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1500" y="-131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348213" cy="9079409"/>
          </a:xfrm>
          <a:prstGeom prst="rect">
            <a:avLst/>
          </a:prstGeom>
          <a:noFill/>
        </p:spPr>
        <p:txBody>
          <a:bodyPr wrap="none" rtlCol="0">
            <a:spAutoFit/>
          </a:bodyPr>
          <a:lstStyle/>
          <a:p>
            <a:r>
              <a:rPr lang="en-US" altLang="ja-JP" sz="1000" dirty="0"/>
              <a:t>2017</a:t>
            </a:r>
            <a:r>
              <a:rPr lang="ja-JP" altLang="en-US" sz="1000" dirty="0"/>
              <a:t>年度 有限幾何学 期末試験</a:t>
            </a:r>
            <a:endParaRPr lang="en-US" altLang="ja-JP" sz="1000" dirty="0"/>
          </a:p>
          <a:p>
            <a:endParaRPr lang="en-US" altLang="ja-JP" sz="1000" dirty="0"/>
          </a:p>
          <a:p>
            <a:r>
              <a:rPr lang="ja-JP" altLang="en-US" sz="1000" dirty="0"/>
              <a:t>注意：ループと多重辺がないグラフのみを扱う．</a:t>
            </a:r>
            <a:endParaRPr lang="en-US" altLang="ja-JP" sz="1000" dirty="0"/>
          </a:p>
          <a:p>
            <a:endParaRPr lang="en-US" altLang="ja-JP" sz="1000" dirty="0"/>
          </a:p>
          <a:p>
            <a:pPr>
              <a:spcBef>
                <a:spcPct val="20000"/>
              </a:spcBef>
              <a:buClr>
                <a:srgbClr val="0BD0D9"/>
              </a:buClr>
              <a:buSzPct val="95000"/>
              <a:defRPr/>
            </a:pPr>
            <a:r>
              <a:rPr lang="ja-JP" altLang="en-US" sz="1000" dirty="0"/>
              <a:t>問</a:t>
            </a:r>
            <a:r>
              <a:rPr lang="en-US" altLang="ja-JP" sz="1000" dirty="0"/>
              <a:t>1</a:t>
            </a:r>
            <a:r>
              <a:rPr lang="ja-JP" altLang="en-US" sz="1000" dirty="0"/>
              <a:t> </a:t>
            </a:r>
            <a:r>
              <a:rPr lang="ja-JP" altLang="en-US" sz="1000" dirty="0">
                <a:ea typeface="ＭＳ Ｐゴシック" charset="-128"/>
              </a:rPr>
              <a:t>次の定理と，その証明の概略を読み，各問に答えよ．</a:t>
            </a:r>
            <a:endParaRPr lang="en-US" altLang="ja-JP" sz="1000" dirty="0">
              <a:ea typeface="ＭＳ Ｐゴシック" charset="-128"/>
            </a:endParaRPr>
          </a:p>
          <a:p>
            <a:pPr>
              <a:spcBef>
                <a:spcPct val="20000"/>
              </a:spcBef>
              <a:buClr>
                <a:srgbClr val="0BD0D9"/>
              </a:buClr>
              <a:buSzPct val="95000"/>
              <a:defRPr/>
            </a:pPr>
            <a:endParaRPr lang="en-US" altLang="ja-JP" sz="1000" dirty="0">
              <a:ea typeface="ＭＳ Ｐゴシック" charset="-128"/>
            </a:endParaRPr>
          </a:p>
          <a:p>
            <a:r>
              <a:rPr lang="ja-JP" altLang="en-US" sz="1000" dirty="0"/>
              <a:t>定理：</a:t>
            </a:r>
            <a:r>
              <a:rPr lang="en-US" altLang="ja-JP" sz="1000" dirty="0"/>
              <a:t>G</a:t>
            </a:r>
            <a:r>
              <a:rPr lang="ja-JP" altLang="en-US" sz="1000" dirty="0"/>
              <a:t>を</a:t>
            </a:r>
            <a:r>
              <a:rPr lang="en-US" altLang="ja-JP" sz="1000" dirty="0"/>
              <a:t>3</a:t>
            </a:r>
            <a:r>
              <a:rPr lang="ja-JP" altLang="en-US" sz="1000" dirty="0"/>
              <a:t>角形がない平面的グラフとする．このとき，</a:t>
            </a:r>
            <a:r>
              <a:rPr lang="en-US" altLang="ja-JP" sz="1000" dirty="0"/>
              <a:t>G</a:t>
            </a:r>
            <a:r>
              <a:rPr lang="ja-JP" altLang="en-US" sz="1000" dirty="0"/>
              <a:t>が</a:t>
            </a:r>
            <a:r>
              <a:rPr lang="en-US" altLang="ja-JP" sz="1000" dirty="0"/>
              <a:t>4-</a:t>
            </a:r>
            <a:r>
              <a:rPr lang="ja-JP" altLang="en-US" sz="1000" dirty="0"/>
              <a:t>彩色可能である．</a:t>
            </a:r>
            <a:endParaRPr lang="en-US" altLang="ja-JP" sz="1000" dirty="0"/>
          </a:p>
          <a:p>
            <a:endParaRPr lang="en-US" altLang="ja-JP" sz="1000" dirty="0"/>
          </a:p>
          <a:p>
            <a:r>
              <a:rPr lang="ja-JP" altLang="en-US" sz="1000" dirty="0"/>
              <a:t>証明の概略：</a:t>
            </a:r>
            <a:endParaRPr lang="en-US" altLang="ja-JP" sz="1000" dirty="0"/>
          </a:p>
          <a:p>
            <a:r>
              <a:rPr lang="en-US" altLang="ja-JP" sz="1000" dirty="0"/>
              <a:t>G</a:t>
            </a:r>
            <a:r>
              <a:rPr lang="ja-JP" altLang="en-US" sz="1000" dirty="0"/>
              <a:t>を</a:t>
            </a:r>
            <a:r>
              <a:rPr lang="en-US" altLang="ja-JP" sz="1000" dirty="0"/>
              <a:t>3</a:t>
            </a:r>
            <a:r>
              <a:rPr lang="ja-JP" altLang="en-US" sz="1000" dirty="0"/>
              <a:t>角形がない平面的グラフとする．</a:t>
            </a:r>
            <a:endParaRPr lang="en-US" altLang="ja-JP" sz="1000" dirty="0"/>
          </a:p>
          <a:p>
            <a:r>
              <a:rPr lang="en-US" altLang="ja-JP" sz="1000" dirty="0"/>
              <a:t>|V(G)|</a:t>
            </a:r>
            <a:r>
              <a:rPr lang="ja-JP" altLang="en-US" sz="1000" dirty="0"/>
              <a:t>に関する帰納法で証明する．</a:t>
            </a:r>
            <a:endParaRPr lang="en-US" altLang="ja-JP" sz="1000" dirty="0"/>
          </a:p>
          <a:p>
            <a:r>
              <a:rPr lang="en-US" altLang="ja-JP" sz="1000" dirty="0"/>
              <a:t>|V(G)|=1</a:t>
            </a:r>
            <a:r>
              <a:rPr lang="ja-JP" altLang="en-US" sz="1000" dirty="0"/>
              <a:t>の場合は明らか．</a:t>
            </a:r>
            <a:endParaRPr lang="en-US" altLang="ja-JP" sz="1000" dirty="0"/>
          </a:p>
          <a:p>
            <a:r>
              <a:rPr lang="ja-JP" altLang="en-US" sz="1000" dirty="0"/>
              <a:t>以下</a:t>
            </a:r>
            <a:r>
              <a:rPr lang="en-US" altLang="ja-JP" sz="1000" dirty="0"/>
              <a:t>|V(G)|</a:t>
            </a:r>
            <a:r>
              <a:rPr lang="ja-JP" altLang="en-US" sz="1000" dirty="0"/>
              <a:t>≧</a:t>
            </a:r>
            <a:r>
              <a:rPr lang="en-US" altLang="ja-JP" sz="1000" dirty="0"/>
              <a:t>2</a:t>
            </a:r>
            <a:r>
              <a:rPr lang="ja-JP" altLang="en-US" sz="1000" dirty="0"/>
              <a:t>とし，位数が</a:t>
            </a:r>
            <a:r>
              <a:rPr lang="en-US" altLang="ja-JP" sz="1000" dirty="0"/>
              <a:t>|V(G)|</a:t>
            </a:r>
            <a:r>
              <a:rPr lang="ja-JP" altLang="en-US" sz="1000" dirty="0"/>
              <a:t>未満のグラフに対して定理が成立すると仮定する．</a:t>
            </a:r>
            <a:endParaRPr lang="en-US" altLang="ja-JP" sz="1000" dirty="0"/>
          </a:p>
          <a:p>
            <a:r>
              <a:rPr lang="en-US" altLang="ja-JP" sz="1000" u="sng" dirty="0"/>
              <a:t>G</a:t>
            </a:r>
            <a:r>
              <a:rPr lang="ja-JP" altLang="en-US" sz="1000" u="sng" dirty="0"/>
              <a:t>は</a:t>
            </a:r>
            <a:r>
              <a:rPr lang="en-US" altLang="ja-JP" sz="1000" u="sng" dirty="0"/>
              <a:t>3</a:t>
            </a:r>
            <a:r>
              <a:rPr lang="ja-JP" altLang="en-US" sz="1000" u="sng" dirty="0"/>
              <a:t>角形がない平面的グラフなので，</a:t>
            </a:r>
            <a:r>
              <a:rPr lang="en-US" altLang="ja-JP" sz="1000" u="sng" dirty="0"/>
              <a:t>|E(G)|&lt;2|V(G)|</a:t>
            </a:r>
            <a:r>
              <a:rPr lang="ja-JP" altLang="en-US" sz="1000" u="sng" dirty="0" err="1"/>
              <a:t>．</a:t>
            </a:r>
            <a:r>
              <a:rPr lang="ja-JP" altLang="en-US" sz="1400" baseline="-25000" dirty="0"/>
              <a:t>①</a:t>
            </a:r>
            <a:endParaRPr lang="en-US" altLang="ja-JP" sz="1400" baseline="-25000" dirty="0"/>
          </a:p>
          <a:p>
            <a:r>
              <a:rPr lang="ja-JP" altLang="en-US" sz="1000" u="sng" dirty="0"/>
              <a:t>よって，</a:t>
            </a:r>
            <a:r>
              <a:rPr lang="en-US" altLang="ja-JP" sz="1000" u="sng" dirty="0"/>
              <a:t>G</a:t>
            </a:r>
            <a:r>
              <a:rPr lang="ja-JP" altLang="en-US" sz="1000" u="sng" dirty="0"/>
              <a:t>に次数が</a:t>
            </a:r>
            <a:r>
              <a:rPr lang="en-US" altLang="ja-JP" sz="1000" u="sng" dirty="0"/>
              <a:t>3</a:t>
            </a:r>
            <a:r>
              <a:rPr lang="ja-JP" altLang="en-US" sz="1000" u="sng" dirty="0"/>
              <a:t>以下の頂点</a:t>
            </a:r>
            <a:r>
              <a:rPr lang="en-US" altLang="ja-JP" sz="1000" u="sng" dirty="0"/>
              <a:t>v</a:t>
            </a:r>
            <a:r>
              <a:rPr lang="ja-JP" altLang="en-US" sz="1000" u="sng" dirty="0"/>
              <a:t>が存在する．</a:t>
            </a:r>
            <a:r>
              <a:rPr lang="ja-JP" altLang="en-US" sz="1400" baseline="-25000" dirty="0"/>
              <a:t>②</a:t>
            </a:r>
            <a:endParaRPr lang="en-US" altLang="ja-JP" sz="1400" baseline="-25000" dirty="0"/>
          </a:p>
          <a:p>
            <a:r>
              <a:rPr lang="ja-JP" altLang="en-US" sz="1000" u="sng" dirty="0"/>
              <a:t>　　　　　　　　③　　　　　　　</a:t>
            </a:r>
            <a:r>
              <a:rPr lang="ja-JP" altLang="en-US" sz="1000" dirty="0"/>
              <a:t>なので</a:t>
            </a:r>
            <a:r>
              <a:rPr lang="en-US" altLang="ja-JP" sz="1000" dirty="0"/>
              <a:t>G-v</a:t>
            </a:r>
            <a:r>
              <a:rPr lang="ja-JP" altLang="en-US" sz="1000" dirty="0"/>
              <a:t>に帰納法の仮定を適用することができ，</a:t>
            </a:r>
            <a:endParaRPr lang="en-US" altLang="ja-JP" sz="1000" dirty="0"/>
          </a:p>
          <a:p>
            <a:r>
              <a:rPr lang="en-US" altLang="ja-JP" sz="1000" dirty="0"/>
              <a:t>G-v</a:t>
            </a:r>
            <a:r>
              <a:rPr lang="ja-JP" altLang="en-US" sz="1000" dirty="0"/>
              <a:t>が</a:t>
            </a:r>
            <a:r>
              <a:rPr lang="ja-JP" altLang="en-US" sz="1000" u="sng" dirty="0"/>
              <a:t>　　　　　　　　④　　　　　　　</a:t>
            </a:r>
            <a:r>
              <a:rPr lang="ja-JP" altLang="en-US" sz="1000" dirty="0"/>
              <a:t>であることが分かる．</a:t>
            </a:r>
            <a:endParaRPr lang="en-US" altLang="ja-JP" sz="1000" dirty="0"/>
          </a:p>
          <a:p>
            <a:r>
              <a:rPr lang="en-US" altLang="ja-JP" sz="1000" dirty="0"/>
              <a:t>v</a:t>
            </a:r>
            <a:r>
              <a:rPr lang="ja-JP" altLang="en-US" sz="1000" dirty="0"/>
              <a:t>の次数が</a:t>
            </a:r>
            <a:r>
              <a:rPr lang="en-US" altLang="ja-JP" sz="1000" dirty="0"/>
              <a:t>3</a:t>
            </a:r>
            <a:r>
              <a:rPr lang="ja-JP" altLang="en-US" sz="1000" dirty="0"/>
              <a:t>以下なので，</a:t>
            </a:r>
            <a:r>
              <a:rPr lang="ja-JP" altLang="en-US" sz="1000" u="sng" dirty="0"/>
              <a:t>　　　　　　　　　　　　⑤　　　　　　　　　　　</a:t>
            </a:r>
            <a:r>
              <a:rPr lang="ja-JP" altLang="en-US" sz="1000" dirty="0"/>
              <a:t>ができるので，</a:t>
            </a:r>
            <a:r>
              <a:rPr lang="en-US" altLang="ja-JP" sz="1000" dirty="0"/>
              <a:t>G</a:t>
            </a:r>
            <a:r>
              <a:rPr lang="ja-JP" altLang="en-US" sz="1000" dirty="0"/>
              <a:t>が</a:t>
            </a:r>
            <a:r>
              <a:rPr lang="en-US" altLang="ja-JP" sz="1000" dirty="0"/>
              <a:t>4-</a:t>
            </a:r>
            <a:r>
              <a:rPr lang="ja-JP" altLang="en-US" sz="1000" dirty="0"/>
              <a:t>彩色可能であることが分かる．</a:t>
            </a:r>
            <a:endParaRPr lang="en-US" altLang="ja-JP" sz="1000" dirty="0"/>
          </a:p>
          <a:p>
            <a:endParaRPr lang="en-US" altLang="ja-JP" sz="1000" dirty="0"/>
          </a:p>
          <a:p>
            <a:pPr marL="228600" indent="-228600">
              <a:buAutoNum type="arabicParenBoth"/>
            </a:pPr>
            <a:r>
              <a:rPr lang="ja-JP" altLang="en-US" sz="1000" dirty="0"/>
              <a:t>下線部①は自明ではない．以下の文章は正しい理由を説明したものである．</a:t>
            </a:r>
            <a:br>
              <a:rPr lang="en-US" altLang="ja-JP" sz="1000" dirty="0"/>
            </a:br>
            <a:r>
              <a:rPr lang="ja-JP" altLang="en-US" sz="1000" dirty="0"/>
              <a:t>この文章を読み，⑥，⑦，⑧に当てはまる文章か数字か式をそれぞれ書け．</a:t>
            </a:r>
            <a:br>
              <a:rPr lang="en-US" altLang="ja-JP" sz="1000" dirty="0"/>
            </a:br>
            <a:br>
              <a:rPr lang="en-US" altLang="ja-JP" sz="1000" dirty="0"/>
            </a:br>
            <a:r>
              <a:rPr lang="en-US" altLang="ja-JP" sz="1000" dirty="0"/>
              <a:t>G</a:t>
            </a:r>
            <a:r>
              <a:rPr lang="ja-JP" altLang="en-US" sz="1000" dirty="0"/>
              <a:t>を</a:t>
            </a:r>
            <a:r>
              <a:rPr lang="en-US" altLang="ja-JP" sz="1000" dirty="0"/>
              <a:t>3</a:t>
            </a:r>
            <a:r>
              <a:rPr lang="ja-JP" altLang="en-US" sz="1000" dirty="0"/>
              <a:t>角形がない平面グラフとし，</a:t>
            </a:r>
            <a:r>
              <a:rPr lang="en-US" altLang="ja-JP" sz="1000" dirty="0"/>
              <a:t>fi</a:t>
            </a:r>
            <a:r>
              <a:rPr lang="ja-JP" altLang="en-US" sz="1000" dirty="0"/>
              <a:t>（</a:t>
            </a:r>
            <a:r>
              <a:rPr lang="en-US" altLang="ja-JP" sz="1000" dirty="0"/>
              <a:t>1</a:t>
            </a:r>
            <a:r>
              <a:rPr lang="ja-JP" altLang="en-US" sz="1000" dirty="0"/>
              <a:t>≦</a:t>
            </a:r>
            <a:r>
              <a:rPr lang="en-US" altLang="ja-JP" sz="1000" dirty="0" err="1"/>
              <a:t>i</a:t>
            </a:r>
            <a:r>
              <a:rPr lang="ja-JP" altLang="en-US" sz="1000" dirty="0"/>
              <a:t>≦</a:t>
            </a:r>
            <a:r>
              <a:rPr lang="en-US" altLang="ja-JP" sz="1000" dirty="0"/>
              <a:t>r</a:t>
            </a:r>
            <a:r>
              <a:rPr lang="ja-JP" altLang="en-US" sz="1000" dirty="0"/>
              <a:t>）を</a:t>
            </a:r>
            <a:r>
              <a:rPr lang="en-US" altLang="ja-JP" sz="1000" dirty="0"/>
              <a:t>G</a:t>
            </a:r>
            <a:r>
              <a:rPr lang="ja-JP" altLang="en-US" sz="1000" dirty="0"/>
              <a:t>の各領域の境界上の辺の本数とする．</a:t>
            </a:r>
            <a:br>
              <a:rPr lang="en-US" altLang="ja-JP" sz="1000" dirty="0"/>
            </a:br>
            <a:r>
              <a:rPr lang="en-US" altLang="ja-JP" sz="1000" u="sng" dirty="0"/>
              <a:t>   </a:t>
            </a:r>
            <a:r>
              <a:rPr lang="ja-JP" altLang="en-US" sz="1000" u="sng" dirty="0"/>
              <a:t>　　　　　　</a:t>
            </a:r>
            <a:r>
              <a:rPr lang="en-US" altLang="ja-JP" sz="1000" u="sng" dirty="0"/>
              <a:t> </a:t>
            </a:r>
            <a:r>
              <a:rPr lang="ja-JP" altLang="en-US" sz="1000" u="sng" dirty="0"/>
              <a:t>　⑥　　　　　　　</a:t>
            </a:r>
            <a:r>
              <a:rPr lang="en-US" altLang="ja-JP" sz="1000" u="sng" dirty="0"/>
              <a:t> </a:t>
            </a:r>
            <a:r>
              <a:rPr lang="ja-JP" altLang="en-US" sz="1000" dirty="0"/>
              <a:t>なので，</a:t>
            </a:r>
            <a:r>
              <a:rPr lang="en-US" altLang="ja-JP" sz="1000" dirty="0"/>
              <a:t>Σ</a:t>
            </a:r>
            <a:r>
              <a:rPr lang="en-US" altLang="ja-JP" sz="1000" baseline="-25000" dirty="0"/>
              <a:t>1</a:t>
            </a:r>
            <a:r>
              <a:rPr lang="ja-JP" altLang="en-US" sz="1000" baseline="-25000" dirty="0"/>
              <a:t>≦</a:t>
            </a:r>
            <a:r>
              <a:rPr lang="en-US" altLang="ja-JP" sz="1000" baseline="-25000" dirty="0" err="1"/>
              <a:t>i</a:t>
            </a:r>
            <a:r>
              <a:rPr lang="ja-JP" altLang="en-US" sz="1000" baseline="-25000" dirty="0"/>
              <a:t>≦</a:t>
            </a:r>
            <a:r>
              <a:rPr lang="en-US" altLang="ja-JP" sz="1000" baseline="-25000" dirty="0" err="1"/>
              <a:t>r</a:t>
            </a:r>
            <a:r>
              <a:rPr lang="en-US" altLang="ja-JP" sz="1000" dirty="0" err="1"/>
              <a:t>fi</a:t>
            </a:r>
            <a:r>
              <a:rPr lang="en-US" altLang="ja-JP" sz="1000" dirty="0"/>
              <a:t> </a:t>
            </a:r>
            <a:r>
              <a:rPr lang="ja-JP" altLang="en-US" sz="1000" dirty="0"/>
              <a:t>≧</a:t>
            </a:r>
            <a:r>
              <a:rPr lang="ja-JP" altLang="en-US" sz="1000" u="sng" dirty="0"/>
              <a:t>  ⑦  </a:t>
            </a:r>
            <a:r>
              <a:rPr lang="en-US" altLang="ja-JP" sz="1000" dirty="0"/>
              <a:t>r</a:t>
            </a:r>
            <a:r>
              <a:rPr lang="ja-JP" altLang="en-US" sz="1000" dirty="0" err="1"/>
              <a:t>．</a:t>
            </a:r>
            <a:br>
              <a:rPr lang="en-US" altLang="ja-JP" sz="1000" dirty="0"/>
            </a:br>
            <a:r>
              <a:rPr lang="ja-JP" altLang="en-US" sz="1000" dirty="0"/>
              <a:t>よって，</a:t>
            </a:r>
            <a:r>
              <a:rPr lang="en-US" altLang="ja-JP" sz="1000" dirty="0"/>
              <a:t> 2|E(G)|=Σ</a:t>
            </a:r>
            <a:r>
              <a:rPr lang="en-US" altLang="ja-JP" sz="1000" baseline="-25000" dirty="0"/>
              <a:t>1</a:t>
            </a:r>
            <a:r>
              <a:rPr lang="ja-JP" altLang="en-US" sz="1000" baseline="-25000" dirty="0"/>
              <a:t>≦</a:t>
            </a:r>
            <a:r>
              <a:rPr lang="en-US" altLang="ja-JP" sz="1000" baseline="-25000" dirty="0" err="1"/>
              <a:t>i</a:t>
            </a:r>
            <a:r>
              <a:rPr lang="ja-JP" altLang="en-US" sz="1000" baseline="-25000" dirty="0"/>
              <a:t>≦</a:t>
            </a:r>
            <a:r>
              <a:rPr lang="en-US" altLang="ja-JP" sz="1000" baseline="-25000" dirty="0" err="1"/>
              <a:t>r</a:t>
            </a:r>
            <a:r>
              <a:rPr lang="en-US" altLang="ja-JP" sz="1000" dirty="0" err="1"/>
              <a:t>fi</a:t>
            </a:r>
            <a:r>
              <a:rPr lang="en-US" altLang="ja-JP" sz="1000" dirty="0"/>
              <a:t> </a:t>
            </a:r>
            <a:r>
              <a:rPr lang="ja-JP" altLang="en-US" sz="1000" dirty="0"/>
              <a:t>≧</a:t>
            </a:r>
            <a:r>
              <a:rPr lang="ja-JP" altLang="en-US" sz="1000" u="sng" dirty="0"/>
              <a:t>  ⑦  </a:t>
            </a:r>
            <a:r>
              <a:rPr lang="en-US" altLang="ja-JP" sz="1000" dirty="0"/>
              <a:t>r </a:t>
            </a:r>
            <a:r>
              <a:rPr lang="ja-JP" altLang="en-US" sz="1000" dirty="0"/>
              <a:t>となるので，オイラーの公式より，</a:t>
            </a:r>
            <a:br>
              <a:rPr lang="en-US" altLang="ja-JP" sz="1000" dirty="0"/>
            </a:br>
            <a:r>
              <a:rPr lang="en-US" altLang="ja-JP" sz="1000" dirty="0"/>
              <a:t>4|V(G)|=</a:t>
            </a:r>
            <a:r>
              <a:rPr lang="en-US" altLang="ja-JP" sz="1000" u="sng" dirty="0"/>
              <a:t> </a:t>
            </a:r>
            <a:r>
              <a:rPr lang="ja-JP" altLang="en-US" sz="1000" u="sng" dirty="0"/>
              <a:t>　　　　⑧　　　　</a:t>
            </a:r>
            <a:r>
              <a:rPr lang="en-US" altLang="ja-JP" sz="1000" dirty="0"/>
              <a:t>&gt;2|E(G)|</a:t>
            </a:r>
            <a:r>
              <a:rPr lang="ja-JP" altLang="en-US" sz="1000" dirty="0" err="1"/>
              <a:t>，</a:t>
            </a:r>
            <a:br>
              <a:rPr lang="en-US" altLang="ja-JP" sz="1000" dirty="0"/>
            </a:br>
            <a:r>
              <a:rPr lang="ja-JP" altLang="en-US" sz="1000" dirty="0"/>
              <a:t>∴　</a:t>
            </a:r>
            <a:r>
              <a:rPr lang="en-US" altLang="ja-JP" sz="1000" dirty="0"/>
              <a:t>|E(G)|&lt;2|V(G)|</a:t>
            </a:r>
            <a:r>
              <a:rPr lang="ja-JP" altLang="en-US" sz="1000" dirty="0"/>
              <a:t>であることが分かる．</a:t>
            </a: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下線部②は自明ではない．正しい理由を書け．</a:t>
            </a:r>
            <a:endParaRPr lang="en-US" altLang="ja-JP" sz="1000" dirty="0"/>
          </a:p>
          <a:p>
            <a:pPr marL="228600" indent="-228600">
              <a:buAutoNum type="arabicParenBoth"/>
            </a:pPr>
            <a:endParaRPr lang="en-US" altLang="ja-JP" sz="1000" dirty="0"/>
          </a:p>
          <a:p>
            <a:r>
              <a:rPr lang="en-US" altLang="ja-JP" sz="1000" dirty="0"/>
              <a:t>(3)</a:t>
            </a:r>
            <a:r>
              <a:rPr lang="ja-JP" altLang="en-US" sz="1000" dirty="0"/>
              <a:t>　③，④，⑤に当てはまる文章をそれぞれ書け．</a:t>
            </a:r>
            <a:endParaRPr lang="en-US" altLang="ja-JP" sz="1000" dirty="0"/>
          </a:p>
          <a:p>
            <a:endParaRPr lang="en-US" altLang="ja-JP" sz="1000" dirty="0"/>
          </a:p>
          <a:p>
            <a:endParaRPr lang="en-US" altLang="ja-JP" sz="1000" dirty="0"/>
          </a:p>
          <a:p>
            <a:r>
              <a:rPr lang="ja-JP" altLang="en-US" sz="1000" dirty="0"/>
              <a:t>問</a:t>
            </a:r>
            <a:r>
              <a:rPr lang="en-US" altLang="ja-JP" sz="1000" dirty="0"/>
              <a:t>2</a:t>
            </a:r>
            <a:r>
              <a:rPr lang="ja-JP" altLang="en-US" sz="1000" dirty="0"/>
              <a:t> 次の問題を読み，解答の空欄を埋めよ．（⑥は途中計算も書くこと）</a:t>
            </a:r>
            <a:endParaRPr lang="en-US" altLang="ja-JP" sz="1000" dirty="0"/>
          </a:p>
          <a:p>
            <a:r>
              <a:rPr lang="en-US" altLang="ja-JP" sz="1000" dirty="0"/>
              <a:t> </a:t>
            </a:r>
          </a:p>
          <a:p>
            <a:r>
              <a:rPr lang="ja-JP" altLang="en-US" sz="1000" dirty="0"/>
              <a:t>問題：</a:t>
            </a:r>
            <a:endParaRPr lang="en-US" altLang="ja-JP" sz="1000" dirty="0"/>
          </a:p>
          <a:p>
            <a:r>
              <a:rPr lang="en-US" altLang="ja-JP" sz="1000" dirty="0"/>
              <a:t>2n</a:t>
            </a:r>
            <a:r>
              <a:rPr lang="ja-JP" altLang="en-US" sz="1000" dirty="0"/>
              <a:t>個のチームが </a:t>
            </a:r>
            <a:r>
              <a:rPr lang="en-US" altLang="ja-JP" sz="1000" dirty="0"/>
              <a:t>2n-1 </a:t>
            </a:r>
            <a:r>
              <a:rPr lang="ja-JP" altLang="en-US" sz="1000" dirty="0"/>
              <a:t>日間にわたり，次のように総当たりトーナメント形式の試合を行う．</a:t>
            </a:r>
            <a:endParaRPr lang="en-US" altLang="ja-JP" sz="1000" dirty="0"/>
          </a:p>
          <a:p>
            <a:pPr marL="171450" indent="-171450">
              <a:buFont typeface="Arial" panose="020B0604020202020204" pitchFamily="34" charset="0"/>
              <a:buChar char="•"/>
            </a:pPr>
            <a:r>
              <a:rPr lang="ja-JP" altLang="en-US" sz="1000" dirty="0"/>
              <a:t>各チームは他のいずれかのチームと</a:t>
            </a:r>
            <a:r>
              <a:rPr lang="en-US" altLang="ja-JP" sz="1000" dirty="0"/>
              <a:t>1</a:t>
            </a:r>
            <a:r>
              <a:rPr lang="ja-JP" altLang="en-US" sz="1000" dirty="0"/>
              <a:t>日</a:t>
            </a:r>
            <a:r>
              <a:rPr lang="en-US" altLang="ja-JP" sz="1000" dirty="0"/>
              <a:t>1</a:t>
            </a:r>
            <a:r>
              <a:rPr lang="ja-JP" altLang="en-US" sz="1000" dirty="0"/>
              <a:t>回試合を行う．</a:t>
            </a:r>
            <a:endParaRPr lang="en-US" altLang="ja-JP" sz="1000" dirty="0"/>
          </a:p>
          <a:p>
            <a:pPr marL="171450" indent="-171450">
              <a:buFont typeface="Arial" panose="020B0604020202020204" pitchFamily="34" charset="0"/>
              <a:buChar char="•"/>
            </a:pPr>
            <a:r>
              <a:rPr lang="ja-JP" altLang="en-US" sz="1000" dirty="0"/>
              <a:t>試合には引き分けがない．</a:t>
            </a:r>
            <a:endParaRPr lang="en-US" altLang="ja-JP" sz="1000" dirty="0"/>
          </a:p>
          <a:p>
            <a:r>
              <a:rPr lang="ja-JP" altLang="en-US" sz="1000" dirty="0"/>
              <a:t>このとき，</a:t>
            </a:r>
            <a:r>
              <a:rPr lang="en-US" altLang="ja-JP" sz="1000" dirty="0"/>
              <a:t>2n-1</a:t>
            </a:r>
            <a:r>
              <a:rPr lang="ja-JP" altLang="en-US" sz="1000" dirty="0"/>
              <a:t>日間のそれぞれの日から勝ったチームを重なりがないように選ぶことができることを示せ．</a:t>
            </a:r>
            <a:endParaRPr lang="en-US" altLang="ja-JP" sz="1000" dirty="0"/>
          </a:p>
          <a:p>
            <a:endParaRPr lang="en-US" altLang="ja-JP" sz="1000" dirty="0"/>
          </a:p>
          <a:p>
            <a:r>
              <a:rPr lang="ja-JP" altLang="en-US" sz="1000" dirty="0"/>
              <a:t>解答：</a:t>
            </a:r>
            <a:endParaRPr lang="en-US" altLang="ja-JP" sz="1000" dirty="0"/>
          </a:p>
          <a:p>
            <a:r>
              <a:rPr lang="en-US" altLang="ja-JP" sz="1000" dirty="0"/>
              <a:t>I={1,2,...,2n-1}</a:t>
            </a:r>
            <a:r>
              <a:rPr lang="ja-JP" altLang="en-US" sz="1000" dirty="0" err="1"/>
              <a:t>，</a:t>
            </a:r>
            <a:endParaRPr lang="en-US" altLang="ja-JP" sz="1000" dirty="0"/>
          </a:p>
          <a:p>
            <a:r>
              <a:rPr lang="en-US" altLang="ja-JP" sz="1000" dirty="0" err="1"/>
              <a:t>K</a:t>
            </a:r>
            <a:r>
              <a:rPr lang="en-US" altLang="ja-JP" sz="1000" baseline="-25000" dirty="0" err="1"/>
              <a:t>j</a:t>
            </a:r>
            <a:r>
              <a:rPr lang="ja-JP" altLang="en-US" sz="1000" dirty="0"/>
              <a:t>：第</a:t>
            </a:r>
            <a:r>
              <a:rPr lang="en-US" altLang="ja-JP" sz="1000" dirty="0"/>
              <a:t>j</a:t>
            </a:r>
            <a:r>
              <a:rPr lang="ja-JP" altLang="en-US" sz="1000" dirty="0"/>
              <a:t>日における勝ちチームからなる集合</a:t>
            </a:r>
            <a:endParaRPr lang="en-US" altLang="ja-JP" sz="1000" dirty="0"/>
          </a:p>
          <a:p>
            <a:r>
              <a:rPr lang="en-US" altLang="ja-JP" sz="1000" dirty="0" err="1"/>
              <a:t>M</a:t>
            </a:r>
            <a:r>
              <a:rPr lang="en-US" altLang="ja-JP" sz="1000" baseline="-25000" dirty="0" err="1"/>
              <a:t>j</a:t>
            </a:r>
            <a:r>
              <a:rPr lang="ja-JP" altLang="en-US" sz="1000" dirty="0"/>
              <a:t>：第</a:t>
            </a:r>
            <a:r>
              <a:rPr lang="en-US" altLang="ja-JP" sz="1000" dirty="0"/>
              <a:t>j</a:t>
            </a:r>
            <a:r>
              <a:rPr lang="ja-JP" altLang="en-US" sz="1000" dirty="0"/>
              <a:t>日における負けチームからなる集合　とする．</a:t>
            </a:r>
            <a:endParaRPr lang="en-US" altLang="ja-JP" sz="1000" dirty="0"/>
          </a:p>
          <a:p>
            <a:r>
              <a:rPr lang="en-US" altLang="ja-JP" sz="1000" dirty="0"/>
              <a:t>J</a:t>
            </a:r>
            <a:r>
              <a:rPr lang="ja-JP" altLang="en-US" sz="1000" dirty="0"/>
              <a:t>⊆</a:t>
            </a:r>
            <a:r>
              <a:rPr lang="en-US" altLang="ja-JP" sz="1000" dirty="0"/>
              <a:t>I</a:t>
            </a:r>
            <a:r>
              <a:rPr lang="ja-JP" altLang="en-US" sz="1000" dirty="0"/>
              <a:t>に対して，</a:t>
            </a:r>
            <a:r>
              <a:rPr lang="en-US" altLang="ja-JP" sz="1000" dirty="0"/>
              <a:t>K</a:t>
            </a:r>
            <a:r>
              <a:rPr lang="en-US" altLang="ja-JP" sz="1000" baseline="-25000" dirty="0"/>
              <a:t>J</a:t>
            </a:r>
            <a:r>
              <a:rPr lang="en-US" altLang="ja-JP" sz="1000" dirty="0"/>
              <a:t>=</a:t>
            </a:r>
            <a:r>
              <a:rPr lang="ja-JP" altLang="en-US" sz="1000" dirty="0"/>
              <a:t>∪</a:t>
            </a:r>
            <a:r>
              <a:rPr lang="en-US" altLang="ja-JP" sz="1000" baseline="-25000" dirty="0"/>
              <a:t>j</a:t>
            </a:r>
            <a:r>
              <a:rPr lang="ja-JP" altLang="en-US" sz="1000" baseline="-25000" dirty="0"/>
              <a:t>∊</a:t>
            </a:r>
            <a:r>
              <a:rPr lang="en-US" altLang="ja-JP" sz="1000" baseline="-25000" dirty="0"/>
              <a:t>J</a:t>
            </a:r>
            <a:r>
              <a:rPr lang="en-US" altLang="ja-JP" sz="1000" dirty="0"/>
              <a:t> </a:t>
            </a:r>
            <a:r>
              <a:rPr lang="en-US" altLang="ja-JP" sz="1000" dirty="0" err="1"/>
              <a:t>K</a:t>
            </a:r>
            <a:r>
              <a:rPr lang="en-US" altLang="ja-JP" sz="1000" baseline="-25000" dirty="0" err="1"/>
              <a:t>j</a:t>
            </a:r>
            <a:r>
              <a:rPr lang="en-US" altLang="ja-JP" sz="1000" dirty="0"/>
              <a:t> </a:t>
            </a:r>
            <a:r>
              <a:rPr lang="ja-JP" altLang="en-US" sz="1000" dirty="0"/>
              <a:t>とする（</a:t>
            </a:r>
            <a:r>
              <a:rPr lang="en-US" altLang="ja-JP" sz="1000" dirty="0"/>
              <a:t> K</a:t>
            </a:r>
            <a:r>
              <a:rPr lang="en-US" altLang="ja-JP" sz="1000" baseline="-25000" dirty="0"/>
              <a:t>J </a:t>
            </a:r>
            <a:r>
              <a:rPr lang="ja-JP" altLang="en-US" sz="1000" dirty="0"/>
              <a:t>は</a:t>
            </a:r>
            <a:r>
              <a:rPr lang="en-US" altLang="ja-JP" sz="1000" dirty="0"/>
              <a:t>J</a:t>
            </a:r>
            <a:r>
              <a:rPr lang="ja-JP" altLang="en-US" sz="1000" dirty="0"/>
              <a:t>の日程内で少なくとも</a:t>
            </a:r>
            <a:r>
              <a:rPr lang="en-US" altLang="ja-JP" sz="1000" dirty="0"/>
              <a:t>1</a:t>
            </a:r>
            <a:r>
              <a:rPr lang="ja-JP" altLang="en-US" sz="1000" dirty="0"/>
              <a:t>勝したチームからなる集合となる）．</a:t>
            </a:r>
            <a:endParaRPr lang="en-US" altLang="ja-JP" sz="1000" dirty="0"/>
          </a:p>
          <a:p>
            <a:r>
              <a:rPr lang="en-US" altLang="ja-JP" sz="1000" dirty="0"/>
              <a:t>I</a:t>
            </a:r>
            <a:r>
              <a:rPr lang="ja-JP" altLang="en-US" sz="1000" dirty="0"/>
              <a:t>を片方の部集合，</a:t>
            </a:r>
            <a:r>
              <a:rPr lang="en-US" altLang="ja-JP" sz="1000" dirty="0"/>
              <a:t>2n</a:t>
            </a:r>
            <a:r>
              <a:rPr lang="ja-JP" altLang="en-US" sz="1000" dirty="0"/>
              <a:t>個のチームをもう片方の部集合とし，</a:t>
            </a:r>
            <a:endParaRPr lang="en-US" altLang="ja-JP" sz="1000" dirty="0"/>
          </a:p>
          <a:p>
            <a:r>
              <a:rPr lang="ja-JP" altLang="en-US" sz="1000" dirty="0"/>
              <a:t>各</a:t>
            </a:r>
            <a:r>
              <a:rPr lang="en-US" altLang="ja-JP" sz="1000" dirty="0" err="1"/>
              <a:t>i</a:t>
            </a:r>
            <a:r>
              <a:rPr lang="ja-JP" altLang="en-US" sz="1000" dirty="0"/>
              <a:t>∊</a:t>
            </a:r>
            <a:r>
              <a:rPr lang="en-US" altLang="ja-JP" sz="1000" dirty="0"/>
              <a:t>I</a:t>
            </a:r>
            <a:r>
              <a:rPr lang="ja-JP" altLang="en-US" sz="1000" dirty="0"/>
              <a:t>に対して，</a:t>
            </a:r>
            <a:r>
              <a:rPr lang="en-US" altLang="ja-JP" sz="1000" dirty="0" err="1"/>
              <a:t>i</a:t>
            </a:r>
            <a:r>
              <a:rPr lang="ja-JP" altLang="en-US" sz="1000" dirty="0"/>
              <a:t>と</a:t>
            </a:r>
            <a:r>
              <a:rPr lang="en-US" altLang="ja-JP" sz="1000" dirty="0"/>
              <a:t>K</a:t>
            </a:r>
            <a:r>
              <a:rPr lang="en-US" altLang="ja-JP" sz="1000" baseline="-25000" dirty="0"/>
              <a:t>i</a:t>
            </a:r>
            <a:r>
              <a:rPr lang="ja-JP" altLang="en-US" sz="1000" dirty="0"/>
              <a:t>に属する頂点達とを全て辺で結ぶことで構成される</a:t>
            </a:r>
            <a:r>
              <a:rPr lang="en-US" altLang="ja-JP" sz="1000" dirty="0"/>
              <a:t>2</a:t>
            </a:r>
            <a:r>
              <a:rPr lang="ja-JP" altLang="en-US" sz="1000" dirty="0"/>
              <a:t>部グラフを考えると，</a:t>
            </a:r>
            <a:endParaRPr lang="en-US" altLang="ja-JP" sz="1000" dirty="0"/>
          </a:p>
          <a:p>
            <a:r>
              <a:rPr lang="ja-JP" altLang="en-US" sz="1000" dirty="0"/>
              <a:t>問題を示すには，ホールの結婚定理より，</a:t>
            </a:r>
            <a:endParaRPr lang="en-US" altLang="ja-JP" sz="1000" dirty="0"/>
          </a:p>
          <a:p>
            <a:r>
              <a:rPr lang="ja-JP" altLang="en-US" sz="1000" dirty="0"/>
              <a:t>任意の</a:t>
            </a:r>
            <a:r>
              <a:rPr lang="en-US" altLang="ja-JP" sz="1000" dirty="0"/>
              <a:t>J</a:t>
            </a:r>
            <a:r>
              <a:rPr lang="ja-JP" altLang="en-US" sz="1000" dirty="0"/>
              <a:t>⊆</a:t>
            </a:r>
            <a:r>
              <a:rPr lang="en-US" altLang="ja-JP" sz="1000" dirty="0"/>
              <a:t>I</a:t>
            </a:r>
            <a:r>
              <a:rPr lang="ja-JP" altLang="en-US" sz="1000" dirty="0"/>
              <a:t>に対して，</a:t>
            </a:r>
            <a:r>
              <a:rPr lang="en-US" altLang="ja-JP" sz="1000" dirty="0"/>
              <a:t>|K</a:t>
            </a:r>
            <a:r>
              <a:rPr lang="en-US" altLang="ja-JP" sz="1000" baseline="-25000" dirty="0"/>
              <a:t>J</a:t>
            </a:r>
            <a:r>
              <a:rPr lang="en-US" altLang="ja-JP" sz="1000" dirty="0"/>
              <a:t>|</a:t>
            </a:r>
            <a:r>
              <a:rPr lang="ja-JP" altLang="en-US" sz="1000" dirty="0"/>
              <a:t>≧</a:t>
            </a:r>
            <a:r>
              <a:rPr lang="ja-JP" altLang="en-US" sz="1000" u="sng" dirty="0"/>
              <a:t>　</a:t>
            </a:r>
            <a:r>
              <a:rPr lang="en-US" altLang="ja-JP" sz="1000" u="sng" dirty="0"/>
              <a:t>|J|</a:t>
            </a:r>
            <a:r>
              <a:rPr lang="ja-JP" altLang="en-US" sz="1000" u="sng" dirty="0"/>
              <a:t>　</a:t>
            </a:r>
            <a:r>
              <a:rPr lang="ja-JP" altLang="en-US" sz="1000" dirty="0"/>
              <a:t>が成立することを示せばよい．</a:t>
            </a:r>
            <a:endParaRPr lang="en-US" altLang="ja-JP" sz="1000" dirty="0"/>
          </a:p>
          <a:p>
            <a:r>
              <a:rPr lang="ja-JP" altLang="en-US" sz="1000" dirty="0"/>
              <a:t>ある</a:t>
            </a:r>
            <a:r>
              <a:rPr lang="en-US" altLang="ja-JP" sz="1000" dirty="0"/>
              <a:t>J</a:t>
            </a:r>
            <a:r>
              <a:rPr lang="ja-JP" altLang="en-US" sz="1000" dirty="0"/>
              <a:t>⊆</a:t>
            </a:r>
            <a:r>
              <a:rPr lang="en-US" altLang="ja-JP" sz="1000" dirty="0"/>
              <a:t>I</a:t>
            </a:r>
            <a:r>
              <a:rPr lang="ja-JP" altLang="en-US" sz="1000" dirty="0"/>
              <a:t>に対して，</a:t>
            </a:r>
            <a:r>
              <a:rPr lang="en-US" altLang="ja-JP" sz="1000" dirty="0"/>
              <a:t>|K</a:t>
            </a:r>
            <a:r>
              <a:rPr lang="en-US" altLang="ja-JP" sz="1000" baseline="-25000" dirty="0"/>
              <a:t>J</a:t>
            </a:r>
            <a:r>
              <a:rPr lang="en-US" altLang="ja-JP" sz="1000" dirty="0"/>
              <a:t>|</a:t>
            </a:r>
            <a:r>
              <a:rPr lang="ja-JP" altLang="en-US" sz="1000" dirty="0"/>
              <a:t>≦</a:t>
            </a:r>
            <a:r>
              <a:rPr lang="ja-JP" altLang="en-US" sz="1000" u="sng" dirty="0"/>
              <a:t>　</a:t>
            </a:r>
            <a:r>
              <a:rPr lang="en-US" altLang="ja-JP" sz="1000" u="sng" dirty="0"/>
              <a:t>|J|</a:t>
            </a:r>
            <a:r>
              <a:rPr lang="ja-JP" altLang="en-US" sz="1000" u="sng" dirty="0"/>
              <a:t>　</a:t>
            </a:r>
            <a:r>
              <a:rPr lang="en-US" altLang="ja-JP" sz="1000" dirty="0"/>
              <a:t>-1</a:t>
            </a:r>
            <a:r>
              <a:rPr lang="ja-JP" altLang="en-US" sz="1000" dirty="0"/>
              <a:t>と仮定する．</a:t>
            </a:r>
            <a:endParaRPr lang="en-US" altLang="ja-JP" sz="1000" dirty="0"/>
          </a:p>
          <a:p>
            <a:r>
              <a:rPr lang="en-US" altLang="ja-JP" sz="1000" dirty="0"/>
              <a:t>M</a:t>
            </a:r>
            <a:r>
              <a:rPr lang="en-US" altLang="ja-JP" sz="1000" baseline="-25000" dirty="0"/>
              <a:t>J</a:t>
            </a:r>
            <a:r>
              <a:rPr lang="en-US" altLang="ja-JP" sz="1000" dirty="0"/>
              <a:t>=</a:t>
            </a:r>
            <a:r>
              <a:rPr lang="ja-JP" altLang="en-US" sz="1000" dirty="0"/>
              <a:t>∩</a:t>
            </a:r>
            <a:r>
              <a:rPr lang="en-US" altLang="ja-JP" sz="1000" baseline="-25000" dirty="0"/>
              <a:t> j</a:t>
            </a:r>
            <a:r>
              <a:rPr lang="ja-JP" altLang="en-US" sz="1000" baseline="-25000" dirty="0"/>
              <a:t>∊</a:t>
            </a:r>
            <a:r>
              <a:rPr lang="en-US" altLang="ja-JP" sz="1000" baseline="-25000" dirty="0"/>
              <a:t>J</a:t>
            </a:r>
            <a:r>
              <a:rPr lang="en-US" altLang="ja-JP" sz="1000" dirty="0"/>
              <a:t> </a:t>
            </a:r>
            <a:r>
              <a:rPr lang="en-US" altLang="ja-JP" sz="1000" dirty="0" err="1"/>
              <a:t>M</a:t>
            </a:r>
            <a:r>
              <a:rPr lang="en-US" altLang="ja-JP" sz="1000" baseline="-25000" dirty="0" err="1"/>
              <a:t>j</a:t>
            </a:r>
            <a:r>
              <a:rPr lang="en-US" altLang="ja-JP" sz="1000" dirty="0"/>
              <a:t> </a:t>
            </a:r>
            <a:r>
              <a:rPr lang="ja-JP" altLang="en-US" sz="1000" dirty="0"/>
              <a:t>とする（</a:t>
            </a:r>
            <a:r>
              <a:rPr lang="en-US" altLang="ja-JP" sz="1000" dirty="0"/>
              <a:t> M</a:t>
            </a:r>
            <a:r>
              <a:rPr lang="en-US" altLang="ja-JP" sz="1000" baseline="-25000" dirty="0"/>
              <a:t>J </a:t>
            </a:r>
            <a:r>
              <a:rPr lang="ja-JP" altLang="en-US" sz="1000" dirty="0"/>
              <a:t>は</a:t>
            </a:r>
            <a:r>
              <a:rPr lang="en-US" altLang="ja-JP" sz="1000" dirty="0"/>
              <a:t>J</a:t>
            </a:r>
            <a:r>
              <a:rPr lang="ja-JP" altLang="en-US" sz="1000" dirty="0"/>
              <a:t>の日程内で</a:t>
            </a:r>
            <a:r>
              <a:rPr lang="ja-JP" altLang="en-US" sz="1000" u="sng" dirty="0"/>
              <a:t>　全て負けている　</a:t>
            </a:r>
            <a:r>
              <a:rPr lang="ja-JP" altLang="en-US" sz="1000" dirty="0"/>
              <a:t>チームからなる集合となる）．</a:t>
            </a:r>
            <a:endParaRPr lang="en-US" altLang="ja-JP" sz="1000" dirty="0"/>
          </a:p>
          <a:p>
            <a:r>
              <a:rPr lang="ja-JP" altLang="en-US" sz="1000" dirty="0"/>
              <a:t>このとき，</a:t>
            </a:r>
            <a:r>
              <a:rPr lang="en-US" altLang="ja-JP" sz="1000" dirty="0"/>
              <a:t>|K</a:t>
            </a:r>
            <a:r>
              <a:rPr lang="en-US" altLang="ja-JP" sz="1000" baseline="-25000" dirty="0"/>
              <a:t>J</a:t>
            </a:r>
            <a:r>
              <a:rPr lang="en-US" altLang="ja-JP" sz="1000" dirty="0"/>
              <a:t>|+|M</a:t>
            </a:r>
            <a:r>
              <a:rPr lang="en-US" altLang="ja-JP" sz="1000" baseline="-25000" dirty="0"/>
              <a:t>J</a:t>
            </a:r>
            <a:r>
              <a:rPr lang="en-US" altLang="ja-JP" sz="1000" dirty="0"/>
              <a:t>|=</a:t>
            </a:r>
            <a:r>
              <a:rPr lang="ja-JP" altLang="en-US" sz="1000" u="sng" dirty="0"/>
              <a:t>　</a:t>
            </a:r>
            <a:r>
              <a:rPr lang="en-US" altLang="ja-JP" sz="1000" u="sng" dirty="0"/>
              <a:t>2n</a:t>
            </a:r>
            <a:r>
              <a:rPr lang="ja-JP" altLang="en-US" sz="1000" u="sng" dirty="0"/>
              <a:t>　</a:t>
            </a:r>
            <a:r>
              <a:rPr lang="ja-JP" altLang="en-US" sz="1000" dirty="0"/>
              <a:t>となる．・・・（＊）</a:t>
            </a:r>
            <a:endParaRPr lang="en-US" altLang="ja-JP" sz="1000" dirty="0"/>
          </a:p>
          <a:p>
            <a:r>
              <a:rPr lang="ja-JP" altLang="en-US" sz="1000" u="sng" dirty="0"/>
              <a:t>　試合には引き分けがなく，</a:t>
            </a:r>
            <a:r>
              <a:rPr lang="en-US" altLang="ja-JP" sz="1000" u="sng" dirty="0"/>
              <a:t>M</a:t>
            </a:r>
            <a:r>
              <a:rPr lang="en-US" altLang="ja-JP" sz="1000" u="sng" baseline="-25000" dirty="0"/>
              <a:t>J</a:t>
            </a:r>
            <a:r>
              <a:rPr lang="ja-JP" altLang="en-US" sz="1000" u="sng" dirty="0"/>
              <a:t>に属するチームは</a:t>
            </a:r>
            <a:r>
              <a:rPr lang="en-US" altLang="ja-JP" sz="1000" u="sng" dirty="0"/>
              <a:t>J</a:t>
            </a:r>
            <a:r>
              <a:rPr lang="ja-JP" altLang="en-US" sz="1000" u="sng" dirty="0"/>
              <a:t>の日程内で全て負けている　</a:t>
            </a:r>
            <a:r>
              <a:rPr lang="ja-JP" altLang="en-US" sz="1000" dirty="0"/>
              <a:t>ので，</a:t>
            </a:r>
            <a:endParaRPr lang="en-US" altLang="ja-JP" sz="1000" dirty="0"/>
          </a:p>
          <a:p>
            <a:r>
              <a:rPr lang="en-US" altLang="ja-JP" sz="1000" dirty="0"/>
              <a:t>x</a:t>
            </a:r>
            <a:r>
              <a:rPr lang="ja-JP" altLang="en-US" sz="1000" dirty="0"/>
              <a:t>∊</a:t>
            </a:r>
            <a:r>
              <a:rPr lang="en-US" altLang="ja-JP" sz="1000" dirty="0"/>
              <a:t> M</a:t>
            </a:r>
            <a:r>
              <a:rPr lang="en-US" altLang="ja-JP" sz="1000" baseline="-25000" dirty="0"/>
              <a:t>J</a:t>
            </a:r>
            <a:r>
              <a:rPr lang="ja-JP" altLang="en-US" sz="1000" dirty="0"/>
              <a:t>とすると，</a:t>
            </a:r>
            <a:r>
              <a:rPr lang="en-US" altLang="ja-JP" sz="1000" dirty="0"/>
              <a:t>x</a:t>
            </a:r>
            <a:r>
              <a:rPr lang="ja-JP" altLang="en-US" sz="1000" dirty="0"/>
              <a:t>は</a:t>
            </a:r>
            <a:r>
              <a:rPr lang="en-US" altLang="ja-JP" sz="1000" dirty="0"/>
              <a:t>J</a:t>
            </a:r>
            <a:r>
              <a:rPr lang="ja-JP" altLang="en-US" sz="1000" dirty="0"/>
              <a:t>の日程内で</a:t>
            </a:r>
            <a:r>
              <a:rPr lang="en-US" altLang="ja-JP" sz="1000" dirty="0"/>
              <a:t>M</a:t>
            </a:r>
            <a:r>
              <a:rPr lang="en-US" altLang="ja-JP" sz="1000" baseline="-25000" dirty="0"/>
              <a:t>J</a:t>
            </a:r>
            <a:r>
              <a:rPr lang="en-US" altLang="ja-JP" sz="1000" dirty="0"/>
              <a:t>-{ x }</a:t>
            </a:r>
            <a:r>
              <a:rPr lang="ja-JP" altLang="en-US" sz="1000" dirty="0"/>
              <a:t>に属するチームと試合を行わない．</a:t>
            </a:r>
            <a:endParaRPr lang="en-US" altLang="ja-JP" sz="1000" dirty="0"/>
          </a:p>
          <a:p>
            <a:r>
              <a:rPr lang="ja-JP" altLang="en-US" sz="1000" dirty="0"/>
              <a:t>よって，</a:t>
            </a:r>
            <a:r>
              <a:rPr lang="en-US" altLang="ja-JP" sz="1000" dirty="0"/>
              <a:t>|M</a:t>
            </a:r>
            <a:r>
              <a:rPr lang="en-US" altLang="ja-JP" sz="1000" baseline="-25000" dirty="0"/>
              <a:t>J</a:t>
            </a:r>
            <a:r>
              <a:rPr lang="en-US" altLang="ja-JP" sz="1000" dirty="0"/>
              <a:t>-{ x }|</a:t>
            </a:r>
            <a:r>
              <a:rPr lang="ja-JP" altLang="en-US" sz="1000" dirty="0"/>
              <a:t>≦</a:t>
            </a:r>
            <a:r>
              <a:rPr lang="ja-JP" altLang="en-US" sz="1000" u="sng" dirty="0"/>
              <a:t>　</a:t>
            </a:r>
            <a:r>
              <a:rPr lang="en-US" altLang="ja-JP" sz="1000" u="sng" dirty="0"/>
              <a:t>2n-1-|J|</a:t>
            </a:r>
            <a:r>
              <a:rPr lang="ja-JP" altLang="en-US" sz="1000" u="sng" dirty="0"/>
              <a:t>　</a:t>
            </a:r>
            <a:r>
              <a:rPr lang="ja-JP" altLang="en-US" sz="1000" dirty="0"/>
              <a:t>となるので，</a:t>
            </a:r>
            <a:r>
              <a:rPr lang="ja-JP" altLang="en-US" sz="1000" u="sng" dirty="0"/>
              <a:t>　</a:t>
            </a:r>
            <a:r>
              <a:rPr lang="en-US" altLang="ja-JP" sz="1000" u="sng" dirty="0"/>
              <a:t>|M</a:t>
            </a:r>
            <a:r>
              <a:rPr lang="en-US" altLang="ja-JP" sz="1000" u="sng" baseline="-25000" dirty="0"/>
              <a:t>J</a:t>
            </a:r>
            <a:r>
              <a:rPr lang="en-US" altLang="ja-JP" sz="1000" u="sng" dirty="0"/>
              <a:t>|</a:t>
            </a:r>
            <a:r>
              <a:rPr lang="ja-JP" altLang="en-US" sz="1000" u="sng" dirty="0"/>
              <a:t>≦</a:t>
            </a:r>
            <a:r>
              <a:rPr lang="en-US" altLang="ja-JP" sz="1000" u="sng" dirty="0"/>
              <a:t>2n-|J|</a:t>
            </a:r>
            <a:r>
              <a:rPr lang="ja-JP" altLang="en-US" sz="1000" u="sng" dirty="0"/>
              <a:t>≦</a:t>
            </a:r>
            <a:r>
              <a:rPr lang="en-US" altLang="ja-JP" sz="1000" u="sng" dirty="0"/>
              <a:t>2n-(|K</a:t>
            </a:r>
            <a:r>
              <a:rPr lang="en-US" altLang="ja-JP" sz="1000" u="sng" baseline="-25000" dirty="0"/>
              <a:t>J</a:t>
            </a:r>
            <a:r>
              <a:rPr lang="en-US" altLang="ja-JP" sz="1000" u="sng" dirty="0"/>
              <a:t>|+1)=2n-|K</a:t>
            </a:r>
            <a:r>
              <a:rPr lang="en-US" altLang="ja-JP" sz="1000" u="sng" baseline="-25000" dirty="0"/>
              <a:t>J</a:t>
            </a:r>
            <a:r>
              <a:rPr lang="en-US" altLang="ja-JP" sz="1000" u="sng" dirty="0"/>
              <a:t>|-1</a:t>
            </a:r>
            <a:r>
              <a:rPr lang="ja-JP" altLang="en-US" sz="1000" u="sng" dirty="0"/>
              <a:t>　</a:t>
            </a:r>
            <a:r>
              <a:rPr lang="ja-JP" altLang="en-US" sz="1000" dirty="0"/>
              <a:t>となり（＊）に矛盾．</a:t>
            </a:r>
            <a:endParaRPr lang="en-US" altLang="ja-JP" sz="1000" dirty="0"/>
          </a:p>
          <a:p>
            <a:r>
              <a:rPr lang="ja-JP" altLang="en-US" sz="1000" dirty="0"/>
              <a:t>よって，任意の</a:t>
            </a:r>
            <a:r>
              <a:rPr lang="en-US" altLang="ja-JP" sz="1000" dirty="0"/>
              <a:t>J</a:t>
            </a:r>
            <a:r>
              <a:rPr lang="ja-JP" altLang="en-US" sz="1000" dirty="0"/>
              <a:t>⊆</a:t>
            </a:r>
            <a:r>
              <a:rPr lang="en-US" altLang="ja-JP" sz="1000" dirty="0"/>
              <a:t>I</a:t>
            </a:r>
            <a:r>
              <a:rPr lang="ja-JP" altLang="en-US" sz="1000" dirty="0"/>
              <a:t>に対して，</a:t>
            </a:r>
            <a:r>
              <a:rPr lang="en-US" altLang="ja-JP" sz="1000" dirty="0"/>
              <a:t>|K</a:t>
            </a:r>
            <a:r>
              <a:rPr lang="en-US" altLang="ja-JP" sz="1000" baseline="-25000" dirty="0"/>
              <a:t>J</a:t>
            </a:r>
            <a:r>
              <a:rPr lang="en-US" altLang="ja-JP" sz="1000" dirty="0"/>
              <a:t>|</a:t>
            </a:r>
            <a:r>
              <a:rPr lang="ja-JP" altLang="en-US" sz="1000" dirty="0"/>
              <a:t>≧</a:t>
            </a:r>
            <a:r>
              <a:rPr lang="ja-JP" altLang="en-US" sz="1000" u="sng" dirty="0"/>
              <a:t>　</a:t>
            </a:r>
            <a:r>
              <a:rPr lang="en-US" altLang="ja-JP" sz="1000" u="sng" dirty="0"/>
              <a:t>|J|</a:t>
            </a:r>
            <a:r>
              <a:rPr lang="ja-JP" altLang="en-US" sz="1000" u="sng" dirty="0"/>
              <a:t>　</a:t>
            </a:r>
            <a:r>
              <a:rPr lang="ja-JP" altLang="en-US" sz="1000" dirty="0"/>
              <a:t>が成立する．</a:t>
            </a:r>
            <a:endParaRPr lang="en-US" altLang="ja-JP" sz="1000"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655989" cy="8987076"/>
          </a:xfrm>
          <a:prstGeom prst="rect">
            <a:avLst/>
          </a:prstGeom>
          <a:noFill/>
        </p:spPr>
        <p:txBody>
          <a:bodyPr wrap="none" rtlCol="0">
            <a:spAutoFit/>
          </a:bodyPr>
          <a:lstStyle/>
          <a:p>
            <a:r>
              <a:rPr lang="en-US" altLang="ja-JP" sz="1000" dirty="0"/>
              <a:t>2017</a:t>
            </a:r>
            <a:r>
              <a:rPr lang="ja-JP" altLang="en-US" sz="1000" dirty="0"/>
              <a:t>年度 有限幾何学 期末試験</a:t>
            </a:r>
            <a:endParaRPr lang="en-US" altLang="ja-JP" sz="1000" dirty="0"/>
          </a:p>
          <a:p>
            <a:endParaRPr lang="en-US" altLang="ja-JP" sz="1000" dirty="0"/>
          </a:p>
          <a:p>
            <a:r>
              <a:rPr lang="ja-JP" altLang="en-US" sz="1000" dirty="0"/>
              <a:t>問</a:t>
            </a:r>
            <a:r>
              <a:rPr lang="en-US" altLang="ja-JP" sz="1000" dirty="0"/>
              <a:t>2</a:t>
            </a:r>
            <a:r>
              <a:rPr lang="ja-JP" altLang="en-US" sz="1000" dirty="0"/>
              <a:t> </a:t>
            </a:r>
            <a:r>
              <a:rPr lang="en-US" altLang="ja-JP" sz="1000" dirty="0"/>
              <a:t>G</a:t>
            </a:r>
            <a:r>
              <a:rPr lang="ja-JP" altLang="en-US" sz="1000" dirty="0"/>
              <a:t>を橋を持たない連結グラフとし，</a:t>
            </a:r>
            <a:r>
              <a:rPr lang="en-US" altLang="ja-JP" sz="1000" dirty="0"/>
              <a:t>w</a:t>
            </a:r>
            <a:r>
              <a:rPr lang="ja-JP" altLang="en-US" sz="1000" dirty="0"/>
              <a:t>∊</a:t>
            </a:r>
            <a:r>
              <a:rPr lang="en-US" altLang="ja-JP" sz="1000" dirty="0"/>
              <a:t>V(G)</a:t>
            </a:r>
            <a:r>
              <a:rPr lang="ja-JP" altLang="en-US" sz="1000" dirty="0"/>
              <a:t>を始点として</a:t>
            </a:r>
            <a:r>
              <a:rPr lang="en-US" altLang="ja-JP" sz="1000" dirty="0"/>
              <a:t>G</a:t>
            </a:r>
            <a:r>
              <a:rPr lang="ja-JP" altLang="en-US" sz="1000" dirty="0"/>
              <a:t>に対して</a:t>
            </a:r>
            <a:r>
              <a:rPr lang="en-US" altLang="ja-JP" sz="1000" dirty="0"/>
              <a:t>DFS</a:t>
            </a:r>
            <a:r>
              <a:rPr lang="ja-JP" altLang="en-US" sz="1000" dirty="0"/>
              <a:t>を実行したものとし，</a:t>
            </a:r>
            <a:r>
              <a:rPr lang="en-US" altLang="ja-JP" sz="1000" dirty="0"/>
              <a:t>T</a:t>
            </a:r>
            <a:r>
              <a:rPr lang="ja-JP" altLang="en-US" sz="1000" dirty="0"/>
              <a:t>を</a:t>
            </a:r>
            <a:r>
              <a:rPr lang="en-US" altLang="ja-JP" sz="1000" dirty="0"/>
              <a:t>w</a:t>
            </a:r>
            <a:r>
              <a:rPr lang="ja-JP" altLang="en-US" sz="1000" dirty="0"/>
              <a:t>を根とする</a:t>
            </a:r>
            <a:r>
              <a:rPr lang="en-US" altLang="ja-JP" sz="1000" dirty="0"/>
              <a:t>DFS</a:t>
            </a:r>
            <a:r>
              <a:rPr lang="ja-JP" altLang="en-US" sz="1000" dirty="0"/>
              <a:t>木とする．</a:t>
            </a:r>
            <a:endParaRPr lang="en-US" altLang="ja-JP" sz="1000" dirty="0"/>
          </a:p>
          <a:p>
            <a:r>
              <a:rPr lang="ja-JP" altLang="en-US" sz="1000" dirty="0"/>
              <a:t>        </a:t>
            </a:r>
            <a:r>
              <a:rPr lang="en-US" altLang="ja-JP" sz="1000" dirty="0"/>
              <a:t>DFS</a:t>
            </a:r>
            <a:r>
              <a:rPr lang="ja-JP" altLang="en-US" sz="1000" dirty="0"/>
              <a:t>木と授業で扱った</a:t>
            </a:r>
            <a:r>
              <a:rPr lang="en-US" altLang="ja-JP" sz="1000" dirty="0"/>
              <a:t>DFS</a:t>
            </a:r>
            <a:r>
              <a:rPr lang="ja-JP" altLang="en-US" sz="1000" dirty="0"/>
              <a:t>を用いた強連結な向き付けを与えるアルゴリズム（ロバーツのアルゴリズム）に関して，</a:t>
            </a:r>
            <a:br>
              <a:rPr lang="en-US" altLang="ja-JP" sz="1000" dirty="0"/>
            </a:br>
            <a:r>
              <a:rPr lang="ja-JP" altLang="en-US" sz="1000" dirty="0"/>
              <a:t>　　  次の各問に答えよ．</a:t>
            </a:r>
            <a:endParaRPr lang="en-US" altLang="ja-JP" sz="1000" dirty="0"/>
          </a:p>
          <a:p>
            <a:r>
              <a:rPr lang="ja-JP" altLang="en-US" sz="1000" dirty="0"/>
              <a:t>　　</a:t>
            </a:r>
            <a:endParaRPr lang="en-US" altLang="ja-JP" sz="1000" dirty="0"/>
          </a:p>
          <a:p>
            <a:pPr marL="228600" indent="-228600">
              <a:buAutoNum type="arabicParenBoth"/>
            </a:pPr>
            <a:r>
              <a:rPr lang="en-US" altLang="ja-JP" sz="1000" dirty="0"/>
              <a:t>DFS</a:t>
            </a:r>
            <a:r>
              <a:rPr lang="ja-JP" altLang="en-US" sz="1000" dirty="0"/>
              <a:t>木の構成法より，</a:t>
            </a:r>
            <a:r>
              <a:rPr lang="en-US" altLang="ja-JP" sz="1000" dirty="0"/>
              <a:t>G</a:t>
            </a:r>
            <a:r>
              <a:rPr lang="ja-JP" altLang="en-US" sz="1000" dirty="0"/>
              <a:t>の辺</a:t>
            </a:r>
            <a:r>
              <a:rPr lang="en-US" altLang="ja-JP" sz="1000" dirty="0" err="1"/>
              <a:t>uv</a:t>
            </a:r>
            <a:r>
              <a:rPr lang="ja-JP" altLang="en-US" sz="1000" dirty="0"/>
              <a:t>に対して</a:t>
            </a:r>
            <a:r>
              <a:rPr lang="en-US" altLang="ja-JP" sz="1000" dirty="0"/>
              <a:t>u</a:t>
            </a:r>
            <a:r>
              <a:rPr lang="ja-JP" altLang="en-US" sz="1000" dirty="0"/>
              <a:t>と</a:t>
            </a:r>
            <a:r>
              <a:rPr lang="en-US" altLang="ja-JP" sz="1000" dirty="0"/>
              <a:t>v</a:t>
            </a:r>
            <a:r>
              <a:rPr lang="ja-JP" altLang="en-US" sz="1000" dirty="0"/>
              <a:t>は</a:t>
            </a:r>
            <a:r>
              <a:rPr lang="en-US" altLang="ja-JP" sz="1000" dirty="0"/>
              <a:t>T</a:t>
            </a:r>
            <a:r>
              <a:rPr lang="ja-JP" altLang="en-US" sz="1000" dirty="0"/>
              <a:t>において</a:t>
            </a:r>
            <a:br>
              <a:rPr lang="en-US" altLang="ja-JP" sz="1000" dirty="0"/>
            </a:br>
            <a:r>
              <a:rPr lang="ja-JP" altLang="en-US" sz="1000" u="sng" dirty="0"/>
              <a:t>  子孫</a:t>
            </a:r>
            <a:r>
              <a:rPr lang="en-US" altLang="ja-JP" sz="1000" u="sng" dirty="0"/>
              <a:t> </a:t>
            </a:r>
            <a:r>
              <a:rPr lang="ja-JP" altLang="en-US" sz="1000" u="sng" dirty="0"/>
              <a:t> </a:t>
            </a:r>
            <a:r>
              <a:rPr lang="ja-JP" altLang="en-US" sz="1000" dirty="0"/>
              <a:t>と</a:t>
            </a:r>
            <a:r>
              <a:rPr lang="ja-JP" altLang="en-US" sz="1000" u="sng" dirty="0"/>
              <a:t>  先祖</a:t>
            </a:r>
            <a:r>
              <a:rPr lang="en-US" altLang="ja-JP" sz="1000" u="sng" dirty="0"/>
              <a:t> </a:t>
            </a:r>
            <a:r>
              <a:rPr lang="ja-JP" altLang="en-US" sz="1000" u="sng" dirty="0"/>
              <a:t> </a:t>
            </a:r>
            <a:r>
              <a:rPr lang="ja-JP" altLang="en-US" sz="1000" dirty="0"/>
              <a:t>（または</a:t>
            </a:r>
            <a:r>
              <a:rPr lang="ja-JP" altLang="en-US" sz="1000" u="sng" dirty="0"/>
              <a:t>  先祖</a:t>
            </a:r>
            <a:r>
              <a:rPr lang="en-US" altLang="ja-JP" sz="1000" u="sng" dirty="0"/>
              <a:t>  </a:t>
            </a:r>
            <a:r>
              <a:rPr lang="ja-JP" altLang="en-US" sz="1000" dirty="0"/>
              <a:t>と</a:t>
            </a:r>
            <a:r>
              <a:rPr lang="en-US" altLang="ja-JP" sz="1000" u="sng" dirty="0"/>
              <a:t>  </a:t>
            </a:r>
            <a:r>
              <a:rPr lang="ja-JP" altLang="en-US" sz="1000" u="sng" dirty="0"/>
              <a:t>子孫</a:t>
            </a:r>
            <a:r>
              <a:rPr lang="en-US" altLang="ja-JP" sz="1000" u="sng" dirty="0"/>
              <a:t>  </a:t>
            </a:r>
            <a:r>
              <a:rPr lang="ja-JP" altLang="en-US" sz="1000" dirty="0"/>
              <a:t>）の関係であることが分かる．</a:t>
            </a:r>
            <a:br>
              <a:rPr lang="en-US" altLang="ja-JP" sz="1000" dirty="0"/>
            </a:br>
            <a:endParaRPr lang="en-US" altLang="ja-JP" sz="1000" dirty="0"/>
          </a:p>
          <a:p>
            <a:r>
              <a:rPr lang="en-US" altLang="ja-JP" sz="1000" dirty="0"/>
              <a:t>(2)</a:t>
            </a:r>
            <a:r>
              <a:rPr lang="ja-JP" altLang="en-US" sz="1000" dirty="0"/>
              <a:t>　以下の文章はロバーツのアルゴリズムによって得られる向き付けが強連結であることの説明である．</a:t>
            </a:r>
            <a:br>
              <a:rPr lang="en-US" altLang="ja-JP" sz="1000" dirty="0"/>
            </a:br>
            <a:r>
              <a:rPr lang="ja-JP" altLang="en-US" sz="1000" dirty="0"/>
              <a:t>　　  この文章を読み，各問に答えよ．</a:t>
            </a:r>
            <a:endParaRPr lang="en-US" altLang="ja-JP" sz="1000" dirty="0"/>
          </a:p>
          <a:p>
            <a:br>
              <a:rPr lang="en-US" altLang="ja-JP" sz="1000" dirty="0"/>
            </a:br>
            <a:r>
              <a:rPr lang="ja-JP" altLang="en-US" sz="1000" dirty="0"/>
              <a:t>ロバーツのアルゴリズムによって得られる向き付けが強連結であることを示すには</a:t>
            </a:r>
            <a:br>
              <a:rPr lang="en-US" altLang="ja-JP" sz="1000" dirty="0"/>
            </a:br>
            <a:r>
              <a:rPr lang="en-US" altLang="ja-JP" sz="1000" dirty="0"/>
              <a:t>T</a:t>
            </a:r>
            <a:r>
              <a:rPr lang="ja-JP" altLang="en-US" sz="1000" dirty="0"/>
              <a:t>の</a:t>
            </a:r>
            <a:r>
              <a:rPr lang="ja-JP" altLang="en-US" sz="1000" u="sng" dirty="0"/>
              <a:t>  葉</a:t>
            </a:r>
            <a:r>
              <a:rPr lang="en-US" altLang="ja-JP" sz="1000" u="sng" dirty="0"/>
              <a:t>  </a:t>
            </a:r>
            <a:r>
              <a:rPr lang="ja-JP" altLang="en-US" sz="1000" dirty="0"/>
              <a:t>から</a:t>
            </a:r>
            <a:r>
              <a:rPr lang="en-US" altLang="ja-JP" sz="1000" dirty="0"/>
              <a:t>w</a:t>
            </a:r>
            <a:r>
              <a:rPr lang="ja-JP" altLang="en-US" sz="1000" dirty="0"/>
              <a:t>への</a:t>
            </a:r>
            <a:r>
              <a:rPr lang="en-US" altLang="ja-JP" sz="1000" dirty="0"/>
              <a:t>G</a:t>
            </a:r>
            <a:r>
              <a:rPr lang="ja-JP" altLang="en-US" sz="1000" dirty="0"/>
              <a:t>における有向道が存在することを示せばよい．　　　</a:t>
            </a:r>
            <a:endParaRPr lang="en-US" altLang="ja-JP" sz="1000" dirty="0"/>
          </a:p>
          <a:p>
            <a:r>
              <a:rPr lang="en-US" altLang="ja-JP" sz="1000" dirty="0"/>
              <a:t>v</a:t>
            </a:r>
            <a:r>
              <a:rPr lang="en-US" altLang="ja-JP" sz="1000" baseline="-25000" dirty="0"/>
              <a:t>1</a:t>
            </a:r>
            <a:r>
              <a:rPr lang="ja-JP" altLang="en-US" sz="1000" dirty="0"/>
              <a:t>を</a:t>
            </a:r>
            <a:r>
              <a:rPr lang="en-US" altLang="ja-JP" sz="1000" dirty="0"/>
              <a:t>T</a:t>
            </a:r>
            <a:r>
              <a:rPr lang="ja-JP" altLang="en-US" sz="1000" dirty="0"/>
              <a:t>の</a:t>
            </a:r>
            <a:r>
              <a:rPr lang="ja-JP" altLang="en-US" sz="1000" u="sng" dirty="0"/>
              <a:t>  葉  </a:t>
            </a:r>
            <a:r>
              <a:rPr lang="ja-JP" altLang="en-US" sz="1000" dirty="0"/>
              <a:t>とし，</a:t>
            </a:r>
            <a:r>
              <a:rPr lang="en-US" altLang="ja-JP" sz="1000" dirty="0"/>
              <a:t> v</a:t>
            </a:r>
            <a:r>
              <a:rPr lang="en-US" altLang="ja-JP" sz="1000" baseline="-25000" dirty="0"/>
              <a:t>1</a:t>
            </a:r>
            <a:r>
              <a:rPr lang="ja-JP" altLang="en-US" sz="1000" baseline="30000" dirty="0"/>
              <a:t>－</a:t>
            </a:r>
            <a:r>
              <a:rPr lang="ja-JP" altLang="en-US" sz="1000" dirty="0"/>
              <a:t>を</a:t>
            </a:r>
            <a:r>
              <a:rPr lang="en-US" altLang="ja-JP" sz="1000" dirty="0"/>
              <a:t>v</a:t>
            </a:r>
            <a:r>
              <a:rPr lang="en-US" altLang="ja-JP" sz="1000" baseline="-25000" dirty="0"/>
              <a:t>1</a:t>
            </a:r>
            <a:r>
              <a:rPr lang="ja-JP" altLang="en-US" sz="1000" dirty="0"/>
              <a:t>の親とする．</a:t>
            </a:r>
            <a:r>
              <a:rPr lang="en-US" altLang="ja-JP" sz="1000" dirty="0"/>
              <a:t>w</a:t>
            </a:r>
            <a:r>
              <a:rPr lang="ja-JP" altLang="en-US" sz="1000" dirty="0"/>
              <a:t>と</a:t>
            </a:r>
            <a:r>
              <a:rPr lang="en-US" altLang="ja-JP" sz="1000" dirty="0"/>
              <a:t>v</a:t>
            </a:r>
            <a:r>
              <a:rPr lang="en-US" altLang="ja-JP" sz="1000" baseline="-25000" dirty="0"/>
              <a:t>1</a:t>
            </a:r>
            <a:r>
              <a:rPr lang="ja-JP" altLang="en-US" sz="1000" baseline="30000" dirty="0"/>
              <a:t>－</a:t>
            </a:r>
            <a:r>
              <a:rPr lang="ja-JP" altLang="en-US" sz="1000" dirty="0"/>
              <a:t>を結ぶ</a:t>
            </a:r>
            <a:r>
              <a:rPr lang="en-US" altLang="ja-JP" sz="1000" dirty="0"/>
              <a:t>T</a:t>
            </a:r>
            <a:r>
              <a:rPr lang="ja-JP" altLang="en-US" sz="1000" dirty="0"/>
              <a:t>上の道を</a:t>
            </a:r>
            <a:r>
              <a:rPr lang="en-US" altLang="ja-JP" sz="1000" dirty="0"/>
              <a:t>P</a:t>
            </a:r>
            <a:r>
              <a:rPr lang="en-US" altLang="ja-JP" sz="1000" baseline="-25000" dirty="0"/>
              <a:t>0</a:t>
            </a:r>
            <a:r>
              <a:rPr lang="ja-JP" altLang="en-US" sz="1000" dirty="0"/>
              <a:t>とする．</a:t>
            </a:r>
            <a:endParaRPr lang="en-US" altLang="ja-JP" sz="1000" dirty="0"/>
          </a:p>
          <a:p>
            <a:r>
              <a:rPr lang="en-US" altLang="ja-JP" sz="1000" dirty="0"/>
              <a:t>G</a:t>
            </a:r>
            <a:r>
              <a:rPr lang="ja-JP" altLang="en-US" sz="1000" dirty="0"/>
              <a:t>は</a:t>
            </a:r>
            <a:r>
              <a:rPr lang="ja-JP" altLang="en-US" sz="1000" u="sng" dirty="0"/>
              <a:t>　橋を持たないグラフ　</a:t>
            </a:r>
            <a:r>
              <a:rPr lang="ja-JP" altLang="en-US" sz="1000" dirty="0"/>
              <a:t>なので，</a:t>
            </a:r>
            <a:r>
              <a:rPr lang="en-US" altLang="ja-JP" sz="1000" dirty="0"/>
              <a:t>(1)</a:t>
            </a:r>
            <a:r>
              <a:rPr lang="ja-JP" altLang="en-US" sz="1000" dirty="0"/>
              <a:t>より</a:t>
            </a:r>
            <a:r>
              <a:rPr lang="en-US" altLang="ja-JP" sz="1000" dirty="0"/>
              <a:t>v</a:t>
            </a:r>
            <a:r>
              <a:rPr lang="en-US" altLang="ja-JP" sz="1000" baseline="-25000" dirty="0"/>
              <a:t>1</a:t>
            </a:r>
            <a:r>
              <a:rPr lang="ja-JP" altLang="en-US" sz="1000" dirty="0"/>
              <a:t>と</a:t>
            </a:r>
            <a:r>
              <a:rPr lang="en-US" altLang="ja-JP" sz="1000" dirty="0"/>
              <a:t>P</a:t>
            </a:r>
            <a:r>
              <a:rPr lang="en-US" altLang="ja-JP" sz="1000" baseline="-25000" dirty="0"/>
              <a:t>0</a:t>
            </a:r>
            <a:r>
              <a:rPr lang="ja-JP" altLang="en-US" sz="1000" dirty="0"/>
              <a:t>の間に</a:t>
            </a:r>
            <a:r>
              <a:rPr lang="en-US" altLang="ja-JP" sz="1000" dirty="0"/>
              <a:t>E(G)-E(T)</a:t>
            </a:r>
            <a:r>
              <a:rPr lang="ja-JP" altLang="en-US" sz="1000" dirty="0"/>
              <a:t>に属す辺</a:t>
            </a:r>
            <a:r>
              <a:rPr lang="en-US" altLang="ja-JP" sz="1000" dirty="0"/>
              <a:t>v</a:t>
            </a:r>
            <a:r>
              <a:rPr lang="en-US" altLang="ja-JP" sz="1000" baseline="-25000" dirty="0"/>
              <a:t>1</a:t>
            </a:r>
            <a:r>
              <a:rPr lang="en-US" altLang="ja-JP" sz="1000" dirty="0"/>
              <a:t>u</a:t>
            </a:r>
            <a:r>
              <a:rPr lang="en-US" altLang="ja-JP" sz="1000" baseline="-25000" dirty="0"/>
              <a:t>1</a:t>
            </a:r>
            <a:r>
              <a:rPr lang="ja-JP" altLang="en-US" sz="1000" dirty="0"/>
              <a:t>が存在することが分かる．</a:t>
            </a:r>
            <a:endParaRPr lang="en-US" altLang="ja-JP" sz="1000" dirty="0"/>
          </a:p>
          <a:p>
            <a:r>
              <a:rPr lang="en-US" altLang="ja-JP" sz="1000" dirty="0"/>
              <a:t>u</a:t>
            </a:r>
            <a:r>
              <a:rPr lang="en-US" altLang="ja-JP" sz="1000" baseline="-25000" dirty="0"/>
              <a:t>1</a:t>
            </a:r>
            <a:r>
              <a:rPr lang="ja-JP" altLang="en-US" sz="1000" baseline="30000" dirty="0"/>
              <a:t>－</a:t>
            </a:r>
            <a:r>
              <a:rPr lang="ja-JP" altLang="en-US" sz="1000" dirty="0"/>
              <a:t>を</a:t>
            </a:r>
            <a:r>
              <a:rPr lang="en-US" altLang="ja-JP" sz="1000" dirty="0"/>
              <a:t>u</a:t>
            </a:r>
            <a:r>
              <a:rPr lang="en-US" altLang="ja-JP" sz="1000" baseline="-25000" dirty="0"/>
              <a:t>1</a:t>
            </a:r>
            <a:r>
              <a:rPr lang="ja-JP" altLang="en-US" sz="1000" dirty="0"/>
              <a:t>の親とする．</a:t>
            </a:r>
            <a:r>
              <a:rPr lang="en-US" altLang="ja-JP" sz="1000" dirty="0"/>
              <a:t>w</a:t>
            </a:r>
            <a:r>
              <a:rPr lang="ja-JP" altLang="en-US" sz="1000" dirty="0"/>
              <a:t>と</a:t>
            </a:r>
            <a:r>
              <a:rPr lang="en-US" altLang="ja-JP" sz="1000" dirty="0"/>
              <a:t>u</a:t>
            </a:r>
            <a:r>
              <a:rPr lang="en-US" altLang="ja-JP" sz="1000" baseline="-25000" dirty="0"/>
              <a:t>1</a:t>
            </a:r>
            <a:r>
              <a:rPr lang="ja-JP" altLang="en-US" sz="1000" baseline="30000" dirty="0"/>
              <a:t>－</a:t>
            </a:r>
            <a:r>
              <a:rPr lang="ja-JP" altLang="en-US" sz="1000" dirty="0"/>
              <a:t>を結ぶ</a:t>
            </a:r>
            <a:r>
              <a:rPr lang="en-US" altLang="ja-JP" sz="1000" dirty="0"/>
              <a:t>T</a:t>
            </a:r>
            <a:r>
              <a:rPr lang="ja-JP" altLang="en-US" sz="1000" dirty="0"/>
              <a:t>上の道を</a:t>
            </a:r>
            <a:r>
              <a:rPr lang="en-US" altLang="ja-JP" sz="1000" dirty="0"/>
              <a:t>P</a:t>
            </a:r>
            <a:r>
              <a:rPr lang="en-US" altLang="ja-JP" sz="1000" baseline="-25000" dirty="0"/>
              <a:t>1</a:t>
            </a:r>
            <a:r>
              <a:rPr lang="ja-JP" altLang="en-US" sz="1000" dirty="0"/>
              <a:t>とし，</a:t>
            </a:r>
            <a:r>
              <a:rPr lang="en-US" altLang="ja-JP" sz="1000" dirty="0"/>
              <a:t>u</a:t>
            </a:r>
            <a:r>
              <a:rPr lang="en-US" altLang="ja-JP" sz="1000" baseline="-25000" dirty="0"/>
              <a:t>1</a:t>
            </a:r>
            <a:r>
              <a:rPr lang="ja-JP" altLang="en-US" sz="1000" dirty="0"/>
              <a:t>と</a:t>
            </a:r>
            <a:r>
              <a:rPr lang="en-US" altLang="ja-JP" sz="1000" dirty="0"/>
              <a:t>v</a:t>
            </a:r>
            <a:r>
              <a:rPr lang="en-US" altLang="ja-JP" sz="1000" baseline="-25000" dirty="0"/>
              <a:t>1</a:t>
            </a:r>
            <a:r>
              <a:rPr lang="ja-JP" altLang="en-US" sz="1000" dirty="0"/>
              <a:t>を結ぶ</a:t>
            </a:r>
            <a:r>
              <a:rPr lang="en-US" altLang="ja-JP" sz="1000" dirty="0"/>
              <a:t>T</a:t>
            </a:r>
            <a:r>
              <a:rPr lang="ja-JP" altLang="en-US" sz="1000" dirty="0"/>
              <a:t>上の道を</a:t>
            </a:r>
            <a:r>
              <a:rPr lang="en-US" altLang="ja-JP" sz="1000" dirty="0"/>
              <a:t>Q</a:t>
            </a:r>
            <a:r>
              <a:rPr lang="en-US" altLang="ja-JP" sz="1000" baseline="-25000" dirty="0"/>
              <a:t>1</a:t>
            </a:r>
            <a:r>
              <a:rPr lang="ja-JP" altLang="en-US" sz="1000" dirty="0"/>
              <a:t>とする．</a:t>
            </a:r>
            <a:endParaRPr lang="en-US" altLang="ja-JP" sz="1000" dirty="0"/>
          </a:p>
          <a:p>
            <a:r>
              <a:rPr lang="en-US" altLang="ja-JP" sz="1000" dirty="0"/>
              <a:t>G</a:t>
            </a:r>
            <a:r>
              <a:rPr lang="ja-JP" altLang="en-US" sz="1000" dirty="0"/>
              <a:t>は</a:t>
            </a:r>
            <a:r>
              <a:rPr lang="ja-JP" altLang="en-US" sz="1000" u="sng" dirty="0"/>
              <a:t>　橋を持たないグラフ　</a:t>
            </a:r>
            <a:r>
              <a:rPr lang="ja-JP" altLang="en-US" sz="1000" dirty="0"/>
              <a:t>なので，</a:t>
            </a:r>
            <a:r>
              <a:rPr lang="en-US" altLang="ja-JP" sz="1000" dirty="0"/>
              <a:t>(1)</a:t>
            </a:r>
            <a:r>
              <a:rPr lang="ja-JP" altLang="en-US" sz="1000" dirty="0"/>
              <a:t>より</a:t>
            </a:r>
            <a:r>
              <a:rPr lang="en-US" altLang="ja-JP" sz="1000" dirty="0"/>
              <a:t>P</a:t>
            </a:r>
            <a:r>
              <a:rPr lang="en-US" altLang="ja-JP" sz="1000" baseline="-25000" dirty="0"/>
              <a:t>1</a:t>
            </a:r>
            <a:r>
              <a:rPr lang="ja-JP" altLang="en-US" sz="1000" dirty="0"/>
              <a:t>と</a:t>
            </a:r>
            <a:r>
              <a:rPr lang="en-US" altLang="ja-JP" sz="1000" dirty="0"/>
              <a:t>Q</a:t>
            </a:r>
            <a:r>
              <a:rPr lang="en-US" altLang="ja-JP" sz="1000" baseline="-25000" dirty="0"/>
              <a:t>1</a:t>
            </a:r>
            <a:r>
              <a:rPr lang="ja-JP" altLang="en-US" sz="1000" dirty="0"/>
              <a:t>の間に</a:t>
            </a:r>
            <a:r>
              <a:rPr lang="en-US" altLang="ja-JP" sz="1000" dirty="0"/>
              <a:t>E(G)-E(T)</a:t>
            </a:r>
            <a:r>
              <a:rPr lang="ja-JP" altLang="en-US" sz="1000" dirty="0"/>
              <a:t>に属す辺</a:t>
            </a:r>
            <a:r>
              <a:rPr lang="en-US" altLang="ja-JP" sz="1000" dirty="0"/>
              <a:t>u</a:t>
            </a:r>
            <a:r>
              <a:rPr lang="en-US" altLang="ja-JP" sz="1000" baseline="-25000" dirty="0"/>
              <a:t>2</a:t>
            </a:r>
            <a:r>
              <a:rPr lang="en-US" altLang="ja-JP" sz="1000" dirty="0"/>
              <a:t>v</a:t>
            </a:r>
            <a:r>
              <a:rPr lang="en-US" altLang="ja-JP" sz="1000" baseline="-25000" dirty="0"/>
              <a:t>2</a:t>
            </a:r>
            <a:r>
              <a:rPr lang="ja-JP" altLang="en-US" sz="1000" dirty="0"/>
              <a:t>が存在することが分かる</a:t>
            </a:r>
            <a:endParaRPr lang="en-US" altLang="ja-JP" sz="1000" dirty="0"/>
          </a:p>
          <a:p>
            <a:r>
              <a:rPr lang="en-US" altLang="ja-JP" sz="1000" dirty="0"/>
              <a:t>(</a:t>
            </a:r>
            <a:r>
              <a:rPr lang="ja-JP" altLang="en-US" sz="1000" dirty="0"/>
              <a:t>ただし，</a:t>
            </a:r>
            <a:r>
              <a:rPr lang="en-US" altLang="ja-JP" sz="1000" dirty="0"/>
              <a:t>u</a:t>
            </a:r>
            <a:r>
              <a:rPr lang="en-US" altLang="ja-JP" sz="1000" baseline="-25000" dirty="0"/>
              <a:t>2</a:t>
            </a:r>
            <a:r>
              <a:rPr lang="ja-JP" altLang="en-US" sz="1000" dirty="0"/>
              <a:t>∊</a:t>
            </a:r>
            <a:r>
              <a:rPr lang="en-US" altLang="ja-JP" sz="1000" dirty="0"/>
              <a:t>V(P</a:t>
            </a:r>
            <a:r>
              <a:rPr lang="en-US" altLang="ja-JP" sz="1000" baseline="-25000" dirty="0"/>
              <a:t>1</a:t>
            </a:r>
            <a:r>
              <a:rPr lang="en-US" altLang="ja-JP" sz="1000" dirty="0"/>
              <a:t>)</a:t>
            </a:r>
            <a:r>
              <a:rPr lang="ja-JP" altLang="en-US" sz="1000" dirty="0" err="1"/>
              <a:t>，</a:t>
            </a:r>
            <a:r>
              <a:rPr lang="en-US" altLang="ja-JP" sz="1000" dirty="0"/>
              <a:t>v</a:t>
            </a:r>
            <a:r>
              <a:rPr lang="en-US" altLang="ja-JP" sz="1000" baseline="-25000" dirty="0"/>
              <a:t>2</a:t>
            </a:r>
            <a:r>
              <a:rPr lang="ja-JP" altLang="en-US" sz="1000" dirty="0"/>
              <a:t>∊</a:t>
            </a:r>
            <a:r>
              <a:rPr lang="en-US" altLang="ja-JP" sz="1000" dirty="0"/>
              <a:t>V(Q</a:t>
            </a:r>
            <a:r>
              <a:rPr lang="en-US" altLang="ja-JP" sz="1000" baseline="-25000" dirty="0"/>
              <a:t>1</a:t>
            </a:r>
            <a:r>
              <a:rPr lang="en-US" altLang="ja-JP" sz="1000" dirty="0"/>
              <a:t>)</a:t>
            </a:r>
            <a:r>
              <a:rPr lang="ja-JP" altLang="en-US" sz="1000" dirty="0"/>
              <a:t>とする</a:t>
            </a:r>
            <a:r>
              <a:rPr lang="en-US" altLang="ja-JP" sz="1000" dirty="0"/>
              <a:t>)</a:t>
            </a:r>
            <a:r>
              <a:rPr lang="ja-JP" altLang="en-US" sz="1000" dirty="0" err="1"/>
              <a:t>．</a:t>
            </a:r>
            <a:endParaRPr lang="en-US" altLang="ja-JP" sz="1000" dirty="0"/>
          </a:p>
          <a:p>
            <a:r>
              <a:rPr lang="ja-JP" altLang="en-US" sz="1000" dirty="0"/>
              <a:t>このような辺</a:t>
            </a:r>
            <a:r>
              <a:rPr lang="en-US" altLang="ja-JP" sz="1000" dirty="0"/>
              <a:t>u</a:t>
            </a:r>
            <a:r>
              <a:rPr lang="en-US" altLang="ja-JP" sz="1000" baseline="-25000" dirty="0"/>
              <a:t>2</a:t>
            </a:r>
            <a:r>
              <a:rPr lang="en-US" altLang="ja-JP" sz="1000" dirty="0"/>
              <a:t>v</a:t>
            </a:r>
            <a:r>
              <a:rPr lang="en-US" altLang="ja-JP" sz="1000" baseline="-25000" dirty="0"/>
              <a:t>2</a:t>
            </a:r>
            <a:r>
              <a:rPr lang="ja-JP" altLang="en-US" sz="1000" dirty="0"/>
              <a:t>を</a:t>
            </a:r>
            <a:r>
              <a:rPr lang="en-US" altLang="ja-JP" sz="1000" dirty="0"/>
              <a:t>u</a:t>
            </a:r>
            <a:r>
              <a:rPr lang="en-US" altLang="ja-JP" sz="1000" baseline="-25000" dirty="0"/>
              <a:t>2</a:t>
            </a:r>
            <a:r>
              <a:rPr lang="ja-JP" altLang="en-US" sz="1000" dirty="0"/>
              <a:t>と</a:t>
            </a:r>
            <a:r>
              <a:rPr lang="en-US" altLang="ja-JP" sz="1000" dirty="0"/>
              <a:t>w</a:t>
            </a:r>
            <a:r>
              <a:rPr lang="ja-JP" altLang="en-US" sz="1000" dirty="0"/>
              <a:t>の</a:t>
            </a:r>
            <a:r>
              <a:rPr lang="en-US" altLang="ja-JP" sz="1000" dirty="0"/>
              <a:t>T</a:t>
            </a:r>
            <a:r>
              <a:rPr lang="ja-JP" altLang="en-US" sz="1000" dirty="0"/>
              <a:t>における距離ができる限り近くなるように選ぶ．</a:t>
            </a:r>
            <a:endParaRPr lang="en-US" altLang="ja-JP" sz="1000" dirty="0"/>
          </a:p>
          <a:p>
            <a:r>
              <a:rPr lang="en-US" altLang="ja-JP" sz="1000" dirty="0"/>
              <a:t>u</a:t>
            </a:r>
            <a:r>
              <a:rPr lang="en-US" altLang="ja-JP" sz="1000" baseline="-25000" dirty="0"/>
              <a:t>2</a:t>
            </a:r>
            <a:r>
              <a:rPr lang="ja-JP" altLang="en-US" sz="1000" baseline="30000" dirty="0"/>
              <a:t>－</a:t>
            </a:r>
            <a:r>
              <a:rPr lang="ja-JP" altLang="en-US" sz="1000" dirty="0"/>
              <a:t>を</a:t>
            </a:r>
            <a:r>
              <a:rPr lang="en-US" altLang="ja-JP" sz="1000" dirty="0"/>
              <a:t>u</a:t>
            </a:r>
            <a:r>
              <a:rPr lang="en-US" altLang="ja-JP" sz="1000" baseline="-25000" dirty="0"/>
              <a:t>2</a:t>
            </a:r>
            <a:r>
              <a:rPr lang="ja-JP" altLang="en-US" sz="1000" dirty="0"/>
              <a:t>の親とする．</a:t>
            </a:r>
            <a:r>
              <a:rPr lang="en-US" altLang="ja-JP" sz="1000" dirty="0"/>
              <a:t>w</a:t>
            </a:r>
            <a:r>
              <a:rPr lang="ja-JP" altLang="en-US" sz="1000" dirty="0"/>
              <a:t>と</a:t>
            </a:r>
            <a:r>
              <a:rPr lang="en-US" altLang="ja-JP" sz="1000" dirty="0"/>
              <a:t>u</a:t>
            </a:r>
            <a:r>
              <a:rPr lang="en-US" altLang="ja-JP" sz="1000" baseline="-25000" dirty="0"/>
              <a:t>2</a:t>
            </a:r>
            <a:r>
              <a:rPr lang="ja-JP" altLang="en-US" sz="1000" baseline="30000" dirty="0"/>
              <a:t>－</a:t>
            </a:r>
            <a:r>
              <a:rPr lang="ja-JP" altLang="en-US" sz="1000" dirty="0"/>
              <a:t>を結ぶ</a:t>
            </a:r>
            <a:r>
              <a:rPr lang="en-US" altLang="ja-JP" sz="1000" dirty="0"/>
              <a:t>T</a:t>
            </a:r>
            <a:r>
              <a:rPr lang="ja-JP" altLang="en-US" sz="1000" dirty="0"/>
              <a:t>上の道を</a:t>
            </a:r>
            <a:r>
              <a:rPr lang="en-US" altLang="ja-JP" sz="1000" dirty="0"/>
              <a:t>P</a:t>
            </a:r>
            <a:r>
              <a:rPr lang="en-US" altLang="ja-JP" sz="1000" baseline="-25000" dirty="0"/>
              <a:t>2</a:t>
            </a:r>
            <a:r>
              <a:rPr lang="ja-JP" altLang="en-US" sz="1000" dirty="0"/>
              <a:t>とし，</a:t>
            </a:r>
            <a:r>
              <a:rPr lang="en-US" altLang="ja-JP" sz="1000" dirty="0"/>
              <a:t>u</a:t>
            </a:r>
            <a:r>
              <a:rPr lang="en-US" altLang="ja-JP" sz="1000" baseline="-25000" dirty="0"/>
              <a:t>2</a:t>
            </a:r>
            <a:r>
              <a:rPr lang="ja-JP" altLang="en-US" sz="1000" dirty="0"/>
              <a:t>と</a:t>
            </a:r>
            <a:r>
              <a:rPr lang="en-US" altLang="ja-JP" sz="1000" dirty="0"/>
              <a:t>u</a:t>
            </a:r>
            <a:r>
              <a:rPr lang="en-US" altLang="ja-JP" sz="1000" baseline="-25000" dirty="0"/>
              <a:t>1</a:t>
            </a:r>
            <a:r>
              <a:rPr lang="ja-JP" altLang="en-US" sz="1000" baseline="30000" dirty="0"/>
              <a:t>－</a:t>
            </a:r>
            <a:r>
              <a:rPr lang="ja-JP" altLang="en-US" sz="1000" dirty="0"/>
              <a:t>を結ぶ</a:t>
            </a:r>
            <a:r>
              <a:rPr lang="en-US" altLang="ja-JP" sz="1000" dirty="0"/>
              <a:t>T</a:t>
            </a:r>
            <a:r>
              <a:rPr lang="ja-JP" altLang="en-US" sz="1000" dirty="0"/>
              <a:t>上の道を</a:t>
            </a:r>
            <a:r>
              <a:rPr lang="en-US" altLang="ja-JP" sz="1000" dirty="0"/>
              <a:t>Q</a:t>
            </a:r>
            <a:r>
              <a:rPr lang="en-US" altLang="ja-JP" sz="1000" baseline="-25000" dirty="0"/>
              <a:t>2</a:t>
            </a:r>
            <a:r>
              <a:rPr lang="ja-JP" altLang="en-US" sz="1000" dirty="0"/>
              <a:t>とする．</a:t>
            </a:r>
            <a:endParaRPr lang="en-US" altLang="ja-JP" sz="1000" dirty="0"/>
          </a:p>
          <a:p>
            <a:r>
              <a:rPr lang="en-US" altLang="ja-JP" sz="1000" dirty="0"/>
              <a:t>G</a:t>
            </a:r>
            <a:r>
              <a:rPr lang="ja-JP" altLang="en-US" sz="1000" dirty="0"/>
              <a:t>は</a:t>
            </a:r>
            <a:r>
              <a:rPr lang="ja-JP" altLang="en-US" sz="1000" u="sng" dirty="0"/>
              <a:t>　橋を持たないグラフ　</a:t>
            </a:r>
            <a:r>
              <a:rPr lang="ja-JP" altLang="en-US" sz="1000" dirty="0"/>
              <a:t>なので，</a:t>
            </a:r>
            <a:r>
              <a:rPr lang="en-US" altLang="ja-JP" sz="1000" dirty="0"/>
              <a:t>(1)</a:t>
            </a:r>
            <a:r>
              <a:rPr lang="ja-JP" altLang="en-US" sz="1000" dirty="0"/>
              <a:t>より</a:t>
            </a:r>
            <a:r>
              <a:rPr lang="en-US" altLang="ja-JP" sz="1000" dirty="0"/>
              <a:t>P</a:t>
            </a:r>
            <a:r>
              <a:rPr lang="en-US" altLang="ja-JP" sz="1000" baseline="-25000" dirty="0"/>
              <a:t>2</a:t>
            </a:r>
            <a:r>
              <a:rPr lang="ja-JP" altLang="en-US" sz="1000" dirty="0"/>
              <a:t>と</a:t>
            </a:r>
            <a:r>
              <a:rPr lang="en-US" altLang="ja-JP" sz="1000" dirty="0"/>
              <a:t>Q</a:t>
            </a:r>
            <a:r>
              <a:rPr lang="en-US" altLang="ja-JP" sz="1000" baseline="-25000" dirty="0"/>
              <a:t>2</a:t>
            </a:r>
            <a:r>
              <a:rPr lang="ja-JP" altLang="en-US" sz="1000" dirty="0"/>
              <a:t>の間に</a:t>
            </a:r>
            <a:r>
              <a:rPr lang="en-US" altLang="ja-JP" sz="1000" dirty="0"/>
              <a:t>E(G)-E(T)</a:t>
            </a:r>
            <a:r>
              <a:rPr lang="ja-JP" altLang="en-US" sz="1000" dirty="0"/>
              <a:t>に属す辺</a:t>
            </a:r>
            <a:r>
              <a:rPr lang="en-US" altLang="ja-JP" sz="1000" dirty="0"/>
              <a:t>u</a:t>
            </a:r>
            <a:r>
              <a:rPr lang="en-US" altLang="ja-JP" sz="1000" baseline="-25000" dirty="0"/>
              <a:t>3</a:t>
            </a:r>
            <a:r>
              <a:rPr lang="en-US" altLang="ja-JP" sz="1000" dirty="0"/>
              <a:t>v</a:t>
            </a:r>
            <a:r>
              <a:rPr lang="en-US" altLang="ja-JP" sz="1000" baseline="-25000" dirty="0"/>
              <a:t>3</a:t>
            </a:r>
            <a:r>
              <a:rPr lang="ja-JP" altLang="en-US" sz="1000" dirty="0"/>
              <a:t>が存在することが分かる</a:t>
            </a:r>
            <a:endParaRPr lang="en-US" altLang="ja-JP" sz="1000" dirty="0"/>
          </a:p>
          <a:p>
            <a:r>
              <a:rPr lang="en-US" altLang="ja-JP" sz="1000" dirty="0"/>
              <a:t>(</a:t>
            </a:r>
            <a:r>
              <a:rPr lang="ja-JP" altLang="en-US" sz="1000" dirty="0"/>
              <a:t>ただし，</a:t>
            </a:r>
            <a:r>
              <a:rPr lang="en-US" altLang="ja-JP" sz="1000" dirty="0"/>
              <a:t>u</a:t>
            </a:r>
            <a:r>
              <a:rPr lang="en-US" altLang="ja-JP" sz="1000" baseline="-25000" dirty="0"/>
              <a:t>3</a:t>
            </a:r>
            <a:r>
              <a:rPr lang="ja-JP" altLang="en-US" sz="1000" dirty="0"/>
              <a:t>∊</a:t>
            </a:r>
            <a:r>
              <a:rPr lang="en-US" altLang="ja-JP" sz="1000" dirty="0"/>
              <a:t>V(P</a:t>
            </a:r>
            <a:r>
              <a:rPr lang="en-US" altLang="ja-JP" sz="1000" baseline="-25000" dirty="0"/>
              <a:t>2</a:t>
            </a:r>
            <a:r>
              <a:rPr lang="en-US" altLang="ja-JP" sz="1000" dirty="0"/>
              <a:t>)</a:t>
            </a:r>
            <a:r>
              <a:rPr lang="ja-JP" altLang="en-US" sz="1000" dirty="0" err="1"/>
              <a:t>，</a:t>
            </a:r>
            <a:r>
              <a:rPr lang="en-US" altLang="ja-JP" sz="1000" dirty="0"/>
              <a:t>v</a:t>
            </a:r>
            <a:r>
              <a:rPr lang="en-US" altLang="ja-JP" sz="1000" baseline="-25000" dirty="0"/>
              <a:t>3</a:t>
            </a:r>
            <a:r>
              <a:rPr lang="ja-JP" altLang="en-US" sz="1000" dirty="0"/>
              <a:t>∊</a:t>
            </a:r>
            <a:r>
              <a:rPr lang="en-US" altLang="ja-JP" sz="1000" dirty="0"/>
              <a:t>V(Q</a:t>
            </a:r>
            <a:r>
              <a:rPr lang="en-US" altLang="ja-JP" sz="1000" baseline="-25000" dirty="0"/>
              <a:t>2</a:t>
            </a:r>
            <a:r>
              <a:rPr lang="en-US" altLang="ja-JP" sz="1000" dirty="0"/>
              <a:t>)</a:t>
            </a:r>
            <a:r>
              <a:rPr lang="ja-JP" altLang="en-US" sz="1000" dirty="0"/>
              <a:t>とする</a:t>
            </a:r>
            <a:r>
              <a:rPr lang="en-US" altLang="ja-JP" sz="1000" dirty="0"/>
              <a:t>)</a:t>
            </a:r>
            <a:r>
              <a:rPr lang="ja-JP" altLang="en-US" sz="1000" dirty="0" err="1"/>
              <a:t>．</a:t>
            </a:r>
            <a:endParaRPr lang="en-US" altLang="ja-JP" sz="1000" dirty="0"/>
          </a:p>
          <a:p>
            <a:r>
              <a:rPr lang="ja-JP" altLang="en-US" sz="1000" dirty="0"/>
              <a:t>以下同様にして，</a:t>
            </a:r>
            <a:r>
              <a:rPr lang="en-US" altLang="ja-JP" sz="1000" dirty="0"/>
              <a:t>u</a:t>
            </a:r>
            <a:r>
              <a:rPr lang="en-US" altLang="ja-JP" sz="1000" baseline="-25000" dirty="0"/>
              <a:t>4</a:t>
            </a:r>
            <a:r>
              <a:rPr lang="ja-JP" altLang="en-US" sz="1000" dirty="0" err="1"/>
              <a:t>，</a:t>
            </a:r>
            <a:r>
              <a:rPr lang="en-US" altLang="ja-JP" sz="1000" dirty="0"/>
              <a:t>v</a:t>
            </a:r>
            <a:r>
              <a:rPr lang="en-US" altLang="ja-JP" sz="1000" baseline="-25000" dirty="0"/>
              <a:t>4</a:t>
            </a:r>
            <a:r>
              <a:rPr lang="ja-JP" altLang="en-US" sz="1000" dirty="0" err="1"/>
              <a:t>，</a:t>
            </a:r>
            <a:r>
              <a:rPr lang="en-US" altLang="ja-JP" sz="1000" dirty="0"/>
              <a:t>u</a:t>
            </a:r>
            <a:r>
              <a:rPr lang="en-US" altLang="ja-JP" sz="1000" baseline="-25000" dirty="0"/>
              <a:t>5</a:t>
            </a:r>
            <a:r>
              <a:rPr lang="ja-JP" altLang="en-US" sz="1000" dirty="0" err="1"/>
              <a:t>，</a:t>
            </a:r>
            <a:r>
              <a:rPr lang="en-US" altLang="ja-JP" sz="1000" dirty="0"/>
              <a:t>v</a:t>
            </a:r>
            <a:r>
              <a:rPr lang="en-US" altLang="ja-JP" sz="1000" baseline="-25000" dirty="0"/>
              <a:t>5</a:t>
            </a:r>
            <a:r>
              <a:rPr lang="en-US" altLang="ja-JP" sz="1000" dirty="0"/>
              <a:t>...</a:t>
            </a:r>
            <a:r>
              <a:rPr lang="ja-JP" altLang="en-US" sz="1000" dirty="0"/>
              <a:t>を選んでいく．</a:t>
            </a:r>
            <a:endParaRPr lang="en-US" altLang="ja-JP" sz="1000" dirty="0"/>
          </a:p>
          <a:p>
            <a:r>
              <a:rPr lang="ja-JP" altLang="en-US" sz="1000" u="sng" dirty="0"/>
              <a:t>　頂点数は有限個　</a:t>
            </a:r>
            <a:r>
              <a:rPr lang="ja-JP" altLang="en-US" sz="1000" dirty="0"/>
              <a:t>なので，ある自然数</a:t>
            </a:r>
            <a:r>
              <a:rPr lang="en-US" altLang="ja-JP" sz="1000" dirty="0"/>
              <a:t>n</a:t>
            </a:r>
            <a:r>
              <a:rPr lang="ja-JP" altLang="en-US" sz="1000" dirty="0"/>
              <a:t>に対して</a:t>
            </a:r>
            <a:r>
              <a:rPr lang="en-US" altLang="ja-JP" sz="1000" dirty="0"/>
              <a:t>u</a:t>
            </a:r>
            <a:r>
              <a:rPr lang="en-US" altLang="ja-JP" sz="1000" baseline="-25000" dirty="0"/>
              <a:t>n</a:t>
            </a:r>
            <a:r>
              <a:rPr lang="en-US" altLang="ja-JP" sz="1000" dirty="0"/>
              <a:t>=w</a:t>
            </a:r>
            <a:r>
              <a:rPr lang="ja-JP" altLang="en-US" sz="1000" dirty="0"/>
              <a:t>となる．</a:t>
            </a:r>
            <a:endParaRPr lang="en-US" altLang="ja-JP" sz="1000" dirty="0"/>
          </a:p>
          <a:p>
            <a:r>
              <a:rPr lang="ja-JP" altLang="en-US" sz="1000" dirty="0"/>
              <a:t>以上より，次の図のような</a:t>
            </a:r>
            <a:r>
              <a:rPr lang="en-US" altLang="ja-JP" sz="1000" dirty="0"/>
              <a:t>v</a:t>
            </a:r>
            <a:r>
              <a:rPr lang="en-US" altLang="ja-JP" sz="1000" baseline="-25000" dirty="0"/>
              <a:t>1</a:t>
            </a:r>
            <a:r>
              <a:rPr lang="ja-JP" altLang="en-US" sz="1000" dirty="0"/>
              <a:t>から</a:t>
            </a:r>
            <a:r>
              <a:rPr lang="en-US" altLang="ja-JP" sz="1000" dirty="0"/>
              <a:t>w</a:t>
            </a:r>
            <a:r>
              <a:rPr lang="ja-JP" altLang="en-US" sz="1000" dirty="0" err="1"/>
              <a:t>への</a:t>
            </a:r>
            <a:r>
              <a:rPr lang="ja-JP" altLang="en-US" sz="1000" dirty="0"/>
              <a:t>有向道が存在することが分かる（図では</a:t>
            </a:r>
            <a:r>
              <a:rPr lang="en-US" altLang="ja-JP" sz="1000" dirty="0"/>
              <a:t>n=4</a:t>
            </a:r>
            <a:r>
              <a:rPr lang="ja-JP" altLang="en-US" sz="1000" dirty="0"/>
              <a:t>としている）．</a:t>
            </a:r>
            <a:endParaRPr lang="en-US" altLang="ja-JP" sz="1000" dirty="0"/>
          </a:p>
          <a:p>
            <a:endParaRPr lang="en-US" altLang="ja-JP" sz="1000" dirty="0"/>
          </a:p>
          <a:p>
            <a:r>
              <a:rPr lang="en-US" altLang="ja-JP" sz="1000" dirty="0"/>
              <a:t>                                                            w=u</a:t>
            </a:r>
            <a:r>
              <a:rPr lang="en-US" altLang="ja-JP" sz="1000" baseline="-25000" dirty="0"/>
              <a:t>4</a:t>
            </a:r>
          </a:p>
          <a:p>
            <a:endParaRPr lang="en-US" altLang="ja-JP" sz="1000" dirty="0"/>
          </a:p>
          <a:p>
            <a:endParaRPr lang="en-US" altLang="ja-JP" sz="1000" dirty="0"/>
          </a:p>
          <a:p>
            <a:endParaRPr lang="en-US" altLang="ja-JP" sz="1000" dirty="0"/>
          </a:p>
          <a:p>
            <a:r>
              <a:rPr lang="en-US" altLang="ja-JP" sz="1000" dirty="0"/>
              <a:t>                                                                u</a:t>
            </a:r>
            <a:r>
              <a:rPr lang="en-US" altLang="ja-JP" sz="1000" baseline="-25000" dirty="0"/>
              <a:t>3</a:t>
            </a:r>
          </a:p>
          <a:p>
            <a:endParaRPr lang="en-US" altLang="ja-JP" sz="1000" dirty="0"/>
          </a:p>
          <a:p>
            <a:r>
              <a:rPr lang="en-US" altLang="ja-JP" sz="1000" dirty="0"/>
              <a:t>                                                                v</a:t>
            </a:r>
            <a:r>
              <a:rPr lang="en-US" altLang="ja-JP" sz="1000" baseline="-25000" dirty="0"/>
              <a:t>4</a:t>
            </a:r>
          </a:p>
          <a:p>
            <a:endParaRPr lang="en-US" altLang="ja-JP" sz="1000" dirty="0"/>
          </a:p>
          <a:p>
            <a:r>
              <a:rPr lang="en-US" altLang="ja-JP" sz="1000" dirty="0"/>
              <a:t>                                                                u</a:t>
            </a:r>
            <a:r>
              <a:rPr lang="en-US" altLang="ja-JP" sz="1000" baseline="-25000" dirty="0"/>
              <a:t>2</a:t>
            </a:r>
          </a:p>
          <a:p>
            <a:endParaRPr lang="en-US" altLang="ja-JP" sz="1000" dirty="0"/>
          </a:p>
          <a:p>
            <a:r>
              <a:rPr lang="en-US" altLang="ja-JP" sz="1000" dirty="0"/>
              <a:t>                                                                </a:t>
            </a:r>
          </a:p>
          <a:p>
            <a:r>
              <a:rPr lang="en-US" altLang="ja-JP" sz="1000" dirty="0"/>
              <a:t>                                                                v</a:t>
            </a:r>
            <a:r>
              <a:rPr lang="en-US" altLang="ja-JP" sz="1000" baseline="-25000" dirty="0"/>
              <a:t>3</a:t>
            </a:r>
          </a:p>
          <a:p>
            <a:endParaRPr lang="en-US" altLang="ja-JP" sz="1000" dirty="0"/>
          </a:p>
          <a:p>
            <a:r>
              <a:rPr lang="en-US" altLang="ja-JP" sz="1000" dirty="0"/>
              <a:t>                                                                u</a:t>
            </a:r>
            <a:r>
              <a:rPr lang="en-US" altLang="ja-JP" sz="1000" baseline="-25000" dirty="0"/>
              <a:t>1</a:t>
            </a:r>
          </a:p>
          <a:p>
            <a:endParaRPr lang="en-US" altLang="ja-JP" sz="1000" baseline="-25000" dirty="0"/>
          </a:p>
          <a:p>
            <a:endParaRPr lang="en-US" altLang="ja-JP" sz="1400" baseline="-25000" dirty="0"/>
          </a:p>
          <a:p>
            <a:endParaRPr lang="en-US" altLang="ja-JP" sz="1000" dirty="0"/>
          </a:p>
          <a:p>
            <a:r>
              <a:rPr lang="en-US" altLang="ja-JP" sz="1000" dirty="0"/>
              <a:t>                                                                 v</a:t>
            </a:r>
            <a:r>
              <a:rPr lang="en-US" altLang="ja-JP" sz="1000" baseline="-25000" dirty="0"/>
              <a:t>2</a:t>
            </a:r>
          </a:p>
          <a:p>
            <a:endParaRPr lang="en-US" altLang="ja-JP" sz="1000" dirty="0"/>
          </a:p>
          <a:p>
            <a:endParaRPr lang="en-US" altLang="ja-JP" sz="1000" dirty="0"/>
          </a:p>
          <a:p>
            <a:r>
              <a:rPr lang="en-US" altLang="ja-JP" sz="1000" dirty="0"/>
              <a:t>                                                                 v</a:t>
            </a:r>
            <a:r>
              <a:rPr lang="en-US" altLang="ja-JP" sz="1000" baseline="-25000" dirty="0"/>
              <a:t>1</a:t>
            </a:r>
          </a:p>
          <a:p>
            <a:endParaRPr lang="en-US" altLang="ja-JP" sz="1000" dirty="0"/>
          </a:p>
          <a:p>
            <a:endParaRPr lang="en-US" altLang="ja-JP" sz="1000" dirty="0"/>
          </a:p>
          <a:p>
            <a:r>
              <a:rPr lang="en-US" altLang="ja-JP" sz="1000" dirty="0"/>
              <a:t>(2)-(</a:t>
            </a:r>
            <a:r>
              <a:rPr lang="en-US" altLang="ja-JP" sz="1000" dirty="0" err="1"/>
              <a:t>i</a:t>
            </a:r>
            <a:r>
              <a:rPr lang="en-US" altLang="ja-JP" sz="1000" dirty="0"/>
              <a:t>)</a:t>
            </a:r>
            <a:r>
              <a:rPr lang="ja-JP" altLang="en-US" sz="1000" dirty="0"/>
              <a:t>　③に当てはまる用語を書け．</a:t>
            </a:r>
            <a:endParaRPr lang="en-US" altLang="ja-JP" sz="1000" dirty="0"/>
          </a:p>
          <a:p>
            <a:endParaRPr lang="en-US" altLang="ja-JP" sz="1000" dirty="0"/>
          </a:p>
          <a:p>
            <a:r>
              <a:rPr lang="en-US" altLang="ja-JP" sz="1000" dirty="0"/>
              <a:t>(2)-(ii)</a:t>
            </a:r>
            <a:r>
              <a:rPr lang="ja-JP" altLang="en-US" sz="1000" dirty="0"/>
              <a:t>　④と⑤に当てはまる文章を書け．</a:t>
            </a:r>
            <a:endParaRPr lang="en-US" altLang="ja-JP" sz="1000" dirty="0"/>
          </a:p>
          <a:p>
            <a:endParaRPr lang="en-US" altLang="ja-JP" sz="1000" dirty="0"/>
          </a:p>
          <a:p>
            <a:r>
              <a:rPr lang="en-US" altLang="ja-JP" sz="1000" dirty="0"/>
              <a:t>(2)-(iii)</a:t>
            </a:r>
            <a:r>
              <a:rPr lang="ja-JP" altLang="en-US" sz="1000" dirty="0"/>
              <a:t>　辺</a:t>
            </a:r>
            <a:r>
              <a:rPr lang="en-US" altLang="ja-JP" sz="1000" dirty="0"/>
              <a:t>v</a:t>
            </a:r>
            <a:r>
              <a:rPr lang="en-US" altLang="ja-JP" sz="1000" baseline="-25000" dirty="0"/>
              <a:t>2</a:t>
            </a:r>
            <a:r>
              <a:rPr lang="en-US" altLang="ja-JP" sz="1000" dirty="0"/>
              <a:t>u</a:t>
            </a:r>
            <a:r>
              <a:rPr lang="en-US" altLang="ja-JP" sz="1000" baseline="-25000" dirty="0"/>
              <a:t>2</a:t>
            </a:r>
            <a:r>
              <a:rPr lang="ja-JP" altLang="en-US" sz="1000" dirty="0"/>
              <a:t>を</a:t>
            </a:r>
            <a:r>
              <a:rPr lang="en-US" altLang="ja-JP" sz="1000" dirty="0"/>
              <a:t>u</a:t>
            </a:r>
            <a:r>
              <a:rPr lang="en-US" altLang="ja-JP" sz="1000" baseline="-25000" dirty="0"/>
              <a:t>2</a:t>
            </a:r>
            <a:r>
              <a:rPr lang="ja-JP" altLang="en-US" sz="1000" dirty="0"/>
              <a:t>と</a:t>
            </a:r>
            <a:r>
              <a:rPr lang="en-US" altLang="ja-JP" sz="1000" dirty="0"/>
              <a:t>w</a:t>
            </a:r>
            <a:r>
              <a:rPr lang="ja-JP" altLang="en-US" sz="1000" dirty="0"/>
              <a:t>の</a:t>
            </a:r>
            <a:r>
              <a:rPr lang="en-US" altLang="ja-JP" sz="1000" dirty="0"/>
              <a:t>T</a:t>
            </a:r>
            <a:r>
              <a:rPr lang="ja-JP" altLang="en-US" sz="1000" dirty="0"/>
              <a:t>における距離ができる限り近くなるように選んだ理由を書け．</a:t>
            </a:r>
            <a:br>
              <a:rPr lang="en-US" altLang="ja-JP" sz="1000" dirty="0"/>
            </a:br>
            <a:r>
              <a:rPr lang="en-US" altLang="ja-JP" sz="1000" dirty="0"/>
              <a:t>v</a:t>
            </a:r>
            <a:r>
              <a:rPr lang="en-US" altLang="ja-JP" sz="1000" baseline="-25000" dirty="0"/>
              <a:t>3</a:t>
            </a:r>
            <a:r>
              <a:rPr lang="ja-JP" altLang="en-US" sz="1000" dirty="0"/>
              <a:t>を</a:t>
            </a:r>
            <a:r>
              <a:rPr lang="en-US" altLang="ja-JP" sz="1000" dirty="0"/>
              <a:t>u</a:t>
            </a:r>
            <a:r>
              <a:rPr lang="en-US" altLang="ja-JP" sz="1000" baseline="-25000" dirty="0"/>
              <a:t>1</a:t>
            </a:r>
            <a:r>
              <a:rPr lang="ja-JP" altLang="en-US" sz="1000" dirty="0"/>
              <a:t>よりも</a:t>
            </a:r>
            <a:r>
              <a:rPr lang="en-US" altLang="ja-JP" sz="1000" dirty="0"/>
              <a:t>w</a:t>
            </a:r>
            <a:r>
              <a:rPr lang="ja-JP" altLang="en-US" sz="1000" dirty="0"/>
              <a:t>に近いところから取るため</a:t>
            </a:r>
            <a:endParaRPr lang="en-US" altLang="ja-JP" sz="1000" dirty="0"/>
          </a:p>
          <a:p>
            <a:endParaRPr lang="en-US" altLang="ja-JP" sz="1000" dirty="0"/>
          </a:p>
          <a:p>
            <a:pPr>
              <a:spcBef>
                <a:spcPct val="20000"/>
              </a:spcBef>
              <a:buClr>
                <a:srgbClr val="0BD0D9"/>
              </a:buClr>
              <a:buSzPct val="95000"/>
              <a:defRPr/>
            </a:pPr>
            <a:r>
              <a:rPr lang="en-US" altLang="ja-JP" sz="1000" dirty="0">
                <a:ea typeface="ＭＳ Ｐゴシック" charset="-128"/>
              </a:rPr>
              <a:t>(2)-(iv)</a:t>
            </a:r>
            <a:r>
              <a:rPr lang="ja-JP" altLang="en-US" sz="1000" dirty="0">
                <a:ea typeface="ＭＳ Ｐゴシック" charset="-128"/>
              </a:rPr>
              <a:t>　図に</a:t>
            </a:r>
            <a:r>
              <a:rPr lang="en-US" altLang="ja-JP" sz="1000" dirty="0"/>
              <a:t>v</a:t>
            </a:r>
            <a:r>
              <a:rPr lang="en-US" altLang="ja-JP" sz="1000" baseline="-25000" dirty="0"/>
              <a:t>1</a:t>
            </a:r>
            <a:r>
              <a:rPr lang="ja-JP" altLang="en-US" sz="1000" dirty="0"/>
              <a:t>から</a:t>
            </a:r>
            <a:r>
              <a:rPr lang="en-US" altLang="ja-JP" sz="1000" dirty="0"/>
              <a:t>w</a:t>
            </a:r>
            <a:r>
              <a:rPr lang="ja-JP" altLang="en-US" sz="1000" dirty="0" err="1"/>
              <a:t>への</a:t>
            </a:r>
            <a:r>
              <a:rPr lang="ja-JP" altLang="en-US" sz="1000" dirty="0"/>
              <a:t>有向道を書き込み証明を完成させよ．</a:t>
            </a:r>
            <a:endParaRPr lang="en-US" altLang="ja-JP" sz="1000" dirty="0">
              <a:ea typeface="ＭＳ Ｐゴシック" charset="-128"/>
            </a:endParaRPr>
          </a:p>
        </p:txBody>
      </p:sp>
      <p:sp>
        <p:nvSpPr>
          <p:cNvPr id="3" name="円/楕円 66">
            <a:extLst>
              <a:ext uri="{FF2B5EF4-FFF2-40B4-BE49-F238E27FC236}">
                <a16:creationId xmlns:a16="http://schemas.microsoft.com/office/drawing/2014/main" id="{B65486B1-61E5-43B2-8828-886928B21FD8}"/>
              </a:ext>
            </a:extLst>
          </p:cNvPr>
          <p:cNvSpPr/>
          <p:nvPr/>
        </p:nvSpPr>
        <p:spPr>
          <a:xfrm>
            <a:off x="2265669" y="4344773"/>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6B46E1F6-FF5B-4509-89E1-59E0BC573973}"/>
              </a:ext>
            </a:extLst>
          </p:cNvPr>
          <p:cNvCxnSpPr>
            <a:cxnSpLocks/>
            <a:stCxn id="13" idx="0"/>
            <a:endCxn id="3" idx="4"/>
          </p:cNvCxnSpPr>
          <p:nvPr/>
        </p:nvCxnSpPr>
        <p:spPr>
          <a:xfrm flipH="1" flipV="1">
            <a:off x="2307275" y="4427984"/>
            <a:ext cx="11203" cy="28803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円/楕円 66">
            <a:extLst>
              <a:ext uri="{FF2B5EF4-FFF2-40B4-BE49-F238E27FC236}">
                <a16:creationId xmlns:a16="http://schemas.microsoft.com/office/drawing/2014/main" id="{B382A52F-091E-4095-A0FA-199E8797CBE6}"/>
              </a:ext>
            </a:extLst>
          </p:cNvPr>
          <p:cNvSpPr/>
          <p:nvPr/>
        </p:nvSpPr>
        <p:spPr>
          <a:xfrm>
            <a:off x="2265669" y="6372200"/>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6">
            <a:extLst>
              <a:ext uri="{FF2B5EF4-FFF2-40B4-BE49-F238E27FC236}">
                <a16:creationId xmlns:a16="http://schemas.microsoft.com/office/drawing/2014/main" id="{81A22678-7EA1-4DFC-9CB5-50F20F36EDE6}"/>
              </a:ext>
            </a:extLst>
          </p:cNvPr>
          <p:cNvSpPr/>
          <p:nvPr/>
        </p:nvSpPr>
        <p:spPr>
          <a:xfrm>
            <a:off x="2265669" y="5568909"/>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66">
            <a:extLst>
              <a:ext uri="{FF2B5EF4-FFF2-40B4-BE49-F238E27FC236}">
                <a16:creationId xmlns:a16="http://schemas.microsoft.com/office/drawing/2014/main" id="{9FB576C1-6A6C-4E8F-A7EB-B4CB1E28005A}"/>
              </a:ext>
            </a:extLst>
          </p:cNvPr>
          <p:cNvSpPr/>
          <p:nvPr/>
        </p:nvSpPr>
        <p:spPr>
          <a:xfrm>
            <a:off x="2265669" y="6000957"/>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66">
            <a:extLst>
              <a:ext uri="{FF2B5EF4-FFF2-40B4-BE49-F238E27FC236}">
                <a16:creationId xmlns:a16="http://schemas.microsoft.com/office/drawing/2014/main" id="{443BC8AE-C700-49BC-B13B-01E4264034CD}"/>
              </a:ext>
            </a:extLst>
          </p:cNvPr>
          <p:cNvSpPr/>
          <p:nvPr/>
        </p:nvSpPr>
        <p:spPr>
          <a:xfrm>
            <a:off x="2265669" y="4932040"/>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66">
            <a:extLst>
              <a:ext uri="{FF2B5EF4-FFF2-40B4-BE49-F238E27FC236}">
                <a16:creationId xmlns:a16="http://schemas.microsoft.com/office/drawing/2014/main" id="{C1A6FD31-8039-4A41-ADDB-03916A269EED}"/>
              </a:ext>
            </a:extLst>
          </p:cNvPr>
          <p:cNvSpPr/>
          <p:nvPr/>
        </p:nvSpPr>
        <p:spPr>
          <a:xfrm>
            <a:off x="2265669" y="5280877"/>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66">
            <a:extLst>
              <a:ext uri="{FF2B5EF4-FFF2-40B4-BE49-F238E27FC236}">
                <a16:creationId xmlns:a16="http://schemas.microsoft.com/office/drawing/2014/main" id="{CDD9C5F6-9EE9-4A41-9778-C2302A3A8B66}"/>
              </a:ext>
            </a:extLst>
          </p:cNvPr>
          <p:cNvSpPr/>
          <p:nvPr/>
        </p:nvSpPr>
        <p:spPr>
          <a:xfrm>
            <a:off x="2265669" y="6865053"/>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66">
            <a:extLst>
              <a:ext uri="{FF2B5EF4-FFF2-40B4-BE49-F238E27FC236}">
                <a16:creationId xmlns:a16="http://schemas.microsoft.com/office/drawing/2014/main" id="{44DB50D1-CA75-4B1B-9882-21A0586B4FCD}"/>
              </a:ext>
            </a:extLst>
          </p:cNvPr>
          <p:cNvSpPr/>
          <p:nvPr/>
        </p:nvSpPr>
        <p:spPr>
          <a:xfrm>
            <a:off x="2276872" y="7308304"/>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図形 17">
            <a:extLst>
              <a:ext uri="{FF2B5EF4-FFF2-40B4-BE49-F238E27FC236}">
                <a16:creationId xmlns:a16="http://schemas.microsoft.com/office/drawing/2014/main" id="{98FDB827-A304-47D7-8F86-F7D809676AF2}"/>
              </a:ext>
            </a:extLst>
          </p:cNvPr>
          <p:cNvSpPr/>
          <p:nvPr/>
        </p:nvSpPr>
        <p:spPr>
          <a:xfrm>
            <a:off x="2337155" y="6407194"/>
            <a:ext cx="526515" cy="930386"/>
          </a:xfrm>
          <a:custGeom>
            <a:avLst/>
            <a:gdLst>
              <a:gd name="connsiteX0" fmla="*/ 19183 w 374115"/>
              <a:gd name="connsiteY0" fmla="*/ 930386 h 930386"/>
              <a:gd name="connsiteX1" fmla="*/ 374073 w 374115"/>
              <a:gd name="connsiteY1" fmla="*/ 485975 h 930386"/>
              <a:gd name="connsiteX2" fmla="*/ 0 w 374115"/>
              <a:gd name="connsiteY2" fmla="*/ 0 h 930386"/>
              <a:gd name="connsiteX3" fmla="*/ 0 w 374115"/>
              <a:gd name="connsiteY3" fmla="*/ 0 h 930386"/>
            </a:gdLst>
            <a:ahLst/>
            <a:cxnLst>
              <a:cxn ang="0">
                <a:pos x="connsiteX0" y="connsiteY0"/>
              </a:cxn>
              <a:cxn ang="0">
                <a:pos x="connsiteX1" y="connsiteY1"/>
              </a:cxn>
              <a:cxn ang="0">
                <a:pos x="connsiteX2" y="connsiteY2"/>
              </a:cxn>
              <a:cxn ang="0">
                <a:pos x="connsiteX3" y="connsiteY3"/>
              </a:cxn>
            </a:cxnLst>
            <a:rect l="l" t="t" r="r" b="b"/>
            <a:pathLst>
              <a:path w="374115" h="930386">
                <a:moveTo>
                  <a:pt x="19183" y="930386"/>
                </a:moveTo>
                <a:cubicBezTo>
                  <a:pt x="198226" y="785712"/>
                  <a:pt x="377270" y="641039"/>
                  <a:pt x="374073" y="485975"/>
                </a:cubicBezTo>
                <a:cubicBezTo>
                  <a:pt x="370876" y="330911"/>
                  <a:pt x="0" y="0"/>
                  <a:pt x="0" y="0"/>
                </a:cubicBezTo>
                <a:lnTo>
                  <a:pt x="0" y="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リーフォーム: 図形 18">
            <a:extLst>
              <a:ext uri="{FF2B5EF4-FFF2-40B4-BE49-F238E27FC236}">
                <a16:creationId xmlns:a16="http://schemas.microsoft.com/office/drawing/2014/main" id="{7338627A-5D75-448A-BC8E-62E0527958EC}"/>
              </a:ext>
            </a:extLst>
          </p:cNvPr>
          <p:cNvSpPr/>
          <p:nvPr/>
        </p:nvSpPr>
        <p:spPr>
          <a:xfrm>
            <a:off x="2307275" y="5626309"/>
            <a:ext cx="556395" cy="1249947"/>
          </a:xfrm>
          <a:custGeom>
            <a:avLst/>
            <a:gdLst>
              <a:gd name="connsiteX0" fmla="*/ 19183 w 374115"/>
              <a:gd name="connsiteY0" fmla="*/ 930386 h 930386"/>
              <a:gd name="connsiteX1" fmla="*/ 374073 w 374115"/>
              <a:gd name="connsiteY1" fmla="*/ 485975 h 930386"/>
              <a:gd name="connsiteX2" fmla="*/ 0 w 374115"/>
              <a:gd name="connsiteY2" fmla="*/ 0 h 930386"/>
              <a:gd name="connsiteX3" fmla="*/ 0 w 374115"/>
              <a:gd name="connsiteY3" fmla="*/ 0 h 930386"/>
            </a:gdLst>
            <a:ahLst/>
            <a:cxnLst>
              <a:cxn ang="0">
                <a:pos x="connsiteX0" y="connsiteY0"/>
              </a:cxn>
              <a:cxn ang="0">
                <a:pos x="connsiteX1" y="connsiteY1"/>
              </a:cxn>
              <a:cxn ang="0">
                <a:pos x="connsiteX2" y="connsiteY2"/>
              </a:cxn>
              <a:cxn ang="0">
                <a:pos x="connsiteX3" y="connsiteY3"/>
              </a:cxn>
            </a:cxnLst>
            <a:rect l="l" t="t" r="r" b="b"/>
            <a:pathLst>
              <a:path w="374115" h="930386">
                <a:moveTo>
                  <a:pt x="19183" y="930386"/>
                </a:moveTo>
                <a:cubicBezTo>
                  <a:pt x="198226" y="785712"/>
                  <a:pt x="377270" y="641039"/>
                  <a:pt x="374073" y="485975"/>
                </a:cubicBezTo>
                <a:cubicBezTo>
                  <a:pt x="370876" y="330911"/>
                  <a:pt x="0" y="0"/>
                  <a:pt x="0" y="0"/>
                </a:cubicBezTo>
                <a:lnTo>
                  <a:pt x="0" y="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図形 19">
            <a:extLst>
              <a:ext uri="{FF2B5EF4-FFF2-40B4-BE49-F238E27FC236}">
                <a16:creationId xmlns:a16="http://schemas.microsoft.com/office/drawing/2014/main" id="{F3B9D9E0-76B9-43A0-B9D2-5E7E6FCF50E2}"/>
              </a:ext>
            </a:extLst>
          </p:cNvPr>
          <p:cNvSpPr/>
          <p:nvPr/>
        </p:nvSpPr>
        <p:spPr>
          <a:xfrm>
            <a:off x="2307275" y="4943243"/>
            <a:ext cx="556396" cy="1068917"/>
          </a:xfrm>
          <a:custGeom>
            <a:avLst/>
            <a:gdLst>
              <a:gd name="connsiteX0" fmla="*/ 19183 w 374115"/>
              <a:gd name="connsiteY0" fmla="*/ 930386 h 930386"/>
              <a:gd name="connsiteX1" fmla="*/ 374073 w 374115"/>
              <a:gd name="connsiteY1" fmla="*/ 485975 h 930386"/>
              <a:gd name="connsiteX2" fmla="*/ 0 w 374115"/>
              <a:gd name="connsiteY2" fmla="*/ 0 h 930386"/>
              <a:gd name="connsiteX3" fmla="*/ 0 w 374115"/>
              <a:gd name="connsiteY3" fmla="*/ 0 h 930386"/>
            </a:gdLst>
            <a:ahLst/>
            <a:cxnLst>
              <a:cxn ang="0">
                <a:pos x="connsiteX0" y="connsiteY0"/>
              </a:cxn>
              <a:cxn ang="0">
                <a:pos x="connsiteX1" y="connsiteY1"/>
              </a:cxn>
              <a:cxn ang="0">
                <a:pos x="connsiteX2" y="connsiteY2"/>
              </a:cxn>
              <a:cxn ang="0">
                <a:pos x="connsiteX3" y="connsiteY3"/>
              </a:cxn>
            </a:cxnLst>
            <a:rect l="l" t="t" r="r" b="b"/>
            <a:pathLst>
              <a:path w="374115" h="930386">
                <a:moveTo>
                  <a:pt x="19183" y="930386"/>
                </a:moveTo>
                <a:cubicBezTo>
                  <a:pt x="198226" y="785712"/>
                  <a:pt x="377270" y="641039"/>
                  <a:pt x="374073" y="485975"/>
                </a:cubicBezTo>
                <a:cubicBezTo>
                  <a:pt x="370876" y="330911"/>
                  <a:pt x="0" y="0"/>
                  <a:pt x="0" y="0"/>
                </a:cubicBezTo>
                <a:lnTo>
                  <a:pt x="0" y="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図形 20">
            <a:extLst>
              <a:ext uri="{FF2B5EF4-FFF2-40B4-BE49-F238E27FC236}">
                <a16:creationId xmlns:a16="http://schemas.microsoft.com/office/drawing/2014/main" id="{5BEE9A75-90E3-4F20-84FB-13116B0F6726}"/>
              </a:ext>
            </a:extLst>
          </p:cNvPr>
          <p:cNvSpPr/>
          <p:nvPr/>
        </p:nvSpPr>
        <p:spPr>
          <a:xfrm>
            <a:off x="2307275" y="4400098"/>
            <a:ext cx="556396" cy="936104"/>
          </a:xfrm>
          <a:custGeom>
            <a:avLst/>
            <a:gdLst>
              <a:gd name="connsiteX0" fmla="*/ 19183 w 374115"/>
              <a:gd name="connsiteY0" fmla="*/ 930386 h 930386"/>
              <a:gd name="connsiteX1" fmla="*/ 374073 w 374115"/>
              <a:gd name="connsiteY1" fmla="*/ 485975 h 930386"/>
              <a:gd name="connsiteX2" fmla="*/ 0 w 374115"/>
              <a:gd name="connsiteY2" fmla="*/ 0 h 930386"/>
              <a:gd name="connsiteX3" fmla="*/ 0 w 374115"/>
              <a:gd name="connsiteY3" fmla="*/ 0 h 930386"/>
            </a:gdLst>
            <a:ahLst/>
            <a:cxnLst>
              <a:cxn ang="0">
                <a:pos x="connsiteX0" y="connsiteY0"/>
              </a:cxn>
              <a:cxn ang="0">
                <a:pos x="connsiteX1" y="connsiteY1"/>
              </a:cxn>
              <a:cxn ang="0">
                <a:pos x="connsiteX2" y="connsiteY2"/>
              </a:cxn>
              <a:cxn ang="0">
                <a:pos x="connsiteX3" y="connsiteY3"/>
              </a:cxn>
            </a:cxnLst>
            <a:rect l="l" t="t" r="r" b="b"/>
            <a:pathLst>
              <a:path w="374115" h="930386">
                <a:moveTo>
                  <a:pt x="19183" y="930386"/>
                </a:moveTo>
                <a:cubicBezTo>
                  <a:pt x="198226" y="785712"/>
                  <a:pt x="377270" y="641039"/>
                  <a:pt x="374073" y="485975"/>
                </a:cubicBezTo>
                <a:cubicBezTo>
                  <a:pt x="370876" y="330911"/>
                  <a:pt x="0" y="0"/>
                  <a:pt x="0" y="0"/>
                </a:cubicBezTo>
                <a:lnTo>
                  <a:pt x="0" y="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717192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23514</TotalTime>
  <Words>245</Words>
  <Application>Microsoft Office PowerPoint</Application>
  <PresentationFormat>画面に合わせる (4:3)</PresentationFormat>
  <Paragraphs>101</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masao tsugaki</cp:lastModifiedBy>
  <cp:revision>367</cp:revision>
  <dcterms:created xsi:type="dcterms:W3CDTF">2011-05-06T06:23:08Z</dcterms:created>
  <dcterms:modified xsi:type="dcterms:W3CDTF">2018-07-18T05:22:45Z</dcterms:modified>
</cp:coreProperties>
</file>