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808" y="-86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2020/5/3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2020/5/3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06296" cy="8586966"/>
          </a:xfrm>
          <a:prstGeom prst="rect">
            <a:avLst/>
          </a:prstGeom>
          <a:noFill/>
        </p:spPr>
        <p:txBody>
          <a:bodyPr wrap="none" rtlCol="0">
            <a:spAutoFit/>
          </a:bodyPr>
          <a:lstStyle/>
          <a:p>
            <a:r>
              <a:rPr lang="en-US" altLang="ja-JP" sz="1000" dirty="0"/>
              <a:t>2018</a:t>
            </a:r>
            <a:r>
              <a:rPr lang="ja-JP" altLang="en-US" sz="1000" dirty="0"/>
              <a:t>年度 有限幾何学 中間試験</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a:t>
            </a:r>
            <a:endParaRPr lang="en-US" altLang="ja-JP" sz="1000" dirty="0"/>
          </a:p>
          <a:p>
            <a:pPr>
              <a:spcBef>
                <a:spcPct val="20000"/>
              </a:spcBef>
              <a:buClr>
                <a:srgbClr val="0BD0D9"/>
              </a:buClr>
              <a:buSzPct val="95000"/>
              <a:defRPr/>
            </a:pPr>
            <a:r>
              <a:rPr lang="ja-JP" altLang="en-US" sz="1000" dirty="0">
                <a:ea typeface="ＭＳ Ｐゴシック" charset="-128"/>
              </a:rPr>
              <a:t>次の問題と，その解答を読み，空欄を埋めよ．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問題：長方形</a:t>
            </a:r>
            <a:r>
              <a:rPr lang="en-US" altLang="ja-JP" sz="1000" dirty="0">
                <a:ea typeface="ＭＳ Ｐゴシック" charset="-128"/>
              </a:rPr>
              <a:t>ABCD</a:t>
            </a:r>
            <a:r>
              <a:rPr lang="ja-JP" altLang="en-US" sz="1000" dirty="0">
                <a:ea typeface="ＭＳ Ｐゴシック" charset="-128"/>
              </a:rPr>
              <a:t>の内部を小長方形で分割する（図</a:t>
            </a:r>
            <a:r>
              <a:rPr lang="en-US" altLang="ja-JP" sz="1000" dirty="0">
                <a:ea typeface="ＭＳ Ｐゴシック" charset="-128"/>
              </a:rPr>
              <a:t>1</a:t>
            </a:r>
            <a:r>
              <a:rPr lang="ja-JP" altLang="en-US" sz="1000" dirty="0">
                <a:ea typeface="ＭＳ Ｐゴシック" charset="-128"/>
              </a:rPr>
              <a:t>参照）．</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このとき，全ての小長方形に対して縦の長さまたは横の長さが整数であるならば</a:t>
            </a:r>
            <a:br>
              <a:rPr lang="en-US" altLang="ja-JP" sz="1000" dirty="0">
                <a:ea typeface="ＭＳ Ｐゴシック" charset="-128"/>
              </a:rPr>
            </a:br>
            <a:r>
              <a:rPr lang="ja-JP" altLang="en-US" sz="1000" dirty="0">
                <a:ea typeface="ＭＳ Ｐゴシック" charset="-128"/>
              </a:rPr>
              <a:t>長方形</a:t>
            </a:r>
            <a:r>
              <a:rPr lang="en-US" altLang="ja-JP" sz="1000" dirty="0">
                <a:ea typeface="ＭＳ Ｐゴシック" charset="-128"/>
              </a:rPr>
              <a:t>ABCD</a:t>
            </a:r>
            <a:r>
              <a:rPr lang="ja-JP" altLang="en-US" sz="1000" dirty="0">
                <a:ea typeface="ＭＳ Ｐゴシック" charset="-128"/>
              </a:rPr>
              <a:t>の縦の長さまたは横の長さが整数となることを示せ．</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解答：頂点</a:t>
            </a:r>
            <a:r>
              <a:rPr lang="en-US" altLang="ja-JP" sz="1000" dirty="0">
                <a:ea typeface="ＭＳ Ｐゴシック" charset="-128"/>
              </a:rPr>
              <a:t>A</a:t>
            </a:r>
            <a:r>
              <a:rPr lang="ja-JP" altLang="en-US" sz="1000" dirty="0">
                <a:ea typeface="ＭＳ Ｐゴシック" charset="-128"/>
              </a:rPr>
              <a:t>を原点，頂点</a:t>
            </a:r>
            <a:r>
              <a:rPr lang="en-US" altLang="ja-JP" sz="1000" dirty="0">
                <a:ea typeface="ＭＳ Ｐゴシック" charset="-128"/>
              </a:rPr>
              <a:t>B</a:t>
            </a:r>
            <a:r>
              <a:rPr lang="ja-JP" altLang="en-US" sz="1000" dirty="0">
                <a:ea typeface="ＭＳ Ｐゴシック" charset="-128"/>
              </a:rPr>
              <a:t>を</a:t>
            </a:r>
            <a:r>
              <a:rPr lang="en-US" altLang="ja-JP" sz="1000" dirty="0">
                <a:ea typeface="ＭＳ Ｐゴシック" charset="-128"/>
              </a:rPr>
              <a:t>x</a:t>
            </a:r>
            <a:r>
              <a:rPr lang="ja-JP" altLang="en-US" sz="1000" dirty="0">
                <a:ea typeface="ＭＳ Ｐゴシック" charset="-128"/>
              </a:rPr>
              <a:t>軸上，頂点</a:t>
            </a:r>
            <a:r>
              <a:rPr lang="en-US" altLang="ja-JP" sz="1000" dirty="0">
                <a:ea typeface="ＭＳ Ｐゴシック" charset="-128"/>
              </a:rPr>
              <a:t>C</a:t>
            </a:r>
            <a:r>
              <a:rPr lang="ja-JP" altLang="en-US" sz="1000" dirty="0">
                <a:ea typeface="ＭＳ Ｐゴシック" charset="-128"/>
              </a:rPr>
              <a:t>を</a:t>
            </a:r>
            <a:r>
              <a:rPr lang="en-US" altLang="ja-JP" sz="1000" dirty="0">
                <a:ea typeface="ＭＳ Ｐゴシック" charset="-128"/>
              </a:rPr>
              <a:t>y</a:t>
            </a:r>
            <a:r>
              <a:rPr lang="ja-JP" altLang="en-US" sz="1000" dirty="0">
                <a:ea typeface="ＭＳ Ｐゴシック" charset="-128"/>
              </a:rPr>
              <a:t>軸上に配置する（</a:t>
            </a:r>
            <a:r>
              <a:rPr lang="en-US" altLang="ja-JP" sz="1000" dirty="0">
                <a:ea typeface="ＭＳ Ｐゴシック" charset="-128"/>
              </a:rPr>
              <a:t>B</a:t>
            </a:r>
            <a:r>
              <a:rPr lang="ja-JP" altLang="en-US" sz="1000" dirty="0" err="1">
                <a:ea typeface="ＭＳ Ｐゴシック" charset="-128"/>
              </a:rPr>
              <a:t>，</a:t>
            </a:r>
            <a:r>
              <a:rPr lang="en-US" altLang="ja-JP" sz="1000" dirty="0">
                <a:ea typeface="ＭＳ Ｐゴシック" charset="-128"/>
              </a:rPr>
              <a:t>C</a:t>
            </a:r>
            <a:r>
              <a:rPr lang="ja-JP" altLang="en-US" sz="1000" dirty="0">
                <a:ea typeface="ＭＳ Ｐゴシック" charset="-128"/>
              </a:rPr>
              <a:t>は共に正の位置に配置する）．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グラフ</a:t>
            </a:r>
            <a:r>
              <a:rPr lang="en-US" altLang="ja-JP" sz="1000" dirty="0">
                <a:ea typeface="ＭＳ Ｐゴシック" charset="-128"/>
              </a:rPr>
              <a:t>G</a:t>
            </a:r>
            <a:r>
              <a:rPr lang="ja-JP" altLang="en-US" sz="1000" dirty="0">
                <a:ea typeface="ＭＳ Ｐゴシック" charset="-128"/>
              </a:rPr>
              <a:t>を次のように定義する．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・小長方形の頂点で</a:t>
            </a:r>
            <a:r>
              <a:rPr lang="en-US" altLang="ja-JP" sz="1000" dirty="0">
                <a:ea typeface="ＭＳ Ｐゴシック" charset="-128"/>
              </a:rPr>
              <a:t>x</a:t>
            </a:r>
            <a:r>
              <a:rPr lang="ja-JP" altLang="en-US" sz="1000" dirty="0">
                <a:ea typeface="ＭＳ Ｐゴシック" charset="-128"/>
              </a:rPr>
              <a:t>座標と</a:t>
            </a:r>
            <a:r>
              <a:rPr lang="en-US" altLang="ja-JP" sz="1000" dirty="0">
                <a:ea typeface="ＭＳ Ｐゴシック" charset="-128"/>
              </a:rPr>
              <a:t>y</a:t>
            </a:r>
            <a:r>
              <a:rPr lang="ja-JP" altLang="en-US" sz="1000" dirty="0">
                <a:ea typeface="ＭＳ Ｐゴシック" charset="-128"/>
              </a:rPr>
              <a:t>座標が共に整数であるものと小長方形の中心からなる集合を</a:t>
            </a:r>
            <a:r>
              <a:rPr lang="en-US" altLang="ja-JP" sz="1000" dirty="0">
                <a:ea typeface="ＭＳ Ｐゴシック" charset="-128"/>
              </a:rPr>
              <a:t>G</a:t>
            </a:r>
            <a:r>
              <a:rPr lang="ja-JP" altLang="en-US" sz="1000" dirty="0">
                <a:ea typeface="ＭＳ Ｐゴシック" charset="-128"/>
              </a:rPr>
              <a:t>の頂点集合とする．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・小長方形の頂点で</a:t>
            </a:r>
            <a:r>
              <a:rPr lang="en-US" altLang="ja-JP" sz="1000" dirty="0">
                <a:ea typeface="ＭＳ Ｐゴシック" charset="-128"/>
              </a:rPr>
              <a:t>x</a:t>
            </a:r>
            <a:r>
              <a:rPr lang="ja-JP" altLang="en-US" sz="1000" dirty="0">
                <a:ea typeface="ＭＳ Ｐゴシック" charset="-128"/>
              </a:rPr>
              <a:t>座標と</a:t>
            </a:r>
            <a:r>
              <a:rPr lang="en-US" altLang="ja-JP" sz="1000" dirty="0">
                <a:ea typeface="ＭＳ Ｐゴシック" charset="-128"/>
              </a:rPr>
              <a:t>y</a:t>
            </a:r>
            <a:r>
              <a:rPr lang="ja-JP" altLang="en-US" sz="1000" dirty="0">
                <a:ea typeface="ＭＳ Ｐゴシック" charset="-128"/>
              </a:rPr>
              <a:t>座標が共に整数であるものとその中心を辺で結ぶ．（図</a:t>
            </a:r>
            <a:r>
              <a:rPr lang="en-US" altLang="ja-JP" sz="1000" dirty="0">
                <a:ea typeface="ＭＳ Ｐゴシック" charset="-128"/>
              </a:rPr>
              <a:t>2</a:t>
            </a:r>
            <a:r>
              <a:rPr lang="ja-JP" altLang="en-US" sz="1000" dirty="0">
                <a:ea typeface="ＭＳ Ｐゴシック" charset="-128"/>
              </a:rPr>
              <a:t>参照）</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このとき，</a:t>
            </a:r>
            <a:br>
              <a:rPr lang="en-US" altLang="ja-JP" sz="1000" dirty="0">
                <a:ea typeface="ＭＳ Ｐゴシック" charset="-128"/>
              </a:rPr>
            </a:br>
            <a:r>
              <a:rPr lang="ja-JP" altLang="en-US" sz="1000" dirty="0">
                <a:ea typeface="ＭＳ Ｐゴシック" charset="-128"/>
              </a:rPr>
              <a:t>各小長方形の中心の次数は</a:t>
            </a:r>
            <a:r>
              <a:rPr lang="ja-JP" altLang="en-US" sz="1000" u="sng" dirty="0">
                <a:ea typeface="ＭＳ Ｐゴシック" charset="-128"/>
              </a:rPr>
              <a:t>　　　　　①　　　　　　</a:t>
            </a:r>
            <a:r>
              <a:rPr lang="ja-JP" altLang="en-US" sz="1000" dirty="0">
                <a:ea typeface="ＭＳ Ｐゴシック" charset="-128"/>
              </a:rPr>
              <a:t>のいずれかであり，</a:t>
            </a:r>
            <a:endParaRPr lang="en-US" altLang="ja-JP" sz="1000" dirty="0">
              <a:ea typeface="ＭＳ Ｐゴシック" charset="-128"/>
            </a:endParaRPr>
          </a:p>
          <a:p>
            <a:pPr>
              <a:spcBef>
                <a:spcPct val="20000"/>
              </a:spcBef>
              <a:buClr>
                <a:srgbClr val="0BD0D9"/>
              </a:buClr>
              <a:buSzPct val="95000"/>
              <a:defRPr/>
            </a:pPr>
            <a:r>
              <a:rPr lang="en-US" altLang="ja-JP" sz="1000" dirty="0">
                <a:ea typeface="ＭＳ Ｐゴシック" charset="-128"/>
              </a:rPr>
              <a:t>A,B,C,D</a:t>
            </a:r>
            <a:r>
              <a:rPr lang="ja-JP" altLang="en-US" sz="1000" dirty="0">
                <a:ea typeface="ＭＳ Ｐゴシック" charset="-128"/>
              </a:rPr>
              <a:t>以外の各小長方形の頂点の次数は</a:t>
            </a:r>
            <a:r>
              <a:rPr lang="ja-JP" altLang="en-US" sz="1000" u="sng" dirty="0">
                <a:ea typeface="ＭＳ Ｐゴシック" charset="-128"/>
              </a:rPr>
              <a:t>　　　　　　②　　　　　</a:t>
            </a:r>
            <a:r>
              <a:rPr lang="ja-JP" altLang="en-US" sz="1000" dirty="0">
                <a:ea typeface="ＭＳ Ｐゴシック" charset="-128"/>
              </a:rPr>
              <a:t>のいずれかであり，</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頂点</a:t>
            </a:r>
            <a:r>
              <a:rPr lang="en-US" altLang="ja-JP" sz="1000" dirty="0">
                <a:ea typeface="ＭＳ Ｐゴシック" charset="-128"/>
              </a:rPr>
              <a:t>A</a:t>
            </a:r>
            <a:r>
              <a:rPr lang="ja-JP" altLang="en-US" sz="1000" dirty="0">
                <a:ea typeface="ＭＳ Ｐゴシック" charset="-128"/>
              </a:rPr>
              <a:t>の次数は</a:t>
            </a:r>
            <a:r>
              <a:rPr lang="ja-JP" altLang="en-US" sz="1000" u="sng" dirty="0">
                <a:ea typeface="ＭＳ Ｐゴシック" charset="-128"/>
              </a:rPr>
              <a:t>　③　</a:t>
            </a:r>
            <a:r>
              <a:rPr lang="ja-JP" altLang="en-US" sz="1000" dirty="0">
                <a:ea typeface="ＭＳ Ｐゴシック" charset="-128"/>
              </a:rPr>
              <a:t>となる．　　　</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握手補題から奇数次数の頂点の個数は</a:t>
            </a:r>
            <a:r>
              <a:rPr lang="ja-JP" altLang="en-US" sz="1000" u="sng" dirty="0">
                <a:ea typeface="ＭＳ Ｐゴシック" charset="-128"/>
              </a:rPr>
              <a:t>　　④　　</a:t>
            </a:r>
            <a:r>
              <a:rPr lang="ja-JP" altLang="en-US" sz="1000" dirty="0">
                <a:ea typeface="ＭＳ Ｐゴシック" charset="-128"/>
              </a:rPr>
              <a:t>なので以上のことから</a:t>
            </a:r>
            <a:endParaRPr lang="en-US" altLang="ja-JP" sz="1000" dirty="0">
              <a:ea typeface="ＭＳ Ｐゴシック" charset="-128"/>
            </a:endParaRPr>
          </a:p>
          <a:p>
            <a:pPr>
              <a:spcBef>
                <a:spcPct val="20000"/>
              </a:spcBef>
              <a:buClr>
                <a:srgbClr val="0BD0D9"/>
              </a:buClr>
              <a:buSzPct val="95000"/>
              <a:defRPr/>
            </a:pPr>
            <a:r>
              <a:rPr lang="en-US" altLang="ja-JP" sz="1000" dirty="0">
                <a:ea typeface="ＭＳ Ｐゴシック" charset="-128"/>
              </a:rPr>
              <a:t>B</a:t>
            </a:r>
            <a:r>
              <a:rPr lang="ja-JP" altLang="en-US" sz="1000" dirty="0">
                <a:ea typeface="ＭＳ Ｐゴシック" charset="-128"/>
              </a:rPr>
              <a:t>か</a:t>
            </a:r>
            <a:r>
              <a:rPr lang="en-US" altLang="ja-JP" sz="1000" dirty="0">
                <a:ea typeface="ＭＳ Ｐゴシック" charset="-128"/>
              </a:rPr>
              <a:t>C</a:t>
            </a:r>
            <a:r>
              <a:rPr lang="ja-JP" altLang="en-US" sz="1000" dirty="0">
                <a:ea typeface="ＭＳ Ｐゴシック" charset="-128"/>
              </a:rPr>
              <a:t>か</a:t>
            </a:r>
            <a:r>
              <a:rPr lang="en-US" altLang="ja-JP" sz="1000" dirty="0">
                <a:ea typeface="ＭＳ Ｐゴシック" charset="-128"/>
              </a:rPr>
              <a:t>D</a:t>
            </a:r>
            <a:r>
              <a:rPr lang="ja-JP" altLang="en-US" sz="1000" dirty="0">
                <a:ea typeface="ＭＳ Ｐゴシック" charset="-128"/>
              </a:rPr>
              <a:t>はグラフの頂点で，その次数は</a:t>
            </a:r>
            <a:r>
              <a:rPr lang="ja-JP" altLang="en-US" sz="1000" u="sng" dirty="0">
                <a:ea typeface="ＭＳ Ｐゴシック" charset="-128"/>
              </a:rPr>
              <a:t>　③　</a:t>
            </a:r>
            <a:r>
              <a:rPr lang="ja-JP" altLang="en-US" sz="1000" dirty="0">
                <a:ea typeface="ＭＳ Ｐゴシック" charset="-128"/>
              </a:rPr>
              <a:t>であることが分かる．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よって，長方形</a:t>
            </a:r>
            <a:r>
              <a:rPr lang="en-US" altLang="ja-JP" sz="1000" dirty="0">
                <a:ea typeface="ＭＳ Ｐゴシック" charset="-128"/>
              </a:rPr>
              <a:t>ABCD</a:t>
            </a:r>
            <a:r>
              <a:rPr lang="ja-JP" altLang="en-US" sz="1000" dirty="0">
                <a:ea typeface="ＭＳ Ｐゴシック" charset="-128"/>
              </a:rPr>
              <a:t>の縦の長さまたは横の長さが整数であることが分かる．</a:t>
            </a:r>
            <a:endParaRPr lang="en-US" altLang="ja-JP" sz="1400" baseline="-25000" dirty="0">
              <a:ea typeface="ＭＳ Ｐゴシック" charset="-128"/>
            </a:endParaRPr>
          </a:p>
          <a:p>
            <a:r>
              <a:rPr lang="ja-JP" altLang="en-US" sz="1000" dirty="0"/>
              <a:t>　</a:t>
            </a:r>
            <a:endParaRPr lang="en-US" altLang="ja-JP" sz="1000" dirty="0"/>
          </a:p>
          <a:p>
            <a:endParaRPr lang="en-US" altLang="ja-JP" sz="1000" dirty="0"/>
          </a:p>
          <a:p>
            <a:r>
              <a:rPr lang="ja-JP" altLang="en-US" sz="1000" dirty="0"/>
              <a:t>問</a:t>
            </a:r>
            <a:r>
              <a:rPr lang="en-US" altLang="ja-JP" sz="1000" dirty="0"/>
              <a:t>2</a:t>
            </a:r>
            <a:r>
              <a:rPr lang="ja-JP" altLang="en-US" sz="1000" dirty="0"/>
              <a:t>　</a:t>
            </a:r>
            <a:endParaRPr lang="en-US" altLang="ja-JP" sz="1000" dirty="0"/>
          </a:p>
          <a:p>
            <a:r>
              <a:rPr lang="ja-JP" altLang="en-US" sz="1000" dirty="0"/>
              <a:t>全ての頂点の次数が偶数である連結グラフをオイラーグラフという．頂点数が</a:t>
            </a:r>
            <a:r>
              <a:rPr lang="en-US" altLang="ja-JP" sz="1000" dirty="0"/>
              <a:t>4</a:t>
            </a:r>
            <a:r>
              <a:rPr lang="ja-JP" altLang="en-US" sz="1000" dirty="0"/>
              <a:t>の道を</a:t>
            </a:r>
            <a:r>
              <a:rPr lang="en-US" altLang="ja-JP" sz="1000" dirty="0"/>
              <a:t>P</a:t>
            </a:r>
            <a:r>
              <a:rPr lang="en-US" altLang="ja-JP" sz="1000" baseline="-25000" dirty="0"/>
              <a:t>4</a:t>
            </a:r>
            <a:r>
              <a:rPr lang="ja-JP" altLang="en-US" sz="1000" dirty="0"/>
              <a:t>と書く．</a:t>
            </a:r>
            <a:r>
              <a:rPr lang="en-US" altLang="ja-JP" sz="1000" dirty="0"/>
              <a:t>P</a:t>
            </a:r>
            <a:r>
              <a:rPr lang="en-US" altLang="ja-JP" sz="1000" baseline="-25000" dirty="0"/>
              <a:t>4</a:t>
            </a:r>
            <a:r>
              <a:rPr lang="ja-JP" altLang="en-US" sz="1000" dirty="0"/>
              <a:t>を誘導部分グラフとして</a:t>
            </a:r>
            <a:endParaRPr lang="en-US" altLang="ja-JP" sz="1000" dirty="0"/>
          </a:p>
          <a:p>
            <a:r>
              <a:rPr lang="ja-JP" altLang="en-US" sz="1000" dirty="0"/>
              <a:t>持たない</a:t>
            </a:r>
            <a:r>
              <a:rPr lang="en-US" altLang="ja-JP" sz="1000" dirty="0"/>
              <a:t>2</a:t>
            </a:r>
            <a:r>
              <a:rPr lang="ja-JP" altLang="en-US" sz="1000" dirty="0"/>
              <a:t>連結単純グラフ</a:t>
            </a:r>
            <a:r>
              <a:rPr lang="en-US" altLang="ja-JP" sz="1000" dirty="0"/>
              <a:t>G</a:t>
            </a:r>
            <a:r>
              <a:rPr lang="ja-JP" altLang="en-US" sz="1000" dirty="0"/>
              <a:t>が，次の性質を持つオイラーグラフ</a:t>
            </a:r>
            <a:r>
              <a:rPr lang="en-US" altLang="ja-JP" sz="1000" dirty="0"/>
              <a:t>H</a:t>
            </a:r>
            <a:r>
              <a:rPr lang="ja-JP" altLang="en-US" sz="1000" dirty="0"/>
              <a:t>を部分グラフとして持つことを証明したい．</a:t>
            </a:r>
            <a:endParaRPr lang="en-US" altLang="ja-JP" sz="1000" dirty="0"/>
          </a:p>
          <a:p>
            <a:r>
              <a:rPr lang="ja-JP" altLang="en-US" sz="1000" dirty="0"/>
              <a:t>性質：</a:t>
            </a:r>
            <a:r>
              <a:rPr lang="en-US" altLang="ja-JP" sz="1000" dirty="0"/>
              <a:t>G</a:t>
            </a:r>
            <a:r>
              <a:rPr lang="ja-JP" altLang="en-US" sz="1000" dirty="0"/>
              <a:t>の任意の辺</a:t>
            </a:r>
            <a:r>
              <a:rPr lang="en-US" altLang="ja-JP" sz="1000" dirty="0" err="1"/>
              <a:t>xy</a:t>
            </a:r>
            <a:r>
              <a:rPr lang="ja-JP" altLang="en-US" sz="1000" dirty="0"/>
              <a:t>に対して，</a:t>
            </a:r>
            <a:r>
              <a:rPr lang="en-US" altLang="ja-JP" sz="1000" dirty="0"/>
              <a:t>{ </a:t>
            </a:r>
            <a:r>
              <a:rPr lang="en-US" altLang="ja-JP" sz="1000" dirty="0" err="1"/>
              <a:t>x,y</a:t>
            </a:r>
            <a:r>
              <a:rPr lang="en-US" altLang="ja-JP" sz="1000" dirty="0"/>
              <a:t> }</a:t>
            </a:r>
            <a:r>
              <a:rPr lang="ja-JP" altLang="en-US" sz="1000" dirty="0"/>
              <a:t>∩</a:t>
            </a:r>
            <a:r>
              <a:rPr lang="en-US" altLang="ja-JP" sz="1000" dirty="0"/>
              <a:t>V(H)</a:t>
            </a:r>
            <a:r>
              <a:rPr lang="ja-JP" altLang="en-US" sz="1000" dirty="0"/>
              <a:t>≠∅</a:t>
            </a:r>
            <a:endParaRPr lang="en-US" altLang="ja-JP" sz="1000" dirty="0"/>
          </a:p>
          <a:p>
            <a:endParaRPr lang="en-US" altLang="ja-JP" sz="1000" dirty="0"/>
          </a:p>
          <a:p>
            <a:r>
              <a:rPr lang="ja-JP" altLang="en-US" sz="1000" dirty="0"/>
              <a:t>次の空欄を埋めよ．</a:t>
            </a:r>
            <a:endParaRPr lang="en-US" altLang="ja-JP" sz="1000" dirty="0"/>
          </a:p>
          <a:p>
            <a:r>
              <a:rPr lang="en-US" altLang="ja-JP" sz="1000" dirty="0"/>
              <a:t>P</a:t>
            </a:r>
            <a:r>
              <a:rPr lang="en-US" altLang="ja-JP" sz="1000" baseline="-25000" dirty="0"/>
              <a:t>4</a:t>
            </a:r>
            <a:r>
              <a:rPr lang="ja-JP" altLang="en-US" sz="1000" dirty="0"/>
              <a:t>を誘導部分グラフとして持たないある</a:t>
            </a:r>
            <a:r>
              <a:rPr lang="en-US" altLang="ja-JP" sz="1000" dirty="0"/>
              <a:t>2</a:t>
            </a:r>
            <a:r>
              <a:rPr lang="ja-JP" altLang="en-US" sz="1000" dirty="0"/>
              <a:t>連結単純グラフ</a:t>
            </a:r>
            <a:r>
              <a:rPr lang="en-US" altLang="ja-JP" sz="1000" dirty="0"/>
              <a:t>G</a:t>
            </a:r>
            <a:r>
              <a:rPr lang="ja-JP" altLang="en-US" sz="1000" dirty="0"/>
              <a:t>が</a:t>
            </a:r>
            <a:endParaRPr lang="en-US" altLang="ja-JP" sz="1000" dirty="0"/>
          </a:p>
          <a:p>
            <a:r>
              <a:rPr lang="ja-JP" altLang="en-US" sz="1000" dirty="0"/>
              <a:t>上記の性質を持つオイラーグラフを部分グラフとして持たないと仮定する．</a:t>
            </a:r>
            <a:endParaRPr lang="en-US" altLang="ja-JP" sz="1000" dirty="0"/>
          </a:p>
          <a:p>
            <a:pPr marL="228600" indent="-228600"/>
            <a:r>
              <a:rPr lang="en-US" altLang="ja-JP" sz="1000" dirty="0"/>
              <a:t>G</a:t>
            </a:r>
            <a:r>
              <a:rPr lang="ja-JP" altLang="en-US" sz="1000" dirty="0"/>
              <a:t>は</a:t>
            </a:r>
            <a:r>
              <a:rPr lang="ja-JP" altLang="en-US" sz="1000" u="sng" dirty="0"/>
              <a:t>　　　　①　　　　</a:t>
            </a:r>
            <a:r>
              <a:rPr lang="ja-JP" altLang="en-US" sz="1000" dirty="0"/>
              <a:t>ので閉路を少なくとも</a:t>
            </a:r>
            <a:r>
              <a:rPr lang="en-US" altLang="ja-JP" sz="1000" dirty="0"/>
              <a:t>1</a:t>
            </a:r>
            <a:r>
              <a:rPr lang="ja-JP" altLang="en-US" sz="1000" dirty="0"/>
              <a:t>つ持つ．</a:t>
            </a:r>
            <a:endParaRPr lang="en-US" altLang="ja-JP" sz="1000" dirty="0"/>
          </a:p>
          <a:p>
            <a:pPr marL="228600" indent="-228600"/>
            <a:r>
              <a:rPr lang="ja-JP" altLang="en-US" sz="1000" dirty="0"/>
              <a:t>閉路の全ての頂点の次数が</a:t>
            </a:r>
            <a:r>
              <a:rPr lang="en-US" altLang="ja-JP" sz="1000" dirty="0"/>
              <a:t>2</a:t>
            </a:r>
            <a:r>
              <a:rPr lang="ja-JP" altLang="en-US" sz="1000" dirty="0"/>
              <a:t>であることから閉路は</a:t>
            </a:r>
            <a:r>
              <a:rPr lang="ja-JP" altLang="en-US" sz="1000" u="sng" dirty="0"/>
              <a:t>　　　　②　　　　</a:t>
            </a:r>
            <a:r>
              <a:rPr lang="ja-JP" altLang="en-US" sz="1000" dirty="0"/>
              <a:t>であることが分かる．</a:t>
            </a:r>
            <a:endParaRPr lang="en-US" altLang="ja-JP" sz="1000" dirty="0"/>
          </a:p>
          <a:p>
            <a:pPr marL="228600" indent="-228600"/>
            <a:r>
              <a:rPr lang="ja-JP" altLang="en-US" sz="1000" dirty="0"/>
              <a:t>よって，</a:t>
            </a:r>
            <a:r>
              <a:rPr lang="en-US" altLang="ja-JP" sz="1000" dirty="0"/>
              <a:t>G</a:t>
            </a:r>
            <a:r>
              <a:rPr lang="ja-JP" altLang="en-US" sz="1000" dirty="0"/>
              <a:t>は</a:t>
            </a:r>
            <a:r>
              <a:rPr lang="ja-JP" altLang="en-US" sz="1000" u="sng" dirty="0"/>
              <a:t>　　　　②　　　　</a:t>
            </a:r>
            <a:r>
              <a:rPr lang="ja-JP" altLang="en-US" sz="1000" dirty="0"/>
              <a:t>を少なくとも</a:t>
            </a:r>
            <a:r>
              <a:rPr lang="en-US" altLang="ja-JP" sz="1000" dirty="0"/>
              <a:t>1</a:t>
            </a:r>
            <a:r>
              <a:rPr lang="ja-JP" altLang="en-US" sz="1000" dirty="0"/>
              <a:t>つ部分グラフとして持つことが分かる．</a:t>
            </a:r>
            <a:endParaRPr lang="en-US" altLang="ja-JP" sz="1000" dirty="0"/>
          </a:p>
          <a:p>
            <a:pPr marL="228600" indent="-228600"/>
            <a:r>
              <a:rPr lang="en-US" altLang="ja-JP" sz="1000" dirty="0"/>
              <a:t>G</a:t>
            </a:r>
            <a:r>
              <a:rPr lang="ja-JP" altLang="en-US" sz="1000" dirty="0"/>
              <a:t>に含まれる</a:t>
            </a:r>
            <a:r>
              <a:rPr lang="ja-JP" altLang="en-US" sz="1000" u="sng" dirty="0"/>
              <a:t>　　　　②　　　　</a:t>
            </a:r>
            <a:r>
              <a:rPr lang="ja-JP" altLang="en-US" sz="1000" dirty="0"/>
              <a:t>のうち，頂点数が最大であるものを</a:t>
            </a:r>
            <a:r>
              <a:rPr lang="en-US" altLang="ja-JP" sz="1000" dirty="0"/>
              <a:t>D</a:t>
            </a:r>
            <a:r>
              <a:rPr lang="ja-JP" altLang="en-US" sz="1000" dirty="0"/>
              <a:t>とする．</a:t>
            </a:r>
            <a:endParaRPr lang="en-US" altLang="ja-JP" sz="1000" dirty="0"/>
          </a:p>
          <a:p>
            <a:pPr marL="228600" indent="-228600"/>
            <a:r>
              <a:rPr lang="en-US" altLang="ja-JP" sz="1000" dirty="0"/>
              <a:t>G</a:t>
            </a:r>
            <a:r>
              <a:rPr lang="ja-JP" altLang="en-US" sz="1000" dirty="0"/>
              <a:t>は</a:t>
            </a:r>
            <a:r>
              <a:rPr lang="ja-JP" altLang="en-US" sz="1000" u="sng" dirty="0"/>
              <a:t>　　　　　　　　　　　　　　　③　　　　　　　　　　　　　　</a:t>
            </a:r>
            <a:r>
              <a:rPr lang="ja-JP" altLang="en-US" sz="1000" dirty="0"/>
              <a:t>ので</a:t>
            </a:r>
            <a:r>
              <a:rPr lang="en-US" altLang="ja-JP" sz="1000" dirty="0"/>
              <a:t>D</a:t>
            </a:r>
            <a:r>
              <a:rPr lang="ja-JP" altLang="en-US" sz="1000" dirty="0"/>
              <a:t>上にない</a:t>
            </a:r>
            <a:r>
              <a:rPr lang="en-US" altLang="ja-JP" sz="1000" dirty="0"/>
              <a:t>G</a:t>
            </a:r>
            <a:r>
              <a:rPr lang="ja-JP" altLang="en-US" sz="1000" dirty="0"/>
              <a:t>の辺</a:t>
            </a:r>
            <a:r>
              <a:rPr lang="en-US" altLang="ja-JP" sz="1000" dirty="0" err="1"/>
              <a:t>xy</a:t>
            </a:r>
            <a:r>
              <a:rPr lang="ja-JP" altLang="en-US" sz="1000" dirty="0"/>
              <a:t>が存在する（∴ </a:t>
            </a:r>
            <a:r>
              <a:rPr lang="en-US" altLang="ja-JP" sz="1000" dirty="0"/>
              <a:t>{ </a:t>
            </a:r>
            <a:r>
              <a:rPr lang="en-US" altLang="ja-JP" sz="1000" dirty="0" err="1"/>
              <a:t>x,y</a:t>
            </a:r>
            <a:r>
              <a:rPr lang="en-US" altLang="ja-JP" sz="1000" dirty="0"/>
              <a:t> } </a:t>
            </a:r>
            <a:r>
              <a:rPr lang="ja-JP" altLang="en-US" sz="1000" dirty="0"/>
              <a:t>∩</a:t>
            </a:r>
            <a:r>
              <a:rPr lang="en-US" altLang="ja-JP" sz="1000" dirty="0"/>
              <a:t>V(D)=</a:t>
            </a:r>
            <a:r>
              <a:rPr lang="ja-JP" altLang="en-US" sz="1000" dirty="0"/>
              <a:t>∅）．</a:t>
            </a:r>
            <a:endParaRPr lang="en-US" altLang="ja-JP" sz="1000" dirty="0"/>
          </a:p>
          <a:p>
            <a:pPr marL="228600" indent="-228600"/>
            <a:r>
              <a:rPr lang="en-US" altLang="ja-JP" sz="1000" dirty="0"/>
              <a:t>G</a:t>
            </a:r>
            <a:r>
              <a:rPr lang="ja-JP" altLang="en-US" sz="1000" dirty="0"/>
              <a:t>は連結なので</a:t>
            </a:r>
            <a:r>
              <a:rPr lang="en-US" altLang="ja-JP" sz="1000" dirty="0"/>
              <a:t>D</a:t>
            </a:r>
            <a:r>
              <a:rPr lang="ja-JP" altLang="en-US" sz="1000" dirty="0"/>
              <a:t>上の頂点</a:t>
            </a:r>
            <a:r>
              <a:rPr lang="en-US" altLang="ja-JP" sz="1000" dirty="0"/>
              <a:t>u</a:t>
            </a:r>
            <a:r>
              <a:rPr lang="ja-JP" altLang="en-US" sz="1000" dirty="0"/>
              <a:t>で</a:t>
            </a:r>
            <a:r>
              <a:rPr lang="en-US" altLang="ja-JP" sz="1000" dirty="0"/>
              <a:t>x</a:t>
            </a:r>
            <a:r>
              <a:rPr lang="ja-JP" altLang="en-US" sz="1000" dirty="0"/>
              <a:t>と隣接するものが存在するとしてよい．</a:t>
            </a:r>
            <a:endParaRPr lang="en-US" altLang="ja-JP" sz="1000" dirty="0"/>
          </a:p>
          <a:p>
            <a:pPr marL="228600" indent="-228600"/>
            <a:r>
              <a:rPr lang="en-US" altLang="ja-JP" sz="1000" dirty="0"/>
              <a:t>u</a:t>
            </a:r>
            <a:r>
              <a:rPr lang="ja-JP" altLang="en-US" sz="1000" dirty="0"/>
              <a:t>に隣接している</a:t>
            </a:r>
            <a:r>
              <a:rPr lang="en-US" altLang="ja-JP" sz="1000" dirty="0"/>
              <a:t>D</a:t>
            </a:r>
            <a:r>
              <a:rPr lang="ja-JP" altLang="en-US" sz="1000" dirty="0"/>
              <a:t>の頂点の</a:t>
            </a:r>
            <a:r>
              <a:rPr lang="en-US" altLang="ja-JP" sz="1000" dirty="0"/>
              <a:t>1</a:t>
            </a:r>
            <a:r>
              <a:rPr lang="ja-JP" altLang="en-US" sz="1000" dirty="0" err="1"/>
              <a:t>つを</a:t>
            </a:r>
            <a:r>
              <a:rPr lang="en-US" altLang="ja-JP" sz="1000" dirty="0"/>
              <a:t>v</a:t>
            </a:r>
            <a:r>
              <a:rPr lang="ja-JP" altLang="en-US" sz="1000" dirty="0"/>
              <a:t>とする．</a:t>
            </a:r>
            <a:endParaRPr lang="en-US" altLang="ja-JP" sz="1000" dirty="0"/>
          </a:p>
          <a:p>
            <a:pPr marL="228600" indent="-228600"/>
            <a:r>
              <a:rPr lang="en-US" altLang="ja-JP" sz="1000" dirty="0"/>
              <a:t>G</a:t>
            </a:r>
            <a:r>
              <a:rPr lang="ja-JP" altLang="en-US" sz="1000" dirty="0"/>
              <a:t>は</a:t>
            </a:r>
            <a:r>
              <a:rPr lang="ja-JP" altLang="en-US" sz="1000" u="sng" dirty="0"/>
              <a:t>　　　　　　　　　　④　　　　　　　　　</a:t>
            </a:r>
            <a:r>
              <a:rPr lang="ja-JP" altLang="en-US" sz="1000" dirty="0"/>
              <a:t>ので，</a:t>
            </a:r>
            <a:endParaRPr lang="en-US" altLang="ja-JP" sz="1000" dirty="0"/>
          </a:p>
          <a:p>
            <a:pPr marL="228600" indent="-228600"/>
            <a:r>
              <a:rPr lang="ja-JP" altLang="en-US" sz="1000" dirty="0"/>
              <a:t>場合１：</a:t>
            </a:r>
            <a:r>
              <a:rPr lang="en-US" altLang="ja-JP" sz="1000" dirty="0"/>
              <a:t>y</a:t>
            </a:r>
            <a:r>
              <a:rPr lang="ja-JP" altLang="en-US" sz="1000" dirty="0"/>
              <a:t>は</a:t>
            </a:r>
            <a:r>
              <a:rPr lang="en-US" altLang="ja-JP" sz="1000" dirty="0"/>
              <a:t>u</a:t>
            </a:r>
            <a:r>
              <a:rPr lang="ja-JP" altLang="en-US" sz="1000" dirty="0"/>
              <a:t>と隣接する．場合</a:t>
            </a:r>
            <a:r>
              <a:rPr lang="en-US" altLang="ja-JP" sz="1000" dirty="0"/>
              <a:t>2</a:t>
            </a:r>
            <a:r>
              <a:rPr lang="ja-JP" altLang="en-US" sz="1000" dirty="0"/>
              <a:t>：</a:t>
            </a:r>
            <a:r>
              <a:rPr lang="en-US" altLang="ja-JP" sz="1000" dirty="0"/>
              <a:t>y</a:t>
            </a:r>
            <a:r>
              <a:rPr lang="ja-JP" altLang="en-US" sz="1000" dirty="0"/>
              <a:t>は</a:t>
            </a:r>
            <a:r>
              <a:rPr lang="en-US" altLang="ja-JP" sz="1000" dirty="0"/>
              <a:t>v</a:t>
            </a:r>
            <a:r>
              <a:rPr lang="ja-JP" altLang="en-US" sz="1000" dirty="0"/>
              <a:t>と隣接する．場合</a:t>
            </a:r>
            <a:r>
              <a:rPr lang="en-US" altLang="ja-JP" sz="1000" dirty="0"/>
              <a:t>3</a:t>
            </a:r>
            <a:r>
              <a:rPr lang="ja-JP" altLang="en-US" sz="1000" dirty="0"/>
              <a:t>：</a:t>
            </a:r>
            <a:r>
              <a:rPr lang="en-US" altLang="ja-JP" sz="1000" dirty="0"/>
              <a:t>x</a:t>
            </a:r>
            <a:r>
              <a:rPr lang="ja-JP" altLang="en-US" sz="1000" dirty="0"/>
              <a:t>は</a:t>
            </a:r>
            <a:r>
              <a:rPr lang="en-US" altLang="ja-JP" sz="1000" dirty="0"/>
              <a:t>v</a:t>
            </a:r>
            <a:r>
              <a:rPr lang="ja-JP" altLang="en-US" sz="1000" dirty="0"/>
              <a:t>と隣接する．</a:t>
            </a:r>
            <a:endParaRPr lang="en-US" altLang="ja-JP" sz="1000" dirty="0"/>
          </a:p>
          <a:p>
            <a:pPr marL="228600" indent="-228600"/>
            <a:r>
              <a:rPr lang="ja-JP" altLang="en-US" sz="1000" dirty="0"/>
              <a:t>のいずれかが成り立つ．以下これらの</a:t>
            </a:r>
            <a:r>
              <a:rPr lang="en-US" altLang="ja-JP" sz="1000" dirty="0"/>
              <a:t>3</a:t>
            </a:r>
            <a:r>
              <a:rPr lang="ja-JP" altLang="en-US" sz="1000" dirty="0" err="1"/>
              <a:t>つの</a:t>
            </a:r>
            <a:r>
              <a:rPr lang="ja-JP" altLang="en-US" sz="1000" dirty="0"/>
              <a:t>場合に分けて考える．</a:t>
            </a:r>
            <a:endParaRPr lang="en-US" altLang="ja-JP" sz="1000" dirty="0"/>
          </a:p>
          <a:p>
            <a:pPr marL="228600" indent="-228600"/>
            <a:r>
              <a:rPr lang="ja-JP" altLang="en-US" sz="1000" dirty="0"/>
              <a:t>場合</a:t>
            </a:r>
            <a:r>
              <a:rPr lang="en-US" altLang="ja-JP" sz="1000" dirty="0"/>
              <a:t>1</a:t>
            </a:r>
            <a:r>
              <a:rPr lang="ja-JP" altLang="en-US" sz="1000" dirty="0"/>
              <a:t>：</a:t>
            </a:r>
            <a:r>
              <a:rPr lang="en-US" altLang="ja-JP" sz="1000" dirty="0"/>
              <a:t> y</a:t>
            </a:r>
            <a:r>
              <a:rPr lang="ja-JP" altLang="en-US" sz="1000" dirty="0"/>
              <a:t>は</a:t>
            </a:r>
            <a:r>
              <a:rPr lang="en-US" altLang="ja-JP" sz="1000" dirty="0"/>
              <a:t>u</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と頂点</a:t>
            </a:r>
            <a:r>
              <a:rPr lang="en-US" altLang="ja-JP" sz="1000" dirty="0"/>
              <a:t>y</a:t>
            </a:r>
            <a:r>
              <a:rPr lang="ja-JP" altLang="en-US" sz="1000" dirty="0"/>
              <a:t>を加え，辺</a:t>
            </a:r>
            <a:r>
              <a:rPr lang="en-US" altLang="ja-JP" sz="1000" dirty="0" err="1"/>
              <a:t>xy</a:t>
            </a:r>
            <a:r>
              <a:rPr lang="ja-JP" altLang="en-US" sz="1000" dirty="0"/>
              <a:t>と辺</a:t>
            </a:r>
            <a:r>
              <a:rPr lang="en-US" altLang="ja-JP" sz="1000" dirty="0" err="1"/>
              <a:t>xu</a:t>
            </a:r>
            <a:r>
              <a:rPr lang="ja-JP" altLang="en-US" sz="1000" dirty="0"/>
              <a:t>と辺</a:t>
            </a:r>
            <a:r>
              <a:rPr lang="en-US" altLang="ja-JP" sz="1000" dirty="0" err="1"/>
              <a:t>yu</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②　　　　</a:t>
            </a:r>
            <a:r>
              <a:rPr lang="ja-JP" altLang="en-US" sz="1000" dirty="0"/>
              <a:t>となり</a:t>
            </a:r>
            <a:r>
              <a:rPr lang="ja-JP" altLang="en-US" sz="1000" u="sng" dirty="0"/>
              <a:t>　　　　　　　　　　　　⑤　　　　　　　　　　　</a:t>
            </a:r>
            <a:r>
              <a:rPr lang="ja-JP" altLang="en-US" sz="1000" dirty="0"/>
              <a:t>に矛盾．</a:t>
            </a:r>
            <a:endParaRPr lang="en-US" altLang="ja-JP" sz="1000" dirty="0"/>
          </a:p>
          <a:p>
            <a:r>
              <a:rPr lang="ja-JP" altLang="en-US" sz="1000" dirty="0"/>
              <a:t>場合</a:t>
            </a:r>
            <a:r>
              <a:rPr lang="en-US" altLang="ja-JP" sz="1000" dirty="0"/>
              <a:t>2</a:t>
            </a:r>
            <a:r>
              <a:rPr lang="ja-JP" altLang="en-US" sz="1000" dirty="0"/>
              <a:t>：</a:t>
            </a:r>
            <a:r>
              <a:rPr lang="en-US" altLang="ja-JP" sz="1000" dirty="0"/>
              <a:t>y</a:t>
            </a:r>
            <a:r>
              <a:rPr lang="ja-JP" altLang="en-US" sz="1000" dirty="0"/>
              <a:t>は</a:t>
            </a:r>
            <a:r>
              <a:rPr lang="en-US" altLang="ja-JP" sz="1000" dirty="0"/>
              <a:t>v</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と頂点</a:t>
            </a:r>
            <a:r>
              <a:rPr lang="en-US" altLang="ja-JP" sz="1000" dirty="0"/>
              <a:t>y</a:t>
            </a:r>
            <a:r>
              <a:rPr lang="ja-JP" altLang="en-US" sz="1000" dirty="0"/>
              <a:t>を加え，</a:t>
            </a:r>
            <a:r>
              <a:rPr lang="en-US" altLang="ja-JP" sz="1000" dirty="0"/>
              <a:t>G</a:t>
            </a:r>
            <a:r>
              <a:rPr lang="ja-JP" altLang="en-US" sz="1000" dirty="0"/>
              <a:t>から辺</a:t>
            </a:r>
            <a:r>
              <a:rPr lang="ja-JP" altLang="en-US" sz="1000" u="sng" dirty="0"/>
              <a:t>　⑥　</a:t>
            </a:r>
            <a:r>
              <a:rPr lang="ja-JP" altLang="en-US" sz="1000" dirty="0"/>
              <a:t>を取り除き，辺</a:t>
            </a:r>
            <a:r>
              <a:rPr lang="en-US" altLang="ja-JP" sz="1000" dirty="0" err="1"/>
              <a:t>xy</a:t>
            </a:r>
            <a:r>
              <a:rPr lang="ja-JP" altLang="en-US" sz="1000" dirty="0"/>
              <a:t>と辺</a:t>
            </a:r>
            <a:r>
              <a:rPr lang="en-US" altLang="ja-JP" sz="1000" dirty="0" err="1"/>
              <a:t>xu</a:t>
            </a:r>
            <a:r>
              <a:rPr lang="ja-JP" altLang="en-US" sz="1000" dirty="0"/>
              <a:t>と辺</a:t>
            </a:r>
            <a:r>
              <a:rPr lang="en-US" altLang="ja-JP" sz="1000" dirty="0" err="1"/>
              <a:t>yv</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②　　　　</a:t>
            </a:r>
            <a:r>
              <a:rPr lang="ja-JP" altLang="en-US" sz="1000" dirty="0"/>
              <a:t>となり</a:t>
            </a:r>
            <a:r>
              <a:rPr lang="ja-JP" altLang="en-US" sz="1000" u="sng" dirty="0"/>
              <a:t>　　　　　　　　　　　　⑤　　　　　　　　　　　</a:t>
            </a:r>
            <a:r>
              <a:rPr lang="ja-JP" altLang="en-US" sz="1000" dirty="0"/>
              <a:t>に矛盾．</a:t>
            </a:r>
            <a:endParaRPr lang="en-US" altLang="ja-JP" sz="1000" dirty="0"/>
          </a:p>
          <a:p>
            <a:r>
              <a:rPr lang="ja-JP" altLang="en-US" sz="1000" dirty="0"/>
              <a:t>場合</a:t>
            </a:r>
            <a:r>
              <a:rPr lang="en-US" altLang="ja-JP" sz="1000" dirty="0"/>
              <a:t>3</a:t>
            </a:r>
            <a:r>
              <a:rPr lang="ja-JP" altLang="en-US" sz="1000" dirty="0"/>
              <a:t>：</a:t>
            </a:r>
            <a:r>
              <a:rPr lang="en-US" altLang="ja-JP" sz="1000" dirty="0"/>
              <a:t>x</a:t>
            </a:r>
            <a:r>
              <a:rPr lang="ja-JP" altLang="en-US" sz="1000" dirty="0"/>
              <a:t>は</a:t>
            </a:r>
            <a:r>
              <a:rPr lang="en-US" altLang="ja-JP" sz="1000" dirty="0"/>
              <a:t>v</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を加え，</a:t>
            </a:r>
            <a:r>
              <a:rPr lang="en-US" altLang="ja-JP" sz="1000" dirty="0"/>
              <a:t>G</a:t>
            </a:r>
            <a:r>
              <a:rPr lang="ja-JP" altLang="en-US" sz="1000" dirty="0"/>
              <a:t>から辺</a:t>
            </a:r>
            <a:r>
              <a:rPr lang="ja-JP" altLang="en-US" sz="1000" u="sng" dirty="0"/>
              <a:t>　⑥　</a:t>
            </a:r>
            <a:r>
              <a:rPr lang="ja-JP" altLang="en-US" sz="1000" dirty="0"/>
              <a:t>を取り除き，辺</a:t>
            </a:r>
            <a:r>
              <a:rPr lang="en-US" altLang="ja-JP" sz="1000" dirty="0" err="1"/>
              <a:t>xu</a:t>
            </a:r>
            <a:r>
              <a:rPr lang="ja-JP" altLang="en-US" sz="1000" dirty="0"/>
              <a:t>と辺</a:t>
            </a:r>
            <a:r>
              <a:rPr lang="en-US" altLang="ja-JP" sz="1000" dirty="0"/>
              <a:t>xv</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②　　　　</a:t>
            </a:r>
            <a:r>
              <a:rPr lang="ja-JP" altLang="en-US" sz="1000" dirty="0"/>
              <a:t>となり</a:t>
            </a:r>
            <a:r>
              <a:rPr lang="ja-JP" altLang="en-US" sz="1000" u="sng" dirty="0"/>
              <a:t>　　　　　　　　　　　　 ⑤ 　　　　　　　　　　　</a:t>
            </a:r>
            <a:r>
              <a:rPr lang="ja-JP" altLang="en-US" sz="1000" dirty="0"/>
              <a:t>に矛盾．</a:t>
            </a:r>
            <a:endParaRPr lang="en-US" altLang="ja-JP" sz="1000" dirty="0"/>
          </a:p>
          <a:p>
            <a:r>
              <a:rPr lang="ja-JP" altLang="en-US" sz="1000" dirty="0"/>
              <a:t>よって，</a:t>
            </a:r>
            <a:r>
              <a:rPr lang="en-US" altLang="ja-JP" sz="1000" dirty="0"/>
              <a:t> P</a:t>
            </a:r>
            <a:r>
              <a:rPr lang="en-US" altLang="ja-JP" sz="1000" baseline="-25000" dirty="0"/>
              <a:t>4</a:t>
            </a:r>
            <a:r>
              <a:rPr lang="ja-JP" altLang="en-US" sz="1000" dirty="0"/>
              <a:t>を誘導部分グラフとして持たない</a:t>
            </a:r>
            <a:r>
              <a:rPr lang="en-US" altLang="ja-JP" sz="1000" dirty="0"/>
              <a:t>2</a:t>
            </a:r>
            <a:r>
              <a:rPr lang="ja-JP" altLang="en-US" sz="1000" dirty="0"/>
              <a:t>連結単純グラフは</a:t>
            </a:r>
            <a:endParaRPr lang="en-US" altLang="ja-JP" sz="1000" dirty="0"/>
          </a:p>
          <a:p>
            <a:r>
              <a:rPr lang="ja-JP" altLang="en-US" sz="1000" dirty="0"/>
              <a:t>上記の性質を持つオイラーグラフを部分グラフとして持つことが分かる． 　　　</a:t>
            </a:r>
            <a:endParaRPr lang="en-US" altLang="ja-JP" sz="1000" dirty="0"/>
          </a:p>
        </p:txBody>
      </p:sp>
      <p:sp>
        <p:nvSpPr>
          <p:cNvPr id="2" name="正方形/長方形 1">
            <a:extLst>
              <a:ext uri="{FF2B5EF4-FFF2-40B4-BE49-F238E27FC236}">
                <a16:creationId xmlns:a16="http://schemas.microsoft.com/office/drawing/2014/main" id="{55196C36-CBCF-4172-99A8-BA208C7E5CBA}"/>
              </a:ext>
            </a:extLst>
          </p:cNvPr>
          <p:cNvSpPr/>
          <p:nvPr/>
        </p:nvSpPr>
        <p:spPr>
          <a:xfrm>
            <a:off x="4653136" y="539552"/>
            <a:ext cx="1944216" cy="10081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29C6CC8B-F238-4987-B481-174272AD9433}"/>
              </a:ext>
            </a:extLst>
          </p:cNvPr>
          <p:cNvCxnSpPr>
            <a:cxnSpLocks/>
          </p:cNvCxnSpPr>
          <p:nvPr/>
        </p:nvCxnSpPr>
        <p:spPr>
          <a:xfrm>
            <a:off x="5085184" y="539552"/>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C24EE490-4846-4823-B83B-6EAE5F4F25ED}"/>
              </a:ext>
            </a:extLst>
          </p:cNvPr>
          <p:cNvCxnSpPr>
            <a:cxnSpLocks/>
          </p:cNvCxnSpPr>
          <p:nvPr/>
        </p:nvCxnSpPr>
        <p:spPr>
          <a:xfrm flipH="1">
            <a:off x="4653136" y="1115616"/>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BB25E9B-5431-4432-AFA9-EEAEB64CEE19}"/>
              </a:ext>
            </a:extLst>
          </p:cNvPr>
          <p:cNvCxnSpPr>
            <a:cxnSpLocks/>
          </p:cNvCxnSpPr>
          <p:nvPr/>
        </p:nvCxnSpPr>
        <p:spPr>
          <a:xfrm flipH="1">
            <a:off x="5085184" y="827584"/>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5AE17EF-3FE1-43AD-8FD4-D5CB1CEF3D19}"/>
              </a:ext>
            </a:extLst>
          </p:cNvPr>
          <p:cNvCxnSpPr>
            <a:cxnSpLocks/>
          </p:cNvCxnSpPr>
          <p:nvPr/>
        </p:nvCxnSpPr>
        <p:spPr>
          <a:xfrm flipV="1">
            <a:off x="5661248" y="1115616"/>
            <a:ext cx="0" cy="432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39C85D28-A34E-4959-BE51-932D56AED7E8}"/>
              </a:ext>
            </a:extLst>
          </p:cNvPr>
          <p:cNvCxnSpPr>
            <a:cxnSpLocks/>
          </p:cNvCxnSpPr>
          <p:nvPr/>
        </p:nvCxnSpPr>
        <p:spPr>
          <a:xfrm flipH="1">
            <a:off x="5661248" y="1268016"/>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AE109C14-B984-4963-82E1-AA8FB4E19999}"/>
              </a:ext>
            </a:extLst>
          </p:cNvPr>
          <p:cNvCxnSpPr>
            <a:cxnSpLocks/>
          </p:cNvCxnSpPr>
          <p:nvPr/>
        </p:nvCxnSpPr>
        <p:spPr>
          <a:xfrm flipV="1">
            <a:off x="6237312" y="104360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682DCA61-6462-4AF1-B9B1-ABD0EB9C9890}"/>
              </a:ext>
            </a:extLst>
          </p:cNvPr>
          <p:cNvCxnSpPr>
            <a:cxnSpLocks/>
          </p:cNvCxnSpPr>
          <p:nvPr/>
        </p:nvCxnSpPr>
        <p:spPr>
          <a:xfrm flipV="1">
            <a:off x="5661248" y="539552"/>
            <a:ext cx="0" cy="576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D3472011-D9D7-43A4-9528-01769330E7A0}"/>
              </a:ext>
            </a:extLst>
          </p:cNvPr>
          <p:cNvCxnSpPr>
            <a:cxnSpLocks/>
          </p:cNvCxnSpPr>
          <p:nvPr/>
        </p:nvCxnSpPr>
        <p:spPr>
          <a:xfrm flipV="1">
            <a:off x="6093296" y="53955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35FCF35-7ED6-42BE-BCBB-5B1C147BFE63}"/>
              </a:ext>
            </a:extLst>
          </p:cNvPr>
          <p:cNvCxnSpPr>
            <a:cxnSpLocks/>
          </p:cNvCxnSpPr>
          <p:nvPr/>
        </p:nvCxnSpPr>
        <p:spPr>
          <a:xfrm flipV="1">
            <a:off x="5949280" y="827584"/>
            <a:ext cx="0" cy="4404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E909AEC7-6F98-41EB-87BB-E2E03783EB80}"/>
              </a:ext>
            </a:extLst>
          </p:cNvPr>
          <p:cNvCxnSpPr>
            <a:cxnSpLocks/>
            <a:stCxn id="2" idx="3"/>
          </p:cNvCxnSpPr>
          <p:nvPr/>
        </p:nvCxnSpPr>
        <p:spPr>
          <a:xfrm flipH="1">
            <a:off x="5949280" y="1043608"/>
            <a:ext cx="648072"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テキスト ボックス 22">
            <a:extLst>
              <a:ext uri="{FF2B5EF4-FFF2-40B4-BE49-F238E27FC236}">
                <a16:creationId xmlns:a16="http://schemas.microsoft.com/office/drawing/2014/main" id="{A3C5A114-7866-490F-8F92-36A757340392}"/>
              </a:ext>
            </a:extLst>
          </p:cNvPr>
          <p:cNvSpPr txBox="1">
            <a:spLocks noChangeArrowheads="1"/>
          </p:cNvSpPr>
          <p:nvPr/>
        </p:nvSpPr>
        <p:spPr bwMode="auto">
          <a:xfrm>
            <a:off x="4450710" y="1403648"/>
            <a:ext cx="274434" cy="276999"/>
          </a:xfrm>
          <a:prstGeom prst="rect">
            <a:avLst/>
          </a:prstGeom>
          <a:noFill/>
          <a:ln w="9525">
            <a:noFill/>
            <a:miter lim="800000"/>
            <a:headEnd/>
            <a:tailEnd/>
          </a:ln>
        </p:spPr>
        <p:txBody>
          <a:bodyPr wrap="none">
            <a:spAutoFit/>
          </a:bodyPr>
          <a:lstStyle/>
          <a:p>
            <a:r>
              <a:rPr lang="en-US" altLang="ja-JP" sz="1200" dirty="0"/>
              <a:t>A</a:t>
            </a:r>
            <a:endParaRPr lang="ja-JP" altLang="en-US" sz="1200" dirty="0"/>
          </a:p>
        </p:txBody>
      </p:sp>
      <p:sp>
        <p:nvSpPr>
          <p:cNvPr id="46" name="テキスト ボックス 22">
            <a:extLst>
              <a:ext uri="{FF2B5EF4-FFF2-40B4-BE49-F238E27FC236}">
                <a16:creationId xmlns:a16="http://schemas.microsoft.com/office/drawing/2014/main" id="{E3AC4C82-6A00-4E82-B7AD-7E45B17CBCC4}"/>
              </a:ext>
            </a:extLst>
          </p:cNvPr>
          <p:cNvSpPr txBox="1">
            <a:spLocks noChangeArrowheads="1"/>
          </p:cNvSpPr>
          <p:nvPr/>
        </p:nvSpPr>
        <p:spPr bwMode="auto">
          <a:xfrm>
            <a:off x="4437112" y="395536"/>
            <a:ext cx="266420" cy="276999"/>
          </a:xfrm>
          <a:prstGeom prst="rect">
            <a:avLst/>
          </a:prstGeom>
          <a:noFill/>
          <a:ln w="9525">
            <a:noFill/>
            <a:miter lim="800000"/>
            <a:headEnd/>
            <a:tailEnd/>
          </a:ln>
        </p:spPr>
        <p:txBody>
          <a:bodyPr wrap="none">
            <a:spAutoFit/>
          </a:bodyPr>
          <a:lstStyle/>
          <a:p>
            <a:r>
              <a:rPr lang="en-US" altLang="ja-JP" sz="1200" dirty="0"/>
              <a:t>C</a:t>
            </a:r>
            <a:endParaRPr lang="ja-JP" altLang="en-US" sz="1200" dirty="0"/>
          </a:p>
        </p:txBody>
      </p:sp>
      <p:sp>
        <p:nvSpPr>
          <p:cNvPr id="48" name="テキスト ボックス 22">
            <a:extLst>
              <a:ext uri="{FF2B5EF4-FFF2-40B4-BE49-F238E27FC236}">
                <a16:creationId xmlns:a16="http://schemas.microsoft.com/office/drawing/2014/main" id="{21DA55B4-5ED2-4A5F-A950-4FC2DD3FAF5B}"/>
              </a:ext>
            </a:extLst>
          </p:cNvPr>
          <p:cNvSpPr txBox="1">
            <a:spLocks noChangeArrowheads="1"/>
          </p:cNvSpPr>
          <p:nvPr/>
        </p:nvSpPr>
        <p:spPr bwMode="auto">
          <a:xfrm>
            <a:off x="6538942" y="1403648"/>
            <a:ext cx="268022" cy="276999"/>
          </a:xfrm>
          <a:prstGeom prst="rect">
            <a:avLst/>
          </a:prstGeom>
          <a:noFill/>
          <a:ln w="9525">
            <a:noFill/>
            <a:miter lim="800000"/>
            <a:headEnd/>
            <a:tailEnd/>
          </a:ln>
        </p:spPr>
        <p:txBody>
          <a:bodyPr wrap="none">
            <a:spAutoFit/>
          </a:bodyPr>
          <a:lstStyle/>
          <a:p>
            <a:r>
              <a:rPr lang="en-US" altLang="ja-JP" sz="1200" dirty="0"/>
              <a:t>B</a:t>
            </a:r>
            <a:endParaRPr lang="ja-JP" altLang="en-US" sz="1200" dirty="0"/>
          </a:p>
        </p:txBody>
      </p:sp>
      <p:sp>
        <p:nvSpPr>
          <p:cNvPr id="49" name="テキスト ボックス 22">
            <a:extLst>
              <a:ext uri="{FF2B5EF4-FFF2-40B4-BE49-F238E27FC236}">
                <a16:creationId xmlns:a16="http://schemas.microsoft.com/office/drawing/2014/main" id="{D978D085-ACD2-4D3B-86E7-B335EEC56DD5}"/>
              </a:ext>
            </a:extLst>
          </p:cNvPr>
          <p:cNvSpPr txBox="1">
            <a:spLocks noChangeArrowheads="1"/>
          </p:cNvSpPr>
          <p:nvPr/>
        </p:nvSpPr>
        <p:spPr bwMode="auto">
          <a:xfrm>
            <a:off x="6525344" y="395536"/>
            <a:ext cx="279244" cy="276999"/>
          </a:xfrm>
          <a:prstGeom prst="rect">
            <a:avLst/>
          </a:prstGeom>
          <a:noFill/>
          <a:ln w="9525">
            <a:noFill/>
            <a:miter lim="800000"/>
            <a:headEnd/>
            <a:tailEnd/>
          </a:ln>
        </p:spPr>
        <p:txBody>
          <a:bodyPr wrap="none">
            <a:spAutoFit/>
          </a:bodyPr>
          <a:lstStyle/>
          <a:p>
            <a:r>
              <a:rPr lang="en-US" altLang="ja-JP" sz="1200" dirty="0"/>
              <a:t>D</a:t>
            </a:r>
            <a:endParaRPr lang="ja-JP" altLang="en-US" sz="1200" dirty="0"/>
          </a:p>
        </p:txBody>
      </p:sp>
      <p:sp>
        <p:nvSpPr>
          <p:cNvPr id="51" name="テキスト ボックス 22">
            <a:extLst>
              <a:ext uri="{FF2B5EF4-FFF2-40B4-BE49-F238E27FC236}">
                <a16:creationId xmlns:a16="http://schemas.microsoft.com/office/drawing/2014/main" id="{9A2563FD-0AF2-48D3-9EF0-179FC36DE841}"/>
              </a:ext>
            </a:extLst>
          </p:cNvPr>
          <p:cNvSpPr txBox="1">
            <a:spLocks noChangeArrowheads="1"/>
          </p:cNvSpPr>
          <p:nvPr/>
        </p:nvSpPr>
        <p:spPr bwMode="auto">
          <a:xfrm>
            <a:off x="5445224" y="1547664"/>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1</a:t>
            </a:r>
            <a:endParaRPr lang="ja-JP" altLang="en-US" sz="1200" dirty="0"/>
          </a:p>
        </p:txBody>
      </p:sp>
      <p:sp>
        <p:nvSpPr>
          <p:cNvPr id="52" name="正方形/長方形 51">
            <a:extLst>
              <a:ext uri="{FF2B5EF4-FFF2-40B4-BE49-F238E27FC236}">
                <a16:creationId xmlns:a16="http://schemas.microsoft.com/office/drawing/2014/main" id="{65D8B105-91FB-430B-AED9-B0A4F1CB209B}"/>
              </a:ext>
            </a:extLst>
          </p:cNvPr>
          <p:cNvSpPr/>
          <p:nvPr/>
        </p:nvSpPr>
        <p:spPr>
          <a:xfrm>
            <a:off x="5373216" y="2987824"/>
            <a:ext cx="720080" cy="36004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24">
            <a:extLst>
              <a:ext uri="{FF2B5EF4-FFF2-40B4-BE49-F238E27FC236}">
                <a16:creationId xmlns:a16="http://schemas.microsoft.com/office/drawing/2014/main" id="{F14E67A4-144A-4F77-A3BE-6B73F7183CEF}"/>
              </a:ext>
            </a:extLst>
          </p:cNvPr>
          <p:cNvSpPr/>
          <p:nvPr/>
        </p:nvSpPr>
        <p:spPr bwMode="auto">
          <a:xfrm>
            <a:off x="5360321" y="2973463"/>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24">
            <a:extLst>
              <a:ext uri="{FF2B5EF4-FFF2-40B4-BE49-F238E27FC236}">
                <a16:creationId xmlns:a16="http://schemas.microsoft.com/office/drawing/2014/main" id="{DB006210-A9FF-4A46-9546-51935C4D2F2A}"/>
              </a:ext>
            </a:extLst>
          </p:cNvPr>
          <p:cNvSpPr/>
          <p:nvPr/>
        </p:nvSpPr>
        <p:spPr bwMode="auto">
          <a:xfrm>
            <a:off x="5359171" y="3320608"/>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円/楕円 24">
            <a:extLst>
              <a:ext uri="{FF2B5EF4-FFF2-40B4-BE49-F238E27FC236}">
                <a16:creationId xmlns:a16="http://schemas.microsoft.com/office/drawing/2014/main" id="{3E342A6C-A7E5-467E-9051-47784289BBC3}"/>
              </a:ext>
            </a:extLst>
          </p:cNvPr>
          <p:cNvSpPr/>
          <p:nvPr/>
        </p:nvSpPr>
        <p:spPr bwMode="auto">
          <a:xfrm>
            <a:off x="6074904" y="3326737"/>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円/楕円 24">
            <a:extLst>
              <a:ext uri="{FF2B5EF4-FFF2-40B4-BE49-F238E27FC236}">
                <a16:creationId xmlns:a16="http://schemas.microsoft.com/office/drawing/2014/main" id="{54753FC0-7F64-4ACB-86AE-C63F3B1B98B7}"/>
              </a:ext>
            </a:extLst>
          </p:cNvPr>
          <p:cNvSpPr/>
          <p:nvPr/>
        </p:nvSpPr>
        <p:spPr bwMode="auto">
          <a:xfrm>
            <a:off x="6072746" y="2970013"/>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24">
            <a:extLst>
              <a:ext uri="{FF2B5EF4-FFF2-40B4-BE49-F238E27FC236}">
                <a16:creationId xmlns:a16="http://schemas.microsoft.com/office/drawing/2014/main" id="{E5903DC2-67AD-4E47-8996-3AAA860A0BE8}"/>
              </a:ext>
            </a:extLst>
          </p:cNvPr>
          <p:cNvSpPr/>
          <p:nvPr/>
        </p:nvSpPr>
        <p:spPr bwMode="auto">
          <a:xfrm>
            <a:off x="5722603" y="3153165"/>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5" name="直線コネクタ 34">
            <a:extLst>
              <a:ext uri="{FF2B5EF4-FFF2-40B4-BE49-F238E27FC236}">
                <a16:creationId xmlns:a16="http://schemas.microsoft.com/office/drawing/2014/main" id="{6B901EA0-740D-4785-8636-9E48A886B07C}"/>
              </a:ext>
            </a:extLst>
          </p:cNvPr>
          <p:cNvCxnSpPr>
            <a:cxnSpLocks/>
            <a:stCxn id="53" idx="5"/>
            <a:endCxn id="59" idx="1"/>
          </p:cNvCxnSpPr>
          <p:nvPr/>
        </p:nvCxnSpPr>
        <p:spPr>
          <a:xfrm>
            <a:off x="5391757" y="3004899"/>
            <a:ext cx="336240" cy="1536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311E548D-4059-4B19-B51C-B1A67A599BB2}"/>
              </a:ext>
            </a:extLst>
          </p:cNvPr>
          <p:cNvCxnSpPr>
            <a:cxnSpLocks/>
            <a:stCxn id="56" idx="7"/>
            <a:endCxn id="59" idx="2"/>
          </p:cNvCxnSpPr>
          <p:nvPr/>
        </p:nvCxnSpPr>
        <p:spPr>
          <a:xfrm flipV="1">
            <a:off x="5390607" y="3171580"/>
            <a:ext cx="331996" cy="1544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テキスト ボックス 22">
            <a:extLst>
              <a:ext uri="{FF2B5EF4-FFF2-40B4-BE49-F238E27FC236}">
                <a16:creationId xmlns:a16="http://schemas.microsoft.com/office/drawing/2014/main" id="{EA827060-C171-4051-AA85-6E89E29577B7}"/>
              </a:ext>
            </a:extLst>
          </p:cNvPr>
          <p:cNvSpPr txBox="1">
            <a:spLocks noChangeArrowheads="1"/>
          </p:cNvSpPr>
          <p:nvPr/>
        </p:nvSpPr>
        <p:spPr bwMode="auto">
          <a:xfrm>
            <a:off x="5122191" y="2710825"/>
            <a:ext cx="473206" cy="276999"/>
          </a:xfrm>
          <a:prstGeom prst="rect">
            <a:avLst/>
          </a:prstGeom>
          <a:noFill/>
          <a:ln w="9525">
            <a:noFill/>
            <a:miter lim="800000"/>
            <a:headEnd/>
            <a:tailEnd/>
          </a:ln>
        </p:spPr>
        <p:txBody>
          <a:bodyPr wrap="none">
            <a:spAutoFit/>
          </a:bodyPr>
          <a:lstStyle/>
          <a:p>
            <a:r>
              <a:rPr lang="en-US" altLang="ja-JP" sz="1200" dirty="0"/>
              <a:t>(1,3)</a:t>
            </a:r>
            <a:endParaRPr lang="ja-JP" altLang="en-US" sz="1200" dirty="0"/>
          </a:p>
        </p:txBody>
      </p:sp>
      <p:sp>
        <p:nvSpPr>
          <p:cNvPr id="63" name="テキスト ボックス 22">
            <a:extLst>
              <a:ext uri="{FF2B5EF4-FFF2-40B4-BE49-F238E27FC236}">
                <a16:creationId xmlns:a16="http://schemas.microsoft.com/office/drawing/2014/main" id="{CD06AC25-4BAE-4B75-9256-CD3C8EA56EA0}"/>
              </a:ext>
            </a:extLst>
          </p:cNvPr>
          <p:cNvSpPr txBox="1">
            <a:spLocks noChangeArrowheads="1"/>
          </p:cNvSpPr>
          <p:nvPr/>
        </p:nvSpPr>
        <p:spPr bwMode="auto">
          <a:xfrm>
            <a:off x="5122191" y="3347864"/>
            <a:ext cx="473206" cy="276999"/>
          </a:xfrm>
          <a:prstGeom prst="rect">
            <a:avLst/>
          </a:prstGeom>
          <a:noFill/>
          <a:ln w="9525">
            <a:noFill/>
            <a:miter lim="800000"/>
            <a:headEnd/>
            <a:tailEnd/>
          </a:ln>
        </p:spPr>
        <p:txBody>
          <a:bodyPr wrap="none">
            <a:spAutoFit/>
          </a:bodyPr>
          <a:lstStyle/>
          <a:p>
            <a:r>
              <a:rPr lang="en-US" altLang="ja-JP" sz="1200" dirty="0"/>
              <a:t>(1,2)</a:t>
            </a:r>
            <a:endParaRPr lang="ja-JP" altLang="en-US" sz="1200" dirty="0"/>
          </a:p>
        </p:txBody>
      </p:sp>
      <mc:AlternateContent xmlns:mc="http://schemas.openxmlformats.org/markup-compatibility/2006" xmlns:a14="http://schemas.microsoft.com/office/drawing/2010/main">
        <mc:Choice Requires="a14">
          <p:sp>
            <p:nvSpPr>
              <p:cNvPr id="64" name="テキスト ボックス 22">
                <a:extLst>
                  <a:ext uri="{FF2B5EF4-FFF2-40B4-BE49-F238E27FC236}">
                    <a16:creationId xmlns:a16="http://schemas.microsoft.com/office/drawing/2014/main" id="{AE394F88-1D08-41A0-8BEB-E273B1E9722F}"/>
                  </a:ext>
                </a:extLst>
              </p:cNvPr>
              <p:cNvSpPr txBox="1">
                <a:spLocks noChangeArrowheads="1"/>
              </p:cNvSpPr>
              <p:nvPr/>
            </p:nvSpPr>
            <p:spPr bwMode="auto">
              <a:xfrm>
                <a:off x="5805264" y="2699792"/>
                <a:ext cx="580672" cy="295017"/>
              </a:xfrm>
              <a:prstGeom prst="rect">
                <a:avLst/>
              </a:prstGeom>
              <a:noFill/>
              <a:ln w="9525">
                <a:noFill/>
                <a:miter lim="800000"/>
                <a:headEnd/>
                <a:tailEnd/>
              </a:ln>
            </p:spPr>
            <p:txBody>
              <a:bodyPr wrap="none">
                <a:spAutoFit/>
              </a:bodyPr>
              <a:lstStyle/>
              <a:p>
                <a:r>
                  <a:rPr lang="en-US" altLang="ja-JP" sz="1200" dirty="0"/>
                  <a:t>(</a:t>
                </a:r>
                <a14:m>
                  <m:oMath xmlns:m="http://schemas.openxmlformats.org/officeDocument/2006/math">
                    <m:rad>
                      <m:radPr>
                        <m:degHide m:val="on"/>
                        <m:ctrlPr>
                          <a:rPr lang="en-US" altLang="ja-JP" sz="1200" i="1" smtClean="0">
                            <a:latin typeface="Cambria Math" panose="02040503050406030204" pitchFamily="18" charset="0"/>
                          </a:rPr>
                        </m:ctrlPr>
                      </m:radPr>
                      <m:deg/>
                      <m:e>
                        <m:r>
                          <a:rPr lang="en-US" altLang="ja-JP" sz="1200" b="0" i="1" smtClean="0">
                            <a:latin typeface="Cambria Math" panose="02040503050406030204" pitchFamily="18" charset="0"/>
                          </a:rPr>
                          <m:t>2</m:t>
                        </m:r>
                      </m:e>
                    </m:rad>
                  </m:oMath>
                </a14:m>
                <a:r>
                  <a:rPr lang="en-US" altLang="ja-JP" sz="1200" dirty="0"/>
                  <a:t>,3)</a:t>
                </a:r>
                <a:endParaRPr lang="ja-JP" altLang="en-US" sz="1200" dirty="0"/>
              </a:p>
            </p:txBody>
          </p:sp>
        </mc:Choice>
        <mc:Fallback xmlns="">
          <p:sp>
            <p:nvSpPr>
              <p:cNvPr id="64" name="テキスト ボックス 22">
                <a:extLst>
                  <a:ext uri="{FF2B5EF4-FFF2-40B4-BE49-F238E27FC236}">
                    <a16:creationId xmlns:a16="http://schemas.microsoft.com/office/drawing/2014/main" id="{AE394F88-1D08-41A0-8BEB-E273B1E9722F}"/>
                  </a:ext>
                </a:extLst>
              </p:cNvPr>
              <p:cNvSpPr txBox="1">
                <a:spLocks noRot="1" noChangeAspect="1" noMove="1" noResize="1" noEditPoints="1" noAdjustHandles="1" noChangeArrowheads="1" noChangeShapeType="1" noTextEdit="1"/>
              </p:cNvSpPr>
              <p:nvPr/>
            </p:nvSpPr>
            <p:spPr bwMode="auto">
              <a:xfrm>
                <a:off x="5805264" y="2699792"/>
                <a:ext cx="580672" cy="295017"/>
              </a:xfrm>
              <a:prstGeom prst="rect">
                <a:avLst/>
              </a:prstGeom>
              <a:blipFill>
                <a:blip r:embed="rId2"/>
                <a:stretch>
                  <a:fillRect b="-18750"/>
                </a:stretch>
              </a:blipFill>
              <a:ln w="9525">
                <a:noFill/>
                <a:miter lim="800000"/>
                <a:headEnd/>
                <a:tailEnd/>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5" name="テキスト ボックス 22">
                <a:extLst>
                  <a:ext uri="{FF2B5EF4-FFF2-40B4-BE49-F238E27FC236}">
                    <a16:creationId xmlns:a16="http://schemas.microsoft.com/office/drawing/2014/main" id="{C78A9CFD-A3BA-442F-8973-CCADE407C832}"/>
                  </a:ext>
                </a:extLst>
              </p:cNvPr>
              <p:cNvSpPr txBox="1">
                <a:spLocks noChangeArrowheads="1"/>
              </p:cNvSpPr>
              <p:nvPr/>
            </p:nvSpPr>
            <p:spPr bwMode="auto">
              <a:xfrm>
                <a:off x="5806814" y="3340879"/>
                <a:ext cx="580672" cy="295017"/>
              </a:xfrm>
              <a:prstGeom prst="rect">
                <a:avLst/>
              </a:prstGeom>
              <a:noFill/>
              <a:ln w="9525">
                <a:noFill/>
                <a:miter lim="800000"/>
                <a:headEnd/>
                <a:tailEnd/>
              </a:ln>
            </p:spPr>
            <p:txBody>
              <a:bodyPr wrap="none">
                <a:spAutoFit/>
              </a:bodyPr>
              <a:lstStyle/>
              <a:p>
                <a:r>
                  <a:rPr lang="en-US" altLang="ja-JP" sz="1200" dirty="0"/>
                  <a:t>(</a:t>
                </a:r>
                <a14:m>
                  <m:oMath xmlns:m="http://schemas.openxmlformats.org/officeDocument/2006/math">
                    <m:rad>
                      <m:radPr>
                        <m:degHide m:val="on"/>
                        <m:ctrlPr>
                          <a:rPr lang="en-US" altLang="ja-JP" sz="1200" i="1" smtClean="0">
                            <a:latin typeface="Cambria Math" panose="02040503050406030204" pitchFamily="18" charset="0"/>
                          </a:rPr>
                        </m:ctrlPr>
                      </m:radPr>
                      <m:deg/>
                      <m:e>
                        <m:r>
                          <a:rPr lang="en-US" altLang="ja-JP" sz="1200" b="0" i="1" smtClean="0">
                            <a:latin typeface="Cambria Math" panose="02040503050406030204" pitchFamily="18" charset="0"/>
                          </a:rPr>
                          <m:t>2</m:t>
                        </m:r>
                      </m:e>
                    </m:rad>
                  </m:oMath>
                </a14:m>
                <a:r>
                  <a:rPr lang="en-US" altLang="ja-JP" sz="1200" dirty="0"/>
                  <a:t>,2)</a:t>
                </a:r>
                <a:endParaRPr lang="ja-JP" altLang="en-US" sz="1200" dirty="0"/>
              </a:p>
            </p:txBody>
          </p:sp>
        </mc:Choice>
        <mc:Fallback xmlns="">
          <p:sp>
            <p:nvSpPr>
              <p:cNvPr id="65" name="テキスト ボックス 22">
                <a:extLst>
                  <a:ext uri="{FF2B5EF4-FFF2-40B4-BE49-F238E27FC236}">
                    <a16:creationId xmlns:a16="http://schemas.microsoft.com/office/drawing/2014/main" id="{C78A9CFD-A3BA-442F-8973-CCADE407C832}"/>
                  </a:ext>
                </a:extLst>
              </p:cNvPr>
              <p:cNvSpPr txBox="1">
                <a:spLocks noRot="1" noChangeAspect="1" noMove="1" noResize="1" noEditPoints="1" noAdjustHandles="1" noChangeArrowheads="1" noChangeShapeType="1" noTextEdit="1"/>
              </p:cNvSpPr>
              <p:nvPr/>
            </p:nvSpPr>
            <p:spPr bwMode="auto">
              <a:xfrm>
                <a:off x="5806814" y="3340879"/>
                <a:ext cx="580672" cy="295017"/>
              </a:xfrm>
              <a:prstGeom prst="rect">
                <a:avLst/>
              </a:prstGeom>
              <a:blipFill>
                <a:blip r:embed="rId3"/>
                <a:stretch>
                  <a:fillRect l="-1053" b="-18750"/>
                </a:stretch>
              </a:blipFill>
              <a:ln w="9525">
                <a:noFill/>
                <a:miter lim="800000"/>
                <a:headEnd/>
                <a:tailEnd/>
              </a:ln>
            </p:spPr>
            <p:txBody>
              <a:bodyPr/>
              <a:lstStyle/>
              <a:p>
                <a:r>
                  <a:rPr lang="ja-JP" altLang="en-US">
                    <a:noFill/>
                  </a:rPr>
                  <a:t> </a:t>
                </a:r>
              </a:p>
            </p:txBody>
          </p:sp>
        </mc:Fallback>
      </mc:AlternateContent>
      <p:sp>
        <p:nvSpPr>
          <p:cNvPr id="66" name="テキスト ボックス 22">
            <a:extLst>
              <a:ext uri="{FF2B5EF4-FFF2-40B4-BE49-F238E27FC236}">
                <a16:creationId xmlns:a16="http://schemas.microsoft.com/office/drawing/2014/main" id="{8F8552EE-1443-4CD3-AA67-1AC26CE64262}"/>
              </a:ext>
            </a:extLst>
          </p:cNvPr>
          <p:cNvSpPr txBox="1">
            <a:spLocks noChangeArrowheads="1"/>
          </p:cNvSpPr>
          <p:nvPr/>
        </p:nvSpPr>
        <p:spPr bwMode="auto">
          <a:xfrm>
            <a:off x="5604186" y="3563888"/>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2</a:t>
            </a:r>
            <a:endParaRPr lang="ja-JP" alt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22">
            <a:extLst>
              <a:ext uri="{FF2B5EF4-FFF2-40B4-BE49-F238E27FC236}">
                <a16:creationId xmlns:a16="http://schemas.microsoft.com/office/drawing/2014/main" id="{64CFFF8F-E198-46DC-A3CF-4577628DF7F8}"/>
              </a:ext>
            </a:extLst>
          </p:cNvPr>
          <p:cNvSpPr txBox="1">
            <a:spLocks noChangeArrowheads="1"/>
          </p:cNvSpPr>
          <p:nvPr/>
        </p:nvSpPr>
        <p:spPr bwMode="auto">
          <a:xfrm>
            <a:off x="5466328" y="8163108"/>
            <a:ext cx="518091" cy="369332"/>
          </a:xfrm>
          <a:prstGeom prst="rect">
            <a:avLst/>
          </a:prstGeom>
          <a:noFill/>
          <a:ln w="9525">
            <a:noFill/>
            <a:miter lim="800000"/>
            <a:headEnd/>
            <a:tailEnd/>
          </a:ln>
        </p:spPr>
        <p:txBody>
          <a:bodyPr wrap="none">
            <a:spAutoFit/>
          </a:bodyPr>
          <a:lstStyle/>
          <a:p>
            <a:r>
              <a:rPr lang="en-US" altLang="ja-JP" dirty="0"/>
              <a:t>f(u)</a:t>
            </a:r>
            <a:endParaRPr lang="ja-JP" altLang="en-US" dirty="0"/>
          </a:p>
        </p:txBody>
      </p:sp>
      <p:sp>
        <p:nvSpPr>
          <p:cNvPr id="4" name="テキスト ボックス 3"/>
          <p:cNvSpPr txBox="1"/>
          <p:nvPr/>
        </p:nvSpPr>
        <p:spPr>
          <a:xfrm>
            <a:off x="188640" y="35496"/>
            <a:ext cx="6183103" cy="8771632"/>
          </a:xfrm>
          <a:prstGeom prst="rect">
            <a:avLst/>
          </a:prstGeom>
          <a:noFill/>
        </p:spPr>
        <p:txBody>
          <a:bodyPr wrap="none" rtlCol="0">
            <a:spAutoFit/>
          </a:bodyPr>
          <a:lstStyle/>
          <a:p>
            <a:r>
              <a:rPr lang="en-US" altLang="ja-JP" sz="1000" dirty="0"/>
              <a:t>2018</a:t>
            </a:r>
            <a:r>
              <a:rPr lang="ja-JP" altLang="en-US" sz="1000" dirty="0"/>
              <a:t>年度 有限幾何学 中間試験</a:t>
            </a:r>
            <a:endParaRPr lang="en-US" altLang="ja-JP" sz="1000" dirty="0"/>
          </a:p>
          <a:p>
            <a:endParaRPr lang="en-US" altLang="ja-JP" sz="1000" dirty="0"/>
          </a:p>
          <a:p>
            <a:r>
              <a:rPr lang="ja-JP" altLang="en-US" sz="1000" dirty="0"/>
              <a:t>問</a:t>
            </a:r>
            <a:r>
              <a:rPr lang="en-US" altLang="ja-JP" sz="1000" dirty="0"/>
              <a:t>3</a:t>
            </a:r>
            <a:r>
              <a:rPr lang="ja-JP" altLang="en-US" sz="1000" dirty="0"/>
              <a:t>　次の文章を読み，各問に答えよ．</a:t>
            </a:r>
            <a:endParaRPr lang="en-US" altLang="ja-JP" sz="1000" dirty="0"/>
          </a:p>
          <a:p>
            <a:endParaRPr lang="en-US" altLang="ja-JP" sz="1000" dirty="0"/>
          </a:p>
          <a:p>
            <a:r>
              <a:rPr lang="en-US" altLang="ja-JP" sz="1000" dirty="0"/>
              <a:t>σ</a:t>
            </a:r>
            <a:r>
              <a:rPr lang="en-US" altLang="ja-JP" sz="1000" baseline="-25000" dirty="0"/>
              <a:t>2</a:t>
            </a:r>
            <a:r>
              <a:rPr lang="en-US" altLang="ja-JP" sz="1000" dirty="0"/>
              <a:t>(G)=min{</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 : x</a:t>
            </a:r>
            <a:r>
              <a:rPr lang="ja-JP" altLang="en-US" sz="1000" dirty="0"/>
              <a:t>と</a:t>
            </a:r>
            <a:r>
              <a:rPr lang="en-US" altLang="ja-JP" sz="1000" dirty="0"/>
              <a:t>y</a:t>
            </a:r>
            <a:r>
              <a:rPr lang="ja-JP" altLang="en-US" sz="1000" dirty="0"/>
              <a:t>は相異なる互いに非隣接な</a:t>
            </a:r>
            <a:r>
              <a:rPr lang="en-US" altLang="ja-JP" sz="1000" dirty="0"/>
              <a:t>G</a:t>
            </a:r>
            <a:r>
              <a:rPr lang="ja-JP" altLang="en-US" sz="1000" dirty="0"/>
              <a:t>の頂点</a:t>
            </a:r>
            <a:r>
              <a:rPr lang="en-US" altLang="ja-JP" sz="1000" dirty="0"/>
              <a:t>}</a:t>
            </a:r>
            <a:r>
              <a:rPr lang="ja-JP" altLang="en-US" sz="1000" dirty="0"/>
              <a:t>と定義する．</a:t>
            </a:r>
            <a:endParaRPr lang="en-US" altLang="ja-JP" sz="1000" dirty="0"/>
          </a:p>
          <a:p>
            <a:r>
              <a:rPr lang="ja-JP" altLang="en-US" sz="1000" dirty="0"/>
              <a:t>ハミルトン閉路の存在を保証する次数和条件に関して</a:t>
            </a:r>
            <a:r>
              <a:rPr lang="en-US" altLang="ja-JP" sz="1000" dirty="0"/>
              <a:t>Ore</a:t>
            </a:r>
            <a:r>
              <a:rPr lang="ja-JP" altLang="en-US" sz="1000" dirty="0"/>
              <a:t>による次の定理が良く知られている．</a:t>
            </a:r>
            <a:endParaRPr lang="en-US" altLang="ja-JP" sz="1000" dirty="0"/>
          </a:p>
          <a:p>
            <a:endParaRPr lang="en-US" altLang="ja-JP" sz="1000" dirty="0"/>
          </a:p>
          <a:p>
            <a:r>
              <a:rPr lang="ja-JP" altLang="en-US" sz="1000" dirty="0"/>
              <a:t>定理</a:t>
            </a:r>
            <a:r>
              <a:rPr lang="en-US" altLang="ja-JP" sz="1000" dirty="0"/>
              <a:t>2</a:t>
            </a:r>
            <a:r>
              <a:rPr lang="ja-JP" altLang="en-US" sz="1000" dirty="0"/>
              <a:t>（</a:t>
            </a:r>
            <a:r>
              <a:rPr lang="en-US" altLang="ja-JP" sz="1000" dirty="0"/>
              <a:t>Ore</a:t>
            </a:r>
            <a:r>
              <a:rPr lang="ja-JP" altLang="en-US" sz="1000" dirty="0"/>
              <a:t>の定理　</a:t>
            </a:r>
            <a:r>
              <a:rPr lang="en-US" altLang="ja-JP" sz="1000" dirty="0"/>
              <a:t>1960</a:t>
            </a:r>
            <a:r>
              <a:rPr lang="ja-JP" altLang="en-US" sz="1000" dirty="0"/>
              <a:t>）</a:t>
            </a:r>
            <a:endParaRPr lang="en-US" altLang="ja-JP" sz="1000" dirty="0"/>
          </a:p>
          <a:p>
            <a:r>
              <a:rPr lang="en-US" altLang="ja-JP" sz="1000" dirty="0"/>
              <a:t>n</a:t>
            </a:r>
            <a:r>
              <a:rPr lang="ja-JP" altLang="en-US" sz="1000" dirty="0"/>
              <a:t>を</a:t>
            </a:r>
            <a:r>
              <a:rPr lang="en-US" altLang="ja-JP" sz="1000" dirty="0"/>
              <a:t>3</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の単純グラフとする．このとき，</a:t>
            </a:r>
            <a:r>
              <a:rPr lang="en-US" altLang="ja-JP" sz="1000" dirty="0"/>
              <a:t>σ</a:t>
            </a:r>
            <a:r>
              <a:rPr lang="en-US" altLang="ja-JP" sz="1000" baseline="-25000" dirty="0"/>
              <a:t>2</a:t>
            </a:r>
            <a:r>
              <a:rPr lang="en-US" altLang="ja-JP" sz="1000" dirty="0"/>
              <a:t>(G)</a:t>
            </a:r>
            <a:r>
              <a:rPr lang="ja-JP" altLang="en-US" sz="1000" dirty="0"/>
              <a:t>≧</a:t>
            </a:r>
            <a:r>
              <a:rPr lang="en-US" altLang="ja-JP" sz="1000" dirty="0"/>
              <a:t>n</a:t>
            </a:r>
            <a:r>
              <a:rPr lang="ja-JP" altLang="en-US" sz="1000" dirty="0"/>
              <a:t>ならば，</a:t>
            </a:r>
            <a:r>
              <a:rPr lang="en-US" altLang="ja-JP" sz="1000" dirty="0"/>
              <a:t>G</a:t>
            </a:r>
            <a:r>
              <a:rPr lang="ja-JP" altLang="en-US" sz="1000" dirty="0"/>
              <a:t>はハミルトン閉路を持つ．</a:t>
            </a:r>
            <a:endParaRPr lang="en-US" altLang="ja-JP" sz="1000" dirty="0"/>
          </a:p>
          <a:p>
            <a:endParaRPr lang="en-US" altLang="ja-JP" sz="1000" dirty="0"/>
          </a:p>
          <a:p>
            <a:r>
              <a:rPr lang="en-US" altLang="ja-JP" sz="1000" dirty="0"/>
              <a:t>Ore</a:t>
            </a:r>
            <a:r>
              <a:rPr lang="ja-JP" altLang="en-US" sz="1000" dirty="0"/>
              <a:t>の定理から次の系</a:t>
            </a:r>
            <a:r>
              <a:rPr lang="en-US" altLang="ja-JP" sz="1000" dirty="0"/>
              <a:t>3</a:t>
            </a:r>
            <a:r>
              <a:rPr lang="ja-JP" altLang="en-US" sz="1000" dirty="0"/>
              <a:t>が得られることも良く知られている．</a:t>
            </a:r>
            <a:endParaRPr lang="en-US" altLang="ja-JP" sz="1000" dirty="0"/>
          </a:p>
          <a:p>
            <a:endParaRPr lang="en-US" altLang="ja-JP" sz="1000" dirty="0"/>
          </a:p>
          <a:p>
            <a:r>
              <a:rPr lang="ja-JP" altLang="en-US" sz="1000" dirty="0"/>
              <a:t>系</a:t>
            </a:r>
            <a:r>
              <a:rPr lang="en-US" altLang="ja-JP" sz="1000" dirty="0"/>
              <a:t>3</a:t>
            </a:r>
          </a:p>
          <a:p>
            <a:r>
              <a:rPr lang="en-US" altLang="ja-JP" sz="1000" dirty="0"/>
              <a:t>n</a:t>
            </a:r>
            <a:r>
              <a:rPr lang="ja-JP" altLang="en-US" sz="1000" dirty="0"/>
              <a:t>を</a:t>
            </a:r>
            <a:r>
              <a:rPr lang="en-US" altLang="ja-JP" sz="1000" dirty="0"/>
              <a:t>2</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の単純グラフとする．このとき，</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ならば，</a:t>
            </a:r>
            <a:r>
              <a:rPr lang="en-US" altLang="ja-JP" sz="1000" dirty="0"/>
              <a:t>G</a:t>
            </a:r>
            <a:r>
              <a:rPr lang="ja-JP" altLang="en-US" sz="1000" dirty="0"/>
              <a:t>はハミルトン道を持つ．</a:t>
            </a:r>
            <a:endParaRPr lang="en-US" altLang="ja-JP" sz="1000" dirty="0"/>
          </a:p>
          <a:p>
            <a:endParaRPr lang="en-US" altLang="ja-JP" sz="1000" dirty="0"/>
          </a:p>
          <a:p>
            <a:r>
              <a:rPr lang="ja-JP" altLang="en-US" sz="1000" dirty="0"/>
              <a:t>最長道の位数に着目することで系</a:t>
            </a:r>
            <a:r>
              <a:rPr lang="en-US" altLang="ja-JP" sz="1000" dirty="0"/>
              <a:t>3</a:t>
            </a:r>
            <a:r>
              <a:rPr lang="ja-JP" altLang="en-US" sz="1000" dirty="0"/>
              <a:t>を次のように拡張することができることも知られている．</a:t>
            </a:r>
            <a:br>
              <a:rPr lang="en-US" altLang="ja-JP" sz="1000" dirty="0"/>
            </a:br>
            <a:endParaRPr lang="en-US" altLang="ja-JP" sz="1000" dirty="0"/>
          </a:p>
          <a:p>
            <a:r>
              <a:rPr lang="ja-JP" altLang="en-US" sz="1000" dirty="0"/>
              <a:t>定理</a:t>
            </a:r>
            <a:r>
              <a:rPr lang="en-US" altLang="ja-JP" sz="1000" dirty="0"/>
              <a:t>4</a:t>
            </a:r>
          </a:p>
          <a:p>
            <a:r>
              <a:rPr lang="en-US" altLang="ja-JP" sz="1000" dirty="0"/>
              <a:t>n</a:t>
            </a:r>
            <a:r>
              <a:rPr lang="ja-JP" altLang="en-US" sz="1000" dirty="0"/>
              <a:t>を</a:t>
            </a:r>
            <a:r>
              <a:rPr lang="en-US" altLang="ja-JP" sz="1000" dirty="0"/>
              <a:t>2</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の連結単純グラフとする．このとき，</a:t>
            </a:r>
            <a:r>
              <a:rPr lang="en-US" altLang="ja-JP" sz="1000" dirty="0"/>
              <a:t>G</a:t>
            </a:r>
            <a:r>
              <a:rPr lang="ja-JP" altLang="en-US" sz="1000" dirty="0" err="1"/>
              <a:t>は位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以上の道を持つ．</a:t>
            </a:r>
            <a:endParaRPr lang="en-US" altLang="ja-JP" sz="1000" dirty="0"/>
          </a:p>
          <a:p>
            <a:endParaRPr lang="en-US" altLang="ja-JP" sz="1000" dirty="0"/>
          </a:p>
          <a:p>
            <a:endParaRPr lang="en-US" altLang="ja-JP" sz="1000" dirty="0"/>
          </a:p>
          <a:p>
            <a:pPr marL="228600" indent="-228600">
              <a:buAutoNum type="arabicParenBoth"/>
            </a:pPr>
            <a:r>
              <a:rPr lang="ja-JP" altLang="en-US" sz="1000" dirty="0"/>
              <a:t>定理</a:t>
            </a:r>
            <a:r>
              <a:rPr lang="en-US" altLang="ja-JP" sz="1000" dirty="0"/>
              <a:t>2</a:t>
            </a:r>
            <a:r>
              <a:rPr lang="ja-JP" altLang="en-US" sz="1000" dirty="0"/>
              <a:t>を用いて系</a:t>
            </a:r>
            <a:r>
              <a:rPr lang="en-US" altLang="ja-JP" sz="1000" dirty="0"/>
              <a:t>3</a:t>
            </a:r>
            <a:r>
              <a:rPr lang="ja-JP" altLang="en-US" sz="1000" dirty="0"/>
              <a:t>を証明したい．次の空欄を埋めよ．</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の単純グラフとし</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を満たすとする．</a:t>
            </a:r>
            <a:br>
              <a:rPr lang="en-US" altLang="ja-JP" sz="1000" dirty="0"/>
            </a:br>
            <a:r>
              <a:rPr lang="en-US" altLang="ja-JP" sz="1000" dirty="0"/>
              <a:t>v</a:t>
            </a:r>
            <a:r>
              <a:rPr lang="ja-JP" altLang="en-US" sz="1000" dirty="0"/>
              <a:t>を</a:t>
            </a:r>
            <a:r>
              <a:rPr lang="en-US" altLang="ja-JP" sz="1000" dirty="0"/>
              <a:t>V(G)</a:t>
            </a:r>
            <a:r>
              <a:rPr lang="ja-JP" altLang="en-US" sz="1000" dirty="0"/>
              <a:t>に属さない頂点とし，グラフ</a:t>
            </a:r>
            <a:r>
              <a:rPr lang="en-US" altLang="ja-JP" sz="1000" dirty="0"/>
              <a:t>G'</a:t>
            </a:r>
            <a:r>
              <a:rPr lang="ja-JP" altLang="en-US" sz="1000" dirty="0"/>
              <a:t>を次のように定義する</a:t>
            </a:r>
            <a:r>
              <a:rPr lang="en-US" altLang="ja-JP" sz="1000" dirty="0"/>
              <a:t>;</a:t>
            </a:r>
            <a:br>
              <a:rPr lang="en-US" altLang="ja-JP" sz="1000" dirty="0"/>
            </a:br>
            <a:r>
              <a:rPr lang="en-US" altLang="ja-JP" sz="1000" dirty="0"/>
              <a:t>V(G')=V(G)</a:t>
            </a:r>
            <a:r>
              <a:rPr lang="ja-JP" altLang="en-US" sz="1000" dirty="0"/>
              <a:t>∪</a:t>
            </a:r>
            <a:r>
              <a:rPr lang="en-US" altLang="ja-JP" sz="1000" dirty="0"/>
              <a:t>{ v }, E(G')=E(G)</a:t>
            </a:r>
            <a:r>
              <a:rPr lang="ja-JP" altLang="en-US" sz="1000" dirty="0"/>
              <a:t>∪</a:t>
            </a:r>
            <a:r>
              <a:rPr lang="en-US" altLang="ja-JP" sz="1000" dirty="0"/>
              <a:t>{ </a:t>
            </a:r>
            <a:r>
              <a:rPr lang="en-US" altLang="ja-JP" sz="1000" dirty="0" err="1"/>
              <a:t>vx</a:t>
            </a:r>
            <a:r>
              <a:rPr lang="en-US" altLang="ja-JP" sz="1000" dirty="0"/>
              <a:t>: x</a:t>
            </a:r>
            <a:r>
              <a:rPr lang="ja-JP" altLang="en-US" sz="1000" dirty="0"/>
              <a:t>∈</a:t>
            </a:r>
            <a:r>
              <a:rPr lang="en-US" altLang="ja-JP" sz="1000" dirty="0"/>
              <a:t>V(G)}</a:t>
            </a:r>
            <a:r>
              <a:rPr lang="ja-JP" altLang="en-US" sz="1000" dirty="0" err="1"/>
              <a:t>．</a:t>
            </a:r>
            <a:br>
              <a:rPr lang="en-US" altLang="ja-JP" sz="1000" dirty="0"/>
            </a:br>
            <a:r>
              <a:rPr lang="ja-JP" altLang="en-US" sz="1000" dirty="0"/>
              <a:t>このとき，</a:t>
            </a:r>
            <a:r>
              <a:rPr lang="en-US" altLang="ja-JP" sz="1000" dirty="0"/>
              <a:t> σ</a:t>
            </a:r>
            <a:r>
              <a:rPr lang="en-US" altLang="ja-JP" sz="1000" baseline="-25000" dirty="0"/>
              <a:t>2</a:t>
            </a:r>
            <a:r>
              <a:rPr lang="en-US" altLang="ja-JP" sz="1000" dirty="0"/>
              <a:t>(G')</a:t>
            </a:r>
            <a:r>
              <a:rPr lang="ja-JP" altLang="en-US" sz="1000" dirty="0"/>
              <a:t>≧</a:t>
            </a:r>
            <a:r>
              <a:rPr lang="en-US" altLang="ja-JP" sz="1000" dirty="0"/>
              <a:t> σ</a:t>
            </a:r>
            <a:r>
              <a:rPr lang="en-US" altLang="ja-JP" sz="1000" baseline="-25000" dirty="0"/>
              <a:t>2</a:t>
            </a:r>
            <a:r>
              <a:rPr lang="en-US" altLang="ja-JP" sz="1000" dirty="0"/>
              <a:t>(G)+</a:t>
            </a:r>
            <a:r>
              <a:rPr lang="ja-JP" altLang="en-US" sz="1000" u="sng" dirty="0"/>
              <a:t>　①　</a:t>
            </a:r>
            <a:r>
              <a:rPr lang="ja-JP" altLang="en-US" sz="1000" dirty="0"/>
              <a:t>≧</a:t>
            </a:r>
            <a:r>
              <a:rPr lang="ja-JP" altLang="en-US" sz="1000" u="sng" dirty="0"/>
              <a:t>　　　　②　　　　</a:t>
            </a:r>
            <a:r>
              <a:rPr lang="en-US" altLang="ja-JP" sz="1000" dirty="0"/>
              <a:t> </a:t>
            </a:r>
            <a:r>
              <a:rPr lang="ja-JP" altLang="en-US" sz="1000" dirty="0"/>
              <a:t>　　</a:t>
            </a:r>
            <a:r>
              <a:rPr lang="en-US" altLang="ja-JP" sz="1000" dirty="0"/>
              <a:t> </a:t>
            </a:r>
            <a:r>
              <a:rPr lang="ja-JP" altLang="en-US" sz="1000" dirty="0"/>
              <a:t>　　　　　　　　　　　　　</a:t>
            </a:r>
            <a:br>
              <a:rPr lang="en-US" altLang="ja-JP" sz="1000" dirty="0"/>
            </a:br>
            <a:r>
              <a:rPr lang="ja-JP" altLang="en-US" sz="1000" dirty="0"/>
              <a:t>であることから</a:t>
            </a:r>
            <a:r>
              <a:rPr lang="en-US" altLang="ja-JP" sz="1000" dirty="0"/>
              <a:t>G'</a:t>
            </a:r>
            <a:r>
              <a:rPr lang="ja-JP" altLang="en-US" sz="1000" dirty="0"/>
              <a:t>は</a:t>
            </a:r>
            <a:r>
              <a:rPr lang="ja-JP" altLang="en-US" sz="1000" u="sng" dirty="0"/>
              <a:t>　　　　　③　　　　</a:t>
            </a:r>
            <a:r>
              <a:rPr lang="ja-JP" altLang="en-US" sz="1000" dirty="0"/>
              <a:t>を持つことが分かる．</a:t>
            </a:r>
            <a:br>
              <a:rPr lang="en-US" altLang="ja-JP" sz="1000" dirty="0"/>
            </a:br>
            <a:r>
              <a:rPr lang="ja-JP" altLang="en-US" sz="1000" dirty="0"/>
              <a:t>よって，</a:t>
            </a:r>
            <a:r>
              <a:rPr lang="ja-JP" altLang="en-US" sz="1000" u="sng" dirty="0"/>
              <a:t>　　　　　　　　④　　　　　　　</a:t>
            </a:r>
            <a:r>
              <a:rPr lang="ja-JP" altLang="en-US" sz="1000" dirty="0"/>
              <a:t>ことにより</a:t>
            </a:r>
            <a:r>
              <a:rPr lang="en-US" altLang="ja-JP" sz="1000" dirty="0"/>
              <a:t>G</a:t>
            </a:r>
            <a:r>
              <a:rPr lang="ja-JP" altLang="en-US" sz="1000" dirty="0"/>
              <a:t>のハミルトン道を得ることができる．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定理</a:t>
            </a:r>
            <a:r>
              <a:rPr lang="en-US" altLang="ja-JP" sz="1000" dirty="0"/>
              <a:t>4</a:t>
            </a:r>
            <a:r>
              <a:rPr lang="ja-JP" altLang="en-US" sz="1000" dirty="0"/>
              <a:t>を用いて系</a:t>
            </a:r>
            <a:r>
              <a:rPr lang="en-US" altLang="ja-JP" sz="1000" dirty="0"/>
              <a:t>3</a:t>
            </a:r>
            <a:r>
              <a:rPr lang="ja-JP" altLang="en-US" sz="1000" dirty="0"/>
              <a:t>を証明したい．次の空欄を埋めよ．</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の単純グラフとし</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を満たすとする．</a:t>
            </a:r>
            <a:br>
              <a:rPr lang="en-US" altLang="ja-JP" sz="1000" dirty="0"/>
            </a:br>
            <a:r>
              <a:rPr lang="en-US" altLang="ja-JP" sz="1000" dirty="0"/>
              <a:t>G</a:t>
            </a:r>
            <a:r>
              <a:rPr lang="ja-JP" altLang="en-US" sz="1000" dirty="0"/>
              <a:t>が非連結であると仮定し，</a:t>
            </a:r>
            <a:r>
              <a:rPr lang="en-US" altLang="ja-JP" sz="1000" dirty="0"/>
              <a:t>F</a:t>
            </a:r>
            <a:r>
              <a:rPr lang="ja-JP" altLang="en-US" sz="1000" dirty="0"/>
              <a:t>と</a:t>
            </a:r>
            <a:r>
              <a:rPr lang="en-US" altLang="ja-JP" sz="1000" dirty="0"/>
              <a:t>H</a:t>
            </a:r>
            <a:r>
              <a:rPr lang="ja-JP" altLang="en-US" sz="1000" dirty="0"/>
              <a:t>を</a:t>
            </a:r>
            <a:r>
              <a:rPr lang="en-US" altLang="ja-JP" sz="1000" dirty="0"/>
              <a:t>G</a:t>
            </a:r>
            <a:r>
              <a:rPr lang="ja-JP" altLang="en-US" sz="1000" dirty="0"/>
              <a:t>の連結成分とすると</a:t>
            </a:r>
            <a:br>
              <a:rPr lang="en-US" altLang="ja-JP" sz="1000" dirty="0"/>
            </a:br>
            <a:r>
              <a:rPr lang="en-US" altLang="ja-JP" sz="1000" dirty="0"/>
              <a:t>x</a:t>
            </a:r>
            <a:r>
              <a:rPr lang="ja-JP" altLang="en-US" sz="1000" dirty="0"/>
              <a:t>∊</a:t>
            </a:r>
            <a:r>
              <a:rPr lang="en-US" altLang="ja-JP" sz="1000" dirty="0"/>
              <a:t>V(F)</a:t>
            </a:r>
            <a:r>
              <a:rPr lang="ja-JP" altLang="en-US" sz="1000" dirty="0" err="1"/>
              <a:t>，</a:t>
            </a:r>
            <a:r>
              <a:rPr lang="en-US" altLang="ja-JP" sz="1000" dirty="0"/>
              <a:t>y</a:t>
            </a:r>
            <a:r>
              <a:rPr lang="ja-JP" altLang="en-US" sz="1000" dirty="0"/>
              <a:t>∊</a:t>
            </a:r>
            <a:r>
              <a:rPr lang="en-US" altLang="ja-JP" sz="1000" dirty="0"/>
              <a:t>V(H)</a:t>
            </a:r>
            <a:r>
              <a:rPr lang="ja-JP" altLang="en-US" sz="1000" dirty="0"/>
              <a:t>に対して，</a:t>
            </a:r>
            <a:br>
              <a:rPr lang="en-US" altLang="ja-JP" sz="1000" dirty="0"/>
            </a:br>
            <a:r>
              <a:rPr lang="en-US" altLang="ja-JP" sz="1000" dirty="0"/>
              <a:t>σ</a:t>
            </a:r>
            <a:r>
              <a:rPr lang="en-US" altLang="ja-JP" sz="1000" baseline="-25000" dirty="0"/>
              <a:t>2</a:t>
            </a:r>
            <a:r>
              <a:rPr lang="en-US" altLang="ja-JP" sz="1000" dirty="0"/>
              <a:t>(G)</a:t>
            </a:r>
            <a:r>
              <a:rPr lang="ja-JP" altLang="en-US" sz="1000" dirty="0"/>
              <a:t>≦</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ja-JP" altLang="en-US" sz="1000" u="sng" dirty="0"/>
              <a:t>　　　　　　　⑤　　　　　　　</a:t>
            </a:r>
            <a:r>
              <a:rPr lang="ja-JP" altLang="en-US" sz="1000" dirty="0"/>
              <a:t>≦</a:t>
            </a:r>
            <a:r>
              <a:rPr lang="en-US" altLang="ja-JP" sz="1000" dirty="0"/>
              <a:t>n-2</a:t>
            </a:r>
            <a:r>
              <a:rPr lang="ja-JP" altLang="en-US" sz="1000" dirty="0"/>
              <a:t>となり</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であることに矛盾．</a:t>
            </a:r>
            <a:br>
              <a:rPr lang="en-US" altLang="ja-JP" sz="1000" dirty="0"/>
            </a:br>
            <a:r>
              <a:rPr lang="ja-JP" altLang="en-US" sz="1000" dirty="0"/>
              <a:t>よって</a:t>
            </a:r>
            <a:r>
              <a:rPr lang="en-US" altLang="ja-JP" sz="1000" dirty="0"/>
              <a:t>G</a:t>
            </a:r>
            <a:r>
              <a:rPr lang="ja-JP" altLang="en-US" sz="1000" dirty="0"/>
              <a:t>は連結グラフであることが分かる．</a:t>
            </a:r>
            <a:br>
              <a:rPr lang="en-US" altLang="ja-JP" sz="1000" dirty="0"/>
            </a:br>
            <a:r>
              <a:rPr lang="ja-JP" altLang="en-US" sz="1000" dirty="0"/>
              <a:t>一方，</a:t>
            </a:r>
            <a:r>
              <a:rPr lang="en-US" altLang="ja-JP" sz="1000" dirty="0"/>
              <a:t> min{σ</a:t>
            </a:r>
            <a:r>
              <a:rPr lang="en-US" altLang="ja-JP" sz="1000" baseline="-25000" dirty="0"/>
              <a:t>2</a:t>
            </a:r>
            <a:r>
              <a:rPr lang="en-US" altLang="ja-JP" sz="1000" dirty="0"/>
              <a:t>(G)+1, n} </a:t>
            </a:r>
            <a:r>
              <a:rPr lang="ja-JP" altLang="en-US" sz="1000" dirty="0"/>
              <a:t>≧</a:t>
            </a:r>
            <a:r>
              <a:rPr lang="ja-JP" altLang="en-US" sz="1000" u="sng" dirty="0"/>
              <a:t>　　　⑥　　　</a:t>
            </a:r>
            <a:r>
              <a:rPr lang="ja-JP" altLang="en-US" sz="1000" dirty="0"/>
              <a:t>である．</a:t>
            </a:r>
            <a:br>
              <a:rPr lang="en-US" altLang="ja-JP" sz="1000" dirty="0"/>
            </a:br>
            <a:r>
              <a:rPr lang="ja-JP" altLang="en-US" sz="1000" dirty="0"/>
              <a:t>よって定理</a:t>
            </a:r>
            <a:r>
              <a:rPr lang="en-US" altLang="ja-JP" sz="1000" dirty="0"/>
              <a:t>4</a:t>
            </a:r>
            <a:r>
              <a:rPr lang="ja-JP" altLang="en-US" sz="1000" dirty="0"/>
              <a:t>より</a:t>
            </a:r>
            <a:r>
              <a:rPr lang="en-US" altLang="ja-JP" sz="1000" dirty="0"/>
              <a:t>G</a:t>
            </a:r>
            <a:r>
              <a:rPr lang="ja-JP" altLang="en-US" sz="1000" dirty="0"/>
              <a:t>はハミルトン道を持つことが分かる．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定理</a:t>
            </a:r>
            <a:r>
              <a:rPr lang="en-US" altLang="ja-JP" sz="1000" dirty="0"/>
              <a:t>4</a:t>
            </a:r>
            <a:r>
              <a:rPr lang="ja-JP" altLang="en-US" sz="1000" dirty="0"/>
              <a:t>を証明したい．次の証明を読み各問に答えよ．</a:t>
            </a:r>
            <a:br>
              <a:rPr lang="en-US" altLang="ja-JP" sz="1000" dirty="0"/>
            </a:br>
            <a:r>
              <a:rPr lang="ja-JP" altLang="en-US" sz="1000" dirty="0"/>
              <a:t>定理</a:t>
            </a:r>
            <a:r>
              <a:rPr lang="en-US" altLang="ja-JP" sz="1000" dirty="0"/>
              <a:t>4</a:t>
            </a:r>
            <a:r>
              <a:rPr lang="ja-JP" altLang="en-US" sz="1000" dirty="0"/>
              <a:t>の証明：</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a:t>の連結単純</a:t>
            </a:r>
            <a:r>
              <a:rPr lang="ja-JP" altLang="en-US" sz="1000" dirty="0"/>
              <a:t>グラフとし，</a:t>
            </a:r>
            <a:r>
              <a:rPr lang="en-US" altLang="ja-JP" sz="1000" dirty="0"/>
              <a:t>G</a:t>
            </a:r>
            <a:r>
              <a:rPr lang="ja-JP" altLang="en-US" sz="1000" dirty="0" err="1"/>
              <a:t>が位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以上の道を持たないと仮定する．</a:t>
            </a:r>
            <a:br>
              <a:rPr lang="en-US" altLang="ja-JP" sz="1000" dirty="0"/>
            </a:br>
            <a:r>
              <a:rPr lang="en-US" altLang="ja-JP" sz="1000" dirty="0"/>
              <a:t>P</a:t>
            </a:r>
            <a:r>
              <a:rPr lang="ja-JP" altLang="en-US" sz="1000" dirty="0"/>
              <a:t>を</a:t>
            </a:r>
            <a:r>
              <a:rPr lang="en-US" altLang="ja-JP" sz="1000" dirty="0"/>
              <a:t>G</a:t>
            </a:r>
            <a:r>
              <a:rPr lang="ja-JP" altLang="en-US" sz="1000" dirty="0"/>
              <a:t>の道で位数が最大であるものとし，端点を</a:t>
            </a:r>
            <a:r>
              <a:rPr lang="en-US" altLang="ja-JP" sz="1000" dirty="0"/>
              <a:t>x</a:t>
            </a:r>
            <a:r>
              <a:rPr lang="ja-JP" altLang="en-US" sz="1000" dirty="0"/>
              <a:t>と</a:t>
            </a:r>
            <a:r>
              <a:rPr lang="en-US" altLang="ja-JP" sz="1000" dirty="0"/>
              <a:t>y</a:t>
            </a:r>
            <a:r>
              <a:rPr lang="ja-JP" altLang="en-US" sz="1000" dirty="0"/>
              <a:t>とする．</a:t>
            </a:r>
            <a:br>
              <a:rPr lang="en-US" altLang="ja-JP" sz="1000" dirty="0"/>
            </a:br>
            <a:r>
              <a:rPr lang="ja-JP" altLang="en-US" sz="1000" dirty="0"/>
              <a:t>このとき，</a:t>
            </a:r>
            <a:r>
              <a:rPr lang="en-US" altLang="ja-JP" sz="1000" dirty="0"/>
              <a:t>P</a:t>
            </a:r>
            <a:r>
              <a:rPr lang="ja-JP" altLang="en-US" sz="1000" dirty="0" err="1"/>
              <a:t>の位</a:t>
            </a:r>
            <a:r>
              <a:rPr lang="ja-JP" altLang="en-US" sz="1000" dirty="0"/>
              <a:t>数の最大性より， </a:t>
            </a:r>
            <a:r>
              <a:rPr lang="en-US" altLang="ja-JP" sz="1000" dirty="0"/>
              <a:t>N</a:t>
            </a:r>
            <a:r>
              <a:rPr lang="en-US" altLang="ja-JP" sz="1000" baseline="-25000" dirty="0"/>
              <a:t>G</a:t>
            </a:r>
            <a:r>
              <a:rPr lang="en-US" altLang="ja-JP" sz="1000" dirty="0"/>
              <a:t>(x)</a:t>
            </a:r>
            <a:r>
              <a:rPr lang="ja-JP" altLang="en-US" sz="1000" dirty="0"/>
              <a:t>∪</a:t>
            </a:r>
            <a:r>
              <a:rPr lang="en-US" altLang="ja-JP" sz="1000" dirty="0"/>
              <a:t> N</a:t>
            </a:r>
            <a:r>
              <a:rPr lang="en-US" altLang="ja-JP" sz="1000" baseline="-25000" dirty="0"/>
              <a:t>G</a:t>
            </a:r>
            <a:r>
              <a:rPr lang="en-US" altLang="ja-JP" sz="1000" dirty="0"/>
              <a:t>(y) </a:t>
            </a:r>
            <a:r>
              <a:rPr lang="ja-JP" altLang="en-US" sz="1000" dirty="0"/>
              <a:t>⊆</a:t>
            </a:r>
            <a:r>
              <a:rPr lang="ja-JP" altLang="en-US" sz="1000" u="sng" dirty="0"/>
              <a:t>　　　　⑦　　　　</a:t>
            </a:r>
            <a:r>
              <a:rPr lang="ja-JP" altLang="en-US" sz="1000" dirty="0"/>
              <a:t>が分かる．</a:t>
            </a:r>
            <a:r>
              <a:rPr lang="en-US" altLang="ja-JP" sz="1000" dirty="0"/>
              <a:t> </a:t>
            </a:r>
            <a:br>
              <a:rPr lang="en-US" altLang="ja-JP" sz="1000" dirty="0"/>
            </a:br>
            <a:r>
              <a:rPr lang="ja-JP" altLang="en-US" sz="1000" dirty="0"/>
              <a:t>また，</a:t>
            </a:r>
            <a:r>
              <a:rPr lang="ja-JP" altLang="en-US" sz="1000" u="sng" dirty="0"/>
              <a:t>図</a:t>
            </a:r>
            <a:r>
              <a:rPr lang="en-US" altLang="ja-JP" sz="1000" u="sng" dirty="0"/>
              <a:t>1</a:t>
            </a:r>
            <a:r>
              <a:rPr lang="ja-JP" altLang="en-US" sz="1000" u="sng" dirty="0" err="1"/>
              <a:t>のような</a:t>
            </a:r>
            <a:r>
              <a:rPr lang="ja-JP" altLang="en-US" sz="1000" u="sng" dirty="0"/>
              <a:t>状況が起こりえない．</a:t>
            </a:r>
            <a:r>
              <a:rPr lang="ja-JP" altLang="en-US" sz="1400" u="sng" baseline="-25000" dirty="0"/>
              <a:t>⑧</a:t>
            </a:r>
            <a:br>
              <a:rPr lang="en-US" altLang="ja-JP" sz="1000" dirty="0"/>
            </a:br>
            <a:r>
              <a:rPr lang="ja-JP" altLang="en-US" sz="1000" dirty="0"/>
              <a:t>これらのことから，</a:t>
            </a:r>
            <a:r>
              <a:rPr lang="en-US" altLang="ja-JP" sz="1000" dirty="0">
                <a:latin typeface="Calibri" pitchFamily="34" charset="0"/>
                <a:ea typeface="ＭＳ Ｐゴシック" charset="-128"/>
              </a:rPr>
              <a:t>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(y)</a:t>
            </a:r>
            <a:r>
              <a:rPr lang="ja-JP" altLang="en-US" sz="1000" dirty="0">
                <a:latin typeface="Calibri" pitchFamily="34" charset="0"/>
                <a:ea typeface="ＭＳ Ｐゴシック" charset="-128"/>
              </a:rPr>
              <a:t>に属する各頂点に対して，</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図</a:t>
            </a:r>
            <a:r>
              <a:rPr lang="en-US" altLang="ja-JP" sz="1000" dirty="0">
                <a:latin typeface="Calibri" pitchFamily="34" charset="0"/>
                <a:ea typeface="ＭＳ Ｐゴシック" charset="-128"/>
              </a:rPr>
              <a:t>2</a:t>
            </a:r>
            <a:r>
              <a:rPr lang="ja-JP" altLang="en-US" sz="1000" dirty="0" err="1">
                <a:latin typeface="Calibri" pitchFamily="34" charset="0"/>
                <a:ea typeface="ＭＳ Ｐゴシック" charset="-128"/>
              </a:rPr>
              <a:t>のように</a:t>
            </a:r>
            <a:r>
              <a:rPr lang="en-US" altLang="ja-JP" sz="1000" dirty="0">
                <a:latin typeface="Calibri" pitchFamily="34" charset="0"/>
                <a:ea typeface="ＭＳ Ｐゴシック" charset="-128"/>
              </a:rPr>
              <a:t>V(P)-N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(x)-{x}</a:t>
            </a:r>
            <a:r>
              <a:rPr lang="ja-JP" altLang="en-US" sz="1000" dirty="0">
                <a:latin typeface="Calibri" pitchFamily="34" charset="0"/>
                <a:ea typeface="ＭＳ Ｐゴシック" charset="-128"/>
              </a:rPr>
              <a:t>に属する異なる頂点を対応させることができる．</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よって，</a:t>
            </a:r>
            <a:r>
              <a:rPr lang="en-US" altLang="ja-JP" sz="1000" dirty="0">
                <a:latin typeface="Calibri" pitchFamily="34" charset="0"/>
                <a:ea typeface="ＭＳ Ｐゴシック" charset="-128"/>
              </a:rPr>
              <a:t> </a:t>
            </a:r>
            <a:br>
              <a:rPr lang="en-US" altLang="ja-JP" sz="1000" dirty="0">
                <a:latin typeface="Calibri" pitchFamily="34" charset="0"/>
                <a:ea typeface="ＭＳ Ｐゴシック" charset="-128"/>
              </a:rPr>
            </a:br>
            <a:r>
              <a:rPr lang="en-US" altLang="ja-JP" sz="1000" dirty="0" err="1">
                <a:latin typeface="Calibri" pitchFamily="34" charset="0"/>
                <a:ea typeface="ＭＳ Ｐゴシック" charset="-128"/>
              </a:rPr>
              <a:t>d</a:t>
            </a:r>
            <a:r>
              <a:rPr lang="en-US" altLang="ja-JP" sz="1000" baseline="-25000" dirty="0" err="1">
                <a:latin typeface="Calibri" pitchFamily="34" charset="0"/>
                <a:ea typeface="ＭＳ Ｐゴシック" charset="-128"/>
              </a:rPr>
              <a:t>G</a:t>
            </a:r>
            <a:r>
              <a:rPr lang="en-US" altLang="ja-JP" sz="1000" dirty="0">
                <a:latin typeface="Calibri" pitchFamily="34" charset="0"/>
                <a:ea typeface="ＭＳ Ｐゴシック" charset="-128"/>
              </a:rPr>
              <a:t>(y) =|N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(y)| </a:t>
            </a:r>
            <a:r>
              <a:rPr lang="ja-JP" altLang="en-US" sz="1000" dirty="0">
                <a:latin typeface="Calibri" pitchFamily="34" charset="0"/>
                <a:ea typeface="ＭＳ Ｐゴシック" charset="-128"/>
              </a:rPr>
              <a:t>≦</a:t>
            </a:r>
            <a:r>
              <a:rPr lang="ja-JP" altLang="en-US" sz="1000" u="sng" dirty="0">
                <a:latin typeface="Calibri" pitchFamily="34" charset="0"/>
                <a:ea typeface="ＭＳ Ｐゴシック" charset="-128"/>
              </a:rPr>
              <a:t>　　　　　　　　　　　　　⑨　　　　　　　　　　　　　　</a:t>
            </a:r>
            <a:r>
              <a:rPr lang="ja-JP" altLang="en-US" sz="1000" dirty="0">
                <a:latin typeface="Calibri" pitchFamily="34" charset="0"/>
                <a:ea typeface="ＭＳ Ｐゴシック" charset="-128"/>
              </a:rPr>
              <a:t>　　　</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であることが分かる．</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一方，図</a:t>
            </a:r>
            <a:r>
              <a:rPr lang="en-US" altLang="ja-JP" sz="1000" dirty="0">
                <a:latin typeface="Calibri" pitchFamily="34" charset="0"/>
                <a:ea typeface="ＭＳ Ｐゴシック" charset="-128"/>
              </a:rPr>
              <a:t>1</a:t>
            </a:r>
            <a:r>
              <a:rPr lang="ja-JP" altLang="en-US" sz="1000" dirty="0" err="1">
                <a:latin typeface="Calibri" pitchFamily="34" charset="0"/>
                <a:ea typeface="ＭＳ Ｐゴシック" charset="-128"/>
              </a:rPr>
              <a:t>のような</a:t>
            </a:r>
            <a:r>
              <a:rPr lang="ja-JP" altLang="en-US" sz="1000" dirty="0">
                <a:latin typeface="Calibri" pitchFamily="34" charset="0"/>
                <a:ea typeface="ＭＳ Ｐゴシック" charset="-128"/>
              </a:rPr>
              <a:t>状況がおこらないことから</a:t>
            </a:r>
            <a:r>
              <a:rPr lang="en-US" altLang="ja-JP" sz="1000" dirty="0">
                <a:latin typeface="Calibri" pitchFamily="34" charset="0"/>
                <a:ea typeface="ＭＳ Ｐゴシック" charset="-128"/>
              </a:rPr>
              <a:t>x</a:t>
            </a:r>
            <a:r>
              <a:rPr lang="ja-JP" altLang="en-US" sz="1000" dirty="0">
                <a:latin typeface="Calibri" pitchFamily="34" charset="0"/>
                <a:ea typeface="ＭＳ Ｐゴシック" charset="-128"/>
              </a:rPr>
              <a:t>と</a:t>
            </a:r>
            <a:r>
              <a:rPr lang="en-US" altLang="ja-JP" sz="1000" dirty="0">
                <a:latin typeface="Calibri" pitchFamily="34" charset="0"/>
                <a:ea typeface="ＭＳ Ｐゴシック" charset="-128"/>
              </a:rPr>
              <a:t>y</a:t>
            </a:r>
            <a:r>
              <a:rPr lang="ja-JP" altLang="en-US" sz="1000" dirty="0">
                <a:latin typeface="Calibri" pitchFamily="34" charset="0"/>
                <a:ea typeface="ＭＳ Ｐゴシック" charset="-128"/>
              </a:rPr>
              <a:t>は互いに非隣接なので　</a:t>
            </a:r>
            <a:br>
              <a:rPr lang="en-US" altLang="ja-JP" sz="1000" dirty="0">
                <a:latin typeface="Calibri" pitchFamily="34" charset="0"/>
                <a:ea typeface="ＭＳ Ｐゴシック" charset="-128"/>
              </a:rPr>
            </a:br>
            <a:r>
              <a:rPr lang="ja-JP" altLang="en-US" sz="1000" u="sng" dirty="0">
                <a:latin typeface="Calibri" pitchFamily="34" charset="0"/>
                <a:ea typeface="ＭＳ Ｐゴシック" charset="-128"/>
              </a:rPr>
              <a:t>　　⑩　</a:t>
            </a:r>
            <a:r>
              <a:rPr lang="ja-JP" altLang="en-US" sz="1000" u="sng" dirty="0"/>
              <a:t>　</a:t>
            </a:r>
            <a:r>
              <a:rPr lang="ja-JP" altLang="en-US" sz="1000" dirty="0"/>
              <a:t>≦</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が成り立つ．</a:t>
            </a:r>
            <a:r>
              <a:rPr lang="ja-JP" altLang="en-US" sz="1000" baseline="-25000" dirty="0"/>
              <a:t> </a:t>
            </a:r>
            <a:br>
              <a:rPr lang="en-US" altLang="ja-JP" sz="1000" dirty="0"/>
            </a:br>
            <a:r>
              <a:rPr lang="ja-JP" altLang="en-US" sz="1000" dirty="0"/>
              <a:t>以上のことから，</a:t>
            </a:r>
            <a:r>
              <a:rPr lang="en-US" altLang="ja-JP" sz="1000" dirty="0"/>
              <a:t>|P|</a:t>
            </a:r>
            <a:r>
              <a:rPr lang="ja-JP" altLang="en-US" sz="1000" dirty="0"/>
              <a:t>≧</a:t>
            </a:r>
            <a:r>
              <a:rPr lang="en-US" altLang="ja-JP" sz="1000" dirty="0"/>
              <a:t>σ</a:t>
            </a:r>
            <a:r>
              <a:rPr lang="en-US" altLang="ja-JP" sz="1000" baseline="-25000" dirty="0"/>
              <a:t>2</a:t>
            </a:r>
            <a:r>
              <a:rPr lang="en-US" altLang="ja-JP" sz="1000" dirty="0"/>
              <a:t>(G)+1</a:t>
            </a:r>
            <a:r>
              <a:rPr lang="ja-JP" altLang="en-US" sz="1000" dirty="0"/>
              <a:t>となり</a:t>
            </a:r>
            <a:br>
              <a:rPr lang="en-US" altLang="ja-JP" sz="1000" dirty="0"/>
            </a:br>
            <a:r>
              <a:rPr lang="en-US" altLang="ja-JP" sz="1000" dirty="0"/>
              <a:t>G</a:t>
            </a:r>
            <a:r>
              <a:rPr lang="ja-JP" altLang="en-US" sz="1000" dirty="0" err="1"/>
              <a:t>が位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以上の道を持たないことに矛盾する．</a:t>
            </a:r>
            <a:br>
              <a:rPr lang="en-US" altLang="ja-JP" sz="1000" dirty="0"/>
            </a:br>
            <a:endParaRPr lang="en-US" altLang="ja-JP" sz="1000" dirty="0"/>
          </a:p>
          <a:p>
            <a:pPr marL="742950" lvl="1" indent="-285750">
              <a:buFont typeface="+mj-lt"/>
              <a:buAutoNum type="romanLcPeriod"/>
            </a:pPr>
            <a:r>
              <a:rPr lang="ja-JP" altLang="en-US" sz="1000" dirty="0"/>
              <a:t>空欄を埋めよ．</a:t>
            </a:r>
            <a:endParaRPr lang="en-US" altLang="ja-JP" sz="1000" dirty="0"/>
          </a:p>
          <a:p>
            <a:pPr marL="742950" lvl="1" indent="-285750">
              <a:buFont typeface="+mj-lt"/>
              <a:buAutoNum type="romanLcPeriod"/>
            </a:pPr>
            <a:r>
              <a:rPr lang="ja-JP" altLang="en-US" sz="1000" dirty="0"/>
              <a:t>下線部⑧の理由を詳しく書け．</a:t>
            </a:r>
            <a:endParaRPr lang="en-US" altLang="ja-JP" sz="1000" dirty="0"/>
          </a:p>
        </p:txBody>
      </p:sp>
      <p:grpSp>
        <p:nvGrpSpPr>
          <p:cNvPr id="2" name="グループ化 1">
            <a:extLst>
              <a:ext uri="{FF2B5EF4-FFF2-40B4-BE49-F238E27FC236}">
                <a16:creationId xmlns:a16="http://schemas.microsoft.com/office/drawing/2014/main" id="{ADDE92A2-C436-429E-B56C-B81E4FEF8521}"/>
              </a:ext>
            </a:extLst>
          </p:cNvPr>
          <p:cNvGrpSpPr>
            <a:grpSpLocks noChangeAspect="1"/>
          </p:cNvGrpSpPr>
          <p:nvPr/>
        </p:nvGrpSpPr>
        <p:grpSpPr>
          <a:xfrm>
            <a:off x="4553396" y="7020272"/>
            <a:ext cx="2115964" cy="432048"/>
            <a:chOff x="611188" y="5597525"/>
            <a:chExt cx="7296429" cy="1489823"/>
          </a:xfrm>
        </p:grpSpPr>
        <p:sp>
          <p:nvSpPr>
            <p:cNvPr id="3" name="円/楕円 14">
              <a:extLst>
                <a:ext uri="{FF2B5EF4-FFF2-40B4-BE49-F238E27FC236}">
                  <a16:creationId xmlns:a16="http://schemas.microsoft.com/office/drawing/2014/main" id="{2DB24354-CF8D-4DC2-B453-F4A9AF1B3693}"/>
                </a:ext>
              </a:extLst>
            </p:cNvPr>
            <p:cNvSpPr/>
            <p:nvPr/>
          </p:nvSpPr>
          <p:spPr bwMode="auto">
            <a:xfrm>
              <a:off x="1835150" y="5965825"/>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テキスト ボックス 22">
              <a:extLst>
                <a:ext uri="{FF2B5EF4-FFF2-40B4-BE49-F238E27FC236}">
                  <a16:creationId xmlns:a16="http://schemas.microsoft.com/office/drawing/2014/main" id="{AA24790A-A643-4C14-8694-13F71F744F11}"/>
                </a:ext>
              </a:extLst>
            </p:cNvPr>
            <p:cNvSpPr txBox="1">
              <a:spLocks noChangeArrowheads="1"/>
            </p:cNvSpPr>
            <p:nvPr/>
          </p:nvSpPr>
          <p:spPr bwMode="auto">
            <a:xfrm>
              <a:off x="611188" y="5707656"/>
              <a:ext cx="1018186" cy="1379692"/>
            </a:xfrm>
            <a:prstGeom prst="rect">
              <a:avLst/>
            </a:prstGeom>
            <a:noFill/>
            <a:ln w="9525">
              <a:noFill/>
              <a:miter lim="800000"/>
              <a:headEnd/>
              <a:tailEnd/>
            </a:ln>
          </p:spPr>
          <p:txBody>
            <a:bodyPr wrap="none">
              <a:spAutoFit/>
            </a:bodyPr>
            <a:lstStyle/>
            <a:p>
              <a:r>
                <a:rPr lang="en-US" altLang="ja-JP" sz="2000" dirty="0"/>
                <a:t>x</a:t>
              </a:r>
              <a:endParaRPr lang="ja-JP" altLang="en-US" sz="2000" dirty="0"/>
            </a:p>
          </p:txBody>
        </p:sp>
        <p:sp>
          <p:nvSpPr>
            <p:cNvPr id="6" name="円/楕円 24">
              <a:extLst>
                <a:ext uri="{FF2B5EF4-FFF2-40B4-BE49-F238E27FC236}">
                  <a16:creationId xmlns:a16="http://schemas.microsoft.com/office/drawing/2014/main" id="{7EAAE18B-0D99-4BA1-8184-3FFC87BB71C7}"/>
                </a:ext>
              </a:extLst>
            </p:cNvPr>
            <p:cNvSpPr/>
            <p:nvPr/>
          </p:nvSpPr>
          <p:spPr bwMode="auto">
            <a:xfrm>
              <a:off x="971550"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 name="直線コネクタ 6">
              <a:extLst>
                <a:ext uri="{FF2B5EF4-FFF2-40B4-BE49-F238E27FC236}">
                  <a16:creationId xmlns:a16="http://schemas.microsoft.com/office/drawing/2014/main" id="{B2CBD0E2-914C-4044-8850-98B41D863256}"/>
                </a:ext>
              </a:extLst>
            </p:cNvPr>
            <p:cNvCxnSpPr/>
            <p:nvPr/>
          </p:nvCxnSpPr>
          <p:spPr>
            <a:xfrm>
              <a:off x="1042988" y="6021388"/>
              <a:ext cx="648176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円/楕円 27">
              <a:extLst>
                <a:ext uri="{FF2B5EF4-FFF2-40B4-BE49-F238E27FC236}">
                  <a16:creationId xmlns:a16="http://schemas.microsoft.com/office/drawing/2014/main" id="{31119558-F743-4454-8DA7-D1F292225D0B}"/>
                </a:ext>
              </a:extLst>
            </p:cNvPr>
            <p:cNvSpPr/>
            <p:nvPr/>
          </p:nvSpPr>
          <p:spPr bwMode="auto">
            <a:xfrm>
              <a:off x="6461125"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28">
              <a:extLst>
                <a:ext uri="{FF2B5EF4-FFF2-40B4-BE49-F238E27FC236}">
                  <a16:creationId xmlns:a16="http://schemas.microsoft.com/office/drawing/2014/main" id="{0FF0DEB7-0BE6-42CC-80E7-1CF3236FED01}"/>
                </a:ext>
              </a:extLst>
            </p:cNvPr>
            <p:cNvSpPr/>
            <p:nvPr/>
          </p:nvSpPr>
          <p:spPr bwMode="auto">
            <a:xfrm>
              <a:off x="2700338"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29">
              <a:extLst>
                <a:ext uri="{FF2B5EF4-FFF2-40B4-BE49-F238E27FC236}">
                  <a16:creationId xmlns:a16="http://schemas.microsoft.com/office/drawing/2014/main" id="{40DCAB70-FE73-4093-A1E0-0562330D9687}"/>
                </a:ext>
              </a:extLst>
            </p:cNvPr>
            <p:cNvSpPr/>
            <p:nvPr/>
          </p:nvSpPr>
          <p:spPr bwMode="auto">
            <a:xfrm>
              <a:off x="3563938"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30">
              <a:extLst>
                <a:ext uri="{FF2B5EF4-FFF2-40B4-BE49-F238E27FC236}">
                  <a16:creationId xmlns:a16="http://schemas.microsoft.com/office/drawing/2014/main" id="{7648E28D-93E7-4A13-8096-C70847690D9E}"/>
                </a:ext>
              </a:extLst>
            </p:cNvPr>
            <p:cNvSpPr/>
            <p:nvPr/>
          </p:nvSpPr>
          <p:spPr bwMode="auto">
            <a:xfrm>
              <a:off x="4500563"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32">
              <a:extLst>
                <a:ext uri="{FF2B5EF4-FFF2-40B4-BE49-F238E27FC236}">
                  <a16:creationId xmlns:a16="http://schemas.microsoft.com/office/drawing/2014/main" id="{385C3C36-5853-4CDC-9731-662AC72510E7}"/>
                </a:ext>
              </a:extLst>
            </p:cNvPr>
            <p:cNvSpPr/>
            <p:nvPr/>
          </p:nvSpPr>
          <p:spPr bwMode="auto">
            <a:xfrm>
              <a:off x="543560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36">
              <a:extLst>
                <a:ext uri="{FF2B5EF4-FFF2-40B4-BE49-F238E27FC236}">
                  <a16:creationId xmlns:a16="http://schemas.microsoft.com/office/drawing/2014/main" id="{3F807A1C-3803-4A0B-A247-CCAD046A1606}"/>
                </a:ext>
              </a:extLst>
            </p:cNvPr>
            <p:cNvSpPr/>
            <p:nvPr/>
          </p:nvSpPr>
          <p:spPr bwMode="auto">
            <a:xfrm>
              <a:off x="739775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テキスト ボックス 37">
              <a:extLst>
                <a:ext uri="{FF2B5EF4-FFF2-40B4-BE49-F238E27FC236}">
                  <a16:creationId xmlns:a16="http://schemas.microsoft.com/office/drawing/2014/main" id="{13246243-D468-40E2-8670-01E6467862F1}"/>
                </a:ext>
              </a:extLst>
            </p:cNvPr>
            <p:cNvSpPr txBox="1">
              <a:spLocks noChangeArrowheads="1"/>
            </p:cNvSpPr>
            <p:nvPr/>
          </p:nvSpPr>
          <p:spPr bwMode="auto">
            <a:xfrm>
              <a:off x="6872851" y="5597525"/>
              <a:ext cx="1034766" cy="1379692"/>
            </a:xfrm>
            <a:prstGeom prst="rect">
              <a:avLst/>
            </a:prstGeom>
            <a:noFill/>
            <a:ln w="9525">
              <a:noFill/>
              <a:miter lim="800000"/>
              <a:headEnd/>
              <a:tailEnd/>
            </a:ln>
          </p:spPr>
          <p:txBody>
            <a:bodyPr wrap="none">
              <a:spAutoFit/>
            </a:bodyPr>
            <a:lstStyle/>
            <a:p>
              <a:r>
                <a:rPr lang="en-US" altLang="ja-JP" sz="2000" dirty="0"/>
                <a:t>y</a:t>
              </a:r>
              <a:endParaRPr lang="ja-JP" altLang="en-US" sz="2000" dirty="0"/>
            </a:p>
          </p:txBody>
        </p:sp>
        <p:sp>
          <p:nvSpPr>
            <p:cNvPr id="15" name="フリーフォーム 17">
              <a:extLst>
                <a:ext uri="{FF2B5EF4-FFF2-40B4-BE49-F238E27FC236}">
                  <a16:creationId xmlns:a16="http://schemas.microsoft.com/office/drawing/2014/main" id="{2444A517-794E-42C9-BBD4-561AB1DF4EB1}"/>
                </a:ext>
              </a:extLst>
            </p:cNvPr>
            <p:cNvSpPr/>
            <p:nvPr/>
          </p:nvSpPr>
          <p:spPr>
            <a:xfrm>
              <a:off x="1022350" y="5626100"/>
              <a:ext cx="3562350" cy="392113"/>
            </a:xfrm>
            <a:custGeom>
              <a:avLst/>
              <a:gdLst>
                <a:gd name="connsiteX0" fmla="*/ 0 w 3563471"/>
                <a:gd name="connsiteY0" fmla="*/ 392206 h 392206"/>
                <a:gd name="connsiteX1" fmla="*/ 1734671 w 3563471"/>
                <a:gd name="connsiteY1" fmla="*/ 2241 h 392206"/>
                <a:gd name="connsiteX2" fmla="*/ 3563471 w 3563471"/>
                <a:gd name="connsiteY2" fmla="*/ 378759 h 392206"/>
              </a:gdLst>
              <a:ahLst/>
              <a:cxnLst>
                <a:cxn ang="0">
                  <a:pos x="connsiteX0" y="connsiteY0"/>
                </a:cxn>
                <a:cxn ang="0">
                  <a:pos x="connsiteX1" y="connsiteY1"/>
                </a:cxn>
                <a:cxn ang="0">
                  <a:pos x="connsiteX2" y="connsiteY2"/>
                </a:cxn>
              </a:cxnLst>
              <a:rect l="l" t="t" r="r" b="b"/>
              <a:pathLst>
                <a:path w="3563471" h="392206">
                  <a:moveTo>
                    <a:pt x="0" y="392206"/>
                  </a:moveTo>
                  <a:cubicBezTo>
                    <a:pt x="570379" y="198344"/>
                    <a:pt x="1140759" y="4482"/>
                    <a:pt x="1734671" y="2241"/>
                  </a:cubicBezTo>
                  <a:cubicBezTo>
                    <a:pt x="2328583" y="0"/>
                    <a:pt x="2946027" y="189379"/>
                    <a:pt x="3563471" y="378759"/>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6" name="フリーフォーム 18">
              <a:extLst>
                <a:ext uri="{FF2B5EF4-FFF2-40B4-BE49-F238E27FC236}">
                  <a16:creationId xmlns:a16="http://schemas.microsoft.com/office/drawing/2014/main" id="{815ED5E8-FC67-4AA0-89C7-6C40CD9DAF0A}"/>
                </a:ext>
              </a:extLst>
            </p:cNvPr>
            <p:cNvSpPr/>
            <p:nvPr/>
          </p:nvSpPr>
          <p:spPr>
            <a:xfrm>
              <a:off x="3630613" y="5597525"/>
              <a:ext cx="3819525" cy="420688"/>
            </a:xfrm>
            <a:custGeom>
              <a:avLst/>
              <a:gdLst>
                <a:gd name="connsiteX0" fmla="*/ 3818965 w 3818965"/>
                <a:gd name="connsiteY0" fmla="*/ 394446 h 421341"/>
                <a:gd name="connsiteX1" fmla="*/ 1828800 w 3818965"/>
                <a:gd name="connsiteY1" fmla="*/ 4482 h 421341"/>
                <a:gd name="connsiteX2" fmla="*/ 0 w 3818965"/>
                <a:gd name="connsiteY2" fmla="*/ 421341 h 421341"/>
              </a:gdLst>
              <a:ahLst/>
              <a:cxnLst>
                <a:cxn ang="0">
                  <a:pos x="connsiteX0" y="connsiteY0"/>
                </a:cxn>
                <a:cxn ang="0">
                  <a:pos x="connsiteX1" y="connsiteY1"/>
                </a:cxn>
                <a:cxn ang="0">
                  <a:pos x="connsiteX2" y="connsiteY2"/>
                </a:cxn>
              </a:cxnLst>
              <a:rect l="l" t="t" r="r" b="b"/>
              <a:pathLst>
                <a:path w="3818965" h="421341">
                  <a:moveTo>
                    <a:pt x="3818965" y="394446"/>
                  </a:moveTo>
                  <a:cubicBezTo>
                    <a:pt x="3142129" y="197223"/>
                    <a:pt x="2465294" y="0"/>
                    <a:pt x="1828800" y="4482"/>
                  </a:cubicBezTo>
                  <a:cubicBezTo>
                    <a:pt x="1192306" y="8964"/>
                    <a:pt x="596153" y="215152"/>
                    <a:pt x="0" y="421341"/>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7" name="テキスト ボックス 22">
            <a:extLst>
              <a:ext uri="{FF2B5EF4-FFF2-40B4-BE49-F238E27FC236}">
                <a16:creationId xmlns:a16="http://schemas.microsoft.com/office/drawing/2014/main" id="{80AB5112-47CA-47AD-ABE7-63E172EF9273}"/>
              </a:ext>
            </a:extLst>
          </p:cNvPr>
          <p:cNvSpPr txBox="1">
            <a:spLocks noChangeArrowheads="1"/>
          </p:cNvSpPr>
          <p:nvPr/>
        </p:nvSpPr>
        <p:spPr bwMode="auto">
          <a:xfrm>
            <a:off x="5445224" y="7319337"/>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1</a:t>
            </a:r>
            <a:endParaRPr lang="ja-JP" altLang="en-US" sz="1200" dirty="0"/>
          </a:p>
        </p:txBody>
      </p:sp>
      <p:grpSp>
        <p:nvGrpSpPr>
          <p:cNvPr id="18" name="グループ化 17">
            <a:extLst>
              <a:ext uri="{FF2B5EF4-FFF2-40B4-BE49-F238E27FC236}">
                <a16:creationId xmlns:a16="http://schemas.microsoft.com/office/drawing/2014/main" id="{6D0033C3-7A4D-4037-92DF-2E2ED4B13E7F}"/>
              </a:ext>
            </a:extLst>
          </p:cNvPr>
          <p:cNvGrpSpPr>
            <a:grpSpLocks noChangeAspect="1"/>
          </p:cNvGrpSpPr>
          <p:nvPr/>
        </p:nvGrpSpPr>
        <p:grpSpPr>
          <a:xfrm>
            <a:off x="4553396" y="8100392"/>
            <a:ext cx="2115964" cy="432048"/>
            <a:chOff x="611188" y="5597525"/>
            <a:chExt cx="7296429" cy="1489823"/>
          </a:xfrm>
        </p:grpSpPr>
        <p:sp>
          <p:nvSpPr>
            <p:cNvPr id="19" name="円/楕円 14">
              <a:extLst>
                <a:ext uri="{FF2B5EF4-FFF2-40B4-BE49-F238E27FC236}">
                  <a16:creationId xmlns:a16="http://schemas.microsoft.com/office/drawing/2014/main" id="{90B9C083-4049-45BD-9791-45E6471FE719}"/>
                </a:ext>
              </a:extLst>
            </p:cNvPr>
            <p:cNvSpPr/>
            <p:nvPr/>
          </p:nvSpPr>
          <p:spPr bwMode="auto">
            <a:xfrm>
              <a:off x="1835150" y="5965825"/>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テキスト ボックス 22">
              <a:extLst>
                <a:ext uri="{FF2B5EF4-FFF2-40B4-BE49-F238E27FC236}">
                  <a16:creationId xmlns:a16="http://schemas.microsoft.com/office/drawing/2014/main" id="{C07BC108-CEBE-4497-866E-AD68A3588470}"/>
                </a:ext>
              </a:extLst>
            </p:cNvPr>
            <p:cNvSpPr txBox="1">
              <a:spLocks noChangeArrowheads="1"/>
            </p:cNvSpPr>
            <p:nvPr/>
          </p:nvSpPr>
          <p:spPr bwMode="auto">
            <a:xfrm>
              <a:off x="611188" y="5707656"/>
              <a:ext cx="1018186" cy="1379692"/>
            </a:xfrm>
            <a:prstGeom prst="rect">
              <a:avLst/>
            </a:prstGeom>
            <a:noFill/>
            <a:ln w="9525">
              <a:noFill/>
              <a:miter lim="800000"/>
              <a:headEnd/>
              <a:tailEnd/>
            </a:ln>
          </p:spPr>
          <p:txBody>
            <a:bodyPr wrap="none">
              <a:spAutoFit/>
            </a:bodyPr>
            <a:lstStyle/>
            <a:p>
              <a:r>
                <a:rPr lang="en-US" altLang="ja-JP" sz="2000" dirty="0"/>
                <a:t>x</a:t>
              </a:r>
              <a:endParaRPr lang="ja-JP" altLang="en-US" sz="2000" dirty="0"/>
            </a:p>
          </p:txBody>
        </p:sp>
        <p:sp>
          <p:nvSpPr>
            <p:cNvPr id="21" name="円/楕円 24">
              <a:extLst>
                <a:ext uri="{FF2B5EF4-FFF2-40B4-BE49-F238E27FC236}">
                  <a16:creationId xmlns:a16="http://schemas.microsoft.com/office/drawing/2014/main" id="{B3993ABA-E6BD-44F0-B302-F97D47C2F6CF}"/>
                </a:ext>
              </a:extLst>
            </p:cNvPr>
            <p:cNvSpPr/>
            <p:nvPr/>
          </p:nvSpPr>
          <p:spPr bwMode="auto">
            <a:xfrm>
              <a:off x="971550"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2" name="直線コネクタ 21">
              <a:extLst>
                <a:ext uri="{FF2B5EF4-FFF2-40B4-BE49-F238E27FC236}">
                  <a16:creationId xmlns:a16="http://schemas.microsoft.com/office/drawing/2014/main" id="{CBBEE59F-C62A-4215-B05E-617685A0CDAC}"/>
                </a:ext>
              </a:extLst>
            </p:cNvPr>
            <p:cNvCxnSpPr/>
            <p:nvPr/>
          </p:nvCxnSpPr>
          <p:spPr>
            <a:xfrm>
              <a:off x="1042988" y="6021388"/>
              <a:ext cx="648176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円/楕円 27">
              <a:extLst>
                <a:ext uri="{FF2B5EF4-FFF2-40B4-BE49-F238E27FC236}">
                  <a16:creationId xmlns:a16="http://schemas.microsoft.com/office/drawing/2014/main" id="{351466DD-4171-40BB-8515-1C37F14BD70B}"/>
                </a:ext>
              </a:extLst>
            </p:cNvPr>
            <p:cNvSpPr/>
            <p:nvPr/>
          </p:nvSpPr>
          <p:spPr bwMode="auto">
            <a:xfrm>
              <a:off x="6461125"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8">
              <a:extLst>
                <a:ext uri="{FF2B5EF4-FFF2-40B4-BE49-F238E27FC236}">
                  <a16:creationId xmlns:a16="http://schemas.microsoft.com/office/drawing/2014/main" id="{A64B34FE-96D5-4622-8423-1278C35B1F2C}"/>
                </a:ext>
              </a:extLst>
            </p:cNvPr>
            <p:cNvSpPr/>
            <p:nvPr/>
          </p:nvSpPr>
          <p:spPr bwMode="auto">
            <a:xfrm>
              <a:off x="2700338"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円/楕円 29">
              <a:extLst>
                <a:ext uri="{FF2B5EF4-FFF2-40B4-BE49-F238E27FC236}">
                  <a16:creationId xmlns:a16="http://schemas.microsoft.com/office/drawing/2014/main" id="{D34F42DF-EBEC-48DE-A99F-805F35FC8D37}"/>
                </a:ext>
              </a:extLst>
            </p:cNvPr>
            <p:cNvSpPr/>
            <p:nvPr/>
          </p:nvSpPr>
          <p:spPr bwMode="auto">
            <a:xfrm>
              <a:off x="3563938"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30">
              <a:extLst>
                <a:ext uri="{FF2B5EF4-FFF2-40B4-BE49-F238E27FC236}">
                  <a16:creationId xmlns:a16="http://schemas.microsoft.com/office/drawing/2014/main" id="{2EE0F32E-27E4-4DFD-AFB9-3AAA785F601D}"/>
                </a:ext>
              </a:extLst>
            </p:cNvPr>
            <p:cNvSpPr>
              <a:spLocks noChangeAspect="1"/>
            </p:cNvSpPr>
            <p:nvPr/>
          </p:nvSpPr>
          <p:spPr bwMode="auto">
            <a:xfrm>
              <a:off x="4500506" y="5896670"/>
              <a:ext cx="253990" cy="25082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n w="50800">
                  <a:solidFill>
                    <a:schemeClr val="tx1"/>
                  </a:solidFill>
                </a:ln>
              </a:endParaRPr>
            </a:p>
          </p:txBody>
        </p:sp>
        <p:sp>
          <p:nvSpPr>
            <p:cNvPr id="27" name="円/楕円 32">
              <a:extLst>
                <a:ext uri="{FF2B5EF4-FFF2-40B4-BE49-F238E27FC236}">
                  <a16:creationId xmlns:a16="http://schemas.microsoft.com/office/drawing/2014/main" id="{45F28BAB-E6A4-4039-B915-34CDC7C94DFB}"/>
                </a:ext>
              </a:extLst>
            </p:cNvPr>
            <p:cNvSpPr/>
            <p:nvPr/>
          </p:nvSpPr>
          <p:spPr bwMode="auto">
            <a:xfrm>
              <a:off x="543560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36">
              <a:extLst>
                <a:ext uri="{FF2B5EF4-FFF2-40B4-BE49-F238E27FC236}">
                  <a16:creationId xmlns:a16="http://schemas.microsoft.com/office/drawing/2014/main" id="{1A36AD80-33D4-4536-83E6-0CD40402644B}"/>
                </a:ext>
              </a:extLst>
            </p:cNvPr>
            <p:cNvSpPr/>
            <p:nvPr/>
          </p:nvSpPr>
          <p:spPr bwMode="auto">
            <a:xfrm>
              <a:off x="739775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テキスト ボックス 37">
              <a:extLst>
                <a:ext uri="{FF2B5EF4-FFF2-40B4-BE49-F238E27FC236}">
                  <a16:creationId xmlns:a16="http://schemas.microsoft.com/office/drawing/2014/main" id="{94AEB9BB-4523-4782-AE06-1CC75DFF8879}"/>
                </a:ext>
              </a:extLst>
            </p:cNvPr>
            <p:cNvSpPr txBox="1">
              <a:spLocks noChangeArrowheads="1"/>
            </p:cNvSpPr>
            <p:nvPr/>
          </p:nvSpPr>
          <p:spPr bwMode="auto">
            <a:xfrm>
              <a:off x="6872851" y="5597525"/>
              <a:ext cx="1034766" cy="1379692"/>
            </a:xfrm>
            <a:prstGeom prst="rect">
              <a:avLst/>
            </a:prstGeom>
            <a:noFill/>
            <a:ln w="9525">
              <a:noFill/>
              <a:miter lim="800000"/>
              <a:headEnd/>
              <a:tailEnd/>
            </a:ln>
          </p:spPr>
          <p:txBody>
            <a:bodyPr wrap="none">
              <a:spAutoFit/>
            </a:bodyPr>
            <a:lstStyle/>
            <a:p>
              <a:r>
                <a:rPr lang="en-US" altLang="ja-JP" sz="2000" dirty="0"/>
                <a:t>y</a:t>
              </a:r>
              <a:endParaRPr lang="ja-JP" altLang="en-US" sz="2000" dirty="0"/>
            </a:p>
          </p:txBody>
        </p:sp>
        <p:sp>
          <p:nvSpPr>
            <p:cNvPr id="31" name="フリーフォーム 18">
              <a:extLst>
                <a:ext uri="{FF2B5EF4-FFF2-40B4-BE49-F238E27FC236}">
                  <a16:creationId xmlns:a16="http://schemas.microsoft.com/office/drawing/2014/main" id="{18DEA20F-9CAC-4C03-AA63-920C9A50BBB9}"/>
                </a:ext>
              </a:extLst>
            </p:cNvPr>
            <p:cNvSpPr/>
            <p:nvPr/>
          </p:nvSpPr>
          <p:spPr>
            <a:xfrm>
              <a:off x="3630613" y="5597525"/>
              <a:ext cx="3819525" cy="420688"/>
            </a:xfrm>
            <a:custGeom>
              <a:avLst/>
              <a:gdLst>
                <a:gd name="connsiteX0" fmla="*/ 3818965 w 3818965"/>
                <a:gd name="connsiteY0" fmla="*/ 394446 h 421341"/>
                <a:gd name="connsiteX1" fmla="*/ 1828800 w 3818965"/>
                <a:gd name="connsiteY1" fmla="*/ 4482 h 421341"/>
                <a:gd name="connsiteX2" fmla="*/ 0 w 3818965"/>
                <a:gd name="connsiteY2" fmla="*/ 421341 h 421341"/>
              </a:gdLst>
              <a:ahLst/>
              <a:cxnLst>
                <a:cxn ang="0">
                  <a:pos x="connsiteX0" y="connsiteY0"/>
                </a:cxn>
                <a:cxn ang="0">
                  <a:pos x="connsiteX1" y="connsiteY1"/>
                </a:cxn>
                <a:cxn ang="0">
                  <a:pos x="connsiteX2" y="connsiteY2"/>
                </a:cxn>
              </a:cxnLst>
              <a:rect l="l" t="t" r="r" b="b"/>
              <a:pathLst>
                <a:path w="3818965" h="421341">
                  <a:moveTo>
                    <a:pt x="3818965" y="394446"/>
                  </a:moveTo>
                  <a:cubicBezTo>
                    <a:pt x="3142129" y="197223"/>
                    <a:pt x="2465294" y="0"/>
                    <a:pt x="1828800" y="4482"/>
                  </a:cubicBezTo>
                  <a:cubicBezTo>
                    <a:pt x="1192306" y="8964"/>
                    <a:pt x="596153" y="215152"/>
                    <a:pt x="0" y="421341"/>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32" name="テキスト ボックス 22">
            <a:extLst>
              <a:ext uri="{FF2B5EF4-FFF2-40B4-BE49-F238E27FC236}">
                <a16:creationId xmlns:a16="http://schemas.microsoft.com/office/drawing/2014/main" id="{D57CB629-5FF4-4AFF-B646-2D719657DBE8}"/>
              </a:ext>
            </a:extLst>
          </p:cNvPr>
          <p:cNvSpPr txBox="1">
            <a:spLocks noChangeArrowheads="1"/>
          </p:cNvSpPr>
          <p:nvPr/>
        </p:nvSpPr>
        <p:spPr bwMode="auto">
          <a:xfrm>
            <a:off x="5445224" y="8460432"/>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2</a:t>
            </a:r>
            <a:endParaRPr lang="ja-JP" altLang="en-US" sz="1200" dirty="0"/>
          </a:p>
        </p:txBody>
      </p:sp>
      <p:sp>
        <p:nvSpPr>
          <p:cNvPr id="33" name="テキスト ボックス 22">
            <a:extLst>
              <a:ext uri="{FF2B5EF4-FFF2-40B4-BE49-F238E27FC236}">
                <a16:creationId xmlns:a16="http://schemas.microsoft.com/office/drawing/2014/main" id="{EEE2D829-80BC-40D9-AC74-AFAF5488CB93}"/>
              </a:ext>
            </a:extLst>
          </p:cNvPr>
          <p:cNvSpPr txBox="1">
            <a:spLocks noChangeArrowheads="1"/>
          </p:cNvSpPr>
          <p:nvPr/>
        </p:nvSpPr>
        <p:spPr bwMode="auto">
          <a:xfrm>
            <a:off x="5293966" y="8132330"/>
            <a:ext cx="319318" cy="400110"/>
          </a:xfrm>
          <a:prstGeom prst="rect">
            <a:avLst/>
          </a:prstGeom>
          <a:noFill/>
          <a:ln w="9525">
            <a:noFill/>
            <a:miter lim="800000"/>
            <a:headEnd/>
            <a:tailEnd/>
          </a:ln>
        </p:spPr>
        <p:txBody>
          <a:bodyPr wrap="none">
            <a:spAutoFit/>
          </a:bodyPr>
          <a:lstStyle/>
          <a:p>
            <a:r>
              <a:rPr lang="en-US" altLang="ja-JP" sz="2000" dirty="0"/>
              <a:t>u</a:t>
            </a:r>
            <a:endParaRPr lang="ja-JP" altLang="en-US" sz="2000" dirty="0"/>
          </a:p>
        </p:txBody>
      </p:sp>
    </p:spTree>
    <p:extLst>
      <p:ext uri="{BB962C8B-B14F-4D97-AF65-F5344CB8AC3E}">
        <p14:creationId xmlns:p14="http://schemas.microsoft.com/office/powerpoint/2010/main" val="1564889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853158" cy="8433078"/>
          </a:xfrm>
          <a:prstGeom prst="rect">
            <a:avLst/>
          </a:prstGeom>
          <a:noFill/>
        </p:spPr>
        <p:txBody>
          <a:bodyPr wrap="none" rtlCol="0">
            <a:spAutoFit/>
          </a:bodyPr>
          <a:lstStyle/>
          <a:p>
            <a:r>
              <a:rPr lang="en-US" altLang="ja-JP" sz="1000" dirty="0"/>
              <a:t>2018</a:t>
            </a:r>
            <a:r>
              <a:rPr lang="ja-JP" altLang="en-US" sz="1000" dirty="0"/>
              <a:t>年度 有限幾何学 中間試験</a:t>
            </a:r>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a:t>
            </a:r>
            <a:endParaRPr lang="en-US" altLang="ja-JP" sz="1000" dirty="0"/>
          </a:p>
          <a:p>
            <a:pPr>
              <a:spcBef>
                <a:spcPct val="20000"/>
              </a:spcBef>
              <a:buClr>
                <a:srgbClr val="0BD0D9"/>
              </a:buClr>
              <a:buSzPct val="95000"/>
              <a:defRPr/>
            </a:pPr>
            <a:r>
              <a:rPr lang="ja-JP" altLang="en-US" sz="1000" dirty="0">
                <a:ea typeface="ＭＳ Ｐゴシック" charset="-128"/>
              </a:rPr>
              <a:t>次の問題と，その解答を読み，空欄を埋めよ．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問題：長方形</a:t>
            </a:r>
            <a:r>
              <a:rPr lang="en-US" altLang="ja-JP" sz="1000" dirty="0">
                <a:ea typeface="ＭＳ Ｐゴシック" charset="-128"/>
              </a:rPr>
              <a:t>ABCD</a:t>
            </a:r>
            <a:r>
              <a:rPr lang="ja-JP" altLang="en-US" sz="1000" dirty="0">
                <a:ea typeface="ＭＳ Ｐゴシック" charset="-128"/>
              </a:rPr>
              <a:t>の内部を小長方形で分割する（図</a:t>
            </a:r>
            <a:r>
              <a:rPr lang="en-US" altLang="ja-JP" sz="1000" dirty="0">
                <a:ea typeface="ＭＳ Ｐゴシック" charset="-128"/>
              </a:rPr>
              <a:t>1</a:t>
            </a:r>
            <a:r>
              <a:rPr lang="ja-JP" altLang="en-US" sz="1000" dirty="0">
                <a:ea typeface="ＭＳ Ｐゴシック" charset="-128"/>
              </a:rPr>
              <a:t>参照）．</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このとき，全ての小長方形に対して縦の長さまたは横の長さが整数であるならば</a:t>
            </a:r>
            <a:br>
              <a:rPr lang="en-US" altLang="ja-JP" sz="1000" dirty="0">
                <a:ea typeface="ＭＳ Ｐゴシック" charset="-128"/>
              </a:rPr>
            </a:br>
            <a:r>
              <a:rPr lang="ja-JP" altLang="en-US" sz="1000" dirty="0">
                <a:ea typeface="ＭＳ Ｐゴシック" charset="-128"/>
              </a:rPr>
              <a:t>長方形</a:t>
            </a:r>
            <a:r>
              <a:rPr lang="en-US" altLang="ja-JP" sz="1000" dirty="0">
                <a:ea typeface="ＭＳ Ｐゴシック" charset="-128"/>
              </a:rPr>
              <a:t>ABCD</a:t>
            </a:r>
            <a:r>
              <a:rPr lang="ja-JP" altLang="en-US" sz="1000" dirty="0">
                <a:ea typeface="ＭＳ Ｐゴシック" charset="-128"/>
              </a:rPr>
              <a:t>の縦の長さまたは横の長さが整数となることを示せ．</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解答：頂点</a:t>
            </a:r>
            <a:r>
              <a:rPr lang="en-US" altLang="ja-JP" sz="1000" dirty="0">
                <a:ea typeface="ＭＳ Ｐゴシック" charset="-128"/>
              </a:rPr>
              <a:t>A</a:t>
            </a:r>
            <a:r>
              <a:rPr lang="ja-JP" altLang="en-US" sz="1000" dirty="0">
                <a:ea typeface="ＭＳ Ｐゴシック" charset="-128"/>
              </a:rPr>
              <a:t>を原点，頂点</a:t>
            </a:r>
            <a:r>
              <a:rPr lang="en-US" altLang="ja-JP" sz="1000" dirty="0">
                <a:ea typeface="ＭＳ Ｐゴシック" charset="-128"/>
              </a:rPr>
              <a:t>B</a:t>
            </a:r>
            <a:r>
              <a:rPr lang="ja-JP" altLang="en-US" sz="1000" dirty="0">
                <a:ea typeface="ＭＳ Ｐゴシック" charset="-128"/>
              </a:rPr>
              <a:t>を</a:t>
            </a:r>
            <a:r>
              <a:rPr lang="en-US" altLang="ja-JP" sz="1000" dirty="0">
                <a:ea typeface="ＭＳ Ｐゴシック" charset="-128"/>
              </a:rPr>
              <a:t>x</a:t>
            </a:r>
            <a:r>
              <a:rPr lang="ja-JP" altLang="en-US" sz="1000" dirty="0">
                <a:ea typeface="ＭＳ Ｐゴシック" charset="-128"/>
              </a:rPr>
              <a:t>軸上，頂点</a:t>
            </a:r>
            <a:r>
              <a:rPr lang="en-US" altLang="ja-JP" sz="1000" dirty="0">
                <a:ea typeface="ＭＳ Ｐゴシック" charset="-128"/>
              </a:rPr>
              <a:t>C</a:t>
            </a:r>
            <a:r>
              <a:rPr lang="ja-JP" altLang="en-US" sz="1000" dirty="0">
                <a:ea typeface="ＭＳ Ｐゴシック" charset="-128"/>
              </a:rPr>
              <a:t>を</a:t>
            </a:r>
            <a:r>
              <a:rPr lang="en-US" altLang="ja-JP" sz="1000" dirty="0">
                <a:ea typeface="ＭＳ Ｐゴシック" charset="-128"/>
              </a:rPr>
              <a:t>y</a:t>
            </a:r>
            <a:r>
              <a:rPr lang="ja-JP" altLang="en-US" sz="1000" dirty="0">
                <a:ea typeface="ＭＳ Ｐゴシック" charset="-128"/>
              </a:rPr>
              <a:t>軸上に配置する（</a:t>
            </a:r>
            <a:r>
              <a:rPr lang="en-US" altLang="ja-JP" sz="1000" dirty="0">
                <a:ea typeface="ＭＳ Ｐゴシック" charset="-128"/>
              </a:rPr>
              <a:t>B</a:t>
            </a:r>
            <a:r>
              <a:rPr lang="ja-JP" altLang="en-US" sz="1000" dirty="0" err="1">
                <a:ea typeface="ＭＳ Ｐゴシック" charset="-128"/>
              </a:rPr>
              <a:t>，</a:t>
            </a:r>
            <a:r>
              <a:rPr lang="en-US" altLang="ja-JP" sz="1000" dirty="0">
                <a:ea typeface="ＭＳ Ｐゴシック" charset="-128"/>
              </a:rPr>
              <a:t>C</a:t>
            </a:r>
            <a:r>
              <a:rPr lang="ja-JP" altLang="en-US" sz="1000" dirty="0">
                <a:ea typeface="ＭＳ Ｐゴシック" charset="-128"/>
              </a:rPr>
              <a:t>は共に正の位置に配置する）．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グラフ</a:t>
            </a:r>
            <a:r>
              <a:rPr lang="en-US" altLang="ja-JP" sz="1000" dirty="0">
                <a:ea typeface="ＭＳ Ｐゴシック" charset="-128"/>
              </a:rPr>
              <a:t>G</a:t>
            </a:r>
            <a:r>
              <a:rPr lang="ja-JP" altLang="en-US" sz="1000" dirty="0">
                <a:ea typeface="ＭＳ Ｐゴシック" charset="-128"/>
              </a:rPr>
              <a:t>を次のように定義する．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・小長方形の頂点で</a:t>
            </a:r>
            <a:r>
              <a:rPr lang="en-US" altLang="ja-JP" sz="1000" dirty="0">
                <a:ea typeface="ＭＳ Ｐゴシック" charset="-128"/>
              </a:rPr>
              <a:t>x</a:t>
            </a:r>
            <a:r>
              <a:rPr lang="ja-JP" altLang="en-US" sz="1000" dirty="0">
                <a:ea typeface="ＭＳ Ｐゴシック" charset="-128"/>
              </a:rPr>
              <a:t>座標と</a:t>
            </a:r>
            <a:r>
              <a:rPr lang="en-US" altLang="ja-JP" sz="1000" dirty="0">
                <a:ea typeface="ＭＳ Ｐゴシック" charset="-128"/>
              </a:rPr>
              <a:t>y</a:t>
            </a:r>
            <a:r>
              <a:rPr lang="ja-JP" altLang="en-US" sz="1000" dirty="0">
                <a:ea typeface="ＭＳ Ｐゴシック" charset="-128"/>
              </a:rPr>
              <a:t>座標が共に整数であるものと小長方形の中心からなる集合を</a:t>
            </a:r>
            <a:r>
              <a:rPr lang="en-US" altLang="ja-JP" sz="1000" dirty="0">
                <a:ea typeface="ＭＳ Ｐゴシック" charset="-128"/>
              </a:rPr>
              <a:t>G</a:t>
            </a:r>
            <a:r>
              <a:rPr lang="ja-JP" altLang="en-US" sz="1000" dirty="0">
                <a:ea typeface="ＭＳ Ｐゴシック" charset="-128"/>
              </a:rPr>
              <a:t>の頂点集合とする．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・小長方形の頂点で</a:t>
            </a:r>
            <a:r>
              <a:rPr lang="en-US" altLang="ja-JP" sz="1000" dirty="0">
                <a:ea typeface="ＭＳ Ｐゴシック" charset="-128"/>
              </a:rPr>
              <a:t>x</a:t>
            </a:r>
            <a:r>
              <a:rPr lang="ja-JP" altLang="en-US" sz="1000" dirty="0">
                <a:ea typeface="ＭＳ Ｐゴシック" charset="-128"/>
              </a:rPr>
              <a:t>座標と</a:t>
            </a:r>
            <a:r>
              <a:rPr lang="en-US" altLang="ja-JP" sz="1000" dirty="0">
                <a:ea typeface="ＭＳ Ｐゴシック" charset="-128"/>
              </a:rPr>
              <a:t>y</a:t>
            </a:r>
            <a:r>
              <a:rPr lang="ja-JP" altLang="en-US" sz="1000" dirty="0">
                <a:ea typeface="ＭＳ Ｐゴシック" charset="-128"/>
              </a:rPr>
              <a:t>座標が共に整数であるものとその中心を辺で結ぶ．（図</a:t>
            </a:r>
            <a:r>
              <a:rPr lang="en-US" altLang="ja-JP" sz="1000" dirty="0">
                <a:ea typeface="ＭＳ Ｐゴシック" charset="-128"/>
              </a:rPr>
              <a:t>2</a:t>
            </a:r>
            <a:r>
              <a:rPr lang="ja-JP" altLang="en-US" sz="1000" dirty="0">
                <a:ea typeface="ＭＳ Ｐゴシック" charset="-128"/>
              </a:rPr>
              <a:t>参照）</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このとき，</a:t>
            </a:r>
            <a:br>
              <a:rPr lang="en-US" altLang="ja-JP" sz="1000" dirty="0">
                <a:ea typeface="ＭＳ Ｐゴシック" charset="-128"/>
              </a:rPr>
            </a:br>
            <a:r>
              <a:rPr lang="ja-JP" altLang="en-US" sz="1000" dirty="0">
                <a:ea typeface="ＭＳ Ｐゴシック" charset="-128"/>
              </a:rPr>
              <a:t>各小長方形の中心の次数は</a:t>
            </a:r>
            <a:r>
              <a:rPr lang="ja-JP" altLang="en-US" sz="1000" u="sng" dirty="0">
                <a:ea typeface="ＭＳ Ｐゴシック" charset="-128"/>
              </a:rPr>
              <a:t>　</a:t>
            </a:r>
            <a:r>
              <a:rPr lang="en-US" altLang="ja-JP" sz="1000" u="sng" dirty="0">
                <a:ea typeface="ＭＳ Ｐゴシック" charset="-128"/>
              </a:rPr>
              <a:t>0</a:t>
            </a:r>
            <a:r>
              <a:rPr lang="ja-JP" altLang="en-US" sz="1000" u="sng" dirty="0" err="1">
                <a:ea typeface="ＭＳ Ｐゴシック" charset="-128"/>
              </a:rPr>
              <a:t>，</a:t>
            </a:r>
            <a:r>
              <a:rPr lang="en-US" altLang="ja-JP" sz="1000" u="sng" dirty="0">
                <a:ea typeface="ＭＳ Ｐゴシック" charset="-128"/>
              </a:rPr>
              <a:t>2</a:t>
            </a:r>
            <a:r>
              <a:rPr lang="ja-JP" altLang="en-US" sz="1000" u="sng" dirty="0" err="1">
                <a:ea typeface="ＭＳ Ｐゴシック" charset="-128"/>
              </a:rPr>
              <a:t>，</a:t>
            </a:r>
            <a:r>
              <a:rPr lang="en-US" altLang="ja-JP" sz="1000" u="sng" dirty="0">
                <a:ea typeface="ＭＳ Ｐゴシック" charset="-128"/>
              </a:rPr>
              <a:t>4</a:t>
            </a:r>
            <a:r>
              <a:rPr lang="ja-JP" altLang="en-US" sz="1000" u="sng" dirty="0">
                <a:ea typeface="ＭＳ Ｐゴシック" charset="-128"/>
              </a:rPr>
              <a:t>　</a:t>
            </a:r>
            <a:r>
              <a:rPr lang="ja-JP" altLang="en-US" sz="1000" dirty="0">
                <a:ea typeface="ＭＳ Ｐゴシック" charset="-128"/>
              </a:rPr>
              <a:t>のいずれかであり，</a:t>
            </a:r>
            <a:endParaRPr lang="en-US" altLang="ja-JP" sz="1000" dirty="0">
              <a:ea typeface="ＭＳ Ｐゴシック" charset="-128"/>
            </a:endParaRPr>
          </a:p>
          <a:p>
            <a:pPr>
              <a:spcBef>
                <a:spcPct val="20000"/>
              </a:spcBef>
              <a:buClr>
                <a:srgbClr val="0BD0D9"/>
              </a:buClr>
              <a:buSzPct val="95000"/>
              <a:defRPr/>
            </a:pPr>
            <a:r>
              <a:rPr lang="en-US" altLang="ja-JP" sz="1000" dirty="0">
                <a:ea typeface="ＭＳ Ｐゴシック" charset="-128"/>
              </a:rPr>
              <a:t>A,B,C,D</a:t>
            </a:r>
            <a:r>
              <a:rPr lang="ja-JP" altLang="en-US" sz="1000" dirty="0">
                <a:ea typeface="ＭＳ Ｐゴシック" charset="-128"/>
              </a:rPr>
              <a:t>以外の各小長方形の頂点の次数</a:t>
            </a:r>
            <a:r>
              <a:rPr lang="ja-JP" altLang="en-US" sz="1000">
                <a:ea typeface="ＭＳ Ｐゴシック" charset="-128"/>
              </a:rPr>
              <a:t>は</a:t>
            </a:r>
            <a:r>
              <a:rPr lang="ja-JP" altLang="en-US" sz="1000" u="sng">
                <a:ea typeface="ＭＳ Ｐゴシック" charset="-128"/>
              </a:rPr>
              <a:t>　</a:t>
            </a:r>
            <a:r>
              <a:rPr lang="en-US" altLang="ja-JP" sz="1000" u="sng">
                <a:ea typeface="ＭＳ Ｐゴシック" charset="-128"/>
              </a:rPr>
              <a:t>2</a:t>
            </a:r>
            <a:r>
              <a:rPr lang="ja-JP" altLang="en-US" sz="1000" u="sng" dirty="0" err="1">
                <a:ea typeface="ＭＳ Ｐゴシック" charset="-128"/>
              </a:rPr>
              <a:t>，</a:t>
            </a:r>
            <a:r>
              <a:rPr lang="en-US" altLang="ja-JP" sz="1000" u="sng" dirty="0">
                <a:ea typeface="ＭＳ Ｐゴシック" charset="-128"/>
              </a:rPr>
              <a:t>4</a:t>
            </a:r>
            <a:r>
              <a:rPr lang="ja-JP" altLang="en-US" sz="1000" u="sng" dirty="0">
                <a:ea typeface="ＭＳ Ｐゴシック" charset="-128"/>
              </a:rPr>
              <a:t>　</a:t>
            </a:r>
            <a:r>
              <a:rPr lang="ja-JP" altLang="en-US" sz="1000" dirty="0">
                <a:ea typeface="ＭＳ Ｐゴシック" charset="-128"/>
              </a:rPr>
              <a:t>のいずれかであり，</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頂点</a:t>
            </a:r>
            <a:r>
              <a:rPr lang="en-US" altLang="ja-JP" sz="1000" dirty="0">
                <a:ea typeface="ＭＳ Ｐゴシック" charset="-128"/>
              </a:rPr>
              <a:t>A</a:t>
            </a:r>
            <a:r>
              <a:rPr lang="ja-JP" altLang="en-US" sz="1000" dirty="0">
                <a:ea typeface="ＭＳ Ｐゴシック" charset="-128"/>
              </a:rPr>
              <a:t>の次数は</a:t>
            </a:r>
            <a:r>
              <a:rPr lang="ja-JP" altLang="en-US" sz="1000" u="sng" dirty="0">
                <a:ea typeface="ＭＳ Ｐゴシック" charset="-128"/>
              </a:rPr>
              <a:t>　</a:t>
            </a:r>
            <a:r>
              <a:rPr lang="en-US" altLang="ja-JP" sz="1000" u="sng" dirty="0">
                <a:ea typeface="ＭＳ Ｐゴシック" charset="-128"/>
              </a:rPr>
              <a:t>1</a:t>
            </a:r>
            <a:r>
              <a:rPr lang="ja-JP" altLang="en-US" sz="1000" u="sng" dirty="0">
                <a:ea typeface="ＭＳ Ｐゴシック" charset="-128"/>
              </a:rPr>
              <a:t>　</a:t>
            </a:r>
            <a:r>
              <a:rPr lang="ja-JP" altLang="en-US" sz="1000" dirty="0">
                <a:ea typeface="ＭＳ Ｐゴシック" charset="-128"/>
              </a:rPr>
              <a:t>となる．　　　</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握手補題から奇数次数の頂点の個数は</a:t>
            </a:r>
            <a:r>
              <a:rPr lang="ja-JP" altLang="en-US" sz="1000" u="sng" dirty="0">
                <a:ea typeface="ＭＳ Ｐゴシック" charset="-128"/>
              </a:rPr>
              <a:t>　偶数　</a:t>
            </a:r>
            <a:r>
              <a:rPr lang="ja-JP" altLang="en-US" sz="1000" dirty="0">
                <a:ea typeface="ＭＳ Ｐゴシック" charset="-128"/>
              </a:rPr>
              <a:t>なので以上のことから</a:t>
            </a:r>
            <a:endParaRPr lang="en-US" altLang="ja-JP" sz="1000" dirty="0">
              <a:ea typeface="ＭＳ Ｐゴシック" charset="-128"/>
            </a:endParaRPr>
          </a:p>
          <a:p>
            <a:pPr>
              <a:spcBef>
                <a:spcPct val="20000"/>
              </a:spcBef>
              <a:buClr>
                <a:srgbClr val="0BD0D9"/>
              </a:buClr>
              <a:buSzPct val="95000"/>
              <a:defRPr/>
            </a:pPr>
            <a:r>
              <a:rPr lang="en-US" altLang="ja-JP" sz="1000" dirty="0">
                <a:ea typeface="ＭＳ Ｐゴシック" charset="-128"/>
              </a:rPr>
              <a:t>B</a:t>
            </a:r>
            <a:r>
              <a:rPr lang="ja-JP" altLang="en-US" sz="1000" dirty="0">
                <a:ea typeface="ＭＳ Ｐゴシック" charset="-128"/>
              </a:rPr>
              <a:t>か</a:t>
            </a:r>
            <a:r>
              <a:rPr lang="en-US" altLang="ja-JP" sz="1000" dirty="0">
                <a:ea typeface="ＭＳ Ｐゴシック" charset="-128"/>
              </a:rPr>
              <a:t>C</a:t>
            </a:r>
            <a:r>
              <a:rPr lang="ja-JP" altLang="en-US" sz="1000" dirty="0">
                <a:ea typeface="ＭＳ Ｐゴシック" charset="-128"/>
              </a:rPr>
              <a:t>か</a:t>
            </a:r>
            <a:r>
              <a:rPr lang="en-US" altLang="ja-JP" sz="1000" dirty="0">
                <a:ea typeface="ＭＳ Ｐゴシック" charset="-128"/>
              </a:rPr>
              <a:t>D</a:t>
            </a:r>
            <a:r>
              <a:rPr lang="ja-JP" altLang="en-US" sz="1000" dirty="0">
                <a:ea typeface="ＭＳ Ｐゴシック" charset="-128"/>
              </a:rPr>
              <a:t>はグラフの頂点で，その次数は</a:t>
            </a:r>
            <a:r>
              <a:rPr lang="ja-JP" altLang="en-US" sz="1000" u="sng" dirty="0">
                <a:ea typeface="ＭＳ Ｐゴシック" charset="-128"/>
              </a:rPr>
              <a:t>　</a:t>
            </a:r>
            <a:r>
              <a:rPr lang="en-US" altLang="ja-JP" sz="1000" u="sng" dirty="0">
                <a:ea typeface="ＭＳ Ｐゴシック" charset="-128"/>
              </a:rPr>
              <a:t>1</a:t>
            </a:r>
            <a:r>
              <a:rPr lang="ja-JP" altLang="en-US" sz="1000" u="sng" dirty="0">
                <a:ea typeface="ＭＳ Ｐゴシック" charset="-128"/>
              </a:rPr>
              <a:t>　</a:t>
            </a:r>
            <a:r>
              <a:rPr lang="ja-JP" altLang="en-US" sz="1000" dirty="0">
                <a:ea typeface="ＭＳ Ｐゴシック" charset="-128"/>
              </a:rPr>
              <a:t>であることが分かる．</a:t>
            </a:r>
            <a:endParaRPr lang="en-US" altLang="ja-JP" sz="1000" dirty="0">
              <a:ea typeface="ＭＳ Ｐゴシック" charset="-128"/>
            </a:endParaRPr>
          </a:p>
          <a:p>
            <a:pPr>
              <a:spcBef>
                <a:spcPct val="20000"/>
              </a:spcBef>
              <a:buClr>
                <a:srgbClr val="0BD0D9"/>
              </a:buClr>
              <a:buSzPct val="95000"/>
              <a:defRPr/>
            </a:pPr>
            <a:r>
              <a:rPr lang="ja-JP" altLang="en-US" sz="1000" dirty="0">
                <a:ea typeface="ＭＳ Ｐゴシック" charset="-128"/>
              </a:rPr>
              <a:t>よって，長方形</a:t>
            </a:r>
            <a:r>
              <a:rPr lang="en-US" altLang="ja-JP" sz="1000" dirty="0">
                <a:ea typeface="ＭＳ Ｐゴシック" charset="-128"/>
              </a:rPr>
              <a:t>ABCD</a:t>
            </a:r>
            <a:r>
              <a:rPr lang="ja-JP" altLang="en-US" sz="1000" dirty="0">
                <a:ea typeface="ＭＳ Ｐゴシック" charset="-128"/>
              </a:rPr>
              <a:t>の縦の長さまたは横の長さが整数であることが分かる．</a:t>
            </a:r>
            <a:endParaRPr lang="en-US" altLang="ja-JP" sz="1400" baseline="-25000" dirty="0">
              <a:ea typeface="ＭＳ Ｐゴシック" charset="-128"/>
            </a:endParaRPr>
          </a:p>
          <a:p>
            <a:r>
              <a:rPr lang="ja-JP" altLang="en-US" sz="1000" dirty="0"/>
              <a:t>　</a:t>
            </a:r>
            <a:endParaRPr lang="en-US" altLang="ja-JP" sz="1000" dirty="0"/>
          </a:p>
          <a:p>
            <a:endParaRPr lang="en-US" altLang="ja-JP" sz="1000" dirty="0"/>
          </a:p>
          <a:p>
            <a:r>
              <a:rPr lang="ja-JP" altLang="en-US" sz="1000" dirty="0"/>
              <a:t>問</a:t>
            </a:r>
            <a:r>
              <a:rPr lang="en-US" altLang="ja-JP" sz="1000" dirty="0"/>
              <a:t>2</a:t>
            </a:r>
            <a:r>
              <a:rPr lang="ja-JP" altLang="en-US" sz="1000" dirty="0"/>
              <a:t>　</a:t>
            </a:r>
            <a:endParaRPr lang="en-US" altLang="ja-JP" sz="1000" dirty="0"/>
          </a:p>
          <a:p>
            <a:r>
              <a:rPr lang="ja-JP" altLang="en-US" sz="1000" dirty="0"/>
              <a:t>全ての頂点の次数が偶数である連結グラフをオイラーグラフという．頂点数が</a:t>
            </a:r>
            <a:r>
              <a:rPr lang="en-US" altLang="ja-JP" sz="1000" dirty="0"/>
              <a:t>4</a:t>
            </a:r>
            <a:r>
              <a:rPr lang="ja-JP" altLang="en-US" sz="1000" dirty="0"/>
              <a:t>の道を</a:t>
            </a:r>
            <a:r>
              <a:rPr lang="en-US" altLang="ja-JP" sz="1000" dirty="0"/>
              <a:t>P</a:t>
            </a:r>
            <a:r>
              <a:rPr lang="en-US" altLang="ja-JP" sz="1000" baseline="-25000" dirty="0"/>
              <a:t>4</a:t>
            </a:r>
            <a:r>
              <a:rPr lang="ja-JP" altLang="en-US" sz="1000" dirty="0"/>
              <a:t>と書く．</a:t>
            </a:r>
            <a:r>
              <a:rPr lang="en-US" altLang="ja-JP" sz="1000" dirty="0"/>
              <a:t>P</a:t>
            </a:r>
            <a:r>
              <a:rPr lang="en-US" altLang="ja-JP" sz="1000" baseline="-25000" dirty="0"/>
              <a:t>4</a:t>
            </a:r>
            <a:r>
              <a:rPr lang="ja-JP" altLang="en-US" sz="1000" dirty="0"/>
              <a:t>を誘導部分グラフとして</a:t>
            </a:r>
            <a:endParaRPr lang="en-US" altLang="ja-JP" sz="1000" dirty="0"/>
          </a:p>
          <a:p>
            <a:r>
              <a:rPr lang="ja-JP" altLang="en-US" sz="1000" dirty="0"/>
              <a:t>持たない</a:t>
            </a:r>
            <a:r>
              <a:rPr lang="en-US" altLang="ja-JP" sz="1000" dirty="0"/>
              <a:t>2</a:t>
            </a:r>
            <a:r>
              <a:rPr lang="ja-JP" altLang="en-US" sz="1000" dirty="0"/>
              <a:t>連結単純グラフ</a:t>
            </a:r>
            <a:r>
              <a:rPr lang="en-US" altLang="ja-JP" sz="1000" dirty="0"/>
              <a:t>G</a:t>
            </a:r>
            <a:r>
              <a:rPr lang="ja-JP" altLang="en-US" sz="1000" dirty="0"/>
              <a:t>が，次の性質を持つオイラーグラフ</a:t>
            </a:r>
            <a:r>
              <a:rPr lang="en-US" altLang="ja-JP" sz="1000" dirty="0"/>
              <a:t>H</a:t>
            </a:r>
            <a:r>
              <a:rPr lang="ja-JP" altLang="en-US" sz="1000" dirty="0"/>
              <a:t>を部分グラフとして持つことを証明したい．</a:t>
            </a:r>
            <a:endParaRPr lang="en-US" altLang="ja-JP" sz="1000" dirty="0"/>
          </a:p>
          <a:p>
            <a:r>
              <a:rPr lang="ja-JP" altLang="en-US" sz="1000" dirty="0"/>
              <a:t>性質：</a:t>
            </a:r>
            <a:r>
              <a:rPr lang="en-US" altLang="ja-JP" sz="1000" dirty="0"/>
              <a:t>G</a:t>
            </a:r>
            <a:r>
              <a:rPr lang="ja-JP" altLang="en-US" sz="1000" dirty="0"/>
              <a:t>の任意の辺</a:t>
            </a:r>
            <a:r>
              <a:rPr lang="en-US" altLang="ja-JP" sz="1000" dirty="0" err="1"/>
              <a:t>xy</a:t>
            </a:r>
            <a:r>
              <a:rPr lang="ja-JP" altLang="en-US" sz="1000" dirty="0"/>
              <a:t>に対して，</a:t>
            </a:r>
            <a:r>
              <a:rPr lang="en-US" altLang="ja-JP" sz="1000" dirty="0"/>
              <a:t>{ </a:t>
            </a:r>
            <a:r>
              <a:rPr lang="en-US" altLang="ja-JP" sz="1000" dirty="0" err="1"/>
              <a:t>x,y</a:t>
            </a:r>
            <a:r>
              <a:rPr lang="en-US" altLang="ja-JP" sz="1000" dirty="0"/>
              <a:t> }</a:t>
            </a:r>
            <a:r>
              <a:rPr lang="ja-JP" altLang="en-US" sz="1000" dirty="0"/>
              <a:t>∩</a:t>
            </a:r>
            <a:r>
              <a:rPr lang="en-US" altLang="ja-JP" sz="1000" dirty="0"/>
              <a:t>V(H)</a:t>
            </a:r>
            <a:r>
              <a:rPr lang="ja-JP" altLang="en-US" sz="1000" dirty="0"/>
              <a:t>≠∅</a:t>
            </a:r>
            <a:endParaRPr lang="en-US" altLang="ja-JP" sz="1000" dirty="0"/>
          </a:p>
          <a:p>
            <a:endParaRPr lang="en-US" altLang="ja-JP" sz="1000" dirty="0"/>
          </a:p>
          <a:p>
            <a:r>
              <a:rPr lang="ja-JP" altLang="en-US" sz="1000" dirty="0"/>
              <a:t>次の空欄を埋めよ．</a:t>
            </a:r>
            <a:endParaRPr lang="en-US" altLang="ja-JP" sz="1000" dirty="0"/>
          </a:p>
          <a:p>
            <a:r>
              <a:rPr lang="en-US" altLang="ja-JP" sz="1000" dirty="0"/>
              <a:t>P</a:t>
            </a:r>
            <a:r>
              <a:rPr lang="en-US" altLang="ja-JP" sz="1000" baseline="-25000" dirty="0"/>
              <a:t>4</a:t>
            </a:r>
            <a:r>
              <a:rPr lang="ja-JP" altLang="en-US" sz="1000" dirty="0"/>
              <a:t>を誘導部分グラフとして持たないある</a:t>
            </a:r>
            <a:r>
              <a:rPr lang="en-US" altLang="ja-JP" sz="1000" dirty="0"/>
              <a:t>2</a:t>
            </a:r>
            <a:r>
              <a:rPr lang="ja-JP" altLang="en-US" sz="1000" dirty="0"/>
              <a:t>連結単純グラフ</a:t>
            </a:r>
            <a:r>
              <a:rPr lang="en-US" altLang="ja-JP" sz="1000" dirty="0"/>
              <a:t>G</a:t>
            </a:r>
            <a:r>
              <a:rPr lang="ja-JP" altLang="en-US" sz="1000" dirty="0"/>
              <a:t>が</a:t>
            </a:r>
            <a:endParaRPr lang="en-US" altLang="ja-JP" sz="1000" dirty="0"/>
          </a:p>
          <a:p>
            <a:r>
              <a:rPr lang="ja-JP" altLang="en-US" sz="1000" dirty="0"/>
              <a:t>上記の性質を持つオイラーグラフを部分グラフとして持たないと仮定する．</a:t>
            </a:r>
            <a:endParaRPr lang="en-US" altLang="ja-JP" sz="1000" dirty="0"/>
          </a:p>
          <a:p>
            <a:pPr marL="228600" indent="-228600"/>
            <a:r>
              <a:rPr lang="en-US" altLang="ja-JP" sz="1000" dirty="0"/>
              <a:t>G</a:t>
            </a:r>
            <a:r>
              <a:rPr lang="ja-JP" altLang="en-US" sz="1000" dirty="0"/>
              <a:t>は</a:t>
            </a:r>
            <a:r>
              <a:rPr lang="ja-JP" altLang="en-US" sz="1000" u="sng" dirty="0"/>
              <a:t>　</a:t>
            </a:r>
            <a:r>
              <a:rPr lang="en-US" altLang="ja-JP" sz="1000" u="sng" dirty="0"/>
              <a:t>2</a:t>
            </a:r>
            <a:r>
              <a:rPr lang="ja-JP" altLang="en-US" sz="1000" u="sng" dirty="0"/>
              <a:t>連結グラフ　</a:t>
            </a:r>
            <a:r>
              <a:rPr lang="ja-JP" altLang="en-US" sz="1000" dirty="0"/>
              <a:t>ので閉路を少なくとも</a:t>
            </a:r>
            <a:r>
              <a:rPr lang="en-US" altLang="ja-JP" sz="1000" dirty="0"/>
              <a:t>1</a:t>
            </a:r>
            <a:r>
              <a:rPr lang="ja-JP" altLang="en-US" sz="1000" dirty="0"/>
              <a:t>つ持つ．</a:t>
            </a:r>
            <a:endParaRPr lang="en-US" altLang="ja-JP" sz="1000" dirty="0"/>
          </a:p>
          <a:p>
            <a:pPr marL="228600" indent="-228600"/>
            <a:r>
              <a:rPr lang="ja-JP" altLang="en-US" sz="1000" dirty="0"/>
              <a:t>閉路の全ての頂点の次数が</a:t>
            </a:r>
            <a:r>
              <a:rPr lang="en-US" altLang="ja-JP" sz="1000" dirty="0"/>
              <a:t>2</a:t>
            </a:r>
            <a:r>
              <a:rPr lang="ja-JP" altLang="en-US" sz="1000" dirty="0"/>
              <a:t>であることから閉路は</a:t>
            </a:r>
            <a:r>
              <a:rPr lang="ja-JP" altLang="en-US" sz="1000" u="sng" dirty="0"/>
              <a:t>　オイラーグラフ　</a:t>
            </a:r>
            <a:r>
              <a:rPr lang="ja-JP" altLang="en-US" sz="1000" dirty="0"/>
              <a:t>であることが分かる．</a:t>
            </a:r>
            <a:endParaRPr lang="en-US" altLang="ja-JP" sz="1000" dirty="0"/>
          </a:p>
          <a:p>
            <a:pPr marL="228600" indent="-228600"/>
            <a:r>
              <a:rPr lang="ja-JP" altLang="en-US" sz="1000" dirty="0"/>
              <a:t>よって，</a:t>
            </a:r>
            <a:r>
              <a:rPr lang="en-US" altLang="ja-JP" sz="1000" dirty="0"/>
              <a:t>G</a:t>
            </a:r>
            <a:r>
              <a:rPr lang="ja-JP" altLang="en-US" sz="1000" dirty="0"/>
              <a:t>は</a:t>
            </a:r>
            <a:r>
              <a:rPr lang="ja-JP" altLang="en-US" sz="1000" u="sng" dirty="0"/>
              <a:t>　オイラーグラフ　</a:t>
            </a:r>
            <a:r>
              <a:rPr lang="ja-JP" altLang="en-US" sz="1000" dirty="0"/>
              <a:t>を少なくとも</a:t>
            </a:r>
            <a:r>
              <a:rPr lang="en-US" altLang="ja-JP" sz="1000" dirty="0"/>
              <a:t>1</a:t>
            </a:r>
            <a:r>
              <a:rPr lang="ja-JP" altLang="en-US" sz="1000" dirty="0"/>
              <a:t>つ部分グラフとして持つことが分かる．</a:t>
            </a:r>
            <a:endParaRPr lang="en-US" altLang="ja-JP" sz="1000" dirty="0"/>
          </a:p>
          <a:p>
            <a:pPr marL="228600" indent="-228600"/>
            <a:r>
              <a:rPr lang="en-US" altLang="ja-JP" sz="1000" dirty="0"/>
              <a:t>G</a:t>
            </a:r>
            <a:r>
              <a:rPr lang="ja-JP" altLang="en-US" sz="1000" dirty="0"/>
              <a:t>に含まれる</a:t>
            </a:r>
            <a:r>
              <a:rPr lang="ja-JP" altLang="en-US" sz="1000" u="sng" dirty="0"/>
              <a:t>　オイラーグラフ　</a:t>
            </a:r>
            <a:r>
              <a:rPr lang="ja-JP" altLang="en-US" sz="1000" dirty="0"/>
              <a:t>のうち，頂点数が最大であるものを</a:t>
            </a:r>
            <a:r>
              <a:rPr lang="en-US" altLang="ja-JP" sz="1000" dirty="0"/>
              <a:t>D</a:t>
            </a:r>
            <a:r>
              <a:rPr lang="ja-JP" altLang="en-US" sz="1000" dirty="0"/>
              <a:t>とする．</a:t>
            </a:r>
            <a:endParaRPr lang="en-US" altLang="ja-JP" sz="1000" dirty="0"/>
          </a:p>
          <a:p>
            <a:pPr marL="228600" indent="-228600"/>
            <a:r>
              <a:rPr lang="en-US" altLang="ja-JP" sz="1000" dirty="0"/>
              <a:t>G</a:t>
            </a:r>
            <a:r>
              <a:rPr lang="ja-JP" altLang="en-US" sz="1000" dirty="0"/>
              <a:t>は</a:t>
            </a:r>
            <a:r>
              <a:rPr lang="ja-JP" altLang="en-US" sz="1000" u="sng" dirty="0"/>
              <a:t>上記の性質を持つオイラーグラフを部分グラフとして持たない</a:t>
            </a:r>
            <a:r>
              <a:rPr lang="ja-JP" altLang="en-US" sz="1000" dirty="0"/>
              <a:t>ので</a:t>
            </a:r>
            <a:r>
              <a:rPr lang="en-US" altLang="ja-JP" sz="1000" dirty="0"/>
              <a:t>D</a:t>
            </a:r>
            <a:r>
              <a:rPr lang="ja-JP" altLang="en-US" sz="1000" dirty="0"/>
              <a:t>上にない</a:t>
            </a:r>
            <a:r>
              <a:rPr lang="en-US" altLang="ja-JP" sz="1000" dirty="0"/>
              <a:t>G</a:t>
            </a:r>
            <a:r>
              <a:rPr lang="ja-JP" altLang="en-US" sz="1000" dirty="0"/>
              <a:t>の辺</a:t>
            </a:r>
            <a:r>
              <a:rPr lang="en-US" altLang="ja-JP" sz="1000" dirty="0" err="1"/>
              <a:t>xy</a:t>
            </a:r>
            <a:r>
              <a:rPr lang="ja-JP" altLang="en-US" sz="1000" dirty="0"/>
              <a:t>が存在する（∴ </a:t>
            </a:r>
            <a:r>
              <a:rPr lang="en-US" altLang="ja-JP" sz="1000" dirty="0"/>
              <a:t>{ </a:t>
            </a:r>
            <a:r>
              <a:rPr lang="en-US" altLang="ja-JP" sz="1000" dirty="0" err="1"/>
              <a:t>x,y</a:t>
            </a:r>
            <a:r>
              <a:rPr lang="en-US" altLang="ja-JP" sz="1000" dirty="0"/>
              <a:t> } </a:t>
            </a:r>
            <a:r>
              <a:rPr lang="ja-JP" altLang="en-US" sz="1000" dirty="0"/>
              <a:t>∩</a:t>
            </a:r>
            <a:r>
              <a:rPr lang="en-US" altLang="ja-JP" sz="1000" dirty="0"/>
              <a:t>V(D)=</a:t>
            </a:r>
            <a:r>
              <a:rPr lang="ja-JP" altLang="en-US" sz="1000" dirty="0"/>
              <a:t>∅）．</a:t>
            </a:r>
            <a:endParaRPr lang="en-US" altLang="ja-JP" sz="1000" dirty="0"/>
          </a:p>
          <a:p>
            <a:pPr marL="228600" indent="-228600"/>
            <a:r>
              <a:rPr lang="en-US" altLang="ja-JP" sz="1000" dirty="0"/>
              <a:t>G</a:t>
            </a:r>
            <a:r>
              <a:rPr lang="ja-JP" altLang="en-US" sz="1000" dirty="0"/>
              <a:t>は連結なので</a:t>
            </a:r>
            <a:r>
              <a:rPr lang="en-US" altLang="ja-JP" sz="1000" dirty="0"/>
              <a:t>D</a:t>
            </a:r>
            <a:r>
              <a:rPr lang="ja-JP" altLang="en-US" sz="1000" dirty="0"/>
              <a:t>上の頂点</a:t>
            </a:r>
            <a:r>
              <a:rPr lang="en-US" altLang="ja-JP" sz="1000" dirty="0"/>
              <a:t>u</a:t>
            </a:r>
            <a:r>
              <a:rPr lang="ja-JP" altLang="en-US" sz="1000" dirty="0"/>
              <a:t>で</a:t>
            </a:r>
            <a:r>
              <a:rPr lang="en-US" altLang="ja-JP" sz="1000" dirty="0"/>
              <a:t>x</a:t>
            </a:r>
            <a:r>
              <a:rPr lang="ja-JP" altLang="en-US" sz="1000" dirty="0"/>
              <a:t>と隣接するものが存在するとしてよい．</a:t>
            </a:r>
            <a:endParaRPr lang="en-US" altLang="ja-JP" sz="1000" dirty="0"/>
          </a:p>
          <a:p>
            <a:pPr marL="228600" indent="-228600"/>
            <a:r>
              <a:rPr lang="en-US" altLang="ja-JP" sz="1000" dirty="0"/>
              <a:t>u</a:t>
            </a:r>
            <a:r>
              <a:rPr lang="ja-JP" altLang="en-US" sz="1000" dirty="0"/>
              <a:t>に隣接している</a:t>
            </a:r>
            <a:r>
              <a:rPr lang="en-US" altLang="ja-JP" sz="1000" dirty="0"/>
              <a:t>D</a:t>
            </a:r>
            <a:r>
              <a:rPr lang="ja-JP" altLang="en-US" sz="1000" dirty="0"/>
              <a:t>の頂点の</a:t>
            </a:r>
            <a:r>
              <a:rPr lang="en-US" altLang="ja-JP" sz="1000" dirty="0"/>
              <a:t>1</a:t>
            </a:r>
            <a:r>
              <a:rPr lang="ja-JP" altLang="en-US" sz="1000" dirty="0" err="1"/>
              <a:t>つを</a:t>
            </a:r>
            <a:r>
              <a:rPr lang="en-US" altLang="ja-JP" sz="1000" dirty="0"/>
              <a:t>v</a:t>
            </a:r>
            <a:r>
              <a:rPr lang="ja-JP" altLang="en-US" sz="1000" dirty="0"/>
              <a:t>とする．</a:t>
            </a:r>
            <a:endParaRPr lang="en-US" altLang="ja-JP" sz="1000" dirty="0"/>
          </a:p>
          <a:p>
            <a:pPr marL="228600" indent="-228600"/>
            <a:r>
              <a:rPr lang="en-US" altLang="ja-JP" sz="1000" dirty="0"/>
              <a:t>G</a:t>
            </a:r>
            <a:r>
              <a:rPr lang="ja-JP" altLang="en-US" sz="1000" dirty="0"/>
              <a:t>は</a:t>
            </a:r>
            <a:r>
              <a:rPr lang="en-US" altLang="ja-JP" sz="1000" u="sng" dirty="0"/>
              <a:t>P</a:t>
            </a:r>
            <a:r>
              <a:rPr lang="en-US" altLang="ja-JP" sz="1000" u="sng" baseline="-25000" dirty="0"/>
              <a:t>4</a:t>
            </a:r>
            <a:r>
              <a:rPr lang="ja-JP" altLang="en-US" sz="1000" u="sng" dirty="0"/>
              <a:t>を誘導部分グラフとして持たない</a:t>
            </a:r>
            <a:r>
              <a:rPr lang="ja-JP" altLang="en-US" sz="1000" dirty="0"/>
              <a:t>ので，</a:t>
            </a:r>
            <a:endParaRPr lang="en-US" altLang="ja-JP" sz="1000" dirty="0"/>
          </a:p>
          <a:p>
            <a:pPr marL="228600" indent="-228600"/>
            <a:r>
              <a:rPr lang="ja-JP" altLang="en-US" sz="1000" dirty="0"/>
              <a:t>場合１：</a:t>
            </a:r>
            <a:r>
              <a:rPr lang="en-US" altLang="ja-JP" sz="1000" dirty="0"/>
              <a:t>y</a:t>
            </a:r>
            <a:r>
              <a:rPr lang="ja-JP" altLang="en-US" sz="1000" dirty="0"/>
              <a:t>は</a:t>
            </a:r>
            <a:r>
              <a:rPr lang="en-US" altLang="ja-JP" sz="1000" dirty="0"/>
              <a:t>u</a:t>
            </a:r>
            <a:r>
              <a:rPr lang="ja-JP" altLang="en-US" sz="1000" dirty="0"/>
              <a:t>と隣接する．場合</a:t>
            </a:r>
            <a:r>
              <a:rPr lang="en-US" altLang="ja-JP" sz="1000" dirty="0"/>
              <a:t>2</a:t>
            </a:r>
            <a:r>
              <a:rPr lang="ja-JP" altLang="en-US" sz="1000" dirty="0"/>
              <a:t>：</a:t>
            </a:r>
            <a:r>
              <a:rPr lang="en-US" altLang="ja-JP" sz="1000" dirty="0"/>
              <a:t>y</a:t>
            </a:r>
            <a:r>
              <a:rPr lang="ja-JP" altLang="en-US" sz="1000" dirty="0"/>
              <a:t>は</a:t>
            </a:r>
            <a:r>
              <a:rPr lang="en-US" altLang="ja-JP" sz="1000" dirty="0"/>
              <a:t>v</a:t>
            </a:r>
            <a:r>
              <a:rPr lang="ja-JP" altLang="en-US" sz="1000" dirty="0"/>
              <a:t>と隣接する．場合</a:t>
            </a:r>
            <a:r>
              <a:rPr lang="en-US" altLang="ja-JP" sz="1000" dirty="0"/>
              <a:t>3</a:t>
            </a:r>
            <a:r>
              <a:rPr lang="ja-JP" altLang="en-US" sz="1000" dirty="0"/>
              <a:t>：</a:t>
            </a:r>
            <a:r>
              <a:rPr lang="en-US" altLang="ja-JP" sz="1000" dirty="0"/>
              <a:t>x</a:t>
            </a:r>
            <a:r>
              <a:rPr lang="ja-JP" altLang="en-US" sz="1000" dirty="0"/>
              <a:t>は</a:t>
            </a:r>
            <a:r>
              <a:rPr lang="en-US" altLang="ja-JP" sz="1000" dirty="0"/>
              <a:t>v</a:t>
            </a:r>
            <a:r>
              <a:rPr lang="ja-JP" altLang="en-US" sz="1000" dirty="0"/>
              <a:t>と隣接する．</a:t>
            </a:r>
            <a:endParaRPr lang="en-US" altLang="ja-JP" sz="1000" dirty="0"/>
          </a:p>
          <a:p>
            <a:pPr marL="228600" indent="-228600"/>
            <a:r>
              <a:rPr lang="ja-JP" altLang="en-US" sz="1000" dirty="0"/>
              <a:t>のいずれかが成り立つ．以下これらの</a:t>
            </a:r>
            <a:r>
              <a:rPr lang="en-US" altLang="ja-JP" sz="1000" dirty="0"/>
              <a:t>3</a:t>
            </a:r>
            <a:r>
              <a:rPr lang="ja-JP" altLang="en-US" sz="1000" dirty="0" err="1"/>
              <a:t>つの</a:t>
            </a:r>
            <a:r>
              <a:rPr lang="ja-JP" altLang="en-US" sz="1000" dirty="0"/>
              <a:t>場合に分けて考える．</a:t>
            </a:r>
            <a:endParaRPr lang="en-US" altLang="ja-JP" sz="1000" dirty="0"/>
          </a:p>
          <a:p>
            <a:pPr marL="228600" indent="-228600"/>
            <a:r>
              <a:rPr lang="ja-JP" altLang="en-US" sz="1000" dirty="0"/>
              <a:t>場合</a:t>
            </a:r>
            <a:r>
              <a:rPr lang="en-US" altLang="ja-JP" sz="1000" dirty="0"/>
              <a:t>1</a:t>
            </a:r>
            <a:r>
              <a:rPr lang="ja-JP" altLang="en-US" sz="1000" dirty="0"/>
              <a:t>：</a:t>
            </a:r>
            <a:r>
              <a:rPr lang="en-US" altLang="ja-JP" sz="1000" dirty="0"/>
              <a:t> y</a:t>
            </a:r>
            <a:r>
              <a:rPr lang="ja-JP" altLang="en-US" sz="1000" dirty="0"/>
              <a:t>は</a:t>
            </a:r>
            <a:r>
              <a:rPr lang="en-US" altLang="ja-JP" sz="1000" dirty="0"/>
              <a:t>u</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と頂点</a:t>
            </a:r>
            <a:r>
              <a:rPr lang="en-US" altLang="ja-JP" sz="1000" dirty="0"/>
              <a:t>y</a:t>
            </a:r>
            <a:r>
              <a:rPr lang="ja-JP" altLang="en-US" sz="1000" dirty="0"/>
              <a:t>を加え，辺</a:t>
            </a:r>
            <a:r>
              <a:rPr lang="en-US" altLang="ja-JP" sz="1000" dirty="0" err="1"/>
              <a:t>xy</a:t>
            </a:r>
            <a:r>
              <a:rPr lang="ja-JP" altLang="en-US" sz="1000" dirty="0"/>
              <a:t>と辺</a:t>
            </a:r>
            <a:r>
              <a:rPr lang="en-US" altLang="ja-JP" sz="1000" dirty="0" err="1"/>
              <a:t>xu</a:t>
            </a:r>
            <a:r>
              <a:rPr lang="ja-JP" altLang="en-US" sz="1000" dirty="0"/>
              <a:t>と辺</a:t>
            </a:r>
            <a:r>
              <a:rPr lang="en-US" altLang="ja-JP" sz="1000" dirty="0" err="1"/>
              <a:t>yu</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オイラーグラフ　</a:t>
            </a:r>
            <a:r>
              <a:rPr lang="ja-JP" altLang="en-US" sz="1000" dirty="0"/>
              <a:t>となり</a:t>
            </a:r>
            <a:r>
              <a:rPr lang="ja-JP" altLang="en-US" sz="1000" u="sng" dirty="0"/>
              <a:t>　</a:t>
            </a:r>
            <a:r>
              <a:rPr lang="en-US" altLang="ja-JP" sz="1000" u="sng" dirty="0"/>
              <a:t>D</a:t>
            </a:r>
            <a:r>
              <a:rPr lang="ja-JP" altLang="en-US" sz="1000" u="sng" dirty="0" err="1"/>
              <a:t>の位</a:t>
            </a:r>
            <a:r>
              <a:rPr lang="ja-JP" altLang="en-US" sz="1000" u="sng" dirty="0"/>
              <a:t>数の最大性　</a:t>
            </a:r>
            <a:r>
              <a:rPr lang="ja-JP" altLang="en-US" sz="1000" dirty="0"/>
              <a:t>に矛盾．</a:t>
            </a:r>
            <a:endParaRPr lang="en-US" altLang="ja-JP" sz="1000" dirty="0"/>
          </a:p>
          <a:p>
            <a:r>
              <a:rPr lang="ja-JP" altLang="en-US" sz="1000" dirty="0"/>
              <a:t>場合</a:t>
            </a:r>
            <a:r>
              <a:rPr lang="en-US" altLang="ja-JP" sz="1000" dirty="0"/>
              <a:t>2</a:t>
            </a:r>
            <a:r>
              <a:rPr lang="ja-JP" altLang="en-US" sz="1000" dirty="0"/>
              <a:t>：</a:t>
            </a:r>
            <a:r>
              <a:rPr lang="en-US" altLang="ja-JP" sz="1000" dirty="0"/>
              <a:t>y</a:t>
            </a:r>
            <a:r>
              <a:rPr lang="ja-JP" altLang="en-US" sz="1000" dirty="0"/>
              <a:t>は</a:t>
            </a:r>
            <a:r>
              <a:rPr lang="en-US" altLang="ja-JP" sz="1000" dirty="0"/>
              <a:t>v</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と頂点</a:t>
            </a:r>
            <a:r>
              <a:rPr lang="en-US" altLang="ja-JP" sz="1000" dirty="0"/>
              <a:t>y</a:t>
            </a:r>
            <a:r>
              <a:rPr lang="ja-JP" altLang="en-US" sz="1000" dirty="0"/>
              <a:t>を加え，</a:t>
            </a:r>
            <a:r>
              <a:rPr lang="en-US" altLang="ja-JP" sz="1000" dirty="0"/>
              <a:t>G</a:t>
            </a:r>
            <a:r>
              <a:rPr lang="ja-JP" altLang="en-US" sz="1000" dirty="0"/>
              <a:t>から辺</a:t>
            </a:r>
            <a:r>
              <a:rPr lang="ja-JP" altLang="en-US" sz="1000" u="sng" dirty="0"/>
              <a:t> </a:t>
            </a:r>
            <a:r>
              <a:rPr lang="en-US" altLang="ja-JP" sz="1000" u="sng" dirty="0" err="1"/>
              <a:t>uv</a:t>
            </a:r>
            <a:r>
              <a:rPr lang="ja-JP" altLang="en-US" sz="1000" u="sng" dirty="0"/>
              <a:t> </a:t>
            </a:r>
            <a:r>
              <a:rPr lang="ja-JP" altLang="en-US" sz="1000" dirty="0"/>
              <a:t>を取り除き，辺</a:t>
            </a:r>
            <a:r>
              <a:rPr lang="en-US" altLang="ja-JP" sz="1000" dirty="0" err="1"/>
              <a:t>xy</a:t>
            </a:r>
            <a:r>
              <a:rPr lang="ja-JP" altLang="en-US" sz="1000" dirty="0"/>
              <a:t>と辺</a:t>
            </a:r>
            <a:r>
              <a:rPr lang="en-US" altLang="ja-JP" sz="1000" dirty="0" err="1"/>
              <a:t>xu</a:t>
            </a:r>
            <a:r>
              <a:rPr lang="ja-JP" altLang="en-US" sz="1000" dirty="0"/>
              <a:t>と辺</a:t>
            </a:r>
            <a:r>
              <a:rPr lang="en-US" altLang="ja-JP" sz="1000" dirty="0" err="1"/>
              <a:t>yv</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オイラーグラフ　</a:t>
            </a:r>
            <a:r>
              <a:rPr lang="ja-JP" altLang="en-US" sz="1000" dirty="0"/>
              <a:t>となり</a:t>
            </a:r>
            <a:r>
              <a:rPr lang="ja-JP" altLang="en-US" sz="1000" u="sng" dirty="0"/>
              <a:t>　</a:t>
            </a:r>
            <a:r>
              <a:rPr lang="en-US" altLang="ja-JP" sz="1000" u="sng" dirty="0"/>
              <a:t>D</a:t>
            </a:r>
            <a:r>
              <a:rPr lang="ja-JP" altLang="en-US" sz="1000" u="sng" dirty="0" err="1"/>
              <a:t>の位</a:t>
            </a:r>
            <a:r>
              <a:rPr lang="ja-JP" altLang="en-US" sz="1000" u="sng" dirty="0"/>
              <a:t>数の最大性　</a:t>
            </a:r>
            <a:r>
              <a:rPr lang="ja-JP" altLang="en-US" sz="1000" dirty="0"/>
              <a:t>に矛盾．</a:t>
            </a:r>
            <a:endParaRPr lang="en-US" altLang="ja-JP" sz="1000" dirty="0"/>
          </a:p>
          <a:p>
            <a:r>
              <a:rPr lang="ja-JP" altLang="en-US" sz="1000" dirty="0"/>
              <a:t>場合</a:t>
            </a:r>
            <a:r>
              <a:rPr lang="en-US" altLang="ja-JP" sz="1000" dirty="0"/>
              <a:t>3</a:t>
            </a:r>
            <a:r>
              <a:rPr lang="ja-JP" altLang="en-US" sz="1000" dirty="0"/>
              <a:t>：</a:t>
            </a:r>
            <a:r>
              <a:rPr lang="en-US" altLang="ja-JP" sz="1000" dirty="0"/>
              <a:t>x</a:t>
            </a:r>
            <a:r>
              <a:rPr lang="ja-JP" altLang="en-US" sz="1000" dirty="0"/>
              <a:t>は</a:t>
            </a:r>
            <a:r>
              <a:rPr lang="en-US" altLang="ja-JP" sz="1000" dirty="0"/>
              <a:t>v</a:t>
            </a:r>
            <a:r>
              <a:rPr lang="ja-JP" altLang="en-US" sz="1000" dirty="0"/>
              <a:t>と隣接する．</a:t>
            </a:r>
            <a:endParaRPr lang="en-US" altLang="ja-JP" sz="1000" dirty="0"/>
          </a:p>
          <a:p>
            <a:pPr marL="228600" indent="-228600"/>
            <a:r>
              <a:rPr lang="en-US" altLang="ja-JP" sz="1000" dirty="0"/>
              <a:t>D</a:t>
            </a:r>
            <a:r>
              <a:rPr lang="ja-JP" altLang="en-US" sz="1000" dirty="0"/>
              <a:t>に頂点</a:t>
            </a:r>
            <a:r>
              <a:rPr lang="en-US" altLang="ja-JP" sz="1000" dirty="0"/>
              <a:t>x</a:t>
            </a:r>
            <a:r>
              <a:rPr lang="ja-JP" altLang="en-US" sz="1000" dirty="0"/>
              <a:t>を加え，</a:t>
            </a:r>
            <a:r>
              <a:rPr lang="en-US" altLang="ja-JP" sz="1000" dirty="0"/>
              <a:t>G</a:t>
            </a:r>
            <a:r>
              <a:rPr lang="ja-JP" altLang="en-US" sz="1000" dirty="0"/>
              <a:t>から辺</a:t>
            </a:r>
            <a:r>
              <a:rPr lang="ja-JP" altLang="en-US" sz="1000" u="sng" dirty="0"/>
              <a:t> </a:t>
            </a:r>
            <a:r>
              <a:rPr lang="en-US" altLang="ja-JP" sz="1000" u="sng" dirty="0" err="1"/>
              <a:t>uv</a:t>
            </a:r>
            <a:r>
              <a:rPr lang="ja-JP" altLang="en-US" sz="1000" u="sng" dirty="0"/>
              <a:t> </a:t>
            </a:r>
            <a:r>
              <a:rPr lang="ja-JP" altLang="en-US" sz="1000" dirty="0"/>
              <a:t>を取り除き，辺</a:t>
            </a:r>
            <a:r>
              <a:rPr lang="en-US" altLang="ja-JP" sz="1000" dirty="0" err="1"/>
              <a:t>xu</a:t>
            </a:r>
            <a:r>
              <a:rPr lang="ja-JP" altLang="en-US" sz="1000" dirty="0"/>
              <a:t>と辺</a:t>
            </a:r>
            <a:r>
              <a:rPr lang="en-US" altLang="ja-JP" sz="1000" dirty="0"/>
              <a:t>xv</a:t>
            </a:r>
            <a:r>
              <a:rPr lang="ja-JP" altLang="en-US" sz="1000" dirty="0"/>
              <a:t>を加えたグラフを</a:t>
            </a:r>
            <a:r>
              <a:rPr lang="en-US" altLang="ja-JP" sz="1000" dirty="0"/>
              <a:t>D'</a:t>
            </a:r>
            <a:r>
              <a:rPr lang="ja-JP" altLang="en-US" sz="1000" dirty="0"/>
              <a:t>とすると</a:t>
            </a:r>
            <a:endParaRPr lang="en-US" altLang="ja-JP" sz="1000" dirty="0"/>
          </a:p>
          <a:p>
            <a:pPr marL="228600" indent="-228600"/>
            <a:r>
              <a:rPr lang="en-US" altLang="ja-JP" sz="1000" dirty="0"/>
              <a:t>D'</a:t>
            </a:r>
            <a:r>
              <a:rPr lang="ja-JP" altLang="en-US" sz="1000" dirty="0"/>
              <a:t>は</a:t>
            </a:r>
            <a:r>
              <a:rPr lang="ja-JP" altLang="en-US" sz="1000" u="sng" dirty="0"/>
              <a:t>　オイラーグラフ　</a:t>
            </a:r>
            <a:r>
              <a:rPr lang="ja-JP" altLang="en-US" sz="1000" dirty="0"/>
              <a:t>となり</a:t>
            </a:r>
            <a:r>
              <a:rPr lang="ja-JP" altLang="en-US" sz="1000" u="sng" dirty="0"/>
              <a:t>　</a:t>
            </a:r>
            <a:r>
              <a:rPr lang="en-US" altLang="ja-JP" sz="1000" u="sng" dirty="0"/>
              <a:t>D</a:t>
            </a:r>
            <a:r>
              <a:rPr lang="ja-JP" altLang="en-US" sz="1000" u="sng" dirty="0" err="1"/>
              <a:t>の位</a:t>
            </a:r>
            <a:r>
              <a:rPr lang="ja-JP" altLang="en-US" sz="1000" u="sng" dirty="0"/>
              <a:t>数の最大性　</a:t>
            </a:r>
            <a:r>
              <a:rPr lang="ja-JP" altLang="en-US" sz="1000" dirty="0"/>
              <a:t>に矛盾．</a:t>
            </a:r>
            <a:endParaRPr lang="en-US" altLang="ja-JP" sz="1000" dirty="0"/>
          </a:p>
          <a:p>
            <a:r>
              <a:rPr lang="ja-JP" altLang="en-US" sz="1000" dirty="0"/>
              <a:t>よって，</a:t>
            </a:r>
            <a:r>
              <a:rPr lang="en-US" altLang="ja-JP" sz="1000" dirty="0"/>
              <a:t> P</a:t>
            </a:r>
            <a:r>
              <a:rPr lang="en-US" altLang="ja-JP" sz="1000" baseline="-25000" dirty="0"/>
              <a:t>4</a:t>
            </a:r>
            <a:r>
              <a:rPr lang="ja-JP" altLang="en-US" sz="1000" dirty="0"/>
              <a:t>を誘導部分グラフとして持たない</a:t>
            </a:r>
            <a:r>
              <a:rPr lang="en-US" altLang="ja-JP" sz="1000" dirty="0"/>
              <a:t>2</a:t>
            </a:r>
            <a:r>
              <a:rPr lang="ja-JP" altLang="en-US" sz="1000" dirty="0"/>
              <a:t>連結単純グラフは</a:t>
            </a:r>
            <a:endParaRPr lang="en-US" altLang="ja-JP" sz="1000" dirty="0"/>
          </a:p>
          <a:p>
            <a:r>
              <a:rPr lang="ja-JP" altLang="en-US" sz="1000" dirty="0"/>
              <a:t>上記の性質を持つオイラーグラフを部分グラフとして持つことが分かる． 　　　</a:t>
            </a:r>
            <a:endParaRPr lang="en-US" altLang="ja-JP" sz="1000" dirty="0"/>
          </a:p>
        </p:txBody>
      </p:sp>
      <p:sp>
        <p:nvSpPr>
          <p:cNvPr id="2" name="正方形/長方形 1">
            <a:extLst>
              <a:ext uri="{FF2B5EF4-FFF2-40B4-BE49-F238E27FC236}">
                <a16:creationId xmlns:a16="http://schemas.microsoft.com/office/drawing/2014/main" id="{55196C36-CBCF-4172-99A8-BA208C7E5CBA}"/>
              </a:ext>
            </a:extLst>
          </p:cNvPr>
          <p:cNvSpPr/>
          <p:nvPr/>
        </p:nvSpPr>
        <p:spPr>
          <a:xfrm>
            <a:off x="4653136" y="539552"/>
            <a:ext cx="1944216" cy="10081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29C6CC8B-F238-4987-B481-174272AD9433}"/>
              </a:ext>
            </a:extLst>
          </p:cNvPr>
          <p:cNvCxnSpPr>
            <a:cxnSpLocks/>
          </p:cNvCxnSpPr>
          <p:nvPr/>
        </p:nvCxnSpPr>
        <p:spPr>
          <a:xfrm>
            <a:off x="5085184" y="539552"/>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C24EE490-4846-4823-B83B-6EAE5F4F25ED}"/>
              </a:ext>
            </a:extLst>
          </p:cNvPr>
          <p:cNvCxnSpPr>
            <a:cxnSpLocks/>
          </p:cNvCxnSpPr>
          <p:nvPr/>
        </p:nvCxnSpPr>
        <p:spPr>
          <a:xfrm flipH="1">
            <a:off x="4653136" y="1115616"/>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BB25E9B-5431-4432-AFA9-EEAEB64CEE19}"/>
              </a:ext>
            </a:extLst>
          </p:cNvPr>
          <p:cNvCxnSpPr>
            <a:cxnSpLocks/>
          </p:cNvCxnSpPr>
          <p:nvPr/>
        </p:nvCxnSpPr>
        <p:spPr>
          <a:xfrm flipH="1">
            <a:off x="5085184" y="827584"/>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5AE17EF-3FE1-43AD-8FD4-D5CB1CEF3D19}"/>
              </a:ext>
            </a:extLst>
          </p:cNvPr>
          <p:cNvCxnSpPr>
            <a:cxnSpLocks/>
          </p:cNvCxnSpPr>
          <p:nvPr/>
        </p:nvCxnSpPr>
        <p:spPr>
          <a:xfrm flipV="1">
            <a:off x="5661248" y="1115616"/>
            <a:ext cx="0" cy="432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39C85D28-A34E-4959-BE51-932D56AED7E8}"/>
              </a:ext>
            </a:extLst>
          </p:cNvPr>
          <p:cNvCxnSpPr>
            <a:cxnSpLocks/>
          </p:cNvCxnSpPr>
          <p:nvPr/>
        </p:nvCxnSpPr>
        <p:spPr>
          <a:xfrm flipH="1">
            <a:off x="5661248" y="1268016"/>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AE109C14-B984-4963-82E1-AA8FB4E19999}"/>
              </a:ext>
            </a:extLst>
          </p:cNvPr>
          <p:cNvCxnSpPr>
            <a:cxnSpLocks/>
          </p:cNvCxnSpPr>
          <p:nvPr/>
        </p:nvCxnSpPr>
        <p:spPr>
          <a:xfrm flipV="1">
            <a:off x="6237312" y="104360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682DCA61-6462-4AF1-B9B1-ABD0EB9C9890}"/>
              </a:ext>
            </a:extLst>
          </p:cNvPr>
          <p:cNvCxnSpPr>
            <a:cxnSpLocks/>
          </p:cNvCxnSpPr>
          <p:nvPr/>
        </p:nvCxnSpPr>
        <p:spPr>
          <a:xfrm flipV="1">
            <a:off x="5661248" y="539552"/>
            <a:ext cx="0" cy="576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D3472011-D9D7-43A4-9528-01769330E7A0}"/>
              </a:ext>
            </a:extLst>
          </p:cNvPr>
          <p:cNvCxnSpPr>
            <a:cxnSpLocks/>
          </p:cNvCxnSpPr>
          <p:nvPr/>
        </p:nvCxnSpPr>
        <p:spPr>
          <a:xfrm flipV="1">
            <a:off x="6093296" y="53955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35FCF35-7ED6-42BE-BCBB-5B1C147BFE63}"/>
              </a:ext>
            </a:extLst>
          </p:cNvPr>
          <p:cNvCxnSpPr>
            <a:cxnSpLocks/>
          </p:cNvCxnSpPr>
          <p:nvPr/>
        </p:nvCxnSpPr>
        <p:spPr>
          <a:xfrm flipV="1">
            <a:off x="5949280" y="827584"/>
            <a:ext cx="0" cy="4404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E909AEC7-6F98-41EB-87BB-E2E03783EB80}"/>
              </a:ext>
            </a:extLst>
          </p:cNvPr>
          <p:cNvCxnSpPr>
            <a:cxnSpLocks/>
            <a:stCxn id="2" idx="3"/>
          </p:cNvCxnSpPr>
          <p:nvPr/>
        </p:nvCxnSpPr>
        <p:spPr>
          <a:xfrm flipH="1">
            <a:off x="5949280" y="1043608"/>
            <a:ext cx="648072"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テキスト ボックス 22">
            <a:extLst>
              <a:ext uri="{FF2B5EF4-FFF2-40B4-BE49-F238E27FC236}">
                <a16:creationId xmlns:a16="http://schemas.microsoft.com/office/drawing/2014/main" id="{A3C5A114-7866-490F-8F92-36A757340392}"/>
              </a:ext>
            </a:extLst>
          </p:cNvPr>
          <p:cNvSpPr txBox="1">
            <a:spLocks noChangeArrowheads="1"/>
          </p:cNvSpPr>
          <p:nvPr/>
        </p:nvSpPr>
        <p:spPr bwMode="auto">
          <a:xfrm>
            <a:off x="4450710" y="1403648"/>
            <a:ext cx="274434" cy="276999"/>
          </a:xfrm>
          <a:prstGeom prst="rect">
            <a:avLst/>
          </a:prstGeom>
          <a:noFill/>
          <a:ln w="9525">
            <a:noFill/>
            <a:miter lim="800000"/>
            <a:headEnd/>
            <a:tailEnd/>
          </a:ln>
        </p:spPr>
        <p:txBody>
          <a:bodyPr wrap="none">
            <a:spAutoFit/>
          </a:bodyPr>
          <a:lstStyle/>
          <a:p>
            <a:r>
              <a:rPr lang="en-US" altLang="ja-JP" sz="1200" dirty="0"/>
              <a:t>A</a:t>
            </a:r>
            <a:endParaRPr lang="ja-JP" altLang="en-US" sz="1200" dirty="0"/>
          </a:p>
        </p:txBody>
      </p:sp>
      <p:sp>
        <p:nvSpPr>
          <p:cNvPr id="46" name="テキスト ボックス 22">
            <a:extLst>
              <a:ext uri="{FF2B5EF4-FFF2-40B4-BE49-F238E27FC236}">
                <a16:creationId xmlns:a16="http://schemas.microsoft.com/office/drawing/2014/main" id="{E3AC4C82-6A00-4E82-B7AD-7E45B17CBCC4}"/>
              </a:ext>
            </a:extLst>
          </p:cNvPr>
          <p:cNvSpPr txBox="1">
            <a:spLocks noChangeArrowheads="1"/>
          </p:cNvSpPr>
          <p:nvPr/>
        </p:nvSpPr>
        <p:spPr bwMode="auto">
          <a:xfrm>
            <a:off x="4437112" y="395536"/>
            <a:ext cx="266420" cy="276999"/>
          </a:xfrm>
          <a:prstGeom prst="rect">
            <a:avLst/>
          </a:prstGeom>
          <a:noFill/>
          <a:ln w="9525">
            <a:noFill/>
            <a:miter lim="800000"/>
            <a:headEnd/>
            <a:tailEnd/>
          </a:ln>
        </p:spPr>
        <p:txBody>
          <a:bodyPr wrap="none">
            <a:spAutoFit/>
          </a:bodyPr>
          <a:lstStyle/>
          <a:p>
            <a:r>
              <a:rPr lang="en-US" altLang="ja-JP" sz="1200" dirty="0"/>
              <a:t>C</a:t>
            </a:r>
            <a:endParaRPr lang="ja-JP" altLang="en-US" sz="1200" dirty="0"/>
          </a:p>
        </p:txBody>
      </p:sp>
      <p:sp>
        <p:nvSpPr>
          <p:cNvPr id="48" name="テキスト ボックス 22">
            <a:extLst>
              <a:ext uri="{FF2B5EF4-FFF2-40B4-BE49-F238E27FC236}">
                <a16:creationId xmlns:a16="http://schemas.microsoft.com/office/drawing/2014/main" id="{21DA55B4-5ED2-4A5F-A950-4FC2DD3FAF5B}"/>
              </a:ext>
            </a:extLst>
          </p:cNvPr>
          <p:cNvSpPr txBox="1">
            <a:spLocks noChangeArrowheads="1"/>
          </p:cNvSpPr>
          <p:nvPr/>
        </p:nvSpPr>
        <p:spPr bwMode="auto">
          <a:xfrm>
            <a:off x="6538942" y="1403648"/>
            <a:ext cx="268022" cy="276999"/>
          </a:xfrm>
          <a:prstGeom prst="rect">
            <a:avLst/>
          </a:prstGeom>
          <a:noFill/>
          <a:ln w="9525">
            <a:noFill/>
            <a:miter lim="800000"/>
            <a:headEnd/>
            <a:tailEnd/>
          </a:ln>
        </p:spPr>
        <p:txBody>
          <a:bodyPr wrap="none">
            <a:spAutoFit/>
          </a:bodyPr>
          <a:lstStyle/>
          <a:p>
            <a:r>
              <a:rPr lang="en-US" altLang="ja-JP" sz="1200" dirty="0"/>
              <a:t>B</a:t>
            </a:r>
            <a:endParaRPr lang="ja-JP" altLang="en-US" sz="1200" dirty="0"/>
          </a:p>
        </p:txBody>
      </p:sp>
      <p:sp>
        <p:nvSpPr>
          <p:cNvPr id="49" name="テキスト ボックス 22">
            <a:extLst>
              <a:ext uri="{FF2B5EF4-FFF2-40B4-BE49-F238E27FC236}">
                <a16:creationId xmlns:a16="http://schemas.microsoft.com/office/drawing/2014/main" id="{D978D085-ACD2-4D3B-86E7-B335EEC56DD5}"/>
              </a:ext>
            </a:extLst>
          </p:cNvPr>
          <p:cNvSpPr txBox="1">
            <a:spLocks noChangeArrowheads="1"/>
          </p:cNvSpPr>
          <p:nvPr/>
        </p:nvSpPr>
        <p:spPr bwMode="auto">
          <a:xfrm>
            <a:off x="6525344" y="395536"/>
            <a:ext cx="279244" cy="276999"/>
          </a:xfrm>
          <a:prstGeom prst="rect">
            <a:avLst/>
          </a:prstGeom>
          <a:noFill/>
          <a:ln w="9525">
            <a:noFill/>
            <a:miter lim="800000"/>
            <a:headEnd/>
            <a:tailEnd/>
          </a:ln>
        </p:spPr>
        <p:txBody>
          <a:bodyPr wrap="none">
            <a:spAutoFit/>
          </a:bodyPr>
          <a:lstStyle/>
          <a:p>
            <a:r>
              <a:rPr lang="en-US" altLang="ja-JP" sz="1200" dirty="0"/>
              <a:t>D</a:t>
            </a:r>
            <a:endParaRPr lang="ja-JP" altLang="en-US" sz="1200" dirty="0"/>
          </a:p>
        </p:txBody>
      </p:sp>
      <p:sp>
        <p:nvSpPr>
          <p:cNvPr id="51" name="テキスト ボックス 22">
            <a:extLst>
              <a:ext uri="{FF2B5EF4-FFF2-40B4-BE49-F238E27FC236}">
                <a16:creationId xmlns:a16="http://schemas.microsoft.com/office/drawing/2014/main" id="{9A2563FD-0AF2-48D3-9EF0-179FC36DE841}"/>
              </a:ext>
            </a:extLst>
          </p:cNvPr>
          <p:cNvSpPr txBox="1">
            <a:spLocks noChangeArrowheads="1"/>
          </p:cNvSpPr>
          <p:nvPr/>
        </p:nvSpPr>
        <p:spPr bwMode="auto">
          <a:xfrm>
            <a:off x="5445224" y="1547664"/>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1</a:t>
            </a:r>
            <a:endParaRPr lang="ja-JP" altLang="en-US" sz="1200" dirty="0"/>
          </a:p>
        </p:txBody>
      </p:sp>
      <p:sp>
        <p:nvSpPr>
          <p:cNvPr id="52" name="正方形/長方形 51">
            <a:extLst>
              <a:ext uri="{FF2B5EF4-FFF2-40B4-BE49-F238E27FC236}">
                <a16:creationId xmlns:a16="http://schemas.microsoft.com/office/drawing/2014/main" id="{65D8B105-91FB-430B-AED9-B0A4F1CB209B}"/>
              </a:ext>
            </a:extLst>
          </p:cNvPr>
          <p:cNvSpPr/>
          <p:nvPr/>
        </p:nvSpPr>
        <p:spPr>
          <a:xfrm>
            <a:off x="5373216" y="2987824"/>
            <a:ext cx="720080" cy="36004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24">
            <a:extLst>
              <a:ext uri="{FF2B5EF4-FFF2-40B4-BE49-F238E27FC236}">
                <a16:creationId xmlns:a16="http://schemas.microsoft.com/office/drawing/2014/main" id="{F14E67A4-144A-4F77-A3BE-6B73F7183CEF}"/>
              </a:ext>
            </a:extLst>
          </p:cNvPr>
          <p:cNvSpPr/>
          <p:nvPr/>
        </p:nvSpPr>
        <p:spPr bwMode="auto">
          <a:xfrm>
            <a:off x="5360321" y="2973463"/>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24">
            <a:extLst>
              <a:ext uri="{FF2B5EF4-FFF2-40B4-BE49-F238E27FC236}">
                <a16:creationId xmlns:a16="http://schemas.microsoft.com/office/drawing/2014/main" id="{DB006210-A9FF-4A46-9546-51935C4D2F2A}"/>
              </a:ext>
            </a:extLst>
          </p:cNvPr>
          <p:cNvSpPr/>
          <p:nvPr/>
        </p:nvSpPr>
        <p:spPr bwMode="auto">
          <a:xfrm>
            <a:off x="5359171" y="3320608"/>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円/楕円 24">
            <a:extLst>
              <a:ext uri="{FF2B5EF4-FFF2-40B4-BE49-F238E27FC236}">
                <a16:creationId xmlns:a16="http://schemas.microsoft.com/office/drawing/2014/main" id="{3E342A6C-A7E5-467E-9051-47784289BBC3}"/>
              </a:ext>
            </a:extLst>
          </p:cNvPr>
          <p:cNvSpPr/>
          <p:nvPr/>
        </p:nvSpPr>
        <p:spPr bwMode="auto">
          <a:xfrm>
            <a:off x="6074904" y="3326737"/>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円/楕円 24">
            <a:extLst>
              <a:ext uri="{FF2B5EF4-FFF2-40B4-BE49-F238E27FC236}">
                <a16:creationId xmlns:a16="http://schemas.microsoft.com/office/drawing/2014/main" id="{54753FC0-7F64-4ACB-86AE-C63F3B1B98B7}"/>
              </a:ext>
            </a:extLst>
          </p:cNvPr>
          <p:cNvSpPr/>
          <p:nvPr/>
        </p:nvSpPr>
        <p:spPr bwMode="auto">
          <a:xfrm>
            <a:off x="6072746" y="2970013"/>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24">
            <a:extLst>
              <a:ext uri="{FF2B5EF4-FFF2-40B4-BE49-F238E27FC236}">
                <a16:creationId xmlns:a16="http://schemas.microsoft.com/office/drawing/2014/main" id="{E5903DC2-67AD-4E47-8996-3AAA860A0BE8}"/>
              </a:ext>
            </a:extLst>
          </p:cNvPr>
          <p:cNvSpPr/>
          <p:nvPr/>
        </p:nvSpPr>
        <p:spPr bwMode="auto">
          <a:xfrm>
            <a:off x="5722603" y="3153165"/>
            <a:ext cx="36830" cy="3683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35" name="直線コネクタ 34">
            <a:extLst>
              <a:ext uri="{FF2B5EF4-FFF2-40B4-BE49-F238E27FC236}">
                <a16:creationId xmlns:a16="http://schemas.microsoft.com/office/drawing/2014/main" id="{6B901EA0-740D-4785-8636-9E48A886B07C}"/>
              </a:ext>
            </a:extLst>
          </p:cNvPr>
          <p:cNvCxnSpPr>
            <a:cxnSpLocks/>
            <a:stCxn id="53" idx="5"/>
            <a:endCxn id="59" idx="1"/>
          </p:cNvCxnSpPr>
          <p:nvPr/>
        </p:nvCxnSpPr>
        <p:spPr>
          <a:xfrm>
            <a:off x="5391757" y="3004899"/>
            <a:ext cx="336240" cy="1536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311E548D-4059-4B19-B51C-B1A67A599BB2}"/>
              </a:ext>
            </a:extLst>
          </p:cNvPr>
          <p:cNvCxnSpPr>
            <a:cxnSpLocks/>
            <a:stCxn id="56" idx="7"/>
            <a:endCxn id="59" idx="2"/>
          </p:cNvCxnSpPr>
          <p:nvPr/>
        </p:nvCxnSpPr>
        <p:spPr>
          <a:xfrm flipV="1">
            <a:off x="5390607" y="3171580"/>
            <a:ext cx="331996" cy="1544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テキスト ボックス 22">
            <a:extLst>
              <a:ext uri="{FF2B5EF4-FFF2-40B4-BE49-F238E27FC236}">
                <a16:creationId xmlns:a16="http://schemas.microsoft.com/office/drawing/2014/main" id="{EA827060-C171-4051-AA85-6E89E29577B7}"/>
              </a:ext>
            </a:extLst>
          </p:cNvPr>
          <p:cNvSpPr txBox="1">
            <a:spLocks noChangeArrowheads="1"/>
          </p:cNvSpPr>
          <p:nvPr/>
        </p:nvSpPr>
        <p:spPr bwMode="auto">
          <a:xfrm>
            <a:off x="5122191" y="2710825"/>
            <a:ext cx="473206" cy="276999"/>
          </a:xfrm>
          <a:prstGeom prst="rect">
            <a:avLst/>
          </a:prstGeom>
          <a:noFill/>
          <a:ln w="9525">
            <a:noFill/>
            <a:miter lim="800000"/>
            <a:headEnd/>
            <a:tailEnd/>
          </a:ln>
        </p:spPr>
        <p:txBody>
          <a:bodyPr wrap="none">
            <a:spAutoFit/>
          </a:bodyPr>
          <a:lstStyle/>
          <a:p>
            <a:r>
              <a:rPr lang="en-US" altLang="ja-JP" sz="1200" dirty="0"/>
              <a:t>(1,3)</a:t>
            </a:r>
            <a:endParaRPr lang="ja-JP" altLang="en-US" sz="1200" dirty="0"/>
          </a:p>
        </p:txBody>
      </p:sp>
      <p:sp>
        <p:nvSpPr>
          <p:cNvPr id="63" name="テキスト ボックス 22">
            <a:extLst>
              <a:ext uri="{FF2B5EF4-FFF2-40B4-BE49-F238E27FC236}">
                <a16:creationId xmlns:a16="http://schemas.microsoft.com/office/drawing/2014/main" id="{CD06AC25-4BAE-4B75-9256-CD3C8EA56EA0}"/>
              </a:ext>
            </a:extLst>
          </p:cNvPr>
          <p:cNvSpPr txBox="1">
            <a:spLocks noChangeArrowheads="1"/>
          </p:cNvSpPr>
          <p:nvPr/>
        </p:nvSpPr>
        <p:spPr bwMode="auto">
          <a:xfrm>
            <a:off x="5122191" y="3347864"/>
            <a:ext cx="473206" cy="276999"/>
          </a:xfrm>
          <a:prstGeom prst="rect">
            <a:avLst/>
          </a:prstGeom>
          <a:noFill/>
          <a:ln w="9525">
            <a:noFill/>
            <a:miter lim="800000"/>
            <a:headEnd/>
            <a:tailEnd/>
          </a:ln>
        </p:spPr>
        <p:txBody>
          <a:bodyPr wrap="none">
            <a:spAutoFit/>
          </a:bodyPr>
          <a:lstStyle/>
          <a:p>
            <a:r>
              <a:rPr lang="en-US" altLang="ja-JP" sz="1200" dirty="0"/>
              <a:t>(1,2)</a:t>
            </a:r>
            <a:endParaRPr lang="ja-JP" altLang="en-US" sz="1200" dirty="0"/>
          </a:p>
        </p:txBody>
      </p:sp>
      <mc:AlternateContent xmlns:mc="http://schemas.openxmlformats.org/markup-compatibility/2006" xmlns:a14="http://schemas.microsoft.com/office/drawing/2010/main">
        <mc:Choice Requires="a14">
          <p:sp>
            <p:nvSpPr>
              <p:cNvPr id="64" name="テキスト ボックス 22">
                <a:extLst>
                  <a:ext uri="{FF2B5EF4-FFF2-40B4-BE49-F238E27FC236}">
                    <a16:creationId xmlns:a16="http://schemas.microsoft.com/office/drawing/2014/main" id="{AE394F88-1D08-41A0-8BEB-E273B1E9722F}"/>
                  </a:ext>
                </a:extLst>
              </p:cNvPr>
              <p:cNvSpPr txBox="1">
                <a:spLocks noChangeArrowheads="1"/>
              </p:cNvSpPr>
              <p:nvPr/>
            </p:nvSpPr>
            <p:spPr bwMode="auto">
              <a:xfrm>
                <a:off x="5805264" y="2699792"/>
                <a:ext cx="580672" cy="295017"/>
              </a:xfrm>
              <a:prstGeom prst="rect">
                <a:avLst/>
              </a:prstGeom>
              <a:noFill/>
              <a:ln w="9525">
                <a:noFill/>
                <a:miter lim="800000"/>
                <a:headEnd/>
                <a:tailEnd/>
              </a:ln>
            </p:spPr>
            <p:txBody>
              <a:bodyPr wrap="none">
                <a:spAutoFit/>
              </a:bodyPr>
              <a:lstStyle/>
              <a:p>
                <a:r>
                  <a:rPr lang="en-US" altLang="ja-JP" sz="1200" dirty="0"/>
                  <a:t>(</a:t>
                </a:r>
                <a14:m>
                  <m:oMath xmlns:m="http://schemas.openxmlformats.org/officeDocument/2006/math">
                    <m:rad>
                      <m:radPr>
                        <m:degHide m:val="on"/>
                        <m:ctrlPr>
                          <a:rPr lang="en-US" altLang="ja-JP" sz="1200" i="1" smtClean="0">
                            <a:latin typeface="Cambria Math" panose="02040503050406030204" pitchFamily="18" charset="0"/>
                          </a:rPr>
                        </m:ctrlPr>
                      </m:radPr>
                      <m:deg/>
                      <m:e>
                        <m:r>
                          <a:rPr lang="en-US" altLang="ja-JP" sz="1200" b="0" i="1" smtClean="0">
                            <a:latin typeface="Cambria Math" panose="02040503050406030204" pitchFamily="18" charset="0"/>
                          </a:rPr>
                          <m:t>2</m:t>
                        </m:r>
                      </m:e>
                    </m:rad>
                  </m:oMath>
                </a14:m>
                <a:r>
                  <a:rPr lang="en-US" altLang="ja-JP" sz="1200" dirty="0"/>
                  <a:t>,3)</a:t>
                </a:r>
                <a:endParaRPr lang="ja-JP" altLang="en-US" sz="1200" dirty="0"/>
              </a:p>
            </p:txBody>
          </p:sp>
        </mc:Choice>
        <mc:Fallback xmlns="">
          <p:sp>
            <p:nvSpPr>
              <p:cNvPr id="64" name="テキスト ボックス 22">
                <a:extLst>
                  <a:ext uri="{FF2B5EF4-FFF2-40B4-BE49-F238E27FC236}">
                    <a16:creationId xmlns:a16="http://schemas.microsoft.com/office/drawing/2014/main" id="{AE394F88-1D08-41A0-8BEB-E273B1E9722F}"/>
                  </a:ext>
                </a:extLst>
              </p:cNvPr>
              <p:cNvSpPr txBox="1">
                <a:spLocks noRot="1" noChangeAspect="1" noMove="1" noResize="1" noEditPoints="1" noAdjustHandles="1" noChangeArrowheads="1" noChangeShapeType="1" noTextEdit="1"/>
              </p:cNvSpPr>
              <p:nvPr/>
            </p:nvSpPr>
            <p:spPr bwMode="auto">
              <a:xfrm>
                <a:off x="5805264" y="2699792"/>
                <a:ext cx="580672" cy="295017"/>
              </a:xfrm>
              <a:prstGeom prst="rect">
                <a:avLst/>
              </a:prstGeom>
              <a:blipFill>
                <a:blip r:embed="rId2"/>
                <a:stretch>
                  <a:fillRect b="-18750"/>
                </a:stretch>
              </a:blipFill>
              <a:ln w="9525">
                <a:noFill/>
                <a:miter lim="800000"/>
                <a:headEnd/>
                <a:tailEnd/>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5" name="テキスト ボックス 22">
                <a:extLst>
                  <a:ext uri="{FF2B5EF4-FFF2-40B4-BE49-F238E27FC236}">
                    <a16:creationId xmlns:a16="http://schemas.microsoft.com/office/drawing/2014/main" id="{C78A9CFD-A3BA-442F-8973-CCADE407C832}"/>
                  </a:ext>
                </a:extLst>
              </p:cNvPr>
              <p:cNvSpPr txBox="1">
                <a:spLocks noChangeArrowheads="1"/>
              </p:cNvSpPr>
              <p:nvPr/>
            </p:nvSpPr>
            <p:spPr bwMode="auto">
              <a:xfrm>
                <a:off x="5806814" y="3340879"/>
                <a:ext cx="580672" cy="295017"/>
              </a:xfrm>
              <a:prstGeom prst="rect">
                <a:avLst/>
              </a:prstGeom>
              <a:noFill/>
              <a:ln w="9525">
                <a:noFill/>
                <a:miter lim="800000"/>
                <a:headEnd/>
                <a:tailEnd/>
              </a:ln>
            </p:spPr>
            <p:txBody>
              <a:bodyPr wrap="none">
                <a:spAutoFit/>
              </a:bodyPr>
              <a:lstStyle/>
              <a:p>
                <a:r>
                  <a:rPr lang="en-US" altLang="ja-JP" sz="1200" dirty="0"/>
                  <a:t>(</a:t>
                </a:r>
                <a14:m>
                  <m:oMath xmlns:m="http://schemas.openxmlformats.org/officeDocument/2006/math">
                    <m:rad>
                      <m:radPr>
                        <m:degHide m:val="on"/>
                        <m:ctrlPr>
                          <a:rPr lang="en-US" altLang="ja-JP" sz="1200" i="1" smtClean="0">
                            <a:latin typeface="Cambria Math" panose="02040503050406030204" pitchFamily="18" charset="0"/>
                          </a:rPr>
                        </m:ctrlPr>
                      </m:radPr>
                      <m:deg/>
                      <m:e>
                        <m:r>
                          <a:rPr lang="en-US" altLang="ja-JP" sz="1200" b="0" i="1" smtClean="0">
                            <a:latin typeface="Cambria Math" panose="02040503050406030204" pitchFamily="18" charset="0"/>
                          </a:rPr>
                          <m:t>2</m:t>
                        </m:r>
                      </m:e>
                    </m:rad>
                  </m:oMath>
                </a14:m>
                <a:r>
                  <a:rPr lang="en-US" altLang="ja-JP" sz="1200" dirty="0"/>
                  <a:t>,2)</a:t>
                </a:r>
                <a:endParaRPr lang="ja-JP" altLang="en-US" sz="1200" dirty="0"/>
              </a:p>
            </p:txBody>
          </p:sp>
        </mc:Choice>
        <mc:Fallback xmlns="">
          <p:sp>
            <p:nvSpPr>
              <p:cNvPr id="65" name="テキスト ボックス 22">
                <a:extLst>
                  <a:ext uri="{FF2B5EF4-FFF2-40B4-BE49-F238E27FC236}">
                    <a16:creationId xmlns:a16="http://schemas.microsoft.com/office/drawing/2014/main" id="{C78A9CFD-A3BA-442F-8973-CCADE407C832}"/>
                  </a:ext>
                </a:extLst>
              </p:cNvPr>
              <p:cNvSpPr txBox="1">
                <a:spLocks noRot="1" noChangeAspect="1" noMove="1" noResize="1" noEditPoints="1" noAdjustHandles="1" noChangeArrowheads="1" noChangeShapeType="1" noTextEdit="1"/>
              </p:cNvSpPr>
              <p:nvPr/>
            </p:nvSpPr>
            <p:spPr bwMode="auto">
              <a:xfrm>
                <a:off x="5806814" y="3340879"/>
                <a:ext cx="580672" cy="295017"/>
              </a:xfrm>
              <a:prstGeom prst="rect">
                <a:avLst/>
              </a:prstGeom>
              <a:blipFill>
                <a:blip r:embed="rId3"/>
                <a:stretch>
                  <a:fillRect l="-1053" b="-18750"/>
                </a:stretch>
              </a:blipFill>
              <a:ln w="9525">
                <a:noFill/>
                <a:miter lim="800000"/>
                <a:headEnd/>
                <a:tailEnd/>
              </a:ln>
            </p:spPr>
            <p:txBody>
              <a:bodyPr/>
              <a:lstStyle/>
              <a:p>
                <a:r>
                  <a:rPr lang="ja-JP" altLang="en-US">
                    <a:noFill/>
                  </a:rPr>
                  <a:t> </a:t>
                </a:r>
              </a:p>
            </p:txBody>
          </p:sp>
        </mc:Fallback>
      </mc:AlternateContent>
      <p:sp>
        <p:nvSpPr>
          <p:cNvPr id="66" name="テキスト ボックス 22">
            <a:extLst>
              <a:ext uri="{FF2B5EF4-FFF2-40B4-BE49-F238E27FC236}">
                <a16:creationId xmlns:a16="http://schemas.microsoft.com/office/drawing/2014/main" id="{8F8552EE-1443-4CD3-AA67-1AC26CE64262}"/>
              </a:ext>
            </a:extLst>
          </p:cNvPr>
          <p:cNvSpPr txBox="1">
            <a:spLocks noChangeArrowheads="1"/>
          </p:cNvSpPr>
          <p:nvPr/>
        </p:nvSpPr>
        <p:spPr bwMode="auto">
          <a:xfrm>
            <a:off x="5604186" y="3563888"/>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2</a:t>
            </a:r>
            <a:endParaRPr lang="ja-JP" altLang="en-US" sz="1200" dirty="0"/>
          </a:p>
        </p:txBody>
      </p:sp>
    </p:spTree>
    <p:extLst>
      <p:ext uri="{BB962C8B-B14F-4D97-AF65-F5344CB8AC3E}">
        <p14:creationId xmlns:p14="http://schemas.microsoft.com/office/powerpoint/2010/main" val="4095712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22">
            <a:extLst>
              <a:ext uri="{FF2B5EF4-FFF2-40B4-BE49-F238E27FC236}">
                <a16:creationId xmlns:a16="http://schemas.microsoft.com/office/drawing/2014/main" id="{64CFFF8F-E198-46DC-A3CF-4577628DF7F8}"/>
              </a:ext>
            </a:extLst>
          </p:cNvPr>
          <p:cNvSpPr txBox="1">
            <a:spLocks noChangeArrowheads="1"/>
          </p:cNvSpPr>
          <p:nvPr/>
        </p:nvSpPr>
        <p:spPr bwMode="auto">
          <a:xfrm>
            <a:off x="5466328" y="8163108"/>
            <a:ext cx="518091" cy="369332"/>
          </a:xfrm>
          <a:prstGeom prst="rect">
            <a:avLst/>
          </a:prstGeom>
          <a:noFill/>
          <a:ln w="9525">
            <a:noFill/>
            <a:miter lim="800000"/>
            <a:headEnd/>
            <a:tailEnd/>
          </a:ln>
        </p:spPr>
        <p:txBody>
          <a:bodyPr wrap="none">
            <a:spAutoFit/>
          </a:bodyPr>
          <a:lstStyle/>
          <a:p>
            <a:r>
              <a:rPr lang="en-US" altLang="ja-JP" dirty="0"/>
              <a:t>f(u)</a:t>
            </a:r>
            <a:endParaRPr lang="ja-JP" altLang="en-US" dirty="0"/>
          </a:p>
        </p:txBody>
      </p:sp>
      <p:sp>
        <p:nvSpPr>
          <p:cNvPr id="4" name="テキスト ボックス 3"/>
          <p:cNvSpPr txBox="1"/>
          <p:nvPr/>
        </p:nvSpPr>
        <p:spPr>
          <a:xfrm>
            <a:off x="188640" y="35496"/>
            <a:ext cx="6183103" cy="9233297"/>
          </a:xfrm>
          <a:prstGeom prst="rect">
            <a:avLst/>
          </a:prstGeom>
          <a:noFill/>
        </p:spPr>
        <p:txBody>
          <a:bodyPr wrap="none" rtlCol="0">
            <a:spAutoFit/>
          </a:bodyPr>
          <a:lstStyle/>
          <a:p>
            <a:r>
              <a:rPr lang="en-US" altLang="ja-JP" sz="1000" dirty="0"/>
              <a:t>2018</a:t>
            </a:r>
            <a:r>
              <a:rPr lang="ja-JP" altLang="en-US" sz="1000" dirty="0"/>
              <a:t>年度 有限幾何学 中間試験</a:t>
            </a:r>
            <a:endParaRPr lang="en-US" altLang="ja-JP" sz="1000" dirty="0"/>
          </a:p>
          <a:p>
            <a:endParaRPr lang="en-US" altLang="ja-JP" sz="1000" dirty="0"/>
          </a:p>
          <a:p>
            <a:r>
              <a:rPr lang="ja-JP" altLang="en-US" sz="1000" dirty="0"/>
              <a:t>問</a:t>
            </a:r>
            <a:r>
              <a:rPr lang="en-US" altLang="ja-JP" sz="1000" dirty="0"/>
              <a:t>3</a:t>
            </a:r>
            <a:r>
              <a:rPr lang="ja-JP" altLang="en-US" sz="1000" dirty="0"/>
              <a:t>　次の文章を読み，各問に答えよ．</a:t>
            </a:r>
            <a:endParaRPr lang="en-US" altLang="ja-JP" sz="1000" dirty="0"/>
          </a:p>
          <a:p>
            <a:endParaRPr lang="en-US" altLang="ja-JP" sz="1000" dirty="0"/>
          </a:p>
          <a:p>
            <a:r>
              <a:rPr lang="en-US" altLang="ja-JP" sz="1000" dirty="0"/>
              <a:t>σ</a:t>
            </a:r>
            <a:r>
              <a:rPr lang="en-US" altLang="ja-JP" sz="1000" baseline="-25000" dirty="0"/>
              <a:t>2</a:t>
            </a:r>
            <a:r>
              <a:rPr lang="en-US" altLang="ja-JP" sz="1000" dirty="0"/>
              <a:t>(G)=min{</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 : x</a:t>
            </a:r>
            <a:r>
              <a:rPr lang="ja-JP" altLang="en-US" sz="1000" dirty="0"/>
              <a:t>と</a:t>
            </a:r>
            <a:r>
              <a:rPr lang="en-US" altLang="ja-JP" sz="1000" dirty="0"/>
              <a:t>y</a:t>
            </a:r>
            <a:r>
              <a:rPr lang="ja-JP" altLang="en-US" sz="1000" dirty="0"/>
              <a:t>は相異なる互いに非隣接な</a:t>
            </a:r>
            <a:r>
              <a:rPr lang="en-US" altLang="ja-JP" sz="1000" dirty="0"/>
              <a:t>G</a:t>
            </a:r>
            <a:r>
              <a:rPr lang="ja-JP" altLang="en-US" sz="1000" dirty="0"/>
              <a:t>の頂点</a:t>
            </a:r>
            <a:r>
              <a:rPr lang="en-US" altLang="ja-JP" sz="1000" dirty="0"/>
              <a:t>}</a:t>
            </a:r>
            <a:r>
              <a:rPr lang="ja-JP" altLang="en-US" sz="1000" dirty="0"/>
              <a:t>と定義する．</a:t>
            </a:r>
            <a:endParaRPr lang="en-US" altLang="ja-JP" sz="1000" dirty="0"/>
          </a:p>
          <a:p>
            <a:r>
              <a:rPr lang="ja-JP" altLang="en-US" sz="1000" dirty="0"/>
              <a:t>ハミルトン閉路の存在を保証する次数和条件に関して</a:t>
            </a:r>
            <a:r>
              <a:rPr lang="en-US" altLang="ja-JP" sz="1000" dirty="0"/>
              <a:t>Ore</a:t>
            </a:r>
            <a:r>
              <a:rPr lang="ja-JP" altLang="en-US" sz="1000" dirty="0"/>
              <a:t>による次の定理が良く知られている．</a:t>
            </a:r>
            <a:endParaRPr lang="en-US" altLang="ja-JP" sz="1000" dirty="0"/>
          </a:p>
          <a:p>
            <a:endParaRPr lang="en-US" altLang="ja-JP" sz="1000" dirty="0"/>
          </a:p>
          <a:p>
            <a:r>
              <a:rPr lang="ja-JP" altLang="en-US" sz="1000" dirty="0"/>
              <a:t>定理</a:t>
            </a:r>
            <a:r>
              <a:rPr lang="en-US" altLang="ja-JP" sz="1000" dirty="0"/>
              <a:t>2</a:t>
            </a:r>
            <a:r>
              <a:rPr lang="ja-JP" altLang="en-US" sz="1000" dirty="0"/>
              <a:t>（</a:t>
            </a:r>
            <a:r>
              <a:rPr lang="en-US" altLang="ja-JP" sz="1000" dirty="0"/>
              <a:t>Ore</a:t>
            </a:r>
            <a:r>
              <a:rPr lang="ja-JP" altLang="en-US" sz="1000" dirty="0"/>
              <a:t>の定理　</a:t>
            </a:r>
            <a:r>
              <a:rPr lang="en-US" altLang="ja-JP" sz="1000" dirty="0"/>
              <a:t>1960</a:t>
            </a:r>
            <a:r>
              <a:rPr lang="ja-JP" altLang="en-US" sz="1000" dirty="0"/>
              <a:t>）</a:t>
            </a:r>
            <a:endParaRPr lang="en-US" altLang="ja-JP" sz="1000" dirty="0"/>
          </a:p>
          <a:p>
            <a:r>
              <a:rPr lang="en-US" altLang="ja-JP" sz="1000" dirty="0"/>
              <a:t>n</a:t>
            </a:r>
            <a:r>
              <a:rPr lang="ja-JP" altLang="en-US" sz="1000" dirty="0"/>
              <a:t>を</a:t>
            </a:r>
            <a:r>
              <a:rPr lang="en-US" altLang="ja-JP" sz="1000" dirty="0"/>
              <a:t>3</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の単純グラフとする．このとき，</a:t>
            </a:r>
            <a:r>
              <a:rPr lang="en-US" altLang="ja-JP" sz="1000" dirty="0"/>
              <a:t>σ</a:t>
            </a:r>
            <a:r>
              <a:rPr lang="en-US" altLang="ja-JP" sz="1000" baseline="-25000" dirty="0"/>
              <a:t>2</a:t>
            </a:r>
            <a:r>
              <a:rPr lang="en-US" altLang="ja-JP" sz="1000" dirty="0"/>
              <a:t>(G)</a:t>
            </a:r>
            <a:r>
              <a:rPr lang="ja-JP" altLang="en-US" sz="1000" dirty="0"/>
              <a:t>≧</a:t>
            </a:r>
            <a:r>
              <a:rPr lang="en-US" altLang="ja-JP" sz="1000" dirty="0"/>
              <a:t>n</a:t>
            </a:r>
            <a:r>
              <a:rPr lang="ja-JP" altLang="en-US" sz="1000" dirty="0"/>
              <a:t>ならば，</a:t>
            </a:r>
            <a:r>
              <a:rPr lang="en-US" altLang="ja-JP" sz="1000" dirty="0"/>
              <a:t>G</a:t>
            </a:r>
            <a:r>
              <a:rPr lang="ja-JP" altLang="en-US" sz="1000" dirty="0"/>
              <a:t>はハミルトン閉路を持つ．</a:t>
            </a:r>
            <a:endParaRPr lang="en-US" altLang="ja-JP" sz="1000" dirty="0"/>
          </a:p>
          <a:p>
            <a:endParaRPr lang="en-US" altLang="ja-JP" sz="1000" dirty="0"/>
          </a:p>
          <a:p>
            <a:r>
              <a:rPr lang="en-US" altLang="ja-JP" sz="1000" dirty="0"/>
              <a:t>Ore</a:t>
            </a:r>
            <a:r>
              <a:rPr lang="ja-JP" altLang="en-US" sz="1000" dirty="0"/>
              <a:t>の定理から次の系</a:t>
            </a:r>
            <a:r>
              <a:rPr lang="en-US" altLang="ja-JP" sz="1000" dirty="0"/>
              <a:t>3</a:t>
            </a:r>
            <a:r>
              <a:rPr lang="ja-JP" altLang="en-US" sz="1000" dirty="0"/>
              <a:t>が得られることも良く知られている．</a:t>
            </a:r>
            <a:endParaRPr lang="en-US" altLang="ja-JP" sz="1000" dirty="0"/>
          </a:p>
          <a:p>
            <a:endParaRPr lang="en-US" altLang="ja-JP" sz="1000" dirty="0"/>
          </a:p>
          <a:p>
            <a:r>
              <a:rPr lang="ja-JP" altLang="en-US" sz="1000" dirty="0"/>
              <a:t>系</a:t>
            </a:r>
            <a:r>
              <a:rPr lang="en-US" altLang="ja-JP" sz="1000" dirty="0"/>
              <a:t>3</a:t>
            </a:r>
          </a:p>
          <a:p>
            <a:r>
              <a:rPr lang="en-US" altLang="ja-JP" sz="1000" dirty="0"/>
              <a:t>n</a:t>
            </a:r>
            <a:r>
              <a:rPr lang="ja-JP" altLang="en-US" sz="1000" dirty="0"/>
              <a:t>を</a:t>
            </a:r>
            <a:r>
              <a:rPr lang="en-US" altLang="ja-JP" sz="1000" dirty="0"/>
              <a:t>2</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の単純グラフとする．このとき，</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ならば，</a:t>
            </a:r>
            <a:r>
              <a:rPr lang="en-US" altLang="ja-JP" sz="1000" dirty="0"/>
              <a:t>G</a:t>
            </a:r>
            <a:r>
              <a:rPr lang="ja-JP" altLang="en-US" sz="1000" dirty="0"/>
              <a:t>はハミルトン道を持つ．</a:t>
            </a:r>
            <a:endParaRPr lang="en-US" altLang="ja-JP" sz="1000" dirty="0"/>
          </a:p>
          <a:p>
            <a:endParaRPr lang="en-US" altLang="ja-JP" sz="1000" dirty="0"/>
          </a:p>
          <a:p>
            <a:r>
              <a:rPr lang="ja-JP" altLang="en-US" sz="1000" dirty="0"/>
              <a:t>最長道の位数に着目することで系</a:t>
            </a:r>
            <a:r>
              <a:rPr lang="en-US" altLang="ja-JP" sz="1000" dirty="0"/>
              <a:t>3</a:t>
            </a:r>
            <a:r>
              <a:rPr lang="ja-JP" altLang="en-US" sz="1000" dirty="0"/>
              <a:t>を次のように拡張することができることも知られている．</a:t>
            </a:r>
            <a:br>
              <a:rPr lang="en-US" altLang="ja-JP" sz="1000" dirty="0"/>
            </a:br>
            <a:endParaRPr lang="en-US" altLang="ja-JP" sz="1000" dirty="0"/>
          </a:p>
          <a:p>
            <a:r>
              <a:rPr lang="ja-JP" altLang="en-US" sz="1000" dirty="0"/>
              <a:t>定理</a:t>
            </a:r>
            <a:r>
              <a:rPr lang="en-US" altLang="ja-JP" sz="1000" dirty="0"/>
              <a:t>4</a:t>
            </a:r>
          </a:p>
          <a:p>
            <a:r>
              <a:rPr lang="en-US" altLang="ja-JP" sz="1000" dirty="0"/>
              <a:t>n</a:t>
            </a:r>
            <a:r>
              <a:rPr lang="ja-JP" altLang="en-US" sz="1000" dirty="0"/>
              <a:t>を</a:t>
            </a:r>
            <a:r>
              <a:rPr lang="en-US" altLang="ja-JP" sz="1000" dirty="0"/>
              <a:t>2</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の連結単純グラフとする．このとき，</a:t>
            </a:r>
            <a:r>
              <a:rPr lang="en-US" altLang="ja-JP" sz="1000" dirty="0"/>
              <a:t>G</a:t>
            </a:r>
            <a:r>
              <a:rPr lang="ja-JP" altLang="en-US" sz="1000" dirty="0" err="1"/>
              <a:t>は位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以上の道を持つ．</a:t>
            </a:r>
            <a:endParaRPr lang="en-US" altLang="ja-JP" sz="1000" dirty="0"/>
          </a:p>
          <a:p>
            <a:endParaRPr lang="en-US" altLang="ja-JP" sz="1000" dirty="0"/>
          </a:p>
          <a:p>
            <a:endParaRPr lang="en-US" altLang="ja-JP" sz="1000" dirty="0"/>
          </a:p>
          <a:p>
            <a:pPr marL="228600" indent="-228600">
              <a:buAutoNum type="arabicParenBoth"/>
            </a:pPr>
            <a:r>
              <a:rPr lang="ja-JP" altLang="en-US" sz="1000" dirty="0"/>
              <a:t>定理</a:t>
            </a:r>
            <a:r>
              <a:rPr lang="en-US" altLang="ja-JP" sz="1000" dirty="0"/>
              <a:t>2</a:t>
            </a:r>
            <a:r>
              <a:rPr lang="ja-JP" altLang="en-US" sz="1000" dirty="0"/>
              <a:t>を用いて系</a:t>
            </a:r>
            <a:r>
              <a:rPr lang="en-US" altLang="ja-JP" sz="1000" dirty="0"/>
              <a:t>3</a:t>
            </a:r>
            <a:r>
              <a:rPr lang="ja-JP" altLang="en-US" sz="1000" dirty="0"/>
              <a:t>を証明したい．次の空欄を埋めよ．</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の単純グラフとし</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を満たすとする．</a:t>
            </a:r>
            <a:br>
              <a:rPr lang="en-US" altLang="ja-JP" sz="1000" dirty="0"/>
            </a:br>
            <a:r>
              <a:rPr lang="en-US" altLang="ja-JP" sz="1000" dirty="0"/>
              <a:t>v</a:t>
            </a:r>
            <a:r>
              <a:rPr lang="ja-JP" altLang="en-US" sz="1000" dirty="0"/>
              <a:t>を</a:t>
            </a:r>
            <a:r>
              <a:rPr lang="en-US" altLang="ja-JP" sz="1000" dirty="0"/>
              <a:t>V(G)</a:t>
            </a:r>
            <a:r>
              <a:rPr lang="ja-JP" altLang="en-US" sz="1000" dirty="0"/>
              <a:t>に属さない頂点とし，グラフ</a:t>
            </a:r>
            <a:r>
              <a:rPr lang="en-US" altLang="ja-JP" sz="1000" dirty="0"/>
              <a:t>G'</a:t>
            </a:r>
            <a:r>
              <a:rPr lang="ja-JP" altLang="en-US" sz="1000" dirty="0"/>
              <a:t>を次のように定義する</a:t>
            </a:r>
            <a:r>
              <a:rPr lang="en-US" altLang="ja-JP" sz="1000" dirty="0"/>
              <a:t>;</a:t>
            </a:r>
            <a:br>
              <a:rPr lang="en-US" altLang="ja-JP" sz="1000" dirty="0"/>
            </a:br>
            <a:r>
              <a:rPr lang="en-US" altLang="ja-JP" sz="1000" dirty="0"/>
              <a:t>V(G')=V(G)</a:t>
            </a:r>
            <a:r>
              <a:rPr lang="ja-JP" altLang="en-US" sz="1000" dirty="0"/>
              <a:t>∪</a:t>
            </a:r>
            <a:r>
              <a:rPr lang="en-US" altLang="ja-JP" sz="1000" dirty="0"/>
              <a:t>{ v }, E(G')=E(G)</a:t>
            </a:r>
            <a:r>
              <a:rPr lang="ja-JP" altLang="en-US" sz="1000" dirty="0"/>
              <a:t>∪</a:t>
            </a:r>
            <a:r>
              <a:rPr lang="en-US" altLang="ja-JP" sz="1000" dirty="0"/>
              <a:t>{ </a:t>
            </a:r>
            <a:r>
              <a:rPr lang="en-US" altLang="ja-JP" sz="1000" dirty="0" err="1"/>
              <a:t>vx</a:t>
            </a:r>
            <a:r>
              <a:rPr lang="en-US" altLang="ja-JP" sz="1000" dirty="0"/>
              <a:t>: x</a:t>
            </a:r>
            <a:r>
              <a:rPr lang="ja-JP" altLang="en-US" sz="1000" dirty="0"/>
              <a:t>∈</a:t>
            </a:r>
            <a:r>
              <a:rPr lang="en-US" altLang="ja-JP" sz="1000" dirty="0"/>
              <a:t>V(G)}</a:t>
            </a:r>
            <a:r>
              <a:rPr lang="ja-JP" altLang="en-US" sz="1000" dirty="0" err="1"/>
              <a:t>．</a:t>
            </a:r>
            <a:br>
              <a:rPr lang="en-US" altLang="ja-JP" sz="1000" dirty="0"/>
            </a:br>
            <a:r>
              <a:rPr lang="ja-JP" altLang="en-US" sz="1000" dirty="0"/>
              <a:t>このとき，</a:t>
            </a:r>
            <a:r>
              <a:rPr lang="en-US" altLang="ja-JP" sz="1000" dirty="0"/>
              <a:t> σ</a:t>
            </a:r>
            <a:r>
              <a:rPr lang="en-US" altLang="ja-JP" sz="1000" baseline="-25000" dirty="0"/>
              <a:t>2</a:t>
            </a:r>
            <a:r>
              <a:rPr lang="en-US" altLang="ja-JP" sz="1000" dirty="0"/>
              <a:t>(G')</a:t>
            </a:r>
            <a:r>
              <a:rPr lang="ja-JP" altLang="en-US" sz="1000" dirty="0"/>
              <a:t>≧</a:t>
            </a:r>
            <a:r>
              <a:rPr lang="en-US" altLang="ja-JP" sz="1000" dirty="0"/>
              <a:t> σ</a:t>
            </a:r>
            <a:r>
              <a:rPr lang="en-US" altLang="ja-JP" sz="1000" baseline="-25000" dirty="0"/>
              <a:t>2</a:t>
            </a:r>
            <a:r>
              <a:rPr lang="en-US" altLang="ja-JP" sz="1000" dirty="0"/>
              <a:t>(G)+</a:t>
            </a:r>
            <a:r>
              <a:rPr lang="ja-JP" altLang="en-US" sz="1000" u="sng" dirty="0"/>
              <a:t>　</a:t>
            </a:r>
            <a:r>
              <a:rPr lang="en-US" altLang="ja-JP" sz="1000" u="sng" dirty="0"/>
              <a:t>2</a:t>
            </a:r>
            <a:r>
              <a:rPr lang="ja-JP" altLang="en-US" sz="1000" u="sng" dirty="0"/>
              <a:t>　</a:t>
            </a:r>
            <a:r>
              <a:rPr lang="ja-JP" altLang="en-US" sz="1000" dirty="0"/>
              <a:t>≧</a:t>
            </a:r>
            <a:r>
              <a:rPr lang="ja-JP" altLang="en-US" sz="1000" u="sng" dirty="0"/>
              <a:t> </a:t>
            </a:r>
            <a:r>
              <a:rPr lang="en-US" altLang="ja-JP" sz="1000" u="sng" dirty="0"/>
              <a:t>|V(G')|</a:t>
            </a:r>
            <a:r>
              <a:rPr lang="ja-JP" altLang="en-US" sz="1000" u="sng" dirty="0"/>
              <a:t>　（</a:t>
            </a:r>
            <a:r>
              <a:rPr lang="en-US" altLang="ja-JP" sz="1000" u="sng" dirty="0"/>
              <a:t>n+1</a:t>
            </a:r>
            <a:r>
              <a:rPr lang="ja-JP" altLang="en-US" sz="1000" u="sng" dirty="0"/>
              <a:t>でもよい）　</a:t>
            </a:r>
            <a:r>
              <a:rPr lang="en-US" altLang="ja-JP" sz="1000" dirty="0"/>
              <a:t> </a:t>
            </a:r>
            <a:r>
              <a:rPr lang="ja-JP" altLang="en-US" sz="1000" dirty="0"/>
              <a:t>　　</a:t>
            </a:r>
            <a:r>
              <a:rPr lang="en-US" altLang="ja-JP" sz="1000" dirty="0"/>
              <a:t> </a:t>
            </a:r>
            <a:r>
              <a:rPr lang="ja-JP" altLang="en-US" sz="1000" dirty="0"/>
              <a:t>　　　　　　　　　　　　　</a:t>
            </a:r>
            <a:br>
              <a:rPr lang="en-US" altLang="ja-JP" sz="1000" dirty="0"/>
            </a:br>
            <a:r>
              <a:rPr lang="ja-JP" altLang="en-US" sz="1000" dirty="0"/>
              <a:t>であることから</a:t>
            </a:r>
            <a:r>
              <a:rPr lang="en-US" altLang="ja-JP" sz="1000" dirty="0"/>
              <a:t>G'</a:t>
            </a:r>
            <a:r>
              <a:rPr lang="ja-JP" altLang="en-US" sz="1000" dirty="0"/>
              <a:t>は</a:t>
            </a:r>
            <a:r>
              <a:rPr lang="ja-JP" altLang="en-US" sz="1000" u="sng" dirty="0"/>
              <a:t>　定理</a:t>
            </a:r>
            <a:r>
              <a:rPr lang="en-US" altLang="ja-JP" sz="1000" u="sng" dirty="0"/>
              <a:t>2</a:t>
            </a:r>
            <a:r>
              <a:rPr lang="ja-JP" altLang="en-US" sz="1000" u="sng" dirty="0"/>
              <a:t>よりハミルトン閉路　</a:t>
            </a:r>
            <a:r>
              <a:rPr lang="ja-JP" altLang="en-US" sz="1000" dirty="0"/>
              <a:t>を持つことが分かる．</a:t>
            </a:r>
            <a:br>
              <a:rPr lang="en-US" altLang="ja-JP" sz="1000" dirty="0"/>
            </a:br>
            <a:r>
              <a:rPr lang="ja-JP" altLang="en-US" sz="1000" dirty="0"/>
              <a:t>よって，</a:t>
            </a:r>
            <a:r>
              <a:rPr lang="ja-JP" altLang="en-US" sz="1000" u="sng" dirty="0"/>
              <a:t>　</a:t>
            </a:r>
            <a:r>
              <a:rPr lang="en-US" altLang="ja-JP" sz="1000" u="sng" dirty="0"/>
              <a:t>G'</a:t>
            </a:r>
            <a:r>
              <a:rPr lang="ja-JP" altLang="en-US" sz="1000" u="sng" dirty="0"/>
              <a:t>のハミルトン閉路から</a:t>
            </a:r>
            <a:r>
              <a:rPr lang="en-US" altLang="ja-JP" sz="1000" u="sng" dirty="0"/>
              <a:t>v</a:t>
            </a:r>
            <a:r>
              <a:rPr lang="ja-JP" altLang="en-US" sz="1000" u="sng" dirty="0"/>
              <a:t>を取り除く　</a:t>
            </a:r>
            <a:r>
              <a:rPr lang="ja-JP" altLang="en-US" sz="1000" dirty="0"/>
              <a:t>ことにより</a:t>
            </a:r>
            <a:r>
              <a:rPr lang="en-US" altLang="ja-JP" sz="1000" dirty="0"/>
              <a:t>G</a:t>
            </a:r>
            <a:r>
              <a:rPr lang="ja-JP" altLang="en-US" sz="1000" dirty="0"/>
              <a:t>のハミルトン道を得ることができる．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定理</a:t>
            </a:r>
            <a:r>
              <a:rPr lang="en-US" altLang="ja-JP" sz="1000" dirty="0"/>
              <a:t>4</a:t>
            </a:r>
            <a:r>
              <a:rPr lang="ja-JP" altLang="en-US" sz="1000" dirty="0"/>
              <a:t>を用いて系</a:t>
            </a:r>
            <a:r>
              <a:rPr lang="en-US" altLang="ja-JP" sz="1000" dirty="0"/>
              <a:t>3</a:t>
            </a:r>
            <a:r>
              <a:rPr lang="ja-JP" altLang="en-US" sz="1000" dirty="0"/>
              <a:t>を証明したい．次の空欄を埋めよ．</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の単純グラフとし</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を満たすとする．</a:t>
            </a:r>
            <a:br>
              <a:rPr lang="en-US" altLang="ja-JP" sz="1000" dirty="0"/>
            </a:br>
            <a:r>
              <a:rPr lang="en-US" altLang="ja-JP" sz="1000" dirty="0"/>
              <a:t>G</a:t>
            </a:r>
            <a:r>
              <a:rPr lang="ja-JP" altLang="en-US" sz="1000" dirty="0"/>
              <a:t>が非連結であると仮定し，</a:t>
            </a:r>
            <a:r>
              <a:rPr lang="en-US" altLang="ja-JP" sz="1000" dirty="0"/>
              <a:t>F</a:t>
            </a:r>
            <a:r>
              <a:rPr lang="ja-JP" altLang="en-US" sz="1000" dirty="0"/>
              <a:t>と</a:t>
            </a:r>
            <a:r>
              <a:rPr lang="en-US" altLang="ja-JP" sz="1000" dirty="0"/>
              <a:t>H</a:t>
            </a:r>
            <a:r>
              <a:rPr lang="ja-JP" altLang="en-US" sz="1000" dirty="0"/>
              <a:t>を</a:t>
            </a:r>
            <a:r>
              <a:rPr lang="en-US" altLang="ja-JP" sz="1000" dirty="0"/>
              <a:t>G</a:t>
            </a:r>
            <a:r>
              <a:rPr lang="ja-JP" altLang="en-US" sz="1000" dirty="0"/>
              <a:t>の連結成分とすると</a:t>
            </a:r>
            <a:br>
              <a:rPr lang="en-US" altLang="ja-JP" sz="1000" dirty="0"/>
            </a:br>
            <a:r>
              <a:rPr lang="en-US" altLang="ja-JP" sz="1000" dirty="0"/>
              <a:t>x</a:t>
            </a:r>
            <a:r>
              <a:rPr lang="ja-JP" altLang="en-US" sz="1000" dirty="0"/>
              <a:t>∊</a:t>
            </a:r>
            <a:r>
              <a:rPr lang="en-US" altLang="ja-JP" sz="1000" dirty="0"/>
              <a:t>V(F)</a:t>
            </a:r>
            <a:r>
              <a:rPr lang="ja-JP" altLang="en-US" sz="1000" dirty="0" err="1"/>
              <a:t>，</a:t>
            </a:r>
            <a:r>
              <a:rPr lang="en-US" altLang="ja-JP" sz="1000" dirty="0"/>
              <a:t>y</a:t>
            </a:r>
            <a:r>
              <a:rPr lang="ja-JP" altLang="en-US" sz="1000" dirty="0"/>
              <a:t>∊</a:t>
            </a:r>
            <a:r>
              <a:rPr lang="en-US" altLang="ja-JP" sz="1000" dirty="0"/>
              <a:t>V(H)</a:t>
            </a:r>
            <a:r>
              <a:rPr lang="ja-JP" altLang="en-US" sz="1000" dirty="0"/>
              <a:t>に対して，</a:t>
            </a:r>
            <a:br>
              <a:rPr lang="en-US" altLang="ja-JP" sz="1000" dirty="0"/>
            </a:br>
            <a:r>
              <a:rPr lang="en-US" altLang="ja-JP" sz="1000" dirty="0"/>
              <a:t>σ</a:t>
            </a:r>
            <a:r>
              <a:rPr lang="en-US" altLang="ja-JP" sz="1000" baseline="-25000" dirty="0"/>
              <a:t>2</a:t>
            </a:r>
            <a:r>
              <a:rPr lang="en-US" altLang="ja-JP" sz="1000" dirty="0"/>
              <a:t>(G)</a:t>
            </a:r>
            <a:r>
              <a:rPr lang="ja-JP" altLang="en-US" sz="1000" dirty="0"/>
              <a:t>≦</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ja-JP" altLang="en-US" sz="1000" u="sng" dirty="0"/>
              <a:t>　</a:t>
            </a:r>
            <a:r>
              <a:rPr lang="en-US" altLang="ja-JP" sz="1000" u="sng" dirty="0"/>
              <a:t>|F|+|H|-2</a:t>
            </a:r>
            <a:r>
              <a:rPr lang="ja-JP" altLang="en-US" sz="1000" u="sng" dirty="0"/>
              <a:t>　</a:t>
            </a:r>
            <a:r>
              <a:rPr lang="ja-JP" altLang="en-US" sz="1000" dirty="0"/>
              <a:t>≦</a:t>
            </a:r>
            <a:r>
              <a:rPr lang="en-US" altLang="ja-JP" sz="1000" dirty="0"/>
              <a:t>n-2</a:t>
            </a:r>
            <a:r>
              <a:rPr lang="ja-JP" altLang="en-US" sz="1000" dirty="0"/>
              <a:t>となり</a:t>
            </a:r>
            <a:r>
              <a:rPr lang="en-US" altLang="ja-JP" sz="1000" dirty="0"/>
              <a:t>σ</a:t>
            </a:r>
            <a:r>
              <a:rPr lang="en-US" altLang="ja-JP" sz="1000" baseline="-25000" dirty="0"/>
              <a:t>2</a:t>
            </a:r>
            <a:r>
              <a:rPr lang="en-US" altLang="ja-JP" sz="1000" dirty="0"/>
              <a:t>(G)</a:t>
            </a:r>
            <a:r>
              <a:rPr lang="ja-JP" altLang="en-US" sz="1000" dirty="0"/>
              <a:t>≧</a:t>
            </a:r>
            <a:r>
              <a:rPr lang="en-US" altLang="ja-JP" sz="1000" dirty="0"/>
              <a:t>n-1</a:t>
            </a:r>
            <a:r>
              <a:rPr lang="ja-JP" altLang="en-US" sz="1000" dirty="0"/>
              <a:t>であることに矛盾．</a:t>
            </a:r>
            <a:br>
              <a:rPr lang="en-US" altLang="ja-JP" sz="1000" dirty="0"/>
            </a:br>
            <a:r>
              <a:rPr lang="ja-JP" altLang="en-US" sz="1000" dirty="0"/>
              <a:t>よって</a:t>
            </a:r>
            <a:r>
              <a:rPr lang="en-US" altLang="ja-JP" sz="1000" dirty="0"/>
              <a:t>G</a:t>
            </a:r>
            <a:r>
              <a:rPr lang="ja-JP" altLang="en-US" sz="1000" dirty="0"/>
              <a:t>は連結グラフであることが分かる．</a:t>
            </a:r>
            <a:br>
              <a:rPr lang="en-US" altLang="ja-JP" sz="1000" dirty="0"/>
            </a:br>
            <a:r>
              <a:rPr lang="ja-JP" altLang="en-US" sz="1000" dirty="0"/>
              <a:t>一方，</a:t>
            </a:r>
            <a:r>
              <a:rPr lang="en-US" altLang="ja-JP" sz="1000" dirty="0"/>
              <a:t> min{σ</a:t>
            </a:r>
            <a:r>
              <a:rPr lang="en-US" altLang="ja-JP" sz="1000" baseline="-25000" dirty="0"/>
              <a:t>2</a:t>
            </a:r>
            <a:r>
              <a:rPr lang="en-US" altLang="ja-JP" sz="1000" dirty="0"/>
              <a:t>(G)+1, n} </a:t>
            </a:r>
            <a:r>
              <a:rPr lang="ja-JP" altLang="en-US" sz="1000" dirty="0"/>
              <a:t>≧</a:t>
            </a:r>
            <a:r>
              <a:rPr lang="ja-JP" altLang="en-US" sz="1000" u="sng" dirty="0"/>
              <a:t>　</a:t>
            </a:r>
            <a:r>
              <a:rPr lang="en-US" altLang="ja-JP" sz="1000" u="sng" dirty="0"/>
              <a:t>n</a:t>
            </a:r>
            <a:r>
              <a:rPr lang="ja-JP" altLang="en-US" sz="1000" u="sng" dirty="0"/>
              <a:t>　</a:t>
            </a:r>
            <a:r>
              <a:rPr lang="ja-JP" altLang="en-US" sz="1000" dirty="0"/>
              <a:t>である．</a:t>
            </a:r>
            <a:br>
              <a:rPr lang="en-US" altLang="ja-JP" sz="1000" dirty="0"/>
            </a:br>
            <a:r>
              <a:rPr lang="ja-JP" altLang="en-US" sz="1000" dirty="0"/>
              <a:t>よって定理</a:t>
            </a:r>
            <a:r>
              <a:rPr lang="en-US" altLang="ja-JP" sz="1000" dirty="0"/>
              <a:t>4</a:t>
            </a:r>
            <a:r>
              <a:rPr lang="ja-JP" altLang="en-US" sz="1000" dirty="0"/>
              <a:t>より</a:t>
            </a:r>
            <a:r>
              <a:rPr lang="en-US" altLang="ja-JP" sz="1000" dirty="0"/>
              <a:t>G</a:t>
            </a:r>
            <a:r>
              <a:rPr lang="ja-JP" altLang="en-US" sz="1000" dirty="0"/>
              <a:t>はハミルトン道を持つことが分かる．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定理</a:t>
            </a:r>
            <a:r>
              <a:rPr lang="en-US" altLang="ja-JP" sz="1000" dirty="0"/>
              <a:t>4</a:t>
            </a:r>
            <a:r>
              <a:rPr lang="ja-JP" altLang="en-US" sz="1000" dirty="0"/>
              <a:t>を証明したい．次の証明を読み各問に答えよ．</a:t>
            </a:r>
            <a:br>
              <a:rPr lang="en-US" altLang="ja-JP" sz="1000" dirty="0"/>
            </a:br>
            <a:r>
              <a:rPr lang="ja-JP" altLang="en-US" sz="1000" dirty="0"/>
              <a:t>定理</a:t>
            </a:r>
            <a:r>
              <a:rPr lang="en-US" altLang="ja-JP" sz="1000" dirty="0"/>
              <a:t>4</a:t>
            </a:r>
            <a:r>
              <a:rPr lang="ja-JP" altLang="en-US" sz="1000" dirty="0"/>
              <a:t>の証明：</a:t>
            </a:r>
            <a:br>
              <a:rPr lang="en-US" altLang="ja-JP" sz="1000" dirty="0"/>
            </a:br>
            <a:r>
              <a:rPr lang="en-US" altLang="ja-JP" sz="1000" dirty="0"/>
              <a:t>G</a:t>
            </a:r>
            <a:r>
              <a:rPr lang="ja-JP" altLang="en-US" sz="1000" dirty="0" err="1"/>
              <a:t>を位</a:t>
            </a:r>
            <a:r>
              <a:rPr lang="ja-JP" altLang="en-US" sz="1000" dirty="0"/>
              <a:t>数</a:t>
            </a:r>
            <a:r>
              <a:rPr lang="en-US" altLang="ja-JP" sz="1000" dirty="0"/>
              <a:t>n</a:t>
            </a:r>
            <a:r>
              <a:rPr lang="ja-JP" altLang="en-US" sz="1000" dirty="0"/>
              <a:t>の連結単純グラフとし，</a:t>
            </a:r>
            <a:r>
              <a:rPr lang="en-US" altLang="ja-JP" sz="1000" dirty="0"/>
              <a:t>G</a:t>
            </a:r>
            <a:r>
              <a:rPr lang="ja-JP" altLang="en-US" sz="1000" dirty="0" err="1"/>
              <a:t>が位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以上の道を持たないと仮定する．</a:t>
            </a:r>
            <a:br>
              <a:rPr lang="en-US" altLang="ja-JP" sz="1000" dirty="0"/>
            </a:br>
            <a:r>
              <a:rPr lang="en-US" altLang="ja-JP" sz="1000" dirty="0"/>
              <a:t>P</a:t>
            </a:r>
            <a:r>
              <a:rPr lang="ja-JP" altLang="en-US" sz="1000" dirty="0"/>
              <a:t>を</a:t>
            </a:r>
            <a:r>
              <a:rPr lang="en-US" altLang="ja-JP" sz="1000" dirty="0"/>
              <a:t>G</a:t>
            </a:r>
            <a:r>
              <a:rPr lang="ja-JP" altLang="en-US" sz="1000" dirty="0"/>
              <a:t>の道で位数が最大であるものとし，端点を</a:t>
            </a:r>
            <a:r>
              <a:rPr lang="en-US" altLang="ja-JP" sz="1000" dirty="0"/>
              <a:t>x</a:t>
            </a:r>
            <a:r>
              <a:rPr lang="ja-JP" altLang="en-US" sz="1000" dirty="0"/>
              <a:t>と</a:t>
            </a:r>
            <a:r>
              <a:rPr lang="en-US" altLang="ja-JP" sz="1000" dirty="0"/>
              <a:t>y</a:t>
            </a:r>
            <a:r>
              <a:rPr lang="ja-JP" altLang="en-US" sz="1000" dirty="0"/>
              <a:t>とする．</a:t>
            </a:r>
            <a:br>
              <a:rPr lang="en-US" altLang="ja-JP" sz="1000" dirty="0"/>
            </a:br>
            <a:r>
              <a:rPr lang="ja-JP" altLang="en-US" sz="1000" dirty="0"/>
              <a:t>このとき，</a:t>
            </a:r>
            <a:r>
              <a:rPr lang="en-US" altLang="ja-JP" sz="1000" dirty="0"/>
              <a:t>P</a:t>
            </a:r>
            <a:r>
              <a:rPr lang="ja-JP" altLang="en-US" sz="1000" dirty="0" err="1"/>
              <a:t>の位</a:t>
            </a:r>
            <a:r>
              <a:rPr lang="ja-JP" altLang="en-US" sz="1000" dirty="0"/>
              <a:t>数の最大性より， </a:t>
            </a:r>
            <a:r>
              <a:rPr lang="en-US" altLang="ja-JP" sz="1000" dirty="0"/>
              <a:t>N</a:t>
            </a:r>
            <a:r>
              <a:rPr lang="en-US" altLang="ja-JP" sz="1000" baseline="-25000" dirty="0"/>
              <a:t>G</a:t>
            </a:r>
            <a:r>
              <a:rPr lang="en-US" altLang="ja-JP" sz="1000" dirty="0"/>
              <a:t>(x)</a:t>
            </a:r>
            <a:r>
              <a:rPr lang="ja-JP" altLang="en-US" sz="1000" dirty="0"/>
              <a:t>∪</a:t>
            </a:r>
            <a:r>
              <a:rPr lang="en-US" altLang="ja-JP" sz="1000" dirty="0"/>
              <a:t> N</a:t>
            </a:r>
            <a:r>
              <a:rPr lang="en-US" altLang="ja-JP" sz="1000" baseline="-25000" dirty="0"/>
              <a:t>G</a:t>
            </a:r>
            <a:r>
              <a:rPr lang="en-US" altLang="ja-JP" sz="1000" dirty="0"/>
              <a:t>(y) </a:t>
            </a:r>
            <a:r>
              <a:rPr lang="ja-JP" altLang="en-US" sz="1000" dirty="0"/>
              <a:t>⊆</a:t>
            </a:r>
            <a:r>
              <a:rPr lang="ja-JP" altLang="en-US" sz="1000" u="sng" dirty="0"/>
              <a:t> </a:t>
            </a:r>
            <a:r>
              <a:rPr lang="en-US" altLang="ja-JP" sz="1000" u="sng" dirty="0"/>
              <a:t>V(P)</a:t>
            </a:r>
            <a:r>
              <a:rPr lang="ja-JP" altLang="en-US" sz="1000" u="sng" dirty="0"/>
              <a:t> </a:t>
            </a:r>
            <a:r>
              <a:rPr lang="ja-JP" altLang="en-US" sz="1000" dirty="0"/>
              <a:t>が分かる．</a:t>
            </a:r>
            <a:r>
              <a:rPr lang="en-US" altLang="ja-JP" sz="1000" dirty="0"/>
              <a:t> </a:t>
            </a:r>
            <a:br>
              <a:rPr lang="en-US" altLang="ja-JP" sz="1000" dirty="0"/>
            </a:br>
            <a:r>
              <a:rPr lang="ja-JP" altLang="en-US" sz="1000" dirty="0"/>
              <a:t>また，</a:t>
            </a:r>
            <a:r>
              <a:rPr lang="ja-JP" altLang="en-US" sz="1000" u="sng" dirty="0"/>
              <a:t>図</a:t>
            </a:r>
            <a:r>
              <a:rPr lang="en-US" altLang="ja-JP" sz="1000" u="sng" dirty="0"/>
              <a:t>1</a:t>
            </a:r>
            <a:r>
              <a:rPr lang="ja-JP" altLang="en-US" sz="1000" u="sng" dirty="0" err="1"/>
              <a:t>のような</a:t>
            </a:r>
            <a:r>
              <a:rPr lang="ja-JP" altLang="en-US" sz="1000" u="sng" dirty="0"/>
              <a:t>状況が起こりえない．</a:t>
            </a:r>
            <a:r>
              <a:rPr lang="ja-JP" altLang="en-US" sz="1400" u="sng" baseline="-25000" dirty="0"/>
              <a:t>⑧</a:t>
            </a:r>
            <a:br>
              <a:rPr lang="en-US" altLang="ja-JP" sz="1000" dirty="0"/>
            </a:br>
            <a:r>
              <a:rPr lang="ja-JP" altLang="en-US" sz="1000" dirty="0"/>
              <a:t>これらのことから，</a:t>
            </a:r>
            <a:r>
              <a:rPr lang="en-US" altLang="ja-JP" sz="1000" dirty="0">
                <a:latin typeface="Calibri" pitchFamily="34" charset="0"/>
                <a:ea typeface="ＭＳ Ｐゴシック" charset="-128"/>
              </a:rPr>
              <a:t>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(y)</a:t>
            </a:r>
            <a:r>
              <a:rPr lang="ja-JP" altLang="en-US" sz="1000" dirty="0">
                <a:latin typeface="Calibri" pitchFamily="34" charset="0"/>
                <a:ea typeface="ＭＳ Ｐゴシック" charset="-128"/>
              </a:rPr>
              <a:t>に属する各頂点に対して，</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図</a:t>
            </a:r>
            <a:r>
              <a:rPr lang="en-US" altLang="ja-JP" sz="1000" dirty="0">
                <a:latin typeface="Calibri" pitchFamily="34" charset="0"/>
                <a:ea typeface="ＭＳ Ｐゴシック" charset="-128"/>
              </a:rPr>
              <a:t>2</a:t>
            </a:r>
            <a:r>
              <a:rPr lang="ja-JP" altLang="en-US" sz="1000" dirty="0" err="1">
                <a:latin typeface="Calibri" pitchFamily="34" charset="0"/>
                <a:ea typeface="ＭＳ Ｐゴシック" charset="-128"/>
              </a:rPr>
              <a:t>のように</a:t>
            </a:r>
            <a:r>
              <a:rPr lang="en-US" altLang="ja-JP" sz="1000" dirty="0">
                <a:latin typeface="Calibri" pitchFamily="34" charset="0"/>
                <a:ea typeface="ＭＳ Ｐゴシック" charset="-128"/>
              </a:rPr>
              <a:t>V(P)-N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(x)-{x}</a:t>
            </a:r>
            <a:r>
              <a:rPr lang="ja-JP" altLang="en-US" sz="1000" dirty="0">
                <a:latin typeface="Calibri" pitchFamily="34" charset="0"/>
                <a:ea typeface="ＭＳ Ｐゴシック" charset="-128"/>
              </a:rPr>
              <a:t>に属する異なる頂点を対応させることができる．</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よって，</a:t>
            </a:r>
            <a:r>
              <a:rPr lang="en-US" altLang="ja-JP" sz="1000" dirty="0">
                <a:latin typeface="Calibri" pitchFamily="34" charset="0"/>
                <a:ea typeface="ＭＳ Ｐゴシック" charset="-128"/>
              </a:rPr>
              <a:t> </a:t>
            </a:r>
            <a:br>
              <a:rPr lang="en-US" altLang="ja-JP" sz="1000" dirty="0">
                <a:latin typeface="Calibri" pitchFamily="34" charset="0"/>
                <a:ea typeface="ＭＳ Ｐゴシック" charset="-128"/>
              </a:rPr>
            </a:br>
            <a:r>
              <a:rPr lang="en-US" altLang="ja-JP" sz="1000" dirty="0" err="1">
                <a:latin typeface="Calibri" pitchFamily="34" charset="0"/>
                <a:ea typeface="ＭＳ Ｐゴシック" charset="-128"/>
              </a:rPr>
              <a:t>d</a:t>
            </a:r>
            <a:r>
              <a:rPr lang="en-US" altLang="ja-JP" sz="1000" baseline="-25000" dirty="0" err="1">
                <a:latin typeface="Calibri" pitchFamily="34" charset="0"/>
                <a:ea typeface="ＭＳ Ｐゴシック" charset="-128"/>
              </a:rPr>
              <a:t>G</a:t>
            </a:r>
            <a:r>
              <a:rPr lang="en-US" altLang="ja-JP" sz="1000" dirty="0">
                <a:latin typeface="Calibri" pitchFamily="34" charset="0"/>
                <a:ea typeface="ＭＳ Ｐゴシック" charset="-128"/>
              </a:rPr>
              <a:t>(y) =|N</a:t>
            </a:r>
            <a:r>
              <a:rPr lang="en-US" altLang="ja-JP" sz="1000" baseline="-25000" dirty="0">
                <a:latin typeface="Calibri" pitchFamily="34" charset="0"/>
                <a:ea typeface="ＭＳ Ｐゴシック" charset="-128"/>
              </a:rPr>
              <a:t>G</a:t>
            </a:r>
            <a:r>
              <a:rPr lang="en-US" altLang="ja-JP" sz="1000" dirty="0">
                <a:latin typeface="Calibri" pitchFamily="34" charset="0"/>
                <a:ea typeface="ＭＳ Ｐゴシック" charset="-128"/>
              </a:rPr>
              <a:t>(y)| </a:t>
            </a:r>
            <a:r>
              <a:rPr lang="ja-JP" altLang="en-US" sz="1000" dirty="0">
                <a:latin typeface="Calibri" pitchFamily="34" charset="0"/>
                <a:ea typeface="ＭＳ Ｐゴシック" charset="-128"/>
              </a:rPr>
              <a:t>≦</a:t>
            </a:r>
            <a:r>
              <a:rPr lang="ja-JP" altLang="en-US" sz="1000" u="sng" dirty="0">
                <a:latin typeface="Calibri" pitchFamily="34" charset="0"/>
                <a:ea typeface="ＭＳ Ｐゴシック" charset="-128"/>
              </a:rPr>
              <a:t>　</a:t>
            </a:r>
            <a:r>
              <a:rPr lang="en-US" altLang="ja-JP" sz="1000" u="sng" dirty="0">
                <a:latin typeface="Calibri" pitchFamily="34" charset="0"/>
                <a:ea typeface="ＭＳ Ｐゴシック" charset="-128"/>
              </a:rPr>
              <a:t>|V(P)|-</a:t>
            </a:r>
            <a:r>
              <a:rPr lang="en-US" altLang="ja-JP" sz="1000" u="sng" dirty="0" err="1">
                <a:latin typeface="Calibri" pitchFamily="34" charset="0"/>
                <a:ea typeface="ＭＳ Ｐゴシック" charset="-128"/>
              </a:rPr>
              <a:t>d</a:t>
            </a:r>
            <a:r>
              <a:rPr lang="en-US" altLang="ja-JP" sz="1000" u="sng" baseline="-25000" dirty="0" err="1">
                <a:latin typeface="Calibri" pitchFamily="34" charset="0"/>
                <a:ea typeface="ＭＳ Ｐゴシック" charset="-128"/>
              </a:rPr>
              <a:t>G</a:t>
            </a:r>
            <a:r>
              <a:rPr lang="en-US" altLang="ja-JP" sz="1000" u="sng" dirty="0">
                <a:latin typeface="Calibri" pitchFamily="34" charset="0"/>
                <a:ea typeface="ＭＳ Ｐゴシック" charset="-128"/>
              </a:rPr>
              <a:t>(x)-1</a:t>
            </a:r>
            <a:r>
              <a:rPr lang="ja-JP" altLang="en-US" sz="1000" u="sng" dirty="0">
                <a:latin typeface="Calibri" pitchFamily="34" charset="0"/>
                <a:ea typeface="ＭＳ Ｐゴシック" charset="-128"/>
              </a:rPr>
              <a:t>　</a:t>
            </a:r>
            <a:r>
              <a:rPr lang="ja-JP" altLang="en-US" sz="1000" dirty="0">
                <a:latin typeface="Calibri" pitchFamily="34" charset="0"/>
                <a:ea typeface="ＭＳ Ｐゴシック" charset="-128"/>
              </a:rPr>
              <a:t>　　　</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であることが分かる．</a:t>
            </a:r>
            <a:br>
              <a:rPr lang="en-US" altLang="ja-JP" sz="1000" dirty="0">
                <a:latin typeface="Calibri" pitchFamily="34" charset="0"/>
                <a:ea typeface="ＭＳ Ｐゴシック" charset="-128"/>
              </a:rPr>
            </a:br>
            <a:r>
              <a:rPr lang="ja-JP" altLang="en-US" sz="1000" dirty="0">
                <a:latin typeface="Calibri" pitchFamily="34" charset="0"/>
                <a:ea typeface="ＭＳ Ｐゴシック" charset="-128"/>
              </a:rPr>
              <a:t>一方，図</a:t>
            </a:r>
            <a:r>
              <a:rPr lang="en-US" altLang="ja-JP" sz="1000" dirty="0">
                <a:latin typeface="Calibri" pitchFamily="34" charset="0"/>
                <a:ea typeface="ＭＳ Ｐゴシック" charset="-128"/>
              </a:rPr>
              <a:t>1</a:t>
            </a:r>
            <a:r>
              <a:rPr lang="ja-JP" altLang="en-US" sz="1000" dirty="0" err="1">
                <a:latin typeface="Calibri" pitchFamily="34" charset="0"/>
                <a:ea typeface="ＭＳ Ｐゴシック" charset="-128"/>
              </a:rPr>
              <a:t>のような</a:t>
            </a:r>
            <a:r>
              <a:rPr lang="ja-JP" altLang="en-US" sz="1000" dirty="0">
                <a:latin typeface="Calibri" pitchFamily="34" charset="0"/>
                <a:ea typeface="ＭＳ Ｐゴシック" charset="-128"/>
              </a:rPr>
              <a:t>状況がおこらないことから</a:t>
            </a:r>
            <a:r>
              <a:rPr lang="en-US" altLang="ja-JP" sz="1000" dirty="0">
                <a:latin typeface="Calibri" pitchFamily="34" charset="0"/>
                <a:ea typeface="ＭＳ Ｐゴシック" charset="-128"/>
              </a:rPr>
              <a:t>x</a:t>
            </a:r>
            <a:r>
              <a:rPr lang="ja-JP" altLang="en-US" sz="1000" dirty="0">
                <a:latin typeface="Calibri" pitchFamily="34" charset="0"/>
                <a:ea typeface="ＭＳ Ｐゴシック" charset="-128"/>
              </a:rPr>
              <a:t>と</a:t>
            </a:r>
            <a:r>
              <a:rPr lang="en-US" altLang="ja-JP" sz="1000" dirty="0">
                <a:latin typeface="Calibri" pitchFamily="34" charset="0"/>
                <a:ea typeface="ＭＳ Ｐゴシック" charset="-128"/>
              </a:rPr>
              <a:t>y</a:t>
            </a:r>
            <a:r>
              <a:rPr lang="ja-JP" altLang="en-US" sz="1000" dirty="0">
                <a:latin typeface="Calibri" pitchFamily="34" charset="0"/>
                <a:ea typeface="ＭＳ Ｐゴシック" charset="-128"/>
              </a:rPr>
              <a:t>は互いに非隣接なので　</a:t>
            </a:r>
            <a:br>
              <a:rPr lang="en-US" altLang="ja-JP" sz="1000" dirty="0">
                <a:latin typeface="Calibri" pitchFamily="34" charset="0"/>
                <a:ea typeface="ＭＳ Ｐゴシック" charset="-128"/>
              </a:rPr>
            </a:br>
            <a:r>
              <a:rPr lang="en-US" altLang="ja-JP" sz="1000" u="sng" dirty="0">
                <a:latin typeface="Calibri" pitchFamily="34" charset="0"/>
                <a:ea typeface="ＭＳ Ｐゴシック" charset="-128"/>
              </a:rPr>
              <a:t> </a:t>
            </a:r>
            <a:r>
              <a:rPr lang="en-US" altLang="ja-JP" sz="1000" u="sng" dirty="0"/>
              <a:t>σ</a:t>
            </a:r>
            <a:r>
              <a:rPr lang="en-US" altLang="ja-JP" sz="1000" u="sng" baseline="-25000" dirty="0"/>
              <a:t>2</a:t>
            </a:r>
            <a:r>
              <a:rPr lang="en-US" altLang="ja-JP" sz="1000" u="sng" dirty="0"/>
              <a:t>(G) </a:t>
            </a:r>
            <a:r>
              <a:rPr lang="ja-JP" altLang="en-US" sz="1000" dirty="0"/>
              <a:t>≦</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が成り立つ．</a:t>
            </a:r>
            <a:r>
              <a:rPr lang="ja-JP" altLang="en-US" sz="1000" baseline="-25000" dirty="0"/>
              <a:t> </a:t>
            </a:r>
            <a:br>
              <a:rPr lang="en-US" altLang="ja-JP" sz="1000" dirty="0"/>
            </a:br>
            <a:r>
              <a:rPr lang="ja-JP" altLang="en-US" sz="1000" dirty="0"/>
              <a:t>以上のことから，</a:t>
            </a:r>
            <a:r>
              <a:rPr lang="en-US" altLang="ja-JP" sz="1000" dirty="0"/>
              <a:t>|P|</a:t>
            </a:r>
            <a:r>
              <a:rPr lang="ja-JP" altLang="en-US" sz="1000" dirty="0"/>
              <a:t>≧</a:t>
            </a:r>
            <a:r>
              <a:rPr lang="en-US" altLang="ja-JP" sz="1000" dirty="0"/>
              <a:t>σ</a:t>
            </a:r>
            <a:r>
              <a:rPr lang="en-US" altLang="ja-JP" sz="1000" baseline="-25000" dirty="0"/>
              <a:t>2</a:t>
            </a:r>
            <a:r>
              <a:rPr lang="en-US" altLang="ja-JP" sz="1000" dirty="0"/>
              <a:t>(G)+1</a:t>
            </a:r>
            <a:r>
              <a:rPr lang="ja-JP" altLang="en-US" sz="1000" dirty="0"/>
              <a:t>となり</a:t>
            </a:r>
            <a:br>
              <a:rPr lang="en-US" altLang="ja-JP" sz="1000" dirty="0"/>
            </a:br>
            <a:r>
              <a:rPr lang="en-US" altLang="ja-JP" sz="1000" dirty="0"/>
              <a:t>G</a:t>
            </a:r>
            <a:r>
              <a:rPr lang="ja-JP" altLang="en-US" sz="1000" dirty="0" err="1"/>
              <a:t>が位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以上の道を持たないことに矛盾する．</a:t>
            </a:r>
            <a:br>
              <a:rPr lang="en-US" altLang="ja-JP" sz="1000" dirty="0"/>
            </a:br>
            <a:r>
              <a:rPr lang="ja-JP" altLang="en-US" sz="1000" dirty="0"/>
              <a:t>下線部⑧の理由：</a:t>
            </a:r>
            <a:br>
              <a:rPr lang="en-US" altLang="ja-JP" sz="1000" dirty="0"/>
            </a:br>
            <a:r>
              <a:rPr lang="ja-JP" altLang="en-US" sz="1000" dirty="0"/>
              <a:t>図</a:t>
            </a:r>
            <a:r>
              <a:rPr lang="en-US" altLang="ja-JP" sz="1000" dirty="0"/>
              <a:t>1</a:t>
            </a:r>
            <a:r>
              <a:rPr lang="ja-JP" altLang="en-US" sz="1000" dirty="0"/>
              <a:t>の状況が起きたと仮定する．このとき，</a:t>
            </a:r>
            <a:r>
              <a:rPr lang="en-US" altLang="ja-JP" sz="1000" dirty="0"/>
              <a:t>V(C)=C(P)</a:t>
            </a:r>
            <a:r>
              <a:rPr lang="ja-JP" altLang="en-US" sz="1000" dirty="0"/>
              <a:t>である閉路</a:t>
            </a:r>
            <a:r>
              <a:rPr lang="en-US" altLang="ja-JP" sz="1000" dirty="0"/>
              <a:t>C</a:t>
            </a:r>
            <a:r>
              <a:rPr lang="ja-JP" altLang="en-US" sz="1000" dirty="0"/>
              <a:t>が存在する．</a:t>
            </a:r>
            <a:br>
              <a:rPr lang="en-US" altLang="ja-JP" sz="1000" dirty="0"/>
            </a:br>
            <a:r>
              <a:rPr lang="en-US" altLang="ja-JP" sz="1000" dirty="0"/>
              <a:t>G</a:t>
            </a:r>
            <a:r>
              <a:rPr lang="ja-JP" altLang="en-US" sz="1000" dirty="0" err="1"/>
              <a:t>が位</a:t>
            </a:r>
            <a:r>
              <a:rPr lang="ja-JP" altLang="en-US" sz="1000" dirty="0"/>
              <a:t>数が </a:t>
            </a:r>
            <a:r>
              <a:rPr lang="en-US" altLang="ja-JP" sz="1000" dirty="0"/>
              <a:t>min{σ</a:t>
            </a:r>
            <a:r>
              <a:rPr lang="en-US" altLang="ja-JP" sz="1000" baseline="-25000" dirty="0"/>
              <a:t>2</a:t>
            </a:r>
            <a:r>
              <a:rPr lang="en-US" altLang="ja-JP" sz="1000" dirty="0"/>
              <a:t>(G)+1, n} </a:t>
            </a:r>
            <a:r>
              <a:rPr lang="ja-JP" altLang="en-US" sz="1000" dirty="0"/>
              <a:t>以上の道を持たないことから</a:t>
            </a:r>
            <a:r>
              <a:rPr lang="en-US" altLang="ja-JP" sz="1000" dirty="0"/>
              <a:t>V(P)</a:t>
            </a:r>
            <a:r>
              <a:rPr lang="ja-JP" altLang="en-US" sz="1000" dirty="0"/>
              <a:t>に属さない</a:t>
            </a:r>
            <a:r>
              <a:rPr lang="en-US" altLang="ja-JP" sz="1000" dirty="0"/>
              <a:t>G</a:t>
            </a:r>
            <a:r>
              <a:rPr lang="ja-JP" altLang="en-US" sz="1000" dirty="0"/>
              <a:t>の頂点</a:t>
            </a:r>
            <a:r>
              <a:rPr lang="en-US" altLang="ja-JP" sz="1000" dirty="0"/>
              <a:t>u</a:t>
            </a:r>
            <a:r>
              <a:rPr lang="ja-JP" altLang="en-US" sz="1000" dirty="0"/>
              <a:t>が存在する．</a:t>
            </a:r>
            <a:br>
              <a:rPr lang="en-US" altLang="ja-JP" sz="1000" dirty="0"/>
            </a:br>
            <a:r>
              <a:rPr lang="en-US" altLang="ja-JP" sz="1000" dirty="0"/>
              <a:t>G</a:t>
            </a:r>
            <a:r>
              <a:rPr lang="ja-JP" altLang="en-US" sz="1000" dirty="0"/>
              <a:t>が連結であることから</a:t>
            </a:r>
            <a:r>
              <a:rPr lang="en-US" altLang="ja-JP" sz="1000" dirty="0"/>
              <a:t>u</a:t>
            </a:r>
            <a:r>
              <a:rPr lang="ja-JP" altLang="en-US" sz="1000" dirty="0"/>
              <a:t>は</a:t>
            </a:r>
            <a:r>
              <a:rPr lang="en-US" altLang="ja-JP" sz="1000" dirty="0"/>
              <a:t>C</a:t>
            </a:r>
            <a:r>
              <a:rPr lang="ja-JP" altLang="en-US" sz="1000" dirty="0"/>
              <a:t>のある頂点</a:t>
            </a:r>
            <a:r>
              <a:rPr lang="en-US" altLang="ja-JP" sz="1000" dirty="0"/>
              <a:t>v</a:t>
            </a:r>
            <a:r>
              <a:rPr lang="ja-JP" altLang="en-US" sz="1000" dirty="0"/>
              <a:t>と隣接しているとしてよい．</a:t>
            </a:r>
            <a:br>
              <a:rPr lang="en-US" altLang="ja-JP" sz="1000" dirty="0"/>
            </a:br>
            <a:r>
              <a:rPr lang="ja-JP" altLang="en-US" sz="1000" dirty="0"/>
              <a:t>このとき，</a:t>
            </a:r>
            <a:r>
              <a:rPr lang="en-US" altLang="ja-JP" sz="1000" dirty="0"/>
              <a:t>C</a:t>
            </a:r>
            <a:r>
              <a:rPr lang="ja-JP" altLang="en-US" sz="1000" dirty="0"/>
              <a:t>上の</a:t>
            </a:r>
            <a:r>
              <a:rPr lang="en-US" altLang="ja-JP" sz="1000" dirty="0"/>
              <a:t>v</a:t>
            </a:r>
            <a:r>
              <a:rPr lang="ja-JP" altLang="en-US" sz="1000" dirty="0"/>
              <a:t>の隣の頂点の</a:t>
            </a:r>
            <a:r>
              <a:rPr lang="en-US" altLang="ja-JP" sz="1000" dirty="0"/>
              <a:t>1</a:t>
            </a:r>
            <a:r>
              <a:rPr lang="ja-JP" altLang="en-US" sz="1000" dirty="0" err="1"/>
              <a:t>つを</a:t>
            </a:r>
            <a:r>
              <a:rPr lang="en-US" altLang="ja-JP" sz="1000" dirty="0"/>
              <a:t>w</a:t>
            </a:r>
            <a:r>
              <a:rPr lang="ja-JP" altLang="en-US" sz="1000" dirty="0"/>
              <a:t>とすると，</a:t>
            </a:r>
            <a:r>
              <a:rPr lang="en-US" altLang="ja-JP" sz="1000" dirty="0"/>
              <a:t>C</a:t>
            </a:r>
            <a:r>
              <a:rPr lang="ja-JP" altLang="en-US" sz="1000" dirty="0"/>
              <a:t>に頂点</a:t>
            </a:r>
            <a:r>
              <a:rPr lang="en-US" altLang="ja-JP" sz="1000" dirty="0"/>
              <a:t>u</a:t>
            </a:r>
            <a:r>
              <a:rPr lang="ja-JP" altLang="en-US" sz="1000" dirty="0"/>
              <a:t>と辺</a:t>
            </a:r>
            <a:r>
              <a:rPr lang="en-US" altLang="ja-JP" sz="1000" dirty="0" err="1"/>
              <a:t>uv</a:t>
            </a:r>
            <a:r>
              <a:rPr lang="ja-JP" altLang="en-US" sz="1000" dirty="0"/>
              <a:t>を加え，辺</a:t>
            </a:r>
            <a:r>
              <a:rPr lang="en-US" altLang="ja-JP" sz="1000" dirty="0" err="1"/>
              <a:t>vw</a:t>
            </a:r>
            <a:r>
              <a:rPr lang="ja-JP" altLang="en-US" sz="1000" dirty="0"/>
              <a:t>を除いたグラフは道となるが，</a:t>
            </a:r>
            <a:br>
              <a:rPr lang="en-US" altLang="ja-JP" sz="1000" dirty="0"/>
            </a:br>
            <a:r>
              <a:rPr lang="ja-JP" altLang="en-US" sz="1000" dirty="0"/>
              <a:t>この道の位数は</a:t>
            </a:r>
            <a:r>
              <a:rPr lang="en-US" altLang="ja-JP" sz="1000" dirty="0"/>
              <a:t>P</a:t>
            </a:r>
            <a:r>
              <a:rPr lang="ja-JP" altLang="en-US" sz="1000" dirty="0" err="1"/>
              <a:t>の位</a:t>
            </a:r>
            <a:r>
              <a:rPr lang="ja-JP" altLang="en-US" sz="1000" dirty="0"/>
              <a:t>数よりも大きいので</a:t>
            </a:r>
            <a:r>
              <a:rPr lang="en-US" altLang="ja-JP" sz="1000" dirty="0"/>
              <a:t>P</a:t>
            </a:r>
            <a:r>
              <a:rPr lang="ja-JP" altLang="en-US" sz="1000" dirty="0" err="1"/>
              <a:t>の位</a:t>
            </a:r>
            <a:r>
              <a:rPr lang="ja-JP" altLang="en-US" sz="1000" dirty="0"/>
              <a:t>数の最大性に矛盾．</a:t>
            </a:r>
            <a:endParaRPr lang="en-US" altLang="ja-JP" sz="1000" dirty="0"/>
          </a:p>
        </p:txBody>
      </p:sp>
      <p:grpSp>
        <p:nvGrpSpPr>
          <p:cNvPr id="2" name="グループ化 1">
            <a:extLst>
              <a:ext uri="{FF2B5EF4-FFF2-40B4-BE49-F238E27FC236}">
                <a16:creationId xmlns:a16="http://schemas.microsoft.com/office/drawing/2014/main" id="{ADDE92A2-C436-429E-B56C-B81E4FEF8521}"/>
              </a:ext>
            </a:extLst>
          </p:cNvPr>
          <p:cNvGrpSpPr>
            <a:grpSpLocks noChangeAspect="1"/>
          </p:cNvGrpSpPr>
          <p:nvPr/>
        </p:nvGrpSpPr>
        <p:grpSpPr>
          <a:xfrm>
            <a:off x="4553396" y="7020272"/>
            <a:ext cx="2115964" cy="432048"/>
            <a:chOff x="611188" y="5597525"/>
            <a:chExt cx="7296429" cy="1489823"/>
          </a:xfrm>
        </p:grpSpPr>
        <p:sp>
          <p:nvSpPr>
            <p:cNvPr id="3" name="円/楕円 14">
              <a:extLst>
                <a:ext uri="{FF2B5EF4-FFF2-40B4-BE49-F238E27FC236}">
                  <a16:creationId xmlns:a16="http://schemas.microsoft.com/office/drawing/2014/main" id="{2DB24354-CF8D-4DC2-B453-F4A9AF1B3693}"/>
                </a:ext>
              </a:extLst>
            </p:cNvPr>
            <p:cNvSpPr/>
            <p:nvPr/>
          </p:nvSpPr>
          <p:spPr bwMode="auto">
            <a:xfrm>
              <a:off x="1835150" y="5965825"/>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テキスト ボックス 22">
              <a:extLst>
                <a:ext uri="{FF2B5EF4-FFF2-40B4-BE49-F238E27FC236}">
                  <a16:creationId xmlns:a16="http://schemas.microsoft.com/office/drawing/2014/main" id="{AA24790A-A643-4C14-8694-13F71F744F11}"/>
                </a:ext>
              </a:extLst>
            </p:cNvPr>
            <p:cNvSpPr txBox="1">
              <a:spLocks noChangeArrowheads="1"/>
            </p:cNvSpPr>
            <p:nvPr/>
          </p:nvSpPr>
          <p:spPr bwMode="auto">
            <a:xfrm>
              <a:off x="611188" y="5707656"/>
              <a:ext cx="1018186" cy="1379692"/>
            </a:xfrm>
            <a:prstGeom prst="rect">
              <a:avLst/>
            </a:prstGeom>
            <a:noFill/>
            <a:ln w="9525">
              <a:noFill/>
              <a:miter lim="800000"/>
              <a:headEnd/>
              <a:tailEnd/>
            </a:ln>
          </p:spPr>
          <p:txBody>
            <a:bodyPr wrap="none">
              <a:spAutoFit/>
            </a:bodyPr>
            <a:lstStyle/>
            <a:p>
              <a:r>
                <a:rPr lang="en-US" altLang="ja-JP" sz="2000" dirty="0"/>
                <a:t>x</a:t>
              </a:r>
              <a:endParaRPr lang="ja-JP" altLang="en-US" sz="2000" dirty="0"/>
            </a:p>
          </p:txBody>
        </p:sp>
        <p:sp>
          <p:nvSpPr>
            <p:cNvPr id="6" name="円/楕円 24">
              <a:extLst>
                <a:ext uri="{FF2B5EF4-FFF2-40B4-BE49-F238E27FC236}">
                  <a16:creationId xmlns:a16="http://schemas.microsoft.com/office/drawing/2014/main" id="{7EAAE18B-0D99-4BA1-8184-3FFC87BB71C7}"/>
                </a:ext>
              </a:extLst>
            </p:cNvPr>
            <p:cNvSpPr/>
            <p:nvPr/>
          </p:nvSpPr>
          <p:spPr bwMode="auto">
            <a:xfrm>
              <a:off x="971550"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 name="直線コネクタ 6">
              <a:extLst>
                <a:ext uri="{FF2B5EF4-FFF2-40B4-BE49-F238E27FC236}">
                  <a16:creationId xmlns:a16="http://schemas.microsoft.com/office/drawing/2014/main" id="{B2CBD0E2-914C-4044-8850-98B41D863256}"/>
                </a:ext>
              </a:extLst>
            </p:cNvPr>
            <p:cNvCxnSpPr/>
            <p:nvPr/>
          </p:nvCxnSpPr>
          <p:spPr>
            <a:xfrm>
              <a:off x="1042988" y="6021388"/>
              <a:ext cx="648176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円/楕円 27">
              <a:extLst>
                <a:ext uri="{FF2B5EF4-FFF2-40B4-BE49-F238E27FC236}">
                  <a16:creationId xmlns:a16="http://schemas.microsoft.com/office/drawing/2014/main" id="{31119558-F743-4454-8DA7-D1F292225D0B}"/>
                </a:ext>
              </a:extLst>
            </p:cNvPr>
            <p:cNvSpPr/>
            <p:nvPr/>
          </p:nvSpPr>
          <p:spPr bwMode="auto">
            <a:xfrm>
              <a:off x="6461125"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28">
              <a:extLst>
                <a:ext uri="{FF2B5EF4-FFF2-40B4-BE49-F238E27FC236}">
                  <a16:creationId xmlns:a16="http://schemas.microsoft.com/office/drawing/2014/main" id="{0FF0DEB7-0BE6-42CC-80E7-1CF3236FED01}"/>
                </a:ext>
              </a:extLst>
            </p:cNvPr>
            <p:cNvSpPr/>
            <p:nvPr/>
          </p:nvSpPr>
          <p:spPr bwMode="auto">
            <a:xfrm>
              <a:off x="2700338"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29">
              <a:extLst>
                <a:ext uri="{FF2B5EF4-FFF2-40B4-BE49-F238E27FC236}">
                  <a16:creationId xmlns:a16="http://schemas.microsoft.com/office/drawing/2014/main" id="{40DCAB70-FE73-4093-A1E0-0562330D9687}"/>
                </a:ext>
              </a:extLst>
            </p:cNvPr>
            <p:cNvSpPr/>
            <p:nvPr/>
          </p:nvSpPr>
          <p:spPr bwMode="auto">
            <a:xfrm>
              <a:off x="3563938"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30">
              <a:extLst>
                <a:ext uri="{FF2B5EF4-FFF2-40B4-BE49-F238E27FC236}">
                  <a16:creationId xmlns:a16="http://schemas.microsoft.com/office/drawing/2014/main" id="{7648E28D-93E7-4A13-8096-C70847690D9E}"/>
                </a:ext>
              </a:extLst>
            </p:cNvPr>
            <p:cNvSpPr/>
            <p:nvPr/>
          </p:nvSpPr>
          <p:spPr bwMode="auto">
            <a:xfrm>
              <a:off x="4500563"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32">
              <a:extLst>
                <a:ext uri="{FF2B5EF4-FFF2-40B4-BE49-F238E27FC236}">
                  <a16:creationId xmlns:a16="http://schemas.microsoft.com/office/drawing/2014/main" id="{385C3C36-5853-4CDC-9731-662AC72510E7}"/>
                </a:ext>
              </a:extLst>
            </p:cNvPr>
            <p:cNvSpPr/>
            <p:nvPr/>
          </p:nvSpPr>
          <p:spPr bwMode="auto">
            <a:xfrm>
              <a:off x="543560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36">
              <a:extLst>
                <a:ext uri="{FF2B5EF4-FFF2-40B4-BE49-F238E27FC236}">
                  <a16:creationId xmlns:a16="http://schemas.microsoft.com/office/drawing/2014/main" id="{3F807A1C-3803-4A0B-A247-CCAD046A1606}"/>
                </a:ext>
              </a:extLst>
            </p:cNvPr>
            <p:cNvSpPr/>
            <p:nvPr/>
          </p:nvSpPr>
          <p:spPr bwMode="auto">
            <a:xfrm>
              <a:off x="739775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テキスト ボックス 37">
              <a:extLst>
                <a:ext uri="{FF2B5EF4-FFF2-40B4-BE49-F238E27FC236}">
                  <a16:creationId xmlns:a16="http://schemas.microsoft.com/office/drawing/2014/main" id="{13246243-D468-40E2-8670-01E6467862F1}"/>
                </a:ext>
              </a:extLst>
            </p:cNvPr>
            <p:cNvSpPr txBox="1">
              <a:spLocks noChangeArrowheads="1"/>
            </p:cNvSpPr>
            <p:nvPr/>
          </p:nvSpPr>
          <p:spPr bwMode="auto">
            <a:xfrm>
              <a:off x="6872851" y="5597525"/>
              <a:ext cx="1034766" cy="1379692"/>
            </a:xfrm>
            <a:prstGeom prst="rect">
              <a:avLst/>
            </a:prstGeom>
            <a:noFill/>
            <a:ln w="9525">
              <a:noFill/>
              <a:miter lim="800000"/>
              <a:headEnd/>
              <a:tailEnd/>
            </a:ln>
          </p:spPr>
          <p:txBody>
            <a:bodyPr wrap="none">
              <a:spAutoFit/>
            </a:bodyPr>
            <a:lstStyle/>
            <a:p>
              <a:r>
                <a:rPr lang="en-US" altLang="ja-JP" sz="2000" dirty="0"/>
                <a:t>y</a:t>
              </a:r>
              <a:endParaRPr lang="ja-JP" altLang="en-US" sz="2000" dirty="0"/>
            </a:p>
          </p:txBody>
        </p:sp>
        <p:sp>
          <p:nvSpPr>
            <p:cNvPr id="15" name="フリーフォーム 17">
              <a:extLst>
                <a:ext uri="{FF2B5EF4-FFF2-40B4-BE49-F238E27FC236}">
                  <a16:creationId xmlns:a16="http://schemas.microsoft.com/office/drawing/2014/main" id="{2444A517-794E-42C9-BBD4-561AB1DF4EB1}"/>
                </a:ext>
              </a:extLst>
            </p:cNvPr>
            <p:cNvSpPr/>
            <p:nvPr/>
          </p:nvSpPr>
          <p:spPr>
            <a:xfrm>
              <a:off x="1022350" y="5626100"/>
              <a:ext cx="3562350" cy="392113"/>
            </a:xfrm>
            <a:custGeom>
              <a:avLst/>
              <a:gdLst>
                <a:gd name="connsiteX0" fmla="*/ 0 w 3563471"/>
                <a:gd name="connsiteY0" fmla="*/ 392206 h 392206"/>
                <a:gd name="connsiteX1" fmla="*/ 1734671 w 3563471"/>
                <a:gd name="connsiteY1" fmla="*/ 2241 h 392206"/>
                <a:gd name="connsiteX2" fmla="*/ 3563471 w 3563471"/>
                <a:gd name="connsiteY2" fmla="*/ 378759 h 392206"/>
              </a:gdLst>
              <a:ahLst/>
              <a:cxnLst>
                <a:cxn ang="0">
                  <a:pos x="connsiteX0" y="connsiteY0"/>
                </a:cxn>
                <a:cxn ang="0">
                  <a:pos x="connsiteX1" y="connsiteY1"/>
                </a:cxn>
                <a:cxn ang="0">
                  <a:pos x="connsiteX2" y="connsiteY2"/>
                </a:cxn>
              </a:cxnLst>
              <a:rect l="l" t="t" r="r" b="b"/>
              <a:pathLst>
                <a:path w="3563471" h="392206">
                  <a:moveTo>
                    <a:pt x="0" y="392206"/>
                  </a:moveTo>
                  <a:cubicBezTo>
                    <a:pt x="570379" y="198344"/>
                    <a:pt x="1140759" y="4482"/>
                    <a:pt x="1734671" y="2241"/>
                  </a:cubicBezTo>
                  <a:cubicBezTo>
                    <a:pt x="2328583" y="0"/>
                    <a:pt x="2946027" y="189379"/>
                    <a:pt x="3563471" y="378759"/>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6" name="フリーフォーム 18">
              <a:extLst>
                <a:ext uri="{FF2B5EF4-FFF2-40B4-BE49-F238E27FC236}">
                  <a16:creationId xmlns:a16="http://schemas.microsoft.com/office/drawing/2014/main" id="{815ED5E8-FC67-4AA0-89C7-6C40CD9DAF0A}"/>
                </a:ext>
              </a:extLst>
            </p:cNvPr>
            <p:cNvSpPr/>
            <p:nvPr/>
          </p:nvSpPr>
          <p:spPr>
            <a:xfrm>
              <a:off x="3630613" y="5597525"/>
              <a:ext cx="3819525" cy="420688"/>
            </a:xfrm>
            <a:custGeom>
              <a:avLst/>
              <a:gdLst>
                <a:gd name="connsiteX0" fmla="*/ 3818965 w 3818965"/>
                <a:gd name="connsiteY0" fmla="*/ 394446 h 421341"/>
                <a:gd name="connsiteX1" fmla="*/ 1828800 w 3818965"/>
                <a:gd name="connsiteY1" fmla="*/ 4482 h 421341"/>
                <a:gd name="connsiteX2" fmla="*/ 0 w 3818965"/>
                <a:gd name="connsiteY2" fmla="*/ 421341 h 421341"/>
              </a:gdLst>
              <a:ahLst/>
              <a:cxnLst>
                <a:cxn ang="0">
                  <a:pos x="connsiteX0" y="connsiteY0"/>
                </a:cxn>
                <a:cxn ang="0">
                  <a:pos x="connsiteX1" y="connsiteY1"/>
                </a:cxn>
                <a:cxn ang="0">
                  <a:pos x="connsiteX2" y="connsiteY2"/>
                </a:cxn>
              </a:cxnLst>
              <a:rect l="l" t="t" r="r" b="b"/>
              <a:pathLst>
                <a:path w="3818965" h="421341">
                  <a:moveTo>
                    <a:pt x="3818965" y="394446"/>
                  </a:moveTo>
                  <a:cubicBezTo>
                    <a:pt x="3142129" y="197223"/>
                    <a:pt x="2465294" y="0"/>
                    <a:pt x="1828800" y="4482"/>
                  </a:cubicBezTo>
                  <a:cubicBezTo>
                    <a:pt x="1192306" y="8964"/>
                    <a:pt x="596153" y="215152"/>
                    <a:pt x="0" y="421341"/>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17" name="テキスト ボックス 22">
            <a:extLst>
              <a:ext uri="{FF2B5EF4-FFF2-40B4-BE49-F238E27FC236}">
                <a16:creationId xmlns:a16="http://schemas.microsoft.com/office/drawing/2014/main" id="{80AB5112-47CA-47AD-ABE7-63E172EF9273}"/>
              </a:ext>
            </a:extLst>
          </p:cNvPr>
          <p:cNvSpPr txBox="1">
            <a:spLocks noChangeArrowheads="1"/>
          </p:cNvSpPr>
          <p:nvPr/>
        </p:nvSpPr>
        <p:spPr bwMode="auto">
          <a:xfrm>
            <a:off x="5445224" y="7319337"/>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1</a:t>
            </a:r>
            <a:endParaRPr lang="ja-JP" altLang="en-US" sz="1200" dirty="0"/>
          </a:p>
        </p:txBody>
      </p:sp>
      <p:grpSp>
        <p:nvGrpSpPr>
          <p:cNvPr id="18" name="グループ化 17">
            <a:extLst>
              <a:ext uri="{FF2B5EF4-FFF2-40B4-BE49-F238E27FC236}">
                <a16:creationId xmlns:a16="http://schemas.microsoft.com/office/drawing/2014/main" id="{6D0033C3-7A4D-4037-92DF-2E2ED4B13E7F}"/>
              </a:ext>
            </a:extLst>
          </p:cNvPr>
          <p:cNvGrpSpPr>
            <a:grpSpLocks noChangeAspect="1"/>
          </p:cNvGrpSpPr>
          <p:nvPr/>
        </p:nvGrpSpPr>
        <p:grpSpPr>
          <a:xfrm>
            <a:off x="4553396" y="8100392"/>
            <a:ext cx="2115964" cy="432048"/>
            <a:chOff x="611188" y="5597525"/>
            <a:chExt cx="7296429" cy="1489823"/>
          </a:xfrm>
        </p:grpSpPr>
        <p:sp>
          <p:nvSpPr>
            <p:cNvPr id="19" name="円/楕円 14">
              <a:extLst>
                <a:ext uri="{FF2B5EF4-FFF2-40B4-BE49-F238E27FC236}">
                  <a16:creationId xmlns:a16="http://schemas.microsoft.com/office/drawing/2014/main" id="{90B9C083-4049-45BD-9791-45E6471FE719}"/>
                </a:ext>
              </a:extLst>
            </p:cNvPr>
            <p:cNvSpPr/>
            <p:nvPr/>
          </p:nvSpPr>
          <p:spPr bwMode="auto">
            <a:xfrm>
              <a:off x="1835150" y="5965825"/>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テキスト ボックス 22">
              <a:extLst>
                <a:ext uri="{FF2B5EF4-FFF2-40B4-BE49-F238E27FC236}">
                  <a16:creationId xmlns:a16="http://schemas.microsoft.com/office/drawing/2014/main" id="{C07BC108-CEBE-4497-866E-AD68A3588470}"/>
                </a:ext>
              </a:extLst>
            </p:cNvPr>
            <p:cNvSpPr txBox="1">
              <a:spLocks noChangeArrowheads="1"/>
            </p:cNvSpPr>
            <p:nvPr/>
          </p:nvSpPr>
          <p:spPr bwMode="auto">
            <a:xfrm>
              <a:off x="611188" y="5707656"/>
              <a:ext cx="1018186" cy="1379692"/>
            </a:xfrm>
            <a:prstGeom prst="rect">
              <a:avLst/>
            </a:prstGeom>
            <a:noFill/>
            <a:ln w="9525">
              <a:noFill/>
              <a:miter lim="800000"/>
              <a:headEnd/>
              <a:tailEnd/>
            </a:ln>
          </p:spPr>
          <p:txBody>
            <a:bodyPr wrap="none">
              <a:spAutoFit/>
            </a:bodyPr>
            <a:lstStyle/>
            <a:p>
              <a:r>
                <a:rPr lang="en-US" altLang="ja-JP" sz="2000" dirty="0"/>
                <a:t>x</a:t>
              </a:r>
              <a:endParaRPr lang="ja-JP" altLang="en-US" sz="2000" dirty="0"/>
            </a:p>
          </p:txBody>
        </p:sp>
        <p:sp>
          <p:nvSpPr>
            <p:cNvPr id="21" name="円/楕円 24">
              <a:extLst>
                <a:ext uri="{FF2B5EF4-FFF2-40B4-BE49-F238E27FC236}">
                  <a16:creationId xmlns:a16="http://schemas.microsoft.com/office/drawing/2014/main" id="{B3993ABA-E6BD-44F0-B302-F97D47C2F6CF}"/>
                </a:ext>
              </a:extLst>
            </p:cNvPr>
            <p:cNvSpPr/>
            <p:nvPr/>
          </p:nvSpPr>
          <p:spPr bwMode="auto">
            <a:xfrm>
              <a:off x="971550"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2" name="直線コネクタ 21">
              <a:extLst>
                <a:ext uri="{FF2B5EF4-FFF2-40B4-BE49-F238E27FC236}">
                  <a16:creationId xmlns:a16="http://schemas.microsoft.com/office/drawing/2014/main" id="{CBBEE59F-C62A-4215-B05E-617685A0CDAC}"/>
                </a:ext>
              </a:extLst>
            </p:cNvPr>
            <p:cNvCxnSpPr/>
            <p:nvPr/>
          </p:nvCxnSpPr>
          <p:spPr>
            <a:xfrm>
              <a:off x="1042988" y="6021388"/>
              <a:ext cx="648176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円/楕円 27">
              <a:extLst>
                <a:ext uri="{FF2B5EF4-FFF2-40B4-BE49-F238E27FC236}">
                  <a16:creationId xmlns:a16="http://schemas.microsoft.com/office/drawing/2014/main" id="{351466DD-4171-40BB-8515-1C37F14BD70B}"/>
                </a:ext>
              </a:extLst>
            </p:cNvPr>
            <p:cNvSpPr/>
            <p:nvPr/>
          </p:nvSpPr>
          <p:spPr bwMode="auto">
            <a:xfrm>
              <a:off x="6461125"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8">
              <a:extLst>
                <a:ext uri="{FF2B5EF4-FFF2-40B4-BE49-F238E27FC236}">
                  <a16:creationId xmlns:a16="http://schemas.microsoft.com/office/drawing/2014/main" id="{A64B34FE-96D5-4622-8423-1278C35B1F2C}"/>
                </a:ext>
              </a:extLst>
            </p:cNvPr>
            <p:cNvSpPr/>
            <p:nvPr/>
          </p:nvSpPr>
          <p:spPr bwMode="auto">
            <a:xfrm>
              <a:off x="2700338" y="5962650"/>
              <a:ext cx="127000" cy="127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円/楕円 29">
              <a:extLst>
                <a:ext uri="{FF2B5EF4-FFF2-40B4-BE49-F238E27FC236}">
                  <a16:creationId xmlns:a16="http://schemas.microsoft.com/office/drawing/2014/main" id="{D34F42DF-EBEC-48DE-A99F-805F35FC8D37}"/>
                </a:ext>
              </a:extLst>
            </p:cNvPr>
            <p:cNvSpPr/>
            <p:nvPr/>
          </p:nvSpPr>
          <p:spPr bwMode="auto">
            <a:xfrm>
              <a:off x="3563938"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30">
              <a:extLst>
                <a:ext uri="{FF2B5EF4-FFF2-40B4-BE49-F238E27FC236}">
                  <a16:creationId xmlns:a16="http://schemas.microsoft.com/office/drawing/2014/main" id="{2EE0F32E-27E4-4DFD-AFB9-3AAA785F601D}"/>
                </a:ext>
              </a:extLst>
            </p:cNvPr>
            <p:cNvSpPr>
              <a:spLocks noChangeAspect="1"/>
            </p:cNvSpPr>
            <p:nvPr/>
          </p:nvSpPr>
          <p:spPr bwMode="auto">
            <a:xfrm>
              <a:off x="4500506" y="5896670"/>
              <a:ext cx="253990" cy="25082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n w="50800">
                  <a:solidFill>
                    <a:schemeClr val="tx1"/>
                  </a:solidFill>
                </a:ln>
              </a:endParaRPr>
            </a:p>
          </p:txBody>
        </p:sp>
        <p:sp>
          <p:nvSpPr>
            <p:cNvPr id="27" name="円/楕円 32">
              <a:extLst>
                <a:ext uri="{FF2B5EF4-FFF2-40B4-BE49-F238E27FC236}">
                  <a16:creationId xmlns:a16="http://schemas.microsoft.com/office/drawing/2014/main" id="{45F28BAB-E6A4-4039-B915-34CDC7C94DFB}"/>
                </a:ext>
              </a:extLst>
            </p:cNvPr>
            <p:cNvSpPr/>
            <p:nvPr/>
          </p:nvSpPr>
          <p:spPr bwMode="auto">
            <a:xfrm>
              <a:off x="543560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円/楕円 36">
              <a:extLst>
                <a:ext uri="{FF2B5EF4-FFF2-40B4-BE49-F238E27FC236}">
                  <a16:creationId xmlns:a16="http://schemas.microsoft.com/office/drawing/2014/main" id="{1A36AD80-33D4-4536-83E6-0CD40402644B}"/>
                </a:ext>
              </a:extLst>
            </p:cNvPr>
            <p:cNvSpPr/>
            <p:nvPr/>
          </p:nvSpPr>
          <p:spPr bwMode="auto">
            <a:xfrm>
              <a:off x="7397750" y="5949950"/>
              <a:ext cx="127000" cy="1254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9" name="テキスト ボックス 37">
              <a:extLst>
                <a:ext uri="{FF2B5EF4-FFF2-40B4-BE49-F238E27FC236}">
                  <a16:creationId xmlns:a16="http://schemas.microsoft.com/office/drawing/2014/main" id="{94AEB9BB-4523-4782-AE06-1CC75DFF8879}"/>
                </a:ext>
              </a:extLst>
            </p:cNvPr>
            <p:cNvSpPr txBox="1">
              <a:spLocks noChangeArrowheads="1"/>
            </p:cNvSpPr>
            <p:nvPr/>
          </p:nvSpPr>
          <p:spPr bwMode="auto">
            <a:xfrm>
              <a:off x="6872851" y="5597525"/>
              <a:ext cx="1034766" cy="1379692"/>
            </a:xfrm>
            <a:prstGeom prst="rect">
              <a:avLst/>
            </a:prstGeom>
            <a:noFill/>
            <a:ln w="9525">
              <a:noFill/>
              <a:miter lim="800000"/>
              <a:headEnd/>
              <a:tailEnd/>
            </a:ln>
          </p:spPr>
          <p:txBody>
            <a:bodyPr wrap="none">
              <a:spAutoFit/>
            </a:bodyPr>
            <a:lstStyle/>
            <a:p>
              <a:r>
                <a:rPr lang="en-US" altLang="ja-JP" sz="2000" dirty="0"/>
                <a:t>y</a:t>
              </a:r>
              <a:endParaRPr lang="ja-JP" altLang="en-US" sz="2000" dirty="0"/>
            </a:p>
          </p:txBody>
        </p:sp>
        <p:sp>
          <p:nvSpPr>
            <p:cNvPr id="31" name="フリーフォーム 18">
              <a:extLst>
                <a:ext uri="{FF2B5EF4-FFF2-40B4-BE49-F238E27FC236}">
                  <a16:creationId xmlns:a16="http://schemas.microsoft.com/office/drawing/2014/main" id="{18DEA20F-9CAC-4C03-AA63-920C9A50BBB9}"/>
                </a:ext>
              </a:extLst>
            </p:cNvPr>
            <p:cNvSpPr/>
            <p:nvPr/>
          </p:nvSpPr>
          <p:spPr>
            <a:xfrm>
              <a:off x="3630613" y="5597525"/>
              <a:ext cx="3819525" cy="420688"/>
            </a:xfrm>
            <a:custGeom>
              <a:avLst/>
              <a:gdLst>
                <a:gd name="connsiteX0" fmla="*/ 3818965 w 3818965"/>
                <a:gd name="connsiteY0" fmla="*/ 394446 h 421341"/>
                <a:gd name="connsiteX1" fmla="*/ 1828800 w 3818965"/>
                <a:gd name="connsiteY1" fmla="*/ 4482 h 421341"/>
                <a:gd name="connsiteX2" fmla="*/ 0 w 3818965"/>
                <a:gd name="connsiteY2" fmla="*/ 421341 h 421341"/>
              </a:gdLst>
              <a:ahLst/>
              <a:cxnLst>
                <a:cxn ang="0">
                  <a:pos x="connsiteX0" y="connsiteY0"/>
                </a:cxn>
                <a:cxn ang="0">
                  <a:pos x="connsiteX1" y="connsiteY1"/>
                </a:cxn>
                <a:cxn ang="0">
                  <a:pos x="connsiteX2" y="connsiteY2"/>
                </a:cxn>
              </a:cxnLst>
              <a:rect l="l" t="t" r="r" b="b"/>
              <a:pathLst>
                <a:path w="3818965" h="421341">
                  <a:moveTo>
                    <a:pt x="3818965" y="394446"/>
                  </a:moveTo>
                  <a:cubicBezTo>
                    <a:pt x="3142129" y="197223"/>
                    <a:pt x="2465294" y="0"/>
                    <a:pt x="1828800" y="4482"/>
                  </a:cubicBezTo>
                  <a:cubicBezTo>
                    <a:pt x="1192306" y="8964"/>
                    <a:pt x="596153" y="215152"/>
                    <a:pt x="0" y="421341"/>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sp>
        <p:nvSpPr>
          <p:cNvPr id="32" name="テキスト ボックス 22">
            <a:extLst>
              <a:ext uri="{FF2B5EF4-FFF2-40B4-BE49-F238E27FC236}">
                <a16:creationId xmlns:a16="http://schemas.microsoft.com/office/drawing/2014/main" id="{D57CB629-5FF4-4AFF-B646-2D719657DBE8}"/>
              </a:ext>
            </a:extLst>
          </p:cNvPr>
          <p:cNvSpPr txBox="1">
            <a:spLocks noChangeArrowheads="1"/>
          </p:cNvSpPr>
          <p:nvPr/>
        </p:nvSpPr>
        <p:spPr bwMode="auto">
          <a:xfrm>
            <a:off x="5445224" y="8460432"/>
            <a:ext cx="417102" cy="276999"/>
          </a:xfrm>
          <a:prstGeom prst="rect">
            <a:avLst/>
          </a:prstGeom>
          <a:noFill/>
          <a:ln w="9525">
            <a:noFill/>
            <a:miter lim="800000"/>
            <a:headEnd/>
            <a:tailEnd/>
          </a:ln>
        </p:spPr>
        <p:txBody>
          <a:bodyPr wrap="none">
            <a:spAutoFit/>
          </a:bodyPr>
          <a:lstStyle/>
          <a:p>
            <a:r>
              <a:rPr lang="ja-JP" altLang="en-US" sz="1200" dirty="0"/>
              <a:t>図</a:t>
            </a:r>
            <a:r>
              <a:rPr lang="en-US" altLang="ja-JP" sz="1200" dirty="0"/>
              <a:t>2</a:t>
            </a:r>
            <a:endParaRPr lang="ja-JP" altLang="en-US" sz="1200" dirty="0"/>
          </a:p>
        </p:txBody>
      </p:sp>
      <p:sp>
        <p:nvSpPr>
          <p:cNvPr id="33" name="テキスト ボックス 22">
            <a:extLst>
              <a:ext uri="{FF2B5EF4-FFF2-40B4-BE49-F238E27FC236}">
                <a16:creationId xmlns:a16="http://schemas.microsoft.com/office/drawing/2014/main" id="{EEE2D829-80BC-40D9-AC74-AFAF5488CB93}"/>
              </a:ext>
            </a:extLst>
          </p:cNvPr>
          <p:cNvSpPr txBox="1">
            <a:spLocks noChangeArrowheads="1"/>
          </p:cNvSpPr>
          <p:nvPr/>
        </p:nvSpPr>
        <p:spPr bwMode="auto">
          <a:xfrm>
            <a:off x="5293966" y="8132330"/>
            <a:ext cx="319318" cy="400110"/>
          </a:xfrm>
          <a:prstGeom prst="rect">
            <a:avLst/>
          </a:prstGeom>
          <a:noFill/>
          <a:ln w="9525">
            <a:noFill/>
            <a:miter lim="800000"/>
            <a:headEnd/>
            <a:tailEnd/>
          </a:ln>
        </p:spPr>
        <p:txBody>
          <a:bodyPr wrap="none">
            <a:spAutoFit/>
          </a:bodyPr>
          <a:lstStyle/>
          <a:p>
            <a:r>
              <a:rPr lang="en-US" altLang="ja-JP" sz="2000" dirty="0"/>
              <a:t>u</a:t>
            </a:r>
            <a:endParaRPr lang="ja-JP" altLang="en-US" sz="2000" dirty="0"/>
          </a:p>
        </p:txBody>
      </p:sp>
    </p:spTree>
    <p:extLst>
      <p:ext uri="{BB962C8B-B14F-4D97-AF65-F5344CB8AC3E}">
        <p14:creationId xmlns:p14="http://schemas.microsoft.com/office/powerpoint/2010/main" val="3089311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23173</TotalTime>
  <Words>3526</Words>
  <Application>Microsoft Office PowerPoint</Application>
  <PresentationFormat>画面に合わせる (4:3)</PresentationFormat>
  <Paragraphs>186</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vt:lpstr>
      <vt:lpstr>Calibri</vt:lpstr>
      <vt:lpstr>Cambria Math</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369</cp:revision>
  <dcterms:created xsi:type="dcterms:W3CDTF">2011-05-06T06:23:08Z</dcterms:created>
  <dcterms:modified xsi:type="dcterms:W3CDTF">2020-05-02T15:49:00Z</dcterms:modified>
</cp:coreProperties>
</file>