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144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3" d="100"/>
          <a:sy n="103" d="100"/>
        </p:scale>
        <p:origin x="960" y="-596"/>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2019/7/16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2019/7/16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2019/7/16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2019/7/16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2019/7/16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2019/7/16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4AA45692-03A6-4E72-9ED8-DC8A023713CF}" type="datetimeFigureOut">
              <a:rPr kumimoji="1" lang="ja-JP" altLang="en-US" smtClean="0"/>
              <a:pPr/>
              <a:t>2019/7/16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4AA45692-03A6-4E72-9ED8-DC8A023713CF}" type="datetimeFigureOut">
              <a:rPr kumimoji="1" lang="ja-JP" altLang="en-US" smtClean="0"/>
              <a:pPr/>
              <a:t>2019/7/16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AA45692-03A6-4E72-9ED8-DC8A023713CF}" type="datetimeFigureOut">
              <a:rPr kumimoji="1" lang="ja-JP" altLang="en-US" smtClean="0"/>
              <a:pPr/>
              <a:t>2019/7/16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2019/7/16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2019/7/16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AA45692-03A6-4E72-9ED8-DC8A023713CF}" type="datetimeFigureOut">
              <a:rPr kumimoji="1" lang="ja-JP" altLang="en-US" smtClean="0"/>
              <a:pPr/>
              <a:t>2019/7/16</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F6DC8CB5-0066-4251-BA1E-807E89837638}"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88640" y="179512"/>
            <a:ext cx="6114174" cy="7879080"/>
          </a:xfrm>
          <a:prstGeom prst="rect">
            <a:avLst/>
          </a:prstGeom>
          <a:noFill/>
        </p:spPr>
        <p:txBody>
          <a:bodyPr wrap="none" rtlCol="0">
            <a:spAutoFit/>
          </a:bodyPr>
          <a:lstStyle/>
          <a:p>
            <a:r>
              <a:rPr lang="en-US" altLang="ja-JP" sz="1200" dirty="0"/>
              <a:t>2018</a:t>
            </a:r>
            <a:r>
              <a:rPr lang="ja-JP" altLang="en-US" sz="1200" dirty="0"/>
              <a:t>年度 有限幾何学 期末試験</a:t>
            </a:r>
            <a:endParaRPr lang="en-US" altLang="ja-JP" sz="1200" dirty="0"/>
          </a:p>
          <a:p>
            <a:endParaRPr lang="en-US" altLang="ja-JP" sz="1000" dirty="0"/>
          </a:p>
          <a:p>
            <a:r>
              <a:rPr lang="ja-JP" altLang="en-US" sz="1000" dirty="0"/>
              <a:t>注意：ループと多重辺がないグラフのみを扱う．</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問</a:t>
            </a:r>
            <a:r>
              <a:rPr lang="en-US" altLang="ja-JP" sz="1000" dirty="0"/>
              <a:t>1</a:t>
            </a:r>
            <a:r>
              <a:rPr lang="ja-JP" altLang="en-US" sz="1000" dirty="0"/>
              <a:t>　（ 各</a:t>
            </a:r>
            <a:r>
              <a:rPr lang="en-US" altLang="ja-JP" sz="1000" dirty="0"/>
              <a:t>5</a:t>
            </a:r>
            <a:r>
              <a:rPr lang="ja-JP" altLang="en-US" sz="1000" dirty="0"/>
              <a:t>点 ） 　</a:t>
            </a:r>
            <a:endParaRPr lang="en-US" altLang="ja-JP" sz="1000" dirty="0"/>
          </a:p>
          <a:p>
            <a:pPr>
              <a:spcBef>
                <a:spcPct val="20000"/>
              </a:spcBef>
              <a:buClr>
                <a:srgbClr val="0BD0D9"/>
              </a:buClr>
              <a:buSzPct val="95000"/>
              <a:defRPr/>
            </a:pPr>
            <a:r>
              <a:rPr lang="ja-JP" altLang="en-US" sz="1000" dirty="0"/>
              <a:t>全ての頂点が外領域に隣接しているグラフを外平面グラフという．</a:t>
            </a:r>
            <a:r>
              <a:rPr lang="en-US" altLang="ja-JP" sz="1000" dirty="0"/>
              <a:t>	</a:t>
            </a:r>
          </a:p>
          <a:p>
            <a:pPr>
              <a:spcBef>
                <a:spcPct val="20000"/>
              </a:spcBef>
              <a:buClr>
                <a:srgbClr val="0BD0D9"/>
              </a:buClr>
              <a:buSzPct val="95000"/>
              <a:defRPr/>
            </a:pPr>
            <a:r>
              <a:rPr lang="ja-JP" altLang="en-US" sz="1000" dirty="0">
                <a:ea typeface="ＭＳ Ｐゴシック" charset="-128"/>
              </a:rPr>
              <a:t>次の定理と，その証明の概略を読み，各問に答えよ．</a:t>
            </a:r>
            <a:endParaRPr lang="en-US" altLang="ja-JP" sz="1000" dirty="0">
              <a:ea typeface="ＭＳ Ｐゴシック" charset="-128"/>
            </a:endParaRPr>
          </a:p>
          <a:p>
            <a:pPr>
              <a:spcBef>
                <a:spcPct val="20000"/>
              </a:spcBef>
              <a:buClr>
                <a:srgbClr val="0BD0D9"/>
              </a:buClr>
              <a:buSzPct val="95000"/>
              <a:defRPr/>
            </a:pPr>
            <a:endParaRPr lang="en-US" altLang="ja-JP" sz="1000" dirty="0">
              <a:ea typeface="ＭＳ Ｐゴシック" charset="-128"/>
            </a:endParaRPr>
          </a:p>
          <a:p>
            <a:r>
              <a:rPr lang="ja-JP" altLang="en-US" sz="1000" dirty="0"/>
              <a:t>定理：外平面グラフは</a:t>
            </a:r>
            <a:r>
              <a:rPr lang="en-US" altLang="ja-JP" sz="1000" dirty="0"/>
              <a:t>3-</a:t>
            </a:r>
            <a:r>
              <a:rPr lang="ja-JP" altLang="en-US" sz="1000" dirty="0"/>
              <a:t>彩色可能である．</a:t>
            </a:r>
            <a:endParaRPr lang="en-US" altLang="ja-JP" sz="1000" dirty="0"/>
          </a:p>
          <a:p>
            <a:endParaRPr lang="en-US" altLang="ja-JP" sz="1000" dirty="0"/>
          </a:p>
          <a:p>
            <a:r>
              <a:rPr lang="ja-JP" altLang="en-US" sz="1000" dirty="0"/>
              <a:t>定理の証明：</a:t>
            </a:r>
            <a:endParaRPr lang="en-US" altLang="ja-JP" sz="1000" dirty="0"/>
          </a:p>
          <a:p>
            <a:r>
              <a:rPr lang="en-US" altLang="ja-JP" sz="1000" dirty="0"/>
              <a:t>G</a:t>
            </a:r>
            <a:r>
              <a:rPr lang="ja-JP" altLang="en-US" sz="1000" dirty="0"/>
              <a:t>を外平面グラフとする．</a:t>
            </a:r>
            <a:endParaRPr lang="en-US" altLang="ja-JP" sz="1000" dirty="0"/>
          </a:p>
          <a:p>
            <a:r>
              <a:rPr lang="en-US" altLang="ja-JP" sz="1000" dirty="0"/>
              <a:t>|V(G)|</a:t>
            </a:r>
            <a:r>
              <a:rPr lang="ja-JP" altLang="en-US" sz="1000" dirty="0"/>
              <a:t>に関する帰納法で証明する．</a:t>
            </a:r>
            <a:endParaRPr lang="en-US" altLang="ja-JP" sz="1000" dirty="0"/>
          </a:p>
          <a:p>
            <a:r>
              <a:rPr lang="en-US" altLang="ja-JP" sz="1000" dirty="0"/>
              <a:t>|V(G)|</a:t>
            </a:r>
            <a:r>
              <a:rPr lang="ja-JP" altLang="en-US" sz="1000" dirty="0"/>
              <a:t>≦</a:t>
            </a:r>
            <a:r>
              <a:rPr lang="en-US" altLang="ja-JP" sz="1000" dirty="0"/>
              <a:t>3</a:t>
            </a:r>
            <a:r>
              <a:rPr lang="ja-JP" altLang="en-US" sz="1000" dirty="0"/>
              <a:t>の場合は明らか．</a:t>
            </a:r>
            <a:endParaRPr lang="en-US" altLang="ja-JP" sz="1000" dirty="0"/>
          </a:p>
          <a:p>
            <a:r>
              <a:rPr lang="ja-JP" altLang="en-US" sz="1000" dirty="0"/>
              <a:t>以下</a:t>
            </a:r>
            <a:r>
              <a:rPr lang="en-US" altLang="ja-JP" sz="1000" dirty="0"/>
              <a:t>|V(G)|</a:t>
            </a:r>
            <a:r>
              <a:rPr lang="ja-JP" altLang="en-US" sz="1000" dirty="0"/>
              <a:t>≧</a:t>
            </a:r>
            <a:r>
              <a:rPr lang="en-US" altLang="ja-JP" sz="1000" dirty="0"/>
              <a:t>4</a:t>
            </a:r>
            <a:r>
              <a:rPr lang="ja-JP" altLang="en-US" sz="1000" dirty="0"/>
              <a:t>とし，位数が</a:t>
            </a:r>
            <a:r>
              <a:rPr lang="en-US" altLang="ja-JP" sz="1000" dirty="0"/>
              <a:t>|V(G)|</a:t>
            </a:r>
            <a:r>
              <a:rPr lang="ja-JP" altLang="en-US" sz="1000" dirty="0"/>
              <a:t>未満のグラフに対して定理が成立すると仮定する．</a:t>
            </a:r>
            <a:endParaRPr lang="en-US" altLang="ja-JP" sz="1000" dirty="0"/>
          </a:p>
          <a:p>
            <a:r>
              <a:rPr lang="en-US" altLang="ja-JP" sz="1000" u="sng" dirty="0"/>
              <a:t>G</a:t>
            </a:r>
            <a:r>
              <a:rPr lang="ja-JP" altLang="en-US" sz="1000" u="sng" dirty="0"/>
              <a:t>は外平面グラフなので，</a:t>
            </a:r>
            <a:r>
              <a:rPr lang="en-US" altLang="ja-JP" sz="1000" u="sng" dirty="0"/>
              <a:t>G</a:t>
            </a:r>
            <a:r>
              <a:rPr lang="ja-JP" altLang="en-US" sz="1000" u="sng" dirty="0"/>
              <a:t>に次数が</a:t>
            </a:r>
            <a:r>
              <a:rPr lang="en-US" altLang="ja-JP" sz="1000" u="sng" dirty="0"/>
              <a:t>2</a:t>
            </a:r>
            <a:r>
              <a:rPr lang="ja-JP" altLang="en-US" sz="1000" u="sng" dirty="0"/>
              <a:t>以下の頂点</a:t>
            </a:r>
            <a:r>
              <a:rPr lang="en-US" altLang="ja-JP" sz="1000" u="sng" dirty="0"/>
              <a:t>v</a:t>
            </a:r>
            <a:r>
              <a:rPr lang="ja-JP" altLang="en-US" sz="1000" u="sng" dirty="0"/>
              <a:t>が存在する．</a:t>
            </a:r>
            <a:r>
              <a:rPr lang="ja-JP" altLang="en-US" sz="1400" baseline="-25000" dirty="0"/>
              <a:t>①</a:t>
            </a:r>
            <a:endParaRPr lang="en-US" altLang="ja-JP" sz="1400" baseline="-25000" dirty="0"/>
          </a:p>
          <a:p>
            <a:r>
              <a:rPr lang="ja-JP" altLang="en-US" sz="1000" u="sng" dirty="0"/>
              <a:t>　　　　　　　　②　　　　　　　</a:t>
            </a:r>
            <a:r>
              <a:rPr lang="ja-JP" altLang="en-US" sz="1000" dirty="0"/>
              <a:t>なので</a:t>
            </a:r>
            <a:r>
              <a:rPr lang="en-US" altLang="ja-JP" sz="1000" dirty="0"/>
              <a:t>G-v</a:t>
            </a:r>
            <a:r>
              <a:rPr lang="ja-JP" altLang="en-US" sz="1000" dirty="0"/>
              <a:t>に帰納法の仮定を適用することができ，</a:t>
            </a:r>
            <a:endParaRPr lang="en-US" altLang="ja-JP" sz="1000" dirty="0"/>
          </a:p>
          <a:p>
            <a:r>
              <a:rPr lang="en-US" altLang="ja-JP" sz="1000" dirty="0"/>
              <a:t>G-v</a:t>
            </a:r>
            <a:r>
              <a:rPr lang="ja-JP" altLang="en-US" sz="1000" dirty="0"/>
              <a:t>が</a:t>
            </a:r>
            <a:r>
              <a:rPr lang="ja-JP" altLang="en-US" sz="1000" u="sng" dirty="0"/>
              <a:t>　　　　　　　　③　　　　　　　</a:t>
            </a:r>
            <a:r>
              <a:rPr lang="ja-JP" altLang="en-US" sz="1000" dirty="0"/>
              <a:t>であることが分かる．</a:t>
            </a:r>
            <a:endParaRPr lang="en-US" altLang="ja-JP" sz="1000" dirty="0"/>
          </a:p>
          <a:p>
            <a:r>
              <a:rPr lang="en-US" altLang="ja-JP" sz="1000" dirty="0"/>
              <a:t>v</a:t>
            </a:r>
            <a:r>
              <a:rPr lang="ja-JP" altLang="en-US" sz="1000" dirty="0"/>
              <a:t>の次数が</a:t>
            </a:r>
            <a:r>
              <a:rPr lang="en-US" altLang="ja-JP" sz="1000" dirty="0"/>
              <a:t>2</a:t>
            </a:r>
            <a:r>
              <a:rPr lang="ja-JP" altLang="en-US" sz="1000" dirty="0"/>
              <a:t>以下なので，</a:t>
            </a:r>
            <a:r>
              <a:rPr lang="ja-JP" altLang="en-US" sz="1000" u="sng" dirty="0"/>
              <a:t>　　　　　　　　　　　　④　　　　　　　　　　　</a:t>
            </a:r>
            <a:r>
              <a:rPr lang="ja-JP" altLang="en-US" sz="1000" dirty="0"/>
              <a:t>ができるので，</a:t>
            </a:r>
            <a:endParaRPr lang="en-US" altLang="ja-JP" sz="1000" dirty="0"/>
          </a:p>
          <a:p>
            <a:r>
              <a:rPr lang="en-US" altLang="ja-JP" sz="1000" dirty="0"/>
              <a:t>G</a:t>
            </a:r>
            <a:r>
              <a:rPr lang="ja-JP" altLang="en-US" sz="1000" dirty="0"/>
              <a:t>が</a:t>
            </a:r>
            <a:r>
              <a:rPr lang="en-US" altLang="ja-JP" sz="1000" dirty="0"/>
              <a:t>3-</a:t>
            </a:r>
            <a:r>
              <a:rPr lang="ja-JP" altLang="en-US" sz="1000" dirty="0"/>
              <a:t>彩色可能であることが分かる．</a:t>
            </a:r>
            <a:endParaRPr lang="en-US" altLang="ja-JP" sz="1000" dirty="0"/>
          </a:p>
          <a:p>
            <a:endParaRPr lang="en-US" altLang="ja-JP" sz="1000" dirty="0"/>
          </a:p>
          <a:p>
            <a:pPr marL="228600" indent="-228600">
              <a:buAutoNum type="arabicParenBoth"/>
            </a:pPr>
            <a:r>
              <a:rPr lang="ja-JP" altLang="en-US" sz="1000" dirty="0"/>
              <a:t>下線部①は自明ではない．以下の文章は正しい理由を説明したものである．</a:t>
            </a:r>
            <a:br>
              <a:rPr lang="en-US" altLang="ja-JP" sz="1000" dirty="0"/>
            </a:br>
            <a:r>
              <a:rPr lang="ja-JP" altLang="en-US" sz="1000" dirty="0"/>
              <a:t>この文章を読み，各問に答えよ．</a:t>
            </a:r>
            <a:br>
              <a:rPr lang="en-US" altLang="ja-JP" sz="1000" dirty="0"/>
            </a:br>
            <a:br>
              <a:rPr lang="en-US" altLang="ja-JP" sz="1000" dirty="0"/>
            </a:br>
            <a:r>
              <a:rPr lang="en-US" altLang="ja-JP" sz="1000" u="sng" dirty="0"/>
              <a:t>G</a:t>
            </a:r>
            <a:r>
              <a:rPr lang="ja-JP" altLang="en-US" sz="1000" u="sng" dirty="0"/>
              <a:t>は連結で切断点と切断辺がなく，内部の面は全て</a:t>
            </a:r>
            <a:r>
              <a:rPr lang="en-US" altLang="ja-JP" sz="1000" u="sng" dirty="0"/>
              <a:t>3</a:t>
            </a:r>
            <a:r>
              <a:rPr lang="ja-JP" altLang="en-US" sz="1000" u="sng" dirty="0"/>
              <a:t>角形であるとしてよい</a:t>
            </a:r>
            <a:r>
              <a:rPr lang="ja-JP" altLang="en-US" sz="1400" baseline="-25000" dirty="0"/>
              <a:t>⑤</a:t>
            </a:r>
            <a:br>
              <a:rPr lang="en-US" altLang="ja-JP" sz="1000" dirty="0"/>
            </a:br>
            <a:r>
              <a:rPr lang="ja-JP" altLang="en-US" sz="1000" dirty="0"/>
              <a:t>全ての頂点の次数が</a:t>
            </a:r>
            <a:r>
              <a:rPr lang="ja-JP" altLang="en-US" sz="1000" u="sng" dirty="0"/>
              <a:t>　　⑥　　</a:t>
            </a:r>
            <a:r>
              <a:rPr lang="ja-JP" altLang="en-US" sz="1000" dirty="0"/>
              <a:t>以上であると仮定する．・・・</a:t>
            </a:r>
            <a:r>
              <a:rPr lang="en-US" altLang="ja-JP" sz="1000" dirty="0"/>
              <a:t>(1)</a:t>
            </a:r>
            <a:br>
              <a:rPr lang="en-US" altLang="ja-JP" sz="1000" dirty="0"/>
            </a:br>
            <a:r>
              <a:rPr lang="en-US" altLang="ja-JP" sz="1000" dirty="0"/>
              <a:t>G</a:t>
            </a:r>
            <a:r>
              <a:rPr lang="ja-JP" altLang="en-US" sz="1000" dirty="0"/>
              <a:t>の内部の</a:t>
            </a:r>
            <a:r>
              <a:rPr lang="en-US" altLang="ja-JP" sz="1000" dirty="0"/>
              <a:t>3</a:t>
            </a:r>
            <a:r>
              <a:rPr lang="ja-JP" altLang="en-US" sz="1000" dirty="0"/>
              <a:t>角形の個数を</a:t>
            </a:r>
            <a:r>
              <a:rPr lang="en-US" altLang="ja-JP" sz="1000" dirty="0"/>
              <a:t>r</a:t>
            </a:r>
            <a:r>
              <a:rPr lang="ja-JP" altLang="en-US" sz="1000" dirty="0"/>
              <a:t>とする．</a:t>
            </a:r>
            <a:br>
              <a:rPr lang="en-US" altLang="ja-JP" sz="1000" dirty="0"/>
            </a:br>
            <a:r>
              <a:rPr lang="en-US" altLang="ja-JP" sz="1000" dirty="0"/>
              <a:t>G</a:t>
            </a:r>
            <a:r>
              <a:rPr lang="ja-JP" altLang="en-US" sz="1000" dirty="0"/>
              <a:t>が連結で切断点と切断辺がないことから，外領域の境界線上の辺数は</a:t>
            </a:r>
            <a:r>
              <a:rPr lang="ja-JP" altLang="en-US" sz="1000" u="sng" dirty="0"/>
              <a:t>　</a:t>
            </a:r>
            <a:r>
              <a:rPr lang="en-US" altLang="ja-JP" sz="1000" u="sng" dirty="0"/>
              <a:t> </a:t>
            </a:r>
            <a:r>
              <a:rPr lang="ja-JP" altLang="en-US" sz="1000" u="sng" dirty="0"/>
              <a:t>⑦　</a:t>
            </a:r>
            <a:r>
              <a:rPr lang="en-US" altLang="ja-JP" sz="1000" u="sng" dirty="0"/>
              <a:t> </a:t>
            </a:r>
            <a:r>
              <a:rPr lang="en-US" altLang="ja-JP" sz="1000" dirty="0"/>
              <a:t>|V(G)|</a:t>
            </a:r>
            <a:r>
              <a:rPr lang="ja-JP" altLang="en-US" sz="1000" dirty="0"/>
              <a:t>であることが分かる．</a:t>
            </a:r>
            <a:br>
              <a:rPr lang="en-US" altLang="ja-JP" sz="1000" dirty="0"/>
            </a:br>
            <a:r>
              <a:rPr lang="ja-JP" altLang="en-US" sz="1000" dirty="0"/>
              <a:t>よって各領域の境界線上の辺の本数を全て足すことで，</a:t>
            </a:r>
            <a:r>
              <a:rPr lang="en-US" altLang="ja-JP" sz="1000" dirty="0"/>
              <a:t>2|E(G)|= </a:t>
            </a:r>
            <a:r>
              <a:rPr lang="en-US" altLang="ja-JP" sz="1000" u="sng" dirty="0"/>
              <a:t>  </a:t>
            </a:r>
            <a:r>
              <a:rPr lang="ja-JP" altLang="en-US" sz="1000" u="sng" dirty="0"/>
              <a:t>　</a:t>
            </a:r>
            <a:r>
              <a:rPr lang="en-US" altLang="ja-JP" sz="1000" u="sng" dirty="0"/>
              <a:t> </a:t>
            </a:r>
            <a:r>
              <a:rPr lang="ja-JP" altLang="en-US" sz="1000" u="sng" dirty="0"/>
              <a:t>⑧　</a:t>
            </a:r>
            <a:r>
              <a:rPr lang="en-US" altLang="ja-JP" sz="1000" u="sng" dirty="0"/>
              <a:t>  </a:t>
            </a:r>
            <a:r>
              <a:rPr lang="en-US" altLang="ja-JP" sz="1000" dirty="0"/>
              <a:t>r+</a:t>
            </a:r>
            <a:r>
              <a:rPr lang="en-US" altLang="ja-JP" sz="1000" u="sng" dirty="0"/>
              <a:t> </a:t>
            </a:r>
            <a:r>
              <a:rPr lang="ja-JP" altLang="en-US" sz="1000" u="sng" dirty="0"/>
              <a:t>　</a:t>
            </a:r>
            <a:r>
              <a:rPr lang="en-US" altLang="ja-JP" sz="1000" u="sng" dirty="0"/>
              <a:t> </a:t>
            </a:r>
            <a:r>
              <a:rPr lang="ja-JP" altLang="en-US" sz="1000" u="sng" dirty="0"/>
              <a:t>⑦　</a:t>
            </a:r>
            <a:r>
              <a:rPr lang="en-US" altLang="ja-JP" sz="1000" u="sng" dirty="0"/>
              <a:t> </a:t>
            </a:r>
            <a:r>
              <a:rPr lang="en-US" altLang="ja-JP" sz="1000" dirty="0"/>
              <a:t>|V(G)|</a:t>
            </a:r>
            <a:r>
              <a:rPr lang="ja-JP" altLang="en-US" sz="1000" dirty="0"/>
              <a:t>が得られる．</a:t>
            </a:r>
            <a:br>
              <a:rPr lang="en-US" altLang="ja-JP" sz="1000" dirty="0"/>
            </a:br>
            <a:r>
              <a:rPr lang="en-US" altLang="ja-JP" sz="1000" dirty="0"/>
              <a:t>(1)</a:t>
            </a:r>
            <a:r>
              <a:rPr lang="ja-JP" altLang="en-US" sz="1000" dirty="0"/>
              <a:t>の仮定と</a:t>
            </a:r>
            <a:r>
              <a:rPr lang="ja-JP" altLang="en-US" sz="1000" u="sng" dirty="0"/>
              <a:t>　　　　 　   　⑨　    　　　　　</a:t>
            </a:r>
            <a:r>
              <a:rPr lang="ja-JP" altLang="en-US" sz="1000" dirty="0"/>
              <a:t>であることから</a:t>
            </a:r>
            <a:r>
              <a:rPr lang="en-US" altLang="ja-JP" sz="1000" dirty="0"/>
              <a:t>r</a:t>
            </a:r>
            <a:r>
              <a:rPr lang="ja-JP" altLang="en-US" sz="1000" dirty="0"/>
              <a:t>≧</a:t>
            </a:r>
            <a:r>
              <a:rPr lang="en-US" altLang="ja-JP" sz="1000" dirty="0"/>
              <a:t>|V(G)|</a:t>
            </a:r>
            <a:r>
              <a:rPr lang="ja-JP" altLang="en-US" sz="1000" dirty="0"/>
              <a:t>が分かる．</a:t>
            </a:r>
            <a:br>
              <a:rPr lang="en-US" altLang="ja-JP" sz="1000" dirty="0"/>
            </a:br>
            <a:r>
              <a:rPr lang="ja-JP" altLang="en-US" sz="1000" dirty="0"/>
              <a:t>また，オイラーの公式より，</a:t>
            </a:r>
            <a:r>
              <a:rPr lang="en-US" altLang="ja-JP" sz="1000" dirty="0"/>
              <a:t>|V(G)|+</a:t>
            </a:r>
            <a:r>
              <a:rPr lang="ja-JP" altLang="en-US" sz="1000" u="sng" dirty="0"/>
              <a:t>　　　　⑩　　　　</a:t>
            </a:r>
            <a:r>
              <a:rPr lang="en-US" altLang="ja-JP" sz="1000" dirty="0"/>
              <a:t>=|E(G)|+2</a:t>
            </a:r>
            <a:r>
              <a:rPr lang="ja-JP" altLang="en-US" sz="1000" dirty="0"/>
              <a:t>であるので，</a:t>
            </a:r>
            <a:br>
              <a:rPr lang="en-US" altLang="ja-JP" sz="1000" dirty="0"/>
            </a:br>
            <a:r>
              <a:rPr lang="en-US" altLang="ja-JP" sz="1000" dirty="0"/>
              <a:t>2|E(G)|=</a:t>
            </a:r>
            <a:r>
              <a:rPr lang="en-US" altLang="ja-JP" sz="1000" u="sng" dirty="0"/>
              <a:t> </a:t>
            </a:r>
            <a:r>
              <a:rPr lang="ja-JP" altLang="en-US" sz="1000" u="sng" dirty="0"/>
              <a:t>　</a:t>
            </a:r>
            <a:r>
              <a:rPr lang="en-US" altLang="ja-JP" sz="1000" u="sng" dirty="0"/>
              <a:t> </a:t>
            </a:r>
            <a:r>
              <a:rPr lang="ja-JP" altLang="en-US" sz="1000" u="sng" dirty="0"/>
              <a:t>⑧　</a:t>
            </a:r>
            <a:r>
              <a:rPr lang="en-US" altLang="ja-JP" sz="1000" u="sng" dirty="0"/>
              <a:t>  </a:t>
            </a:r>
            <a:r>
              <a:rPr lang="en-US" altLang="ja-JP" sz="1000" dirty="0"/>
              <a:t>r+</a:t>
            </a:r>
            <a:r>
              <a:rPr lang="en-US" altLang="ja-JP" sz="1000" u="sng" dirty="0"/>
              <a:t> </a:t>
            </a:r>
            <a:r>
              <a:rPr lang="ja-JP" altLang="en-US" sz="1000" u="sng" dirty="0"/>
              <a:t>　</a:t>
            </a:r>
            <a:r>
              <a:rPr lang="en-US" altLang="ja-JP" sz="1000" u="sng" dirty="0"/>
              <a:t> </a:t>
            </a:r>
            <a:r>
              <a:rPr lang="ja-JP" altLang="en-US" sz="1000" u="sng" dirty="0"/>
              <a:t>⑦　</a:t>
            </a:r>
            <a:r>
              <a:rPr lang="en-US" altLang="ja-JP" sz="1000" u="sng" dirty="0"/>
              <a:t> </a:t>
            </a:r>
            <a:r>
              <a:rPr lang="en-US" altLang="ja-JP" sz="1000" dirty="0"/>
              <a:t>|V(G)|</a:t>
            </a:r>
            <a:r>
              <a:rPr lang="ja-JP" altLang="en-US" sz="1000" dirty="0"/>
              <a:t>≧</a:t>
            </a:r>
            <a:r>
              <a:rPr lang="ja-JP" altLang="en-US" sz="1000" u="sng" dirty="0"/>
              <a:t>　　　　　　　⑪　　　　　　　</a:t>
            </a:r>
            <a:r>
              <a:rPr lang="ja-JP" altLang="en-US" sz="1000" dirty="0"/>
              <a:t>となり矛盾する．</a:t>
            </a:r>
            <a:br>
              <a:rPr lang="en-US" altLang="ja-JP" sz="1000" dirty="0"/>
            </a:br>
            <a:br>
              <a:rPr lang="en-US" altLang="ja-JP" sz="1000" dirty="0"/>
            </a:br>
            <a:r>
              <a:rPr lang="en-US" altLang="ja-JP" sz="1000" dirty="0"/>
              <a:t>(1)-(</a:t>
            </a:r>
            <a:r>
              <a:rPr lang="en-US" altLang="ja-JP" sz="1000" dirty="0" err="1"/>
              <a:t>i</a:t>
            </a:r>
            <a:r>
              <a:rPr lang="en-US" altLang="ja-JP" sz="1000" dirty="0"/>
              <a:t>)</a:t>
            </a:r>
            <a:r>
              <a:rPr lang="ja-JP" altLang="en-US" sz="1000" dirty="0"/>
              <a:t>　 下線部⑤のようにしてもよい理由を書け．（余裕があればやってください </a:t>
            </a:r>
            <a:r>
              <a:rPr lang="en-US" altLang="ja-JP" sz="1000" dirty="0"/>
              <a:t>10</a:t>
            </a:r>
            <a:r>
              <a:rPr lang="ja-JP" altLang="en-US" sz="1000" dirty="0"/>
              <a:t>点）</a:t>
            </a:r>
            <a:br>
              <a:rPr lang="en-US" altLang="ja-JP" sz="1000" dirty="0"/>
            </a:br>
            <a:br>
              <a:rPr lang="en-US" altLang="ja-JP" sz="1000" dirty="0"/>
            </a:br>
            <a:r>
              <a:rPr lang="en-US" altLang="ja-JP" sz="1000" dirty="0"/>
              <a:t>(1)-(ii)</a:t>
            </a:r>
            <a:r>
              <a:rPr lang="ja-JP" altLang="en-US" sz="1000" dirty="0"/>
              <a:t>　⑥，⑦，⑧，⑩に入る数字又は数式をそれぞれ書け．</a:t>
            </a:r>
            <a:br>
              <a:rPr lang="en-US" altLang="ja-JP" sz="1000" dirty="0"/>
            </a:br>
            <a:br>
              <a:rPr lang="en-US" altLang="ja-JP" sz="1000" dirty="0"/>
            </a:br>
            <a:r>
              <a:rPr lang="en-US" altLang="ja-JP" sz="1000" dirty="0"/>
              <a:t>(1)-(iii) </a:t>
            </a:r>
            <a:r>
              <a:rPr lang="ja-JP" altLang="en-US" sz="1000" dirty="0"/>
              <a:t> ⑨に入る文章を書け．</a:t>
            </a:r>
            <a:br>
              <a:rPr lang="en-US" altLang="ja-JP" sz="1000" dirty="0"/>
            </a:br>
            <a:br>
              <a:rPr lang="en-US" altLang="ja-JP" sz="1000" dirty="0"/>
            </a:br>
            <a:r>
              <a:rPr lang="en-US" altLang="ja-JP" sz="1000" dirty="0"/>
              <a:t>(1)-(iv)</a:t>
            </a:r>
            <a:r>
              <a:rPr lang="ja-JP" altLang="en-US" sz="1000" dirty="0"/>
              <a:t>  ⑪に入る数式を途中計算が分かるように書け．</a:t>
            </a:r>
            <a:endParaRPr lang="en-US" altLang="ja-JP" sz="1000" dirty="0"/>
          </a:p>
          <a:p>
            <a:pPr marL="228600" indent="-228600">
              <a:buAutoNum type="arabicParenBoth"/>
            </a:pPr>
            <a:endParaRPr lang="en-US" altLang="ja-JP" sz="1000" dirty="0"/>
          </a:p>
          <a:p>
            <a:pPr marL="228600" indent="-228600">
              <a:buAutoNum type="arabicParenBoth"/>
            </a:pPr>
            <a:endParaRPr lang="en-US" altLang="ja-JP" sz="1000" dirty="0"/>
          </a:p>
          <a:p>
            <a:pPr marL="228600" indent="-228600">
              <a:buAutoNum type="arabicParenBoth"/>
            </a:pPr>
            <a:r>
              <a:rPr lang="ja-JP" altLang="en-US" sz="1000" dirty="0"/>
              <a:t>②，③，④に入る文章を書け．</a:t>
            </a:r>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88640" y="179512"/>
            <a:ext cx="5565947" cy="5047536"/>
          </a:xfrm>
          <a:prstGeom prst="rect">
            <a:avLst/>
          </a:prstGeom>
          <a:noFill/>
        </p:spPr>
        <p:txBody>
          <a:bodyPr wrap="none" rtlCol="0">
            <a:spAutoFit/>
          </a:bodyPr>
          <a:lstStyle/>
          <a:p>
            <a:r>
              <a:rPr lang="en-US" altLang="ja-JP" sz="1200" dirty="0"/>
              <a:t>2018</a:t>
            </a:r>
            <a:r>
              <a:rPr lang="ja-JP" altLang="en-US" sz="1200" dirty="0"/>
              <a:t>年度 有限幾何学 期末試験</a:t>
            </a:r>
            <a:endParaRPr lang="en-US" altLang="ja-JP" sz="1200" dirty="0"/>
          </a:p>
          <a:p>
            <a:endParaRPr lang="en-US" altLang="ja-JP" sz="1000" dirty="0"/>
          </a:p>
          <a:p>
            <a:endParaRPr lang="en-US" altLang="ja-JP" sz="1000" dirty="0"/>
          </a:p>
          <a:p>
            <a:r>
              <a:rPr lang="ja-JP" altLang="en-US" sz="1000" dirty="0"/>
              <a:t>問</a:t>
            </a:r>
            <a:r>
              <a:rPr lang="en-US" altLang="ja-JP" sz="1000" dirty="0"/>
              <a:t>2</a:t>
            </a:r>
            <a:r>
              <a:rPr lang="ja-JP" altLang="en-US" sz="1000" dirty="0"/>
              <a:t>　（ </a:t>
            </a:r>
            <a:r>
              <a:rPr lang="en-US" altLang="ja-JP" sz="1000" dirty="0"/>
              <a:t>(1) 15</a:t>
            </a:r>
            <a:r>
              <a:rPr lang="ja-JP" altLang="en-US" sz="1000" dirty="0"/>
              <a:t>点，</a:t>
            </a:r>
            <a:r>
              <a:rPr lang="en-US" altLang="ja-JP" sz="1000" dirty="0"/>
              <a:t>(2) 5</a:t>
            </a:r>
            <a:r>
              <a:rPr lang="ja-JP" altLang="en-US" sz="1000" dirty="0"/>
              <a:t>点</a:t>
            </a:r>
            <a:r>
              <a:rPr lang="en-US" altLang="ja-JP" sz="1000" dirty="0"/>
              <a:t> </a:t>
            </a:r>
            <a:r>
              <a:rPr lang="ja-JP" altLang="en-US" sz="1000" dirty="0"/>
              <a:t>）　</a:t>
            </a:r>
            <a:endParaRPr lang="en-US" altLang="ja-JP" sz="1000" dirty="0"/>
          </a:p>
          <a:p>
            <a:r>
              <a:rPr lang="ja-JP" altLang="en-US" sz="1000" dirty="0"/>
              <a:t>次の問題を読み，各問に答えよ．</a:t>
            </a:r>
            <a:endParaRPr lang="en-US" altLang="ja-JP" sz="1000" dirty="0"/>
          </a:p>
          <a:p>
            <a:r>
              <a:rPr lang="en-US" altLang="ja-JP" sz="1000" dirty="0"/>
              <a:t> </a:t>
            </a:r>
          </a:p>
          <a:p>
            <a:r>
              <a:rPr lang="ja-JP" altLang="en-US" sz="1000" dirty="0"/>
              <a:t>問題：</a:t>
            </a:r>
            <a:r>
              <a:rPr lang="en-US" altLang="ja-JP" sz="1000" dirty="0"/>
              <a:t>2n×2n</a:t>
            </a:r>
            <a:r>
              <a:rPr lang="ja-JP" altLang="en-US" sz="1000" dirty="0"/>
              <a:t>のボードの各行，各列に</a:t>
            </a:r>
            <a:r>
              <a:rPr lang="en-US" altLang="ja-JP" sz="1000" dirty="0"/>
              <a:t>n</a:t>
            </a:r>
            <a:r>
              <a:rPr lang="ja-JP" altLang="en-US" sz="1000" dirty="0"/>
              <a:t>個の駒が配置されている．</a:t>
            </a:r>
            <a:br>
              <a:rPr lang="en-US" altLang="ja-JP" sz="1000" dirty="0"/>
            </a:br>
            <a:r>
              <a:rPr lang="ja-JP" altLang="en-US" sz="1000" dirty="0"/>
              <a:t>　　　　このとき，互いに異なる行と列に配置されている</a:t>
            </a:r>
            <a:r>
              <a:rPr lang="en-US" altLang="ja-JP" sz="1000" dirty="0"/>
              <a:t>2n</a:t>
            </a:r>
            <a:r>
              <a:rPr lang="ja-JP" altLang="en-US" sz="1000" dirty="0"/>
              <a:t>個の駒があることを示せ．</a:t>
            </a:r>
            <a:endParaRPr lang="en-US" altLang="ja-JP" sz="1000" dirty="0"/>
          </a:p>
          <a:p>
            <a:endParaRPr lang="en-US" altLang="ja-JP" sz="1000" dirty="0"/>
          </a:p>
          <a:p>
            <a:pPr marL="228600" indent="-228600">
              <a:buAutoNum type="arabicParenBoth"/>
            </a:pPr>
            <a:r>
              <a:rPr lang="ja-JP" altLang="en-US" sz="1000" dirty="0"/>
              <a:t>この問題を次の用語を</a:t>
            </a:r>
            <a:r>
              <a:rPr lang="en-US" altLang="ja-JP" sz="1000" dirty="0"/>
              <a:t>4</a:t>
            </a:r>
            <a:r>
              <a:rPr lang="ja-JP" altLang="en-US" sz="1000" dirty="0"/>
              <a:t>つ以上用いて，グラフ理論における問題の形に書き直せ．</a:t>
            </a:r>
            <a:br>
              <a:rPr lang="en-US" altLang="ja-JP" sz="1000" dirty="0"/>
            </a:br>
            <a:r>
              <a:rPr lang="ja-JP" altLang="en-US" sz="1000" dirty="0"/>
              <a:t>用語：部集合，</a:t>
            </a:r>
            <a:r>
              <a:rPr lang="en-US" altLang="ja-JP" sz="1000" dirty="0"/>
              <a:t>2</a:t>
            </a:r>
            <a:r>
              <a:rPr lang="ja-JP" altLang="en-US" sz="1000" dirty="0"/>
              <a:t>部グラフ，完全マッチング，最大マッチング，正則，次数</a:t>
            </a:r>
            <a:endParaRPr lang="en-US" altLang="ja-JP" sz="1000" dirty="0"/>
          </a:p>
          <a:p>
            <a:pPr marL="228600" indent="-228600">
              <a:buAutoNum type="arabicParenBoth"/>
            </a:pPr>
            <a:endParaRPr lang="en-US" altLang="ja-JP" sz="1000" dirty="0"/>
          </a:p>
          <a:p>
            <a:r>
              <a:rPr lang="en-US" altLang="ja-JP" sz="1000" dirty="0"/>
              <a:t>(2)</a:t>
            </a:r>
            <a:r>
              <a:rPr lang="ja-JP" altLang="en-US" sz="1000" dirty="0"/>
              <a:t>　この問題は授業中に扱ったある定理から簡単に示すことができる．</a:t>
            </a:r>
            <a:br>
              <a:rPr lang="en-US" altLang="ja-JP" sz="1000" dirty="0"/>
            </a:br>
            <a:r>
              <a:rPr lang="ja-JP" altLang="en-US" sz="1000" dirty="0"/>
              <a:t>　　  最もふさわしい定理を選び，定理の主張を書け．</a:t>
            </a:r>
            <a:endParaRPr lang="en-US" altLang="ja-JP" sz="1000" dirty="0"/>
          </a:p>
          <a:p>
            <a:endParaRPr lang="en-US" altLang="ja-JP" sz="1000" dirty="0"/>
          </a:p>
          <a:p>
            <a:endParaRPr lang="en-US" altLang="ja-JP" sz="1000" dirty="0"/>
          </a:p>
          <a:p>
            <a:endParaRPr lang="en-US" altLang="ja-JP" sz="1000" dirty="0"/>
          </a:p>
          <a:p>
            <a:r>
              <a:rPr lang="ja-JP" altLang="en-US" sz="1000" dirty="0"/>
              <a:t>問</a:t>
            </a:r>
            <a:r>
              <a:rPr lang="en-US" altLang="ja-JP" sz="1000" dirty="0"/>
              <a:t>3</a:t>
            </a:r>
            <a:r>
              <a:rPr lang="ja-JP" altLang="en-US" sz="1000" dirty="0"/>
              <a:t>　（ </a:t>
            </a:r>
            <a:r>
              <a:rPr lang="en-US" altLang="ja-JP" sz="1000" dirty="0"/>
              <a:t>(1) 15</a:t>
            </a:r>
            <a:r>
              <a:rPr lang="ja-JP" altLang="en-US" sz="1000" dirty="0"/>
              <a:t>点，</a:t>
            </a:r>
            <a:r>
              <a:rPr lang="en-US" altLang="ja-JP" sz="1000" dirty="0"/>
              <a:t>(2) 15</a:t>
            </a:r>
            <a:r>
              <a:rPr lang="ja-JP" altLang="en-US" sz="1000" dirty="0"/>
              <a:t>点</a:t>
            </a:r>
            <a:r>
              <a:rPr lang="en-US" altLang="ja-JP" sz="1000" dirty="0"/>
              <a:t> </a:t>
            </a:r>
            <a:r>
              <a:rPr lang="ja-JP" altLang="en-US" sz="1000" dirty="0"/>
              <a:t>）</a:t>
            </a:r>
            <a:endParaRPr lang="en-US" altLang="ja-JP" sz="1000" dirty="0"/>
          </a:p>
          <a:p>
            <a:r>
              <a:rPr lang="ja-JP" altLang="en-US" sz="1000" dirty="0"/>
              <a:t>次の文章を読み各問に答えよ．</a:t>
            </a:r>
            <a:endParaRPr lang="en-US" altLang="ja-JP" sz="1000" dirty="0"/>
          </a:p>
          <a:p>
            <a:br>
              <a:rPr lang="en-US" altLang="ja-JP" sz="1000" dirty="0"/>
            </a:br>
            <a:r>
              <a:rPr lang="ja-JP" altLang="en-US" sz="1000" dirty="0"/>
              <a:t>ある鶏達は強いほうが弱いほうをつつくことによって優劣関係を決めている．</a:t>
            </a:r>
            <a:endParaRPr lang="en-US" altLang="ja-JP" sz="1000" dirty="0"/>
          </a:p>
          <a:p>
            <a:r>
              <a:rPr lang="ja-JP" altLang="en-US" sz="1000" dirty="0"/>
              <a:t>どのペアに対しても優劣関係が決められていて，</a:t>
            </a:r>
            <a:endParaRPr lang="en-US" altLang="ja-JP" sz="1000" dirty="0"/>
          </a:p>
          <a:p>
            <a:r>
              <a:rPr lang="ja-JP" altLang="en-US" sz="1000" dirty="0">
                <a:ea typeface="ＭＳ Ｐゴシック" charset="-128"/>
              </a:rPr>
              <a:t>鶏</a:t>
            </a:r>
            <a:r>
              <a:rPr lang="en-US" altLang="ja-JP" sz="1000" dirty="0">
                <a:ea typeface="ＭＳ Ｐゴシック" charset="-128"/>
              </a:rPr>
              <a:t>A</a:t>
            </a:r>
            <a:r>
              <a:rPr lang="ja-JP" altLang="en-US" sz="1000" dirty="0">
                <a:ea typeface="ＭＳ Ｐゴシック" charset="-128"/>
              </a:rPr>
              <a:t>が鶏</a:t>
            </a:r>
            <a:r>
              <a:rPr lang="en-US" altLang="ja-JP" sz="1000" dirty="0">
                <a:ea typeface="ＭＳ Ｐゴシック" charset="-128"/>
              </a:rPr>
              <a:t>B</a:t>
            </a:r>
            <a:r>
              <a:rPr lang="ja-JP" altLang="en-US" sz="1000" dirty="0">
                <a:ea typeface="ＭＳ Ｐゴシック" charset="-128"/>
              </a:rPr>
              <a:t>をつつくとき</a:t>
            </a:r>
            <a:r>
              <a:rPr lang="en-US" altLang="ja-JP" sz="1000" dirty="0">
                <a:ea typeface="ＭＳ Ｐゴシック" charset="-128"/>
              </a:rPr>
              <a:t>B</a:t>
            </a:r>
            <a:r>
              <a:rPr lang="ja-JP" altLang="en-US" sz="1000" dirty="0">
                <a:ea typeface="ＭＳ Ｐゴシック" charset="-128"/>
              </a:rPr>
              <a:t>が</a:t>
            </a:r>
            <a:r>
              <a:rPr lang="en-US" altLang="ja-JP" sz="1000" dirty="0">
                <a:ea typeface="ＭＳ Ｐゴシック" charset="-128"/>
              </a:rPr>
              <a:t>A</a:t>
            </a:r>
            <a:r>
              <a:rPr lang="ja-JP" altLang="en-US" sz="1000" dirty="0">
                <a:ea typeface="ＭＳ Ｐゴシック" charset="-128"/>
              </a:rPr>
              <a:t>をつつくことはないとする．</a:t>
            </a:r>
            <a:endParaRPr lang="en-US" altLang="ja-JP" sz="1000" dirty="0">
              <a:ea typeface="ＭＳ Ｐゴシック" charset="-128"/>
            </a:endParaRPr>
          </a:p>
          <a:p>
            <a:r>
              <a:rPr lang="ja-JP" altLang="en-US" sz="1000" dirty="0">
                <a:ea typeface="ＭＳ Ｐゴシック" charset="-128"/>
              </a:rPr>
              <a:t>鶏</a:t>
            </a:r>
            <a:r>
              <a:rPr lang="en-US" altLang="ja-JP" sz="1000" dirty="0">
                <a:ea typeface="ＭＳ Ｐゴシック" charset="-128"/>
              </a:rPr>
              <a:t>A</a:t>
            </a:r>
            <a:r>
              <a:rPr lang="ja-JP" altLang="en-US" sz="1000" dirty="0">
                <a:ea typeface="ＭＳ Ｐゴシック" charset="-128"/>
              </a:rPr>
              <a:t>と鶏</a:t>
            </a:r>
            <a:r>
              <a:rPr lang="en-US" altLang="ja-JP" sz="1000" dirty="0">
                <a:ea typeface="ＭＳ Ｐゴシック" charset="-128"/>
              </a:rPr>
              <a:t>B</a:t>
            </a:r>
            <a:r>
              <a:rPr lang="ja-JP" altLang="en-US" sz="1000" dirty="0">
                <a:ea typeface="ＭＳ Ｐゴシック" charset="-128"/>
              </a:rPr>
              <a:t>の関係が次の</a:t>
            </a:r>
            <a:r>
              <a:rPr lang="en-US" altLang="ja-JP" sz="1000" dirty="0">
                <a:ea typeface="ＭＳ Ｐゴシック" charset="-128"/>
              </a:rPr>
              <a:t>(a)</a:t>
            </a:r>
            <a:r>
              <a:rPr lang="ja-JP" altLang="en-US" sz="1000" dirty="0">
                <a:ea typeface="ＭＳ Ｐゴシック" charset="-128"/>
              </a:rPr>
              <a:t>または</a:t>
            </a:r>
            <a:r>
              <a:rPr lang="en-US" altLang="ja-JP" sz="1000" dirty="0">
                <a:ea typeface="ＭＳ Ｐゴシック" charset="-128"/>
              </a:rPr>
              <a:t>(b)</a:t>
            </a:r>
            <a:r>
              <a:rPr lang="ja-JP" altLang="en-US" sz="1000" dirty="0">
                <a:ea typeface="ＭＳ Ｐゴシック" charset="-128"/>
              </a:rPr>
              <a:t>であるとき，</a:t>
            </a:r>
            <a:r>
              <a:rPr lang="en-US" altLang="ja-JP" sz="1000" dirty="0">
                <a:ea typeface="ＭＳ Ｐゴシック" charset="-128"/>
              </a:rPr>
              <a:t>A</a:t>
            </a:r>
            <a:r>
              <a:rPr lang="ja-JP" altLang="en-US" sz="1000" dirty="0">
                <a:ea typeface="ＭＳ Ｐゴシック" charset="-128"/>
              </a:rPr>
              <a:t>は</a:t>
            </a:r>
            <a:r>
              <a:rPr lang="en-US" altLang="ja-JP" sz="1000" dirty="0">
                <a:ea typeface="ＭＳ Ｐゴシック" charset="-128"/>
              </a:rPr>
              <a:t>B</a:t>
            </a:r>
            <a:r>
              <a:rPr lang="ja-JP" altLang="en-US" sz="1000" dirty="0">
                <a:ea typeface="ＭＳ Ｐゴシック" charset="-128"/>
              </a:rPr>
              <a:t>を事実上つついている関係であるという．</a:t>
            </a:r>
            <a:br>
              <a:rPr lang="en-US" altLang="ja-JP" sz="1000" dirty="0">
                <a:ea typeface="ＭＳ Ｐゴシック" charset="-128"/>
              </a:rPr>
            </a:br>
            <a:r>
              <a:rPr lang="en-US" altLang="ja-JP" sz="1000" dirty="0">
                <a:ea typeface="ＭＳ Ｐゴシック" charset="-128"/>
              </a:rPr>
              <a:t>(a)</a:t>
            </a:r>
            <a:r>
              <a:rPr lang="ja-JP" altLang="en-US" sz="1000" dirty="0">
                <a:ea typeface="ＭＳ Ｐゴシック" charset="-128"/>
              </a:rPr>
              <a:t>　</a:t>
            </a:r>
            <a:r>
              <a:rPr lang="en-US" altLang="ja-JP" sz="1000" dirty="0">
                <a:ea typeface="ＭＳ Ｐゴシック" charset="-128"/>
              </a:rPr>
              <a:t>A</a:t>
            </a:r>
            <a:r>
              <a:rPr lang="ja-JP" altLang="en-US" sz="1000" dirty="0">
                <a:ea typeface="ＭＳ Ｐゴシック" charset="-128"/>
              </a:rPr>
              <a:t>は</a:t>
            </a:r>
            <a:r>
              <a:rPr lang="en-US" altLang="ja-JP" sz="1000" dirty="0">
                <a:ea typeface="ＭＳ Ｐゴシック" charset="-128"/>
              </a:rPr>
              <a:t>B</a:t>
            </a:r>
            <a:r>
              <a:rPr lang="ja-JP" altLang="en-US" sz="1000" dirty="0">
                <a:ea typeface="ＭＳ Ｐゴシック" charset="-128"/>
              </a:rPr>
              <a:t>をつつく関係である．　</a:t>
            </a:r>
            <a:endParaRPr lang="en-US" altLang="ja-JP" sz="1000" dirty="0">
              <a:ea typeface="ＭＳ Ｐゴシック" charset="-128"/>
            </a:endParaRPr>
          </a:p>
          <a:p>
            <a:r>
              <a:rPr lang="en-US" altLang="ja-JP" sz="1000" dirty="0">
                <a:ea typeface="ＭＳ Ｐゴシック" charset="-128"/>
              </a:rPr>
              <a:t>(b)</a:t>
            </a:r>
            <a:r>
              <a:rPr lang="ja-JP" altLang="en-US" sz="1000" dirty="0">
                <a:ea typeface="ＭＳ Ｐゴシック" charset="-128"/>
              </a:rPr>
              <a:t>　ある鶏</a:t>
            </a:r>
            <a:r>
              <a:rPr lang="en-US" altLang="ja-JP" sz="1000" dirty="0">
                <a:ea typeface="ＭＳ Ｐゴシック" charset="-128"/>
              </a:rPr>
              <a:t>C</a:t>
            </a:r>
            <a:r>
              <a:rPr lang="ja-JP" altLang="en-US" sz="1000" dirty="0">
                <a:ea typeface="ＭＳ Ｐゴシック" charset="-128"/>
              </a:rPr>
              <a:t>がいて，</a:t>
            </a:r>
            <a:r>
              <a:rPr lang="en-US" altLang="ja-JP" sz="1000" dirty="0">
                <a:ea typeface="ＭＳ Ｐゴシック" charset="-128"/>
              </a:rPr>
              <a:t>A</a:t>
            </a:r>
            <a:r>
              <a:rPr lang="ja-JP" altLang="en-US" sz="1000" dirty="0">
                <a:ea typeface="ＭＳ Ｐゴシック" charset="-128"/>
              </a:rPr>
              <a:t>は</a:t>
            </a:r>
            <a:r>
              <a:rPr lang="en-US" altLang="ja-JP" sz="1000" dirty="0">
                <a:ea typeface="ＭＳ Ｐゴシック" charset="-128"/>
              </a:rPr>
              <a:t>C</a:t>
            </a:r>
            <a:r>
              <a:rPr lang="ja-JP" altLang="en-US" sz="1000" dirty="0">
                <a:ea typeface="ＭＳ Ｐゴシック" charset="-128"/>
              </a:rPr>
              <a:t>をつつく関係であり，</a:t>
            </a:r>
            <a:r>
              <a:rPr lang="en-US" altLang="ja-JP" sz="1000" dirty="0">
                <a:ea typeface="ＭＳ Ｐゴシック" charset="-128"/>
              </a:rPr>
              <a:t>C</a:t>
            </a:r>
            <a:r>
              <a:rPr lang="ja-JP" altLang="en-US" sz="1000" dirty="0">
                <a:ea typeface="ＭＳ Ｐゴシック" charset="-128"/>
              </a:rPr>
              <a:t>は</a:t>
            </a:r>
            <a:r>
              <a:rPr lang="en-US" altLang="ja-JP" sz="1000" dirty="0">
                <a:ea typeface="ＭＳ Ｐゴシック" charset="-128"/>
              </a:rPr>
              <a:t>B</a:t>
            </a:r>
            <a:r>
              <a:rPr lang="ja-JP" altLang="en-US" sz="1000" dirty="0">
                <a:ea typeface="ＭＳ Ｐゴシック" charset="-128"/>
              </a:rPr>
              <a:t>をつつく関係である．</a:t>
            </a:r>
            <a:endParaRPr lang="en-US" altLang="ja-JP" sz="1000" dirty="0">
              <a:ea typeface="ＭＳ Ｐゴシック" charset="-128"/>
            </a:endParaRPr>
          </a:p>
          <a:p>
            <a:r>
              <a:rPr lang="ja-JP" altLang="en-US" sz="1000" dirty="0">
                <a:ea typeface="ＭＳ Ｐゴシック" charset="-128"/>
              </a:rPr>
              <a:t>自分以外の全ての鶏を事実上つついている鶏をキングチキンと呼ぶ．</a:t>
            </a:r>
            <a:endParaRPr lang="en-US" altLang="ja-JP" sz="1000" dirty="0">
              <a:ea typeface="ＭＳ Ｐゴシック" charset="-128"/>
            </a:endParaRPr>
          </a:p>
          <a:p>
            <a:endParaRPr lang="en-US" altLang="ja-JP" sz="1000" dirty="0">
              <a:ea typeface="ＭＳ Ｐゴシック" charset="-128"/>
            </a:endParaRPr>
          </a:p>
          <a:p>
            <a:r>
              <a:rPr lang="en-US" altLang="ja-JP" sz="1000" dirty="0">
                <a:ea typeface="ＭＳ Ｐゴシック" charset="-128"/>
              </a:rPr>
              <a:t>(1)</a:t>
            </a:r>
            <a:r>
              <a:rPr lang="ja-JP" altLang="en-US" sz="1000" dirty="0">
                <a:ea typeface="ＭＳ Ｐゴシック" charset="-128"/>
              </a:rPr>
              <a:t>　この</a:t>
            </a:r>
            <a:r>
              <a:rPr lang="ja-JP" altLang="en-US" sz="1000">
                <a:ea typeface="ＭＳ Ｐゴシック" charset="-128"/>
              </a:rPr>
              <a:t>文章をグラフ理論の用語を用いてグラフ</a:t>
            </a:r>
            <a:r>
              <a:rPr lang="ja-JP" altLang="en-US" sz="1000" dirty="0">
                <a:ea typeface="ＭＳ Ｐゴシック" charset="-128"/>
              </a:rPr>
              <a:t>理論における用語の定義の形に書き直せ．</a:t>
            </a:r>
            <a:endParaRPr lang="en-US" altLang="ja-JP" sz="1000" dirty="0">
              <a:ea typeface="ＭＳ Ｐゴシック" charset="-128"/>
            </a:endParaRPr>
          </a:p>
          <a:p>
            <a:endParaRPr lang="en-US" altLang="ja-JP" sz="1000" dirty="0">
              <a:ea typeface="ＭＳ Ｐゴシック" charset="-128"/>
            </a:endParaRPr>
          </a:p>
          <a:p>
            <a:r>
              <a:rPr lang="en-US" altLang="ja-JP" sz="1000" dirty="0">
                <a:ea typeface="ＭＳ Ｐゴシック" charset="-128"/>
              </a:rPr>
              <a:t>(2)</a:t>
            </a:r>
            <a:r>
              <a:rPr lang="ja-JP" altLang="en-US" sz="1000" dirty="0">
                <a:ea typeface="ＭＳ Ｐゴシック" charset="-128"/>
              </a:rPr>
              <a:t>　最も多くの鶏をつついている鶏がキングチキンであることをグラフ理論の用語を用いて証明せよ．</a:t>
            </a:r>
            <a:endParaRPr lang="en-US" altLang="ja-JP" sz="1000" dirty="0">
              <a:ea typeface="ＭＳ Ｐゴシック" charset="-128"/>
            </a:endParaRPr>
          </a:p>
        </p:txBody>
      </p:sp>
    </p:spTree>
    <p:extLst>
      <p:ext uri="{BB962C8B-B14F-4D97-AF65-F5344CB8AC3E}">
        <p14:creationId xmlns:p14="http://schemas.microsoft.com/office/powerpoint/2010/main" val="217171928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23998</TotalTime>
  <Words>29</Words>
  <Application>Microsoft Office PowerPoint</Application>
  <PresentationFormat>画面に合わせる (4:3)</PresentationFormat>
  <Paragraphs>55</Paragraphs>
  <Slides>2</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2</vt:i4>
      </vt:variant>
    </vt:vector>
  </HeadingPairs>
  <TitlesOfParts>
    <vt:vector size="5" baseType="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tsugaki</dc:creator>
  <cp:lastModifiedBy>tsugaki masao</cp:lastModifiedBy>
  <cp:revision>415</cp:revision>
  <dcterms:created xsi:type="dcterms:W3CDTF">2011-05-06T06:23:08Z</dcterms:created>
  <dcterms:modified xsi:type="dcterms:W3CDTF">2019-07-16T05:48:47Z</dcterms:modified>
</cp:coreProperties>
</file>