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900" y="-16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2019/9/29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2019/9/29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110968" cy="7971413"/>
          </a:xfrm>
          <a:prstGeom prst="rect">
            <a:avLst/>
          </a:prstGeom>
          <a:noFill/>
        </p:spPr>
        <p:txBody>
          <a:bodyPr wrap="none" rtlCol="0">
            <a:spAutoFit/>
          </a:bodyPr>
          <a:lstStyle/>
          <a:p>
            <a:r>
              <a:rPr lang="en-US" altLang="ja-JP" sz="1000" dirty="0"/>
              <a:t>2019</a:t>
            </a:r>
            <a:r>
              <a:rPr lang="ja-JP" altLang="en-US" sz="1000" dirty="0"/>
              <a:t>年度 有限幾何学 中間試験</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次の問題とその解答を読み，各問に答えよ．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en-US" altLang="ja-JP" sz="1000" dirty="0"/>
              <a:t>Mountain climbing problem</a:t>
            </a:r>
          </a:p>
          <a:p>
            <a:pPr>
              <a:spcBef>
                <a:spcPct val="20000"/>
              </a:spcBef>
              <a:buClr>
                <a:srgbClr val="0BD0D9"/>
              </a:buClr>
              <a:buSzPct val="95000"/>
              <a:defRPr/>
            </a:pPr>
            <a:r>
              <a:rPr lang="en-US" altLang="ja-JP" sz="1000" dirty="0"/>
              <a:t>f:[0,1]</a:t>
            </a:r>
            <a:r>
              <a:rPr lang="ja-JP" altLang="en-US" sz="1000" dirty="0"/>
              <a:t>→</a:t>
            </a:r>
            <a:r>
              <a:rPr lang="en-US" altLang="ja-JP" sz="1000" b="1" dirty="0"/>
              <a:t>R</a:t>
            </a:r>
            <a:r>
              <a:rPr lang="ja-JP" altLang="en-US" sz="1000" dirty="0"/>
              <a:t>を，</a:t>
            </a:r>
            <a:r>
              <a:rPr lang="en-US" altLang="ja-JP" sz="1000" dirty="0"/>
              <a:t>f(0)=0</a:t>
            </a:r>
            <a:r>
              <a:rPr lang="ja-JP" altLang="en-US" sz="1000" dirty="0" err="1"/>
              <a:t>，</a:t>
            </a:r>
            <a:r>
              <a:rPr lang="en-US" altLang="ja-JP" sz="1000" dirty="0"/>
              <a:t>f(1)=0</a:t>
            </a:r>
            <a:r>
              <a:rPr lang="ja-JP" altLang="en-US" sz="1000" dirty="0" err="1"/>
              <a:t>，</a:t>
            </a:r>
            <a:r>
              <a:rPr lang="en-US" altLang="ja-JP" sz="1000" dirty="0"/>
              <a:t>0&lt;x&lt;1</a:t>
            </a:r>
            <a:r>
              <a:rPr lang="ja-JP" altLang="en-US" sz="1000" dirty="0"/>
              <a:t>においては</a:t>
            </a:r>
            <a:r>
              <a:rPr lang="en-US" altLang="ja-JP" sz="1000" dirty="0"/>
              <a:t>f(x)&gt;0</a:t>
            </a:r>
            <a:r>
              <a:rPr lang="ja-JP" altLang="en-US" sz="1000" dirty="0"/>
              <a:t>である折れ線グラフとする（例：図</a:t>
            </a:r>
            <a:r>
              <a:rPr lang="en-US" altLang="ja-JP" sz="1000" dirty="0"/>
              <a:t>1</a:t>
            </a:r>
            <a:r>
              <a:rPr lang="ja-JP" altLang="en-US" sz="1000" dirty="0"/>
              <a:t>）．</a:t>
            </a:r>
            <a:endParaRPr lang="en-US" altLang="ja-JP" sz="1000" dirty="0"/>
          </a:p>
          <a:p>
            <a:pPr>
              <a:spcBef>
                <a:spcPct val="20000"/>
              </a:spcBef>
              <a:buClr>
                <a:srgbClr val="0BD0D9"/>
              </a:buClr>
              <a:buSzPct val="95000"/>
              <a:defRPr/>
            </a:pPr>
            <a:r>
              <a:rPr lang="en-US" altLang="ja-JP" sz="1000" dirty="0"/>
              <a:t>Alice</a:t>
            </a:r>
            <a:r>
              <a:rPr lang="ja-JP" altLang="en-US" sz="1000" dirty="0"/>
              <a:t>と</a:t>
            </a:r>
            <a:r>
              <a:rPr lang="en-US" altLang="ja-JP" sz="1000" dirty="0"/>
              <a:t>Bob</a:t>
            </a:r>
            <a:r>
              <a:rPr lang="ja-JP" altLang="en-US" sz="1000" dirty="0"/>
              <a:t>はこのグラフ上をそれぞれ</a:t>
            </a:r>
            <a:r>
              <a:rPr lang="en-US" altLang="ja-JP" sz="1000" dirty="0"/>
              <a:t>(0,0)</a:t>
            </a:r>
            <a:r>
              <a:rPr lang="ja-JP" altLang="en-US" sz="1000" dirty="0"/>
              <a:t>と</a:t>
            </a:r>
            <a:r>
              <a:rPr lang="en-US" altLang="ja-JP" sz="1000" dirty="0"/>
              <a:t>(1,0)</a:t>
            </a:r>
            <a:r>
              <a:rPr lang="ja-JP" altLang="en-US" sz="1000" dirty="0"/>
              <a:t>から出発し，同じ高度を保って移動するものとする．</a:t>
            </a:r>
            <a:endParaRPr lang="en-US" altLang="ja-JP" sz="1000" dirty="0"/>
          </a:p>
          <a:p>
            <a:pPr>
              <a:spcBef>
                <a:spcPct val="20000"/>
              </a:spcBef>
              <a:buClr>
                <a:srgbClr val="0BD0D9"/>
              </a:buClr>
              <a:buSzPct val="95000"/>
              <a:defRPr/>
            </a:pPr>
            <a:r>
              <a:rPr lang="ja-JP" altLang="en-US" sz="1000" dirty="0"/>
              <a:t>このとき，</a:t>
            </a:r>
            <a:r>
              <a:rPr lang="en-US" altLang="ja-JP" sz="1000" dirty="0"/>
              <a:t>Alice</a:t>
            </a:r>
            <a:r>
              <a:rPr lang="ja-JP" altLang="en-US" sz="1000" dirty="0"/>
              <a:t>と</a:t>
            </a:r>
            <a:r>
              <a:rPr lang="en-US" altLang="ja-JP" sz="1000" dirty="0"/>
              <a:t>Bob</a:t>
            </a:r>
            <a:r>
              <a:rPr lang="ja-JP" altLang="en-US" sz="1000" dirty="0"/>
              <a:t>は出会うことが可能であることを示せ．</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b="1" dirty="0"/>
          </a:p>
          <a:p>
            <a:pPr>
              <a:spcBef>
                <a:spcPct val="20000"/>
              </a:spcBef>
              <a:buClr>
                <a:srgbClr val="0BD0D9"/>
              </a:buClr>
              <a:buSzPct val="95000"/>
              <a:defRPr/>
            </a:pPr>
            <a:endParaRPr lang="en-US" altLang="ja-JP" sz="1000" b="1" dirty="0"/>
          </a:p>
          <a:p>
            <a:pPr>
              <a:spcBef>
                <a:spcPct val="20000"/>
              </a:spcBef>
              <a:buClr>
                <a:srgbClr val="0BD0D9"/>
              </a:buClr>
              <a:buSzPct val="95000"/>
              <a:defRPr/>
            </a:pPr>
            <a:endParaRPr lang="en-US" altLang="ja-JP" sz="1000" b="1" dirty="0"/>
          </a:p>
          <a:p>
            <a:pPr>
              <a:spcBef>
                <a:spcPct val="20000"/>
              </a:spcBef>
              <a:buClr>
                <a:srgbClr val="0BD0D9"/>
              </a:buClr>
              <a:buSzPct val="95000"/>
              <a:defRPr/>
            </a:pPr>
            <a:r>
              <a:rPr lang="ja-JP" altLang="en-US" sz="1000" dirty="0"/>
              <a:t>解答：</a:t>
            </a:r>
            <a:endParaRPr lang="en-US" altLang="ja-JP" sz="1000" dirty="0"/>
          </a:p>
          <a:p>
            <a:pPr>
              <a:spcBef>
                <a:spcPct val="20000"/>
              </a:spcBef>
              <a:buClr>
                <a:srgbClr val="0BD0D9"/>
              </a:buClr>
              <a:buSzPct val="95000"/>
              <a:defRPr/>
            </a:pPr>
            <a:r>
              <a:rPr lang="ja-JP" altLang="en-US" sz="1000" dirty="0"/>
              <a:t>折れ線グラフには平らなところがないとしてよい．</a:t>
            </a:r>
            <a:endParaRPr lang="en-US" altLang="ja-JP" sz="1000" dirty="0"/>
          </a:p>
          <a:p>
            <a:pPr>
              <a:spcBef>
                <a:spcPct val="20000"/>
              </a:spcBef>
              <a:buClr>
                <a:srgbClr val="0BD0D9"/>
              </a:buClr>
              <a:buSzPct val="95000"/>
              <a:defRPr/>
            </a:pPr>
            <a:r>
              <a:rPr lang="ja-JP" altLang="en-US" sz="1000" dirty="0"/>
              <a:t>全ての極値点に対して，その点を通る</a:t>
            </a:r>
            <a:r>
              <a:rPr lang="en-US" altLang="ja-JP" sz="1000" dirty="0"/>
              <a:t>x</a:t>
            </a:r>
            <a:r>
              <a:rPr lang="ja-JP" altLang="en-US" sz="1000" dirty="0"/>
              <a:t>軸と平行な直線を引き，</a:t>
            </a:r>
            <a:endParaRPr lang="en-US" altLang="ja-JP" sz="1000" dirty="0"/>
          </a:p>
          <a:p>
            <a:pPr>
              <a:spcBef>
                <a:spcPct val="20000"/>
              </a:spcBef>
              <a:buClr>
                <a:srgbClr val="0BD0D9"/>
              </a:buClr>
              <a:buSzPct val="95000"/>
              <a:defRPr/>
            </a:pPr>
            <a:r>
              <a:rPr lang="en-US" altLang="ja-JP" sz="1000" dirty="0"/>
              <a:t>y=f(x)</a:t>
            </a:r>
            <a:r>
              <a:rPr lang="ja-JP" altLang="en-US" sz="1000" dirty="0"/>
              <a:t>との交点を左から順に</a:t>
            </a:r>
            <a:r>
              <a:rPr lang="en-US" altLang="ja-JP" sz="1000" dirty="0"/>
              <a:t>x</a:t>
            </a:r>
            <a:r>
              <a:rPr lang="en-US" altLang="ja-JP" sz="1000" baseline="-25000" dirty="0"/>
              <a:t>1</a:t>
            </a:r>
            <a:r>
              <a:rPr lang="en-US" altLang="ja-JP" sz="1000" dirty="0"/>
              <a:t>,x</a:t>
            </a:r>
            <a:r>
              <a:rPr lang="en-US" altLang="ja-JP" sz="1000" baseline="-25000" dirty="0"/>
              <a:t>2</a:t>
            </a:r>
            <a:r>
              <a:rPr lang="en-US" altLang="ja-JP" sz="1000" dirty="0"/>
              <a:t>, ..., </a:t>
            </a:r>
            <a:r>
              <a:rPr lang="en-US" altLang="ja-JP" sz="1000" dirty="0" err="1"/>
              <a:t>x</a:t>
            </a:r>
            <a:r>
              <a:rPr lang="en-US" altLang="ja-JP" sz="1000" baseline="-25000" dirty="0" err="1"/>
              <a:t>n</a:t>
            </a:r>
            <a:r>
              <a:rPr lang="en-US" altLang="ja-JP" sz="1000" baseline="-25000" dirty="0"/>
              <a:t> </a:t>
            </a:r>
            <a:r>
              <a:rPr lang="ja-JP" altLang="en-US" sz="1000" dirty="0"/>
              <a:t>とおく（注意：</a:t>
            </a:r>
            <a:r>
              <a:rPr lang="en-US" altLang="ja-JP" sz="1000" dirty="0"/>
              <a:t>x</a:t>
            </a:r>
            <a:r>
              <a:rPr lang="en-US" altLang="ja-JP" sz="1000" baseline="-25000" dirty="0"/>
              <a:t>1</a:t>
            </a:r>
            <a:r>
              <a:rPr lang="en-US" altLang="ja-JP" sz="1000" dirty="0"/>
              <a:t>=(0,0)</a:t>
            </a:r>
            <a:r>
              <a:rPr lang="ja-JP" altLang="en-US" sz="1000" dirty="0" err="1"/>
              <a:t>，</a:t>
            </a:r>
            <a:r>
              <a:rPr lang="en-US" altLang="ja-JP" sz="1000" dirty="0" err="1"/>
              <a:t>x</a:t>
            </a:r>
            <a:r>
              <a:rPr lang="en-US" altLang="ja-JP" sz="1000" baseline="-25000" dirty="0" err="1"/>
              <a:t>n</a:t>
            </a:r>
            <a:r>
              <a:rPr lang="en-US" altLang="ja-JP" sz="1000" dirty="0"/>
              <a:t>=(1,0)</a:t>
            </a:r>
            <a:r>
              <a:rPr lang="ja-JP" altLang="en-US" sz="1000" dirty="0"/>
              <a:t>）（例：図</a:t>
            </a:r>
            <a:r>
              <a:rPr lang="en-US" altLang="ja-JP" sz="1000" dirty="0"/>
              <a:t>1</a:t>
            </a:r>
            <a:r>
              <a:rPr lang="ja-JP" altLang="en-US" sz="1000" dirty="0"/>
              <a:t>の</a:t>
            </a:r>
            <a:r>
              <a:rPr lang="en-US" altLang="ja-JP" sz="1000" dirty="0"/>
              <a:t>f</a:t>
            </a:r>
            <a:r>
              <a:rPr lang="ja-JP" altLang="en-US" sz="1000" dirty="0"/>
              <a:t>に対しては図</a:t>
            </a:r>
            <a:r>
              <a:rPr lang="en-US" altLang="ja-JP" sz="1000" dirty="0"/>
              <a:t>2</a:t>
            </a:r>
            <a:r>
              <a:rPr lang="ja-JP" altLang="en-US" sz="1000" dirty="0"/>
              <a:t>のようになる）．</a:t>
            </a:r>
            <a:endParaRPr lang="en-US" altLang="ja-JP" sz="1000" dirty="0"/>
          </a:p>
          <a:p>
            <a:pPr>
              <a:spcBef>
                <a:spcPct val="20000"/>
              </a:spcBef>
              <a:buClr>
                <a:srgbClr val="0BD0D9"/>
              </a:buClr>
              <a:buSzPct val="95000"/>
              <a:defRPr/>
            </a:pPr>
            <a:r>
              <a:rPr lang="ja-JP" altLang="en-US" sz="1000" dirty="0"/>
              <a:t>便宜上，</a:t>
            </a:r>
            <a:r>
              <a:rPr lang="en-US" altLang="ja-JP" sz="1000" dirty="0"/>
              <a:t>(0,0)</a:t>
            </a:r>
            <a:r>
              <a:rPr lang="ja-JP" altLang="en-US" sz="1000" dirty="0"/>
              <a:t>と</a:t>
            </a:r>
            <a:r>
              <a:rPr lang="en-US" altLang="ja-JP" sz="1000" dirty="0"/>
              <a:t>(1,1)</a:t>
            </a:r>
            <a:r>
              <a:rPr lang="ja-JP" altLang="en-US" sz="1000" dirty="0"/>
              <a:t>以外の極小，極大となる点をそれぞれ谷，峰と呼ぶことにする．</a:t>
            </a:r>
            <a:endParaRPr lang="en-US" altLang="ja-JP" sz="1000" dirty="0"/>
          </a:p>
          <a:p>
            <a:pPr>
              <a:spcBef>
                <a:spcPct val="20000"/>
              </a:spcBef>
              <a:buClr>
                <a:srgbClr val="0BD0D9"/>
              </a:buClr>
              <a:buSzPct val="95000"/>
              <a:defRPr/>
            </a:pPr>
            <a:r>
              <a:rPr lang="ja-JP" altLang="en-US" sz="1000" dirty="0"/>
              <a:t>このとき，以下のように単純グラフ</a:t>
            </a:r>
            <a:r>
              <a:rPr lang="en-US" altLang="ja-JP" sz="1000" dirty="0"/>
              <a:t>G</a:t>
            </a:r>
            <a:r>
              <a:rPr lang="en-US" altLang="ja-JP" sz="1000" baseline="-25000" dirty="0"/>
              <a:t>f</a:t>
            </a:r>
            <a:r>
              <a:rPr lang="ja-JP" altLang="en-US" sz="1000" dirty="0"/>
              <a:t>を定義する．</a:t>
            </a:r>
            <a:endParaRPr lang="en-US" altLang="ja-JP" sz="1000" dirty="0"/>
          </a:p>
          <a:p>
            <a:pPr>
              <a:spcBef>
                <a:spcPct val="20000"/>
              </a:spcBef>
              <a:buClr>
                <a:srgbClr val="0BD0D9"/>
              </a:buClr>
              <a:buSzPct val="95000"/>
              <a:defRPr/>
            </a:pPr>
            <a:r>
              <a:rPr lang="en-US" altLang="ja-JP" sz="1000" dirty="0"/>
              <a:t>V(G</a:t>
            </a:r>
            <a:r>
              <a:rPr lang="en-US" altLang="ja-JP" sz="1000" baseline="-25000" dirty="0"/>
              <a:t>f</a:t>
            </a:r>
            <a:r>
              <a:rPr lang="en-US" altLang="ja-JP" sz="1000" dirty="0"/>
              <a:t>)={ (</a:t>
            </a:r>
            <a:r>
              <a:rPr lang="en-US" altLang="ja-JP" sz="1000" dirty="0" err="1"/>
              <a:t>x</a:t>
            </a:r>
            <a:r>
              <a:rPr lang="en-US" altLang="ja-JP" sz="1000" baseline="-25000" dirty="0" err="1"/>
              <a:t>i</a:t>
            </a:r>
            <a:r>
              <a:rPr lang="en-US" altLang="ja-JP" sz="1000" dirty="0" err="1"/>
              <a:t>,x</a:t>
            </a:r>
            <a:r>
              <a:rPr lang="en-US" altLang="ja-JP" sz="1000" baseline="-25000" dirty="0" err="1"/>
              <a:t>j</a:t>
            </a:r>
            <a:r>
              <a:rPr lang="en-US" altLang="ja-JP" sz="1000" dirty="0"/>
              <a:t>) : </a:t>
            </a:r>
            <a:r>
              <a:rPr lang="ja-JP" altLang="en-US" sz="1000" dirty="0"/>
              <a:t>「</a:t>
            </a:r>
            <a:r>
              <a:rPr lang="en-US" altLang="ja-JP" sz="1000" dirty="0"/>
              <a:t>1</a:t>
            </a:r>
            <a:r>
              <a:rPr lang="ja-JP" altLang="en-US" sz="1000" dirty="0"/>
              <a:t>≦</a:t>
            </a:r>
            <a:r>
              <a:rPr lang="en-US" altLang="ja-JP" sz="1000" dirty="0" err="1"/>
              <a:t>i</a:t>
            </a:r>
            <a:r>
              <a:rPr lang="ja-JP" altLang="en-US" sz="1000" dirty="0"/>
              <a:t>≦</a:t>
            </a:r>
            <a:r>
              <a:rPr lang="en-US" altLang="ja-JP" sz="1000" dirty="0"/>
              <a:t>j</a:t>
            </a:r>
            <a:r>
              <a:rPr lang="ja-JP" altLang="en-US" sz="1000" dirty="0"/>
              <a:t>≦</a:t>
            </a:r>
            <a:r>
              <a:rPr lang="en-US" altLang="ja-JP" sz="1000" dirty="0"/>
              <a:t>n</a:t>
            </a:r>
            <a:r>
              <a:rPr lang="ja-JP" altLang="en-US" sz="1000" dirty="0"/>
              <a:t>」 かつ</a:t>
            </a:r>
            <a:r>
              <a:rPr lang="en-US" altLang="ja-JP" sz="1000" dirty="0"/>
              <a:t> </a:t>
            </a:r>
            <a:r>
              <a:rPr lang="ja-JP" altLang="en-US" sz="1000" dirty="0"/>
              <a:t>「</a:t>
            </a:r>
            <a:r>
              <a:rPr lang="en-US" altLang="ja-JP" sz="1000" dirty="0"/>
              <a:t>x</a:t>
            </a:r>
            <a:r>
              <a:rPr lang="en-US" altLang="ja-JP" sz="1000" baseline="-25000" dirty="0"/>
              <a:t>i</a:t>
            </a:r>
            <a:r>
              <a:rPr lang="ja-JP" altLang="en-US" sz="1000" dirty="0"/>
              <a:t>または</a:t>
            </a:r>
            <a:r>
              <a:rPr lang="en-US" altLang="ja-JP" sz="1000" dirty="0" err="1"/>
              <a:t>x</a:t>
            </a:r>
            <a:r>
              <a:rPr lang="en-US" altLang="ja-JP" sz="1000" baseline="-25000" dirty="0" err="1"/>
              <a:t>j</a:t>
            </a:r>
            <a:r>
              <a:rPr lang="ja-JP" altLang="en-US" sz="1000" dirty="0"/>
              <a:t>は谷または峰である」 </a:t>
            </a:r>
            <a:r>
              <a:rPr lang="en-US" altLang="ja-JP" sz="1000" dirty="0"/>
              <a:t>}</a:t>
            </a:r>
            <a:r>
              <a:rPr lang="ja-JP" altLang="en-US" sz="1000" dirty="0"/>
              <a:t>∪</a:t>
            </a:r>
            <a:r>
              <a:rPr lang="en-US" altLang="ja-JP" sz="1000" dirty="0"/>
              <a:t>{(x</a:t>
            </a:r>
            <a:r>
              <a:rPr lang="en-US" altLang="ja-JP" sz="1000" baseline="-25000" dirty="0"/>
              <a:t>1</a:t>
            </a:r>
            <a:r>
              <a:rPr lang="en-US" altLang="ja-JP" sz="1000" dirty="0"/>
              <a:t>,x</a:t>
            </a:r>
            <a:r>
              <a:rPr lang="en-US" altLang="ja-JP" sz="1000" baseline="-25000" dirty="0"/>
              <a:t>n</a:t>
            </a:r>
            <a:r>
              <a:rPr lang="en-US" altLang="ja-JP" sz="1000" dirty="0"/>
              <a:t>) }</a:t>
            </a:r>
            <a:r>
              <a:rPr lang="ja-JP" altLang="en-US" sz="1000" dirty="0" err="1"/>
              <a:t>，</a:t>
            </a:r>
            <a:endParaRPr lang="en-US" altLang="ja-JP" sz="1000" dirty="0"/>
          </a:p>
          <a:p>
            <a:pPr>
              <a:spcBef>
                <a:spcPct val="20000"/>
              </a:spcBef>
              <a:buClr>
                <a:srgbClr val="0BD0D9"/>
              </a:buClr>
              <a:buSzPct val="95000"/>
              <a:defRPr/>
            </a:pPr>
            <a:r>
              <a:rPr lang="en-US" altLang="ja-JP" sz="1000" dirty="0"/>
              <a:t>(</a:t>
            </a:r>
            <a:r>
              <a:rPr lang="en-US" altLang="ja-JP" sz="1000" dirty="0" err="1"/>
              <a:t>a,b</a:t>
            </a:r>
            <a:r>
              <a:rPr lang="en-US" altLang="ja-JP" sz="1000" dirty="0"/>
              <a:t>),(</a:t>
            </a:r>
            <a:r>
              <a:rPr lang="en-US" altLang="ja-JP" sz="1000" dirty="0" err="1"/>
              <a:t>c,d</a:t>
            </a:r>
            <a:r>
              <a:rPr lang="en-US" altLang="ja-JP" sz="1000" dirty="0"/>
              <a:t>)</a:t>
            </a:r>
            <a:r>
              <a:rPr lang="ja-JP" altLang="en-US" sz="1000" dirty="0"/>
              <a:t>∊</a:t>
            </a:r>
            <a:r>
              <a:rPr lang="en-US" altLang="ja-JP" sz="1000" dirty="0"/>
              <a:t>V(G</a:t>
            </a:r>
            <a:r>
              <a:rPr lang="en-US" altLang="ja-JP" sz="1000" baseline="-25000" dirty="0"/>
              <a:t>f</a:t>
            </a:r>
            <a:r>
              <a:rPr lang="en-US" altLang="ja-JP" sz="1000" dirty="0"/>
              <a:t>)</a:t>
            </a:r>
            <a:r>
              <a:rPr lang="ja-JP" altLang="en-US" sz="1000" dirty="0"/>
              <a:t>に対して，</a:t>
            </a:r>
            <a:endParaRPr lang="en-US" altLang="ja-JP" sz="1000" dirty="0"/>
          </a:p>
          <a:p>
            <a:pPr>
              <a:spcBef>
                <a:spcPct val="20000"/>
              </a:spcBef>
              <a:buClr>
                <a:srgbClr val="0BD0D9"/>
              </a:buClr>
              <a:buSzPct val="95000"/>
              <a:defRPr/>
            </a:pPr>
            <a:r>
              <a:rPr lang="en-US" altLang="ja-JP" sz="1000" dirty="0"/>
              <a:t>(</a:t>
            </a:r>
            <a:r>
              <a:rPr lang="en-US" altLang="ja-JP" sz="1000" dirty="0" err="1"/>
              <a:t>a,b</a:t>
            </a:r>
            <a:r>
              <a:rPr lang="en-US" altLang="ja-JP" sz="1000" dirty="0"/>
              <a:t>)(</a:t>
            </a:r>
            <a:r>
              <a:rPr lang="en-US" altLang="ja-JP" sz="1000" dirty="0" err="1"/>
              <a:t>c,d</a:t>
            </a:r>
            <a:r>
              <a:rPr lang="en-US" altLang="ja-JP" sz="1000" dirty="0"/>
              <a:t>)</a:t>
            </a:r>
            <a:r>
              <a:rPr lang="ja-JP" altLang="en-US" sz="1000" dirty="0"/>
              <a:t>∊</a:t>
            </a:r>
            <a:r>
              <a:rPr lang="en-US" altLang="ja-JP" sz="1000" dirty="0"/>
              <a:t>E(G</a:t>
            </a:r>
            <a:r>
              <a:rPr lang="en-US" altLang="ja-JP" sz="1000" baseline="-25000" dirty="0"/>
              <a:t>f</a:t>
            </a:r>
            <a:r>
              <a:rPr lang="en-US" altLang="ja-JP" sz="1000" dirty="0"/>
              <a:t>) </a:t>
            </a:r>
            <a:r>
              <a:rPr lang="ja-JP" altLang="en-US" sz="1000" dirty="0"/>
              <a:t>⇔</a:t>
            </a:r>
            <a:endParaRPr lang="en-US" altLang="ja-JP" sz="1000" dirty="0"/>
          </a:p>
          <a:p>
            <a:pPr>
              <a:spcBef>
                <a:spcPct val="20000"/>
              </a:spcBef>
              <a:buClr>
                <a:srgbClr val="0BD0D9"/>
              </a:buClr>
              <a:buSzPct val="95000"/>
              <a:defRPr/>
            </a:pPr>
            <a:r>
              <a:rPr lang="en-US" altLang="ja-JP" sz="1000" dirty="0"/>
              <a:t>Alice</a:t>
            </a:r>
            <a:r>
              <a:rPr lang="ja-JP" altLang="en-US" sz="1000" dirty="0"/>
              <a:t>と</a:t>
            </a:r>
            <a:r>
              <a:rPr lang="en-US" altLang="ja-JP" sz="1000" dirty="0"/>
              <a:t>Bob</a:t>
            </a:r>
            <a:r>
              <a:rPr lang="ja-JP" altLang="en-US" sz="1000" dirty="0"/>
              <a:t>が</a:t>
            </a:r>
            <a:r>
              <a:rPr lang="en-US" altLang="ja-JP" sz="1000" dirty="0"/>
              <a:t>a</a:t>
            </a:r>
            <a:r>
              <a:rPr lang="ja-JP" altLang="en-US" sz="1000" dirty="0"/>
              <a:t>と</a:t>
            </a:r>
            <a:r>
              <a:rPr lang="en-US" altLang="ja-JP" sz="1000" dirty="0"/>
              <a:t>b</a:t>
            </a:r>
            <a:r>
              <a:rPr lang="ja-JP" altLang="en-US" sz="1000" dirty="0"/>
              <a:t>からそれぞれ出発したときに，</a:t>
            </a:r>
            <a:endParaRPr lang="en-US" altLang="ja-JP" sz="1000" dirty="0"/>
          </a:p>
          <a:p>
            <a:pPr>
              <a:spcBef>
                <a:spcPct val="20000"/>
              </a:spcBef>
              <a:buClr>
                <a:srgbClr val="0BD0D9"/>
              </a:buClr>
              <a:buSzPct val="95000"/>
              <a:defRPr/>
            </a:pPr>
            <a:r>
              <a:rPr lang="ja-JP" altLang="en-US" sz="1000" dirty="0"/>
              <a:t>同じ高度を保ちつつ，上り続けるか下り続けることでそれぞれ</a:t>
            </a:r>
            <a:r>
              <a:rPr lang="en-US" altLang="ja-JP" sz="1000" dirty="0"/>
              <a:t>c</a:t>
            </a:r>
            <a:r>
              <a:rPr lang="ja-JP" altLang="en-US" sz="1000" dirty="0"/>
              <a:t>と</a:t>
            </a:r>
            <a:r>
              <a:rPr lang="en-US" altLang="ja-JP" sz="1000" dirty="0"/>
              <a:t>d</a:t>
            </a:r>
            <a:r>
              <a:rPr lang="ja-JP" altLang="en-US" sz="1000" dirty="0"/>
              <a:t>に到達できる．</a:t>
            </a:r>
            <a:endParaRPr lang="en-US" altLang="ja-JP" sz="1000" dirty="0"/>
          </a:p>
          <a:p>
            <a:pPr>
              <a:spcBef>
                <a:spcPct val="20000"/>
              </a:spcBef>
              <a:buClr>
                <a:srgbClr val="0BD0D9"/>
              </a:buClr>
              <a:buSzPct val="95000"/>
              <a:defRPr/>
            </a:pPr>
            <a:r>
              <a:rPr lang="ja-JP" altLang="en-US" sz="1000" dirty="0"/>
              <a:t>（例：図</a:t>
            </a:r>
            <a:r>
              <a:rPr lang="en-US" altLang="ja-JP" sz="1000" dirty="0"/>
              <a:t>1</a:t>
            </a:r>
            <a:r>
              <a:rPr lang="ja-JP" altLang="en-US" sz="1000" dirty="0"/>
              <a:t>の</a:t>
            </a:r>
            <a:r>
              <a:rPr lang="en-US" altLang="ja-JP" sz="1000" dirty="0"/>
              <a:t>f</a:t>
            </a:r>
            <a:r>
              <a:rPr lang="ja-JP" altLang="en-US" sz="1000" dirty="0"/>
              <a:t>に対しては例えば，</a:t>
            </a:r>
            <a:r>
              <a:rPr lang="en-US" altLang="ja-JP" sz="1000" dirty="0"/>
              <a:t>(x</a:t>
            </a:r>
            <a:r>
              <a:rPr lang="en-US" altLang="ja-JP" sz="1000" baseline="-25000" dirty="0"/>
              <a:t>1</a:t>
            </a:r>
            <a:r>
              <a:rPr lang="en-US" altLang="ja-JP" sz="1000" dirty="0"/>
              <a:t>,x</a:t>
            </a:r>
            <a:r>
              <a:rPr lang="en-US" altLang="ja-JP" sz="1000" baseline="-25000" dirty="0"/>
              <a:t>15</a:t>
            </a:r>
            <a:r>
              <a:rPr lang="en-US" altLang="ja-JP" sz="1000" dirty="0"/>
              <a:t>)(x</a:t>
            </a:r>
            <a:r>
              <a:rPr lang="en-US" altLang="ja-JP" sz="1000" baseline="-25000" dirty="0"/>
              <a:t>3</a:t>
            </a:r>
            <a:r>
              <a:rPr lang="en-US" altLang="ja-JP" sz="1000" dirty="0"/>
              <a:t>,x</a:t>
            </a:r>
            <a:r>
              <a:rPr lang="en-US" altLang="ja-JP" sz="1000" baseline="-25000" dirty="0"/>
              <a:t>13</a:t>
            </a:r>
            <a:r>
              <a:rPr lang="en-US" altLang="ja-JP" sz="1000" dirty="0"/>
              <a:t>),</a:t>
            </a:r>
            <a:r>
              <a:rPr lang="ja-JP" altLang="en-US" sz="1000" dirty="0"/>
              <a:t> </a:t>
            </a:r>
            <a:r>
              <a:rPr lang="en-US" altLang="ja-JP" sz="1000" dirty="0"/>
              <a:t>(x</a:t>
            </a:r>
            <a:r>
              <a:rPr lang="en-US" altLang="ja-JP" sz="1000" baseline="-25000" dirty="0"/>
              <a:t>3</a:t>
            </a:r>
            <a:r>
              <a:rPr lang="en-US" altLang="ja-JP" sz="1000" dirty="0"/>
              <a:t>,x</a:t>
            </a:r>
            <a:r>
              <a:rPr lang="en-US" altLang="ja-JP" sz="1000" baseline="-25000" dirty="0"/>
              <a:t>13</a:t>
            </a:r>
            <a:r>
              <a:rPr lang="en-US" altLang="ja-JP" sz="1000" dirty="0"/>
              <a:t>)(x</a:t>
            </a:r>
            <a:r>
              <a:rPr lang="en-US" altLang="ja-JP" sz="1000" baseline="-25000" dirty="0"/>
              <a:t>4</a:t>
            </a:r>
            <a:r>
              <a:rPr lang="en-US" altLang="ja-JP" sz="1000" dirty="0"/>
              <a:t>,x</a:t>
            </a:r>
            <a:r>
              <a:rPr lang="en-US" altLang="ja-JP" sz="1000" baseline="-25000" dirty="0"/>
              <a:t>14</a:t>
            </a:r>
            <a:r>
              <a:rPr lang="en-US" altLang="ja-JP" sz="1000" dirty="0"/>
              <a:t>)</a:t>
            </a:r>
            <a:r>
              <a:rPr lang="ja-JP" altLang="en-US" sz="1000" dirty="0"/>
              <a:t>∊ </a:t>
            </a:r>
            <a:r>
              <a:rPr lang="en-US" altLang="ja-JP" sz="1000" dirty="0"/>
              <a:t>E(G</a:t>
            </a:r>
            <a:r>
              <a:rPr lang="en-US" altLang="ja-JP" sz="1000" baseline="-25000" dirty="0"/>
              <a:t>f</a:t>
            </a:r>
            <a:r>
              <a:rPr lang="en-US" altLang="ja-JP" sz="1000" dirty="0"/>
              <a:t>) </a:t>
            </a:r>
            <a:r>
              <a:rPr lang="ja-JP" altLang="en-US" sz="1000" dirty="0"/>
              <a:t>）</a:t>
            </a:r>
            <a:endParaRPr lang="en-US" altLang="ja-JP" sz="1000" dirty="0"/>
          </a:p>
          <a:p>
            <a:pPr>
              <a:spcBef>
                <a:spcPct val="20000"/>
              </a:spcBef>
              <a:buClr>
                <a:srgbClr val="0BD0D9"/>
              </a:buClr>
              <a:buSzPct val="95000"/>
              <a:defRPr/>
            </a:pPr>
            <a:r>
              <a:rPr lang="ja-JP" altLang="en-US" sz="1000" dirty="0"/>
              <a:t>このとき</a:t>
            </a:r>
            <a:r>
              <a:rPr lang="en-US" altLang="ja-JP" sz="1000" dirty="0"/>
              <a:t>(X,Y)</a:t>
            </a:r>
            <a:r>
              <a:rPr lang="ja-JP" altLang="en-US" sz="1000" dirty="0"/>
              <a:t>∊</a:t>
            </a:r>
            <a:r>
              <a:rPr lang="en-US" altLang="ja-JP" sz="1000" dirty="0"/>
              <a:t>V(G</a:t>
            </a:r>
            <a:r>
              <a:rPr lang="en-US" altLang="ja-JP" sz="1000" baseline="-25000" dirty="0"/>
              <a:t>f</a:t>
            </a:r>
            <a:r>
              <a:rPr lang="en-US" altLang="ja-JP" sz="1000" dirty="0"/>
              <a:t>)</a:t>
            </a:r>
            <a:r>
              <a:rPr lang="ja-JP" altLang="en-US" sz="1000" dirty="0"/>
              <a:t>に対して，</a:t>
            </a:r>
            <a:endParaRPr lang="en-US" altLang="ja-JP" sz="1000" dirty="0"/>
          </a:p>
          <a:p>
            <a:pPr>
              <a:spcBef>
                <a:spcPct val="20000"/>
              </a:spcBef>
              <a:buClr>
                <a:srgbClr val="0BD0D9"/>
              </a:buClr>
              <a:buSzPct val="95000"/>
              <a:defRPr/>
            </a:pPr>
            <a:r>
              <a:rPr lang="en-US" altLang="ja-JP" sz="1000" dirty="0"/>
              <a:t>X</a:t>
            </a:r>
            <a:r>
              <a:rPr lang="ja-JP" altLang="en-US" sz="1000" dirty="0"/>
              <a:t>＝</a:t>
            </a:r>
            <a:r>
              <a:rPr lang="en-US" altLang="ja-JP" sz="1000" dirty="0"/>
              <a:t>x</a:t>
            </a:r>
            <a:r>
              <a:rPr lang="en-US" altLang="ja-JP" sz="1000" baseline="-25000" dirty="0"/>
              <a:t>1</a:t>
            </a:r>
            <a:r>
              <a:rPr lang="ja-JP" altLang="en-US" sz="1000" dirty="0" err="1"/>
              <a:t>，</a:t>
            </a:r>
            <a:r>
              <a:rPr lang="en-US" altLang="ja-JP" sz="1000" dirty="0"/>
              <a:t>Y=</a:t>
            </a:r>
            <a:r>
              <a:rPr lang="en-US" altLang="ja-JP" sz="1000" dirty="0" err="1"/>
              <a:t>x</a:t>
            </a:r>
            <a:r>
              <a:rPr lang="en-US" altLang="ja-JP" sz="1000" baseline="-25000" dirty="0" err="1"/>
              <a:t>n</a:t>
            </a:r>
            <a:r>
              <a:rPr lang="ja-JP" altLang="en-US" sz="1000" dirty="0"/>
              <a:t>のとき，</a:t>
            </a:r>
            <a:r>
              <a:rPr lang="en-US" altLang="ja-JP" sz="1000" dirty="0"/>
              <a:t> (X,Y)</a:t>
            </a:r>
            <a:r>
              <a:rPr lang="ja-JP" altLang="en-US" sz="1000" dirty="0"/>
              <a:t>の次数は</a:t>
            </a:r>
            <a:r>
              <a:rPr lang="ja-JP" altLang="en-US" sz="1000" u="sng" dirty="0"/>
              <a:t>　①　</a:t>
            </a:r>
            <a:r>
              <a:rPr lang="ja-JP" altLang="en-US" sz="1000" dirty="0"/>
              <a:t> ，</a:t>
            </a:r>
            <a:endParaRPr lang="en-US" altLang="ja-JP" sz="1000" dirty="0"/>
          </a:p>
          <a:p>
            <a:pPr>
              <a:spcBef>
                <a:spcPct val="20000"/>
              </a:spcBef>
              <a:buClr>
                <a:srgbClr val="0BD0D9"/>
              </a:buClr>
              <a:buSzPct val="95000"/>
              <a:defRPr/>
            </a:pPr>
            <a:r>
              <a:rPr lang="ja-JP" altLang="en-US" sz="1000" u="sng" dirty="0"/>
              <a:t>「</a:t>
            </a:r>
            <a:r>
              <a:rPr lang="en-US" altLang="ja-JP" sz="1000" u="sng" dirty="0"/>
              <a:t>X</a:t>
            </a:r>
            <a:r>
              <a:rPr lang="ja-JP" altLang="en-US" sz="1000" u="sng" dirty="0"/>
              <a:t>が谷，</a:t>
            </a:r>
            <a:r>
              <a:rPr lang="en-US" altLang="ja-JP" sz="1000" u="sng" dirty="0"/>
              <a:t>Y</a:t>
            </a:r>
            <a:r>
              <a:rPr lang="ja-JP" altLang="en-US" sz="1000" u="sng" dirty="0"/>
              <a:t>が谷」または「</a:t>
            </a:r>
            <a:r>
              <a:rPr lang="en-US" altLang="ja-JP" sz="1000" u="sng" dirty="0"/>
              <a:t>X</a:t>
            </a:r>
            <a:r>
              <a:rPr lang="ja-JP" altLang="en-US" sz="1000" u="sng" dirty="0"/>
              <a:t>が峰，</a:t>
            </a:r>
            <a:r>
              <a:rPr lang="en-US" altLang="ja-JP" sz="1000" u="sng" dirty="0"/>
              <a:t>Y</a:t>
            </a:r>
            <a:r>
              <a:rPr lang="ja-JP" altLang="en-US" sz="1000" u="sng" dirty="0"/>
              <a:t>が峰」</a:t>
            </a:r>
            <a:r>
              <a:rPr lang="en-US" altLang="ja-JP" sz="1000" baseline="-25000" dirty="0"/>
              <a:t>A</a:t>
            </a:r>
            <a:r>
              <a:rPr lang="ja-JP" altLang="en-US" sz="1000" dirty="0"/>
              <a:t>のとき，</a:t>
            </a:r>
            <a:r>
              <a:rPr lang="en-US" altLang="ja-JP" sz="1000" dirty="0"/>
              <a:t> (X,Y)</a:t>
            </a:r>
            <a:r>
              <a:rPr lang="ja-JP" altLang="en-US" sz="1000" dirty="0"/>
              <a:t>の次数は</a:t>
            </a:r>
            <a:r>
              <a:rPr lang="ja-JP" altLang="en-US" sz="1000" u="sng" dirty="0"/>
              <a:t>　②　</a:t>
            </a:r>
            <a:r>
              <a:rPr lang="ja-JP" altLang="en-US" sz="1000" dirty="0"/>
              <a:t> ，</a:t>
            </a:r>
            <a:endParaRPr lang="en-US" altLang="ja-JP" sz="1000" u="sng" dirty="0"/>
          </a:p>
          <a:p>
            <a:pPr>
              <a:spcBef>
                <a:spcPct val="20000"/>
              </a:spcBef>
              <a:buClr>
                <a:srgbClr val="0BD0D9"/>
              </a:buClr>
              <a:buSzPct val="95000"/>
              <a:defRPr/>
            </a:pPr>
            <a:r>
              <a:rPr lang="ja-JP" altLang="en-US" sz="1000" u="sng" dirty="0"/>
              <a:t>「</a:t>
            </a:r>
            <a:r>
              <a:rPr lang="en-US" altLang="ja-JP" sz="1000" u="sng" dirty="0"/>
              <a:t>X</a:t>
            </a:r>
            <a:r>
              <a:rPr lang="ja-JP" altLang="en-US" sz="1000" u="sng" dirty="0"/>
              <a:t>が谷，</a:t>
            </a:r>
            <a:r>
              <a:rPr lang="en-US" altLang="ja-JP" sz="1000" u="sng" dirty="0"/>
              <a:t>Y</a:t>
            </a:r>
            <a:r>
              <a:rPr lang="ja-JP" altLang="en-US" sz="1000" u="sng" dirty="0"/>
              <a:t>が峰」または「</a:t>
            </a:r>
            <a:r>
              <a:rPr lang="en-US" altLang="ja-JP" sz="1000" u="sng" dirty="0"/>
              <a:t>X</a:t>
            </a:r>
            <a:r>
              <a:rPr lang="ja-JP" altLang="en-US" sz="1000" u="sng" dirty="0"/>
              <a:t>が峰，</a:t>
            </a:r>
            <a:r>
              <a:rPr lang="en-US" altLang="ja-JP" sz="1000" u="sng" dirty="0"/>
              <a:t>Y</a:t>
            </a:r>
            <a:r>
              <a:rPr lang="ja-JP" altLang="en-US" sz="1000" u="sng" dirty="0"/>
              <a:t>が谷」</a:t>
            </a:r>
            <a:r>
              <a:rPr lang="en-US" altLang="ja-JP" sz="1000" baseline="-25000" dirty="0"/>
              <a:t> B</a:t>
            </a:r>
            <a:r>
              <a:rPr lang="ja-JP" altLang="en-US" sz="1000" dirty="0"/>
              <a:t>のとき，</a:t>
            </a:r>
            <a:r>
              <a:rPr lang="en-US" altLang="ja-JP" sz="1000" dirty="0"/>
              <a:t> (X,Y)</a:t>
            </a:r>
            <a:r>
              <a:rPr lang="ja-JP" altLang="en-US" sz="1000" dirty="0"/>
              <a:t>の次数は</a:t>
            </a:r>
            <a:r>
              <a:rPr lang="ja-JP" altLang="en-US" sz="1000" u="sng" dirty="0"/>
              <a:t>　③　</a:t>
            </a:r>
            <a:r>
              <a:rPr lang="ja-JP" altLang="en-US" sz="1000" dirty="0"/>
              <a:t> ，</a:t>
            </a:r>
            <a:endParaRPr lang="en-US" altLang="ja-JP" sz="1000" dirty="0"/>
          </a:p>
          <a:p>
            <a:pPr>
              <a:spcBef>
                <a:spcPct val="20000"/>
              </a:spcBef>
              <a:buClr>
                <a:srgbClr val="0BD0D9"/>
              </a:buClr>
              <a:buSzPct val="95000"/>
              <a:defRPr/>
            </a:pPr>
            <a:r>
              <a:rPr lang="en-US" altLang="ja-JP" sz="1000" u="sng" dirty="0"/>
              <a:t>X</a:t>
            </a:r>
            <a:r>
              <a:rPr lang="ja-JP" altLang="en-US" sz="1000" u="sng" dirty="0"/>
              <a:t>と</a:t>
            </a:r>
            <a:r>
              <a:rPr lang="en-US" altLang="ja-JP" sz="1000" u="sng" dirty="0"/>
              <a:t>Y</a:t>
            </a:r>
            <a:r>
              <a:rPr lang="ja-JP" altLang="en-US" sz="1000" u="sng" dirty="0"/>
              <a:t>のいずれか片方が谷で峰でもない</a:t>
            </a:r>
            <a:r>
              <a:rPr lang="en-US" altLang="ja-JP" sz="1000" baseline="-25000" dirty="0"/>
              <a:t>C</a:t>
            </a:r>
            <a:r>
              <a:rPr lang="ja-JP" altLang="en-US" sz="1000" dirty="0"/>
              <a:t>とき，</a:t>
            </a:r>
            <a:r>
              <a:rPr lang="en-US" altLang="ja-JP" sz="1000" dirty="0"/>
              <a:t> (X,Y)</a:t>
            </a:r>
            <a:r>
              <a:rPr lang="ja-JP" altLang="en-US" sz="1000" dirty="0"/>
              <a:t>の次数は</a:t>
            </a:r>
            <a:r>
              <a:rPr lang="ja-JP" altLang="en-US" sz="1000" u="sng" dirty="0"/>
              <a:t>　④　</a:t>
            </a:r>
            <a:r>
              <a:rPr lang="ja-JP" altLang="en-US" sz="1000" dirty="0"/>
              <a:t> ，</a:t>
            </a:r>
            <a:endParaRPr lang="en-US" altLang="ja-JP" sz="1000" dirty="0"/>
          </a:p>
          <a:p>
            <a:pPr>
              <a:spcBef>
                <a:spcPct val="20000"/>
              </a:spcBef>
              <a:buClr>
                <a:srgbClr val="0BD0D9"/>
              </a:buClr>
              <a:buSzPct val="95000"/>
              <a:defRPr/>
            </a:pPr>
            <a:r>
              <a:rPr lang="en-US" altLang="ja-JP" sz="1000" u="sng" dirty="0"/>
              <a:t>X=Y</a:t>
            </a:r>
            <a:r>
              <a:rPr lang="en-US" altLang="ja-JP" sz="1000" u="sng" baseline="-25000" dirty="0"/>
              <a:t> </a:t>
            </a:r>
            <a:r>
              <a:rPr lang="en-US" altLang="ja-JP" sz="1000" baseline="-25000" dirty="0"/>
              <a:t>D</a:t>
            </a:r>
            <a:r>
              <a:rPr lang="ja-JP" altLang="en-US" sz="1000" dirty="0"/>
              <a:t>のとき，</a:t>
            </a:r>
            <a:r>
              <a:rPr lang="en-US" altLang="ja-JP" sz="1000" dirty="0"/>
              <a:t> (X,Y)</a:t>
            </a:r>
            <a:r>
              <a:rPr lang="ja-JP" altLang="en-US" sz="1000" dirty="0"/>
              <a:t>の次数は</a:t>
            </a:r>
            <a:r>
              <a:rPr lang="ja-JP" altLang="en-US" sz="1000" u="sng" dirty="0"/>
              <a:t>　⑤　</a:t>
            </a:r>
            <a:r>
              <a:rPr lang="ja-JP" altLang="en-US" sz="1000" dirty="0"/>
              <a:t> ．</a:t>
            </a:r>
            <a:endParaRPr lang="en-US" altLang="ja-JP" sz="1000" dirty="0"/>
          </a:p>
          <a:p>
            <a:pPr>
              <a:spcBef>
                <a:spcPct val="20000"/>
              </a:spcBef>
              <a:buClr>
                <a:srgbClr val="0BD0D9"/>
              </a:buClr>
              <a:buSzPct val="95000"/>
              <a:defRPr/>
            </a:pPr>
            <a:r>
              <a:rPr lang="ja-JP" altLang="en-US" sz="1000" dirty="0"/>
              <a:t>よって，</a:t>
            </a:r>
            <a:r>
              <a:rPr lang="en-US" altLang="ja-JP" sz="1000" dirty="0"/>
              <a:t>X</a:t>
            </a:r>
            <a:r>
              <a:rPr lang="ja-JP" altLang="en-US" sz="1000" dirty="0"/>
              <a:t>＝</a:t>
            </a:r>
            <a:r>
              <a:rPr lang="en-US" altLang="ja-JP" sz="1000" dirty="0"/>
              <a:t>x</a:t>
            </a:r>
            <a:r>
              <a:rPr lang="en-US" altLang="ja-JP" sz="1000" baseline="-25000" dirty="0"/>
              <a:t>1</a:t>
            </a:r>
            <a:r>
              <a:rPr lang="ja-JP" altLang="en-US" sz="1000" dirty="0" err="1"/>
              <a:t>，</a:t>
            </a:r>
            <a:r>
              <a:rPr lang="en-US" altLang="ja-JP" sz="1000" dirty="0"/>
              <a:t>Y=</a:t>
            </a:r>
            <a:r>
              <a:rPr lang="en-US" altLang="ja-JP" sz="1000" dirty="0" err="1"/>
              <a:t>x</a:t>
            </a:r>
            <a:r>
              <a:rPr lang="en-US" altLang="ja-JP" sz="1000" baseline="-25000" dirty="0" err="1"/>
              <a:t>n</a:t>
            </a:r>
            <a:r>
              <a:rPr lang="ja-JP" altLang="en-US" sz="1000" dirty="0"/>
              <a:t>のとき，</a:t>
            </a:r>
            <a:r>
              <a:rPr lang="en-US" altLang="ja-JP" sz="1000" dirty="0"/>
              <a:t> (X,Y)</a:t>
            </a:r>
            <a:r>
              <a:rPr lang="ja-JP" altLang="en-US" sz="1000" dirty="0"/>
              <a:t>の次数は</a:t>
            </a:r>
            <a:r>
              <a:rPr lang="ja-JP" altLang="en-US" sz="1000" u="sng" dirty="0"/>
              <a:t>　①　</a:t>
            </a:r>
            <a:r>
              <a:rPr lang="ja-JP" altLang="en-US" sz="1000" dirty="0"/>
              <a:t>であることから，</a:t>
            </a:r>
            <a:endParaRPr lang="en-US" altLang="ja-JP" sz="1000" dirty="0"/>
          </a:p>
          <a:p>
            <a:pPr>
              <a:spcBef>
                <a:spcPct val="20000"/>
              </a:spcBef>
              <a:buClr>
                <a:srgbClr val="0BD0D9"/>
              </a:buClr>
              <a:buSzPct val="95000"/>
              <a:defRPr/>
            </a:pPr>
            <a:r>
              <a:rPr lang="en-US" altLang="ja-JP" sz="1000" dirty="0"/>
              <a:t>(x</a:t>
            </a:r>
            <a:r>
              <a:rPr lang="en-US" altLang="ja-JP" sz="1000" baseline="-25000" dirty="0"/>
              <a:t>1</a:t>
            </a:r>
            <a:r>
              <a:rPr lang="en-US" altLang="ja-JP" sz="1000" dirty="0"/>
              <a:t>,x</a:t>
            </a:r>
            <a:r>
              <a:rPr lang="en-US" altLang="ja-JP" sz="1000" baseline="-25000" dirty="0"/>
              <a:t>n</a:t>
            </a:r>
            <a:r>
              <a:rPr lang="en-US" altLang="ja-JP" sz="1000" dirty="0"/>
              <a:t>)</a:t>
            </a:r>
            <a:r>
              <a:rPr lang="ja-JP" altLang="en-US" sz="1000" dirty="0"/>
              <a:t>を含む</a:t>
            </a:r>
            <a:r>
              <a:rPr lang="en-US" altLang="ja-JP" sz="1000" dirty="0"/>
              <a:t>G</a:t>
            </a:r>
            <a:r>
              <a:rPr lang="en-US" altLang="ja-JP" sz="1000" baseline="-25000" dirty="0"/>
              <a:t>f</a:t>
            </a:r>
            <a:r>
              <a:rPr lang="ja-JP" altLang="en-US" sz="1000" dirty="0"/>
              <a:t>の成分に対して</a:t>
            </a:r>
            <a:r>
              <a:rPr lang="ja-JP" altLang="en-US" sz="1000" u="sng" dirty="0"/>
              <a:t>握手補題から得られる性質</a:t>
            </a:r>
            <a:r>
              <a:rPr lang="en-US" altLang="ja-JP" sz="1000" baseline="-25000" dirty="0"/>
              <a:t>E</a:t>
            </a:r>
            <a:r>
              <a:rPr lang="ja-JP" altLang="en-US" sz="1000" dirty="0"/>
              <a:t>を適用することで</a:t>
            </a:r>
            <a:endParaRPr lang="en-US" altLang="ja-JP" sz="1000" dirty="0"/>
          </a:p>
          <a:p>
            <a:pPr>
              <a:spcBef>
                <a:spcPct val="20000"/>
              </a:spcBef>
              <a:buClr>
                <a:srgbClr val="0BD0D9"/>
              </a:buClr>
              <a:buSzPct val="95000"/>
              <a:defRPr/>
            </a:pPr>
            <a:r>
              <a:rPr lang="en-US" altLang="ja-JP" sz="1000" dirty="0"/>
              <a:t>(x</a:t>
            </a:r>
            <a:r>
              <a:rPr lang="en-US" altLang="ja-JP" sz="1000" baseline="-25000" dirty="0"/>
              <a:t>1</a:t>
            </a:r>
            <a:r>
              <a:rPr lang="en-US" altLang="ja-JP" sz="1000" dirty="0"/>
              <a:t>,x</a:t>
            </a:r>
            <a:r>
              <a:rPr lang="en-US" altLang="ja-JP" sz="1000" baseline="-25000" dirty="0"/>
              <a:t>n</a:t>
            </a:r>
            <a:r>
              <a:rPr lang="en-US" altLang="ja-JP" sz="1000" dirty="0"/>
              <a:t>)</a:t>
            </a:r>
            <a:r>
              <a:rPr lang="ja-JP" altLang="en-US" sz="1000" dirty="0"/>
              <a:t>を含む</a:t>
            </a:r>
            <a:r>
              <a:rPr lang="en-US" altLang="ja-JP" sz="1000" dirty="0"/>
              <a:t>G</a:t>
            </a:r>
            <a:r>
              <a:rPr lang="en-US" altLang="ja-JP" sz="1000" baseline="-25000" dirty="0"/>
              <a:t>f</a:t>
            </a:r>
            <a:r>
              <a:rPr lang="ja-JP" altLang="en-US" sz="1000" dirty="0"/>
              <a:t>の成分に</a:t>
            </a:r>
            <a:r>
              <a:rPr lang="ja-JP" altLang="en-US" sz="1000" u="sng" dirty="0"/>
              <a:t>　⑥　</a:t>
            </a:r>
            <a:r>
              <a:rPr lang="ja-JP" altLang="en-US" sz="1000" dirty="0"/>
              <a:t>である点が存在することが分かる．</a:t>
            </a:r>
            <a:endParaRPr lang="en-US" altLang="ja-JP" sz="1000" dirty="0"/>
          </a:p>
          <a:p>
            <a:pPr>
              <a:spcBef>
                <a:spcPct val="20000"/>
              </a:spcBef>
              <a:buClr>
                <a:srgbClr val="0BD0D9"/>
              </a:buClr>
              <a:buSzPct val="95000"/>
              <a:defRPr/>
            </a:pPr>
            <a:r>
              <a:rPr lang="ja-JP" altLang="en-US" sz="1000" dirty="0"/>
              <a:t>以上より，</a:t>
            </a:r>
            <a:r>
              <a:rPr lang="en-US" altLang="ja-JP" sz="1000" dirty="0"/>
              <a:t>Alice</a:t>
            </a:r>
            <a:r>
              <a:rPr lang="ja-JP" altLang="en-US" sz="1000" dirty="0"/>
              <a:t>と</a:t>
            </a:r>
            <a:r>
              <a:rPr lang="en-US" altLang="ja-JP" sz="1000" dirty="0"/>
              <a:t>Bob</a:t>
            </a:r>
            <a:r>
              <a:rPr lang="ja-JP" altLang="en-US" sz="1000" dirty="0"/>
              <a:t>は出会うことが可能であることが分かる．□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右の図</a:t>
            </a:r>
            <a:r>
              <a:rPr lang="en-US" altLang="ja-JP" sz="1000" dirty="0"/>
              <a:t>3</a:t>
            </a:r>
            <a:r>
              <a:rPr lang="ja-JP" altLang="en-US" sz="1000" dirty="0"/>
              <a:t>で表される</a:t>
            </a:r>
            <a:r>
              <a:rPr lang="en-US" altLang="ja-JP" sz="1000" dirty="0"/>
              <a:t>f</a:t>
            </a:r>
            <a:r>
              <a:rPr lang="ja-JP" altLang="en-US" sz="1000" dirty="0"/>
              <a:t>に対して，グラフ</a:t>
            </a:r>
            <a:r>
              <a:rPr lang="en-US" altLang="ja-JP" sz="1000" dirty="0"/>
              <a:t>G</a:t>
            </a:r>
            <a:r>
              <a:rPr lang="en-US" altLang="ja-JP" sz="1000" baseline="-25000" dirty="0"/>
              <a:t>f</a:t>
            </a:r>
            <a:r>
              <a:rPr lang="ja-JP" altLang="en-US" sz="1000" dirty="0"/>
              <a:t>の頂点数と辺数を求めよ．（</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①から⑤の空欄に当てはまる数字をそれぞれ求めよ．（各</a:t>
            </a:r>
            <a:r>
              <a:rPr lang="en-US" altLang="ja-JP" sz="1000" dirty="0"/>
              <a:t>5</a:t>
            </a:r>
            <a:r>
              <a:rPr lang="ja-JP" altLang="en-US" sz="1000" dirty="0"/>
              <a:t>点　計</a:t>
            </a:r>
            <a:r>
              <a:rPr lang="en-US" altLang="ja-JP" sz="1000" dirty="0"/>
              <a:t>25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a:t>
            </a:r>
            <a:r>
              <a:rPr lang="en-US" altLang="ja-JP" sz="1000" dirty="0"/>
              <a:t>E</a:t>
            </a:r>
            <a:r>
              <a:rPr lang="ja-JP" altLang="en-US" sz="1000" dirty="0"/>
              <a:t>の性質がどのような性質であるかを述べよ．（</a:t>
            </a:r>
            <a:r>
              <a:rPr lang="en-US" altLang="ja-JP" sz="1000" dirty="0"/>
              <a:t>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⑥に当てはまる文章を</a:t>
            </a:r>
            <a:r>
              <a:rPr lang="en-US" altLang="ja-JP" sz="1000" dirty="0"/>
              <a:t>A</a:t>
            </a:r>
            <a:r>
              <a:rPr lang="ja-JP" altLang="en-US" sz="1000" dirty="0" err="1"/>
              <a:t>，</a:t>
            </a:r>
            <a:r>
              <a:rPr lang="en-US" altLang="ja-JP" sz="1000" dirty="0"/>
              <a:t>B</a:t>
            </a:r>
            <a:r>
              <a:rPr lang="ja-JP" altLang="en-US" sz="1000" dirty="0" err="1"/>
              <a:t>，</a:t>
            </a:r>
            <a:r>
              <a:rPr lang="en-US" altLang="ja-JP" sz="1000" dirty="0"/>
              <a:t>C</a:t>
            </a:r>
            <a:r>
              <a:rPr lang="ja-JP" altLang="en-US" sz="1000" dirty="0" err="1"/>
              <a:t>，</a:t>
            </a:r>
            <a:r>
              <a:rPr lang="en-US" altLang="ja-JP" sz="1000" dirty="0"/>
              <a:t>D</a:t>
            </a:r>
            <a:r>
              <a:rPr lang="ja-JP" altLang="en-US" sz="1000" dirty="0"/>
              <a:t>の中から選べ．（</a:t>
            </a:r>
            <a:r>
              <a:rPr lang="en-US" altLang="ja-JP" sz="1000" dirty="0"/>
              <a:t>5</a:t>
            </a:r>
            <a:r>
              <a:rPr lang="ja-JP" altLang="en-US" sz="1000" dirty="0"/>
              <a:t>点）</a:t>
            </a:r>
            <a:endParaRPr lang="en-US" altLang="ja-JP" sz="1000" dirty="0"/>
          </a:p>
          <a:p>
            <a:pPr>
              <a:spcBef>
                <a:spcPct val="20000"/>
              </a:spcBef>
              <a:buClr>
                <a:srgbClr val="0BD0D9"/>
              </a:buClr>
              <a:buSzPct val="95000"/>
              <a:defRPr/>
            </a:pPr>
            <a:endParaRPr lang="en-US" altLang="ja-JP" sz="1000" dirty="0"/>
          </a:p>
        </p:txBody>
      </p:sp>
      <p:cxnSp>
        <p:nvCxnSpPr>
          <p:cNvPr id="3" name="直線コネクタ 2">
            <a:extLst>
              <a:ext uri="{FF2B5EF4-FFF2-40B4-BE49-F238E27FC236}">
                <a16:creationId xmlns:a16="http://schemas.microsoft.com/office/drawing/2014/main" id="{E5087689-6C67-405B-8197-CDDF5F9EE56D}"/>
              </a:ext>
            </a:extLst>
          </p:cNvPr>
          <p:cNvCxnSpPr>
            <a:cxnSpLocks/>
          </p:cNvCxnSpPr>
          <p:nvPr/>
        </p:nvCxnSpPr>
        <p:spPr>
          <a:xfrm>
            <a:off x="332656" y="2699792"/>
            <a:ext cx="2664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0BF572A1-93FC-4C9A-A566-B06861C80E42}"/>
              </a:ext>
            </a:extLst>
          </p:cNvPr>
          <p:cNvCxnSpPr>
            <a:cxnSpLocks/>
          </p:cNvCxnSpPr>
          <p:nvPr/>
        </p:nvCxnSpPr>
        <p:spPr>
          <a:xfrm flipV="1">
            <a:off x="332656" y="2123728"/>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27DC0E2-4B9B-47B8-A402-1A1EC02F3388}"/>
              </a:ext>
            </a:extLst>
          </p:cNvPr>
          <p:cNvCxnSpPr>
            <a:cxnSpLocks/>
          </p:cNvCxnSpPr>
          <p:nvPr/>
        </p:nvCxnSpPr>
        <p:spPr>
          <a:xfrm flipH="1" flipV="1">
            <a:off x="764704" y="2123728"/>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D95AD9D-38B2-4093-868B-6C0A54FBB3E9}"/>
              </a:ext>
            </a:extLst>
          </p:cNvPr>
          <p:cNvCxnSpPr>
            <a:cxnSpLocks/>
          </p:cNvCxnSpPr>
          <p:nvPr/>
        </p:nvCxnSpPr>
        <p:spPr>
          <a:xfrm flipH="1">
            <a:off x="1052736"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3133DA3-7A0C-4CCF-BF60-9FFA38A68297}"/>
              </a:ext>
            </a:extLst>
          </p:cNvPr>
          <p:cNvCxnSpPr>
            <a:cxnSpLocks/>
          </p:cNvCxnSpPr>
          <p:nvPr/>
        </p:nvCxnSpPr>
        <p:spPr>
          <a:xfrm>
            <a:off x="1556792"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A35B5192-D6C8-4760-8772-57AD17F94FDB}"/>
              </a:ext>
            </a:extLst>
          </p:cNvPr>
          <p:cNvCxnSpPr>
            <a:cxnSpLocks/>
          </p:cNvCxnSpPr>
          <p:nvPr/>
        </p:nvCxnSpPr>
        <p:spPr>
          <a:xfrm flipH="1">
            <a:off x="2060848" y="1835696"/>
            <a:ext cx="360040"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93E19756-5692-4BE4-B99A-567E1DC0A79D}"/>
              </a:ext>
            </a:extLst>
          </p:cNvPr>
          <p:cNvCxnSpPr>
            <a:cxnSpLocks/>
          </p:cNvCxnSpPr>
          <p:nvPr/>
        </p:nvCxnSpPr>
        <p:spPr>
          <a:xfrm>
            <a:off x="2420888" y="1835696"/>
            <a:ext cx="576064"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FCF29A3D-F9C7-4D53-BDF7-8352F2F837D3}"/>
              </a:ext>
            </a:extLst>
          </p:cNvPr>
          <p:cNvSpPr txBox="1"/>
          <p:nvPr/>
        </p:nvSpPr>
        <p:spPr>
          <a:xfrm>
            <a:off x="92817" y="2638817"/>
            <a:ext cx="473206" cy="276999"/>
          </a:xfrm>
          <a:prstGeom prst="rect">
            <a:avLst/>
          </a:prstGeom>
          <a:noFill/>
        </p:spPr>
        <p:txBody>
          <a:bodyPr wrap="none" rtlCol="0">
            <a:spAutoFit/>
          </a:bodyPr>
          <a:lstStyle/>
          <a:p>
            <a:r>
              <a:rPr kumimoji="1" lang="en-US" altLang="ja-JP" sz="1200" dirty="0"/>
              <a:t>(0,0)</a:t>
            </a:r>
            <a:endParaRPr kumimoji="1" lang="ja-JP" altLang="en-US" sz="1200" dirty="0"/>
          </a:p>
        </p:txBody>
      </p:sp>
      <p:sp>
        <p:nvSpPr>
          <p:cNvPr id="29" name="テキスト ボックス 28">
            <a:extLst>
              <a:ext uri="{FF2B5EF4-FFF2-40B4-BE49-F238E27FC236}">
                <a16:creationId xmlns:a16="http://schemas.microsoft.com/office/drawing/2014/main" id="{E342A98C-E1E9-4212-998B-F2DA4F8AEAAC}"/>
              </a:ext>
            </a:extLst>
          </p:cNvPr>
          <p:cNvSpPr txBox="1"/>
          <p:nvPr/>
        </p:nvSpPr>
        <p:spPr>
          <a:xfrm>
            <a:off x="2739770" y="2638817"/>
            <a:ext cx="473206" cy="276999"/>
          </a:xfrm>
          <a:prstGeom prst="rect">
            <a:avLst/>
          </a:prstGeom>
          <a:noFill/>
        </p:spPr>
        <p:txBody>
          <a:bodyPr wrap="none" rtlCol="0">
            <a:spAutoFit/>
          </a:bodyPr>
          <a:lstStyle/>
          <a:p>
            <a:r>
              <a:rPr kumimoji="1" lang="en-US" altLang="ja-JP" sz="1200" dirty="0"/>
              <a:t>(1,0)</a:t>
            </a:r>
            <a:endParaRPr kumimoji="1" lang="ja-JP" altLang="en-US" sz="1200" dirty="0"/>
          </a:p>
        </p:txBody>
      </p:sp>
      <p:sp>
        <p:nvSpPr>
          <p:cNvPr id="30" name="テキスト ボックス 29">
            <a:extLst>
              <a:ext uri="{FF2B5EF4-FFF2-40B4-BE49-F238E27FC236}">
                <a16:creationId xmlns:a16="http://schemas.microsoft.com/office/drawing/2014/main" id="{ACF88787-89F4-4C60-BD87-5B30947AFE15}"/>
              </a:ext>
            </a:extLst>
          </p:cNvPr>
          <p:cNvSpPr txBox="1"/>
          <p:nvPr/>
        </p:nvSpPr>
        <p:spPr>
          <a:xfrm>
            <a:off x="1371618" y="1702713"/>
            <a:ext cx="417102" cy="276999"/>
          </a:xfrm>
          <a:prstGeom prst="rect">
            <a:avLst/>
          </a:prstGeom>
          <a:noFill/>
        </p:spPr>
        <p:txBody>
          <a:bodyPr wrap="none" rtlCol="0">
            <a:spAutoFit/>
          </a:bodyPr>
          <a:lstStyle/>
          <a:p>
            <a:r>
              <a:rPr kumimoji="1" lang="ja-JP" altLang="en-US" sz="1200" dirty="0"/>
              <a:t>図</a:t>
            </a:r>
            <a:r>
              <a:rPr kumimoji="1" lang="en-US" altLang="ja-JP" sz="1200" dirty="0"/>
              <a:t>1</a:t>
            </a:r>
            <a:endParaRPr kumimoji="1" lang="ja-JP" altLang="en-US" sz="1200" dirty="0"/>
          </a:p>
        </p:txBody>
      </p:sp>
      <p:cxnSp>
        <p:nvCxnSpPr>
          <p:cNvPr id="31" name="直線コネクタ 30">
            <a:extLst>
              <a:ext uri="{FF2B5EF4-FFF2-40B4-BE49-F238E27FC236}">
                <a16:creationId xmlns:a16="http://schemas.microsoft.com/office/drawing/2014/main" id="{586B6AD6-2F88-43A1-8868-BE35A4094EFD}"/>
              </a:ext>
            </a:extLst>
          </p:cNvPr>
          <p:cNvCxnSpPr>
            <a:cxnSpLocks/>
          </p:cNvCxnSpPr>
          <p:nvPr/>
        </p:nvCxnSpPr>
        <p:spPr>
          <a:xfrm>
            <a:off x="3524823" y="2699792"/>
            <a:ext cx="2664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6EA69AD9-9268-48BE-A1B0-CB4BE1DB8457}"/>
              </a:ext>
            </a:extLst>
          </p:cNvPr>
          <p:cNvCxnSpPr>
            <a:cxnSpLocks/>
          </p:cNvCxnSpPr>
          <p:nvPr/>
        </p:nvCxnSpPr>
        <p:spPr>
          <a:xfrm flipV="1">
            <a:off x="3524823" y="2123728"/>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85A805D-8895-4AE8-ABAD-7F847EAA3849}"/>
              </a:ext>
            </a:extLst>
          </p:cNvPr>
          <p:cNvCxnSpPr>
            <a:cxnSpLocks/>
          </p:cNvCxnSpPr>
          <p:nvPr/>
        </p:nvCxnSpPr>
        <p:spPr>
          <a:xfrm flipH="1" flipV="1">
            <a:off x="3956871" y="2123728"/>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EFE25978-8EB5-4589-BE6A-052E91B85E20}"/>
              </a:ext>
            </a:extLst>
          </p:cNvPr>
          <p:cNvCxnSpPr>
            <a:cxnSpLocks/>
          </p:cNvCxnSpPr>
          <p:nvPr/>
        </p:nvCxnSpPr>
        <p:spPr>
          <a:xfrm flipH="1">
            <a:off x="4244903"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7F2666B3-5C83-4ED5-86D8-97671B7DA2B1}"/>
              </a:ext>
            </a:extLst>
          </p:cNvPr>
          <p:cNvCxnSpPr>
            <a:cxnSpLocks/>
          </p:cNvCxnSpPr>
          <p:nvPr/>
        </p:nvCxnSpPr>
        <p:spPr>
          <a:xfrm>
            <a:off x="4748959"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E2A43DC-C328-407F-B726-82358A1BFAB1}"/>
              </a:ext>
            </a:extLst>
          </p:cNvPr>
          <p:cNvCxnSpPr>
            <a:cxnSpLocks/>
          </p:cNvCxnSpPr>
          <p:nvPr/>
        </p:nvCxnSpPr>
        <p:spPr>
          <a:xfrm flipH="1">
            <a:off x="5253015" y="1835696"/>
            <a:ext cx="360040"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0A0A1285-C3D2-4DFB-AA80-8E6F6729D55D}"/>
              </a:ext>
            </a:extLst>
          </p:cNvPr>
          <p:cNvCxnSpPr>
            <a:cxnSpLocks/>
          </p:cNvCxnSpPr>
          <p:nvPr/>
        </p:nvCxnSpPr>
        <p:spPr>
          <a:xfrm>
            <a:off x="5613055" y="1835696"/>
            <a:ext cx="576064"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6F903D2-D47B-4827-9579-FD29580D3C18}"/>
              </a:ext>
            </a:extLst>
          </p:cNvPr>
          <p:cNvSpPr txBox="1"/>
          <p:nvPr/>
        </p:nvSpPr>
        <p:spPr>
          <a:xfrm>
            <a:off x="3413744" y="2627784"/>
            <a:ext cx="303288" cy="276999"/>
          </a:xfrm>
          <a:prstGeom prst="rect">
            <a:avLst/>
          </a:prstGeom>
          <a:noFill/>
        </p:spPr>
        <p:txBody>
          <a:bodyPr wrap="none" rtlCol="0">
            <a:spAutoFit/>
          </a:bodyPr>
          <a:lstStyle/>
          <a:p>
            <a:r>
              <a:rPr lang="en-US" altLang="ja-JP" sz="1200" dirty="0"/>
              <a:t>x</a:t>
            </a:r>
            <a:r>
              <a:rPr lang="en-US" altLang="ja-JP" sz="1200" baseline="-25000" dirty="0"/>
              <a:t>1</a:t>
            </a:r>
            <a:endParaRPr kumimoji="1" lang="ja-JP" altLang="en-US" sz="1200" baseline="-25000" dirty="0"/>
          </a:p>
        </p:txBody>
      </p:sp>
      <p:sp>
        <p:nvSpPr>
          <p:cNvPr id="40" name="テキスト ボックス 39">
            <a:extLst>
              <a:ext uri="{FF2B5EF4-FFF2-40B4-BE49-F238E27FC236}">
                <a16:creationId xmlns:a16="http://schemas.microsoft.com/office/drawing/2014/main" id="{FA053CF5-47E3-4A97-B1FF-F2016D1C07F9}"/>
              </a:ext>
            </a:extLst>
          </p:cNvPr>
          <p:cNvSpPr txBox="1"/>
          <p:nvPr/>
        </p:nvSpPr>
        <p:spPr>
          <a:xfrm>
            <a:off x="4581128" y="1486689"/>
            <a:ext cx="417102" cy="276999"/>
          </a:xfrm>
          <a:prstGeom prst="rect">
            <a:avLst/>
          </a:prstGeom>
          <a:noFill/>
        </p:spPr>
        <p:txBody>
          <a:bodyPr wrap="none" rtlCol="0">
            <a:spAutoFit/>
          </a:bodyPr>
          <a:lstStyle/>
          <a:p>
            <a:r>
              <a:rPr kumimoji="1" lang="ja-JP" altLang="en-US" sz="1200" dirty="0"/>
              <a:t>図</a:t>
            </a:r>
            <a:r>
              <a:rPr lang="en-US" altLang="ja-JP" sz="1200" dirty="0"/>
              <a:t>2</a:t>
            </a:r>
            <a:endParaRPr kumimoji="1" lang="ja-JP" altLang="en-US" sz="1200" dirty="0"/>
          </a:p>
        </p:txBody>
      </p:sp>
      <p:cxnSp>
        <p:nvCxnSpPr>
          <p:cNvPr id="41" name="直線コネクタ 40">
            <a:extLst>
              <a:ext uri="{FF2B5EF4-FFF2-40B4-BE49-F238E27FC236}">
                <a16:creationId xmlns:a16="http://schemas.microsoft.com/office/drawing/2014/main" id="{482E6267-C621-469B-980F-D84631A13A18}"/>
              </a:ext>
            </a:extLst>
          </p:cNvPr>
          <p:cNvCxnSpPr>
            <a:cxnSpLocks/>
          </p:cNvCxnSpPr>
          <p:nvPr/>
        </p:nvCxnSpPr>
        <p:spPr>
          <a:xfrm>
            <a:off x="3501008" y="2411760"/>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2F7E9527-5059-4333-AB77-34B59A5534F9}"/>
              </a:ext>
            </a:extLst>
          </p:cNvPr>
          <p:cNvCxnSpPr>
            <a:cxnSpLocks/>
          </p:cNvCxnSpPr>
          <p:nvPr/>
        </p:nvCxnSpPr>
        <p:spPr>
          <a:xfrm>
            <a:off x="3501008" y="2123728"/>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B8274907-0188-4677-B2A7-1A459FF8EF56}"/>
              </a:ext>
            </a:extLst>
          </p:cNvPr>
          <p:cNvCxnSpPr>
            <a:cxnSpLocks/>
          </p:cNvCxnSpPr>
          <p:nvPr/>
        </p:nvCxnSpPr>
        <p:spPr>
          <a:xfrm>
            <a:off x="3501008" y="1979712"/>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C0D122F1-6F77-4220-AF10-0890469DE5CD}"/>
              </a:ext>
            </a:extLst>
          </p:cNvPr>
          <p:cNvCxnSpPr>
            <a:cxnSpLocks/>
          </p:cNvCxnSpPr>
          <p:nvPr/>
        </p:nvCxnSpPr>
        <p:spPr>
          <a:xfrm>
            <a:off x="3501008" y="1835696"/>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770CE3D4-D2B4-4A2B-A2AD-F2CBE602E48D}"/>
              </a:ext>
            </a:extLst>
          </p:cNvPr>
          <p:cNvSpPr txBox="1"/>
          <p:nvPr/>
        </p:nvSpPr>
        <p:spPr>
          <a:xfrm>
            <a:off x="3831503" y="2076101"/>
            <a:ext cx="303288" cy="276999"/>
          </a:xfrm>
          <a:prstGeom prst="rect">
            <a:avLst/>
          </a:prstGeom>
          <a:noFill/>
        </p:spPr>
        <p:txBody>
          <a:bodyPr wrap="none" rtlCol="0">
            <a:spAutoFit/>
          </a:bodyPr>
          <a:lstStyle/>
          <a:p>
            <a:r>
              <a:rPr lang="en-US" altLang="ja-JP" sz="1200" dirty="0"/>
              <a:t>x</a:t>
            </a:r>
            <a:r>
              <a:rPr lang="en-US" altLang="ja-JP" sz="1200" baseline="-25000" dirty="0"/>
              <a:t>3</a:t>
            </a:r>
            <a:endParaRPr kumimoji="1" lang="ja-JP" altLang="en-US" sz="1200" baseline="-25000" dirty="0"/>
          </a:p>
        </p:txBody>
      </p:sp>
      <p:sp>
        <p:nvSpPr>
          <p:cNvPr id="46" name="テキスト ボックス 45">
            <a:extLst>
              <a:ext uri="{FF2B5EF4-FFF2-40B4-BE49-F238E27FC236}">
                <a16:creationId xmlns:a16="http://schemas.microsoft.com/office/drawing/2014/main" id="{34AD464C-CE20-405A-BADE-485F5616BB04}"/>
              </a:ext>
            </a:extLst>
          </p:cNvPr>
          <p:cNvSpPr txBox="1"/>
          <p:nvPr/>
        </p:nvSpPr>
        <p:spPr>
          <a:xfrm>
            <a:off x="4134227" y="2341259"/>
            <a:ext cx="303288" cy="276999"/>
          </a:xfrm>
          <a:prstGeom prst="rect">
            <a:avLst/>
          </a:prstGeom>
          <a:noFill/>
        </p:spPr>
        <p:txBody>
          <a:bodyPr wrap="none" rtlCol="0">
            <a:spAutoFit/>
          </a:bodyPr>
          <a:lstStyle/>
          <a:p>
            <a:r>
              <a:rPr lang="en-US" altLang="ja-JP" sz="1200" dirty="0"/>
              <a:t>x</a:t>
            </a:r>
            <a:r>
              <a:rPr lang="en-US" altLang="ja-JP" sz="1200" baseline="-25000" dirty="0"/>
              <a:t>4</a:t>
            </a:r>
            <a:endParaRPr kumimoji="1" lang="ja-JP" altLang="en-US" sz="1200" baseline="-25000" dirty="0"/>
          </a:p>
        </p:txBody>
      </p:sp>
      <p:sp>
        <p:nvSpPr>
          <p:cNvPr id="47" name="テキスト ボックス 46">
            <a:extLst>
              <a:ext uri="{FF2B5EF4-FFF2-40B4-BE49-F238E27FC236}">
                <a16:creationId xmlns:a16="http://schemas.microsoft.com/office/drawing/2014/main" id="{9209D19E-AE28-4A3A-A3B0-312AEEFA1815}"/>
              </a:ext>
            </a:extLst>
          </p:cNvPr>
          <p:cNvSpPr txBox="1"/>
          <p:nvPr/>
        </p:nvSpPr>
        <p:spPr>
          <a:xfrm>
            <a:off x="4474812" y="2046957"/>
            <a:ext cx="303288" cy="276999"/>
          </a:xfrm>
          <a:prstGeom prst="rect">
            <a:avLst/>
          </a:prstGeom>
          <a:noFill/>
        </p:spPr>
        <p:txBody>
          <a:bodyPr wrap="none" rtlCol="0">
            <a:spAutoFit/>
          </a:bodyPr>
          <a:lstStyle/>
          <a:p>
            <a:r>
              <a:rPr lang="en-US" altLang="ja-JP" sz="1200" dirty="0"/>
              <a:t>x</a:t>
            </a:r>
            <a:r>
              <a:rPr lang="en-US" altLang="ja-JP" sz="1200" baseline="-25000" dirty="0"/>
              <a:t>5</a:t>
            </a:r>
            <a:endParaRPr kumimoji="1" lang="ja-JP" altLang="en-US" sz="1200" baseline="-25000" dirty="0"/>
          </a:p>
        </p:txBody>
      </p:sp>
      <p:sp>
        <p:nvSpPr>
          <p:cNvPr id="48" name="テキスト ボックス 47">
            <a:extLst>
              <a:ext uri="{FF2B5EF4-FFF2-40B4-BE49-F238E27FC236}">
                <a16:creationId xmlns:a16="http://schemas.microsoft.com/office/drawing/2014/main" id="{152BB2EE-2D51-42F5-A454-5E510CB2E30A}"/>
              </a:ext>
            </a:extLst>
          </p:cNvPr>
          <p:cNvSpPr txBox="1"/>
          <p:nvPr/>
        </p:nvSpPr>
        <p:spPr>
          <a:xfrm>
            <a:off x="4628354" y="1744636"/>
            <a:ext cx="303288" cy="276999"/>
          </a:xfrm>
          <a:prstGeom prst="rect">
            <a:avLst/>
          </a:prstGeom>
          <a:noFill/>
        </p:spPr>
        <p:txBody>
          <a:bodyPr wrap="none" rtlCol="0">
            <a:spAutoFit/>
          </a:bodyPr>
          <a:lstStyle/>
          <a:p>
            <a:r>
              <a:rPr lang="en-US" altLang="ja-JP" sz="1200" dirty="0"/>
              <a:t>x</a:t>
            </a:r>
            <a:r>
              <a:rPr lang="en-US" altLang="ja-JP" sz="1200" baseline="-25000" dirty="0"/>
              <a:t>6</a:t>
            </a:r>
            <a:endParaRPr kumimoji="1" lang="ja-JP" altLang="en-US" sz="1200" baseline="-25000" dirty="0"/>
          </a:p>
        </p:txBody>
      </p:sp>
      <p:sp>
        <p:nvSpPr>
          <p:cNvPr id="49" name="テキスト ボックス 48">
            <a:extLst>
              <a:ext uri="{FF2B5EF4-FFF2-40B4-BE49-F238E27FC236}">
                <a16:creationId xmlns:a16="http://schemas.microsoft.com/office/drawing/2014/main" id="{1220E801-366B-49DC-ABAD-B9A71CC8D0CB}"/>
              </a:ext>
            </a:extLst>
          </p:cNvPr>
          <p:cNvSpPr txBox="1"/>
          <p:nvPr/>
        </p:nvSpPr>
        <p:spPr>
          <a:xfrm>
            <a:off x="4781896" y="2051720"/>
            <a:ext cx="303288" cy="276999"/>
          </a:xfrm>
          <a:prstGeom prst="rect">
            <a:avLst/>
          </a:prstGeom>
          <a:noFill/>
        </p:spPr>
        <p:txBody>
          <a:bodyPr wrap="none" rtlCol="0">
            <a:spAutoFit/>
          </a:bodyPr>
          <a:lstStyle/>
          <a:p>
            <a:r>
              <a:rPr lang="en-US" altLang="ja-JP" sz="1200" dirty="0"/>
              <a:t>x</a:t>
            </a:r>
            <a:r>
              <a:rPr lang="en-US" altLang="ja-JP" sz="1200" baseline="-25000" dirty="0"/>
              <a:t>7</a:t>
            </a:r>
            <a:endParaRPr kumimoji="1" lang="ja-JP" altLang="en-US" sz="1200" baseline="-25000" dirty="0"/>
          </a:p>
        </p:txBody>
      </p:sp>
      <p:sp>
        <p:nvSpPr>
          <p:cNvPr id="50" name="テキスト ボックス 49">
            <a:extLst>
              <a:ext uri="{FF2B5EF4-FFF2-40B4-BE49-F238E27FC236}">
                <a16:creationId xmlns:a16="http://schemas.microsoft.com/office/drawing/2014/main" id="{82D264DF-4354-4794-804E-091859A5165F}"/>
              </a:ext>
            </a:extLst>
          </p:cNvPr>
          <p:cNvSpPr txBox="1"/>
          <p:nvPr/>
        </p:nvSpPr>
        <p:spPr>
          <a:xfrm>
            <a:off x="5123288" y="2330226"/>
            <a:ext cx="303288" cy="276999"/>
          </a:xfrm>
          <a:prstGeom prst="rect">
            <a:avLst/>
          </a:prstGeom>
          <a:noFill/>
        </p:spPr>
        <p:txBody>
          <a:bodyPr wrap="none" rtlCol="0">
            <a:spAutoFit/>
          </a:bodyPr>
          <a:lstStyle/>
          <a:p>
            <a:r>
              <a:rPr lang="en-US" altLang="ja-JP" sz="1200" dirty="0"/>
              <a:t>x</a:t>
            </a:r>
            <a:r>
              <a:rPr lang="en-US" altLang="ja-JP" sz="1200" baseline="-25000" dirty="0"/>
              <a:t>8</a:t>
            </a:r>
            <a:endParaRPr kumimoji="1" lang="ja-JP" altLang="en-US" sz="1200" baseline="-25000" dirty="0"/>
          </a:p>
        </p:txBody>
      </p:sp>
      <p:sp>
        <p:nvSpPr>
          <p:cNvPr id="51" name="テキスト ボックス 50">
            <a:extLst>
              <a:ext uri="{FF2B5EF4-FFF2-40B4-BE49-F238E27FC236}">
                <a16:creationId xmlns:a16="http://schemas.microsoft.com/office/drawing/2014/main" id="{61F15330-206E-402E-8DE7-38AAD7C90AF4}"/>
              </a:ext>
            </a:extLst>
          </p:cNvPr>
          <p:cNvSpPr txBox="1"/>
          <p:nvPr/>
        </p:nvSpPr>
        <p:spPr>
          <a:xfrm>
            <a:off x="5338908" y="2043701"/>
            <a:ext cx="303288" cy="276999"/>
          </a:xfrm>
          <a:prstGeom prst="rect">
            <a:avLst/>
          </a:prstGeom>
          <a:noFill/>
        </p:spPr>
        <p:txBody>
          <a:bodyPr wrap="none" rtlCol="0">
            <a:spAutoFit/>
          </a:bodyPr>
          <a:lstStyle/>
          <a:p>
            <a:r>
              <a:rPr lang="en-US" altLang="ja-JP" sz="1200" dirty="0"/>
              <a:t>x</a:t>
            </a:r>
            <a:r>
              <a:rPr lang="en-US" altLang="ja-JP" sz="1200" baseline="-25000" dirty="0"/>
              <a:t>9</a:t>
            </a:r>
            <a:endParaRPr kumimoji="1" lang="ja-JP" altLang="en-US" sz="1200" baseline="-25000" dirty="0"/>
          </a:p>
        </p:txBody>
      </p:sp>
      <p:sp>
        <p:nvSpPr>
          <p:cNvPr id="52" name="テキスト ボックス 51">
            <a:extLst>
              <a:ext uri="{FF2B5EF4-FFF2-40B4-BE49-F238E27FC236}">
                <a16:creationId xmlns:a16="http://schemas.microsoft.com/office/drawing/2014/main" id="{685A4656-D6F8-45E9-A5C0-0436023F2404}"/>
              </a:ext>
            </a:extLst>
          </p:cNvPr>
          <p:cNvSpPr txBox="1"/>
          <p:nvPr/>
        </p:nvSpPr>
        <p:spPr>
          <a:xfrm>
            <a:off x="5259368" y="1738458"/>
            <a:ext cx="354584" cy="276999"/>
          </a:xfrm>
          <a:prstGeom prst="rect">
            <a:avLst/>
          </a:prstGeom>
          <a:noFill/>
        </p:spPr>
        <p:txBody>
          <a:bodyPr wrap="none" rtlCol="0">
            <a:spAutoFit/>
          </a:bodyPr>
          <a:lstStyle/>
          <a:p>
            <a:r>
              <a:rPr lang="en-US" altLang="ja-JP" sz="1200" dirty="0"/>
              <a:t>x</a:t>
            </a:r>
            <a:r>
              <a:rPr lang="en-US" altLang="ja-JP" sz="1200" baseline="-25000" dirty="0"/>
              <a:t>10</a:t>
            </a:r>
            <a:endParaRPr kumimoji="1" lang="ja-JP" altLang="en-US" sz="1200" baseline="-25000" dirty="0"/>
          </a:p>
        </p:txBody>
      </p:sp>
      <p:sp>
        <p:nvSpPr>
          <p:cNvPr id="53" name="テキスト ボックス 52">
            <a:extLst>
              <a:ext uri="{FF2B5EF4-FFF2-40B4-BE49-F238E27FC236}">
                <a16:creationId xmlns:a16="http://schemas.microsoft.com/office/drawing/2014/main" id="{1F15F2AA-8E3E-4295-B48A-8B0D9F51E2ED}"/>
              </a:ext>
            </a:extLst>
          </p:cNvPr>
          <p:cNvSpPr txBox="1"/>
          <p:nvPr/>
        </p:nvSpPr>
        <p:spPr>
          <a:xfrm>
            <a:off x="5478565" y="1576920"/>
            <a:ext cx="354584" cy="276999"/>
          </a:xfrm>
          <a:prstGeom prst="rect">
            <a:avLst/>
          </a:prstGeom>
          <a:noFill/>
        </p:spPr>
        <p:txBody>
          <a:bodyPr wrap="none" rtlCol="0">
            <a:spAutoFit/>
          </a:bodyPr>
          <a:lstStyle/>
          <a:p>
            <a:r>
              <a:rPr lang="en-US" altLang="ja-JP" sz="1200" dirty="0"/>
              <a:t>x</a:t>
            </a:r>
            <a:r>
              <a:rPr lang="en-US" altLang="ja-JP" sz="1200" baseline="-25000" dirty="0"/>
              <a:t>11</a:t>
            </a:r>
            <a:endParaRPr kumimoji="1" lang="ja-JP" altLang="en-US" sz="1200" baseline="-25000" dirty="0"/>
          </a:p>
        </p:txBody>
      </p:sp>
      <p:sp>
        <p:nvSpPr>
          <p:cNvPr id="54" name="テキスト ボックス 53">
            <a:extLst>
              <a:ext uri="{FF2B5EF4-FFF2-40B4-BE49-F238E27FC236}">
                <a16:creationId xmlns:a16="http://schemas.microsoft.com/office/drawing/2014/main" id="{0891BEF2-A8E0-4216-8F08-8104911D7C27}"/>
              </a:ext>
            </a:extLst>
          </p:cNvPr>
          <p:cNvSpPr txBox="1"/>
          <p:nvPr/>
        </p:nvSpPr>
        <p:spPr>
          <a:xfrm>
            <a:off x="5631703" y="1739873"/>
            <a:ext cx="354584" cy="276999"/>
          </a:xfrm>
          <a:prstGeom prst="rect">
            <a:avLst/>
          </a:prstGeom>
          <a:noFill/>
        </p:spPr>
        <p:txBody>
          <a:bodyPr wrap="none" rtlCol="0">
            <a:spAutoFit/>
          </a:bodyPr>
          <a:lstStyle/>
          <a:p>
            <a:r>
              <a:rPr lang="en-US" altLang="ja-JP" sz="1200" dirty="0"/>
              <a:t>x</a:t>
            </a:r>
            <a:r>
              <a:rPr lang="en-US" altLang="ja-JP" sz="1200" baseline="-25000" dirty="0"/>
              <a:t>12</a:t>
            </a:r>
            <a:endParaRPr kumimoji="1" lang="ja-JP" altLang="en-US" sz="1200" baseline="-25000" dirty="0"/>
          </a:p>
        </p:txBody>
      </p:sp>
      <p:sp>
        <p:nvSpPr>
          <p:cNvPr id="55" name="テキスト ボックス 54">
            <a:extLst>
              <a:ext uri="{FF2B5EF4-FFF2-40B4-BE49-F238E27FC236}">
                <a16:creationId xmlns:a16="http://schemas.microsoft.com/office/drawing/2014/main" id="{3BDA4DBC-E958-41C9-BFA2-B4805F5D3660}"/>
              </a:ext>
            </a:extLst>
          </p:cNvPr>
          <p:cNvSpPr txBox="1"/>
          <p:nvPr/>
        </p:nvSpPr>
        <p:spPr>
          <a:xfrm>
            <a:off x="5617414" y="2051720"/>
            <a:ext cx="354584" cy="276999"/>
          </a:xfrm>
          <a:prstGeom prst="rect">
            <a:avLst/>
          </a:prstGeom>
          <a:noFill/>
        </p:spPr>
        <p:txBody>
          <a:bodyPr wrap="none" rtlCol="0">
            <a:spAutoFit/>
          </a:bodyPr>
          <a:lstStyle/>
          <a:p>
            <a:r>
              <a:rPr lang="en-US" altLang="ja-JP" sz="1200" dirty="0"/>
              <a:t>x</a:t>
            </a:r>
            <a:r>
              <a:rPr lang="en-US" altLang="ja-JP" sz="1200" baseline="-25000" dirty="0"/>
              <a:t>13</a:t>
            </a:r>
            <a:endParaRPr kumimoji="1" lang="ja-JP" altLang="en-US" sz="1200" baseline="-25000" dirty="0"/>
          </a:p>
        </p:txBody>
      </p:sp>
      <p:sp>
        <p:nvSpPr>
          <p:cNvPr id="56" name="テキスト ボックス 55">
            <a:extLst>
              <a:ext uri="{FF2B5EF4-FFF2-40B4-BE49-F238E27FC236}">
                <a16:creationId xmlns:a16="http://schemas.microsoft.com/office/drawing/2014/main" id="{2C7856AB-4217-42B5-9842-DFF52E5C1BD1}"/>
              </a:ext>
            </a:extLst>
          </p:cNvPr>
          <p:cNvSpPr txBox="1"/>
          <p:nvPr/>
        </p:nvSpPr>
        <p:spPr>
          <a:xfrm>
            <a:off x="5794771" y="2320700"/>
            <a:ext cx="354584" cy="276999"/>
          </a:xfrm>
          <a:prstGeom prst="rect">
            <a:avLst/>
          </a:prstGeom>
          <a:noFill/>
        </p:spPr>
        <p:txBody>
          <a:bodyPr wrap="none" rtlCol="0">
            <a:spAutoFit/>
          </a:bodyPr>
          <a:lstStyle/>
          <a:p>
            <a:r>
              <a:rPr lang="en-US" altLang="ja-JP" sz="1200" dirty="0"/>
              <a:t>x</a:t>
            </a:r>
            <a:r>
              <a:rPr lang="en-US" altLang="ja-JP" sz="1200" baseline="-25000" dirty="0"/>
              <a:t>14</a:t>
            </a:r>
            <a:endParaRPr kumimoji="1" lang="ja-JP" altLang="en-US" sz="1200" baseline="-25000" dirty="0"/>
          </a:p>
        </p:txBody>
      </p:sp>
      <p:sp>
        <p:nvSpPr>
          <p:cNvPr id="57" name="テキスト ボックス 56">
            <a:extLst>
              <a:ext uri="{FF2B5EF4-FFF2-40B4-BE49-F238E27FC236}">
                <a16:creationId xmlns:a16="http://schemas.microsoft.com/office/drawing/2014/main" id="{AE64AC65-8434-4DD0-A8A4-7C92FE2B961F}"/>
              </a:ext>
            </a:extLst>
          </p:cNvPr>
          <p:cNvSpPr txBox="1"/>
          <p:nvPr/>
        </p:nvSpPr>
        <p:spPr>
          <a:xfrm>
            <a:off x="6072867" y="2610683"/>
            <a:ext cx="354584" cy="276999"/>
          </a:xfrm>
          <a:prstGeom prst="rect">
            <a:avLst/>
          </a:prstGeom>
          <a:noFill/>
        </p:spPr>
        <p:txBody>
          <a:bodyPr wrap="none" rtlCol="0">
            <a:spAutoFit/>
          </a:bodyPr>
          <a:lstStyle/>
          <a:p>
            <a:r>
              <a:rPr lang="en-US" altLang="ja-JP" sz="1200" dirty="0"/>
              <a:t>x</a:t>
            </a:r>
            <a:r>
              <a:rPr lang="en-US" altLang="ja-JP" sz="1200" baseline="-25000" dirty="0"/>
              <a:t>15</a:t>
            </a:r>
            <a:endParaRPr kumimoji="1" lang="ja-JP" altLang="en-US" sz="1200" baseline="-25000" dirty="0"/>
          </a:p>
        </p:txBody>
      </p:sp>
      <p:cxnSp>
        <p:nvCxnSpPr>
          <p:cNvPr id="58" name="直線コネクタ 57">
            <a:extLst>
              <a:ext uri="{FF2B5EF4-FFF2-40B4-BE49-F238E27FC236}">
                <a16:creationId xmlns:a16="http://schemas.microsoft.com/office/drawing/2014/main" id="{D7EA4556-31A1-4495-B852-088D0D3AEC6D}"/>
              </a:ext>
            </a:extLst>
          </p:cNvPr>
          <p:cNvCxnSpPr>
            <a:cxnSpLocks/>
          </p:cNvCxnSpPr>
          <p:nvPr/>
        </p:nvCxnSpPr>
        <p:spPr>
          <a:xfrm>
            <a:off x="4157464" y="7812360"/>
            <a:ext cx="18638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5FFA799B-FEF1-4412-96FB-00875D861EB0}"/>
              </a:ext>
            </a:extLst>
          </p:cNvPr>
          <p:cNvCxnSpPr>
            <a:cxnSpLocks/>
          </p:cNvCxnSpPr>
          <p:nvPr/>
        </p:nvCxnSpPr>
        <p:spPr>
          <a:xfrm flipV="1">
            <a:off x="4157464" y="7236296"/>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813E035E-5EE7-4C4F-A759-78C5808F5919}"/>
              </a:ext>
            </a:extLst>
          </p:cNvPr>
          <p:cNvCxnSpPr>
            <a:cxnSpLocks/>
          </p:cNvCxnSpPr>
          <p:nvPr/>
        </p:nvCxnSpPr>
        <p:spPr>
          <a:xfrm flipH="1" flipV="1">
            <a:off x="4589512" y="7236296"/>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937F799-4618-415B-8A9F-D3F32367B143}"/>
              </a:ext>
            </a:extLst>
          </p:cNvPr>
          <p:cNvCxnSpPr>
            <a:cxnSpLocks/>
          </p:cNvCxnSpPr>
          <p:nvPr/>
        </p:nvCxnSpPr>
        <p:spPr>
          <a:xfrm flipH="1">
            <a:off x="4877544" y="7092280"/>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EAC97438-A316-4D60-9E6B-5EB56C912F41}"/>
              </a:ext>
            </a:extLst>
          </p:cNvPr>
          <p:cNvCxnSpPr>
            <a:cxnSpLocks/>
          </p:cNvCxnSpPr>
          <p:nvPr/>
        </p:nvCxnSpPr>
        <p:spPr>
          <a:xfrm>
            <a:off x="5381600" y="7092280"/>
            <a:ext cx="639688" cy="720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5938E286-AD00-4908-ACBF-26339A8EC28C}"/>
              </a:ext>
            </a:extLst>
          </p:cNvPr>
          <p:cNvSpPr txBox="1"/>
          <p:nvPr/>
        </p:nvSpPr>
        <p:spPr>
          <a:xfrm>
            <a:off x="4797152" y="6887289"/>
            <a:ext cx="417102" cy="276999"/>
          </a:xfrm>
          <a:prstGeom prst="rect">
            <a:avLst/>
          </a:prstGeom>
          <a:noFill/>
        </p:spPr>
        <p:txBody>
          <a:bodyPr wrap="none" rtlCol="0">
            <a:spAutoFit/>
          </a:bodyPr>
          <a:lstStyle/>
          <a:p>
            <a:r>
              <a:rPr kumimoji="1" lang="ja-JP" altLang="en-US" sz="1200" dirty="0"/>
              <a:t>図</a:t>
            </a:r>
            <a:r>
              <a:rPr lang="en-US" altLang="ja-JP" sz="1200" dirty="0"/>
              <a:t>3</a:t>
            </a:r>
            <a:endParaRPr kumimoji="1" lang="ja-JP" altLang="en-US" sz="1200" dirty="0"/>
          </a:p>
        </p:txBody>
      </p:sp>
      <p:sp>
        <p:nvSpPr>
          <p:cNvPr id="64" name="テキスト ボックス 63">
            <a:extLst>
              <a:ext uri="{FF2B5EF4-FFF2-40B4-BE49-F238E27FC236}">
                <a16:creationId xmlns:a16="http://schemas.microsoft.com/office/drawing/2014/main" id="{72E1D066-A97A-4D24-ACB0-30913923F71F}"/>
              </a:ext>
            </a:extLst>
          </p:cNvPr>
          <p:cNvSpPr txBox="1"/>
          <p:nvPr/>
        </p:nvSpPr>
        <p:spPr>
          <a:xfrm>
            <a:off x="3645024" y="2339752"/>
            <a:ext cx="303288" cy="276999"/>
          </a:xfrm>
          <a:prstGeom prst="rect">
            <a:avLst/>
          </a:prstGeom>
          <a:noFill/>
        </p:spPr>
        <p:txBody>
          <a:bodyPr wrap="none" rtlCol="0">
            <a:spAutoFit/>
          </a:bodyPr>
          <a:lstStyle/>
          <a:p>
            <a:r>
              <a:rPr lang="en-US" altLang="ja-JP" sz="1200" dirty="0"/>
              <a:t>x</a:t>
            </a:r>
            <a:r>
              <a:rPr lang="en-US" altLang="ja-JP" sz="1200" baseline="-25000" dirty="0"/>
              <a:t>2</a:t>
            </a:r>
            <a:endParaRPr kumimoji="1" lang="ja-JP" altLang="en-US" sz="1200" baseline="-25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6607899" cy="7115794"/>
          </a:xfrm>
          <a:prstGeom prst="rect">
            <a:avLst/>
          </a:prstGeom>
          <a:noFill/>
        </p:spPr>
        <p:txBody>
          <a:bodyPr wrap="none" rtlCol="0">
            <a:spAutoFit/>
          </a:bodyPr>
          <a:lstStyle/>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2</a:t>
            </a:r>
            <a:r>
              <a:rPr lang="ja-JP" altLang="en-US" sz="1000" dirty="0"/>
              <a:t>　次の定義，定理と定理の証明を読み，各問に答えよ．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定義：部集合が</a:t>
            </a:r>
            <a:r>
              <a:rPr lang="en-US" altLang="ja-JP" sz="1000" dirty="0"/>
              <a:t>X</a:t>
            </a:r>
            <a:r>
              <a:rPr lang="ja-JP" altLang="en-US" sz="1000" dirty="0"/>
              <a:t>と</a:t>
            </a:r>
            <a:r>
              <a:rPr lang="en-US" altLang="ja-JP" sz="1000" dirty="0"/>
              <a:t>Y</a:t>
            </a:r>
            <a:r>
              <a:rPr lang="ja-JP" altLang="en-US" sz="1000" dirty="0"/>
              <a:t>である</a:t>
            </a:r>
            <a:r>
              <a:rPr lang="en-US" altLang="ja-JP" sz="1000" dirty="0"/>
              <a:t>2</a:t>
            </a:r>
            <a:r>
              <a:rPr lang="ja-JP" altLang="en-US" sz="1000" dirty="0"/>
              <a:t>部グラフ</a:t>
            </a:r>
            <a:r>
              <a:rPr lang="en-US" altLang="ja-JP" sz="1000" dirty="0"/>
              <a:t>G</a:t>
            </a:r>
            <a:r>
              <a:rPr lang="ja-JP" altLang="en-US" sz="1000" dirty="0"/>
              <a:t>に対して，</a:t>
            </a:r>
            <a:endParaRPr lang="en-US" altLang="ja-JP" sz="1000" dirty="0"/>
          </a:p>
          <a:p>
            <a:pPr>
              <a:spcBef>
                <a:spcPct val="20000"/>
              </a:spcBef>
              <a:buClr>
                <a:srgbClr val="0BD0D9"/>
              </a:buClr>
              <a:buSzPct val="95000"/>
              <a:defRPr/>
            </a:pPr>
            <a:r>
              <a:rPr lang="en-US" altLang="ja-JP" sz="1000" dirty="0"/>
              <a:t>σ</a:t>
            </a:r>
            <a:r>
              <a:rPr lang="en-US" altLang="ja-JP" sz="1000" baseline="-25000" dirty="0"/>
              <a:t>1,1</a:t>
            </a:r>
            <a:r>
              <a:rPr lang="en-US" altLang="ja-JP" sz="1000" dirty="0"/>
              <a:t>(G)=</a:t>
            </a:r>
            <a:r>
              <a:rPr lang="en-US" altLang="ja-JP" sz="1000" dirty="0">
                <a:solidFill>
                  <a:srgbClr val="FF0000"/>
                </a:solidFill>
              </a:rPr>
              <a:t>min</a:t>
            </a:r>
            <a:r>
              <a:rPr lang="en-US" altLang="ja-JP" sz="1000" dirty="0"/>
              <a:t>{  </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 : x</a:t>
            </a:r>
            <a:r>
              <a:rPr lang="ja-JP" altLang="en-US" sz="1000" dirty="0"/>
              <a:t>∊</a:t>
            </a:r>
            <a:r>
              <a:rPr lang="en-US" altLang="ja-JP" sz="1000" dirty="0"/>
              <a:t>X</a:t>
            </a:r>
            <a:r>
              <a:rPr lang="ja-JP" altLang="en-US" sz="1000" dirty="0" err="1"/>
              <a:t>，</a:t>
            </a:r>
            <a:r>
              <a:rPr lang="en-US" altLang="ja-JP" sz="1000" dirty="0"/>
              <a:t>y</a:t>
            </a:r>
            <a:r>
              <a:rPr lang="ja-JP" altLang="en-US" sz="1000" dirty="0"/>
              <a:t>∊</a:t>
            </a:r>
            <a:r>
              <a:rPr lang="en-US" altLang="ja-JP" sz="1000" dirty="0"/>
              <a:t>Y</a:t>
            </a:r>
            <a:r>
              <a:rPr lang="ja-JP" altLang="en-US" sz="1000" dirty="0" err="1"/>
              <a:t>，</a:t>
            </a:r>
            <a:r>
              <a:rPr lang="en-US" altLang="ja-JP" sz="1000" dirty="0" err="1"/>
              <a:t>xy</a:t>
            </a:r>
            <a:r>
              <a:rPr lang="ja-JP" altLang="en-US" sz="1000" dirty="0"/>
              <a:t>∉</a:t>
            </a:r>
            <a:r>
              <a:rPr lang="en-US" altLang="ja-JP" sz="1000" dirty="0"/>
              <a:t>E(G) }</a:t>
            </a:r>
            <a:r>
              <a:rPr lang="ja-JP" altLang="en-US" sz="1000" dirty="0"/>
              <a:t>とする（ただし完全</a:t>
            </a:r>
            <a:r>
              <a:rPr lang="en-US" altLang="ja-JP" sz="1000" dirty="0"/>
              <a:t>2</a:t>
            </a:r>
            <a:r>
              <a:rPr lang="ja-JP" altLang="en-US" sz="1000" dirty="0"/>
              <a:t>部グラフに対しては値を∞とする）．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Moon and Moser 1963</a:t>
            </a:r>
            <a:r>
              <a:rPr lang="ja-JP" altLang="en-US" sz="1000" dirty="0"/>
              <a:t>）</a:t>
            </a:r>
            <a:endParaRPr lang="en-US" altLang="ja-JP" sz="1000" dirty="0"/>
          </a:p>
          <a:p>
            <a:pPr>
              <a:spcBef>
                <a:spcPct val="20000"/>
              </a:spcBef>
              <a:buClr>
                <a:srgbClr val="0BD0D9"/>
              </a:buClr>
              <a:buSzPct val="95000"/>
              <a:defRPr/>
            </a:pPr>
            <a:r>
              <a:rPr lang="en-US" altLang="ja-JP" sz="1000" dirty="0"/>
              <a:t>G</a:t>
            </a:r>
            <a:r>
              <a:rPr lang="ja-JP" altLang="en-US" sz="1000" dirty="0"/>
              <a:t>を部集合が</a:t>
            </a:r>
            <a:r>
              <a:rPr lang="en-US" altLang="ja-JP" sz="1000" dirty="0"/>
              <a:t>X</a:t>
            </a:r>
            <a:r>
              <a:rPr lang="ja-JP" altLang="en-US" sz="1000" dirty="0"/>
              <a:t>と</a:t>
            </a:r>
            <a:r>
              <a:rPr lang="en-US" altLang="ja-JP" sz="1000" dirty="0"/>
              <a:t>Y</a:t>
            </a:r>
            <a:r>
              <a:rPr lang="ja-JP" altLang="en-US" sz="1000" dirty="0"/>
              <a:t>である</a:t>
            </a:r>
            <a:r>
              <a:rPr lang="en-US" altLang="ja-JP" sz="1000" dirty="0"/>
              <a:t>2</a:t>
            </a:r>
            <a:r>
              <a:rPr lang="ja-JP" altLang="en-US" sz="1000" dirty="0"/>
              <a:t>部グラフとし，</a:t>
            </a:r>
            <a:r>
              <a:rPr lang="en-US" altLang="ja-JP" sz="1000" dirty="0"/>
              <a:t>|X|=|Y|=n</a:t>
            </a:r>
            <a:r>
              <a:rPr lang="ja-JP" altLang="en-US" sz="1000" dirty="0"/>
              <a:t>であるとする（</a:t>
            </a:r>
            <a:r>
              <a:rPr lang="en-US" altLang="ja-JP" sz="1000" dirty="0"/>
              <a:t>n</a:t>
            </a:r>
            <a:r>
              <a:rPr lang="ja-JP" altLang="en-US" sz="1000" dirty="0"/>
              <a:t>≧</a:t>
            </a:r>
            <a:r>
              <a:rPr lang="en-US" altLang="ja-JP" sz="1000" dirty="0"/>
              <a:t>2</a:t>
            </a:r>
            <a:r>
              <a:rPr lang="ja-JP" altLang="en-US" sz="1000" dirty="0"/>
              <a:t>）．</a:t>
            </a:r>
            <a:endParaRPr lang="en-US" altLang="ja-JP" sz="1000" dirty="0"/>
          </a:p>
          <a:p>
            <a:pPr>
              <a:spcBef>
                <a:spcPct val="20000"/>
              </a:spcBef>
              <a:buClr>
                <a:srgbClr val="0BD0D9"/>
              </a:buClr>
              <a:buSzPct val="95000"/>
              <a:defRPr/>
            </a:pPr>
            <a:r>
              <a:rPr lang="ja-JP" altLang="en-US" sz="1000" dirty="0"/>
              <a:t>このとき</a:t>
            </a:r>
            <a:r>
              <a:rPr lang="en-US" altLang="ja-JP" sz="1000" dirty="0"/>
              <a:t>､σ</a:t>
            </a:r>
            <a:r>
              <a:rPr lang="en-US" altLang="ja-JP" sz="1000" baseline="-25000" dirty="0"/>
              <a:t>1,1</a:t>
            </a:r>
            <a:r>
              <a:rPr lang="en-US" altLang="ja-JP" sz="1000" dirty="0"/>
              <a:t>(G)</a:t>
            </a:r>
            <a:r>
              <a:rPr lang="ja-JP" altLang="en-US" sz="1000" dirty="0"/>
              <a:t>≧</a:t>
            </a:r>
            <a:r>
              <a:rPr lang="en-US" altLang="ja-JP" sz="1000" dirty="0"/>
              <a:t>|X|+1</a:t>
            </a:r>
            <a:r>
              <a:rPr lang="ja-JP" altLang="en-US" sz="1000" dirty="0"/>
              <a:t>ならば</a:t>
            </a:r>
            <a:r>
              <a:rPr lang="en-US" altLang="ja-JP" sz="1000" dirty="0"/>
              <a:t>G</a:t>
            </a:r>
            <a:r>
              <a:rPr lang="ja-JP" altLang="en-US" sz="1000" dirty="0"/>
              <a:t>はハミルトン閉路を持つ．</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証明</a:t>
            </a:r>
            <a:endParaRPr lang="en-US" altLang="ja-JP" sz="1000" dirty="0"/>
          </a:p>
          <a:p>
            <a:pPr>
              <a:spcBef>
                <a:spcPct val="20000"/>
              </a:spcBef>
              <a:buClr>
                <a:srgbClr val="0BD0D9"/>
              </a:buClr>
              <a:buSzPct val="95000"/>
              <a:defRPr/>
            </a:pPr>
            <a:r>
              <a:rPr lang="ja-JP" altLang="en-US" sz="1000" dirty="0"/>
              <a:t>ある</a:t>
            </a:r>
            <a:r>
              <a:rPr lang="en-US" altLang="ja-JP" sz="1000" dirty="0"/>
              <a:t>n</a:t>
            </a:r>
            <a:r>
              <a:rPr lang="ja-JP" altLang="en-US" sz="1000" dirty="0"/>
              <a:t>に対して定理が成り立たないと仮定し，</a:t>
            </a:r>
            <a:endParaRPr lang="en-US" altLang="ja-JP" sz="1000" dirty="0"/>
          </a:p>
          <a:p>
            <a:pPr>
              <a:spcBef>
                <a:spcPct val="20000"/>
              </a:spcBef>
              <a:buClr>
                <a:srgbClr val="0BD0D9"/>
              </a:buClr>
              <a:buSzPct val="95000"/>
              <a:defRPr/>
            </a:pPr>
            <a:r>
              <a:rPr lang="en-US" altLang="ja-JP" sz="1000" dirty="0"/>
              <a:t>G</a:t>
            </a:r>
            <a:r>
              <a:rPr lang="ja-JP" altLang="en-US" sz="1000" dirty="0"/>
              <a:t>を</a:t>
            </a:r>
            <a:r>
              <a:rPr lang="en-US" altLang="ja-JP" sz="1000" dirty="0"/>
              <a:t>|X|=|Y|=n</a:t>
            </a:r>
            <a:r>
              <a:rPr lang="ja-JP" altLang="en-US" sz="1000" dirty="0"/>
              <a:t>で定理の仮定を満たすが</a:t>
            </a:r>
            <a:endParaRPr lang="en-US" altLang="ja-JP" sz="1000" dirty="0"/>
          </a:p>
          <a:p>
            <a:pPr>
              <a:spcBef>
                <a:spcPct val="20000"/>
              </a:spcBef>
              <a:buClr>
                <a:srgbClr val="0BD0D9"/>
              </a:buClr>
              <a:buSzPct val="95000"/>
              <a:defRPr/>
            </a:pPr>
            <a:r>
              <a:rPr lang="ja-JP" altLang="en-US" sz="1000" dirty="0"/>
              <a:t>ハミルトン閉路を持たない</a:t>
            </a:r>
            <a:r>
              <a:rPr lang="en-US" altLang="ja-JP" sz="1000" dirty="0"/>
              <a:t>2</a:t>
            </a:r>
            <a:r>
              <a:rPr lang="ja-JP" altLang="en-US" sz="1000" dirty="0"/>
              <a:t>部グラフの中で辺集合が極大であるものとする．</a:t>
            </a:r>
            <a:endParaRPr lang="en-US" altLang="ja-JP" sz="1000" dirty="0"/>
          </a:p>
          <a:p>
            <a:pPr>
              <a:spcBef>
                <a:spcPct val="20000"/>
              </a:spcBef>
              <a:buClr>
                <a:srgbClr val="0BD0D9"/>
              </a:buClr>
              <a:buSzPct val="95000"/>
              <a:defRPr/>
            </a:pPr>
            <a:r>
              <a:rPr lang="en-US" altLang="ja-JP" sz="1000" dirty="0"/>
              <a:t>x</a:t>
            </a:r>
            <a:r>
              <a:rPr lang="ja-JP" altLang="en-US" sz="1000" dirty="0"/>
              <a:t>∊</a:t>
            </a:r>
            <a:r>
              <a:rPr lang="en-US" altLang="ja-JP" sz="1000" dirty="0"/>
              <a:t>X</a:t>
            </a:r>
            <a:r>
              <a:rPr lang="ja-JP" altLang="en-US" sz="1000" dirty="0" err="1"/>
              <a:t>，</a:t>
            </a:r>
            <a:r>
              <a:rPr lang="en-US" altLang="ja-JP" sz="1000" dirty="0"/>
              <a:t>y</a:t>
            </a:r>
            <a:r>
              <a:rPr lang="ja-JP" altLang="en-US" sz="1000" dirty="0"/>
              <a:t>∊</a:t>
            </a:r>
            <a:r>
              <a:rPr lang="en-US" altLang="ja-JP" sz="1000" dirty="0"/>
              <a:t>Y</a:t>
            </a:r>
            <a:r>
              <a:rPr lang="ja-JP" altLang="en-US" sz="1000" dirty="0"/>
              <a:t>を</a:t>
            </a:r>
            <a:r>
              <a:rPr lang="en-US" altLang="ja-JP" sz="1000" dirty="0"/>
              <a:t>G</a:t>
            </a:r>
            <a:r>
              <a:rPr lang="ja-JP" altLang="en-US" sz="1000" dirty="0"/>
              <a:t>の非隣接</a:t>
            </a:r>
            <a:r>
              <a:rPr lang="en-US" altLang="ja-JP" sz="1000" dirty="0"/>
              <a:t>2</a:t>
            </a:r>
            <a:r>
              <a:rPr lang="ja-JP" altLang="en-US" sz="1000" dirty="0"/>
              <a:t>頂点とする．</a:t>
            </a:r>
            <a:endParaRPr lang="en-US" altLang="ja-JP" sz="1000" baseline="-25000" dirty="0"/>
          </a:p>
          <a:p>
            <a:pPr>
              <a:spcBef>
                <a:spcPct val="20000"/>
              </a:spcBef>
              <a:buClr>
                <a:srgbClr val="0BD0D9"/>
              </a:buClr>
              <a:buSzPct val="95000"/>
              <a:defRPr/>
            </a:pPr>
            <a:r>
              <a:rPr lang="ja-JP" altLang="en-US" sz="1000" u="sng" dirty="0"/>
              <a:t>このとき，</a:t>
            </a:r>
            <a:r>
              <a:rPr lang="en-US" altLang="ja-JP" sz="1000" u="sng" dirty="0"/>
              <a:t>x</a:t>
            </a:r>
            <a:r>
              <a:rPr lang="ja-JP" altLang="en-US" sz="1000" u="sng" dirty="0"/>
              <a:t>と</a:t>
            </a:r>
            <a:r>
              <a:rPr lang="en-US" altLang="ja-JP" sz="1000" u="sng" dirty="0"/>
              <a:t>y</a:t>
            </a:r>
            <a:r>
              <a:rPr lang="ja-JP" altLang="en-US" sz="1000" u="sng" dirty="0"/>
              <a:t>を結ぶ</a:t>
            </a:r>
            <a:r>
              <a:rPr lang="en-US" altLang="ja-JP" sz="1000" u="sng" dirty="0"/>
              <a:t>G</a:t>
            </a:r>
            <a:r>
              <a:rPr lang="ja-JP" altLang="en-US" sz="1000" u="sng" dirty="0"/>
              <a:t>の全ての頂点を含む道</a:t>
            </a:r>
            <a:r>
              <a:rPr lang="en-US" altLang="ja-JP" sz="1000" u="sng" dirty="0"/>
              <a:t>P</a:t>
            </a:r>
            <a:r>
              <a:rPr lang="ja-JP" altLang="en-US" sz="1000" u="sng" dirty="0"/>
              <a:t>が存在する．</a:t>
            </a:r>
            <a:r>
              <a:rPr lang="en-US" altLang="ja-JP" sz="1000" baseline="-25000" dirty="0"/>
              <a:t>A</a:t>
            </a:r>
          </a:p>
          <a:p>
            <a:pPr>
              <a:spcBef>
                <a:spcPct val="20000"/>
              </a:spcBef>
              <a:buClr>
                <a:srgbClr val="0BD0D9"/>
              </a:buClr>
              <a:buSzPct val="95000"/>
              <a:defRPr/>
            </a:pPr>
            <a:r>
              <a:rPr lang="ja-JP" altLang="en-US" sz="1000" dirty="0"/>
              <a:t>以下，図</a:t>
            </a:r>
            <a:r>
              <a:rPr lang="en-US" altLang="ja-JP" sz="1000" dirty="0"/>
              <a:t>4</a:t>
            </a:r>
            <a:r>
              <a:rPr lang="ja-JP" altLang="en-US" sz="1000" dirty="0"/>
              <a:t>のように</a:t>
            </a:r>
            <a:r>
              <a:rPr lang="en-US" altLang="ja-JP" sz="1000" dirty="0"/>
              <a:t>P</a:t>
            </a:r>
            <a:r>
              <a:rPr lang="ja-JP" altLang="en-US" sz="1000" dirty="0"/>
              <a:t>を描いて考える．</a:t>
            </a:r>
            <a:endParaRPr lang="en-US" altLang="ja-JP" sz="1000" dirty="0"/>
          </a:p>
          <a:p>
            <a:pPr>
              <a:spcBef>
                <a:spcPct val="20000"/>
              </a:spcBef>
              <a:buClr>
                <a:srgbClr val="0BD0D9"/>
              </a:buClr>
              <a:buSzPct val="95000"/>
              <a:defRPr/>
            </a:pPr>
            <a:r>
              <a:rPr lang="en-US" altLang="ja-JP" sz="1000" dirty="0"/>
              <a:t>G</a:t>
            </a:r>
            <a:r>
              <a:rPr lang="ja-JP" altLang="en-US" sz="1000" dirty="0"/>
              <a:t>の頂点</a:t>
            </a:r>
            <a:r>
              <a:rPr lang="en-US" altLang="ja-JP" sz="1000" dirty="0"/>
              <a:t>z</a:t>
            </a:r>
            <a:r>
              <a:rPr lang="ja-JP" altLang="en-US" sz="1000" dirty="0"/>
              <a:t>に対して，</a:t>
            </a:r>
            <a:r>
              <a:rPr lang="en-US" altLang="ja-JP" sz="1000" dirty="0"/>
              <a:t>P</a:t>
            </a:r>
            <a:r>
              <a:rPr lang="ja-JP" altLang="en-US" sz="1000" dirty="0"/>
              <a:t>上で</a:t>
            </a:r>
            <a:r>
              <a:rPr lang="en-US" altLang="ja-JP" sz="1000" dirty="0"/>
              <a:t>z</a:t>
            </a:r>
            <a:r>
              <a:rPr lang="ja-JP" altLang="en-US" sz="1000" dirty="0"/>
              <a:t>の左隣にある頂点を</a:t>
            </a:r>
            <a:r>
              <a:rPr lang="en-US" altLang="ja-JP" sz="1000" dirty="0"/>
              <a:t>z</a:t>
            </a:r>
            <a:r>
              <a:rPr lang="en-US" altLang="ja-JP" sz="1600" baseline="30000" dirty="0"/>
              <a:t>-</a:t>
            </a:r>
            <a:r>
              <a:rPr lang="ja-JP" altLang="en-US" sz="1000" dirty="0"/>
              <a:t>と書くことにする．</a:t>
            </a:r>
            <a:endParaRPr lang="en-US" altLang="ja-JP" sz="1000" dirty="0"/>
          </a:p>
          <a:p>
            <a:pPr>
              <a:spcBef>
                <a:spcPct val="20000"/>
              </a:spcBef>
              <a:buClr>
                <a:srgbClr val="0BD0D9"/>
              </a:buClr>
              <a:buSzPct val="95000"/>
              <a:defRPr/>
            </a:pPr>
            <a:r>
              <a:rPr lang="en-US" altLang="ja-JP" sz="1000" dirty="0"/>
              <a:t>N</a:t>
            </a:r>
            <a:r>
              <a:rPr lang="en-US" altLang="ja-JP" sz="1000" baseline="-25000" dirty="0"/>
              <a:t>P</a:t>
            </a:r>
            <a:r>
              <a:rPr lang="en-US" altLang="ja-JP" sz="1000" dirty="0"/>
              <a:t>(y)=N</a:t>
            </a:r>
            <a:r>
              <a:rPr lang="en-US" altLang="ja-JP" sz="1000" baseline="-25000" dirty="0"/>
              <a:t>G</a:t>
            </a:r>
            <a:r>
              <a:rPr lang="en-US" altLang="ja-JP" sz="1000" dirty="0"/>
              <a:t>(y)</a:t>
            </a:r>
            <a:r>
              <a:rPr lang="ja-JP" altLang="en-US" sz="1000" dirty="0"/>
              <a:t>∩</a:t>
            </a:r>
            <a:r>
              <a:rPr lang="en-US" altLang="ja-JP" sz="1000" dirty="0"/>
              <a:t>V(P)</a:t>
            </a:r>
            <a:r>
              <a:rPr lang="ja-JP" altLang="en-US" sz="1000" dirty="0" err="1"/>
              <a:t>，</a:t>
            </a:r>
            <a:r>
              <a:rPr lang="en-US" altLang="ja-JP" sz="1000" dirty="0"/>
              <a:t>N</a:t>
            </a:r>
            <a:r>
              <a:rPr lang="en-US" altLang="ja-JP" sz="1000" baseline="-25000" dirty="0"/>
              <a:t>P</a:t>
            </a:r>
            <a:r>
              <a:rPr lang="en-US" altLang="ja-JP" sz="1000" dirty="0"/>
              <a:t>(x)</a:t>
            </a:r>
            <a:r>
              <a:rPr lang="en-US" altLang="ja-JP" sz="1600" baseline="30000" dirty="0"/>
              <a:t>-</a:t>
            </a:r>
            <a:r>
              <a:rPr lang="en-US" altLang="ja-JP" sz="1000" dirty="0"/>
              <a:t>={ z</a:t>
            </a:r>
            <a:r>
              <a:rPr lang="en-US" altLang="ja-JP" sz="1600" baseline="30000" dirty="0"/>
              <a:t>-</a:t>
            </a:r>
            <a:r>
              <a:rPr lang="en-US" altLang="ja-JP" sz="1000" dirty="0"/>
              <a:t> : z</a:t>
            </a:r>
            <a:r>
              <a:rPr lang="ja-JP" altLang="en-US" sz="1000" dirty="0"/>
              <a:t>∊</a:t>
            </a:r>
            <a:r>
              <a:rPr lang="en-US" altLang="ja-JP" sz="1000" dirty="0"/>
              <a:t>N</a:t>
            </a:r>
            <a:r>
              <a:rPr lang="en-US" altLang="ja-JP" sz="1000" baseline="-25000" dirty="0"/>
              <a:t>G</a:t>
            </a:r>
            <a:r>
              <a:rPr lang="en-US" altLang="ja-JP" sz="1000" dirty="0"/>
              <a:t>(x)</a:t>
            </a:r>
            <a:r>
              <a:rPr lang="ja-JP" altLang="en-US" sz="1000" dirty="0"/>
              <a:t>∩</a:t>
            </a:r>
            <a:r>
              <a:rPr lang="en-US" altLang="ja-JP" sz="1000" dirty="0"/>
              <a:t>V(P) }</a:t>
            </a:r>
            <a:r>
              <a:rPr lang="ja-JP" altLang="en-US" sz="1000" dirty="0"/>
              <a:t>と定義する．</a:t>
            </a:r>
            <a:endParaRPr lang="en-US" altLang="ja-JP" sz="1000" dirty="0"/>
          </a:p>
          <a:p>
            <a:pPr>
              <a:spcBef>
                <a:spcPct val="20000"/>
              </a:spcBef>
              <a:buClr>
                <a:srgbClr val="0BD0D9"/>
              </a:buClr>
              <a:buSzPct val="95000"/>
              <a:defRPr/>
            </a:pPr>
            <a:r>
              <a:rPr lang="ja-JP" altLang="en-US" sz="1000" dirty="0"/>
              <a:t>このとき，</a:t>
            </a:r>
            <a:r>
              <a:rPr lang="en-US" altLang="ja-JP" sz="1000" dirty="0"/>
              <a:t>G</a:t>
            </a:r>
            <a:r>
              <a:rPr lang="ja-JP" altLang="en-US" sz="1000" dirty="0"/>
              <a:t>は</a:t>
            </a:r>
            <a:r>
              <a:rPr lang="ja-JP" altLang="en-US" sz="1000" u="sng" dirty="0"/>
              <a:t>　①　</a:t>
            </a:r>
            <a:r>
              <a:rPr lang="ja-JP" altLang="en-US" sz="1000" dirty="0"/>
              <a:t>ので</a:t>
            </a:r>
            <a:r>
              <a:rPr lang="en-US" altLang="ja-JP" sz="1000" dirty="0"/>
              <a:t>N</a:t>
            </a:r>
            <a:r>
              <a:rPr lang="en-US" altLang="ja-JP" sz="1000" baseline="-25000" dirty="0"/>
              <a:t>P</a:t>
            </a:r>
            <a:r>
              <a:rPr lang="en-US" altLang="ja-JP" sz="1000" dirty="0"/>
              <a:t>(x)</a:t>
            </a:r>
            <a:r>
              <a:rPr lang="en-US" altLang="ja-JP" sz="1600" baseline="30000" dirty="0"/>
              <a:t>-</a:t>
            </a:r>
            <a:r>
              <a:rPr lang="ja-JP" altLang="en-US" sz="1000" dirty="0"/>
              <a:t> ∩ </a:t>
            </a:r>
            <a:r>
              <a:rPr lang="en-US" altLang="ja-JP" sz="1000" dirty="0"/>
              <a:t>N</a:t>
            </a:r>
            <a:r>
              <a:rPr lang="en-US" altLang="ja-JP" sz="1000" baseline="-25000" dirty="0"/>
              <a:t>P</a:t>
            </a:r>
            <a:r>
              <a:rPr lang="en-US" altLang="ja-JP" sz="1000" dirty="0"/>
              <a:t>(y)</a:t>
            </a:r>
            <a:r>
              <a:rPr lang="ja-JP" altLang="en-US" sz="1000" dirty="0"/>
              <a:t> </a:t>
            </a:r>
            <a:r>
              <a:rPr lang="en-US" altLang="ja-JP" sz="1000" dirty="0"/>
              <a:t>=</a:t>
            </a:r>
            <a:r>
              <a:rPr lang="ja-JP" altLang="en-US" sz="1000" dirty="0"/>
              <a:t>∅となる．</a:t>
            </a:r>
            <a:endParaRPr lang="en-US" altLang="ja-JP" sz="1000" dirty="0"/>
          </a:p>
          <a:p>
            <a:pPr>
              <a:spcBef>
                <a:spcPct val="20000"/>
              </a:spcBef>
              <a:buClr>
                <a:srgbClr val="0BD0D9"/>
              </a:buClr>
              <a:buSzPct val="95000"/>
              <a:defRPr/>
            </a:pPr>
            <a:r>
              <a:rPr lang="ja-JP" altLang="en-US" sz="1000" dirty="0"/>
              <a:t>よって，</a:t>
            </a:r>
            <a:r>
              <a:rPr lang="en-US" altLang="ja-JP" sz="1000" u="sng" dirty="0" err="1"/>
              <a:t>d</a:t>
            </a:r>
            <a:r>
              <a:rPr lang="en-US" altLang="ja-JP" sz="1000" u="sng" baseline="-25000" dirty="0" err="1"/>
              <a:t>G</a:t>
            </a:r>
            <a:r>
              <a:rPr lang="en-US" altLang="ja-JP" sz="1000" u="sng" dirty="0"/>
              <a:t>(x)+</a:t>
            </a:r>
            <a:r>
              <a:rPr lang="en-US" altLang="ja-JP" sz="1000" u="sng" dirty="0" err="1"/>
              <a:t>d</a:t>
            </a:r>
            <a:r>
              <a:rPr lang="en-US" altLang="ja-JP" sz="1000" u="sng" baseline="-25000" dirty="0" err="1"/>
              <a:t>G</a:t>
            </a:r>
            <a:r>
              <a:rPr lang="en-US" altLang="ja-JP" sz="1000" u="sng" dirty="0"/>
              <a:t>(y)</a:t>
            </a:r>
            <a:r>
              <a:rPr lang="ja-JP" altLang="en-US" sz="1000" u="sng" dirty="0"/>
              <a:t>≦</a:t>
            </a:r>
            <a:r>
              <a:rPr lang="en-US" altLang="ja-JP" sz="1000" u="sng" dirty="0"/>
              <a:t>|X|</a:t>
            </a:r>
            <a:r>
              <a:rPr lang="en-US" altLang="ja-JP" sz="1000" baseline="-25000" dirty="0"/>
              <a:t>B</a:t>
            </a:r>
            <a:r>
              <a:rPr lang="ja-JP" altLang="en-US" sz="1000" dirty="0"/>
              <a:t>となるので，</a:t>
            </a:r>
            <a:r>
              <a:rPr lang="ja-JP" altLang="en-US" sz="1000" u="sng" dirty="0"/>
              <a:t>　②　</a:t>
            </a:r>
            <a:r>
              <a:rPr lang="ja-JP" altLang="en-US" sz="1000" dirty="0"/>
              <a:t>となり矛盾．</a:t>
            </a:r>
            <a:endParaRPr lang="en-US" altLang="ja-JP" sz="1000" dirty="0"/>
          </a:p>
          <a:p>
            <a:pPr>
              <a:spcBef>
                <a:spcPct val="20000"/>
              </a:spcBef>
              <a:buClr>
                <a:srgbClr val="0BD0D9"/>
              </a:buClr>
              <a:buSzPct val="95000"/>
              <a:defRPr/>
            </a:pPr>
            <a:r>
              <a:rPr lang="ja-JP" altLang="en-US" sz="1000" dirty="0"/>
              <a:t>よって，定理が成立することが分かる．□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この定理は</a:t>
            </a:r>
            <a:r>
              <a:rPr lang="en-US" altLang="ja-JP" sz="1000" dirty="0"/>
              <a:t>σ</a:t>
            </a:r>
            <a:r>
              <a:rPr lang="en-US" altLang="ja-JP" sz="1000" baseline="-25000" dirty="0"/>
              <a:t>1,1</a:t>
            </a:r>
            <a:r>
              <a:rPr lang="en-US" altLang="ja-JP" sz="1000" dirty="0"/>
              <a:t>(G)</a:t>
            </a:r>
            <a:r>
              <a:rPr lang="ja-JP" altLang="en-US" sz="1000" dirty="0"/>
              <a:t>≧</a:t>
            </a:r>
            <a:r>
              <a:rPr lang="en-US" altLang="ja-JP" sz="1000" dirty="0"/>
              <a:t>|X|+1</a:t>
            </a:r>
            <a:r>
              <a:rPr lang="ja-JP" altLang="en-US" sz="1000" dirty="0"/>
              <a:t>の下限を</a:t>
            </a:r>
            <a:r>
              <a:rPr lang="en-US" altLang="ja-JP" sz="1000" dirty="0"/>
              <a:t>|X|</a:t>
            </a:r>
            <a:r>
              <a:rPr lang="ja-JP" altLang="en-US" sz="1000" dirty="0"/>
              <a:t>に改良することができない．</a:t>
            </a:r>
            <a:r>
              <a:rPr lang="en-US" altLang="ja-JP" sz="1000" dirty="0"/>
              <a:t>n=4</a:t>
            </a:r>
            <a:r>
              <a:rPr lang="ja-JP" altLang="en-US" sz="1000" dirty="0"/>
              <a:t>の場合にこのことが分かる例を描け．（</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a:t>
            </a:r>
            <a:r>
              <a:rPr lang="en-US" altLang="ja-JP" sz="1000" dirty="0"/>
              <a:t>A</a:t>
            </a:r>
            <a:r>
              <a:rPr lang="ja-JP" altLang="en-US" sz="1000" dirty="0"/>
              <a:t>が成立する理由を述べよ．（</a:t>
            </a:r>
            <a:r>
              <a:rPr lang="en-US" altLang="ja-JP" sz="1000" dirty="0"/>
              <a:t>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下線部①に当てはまる文章を証明の文章中から抜き出して書け．（</a:t>
            </a:r>
            <a:r>
              <a:rPr lang="en-US" altLang="ja-JP" sz="1000" dirty="0"/>
              <a:t>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a:t>
            </a:r>
            <a:r>
              <a:rPr lang="en-US" altLang="ja-JP" sz="1000" dirty="0"/>
              <a:t>B</a:t>
            </a:r>
            <a:r>
              <a:rPr lang="ja-JP" altLang="en-US" sz="1000" dirty="0"/>
              <a:t>の不等式が成立する理由を述べよ．（</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下線部②に当てはまる文章を書け．（</a:t>
            </a:r>
            <a:r>
              <a:rPr lang="en-US" altLang="ja-JP" sz="1000" dirty="0"/>
              <a:t>5</a:t>
            </a:r>
            <a:r>
              <a:rPr lang="ja-JP" altLang="en-US" sz="1000" dirty="0"/>
              <a:t>点）</a:t>
            </a:r>
            <a:endParaRPr lang="en-US" altLang="ja-JP" sz="1000" dirty="0"/>
          </a:p>
          <a:p>
            <a:pPr marL="228600" indent="-228600">
              <a:spcBef>
                <a:spcPct val="20000"/>
              </a:spcBef>
              <a:buClr>
                <a:srgbClr val="0BD0D9"/>
              </a:buClr>
              <a:buSzPct val="95000"/>
              <a:buAutoNum type="arabicParenBoth"/>
              <a:defRPr/>
            </a:pPr>
            <a:endParaRPr lang="en-US" altLang="ja-JP" sz="1000" dirty="0"/>
          </a:p>
          <a:p>
            <a:pPr marL="228600" indent="-228600">
              <a:spcBef>
                <a:spcPct val="20000"/>
              </a:spcBef>
              <a:buClr>
                <a:srgbClr val="0BD0D9"/>
              </a:buClr>
              <a:buSzPct val="95000"/>
              <a:buAutoNum type="arabicParenBoth"/>
              <a:defRPr/>
            </a:pPr>
            <a:endParaRPr lang="en-US" altLang="ja-JP" sz="1000" dirty="0"/>
          </a:p>
          <a:p>
            <a:pPr>
              <a:spcBef>
                <a:spcPct val="20000"/>
              </a:spcBef>
              <a:buClr>
                <a:srgbClr val="0BD0D9"/>
              </a:buClr>
              <a:buSzPct val="95000"/>
              <a:defRPr/>
            </a:pPr>
            <a:r>
              <a:rPr lang="ja-JP" altLang="en-US" sz="1000" dirty="0"/>
              <a:t>問</a:t>
            </a:r>
            <a:r>
              <a:rPr lang="en-US" altLang="ja-JP" sz="1000" dirty="0"/>
              <a:t>3</a:t>
            </a:r>
          </a:p>
          <a:p>
            <a:pPr>
              <a:spcBef>
                <a:spcPct val="20000"/>
              </a:spcBef>
              <a:buClr>
                <a:srgbClr val="0BD0D9"/>
              </a:buClr>
              <a:buSzPct val="95000"/>
              <a:defRPr/>
            </a:pPr>
            <a:r>
              <a:rPr lang="ja-JP" altLang="en-US" sz="1000" dirty="0"/>
              <a:t>全ての頂点の次数が偶数である連結グラフをオイラーグラフといい，</a:t>
            </a:r>
            <a:endParaRPr lang="en-US" altLang="ja-JP" sz="1000" dirty="0"/>
          </a:p>
          <a:p>
            <a:pPr>
              <a:spcBef>
                <a:spcPct val="20000"/>
              </a:spcBef>
              <a:buClr>
                <a:srgbClr val="0BD0D9"/>
              </a:buClr>
              <a:buSzPct val="95000"/>
              <a:defRPr/>
            </a:pPr>
            <a:r>
              <a:rPr lang="ja-JP" altLang="en-US" sz="1000" dirty="0"/>
              <a:t>オイラーグラフを全域部分グラフとして持つグラフを超オイラーグラフという．</a:t>
            </a:r>
            <a:endParaRPr lang="en-US" altLang="ja-JP" sz="1000" dirty="0"/>
          </a:p>
          <a:p>
            <a:pPr>
              <a:spcBef>
                <a:spcPct val="20000"/>
              </a:spcBef>
              <a:buClr>
                <a:srgbClr val="0BD0D9"/>
              </a:buClr>
              <a:buSzPct val="95000"/>
              <a:defRPr/>
            </a:pPr>
            <a:r>
              <a:rPr lang="en-US" altLang="ja-JP" sz="1000" dirty="0"/>
              <a:t>n</a:t>
            </a:r>
            <a:r>
              <a:rPr lang="ja-JP" altLang="en-US" sz="1000" dirty="0"/>
              <a:t>を</a:t>
            </a:r>
            <a:r>
              <a:rPr lang="en-US" altLang="ja-JP" sz="1000" dirty="0"/>
              <a:t>5</a:t>
            </a:r>
            <a:r>
              <a:rPr lang="ja-JP" altLang="en-US" sz="1000" dirty="0"/>
              <a:t>以上の奇数とする．</a:t>
            </a:r>
            <a:endParaRPr lang="en-US" altLang="ja-JP" sz="1000" dirty="0"/>
          </a:p>
          <a:p>
            <a:pPr>
              <a:spcBef>
                <a:spcPct val="20000"/>
              </a:spcBef>
              <a:buClr>
                <a:srgbClr val="0BD0D9"/>
              </a:buClr>
              <a:buSzPct val="95000"/>
              <a:defRPr/>
            </a:pPr>
            <a:r>
              <a:rPr lang="ja-JP" altLang="en-US" sz="1000" dirty="0"/>
              <a:t>次の</a:t>
            </a:r>
            <a:r>
              <a:rPr lang="en-US" altLang="ja-JP" sz="1000" dirty="0"/>
              <a:t>2</a:t>
            </a:r>
            <a:r>
              <a:rPr lang="ja-JP" altLang="en-US" sz="1000" dirty="0" err="1"/>
              <a:t>つの</a:t>
            </a:r>
            <a:r>
              <a:rPr lang="ja-JP" altLang="en-US" sz="1000" dirty="0"/>
              <a:t>性質を持つ位数</a:t>
            </a:r>
            <a:r>
              <a:rPr lang="en-US" altLang="ja-JP" sz="1000" dirty="0"/>
              <a:t>n</a:t>
            </a:r>
            <a:r>
              <a:rPr lang="ja-JP" altLang="en-US" sz="1000" dirty="0"/>
              <a:t>の連結</a:t>
            </a:r>
            <a:r>
              <a:rPr lang="en-US" altLang="ja-JP" sz="1000" dirty="0"/>
              <a:t>2</a:t>
            </a:r>
            <a:r>
              <a:rPr lang="ja-JP" altLang="en-US" sz="1000" dirty="0"/>
              <a:t>部グラフ</a:t>
            </a:r>
            <a:r>
              <a:rPr lang="en-US" altLang="ja-JP" sz="1000" dirty="0"/>
              <a:t>G</a:t>
            </a:r>
            <a:r>
              <a:rPr lang="ja-JP" altLang="en-US" sz="1000" dirty="0"/>
              <a:t>で超オイラーグラフではないものを</a:t>
            </a:r>
            <a:r>
              <a:rPr lang="en-US" altLang="ja-JP" sz="1000" dirty="0"/>
              <a:t>1</a:t>
            </a:r>
            <a:r>
              <a:rPr lang="ja-JP" altLang="en-US" sz="1000" dirty="0"/>
              <a:t>つ見つけ，その概形を描け．（</a:t>
            </a:r>
            <a:r>
              <a:rPr lang="en-US" altLang="ja-JP" sz="1000" dirty="0"/>
              <a:t>20</a:t>
            </a:r>
            <a:r>
              <a:rPr lang="ja-JP" altLang="en-US" sz="1000" dirty="0"/>
              <a:t>点）</a:t>
            </a:r>
            <a:endParaRPr lang="en-US" altLang="ja-JP" sz="1000" dirty="0"/>
          </a:p>
          <a:p>
            <a:pPr>
              <a:spcBef>
                <a:spcPct val="20000"/>
              </a:spcBef>
              <a:buClr>
                <a:srgbClr val="0BD0D9"/>
              </a:buClr>
              <a:buSzPct val="95000"/>
              <a:defRPr/>
            </a:pPr>
            <a:r>
              <a:rPr lang="ja-JP" altLang="en-US" sz="1000" dirty="0"/>
              <a:t>性質①：</a:t>
            </a:r>
            <a:r>
              <a:rPr lang="en-US" altLang="ja-JP" sz="1000" dirty="0"/>
              <a:t>G</a:t>
            </a:r>
            <a:r>
              <a:rPr lang="ja-JP" altLang="en-US" sz="1000" dirty="0"/>
              <a:t>の全ての辺</a:t>
            </a:r>
            <a:r>
              <a:rPr lang="en-US" altLang="ja-JP" sz="1000" dirty="0" err="1"/>
              <a:t>xy</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en-US" altLang="ja-JP" sz="1000" dirty="0"/>
              <a:t>n</a:t>
            </a:r>
          </a:p>
          <a:p>
            <a:pPr>
              <a:spcBef>
                <a:spcPct val="20000"/>
              </a:spcBef>
              <a:buClr>
                <a:srgbClr val="0BD0D9"/>
              </a:buClr>
              <a:buSzPct val="95000"/>
              <a:defRPr/>
            </a:pPr>
            <a:r>
              <a:rPr lang="ja-JP" altLang="en-US" sz="1000" dirty="0"/>
              <a:t>性質②：</a:t>
            </a:r>
            <a:r>
              <a:rPr lang="en-US" altLang="ja-JP" sz="1000" dirty="0"/>
              <a:t>G</a:t>
            </a:r>
            <a:r>
              <a:rPr lang="ja-JP" altLang="en-US" sz="1000" dirty="0"/>
              <a:t>の最小次数は</a:t>
            </a:r>
            <a:r>
              <a:rPr lang="en-US" altLang="ja-JP" sz="1000" dirty="0"/>
              <a:t>2</a:t>
            </a:r>
            <a:r>
              <a:rPr lang="ja-JP" altLang="en-US" sz="1000" dirty="0"/>
              <a:t>以上</a:t>
            </a:r>
            <a:endParaRPr lang="en-US" altLang="ja-JP" sz="1000" dirty="0"/>
          </a:p>
          <a:p>
            <a:pPr>
              <a:spcBef>
                <a:spcPct val="20000"/>
              </a:spcBef>
              <a:buClr>
                <a:srgbClr val="0BD0D9"/>
              </a:buClr>
              <a:buSzPct val="95000"/>
              <a:defRPr/>
            </a:pPr>
            <a:r>
              <a:rPr lang="ja-JP" altLang="en-US" sz="1000" dirty="0"/>
              <a:t>（注意：一般の</a:t>
            </a:r>
            <a:r>
              <a:rPr lang="en-US" altLang="ja-JP" sz="1000" dirty="0"/>
              <a:t>n</a:t>
            </a:r>
            <a:r>
              <a:rPr lang="ja-JP" altLang="en-US" sz="1000" dirty="0"/>
              <a:t>に対するグラフの概形を描くこと）</a:t>
            </a:r>
            <a:endParaRPr lang="en-US" altLang="ja-JP" sz="1000" dirty="0"/>
          </a:p>
        </p:txBody>
      </p:sp>
      <p:cxnSp>
        <p:nvCxnSpPr>
          <p:cNvPr id="3" name="直線コネクタ 2">
            <a:extLst>
              <a:ext uri="{FF2B5EF4-FFF2-40B4-BE49-F238E27FC236}">
                <a16:creationId xmlns:a16="http://schemas.microsoft.com/office/drawing/2014/main" id="{A88247B3-9E68-4EAA-BC6C-26331449DFDE}"/>
              </a:ext>
            </a:extLst>
          </p:cNvPr>
          <p:cNvCxnSpPr>
            <a:cxnSpLocks/>
            <a:stCxn id="7" idx="6"/>
            <a:endCxn id="28" idx="2"/>
          </p:cNvCxnSpPr>
          <p:nvPr/>
        </p:nvCxnSpPr>
        <p:spPr>
          <a:xfrm flipV="1">
            <a:off x="4149080" y="3275856"/>
            <a:ext cx="72008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71837BB4-25F3-4D16-A90F-CABBEFCC22CD}"/>
              </a:ext>
            </a:extLst>
          </p:cNvPr>
          <p:cNvSpPr txBox="1"/>
          <p:nvPr/>
        </p:nvSpPr>
        <p:spPr>
          <a:xfrm>
            <a:off x="3969096" y="3286889"/>
            <a:ext cx="251992" cy="276999"/>
          </a:xfrm>
          <a:prstGeom prst="rect">
            <a:avLst/>
          </a:prstGeom>
          <a:noFill/>
        </p:spPr>
        <p:txBody>
          <a:bodyPr wrap="none" rtlCol="0">
            <a:spAutoFit/>
          </a:bodyPr>
          <a:lstStyle/>
          <a:p>
            <a:r>
              <a:rPr kumimoji="1" lang="en-US" altLang="ja-JP" sz="1200" dirty="0"/>
              <a:t>x</a:t>
            </a:r>
            <a:endParaRPr kumimoji="1" lang="ja-JP" altLang="en-US" sz="1200" dirty="0"/>
          </a:p>
        </p:txBody>
      </p:sp>
      <p:sp>
        <p:nvSpPr>
          <p:cNvPr id="6" name="テキスト ボックス 5">
            <a:extLst>
              <a:ext uri="{FF2B5EF4-FFF2-40B4-BE49-F238E27FC236}">
                <a16:creationId xmlns:a16="http://schemas.microsoft.com/office/drawing/2014/main" id="{29CA6036-1B3A-408C-B8B8-E8F4EC9B0E72}"/>
              </a:ext>
            </a:extLst>
          </p:cNvPr>
          <p:cNvSpPr txBox="1"/>
          <p:nvPr/>
        </p:nvSpPr>
        <p:spPr>
          <a:xfrm>
            <a:off x="6343756" y="3286889"/>
            <a:ext cx="253596" cy="276999"/>
          </a:xfrm>
          <a:prstGeom prst="rect">
            <a:avLst/>
          </a:prstGeom>
          <a:noFill/>
        </p:spPr>
        <p:txBody>
          <a:bodyPr wrap="none" rtlCol="0">
            <a:spAutoFit/>
          </a:bodyPr>
          <a:lstStyle/>
          <a:p>
            <a:r>
              <a:rPr lang="en-US" altLang="ja-JP" sz="1200" dirty="0"/>
              <a:t>y</a:t>
            </a:r>
            <a:endParaRPr kumimoji="1" lang="ja-JP" altLang="en-US" sz="1200" dirty="0"/>
          </a:p>
        </p:txBody>
      </p:sp>
      <p:sp>
        <p:nvSpPr>
          <p:cNvPr id="7" name="楕円 6">
            <a:extLst>
              <a:ext uri="{FF2B5EF4-FFF2-40B4-BE49-F238E27FC236}">
                <a16:creationId xmlns:a16="http://schemas.microsoft.com/office/drawing/2014/main" id="{0CC49C62-BAF7-49CB-9D74-D93DBF82E1C7}"/>
              </a:ext>
            </a:extLst>
          </p:cNvPr>
          <p:cNvSpPr/>
          <p:nvPr/>
        </p:nvSpPr>
        <p:spPr>
          <a:xfrm>
            <a:off x="4005064"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1C097CA0-8FB5-438D-8D88-00729E730FE5}"/>
              </a:ext>
            </a:extLst>
          </p:cNvPr>
          <p:cNvSpPr/>
          <p:nvPr/>
        </p:nvSpPr>
        <p:spPr>
          <a:xfrm>
            <a:off x="6381328"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529EA312-45A5-404D-AE64-48EAB346F878}"/>
              </a:ext>
            </a:extLst>
          </p:cNvPr>
          <p:cNvSpPr/>
          <p:nvPr/>
        </p:nvSpPr>
        <p:spPr>
          <a:xfrm>
            <a:off x="4293096"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B6781E6E-2830-42D6-8FE0-728BE3BABC3E}"/>
              </a:ext>
            </a:extLst>
          </p:cNvPr>
          <p:cNvSpPr/>
          <p:nvPr/>
        </p:nvSpPr>
        <p:spPr>
          <a:xfrm>
            <a:off x="4581128"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F61073C1-928B-4268-83CA-31CE0AE579BE}"/>
              </a:ext>
            </a:extLst>
          </p:cNvPr>
          <p:cNvCxnSpPr>
            <a:cxnSpLocks/>
            <a:stCxn id="28" idx="6"/>
          </p:cNvCxnSpPr>
          <p:nvPr/>
        </p:nvCxnSpPr>
        <p:spPr>
          <a:xfrm flipV="1">
            <a:off x="5013176" y="3275855"/>
            <a:ext cx="774488"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EF5DC48-86F2-4517-BBFD-E0728519F1DC}"/>
              </a:ext>
            </a:extLst>
          </p:cNvPr>
          <p:cNvCxnSpPr>
            <a:cxnSpLocks/>
            <a:stCxn id="21" idx="6"/>
            <a:endCxn id="8" idx="2"/>
          </p:cNvCxnSpPr>
          <p:nvPr/>
        </p:nvCxnSpPr>
        <p:spPr>
          <a:xfrm>
            <a:off x="5949280" y="3275857"/>
            <a:ext cx="4320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楕円 19">
            <a:extLst>
              <a:ext uri="{FF2B5EF4-FFF2-40B4-BE49-F238E27FC236}">
                <a16:creationId xmlns:a16="http://schemas.microsoft.com/office/drawing/2014/main" id="{DFAE46FA-717D-40C8-9E7A-671FAFD3C617}"/>
              </a:ext>
            </a:extLst>
          </p:cNvPr>
          <p:cNvSpPr/>
          <p:nvPr/>
        </p:nvSpPr>
        <p:spPr>
          <a:xfrm>
            <a:off x="6093296"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5137D9D3-5C1F-43CE-9851-184A734BAABF}"/>
              </a:ext>
            </a:extLst>
          </p:cNvPr>
          <p:cNvSpPr/>
          <p:nvPr/>
        </p:nvSpPr>
        <p:spPr>
          <a:xfrm>
            <a:off x="5805264"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C7B0C991-8A83-443F-938B-4E1884B1ECEF}"/>
              </a:ext>
            </a:extLst>
          </p:cNvPr>
          <p:cNvSpPr/>
          <p:nvPr/>
        </p:nvSpPr>
        <p:spPr>
          <a:xfrm>
            <a:off x="4869160"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2E6E31DA-1C7E-4CB6-AFB1-E30610DBB74E}"/>
              </a:ext>
            </a:extLst>
          </p:cNvPr>
          <p:cNvSpPr txBox="1"/>
          <p:nvPr/>
        </p:nvSpPr>
        <p:spPr>
          <a:xfrm>
            <a:off x="4639560" y="2843808"/>
            <a:ext cx="1192955" cy="276999"/>
          </a:xfrm>
          <a:prstGeom prst="rect">
            <a:avLst/>
          </a:prstGeom>
          <a:noFill/>
        </p:spPr>
        <p:txBody>
          <a:bodyPr wrap="none" rtlCol="0">
            <a:spAutoFit/>
          </a:bodyPr>
          <a:lstStyle/>
          <a:p>
            <a:r>
              <a:rPr lang="ja-JP" altLang="en-US" sz="1200" dirty="0"/>
              <a:t>図</a:t>
            </a:r>
            <a:r>
              <a:rPr lang="en-US" altLang="ja-JP" sz="1200" dirty="0"/>
              <a:t>4</a:t>
            </a:r>
            <a:r>
              <a:rPr lang="ja-JP" altLang="en-US" sz="1200" dirty="0"/>
              <a:t>：</a:t>
            </a:r>
            <a:r>
              <a:rPr kumimoji="1" lang="en-US" altLang="ja-JP" sz="1200" dirty="0"/>
              <a:t>P</a:t>
            </a:r>
            <a:r>
              <a:rPr kumimoji="1" lang="ja-JP" altLang="en-US" sz="1200" dirty="0"/>
              <a:t>の描き方</a:t>
            </a:r>
          </a:p>
        </p:txBody>
      </p:sp>
      <p:sp>
        <p:nvSpPr>
          <p:cNvPr id="36" name="テキスト ボックス 35">
            <a:extLst>
              <a:ext uri="{FF2B5EF4-FFF2-40B4-BE49-F238E27FC236}">
                <a16:creationId xmlns:a16="http://schemas.microsoft.com/office/drawing/2014/main" id="{51B06BD6-9284-41FE-9C9C-09BC67E036BC}"/>
              </a:ext>
            </a:extLst>
          </p:cNvPr>
          <p:cNvSpPr txBox="1"/>
          <p:nvPr/>
        </p:nvSpPr>
        <p:spPr>
          <a:xfrm>
            <a:off x="4831588" y="3297244"/>
            <a:ext cx="245580" cy="276999"/>
          </a:xfrm>
          <a:prstGeom prst="rect">
            <a:avLst/>
          </a:prstGeom>
          <a:noFill/>
        </p:spPr>
        <p:txBody>
          <a:bodyPr wrap="none" rtlCol="0">
            <a:spAutoFit/>
          </a:bodyPr>
          <a:lstStyle/>
          <a:p>
            <a:r>
              <a:rPr kumimoji="1" lang="en-US" altLang="ja-JP" sz="1200" dirty="0"/>
              <a:t>z</a:t>
            </a:r>
            <a:endParaRPr kumimoji="1" lang="ja-JP" altLang="en-US" sz="1200" dirty="0"/>
          </a:p>
        </p:txBody>
      </p:sp>
      <p:sp>
        <p:nvSpPr>
          <p:cNvPr id="37" name="テキスト ボックス 36">
            <a:extLst>
              <a:ext uri="{FF2B5EF4-FFF2-40B4-BE49-F238E27FC236}">
                <a16:creationId xmlns:a16="http://schemas.microsoft.com/office/drawing/2014/main" id="{20FEFE3C-F64E-455F-BD94-1BD063FD8502}"/>
              </a:ext>
            </a:extLst>
          </p:cNvPr>
          <p:cNvSpPr txBox="1"/>
          <p:nvPr/>
        </p:nvSpPr>
        <p:spPr>
          <a:xfrm>
            <a:off x="4535855" y="3302930"/>
            <a:ext cx="287258" cy="276999"/>
          </a:xfrm>
          <a:prstGeom prst="rect">
            <a:avLst/>
          </a:prstGeom>
          <a:noFill/>
        </p:spPr>
        <p:txBody>
          <a:bodyPr wrap="none" rtlCol="0">
            <a:spAutoFit/>
          </a:bodyPr>
          <a:lstStyle/>
          <a:p>
            <a:r>
              <a:rPr kumimoji="1" lang="en-US" altLang="ja-JP" sz="1200" dirty="0"/>
              <a:t>z</a:t>
            </a:r>
            <a:r>
              <a:rPr kumimoji="1" lang="en-US" altLang="ja-JP" sz="1600" baseline="30000" dirty="0"/>
              <a:t>-</a:t>
            </a:r>
            <a:endParaRPr kumimoji="1" lang="ja-JP" altLang="en-US" sz="1600" baseline="30000" dirty="0"/>
          </a:p>
        </p:txBody>
      </p:sp>
    </p:spTree>
    <p:extLst>
      <p:ext uri="{BB962C8B-B14F-4D97-AF65-F5344CB8AC3E}">
        <p14:creationId xmlns:p14="http://schemas.microsoft.com/office/powerpoint/2010/main" val="3252065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110968" cy="8525411"/>
          </a:xfrm>
          <a:prstGeom prst="rect">
            <a:avLst/>
          </a:prstGeom>
          <a:noFill/>
        </p:spPr>
        <p:txBody>
          <a:bodyPr wrap="none" rtlCol="0">
            <a:spAutoFit/>
          </a:bodyPr>
          <a:lstStyle/>
          <a:p>
            <a:r>
              <a:rPr lang="en-US" altLang="ja-JP" sz="1000" dirty="0"/>
              <a:t>2019</a:t>
            </a:r>
            <a:r>
              <a:rPr lang="ja-JP" altLang="en-US" sz="1000" dirty="0"/>
              <a:t>年度 有限幾何学 中間試験解答</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次の問題とその解答を読み，各問に答えよ．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en-US" altLang="ja-JP" sz="1000" dirty="0"/>
              <a:t>Mountain climbing problem</a:t>
            </a:r>
          </a:p>
          <a:p>
            <a:pPr>
              <a:spcBef>
                <a:spcPct val="20000"/>
              </a:spcBef>
              <a:buClr>
                <a:srgbClr val="0BD0D9"/>
              </a:buClr>
              <a:buSzPct val="95000"/>
              <a:defRPr/>
            </a:pPr>
            <a:r>
              <a:rPr lang="en-US" altLang="ja-JP" sz="1000" dirty="0"/>
              <a:t>f:[0,1]</a:t>
            </a:r>
            <a:r>
              <a:rPr lang="ja-JP" altLang="en-US" sz="1000" dirty="0"/>
              <a:t>→</a:t>
            </a:r>
            <a:r>
              <a:rPr lang="en-US" altLang="ja-JP" sz="1000" b="1" dirty="0"/>
              <a:t>R</a:t>
            </a:r>
            <a:r>
              <a:rPr lang="ja-JP" altLang="en-US" sz="1000" dirty="0"/>
              <a:t>を，</a:t>
            </a:r>
            <a:r>
              <a:rPr lang="en-US" altLang="ja-JP" sz="1000" dirty="0"/>
              <a:t>f(0)=0</a:t>
            </a:r>
            <a:r>
              <a:rPr lang="ja-JP" altLang="en-US" sz="1000" dirty="0" err="1"/>
              <a:t>，</a:t>
            </a:r>
            <a:r>
              <a:rPr lang="en-US" altLang="ja-JP" sz="1000" dirty="0"/>
              <a:t>f(1)=0</a:t>
            </a:r>
            <a:r>
              <a:rPr lang="ja-JP" altLang="en-US" sz="1000" dirty="0" err="1"/>
              <a:t>，</a:t>
            </a:r>
            <a:r>
              <a:rPr lang="en-US" altLang="ja-JP" sz="1000" dirty="0"/>
              <a:t>0&lt;x&lt;1</a:t>
            </a:r>
            <a:r>
              <a:rPr lang="ja-JP" altLang="en-US" sz="1000" dirty="0"/>
              <a:t>においては</a:t>
            </a:r>
            <a:r>
              <a:rPr lang="en-US" altLang="ja-JP" sz="1000" dirty="0"/>
              <a:t>f(x)&gt;0</a:t>
            </a:r>
            <a:r>
              <a:rPr lang="ja-JP" altLang="en-US" sz="1000" dirty="0"/>
              <a:t>である折れ線グラフとする（例：図</a:t>
            </a:r>
            <a:r>
              <a:rPr lang="en-US" altLang="ja-JP" sz="1000" dirty="0"/>
              <a:t>1</a:t>
            </a:r>
            <a:r>
              <a:rPr lang="ja-JP" altLang="en-US" sz="1000" dirty="0"/>
              <a:t>）．</a:t>
            </a:r>
            <a:endParaRPr lang="en-US" altLang="ja-JP" sz="1000" dirty="0"/>
          </a:p>
          <a:p>
            <a:pPr>
              <a:spcBef>
                <a:spcPct val="20000"/>
              </a:spcBef>
              <a:buClr>
                <a:srgbClr val="0BD0D9"/>
              </a:buClr>
              <a:buSzPct val="95000"/>
              <a:defRPr/>
            </a:pPr>
            <a:r>
              <a:rPr lang="en-US" altLang="ja-JP" sz="1000" dirty="0"/>
              <a:t>Alice</a:t>
            </a:r>
            <a:r>
              <a:rPr lang="ja-JP" altLang="en-US" sz="1000" dirty="0"/>
              <a:t>と</a:t>
            </a:r>
            <a:r>
              <a:rPr lang="en-US" altLang="ja-JP" sz="1000" dirty="0"/>
              <a:t>Bob</a:t>
            </a:r>
            <a:r>
              <a:rPr lang="ja-JP" altLang="en-US" sz="1000" dirty="0"/>
              <a:t>はこのグラフ上をそれぞれ</a:t>
            </a:r>
            <a:r>
              <a:rPr lang="en-US" altLang="ja-JP" sz="1000" dirty="0"/>
              <a:t>(0,0)</a:t>
            </a:r>
            <a:r>
              <a:rPr lang="ja-JP" altLang="en-US" sz="1000" dirty="0"/>
              <a:t>と</a:t>
            </a:r>
            <a:r>
              <a:rPr lang="en-US" altLang="ja-JP" sz="1000" dirty="0"/>
              <a:t>(1,0)</a:t>
            </a:r>
            <a:r>
              <a:rPr lang="ja-JP" altLang="en-US" sz="1000" dirty="0"/>
              <a:t>から出発し，同じ高度を保って移動するものとする．</a:t>
            </a:r>
            <a:endParaRPr lang="en-US" altLang="ja-JP" sz="1000" dirty="0"/>
          </a:p>
          <a:p>
            <a:pPr>
              <a:spcBef>
                <a:spcPct val="20000"/>
              </a:spcBef>
              <a:buClr>
                <a:srgbClr val="0BD0D9"/>
              </a:buClr>
              <a:buSzPct val="95000"/>
              <a:defRPr/>
            </a:pPr>
            <a:r>
              <a:rPr lang="ja-JP" altLang="en-US" sz="1000" dirty="0"/>
              <a:t>このとき，</a:t>
            </a:r>
            <a:r>
              <a:rPr lang="en-US" altLang="ja-JP" sz="1000" dirty="0"/>
              <a:t>Alice</a:t>
            </a:r>
            <a:r>
              <a:rPr lang="ja-JP" altLang="en-US" sz="1000" dirty="0"/>
              <a:t>と</a:t>
            </a:r>
            <a:r>
              <a:rPr lang="en-US" altLang="ja-JP" sz="1000" dirty="0"/>
              <a:t>Bob</a:t>
            </a:r>
            <a:r>
              <a:rPr lang="ja-JP" altLang="en-US" sz="1000" dirty="0"/>
              <a:t>は出会うことが可能であることを示せ．</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b="1" dirty="0"/>
          </a:p>
          <a:p>
            <a:pPr>
              <a:spcBef>
                <a:spcPct val="20000"/>
              </a:spcBef>
              <a:buClr>
                <a:srgbClr val="0BD0D9"/>
              </a:buClr>
              <a:buSzPct val="95000"/>
              <a:defRPr/>
            </a:pPr>
            <a:endParaRPr lang="en-US" altLang="ja-JP" sz="1000" b="1" dirty="0"/>
          </a:p>
          <a:p>
            <a:pPr>
              <a:spcBef>
                <a:spcPct val="20000"/>
              </a:spcBef>
              <a:buClr>
                <a:srgbClr val="0BD0D9"/>
              </a:buClr>
              <a:buSzPct val="95000"/>
              <a:defRPr/>
            </a:pPr>
            <a:endParaRPr lang="en-US" altLang="ja-JP" sz="1000" b="1" dirty="0"/>
          </a:p>
          <a:p>
            <a:pPr>
              <a:spcBef>
                <a:spcPct val="20000"/>
              </a:spcBef>
              <a:buClr>
                <a:srgbClr val="0BD0D9"/>
              </a:buClr>
              <a:buSzPct val="95000"/>
              <a:defRPr/>
            </a:pPr>
            <a:r>
              <a:rPr lang="ja-JP" altLang="en-US" sz="1000" dirty="0"/>
              <a:t>解答：</a:t>
            </a:r>
            <a:endParaRPr lang="en-US" altLang="ja-JP" sz="1000" dirty="0"/>
          </a:p>
          <a:p>
            <a:pPr>
              <a:spcBef>
                <a:spcPct val="20000"/>
              </a:spcBef>
              <a:buClr>
                <a:srgbClr val="0BD0D9"/>
              </a:buClr>
              <a:buSzPct val="95000"/>
              <a:defRPr/>
            </a:pPr>
            <a:r>
              <a:rPr lang="ja-JP" altLang="en-US" sz="1000" dirty="0"/>
              <a:t>折れ線グラフには平らなところがないとしてよい．</a:t>
            </a:r>
            <a:endParaRPr lang="en-US" altLang="ja-JP" sz="1000" dirty="0"/>
          </a:p>
          <a:p>
            <a:pPr>
              <a:spcBef>
                <a:spcPct val="20000"/>
              </a:spcBef>
              <a:buClr>
                <a:srgbClr val="0BD0D9"/>
              </a:buClr>
              <a:buSzPct val="95000"/>
              <a:defRPr/>
            </a:pPr>
            <a:r>
              <a:rPr lang="ja-JP" altLang="en-US" sz="1000" dirty="0"/>
              <a:t>全ての極値点に対して，その点を通る</a:t>
            </a:r>
            <a:r>
              <a:rPr lang="en-US" altLang="ja-JP" sz="1000" dirty="0"/>
              <a:t>x</a:t>
            </a:r>
            <a:r>
              <a:rPr lang="ja-JP" altLang="en-US" sz="1000" dirty="0"/>
              <a:t>軸と平行な直線を引き，</a:t>
            </a:r>
            <a:endParaRPr lang="en-US" altLang="ja-JP" sz="1000" dirty="0"/>
          </a:p>
          <a:p>
            <a:pPr>
              <a:spcBef>
                <a:spcPct val="20000"/>
              </a:spcBef>
              <a:buClr>
                <a:srgbClr val="0BD0D9"/>
              </a:buClr>
              <a:buSzPct val="95000"/>
              <a:defRPr/>
            </a:pPr>
            <a:r>
              <a:rPr lang="en-US" altLang="ja-JP" sz="1000" dirty="0"/>
              <a:t>y=f(x)</a:t>
            </a:r>
            <a:r>
              <a:rPr lang="ja-JP" altLang="en-US" sz="1000" dirty="0"/>
              <a:t>との交点を左から順に</a:t>
            </a:r>
            <a:r>
              <a:rPr lang="en-US" altLang="ja-JP" sz="1000" dirty="0"/>
              <a:t>x</a:t>
            </a:r>
            <a:r>
              <a:rPr lang="en-US" altLang="ja-JP" sz="1000" baseline="-25000" dirty="0"/>
              <a:t>1</a:t>
            </a:r>
            <a:r>
              <a:rPr lang="en-US" altLang="ja-JP" sz="1000" dirty="0"/>
              <a:t>,x</a:t>
            </a:r>
            <a:r>
              <a:rPr lang="en-US" altLang="ja-JP" sz="1000" baseline="-25000" dirty="0"/>
              <a:t>2</a:t>
            </a:r>
            <a:r>
              <a:rPr lang="en-US" altLang="ja-JP" sz="1000" dirty="0"/>
              <a:t>, ..., </a:t>
            </a:r>
            <a:r>
              <a:rPr lang="en-US" altLang="ja-JP" sz="1000" dirty="0" err="1"/>
              <a:t>x</a:t>
            </a:r>
            <a:r>
              <a:rPr lang="en-US" altLang="ja-JP" sz="1000" baseline="-25000" dirty="0" err="1"/>
              <a:t>n</a:t>
            </a:r>
            <a:r>
              <a:rPr lang="en-US" altLang="ja-JP" sz="1000" baseline="-25000" dirty="0"/>
              <a:t> </a:t>
            </a:r>
            <a:r>
              <a:rPr lang="ja-JP" altLang="en-US" sz="1000" dirty="0"/>
              <a:t>とおく（注意：</a:t>
            </a:r>
            <a:r>
              <a:rPr lang="en-US" altLang="ja-JP" sz="1000" dirty="0"/>
              <a:t>x</a:t>
            </a:r>
            <a:r>
              <a:rPr lang="en-US" altLang="ja-JP" sz="1000" baseline="-25000" dirty="0"/>
              <a:t>1</a:t>
            </a:r>
            <a:r>
              <a:rPr lang="en-US" altLang="ja-JP" sz="1000" dirty="0"/>
              <a:t>=(0,0)</a:t>
            </a:r>
            <a:r>
              <a:rPr lang="ja-JP" altLang="en-US" sz="1000" dirty="0" err="1"/>
              <a:t>，</a:t>
            </a:r>
            <a:r>
              <a:rPr lang="en-US" altLang="ja-JP" sz="1000" dirty="0" err="1"/>
              <a:t>x</a:t>
            </a:r>
            <a:r>
              <a:rPr lang="en-US" altLang="ja-JP" sz="1000" baseline="-25000" dirty="0" err="1"/>
              <a:t>n</a:t>
            </a:r>
            <a:r>
              <a:rPr lang="en-US" altLang="ja-JP" sz="1000" dirty="0"/>
              <a:t>=(1,0)</a:t>
            </a:r>
            <a:r>
              <a:rPr lang="ja-JP" altLang="en-US" sz="1000" dirty="0"/>
              <a:t>）（例：図</a:t>
            </a:r>
            <a:r>
              <a:rPr lang="en-US" altLang="ja-JP" sz="1000" dirty="0"/>
              <a:t>1</a:t>
            </a:r>
            <a:r>
              <a:rPr lang="ja-JP" altLang="en-US" sz="1000" dirty="0"/>
              <a:t>の</a:t>
            </a:r>
            <a:r>
              <a:rPr lang="en-US" altLang="ja-JP" sz="1000" dirty="0"/>
              <a:t>f</a:t>
            </a:r>
            <a:r>
              <a:rPr lang="ja-JP" altLang="en-US" sz="1000" dirty="0"/>
              <a:t>に対しては図</a:t>
            </a:r>
            <a:r>
              <a:rPr lang="en-US" altLang="ja-JP" sz="1000" dirty="0"/>
              <a:t>2</a:t>
            </a:r>
            <a:r>
              <a:rPr lang="ja-JP" altLang="en-US" sz="1000" dirty="0"/>
              <a:t>のようになる）．</a:t>
            </a:r>
            <a:endParaRPr lang="en-US" altLang="ja-JP" sz="1000" dirty="0"/>
          </a:p>
          <a:p>
            <a:pPr>
              <a:spcBef>
                <a:spcPct val="20000"/>
              </a:spcBef>
              <a:buClr>
                <a:srgbClr val="0BD0D9"/>
              </a:buClr>
              <a:buSzPct val="95000"/>
              <a:defRPr/>
            </a:pPr>
            <a:r>
              <a:rPr lang="ja-JP" altLang="en-US" sz="1000" dirty="0"/>
              <a:t>便宜上，</a:t>
            </a:r>
            <a:r>
              <a:rPr lang="en-US" altLang="ja-JP" sz="1000" dirty="0"/>
              <a:t>(0,0)</a:t>
            </a:r>
            <a:r>
              <a:rPr lang="ja-JP" altLang="en-US" sz="1000" dirty="0"/>
              <a:t>と</a:t>
            </a:r>
            <a:r>
              <a:rPr lang="en-US" altLang="ja-JP" sz="1000" dirty="0"/>
              <a:t>(1,1)</a:t>
            </a:r>
            <a:r>
              <a:rPr lang="ja-JP" altLang="en-US" sz="1000" dirty="0"/>
              <a:t>以外の極小，極大となる点をそれぞれ谷，峰と呼ぶことにする．</a:t>
            </a:r>
            <a:endParaRPr lang="en-US" altLang="ja-JP" sz="1000" dirty="0"/>
          </a:p>
          <a:p>
            <a:pPr>
              <a:spcBef>
                <a:spcPct val="20000"/>
              </a:spcBef>
              <a:buClr>
                <a:srgbClr val="0BD0D9"/>
              </a:buClr>
              <a:buSzPct val="95000"/>
              <a:defRPr/>
            </a:pPr>
            <a:r>
              <a:rPr lang="ja-JP" altLang="en-US" sz="1000" dirty="0"/>
              <a:t>このとき，以下のように単純グラフ</a:t>
            </a:r>
            <a:r>
              <a:rPr lang="en-US" altLang="ja-JP" sz="1000" dirty="0"/>
              <a:t>G</a:t>
            </a:r>
            <a:r>
              <a:rPr lang="en-US" altLang="ja-JP" sz="1000" baseline="-25000" dirty="0"/>
              <a:t>f</a:t>
            </a:r>
            <a:r>
              <a:rPr lang="ja-JP" altLang="en-US" sz="1000" dirty="0"/>
              <a:t>を定義する．</a:t>
            </a:r>
            <a:endParaRPr lang="en-US" altLang="ja-JP" sz="1000" dirty="0"/>
          </a:p>
          <a:p>
            <a:pPr>
              <a:spcBef>
                <a:spcPct val="20000"/>
              </a:spcBef>
              <a:buClr>
                <a:srgbClr val="0BD0D9"/>
              </a:buClr>
              <a:buSzPct val="95000"/>
              <a:defRPr/>
            </a:pPr>
            <a:r>
              <a:rPr lang="en-US" altLang="ja-JP" sz="1000" dirty="0"/>
              <a:t>V(G</a:t>
            </a:r>
            <a:r>
              <a:rPr lang="en-US" altLang="ja-JP" sz="1000" baseline="-25000" dirty="0"/>
              <a:t>f</a:t>
            </a:r>
            <a:r>
              <a:rPr lang="en-US" altLang="ja-JP" sz="1000" dirty="0"/>
              <a:t>)={ (</a:t>
            </a:r>
            <a:r>
              <a:rPr lang="en-US" altLang="ja-JP" sz="1000" dirty="0" err="1"/>
              <a:t>x</a:t>
            </a:r>
            <a:r>
              <a:rPr lang="en-US" altLang="ja-JP" sz="1000" baseline="-25000" dirty="0" err="1"/>
              <a:t>i</a:t>
            </a:r>
            <a:r>
              <a:rPr lang="en-US" altLang="ja-JP" sz="1000" dirty="0" err="1"/>
              <a:t>,x</a:t>
            </a:r>
            <a:r>
              <a:rPr lang="en-US" altLang="ja-JP" sz="1000" baseline="-25000" dirty="0" err="1"/>
              <a:t>j</a:t>
            </a:r>
            <a:r>
              <a:rPr lang="en-US" altLang="ja-JP" sz="1000" dirty="0"/>
              <a:t>) : </a:t>
            </a:r>
            <a:r>
              <a:rPr lang="ja-JP" altLang="en-US" sz="1000" dirty="0"/>
              <a:t>「</a:t>
            </a:r>
            <a:r>
              <a:rPr lang="en-US" altLang="ja-JP" sz="1000" dirty="0"/>
              <a:t>1</a:t>
            </a:r>
            <a:r>
              <a:rPr lang="ja-JP" altLang="en-US" sz="1000" dirty="0"/>
              <a:t>≦</a:t>
            </a:r>
            <a:r>
              <a:rPr lang="en-US" altLang="ja-JP" sz="1000" dirty="0" err="1"/>
              <a:t>i</a:t>
            </a:r>
            <a:r>
              <a:rPr lang="ja-JP" altLang="en-US" sz="1000" dirty="0"/>
              <a:t>≦</a:t>
            </a:r>
            <a:r>
              <a:rPr lang="en-US" altLang="ja-JP" sz="1000" dirty="0"/>
              <a:t>j</a:t>
            </a:r>
            <a:r>
              <a:rPr lang="ja-JP" altLang="en-US" sz="1000" dirty="0"/>
              <a:t>≦</a:t>
            </a:r>
            <a:r>
              <a:rPr lang="en-US" altLang="ja-JP" sz="1000" dirty="0"/>
              <a:t>n</a:t>
            </a:r>
            <a:r>
              <a:rPr lang="ja-JP" altLang="en-US" sz="1000" dirty="0"/>
              <a:t>」 かつ</a:t>
            </a:r>
            <a:r>
              <a:rPr lang="en-US" altLang="ja-JP" sz="1000" dirty="0"/>
              <a:t> </a:t>
            </a:r>
            <a:r>
              <a:rPr lang="ja-JP" altLang="en-US" sz="1000" dirty="0"/>
              <a:t>「</a:t>
            </a:r>
            <a:r>
              <a:rPr lang="en-US" altLang="ja-JP" sz="1000" dirty="0"/>
              <a:t>x</a:t>
            </a:r>
            <a:r>
              <a:rPr lang="en-US" altLang="ja-JP" sz="1000" baseline="-25000" dirty="0"/>
              <a:t>i</a:t>
            </a:r>
            <a:r>
              <a:rPr lang="ja-JP" altLang="en-US" sz="1000" dirty="0"/>
              <a:t>または</a:t>
            </a:r>
            <a:r>
              <a:rPr lang="en-US" altLang="ja-JP" sz="1000" dirty="0" err="1"/>
              <a:t>x</a:t>
            </a:r>
            <a:r>
              <a:rPr lang="en-US" altLang="ja-JP" sz="1000" baseline="-25000" dirty="0" err="1"/>
              <a:t>j</a:t>
            </a:r>
            <a:r>
              <a:rPr lang="ja-JP" altLang="en-US" sz="1000" dirty="0"/>
              <a:t>は谷または峰である」 </a:t>
            </a:r>
            <a:r>
              <a:rPr lang="en-US" altLang="ja-JP" sz="1000" dirty="0"/>
              <a:t>}</a:t>
            </a:r>
            <a:r>
              <a:rPr lang="ja-JP" altLang="en-US" sz="1000" dirty="0"/>
              <a:t>∪</a:t>
            </a:r>
            <a:r>
              <a:rPr lang="en-US" altLang="ja-JP" sz="1000" dirty="0"/>
              <a:t> { (x</a:t>
            </a:r>
            <a:r>
              <a:rPr lang="en-US" altLang="ja-JP" sz="1000" baseline="-25000" dirty="0"/>
              <a:t>1</a:t>
            </a:r>
            <a:r>
              <a:rPr lang="en-US" altLang="ja-JP" sz="1000" dirty="0"/>
              <a:t>,x</a:t>
            </a:r>
            <a:r>
              <a:rPr lang="en-US" altLang="ja-JP" sz="1000" baseline="-25000" dirty="0"/>
              <a:t>n</a:t>
            </a:r>
            <a:r>
              <a:rPr lang="en-US" altLang="ja-JP" sz="1000" dirty="0"/>
              <a:t>) } </a:t>
            </a:r>
            <a:r>
              <a:rPr lang="ja-JP" altLang="en-US" sz="1000" dirty="0"/>
              <a:t>，</a:t>
            </a:r>
            <a:endParaRPr lang="en-US" altLang="ja-JP" sz="1000" dirty="0"/>
          </a:p>
          <a:p>
            <a:pPr>
              <a:spcBef>
                <a:spcPct val="20000"/>
              </a:spcBef>
              <a:buClr>
                <a:srgbClr val="0BD0D9"/>
              </a:buClr>
              <a:buSzPct val="95000"/>
              <a:defRPr/>
            </a:pPr>
            <a:r>
              <a:rPr lang="en-US" altLang="ja-JP" sz="1000" dirty="0"/>
              <a:t>(</a:t>
            </a:r>
            <a:r>
              <a:rPr lang="en-US" altLang="ja-JP" sz="1000" dirty="0" err="1"/>
              <a:t>a,b</a:t>
            </a:r>
            <a:r>
              <a:rPr lang="en-US" altLang="ja-JP" sz="1000" dirty="0"/>
              <a:t>),(</a:t>
            </a:r>
            <a:r>
              <a:rPr lang="en-US" altLang="ja-JP" sz="1000" dirty="0" err="1"/>
              <a:t>c,d</a:t>
            </a:r>
            <a:r>
              <a:rPr lang="en-US" altLang="ja-JP" sz="1000" dirty="0"/>
              <a:t>)</a:t>
            </a:r>
            <a:r>
              <a:rPr lang="ja-JP" altLang="en-US" sz="1000" dirty="0"/>
              <a:t>∊</a:t>
            </a:r>
            <a:r>
              <a:rPr lang="en-US" altLang="ja-JP" sz="1000" dirty="0"/>
              <a:t>V(G</a:t>
            </a:r>
            <a:r>
              <a:rPr lang="en-US" altLang="ja-JP" sz="1000" baseline="-25000" dirty="0"/>
              <a:t>f</a:t>
            </a:r>
            <a:r>
              <a:rPr lang="en-US" altLang="ja-JP" sz="1000" dirty="0"/>
              <a:t>)</a:t>
            </a:r>
            <a:r>
              <a:rPr lang="ja-JP" altLang="en-US" sz="1000" dirty="0"/>
              <a:t>に対して，</a:t>
            </a:r>
            <a:endParaRPr lang="en-US" altLang="ja-JP" sz="1000" dirty="0"/>
          </a:p>
          <a:p>
            <a:pPr>
              <a:spcBef>
                <a:spcPct val="20000"/>
              </a:spcBef>
              <a:buClr>
                <a:srgbClr val="0BD0D9"/>
              </a:buClr>
              <a:buSzPct val="95000"/>
              <a:defRPr/>
            </a:pPr>
            <a:r>
              <a:rPr lang="en-US" altLang="ja-JP" sz="1000" dirty="0"/>
              <a:t>(</a:t>
            </a:r>
            <a:r>
              <a:rPr lang="en-US" altLang="ja-JP" sz="1000" dirty="0" err="1"/>
              <a:t>a,b</a:t>
            </a:r>
            <a:r>
              <a:rPr lang="en-US" altLang="ja-JP" sz="1000" dirty="0"/>
              <a:t>)(</a:t>
            </a:r>
            <a:r>
              <a:rPr lang="en-US" altLang="ja-JP" sz="1000" dirty="0" err="1"/>
              <a:t>c,d</a:t>
            </a:r>
            <a:r>
              <a:rPr lang="en-US" altLang="ja-JP" sz="1000" dirty="0"/>
              <a:t>)</a:t>
            </a:r>
            <a:r>
              <a:rPr lang="ja-JP" altLang="en-US" sz="1000" dirty="0"/>
              <a:t>∊</a:t>
            </a:r>
            <a:r>
              <a:rPr lang="en-US" altLang="ja-JP" sz="1000" dirty="0"/>
              <a:t>E(G</a:t>
            </a:r>
            <a:r>
              <a:rPr lang="en-US" altLang="ja-JP" sz="1000" baseline="-25000" dirty="0"/>
              <a:t>f</a:t>
            </a:r>
            <a:r>
              <a:rPr lang="en-US" altLang="ja-JP" sz="1000" dirty="0"/>
              <a:t>) </a:t>
            </a:r>
            <a:r>
              <a:rPr lang="ja-JP" altLang="en-US" sz="1000" dirty="0"/>
              <a:t>⇔</a:t>
            </a:r>
            <a:endParaRPr lang="en-US" altLang="ja-JP" sz="1000" dirty="0"/>
          </a:p>
          <a:p>
            <a:pPr>
              <a:spcBef>
                <a:spcPct val="20000"/>
              </a:spcBef>
              <a:buClr>
                <a:srgbClr val="0BD0D9"/>
              </a:buClr>
              <a:buSzPct val="95000"/>
              <a:defRPr/>
            </a:pPr>
            <a:r>
              <a:rPr lang="en-US" altLang="ja-JP" sz="1000" dirty="0"/>
              <a:t>Alice</a:t>
            </a:r>
            <a:r>
              <a:rPr lang="ja-JP" altLang="en-US" sz="1000" dirty="0"/>
              <a:t>と</a:t>
            </a:r>
            <a:r>
              <a:rPr lang="en-US" altLang="ja-JP" sz="1000" dirty="0"/>
              <a:t>Bob</a:t>
            </a:r>
            <a:r>
              <a:rPr lang="ja-JP" altLang="en-US" sz="1000" dirty="0"/>
              <a:t>が</a:t>
            </a:r>
            <a:r>
              <a:rPr lang="en-US" altLang="ja-JP" sz="1000" dirty="0"/>
              <a:t>a</a:t>
            </a:r>
            <a:r>
              <a:rPr lang="ja-JP" altLang="en-US" sz="1000" dirty="0"/>
              <a:t>と</a:t>
            </a:r>
            <a:r>
              <a:rPr lang="en-US" altLang="ja-JP" sz="1000" dirty="0"/>
              <a:t>b</a:t>
            </a:r>
            <a:r>
              <a:rPr lang="ja-JP" altLang="en-US" sz="1000" dirty="0"/>
              <a:t>からそれぞれ出発したときに，</a:t>
            </a:r>
            <a:endParaRPr lang="en-US" altLang="ja-JP" sz="1000" dirty="0"/>
          </a:p>
          <a:p>
            <a:pPr>
              <a:spcBef>
                <a:spcPct val="20000"/>
              </a:spcBef>
              <a:buClr>
                <a:srgbClr val="0BD0D9"/>
              </a:buClr>
              <a:buSzPct val="95000"/>
              <a:defRPr/>
            </a:pPr>
            <a:r>
              <a:rPr lang="ja-JP" altLang="en-US" sz="1000" dirty="0"/>
              <a:t>同じ高度を保ちつつ，上り続けるか下り続けることでそれぞれ</a:t>
            </a:r>
            <a:r>
              <a:rPr lang="en-US" altLang="ja-JP" sz="1000" dirty="0"/>
              <a:t>c</a:t>
            </a:r>
            <a:r>
              <a:rPr lang="ja-JP" altLang="en-US" sz="1000" dirty="0"/>
              <a:t>と</a:t>
            </a:r>
            <a:r>
              <a:rPr lang="en-US" altLang="ja-JP" sz="1000" dirty="0"/>
              <a:t>d</a:t>
            </a:r>
            <a:r>
              <a:rPr lang="ja-JP" altLang="en-US" sz="1000" dirty="0"/>
              <a:t>に到達できる．</a:t>
            </a:r>
            <a:endParaRPr lang="en-US" altLang="ja-JP" sz="1000" dirty="0"/>
          </a:p>
          <a:p>
            <a:pPr>
              <a:spcBef>
                <a:spcPct val="20000"/>
              </a:spcBef>
              <a:buClr>
                <a:srgbClr val="0BD0D9"/>
              </a:buClr>
              <a:buSzPct val="95000"/>
              <a:defRPr/>
            </a:pPr>
            <a:r>
              <a:rPr lang="ja-JP" altLang="en-US" sz="1000" dirty="0"/>
              <a:t>（例：図</a:t>
            </a:r>
            <a:r>
              <a:rPr lang="en-US" altLang="ja-JP" sz="1000" dirty="0"/>
              <a:t>1</a:t>
            </a:r>
            <a:r>
              <a:rPr lang="ja-JP" altLang="en-US" sz="1000" dirty="0"/>
              <a:t>の</a:t>
            </a:r>
            <a:r>
              <a:rPr lang="en-US" altLang="ja-JP" sz="1000" dirty="0"/>
              <a:t>f</a:t>
            </a:r>
            <a:r>
              <a:rPr lang="ja-JP" altLang="en-US" sz="1000" dirty="0"/>
              <a:t>に対しては例えば，</a:t>
            </a:r>
            <a:r>
              <a:rPr lang="en-US" altLang="ja-JP" sz="1000" dirty="0"/>
              <a:t>(x</a:t>
            </a:r>
            <a:r>
              <a:rPr lang="en-US" altLang="ja-JP" sz="1000" baseline="-25000" dirty="0"/>
              <a:t>1</a:t>
            </a:r>
            <a:r>
              <a:rPr lang="en-US" altLang="ja-JP" sz="1000" dirty="0"/>
              <a:t>,x</a:t>
            </a:r>
            <a:r>
              <a:rPr lang="en-US" altLang="ja-JP" sz="1000" baseline="-25000" dirty="0"/>
              <a:t>15</a:t>
            </a:r>
            <a:r>
              <a:rPr lang="en-US" altLang="ja-JP" sz="1000" dirty="0"/>
              <a:t>)(x</a:t>
            </a:r>
            <a:r>
              <a:rPr lang="en-US" altLang="ja-JP" sz="1000" baseline="-25000" dirty="0"/>
              <a:t>3</a:t>
            </a:r>
            <a:r>
              <a:rPr lang="en-US" altLang="ja-JP" sz="1000" dirty="0"/>
              <a:t>,x</a:t>
            </a:r>
            <a:r>
              <a:rPr lang="en-US" altLang="ja-JP" sz="1000" baseline="-25000" dirty="0"/>
              <a:t>13</a:t>
            </a:r>
            <a:r>
              <a:rPr lang="en-US" altLang="ja-JP" sz="1000" dirty="0"/>
              <a:t>),</a:t>
            </a:r>
            <a:r>
              <a:rPr lang="ja-JP" altLang="en-US" sz="1000" dirty="0"/>
              <a:t> </a:t>
            </a:r>
            <a:r>
              <a:rPr lang="en-US" altLang="ja-JP" sz="1000" dirty="0"/>
              <a:t>(x</a:t>
            </a:r>
            <a:r>
              <a:rPr lang="en-US" altLang="ja-JP" sz="1000" baseline="-25000" dirty="0"/>
              <a:t>3</a:t>
            </a:r>
            <a:r>
              <a:rPr lang="en-US" altLang="ja-JP" sz="1000" dirty="0"/>
              <a:t>,x</a:t>
            </a:r>
            <a:r>
              <a:rPr lang="en-US" altLang="ja-JP" sz="1000" baseline="-25000" dirty="0"/>
              <a:t>13</a:t>
            </a:r>
            <a:r>
              <a:rPr lang="en-US" altLang="ja-JP" sz="1000" dirty="0"/>
              <a:t>)(x</a:t>
            </a:r>
            <a:r>
              <a:rPr lang="en-US" altLang="ja-JP" sz="1000" baseline="-25000" dirty="0"/>
              <a:t>4</a:t>
            </a:r>
            <a:r>
              <a:rPr lang="en-US" altLang="ja-JP" sz="1000" dirty="0"/>
              <a:t>,x</a:t>
            </a:r>
            <a:r>
              <a:rPr lang="en-US" altLang="ja-JP" sz="1000" baseline="-25000" dirty="0"/>
              <a:t>14</a:t>
            </a:r>
            <a:r>
              <a:rPr lang="en-US" altLang="ja-JP" sz="1000" dirty="0"/>
              <a:t>)</a:t>
            </a:r>
            <a:r>
              <a:rPr lang="ja-JP" altLang="en-US" sz="1000" dirty="0"/>
              <a:t>∊ </a:t>
            </a:r>
            <a:r>
              <a:rPr lang="en-US" altLang="ja-JP" sz="1000" dirty="0"/>
              <a:t>E(G</a:t>
            </a:r>
            <a:r>
              <a:rPr lang="en-US" altLang="ja-JP" sz="1000" baseline="-25000" dirty="0"/>
              <a:t>f</a:t>
            </a:r>
            <a:r>
              <a:rPr lang="en-US" altLang="ja-JP" sz="1000" dirty="0"/>
              <a:t>) </a:t>
            </a:r>
            <a:r>
              <a:rPr lang="ja-JP" altLang="en-US" sz="1000" dirty="0"/>
              <a:t>）</a:t>
            </a:r>
            <a:endParaRPr lang="en-US" altLang="ja-JP" sz="1000" dirty="0"/>
          </a:p>
          <a:p>
            <a:pPr>
              <a:spcBef>
                <a:spcPct val="20000"/>
              </a:spcBef>
              <a:buClr>
                <a:srgbClr val="0BD0D9"/>
              </a:buClr>
              <a:buSzPct val="95000"/>
              <a:defRPr/>
            </a:pPr>
            <a:r>
              <a:rPr lang="ja-JP" altLang="en-US" sz="1000" dirty="0"/>
              <a:t>このとき</a:t>
            </a:r>
            <a:r>
              <a:rPr lang="en-US" altLang="ja-JP" sz="1000" dirty="0"/>
              <a:t>(X,Y)</a:t>
            </a:r>
            <a:r>
              <a:rPr lang="ja-JP" altLang="en-US" sz="1000" dirty="0"/>
              <a:t>∊</a:t>
            </a:r>
            <a:r>
              <a:rPr lang="en-US" altLang="ja-JP" sz="1000" dirty="0"/>
              <a:t>V(G</a:t>
            </a:r>
            <a:r>
              <a:rPr lang="en-US" altLang="ja-JP" sz="1000" baseline="-25000" dirty="0"/>
              <a:t>f</a:t>
            </a:r>
            <a:r>
              <a:rPr lang="en-US" altLang="ja-JP" sz="1000" dirty="0"/>
              <a:t>)</a:t>
            </a:r>
            <a:r>
              <a:rPr lang="ja-JP" altLang="en-US" sz="1000" dirty="0"/>
              <a:t>に対して，</a:t>
            </a:r>
            <a:endParaRPr lang="en-US" altLang="ja-JP" sz="1000" dirty="0"/>
          </a:p>
          <a:p>
            <a:pPr>
              <a:spcBef>
                <a:spcPct val="20000"/>
              </a:spcBef>
              <a:buClr>
                <a:srgbClr val="0BD0D9"/>
              </a:buClr>
              <a:buSzPct val="95000"/>
              <a:defRPr/>
            </a:pPr>
            <a:r>
              <a:rPr lang="en-US" altLang="ja-JP" sz="1000" dirty="0"/>
              <a:t>X</a:t>
            </a:r>
            <a:r>
              <a:rPr lang="ja-JP" altLang="en-US" sz="1000" dirty="0"/>
              <a:t>＝</a:t>
            </a:r>
            <a:r>
              <a:rPr lang="en-US" altLang="ja-JP" sz="1000" dirty="0"/>
              <a:t>x</a:t>
            </a:r>
            <a:r>
              <a:rPr lang="en-US" altLang="ja-JP" sz="1000" baseline="-25000" dirty="0"/>
              <a:t>1</a:t>
            </a:r>
            <a:r>
              <a:rPr lang="ja-JP" altLang="en-US" sz="1000" dirty="0" err="1"/>
              <a:t>，</a:t>
            </a:r>
            <a:r>
              <a:rPr lang="en-US" altLang="ja-JP" sz="1000" dirty="0"/>
              <a:t>Y=</a:t>
            </a:r>
            <a:r>
              <a:rPr lang="en-US" altLang="ja-JP" sz="1000" dirty="0" err="1"/>
              <a:t>x</a:t>
            </a:r>
            <a:r>
              <a:rPr lang="en-US" altLang="ja-JP" sz="1000" baseline="-25000" dirty="0" err="1"/>
              <a:t>n</a:t>
            </a:r>
            <a:r>
              <a:rPr lang="ja-JP" altLang="en-US" sz="1000" dirty="0"/>
              <a:t>のとき，</a:t>
            </a:r>
            <a:r>
              <a:rPr lang="en-US" altLang="ja-JP" sz="1000" dirty="0"/>
              <a:t> (X,Y)</a:t>
            </a:r>
            <a:r>
              <a:rPr lang="ja-JP" altLang="en-US" sz="1000" dirty="0"/>
              <a:t>の次数は</a:t>
            </a:r>
            <a:r>
              <a:rPr lang="ja-JP" altLang="en-US" sz="1000" u="sng" dirty="0"/>
              <a:t>　</a:t>
            </a:r>
            <a:r>
              <a:rPr lang="en-US" altLang="ja-JP" sz="1000" u="sng" dirty="0"/>
              <a:t>1</a:t>
            </a:r>
            <a:r>
              <a:rPr lang="ja-JP" altLang="en-US" sz="1000" u="sng" dirty="0"/>
              <a:t>　</a:t>
            </a:r>
            <a:r>
              <a:rPr lang="ja-JP" altLang="en-US" sz="1000" dirty="0"/>
              <a:t> ，</a:t>
            </a:r>
            <a:endParaRPr lang="en-US" altLang="ja-JP" sz="1000" dirty="0"/>
          </a:p>
          <a:p>
            <a:pPr>
              <a:spcBef>
                <a:spcPct val="20000"/>
              </a:spcBef>
              <a:buClr>
                <a:srgbClr val="0BD0D9"/>
              </a:buClr>
              <a:buSzPct val="95000"/>
              <a:defRPr/>
            </a:pPr>
            <a:r>
              <a:rPr lang="ja-JP" altLang="en-US" sz="1000" u="sng" dirty="0"/>
              <a:t>「</a:t>
            </a:r>
            <a:r>
              <a:rPr lang="en-US" altLang="ja-JP" sz="1000" u="sng" dirty="0"/>
              <a:t>X</a:t>
            </a:r>
            <a:r>
              <a:rPr lang="ja-JP" altLang="en-US" sz="1000" u="sng" dirty="0"/>
              <a:t>が谷，</a:t>
            </a:r>
            <a:r>
              <a:rPr lang="en-US" altLang="ja-JP" sz="1000" u="sng" dirty="0"/>
              <a:t>Y</a:t>
            </a:r>
            <a:r>
              <a:rPr lang="ja-JP" altLang="en-US" sz="1000" u="sng" dirty="0"/>
              <a:t>が谷」または「</a:t>
            </a:r>
            <a:r>
              <a:rPr lang="en-US" altLang="ja-JP" sz="1000" u="sng" dirty="0"/>
              <a:t>X</a:t>
            </a:r>
            <a:r>
              <a:rPr lang="ja-JP" altLang="en-US" sz="1000" u="sng" dirty="0"/>
              <a:t>が峰，</a:t>
            </a:r>
            <a:r>
              <a:rPr lang="en-US" altLang="ja-JP" sz="1000" u="sng" dirty="0"/>
              <a:t>Y</a:t>
            </a:r>
            <a:r>
              <a:rPr lang="ja-JP" altLang="en-US" sz="1000" u="sng" dirty="0"/>
              <a:t>が峰」</a:t>
            </a:r>
            <a:r>
              <a:rPr lang="en-US" altLang="ja-JP" sz="1000" baseline="-25000" dirty="0"/>
              <a:t>A</a:t>
            </a:r>
            <a:r>
              <a:rPr lang="ja-JP" altLang="en-US" sz="1000" dirty="0"/>
              <a:t>のとき，</a:t>
            </a:r>
            <a:r>
              <a:rPr lang="en-US" altLang="ja-JP" sz="1000" dirty="0"/>
              <a:t> (X,Y)</a:t>
            </a:r>
            <a:r>
              <a:rPr lang="ja-JP" altLang="en-US" sz="1000" dirty="0"/>
              <a:t>の次数は</a:t>
            </a:r>
            <a:r>
              <a:rPr lang="ja-JP" altLang="en-US" sz="1000" u="sng" dirty="0"/>
              <a:t>　</a:t>
            </a:r>
            <a:r>
              <a:rPr lang="en-US" altLang="ja-JP" sz="1000" u="sng" dirty="0"/>
              <a:t>4</a:t>
            </a:r>
            <a:r>
              <a:rPr lang="ja-JP" altLang="en-US" sz="1000" u="sng" dirty="0"/>
              <a:t>　</a:t>
            </a:r>
            <a:r>
              <a:rPr lang="ja-JP" altLang="en-US" sz="1000" dirty="0"/>
              <a:t> ，</a:t>
            </a:r>
            <a:endParaRPr lang="en-US" altLang="ja-JP" sz="1000" u="sng" dirty="0"/>
          </a:p>
          <a:p>
            <a:pPr>
              <a:spcBef>
                <a:spcPct val="20000"/>
              </a:spcBef>
              <a:buClr>
                <a:srgbClr val="0BD0D9"/>
              </a:buClr>
              <a:buSzPct val="95000"/>
              <a:defRPr/>
            </a:pPr>
            <a:r>
              <a:rPr lang="ja-JP" altLang="en-US" sz="1000" u="sng" dirty="0"/>
              <a:t>「</a:t>
            </a:r>
            <a:r>
              <a:rPr lang="en-US" altLang="ja-JP" sz="1000" u="sng" dirty="0"/>
              <a:t>X</a:t>
            </a:r>
            <a:r>
              <a:rPr lang="ja-JP" altLang="en-US" sz="1000" u="sng" dirty="0"/>
              <a:t>が谷，</a:t>
            </a:r>
            <a:r>
              <a:rPr lang="en-US" altLang="ja-JP" sz="1000" u="sng" dirty="0"/>
              <a:t>Y</a:t>
            </a:r>
            <a:r>
              <a:rPr lang="ja-JP" altLang="en-US" sz="1000" u="sng" dirty="0"/>
              <a:t>が峰」または「</a:t>
            </a:r>
            <a:r>
              <a:rPr lang="en-US" altLang="ja-JP" sz="1000" u="sng" dirty="0"/>
              <a:t>X</a:t>
            </a:r>
            <a:r>
              <a:rPr lang="ja-JP" altLang="en-US" sz="1000" u="sng" dirty="0"/>
              <a:t>が峰，</a:t>
            </a:r>
            <a:r>
              <a:rPr lang="en-US" altLang="ja-JP" sz="1000" u="sng" dirty="0"/>
              <a:t>Y</a:t>
            </a:r>
            <a:r>
              <a:rPr lang="ja-JP" altLang="en-US" sz="1000" u="sng" dirty="0"/>
              <a:t>が谷」</a:t>
            </a:r>
            <a:r>
              <a:rPr lang="en-US" altLang="ja-JP" sz="1000" baseline="-25000" dirty="0"/>
              <a:t> B</a:t>
            </a:r>
            <a:r>
              <a:rPr lang="ja-JP" altLang="en-US" sz="1000" dirty="0"/>
              <a:t>のとき，</a:t>
            </a:r>
            <a:r>
              <a:rPr lang="en-US" altLang="ja-JP" sz="1000" dirty="0"/>
              <a:t> (X,Y)</a:t>
            </a:r>
            <a:r>
              <a:rPr lang="ja-JP" altLang="en-US" sz="1000" dirty="0"/>
              <a:t>の次数は</a:t>
            </a:r>
            <a:r>
              <a:rPr lang="ja-JP" altLang="en-US" sz="1000" u="sng" dirty="0"/>
              <a:t>　</a:t>
            </a:r>
            <a:r>
              <a:rPr lang="en-US" altLang="ja-JP" sz="1000" u="sng" dirty="0"/>
              <a:t>0</a:t>
            </a:r>
            <a:r>
              <a:rPr lang="ja-JP" altLang="en-US" sz="1000" u="sng" dirty="0"/>
              <a:t>　</a:t>
            </a:r>
            <a:r>
              <a:rPr lang="ja-JP" altLang="en-US" sz="1000" dirty="0"/>
              <a:t> ，</a:t>
            </a:r>
            <a:endParaRPr lang="en-US" altLang="ja-JP" sz="1000" dirty="0"/>
          </a:p>
          <a:p>
            <a:pPr>
              <a:spcBef>
                <a:spcPct val="20000"/>
              </a:spcBef>
              <a:buClr>
                <a:srgbClr val="0BD0D9"/>
              </a:buClr>
              <a:buSzPct val="95000"/>
              <a:defRPr/>
            </a:pPr>
            <a:r>
              <a:rPr lang="en-US" altLang="ja-JP" sz="1000" u="sng" dirty="0"/>
              <a:t>X</a:t>
            </a:r>
            <a:r>
              <a:rPr lang="ja-JP" altLang="en-US" sz="1000" u="sng" dirty="0"/>
              <a:t>と</a:t>
            </a:r>
            <a:r>
              <a:rPr lang="en-US" altLang="ja-JP" sz="1000" u="sng" dirty="0"/>
              <a:t>Y</a:t>
            </a:r>
            <a:r>
              <a:rPr lang="ja-JP" altLang="en-US" sz="1000" u="sng" dirty="0"/>
              <a:t>のいずれか片方が谷でも峰でもない</a:t>
            </a:r>
            <a:r>
              <a:rPr lang="en-US" altLang="ja-JP" sz="1000" baseline="-25000" dirty="0"/>
              <a:t>C</a:t>
            </a:r>
            <a:r>
              <a:rPr lang="ja-JP" altLang="en-US" sz="1000" dirty="0"/>
              <a:t>とき，</a:t>
            </a:r>
            <a:r>
              <a:rPr lang="en-US" altLang="ja-JP" sz="1000" dirty="0"/>
              <a:t> (X,Y)</a:t>
            </a:r>
            <a:r>
              <a:rPr lang="ja-JP" altLang="en-US" sz="1000" dirty="0"/>
              <a:t>の次数は</a:t>
            </a:r>
            <a:r>
              <a:rPr lang="ja-JP" altLang="en-US" sz="1000" u="sng" dirty="0"/>
              <a:t>　</a:t>
            </a:r>
            <a:r>
              <a:rPr lang="en-US" altLang="ja-JP" sz="1000" u="sng" dirty="0"/>
              <a:t>2</a:t>
            </a:r>
            <a:r>
              <a:rPr lang="ja-JP" altLang="en-US" sz="1000" u="sng" dirty="0"/>
              <a:t>　</a:t>
            </a:r>
            <a:r>
              <a:rPr lang="ja-JP" altLang="en-US" sz="1000" dirty="0"/>
              <a:t> ，</a:t>
            </a:r>
            <a:endParaRPr lang="en-US" altLang="ja-JP" sz="1000" dirty="0"/>
          </a:p>
          <a:p>
            <a:pPr>
              <a:spcBef>
                <a:spcPct val="20000"/>
              </a:spcBef>
              <a:buClr>
                <a:srgbClr val="0BD0D9"/>
              </a:buClr>
              <a:buSzPct val="95000"/>
              <a:defRPr/>
            </a:pPr>
            <a:r>
              <a:rPr lang="en-US" altLang="ja-JP" sz="1000" u="sng" dirty="0"/>
              <a:t>X=Y</a:t>
            </a:r>
            <a:r>
              <a:rPr lang="en-US" altLang="ja-JP" sz="1000" u="sng" baseline="-25000" dirty="0"/>
              <a:t> </a:t>
            </a:r>
            <a:r>
              <a:rPr lang="en-US" altLang="ja-JP" sz="1000" baseline="-25000" dirty="0"/>
              <a:t>D</a:t>
            </a:r>
            <a:r>
              <a:rPr lang="ja-JP" altLang="en-US" sz="1000" dirty="0"/>
              <a:t>のとき，</a:t>
            </a:r>
            <a:r>
              <a:rPr lang="en-US" altLang="ja-JP" sz="1000" dirty="0"/>
              <a:t> (X,Y)</a:t>
            </a:r>
            <a:r>
              <a:rPr lang="ja-JP" altLang="en-US" sz="1000" dirty="0"/>
              <a:t>の次数は</a:t>
            </a:r>
            <a:r>
              <a:rPr lang="ja-JP" altLang="en-US" sz="1000" u="sng" dirty="0">
                <a:solidFill>
                  <a:srgbClr val="FF0000"/>
                </a:solidFill>
              </a:rPr>
              <a:t>　（</a:t>
            </a:r>
            <a:r>
              <a:rPr lang="en-US" altLang="ja-JP" sz="1000" u="sng" dirty="0">
                <a:solidFill>
                  <a:srgbClr val="FF0000"/>
                </a:solidFill>
              </a:rPr>
              <a:t>1</a:t>
            </a:r>
            <a:r>
              <a:rPr lang="ja-JP" altLang="en-US" sz="1000" u="sng" dirty="0">
                <a:solidFill>
                  <a:srgbClr val="FF0000"/>
                </a:solidFill>
              </a:rPr>
              <a:t>または）</a:t>
            </a:r>
            <a:r>
              <a:rPr lang="en-US" altLang="ja-JP" sz="1000" u="sng" dirty="0">
                <a:solidFill>
                  <a:srgbClr val="FF0000"/>
                </a:solidFill>
              </a:rPr>
              <a:t>2</a:t>
            </a:r>
            <a:r>
              <a:rPr lang="ja-JP" altLang="en-US" sz="1000" u="sng" dirty="0">
                <a:solidFill>
                  <a:srgbClr val="FF0000"/>
                </a:solidFill>
              </a:rPr>
              <a:t>または</a:t>
            </a:r>
            <a:r>
              <a:rPr lang="en-US" altLang="ja-JP" sz="1000" u="sng" dirty="0">
                <a:solidFill>
                  <a:srgbClr val="FF0000"/>
                </a:solidFill>
              </a:rPr>
              <a:t>3</a:t>
            </a:r>
            <a:r>
              <a:rPr lang="ja-JP" altLang="en-US" sz="1000" u="sng" dirty="0">
                <a:solidFill>
                  <a:srgbClr val="FF0000"/>
                </a:solidFill>
              </a:rPr>
              <a:t>　</a:t>
            </a:r>
            <a:r>
              <a:rPr lang="ja-JP" altLang="en-US" sz="1000" dirty="0"/>
              <a:t> ．</a:t>
            </a:r>
            <a:endParaRPr lang="en-US" altLang="ja-JP" sz="1000" dirty="0"/>
          </a:p>
          <a:p>
            <a:pPr>
              <a:spcBef>
                <a:spcPct val="20000"/>
              </a:spcBef>
              <a:buClr>
                <a:srgbClr val="0BD0D9"/>
              </a:buClr>
              <a:buSzPct val="95000"/>
              <a:defRPr/>
            </a:pPr>
            <a:r>
              <a:rPr lang="ja-JP" altLang="en-US" sz="1000" dirty="0"/>
              <a:t>よって，</a:t>
            </a:r>
            <a:r>
              <a:rPr lang="en-US" altLang="ja-JP" sz="1000" dirty="0"/>
              <a:t>X</a:t>
            </a:r>
            <a:r>
              <a:rPr lang="ja-JP" altLang="en-US" sz="1000" dirty="0"/>
              <a:t>＝</a:t>
            </a:r>
            <a:r>
              <a:rPr lang="en-US" altLang="ja-JP" sz="1000" dirty="0"/>
              <a:t>x</a:t>
            </a:r>
            <a:r>
              <a:rPr lang="en-US" altLang="ja-JP" sz="1000" baseline="-25000" dirty="0"/>
              <a:t>1</a:t>
            </a:r>
            <a:r>
              <a:rPr lang="ja-JP" altLang="en-US" sz="1000" dirty="0" err="1"/>
              <a:t>，</a:t>
            </a:r>
            <a:r>
              <a:rPr lang="en-US" altLang="ja-JP" sz="1000" dirty="0"/>
              <a:t>Y=</a:t>
            </a:r>
            <a:r>
              <a:rPr lang="en-US" altLang="ja-JP" sz="1000" dirty="0" err="1"/>
              <a:t>x</a:t>
            </a:r>
            <a:r>
              <a:rPr lang="en-US" altLang="ja-JP" sz="1000" baseline="-25000" dirty="0" err="1"/>
              <a:t>n</a:t>
            </a:r>
            <a:r>
              <a:rPr lang="ja-JP" altLang="en-US" sz="1000" dirty="0"/>
              <a:t>のとき，</a:t>
            </a:r>
            <a:r>
              <a:rPr lang="en-US" altLang="ja-JP" sz="1000" dirty="0"/>
              <a:t> (X,Y)</a:t>
            </a:r>
            <a:r>
              <a:rPr lang="ja-JP" altLang="en-US" sz="1000" dirty="0"/>
              <a:t>の次数は</a:t>
            </a:r>
            <a:r>
              <a:rPr lang="ja-JP" altLang="en-US" sz="1000" u="sng" dirty="0"/>
              <a:t>　</a:t>
            </a:r>
            <a:r>
              <a:rPr lang="en-US" altLang="ja-JP" sz="1000" u="sng" dirty="0"/>
              <a:t>1</a:t>
            </a:r>
            <a:r>
              <a:rPr lang="ja-JP" altLang="en-US" sz="1000" u="sng" dirty="0"/>
              <a:t>　</a:t>
            </a:r>
            <a:r>
              <a:rPr lang="ja-JP" altLang="en-US" sz="1000" dirty="0"/>
              <a:t>であることから，</a:t>
            </a:r>
            <a:endParaRPr lang="en-US" altLang="ja-JP" sz="1000" dirty="0"/>
          </a:p>
          <a:p>
            <a:pPr>
              <a:spcBef>
                <a:spcPct val="20000"/>
              </a:spcBef>
              <a:buClr>
                <a:srgbClr val="0BD0D9"/>
              </a:buClr>
              <a:buSzPct val="95000"/>
              <a:defRPr/>
            </a:pPr>
            <a:r>
              <a:rPr lang="en-US" altLang="ja-JP" sz="1000" dirty="0"/>
              <a:t>(x</a:t>
            </a:r>
            <a:r>
              <a:rPr lang="en-US" altLang="ja-JP" sz="1000" baseline="-25000" dirty="0"/>
              <a:t>1</a:t>
            </a:r>
            <a:r>
              <a:rPr lang="en-US" altLang="ja-JP" sz="1000" dirty="0"/>
              <a:t>,x</a:t>
            </a:r>
            <a:r>
              <a:rPr lang="en-US" altLang="ja-JP" sz="1000" baseline="-25000" dirty="0"/>
              <a:t>n</a:t>
            </a:r>
            <a:r>
              <a:rPr lang="en-US" altLang="ja-JP" sz="1000" dirty="0"/>
              <a:t>)</a:t>
            </a:r>
            <a:r>
              <a:rPr lang="ja-JP" altLang="en-US" sz="1000" dirty="0"/>
              <a:t>を含む</a:t>
            </a:r>
            <a:r>
              <a:rPr lang="en-US" altLang="ja-JP" sz="1000" dirty="0"/>
              <a:t>G</a:t>
            </a:r>
            <a:r>
              <a:rPr lang="en-US" altLang="ja-JP" sz="1000" baseline="-25000" dirty="0"/>
              <a:t>f</a:t>
            </a:r>
            <a:r>
              <a:rPr lang="ja-JP" altLang="en-US" sz="1000" dirty="0"/>
              <a:t>の成分に対して</a:t>
            </a:r>
            <a:r>
              <a:rPr lang="ja-JP" altLang="en-US" sz="1000" u="sng" dirty="0"/>
              <a:t>握手補題から得られる性質</a:t>
            </a:r>
            <a:r>
              <a:rPr lang="en-US" altLang="ja-JP" sz="1000" baseline="-25000" dirty="0"/>
              <a:t>E</a:t>
            </a:r>
            <a:r>
              <a:rPr lang="ja-JP" altLang="en-US" sz="1000" dirty="0"/>
              <a:t>を適用することで</a:t>
            </a:r>
            <a:endParaRPr lang="en-US" altLang="ja-JP" sz="1000" dirty="0"/>
          </a:p>
          <a:p>
            <a:pPr>
              <a:spcBef>
                <a:spcPct val="20000"/>
              </a:spcBef>
              <a:buClr>
                <a:srgbClr val="0BD0D9"/>
              </a:buClr>
              <a:buSzPct val="95000"/>
              <a:defRPr/>
            </a:pPr>
            <a:r>
              <a:rPr lang="en-US" altLang="ja-JP" sz="1000" dirty="0"/>
              <a:t>(x</a:t>
            </a:r>
            <a:r>
              <a:rPr lang="en-US" altLang="ja-JP" sz="1000" baseline="-25000" dirty="0"/>
              <a:t>1</a:t>
            </a:r>
            <a:r>
              <a:rPr lang="en-US" altLang="ja-JP" sz="1000" dirty="0"/>
              <a:t>,x</a:t>
            </a:r>
            <a:r>
              <a:rPr lang="en-US" altLang="ja-JP" sz="1000" baseline="-25000" dirty="0"/>
              <a:t>n</a:t>
            </a:r>
            <a:r>
              <a:rPr lang="en-US" altLang="ja-JP" sz="1000" dirty="0"/>
              <a:t>)</a:t>
            </a:r>
            <a:r>
              <a:rPr lang="ja-JP" altLang="en-US" sz="1000" dirty="0"/>
              <a:t>を含む</a:t>
            </a:r>
            <a:r>
              <a:rPr lang="en-US" altLang="ja-JP" sz="1000" dirty="0"/>
              <a:t>G</a:t>
            </a:r>
            <a:r>
              <a:rPr lang="en-US" altLang="ja-JP" sz="1000" baseline="-25000" dirty="0"/>
              <a:t>f</a:t>
            </a:r>
            <a:r>
              <a:rPr lang="ja-JP" altLang="en-US" sz="1000" dirty="0"/>
              <a:t>の成分に</a:t>
            </a:r>
            <a:r>
              <a:rPr lang="ja-JP" altLang="en-US" sz="1000" u="sng" dirty="0"/>
              <a:t>　</a:t>
            </a:r>
            <a:r>
              <a:rPr lang="en-US" altLang="ja-JP" sz="1000" u="sng" dirty="0"/>
              <a:t>X=Y</a:t>
            </a:r>
            <a:r>
              <a:rPr lang="ja-JP" altLang="en-US" sz="1000" u="sng" dirty="0"/>
              <a:t>　</a:t>
            </a:r>
            <a:r>
              <a:rPr lang="ja-JP" altLang="en-US" sz="1000" dirty="0"/>
              <a:t>である点が存在することが分かる．</a:t>
            </a:r>
            <a:endParaRPr lang="en-US" altLang="ja-JP" sz="1000" dirty="0"/>
          </a:p>
          <a:p>
            <a:pPr>
              <a:spcBef>
                <a:spcPct val="20000"/>
              </a:spcBef>
              <a:buClr>
                <a:srgbClr val="0BD0D9"/>
              </a:buClr>
              <a:buSzPct val="95000"/>
              <a:defRPr/>
            </a:pPr>
            <a:r>
              <a:rPr lang="ja-JP" altLang="en-US" sz="1000" dirty="0"/>
              <a:t>以上より，</a:t>
            </a:r>
            <a:r>
              <a:rPr lang="en-US" altLang="ja-JP" sz="1000" dirty="0"/>
              <a:t>Alice</a:t>
            </a:r>
            <a:r>
              <a:rPr lang="ja-JP" altLang="en-US" sz="1000" dirty="0"/>
              <a:t>と</a:t>
            </a:r>
            <a:r>
              <a:rPr lang="en-US" altLang="ja-JP" sz="1000" dirty="0"/>
              <a:t>Bob</a:t>
            </a:r>
            <a:r>
              <a:rPr lang="ja-JP" altLang="en-US" sz="1000" dirty="0"/>
              <a:t>は出会うことが可能であることが分かる．□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右の図</a:t>
            </a:r>
            <a:r>
              <a:rPr lang="en-US" altLang="ja-JP" sz="1000" dirty="0"/>
              <a:t>3</a:t>
            </a:r>
            <a:r>
              <a:rPr lang="ja-JP" altLang="en-US" sz="1000" dirty="0"/>
              <a:t>で表される</a:t>
            </a:r>
            <a:r>
              <a:rPr lang="en-US" altLang="ja-JP" sz="1000" dirty="0"/>
              <a:t>f</a:t>
            </a:r>
            <a:r>
              <a:rPr lang="ja-JP" altLang="en-US" sz="1000" dirty="0"/>
              <a:t>に対して，グラフ</a:t>
            </a:r>
            <a:r>
              <a:rPr lang="en-US" altLang="ja-JP" sz="1000" dirty="0"/>
              <a:t>G</a:t>
            </a:r>
            <a:r>
              <a:rPr lang="en-US" altLang="ja-JP" sz="1000" baseline="-25000" dirty="0"/>
              <a:t>f</a:t>
            </a:r>
            <a:r>
              <a:rPr lang="ja-JP" altLang="en-US" sz="1000" dirty="0"/>
              <a:t>の頂点数と辺数を求めよ．（</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①から⑤の空欄に当てはまる数字をそれぞれ求めよ． （各</a:t>
            </a:r>
            <a:r>
              <a:rPr lang="en-US" altLang="ja-JP" sz="1000" dirty="0"/>
              <a:t>5</a:t>
            </a:r>
            <a:r>
              <a:rPr lang="ja-JP" altLang="en-US" sz="1000" dirty="0"/>
              <a:t>点　計</a:t>
            </a:r>
            <a:r>
              <a:rPr lang="en-US" altLang="ja-JP" sz="1000" dirty="0"/>
              <a:t>25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下線部</a:t>
            </a:r>
            <a:r>
              <a:rPr lang="en-US" altLang="ja-JP" sz="1000" dirty="0"/>
              <a:t>E</a:t>
            </a:r>
            <a:r>
              <a:rPr lang="ja-JP" altLang="en-US" sz="1000" dirty="0"/>
              <a:t>の性質がどのような性質であるかを述べよ．（</a:t>
            </a:r>
            <a:r>
              <a:rPr lang="en-US" altLang="ja-JP" sz="1000" dirty="0"/>
              <a:t>5</a:t>
            </a:r>
            <a:r>
              <a:rPr lang="ja-JP" altLang="en-US" sz="1000" dirty="0"/>
              <a:t>点）</a:t>
            </a:r>
            <a:endParaRPr lang="en-US" altLang="ja-JP" sz="1000" dirty="0"/>
          </a:p>
          <a:p>
            <a:pPr marL="228600" indent="-228600">
              <a:spcBef>
                <a:spcPct val="20000"/>
              </a:spcBef>
              <a:buClr>
                <a:srgbClr val="0BD0D9"/>
              </a:buClr>
              <a:buSzPct val="95000"/>
              <a:buAutoNum type="arabicParenBoth"/>
              <a:defRPr/>
            </a:pPr>
            <a:r>
              <a:rPr lang="ja-JP" altLang="en-US" sz="1000" dirty="0"/>
              <a:t>⑥に当てはまる文章を</a:t>
            </a:r>
            <a:r>
              <a:rPr lang="en-US" altLang="ja-JP" sz="1000" dirty="0"/>
              <a:t>A</a:t>
            </a:r>
            <a:r>
              <a:rPr lang="ja-JP" altLang="en-US" sz="1000" dirty="0" err="1"/>
              <a:t>，</a:t>
            </a:r>
            <a:r>
              <a:rPr lang="en-US" altLang="ja-JP" sz="1000" dirty="0"/>
              <a:t>B</a:t>
            </a:r>
            <a:r>
              <a:rPr lang="ja-JP" altLang="en-US" sz="1000" dirty="0" err="1"/>
              <a:t>，</a:t>
            </a:r>
            <a:r>
              <a:rPr lang="en-US" altLang="ja-JP" sz="1000" dirty="0"/>
              <a:t>C</a:t>
            </a:r>
            <a:r>
              <a:rPr lang="ja-JP" altLang="en-US" sz="1000" dirty="0" err="1"/>
              <a:t>，</a:t>
            </a:r>
            <a:r>
              <a:rPr lang="en-US" altLang="ja-JP" sz="1000" dirty="0"/>
              <a:t>D</a:t>
            </a:r>
            <a:r>
              <a:rPr lang="ja-JP" altLang="en-US" sz="1000" dirty="0"/>
              <a:t>の中から選べ．（</a:t>
            </a:r>
            <a:r>
              <a:rPr lang="en-US" altLang="ja-JP" sz="1000" dirty="0"/>
              <a:t>5</a:t>
            </a:r>
            <a:r>
              <a:rPr lang="ja-JP" altLang="en-US" sz="1000" dirty="0"/>
              <a:t>点）</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解答：</a:t>
            </a:r>
            <a:endParaRPr lang="en-US" altLang="ja-JP" sz="1000" dirty="0"/>
          </a:p>
          <a:p>
            <a:pPr>
              <a:spcBef>
                <a:spcPct val="20000"/>
              </a:spcBef>
              <a:buClr>
                <a:srgbClr val="0BD0D9"/>
              </a:buClr>
              <a:buSzPct val="95000"/>
              <a:defRPr/>
            </a:pPr>
            <a:r>
              <a:rPr lang="en-US" altLang="ja-JP" sz="1000" dirty="0"/>
              <a:t>(1)</a:t>
            </a:r>
            <a:r>
              <a:rPr lang="ja-JP" altLang="en-US" sz="1000" dirty="0"/>
              <a:t>　頂点数</a:t>
            </a:r>
            <a:r>
              <a:rPr lang="en-US" altLang="ja-JP" sz="1000" dirty="0"/>
              <a:t>8</a:t>
            </a:r>
            <a:r>
              <a:rPr lang="ja-JP" altLang="en-US" sz="1000" dirty="0"/>
              <a:t>，辺数</a:t>
            </a:r>
            <a:r>
              <a:rPr lang="en-US" altLang="ja-JP" sz="1000" dirty="0"/>
              <a:t>8</a:t>
            </a:r>
          </a:p>
          <a:p>
            <a:pPr>
              <a:spcBef>
                <a:spcPct val="20000"/>
              </a:spcBef>
              <a:buClr>
                <a:srgbClr val="0BD0D9"/>
              </a:buClr>
              <a:buSzPct val="95000"/>
              <a:defRPr/>
            </a:pPr>
            <a:r>
              <a:rPr lang="en-US" altLang="ja-JP" sz="1000" dirty="0"/>
              <a:t>(3)</a:t>
            </a:r>
            <a:r>
              <a:rPr lang="ja-JP" altLang="en-US" sz="1000" dirty="0"/>
              <a:t>　奇点の個数は偶数個である</a:t>
            </a:r>
            <a:endParaRPr lang="en-US" altLang="ja-JP" sz="1000" dirty="0"/>
          </a:p>
        </p:txBody>
      </p:sp>
      <p:cxnSp>
        <p:nvCxnSpPr>
          <p:cNvPr id="3" name="直線コネクタ 2">
            <a:extLst>
              <a:ext uri="{FF2B5EF4-FFF2-40B4-BE49-F238E27FC236}">
                <a16:creationId xmlns:a16="http://schemas.microsoft.com/office/drawing/2014/main" id="{E5087689-6C67-405B-8197-CDDF5F9EE56D}"/>
              </a:ext>
            </a:extLst>
          </p:cNvPr>
          <p:cNvCxnSpPr>
            <a:cxnSpLocks/>
          </p:cNvCxnSpPr>
          <p:nvPr/>
        </p:nvCxnSpPr>
        <p:spPr>
          <a:xfrm>
            <a:off x="332656" y="2699792"/>
            <a:ext cx="2664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0BF572A1-93FC-4C9A-A566-B06861C80E42}"/>
              </a:ext>
            </a:extLst>
          </p:cNvPr>
          <p:cNvCxnSpPr>
            <a:cxnSpLocks/>
          </p:cNvCxnSpPr>
          <p:nvPr/>
        </p:nvCxnSpPr>
        <p:spPr>
          <a:xfrm flipV="1">
            <a:off x="332656" y="2123728"/>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27DC0E2-4B9B-47B8-A402-1A1EC02F3388}"/>
              </a:ext>
            </a:extLst>
          </p:cNvPr>
          <p:cNvCxnSpPr>
            <a:cxnSpLocks/>
          </p:cNvCxnSpPr>
          <p:nvPr/>
        </p:nvCxnSpPr>
        <p:spPr>
          <a:xfrm flipH="1" flipV="1">
            <a:off x="764704" y="2123728"/>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5D95AD9D-38B2-4093-868B-6C0A54FBB3E9}"/>
              </a:ext>
            </a:extLst>
          </p:cNvPr>
          <p:cNvCxnSpPr>
            <a:cxnSpLocks/>
          </p:cNvCxnSpPr>
          <p:nvPr/>
        </p:nvCxnSpPr>
        <p:spPr>
          <a:xfrm flipH="1">
            <a:off x="1052736"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93133DA3-7A0C-4CCF-BF60-9FFA38A68297}"/>
              </a:ext>
            </a:extLst>
          </p:cNvPr>
          <p:cNvCxnSpPr>
            <a:cxnSpLocks/>
          </p:cNvCxnSpPr>
          <p:nvPr/>
        </p:nvCxnSpPr>
        <p:spPr>
          <a:xfrm>
            <a:off x="1556792"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A35B5192-D6C8-4760-8772-57AD17F94FDB}"/>
              </a:ext>
            </a:extLst>
          </p:cNvPr>
          <p:cNvCxnSpPr>
            <a:cxnSpLocks/>
          </p:cNvCxnSpPr>
          <p:nvPr/>
        </p:nvCxnSpPr>
        <p:spPr>
          <a:xfrm flipH="1">
            <a:off x="2060848" y="1835696"/>
            <a:ext cx="360040"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93E19756-5692-4BE4-B99A-567E1DC0A79D}"/>
              </a:ext>
            </a:extLst>
          </p:cNvPr>
          <p:cNvCxnSpPr>
            <a:cxnSpLocks/>
          </p:cNvCxnSpPr>
          <p:nvPr/>
        </p:nvCxnSpPr>
        <p:spPr>
          <a:xfrm>
            <a:off x="2420888" y="1835696"/>
            <a:ext cx="576064"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FCF29A3D-F9C7-4D53-BDF7-8352F2F837D3}"/>
              </a:ext>
            </a:extLst>
          </p:cNvPr>
          <p:cNvSpPr txBox="1"/>
          <p:nvPr/>
        </p:nvSpPr>
        <p:spPr>
          <a:xfrm>
            <a:off x="92817" y="2638817"/>
            <a:ext cx="473206" cy="276999"/>
          </a:xfrm>
          <a:prstGeom prst="rect">
            <a:avLst/>
          </a:prstGeom>
          <a:noFill/>
        </p:spPr>
        <p:txBody>
          <a:bodyPr wrap="none" rtlCol="0">
            <a:spAutoFit/>
          </a:bodyPr>
          <a:lstStyle/>
          <a:p>
            <a:r>
              <a:rPr kumimoji="1" lang="en-US" altLang="ja-JP" sz="1200" dirty="0"/>
              <a:t>(0,0)</a:t>
            </a:r>
            <a:endParaRPr kumimoji="1" lang="ja-JP" altLang="en-US" sz="1200" dirty="0"/>
          </a:p>
        </p:txBody>
      </p:sp>
      <p:sp>
        <p:nvSpPr>
          <p:cNvPr id="29" name="テキスト ボックス 28">
            <a:extLst>
              <a:ext uri="{FF2B5EF4-FFF2-40B4-BE49-F238E27FC236}">
                <a16:creationId xmlns:a16="http://schemas.microsoft.com/office/drawing/2014/main" id="{E342A98C-E1E9-4212-998B-F2DA4F8AEAAC}"/>
              </a:ext>
            </a:extLst>
          </p:cNvPr>
          <p:cNvSpPr txBox="1"/>
          <p:nvPr/>
        </p:nvSpPr>
        <p:spPr>
          <a:xfrm>
            <a:off x="2739770" y="2638817"/>
            <a:ext cx="473206" cy="276999"/>
          </a:xfrm>
          <a:prstGeom prst="rect">
            <a:avLst/>
          </a:prstGeom>
          <a:noFill/>
        </p:spPr>
        <p:txBody>
          <a:bodyPr wrap="none" rtlCol="0">
            <a:spAutoFit/>
          </a:bodyPr>
          <a:lstStyle/>
          <a:p>
            <a:r>
              <a:rPr kumimoji="1" lang="en-US" altLang="ja-JP" sz="1200" dirty="0"/>
              <a:t>(1,0)</a:t>
            </a:r>
            <a:endParaRPr kumimoji="1" lang="ja-JP" altLang="en-US" sz="1200" dirty="0"/>
          </a:p>
        </p:txBody>
      </p:sp>
      <p:sp>
        <p:nvSpPr>
          <p:cNvPr id="30" name="テキスト ボックス 29">
            <a:extLst>
              <a:ext uri="{FF2B5EF4-FFF2-40B4-BE49-F238E27FC236}">
                <a16:creationId xmlns:a16="http://schemas.microsoft.com/office/drawing/2014/main" id="{ACF88787-89F4-4C60-BD87-5B30947AFE15}"/>
              </a:ext>
            </a:extLst>
          </p:cNvPr>
          <p:cNvSpPr txBox="1"/>
          <p:nvPr/>
        </p:nvSpPr>
        <p:spPr>
          <a:xfrm>
            <a:off x="1371618" y="1702713"/>
            <a:ext cx="417102" cy="276999"/>
          </a:xfrm>
          <a:prstGeom prst="rect">
            <a:avLst/>
          </a:prstGeom>
          <a:noFill/>
        </p:spPr>
        <p:txBody>
          <a:bodyPr wrap="none" rtlCol="0">
            <a:spAutoFit/>
          </a:bodyPr>
          <a:lstStyle/>
          <a:p>
            <a:r>
              <a:rPr kumimoji="1" lang="ja-JP" altLang="en-US" sz="1200" dirty="0"/>
              <a:t>図</a:t>
            </a:r>
            <a:r>
              <a:rPr kumimoji="1" lang="en-US" altLang="ja-JP" sz="1200" dirty="0"/>
              <a:t>1</a:t>
            </a:r>
            <a:endParaRPr kumimoji="1" lang="ja-JP" altLang="en-US" sz="1200" dirty="0"/>
          </a:p>
        </p:txBody>
      </p:sp>
      <p:cxnSp>
        <p:nvCxnSpPr>
          <p:cNvPr id="31" name="直線コネクタ 30">
            <a:extLst>
              <a:ext uri="{FF2B5EF4-FFF2-40B4-BE49-F238E27FC236}">
                <a16:creationId xmlns:a16="http://schemas.microsoft.com/office/drawing/2014/main" id="{586B6AD6-2F88-43A1-8868-BE35A4094EFD}"/>
              </a:ext>
            </a:extLst>
          </p:cNvPr>
          <p:cNvCxnSpPr>
            <a:cxnSpLocks/>
          </p:cNvCxnSpPr>
          <p:nvPr/>
        </p:nvCxnSpPr>
        <p:spPr>
          <a:xfrm>
            <a:off x="3524823" y="2699792"/>
            <a:ext cx="2664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6EA69AD9-9268-48BE-A1B0-CB4BE1DB8457}"/>
              </a:ext>
            </a:extLst>
          </p:cNvPr>
          <p:cNvCxnSpPr>
            <a:cxnSpLocks/>
          </p:cNvCxnSpPr>
          <p:nvPr/>
        </p:nvCxnSpPr>
        <p:spPr>
          <a:xfrm flipV="1">
            <a:off x="3524823" y="2123728"/>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85A805D-8895-4AE8-ABAD-7F847EAA3849}"/>
              </a:ext>
            </a:extLst>
          </p:cNvPr>
          <p:cNvCxnSpPr>
            <a:cxnSpLocks/>
          </p:cNvCxnSpPr>
          <p:nvPr/>
        </p:nvCxnSpPr>
        <p:spPr>
          <a:xfrm flipH="1" flipV="1">
            <a:off x="3956871" y="2123728"/>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EFE25978-8EB5-4589-BE6A-052E91B85E20}"/>
              </a:ext>
            </a:extLst>
          </p:cNvPr>
          <p:cNvCxnSpPr>
            <a:cxnSpLocks/>
          </p:cNvCxnSpPr>
          <p:nvPr/>
        </p:nvCxnSpPr>
        <p:spPr>
          <a:xfrm flipH="1">
            <a:off x="4244903"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7F2666B3-5C83-4ED5-86D8-97671B7DA2B1}"/>
              </a:ext>
            </a:extLst>
          </p:cNvPr>
          <p:cNvCxnSpPr>
            <a:cxnSpLocks/>
          </p:cNvCxnSpPr>
          <p:nvPr/>
        </p:nvCxnSpPr>
        <p:spPr>
          <a:xfrm>
            <a:off x="4748959" y="1979712"/>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E2A43DC-C328-407F-B726-82358A1BFAB1}"/>
              </a:ext>
            </a:extLst>
          </p:cNvPr>
          <p:cNvCxnSpPr>
            <a:cxnSpLocks/>
          </p:cNvCxnSpPr>
          <p:nvPr/>
        </p:nvCxnSpPr>
        <p:spPr>
          <a:xfrm flipH="1">
            <a:off x="5253015" y="1835696"/>
            <a:ext cx="360040"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0A0A1285-C3D2-4DFB-AA80-8E6F6729D55D}"/>
              </a:ext>
            </a:extLst>
          </p:cNvPr>
          <p:cNvCxnSpPr>
            <a:cxnSpLocks/>
          </p:cNvCxnSpPr>
          <p:nvPr/>
        </p:nvCxnSpPr>
        <p:spPr>
          <a:xfrm>
            <a:off x="5613055" y="1835696"/>
            <a:ext cx="576064" cy="8640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6F903D2-D47B-4827-9579-FD29580D3C18}"/>
              </a:ext>
            </a:extLst>
          </p:cNvPr>
          <p:cNvSpPr txBox="1"/>
          <p:nvPr/>
        </p:nvSpPr>
        <p:spPr>
          <a:xfrm>
            <a:off x="3413744" y="2627784"/>
            <a:ext cx="303288" cy="276999"/>
          </a:xfrm>
          <a:prstGeom prst="rect">
            <a:avLst/>
          </a:prstGeom>
          <a:noFill/>
        </p:spPr>
        <p:txBody>
          <a:bodyPr wrap="none" rtlCol="0">
            <a:spAutoFit/>
          </a:bodyPr>
          <a:lstStyle/>
          <a:p>
            <a:r>
              <a:rPr lang="en-US" altLang="ja-JP" sz="1200" dirty="0"/>
              <a:t>x</a:t>
            </a:r>
            <a:r>
              <a:rPr lang="en-US" altLang="ja-JP" sz="1200" baseline="-25000" dirty="0"/>
              <a:t>1</a:t>
            </a:r>
            <a:endParaRPr kumimoji="1" lang="ja-JP" altLang="en-US" sz="1200" baseline="-25000" dirty="0"/>
          </a:p>
        </p:txBody>
      </p:sp>
      <p:sp>
        <p:nvSpPr>
          <p:cNvPr id="40" name="テキスト ボックス 39">
            <a:extLst>
              <a:ext uri="{FF2B5EF4-FFF2-40B4-BE49-F238E27FC236}">
                <a16:creationId xmlns:a16="http://schemas.microsoft.com/office/drawing/2014/main" id="{FA053CF5-47E3-4A97-B1FF-F2016D1C07F9}"/>
              </a:ext>
            </a:extLst>
          </p:cNvPr>
          <p:cNvSpPr txBox="1"/>
          <p:nvPr/>
        </p:nvSpPr>
        <p:spPr>
          <a:xfrm>
            <a:off x="4581128" y="1486689"/>
            <a:ext cx="417102" cy="276999"/>
          </a:xfrm>
          <a:prstGeom prst="rect">
            <a:avLst/>
          </a:prstGeom>
          <a:noFill/>
        </p:spPr>
        <p:txBody>
          <a:bodyPr wrap="none" rtlCol="0">
            <a:spAutoFit/>
          </a:bodyPr>
          <a:lstStyle/>
          <a:p>
            <a:r>
              <a:rPr kumimoji="1" lang="ja-JP" altLang="en-US" sz="1200" dirty="0"/>
              <a:t>図</a:t>
            </a:r>
            <a:r>
              <a:rPr lang="en-US" altLang="ja-JP" sz="1200" dirty="0"/>
              <a:t>2</a:t>
            </a:r>
            <a:endParaRPr kumimoji="1" lang="ja-JP" altLang="en-US" sz="1200" dirty="0"/>
          </a:p>
        </p:txBody>
      </p:sp>
      <p:cxnSp>
        <p:nvCxnSpPr>
          <p:cNvPr id="41" name="直線コネクタ 40">
            <a:extLst>
              <a:ext uri="{FF2B5EF4-FFF2-40B4-BE49-F238E27FC236}">
                <a16:creationId xmlns:a16="http://schemas.microsoft.com/office/drawing/2014/main" id="{482E6267-C621-469B-980F-D84631A13A18}"/>
              </a:ext>
            </a:extLst>
          </p:cNvPr>
          <p:cNvCxnSpPr>
            <a:cxnSpLocks/>
          </p:cNvCxnSpPr>
          <p:nvPr/>
        </p:nvCxnSpPr>
        <p:spPr>
          <a:xfrm>
            <a:off x="3501008" y="2411760"/>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2F7E9527-5059-4333-AB77-34B59A5534F9}"/>
              </a:ext>
            </a:extLst>
          </p:cNvPr>
          <p:cNvCxnSpPr>
            <a:cxnSpLocks/>
          </p:cNvCxnSpPr>
          <p:nvPr/>
        </p:nvCxnSpPr>
        <p:spPr>
          <a:xfrm>
            <a:off x="3501008" y="2123728"/>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B8274907-0188-4677-B2A7-1A459FF8EF56}"/>
              </a:ext>
            </a:extLst>
          </p:cNvPr>
          <p:cNvCxnSpPr>
            <a:cxnSpLocks/>
          </p:cNvCxnSpPr>
          <p:nvPr/>
        </p:nvCxnSpPr>
        <p:spPr>
          <a:xfrm>
            <a:off x="3501008" y="1979712"/>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C0D122F1-6F77-4220-AF10-0890469DE5CD}"/>
              </a:ext>
            </a:extLst>
          </p:cNvPr>
          <p:cNvCxnSpPr>
            <a:cxnSpLocks/>
          </p:cNvCxnSpPr>
          <p:nvPr/>
        </p:nvCxnSpPr>
        <p:spPr>
          <a:xfrm>
            <a:off x="3501008" y="1835696"/>
            <a:ext cx="2664296"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770CE3D4-D2B4-4A2B-A2AD-F2CBE602E48D}"/>
              </a:ext>
            </a:extLst>
          </p:cNvPr>
          <p:cNvSpPr txBox="1"/>
          <p:nvPr/>
        </p:nvSpPr>
        <p:spPr>
          <a:xfrm>
            <a:off x="3831503" y="2076101"/>
            <a:ext cx="303288" cy="276999"/>
          </a:xfrm>
          <a:prstGeom prst="rect">
            <a:avLst/>
          </a:prstGeom>
          <a:noFill/>
        </p:spPr>
        <p:txBody>
          <a:bodyPr wrap="none" rtlCol="0">
            <a:spAutoFit/>
          </a:bodyPr>
          <a:lstStyle/>
          <a:p>
            <a:r>
              <a:rPr lang="en-US" altLang="ja-JP" sz="1200" dirty="0"/>
              <a:t>x</a:t>
            </a:r>
            <a:r>
              <a:rPr lang="en-US" altLang="ja-JP" sz="1200" baseline="-25000" dirty="0"/>
              <a:t>3</a:t>
            </a:r>
            <a:endParaRPr kumimoji="1" lang="ja-JP" altLang="en-US" sz="1200" baseline="-25000" dirty="0"/>
          </a:p>
        </p:txBody>
      </p:sp>
      <p:sp>
        <p:nvSpPr>
          <p:cNvPr id="46" name="テキスト ボックス 45">
            <a:extLst>
              <a:ext uri="{FF2B5EF4-FFF2-40B4-BE49-F238E27FC236}">
                <a16:creationId xmlns:a16="http://schemas.microsoft.com/office/drawing/2014/main" id="{34AD464C-CE20-405A-BADE-485F5616BB04}"/>
              </a:ext>
            </a:extLst>
          </p:cNvPr>
          <p:cNvSpPr txBox="1"/>
          <p:nvPr/>
        </p:nvSpPr>
        <p:spPr>
          <a:xfrm>
            <a:off x="4134227" y="2341259"/>
            <a:ext cx="303288" cy="276999"/>
          </a:xfrm>
          <a:prstGeom prst="rect">
            <a:avLst/>
          </a:prstGeom>
          <a:noFill/>
        </p:spPr>
        <p:txBody>
          <a:bodyPr wrap="none" rtlCol="0">
            <a:spAutoFit/>
          </a:bodyPr>
          <a:lstStyle/>
          <a:p>
            <a:r>
              <a:rPr lang="en-US" altLang="ja-JP" sz="1200" dirty="0"/>
              <a:t>x</a:t>
            </a:r>
            <a:r>
              <a:rPr lang="en-US" altLang="ja-JP" sz="1200" baseline="-25000" dirty="0"/>
              <a:t>4</a:t>
            </a:r>
            <a:endParaRPr kumimoji="1" lang="ja-JP" altLang="en-US" sz="1200" baseline="-25000" dirty="0"/>
          </a:p>
        </p:txBody>
      </p:sp>
      <p:sp>
        <p:nvSpPr>
          <p:cNvPr id="47" name="テキスト ボックス 46">
            <a:extLst>
              <a:ext uri="{FF2B5EF4-FFF2-40B4-BE49-F238E27FC236}">
                <a16:creationId xmlns:a16="http://schemas.microsoft.com/office/drawing/2014/main" id="{9209D19E-AE28-4A3A-A3B0-312AEEFA1815}"/>
              </a:ext>
            </a:extLst>
          </p:cNvPr>
          <p:cNvSpPr txBox="1"/>
          <p:nvPr/>
        </p:nvSpPr>
        <p:spPr>
          <a:xfrm>
            <a:off x="4474812" y="2046957"/>
            <a:ext cx="303288" cy="276999"/>
          </a:xfrm>
          <a:prstGeom prst="rect">
            <a:avLst/>
          </a:prstGeom>
          <a:noFill/>
        </p:spPr>
        <p:txBody>
          <a:bodyPr wrap="none" rtlCol="0">
            <a:spAutoFit/>
          </a:bodyPr>
          <a:lstStyle/>
          <a:p>
            <a:r>
              <a:rPr lang="en-US" altLang="ja-JP" sz="1200" dirty="0"/>
              <a:t>x</a:t>
            </a:r>
            <a:r>
              <a:rPr lang="en-US" altLang="ja-JP" sz="1200" baseline="-25000" dirty="0"/>
              <a:t>5</a:t>
            </a:r>
            <a:endParaRPr kumimoji="1" lang="ja-JP" altLang="en-US" sz="1200" baseline="-25000" dirty="0"/>
          </a:p>
        </p:txBody>
      </p:sp>
      <p:sp>
        <p:nvSpPr>
          <p:cNvPr id="48" name="テキスト ボックス 47">
            <a:extLst>
              <a:ext uri="{FF2B5EF4-FFF2-40B4-BE49-F238E27FC236}">
                <a16:creationId xmlns:a16="http://schemas.microsoft.com/office/drawing/2014/main" id="{152BB2EE-2D51-42F5-A454-5E510CB2E30A}"/>
              </a:ext>
            </a:extLst>
          </p:cNvPr>
          <p:cNvSpPr txBox="1"/>
          <p:nvPr/>
        </p:nvSpPr>
        <p:spPr>
          <a:xfrm>
            <a:off x="4628354" y="1744636"/>
            <a:ext cx="303288" cy="276999"/>
          </a:xfrm>
          <a:prstGeom prst="rect">
            <a:avLst/>
          </a:prstGeom>
          <a:noFill/>
        </p:spPr>
        <p:txBody>
          <a:bodyPr wrap="none" rtlCol="0">
            <a:spAutoFit/>
          </a:bodyPr>
          <a:lstStyle/>
          <a:p>
            <a:r>
              <a:rPr lang="en-US" altLang="ja-JP" sz="1200" dirty="0"/>
              <a:t>x</a:t>
            </a:r>
            <a:r>
              <a:rPr lang="en-US" altLang="ja-JP" sz="1200" baseline="-25000" dirty="0"/>
              <a:t>6</a:t>
            </a:r>
            <a:endParaRPr kumimoji="1" lang="ja-JP" altLang="en-US" sz="1200" baseline="-25000" dirty="0"/>
          </a:p>
        </p:txBody>
      </p:sp>
      <p:sp>
        <p:nvSpPr>
          <p:cNvPr id="49" name="テキスト ボックス 48">
            <a:extLst>
              <a:ext uri="{FF2B5EF4-FFF2-40B4-BE49-F238E27FC236}">
                <a16:creationId xmlns:a16="http://schemas.microsoft.com/office/drawing/2014/main" id="{1220E801-366B-49DC-ABAD-B9A71CC8D0CB}"/>
              </a:ext>
            </a:extLst>
          </p:cNvPr>
          <p:cNvSpPr txBox="1"/>
          <p:nvPr/>
        </p:nvSpPr>
        <p:spPr>
          <a:xfrm>
            <a:off x="4781896" y="2051720"/>
            <a:ext cx="303288" cy="276999"/>
          </a:xfrm>
          <a:prstGeom prst="rect">
            <a:avLst/>
          </a:prstGeom>
          <a:noFill/>
        </p:spPr>
        <p:txBody>
          <a:bodyPr wrap="none" rtlCol="0">
            <a:spAutoFit/>
          </a:bodyPr>
          <a:lstStyle/>
          <a:p>
            <a:r>
              <a:rPr lang="en-US" altLang="ja-JP" sz="1200" dirty="0"/>
              <a:t>x</a:t>
            </a:r>
            <a:r>
              <a:rPr lang="en-US" altLang="ja-JP" sz="1200" baseline="-25000" dirty="0"/>
              <a:t>7</a:t>
            </a:r>
            <a:endParaRPr kumimoji="1" lang="ja-JP" altLang="en-US" sz="1200" baseline="-25000" dirty="0"/>
          </a:p>
        </p:txBody>
      </p:sp>
      <p:sp>
        <p:nvSpPr>
          <p:cNvPr id="50" name="テキスト ボックス 49">
            <a:extLst>
              <a:ext uri="{FF2B5EF4-FFF2-40B4-BE49-F238E27FC236}">
                <a16:creationId xmlns:a16="http://schemas.microsoft.com/office/drawing/2014/main" id="{82D264DF-4354-4794-804E-091859A5165F}"/>
              </a:ext>
            </a:extLst>
          </p:cNvPr>
          <p:cNvSpPr txBox="1"/>
          <p:nvPr/>
        </p:nvSpPr>
        <p:spPr>
          <a:xfrm>
            <a:off x="5123288" y="2330226"/>
            <a:ext cx="303288" cy="276999"/>
          </a:xfrm>
          <a:prstGeom prst="rect">
            <a:avLst/>
          </a:prstGeom>
          <a:noFill/>
        </p:spPr>
        <p:txBody>
          <a:bodyPr wrap="none" rtlCol="0">
            <a:spAutoFit/>
          </a:bodyPr>
          <a:lstStyle/>
          <a:p>
            <a:r>
              <a:rPr lang="en-US" altLang="ja-JP" sz="1200" dirty="0"/>
              <a:t>x</a:t>
            </a:r>
            <a:r>
              <a:rPr lang="en-US" altLang="ja-JP" sz="1200" baseline="-25000" dirty="0"/>
              <a:t>8</a:t>
            </a:r>
            <a:endParaRPr kumimoji="1" lang="ja-JP" altLang="en-US" sz="1200" baseline="-25000" dirty="0"/>
          </a:p>
        </p:txBody>
      </p:sp>
      <p:sp>
        <p:nvSpPr>
          <p:cNvPr id="51" name="テキスト ボックス 50">
            <a:extLst>
              <a:ext uri="{FF2B5EF4-FFF2-40B4-BE49-F238E27FC236}">
                <a16:creationId xmlns:a16="http://schemas.microsoft.com/office/drawing/2014/main" id="{61F15330-206E-402E-8DE7-38AAD7C90AF4}"/>
              </a:ext>
            </a:extLst>
          </p:cNvPr>
          <p:cNvSpPr txBox="1"/>
          <p:nvPr/>
        </p:nvSpPr>
        <p:spPr>
          <a:xfrm>
            <a:off x="5338908" y="2043701"/>
            <a:ext cx="303288" cy="276999"/>
          </a:xfrm>
          <a:prstGeom prst="rect">
            <a:avLst/>
          </a:prstGeom>
          <a:noFill/>
        </p:spPr>
        <p:txBody>
          <a:bodyPr wrap="none" rtlCol="0">
            <a:spAutoFit/>
          </a:bodyPr>
          <a:lstStyle/>
          <a:p>
            <a:r>
              <a:rPr lang="en-US" altLang="ja-JP" sz="1200" dirty="0"/>
              <a:t>x</a:t>
            </a:r>
            <a:r>
              <a:rPr lang="en-US" altLang="ja-JP" sz="1200" baseline="-25000" dirty="0"/>
              <a:t>9</a:t>
            </a:r>
            <a:endParaRPr kumimoji="1" lang="ja-JP" altLang="en-US" sz="1200" baseline="-25000" dirty="0"/>
          </a:p>
        </p:txBody>
      </p:sp>
      <p:sp>
        <p:nvSpPr>
          <p:cNvPr id="52" name="テキスト ボックス 51">
            <a:extLst>
              <a:ext uri="{FF2B5EF4-FFF2-40B4-BE49-F238E27FC236}">
                <a16:creationId xmlns:a16="http://schemas.microsoft.com/office/drawing/2014/main" id="{685A4656-D6F8-45E9-A5C0-0436023F2404}"/>
              </a:ext>
            </a:extLst>
          </p:cNvPr>
          <p:cNvSpPr txBox="1"/>
          <p:nvPr/>
        </p:nvSpPr>
        <p:spPr>
          <a:xfrm>
            <a:off x="5259368" y="1738458"/>
            <a:ext cx="354584" cy="276999"/>
          </a:xfrm>
          <a:prstGeom prst="rect">
            <a:avLst/>
          </a:prstGeom>
          <a:noFill/>
        </p:spPr>
        <p:txBody>
          <a:bodyPr wrap="none" rtlCol="0">
            <a:spAutoFit/>
          </a:bodyPr>
          <a:lstStyle/>
          <a:p>
            <a:r>
              <a:rPr lang="en-US" altLang="ja-JP" sz="1200" dirty="0"/>
              <a:t>x</a:t>
            </a:r>
            <a:r>
              <a:rPr lang="en-US" altLang="ja-JP" sz="1200" baseline="-25000" dirty="0"/>
              <a:t>10</a:t>
            </a:r>
            <a:endParaRPr kumimoji="1" lang="ja-JP" altLang="en-US" sz="1200" baseline="-25000" dirty="0"/>
          </a:p>
        </p:txBody>
      </p:sp>
      <p:sp>
        <p:nvSpPr>
          <p:cNvPr id="53" name="テキスト ボックス 52">
            <a:extLst>
              <a:ext uri="{FF2B5EF4-FFF2-40B4-BE49-F238E27FC236}">
                <a16:creationId xmlns:a16="http://schemas.microsoft.com/office/drawing/2014/main" id="{1F15F2AA-8E3E-4295-B48A-8B0D9F51E2ED}"/>
              </a:ext>
            </a:extLst>
          </p:cNvPr>
          <p:cNvSpPr txBox="1"/>
          <p:nvPr/>
        </p:nvSpPr>
        <p:spPr>
          <a:xfrm>
            <a:off x="5478565" y="1576920"/>
            <a:ext cx="354584" cy="276999"/>
          </a:xfrm>
          <a:prstGeom prst="rect">
            <a:avLst/>
          </a:prstGeom>
          <a:noFill/>
        </p:spPr>
        <p:txBody>
          <a:bodyPr wrap="none" rtlCol="0">
            <a:spAutoFit/>
          </a:bodyPr>
          <a:lstStyle/>
          <a:p>
            <a:r>
              <a:rPr lang="en-US" altLang="ja-JP" sz="1200" dirty="0"/>
              <a:t>x</a:t>
            </a:r>
            <a:r>
              <a:rPr lang="en-US" altLang="ja-JP" sz="1200" baseline="-25000" dirty="0"/>
              <a:t>11</a:t>
            </a:r>
            <a:endParaRPr kumimoji="1" lang="ja-JP" altLang="en-US" sz="1200" baseline="-25000" dirty="0"/>
          </a:p>
        </p:txBody>
      </p:sp>
      <p:sp>
        <p:nvSpPr>
          <p:cNvPr id="54" name="テキスト ボックス 53">
            <a:extLst>
              <a:ext uri="{FF2B5EF4-FFF2-40B4-BE49-F238E27FC236}">
                <a16:creationId xmlns:a16="http://schemas.microsoft.com/office/drawing/2014/main" id="{0891BEF2-A8E0-4216-8F08-8104911D7C27}"/>
              </a:ext>
            </a:extLst>
          </p:cNvPr>
          <p:cNvSpPr txBox="1"/>
          <p:nvPr/>
        </p:nvSpPr>
        <p:spPr>
          <a:xfrm>
            <a:off x="5631703" y="1739873"/>
            <a:ext cx="354584" cy="276999"/>
          </a:xfrm>
          <a:prstGeom prst="rect">
            <a:avLst/>
          </a:prstGeom>
          <a:noFill/>
        </p:spPr>
        <p:txBody>
          <a:bodyPr wrap="none" rtlCol="0">
            <a:spAutoFit/>
          </a:bodyPr>
          <a:lstStyle/>
          <a:p>
            <a:r>
              <a:rPr lang="en-US" altLang="ja-JP" sz="1200" dirty="0"/>
              <a:t>x</a:t>
            </a:r>
            <a:r>
              <a:rPr lang="en-US" altLang="ja-JP" sz="1200" baseline="-25000" dirty="0"/>
              <a:t>12</a:t>
            </a:r>
            <a:endParaRPr kumimoji="1" lang="ja-JP" altLang="en-US" sz="1200" baseline="-25000" dirty="0"/>
          </a:p>
        </p:txBody>
      </p:sp>
      <p:sp>
        <p:nvSpPr>
          <p:cNvPr id="55" name="テキスト ボックス 54">
            <a:extLst>
              <a:ext uri="{FF2B5EF4-FFF2-40B4-BE49-F238E27FC236}">
                <a16:creationId xmlns:a16="http://schemas.microsoft.com/office/drawing/2014/main" id="{3BDA4DBC-E958-41C9-BFA2-B4805F5D3660}"/>
              </a:ext>
            </a:extLst>
          </p:cNvPr>
          <p:cNvSpPr txBox="1"/>
          <p:nvPr/>
        </p:nvSpPr>
        <p:spPr>
          <a:xfrm>
            <a:off x="5617414" y="2051720"/>
            <a:ext cx="354584" cy="276999"/>
          </a:xfrm>
          <a:prstGeom prst="rect">
            <a:avLst/>
          </a:prstGeom>
          <a:noFill/>
        </p:spPr>
        <p:txBody>
          <a:bodyPr wrap="none" rtlCol="0">
            <a:spAutoFit/>
          </a:bodyPr>
          <a:lstStyle/>
          <a:p>
            <a:r>
              <a:rPr lang="en-US" altLang="ja-JP" sz="1200" dirty="0"/>
              <a:t>x</a:t>
            </a:r>
            <a:r>
              <a:rPr lang="en-US" altLang="ja-JP" sz="1200" baseline="-25000" dirty="0"/>
              <a:t>13</a:t>
            </a:r>
            <a:endParaRPr kumimoji="1" lang="ja-JP" altLang="en-US" sz="1200" baseline="-25000" dirty="0"/>
          </a:p>
        </p:txBody>
      </p:sp>
      <p:sp>
        <p:nvSpPr>
          <p:cNvPr id="56" name="テキスト ボックス 55">
            <a:extLst>
              <a:ext uri="{FF2B5EF4-FFF2-40B4-BE49-F238E27FC236}">
                <a16:creationId xmlns:a16="http://schemas.microsoft.com/office/drawing/2014/main" id="{2C7856AB-4217-42B5-9842-DFF52E5C1BD1}"/>
              </a:ext>
            </a:extLst>
          </p:cNvPr>
          <p:cNvSpPr txBox="1"/>
          <p:nvPr/>
        </p:nvSpPr>
        <p:spPr>
          <a:xfrm>
            <a:off x="5794771" y="2320700"/>
            <a:ext cx="354584" cy="276999"/>
          </a:xfrm>
          <a:prstGeom prst="rect">
            <a:avLst/>
          </a:prstGeom>
          <a:noFill/>
        </p:spPr>
        <p:txBody>
          <a:bodyPr wrap="none" rtlCol="0">
            <a:spAutoFit/>
          </a:bodyPr>
          <a:lstStyle/>
          <a:p>
            <a:r>
              <a:rPr lang="en-US" altLang="ja-JP" sz="1200" dirty="0"/>
              <a:t>x</a:t>
            </a:r>
            <a:r>
              <a:rPr lang="en-US" altLang="ja-JP" sz="1200" baseline="-25000" dirty="0"/>
              <a:t>14</a:t>
            </a:r>
            <a:endParaRPr kumimoji="1" lang="ja-JP" altLang="en-US" sz="1200" baseline="-25000" dirty="0"/>
          </a:p>
        </p:txBody>
      </p:sp>
      <p:sp>
        <p:nvSpPr>
          <p:cNvPr id="57" name="テキスト ボックス 56">
            <a:extLst>
              <a:ext uri="{FF2B5EF4-FFF2-40B4-BE49-F238E27FC236}">
                <a16:creationId xmlns:a16="http://schemas.microsoft.com/office/drawing/2014/main" id="{AE64AC65-8434-4DD0-A8A4-7C92FE2B961F}"/>
              </a:ext>
            </a:extLst>
          </p:cNvPr>
          <p:cNvSpPr txBox="1"/>
          <p:nvPr/>
        </p:nvSpPr>
        <p:spPr>
          <a:xfrm>
            <a:off x="6072867" y="2610683"/>
            <a:ext cx="354584" cy="276999"/>
          </a:xfrm>
          <a:prstGeom prst="rect">
            <a:avLst/>
          </a:prstGeom>
          <a:noFill/>
        </p:spPr>
        <p:txBody>
          <a:bodyPr wrap="none" rtlCol="0">
            <a:spAutoFit/>
          </a:bodyPr>
          <a:lstStyle/>
          <a:p>
            <a:r>
              <a:rPr lang="en-US" altLang="ja-JP" sz="1200" dirty="0"/>
              <a:t>x</a:t>
            </a:r>
            <a:r>
              <a:rPr lang="en-US" altLang="ja-JP" sz="1200" baseline="-25000" dirty="0"/>
              <a:t>15</a:t>
            </a:r>
            <a:endParaRPr kumimoji="1" lang="ja-JP" altLang="en-US" sz="1200" baseline="-25000" dirty="0"/>
          </a:p>
        </p:txBody>
      </p:sp>
      <p:cxnSp>
        <p:nvCxnSpPr>
          <p:cNvPr id="58" name="直線コネクタ 57">
            <a:extLst>
              <a:ext uri="{FF2B5EF4-FFF2-40B4-BE49-F238E27FC236}">
                <a16:creationId xmlns:a16="http://schemas.microsoft.com/office/drawing/2014/main" id="{D7EA4556-31A1-4495-B852-088D0D3AEC6D}"/>
              </a:ext>
            </a:extLst>
          </p:cNvPr>
          <p:cNvCxnSpPr>
            <a:cxnSpLocks/>
          </p:cNvCxnSpPr>
          <p:nvPr/>
        </p:nvCxnSpPr>
        <p:spPr>
          <a:xfrm>
            <a:off x="4157464" y="7812360"/>
            <a:ext cx="18638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5FFA799B-FEF1-4412-96FB-00875D861EB0}"/>
              </a:ext>
            </a:extLst>
          </p:cNvPr>
          <p:cNvCxnSpPr>
            <a:cxnSpLocks/>
          </p:cNvCxnSpPr>
          <p:nvPr/>
        </p:nvCxnSpPr>
        <p:spPr>
          <a:xfrm flipV="1">
            <a:off x="4157464" y="7236296"/>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813E035E-5EE7-4C4F-A759-78C5808F5919}"/>
              </a:ext>
            </a:extLst>
          </p:cNvPr>
          <p:cNvCxnSpPr>
            <a:cxnSpLocks/>
          </p:cNvCxnSpPr>
          <p:nvPr/>
        </p:nvCxnSpPr>
        <p:spPr>
          <a:xfrm flipH="1" flipV="1">
            <a:off x="4589512" y="7236296"/>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937F799-4618-415B-8A9F-D3F32367B143}"/>
              </a:ext>
            </a:extLst>
          </p:cNvPr>
          <p:cNvCxnSpPr>
            <a:cxnSpLocks/>
          </p:cNvCxnSpPr>
          <p:nvPr/>
        </p:nvCxnSpPr>
        <p:spPr>
          <a:xfrm flipH="1">
            <a:off x="4877544" y="7092280"/>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EAC97438-A316-4D60-9E6B-5EB56C912F41}"/>
              </a:ext>
            </a:extLst>
          </p:cNvPr>
          <p:cNvCxnSpPr>
            <a:cxnSpLocks/>
          </p:cNvCxnSpPr>
          <p:nvPr/>
        </p:nvCxnSpPr>
        <p:spPr>
          <a:xfrm>
            <a:off x="5381600" y="7092280"/>
            <a:ext cx="639688" cy="720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5938E286-AD00-4908-ACBF-26339A8EC28C}"/>
              </a:ext>
            </a:extLst>
          </p:cNvPr>
          <p:cNvSpPr txBox="1"/>
          <p:nvPr/>
        </p:nvSpPr>
        <p:spPr>
          <a:xfrm>
            <a:off x="4797152" y="6887289"/>
            <a:ext cx="417102" cy="276999"/>
          </a:xfrm>
          <a:prstGeom prst="rect">
            <a:avLst/>
          </a:prstGeom>
          <a:noFill/>
        </p:spPr>
        <p:txBody>
          <a:bodyPr wrap="none" rtlCol="0">
            <a:spAutoFit/>
          </a:bodyPr>
          <a:lstStyle/>
          <a:p>
            <a:r>
              <a:rPr kumimoji="1" lang="ja-JP" altLang="en-US" sz="1200" dirty="0"/>
              <a:t>図</a:t>
            </a:r>
            <a:r>
              <a:rPr lang="en-US" altLang="ja-JP" sz="1200" dirty="0"/>
              <a:t>3</a:t>
            </a:r>
            <a:endParaRPr kumimoji="1" lang="ja-JP" altLang="en-US" sz="1200" dirty="0"/>
          </a:p>
        </p:txBody>
      </p:sp>
      <p:sp>
        <p:nvSpPr>
          <p:cNvPr id="64" name="テキスト ボックス 63">
            <a:extLst>
              <a:ext uri="{FF2B5EF4-FFF2-40B4-BE49-F238E27FC236}">
                <a16:creationId xmlns:a16="http://schemas.microsoft.com/office/drawing/2014/main" id="{72E1D066-A97A-4D24-ACB0-30913923F71F}"/>
              </a:ext>
            </a:extLst>
          </p:cNvPr>
          <p:cNvSpPr txBox="1"/>
          <p:nvPr/>
        </p:nvSpPr>
        <p:spPr>
          <a:xfrm>
            <a:off x="3645024" y="2339752"/>
            <a:ext cx="303288" cy="276999"/>
          </a:xfrm>
          <a:prstGeom prst="rect">
            <a:avLst/>
          </a:prstGeom>
          <a:noFill/>
        </p:spPr>
        <p:txBody>
          <a:bodyPr wrap="none" rtlCol="0">
            <a:spAutoFit/>
          </a:bodyPr>
          <a:lstStyle/>
          <a:p>
            <a:r>
              <a:rPr lang="en-US" altLang="ja-JP" sz="1200" dirty="0"/>
              <a:t>x</a:t>
            </a:r>
            <a:r>
              <a:rPr lang="en-US" altLang="ja-JP" sz="1200" baseline="-25000" dirty="0"/>
              <a:t>2</a:t>
            </a:r>
            <a:endParaRPr kumimoji="1" lang="ja-JP" altLang="en-US" sz="1200" baseline="-25000" dirty="0"/>
          </a:p>
        </p:txBody>
      </p:sp>
    </p:spTree>
    <p:extLst>
      <p:ext uri="{BB962C8B-B14F-4D97-AF65-F5344CB8AC3E}">
        <p14:creationId xmlns:p14="http://schemas.microsoft.com/office/powerpoint/2010/main" val="322009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6607899" cy="8882432"/>
          </a:xfrm>
          <a:prstGeom prst="rect">
            <a:avLst/>
          </a:prstGeom>
          <a:noFill/>
        </p:spPr>
        <p:txBody>
          <a:bodyPr wrap="none" rtlCol="0">
            <a:spAutoFit/>
          </a:bodyPr>
          <a:lstStyle/>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2</a:t>
            </a:r>
            <a:r>
              <a:rPr lang="ja-JP" altLang="en-US" sz="1000" dirty="0"/>
              <a:t>　次の定義，定理と定理の証明を読み，各問に答えよ．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定義：部集合が</a:t>
            </a:r>
            <a:r>
              <a:rPr lang="en-US" altLang="ja-JP" sz="1000" dirty="0"/>
              <a:t>X</a:t>
            </a:r>
            <a:r>
              <a:rPr lang="ja-JP" altLang="en-US" sz="1000" dirty="0"/>
              <a:t>と</a:t>
            </a:r>
            <a:r>
              <a:rPr lang="en-US" altLang="ja-JP" sz="1000" dirty="0"/>
              <a:t>Y</a:t>
            </a:r>
            <a:r>
              <a:rPr lang="ja-JP" altLang="en-US" sz="1000" dirty="0"/>
              <a:t>である</a:t>
            </a:r>
            <a:r>
              <a:rPr lang="en-US" altLang="ja-JP" sz="1000" dirty="0"/>
              <a:t>2</a:t>
            </a:r>
            <a:r>
              <a:rPr lang="ja-JP" altLang="en-US" sz="1000" dirty="0"/>
              <a:t>部グラフ</a:t>
            </a:r>
            <a:r>
              <a:rPr lang="en-US" altLang="ja-JP" sz="1000" dirty="0"/>
              <a:t>G</a:t>
            </a:r>
            <a:r>
              <a:rPr lang="ja-JP" altLang="en-US" sz="1000" dirty="0"/>
              <a:t>に対して，</a:t>
            </a:r>
            <a:endParaRPr lang="en-US" altLang="ja-JP" sz="1000" dirty="0"/>
          </a:p>
          <a:p>
            <a:pPr>
              <a:spcBef>
                <a:spcPct val="20000"/>
              </a:spcBef>
              <a:buClr>
                <a:srgbClr val="0BD0D9"/>
              </a:buClr>
              <a:buSzPct val="95000"/>
              <a:defRPr/>
            </a:pPr>
            <a:r>
              <a:rPr lang="en-US" altLang="ja-JP" sz="1000" dirty="0"/>
              <a:t>σ</a:t>
            </a:r>
            <a:r>
              <a:rPr lang="en-US" altLang="ja-JP" sz="1000" baseline="-25000" dirty="0"/>
              <a:t>1,1</a:t>
            </a:r>
            <a:r>
              <a:rPr lang="en-US" altLang="ja-JP" sz="1000" dirty="0"/>
              <a:t>(G)=min{  </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 : x</a:t>
            </a:r>
            <a:r>
              <a:rPr lang="ja-JP" altLang="en-US" sz="1000" dirty="0"/>
              <a:t>∊</a:t>
            </a:r>
            <a:r>
              <a:rPr lang="en-US" altLang="ja-JP" sz="1000" dirty="0"/>
              <a:t>X</a:t>
            </a:r>
            <a:r>
              <a:rPr lang="ja-JP" altLang="en-US" sz="1000" dirty="0" err="1"/>
              <a:t>，</a:t>
            </a:r>
            <a:r>
              <a:rPr lang="en-US" altLang="ja-JP" sz="1000" dirty="0"/>
              <a:t>y</a:t>
            </a:r>
            <a:r>
              <a:rPr lang="ja-JP" altLang="en-US" sz="1000" dirty="0"/>
              <a:t>∊</a:t>
            </a:r>
            <a:r>
              <a:rPr lang="en-US" altLang="ja-JP" sz="1000" dirty="0"/>
              <a:t>Y</a:t>
            </a:r>
            <a:r>
              <a:rPr lang="ja-JP" altLang="en-US" sz="1000" dirty="0" err="1"/>
              <a:t>，</a:t>
            </a:r>
            <a:r>
              <a:rPr lang="en-US" altLang="ja-JP" sz="1000" dirty="0" err="1"/>
              <a:t>xy</a:t>
            </a:r>
            <a:r>
              <a:rPr lang="ja-JP" altLang="en-US" sz="1000" dirty="0"/>
              <a:t>∉</a:t>
            </a:r>
            <a:r>
              <a:rPr lang="en-US" altLang="ja-JP" sz="1000" dirty="0"/>
              <a:t>E(G) }</a:t>
            </a:r>
            <a:r>
              <a:rPr lang="ja-JP" altLang="en-US" sz="1000" dirty="0"/>
              <a:t>とする（ただし完全</a:t>
            </a:r>
            <a:r>
              <a:rPr lang="en-US" altLang="ja-JP" sz="1000" dirty="0"/>
              <a:t>2</a:t>
            </a:r>
            <a:r>
              <a:rPr lang="ja-JP" altLang="en-US" sz="1000" dirty="0"/>
              <a:t>部グラフに対しては値を∞とする）．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Moon and Moser 1963</a:t>
            </a:r>
            <a:r>
              <a:rPr lang="ja-JP" altLang="en-US" sz="1000" dirty="0"/>
              <a:t>）</a:t>
            </a:r>
            <a:endParaRPr lang="en-US" altLang="ja-JP" sz="1000" dirty="0"/>
          </a:p>
          <a:p>
            <a:pPr>
              <a:spcBef>
                <a:spcPct val="20000"/>
              </a:spcBef>
              <a:buClr>
                <a:srgbClr val="0BD0D9"/>
              </a:buClr>
              <a:buSzPct val="95000"/>
              <a:defRPr/>
            </a:pPr>
            <a:r>
              <a:rPr lang="en-US" altLang="ja-JP" sz="1000" dirty="0"/>
              <a:t>G</a:t>
            </a:r>
            <a:r>
              <a:rPr lang="ja-JP" altLang="en-US" sz="1000" dirty="0"/>
              <a:t>を部集合が</a:t>
            </a:r>
            <a:r>
              <a:rPr lang="en-US" altLang="ja-JP" sz="1000" dirty="0"/>
              <a:t>X</a:t>
            </a:r>
            <a:r>
              <a:rPr lang="ja-JP" altLang="en-US" sz="1000" dirty="0"/>
              <a:t>と</a:t>
            </a:r>
            <a:r>
              <a:rPr lang="en-US" altLang="ja-JP" sz="1000" dirty="0"/>
              <a:t>Y</a:t>
            </a:r>
            <a:r>
              <a:rPr lang="ja-JP" altLang="en-US" sz="1000" dirty="0"/>
              <a:t>である</a:t>
            </a:r>
            <a:r>
              <a:rPr lang="en-US" altLang="ja-JP" sz="1000" dirty="0"/>
              <a:t>2</a:t>
            </a:r>
            <a:r>
              <a:rPr lang="ja-JP" altLang="en-US" sz="1000" dirty="0"/>
              <a:t>部グラフとし，</a:t>
            </a:r>
            <a:r>
              <a:rPr lang="en-US" altLang="ja-JP" sz="1000" dirty="0"/>
              <a:t>|X|=|Y|=n</a:t>
            </a:r>
            <a:r>
              <a:rPr lang="ja-JP" altLang="en-US" sz="1000" dirty="0"/>
              <a:t>であるとする（</a:t>
            </a:r>
            <a:r>
              <a:rPr lang="en-US" altLang="ja-JP" sz="1000" dirty="0"/>
              <a:t>n</a:t>
            </a:r>
            <a:r>
              <a:rPr lang="ja-JP" altLang="en-US" sz="1000" dirty="0"/>
              <a:t>≧</a:t>
            </a:r>
            <a:r>
              <a:rPr lang="en-US" altLang="ja-JP" sz="1000" dirty="0"/>
              <a:t>2</a:t>
            </a:r>
            <a:r>
              <a:rPr lang="ja-JP" altLang="en-US" sz="1000" dirty="0"/>
              <a:t>）．</a:t>
            </a:r>
            <a:endParaRPr lang="en-US" altLang="ja-JP" sz="1000" dirty="0"/>
          </a:p>
          <a:p>
            <a:pPr>
              <a:spcBef>
                <a:spcPct val="20000"/>
              </a:spcBef>
              <a:buClr>
                <a:srgbClr val="0BD0D9"/>
              </a:buClr>
              <a:buSzPct val="95000"/>
              <a:defRPr/>
            </a:pPr>
            <a:r>
              <a:rPr lang="ja-JP" altLang="en-US" sz="1000" dirty="0"/>
              <a:t>このとき</a:t>
            </a:r>
            <a:r>
              <a:rPr lang="en-US" altLang="ja-JP" sz="1000" dirty="0"/>
              <a:t>､σ</a:t>
            </a:r>
            <a:r>
              <a:rPr lang="en-US" altLang="ja-JP" sz="1000" baseline="-25000" dirty="0"/>
              <a:t>1,1</a:t>
            </a:r>
            <a:r>
              <a:rPr lang="en-US" altLang="ja-JP" sz="1000" dirty="0"/>
              <a:t>(G)</a:t>
            </a:r>
            <a:r>
              <a:rPr lang="ja-JP" altLang="en-US" sz="1000" dirty="0"/>
              <a:t>≧</a:t>
            </a:r>
            <a:r>
              <a:rPr lang="en-US" altLang="ja-JP" sz="1000" dirty="0"/>
              <a:t>|X|+1</a:t>
            </a:r>
            <a:r>
              <a:rPr lang="ja-JP" altLang="en-US" sz="1000" dirty="0"/>
              <a:t>ならば</a:t>
            </a:r>
            <a:r>
              <a:rPr lang="en-US" altLang="ja-JP" sz="1000" dirty="0"/>
              <a:t>G</a:t>
            </a:r>
            <a:r>
              <a:rPr lang="ja-JP" altLang="en-US" sz="1000" dirty="0"/>
              <a:t>はハミルトン閉路を持つ．</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証明</a:t>
            </a:r>
            <a:endParaRPr lang="en-US" altLang="ja-JP" sz="1000" dirty="0"/>
          </a:p>
          <a:p>
            <a:pPr>
              <a:spcBef>
                <a:spcPct val="20000"/>
              </a:spcBef>
              <a:buClr>
                <a:srgbClr val="0BD0D9"/>
              </a:buClr>
              <a:buSzPct val="95000"/>
              <a:defRPr/>
            </a:pPr>
            <a:r>
              <a:rPr lang="ja-JP" altLang="en-US" sz="1000" dirty="0"/>
              <a:t>ある</a:t>
            </a:r>
            <a:r>
              <a:rPr lang="en-US" altLang="ja-JP" sz="1000" dirty="0"/>
              <a:t>n</a:t>
            </a:r>
            <a:r>
              <a:rPr lang="ja-JP" altLang="en-US" sz="1000" dirty="0"/>
              <a:t>に対して定理が成り立たないと仮定し，</a:t>
            </a:r>
            <a:endParaRPr lang="en-US" altLang="ja-JP" sz="1000" dirty="0"/>
          </a:p>
          <a:p>
            <a:pPr>
              <a:spcBef>
                <a:spcPct val="20000"/>
              </a:spcBef>
              <a:buClr>
                <a:srgbClr val="0BD0D9"/>
              </a:buClr>
              <a:buSzPct val="95000"/>
              <a:defRPr/>
            </a:pPr>
            <a:r>
              <a:rPr lang="en-US" altLang="ja-JP" sz="1000" dirty="0"/>
              <a:t>G</a:t>
            </a:r>
            <a:r>
              <a:rPr lang="ja-JP" altLang="en-US" sz="1000" dirty="0"/>
              <a:t>を</a:t>
            </a:r>
            <a:r>
              <a:rPr lang="en-US" altLang="ja-JP" sz="1000" dirty="0"/>
              <a:t>|X|=|Y|=n</a:t>
            </a:r>
            <a:r>
              <a:rPr lang="ja-JP" altLang="en-US" sz="1000" dirty="0"/>
              <a:t>で定理の仮定を満たすが</a:t>
            </a:r>
            <a:endParaRPr lang="en-US" altLang="ja-JP" sz="1000" dirty="0"/>
          </a:p>
          <a:p>
            <a:pPr>
              <a:spcBef>
                <a:spcPct val="20000"/>
              </a:spcBef>
              <a:buClr>
                <a:srgbClr val="0BD0D9"/>
              </a:buClr>
              <a:buSzPct val="95000"/>
              <a:defRPr/>
            </a:pPr>
            <a:r>
              <a:rPr lang="ja-JP" altLang="en-US" sz="1000" dirty="0"/>
              <a:t>ハミルトン閉路を持たない</a:t>
            </a:r>
            <a:r>
              <a:rPr lang="en-US" altLang="ja-JP" sz="1000" dirty="0"/>
              <a:t>2</a:t>
            </a:r>
            <a:r>
              <a:rPr lang="ja-JP" altLang="en-US" sz="1000" dirty="0"/>
              <a:t>部グラフの中で辺集合が極大であるものとする．</a:t>
            </a:r>
            <a:endParaRPr lang="en-US" altLang="ja-JP" sz="1000" dirty="0"/>
          </a:p>
          <a:p>
            <a:pPr>
              <a:spcBef>
                <a:spcPct val="20000"/>
              </a:spcBef>
              <a:buClr>
                <a:srgbClr val="0BD0D9"/>
              </a:buClr>
              <a:buSzPct val="95000"/>
              <a:defRPr/>
            </a:pPr>
            <a:r>
              <a:rPr lang="en-US" altLang="ja-JP" sz="1000" dirty="0"/>
              <a:t>x</a:t>
            </a:r>
            <a:r>
              <a:rPr lang="ja-JP" altLang="en-US" sz="1000" dirty="0"/>
              <a:t>∊</a:t>
            </a:r>
            <a:r>
              <a:rPr lang="en-US" altLang="ja-JP" sz="1000" dirty="0"/>
              <a:t>X</a:t>
            </a:r>
            <a:r>
              <a:rPr lang="ja-JP" altLang="en-US" sz="1000" dirty="0" err="1"/>
              <a:t>，</a:t>
            </a:r>
            <a:r>
              <a:rPr lang="en-US" altLang="ja-JP" sz="1000" dirty="0"/>
              <a:t>y</a:t>
            </a:r>
            <a:r>
              <a:rPr lang="ja-JP" altLang="en-US" sz="1000" dirty="0"/>
              <a:t>∊</a:t>
            </a:r>
            <a:r>
              <a:rPr lang="en-US" altLang="ja-JP" sz="1000" dirty="0"/>
              <a:t>Y</a:t>
            </a:r>
            <a:r>
              <a:rPr lang="ja-JP" altLang="en-US" sz="1000" dirty="0"/>
              <a:t>を</a:t>
            </a:r>
            <a:r>
              <a:rPr lang="en-US" altLang="ja-JP" sz="1000" dirty="0"/>
              <a:t>G</a:t>
            </a:r>
            <a:r>
              <a:rPr lang="ja-JP" altLang="en-US" sz="1000" dirty="0"/>
              <a:t>の非隣接</a:t>
            </a:r>
            <a:r>
              <a:rPr lang="en-US" altLang="ja-JP" sz="1000" dirty="0"/>
              <a:t>2</a:t>
            </a:r>
            <a:r>
              <a:rPr lang="ja-JP" altLang="en-US" sz="1000" dirty="0"/>
              <a:t>頂点とする．</a:t>
            </a:r>
            <a:endParaRPr lang="en-US" altLang="ja-JP" sz="1000" baseline="-25000" dirty="0"/>
          </a:p>
          <a:p>
            <a:pPr>
              <a:spcBef>
                <a:spcPct val="20000"/>
              </a:spcBef>
              <a:buClr>
                <a:srgbClr val="0BD0D9"/>
              </a:buClr>
              <a:buSzPct val="95000"/>
              <a:defRPr/>
            </a:pPr>
            <a:r>
              <a:rPr lang="ja-JP" altLang="en-US" sz="1000" u="sng" dirty="0"/>
              <a:t>このとき，</a:t>
            </a:r>
            <a:r>
              <a:rPr lang="en-US" altLang="ja-JP" sz="1000" u="sng" dirty="0"/>
              <a:t>x</a:t>
            </a:r>
            <a:r>
              <a:rPr lang="ja-JP" altLang="en-US" sz="1000" u="sng" dirty="0"/>
              <a:t>と</a:t>
            </a:r>
            <a:r>
              <a:rPr lang="en-US" altLang="ja-JP" sz="1000" u="sng" dirty="0"/>
              <a:t>y</a:t>
            </a:r>
            <a:r>
              <a:rPr lang="ja-JP" altLang="en-US" sz="1000" u="sng" dirty="0"/>
              <a:t>を結ぶ</a:t>
            </a:r>
            <a:r>
              <a:rPr lang="en-US" altLang="ja-JP" sz="1000" u="sng" dirty="0"/>
              <a:t>G</a:t>
            </a:r>
            <a:r>
              <a:rPr lang="ja-JP" altLang="en-US" sz="1000" u="sng" dirty="0"/>
              <a:t>の全ての頂点を含む道</a:t>
            </a:r>
            <a:r>
              <a:rPr lang="en-US" altLang="ja-JP" sz="1000" u="sng" dirty="0"/>
              <a:t>P</a:t>
            </a:r>
            <a:r>
              <a:rPr lang="ja-JP" altLang="en-US" sz="1000" u="sng" dirty="0"/>
              <a:t>が存在する．</a:t>
            </a:r>
            <a:r>
              <a:rPr lang="en-US" altLang="ja-JP" sz="1000" baseline="-25000" dirty="0"/>
              <a:t>A</a:t>
            </a:r>
          </a:p>
          <a:p>
            <a:pPr>
              <a:spcBef>
                <a:spcPct val="20000"/>
              </a:spcBef>
              <a:buClr>
                <a:srgbClr val="0BD0D9"/>
              </a:buClr>
              <a:buSzPct val="95000"/>
              <a:defRPr/>
            </a:pPr>
            <a:r>
              <a:rPr lang="ja-JP" altLang="en-US" sz="1000" dirty="0"/>
              <a:t>以下，図</a:t>
            </a:r>
            <a:r>
              <a:rPr lang="en-US" altLang="ja-JP" sz="1000" dirty="0"/>
              <a:t>4</a:t>
            </a:r>
            <a:r>
              <a:rPr lang="ja-JP" altLang="en-US" sz="1000" dirty="0"/>
              <a:t>のように</a:t>
            </a:r>
            <a:r>
              <a:rPr lang="en-US" altLang="ja-JP" sz="1000" dirty="0"/>
              <a:t>P</a:t>
            </a:r>
            <a:r>
              <a:rPr lang="ja-JP" altLang="en-US" sz="1000" dirty="0"/>
              <a:t>を描いて考える．</a:t>
            </a:r>
            <a:endParaRPr lang="en-US" altLang="ja-JP" sz="1000" dirty="0"/>
          </a:p>
          <a:p>
            <a:pPr>
              <a:spcBef>
                <a:spcPct val="20000"/>
              </a:spcBef>
              <a:buClr>
                <a:srgbClr val="0BD0D9"/>
              </a:buClr>
              <a:buSzPct val="95000"/>
              <a:defRPr/>
            </a:pPr>
            <a:r>
              <a:rPr lang="en-US" altLang="ja-JP" sz="1000" dirty="0"/>
              <a:t>G</a:t>
            </a:r>
            <a:r>
              <a:rPr lang="ja-JP" altLang="en-US" sz="1000" dirty="0"/>
              <a:t>の頂点</a:t>
            </a:r>
            <a:r>
              <a:rPr lang="en-US" altLang="ja-JP" sz="1000" dirty="0"/>
              <a:t>z</a:t>
            </a:r>
            <a:r>
              <a:rPr lang="ja-JP" altLang="en-US" sz="1000" dirty="0"/>
              <a:t>に対して，</a:t>
            </a:r>
            <a:r>
              <a:rPr lang="en-US" altLang="ja-JP" sz="1000" dirty="0"/>
              <a:t>P</a:t>
            </a:r>
            <a:r>
              <a:rPr lang="ja-JP" altLang="en-US" sz="1000" dirty="0"/>
              <a:t>上で</a:t>
            </a:r>
            <a:r>
              <a:rPr lang="en-US" altLang="ja-JP" sz="1000" dirty="0"/>
              <a:t>z</a:t>
            </a:r>
            <a:r>
              <a:rPr lang="ja-JP" altLang="en-US" sz="1000" dirty="0"/>
              <a:t>の左隣にある頂点を</a:t>
            </a:r>
            <a:r>
              <a:rPr lang="en-US" altLang="ja-JP" sz="1000" dirty="0"/>
              <a:t>z</a:t>
            </a:r>
            <a:r>
              <a:rPr lang="en-US" altLang="ja-JP" sz="1600" baseline="30000" dirty="0"/>
              <a:t>-</a:t>
            </a:r>
            <a:r>
              <a:rPr lang="ja-JP" altLang="en-US" sz="1000" dirty="0"/>
              <a:t>と書くことにする．</a:t>
            </a:r>
            <a:endParaRPr lang="en-US" altLang="ja-JP" sz="1000" dirty="0"/>
          </a:p>
          <a:p>
            <a:pPr>
              <a:spcBef>
                <a:spcPct val="20000"/>
              </a:spcBef>
              <a:buClr>
                <a:srgbClr val="0BD0D9"/>
              </a:buClr>
              <a:buSzPct val="95000"/>
              <a:defRPr/>
            </a:pPr>
            <a:r>
              <a:rPr lang="en-US" altLang="ja-JP" sz="1000" dirty="0"/>
              <a:t>N</a:t>
            </a:r>
            <a:r>
              <a:rPr lang="en-US" altLang="ja-JP" sz="1000" baseline="-25000" dirty="0"/>
              <a:t>P</a:t>
            </a:r>
            <a:r>
              <a:rPr lang="en-US" altLang="ja-JP" sz="1000" dirty="0"/>
              <a:t>(y)=N</a:t>
            </a:r>
            <a:r>
              <a:rPr lang="en-US" altLang="ja-JP" sz="1000" baseline="-25000" dirty="0"/>
              <a:t>G</a:t>
            </a:r>
            <a:r>
              <a:rPr lang="en-US" altLang="ja-JP" sz="1000" dirty="0"/>
              <a:t>(y)</a:t>
            </a:r>
            <a:r>
              <a:rPr lang="ja-JP" altLang="en-US" sz="1000" dirty="0"/>
              <a:t>∩</a:t>
            </a:r>
            <a:r>
              <a:rPr lang="en-US" altLang="ja-JP" sz="1000" dirty="0"/>
              <a:t>V(P)</a:t>
            </a:r>
            <a:r>
              <a:rPr lang="ja-JP" altLang="en-US" sz="1000" dirty="0" err="1"/>
              <a:t>，</a:t>
            </a:r>
            <a:r>
              <a:rPr lang="en-US" altLang="ja-JP" sz="1000" dirty="0"/>
              <a:t>N</a:t>
            </a:r>
            <a:r>
              <a:rPr lang="en-US" altLang="ja-JP" sz="1000" baseline="-25000" dirty="0"/>
              <a:t>P</a:t>
            </a:r>
            <a:r>
              <a:rPr lang="en-US" altLang="ja-JP" sz="1000" dirty="0"/>
              <a:t>(x)</a:t>
            </a:r>
            <a:r>
              <a:rPr lang="en-US" altLang="ja-JP" sz="1600" baseline="30000" dirty="0"/>
              <a:t>-</a:t>
            </a:r>
            <a:r>
              <a:rPr lang="en-US" altLang="ja-JP" sz="1000" dirty="0"/>
              <a:t>={ z</a:t>
            </a:r>
            <a:r>
              <a:rPr lang="en-US" altLang="ja-JP" sz="1600" baseline="30000" dirty="0"/>
              <a:t>-</a:t>
            </a:r>
            <a:r>
              <a:rPr lang="en-US" altLang="ja-JP" sz="1000" dirty="0"/>
              <a:t> : z</a:t>
            </a:r>
            <a:r>
              <a:rPr lang="ja-JP" altLang="en-US" sz="1000" dirty="0"/>
              <a:t>∊</a:t>
            </a:r>
            <a:r>
              <a:rPr lang="en-US" altLang="ja-JP" sz="1000" dirty="0"/>
              <a:t>N</a:t>
            </a:r>
            <a:r>
              <a:rPr lang="en-US" altLang="ja-JP" sz="1000" baseline="-25000" dirty="0"/>
              <a:t>G</a:t>
            </a:r>
            <a:r>
              <a:rPr lang="en-US" altLang="ja-JP" sz="1000" dirty="0"/>
              <a:t>(x)</a:t>
            </a:r>
            <a:r>
              <a:rPr lang="ja-JP" altLang="en-US" sz="1000" dirty="0"/>
              <a:t>∩</a:t>
            </a:r>
            <a:r>
              <a:rPr lang="en-US" altLang="ja-JP" sz="1000" dirty="0"/>
              <a:t>V(P) }</a:t>
            </a:r>
            <a:r>
              <a:rPr lang="ja-JP" altLang="en-US" sz="1000" dirty="0"/>
              <a:t>と定義する．</a:t>
            </a:r>
            <a:endParaRPr lang="en-US" altLang="ja-JP" sz="1000" dirty="0"/>
          </a:p>
          <a:p>
            <a:pPr>
              <a:spcBef>
                <a:spcPct val="20000"/>
              </a:spcBef>
              <a:buClr>
                <a:srgbClr val="0BD0D9"/>
              </a:buClr>
              <a:buSzPct val="95000"/>
              <a:defRPr/>
            </a:pPr>
            <a:r>
              <a:rPr lang="ja-JP" altLang="en-US" sz="1000" dirty="0"/>
              <a:t>このとき，</a:t>
            </a:r>
            <a:r>
              <a:rPr lang="en-US" altLang="ja-JP" sz="1000" dirty="0"/>
              <a:t>G</a:t>
            </a:r>
            <a:r>
              <a:rPr lang="ja-JP" altLang="en-US" sz="1000" dirty="0"/>
              <a:t>は</a:t>
            </a:r>
            <a:r>
              <a:rPr lang="ja-JP" altLang="en-US" sz="1000" u="sng" dirty="0"/>
              <a:t>　①　</a:t>
            </a:r>
            <a:r>
              <a:rPr lang="ja-JP" altLang="en-US" sz="1000" dirty="0"/>
              <a:t>ので</a:t>
            </a:r>
            <a:r>
              <a:rPr lang="en-US" altLang="ja-JP" sz="1000" dirty="0"/>
              <a:t>N</a:t>
            </a:r>
            <a:r>
              <a:rPr lang="en-US" altLang="ja-JP" sz="1000" baseline="-25000" dirty="0"/>
              <a:t>P</a:t>
            </a:r>
            <a:r>
              <a:rPr lang="en-US" altLang="ja-JP" sz="1000" dirty="0"/>
              <a:t>(x)</a:t>
            </a:r>
            <a:r>
              <a:rPr lang="en-US" altLang="ja-JP" sz="1600" baseline="30000" dirty="0"/>
              <a:t>-</a:t>
            </a:r>
            <a:r>
              <a:rPr lang="ja-JP" altLang="en-US" sz="1000" dirty="0"/>
              <a:t> ∩ </a:t>
            </a:r>
            <a:r>
              <a:rPr lang="en-US" altLang="ja-JP" sz="1000" dirty="0"/>
              <a:t>N</a:t>
            </a:r>
            <a:r>
              <a:rPr lang="en-US" altLang="ja-JP" sz="1000" baseline="-25000" dirty="0"/>
              <a:t>P</a:t>
            </a:r>
            <a:r>
              <a:rPr lang="en-US" altLang="ja-JP" sz="1000" dirty="0"/>
              <a:t>(y)</a:t>
            </a:r>
            <a:r>
              <a:rPr lang="ja-JP" altLang="en-US" sz="1000" dirty="0"/>
              <a:t> </a:t>
            </a:r>
            <a:r>
              <a:rPr lang="en-US" altLang="ja-JP" sz="1000" dirty="0"/>
              <a:t>=</a:t>
            </a:r>
            <a:r>
              <a:rPr lang="ja-JP" altLang="en-US" sz="1000" dirty="0"/>
              <a:t>∅となる．</a:t>
            </a:r>
            <a:endParaRPr lang="en-US" altLang="ja-JP" sz="1000" dirty="0"/>
          </a:p>
          <a:p>
            <a:pPr>
              <a:spcBef>
                <a:spcPct val="20000"/>
              </a:spcBef>
              <a:buClr>
                <a:srgbClr val="0BD0D9"/>
              </a:buClr>
              <a:buSzPct val="95000"/>
              <a:defRPr/>
            </a:pPr>
            <a:r>
              <a:rPr lang="ja-JP" altLang="en-US" sz="1000" dirty="0"/>
              <a:t>よって，</a:t>
            </a:r>
            <a:r>
              <a:rPr lang="en-US" altLang="ja-JP" sz="1000" u="sng" dirty="0" err="1"/>
              <a:t>d</a:t>
            </a:r>
            <a:r>
              <a:rPr lang="en-US" altLang="ja-JP" sz="1000" u="sng" baseline="-25000" dirty="0" err="1"/>
              <a:t>G</a:t>
            </a:r>
            <a:r>
              <a:rPr lang="en-US" altLang="ja-JP" sz="1000" u="sng" dirty="0"/>
              <a:t>(x)+</a:t>
            </a:r>
            <a:r>
              <a:rPr lang="en-US" altLang="ja-JP" sz="1000" u="sng" dirty="0" err="1"/>
              <a:t>d</a:t>
            </a:r>
            <a:r>
              <a:rPr lang="en-US" altLang="ja-JP" sz="1000" u="sng" baseline="-25000" dirty="0" err="1"/>
              <a:t>G</a:t>
            </a:r>
            <a:r>
              <a:rPr lang="en-US" altLang="ja-JP" sz="1000" u="sng" dirty="0"/>
              <a:t>(y)</a:t>
            </a:r>
            <a:r>
              <a:rPr lang="ja-JP" altLang="en-US" sz="1000" u="sng" dirty="0"/>
              <a:t>≦</a:t>
            </a:r>
            <a:r>
              <a:rPr lang="en-US" altLang="ja-JP" sz="1000" u="sng" dirty="0"/>
              <a:t>|X|</a:t>
            </a:r>
            <a:r>
              <a:rPr lang="en-US" altLang="ja-JP" sz="1000" baseline="-25000" dirty="0"/>
              <a:t>B</a:t>
            </a:r>
            <a:r>
              <a:rPr lang="ja-JP" altLang="en-US" sz="1000" dirty="0"/>
              <a:t>となるので，</a:t>
            </a:r>
            <a:r>
              <a:rPr lang="ja-JP" altLang="en-US" sz="1000" u="sng" dirty="0"/>
              <a:t>　②　</a:t>
            </a:r>
            <a:r>
              <a:rPr lang="ja-JP" altLang="en-US" sz="1000" dirty="0"/>
              <a:t>となり矛盾．</a:t>
            </a:r>
            <a:endParaRPr lang="en-US" altLang="ja-JP" sz="1000" dirty="0"/>
          </a:p>
          <a:p>
            <a:pPr>
              <a:spcBef>
                <a:spcPct val="20000"/>
              </a:spcBef>
              <a:buClr>
                <a:srgbClr val="0BD0D9"/>
              </a:buClr>
              <a:buSzPct val="95000"/>
              <a:defRPr/>
            </a:pPr>
            <a:r>
              <a:rPr lang="ja-JP" altLang="en-US" sz="1000" dirty="0"/>
              <a:t>よって，定理が成立することが分かる．□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この定理は</a:t>
            </a:r>
            <a:r>
              <a:rPr lang="en-US" altLang="ja-JP" sz="1000" dirty="0"/>
              <a:t>σ</a:t>
            </a:r>
            <a:r>
              <a:rPr lang="en-US" altLang="ja-JP" sz="1000" baseline="-25000" dirty="0"/>
              <a:t>1,1</a:t>
            </a:r>
            <a:r>
              <a:rPr lang="en-US" altLang="ja-JP" sz="1000" dirty="0"/>
              <a:t>(G)</a:t>
            </a:r>
            <a:r>
              <a:rPr lang="ja-JP" altLang="en-US" sz="1000" dirty="0"/>
              <a:t>≧</a:t>
            </a:r>
            <a:r>
              <a:rPr lang="en-US" altLang="ja-JP" sz="1000" dirty="0"/>
              <a:t>|X|+1</a:t>
            </a:r>
            <a:r>
              <a:rPr lang="ja-JP" altLang="en-US" sz="1000" dirty="0"/>
              <a:t>の下限を</a:t>
            </a:r>
            <a:r>
              <a:rPr lang="en-US" altLang="ja-JP" sz="1000" dirty="0"/>
              <a:t>|X|</a:t>
            </a:r>
            <a:r>
              <a:rPr lang="ja-JP" altLang="en-US" sz="1000" dirty="0"/>
              <a:t>に改良することができない．</a:t>
            </a:r>
            <a:r>
              <a:rPr lang="en-US" altLang="ja-JP" sz="1000" dirty="0"/>
              <a:t>n=4</a:t>
            </a:r>
            <a:r>
              <a:rPr lang="ja-JP" altLang="en-US" sz="1000" dirty="0"/>
              <a:t>の場合にこのことが分かる例を描け．（</a:t>
            </a:r>
            <a:r>
              <a:rPr lang="en-US" altLang="ja-JP" sz="1000" dirty="0"/>
              <a:t>10</a:t>
            </a:r>
            <a:r>
              <a:rPr lang="ja-JP" altLang="en-US" sz="1000" dirty="0"/>
              <a:t>点）</a:t>
            </a:r>
            <a:endParaRPr lang="en-US" altLang="ja-JP" sz="1000" dirty="0"/>
          </a:p>
          <a:p>
            <a:pPr marL="228600" indent="-228600">
              <a:spcBef>
                <a:spcPct val="20000"/>
              </a:spcBef>
              <a:buClr>
                <a:srgbClr val="0BD0D9"/>
              </a:buClr>
              <a:buSzPct val="95000"/>
              <a:buAutoNum type="arabicParenBoth"/>
              <a:defRPr/>
            </a:pPr>
            <a:endParaRPr lang="en-US" altLang="ja-JP" sz="1000" dirty="0"/>
          </a:p>
          <a:p>
            <a:pPr marL="228600" indent="-228600">
              <a:spcBef>
                <a:spcPct val="20000"/>
              </a:spcBef>
              <a:buClr>
                <a:srgbClr val="0BD0D9"/>
              </a:buClr>
              <a:buSzPct val="95000"/>
              <a:buAutoNum type="arabicParenBoth"/>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en-US" altLang="ja-JP" sz="1000" dirty="0"/>
              <a:t>(2)</a:t>
            </a:r>
            <a:r>
              <a:rPr lang="ja-JP" altLang="en-US" sz="1000" dirty="0"/>
              <a:t>　下線部</a:t>
            </a:r>
            <a:r>
              <a:rPr lang="en-US" altLang="ja-JP" sz="1000" dirty="0"/>
              <a:t>A</a:t>
            </a:r>
            <a:r>
              <a:rPr lang="ja-JP" altLang="en-US" sz="1000" dirty="0"/>
              <a:t>が成立する理由を述べよ．（</a:t>
            </a:r>
            <a:r>
              <a:rPr lang="en-US" altLang="ja-JP" sz="1000" dirty="0"/>
              <a:t>5</a:t>
            </a:r>
            <a:r>
              <a:rPr lang="ja-JP" altLang="en-US" sz="1000" dirty="0"/>
              <a:t>点）</a:t>
            </a:r>
            <a:br>
              <a:rPr lang="en-US" altLang="ja-JP" sz="1000" dirty="0"/>
            </a:br>
            <a:r>
              <a:rPr lang="ja-JP" altLang="en-US" sz="1000" dirty="0"/>
              <a:t>　　　</a:t>
            </a:r>
            <a:r>
              <a:rPr lang="en-US" altLang="ja-JP" sz="1000" dirty="0"/>
              <a:t>G</a:t>
            </a:r>
            <a:r>
              <a:rPr lang="ja-JP" altLang="en-US" sz="1000" dirty="0"/>
              <a:t>はハミルトン閉路を持たないグラフの中で辺集合が極大であるものなので，</a:t>
            </a:r>
            <a:br>
              <a:rPr lang="en-US" altLang="ja-JP" sz="1000" dirty="0"/>
            </a:br>
            <a:r>
              <a:rPr lang="ja-JP" altLang="en-US" sz="1000" dirty="0"/>
              <a:t>　　　</a:t>
            </a:r>
            <a:r>
              <a:rPr lang="en-US" altLang="ja-JP" sz="1000" dirty="0"/>
              <a:t>G</a:t>
            </a:r>
            <a:r>
              <a:rPr lang="ja-JP" altLang="en-US" sz="1000" dirty="0"/>
              <a:t>に辺</a:t>
            </a:r>
            <a:r>
              <a:rPr lang="en-US" altLang="ja-JP" sz="1000" dirty="0" err="1"/>
              <a:t>xy</a:t>
            </a:r>
            <a:r>
              <a:rPr lang="ja-JP" altLang="en-US" sz="1000" dirty="0"/>
              <a:t>を追加したグラフはハミルトン閉路をもつ．このハミルトン閉路から辺</a:t>
            </a:r>
            <a:r>
              <a:rPr lang="en-US" altLang="ja-JP" sz="1000" dirty="0" err="1"/>
              <a:t>xy</a:t>
            </a:r>
            <a:r>
              <a:rPr lang="ja-JP" altLang="en-US" sz="1000" dirty="0"/>
              <a:t>を除くことで所望の道が得られる．</a:t>
            </a:r>
            <a:endParaRPr lang="en-US" altLang="ja-JP" sz="1000" dirty="0"/>
          </a:p>
          <a:p>
            <a:pPr>
              <a:spcBef>
                <a:spcPct val="20000"/>
              </a:spcBef>
              <a:buClr>
                <a:srgbClr val="0BD0D9"/>
              </a:buClr>
              <a:buSzPct val="95000"/>
              <a:defRPr/>
            </a:pPr>
            <a:r>
              <a:rPr lang="en-US" altLang="ja-JP" sz="1000" dirty="0"/>
              <a:t>(3)</a:t>
            </a:r>
            <a:r>
              <a:rPr lang="ja-JP" altLang="en-US" sz="1000" dirty="0"/>
              <a:t>　下線部①に当てはまる文章を証明の文章中から抜き出して書け．（</a:t>
            </a:r>
            <a:r>
              <a:rPr lang="en-US" altLang="ja-JP" sz="1000" dirty="0"/>
              <a:t>5</a:t>
            </a:r>
            <a:r>
              <a:rPr lang="ja-JP" altLang="en-US" sz="1000" dirty="0"/>
              <a:t>点）</a:t>
            </a:r>
            <a:br>
              <a:rPr lang="en-US" altLang="ja-JP" sz="1000" dirty="0"/>
            </a:br>
            <a:r>
              <a:rPr lang="ja-JP" altLang="en-US" sz="1000" dirty="0"/>
              <a:t>　　　ハミルトン閉路を持たない</a:t>
            </a:r>
            <a:endParaRPr lang="en-US" altLang="ja-JP" sz="1000" dirty="0"/>
          </a:p>
          <a:p>
            <a:pPr>
              <a:spcBef>
                <a:spcPct val="20000"/>
              </a:spcBef>
              <a:buClr>
                <a:srgbClr val="0BD0D9"/>
              </a:buClr>
              <a:buSzPct val="95000"/>
              <a:defRPr/>
            </a:pPr>
            <a:r>
              <a:rPr lang="en-US" altLang="ja-JP" sz="1000" dirty="0"/>
              <a:t>(4)</a:t>
            </a:r>
            <a:r>
              <a:rPr lang="ja-JP" altLang="en-US" sz="1000" dirty="0"/>
              <a:t>　下線部</a:t>
            </a:r>
            <a:r>
              <a:rPr lang="en-US" altLang="ja-JP" sz="1000" dirty="0"/>
              <a:t>B</a:t>
            </a:r>
            <a:r>
              <a:rPr lang="ja-JP" altLang="en-US" sz="1000" dirty="0"/>
              <a:t>の不等式が成立する理由を述べよ．</a:t>
            </a:r>
            <a:r>
              <a:rPr lang="en-US" altLang="ja-JP" sz="1000" dirty="0"/>
              <a:t> </a:t>
            </a:r>
            <a:r>
              <a:rPr lang="ja-JP" altLang="en-US" sz="1000" dirty="0"/>
              <a:t>（</a:t>
            </a:r>
            <a:r>
              <a:rPr lang="en-US" altLang="ja-JP" sz="1000" dirty="0"/>
              <a:t>10</a:t>
            </a:r>
            <a:r>
              <a:rPr lang="ja-JP" altLang="en-US" sz="1000" dirty="0"/>
              <a:t>点）</a:t>
            </a:r>
            <a:endParaRPr lang="en-US" altLang="ja-JP" sz="1000" dirty="0"/>
          </a:p>
          <a:p>
            <a:pPr>
              <a:spcBef>
                <a:spcPct val="20000"/>
              </a:spcBef>
              <a:buClr>
                <a:srgbClr val="0BD0D9"/>
              </a:buClr>
              <a:buSzPct val="95000"/>
              <a:defRPr/>
            </a:pPr>
            <a:r>
              <a:rPr lang="en-US" altLang="ja-JP" sz="1000" dirty="0"/>
              <a:t>         </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(y)=|N</a:t>
            </a:r>
            <a:r>
              <a:rPr lang="en-US" altLang="ja-JP" sz="1000" baseline="-25000" dirty="0"/>
              <a:t>P</a:t>
            </a:r>
            <a:r>
              <a:rPr lang="en-US" altLang="ja-JP" sz="1000" dirty="0"/>
              <a:t>(x)|+|N</a:t>
            </a:r>
            <a:r>
              <a:rPr lang="en-US" altLang="ja-JP" sz="1000" baseline="-25000" dirty="0"/>
              <a:t>P</a:t>
            </a:r>
            <a:r>
              <a:rPr lang="en-US" altLang="ja-JP" sz="1000" dirty="0"/>
              <a:t>(y)|=|N</a:t>
            </a:r>
            <a:r>
              <a:rPr lang="en-US" altLang="ja-JP" sz="1000" baseline="-25000" dirty="0"/>
              <a:t>P</a:t>
            </a:r>
            <a:r>
              <a:rPr lang="en-US" altLang="ja-JP" sz="1000" dirty="0"/>
              <a:t>(x)</a:t>
            </a:r>
            <a:r>
              <a:rPr lang="en-US" altLang="ja-JP" sz="1600" baseline="30000" dirty="0"/>
              <a:t>-</a:t>
            </a:r>
            <a:r>
              <a:rPr lang="en-US" altLang="ja-JP" sz="1000" dirty="0"/>
              <a:t>|+|N</a:t>
            </a:r>
            <a:r>
              <a:rPr lang="en-US" altLang="ja-JP" sz="1000" baseline="-25000" dirty="0"/>
              <a:t>P</a:t>
            </a:r>
            <a:r>
              <a:rPr lang="en-US" altLang="ja-JP" sz="1000" dirty="0"/>
              <a:t>(y)</a:t>
            </a:r>
            <a:r>
              <a:rPr lang="en-US" altLang="ja-JP" sz="1600" baseline="30000" dirty="0"/>
              <a:t> </a:t>
            </a:r>
            <a:r>
              <a:rPr lang="en-US" altLang="ja-JP" sz="1000" dirty="0"/>
              <a:t>|=|N</a:t>
            </a:r>
            <a:r>
              <a:rPr lang="en-US" altLang="ja-JP" sz="1000" baseline="-25000" dirty="0"/>
              <a:t>P</a:t>
            </a:r>
            <a:r>
              <a:rPr lang="en-US" altLang="ja-JP" sz="1000" dirty="0"/>
              <a:t>(x)</a:t>
            </a:r>
            <a:r>
              <a:rPr lang="en-US" altLang="ja-JP" sz="1600" baseline="30000" dirty="0"/>
              <a:t>-</a:t>
            </a:r>
            <a:r>
              <a:rPr lang="ja-JP" altLang="en-US" sz="1000" dirty="0"/>
              <a:t>∪</a:t>
            </a:r>
            <a:r>
              <a:rPr lang="en-US" altLang="ja-JP" sz="1000" dirty="0"/>
              <a:t>N</a:t>
            </a:r>
            <a:r>
              <a:rPr lang="en-US" altLang="ja-JP" sz="1000" baseline="-25000" dirty="0"/>
              <a:t>P</a:t>
            </a:r>
            <a:r>
              <a:rPr lang="en-US" altLang="ja-JP" sz="1000" dirty="0"/>
              <a:t>(y)|</a:t>
            </a:r>
            <a:r>
              <a:rPr lang="ja-JP" altLang="en-US" sz="1000" dirty="0"/>
              <a:t>≦</a:t>
            </a:r>
            <a:r>
              <a:rPr lang="en-US" altLang="ja-JP" sz="1000" dirty="0"/>
              <a:t>|V(P)</a:t>
            </a:r>
            <a:r>
              <a:rPr lang="ja-JP" altLang="en-US" sz="1000" dirty="0"/>
              <a:t>∩</a:t>
            </a:r>
            <a:r>
              <a:rPr lang="en-US" altLang="ja-JP" sz="1000" dirty="0"/>
              <a:t>X|=|X|                       </a:t>
            </a:r>
          </a:p>
          <a:p>
            <a:pPr>
              <a:spcBef>
                <a:spcPct val="20000"/>
              </a:spcBef>
              <a:buClr>
                <a:srgbClr val="0BD0D9"/>
              </a:buClr>
              <a:buSzPct val="95000"/>
              <a:defRPr/>
            </a:pPr>
            <a:r>
              <a:rPr lang="en-US" altLang="ja-JP" sz="1000" dirty="0"/>
              <a:t>(5)</a:t>
            </a:r>
            <a:r>
              <a:rPr lang="ja-JP" altLang="en-US" sz="1000" dirty="0"/>
              <a:t>　下線部②に当てはまる文章を書け．（</a:t>
            </a:r>
            <a:r>
              <a:rPr lang="en-US" altLang="ja-JP" sz="1000" dirty="0"/>
              <a:t>5</a:t>
            </a:r>
            <a:r>
              <a:rPr lang="ja-JP" altLang="en-US" sz="1000" dirty="0"/>
              <a:t>点）</a:t>
            </a:r>
            <a:endParaRPr lang="en-US" altLang="ja-JP" sz="1000" dirty="0"/>
          </a:p>
          <a:p>
            <a:pPr>
              <a:spcBef>
                <a:spcPct val="20000"/>
              </a:spcBef>
              <a:buClr>
                <a:srgbClr val="0BD0D9"/>
              </a:buClr>
              <a:buSzPct val="95000"/>
              <a:defRPr/>
            </a:pPr>
            <a:r>
              <a:rPr lang="en-US" altLang="ja-JP" sz="1000" dirty="0"/>
              <a:t>         |X|+1</a:t>
            </a:r>
            <a:r>
              <a:rPr lang="ja-JP" altLang="en-US" sz="1000" dirty="0"/>
              <a:t>≦</a:t>
            </a:r>
            <a:r>
              <a:rPr lang="en-US" altLang="ja-JP" sz="1000" dirty="0"/>
              <a:t>σ</a:t>
            </a:r>
            <a:r>
              <a:rPr lang="en-US" altLang="ja-JP" sz="1000" baseline="-25000" dirty="0"/>
              <a:t>1,1</a:t>
            </a:r>
            <a:r>
              <a:rPr lang="en-US" altLang="ja-JP" sz="1000" dirty="0"/>
              <a:t>(G)</a:t>
            </a:r>
            <a:r>
              <a:rPr lang="ja-JP" altLang="en-US" sz="1000" dirty="0"/>
              <a:t>≦</a:t>
            </a:r>
            <a:r>
              <a:rPr lang="en-US" altLang="ja-JP" sz="1000" dirty="0"/>
              <a:t>|X|</a:t>
            </a:r>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3</a:t>
            </a:r>
          </a:p>
          <a:p>
            <a:pPr>
              <a:spcBef>
                <a:spcPct val="20000"/>
              </a:spcBef>
              <a:buClr>
                <a:srgbClr val="0BD0D9"/>
              </a:buClr>
              <a:buSzPct val="95000"/>
              <a:defRPr/>
            </a:pPr>
            <a:r>
              <a:rPr lang="ja-JP" altLang="en-US" sz="1000" dirty="0"/>
              <a:t>全ての頂点の次数が偶数である連結グラフをオイラーグラフといい，</a:t>
            </a:r>
            <a:endParaRPr lang="en-US" altLang="ja-JP" sz="1000" dirty="0"/>
          </a:p>
          <a:p>
            <a:pPr>
              <a:spcBef>
                <a:spcPct val="20000"/>
              </a:spcBef>
              <a:buClr>
                <a:srgbClr val="0BD0D9"/>
              </a:buClr>
              <a:buSzPct val="95000"/>
              <a:defRPr/>
            </a:pPr>
            <a:r>
              <a:rPr lang="ja-JP" altLang="en-US" sz="1000" dirty="0"/>
              <a:t>オイラーグラフを全域部分グラフとして持つグラフを超オイラーグラフという．</a:t>
            </a:r>
            <a:endParaRPr lang="en-US" altLang="ja-JP" sz="1000" dirty="0"/>
          </a:p>
          <a:p>
            <a:pPr>
              <a:spcBef>
                <a:spcPct val="20000"/>
              </a:spcBef>
              <a:buClr>
                <a:srgbClr val="0BD0D9"/>
              </a:buClr>
              <a:buSzPct val="95000"/>
              <a:defRPr/>
            </a:pPr>
            <a:r>
              <a:rPr lang="en-US" altLang="ja-JP" sz="1000" dirty="0"/>
              <a:t>n</a:t>
            </a:r>
            <a:r>
              <a:rPr lang="ja-JP" altLang="en-US" sz="1000" dirty="0"/>
              <a:t>を</a:t>
            </a:r>
            <a:r>
              <a:rPr lang="en-US" altLang="ja-JP" sz="1000" dirty="0"/>
              <a:t>5</a:t>
            </a:r>
            <a:r>
              <a:rPr lang="ja-JP" altLang="en-US" sz="1000" dirty="0"/>
              <a:t>以上の奇数とする．</a:t>
            </a:r>
            <a:endParaRPr lang="en-US" altLang="ja-JP" sz="1000" dirty="0"/>
          </a:p>
          <a:p>
            <a:pPr>
              <a:spcBef>
                <a:spcPct val="20000"/>
              </a:spcBef>
              <a:buClr>
                <a:srgbClr val="0BD0D9"/>
              </a:buClr>
              <a:buSzPct val="95000"/>
              <a:defRPr/>
            </a:pPr>
            <a:r>
              <a:rPr lang="ja-JP" altLang="en-US" sz="1000" dirty="0"/>
              <a:t>次の</a:t>
            </a:r>
            <a:r>
              <a:rPr lang="en-US" altLang="ja-JP" sz="1000" dirty="0"/>
              <a:t>2</a:t>
            </a:r>
            <a:r>
              <a:rPr lang="ja-JP" altLang="en-US" sz="1000" dirty="0" err="1"/>
              <a:t>つの</a:t>
            </a:r>
            <a:r>
              <a:rPr lang="ja-JP" altLang="en-US" sz="1000" dirty="0"/>
              <a:t>性質を持つ位数</a:t>
            </a:r>
            <a:r>
              <a:rPr lang="en-US" altLang="ja-JP" sz="1000" dirty="0"/>
              <a:t>n</a:t>
            </a:r>
            <a:r>
              <a:rPr lang="ja-JP" altLang="en-US" sz="1000" dirty="0"/>
              <a:t>の連結</a:t>
            </a:r>
            <a:r>
              <a:rPr lang="en-US" altLang="ja-JP" sz="1000" dirty="0"/>
              <a:t>2</a:t>
            </a:r>
            <a:r>
              <a:rPr lang="ja-JP" altLang="en-US" sz="1000" dirty="0"/>
              <a:t>部グラフ</a:t>
            </a:r>
            <a:r>
              <a:rPr lang="en-US" altLang="ja-JP" sz="1000" dirty="0"/>
              <a:t>G</a:t>
            </a:r>
            <a:r>
              <a:rPr lang="ja-JP" altLang="en-US" sz="1000" dirty="0"/>
              <a:t>で超オイラーグラフではないものを</a:t>
            </a:r>
            <a:r>
              <a:rPr lang="en-US" altLang="ja-JP" sz="1000" dirty="0"/>
              <a:t>1</a:t>
            </a:r>
            <a:r>
              <a:rPr lang="ja-JP" altLang="en-US" sz="1000" dirty="0"/>
              <a:t>つ見つけ，その概形を描け．（</a:t>
            </a:r>
            <a:r>
              <a:rPr lang="en-US" altLang="ja-JP" sz="1000" dirty="0"/>
              <a:t>20</a:t>
            </a:r>
            <a:r>
              <a:rPr lang="ja-JP" altLang="en-US" sz="1000" dirty="0"/>
              <a:t>点）</a:t>
            </a:r>
            <a:endParaRPr lang="en-US" altLang="ja-JP" sz="1000" dirty="0"/>
          </a:p>
          <a:p>
            <a:pPr>
              <a:spcBef>
                <a:spcPct val="20000"/>
              </a:spcBef>
              <a:buClr>
                <a:srgbClr val="0BD0D9"/>
              </a:buClr>
              <a:buSzPct val="95000"/>
              <a:defRPr/>
            </a:pPr>
            <a:r>
              <a:rPr lang="ja-JP" altLang="en-US" sz="1000" dirty="0"/>
              <a:t>性質①：</a:t>
            </a:r>
            <a:r>
              <a:rPr lang="en-US" altLang="ja-JP" sz="1000" dirty="0"/>
              <a:t>G</a:t>
            </a:r>
            <a:r>
              <a:rPr lang="ja-JP" altLang="en-US" sz="1000" dirty="0"/>
              <a:t>の全ての辺</a:t>
            </a:r>
            <a:r>
              <a:rPr lang="en-US" altLang="ja-JP" sz="1000" dirty="0" err="1"/>
              <a:t>xy</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en-US" altLang="ja-JP" sz="1000" dirty="0"/>
              <a:t>n</a:t>
            </a:r>
          </a:p>
          <a:p>
            <a:pPr>
              <a:spcBef>
                <a:spcPct val="20000"/>
              </a:spcBef>
              <a:buClr>
                <a:srgbClr val="0BD0D9"/>
              </a:buClr>
              <a:buSzPct val="95000"/>
              <a:defRPr/>
            </a:pPr>
            <a:r>
              <a:rPr lang="ja-JP" altLang="en-US" sz="1000" dirty="0"/>
              <a:t>性質②：</a:t>
            </a:r>
            <a:r>
              <a:rPr lang="en-US" altLang="ja-JP" sz="1000" dirty="0"/>
              <a:t>G</a:t>
            </a:r>
            <a:r>
              <a:rPr lang="ja-JP" altLang="en-US" sz="1000" dirty="0"/>
              <a:t>の最小次数は</a:t>
            </a:r>
            <a:r>
              <a:rPr lang="en-US" altLang="ja-JP" sz="1000" dirty="0"/>
              <a:t>2</a:t>
            </a:r>
            <a:r>
              <a:rPr lang="ja-JP" altLang="en-US" sz="1000" dirty="0"/>
              <a:t>以上</a:t>
            </a:r>
            <a:endParaRPr lang="en-US" altLang="ja-JP" sz="1000" dirty="0"/>
          </a:p>
          <a:p>
            <a:pPr>
              <a:spcBef>
                <a:spcPct val="20000"/>
              </a:spcBef>
              <a:buClr>
                <a:srgbClr val="0BD0D9"/>
              </a:buClr>
              <a:buSzPct val="95000"/>
              <a:defRPr/>
            </a:pPr>
            <a:r>
              <a:rPr lang="ja-JP" altLang="en-US" sz="1000" dirty="0"/>
              <a:t>（注意：一般の</a:t>
            </a:r>
            <a:r>
              <a:rPr lang="en-US" altLang="ja-JP" sz="1000" dirty="0"/>
              <a:t>n</a:t>
            </a:r>
            <a:r>
              <a:rPr lang="ja-JP" altLang="en-US" sz="1000" dirty="0"/>
              <a:t>に対するグラフの概形を描くこと）</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略解：</a:t>
            </a:r>
            <a:r>
              <a:rPr lang="en-US" altLang="ja-JP" sz="1000" dirty="0"/>
              <a:t>K</a:t>
            </a:r>
            <a:r>
              <a:rPr lang="en-US" altLang="ja-JP" sz="1000" baseline="-25000" dirty="0"/>
              <a:t>2,n-2</a:t>
            </a:r>
            <a:r>
              <a:rPr lang="ja-JP" altLang="en-US" sz="1000" dirty="0"/>
              <a:t>を描けばよい．</a:t>
            </a:r>
            <a:endParaRPr lang="en-US" altLang="ja-JP" sz="1000" dirty="0"/>
          </a:p>
        </p:txBody>
      </p:sp>
      <p:cxnSp>
        <p:nvCxnSpPr>
          <p:cNvPr id="3" name="直線コネクタ 2">
            <a:extLst>
              <a:ext uri="{FF2B5EF4-FFF2-40B4-BE49-F238E27FC236}">
                <a16:creationId xmlns:a16="http://schemas.microsoft.com/office/drawing/2014/main" id="{A88247B3-9E68-4EAA-BC6C-26331449DFDE}"/>
              </a:ext>
            </a:extLst>
          </p:cNvPr>
          <p:cNvCxnSpPr>
            <a:cxnSpLocks/>
            <a:stCxn id="7" idx="6"/>
            <a:endCxn id="28" idx="2"/>
          </p:cNvCxnSpPr>
          <p:nvPr/>
        </p:nvCxnSpPr>
        <p:spPr>
          <a:xfrm flipV="1">
            <a:off x="4149080" y="3275856"/>
            <a:ext cx="72008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71837BB4-25F3-4D16-A90F-CABBEFCC22CD}"/>
              </a:ext>
            </a:extLst>
          </p:cNvPr>
          <p:cNvSpPr txBox="1"/>
          <p:nvPr/>
        </p:nvSpPr>
        <p:spPr>
          <a:xfrm>
            <a:off x="3969096" y="3286889"/>
            <a:ext cx="251992" cy="276999"/>
          </a:xfrm>
          <a:prstGeom prst="rect">
            <a:avLst/>
          </a:prstGeom>
          <a:noFill/>
        </p:spPr>
        <p:txBody>
          <a:bodyPr wrap="none" rtlCol="0">
            <a:spAutoFit/>
          </a:bodyPr>
          <a:lstStyle/>
          <a:p>
            <a:r>
              <a:rPr kumimoji="1" lang="en-US" altLang="ja-JP" sz="1200" dirty="0"/>
              <a:t>x</a:t>
            </a:r>
            <a:endParaRPr kumimoji="1" lang="ja-JP" altLang="en-US" sz="1200" dirty="0"/>
          </a:p>
        </p:txBody>
      </p:sp>
      <p:sp>
        <p:nvSpPr>
          <p:cNvPr id="6" name="テキスト ボックス 5">
            <a:extLst>
              <a:ext uri="{FF2B5EF4-FFF2-40B4-BE49-F238E27FC236}">
                <a16:creationId xmlns:a16="http://schemas.microsoft.com/office/drawing/2014/main" id="{29CA6036-1B3A-408C-B8B8-E8F4EC9B0E72}"/>
              </a:ext>
            </a:extLst>
          </p:cNvPr>
          <p:cNvSpPr txBox="1"/>
          <p:nvPr/>
        </p:nvSpPr>
        <p:spPr>
          <a:xfrm>
            <a:off x="6343756" y="3286889"/>
            <a:ext cx="253596" cy="276999"/>
          </a:xfrm>
          <a:prstGeom prst="rect">
            <a:avLst/>
          </a:prstGeom>
          <a:noFill/>
        </p:spPr>
        <p:txBody>
          <a:bodyPr wrap="none" rtlCol="0">
            <a:spAutoFit/>
          </a:bodyPr>
          <a:lstStyle/>
          <a:p>
            <a:r>
              <a:rPr lang="en-US" altLang="ja-JP" sz="1200" dirty="0"/>
              <a:t>y</a:t>
            </a:r>
            <a:endParaRPr kumimoji="1" lang="ja-JP" altLang="en-US" sz="1200" dirty="0"/>
          </a:p>
        </p:txBody>
      </p:sp>
      <p:sp>
        <p:nvSpPr>
          <p:cNvPr id="7" name="楕円 6">
            <a:extLst>
              <a:ext uri="{FF2B5EF4-FFF2-40B4-BE49-F238E27FC236}">
                <a16:creationId xmlns:a16="http://schemas.microsoft.com/office/drawing/2014/main" id="{0CC49C62-BAF7-49CB-9D74-D93DBF82E1C7}"/>
              </a:ext>
            </a:extLst>
          </p:cNvPr>
          <p:cNvSpPr/>
          <p:nvPr/>
        </p:nvSpPr>
        <p:spPr>
          <a:xfrm>
            <a:off x="4005064"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1C097CA0-8FB5-438D-8D88-00729E730FE5}"/>
              </a:ext>
            </a:extLst>
          </p:cNvPr>
          <p:cNvSpPr/>
          <p:nvPr/>
        </p:nvSpPr>
        <p:spPr>
          <a:xfrm>
            <a:off x="6381328"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529EA312-45A5-404D-AE64-48EAB346F878}"/>
              </a:ext>
            </a:extLst>
          </p:cNvPr>
          <p:cNvSpPr/>
          <p:nvPr/>
        </p:nvSpPr>
        <p:spPr>
          <a:xfrm>
            <a:off x="4293096"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B6781E6E-2830-42D6-8FE0-728BE3BABC3E}"/>
              </a:ext>
            </a:extLst>
          </p:cNvPr>
          <p:cNvSpPr/>
          <p:nvPr/>
        </p:nvSpPr>
        <p:spPr>
          <a:xfrm>
            <a:off x="4581128"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F61073C1-928B-4268-83CA-31CE0AE579BE}"/>
              </a:ext>
            </a:extLst>
          </p:cNvPr>
          <p:cNvCxnSpPr>
            <a:cxnSpLocks/>
            <a:stCxn id="28" idx="6"/>
          </p:cNvCxnSpPr>
          <p:nvPr/>
        </p:nvCxnSpPr>
        <p:spPr>
          <a:xfrm flipV="1">
            <a:off x="5013176" y="3275855"/>
            <a:ext cx="774488"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DEF5DC48-86F2-4517-BBFD-E0728519F1DC}"/>
              </a:ext>
            </a:extLst>
          </p:cNvPr>
          <p:cNvCxnSpPr>
            <a:cxnSpLocks/>
            <a:stCxn id="21" idx="6"/>
            <a:endCxn id="8" idx="2"/>
          </p:cNvCxnSpPr>
          <p:nvPr/>
        </p:nvCxnSpPr>
        <p:spPr>
          <a:xfrm>
            <a:off x="5949280" y="3275857"/>
            <a:ext cx="4320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楕円 19">
            <a:extLst>
              <a:ext uri="{FF2B5EF4-FFF2-40B4-BE49-F238E27FC236}">
                <a16:creationId xmlns:a16="http://schemas.microsoft.com/office/drawing/2014/main" id="{DFAE46FA-717D-40C8-9E7A-671FAFD3C617}"/>
              </a:ext>
            </a:extLst>
          </p:cNvPr>
          <p:cNvSpPr/>
          <p:nvPr/>
        </p:nvSpPr>
        <p:spPr>
          <a:xfrm>
            <a:off x="6093296"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5137D9D3-5C1F-43CE-9851-184A734BAABF}"/>
              </a:ext>
            </a:extLst>
          </p:cNvPr>
          <p:cNvSpPr/>
          <p:nvPr/>
        </p:nvSpPr>
        <p:spPr>
          <a:xfrm>
            <a:off x="5805264" y="32038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C7B0C991-8A83-443F-938B-4E1884B1ECEF}"/>
              </a:ext>
            </a:extLst>
          </p:cNvPr>
          <p:cNvSpPr/>
          <p:nvPr/>
        </p:nvSpPr>
        <p:spPr>
          <a:xfrm>
            <a:off x="4869160" y="3203848"/>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2E6E31DA-1C7E-4CB6-AFB1-E30610DBB74E}"/>
              </a:ext>
            </a:extLst>
          </p:cNvPr>
          <p:cNvSpPr txBox="1"/>
          <p:nvPr/>
        </p:nvSpPr>
        <p:spPr>
          <a:xfrm>
            <a:off x="4639560" y="2843808"/>
            <a:ext cx="1192955" cy="276999"/>
          </a:xfrm>
          <a:prstGeom prst="rect">
            <a:avLst/>
          </a:prstGeom>
          <a:noFill/>
        </p:spPr>
        <p:txBody>
          <a:bodyPr wrap="none" rtlCol="0">
            <a:spAutoFit/>
          </a:bodyPr>
          <a:lstStyle/>
          <a:p>
            <a:r>
              <a:rPr lang="ja-JP" altLang="en-US" sz="1200" dirty="0"/>
              <a:t>図</a:t>
            </a:r>
            <a:r>
              <a:rPr lang="en-US" altLang="ja-JP" sz="1200" dirty="0"/>
              <a:t>4</a:t>
            </a:r>
            <a:r>
              <a:rPr lang="ja-JP" altLang="en-US" sz="1200" dirty="0"/>
              <a:t>：</a:t>
            </a:r>
            <a:r>
              <a:rPr kumimoji="1" lang="en-US" altLang="ja-JP" sz="1200" dirty="0"/>
              <a:t>P</a:t>
            </a:r>
            <a:r>
              <a:rPr kumimoji="1" lang="ja-JP" altLang="en-US" sz="1200" dirty="0"/>
              <a:t>の描き方</a:t>
            </a:r>
          </a:p>
        </p:txBody>
      </p:sp>
      <p:sp>
        <p:nvSpPr>
          <p:cNvPr id="36" name="テキスト ボックス 35">
            <a:extLst>
              <a:ext uri="{FF2B5EF4-FFF2-40B4-BE49-F238E27FC236}">
                <a16:creationId xmlns:a16="http://schemas.microsoft.com/office/drawing/2014/main" id="{51B06BD6-9284-41FE-9C9C-09BC67E036BC}"/>
              </a:ext>
            </a:extLst>
          </p:cNvPr>
          <p:cNvSpPr txBox="1"/>
          <p:nvPr/>
        </p:nvSpPr>
        <p:spPr>
          <a:xfrm>
            <a:off x="4831588" y="3297244"/>
            <a:ext cx="245580" cy="276999"/>
          </a:xfrm>
          <a:prstGeom prst="rect">
            <a:avLst/>
          </a:prstGeom>
          <a:noFill/>
        </p:spPr>
        <p:txBody>
          <a:bodyPr wrap="none" rtlCol="0">
            <a:spAutoFit/>
          </a:bodyPr>
          <a:lstStyle/>
          <a:p>
            <a:r>
              <a:rPr kumimoji="1" lang="en-US" altLang="ja-JP" sz="1200" dirty="0"/>
              <a:t>z</a:t>
            </a:r>
            <a:endParaRPr kumimoji="1" lang="ja-JP" altLang="en-US" sz="1200" dirty="0"/>
          </a:p>
        </p:txBody>
      </p:sp>
      <p:sp>
        <p:nvSpPr>
          <p:cNvPr id="37" name="テキスト ボックス 36">
            <a:extLst>
              <a:ext uri="{FF2B5EF4-FFF2-40B4-BE49-F238E27FC236}">
                <a16:creationId xmlns:a16="http://schemas.microsoft.com/office/drawing/2014/main" id="{20FEFE3C-F64E-455F-BD94-1BD063FD8502}"/>
              </a:ext>
            </a:extLst>
          </p:cNvPr>
          <p:cNvSpPr txBox="1"/>
          <p:nvPr/>
        </p:nvSpPr>
        <p:spPr>
          <a:xfrm>
            <a:off x="4535855" y="3302930"/>
            <a:ext cx="287258" cy="276999"/>
          </a:xfrm>
          <a:prstGeom prst="rect">
            <a:avLst/>
          </a:prstGeom>
          <a:noFill/>
        </p:spPr>
        <p:txBody>
          <a:bodyPr wrap="none" rtlCol="0">
            <a:spAutoFit/>
          </a:bodyPr>
          <a:lstStyle/>
          <a:p>
            <a:r>
              <a:rPr kumimoji="1" lang="en-US" altLang="ja-JP" sz="1200" dirty="0"/>
              <a:t>z</a:t>
            </a:r>
            <a:r>
              <a:rPr kumimoji="1" lang="en-US" altLang="ja-JP" sz="1600" baseline="30000" dirty="0"/>
              <a:t>-</a:t>
            </a:r>
            <a:endParaRPr kumimoji="1" lang="ja-JP" altLang="en-US" sz="1600" baseline="30000" dirty="0"/>
          </a:p>
        </p:txBody>
      </p:sp>
      <p:sp>
        <p:nvSpPr>
          <p:cNvPr id="18" name="楕円 17">
            <a:extLst>
              <a:ext uri="{FF2B5EF4-FFF2-40B4-BE49-F238E27FC236}">
                <a16:creationId xmlns:a16="http://schemas.microsoft.com/office/drawing/2014/main" id="{69B136F9-5ADE-4F29-88C6-FA34C25A8C12}"/>
              </a:ext>
            </a:extLst>
          </p:cNvPr>
          <p:cNvSpPr/>
          <p:nvPr/>
        </p:nvSpPr>
        <p:spPr>
          <a:xfrm>
            <a:off x="2780928" y="5076056"/>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0FBCCDCF-7836-4EB9-8D6B-98B8173B047A}"/>
              </a:ext>
            </a:extLst>
          </p:cNvPr>
          <p:cNvSpPr/>
          <p:nvPr/>
        </p:nvSpPr>
        <p:spPr>
          <a:xfrm>
            <a:off x="2780928" y="4716016"/>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675DB364-BAB9-42CE-A45D-6C912933C712}"/>
              </a:ext>
            </a:extLst>
          </p:cNvPr>
          <p:cNvCxnSpPr>
            <a:cxnSpLocks/>
            <a:stCxn id="19" idx="4"/>
            <a:endCxn id="18" idx="0"/>
          </p:cNvCxnSpPr>
          <p:nvPr/>
        </p:nvCxnSpPr>
        <p:spPr>
          <a:xfrm>
            <a:off x="2852936" y="4860031"/>
            <a:ext cx="0" cy="216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楕円 22">
            <a:extLst>
              <a:ext uri="{FF2B5EF4-FFF2-40B4-BE49-F238E27FC236}">
                <a16:creationId xmlns:a16="http://schemas.microsoft.com/office/drawing/2014/main" id="{228DB2AE-5EED-4575-A0C5-702F2CED3A42}"/>
              </a:ext>
            </a:extLst>
          </p:cNvPr>
          <p:cNvSpPr/>
          <p:nvPr/>
        </p:nvSpPr>
        <p:spPr>
          <a:xfrm>
            <a:off x="3212976" y="507605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0FB8F7F8-76C8-4921-A7A9-2D5D35BD2883}"/>
              </a:ext>
            </a:extLst>
          </p:cNvPr>
          <p:cNvSpPr/>
          <p:nvPr/>
        </p:nvSpPr>
        <p:spPr>
          <a:xfrm>
            <a:off x="3212976" y="471601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8803CA82-1DF6-4C63-A67D-BEA0D10C9BD0}"/>
              </a:ext>
            </a:extLst>
          </p:cNvPr>
          <p:cNvCxnSpPr>
            <a:cxnSpLocks/>
            <a:stCxn id="24" idx="4"/>
            <a:endCxn id="23" idx="0"/>
          </p:cNvCxnSpPr>
          <p:nvPr/>
        </p:nvCxnSpPr>
        <p:spPr>
          <a:xfrm>
            <a:off x="3284984" y="4860032"/>
            <a:ext cx="0" cy="216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34DB7DCB-9E19-42B7-9F73-BC4A48704DA2}"/>
              </a:ext>
            </a:extLst>
          </p:cNvPr>
          <p:cNvCxnSpPr>
            <a:cxnSpLocks/>
            <a:stCxn id="19" idx="6"/>
            <a:endCxn id="23" idx="2"/>
          </p:cNvCxnSpPr>
          <p:nvPr/>
        </p:nvCxnSpPr>
        <p:spPr>
          <a:xfrm>
            <a:off x="2924944" y="4788024"/>
            <a:ext cx="288032" cy="36004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4748CED-08E9-4F82-8DD3-61206EE30C77}"/>
              </a:ext>
            </a:extLst>
          </p:cNvPr>
          <p:cNvCxnSpPr>
            <a:cxnSpLocks/>
            <a:stCxn id="24" idx="3"/>
            <a:endCxn id="18" idx="7"/>
          </p:cNvCxnSpPr>
          <p:nvPr/>
        </p:nvCxnSpPr>
        <p:spPr>
          <a:xfrm flipH="1">
            <a:off x="2903853" y="4838941"/>
            <a:ext cx="330214" cy="2582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楕円 31">
            <a:extLst>
              <a:ext uri="{FF2B5EF4-FFF2-40B4-BE49-F238E27FC236}">
                <a16:creationId xmlns:a16="http://schemas.microsoft.com/office/drawing/2014/main" id="{FB456FDA-1A93-41C8-9EFE-ECC697AD5836}"/>
              </a:ext>
            </a:extLst>
          </p:cNvPr>
          <p:cNvSpPr/>
          <p:nvPr/>
        </p:nvSpPr>
        <p:spPr>
          <a:xfrm>
            <a:off x="3501008" y="5076056"/>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5D74398D-21A2-44EA-97D4-24AFA86CC8B0}"/>
              </a:ext>
            </a:extLst>
          </p:cNvPr>
          <p:cNvSpPr/>
          <p:nvPr/>
        </p:nvSpPr>
        <p:spPr>
          <a:xfrm>
            <a:off x="3501008" y="4716016"/>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a:extLst>
              <a:ext uri="{FF2B5EF4-FFF2-40B4-BE49-F238E27FC236}">
                <a16:creationId xmlns:a16="http://schemas.microsoft.com/office/drawing/2014/main" id="{8C20427F-FEE2-416C-A15E-B1F82E9EA24A}"/>
              </a:ext>
            </a:extLst>
          </p:cNvPr>
          <p:cNvCxnSpPr>
            <a:cxnSpLocks/>
            <a:stCxn id="33" idx="4"/>
            <a:endCxn id="32" idx="0"/>
          </p:cNvCxnSpPr>
          <p:nvPr/>
        </p:nvCxnSpPr>
        <p:spPr>
          <a:xfrm>
            <a:off x="3573016" y="4860031"/>
            <a:ext cx="0" cy="216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楕円 37">
            <a:extLst>
              <a:ext uri="{FF2B5EF4-FFF2-40B4-BE49-F238E27FC236}">
                <a16:creationId xmlns:a16="http://schemas.microsoft.com/office/drawing/2014/main" id="{840835AF-26AD-497A-8861-8E0D0E830BEE}"/>
              </a:ext>
            </a:extLst>
          </p:cNvPr>
          <p:cNvSpPr/>
          <p:nvPr/>
        </p:nvSpPr>
        <p:spPr>
          <a:xfrm>
            <a:off x="3933056" y="507605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E2DF57BE-0828-4E2A-9231-F76CF39BB6E7}"/>
              </a:ext>
            </a:extLst>
          </p:cNvPr>
          <p:cNvSpPr/>
          <p:nvPr/>
        </p:nvSpPr>
        <p:spPr>
          <a:xfrm>
            <a:off x="3933056" y="471601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a:extLst>
              <a:ext uri="{FF2B5EF4-FFF2-40B4-BE49-F238E27FC236}">
                <a16:creationId xmlns:a16="http://schemas.microsoft.com/office/drawing/2014/main" id="{48598133-0BC1-4258-A4AB-2ED11DF36CBC}"/>
              </a:ext>
            </a:extLst>
          </p:cNvPr>
          <p:cNvCxnSpPr>
            <a:cxnSpLocks/>
            <a:stCxn id="39" idx="4"/>
            <a:endCxn id="38" idx="0"/>
          </p:cNvCxnSpPr>
          <p:nvPr/>
        </p:nvCxnSpPr>
        <p:spPr>
          <a:xfrm>
            <a:off x="4005064" y="4860032"/>
            <a:ext cx="0" cy="216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3C4166B3-CB22-47FF-9C4C-78508108C122}"/>
              </a:ext>
            </a:extLst>
          </p:cNvPr>
          <p:cNvCxnSpPr>
            <a:cxnSpLocks/>
            <a:stCxn id="33" idx="6"/>
            <a:endCxn id="38" idx="2"/>
          </p:cNvCxnSpPr>
          <p:nvPr/>
        </p:nvCxnSpPr>
        <p:spPr>
          <a:xfrm>
            <a:off x="3645024" y="4788024"/>
            <a:ext cx="288032" cy="36004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0A471D92-37E1-4587-B4E4-CD6FC58D93EF}"/>
              </a:ext>
            </a:extLst>
          </p:cNvPr>
          <p:cNvCxnSpPr>
            <a:cxnSpLocks/>
            <a:stCxn id="39" idx="3"/>
            <a:endCxn id="32" idx="7"/>
          </p:cNvCxnSpPr>
          <p:nvPr/>
        </p:nvCxnSpPr>
        <p:spPr>
          <a:xfrm flipH="1">
            <a:off x="3623933" y="4838941"/>
            <a:ext cx="330214" cy="2582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06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8F8DEC6-E7F6-4A3B-A41F-6DE8B5287B26}"/>
              </a:ext>
            </a:extLst>
          </p:cNvPr>
          <p:cNvSpPr txBox="1"/>
          <p:nvPr/>
        </p:nvSpPr>
        <p:spPr>
          <a:xfrm>
            <a:off x="260648" y="539552"/>
            <a:ext cx="1197764" cy="400110"/>
          </a:xfrm>
          <a:prstGeom prst="rect">
            <a:avLst/>
          </a:prstGeom>
          <a:noFill/>
        </p:spPr>
        <p:txBody>
          <a:bodyPr wrap="none" rtlCol="0">
            <a:spAutoFit/>
          </a:bodyPr>
          <a:lstStyle/>
          <a:p>
            <a:r>
              <a:rPr kumimoji="1" lang="ja-JP" altLang="en-US" sz="2000" dirty="0"/>
              <a:t>問</a:t>
            </a:r>
            <a:r>
              <a:rPr kumimoji="1" lang="en-US" altLang="ja-JP" sz="2000" dirty="0"/>
              <a:t>1</a:t>
            </a:r>
            <a:r>
              <a:rPr kumimoji="1" lang="ja-JP" altLang="en-US" sz="2000" dirty="0"/>
              <a:t>　</a:t>
            </a:r>
            <a:r>
              <a:rPr kumimoji="1" lang="en-US" altLang="ja-JP" sz="2000" dirty="0"/>
              <a:t>(1)</a:t>
            </a:r>
            <a:r>
              <a:rPr kumimoji="1" lang="ja-JP" altLang="en-US" sz="2000" dirty="0"/>
              <a:t>　</a:t>
            </a:r>
          </a:p>
        </p:txBody>
      </p:sp>
      <p:grpSp>
        <p:nvGrpSpPr>
          <p:cNvPr id="11" name="グループ化 10">
            <a:extLst>
              <a:ext uri="{FF2B5EF4-FFF2-40B4-BE49-F238E27FC236}">
                <a16:creationId xmlns:a16="http://schemas.microsoft.com/office/drawing/2014/main" id="{10EB14FD-2B13-4DCA-9A91-7EE33FBB1931}"/>
              </a:ext>
            </a:extLst>
          </p:cNvPr>
          <p:cNvGrpSpPr/>
          <p:nvPr/>
        </p:nvGrpSpPr>
        <p:grpSpPr>
          <a:xfrm>
            <a:off x="1844823" y="1187623"/>
            <a:ext cx="3456385" cy="2520281"/>
            <a:chOff x="4157464" y="7092280"/>
            <a:chExt cx="1863824" cy="720080"/>
          </a:xfrm>
        </p:grpSpPr>
        <p:cxnSp>
          <p:nvCxnSpPr>
            <p:cNvPr id="5" name="直線コネクタ 4">
              <a:extLst>
                <a:ext uri="{FF2B5EF4-FFF2-40B4-BE49-F238E27FC236}">
                  <a16:creationId xmlns:a16="http://schemas.microsoft.com/office/drawing/2014/main" id="{7C9CB820-A9B2-4B75-9720-B641B69C2B4A}"/>
                </a:ext>
              </a:extLst>
            </p:cNvPr>
            <p:cNvCxnSpPr>
              <a:cxnSpLocks/>
            </p:cNvCxnSpPr>
            <p:nvPr/>
          </p:nvCxnSpPr>
          <p:spPr>
            <a:xfrm>
              <a:off x="4157464" y="7812360"/>
              <a:ext cx="18638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20A4E296-4BFA-4503-9B77-A008E08DBFB8}"/>
                </a:ext>
              </a:extLst>
            </p:cNvPr>
            <p:cNvCxnSpPr>
              <a:cxnSpLocks/>
            </p:cNvCxnSpPr>
            <p:nvPr/>
          </p:nvCxnSpPr>
          <p:spPr>
            <a:xfrm flipV="1">
              <a:off x="4157464" y="7236296"/>
              <a:ext cx="432048"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AC9474E-6579-4A4D-BB78-8E3B2DA19085}"/>
                </a:ext>
              </a:extLst>
            </p:cNvPr>
            <p:cNvCxnSpPr>
              <a:cxnSpLocks/>
            </p:cNvCxnSpPr>
            <p:nvPr/>
          </p:nvCxnSpPr>
          <p:spPr>
            <a:xfrm flipH="1" flipV="1">
              <a:off x="4589512" y="7236296"/>
              <a:ext cx="288032"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D9F6B079-2315-4247-984F-6EABD63EA973}"/>
                </a:ext>
              </a:extLst>
            </p:cNvPr>
            <p:cNvCxnSpPr>
              <a:cxnSpLocks/>
            </p:cNvCxnSpPr>
            <p:nvPr/>
          </p:nvCxnSpPr>
          <p:spPr>
            <a:xfrm flipH="1">
              <a:off x="4877544" y="7092280"/>
              <a:ext cx="504056"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F76C7B2E-2851-4AF9-A376-E0B08529C3D7}"/>
                </a:ext>
              </a:extLst>
            </p:cNvPr>
            <p:cNvCxnSpPr>
              <a:cxnSpLocks/>
            </p:cNvCxnSpPr>
            <p:nvPr/>
          </p:nvCxnSpPr>
          <p:spPr>
            <a:xfrm>
              <a:off x="5381600" y="7092280"/>
              <a:ext cx="639688" cy="720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 name="直線コネクタ 11">
            <a:extLst>
              <a:ext uri="{FF2B5EF4-FFF2-40B4-BE49-F238E27FC236}">
                <a16:creationId xmlns:a16="http://schemas.microsoft.com/office/drawing/2014/main" id="{0E72E690-C484-4084-8DA9-9BBEFA222863}"/>
              </a:ext>
            </a:extLst>
          </p:cNvPr>
          <p:cNvCxnSpPr>
            <a:cxnSpLocks/>
          </p:cNvCxnSpPr>
          <p:nvPr/>
        </p:nvCxnSpPr>
        <p:spPr>
          <a:xfrm>
            <a:off x="1124744" y="2699792"/>
            <a:ext cx="4896544"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DB447A5C-32A9-4C15-A03A-CFB5EC077F67}"/>
              </a:ext>
            </a:extLst>
          </p:cNvPr>
          <p:cNvCxnSpPr>
            <a:cxnSpLocks/>
          </p:cNvCxnSpPr>
          <p:nvPr/>
        </p:nvCxnSpPr>
        <p:spPr>
          <a:xfrm>
            <a:off x="1124744" y="1691680"/>
            <a:ext cx="4896544"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C2B45080-AF41-4410-BF26-AC48BEF02F77}"/>
              </a:ext>
            </a:extLst>
          </p:cNvPr>
          <p:cNvCxnSpPr>
            <a:cxnSpLocks/>
          </p:cNvCxnSpPr>
          <p:nvPr/>
        </p:nvCxnSpPr>
        <p:spPr>
          <a:xfrm>
            <a:off x="1124744" y="1187624"/>
            <a:ext cx="4896544"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97670A42-EB23-46AF-90C2-E34B417AAF3F}"/>
              </a:ext>
            </a:extLst>
          </p:cNvPr>
          <p:cNvSpPr txBox="1"/>
          <p:nvPr/>
        </p:nvSpPr>
        <p:spPr>
          <a:xfrm>
            <a:off x="1268760" y="3491880"/>
            <a:ext cx="591829" cy="461665"/>
          </a:xfrm>
          <a:prstGeom prst="rect">
            <a:avLst/>
          </a:prstGeom>
          <a:noFill/>
        </p:spPr>
        <p:txBody>
          <a:bodyPr wrap="none" rtlCol="0">
            <a:spAutoFit/>
          </a:bodyPr>
          <a:lstStyle/>
          <a:p>
            <a:r>
              <a:rPr kumimoji="1" lang="ja-JP" altLang="en-US" sz="2000" dirty="0"/>
              <a:t>　</a:t>
            </a:r>
            <a:r>
              <a:rPr kumimoji="1" lang="en-US" altLang="ja-JP" sz="2400" dirty="0"/>
              <a:t>x</a:t>
            </a:r>
            <a:r>
              <a:rPr kumimoji="1" lang="en-US" altLang="ja-JP" sz="2400" baseline="-25000" dirty="0"/>
              <a:t>1</a:t>
            </a:r>
            <a:endParaRPr kumimoji="1" lang="ja-JP" altLang="en-US" sz="2400" baseline="-25000" dirty="0"/>
          </a:p>
        </p:txBody>
      </p:sp>
      <p:sp>
        <p:nvSpPr>
          <p:cNvPr id="17" name="テキスト ボックス 16">
            <a:extLst>
              <a:ext uri="{FF2B5EF4-FFF2-40B4-BE49-F238E27FC236}">
                <a16:creationId xmlns:a16="http://schemas.microsoft.com/office/drawing/2014/main" id="{AB8DE42A-D473-4029-8FAC-E9DB222C839C}"/>
              </a:ext>
            </a:extLst>
          </p:cNvPr>
          <p:cNvSpPr txBox="1"/>
          <p:nvPr/>
        </p:nvSpPr>
        <p:spPr>
          <a:xfrm>
            <a:off x="1973075" y="2627784"/>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2</a:t>
            </a:r>
            <a:endParaRPr kumimoji="1" lang="ja-JP" altLang="en-US" sz="2400" baseline="-25000" dirty="0"/>
          </a:p>
        </p:txBody>
      </p:sp>
      <p:sp>
        <p:nvSpPr>
          <p:cNvPr id="18" name="テキスト ボックス 17">
            <a:extLst>
              <a:ext uri="{FF2B5EF4-FFF2-40B4-BE49-F238E27FC236}">
                <a16:creationId xmlns:a16="http://schemas.microsoft.com/office/drawing/2014/main" id="{E19E08B0-4986-4BB0-9F4A-3A443B3DB0E1}"/>
              </a:ext>
            </a:extLst>
          </p:cNvPr>
          <p:cNvSpPr txBox="1"/>
          <p:nvPr/>
        </p:nvSpPr>
        <p:spPr>
          <a:xfrm>
            <a:off x="2309365" y="1302023"/>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3</a:t>
            </a:r>
            <a:endParaRPr kumimoji="1" lang="ja-JP" altLang="en-US" sz="2400" baseline="-25000" dirty="0"/>
          </a:p>
        </p:txBody>
      </p:sp>
      <p:sp>
        <p:nvSpPr>
          <p:cNvPr id="19" name="テキスト ボックス 18">
            <a:extLst>
              <a:ext uri="{FF2B5EF4-FFF2-40B4-BE49-F238E27FC236}">
                <a16:creationId xmlns:a16="http://schemas.microsoft.com/office/drawing/2014/main" id="{6E361F6D-7095-4A5E-ADE8-19DB44616BD7}"/>
              </a:ext>
            </a:extLst>
          </p:cNvPr>
          <p:cNvSpPr txBox="1"/>
          <p:nvPr/>
        </p:nvSpPr>
        <p:spPr>
          <a:xfrm>
            <a:off x="2837171" y="2627784"/>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4</a:t>
            </a:r>
            <a:endParaRPr kumimoji="1" lang="ja-JP" altLang="en-US" sz="2400" baseline="-25000" dirty="0"/>
          </a:p>
        </p:txBody>
      </p:sp>
      <p:sp>
        <p:nvSpPr>
          <p:cNvPr id="20" name="テキスト ボックス 19">
            <a:extLst>
              <a:ext uri="{FF2B5EF4-FFF2-40B4-BE49-F238E27FC236}">
                <a16:creationId xmlns:a16="http://schemas.microsoft.com/office/drawing/2014/main" id="{ED6B78A0-5020-4A6D-BC2B-AFDAD444A499}"/>
              </a:ext>
            </a:extLst>
          </p:cNvPr>
          <p:cNvSpPr txBox="1"/>
          <p:nvPr/>
        </p:nvSpPr>
        <p:spPr>
          <a:xfrm>
            <a:off x="3285742" y="1284140"/>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5</a:t>
            </a:r>
            <a:endParaRPr kumimoji="1" lang="ja-JP" altLang="en-US" sz="2400" baseline="-25000" dirty="0"/>
          </a:p>
        </p:txBody>
      </p:sp>
      <p:sp>
        <p:nvSpPr>
          <p:cNvPr id="21" name="テキスト ボックス 20">
            <a:extLst>
              <a:ext uri="{FF2B5EF4-FFF2-40B4-BE49-F238E27FC236}">
                <a16:creationId xmlns:a16="http://schemas.microsoft.com/office/drawing/2014/main" id="{4CE9B2DB-57D9-4A1E-8709-007CBC3CB438}"/>
              </a:ext>
            </a:extLst>
          </p:cNvPr>
          <p:cNvSpPr txBox="1"/>
          <p:nvPr/>
        </p:nvSpPr>
        <p:spPr>
          <a:xfrm>
            <a:off x="3737650" y="708076"/>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6</a:t>
            </a:r>
            <a:endParaRPr kumimoji="1" lang="ja-JP" altLang="en-US" sz="2400" baseline="-25000" dirty="0"/>
          </a:p>
        </p:txBody>
      </p:sp>
      <p:sp>
        <p:nvSpPr>
          <p:cNvPr id="22" name="テキスト ボックス 21">
            <a:extLst>
              <a:ext uri="{FF2B5EF4-FFF2-40B4-BE49-F238E27FC236}">
                <a16:creationId xmlns:a16="http://schemas.microsoft.com/office/drawing/2014/main" id="{AC2ED105-C920-4712-B9D4-19A4FD4A716F}"/>
              </a:ext>
            </a:extLst>
          </p:cNvPr>
          <p:cNvSpPr txBox="1"/>
          <p:nvPr/>
        </p:nvSpPr>
        <p:spPr>
          <a:xfrm>
            <a:off x="4149080" y="1302023"/>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7</a:t>
            </a:r>
            <a:endParaRPr kumimoji="1" lang="ja-JP" altLang="en-US" sz="2400" baseline="-25000" dirty="0"/>
          </a:p>
        </p:txBody>
      </p:sp>
      <p:sp>
        <p:nvSpPr>
          <p:cNvPr id="23" name="テキスト ボックス 22">
            <a:extLst>
              <a:ext uri="{FF2B5EF4-FFF2-40B4-BE49-F238E27FC236}">
                <a16:creationId xmlns:a16="http://schemas.microsoft.com/office/drawing/2014/main" id="{BBB8D168-F032-4B37-ACC8-38C666DEF349}"/>
              </a:ext>
            </a:extLst>
          </p:cNvPr>
          <p:cNvSpPr txBox="1"/>
          <p:nvPr/>
        </p:nvSpPr>
        <p:spPr>
          <a:xfrm>
            <a:off x="4365104" y="2555776"/>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8</a:t>
            </a:r>
            <a:endParaRPr kumimoji="1" lang="ja-JP" altLang="en-US" sz="2400" baseline="-25000" dirty="0"/>
          </a:p>
        </p:txBody>
      </p:sp>
      <p:sp>
        <p:nvSpPr>
          <p:cNvPr id="24" name="テキスト ボックス 23">
            <a:extLst>
              <a:ext uri="{FF2B5EF4-FFF2-40B4-BE49-F238E27FC236}">
                <a16:creationId xmlns:a16="http://schemas.microsoft.com/office/drawing/2014/main" id="{72308AEF-10C9-47C4-B530-69AC4AF9B631}"/>
              </a:ext>
            </a:extLst>
          </p:cNvPr>
          <p:cNvSpPr txBox="1"/>
          <p:nvPr/>
        </p:nvSpPr>
        <p:spPr>
          <a:xfrm>
            <a:off x="5085184" y="3462263"/>
            <a:ext cx="591829" cy="461665"/>
          </a:xfrm>
          <a:prstGeom prst="rect">
            <a:avLst/>
          </a:prstGeom>
          <a:noFill/>
        </p:spPr>
        <p:txBody>
          <a:bodyPr wrap="none" rtlCol="0">
            <a:spAutoFit/>
          </a:bodyPr>
          <a:lstStyle/>
          <a:p>
            <a:r>
              <a:rPr kumimoji="1" lang="ja-JP" altLang="en-US" sz="2000" dirty="0"/>
              <a:t>　</a:t>
            </a:r>
            <a:r>
              <a:rPr kumimoji="1" lang="en-US" altLang="ja-JP" sz="2400" dirty="0"/>
              <a:t>x</a:t>
            </a:r>
            <a:r>
              <a:rPr lang="en-US" altLang="ja-JP" sz="2400" baseline="-25000" dirty="0"/>
              <a:t>9</a:t>
            </a:r>
            <a:endParaRPr kumimoji="1" lang="ja-JP" altLang="en-US" sz="2400" baseline="-25000" dirty="0"/>
          </a:p>
        </p:txBody>
      </p:sp>
      <p:sp>
        <p:nvSpPr>
          <p:cNvPr id="25" name="テキスト ボックス 24">
            <a:extLst>
              <a:ext uri="{FF2B5EF4-FFF2-40B4-BE49-F238E27FC236}">
                <a16:creationId xmlns:a16="http://schemas.microsoft.com/office/drawing/2014/main" id="{0540426F-2173-42A2-A314-17D7E407E576}"/>
              </a:ext>
            </a:extLst>
          </p:cNvPr>
          <p:cNvSpPr txBox="1"/>
          <p:nvPr/>
        </p:nvSpPr>
        <p:spPr>
          <a:xfrm>
            <a:off x="68170" y="4139952"/>
            <a:ext cx="6763390" cy="2677656"/>
          </a:xfrm>
          <a:prstGeom prst="rect">
            <a:avLst/>
          </a:prstGeom>
          <a:noFill/>
        </p:spPr>
        <p:txBody>
          <a:bodyPr wrap="none" rtlCol="0">
            <a:spAutoFit/>
          </a:bodyPr>
          <a:lstStyle/>
          <a:p>
            <a:r>
              <a:rPr lang="en-US" altLang="ja-JP" sz="2400" dirty="0"/>
              <a:t>V(G</a:t>
            </a:r>
            <a:r>
              <a:rPr lang="en-US" altLang="ja-JP" sz="2400" baseline="-25000" dirty="0"/>
              <a:t>f</a:t>
            </a:r>
            <a:r>
              <a:rPr lang="en-US" altLang="ja-JP" sz="2400" dirty="0"/>
              <a:t>)=</a:t>
            </a:r>
          </a:p>
          <a:p>
            <a:r>
              <a:rPr lang="en-US" altLang="ja-JP" sz="2400" dirty="0"/>
              <a:t>{(x</a:t>
            </a:r>
            <a:r>
              <a:rPr lang="en-US" altLang="ja-JP" sz="2400" baseline="-25000" dirty="0"/>
              <a:t>1</a:t>
            </a:r>
            <a:r>
              <a:rPr lang="en-US" altLang="ja-JP" sz="2400" dirty="0"/>
              <a:t>,x</a:t>
            </a:r>
            <a:r>
              <a:rPr lang="en-US" altLang="ja-JP" sz="2400" baseline="-25000" dirty="0"/>
              <a:t>9</a:t>
            </a:r>
            <a:r>
              <a:rPr lang="en-US" altLang="ja-JP" sz="2400" dirty="0"/>
              <a:t>), (x</a:t>
            </a:r>
            <a:r>
              <a:rPr lang="en-US" altLang="ja-JP" sz="2400" baseline="-25000" dirty="0"/>
              <a:t>2</a:t>
            </a:r>
            <a:r>
              <a:rPr lang="en-US" altLang="ja-JP" sz="2400" dirty="0"/>
              <a:t>,x</a:t>
            </a:r>
            <a:r>
              <a:rPr lang="en-US" altLang="ja-JP" sz="2400" baseline="-25000" dirty="0"/>
              <a:t>4</a:t>
            </a:r>
            <a:r>
              <a:rPr lang="en-US" altLang="ja-JP" sz="2400" dirty="0"/>
              <a:t>), (x</a:t>
            </a:r>
            <a:r>
              <a:rPr lang="en-US" altLang="ja-JP" sz="2400" baseline="-25000" dirty="0"/>
              <a:t>4</a:t>
            </a:r>
            <a:r>
              <a:rPr lang="en-US" altLang="ja-JP" sz="2400" dirty="0"/>
              <a:t>,x</a:t>
            </a:r>
            <a:r>
              <a:rPr lang="en-US" altLang="ja-JP" sz="2400" baseline="-25000" dirty="0"/>
              <a:t>4</a:t>
            </a:r>
            <a:r>
              <a:rPr lang="en-US" altLang="ja-JP" sz="2400" dirty="0"/>
              <a:t>), (x</a:t>
            </a:r>
            <a:r>
              <a:rPr lang="en-US" altLang="ja-JP" sz="2400" baseline="-25000" dirty="0"/>
              <a:t>4</a:t>
            </a:r>
            <a:r>
              <a:rPr lang="en-US" altLang="ja-JP" sz="2400" dirty="0"/>
              <a:t>,x</a:t>
            </a:r>
            <a:r>
              <a:rPr lang="en-US" altLang="ja-JP" sz="2400" baseline="-25000" dirty="0"/>
              <a:t>8</a:t>
            </a:r>
            <a:r>
              <a:rPr lang="en-US" altLang="ja-JP" sz="2400" dirty="0"/>
              <a:t>), </a:t>
            </a:r>
          </a:p>
          <a:p>
            <a:r>
              <a:rPr lang="en-US" altLang="ja-JP" sz="2400" dirty="0"/>
              <a:t> (x</a:t>
            </a:r>
            <a:r>
              <a:rPr lang="en-US" altLang="ja-JP" sz="2400" baseline="-25000" dirty="0"/>
              <a:t>3</a:t>
            </a:r>
            <a:r>
              <a:rPr lang="en-US" altLang="ja-JP" sz="2400" dirty="0"/>
              <a:t>,x</a:t>
            </a:r>
            <a:r>
              <a:rPr lang="en-US" altLang="ja-JP" sz="2400" baseline="-25000" dirty="0"/>
              <a:t>3</a:t>
            </a:r>
            <a:r>
              <a:rPr lang="en-US" altLang="ja-JP" sz="2400" dirty="0"/>
              <a:t>), (x</a:t>
            </a:r>
            <a:r>
              <a:rPr lang="en-US" altLang="ja-JP" sz="2400" baseline="-25000" dirty="0"/>
              <a:t>3</a:t>
            </a:r>
            <a:r>
              <a:rPr lang="en-US" altLang="ja-JP" sz="2400" dirty="0"/>
              <a:t>,x</a:t>
            </a:r>
            <a:r>
              <a:rPr lang="en-US" altLang="ja-JP" sz="2400" baseline="-25000" dirty="0"/>
              <a:t>5</a:t>
            </a:r>
            <a:r>
              <a:rPr lang="en-US" altLang="ja-JP" sz="2400" dirty="0"/>
              <a:t>), (x</a:t>
            </a:r>
            <a:r>
              <a:rPr lang="en-US" altLang="ja-JP" sz="2400" baseline="-25000" dirty="0"/>
              <a:t>3</a:t>
            </a:r>
            <a:r>
              <a:rPr lang="en-US" altLang="ja-JP" sz="2400" dirty="0"/>
              <a:t>,x</a:t>
            </a:r>
            <a:r>
              <a:rPr lang="en-US" altLang="ja-JP" sz="2400" baseline="-25000" dirty="0"/>
              <a:t>7</a:t>
            </a:r>
            <a:r>
              <a:rPr lang="en-US" altLang="ja-JP" sz="2400" dirty="0"/>
              <a:t>), (x</a:t>
            </a:r>
            <a:r>
              <a:rPr lang="en-US" altLang="ja-JP" sz="2400" baseline="-25000" dirty="0"/>
              <a:t>6</a:t>
            </a:r>
            <a:r>
              <a:rPr lang="en-US" altLang="ja-JP" sz="2400" dirty="0"/>
              <a:t>,x</a:t>
            </a:r>
            <a:r>
              <a:rPr lang="en-US" altLang="ja-JP" sz="2400" baseline="-25000" dirty="0"/>
              <a:t>6</a:t>
            </a:r>
            <a:r>
              <a:rPr lang="en-US" altLang="ja-JP" sz="2400" dirty="0"/>
              <a:t>)</a:t>
            </a:r>
            <a:r>
              <a:rPr kumimoji="1" lang="en-US" altLang="ja-JP" sz="2400" dirty="0"/>
              <a:t>}</a:t>
            </a:r>
          </a:p>
          <a:p>
            <a:endParaRPr lang="en-US" altLang="ja-JP" sz="2400" dirty="0"/>
          </a:p>
          <a:p>
            <a:r>
              <a:rPr lang="en-US" altLang="ja-JP" sz="2400" dirty="0"/>
              <a:t>E(G</a:t>
            </a:r>
            <a:r>
              <a:rPr lang="en-US" altLang="ja-JP" sz="2400" baseline="-25000" dirty="0"/>
              <a:t>f</a:t>
            </a:r>
            <a:r>
              <a:rPr lang="en-US" altLang="ja-JP" sz="2400" dirty="0"/>
              <a:t>)=</a:t>
            </a:r>
          </a:p>
          <a:p>
            <a:r>
              <a:rPr lang="en-US" altLang="ja-JP" sz="2400" dirty="0"/>
              <a:t>{(x</a:t>
            </a:r>
            <a:r>
              <a:rPr lang="en-US" altLang="ja-JP" sz="2400" baseline="-25000" dirty="0"/>
              <a:t>1</a:t>
            </a:r>
            <a:r>
              <a:rPr lang="en-US" altLang="ja-JP" sz="2400" dirty="0"/>
              <a:t>,x</a:t>
            </a:r>
            <a:r>
              <a:rPr lang="en-US" altLang="ja-JP" sz="2400" baseline="-25000" dirty="0"/>
              <a:t>9</a:t>
            </a:r>
            <a:r>
              <a:rPr lang="en-US" altLang="ja-JP" sz="2400" dirty="0"/>
              <a:t>)(x</a:t>
            </a:r>
            <a:r>
              <a:rPr lang="en-US" altLang="ja-JP" sz="2400" baseline="-25000" dirty="0"/>
              <a:t>3</a:t>
            </a:r>
            <a:r>
              <a:rPr lang="en-US" altLang="ja-JP" sz="2400" dirty="0"/>
              <a:t>,x</a:t>
            </a:r>
            <a:r>
              <a:rPr lang="en-US" altLang="ja-JP" sz="2400" baseline="-25000" dirty="0"/>
              <a:t>7</a:t>
            </a:r>
            <a:r>
              <a:rPr lang="en-US" altLang="ja-JP" sz="2400" dirty="0"/>
              <a:t>), (x</a:t>
            </a:r>
            <a:r>
              <a:rPr lang="en-US" altLang="ja-JP" sz="2400" baseline="-25000" dirty="0"/>
              <a:t>2</a:t>
            </a:r>
            <a:r>
              <a:rPr lang="en-US" altLang="ja-JP" sz="2400" dirty="0"/>
              <a:t>,x</a:t>
            </a:r>
            <a:r>
              <a:rPr lang="en-US" altLang="ja-JP" sz="2400" baseline="-25000" dirty="0"/>
              <a:t>4</a:t>
            </a:r>
            <a:r>
              <a:rPr lang="en-US" altLang="ja-JP" sz="2400" dirty="0"/>
              <a:t>)(x</a:t>
            </a:r>
            <a:r>
              <a:rPr lang="en-US" altLang="ja-JP" sz="2400" baseline="-25000" dirty="0"/>
              <a:t>3</a:t>
            </a:r>
            <a:r>
              <a:rPr lang="en-US" altLang="ja-JP" sz="2400" dirty="0"/>
              <a:t>,x</a:t>
            </a:r>
            <a:r>
              <a:rPr lang="en-US" altLang="ja-JP" sz="2400" baseline="-25000" dirty="0"/>
              <a:t>3</a:t>
            </a:r>
            <a:r>
              <a:rPr lang="en-US" altLang="ja-JP" sz="2400" dirty="0"/>
              <a:t>), (x</a:t>
            </a:r>
            <a:r>
              <a:rPr lang="en-US" altLang="ja-JP" sz="2400" baseline="-25000" dirty="0"/>
              <a:t>2</a:t>
            </a:r>
            <a:r>
              <a:rPr lang="en-US" altLang="ja-JP" sz="2400" dirty="0"/>
              <a:t>,x</a:t>
            </a:r>
            <a:r>
              <a:rPr lang="en-US" altLang="ja-JP" sz="2400" baseline="-25000" dirty="0"/>
              <a:t>4</a:t>
            </a:r>
            <a:r>
              <a:rPr lang="en-US" altLang="ja-JP" sz="2400" dirty="0"/>
              <a:t>)(x</a:t>
            </a:r>
            <a:r>
              <a:rPr lang="en-US" altLang="ja-JP" sz="2400" baseline="-25000" dirty="0"/>
              <a:t>3</a:t>
            </a:r>
            <a:r>
              <a:rPr lang="en-US" altLang="ja-JP" sz="2400" dirty="0"/>
              <a:t>,x</a:t>
            </a:r>
            <a:r>
              <a:rPr lang="en-US" altLang="ja-JP" sz="2400" baseline="-25000" dirty="0"/>
              <a:t>5</a:t>
            </a:r>
            <a:r>
              <a:rPr lang="en-US" altLang="ja-JP" sz="2400" dirty="0"/>
              <a:t>), (x</a:t>
            </a:r>
            <a:r>
              <a:rPr lang="en-US" altLang="ja-JP" sz="2400" baseline="-25000" dirty="0"/>
              <a:t>4</a:t>
            </a:r>
            <a:r>
              <a:rPr lang="en-US" altLang="ja-JP" sz="2400" dirty="0"/>
              <a:t>,x</a:t>
            </a:r>
            <a:r>
              <a:rPr lang="en-US" altLang="ja-JP" sz="2400" baseline="-25000" dirty="0"/>
              <a:t>4</a:t>
            </a:r>
            <a:r>
              <a:rPr lang="en-US" altLang="ja-JP" sz="2400" dirty="0"/>
              <a:t>)(x</a:t>
            </a:r>
            <a:r>
              <a:rPr lang="en-US" altLang="ja-JP" sz="2400" baseline="-25000" dirty="0"/>
              <a:t>3</a:t>
            </a:r>
            <a:r>
              <a:rPr lang="en-US" altLang="ja-JP" sz="2400" dirty="0"/>
              <a:t>,x</a:t>
            </a:r>
            <a:r>
              <a:rPr lang="en-US" altLang="ja-JP" sz="2400" baseline="-25000" dirty="0"/>
              <a:t>3</a:t>
            </a:r>
            <a:r>
              <a:rPr lang="en-US" altLang="ja-JP" sz="2400" dirty="0"/>
              <a:t>), </a:t>
            </a:r>
          </a:p>
          <a:p>
            <a:r>
              <a:rPr lang="en-US" altLang="ja-JP" sz="2400" dirty="0"/>
              <a:t> (x</a:t>
            </a:r>
            <a:r>
              <a:rPr lang="en-US" altLang="ja-JP" sz="2400" baseline="-25000" dirty="0"/>
              <a:t>4</a:t>
            </a:r>
            <a:r>
              <a:rPr lang="en-US" altLang="ja-JP" sz="2400" dirty="0"/>
              <a:t>,x</a:t>
            </a:r>
            <a:r>
              <a:rPr lang="en-US" altLang="ja-JP" sz="2400" baseline="-25000" dirty="0"/>
              <a:t>4</a:t>
            </a:r>
            <a:r>
              <a:rPr lang="en-US" altLang="ja-JP" sz="2400" dirty="0"/>
              <a:t>)(x</a:t>
            </a:r>
            <a:r>
              <a:rPr lang="en-US" altLang="ja-JP" sz="2400" baseline="-25000" dirty="0"/>
              <a:t>3</a:t>
            </a:r>
            <a:r>
              <a:rPr lang="en-US" altLang="ja-JP" sz="2400" dirty="0"/>
              <a:t>,x</a:t>
            </a:r>
            <a:r>
              <a:rPr lang="en-US" altLang="ja-JP" sz="2400" baseline="-25000" dirty="0"/>
              <a:t>5</a:t>
            </a:r>
            <a:r>
              <a:rPr lang="en-US" altLang="ja-JP" sz="2400" dirty="0"/>
              <a:t>), (x</a:t>
            </a:r>
            <a:r>
              <a:rPr lang="en-US" altLang="ja-JP" sz="2400" baseline="-25000" dirty="0"/>
              <a:t>4</a:t>
            </a:r>
            <a:r>
              <a:rPr lang="en-US" altLang="ja-JP" sz="2400" dirty="0"/>
              <a:t>,x</a:t>
            </a:r>
            <a:r>
              <a:rPr lang="en-US" altLang="ja-JP" sz="2400" baseline="-25000" dirty="0"/>
              <a:t>4</a:t>
            </a:r>
            <a:r>
              <a:rPr lang="en-US" altLang="ja-JP" sz="2400" dirty="0"/>
              <a:t>)(x</a:t>
            </a:r>
            <a:r>
              <a:rPr lang="en-US" altLang="ja-JP" sz="2400" baseline="-25000" dirty="0"/>
              <a:t>6</a:t>
            </a:r>
            <a:r>
              <a:rPr lang="en-US" altLang="ja-JP" sz="2400" dirty="0"/>
              <a:t>,x</a:t>
            </a:r>
            <a:r>
              <a:rPr lang="en-US" altLang="ja-JP" sz="2400" baseline="-25000" dirty="0"/>
              <a:t>6</a:t>
            </a:r>
            <a:r>
              <a:rPr lang="en-US" altLang="ja-JP" sz="2400" dirty="0"/>
              <a:t>), (x</a:t>
            </a:r>
            <a:r>
              <a:rPr lang="en-US" altLang="ja-JP" sz="2400" baseline="-25000" dirty="0"/>
              <a:t>4</a:t>
            </a:r>
            <a:r>
              <a:rPr lang="en-US" altLang="ja-JP" sz="2400" dirty="0"/>
              <a:t>,x</a:t>
            </a:r>
            <a:r>
              <a:rPr lang="en-US" altLang="ja-JP" sz="2400" baseline="-25000" dirty="0"/>
              <a:t>8</a:t>
            </a:r>
            <a:r>
              <a:rPr lang="en-US" altLang="ja-JP" sz="2400" dirty="0"/>
              <a:t>)(x</a:t>
            </a:r>
            <a:r>
              <a:rPr lang="en-US" altLang="ja-JP" sz="2400" baseline="-25000" dirty="0"/>
              <a:t>3</a:t>
            </a:r>
            <a:r>
              <a:rPr lang="en-US" altLang="ja-JP" sz="2400" dirty="0"/>
              <a:t>,x</a:t>
            </a:r>
            <a:r>
              <a:rPr lang="en-US" altLang="ja-JP" sz="2400" baseline="-25000" dirty="0"/>
              <a:t>7</a:t>
            </a:r>
            <a:r>
              <a:rPr lang="en-US" altLang="ja-JP" sz="2400" dirty="0"/>
              <a:t>), (x</a:t>
            </a:r>
            <a:r>
              <a:rPr lang="en-US" altLang="ja-JP" sz="2400" baseline="-25000" dirty="0"/>
              <a:t>4</a:t>
            </a:r>
            <a:r>
              <a:rPr lang="en-US" altLang="ja-JP" sz="2400" dirty="0"/>
              <a:t>,x</a:t>
            </a:r>
            <a:r>
              <a:rPr lang="en-US" altLang="ja-JP" sz="2400" baseline="-25000" dirty="0"/>
              <a:t>8</a:t>
            </a:r>
            <a:r>
              <a:rPr lang="en-US" altLang="ja-JP" sz="2400" dirty="0"/>
              <a:t>)(x</a:t>
            </a:r>
            <a:r>
              <a:rPr lang="en-US" altLang="ja-JP" sz="2400" baseline="-25000" dirty="0"/>
              <a:t>6</a:t>
            </a:r>
            <a:r>
              <a:rPr lang="en-US" altLang="ja-JP" sz="2400" dirty="0"/>
              <a:t>,x</a:t>
            </a:r>
            <a:r>
              <a:rPr lang="en-US" altLang="ja-JP" sz="2400" baseline="-25000" dirty="0"/>
              <a:t>6</a:t>
            </a:r>
            <a:r>
              <a:rPr lang="en-US" altLang="ja-JP" sz="2400" dirty="0"/>
              <a:t>)}</a:t>
            </a:r>
            <a:endParaRPr kumimoji="1" lang="ja-JP" altLang="en-US" sz="2400" dirty="0"/>
          </a:p>
        </p:txBody>
      </p:sp>
    </p:spTree>
    <p:extLst>
      <p:ext uri="{BB962C8B-B14F-4D97-AF65-F5344CB8AC3E}">
        <p14:creationId xmlns:p14="http://schemas.microsoft.com/office/powerpoint/2010/main" val="94831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1AC100D-2A21-40D2-A138-8C1D187FA228}"/>
              </a:ext>
            </a:extLst>
          </p:cNvPr>
          <p:cNvSpPr txBox="1"/>
          <p:nvPr/>
        </p:nvSpPr>
        <p:spPr>
          <a:xfrm>
            <a:off x="260648" y="539552"/>
            <a:ext cx="6006773" cy="5016758"/>
          </a:xfrm>
          <a:prstGeom prst="rect">
            <a:avLst/>
          </a:prstGeom>
          <a:noFill/>
        </p:spPr>
        <p:txBody>
          <a:bodyPr wrap="none" rtlCol="0">
            <a:spAutoFit/>
          </a:bodyPr>
          <a:lstStyle/>
          <a:p>
            <a:r>
              <a:rPr kumimoji="1" lang="ja-JP" altLang="en-US" sz="2000" dirty="0"/>
              <a:t>問</a:t>
            </a:r>
            <a:r>
              <a:rPr lang="en-US" altLang="ja-JP" sz="2000" dirty="0"/>
              <a:t>2</a:t>
            </a:r>
            <a:r>
              <a:rPr kumimoji="1" lang="ja-JP" altLang="en-US" sz="2000" dirty="0"/>
              <a:t>　</a:t>
            </a:r>
            <a:r>
              <a:rPr kumimoji="1" lang="en-US" altLang="ja-JP" sz="2000" dirty="0"/>
              <a:t>(4)</a:t>
            </a:r>
            <a:r>
              <a:rPr kumimoji="1" lang="ja-JP" altLang="en-US" sz="2000" dirty="0"/>
              <a:t>　</a:t>
            </a:r>
            <a:endParaRPr kumimoji="1" lang="en-US" altLang="ja-JP" sz="2000" dirty="0"/>
          </a:p>
          <a:p>
            <a:endParaRPr lang="en-US" altLang="ja-JP" sz="2000" dirty="0"/>
          </a:p>
          <a:p>
            <a:endParaRPr kumimoji="1" lang="en-US" altLang="ja-JP" sz="2000" dirty="0"/>
          </a:p>
          <a:p>
            <a:endParaRPr lang="en-US" altLang="ja-JP" sz="2000" dirty="0"/>
          </a:p>
          <a:p>
            <a:endParaRPr kumimoji="1" lang="en-US" altLang="ja-JP" sz="2000" dirty="0"/>
          </a:p>
          <a:p>
            <a:endParaRPr lang="en-US" altLang="ja-JP" sz="2000" dirty="0"/>
          </a:p>
          <a:p>
            <a:endParaRPr lang="en-US" altLang="ja-JP" sz="2000" dirty="0"/>
          </a:p>
          <a:p>
            <a:endParaRPr lang="en-US" altLang="ja-JP" sz="2000" dirty="0"/>
          </a:p>
          <a:p>
            <a:r>
              <a:rPr lang="ja-JP" altLang="en-US" sz="2000" dirty="0"/>
              <a:t>上図より，</a:t>
            </a:r>
            <a:r>
              <a:rPr lang="en-US" altLang="ja-JP" sz="2000" dirty="0"/>
              <a:t>N</a:t>
            </a:r>
            <a:r>
              <a:rPr lang="en-US" altLang="ja-JP" sz="2000" baseline="-25000" dirty="0"/>
              <a:t>P</a:t>
            </a:r>
            <a:r>
              <a:rPr lang="en-US" altLang="ja-JP" sz="2000" dirty="0"/>
              <a:t>(x)</a:t>
            </a:r>
            <a:r>
              <a:rPr lang="en-US" altLang="ja-JP" sz="4000" baseline="30000" dirty="0"/>
              <a:t>-</a:t>
            </a:r>
            <a:r>
              <a:rPr lang="ja-JP" altLang="en-US" sz="2000" dirty="0"/>
              <a:t>∪</a:t>
            </a:r>
            <a:r>
              <a:rPr lang="en-US" altLang="ja-JP" sz="2000" dirty="0"/>
              <a:t>N</a:t>
            </a:r>
            <a:r>
              <a:rPr lang="en-US" altLang="ja-JP" sz="2000" baseline="-25000" dirty="0"/>
              <a:t>P</a:t>
            </a:r>
            <a:r>
              <a:rPr lang="en-US" altLang="ja-JP" sz="2000" dirty="0"/>
              <a:t>(y)</a:t>
            </a:r>
            <a:r>
              <a:rPr lang="ja-JP" altLang="en-US" sz="2000" dirty="0"/>
              <a:t>⊆</a:t>
            </a:r>
            <a:r>
              <a:rPr lang="en-US" altLang="ja-JP" sz="2000" dirty="0"/>
              <a:t>V(P)</a:t>
            </a:r>
            <a:r>
              <a:rPr lang="ja-JP" altLang="en-US" sz="2000" dirty="0"/>
              <a:t>∩</a:t>
            </a:r>
            <a:r>
              <a:rPr lang="en-US" altLang="ja-JP" sz="2000" dirty="0"/>
              <a:t>X </a:t>
            </a:r>
            <a:r>
              <a:rPr lang="ja-JP" altLang="en-US" sz="2000" dirty="0"/>
              <a:t>であることが分かる．</a:t>
            </a:r>
            <a:endParaRPr lang="en-US" altLang="ja-JP" sz="2000" dirty="0"/>
          </a:p>
          <a:p>
            <a:endParaRPr lang="en-US" altLang="ja-JP" sz="2000" dirty="0"/>
          </a:p>
          <a:p>
            <a:r>
              <a:rPr lang="en-US" altLang="ja-JP" sz="2000" dirty="0" err="1"/>
              <a:t>d</a:t>
            </a:r>
            <a:r>
              <a:rPr lang="en-US" altLang="ja-JP" sz="2000" baseline="-25000" dirty="0" err="1"/>
              <a:t>G</a:t>
            </a:r>
            <a:r>
              <a:rPr lang="en-US" altLang="ja-JP" sz="2000" dirty="0"/>
              <a:t>(x)+</a:t>
            </a:r>
            <a:r>
              <a:rPr lang="en-US" altLang="ja-JP" sz="2000" dirty="0" err="1"/>
              <a:t>d</a:t>
            </a:r>
            <a:r>
              <a:rPr lang="en-US" altLang="ja-JP" sz="2000" baseline="-25000" dirty="0" err="1"/>
              <a:t>G</a:t>
            </a:r>
            <a:r>
              <a:rPr lang="en-US" altLang="ja-JP" sz="2000" dirty="0"/>
              <a:t>(y)=|N</a:t>
            </a:r>
            <a:r>
              <a:rPr lang="en-US" altLang="ja-JP" sz="2000" baseline="-25000" dirty="0"/>
              <a:t>P</a:t>
            </a:r>
            <a:r>
              <a:rPr lang="en-US" altLang="ja-JP" sz="2000" dirty="0"/>
              <a:t>(x)|+|N</a:t>
            </a:r>
            <a:r>
              <a:rPr lang="en-US" altLang="ja-JP" sz="2000" baseline="-25000" dirty="0"/>
              <a:t>P</a:t>
            </a:r>
            <a:r>
              <a:rPr lang="en-US" altLang="ja-JP" sz="2000" dirty="0"/>
              <a:t>(y)|</a:t>
            </a:r>
          </a:p>
          <a:p>
            <a:r>
              <a:rPr lang="en-US" altLang="ja-JP" sz="2000" dirty="0"/>
              <a:t>                    =|N</a:t>
            </a:r>
            <a:r>
              <a:rPr lang="en-US" altLang="ja-JP" sz="2000" baseline="-25000" dirty="0"/>
              <a:t>P</a:t>
            </a:r>
            <a:r>
              <a:rPr lang="en-US" altLang="ja-JP" sz="2000" dirty="0"/>
              <a:t>(x)</a:t>
            </a:r>
            <a:r>
              <a:rPr lang="en-US" altLang="ja-JP" sz="4000" baseline="30000" dirty="0"/>
              <a:t>-</a:t>
            </a:r>
            <a:r>
              <a:rPr lang="en-US" altLang="ja-JP" sz="2000" dirty="0"/>
              <a:t>|+|N</a:t>
            </a:r>
            <a:r>
              <a:rPr lang="en-US" altLang="ja-JP" sz="2000" baseline="-25000" dirty="0"/>
              <a:t>P</a:t>
            </a:r>
            <a:r>
              <a:rPr lang="en-US" altLang="ja-JP" sz="2000" dirty="0"/>
              <a:t>(y)</a:t>
            </a:r>
            <a:r>
              <a:rPr lang="en-US" altLang="ja-JP" sz="4000" baseline="30000" dirty="0"/>
              <a:t> </a:t>
            </a:r>
            <a:r>
              <a:rPr lang="en-US" altLang="ja-JP" sz="2000" dirty="0"/>
              <a:t>|</a:t>
            </a:r>
          </a:p>
          <a:p>
            <a:r>
              <a:rPr lang="en-US" altLang="ja-JP" sz="2000" dirty="0"/>
              <a:t>                    =|N</a:t>
            </a:r>
            <a:r>
              <a:rPr lang="en-US" altLang="ja-JP" sz="2000" baseline="-25000" dirty="0"/>
              <a:t>P</a:t>
            </a:r>
            <a:r>
              <a:rPr lang="en-US" altLang="ja-JP" sz="2000" dirty="0"/>
              <a:t>(x)</a:t>
            </a:r>
            <a:r>
              <a:rPr lang="en-US" altLang="ja-JP" sz="4000" baseline="30000" dirty="0"/>
              <a:t>-</a:t>
            </a:r>
            <a:r>
              <a:rPr lang="ja-JP" altLang="en-US" sz="2000" dirty="0"/>
              <a:t>∪</a:t>
            </a:r>
            <a:r>
              <a:rPr lang="en-US" altLang="ja-JP" sz="2000" dirty="0"/>
              <a:t>N</a:t>
            </a:r>
            <a:r>
              <a:rPr lang="en-US" altLang="ja-JP" sz="2000" baseline="-25000" dirty="0"/>
              <a:t>P</a:t>
            </a:r>
            <a:r>
              <a:rPr lang="en-US" altLang="ja-JP" sz="2000" dirty="0"/>
              <a:t>(y)|</a:t>
            </a:r>
            <a:r>
              <a:rPr lang="ja-JP" altLang="en-US" sz="2000" dirty="0"/>
              <a:t>　（∵ </a:t>
            </a:r>
            <a:r>
              <a:rPr lang="en-US" altLang="ja-JP" sz="2000" dirty="0"/>
              <a:t>N</a:t>
            </a:r>
            <a:r>
              <a:rPr lang="en-US" altLang="ja-JP" sz="2000" baseline="-25000" dirty="0"/>
              <a:t>P</a:t>
            </a:r>
            <a:r>
              <a:rPr lang="en-US" altLang="ja-JP" sz="2000" dirty="0"/>
              <a:t>(x)</a:t>
            </a:r>
            <a:r>
              <a:rPr lang="en-US" altLang="ja-JP" sz="4000" baseline="30000" dirty="0"/>
              <a:t>-</a:t>
            </a:r>
            <a:r>
              <a:rPr lang="ja-JP" altLang="en-US" sz="2000" dirty="0"/>
              <a:t>∩ </a:t>
            </a:r>
            <a:r>
              <a:rPr lang="en-US" altLang="ja-JP" sz="2000" dirty="0"/>
              <a:t>N</a:t>
            </a:r>
            <a:r>
              <a:rPr lang="en-US" altLang="ja-JP" sz="2000" baseline="-25000" dirty="0"/>
              <a:t>P</a:t>
            </a:r>
            <a:r>
              <a:rPr lang="en-US" altLang="ja-JP" sz="2000" dirty="0"/>
              <a:t>(y)</a:t>
            </a:r>
            <a:r>
              <a:rPr lang="ja-JP" altLang="en-US" sz="2000" dirty="0"/>
              <a:t> </a:t>
            </a:r>
            <a:r>
              <a:rPr lang="en-US" altLang="ja-JP" sz="2000" dirty="0"/>
              <a:t>=</a:t>
            </a:r>
            <a:r>
              <a:rPr lang="ja-JP" altLang="en-US" sz="2000" dirty="0"/>
              <a:t>∅ ）</a:t>
            </a:r>
            <a:endParaRPr lang="en-US" altLang="ja-JP" sz="2000" dirty="0"/>
          </a:p>
          <a:p>
            <a:r>
              <a:rPr lang="en-US" altLang="ja-JP" sz="2000" dirty="0"/>
              <a:t>                   </a:t>
            </a:r>
            <a:r>
              <a:rPr lang="ja-JP" altLang="en-US" sz="2000" dirty="0"/>
              <a:t>≦</a:t>
            </a:r>
            <a:r>
              <a:rPr lang="en-US" altLang="ja-JP" sz="2000" dirty="0"/>
              <a:t>|V(P)</a:t>
            </a:r>
            <a:r>
              <a:rPr lang="ja-JP" altLang="en-US" sz="2000" dirty="0"/>
              <a:t>∩</a:t>
            </a:r>
            <a:r>
              <a:rPr lang="en-US" altLang="ja-JP" sz="2000" dirty="0"/>
              <a:t>X|</a:t>
            </a:r>
          </a:p>
          <a:p>
            <a:r>
              <a:rPr lang="en-US" altLang="ja-JP" sz="2000" dirty="0"/>
              <a:t>                    =|X|</a:t>
            </a:r>
            <a:endParaRPr kumimoji="1" lang="ja-JP" altLang="en-US" sz="2000" dirty="0"/>
          </a:p>
        </p:txBody>
      </p:sp>
      <p:cxnSp>
        <p:nvCxnSpPr>
          <p:cNvPr id="6" name="直線コネクタ 5">
            <a:extLst>
              <a:ext uri="{FF2B5EF4-FFF2-40B4-BE49-F238E27FC236}">
                <a16:creationId xmlns:a16="http://schemas.microsoft.com/office/drawing/2014/main" id="{04F325D4-E801-43BC-A025-3AF3E6A3DB52}"/>
              </a:ext>
            </a:extLst>
          </p:cNvPr>
          <p:cNvCxnSpPr>
            <a:cxnSpLocks/>
            <a:stCxn id="9" idx="6"/>
            <a:endCxn id="17" idx="2"/>
          </p:cNvCxnSpPr>
          <p:nvPr/>
        </p:nvCxnSpPr>
        <p:spPr>
          <a:xfrm flipV="1">
            <a:off x="2168824" y="1331640"/>
            <a:ext cx="72008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2AB0372-93C8-492A-ACFD-D136539CFE01}"/>
              </a:ext>
            </a:extLst>
          </p:cNvPr>
          <p:cNvSpPr txBox="1"/>
          <p:nvPr/>
        </p:nvSpPr>
        <p:spPr>
          <a:xfrm>
            <a:off x="1944762" y="1291570"/>
            <a:ext cx="295274" cy="400110"/>
          </a:xfrm>
          <a:prstGeom prst="rect">
            <a:avLst/>
          </a:prstGeom>
          <a:noFill/>
        </p:spPr>
        <p:txBody>
          <a:bodyPr wrap="none" rtlCol="0">
            <a:spAutoFit/>
          </a:bodyPr>
          <a:lstStyle/>
          <a:p>
            <a:r>
              <a:rPr kumimoji="1" lang="en-US" altLang="ja-JP" sz="2000" dirty="0"/>
              <a:t>x</a:t>
            </a:r>
            <a:endParaRPr kumimoji="1" lang="ja-JP" altLang="en-US" sz="2000" dirty="0"/>
          </a:p>
        </p:txBody>
      </p:sp>
      <p:sp>
        <p:nvSpPr>
          <p:cNvPr id="8" name="テキスト ボックス 7">
            <a:extLst>
              <a:ext uri="{FF2B5EF4-FFF2-40B4-BE49-F238E27FC236}">
                <a16:creationId xmlns:a16="http://schemas.microsoft.com/office/drawing/2014/main" id="{B5457A8C-0095-434B-95DD-8C3BD9ADFDB4}"/>
              </a:ext>
            </a:extLst>
          </p:cNvPr>
          <p:cNvSpPr txBox="1"/>
          <p:nvPr/>
        </p:nvSpPr>
        <p:spPr>
          <a:xfrm>
            <a:off x="4335468" y="1271356"/>
            <a:ext cx="300082" cy="400110"/>
          </a:xfrm>
          <a:prstGeom prst="rect">
            <a:avLst/>
          </a:prstGeom>
          <a:noFill/>
        </p:spPr>
        <p:txBody>
          <a:bodyPr wrap="none" rtlCol="0">
            <a:spAutoFit/>
          </a:bodyPr>
          <a:lstStyle/>
          <a:p>
            <a:r>
              <a:rPr lang="en-US" altLang="ja-JP" sz="2000" dirty="0"/>
              <a:t>y</a:t>
            </a:r>
            <a:endParaRPr kumimoji="1" lang="ja-JP" altLang="en-US" sz="2000" dirty="0"/>
          </a:p>
        </p:txBody>
      </p:sp>
      <p:sp>
        <p:nvSpPr>
          <p:cNvPr id="9" name="楕円 8">
            <a:extLst>
              <a:ext uri="{FF2B5EF4-FFF2-40B4-BE49-F238E27FC236}">
                <a16:creationId xmlns:a16="http://schemas.microsoft.com/office/drawing/2014/main" id="{81BB9FF1-516A-4BBB-92B0-FC77AC153E15}"/>
              </a:ext>
            </a:extLst>
          </p:cNvPr>
          <p:cNvSpPr/>
          <p:nvPr/>
        </p:nvSpPr>
        <p:spPr>
          <a:xfrm>
            <a:off x="2024808" y="1259633"/>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9213C4ED-7555-49E9-9BA3-015BF59BBB57}"/>
              </a:ext>
            </a:extLst>
          </p:cNvPr>
          <p:cNvSpPr/>
          <p:nvPr/>
        </p:nvSpPr>
        <p:spPr>
          <a:xfrm>
            <a:off x="4401072" y="125963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47E56F21-0234-456D-9DC3-D7C5D2A73EFA}"/>
              </a:ext>
            </a:extLst>
          </p:cNvPr>
          <p:cNvSpPr/>
          <p:nvPr/>
        </p:nvSpPr>
        <p:spPr>
          <a:xfrm>
            <a:off x="2312840" y="1259632"/>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DD333344-A47A-4D35-B32A-759190739D32}"/>
              </a:ext>
            </a:extLst>
          </p:cNvPr>
          <p:cNvSpPr/>
          <p:nvPr/>
        </p:nvSpPr>
        <p:spPr>
          <a:xfrm>
            <a:off x="2600872" y="1259632"/>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665FEBD2-AFC1-4422-A069-8BE236540A63}"/>
              </a:ext>
            </a:extLst>
          </p:cNvPr>
          <p:cNvCxnSpPr>
            <a:cxnSpLocks/>
            <a:stCxn id="17" idx="6"/>
          </p:cNvCxnSpPr>
          <p:nvPr/>
        </p:nvCxnSpPr>
        <p:spPr>
          <a:xfrm flipV="1">
            <a:off x="3032920" y="1331639"/>
            <a:ext cx="774488"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AB8DA0EC-B25F-4C62-9F0E-1F99D6BAA03C}"/>
              </a:ext>
            </a:extLst>
          </p:cNvPr>
          <p:cNvCxnSpPr>
            <a:cxnSpLocks/>
            <a:stCxn id="16" idx="6"/>
            <a:endCxn id="10" idx="2"/>
          </p:cNvCxnSpPr>
          <p:nvPr/>
        </p:nvCxnSpPr>
        <p:spPr>
          <a:xfrm>
            <a:off x="3969024" y="1331641"/>
            <a:ext cx="4320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楕円 14">
            <a:extLst>
              <a:ext uri="{FF2B5EF4-FFF2-40B4-BE49-F238E27FC236}">
                <a16:creationId xmlns:a16="http://schemas.microsoft.com/office/drawing/2014/main" id="{C007E221-A076-4C66-9106-3968FFC42527}"/>
              </a:ext>
            </a:extLst>
          </p:cNvPr>
          <p:cNvSpPr/>
          <p:nvPr/>
        </p:nvSpPr>
        <p:spPr>
          <a:xfrm>
            <a:off x="4113040" y="1259632"/>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58EE374F-7548-4DA8-9628-3C4340EF1090}"/>
              </a:ext>
            </a:extLst>
          </p:cNvPr>
          <p:cNvSpPr/>
          <p:nvPr/>
        </p:nvSpPr>
        <p:spPr>
          <a:xfrm>
            <a:off x="3825008" y="125963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D73692FD-BF7A-41D6-B95E-3E2DCE97F43C}"/>
              </a:ext>
            </a:extLst>
          </p:cNvPr>
          <p:cNvSpPr/>
          <p:nvPr/>
        </p:nvSpPr>
        <p:spPr>
          <a:xfrm>
            <a:off x="2888904" y="1259632"/>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91A71D1D-E0EF-40DE-92D1-3F14E40DBBB2}"/>
              </a:ext>
            </a:extLst>
          </p:cNvPr>
          <p:cNvSpPr/>
          <p:nvPr/>
        </p:nvSpPr>
        <p:spPr>
          <a:xfrm>
            <a:off x="5325632" y="1643121"/>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A4186EA7-7ADC-4962-81EA-4A9844E10D7A}"/>
              </a:ext>
            </a:extLst>
          </p:cNvPr>
          <p:cNvSpPr/>
          <p:nvPr/>
        </p:nvSpPr>
        <p:spPr>
          <a:xfrm>
            <a:off x="5325632" y="201154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5F9BD58C-F357-45F1-BC0C-E6C49EABD822}"/>
              </a:ext>
            </a:extLst>
          </p:cNvPr>
          <p:cNvSpPr txBox="1"/>
          <p:nvPr/>
        </p:nvSpPr>
        <p:spPr>
          <a:xfrm>
            <a:off x="5416890" y="1510828"/>
            <a:ext cx="460382" cy="400110"/>
          </a:xfrm>
          <a:prstGeom prst="rect">
            <a:avLst/>
          </a:prstGeom>
          <a:noFill/>
        </p:spPr>
        <p:txBody>
          <a:bodyPr wrap="none" rtlCol="0">
            <a:spAutoFit/>
          </a:bodyPr>
          <a:lstStyle/>
          <a:p>
            <a:r>
              <a:rPr lang="ja-JP" altLang="en-US" sz="2000" dirty="0"/>
              <a:t>∊</a:t>
            </a:r>
            <a:r>
              <a:rPr lang="en-US" altLang="ja-JP" sz="2000" dirty="0"/>
              <a:t>X</a:t>
            </a:r>
            <a:endParaRPr kumimoji="1" lang="ja-JP" altLang="en-US" sz="2000" dirty="0"/>
          </a:p>
        </p:txBody>
      </p:sp>
      <p:sp>
        <p:nvSpPr>
          <p:cNvPr id="24" name="テキスト ボックス 23">
            <a:extLst>
              <a:ext uri="{FF2B5EF4-FFF2-40B4-BE49-F238E27FC236}">
                <a16:creationId xmlns:a16="http://schemas.microsoft.com/office/drawing/2014/main" id="{DA1A477C-8B2E-42A3-BB8C-FE4D8AFF8D9E}"/>
              </a:ext>
            </a:extLst>
          </p:cNvPr>
          <p:cNvSpPr txBox="1"/>
          <p:nvPr/>
        </p:nvSpPr>
        <p:spPr>
          <a:xfrm>
            <a:off x="5417866" y="1867634"/>
            <a:ext cx="452368" cy="400110"/>
          </a:xfrm>
          <a:prstGeom prst="rect">
            <a:avLst/>
          </a:prstGeom>
          <a:noFill/>
        </p:spPr>
        <p:txBody>
          <a:bodyPr wrap="none" rtlCol="0">
            <a:spAutoFit/>
          </a:bodyPr>
          <a:lstStyle/>
          <a:p>
            <a:r>
              <a:rPr lang="ja-JP" altLang="en-US" sz="2000" dirty="0"/>
              <a:t>∊</a:t>
            </a:r>
            <a:r>
              <a:rPr lang="en-US" altLang="ja-JP" sz="2000" dirty="0"/>
              <a:t>Y</a:t>
            </a:r>
            <a:endParaRPr kumimoji="1" lang="ja-JP" altLang="en-US" sz="2000" dirty="0"/>
          </a:p>
        </p:txBody>
      </p:sp>
      <p:sp>
        <p:nvSpPr>
          <p:cNvPr id="25" name="フリーフォーム: 図形 24">
            <a:extLst>
              <a:ext uri="{FF2B5EF4-FFF2-40B4-BE49-F238E27FC236}">
                <a16:creationId xmlns:a16="http://schemas.microsoft.com/office/drawing/2014/main" id="{447F09AA-3DCB-400E-BC90-05C43F3EE6DF}"/>
              </a:ext>
            </a:extLst>
          </p:cNvPr>
          <p:cNvSpPr/>
          <p:nvPr/>
        </p:nvSpPr>
        <p:spPr>
          <a:xfrm>
            <a:off x="2107622" y="952592"/>
            <a:ext cx="836572" cy="326048"/>
          </a:xfrm>
          <a:custGeom>
            <a:avLst/>
            <a:gdLst>
              <a:gd name="connsiteX0" fmla="*/ 0 w 855785"/>
              <a:gd name="connsiteY0" fmla="*/ 275573 h 299019"/>
              <a:gd name="connsiteX1" fmla="*/ 468923 w 855785"/>
              <a:gd name="connsiteY1" fmla="*/ 80 h 299019"/>
              <a:gd name="connsiteX2" fmla="*/ 855785 w 855785"/>
              <a:gd name="connsiteY2" fmla="*/ 299019 h 299019"/>
            </a:gdLst>
            <a:ahLst/>
            <a:cxnLst>
              <a:cxn ang="0">
                <a:pos x="connsiteX0" y="connsiteY0"/>
              </a:cxn>
              <a:cxn ang="0">
                <a:pos x="connsiteX1" y="connsiteY1"/>
              </a:cxn>
              <a:cxn ang="0">
                <a:pos x="connsiteX2" y="connsiteY2"/>
              </a:cxn>
            </a:cxnLst>
            <a:rect l="l" t="t" r="r" b="b"/>
            <a:pathLst>
              <a:path w="855785" h="299019">
                <a:moveTo>
                  <a:pt x="0" y="275573"/>
                </a:moveTo>
                <a:cubicBezTo>
                  <a:pt x="163146" y="135872"/>
                  <a:pt x="326292" y="-3828"/>
                  <a:pt x="468923" y="80"/>
                </a:cubicBezTo>
                <a:cubicBezTo>
                  <a:pt x="611554" y="3988"/>
                  <a:pt x="733669" y="151503"/>
                  <a:pt x="855785" y="29901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81D06DD4-531E-407B-B78C-6FC23D538BCB}"/>
              </a:ext>
            </a:extLst>
          </p:cNvPr>
          <p:cNvCxnSpPr>
            <a:cxnSpLocks/>
            <a:stCxn id="29" idx="6"/>
            <a:endCxn id="37" idx="2"/>
          </p:cNvCxnSpPr>
          <p:nvPr/>
        </p:nvCxnSpPr>
        <p:spPr>
          <a:xfrm flipV="1">
            <a:off x="2167876" y="2411760"/>
            <a:ext cx="72008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C65001B1-E56D-4AAE-A48B-F6D81DA20AA4}"/>
              </a:ext>
            </a:extLst>
          </p:cNvPr>
          <p:cNvSpPr txBox="1"/>
          <p:nvPr/>
        </p:nvSpPr>
        <p:spPr>
          <a:xfrm>
            <a:off x="1943814" y="2371690"/>
            <a:ext cx="295274" cy="400110"/>
          </a:xfrm>
          <a:prstGeom prst="rect">
            <a:avLst/>
          </a:prstGeom>
          <a:noFill/>
        </p:spPr>
        <p:txBody>
          <a:bodyPr wrap="none" rtlCol="0">
            <a:spAutoFit/>
          </a:bodyPr>
          <a:lstStyle/>
          <a:p>
            <a:r>
              <a:rPr kumimoji="1" lang="en-US" altLang="ja-JP" sz="2000" dirty="0"/>
              <a:t>x</a:t>
            </a:r>
            <a:endParaRPr kumimoji="1" lang="ja-JP" altLang="en-US" sz="2000" dirty="0"/>
          </a:p>
        </p:txBody>
      </p:sp>
      <p:sp>
        <p:nvSpPr>
          <p:cNvPr id="28" name="テキスト ボックス 27">
            <a:extLst>
              <a:ext uri="{FF2B5EF4-FFF2-40B4-BE49-F238E27FC236}">
                <a16:creationId xmlns:a16="http://schemas.microsoft.com/office/drawing/2014/main" id="{68CBD1E9-A514-4E33-966C-9048BAA3625F}"/>
              </a:ext>
            </a:extLst>
          </p:cNvPr>
          <p:cNvSpPr txBox="1"/>
          <p:nvPr/>
        </p:nvSpPr>
        <p:spPr>
          <a:xfrm>
            <a:off x="4334520" y="2351476"/>
            <a:ext cx="300082" cy="400110"/>
          </a:xfrm>
          <a:prstGeom prst="rect">
            <a:avLst/>
          </a:prstGeom>
          <a:noFill/>
        </p:spPr>
        <p:txBody>
          <a:bodyPr wrap="none" rtlCol="0">
            <a:spAutoFit/>
          </a:bodyPr>
          <a:lstStyle/>
          <a:p>
            <a:r>
              <a:rPr lang="en-US" altLang="ja-JP" sz="2000" dirty="0"/>
              <a:t>y</a:t>
            </a:r>
            <a:endParaRPr kumimoji="1" lang="ja-JP" altLang="en-US" sz="2000" dirty="0"/>
          </a:p>
        </p:txBody>
      </p:sp>
      <p:sp>
        <p:nvSpPr>
          <p:cNvPr id="29" name="楕円 28">
            <a:extLst>
              <a:ext uri="{FF2B5EF4-FFF2-40B4-BE49-F238E27FC236}">
                <a16:creationId xmlns:a16="http://schemas.microsoft.com/office/drawing/2014/main" id="{3575B6F9-AD64-4E94-8B66-E9D95AC837A6}"/>
              </a:ext>
            </a:extLst>
          </p:cNvPr>
          <p:cNvSpPr/>
          <p:nvPr/>
        </p:nvSpPr>
        <p:spPr>
          <a:xfrm>
            <a:off x="2023860" y="2339753"/>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6DC3B96B-BFEF-4602-8E28-61CE925229FC}"/>
              </a:ext>
            </a:extLst>
          </p:cNvPr>
          <p:cNvSpPr/>
          <p:nvPr/>
        </p:nvSpPr>
        <p:spPr>
          <a:xfrm>
            <a:off x="4400124" y="233975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E5F1E414-9011-4F29-9C4E-D3152047FFD6}"/>
              </a:ext>
            </a:extLst>
          </p:cNvPr>
          <p:cNvSpPr/>
          <p:nvPr/>
        </p:nvSpPr>
        <p:spPr>
          <a:xfrm>
            <a:off x="2311892" y="2339752"/>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E8E16C2F-3191-4EBB-BDFB-5455E5A5D764}"/>
              </a:ext>
            </a:extLst>
          </p:cNvPr>
          <p:cNvSpPr/>
          <p:nvPr/>
        </p:nvSpPr>
        <p:spPr>
          <a:xfrm>
            <a:off x="2599924" y="2339752"/>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a:extLst>
              <a:ext uri="{FF2B5EF4-FFF2-40B4-BE49-F238E27FC236}">
                <a16:creationId xmlns:a16="http://schemas.microsoft.com/office/drawing/2014/main" id="{35FC0AA9-1D37-4DA3-8167-745BC9EA3F75}"/>
              </a:ext>
            </a:extLst>
          </p:cNvPr>
          <p:cNvCxnSpPr>
            <a:cxnSpLocks/>
            <a:stCxn id="37" idx="6"/>
          </p:cNvCxnSpPr>
          <p:nvPr/>
        </p:nvCxnSpPr>
        <p:spPr>
          <a:xfrm flipV="1">
            <a:off x="3031972" y="2411759"/>
            <a:ext cx="774488" cy="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95B9CF2-2656-4CDE-A895-68DAE030D509}"/>
              </a:ext>
            </a:extLst>
          </p:cNvPr>
          <p:cNvCxnSpPr>
            <a:cxnSpLocks/>
            <a:stCxn id="36" idx="6"/>
            <a:endCxn id="30" idx="2"/>
          </p:cNvCxnSpPr>
          <p:nvPr/>
        </p:nvCxnSpPr>
        <p:spPr>
          <a:xfrm>
            <a:off x="3968076" y="2411761"/>
            <a:ext cx="4320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楕円 34">
            <a:extLst>
              <a:ext uri="{FF2B5EF4-FFF2-40B4-BE49-F238E27FC236}">
                <a16:creationId xmlns:a16="http://schemas.microsoft.com/office/drawing/2014/main" id="{82C6D448-AC63-47C1-A8FF-4F251EEA90F1}"/>
              </a:ext>
            </a:extLst>
          </p:cNvPr>
          <p:cNvSpPr/>
          <p:nvPr/>
        </p:nvSpPr>
        <p:spPr>
          <a:xfrm>
            <a:off x="4112092" y="2339752"/>
            <a:ext cx="144016" cy="14401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F59384BA-E387-430E-B92A-B2A1A253FE32}"/>
              </a:ext>
            </a:extLst>
          </p:cNvPr>
          <p:cNvSpPr/>
          <p:nvPr/>
        </p:nvSpPr>
        <p:spPr>
          <a:xfrm>
            <a:off x="3824060" y="233975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3B0B3E1E-EEE0-4DB1-ADF8-0E7254D7B82F}"/>
              </a:ext>
            </a:extLst>
          </p:cNvPr>
          <p:cNvSpPr/>
          <p:nvPr/>
        </p:nvSpPr>
        <p:spPr>
          <a:xfrm>
            <a:off x="2887956" y="2339752"/>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図形 37">
            <a:extLst>
              <a:ext uri="{FF2B5EF4-FFF2-40B4-BE49-F238E27FC236}">
                <a16:creationId xmlns:a16="http://schemas.microsoft.com/office/drawing/2014/main" id="{FBF888EA-5638-4564-9E7B-724F9EB55290}"/>
              </a:ext>
            </a:extLst>
          </p:cNvPr>
          <p:cNvSpPr/>
          <p:nvPr/>
        </p:nvSpPr>
        <p:spPr>
          <a:xfrm>
            <a:off x="2708920" y="2013703"/>
            <a:ext cx="1728192" cy="377841"/>
          </a:xfrm>
          <a:custGeom>
            <a:avLst/>
            <a:gdLst>
              <a:gd name="connsiteX0" fmla="*/ 0 w 855785"/>
              <a:gd name="connsiteY0" fmla="*/ 275573 h 299019"/>
              <a:gd name="connsiteX1" fmla="*/ 468923 w 855785"/>
              <a:gd name="connsiteY1" fmla="*/ 80 h 299019"/>
              <a:gd name="connsiteX2" fmla="*/ 855785 w 855785"/>
              <a:gd name="connsiteY2" fmla="*/ 299019 h 299019"/>
            </a:gdLst>
            <a:ahLst/>
            <a:cxnLst>
              <a:cxn ang="0">
                <a:pos x="connsiteX0" y="connsiteY0"/>
              </a:cxn>
              <a:cxn ang="0">
                <a:pos x="connsiteX1" y="connsiteY1"/>
              </a:cxn>
              <a:cxn ang="0">
                <a:pos x="connsiteX2" y="connsiteY2"/>
              </a:cxn>
            </a:cxnLst>
            <a:rect l="l" t="t" r="r" b="b"/>
            <a:pathLst>
              <a:path w="855785" h="299019">
                <a:moveTo>
                  <a:pt x="0" y="275573"/>
                </a:moveTo>
                <a:cubicBezTo>
                  <a:pt x="163146" y="135872"/>
                  <a:pt x="326292" y="-3828"/>
                  <a:pt x="468923" y="80"/>
                </a:cubicBezTo>
                <a:cubicBezTo>
                  <a:pt x="611554" y="3988"/>
                  <a:pt x="733669" y="151503"/>
                  <a:pt x="855785" y="29901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09F27232-7D57-4E37-B18B-027608802D2A}"/>
              </a:ext>
            </a:extLst>
          </p:cNvPr>
          <p:cNvSpPr txBox="1"/>
          <p:nvPr/>
        </p:nvSpPr>
        <p:spPr>
          <a:xfrm rot="5400000">
            <a:off x="2522304" y="1309212"/>
            <a:ext cx="327334" cy="400110"/>
          </a:xfrm>
          <a:prstGeom prst="rect">
            <a:avLst/>
          </a:prstGeom>
          <a:noFill/>
        </p:spPr>
        <p:txBody>
          <a:bodyPr wrap="none" rtlCol="0">
            <a:spAutoFit/>
          </a:bodyPr>
          <a:lstStyle/>
          <a:p>
            <a:r>
              <a:rPr lang="ja-JP" altLang="en-US" sz="2000" dirty="0"/>
              <a:t>∊</a:t>
            </a:r>
            <a:endParaRPr kumimoji="1" lang="ja-JP" altLang="en-US" sz="2000" dirty="0"/>
          </a:p>
        </p:txBody>
      </p:sp>
      <p:sp>
        <p:nvSpPr>
          <p:cNvPr id="41" name="テキスト ボックス 40">
            <a:extLst>
              <a:ext uri="{FF2B5EF4-FFF2-40B4-BE49-F238E27FC236}">
                <a16:creationId xmlns:a16="http://schemas.microsoft.com/office/drawing/2014/main" id="{D1291DCB-352A-4A2F-BF05-D0F8A3E7F476}"/>
              </a:ext>
            </a:extLst>
          </p:cNvPr>
          <p:cNvSpPr txBox="1"/>
          <p:nvPr/>
        </p:nvSpPr>
        <p:spPr>
          <a:xfrm>
            <a:off x="2348880" y="1475656"/>
            <a:ext cx="788999" cy="420628"/>
          </a:xfrm>
          <a:prstGeom prst="rect">
            <a:avLst/>
          </a:prstGeom>
          <a:noFill/>
        </p:spPr>
        <p:txBody>
          <a:bodyPr wrap="none" rtlCol="0">
            <a:spAutoFit/>
          </a:bodyPr>
          <a:lstStyle/>
          <a:p>
            <a:r>
              <a:rPr kumimoji="1" lang="en-US" altLang="ja-JP" sz="2000" dirty="0"/>
              <a:t>N</a:t>
            </a:r>
            <a:r>
              <a:rPr kumimoji="1" lang="en-US" altLang="ja-JP" sz="2000" baseline="-25000" dirty="0"/>
              <a:t>P</a:t>
            </a:r>
            <a:r>
              <a:rPr kumimoji="1" lang="en-US" altLang="ja-JP" sz="2000" dirty="0"/>
              <a:t>(x)</a:t>
            </a:r>
            <a:r>
              <a:rPr kumimoji="1" lang="en-US" altLang="ja-JP" sz="3200" baseline="30000" dirty="0"/>
              <a:t>-</a:t>
            </a:r>
            <a:endParaRPr kumimoji="1" lang="ja-JP" altLang="en-US" sz="3200" baseline="30000" dirty="0"/>
          </a:p>
        </p:txBody>
      </p:sp>
      <p:sp>
        <p:nvSpPr>
          <p:cNvPr id="42" name="テキスト ボックス 41">
            <a:extLst>
              <a:ext uri="{FF2B5EF4-FFF2-40B4-BE49-F238E27FC236}">
                <a16:creationId xmlns:a16="http://schemas.microsoft.com/office/drawing/2014/main" id="{3A51A538-F2DD-455A-BE6D-D3289CF2C853}"/>
              </a:ext>
            </a:extLst>
          </p:cNvPr>
          <p:cNvSpPr txBox="1"/>
          <p:nvPr/>
        </p:nvSpPr>
        <p:spPr>
          <a:xfrm rot="5400000">
            <a:off x="2519342" y="2375372"/>
            <a:ext cx="327334" cy="400110"/>
          </a:xfrm>
          <a:prstGeom prst="rect">
            <a:avLst/>
          </a:prstGeom>
          <a:noFill/>
        </p:spPr>
        <p:txBody>
          <a:bodyPr wrap="none" rtlCol="0">
            <a:spAutoFit/>
          </a:bodyPr>
          <a:lstStyle/>
          <a:p>
            <a:r>
              <a:rPr lang="ja-JP" altLang="en-US" sz="2000" dirty="0"/>
              <a:t>∊</a:t>
            </a:r>
            <a:endParaRPr kumimoji="1" lang="ja-JP" altLang="en-US" sz="2000" dirty="0"/>
          </a:p>
        </p:txBody>
      </p:sp>
      <p:sp>
        <p:nvSpPr>
          <p:cNvPr id="43" name="テキスト ボックス 42">
            <a:extLst>
              <a:ext uri="{FF2B5EF4-FFF2-40B4-BE49-F238E27FC236}">
                <a16:creationId xmlns:a16="http://schemas.microsoft.com/office/drawing/2014/main" id="{AE6ACF04-CE41-48E1-A126-358BA5501F5A}"/>
              </a:ext>
            </a:extLst>
          </p:cNvPr>
          <p:cNvSpPr txBox="1"/>
          <p:nvPr/>
        </p:nvSpPr>
        <p:spPr>
          <a:xfrm>
            <a:off x="2358509" y="2545834"/>
            <a:ext cx="710451" cy="400110"/>
          </a:xfrm>
          <a:prstGeom prst="rect">
            <a:avLst/>
          </a:prstGeom>
          <a:noFill/>
        </p:spPr>
        <p:txBody>
          <a:bodyPr wrap="none" rtlCol="0">
            <a:spAutoFit/>
          </a:bodyPr>
          <a:lstStyle/>
          <a:p>
            <a:r>
              <a:rPr kumimoji="1" lang="en-US" altLang="ja-JP" sz="2000" dirty="0"/>
              <a:t>N</a:t>
            </a:r>
            <a:r>
              <a:rPr kumimoji="1" lang="en-US" altLang="ja-JP" sz="2000" baseline="-25000" dirty="0"/>
              <a:t>P</a:t>
            </a:r>
            <a:r>
              <a:rPr kumimoji="1" lang="en-US" altLang="ja-JP" sz="2000" dirty="0"/>
              <a:t>(y)</a:t>
            </a:r>
            <a:endParaRPr kumimoji="1" lang="ja-JP" altLang="en-US" sz="3200" baseline="30000" dirty="0"/>
          </a:p>
        </p:txBody>
      </p:sp>
    </p:spTree>
    <p:extLst>
      <p:ext uri="{BB962C8B-B14F-4D97-AF65-F5344CB8AC3E}">
        <p14:creationId xmlns:p14="http://schemas.microsoft.com/office/powerpoint/2010/main" val="3218115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9BADA61-9DAA-4295-91A7-69BE6C52A7BF}"/>
              </a:ext>
            </a:extLst>
          </p:cNvPr>
          <p:cNvSpPr txBox="1"/>
          <p:nvPr/>
        </p:nvSpPr>
        <p:spPr>
          <a:xfrm>
            <a:off x="260648" y="539552"/>
            <a:ext cx="6597352" cy="8094524"/>
          </a:xfrm>
          <a:prstGeom prst="rect">
            <a:avLst/>
          </a:prstGeom>
          <a:noFill/>
        </p:spPr>
        <p:txBody>
          <a:bodyPr wrap="square" rtlCol="0">
            <a:spAutoFit/>
          </a:bodyPr>
          <a:lstStyle/>
          <a:p>
            <a:r>
              <a:rPr kumimoji="1" lang="ja-JP" altLang="en-US" sz="2000" dirty="0"/>
              <a:t>問</a:t>
            </a:r>
            <a:r>
              <a:rPr kumimoji="1" lang="en-US" altLang="ja-JP" sz="2000" dirty="0"/>
              <a:t>3</a:t>
            </a:r>
            <a:r>
              <a:rPr kumimoji="1" lang="ja-JP" altLang="en-US" sz="2000" dirty="0"/>
              <a:t>　</a:t>
            </a:r>
            <a:endParaRPr kumimoji="1" lang="en-US" altLang="ja-JP" sz="2000" dirty="0"/>
          </a:p>
          <a:p>
            <a:r>
              <a:rPr lang="en-US" altLang="ja-JP" sz="2000" dirty="0"/>
              <a:t>K</a:t>
            </a:r>
            <a:r>
              <a:rPr lang="en-US" altLang="ja-JP" sz="2000" baseline="-25000" dirty="0"/>
              <a:t>2,n-2</a:t>
            </a:r>
            <a:r>
              <a:rPr lang="ja-JP" altLang="en-US" sz="2000" dirty="0"/>
              <a:t>が超オイラーグラフではないことは次のことから分かる．</a:t>
            </a:r>
            <a:endParaRPr lang="en-US" altLang="ja-JP" sz="2000" dirty="0"/>
          </a:p>
          <a:p>
            <a:pPr marL="342900" indent="-342900">
              <a:buFont typeface="Arial" panose="020B0604020202020204" pitchFamily="34" charset="0"/>
              <a:buChar char="•"/>
            </a:pPr>
            <a:r>
              <a:rPr lang="en-US" altLang="ja-JP" sz="2000" dirty="0"/>
              <a:t>K</a:t>
            </a:r>
            <a:r>
              <a:rPr lang="en-US" altLang="ja-JP" sz="2000" baseline="-25000" dirty="0"/>
              <a:t>2,n-2</a:t>
            </a:r>
            <a:r>
              <a:rPr lang="ja-JP" altLang="en-US" sz="2000" dirty="0"/>
              <a:t>はオイラーグラフではない（</a:t>
            </a:r>
            <a:r>
              <a:rPr lang="en-US" altLang="ja-JP" sz="2000" dirty="0"/>
              <a:t>n-2</a:t>
            </a:r>
            <a:r>
              <a:rPr lang="ja-JP" altLang="en-US" sz="2000" dirty="0"/>
              <a:t>が奇数）</a:t>
            </a:r>
            <a:endParaRPr lang="en-US" altLang="ja-JP" sz="2000" dirty="0"/>
          </a:p>
          <a:p>
            <a:pPr marL="342900" indent="-342900">
              <a:buFont typeface="Arial" panose="020B0604020202020204" pitchFamily="34" charset="0"/>
              <a:buChar char="•"/>
            </a:pPr>
            <a:r>
              <a:rPr lang="en-US" altLang="ja-JP" sz="2000" dirty="0"/>
              <a:t>K</a:t>
            </a:r>
            <a:r>
              <a:rPr lang="en-US" altLang="ja-JP" sz="2000" baseline="-25000" dirty="0"/>
              <a:t>2,n-2</a:t>
            </a:r>
            <a:r>
              <a:rPr lang="ja-JP" altLang="en-US" sz="2000" dirty="0"/>
              <a:t>から連結性を保ったまま辺を除くと</a:t>
            </a:r>
            <a:br>
              <a:rPr lang="en-US" altLang="ja-JP" sz="2000" dirty="0"/>
            </a:br>
            <a:r>
              <a:rPr lang="ja-JP" altLang="en-US" sz="2000" dirty="0"/>
              <a:t>次数</a:t>
            </a:r>
            <a:r>
              <a:rPr lang="en-US" altLang="ja-JP" sz="2000" dirty="0"/>
              <a:t>1</a:t>
            </a:r>
            <a:r>
              <a:rPr lang="ja-JP" altLang="en-US" sz="2000" dirty="0"/>
              <a:t>の点が現れるのでオイラーグラフではない</a:t>
            </a:r>
            <a:endParaRPr lang="en-US" altLang="ja-JP" sz="2000" dirty="0"/>
          </a:p>
          <a:p>
            <a:pPr marL="342900" indent="-342900">
              <a:buFont typeface="Arial" panose="020B0604020202020204" pitchFamily="34" charset="0"/>
              <a:buChar char="•"/>
            </a:pPr>
            <a:endParaRPr lang="en-US" altLang="ja-JP" sz="2000" dirty="0"/>
          </a:p>
          <a:p>
            <a:r>
              <a:rPr lang="ja-JP" altLang="en-US" sz="2000" dirty="0"/>
              <a:t>この問では示す必要はないが，一般に</a:t>
            </a:r>
            <a:endParaRPr lang="en-US" altLang="ja-JP" sz="2000" dirty="0"/>
          </a:p>
          <a:p>
            <a:r>
              <a:rPr lang="en-US" altLang="ja-JP" sz="2000" dirty="0" err="1"/>
              <a:t>k,m</a:t>
            </a:r>
            <a:r>
              <a:rPr lang="ja-JP" altLang="en-US" sz="2000" dirty="0"/>
              <a:t>：整数（</a:t>
            </a:r>
            <a:r>
              <a:rPr lang="en-US" altLang="ja-JP" sz="2000" dirty="0"/>
              <a:t>m</a:t>
            </a:r>
            <a:r>
              <a:rPr lang="ja-JP" altLang="en-US" sz="2000" dirty="0"/>
              <a:t>≧</a:t>
            </a:r>
            <a:r>
              <a:rPr lang="en-US" altLang="ja-JP" sz="2000" dirty="0"/>
              <a:t>k</a:t>
            </a:r>
            <a:r>
              <a:rPr lang="ja-JP" altLang="en-US" sz="2000" dirty="0"/>
              <a:t>≧</a:t>
            </a:r>
            <a:r>
              <a:rPr lang="en-US" altLang="ja-JP" sz="2000" dirty="0"/>
              <a:t>3</a:t>
            </a:r>
            <a:r>
              <a:rPr lang="ja-JP" altLang="en-US" sz="2000" dirty="0"/>
              <a:t>）のとき，</a:t>
            </a:r>
            <a:r>
              <a:rPr lang="en-US" altLang="ja-JP" sz="2000" dirty="0" err="1"/>
              <a:t>K</a:t>
            </a:r>
            <a:r>
              <a:rPr lang="en-US" altLang="ja-JP" sz="2000" baseline="-25000" dirty="0" err="1"/>
              <a:t>m,n</a:t>
            </a:r>
            <a:r>
              <a:rPr lang="ja-JP" altLang="en-US" sz="2000" dirty="0"/>
              <a:t>は超オイラーグラフとなる．</a:t>
            </a:r>
            <a:endParaRPr lang="en-US" altLang="ja-JP" sz="2000" dirty="0"/>
          </a:p>
          <a:p>
            <a:endParaRPr lang="en-US" altLang="ja-JP" sz="2000" dirty="0"/>
          </a:p>
          <a:p>
            <a:r>
              <a:rPr lang="ja-JP" altLang="en-US" sz="2000" dirty="0"/>
              <a:t>∵</a:t>
            </a:r>
            <a:endParaRPr lang="en-US" altLang="ja-JP" sz="2000" dirty="0"/>
          </a:p>
          <a:p>
            <a:endParaRPr lang="en-US" altLang="ja-JP" sz="2000" dirty="0"/>
          </a:p>
          <a:p>
            <a:endParaRPr lang="en-US" altLang="ja-JP" sz="2000" dirty="0"/>
          </a:p>
          <a:p>
            <a:endParaRPr lang="en-US" altLang="ja-JP" sz="2000" dirty="0"/>
          </a:p>
          <a:p>
            <a:endParaRPr kumimoji="1" lang="en-US" altLang="ja-JP" sz="2000" dirty="0"/>
          </a:p>
          <a:p>
            <a:endParaRPr lang="en-US" altLang="ja-JP" sz="2000" dirty="0"/>
          </a:p>
          <a:p>
            <a:endParaRPr kumimoji="1" lang="en-US" altLang="ja-JP" sz="2000" dirty="0"/>
          </a:p>
          <a:p>
            <a:endParaRPr lang="en-US" altLang="ja-JP" sz="2000" dirty="0"/>
          </a:p>
          <a:p>
            <a:endParaRPr kumimoji="1"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r>
              <a:rPr lang="ja-JP" altLang="en-US" sz="2000" dirty="0"/>
              <a:t>　　　</a:t>
            </a:r>
            <a:r>
              <a:rPr lang="en-US" altLang="ja-JP" sz="2000" dirty="0"/>
              <a:t>m-k</a:t>
            </a:r>
            <a:r>
              <a:rPr lang="ja-JP" altLang="en-US" sz="2000" dirty="0"/>
              <a:t>が偶数の場合　　　　　</a:t>
            </a:r>
            <a:r>
              <a:rPr lang="en-US" altLang="ja-JP" sz="2000" dirty="0"/>
              <a:t>m-k</a:t>
            </a:r>
            <a:r>
              <a:rPr lang="ja-JP" altLang="en-US" sz="2000" dirty="0"/>
              <a:t>が奇数の場合</a:t>
            </a:r>
            <a:endParaRPr lang="en-US" altLang="ja-JP" sz="2000" dirty="0"/>
          </a:p>
        </p:txBody>
      </p:sp>
      <p:sp>
        <p:nvSpPr>
          <p:cNvPr id="5" name="楕円 4">
            <a:extLst>
              <a:ext uri="{FF2B5EF4-FFF2-40B4-BE49-F238E27FC236}">
                <a16:creationId xmlns:a16="http://schemas.microsoft.com/office/drawing/2014/main" id="{87A7FEC4-AA1B-4123-AEDA-DD6A451B3A92}"/>
              </a:ext>
            </a:extLst>
          </p:cNvPr>
          <p:cNvSpPr/>
          <p:nvPr/>
        </p:nvSpPr>
        <p:spPr>
          <a:xfrm>
            <a:off x="1268760" y="370790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973A67DA-0C41-40D3-B80A-6E2FC177A5DB}"/>
              </a:ext>
            </a:extLst>
          </p:cNvPr>
          <p:cNvSpPr/>
          <p:nvPr/>
        </p:nvSpPr>
        <p:spPr>
          <a:xfrm>
            <a:off x="1268760" y="406794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84CBEC71-AC37-4C62-95CA-1F065DAC7FEA}"/>
              </a:ext>
            </a:extLst>
          </p:cNvPr>
          <p:cNvSpPr/>
          <p:nvPr/>
        </p:nvSpPr>
        <p:spPr>
          <a:xfrm>
            <a:off x="1268760" y="442798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F191F17D-CC59-49B7-9EE7-362AF82CA92E}"/>
              </a:ext>
            </a:extLst>
          </p:cNvPr>
          <p:cNvSpPr/>
          <p:nvPr/>
        </p:nvSpPr>
        <p:spPr>
          <a:xfrm>
            <a:off x="1268760" y="50040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1B710B95-FA1C-4BB5-8D27-962BA11FCE01}"/>
              </a:ext>
            </a:extLst>
          </p:cNvPr>
          <p:cNvSpPr/>
          <p:nvPr/>
        </p:nvSpPr>
        <p:spPr>
          <a:xfrm>
            <a:off x="1268760" y="543609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FFE65CBE-C5D2-42AC-B56D-5648E0B29533}"/>
              </a:ext>
            </a:extLst>
          </p:cNvPr>
          <p:cNvSpPr/>
          <p:nvPr/>
        </p:nvSpPr>
        <p:spPr>
          <a:xfrm>
            <a:off x="1988840" y="370790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66C8C273-47B3-4C8A-AC79-2AF7E942A93E}"/>
              </a:ext>
            </a:extLst>
          </p:cNvPr>
          <p:cNvSpPr/>
          <p:nvPr/>
        </p:nvSpPr>
        <p:spPr>
          <a:xfrm>
            <a:off x="1988840" y="406794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F7E135ED-38FA-4487-8AE4-AB85B52D4B7C}"/>
              </a:ext>
            </a:extLst>
          </p:cNvPr>
          <p:cNvSpPr/>
          <p:nvPr/>
        </p:nvSpPr>
        <p:spPr>
          <a:xfrm>
            <a:off x="1988840" y="442798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46BEB73B-25A2-4AF0-A84F-3A6E7068CF6E}"/>
              </a:ext>
            </a:extLst>
          </p:cNvPr>
          <p:cNvSpPr/>
          <p:nvPr/>
        </p:nvSpPr>
        <p:spPr>
          <a:xfrm>
            <a:off x="1988840" y="50040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27EA52BC-67F5-4296-B5D0-B6AD2B437F8B}"/>
              </a:ext>
            </a:extLst>
          </p:cNvPr>
          <p:cNvSpPr/>
          <p:nvPr/>
        </p:nvSpPr>
        <p:spPr>
          <a:xfrm>
            <a:off x="1988840" y="543609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431F0518-9DE3-4FB8-B007-1CD136346DAF}"/>
              </a:ext>
            </a:extLst>
          </p:cNvPr>
          <p:cNvSpPr/>
          <p:nvPr/>
        </p:nvSpPr>
        <p:spPr>
          <a:xfrm>
            <a:off x="1988840" y="586814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9ACD7F80-0D6B-4678-9E11-7B866CB87AB2}"/>
              </a:ext>
            </a:extLst>
          </p:cNvPr>
          <p:cNvSpPr/>
          <p:nvPr/>
        </p:nvSpPr>
        <p:spPr>
          <a:xfrm>
            <a:off x="1988840" y="630019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651A3DDE-0661-4E43-A3EB-23D1C568287F}"/>
              </a:ext>
            </a:extLst>
          </p:cNvPr>
          <p:cNvSpPr/>
          <p:nvPr/>
        </p:nvSpPr>
        <p:spPr>
          <a:xfrm>
            <a:off x="1988840" y="702027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07858928-AFAC-43DF-92C5-7F6E6DD0F960}"/>
              </a:ext>
            </a:extLst>
          </p:cNvPr>
          <p:cNvSpPr/>
          <p:nvPr/>
        </p:nvSpPr>
        <p:spPr>
          <a:xfrm>
            <a:off x="1988840" y="7452321"/>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5BF36170-5265-4A47-92AB-35FC01166792}"/>
              </a:ext>
            </a:extLst>
          </p:cNvPr>
          <p:cNvSpPr/>
          <p:nvPr/>
        </p:nvSpPr>
        <p:spPr>
          <a:xfrm>
            <a:off x="1394012" y="3810000"/>
            <a:ext cx="623047" cy="1680882"/>
          </a:xfrm>
          <a:custGeom>
            <a:avLst/>
            <a:gdLst>
              <a:gd name="connsiteX0" fmla="*/ 479612 w 623047"/>
              <a:gd name="connsiteY0" fmla="*/ 1107141 h 1680882"/>
              <a:gd name="connsiteX1" fmla="*/ 600635 w 623047"/>
              <a:gd name="connsiteY1" fmla="*/ 1255059 h 1680882"/>
              <a:gd name="connsiteX2" fmla="*/ 8964 w 623047"/>
              <a:gd name="connsiteY2" fmla="*/ 1264024 h 1680882"/>
              <a:gd name="connsiteX3" fmla="*/ 600635 w 623047"/>
              <a:gd name="connsiteY3" fmla="*/ 1680882 h 1680882"/>
              <a:gd name="connsiteX4" fmla="*/ 0 w 623047"/>
              <a:gd name="connsiteY4" fmla="*/ 1680882 h 1680882"/>
              <a:gd name="connsiteX5" fmla="*/ 623047 w 623047"/>
              <a:gd name="connsiteY5" fmla="*/ 0 h 1680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3047" h="1680882">
                <a:moveTo>
                  <a:pt x="479612" y="1107141"/>
                </a:moveTo>
                <a:lnTo>
                  <a:pt x="600635" y="1255059"/>
                </a:lnTo>
                <a:lnTo>
                  <a:pt x="8964" y="1264024"/>
                </a:lnTo>
                <a:lnTo>
                  <a:pt x="600635" y="1680882"/>
                </a:lnTo>
                <a:lnTo>
                  <a:pt x="0" y="1680882"/>
                </a:lnTo>
                <a:lnTo>
                  <a:pt x="623047"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図形 25">
            <a:extLst>
              <a:ext uri="{FF2B5EF4-FFF2-40B4-BE49-F238E27FC236}">
                <a16:creationId xmlns:a16="http://schemas.microsoft.com/office/drawing/2014/main" id="{3D05B428-9F75-4B65-9E60-76E892EE9CBC}"/>
              </a:ext>
            </a:extLst>
          </p:cNvPr>
          <p:cNvSpPr/>
          <p:nvPr/>
        </p:nvSpPr>
        <p:spPr>
          <a:xfrm>
            <a:off x="1385047" y="3787588"/>
            <a:ext cx="614082" cy="905436"/>
          </a:xfrm>
          <a:custGeom>
            <a:avLst/>
            <a:gdLst>
              <a:gd name="connsiteX0" fmla="*/ 605118 w 614082"/>
              <a:gd name="connsiteY0" fmla="*/ 0 h 905436"/>
              <a:gd name="connsiteX1" fmla="*/ 22412 w 614082"/>
              <a:gd name="connsiteY1" fmla="*/ 8965 h 905436"/>
              <a:gd name="connsiteX2" fmla="*/ 614082 w 614082"/>
              <a:gd name="connsiteY2" fmla="*/ 349624 h 905436"/>
              <a:gd name="connsiteX3" fmla="*/ 0 w 614082"/>
              <a:gd name="connsiteY3" fmla="*/ 367553 h 905436"/>
              <a:gd name="connsiteX4" fmla="*/ 605118 w 614082"/>
              <a:gd name="connsiteY4" fmla="*/ 694765 h 905436"/>
              <a:gd name="connsiteX5" fmla="*/ 13447 w 614082"/>
              <a:gd name="connsiteY5" fmla="*/ 717177 h 905436"/>
              <a:gd name="connsiteX6" fmla="*/ 147918 w 614082"/>
              <a:gd name="connsiteY6" fmla="*/ 900953 h 905436"/>
              <a:gd name="connsiteX7" fmla="*/ 147918 w 614082"/>
              <a:gd name="connsiteY7" fmla="*/ 905436 h 905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4082" h="905436">
                <a:moveTo>
                  <a:pt x="605118" y="0"/>
                </a:moveTo>
                <a:lnTo>
                  <a:pt x="22412" y="8965"/>
                </a:lnTo>
                <a:lnTo>
                  <a:pt x="614082" y="349624"/>
                </a:lnTo>
                <a:lnTo>
                  <a:pt x="0" y="367553"/>
                </a:lnTo>
                <a:lnTo>
                  <a:pt x="605118" y="694765"/>
                </a:lnTo>
                <a:lnTo>
                  <a:pt x="13447" y="717177"/>
                </a:lnTo>
                <a:lnTo>
                  <a:pt x="147918" y="900953"/>
                </a:lnTo>
                <a:lnTo>
                  <a:pt x="147918" y="90543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リーフォーム: 図形 26">
            <a:extLst>
              <a:ext uri="{FF2B5EF4-FFF2-40B4-BE49-F238E27FC236}">
                <a16:creationId xmlns:a16="http://schemas.microsoft.com/office/drawing/2014/main" id="{AF9C6B79-5E0D-4A62-8D3D-FC0C1CFB1758}"/>
              </a:ext>
            </a:extLst>
          </p:cNvPr>
          <p:cNvSpPr/>
          <p:nvPr/>
        </p:nvSpPr>
        <p:spPr>
          <a:xfrm>
            <a:off x="1391728" y="5112589"/>
            <a:ext cx="609600" cy="1293962"/>
          </a:xfrm>
          <a:custGeom>
            <a:avLst/>
            <a:gdLst>
              <a:gd name="connsiteX0" fmla="*/ 609600 w 609600"/>
              <a:gd name="connsiteY0" fmla="*/ 816634 h 1293962"/>
              <a:gd name="connsiteX1" fmla="*/ 0 w 609600"/>
              <a:gd name="connsiteY1" fmla="*/ 0 h 1293962"/>
              <a:gd name="connsiteX2" fmla="*/ 603849 w 609600"/>
              <a:gd name="connsiteY2" fmla="*/ 1293962 h 1293962"/>
              <a:gd name="connsiteX3" fmla="*/ 0 w 609600"/>
              <a:gd name="connsiteY3" fmla="*/ 414068 h 1293962"/>
              <a:gd name="connsiteX4" fmla="*/ 609600 w 609600"/>
              <a:gd name="connsiteY4" fmla="*/ 816634 h 12939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00" h="1293962">
                <a:moveTo>
                  <a:pt x="609600" y="816634"/>
                </a:moveTo>
                <a:lnTo>
                  <a:pt x="0" y="0"/>
                </a:lnTo>
                <a:lnTo>
                  <a:pt x="603849" y="1293962"/>
                </a:lnTo>
                <a:lnTo>
                  <a:pt x="0" y="414068"/>
                </a:lnTo>
                <a:lnTo>
                  <a:pt x="609600" y="816634"/>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図形 27">
            <a:extLst>
              <a:ext uri="{FF2B5EF4-FFF2-40B4-BE49-F238E27FC236}">
                <a16:creationId xmlns:a16="http://schemas.microsoft.com/office/drawing/2014/main" id="{C7D2CCD7-39E8-4113-A55C-264A44D831FE}"/>
              </a:ext>
            </a:extLst>
          </p:cNvPr>
          <p:cNvSpPr/>
          <p:nvPr/>
        </p:nvSpPr>
        <p:spPr>
          <a:xfrm>
            <a:off x="1351472" y="5141343"/>
            <a:ext cx="655607" cy="2392393"/>
          </a:xfrm>
          <a:custGeom>
            <a:avLst/>
            <a:gdLst>
              <a:gd name="connsiteX0" fmla="*/ 655607 w 655607"/>
              <a:gd name="connsiteY0" fmla="*/ 1920815 h 2392393"/>
              <a:gd name="connsiteX1" fmla="*/ 46007 w 655607"/>
              <a:gd name="connsiteY1" fmla="*/ 0 h 2392393"/>
              <a:gd name="connsiteX2" fmla="*/ 655607 w 655607"/>
              <a:gd name="connsiteY2" fmla="*/ 2392393 h 2392393"/>
              <a:gd name="connsiteX3" fmla="*/ 0 w 655607"/>
              <a:gd name="connsiteY3" fmla="*/ 391065 h 2392393"/>
              <a:gd name="connsiteX4" fmla="*/ 655607 w 655607"/>
              <a:gd name="connsiteY4" fmla="*/ 1920815 h 23923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5607" h="2392393">
                <a:moveTo>
                  <a:pt x="655607" y="1920815"/>
                </a:moveTo>
                <a:lnTo>
                  <a:pt x="46007" y="0"/>
                </a:lnTo>
                <a:lnTo>
                  <a:pt x="655607" y="2392393"/>
                </a:lnTo>
                <a:lnTo>
                  <a:pt x="0" y="391065"/>
                </a:lnTo>
                <a:lnTo>
                  <a:pt x="655607" y="1920815"/>
                </a:lnTo>
                <a:close/>
              </a:path>
            </a:pathLst>
          </a:cu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楕円 28">
            <a:extLst>
              <a:ext uri="{FF2B5EF4-FFF2-40B4-BE49-F238E27FC236}">
                <a16:creationId xmlns:a16="http://schemas.microsoft.com/office/drawing/2014/main" id="{C7EB29FA-E428-4310-981B-CA3830FD468C}"/>
              </a:ext>
            </a:extLst>
          </p:cNvPr>
          <p:cNvSpPr/>
          <p:nvPr/>
        </p:nvSpPr>
        <p:spPr>
          <a:xfrm>
            <a:off x="4121648" y="370790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A991CD50-3E97-40D5-B8DF-2CE7B50B3F2A}"/>
              </a:ext>
            </a:extLst>
          </p:cNvPr>
          <p:cNvSpPr/>
          <p:nvPr/>
        </p:nvSpPr>
        <p:spPr>
          <a:xfrm>
            <a:off x="4121648" y="406794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FFB2055C-AA7A-45E1-831C-785F62D52D57}"/>
              </a:ext>
            </a:extLst>
          </p:cNvPr>
          <p:cNvSpPr/>
          <p:nvPr/>
        </p:nvSpPr>
        <p:spPr>
          <a:xfrm>
            <a:off x="4121648" y="442798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F9E54385-FBA9-40E6-BD7A-CBB47F10BB54}"/>
              </a:ext>
            </a:extLst>
          </p:cNvPr>
          <p:cNvSpPr/>
          <p:nvPr/>
        </p:nvSpPr>
        <p:spPr>
          <a:xfrm>
            <a:off x="4121648" y="50040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14D612BF-56A2-43B8-8A77-B05185A5AB92}"/>
              </a:ext>
            </a:extLst>
          </p:cNvPr>
          <p:cNvSpPr/>
          <p:nvPr/>
        </p:nvSpPr>
        <p:spPr>
          <a:xfrm>
            <a:off x="4841728" y="370790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56D62D9E-0ED8-459E-BEFF-A15F31627515}"/>
              </a:ext>
            </a:extLst>
          </p:cNvPr>
          <p:cNvSpPr/>
          <p:nvPr/>
        </p:nvSpPr>
        <p:spPr>
          <a:xfrm>
            <a:off x="4841728" y="4067944"/>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D7C6AFE-8ACE-4AA8-8E65-2B8101F49912}"/>
              </a:ext>
            </a:extLst>
          </p:cNvPr>
          <p:cNvSpPr/>
          <p:nvPr/>
        </p:nvSpPr>
        <p:spPr>
          <a:xfrm>
            <a:off x="4841728" y="442798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C5075B4C-CBA2-40B1-9517-24AAB36E2493}"/>
              </a:ext>
            </a:extLst>
          </p:cNvPr>
          <p:cNvSpPr/>
          <p:nvPr/>
        </p:nvSpPr>
        <p:spPr>
          <a:xfrm>
            <a:off x="4841728" y="500404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6033D3BA-94D3-4502-9135-9732BE28F8BE}"/>
              </a:ext>
            </a:extLst>
          </p:cNvPr>
          <p:cNvSpPr/>
          <p:nvPr/>
        </p:nvSpPr>
        <p:spPr>
          <a:xfrm>
            <a:off x="4841728" y="5436097"/>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5BD9198B-AD02-45B8-852D-92E287DA2BD6}"/>
              </a:ext>
            </a:extLst>
          </p:cNvPr>
          <p:cNvSpPr/>
          <p:nvPr/>
        </p:nvSpPr>
        <p:spPr>
          <a:xfrm>
            <a:off x="4841728" y="5868145"/>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楕円 39">
            <a:extLst>
              <a:ext uri="{FF2B5EF4-FFF2-40B4-BE49-F238E27FC236}">
                <a16:creationId xmlns:a16="http://schemas.microsoft.com/office/drawing/2014/main" id="{08082582-AD18-4947-BF74-6B5CE74EE95C}"/>
              </a:ext>
            </a:extLst>
          </p:cNvPr>
          <p:cNvSpPr/>
          <p:nvPr/>
        </p:nvSpPr>
        <p:spPr>
          <a:xfrm>
            <a:off x="4841728" y="630019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楕円 40">
            <a:extLst>
              <a:ext uri="{FF2B5EF4-FFF2-40B4-BE49-F238E27FC236}">
                <a16:creationId xmlns:a16="http://schemas.microsoft.com/office/drawing/2014/main" id="{2279F705-A450-4869-8BB6-D948C5E7D8C0}"/>
              </a:ext>
            </a:extLst>
          </p:cNvPr>
          <p:cNvSpPr/>
          <p:nvPr/>
        </p:nvSpPr>
        <p:spPr>
          <a:xfrm>
            <a:off x="4841728" y="6660233"/>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F3792BC3-2BAD-4779-B3F1-DCE26D517E1C}"/>
              </a:ext>
            </a:extLst>
          </p:cNvPr>
          <p:cNvSpPr txBox="1"/>
          <p:nvPr/>
        </p:nvSpPr>
        <p:spPr>
          <a:xfrm rot="5400000">
            <a:off x="1157820" y="4585495"/>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49" name="テキスト ボックス 48">
            <a:extLst>
              <a:ext uri="{FF2B5EF4-FFF2-40B4-BE49-F238E27FC236}">
                <a16:creationId xmlns:a16="http://schemas.microsoft.com/office/drawing/2014/main" id="{2269FDF3-1DD7-4D6E-9538-72A3A8C8D901}"/>
              </a:ext>
            </a:extLst>
          </p:cNvPr>
          <p:cNvSpPr txBox="1"/>
          <p:nvPr/>
        </p:nvSpPr>
        <p:spPr>
          <a:xfrm rot="5400000">
            <a:off x="1877751" y="4610933"/>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50" name="テキスト ボックス 49">
            <a:extLst>
              <a:ext uri="{FF2B5EF4-FFF2-40B4-BE49-F238E27FC236}">
                <a16:creationId xmlns:a16="http://schemas.microsoft.com/office/drawing/2014/main" id="{881945FA-D21D-4227-AA1D-CC7B7DCFFC0A}"/>
              </a:ext>
            </a:extLst>
          </p:cNvPr>
          <p:cNvSpPr txBox="1"/>
          <p:nvPr/>
        </p:nvSpPr>
        <p:spPr>
          <a:xfrm rot="5400000">
            <a:off x="1868756" y="6582581"/>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51" name="テキスト ボックス 50">
            <a:extLst>
              <a:ext uri="{FF2B5EF4-FFF2-40B4-BE49-F238E27FC236}">
                <a16:creationId xmlns:a16="http://schemas.microsoft.com/office/drawing/2014/main" id="{D985BE9E-F1F1-41D0-A9BE-56E524FBF5CF}"/>
              </a:ext>
            </a:extLst>
          </p:cNvPr>
          <p:cNvSpPr txBox="1"/>
          <p:nvPr/>
        </p:nvSpPr>
        <p:spPr>
          <a:xfrm rot="5400000">
            <a:off x="4010708" y="4629221"/>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52" name="テキスト ボックス 51">
            <a:extLst>
              <a:ext uri="{FF2B5EF4-FFF2-40B4-BE49-F238E27FC236}">
                <a16:creationId xmlns:a16="http://schemas.microsoft.com/office/drawing/2014/main" id="{0E5B108E-D76F-4855-A39D-3B346D2CD9C7}"/>
              </a:ext>
            </a:extLst>
          </p:cNvPr>
          <p:cNvSpPr txBox="1"/>
          <p:nvPr/>
        </p:nvSpPr>
        <p:spPr>
          <a:xfrm rot="5400000">
            <a:off x="4720351" y="4638365"/>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53" name="テキスト ボックス 52">
            <a:extLst>
              <a:ext uri="{FF2B5EF4-FFF2-40B4-BE49-F238E27FC236}">
                <a16:creationId xmlns:a16="http://schemas.microsoft.com/office/drawing/2014/main" id="{29D8DFF2-90B6-49F2-A424-A39F68E305B0}"/>
              </a:ext>
            </a:extLst>
          </p:cNvPr>
          <p:cNvSpPr txBox="1"/>
          <p:nvPr/>
        </p:nvSpPr>
        <p:spPr>
          <a:xfrm rot="5400000">
            <a:off x="4703356" y="6800599"/>
            <a:ext cx="502061" cy="369332"/>
          </a:xfrm>
          <a:prstGeom prst="rect">
            <a:avLst/>
          </a:prstGeom>
          <a:noFill/>
        </p:spPr>
        <p:txBody>
          <a:bodyPr wrap="none" rtlCol="0">
            <a:spAutoFit/>
          </a:bodyPr>
          <a:lstStyle/>
          <a:p>
            <a:r>
              <a:rPr kumimoji="1" lang="en-US" altLang="ja-JP" dirty="0"/>
              <a:t>……</a:t>
            </a:r>
            <a:endParaRPr kumimoji="1" lang="ja-JP" altLang="en-US" dirty="0"/>
          </a:p>
        </p:txBody>
      </p:sp>
      <p:sp>
        <p:nvSpPr>
          <p:cNvPr id="55" name="フリーフォーム: 図形 54">
            <a:extLst>
              <a:ext uri="{FF2B5EF4-FFF2-40B4-BE49-F238E27FC236}">
                <a16:creationId xmlns:a16="http://schemas.microsoft.com/office/drawing/2014/main" id="{0A76278C-4A15-404E-B0DC-F7C7A712F95C}"/>
              </a:ext>
            </a:extLst>
          </p:cNvPr>
          <p:cNvSpPr/>
          <p:nvPr/>
        </p:nvSpPr>
        <p:spPr>
          <a:xfrm>
            <a:off x="4222307" y="3784736"/>
            <a:ext cx="650349" cy="889951"/>
          </a:xfrm>
          <a:custGeom>
            <a:avLst/>
            <a:gdLst>
              <a:gd name="connsiteX0" fmla="*/ 640569 w 650349"/>
              <a:gd name="connsiteY0" fmla="*/ 4890 h 889951"/>
              <a:gd name="connsiteX1" fmla="*/ 0 w 650349"/>
              <a:gd name="connsiteY1" fmla="*/ 0 h 889951"/>
              <a:gd name="connsiteX2" fmla="*/ 650349 w 650349"/>
              <a:gd name="connsiteY2" fmla="*/ 352068 h 889951"/>
              <a:gd name="connsiteX3" fmla="*/ 39119 w 650349"/>
              <a:gd name="connsiteY3" fmla="*/ 352068 h 889951"/>
              <a:gd name="connsiteX4" fmla="*/ 640569 w 650349"/>
              <a:gd name="connsiteY4" fmla="*/ 704137 h 889951"/>
              <a:gd name="connsiteX5" fmla="*/ 29339 w 650349"/>
              <a:gd name="connsiteY5" fmla="*/ 713916 h 889951"/>
              <a:gd name="connsiteX6" fmla="*/ 195594 w 650349"/>
              <a:gd name="connsiteY6" fmla="*/ 889951 h 889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349" h="889951">
                <a:moveTo>
                  <a:pt x="640569" y="4890"/>
                </a:moveTo>
                <a:lnTo>
                  <a:pt x="0" y="0"/>
                </a:lnTo>
                <a:lnTo>
                  <a:pt x="650349" y="352068"/>
                </a:lnTo>
                <a:lnTo>
                  <a:pt x="39119" y="352068"/>
                </a:lnTo>
                <a:lnTo>
                  <a:pt x="640569" y="704137"/>
                </a:lnTo>
                <a:lnTo>
                  <a:pt x="29339" y="713916"/>
                </a:lnTo>
                <a:lnTo>
                  <a:pt x="195594" y="88995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リーフォーム: 図形 55">
            <a:extLst>
              <a:ext uri="{FF2B5EF4-FFF2-40B4-BE49-F238E27FC236}">
                <a16:creationId xmlns:a16="http://schemas.microsoft.com/office/drawing/2014/main" id="{ABC1979B-DC33-4CF5-966F-C41FD852E8CC}"/>
              </a:ext>
            </a:extLst>
          </p:cNvPr>
          <p:cNvSpPr/>
          <p:nvPr/>
        </p:nvSpPr>
        <p:spPr>
          <a:xfrm>
            <a:off x="4251646" y="4889840"/>
            <a:ext cx="606340" cy="606340"/>
          </a:xfrm>
          <a:custGeom>
            <a:avLst/>
            <a:gdLst>
              <a:gd name="connsiteX0" fmla="*/ 381408 w 606340"/>
              <a:gd name="connsiteY0" fmla="*/ 0 h 606340"/>
              <a:gd name="connsiteX1" fmla="*/ 606340 w 606340"/>
              <a:gd name="connsiteY1" fmla="*/ 171144 h 606340"/>
              <a:gd name="connsiteX2" fmla="*/ 14670 w 606340"/>
              <a:gd name="connsiteY2" fmla="*/ 180924 h 606340"/>
              <a:gd name="connsiteX3" fmla="*/ 591671 w 606340"/>
              <a:gd name="connsiteY3" fmla="*/ 581890 h 606340"/>
              <a:gd name="connsiteX4" fmla="*/ 0 w 606340"/>
              <a:gd name="connsiteY4" fmla="*/ 606340 h 606340"/>
              <a:gd name="connsiteX5" fmla="*/ 0 w 606340"/>
              <a:gd name="connsiteY5" fmla="*/ 606340 h 606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6340" h="606340">
                <a:moveTo>
                  <a:pt x="381408" y="0"/>
                </a:moveTo>
                <a:lnTo>
                  <a:pt x="606340" y="171144"/>
                </a:lnTo>
                <a:lnTo>
                  <a:pt x="14670" y="180924"/>
                </a:lnTo>
                <a:lnTo>
                  <a:pt x="591671" y="581890"/>
                </a:lnTo>
                <a:lnTo>
                  <a:pt x="0" y="606340"/>
                </a:lnTo>
                <a:lnTo>
                  <a:pt x="0" y="60634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リーフォーム: 図形 56">
            <a:extLst>
              <a:ext uri="{FF2B5EF4-FFF2-40B4-BE49-F238E27FC236}">
                <a16:creationId xmlns:a16="http://schemas.microsoft.com/office/drawing/2014/main" id="{DF89914C-0EA2-4EEE-80F5-4325AB410A9F}"/>
              </a:ext>
            </a:extLst>
          </p:cNvPr>
          <p:cNvSpPr/>
          <p:nvPr/>
        </p:nvSpPr>
        <p:spPr>
          <a:xfrm>
            <a:off x="4241866" y="5535298"/>
            <a:ext cx="611230" cy="400967"/>
          </a:xfrm>
          <a:custGeom>
            <a:avLst/>
            <a:gdLst>
              <a:gd name="connsiteX0" fmla="*/ 611230 w 611230"/>
              <a:gd name="connsiteY0" fmla="*/ 400967 h 400967"/>
              <a:gd name="connsiteX1" fmla="*/ 0 w 611230"/>
              <a:gd name="connsiteY1" fmla="*/ 0 h 400967"/>
              <a:gd name="connsiteX2" fmla="*/ 0 w 611230"/>
              <a:gd name="connsiteY2" fmla="*/ 0 h 400967"/>
            </a:gdLst>
            <a:ahLst/>
            <a:cxnLst>
              <a:cxn ang="0">
                <a:pos x="connsiteX0" y="connsiteY0"/>
              </a:cxn>
              <a:cxn ang="0">
                <a:pos x="connsiteX1" y="connsiteY1"/>
              </a:cxn>
              <a:cxn ang="0">
                <a:pos x="connsiteX2" y="connsiteY2"/>
              </a:cxn>
            </a:cxnLst>
            <a:rect l="l" t="t" r="r" b="b"/>
            <a:pathLst>
              <a:path w="611230" h="400967">
                <a:moveTo>
                  <a:pt x="611230" y="400967"/>
                </a:moveTo>
                <a:lnTo>
                  <a:pt x="0" y="0"/>
                </a:ln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BDEE6CC8-4C38-49E2-8C21-FFD25E40602C}"/>
              </a:ext>
            </a:extLst>
          </p:cNvPr>
          <p:cNvSpPr/>
          <p:nvPr/>
        </p:nvSpPr>
        <p:spPr>
          <a:xfrm>
            <a:off x="4121648" y="5436097"/>
            <a:ext cx="144016" cy="14401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フリーフォーム: 図形 59">
            <a:extLst>
              <a:ext uri="{FF2B5EF4-FFF2-40B4-BE49-F238E27FC236}">
                <a16:creationId xmlns:a16="http://schemas.microsoft.com/office/drawing/2014/main" id="{80F6A0E6-4F16-44FD-8E5E-63457CAF5541}"/>
              </a:ext>
            </a:extLst>
          </p:cNvPr>
          <p:cNvSpPr/>
          <p:nvPr/>
        </p:nvSpPr>
        <p:spPr>
          <a:xfrm>
            <a:off x="4232087" y="3804295"/>
            <a:ext cx="665018" cy="2102631"/>
          </a:xfrm>
          <a:custGeom>
            <a:avLst/>
            <a:gdLst>
              <a:gd name="connsiteX0" fmla="*/ 665018 w 665018"/>
              <a:gd name="connsiteY0" fmla="*/ 2102631 h 2102631"/>
              <a:gd name="connsiteX1" fmla="*/ 0 w 665018"/>
              <a:gd name="connsiteY1" fmla="*/ 1295808 h 2102631"/>
              <a:gd name="connsiteX2" fmla="*/ 645459 w 665018"/>
              <a:gd name="connsiteY2" fmla="*/ 0 h 2102631"/>
              <a:gd name="connsiteX3" fmla="*/ 645459 w 665018"/>
              <a:gd name="connsiteY3" fmla="*/ 0 h 2102631"/>
            </a:gdLst>
            <a:ahLst/>
            <a:cxnLst>
              <a:cxn ang="0">
                <a:pos x="connsiteX0" y="connsiteY0"/>
              </a:cxn>
              <a:cxn ang="0">
                <a:pos x="connsiteX1" y="connsiteY1"/>
              </a:cxn>
              <a:cxn ang="0">
                <a:pos x="connsiteX2" y="connsiteY2"/>
              </a:cxn>
              <a:cxn ang="0">
                <a:pos x="connsiteX3" y="connsiteY3"/>
              </a:cxn>
            </a:cxnLst>
            <a:rect l="l" t="t" r="r" b="b"/>
            <a:pathLst>
              <a:path w="665018" h="2102631">
                <a:moveTo>
                  <a:pt x="665018" y="2102631"/>
                </a:moveTo>
                <a:lnTo>
                  <a:pt x="0" y="1295808"/>
                </a:lnTo>
                <a:lnTo>
                  <a:pt x="645459" y="0"/>
                </a:lnTo>
                <a:lnTo>
                  <a:pt x="645459" y="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a:extLst>
              <a:ext uri="{FF2B5EF4-FFF2-40B4-BE49-F238E27FC236}">
                <a16:creationId xmlns:a16="http://schemas.microsoft.com/office/drawing/2014/main" id="{BC1BC496-11B7-4CDD-9C65-F5E4EDA2AF21}"/>
              </a:ext>
            </a:extLst>
          </p:cNvPr>
          <p:cNvSpPr/>
          <p:nvPr/>
        </p:nvSpPr>
        <p:spPr>
          <a:xfrm>
            <a:off x="4841728" y="716428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a:extLst>
              <a:ext uri="{FF2B5EF4-FFF2-40B4-BE49-F238E27FC236}">
                <a16:creationId xmlns:a16="http://schemas.microsoft.com/office/drawing/2014/main" id="{0D3CE229-8D39-46B9-8FAA-245AA22B611F}"/>
              </a:ext>
            </a:extLst>
          </p:cNvPr>
          <p:cNvSpPr/>
          <p:nvPr/>
        </p:nvSpPr>
        <p:spPr>
          <a:xfrm>
            <a:off x="4841728" y="7524329"/>
            <a:ext cx="144016" cy="14401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右中かっこ 62">
            <a:extLst>
              <a:ext uri="{FF2B5EF4-FFF2-40B4-BE49-F238E27FC236}">
                <a16:creationId xmlns:a16="http://schemas.microsoft.com/office/drawing/2014/main" id="{C1534D61-13AC-4BF3-85CB-3280A8D8BDF3}"/>
              </a:ext>
            </a:extLst>
          </p:cNvPr>
          <p:cNvSpPr/>
          <p:nvPr/>
        </p:nvSpPr>
        <p:spPr>
          <a:xfrm>
            <a:off x="5211061" y="6290785"/>
            <a:ext cx="225317" cy="1377559"/>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CDB4512D-B289-41F7-968F-B48E3D350E5B}"/>
              </a:ext>
            </a:extLst>
          </p:cNvPr>
          <p:cNvSpPr txBox="1"/>
          <p:nvPr/>
        </p:nvSpPr>
        <p:spPr>
          <a:xfrm>
            <a:off x="5546556" y="6588224"/>
            <a:ext cx="1439818" cy="923330"/>
          </a:xfrm>
          <a:prstGeom prst="rect">
            <a:avLst/>
          </a:prstGeom>
          <a:noFill/>
        </p:spPr>
        <p:txBody>
          <a:bodyPr wrap="none" rtlCol="0">
            <a:spAutoFit/>
          </a:bodyPr>
          <a:lstStyle/>
          <a:p>
            <a:r>
              <a:rPr kumimoji="1" lang="ja-JP" altLang="en-US" dirty="0"/>
              <a:t>偶数の場合</a:t>
            </a:r>
            <a:endParaRPr kumimoji="1" lang="en-US" altLang="ja-JP" dirty="0"/>
          </a:p>
          <a:p>
            <a:r>
              <a:rPr lang="ja-JP" altLang="en-US" dirty="0"/>
              <a:t>と同様に</a:t>
            </a:r>
            <a:endParaRPr lang="en-US" altLang="ja-JP" dirty="0"/>
          </a:p>
          <a:p>
            <a:r>
              <a:rPr lang="ja-JP" altLang="en-US" dirty="0"/>
              <a:t>左側とつなぐ</a:t>
            </a:r>
            <a:endParaRPr kumimoji="1" lang="ja-JP" altLang="en-US" dirty="0"/>
          </a:p>
        </p:txBody>
      </p:sp>
    </p:spTree>
    <p:extLst>
      <p:ext uri="{BB962C8B-B14F-4D97-AF65-F5344CB8AC3E}">
        <p14:creationId xmlns:p14="http://schemas.microsoft.com/office/powerpoint/2010/main" val="18201283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23987</TotalTime>
  <Words>256</Words>
  <Application>Microsoft Office PowerPoint</Application>
  <PresentationFormat>画面に合わせる (4:3)</PresentationFormat>
  <Paragraphs>297</Paragraphs>
  <Slides>7</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7</vt:i4>
      </vt:variant>
    </vt:vector>
  </HeadingPairs>
  <TitlesOfParts>
    <vt:vector size="10" baseType="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479</cp:revision>
  <dcterms:created xsi:type="dcterms:W3CDTF">2011-05-06T06:23:08Z</dcterms:created>
  <dcterms:modified xsi:type="dcterms:W3CDTF">2019-09-29T06:20:18Z</dcterms:modified>
</cp:coreProperties>
</file>