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852" y="-24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692-03A6-4E72-9ED8-DC8A023713CF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フリーフォーム: 図形 102">
            <a:extLst>
              <a:ext uri="{FF2B5EF4-FFF2-40B4-BE49-F238E27FC236}">
                <a16:creationId xmlns:a16="http://schemas.microsoft.com/office/drawing/2014/main" id="{261E5DE4-2ADF-4B45-97AE-FA499BB8EF94}"/>
              </a:ext>
            </a:extLst>
          </p:cNvPr>
          <p:cNvSpPr/>
          <p:nvPr/>
        </p:nvSpPr>
        <p:spPr>
          <a:xfrm>
            <a:off x="4792347" y="7666522"/>
            <a:ext cx="442762" cy="847023"/>
          </a:xfrm>
          <a:custGeom>
            <a:avLst/>
            <a:gdLst>
              <a:gd name="connsiteX0" fmla="*/ 91440 w 442762"/>
              <a:gd name="connsiteY0" fmla="*/ 0 h 847023"/>
              <a:gd name="connsiteX1" fmla="*/ 0 w 442762"/>
              <a:gd name="connsiteY1" fmla="*/ 514952 h 847023"/>
              <a:gd name="connsiteX2" fmla="*/ 235819 w 442762"/>
              <a:gd name="connsiteY2" fmla="*/ 847023 h 847023"/>
              <a:gd name="connsiteX3" fmla="*/ 442762 w 442762"/>
              <a:gd name="connsiteY3" fmla="*/ 317634 h 847023"/>
              <a:gd name="connsiteX4" fmla="*/ 197318 w 442762"/>
              <a:gd name="connsiteY4" fmla="*/ 322446 h 847023"/>
              <a:gd name="connsiteX5" fmla="*/ 341697 w 442762"/>
              <a:gd name="connsiteY5" fmla="*/ 129941 h 847023"/>
              <a:gd name="connsiteX6" fmla="*/ 91440 w 442762"/>
              <a:gd name="connsiteY6" fmla="*/ 0 h 84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762" h="847023">
                <a:moveTo>
                  <a:pt x="91440" y="0"/>
                </a:moveTo>
                <a:lnTo>
                  <a:pt x="0" y="514952"/>
                </a:lnTo>
                <a:lnTo>
                  <a:pt x="235819" y="847023"/>
                </a:lnTo>
                <a:lnTo>
                  <a:pt x="442762" y="317634"/>
                </a:lnTo>
                <a:lnTo>
                  <a:pt x="197318" y="322446"/>
                </a:lnTo>
                <a:lnTo>
                  <a:pt x="341697" y="129941"/>
                </a:lnTo>
                <a:lnTo>
                  <a:pt x="9144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フリーフォーム: 図形 77">
            <a:extLst>
              <a:ext uri="{FF2B5EF4-FFF2-40B4-BE49-F238E27FC236}">
                <a16:creationId xmlns:a16="http://schemas.microsoft.com/office/drawing/2014/main" id="{8310BDC0-128D-42B3-9402-251408B84D74}"/>
              </a:ext>
            </a:extLst>
          </p:cNvPr>
          <p:cNvSpPr/>
          <p:nvPr/>
        </p:nvSpPr>
        <p:spPr>
          <a:xfrm>
            <a:off x="2955345" y="7435516"/>
            <a:ext cx="1212783" cy="1135781"/>
          </a:xfrm>
          <a:custGeom>
            <a:avLst/>
            <a:gdLst>
              <a:gd name="connsiteX0" fmla="*/ 394635 w 1212783"/>
              <a:gd name="connsiteY0" fmla="*/ 0 h 1135781"/>
              <a:gd name="connsiteX1" fmla="*/ 1212783 w 1212783"/>
              <a:gd name="connsiteY1" fmla="*/ 24063 h 1135781"/>
              <a:gd name="connsiteX2" fmla="*/ 1082842 w 1212783"/>
              <a:gd name="connsiteY2" fmla="*/ 231006 h 1135781"/>
              <a:gd name="connsiteX3" fmla="*/ 1001027 w 1212783"/>
              <a:gd name="connsiteY3" fmla="*/ 741145 h 1135781"/>
              <a:gd name="connsiteX4" fmla="*/ 154004 w 1212783"/>
              <a:gd name="connsiteY4" fmla="*/ 1135781 h 1135781"/>
              <a:gd name="connsiteX5" fmla="*/ 0 w 1212783"/>
              <a:gd name="connsiteY5" fmla="*/ 837398 h 1135781"/>
              <a:gd name="connsiteX6" fmla="*/ 360947 w 1212783"/>
              <a:gd name="connsiteY6" fmla="*/ 774833 h 1135781"/>
              <a:gd name="connsiteX7" fmla="*/ 168442 w 1212783"/>
              <a:gd name="connsiteY7" fmla="*/ 235819 h 1135781"/>
              <a:gd name="connsiteX8" fmla="*/ 394635 w 1212783"/>
              <a:gd name="connsiteY8" fmla="*/ 0 h 113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2783" h="1135781">
                <a:moveTo>
                  <a:pt x="394635" y="0"/>
                </a:moveTo>
                <a:lnTo>
                  <a:pt x="1212783" y="24063"/>
                </a:lnTo>
                <a:lnTo>
                  <a:pt x="1082842" y="231006"/>
                </a:lnTo>
                <a:lnTo>
                  <a:pt x="1001027" y="741145"/>
                </a:lnTo>
                <a:lnTo>
                  <a:pt x="154004" y="1135781"/>
                </a:lnTo>
                <a:lnTo>
                  <a:pt x="0" y="837398"/>
                </a:lnTo>
                <a:lnTo>
                  <a:pt x="360947" y="774833"/>
                </a:lnTo>
                <a:lnTo>
                  <a:pt x="168442" y="235819"/>
                </a:lnTo>
                <a:lnTo>
                  <a:pt x="394635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5328" y="35496"/>
            <a:ext cx="6827510" cy="7971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/>
              <a:t>2019</a:t>
            </a:r>
            <a:r>
              <a:rPr lang="ja-JP" altLang="en-US" sz="1000" dirty="0"/>
              <a:t>年度 有限幾何学 期末試験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問</a:t>
            </a:r>
            <a:r>
              <a:rPr lang="en-US" altLang="ja-JP" sz="1000" dirty="0"/>
              <a:t>1</a:t>
            </a:r>
            <a:r>
              <a:rPr lang="ja-JP" altLang="en-US" sz="1000" dirty="0"/>
              <a:t>　次の文章を読み，</a:t>
            </a:r>
            <a:r>
              <a:rPr lang="ja-JP" altLang="en-US" sz="1000" dirty="0">
                <a:ea typeface="ＭＳ Ｐゴシック" charset="-128"/>
              </a:rPr>
              <a:t>各問に答えよ． 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自己交差を持たず，穴のない多角形を単純多角形という（図</a:t>
            </a:r>
            <a:r>
              <a:rPr lang="en-US" altLang="ja-JP" sz="1000" dirty="0"/>
              <a:t>1</a:t>
            </a:r>
            <a:r>
              <a:rPr lang="ja-JP" altLang="en-US" sz="1000" dirty="0"/>
              <a:t>参照）．</a:t>
            </a:r>
            <a:r>
              <a:rPr lang="en-US" altLang="ja-JP" sz="1000" dirty="0"/>
              <a:t>P</a:t>
            </a:r>
            <a:r>
              <a:rPr lang="ja-JP" altLang="en-US" sz="1000" dirty="0"/>
              <a:t>を単純多角形とする．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P</a:t>
            </a:r>
            <a:r>
              <a:rPr lang="ja-JP" altLang="en-US" sz="1000" dirty="0"/>
              <a:t>の内部の</a:t>
            </a:r>
            <a:r>
              <a:rPr lang="en-US" altLang="ja-JP" sz="1000" dirty="0"/>
              <a:t>2</a:t>
            </a:r>
            <a:r>
              <a:rPr lang="ja-JP" altLang="en-US" sz="1000" dirty="0"/>
              <a:t>点</a:t>
            </a:r>
            <a:r>
              <a:rPr lang="en-US" altLang="ja-JP" sz="1000" dirty="0"/>
              <a:t>g</a:t>
            </a:r>
            <a:r>
              <a:rPr lang="ja-JP" altLang="en-US" sz="1000" dirty="0"/>
              <a:t>と</a:t>
            </a:r>
            <a:r>
              <a:rPr lang="en-US" altLang="ja-JP" sz="1000" dirty="0"/>
              <a:t>x</a:t>
            </a:r>
            <a:r>
              <a:rPr lang="ja-JP" altLang="en-US" sz="1000" dirty="0"/>
              <a:t>に対して，線分</a:t>
            </a:r>
            <a:r>
              <a:rPr lang="en-US" altLang="ja-JP" sz="1000" dirty="0" err="1"/>
              <a:t>gx</a:t>
            </a:r>
            <a:r>
              <a:rPr lang="ja-JP" altLang="en-US" sz="1000" dirty="0"/>
              <a:t>が</a:t>
            </a:r>
            <a:r>
              <a:rPr lang="en-US" altLang="ja-JP" sz="1000" dirty="0"/>
              <a:t>P</a:t>
            </a:r>
            <a:r>
              <a:rPr lang="ja-JP" altLang="en-US" sz="1000" dirty="0"/>
              <a:t>の内部に含まれるとき，</a:t>
            </a:r>
            <a:r>
              <a:rPr lang="en-US" altLang="ja-JP" sz="1000" dirty="0"/>
              <a:t>g</a:t>
            </a:r>
            <a:r>
              <a:rPr lang="ja-JP" altLang="en-US" sz="1000" dirty="0"/>
              <a:t>は</a:t>
            </a:r>
            <a:r>
              <a:rPr lang="en-US" altLang="ja-JP" sz="1000" dirty="0"/>
              <a:t>x</a:t>
            </a:r>
            <a:r>
              <a:rPr lang="ja-JP" altLang="en-US" sz="1000" dirty="0"/>
              <a:t>を監視できるという．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P</a:t>
            </a:r>
            <a:r>
              <a:rPr lang="ja-JP" altLang="en-US" sz="1000" dirty="0"/>
              <a:t>の内部の点からなる集合</a:t>
            </a:r>
            <a:r>
              <a:rPr lang="en-US" altLang="ja-JP" sz="1000" dirty="0"/>
              <a:t>A={g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,g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, ...,</a:t>
            </a:r>
            <a:r>
              <a:rPr lang="en-US" altLang="ja-JP" sz="1000" dirty="0" err="1"/>
              <a:t>g</a:t>
            </a:r>
            <a:r>
              <a:rPr lang="en-US" altLang="ja-JP" sz="1000" baseline="-25000" dirty="0" err="1"/>
              <a:t>k</a:t>
            </a:r>
            <a:r>
              <a:rPr lang="en-US" altLang="ja-JP" sz="1000" dirty="0"/>
              <a:t>}</a:t>
            </a:r>
            <a:r>
              <a:rPr lang="ja-JP" altLang="en-US" sz="1000" dirty="0"/>
              <a:t>が，「∀</a:t>
            </a:r>
            <a:r>
              <a:rPr lang="en-US" altLang="ja-JP" sz="1000" dirty="0"/>
              <a:t>x</a:t>
            </a:r>
            <a:r>
              <a:rPr lang="ja-JP" altLang="en-US" sz="1000" dirty="0"/>
              <a:t>∊</a:t>
            </a:r>
            <a:r>
              <a:rPr lang="en-US" altLang="ja-JP" sz="1000" dirty="0"/>
              <a:t>P</a:t>
            </a:r>
            <a:r>
              <a:rPr lang="ja-JP" altLang="en-US" sz="1000" dirty="0"/>
              <a:t>，</a:t>
            </a:r>
            <a:r>
              <a:rPr lang="en-US" altLang="ja-JP" sz="1000" dirty="0"/>
              <a:t>1</a:t>
            </a:r>
            <a:r>
              <a:rPr lang="ja-JP" altLang="en-US" sz="1000" dirty="0"/>
              <a:t>≦∃</a:t>
            </a:r>
            <a:r>
              <a:rPr lang="en-US" altLang="ja-JP" sz="1000" dirty="0" err="1"/>
              <a:t>i</a:t>
            </a:r>
            <a:r>
              <a:rPr lang="ja-JP" altLang="en-US" sz="1000" dirty="0"/>
              <a:t>≦</a:t>
            </a:r>
            <a:r>
              <a:rPr lang="en-US" altLang="ja-JP" sz="1000" dirty="0"/>
              <a:t>k; </a:t>
            </a:r>
            <a:r>
              <a:rPr lang="en-US" altLang="ja-JP" sz="1000" dirty="0" err="1"/>
              <a:t>g</a:t>
            </a:r>
            <a:r>
              <a:rPr lang="en-US" altLang="ja-JP" sz="1000" baseline="-25000" dirty="0" err="1"/>
              <a:t>i</a:t>
            </a:r>
            <a:r>
              <a:rPr lang="ja-JP" altLang="en-US" sz="1000" dirty="0"/>
              <a:t>は</a:t>
            </a:r>
            <a:r>
              <a:rPr lang="en-US" altLang="ja-JP" sz="1000" dirty="0"/>
              <a:t>x</a:t>
            </a:r>
            <a:r>
              <a:rPr lang="ja-JP" altLang="en-US" sz="1000" dirty="0"/>
              <a:t>を監視できる」を満たすとき，</a:t>
            </a:r>
            <a:r>
              <a:rPr lang="en-US" altLang="ja-JP" sz="1000" dirty="0"/>
              <a:t>A</a:t>
            </a:r>
            <a:r>
              <a:rPr lang="ja-JP" altLang="en-US" sz="1000" dirty="0"/>
              <a:t>は</a:t>
            </a:r>
            <a:r>
              <a:rPr lang="en-US" altLang="ja-JP" sz="1000" dirty="0"/>
              <a:t>P</a:t>
            </a:r>
            <a:r>
              <a:rPr lang="ja-JP" altLang="en-US" sz="1000" dirty="0"/>
              <a:t>を監視できるという．</a:t>
            </a:r>
            <a:r>
              <a:rPr lang="en-US" altLang="ja-JP" sz="1000" dirty="0"/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グラフ</a:t>
            </a:r>
            <a:r>
              <a:rPr lang="en-US" altLang="ja-JP" sz="1000" dirty="0"/>
              <a:t>G</a:t>
            </a:r>
            <a:r>
              <a:rPr lang="ja-JP" altLang="en-US" sz="1000" dirty="0"/>
              <a:t>に対して，</a:t>
            </a:r>
            <a:r>
              <a:rPr lang="en-US" altLang="ja-JP" sz="1000" dirty="0"/>
              <a:t>V(G)</a:t>
            </a:r>
            <a:r>
              <a:rPr lang="ja-JP" altLang="en-US" sz="1000" dirty="0"/>
              <a:t>から</a:t>
            </a:r>
            <a:r>
              <a:rPr lang="en-US" altLang="ja-JP" sz="1000" dirty="0"/>
              <a:t>{1,2, ...,k}</a:t>
            </a:r>
            <a:r>
              <a:rPr lang="ja-JP" altLang="en-US" sz="1000" dirty="0"/>
              <a:t>への写像</a:t>
            </a:r>
            <a:r>
              <a:rPr lang="en-US" altLang="ja-JP" sz="1000" dirty="0"/>
              <a:t>c</a:t>
            </a:r>
            <a:r>
              <a:rPr lang="ja-JP" altLang="en-US" sz="1000" dirty="0"/>
              <a:t>で「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∊</a:t>
            </a:r>
            <a:r>
              <a:rPr lang="en-US" altLang="ja-JP" sz="1000" dirty="0"/>
              <a:t>E(G)</a:t>
            </a:r>
            <a:r>
              <a:rPr lang="ja-JP" altLang="en-US" sz="1000" dirty="0"/>
              <a:t>⇒</a:t>
            </a:r>
            <a:r>
              <a:rPr lang="en-US" altLang="ja-JP" sz="1000" dirty="0"/>
              <a:t>c(u)</a:t>
            </a:r>
            <a:r>
              <a:rPr lang="ja-JP" altLang="en-US" sz="1000" dirty="0"/>
              <a:t>≠</a:t>
            </a:r>
            <a:r>
              <a:rPr lang="en-US" altLang="ja-JP" sz="1000" dirty="0"/>
              <a:t>c(v)</a:t>
            </a:r>
            <a:r>
              <a:rPr lang="ja-JP" altLang="en-US" sz="1000" dirty="0"/>
              <a:t>」を満たすものが存在するとき，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G</a:t>
            </a:r>
            <a:r>
              <a:rPr lang="ja-JP" altLang="en-US" sz="1000" dirty="0"/>
              <a:t>は</a:t>
            </a:r>
            <a:r>
              <a:rPr lang="en-US" altLang="ja-JP" sz="1000" dirty="0"/>
              <a:t>k-</a:t>
            </a:r>
            <a:r>
              <a:rPr lang="ja-JP" altLang="en-US" sz="1000" dirty="0"/>
              <a:t>彩色可能であるといい，</a:t>
            </a:r>
            <a:r>
              <a:rPr lang="en-US" altLang="ja-JP" sz="1000" dirty="0"/>
              <a:t>c</a:t>
            </a:r>
            <a:r>
              <a:rPr lang="ja-JP" altLang="en-US" sz="1000" dirty="0"/>
              <a:t>をグラフ</a:t>
            </a:r>
            <a:r>
              <a:rPr lang="en-US" altLang="ja-JP" sz="1000" dirty="0"/>
              <a:t>G</a:t>
            </a:r>
            <a:r>
              <a:rPr lang="ja-JP" altLang="en-US" sz="1000" dirty="0"/>
              <a:t>の</a:t>
            </a:r>
            <a:r>
              <a:rPr lang="en-US" altLang="ja-JP" sz="1000" dirty="0"/>
              <a:t>k-</a:t>
            </a:r>
            <a:r>
              <a:rPr lang="ja-JP" altLang="en-US" sz="1000" dirty="0"/>
              <a:t>彩色という．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次の定理は美術館定理と呼ばれている．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定理：単純</a:t>
            </a:r>
            <a:r>
              <a:rPr lang="en-US" altLang="ja-JP" sz="1000" dirty="0"/>
              <a:t>n</a:t>
            </a:r>
            <a:r>
              <a:rPr lang="ja-JP" altLang="en-US" sz="1000" dirty="0"/>
              <a:t>角形</a:t>
            </a:r>
            <a:r>
              <a:rPr lang="en-US" altLang="ja-JP" sz="1000" dirty="0"/>
              <a:t>P</a:t>
            </a:r>
            <a:r>
              <a:rPr lang="ja-JP" altLang="en-US" sz="1000" dirty="0"/>
              <a:t>に対して，</a:t>
            </a:r>
            <a:r>
              <a:rPr lang="en-US" altLang="ja-JP" sz="1000" dirty="0"/>
              <a:t>P</a:t>
            </a:r>
            <a:r>
              <a:rPr lang="ja-JP" altLang="en-US" sz="1000" dirty="0"/>
              <a:t>を監視することができる位数が</a:t>
            </a:r>
            <a:r>
              <a:rPr lang="en-US" altLang="ja-JP" sz="1000" dirty="0"/>
              <a:t>n/3</a:t>
            </a:r>
            <a:r>
              <a:rPr lang="ja-JP" altLang="en-US" sz="1000" dirty="0"/>
              <a:t>以下の集合が存在する．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定理の証明：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単純</a:t>
            </a:r>
            <a:r>
              <a:rPr lang="en-US" altLang="ja-JP" sz="1000" dirty="0"/>
              <a:t>n</a:t>
            </a:r>
            <a:r>
              <a:rPr lang="ja-JP" altLang="en-US" sz="1000" dirty="0"/>
              <a:t>角形</a:t>
            </a:r>
            <a:r>
              <a:rPr lang="en-US" altLang="ja-JP" sz="1000" dirty="0"/>
              <a:t>P</a:t>
            </a:r>
            <a:r>
              <a:rPr lang="ja-JP" altLang="en-US" sz="1000" dirty="0"/>
              <a:t>を</a:t>
            </a:r>
            <a:r>
              <a:rPr lang="en-US" altLang="ja-JP" sz="1000" dirty="0"/>
              <a:t>3</a:t>
            </a:r>
            <a:r>
              <a:rPr lang="ja-JP" altLang="en-US" sz="1000" dirty="0"/>
              <a:t>角形分割することによって得られるものをグラフ</a:t>
            </a:r>
            <a:r>
              <a:rPr lang="en-US" altLang="ja-JP" sz="1000" dirty="0"/>
              <a:t>G</a:t>
            </a:r>
            <a:r>
              <a:rPr lang="ja-JP" altLang="en-US" sz="1000" dirty="0"/>
              <a:t>とみなす．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r>
              <a:rPr lang="en-US" altLang="ja-JP" sz="1000" u="sng" dirty="0"/>
              <a:t>G</a:t>
            </a:r>
            <a:r>
              <a:rPr lang="ja-JP" altLang="en-US" sz="1000" u="sng" dirty="0"/>
              <a:t>の</a:t>
            </a:r>
            <a:r>
              <a:rPr lang="en-US" altLang="ja-JP" sz="1000" u="sng" dirty="0"/>
              <a:t>3-</a:t>
            </a:r>
            <a:r>
              <a:rPr lang="ja-JP" altLang="en-US" sz="1000" u="sng" dirty="0"/>
              <a:t>彩色</a:t>
            </a:r>
            <a:r>
              <a:rPr lang="en-US" altLang="ja-JP" sz="1000" u="sng" dirty="0"/>
              <a:t>c</a:t>
            </a:r>
            <a:r>
              <a:rPr lang="ja-JP" altLang="en-US" sz="1000" u="sng" dirty="0"/>
              <a:t>が存在する．</a:t>
            </a:r>
            <a:r>
              <a:rPr lang="ja-JP" altLang="en-US" sz="1000" baseline="-25000" dirty="0"/>
              <a:t>①</a:t>
            </a:r>
            <a:endParaRPr lang="en-US" altLang="ja-JP" sz="1000" baseline="-25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Σ</a:t>
            </a:r>
            <a:r>
              <a:rPr lang="en-US" altLang="ja-JP" sz="1000" baseline="-25000" dirty="0"/>
              <a:t>1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 err="1"/>
              <a:t>i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/>
              <a:t>3</a:t>
            </a:r>
            <a:r>
              <a:rPr lang="en-US" altLang="ja-JP" sz="1000" dirty="0"/>
              <a:t>|c</a:t>
            </a:r>
            <a:r>
              <a:rPr lang="en-US" altLang="ja-JP" sz="1000" baseline="30000" dirty="0"/>
              <a:t>-1</a:t>
            </a:r>
            <a:r>
              <a:rPr lang="en-US" altLang="ja-JP" sz="1000" dirty="0"/>
              <a:t>(</a:t>
            </a:r>
            <a:r>
              <a:rPr lang="en-US" altLang="ja-JP" sz="1000" dirty="0" err="1"/>
              <a:t>i</a:t>
            </a:r>
            <a:r>
              <a:rPr lang="en-US" altLang="ja-JP" sz="1000" dirty="0"/>
              <a:t>)|=</a:t>
            </a:r>
            <a:r>
              <a:rPr lang="ja-JP" altLang="en-US" sz="1000" u="sng" dirty="0"/>
              <a:t>　　②　　</a:t>
            </a:r>
            <a:r>
              <a:rPr lang="ja-JP" altLang="en-US" sz="1000" dirty="0"/>
              <a:t>であることから，</a:t>
            </a:r>
            <a:r>
              <a:rPr lang="ja-JP" altLang="en-US" sz="1000" u="sng" dirty="0"/>
              <a:t>　　③　　</a:t>
            </a:r>
            <a:r>
              <a:rPr lang="ja-JP" altLang="en-US" sz="1000" dirty="0"/>
              <a:t>となる</a:t>
            </a:r>
            <a:r>
              <a:rPr lang="en-US" altLang="ja-JP" sz="1000" dirty="0"/>
              <a:t>i</a:t>
            </a:r>
            <a:r>
              <a:rPr lang="en-US" altLang="ja-JP" sz="1000" baseline="-25000" dirty="0"/>
              <a:t>0</a:t>
            </a:r>
            <a:r>
              <a:rPr lang="ja-JP" altLang="en-US" sz="1000" dirty="0"/>
              <a:t>（</a:t>
            </a:r>
            <a:r>
              <a:rPr lang="en-US" altLang="ja-JP" sz="1000" dirty="0"/>
              <a:t>1</a:t>
            </a:r>
            <a:r>
              <a:rPr lang="ja-JP" altLang="en-US" sz="1000" dirty="0"/>
              <a:t>≦</a:t>
            </a:r>
            <a:r>
              <a:rPr lang="en-US" altLang="ja-JP" sz="1000" dirty="0"/>
              <a:t>i</a:t>
            </a:r>
            <a:r>
              <a:rPr lang="en-US" altLang="ja-JP" sz="1000" baseline="-25000" dirty="0"/>
              <a:t>0</a:t>
            </a:r>
            <a:r>
              <a:rPr lang="ja-JP" altLang="en-US" sz="1000" dirty="0"/>
              <a:t>≦</a:t>
            </a:r>
            <a:r>
              <a:rPr lang="en-US" altLang="ja-JP" sz="1000" dirty="0"/>
              <a:t>3</a:t>
            </a:r>
            <a:r>
              <a:rPr lang="ja-JP" altLang="en-US" sz="1000" dirty="0"/>
              <a:t>）が存在する．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よって，</a:t>
            </a:r>
            <a:r>
              <a:rPr lang="en-US" altLang="ja-JP" sz="1000" u="sng" dirty="0"/>
              <a:t>c</a:t>
            </a:r>
            <a:r>
              <a:rPr lang="en-US" altLang="ja-JP" sz="1000" u="sng" baseline="30000" dirty="0"/>
              <a:t>-1</a:t>
            </a:r>
            <a:r>
              <a:rPr lang="en-US" altLang="ja-JP" sz="1000" u="sng" dirty="0"/>
              <a:t>(i</a:t>
            </a:r>
            <a:r>
              <a:rPr lang="en-US" altLang="ja-JP" sz="1000" u="sng" baseline="-25000" dirty="0"/>
              <a:t>0</a:t>
            </a:r>
            <a:r>
              <a:rPr lang="en-US" altLang="ja-JP" sz="1000" u="sng" dirty="0"/>
              <a:t>)</a:t>
            </a:r>
            <a:r>
              <a:rPr lang="ja-JP" altLang="en-US" sz="1000" u="sng" dirty="0"/>
              <a:t> が</a:t>
            </a:r>
            <a:r>
              <a:rPr lang="en-US" altLang="ja-JP" sz="1000" u="sng" dirty="0"/>
              <a:t>P</a:t>
            </a:r>
            <a:r>
              <a:rPr lang="ja-JP" altLang="en-US" sz="1000" u="sng" dirty="0"/>
              <a:t>を監視できる</a:t>
            </a:r>
            <a:r>
              <a:rPr lang="ja-JP" altLang="en-US" sz="1000" baseline="-25000" dirty="0"/>
              <a:t>④</a:t>
            </a:r>
            <a:r>
              <a:rPr lang="ja-JP" altLang="en-US" sz="1000" dirty="0"/>
              <a:t>ことから定理が成り立つことが分かる．□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(1)</a:t>
            </a:r>
            <a:r>
              <a:rPr lang="ja-JP" altLang="en-US" sz="1000" dirty="0"/>
              <a:t>：</a:t>
            </a:r>
            <a:r>
              <a:rPr lang="ja-JP" altLang="en-US" sz="1000" dirty="0">
                <a:ea typeface="ＭＳ Ｐゴシック" charset="-128"/>
              </a:rPr>
              <a:t>下線部②と③に当てはまる文章を書け．（各</a:t>
            </a:r>
            <a:r>
              <a:rPr lang="en-US" altLang="ja-JP" sz="1000" dirty="0">
                <a:ea typeface="ＭＳ Ｐゴシック" charset="-128"/>
              </a:rPr>
              <a:t>5</a:t>
            </a:r>
            <a:r>
              <a:rPr lang="ja-JP" altLang="en-US" sz="1000" dirty="0">
                <a:ea typeface="ＭＳ Ｐゴシック" charset="-128"/>
              </a:rPr>
              <a:t>点）</a:t>
            </a:r>
            <a:endParaRPr lang="en-US" altLang="ja-JP" sz="1000" dirty="0">
              <a:ea typeface="ＭＳ Ｐゴシック" charset="-128"/>
            </a:endParaRPr>
          </a:p>
          <a:p>
            <a:endParaRPr lang="en-US" altLang="ja-JP" sz="1000" dirty="0"/>
          </a:p>
          <a:p>
            <a:r>
              <a:rPr lang="en-US" altLang="ja-JP" sz="1000" dirty="0"/>
              <a:t>(2)</a:t>
            </a:r>
            <a:r>
              <a:rPr lang="ja-JP" altLang="en-US" sz="1000" dirty="0"/>
              <a:t>：下線部④が成り立つ理由を述べよ．（</a:t>
            </a:r>
            <a:r>
              <a:rPr lang="en-US" altLang="ja-JP" sz="1000" dirty="0"/>
              <a:t>10</a:t>
            </a:r>
            <a:r>
              <a:rPr lang="ja-JP" altLang="en-US" sz="1000" dirty="0"/>
              <a:t>点）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en-US" altLang="ja-JP" sz="1000" dirty="0"/>
              <a:t>(3)</a:t>
            </a:r>
            <a:r>
              <a:rPr lang="ja-JP" altLang="en-US" sz="1000" dirty="0"/>
              <a:t>：下線部①は自明ではない．以下の文章を読み，下線部⑤と⑥に当てはまる文章を書け．（各</a:t>
            </a:r>
            <a:r>
              <a:rPr lang="en-US" altLang="ja-JP" sz="1000" dirty="0"/>
              <a:t>5</a:t>
            </a:r>
            <a:r>
              <a:rPr lang="ja-JP" altLang="en-US" sz="1000" dirty="0"/>
              <a:t>点）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1000" dirty="0"/>
              <a:t>下線部①は次の命題と同値である．</a:t>
            </a:r>
            <a:endParaRPr lang="en-US" altLang="ja-JP" sz="1000" dirty="0"/>
          </a:p>
          <a:p>
            <a:r>
              <a:rPr lang="ja-JP" altLang="en-US" sz="1000" dirty="0"/>
              <a:t>命題：</a:t>
            </a:r>
            <a:endParaRPr lang="en-US" altLang="ja-JP" sz="1000" dirty="0"/>
          </a:p>
          <a:p>
            <a:r>
              <a:rPr lang="ja-JP" altLang="en-US" sz="1000" dirty="0"/>
              <a:t>単純</a:t>
            </a:r>
            <a:r>
              <a:rPr lang="en-US" altLang="ja-JP" sz="1000" dirty="0"/>
              <a:t>n</a:t>
            </a:r>
            <a:r>
              <a:rPr lang="ja-JP" altLang="en-US" sz="1000" dirty="0"/>
              <a:t>角形</a:t>
            </a:r>
            <a:r>
              <a:rPr lang="en-US" altLang="ja-JP" sz="1000" dirty="0"/>
              <a:t>P</a:t>
            </a:r>
            <a:r>
              <a:rPr lang="ja-JP" altLang="en-US" sz="1000" dirty="0"/>
              <a:t>を</a:t>
            </a:r>
            <a:r>
              <a:rPr lang="en-US" altLang="ja-JP" sz="1000" dirty="0"/>
              <a:t>3</a:t>
            </a:r>
            <a:r>
              <a:rPr lang="ja-JP" altLang="en-US" sz="1000" dirty="0"/>
              <a:t>角形分割することによって得られるグラフを</a:t>
            </a:r>
            <a:r>
              <a:rPr lang="en-US" altLang="ja-JP" sz="1000" dirty="0"/>
              <a:t>G</a:t>
            </a:r>
            <a:r>
              <a:rPr lang="ja-JP" altLang="en-US" sz="1000" dirty="0"/>
              <a:t>とし，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∊</a:t>
            </a:r>
            <a:r>
              <a:rPr lang="en-US" altLang="ja-JP" sz="1000" dirty="0"/>
              <a:t>E(G)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r>
              <a:rPr lang="ja-JP" altLang="en-US" sz="1000" dirty="0"/>
              <a:t>このとき相異なる任意の</a:t>
            </a:r>
            <a:r>
              <a:rPr lang="en-US" altLang="ja-JP" sz="1000" dirty="0" err="1"/>
              <a:t>i</a:t>
            </a:r>
            <a:r>
              <a:rPr lang="ja-JP" altLang="en-US" sz="1000" dirty="0"/>
              <a:t>と</a:t>
            </a:r>
            <a:r>
              <a:rPr lang="en-US" altLang="ja-JP" sz="1000" dirty="0"/>
              <a:t>j</a:t>
            </a:r>
            <a:r>
              <a:rPr lang="ja-JP" altLang="en-US" sz="1000" dirty="0"/>
              <a:t>（</a:t>
            </a:r>
            <a:r>
              <a:rPr lang="en-US" altLang="ja-JP" sz="1000" dirty="0"/>
              <a:t>1</a:t>
            </a:r>
            <a:r>
              <a:rPr lang="ja-JP" altLang="en-US" sz="1000" dirty="0"/>
              <a:t>≦</a:t>
            </a:r>
            <a:r>
              <a:rPr lang="en-US" altLang="ja-JP" sz="1000" dirty="0" err="1"/>
              <a:t>i,j</a:t>
            </a:r>
            <a:r>
              <a:rPr lang="ja-JP" altLang="en-US" sz="1000" dirty="0"/>
              <a:t>≦</a:t>
            </a:r>
            <a:r>
              <a:rPr lang="en-US" altLang="ja-JP" sz="1000" dirty="0"/>
              <a:t>3</a:t>
            </a:r>
            <a:r>
              <a:rPr lang="ja-JP" altLang="en-US" sz="1000" dirty="0"/>
              <a:t>）に対して，</a:t>
            </a:r>
            <a:r>
              <a:rPr lang="en-US" altLang="ja-JP" sz="1000" dirty="0"/>
              <a:t>G</a:t>
            </a:r>
            <a:r>
              <a:rPr lang="ja-JP" altLang="en-US" sz="1000" dirty="0"/>
              <a:t>の</a:t>
            </a:r>
            <a:r>
              <a:rPr lang="en-US" altLang="ja-JP" sz="1000" dirty="0"/>
              <a:t>3-</a:t>
            </a:r>
            <a:r>
              <a:rPr lang="ja-JP" altLang="en-US" sz="1000" dirty="0"/>
              <a:t>彩色</a:t>
            </a:r>
            <a:r>
              <a:rPr lang="en-US" altLang="ja-JP" sz="1000" dirty="0"/>
              <a:t>c</a:t>
            </a:r>
            <a:r>
              <a:rPr lang="ja-JP" altLang="en-US" sz="1000" dirty="0"/>
              <a:t>で</a:t>
            </a:r>
            <a:r>
              <a:rPr lang="en-US" altLang="ja-JP" sz="1000" dirty="0"/>
              <a:t>c(u)=</a:t>
            </a:r>
            <a:r>
              <a:rPr lang="en-US" altLang="ja-JP" sz="1000" dirty="0" err="1"/>
              <a:t>i</a:t>
            </a:r>
            <a:r>
              <a:rPr lang="ja-JP" altLang="en-US" sz="1000" dirty="0"/>
              <a:t>かつ</a:t>
            </a:r>
            <a:r>
              <a:rPr lang="en-US" altLang="ja-JP" sz="1000" dirty="0"/>
              <a:t>c(v)=j</a:t>
            </a:r>
            <a:r>
              <a:rPr lang="ja-JP" altLang="en-US" sz="1000" dirty="0"/>
              <a:t>であるものが存在する．</a:t>
            </a:r>
            <a:endParaRPr lang="en-US" altLang="ja-JP" sz="1000" dirty="0"/>
          </a:p>
          <a:p>
            <a:r>
              <a:rPr lang="ja-JP" altLang="en-US" sz="1000" dirty="0"/>
              <a:t>命題の証明：</a:t>
            </a:r>
            <a:endParaRPr lang="en-US" altLang="ja-JP" sz="1000" dirty="0"/>
          </a:p>
          <a:p>
            <a:r>
              <a:rPr lang="en-US" altLang="ja-JP" sz="1000" dirty="0"/>
              <a:t>|V(G)|</a:t>
            </a:r>
            <a:r>
              <a:rPr lang="ja-JP" altLang="en-US" sz="1000" dirty="0"/>
              <a:t>に関する帰納法で証明する．</a:t>
            </a:r>
            <a:endParaRPr lang="en-US" altLang="ja-JP" sz="1000" dirty="0"/>
          </a:p>
          <a:p>
            <a:r>
              <a:rPr lang="en-US" altLang="ja-JP" sz="1000" dirty="0"/>
              <a:t>|V(G)|=3</a:t>
            </a:r>
            <a:r>
              <a:rPr lang="ja-JP" altLang="en-US" sz="1000" dirty="0"/>
              <a:t>の場合は明らか．</a:t>
            </a:r>
            <a:endParaRPr lang="en-US" altLang="ja-JP" sz="1000" dirty="0"/>
          </a:p>
          <a:p>
            <a:r>
              <a:rPr lang="ja-JP" altLang="en-US" sz="1000" dirty="0"/>
              <a:t>以下</a:t>
            </a:r>
            <a:r>
              <a:rPr lang="en-US" altLang="ja-JP" sz="1000" dirty="0"/>
              <a:t>|V(G)|</a:t>
            </a:r>
            <a:r>
              <a:rPr lang="ja-JP" altLang="en-US" sz="1000" dirty="0"/>
              <a:t>≧</a:t>
            </a:r>
            <a:r>
              <a:rPr lang="en-US" altLang="ja-JP" sz="1000" dirty="0"/>
              <a:t>4</a:t>
            </a:r>
            <a:r>
              <a:rPr lang="ja-JP" altLang="en-US" sz="1000" dirty="0"/>
              <a:t>とし，位数が</a:t>
            </a:r>
            <a:r>
              <a:rPr lang="en-US" altLang="ja-JP" sz="1000" dirty="0"/>
              <a:t>|V(G)|</a:t>
            </a:r>
            <a:r>
              <a:rPr lang="ja-JP" altLang="en-US" sz="1000" dirty="0"/>
              <a:t>未満のグラフに対して定理が成立すると仮定する．</a:t>
            </a:r>
            <a:endParaRPr lang="en-US" altLang="ja-JP" sz="1000" dirty="0"/>
          </a:p>
          <a:p>
            <a:r>
              <a:rPr lang="ja-JP" altLang="en-US" sz="1000" dirty="0"/>
              <a:t>このとき，</a:t>
            </a:r>
            <a:r>
              <a:rPr lang="en-US" altLang="ja-JP" sz="1000" dirty="0"/>
              <a:t> |V(G)|</a:t>
            </a:r>
            <a:r>
              <a:rPr lang="ja-JP" altLang="en-US" sz="1000" dirty="0"/>
              <a:t>≧</a:t>
            </a:r>
            <a:r>
              <a:rPr lang="en-US" altLang="ja-JP" sz="1000" dirty="0"/>
              <a:t>4</a:t>
            </a:r>
            <a:r>
              <a:rPr lang="ja-JP" altLang="en-US" sz="1000" dirty="0"/>
              <a:t>であることと</a:t>
            </a:r>
            <a:r>
              <a:rPr lang="en-US" altLang="ja-JP" sz="1000" dirty="0"/>
              <a:t>G</a:t>
            </a:r>
            <a:r>
              <a:rPr lang="ja-JP" altLang="en-US" sz="1000" dirty="0"/>
              <a:t>の内領域が全て</a:t>
            </a:r>
            <a:r>
              <a:rPr lang="en-US" altLang="ja-JP" sz="1000" dirty="0"/>
              <a:t>3</a:t>
            </a:r>
            <a:r>
              <a:rPr lang="ja-JP" altLang="en-US" sz="1000" dirty="0"/>
              <a:t>角形であることから，</a:t>
            </a:r>
            <a:r>
              <a:rPr lang="en-US" altLang="ja-JP" sz="1000" dirty="0"/>
              <a:t>G</a:t>
            </a:r>
            <a:r>
              <a:rPr lang="ja-JP" altLang="en-US" sz="1000" dirty="0"/>
              <a:t>は図</a:t>
            </a:r>
            <a:r>
              <a:rPr lang="en-US" altLang="ja-JP" sz="1000" dirty="0"/>
              <a:t>2</a:t>
            </a:r>
            <a:r>
              <a:rPr lang="ja-JP" altLang="en-US" sz="1000" dirty="0"/>
              <a:t>のような辺</a:t>
            </a:r>
            <a:r>
              <a:rPr lang="en-US" altLang="ja-JP" sz="1000" dirty="0"/>
              <a:t>ab</a:t>
            </a:r>
            <a:r>
              <a:rPr lang="ja-JP" altLang="en-US" sz="1000" dirty="0"/>
              <a:t>を持つ．</a:t>
            </a:r>
            <a:endParaRPr lang="en-US" altLang="ja-JP" sz="1000" dirty="0"/>
          </a:p>
          <a:p>
            <a:r>
              <a:rPr lang="en-US" altLang="ja-JP" sz="1000" dirty="0"/>
              <a:t>G</a:t>
            </a:r>
            <a:r>
              <a:rPr lang="ja-JP" altLang="en-US" sz="1000" dirty="0"/>
              <a:t>は</a:t>
            </a:r>
            <a:r>
              <a:rPr lang="en-US" altLang="ja-JP" sz="1000" dirty="0"/>
              <a:t>ab</a:t>
            </a:r>
            <a:r>
              <a:rPr lang="ja-JP" altLang="en-US" sz="1000" dirty="0"/>
              <a:t>を境にして図</a:t>
            </a:r>
            <a:r>
              <a:rPr lang="en-US" altLang="ja-JP" sz="1000" dirty="0"/>
              <a:t>3</a:t>
            </a:r>
            <a:r>
              <a:rPr lang="ja-JP" altLang="en-US" sz="1000" dirty="0"/>
              <a:t>のように単純多角形を</a:t>
            </a:r>
            <a:r>
              <a:rPr lang="en-US" altLang="ja-JP" sz="1000" dirty="0"/>
              <a:t>3</a:t>
            </a:r>
            <a:r>
              <a:rPr lang="ja-JP" altLang="en-US" sz="1000" dirty="0"/>
              <a:t>角形分割した</a:t>
            </a:r>
            <a:r>
              <a:rPr lang="en-US" altLang="ja-JP" sz="1000" dirty="0"/>
              <a:t>2</a:t>
            </a:r>
            <a:r>
              <a:rPr lang="ja-JP" altLang="en-US" sz="1000" dirty="0"/>
              <a:t>つのグラフに分けることができる．</a:t>
            </a:r>
            <a:endParaRPr lang="en-US" altLang="ja-JP" sz="1000" dirty="0"/>
          </a:p>
          <a:p>
            <a:r>
              <a:rPr lang="ja-JP" altLang="en-US" sz="1000" dirty="0"/>
              <a:t>片方のグラフを</a:t>
            </a:r>
            <a:r>
              <a:rPr lang="en-US" altLang="ja-JP" sz="1000" dirty="0"/>
              <a:t>G</a:t>
            </a:r>
            <a:r>
              <a:rPr lang="en-US" altLang="ja-JP" sz="1000" baseline="-25000" dirty="0"/>
              <a:t>R</a:t>
            </a:r>
            <a:r>
              <a:rPr lang="ja-JP" altLang="en-US" sz="1000" dirty="0"/>
              <a:t>，もう片方のグラフを</a:t>
            </a:r>
            <a:r>
              <a:rPr lang="en-US" altLang="ja-JP" sz="1000" dirty="0"/>
              <a:t>G</a:t>
            </a:r>
            <a:r>
              <a:rPr lang="en-US" altLang="ja-JP" sz="1000" baseline="-25000" dirty="0"/>
              <a:t>L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r>
              <a:rPr lang="en-US" altLang="ja-JP" sz="1000" dirty="0"/>
              <a:t>G</a:t>
            </a:r>
            <a:r>
              <a:rPr lang="en-US" altLang="ja-JP" sz="1000" baseline="-25000" dirty="0"/>
              <a:t>R</a:t>
            </a:r>
            <a:r>
              <a:rPr lang="ja-JP" altLang="en-US" sz="1000" dirty="0"/>
              <a:t>と</a:t>
            </a:r>
            <a:r>
              <a:rPr lang="en-US" altLang="ja-JP" sz="1000" dirty="0"/>
              <a:t>G</a:t>
            </a:r>
            <a:r>
              <a:rPr lang="en-US" altLang="ja-JP" sz="1000" baseline="-25000" dirty="0"/>
              <a:t>L</a:t>
            </a:r>
            <a:r>
              <a:rPr lang="ja-JP" altLang="en-US" sz="1000" dirty="0"/>
              <a:t>の対称性より，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∊</a:t>
            </a:r>
            <a:r>
              <a:rPr lang="en-US" altLang="ja-JP" sz="1000" dirty="0"/>
              <a:t>E(G</a:t>
            </a:r>
            <a:r>
              <a:rPr lang="en-US" altLang="ja-JP" sz="1000" baseline="-25000" dirty="0"/>
              <a:t>R</a:t>
            </a:r>
            <a:r>
              <a:rPr lang="en-US" altLang="ja-JP" sz="1000" dirty="0"/>
              <a:t>)</a:t>
            </a:r>
            <a:r>
              <a:rPr lang="ja-JP" altLang="en-US" sz="1000" dirty="0"/>
              <a:t>としてよい．</a:t>
            </a:r>
            <a:endParaRPr lang="en-US" altLang="ja-JP" sz="1000" dirty="0"/>
          </a:p>
          <a:p>
            <a:r>
              <a:rPr lang="en-US" altLang="ja-JP" sz="1000" dirty="0"/>
              <a:t>G</a:t>
            </a:r>
            <a:r>
              <a:rPr lang="en-US" altLang="ja-JP" sz="1000" baseline="-25000" dirty="0"/>
              <a:t>R</a:t>
            </a:r>
            <a:r>
              <a:rPr lang="ja-JP" altLang="en-US" sz="1000" dirty="0"/>
              <a:t>と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に対して帰納法の仮定を適用することにより，</a:t>
            </a:r>
            <a:r>
              <a:rPr lang="en-US" altLang="ja-JP" sz="1000" dirty="0"/>
              <a:t>G</a:t>
            </a:r>
            <a:r>
              <a:rPr lang="en-US" altLang="ja-JP" sz="1000" baseline="-25000" dirty="0"/>
              <a:t>R</a:t>
            </a:r>
            <a:r>
              <a:rPr lang="ja-JP" altLang="en-US" sz="1000" dirty="0"/>
              <a:t>の</a:t>
            </a:r>
            <a:r>
              <a:rPr lang="en-US" altLang="ja-JP" sz="1000" dirty="0"/>
              <a:t>3-</a:t>
            </a:r>
            <a:r>
              <a:rPr lang="ja-JP" altLang="en-US" sz="1000" dirty="0"/>
              <a:t>彩色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1</a:t>
            </a:r>
            <a:r>
              <a:rPr lang="ja-JP" altLang="en-US" sz="1000" dirty="0"/>
              <a:t>で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(u)=</a:t>
            </a:r>
            <a:r>
              <a:rPr lang="en-US" altLang="ja-JP" sz="1000" dirty="0" err="1"/>
              <a:t>i</a:t>
            </a:r>
            <a:r>
              <a:rPr lang="ja-JP" altLang="en-US" sz="1000" dirty="0"/>
              <a:t>かつ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(v)=j</a:t>
            </a:r>
            <a:r>
              <a:rPr lang="ja-JP" altLang="en-US" sz="1000" dirty="0"/>
              <a:t>であるものが存在することが分かる．</a:t>
            </a:r>
            <a:endParaRPr lang="en-US" altLang="ja-JP" sz="1000" dirty="0"/>
          </a:p>
          <a:p>
            <a:r>
              <a:rPr lang="ja-JP" altLang="en-US" sz="1000" dirty="0"/>
              <a:t>ここで，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(a)=x, c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(b)=y</a:t>
            </a:r>
            <a:r>
              <a:rPr lang="ja-JP" altLang="en-US" sz="1000" dirty="0"/>
              <a:t>とおく．</a:t>
            </a:r>
            <a:endParaRPr lang="en-US" altLang="ja-JP" sz="1000" dirty="0"/>
          </a:p>
          <a:p>
            <a:r>
              <a:rPr lang="ja-JP" altLang="en-US" sz="1000" dirty="0"/>
              <a:t>次に</a:t>
            </a:r>
            <a:r>
              <a:rPr lang="en-US" altLang="ja-JP" sz="1000" dirty="0"/>
              <a:t>G</a:t>
            </a:r>
            <a:r>
              <a:rPr lang="en-US" altLang="ja-JP" sz="1000" baseline="-25000" dirty="0"/>
              <a:t>L</a:t>
            </a:r>
            <a:r>
              <a:rPr lang="ja-JP" altLang="en-US" sz="1000" dirty="0"/>
              <a:t>と</a:t>
            </a:r>
            <a:r>
              <a:rPr lang="en-US" altLang="ja-JP" sz="1000" dirty="0"/>
              <a:t>ab</a:t>
            </a:r>
            <a:r>
              <a:rPr lang="ja-JP" altLang="en-US" sz="1000" dirty="0"/>
              <a:t>に対して帰納法の仮定を適用することにより，</a:t>
            </a:r>
            <a:r>
              <a:rPr lang="en-US" altLang="ja-JP" sz="1000" dirty="0"/>
              <a:t> G</a:t>
            </a:r>
            <a:r>
              <a:rPr lang="en-US" altLang="ja-JP" sz="1000" baseline="-25000" dirty="0"/>
              <a:t>L</a:t>
            </a:r>
            <a:r>
              <a:rPr lang="ja-JP" altLang="en-US" sz="1000" dirty="0"/>
              <a:t>の</a:t>
            </a:r>
            <a:r>
              <a:rPr lang="en-US" altLang="ja-JP" sz="1000" dirty="0"/>
              <a:t>3-</a:t>
            </a:r>
            <a:r>
              <a:rPr lang="ja-JP" altLang="en-US" sz="1000" dirty="0"/>
              <a:t>彩色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2</a:t>
            </a:r>
            <a:r>
              <a:rPr lang="ja-JP" altLang="en-US" sz="1000" dirty="0"/>
              <a:t>で</a:t>
            </a:r>
            <a:r>
              <a:rPr lang="ja-JP" altLang="en-US" sz="1000" u="sng" dirty="0"/>
              <a:t>　　　⑤　　　</a:t>
            </a:r>
            <a:r>
              <a:rPr lang="ja-JP" altLang="en-US" sz="1000" dirty="0"/>
              <a:t>であるものが存在することが分かる．</a:t>
            </a:r>
            <a:endParaRPr lang="en-US" altLang="ja-JP" sz="1000" dirty="0"/>
          </a:p>
          <a:p>
            <a:r>
              <a:rPr lang="ja-JP" altLang="en-US" sz="1000" dirty="0"/>
              <a:t>このとき，</a:t>
            </a:r>
            <a:r>
              <a:rPr lang="en-US" altLang="ja-JP" sz="1000" dirty="0"/>
              <a:t> V(G)</a:t>
            </a:r>
            <a:r>
              <a:rPr lang="ja-JP" altLang="en-US" sz="1000" dirty="0"/>
              <a:t>から</a:t>
            </a:r>
            <a:r>
              <a:rPr lang="en-US" altLang="ja-JP" sz="1000" dirty="0"/>
              <a:t>{1,2,3}</a:t>
            </a:r>
            <a:r>
              <a:rPr lang="ja-JP" altLang="en-US" sz="1000" dirty="0"/>
              <a:t>への写像</a:t>
            </a:r>
            <a:r>
              <a:rPr lang="en-US" altLang="ja-JP" sz="1000" dirty="0"/>
              <a:t>c</a:t>
            </a:r>
            <a:r>
              <a:rPr lang="ja-JP" altLang="en-US" sz="1000" dirty="0"/>
              <a:t>を</a:t>
            </a:r>
            <a:r>
              <a:rPr lang="ja-JP" altLang="en-US" sz="1000" u="sng" dirty="0"/>
              <a:t>　　⑥　　</a:t>
            </a:r>
            <a:r>
              <a:rPr lang="ja-JP" altLang="en-US" sz="1000" dirty="0"/>
              <a:t>のように定義することで所望の</a:t>
            </a:r>
            <a:r>
              <a:rPr lang="en-US" altLang="ja-JP" sz="1000" dirty="0"/>
              <a:t>G</a:t>
            </a:r>
            <a:r>
              <a:rPr lang="ja-JP" altLang="en-US" sz="1000" dirty="0"/>
              <a:t>の</a:t>
            </a:r>
            <a:r>
              <a:rPr lang="en-US" altLang="ja-JP" sz="1000" dirty="0"/>
              <a:t>3-</a:t>
            </a:r>
            <a:r>
              <a:rPr lang="ja-JP" altLang="en-US" sz="1000" dirty="0"/>
              <a:t>彩色が得られる．□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en-US" altLang="ja-JP" sz="1000" dirty="0"/>
              <a:t>(4)</a:t>
            </a:r>
            <a:r>
              <a:rPr lang="ja-JP" altLang="en-US" sz="1000" dirty="0"/>
              <a:t>：</a:t>
            </a:r>
            <a:r>
              <a:rPr lang="en-US" altLang="ja-JP" sz="1000" dirty="0"/>
              <a:t>4</a:t>
            </a:r>
            <a:r>
              <a:rPr lang="ja-JP" altLang="en-US" sz="1000" dirty="0"/>
              <a:t>色定理を用いて下線部①を示せ．（</a:t>
            </a:r>
            <a:r>
              <a:rPr lang="en-US" altLang="ja-JP" sz="1000" dirty="0"/>
              <a:t>10</a:t>
            </a:r>
            <a:r>
              <a:rPr lang="ja-JP" altLang="en-US" sz="1000" dirty="0"/>
              <a:t>点）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en-US" altLang="ja-JP" sz="1000" dirty="0"/>
              <a:t>(5)</a:t>
            </a:r>
            <a:r>
              <a:rPr lang="ja-JP" altLang="en-US" sz="1000" dirty="0"/>
              <a:t>：次の条件を満たす単純</a:t>
            </a:r>
            <a:r>
              <a:rPr lang="en-US" altLang="ja-JP" sz="1000" dirty="0"/>
              <a:t>12</a:t>
            </a:r>
            <a:r>
              <a:rPr lang="ja-JP" altLang="en-US" sz="1000" dirty="0"/>
              <a:t>角形</a:t>
            </a:r>
            <a:r>
              <a:rPr lang="en-US" altLang="ja-JP" sz="1000" dirty="0"/>
              <a:t>P</a:t>
            </a:r>
            <a:r>
              <a:rPr lang="ja-JP" altLang="en-US" sz="1000" dirty="0"/>
              <a:t>の概形を描き，描いた図が条件を満たしている理由も書け．（</a:t>
            </a:r>
            <a:r>
              <a:rPr lang="en-US" altLang="ja-JP" sz="1000" dirty="0"/>
              <a:t>10</a:t>
            </a:r>
            <a:r>
              <a:rPr lang="ja-JP" altLang="en-US" sz="1000" dirty="0"/>
              <a:t>点）</a:t>
            </a:r>
            <a:endParaRPr lang="en-US" altLang="ja-JP" sz="1000" dirty="0"/>
          </a:p>
          <a:p>
            <a:r>
              <a:rPr lang="ja-JP" altLang="en-US" sz="1000" dirty="0"/>
              <a:t>条件：</a:t>
            </a:r>
            <a:r>
              <a:rPr lang="en-US" altLang="ja-JP" sz="1000" dirty="0"/>
              <a:t>min{|A|</a:t>
            </a:r>
            <a:r>
              <a:rPr lang="ja-JP" altLang="en-US" sz="1000" dirty="0"/>
              <a:t>：</a:t>
            </a:r>
            <a:r>
              <a:rPr lang="en-US" altLang="ja-JP" sz="1000" dirty="0"/>
              <a:t>A</a:t>
            </a:r>
            <a:r>
              <a:rPr lang="ja-JP" altLang="en-US" sz="1000" dirty="0"/>
              <a:t>は</a:t>
            </a:r>
            <a:r>
              <a:rPr lang="en-US" altLang="ja-JP" sz="1000" dirty="0"/>
              <a:t>P</a:t>
            </a:r>
            <a:r>
              <a:rPr lang="ja-JP" altLang="en-US" sz="1000" dirty="0"/>
              <a:t>を監視できる</a:t>
            </a:r>
            <a:r>
              <a:rPr lang="en-US" altLang="ja-JP" sz="1000" dirty="0"/>
              <a:t>}=4</a:t>
            </a:r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</p:txBody>
      </p:sp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C3C3FA20-A14D-4960-8303-77719EB622D8}"/>
              </a:ext>
            </a:extLst>
          </p:cNvPr>
          <p:cNvSpPr/>
          <p:nvPr/>
        </p:nvSpPr>
        <p:spPr>
          <a:xfrm>
            <a:off x="5013176" y="1475656"/>
            <a:ext cx="1455380" cy="1163346"/>
          </a:xfrm>
          <a:custGeom>
            <a:avLst/>
            <a:gdLst>
              <a:gd name="connsiteX0" fmla="*/ 157985 w 1455380"/>
              <a:gd name="connsiteY0" fmla="*/ 258521 h 1163346"/>
              <a:gd name="connsiteX1" fmla="*/ 416507 w 1455380"/>
              <a:gd name="connsiteY1" fmla="*/ 0 h 1163346"/>
              <a:gd name="connsiteX2" fmla="*/ 1235158 w 1455380"/>
              <a:gd name="connsiteY2" fmla="*/ 19149 h 1163346"/>
              <a:gd name="connsiteX3" fmla="*/ 1081960 w 1455380"/>
              <a:gd name="connsiteY3" fmla="*/ 248946 h 1163346"/>
              <a:gd name="connsiteX4" fmla="*/ 1345269 w 1455380"/>
              <a:gd name="connsiteY4" fmla="*/ 378207 h 1163346"/>
              <a:gd name="connsiteX5" fmla="*/ 1206434 w 1455380"/>
              <a:gd name="connsiteY5" fmla="*/ 564917 h 1163346"/>
              <a:gd name="connsiteX6" fmla="*/ 1455380 w 1455380"/>
              <a:gd name="connsiteY6" fmla="*/ 564917 h 1163346"/>
              <a:gd name="connsiteX7" fmla="*/ 1220796 w 1455380"/>
              <a:gd name="connsiteY7" fmla="*/ 1086747 h 1163346"/>
              <a:gd name="connsiteX8" fmla="*/ 1014936 w 1455380"/>
              <a:gd name="connsiteY8" fmla="*/ 761202 h 1163346"/>
              <a:gd name="connsiteX9" fmla="*/ 157985 w 1455380"/>
              <a:gd name="connsiteY9" fmla="*/ 1163346 h 1163346"/>
              <a:gd name="connsiteX10" fmla="*/ 0 w 1455380"/>
              <a:gd name="connsiteY10" fmla="*/ 837801 h 1163346"/>
              <a:gd name="connsiteX11" fmla="*/ 354270 w 1455380"/>
              <a:gd name="connsiteY11" fmla="*/ 789926 h 1163346"/>
              <a:gd name="connsiteX12" fmla="*/ 157985 w 1455380"/>
              <a:gd name="connsiteY12" fmla="*/ 258521 h 116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55380" h="1163346">
                <a:moveTo>
                  <a:pt x="157985" y="258521"/>
                </a:moveTo>
                <a:lnTo>
                  <a:pt x="416507" y="0"/>
                </a:lnTo>
                <a:lnTo>
                  <a:pt x="1235158" y="19149"/>
                </a:lnTo>
                <a:lnTo>
                  <a:pt x="1081960" y="248946"/>
                </a:lnTo>
                <a:lnTo>
                  <a:pt x="1345269" y="378207"/>
                </a:lnTo>
                <a:lnTo>
                  <a:pt x="1206434" y="564917"/>
                </a:lnTo>
                <a:lnTo>
                  <a:pt x="1455380" y="564917"/>
                </a:lnTo>
                <a:lnTo>
                  <a:pt x="1220796" y="1086747"/>
                </a:lnTo>
                <a:lnTo>
                  <a:pt x="1014936" y="761202"/>
                </a:lnTo>
                <a:lnTo>
                  <a:pt x="157985" y="1163346"/>
                </a:lnTo>
                <a:lnTo>
                  <a:pt x="0" y="837801"/>
                </a:lnTo>
                <a:lnTo>
                  <a:pt x="354270" y="789926"/>
                </a:lnTo>
                <a:lnTo>
                  <a:pt x="157985" y="258521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FE2DD3-C573-4E44-8358-0EF6E5594FA7}"/>
              </a:ext>
            </a:extLst>
          </p:cNvPr>
          <p:cNvSpPr txBox="1"/>
          <p:nvPr/>
        </p:nvSpPr>
        <p:spPr>
          <a:xfrm>
            <a:off x="5085184" y="2627784"/>
            <a:ext cx="1535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図</a:t>
            </a:r>
            <a:r>
              <a:rPr lang="en-US" altLang="ja-JP" sz="1000" dirty="0"/>
              <a:t>1</a:t>
            </a:r>
            <a:r>
              <a:rPr kumimoji="1" lang="ja-JP" altLang="en-US" sz="1000" dirty="0"/>
              <a:t>：単純多角形の例</a:t>
            </a:r>
            <a:br>
              <a:rPr kumimoji="1" lang="en-US" altLang="ja-JP" sz="1000" dirty="0"/>
            </a:br>
            <a:r>
              <a:rPr kumimoji="1" lang="ja-JP" altLang="en-US" sz="1000" dirty="0"/>
              <a:t>　　　（単純</a:t>
            </a:r>
            <a:r>
              <a:rPr kumimoji="1" lang="en-US" altLang="ja-JP" sz="1000" dirty="0"/>
              <a:t>12</a:t>
            </a:r>
            <a:r>
              <a:rPr kumimoji="1" lang="ja-JP" altLang="en-US" sz="1000" dirty="0"/>
              <a:t>角形）</a:t>
            </a:r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95E92C72-DA21-4DF7-BEC5-F003DC3AEAF2}"/>
              </a:ext>
            </a:extLst>
          </p:cNvPr>
          <p:cNvSpPr/>
          <p:nvPr/>
        </p:nvSpPr>
        <p:spPr>
          <a:xfrm>
            <a:off x="332656" y="7452320"/>
            <a:ext cx="1455380" cy="1163346"/>
          </a:xfrm>
          <a:custGeom>
            <a:avLst/>
            <a:gdLst>
              <a:gd name="connsiteX0" fmla="*/ 157985 w 1455380"/>
              <a:gd name="connsiteY0" fmla="*/ 258521 h 1163346"/>
              <a:gd name="connsiteX1" fmla="*/ 416507 w 1455380"/>
              <a:gd name="connsiteY1" fmla="*/ 0 h 1163346"/>
              <a:gd name="connsiteX2" fmla="*/ 1235158 w 1455380"/>
              <a:gd name="connsiteY2" fmla="*/ 19149 h 1163346"/>
              <a:gd name="connsiteX3" fmla="*/ 1081960 w 1455380"/>
              <a:gd name="connsiteY3" fmla="*/ 248946 h 1163346"/>
              <a:gd name="connsiteX4" fmla="*/ 1345269 w 1455380"/>
              <a:gd name="connsiteY4" fmla="*/ 378207 h 1163346"/>
              <a:gd name="connsiteX5" fmla="*/ 1206434 w 1455380"/>
              <a:gd name="connsiteY5" fmla="*/ 564917 h 1163346"/>
              <a:gd name="connsiteX6" fmla="*/ 1455380 w 1455380"/>
              <a:gd name="connsiteY6" fmla="*/ 564917 h 1163346"/>
              <a:gd name="connsiteX7" fmla="*/ 1220796 w 1455380"/>
              <a:gd name="connsiteY7" fmla="*/ 1086747 h 1163346"/>
              <a:gd name="connsiteX8" fmla="*/ 1014936 w 1455380"/>
              <a:gd name="connsiteY8" fmla="*/ 761202 h 1163346"/>
              <a:gd name="connsiteX9" fmla="*/ 157985 w 1455380"/>
              <a:gd name="connsiteY9" fmla="*/ 1163346 h 1163346"/>
              <a:gd name="connsiteX10" fmla="*/ 0 w 1455380"/>
              <a:gd name="connsiteY10" fmla="*/ 837801 h 1163346"/>
              <a:gd name="connsiteX11" fmla="*/ 354270 w 1455380"/>
              <a:gd name="connsiteY11" fmla="*/ 789926 h 1163346"/>
              <a:gd name="connsiteX12" fmla="*/ 157985 w 1455380"/>
              <a:gd name="connsiteY12" fmla="*/ 258521 h 116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55380" h="1163346">
                <a:moveTo>
                  <a:pt x="157985" y="258521"/>
                </a:moveTo>
                <a:lnTo>
                  <a:pt x="416507" y="0"/>
                </a:lnTo>
                <a:lnTo>
                  <a:pt x="1235158" y="19149"/>
                </a:lnTo>
                <a:lnTo>
                  <a:pt x="1081960" y="248946"/>
                </a:lnTo>
                <a:lnTo>
                  <a:pt x="1345269" y="378207"/>
                </a:lnTo>
                <a:lnTo>
                  <a:pt x="1206434" y="564917"/>
                </a:lnTo>
                <a:lnTo>
                  <a:pt x="1455380" y="564917"/>
                </a:lnTo>
                <a:lnTo>
                  <a:pt x="1220796" y="1086747"/>
                </a:lnTo>
                <a:lnTo>
                  <a:pt x="1014936" y="761202"/>
                </a:lnTo>
                <a:lnTo>
                  <a:pt x="157985" y="1163346"/>
                </a:lnTo>
                <a:lnTo>
                  <a:pt x="0" y="837801"/>
                </a:lnTo>
                <a:lnTo>
                  <a:pt x="354270" y="789926"/>
                </a:lnTo>
                <a:lnTo>
                  <a:pt x="157985" y="258521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BB537B87-0CDE-462F-BF37-17D78478AA12}"/>
              </a:ext>
            </a:extLst>
          </p:cNvPr>
          <p:cNvSpPr/>
          <p:nvPr/>
        </p:nvSpPr>
        <p:spPr>
          <a:xfrm>
            <a:off x="683070" y="740188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F2B91F5B-3B5D-4D34-88F8-C6D2BA2C61E0}"/>
              </a:ext>
            </a:extLst>
          </p:cNvPr>
          <p:cNvSpPr/>
          <p:nvPr/>
        </p:nvSpPr>
        <p:spPr>
          <a:xfrm>
            <a:off x="1499223" y="741151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3C0141EA-C0E7-491D-80FF-1E4A2808EF0C}"/>
              </a:ext>
            </a:extLst>
          </p:cNvPr>
          <p:cNvSpPr/>
          <p:nvPr/>
        </p:nvSpPr>
        <p:spPr>
          <a:xfrm>
            <a:off x="1369459" y="762984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7EE8DB72-C589-490E-B891-0DAFAC47C1BB}"/>
              </a:ext>
            </a:extLst>
          </p:cNvPr>
          <p:cNvSpPr/>
          <p:nvPr/>
        </p:nvSpPr>
        <p:spPr>
          <a:xfrm>
            <a:off x="1614361" y="777885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A8F0B177-58BD-4488-BB89-C4AB376A2DB7}"/>
              </a:ext>
            </a:extLst>
          </p:cNvPr>
          <p:cNvSpPr/>
          <p:nvPr/>
        </p:nvSpPr>
        <p:spPr>
          <a:xfrm>
            <a:off x="1479971" y="796351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34F7F1E-4909-4986-8372-CFE20F306315}"/>
              </a:ext>
            </a:extLst>
          </p:cNvPr>
          <p:cNvSpPr/>
          <p:nvPr/>
        </p:nvSpPr>
        <p:spPr>
          <a:xfrm>
            <a:off x="1736824" y="795637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9196230-66DB-4D6A-9892-0008A4C5FECC}"/>
              </a:ext>
            </a:extLst>
          </p:cNvPr>
          <p:cNvSpPr/>
          <p:nvPr/>
        </p:nvSpPr>
        <p:spPr>
          <a:xfrm>
            <a:off x="1513662" y="846043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7ABD2C75-2CE2-406A-8554-D5358FE0F242}"/>
              </a:ext>
            </a:extLst>
          </p:cNvPr>
          <p:cNvSpPr/>
          <p:nvPr/>
        </p:nvSpPr>
        <p:spPr>
          <a:xfrm>
            <a:off x="1288012" y="815314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F9D8136F-2132-4666-B719-1E1BC14CD8A5}"/>
              </a:ext>
            </a:extLst>
          </p:cNvPr>
          <p:cNvSpPr/>
          <p:nvPr/>
        </p:nvSpPr>
        <p:spPr>
          <a:xfrm>
            <a:off x="450306" y="854687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05C9CF35-C95B-47FB-AEA8-227673FEE751}"/>
              </a:ext>
            </a:extLst>
          </p:cNvPr>
          <p:cNvSpPr/>
          <p:nvPr/>
        </p:nvSpPr>
        <p:spPr>
          <a:xfrm>
            <a:off x="287038" y="824922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8DDC85E9-1D5B-4240-AD67-10696B597083}"/>
              </a:ext>
            </a:extLst>
          </p:cNvPr>
          <p:cNvSpPr/>
          <p:nvPr/>
        </p:nvSpPr>
        <p:spPr>
          <a:xfrm>
            <a:off x="632639" y="8182026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47D12E1-B0E8-4D6B-A75A-1A7835776A01}"/>
              </a:ext>
            </a:extLst>
          </p:cNvPr>
          <p:cNvSpPr/>
          <p:nvPr/>
        </p:nvSpPr>
        <p:spPr>
          <a:xfrm>
            <a:off x="457420" y="765871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38323F8-8A49-4956-B112-4F38681C3BCD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686639" y="7519515"/>
            <a:ext cx="54000" cy="6625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1D5C6BB-BE6F-45BA-AACA-B983238CCCA5}"/>
              </a:ext>
            </a:extLst>
          </p:cNvPr>
          <p:cNvCxnSpPr>
            <a:cxnSpLocks/>
            <a:stCxn id="18" idx="3"/>
            <a:endCxn id="16" idx="7"/>
          </p:cNvCxnSpPr>
          <p:nvPr/>
        </p:nvCxnSpPr>
        <p:spPr>
          <a:xfrm flipH="1">
            <a:off x="542490" y="8274210"/>
            <a:ext cx="105965" cy="2884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5188DF0F-99E2-4D71-AAF3-4218F63C1135}"/>
              </a:ext>
            </a:extLst>
          </p:cNvPr>
          <p:cNvCxnSpPr>
            <a:cxnSpLocks/>
            <a:stCxn id="15" idx="2"/>
            <a:endCxn id="18" idx="6"/>
          </p:cNvCxnSpPr>
          <p:nvPr/>
        </p:nvCxnSpPr>
        <p:spPr>
          <a:xfrm flipH="1">
            <a:off x="740639" y="8207148"/>
            <a:ext cx="547373" cy="288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2F233FA-D7B5-4C18-BF20-7694AD2F194B}"/>
              </a:ext>
            </a:extLst>
          </p:cNvPr>
          <p:cNvCxnSpPr>
            <a:cxnSpLocks/>
            <a:stCxn id="10" idx="3"/>
            <a:endCxn id="18" idx="7"/>
          </p:cNvCxnSpPr>
          <p:nvPr/>
        </p:nvCxnSpPr>
        <p:spPr>
          <a:xfrm flipH="1">
            <a:off x="724823" y="7722024"/>
            <a:ext cx="660452" cy="4758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C4FE5A82-99F4-4411-B605-5F050E60EAF6}"/>
              </a:ext>
            </a:extLst>
          </p:cNvPr>
          <p:cNvCxnSpPr>
            <a:cxnSpLocks/>
            <a:stCxn id="8" idx="6"/>
            <a:endCxn id="10" idx="1"/>
          </p:cNvCxnSpPr>
          <p:nvPr/>
        </p:nvCxnSpPr>
        <p:spPr>
          <a:xfrm>
            <a:off x="791070" y="7455889"/>
            <a:ext cx="594205" cy="1897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17DFE12E-3455-46A0-87D6-870B30D0C35A}"/>
              </a:ext>
            </a:extLst>
          </p:cNvPr>
          <p:cNvCxnSpPr>
            <a:cxnSpLocks/>
            <a:stCxn id="10" idx="4"/>
            <a:endCxn id="15" idx="0"/>
          </p:cNvCxnSpPr>
          <p:nvPr/>
        </p:nvCxnSpPr>
        <p:spPr>
          <a:xfrm flipH="1">
            <a:off x="1342012" y="7737840"/>
            <a:ext cx="81447" cy="4153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C472476-FBB3-466C-893C-646A9860A13A}"/>
              </a:ext>
            </a:extLst>
          </p:cNvPr>
          <p:cNvCxnSpPr>
            <a:cxnSpLocks/>
            <a:stCxn id="10" idx="4"/>
            <a:endCxn id="12" idx="1"/>
          </p:cNvCxnSpPr>
          <p:nvPr/>
        </p:nvCxnSpPr>
        <p:spPr>
          <a:xfrm>
            <a:off x="1423459" y="7737840"/>
            <a:ext cx="72328" cy="2414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25350D3C-4BEB-4753-BFE6-B2FF81D1D494}"/>
              </a:ext>
            </a:extLst>
          </p:cNvPr>
          <p:cNvCxnSpPr>
            <a:cxnSpLocks/>
            <a:stCxn id="12" idx="3"/>
            <a:endCxn id="15" idx="7"/>
          </p:cNvCxnSpPr>
          <p:nvPr/>
        </p:nvCxnSpPr>
        <p:spPr>
          <a:xfrm flipH="1">
            <a:off x="1380196" y="8055698"/>
            <a:ext cx="115591" cy="1132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492DA998-5CB1-4C57-874E-68EF879CD087}"/>
              </a:ext>
            </a:extLst>
          </p:cNvPr>
          <p:cNvCxnSpPr>
            <a:cxnSpLocks/>
            <a:stCxn id="13" idx="3"/>
            <a:endCxn id="15" idx="6"/>
          </p:cNvCxnSpPr>
          <p:nvPr/>
        </p:nvCxnSpPr>
        <p:spPr>
          <a:xfrm flipH="1">
            <a:off x="1396012" y="8048560"/>
            <a:ext cx="356628" cy="158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D3F64EF-FAE0-49A7-A20E-B5E5E9DA4112}"/>
              </a:ext>
            </a:extLst>
          </p:cNvPr>
          <p:cNvSpPr txBox="1"/>
          <p:nvPr/>
        </p:nvSpPr>
        <p:spPr>
          <a:xfrm>
            <a:off x="1196752" y="821212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b</a:t>
            </a:r>
            <a:endParaRPr kumimoji="1" lang="ja-JP" altLang="en-US" sz="12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E5D5CD0-9CBF-4798-95E0-7FE527A5BE50}"/>
              </a:ext>
            </a:extLst>
          </p:cNvPr>
          <p:cNvSpPr txBox="1"/>
          <p:nvPr/>
        </p:nvSpPr>
        <p:spPr>
          <a:xfrm>
            <a:off x="1417589" y="7509889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a</a:t>
            </a:r>
            <a:endParaRPr kumimoji="1" lang="ja-JP" altLang="en-US" sz="1200" dirty="0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2AB6488E-D195-4A97-8E18-576DE803898E}"/>
              </a:ext>
            </a:extLst>
          </p:cNvPr>
          <p:cNvSpPr/>
          <p:nvPr/>
        </p:nvSpPr>
        <p:spPr>
          <a:xfrm>
            <a:off x="3300173" y="738031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9B0F4A4C-7D48-4A12-A63B-D5FB9203BE6D}"/>
              </a:ext>
            </a:extLst>
          </p:cNvPr>
          <p:cNvSpPr/>
          <p:nvPr/>
        </p:nvSpPr>
        <p:spPr>
          <a:xfrm>
            <a:off x="4116326" y="7389938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9100337B-67AF-4268-BD2F-58B51CCA1433}"/>
              </a:ext>
            </a:extLst>
          </p:cNvPr>
          <p:cNvSpPr/>
          <p:nvPr/>
        </p:nvSpPr>
        <p:spPr>
          <a:xfrm>
            <a:off x="3986562" y="760826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A7BBEA19-D5BB-4D87-A68B-339F8D57E813}"/>
              </a:ext>
            </a:extLst>
          </p:cNvPr>
          <p:cNvSpPr/>
          <p:nvPr/>
        </p:nvSpPr>
        <p:spPr>
          <a:xfrm>
            <a:off x="3905115" y="813157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45CCFBF2-0F04-4FDF-97C0-56729AC8270A}"/>
              </a:ext>
            </a:extLst>
          </p:cNvPr>
          <p:cNvSpPr/>
          <p:nvPr/>
        </p:nvSpPr>
        <p:spPr>
          <a:xfrm>
            <a:off x="3067409" y="8525302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6136A610-99A1-42BA-9331-AB18FD1DD303}"/>
              </a:ext>
            </a:extLst>
          </p:cNvPr>
          <p:cNvSpPr/>
          <p:nvPr/>
        </p:nvSpPr>
        <p:spPr>
          <a:xfrm>
            <a:off x="2904141" y="8227644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DEDD18D6-8476-43FB-84BB-E3AAAC37E746}"/>
              </a:ext>
            </a:extLst>
          </p:cNvPr>
          <p:cNvSpPr/>
          <p:nvPr/>
        </p:nvSpPr>
        <p:spPr>
          <a:xfrm>
            <a:off x="3249742" y="81604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楕円 65">
            <a:extLst>
              <a:ext uri="{FF2B5EF4-FFF2-40B4-BE49-F238E27FC236}">
                <a16:creationId xmlns:a16="http://schemas.microsoft.com/office/drawing/2014/main" id="{917990B4-095F-4334-9919-E8230C34F556}"/>
              </a:ext>
            </a:extLst>
          </p:cNvPr>
          <p:cNvSpPr/>
          <p:nvPr/>
        </p:nvSpPr>
        <p:spPr>
          <a:xfrm>
            <a:off x="3074523" y="763714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F13115E6-92F4-41C5-A418-115D43E1B6D8}"/>
              </a:ext>
            </a:extLst>
          </p:cNvPr>
          <p:cNvCxnSpPr>
            <a:cxnSpLocks/>
            <a:endCxn id="65" idx="0"/>
          </p:cNvCxnSpPr>
          <p:nvPr/>
        </p:nvCxnSpPr>
        <p:spPr>
          <a:xfrm flipH="1">
            <a:off x="3303742" y="7497938"/>
            <a:ext cx="54000" cy="6625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7A637682-28FD-448C-B0F0-96D79F03CC33}"/>
              </a:ext>
            </a:extLst>
          </p:cNvPr>
          <p:cNvCxnSpPr>
            <a:cxnSpLocks/>
            <a:stCxn id="65" idx="3"/>
            <a:endCxn id="63" idx="7"/>
          </p:cNvCxnSpPr>
          <p:nvPr/>
        </p:nvCxnSpPr>
        <p:spPr>
          <a:xfrm flipH="1">
            <a:off x="3159593" y="8252633"/>
            <a:ext cx="105965" cy="2884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0D972285-7D05-4379-A27A-33AA526CF31F}"/>
              </a:ext>
            </a:extLst>
          </p:cNvPr>
          <p:cNvCxnSpPr>
            <a:cxnSpLocks/>
            <a:stCxn id="62" idx="2"/>
            <a:endCxn id="65" idx="6"/>
          </p:cNvCxnSpPr>
          <p:nvPr/>
        </p:nvCxnSpPr>
        <p:spPr>
          <a:xfrm flipH="1">
            <a:off x="3357742" y="8185571"/>
            <a:ext cx="547373" cy="288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D4CA242F-CF66-4947-8128-73FF7FF2C8D9}"/>
              </a:ext>
            </a:extLst>
          </p:cNvPr>
          <p:cNvCxnSpPr>
            <a:cxnSpLocks/>
            <a:stCxn id="57" idx="3"/>
            <a:endCxn id="65" idx="7"/>
          </p:cNvCxnSpPr>
          <p:nvPr/>
        </p:nvCxnSpPr>
        <p:spPr>
          <a:xfrm flipH="1">
            <a:off x="3341926" y="7700447"/>
            <a:ext cx="660452" cy="4758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42DB5BC5-8E0C-4C11-83D0-E7FF8C8415D8}"/>
              </a:ext>
            </a:extLst>
          </p:cNvPr>
          <p:cNvCxnSpPr>
            <a:cxnSpLocks/>
            <a:stCxn id="55" idx="6"/>
            <a:endCxn id="57" idx="1"/>
          </p:cNvCxnSpPr>
          <p:nvPr/>
        </p:nvCxnSpPr>
        <p:spPr>
          <a:xfrm>
            <a:off x="3408173" y="7434312"/>
            <a:ext cx="594205" cy="1897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840D6B8B-C753-4F76-B2F8-D93D7AEF1E1F}"/>
              </a:ext>
            </a:extLst>
          </p:cNvPr>
          <p:cNvCxnSpPr>
            <a:cxnSpLocks/>
            <a:stCxn id="57" idx="4"/>
            <a:endCxn id="62" idx="0"/>
          </p:cNvCxnSpPr>
          <p:nvPr/>
        </p:nvCxnSpPr>
        <p:spPr>
          <a:xfrm flipH="1">
            <a:off x="3959115" y="7716263"/>
            <a:ext cx="81447" cy="4153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A7E7D593-F0D4-43A7-A2DC-8D2D8E735B09}"/>
              </a:ext>
            </a:extLst>
          </p:cNvPr>
          <p:cNvSpPr txBox="1"/>
          <p:nvPr/>
        </p:nvSpPr>
        <p:spPr>
          <a:xfrm>
            <a:off x="3813855" y="8190547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b</a:t>
            </a:r>
            <a:endParaRPr kumimoji="1" lang="ja-JP" altLang="en-US" sz="12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84CD2906-EDA2-4D8A-AB34-E16EEEEF3C33}"/>
              </a:ext>
            </a:extLst>
          </p:cNvPr>
          <p:cNvSpPr txBox="1"/>
          <p:nvPr/>
        </p:nvSpPr>
        <p:spPr>
          <a:xfrm>
            <a:off x="4034692" y="7488312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a</a:t>
            </a:r>
            <a:endParaRPr kumimoji="1" lang="ja-JP" altLang="en-US" sz="1200" dirty="0"/>
          </a:p>
        </p:txBody>
      </p:sp>
      <p:sp>
        <p:nvSpPr>
          <p:cNvPr id="82" name="楕円 81">
            <a:extLst>
              <a:ext uri="{FF2B5EF4-FFF2-40B4-BE49-F238E27FC236}">
                <a16:creationId xmlns:a16="http://schemas.microsoft.com/office/drawing/2014/main" id="{DC133525-62B9-4E1D-BBAA-69CE437346CE}"/>
              </a:ext>
            </a:extLst>
          </p:cNvPr>
          <p:cNvSpPr/>
          <p:nvPr/>
        </p:nvSpPr>
        <p:spPr>
          <a:xfrm>
            <a:off x="4825843" y="760826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3FE10197-CF6D-4A77-85A7-0C38EE5DACE7}"/>
              </a:ext>
            </a:extLst>
          </p:cNvPr>
          <p:cNvSpPr/>
          <p:nvPr/>
        </p:nvSpPr>
        <p:spPr>
          <a:xfrm>
            <a:off x="5070745" y="775727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005E1F03-0CAE-424D-986F-A89C9A001DAA}"/>
              </a:ext>
            </a:extLst>
          </p:cNvPr>
          <p:cNvSpPr/>
          <p:nvPr/>
        </p:nvSpPr>
        <p:spPr>
          <a:xfrm>
            <a:off x="4936355" y="794193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0C0785F1-988C-48FE-960F-8672D95CFCD3}"/>
              </a:ext>
            </a:extLst>
          </p:cNvPr>
          <p:cNvSpPr/>
          <p:nvPr/>
        </p:nvSpPr>
        <p:spPr>
          <a:xfrm>
            <a:off x="5193208" y="793479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楕円 85">
            <a:extLst>
              <a:ext uri="{FF2B5EF4-FFF2-40B4-BE49-F238E27FC236}">
                <a16:creationId xmlns:a16="http://schemas.microsoft.com/office/drawing/2014/main" id="{278D8272-4340-4C69-8383-ACF62EE68AEE}"/>
              </a:ext>
            </a:extLst>
          </p:cNvPr>
          <p:cNvSpPr/>
          <p:nvPr/>
        </p:nvSpPr>
        <p:spPr>
          <a:xfrm>
            <a:off x="4970046" y="8438855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39DD0451-2D7A-44A5-BBDC-C3FE7C31D21B}"/>
              </a:ext>
            </a:extLst>
          </p:cNvPr>
          <p:cNvSpPr/>
          <p:nvPr/>
        </p:nvSpPr>
        <p:spPr>
          <a:xfrm>
            <a:off x="4744396" y="813157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6F3C04A7-7316-4FAA-AAB2-090DAA770144}"/>
              </a:ext>
            </a:extLst>
          </p:cNvPr>
          <p:cNvCxnSpPr>
            <a:cxnSpLocks/>
            <a:stCxn id="82" idx="4"/>
            <a:endCxn id="87" idx="0"/>
          </p:cNvCxnSpPr>
          <p:nvPr/>
        </p:nvCxnSpPr>
        <p:spPr>
          <a:xfrm flipH="1">
            <a:off x="4798396" y="7716263"/>
            <a:ext cx="81447" cy="4153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790576F6-5902-4C38-A2D5-27C1E6954936}"/>
              </a:ext>
            </a:extLst>
          </p:cNvPr>
          <p:cNvCxnSpPr>
            <a:cxnSpLocks/>
            <a:stCxn id="82" idx="4"/>
            <a:endCxn id="84" idx="1"/>
          </p:cNvCxnSpPr>
          <p:nvPr/>
        </p:nvCxnSpPr>
        <p:spPr>
          <a:xfrm>
            <a:off x="4879843" y="7716263"/>
            <a:ext cx="72328" cy="2414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56CF31B9-9BA4-423A-8FC0-8A03B1E12A75}"/>
              </a:ext>
            </a:extLst>
          </p:cNvPr>
          <p:cNvCxnSpPr>
            <a:cxnSpLocks/>
            <a:stCxn id="84" idx="3"/>
            <a:endCxn id="87" idx="7"/>
          </p:cNvCxnSpPr>
          <p:nvPr/>
        </p:nvCxnSpPr>
        <p:spPr>
          <a:xfrm flipH="1">
            <a:off x="4836580" y="8034121"/>
            <a:ext cx="115591" cy="1132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4329A97C-1950-461E-BB4E-98089172734D}"/>
              </a:ext>
            </a:extLst>
          </p:cNvPr>
          <p:cNvCxnSpPr>
            <a:cxnSpLocks/>
            <a:stCxn id="85" idx="3"/>
            <a:endCxn id="87" idx="6"/>
          </p:cNvCxnSpPr>
          <p:nvPr/>
        </p:nvCxnSpPr>
        <p:spPr>
          <a:xfrm flipH="1">
            <a:off x="4852396" y="8026983"/>
            <a:ext cx="356628" cy="158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B250DF5A-9030-40A4-A707-04A61B07D20E}"/>
              </a:ext>
            </a:extLst>
          </p:cNvPr>
          <p:cNvSpPr txBox="1"/>
          <p:nvPr/>
        </p:nvSpPr>
        <p:spPr>
          <a:xfrm>
            <a:off x="4653136" y="8190547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b</a:t>
            </a:r>
            <a:endParaRPr kumimoji="1" lang="ja-JP" altLang="en-US" sz="1200" dirty="0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6CADD0FC-E62B-48BB-B543-E5B67D03F084}"/>
              </a:ext>
            </a:extLst>
          </p:cNvPr>
          <p:cNvSpPr txBox="1"/>
          <p:nvPr/>
        </p:nvSpPr>
        <p:spPr>
          <a:xfrm>
            <a:off x="4873973" y="7488312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a</a:t>
            </a:r>
            <a:endParaRPr kumimoji="1" lang="ja-JP" altLang="en-US" sz="1200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28050FFF-0830-4A21-89F2-8C2082A7DC1E}"/>
              </a:ext>
            </a:extLst>
          </p:cNvPr>
          <p:cNvSpPr txBox="1"/>
          <p:nvPr/>
        </p:nvSpPr>
        <p:spPr>
          <a:xfrm>
            <a:off x="836712" y="8757471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図</a:t>
            </a:r>
            <a:r>
              <a:rPr kumimoji="1" lang="en-US" altLang="ja-JP" sz="1200" dirty="0"/>
              <a:t>2</a:t>
            </a:r>
            <a:endParaRPr kumimoji="1" lang="ja-JP" altLang="en-US" sz="1200" dirty="0"/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1614C4DB-5D24-4582-B81E-F59F22122BA6}"/>
              </a:ext>
            </a:extLst>
          </p:cNvPr>
          <p:cNvSpPr txBox="1"/>
          <p:nvPr/>
        </p:nvSpPr>
        <p:spPr>
          <a:xfrm>
            <a:off x="3068960" y="8759497"/>
            <a:ext cx="2313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図</a:t>
            </a:r>
            <a:r>
              <a:rPr lang="en-US" altLang="ja-JP" sz="1200" dirty="0"/>
              <a:t>3</a:t>
            </a:r>
            <a:r>
              <a:rPr lang="ja-JP" altLang="en-US" sz="1200" dirty="0"/>
              <a:t>：図</a:t>
            </a:r>
            <a:r>
              <a:rPr lang="en-US" altLang="ja-JP" sz="1200" dirty="0"/>
              <a:t>2</a:t>
            </a:r>
            <a:r>
              <a:rPr lang="ja-JP" altLang="en-US" sz="1200" dirty="0"/>
              <a:t>のグラフに対する</a:t>
            </a:r>
            <a:r>
              <a:rPr lang="en-US" altLang="ja-JP" sz="1200" dirty="0"/>
              <a:t>G</a:t>
            </a:r>
            <a:r>
              <a:rPr lang="en-US" altLang="ja-JP" sz="1200" baseline="-25000" dirty="0"/>
              <a:t>L</a:t>
            </a:r>
            <a:r>
              <a:rPr lang="ja-JP" altLang="en-US" sz="1200" dirty="0"/>
              <a:t>と</a:t>
            </a:r>
            <a:r>
              <a:rPr lang="en-US" altLang="ja-JP" sz="1200" dirty="0"/>
              <a:t>G</a:t>
            </a:r>
            <a:r>
              <a:rPr lang="en-US" altLang="ja-JP" sz="1200" baseline="-25000" dirty="0"/>
              <a:t>R</a:t>
            </a:r>
            <a:endParaRPr kumimoji="1" lang="ja-JP" altLang="en-US" sz="1200" baseline="-25000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B46D7F92-615C-421E-9A58-26C93E397291}"/>
              </a:ext>
            </a:extLst>
          </p:cNvPr>
          <p:cNvSpPr txBox="1"/>
          <p:nvPr/>
        </p:nvSpPr>
        <p:spPr>
          <a:xfrm>
            <a:off x="3429000" y="8460432"/>
            <a:ext cx="325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G</a:t>
            </a:r>
            <a:r>
              <a:rPr lang="en-US" altLang="ja-JP" sz="1200" baseline="-25000" dirty="0"/>
              <a:t>L</a:t>
            </a:r>
            <a:endParaRPr kumimoji="1" lang="ja-JP" altLang="en-US" sz="1200" baseline="-25000" dirty="0"/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E1B746BB-3188-4DB1-A806-C3A35AF801FF}"/>
              </a:ext>
            </a:extLst>
          </p:cNvPr>
          <p:cNvSpPr txBox="1"/>
          <p:nvPr/>
        </p:nvSpPr>
        <p:spPr>
          <a:xfrm>
            <a:off x="5085184" y="847146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G</a:t>
            </a:r>
            <a:r>
              <a:rPr lang="en-US" altLang="ja-JP" sz="1200" baseline="-25000" dirty="0"/>
              <a:t>R</a:t>
            </a:r>
            <a:endParaRPr kumimoji="1" lang="ja-JP" altLang="en-US" sz="1200" baseline="-25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8640" y="179512"/>
            <a:ext cx="5960286" cy="88639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/>
              <a:t>2019</a:t>
            </a:r>
            <a:r>
              <a:rPr lang="ja-JP" altLang="en-US" sz="1000" dirty="0"/>
              <a:t>年度 有限幾何学 期末試験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1000" dirty="0"/>
              <a:t>問</a:t>
            </a:r>
            <a:r>
              <a:rPr lang="en-US" altLang="ja-JP" sz="1000" dirty="0"/>
              <a:t>2</a:t>
            </a:r>
            <a:r>
              <a:rPr lang="ja-JP" altLang="en-US" sz="1000" dirty="0"/>
              <a:t>　</a:t>
            </a:r>
            <a:r>
              <a:rPr lang="en-US" altLang="ja-JP" sz="1000" dirty="0"/>
              <a:t>Hall</a:t>
            </a:r>
            <a:r>
              <a:rPr lang="ja-JP" altLang="en-US" sz="1000" dirty="0"/>
              <a:t>の結婚定理を用いて次の命題を示せ．（</a:t>
            </a:r>
            <a:r>
              <a:rPr lang="en-US" altLang="ja-JP" sz="1000" dirty="0"/>
              <a:t>20</a:t>
            </a:r>
            <a:r>
              <a:rPr lang="ja-JP" altLang="en-US" sz="1000" dirty="0"/>
              <a:t>点）</a:t>
            </a:r>
            <a:endParaRPr lang="en-US" altLang="ja-JP" sz="1000" dirty="0"/>
          </a:p>
          <a:p>
            <a:r>
              <a:rPr lang="ja-JP" altLang="en-US" sz="1000" dirty="0"/>
              <a:t>命題：</a:t>
            </a:r>
            <a:endParaRPr lang="en-US" altLang="ja-JP" sz="1000" dirty="0"/>
          </a:p>
          <a:p>
            <a:r>
              <a:rPr lang="en-US" altLang="ja-JP" sz="1000" dirty="0"/>
              <a:t>X</a:t>
            </a:r>
            <a:r>
              <a:rPr lang="ja-JP" altLang="en-US" sz="1000" dirty="0"/>
              <a:t>を</a:t>
            </a:r>
            <a:r>
              <a:rPr lang="en-US" altLang="ja-JP" sz="1000" dirty="0"/>
              <a:t>m</a:t>
            </a:r>
            <a:r>
              <a:rPr lang="ja-JP" altLang="en-US" sz="1000" dirty="0"/>
              <a:t>人の女子からなる集合とし，</a:t>
            </a:r>
            <a:r>
              <a:rPr lang="en-US" altLang="ja-JP" sz="1000" dirty="0"/>
              <a:t>Y</a:t>
            </a:r>
            <a:r>
              <a:rPr lang="ja-JP" altLang="en-US" sz="1000" dirty="0"/>
              <a:t>を</a:t>
            </a:r>
            <a:r>
              <a:rPr lang="en-US" altLang="ja-JP" sz="1000" dirty="0"/>
              <a:t>n</a:t>
            </a:r>
            <a:r>
              <a:rPr lang="ja-JP" altLang="en-US" sz="1000" dirty="0"/>
              <a:t>人の男子からなる集合とする．</a:t>
            </a:r>
            <a:r>
              <a:rPr lang="en-US" altLang="ja-JP" sz="1000" dirty="0"/>
              <a:t> t</a:t>
            </a:r>
            <a:r>
              <a:rPr lang="ja-JP" altLang="en-US" sz="1000" dirty="0"/>
              <a:t>は</a:t>
            </a:r>
            <a:r>
              <a:rPr lang="en-US" altLang="ja-JP" sz="1000" dirty="0"/>
              <a:t>m</a:t>
            </a:r>
            <a:r>
              <a:rPr lang="ja-JP" altLang="en-US" sz="1000" dirty="0"/>
              <a:t>以下の自然数とする．このとき，</a:t>
            </a:r>
            <a:endParaRPr lang="en-US" altLang="ja-JP" sz="1000" dirty="0"/>
          </a:p>
          <a:p>
            <a:r>
              <a:rPr lang="ja-JP" altLang="en-US" sz="1000" dirty="0"/>
              <a:t>「任意の</a:t>
            </a:r>
            <a:r>
              <a:rPr lang="en-US" altLang="ja-JP" sz="1000" dirty="0"/>
              <a:t>A</a:t>
            </a:r>
            <a:r>
              <a:rPr lang="ja-JP" altLang="en-US" sz="1000" dirty="0"/>
              <a:t>⊆</a:t>
            </a:r>
            <a:r>
              <a:rPr lang="en-US" altLang="ja-JP" sz="1000" dirty="0"/>
              <a:t>X</a:t>
            </a:r>
            <a:r>
              <a:rPr lang="ja-JP" altLang="en-US" sz="1000" dirty="0"/>
              <a:t>に対して，</a:t>
            </a:r>
            <a:r>
              <a:rPr lang="en-US" altLang="ja-JP" sz="1000" dirty="0"/>
              <a:t>|{  y</a:t>
            </a:r>
            <a:r>
              <a:rPr lang="ja-JP" altLang="en-US" sz="1000" dirty="0"/>
              <a:t>∊</a:t>
            </a:r>
            <a:r>
              <a:rPr lang="en-US" altLang="ja-JP" sz="1000" dirty="0"/>
              <a:t>Y</a:t>
            </a:r>
            <a:r>
              <a:rPr lang="ja-JP" altLang="en-US" sz="1000" dirty="0"/>
              <a:t>：</a:t>
            </a:r>
            <a:r>
              <a:rPr lang="en-US" altLang="ja-JP" sz="1000" dirty="0"/>
              <a:t> y</a:t>
            </a:r>
            <a:r>
              <a:rPr lang="ja-JP" altLang="en-US" sz="1000" dirty="0"/>
              <a:t>の知り合いである</a:t>
            </a:r>
            <a:r>
              <a:rPr lang="en-US" altLang="ja-JP" sz="1000" dirty="0"/>
              <a:t>x</a:t>
            </a:r>
            <a:r>
              <a:rPr lang="ja-JP" altLang="en-US" sz="1000" dirty="0"/>
              <a:t>∊</a:t>
            </a:r>
            <a:r>
              <a:rPr lang="en-US" altLang="ja-JP" sz="1000" dirty="0"/>
              <a:t>A</a:t>
            </a:r>
            <a:r>
              <a:rPr lang="ja-JP" altLang="en-US" sz="1000" dirty="0"/>
              <a:t>が存在する</a:t>
            </a:r>
            <a:r>
              <a:rPr lang="en-US" altLang="ja-JP" sz="1000" dirty="0"/>
              <a:t> }|</a:t>
            </a:r>
            <a:r>
              <a:rPr lang="ja-JP" altLang="en-US" sz="1000" dirty="0"/>
              <a:t>≧</a:t>
            </a:r>
            <a:r>
              <a:rPr lang="en-US" altLang="ja-JP" sz="1000" dirty="0"/>
              <a:t>|A|+t-m</a:t>
            </a:r>
            <a:r>
              <a:rPr lang="ja-JP" altLang="en-US" sz="1000" dirty="0"/>
              <a:t>」ならば</a:t>
            </a:r>
            <a:endParaRPr lang="en-US" altLang="ja-JP" sz="1000" dirty="0"/>
          </a:p>
          <a:p>
            <a:r>
              <a:rPr lang="ja-JP" altLang="en-US" sz="1000" dirty="0"/>
              <a:t>ある</a:t>
            </a:r>
            <a:r>
              <a:rPr lang="en-US" altLang="ja-JP" sz="1000" dirty="0"/>
              <a:t>t</a:t>
            </a:r>
            <a:r>
              <a:rPr lang="ja-JP" altLang="en-US" sz="1000" dirty="0"/>
              <a:t>人の女子が結婚相手を見つけることができる．</a:t>
            </a:r>
            <a:endParaRPr lang="en-US" altLang="ja-JP" sz="1000" dirty="0"/>
          </a:p>
          <a:p>
            <a:r>
              <a:rPr lang="ja-JP" altLang="en-US" sz="1000" dirty="0"/>
              <a:t>ヒント：女子全員と知り合いである</a:t>
            </a:r>
            <a:r>
              <a:rPr lang="en-US" altLang="ja-JP" sz="1000" dirty="0"/>
              <a:t>m-t</a:t>
            </a:r>
            <a:r>
              <a:rPr lang="ja-JP" altLang="en-US" sz="1000" dirty="0"/>
              <a:t>人の男子を新たに用意する．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1000" dirty="0"/>
              <a:t>問</a:t>
            </a:r>
            <a:r>
              <a:rPr lang="en-US" altLang="ja-JP" sz="1000" dirty="0"/>
              <a:t>3</a:t>
            </a:r>
          </a:p>
          <a:p>
            <a:r>
              <a:rPr lang="ja-JP" altLang="en-US" sz="1000" dirty="0"/>
              <a:t>有向グラフ</a:t>
            </a:r>
            <a:r>
              <a:rPr lang="en-US" altLang="ja-JP" sz="1000" dirty="0"/>
              <a:t>G</a:t>
            </a:r>
            <a:r>
              <a:rPr lang="ja-JP" altLang="en-US" sz="1000" dirty="0"/>
              <a:t>において向き付けされた辺を</a:t>
            </a:r>
            <a:r>
              <a:rPr lang="en-US" altLang="ja-JP" sz="1000" dirty="0"/>
              <a:t>G</a:t>
            </a:r>
            <a:r>
              <a:rPr lang="ja-JP" altLang="en-US" sz="1000" dirty="0"/>
              <a:t>の弧と呼び，</a:t>
            </a:r>
            <a:r>
              <a:rPr lang="en-US" altLang="ja-JP" sz="1000" dirty="0"/>
              <a:t>G</a:t>
            </a:r>
            <a:r>
              <a:rPr lang="ja-JP" altLang="en-US" sz="1000" dirty="0"/>
              <a:t>の弧全体からなる集合を</a:t>
            </a:r>
            <a:r>
              <a:rPr lang="en-US" altLang="ja-JP" sz="1000" dirty="0"/>
              <a:t>A(G)</a:t>
            </a:r>
            <a:r>
              <a:rPr lang="ja-JP" altLang="en-US" sz="1000" dirty="0"/>
              <a:t>で表す．</a:t>
            </a:r>
            <a:endParaRPr lang="en-US" altLang="ja-JP" sz="1000" dirty="0"/>
          </a:p>
          <a:p>
            <a:r>
              <a:rPr lang="en-US" altLang="ja-JP" sz="1000" dirty="0"/>
              <a:t>a</a:t>
            </a:r>
            <a:r>
              <a:rPr lang="ja-JP" altLang="en-US" sz="1000" dirty="0"/>
              <a:t>から</a:t>
            </a:r>
            <a:r>
              <a:rPr lang="en-US" altLang="ja-JP" sz="1000" dirty="0"/>
              <a:t>b</a:t>
            </a:r>
            <a:r>
              <a:rPr lang="ja-JP" altLang="en-US" sz="1000" dirty="0"/>
              <a:t>に向き付けされた辺を</a:t>
            </a:r>
            <a:r>
              <a:rPr lang="en-US" altLang="ja-JP" sz="1000" dirty="0"/>
              <a:t>(</a:t>
            </a:r>
            <a:r>
              <a:rPr lang="en-US" altLang="ja-JP" sz="1000" dirty="0" err="1"/>
              <a:t>a,b</a:t>
            </a:r>
            <a:r>
              <a:rPr lang="en-US" altLang="ja-JP" sz="1000" dirty="0"/>
              <a:t>)</a:t>
            </a:r>
            <a:r>
              <a:rPr lang="ja-JP" altLang="en-US" sz="1000" dirty="0"/>
              <a:t>で表す．</a:t>
            </a:r>
            <a:endParaRPr lang="en-US" altLang="ja-JP" sz="1000" dirty="0"/>
          </a:p>
          <a:p>
            <a:r>
              <a:rPr lang="ja-JP" altLang="en-US" sz="1000" dirty="0"/>
              <a:t>有向道であるハミルトン道を有向ハミルトン道と呼ぶ．</a:t>
            </a:r>
            <a:endParaRPr lang="en-US" altLang="ja-JP" sz="1000" dirty="0"/>
          </a:p>
          <a:p>
            <a:r>
              <a:rPr lang="ja-JP" altLang="en-US" sz="1000" dirty="0"/>
              <a:t>任意のトーナメントが有向ハミルトン道を持つことは良く知られている．</a:t>
            </a:r>
            <a:endParaRPr lang="en-US" altLang="ja-JP" sz="1000" dirty="0"/>
          </a:p>
          <a:p>
            <a:r>
              <a:rPr lang="ja-JP" altLang="en-US" sz="1000" dirty="0"/>
              <a:t>トーナメント</a:t>
            </a:r>
            <a:r>
              <a:rPr lang="en-US" altLang="ja-JP" sz="1000" dirty="0"/>
              <a:t>G</a:t>
            </a:r>
            <a:r>
              <a:rPr lang="ja-JP" altLang="en-US" sz="1000" dirty="0"/>
              <a:t>が「∀</a:t>
            </a:r>
            <a:r>
              <a:rPr lang="en-US" altLang="ja-JP" sz="1000" dirty="0"/>
              <a:t>(</a:t>
            </a:r>
            <a:r>
              <a:rPr lang="en-US" altLang="ja-JP" sz="1000" dirty="0" err="1"/>
              <a:t>a,b</a:t>
            </a:r>
            <a:r>
              <a:rPr lang="en-US" altLang="ja-JP" sz="1000" dirty="0"/>
              <a:t>),</a:t>
            </a:r>
            <a:r>
              <a:rPr lang="ja-JP" altLang="en-US" sz="1000" dirty="0"/>
              <a:t>∀</a:t>
            </a:r>
            <a:r>
              <a:rPr lang="en-US" altLang="ja-JP" sz="1000" dirty="0"/>
              <a:t>(</a:t>
            </a:r>
            <a:r>
              <a:rPr lang="en-US" altLang="ja-JP" sz="1000" dirty="0" err="1"/>
              <a:t>b,c</a:t>
            </a:r>
            <a:r>
              <a:rPr lang="en-US" altLang="ja-JP" sz="1000" dirty="0"/>
              <a:t>)</a:t>
            </a:r>
            <a:r>
              <a:rPr lang="ja-JP" altLang="en-US" sz="1000" dirty="0"/>
              <a:t>∊</a:t>
            </a:r>
            <a:r>
              <a:rPr lang="en-US" altLang="ja-JP" sz="1000" dirty="0"/>
              <a:t>A(G)</a:t>
            </a:r>
            <a:r>
              <a:rPr lang="ja-JP" altLang="en-US" sz="1000" dirty="0"/>
              <a:t>　⇒　</a:t>
            </a:r>
            <a:r>
              <a:rPr lang="en-US" altLang="ja-JP" sz="1000" dirty="0"/>
              <a:t>(</a:t>
            </a:r>
            <a:r>
              <a:rPr lang="en-US" altLang="ja-JP" sz="1000" dirty="0" err="1"/>
              <a:t>a,c</a:t>
            </a:r>
            <a:r>
              <a:rPr lang="en-US" altLang="ja-JP" sz="1000" dirty="0"/>
              <a:t>)</a:t>
            </a:r>
            <a:r>
              <a:rPr lang="ja-JP" altLang="en-US" sz="1000" dirty="0"/>
              <a:t>∊</a:t>
            </a:r>
            <a:r>
              <a:rPr lang="en-US" altLang="ja-JP" sz="1000" dirty="0"/>
              <a:t>A(G)</a:t>
            </a:r>
            <a:r>
              <a:rPr lang="ja-JP" altLang="en-US" sz="1000" dirty="0"/>
              <a:t>」を満たすとき，</a:t>
            </a:r>
            <a:r>
              <a:rPr lang="en-US" altLang="ja-JP" sz="1000" dirty="0"/>
              <a:t>G</a:t>
            </a:r>
            <a:r>
              <a:rPr lang="ja-JP" altLang="en-US" sz="1000" dirty="0"/>
              <a:t>は推移的であるという．</a:t>
            </a:r>
            <a:endParaRPr lang="en-US" altLang="ja-JP" sz="1000" dirty="0"/>
          </a:p>
          <a:p>
            <a:r>
              <a:rPr lang="ja-JP" altLang="en-US" sz="1000" dirty="0"/>
              <a:t>次の定理とその証明を読み，各問に答えよ．</a:t>
            </a:r>
            <a:endParaRPr lang="en-US" altLang="ja-JP" sz="1000" dirty="0"/>
          </a:p>
          <a:p>
            <a:r>
              <a:rPr lang="en-US" altLang="ja-JP" sz="1000" dirty="0"/>
              <a:t> </a:t>
            </a:r>
            <a:r>
              <a:rPr lang="ja-JP" altLang="en-US" sz="1000" dirty="0">
                <a:ea typeface="ＭＳ Ｐゴシック" charset="-128"/>
              </a:rPr>
              <a:t>定理：トーナメント</a:t>
            </a:r>
            <a:r>
              <a:rPr lang="en-US" altLang="ja-JP" sz="1000" dirty="0">
                <a:ea typeface="ＭＳ Ｐゴシック" charset="-128"/>
              </a:rPr>
              <a:t>G</a:t>
            </a:r>
            <a:r>
              <a:rPr lang="ja-JP" altLang="en-US" sz="1000" dirty="0">
                <a:ea typeface="ＭＳ Ｐゴシック" charset="-128"/>
              </a:rPr>
              <a:t>に対して次の</a:t>
            </a:r>
            <a:r>
              <a:rPr lang="en-US" altLang="ja-JP" sz="1000" dirty="0">
                <a:ea typeface="ＭＳ Ｐゴシック" charset="-128"/>
              </a:rPr>
              <a:t>2</a:t>
            </a:r>
            <a:r>
              <a:rPr lang="ja-JP" altLang="en-US" sz="1000" dirty="0">
                <a:ea typeface="ＭＳ Ｐゴシック" charset="-128"/>
              </a:rPr>
              <a:t>つは同値である．</a:t>
            </a:r>
            <a:endParaRPr lang="en-US" altLang="ja-JP" sz="1000" dirty="0">
              <a:ea typeface="ＭＳ Ｐゴシック" charset="-128"/>
            </a:endParaRPr>
          </a:p>
          <a:p>
            <a:pPr marL="285750" indent="-285750">
              <a:buAutoNum type="romanLcParenBoth"/>
            </a:pPr>
            <a:r>
              <a:rPr lang="en-US" altLang="ja-JP" sz="1000" dirty="0">
                <a:ea typeface="ＭＳ Ｐゴシック" charset="-128"/>
              </a:rPr>
              <a:t>G</a:t>
            </a:r>
            <a:r>
              <a:rPr lang="ja-JP" altLang="en-US" sz="1000" dirty="0">
                <a:ea typeface="ＭＳ Ｐゴシック" charset="-128"/>
              </a:rPr>
              <a:t>が推移的である．</a:t>
            </a:r>
            <a:endParaRPr lang="en-US" altLang="ja-JP" sz="1000" dirty="0">
              <a:ea typeface="ＭＳ Ｐゴシック" charset="-128"/>
            </a:endParaRPr>
          </a:p>
          <a:p>
            <a:pPr marL="285750" indent="-285750">
              <a:buAutoNum type="romanLcParenBoth"/>
            </a:pPr>
            <a:r>
              <a:rPr lang="en-US" altLang="ja-JP" sz="1000" dirty="0">
                <a:ea typeface="ＭＳ Ｐゴシック" charset="-128"/>
              </a:rPr>
              <a:t>G</a:t>
            </a:r>
            <a:r>
              <a:rPr lang="ja-JP" altLang="en-US" sz="1000" dirty="0">
                <a:ea typeface="ＭＳ Ｐゴシック" charset="-128"/>
              </a:rPr>
              <a:t>はただ一つの有向ハミルトン道を持つ．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(</a:t>
            </a:r>
            <a:r>
              <a:rPr lang="en-US" altLang="ja-JP" sz="1000" dirty="0" err="1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)</a:t>
            </a:r>
            <a:r>
              <a:rPr lang="ja-JP" altLang="en-US" sz="1000" dirty="0">
                <a:ea typeface="ＭＳ Ｐゴシック" charset="-128"/>
              </a:rPr>
              <a:t>⇒</a:t>
            </a:r>
            <a:r>
              <a:rPr lang="en-US" altLang="ja-JP" sz="1000" dirty="0">
                <a:ea typeface="ＭＳ Ｐゴシック" charset="-128"/>
              </a:rPr>
              <a:t>(ii)</a:t>
            </a:r>
            <a:r>
              <a:rPr lang="ja-JP" altLang="en-US" sz="1000" dirty="0">
                <a:ea typeface="ＭＳ Ｐゴシック" charset="-128"/>
              </a:rPr>
              <a:t>の証明：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G</a:t>
            </a:r>
            <a:r>
              <a:rPr lang="ja-JP" altLang="en-US" sz="1000" dirty="0">
                <a:ea typeface="ＭＳ Ｐゴシック" charset="-128"/>
              </a:rPr>
              <a:t>を位数が</a:t>
            </a:r>
            <a:r>
              <a:rPr lang="en-US" altLang="ja-JP" sz="1000" dirty="0">
                <a:ea typeface="ＭＳ Ｐゴシック" charset="-128"/>
              </a:rPr>
              <a:t>n</a:t>
            </a:r>
            <a:r>
              <a:rPr lang="ja-JP" altLang="en-US" sz="1000" dirty="0">
                <a:ea typeface="ＭＳ Ｐゴシック" charset="-128"/>
              </a:rPr>
              <a:t>の推移的トーナメントとし，</a:t>
            </a:r>
            <a:r>
              <a:rPr lang="en-US" altLang="ja-JP" sz="1000" dirty="0">
                <a:ea typeface="ＭＳ Ｐゴシック" charset="-128"/>
              </a:rPr>
              <a:t>2</a:t>
            </a:r>
            <a:r>
              <a:rPr lang="ja-JP" altLang="en-US" sz="1000" dirty="0">
                <a:ea typeface="ＭＳ Ｐゴシック" charset="-128"/>
              </a:rPr>
              <a:t>つの異なる有向ハミルトン道</a:t>
            </a:r>
            <a:r>
              <a:rPr lang="en-US" altLang="ja-JP" sz="1000" dirty="0">
                <a:ea typeface="ＭＳ Ｐゴシック" charset="-128"/>
              </a:rPr>
              <a:t>H</a:t>
            </a:r>
            <a:r>
              <a:rPr lang="en-US" altLang="ja-JP" sz="1000" baseline="-25000" dirty="0">
                <a:ea typeface="ＭＳ Ｐゴシック" charset="-128"/>
              </a:rPr>
              <a:t>1</a:t>
            </a:r>
            <a:r>
              <a:rPr lang="en-US" altLang="ja-JP" sz="1000" dirty="0">
                <a:ea typeface="ＭＳ Ｐゴシック" charset="-128"/>
              </a:rPr>
              <a:t>,H</a:t>
            </a:r>
            <a:r>
              <a:rPr lang="en-US" altLang="ja-JP" sz="1000" baseline="-25000" dirty="0">
                <a:ea typeface="ＭＳ Ｐゴシック" charset="-128"/>
              </a:rPr>
              <a:t>2</a:t>
            </a:r>
            <a:r>
              <a:rPr lang="ja-JP" altLang="en-US" sz="1000" dirty="0">
                <a:ea typeface="ＭＳ Ｐゴシック" charset="-128"/>
              </a:rPr>
              <a:t>を持つと仮定する．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H</a:t>
            </a:r>
            <a:r>
              <a:rPr lang="en-US" altLang="ja-JP" sz="1000" baseline="-25000" dirty="0">
                <a:ea typeface="ＭＳ Ｐゴシック" charset="-128"/>
              </a:rPr>
              <a:t>1</a:t>
            </a:r>
            <a:r>
              <a:rPr lang="en-US" altLang="ja-JP" sz="1000" dirty="0">
                <a:ea typeface="ＭＳ Ｐゴシック" charset="-128"/>
              </a:rPr>
              <a:t>=a</a:t>
            </a:r>
            <a:r>
              <a:rPr lang="en-US" altLang="ja-JP" sz="1000" baseline="-25000" dirty="0">
                <a:ea typeface="ＭＳ Ｐゴシック" charset="-128"/>
              </a:rPr>
              <a:t>1</a:t>
            </a:r>
            <a:r>
              <a:rPr lang="en-US" altLang="ja-JP" sz="1000" dirty="0">
                <a:ea typeface="ＭＳ Ｐゴシック" charset="-128"/>
              </a:rPr>
              <a:t>a</a:t>
            </a:r>
            <a:r>
              <a:rPr lang="en-US" altLang="ja-JP" sz="1000" baseline="-25000" dirty="0">
                <a:ea typeface="ＭＳ Ｐゴシック" charset="-128"/>
              </a:rPr>
              <a:t>2</a:t>
            </a:r>
            <a:r>
              <a:rPr lang="en-US" altLang="ja-JP" sz="1000" dirty="0">
                <a:ea typeface="ＭＳ Ｐゴシック" charset="-128"/>
              </a:rPr>
              <a:t>...a</a:t>
            </a:r>
            <a:r>
              <a:rPr lang="en-US" altLang="ja-JP" sz="1000" baseline="-25000" dirty="0">
                <a:ea typeface="ＭＳ Ｐゴシック" charset="-128"/>
              </a:rPr>
              <a:t>n</a:t>
            </a:r>
            <a:r>
              <a:rPr lang="ja-JP" altLang="en-US" sz="1000" dirty="0">
                <a:ea typeface="ＭＳ Ｐゴシック" charset="-128"/>
              </a:rPr>
              <a:t>，</a:t>
            </a:r>
            <a:r>
              <a:rPr lang="en-US" altLang="ja-JP" sz="1000" dirty="0">
                <a:ea typeface="ＭＳ Ｐゴシック" charset="-128"/>
              </a:rPr>
              <a:t>H</a:t>
            </a:r>
            <a:r>
              <a:rPr lang="en-US" altLang="ja-JP" sz="1000" baseline="-25000" dirty="0">
                <a:ea typeface="ＭＳ Ｐゴシック" charset="-128"/>
              </a:rPr>
              <a:t>2</a:t>
            </a:r>
            <a:r>
              <a:rPr lang="en-US" altLang="ja-JP" sz="1000" dirty="0">
                <a:ea typeface="ＭＳ Ｐゴシック" charset="-128"/>
              </a:rPr>
              <a:t>=b</a:t>
            </a:r>
            <a:r>
              <a:rPr lang="en-US" altLang="ja-JP" sz="1000" baseline="-25000" dirty="0">
                <a:ea typeface="ＭＳ Ｐゴシック" charset="-128"/>
              </a:rPr>
              <a:t>1</a:t>
            </a:r>
            <a:r>
              <a:rPr lang="en-US" altLang="ja-JP" sz="1000" dirty="0">
                <a:ea typeface="ＭＳ Ｐゴシック" charset="-128"/>
              </a:rPr>
              <a:t>b</a:t>
            </a:r>
            <a:r>
              <a:rPr lang="en-US" altLang="ja-JP" sz="1000" baseline="-25000" dirty="0">
                <a:ea typeface="ＭＳ Ｐゴシック" charset="-128"/>
              </a:rPr>
              <a:t>2</a:t>
            </a:r>
            <a:r>
              <a:rPr lang="en-US" altLang="ja-JP" sz="1000" dirty="0">
                <a:ea typeface="ＭＳ Ｐゴシック" charset="-128"/>
              </a:rPr>
              <a:t>...b</a:t>
            </a:r>
            <a:r>
              <a:rPr lang="en-US" altLang="ja-JP" sz="1000" baseline="-25000" dirty="0">
                <a:ea typeface="ＭＳ Ｐゴシック" charset="-128"/>
              </a:rPr>
              <a:t>n</a:t>
            </a:r>
            <a:r>
              <a:rPr lang="ja-JP" altLang="en-US" sz="1000" dirty="0">
                <a:ea typeface="ＭＳ Ｐゴシック" charset="-128"/>
              </a:rPr>
              <a:t>とおく（ここで，任意の</a:t>
            </a:r>
            <a:r>
              <a:rPr lang="en-US" altLang="ja-JP" sz="1000" dirty="0">
                <a:ea typeface="ＭＳ Ｐゴシック" charset="-128"/>
              </a:rPr>
              <a:t>1</a:t>
            </a:r>
            <a:r>
              <a:rPr lang="ja-JP" altLang="en-US" sz="1000" dirty="0">
                <a:ea typeface="ＭＳ Ｐゴシック" charset="-128"/>
              </a:rPr>
              <a:t>≦</a:t>
            </a:r>
            <a:r>
              <a:rPr lang="en-US" altLang="ja-JP" sz="1000" dirty="0" err="1">
                <a:ea typeface="ＭＳ Ｐゴシック" charset="-128"/>
              </a:rPr>
              <a:t>i</a:t>
            </a:r>
            <a:r>
              <a:rPr lang="ja-JP" altLang="en-US" sz="1000" dirty="0">
                <a:ea typeface="ＭＳ Ｐゴシック" charset="-128"/>
              </a:rPr>
              <a:t>≦</a:t>
            </a:r>
            <a:r>
              <a:rPr lang="en-US" altLang="ja-JP" sz="1000" dirty="0">
                <a:ea typeface="ＭＳ Ｐゴシック" charset="-128"/>
              </a:rPr>
              <a:t>n-1</a:t>
            </a:r>
            <a:r>
              <a:rPr lang="ja-JP" altLang="en-US" sz="1000" dirty="0">
                <a:ea typeface="ＭＳ Ｐゴシック" charset="-128"/>
              </a:rPr>
              <a:t>に対して，</a:t>
            </a:r>
            <a:r>
              <a:rPr lang="en-US" altLang="ja-JP" sz="1000" dirty="0">
                <a:ea typeface="ＭＳ Ｐゴシック" charset="-128"/>
              </a:rPr>
              <a:t>(a</a:t>
            </a:r>
            <a:r>
              <a:rPr lang="en-US" altLang="ja-JP" sz="1000" baseline="-25000" dirty="0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,a</a:t>
            </a:r>
            <a:r>
              <a:rPr lang="en-US" altLang="ja-JP" sz="1000" baseline="-25000" dirty="0">
                <a:ea typeface="ＭＳ Ｐゴシック" charset="-128"/>
              </a:rPr>
              <a:t>i+1</a:t>
            </a:r>
            <a:r>
              <a:rPr lang="en-US" altLang="ja-JP" sz="1000" dirty="0">
                <a:ea typeface="ＭＳ Ｐゴシック" charset="-128"/>
              </a:rPr>
              <a:t>),(b</a:t>
            </a:r>
            <a:r>
              <a:rPr lang="en-US" altLang="ja-JP" sz="1000" baseline="-25000" dirty="0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b</a:t>
            </a:r>
            <a:r>
              <a:rPr lang="en-US" altLang="ja-JP" sz="1000" baseline="-25000" dirty="0">
                <a:ea typeface="ＭＳ Ｐゴシック" charset="-128"/>
              </a:rPr>
              <a:t>i+1</a:t>
            </a:r>
            <a:r>
              <a:rPr lang="en-US" altLang="ja-JP" sz="1000" dirty="0">
                <a:ea typeface="ＭＳ Ｐゴシック" charset="-128"/>
              </a:rPr>
              <a:t>)</a:t>
            </a:r>
            <a:r>
              <a:rPr lang="ja-JP" altLang="en-US" sz="1000" dirty="0">
                <a:ea typeface="ＭＳ Ｐゴシック" charset="-128"/>
              </a:rPr>
              <a:t>∊</a:t>
            </a:r>
            <a:r>
              <a:rPr lang="en-US" altLang="ja-JP" sz="1000" dirty="0">
                <a:ea typeface="ＭＳ Ｐゴシック" charset="-128"/>
              </a:rPr>
              <a:t>A(G)</a:t>
            </a:r>
            <a:r>
              <a:rPr lang="ja-JP" altLang="en-US" sz="1000" dirty="0">
                <a:ea typeface="ＭＳ Ｐゴシック" charset="-128"/>
              </a:rPr>
              <a:t>とする）．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H</a:t>
            </a:r>
            <a:r>
              <a:rPr lang="en-US" altLang="ja-JP" sz="1000" baseline="-25000" dirty="0">
                <a:ea typeface="ＭＳ Ｐゴシック" charset="-128"/>
              </a:rPr>
              <a:t>1</a:t>
            </a:r>
            <a:r>
              <a:rPr lang="en-US" altLang="ja-JP" sz="1000" dirty="0">
                <a:ea typeface="ＭＳ Ｐゴシック" charset="-128"/>
              </a:rPr>
              <a:t>,H</a:t>
            </a:r>
            <a:r>
              <a:rPr lang="en-US" altLang="ja-JP" sz="1000" baseline="-25000" dirty="0">
                <a:ea typeface="ＭＳ Ｐゴシック" charset="-128"/>
              </a:rPr>
              <a:t>2</a:t>
            </a:r>
            <a:r>
              <a:rPr lang="ja-JP" altLang="en-US" sz="1000" dirty="0">
                <a:ea typeface="ＭＳ Ｐゴシック" charset="-128"/>
              </a:rPr>
              <a:t>が異なる有向ハミルトン道であることから，次のような</a:t>
            </a:r>
            <a:r>
              <a:rPr lang="en-US" altLang="ja-JP" sz="1000" dirty="0">
                <a:ea typeface="ＭＳ Ｐゴシック" charset="-128"/>
              </a:rPr>
              <a:t>k </a:t>
            </a:r>
            <a:r>
              <a:rPr lang="ja-JP" altLang="en-US" sz="1000" dirty="0">
                <a:ea typeface="ＭＳ Ｐゴシック" charset="-128"/>
              </a:rPr>
              <a:t>（</a:t>
            </a:r>
            <a:r>
              <a:rPr lang="en-US" altLang="ja-JP" sz="1000" dirty="0">
                <a:ea typeface="ＭＳ Ｐゴシック" charset="-128"/>
              </a:rPr>
              <a:t>1</a:t>
            </a:r>
            <a:r>
              <a:rPr lang="ja-JP" altLang="en-US" sz="1000" dirty="0">
                <a:ea typeface="ＭＳ Ｐゴシック" charset="-128"/>
              </a:rPr>
              <a:t>≦</a:t>
            </a:r>
            <a:r>
              <a:rPr lang="en-US" altLang="ja-JP" sz="1000" dirty="0">
                <a:ea typeface="ＭＳ Ｐゴシック" charset="-128"/>
              </a:rPr>
              <a:t>k</a:t>
            </a:r>
            <a:r>
              <a:rPr lang="ja-JP" altLang="en-US" sz="1000" dirty="0">
                <a:ea typeface="ＭＳ Ｐゴシック" charset="-128"/>
              </a:rPr>
              <a:t>≦</a:t>
            </a:r>
            <a:r>
              <a:rPr lang="en-US" altLang="ja-JP" sz="1000" dirty="0">
                <a:ea typeface="ＭＳ Ｐゴシック" charset="-128"/>
              </a:rPr>
              <a:t>n</a:t>
            </a:r>
            <a:r>
              <a:rPr lang="ja-JP" altLang="en-US" sz="1000" dirty="0">
                <a:ea typeface="ＭＳ Ｐゴシック" charset="-128"/>
              </a:rPr>
              <a:t>）が存在する．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a</a:t>
            </a:r>
            <a:r>
              <a:rPr lang="en-US" altLang="ja-JP" sz="1000" baseline="-25000" dirty="0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=b</a:t>
            </a:r>
            <a:r>
              <a:rPr lang="en-US" altLang="ja-JP" sz="1000" baseline="-25000" dirty="0">
                <a:ea typeface="ＭＳ Ｐゴシック" charset="-128"/>
              </a:rPr>
              <a:t>i </a:t>
            </a:r>
            <a:r>
              <a:rPr lang="ja-JP" altLang="en-US" sz="1000" dirty="0">
                <a:ea typeface="ＭＳ Ｐゴシック" charset="-128"/>
              </a:rPr>
              <a:t>（</a:t>
            </a:r>
            <a:r>
              <a:rPr lang="en-US" altLang="ja-JP" sz="1000" dirty="0">
                <a:ea typeface="ＭＳ Ｐゴシック" charset="-128"/>
              </a:rPr>
              <a:t>1</a:t>
            </a:r>
            <a:r>
              <a:rPr lang="ja-JP" altLang="en-US" sz="1000" dirty="0">
                <a:ea typeface="ＭＳ Ｐゴシック" charset="-128"/>
              </a:rPr>
              <a:t>≦</a:t>
            </a:r>
            <a:r>
              <a:rPr lang="en-US" altLang="ja-JP" sz="1000" dirty="0" err="1">
                <a:ea typeface="ＭＳ Ｐゴシック" charset="-128"/>
              </a:rPr>
              <a:t>i</a:t>
            </a:r>
            <a:r>
              <a:rPr lang="ja-JP" altLang="en-US" sz="1000" dirty="0">
                <a:ea typeface="ＭＳ Ｐゴシック" charset="-128"/>
              </a:rPr>
              <a:t>≦</a:t>
            </a:r>
            <a:r>
              <a:rPr lang="en-US" altLang="ja-JP" sz="1000" dirty="0">
                <a:ea typeface="ＭＳ Ｐゴシック" charset="-128"/>
              </a:rPr>
              <a:t>k-1</a:t>
            </a:r>
            <a:r>
              <a:rPr lang="ja-JP" altLang="en-US" sz="1000" dirty="0">
                <a:ea typeface="ＭＳ Ｐゴシック" charset="-128"/>
              </a:rPr>
              <a:t>），</a:t>
            </a:r>
            <a:r>
              <a:rPr lang="en-US" altLang="ja-JP" sz="1000" dirty="0" err="1">
                <a:ea typeface="ＭＳ Ｐゴシック" charset="-128"/>
              </a:rPr>
              <a:t>a</a:t>
            </a:r>
            <a:r>
              <a:rPr lang="en-US" altLang="ja-JP" sz="1000" baseline="-25000" dirty="0" err="1">
                <a:ea typeface="ＭＳ Ｐゴシック" charset="-128"/>
              </a:rPr>
              <a:t>k</a:t>
            </a:r>
            <a:r>
              <a:rPr lang="ja-JP" altLang="en-US" sz="1000" dirty="0">
                <a:ea typeface="ＭＳ Ｐゴシック" charset="-128"/>
              </a:rPr>
              <a:t>≠</a:t>
            </a:r>
            <a:r>
              <a:rPr lang="en-US" altLang="ja-JP" sz="1000" dirty="0">
                <a:ea typeface="ＭＳ Ｐゴシック" charset="-128"/>
              </a:rPr>
              <a:t>b</a:t>
            </a:r>
            <a:r>
              <a:rPr lang="en-US" altLang="ja-JP" sz="1000" baseline="-25000" dirty="0">
                <a:ea typeface="ＭＳ Ｐゴシック" charset="-128"/>
              </a:rPr>
              <a:t>k </a:t>
            </a:r>
            <a:r>
              <a:rPr lang="ja-JP" altLang="en-US" sz="1000" dirty="0">
                <a:ea typeface="ＭＳ Ｐゴシック" charset="-128"/>
              </a:rPr>
              <a:t>（</a:t>
            </a:r>
            <a:r>
              <a:rPr lang="en-US" altLang="ja-JP" sz="1000" dirty="0">
                <a:ea typeface="ＭＳ Ｐゴシック" charset="-128"/>
              </a:rPr>
              <a:t>k=1</a:t>
            </a:r>
            <a:r>
              <a:rPr lang="ja-JP" altLang="en-US" sz="1000" dirty="0">
                <a:ea typeface="ＭＳ Ｐゴシック" charset="-128"/>
              </a:rPr>
              <a:t>の場合は</a:t>
            </a:r>
            <a:r>
              <a:rPr lang="en-US" altLang="ja-JP" sz="1000" dirty="0">
                <a:ea typeface="ＭＳ Ｐゴシック" charset="-128"/>
              </a:rPr>
              <a:t>a</a:t>
            </a:r>
            <a:r>
              <a:rPr lang="en-US" altLang="ja-JP" sz="1000" baseline="-25000" dirty="0">
                <a:ea typeface="ＭＳ Ｐゴシック" charset="-128"/>
              </a:rPr>
              <a:t>1</a:t>
            </a:r>
            <a:r>
              <a:rPr lang="ja-JP" altLang="en-US" sz="1000" dirty="0">
                <a:ea typeface="ＭＳ Ｐゴシック" charset="-128"/>
              </a:rPr>
              <a:t>≠</a:t>
            </a:r>
            <a:r>
              <a:rPr lang="en-US" altLang="ja-JP" sz="1000" dirty="0">
                <a:ea typeface="ＭＳ Ｐゴシック" charset="-128"/>
              </a:rPr>
              <a:t>b</a:t>
            </a:r>
            <a:r>
              <a:rPr lang="en-US" altLang="ja-JP" sz="1000" baseline="-25000" dirty="0">
                <a:ea typeface="ＭＳ Ｐゴシック" charset="-128"/>
              </a:rPr>
              <a:t>1</a:t>
            </a:r>
            <a:r>
              <a:rPr lang="ja-JP" altLang="en-US" sz="1000" dirty="0">
                <a:ea typeface="ＭＳ Ｐゴシック" charset="-128"/>
              </a:rPr>
              <a:t>のみを意味する）</a:t>
            </a:r>
            <a:endParaRPr lang="en-US" altLang="ja-JP" sz="1000" dirty="0">
              <a:ea typeface="ＭＳ Ｐゴシック" charset="-128"/>
            </a:endParaRPr>
          </a:p>
          <a:p>
            <a:r>
              <a:rPr lang="ja-JP" altLang="en-US" sz="1000" dirty="0">
                <a:ea typeface="ＭＳ Ｐゴシック" charset="-128"/>
              </a:rPr>
              <a:t>このとき，</a:t>
            </a:r>
            <a:r>
              <a:rPr lang="en-US" altLang="ja-JP" sz="1000" u="sng" dirty="0">
                <a:ea typeface="ＭＳ Ｐゴシック" charset="-128"/>
              </a:rPr>
              <a:t>G</a:t>
            </a:r>
            <a:r>
              <a:rPr lang="ja-JP" altLang="en-US" sz="1000" u="sng" dirty="0">
                <a:ea typeface="ＭＳ Ｐゴシック" charset="-128"/>
              </a:rPr>
              <a:t>が推移的であることから，</a:t>
            </a:r>
            <a:r>
              <a:rPr lang="en-US" altLang="ja-JP" sz="1000" u="sng" dirty="0">
                <a:ea typeface="ＭＳ Ｐゴシック" charset="-128"/>
              </a:rPr>
              <a:t>(</a:t>
            </a:r>
            <a:r>
              <a:rPr lang="en-US" altLang="ja-JP" sz="1000" u="sng" dirty="0" err="1">
                <a:ea typeface="ＭＳ Ｐゴシック" charset="-128"/>
              </a:rPr>
              <a:t>a</a:t>
            </a:r>
            <a:r>
              <a:rPr lang="en-US" altLang="ja-JP" sz="1000" u="sng" baseline="-25000" dirty="0" err="1">
                <a:ea typeface="ＭＳ Ｐゴシック" charset="-128"/>
              </a:rPr>
              <a:t>k</a:t>
            </a:r>
            <a:r>
              <a:rPr lang="en-US" altLang="ja-JP" sz="1000" u="sng" dirty="0">
                <a:ea typeface="ＭＳ Ｐゴシック" charset="-128"/>
              </a:rPr>
              <a:t>, b</a:t>
            </a:r>
            <a:r>
              <a:rPr lang="en-US" altLang="ja-JP" sz="1000" u="sng" baseline="-25000" dirty="0">
                <a:ea typeface="ＭＳ Ｐゴシック" charset="-128"/>
              </a:rPr>
              <a:t>k</a:t>
            </a:r>
            <a:r>
              <a:rPr lang="en-US" altLang="ja-JP" sz="1000" u="sng" dirty="0">
                <a:ea typeface="ＭＳ Ｐゴシック" charset="-128"/>
              </a:rPr>
              <a:t>), (b</a:t>
            </a:r>
            <a:r>
              <a:rPr lang="en-US" altLang="ja-JP" sz="1000" u="sng" baseline="-25000" dirty="0">
                <a:ea typeface="ＭＳ Ｐゴシック" charset="-128"/>
              </a:rPr>
              <a:t>k</a:t>
            </a:r>
            <a:r>
              <a:rPr lang="en-US" altLang="ja-JP" sz="1000" u="sng" dirty="0">
                <a:ea typeface="ＭＳ Ｐゴシック" charset="-128"/>
              </a:rPr>
              <a:t>, </a:t>
            </a:r>
            <a:r>
              <a:rPr lang="en-US" altLang="ja-JP" sz="1000" u="sng" dirty="0" err="1">
                <a:ea typeface="ＭＳ Ｐゴシック" charset="-128"/>
              </a:rPr>
              <a:t>a</a:t>
            </a:r>
            <a:r>
              <a:rPr lang="en-US" altLang="ja-JP" sz="1000" u="sng" baseline="-25000" dirty="0" err="1">
                <a:ea typeface="ＭＳ Ｐゴシック" charset="-128"/>
              </a:rPr>
              <a:t>k</a:t>
            </a:r>
            <a:r>
              <a:rPr lang="en-US" altLang="ja-JP" sz="1000" u="sng" dirty="0">
                <a:ea typeface="ＭＳ Ｐゴシック" charset="-128"/>
              </a:rPr>
              <a:t>)</a:t>
            </a:r>
            <a:r>
              <a:rPr lang="ja-JP" altLang="en-US" sz="1000" u="sng" dirty="0">
                <a:ea typeface="ＭＳ Ｐゴシック" charset="-128"/>
              </a:rPr>
              <a:t>∊</a:t>
            </a:r>
            <a:r>
              <a:rPr lang="en-US" altLang="ja-JP" sz="1000" u="sng" dirty="0">
                <a:ea typeface="ＭＳ Ｐゴシック" charset="-128"/>
              </a:rPr>
              <a:t>A(G)</a:t>
            </a:r>
            <a:r>
              <a:rPr lang="ja-JP" altLang="en-US" sz="1000" u="sng" dirty="0">
                <a:ea typeface="ＭＳ Ｐゴシック" charset="-128"/>
              </a:rPr>
              <a:t>となり</a:t>
            </a:r>
            <a:r>
              <a:rPr lang="ja-JP" altLang="en-US" sz="1000" baseline="-25000" dirty="0">
                <a:ea typeface="ＭＳ Ｐゴシック" charset="-128"/>
              </a:rPr>
              <a:t>①</a:t>
            </a:r>
            <a:r>
              <a:rPr lang="ja-JP" altLang="en-US" sz="1000" dirty="0">
                <a:ea typeface="ＭＳ Ｐゴシック" charset="-128"/>
              </a:rPr>
              <a:t>トーナメントの定義に矛盾する．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(ii)</a:t>
            </a:r>
            <a:r>
              <a:rPr lang="ja-JP" altLang="en-US" sz="1000" dirty="0">
                <a:ea typeface="ＭＳ Ｐゴシック" charset="-128"/>
              </a:rPr>
              <a:t>⇒</a:t>
            </a:r>
            <a:r>
              <a:rPr lang="en-US" altLang="ja-JP" sz="1000" dirty="0">
                <a:ea typeface="ＭＳ Ｐゴシック" charset="-128"/>
              </a:rPr>
              <a:t>(</a:t>
            </a:r>
            <a:r>
              <a:rPr lang="en-US" altLang="ja-JP" sz="1000" dirty="0" err="1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)</a:t>
            </a:r>
            <a:r>
              <a:rPr lang="ja-JP" altLang="en-US" sz="1000" dirty="0">
                <a:ea typeface="ＭＳ Ｐゴシック" charset="-128"/>
              </a:rPr>
              <a:t>の証明：</a:t>
            </a:r>
            <a:endParaRPr lang="en-US" altLang="ja-JP" sz="1000" dirty="0">
              <a:ea typeface="ＭＳ Ｐゴシック" charset="-128"/>
            </a:endParaRPr>
          </a:p>
          <a:p>
            <a:r>
              <a:rPr lang="ja-JP" altLang="en-US" sz="1000" dirty="0">
                <a:ea typeface="ＭＳ Ｐゴシック" charset="-128"/>
              </a:rPr>
              <a:t>位数</a:t>
            </a:r>
            <a:r>
              <a:rPr lang="en-US" altLang="ja-JP" sz="1000" dirty="0">
                <a:ea typeface="ＭＳ Ｐゴシック" charset="-128"/>
              </a:rPr>
              <a:t>n</a:t>
            </a:r>
            <a:r>
              <a:rPr lang="ja-JP" altLang="en-US" sz="1000" dirty="0">
                <a:ea typeface="ＭＳ Ｐゴシック" charset="-128"/>
              </a:rPr>
              <a:t>のトーナメント</a:t>
            </a:r>
            <a:r>
              <a:rPr lang="en-US" altLang="ja-JP" sz="1000" dirty="0">
                <a:ea typeface="ＭＳ Ｐゴシック" charset="-128"/>
              </a:rPr>
              <a:t>G</a:t>
            </a:r>
            <a:r>
              <a:rPr lang="ja-JP" altLang="en-US" sz="1000" dirty="0">
                <a:ea typeface="ＭＳ Ｐゴシック" charset="-128"/>
              </a:rPr>
              <a:t>がただ一つの有向ハミルトン道</a:t>
            </a:r>
            <a:r>
              <a:rPr lang="en-US" altLang="ja-JP" sz="1000" dirty="0">
                <a:ea typeface="ＭＳ Ｐゴシック" charset="-128"/>
              </a:rPr>
              <a:t>H</a:t>
            </a:r>
            <a:r>
              <a:rPr lang="ja-JP" altLang="en-US" sz="1000" dirty="0">
                <a:ea typeface="ＭＳ Ｐゴシック" charset="-128"/>
              </a:rPr>
              <a:t>を持つとし，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H=c</a:t>
            </a:r>
            <a:r>
              <a:rPr lang="en-US" altLang="ja-JP" sz="1000" baseline="-25000" dirty="0">
                <a:ea typeface="ＭＳ Ｐゴシック" charset="-128"/>
              </a:rPr>
              <a:t>1</a:t>
            </a:r>
            <a:r>
              <a:rPr lang="en-US" altLang="ja-JP" sz="1000" dirty="0">
                <a:ea typeface="ＭＳ Ｐゴシック" charset="-128"/>
              </a:rPr>
              <a:t>c</a:t>
            </a:r>
            <a:r>
              <a:rPr lang="en-US" altLang="ja-JP" sz="1000" baseline="-25000" dirty="0">
                <a:ea typeface="ＭＳ Ｐゴシック" charset="-128"/>
              </a:rPr>
              <a:t>2</a:t>
            </a:r>
            <a:r>
              <a:rPr lang="en-US" altLang="ja-JP" sz="1000" dirty="0">
                <a:ea typeface="ＭＳ Ｐゴシック" charset="-128"/>
              </a:rPr>
              <a:t>...</a:t>
            </a:r>
            <a:r>
              <a:rPr lang="en-US" altLang="ja-JP" sz="1000" dirty="0" err="1">
                <a:ea typeface="ＭＳ Ｐゴシック" charset="-128"/>
              </a:rPr>
              <a:t>c</a:t>
            </a:r>
            <a:r>
              <a:rPr lang="en-US" altLang="ja-JP" sz="1000" baseline="-25000" dirty="0" err="1">
                <a:ea typeface="ＭＳ Ｐゴシック" charset="-128"/>
              </a:rPr>
              <a:t>n</a:t>
            </a:r>
            <a:r>
              <a:rPr lang="ja-JP" altLang="en-US" sz="1000" dirty="0">
                <a:ea typeface="ＭＳ Ｐゴシック" charset="-128"/>
              </a:rPr>
              <a:t>とおく（ここで，任意の</a:t>
            </a:r>
            <a:r>
              <a:rPr lang="en-US" altLang="ja-JP" sz="1000" dirty="0">
                <a:ea typeface="ＭＳ Ｐゴシック" charset="-128"/>
              </a:rPr>
              <a:t>1</a:t>
            </a:r>
            <a:r>
              <a:rPr lang="ja-JP" altLang="en-US" sz="1000" dirty="0">
                <a:ea typeface="ＭＳ Ｐゴシック" charset="-128"/>
              </a:rPr>
              <a:t>≦</a:t>
            </a:r>
            <a:r>
              <a:rPr lang="en-US" altLang="ja-JP" sz="1000" dirty="0" err="1">
                <a:ea typeface="ＭＳ Ｐゴシック" charset="-128"/>
              </a:rPr>
              <a:t>i</a:t>
            </a:r>
            <a:r>
              <a:rPr lang="ja-JP" altLang="en-US" sz="1000" dirty="0">
                <a:ea typeface="ＭＳ Ｐゴシック" charset="-128"/>
              </a:rPr>
              <a:t>≦</a:t>
            </a:r>
            <a:r>
              <a:rPr lang="en-US" altLang="ja-JP" sz="1000" dirty="0">
                <a:ea typeface="ＭＳ Ｐゴシック" charset="-128"/>
              </a:rPr>
              <a:t>n-1</a:t>
            </a:r>
            <a:r>
              <a:rPr lang="ja-JP" altLang="en-US" sz="1000" dirty="0">
                <a:ea typeface="ＭＳ Ｐゴシック" charset="-128"/>
              </a:rPr>
              <a:t>に対して，</a:t>
            </a:r>
            <a:r>
              <a:rPr lang="en-US" altLang="ja-JP" sz="1000" dirty="0">
                <a:ea typeface="ＭＳ Ｐゴシック" charset="-128"/>
              </a:rPr>
              <a:t>(c</a:t>
            </a:r>
            <a:r>
              <a:rPr lang="en-US" altLang="ja-JP" sz="1000" baseline="-25000" dirty="0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,c</a:t>
            </a:r>
            <a:r>
              <a:rPr lang="en-US" altLang="ja-JP" sz="1000" baseline="-25000" dirty="0">
                <a:ea typeface="ＭＳ Ｐゴシック" charset="-128"/>
              </a:rPr>
              <a:t>i+1</a:t>
            </a:r>
            <a:r>
              <a:rPr lang="en-US" altLang="ja-JP" sz="1000" dirty="0">
                <a:ea typeface="ＭＳ Ｐゴシック" charset="-128"/>
              </a:rPr>
              <a:t>) </a:t>
            </a:r>
            <a:r>
              <a:rPr lang="ja-JP" altLang="en-US" sz="1000" dirty="0">
                <a:ea typeface="ＭＳ Ｐゴシック" charset="-128"/>
              </a:rPr>
              <a:t>∊</a:t>
            </a:r>
            <a:r>
              <a:rPr lang="en-US" altLang="ja-JP" sz="1000" dirty="0">
                <a:ea typeface="ＭＳ Ｐゴシック" charset="-128"/>
              </a:rPr>
              <a:t>A(G)</a:t>
            </a:r>
            <a:r>
              <a:rPr lang="ja-JP" altLang="en-US" sz="1000" dirty="0">
                <a:ea typeface="ＭＳ Ｐゴシック" charset="-128"/>
              </a:rPr>
              <a:t>とする）．</a:t>
            </a:r>
            <a:endParaRPr lang="en-US" altLang="ja-JP" sz="1000" dirty="0">
              <a:ea typeface="ＭＳ Ｐゴシック" charset="-128"/>
            </a:endParaRPr>
          </a:p>
          <a:p>
            <a:r>
              <a:rPr lang="ja-JP" altLang="en-US" sz="1000" dirty="0">
                <a:ea typeface="ＭＳ Ｐゴシック" charset="-128"/>
              </a:rPr>
              <a:t>このとき，「</a:t>
            </a:r>
            <a:r>
              <a:rPr lang="en-US" altLang="ja-JP" sz="1000" dirty="0">
                <a:ea typeface="ＭＳ Ｐゴシック" charset="-128"/>
              </a:rPr>
              <a:t>1</a:t>
            </a:r>
            <a:r>
              <a:rPr lang="ja-JP" altLang="en-US" sz="1000" dirty="0">
                <a:ea typeface="ＭＳ Ｐゴシック" charset="-128"/>
              </a:rPr>
              <a:t>≦∀</a:t>
            </a:r>
            <a:r>
              <a:rPr lang="en-US" altLang="ja-JP" sz="1000" dirty="0" err="1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,</a:t>
            </a:r>
            <a:r>
              <a:rPr lang="ja-JP" altLang="en-US" sz="1000" dirty="0">
                <a:ea typeface="ＭＳ Ｐゴシック" charset="-128"/>
              </a:rPr>
              <a:t>∀</a:t>
            </a:r>
            <a:r>
              <a:rPr lang="en-US" altLang="ja-JP" sz="1000" dirty="0">
                <a:ea typeface="ＭＳ Ｐゴシック" charset="-128"/>
              </a:rPr>
              <a:t>j</a:t>
            </a:r>
            <a:r>
              <a:rPr lang="ja-JP" altLang="en-US" sz="1000" dirty="0">
                <a:ea typeface="ＭＳ Ｐゴシック" charset="-128"/>
              </a:rPr>
              <a:t>≦</a:t>
            </a:r>
            <a:r>
              <a:rPr lang="en-US" altLang="ja-JP" sz="1000" dirty="0">
                <a:ea typeface="ＭＳ Ｐゴシック" charset="-128"/>
              </a:rPr>
              <a:t>n</a:t>
            </a:r>
            <a:r>
              <a:rPr lang="ja-JP" altLang="en-US" sz="1000" dirty="0">
                <a:ea typeface="ＭＳ Ｐゴシック" charset="-128"/>
              </a:rPr>
              <a:t>（</a:t>
            </a:r>
            <a:r>
              <a:rPr lang="en-US" altLang="ja-JP" sz="1000" dirty="0" err="1">
                <a:ea typeface="ＭＳ Ｐゴシック" charset="-128"/>
              </a:rPr>
              <a:t>i</a:t>
            </a:r>
            <a:r>
              <a:rPr lang="ja-JP" altLang="en-US" sz="1000" dirty="0">
                <a:ea typeface="ＭＳ Ｐゴシック" charset="-128"/>
              </a:rPr>
              <a:t>≠</a:t>
            </a:r>
            <a:r>
              <a:rPr lang="en-US" altLang="ja-JP" sz="1000" dirty="0">
                <a:ea typeface="ＭＳ Ｐゴシック" charset="-128"/>
              </a:rPr>
              <a:t>j</a:t>
            </a:r>
            <a:r>
              <a:rPr lang="ja-JP" altLang="en-US" sz="1000" dirty="0">
                <a:ea typeface="ＭＳ Ｐゴシック" charset="-128"/>
              </a:rPr>
              <a:t>）に対して，</a:t>
            </a:r>
            <a:r>
              <a:rPr lang="en-US" altLang="ja-JP" sz="1000" dirty="0" err="1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&lt;j</a:t>
            </a:r>
            <a:r>
              <a:rPr lang="ja-JP" altLang="en-US" sz="1000" dirty="0">
                <a:ea typeface="ＭＳ Ｐゴシック" charset="-128"/>
              </a:rPr>
              <a:t>⇒</a:t>
            </a:r>
            <a:r>
              <a:rPr lang="en-US" altLang="ja-JP" sz="1000" dirty="0">
                <a:ea typeface="ＭＳ Ｐゴシック" charset="-128"/>
              </a:rPr>
              <a:t>(</a:t>
            </a:r>
            <a:r>
              <a:rPr lang="en-US" altLang="ja-JP" sz="1000" dirty="0" err="1">
                <a:ea typeface="ＭＳ Ｐゴシック" charset="-128"/>
              </a:rPr>
              <a:t>c</a:t>
            </a:r>
            <a:r>
              <a:rPr lang="en-US" altLang="ja-JP" sz="1000" baseline="-25000" dirty="0" err="1">
                <a:ea typeface="ＭＳ Ｐゴシック" charset="-128"/>
              </a:rPr>
              <a:t>i</a:t>
            </a:r>
            <a:r>
              <a:rPr lang="en-US" altLang="ja-JP" sz="1000" dirty="0" err="1">
                <a:ea typeface="ＭＳ Ｐゴシック" charset="-128"/>
              </a:rPr>
              <a:t>c</a:t>
            </a:r>
            <a:r>
              <a:rPr lang="en-US" altLang="ja-JP" sz="1000" baseline="-25000" dirty="0" err="1">
                <a:ea typeface="ＭＳ Ｐゴシック" charset="-128"/>
              </a:rPr>
              <a:t>j</a:t>
            </a:r>
            <a:r>
              <a:rPr lang="en-US" altLang="ja-JP" sz="1000" dirty="0">
                <a:ea typeface="ＭＳ Ｐゴシック" charset="-128"/>
              </a:rPr>
              <a:t>)</a:t>
            </a:r>
            <a:r>
              <a:rPr lang="ja-JP" altLang="en-US" sz="1000" dirty="0">
                <a:ea typeface="ＭＳ Ｐゴシック" charset="-128"/>
              </a:rPr>
              <a:t>∊</a:t>
            </a:r>
            <a:r>
              <a:rPr lang="en-US" altLang="ja-JP" sz="1000" dirty="0">
                <a:ea typeface="ＭＳ Ｐゴシック" charset="-128"/>
              </a:rPr>
              <a:t>A(G)</a:t>
            </a:r>
            <a:r>
              <a:rPr lang="ja-JP" altLang="en-US" sz="1000" dirty="0">
                <a:ea typeface="ＭＳ Ｐゴシック" charset="-128"/>
              </a:rPr>
              <a:t>」・・・（＊）が示せれば</a:t>
            </a:r>
            <a:r>
              <a:rPr lang="en-US" altLang="ja-JP" sz="1000" dirty="0">
                <a:ea typeface="ＭＳ Ｐゴシック" charset="-128"/>
              </a:rPr>
              <a:t>G</a:t>
            </a:r>
            <a:r>
              <a:rPr lang="ja-JP" altLang="en-US" sz="1000" dirty="0">
                <a:ea typeface="ＭＳ Ｐゴシック" charset="-128"/>
              </a:rPr>
              <a:t>が推移的であることが分かる．</a:t>
            </a:r>
            <a:endParaRPr lang="en-US" altLang="ja-JP" sz="1000" dirty="0">
              <a:ea typeface="ＭＳ Ｐゴシック" charset="-128"/>
            </a:endParaRPr>
          </a:p>
          <a:p>
            <a:r>
              <a:rPr lang="ja-JP" altLang="en-US" sz="1000" u="sng" dirty="0">
                <a:ea typeface="ＭＳ Ｐゴシック" charset="-128"/>
              </a:rPr>
              <a:t>（＊）が正しくないと仮定する．</a:t>
            </a:r>
            <a:r>
              <a:rPr lang="ja-JP" altLang="en-US" sz="1000" baseline="-25000" dirty="0">
                <a:ea typeface="ＭＳ Ｐゴシック" charset="-128"/>
              </a:rPr>
              <a:t>②</a:t>
            </a:r>
            <a:endParaRPr lang="en-US" altLang="ja-JP" sz="1000" baseline="-25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m=min{ </a:t>
            </a:r>
            <a:r>
              <a:rPr lang="en-US" altLang="ja-JP" sz="1000" dirty="0" err="1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 </a:t>
            </a:r>
            <a:r>
              <a:rPr lang="ja-JP" altLang="en-US" sz="1000" dirty="0">
                <a:ea typeface="ＭＳ Ｐゴシック" charset="-128"/>
              </a:rPr>
              <a:t>：</a:t>
            </a:r>
            <a:r>
              <a:rPr lang="en-US" altLang="ja-JP" sz="1000" dirty="0">
                <a:ea typeface="ＭＳ Ｐゴシック" charset="-128"/>
              </a:rPr>
              <a:t> 2</a:t>
            </a:r>
            <a:r>
              <a:rPr lang="ja-JP" altLang="en-US" sz="1000" dirty="0">
                <a:ea typeface="ＭＳ Ｐゴシック" charset="-128"/>
              </a:rPr>
              <a:t>≦∃</a:t>
            </a:r>
            <a:r>
              <a:rPr lang="en-US" altLang="ja-JP" sz="1000" dirty="0">
                <a:ea typeface="ＭＳ Ｐゴシック" charset="-128"/>
              </a:rPr>
              <a:t>j</a:t>
            </a:r>
            <a:r>
              <a:rPr lang="ja-JP" altLang="en-US" sz="1000" dirty="0">
                <a:ea typeface="ＭＳ Ｐゴシック" charset="-128"/>
              </a:rPr>
              <a:t>≦</a:t>
            </a:r>
            <a:r>
              <a:rPr lang="en-US" altLang="ja-JP" sz="1000" dirty="0">
                <a:ea typeface="ＭＳ Ｐゴシック" charset="-128"/>
              </a:rPr>
              <a:t>n; </a:t>
            </a:r>
            <a:r>
              <a:rPr lang="en-US" altLang="ja-JP" sz="1000" dirty="0" err="1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&lt;j</a:t>
            </a:r>
            <a:r>
              <a:rPr lang="ja-JP" altLang="en-US" sz="1000" dirty="0">
                <a:ea typeface="ＭＳ Ｐゴシック" charset="-128"/>
              </a:rPr>
              <a:t>かつ</a:t>
            </a:r>
            <a:r>
              <a:rPr lang="en-US" altLang="ja-JP" sz="1000" dirty="0">
                <a:ea typeface="ＭＳ Ｐゴシック" charset="-128"/>
              </a:rPr>
              <a:t>(</a:t>
            </a:r>
            <a:r>
              <a:rPr lang="en-US" altLang="ja-JP" sz="1000" dirty="0" err="1">
                <a:ea typeface="ＭＳ Ｐゴシック" charset="-128"/>
              </a:rPr>
              <a:t>c</a:t>
            </a:r>
            <a:r>
              <a:rPr lang="en-US" altLang="ja-JP" sz="1000" baseline="-25000" dirty="0" err="1">
                <a:ea typeface="ＭＳ Ｐゴシック" charset="-128"/>
              </a:rPr>
              <a:t>j</a:t>
            </a:r>
            <a:r>
              <a:rPr lang="en-US" altLang="ja-JP" sz="1000" dirty="0" err="1">
                <a:ea typeface="ＭＳ Ｐゴシック" charset="-128"/>
              </a:rPr>
              <a:t>c</a:t>
            </a:r>
            <a:r>
              <a:rPr lang="en-US" altLang="ja-JP" sz="1000" baseline="-25000" dirty="0" err="1">
                <a:ea typeface="ＭＳ Ｐゴシック" charset="-128"/>
              </a:rPr>
              <a:t>i</a:t>
            </a:r>
            <a:r>
              <a:rPr lang="en-US" altLang="ja-JP" sz="1000" dirty="0">
                <a:ea typeface="ＭＳ Ｐゴシック" charset="-128"/>
              </a:rPr>
              <a:t>)</a:t>
            </a:r>
            <a:r>
              <a:rPr lang="ja-JP" altLang="en-US" sz="1000" dirty="0">
                <a:ea typeface="ＭＳ Ｐゴシック" charset="-128"/>
              </a:rPr>
              <a:t>∊</a:t>
            </a:r>
            <a:r>
              <a:rPr lang="en-US" altLang="ja-JP" sz="1000" dirty="0">
                <a:ea typeface="ＭＳ Ｐゴシック" charset="-128"/>
              </a:rPr>
              <a:t>A(G)}, M=max{ j</a:t>
            </a:r>
            <a:r>
              <a:rPr lang="ja-JP" altLang="en-US" sz="1000" dirty="0">
                <a:ea typeface="ＭＳ Ｐゴシック" charset="-128"/>
              </a:rPr>
              <a:t>：</a:t>
            </a:r>
            <a:r>
              <a:rPr lang="en-US" altLang="ja-JP" sz="1000" dirty="0">
                <a:ea typeface="ＭＳ Ｐゴシック" charset="-128"/>
              </a:rPr>
              <a:t>(</a:t>
            </a:r>
            <a:r>
              <a:rPr lang="en-US" altLang="ja-JP" sz="1000" dirty="0" err="1">
                <a:ea typeface="ＭＳ Ｐゴシック" charset="-128"/>
              </a:rPr>
              <a:t>c</a:t>
            </a:r>
            <a:r>
              <a:rPr lang="en-US" altLang="ja-JP" sz="1000" baseline="-25000" dirty="0" err="1">
                <a:ea typeface="ＭＳ Ｐゴシック" charset="-128"/>
              </a:rPr>
              <a:t>j</a:t>
            </a:r>
            <a:r>
              <a:rPr lang="en-US" altLang="ja-JP" sz="1000" dirty="0" err="1">
                <a:ea typeface="ＭＳ Ｐゴシック" charset="-128"/>
              </a:rPr>
              <a:t>c</a:t>
            </a:r>
            <a:r>
              <a:rPr lang="en-US" altLang="ja-JP" sz="1000" baseline="-25000" dirty="0" err="1">
                <a:ea typeface="ＭＳ Ｐゴシック" charset="-128"/>
              </a:rPr>
              <a:t>m</a:t>
            </a:r>
            <a:r>
              <a:rPr lang="en-US" altLang="ja-JP" sz="1000" dirty="0">
                <a:ea typeface="ＭＳ Ｐゴシック" charset="-128"/>
              </a:rPr>
              <a:t>)</a:t>
            </a:r>
            <a:r>
              <a:rPr lang="ja-JP" altLang="en-US" sz="1000" dirty="0">
                <a:ea typeface="ＭＳ Ｐゴシック" charset="-128"/>
              </a:rPr>
              <a:t>∊</a:t>
            </a:r>
            <a:r>
              <a:rPr lang="en-US" altLang="ja-JP" sz="1000" dirty="0">
                <a:ea typeface="ＭＳ Ｐゴシック" charset="-128"/>
              </a:rPr>
              <a:t>A(G)}</a:t>
            </a:r>
            <a:r>
              <a:rPr lang="ja-JP" altLang="en-US" sz="1000" dirty="0">
                <a:ea typeface="ＭＳ Ｐゴシック" charset="-128"/>
              </a:rPr>
              <a:t>とおく．</a:t>
            </a:r>
            <a:endParaRPr lang="en-US" altLang="ja-JP" sz="1000" dirty="0">
              <a:ea typeface="ＭＳ Ｐゴシック" charset="-128"/>
            </a:endParaRPr>
          </a:p>
          <a:p>
            <a:r>
              <a:rPr lang="ja-JP" altLang="en-US" sz="1000" dirty="0">
                <a:ea typeface="ＭＳ Ｐゴシック" charset="-128"/>
              </a:rPr>
              <a:t>このとき，</a:t>
            </a:r>
            <a:r>
              <a:rPr lang="ja-JP" altLang="en-US" sz="1000" u="sng" dirty="0">
                <a:ea typeface="ＭＳ Ｐゴシック" charset="-128"/>
              </a:rPr>
              <a:t>「</a:t>
            </a:r>
            <a:r>
              <a:rPr lang="en-US" altLang="ja-JP" sz="1000" u="sng" dirty="0">
                <a:ea typeface="ＭＳ Ｐゴシック" charset="-128"/>
              </a:rPr>
              <a:t>1&lt;m</a:t>
            </a:r>
            <a:r>
              <a:rPr lang="ja-JP" altLang="en-US" sz="1000" u="sng" dirty="0">
                <a:ea typeface="ＭＳ Ｐゴシック" charset="-128"/>
              </a:rPr>
              <a:t>⇒</a:t>
            </a:r>
            <a:r>
              <a:rPr lang="en-US" altLang="ja-JP" sz="1000" u="sng" dirty="0">
                <a:ea typeface="ＭＳ Ｐゴシック" charset="-128"/>
              </a:rPr>
              <a:t>(c</a:t>
            </a:r>
            <a:r>
              <a:rPr lang="en-US" altLang="ja-JP" sz="1000" u="sng" baseline="-25000" dirty="0">
                <a:ea typeface="ＭＳ Ｐゴシック" charset="-128"/>
              </a:rPr>
              <a:t>m-1</a:t>
            </a:r>
            <a:r>
              <a:rPr lang="en-US" altLang="ja-JP" sz="1000" u="sng" dirty="0">
                <a:ea typeface="ＭＳ Ｐゴシック" charset="-128"/>
              </a:rPr>
              <a:t>,c</a:t>
            </a:r>
            <a:r>
              <a:rPr lang="en-US" altLang="ja-JP" sz="1000" u="sng" baseline="-25000" dirty="0">
                <a:ea typeface="ＭＳ Ｐゴシック" charset="-128"/>
              </a:rPr>
              <a:t>m+1</a:t>
            </a:r>
            <a:r>
              <a:rPr lang="en-US" altLang="ja-JP" sz="1000" u="sng" dirty="0">
                <a:ea typeface="ＭＳ Ｐゴシック" charset="-128"/>
              </a:rPr>
              <a:t>)</a:t>
            </a:r>
            <a:r>
              <a:rPr lang="ja-JP" altLang="en-US" sz="1000" u="sng" dirty="0">
                <a:ea typeface="ＭＳ Ｐゴシック" charset="-128"/>
              </a:rPr>
              <a:t>∊</a:t>
            </a:r>
            <a:r>
              <a:rPr lang="en-US" altLang="ja-JP" sz="1000" u="sng" dirty="0">
                <a:ea typeface="ＭＳ Ｐゴシック" charset="-128"/>
              </a:rPr>
              <a:t>A(G)</a:t>
            </a:r>
            <a:r>
              <a:rPr lang="ja-JP" altLang="en-US" sz="1000" u="sng" dirty="0">
                <a:ea typeface="ＭＳ Ｐゴシック" charset="-128"/>
              </a:rPr>
              <a:t>」，「</a:t>
            </a:r>
            <a:r>
              <a:rPr lang="en-US" altLang="ja-JP" sz="1000" u="sng" dirty="0">
                <a:ea typeface="ＭＳ Ｐゴシック" charset="-128"/>
              </a:rPr>
              <a:t>M&lt;n</a:t>
            </a:r>
            <a:r>
              <a:rPr lang="ja-JP" altLang="en-US" sz="1000" u="sng" dirty="0">
                <a:ea typeface="ＭＳ Ｐゴシック" charset="-128"/>
              </a:rPr>
              <a:t>⇒</a:t>
            </a:r>
            <a:r>
              <a:rPr lang="en-US" altLang="ja-JP" sz="1000" u="sng" dirty="0">
                <a:ea typeface="ＭＳ Ｐゴシック" charset="-128"/>
              </a:rPr>
              <a:t>(c</a:t>
            </a:r>
            <a:r>
              <a:rPr lang="en-US" altLang="ja-JP" sz="1000" u="sng" baseline="-25000" dirty="0">
                <a:ea typeface="ＭＳ Ｐゴシック" charset="-128"/>
              </a:rPr>
              <a:t>m</a:t>
            </a:r>
            <a:r>
              <a:rPr lang="en-US" altLang="ja-JP" sz="1000" u="sng" dirty="0">
                <a:ea typeface="ＭＳ Ｐゴシック" charset="-128"/>
              </a:rPr>
              <a:t>,c</a:t>
            </a:r>
            <a:r>
              <a:rPr lang="en-US" altLang="ja-JP" sz="1000" u="sng" baseline="-25000" dirty="0">
                <a:ea typeface="ＭＳ Ｐゴシック" charset="-128"/>
              </a:rPr>
              <a:t>M+1</a:t>
            </a:r>
            <a:r>
              <a:rPr lang="en-US" altLang="ja-JP" sz="1000" u="sng" dirty="0">
                <a:ea typeface="ＭＳ Ｐゴシック" charset="-128"/>
              </a:rPr>
              <a:t>)</a:t>
            </a:r>
            <a:r>
              <a:rPr lang="ja-JP" altLang="en-US" sz="1000" u="sng" dirty="0">
                <a:ea typeface="ＭＳ Ｐゴシック" charset="-128"/>
              </a:rPr>
              <a:t>∊</a:t>
            </a:r>
            <a:r>
              <a:rPr lang="en-US" altLang="ja-JP" sz="1000" u="sng" dirty="0">
                <a:ea typeface="ＭＳ Ｐゴシック" charset="-128"/>
              </a:rPr>
              <a:t>A(G)</a:t>
            </a:r>
            <a:r>
              <a:rPr lang="ja-JP" altLang="en-US" sz="1000" u="sng" dirty="0">
                <a:ea typeface="ＭＳ Ｐゴシック" charset="-128"/>
              </a:rPr>
              <a:t>」</a:t>
            </a:r>
            <a:r>
              <a:rPr lang="ja-JP" altLang="en-US" sz="1000" baseline="-25000" dirty="0">
                <a:ea typeface="ＭＳ Ｐゴシック" charset="-128"/>
              </a:rPr>
              <a:t>③</a:t>
            </a:r>
            <a:r>
              <a:rPr lang="ja-JP" altLang="en-US" sz="1000" dirty="0">
                <a:ea typeface="ＭＳ Ｐゴシック" charset="-128"/>
              </a:rPr>
              <a:t>となる．</a:t>
            </a:r>
            <a:endParaRPr lang="en-US" altLang="ja-JP" sz="1000" dirty="0">
              <a:ea typeface="ＭＳ Ｐゴシック" charset="-128"/>
            </a:endParaRPr>
          </a:p>
          <a:p>
            <a:r>
              <a:rPr lang="ja-JP" altLang="en-US" sz="1000" dirty="0">
                <a:ea typeface="ＭＳ Ｐゴシック" charset="-128"/>
              </a:rPr>
              <a:t>このことから，以下の各場合において図のような</a:t>
            </a:r>
            <a:r>
              <a:rPr lang="en-US" altLang="ja-JP" sz="1000" dirty="0">
                <a:ea typeface="ＭＳ Ｐゴシック" charset="-128"/>
              </a:rPr>
              <a:t>H</a:t>
            </a:r>
            <a:r>
              <a:rPr lang="ja-JP" altLang="en-US" sz="1000" dirty="0">
                <a:ea typeface="ＭＳ Ｐゴシック" charset="-128"/>
              </a:rPr>
              <a:t>以外の有向ハミルトン道が得られ，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G</a:t>
            </a:r>
            <a:r>
              <a:rPr lang="ja-JP" altLang="en-US" sz="1000" dirty="0">
                <a:ea typeface="ＭＳ Ｐゴシック" charset="-128"/>
              </a:rPr>
              <a:t>がただ一つの有向ハミルトン道を持つことに矛盾する．</a:t>
            </a:r>
            <a:endParaRPr lang="en-US" altLang="ja-JP" sz="1000" dirty="0">
              <a:ea typeface="ＭＳ Ｐゴシック" charset="-128"/>
            </a:endParaRPr>
          </a:p>
          <a:p>
            <a:endParaRPr lang="en-US" altLang="ja-JP" sz="1000" dirty="0">
              <a:ea typeface="ＭＳ Ｐゴシック" charset="-128"/>
            </a:endParaRPr>
          </a:p>
          <a:p>
            <a:r>
              <a:rPr lang="ja-JP" altLang="en-US" sz="1000" dirty="0">
                <a:ea typeface="ＭＳ Ｐゴシック" charset="-128"/>
              </a:rPr>
              <a:t>場合</a:t>
            </a:r>
            <a:r>
              <a:rPr lang="en-US" altLang="ja-JP" sz="1000" dirty="0">
                <a:ea typeface="ＭＳ Ｐゴシック" charset="-128"/>
              </a:rPr>
              <a:t>1</a:t>
            </a:r>
            <a:r>
              <a:rPr lang="ja-JP" altLang="en-US" sz="1000" dirty="0">
                <a:ea typeface="ＭＳ Ｐゴシック" charset="-128"/>
              </a:rPr>
              <a:t>：</a:t>
            </a:r>
            <a:r>
              <a:rPr lang="en-US" altLang="ja-JP" sz="1000" dirty="0">
                <a:ea typeface="ＭＳ Ｐゴシック" charset="-128"/>
              </a:rPr>
              <a:t>m=1</a:t>
            </a:r>
            <a:r>
              <a:rPr lang="ja-JP" altLang="en-US" sz="1000" dirty="0">
                <a:ea typeface="ＭＳ Ｐゴシック" charset="-128"/>
              </a:rPr>
              <a:t>かつ</a:t>
            </a:r>
            <a:r>
              <a:rPr lang="en-US" altLang="ja-JP" sz="1000" dirty="0">
                <a:ea typeface="ＭＳ Ｐゴシック" charset="-128"/>
              </a:rPr>
              <a:t>M=n</a:t>
            </a:r>
          </a:p>
          <a:p>
            <a:endParaRPr lang="en-US" altLang="ja-JP" sz="1000" dirty="0">
              <a:ea typeface="ＭＳ Ｐゴシック" charset="-128"/>
            </a:endParaRPr>
          </a:p>
          <a:p>
            <a:endParaRPr lang="en-US" altLang="ja-JP" sz="1000" dirty="0">
              <a:ea typeface="ＭＳ Ｐゴシック" charset="-128"/>
            </a:endParaRPr>
          </a:p>
          <a:p>
            <a:r>
              <a:rPr lang="ja-JP" altLang="en-US" sz="1000" dirty="0">
                <a:ea typeface="ＭＳ Ｐゴシック" charset="-128"/>
              </a:rPr>
              <a:t>場合</a:t>
            </a:r>
            <a:r>
              <a:rPr lang="en-US" altLang="ja-JP" sz="1000" dirty="0">
                <a:ea typeface="ＭＳ Ｐゴシック" charset="-128"/>
              </a:rPr>
              <a:t>2</a:t>
            </a:r>
            <a:r>
              <a:rPr lang="ja-JP" altLang="en-US" sz="1000" dirty="0">
                <a:ea typeface="ＭＳ Ｐゴシック" charset="-128"/>
              </a:rPr>
              <a:t>：</a:t>
            </a:r>
            <a:r>
              <a:rPr lang="en-US" altLang="ja-JP" sz="1000" dirty="0">
                <a:ea typeface="ＭＳ Ｐゴシック" charset="-128"/>
              </a:rPr>
              <a:t>1&lt;m</a:t>
            </a:r>
            <a:r>
              <a:rPr lang="ja-JP" altLang="en-US" sz="1000" dirty="0">
                <a:ea typeface="ＭＳ Ｐゴシック" charset="-128"/>
              </a:rPr>
              <a:t>かつ</a:t>
            </a:r>
            <a:r>
              <a:rPr lang="en-US" altLang="ja-JP" sz="1000" dirty="0">
                <a:ea typeface="ＭＳ Ｐゴシック" charset="-128"/>
              </a:rPr>
              <a:t>M=n</a:t>
            </a:r>
          </a:p>
          <a:p>
            <a:endParaRPr lang="en-US" altLang="ja-JP" sz="1000" dirty="0">
              <a:ea typeface="ＭＳ Ｐゴシック" charset="-128"/>
            </a:endParaRPr>
          </a:p>
          <a:p>
            <a:endParaRPr lang="en-US" altLang="ja-JP" sz="1000" dirty="0">
              <a:ea typeface="ＭＳ Ｐゴシック" charset="-128"/>
            </a:endParaRPr>
          </a:p>
          <a:p>
            <a:r>
              <a:rPr lang="ja-JP" altLang="en-US" sz="1000" dirty="0">
                <a:ea typeface="ＭＳ Ｐゴシック" charset="-128"/>
              </a:rPr>
              <a:t>場合</a:t>
            </a:r>
            <a:r>
              <a:rPr lang="en-US" altLang="ja-JP" sz="1000" dirty="0">
                <a:ea typeface="ＭＳ Ｐゴシック" charset="-128"/>
              </a:rPr>
              <a:t>3</a:t>
            </a:r>
            <a:r>
              <a:rPr lang="ja-JP" altLang="en-US" sz="1000" dirty="0">
                <a:ea typeface="ＭＳ Ｐゴシック" charset="-128"/>
              </a:rPr>
              <a:t>：</a:t>
            </a:r>
            <a:r>
              <a:rPr lang="en-US" altLang="ja-JP" sz="1000" dirty="0">
                <a:ea typeface="ＭＳ Ｐゴシック" charset="-128"/>
              </a:rPr>
              <a:t>m=1</a:t>
            </a:r>
            <a:r>
              <a:rPr lang="ja-JP" altLang="en-US" sz="1000" dirty="0">
                <a:ea typeface="ＭＳ Ｐゴシック" charset="-128"/>
              </a:rPr>
              <a:t>かつ</a:t>
            </a:r>
            <a:r>
              <a:rPr lang="en-US" altLang="ja-JP" sz="1000" dirty="0">
                <a:ea typeface="ＭＳ Ｐゴシック" charset="-128"/>
              </a:rPr>
              <a:t>M&lt;n</a:t>
            </a:r>
          </a:p>
          <a:p>
            <a:endParaRPr lang="en-US" altLang="ja-JP" sz="1000" u="sng" dirty="0">
              <a:ea typeface="ＭＳ Ｐゴシック" charset="-128"/>
            </a:endParaRPr>
          </a:p>
          <a:p>
            <a:r>
              <a:rPr lang="ja-JP" altLang="en-US" sz="1000" u="sng" dirty="0">
                <a:ea typeface="ＭＳ Ｐゴシック" charset="-128"/>
              </a:rPr>
              <a:t>　　　　　④　　　　　</a:t>
            </a:r>
            <a:endParaRPr lang="en-US" altLang="ja-JP" sz="1000" u="sng" dirty="0">
              <a:ea typeface="ＭＳ Ｐゴシック" charset="-128"/>
            </a:endParaRPr>
          </a:p>
          <a:p>
            <a:endParaRPr lang="en-US" altLang="ja-JP" sz="1000" dirty="0">
              <a:ea typeface="ＭＳ Ｐゴシック" charset="-128"/>
            </a:endParaRPr>
          </a:p>
          <a:p>
            <a:endParaRPr lang="en-US" altLang="ja-JP" sz="1000" dirty="0">
              <a:ea typeface="ＭＳ Ｐゴシック" charset="-128"/>
            </a:endParaRPr>
          </a:p>
          <a:p>
            <a:r>
              <a:rPr lang="ja-JP" altLang="en-US" sz="1000" dirty="0">
                <a:ea typeface="ＭＳ Ｐゴシック" charset="-128"/>
              </a:rPr>
              <a:t>場合</a:t>
            </a:r>
            <a:r>
              <a:rPr lang="en-US" altLang="ja-JP" sz="1000" dirty="0">
                <a:ea typeface="ＭＳ Ｐゴシック" charset="-128"/>
              </a:rPr>
              <a:t>4</a:t>
            </a:r>
            <a:r>
              <a:rPr lang="ja-JP" altLang="en-US" sz="1000" dirty="0">
                <a:ea typeface="ＭＳ Ｐゴシック" charset="-128"/>
              </a:rPr>
              <a:t>：</a:t>
            </a:r>
            <a:r>
              <a:rPr lang="en-US" altLang="ja-JP" sz="1000" dirty="0">
                <a:ea typeface="ＭＳ Ｐゴシック" charset="-128"/>
              </a:rPr>
              <a:t>1&lt;m</a:t>
            </a:r>
            <a:r>
              <a:rPr lang="ja-JP" altLang="en-US" sz="1000" dirty="0">
                <a:ea typeface="ＭＳ Ｐゴシック" charset="-128"/>
              </a:rPr>
              <a:t>かつ</a:t>
            </a:r>
            <a:r>
              <a:rPr lang="en-US" altLang="ja-JP" sz="1000" dirty="0">
                <a:ea typeface="ＭＳ Ｐゴシック" charset="-128"/>
              </a:rPr>
              <a:t>M&lt;n</a:t>
            </a:r>
          </a:p>
          <a:p>
            <a:endParaRPr lang="en-US" altLang="ja-JP" sz="1000" u="sng" dirty="0">
              <a:ea typeface="ＭＳ Ｐゴシック" charset="-128"/>
            </a:endParaRPr>
          </a:p>
          <a:p>
            <a:r>
              <a:rPr lang="ja-JP" altLang="en-US" sz="1000" u="sng" dirty="0">
                <a:ea typeface="ＭＳ Ｐゴシック" charset="-128"/>
              </a:rPr>
              <a:t>　　　　　⑤　　　　　</a:t>
            </a:r>
            <a:endParaRPr lang="en-US" altLang="ja-JP" sz="1000" dirty="0">
              <a:ea typeface="ＭＳ Ｐゴシック" charset="-128"/>
            </a:endParaRPr>
          </a:p>
          <a:p>
            <a:endParaRPr lang="en-US" altLang="ja-JP" sz="1000" dirty="0">
              <a:ea typeface="ＭＳ Ｐゴシック" charset="-128"/>
            </a:endParaRPr>
          </a:p>
          <a:p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(1)</a:t>
            </a:r>
            <a:r>
              <a:rPr lang="ja-JP" altLang="en-US" sz="1000" dirty="0">
                <a:ea typeface="ＭＳ Ｐゴシック" charset="-128"/>
              </a:rPr>
              <a:t>：下線部①は説明不足である．詳しい説明を書け．（</a:t>
            </a:r>
            <a:r>
              <a:rPr lang="en-US" altLang="ja-JP" sz="1000" dirty="0">
                <a:ea typeface="ＭＳ Ｐゴシック" charset="-128"/>
              </a:rPr>
              <a:t>10</a:t>
            </a:r>
            <a:r>
              <a:rPr lang="ja-JP" altLang="en-US" sz="1000" dirty="0">
                <a:ea typeface="ＭＳ Ｐゴシック" charset="-128"/>
              </a:rPr>
              <a:t>点）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(2)</a:t>
            </a:r>
            <a:r>
              <a:rPr lang="ja-JP" altLang="en-US" sz="1000" dirty="0">
                <a:ea typeface="ＭＳ Ｐゴシック" charset="-128"/>
              </a:rPr>
              <a:t>：下線部②の仮定を証明中のどこで用いたのかを書け．（</a:t>
            </a:r>
            <a:r>
              <a:rPr lang="en-US" altLang="ja-JP" sz="1000" dirty="0">
                <a:ea typeface="ＭＳ Ｐゴシック" charset="-128"/>
              </a:rPr>
              <a:t>5</a:t>
            </a:r>
            <a:r>
              <a:rPr lang="ja-JP" altLang="en-US" sz="1000" dirty="0">
                <a:ea typeface="ＭＳ Ｐゴシック" charset="-128"/>
              </a:rPr>
              <a:t>点）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(3)</a:t>
            </a:r>
            <a:r>
              <a:rPr lang="ja-JP" altLang="en-US" sz="1000" dirty="0">
                <a:ea typeface="ＭＳ Ｐゴシック" charset="-128"/>
              </a:rPr>
              <a:t>：下線部③が成り立つ理由を詳しく書け．（</a:t>
            </a:r>
            <a:r>
              <a:rPr lang="en-US" altLang="ja-JP" sz="1000" dirty="0">
                <a:ea typeface="ＭＳ Ｐゴシック" charset="-128"/>
              </a:rPr>
              <a:t>5</a:t>
            </a:r>
            <a:r>
              <a:rPr lang="ja-JP" altLang="en-US" sz="1000" dirty="0">
                <a:ea typeface="ＭＳ Ｐゴシック" charset="-128"/>
              </a:rPr>
              <a:t>点）</a:t>
            </a:r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(4)</a:t>
            </a:r>
            <a:r>
              <a:rPr lang="ja-JP" altLang="en-US" sz="1000" dirty="0">
                <a:ea typeface="ＭＳ Ｐゴシック" charset="-128"/>
              </a:rPr>
              <a:t>：下線部④と下線部⑤に当てはまる図をそれぞれ描け．（各</a:t>
            </a:r>
            <a:r>
              <a:rPr lang="en-US" altLang="ja-JP" sz="1000" dirty="0">
                <a:ea typeface="ＭＳ Ｐゴシック" charset="-128"/>
              </a:rPr>
              <a:t>5</a:t>
            </a:r>
            <a:r>
              <a:rPr lang="ja-JP" altLang="en-US" sz="1000" dirty="0">
                <a:ea typeface="ＭＳ Ｐゴシック" charset="-128"/>
              </a:rPr>
              <a:t>点）</a:t>
            </a:r>
            <a:endParaRPr lang="en-US" altLang="ja-JP" sz="1000" dirty="0">
              <a:ea typeface="ＭＳ Ｐゴシック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74053377-C91A-4BF9-8017-D183EEC96D9F}"/>
              </a:ext>
            </a:extLst>
          </p:cNvPr>
          <p:cNvCxnSpPr>
            <a:cxnSpLocks/>
            <a:stCxn id="10" idx="6"/>
          </p:cNvCxnSpPr>
          <p:nvPr/>
        </p:nvCxnSpPr>
        <p:spPr>
          <a:xfrm>
            <a:off x="1673856" y="5713272"/>
            <a:ext cx="15037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楕円 8">
            <a:extLst>
              <a:ext uri="{FF2B5EF4-FFF2-40B4-BE49-F238E27FC236}">
                <a16:creationId xmlns:a16="http://schemas.microsoft.com/office/drawing/2014/main" id="{3F7EE79E-CA0F-411A-834A-78CF690671A3}"/>
              </a:ext>
            </a:extLst>
          </p:cNvPr>
          <p:cNvSpPr/>
          <p:nvPr/>
        </p:nvSpPr>
        <p:spPr>
          <a:xfrm>
            <a:off x="1479860" y="5677268"/>
            <a:ext cx="72008" cy="72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BFCE361-6952-4BFE-B250-E1079DEEC47E}"/>
              </a:ext>
            </a:extLst>
          </p:cNvPr>
          <p:cNvSpPr/>
          <p:nvPr/>
        </p:nvSpPr>
        <p:spPr>
          <a:xfrm>
            <a:off x="1601848" y="5677268"/>
            <a:ext cx="72008" cy="72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A2D8D615-A08B-44EA-A96A-9BD119F875BD}"/>
              </a:ext>
            </a:extLst>
          </p:cNvPr>
          <p:cNvSpPr/>
          <p:nvPr/>
        </p:nvSpPr>
        <p:spPr>
          <a:xfrm>
            <a:off x="3177556" y="5675364"/>
            <a:ext cx="72008" cy="72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614FF7E8-FA39-46B4-9C39-52F283495224}"/>
              </a:ext>
            </a:extLst>
          </p:cNvPr>
          <p:cNvSpPr/>
          <p:nvPr/>
        </p:nvSpPr>
        <p:spPr>
          <a:xfrm>
            <a:off x="1521372" y="5460426"/>
            <a:ext cx="1656184" cy="214934"/>
          </a:xfrm>
          <a:custGeom>
            <a:avLst/>
            <a:gdLst>
              <a:gd name="connsiteX0" fmla="*/ 1563819 w 1563819"/>
              <a:gd name="connsiteY0" fmla="*/ 199856 h 212887"/>
              <a:gd name="connsiteX1" fmla="*/ 740642 w 1563819"/>
              <a:gd name="connsiteY1" fmla="*/ 34 h 212887"/>
              <a:gd name="connsiteX2" fmla="*/ 0 w 1563819"/>
              <a:gd name="connsiteY2" fmla="*/ 212887 h 21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3819" h="212887">
                <a:moveTo>
                  <a:pt x="1563819" y="199856"/>
                </a:moveTo>
                <a:cubicBezTo>
                  <a:pt x="1282548" y="98859"/>
                  <a:pt x="1001278" y="-2138"/>
                  <a:pt x="740642" y="34"/>
                </a:cubicBezTo>
                <a:cubicBezTo>
                  <a:pt x="480006" y="2206"/>
                  <a:pt x="240003" y="107546"/>
                  <a:pt x="0" y="212887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0AE441E-E453-4C8E-9BDA-5D5FED374A60}"/>
              </a:ext>
            </a:extLst>
          </p:cNvPr>
          <p:cNvSpPr txBox="1"/>
          <p:nvPr/>
        </p:nvSpPr>
        <p:spPr>
          <a:xfrm>
            <a:off x="1340768" y="5677449"/>
            <a:ext cx="2556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c</a:t>
            </a:r>
            <a:r>
              <a:rPr kumimoji="1" lang="en-US" altLang="ja-JP" sz="1200" baseline="-25000" dirty="0"/>
              <a:t>1</a:t>
            </a:r>
            <a:r>
              <a:rPr kumimoji="1" lang="en-US" altLang="ja-JP" sz="1200" dirty="0"/>
              <a:t> c</a:t>
            </a:r>
            <a:r>
              <a:rPr kumimoji="1" lang="en-US" altLang="ja-JP" sz="1200" baseline="-25000" dirty="0"/>
              <a:t>2</a:t>
            </a:r>
            <a:r>
              <a:rPr kumimoji="1" lang="en-US" altLang="ja-JP" sz="1200" dirty="0"/>
              <a:t>                                          </a:t>
            </a:r>
            <a:r>
              <a:rPr kumimoji="1" lang="en-US" altLang="ja-JP" sz="1200" dirty="0" err="1"/>
              <a:t>c</a:t>
            </a:r>
            <a:r>
              <a:rPr lang="en-US" altLang="ja-JP" sz="1200" baseline="-25000" dirty="0" err="1"/>
              <a:t>n</a:t>
            </a:r>
            <a:r>
              <a:rPr kumimoji="1" lang="en-US" altLang="ja-JP" sz="1200" dirty="0"/>
              <a:t>                                             </a:t>
            </a:r>
            <a:endParaRPr kumimoji="1" lang="ja-JP" altLang="en-US" sz="1200" dirty="0"/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59C5790D-C923-44E9-B6EA-184D3EE2C28A}"/>
              </a:ext>
            </a:extLst>
          </p:cNvPr>
          <p:cNvCxnSpPr>
            <a:cxnSpLocks/>
            <a:stCxn id="25" idx="6"/>
          </p:cNvCxnSpPr>
          <p:nvPr/>
        </p:nvCxnSpPr>
        <p:spPr>
          <a:xfrm>
            <a:off x="2420888" y="6256442"/>
            <a:ext cx="1152128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楕円 23">
            <a:extLst>
              <a:ext uri="{FF2B5EF4-FFF2-40B4-BE49-F238E27FC236}">
                <a16:creationId xmlns:a16="http://schemas.microsoft.com/office/drawing/2014/main" id="{646878B4-5D1D-43FC-B3AC-CEE5F178C34E}"/>
              </a:ext>
            </a:extLst>
          </p:cNvPr>
          <p:cNvSpPr/>
          <p:nvPr/>
        </p:nvSpPr>
        <p:spPr>
          <a:xfrm>
            <a:off x="2199940" y="6220438"/>
            <a:ext cx="72008" cy="72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CB6B7B33-E684-498A-A9AB-337F25557112}"/>
              </a:ext>
            </a:extLst>
          </p:cNvPr>
          <p:cNvSpPr/>
          <p:nvPr/>
        </p:nvSpPr>
        <p:spPr>
          <a:xfrm>
            <a:off x="2348880" y="6220438"/>
            <a:ext cx="72008" cy="72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AAA3C1DD-32AA-43DB-85FC-A110B2CC0261}"/>
              </a:ext>
            </a:extLst>
          </p:cNvPr>
          <p:cNvSpPr/>
          <p:nvPr/>
        </p:nvSpPr>
        <p:spPr>
          <a:xfrm>
            <a:off x="3573016" y="6218534"/>
            <a:ext cx="72008" cy="72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: 図形 26">
            <a:extLst>
              <a:ext uri="{FF2B5EF4-FFF2-40B4-BE49-F238E27FC236}">
                <a16:creationId xmlns:a16="http://schemas.microsoft.com/office/drawing/2014/main" id="{04EDC091-9D8F-4FC4-BE5D-AC3DFC12377E}"/>
              </a:ext>
            </a:extLst>
          </p:cNvPr>
          <p:cNvSpPr/>
          <p:nvPr/>
        </p:nvSpPr>
        <p:spPr>
          <a:xfrm>
            <a:off x="2241452" y="6003596"/>
            <a:ext cx="1331564" cy="214933"/>
          </a:xfrm>
          <a:custGeom>
            <a:avLst/>
            <a:gdLst>
              <a:gd name="connsiteX0" fmla="*/ 1563819 w 1563819"/>
              <a:gd name="connsiteY0" fmla="*/ 199856 h 212887"/>
              <a:gd name="connsiteX1" fmla="*/ 740642 w 1563819"/>
              <a:gd name="connsiteY1" fmla="*/ 34 h 212887"/>
              <a:gd name="connsiteX2" fmla="*/ 0 w 1563819"/>
              <a:gd name="connsiteY2" fmla="*/ 212887 h 21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3819" h="212887">
                <a:moveTo>
                  <a:pt x="1563819" y="199856"/>
                </a:moveTo>
                <a:cubicBezTo>
                  <a:pt x="1282548" y="98859"/>
                  <a:pt x="1001278" y="-2138"/>
                  <a:pt x="740642" y="34"/>
                </a:cubicBezTo>
                <a:cubicBezTo>
                  <a:pt x="480006" y="2206"/>
                  <a:pt x="240003" y="107546"/>
                  <a:pt x="0" y="212887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7807FC5F-7183-4005-8266-5310EA54E7BF}"/>
              </a:ext>
            </a:extLst>
          </p:cNvPr>
          <p:cNvCxnSpPr>
            <a:cxnSpLocks/>
          </p:cNvCxnSpPr>
          <p:nvPr/>
        </p:nvCxnSpPr>
        <p:spPr>
          <a:xfrm>
            <a:off x="1412776" y="6256442"/>
            <a:ext cx="64807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楕円 30">
            <a:extLst>
              <a:ext uri="{FF2B5EF4-FFF2-40B4-BE49-F238E27FC236}">
                <a16:creationId xmlns:a16="http://schemas.microsoft.com/office/drawing/2014/main" id="{6EC44AC8-2F95-46A2-9133-E6D22AC9BFE7}"/>
              </a:ext>
            </a:extLst>
          </p:cNvPr>
          <p:cNvSpPr/>
          <p:nvPr/>
        </p:nvSpPr>
        <p:spPr>
          <a:xfrm>
            <a:off x="2060848" y="6219620"/>
            <a:ext cx="72008" cy="72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C34F9D7D-3496-4DC0-8611-7BCD34222F2D}"/>
              </a:ext>
            </a:extLst>
          </p:cNvPr>
          <p:cNvSpPr/>
          <p:nvPr/>
        </p:nvSpPr>
        <p:spPr>
          <a:xfrm>
            <a:off x="1340768" y="6219620"/>
            <a:ext cx="72008" cy="72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910538FF-0C6F-4BD6-BF9B-674B0EE6F47D}"/>
              </a:ext>
            </a:extLst>
          </p:cNvPr>
          <p:cNvSpPr/>
          <p:nvPr/>
        </p:nvSpPr>
        <p:spPr>
          <a:xfrm>
            <a:off x="2091680" y="6309352"/>
            <a:ext cx="288758" cy="109632"/>
          </a:xfrm>
          <a:custGeom>
            <a:avLst/>
            <a:gdLst>
              <a:gd name="connsiteX0" fmla="*/ 0 w 288758"/>
              <a:gd name="connsiteY0" fmla="*/ 5347 h 109632"/>
              <a:gd name="connsiteX1" fmla="*/ 141705 w 288758"/>
              <a:gd name="connsiteY1" fmla="*/ 109621 h 109632"/>
              <a:gd name="connsiteX2" fmla="*/ 288758 w 288758"/>
              <a:gd name="connsiteY2" fmla="*/ 0 h 109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758" h="109632">
                <a:moveTo>
                  <a:pt x="0" y="5347"/>
                </a:moveTo>
                <a:cubicBezTo>
                  <a:pt x="46789" y="57929"/>
                  <a:pt x="93579" y="110512"/>
                  <a:pt x="141705" y="109621"/>
                </a:cubicBezTo>
                <a:cubicBezTo>
                  <a:pt x="189831" y="108730"/>
                  <a:pt x="239294" y="54365"/>
                  <a:pt x="288758" y="0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CC02606-8FF7-41F7-AFD8-1376910EE8F5}"/>
              </a:ext>
            </a:extLst>
          </p:cNvPr>
          <p:cNvSpPr txBox="1"/>
          <p:nvPr/>
        </p:nvSpPr>
        <p:spPr>
          <a:xfrm>
            <a:off x="1232172" y="6228184"/>
            <a:ext cx="4933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c</a:t>
            </a:r>
            <a:r>
              <a:rPr kumimoji="1" lang="en-US" altLang="ja-JP" sz="1200" baseline="-25000" dirty="0"/>
              <a:t>1</a:t>
            </a:r>
            <a:r>
              <a:rPr kumimoji="1" lang="en-US" altLang="ja-JP" sz="1200" dirty="0"/>
              <a:t>             c</a:t>
            </a:r>
            <a:r>
              <a:rPr lang="en-US" altLang="ja-JP" sz="1200" baseline="-25000" dirty="0"/>
              <a:t>m-1           </a:t>
            </a:r>
            <a:r>
              <a:rPr kumimoji="1" lang="en-US" altLang="ja-JP" sz="1200" dirty="0"/>
              <a:t>c</a:t>
            </a:r>
            <a:r>
              <a:rPr kumimoji="1" lang="en-US" altLang="ja-JP" sz="1200" baseline="-25000" dirty="0"/>
              <a:t>m+1                                          </a:t>
            </a:r>
            <a:r>
              <a:rPr kumimoji="1" lang="en-US" altLang="ja-JP" sz="1200" dirty="0" err="1"/>
              <a:t>c</a:t>
            </a:r>
            <a:r>
              <a:rPr kumimoji="1" lang="en-US" altLang="ja-JP" sz="1200" baseline="-25000" dirty="0" err="1"/>
              <a:t>n</a:t>
            </a:r>
            <a:r>
              <a:rPr kumimoji="1" lang="en-US" altLang="ja-JP" sz="1200" dirty="0"/>
              <a:t>                                             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71719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24649</TotalTime>
  <Words>54</Words>
  <Application>Microsoft Office PowerPoint</Application>
  <PresentationFormat>画面に合わせる (4:3)</PresentationFormat>
  <Paragraphs>113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tsugaki masao</cp:lastModifiedBy>
  <cp:revision>503</cp:revision>
  <dcterms:created xsi:type="dcterms:W3CDTF">2011-05-06T06:23:08Z</dcterms:created>
  <dcterms:modified xsi:type="dcterms:W3CDTF">2019-08-04T07:33:42Z</dcterms:modified>
</cp:coreProperties>
</file>