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1304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2020/5/22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4511171" cy="68941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2020</a:t>
            </a:r>
            <a:r>
              <a:rPr lang="ja-JP" altLang="en-US" sz="1000" dirty="0"/>
              <a:t>年度 有限幾何学 中間レポート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注意</a:t>
            </a:r>
            <a:r>
              <a:rPr lang="en-US" altLang="ja-JP" sz="1000" dirty="0"/>
              <a:t>1</a:t>
            </a:r>
            <a:r>
              <a:rPr lang="ja-JP" altLang="en-US" sz="1000" dirty="0"/>
              <a:t>：単純グラフのみ扱う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注意</a:t>
            </a:r>
            <a:r>
              <a:rPr lang="en-US" altLang="ja-JP" sz="1000" dirty="0"/>
              <a:t>2</a:t>
            </a:r>
            <a:r>
              <a:rPr lang="ja-JP" altLang="en-US" sz="1000" dirty="0"/>
              <a:t>：各</a:t>
            </a:r>
            <a:r>
              <a:rPr lang="en-US" altLang="ja-JP" sz="1000" dirty="0"/>
              <a:t>10</a:t>
            </a:r>
            <a:r>
              <a:rPr lang="ja-JP" altLang="en-US" sz="1000" dirty="0"/>
              <a:t>点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1</a:t>
            </a:r>
            <a:r>
              <a:rPr lang="ja-JP" altLang="en-US" sz="1000" dirty="0"/>
              <a:t>：次の定理</a:t>
            </a:r>
            <a:r>
              <a:rPr lang="en-US" altLang="ja-JP" sz="1000" dirty="0"/>
              <a:t>1</a:t>
            </a:r>
            <a:r>
              <a:rPr lang="ja-JP" altLang="en-US" sz="1000" dirty="0"/>
              <a:t>とその証明を読み，各問に答えよ．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1</a:t>
            </a:r>
            <a:r>
              <a:rPr lang="ja-JP" altLang="en-US" sz="1000" dirty="0"/>
              <a:t>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ja-JP" altLang="en-US" sz="1000" dirty="0"/>
              <a:t>を偶数次数の頂点を丁度</a:t>
            </a:r>
            <a:r>
              <a:rPr lang="en-US" altLang="ja-JP" sz="1000" dirty="0"/>
              <a:t>2</a:t>
            </a:r>
            <a:r>
              <a:rPr lang="ja-JP" altLang="en-US" sz="1000" dirty="0"/>
              <a:t>つ持つグラフとし，</a:t>
            </a:r>
            <a:r>
              <a:rPr lang="en-US" altLang="ja-JP" sz="1000" dirty="0"/>
              <a:t>{</a:t>
            </a:r>
            <a:r>
              <a:rPr lang="en-US" altLang="ja-JP" sz="1000" dirty="0" err="1"/>
              <a:t>s,t</a:t>
            </a:r>
            <a:r>
              <a:rPr lang="en-US" altLang="ja-JP" sz="1000" dirty="0"/>
              <a:t>}={v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：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(v)</a:t>
            </a:r>
            <a:r>
              <a:rPr lang="ja-JP" altLang="en-US" sz="1000" dirty="0"/>
              <a:t>は偶数</a:t>
            </a:r>
            <a:r>
              <a:rPr lang="en-US" altLang="ja-JP" sz="1000" dirty="0"/>
              <a:t>}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|{P</a:t>
            </a:r>
            <a:r>
              <a:rPr lang="ja-JP" altLang="en-US" sz="1000" dirty="0"/>
              <a:t>：</a:t>
            </a:r>
            <a:r>
              <a:rPr lang="en-US" altLang="ja-JP" sz="1000" dirty="0"/>
              <a:t>P</a:t>
            </a:r>
            <a:r>
              <a:rPr lang="ja-JP" altLang="en-US" sz="1000" dirty="0"/>
              <a:t>は</a:t>
            </a:r>
            <a:r>
              <a:rPr lang="en-US" altLang="ja-JP" sz="1000" dirty="0"/>
              <a:t>s</a:t>
            </a:r>
            <a:r>
              <a:rPr lang="ja-JP" altLang="en-US" sz="1000" dirty="0"/>
              <a:t>と</a:t>
            </a:r>
            <a:r>
              <a:rPr lang="en-US" altLang="ja-JP" sz="1000" dirty="0"/>
              <a:t>t</a:t>
            </a:r>
            <a:r>
              <a:rPr lang="ja-JP" altLang="en-US" sz="1000" dirty="0"/>
              <a:t>を両端点にもつ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のハミルトン道</a:t>
            </a:r>
            <a:r>
              <a:rPr lang="en-US" altLang="ja-JP" sz="1000" dirty="0"/>
              <a:t>}|</a:t>
            </a:r>
            <a:r>
              <a:rPr lang="ja-JP" altLang="en-US" sz="1000" dirty="0"/>
              <a:t>は偶数となる．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（注意：グラフ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の全ての頂点を通る道を</a:t>
            </a:r>
            <a:r>
              <a:rPr lang="en-US" altLang="ja-JP" sz="1000" dirty="0"/>
              <a:t>G</a:t>
            </a:r>
            <a:r>
              <a:rPr lang="ja-JP" altLang="en-US" sz="1000" dirty="0"/>
              <a:t>のハミルトン道という）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証明：</a:t>
            </a:r>
            <a:endParaRPr lang="en-US" altLang="ja-JP" sz="1000" dirty="0"/>
          </a:p>
          <a:p>
            <a:r>
              <a:rPr lang="ja-JP" altLang="en-US" sz="1000" dirty="0"/>
              <a:t>グラフ</a:t>
            </a:r>
            <a:r>
              <a:rPr lang="en-US" altLang="ja-JP" sz="1000" dirty="0"/>
              <a:t>H</a:t>
            </a:r>
            <a:r>
              <a:rPr lang="ja-JP" altLang="en-US" sz="1000" dirty="0"/>
              <a:t>を次のように定義する．</a:t>
            </a:r>
            <a:endParaRPr lang="en-US" altLang="ja-JP" sz="1000" dirty="0"/>
          </a:p>
          <a:p>
            <a:r>
              <a:rPr lang="en-US" altLang="ja-JP" sz="1000" dirty="0"/>
              <a:t>V(H)={P</a:t>
            </a:r>
            <a:r>
              <a:rPr lang="ja-JP" altLang="en-US" sz="1000" dirty="0"/>
              <a:t>：</a:t>
            </a:r>
            <a:r>
              <a:rPr lang="en-US" altLang="ja-JP" sz="1000" dirty="0"/>
              <a:t>P</a:t>
            </a:r>
            <a:r>
              <a:rPr lang="ja-JP" altLang="en-US" sz="1000" dirty="0"/>
              <a:t>は</a:t>
            </a:r>
            <a:r>
              <a:rPr lang="en-US" altLang="ja-JP" sz="1000" dirty="0"/>
              <a:t>s</a:t>
            </a:r>
            <a:r>
              <a:rPr lang="ja-JP" altLang="en-US" sz="1000" dirty="0"/>
              <a:t>を端点にもつ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のハミルトン道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endParaRPr lang="en-US" altLang="ja-JP" sz="1000" dirty="0"/>
          </a:p>
          <a:p>
            <a:r>
              <a:rPr lang="en-US" altLang="ja-JP" sz="1000" dirty="0"/>
              <a:t>P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P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∊</a:t>
            </a:r>
            <a:r>
              <a:rPr lang="en-US" altLang="ja-JP" sz="1000" dirty="0"/>
              <a:t>V(H)</a:t>
            </a:r>
            <a:r>
              <a:rPr lang="ja-JP" altLang="en-US" sz="1000" dirty="0"/>
              <a:t>に対して，（</a:t>
            </a:r>
            <a:r>
              <a:rPr lang="en-US" altLang="ja-JP" sz="1000" dirty="0"/>
              <a:t>P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P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の</a:t>
            </a:r>
            <a:r>
              <a:rPr lang="en-US" altLang="ja-JP" sz="1000" dirty="0"/>
              <a:t>s</a:t>
            </a:r>
            <a:r>
              <a:rPr lang="ja-JP" altLang="en-US" sz="1000" dirty="0"/>
              <a:t>以外の端点をそれぞれ</a:t>
            </a:r>
            <a:r>
              <a:rPr lang="en-US" altLang="ja-JP" sz="1000" dirty="0"/>
              <a:t>u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u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とする）</a:t>
            </a:r>
            <a:endParaRPr lang="en-US" altLang="ja-JP" sz="1000" dirty="0"/>
          </a:p>
          <a:p>
            <a:r>
              <a:rPr lang="en-US" altLang="ja-JP" sz="1000" dirty="0"/>
              <a:t>P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 P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∊</a:t>
            </a:r>
            <a:r>
              <a:rPr lang="en-US" altLang="ja-JP" sz="1000" dirty="0"/>
              <a:t>E(H)</a:t>
            </a:r>
            <a:r>
              <a:rPr lang="ja-JP" altLang="en-US" sz="1000" dirty="0"/>
              <a:t>⇔</a:t>
            </a:r>
            <a:endParaRPr lang="en-US" altLang="ja-JP" sz="1000" dirty="0"/>
          </a:p>
          <a:p>
            <a:r>
              <a:rPr lang="en-US" altLang="ja-JP" sz="1000" dirty="0"/>
              <a:t>G</a:t>
            </a:r>
            <a:r>
              <a:rPr lang="ja-JP" altLang="en-US" sz="1000" dirty="0"/>
              <a:t>が図</a:t>
            </a:r>
            <a:r>
              <a:rPr lang="en-US" altLang="ja-JP" sz="1000" dirty="0"/>
              <a:t>1</a:t>
            </a:r>
            <a:r>
              <a:rPr lang="ja-JP" altLang="en-US" sz="1000" dirty="0"/>
              <a:t>のような全域部分グラフ</a:t>
            </a:r>
            <a:r>
              <a:rPr lang="en-US" altLang="ja-JP" sz="1000" dirty="0"/>
              <a:t>Q</a:t>
            </a:r>
            <a:r>
              <a:rPr lang="ja-JP" altLang="en-US" sz="1000" dirty="0"/>
              <a:t>を持ち，</a:t>
            </a:r>
            <a:r>
              <a:rPr lang="en-US" altLang="ja-JP" sz="1000" dirty="0"/>
              <a:t>P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=Q-e</a:t>
            </a:r>
            <a:r>
              <a:rPr lang="ja-JP" altLang="en-US" sz="1000" dirty="0"/>
              <a:t>，</a:t>
            </a:r>
            <a:r>
              <a:rPr lang="en-US" altLang="ja-JP" sz="1000" dirty="0"/>
              <a:t>P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=Q-f</a:t>
            </a:r>
            <a:r>
              <a:rPr lang="ja-JP" altLang="en-US" sz="1000" dirty="0"/>
              <a:t>となる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このとき，任意の</a:t>
            </a:r>
            <a:r>
              <a:rPr lang="en-US" altLang="ja-JP" sz="1000" dirty="0"/>
              <a:t>P</a:t>
            </a:r>
            <a:r>
              <a:rPr lang="ja-JP" altLang="en-US" sz="1000" dirty="0"/>
              <a:t>∊</a:t>
            </a:r>
            <a:r>
              <a:rPr lang="en-US" altLang="ja-JP" sz="1000" dirty="0"/>
              <a:t>V(H)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P</a:t>
            </a:r>
            <a:r>
              <a:rPr lang="ja-JP" altLang="en-US" sz="1000" dirty="0"/>
              <a:t>の</a:t>
            </a:r>
            <a:r>
              <a:rPr lang="en-US" altLang="ja-JP" sz="1000" dirty="0"/>
              <a:t>s</a:t>
            </a:r>
            <a:r>
              <a:rPr lang="ja-JP" altLang="en-US" sz="1000" dirty="0"/>
              <a:t>以外の端点を</a:t>
            </a:r>
            <a:r>
              <a:rPr lang="en-US" altLang="ja-JP" sz="1000" dirty="0"/>
              <a:t>u</a:t>
            </a:r>
            <a:r>
              <a:rPr lang="ja-JP" altLang="en-US" sz="1000" dirty="0"/>
              <a:t>とおくと，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E(H)</a:t>
            </a:r>
            <a:r>
              <a:rPr lang="ja-JP" altLang="en-US" sz="1000" dirty="0"/>
              <a:t>の定義より，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u="sng" dirty="0"/>
              <a:t>　　　　　①　　　　　</a:t>
            </a:r>
            <a:r>
              <a:rPr lang="ja-JP" altLang="en-US" sz="1000" dirty="0"/>
              <a:t>が成り立つことが分かる．</a:t>
            </a:r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よって，</a:t>
            </a:r>
            <a:r>
              <a:rPr lang="en-US" altLang="ja-JP" sz="1000" dirty="0"/>
              <a:t> {</a:t>
            </a:r>
            <a:r>
              <a:rPr lang="en-US" altLang="ja-JP" sz="1000" dirty="0" err="1"/>
              <a:t>s,t</a:t>
            </a:r>
            <a:r>
              <a:rPr lang="en-US" altLang="ja-JP" sz="1000" dirty="0"/>
              <a:t>}={v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：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(v)</a:t>
            </a:r>
            <a:r>
              <a:rPr lang="ja-JP" altLang="en-US" sz="1000" dirty="0"/>
              <a:t>は偶数</a:t>
            </a:r>
            <a:r>
              <a:rPr lang="en-US" altLang="ja-JP" sz="1000" dirty="0"/>
              <a:t>}</a:t>
            </a:r>
            <a:r>
              <a:rPr lang="ja-JP" altLang="en-US" sz="1000" dirty="0"/>
              <a:t>であることから，</a:t>
            </a:r>
            <a:endParaRPr lang="en-US" altLang="ja-JP" sz="1000" dirty="0"/>
          </a:p>
          <a:p>
            <a:r>
              <a:rPr lang="ja-JP" altLang="en-US" sz="1000" dirty="0"/>
              <a:t>任意の</a:t>
            </a:r>
            <a:r>
              <a:rPr lang="en-US" altLang="ja-JP" sz="1000" dirty="0"/>
              <a:t>P</a:t>
            </a:r>
            <a:r>
              <a:rPr lang="ja-JP" altLang="en-US" sz="1000" dirty="0"/>
              <a:t>∊</a:t>
            </a:r>
            <a:r>
              <a:rPr lang="en-US" altLang="ja-JP" sz="1000" dirty="0"/>
              <a:t>V(H)</a:t>
            </a:r>
            <a:r>
              <a:rPr lang="ja-JP" altLang="en-US" sz="1000" dirty="0"/>
              <a:t>に対して，</a:t>
            </a:r>
            <a:endParaRPr lang="en-US" altLang="ja-JP" sz="1000" dirty="0"/>
          </a:p>
          <a:p>
            <a:pPr algn="ctr"/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H</a:t>
            </a:r>
            <a:r>
              <a:rPr lang="en-US" altLang="ja-JP" sz="1000" dirty="0"/>
              <a:t>(P)</a:t>
            </a:r>
            <a:r>
              <a:rPr lang="ja-JP" altLang="en-US" sz="1000" dirty="0"/>
              <a:t>の次数が</a:t>
            </a:r>
            <a:r>
              <a:rPr lang="ja-JP" altLang="en-US" sz="1000" u="sng" dirty="0"/>
              <a:t>　　　　　②　　　　　</a:t>
            </a:r>
            <a:r>
              <a:rPr lang="ja-JP" altLang="en-US" sz="1000" dirty="0"/>
              <a:t>⇔</a:t>
            </a:r>
            <a:r>
              <a:rPr lang="en-US" altLang="ja-JP" sz="1000" dirty="0"/>
              <a:t>P</a:t>
            </a:r>
            <a:r>
              <a:rPr lang="ja-JP" altLang="en-US" sz="1000" dirty="0"/>
              <a:t>の</a:t>
            </a:r>
            <a:r>
              <a:rPr lang="en-US" altLang="ja-JP" sz="1000" dirty="0"/>
              <a:t>s</a:t>
            </a:r>
            <a:r>
              <a:rPr lang="ja-JP" altLang="en-US" sz="1000" dirty="0"/>
              <a:t>以外の端点は</a:t>
            </a:r>
            <a:r>
              <a:rPr lang="en-US" altLang="ja-JP" sz="1000" dirty="0"/>
              <a:t>t</a:t>
            </a:r>
            <a:r>
              <a:rPr lang="ja-JP" altLang="en-US" sz="1000" dirty="0"/>
              <a:t>である</a:t>
            </a:r>
            <a:endParaRPr lang="en-US" altLang="ja-JP" sz="1000" dirty="0"/>
          </a:p>
          <a:p>
            <a:r>
              <a:rPr lang="ja-JP" altLang="en-US" sz="1000" dirty="0"/>
              <a:t>となるので，</a:t>
            </a:r>
            <a:endParaRPr lang="en-US" altLang="ja-JP" sz="1000" dirty="0"/>
          </a:p>
          <a:p>
            <a:r>
              <a:rPr lang="en-US" altLang="ja-JP" sz="1000" dirty="0"/>
              <a:t>|{P</a:t>
            </a:r>
            <a:r>
              <a:rPr lang="ja-JP" altLang="en-US" sz="1000" dirty="0"/>
              <a:t>：</a:t>
            </a:r>
            <a:r>
              <a:rPr lang="en-US" altLang="ja-JP" sz="1000" dirty="0"/>
              <a:t>P</a:t>
            </a:r>
            <a:r>
              <a:rPr lang="ja-JP" altLang="en-US" sz="1000" dirty="0"/>
              <a:t>は</a:t>
            </a:r>
            <a:r>
              <a:rPr lang="en-US" altLang="ja-JP" sz="1000" dirty="0"/>
              <a:t>s</a:t>
            </a:r>
            <a:r>
              <a:rPr lang="ja-JP" altLang="en-US" sz="1000" dirty="0"/>
              <a:t>と</a:t>
            </a:r>
            <a:r>
              <a:rPr lang="en-US" altLang="ja-JP" sz="1000" dirty="0"/>
              <a:t>t</a:t>
            </a:r>
            <a:r>
              <a:rPr lang="ja-JP" altLang="en-US" sz="1000" dirty="0"/>
              <a:t>を両端点にもつ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のハミルトン道</a:t>
            </a:r>
            <a:r>
              <a:rPr lang="en-US" altLang="ja-JP" sz="1000" dirty="0"/>
              <a:t>}|</a:t>
            </a:r>
            <a:r>
              <a:rPr lang="ja-JP" altLang="en-US" sz="1000" dirty="0"/>
              <a:t>が偶数　・・・③</a:t>
            </a:r>
            <a:endParaRPr lang="en-US" altLang="ja-JP" sz="1000" dirty="0"/>
          </a:p>
          <a:p>
            <a:r>
              <a:rPr lang="ja-JP" altLang="en-US" sz="1000" dirty="0"/>
              <a:t>であることが分かる．□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(1)</a:t>
            </a:r>
            <a:r>
              <a:rPr lang="ja-JP" altLang="en-US" sz="1000" dirty="0"/>
              <a:t>　図</a:t>
            </a:r>
            <a:r>
              <a:rPr lang="en-US" altLang="ja-JP" sz="1000" dirty="0"/>
              <a:t>2</a:t>
            </a:r>
            <a:r>
              <a:rPr lang="ja-JP" altLang="en-US" sz="1000" dirty="0"/>
              <a:t>のグラフに対する証明中のグラフ</a:t>
            </a:r>
            <a:r>
              <a:rPr lang="en-US" altLang="ja-JP" sz="1000" dirty="0"/>
              <a:t>H</a:t>
            </a:r>
            <a:r>
              <a:rPr lang="ja-JP" altLang="en-US" sz="1000" dirty="0"/>
              <a:t>を描け．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(2)</a:t>
            </a:r>
            <a:r>
              <a:rPr lang="ja-JP" altLang="en-US" sz="1000" dirty="0"/>
              <a:t>　①の空欄に当てはまる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H</a:t>
            </a:r>
            <a:r>
              <a:rPr lang="en-US" altLang="ja-JP" sz="1000" dirty="0"/>
              <a:t>(P)</a:t>
            </a:r>
            <a:r>
              <a:rPr lang="ja-JP" altLang="en-US" sz="1000" dirty="0"/>
              <a:t>と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(u)</a:t>
            </a:r>
            <a:r>
              <a:rPr lang="ja-JP" altLang="en-US" sz="1000" dirty="0"/>
              <a:t>の間の関係式を書け．　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(3)</a:t>
            </a:r>
            <a:r>
              <a:rPr lang="ja-JP" altLang="en-US" sz="1000" dirty="0"/>
              <a:t>　②の空欄を埋めよ．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(4)</a:t>
            </a:r>
            <a:r>
              <a:rPr lang="ja-JP" altLang="en-US" sz="1000" dirty="0"/>
              <a:t>　③が成り立つ理由を説明せよ．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74B9C22F-3051-4510-A01A-5F434D8F573B}"/>
              </a:ext>
            </a:extLst>
          </p:cNvPr>
          <p:cNvSpPr/>
          <p:nvPr/>
        </p:nvSpPr>
        <p:spPr>
          <a:xfrm>
            <a:off x="3861048" y="3069124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F3DD7ADE-D305-4548-99CD-5D34BDF540D8}"/>
              </a:ext>
            </a:extLst>
          </p:cNvPr>
          <p:cNvSpPr/>
          <p:nvPr/>
        </p:nvSpPr>
        <p:spPr>
          <a:xfrm>
            <a:off x="4149080" y="3069124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23910C81-DEFE-4830-996B-BC2B27318D6A}"/>
              </a:ext>
            </a:extLst>
          </p:cNvPr>
          <p:cNvSpPr/>
          <p:nvPr/>
        </p:nvSpPr>
        <p:spPr>
          <a:xfrm>
            <a:off x="4437112" y="3069124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FE1024F-39B2-4B56-9FE1-BE234E345DE3}"/>
              </a:ext>
            </a:extLst>
          </p:cNvPr>
          <p:cNvSpPr/>
          <p:nvPr/>
        </p:nvSpPr>
        <p:spPr>
          <a:xfrm>
            <a:off x="5013176" y="3069124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7F4144C0-EE4D-49B0-B16A-52A7BFC6BE8C}"/>
              </a:ext>
            </a:extLst>
          </p:cNvPr>
          <p:cNvSpPr/>
          <p:nvPr/>
        </p:nvSpPr>
        <p:spPr>
          <a:xfrm>
            <a:off x="5301208" y="2853100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5476FCE-68B8-43EA-8957-EB5BD81D360D}"/>
              </a:ext>
            </a:extLst>
          </p:cNvPr>
          <p:cNvSpPr/>
          <p:nvPr/>
        </p:nvSpPr>
        <p:spPr>
          <a:xfrm>
            <a:off x="5301208" y="328514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551BD04-24DF-4EAF-A249-F75D4B88E974}"/>
              </a:ext>
            </a:extLst>
          </p:cNvPr>
          <p:cNvSpPr/>
          <p:nvPr/>
        </p:nvSpPr>
        <p:spPr>
          <a:xfrm>
            <a:off x="5661248" y="328514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DABE7624-DDAD-4670-80E5-2DD7BFAA9F01}"/>
              </a:ext>
            </a:extLst>
          </p:cNvPr>
          <p:cNvSpPr/>
          <p:nvPr/>
        </p:nvSpPr>
        <p:spPr>
          <a:xfrm>
            <a:off x="5661248" y="2853100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2FEC4AA9-C8FE-41B2-9A6B-41FEBE6F0893}"/>
              </a:ext>
            </a:extLst>
          </p:cNvPr>
          <p:cNvSpPr/>
          <p:nvPr/>
        </p:nvSpPr>
        <p:spPr>
          <a:xfrm>
            <a:off x="6165304" y="2853100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987E040C-95C4-402B-B50D-951C3299955D}"/>
              </a:ext>
            </a:extLst>
          </p:cNvPr>
          <p:cNvSpPr/>
          <p:nvPr/>
        </p:nvSpPr>
        <p:spPr>
          <a:xfrm>
            <a:off x="6165304" y="328514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215D4660-5AA1-4E9C-8CEE-8859CD46F781}"/>
              </a:ext>
            </a:extLst>
          </p:cNvPr>
          <p:cNvSpPr/>
          <p:nvPr/>
        </p:nvSpPr>
        <p:spPr>
          <a:xfrm>
            <a:off x="6525344" y="3213140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A9FD55D2-5B8B-4F7E-83B3-10CD617D71AD}"/>
              </a:ext>
            </a:extLst>
          </p:cNvPr>
          <p:cNvSpPr/>
          <p:nvPr/>
        </p:nvSpPr>
        <p:spPr>
          <a:xfrm>
            <a:off x="6525344" y="292510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55F013C-D2BA-4877-8E88-A4C2E97408EB}"/>
              </a:ext>
            </a:extLst>
          </p:cNvPr>
          <p:cNvCxnSpPr>
            <a:cxnSpLocks/>
            <a:stCxn id="2" idx="6"/>
            <a:endCxn id="5" idx="2"/>
          </p:cNvCxnSpPr>
          <p:nvPr/>
        </p:nvCxnSpPr>
        <p:spPr>
          <a:xfrm>
            <a:off x="4005064" y="3141132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5108E49-FEE3-45BD-878B-3C48188BD497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>
            <a:off x="4293096" y="3141132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609AD5FE-2E5C-45F5-B3EB-25D857052720}"/>
              </a:ext>
            </a:extLst>
          </p:cNvPr>
          <p:cNvCxnSpPr>
            <a:cxnSpLocks/>
            <a:stCxn id="6" idx="6"/>
          </p:cNvCxnSpPr>
          <p:nvPr/>
        </p:nvCxnSpPr>
        <p:spPr>
          <a:xfrm>
            <a:off x="4581128" y="3141132"/>
            <a:ext cx="72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4311A146-BDDD-4D70-AD23-BFE14BBA9048}"/>
              </a:ext>
            </a:extLst>
          </p:cNvPr>
          <p:cNvCxnSpPr>
            <a:cxnSpLocks/>
            <a:endCxn id="7" idx="2"/>
          </p:cNvCxnSpPr>
          <p:nvPr/>
        </p:nvCxnSpPr>
        <p:spPr>
          <a:xfrm>
            <a:off x="4941168" y="3141132"/>
            <a:ext cx="72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4C3D136-A8DB-4FBE-B11A-7081B00040EE}"/>
              </a:ext>
            </a:extLst>
          </p:cNvPr>
          <p:cNvCxnSpPr>
            <a:cxnSpLocks/>
          </p:cNvCxnSpPr>
          <p:nvPr/>
        </p:nvCxnSpPr>
        <p:spPr>
          <a:xfrm>
            <a:off x="4653136" y="3141132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BB2DAD7-1204-4576-8007-D8E357BC6B35}"/>
              </a:ext>
            </a:extLst>
          </p:cNvPr>
          <p:cNvCxnSpPr>
            <a:cxnSpLocks/>
            <a:stCxn id="9" idx="1"/>
            <a:endCxn id="7" idx="5"/>
          </p:cNvCxnSpPr>
          <p:nvPr/>
        </p:nvCxnSpPr>
        <p:spPr>
          <a:xfrm flipH="1" flipV="1">
            <a:off x="5136101" y="3192049"/>
            <a:ext cx="186198" cy="114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53F9FA2-3CDA-448E-B8F3-AFCAFDEC63AE}"/>
              </a:ext>
            </a:extLst>
          </p:cNvPr>
          <p:cNvCxnSpPr>
            <a:cxnSpLocks/>
            <a:stCxn id="7" idx="7"/>
            <a:endCxn id="8" idx="3"/>
          </p:cNvCxnSpPr>
          <p:nvPr/>
        </p:nvCxnSpPr>
        <p:spPr>
          <a:xfrm flipV="1">
            <a:off x="5136101" y="2976025"/>
            <a:ext cx="186198" cy="114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E846087-3C51-4336-B605-ED4588E0D82E}"/>
              </a:ext>
            </a:extLst>
          </p:cNvPr>
          <p:cNvCxnSpPr>
            <a:cxnSpLocks/>
            <a:stCxn id="8" idx="6"/>
            <a:endCxn id="11" idx="2"/>
          </p:cNvCxnSpPr>
          <p:nvPr/>
        </p:nvCxnSpPr>
        <p:spPr>
          <a:xfrm>
            <a:off x="5445224" y="2925108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2997412F-A4D9-4664-BB4C-42CEA62CBFAC}"/>
              </a:ext>
            </a:extLst>
          </p:cNvPr>
          <p:cNvCxnSpPr>
            <a:cxnSpLocks/>
            <a:stCxn id="9" idx="6"/>
            <a:endCxn id="10" idx="2"/>
          </p:cNvCxnSpPr>
          <p:nvPr/>
        </p:nvCxnSpPr>
        <p:spPr>
          <a:xfrm>
            <a:off x="5445224" y="3357156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52BFE05-09B3-4AEA-8BF3-42EAEE4594DA}"/>
              </a:ext>
            </a:extLst>
          </p:cNvPr>
          <p:cNvCxnSpPr>
            <a:cxnSpLocks/>
            <a:stCxn id="10" idx="6"/>
          </p:cNvCxnSpPr>
          <p:nvPr/>
        </p:nvCxnSpPr>
        <p:spPr>
          <a:xfrm>
            <a:off x="5805264" y="3357156"/>
            <a:ext cx="72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2FE26373-3F00-40D7-A95D-4112A744F35A}"/>
              </a:ext>
            </a:extLst>
          </p:cNvPr>
          <p:cNvCxnSpPr>
            <a:cxnSpLocks/>
            <a:endCxn id="13" idx="2"/>
          </p:cNvCxnSpPr>
          <p:nvPr/>
        </p:nvCxnSpPr>
        <p:spPr>
          <a:xfrm>
            <a:off x="6093296" y="3357156"/>
            <a:ext cx="72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04BA3AF-89B8-4CC3-B02D-09F09BFD63B3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5805264" y="2925108"/>
            <a:ext cx="72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0EB567D-EB4A-43F8-B98F-20FD1915AC79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6093296" y="2925108"/>
            <a:ext cx="720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2052706-2FD0-481D-93A2-D1066FC07D8D}"/>
              </a:ext>
            </a:extLst>
          </p:cNvPr>
          <p:cNvCxnSpPr>
            <a:cxnSpLocks/>
          </p:cNvCxnSpPr>
          <p:nvPr/>
        </p:nvCxnSpPr>
        <p:spPr>
          <a:xfrm>
            <a:off x="5877272" y="3357156"/>
            <a:ext cx="216024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71ED2A74-DD0D-4CE7-B7CB-58355C6E00DE}"/>
              </a:ext>
            </a:extLst>
          </p:cNvPr>
          <p:cNvCxnSpPr>
            <a:cxnSpLocks/>
          </p:cNvCxnSpPr>
          <p:nvPr/>
        </p:nvCxnSpPr>
        <p:spPr>
          <a:xfrm>
            <a:off x="5877272" y="2925108"/>
            <a:ext cx="216024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5226B8F-1ACC-43FE-90E3-F38EB78743DE}"/>
              </a:ext>
            </a:extLst>
          </p:cNvPr>
          <p:cNvCxnSpPr>
            <a:cxnSpLocks/>
            <a:stCxn id="12" idx="6"/>
            <a:endCxn id="15" idx="2"/>
          </p:cNvCxnSpPr>
          <p:nvPr/>
        </p:nvCxnSpPr>
        <p:spPr>
          <a:xfrm>
            <a:off x="6309320" y="2925108"/>
            <a:ext cx="216024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46F5EA0-50FF-492A-8073-D6AC5BA99DAC}"/>
              </a:ext>
            </a:extLst>
          </p:cNvPr>
          <p:cNvCxnSpPr>
            <a:cxnSpLocks/>
            <a:stCxn id="13" idx="6"/>
            <a:endCxn id="14" idx="2"/>
          </p:cNvCxnSpPr>
          <p:nvPr/>
        </p:nvCxnSpPr>
        <p:spPr>
          <a:xfrm flipV="1">
            <a:off x="6309320" y="3285148"/>
            <a:ext cx="216024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2356B57-12B5-4CE0-8926-67C2ECCBDEEF}"/>
              </a:ext>
            </a:extLst>
          </p:cNvPr>
          <p:cNvCxnSpPr>
            <a:cxnSpLocks/>
            <a:stCxn id="14" idx="0"/>
            <a:endCxn id="15" idx="4"/>
          </p:cNvCxnSpPr>
          <p:nvPr/>
        </p:nvCxnSpPr>
        <p:spPr>
          <a:xfrm flipV="1">
            <a:off x="6597352" y="3069124"/>
            <a:ext cx="0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7369DE0-1CA6-4565-8A54-9D10274C709F}"/>
              </a:ext>
            </a:extLst>
          </p:cNvPr>
          <p:cNvSpPr txBox="1"/>
          <p:nvPr/>
        </p:nvSpPr>
        <p:spPr>
          <a:xfrm>
            <a:off x="3789040" y="3141132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85D3A5D-A548-4763-B4FF-763EE019B02A}"/>
              </a:ext>
            </a:extLst>
          </p:cNvPr>
          <p:cNvSpPr txBox="1"/>
          <p:nvPr/>
        </p:nvSpPr>
        <p:spPr>
          <a:xfrm>
            <a:off x="5026774" y="27149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</a:t>
            </a:r>
            <a:endParaRPr kumimoji="1" lang="ja-JP" altLang="en-US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1996660-63EF-47DA-AFE6-EE85307C5CDF}"/>
              </a:ext>
            </a:extLst>
          </p:cNvPr>
          <p:cNvSpPr txBox="1"/>
          <p:nvPr/>
        </p:nvSpPr>
        <p:spPr>
          <a:xfrm>
            <a:off x="5026774" y="316845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f</a:t>
            </a:r>
            <a:endParaRPr kumimoji="1" lang="ja-JP" altLang="en-US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1FCECD9-90F3-4EEF-961D-4BBB14F33429}"/>
              </a:ext>
            </a:extLst>
          </p:cNvPr>
          <p:cNvSpPr txBox="1"/>
          <p:nvPr/>
        </p:nvSpPr>
        <p:spPr>
          <a:xfrm>
            <a:off x="5242798" y="255577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</a:t>
            </a:r>
            <a:r>
              <a:rPr kumimoji="1" lang="en-US" altLang="ja-JP" baseline="-25000" dirty="0"/>
              <a:t>1</a:t>
            </a:r>
            <a:endParaRPr kumimoji="1" lang="ja-JP" altLang="en-US" baseline="-250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B12237AD-791C-4BB9-85C4-FAA7499100BE}"/>
              </a:ext>
            </a:extLst>
          </p:cNvPr>
          <p:cNvSpPr txBox="1"/>
          <p:nvPr/>
        </p:nvSpPr>
        <p:spPr>
          <a:xfrm>
            <a:off x="5229200" y="334786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</a:t>
            </a:r>
            <a:r>
              <a:rPr kumimoji="1" lang="en-US" altLang="ja-JP" baseline="-25000" dirty="0"/>
              <a:t>2</a:t>
            </a:r>
            <a:endParaRPr kumimoji="1" lang="ja-JP" altLang="en-US" baseline="-250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371DDD0-B9CA-474D-B744-15683B49DE22}"/>
              </a:ext>
            </a:extLst>
          </p:cNvPr>
          <p:cNvSpPr txBox="1"/>
          <p:nvPr/>
        </p:nvSpPr>
        <p:spPr>
          <a:xfrm>
            <a:off x="4725144" y="3635896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図</a:t>
            </a:r>
            <a:r>
              <a:rPr lang="en-US" altLang="ja-JP" dirty="0"/>
              <a:t>1</a:t>
            </a:r>
            <a:r>
              <a:rPr lang="ja-JP" altLang="en-US" dirty="0"/>
              <a:t>：グラフ</a:t>
            </a:r>
            <a:r>
              <a:rPr lang="en-US" altLang="ja-JP" dirty="0"/>
              <a:t>Q</a:t>
            </a:r>
            <a:endParaRPr kumimoji="1" lang="ja-JP" altLang="en-US" dirty="0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02928F49-3EEE-4505-B688-0E273C26FEDB}"/>
              </a:ext>
            </a:extLst>
          </p:cNvPr>
          <p:cNvSpPr/>
          <p:nvPr/>
        </p:nvSpPr>
        <p:spPr>
          <a:xfrm>
            <a:off x="4742841" y="492274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7FAD9C57-9000-49A9-B395-97A21B31B2E8}"/>
              </a:ext>
            </a:extLst>
          </p:cNvPr>
          <p:cNvSpPr/>
          <p:nvPr/>
        </p:nvSpPr>
        <p:spPr>
          <a:xfrm>
            <a:off x="5174889" y="456270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565A5699-958E-4718-8D42-8CC933E45AF5}"/>
              </a:ext>
            </a:extLst>
          </p:cNvPr>
          <p:cNvSpPr/>
          <p:nvPr/>
        </p:nvSpPr>
        <p:spPr>
          <a:xfrm>
            <a:off x="5174889" y="528278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73EA32A3-D39B-48CE-89E6-5AE34814DD45}"/>
              </a:ext>
            </a:extLst>
          </p:cNvPr>
          <p:cNvSpPr/>
          <p:nvPr/>
        </p:nvSpPr>
        <p:spPr>
          <a:xfrm>
            <a:off x="5606937" y="4922748"/>
            <a:ext cx="144016" cy="14401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39A96BCA-13D4-468D-B7E8-46EBB5B85250}"/>
              </a:ext>
            </a:extLst>
          </p:cNvPr>
          <p:cNvCxnSpPr>
            <a:cxnSpLocks/>
            <a:stCxn id="78" idx="7"/>
            <a:endCxn id="79" idx="2"/>
          </p:cNvCxnSpPr>
          <p:nvPr/>
        </p:nvCxnSpPr>
        <p:spPr>
          <a:xfrm flipV="1">
            <a:off x="4865766" y="4634716"/>
            <a:ext cx="309123" cy="3091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3AC90A76-9C9A-4FCF-A761-F30580459C5F}"/>
              </a:ext>
            </a:extLst>
          </p:cNvPr>
          <p:cNvCxnSpPr>
            <a:cxnSpLocks/>
            <a:stCxn id="78" idx="5"/>
            <a:endCxn id="80" idx="2"/>
          </p:cNvCxnSpPr>
          <p:nvPr/>
        </p:nvCxnSpPr>
        <p:spPr>
          <a:xfrm>
            <a:off x="4865766" y="5045673"/>
            <a:ext cx="309123" cy="3091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A5754A0C-B81F-42BF-BA7D-70FED7DCC768}"/>
              </a:ext>
            </a:extLst>
          </p:cNvPr>
          <p:cNvCxnSpPr>
            <a:cxnSpLocks/>
            <a:stCxn id="79" idx="6"/>
            <a:endCxn id="83" idx="1"/>
          </p:cNvCxnSpPr>
          <p:nvPr/>
        </p:nvCxnSpPr>
        <p:spPr>
          <a:xfrm>
            <a:off x="5318905" y="4634716"/>
            <a:ext cx="309123" cy="3091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E5584485-8859-4F9E-A048-AE1556085851}"/>
              </a:ext>
            </a:extLst>
          </p:cNvPr>
          <p:cNvCxnSpPr>
            <a:cxnSpLocks/>
            <a:stCxn id="80" idx="6"/>
            <a:endCxn id="83" idx="3"/>
          </p:cNvCxnSpPr>
          <p:nvPr/>
        </p:nvCxnSpPr>
        <p:spPr>
          <a:xfrm flipV="1">
            <a:off x="5318905" y="5045673"/>
            <a:ext cx="309123" cy="3091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FB840AC9-7078-4D49-B43E-58654230F51A}"/>
              </a:ext>
            </a:extLst>
          </p:cNvPr>
          <p:cNvCxnSpPr>
            <a:cxnSpLocks/>
            <a:stCxn id="79" idx="4"/>
            <a:endCxn id="80" idx="0"/>
          </p:cNvCxnSpPr>
          <p:nvPr/>
        </p:nvCxnSpPr>
        <p:spPr>
          <a:xfrm>
            <a:off x="5246897" y="4706724"/>
            <a:ext cx="0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78A5B2BB-8D31-4C49-AA21-A3E7B9F12D5C}"/>
              </a:ext>
            </a:extLst>
          </p:cNvPr>
          <p:cNvSpPr txBox="1"/>
          <p:nvPr/>
        </p:nvSpPr>
        <p:spPr>
          <a:xfrm>
            <a:off x="4509120" y="479053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</a:t>
            </a:r>
            <a:endParaRPr kumimoji="1" lang="ja-JP" altLang="en-US" dirty="0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4405FB75-8B88-4E2A-A383-5590881033A8}"/>
              </a:ext>
            </a:extLst>
          </p:cNvPr>
          <p:cNvSpPr txBox="1"/>
          <p:nvPr/>
        </p:nvSpPr>
        <p:spPr>
          <a:xfrm>
            <a:off x="5696642" y="4778732"/>
            <a:ext cx="2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</a:t>
            </a:r>
            <a:endParaRPr kumimoji="1" lang="ja-JP" altLang="en-US" dirty="0"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0A247257-184F-4D0C-A903-88593CFA0A2D}"/>
              </a:ext>
            </a:extLst>
          </p:cNvPr>
          <p:cNvSpPr txBox="1"/>
          <p:nvPr/>
        </p:nvSpPr>
        <p:spPr>
          <a:xfrm>
            <a:off x="5022148" y="549881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図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206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5461752" cy="889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2020</a:t>
            </a:r>
            <a:r>
              <a:rPr lang="ja-JP" altLang="en-US" sz="1000" dirty="0"/>
              <a:t>年度 有限幾何学 中間レポート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2</a:t>
            </a:r>
            <a:r>
              <a:rPr lang="ja-JP" altLang="en-US" sz="1000" dirty="0"/>
              <a:t>：次の定理</a:t>
            </a:r>
            <a:r>
              <a:rPr lang="en-US" altLang="ja-JP" sz="1000" dirty="0"/>
              <a:t>2</a:t>
            </a:r>
            <a:r>
              <a:rPr lang="ja-JP" altLang="en-US" sz="1000" dirty="0"/>
              <a:t>とその証明を読み，各問に答えよ．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2</a:t>
            </a:r>
            <a:r>
              <a:rPr lang="ja-JP" altLang="en-US" sz="1000" dirty="0"/>
              <a:t>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連結グラフ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に対して，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ja-JP" altLang="en-US" sz="1000" dirty="0"/>
              <a:t>はオイラーグラフである　⇔　∀</a:t>
            </a:r>
            <a:r>
              <a:rPr lang="en-US" altLang="ja-JP" sz="1000" dirty="0"/>
              <a:t>e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|{C: C</a:t>
            </a:r>
            <a:r>
              <a:rPr lang="ja-JP" altLang="en-US" sz="1000" dirty="0"/>
              <a:t>は</a:t>
            </a:r>
            <a:r>
              <a:rPr lang="en-US" altLang="ja-JP" sz="1000" dirty="0"/>
              <a:t>e</a:t>
            </a:r>
            <a:r>
              <a:rPr lang="ja-JP" altLang="en-US" sz="1000" dirty="0"/>
              <a:t>∊</a:t>
            </a:r>
            <a:r>
              <a:rPr lang="en-US" altLang="ja-JP" sz="1000" dirty="0"/>
              <a:t>E(C)</a:t>
            </a:r>
            <a:r>
              <a:rPr lang="ja-JP" altLang="en-US" sz="1000" dirty="0"/>
              <a:t>である閉路</a:t>
            </a:r>
            <a:r>
              <a:rPr lang="en-US" altLang="ja-JP" sz="1000" dirty="0"/>
              <a:t>}|</a:t>
            </a:r>
            <a:r>
              <a:rPr lang="ja-JP" altLang="en-US" sz="1000" dirty="0"/>
              <a:t>が奇数である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⇒の証明：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次の補題から分かる．・・・①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補題：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ja-JP" altLang="en-US" sz="1000" dirty="0"/>
              <a:t>を奇点を丁度</a:t>
            </a:r>
            <a:r>
              <a:rPr lang="en-US" altLang="ja-JP" sz="1000" dirty="0"/>
              <a:t>2</a:t>
            </a:r>
            <a:r>
              <a:rPr lang="ja-JP" altLang="en-US" sz="1000" dirty="0"/>
              <a:t>つ持つグラフとし，</a:t>
            </a:r>
            <a:r>
              <a:rPr lang="en-US" altLang="ja-JP" sz="1000" dirty="0"/>
              <a:t>{</a:t>
            </a:r>
            <a:r>
              <a:rPr lang="en-US" altLang="ja-JP" sz="1000" dirty="0" err="1"/>
              <a:t>s,t</a:t>
            </a:r>
            <a:r>
              <a:rPr lang="en-US" altLang="ja-JP" sz="1000" dirty="0"/>
              <a:t>}={v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：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(v)</a:t>
            </a:r>
            <a:r>
              <a:rPr lang="ja-JP" altLang="en-US" sz="1000" dirty="0"/>
              <a:t>は奇数</a:t>
            </a:r>
            <a:r>
              <a:rPr lang="en-US" altLang="ja-JP" sz="1000" dirty="0"/>
              <a:t>}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|{P</a:t>
            </a:r>
            <a:r>
              <a:rPr lang="ja-JP" altLang="en-US" sz="1000" dirty="0"/>
              <a:t>：</a:t>
            </a:r>
            <a:r>
              <a:rPr lang="en-US" altLang="ja-JP" sz="1000" dirty="0"/>
              <a:t>P</a:t>
            </a:r>
            <a:r>
              <a:rPr lang="ja-JP" altLang="en-US" sz="1000" dirty="0"/>
              <a:t>は</a:t>
            </a:r>
            <a:r>
              <a:rPr lang="en-US" altLang="ja-JP" sz="1000" dirty="0"/>
              <a:t>s</a:t>
            </a:r>
            <a:r>
              <a:rPr lang="ja-JP" altLang="en-US" sz="1000" dirty="0"/>
              <a:t>と</a:t>
            </a:r>
            <a:r>
              <a:rPr lang="en-US" altLang="ja-JP" sz="1000" dirty="0"/>
              <a:t>t</a:t>
            </a:r>
            <a:r>
              <a:rPr lang="ja-JP" altLang="en-US" sz="1000" dirty="0"/>
              <a:t>を両端点にもつ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の道</a:t>
            </a:r>
            <a:r>
              <a:rPr lang="en-US" altLang="ja-JP" sz="1000" dirty="0"/>
              <a:t>}|</a:t>
            </a:r>
            <a:r>
              <a:rPr lang="ja-JP" altLang="en-US" sz="1000" dirty="0"/>
              <a:t>は奇数となる．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⇐の証明：　　　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とし，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(v)=d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 err="1"/>
              <a:t>E</a:t>
            </a:r>
            <a:r>
              <a:rPr lang="en-US" altLang="ja-JP" sz="1000" baseline="-25000" dirty="0" err="1"/>
              <a:t>v</a:t>
            </a:r>
            <a:r>
              <a:rPr lang="en-US" altLang="ja-JP" sz="1000" dirty="0"/>
              <a:t>={ e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e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, ..., e</a:t>
            </a:r>
            <a:r>
              <a:rPr lang="en-US" altLang="ja-JP" sz="1000" baseline="-25000" dirty="0"/>
              <a:t>d</a:t>
            </a:r>
            <a:r>
              <a:rPr lang="ja-JP" altLang="en-US" sz="1000" dirty="0"/>
              <a:t> </a:t>
            </a:r>
            <a:r>
              <a:rPr lang="en-US" altLang="ja-JP" sz="1000" dirty="0"/>
              <a:t>}</a:t>
            </a:r>
            <a:r>
              <a:rPr lang="ja-JP" altLang="en-US" sz="1000" dirty="0"/>
              <a:t>を</a:t>
            </a:r>
            <a:r>
              <a:rPr lang="en-US" altLang="ja-JP" sz="1000" dirty="0"/>
              <a:t>v</a:t>
            </a:r>
            <a:r>
              <a:rPr lang="ja-JP" altLang="en-US" sz="1000" dirty="0"/>
              <a:t>を端点としてもつ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の辺からなる集合とする．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 err="1"/>
              <a:t>k</a:t>
            </a:r>
            <a:r>
              <a:rPr lang="en-US" altLang="ja-JP" sz="1000" baseline="-25000" dirty="0" err="1"/>
              <a:t>i</a:t>
            </a:r>
            <a:r>
              <a:rPr lang="en-US" altLang="ja-JP" sz="1000" dirty="0"/>
              <a:t>= |{C: C</a:t>
            </a:r>
            <a:r>
              <a:rPr lang="ja-JP" altLang="en-US" sz="1000" dirty="0"/>
              <a:t>は</a:t>
            </a:r>
            <a:r>
              <a:rPr lang="en-US" altLang="ja-JP" sz="1000" dirty="0" err="1"/>
              <a:t>e</a:t>
            </a:r>
            <a:r>
              <a:rPr lang="en-US" altLang="ja-JP" sz="1000" baseline="-25000" dirty="0" err="1"/>
              <a:t>i</a:t>
            </a:r>
            <a:r>
              <a:rPr lang="ja-JP" altLang="en-US" sz="1000" dirty="0"/>
              <a:t>∊</a:t>
            </a:r>
            <a:r>
              <a:rPr lang="en-US" altLang="ja-JP" sz="1000" dirty="0"/>
              <a:t>E(C)</a:t>
            </a:r>
            <a:r>
              <a:rPr lang="ja-JP" altLang="en-US" sz="1000" dirty="0"/>
              <a:t>である閉路</a:t>
            </a:r>
            <a:r>
              <a:rPr lang="en-US" altLang="ja-JP" sz="1000" dirty="0"/>
              <a:t>}|</a:t>
            </a:r>
            <a:r>
              <a:rPr lang="ja-JP" altLang="en-US" sz="1000" dirty="0"/>
              <a:t>とし，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c(v)=|{C: C</a:t>
            </a:r>
            <a:r>
              <a:rPr lang="ja-JP" altLang="en-US" sz="1000" dirty="0"/>
              <a:t>は</a:t>
            </a:r>
            <a:r>
              <a:rPr lang="en-US" altLang="ja-JP" sz="1000" dirty="0"/>
              <a:t>v</a:t>
            </a:r>
            <a:r>
              <a:rPr lang="ja-JP" altLang="en-US" sz="1000" dirty="0"/>
              <a:t>∊</a:t>
            </a:r>
            <a:r>
              <a:rPr lang="en-US" altLang="ja-JP" sz="1000" dirty="0"/>
              <a:t>V(C)</a:t>
            </a:r>
            <a:r>
              <a:rPr lang="ja-JP" altLang="en-US" sz="1000" dirty="0"/>
              <a:t>である閉路</a:t>
            </a:r>
            <a:r>
              <a:rPr lang="en-US" altLang="ja-JP" sz="1000" dirty="0"/>
              <a:t>}|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c(v)</a:t>
            </a:r>
            <a:r>
              <a:rPr lang="ja-JP" altLang="en-US" sz="1000" dirty="0"/>
              <a:t>を</a:t>
            </a:r>
            <a:r>
              <a:rPr lang="en-US" altLang="ja-JP" sz="1000" dirty="0"/>
              <a:t>k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k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, ..., </a:t>
            </a:r>
            <a:r>
              <a:rPr lang="en-US" altLang="ja-JP" sz="1000" dirty="0" err="1"/>
              <a:t>k</a:t>
            </a:r>
            <a:r>
              <a:rPr lang="en-US" altLang="ja-JP" sz="1000" baseline="-25000" dirty="0" err="1"/>
              <a:t>d</a:t>
            </a:r>
            <a:r>
              <a:rPr lang="ja-JP" altLang="en-US" sz="1000" dirty="0"/>
              <a:t>を用いて表すと，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2c(v)=</a:t>
            </a:r>
            <a:r>
              <a:rPr lang="ja-JP" altLang="en-US" sz="1000" u="sng" dirty="0"/>
              <a:t>　　　　　②　　　　　</a:t>
            </a:r>
            <a:r>
              <a:rPr lang="ja-JP" altLang="en-US" sz="1000" dirty="0"/>
              <a:t>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</a:t>
            </a:r>
            <a:r>
              <a:rPr lang="en-US" altLang="ja-JP" sz="1000" dirty="0"/>
              <a:t>2c(v)</a:t>
            </a:r>
            <a:r>
              <a:rPr lang="ja-JP" altLang="en-US" sz="1000" dirty="0"/>
              <a:t>が偶数であることと，各</a:t>
            </a:r>
            <a:r>
              <a:rPr lang="en-US" altLang="ja-JP" sz="1000" dirty="0" err="1"/>
              <a:t>k</a:t>
            </a:r>
            <a:r>
              <a:rPr lang="en-US" altLang="ja-JP" sz="1000" baseline="-25000" dirty="0" err="1"/>
              <a:t>i</a:t>
            </a:r>
            <a:r>
              <a:rPr lang="ja-JP" altLang="en-US" sz="1000" dirty="0"/>
              <a:t>が奇数であることから，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d</a:t>
            </a:r>
            <a:r>
              <a:rPr lang="ja-JP" altLang="en-US" sz="1000" dirty="0"/>
              <a:t>が</a:t>
            </a:r>
            <a:r>
              <a:rPr lang="ja-JP" altLang="en-US" sz="1000" u="sng" dirty="0"/>
              <a:t>　　　　　③　　　　　</a:t>
            </a:r>
            <a:r>
              <a:rPr lang="ja-JP" altLang="en-US" sz="1000" dirty="0"/>
              <a:t>であることが分かる．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以上より，</a:t>
            </a:r>
            <a:r>
              <a:rPr lang="en-US" altLang="ja-JP" sz="1000" dirty="0"/>
              <a:t>G</a:t>
            </a:r>
            <a:r>
              <a:rPr lang="ja-JP" altLang="en-US" sz="1000" dirty="0"/>
              <a:t>の全ての頂点の次数が偶数であることが分かるので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ja-JP" altLang="en-US" sz="1000" dirty="0"/>
              <a:t>はオイラーグラフである．□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(1)</a:t>
            </a:r>
            <a:r>
              <a:rPr lang="ja-JP" altLang="en-US" sz="1000" dirty="0"/>
              <a:t>　以下の文章は①の理由を説明したものである．空欄を埋めよ．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ja-JP" altLang="en-US" sz="1000" dirty="0"/>
              <a:t>をオイラーグラフとし，</a:t>
            </a:r>
            <a:r>
              <a:rPr lang="en-US" altLang="ja-JP" sz="1000" dirty="0"/>
              <a:t> e=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G'=G-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C</a:t>
            </a:r>
            <a:r>
              <a:rPr lang="ja-JP" altLang="en-US" sz="1000" dirty="0"/>
              <a:t>は</a:t>
            </a:r>
            <a:r>
              <a:rPr lang="en-US" altLang="ja-JP" sz="1000" dirty="0"/>
              <a:t>e</a:t>
            </a:r>
            <a:r>
              <a:rPr lang="ja-JP" altLang="en-US" sz="1000" dirty="0"/>
              <a:t>∊</a:t>
            </a:r>
            <a:r>
              <a:rPr lang="en-US" altLang="ja-JP" sz="1000" dirty="0"/>
              <a:t>E(C)</a:t>
            </a:r>
            <a:r>
              <a:rPr lang="ja-JP" altLang="en-US" sz="1000" dirty="0"/>
              <a:t>である</a:t>
            </a:r>
            <a:r>
              <a:rPr lang="en-US" altLang="ja-JP" sz="1000" dirty="0"/>
              <a:t>G</a:t>
            </a:r>
            <a:r>
              <a:rPr lang="ja-JP" altLang="en-US" sz="1000" dirty="0"/>
              <a:t>の閉路　⇔　</a:t>
            </a:r>
            <a:r>
              <a:rPr lang="en-US" altLang="ja-JP" sz="1000" dirty="0"/>
              <a:t> C-e</a:t>
            </a:r>
            <a:r>
              <a:rPr lang="ja-JP" altLang="en-US" sz="1000" dirty="0"/>
              <a:t>は</a:t>
            </a:r>
            <a:r>
              <a:rPr lang="ja-JP" altLang="en-US" sz="1000" u="sng" dirty="0"/>
              <a:t>　　　　　　　④　　　　　　　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よって，補題より</a:t>
            </a:r>
            <a:r>
              <a:rPr lang="en-US" altLang="ja-JP" sz="1000" dirty="0"/>
              <a:t>|{P</a:t>
            </a:r>
            <a:r>
              <a:rPr lang="ja-JP" altLang="en-US" sz="1000" dirty="0"/>
              <a:t>：</a:t>
            </a:r>
            <a:r>
              <a:rPr lang="en-US" altLang="ja-JP" sz="1000" dirty="0"/>
              <a:t>P</a:t>
            </a:r>
            <a:r>
              <a:rPr lang="ja-JP" altLang="en-US" sz="1000" dirty="0"/>
              <a:t>は</a:t>
            </a:r>
            <a:r>
              <a:rPr lang="en-US" altLang="ja-JP" sz="1000" dirty="0"/>
              <a:t>u</a:t>
            </a:r>
            <a:r>
              <a:rPr lang="ja-JP" altLang="en-US" sz="1000" dirty="0"/>
              <a:t>と</a:t>
            </a:r>
            <a:r>
              <a:rPr lang="en-US" altLang="ja-JP" sz="1000" dirty="0"/>
              <a:t>v</a:t>
            </a:r>
            <a:r>
              <a:rPr lang="ja-JP" altLang="en-US" sz="1000" dirty="0"/>
              <a:t>を両端点にもつ</a:t>
            </a:r>
            <a:r>
              <a:rPr lang="en-US" altLang="ja-JP" sz="1000" dirty="0"/>
              <a:t>G'</a:t>
            </a:r>
            <a:r>
              <a:rPr lang="ja-JP" altLang="en-US" sz="1000" dirty="0"/>
              <a:t>の道</a:t>
            </a:r>
            <a:r>
              <a:rPr lang="en-US" altLang="ja-JP" sz="1000" dirty="0"/>
              <a:t>}|</a:t>
            </a:r>
            <a:r>
              <a:rPr lang="ja-JP" altLang="en-US" sz="1000" dirty="0"/>
              <a:t>は奇数となることから　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|{C: C</a:t>
            </a:r>
            <a:r>
              <a:rPr lang="ja-JP" altLang="en-US" sz="1000" dirty="0"/>
              <a:t>は</a:t>
            </a:r>
            <a:r>
              <a:rPr lang="en-US" altLang="ja-JP" sz="1000" dirty="0"/>
              <a:t>e</a:t>
            </a:r>
            <a:r>
              <a:rPr lang="ja-JP" altLang="en-US" sz="1000" dirty="0"/>
              <a:t>∊</a:t>
            </a:r>
            <a:r>
              <a:rPr lang="en-US" altLang="ja-JP" sz="1000" dirty="0"/>
              <a:t>E(C)</a:t>
            </a:r>
            <a:r>
              <a:rPr lang="ja-JP" altLang="en-US" sz="1000" dirty="0"/>
              <a:t>である閉路</a:t>
            </a:r>
            <a:r>
              <a:rPr lang="en-US" altLang="ja-JP" sz="1000" dirty="0"/>
              <a:t>}|</a:t>
            </a:r>
            <a:r>
              <a:rPr lang="ja-JP" altLang="en-US" sz="1000" dirty="0"/>
              <a:t>が奇数であることが分かる．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(2)</a:t>
            </a:r>
            <a:r>
              <a:rPr lang="ja-JP" altLang="en-US" sz="1000" dirty="0"/>
              <a:t>　次の文章は補題の証明である．空欄を埋めよ．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|E(G)|</a:t>
            </a:r>
            <a:r>
              <a:rPr lang="ja-JP" altLang="en-US" sz="1000" dirty="0"/>
              <a:t>に関する帰納法で証明する．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|E(G)|=1</a:t>
            </a:r>
            <a:r>
              <a:rPr lang="ja-JP" altLang="en-US" sz="1000" dirty="0"/>
              <a:t>のときは明らか．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以下</a:t>
            </a:r>
            <a:r>
              <a:rPr lang="en-US" altLang="ja-JP" sz="1000" dirty="0"/>
              <a:t>|E(G)|</a:t>
            </a:r>
            <a:r>
              <a:rPr lang="ja-JP" altLang="en-US" sz="1000" dirty="0"/>
              <a:t>≧</a:t>
            </a:r>
            <a:r>
              <a:rPr lang="en-US" altLang="ja-JP" sz="1000" dirty="0"/>
              <a:t>2</a:t>
            </a:r>
            <a:r>
              <a:rPr lang="ja-JP" altLang="en-US" sz="1000" dirty="0"/>
              <a:t>とし，サイズが</a:t>
            </a:r>
            <a:r>
              <a:rPr lang="en-US" altLang="ja-JP" sz="1000" dirty="0"/>
              <a:t>|E(G)|</a:t>
            </a:r>
            <a:r>
              <a:rPr lang="ja-JP" altLang="en-US" sz="1000" dirty="0"/>
              <a:t>未満のグラフに対して定理が成立すると仮定する．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x</a:t>
            </a:r>
            <a:r>
              <a:rPr lang="ja-JP" altLang="en-US" sz="1000" dirty="0"/>
              <a:t>∊</a:t>
            </a:r>
            <a:r>
              <a:rPr lang="en-US" altLang="ja-JP" sz="1000" dirty="0"/>
              <a:t>N</a:t>
            </a:r>
            <a:r>
              <a:rPr lang="en-US" altLang="ja-JP" sz="1000" baseline="-25000" dirty="0"/>
              <a:t>G</a:t>
            </a:r>
            <a:r>
              <a:rPr lang="en-US" altLang="ja-JP" sz="1000" dirty="0"/>
              <a:t>(s)</a:t>
            </a:r>
            <a:r>
              <a:rPr lang="ja-JP" altLang="en-US" sz="1000" dirty="0"/>
              <a:t>とし，</a:t>
            </a:r>
            <a:r>
              <a:rPr lang="en-US" altLang="ja-JP" sz="1000" dirty="0"/>
              <a:t>G'=G-</a:t>
            </a:r>
            <a:r>
              <a:rPr lang="en-US" altLang="ja-JP" sz="1000" dirty="0" err="1"/>
              <a:t>sx</a:t>
            </a:r>
            <a:r>
              <a:rPr lang="ja-JP" altLang="en-US" sz="1000" dirty="0"/>
              <a:t>とする（ただし</a:t>
            </a:r>
            <a:r>
              <a:rPr lang="en-US" altLang="ja-JP" sz="1000" dirty="0"/>
              <a:t>x</a:t>
            </a:r>
            <a:r>
              <a:rPr lang="ja-JP" altLang="en-US" sz="1000" dirty="0"/>
              <a:t>≠</a:t>
            </a:r>
            <a:r>
              <a:rPr lang="en-US" altLang="ja-JP" sz="1000" dirty="0"/>
              <a:t>t</a:t>
            </a:r>
            <a:r>
              <a:rPr lang="ja-JP" altLang="en-US" sz="1000" dirty="0"/>
              <a:t>とする） 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{</a:t>
            </a:r>
            <a:r>
              <a:rPr lang="en-US" altLang="ja-JP" sz="1000" dirty="0" err="1"/>
              <a:t>x,t</a:t>
            </a:r>
            <a:r>
              <a:rPr lang="en-US" altLang="ja-JP" sz="1000" dirty="0"/>
              <a:t>}={v</a:t>
            </a:r>
            <a:r>
              <a:rPr lang="ja-JP" altLang="en-US" sz="1000" dirty="0"/>
              <a:t>∊</a:t>
            </a:r>
            <a:r>
              <a:rPr lang="en-US" altLang="ja-JP" sz="1000" dirty="0"/>
              <a:t>V(G')</a:t>
            </a:r>
            <a:r>
              <a:rPr lang="ja-JP" altLang="en-US" sz="1000" dirty="0"/>
              <a:t>：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baseline="-25000" dirty="0"/>
              <a:t>'</a:t>
            </a:r>
            <a:r>
              <a:rPr lang="en-US" altLang="ja-JP" sz="1000" dirty="0"/>
              <a:t>(v)</a:t>
            </a:r>
            <a:r>
              <a:rPr lang="ja-JP" altLang="en-US" sz="1000" dirty="0"/>
              <a:t>は奇数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r>
              <a:rPr lang="en-US" altLang="ja-JP" sz="1000" dirty="0"/>
              <a:t>|E(G')|=|E(G)|-1</a:t>
            </a:r>
            <a:r>
              <a:rPr lang="ja-JP" altLang="en-US" sz="1000" dirty="0"/>
              <a:t>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</a:t>
            </a:r>
            <a:r>
              <a:rPr lang="en-US" altLang="ja-JP" sz="1000" dirty="0"/>
              <a:t>G'</a:t>
            </a:r>
            <a:r>
              <a:rPr lang="ja-JP" altLang="en-US" sz="1000" dirty="0"/>
              <a:t>に対して帰納法の仮定を適用することで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s</a:t>
            </a:r>
            <a:r>
              <a:rPr lang="ja-JP" altLang="en-US" sz="1000" dirty="0"/>
              <a:t>と</a:t>
            </a:r>
            <a:r>
              <a:rPr lang="en-US" altLang="ja-JP" sz="1000" dirty="0"/>
              <a:t>t</a:t>
            </a:r>
            <a:r>
              <a:rPr lang="ja-JP" altLang="en-US" sz="1000" dirty="0"/>
              <a:t>を両端点にもつ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の道で</a:t>
            </a:r>
            <a:r>
              <a:rPr lang="en-US" altLang="ja-JP" sz="1000" dirty="0"/>
              <a:t>x</a:t>
            </a:r>
            <a:r>
              <a:rPr lang="ja-JP" altLang="en-US" sz="1000" dirty="0"/>
              <a:t>が</a:t>
            </a:r>
            <a:r>
              <a:rPr lang="en-US" altLang="ja-JP" sz="1000" dirty="0"/>
              <a:t>s</a:t>
            </a:r>
            <a:r>
              <a:rPr lang="ja-JP" altLang="en-US" sz="1000" dirty="0"/>
              <a:t>の隣にあるものが</a:t>
            </a:r>
            <a:r>
              <a:rPr lang="ja-JP" altLang="en-US" sz="1000" u="sng" dirty="0"/>
              <a:t>　　　　　⑤　　　　　</a:t>
            </a:r>
            <a:r>
              <a:rPr lang="ja-JP" altLang="en-US" sz="1000" dirty="0"/>
              <a:t>が分かる．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</a:t>
            </a:r>
            <a:r>
              <a:rPr lang="ja-JP" altLang="en-US" sz="1000" u="sng" dirty="0"/>
              <a:t>　　　　　⑥　　　　　</a:t>
            </a:r>
            <a:r>
              <a:rPr lang="ja-JP" altLang="en-US" sz="1000" dirty="0"/>
              <a:t>であることから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|{P</a:t>
            </a:r>
            <a:r>
              <a:rPr lang="ja-JP" altLang="en-US" sz="1000" dirty="0"/>
              <a:t>：</a:t>
            </a:r>
            <a:r>
              <a:rPr lang="en-US" altLang="ja-JP" sz="1000" dirty="0"/>
              <a:t>P</a:t>
            </a:r>
            <a:r>
              <a:rPr lang="ja-JP" altLang="en-US" sz="1000" dirty="0"/>
              <a:t>は</a:t>
            </a:r>
            <a:r>
              <a:rPr lang="en-US" altLang="ja-JP" sz="1000" dirty="0"/>
              <a:t>s</a:t>
            </a:r>
            <a:r>
              <a:rPr lang="ja-JP" altLang="en-US" sz="1000" dirty="0"/>
              <a:t>と</a:t>
            </a:r>
            <a:r>
              <a:rPr lang="en-US" altLang="ja-JP" sz="1000" dirty="0"/>
              <a:t>t</a:t>
            </a:r>
            <a:r>
              <a:rPr lang="ja-JP" altLang="en-US" sz="1000" dirty="0"/>
              <a:t>を両端点にもつ</a:t>
            </a:r>
            <a:r>
              <a:rPr lang="en-US" altLang="ja-JP" sz="1000" dirty="0"/>
              <a:t>G</a:t>
            </a:r>
            <a:r>
              <a:rPr lang="ja-JP" altLang="en-US" sz="1000" dirty="0"/>
              <a:t>の道</a:t>
            </a:r>
            <a:r>
              <a:rPr lang="en-US" altLang="ja-JP" sz="1000" dirty="0"/>
              <a:t>}|</a:t>
            </a:r>
            <a:r>
              <a:rPr lang="ja-JP" altLang="en-US" sz="1000" dirty="0"/>
              <a:t>が奇数であることが分かる．□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(3)</a:t>
            </a:r>
            <a:r>
              <a:rPr lang="ja-JP" altLang="en-US" sz="1000" dirty="0"/>
              <a:t>　②と③の空欄を埋めよ．　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(4)</a:t>
            </a:r>
            <a:r>
              <a:rPr lang="ja-JP" altLang="en-US" sz="1000" dirty="0"/>
              <a:t>　定理</a:t>
            </a:r>
            <a:r>
              <a:rPr lang="en-US" altLang="ja-JP" sz="1000" dirty="0"/>
              <a:t>2</a:t>
            </a:r>
            <a:r>
              <a:rPr lang="ja-JP" altLang="en-US" sz="1000" dirty="0"/>
              <a:t>は非連結グラフでは成り立たない．</a:t>
            </a:r>
            <a:br>
              <a:rPr lang="en-US" altLang="ja-JP" sz="1000" dirty="0"/>
            </a:br>
            <a:r>
              <a:rPr lang="ja-JP" altLang="en-US" sz="1000" dirty="0"/>
              <a:t>　　  成り立たないことを示す位数が</a:t>
            </a:r>
            <a:r>
              <a:rPr lang="en-US" altLang="ja-JP" sz="1000" dirty="0"/>
              <a:t>6</a:t>
            </a:r>
            <a:r>
              <a:rPr lang="ja-JP" altLang="en-US" sz="1000" dirty="0"/>
              <a:t>の例を描き，描いた例では何が成り立たないのかを説明せよ．</a:t>
            </a:r>
            <a:endParaRPr lang="en-US" altLang="ja-JP" sz="1000" dirty="0"/>
          </a:p>
        </p:txBody>
      </p:sp>
    </p:spTree>
    <p:extLst>
      <p:ext uri="{BB962C8B-B14F-4D97-AF65-F5344CB8AC3E}">
        <p14:creationId xmlns:p14="http://schemas.microsoft.com/office/powerpoint/2010/main" val="368213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24869</TotalTime>
  <Words>1104</Words>
  <Application>Microsoft Office PowerPoint</Application>
  <PresentationFormat>画面に合わせる (4:3)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551</cp:revision>
  <dcterms:created xsi:type="dcterms:W3CDTF">2011-05-06T06:23:08Z</dcterms:created>
  <dcterms:modified xsi:type="dcterms:W3CDTF">2020-05-22T07:19:12Z</dcterms:modified>
</cp:coreProperties>
</file>