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63" d="100"/>
          <a:sy n="163" d="100"/>
        </p:scale>
        <p:origin x="80" y="-14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2020/8/6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5665333" cy="8928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2020</a:t>
            </a:r>
            <a:r>
              <a:rPr lang="ja-JP" altLang="en-US" sz="900" dirty="0"/>
              <a:t>年度 有限幾何学 期末レポート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問</a:t>
            </a:r>
            <a:r>
              <a:rPr lang="en-US" altLang="ja-JP" sz="900" dirty="0"/>
              <a:t>1</a:t>
            </a:r>
            <a:r>
              <a:rPr lang="ja-JP" altLang="en-US" sz="900" dirty="0"/>
              <a:t>：次の</a:t>
            </a:r>
            <a:r>
              <a:rPr lang="en-US" altLang="ja-JP" sz="900" dirty="0"/>
              <a:t>DFS</a:t>
            </a:r>
            <a:r>
              <a:rPr lang="ja-JP" altLang="en-US" sz="900" dirty="0"/>
              <a:t>木に関連した定義・定理・略証を読み各問に答えよ．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RDFS</a:t>
            </a:r>
            <a:r>
              <a:rPr lang="ja-JP" altLang="en-US" sz="900" dirty="0"/>
              <a:t>の定義：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DFS</a:t>
            </a:r>
            <a:r>
              <a:rPr lang="ja-JP" altLang="en-US" sz="900" dirty="0"/>
              <a:t>に次のルールを加えたものを</a:t>
            </a:r>
            <a:r>
              <a:rPr lang="en-US" altLang="ja-JP" sz="900" dirty="0"/>
              <a:t>RDFS</a:t>
            </a:r>
            <a:r>
              <a:rPr lang="ja-JP" altLang="en-US" sz="900" dirty="0"/>
              <a:t>いう．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追加ルール：</a:t>
            </a:r>
            <a:r>
              <a:rPr lang="en-US" altLang="ja-JP" sz="900" dirty="0"/>
              <a:t>DFS</a:t>
            </a:r>
            <a:r>
              <a:rPr lang="ja-JP" altLang="en-US" sz="900" dirty="0"/>
              <a:t>において次の頂点を選ぶ際に，未訪問の隣接頂点が最も少ないものを選ぶ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例：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RDFS</a:t>
            </a:r>
            <a:r>
              <a:rPr lang="ja-JP" altLang="en-US" sz="900" dirty="0"/>
              <a:t>に関して次の定理</a:t>
            </a:r>
            <a:r>
              <a:rPr lang="en-US" altLang="ja-JP" sz="900" dirty="0"/>
              <a:t>1</a:t>
            </a:r>
            <a:r>
              <a:rPr lang="ja-JP" altLang="en-US" sz="900" dirty="0"/>
              <a:t>が知られている．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定理</a:t>
            </a:r>
            <a:r>
              <a:rPr lang="en-US" altLang="ja-JP" sz="900" dirty="0"/>
              <a:t>1</a:t>
            </a:r>
            <a:r>
              <a:rPr lang="ja-JP" altLang="en-US" sz="900" dirty="0"/>
              <a:t>：切断点を持つ</a:t>
            </a:r>
            <a:r>
              <a:rPr lang="en-US" altLang="ja-JP" sz="900" dirty="0"/>
              <a:t>3</a:t>
            </a:r>
            <a:r>
              <a:rPr lang="ja-JP" altLang="en-US" sz="900" dirty="0"/>
              <a:t>正則連結グラフ</a:t>
            </a:r>
            <a:r>
              <a:rPr lang="en-US" altLang="ja-JP" sz="900" dirty="0"/>
              <a:t>G</a:t>
            </a:r>
            <a:r>
              <a:rPr lang="ja-JP" altLang="en-US" sz="900" dirty="0"/>
              <a:t>は葉の数が</a:t>
            </a:r>
            <a:r>
              <a:rPr lang="en-US" altLang="ja-JP" sz="900" dirty="0"/>
              <a:t>|G|/6+1/3</a:t>
            </a:r>
            <a:r>
              <a:rPr lang="ja-JP" altLang="en-US" sz="900" dirty="0"/>
              <a:t>以下の全域木を持つ．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定理</a:t>
            </a:r>
            <a:r>
              <a:rPr lang="en-US" altLang="ja-JP" sz="900" dirty="0"/>
              <a:t>1</a:t>
            </a:r>
            <a:r>
              <a:rPr lang="ja-JP" altLang="en-US" sz="900" dirty="0"/>
              <a:t>の略証：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G</a:t>
            </a:r>
            <a:r>
              <a:rPr lang="ja-JP" altLang="en-US" sz="900" dirty="0"/>
              <a:t>を切断点</a:t>
            </a:r>
            <a:r>
              <a:rPr lang="en-US" altLang="ja-JP" sz="900" dirty="0"/>
              <a:t>r</a:t>
            </a:r>
            <a:r>
              <a:rPr lang="ja-JP" altLang="en-US" sz="900" dirty="0"/>
              <a:t>を持つ</a:t>
            </a:r>
            <a:r>
              <a:rPr lang="en-US" altLang="ja-JP" sz="900" dirty="0"/>
              <a:t>3</a:t>
            </a:r>
            <a:r>
              <a:rPr lang="ja-JP" altLang="en-US" sz="900" dirty="0"/>
              <a:t>正則連結グラフとし，</a:t>
            </a:r>
            <a:r>
              <a:rPr lang="en-US" altLang="ja-JP" sz="900" dirty="0"/>
              <a:t>r</a:t>
            </a:r>
            <a:r>
              <a:rPr lang="ja-JP" altLang="en-US" sz="900" dirty="0"/>
              <a:t>を始点とする</a:t>
            </a:r>
            <a:r>
              <a:rPr lang="en-US" altLang="ja-JP" sz="900" dirty="0"/>
              <a:t>RDFS</a:t>
            </a:r>
            <a:r>
              <a:rPr lang="ja-JP" altLang="en-US" sz="900" dirty="0"/>
              <a:t>によって定まる木を</a:t>
            </a:r>
            <a:r>
              <a:rPr lang="en-US" altLang="ja-JP" sz="900" dirty="0"/>
              <a:t>T</a:t>
            </a:r>
            <a:r>
              <a:rPr lang="ja-JP" altLang="en-US" sz="900" dirty="0"/>
              <a:t>とする（</a:t>
            </a:r>
            <a:r>
              <a:rPr lang="en-US" altLang="ja-JP" sz="900" dirty="0"/>
              <a:t>r</a:t>
            </a:r>
            <a:r>
              <a:rPr lang="ja-JP" altLang="en-US" sz="900" dirty="0"/>
              <a:t>を</a:t>
            </a:r>
            <a:r>
              <a:rPr lang="en-US" altLang="ja-JP" sz="900" dirty="0"/>
              <a:t>T</a:t>
            </a:r>
            <a:r>
              <a:rPr lang="ja-JP" altLang="en-US" sz="900" dirty="0"/>
              <a:t>の根とする）．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 err="1"/>
              <a:t>i</a:t>
            </a:r>
            <a:r>
              <a:rPr lang="en-US" altLang="ja-JP" sz="900" dirty="0"/>
              <a:t>=1,2,3</a:t>
            </a:r>
            <a:r>
              <a:rPr lang="ja-JP" altLang="en-US" sz="900" dirty="0"/>
              <a:t>に対して，</a:t>
            </a:r>
            <a:r>
              <a:rPr lang="en-US" altLang="ja-JP" sz="900" dirty="0"/>
              <a:t>V</a:t>
            </a:r>
            <a:r>
              <a:rPr lang="en-US" altLang="ja-JP" sz="900" baseline="-25000" dirty="0"/>
              <a:t>i</a:t>
            </a:r>
            <a:r>
              <a:rPr lang="en-US" altLang="ja-JP" sz="900" dirty="0"/>
              <a:t>={x</a:t>
            </a:r>
            <a:r>
              <a:rPr lang="ja-JP" altLang="en-US" sz="900" dirty="0"/>
              <a:t>∊</a:t>
            </a:r>
            <a:r>
              <a:rPr lang="en-US" altLang="ja-JP" sz="900" dirty="0"/>
              <a:t>V(G)</a:t>
            </a:r>
            <a:r>
              <a:rPr lang="ja-JP" altLang="en-US" sz="900" dirty="0"/>
              <a:t>：</a:t>
            </a:r>
            <a:r>
              <a:rPr lang="en-US" altLang="ja-JP" sz="900" dirty="0"/>
              <a:t>d</a:t>
            </a:r>
            <a:r>
              <a:rPr lang="en-US" altLang="ja-JP" sz="900" baseline="-25000" dirty="0"/>
              <a:t>T</a:t>
            </a:r>
            <a:r>
              <a:rPr lang="en-US" altLang="ja-JP" sz="900" dirty="0"/>
              <a:t>(x)=</a:t>
            </a:r>
            <a:r>
              <a:rPr lang="en-US" altLang="ja-JP" sz="900" dirty="0" err="1"/>
              <a:t>i</a:t>
            </a:r>
            <a:r>
              <a:rPr lang="en-US" altLang="ja-JP" sz="900" dirty="0"/>
              <a:t>}</a:t>
            </a:r>
            <a:r>
              <a:rPr lang="ja-JP" altLang="en-US" sz="900" dirty="0"/>
              <a:t>とする．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このとき</a:t>
            </a:r>
            <a:r>
              <a:rPr lang="en-US" altLang="ja-JP" sz="900" dirty="0"/>
              <a:t>G</a:t>
            </a:r>
            <a:r>
              <a:rPr lang="ja-JP" altLang="en-US" sz="900" dirty="0"/>
              <a:t>が</a:t>
            </a:r>
            <a:r>
              <a:rPr lang="en-US" altLang="ja-JP" sz="900" dirty="0"/>
              <a:t>3</a:t>
            </a:r>
            <a:r>
              <a:rPr lang="ja-JP" altLang="en-US" sz="900" dirty="0"/>
              <a:t>正則連結グラフであることから</a:t>
            </a:r>
            <a:r>
              <a:rPr lang="en-US" altLang="ja-JP" sz="900" dirty="0"/>
              <a:t>T</a:t>
            </a:r>
            <a:r>
              <a:rPr lang="ja-JP" altLang="en-US" sz="900" dirty="0"/>
              <a:t>の頂点の次数は</a:t>
            </a:r>
            <a:r>
              <a:rPr lang="en-US" altLang="ja-JP" sz="900" dirty="0"/>
              <a:t>1</a:t>
            </a:r>
            <a:r>
              <a:rPr lang="ja-JP" altLang="en-US" sz="900" dirty="0"/>
              <a:t>以上</a:t>
            </a:r>
            <a:r>
              <a:rPr lang="en-US" altLang="ja-JP" sz="900" dirty="0"/>
              <a:t>3</a:t>
            </a:r>
            <a:r>
              <a:rPr lang="ja-JP" altLang="en-US" sz="900" dirty="0"/>
              <a:t>以下なので，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|G|=|V</a:t>
            </a:r>
            <a:r>
              <a:rPr lang="en-US" altLang="ja-JP" sz="900" baseline="-25000" dirty="0"/>
              <a:t>1</a:t>
            </a:r>
            <a:r>
              <a:rPr lang="en-US" altLang="ja-JP" sz="900" dirty="0"/>
              <a:t>|+|V</a:t>
            </a:r>
            <a:r>
              <a:rPr lang="en-US" altLang="ja-JP" sz="900" baseline="-25000" dirty="0"/>
              <a:t>2</a:t>
            </a:r>
            <a:r>
              <a:rPr lang="en-US" altLang="ja-JP" sz="900" dirty="0"/>
              <a:t>|+|V</a:t>
            </a:r>
            <a:r>
              <a:rPr lang="en-US" altLang="ja-JP" sz="900" baseline="-25000" dirty="0"/>
              <a:t>3</a:t>
            </a:r>
            <a:r>
              <a:rPr lang="en-US" altLang="ja-JP" sz="900" dirty="0"/>
              <a:t>|</a:t>
            </a:r>
            <a:r>
              <a:rPr lang="ja-JP" altLang="en-US" sz="900" dirty="0"/>
              <a:t>と</a:t>
            </a:r>
            <a:r>
              <a:rPr lang="en-US" altLang="ja-JP" sz="900" dirty="0"/>
              <a:t>|V</a:t>
            </a:r>
            <a:r>
              <a:rPr lang="en-US" altLang="ja-JP" sz="900" baseline="-25000" dirty="0"/>
              <a:t>3</a:t>
            </a:r>
            <a:r>
              <a:rPr lang="en-US" altLang="ja-JP" sz="900" dirty="0"/>
              <a:t>|=</a:t>
            </a:r>
            <a:r>
              <a:rPr lang="ja-JP" altLang="en-US" sz="900" u="sng" dirty="0"/>
              <a:t>　　　　①　　　　</a:t>
            </a:r>
            <a:r>
              <a:rPr lang="ja-JP" altLang="en-US" sz="900" dirty="0"/>
              <a:t>であることが分かる．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以下</a:t>
            </a:r>
            <a:r>
              <a:rPr lang="en-US" altLang="ja-JP" sz="900" dirty="0"/>
              <a:t>|V</a:t>
            </a:r>
            <a:r>
              <a:rPr lang="en-US" altLang="ja-JP" sz="900" baseline="-25000" dirty="0"/>
              <a:t>2</a:t>
            </a:r>
            <a:r>
              <a:rPr lang="en-US" altLang="ja-JP" sz="900" dirty="0"/>
              <a:t>|</a:t>
            </a:r>
            <a:r>
              <a:rPr lang="ja-JP" altLang="en-US" sz="900" dirty="0"/>
              <a:t>を</a:t>
            </a:r>
            <a:r>
              <a:rPr lang="en-US" altLang="ja-JP" sz="900" dirty="0"/>
              <a:t>|V</a:t>
            </a:r>
            <a:r>
              <a:rPr lang="en-US" altLang="ja-JP" sz="900" baseline="-25000" dirty="0"/>
              <a:t>1</a:t>
            </a:r>
            <a:r>
              <a:rPr lang="en-US" altLang="ja-JP" sz="900" dirty="0"/>
              <a:t>|</a:t>
            </a:r>
            <a:r>
              <a:rPr lang="ja-JP" altLang="en-US" sz="900" dirty="0"/>
              <a:t>を用いて表すことを考える．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x</a:t>
            </a:r>
            <a:r>
              <a:rPr lang="ja-JP" altLang="en-US" sz="900" dirty="0"/>
              <a:t>∊</a:t>
            </a:r>
            <a:r>
              <a:rPr lang="en-US" altLang="ja-JP" sz="900" dirty="0"/>
              <a:t>V</a:t>
            </a:r>
            <a:r>
              <a:rPr lang="en-US" altLang="ja-JP" sz="900" baseline="-25000" dirty="0"/>
              <a:t>1</a:t>
            </a:r>
            <a:r>
              <a:rPr lang="ja-JP" altLang="en-US" sz="900" dirty="0"/>
              <a:t>とし，</a:t>
            </a:r>
            <a:r>
              <a:rPr lang="en-US" altLang="ja-JP" sz="900" dirty="0"/>
              <a:t>{</a:t>
            </a:r>
            <a:r>
              <a:rPr lang="en-US" altLang="ja-JP" sz="900" dirty="0" err="1"/>
              <a:t>y,z</a:t>
            </a:r>
            <a:r>
              <a:rPr lang="en-US" altLang="ja-JP" sz="900" dirty="0"/>
              <a:t>}= N</a:t>
            </a:r>
            <a:r>
              <a:rPr lang="en-US" altLang="ja-JP" sz="900" baseline="-25000" dirty="0"/>
              <a:t>G</a:t>
            </a:r>
            <a:r>
              <a:rPr lang="en-US" altLang="ja-JP" sz="900" dirty="0"/>
              <a:t>(x) – N</a:t>
            </a:r>
            <a:r>
              <a:rPr lang="en-US" altLang="ja-JP" sz="900" baseline="-25000" dirty="0"/>
              <a:t>T</a:t>
            </a:r>
            <a:r>
              <a:rPr lang="en-US" altLang="ja-JP" sz="900" dirty="0"/>
              <a:t>(x)</a:t>
            </a:r>
            <a:r>
              <a:rPr lang="ja-JP" altLang="en-US" sz="900" dirty="0"/>
              <a:t>とする（ただし，</a:t>
            </a:r>
            <a:r>
              <a:rPr lang="en-US" altLang="ja-JP" sz="900" dirty="0"/>
              <a:t>d</a:t>
            </a:r>
            <a:r>
              <a:rPr lang="en-US" altLang="ja-JP" sz="900" baseline="-25000" dirty="0"/>
              <a:t>T</a:t>
            </a:r>
            <a:r>
              <a:rPr lang="en-US" altLang="ja-JP" sz="900" dirty="0"/>
              <a:t>(</a:t>
            </a:r>
            <a:r>
              <a:rPr lang="en-US" altLang="ja-JP" sz="900" dirty="0" err="1"/>
              <a:t>x,y</a:t>
            </a:r>
            <a:r>
              <a:rPr lang="en-US" altLang="ja-JP" sz="900" dirty="0"/>
              <a:t>)&lt;d</a:t>
            </a:r>
            <a:r>
              <a:rPr lang="en-US" altLang="ja-JP" sz="900" baseline="-25000" dirty="0"/>
              <a:t>T</a:t>
            </a:r>
            <a:r>
              <a:rPr lang="en-US" altLang="ja-JP" sz="900" dirty="0"/>
              <a:t>(</a:t>
            </a:r>
            <a:r>
              <a:rPr lang="en-US" altLang="ja-JP" sz="900" dirty="0" err="1"/>
              <a:t>x,z</a:t>
            </a:r>
            <a:r>
              <a:rPr lang="en-US" altLang="ja-JP" sz="900" dirty="0"/>
              <a:t>)</a:t>
            </a:r>
            <a:r>
              <a:rPr lang="ja-JP" altLang="en-US" sz="900" dirty="0"/>
              <a:t>とする）．</a:t>
            </a:r>
            <a:r>
              <a:rPr lang="en-US" altLang="ja-JP" sz="900" dirty="0"/>
              <a:t> 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x</a:t>
            </a:r>
            <a:r>
              <a:rPr lang="ja-JP" altLang="en-US" sz="900" dirty="0"/>
              <a:t>は他の</a:t>
            </a:r>
            <a:r>
              <a:rPr lang="en-US" altLang="ja-JP" sz="900" dirty="0"/>
              <a:t>V</a:t>
            </a:r>
            <a:r>
              <a:rPr lang="en-US" altLang="ja-JP" sz="900" baseline="-25000" dirty="0"/>
              <a:t>1</a:t>
            </a:r>
            <a:r>
              <a:rPr lang="ja-JP" altLang="en-US" sz="900" dirty="0"/>
              <a:t>の頂点と</a:t>
            </a:r>
            <a:r>
              <a:rPr lang="en-US" altLang="ja-JP" sz="900" dirty="0"/>
              <a:t>G</a:t>
            </a:r>
            <a:r>
              <a:rPr lang="ja-JP" altLang="en-US" sz="900" dirty="0"/>
              <a:t>の辺で隣接しないので，</a:t>
            </a:r>
            <a:r>
              <a:rPr lang="en-US" altLang="ja-JP" sz="900" dirty="0"/>
              <a:t>T</a:t>
            </a:r>
            <a:r>
              <a:rPr lang="ja-JP" altLang="en-US" sz="900" dirty="0"/>
              <a:t>における</a:t>
            </a:r>
            <a:r>
              <a:rPr lang="en-US" altLang="ja-JP" sz="900" dirty="0"/>
              <a:t>y</a:t>
            </a:r>
            <a:r>
              <a:rPr lang="ja-JP" altLang="en-US" sz="900" dirty="0"/>
              <a:t>の子</a:t>
            </a:r>
            <a:r>
              <a:rPr lang="en-US" altLang="ja-JP" sz="900" dirty="0"/>
              <a:t>α</a:t>
            </a:r>
            <a:r>
              <a:rPr lang="ja-JP" altLang="en-US" sz="900" dirty="0"/>
              <a:t>が取れる．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>
                <a:sym typeface="Wingdings" panose="05000000000000000000" pitchFamily="2" charset="2"/>
              </a:rPr>
              <a:t> </a:t>
            </a:r>
            <a:r>
              <a:rPr lang="en-US" altLang="ja-JP" sz="900" dirty="0">
                <a:sym typeface="Wingdings" panose="05000000000000000000" pitchFamily="2" charset="2"/>
              </a:rPr>
              <a:t>RDFS</a:t>
            </a:r>
            <a:r>
              <a:rPr lang="ja-JP" altLang="en-US" sz="900" dirty="0">
                <a:sym typeface="Wingdings" panose="05000000000000000000" pitchFamily="2" charset="2"/>
              </a:rPr>
              <a:t>において</a:t>
            </a:r>
            <a:r>
              <a:rPr lang="en-US" altLang="ja-JP" sz="900" dirty="0">
                <a:sym typeface="Wingdings" panose="05000000000000000000" pitchFamily="2" charset="2"/>
              </a:rPr>
              <a:t>y</a:t>
            </a:r>
            <a:r>
              <a:rPr lang="ja-JP" altLang="en-US" sz="900" dirty="0">
                <a:sym typeface="Wingdings" panose="05000000000000000000" pitchFamily="2" charset="2"/>
              </a:rPr>
              <a:t>の次の頂点の候補として</a:t>
            </a:r>
            <a:r>
              <a:rPr lang="en-US" altLang="ja-JP" sz="900" dirty="0">
                <a:sym typeface="Wingdings" panose="05000000000000000000" pitchFamily="2" charset="2"/>
              </a:rPr>
              <a:t>α</a:t>
            </a:r>
            <a:r>
              <a:rPr lang="ja-JP" altLang="en-US" sz="900" dirty="0">
                <a:sym typeface="Wingdings" panose="05000000000000000000" pitchFamily="2" charset="2"/>
              </a:rPr>
              <a:t>と</a:t>
            </a:r>
            <a:r>
              <a:rPr lang="en-US" altLang="ja-JP" sz="900" dirty="0">
                <a:sym typeface="Wingdings" panose="05000000000000000000" pitchFamily="2" charset="2"/>
              </a:rPr>
              <a:t>x</a:t>
            </a:r>
            <a:r>
              <a:rPr lang="ja-JP" altLang="en-US" sz="900" dirty="0">
                <a:sym typeface="Wingdings" panose="05000000000000000000" pitchFamily="2" charset="2"/>
              </a:rPr>
              <a:t>がある．</a:t>
            </a:r>
            <a:br>
              <a:rPr lang="en-US" altLang="ja-JP" sz="900" dirty="0">
                <a:sym typeface="Wingdings" panose="05000000000000000000" pitchFamily="2" charset="2"/>
              </a:rPr>
            </a:br>
            <a:r>
              <a:rPr lang="ja-JP" altLang="en-US" sz="900" dirty="0">
                <a:sym typeface="Wingdings" panose="05000000000000000000" pitchFamily="2" charset="2"/>
              </a:rPr>
              <a:t>ここで</a:t>
            </a:r>
            <a:r>
              <a:rPr lang="en-US" altLang="ja-JP" sz="900" dirty="0">
                <a:sym typeface="Wingdings" panose="05000000000000000000" pitchFamily="2" charset="2"/>
              </a:rPr>
              <a:t>α</a:t>
            </a:r>
            <a:r>
              <a:rPr lang="ja-JP" altLang="en-US" sz="900" dirty="0">
                <a:sym typeface="Wingdings" panose="05000000000000000000" pitchFamily="2" charset="2"/>
              </a:rPr>
              <a:t>∊</a:t>
            </a:r>
            <a:r>
              <a:rPr lang="en-US" altLang="ja-JP" sz="900" dirty="0">
                <a:sym typeface="Wingdings" panose="05000000000000000000" pitchFamily="2" charset="2"/>
              </a:rPr>
              <a:t>V</a:t>
            </a:r>
            <a:r>
              <a:rPr lang="en-US" altLang="ja-JP" sz="900" baseline="-25000" dirty="0">
                <a:sym typeface="Wingdings" panose="05000000000000000000" pitchFamily="2" charset="2"/>
              </a:rPr>
              <a:t>3</a:t>
            </a:r>
            <a:r>
              <a:rPr lang="ja-JP" altLang="en-US" sz="900" dirty="0">
                <a:sym typeface="Wingdings" panose="05000000000000000000" pitchFamily="2" charset="2"/>
              </a:rPr>
              <a:t>と仮定すると，</a:t>
            </a:r>
            <a:r>
              <a:rPr lang="en-US" altLang="ja-JP" sz="900" dirty="0">
                <a:sym typeface="Wingdings" panose="05000000000000000000" pitchFamily="2" charset="2"/>
              </a:rPr>
              <a:t>α</a:t>
            </a:r>
            <a:r>
              <a:rPr lang="ja-JP" altLang="en-US" sz="900" dirty="0">
                <a:sym typeface="Wingdings" panose="05000000000000000000" pitchFamily="2" charset="2"/>
              </a:rPr>
              <a:t>の未訪問の隣接頂点数は（</a:t>
            </a:r>
            <a:r>
              <a:rPr lang="en-US" altLang="ja-JP" sz="900" dirty="0">
                <a:sym typeface="Wingdings" panose="05000000000000000000" pitchFamily="2" charset="2"/>
              </a:rPr>
              <a:t>y</a:t>
            </a:r>
            <a:r>
              <a:rPr lang="ja-JP" altLang="en-US" sz="900" dirty="0">
                <a:sym typeface="Wingdings" panose="05000000000000000000" pitchFamily="2" charset="2"/>
              </a:rPr>
              <a:t>を除いて）</a:t>
            </a:r>
            <a:r>
              <a:rPr lang="ja-JP" altLang="en-US" sz="900" u="sng" dirty="0">
                <a:sym typeface="Wingdings" panose="05000000000000000000" pitchFamily="2" charset="2"/>
              </a:rPr>
              <a:t>　③　</a:t>
            </a:r>
            <a:r>
              <a:rPr lang="ja-JP" altLang="en-US" sz="900" dirty="0">
                <a:sym typeface="Wingdings" panose="05000000000000000000" pitchFamily="2" charset="2"/>
              </a:rPr>
              <a:t>だが，</a:t>
            </a:r>
            <a:endParaRPr lang="en-US" altLang="ja-JP" sz="900" dirty="0">
              <a:sym typeface="Wingdings" panose="05000000000000000000" pitchFamily="2" charset="2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>
                <a:sym typeface="Wingdings" panose="05000000000000000000" pitchFamily="2" charset="2"/>
              </a:rPr>
              <a:t>x</a:t>
            </a:r>
            <a:r>
              <a:rPr lang="ja-JP" altLang="en-US" sz="900" dirty="0">
                <a:sym typeface="Wingdings" panose="05000000000000000000" pitchFamily="2" charset="2"/>
              </a:rPr>
              <a:t>の未訪問の隣接頂点次数は（</a:t>
            </a:r>
            <a:r>
              <a:rPr lang="en-US" altLang="ja-JP" sz="900" dirty="0">
                <a:sym typeface="Wingdings" panose="05000000000000000000" pitchFamily="2" charset="2"/>
              </a:rPr>
              <a:t>y</a:t>
            </a:r>
            <a:r>
              <a:rPr lang="ja-JP" altLang="en-US" sz="900" dirty="0">
                <a:sym typeface="Wingdings" panose="05000000000000000000" pitchFamily="2" charset="2"/>
              </a:rPr>
              <a:t>を除いて）</a:t>
            </a:r>
            <a:r>
              <a:rPr lang="ja-JP" altLang="en-US" sz="900" u="sng" dirty="0">
                <a:sym typeface="Wingdings" panose="05000000000000000000" pitchFamily="2" charset="2"/>
              </a:rPr>
              <a:t>　④　</a:t>
            </a:r>
            <a:r>
              <a:rPr lang="ja-JP" altLang="en-US" sz="900" dirty="0">
                <a:sym typeface="Wingdings" panose="05000000000000000000" pitchFamily="2" charset="2"/>
              </a:rPr>
              <a:t>となるので，</a:t>
            </a:r>
            <a:endParaRPr lang="en-US" altLang="ja-JP" sz="900" dirty="0">
              <a:sym typeface="Wingdings" panose="05000000000000000000" pitchFamily="2" charset="2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>
                <a:sym typeface="Wingdings" panose="05000000000000000000" pitchFamily="2" charset="2"/>
              </a:rPr>
              <a:t>y</a:t>
            </a:r>
            <a:r>
              <a:rPr lang="ja-JP" altLang="en-US" sz="900" dirty="0">
                <a:sym typeface="Wingdings" panose="05000000000000000000" pitchFamily="2" charset="2"/>
              </a:rPr>
              <a:t>の次に</a:t>
            </a:r>
            <a:r>
              <a:rPr lang="en-US" altLang="ja-JP" sz="900" dirty="0">
                <a:sym typeface="Wingdings" panose="05000000000000000000" pitchFamily="2" charset="2"/>
              </a:rPr>
              <a:t>α</a:t>
            </a:r>
            <a:r>
              <a:rPr lang="ja-JP" altLang="en-US" sz="900" dirty="0">
                <a:sym typeface="Wingdings" panose="05000000000000000000" pitchFamily="2" charset="2"/>
              </a:rPr>
              <a:t>を選択したことが</a:t>
            </a:r>
            <a:r>
              <a:rPr lang="en-US" altLang="ja-JP" sz="900" dirty="0">
                <a:sym typeface="Wingdings" panose="05000000000000000000" pitchFamily="2" charset="2"/>
              </a:rPr>
              <a:t>RDFS</a:t>
            </a:r>
            <a:r>
              <a:rPr lang="ja-JP" altLang="en-US" sz="900" dirty="0">
                <a:sym typeface="Wingdings" panose="05000000000000000000" pitchFamily="2" charset="2"/>
              </a:rPr>
              <a:t>の定義に矛盾する．</a:t>
            </a:r>
            <a:endParaRPr lang="en-US" altLang="ja-JP" sz="900" dirty="0">
              <a:sym typeface="Wingdings" panose="05000000000000000000" pitchFamily="2" charset="2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>
                <a:sym typeface="Wingdings" panose="05000000000000000000" pitchFamily="2" charset="2"/>
              </a:rPr>
              <a:t>よって，</a:t>
            </a:r>
            <a:r>
              <a:rPr lang="en-US" altLang="ja-JP" sz="900" dirty="0">
                <a:sym typeface="Wingdings" panose="05000000000000000000" pitchFamily="2" charset="2"/>
              </a:rPr>
              <a:t>α</a:t>
            </a:r>
            <a:r>
              <a:rPr lang="ja-JP" altLang="en-US" sz="900" dirty="0">
                <a:sym typeface="Wingdings" panose="05000000000000000000" pitchFamily="2" charset="2"/>
              </a:rPr>
              <a:t>∊</a:t>
            </a:r>
            <a:r>
              <a:rPr lang="en-US" altLang="ja-JP" sz="900" dirty="0">
                <a:sym typeface="Wingdings" panose="05000000000000000000" pitchFamily="2" charset="2"/>
              </a:rPr>
              <a:t>V</a:t>
            </a:r>
            <a:r>
              <a:rPr lang="en-US" altLang="ja-JP" sz="900" baseline="-25000" dirty="0">
                <a:sym typeface="Wingdings" panose="05000000000000000000" pitchFamily="2" charset="2"/>
              </a:rPr>
              <a:t>2</a:t>
            </a:r>
            <a:r>
              <a:rPr lang="ja-JP" altLang="en-US" sz="900" dirty="0">
                <a:sym typeface="Wingdings" panose="05000000000000000000" pitchFamily="2" charset="2"/>
              </a:rPr>
              <a:t>であることが分かる．</a:t>
            </a:r>
            <a:endParaRPr lang="en-US" altLang="ja-JP" sz="900" dirty="0">
              <a:sym typeface="Wingdings" panose="05000000000000000000" pitchFamily="2" charset="2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また，</a:t>
            </a:r>
            <a:r>
              <a:rPr lang="en-US" altLang="ja-JP" sz="900" dirty="0"/>
              <a:t>α</a:t>
            </a:r>
            <a:r>
              <a:rPr lang="ja-JP" altLang="en-US" sz="900" dirty="0"/>
              <a:t>は</a:t>
            </a:r>
            <a:r>
              <a:rPr lang="en-US" altLang="ja-JP" sz="900" dirty="0"/>
              <a:t>T</a:t>
            </a:r>
            <a:r>
              <a:rPr lang="ja-JP" altLang="en-US" sz="900" dirty="0"/>
              <a:t>上にない辺によって</a:t>
            </a:r>
            <a:r>
              <a:rPr lang="en-US" altLang="ja-JP" sz="900" dirty="0"/>
              <a:t>α</a:t>
            </a:r>
            <a:r>
              <a:rPr lang="ja-JP" altLang="en-US" sz="900" dirty="0"/>
              <a:t>の子孫と隣接しないことも同様の議論から分かる．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よって，</a:t>
            </a:r>
            <a:r>
              <a:rPr lang="en-US" altLang="ja-JP" sz="900" dirty="0"/>
              <a:t>α</a:t>
            </a:r>
            <a:r>
              <a:rPr lang="ja-JP" altLang="en-US" sz="900" dirty="0"/>
              <a:t>は</a:t>
            </a:r>
            <a:r>
              <a:rPr lang="en-US" altLang="ja-JP" sz="900" dirty="0"/>
              <a:t>T</a:t>
            </a:r>
            <a:r>
              <a:rPr lang="ja-JP" altLang="en-US" sz="900" dirty="0"/>
              <a:t>上にない辺によってある頂点</a:t>
            </a:r>
            <a:r>
              <a:rPr lang="en-US" altLang="ja-JP" sz="900" dirty="0"/>
              <a:t>β</a:t>
            </a:r>
            <a:r>
              <a:rPr lang="ja-JP" altLang="en-US" sz="900" dirty="0"/>
              <a:t>（</a:t>
            </a:r>
            <a:r>
              <a:rPr lang="en-US" altLang="ja-JP" sz="900" dirty="0"/>
              <a:t>α</a:t>
            </a:r>
            <a:r>
              <a:rPr lang="ja-JP" altLang="en-US" sz="900" dirty="0"/>
              <a:t>の先祖）と隣接することが分かる．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以上より，</a:t>
            </a:r>
            <a:r>
              <a:rPr lang="en-US" altLang="ja-JP" sz="900" dirty="0"/>
              <a:t>{</a:t>
            </a:r>
            <a:r>
              <a:rPr lang="en-US" altLang="ja-JP" sz="900" dirty="0" err="1"/>
              <a:t>y,z</a:t>
            </a:r>
            <a:r>
              <a:rPr lang="en-US" altLang="ja-JP" sz="900" dirty="0"/>
              <a:t>,α,β}</a:t>
            </a:r>
            <a:r>
              <a:rPr lang="ja-JP" altLang="en-US" sz="900" dirty="0"/>
              <a:t>⊆</a:t>
            </a:r>
            <a:r>
              <a:rPr lang="en-US" altLang="ja-JP" sz="900" dirty="0"/>
              <a:t>V</a:t>
            </a:r>
            <a:r>
              <a:rPr lang="en-US" altLang="ja-JP" sz="900" baseline="-25000" dirty="0"/>
              <a:t>2</a:t>
            </a:r>
            <a:r>
              <a:rPr lang="ja-JP" altLang="en-US" sz="900" dirty="0"/>
              <a:t>となることが分かる．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各々の</a:t>
            </a:r>
            <a:r>
              <a:rPr lang="en-US" altLang="ja-JP" sz="900" dirty="0"/>
              <a:t>V</a:t>
            </a:r>
            <a:r>
              <a:rPr lang="en-US" altLang="ja-JP" sz="900" baseline="-25000" dirty="0"/>
              <a:t>1</a:t>
            </a:r>
            <a:r>
              <a:rPr lang="ja-JP" altLang="en-US" sz="900" dirty="0"/>
              <a:t>の頂点に対するこれらの</a:t>
            </a:r>
            <a:r>
              <a:rPr lang="en-US" altLang="ja-JP" sz="900" dirty="0"/>
              <a:t>V</a:t>
            </a:r>
            <a:r>
              <a:rPr lang="en-US" altLang="ja-JP" sz="900" baseline="-25000" dirty="0"/>
              <a:t>2</a:t>
            </a:r>
            <a:r>
              <a:rPr lang="ja-JP" altLang="en-US" sz="900" dirty="0"/>
              <a:t>の頂点集合は互いに素なので，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|V</a:t>
            </a:r>
            <a:r>
              <a:rPr lang="en-US" altLang="ja-JP" sz="900" baseline="-25000" dirty="0"/>
              <a:t>2</a:t>
            </a:r>
            <a:r>
              <a:rPr lang="en-US" altLang="ja-JP" sz="900" dirty="0"/>
              <a:t>|</a:t>
            </a:r>
            <a:r>
              <a:rPr lang="ja-JP" altLang="en-US" sz="900" dirty="0"/>
              <a:t>≧</a:t>
            </a:r>
            <a:r>
              <a:rPr lang="ja-JP" altLang="en-US" sz="900" u="sng" dirty="0"/>
              <a:t>　　　　②　　　　</a:t>
            </a:r>
            <a:r>
              <a:rPr lang="ja-JP" altLang="en-US" sz="900" dirty="0"/>
              <a:t>であることが分かる．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よって，</a:t>
            </a:r>
            <a:r>
              <a:rPr lang="en-US" altLang="ja-JP" sz="900" dirty="0"/>
              <a:t>|G|=|V</a:t>
            </a:r>
            <a:r>
              <a:rPr lang="en-US" altLang="ja-JP" sz="900" baseline="-25000" dirty="0"/>
              <a:t>1</a:t>
            </a:r>
            <a:r>
              <a:rPr lang="en-US" altLang="ja-JP" sz="900" dirty="0"/>
              <a:t>|+|V</a:t>
            </a:r>
            <a:r>
              <a:rPr lang="en-US" altLang="ja-JP" sz="900" baseline="-25000" dirty="0"/>
              <a:t>2</a:t>
            </a:r>
            <a:r>
              <a:rPr lang="en-US" altLang="ja-JP" sz="900" dirty="0"/>
              <a:t>|+|V</a:t>
            </a:r>
            <a:r>
              <a:rPr lang="en-US" altLang="ja-JP" sz="900" baseline="-25000" dirty="0"/>
              <a:t>3</a:t>
            </a:r>
            <a:r>
              <a:rPr lang="en-US" altLang="ja-JP" sz="900" dirty="0"/>
              <a:t>|</a:t>
            </a:r>
            <a:r>
              <a:rPr lang="ja-JP" altLang="en-US" sz="900" dirty="0"/>
              <a:t>であることから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|V</a:t>
            </a:r>
            <a:r>
              <a:rPr lang="en-US" altLang="ja-JP" sz="900" baseline="-25000" dirty="0"/>
              <a:t>1</a:t>
            </a:r>
            <a:r>
              <a:rPr lang="en-US" altLang="ja-JP" sz="900" dirty="0"/>
              <a:t>|</a:t>
            </a:r>
            <a:r>
              <a:rPr lang="ja-JP" altLang="en-US" sz="900" dirty="0"/>
              <a:t>≦</a:t>
            </a:r>
            <a:r>
              <a:rPr lang="en-US" altLang="ja-JP" sz="900" dirty="0"/>
              <a:t>|G|/6+1/3</a:t>
            </a:r>
            <a:r>
              <a:rPr lang="ja-JP" altLang="en-US" sz="900" dirty="0"/>
              <a:t>となり，定理</a:t>
            </a:r>
            <a:r>
              <a:rPr lang="en-US" altLang="ja-JP" sz="900" dirty="0"/>
              <a:t>1</a:t>
            </a:r>
            <a:r>
              <a:rPr lang="ja-JP" altLang="en-US" sz="900" dirty="0"/>
              <a:t>が成立することが分かる．□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900" dirty="0"/>
              <a:t>葉の数が</a:t>
            </a:r>
            <a:r>
              <a:rPr lang="en-US" altLang="ja-JP" sz="900" dirty="0"/>
              <a:t>|G|/6+1/3</a:t>
            </a:r>
            <a:r>
              <a:rPr lang="ja-JP" altLang="en-US" sz="900" dirty="0"/>
              <a:t>未満となる全域木を持たない，切断点を持つ位数が</a:t>
            </a:r>
            <a:r>
              <a:rPr lang="en-US" altLang="ja-JP" sz="900" dirty="0"/>
              <a:t>16</a:t>
            </a:r>
            <a:r>
              <a:rPr lang="ja-JP" altLang="en-US" sz="900" dirty="0"/>
              <a:t>の</a:t>
            </a:r>
            <a:r>
              <a:rPr lang="en-US" altLang="ja-JP" sz="900" dirty="0"/>
              <a:t>3</a:t>
            </a:r>
            <a:r>
              <a:rPr lang="ja-JP" altLang="en-US" sz="900" dirty="0"/>
              <a:t>正則連結グラフを描け．（</a:t>
            </a:r>
            <a:r>
              <a:rPr lang="en-US" altLang="ja-JP" sz="900" dirty="0"/>
              <a:t>10</a:t>
            </a:r>
            <a:r>
              <a:rPr lang="ja-JP" altLang="en-US" sz="900" dirty="0"/>
              <a:t>点）</a:t>
            </a:r>
            <a:br>
              <a:rPr lang="en-US" altLang="ja-JP" sz="900" dirty="0"/>
            </a:br>
            <a:r>
              <a:rPr lang="ja-JP" altLang="en-US" sz="900" dirty="0"/>
              <a:t> ヒント：次のグラフを利用する．</a:t>
            </a: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900" dirty="0"/>
              <a:t>①と②の空欄を埋めよ（</a:t>
            </a:r>
            <a:r>
              <a:rPr lang="en-US" altLang="ja-JP" sz="900" dirty="0">
                <a:sym typeface="Wingdings" panose="05000000000000000000" pitchFamily="2" charset="2"/>
              </a:rPr>
              <a:t>|V</a:t>
            </a:r>
            <a:r>
              <a:rPr lang="en-US" altLang="ja-JP" sz="900" baseline="-25000" dirty="0">
                <a:sym typeface="Wingdings" panose="05000000000000000000" pitchFamily="2" charset="2"/>
              </a:rPr>
              <a:t>1</a:t>
            </a:r>
            <a:r>
              <a:rPr lang="en-US" altLang="ja-JP" sz="900" dirty="0">
                <a:sym typeface="Wingdings" panose="05000000000000000000" pitchFamily="2" charset="2"/>
              </a:rPr>
              <a:t>|</a:t>
            </a:r>
            <a:r>
              <a:rPr lang="ja-JP" altLang="en-US" sz="900" dirty="0">
                <a:sym typeface="Wingdings" panose="05000000000000000000" pitchFamily="2" charset="2"/>
              </a:rPr>
              <a:t>を用いて表せ）．（注意：共に正解で</a:t>
            </a:r>
            <a:r>
              <a:rPr lang="en-US" altLang="ja-JP" sz="900" dirty="0">
                <a:sym typeface="Wingdings" panose="05000000000000000000" pitchFamily="2" charset="2"/>
              </a:rPr>
              <a:t>10</a:t>
            </a:r>
            <a:r>
              <a:rPr lang="ja-JP" altLang="en-US" sz="900" dirty="0">
                <a:sym typeface="Wingdings" panose="05000000000000000000" pitchFamily="2" charset="2"/>
              </a:rPr>
              <a:t>点）</a:t>
            </a:r>
            <a:endParaRPr lang="en-US" altLang="ja-JP" sz="900" dirty="0">
              <a:sym typeface="Wingdings" panose="05000000000000000000" pitchFamily="2" charset="2"/>
            </a:endParaRPr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>
              <a:sym typeface="Wingdings" panose="05000000000000000000" pitchFamily="2" charset="2"/>
            </a:endParaRPr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900" dirty="0">
                <a:sym typeface="Wingdings" panose="05000000000000000000" pitchFamily="2" charset="2"/>
              </a:rPr>
              <a:t>③と④に当てはまる数字をそれぞれ書け．（注意：共に正解で</a:t>
            </a:r>
            <a:r>
              <a:rPr lang="en-US" altLang="ja-JP" sz="900" dirty="0">
                <a:sym typeface="Wingdings" panose="05000000000000000000" pitchFamily="2" charset="2"/>
              </a:rPr>
              <a:t>10</a:t>
            </a:r>
            <a:r>
              <a:rPr lang="ja-JP" altLang="en-US" sz="900" dirty="0">
                <a:sym typeface="Wingdings" panose="05000000000000000000" pitchFamily="2" charset="2"/>
              </a:rPr>
              <a:t>点）</a:t>
            </a:r>
            <a:endParaRPr lang="en-US" altLang="ja-JP" sz="900" dirty="0">
              <a:sym typeface="Wingdings" panose="05000000000000000000" pitchFamily="2" charset="2"/>
            </a:endParaRPr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>
              <a:sym typeface="Wingdings" panose="05000000000000000000" pitchFamily="2" charset="2"/>
            </a:endParaRPr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en-US" altLang="ja-JP" sz="900" dirty="0"/>
              <a:t>DFS</a:t>
            </a:r>
            <a:r>
              <a:rPr lang="ja-JP" altLang="en-US" sz="900" dirty="0"/>
              <a:t>木の性質として</a:t>
            </a:r>
            <a:r>
              <a:rPr lang="en-US" altLang="ja-JP" sz="900" dirty="0"/>
              <a:t>DFS</a:t>
            </a:r>
            <a:r>
              <a:rPr lang="ja-JP" altLang="en-US" sz="900" dirty="0"/>
              <a:t>木上にない元のグラフの辺は</a:t>
            </a:r>
            <a:r>
              <a:rPr lang="en-US" altLang="ja-JP" sz="900" dirty="0"/>
              <a:t>DFS</a:t>
            </a:r>
            <a:r>
              <a:rPr lang="ja-JP" altLang="en-US" sz="900" dirty="0"/>
              <a:t>木の祖先と先祖を接続することが知られている．</a:t>
            </a:r>
            <a:br>
              <a:rPr lang="en-US" altLang="ja-JP" sz="900" dirty="0"/>
            </a:br>
            <a:r>
              <a:rPr lang="ja-JP" altLang="en-US" sz="900" dirty="0"/>
              <a:t>上記の略証においてこの性質は暗に使われている．使われている箇所の文章を</a:t>
            </a:r>
            <a:r>
              <a:rPr lang="en-US" altLang="ja-JP" sz="900" dirty="0"/>
              <a:t>2</a:t>
            </a:r>
            <a:r>
              <a:rPr lang="ja-JP" altLang="en-US" sz="900" dirty="0"/>
              <a:t>カ所探しそのまま書け．</a:t>
            </a:r>
            <a:br>
              <a:rPr lang="en-US" altLang="ja-JP" sz="900" dirty="0"/>
            </a:br>
            <a:r>
              <a:rPr lang="ja-JP" altLang="en-US" sz="900" dirty="0"/>
              <a:t>（注意：</a:t>
            </a:r>
            <a:r>
              <a:rPr lang="en-US" altLang="ja-JP" sz="900" dirty="0"/>
              <a:t>2</a:t>
            </a:r>
            <a:r>
              <a:rPr lang="ja-JP" altLang="en-US" sz="900" dirty="0"/>
              <a:t>か所指摘で</a:t>
            </a:r>
            <a:r>
              <a:rPr lang="en-US" altLang="ja-JP" sz="900" dirty="0"/>
              <a:t>10</a:t>
            </a:r>
            <a:r>
              <a:rPr lang="ja-JP" altLang="en-US" sz="900" dirty="0"/>
              <a:t>点，必要最低限の文章を書くこと）</a:t>
            </a: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655AF738-ACE8-44F8-8822-EDB825633010}"/>
              </a:ext>
            </a:extLst>
          </p:cNvPr>
          <p:cNvSpPr/>
          <p:nvPr/>
        </p:nvSpPr>
        <p:spPr>
          <a:xfrm>
            <a:off x="332656" y="1781721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DAF9EE28-24B6-4367-A444-98770ED4446A}"/>
              </a:ext>
            </a:extLst>
          </p:cNvPr>
          <p:cNvSpPr/>
          <p:nvPr/>
        </p:nvSpPr>
        <p:spPr>
          <a:xfrm>
            <a:off x="836712" y="1779155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D7BE927A-59D3-4054-AAC3-D2FAAF674673}"/>
              </a:ext>
            </a:extLst>
          </p:cNvPr>
          <p:cNvSpPr/>
          <p:nvPr/>
        </p:nvSpPr>
        <p:spPr>
          <a:xfrm>
            <a:off x="1340768" y="1773080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4EC521E-AE6A-46C8-84A1-FC3887E63471}"/>
              </a:ext>
            </a:extLst>
          </p:cNvPr>
          <p:cNvSpPr/>
          <p:nvPr/>
        </p:nvSpPr>
        <p:spPr>
          <a:xfrm>
            <a:off x="1844824" y="1770771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２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D6CEA50B-AE56-4F2E-842F-78BFA6C810F1}"/>
              </a:ext>
            </a:extLst>
          </p:cNvPr>
          <p:cNvSpPr/>
          <p:nvPr/>
        </p:nvSpPr>
        <p:spPr>
          <a:xfrm>
            <a:off x="2420888" y="1770771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37F6FE2-9440-4363-9127-45E05C7BA781}"/>
              </a:ext>
            </a:extLst>
          </p:cNvPr>
          <p:cNvCxnSpPr>
            <a:cxnSpLocks/>
            <a:stCxn id="2" idx="6"/>
            <a:endCxn id="8" idx="2"/>
          </p:cNvCxnSpPr>
          <p:nvPr/>
        </p:nvCxnSpPr>
        <p:spPr>
          <a:xfrm flipV="1">
            <a:off x="548680" y="1887167"/>
            <a:ext cx="288032" cy="25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2E372C12-386A-4A2E-ADD5-1DA6F554354D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 flipV="1">
            <a:off x="1052736" y="1881092"/>
            <a:ext cx="288032" cy="6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832B09F-61A2-435A-8A61-FAF3660E7860}"/>
              </a:ext>
            </a:extLst>
          </p:cNvPr>
          <p:cNvCxnSpPr>
            <a:cxnSpLocks/>
            <a:stCxn id="10" idx="6"/>
            <a:endCxn id="11" idx="2"/>
          </p:cNvCxnSpPr>
          <p:nvPr/>
        </p:nvCxnSpPr>
        <p:spPr>
          <a:xfrm>
            <a:off x="2060848" y="1878783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CCDF1BCF-9EA0-4551-BC6E-826C51D01470}"/>
              </a:ext>
            </a:extLst>
          </p:cNvPr>
          <p:cNvSpPr/>
          <p:nvPr/>
        </p:nvSpPr>
        <p:spPr>
          <a:xfrm>
            <a:off x="465127" y="1982177"/>
            <a:ext cx="1488294" cy="174650"/>
          </a:xfrm>
          <a:custGeom>
            <a:avLst/>
            <a:gdLst>
              <a:gd name="connsiteX0" fmla="*/ 0 w 1519382"/>
              <a:gd name="connsiteY0" fmla="*/ 25400 h 182578"/>
              <a:gd name="connsiteX1" fmla="*/ 824345 w 1519382"/>
              <a:gd name="connsiteY1" fmla="*/ 182419 h 182578"/>
              <a:gd name="connsiteX2" fmla="*/ 1519382 w 1519382"/>
              <a:gd name="connsiteY2" fmla="*/ 0 h 18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9382" h="182578">
                <a:moveTo>
                  <a:pt x="0" y="25400"/>
                </a:moveTo>
                <a:cubicBezTo>
                  <a:pt x="285557" y="106026"/>
                  <a:pt x="571115" y="186652"/>
                  <a:pt x="824345" y="182419"/>
                </a:cubicBezTo>
                <a:cubicBezTo>
                  <a:pt x="1077575" y="178186"/>
                  <a:pt x="1298478" y="89093"/>
                  <a:pt x="1519382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: 図形 24">
            <a:extLst>
              <a:ext uri="{FF2B5EF4-FFF2-40B4-BE49-F238E27FC236}">
                <a16:creationId xmlns:a16="http://schemas.microsoft.com/office/drawing/2014/main" id="{DC57D402-DD4D-4DBF-B1F9-349787F7F2D3}"/>
              </a:ext>
            </a:extLst>
          </p:cNvPr>
          <p:cNvSpPr/>
          <p:nvPr/>
        </p:nvSpPr>
        <p:spPr>
          <a:xfrm>
            <a:off x="957209" y="1979868"/>
            <a:ext cx="1560302" cy="174650"/>
          </a:xfrm>
          <a:custGeom>
            <a:avLst/>
            <a:gdLst>
              <a:gd name="connsiteX0" fmla="*/ 0 w 1519382"/>
              <a:gd name="connsiteY0" fmla="*/ 25400 h 182578"/>
              <a:gd name="connsiteX1" fmla="*/ 824345 w 1519382"/>
              <a:gd name="connsiteY1" fmla="*/ 182419 h 182578"/>
              <a:gd name="connsiteX2" fmla="*/ 1519382 w 1519382"/>
              <a:gd name="connsiteY2" fmla="*/ 0 h 18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9382" h="182578">
                <a:moveTo>
                  <a:pt x="0" y="25400"/>
                </a:moveTo>
                <a:cubicBezTo>
                  <a:pt x="285557" y="106026"/>
                  <a:pt x="571115" y="186652"/>
                  <a:pt x="824345" y="182419"/>
                </a:cubicBezTo>
                <a:cubicBezTo>
                  <a:pt x="1077575" y="178186"/>
                  <a:pt x="1298478" y="89093"/>
                  <a:pt x="1519382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16BBBCBC-1BCC-4936-BDED-8CAA54DA1D08}"/>
              </a:ext>
            </a:extLst>
          </p:cNvPr>
          <p:cNvSpPr/>
          <p:nvPr/>
        </p:nvSpPr>
        <p:spPr>
          <a:xfrm rot="10800000">
            <a:off x="411266" y="1612625"/>
            <a:ext cx="2112846" cy="174650"/>
          </a:xfrm>
          <a:custGeom>
            <a:avLst/>
            <a:gdLst>
              <a:gd name="connsiteX0" fmla="*/ 0 w 1519382"/>
              <a:gd name="connsiteY0" fmla="*/ 25400 h 182578"/>
              <a:gd name="connsiteX1" fmla="*/ 824345 w 1519382"/>
              <a:gd name="connsiteY1" fmla="*/ 182419 h 182578"/>
              <a:gd name="connsiteX2" fmla="*/ 1519382 w 1519382"/>
              <a:gd name="connsiteY2" fmla="*/ 0 h 18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9382" h="182578">
                <a:moveTo>
                  <a:pt x="0" y="25400"/>
                </a:moveTo>
                <a:cubicBezTo>
                  <a:pt x="285557" y="106026"/>
                  <a:pt x="571115" y="186652"/>
                  <a:pt x="824345" y="182419"/>
                </a:cubicBezTo>
                <a:cubicBezTo>
                  <a:pt x="1077575" y="178186"/>
                  <a:pt x="1298478" y="89093"/>
                  <a:pt x="1519382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CCDF1BCF-9EA0-4551-BC6E-826C51D01470}"/>
              </a:ext>
            </a:extLst>
          </p:cNvPr>
          <p:cNvSpPr/>
          <p:nvPr/>
        </p:nvSpPr>
        <p:spPr>
          <a:xfrm rot="10800000">
            <a:off x="1474056" y="1603048"/>
            <a:ext cx="1080120" cy="178451"/>
          </a:xfrm>
          <a:custGeom>
            <a:avLst/>
            <a:gdLst>
              <a:gd name="connsiteX0" fmla="*/ 0 w 1519382"/>
              <a:gd name="connsiteY0" fmla="*/ 25400 h 182578"/>
              <a:gd name="connsiteX1" fmla="*/ 824345 w 1519382"/>
              <a:gd name="connsiteY1" fmla="*/ 182419 h 182578"/>
              <a:gd name="connsiteX2" fmla="*/ 1519382 w 1519382"/>
              <a:gd name="connsiteY2" fmla="*/ 0 h 18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9382" h="182578">
                <a:moveTo>
                  <a:pt x="0" y="25400"/>
                </a:moveTo>
                <a:cubicBezTo>
                  <a:pt x="285557" y="106026"/>
                  <a:pt x="571115" y="186652"/>
                  <a:pt x="824345" y="182419"/>
                </a:cubicBezTo>
                <a:cubicBezTo>
                  <a:pt x="1077575" y="178186"/>
                  <a:pt x="1298478" y="89093"/>
                  <a:pt x="1519382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FD26D512-7BB8-43C5-9919-331E3B2E0F36}"/>
              </a:ext>
            </a:extLst>
          </p:cNvPr>
          <p:cNvSpPr/>
          <p:nvPr/>
        </p:nvSpPr>
        <p:spPr>
          <a:xfrm>
            <a:off x="2996952" y="1796787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6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B6B3B8E2-E6C5-4681-B5D6-263DA5797B3B}"/>
              </a:ext>
            </a:extLst>
          </p:cNvPr>
          <p:cNvSpPr/>
          <p:nvPr/>
        </p:nvSpPr>
        <p:spPr>
          <a:xfrm>
            <a:off x="1456805" y="1973415"/>
            <a:ext cx="1560302" cy="183412"/>
          </a:xfrm>
          <a:custGeom>
            <a:avLst/>
            <a:gdLst>
              <a:gd name="connsiteX0" fmla="*/ 0 w 1519382"/>
              <a:gd name="connsiteY0" fmla="*/ 25400 h 182578"/>
              <a:gd name="connsiteX1" fmla="*/ 824345 w 1519382"/>
              <a:gd name="connsiteY1" fmla="*/ 182419 h 182578"/>
              <a:gd name="connsiteX2" fmla="*/ 1519382 w 1519382"/>
              <a:gd name="connsiteY2" fmla="*/ 0 h 182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9382" h="182578">
                <a:moveTo>
                  <a:pt x="0" y="25400"/>
                </a:moveTo>
                <a:cubicBezTo>
                  <a:pt x="285557" y="106026"/>
                  <a:pt x="571115" y="186652"/>
                  <a:pt x="824345" y="182419"/>
                </a:cubicBezTo>
                <a:cubicBezTo>
                  <a:pt x="1077575" y="178186"/>
                  <a:pt x="1298478" y="89093"/>
                  <a:pt x="1519382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B36BE0-4480-4CC8-8AF4-798ECC58435C}"/>
              </a:ext>
            </a:extLst>
          </p:cNvPr>
          <p:cNvSpPr txBox="1"/>
          <p:nvPr/>
        </p:nvSpPr>
        <p:spPr>
          <a:xfrm>
            <a:off x="230838" y="2013391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始点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0080AA7-940A-436A-A373-06B7187F1142}"/>
              </a:ext>
            </a:extLst>
          </p:cNvPr>
          <p:cNvSpPr txBox="1"/>
          <p:nvPr/>
        </p:nvSpPr>
        <p:spPr>
          <a:xfrm>
            <a:off x="967202" y="1653351"/>
            <a:ext cx="240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x</a:t>
            </a:r>
            <a:endParaRPr kumimoji="1" lang="ja-JP" altLang="en-US" sz="1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ED9CED-171E-4DFE-86E7-F5140F1A4728}"/>
              </a:ext>
            </a:extLst>
          </p:cNvPr>
          <p:cNvSpPr txBox="1"/>
          <p:nvPr/>
        </p:nvSpPr>
        <p:spPr>
          <a:xfrm>
            <a:off x="1484784" y="1652771"/>
            <a:ext cx="240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y</a:t>
            </a:r>
            <a:endParaRPr kumimoji="1" lang="ja-JP" altLang="en-US" sz="1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293CC4-566A-4CA6-87D9-F20DBF90B831}"/>
              </a:ext>
            </a:extLst>
          </p:cNvPr>
          <p:cNvSpPr txBox="1"/>
          <p:nvPr/>
        </p:nvSpPr>
        <p:spPr>
          <a:xfrm>
            <a:off x="1988840" y="1652771"/>
            <a:ext cx="240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z</a:t>
            </a:r>
            <a:endParaRPr kumimoji="1" lang="ja-JP" altLang="en-US" sz="10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48F765B-F438-40E1-B82A-18E1CDDB0AD5}"/>
              </a:ext>
            </a:extLst>
          </p:cNvPr>
          <p:cNvSpPr txBox="1"/>
          <p:nvPr/>
        </p:nvSpPr>
        <p:spPr>
          <a:xfrm>
            <a:off x="2564904" y="1652771"/>
            <a:ext cx="276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w</a:t>
            </a:r>
            <a:endParaRPr kumimoji="1" lang="ja-JP" altLang="en-US" sz="10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6CEC64F-DE94-4657-B939-B460C63D47E8}"/>
              </a:ext>
            </a:extLst>
          </p:cNvPr>
          <p:cNvSpPr txBox="1"/>
          <p:nvPr/>
        </p:nvSpPr>
        <p:spPr>
          <a:xfrm>
            <a:off x="3260236" y="1508755"/>
            <a:ext cx="2755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始点の次の選択肢は</a:t>
            </a:r>
            <a:r>
              <a:rPr kumimoji="1" lang="en-US" altLang="ja-JP" sz="800" dirty="0" err="1"/>
              <a:t>x,z,w</a:t>
            </a:r>
            <a:r>
              <a:rPr kumimoji="1" lang="ja-JP" altLang="en-US" sz="800" dirty="0"/>
              <a:t>で，</a:t>
            </a:r>
            <a:endParaRPr kumimoji="1" lang="en-US" altLang="ja-JP" sz="800" dirty="0"/>
          </a:p>
          <a:p>
            <a:r>
              <a:rPr lang="en-US" altLang="ja-JP" sz="800" dirty="0" err="1"/>
              <a:t>x,z,w</a:t>
            </a:r>
            <a:r>
              <a:rPr lang="ja-JP" altLang="en-US" sz="800" dirty="0"/>
              <a:t>の未訪問の隣接頂点数（始点を除く）はそれぞれ</a:t>
            </a:r>
            <a:r>
              <a:rPr lang="en-US" altLang="ja-JP" sz="800" dirty="0"/>
              <a:t>2,1,3</a:t>
            </a:r>
            <a:r>
              <a:rPr lang="ja-JP" altLang="en-US" sz="800" dirty="0"/>
              <a:t>．</a:t>
            </a:r>
            <a:endParaRPr lang="en-US" altLang="ja-JP" sz="800" dirty="0"/>
          </a:p>
          <a:p>
            <a:r>
              <a:rPr kumimoji="1" lang="ja-JP" altLang="en-US" sz="800" dirty="0"/>
              <a:t>よって始点の次に</a:t>
            </a:r>
            <a:r>
              <a:rPr kumimoji="1" lang="en-US" altLang="ja-JP" sz="800" dirty="0"/>
              <a:t>z</a:t>
            </a:r>
            <a:r>
              <a:rPr kumimoji="1" lang="ja-JP" altLang="en-US" sz="800" dirty="0"/>
              <a:t>が選ばれる．</a:t>
            </a:r>
            <a:endParaRPr kumimoji="1" lang="en-US" altLang="ja-JP" sz="800" dirty="0"/>
          </a:p>
          <a:p>
            <a:r>
              <a:rPr lang="en-US" altLang="ja-JP" sz="800" dirty="0"/>
              <a:t>w</a:t>
            </a:r>
            <a:r>
              <a:rPr lang="ja-JP" altLang="en-US" sz="800" dirty="0"/>
              <a:t>の次の選択肢は</a:t>
            </a:r>
            <a:r>
              <a:rPr lang="en-US" altLang="ja-JP" sz="800" dirty="0" err="1"/>
              <a:t>x,y</a:t>
            </a:r>
            <a:r>
              <a:rPr lang="ja-JP" altLang="en-US" sz="800" dirty="0"/>
              <a:t>で，</a:t>
            </a:r>
            <a:endParaRPr lang="en-US" altLang="ja-JP" sz="800" dirty="0"/>
          </a:p>
          <a:p>
            <a:r>
              <a:rPr kumimoji="1" lang="en-US" altLang="ja-JP" sz="800" dirty="0" err="1"/>
              <a:t>x,y</a:t>
            </a:r>
            <a:r>
              <a:rPr kumimoji="1" lang="ja-JP" altLang="en-US" sz="800" dirty="0"/>
              <a:t>の未訪問の隣接頂点数は（</a:t>
            </a:r>
            <a:r>
              <a:rPr kumimoji="1" lang="en-US" altLang="ja-JP" sz="800" dirty="0"/>
              <a:t>w</a:t>
            </a:r>
            <a:r>
              <a:rPr kumimoji="1" lang="ja-JP" altLang="en-US" sz="800" dirty="0"/>
              <a:t>を除く）はそれぞれ</a:t>
            </a:r>
            <a:r>
              <a:rPr lang="en-US" altLang="ja-JP" sz="800" dirty="0"/>
              <a:t>1</a:t>
            </a:r>
            <a:r>
              <a:rPr kumimoji="1" lang="en-US" altLang="ja-JP" sz="800" dirty="0"/>
              <a:t>,2</a:t>
            </a:r>
            <a:r>
              <a:rPr kumimoji="1" lang="ja-JP" altLang="en-US" sz="800" dirty="0"/>
              <a:t>．</a:t>
            </a:r>
            <a:endParaRPr kumimoji="1" lang="en-US" altLang="ja-JP" sz="800" dirty="0"/>
          </a:p>
          <a:p>
            <a:r>
              <a:rPr lang="ja-JP" altLang="en-US" sz="800" dirty="0"/>
              <a:t>よって</a:t>
            </a:r>
            <a:r>
              <a:rPr lang="en-US" altLang="ja-JP" sz="800" dirty="0"/>
              <a:t>w</a:t>
            </a:r>
            <a:r>
              <a:rPr lang="ja-JP" altLang="en-US" sz="800" dirty="0"/>
              <a:t>の次に</a:t>
            </a:r>
            <a:r>
              <a:rPr lang="en-US" altLang="ja-JP" sz="800" dirty="0"/>
              <a:t>x</a:t>
            </a:r>
            <a:r>
              <a:rPr lang="ja-JP" altLang="en-US" sz="800" dirty="0"/>
              <a:t>が選ばれる．</a:t>
            </a:r>
            <a:endParaRPr kumimoji="1" lang="ja-JP" altLang="en-US" sz="800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017397B-D592-443F-86BD-22C2F043FFEB}"/>
              </a:ext>
            </a:extLst>
          </p:cNvPr>
          <p:cNvGrpSpPr/>
          <p:nvPr/>
        </p:nvGrpSpPr>
        <p:grpSpPr>
          <a:xfrm>
            <a:off x="1988840" y="6660232"/>
            <a:ext cx="1306160" cy="720080"/>
            <a:chOff x="1988840" y="6300192"/>
            <a:chExt cx="1306160" cy="720080"/>
          </a:xfrm>
        </p:grpSpPr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D9B8FEDA-243C-4E97-B9A1-CB28E2086647}"/>
                </a:ext>
              </a:extLst>
            </p:cNvPr>
            <p:cNvSpPr/>
            <p:nvPr/>
          </p:nvSpPr>
          <p:spPr>
            <a:xfrm>
              <a:off x="3078976" y="6562394"/>
              <a:ext cx="216024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DD9E9C08-1DBE-40D7-93A0-391AAEEF827C}"/>
                </a:ext>
              </a:extLst>
            </p:cNvPr>
            <p:cNvCxnSpPr>
              <a:cxnSpLocks/>
              <a:stCxn id="31" idx="6"/>
              <a:endCxn id="32" idx="2"/>
            </p:cNvCxnSpPr>
            <p:nvPr/>
          </p:nvCxnSpPr>
          <p:spPr>
            <a:xfrm>
              <a:off x="2204864" y="6408204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0187D919-6ADC-484B-91EB-930F90092C0D}"/>
                </a:ext>
              </a:extLst>
            </p:cNvPr>
            <p:cNvSpPr/>
            <p:nvPr/>
          </p:nvSpPr>
          <p:spPr>
            <a:xfrm>
              <a:off x="1988840" y="6804248"/>
              <a:ext cx="216024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2ED40F1A-174D-4133-9531-60206B086C0E}"/>
                </a:ext>
              </a:extLst>
            </p:cNvPr>
            <p:cNvSpPr/>
            <p:nvPr/>
          </p:nvSpPr>
          <p:spPr>
            <a:xfrm>
              <a:off x="1988840" y="6300192"/>
              <a:ext cx="216024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楕円 31">
              <a:extLst>
                <a:ext uri="{FF2B5EF4-FFF2-40B4-BE49-F238E27FC236}">
                  <a16:creationId xmlns:a16="http://schemas.microsoft.com/office/drawing/2014/main" id="{55F749A3-8572-404A-97D1-01A8F3AFF4E3}"/>
                </a:ext>
              </a:extLst>
            </p:cNvPr>
            <p:cNvSpPr/>
            <p:nvPr/>
          </p:nvSpPr>
          <p:spPr>
            <a:xfrm>
              <a:off x="2636912" y="6300192"/>
              <a:ext cx="216024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楕円 32">
              <a:extLst>
                <a:ext uri="{FF2B5EF4-FFF2-40B4-BE49-F238E27FC236}">
                  <a16:creationId xmlns:a16="http://schemas.microsoft.com/office/drawing/2014/main" id="{2E013686-E3FA-4F1B-8A48-64373B5A4062}"/>
                </a:ext>
              </a:extLst>
            </p:cNvPr>
            <p:cNvSpPr/>
            <p:nvPr/>
          </p:nvSpPr>
          <p:spPr>
            <a:xfrm>
              <a:off x="2636912" y="6804248"/>
              <a:ext cx="216024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793CAEC2-66BC-4ACA-8106-C2D39579839B}"/>
                </a:ext>
              </a:extLst>
            </p:cNvPr>
            <p:cNvCxnSpPr>
              <a:cxnSpLocks/>
              <a:stCxn id="30" idx="6"/>
              <a:endCxn id="33" idx="2"/>
            </p:cNvCxnSpPr>
            <p:nvPr/>
          </p:nvCxnSpPr>
          <p:spPr>
            <a:xfrm>
              <a:off x="2204864" y="6912260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37E8F208-14CD-4EBE-925B-F5425AFCADBC}"/>
                </a:ext>
              </a:extLst>
            </p:cNvPr>
            <p:cNvCxnSpPr>
              <a:cxnSpLocks/>
              <a:stCxn id="31" idx="4"/>
              <a:endCxn id="30" idx="0"/>
            </p:cNvCxnSpPr>
            <p:nvPr/>
          </p:nvCxnSpPr>
          <p:spPr>
            <a:xfrm>
              <a:off x="2096852" y="6516216"/>
              <a:ext cx="0" cy="2880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B1DB18B-8616-4D3B-81AB-3CB305814444}"/>
                </a:ext>
              </a:extLst>
            </p:cNvPr>
            <p:cNvCxnSpPr>
              <a:cxnSpLocks/>
              <a:stCxn id="32" idx="3"/>
              <a:endCxn id="30" idx="7"/>
            </p:cNvCxnSpPr>
            <p:nvPr/>
          </p:nvCxnSpPr>
          <p:spPr>
            <a:xfrm flipH="1">
              <a:off x="2173228" y="6484580"/>
              <a:ext cx="495320" cy="3513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A678A79-8CE5-4F49-AD34-17131A5039FB}"/>
                </a:ext>
              </a:extLst>
            </p:cNvPr>
            <p:cNvCxnSpPr>
              <a:cxnSpLocks/>
              <a:stCxn id="33" idx="1"/>
              <a:endCxn id="31" idx="5"/>
            </p:cNvCxnSpPr>
            <p:nvPr/>
          </p:nvCxnSpPr>
          <p:spPr>
            <a:xfrm flipH="1" flipV="1">
              <a:off x="2173228" y="6484580"/>
              <a:ext cx="495320" cy="3513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DFA5593-08C7-4B94-986C-24E5393E4301}"/>
                </a:ext>
              </a:extLst>
            </p:cNvPr>
            <p:cNvCxnSpPr>
              <a:cxnSpLocks/>
              <a:stCxn id="28" idx="0"/>
              <a:endCxn id="32" idx="6"/>
            </p:cNvCxnSpPr>
            <p:nvPr/>
          </p:nvCxnSpPr>
          <p:spPr>
            <a:xfrm flipH="1" flipV="1">
              <a:off x="2852936" y="6408204"/>
              <a:ext cx="334052" cy="154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FD130401-B7FF-4185-AB22-CA902BE464A0}"/>
                </a:ext>
              </a:extLst>
            </p:cNvPr>
            <p:cNvCxnSpPr>
              <a:cxnSpLocks/>
              <a:stCxn id="28" idx="4"/>
              <a:endCxn id="33" idx="6"/>
            </p:cNvCxnSpPr>
            <p:nvPr/>
          </p:nvCxnSpPr>
          <p:spPr>
            <a:xfrm flipH="1">
              <a:off x="2852936" y="6778418"/>
              <a:ext cx="334052" cy="13384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206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4924746" cy="55769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2020</a:t>
            </a:r>
            <a:r>
              <a:rPr lang="ja-JP" altLang="en-US" sz="900" dirty="0"/>
              <a:t>年度 有限幾何学 期末レポート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問</a:t>
            </a:r>
            <a:r>
              <a:rPr lang="en-US" altLang="ja-JP" sz="900" dirty="0"/>
              <a:t>2</a:t>
            </a:r>
            <a:r>
              <a:rPr lang="ja-JP" altLang="en-US" sz="900" dirty="0"/>
              <a:t>：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多重辺を認めた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部グラフを多重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部グラフという．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多重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部グラフに関する次の定理とその証明を読み以下の問に答えよ．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定理</a:t>
            </a:r>
            <a:r>
              <a:rPr lang="en-US" altLang="ja-JP" sz="900" dirty="0"/>
              <a:t>2</a:t>
            </a:r>
            <a:r>
              <a:rPr lang="ja-JP" altLang="en-US" sz="900" dirty="0"/>
              <a:t>：</a:t>
            </a:r>
            <a:r>
              <a:rPr lang="en-US" altLang="ja-JP" sz="900" dirty="0"/>
              <a:t>d</a:t>
            </a:r>
            <a:r>
              <a:rPr lang="ja-JP" altLang="en-US" sz="900" dirty="0"/>
              <a:t>を</a:t>
            </a:r>
            <a:r>
              <a:rPr lang="en-US" altLang="ja-JP" sz="900" dirty="0"/>
              <a:t>1</a:t>
            </a:r>
            <a:r>
              <a:rPr lang="ja-JP" altLang="en-US" sz="900" dirty="0"/>
              <a:t>以上の整数とする．</a:t>
            </a:r>
            <a:r>
              <a:rPr lang="en-US" altLang="ja-JP" sz="900" dirty="0"/>
              <a:t>d-</a:t>
            </a:r>
            <a:r>
              <a:rPr lang="ja-JP" altLang="en-US" sz="900" dirty="0"/>
              <a:t>正則多重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部グラフは完全マッチングを持つ．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定理</a:t>
            </a:r>
            <a:r>
              <a:rPr lang="en-US" altLang="ja-JP" sz="900" dirty="0"/>
              <a:t>2</a:t>
            </a:r>
            <a:r>
              <a:rPr lang="ja-JP" altLang="en-US" sz="900" dirty="0"/>
              <a:t>の証明：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G</a:t>
            </a:r>
            <a:r>
              <a:rPr lang="ja-JP" altLang="en-US" sz="900" dirty="0"/>
              <a:t>を</a:t>
            </a:r>
            <a:r>
              <a:rPr lang="en-US" altLang="ja-JP" sz="900" dirty="0"/>
              <a:t>d-</a:t>
            </a:r>
            <a:r>
              <a:rPr lang="ja-JP" altLang="en-US" sz="900" dirty="0"/>
              <a:t>正則多重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部グラフとし，部集合を</a:t>
            </a:r>
            <a:r>
              <a:rPr lang="en-US" altLang="ja-JP" sz="900" dirty="0"/>
              <a:t>A,B</a:t>
            </a:r>
            <a:r>
              <a:rPr lang="ja-JP" altLang="en-US" sz="900" dirty="0"/>
              <a:t>とする．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このとき，</a:t>
            </a:r>
            <a:r>
              <a:rPr lang="en-US" altLang="ja-JP" sz="900" dirty="0"/>
              <a:t>|E(G)|=</a:t>
            </a:r>
            <a:r>
              <a:rPr lang="ja-JP" altLang="en-US" sz="900" u="sng" dirty="0"/>
              <a:t>　　①　　</a:t>
            </a:r>
            <a:r>
              <a:rPr lang="en-US" altLang="ja-JP" sz="900" dirty="0"/>
              <a:t>=</a:t>
            </a:r>
            <a:r>
              <a:rPr lang="ja-JP" altLang="en-US" sz="900" u="sng" dirty="0"/>
              <a:t>　　②　　</a:t>
            </a:r>
            <a:r>
              <a:rPr lang="ja-JP" altLang="en-US" sz="900" dirty="0"/>
              <a:t>であることから，</a:t>
            </a:r>
            <a:r>
              <a:rPr lang="en-US" altLang="ja-JP" sz="900" dirty="0"/>
              <a:t>|A|=</a:t>
            </a:r>
            <a:r>
              <a:rPr lang="ja-JP" altLang="en-US" sz="900" u="sng" dirty="0"/>
              <a:t>　　　　　③　　　　</a:t>
            </a:r>
            <a:r>
              <a:rPr lang="ja-JP" altLang="en-US" sz="900" dirty="0"/>
              <a:t>であることが分かる．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下図のように</a:t>
            </a:r>
            <a:r>
              <a:rPr lang="en-US" altLang="ja-JP" sz="900" dirty="0"/>
              <a:t>G</a:t>
            </a:r>
            <a:r>
              <a:rPr lang="ja-JP" altLang="en-US" sz="900" dirty="0"/>
              <a:t>の多重辺を</a:t>
            </a:r>
            <a:r>
              <a:rPr lang="en-US" altLang="ja-JP" sz="900" dirty="0"/>
              <a:t>1</a:t>
            </a:r>
            <a:r>
              <a:rPr lang="ja-JP" altLang="en-US" sz="900" dirty="0"/>
              <a:t>辺だけ残すことで構成される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部集合が</a:t>
            </a:r>
            <a:r>
              <a:rPr lang="en-US" altLang="ja-JP" sz="900" dirty="0"/>
              <a:t>A,B</a:t>
            </a:r>
            <a:r>
              <a:rPr lang="ja-JP" altLang="en-US" sz="900" dirty="0"/>
              <a:t>の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部グラフ（単純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部グラフ）を</a:t>
            </a:r>
            <a:r>
              <a:rPr lang="en-US" altLang="ja-JP" sz="900" dirty="0"/>
              <a:t>H</a:t>
            </a:r>
            <a:r>
              <a:rPr lang="ja-JP" altLang="en-US" sz="900" dirty="0"/>
              <a:t>とする．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900" dirty="0"/>
              <a:t>このとき，</a:t>
            </a:r>
            <a:r>
              <a:rPr lang="en-US" altLang="ja-JP" sz="900" dirty="0"/>
              <a:t>S</a:t>
            </a:r>
            <a:r>
              <a:rPr lang="ja-JP" altLang="en-US" sz="900" dirty="0"/>
              <a:t>を</a:t>
            </a:r>
            <a:r>
              <a:rPr lang="en-US" altLang="ja-JP" sz="900" dirty="0"/>
              <a:t>A</a:t>
            </a:r>
            <a:r>
              <a:rPr lang="ja-JP" altLang="en-US" sz="900" dirty="0"/>
              <a:t>の任意の部分集合とすると</a:t>
            </a:r>
            <a:r>
              <a:rPr lang="en-US" altLang="ja-JP" sz="900" u="sng" dirty="0"/>
              <a:t>|S|</a:t>
            </a:r>
            <a:r>
              <a:rPr lang="ja-JP" altLang="en-US" sz="900" u="sng" dirty="0"/>
              <a:t>≦</a:t>
            </a:r>
            <a:r>
              <a:rPr lang="en-US" altLang="ja-JP" sz="900" u="sng" dirty="0"/>
              <a:t>|N</a:t>
            </a:r>
            <a:r>
              <a:rPr lang="en-US" altLang="ja-JP" sz="900" u="sng" baseline="-25000" dirty="0"/>
              <a:t>H</a:t>
            </a:r>
            <a:r>
              <a:rPr lang="en-US" altLang="ja-JP" sz="900" u="sng" dirty="0"/>
              <a:t>(S)|</a:t>
            </a:r>
            <a:r>
              <a:rPr lang="ja-JP" altLang="en-US" sz="900" u="sng" dirty="0"/>
              <a:t>④</a:t>
            </a:r>
            <a:r>
              <a:rPr lang="ja-JP" altLang="en-US" sz="900" dirty="0"/>
              <a:t>となるので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Hall</a:t>
            </a:r>
            <a:r>
              <a:rPr lang="ja-JP" altLang="en-US" sz="900" dirty="0"/>
              <a:t>の結婚定理と</a:t>
            </a:r>
            <a:r>
              <a:rPr lang="en-US" altLang="ja-JP" sz="900" dirty="0"/>
              <a:t>|A|=</a:t>
            </a:r>
            <a:r>
              <a:rPr lang="ja-JP" altLang="en-US" sz="900" u="sng" dirty="0"/>
              <a:t>　　　　　③　　　　</a:t>
            </a:r>
            <a:r>
              <a:rPr lang="ja-JP" altLang="en-US" sz="900" dirty="0"/>
              <a:t>であることから，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H</a:t>
            </a:r>
            <a:r>
              <a:rPr lang="ja-JP" altLang="en-US" sz="900" dirty="0"/>
              <a:t>が完全マッチングを持つことが分かる．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900" dirty="0"/>
              <a:t>H</a:t>
            </a:r>
            <a:r>
              <a:rPr lang="ja-JP" altLang="en-US" sz="900" dirty="0"/>
              <a:t>の完全マッチングは</a:t>
            </a:r>
            <a:r>
              <a:rPr lang="en-US" altLang="ja-JP" sz="900" dirty="0"/>
              <a:t>G</a:t>
            </a:r>
            <a:r>
              <a:rPr lang="ja-JP" altLang="en-US" sz="900" dirty="0"/>
              <a:t>の完全マッチングでもあることから定理</a:t>
            </a:r>
            <a:r>
              <a:rPr lang="en-US" altLang="ja-JP" sz="900" dirty="0"/>
              <a:t>2</a:t>
            </a:r>
            <a:r>
              <a:rPr lang="ja-JP" altLang="en-US" sz="900" dirty="0"/>
              <a:t>が成立することが分かる．□</a:t>
            </a: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900" dirty="0"/>
              <a:t>①と②と③の空欄を埋めよ．（全て正解で</a:t>
            </a:r>
            <a:r>
              <a:rPr lang="en-US" altLang="ja-JP" sz="900" dirty="0"/>
              <a:t>10</a:t>
            </a:r>
            <a:r>
              <a:rPr lang="ja-JP" altLang="en-US" sz="900" dirty="0"/>
              <a:t>点）</a:t>
            </a: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Both"/>
              <a:defRPr/>
            </a:pPr>
            <a:r>
              <a:rPr lang="ja-JP" altLang="en-US" sz="900" dirty="0"/>
              <a:t>次の空欄を埋めよ．（共に正解で</a:t>
            </a:r>
            <a:r>
              <a:rPr lang="en-US" altLang="ja-JP" sz="900" dirty="0"/>
              <a:t>10</a:t>
            </a:r>
            <a:r>
              <a:rPr lang="ja-JP" altLang="en-US" sz="900" dirty="0"/>
              <a:t>点）</a:t>
            </a:r>
            <a:br>
              <a:rPr lang="en-US" altLang="ja-JP" sz="900" dirty="0"/>
            </a:br>
            <a:r>
              <a:rPr lang="ja-JP" altLang="en-US" sz="900" dirty="0"/>
              <a:t>下線部④は，</a:t>
            </a:r>
            <a:br>
              <a:rPr lang="en-US" altLang="ja-JP" sz="900" dirty="0"/>
            </a:br>
            <a:r>
              <a:rPr lang="en-US" altLang="ja-JP" sz="900" dirty="0"/>
              <a:t>N</a:t>
            </a:r>
            <a:r>
              <a:rPr lang="en-US" altLang="ja-JP" sz="900" baseline="-25000" dirty="0"/>
              <a:t>G</a:t>
            </a:r>
            <a:r>
              <a:rPr lang="en-US" altLang="ja-JP" sz="900" dirty="0"/>
              <a:t>(S)</a:t>
            </a:r>
            <a:r>
              <a:rPr lang="ja-JP" altLang="en-US" sz="900" dirty="0"/>
              <a:t>と</a:t>
            </a:r>
            <a:r>
              <a:rPr lang="en-US" altLang="ja-JP" sz="900" dirty="0"/>
              <a:t>N</a:t>
            </a:r>
            <a:r>
              <a:rPr lang="en-US" altLang="ja-JP" sz="900" baseline="-25000" dirty="0"/>
              <a:t>H</a:t>
            </a:r>
            <a:r>
              <a:rPr lang="en-US" altLang="ja-JP" sz="900" dirty="0"/>
              <a:t>(S)</a:t>
            </a:r>
            <a:r>
              <a:rPr lang="ja-JP" altLang="en-US" sz="900" dirty="0"/>
              <a:t>の間に</a:t>
            </a:r>
            <a:r>
              <a:rPr lang="ja-JP" altLang="en-US" sz="900" u="sng" dirty="0"/>
              <a:t>　　　　　</a:t>
            </a:r>
            <a:r>
              <a:rPr lang="en-US" altLang="ja-JP" sz="900" u="sng" dirty="0"/>
              <a:t>(</a:t>
            </a:r>
            <a:r>
              <a:rPr lang="en-US" altLang="ja-JP" sz="900" u="sng" dirty="0" err="1"/>
              <a:t>i</a:t>
            </a:r>
            <a:r>
              <a:rPr lang="en-US" altLang="ja-JP" sz="900" u="sng" dirty="0"/>
              <a:t>)</a:t>
            </a:r>
            <a:r>
              <a:rPr lang="ja-JP" altLang="en-US" sz="900" u="sng" dirty="0"/>
              <a:t>　　　　　</a:t>
            </a:r>
            <a:r>
              <a:rPr lang="ja-JP" altLang="en-US" sz="900" dirty="0"/>
              <a:t>という関係があることと，</a:t>
            </a:r>
            <a:br>
              <a:rPr lang="en-US" altLang="ja-JP" sz="900" dirty="0"/>
            </a:br>
            <a:r>
              <a:rPr lang="en-US" altLang="ja-JP" sz="900" dirty="0"/>
              <a:t>N</a:t>
            </a:r>
            <a:r>
              <a:rPr lang="en-US" altLang="ja-JP" sz="900" baseline="-25000" dirty="0"/>
              <a:t>G</a:t>
            </a:r>
            <a:r>
              <a:rPr lang="en-US" altLang="ja-JP" sz="900" dirty="0"/>
              <a:t>(S)</a:t>
            </a:r>
            <a:r>
              <a:rPr lang="ja-JP" altLang="en-US" sz="900" dirty="0"/>
              <a:t>と</a:t>
            </a:r>
            <a:r>
              <a:rPr lang="en-US" altLang="ja-JP" sz="900" dirty="0"/>
              <a:t>S</a:t>
            </a:r>
            <a:r>
              <a:rPr lang="ja-JP" altLang="en-US" sz="900" dirty="0"/>
              <a:t>の間に</a:t>
            </a:r>
            <a:r>
              <a:rPr lang="ja-JP" altLang="en-US" sz="900" u="sng" dirty="0"/>
              <a:t>　　　　　</a:t>
            </a:r>
            <a:r>
              <a:rPr lang="en-US" altLang="ja-JP" sz="900" u="sng" dirty="0"/>
              <a:t>(ii)</a:t>
            </a:r>
            <a:r>
              <a:rPr lang="ja-JP" altLang="en-US" sz="900" u="sng" dirty="0"/>
              <a:t>　　　　　</a:t>
            </a:r>
            <a:r>
              <a:rPr lang="ja-JP" altLang="en-US" sz="900" dirty="0"/>
              <a:t>という関係があることから分かる．</a:t>
            </a: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FontTx/>
              <a:buAutoNum type="arabicParenBoth"/>
              <a:defRPr/>
            </a:pP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en-US" altLang="ja-JP" sz="900" dirty="0"/>
              <a:t>1</a:t>
            </a:r>
            <a:r>
              <a:rPr lang="ja-JP" altLang="en-US" sz="900" dirty="0"/>
              <a:t>以上の整数</a:t>
            </a:r>
            <a:r>
              <a:rPr lang="en-US" altLang="ja-JP" sz="900" dirty="0"/>
              <a:t>d</a:t>
            </a:r>
            <a:r>
              <a:rPr lang="ja-JP" altLang="en-US" sz="900" dirty="0"/>
              <a:t>に対して，</a:t>
            </a:r>
            <a:r>
              <a:rPr lang="en-US" altLang="ja-JP" sz="900" dirty="0"/>
              <a:t>d-</a:t>
            </a:r>
            <a:r>
              <a:rPr lang="ja-JP" altLang="en-US" sz="900" dirty="0"/>
              <a:t>正則多重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部グラフが</a:t>
            </a:r>
            <a:r>
              <a:rPr lang="en-US" altLang="ja-JP" sz="900" dirty="0"/>
              <a:t>d</a:t>
            </a:r>
            <a:r>
              <a:rPr lang="ja-JP" altLang="en-US" sz="900" dirty="0"/>
              <a:t>色で辺彩色可能であることが知られている．</a:t>
            </a:r>
            <a:br>
              <a:rPr lang="en-US" altLang="ja-JP" sz="900" dirty="0"/>
            </a:br>
            <a:r>
              <a:rPr lang="ja-JP" altLang="en-US" sz="900" dirty="0"/>
              <a:t>次の文章はこの命題の途中までの証明である．証明を完成させよ．（</a:t>
            </a:r>
            <a:r>
              <a:rPr lang="en-US" altLang="ja-JP" sz="900" dirty="0"/>
              <a:t>10</a:t>
            </a:r>
            <a:r>
              <a:rPr lang="ja-JP" altLang="en-US" sz="900" dirty="0"/>
              <a:t>点）</a:t>
            </a:r>
            <a:br>
              <a:rPr lang="en-US" altLang="ja-JP" sz="900" dirty="0"/>
            </a:br>
            <a:r>
              <a:rPr lang="ja-JP" altLang="en-US" sz="900" dirty="0"/>
              <a:t>証明：</a:t>
            </a:r>
            <a:br>
              <a:rPr lang="en-US" altLang="ja-JP" sz="900" dirty="0"/>
            </a:br>
            <a:r>
              <a:rPr lang="en-US" altLang="ja-JP" sz="900" dirty="0"/>
              <a:t>d</a:t>
            </a:r>
            <a:r>
              <a:rPr lang="ja-JP" altLang="en-US" sz="900" dirty="0"/>
              <a:t>に関する帰納法で証明する．</a:t>
            </a:r>
            <a:br>
              <a:rPr lang="en-US" altLang="ja-JP" sz="900" dirty="0"/>
            </a:br>
            <a:r>
              <a:rPr lang="en-US" altLang="ja-JP" sz="900" dirty="0"/>
              <a:t>d=1</a:t>
            </a:r>
            <a:r>
              <a:rPr lang="ja-JP" altLang="en-US" sz="900" dirty="0"/>
              <a:t>のときは明らか．以下</a:t>
            </a:r>
            <a:r>
              <a:rPr lang="en-US" altLang="ja-JP" sz="900" dirty="0"/>
              <a:t>d</a:t>
            </a:r>
            <a:r>
              <a:rPr lang="ja-JP" altLang="en-US" sz="900" dirty="0"/>
              <a:t>≧</a:t>
            </a:r>
            <a:r>
              <a:rPr lang="en-US" altLang="ja-JP" sz="900" dirty="0"/>
              <a:t>2</a:t>
            </a:r>
            <a:r>
              <a:rPr lang="ja-JP" altLang="en-US" sz="900" dirty="0"/>
              <a:t>とし，</a:t>
            </a:r>
            <a:r>
              <a:rPr lang="en-US" altLang="ja-JP" sz="900" dirty="0"/>
              <a:t>d-1</a:t>
            </a:r>
            <a:r>
              <a:rPr lang="ja-JP" altLang="en-US" sz="900" dirty="0"/>
              <a:t>以下で命題が成立すると仮定する．</a:t>
            </a:r>
            <a:br>
              <a:rPr lang="en-US" altLang="ja-JP" sz="900" dirty="0"/>
            </a:br>
            <a:r>
              <a:rPr lang="en-US" altLang="ja-JP" sz="900" dirty="0"/>
              <a:t>G</a:t>
            </a:r>
            <a:r>
              <a:rPr lang="ja-JP" altLang="en-US" sz="900" dirty="0"/>
              <a:t>を</a:t>
            </a:r>
            <a:r>
              <a:rPr lang="en-US" altLang="ja-JP" sz="900" dirty="0"/>
              <a:t>d-</a:t>
            </a:r>
            <a:r>
              <a:rPr lang="ja-JP" altLang="en-US" sz="900" dirty="0"/>
              <a:t>正則多重</a:t>
            </a:r>
            <a:r>
              <a:rPr lang="en-US" altLang="ja-JP" sz="900" dirty="0"/>
              <a:t>2</a:t>
            </a:r>
            <a:r>
              <a:rPr lang="ja-JP" altLang="en-US" sz="900" dirty="0"/>
              <a:t>部グラフとする．</a:t>
            </a:r>
            <a:br>
              <a:rPr lang="en-US" altLang="ja-JP" sz="900" dirty="0"/>
            </a:br>
            <a:r>
              <a:rPr lang="ja-JP" altLang="en-US" sz="900" dirty="0"/>
              <a:t>このとき，定理</a:t>
            </a:r>
            <a:r>
              <a:rPr lang="en-US" altLang="ja-JP" sz="900" dirty="0"/>
              <a:t>2</a:t>
            </a:r>
            <a:r>
              <a:rPr lang="ja-JP" altLang="en-US" sz="900" dirty="0"/>
              <a:t>より，</a:t>
            </a:r>
            <a:r>
              <a:rPr lang="en-US" altLang="ja-JP" sz="900" dirty="0"/>
              <a:t>G</a:t>
            </a:r>
            <a:r>
              <a:rPr lang="ja-JP" altLang="en-US" sz="900" dirty="0"/>
              <a:t>は完全マッチング</a:t>
            </a:r>
            <a:r>
              <a:rPr lang="en-US" altLang="ja-JP" sz="900" dirty="0"/>
              <a:t>M</a:t>
            </a:r>
            <a:r>
              <a:rPr lang="ja-JP" altLang="en-US" sz="900" dirty="0"/>
              <a:t>を持つ．</a:t>
            </a:r>
            <a:br>
              <a:rPr lang="en-US" altLang="ja-JP" sz="900" dirty="0"/>
            </a:br>
            <a:r>
              <a:rPr lang="en-US" altLang="ja-JP" sz="900" dirty="0"/>
              <a:t>G</a:t>
            </a:r>
            <a:r>
              <a:rPr lang="ja-JP" altLang="en-US" sz="900" dirty="0"/>
              <a:t>から</a:t>
            </a:r>
            <a:r>
              <a:rPr lang="en-US" altLang="ja-JP" sz="900" dirty="0"/>
              <a:t>M</a:t>
            </a:r>
            <a:r>
              <a:rPr lang="ja-JP" altLang="en-US" sz="900" dirty="0"/>
              <a:t>を取り除くことで得られるグラフを</a:t>
            </a:r>
            <a:r>
              <a:rPr lang="en-US" altLang="ja-JP" sz="900" dirty="0"/>
              <a:t>G'</a:t>
            </a:r>
            <a:r>
              <a:rPr lang="ja-JP" altLang="en-US" sz="900" dirty="0"/>
              <a:t>とする．</a:t>
            </a:r>
            <a:br>
              <a:rPr lang="en-US" altLang="ja-JP" sz="900" dirty="0"/>
            </a:br>
            <a:r>
              <a:rPr lang="ja-JP" altLang="en-US" sz="900" dirty="0"/>
              <a:t>このとき，</a:t>
            </a:r>
            <a:r>
              <a:rPr lang="en-US" altLang="ja-JP" sz="900" dirty="0"/>
              <a:t>[ </a:t>
            </a:r>
            <a:r>
              <a:rPr lang="ja-JP" altLang="en-US" sz="900" dirty="0"/>
              <a:t>ここから先のみを解答欄に記述せよ</a:t>
            </a:r>
            <a:r>
              <a:rPr lang="en-US" altLang="ja-JP" sz="900" dirty="0"/>
              <a:t>] </a:t>
            </a:r>
            <a:r>
              <a:rPr lang="ja-JP" altLang="en-US" sz="900" dirty="0"/>
              <a:t>□</a:t>
            </a:r>
            <a:endParaRPr lang="en-US" altLang="ja-JP" sz="9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9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900" dirty="0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BADE7D1B-FEC6-48A7-B907-B3A62FA5548A}"/>
              </a:ext>
            </a:extLst>
          </p:cNvPr>
          <p:cNvSpPr/>
          <p:nvPr/>
        </p:nvSpPr>
        <p:spPr>
          <a:xfrm>
            <a:off x="2040502" y="636290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C1ED0401-7AED-4280-9A6A-AE16AF09F6CC}"/>
              </a:ext>
            </a:extLst>
          </p:cNvPr>
          <p:cNvCxnSpPr>
            <a:cxnSpLocks/>
            <a:stCxn id="41" idx="0"/>
            <a:endCxn id="38" idx="4"/>
          </p:cNvCxnSpPr>
          <p:nvPr/>
        </p:nvCxnSpPr>
        <p:spPr>
          <a:xfrm flipV="1">
            <a:off x="2148514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楕円 37">
            <a:extLst>
              <a:ext uri="{FF2B5EF4-FFF2-40B4-BE49-F238E27FC236}">
                <a16:creationId xmlns:a16="http://schemas.microsoft.com/office/drawing/2014/main" id="{7961CEF6-F077-4511-B543-A83A9E8BE10F}"/>
              </a:ext>
            </a:extLst>
          </p:cNvPr>
          <p:cNvSpPr/>
          <p:nvPr/>
        </p:nvSpPr>
        <p:spPr>
          <a:xfrm>
            <a:off x="2400542" y="636290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61017156-2F5E-4063-8637-6A444799F9B9}"/>
              </a:ext>
            </a:extLst>
          </p:cNvPr>
          <p:cNvSpPr/>
          <p:nvPr/>
        </p:nvSpPr>
        <p:spPr>
          <a:xfrm>
            <a:off x="2760582" y="636290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07B04E72-614A-4F50-B1C5-2A50836C3E3E}"/>
              </a:ext>
            </a:extLst>
          </p:cNvPr>
          <p:cNvSpPr/>
          <p:nvPr/>
        </p:nvSpPr>
        <p:spPr>
          <a:xfrm>
            <a:off x="2040502" y="69389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4B79FF3F-5E99-4D3B-8704-92CF3CB5C05E}"/>
              </a:ext>
            </a:extLst>
          </p:cNvPr>
          <p:cNvSpPr/>
          <p:nvPr/>
        </p:nvSpPr>
        <p:spPr>
          <a:xfrm>
            <a:off x="2400542" y="69389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59E6607D-5364-4A21-A9EE-D59702EC7793}"/>
              </a:ext>
            </a:extLst>
          </p:cNvPr>
          <p:cNvCxnSpPr>
            <a:cxnSpLocks/>
            <a:stCxn id="42" idx="0"/>
            <a:endCxn id="39" idx="4"/>
          </p:cNvCxnSpPr>
          <p:nvPr/>
        </p:nvCxnSpPr>
        <p:spPr>
          <a:xfrm flipV="1">
            <a:off x="2508554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EA0C281E-7F65-4FA0-AE82-045BD387F348}"/>
              </a:ext>
            </a:extLst>
          </p:cNvPr>
          <p:cNvCxnSpPr>
            <a:cxnSpLocks/>
            <a:stCxn id="41" idx="0"/>
            <a:endCxn id="35" idx="4"/>
          </p:cNvCxnSpPr>
          <p:nvPr/>
        </p:nvCxnSpPr>
        <p:spPr>
          <a:xfrm flipV="1">
            <a:off x="2148514" y="6578932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8771AE89-65BE-4BC9-9BDE-9CA82E4CAB8B}"/>
              </a:ext>
            </a:extLst>
          </p:cNvPr>
          <p:cNvCxnSpPr>
            <a:cxnSpLocks/>
            <a:stCxn id="42" idx="0"/>
            <a:endCxn id="38" idx="4"/>
          </p:cNvCxnSpPr>
          <p:nvPr/>
        </p:nvCxnSpPr>
        <p:spPr>
          <a:xfrm flipV="1">
            <a:off x="2508554" y="6578932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楕円 54">
            <a:extLst>
              <a:ext uri="{FF2B5EF4-FFF2-40B4-BE49-F238E27FC236}">
                <a16:creationId xmlns:a16="http://schemas.microsoft.com/office/drawing/2014/main" id="{359875C0-8EDE-4C28-8FB5-202337C2B6E4}"/>
              </a:ext>
            </a:extLst>
          </p:cNvPr>
          <p:cNvSpPr/>
          <p:nvPr/>
        </p:nvSpPr>
        <p:spPr>
          <a:xfrm>
            <a:off x="2760582" y="69389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C43DDEAD-352B-4C1A-8002-CED5D45A8B66}"/>
              </a:ext>
            </a:extLst>
          </p:cNvPr>
          <p:cNvCxnSpPr>
            <a:cxnSpLocks/>
            <a:stCxn id="55" idx="0"/>
            <a:endCxn id="38" idx="4"/>
          </p:cNvCxnSpPr>
          <p:nvPr/>
        </p:nvCxnSpPr>
        <p:spPr>
          <a:xfrm flipH="1" flipV="1">
            <a:off x="2508554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460E063F-7967-40D7-88F4-14534BBEC603}"/>
              </a:ext>
            </a:extLst>
          </p:cNvPr>
          <p:cNvCxnSpPr>
            <a:cxnSpLocks/>
            <a:stCxn id="55" idx="0"/>
            <a:endCxn id="39" idx="4"/>
          </p:cNvCxnSpPr>
          <p:nvPr/>
        </p:nvCxnSpPr>
        <p:spPr>
          <a:xfrm flipV="1">
            <a:off x="2868594" y="6578932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楕円 62">
            <a:extLst>
              <a:ext uri="{FF2B5EF4-FFF2-40B4-BE49-F238E27FC236}">
                <a16:creationId xmlns:a16="http://schemas.microsoft.com/office/drawing/2014/main" id="{7BB4D964-E214-4534-A212-AF2734E3C646}"/>
              </a:ext>
            </a:extLst>
          </p:cNvPr>
          <p:cNvSpPr/>
          <p:nvPr/>
        </p:nvSpPr>
        <p:spPr>
          <a:xfrm>
            <a:off x="3624678" y="636290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7660B54E-6992-49ED-9DF9-7D39EFF34077}"/>
              </a:ext>
            </a:extLst>
          </p:cNvPr>
          <p:cNvCxnSpPr>
            <a:cxnSpLocks/>
            <a:stCxn id="67" idx="0"/>
            <a:endCxn id="65" idx="4"/>
          </p:cNvCxnSpPr>
          <p:nvPr/>
        </p:nvCxnSpPr>
        <p:spPr>
          <a:xfrm flipV="1">
            <a:off x="3732690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楕円 64">
            <a:extLst>
              <a:ext uri="{FF2B5EF4-FFF2-40B4-BE49-F238E27FC236}">
                <a16:creationId xmlns:a16="http://schemas.microsoft.com/office/drawing/2014/main" id="{34AF3AB6-8241-4D31-A655-09AAA44B47BA}"/>
              </a:ext>
            </a:extLst>
          </p:cNvPr>
          <p:cNvSpPr/>
          <p:nvPr/>
        </p:nvSpPr>
        <p:spPr>
          <a:xfrm>
            <a:off x="3984718" y="636290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EA52C8E1-0694-4D04-A8F9-29BD9B0DFAD8}"/>
              </a:ext>
            </a:extLst>
          </p:cNvPr>
          <p:cNvSpPr/>
          <p:nvPr/>
        </p:nvSpPr>
        <p:spPr>
          <a:xfrm>
            <a:off x="4344758" y="6362908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474574DE-0B30-439B-A5E2-5B7B1D541F64}"/>
              </a:ext>
            </a:extLst>
          </p:cNvPr>
          <p:cNvSpPr/>
          <p:nvPr/>
        </p:nvSpPr>
        <p:spPr>
          <a:xfrm>
            <a:off x="3624678" y="69389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DD562EA8-23B1-4D48-BC8E-BF7DCE845A5A}"/>
              </a:ext>
            </a:extLst>
          </p:cNvPr>
          <p:cNvSpPr/>
          <p:nvPr/>
        </p:nvSpPr>
        <p:spPr>
          <a:xfrm>
            <a:off x="3984718" y="69389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BAB0990D-4EAF-4F53-AA08-73D93A18C40D}"/>
              </a:ext>
            </a:extLst>
          </p:cNvPr>
          <p:cNvCxnSpPr>
            <a:cxnSpLocks/>
            <a:stCxn id="68" idx="0"/>
            <a:endCxn id="66" idx="4"/>
          </p:cNvCxnSpPr>
          <p:nvPr/>
        </p:nvCxnSpPr>
        <p:spPr>
          <a:xfrm flipV="1">
            <a:off x="4092730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09449835-D78A-4B51-B6F4-61999B43183B}"/>
              </a:ext>
            </a:extLst>
          </p:cNvPr>
          <p:cNvCxnSpPr>
            <a:cxnSpLocks/>
            <a:stCxn id="67" idx="0"/>
            <a:endCxn id="63" idx="4"/>
          </p:cNvCxnSpPr>
          <p:nvPr/>
        </p:nvCxnSpPr>
        <p:spPr>
          <a:xfrm flipV="1">
            <a:off x="3732690" y="6578932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5BB7D756-ED40-466C-ADF3-F73A40E671E0}"/>
              </a:ext>
            </a:extLst>
          </p:cNvPr>
          <p:cNvCxnSpPr>
            <a:cxnSpLocks/>
            <a:stCxn id="68" idx="0"/>
            <a:endCxn id="65" idx="4"/>
          </p:cNvCxnSpPr>
          <p:nvPr/>
        </p:nvCxnSpPr>
        <p:spPr>
          <a:xfrm flipV="1">
            <a:off x="4092730" y="6578932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楕円 71">
            <a:extLst>
              <a:ext uri="{FF2B5EF4-FFF2-40B4-BE49-F238E27FC236}">
                <a16:creationId xmlns:a16="http://schemas.microsoft.com/office/drawing/2014/main" id="{A34A9EA4-6652-4E4D-8655-A0A1B8A59A26}"/>
              </a:ext>
            </a:extLst>
          </p:cNvPr>
          <p:cNvSpPr/>
          <p:nvPr/>
        </p:nvSpPr>
        <p:spPr>
          <a:xfrm>
            <a:off x="4344758" y="6938972"/>
            <a:ext cx="216024" cy="21602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CF25EAD6-70B7-44D4-8293-DF285FB95D55}"/>
              </a:ext>
            </a:extLst>
          </p:cNvPr>
          <p:cNvCxnSpPr>
            <a:cxnSpLocks/>
            <a:stCxn id="72" idx="0"/>
            <a:endCxn id="65" idx="4"/>
          </p:cNvCxnSpPr>
          <p:nvPr/>
        </p:nvCxnSpPr>
        <p:spPr>
          <a:xfrm flipH="1" flipV="1">
            <a:off x="4092730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15A88508-A7EE-47D2-986F-9D8AAA16BAEC}"/>
              </a:ext>
            </a:extLst>
          </p:cNvPr>
          <p:cNvCxnSpPr>
            <a:cxnSpLocks/>
            <a:stCxn id="72" idx="0"/>
            <a:endCxn id="66" idx="4"/>
          </p:cNvCxnSpPr>
          <p:nvPr/>
        </p:nvCxnSpPr>
        <p:spPr>
          <a:xfrm flipV="1">
            <a:off x="4452770" y="6578932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フリーフォーム: 図形 75">
            <a:extLst>
              <a:ext uri="{FF2B5EF4-FFF2-40B4-BE49-F238E27FC236}">
                <a16:creationId xmlns:a16="http://schemas.microsoft.com/office/drawing/2014/main" id="{11D9ABF3-34D4-4F63-B1AB-DA7B60389905}"/>
              </a:ext>
            </a:extLst>
          </p:cNvPr>
          <p:cNvSpPr/>
          <p:nvPr/>
        </p:nvSpPr>
        <p:spPr>
          <a:xfrm>
            <a:off x="1988840" y="6590539"/>
            <a:ext cx="156215" cy="349405"/>
          </a:xfrm>
          <a:custGeom>
            <a:avLst/>
            <a:gdLst>
              <a:gd name="connsiteX0" fmla="*/ 137630 w 156215"/>
              <a:gd name="connsiteY0" fmla="*/ 0 h 349405"/>
              <a:gd name="connsiteX1" fmla="*/ 98 w 156215"/>
              <a:gd name="connsiteY1" fmla="*/ 185854 h 349405"/>
              <a:gd name="connsiteX2" fmla="*/ 156215 w 156215"/>
              <a:gd name="connsiteY2" fmla="*/ 349405 h 34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215" h="349405">
                <a:moveTo>
                  <a:pt x="137630" y="0"/>
                </a:moveTo>
                <a:cubicBezTo>
                  <a:pt x="67315" y="63810"/>
                  <a:pt x="-2999" y="127620"/>
                  <a:pt x="98" y="185854"/>
                </a:cubicBezTo>
                <a:cubicBezTo>
                  <a:pt x="3195" y="244088"/>
                  <a:pt x="79705" y="296746"/>
                  <a:pt x="156215" y="34940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51ADB4E3-A671-417F-A43B-4A4A396DD17A}"/>
              </a:ext>
            </a:extLst>
          </p:cNvPr>
          <p:cNvCxnSpPr>
            <a:cxnSpLocks/>
            <a:stCxn id="42" idx="0"/>
            <a:endCxn id="35" idx="4"/>
          </p:cNvCxnSpPr>
          <p:nvPr/>
        </p:nvCxnSpPr>
        <p:spPr>
          <a:xfrm flipH="1" flipV="1">
            <a:off x="2148514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AA1C3B1C-DC0F-40C0-955E-3F1A0A4FD50E}"/>
              </a:ext>
            </a:extLst>
          </p:cNvPr>
          <p:cNvCxnSpPr>
            <a:cxnSpLocks/>
            <a:stCxn id="68" idx="0"/>
            <a:endCxn id="63" idx="4"/>
          </p:cNvCxnSpPr>
          <p:nvPr/>
        </p:nvCxnSpPr>
        <p:spPr>
          <a:xfrm flipH="1" flipV="1">
            <a:off x="3732690" y="6578932"/>
            <a:ext cx="36004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フリーフォーム: 図形 82">
            <a:extLst>
              <a:ext uri="{FF2B5EF4-FFF2-40B4-BE49-F238E27FC236}">
                <a16:creationId xmlns:a16="http://schemas.microsoft.com/office/drawing/2014/main" id="{34700C8B-59DA-45E6-A80F-962F4F523795}"/>
              </a:ext>
            </a:extLst>
          </p:cNvPr>
          <p:cNvSpPr/>
          <p:nvPr/>
        </p:nvSpPr>
        <p:spPr>
          <a:xfrm>
            <a:off x="2862450" y="6583105"/>
            <a:ext cx="186162" cy="353122"/>
          </a:xfrm>
          <a:custGeom>
            <a:avLst/>
            <a:gdLst>
              <a:gd name="connsiteX0" fmla="*/ 0 w 193300"/>
              <a:gd name="connsiteY0" fmla="*/ 0 h 353122"/>
              <a:gd name="connsiteX1" fmla="*/ 193288 w 193300"/>
              <a:gd name="connsiteY1" fmla="*/ 178419 h 353122"/>
              <a:gd name="connsiteX2" fmla="*/ 7434 w 193300"/>
              <a:gd name="connsiteY2" fmla="*/ 353122 h 35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300" h="353122">
                <a:moveTo>
                  <a:pt x="0" y="0"/>
                </a:moveTo>
                <a:cubicBezTo>
                  <a:pt x="96024" y="59782"/>
                  <a:pt x="192049" y="119565"/>
                  <a:pt x="193288" y="178419"/>
                </a:cubicBezTo>
                <a:cubicBezTo>
                  <a:pt x="194527" y="237273"/>
                  <a:pt x="100980" y="295197"/>
                  <a:pt x="7434" y="35312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2702DBF-D212-44CC-B62F-06C1E241BB52}"/>
              </a:ext>
            </a:extLst>
          </p:cNvPr>
          <p:cNvSpPr txBox="1"/>
          <p:nvPr/>
        </p:nvSpPr>
        <p:spPr>
          <a:xfrm>
            <a:off x="3137172" y="65789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⇒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218E0A4-CCE5-4C76-942D-272C39A815B8}"/>
              </a:ext>
            </a:extLst>
          </p:cNvPr>
          <p:cNvSpPr txBox="1"/>
          <p:nvPr/>
        </p:nvSpPr>
        <p:spPr>
          <a:xfrm>
            <a:off x="2328534" y="60028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G</a:t>
            </a:r>
            <a:endParaRPr kumimoji="1" lang="ja-JP" altLang="en-US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6638916D-B7E8-4617-9846-03669DBEB27F}"/>
              </a:ext>
            </a:extLst>
          </p:cNvPr>
          <p:cNvSpPr txBox="1"/>
          <p:nvPr/>
        </p:nvSpPr>
        <p:spPr>
          <a:xfrm>
            <a:off x="3928946" y="600286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</a:t>
            </a:r>
            <a:endParaRPr kumimoji="1" lang="ja-JP" altLang="en-US" dirty="0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1729598B-2D9A-4434-9CF4-B22DA24CF85F}"/>
              </a:ext>
            </a:extLst>
          </p:cNvPr>
          <p:cNvSpPr/>
          <p:nvPr/>
        </p:nvSpPr>
        <p:spPr>
          <a:xfrm>
            <a:off x="1947797" y="6290900"/>
            <a:ext cx="1112329" cy="349405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F64A856C-4A97-499C-9024-3E08A85DC04D}"/>
              </a:ext>
            </a:extLst>
          </p:cNvPr>
          <p:cNvSpPr/>
          <p:nvPr/>
        </p:nvSpPr>
        <p:spPr>
          <a:xfrm>
            <a:off x="1956631" y="6866964"/>
            <a:ext cx="1112329" cy="349405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B42AE7A5-052D-41BF-B85F-9EDE038BA46A}"/>
              </a:ext>
            </a:extLst>
          </p:cNvPr>
          <p:cNvSpPr/>
          <p:nvPr/>
        </p:nvSpPr>
        <p:spPr>
          <a:xfrm>
            <a:off x="3540807" y="6290900"/>
            <a:ext cx="1112329" cy="349405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91F60563-434A-4597-B691-AB9F54052C4F}"/>
              </a:ext>
            </a:extLst>
          </p:cNvPr>
          <p:cNvSpPr/>
          <p:nvPr/>
        </p:nvSpPr>
        <p:spPr>
          <a:xfrm>
            <a:off x="3540807" y="6866964"/>
            <a:ext cx="1112329" cy="349405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9C4B73A-96FC-4967-822B-A235372DDF20}"/>
              </a:ext>
            </a:extLst>
          </p:cNvPr>
          <p:cNvSpPr txBox="1"/>
          <p:nvPr/>
        </p:nvSpPr>
        <p:spPr>
          <a:xfrm>
            <a:off x="1628800" y="62909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A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B75E349-6DE2-4A04-81AA-665CF34332A2}"/>
              </a:ext>
            </a:extLst>
          </p:cNvPr>
          <p:cNvSpPr txBox="1"/>
          <p:nvPr/>
        </p:nvSpPr>
        <p:spPr>
          <a:xfrm>
            <a:off x="1628800" y="686696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B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0A1B6F3-B0DE-4137-993A-4EC7EB9B5C8B}"/>
              </a:ext>
            </a:extLst>
          </p:cNvPr>
          <p:cNvSpPr txBox="1"/>
          <p:nvPr/>
        </p:nvSpPr>
        <p:spPr>
          <a:xfrm>
            <a:off x="4623452" y="62909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A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AEC4682-DDA2-4510-B0E2-E0C9AF892FA3}"/>
              </a:ext>
            </a:extLst>
          </p:cNvPr>
          <p:cNvSpPr txBox="1"/>
          <p:nvPr/>
        </p:nvSpPr>
        <p:spPr>
          <a:xfrm>
            <a:off x="4623452" y="686696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B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10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0859A30-8BF0-45F3-94CD-C699DA7CC359}"/>
                  </a:ext>
                </a:extLst>
              </p:cNvPr>
              <p:cNvSpPr txBox="1"/>
              <p:nvPr/>
            </p:nvSpPr>
            <p:spPr>
              <a:xfrm>
                <a:off x="188640" y="179512"/>
                <a:ext cx="6495689" cy="63743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en-US" altLang="ja-JP" sz="900" dirty="0"/>
                  <a:t>2020</a:t>
                </a:r>
                <a:r>
                  <a:rPr lang="ja-JP" altLang="en-US" sz="900" dirty="0"/>
                  <a:t>年度 有限幾何学 期末レポート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問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：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次の定理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・定理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の略証・応用例を読み，各問に答えよ．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定理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：位数が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以上の単純平面グラフは次数が</a:t>
                </a:r>
                <a:r>
                  <a:rPr lang="en-US" altLang="ja-JP" sz="900" dirty="0"/>
                  <a:t>5</a:t>
                </a:r>
                <a:r>
                  <a:rPr lang="ja-JP" altLang="en-US" sz="900" dirty="0"/>
                  <a:t>以下の頂点を持つ．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定理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の略証：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en-US" altLang="ja-JP" sz="900" dirty="0"/>
                  <a:t>n</a:t>
                </a:r>
                <a:r>
                  <a:rPr lang="ja-JP" altLang="en-US" sz="900" dirty="0"/>
                  <a:t>を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以上の整数とし，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を位数が</a:t>
                </a:r>
                <a:r>
                  <a:rPr lang="en-US" altLang="ja-JP" sz="900" dirty="0"/>
                  <a:t>n</a:t>
                </a:r>
                <a:r>
                  <a:rPr lang="ja-JP" altLang="en-US" sz="900" dirty="0"/>
                  <a:t>の単純連結平面グラフとする．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平面グラフ</a:t>
                </a:r>
                <a:r>
                  <a:rPr lang="en-US" altLang="ja-JP" sz="900" dirty="0"/>
                  <a:t>H</a:t>
                </a:r>
                <a:r>
                  <a:rPr lang="ja-JP" altLang="en-US" sz="900" dirty="0"/>
                  <a:t>を以下のように定義する．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（注意：</a:t>
                </a:r>
                <a:r>
                  <a:rPr lang="en-US" altLang="ja-JP" sz="900" dirty="0"/>
                  <a:t>H</a:t>
                </a:r>
                <a:r>
                  <a:rPr lang="ja-JP" altLang="en-US" sz="900" dirty="0"/>
                  <a:t>は多重辺とループを持つ可能性がある　右図参照）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en-US" altLang="ja-JP" sz="900" dirty="0"/>
                  <a:t>V(H)={f</a:t>
                </a:r>
                <a:r>
                  <a:rPr lang="ja-JP" altLang="en-US" sz="900" dirty="0"/>
                  <a:t>：</a:t>
                </a:r>
                <a:r>
                  <a:rPr lang="en-US" altLang="ja-JP" sz="900" dirty="0"/>
                  <a:t>f</a:t>
                </a:r>
                <a:r>
                  <a:rPr lang="ja-JP" altLang="en-US" sz="900" dirty="0"/>
                  <a:t>は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の面</a:t>
                </a:r>
                <a:r>
                  <a:rPr lang="en-US" altLang="ja-JP" sz="900" dirty="0"/>
                  <a:t>}</a:t>
                </a:r>
                <a:r>
                  <a:rPr lang="ja-JP" altLang="en-US" sz="900" dirty="0"/>
                  <a:t>，</a:t>
                </a:r>
                <a:r>
                  <a:rPr lang="en-US" altLang="ja-JP" sz="900" dirty="0"/>
                  <a:t>E(H)={</a:t>
                </a:r>
                <a:r>
                  <a:rPr lang="en-US" altLang="ja-JP" sz="900" dirty="0" err="1"/>
                  <a:t>fg</a:t>
                </a:r>
                <a:r>
                  <a:rPr lang="ja-JP" altLang="en-US" sz="900" dirty="0"/>
                  <a:t>：</a:t>
                </a:r>
                <a:r>
                  <a:rPr lang="en-US" altLang="ja-JP" sz="900" dirty="0" err="1"/>
                  <a:t>f,g</a:t>
                </a:r>
                <a:r>
                  <a:rPr lang="ja-JP" altLang="en-US" sz="900" dirty="0"/>
                  <a:t>∊</a:t>
                </a:r>
                <a:r>
                  <a:rPr lang="en-US" altLang="ja-JP" sz="900" dirty="0"/>
                  <a:t>V(H)</a:t>
                </a:r>
                <a:r>
                  <a:rPr lang="ja-JP" altLang="en-US" sz="900" dirty="0"/>
                  <a:t>かつ</a:t>
                </a:r>
                <a:r>
                  <a:rPr lang="en-US" altLang="ja-JP" sz="900" dirty="0"/>
                  <a:t>f</a:t>
                </a:r>
                <a:r>
                  <a:rPr lang="ja-JP" altLang="en-US" sz="900" dirty="0"/>
                  <a:t>と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は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の辺を境に隣り合う</a:t>
                </a:r>
                <a:r>
                  <a:rPr lang="en-US" altLang="ja-JP" sz="900" dirty="0"/>
                  <a:t>}</a:t>
                </a:r>
                <a:r>
                  <a:rPr lang="ja-JP" altLang="en-US" sz="900" dirty="0"/>
                  <a:t>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en-US" altLang="ja-JP" sz="900" dirty="0"/>
                  <a:t>V</a:t>
                </a:r>
                <a:r>
                  <a:rPr lang="en-US" altLang="ja-JP" sz="900" baseline="-25000" dirty="0"/>
                  <a:t>i</a:t>
                </a:r>
                <a:r>
                  <a:rPr lang="en-US" altLang="ja-JP" sz="900" dirty="0"/>
                  <a:t>={f</a:t>
                </a:r>
                <a:r>
                  <a:rPr lang="ja-JP" altLang="en-US" sz="900" dirty="0"/>
                  <a:t>∊</a:t>
                </a:r>
                <a:r>
                  <a:rPr lang="en-US" altLang="ja-JP" sz="900" dirty="0"/>
                  <a:t>V(H)</a:t>
                </a:r>
                <a:r>
                  <a:rPr lang="ja-JP" altLang="en-US" sz="900" dirty="0"/>
                  <a:t>：</a:t>
                </a:r>
                <a:r>
                  <a:rPr lang="en-US" altLang="ja-JP" sz="900" dirty="0" err="1"/>
                  <a:t>d</a:t>
                </a:r>
                <a:r>
                  <a:rPr lang="en-US" altLang="ja-JP" sz="900" baseline="-25000" dirty="0" err="1"/>
                  <a:t>H</a:t>
                </a:r>
                <a:r>
                  <a:rPr lang="en-US" altLang="ja-JP" sz="900" dirty="0"/>
                  <a:t>(f)=</a:t>
                </a:r>
                <a:r>
                  <a:rPr lang="en-US" altLang="ja-JP" sz="900" dirty="0" err="1"/>
                  <a:t>i</a:t>
                </a:r>
                <a:r>
                  <a:rPr lang="en-US" altLang="ja-JP" sz="900" dirty="0"/>
                  <a:t>}</a:t>
                </a:r>
                <a:r>
                  <a:rPr lang="ja-JP" altLang="en-US" sz="900" dirty="0"/>
                  <a:t>とし，</a:t>
                </a:r>
                <a:r>
                  <a:rPr lang="en-US" altLang="ja-JP" sz="900" dirty="0"/>
                  <a:t>Δ</a:t>
                </a:r>
                <a:r>
                  <a:rPr lang="ja-JP" altLang="en-US" sz="900" dirty="0"/>
                  <a:t>を</a:t>
                </a:r>
                <a:r>
                  <a:rPr lang="en-US" altLang="ja-JP" sz="900" dirty="0"/>
                  <a:t>H</a:t>
                </a:r>
                <a:r>
                  <a:rPr lang="ja-JP" altLang="en-US" sz="900" dirty="0"/>
                  <a:t>の最大次数とする．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このとき，次の</a:t>
                </a:r>
                <a:r>
                  <a:rPr lang="en-US" altLang="ja-JP" sz="900" dirty="0"/>
                  <a:t>2</a:t>
                </a:r>
                <a:r>
                  <a:rPr lang="ja-JP" altLang="en-US" sz="900" dirty="0"/>
                  <a:t>つの等式が成立する（</a:t>
                </a:r>
                <a:r>
                  <a:rPr lang="en-US" altLang="ja-JP" sz="900" dirty="0"/>
                  <a:t>2</a:t>
                </a:r>
                <a:r>
                  <a:rPr lang="ja-JP" altLang="en-US" sz="900" dirty="0"/>
                  <a:t>つ目の等式は握手補題より得られる）．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en-US" altLang="ja-JP" sz="900" dirty="0"/>
                  <a:t>|V(H)|=</a:t>
                </a:r>
                <a:r>
                  <a:rPr lang="ja-JP" altLang="en-US" sz="900" dirty="0"/>
                  <a:t>∑</a:t>
                </a:r>
                <a:r>
                  <a:rPr lang="en-US" altLang="ja-JP" sz="900" baseline="-25000" dirty="0"/>
                  <a:t>3</a:t>
                </a:r>
                <a:r>
                  <a:rPr lang="ja-JP" altLang="en-US" sz="900" baseline="-25000" dirty="0"/>
                  <a:t>≦</a:t>
                </a:r>
                <a:r>
                  <a:rPr lang="en-US" altLang="ja-JP" sz="900" baseline="-25000" dirty="0" err="1"/>
                  <a:t>i</a:t>
                </a:r>
                <a:r>
                  <a:rPr lang="ja-JP" altLang="en-US" sz="900" baseline="-25000" dirty="0"/>
                  <a:t>≦</a:t>
                </a:r>
                <a:r>
                  <a:rPr lang="en-US" altLang="ja-JP" sz="900" baseline="-25000" dirty="0"/>
                  <a:t>Δ</a:t>
                </a:r>
                <a:r>
                  <a:rPr lang="ja-JP" altLang="en-US" sz="900" dirty="0"/>
                  <a:t> </a:t>
                </a:r>
                <a:r>
                  <a:rPr lang="en-US" altLang="ja-JP" sz="900" dirty="0"/>
                  <a:t>|V</a:t>
                </a:r>
                <a:r>
                  <a:rPr lang="en-US" altLang="ja-JP" sz="900" baseline="-25000" dirty="0"/>
                  <a:t>i</a:t>
                </a:r>
                <a:r>
                  <a:rPr lang="en-US" altLang="ja-JP" sz="900" dirty="0"/>
                  <a:t>|</a:t>
                </a:r>
                <a:r>
                  <a:rPr lang="ja-JP" altLang="en-US" sz="900" dirty="0"/>
                  <a:t>，</a:t>
                </a:r>
                <a:r>
                  <a:rPr lang="en-US" altLang="ja-JP" sz="900" dirty="0"/>
                  <a:t>2|E(H)|=</a:t>
                </a:r>
                <a:r>
                  <a:rPr lang="ja-JP" altLang="en-US" sz="900" dirty="0"/>
                  <a:t>∑</a:t>
                </a:r>
                <a:r>
                  <a:rPr lang="en-US" altLang="ja-JP" sz="900" baseline="-25000" dirty="0"/>
                  <a:t>3</a:t>
                </a:r>
                <a:r>
                  <a:rPr lang="ja-JP" altLang="en-US" sz="900" baseline="-25000" dirty="0"/>
                  <a:t>≦</a:t>
                </a:r>
                <a:r>
                  <a:rPr lang="en-US" altLang="ja-JP" sz="900" baseline="-25000" dirty="0" err="1"/>
                  <a:t>i</a:t>
                </a:r>
                <a:r>
                  <a:rPr lang="ja-JP" altLang="en-US" sz="900" baseline="-25000" dirty="0"/>
                  <a:t>≦</a:t>
                </a:r>
                <a:r>
                  <a:rPr lang="en-US" altLang="ja-JP" sz="900" baseline="-25000" dirty="0"/>
                  <a:t>Δ</a:t>
                </a:r>
                <a:r>
                  <a:rPr lang="ja-JP" altLang="en-US" sz="900" dirty="0"/>
                  <a:t> </a:t>
                </a:r>
                <a:r>
                  <a:rPr lang="en-US" altLang="ja-JP" sz="900" dirty="0" err="1"/>
                  <a:t>i</a:t>
                </a:r>
                <a:r>
                  <a:rPr lang="en-US" altLang="ja-JP" sz="900" dirty="0"/>
                  <a:t> |V</a:t>
                </a:r>
                <a:r>
                  <a:rPr lang="en-US" altLang="ja-JP" sz="900" baseline="-25000" dirty="0"/>
                  <a:t>i</a:t>
                </a:r>
                <a:r>
                  <a:rPr lang="en-US" altLang="ja-JP" sz="900" dirty="0"/>
                  <a:t>|</a:t>
                </a:r>
                <a:r>
                  <a:rPr lang="ja-JP" altLang="en-US" sz="900" dirty="0"/>
                  <a:t>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これらの</a:t>
                </a:r>
                <a:r>
                  <a:rPr lang="en-US" altLang="ja-JP" sz="900" dirty="0"/>
                  <a:t>2</a:t>
                </a:r>
                <a:r>
                  <a:rPr lang="ja-JP" altLang="en-US" sz="900" dirty="0"/>
                  <a:t>つの等式から，</a:t>
                </a:r>
                <a:r>
                  <a:rPr lang="en-US" altLang="ja-JP" sz="900" dirty="0"/>
                  <a:t>2|E(</a:t>
                </a:r>
                <a:r>
                  <a:rPr lang="en-US" altLang="ja-JP" sz="900"/>
                  <a:t>H)|-3|</a:t>
                </a:r>
                <a:r>
                  <a:rPr lang="en-US" altLang="ja-JP" sz="900" dirty="0"/>
                  <a:t>V(H)|</a:t>
                </a:r>
                <a:r>
                  <a:rPr lang="ja-JP" altLang="en-US" sz="900" dirty="0"/>
                  <a:t>≧</a:t>
                </a:r>
                <a:r>
                  <a:rPr lang="en-US" altLang="ja-JP" sz="900" dirty="0"/>
                  <a:t>0</a:t>
                </a:r>
                <a:r>
                  <a:rPr lang="ja-JP" altLang="en-US" sz="900" dirty="0"/>
                  <a:t>となることが分かる．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また，グラフ</a:t>
                </a:r>
                <a:r>
                  <a:rPr lang="en-US" altLang="ja-JP" sz="900" dirty="0"/>
                  <a:t>H</a:t>
                </a:r>
                <a:r>
                  <a:rPr lang="ja-JP" altLang="en-US" sz="900" dirty="0"/>
                  <a:t>に対してオイラーの公式を適用し整理することで，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en-US" altLang="ja-JP" sz="900" dirty="0"/>
                  <a:t>3n-6 =</a:t>
                </a:r>
                <a:r>
                  <a:rPr lang="ja-JP" altLang="en-US" sz="900" u="sng" dirty="0"/>
                  <a:t>　　　　　　①　 　　　　</a:t>
                </a:r>
                <a:r>
                  <a:rPr lang="ja-JP" altLang="en-US" sz="900" dirty="0"/>
                  <a:t>が得られる．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（注意：オイラーの公式は多重辺とループを持つグラフに対しても成り立つ）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以上より，</a:t>
                </a:r>
                <a:r>
                  <a:rPr lang="en-US" altLang="ja-JP" sz="900" dirty="0"/>
                  <a:t>3n-6</a:t>
                </a:r>
                <a:r>
                  <a:rPr lang="ja-JP" altLang="en-US" sz="900" dirty="0"/>
                  <a:t>≧</a:t>
                </a:r>
                <a:r>
                  <a:rPr lang="en-US" altLang="ja-JP" sz="900" dirty="0"/>
                  <a:t>|E(H)|=|E(G)|</a:t>
                </a:r>
                <a:r>
                  <a:rPr lang="ja-JP" altLang="en-US" sz="900" dirty="0"/>
                  <a:t>が成り立つことが分かる．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r>
                  <a:rPr lang="ja-JP" altLang="en-US" sz="900" dirty="0"/>
                  <a:t>よって，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の次数の平均</a:t>
                </a:r>
                <a:r>
                  <a:rPr lang="en-US" altLang="ja-JP" sz="900" dirty="0"/>
                  <a:t>m</a:t>
                </a:r>
                <a:r>
                  <a:rPr lang="ja-JP" altLang="en-US" sz="900" dirty="0"/>
                  <a:t>は</a:t>
                </a:r>
                <a:r>
                  <a:rPr lang="en-US" altLang="ja-JP" sz="900" dirty="0"/>
                  <a:t>m=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2|</m:t>
                        </m:r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)|</m:t>
                        </m:r>
                      </m:num>
                      <m:den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ja-JP" altLang="en-US" sz="900" i="1">
                        <a:latin typeface="Cambria Math" panose="02040503050406030204" pitchFamily="18" charset="0"/>
                      </a:rPr>
                      <m:t>≦</m:t>
                    </m:r>
                    <m:f>
                      <m:fPr>
                        <m:ctrlPr>
                          <a:rPr lang="en-US" altLang="ja-JP" sz="9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r>
                          <a:rPr lang="en-US" altLang="ja-JP" sz="9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altLang="ja-JP" sz="900" dirty="0"/>
                  <a:t>&lt;6</a:t>
                </a:r>
                <a:r>
                  <a:rPr lang="ja-JP" altLang="en-US" sz="900" dirty="0"/>
                  <a:t>となるので，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が次数</a:t>
                </a:r>
                <a:r>
                  <a:rPr lang="en-US" altLang="ja-JP" sz="900" dirty="0"/>
                  <a:t>5</a:t>
                </a:r>
                <a:r>
                  <a:rPr lang="ja-JP" altLang="en-US" sz="900" dirty="0"/>
                  <a:t>以下の頂点を持つことが分かる．□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endParaRPr lang="en-US" altLang="ja-JP" sz="900" dirty="0"/>
              </a:p>
              <a:p>
                <a:pPr marL="228600" indent="-228600">
                  <a:spcBef>
                    <a:spcPct val="20000"/>
                  </a:spcBef>
                  <a:buClr>
                    <a:srgbClr val="0BD0D9"/>
                  </a:buClr>
                  <a:buSzPct val="95000"/>
                  <a:buAutoNum type="arabicParenBoth"/>
                  <a:defRPr/>
                </a:pPr>
                <a:r>
                  <a:rPr lang="ja-JP" altLang="en-US" sz="900" dirty="0"/>
                  <a:t>①の空欄を</a:t>
                </a:r>
                <a:r>
                  <a:rPr lang="en-US" altLang="ja-JP" sz="900" dirty="0"/>
                  <a:t>|E(H)|</a:t>
                </a:r>
                <a:r>
                  <a:rPr lang="ja-JP" altLang="en-US" sz="900" dirty="0"/>
                  <a:t>と</a:t>
                </a:r>
                <a:r>
                  <a:rPr lang="en-US" altLang="ja-JP" sz="900" dirty="0"/>
                  <a:t>|V(H)|</a:t>
                </a:r>
                <a:r>
                  <a:rPr lang="ja-JP" altLang="en-US" sz="900" dirty="0"/>
                  <a:t>からなる式で埋めよ．（</a:t>
                </a:r>
                <a:r>
                  <a:rPr lang="en-US" altLang="ja-JP" sz="900" dirty="0"/>
                  <a:t>10</a:t>
                </a:r>
                <a:r>
                  <a:rPr lang="ja-JP" altLang="en-US" sz="900" dirty="0"/>
                  <a:t>点）</a:t>
                </a:r>
                <a:endParaRPr lang="en-US" altLang="ja-JP" sz="900" dirty="0"/>
              </a:p>
              <a:p>
                <a:pPr marL="228600" indent="-228600">
                  <a:spcBef>
                    <a:spcPct val="20000"/>
                  </a:spcBef>
                  <a:buClr>
                    <a:srgbClr val="0BD0D9"/>
                  </a:buClr>
                  <a:buSzPct val="95000"/>
                  <a:buAutoNum type="arabicParenBoth"/>
                  <a:defRPr/>
                </a:pPr>
                <a:endParaRPr lang="en-US" altLang="ja-JP" sz="900" dirty="0"/>
              </a:p>
              <a:p>
                <a:pPr marL="228600" indent="-228600">
                  <a:spcBef>
                    <a:spcPct val="20000"/>
                  </a:spcBef>
                  <a:buClr>
                    <a:srgbClr val="0BD0D9"/>
                  </a:buClr>
                  <a:buSzPct val="95000"/>
                  <a:buAutoNum type="arabicParenBoth"/>
                  <a:defRPr/>
                </a:pPr>
                <a:r>
                  <a:rPr lang="ja-JP" altLang="en-US" sz="900" dirty="0"/>
                  <a:t>定理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の応用例として次の定理</a:t>
                </a:r>
                <a:r>
                  <a:rPr lang="en-US" altLang="ja-JP" sz="900" dirty="0"/>
                  <a:t>4</a:t>
                </a:r>
                <a:r>
                  <a:rPr lang="ja-JP" altLang="en-US" sz="900" dirty="0"/>
                  <a:t>が知られている．定理</a:t>
                </a:r>
                <a:r>
                  <a:rPr lang="en-US" altLang="ja-JP" sz="900" dirty="0"/>
                  <a:t>4</a:t>
                </a:r>
                <a:r>
                  <a:rPr lang="ja-JP" altLang="en-US" sz="900" dirty="0"/>
                  <a:t>の証明の概略を読み各問に答えよ．</a:t>
                </a:r>
                <a:br>
                  <a:rPr lang="en-US" altLang="ja-JP" sz="900" dirty="0"/>
                </a:br>
                <a:br>
                  <a:rPr lang="en-US" altLang="ja-JP" sz="900" dirty="0"/>
                </a:br>
                <a:r>
                  <a:rPr lang="ja-JP" altLang="en-US" sz="900" dirty="0"/>
                  <a:t>定理</a:t>
                </a:r>
                <a:r>
                  <a:rPr lang="en-US" altLang="ja-JP" sz="900" dirty="0"/>
                  <a:t>4</a:t>
                </a:r>
                <a:r>
                  <a:rPr lang="ja-JP" altLang="en-US" sz="900" dirty="0"/>
                  <a:t>：平面上に配置された</a:t>
                </a:r>
                <a:r>
                  <a:rPr lang="en-US" altLang="ja-JP" sz="900" dirty="0"/>
                  <a:t>n</a:t>
                </a:r>
                <a:r>
                  <a:rPr lang="ja-JP" altLang="en-US" sz="900" dirty="0"/>
                  <a:t>個の点</a:t>
                </a:r>
                <a:r>
                  <a:rPr lang="en-US" altLang="ja-JP" sz="900" dirty="0"/>
                  <a:t>(n</a:t>
                </a:r>
                <a:r>
                  <a:rPr lang="ja-JP" altLang="en-US" sz="900" dirty="0"/>
                  <a:t>≧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で全てが</a:t>
                </a:r>
                <a:r>
                  <a:rPr lang="en-US" altLang="ja-JP" sz="900" dirty="0"/>
                  <a:t>1</a:t>
                </a:r>
                <a:r>
                  <a:rPr lang="ja-JP" altLang="en-US" sz="900" dirty="0"/>
                  <a:t>直線上には並んでいない</a:t>
                </a:r>
                <a:r>
                  <a:rPr lang="en-US" altLang="ja-JP" sz="900" dirty="0"/>
                  <a:t>)</a:t>
                </a:r>
                <a:r>
                  <a:rPr lang="ja-JP" altLang="en-US" sz="900" dirty="0"/>
                  <a:t>に対して，丁度</a:t>
                </a:r>
                <a:r>
                  <a:rPr lang="en-US" altLang="ja-JP" sz="900" dirty="0"/>
                  <a:t>2</a:t>
                </a:r>
                <a:r>
                  <a:rPr lang="ja-JP" altLang="en-US" sz="900" dirty="0"/>
                  <a:t>点のみを通る直線が存在する．</a:t>
                </a:r>
                <a:br>
                  <a:rPr lang="en-US" altLang="ja-JP" sz="900" dirty="0"/>
                </a:br>
                <a:br>
                  <a:rPr lang="en-US" altLang="ja-JP" sz="900" dirty="0"/>
                </a:br>
                <a:r>
                  <a:rPr lang="ja-JP" altLang="en-US" sz="900" dirty="0"/>
                  <a:t>定理</a:t>
                </a:r>
                <a:r>
                  <a:rPr lang="en-US" altLang="ja-JP" sz="900" dirty="0"/>
                  <a:t>4</a:t>
                </a:r>
                <a:r>
                  <a:rPr lang="ja-JP" altLang="en-US" sz="900" dirty="0"/>
                  <a:t>の証明の概略：</a:t>
                </a:r>
                <a:br>
                  <a:rPr lang="en-US" altLang="ja-JP" sz="900" dirty="0"/>
                </a:br>
                <a:r>
                  <a:rPr lang="ja-JP" altLang="en-US" sz="900" u="sng" dirty="0"/>
                  <a:t>平面上の点と球面上の大円を下図のように対応させる．④</a:t>
                </a:r>
                <a:br>
                  <a:rPr lang="en-US" altLang="ja-JP" sz="900" dirty="0"/>
                </a:br>
                <a:r>
                  <a:rPr lang="ja-JP" altLang="en-US" sz="900" dirty="0"/>
                  <a:t>平面上に配置された</a:t>
                </a:r>
                <a:r>
                  <a:rPr lang="en-US" altLang="ja-JP" sz="900" dirty="0"/>
                  <a:t>n</a:t>
                </a:r>
                <a:r>
                  <a:rPr lang="ja-JP" altLang="en-US" sz="900" dirty="0"/>
                  <a:t>個の点</a:t>
                </a:r>
                <a:r>
                  <a:rPr lang="en-US" altLang="ja-JP" sz="900" dirty="0"/>
                  <a:t>(n</a:t>
                </a:r>
                <a:r>
                  <a:rPr lang="ja-JP" altLang="en-US" sz="900" dirty="0"/>
                  <a:t>≧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で全てが</a:t>
                </a:r>
                <a:r>
                  <a:rPr lang="en-US" altLang="ja-JP" sz="900" dirty="0"/>
                  <a:t>1</a:t>
                </a:r>
                <a:r>
                  <a:rPr lang="ja-JP" altLang="en-US" sz="900" dirty="0"/>
                  <a:t>直線上には並んでいない</a:t>
                </a:r>
                <a:r>
                  <a:rPr lang="en-US" altLang="ja-JP" sz="900" dirty="0"/>
                  <a:t>)</a:t>
                </a:r>
                <a:r>
                  <a:rPr lang="ja-JP" altLang="en-US" sz="900" dirty="0"/>
                  <a:t>を</a:t>
                </a:r>
                <a:br>
                  <a:rPr lang="en-US" altLang="ja-JP" sz="900" dirty="0"/>
                </a:br>
                <a:r>
                  <a:rPr lang="ja-JP" altLang="en-US" sz="900" dirty="0"/>
                  <a:t>この対応によって球面上の</a:t>
                </a:r>
                <a:r>
                  <a:rPr lang="en-US" altLang="ja-JP" sz="900" dirty="0"/>
                  <a:t>n</a:t>
                </a:r>
                <a:r>
                  <a:rPr lang="ja-JP" altLang="en-US" sz="900" dirty="0"/>
                  <a:t>個の大円に対応させる．</a:t>
                </a:r>
                <a:br>
                  <a:rPr lang="en-US" altLang="ja-JP" sz="900" dirty="0"/>
                </a:br>
                <a:r>
                  <a:rPr lang="ja-JP" altLang="en-US" sz="900" dirty="0"/>
                  <a:t>対応させた大円達の交点を頂点みなし，交点と交点の間の大円の弧を辺とみなしたグラフを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とする．</a:t>
                </a:r>
                <a:br>
                  <a:rPr lang="en-US" altLang="ja-JP" sz="900" dirty="0"/>
                </a:br>
                <a:r>
                  <a:rPr lang="ja-JP" altLang="en-US" sz="900" dirty="0"/>
                  <a:t>グラフ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に対して定理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を適用することで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が次数</a:t>
                </a:r>
                <a:r>
                  <a:rPr lang="en-US" altLang="ja-JP" sz="900" dirty="0"/>
                  <a:t>4</a:t>
                </a:r>
                <a:r>
                  <a:rPr lang="ja-JP" altLang="en-US" sz="900" dirty="0"/>
                  <a:t>の頂点を持つことが分かる．</a:t>
                </a:r>
                <a:br>
                  <a:rPr lang="en-US" altLang="ja-JP" sz="900" dirty="0"/>
                </a:br>
                <a:r>
                  <a:rPr lang="ja-JP" altLang="en-US" sz="900" dirty="0"/>
                  <a:t>このことから定理</a:t>
                </a:r>
                <a:r>
                  <a:rPr lang="en-US" altLang="ja-JP" sz="900" dirty="0"/>
                  <a:t>4</a:t>
                </a:r>
                <a:r>
                  <a:rPr lang="ja-JP" altLang="en-US" sz="900" dirty="0"/>
                  <a:t>の結論が得られる．</a:t>
                </a:r>
                <a:br>
                  <a:rPr lang="en-US" altLang="ja-JP" sz="900" dirty="0"/>
                </a:br>
                <a:br>
                  <a:rPr lang="en-US" altLang="ja-JP" sz="900" dirty="0"/>
                </a:br>
                <a:r>
                  <a:rPr lang="en-US" altLang="ja-JP" sz="900" dirty="0"/>
                  <a:t>(2-1)</a:t>
                </a:r>
                <a:r>
                  <a:rPr lang="ja-JP" altLang="en-US" sz="900" dirty="0"/>
                  <a:t>　平面上の直線は④の対応によって球面上の何に対応するか書け．（</a:t>
                </a:r>
                <a:r>
                  <a:rPr lang="en-US" altLang="ja-JP" sz="900" dirty="0"/>
                  <a:t>10</a:t>
                </a:r>
                <a:r>
                  <a:rPr lang="ja-JP" altLang="en-US" sz="900" dirty="0"/>
                  <a:t>点）　</a:t>
                </a:r>
                <a:br>
                  <a:rPr lang="en-US" altLang="ja-JP" sz="900" dirty="0"/>
                </a:br>
                <a:br>
                  <a:rPr lang="en-US" altLang="ja-JP" sz="900" dirty="0"/>
                </a:br>
                <a:r>
                  <a:rPr lang="en-US" altLang="ja-JP" sz="900" dirty="0"/>
                  <a:t>(2-2)</a:t>
                </a:r>
                <a:r>
                  <a:rPr lang="ja-JP" altLang="en-US" sz="900" dirty="0"/>
                  <a:t>　グラフ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に対して定理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を適用することができる理由のうち，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の位数が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以上であることは自明ではない．</a:t>
                </a:r>
                <a:br>
                  <a:rPr lang="en-US" altLang="ja-JP" sz="900" dirty="0"/>
                </a:br>
                <a:r>
                  <a:rPr lang="ja-JP" altLang="en-US" sz="900" dirty="0"/>
                  <a:t>　　　   </a:t>
                </a:r>
                <a:r>
                  <a:rPr lang="en-US" altLang="ja-JP" sz="900" dirty="0"/>
                  <a:t>G</a:t>
                </a:r>
                <a:r>
                  <a:rPr lang="ja-JP" altLang="en-US" sz="900" dirty="0"/>
                  <a:t>の位数が</a:t>
                </a:r>
                <a:r>
                  <a:rPr lang="en-US" altLang="ja-JP" sz="900" dirty="0"/>
                  <a:t>3</a:t>
                </a:r>
                <a:r>
                  <a:rPr lang="ja-JP" altLang="en-US" sz="900" dirty="0"/>
                  <a:t>以上である理由を述べよ．（</a:t>
                </a:r>
                <a:r>
                  <a:rPr lang="en-US" altLang="ja-JP" sz="900" dirty="0"/>
                  <a:t>10</a:t>
                </a:r>
                <a:r>
                  <a:rPr lang="ja-JP" altLang="en-US" sz="900" dirty="0"/>
                  <a:t>点）</a:t>
                </a:r>
                <a:endParaRPr lang="en-US" altLang="ja-JP" sz="900" dirty="0"/>
              </a:p>
              <a:p>
                <a:pPr>
                  <a:spcBef>
                    <a:spcPct val="20000"/>
                  </a:spcBef>
                  <a:buClr>
                    <a:srgbClr val="0BD0D9"/>
                  </a:buClr>
                  <a:buSzPct val="95000"/>
                  <a:defRPr/>
                </a:pPr>
                <a:endParaRPr lang="en-US" altLang="ja-JP" sz="900" dirty="0"/>
              </a:p>
            </p:txBody>
          </p:sp>
        </mc:Choice>
        <mc:Fallback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50859A30-8BF0-45F3-94CD-C699DA7CC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40" y="179512"/>
                <a:ext cx="6495689" cy="63743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302BC0C4-BA81-42F6-98AE-F8F7AE6EA649}"/>
              </a:ext>
            </a:extLst>
          </p:cNvPr>
          <p:cNvSpPr/>
          <p:nvPr/>
        </p:nvSpPr>
        <p:spPr>
          <a:xfrm>
            <a:off x="569809" y="7651624"/>
            <a:ext cx="3075215" cy="592784"/>
          </a:xfrm>
          <a:custGeom>
            <a:avLst/>
            <a:gdLst>
              <a:gd name="connsiteX0" fmla="*/ 0 w 3075215"/>
              <a:gd name="connsiteY0" fmla="*/ 762000 h 762000"/>
              <a:gd name="connsiteX1" fmla="*/ 2204357 w 3075215"/>
              <a:gd name="connsiteY1" fmla="*/ 740228 h 762000"/>
              <a:gd name="connsiteX2" fmla="*/ 3075215 w 3075215"/>
              <a:gd name="connsiteY2" fmla="*/ 0 h 762000"/>
              <a:gd name="connsiteX3" fmla="*/ 859972 w 3075215"/>
              <a:gd name="connsiteY3" fmla="*/ 32657 h 762000"/>
              <a:gd name="connsiteX4" fmla="*/ 0 w 3075215"/>
              <a:gd name="connsiteY4" fmla="*/ 76200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5215" h="762000">
                <a:moveTo>
                  <a:pt x="0" y="762000"/>
                </a:moveTo>
                <a:lnTo>
                  <a:pt x="2204357" y="740228"/>
                </a:lnTo>
                <a:lnTo>
                  <a:pt x="3075215" y="0"/>
                </a:lnTo>
                <a:lnTo>
                  <a:pt x="859972" y="32657"/>
                </a:lnTo>
                <a:lnTo>
                  <a:pt x="0" y="76200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0631EC1D-7E6B-4E50-A469-50617F1C81F5}"/>
              </a:ext>
            </a:extLst>
          </p:cNvPr>
          <p:cNvSpPr/>
          <p:nvPr/>
        </p:nvSpPr>
        <p:spPr>
          <a:xfrm>
            <a:off x="2125655" y="6707373"/>
            <a:ext cx="1080120" cy="108012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A88DA09-CACE-49FD-9D15-C013BC4B0FE9}"/>
              </a:ext>
            </a:extLst>
          </p:cNvPr>
          <p:cNvSpPr/>
          <p:nvPr/>
        </p:nvSpPr>
        <p:spPr>
          <a:xfrm>
            <a:off x="2097325" y="7831171"/>
            <a:ext cx="100338" cy="1003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3C06D1E5-91F5-4B9A-8958-3EEED827B0B1}"/>
              </a:ext>
            </a:extLst>
          </p:cNvPr>
          <p:cNvSpPr/>
          <p:nvPr/>
        </p:nvSpPr>
        <p:spPr>
          <a:xfrm>
            <a:off x="2845735" y="6967075"/>
            <a:ext cx="100338" cy="1003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6E39E2EE-D932-471B-ABA0-13077E2BA91A}"/>
              </a:ext>
            </a:extLst>
          </p:cNvPr>
          <p:cNvSpPr/>
          <p:nvPr/>
        </p:nvSpPr>
        <p:spPr>
          <a:xfrm>
            <a:off x="2399649" y="7477483"/>
            <a:ext cx="100338" cy="10033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88D3625B-94C9-41E9-B727-228B780CE637}"/>
              </a:ext>
            </a:extLst>
          </p:cNvPr>
          <p:cNvSpPr/>
          <p:nvPr/>
        </p:nvSpPr>
        <p:spPr>
          <a:xfrm>
            <a:off x="2620437" y="7208253"/>
            <a:ext cx="100338" cy="100338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EF8AB8A-8BD8-4E98-9604-1D4ACE2D5726}"/>
              </a:ext>
            </a:extLst>
          </p:cNvPr>
          <p:cNvCxnSpPr>
            <a:cxnSpLocks/>
            <a:stCxn id="10" idx="7"/>
          </p:cNvCxnSpPr>
          <p:nvPr/>
        </p:nvCxnSpPr>
        <p:spPr>
          <a:xfrm flipV="1">
            <a:off x="2182969" y="7507608"/>
            <a:ext cx="302726" cy="338257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C6F429A-E423-4A78-A337-DDFC7A7A03E4}"/>
              </a:ext>
            </a:extLst>
          </p:cNvPr>
          <p:cNvCxnSpPr>
            <a:cxnSpLocks/>
          </p:cNvCxnSpPr>
          <p:nvPr/>
        </p:nvCxnSpPr>
        <p:spPr>
          <a:xfrm flipV="1">
            <a:off x="2343267" y="7072177"/>
            <a:ext cx="504056" cy="576066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7B89DB79-8217-402D-A677-24923D2B28E5}"/>
              </a:ext>
            </a:extLst>
          </p:cNvPr>
          <p:cNvCxnSpPr>
            <a:cxnSpLocks/>
          </p:cNvCxnSpPr>
          <p:nvPr/>
        </p:nvCxnSpPr>
        <p:spPr>
          <a:xfrm flipV="1">
            <a:off x="2921301" y="6663829"/>
            <a:ext cx="302726" cy="338257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A74DA38D-386F-4D6A-8EF3-A3752E615B94}"/>
              </a:ext>
            </a:extLst>
          </p:cNvPr>
          <p:cNvSpPr/>
          <p:nvPr/>
        </p:nvSpPr>
        <p:spPr>
          <a:xfrm>
            <a:off x="2198729" y="6958760"/>
            <a:ext cx="875489" cy="665027"/>
          </a:xfrm>
          <a:custGeom>
            <a:avLst/>
            <a:gdLst>
              <a:gd name="connsiteX0" fmla="*/ 0 w 875489"/>
              <a:gd name="connsiteY0" fmla="*/ 0 h 665027"/>
              <a:gd name="connsiteX1" fmla="*/ 111868 w 875489"/>
              <a:gd name="connsiteY1" fmla="*/ 238327 h 665027"/>
              <a:gd name="connsiteX2" fmla="*/ 311285 w 875489"/>
              <a:gd name="connsiteY2" fmla="*/ 505838 h 665027"/>
              <a:gd name="connsiteX3" fmla="*/ 622570 w 875489"/>
              <a:gd name="connsiteY3" fmla="*/ 656617 h 665027"/>
              <a:gd name="connsiteX4" fmla="*/ 875489 w 875489"/>
              <a:gd name="connsiteY4" fmla="*/ 646889 h 665027"/>
              <a:gd name="connsiteX5" fmla="*/ 875489 w 875489"/>
              <a:gd name="connsiteY5" fmla="*/ 646889 h 665027"/>
              <a:gd name="connsiteX0" fmla="*/ 3324 w 878813"/>
              <a:gd name="connsiteY0" fmla="*/ 0 h 665027"/>
              <a:gd name="connsiteX1" fmla="*/ 21062 w 878813"/>
              <a:gd name="connsiteY1" fmla="*/ 305563 h 665027"/>
              <a:gd name="connsiteX2" fmla="*/ 314609 w 878813"/>
              <a:gd name="connsiteY2" fmla="*/ 505838 h 665027"/>
              <a:gd name="connsiteX3" fmla="*/ 625894 w 878813"/>
              <a:gd name="connsiteY3" fmla="*/ 656617 h 665027"/>
              <a:gd name="connsiteX4" fmla="*/ 878813 w 878813"/>
              <a:gd name="connsiteY4" fmla="*/ 646889 h 665027"/>
              <a:gd name="connsiteX5" fmla="*/ 878813 w 878813"/>
              <a:gd name="connsiteY5" fmla="*/ 646889 h 665027"/>
              <a:gd name="connsiteX0" fmla="*/ 0 w 875489"/>
              <a:gd name="connsiteY0" fmla="*/ 0 h 665027"/>
              <a:gd name="connsiteX1" fmla="*/ 71527 w 875489"/>
              <a:gd name="connsiteY1" fmla="*/ 305563 h 665027"/>
              <a:gd name="connsiteX2" fmla="*/ 311285 w 875489"/>
              <a:gd name="connsiteY2" fmla="*/ 505838 h 665027"/>
              <a:gd name="connsiteX3" fmla="*/ 622570 w 875489"/>
              <a:gd name="connsiteY3" fmla="*/ 656617 h 665027"/>
              <a:gd name="connsiteX4" fmla="*/ 875489 w 875489"/>
              <a:gd name="connsiteY4" fmla="*/ 646889 h 665027"/>
              <a:gd name="connsiteX5" fmla="*/ 875489 w 875489"/>
              <a:gd name="connsiteY5" fmla="*/ 646889 h 665027"/>
              <a:gd name="connsiteX0" fmla="*/ 0 w 875489"/>
              <a:gd name="connsiteY0" fmla="*/ 0 h 665027"/>
              <a:gd name="connsiteX1" fmla="*/ 179103 w 875489"/>
              <a:gd name="connsiteY1" fmla="*/ 191263 h 665027"/>
              <a:gd name="connsiteX2" fmla="*/ 311285 w 875489"/>
              <a:gd name="connsiteY2" fmla="*/ 505838 h 665027"/>
              <a:gd name="connsiteX3" fmla="*/ 622570 w 875489"/>
              <a:gd name="connsiteY3" fmla="*/ 656617 h 665027"/>
              <a:gd name="connsiteX4" fmla="*/ 875489 w 875489"/>
              <a:gd name="connsiteY4" fmla="*/ 646889 h 665027"/>
              <a:gd name="connsiteX5" fmla="*/ 875489 w 875489"/>
              <a:gd name="connsiteY5" fmla="*/ 646889 h 665027"/>
              <a:gd name="connsiteX0" fmla="*/ 0 w 875489"/>
              <a:gd name="connsiteY0" fmla="*/ 0 h 665027"/>
              <a:gd name="connsiteX1" fmla="*/ 84974 w 875489"/>
              <a:gd name="connsiteY1" fmla="*/ 345904 h 665027"/>
              <a:gd name="connsiteX2" fmla="*/ 311285 w 875489"/>
              <a:gd name="connsiteY2" fmla="*/ 505838 h 665027"/>
              <a:gd name="connsiteX3" fmla="*/ 622570 w 875489"/>
              <a:gd name="connsiteY3" fmla="*/ 656617 h 665027"/>
              <a:gd name="connsiteX4" fmla="*/ 875489 w 875489"/>
              <a:gd name="connsiteY4" fmla="*/ 646889 h 665027"/>
              <a:gd name="connsiteX5" fmla="*/ 875489 w 875489"/>
              <a:gd name="connsiteY5" fmla="*/ 646889 h 665027"/>
              <a:gd name="connsiteX0" fmla="*/ 0 w 875489"/>
              <a:gd name="connsiteY0" fmla="*/ 0 h 665027"/>
              <a:gd name="connsiteX1" fmla="*/ 71527 w 875489"/>
              <a:gd name="connsiteY1" fmla="*/ 271945 h 665027"/>
              <a:gd name="connsiteX2" fmla="*/ 311285 w 875489"/>
              <a:gd name="connsiteY2" fmla="*/ 505838 h 665027"/>
              <a:gd name="connsiteX3" fmla="*/ 622570 w 875489"/>
              <a:gd name="connsiteY3" fmla="*/ 656617 h 665027"/>
              <a:gd name="connsiteX4" fmla="*/ 875489 w 875489"/>
              <a:gd name="connsiteY4" fmla="*/ 646889 h 665027"/>
              <a:gd name="connsiteX5" fmla="*/ 875489 w 875489"/>
              <a:gd name="connsiteY5" fmla="*/ 646889 h 6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5489" h="665027">
                <a:moveTo>
                  <a:pt x="0" y="0"/>
                </a:moveTo>
                <a:cubicBezTo>
                  <a:pt x="29993" y="77010"/>
                  <a:pt x="19646" y="187639"/>
                  <a:pt x="71527" y="271945"/>
                </a:cubicBezTo>
                <a:cubicBezTo>
                  <a:pt x="123408" y="356251"/>
                  <a:pt x="219445" y="441726"/>
                  <a:pt x="311285" y="505838"/>
                </a:cubicBezTo>
                <a:cubicBezTo>
                  <a:pt x="403125" y="569950"/>
                  <a:pt x="528536" y="633109"/>
                  <a:pt x="622570" y="656617"/>
                </a:cubicBezTo>
                <a:cubicBezTo>
                  <a:pt x="716604" y="680125"/>
                  <a:pt x="875489" y="646889"/>
                  <a:pt x="875489" y="646889"/>
                </a:cubicBezTo>
                <a:lnTo>
                  <a:pt x="875489" y="646889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665F06A7-7097-42EF-B8DF-641A57BB8FDF}"/>
              </a:ext>
            </a:extLst>
          </p:cNvPr>
          <p:cNvSpPr/>
          <p:nvPr/>
        </p:nvSpPr>
        <p:spPr>
          <a:xfrm>
            <a:off x="2257095" y="6907721"/>
            <a:ext cx="847165" cy="592784"/>
          </a:xfrm>
          <a:custGeom>
            <a:avLst/>
            <a:gdLst>
              <a:gd name="connsiteX0" fmla="*/ 0 w 847165"/>
              <a:gd name="connsiteY0" fmla="*/ 7836 h 592784"/>
              <a:gd name="connsiteX1" fmla="*/ 275665 w 847165"/>
              <a:gd name="connsiteY1" fmla="*/ 21284 h 592784"/>
              <a:gd name="connsiteX2" fmla="*/ 571500 w 847165"/>
              <a:gd name="connsiteY2" fmla="*/ 189372 h 592784"/>
              <a:gd name="connsiteX3" fmla="*/ 800100 w 847165"/>
              <a:gd name="connsiteY3" fmla="*/ 397801 h 592784"/>
              <a:gd name="connsiteX4" fmla="*/ 847165 w 847165"/>
              <a:gd name="connsiteY4" fmla="*/ 592784 h 592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7165" h="592784">
                <a:moveTo>
                  <a:pt x="0" y="7836"/>
                </a:moveTo>
                <a:cubicBezTo>
                  <a:pt x="90207" y="-568"/>
                  <a:pt x="180415" y="-8972"/>
                  <a:pt x="275665" y="21284"/>
                </a:cubicBezTo>
                <a:cubicBezTo>
                  <a:pt x="370915" y="51540"/>
                  <a:pt x="484094" y="126619"/>
                  <a:pt x="571500" y="189372"/>
                </a:cubicBezTo>
                <a:cubicBezTo>
                  <a:pt x="658906" y="252125"/>
                  <a:pt x="754156" y="330566"/>
                  <a:pt x="800100" y="397801"/>
                </a:cubicBezTo>
                <a:cubicBezTo>
                  <a:pt x="846044" y="465036"/>
                  <a:pt x="846604" y="528910"/>
                  <a:pt x="847165" y="592784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E9E3DAB-8EE1-4F32-8598-BE912925F464}"/>
              </a:ext>
            </a:extLst>
          </p:cNvPr>
          <p:cNvSpPr txBox="1"/>
          <p:nvPr/>
        </p:nvSpPr>
        <p:spPr>
          <a:xfrm>
            <a:off x="1977519" y="786622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x</a:t>
            </a:r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2F19DC9-6A76-4D53-BECA-B5B5A5A4FB24}"/>
              </a:ext>
            </a:extLst>
          </p:cNvPr>
          <p:cNvSpPr txBox="1"/>
          <p:nvPr/>
        </p:nvSpPr>
        <p:spPr>
          <a:xfrm>
            <a:off x="1837623" y="669808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1D2B749-9682-4FC1-BDFD-138F7BB0ABA0}"/>
              </a:ext>
            </a:extLst>
          </p:cNvPr>
          <p:cNvSpPr txBox="1"/>
          <p:nvPr/>
        </p:nvSpPr>
        <p:spPr>
          <a:xfrm>
            <a:off x="2587203" y="720213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o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B5F9BE-E572-46A7-9471-1D574EB1EBE4}"/>
              </a:ext>
            </a:extLst>
          </p:cNvPr>
          <p:cNvSpPr txBox="1"/>
          <p:nvPr/>
        </p:nvSpPr>
        <p:spPr>
          <a:xfrm>
            <a:off x="3789040" y="6724689"/>
            <a:ext cx="29995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o</a:t>
            </a:r>
            <a:r>
              <a:rPr kumimoji="1" lang="ja-JP" altLang="en-US" sz="1000" dirty="0"/>
              <a:t>：球の中心</a:t>
            </a:r>
            <a:endParaRPr kumimoji="1" lang="en-US" altLang="ja-JP" sz="1000" dirty="0"/>
          </a:p>
          <a:p>
            <a:r>
              <a:rPr lang="ja-JP" altLang="en-US" sz="1000" dirty="0"/>
              <a:t>次のように球面上の大円</a:t>
            </a:r>
            <a:r>
              <a:rPr lang="en-US" altLang="ja-JP" sz="1000" dirty="0"/>
              <a:t>Y</a:t>
            </a:r>
            <a:r>
              <a:rPr lang="ja-JP" altLang="en-US" sz="1000" dirty="0"/>
              <a:t>を取る．</a:t>
            </a:r>
            <a:endParaRPr lang="en-US" altLang="ja-JP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/>
              <a:t>大円</a:t>
            </a:r>
            <a:r>
              <a:rPr lang="en-US" altLang="ja-JP" sz="1000" dirty="0"/>
              <a:t>Y</a:t>
            </a:r>
            <a:r>
              <a:rPr lang="ja-JP" altLang="en-US" sz="1000" dirty="0"/>
              <a:t>がある平面上に</a:t>
            </a:r>
            <a:r>
              <a:rPr lang="en-US" altLang="ja-JP" sz="1000" dirty="0"/>
              <a:t>o</a:t>
            </a:r>
            <a:r>
              <a:rPr lang="ja-JP" altLang="en-US" sz="1000" dirty="0"/>
              <a:t>がある</a:t>
            </a:r>
            <a:endParaRPr lang="en-US" altLang="ja-JP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/>
              <a:t>x</a:t>
            </a:r>
            <a:r>
              <a:rPr kumimoji="1" lang="ja-JP" altLang="en-US" sz="1000" dirty="0"/>
              <a:t>と</a:t>
            </a:r>
            <a:r>
              <a:rPr kumimoji="1" lang="en-US" altLang="ja-JP" sz="1000" dirty="0"/>
              <a:t>o</a:t>
            </a:r>
            <a:r>
              <a:rPr kumimoji="1" lang="ja-JP" altLang="en-US" sz="1000" dirty="0"/>
              <a:t>を通る直線は大円</a:t>
            </a:r>
            <a:r>
              <a:rPr kumimoji="1" lang="en-US" altLang="ja-JP" sz="1000" dirty="0"/>
              <a:t>Y</a:t>
            </a:r>
            <a:r>
              <a:rPr lang="ja-JP" altLang="en-US" sz="1000" dirty="0"/>
              <a:t>がある平面の垂線となる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平面上の点</a:t>
            </a:r>
            <a:r>
              <a:rPr kumimoji="1" lang="en-US" altLang="ja-JP" sz="1000" dirty="0"/>
              <a:t>x</a:t>
            </a:r>
            <a:r>
              <a:rPr kumimoji="1" lang="ja-JP" altLang="en-US" sz="1000" dirty="0"/>
              <a:t>に大円</a:t>
            </a:r>
            <a:r>
              <a:rPr kumimoji="1" lang="en-US" altLang="ja-JP" sz="1000" dirty="0"/>
              <a:t>Y</a:t>
            </a:r>
            <a:r>
              <a:rPr kumimoji="1" lang="ja-JP" altLang="en-US" sz="1000" dirty="0"/>
              <a:t>を対応させる</a:t>
            </a: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2FB7773C-0208-479B-9107-9798FC7F479E}"/>
              </a:ext>
            </a:extLst>
          </p:cNvPr>
          <p:cNvCxnSpPr>
            <a:cxnSpLocks/>
            <a:stCxn id="47" idx="4"/>
            <a:endCxn id="48" idx="0"/>
          </p:cNvCxnSpPr>
          <p:nvPr/>
        </p:nvCxnSpPr>
        <p:spPr>
          <a:xfrm>
            <a:off x="5986784" y="1182942"/>
            <a:ext cx="0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楕円 45">
            <a:extLst>
              <a:ext uri="{FF2B5EF4-FFF2-40B4-BE49-F238E27FC236}">
                <a16:creationId xmlns:a16="http://schemas.microsoft.com/office/drawing/2014/main" id="{24D2F278-DA7F-467B-BCE0-C2AF060D3FF9}"/>
              </a:ext>
            </a:extLst>
          </p:cNvPr>
          <p:cNvSpPr/>
          <p:nvPr/>
        </p:nvSpPr>
        <p:spPr>
          <a:xfrm>
            <a:off x="5554736" y="125495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D66F21B8-7213-45C6-84D7-CDCC05AE4839}"/>
              </a:ext>
            </a:extLst>
          </p:cNvPr>
          <p:cNvSpPr/>
          <p:nvPr/>
        </p:nvSpPr>
        <p:spPr>
          <a:xfrm>
            <a:off x="5914776" y="103892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59FE681D-5969-481E-B4DB-0DF25F53DC84}"/>
              </a:ext>
            </a:extLst>
          </p:cNvPr>
          <p:cNvSpPr/>
          <p:nvPr/>
        </p:nvSpPr>
        <p:spPr>
          <a:xfrm>
            <a:off x="5914776" y="147097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37C85246-CF87-4172-9880-414EA1BDFC88}"/>
              </a:ext>
            </a:extLst>
          </p:cNvPr>
          <p:cNvSpPr/>
          <p:nvPr/>
        </p:nvSpPr>
        <p:spPr>
          <a:xfrm>
            <a:off x="4725144" y="125495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704253A1-2473-49DE-8491-F4B25C4DDC2C}"/>
              </a:ext>
            </a:extLst>
          </p:cNvPr>
          <p:cNvSpPr/>
          <p:nvPr/>
        </p:nvSpPr>
        <p:spPr>
          <a:xfrm>
            <a:off x="5152710" y="125495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2EF5E84-4BB9-4B14-9B5B-BF2D3592AF2F}"/>
              </a:ext>
            </a:extLst>
          </p:cNvPr>
          <p:cNvCxnSpPr>
            <a:cxnSpLocks/>
            <a:stCxn id="49" idx="6"/>
            <a:endCxn id="50" idx="2"/>
          </p:cNvCxnSpPr>
          <p:nvPr/>
        </p:nvCxnSpPr>
        <p:spPr>
          <a:xfrm>
            <a:off x="4869160" y="1326958"/>
            <a:ext cx="2835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AE10D6F4-03FB-422F-820A-7D2B02F80967}"/>
              </a:ext>
            </a:extLst>
          </p:cNvPr>
          <p:cNvCxnSpPr>
            <a:cxnSpLocks/>
            <a:stCxn id="50" idx="6"/>
            <a:endCxn id="46" idx="2"/>
          </p:cNvCxnSpPr>
          <p:nvPr/>
        </p:nvCxnSpPr>
        <p:spPr>
          <a:xfrm>
            <a:off x="5296726" y="1326958"/>
            <a:ext cx="25801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8E448F38-ACFA-4886-8117-C756288A9F60}"/>
              </a:ext>
            </a:extLst>
          </p:cNvPr>
          <p:cNvCxnSpPr>
            <a:cxnSpLocks/>
            <a:stCxn id="46" idx="7"/>
            <a:endCxn id="47" idx="2"/>
          </p:cNvCxnSpPr>
          <p:nvPr/>
        </p:nvCxnSpPr>
        <p:spPr>
          <a:xfrm flipV="1">
            <a:off x="5677661" y="1110934"/>
            <a:ext cx="237115" cy="1651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DD39FEB6-B66F-4881-8DF3-8563D8AFA6BA}"/>
              </a:ext>
            </a:extLst>
          </p:cNvPr>
          <p:cNvCxnSpPr>
            <a:cxnSpLocks/>
            <a:stCxn id="46" idx="5"/>
            <a:endCxn id="48" idx="2"/>
          </p:cNvCxnSpPr>
          <p:nvPr/>
        </p:nvCxnSpPr>
        <p:spPr>
          <a:xfrm>
            <a:off x="5677661" y="1377875"/>
            <a:ext cx="237115" cy="1651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楕円 54">
            <a:extLst>
              <a:ext uri="{FF2B5EF4-FFF2-40B4-BE49-F238E27FC236}">
                <a16:creationId xmlns:a16="http://schemas.microsoft.com/office/drawing/2014/main" id="{C96D8D85-9DC8-422B-9AA1-D98BB60DDDBA}"/>
              </a:ext>
            </a:extLst>
          </p:cNvPr>
          <p:cNvSpPr/>
          <p:nvPr/>
        </p:nvSpPr>
        <p:spPr>
          <a:xfrm>
            <a:off x="5778372" y="125495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0BC6170D-7C5B-4E0F-8504-5EC847A5824A}"/>
              </a:ext>
            </a:extLst>
          </p:cNvPr>
          <p:cNvSpPr/>
          <p:nvPr/>
        </p:nvSpPr>
        <p:spPr>
          <a:xfrm>
            <a:off x="4234534" y="125495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フリーフォーム: 図形 56">
            <a:extLst>
              <a:ext uri="{FF2B5EF4-FFF2-40B4-BE49-F238E27FC236}">
                <a16:creationId xmlns:a16="http://schemas.microsoft.com/office/drawing/2014/main" id="{F587A77E-45CB-4E2A-90F5-4F4A82759BDA}"/>
              </a:ext>
            </a:extLst>
          </p:cNvPr>
          <p:cNvSpPr/>
          <p:nvPr/>
        </p:nvSpPr>
        <p:spPr>
          <a:xfrm>
            <a:off x="4303059" y="755576"/>
            <a:ext cx="1546412" cy="488576"/>
          </a:xfrm>
          <a:custGeom>
            <a:avLst/>
            <a:gdLst>
              <a:gd name="connsiteX0" fmla="*/ 0 w 1546412"/>
              <a:gd name="connsiteY0" fmla="*/ 488576 h 488576"/>
              <a:gd name="connsiteX1" fmla="*/ 824753 w 1546412"/>
              <a:gd name="connsiteY1" fmla="*/ 0 h 488576"/>
              <a:gd name="connsiteX2" fmla="*/ 1546412 w 1546412"/>
              <a:gd name="connsiteY2" fmla="*/ 488576 h 488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6412" h="488576">
                <a:moveTo>
                  <a:pt x="0" y="488576"/>
                </a:moveTo>
                <a:cubicBezTo>
                  <a:pt x="283509" y="244288"/>
                  <a:pt x="567018" y="0"/>
                  <a:pt x="824753" y="0"/>
                </a:cubicBezTo>
                <a:cubicBezTo>
                  <a:pt x="1082488" y="0"/>
                  <a:pt x="1314450" y="244288"/>
                  <a:pt x="1546412" y="48857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: 図形 57">
            <a:extLst>
              <a:ext uri="{FF2B5EF4-FFF2-40B4-BE49-F238E27FC236}">
                <a16:creationId xmlns:a16="http://schemas.microsoft.com/office/drawing/2014/main" id="{4AFE6DDA-E43D-4567-B74E-9260DE5F8828}"/>
              </a:ext>
            </a:extLst>
          </p:cNvPr>
          <p:cNvSpPr/>
          <p:nvPr/>
        </p:nvSpPr>
        <p:spPr>
          <a:xfrm>
            <a:off x="4303059" y="1392070"/>
            <a:ext cx="1555376" cy="542390"/>
          </a:xfrm>
          <a:custGeom>
            <a:avLst/>
            <a:gdLst>
              <a:gd name="connsiteX0" fmla="*/ 0 w 1555376"/>
              <a:gd name="connsiteY0" fmla="*/ 17929 h 542390"/>
              <a:gd name="connsiteX1" fmla="*/ 820270 w 1555376"/>
              <a:gd name="connsiteY1" fmla="*/ 542365 h 542390"/>
              <a:gd name="connsiteX2" fmla="*/ 1555376 w 1555376"/>
              <a:gd name="connsiteY2" fmla="*/ 0 h 542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55376" h="542390">
                <a:moveTo>
                  <a:pt x="0" y="17929"/>
                </a:moveTo>
                <a:cubicBezTo>
                  <a:pt x="280520" y="281641"/>
                  <a:pt x="561041" y="545353"/>
                  <a:pt x="820270" y="542365"/>
                </a:cubicBezTo>
                <a:cubicBezTo>
                  <a:pt x="1079499" y="539377"/>
                  <a:pt x="1317437" y="269688"/>
                  <a:pt x="1555376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フリーフォーム: 図形 58">
            <a:extLst>
              <a:ext uri="{FF2B5EF4-FFF2-40B4-BE49-F238E27FC236}">
                <a16:creationId xmlns:a16="http://schemas.microsoft.com/office/drawing/2014/main" id="{BC63FBB2-37B7-4190-A2BB-913884E07DA9}"/>
              </a:ext>
            </a:extLst>
          </p:cNvPr>
          <p:cNvSpPr/>
          <p:nvPr/>
        </p:nvSpPr>
        <p:spPr>
          <a:xfrm>
            <a:off x="4222376" y="1317469"/>
            <a:ext cx="2141561" cy="917646"/>
          </a:xfrm>
          <a:custGeom>
            <a:avLst/>
            <a:gdLst>
              <a:gd name="connsiteX0" fmla="*/ 0 w 2141561"/>
              <a:gd name="connsiteY0" fmla="*/ 25295 h 917646"/>
              <a:gd name="connsiteX1" fmla="*/ 909918 w 2141561"/>
              <a:gd name="connsiteY1" fmla="*/ 917283 h 917646"/>
              <a:gd name="connsiteX2" fmla="*/ 2106706 w 2141561"/>
              <a:gd name="connsiteY2" fmla="*/ 132872 h 917646"/>
              <a:gd name="connsiteX3" fmla="*/ 1703295 w 2141561"/>
              <a:gd name="connsiteY3" fmla="*/ 7366 h 917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1561" h="917646">
                <a:moveTo>
                  <a:pt x="0" y="25295"/>
                </a:moveTo>
                <a:cubicBezTo>
                  <a:pt x="279400" y="462324"/>
                  <a:pt x="558800" y="899353"/>
                  <a:pt x="909918" y="917283"/>
                </a:cubicBezTo>
                <a:cubicBezTo>
                  <a:pt x="1261036" y="935213"/>
                  <a:pt x="1974477" y="284525"/>
                  <a:pt x="2106706" y="132872"/>
                </a:cubicBezTo>
                <a:cubicBezTo>
                  <a:pt x="2238935" y="-18781"/>
                  <a:pt x="1971115" y="-5708"/>
                  <a:pt x="1703295" y="736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リーフォーム: 図形 60">
            <a:extLst>
              <a:ext uri="{FF2B5EF4-FFF2-40B4-BE49-F238E27FC236}">
                <a16:creationId xmlns:a16="http://schemas.microsoft.com/office/drawing/2014/main" id="{22636DA8-3BD2-4D4B-80A4-D69EEE22402A}"/>
              </a:ext>
            </a:extLst>
          </p:cNvPr>
          <p:cNvSpPr/>
          <p:nvPr/>
        </p:nvSpPr>
        <p:spPr>
          <a:xfrm>
            <a:off x="4365812" y="1145855"/>
            <a:ext cx="723101" cy="348994"/>
          </a:xfrm>
          <a:custGeom>
            <a:avLst/>
            <a:gdLst>
              <a:gd name="connsiteX0" fmla="*/ 0 w 723101"/>
              <a:gd name="connsiteY0" fmla="*/ 129674 h 348994"/>
              <a:gd name="connsiteX1" fmla="*/ 645459 w 723101"/>
              <a:gd name="connsiteY1" fmla="*/ 8650 h 348994"/>
              <a:gd name="connsiteX2" fmla="*/ 640976 w 723101"/>
              <a:gd name="connsiteY2" fmla="*/ 340344 h 348994"/>
              <a:gd name="connsiteX3" fmla="*/ 8964 w 723101"/>
              <a:gd name="connsiteY3" fmla="*/ 219321 h 348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101" h="348994">
                <a:moveTo>
                  <a:pt x="0" y="129674"/>
                </a:moveTo>
                <a:cubicBezTo>
                  <a:pt x="269315" y="51606"/>
                  <a:pt x="538630" y="-26462"/>
                  <a:pt x="645459" y="8650"/>
                </a:cubicBezTo>
                <a:cubicBezTo>
                  <a:pt x="752288" y="43762"/>
                  <a:pt x="747059" y="305232"/>
                  <a:pt x="640976" y="340344"/>
                </a:cubicBezTo>
                <a:cubicBezTo>
                  <a:pt x="534894" y="375456"/>
                  <a:pt x="271929" y="297388"/>
                  <a:pt x="8964" y="21932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フリーフォーム: 図形 61">
            <a:extLst>
              <a:ext uri="{FF2B5EF4-FFF2-40B4-BE49-F238E27FC236}">
                <a16:creationId xmlns:a16="http://schemas.microsoft.com/office/drawing/2014/main" id="{92882938-498B-443F-B60A-6FC9E504BC28}"/>
              </a:ext>
            </a:extLst>
          </p:cNvPr>
          <p:cNvSpPr/>
          <p:nvPr/>
        </p:nvSpPr>
        <p:spPr>
          <a:xfrm>
            <a:off x="4338918" y="979222"/>
            <a:ext cx="1066886" cy="669165"/>
          </a:xfrm>
          <a:custGeom>
            <a:avLst/>
            <a:gdLst>
              <a:gd name="connsiteX0" fmla="*/ 0 w 1066886"/>
              <a:gd name="connsiteY0" fmla="*/ 273895 h 669165"/>
              <a:gd name="connsiteX1" fmla="*/ 887506 w 1066886"/>
              <a:gd name="connsiteY1" fmla="*/ 472 h 669165"/>
              <a:gd name="connsiteX2" fmla="*/ 1062317 w 1066886"/>
              <a:gd name="connsiteY2" fmla="*/ 332166 h 669165"/>
              <a:gd name="connsiteX3" fmla="*/ 918882 w 1066886"/>
              <a:gd name="connsiteY3" fmla="*/ 668342 h 669165"/>
              <a:gd name="connsiteX4" fmla="*/ 8964 w 1066886"/>
              <a:gd name="connsiteY4" fmla="*/ 408366 h 669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86" h="669165">
                <a:moveTo>
                  <a:pt x="0" y="273895"/>
                </a:moveTo>
                <a:cubicBezTo>
                  <a:pt x="355226" y="132327"/>
                  <a:pt x="710453" y="-9240"/>
                  <a:pt x="887506" y="472"/>
                </a:cubicBezTo>
                <a:cubicBezTo>
                  <a:pt x="1064559" y="10184"/>
                  <a:pt x="1057088" y="220854"/>
                  <a:pt x="1062317" y="332166"/>
                </a:cubicBezTo>
                <a:cubicBezTo>
                  <a:pt x="1067546" y="443478"/>
                  <a:pt x="1094441" y="655642"/>
                  <a:pt x="918882" y="668342"/>
                </a:cubicBezTo>
                <a:cubicBezTo>
                  <a:pt x="743323" y="681042"/>
                  <a:pt x="376143" y="544704"/>
                  <a:pt x="8964" y="40836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58930BE-F2AE-4D82-913C-03B5718043CB}"/>
              </a:ext>
            </a:extLst>
          </p:cNvPr>
          <p:cNvSpPr txBox="1"/>
          <p:nvPr/>
        </p:nvSpPr>
        <p:spPr>
          <a:xfrm>
            <a:off x="4386871" y="2260193"/>
            <a:ext cx="1885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黒で描かれたグラフ</a:t>
            </a:r>
            <a:r>
              <a:rPr kumimoji="1" lang="en-US" altLang="ja-JP" sz="1000" dirty="0"/>
              <a:t>G</a:t>
            </a:r>
            <a:r>
              <a:rPr lang="ja-JP" altLang="en-US" sz="1000" dirty="0"/>
              <a:t>に対して，</a:t>
            </a:r>
            <a:endParaRPr lang="en-US" altLang="ja-JP" sz="1000" dirty="0"/>
          </a:p>
          <a:p>
            <a:r>
              <a:rPr kumimoji="1" lang="ja-JP" altLang="en-US" sz="1000" dirty="0"/>
              <a:t>赤</a:t>
            </a:r>
            <a:r>
              <a:rPr lang="ja-JP" altLang="en-US" sz="1000" dirty="0"/>
              <a:t>で描かれたグラフが</a:t>
            </a:r>
            <a:r>
              <a:rPr lang="en-US" altLang="ja-JP" sz="1000" dirty="0"/>
              <a:t>H</a:t>
            </a:r>
            <a:r>
              <a:rPr lang="ja-JP" altLang="en-US" sz="1000" dirty="0"/>
              <a:t>となる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8543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25897</TotalTime>
  <Words>1996</Words>
  <Application>Microsoft Office PowerPoint</Application>
  <PresentationFormat>画面に合わせる (4:3)</PresentationFormat>
  <Paragraphs>129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673</cp:revision>
  <dcterms:created xsi:type="dcterms:W3CDTF">2011-05-06T06:23:08Z</dcterms:created>
  <dcterms:modified xsi:type="dcterms:W3CDTF">2020-08-06T12:04:49Z</dcterms:modified>
</cp:coreProperties>
</file>