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Lst>
  <p:sldSz cx="6858000" cy="9144000" type="screen4x3"/>
  <p:notesSz cx="6735763" cy="98694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00" d="100"/>
          <a:sy n="200" d="100"/>
        </p:scale>
        <p:origin x="115" y="-7507"/>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257175" y="488951"/>
            <a:ext cx="3357563" cy="10401300"/>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AA45692-03A6-4E72-9ED8-DC8A023713CF}" type="datetimeFigureOut">
              <a:rPr kumimoji="1" lang="ja-JP" altLang="en-US" smtClean="0"/>
              <a:pPr/>
              <a:t>2021/5/20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F6DC8CB5-0066-4251-BA1E-807E8983763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4AA45692-03A6-4E72-9ED8-DC8A023713CF}" type="datetimeFigureOut">
              <a:rPr kumimoji="1" lang="ja-JP" altLang="en-US" smtClean="0"/>
              <a:pPr/>
              <a:t>2021/5/20</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F6DC8CB5-0066-4251-BA1E-807E8983763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4" name="テキスト ボックス 3">
                <a:extLst>
                  <a:ext uri="{FF2B5EF4-FFF2-40B4-BE49-F238E27FC236}">
                    <a16:creationId xmlns:a16="http://schemas.microsoft.com/office/drawing/2014/main" id="{50859A30-8BF0-45F3-94CD-C699DA7CC359}"/>
                  </a:ext>
                </a:extLst>
              </p:cNvPr>
              <p:cNvSpPr txBox="1"/>
              <p:nvPr/>
            </p:nvSpPr>
            <p:spPr>
              <a:xfrm>
                <a:off x="188640" y="179512"/>
                <a:ext cx="6429965" cy="5755422"/>
              </a:xfrm>
              <a:prstGeom prst="rect">
                <a:avLst/>
              </a:prstGeom>
              <a:noFill/>
            </p:spPr>
            <p:txBody>
              <a:bodyPr wrap="none" rtlCol="0">
                <a:spAutoFit/>
              </a:bodyPr>
              <a:lstStyle/>
              <a:p>
                <a:pPr>
                  <a:spcBef>
                    <a:spcPct val="20000"/>
                  </a:spcBef>
                  <a:buClr>
                    <a:srgbClr val="0BD0D9"/>
                  </a:buClr>
                  <a:buSzPct val="95000"/>
                  <a:defRPr/>
                </a:pPr>
                <a:r>
                  <a:rPr lang="en-US" altLang="ja-JP" sz="1000" dirty="0"/>
                  <a:t>2021</a:t>
                </a:r>
                <a:r>
                  <a:rPr lang="ja-JP" altLang="en-US" sz="1000" dirty="0"/>
                  <a:t>年度 有限幾何学 中間レポート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注意： ・単純グラフのみ扱う　・各</a:t>
                </a:r>
                <a:r>
                  <a:rPr lang="en-US" altLang="ja-JP" sz="1000" dirty="0"/>
                  <a:t>10</a:t>
                </a:r>
                <a:r>
                  <a:rPr lang="ja-JP" altLang="en-US" sz="1000" dirty="0"/>
                  <a:t>点</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1</a:t>
                </a:r>
                <a:r>
                  <a:rPr lang="ja-JP" altLang="en-US" sz="1000" dirty="0"/>
                  <a:t>：次の定義と定理</a:t>
                </a:r>
                <a:r>
                  <a:rPr lang="en-US" altLang="ja-JP" sz="1000" dirty="0"/>
                  <a:t>1</a:t>
                </a:r>
                <a:r>
                  <a:rPr lang="ja-JP" altLang="en-US" sz="1000" dirty="0"/>
                  <a:t>とその証明を読み，各問に答えよ．</a:t>
                </a:r>
                <a:endParaRPr lang="en-US" altLang="ja-JP" sz="1000" dirty="0"/>
              </a:p>
              <a:p>
                <a:pPr>
                  <a:spcBef>
                    <a:spcPct val="20000"/>
                  </a:spcBef>
                  <a:buClr>
                    <a:srgbClr val="0BD0D9"/>
                  </a:buClr>
                  <a:buSzPct val="95000"/>
                  <a:defRPr/>
                </a:pPr>
                <a:r>
                  <a:rPr lang="ja-JP" altLang="en-US" sz="1000" dirty="0"/>
                  <a:t>注意：集合</a:t>
                </a:r>
                <a14:m>
                  <m:oMath xmlns:m="http://schemas.openxmlformats.org/officeDocument/2006/math">
                    <m:r>
                      <m:rPr>
                        <m:sty m:val="p"/>
                      </m:rPr>
                      <a:rPr lang="en-US" altLang="ja-JP" sz="1000" b="0" i="0" smtClean="0">
                        <a:latin typeface="Cambria Math" panose="02040503050406030204" pitchFamily="18" charset="0"/>
                      </a:rPr>
                      <m:t>V</m:t>
                    </m:r>
                    <m:r>
                      <a:rPr lang="ja-JP" altLang="en-US" sz="1000" i="1">
                        <a:latin typeface="Cambria Math" panose="02040503050406030204" pitchFamily="18" charset="0"/>
                      </a:rPr>
                      <m:t>に</m:t>
                    </m:r>
                    <m:r>
                      <a:rPr lang="ja-JP" altLang="en-US" sz="1000" i="1" smtClean="0">
                        <a:latin typeface="Cambria Math" panose="02040503050406030204" pitchFamily="18" charset="0"/>
                      </a:rPr>
                      <m:t>対して</m:t>
                    </m:r>
                    <m:r>
                      <a:rPr lang="ja-JP" altLang="en-US" sz="1000" i="1">
                        <a:latin typeface="Cambria Math" panose="02040503050406030204" pitchFamily="18" charset="0"/>
                      </a:rPr>
                      <m:t>，</m:t>
                    </m:r>
                    <m:r>
                      <a:rPr lang="ja-JP" altLang="en-US" sz="1000" i="1" smtClean="0">
                        <a:latin typeface="Cambria Math" panose="02040503050406030204" pitchFamily="18" charset="0"/>
                      </a:rPr>
                      <m:t>𝒫</m:t>
                    </m:r>
                  </m:oMath>
                </a14:m>
                <a:r>
                  <a:rPr lang="en-US" altLang="ja-JP" sz="1000" dirty="0"/>
                  <a:t>(V)</a:t>
                </a:r>
                <a:r>
                  <a:rPr lang="ja-JP" altLang="en-US" sz="1000" dirty="0"/>
                  <a:t>で</a:t>
                </a:r>
                <a:r>
                  <a:rPr lang="en-US" altLang="ja-JP" sz="1000" dirty="0"/>
                  <a:t>V</a:t>
                </a:r>
                <a:r>
                  <a:rPr lang="ja-JP" altLang="en-US" sz="1000" dirty="0"/>
                  <a:t>の冪集合を表すものとする．</a:t>
                </a:r>
                <a:endParaRPr lang="en-US" altLang="ja-JP" sz="1000" dirty="0"/>
              </a:p>
              <a:p>
                <a:pPr>
                  <a:spcBef>
                    <a:spcPct val="20000"/>
                  </a:spcBef>
                  <a:buClr>
                    <a:srgbClr val="0BD0D9"/>
                  </a:buClr>
                  <a:buSzPct val="95000"/>
                  <a:defRPr/>
                </a:pPr>
                <a:endParaRPr lang="en-US" altLang="ja-JP" sz="1000" dirty="0"/>
              </a:p>
              <a:p>
                <a:pPr eaLnBrk="1" hangingPunct="1">
                  <a:buFont typeface="Wingdings 2" pitchFamily="18" charset="2"/>
                  <a:buNone/>
                </a:pPr>
                <a:r>
                  <a:rPr lang="ja-JP" altLang="en-US" sz="1000" dirty="0"/>
                  <a:t>定義：</a:t>
                </a:r>
                <a:endParaRPr lang="en-US" altLang="ja-JP" sz="1000" dirty="0"/>
              </a:p>
              <a:p>
                <a:pPr eaLnBrk="1" hangingPunct="1">
                  <a:buFont typeface="Wingdings 2" pitchFamily="18" charset="2"/>
                  <a:buNone/>
                </a:pPr>
                <a:r>
                  <a:rPr lang="ja-JP" altLang="en-US" sz="1000" dirty="0"/>
                  <a:t>グラフ</a:t>
                </a:r>
                <a:r>
                  <a:rPr lang="en-US" altLang="ja-JP" sz="1000" dirty="0"/>
                  <a:t>G</a:t>
                </a:r>
                <a:r>
                  <a:rPr lang="ja-JP" altLang="en-US" sz="1000" dirty="0"/>
                  <a:t>とその頂点部分集合</a:t>
                </a:r>
                <a:r>
                  <a:rPr lang="en-US" altLang="ja-JP" sz="1000" dirty="0"/>
                  <a:t>A</a:t>
                </a:r>
                <a:r>
                  <a:rPr lang="ja-JP" altLang="en-US" sz="1000" dirty="0"/>
                  <a:t>⊆</a:t>
                </a:r>
                <a:r>
                  <a:rPr lang="en-US" altLang="ja-JP" sz="1000" dirty="0"/>
                  <a:t>V(G)</a:t>
                </a:r>
                <a:r>
                  <a:rPr lang="ja-JP" altLang="en-US" sz="1000" dirty="0"/>
                  <a:t>に対して，</a:t>
                </a:r>
                <a:endParaRPr lang="en-US" altLang="ja-JP" sz="1000" dirty="0"/>
              </a:p>
              <a:p>
                <a:pPr eaLnBrk="1" hangingPunct="1">
                  <a:buFont typeface="Wingdings 2" pitchFamily="18" charset="2"/>
                  <a:buNone/>
                </a:pPr>
                <a:r>
                  <a:rPr lang="ja-JP" altLang="en-US" sz="1000" dirty="0"/>
                  <a:t>∀</a:t>
                </a:r>
                <a:r>
                  <a:rPr lang="en-US" altLang="ja-JP" sz="1000" dirty="0"/>
                  <a:t>u</a:t>
                </a:r>
                <a:r>
                  <a:rPr lang="ja-JP" altLang="en-US" sz="1000" dirty="0"/>
                  <a:t>∊</a:t>
                </a:r>
                <a:r>
                  <a:rPr lang="en-US" altLang="ja-JP" sz="1000" dirty="0"/>
                  <a:t>V(G)-A, </a:t>
                </a:r>
                <a:r>
                  <a:rPr lang="ja-JP" altLang="en-US" sz="1000" dirty="0"/>
                  <a:t>∃</a:t>
                </a:r>
                <a:r>
                  <a:rPr lang="en-US" altLang="ja-JP" sz="1000" dirty="0"/>
                  <a:t>v</a:t>
                </a:r>
                <a:r>
                  <a:rPr lang="ja-JP" altLang="en-US" sz="1000" dirty="0"/>
                  <a:t>∊</a:t>
                </a:r>
                <a:r>
                  <a:rPr lang="en-US" altLang="ja-JP" sz="1000" dirty="0"/>
                  <a:t>A; </a:t>
                </a:r>
                <a:r>
                  <a:rPr lang="en-US" altLang="ja-JP" sz="1000" dirty="0" err="1"/>
                  <a:t>uv</a:t>
                </a:r>
                <a:r>
                  <a:rPr lang="ja-JP" altLang="en-US" sz="1000" dirty="0"/>
                  <a:t>∊</a:t>
                </a:r>
                <a:r>
                  <a:rPr lang="en-US" altLang="ja-JP" sz="1000" dirty="0"/>
                  <a:t>E(G)</a:t>
                </a:r>
              </a:p>
              <a:p>
                <a:pPr eaLnBrk="1" hangingPunct="1">
                  <a:buFont typeface="Wingdings 2" pitchFamily="18" charset="2"/>
                  <a:buNone/>
                </a:pPr>
                <a:r>
                  <a:rPr lang="ja-JP" altLang="en-US" sz="1000" dirty="0"/>
                  <a:t>となるとき，</a:t>
                </a:r>
                <a:r>
                  <a:rPr lang="en-US" altLang="ja-JP" sz="1000" dirty="0"/>
                  <a:t>A</a:t>
                </a:r>
                <a:r>
                  <a:rPr lang="ja-JP" altLang="en-US" sz="1000" dirty="0"/>
                  <a:t>は</a:t>
                </a:r>
                <a:r>
                  <a:rPr lang="en-US" altLang="ja-JP" sz="1000" dirty="0"/>
                  <a:t>G</a:t>
                </a:r>
                <a:r>
                  <a:rPr lang="ja-JP" altLang="en-US" sz="1000" dirty="0"/>
                  <a:t>の支配集合であるという．</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1</a:t>
                </a:r>
                <a:r>
                  <a:rPr lang="ja-JP" altLang="en-US" sz="1000" dirty="0"/>
                  <a:t>：任意のグラフ</a:t>
                </a:r>
                <a:r>
                  <a:rPr lang="en-US" altLang="ja-JP" sz="1000" dirty="0"/>
                  <a:t>G</a:t>
                </a:r>
                <a:r>
                  <a:rPr lang="ja-JP" altLang="en-US" sz="1000" dirty="0"/>
                  <a:t>に対して，</a:t>
                </a:r>
                <a:r>
                  <a:rPr lang="en-US" altLang="ja-JP" sz="1000" dirty="0"/>
                  <a:t>G</a:t>
                </a:r>
                <a:r>
                  <a:rPr lang="ja-JP" altLang="en-US" sz="1000" dirty="0"/>
                  <a:t>の支配集合の総数は奇数である．</a:t>
                </a:r>
                <a:endParaRPr lang="en-US" altLang="ja-JP" sz="1000" dirty="0"/>
              </a:p>
              <a:p>
                <a:pPr>
                  <a:spcBef>
                    <a:spcPct val="20000"/>
                  </a:spcBef>
                  <a:buClr>
                    <a:srgbClr val="0BD0D9"/>
                  </a:buClr>
                  <a:buSzPct val="95000"/>
                  <a:defRPr/>
                </a:pPr>
                <a:r>
                  <a:rPr lang="ja-JP" altLang="en-US" sz="1000" dirty="0"/>
                  <a:t>定理</a:t>
                </a:r>
                <a:r>
                  <a:rPr lang="en-US" altLang="ja-JP" sz="1000" dirty="0"/>
                  <a:t>1</a:t>
                </a:r>
                <a:r>
                  <a:rPr lang="ja-JP" altLang="en-US" sz="1000" dirty="0"/>
                  <a:t>の証明：</a:t>
                </a:r>
                <a:endParaRPr lang="en-US" altLang="ja-JP" sz="1000" dirty="0"/>
              </a:p>
              <a:p>
                <a:pPr eaLnBrk="1" hangingPunct="1">
                  <a:buFont typeface="Wingdings 2" pitchFamily="18" charset="2"/>
                  <a:buNone/>
                </a:pPr>
                <a:r>
                  <a:rPr lang="ja-JP" altLang="en-US" sz="1000" dirty="0"/>
                  <a:t>グラフ</a:t>
                </a:r>
                <a:r>
                  <a:rPr lang="en-US" altLang="ja-JP" sz="1000" dirty="0"/>
                  <a:t>G</a:t>
                </a:r>
                <a:r>
                  <a:rPr lang="ja-JP" altLang="en-US" sz="1000" dirty="0"/>
                  <a:t>に対して，グラフ</a:t>
                </a:r>
                <a:r>
                  <a:rPr lang="en-US" altLang="ja-JP" sz="1000" dirty="0"/>
                  <a:t>H</a:t>
                </a:r>
                <a:r>
                  <a:rPr lang="en-US" altLang="ja-JP" sz="1000" baseline="-25000" dirty="0"/>
                  <a:t>G</a:t>
                </a:r>
                <a:r>
                  <a:rPr lang="ja-JP" altLang="en-US" sz="1000" dirty="0"/>
                  <a:t>を次のように定義する．</a:t>
                </a:r>
                <a:endParaRPr lang="en-US" altLang="ja-JP" sz="1000" dirty="0"/>
              </a:p>
              <a:p>
                <a:pPr eaLnBrk="1" hangingPunct="1">
                  <a:buNone/>
                </a:pPr>
                <a:r>
                  <a:rPr lang="en-US" altLang="ja-JP" sz="1000" dirty="0"/>
                  <a:t>V(H</a:t>
                </a:r>
                <a:r>
                  <a:rPr lang="en-US" altLang="ja-JP" sz="1000" baseline="-25000" dirty="0"/>
                  <a:t>G</a:t>
                </a:r>
                <a:r>
                  <a:rPr lang="en-US" altLang="ja-JP" sz="1000" dirty="0"/>
                  <a:t>)={B</a:t>
                </a:r>
                <a:r>
                  <a:rPr lang="ja-JP" altLang="en-US" sz="1000" dirty="0"/>
                  <a:t>⊆</a:t>
                </a:r>
                <a:r>
                  <a:rPr lang="en-US" altLang="ja-JP" sz="1000" dirty="0"/>
                  <a:t>V(G)</a:t>
                </a:r>
                <a:r>
                  <a:rPr lang="ja-JP" altLang="en-US" sz="1000" dirty="0"/>
                  <a:t>：</a:t>
                </a:r>
                <a:r>
                  <a:rPr lang="en-US" altLang="ja-JP" sz="1000" dirty="0"/>
                  <a:t>"B</a:t>
                </a:r>
                <a:r>
                  <a:rPr lang="ja-JP" altLang="en-US" sz="1000" dirty="0"/>
                  <a:t>≠∅</a:t>
                </a:r>
                <a:r>
                  <a:rPr lang="en-US" altLang="ja-JP" sz="1000" dirty="0"/>
                  <a:t>"</a:t>
                </a:r>
                <a:r>
                  <a:rPr lang="ja-JP" altLang="en-US" sz="1000" dirty="0"/>
                  <a:t>かつ</a:t>
                </a:r>
                <a:r>
                  <a:rPr lang="en-US" altLang="ja-JP" sz="1000" dirty="0"/>
                  <a:t>"B</a:t>
                </a:r>
                <a:r>
                  <a:rPr lang="ja-JP" altLang="en-US" sz="1000" dirty="0"/>
                  <a:t>は</a:t>
                </a:r>
                <a:r>
                  <a:rPr lang="en-US" altLang="ja-JP" sz="1000" dirty="0"/>
                  <a:t>G</a:t>
                </a:r>
                <a:r>
                  <a:rPr lang="ja-JP" altLang="en-US" sz="1000" dirty="0"/>
                  <a:t>の支配集合ではない</a:t>
                </a:r>
                <a:r>
                  <a:rPr lang="en-US" altLang="ja-JP" sz="1000" dirty="0"/>
                  <a:t>"}</a:t>
                </a:r>
              </a:p>
              <a:p>
                <a:pPr eaLnBrk="1" hangingPunct="1">
                  <a:buNone/>
                </a:pPr>
                <a:r>
                  <a:rPr lang="en-US" altLang="ja-JP" sz="1000" dirty="0"/>
                  <a:t>E(H</a:t>
                </a:r>
                <a:r>
                  <a:rPr lang="en-US" altLang="ja-JP" sz="1000" baseline="-25000" dirty="0"/>
                  <a:t>G</a:t>
                </a:r>
                <a:r>
                  <a:rPr lang="en-US" altLang="ja-JP" sz="1000" dirty="0"/>
                  <a:t>)={B</a:t>
                </a:r>
                <a:r>
                  <a:rPr lang="en-US" altLang="ja-JP" sz="1000" baseline="-25000" dirty="0"/>
                  <a:t>1</a:t>
                </a:r>
                <a:r>
                  <a:rPr lang="en-US" altLang="ja-JP" sz="1000" dirty="0"/>
                  <a:t>B</a:t>
                </a:r>
                <a:r>
                  <a:rPr lang="en-US" altLang="ja-JP" sz="1000" baseline="-25000" dirty="0"/>
                  <a:t>2</a:t>
                </a:r>
                <a:r>
                  <a:rPr lang="ja-JP" altLang="en-US" sz="1000" dirty="0"/>
                  <a:t>：</a:t>
                </a:r>
                <a:r>
                  <a:rPr lang="en-US" altLang="ja-JP" sz="1000" dirty="0"/>
                  <a:t>"B</a:t>
                </a:r>
                <a:r>
                  <a:rPr lang="en-US" altLang="ja-JP" sz="1000" baseline="-25000" dirty="0"/>
                  <a:t>1</a:t>
                </a:r>
                <a:r>
                  <a:rPr lang="en-US" altLang="ja-JP" sz="1000" dirty="0"/>
                  <a:t>, B</a:t>
                </a:r>
                <a:r>
                  <a:rPr lang="en-US" altLang="ja-JP" sz="1000" baseline="-25000" dirty="0"/>
                  <a:t>2</a:t>
                </a:r>
                <a:r>
                  <a:rPr lang="ja-JP" altLang="en-US" sz="1000" dirty="0"/>
                  <a:t>∊</a:t>
                </a:r>
                <a:r>
                  <a:rPr lang="en-US" altLang="ja-JP" sz="1000" dirty="0"/>
                  <a:t>V(H</a:t>
                </a:r>
                <a:r>
                  <a:rPr lang="en-US" altLang="ja-JP" sz="1000" baseline="-25000" dirty="0"/>
                  <a:t>G</a:t>
                </a:r>
                <a:r>
                  <a:rPr lang="en-US" altLang="ja-JP" sz="1000" dirty="0"/>
                  <a:t>)"</a:t>
                </a:r>
                <a:r>
                  <a:rPr lang="ja-JP" altLang="en-US" sz="1000" dirty="0"/>
                  <a:t>かつ</a:t>
                </a:r>
                <a:r>
                  <a:rPr lang="en-US" altLang="ja-JP" sz="1000" dirty="0"/>
                  <a:t>"B</a:t>
                </a:r>
                <a:r>
                  <a:rPr lang="en-US" altLang="ja-JP" sz="1000" baseline="-25000" dirty="0"/>
                  <a:t>1</a:t>
                </a:r>
                <a:r>
                  <a:rPr lang="ja-JP" altLang="en-US" sz="1000" dirty="0"/>
                  <a:t>∩</a:t>
                </a:r>
                <a:r>
                  <a:rPr lang="en-US" altLang="ja-JP" sz="1000" dirty="0"/>
                  <a:t>B</a:t>
                </a:r>
                <a:r>
                  <a:rPr lang="en-US" altLang="ja-JP" sz="1000" baseline="-25000" dirty="0"/>
                  <a:t>2</a:t>
                </a:r>
                <a:r>
                  <a:rPr lang="en-US" altLang="ja-JP" sz="1000" dirty="0"/>
                  <a:t>=</a:t>
                </a:r>
                <a:r>
                  <a:rPr lang="ja-JP" altLang="en-US" sz="1000" dirty="0"/>
                  <a:t> ∅</a:t>
                </a:r>
                <a:r>
                  <a:rPr lang="en-US" altLang="ja-JP" sz="1000" dirty="0"/>
                  <a:t>"</a:t>
                </a:r>
                <a:r>
                  <a:rPr lang="ja-JP" altLang="en-US" sz="1000" dirty="0"/>
                  <a:t>かつ</a:t>
                </a:r>
                <a:r>
                  <a:rPr lang="en-US" altLang="ja-JP" sz="1000" dirty="0"/>
                  <a:t>"</a:t>
                </a:r>
                <a:r>
                  <a:rPr lang="ja-JP" altLang="en-US" sz="1000" dirty="0"/>
                  <a:t>∀</a:t>
                </a:r>
                <a:r>
                  <a:rPr lang="en-US" altLang="ja-JP" sz="1000" dirty="0"/>
                  <a:t>u</a:t>
                </a:r>
                <a:r>
                  <a:rPr lang="ja-JP" altLang="en-US" sz="1000" dirty="0"/>
                  <a:t>∊</a:t>
                </a:r>
                <a:r>
                  <a:rPr lang="en-US" altLang="ja-JP" sz="1000" dirty="0"/>
                  <a:t>B</a:t>
                </a:r>
                <a:r>
                  <a:rPr lang="en-US" altLang="ja-JP" sz="1000" baseline="-25000" dirty="0"/>
                  <a:t>1</a:t>
                </a:r>
                <a:r>
                  <a:rPr lang="en-US" altLang="ja-JP" sz="1000" dirty="0"/>
                  <a:t>,</a:t>
                </a:r>
                <a:r>
                  <a:rPr lang="ja-JP" altLang="en-US" sz="1000" dirty="0"/>
                  <a:t>∀</a:t>
                </a:r>
                <a:r>
                  <a:rPr lang="en-US" altLang="ja-JP" sz="1000" dirty="0"/>
                  <a:t>v</a:t>
                </a:r>
                <a:r>
                  <a:rPr lang="ja-JP" altLang="en-US" sz="1000" dirty="0"/>
                  <a:t>∊</a:t>
                </a:r>
                <a:r>
                  <a:rPr lang="en-US" altLang="ja-JP" sz="1000" dirty="0"/>
                  <a:t>B</a:t>
                </a:r>
                <a:r>
                  <a:rPr lang="en-US" altLang="ja-JP" sz="1000" baseline="-25000" dirty="0"/>
                  <a:t>2 </a:t>
                </a:r>
                <a:r>
                  <a:rPr lang="en-US" altLang="ja-JP" sz="1000" dirty="0"/>
                  <a:t>; </a:t>
                </a:r>
                <a:r>
                  <a:rPr lang="en-US" altLang="ja-JP" sz="1000" dirty="0" err="1"/>
                  <a:t>uv</a:t>
                </a:r>
                <a:r>
                  <a:rPr lang="ja-JP" altLang="en-US" sz="1000" dirty="0"/>
                  <a:t>∉</a:t>
                </a:r>
                <a:r>
                  <a:rPr lang="en-US" altLang="ja-JP" sz="1000" dirty="0"/>
                  <a:t>E(G)"}</a:t>
                </a:r>
              </a:p>
              <a:p>
                <a:pPr>
                  <a:spcBef>
                    <a:spcPct val="20000"/>
                  </a:spcBef>
                  <a:buClr>
                    <a:srgbClr val="0BD0D9"/>
                  </a:buClr>
                  <a:buSzPct val="95000"/>
                  <a:defRPr/>
                </a:pPr>
                <a:r>
                  <a:rPr lang="en-US" altLang="ja-JP" sz="1000" dirty="0"/>
                  <a:t>B</a:t>
                </a:r>
                <a:r>
                  <a:rPr lang="ja-JP" altLang="en-US" sz="1000" dirty="0"/>
                  <a:t>∈</a:t>
                </a:r>
                <a:r>
                  <a:rPr lang="en-US" altLang="ja-JP" sz="1000" dirty="0"/>
                  <a:t>V(H</a:t>
                </a:r>
                <a:r>
                  <a:rPr lang="en-US" altLang="ja-JP" sz="1000" baseline="-25000" dirty="0"/>
                  <a:t>G</a:t>
                </a:r>
                <a:r>
                  <a:rPr lang="en-US" altLang="ja-JP" sz="1000" dirty="0"/>
                  <a:t>) </a:t>
                </a:r>
                <a:r>
                  <a:rPr lang="ja-JP" altLang="en-US" sz="1000" dirty="0"/>
                  <a:t>とし，</a:t>
                </a:r>
                <a:endParaRPr lang="en-US" altLang="ja-JP" sz="1000" dirty="0"/>
              </a:p>
              <a:p>
                <a:pPr>
                  <a:spcBef>
                    <a:spcPct val="20000"/>
                  </a:spcBef>
                  <a:buClr>
                    <a:srgbClr val="0BD0D9"/>
                  </a:buClr>
                  <a:buSzPct val="95000"/>
                  <a:defRPr/>
                </a:pPr>
                <a:r>
                  <a:rPr lang="en-US" altLang="ja-JP" sz="1000" dirty="0"/>
                  <a:t>V</a:t>
                </a:r>
                <a:r>
                  <a:rPr lang="en-US" altLang="ja-JP" sz="1000" baseline="-25000" dirty="0"/>
                  <a:t>B</a:t>
                </a:r>
                <a:r>
                  <a:rPr lang="en-US" altLang="ja-JP" sz="1000" dirty="0"/>
                  <a:t>={ v</a:t>
                </a:r>
                <a:r>
                  <a:rPr lang="ja-JP" altLang="en-US" sz="1000" dirty="0"/>
                  <a:t>∊</a:t>
                </a:r>
                <a:r>
                  <a:rPr lang="en-US" altLang="ja-JP" sz="1000" dirty="0"/>
                  <a:t>V(G)-B : </a:t>
                </a:r>
                <a:r>
                  <a:rPr lang="ja-JP" altLang="en-US" sz="1000" dirty="0"/>
                  <a:t>∀</a:t>
                </a:r>
                <a:r>
                  <a:rPr lang="en-US" altLang="ja-JP" sz="1000" dirty="0"/>
                  <a:t>u</a:t>
                </a:r>
                <a:r>
                  <a:rPr lang="ja-JP" altLang="en-US" sz="1000" dirty="0"/>
                  <a:t>∊</a:t>
                </a:r>
                <a:r>
                  <a:rPr lang="en-US" altLang="ja-JP" sz="1000" dirty="0"/>
                  <a:t>B</a:t>
                </a:r>
                <a:r>
                  <a:rPr lang="ja-JP" altLang="en-US" sz="1000" dirty="0"/>
                  <a:t>に対して</a:t>
                </a:r>
                <a:r>
                  <a:rPr lang="en-US" altLang="ja-JP" sz="1000" dirty="0" err="1"/>
                  <a:t>uv</a:t>
                </a:r>
                <a:r>
                  <a:rPr lang="ja-JP" altLang="en-US" sz="1000" dirty="0"/>
                  <a:t>∉</a:t>
                </a:r>
                <a:r>
                  <a:rPr lang="en-US" altLang="ja-JP" sz="1000" dirty="0"/>
                  <a:t>E(G) }</a:t>
                </a:r>
                <a:r>
                  <a:rPr lang="ja-JP" altLang="en-US" sz="1000" dirty="0"/>
                  <a:t> とする．</a:t>
                </a:r>
                <a:endParaRPr lang="en-US" altLang="ja-JP" sz="1000" dirty="0"/>
              </a:p>
              <a:p>
                <a:pPr>
                  <a:spcBef>
                    <a:spcPct val="20000"/>
                  </a:spcBef>
                  <a:buClr>
                    <a:srgbClr val="0BD0D9"/>
                  </a:buClr>
                  <a:buSzPct val="95000"/>
                  <a:defRPr/>
                </a:pPr>
                <a:r>
                  <a:rPr lang="ja-JP" altLang="en-US" sz="1000" dirty="0"/>
                  <a:t>このとき，</a:t>
                </a:r>
                <a:r>
                  <a:rPr lang="en-US" altLang="ja-JP" sz="1000" u="sng" dirty="0"/>
                  <a:t>V</a:t>
                </a:r>
                <a:r>
                  <a:rPr lang="en-US" altLang="ja-JP" sz="1000" u="sng" baseline="-25000" dirty="0"/>
                  <a:t>B</a:t>
                </a:r>
                <a:r>
                  <a:rPr lang="ja-JP" altLang="en-US" sz="1000" u="sng" dirty="0"/>
                  <a:t>≠∅ </a:t>
                </a:r>
                <a:r>
                  <a:rPr lang="ja-JP" altLang="en-US" sz="1000" baseline="-25000" dirty="0"/>
                  <a:t>①</a:t>
                </a:r>
                <a:r>
                  <a:rPr lang="ja-JP" altLang="en-US" sz="1000" dirty="0"/>
                  <a:t>となり，</a:t>
                </a:r>
                <a:endParaRPr lang="en-US" altLang="ja-JP" sz="1000" dirty="0"/>
              </a:p>
              <a:p>
                <a:pPr>
                  <a:spcBef>
                    <a:spcPct val="20000"/>
                  </a:spcBef>
                  <a:buClr>
                    <a:srgbClr val="0BD0D9"/>
                  </a:buClr>
                  <a:buSzPct val="95000"/>
                  <a:defRPr/>
                </a:pPr>
                <a:r>
                  <a:rPr lang="ja-JP" altLang="en-US" sz="1000" dirty="0"/>
                  <a:t> 「</a:t>
                </a:r>
                <a:r>
                  <a:rPr lang="en-US" altLang="ja-JP" sz="1000" dirty="0"/>
                  <a:t>C</a:t>
                </a:r>
                <a:r>
                  <a:rPr lang="ja-JP" altLang="en-US" sz="1000" dirty="0"/>
                  <a:t>∈</a:t>
                </a:r>
                <a:r>
                  <a:rPr lang="en-US" altLang="ja-JP" sz="1000" dirty="0"/>
                  <a:t>N</a:t>
                </a:r>
                <a:r>
                  <a:rPr lang="en-US" altLang="ja-JP" sz="1000" baseline="-25000" dirty="0"/>
                  <a:t>H</a:t>
                </a:r>
                <a:r>
                  <a:rPr lang="en-US" altLang="ja-JP" sz="800" baseline="-25000" dirty="0"/>
                  <a:t>G</a:t>
                </a:r>
                <a:r>
                  <a:rPr lang="en-US" altLang="ja-JP" sz="1000" dirty="0"/>
                  <a:t>(B)</a:t>
                </a:r>
                <a:r>
                  <a:rPr lang="ja-JP" altLang="en-US" sz="1000" dirty="0"/>
                  <a:t>⇔</a:t>
                </a:r>
                <a:r>
                  <a:rPr lang="en-US" altLang="ja-JP" sz="1000" dirty="0"/>
                  <a:t>C</a:t>
                </a:r>
                <a:r>
                  <a:rPr lang="ja-JP" altLang="en-US" sz="1000" dirty="0"/>
                  <a:t>∈</a:t>
                </a:r>
                <a14:m>
                  <m:oMath xmlns:m="http://schemas.openxmlformats.org/officeDocument/2006/math">
                    <m:r>
                      <a:rPr lang="ja-JP" altLang="en-US" sz="1000" i="1" smtClean="0">
                        <a:latin typeface="Cambria Math" panose="02040503050406030204" pitchFamily="18" charset="0"/>
                      </a:rPr>
                      <m:t>𝒫</m:t>
                    </m:r>
                  </m:oMath>
                </a14:m>
                <a:r>
                  <a:rPr lang="en-US" altLang="ja-JP" sz="1000" dirty="0"/>
                  <a:t>(V</a:t>
                </a:r>
                <a:r>
                  <a:rPr lang="en-US" altLang="ja-JP" sz="1000" baseline="-25000" dirty="0"/>
                  <a:t>B</a:t>
                </a:r>
                <a:r>
                  <a:rPr lang="en-US" altLang="ja-JP" sz="1000" dirty="0"/>
                  <a:t>)-{</a:t>
                </a:r>
                <a:r>
                  <a:rPr lang="ja-JP" altLang="en-US" sz="1000" dirty="0"/>
                  <a:t>∅</a:t>
                </a:r>
                <a:r>
                  <a:rPr lang="en-US" altLang="ja-JP" sz="1000" dirty="0"/>
                  <a:t>}</a:t>
                </a:r>
                <a:r>
                  <a:rPr lang="ja-JP" altLang="en-US" sz="1000" dirty="0"/>
                  <a:t>」であることから，</a:t>
                </a:r>
                <a:r>
                  <a:rPr lang="en-US" altLang="ja-JP" sz="1000" dirty="0"/>
                  <a:t>B</a:t>
                </a:r>
                <a:r>
                  <a:rPr lang="ja-JP" altLang="en-US" sz="1000" dirty="0"/>
                  <a:t>の</a:t>
                </a:r>
                <a:r>
                  <a:rPr lang="en-US" altLang="ja-JP" sz="1000" dirty="0"/>
                  <a:t>H</a:t>
                </a:r>
                <a:r>
                  <a:rPr lang="en-US" altLang="ja-JP" sz="1000" baseline="-25000" dirty="0"/>
                  <a:t>G</a:t>
                </a:r>
                <a:r>
                  <a:rPr lang="ja-JP" altLang="en-US" sz="1000" dirty="0"/>
                  <a:t>における次数が</a:t>
                </a:r>
                <a:r>
                  <a:rPr lang="ja-JP" altLang="en-US" sz="1000" u="sng" dirty="0"/>
                  <a:t>　　　　　</a:t>
                </a:r>
                <a:r>
                  <a:rPr lang="en-US" altLang="ja-JP" sz="1000" u="sng" dirty="0"/>
                  <a:t>(1-2)</a:t>
                </a:r>
                <a:r>
                  <a:rPr lang="ja-JP" altLang="en-US" sz="1000" u="sng" dirty="0"/>
                  <a:t> 　　　　</a:t>
                </a:r>
                <a:r>
                  <a:rPr lang="ja-JP" altLang="en-US" sz="1000" dirty="0"/>
                  <a:t>であることが分かる．</a:t>
                </a:r>
                <a:r>
                  <a:rPr lang="en-US" altLang="ja-JP" sz="1000" dirty="0"/>
                  <a:t> </a:t>
                </a:r>
              </a:p>
              <a:p>
                <a:pPr>
                  <a:spcBef>
                    <a:spcPct val="20000"/>
                  </a:spcBef>
                  <a:buClr>
                    <a:srgbClr val="0BD0D9"/>
                  </a:buClr>
                  <a:buSzPct val="95000"/>
                  <a:defRPr/>
                </a:pPr>
                <a:r>
                  <a:rPr lang="ja-JP" altLang="en-US" sz="1000" dirty="0"/>
                  <a:t>よって，</a:t>
                </a:r>
                <a:r>
                  <a:rPr lang="en-US" altLang="ja-JP" sz="1000" dirty="0"/>
                  <a:t>H</a:t>
                </a:r>
                <a:r>
                  <a:rPr lang="en-US" altLang="ja-JP" sz="1000" baseline="-25000" dirty="0"/>
                  <a:t>G</a:t>
                </a:r>
                <a:r>
                  <a:rPr lang="ja-JP" altLang="en-US" sz="1000" dirty="0"/>
                  <a:t>での</a:t>
                </a:r>
                <a:r>
                  <a:rPr lang="en-US" altLang="ja-JP" sz="1000" dirty="0"/>
                  <a:t>B</a:t>
                </a:r>
                <a:r>
                  <a:rPr lang="ja-JP" altLang="en-US" sz="1000" dirty="0"/>
                  <a:t>の次数が奇数であることが分かり，握手補題より</a:t>
                </a:r>
                <a:r>
                  <a:rPr lang="en-US" altLang="ja-JP" sz="1000" dirty="0"/>
                  <a:t>H</a:t>
                </a:r>
                <a:r>
                  <a:rPr lang="en-US" altLang="ja-JP" sz="1000" baseline="-25000" dirty="0"/>
                  <a:t>G</a:t>
                </a:r>
                <a:r>
                  <a:rPr lang="ja-JP" altLang="en-US" sz="1000" dirty="0"/>
                  <a:t>の位数が偶数であることが分かる．</a:t>
                </a:r>
                <a:endParaRPr lang="en-US" altLang="ja-JP" sz="1000" dirty="0"/>
              </a:p>
              <a:p>
                <a:pPr>
                  <a:spcBef>
                    <a:spcPct val="20000"/>
                  </a:spcBef>
                  <a:buClr>
                    <a:srgbClr val="0BD0D9"/>
                  </a:buClr>
                  <a:buSzPct val="95000"/>
                  <a:defRPr/>
                </a:pPr>
                <a:r>
                  <a:rPr lang="ja-JP" altLang="en-US" sz="1000" u="sng" dirty="0"/>
                  <a:t>以上より，支配集合の総数が奇数であることが分かる．</a:t>
                </a:r>
                <a:r>
                  <a:rPr lang="ja-JP" altLang="en-US" sz="1000" baseline="-25000" dirty="0"/>
                  <a:t>②</a:t>
                </a:r>
                <a:r>
                  <a:rPr lang="ja-JP" altLang="en-US" sz="1000" dirty="0"/>
                  <a:t>□</a:t>
                </a: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下線部①が成り立つのは</a:t>
                </a:r>
                <a:r>
                  <a:rPr lang="ja-JP" altLang="en-US" sz="1000" u="sng" dirty="0"/>
                  <a:t>　　　　　　</a:t>
                </a:r>
                <a:r>
                  <a:rPr lang="en-US" altLang="ja-JP" sz="1000" u="sng" dirty="0"/>
                  <a:t>(1-1)</a:t>
                </a:r>
                <a:r>
                  <a:rPr lang="ja-JP" altLang="en-US" sz="1000" u="sng" dirty="0"/>
                  <a:t>　　　　　　</a:t>
                </a:r>
                <a:r>
                  <a:rPr lang="ja-JP" altLang="en-US" sz="1000" dirty="0"/>
                  <a:t>からである．</a:t>
                </a:r>
                <a:br>
                  <a:rPr lang="en-US" altLang="ja-JP" sz="1000" dirty="0"/>
                </a:br>
                <a:r>
                  <a:rPr lang="ja-JP" altLang="en-US" sz="1000" dirty="0"/>
                  <a:t>空欄</a:t>
                </a:r>
                <a:r>
                  <a:rPr lang="en-US" altLang="ja-JP" sz="1000" dirty="0"/>
                  <a:t>(1-1)</a:t>
                </a:r>
                <a:r>
                  <a:rPr lang="ja-JP" altLang="en-US" sz="1000" dirty="0"/>
                  <a:t>に当てはまる文章を定理</a:t>
                </a:r>
                <a:r>
                  <a:rPr lang="en-US" altLang="ja-JP" sz="1000" dirty="0"/>
                  <a:t>1</a:t>
                </a:r>
                <a:r>
                  <a:rPr lang="ja-JP" altLang="en-US" sz="1000" dirty="0"/>
                  <a:t>の証明中から抜き出せ．</a:t>
                </a:r>
                <a:br>
                  <a:rPr lang="en-US" altLang="ja-JP" sz="1000" dirty="0"/>
                </a:br>
                <a:endParaRPr lang="en-US" altLang="ja-JP" sz="1000" dirty="0"/>
              </a:p>
              <a:p>
                <a:pPr marL="228600" indent="-228600">
                  <a:spcBef>
                    <a:spcPct val="20000"/>
                  </a:spcBef>
                  <a:buClr>
                    <a:srgbClr val="0BD0D9"/>
                  </a:buClr>
                  <a:buSzPct val="95000"/>
                  <a:buAutoNum type="arabicParenBoth"/>
                  <a:defRPr/>
                </a:pPr>
                <a:r>
                  <a:rPr lang="ja-JP" altLang="en-US" sz="1000" dirty="0"/>
                  <a:t>空欄</a:t>
                </a:r>
                <a:r>
                  <a:rPr lang="en-US" altLang="ja-JP" sz="1000" dirty="0"/>
                  <a:t>(1-2)</a:t>
                </a:r>
                <a:r>
                  <a:rPr lang="ja-JP" altLang="en-US" sz="1000" dirty="0"/>
                  <a:t>に当てはまる式を書け．</a:t>
                </a:r>
                <a:br>
                  <a:rPr lang="en-US" altLang="ja-JP" sz="1000" dirty="0"/>
                </a:br>
                <a:endParaRPr lang="en-US" altLang="ja-JP" sz="1000" dirty="0"/>
              </a:p>
              <a:p>
                <a:pPr marL="228600" indent="-228600">
                  <a:spcBef>
                    <a:spcPct val="20000"/>
                  </a:spcBef>
                  <a:buClr>
                    <a:srgbClr val="0BD0D9"/>
                  </a:buClr>
                  <a:buSzPct val="95000"/>
                  <a:buAutoNum type="arabicParenBoth"/>
                  <a:defRPr/>
                </a:pPr>
                <a:r>
                  <a:rPr lang="ja-JP" altLang="en-US" sz="1000" dirty="0"/>
                  <a:t>下線部②が成り立つ理由を説明している次の文章の空欄</a:t>
                </a:r>
                <a:r>
                  <a:rPr lang="en-US" altLang="ja-JP" sz="1000" dirty="0"/>
                  <a:t>(1-3)</a:t>
                </a:r>
                <a:r>
                  <a:rPr lang="ja-JP" altLang="en-US" sz="1000" dirty="0"/>
                  <a:t>と空欄</a:t>
                </a:r>
                <a:r>
                  <a:rPr lang="en-US" altLang="ja-JP" sz="1000" dirty="0"/>
                  <a:t>(1-4)</a:t>
                </a:r>
                <a:r>
                  <a:rPr lang="ja-JP" altLang="en-US" sz="1000" dirty="0"/>
                  <a:t>を埋めよ．（共に正解のときのみ</a:t>
                </a:r>
                <a:r>
                  <a:rPr lang="en-US" altLang="ja-JP" sz="1000" dirty="0"/>
                  <a:t>10</a:t>
                </a:r>
                <a:r>
                  <a:rPr lang="ja-JP" altLang="en-US" sz="1000" dirty="0"/>
                  <a:t>点）</a:t>
                </a:r>
                <a:br>
                  <a:rPr lang="en-US" altLang="ja-JP" sz="1000" dirty="0"/>
                </a:br>
                <a:r>
                  <a:rPr lang="ja-JP" altLang="en-US" sz="1000" dirty="0"/>
                  <a:t>理由：</a:t>
                </a:r>
                <a:br>
                  <a:rPr lang="en-US" altLang="ja-JP" sz="1000" dirty="0"/>
                </a:br>
                <a:r>
                  <a:rPr lang="ja-JP" altLang="en-US" sz="1000" dirty="0"/>
                  <a:t>支配集合の総数は，</a:t>
                </a:r>
                <a:r>
                  <a:rPr lang="ja-JP" altLang="en-US" sz="1000" u="sng" dirty="0"/>
                  <a:t>　　　</a:t>
                </a:r>
                <a:r>
                  <a:rPr lang="en-US" altLang="ja-JP" sz="1000" u="sng" dirty="0"/>
                  <a:t>(1-3)</a:t>
                </a:r>
                <a:r>
                  <a:rPr lang="ja-JP" altLang="en-US" sz="1000" u="sng" dirty="0"/>
                  <a:t>　　　</a:t>
                </a:r>
                <a:r>
                  <a:rPr lang="en-US" altLang="ja-JP" sz="1000" dirty="0"/>
                  <a:t>-</a:t>
                </a:r>
                <a:r>
                  <a:rPr lang="ja-JP" altLang="en-US" sz="1000" u="sng" dirty="0"/>
                  <a:t>　　　　</a:t>
                </a:r>
                <a:r>
                  <a:rPr lang="en-US" altLang="ja-JP" sz="1000" u="sng" dirty="0"/>
                  <a:t>(1-4)</a:t>
                </a:r>
                <a:r>
                  <a:rPr lang="ja-JP" altLang="en-US" sz="1000" u="sng" dirty="0"/>
                  <a:t>　　　　</a:t>
                </a:r>
                <a:r>
                  <a:rPr lang="en-US" altLang="ja-JP" sz="1000" dirty="0"/>
                  <a:t>-1</a:t>
                </a:r>
                <a:r>
                  <a:rPr lang="ja-JP" altLang="en-US" sz="1000" dirty="0"/>
                  <a:t>となる．</a:t>
                </a:r>
                <a:br>
                  <a:rPr lang="en-US" altLang="ja-JP" sz="1000" dirty="0"/>
                </a:br>
                <a:r>
                  <a:rPr lang="ja-JP" altLang="en-US" sz="1000" dirty="0"/>
                  <a:t>よって</a:t>
                </a:r>
                <a:r>
                  <a:rPr lang="ja-JP" altLang="en-US" sz="1000" u="sng" dirty="0"/>
                  <a:t>　　　</a:t>
                </a:r>
                <a:r>
                  <a:rPr lang="en-US" altLang="ja-JP" sz="1000" u="sng" dirty="0"/>
                  <a:t>(1-3)</a:t>
                </a:r>
                <a:r>
                  <a:rPr lang="ja-JP" altLang="en-US" sz="1000" u="sng" dirty="0"/>
                  <a:t>　　　</a:t>
                </a:r>
                <a:r>
                  <a:rPr lang="ja-JP" altLang="en-US" sz="1000" dirty="0"/>
                  <a:t>と</a:t>
                </a:r>
                <a:r>
                  <a:rPr lang="ja-JP" altLang="en-US" sz="1000" u="sng" dirty="0"/>
                  <a:t>　　　　</a:t>
                </a:r>
                <a:r>
                  <a:rPr lang="en-US" altLang="ja-JP" sz="1000" u="sng" dirty="0"/>
                  <a:t>(1-4)</a:t>
                </a:r>
                <a:r>
                  <a:rPr lang="ja-JP" altLang="en-US" sz="1000" u="sng" dirty="0"/>
                  <a:t>　　　　</a:t>
                </a:r>
                <a:r>
                  <a:rPr lang="ja-JP" altLang="en-US" sz="1000" dirty="0"/>
                  <a:t>が共に偶数であることから支配集合の総数が奇数であることが分かる．　</a:t>
                </a:r>
                <a:endParaRPr lang="en-US" altLang="ja-JP" sz="1000" dirty="0"/>
              </a:p>
            </p:txBody>
          </p:sp>
        </mc:Choice>
        <mc:Fallback>
          <p:sp>
            <p:nvSpPr>
              <p:cNvPr id="4" name="テキスト ボックス 3">
                <a:extLst>
                  <a:ext uri="{FF2B5EF4-FFF2-40B4-BE49-F238E27FC236}">
                    <a16:creationId xmlns:a16="http://schemas.microsoft.com/office/drawing/2014/main" id="{50859A30-8BF0-45F3-94CD-C699DA7CC359}"/>
                  </a:ext>
                </a:extLst>
              </p:cNvPr>
              <p:cNvSpPr txBox="1">
                <a:spLocks noRot="1" noChangeAspect="1" noMove="1" noResize="1" noEditPoints="1" noAdjustHandles="1" noChangeArrowheads="1" noChangeShapeType="1" noTextEdit="1"/>
              </p:cNvSpPr>
              <p:nvPr/>
            </p:nvSpPr>
            <p:spPr>
              <a:xfrm>
                <a:off x="188640" y="179512"/>
                <a:ext cx="6429965" cy="5755422"/>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252065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50859A30-8BF0-45F3-94CD-C699DA7CC359}"/>
              </a:ext>
            </a:extLst>
          </p:cNvPr>
          <p:cNvSpPr txBox="1"/>
          <p:nvPr/>
        </p:nvSpPr>
        <p:spPr>
          <a:xfrm>
            <a:off x="188640" y="179512"/>
            <a:ext cx="5992346" cy="8710077"/>
          </a:xfrm>
          <a:prstGeom prst="rect">
            <a:avLst/>
          </a:prstGeom>
          <a:noFill/>
        </p:spPr>
        <p:txBody>
          <a:bodyPr wrap="none" rtlCol="0">
            <a:spAutoFit/>
          </a:bodyPr>
          <a:lstStyle/>
          <a:p>
            <a:pPr>
              <a:spcBef>
                <a:spcPct val="20000"/>
              </a:spcBef>
              <a:buClr>
                <a:srgbClr val="0BD0D9"/>
              </a:buClr>
              <a:buSzPct val="95000"/>
              <a:defRPr/>
            </a:pPr>
            <a:r>
              <a:rPr lang="en-US" altLang="ja-JP" sz="1000" dirty="0"/>
              <a:t>2021</a:t>
            </a:r>
            <a:r>
              <a:rPr lang="ja-JP" altLang="en-US" sz="1000" dirty="0"/>
              <a:t>年度 有限幾何学 中間レポート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2</a:t>
            </a:r>
            <a:r>
              <a:rPr lang="ja-JP" altLang="en-US" sz="1000" dirty="0"/>
              <a:t>：次の定理</a:t>
            </a:r>
            <a:r>
              <a:rPr lang="en-US" altLang="ja-JP" sz="1000" dirty="0"/>
              <a:t>2</a:t>
            </a:r>
            <a:r>
              <a:rPr lang="ja-JP" altLang="en-US" sz="1000" dirty="0"/>
              <a:t>とその証明の概略を読み，各問に答えよ．</a:t>
            </a:r>
            <a:endParaRPr lang="en-US" altLang="ja-JP" sz="1000" dirty="0"/>
          </a:p>
          <a:p>
            <a:pPr>
              <a:spcBef>
                <a:spcPct val="20000"/>
              </a:spcBef>
              <a:buClr>
                <a:srgbClr val="0BD0D9"/>
              </a:buClr>
              <a:buSzPct val="95000"/>
              <a:defRPr/>
            </a:pPr>
            <a:r>
              <a:rPr lang="ja-JP" altLang="en-US" sz="1000" dirty="0"/>
              <a:t>定理</a:t>
            </a:r>
            <a:r>
              <a:rPr lang="en-US" altLang="ja-JP" sz="1000" dirty="0"/>
              <a:t>2</a:t>
            </a:r>
            <a:r>
              <a:rPr lang="ja-JP" altLang="en-US" sz="1000" dirty="0"/>
              <a:t>：</a:t>
            </a:r>
            <a:r>
              <a:rPr lang="en-US" altLang="ja-JP" sz="1000" dirty="0"/>
              <a:t>G</a:t>
            </a:r>
            <a:r>
              <a:rPr lang="ja-JP" altLang="en-US" sz="1000" dirty="0"/>
              <a:t>をグラフとし，</a:t>
            </a:r>
            <a:r>
              <a:rPr lang="en-US" altLang="ja-JP" sz="1000" dirty="0"/>
              <a:t>X={x</a:t>
            </a:r>
            <a:r>
              <a:rPr lang="ja-JP" altLang="en-US" sz="1000" dirty="0"/>
              <a:t>∈</a:t>
            </a:r>
            <a:r>
              <a:rPr lang="en-US" altLang="ja-JP" sz="1000" dirty="0"/>
              <a:t>V(G)</a:t>
            </a:r>
            <a:r>
              <a:rPr lang="ja-JP" altLang="en-US" sz="1000" dirty="0"/>
              <a:t>：</a:t>
            </a:r>
            <a:r>
              <a:rPr lang="en-US" altLang="ja-JP" sz="1000" dirty="0" err="1"/>
              <a:t>d</a:t>
            </a:r>
            <a:r>
              <a:rPr lang="en-US" altLang="ja-JP" sz="1000" baseline="-25000" dirty="0" err="1"/>
              <a:t>G</a:t>
            </a:r>
            <a:r>
              <a:rPr lang="en-US" altLang="ja-JP" sz="1000" dirty="0"/>
              <a:t>(x)</a:t>
            </a:r>
            <a:r>
              <a:rPr lang="ja-JP" altLang="en-US" sz="1000" dirty="0"/>
              <a:t>≧</a:t>
            </a:r>
            <a:r>
              <a:rPr lang="en-US" altLang="ja-JP" sz="1000" dirty="0"/>
              <a:t>|V(G)|/2}</a:t>
            </a:r>
            <a:r>
              <a:rPr lang="ja-JP" altLang="en-US" sz="1000" dirty="0"/>
              <a:t>とする．このとき，</a:t>
            </a:r>
            <a:r>
              <a:rPr lang="en-US" altLang="ja-JP" sz="1000" dirty="0"/>
              <a:t>|X|</a:t>
            </a:r>
            <a:r>
              <a:rPr lang="ja-JP" altLang="en-US" sz="1000" dirty="0"/>
              <a:t>≧</a:t>
            </a:r>
            <a:r>
              <a:rPr lang="en-US" altLang="ja-JP" sz="1000" dirty="0"/>
              <a:t>3</a:t>
            </a:r>
            <a:r>
              <a:rPr lang="ja-JP" altLang="en-US" sz="1000" dirty="0"/>
              <a:t>ならば，</a:t>
            </a:r>
            <a:r>
              <a:rPr lang="en-US" altLang="ja-JP" sz="1000" dirty="0"/>
              <a:t>G</a:t>
            </a:r>
            <a:r>
              <a:rPr lang="ja-JP" altLang="en-US" sz="1000" dirty="0"/>
              <a:t>は</a:t>
            </a:r>
            <a:r>
              <a:rPr lang="en-US" altLang="ja-JP" sz="1000" dirty="0"/>
              <a:t>X</a:t>
            </a:r>
            <a:r>
              <a:rPr lang="ja-JP" altLang="en-US" sz="1000" dirty="0"/>
              <a:t>を含む閉路を持つ．</a:t>
            </a:r>
            <a:endParaRPr lang="en-US" altLang="ja-JP" sz="1000" dirty="0"/>
          </a:p>
          <a:p>
            <a:pPr>
              <a:spcBef>
                <a:spcPct val="20000"/>
              </a:spcBef>
              <a:buClr>
                <a:srgbClr val="0BD0D9"/>
              </a:buClr>
              <a:buSzPct val="95000"/>
              <a:defRPr/>
            </a:pPr>
            <a:r>
              <a:rPr lang="ja-JP" altLang="en-US" sz="1000" dirty="0"/>
              <a:t>定理</a:t>
            </a:r>
            <a:r>
              <a:rPr lang="en-US" altLang="ja-JP" sz="1000" dirty="0"/>
              <a:t>2</a:t>
            </a:r>
            <a:r>
              <a:rPr lang="ja-JP" altLang="en-US" sz="1000" dirty="0"/>
              <a:t>の証明の概略：</a:t>
            </a:r>
            <a:br>
              <a:rPr lang="en-US" altLang="ja-JP" sz="1000" dirty="0"/>
            </a:br>
            <a:r>
              <a:rPr lang="en-US" altLang="ja-JP" sz="1000" dirty="0"/>
              <a:t>G</a:t>
            </a:r>
            <a:r>
              <a:rPr lang="ja-JP" altLang="en-US" sz="1000" dirty="0"/>
              <a:t>を定理２の仮定を満たすグラフとする．</a:t>
            </a:r>
            <a:endParaRPr lang="en-US" altLang="ja-JP" sz="1000" dirty="0"/>
          </a:p>
          <a:p>
            <a:pPr>
              <a:spcBef>
                <a:spcPct val="20000"/>
              </a:spcBef>
              <a:buClr>
                <a:srgbClr val="0BD0D9"/>
              </a:buClr>
              <a:buSzPct val="95000"/>
              <a:defRPr/>
            </a:pPr>
            <a:r>
              <a:rPr lang="en-US" altLang="ja-JP" sz="1000" dirty="0" err="1"/>
              <a:t>x,y,z</a:t>
            </a:r>
            <a:r>
              <a:rPr lang="ja-JP" altLang="en-US" sz="1000" dirty="0"/>
              <a:t>∈</a:t>
            </a:r>
            <a:r>
              <a:rPr lang="en-US" altLang="ja-JP" sz="1000" dirty="0"/>
              <a:t>X</a:t>
            </a:r>
            <a:r>
              <a:rPr lang="ja-JP" altLang="en-US" sz="1000" dirty="0"/>
              <a:t>（</a:t>
            </a:r>
            <a:r>
              <a:rPr lang="en-US" altLang="ja-JP" sz="1000" dirty="0" err="1"/>
              <a:t>x,y,z</a:t>
            </a:r>
            <a:r>
              <a:rPr lang="ja-JP" altLang="en-US" sz="1000" dirty="0"/>
              <a:t>は相異なる）とする．</a:t>
            </a:r>
            <a:endParaRPr lang="en-US" altLang="ja-JP" sz="1000" dirty="0"/>
          </a:p>
          <a:p>
            <a:pPr>
              <a:spcBef>
                <a:spcPct val="20000"/>
              </a:spcBef>
              <a:buClr>
                <a:srgbClr val="0BD0D9"/>
              </a:buClr>
              <a:buSzPct val="95000"/>
              <a:defRPr/>
            </a:pPr>
            <a:r>
              <a:rPr lang="ja-JP" altLang="en-US" sz="1000" dirty="0"/>
              <a:t>このとき，「</a:t>
            </a:r>
            <a:r>
              <a:rPr lang="en-US" altLang="ja-JP" sz="1000" dirty="0"/>
              <a:t>|N</a:t>
            </a:r>
            <a:r>
              <a:rPr lang="en-US" altLang="ja-JP" sz="1000" baseline="-25000" dirty="0"/>
              <a:t>G</a:t>
            </a:r>
            <a:r>
              <a:rPr lang="en-US" altLang="ja-JP" sz="1000" dirty="0"/>
              <a:t>(x)</a:t>
            </a:r>
            <a:r>
              <a:rPr lang="ja-JP" altLang="en-US" sz="1000" dirty="0"/>
              <a:t>∩</a:t>
            </a:r>
            <a:r>
              <a:rPr lang="en-US" altLang="ja-JP" sz="1000" dirty="0"/>
              <a:t>N</a:t>
            </a:r>
            <a:r>
              <a:rPr lang="en-US" altLang="ja-JP" sz="1000" baseline="-25000" dirty="0"/>
              <a:t>G</a:t>
            </a:r>
            <a:r>
              <a:rPr lang="en-US" altLang="ja-JP" sz="1000" dirty="0"/>
              <a:t>(y)|</a:t>
            </a:r>
            <a:r>
              <a:rPr lang="ja-JP" altLang="en-US" sz="1000" dirty="0"/>
              <a:t>≦</a:t>
            </a:r>
            <a:r>
              <a:rPr lang="en-US" altLang="ja-JP" sz="1000" dirty="0"/>
              <a:t>1</a:t>
            </a:r>
            <a:r>
              <a:rPr lang="ja-JP" altLang="en-US" sz="1000" dirty="0"/>
              <a:t>」かつ「</a:t>
            </a:r>
            <a:r>
              <a:rPr lang="en-US" altLang="ja-JP" sz="1000" dirty="0"/>
              <a:t>x</a:t>
            </a:r>
            <a:r>
              <a:rPr lang="ja-JP" altLang="en-US" sz="1000" dirty="0"/>
              <a:t>と</a:t>
            </a:r>
            <a:r>
              <a:rPr lang="en-US" altLang="ja-JP" sz="1000" dirty="0"/>
              <a:t>y</a:t>
            </a:r>
            <a:r>
              <a:rPr lang="ja-JP" altLang="en-US" sz="1000" dirty="0"/>
              <a:t>は非隣接」と仮定すると，</a:t>
            </a:r>
            <a:endParaRPr lang="en-US" altLang="ja-JP" sz="1000" dirty="0"/>
          </a:p>
          <a:p>
            <a:pPr>
              <a:spcBef>
                <a:spcPct val="20000"/>
              </a:spcBef>
              <a:buClr>
                <a:srgbClr val="0BD0D9"/>
              </a:buClr>
              <a:buSzPct val="95000"/>
              <a:defRPr/>
            </a:pPr>
            <a:r>
              <a:rPr lang="en-US" altLang="ja-JP" sz="1000" dirty="0"/>
              <a:t>|V(G)|</a:t>
            </a:r>
            <a:r>
              <a:rPr lang="ja-JP" altLang="en-US" sz="1000" dirty="0"/>
              <a:t>≧</a:t>
            </a:r>
            <a:r>
              <a:rPr lang="en-US" altLang="ja-JP" sz="1000" dirty="0"/>
              <a:t>|(N</a:t>
            </a:r>
            <a:r>
              <a:rPr lang="en-US" altLang="ja-JP" sz="1000" baseline="-25000" dirty="0"/>
              <a:t>G</a:t>
            </a:r>
            <a:r>
              <a:rPr lang="en-US" altLang="ja-JP" sz="1000" dirty="0"/>
              <a:t>(x)</a:t>
            </a:r>
            <a:r>
              <a:rPr lang="ja-JP" altLang="en-US" sz="1000" dirty="0"/>
              <a:t>∪</a:t>
            </a:r>
            <a:r>
              <a:rPr lang="en-US" altLang="ja-JP" sz="1000" dirty="0"/>
              <a:t>N</a:t>
            </a:r>
            <a:r>
              <a:rPr lang="en-US" altLang="ja-JP" sz="1000" baseline="-25000" dirty="0"/>
              <a:t>G</a:t>
            </a:r>
            <a:r>
              <a:rPr lang="en-US" altLang="ja-JP" sz="1000" dirty="0"/>
              <a:t>(y)) </a:t>
            </a:r>
            <a:r>
              <a:rPr lang="ja-JP" altLang="en-US" sz="1000" dirty="0"/>
              <a:t>∪ </a:t>
            </a:r>
            <a:r>
              <a:rPr lang="en-US" altLang="ja-JP" sz="1000" dirty="0"/>
              <a:t>{</a:t>
            </a:r>
            <a:r>
              <a:rPr lang="en-US" altLang="ja-JP" sz="1000" dirty="0" err="1"/>
              <a:t>x,y</a:t>
            </a:r>
            <a:r>
              <a:rPr lang="en-US" altLang="ja-JP" sz="1000" dirty="0"/>
              <a:t>}|=(|N</a:t>
            </a:r>
            <a:r>
              <a:rPr lang="en-US" altLang="ja-JP" sz="1000" baseline="-25000" dirty="0"/>
              <a:t>G</a:t>
            </a:r>
            <a:r>
              <a:rPr lang="en-US" altLang="ja-JP" sz="1000" dirty="0"/>
              <a:t>(x)|+|N</a:t>
            </a:r>
            <a:r>
              <a:rPr lang="en-US" altLang="ja-JP" sz="1000" baseline="-25000" dirty="0"/>
              <a:t>G</a:t>
            </a:r>
            <a:r>
              <a:rPr lang="en-US" altLang="ja-JP" sz="1000" dirty="0"/>
              <a:t>(y)|- |N</a:t>
            </a:r>
            <a:r>
              <a:rPr lang="en-US" altLang="ja-JP" sz="1000" baseline="-25000" dirty="0"/>
              <a:t>G</a:t>
            </a:r>
            <a:r>
              <a:rPr lang="en-US" altLang="ja-JP" sz="1000" dirty="0"/>
              <a:t>(x)</a:t>
            </a:r>
            <a:r>
              <a:rPr lang="ja-JP" altLang="en-US" sz="1000" dirty="0"/>
              <a:t>∩</a:t>
            </a:r>
            <a:r>
              <a:rPr lang="en-US" altLang="ja-JP" sz="1000" dirty="0"/>
              <a:t>N</a:t>
            </a:r>
            <a:r>
              <a:rPr lang="en-US" altLang="ja-JP" sz="1000" baseline="-25000" dirty="0"/>
              <a:t>G</a:t>
            </a:r>
            <a:r>
              <a:rPr lang="en-US" altLang="ja-JP" sz="1000" dirty="0"/>
              <a:t>(y)|)+2</a:t>
            </a:r>
            <a:r>
              <a:rPr lang="ja-JP" altLang="en-US" sz="1000" dirty="0"/>
              <a:t>≧</a:t>
            </a:r>
            <a:r>
              <a:rPr lang="en-US" altLang="ja-JP" sz="1000" dirty="0"/>
              <a:t>|V(G)|+1</a:t>
            </a:r>
            <a:r>
              <a:rPr lang="ja-JP" altLang="en-US" sz="1000" dirty="0"/>
              <a:t>となり矛盾．　　（＊）</a:t>
            </a:r>
            <a:endParaRPr lang="en-US" altLang="ja-JP" sz="1000" dirty="0"/>
          </a:p>
          <a:p>
            <a:pPr>
              <a:spcBef>
                <a:spcPct val="20000"/>
              </a:spcBef>
              <a:buClr>
                <a:srgbClr val="0BD0D9"/>
              </a:buClr>
              <a:buSzPct val="95000"/>
              <a:defRPr/>
            </a:pPr>
            <a:r>
              <a:rPr lang="ja-JP" altLang="en-US" sz="1000" dirty="0"/>
              <a:t>よって， 「</a:t>
            </a:r>
            <a:r>
              <a:rPr lang="en-US" altLang="ja-JP" sz="1000" dirty="0"/>
              <a:t>|N</a:t>
            </a:r>
            <a:r>
              <a:rPr lang="en-US" altLang="ja-JP" sz="1000" baseline="-25000" dirty="0"/>
              <a:t>G</a:t>
            </a:r>
            <a:r>
              <a:rPr lang="en-US" altLang="ja-JP" sz="1000" dirty="0"/>
              <a:t>(x)</a:t>
            </a:r>
            <a:r>
              <a:rPr lang="ja-JP" altLang="en-US" sz="1000" dirty="0"/>
              <a:t>∩</a:t>
            </a:r>
            <a:r>
              <a:rPr lang="en-US" altLang="ja-JP" sz="1000" dirty="0"/>
              <a:t>N</a:t>
            </a:r>
            <a:r>
              <a:rPr lang="en-US" altLang="ja-JP" sz="1000" baseline="-25000" dirty="0"/>
              <a:t>G</a:t>
            </a:r>
            <a:r>
              <a:rPr lang="en-US" altLang="ja-JP" sz="1000" dirty="0"/>
              <a:t>(y)|</a:t>
            </a:r>
            <a:r>
              <a:rPr lang="ja-JP" altLang="en-US" sz="1000" dirty="0"/>
              <a:t>≧</a:t>
            </a:r>
            <a:r>
              <a:rPr lang="en-US" altLang="ja-JP" sz="1000" dirty="0"/>
              <a:t>2</a:t>
            </a:r>
            <a:r>
              <a:rPr lang="ja-JP" altLang="en-US" sz="1000" dirty="0"/>
              <a:t>」または「</a:t>
            </a:r>
            <a:r>
              <a:rPr lang="en-US" altLang="ja-JP" sz="1000" dirty="0"/>
              <a:t>x</a:t>
            </a:r>
            <a:r>
              <a:rPr lang="ja-JP" altLang="en-US" sz="1000" dirty="0"/>
              <a:t>と</a:t>
            </a:r>
            <a:r>
              <a:rPr lang="en-US" altLang="ja-JP" sz="1000" dirty="0"/>
              <a:t>y</a:t>
            </a:r>
            <a:r>
              <a:rPr lang="ja-JP" altLang="en-US" sz="1000" dirty="0"/>
              <a:t>は隣接」であることが分かる．</a:t>
            </a:r>
            <a:endParaRPr lang="en-US" altLang="ja-JP" sz="1000" dirty="0"/>
          </a:p>
          <a:p>
            <a:pPr>
              <a:spcBef>
                <a:spcPct val="20000"/>
              </a:spcBef>
              <a:buClr>
                <a:srgbClr val="0BD0D9"/>
              </a:buClr>
              <a:buSzPct val="95000"/>
              <a:defRPr/>
            </a:pPr>
            <a:r>
              <a:rPr lang="en-US" altLang="ja-JP" sz="1000" dirty="0"/>
              <a:t>x</a:t>
            </a:r>
            <a:r>
              <a:rPr lang="ja-JP" altLang="en-US" sz="1000" dirty="0"/>
              <a:t>と</a:t>
            </a:r>
            <a:r>
              <a:rPr lang="en-US" altLang="ja-JP" sz="1000" dirty="0"/>
              <a:t>z, y</a:t>
            </a:r>
            <a:r>
              <a:rPr lang="ja-JP" altLang="en-US" sz="1000" dirty="0"/>
              <a:t>と</a:t>
            </a:r>
            <a:r>
              <a:rPr lang="en-US" altLang="ja-JP" sz="1000" dirty="0"/>
              <a:t>z</a:t>
            </a:r>
            <a:r>
              <a:rPr lang="ja-JP" altLang="en-US" sz="1000" dirty="0"/>
              <a:t>に対しても（＊）と同様の議論をすることにより，</a:t>
            </a:r>
            <a:endParaRPr lang="en-US" altLang="ja-JP" sz="1000" dirty="0"/>
          </a:p>
          <a:p>
            <a:pPr>
              <a:spcBef>
                <a:spcPct val="20000"/>
              </a:spcBef>
              <a:buClr>
                <a:srgbClr val="0BD0D9"/>
              </a:buClr>
              <a:buSzPct val="95000"/>
              <a:defRPr/>
            </a:pPr>
            <a:r>
              <a:rPr lang="ja-JP" altLang="en-US" sz="1000" dirty="0"/>
              <a:t> 「</a:t>
            </a:r>
            <a:r>
              <a:rPr lang="en-US" altLang="ja-JP" sz="1000" dirty="0"/>
              <a:t>|N</a:t>
            </a:r>
            <a:r>
              <a:rPr lang="en-US" altLang="ja-JP" sz="1000" baseline="-25000" dirty="0"/>
              <a:t>G</a:t>
            </a:r>
            <a:r>
              <a:rPr lang="en-US" altLang="ja-JP" sz="1000" dirty="0"/>
              <a:t>(x)</a:t>
            </a:r>
            <a:r>
              <a:rPr lang="ja-JP" altLang="en-US" sz="1000" dirty="0"/>
              <a:t>∩</a:t>
            </a:r>
            <a:r>
              <a:rPr lang="en-US" altLang="ja-JP" sz="1000" dirty="0"/>
              <a:t>N</a:t>
            </a:r>
            <a:r>
              <a:rPr lang="en-US" altLang="ja-JP" sz="1000" baseline="-25000" dirty="0"/>
              <a:t>G</a:t>
            </a:r>
            <a:r>
              <a:rPr lang="en-US" altLang="ja-JP" sz="1000" dirty="0"/>
              <a:t>(z)|</a:t>
            </a:r>
            <a:r>
              <a:rPr lang="ja-JP" altLang="en-US" sz="1000" dirty="0"/>
              <a:t>≧</a:t>
            </a:r>
            <a:r>
              <a:rPr lang="en-US" altLang="ja-JP" sz="1000" dirty="0"/>
              <a:t>2</a:t>
            </a:r>
            <a:r>
              <a:rPr lang="ja-JP" altLang="en-US" sz="1000" dirty="0"/>
              <a:t>」または「</a:t>
            </a:r>
            <a:r>
              <a:rPr lang="en-US" altLang="ja-JP" sz="1000" dirty="0"/>
              <a:t>x</a:t>
            </a:r>
            <a:r>
              <a:rPr lang="ja-JP" altLang="en-US" sz="1000" dirty="0"/>
              <a:t>と</a:t>
            </a:r>
            <a:r>
              <a:rPr lang="en-US" altLang="ja-JP" sz="1000" dirty="0"/>
              <a:t>z</a:t>
            </a:r>
            <a:r>
              <a:rPr lang="ja-JP" altLang="en-US" sz="1000" dirty="0"/>
              <a:t>は隣接」，</a:t>
            </a:r>
            <a:endParaRPr lang="en-US" altLang="ja-JP" sz="1000" dirty="0"/>
          </a:p>
          <a:p>
            <a:pPr>
              <a:spcBef>
                <a:spcPct val="20000"/>
              </a:spcBef>
              <a:buClr>
                <a:srgbClr val="0BD0D9"/>
              </a:buClr>
              <a:buSzPct val="95000"/>
              <a:defRPr/>
            </a:pPr>
            <a:r>
              <a:rPr lang="ja-JP" altLang="en-US" sz="1000" dirty="0"/>
              <a:t> 「</a:t>
            </a:r>
            <a:r>
              <a:rPr lang="en-US" altLang="ja-JP" sz="1000" dirty="0"/>
              <a:t>|N</a:t>
            </a:r>
            <a:r>
              <a:rPr lang="en-US" altLang="ja-JP" sz="1000" baseline="-25000" dirty="0"/>
              <a:t>G</a:t>
            </a:r>
            <a:r>
              <a:rPr lang="en-US" altLang="ja-JP" sz="1000" dirty="0"/>
              <a:t>(y)</a:t>
            </a:r>
            <a:r>
              <a:rPr lang="ja-JP" altLang="en-US" sz="1000" dirty="0"/>
              <a:t>∩</a:t>
            </a:r>
            <a:r>
              <a:rPr lang="en-US" altLang="ja-JP" sz="1000" dirty="0"/>
              <a:t>N</a:t>
            </a:r>
            <a:r>
              <a:rPr lang="en-US" altLang="ja-JP" sz="1000" baseline="-25000" dirty="0"/>
              <a:t>G</a:t>
            </a:r>
            <a:r>
              <a:rPr lang="en-US" altLang="ja-JP" sz="1000" dirty="0"/>
              <a:t>(z)|</a:t>
            </a:r>
            <a:r>
              <a:rPr lang="ja-JP" altLang="en-US" sz="1000" dirty="0"/>
              <a:t>≧</a:t>
            </a:r>
            <a:r>
              <a:rPr lang="en-US" altLang="ja-JP" sz="1000" dirty="0"/>
              <a:t>2</a:t>
            </a:r>
            <a:r>
              <a:rPr lang="ja-JP" altLang="en-US" sz="1000" dirty="0"/>
              <a:t>」または「</a:t>
            </a:r>
            <a:r>
              <a:rPr lang="en-US" altLang="ja-JP" sz="1000" dirty="0"/>
              <a:t>y</a:t>
            </a:r>
            <a:r>
              <a:rPr lang="ja-JP" altLang="en-US" sz="1000" dirty="0"/>
              <a:t>と</a:t>
            </a:r>
            <a:r>
              <a:rPr lang="en-US" altLang="ja-JP" sz="1000" dirty="0"/>
              <a:t>z</a:t>
            </a:r>
            <a:r>
              <a:rPr lang="ja-JP" altLang="en-US" sz="1000" dirty="0"/>
              <a:t>は隣接」であることが分かる．</a:t>
            </a:r>
            <a:endParaRPr lang="en-US" altLang="ja-JP" sz="1000" dirty="0"/>
          </a:p>
          <a:p>
            <a:pPr>
              <a:spcBef>
                <a:spcPct val="20000"/>
              </a:spcBef>
              <a:buClr>
                <a:srgbClr val="0BD0D9"/>
              </a:buClr>
              <a:buSzPct val="95000"/>
              <a:defRPr/>
            </a:pPr>
            <a:r>
              <a:rPr lang="ja-JP" altLang="en-US" sz="1000" u="sng" dirty="0"/>
              <a:t>よって，</a:t>
            </a:r>
            <a:r>
              <a:rPr lang="en-US" altLang="ja-JP" sz="1000" u="sng" dirty="0"/>
              <a:t>G</a:t>
            </a:r>
            <a:r>
              <a:rPr lang="ja-JP" altLang="en-US" sz="1000" u="sng" dirty="0"/>
              <a:t>は</a:t>
            </a:r>
            <a:r>
              <a:rPr lang="en-US" altLang="ja-JP" sz="1000" u="sng" dirty="0" err="1"/>
              <a:t>x,y,z</a:t>
            </a:r>
            <a:r>
              <a:rPr lang="ja-JP" altLang="en-US" sz="1000" u="sng" dirty="0"/>
              <a:t>のうちの少なくとも</a:t>
            </a:r>
            <a:r>
              <a:rPr lang="en-US" altLang="ja-JP" sz="1000" u="sng" dirty="0"/>
              <a:t>2</a:t>
            </a:r>
            <a:r>
              <a:rPr lang="ja-JP" altLang="en-US" sz="1000" u="sng" dirty="0"/>
              <a:t>点を含む閉路を持つことが分かる．</a:t>
            </a:r>
            <a:r>
              <a:rPr lang="ja-JP" altLang="en-US" sz="1000" baseline="-25000" dirty="0"/>
              <a:t>①</a:t>
            </a:r>
            <a:endParaRPr lang="en-US" altLang="ja-JP" sz="1000" baseline="-25000" dirty="0"/>
          </a:p>
          <a:p>
            <a:pPr>
              <a:spcBef>
                <a:spcPct val="20000"/>
              </a:spcBef>
              <a:buClr>
                <a:srgbClr val="0BD0D9"/>
              </a:buClr>
              <a:buSzPct val="95000"/>
              <a:defRPr/>
            </a:pPr>
            <a:r>
              <a:rPr lang="en-US" altLang="ja-JP" sz="1000" dirty="0"/>
              <a:t>C</a:t>
            </a:r>
            <a:r>
              <a:rPr lang="ja-JP" altLang="en-US" sz="1000" dirty="0"/>
              <a:t>を</a:t>
            </a:r>
            <a:r>
              <a:rPr lang="en-US" altLang="ja-JP" sz="1000" dirty="0"/>
              <a:t>G</a:t>
            </a:r>
            <a:r>
              <a:rPr lang="ja-JP" altLang="en-US" sz="1000" dirty="0"/>
              <a:t>の閉路で</a:t>
            </a:r>
            <a:r>
              <a:rPr lang="en-US" altLang="ja-JP" sz="1000" dirty="0"/>
              <a:t>|V(C)</a:t>
            </a:r>
            <a:r>
              <a:rPr lang="ja-JP" altLang="en-US" sz="1000" dirty="0"/>
              <a:t>∩</a:t>
            </a:r>
            <a:r>
              <a:rPr lang="en-US" altLang="ja-JP" sz="1000" dirty="0"/>
              <a:t>X|</a:t>
            </a:r>
            <a:r>
              <a:rPr lang="ja-JP" altLang="en-US" sz="1000" dirty="0"/>
              <a:t>が最大であるものとする．</a:t>
            </a:r>
            <a:endParaRPr lang="en-US" altLang="ja-JP" sz="1000" dirty="0"/>
          </a:p>
          <a:p>
            <a:pPr>
              <a:spcBef>
                <a:spcPct val="20000"/>
              </a:spcBef>
              <a:buClr>
                <a:srgbClr val="0BD0D9"/>
              </a:buClr>
              <a:buSzPct val="95000"/>
              <a:defRPr/>
            </a:pPr>
            <a:r>
              <a:rPr lang="en-US" altLang="ja-JP" sz="1000" dirty="0"/>
              <a:t>X-V(C)</a:t>
            </a:r>
            <a:r>
              <a:rPr lang="ja-JP" altLang="en-US" sz="1000" dirty="0"/>
              <a:t>≠∅と仮定し，</a:t>
            </a:r>
            <a:r>
              <a:rPr lang="en-US" altLang="ja-JP" sz="1000" dirty="0"/>
              <a:t>u</a:t>
            </a:r>
            <a:r>
              <a:rPr lang="ja-JP" altLang="en-US" sz="1000" dirty="0"/>
              <a:t>∈</a:t>
            </a:r>
            <a:r>
              <a:rPr lang="en-US" altLang="ja-JP" sz="1000" dirty="0"/>
              <a:t> X-V(C)</a:t>
            </a:r>
            <a:r>
              <a:rPr lang="ja-JP" altLang="en-US" sz="1000" dirty="0"/>
              <a:t>とする．</a:t>
            </a:r>
            <a:endParaRPr lang="en-US" altLang="ja-JP" sz="1000" dirty="0"/>
          </a:p>
          <a:p>
            <a:pPr>
              <a:spcBef>
                <a:spcPct val="20000"/>
              </a:spcBef>
              <a:buClr>
                <a:srgbClr val="0BD0D9"/>
              </a:buClr>
              <a:buSzPct val="95000"/>
              <a:defRPr/>
            </a:pPr>
            <a:r>
              <a:rPr lang="en-US" altLang="ja-JP" sz="1000" dirty="0"/>
              <a:t>C</a:t>
            </a:r>
            <a:r>
              <a:rPr lang="ja-JP" altLang="en-US" sz="1000" dirty="0"/>
              <a:t>上の</a:t>
            </a:r>
            <a:r>
              <a:rPr lang="en-US" altLang="ja-JP" sz="1000" dirty="0"/>
              <a:t>X</a:t>
            </a:r>
            <a:r>
              <a:rPr lang="ja-JP" altLang="en-US" sz="1000" dirty="0"/>
              <a:t>の頂点と</a:t>
            </a:r>
            <a:r>
              <a:rPr lang="en-US" altLang="ja-JP" sz="1000" dirty="0"/>
              <a:t>u</a:t>
            </a:r>
            <a:r>
              <a:rPr lang="ja-JP" altLang="en-US" sz="1000" dirty="0"/>
              <a:t>に対して（＊）と同様の議論をすることにより，</a:t>
            </a:r>
            <a:endParaRPr lang="en-US" altLang="ja-JP" sz="1000" dirty="0"/>
          </a:p>
          <a:p>
            <a:pPr>
              <a:spcBef>
                <a:spcPct val="20000"/>
              </a:spcBef>
              <a:buClr>
                <a:srgbClr val="0BD0D9"/>
              </a:buClr>
              <a:buSzPct val="95000"/>
              <a:defRPr/>
            </a:pPr>
            <a:r>
              <a:rPr lang="ja-JP" altLang="en-US" sz="1000" dirty="0"/>
              <a:t>両端点が</a:t>
            </a:r>
            <a:r>
              <a:rPr lang="en-US" altLang="ja-JP" sz="1000" dirty="0"/>
              <a:t>X</a:t>
            </a:r>
            <a:r>
              <a:rPr lang="ja-JP" altLang="en-US" sz="1000" dirty="0"/>
              <a:t>に属する道</a:t>
            </a:r>
            <a:r>
              <a:rPr lang="en-US" altLang="ja-JP" sz="1000" dirty="0"/>
              <a:t>P</a:t>
            </a:r>
            <a:r>
              <a:rPr lang="ja-JP" altLang="en-US" sz="1000" dirty="0"/>
              <a:t>で</a:t>
            </a:r>
            <a:r>
              <a:rPr lang="en-US" altLang="ja-JP" sz="1000" dirty="0"/>
              <a:t>(V(C)</a:t>
            </a:r>
            <a:r>
              <a:rPr lang="ja-JP" altLang="en-US" sz="1000" dirty="0"/>
              <a:t>∩</a:t>
            </a:r>
            <a:r>
              <a:rPr lang="en-US" altLang="ja-JP" sz="1000" dirty="0"/>
              <a:t>X)</a:t>
            </a:r>
            <a:r>
              <a:rPr lang="ja-JP" altLang="en-US" sz="1000" dirty="0"/>
              <a:t>∪</a:t>
            </a:r>
            <a:r>
              <a:rPr lang="en-US" altLang="ja-JP" sz="1000" dirty="0"/>
              <a:t>{u} </a:t>
            </a:r>
            <a:r>
              <a:rPr lang="ja-JP" altLang="en-US" sz="1000" dirty="0"/>
              <a:t>⊆</a:t>
            </a:r>
            <a:r>
              <a:rPr lang="en-US" altLang="ja-JP" sz="1000" dirty="0"/>
              <a:t>V(P)</a:t>
            </a:r>
            <a:r>
              <a:rPr lang="ja-JP" altLang="en-US" sz="1000" dirty="0"/>
              <a:t>となるものが存在することが分かる．</a:t>
            </a:r>
            <a:endParaRPr lang="en-US" altLang="ja-JP" sz="1000" dirty="0"/>
          </a:p>
          <a:p>
            <a:pPr>
              <a:spcBef>
                <a:spcPct val="20000"/>
              </a:spcBef>
              <a:buClr>
                <a:srgbClr val="0BD0D9"/>
              </a:buClr>
              <a:buSzPct val="95000"/>
              <a:defRPr/>
            </a:pPr>
            <a:r>
              <a:rPr lang="en-US" altLang="ja-JP" sz="1000" dirty="0"/>
              <a:t>u</a:t>
            </a:r>
            <a:r>
              <a:rPr lang="ja-JP" altLang="en-US" sz="1000" dirty="0"/>
              <a:t>と</a:t>
            </a:r>
            <a:r>
              <a:rPr lang="en-US" altLang="ja-JP" sz="1000" dirty="0"/>
              <a:t>v</a:t>
            </a:r>
            <a:r>
              <a:rPr lang="ja-JP" altLang="en-US" sz="1000" dirty="0"/>
              <a:t>を</a:t>
            </a:r>
            <a:r>
              <a:rPr lang="en-US" altLang="ja-JP" sz="1000" dirty="0"/>
              <a:t>P</a:t>
            </a:r>
            <a:r>
              <a:rPr lang="ja-JP" altLang="en-US" sz="1000" dirty="0"/>
              <a:t>の両端点とする．</a:t>
            </a:r>
            <a:endParaRPr lang="en-US" altLang="ja-JP" sz="1000" dirty="0"/>
          </a:p>
          <a:p>
            <a:pPr>
              <a:spcBef>
                <a:spcPct val="20000"/>
              </a:spcBef>
              <a:buClr>
                <a:srgbClr val="0BD0D9"/>
              </a:buClr>
              <a:buSzPct val="95000"/>
              <a:defRPr/>
            </a:pPr>
            <a:r>
              <a:rPr lang="ja-JP" altLang="en-US" sz="1000" dirty="0"/>
              <a:t>このとき，授業で紹介した</a:t>
            </a:r>
            <a:r>
              <a:rPr lang="en-US" altLang="ja-JP" sz="1000" dirty="0"/>
              <a:t>Ore</a:t>
            </a:r>
            <a:r>
              <a:rPr lang="ja-JP" altLang="en-US" sz="1000" dirty="0"/>
              <a:t>の定理の証明と同様の議論を行うことで，</a:t>
            </a:r>
            <a:endParaRPr lang="en-US" altLang="ja-JP" sz="1000" dirty="0"/>
          </a:p>
          <a:p>
            <a:pPr>
              <a:spcBef>
                <a:spcPct val="20000"/>
              </a:spcBef>
              <a:buClr>
                <a:srgbClr val="0BD0D9"/>
              </a:buClr>
              <a:buSzPct val="95000"/>
              <a:defRPr/>
            </a:pPr>
            <a:r>
              <a:rPr lang="en-US" altLang="ja-JP" sz="1000" dirty="0"/>
              <a:t>|N</a:t>
            </a:r>
            <a:r>
              <a:rPr lang="en-US" altLang="ja-JP" sz="1000" baseline="-25000" dirty="0"/>
              <a:t>G</a:t>
            </a:r>
            <a:r>
              <a:rPr lang="en-US" altLang="ja-JP" sz="1000" dirty="0"/>
              <a:t>(u)</a:t>
            </a:r>
            <a:r>
              <a:rPr lang="ja-JP" altLang="en-US" sz="1000" dirty="0"/>
              <a:t>∩</a:t>
            </a:r>
            <a:r>
              <a:rPr lang="en-US" altLang="ja-JP" sz="1000" dirty="0"/>
              <a:t>V(P)|+|N</a:t>
            </a:r>
            <a:r>
              <a:rPr lang="en-US" altLang="ja-JP" sz="1000" baseline="-25000" dirty="0"/>
              <a:t>G</a:t>
            </a:r>
            <a:r>
              <a:rPr lang="en-US" altLang="ja-JP" sz="1000" dirty="0"/>
              <a:t>(v)</a:t>
            </a:r>
            <a:r>
              <a:rPr lang="ja-JP" altLang="en-US" sz="1000" dirty="0"/>
              <a:t> ∩</a:t>
            </a:r>
            <a:r>
              <a:rPr lang="en-US" altLang="ja-JP" sz="1000" dirty="0"/>
              <a:t>V(P)|</a:t>
            </a:r>
            <a:r>
              <a:rPr lang="ja-JP" altLang="en-US" sz="1000" dirty="0"/>
              <a:t>≦ </a:t>
            </a:r>
            <a:r>
              <a:rPr lang="ja-JP" altLang="en-US" sz="1000" u="sng" dirty="0"/>
              <a:t>　　　　</a:t>
            </a:r>
            <a:r>
              <a:rPr lang="en-US" altLang="ja-JP" sz="1000" u="sng" dirty="0"/>
              <a:t>(2-3)</a:t>
            </a:r>
            <a:r>
              <a:rPr lang="ja-JP" altLang="en-US" sz="1000" u="sng" dirty="0"/>
              <a:t>　　　　</a:t>
            </a:r>
            <a:endParaRPr lang="en-US" altLang="ja-JP" sz="1000" dirty="0"/>
          </a:p>
          <a:p>
            <a:pPr>
              <a:spcBef>
                <a:spcPct val="20000"/>
              </a:spcBef>
              <a:buClr>
                <a:srgbClr val="0BD0D9"/>
              </a:buClr>
              <a:buSzPct val="95000"/>
              <a:defRPr/>
            </a:pPr>
            <a:r>
              <a:rPr lang="ja-JP" altLang="en-US" sz="1000" dirty="0"/>
              <a:t>であることが分かる．</a:t>
            </a:r>
            <a:endParaRPr lang="en-US" altLang="ja-JP" sz="1000" dirty="0"/>
          </a:p>
          <a:p>
            <a:pPr>
              <a:spcBef>
                <a:spcPct val="20000"/>
              </a:spcBef>
              <a:buClr>
                <a:srgbClr val="0BD0D9"/>
              </a:buClr>
              <a:buSzPct val="95000"/>
              <a:defRPr/>
            </a:pPr>
            <a:r>
              <a:rPr lang="ja-JP" altLang="en-US" sz="1000" dirty="0"/>
              <a:t>また，</a:t>
            </a:r>
            <a:r>
              <a:rPr lang="en-US" altLang="ja-JP" sz="1000" dirty="0"/>
              <a:t> |V(C)</a:t>
            </a:r>
            <a:r>
              <a:rPr lang="ja-JP" altLang="en-US" sz="1000" dirty="0"/>
              <a:t>∩</a:t>
            </a:r>
            <a:r>
              <a:rPr lang="en-US" altLang="ja-JP" sz="1000" dirty="0"/>
              <a:t>X|</a:t>
            </a:r>
            <a:r>
              <a:rPr lang="ja-JP" altLang="en-US" sz="1000" dirty="0"/>
              <a:t>の最大性から，</a:t>
            </a:r>
            <a:endParaRPr lang="en-US" altLang="ja-JP" sz="1000" dirty="0"/>
          </a:p>
          <a:p>
            <a:pPr>
              <a:spcBef>
                <a:spcPct val="20000"/>
              </a:spcBef>
              <a:buClr>
                <a:srgbClr val="0BD0D9"/>
              </a:buClr>
              <a:buSzPct val="95000"/>
              <a:defRPr/>
            </a:pPr>
            <a:r>
              <a:rPr lang="en-US" altLang="ja-JP" sz="1000" dirty="0"/>
              <a:t>N</a:t>
            </a:r>
            <a:r>
              <a:rPr lang="en-US" altLang="ja-JP" sz="1000" baseline="-25000" dirty="0"/>
              <a:t>G</a:t>
            </a:r>
            <a:r>
              <a:rPr lang="en-US" altLang="ja-JP" sz="1000" dirty="0"/>
              <a:t>(u)</a:t>
            </a:r>
            <a:r>
              <a:rPr lang="ja-JP" altLang="en-US" sz="1000" dirty="0"/>
              <a:t>∩</a:t>
            </a:r>
            <a:r>
              <a:rPr lang="en-US" altLang="ja-JP" sz="1000" dirty="0"/>
              <a:t> N</a:t>
            </a:r>
            <a:r>
              <a:rPr lang="en-US" altLang="ja-JP" sz="1000" baseline="-25000" dirty="0"/>
              <a:t>G</a:t>
            </a:r>
            <a:r>
              <a:rPr lang="en-US" altLang="ja-JP" sz="1000" dirty="0"/>
              <a:t>(v)</a:t>
            </a:r>
            <a:r>
              <a:rPr lang="ja-JP" altLang="en-US" sz="1000" dirty="0"/>
              <a:t>∩</a:t>
            </a:r>
            <a:r>
              <a:rPr lang="en-US" altLang="ja-JP" sz="1000" dirty="0"/>
              <a:t>(V(G)-V(P)) = </a:t>
            </a:r>
            <a:r>
              <a:rPr lang="ja-JP" altLang="en-US" sz="1000" u="sng" dirty="0"/>
              <a:t>　　</a:t>
            </a:r>
            <a:r>
              <a:rPr lang="en-US" altLang="ja-JP" sz="1000" u="sng" dirty="0"/>
              <a:t>(2-4)</a:t>
            </a:r>
            <a:r>
              <a:rPr lang="ja-JP" altLang="en-US" sz="1000" u="sng" dirty="0"/>
              <a:t>　　</a:t>
            </a:r>
            <a:r>
              <a:rPr lang="ja-JP" altLang="en-US" sz="1000" dirty="0"/>
              <a:t>であることが分かるので</a:t>
            </a:r>
            <a:endParaRPr lang="en-US" altLang="ja-JP" sz="1000" dirty="0"/>
          </a:p>
          <a:p>
            <a:pPr>
              <a:spcBef>
                <a:spcPct val="20000"/>
              </a:spcBef>
              <a:buClr>
                <a:srgbClr val="0BD0D9"/>
              </a:buClr>
              <a:buSzPct val="95000"/>
              <a:defRPr/>
            </a:pPr>
            <a:r>
              <a:rPr lang="en-US" altLang="ja-JP" sz="1000" dirty="0"/>
              <a:t>|N</a:t>
            </a:r>
            <a:r>
              <a:rPr lang="en-US" altLang="ja-JP" sz="1000" baseline="-25000" dirty="0"/>
              <a:t>G</a:t>
            </a:r>
            <a:r>
              <a:rPr lang="en-US" altLang="ja-JP" sz="1000" dirty="0"/>
              <a:t>(u)</a:t>
            </a:r>
            <a:r>
              <a:rPr lang="ja-JP" altLang="en-US" sz="1000" dirty="0"/>
              <a:t>∩</a:t>
            </a:r>
            <a:r>
              <a:rPr lang="en-US" altLang="ja-JP" sz="1000" dirty="0"/>
              <a:t>(V(G)-V(P))|+|N</a:t>
            </a:r>
            <a:r>
              <a:rPr lang="en-US" altLang="ja-JP" sz="1000" baseline="-25000" dirty="0"/>
              <a:t>G</a:t>
            </a:r>
            <a:r>
              <a:rPr lang="en-US" altLang="ja-JP" sz="1000" dirty="0"/>
              <a:t>(v)</a:t>
            </a:r>
            <a:r>
              <a:rPr lang="ja-JP" altLang="en-US" sz="1000" dirty="0"/>
              <a:t> ∩</a:t>
            </a:r>
            <a:r>
              <a:rPr lang="en-US" altLang="ja-JP" sz="1000" dirty="0"/>
              <a:t>(V(G)-V(P))|</a:t>
            </a:r>
            <a:r>
              <a:rPr lang="ja-JP" altLang="en-US" sz="1000" dirty="0"/>
              <a:t>≦</a:t>
            </a:r>
            <a:r>
              <a:rPr lang="en-US" altLang="ja-JP" sz="1000" dirty="0"/>
              <a:t>|(V(G)-V(P))|</a:t>
            </a:r>
          </a:p>
          <a:p>
            <a:pPr>
              <a:spcBef>
                <a:spcPct val="20000"/>
              </a:spcBef>
              <a:buClr>
                <a:srgbClr val="0BD0D9"/>
              </a:buClr>
              <a:buSzPct val="95000"/>
              <a:defRPr/>
            </a:pPr>
            <a:r>
              <a:rPr lang="ja-JP" altLang="en-US" sz="1000" dirty="0"/>
              <a:t>が得られる．</a:t>
            </a:r>
            <a:endParaRPr lang="en-US" altLang="ja-JP" sz="1000" dirty="0"/>
          </a:p>
          <a:p>
            <a:pPr>
              <a:spcBef>
                <a:spcPct val="20000"/>
              </a:spcBef>
              <a:buClr>
                <a:srgbClr val="0BD0D9"/>
              </a:buClr>
              <a:buSzPct val="95000"/>
              <a:defRPr/>
            </a:pPr>
            <a:r>
              <a:rPr lang="ja-JP" altLang="en-US" sz="1000" dirty="0"/>
              <a:t>以上より，</a:t>
            </a:r>
            <a:endParaRPr lang="en-US" altLang="ja-JP" sz="1000" dirty="0"/>
          </a:p>
          <a:p>
            <a:pPr>
              <a:spcBef>
                <a:spcPct val="20000"/>
              </a:spcBef>
              <a:buClr>
                <a:srgbClr val="0BD0D9"/>
              </a:buClr>
              <a:buSzPct val="95000"/>
              <a:defRPr/>
            </a:pPr>
            <a:r>
              <a:rPr lang="en-US" altLang="ja-JP" sz="1000" dirty="0" err="1"/>
              <a:t>d</a:t>
            </a:r>
            <a:r>
              <a:rPr lang="en-US" altLang="ja-JP" sz="1000" baseline="-25000" dirty="0" err="1"/>
              <a:t>G</a:t>
            </a:r>
            <a:r>
              <a:rPr lang="en-US" altLang="ja-JP" sz="1000" dirty="0"/>
              <a:t>(u)+</a:t>
            </a:r>
            <a:r>
              <a:rPr lang="en-US" altLang="ja-JP" sz="1000" dirty="0" err="1"/>
              <a:t>d</a:t>
            </a:r>
            <a:r>
              <a:rPr lang="en-US" altLang="ja-JP" sz="1000" baseline="-25000" dirty="0" err="1"/>
              <a:t>G</a:t>
            </a:r>
            <a:r>
              <a:rPr lang="en-US" altLang="ja-JP" sz="1000" dirty="0"/>
              <a:t>(v) = |N</a:t>
            </a:r>
            <a:r>
              <a:rPr lang="en-US" altLang="ja-JP" sz="1000" baseline="-25000" dirty="0"/>
              <a:t>G</a:t>
            </a:r>
            <a:r>
              <a:rPr lang="en-US" altLang="ja-JP" sz="1000" dirty="0"/>
              <a:t>(u)|+|N</a:t>
            </a:r>
            <a:r>
              <a:rPr lang="en-US" altLang="ja-JP" sz="1000" baseline="-25000" dirty="0"/>
              <a:t>G</a:t>
            </a:r>
            <a:r>
              <a:rPr lang="en-US" altLang="ja-JP" sz="1000" dirty="0"/>
              <a:t>(v)|</a:t>
            </a:r>
          </a:p>
          <a:p>
            <a:pPr>
              <a:spcBef>
                <a:spcPct val="20000"/>
              </a:spcBef>
              <a:buClr>
                <a:srgbClr val="0BD0D9"/>
              </a:buClr>
              <a:buSzPct val="95000"/>
              <a:defRPr/>
            </a:pPr>
            <a:r>
              <a:rPr lang="en-US" altLang="ja-JP" sz="1000" dirty="0"/>
              <a:t>                     = (|N</a:t>
            </a:r>
            <a:r>
              <a:rPr lang="en-US" altLang="ja-JP" sz="1000" baseline="-25000" dirty="0"/>
              <a:t>G</a:t>
            </a:r>
            <a:r>
              <a:rPr lang="en-US" altLang="ja-JP" sz="1000" dirty="0"/>
              <a:t>(u)</a:t>
            </a:r>
            <a:r>
              <a:rPr lang="ja-JP" altLang="en-US" sz="1000" dirty="0"/>
              <a:t>∩</a:t>
            </a:r>
            <a:r>
              <a:rPr lang="en-US" altLang="ja-JP" sz="1000" dirty="0"/>
              <a:t>V(P)|+|N</a:t>
            </a:r>
            <a:r>
              <a:rPr lang="en-US" altLang="ja-JP" sz="1000" baseline="-25000" dirty="0"/>
              <a:t>G</a:t>
            </a:r>
            <a:r>
              <a:rPr lang="en-US" altLang="ja-JP" sz="1000" dirty="0"/>
              <a:t>(v)</a:t>
            </a:r>
            <a:r>
              <a:rPr lang="ja-JP" altLang="en-US" sz="1000" dirty="0"/>
              <a:t> ∩</a:t>
            </a:r>
            <a:r>
              <a:rPr lang="en-US" altLang="ja-JP" sz="1000" dirty="0"/>
              <a:t>V(P)|)+(|N</a:t>
            </a:r>
            <a:r>
              <a:rPr lang="en-US" altLang="ja-JP" sz="1000" baseline="-25000" dirty="0"/>
              <a:t>G</a:t>
            </a:r>
            <a:r>
              <a:rPr lang="en-US" altLang="ja-JP" sz="1000" dirty="0"/>
              <a:t>(u)</a:t>
            </a:r>
            <a:r>
              <a:rPr lang="ja-JP" altLang="en-US" sz="1000" dirty="0"/>
              <a:t>∩</a:t>
            </a:r>
            <a:r>
              <a:rPr lang="en-US" altLang="ja-JP" sz="1000" dirty="0"/>
              <a:t>(V(G)-V(P))|+|N</a:t>
            </a:r>
            <a:r>
              <a:rPr lang="en-US" altLang="ja-JP" sz="1000" baseline="-25000" dirty="0"/>
              <a:t>G</a:t>
            </a:r>
            <a:r>
              <a:rPr lang="en-US" altLang="ja-JP" sz="1000" dirty="0"/>
              <a:t>(v)</a:t>
            </a:r>
            <a:r>
              <a:rPr lang="ja-JP" altLang="en-US" sz="1000" dirty="0"/>
              <a:t> ∩</a:t>
            </a:r>
            <a:r>
              <a:rPr lang="en-US" altLang="ja-JP" sz="1000" dirty="0"/>
              <a:t>(V(G)-V(P))|)</a:t>
            </a:r>
          </a:p>
          <a:p>
            <a:pPr>
              <a:spcBef>
                <a:spcPct val="20000"/>
              </a:spcBef>
              <a:buClr>
                <a:srgbClr val="0BD0D9"/>
              </a:buClr>
              <a:buSzPct val="95000"/>
              <a:defRPr/>
            </a:pPr>
            <a:r>
              <a:rPr lang="en-US" altLang="ja-JP" sz="1000" dirty="0"/>
              <a:t>                     </a:t>
            </a:r>
            <a:r>
              <a:rPr lang="ja-JP" altLang="en-US" sz="1000" dirty="0"/>
              <a:t>≦</a:t>
            </a:r>
            <a:r>
              <a:rPr lang="en-US" altLang="ja-JP" sz="1000" dirty="0"/>
              <a:t>|V(G)|-1</a:t>
            </a:r>
          </a:p>
          <a:p>
            <a:pPr>
              <a:spcBef>
                <a:spcPct val="20000"/>
              </a:spcBef>
              <a:buClr>
                <a:srgbClr val="0BD0D9"/>
              </a:buClr>
              <a:buSzPct val="95000"/>
              <a:defRPr/>
            </a:pPr>
            <a:r>
              <a:rPr lang="ja-JP" altLang="en-US" sz="1000" dirty="0"/>
              <a:t>これは</a:t>
            </a:r>
            <a:r>
              <a:rPr lang="ja-JP" altLang="en-US" sz="1000" u="sng" dirty="0"/>
              <a:t>　　　　　　 </a:t>
            </a:r>
            <a:r>
              <a:rPr lang="en-US" altLang="ja-JP" sz="1000" u="sng" dirty="0"/>
              <a:t>(2-5) </a:t>
            </a:r>
            <a:r>
              <a:rPr lang="ja-JP" altLang="en-US" sz="1000" u="sng" dirty="0"/>
              <a:t>　　　　　　</a:t>
            </a:r>
            <a:r>
              <a:rPr lang="ja-JP" altLang="en-US" sz="1000" dirty="0"/>
              <a:t>であることに反する．</a:t>
            </a:r>
            <a:endParaRPr lang="en-US" altLang="ja-JP" sz="1000" dirty="0"/>
          </a:p>
          <a:p>
            <a:pPr>
              <a:spcBef>
                <a:spcPct val="20000"/>
              </a:spcBef>
              <a:buClr>
                <a:srgbClr val="0BD0D9"/>
              </a:buClr>
              <a:buSzPct val="95000"/>
              <a:defRPr/>
            </a:pPr>
            <a:r>
              <a:rPr lang="ja-JP" altLang="en-US" sz="1000" dirty="0"/>
              <a:t>よって，</a:t>
            </a:r>
            <a:r>
              <a:rPr lang="en-US" altLang="ja-JP" sz="1000" dirty="0"/>
              <a:t> X-V(C)=</a:t>
            </a:r>
            <a:r>
              <a:rPr lang="ja-JP" altLang="en-US" sz="1000" dirty="0"/>
              <a:t>∅となるので</a:t>
            </a:r>
            <a:r>
              <a:rPr lang="en-US" altLang="ja-JP" sz="1000" dirty="0"/>
              <a:t>G</a:t>
            </a:r>
            <a:r>
              <a:rPr lang="ja-JP" altLang="en-US" sz="1000" dirty="0"/>
              <a:t>が</a:t>
            </a:r>
            <a:r>
              <a:rPr lang="en-US" altLang="ja-JP" sz="1000" dirty="0"/>
              <a:t>X</a:t>
            </a:r>
            <a:r>
              <a:rPr lang="ja-JP" altLang="en-US" sz="1000" dirty="0"/>
              <a:t>を含む閉路を持つことが分かる．□</a:t>
            </a:r>
            <a:endParaRPr lang="en-US" altLang="ja-JP" sz="1000" dirty="0"/>
          </a:p>
          <a:p>
            <a:pPr>
              <a:spcBef>
                <a:spcPct val="20000"/>
              </a:spcBef>
              <a:buClr>
                <a:srgbClr val="0BD0D9"/>
              </a:buClr>
              <a:buSzPct val="95000"/>
              <a:defRPr/>
            </a:pPr>
            <a:endParaRPr lang="en-US" altLang="ja-JP" sz="1000" dirty="0"/>
          </a:p>
          <a:p>
            <a:pPr marL="228600" indent="-228600">
              <a:spcBef>
                <a:spcPct val="20000"/>
              </a:spcBef>
              <a:buClr>
                <a:srgbClr val="0BD0D9"/>
              </a:buClr>
              <a:buSzPct val="95000"/>
              <a:buAutoNum type="arabicParenBoth"/>
              <a:defRPr/>
            </a:pPr>
            <a:r>
              <a:rPr lang="ja-JP" altLang="en-US" sz="1000" dirty="0"/>
              <a:t>定理</a:t>
            </a:r>
            <a:r>
              <a:rPr lang="en-US" altLang="ja-JP" sz="1000" dirty="0"/>
              <a:t>2</a:t>
            </a:r>
            <a:r>
              <a:rPr lang="ja-JP" altLang="en-US" sz="1000" dirty="0"/>
              <a:t>は授業で紹介した</a:t>
            </a:r>
            <a:r>
              <a:rPr lang="en-US" altLang="ja-JP" sz="1000" dirty="0"/>
              <a:t>Dirac</a:t>
            </a:r>
            <a:r>
              <a:rPr lang="ja-JP" altLang="en-US" sz="1000" dirty="0"/>
              <a:t>の定理を導く．その理由を説明した次の文章の空欄</a:t>
            </a:r>
            <a:r>
              <a:rPr lang="en-US" altLang="ja-JP" sz="1000" dirty="0"/>
              <a:t>(2-1)</a:t>
            </a:r>
            <a:r>
              <a:rPr lang="ja-JP" altLang="en-US" sz="1000" dirty="0"/>
              <a:t>を埋めよ．</a:t>
            </a:r>
            <a:br>
              <a:rPr lang="en-US" altLang="ja-JP" sz="1000" dirty="0"/>
            </a:br>
            <a:r>
              <a:rPr lang="ja-JP" altLang="en-US" sz="1000" dirty="0"/>
              <a:t>定理</a:t>
            </a:r>
            <a:r>
              <a:rPr lang="en-US" altLang="ja-JP" sz="1000" dirty="0"/>
              <a:t>2</a:t>
            </a:r>
            <a:r>
              <a:rPr lang="ja-JP" altLang="en-US" sz="1000" dirty="0"/>
              <a:t>が</a:t>
            </a:r>
            <a:r>
              <a:rPr lang="en-US" altLang="ja-JP" sz="1000" dirty="0"/>
              <a:t>Dirac</a:t>
            </a:r>
            <a:r>
              <a:rPr lang="ja-JP" altLang="en-US" sz="1000" dirty="0"/>
              <a:t>の定理を導く理由：</a:t>
            </a:r>
            <a:br>
              <a:rPr lang="en-US" altLang="ja-JP" sz="1000" dirty="0"/>
            </a:br>
            <a:r>
              <a:rPr lang="ja-JP" altLang="en-US" sz="1000" dirty="0"/>
              <a:t>グラフ</a:t>
            </a:r>
            <a:r>
              <a:rPr lang="en-US" altLang="ja-JP" sz="1000" dirty="0"/>
              <a:t>G</a:t>
            </a:r>
            <a:r>
              <a:rPr lang="ja-JP" altLang="en-US" sz="1000" dirty="0"/>
              <a:t>が</a:t>
            </a:r>
            <a:r>
              <a:rPr lang="en-US" altLang="ja-JP" sz="1000" dirty="0"/>
              <a:t>Dirac</a:t>
            </a:r>
            <a:r>
              <a:rPr lang="ja-JP" altLang="en-US" sz="1000" dirty="0"/>
              <a:t>の定理の仮定を満たすとする．</a:t>
            </a:r>
            <a:br>
              <a:rPr lang="en-US" altLang="ja-JP" sz="1000" dirty="0"/>
            </a:br>
            <a:r>
              <a:rPr lang="ja-JP" altLang="en-US" sz="1000" dirty="0"/>
              <a:t>このとき，</a:t>
            </a:r>
            <a:r>
              <a:rPr lang="en-US" altLang="ja-JP" sz="1000" dirty="0"/>
              <a:t> X={x</a:t>
            </a:r>
            <a:r>
              <a:rPr lang="ja-JP" altLang="en-US" sz="1000" dirty="0"/>
              <a:t>∈</a:t>
            </a:r>
            <a:r>
              <a:rPr lang="en-US" altLang="ja-JP" sz="1000" dirty="0"/>
              <a:t>V(G)</a:t>
            </a:r>
            <a:r>
              <a:rPr lang="ja-JP" altLang="en-US" sz="1000" dirty="0"/>
              <a:t>：</a:t>
            </a:r>
            <a:r>
              <a:rPr lang="en-US" altLang="ja-JP" sz="1000" dirty="0" err="1"/>
              <a:t>d</a:t>
            </a:r>
            <a:r>
              <a:rPr lang="en-US" altLang="ja-JP" sz="1000" baseline="-25000" dirty="0" err="1"/>
              <a:t>G</a:t>
            </a:r>
            <a:r>
              <a:rPr lang="en-US" altLang="ja-JP" sz="1000" dirty="0"/>
              <a:t>(x)</a:t>
            </a:r>
            <a:r>
              <a:rPr lang="ja-JP" altLang="en-US" sz="1000" dirty="0"/>
              <a:t>≧</a:t>
            </a:r>
            <a:r>
              <a:rPr lang="en-US" altLang="ja-JP" sz="1000" dirty="0"/>
              <a:t>|V(G)|/2} = </a:t>
            </a:r>
            <a:r>
              <a:rPr lang="ja-JP" altLang="en-US" sz="1000" u="sng" dirty="0"/>
              <a:t>　　</a:t>
            </a:r>
            <a:r>
              <a:rPr lang="en-US" altLang="ja-JP" sz="1000" u="sng" dirty="0"/>
              <a:t>(2-1)</a:t>
            </a:r>
            <a:r>
              <a:rPr lang="ja-JP" altLang="en-US" sz="1000" u="sng" dirty="0"/>
              <a:t>　　</a:t>
            </a:r>
            <a:r>
              <a:rPr lang="ja-JP" altLang="en-US" sz="1000" dirty="0"/>
              <a:t>となる．</a:t>
            </a:r>
            <a:br>
              <a:rPr lang="en-US" altLang="ja-JP" sz="1000" dirty="0"/>
            </a:br>
            <a:r>
              <a:rPr lang="ja-JP" altLang="en-US" sz="1000" dirty="0"/>
              <a:t>よって，定理</a:t>
            </a:r>
            <a:r>
              <a:rPr lang="en-US" altLang="ja-JP" sz="1000" dirty="0"/>
              <a:t>2</a:t>
            </a:r>
            <a:r>
              <a:rPr lang="ja-JP" altLang="en-US" sz="1000" dirty="0"/>
              <a:t>より</a:t>
            </a:r>
            <a:r>
              <a:rPr lang="en-US" altLang="ja-JP" sz="1000" dirty="0"/>
              <a:t>G</a:t>
            </a:r>
            <a:r>
              <a:rPr lang="ja-JP" altLang="en-US" sz="1000" dirty="0"/>
              <a:t>はハミルトン閉路を持つことが分かる．</a:t>
            </a:r>
            <a:br>
              <a:rPr lang="en-US" altLang="ja-JP" sz="1000" dirty="0"/>
            </a:br>
            <a:endParaRPr lang="en-US" altLang="ja-JP" sz="1000" dirty="0"/>
          </a:p>
          <a:p>
            <a:pPr marL="228600" indent="-228600">
              <a:spcBef>
                <a:spcPct val="20000"/>
              </a:spcBef>
              <a:buClr>
                <a:srgbClr val="0BD0D9"/>
              </a:buClr>
              <a:buSzPct val="95000"/>
              <a:buFontTx/>
              <a:buAutoNum type="arabicParenBoth"/>
              <a:defRPr/>
            </a:pPr>
            <a:r>
              <a:rPr lang="ja-JP" altLang="en-US" sz="1000" dirty="0"/>
              <a:t>定理</a:t>
            </a:r>
            <a:r>
              <a:rPr lang="en-US" altLang="ja-JP" sz="1000" dirty="0"/>
              <a:t>2</a:t>
            </a:r>
            <a:r>
              <a:rPr lang="ja-JP" altLang="en-US" sz="1000" dirty="0"/>
              <a:t>は</a:t>
            </a:r>
            <a:r>
              <a:rPr lang="en-US" altLang="ja-JP" sz="1000" dirty="0"/>
              <a:t>|X|=2</a:t>
            </a:r>
            <a:r>
              <a:rPr lang="ja-JP" altLang="en-US" sz="1000" dirty="0"/>
              <a:t>だと正しくない．その理由を説明する位数</a:t>
            </a:r>
            <a:r>
              <a:rPr lang="en-US" altLang="ja-JP" sz="1000" dirty="0"/>
              <a:t>2m</a:t>
            </a:r>
            <a:r>
              <a:rPr lang="ja-JP" altLang="en-US" sz="1000" dirty="0"/>
              <a:t>のグラフの概形を描き，説明も書け．</a:t>
            </a:r>
            <a:br>
              <a:rPr lang="en-US" altLang="ja-JP" sz="1000" dirty="0"/>
            </a:br>
            <a:endParaRPr lang="en-US" altLang="ja-JP" sz="1000" dirty="0"/>
          </a:p>
          <a:p>
            <a:pPr marL="228600" indent="-228600">
              <a:spcBef>
                <a:spcPct val="20000"/>
              </a:spcBef>
              <a:buClr>
                <a:srgbClr val="0BD0D9"/>
              </a:buClr>
              <a:buSzPct val="95000"/>
              <a:buAutoNum type="arabicParenBoth"/>
              <a:defRPr/>
            </a:pPr>
            <a:r>
              <a:rPr lang="ja-JP" altLang="en-US" sz="1000" dirty="0"/>
              <a:t>以下の文章は下線部①が成り立つ理由を説明したものである．空欄</a:t>
            </a:r>
            <a:r>
              <a:rPr lang="en-US" altLang="ja-JP" sz="1000" dirty="0"/>
              <a:t>(2-2)</a:t>
            </a:r>
            <a:r>
              <a:rPr lang="ja-JP" altLang="en-US" sz="1000" dirty="0"/>
              <a:t>を埋めよ．</a:t>
            </a:r>
            <a:br>
              <a:rPr lang="en-US" altLang="ja-JP" sz="1000" dirty="0"/>
            </a:br>
            <a:r>
              <a:rPr lang="ja-JP" altLang="en-US" sz="1000" dirty="0"/>
              <a:t>下線部①が成り立つ理由：</a:t>
            </a:r>
            <a:br>
              <a:rPr lang="en-US" altLang="ja-JP" sz="1000" dirty="0"/>
            </a:br>
            <a:r>
              <a:rPr lang="en-US" altLang="ja-JP" sz="1000" dirty="0"/>
              <a:t>x</a:t>
            </a:r>
            <a:r>
              <a:rPr lang="ja-JP" altLang="en-US" sz="1000" dirty="0"/>
              <a:t>と</a:t>
            </a:r>
            <a:r>
              <a:rPr lang="en-US" altLang="ja-JP" sz="1000" dirty="0"/>
              <a:t>y</a:t>
            </a:r>
            <a:r>
              <a:rPr lang="ja-JP" altLang="en-US" sz="1000" dirty="0"/>
              <a:t>，</a:t>
            </a:r>
            <a:r>
              <a:rPr lang="en-US" altLang="ja-JP" sz="1000" dirty="0"/>
              <a:t>x</a:t>
            </a:r>
            <a:r>
              <a:rPr lang="ja-JP" altLang="en-US" sz="1000" dirty="0"/>
              <a:t>と</a:t>
            </a:r>
            <a:r>
              <a:rPr lang="en-US" altLang="ja-JP" sz="1000" dirty="0"/>
              <a:t>z</a:t>
            </a:r>
            <a:r>
              <a:rPr lang="ja-JP" altLang="en-US" sz="1000" dirty="0"/>
              <a:t>，</a:t>
            </a:r>
            <a:r>
              <a:rPr lang="en-US" altLang="ja-JP" sz="1000" dirty="0"/>
              <a:t>y</a:t>
            </a:r>
            <a:r>
              <a:rPr lang="ja-JP" altLang="en-US" sz="1000" dirty="0"/>
              <a:t>と</a:t>
            </a:r>
            <a:r>
              <a:rPr lang="en-US" altLang="ja-JP" sz="1000" dirty="0"/>
              <a:t>z</a:t>
            </a:r>
            <a:r>
              <a:rPr lang="ja-JP" altLang="en-US" sz="1000" dirty="0"/>
              <a:t>が隣接するならば</a:t>
            </a:r>
            <a:r>
              <a:rPr lang="en-US" altLang="ja-JP" sz="1000" dirty="0"/>
              <a:t>G</a:t>
            </a:r>
            <a:r>
              <a:rPr lang="ja-JP" altLang="en-US" sz="1000" dirty="0"/>
              <a:t>は</a:t>
            </a:r>
            <a:r>
              <a:rPr lang="en-US" altLang="ja-JP" sz="1000" dirty="0" err="1"/>
              <a:t>x,y,z</a:t>
            </a:r>
            <a:r>
              <a:rPr lang="ja-JP" altLang="en-US" sz="1000" dirty="0"/>
              <a:t>からなる位数</a:t>
            </a:r>
            <a:r>
              <a:rPr lang="en-US" altLang="ja-JP" sz="1000" dirty="0"/>
              <a:t>3</a:t>
            </a:r>
            <a:r>
              <a:rPr lang="ja-JP" altLang="en-US" sz="1000" dirty="0"/>
              <a:t>の閉路を持つ．</a:t>
            </a:r>
            <a:br>
              <a:rPr lang="en-US" altLang="ja-JP" sz="1000" dirty="0"/>
            </a:br>
            <a:r>
              <a:rPr lang="ja-JP" altLang="en-US" sz="1000" dirty="0"/>
              <a:t>よって</a:t>
            </a:r>
            <a:r>
              <a:rPr lang="en-US" altLang="ja-JP" sz="1000" dirty="0"/>
              <a:t>x</a:t>
            </a:r>
            <a:r>
              <a:rPr lang="ja-JP" altLang="en-US" sz="1000" dirty="0"/>
              <a:t>と</a:t>
            </a:r>
            <a:r>
              <a:rPr lang="en-US" altLang="ja-JP" sz="1000" dirty="0"/>
              <a:t>y</a:t>
            </a:r>
            <a:r>
              <a:rPr lang="ja-JP" altLang="en-US" sz="1000" dirty="0"/>
              <a:t>，</a:t>
            </a:r>
            <a:r>
              <a:rPr lang="en-US" altLang="ja-JP" sz="1000" dirty="0"/>
              <a:t>x</a:t>
            </a:r>
            <a:r>
              <a:rPr lang="ja-JP" altLang="en-US" sz="1000" dirty="0"/>
              <a:t>と</a:t>
            </a:r>
            <a:r>
              <a:rPr lang="en-US" altLang="ja-JP" sz="1000" dirty="0"/>
              <a:t>z</a:t>
            </a:r>
            <a:r>
              <a:rPr lang="ja-JP" altLang="en-US" sz="1000" dirty="0"/>
              <a:t>，</a:t>
            </a:r>
            <a:r>
              <a:rPr lang="en-US" altLang="ja-JP" sz="1000" dirty="0"/>
              <a:t>y</a:t>
            </a:r>
            <a:r>
              <a:rPr lang="ja-JP" altLang="en-US" sz="1000" dirty="0"/>
              <a:t>と</a:t>
            </a:r>
            <a:r>
              <a:rPr lang="en-US" altLang="ja-JP" sz="1000" dirty="0"/>
              <a:t>z</a:t>
            </a:r>
            <a:r>
              <a:rPr lang="ja-JP" altLang="en-US" sz="1000" dirty="0"/>
              <a:t>のいずれかは隣接しないとしてよい．</a:t>
            </a:r>
            <a:br>
              <a:rPr lang="en-US" altLang="ja-JP" sz="1000" dirty="0"/>
            </a:br>
            <a:r>
              <a:rPr lang="en-US" altLang="ja-JP" sz="1000" dirty="0"/>
              <a:t>x</a:t>
            </a:r>
            <a:r>
              <a:rPr lang="ja-JP" altLang="en-US" sz="1000" dirty="0"/>
              <a:t>，</a:t>
            </a:r>
            <a:r>
              <a:rPr lang="en-US" altLang="ja-JP" sz="1000" dirty="0"/>
              <a:t>y</a:t>
            </a:r>
            <a:r>
              <a:rPr lang="ja-JP" altLang="en-US" sz="1000" dirty="0"/>
              <a:t>，</a:t>
            </a:r>
            <a:r>
              <a:rPr lang="en-US" altLang="ja-JP" sz="1000" dirty="0"/>
              <a:t>z</a:t>
            </a:r>
            <a:r>
              <a:rPr lang="ja-JP" altLang="en-US" sz="1000" dirty="0"/>
              <a:t>の対称性より</a:t>
            </a:r>
            <a:r>
              <a:rPr lang="en-US" altLang="ja-JP" sz="1000" dirty="0"/>
              <a:t>x</a:t>
            </a:r>
            <a:r>
              <a:rPr lang="ja-JP" altLang="en-US" sz="1000" dirty="0"/>
              <a:t>と</a:t>
            </a:r>
            <a:r>
              <a:rPr lang="en-US" altLang="ja-JP" sz="1000" dirty="0"/>
              <a:t>y</a:t>
            </a:r>
            <a:r>
              <a:rPr lang="ja-JP" altLang="en-US" sz="1000" dirty="0"/>
              <a:t>が隣接していないとしてよい．</a:t>
            </a:r>
            <a:br>
              <a:rPr lang="en-US" altLang="ja-JP" sz="1000" dirty="0"/>
            </a:br>
            <a:r>
              <a:rPr lang="ja-JP" altLang="en-US" sz="1000" dirty="0"/>
              <a:t>このとき，</a:t>
            </a:r>
            <a:r>
              <a:rPr lang="en-US" altLang="ja-JP" sz="1000" dirty="0"/>
              <a:t> |N</a:t>
            </a:r>
            <a:r>
              <a:rPr lang="en-US" altLang="ja-JP" sz="1000" baseline="-25000" dirty="0"/>
              <a:t>G</a:t>
            </a:r>
            <a:r>
              <a:rPr lang="en-US" altLang="ja-JP" sz="1000" dirty="0"/>
              <a:t>(x)</a:t>
            </a:r>
            <a:r>
              <a:rPr lang="ja-JP" altLang="en-US" sz="1000" dirty="0"/>
              <a:t>∩</a:t>
            </a:r>
            <a:r>
              <a:rPr lang="en-US" altLang="ja-JP" sz="1000" dirty="0"/>
              <a:t>N</a:t>
            </a:r>
            <a:r>
              <a:rPr lang="en-US" altLang="ja-JP" sz="1000" baseline="-25000" dirty="0"/>
              <a:t>G</a:t>
            </a:r>
            <a:r>
              <a:rPr lang="en-US" altLang="ja-JP" sz="1000" dirty="0"/>
              <a:t>(y)|</a:t>
            </a:r>
            <a:r>
              <a:rPr lang="ja-JP" altLang="en-US" sz="1000" dirty="0"/>
              <a:t>≧</a:t>
            </a:r>
            <a:r>
              <a:rPr lang="en-US" altLang="ja-JP" sz="1000" dirty="0"/>
              <a:t>2</a:t>
            </a:r>
            <a:r>
              <a:rPr lang="ja-JP" altLang="en-US" sz="1000" dirty="0"/>
              <a:t>となるので，</a:t>
            </a:r>
            <a:r>
              <a:rPr lang="en-US" altLang="ja-JP" sz="1000" dirty="0"/>
              <a:t>G</a:t>
            </a:r>
            <a:r>
              <a:rPr lang="ja-JP" altLang="en-US" sz="1000" dirty="0"/>
              <a:t>は</a:t>
            </a:r>
            <a:r>
              <a:rPr lang="en-US" altLang="ja-JP" sz="1000" dirty="0"/>
              <a:t>x</a:t>
            </a:r>
            <a:r>
              <a:rPr lang="ja-JP" altLang="en-US" sz="1000" dirty="0"/>
              <a:t>と</a:t>
            </a:r>
            <a:r>
              <a:rPr lang="en-US" altLang="ja-JP" sz="1000" dirty="0"/>
              <a:t>y</a:t>
            </a:r>
            <a:r>
              <a:rPr lang="ja-JP" altLang="en-US" sz="1000" dirty="0"/>
              <a:t>を含む位数</a:t>
            </a:r>
            <a:r>
              <a:rPr lang="ja-JP" altLang="en-US" sz="1000" u="sng" dirty="0"/>
              <a:t>　　 </a:t>
            </a:r>
            <a:r>
              <a:rPr lang="en-US" altLang="ja-JP" sz="1000" u="sng" dirty="0"/>
              <a:t>(2-2)</a:t>
            </a:r>
            <a:r>
              <a:rPr lang="ja-JP" altLang="en-US" sz="1000" u="sng" dirty="0"/>
              <a:t>　　</a:t>
            </a:r>
            <a:r>
              <a:rPr lang="ja-JP" altLang="en-US" sz="1000" dirty="0"/>
              <a:t>の閉路を持つ．</a:t>
            </a:r>
            <a:br>
              <a:rPr lang="en-US" altLang="ja-JP" sz="1000" dirty="0"/>
            </a:br>
            <a:endParaRPr lang="en-US" altLang="ja-JP" sz="1000" dirty="0"/>
          </a:p>
          <a:p>
            <a:pPr marL="228600" indent="-228600">
              <a:spcBef>
                <a:spcPct val="20000"/>
              </a:spcBef>
              <a:buClr>
                <a:srgbClr val="0BD0D9"/>
              </a:buClr>
              <a:buSzPct val="95000"/>
              <a:buAutoNum type="arabicParenBoth"/>
              <a:defRPr/>
            </a:pPr>
            <a:r>
              <a:rPr lang="ja-JP" altLang="en-US" sz="1000" dirty="0"/>
              <a:t>下線部</a:t>
            </a:r>
            <a:r>
              <a:rPr lang="en-US" altLang="ja-JP" sz="1000" dirty="0"/>
              <a:t>(2-3)</a:t>
            </a:r>
            <a:r>
              <a:rPr lang="ja-JP" altLang="en-US" sz="1000" dirty="0"/>
              <a:t>，</a:t>
            </a:r>
            <a:r>
              <a:rPr lang="en-US" altLang="ja-JP" sz="1000" dirty="0"/>
              <a:t>(2-4)</a:t>
            </a:r>
            <a:r>
              <a:rPr lang="ja-JP" altLang="en-US" sz="1000" dirty="0"/>
              <a:t>，</a:t>
            </a:r>
            <a:r>
              <a:rPr lang="en-US" altLang="ja-JP" sz="1000" dirty="0"/>
              <a:t>(2-5) </a:t>
            </a:r>
            <a:r>
              <a:rPr lang="ja-JP" altLang="en-US" sz="1000" dirty="0"/>
              <a:t>を埋めよ．（全て正解のときのみ</a:t>
            </a:r>
            <a:r>
              <a:rPr lang="en-US" altLang="ja-JP" sz="1000" dirty="0"/>
              <a:t>10</a:t>
            </a:r>
            <a:r>
              <a:rPr lang="ja-JP" altLang="en-US" sz="1000" dirty="0"/>
              <a:t>点）</a:t>
            </a:r>
            <a:endParaRPr lang="en-US" altLang="ja-JP" sz="1000" dirty="0"/>
          </a:p>
        </p:txBody>
      </p:sp>
      <p:sp>
        <p:nvSpPr>
          <p:cNvPr id="2" name="右中かっこ 1">
            <a:extLst>
              <a:ext uri="{FF2B5EF4-FFF2-40B4-BE49-F238E27FC236}">
                <a16:creationId xmlns:a16="http://schemas.microsoft.com/office/drawing/2014/main" id="{C40FE3CA-F636-4596-A7FA-934E4733B291}"/>
              </a:ext>
            </a:extLst>
          </p:cNvPr>
          <p:cNvSpPr/>
          <p:nvPr/>
        </p:nvSpPr>
        <p:spPr>
          <a:xfrm>
            <a:off x="5183480" y="1487848"/>
            <a:ext cx="144016" cy="504056"/>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682135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50859A30-8BF0-45F3-94CD-C699DA7CC359}"/>
                  </a:ext>
                </a:extLst>
              </p:cNvPr>
              <p:cNvSpPr txBox="1"/>
              <p:nvPr/>
            </p:nvSpPr>
            <p:spPr>
              <a:xfrm>
                <a:off x="188640" y="179512"/>
                <a:ext cx="5995552" cy="6155531"/>
              </a:xfrm>
              <a:prstGeom prst="rect">
                <a:avLst/>
              </a:prstGeom>
              <a:noFill/>
            </p:spPr>
            <p:txBody>
              <a:bodyPr wrap="none" rtlCol="0">
                <a:spAutoFit/>
              </a:bodyPr>
              <a:lstStyle/>
              <a:p>
                <a:pPr>
                  <a:spcBef>
                    <a:spcPct val="20000"/>
                  </a:spcBef>
                  <a:buClr>
                    <a:srgbClr val="0BD0D9"/>
                  </a:buClr>
                  <a:buSzPct val="95000"/>
                  <a:defRPr/>
                </a:pPr>
                <a:r>
                  <a:rPr lang="en-US" altLang="ja-JP" sz="1000" dirty="0"/>
                  <a:t>2021</a:t>
                </a:r>
                <a:r>
                  <a:rPr lang="ja-JP" altLang="en-US" sz="1000" dirty="0"/>
                  <a:t>年度 有限幾何学 中間レポート</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問</a:t>
                </a:r>
                <a:r>
                  <a:rPr lang="en-US" altLang="ja-JP" sz="1000" dirty="0"/>
                  <a:t>3</a:t>
                </a:r>
                <a:r>
                  <a:rPr lang="ja-JP" altLang="en-US" sz="1000" dirty="0"/>
                  <a:t>：次の定義と定理</a:t>
                </a:r>
                <a:r>
                  <a:rPr lang="en-US" altLang="ja-JP" sz="1000" dirty="0"/>
                  <a:t>3</a:t>
                </a:r>
                <a:r>
                  <a:rPr lang="ja-JP" altLang="en-US" sz="1000" dirty="0"/>
                  <a:t>とその証明の概略を読み，下線部①と下線部②の主張が正しい理由をそれぞれ書け．</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定義：</a:t>
                </a:r>
                <a:endParaRPr lang="en-US" altLang="ja-JP" sz="1000" dirty="0"/>
              </a:p>
              <a:p>
                <a:pPr>
                  <a:spcBef>
                    <a:spcPct val="20000"/>
                  </a:spcBef>
                  <a:buClr>
                    <a:srgbClr val="0BD0D9"/>
                  </a:buClr>
                  <a:buSzPct val="95000"/>
                  <a:defRPr/>
                </a:pPr>
                <a:r>
                  <a:rPr lang="ja-JP" altLang="en-US" sz="1000" dirty="0"/>
                  <a:t>位数</a:t>
                </a:r>
                <a:r>
                  <a:rPr lang="en-US" altLang="ja-JP" sz="1000" dirty="0"/>
                  <a:t>3</a:t>
                </a:r>
                <a:r>
                  <a:rPr lang="ja-JP" altLang="en-US" sz="1000" dirty="0"/>
                  <a:t>以上の連結なオイラーグラフ</a:t>
                </a:r>
                <a:r>
                  <a:rPr lang="en-US" altLang="ja-JP" sz="1000" dirty="0"/>
                  <a:t>G</a:t>
                </a:r>
                <a:r>
                  <a:rPr lang="ja-JP" altLang="en-US" sz="1000" dirty="0"/>
                  <a:t>と</a:t>
                </a:r>
                <a:r>
                  <a:rPr lang="en-US" altLang="ja-JP" sz="1000" dirty="0"/>
                  <a:t>v</a:t>
                </a:r>
                <a:r>
                  <a:rPr lang="ja-JP" altLang="en-US" sz="1000" dirty="0"/>
                  <a:t>∈</a:t>
                </a:r>
                <a:r>
                  <a:rPr lang="en-US" altLang="ja-JP" sz="1000" dirty="0"/>
                  <a:t>V(G)</a:t>
                </a:r>
                <a:r>
                  <a:rPr lang="ja-JP" altLang="en-US" sz="1000" dirty="0"/>
                  <a:t>に対して，</a:t>
                </a:r>
                <a:endParaRPr lang="en-US" altLang="ja-JP" sz="1000" dirty="0"/>
              </a:p>
              <a:p>
                <a:pPr>
                  <a:spcBef>
                    <a:spcPct val="20000"/>
                  </a:spcBef>
                  <a:buClr>
                    <a:srgbClr val="0BD0D9"/>
                  </a:buClr>
                  <a:buSzPct val="95000"/>
                  <a:defRPr/>
                </a:pPr>
                <a:r>
                  <a:rPr lang="en-US" altLang="ja-JP" sz="1000" dirty="0"/>
                  <a:t>v</a:t>
                </a:r>
                <a:r>
                  <a:rPr lang="ja-JP" altLang="en-US" sz="1000" dirty="0"/>
                  <a:t>を始点とする任意の小径がオイラー回路に延長可能であるとき，</a:t>
                </a:r>
                <a:r>
                  <a:rPr lang="en-US" altLang="ja-JP" sz="1000" dirty="0"/>
                  <a:t>v</a:t>
                </a:r>
                <a:r>
                  <a:rPr lang="ja-JP" altLang="en-US" sz="1000" dirty="0"/>
                  <a:t>はオイラー回路に延長可能であるという．</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3</a:t>
                </a:r>
                <a:r>
                  <a:rPr lang="ja-JP" altLang="en-US" sz="1000" dirty="0"/>
                  <a:t>：</a:t>
                </a:r>
                <a:endParaRPr lang="en-US" altLang="ja-JP" sz="1000" dirty="0"/>
              </a:p>
              <a:p>
                <a:pPr>
                  <a:spcBef>
                    <a:spcPct val="20000"/>
                  </a:spcBef>
                  <a:buClr>
                    <a:srgbClr val="0BD0D9"/>
                  </a:buClr>
                  <a:buSzPct val="95000"/>
                  <a:defRPr/>
                </a:pPr>
                <a:r>
                  <a:rPr lang="ja-JP" altLang="en-US" sz="1000" dirty="0"/>
                  <a:t>位数</a:t>
                </a:r>
                <a:r>
                  <a:rPr lang="en-US" altLang="ja-JP" sz="1000" dirty="0"/>
                  <a:t>3</a:t>
                </a:r>
                <a:r>
                  <a:rPr lang="ja-JP" altLang="en-US" sz="1000" dirty="0"/>
                  <a:t>以上の連結なオイラーグラフ</a:t>
                </a:r>
                <a:r>
                  <a:rPr lang="en-US" altLang="ja-JP" sz="1000" dirty="0"/>
                  <a:t>G</a:t>
                </a:r>
                <a:r>
                  <a:rPr lang="ja-JP" altLang="en-US" sz="1000" dirty="0"/>
                  <a:t>と</a:t>
                </a:r>
                <a:r>
                  <a:rPr lang="en-US" altLang="ja-JP" sz="1000" dirty="0"/>
                  <a:t>v</a:t>
                </a:r>
                <a:r>
                  <a:rPr lang="ja-JP" altLang="en-US" sz="1000" dirty="0"/>
                  <a:t>∈</a:t>
                </a:r>
                <a:r>
                  <a:rPr lang="en-US" altLang="ja-JP" sz="1000" dirty="0"/>
                  <a:t>V(G)</a:t>
                </a:r>
                <a:r>
                  <a:rPr lang="ja-JP" altLang="en-US" sz="1000" dirty="0"/>
                  <a:t>に対して次の同値関係が成り立つ．</a:t>
                </a:r>
                <a:endParaRPr lang="en-US" altLang="ja-JP" sz="1000" dirty="0"/>
              </a:p>
              <a:p>
                <a:pPr>
                  <a:spcBef>
                    <a:spcPct val="20000"/>
                  </a:spcBef>
                  <a:buClr>
                    <a:srgbClr val="0BD0D9"/>
                  </a:buClr>
                  <a:buSzPct val="95000"/>
                  <a:defRPr/>
                </a:pPr>
                <a:r>
                  <a:rPr lang="en-US" altLang="ja-JP" sz="1000" dirty="0"/>
                  <a:t>v</a:t>
                </a:r>
                <a:r>
                  <a:rPr lang="ja-JP" altLang="en-US" sz="1000" dirty="0"/>
                  <a:t>はオイラー回路に延長可能である⇔</a:t>
                </a:r>
                <a:r>
                  <a:rPr lang="en-US" altLang="ja-JP" sz="1000" dirty="0"/>
                  <a:t>G-v</a:t>
                </a:r>
                <a:r>
                  <a:rPr lang="ja-JP" altLang="en-US" sz="1000" dirty="0"/>
                  <a:t>は閉路を持たない</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3</a:t>
                </a:r>
                <a:r>
                  <a:rPr lang="ja-JP" altLang="en-US" sz="1000" dirty="0"/>
                  <a:t>の⇒の証明の概略：対偶を示す</a:t>
                </a:r>
                <a:endParaRPr lang="en-US" altLang="ja-JP" sz="1000" dirty="0"/>
              </a:p>
              <a:p>
                <a:pPr>
                  <a:spcBef>
                    <a:spcPct val="20000"/>
                  </a:spcBef>
                  <a:buClr>
                    <a:srgbClr val="0BD0D9"/>
                  </a:buClr>
                  <a:buSzPct val="95000"/>
                  <a:defRPr/>
                </a:pPr>
                <a:r>
                  <a:rPr lang="en-US" altLang="ja-JP" sz="1000" dirty="0"/>
                  <a:t>G-v</a:t>
                </a:r>
                <a:r>
                  <a:rPr lang="ja-JP" altLang="en-US" sz="1000" dirty="0"/>
                  <a:t>が閉路</a:t>
                </a:r>
                <a:r>
                  <a:rPr lang="en-US" altLang="ja-JP" sz="1000" dirty="0"/>
                  <a:t>C</a:t>
                </a:r>
                <a:r>
                  <a:rPr lang="ja-JP" altLang="en-US" sz="1000" dirty="0"/>
                  <a:t>を持つとする．</a:t>
                </a:r>
                <a:endParaRPr lang="en-US" altLang="ja-JP" sz="1000" dirty="0"/>
              </a:p>
              <a:p>
                <a:pPr>
                  <a:spcBef>
                    <a:spcPct val="20000"/>
                  </a:spcBef>
                  <a:buClr>
                    <a:srgbClr val="0BD0D9"/>
                  </a:buClr>
                  <a:buSzPct val="95000"/>
                  <a:defRPr/>
                </a:pPr>
                <a:r>
                  <a:rPr lang="ja-JP" altLang="en-US" sz="1000" dirty="0"/>
                  <a:t>このとき</a:t>
                </a:r>
                <a:r>
                  <a:rPr lang="en-US" altLang="ja-JP" sz="1000" dirty="0"/>
                  <a:t>G</a:t>
                </a:r>
                <a:r>
                  <a:rPr lang="ja-JP" altLang="en-US" sz="1000" dirty="0"/>
                  <a:t>から</a:t>
                </a:r>
                <a:r>
                  <a:rPr lang="en-US" altLang="ja-JP" sz="1000" dirty="0"/>
                  <a:t>C</a:t>
                </a:r>
                <a:r>
                  <a:rPr lang="ja-JP" altLang="en-US" sz="1000" dirty="0"/>
                  <a:t>の辺を除いたグラフ</a:t>
                </a:r>
                <a:r>
                  <a:rPr lang="en-US" altLang="ja-JP" sz="1000" dirty="0"/>
                  <a:t>G’</a:t>
                </a:r>
                <a:r>
                  <a:rPr lang="ja-JP" altLang="en-US" sz="1000" dirty="0"/>
                  <a:t>の全ての頂点の次数は偶数なので</a:t>
                </a:r>
                <a:endParaRPr lang="en-US" altLang="ja-JP" sz="1000" dirty="0"/>
              </a:p>
              <a:p>
                <a:pPr>
                  <a:spcBef>
                    <a:spcPct val="20000"/>
                  </a:spcBef>
                  <a:buClr>
                    <a:srgbClr val="0BD0D9"/>
                  </a:buClr>
                  <a:buSzPct val="95000"/>
                  <a:defRPr/>
                </a:pPr>
                <a:r>
                  <a:rPr lang="en-US" altLang="ja-JP" sz="1000" dirty="0"/>
                  <a:t>v</a:t>
                </a:r>
                <a:r>
                  <a:rPr lang="ja-JP" altLang="en-US" sz="1000" dirty="0"/>
                  <a:t>を含む</a:t>
                </a:r>
                <a:r>
                  <a:rPr lang="en-US" altLang="ja-JP" sz="1000" dirty="0"/>
                  <a:t>G’</a:t>
                </a:r>
                <a:r>
                  <a:rPr lang="ja-JP" altLang="en-US" sz="1000" dirty="0"/>
                  <a:t>の成分</a:t>
                </a:r>
                <a:r>
                  <a:rPr lang="en-US" altLang="ja-JP" sz="1000" dirty="0"/>
                  <a:t>D</a:t>
                </a:r>
                <a:r>
                  <a:rPr lang="ja-JP" altLang="en-US" sz="1000" dirty="0"/>
                  <a:t>はオイラーグラフとなる．</a:t>
                </a:r>
                <a:endParaRPr lang="en-US" altLang="ja-JP" sz="1000" dirty="0"/>
              </a:p>
              <a:p>
                <a:pPr>
                  <a:spcBef>
                    <a:spcPct val="20000"/>
                  </a:spcBef>
                  <a:buClr>
                    <a:srgbClr val="0BD0D9"/>
                  </a:buClr>
                  <a:buSzPct val="95000"/>
                  <a:defRPr/>
                </a:pPr>
                <a:r>
                  <a:rPr lang="ja-JP" altLang="en-US" sz="1000" dirty="0"/>
                  <a:t>よって</a:t>
                </a:r>
                <a:r>
                  <a:rPr lang="en-US" altLang="ja-JP" sz="1000" dirty="0"/>
                  <a:t>D</a:t>
                </a:r>
                <a:r>
                  <a:rPr lang="ja-JP" altLang="en-US" sz="1000" dirty="0"/>
                  <a:t>は</a:t>
                </a:r>
                <a:r>
                  <a:rPr lang="en-US" altLang="ja-JP" sz="1000" dirty="0"/>
                  <a:t>v</a:t>
                </a:r>
                <a:r>
                  <a:rPr lang="ja-JP" altLang="en-US" sz="1000" dirty="0"/>
                  <a:t>を始点，</a:t>
                </a:r>
                <a:r>
                  <a:rPr lang="en-US" altLang="ja-JP" sz="1000" dirty="0"/>
                  <a:t>v</a:t>
                </a:r>
                <a:r>
                  <a:rPr lang="ja-JP" altLang="en-US" sz="1000" dirty="0"/>
                  <a:t>を終点とするオイラー小径</a:t>
                </a:r>
                <a:r>
                  <a:rPr lang="en-US" altLang="ja-JP" sz="1000" dirty="0"/>
                  <a:t>P</a:t>
                </a:r>
                <a:r>
                  <a:rPr lang="ja-JP" altLang="en-US" sz="1000" dirty="0"/>
                  <a:t>を持つ．</a:t>
                </a:r>
                <a:endParaRPr lang="en-US" altLang="ja-JP" sz="1000" dirty="0"/>
              </a:p>
              <a:p>
                <a:pPr>
                  <a:spcBef>
                    <a:spcPct val="20000"/>
                  </a:spcBef>
                  <a:buClr>
                    <a:srgbClr val="0BD0D9"/>
                  </a:buClr>
                  <a:buSzPct val="95000"/>
                  <a:defRPr/>
                </a:pPr>
                <a:r>
                  <a:rPr lang="ja-JP" altLang="en-US" sz="1000" u="sng" dirty="0"/>
                  <a:t>この</a:t>
                </a:r>
                <a:r>
                  <a:rPr lang="en-US" altLang="ja-JP" sz="1000" u="sng" dirty="0"/>
                  <a:t>v</a:t>
                </a:r>
                <a:r>
                  <a:rPr lang="ja-JP" altLang="en-US" sz="1000" u="sng" dirty="0"/>
                  <a:t>を始点とするオイラー小径</a:t>
                </a:r>
                <a:r>
                  <a:rPr lang="en-US" altLang="ja-JP" sz="1000" u="sng" dirty="0"/>
                  <a:t>P</a:t>
                </a:r>
                <a:r>
                  <a:rPr lang="ja-JP" altLang="en-US" sz="1000" u="sng" dirty="0"/>
                  <a:t>は延長可能ではない．</a:t>
                </a:r>
                <a:r>
                  <a:rPr lang="ja-JP" altLang="en-US" sz="1000" baseline="-25000" dirty="0"/>
                  <a:t>①</a:t>
                </a:r>
                <a:endParaRPr lang="en-US" altLang="ja-JP" sz="1000" baseline="-25000" dirty="0"/>
              </a:p>
              <a:p>
                <a:pPr>
                  <a:spcBef>
                    <a:spcPct val="20000"/>
                  </a:spcBef>
                  <a:buClr>
                    <a:srgbClr val="0BD0D9"/>
                  </a:buClr>
                  <a:buSzPct val="95000"/>
                  <a:defRPr/>
                </a:pPr>
                <a:r>
                  <a:rPr lang="ja-JP" altLang="en-US" sz="1000" dirty="0"/>
                  <a:t>よって</a:t>
                </a:r>
                <a:r>
                  <a:rPr lang="en-US" altLang="ja-JP" sz="1000" dirty="0"/>
                  <a:t>v</a:t>
                </a:r>
                <a:r>
                  <a:rPr lang="ja-JP" altLang="en-US" sz="1000" dirty="0"/>
                  <a:t>はオイラー回路に延長可能ではない．</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r>
                  <a:rPr lang="ja-JP" altLang="en-US" sz="1000" dirty="0"/>
                  <a:t>定理</a:t>
                </a:r>
                <a:r>
                  <a:rPr lang="en-US" altLang="ja-JP" sz="1000" dirty="0"/>
                  <a:t>3</a:t>
                </a:r>
                <a:r>
                  <a:rPr lang="ja-JP" altLang="en-US" sz="1000" dirty="0"/>
                  <a:t>の⇐の証明の概略：</a:t>
                </a:r>
                <a:endParaRPr lang="en-US" altLang="ja-JP" sz="1000" dirty="0"/>
              </a:p>
              <a:p>
                <a:pPr>
                  <a:spcBef>
                    <a:spcPct val="20000"/>
                  </a:spcBef>
                  <a:buClr>
                    <a:srgbClr val="0BD0D9"/>
                  </a:buClr>
                  <a:buSzPct val="95000"/>
                  <a:defRPr/>
                </a:pPr>
                <a:r>
                  <a:rPr lang="en-US" altLang="ja-JP" sz="1000" dirty="0"/>
                  <a:t>G-v</a:t>
                </a:r>
                <a:r>
                  <a:rPr lang="ja-JP" altLang="en-US" sz="1000" dirty="0"/>
                  <a:t>が閉路を持たないとし，</a:t>
                </a:r>
                <a:r>
                  <a:rPr lang="en-US" altLang="ja-JP" sz="1000" dirty="0"/>
                  <a:t>T</a:t>
                </a:r>
                <a:r>
                  <a:rPr lang="ja-JP" altLang="en-US" sz="1000" dirty="0"/>
                  <a:t>を</a:t>
                </a:r>
                <a:r>
                  <a:rPr lang="en-US" altLang="ja-JP" sz="1000" dirty="0"/>
                  <a:t>v</a:t>
                </a:r>
                <a:r>
                  <a:rPr lang="ja-JP" altLang="en-US" sz="1000" dirty="0"/>
                  <a:t>を始点とする</a:t>
                </a:r>
                <a:r>
                  <a:rPr lang="en-US" altLang="ja-JP" sz="1000" dirty="0"/>
                  <a:t>G</a:t>
                </a:r>
                <a:r>
                  <a:rPr lang="ja-JP" altLang="en-US" sz="1000" dirty="0"/>
                  <a:t>の小径とする．</a:t>
                </a:r>
                <a:endParaRPr lang="en-US" altLang="ja-JP" sz="1000" dirty="0"/>
              </a:p>
              <a:p>
                <a:pPr>
                  <a:spcBef>
                    <a:spcPct val="20000"/>
                  </a:spcBef>
                  <a:buClr>
                    <a:srgbClr val="0BD0D9"/>
                  </a:buClr>
                  <a:buSzPct val="95000"/>
                  <a:defRPr/>
                </a:pPr>
                <a:r>
                  <a:rPr lang="en-US" altLang="ja-JP" sz="1000" dirty="0"/>
                  <a:t>T</a:t>
                </a:r>
                <a:r>
                  <a:rPr lang="ja-JP" altLang="en-US" sz="1000" dirty="0"/>
                  <a:t>を可能な限り延長した</a:t>
                </a:r>
                <a:r>
                  <a:rPr lang="en-US" altLang="ja-JP" sz="1000" dirty="0"/>
                  <a:t>G</a:t>
                </a:r>
                <a:r>
                  <a:rPr lang="ja-JP" altLang="en-US" sz="1000" dirty="0"/>
                  <a:t>の小径を</a:t>
                </a:r>
                <a:r>
                  <a:rPr lang="en-US" altLang="ja-JP" sz="1000" dirty="0"/>
                  <a:t>T*</a:t>
                </a:r>
                <a:r>
                  <a:rPr lang="ja-JP" altLang="en-US" sz="1000" dirty="0"/>
                  <a:t>とする．</a:t>
                </a:r>
                <a:endParaRPr lang="en-US" altLang="ja-JP" sz="1000" dirty="0"/>
              </a:p>
              <a:p>
                <a:pPr>
                  <a:spcBef>
                    <a:spcPct val="20000"/>
                  </a:spcBef>
                  <a:buClr>
                    <a:srgbClr val="0BD0D9"/>
                  </a:buClr>
                  <a:buSzPct val="95000"/>
                  <a:defRPr/>
                </a:pPr>
                <a:r>
                  <a:rPr lang="en-US" altLang="ja-JP" sz="1000" dirty="0"/>
                  <a:t>G</a:t>
                </a:r>
                <a:r>
                  <a:rPr lang="ja-JP" altLang="en-US" sz="1000" dirty="0"/>
                  <a:t>の全ての頂点の次数が偶数であることから（∵</a:t>
                </a:r>
                <a:r>
                  <a:rPr lang="en-US" altLang="ja-JP" sz="1000" dirty="0"/>
                  <a:t>G</a:t>
                </a:r>
                <a:r>
                  <a:rPr lang="ja-JP" altLang="en-US" sz="1000" dirty="0"/>
                  <a:t>はオイラーグラフ），</a:t>
                </a:r>
                <a:endParaRPr lang="en-US" altLang="ja-JP" sz="1000" dirty="0"/>
              </a:p>
              <a:p>
                <a:pPr>
                  <a:spcBef>
                    <a:spcPct val="20000"/>
                  </a:spcBef>
                  <a:buClr>
                    <a:srgbClr val="0BD0D9"/>
                  </a:buClr>
                  <a:buSzPct val="95000"/>
                  <a:defRPr/>
                </a:pPr>
                <a:r>
                  <a:rPr lang="en-US" altLang="ja-JP" sz="1000" dirty="0"/>
                  <a:t>T*</a:t>
                </a:r>
                <a:r>
                  <a:rPr lang="ja-JP" altLang="en-US" sz="1000" dirty="0"/>
                  <a:t>は閉じた小径であることが分かる．</a:t>
                </a:r>
                <a:endParaRPr lang="en-US" altLang="ja-JP" sz="1000" dirty="0"/>
              </a:p>
              <a:p>
                <a:pPr>
                  <a:spcBef>
                    <a:spcPct val="20000"/>
                  </a:spcBef>
                  <a:buClr>
                    <a:srgbClr val="0BD0D9"/>
                  </a:buClr>
                  <a:buSzPct val="95000"/>
                  <a:defRPr/>
                </a:pPr>
                <a:r>
                  <a:rPr lang="ja-JP" altLang="en-US" sz="1000" dirty="0"/>
                  <a:t>よって</a:t>
                </a:r>
                <a:r>
                  <a:rPr lang="en-US" altLang="ja-JP" sz="1000" dirty="0"/>
                  <a:t>G</a:t>
                </a:r>
                <a:r>
                  <a:rPr lang="ja-JP" altLang="en-US" sz="1000" dirty="0"/>
                  <a:t>から</a:t>
                </a:r>
                <a:r>
                  <a:rPr lang="en-US" altLang="ja-JP" sz="1000" dirty="0"/>
                  <a:t>T*</a:t>
                </a:r>
                <a:r>
                  <a:rPr lang="ja-JP" altLang="en-US" sz="1000" dirty="0"/>
                  <a:t>の辺を除いたグラフ</a:t>
                </a:r>
                <a:r>
                  <a:rPr lang="en-US" altLang="ja-JP" sz="1000" dirty="0"/>
                  <a:t>G*</a:t>
                </a:r>
                <a:r>
                  <a:rPr lang="ja-JP" altLang="en-US" sz="1000" dirty="0"/>
                  <a:t>の全ての頂点の次数が偶数であることが分かる．</a:t>
                </a:r>
                <a:endParaRPr lang="en-US" altLang="ja-JP" sz="1000" dirty="0"/>
              </a:p>
              <a:p>
                <a:pPr>
                  <a:spcBef>
                    <a:spcPct val="20000"/>
                  </a:spcBef>
                  <a:buClr>
                    <a:srgbClr val="0BD0D9"/>
                  </a:buClr>
                  <a:buSzPct val="95000"/>
                  <a:defRPr/>
                </a:pPr>
                <a:r>
                  <a:rPr lang="en-US" altLang="ja-JP" sz="1000" dirty="0"/>
                  <a:t>G*</a:t>
                </a:r>
                <a:r>
                  <a:rPr lang="ja-JP" altLang="en-US" sz="1000" dirty="0"/>
                  <a:t>が辺を持つと仮定する．</a:t>
                </a:r>
                <a:endParaRPr lang="en-US" altLang="ja-JP" sz="1000" dirty="0"/>
              </a:p>
              <a:p>
                <a:pPr>
                  <a:spcBef>
                    <a:spcPct val="20000"/>
                  </a:spcBef>
                  <a:buClr>
                    <a:srgbClr val="0BD0D9"/>
                  </a:buClr>
                  <a:buSzPct val="95000"/>
                  <a:defRPr/>
                </a:pPr>
                <a:r>
                  <a:rPr lang="ja-JP" altLang="en-US" sz="1000" dirty="0"/>
                  <a:t>このとき，</a:t>
                </a:r>
                <a:r>
                  <a:rPr lang="en-US" altLang="ja-JP" sz="1000" dirty="0"/>
                  <a:t> G*</a:t>
                </a:r>
                <a:r>
                  <a:rPr lang="ja-JP" altLang="en-US" sz="1000" dirty="0"/>
                  <a:t>の全ての頂点の次数が偶数であることから</a:t>
                </a:r>
                <a:r>
                  <a:rPr lang="en-US" altLang="ja-JP" sz="1000" dirty="0"/>
                  <a:t>G*</a:t>
                </a:r>
                <a:r>
                  <a:rPr lang="ja-JP" altLang="en-US" sz="1000" dirty="0"/>
                  <a:t>が閉路</a:t>
                </a:r>
                <a:r>
                  <a:rPr lang="en-US" altLang="ja-JP" sz="1000" dirty="0"/>
                  <a:t>C*</a:t>
                </a:r>
                <a:r>
                  <a:rPr lang="ja-JP" altLang="en-US" sz="1000" dirty="0"/>
                  <a:t>を持つことが分かる．</a:t>
                </a:r>
                <a:endParaRPr lang="en-US" altLang="ja-JP" sz="1000" dirty="0"/>
              </a:p>
              <a:p>
                <a:pPr>
                  <a:spcBef>
                    <a:spcPct val="20000"/>
                  </a:spcBef>
                  <a:buClr>
                    <a:srgbClr val="0BD0D9"/>
                  </a:buClr>
                  <a:buSzPct val="95000"/>
                  <a:defRPr/>
                </a:pPr>
                <a:r>
                  <a:rPr lang="ja-JP" altLang="en-US" sz="1000" dirty="0"/>
                  <a:t>このとき，</a:t>
                </a:r>
                <a:r>
                  <a:rPr lang="en-US" altLang="ja-JP" sz="1000" u="sng" dirty="0"/>
                  <a:t>v</a:t>
                </a:r>
                <a14:m>
                  <m:oMath xmlns:m="http://schemas.openxmlformats.org/officeDocument/2006/math">
                    <m:r>
                      <a:rPr lang="en-US" altLang="ja-JP" sz="1000" i="1" u="sng" smtClean="0">
                        <a:latin typeface="Cambria Math" panose="02040503050406030204" pitchFamily="18" charset="0"/>
                        <a:ea typeface="Cambria Math" panose="02040503050406030204" pitchFamily="18" charset="0"/>
                      </a:rPr>
                      <m:t>∉</m:t>
                    </m:r>
                  </m:oMath>
                </a14:m>
                <a:r>
                  <a:rPr lang="en-US" altLang="ja-JP" sz="1000" u="sng" dirty="0"/>
                  <a:t>C*</a:t>
                </a:r>
                <a:r>
                  <a:rPr lang="ja-JP" altLang="en-US" sz="1000" baseline="-25000" dirty="0"/>
                  <a:t>②</a:t>
                </a:r>
                <a:r>
                  <a:rPr lang="ja-JP" altLang="en-US" sz="1000" dirty="0"/>
                  <a:t>となり</a:t>
                </a:r>
                <a:r>
                  <a:rPr lang="en-US" altLang="ja-JP" sz="1000" dirty="0"/>
                  <a:t>G-v</a:t>
                </a:r>
                <a:r>
                  <a:rPr lang="ja-JP" altLang="en-US" sz="1000" dirty="0"/>
                  <a:t>が閉路を持たないことに矛盾．</a:t>
                </a:r>
                <a:endParaRPr lang="en-US" altLang="ja-JP" sz="1000" dirty="0"/>
              </a:p>
              <a:p>
                <a:pPr>
                  <a:spcBef>
                    <a:spcPct val="20000"/>
                  </a:spcBef>
                  <a:buClr>
                    <a:srgbClr val="0BD0D9"/>
                  </a:buClr>
                  <a:buSzPct val="95000"/>
                  <a:defRPr/>
                </a:pPr>
                <a:r>
                  <a:rPr lang="ja-JP" altLang="en-US" sz="1000" dirty="0"/>
                  <a:t>よって</a:t>
                </a:r>
                <a:r>
                  <a:rPr lang="en-US" altLang="ja-JP" sz="1000" dirty="0"/>
                  <a:t>G*</a:t>
                </a:r>
                <a:r>
                  <a:rPr lang="ja-JP" altLang="en-US" sz="1000" dirty="0"/>
                  <a:t>は辺を持たないので</a:t>
                </a:r>
                <a:r>
                  <a:rPr lang="en-US" altLang="ja-JP" sz="1000" dirty="0"/>
                  <a:t>T*</a:t>
                </a:r>
                <a:r>
                  <a:rPr lang="ja-JP" altLang="en-US" sz="1000" dirty="0"/>
                  <a:t>がオイラー回路であることが分かる．</a:t>
                </a: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a:p>
                <a:pPr>
                  <a:spcBef>
                    <a:spcPct val="20000"/>
                  </a:spcBef>
                  <a:buClr>
                    <a:srgbClr val="0BD0D9"/>
                  </a:buClr>
                  <a:buSzPct val="95000"/>
                  <a:defRPr/>
                </a:pPr>
                <a:endParaRPr lang="en-US" altLang="ja-JP" sz="1000" dirty="0"/>
              </a:p>
            </p:txBody>
          </p:sp>
        </mc:Choice>
        <mc:Fallback xmlns="">
          <p:sp>
            <p:nvSpPr>
              <p:cNvPr id="4" name="テキスト ボックス 3">
                <a:extLst>
                  <a:ext uri="{FF2B5EF4-FFF2-40B4-BE49-F238E27FC236}">
                    <a16:creationId xmlns:a16="http://schemas.microsoft.com/office/drawing/2014/main" id="{50859A30-8BF0-45F3-94CD-C699DA7CC359}"/>
                  </a:ext>
                </a:extLst>
              </p:cNvPr>
              <p:cNvSpPr txBox="1">
                <a:spLocks noRot="1" noChangeAspect="1" noMove="1" noResize="1" noEditPoints="1" noAdjustHandles="1" noChangeArrowheads="1" noChangeShapeType="1" noTextEdit="1"/>
              </p:cNvSpPr>
              <p:nvPr/>
            </p:nvSpPr>
            <p:spPr>
              <a:xfrm>
                <a:off x="188640" y="179512"/>
                <a:ext cx="5995552" cy="6155531"/>
              </a:xfrm>
              <a:prstGeom prst="rect">
                <a:avLst/>
              </a:prstGeom>
              <a:blipFill>
                <a:blip r:embed="rId2"/>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4366781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25784</TotalTime>
  <Words>1892</Words>
  <Application>Microsoft Office PowerPoint</Application>
  <PresentationFormat>画面に合わせる (4:3)</PresentationFormat>
  <Paragraphs>94</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Arial</vt:lpstr>
      <vt:lpstr>Calibri</vt:lpstr>
      <vt:lpstr>Cambria Math</vt:lpstr>
      <vt:lpstr>Wingdings 2</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tsugaki</dc:creator>
  <cp:lastModifiedBy>tsugaki masao</cp:lastModifiedBy>
  <cp:revision>627</cp:revision>
  <dcterms:created xsi:type="dcterms:W3CDTF">2011-05-06T06:23:08Z</dcterms:created>
  <dcterms:modified xsi:type="dcterms:W3CDTF">2021-05-20T09:22:33Z</dcterms:modified>
</cp:coreProperties>
</file>