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0" autoAdjust="0"/>
    <p:restoredTop sz="94660"/>
  </p:normalViewPr>
  <p:slideViewPr>
    <p:cSldViewPr>
      <p:cViewPr>
        <p:scale>
          <a:sx n="200" d="100"/>
          <a:sy n="200" d="100"/>
        </p:scale>
        <p:origin x="115" y="-74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2021/7/13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6030818" cy="6647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2021</a:t>
            </a:r>
            <a:r>
              <a:rPr lang="ja-JP" altLang="en-US" sz="1000" dirty="0"/>
              <a:t>年度 有限幾何学 期末レポート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1</a:t>
            </a:r>
            <a:r>
              <a:rPr lang="ja-JP" altLang="en-US" sz="1000" dirty="0"/>
              <a:t>：次の文章を読み各問に答えよ．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1</a:t>
            </a:r>
            <a:r>
              <a:rPr lang="ja-JP" altLang="en-US" sz="1000" dirty="0"/>
              <a:t>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G[A,B]</a:t>
            </a:r>
            <a:r>
              <a:rPr lang="ja-JP" altLang="en-US" sz="1000" dirty="0"/>
              <a:t>を部集合が</a:t>
            </a:r>
            <a:r>
              <a:rPr lang="en-US" altLang="ja-JP" sz="1000" dirty="0"/>
              <a:t>A</a:t>
            </a:r>
            <a:r>
              <a:rPr lang="ja-JP" altLang="en-US" sz="1000" dirty="0"/>
              <a:t>と</a:t>
            </a:r>
            <a:r>
              <a:rPr lang="en-US" altLang="ja-JP" sz="1000" dirty="0"/>
              <a:t>B</a:t>
            </a:r>
            <a:r>
              <a:rPr lang="ja-JP" altLang="en-US" sz="1000" dirty="0"/>
              <a:t>である</a:t>
            </a:r>
            <a:r>
              <a:rPr lang="en-US" altLang="ja-JP" sz="1000" dirty="0"/>
              <a:t>2</a:t>
            </a:r>
            <a:r>
              <a:rPr lang="ja-JP" altLang="en-US" sz="1000" dirty="0"/>
              <a:t>部グラフとし，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任意の</a:t>
            </a:r>
            <a:r>
              <a:rPr lang="en-US" altLang="ja-JP" sz="1000" dirty="0"/>
              <a:t>a</a:t>
            </a:r>
            <a:r>
              <a:rPr lang="ja-JP" altLang="en-US" sz="1000" dirty="0"/>
              <a:t>∈</a:t>
            </a:r>
            <a:r>
              <a:rPr lang="en-US" altLang="ja-JP" sz="1000" dirty="0"/>
              <a:t>A</a:t>
            </a:r>
            <a:r>
              <a:rPr lang="ja-JP" altLang="en-US" sz="1000" dirty="0"/>
              <a:t>に対し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(a)=k</a:t>
            </a:r>
            <a:r>
              <a:rPr lang="ja-JP" altLang="en-US" sz="1000" dirty="0"/>
              <a:t>であり，任意の</a:t>
            </a:r>
            <a:r>
              <a:rPr lang="en-US" altLang="ja-JP" sz="1000" dirty="0"/>
              <a:t>b</a:t>
            </a:r>
            <a:r>
              <a:rPr lang="ja-JP" altLang="en-US" sz="1000" dirty="0"/>
              <a:t>∈</a:t>
            </a:r>
            <a:r>
              <a:rPr lang="en-US" altLang="ja-JP" sz="1000" dirty="0"/>
              <a:t>B</a:t>
            </a:r>
            <a:r>
              <a:rPr lang="ja-JP" altLang="en-US" sz="1000" dirty="0"/>
              <a:t>に対し</a:t>
            </a:r>
            <a:r>
              <a:rPr lang="en-US" altLang="ja-JP" sz="1000" dirty="0" err="1"/>
              <a:t>d</a:t>
            </a:r>
            <a:r>
              <a:rPr lang="en-US" altLang="ja-JP" sz="1000" baseline="-25000" dirty="0" err="1"/>
              <a:t>G</a:t>
            </a:r>
            <a:r>
              <a:rPr lang="en-US" altLang="ja-JP" sz="1000" dirty="0"/>
              <a:t>(b)</a:t>
            </a:r>
            <a:r>
              <a:rPr lang="ja-JP" altLang="en-US" sz="1000" dirty="0"/>
              <a:t>≦</a:t>
            </a:r>
            <a:r>
              <a:rPr lang="en-US" altLang="ja-JP" sz="1000" dirty="0"/>
              <a:t>k</a:t>
            </a:r>
            <a:r>
              <a:rPr lang="ja-JP" altLang="en-US" sz="1000" dirty="0"/>
              <a:t>であるとする．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dirty="0"/>
              <a:t>A</a:t>
            </a:r>
            <a:r>
              <a:rPr lang="ja-JP" altLang="en-US" sz="1000" dirty="0"/>
              <a:t>に属す全ての頂点を飽和するマッチング</a:t>
            </a:r>
            <a:r>
              <a:rPr lang="en-US" altLang="ja-JP" sz="1000" dirty="0"/>
              <a:t>M</a:t>
            </a:r>
            <a:r>
              <a:rPr lang="en-US" altLang="ja-JP" sz="1000" baseline="-25000" dirty="0"/>
              <a:t>i</a:t>
            </a:r>
            <a:r>
              <a:rPr lang="ja-JP" altLang="en-US" sz="1000" dirty="0"/>
              <a:t> </a:t>
            </a:r>
            <a:r>
              <a:rPr lang="en-US" altLang="ja-JP" sz="1000" dirty="0"/>
              <a:t>(1</a:t>
            </a:r>
            <a:r>
              <a:rPr lang="ja-JP" altLang="en-US" sz="1000" dirty="0"/>
              <a:t>≦</a:t>
            </a:r>
            <a:r>
              <a:rPr lang="en-US" altLang="ja-JP" sz="1000" dirty="0" err="1"/>
              <a:t>i</a:t>
            </a:r>
            <a:r>
              <a:rPr lang="ja-JP" altLang="en-US" sz="1000" dirty="0"/>
              <a:t>≦</a:t>
            </a:r>
            <a:r>
              <a:rPr lang="en-US" altLang="ja-JP" sz="1000" dirty="0"/>
              <a:t>k)</a:t>
            </a:r>
            <a:r>
              <a:rPr lang="ja-JP" altLang="en-US" sz="1000" dirty="0"/>
              <a:t>で，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∪</a:t>
            </a:r>
            <a:r>
              <a:rPr lang="en-US" altLang="ja-JP" sz="1000" baseline="-25000" dirty="0"/>
              <a:t>1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 err="1"/>
              <a:t>i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 err="1"/>
              <a:t>k</a:t>
            </a:r>
            <a:r>
              <a:rPr lang="en-US" altLang="ja-JP" sz="1000" dirty="0" err="1"/>
              <a:t>M</a:t>
            </a:r>
            <a:r>
              <a:rPr lang="en-US" altLang="ja-JP" sz="1000" baseline="-25000" dirty="0" err="1"/>
              <a:t>i</a:t>
            </a:r>
            <a:r>
              <a:rPr lang="en-US" altLang="ja-JP" sz="1000" dirty="0"/>
              <a:t>=E(G)</a:t>
            </a:r>
            <a:r>
              <a:rPr lang="ja-JP" altLang="en-US" sz="1000" dirty="0"/>
              <a:t>であるものが存在する．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1</a:t>
            </a:r>
            <a:r>
              <a:rPr lang="ja-JP" altLang="en-US" sz="1000" dirty="0"/>
              <a:t>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G[A,B]</a:t>
            </a:r>
            <a:r>
              <a:rPr lang="ja-JP" altLang="en-US" sz="1000" dirty="0"/>
              <a:t>を定理</a:t>
            </a:r>
            <a:r>
              <a:rPr lang="en-US" altLang="ja-JP" sz="1000" dirty="0"/>
              <a:t>1</a:t>
            </a:r>
            <a:r>
              <a:rPr lang="ja-JP" altLang="en-US" sz="1000" dirty="0"/>
              <a:t>の仮定を満たす部集合が</a:t>
            </a:r>
            <a:r>
              <a:rPr lang="en-US" altLang="ja-JP" sz="1000" dirty="0"/>
              <a:t>A</a:t>
            </a:r>
            <a:r>
              <a:rPr lang="ja-JP" altLang="en-US" sz="1000" dirty="0"/>
              <a:t>と</a:t>
            </a:r>
            <a:r>
              <a:rPr lang="en-US" altLang="ja-JP" sz="1000" dirty="0"/>
              <a:t>B</a:t>
            </a:r>
            <a:r>
              <a:rPr lang="ja-JP" altLang="en-US" sz="1000" dirty="0"/>
              <a:t>である</a:t>
            </a:r>
            <a:r>
              <a:rPr lang="en-US" altLang="ja-JP" sz="1000" dirty="0"/>
              <a:t>2</a:t>
            </a:r>
            <a:r>
              <a:rPr lang="ja-JP" altLang="en-US" sz="1000" dirty="0"/>
              <a:t>部グラフであるとする．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u="sng" dirty="0"/>
              <a:t>次の補題から定理</a:t>
            </a:r>
            <a:r>
              <a:rPr lang="en-US" altLang="ja-JP" sz="1000" u="sng" dirty="0"/>
              <a:t>1</a:t>
            </a:r>
            <a:r>
              <a:rPr lang="ja-JP" altLang="en-US" sz="1000" u="sng" dirty="0"/>
              <a:t>が成り立つことが分かる．①</a:t>
            </a:r>
            <a:endParaRPr lang="en-US" altLang="ja-JP" sz="1000" u="sng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補題：</a:t>
            </a:r>
            <a:r>
              <a:rPr lang="en-US" altLang="ja-JP" sz="1000" dirty="0"/>
              <a:t>G</a:t>
            </a:r>
            <a:r>
              <a:rPr lang="ja-JP" altLang="en-US" sz="1000" dirty="0"/>
              <a:t>を含む</a:t>
            </a:r>
            <a:r>
              <a:rPr lang="en-US" altLang="ja-JP" sz="1000" dirty="0"/>
              <a:t>k-</a:t>
            </a:r>
            <a:r>
              <a:rPr lang="ja-JP" altLang="en-US" sz="1000" dirty="0"/>
              <a:t>正則</a:t>
            </a:r>
            <a:r>
              <a:rPr lang="en-US" altLang="ja-JP" sz="1000" dirty="0"/>
              <a:t>2</a:t>
            </a:r>
            <a:r>
              <a:rPr lang="ja-JP" altLang="en-US" sz="1000" dirty="0"/>
              <a:t>部グラフが存在する．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補題の証明：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A={a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a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, …, a</a:t>
            </a:r>
            <a:r>
              <a:rPr lang="en-US" altLang="ja-JP" sz="1000" baseline="-25000" dirty="0"/>
              <a:t>m</a:t>
            </a:r>
            <a:r>
              <a:rPr lang="en-US" altLang="ja-JP" sz="1000" dirty="0"/>
              <a:t>}, B={b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 b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, …, b</a:t>
            </a:r>
            <a:r>
              <a:rPr lang="en-US" altLang="ja-JP" sz="1000" baseline="-25000" dirty="0"/>
              <a:t>n</a:t>
            </a:r>
            <a:r>
              <a:rPr lang="en-US" altLang="ja-JP" sz="1000" dirty="0"/>
              <a:t>}</a:t>
            </a:r>
            <a:r>
              <a:rPr lang="ja-JP" altLang="en-US" sz="1000" dirty="0"/>
              <a:t>とする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G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=G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[A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,B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], G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=G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[A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,B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], …, </a:t>
            </a:r>
            <a:r>
              <a:rPr lang="en-US" altLang="ja-JP" sz="1000" dirty="0" err="1"/>
              <a:t>G</a:t>
            </a:r>
            <a:r>
              <a:rPr lang="en-US" altLang="ja-JP" sz="1000" baseline="-25000" dirty="0" err="1"/>
              <a:t>k</a:t>
            </a:r>
            <a:r>
              <a:rPr lang="en-US" altLang="ja-JP" sz="1000" dirty="0"/>
              <a:t>=</a:t>
            </a:r>
            <a:r>
              <a:rPr lang="en-US" altLang="ja-JP" sz="1000" dirty="0" err="1"/>
              <a:t>G</a:t>
            </a:r>
            <a:r>
              <a:rPr lang="en-US" altLang="ja-JP" sz="1000" baseline="-25000" dirty="0" err="1"/>
              <a:t>k</a:t>
            </a:r>
            <a:r>
              <a:rPr lang="en-US" altLang="ja-JP" sz="1000" dirty="0"/>
              <a:t>[</a:t>
            </a:r>
            <a:r>
              <a:rPr lang="en-US" altLang="ja-JP" sz="1000" dirty="0" err="1"/>
              <a:t>A</a:t>
            </a:r>
            <a:r>
              <a:rPr lang="en-US" altLang="ja-JP" sz="1000" baseline="-25000" dirty="0" err="1"/>
              <a:t>k</a:t>
            </a:r>
            <a:r>
              <a:rPr lang="en-US" altLang="ja-JP" sz="1000" dirty="0" err="1"/>
              <a:t>,B</a:t>
            </a:r>
            <a:r>
              <a:rPr lang="en-US" altLang="ja-JP" sz="1000" baseline="-25000" dirty="0" err="1"/>
              <a:t>k</a:t>
            </a:r>
            <a:r>
              <a:rPr lang="en-US" altLang="ja-JP" sz="1000" dirty="0"/>
              <a:t>]</a:t>
            </a:r>
            <a:r>
              <a:rPr lang="ja-JP" altLang="en-US" sz="1000" dirty="0"/>
              <a:t>を</a:t>
            </a:r>
            <a:r>
              <a:rPr lang="en-US" altLang="ja-JP" sz="1000" dirty="0"/>
              <a:t>G</a:t>
            </a:r>
            <a:r>
              <a:rPr lang="ja-JP" altLang="en-US" sz="1000" dirty="0"/>
              <a:t>と同型であるグラフとする（</a:t>
            </a:r>
            <a:r>
              <a:rPr lang="en-US" altLang="ja-JP" sz="1000" dirty="0"/>
              <a:t> A</a:t>
            </a:r>
            <a:r>
              <a:rPr lang="en-US" altLang="ja-JP" sz="1000" baseline="-25000" dirty="0"/>
              <a:t>i</a:t>
            </a:r>
            <a:r>
              <a:rPr lang="ja-JP" altLang="en-US" sz="1000" dirty="0"/>
              <a:t>が</a:t>
            </a:r>
            <a:r>
              <a:rPr lang="en-US" altLang="ja-JP" sz="1000" dirty="0"/>
              <a:t>A</a:t>
            </a:r>
            <a:r>
              <a:rPr lang="ja-JP" altLang="en-US" sz="1000" dirty="0"/>
              <a:t>，</a:t>
            </a:r>
            <a:r>
              <a:rPr lang="en-US" altLang="ja-JP" sz="1000" dirty="0"/>
              <a:t>B</a:t>
            </a:r>
            <a:r>
              <a:rPr lang="en-US" altLang="ja-JP" sz="1000" baseline="-25000" dirty="0"/>
              <a:t>i </a:t>
            </a:r>
            <a:r>
              <a:rPr lang="ja-JP" altLang="en-US" sz="1000" dirty="0"/>
              <a:t>が</a:t>
            </a:r>
            <a:r>
              <a:rPr lang="en-US" altLang="ja-JP" sz="1000" dirty="0"/>
              <a:t>B</a:t>
            </a:r>
            <a:r>
              <a:rPr lang="ja-JP" altLang="en-US" sz="1000" dirty="0"/>
              <a:t>に対応しているとする）．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各</a:t>
            </a:r>
            <a:r>
              <a:rPr lang="en-US" altLang="ja-JP" sz="1000" dirty="0" err="1"/>
              <a:t>i</a:t>
            </a:r>
            <a:r>
              <a:rPr lang="en-US" altLang="ja-JP" sz="1000" dirty="0"/>
              <a:t> (1</a:t>
            </a:r>
            <a:r>
              <a:rPr lang="ja-JP" altLang="en-US" sz="1000" dirty="0"/>
              <a:t>≦</a:t>
            </a:r>
            <a:r>
              <a:rPr lang="en-US" altLang="ja-JP" sz="1000" dirty="0" err="1"/>
              <a:t>i</a:t>
            </a:r>
            <a:r>
              <a:rPr lang="ja-JP" altLang="en-US" sz="1000" dirty="0"/>
              <a:t>≦</a:t>
            </a:r>
            <a:r>
              <a:rPr lang="en-US" altLang="ja-JP" sz="1000" dirty="0"/>
              <a:t>k)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A</a:t>
            </a:r>
            <a:r>
              <a:rPr lang="en-US" altLang="ja-JP" sz="1000" baseline="-25000" dirty="0"/>
              <a:t>i</a:t>
            </a:r>
            <a:r>
              <a:rPr lang="en-US" altLang="ja-JP" sz="1000" dirty="0"/>
              <a:t>={a</a:t>
            </a:r>
            <a:r>
              <a:rPr lang="en-US" altLang="ja-JP" sz="1000" baseline="-25000" dirty="0"/>
              <a:t>i1</a:t>
            </a:r>
            <a:r>
              <a:rPr lang="en-US" altLang="ja-JP" sz="1000" dirty="0"/>
              <a:t>, a</a:t>
            </a:r>
            <a:r>
              <a:rPr lang="en-US" altLang="ja-JP" sz="1000" baseline="-25000" dirty="0"/>
              <a:t>i2</a:t>
            </a:r>
            <a:r>
              <a:rPr lang="en-US" altLang="ja-JP" sz="1000" dirty="0"/>
              <a:t>, …, a</a:t>
            </a:r>
            <a:r>
              <a:rPr lang="en-US" altLang="ja-JP" sz="1000" baseline="-25000" dirty="0"/>
              <a:t>im</a:t>
            </a:r>
            <a:r>
              <a:rPr lang="en-US" altLang="ja-JP" sz="1000" dirty="0"/>
              <a:t>}, B</a:t>
            </a:r>
            <a:r>
              <a:rPr lang="en-US" altLang="ja-JP" sz="1000" baseline="-25000" dirty="0"/>
              <a:t>i</a:t>
            </a:r>
            <a:r>
              <a:rPr lang="en-US" altLang="ja-JP" sz="1000" dirty="0"/>
              <a:t>={b</a:t>
            </a:r>
            <a:r>
              <a:rPr lang="en-US" altLang="ja-JP" sz="1000" baseline="-25000" dirty="0"/>
              <a:t>i1</a:t>
            </a:r>
            <a:r>
              <a:rPr lang="en-US" altLang="ja-JP" sz="1000" dirty="0"/>
              <a:t>, b</a:t>
            </a:r>
            <a:r>
              <a:rPr lang="en-US" altLang="ja-JP" sz="1000" baseline="-25000" dirty="0"/>
              <a:t>i2</a:t>
            </a:r>
            <a:r>
              <a:rPr lang="en-US" altLang="ja-JP" sz="1000" dirty="0"/>
              <a:t>, …, b</a:t>
            </a:r>
            <a:r>
              <a:rPr lang="en-US" altLang="ja-JP" sz="1000" baseline="-25000" dirty="0"/>
              <a:t>in</a:t>
            </a:r>
            <a:r>
              <a:rPr lang="en-US" altLang="ja-JP" sz="1000" dirty="0"/>
              <a:t>}</a:t>
            </a:r>
            <a:r>
              <a:rPr lang="ja-JP" altLang="en-US" sz="1000" dirty="0"/>
              <a:t>とする（</a:t>
            </a:r>
            <a:r>
              <a:rPr lang="en-US" altLang="ja-JP" sz="1000" dirty="0" err="1"/>
              <a:t>a</a:t>
            </a:r>
            <a:r>
              <a:rPr lang="en-US" altLang="ja-JP" sz="1000" baseline="-25000" dirty="0" err="1"/>
              <a:t>ij</a:t>
            </a:r>
            <a:r>
              <a:rPr lang="ja-JP" altLang="en-US" sz="1000" dirty="0"/>
              <a:t>が</a:t>
            </a:r>
            <a:r>
              <a:rPr lang="en-US" altLang="ja-JP" sz="1000" dirty="0" err="1"/>
              <a:t>a</a:t>
            </a:r>
            <a:r>
              <a:rPr lang="en-US" altLang="ja-JP" sz="1000" baseline="-25000" dirty="0" err="1"/>
              <a:t>j</a:t>
            </a:r>
            <a:r>
              <a:rPr lang="ja-JP" altLang="en-US" sz="1000" dirty="0"/>
              <a:t>，</a:t>
            </a:r>
            <a:r>
              <a:rPr lang="en-US" altLang="ja-JP" sz="1000" dirty="0" err="1"/>
              <a:t>b</a:t>
            </a:r>
            <a:r>
              <a:rPr lang="en-US" altLang="ja-JP" sz="1000" baseline="-25000" dirty="0" err="1"/>
              <a:t>ij</a:t>
            </a:r>
            <a:r>
              <a:rPr lang="ja-JP" altLang="en-US" sz="1000" dirty="0"/>
              <a:t>が</a:t>
            </a:r>
            <a:r>
              <a:rPr lang="en-US" altLang="ja-JP" sz="1000" dirty="0" err="1"/>
              <a:t>b</a:t>
            </a:r>
            <a:r>
              <a:rPr lang="en-US" altLang="ja-JP" sz="1000" baseline="-25000" dirty="0" err="1"/>
              <a:t>j</a:t>
            </a:r>
            <a:r>
              <a:rPr lang="ja-JP" altLang="en-US" sz="1000" dirty="0"/>
              <a:t>に対応しているとする）．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各</a:t>
            </a:r>
            <a:r>
              <a:rPr lang="en-US" altLang="ja-JP" sz="1000" dirty="0"/>
              <a:t>j (1</a:t>
            </a:r>
            <a:r>
              <a:rPr lang="ja-JP" altLang="en-US" sz="1000" dirty="0"/>
              <a:t>≦</a:t>
            </a:r>
            <a:r>
              <a:rPr lang="en-US" altLang="ja-JP" sz="1000" dirty="0"/>
              <a:t>j</a:t>
            </a:r>
            <a:r>
              <a:rPr lang="ja-JP" altLang="en-US" sz="1000" dirty="0"/>
              <a:t>≦</a:t>
            </a:r>
            <a:r>
              <a:rPr lang="en-US" altLang="ja-JP" sz="1000" dirty="0"/>
              <a:t>n)</a:t>
            </a:r>
            <a:r>
              <a:rPr lang="ja-JP" altLang="en-US" sz="1000" dirty="0"/>
              <a:t>に対して，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 err="1"/>
              <a:t>Y</a:t>
            </a:r>
            <a:r>
              <a:rPr lang="en-US" altLang="ja-JP" sz="1000" baseline="-25000" dirty="0" err="1"/>
              <a:t>j</a:t>
            </a:r>
            <a:r>
              <a:rPr lang="ja-JP" altLang="en-US" sz="1000" dirty="0"/>
              <a:t>を位数が</a:t>
            </a:r>
            <a:r>
              <a:rPr lang="ja-JP" altLang="en-US" sz="1000" u="sng" dirty="0"/>
              <a:t>　　　　②　　　　</a:t>
            </a:r>
            <a:r>
              <a:rPr lang="ja-JP" altLang="en-US" sz="1000" dirty="0"/>
              <a:t>の頂点集合とする．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このとき，次のように定義されるグラフ</a:t>
            </a:r>
            <a:r>
              <a:rPr lang="en-US" altLang="ja-JP" sz="1000" dirty="0"/>
              <a:t>H</a:t>
            </a:r>
            <a:r>
              <a:rPr lang="ja-JP" altLang="en-US" sz="1000" dirty="0"/>
              <a:t>が</a:t>
            </a:r>
            <a:r>
              <a:rPr lang="en-US" altLang="ja-JP" sz="1000" dirty="0"/>
              <a:t>G</a:t>
            </a:r>
            <a:r>
              <a:rPr lang="ja-JP" altLang="en-US" sz="1000" dirty="0"/>
              <a:t>を含む</a:t>
            </a:r>
            <a:r>
              <a:rPr lang="en-US" altLang="ja-JP" sz="1000" dirty="0"/>
              <a:t>k-</a:t>
            </a:r>
            <a:r>
              <a:rPr lang="ja-JP" altLang="en-US" sz="1000" dirty="0"/>
              <a:t>正則</a:t>
            </a:r>
            <a:r>
              <a:rPr lang="en-US" altLang="ja-JP" sz="1000" dirty="0"/>
              <a:t>2</a:t>
            </a:r>
            <a:r>
              <a:rPr lang="ja-JP" altLang="en-US" sz="1000" dirty="0"/>
              <a:t>部グラフとなる．（下図参照）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V(H)=(</a:t>
            </a:r>
            <a:r>
              <a:rPr lang="ja-JP" altLang="en-US" sz="1000" dirty="0"/>
              <a:t>∪</a:t>
            </a:r>
            <a:r>
              <a:rPr lang="en-US" altLang="ja-JP" sz="1000" baseline="-25000" dirty="0"/>
              <a:t>1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 err="1"/>
              <a:t>i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/>
              <a:t>k</a:t>
            </a:r>
            <a:r>
              <a:rPr lang="en-US" altLang="ja-JP" sz="1000" dirty="0"/>
              <a:t>V(G</a:t>
            </a:r>
            <a:r>
              <a:rPr lang="en-US" altLang="ja-JP" sz="1000" baseline="-25000" dirty="0"/>
              <a:t>i</a:t>
            </a:r>
            <a:r>
              <a:rPr lang="en-US" altLang="ja-JP" sz="1000" dirty="0"/>
              <a:t>)) </a:t>
            </a:r>
            <a:r>
              <a:rPr lang="ja-JP" altLang="en-US" sz="1000" dirty="0"/>
              <a:t>∪ </a:t>
            </a:r>
            <a:r>
              <a:rPr lang="en-US" altLang="ja-JP" sz="1000" dirty="0"/>
              <a:t>(</a:t>
            </a:r>
            <a:r>
              <a:rPr lang="ja-JP" altLang="en-US" sz="1000" dirty="0"/>
              <a:t>∪</a:t>
            </a:r>
            <a:r>
              <a:rPr lang="en-US" altLang="ja-JP" sz="1000" baseline="-25000" dirty="0"/>
              <a:t>1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/>
              <a:t>j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/>
              <a:t>n </a:t>
            </a:r>
            <a:r>
              <a:rPr lang="en-US" altLang="ja-JP" sz="1000" dirty="0" err="1"/>
              <a:t>Y</a:t>
            </a:r>
            <a:r>
              <a:rPr lang="en-US" altLang="ja-JP" sz="1000" baseline="-25000" dirty="0" err="1"/>
              <a:t>j</a:t>
            </a:r>
            <a:r>
              <a:rPr lang="en-US" altLang="ja-JP" sz="1000" baseline="-25000" dirty="0"/>
              <a:t> </a:t>
            </a:r>
            <a:r>
              <a:rPr lang="en-US" altLang="ja-JP" sz="1000" dirty="0"/>
              <a:t>),</a:t>
            </a: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E(H)=(</a:t>
            </a:r>
            <a:r>
              <a:rPr lang="ja-JP" altLang="en-US" sz="1000" dirty="0"/>
              <a:t>∪</a:t>
            </a:r>
            <a:r>
              <a:rPr lang="en-US" altLang="ja-JP" sz="1000" baseline="-25000" dirty="0"/>
              <a:t>1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 err="1"/>
              <a:t>i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 err="1"/>
              <a:t>k</a:t>
            </a:r>
            <a:r>
              <a:rPr lang="en-US" altLang="ja-JP" sz="1000" dirty="0" err="1"/>
              <a:t>E</a:t>
            </a:r>
            <a:r>
              <a:rPr lang="en-US" altLang="ja-JP" sz="1000" dirty="0"/>
              <a:t>(G</a:t>
            </a:r>
            <a:r>
              <a:rPr lang="en-US" altLang="ja-JP" sz="1000" baseline="-25000" dirty="0"/>
              <a:t>i</a:t>
            </a:r>
            <a:r>
              <a:rPr lang="en-US" altLang="ja-JP" sz="1000" dirty="0"/>
              <a:t>)) </a:t>
            </a:r>
            <a:r>
              <a:rPr lang="ja-JP" altLang="en-US" sz="1000" dirty="0"/>
              <a:t>∪ </a:t>
            </a:r>
            <a:r>
              <a:rPr lang="en-US" altLang="ja-JP" sz="1000" dirty="0"/>
              <a:t>(</a:t>
            </a:r>
            <a:r>
              <a:rPr lang="ja-JP" altLang="en-US" sz="1000" dirty="0"/>
              <a:t>∪</a:t>
            </a:r>
            <a:r>
              <a:rPr lang="en-US" altLang="ja-JP" sz="1000" baseline="-25000" dirty="0"/>
              <a:t>1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/>
              <a:t>j</a:t>
            </a:r>
            <a:r>
              <a:rPr lang="ja-JP" altLang="en-US" sz="1000" baseline="-25000" dirty="0"/>
              <a:t>≦</a:t>
            </a:r>
            <a:r>
              <a:rPr lang="en-US" altLang="ja-JP" sz="1000" baseline="-25000" dirty="0"/>
              <a:t>n</a:t>
            </a:r>
            <a:r>
              <a:rPr lang="en-US" altLang="ja-JP" sz="1000" dirty="0"/>
              <a:t>{</a:t>
            </a:r>
            <a:r>
              <a:rPr lang="en-US" altLang="ja-JP" sz="1000" dirty="0" err="1"/>
              <a:t>xy</a:t>
            </a:r>
            <a:r>
              <a:rPr lang="ja-JP" altLang="en-US" sz="1000" dirty="0"/>
              <a:t>：</a:t>
            </a:r>
            <a:r>
              <a:rPr lang="en-US" altLang="ja-JP" sz="1000" dirty="0"/>
              <a:t>x</a:t>
            </a:r>
            <a:r>
              <a:rPr lang="ja-JP" altLang="en-US" sz="1000" dirty="0"/>
              <a:t>∈</a:t>
            </a:r>
            <a:r>
              <a:rPr lang="en-US" altLang="ja-JP" sz="1000" dirty="0" err="1"/>
              <a:t>Y</a:t>
            </a:r>
            <a:r>
              <a:rPr lang="en-US" altLang="ja-JP" sz="1000" baseline="-25000" dirty="0" err="1"/>
              <a:t>j</a:t>
            </a:r>
            <a:r>
              <a:rPr lang="ja-JP" altLang="en-US" sz="1000" baseline="-25000" dirty="0"/>
              <a:t> </a:t>
            </a:r>
            <a:r>
              <a:rPr lang="en-US" altLang="ja-JP" sz="1000" dirty="0"/>
              <a:t>, y</a:t>
            </a:r>
            <a:r>
              <a:rPr lang="ja-JP" altLang="en-US" sz="1000" dirty="0"/>
              <a:t>∈</a:t>
            </a:r>
            <a:r>
              <a:rPr lang="en-US" altLang="ja-JP" sz="1000" dirty="0"/>
              <a:t>{b</a:t>
            </a:r>
            <a:r>
              <a:rPr lang="en-US" altLang="ja-JP" sz="1000" baseline="-25000" dirty="0"/>
              <a:t>1j</a:t>
            </a:r>
            <a:r>
              <a:rPr lang="en-US" altLang="ja-JP" sz="1000" dirty="0"/>
              <a:t>, b</a:t>
            </a:r>
            <a:r>
              <a:rPr lang="en-US" altLang="ja-JP" sz="1000" baseline="-25000" dirty="0"/>
              <a:t>2j</a:t>
            </a:r>
            <a:r>
              <a:rPr lang="en-US" altLang="ja-JP" sz="1000" dirty="0"/>
              <a:t>, …, </a:t>
            </a:r>
            <a:r>
              <a:rPr lang="en-US" altLang="ja-JP" sz="1000" dirty="0" err="1"/>
              <a:t>b</a:t>
            </a:r>
            <a:r>
              <a:rPr lang="en-US" altLang="ja-JP" sz="1000" baseline="-25000" dirty="0" err="1"/>
              <a:t>kj</a:t>
            </a:r>
            <a:r>
              <a:rPr lang="en-US" altLang="ja-JP" sz="1000" dirty="0"/>
              <a:t>}})</a:t>
            </a:r>
            <a:r>
              <a:rPr lang="ja-JP" altLang="en-US" sz="1000" dirty="0"/>
              <a:t>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1</a:t>
            </a:r>
            <a:r>
              <a:rPr lang="ja-JP" altLang="en-US" sz="1000" dirty="0"/>
              <a:t>の仮定を満たすグラフに対して，</a:t>
            </a:r>
            <a:r>
              <a:rPr lang="en-US" altLang="ja-JP" sz="1000" dirty="0"/>
              <a:t>|A|</a:t>
            </a:r>
            <a:r>
              <a:rPr lang="ja-JP" altLang="en-US" sz="1000" dirty="0"/>
              <a:t>≦</a:t>
            </a:r>
            <a:r>
              <a:rPr lang="en-US" altLang="ja-JP" sz="1000" dirty="0"/>
              <a:t>|B|</a:t>
            </a:r>
            <a:r>
              <a:rPr lang="ja-JP" altLang="en-US" sz="1000" dirty="0"/>
              <a:t>であることを証明せよ．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1</a:t>
            </a:r>
            <a:r>
              <a:rPr lang="ja-JP" altLang="en-US" sz="1000" dirty="0"/>
              <a:t>の仮定を満たすグラフの辺彩色数は</a:t>
            </a:r>
            <a:r>
              <a:rPr lang="en-US" altLang="ja-JP" sz="1000" dirty="0"/>
              <a:t>k</a:t>
            </a:r>
            <a:r>
              <a:rPr lang="ja-JP" altLang="en-US" sz="1000" dirty="0"/>
              <a:t>となる．その理由を述べよ．</a:t>
            </a:r>
            <a:br>
              <a:rPr lang="en-US" altLang="ja-JP" sz="1000" dirty="0"/>
            </a:br>
            <a:r>
              <a:rPr lang="ja-JP" altLang="en-US" sz="1000" dirty="0"/>
              <a:t>注意：グラフ</a:t>
            </a:r>
            <a:r>
              <a:rPr lang="en-US" altLang="ja-JP" sz="1000" dirty="0"/>
              <a:t>G</a:t>
            </a:r>
            <a:r>
              <a:rPr lang="ja-JP" altLang="en-US" sz="1000" dirty="0"/>
              <a:t>の辺彩色数 </a:t>
            </a:r>
            <a:r>
              <a:rPr lang="en-US" altLang="ja-JP" sz="1000" dirty="0"/>
              <a:t>= min{α</a:t>
            </a:r>
            <a:r>
              <a:rPr lang="ja-JP" altLang="en-US" sz="1000" dirty="0"/>
              <a:t>：</a:t>
            </a:r>
            <a:r>
              <a:rPr lang="en-US" altLang="ja-JP" sz="1000" dirty="0"/>
              <a:t>G</a:t>
            </a:r>
            <a:r>
              <a:rPr lang="ja-JP" altLang="en-US" sz="1000" dirty="0"/>
              <a:t>は</a:t>
            </a:r>
            <a:r>
              <a:rPr lang="en-US" altLang="ja-JP" sz="1000" dirty="0"/>
              <a:t>α</a:t>
            </a:r>
            <a:r>
              <a:rPr lang="ja-JP" altLang="en-US" sz="1000" dirty="0"/>
              <a:t>色で辺彩色可能</a:t>
            </a:r>
            <a:r>
              <a:rPr lang="en-US" altLang="ja-JP" sz="1000" dirty="0"/>
              <a:t>}</a:t>
            </a:r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補題から定理</a:t>
            </a:r>
            <a:r>
              <a:rPr lang="en-US" altLang="ja-JP" sz="1000" dirty="0"/>
              <a:t>1</a:t>
            </a:r>
            <a:r>
              <a:rPr lang="ja-JP" altLang="en-US" sz="1000" dirty="0"/>
              <a:t>が成り立つことが分かる理由を説明せよ（下線部①） ．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下線部②の空欄を埋めよ．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br>
              <a:rPr lang="en-US" altLang="ja-JP" sz="1000" dirty="0"/>
            </a:br>
            <a:endParaRPr lang="en-US" altLang="ja-JP" sz="1000" dirty="0">
              <a:latin typeface="Calibri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10AB07-16E3-4BD7-A25D-03DBE739ACF9}"/>
              </a:ext>
            </a:extLst>
          </p:cNvPr>
          <p:cNvSpPr/>
          <p:nvPr/>
        </p:nvSpPr>
        <p:spPr>
          <a:xfrm>
            <a:off x="692696" y="7992824"/>
            <a:ext cx="115212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0EB4729-9E60-4763-A53C-4B0AADD830F0}"/>
              </a:ext>
            </a:extLst>
          </p:cNvPr>
          <p:cNvSpPr/>
          <p:nvPr/>
        </p:nvSpPr>
        <p:spPr>
          <a:xfrm>
            <a:off x="2708920" y="7992824"/>
            <a:ext cx="115212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72B4521-248D-43EB-853D-4DE87E746055}"/>
              </a:ext>
            </a:extLst>
          </p:cNvPr>
          <p:cNvSpPr/>
          <p:nvPr/>
        </p:nvSpPr>
        <p:spPr>
          <a:xfrm>
            <a:off x="4725144" y="7992824"/>
            <a:ext cx="115212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B18BB49-82E1-4801-B593-40D084428BAD}"/>
              </a:ext>
            </a:extLst>
          </p:cNvPr>
          <p:cNvSpPr/>
          <p:nvPr/>
        </p:nvSpPr>
        <p:spPr>
          <a:xfrm>
            <a:off x="476672" y="6948264"/>
            <a:ext cx="115212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C5759CC-7F50-41EC-B3F6-BE51C804ED84}"/>
              </a:ext>
            </a:extLst>
          </p:cNvPr>
          <p:cNvCxnSpPr>
            <a:cxnSpLocks/>
            <a:stCxn id="11" idx="1"/>
            <a:endCxn id="11" idx="3"/>
          </p:cNvCxnSpPr>
          <p:nvPr/>
        </p:nvCxnSpPr>
        <p:spPr>
          <a:xfrm>
            <a:off x="476672" y="7272300"/>
            <a:ext cx="11521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EA39531-A0C6-4F24-B677-6412F5A6CD55}"/>
              </a:ext>
            </a:extLst>
          </p:cNvPr>
          <p:cNvSpPr/>
          <p:nvPr/>
        </p:nvSpPr>
        <p:spPr>
          <a:xfrm>
            <a:off x="2204864" y="6954232"/>
            <a:ext cx="115212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E06090C-58C0-4E90-899B-D80BC54421AD}"/>
              </a:ext>
            </a:extLst>
          </p:cNvPr>
          <p:cNvCxnSpPr>
            <a:cxnSpLocks/>
            <a:stCxn id="13" idx="1"/>
            <a:endCxn id="13" idx="3"/>
          </p:cNvCxnSpPr>
          <p:nvPr/>
        </p:nvCxnSpPr>
        <p:spPr>
          <a:xfrm>
            <a:off x="2204864" y="7278268"/>
            <a:ext cx="11521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3685B01-9B26-45A1-B193-1E8EAE792934}"/>
              </a:ext>
            </a:extLst>
          </p:cNvPr>
          <p:cNvSpPr/>
          <p:nvPr/>
        </p:nvSpPr>
        <p:spPr>
          <a:xfrm>
            <a:off x="5013176" y="6959312"/>
            <a:ext cx="115212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21A34EC-57EE-4832-8801-C768EE4F554D}"/>
              </a:ext>
            </a:extLst>
          </p:cNvPr>
          <p:cNvCxnSpPr>
            <a:cxnSpLocks/>
            <a:stCxn id="15" idx="1"/>
            <a:endCxn id="15" idx="3"/>
          </p:cNvCxnSpPr>
          <p:nvPr/>
        </p:nvCxnSpPr>
        <p:spPr>
          <a:xfrm>
            <a:off x="5013176" y="7283348"/>
            <a:ext cx="11521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楕円 16">
            <a:extLst>
              <a:ext uri="{FF2B5EF4-FFF2-40B4-BE49-F238E27FC236}">
                <a16:creationId xmlns:a16="http://schemas.microsoft.com/office/drawing/2014/main" id="{7A90FEDF-8A5D-4A75-9609-133DFBF7C557}"/>
              </a:ext>
            </a:extLst>
          </p:cNvPr>
          <p:cNvSpPr/>
          <p:nvPr/>
        </p:nvSpPr>
        <p:spPr>
          <a:xfrm>
            <a:off x="1026448" y="7082120"/>
            <a:ext cx="72008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750F7D7-7B37-4179-8046-CC20D62ACC3A}"/>
              </a:ext>
            </a:extLst>
          </p:cNvPr>
          <p:cNvSpPr/>
          <p:nvPr/>
        </p:nvSpPr>
        <p:spPr>
          <a:xfrm>
            <a:off x="1027336" y="7396440"/>
            <a:ext cx="72008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5436CB2A-BC0E-436B-8AD9-8B6ADB2F74A6}"/>
              </a:ext>
            </a:extLst>
          </p:cNvPr>
          <p:cNvSpPr/>
          <p:nvPr/>
        </p:nvSpPr>
        <p:spPr>
          <a:xfrm>
            <a:off x="2739400" y="7087200"/>
            <a:ext cx="72008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2DA00E69-E1FF-4462-A217-F9BFB2259F13}"/>
              </a:ext>
            </a:extLst>
          </p:cNvPr>
          <p:cNvSpPr/>
          <p:nvPr/>
        </p:nvSpPr>
        <p:spPr>
          <a:xfrm>
            <a:off x="2740288" y="7411680"/>
            <a:ext cx="72008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85423D93-B37C-4DA1-A711-4ABCC2F11191}"/>
              </a:ext>
            </a:extLst>
          </p:cNvPr>
          <p:cNvSpPr/>
          <p:nvPr/>
        </p:nvSpPr>
        <p:spPr>
          <a:xfrm>
            <a:off x="5562952" y="7101552"/>
            <a:ext cx="72008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288F2BBC-7927-4C6E-A6F6-A5EC8706E2EA}"/>
              </a:ext>
            </a:extLst>
          </p:cNvPr>
          <p:cNvSpPr/>
          <p:nvPr/>
        </p:nvSpPr>
        <p:spPr>
          <a:xfrm>
            <a:off x="5563840" y="7420952"/>
            <a:ext cx="72008" cy="720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79FBBA29-3FF7-419A-8ED7-003DA85F3FD2}"/>
              </a:ext>
            </a:extLst>
          </p:cNvPr>
          <p:cNvCxnSpPr>
            <a:cxnSpLocks/>
            <a:stCxn id="18" idx="6"/>
            <a:endCxn id="9" idx="1"/>
          </p:cNvCxnSpPr>
          <p:nvPr/>
        </p:nvCxnSpPr>
        <p:spPr>
          <a:xfrm>
            <a:off x="1099344" y="7432444"/>
            <a:ext cx="1609576" cy="704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4FFC550-7D2B-48C1-A77A-3B990D8EDBCE}"/>
              </a:ext>
            </a:extLst>
          </p:cNvPr>
          <p:cNvCxnSpPr>
            <a:cxnSpLocks/>
            <a:stCxn id="18" idx="6"/>
            <a:endCxn id="9" idx="3"/>
          </p:cNvCxnSpPr>
          <p:nvPr/>
        </p:nvCxnSpPr>
        <p:spPr>
          <a:xfrm>
            <a:off x="1099344" y="7432444"/>
            <a:ext cx="2761704" cy="704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B6E86B1-8BB9-4372-B37A-CB07E7A0236B}"/>
              </a:ext>
            </a:extLst>
          </p:cNvPr>
          <p:cNvCxnSpPr>
            <a:cxnSpLocks/>
            <a:stCxn id="20" idx="4"/>
            <a:endCxn id="9" idx="1"/>
          </p:cNvCxnSpPr>
          <p:nvPr/>
        </p:nvCxnSpPr>
        <p:spPr>
          <a:xfrm flipH="1">
            <a:off x="2708920" y="7483688"/>
            <a:ext cx="67372" cy="653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03F13900-AC54-488A-A965-E6979A4005D6}"/>
              </a:ext>
            </a:extLst>
          </p:cNvPr>
          <p:cNvCxnSpPr>
            <a:cxnSpLocks/>
            <a:stCxn id="20" idx="4"/>
            <a:endCxn id="9" idx="3"/>
          </p:cNvCxnSpPr>
          <p:nvPr/>
        </p:nvCxnSpPr>
        <p:spPr>
          <a:xfrm>
            <a:off x="2776292" y="7483688"/>
            <a:ext cx="1084756" cy="653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9AD6724-6E1F-4853-B6AB-7E138CC720F7}"/>
              </a:ext>
            </a:extLst>
          </p:cNvPr>
          <p:cNvCxnSpPr>
            <a:cxnSpLocks/>
            <a:stCxn id="22" idx="2"/>
            <a:endCxn id="9" idx="1"/>
          </p:cNvCxnSpPr>
          <p:nvPr/>
        </p:nvCxnSpPr>
        <p:spPr>
          <a:xfrm flipH="1">
            <a:off x="2708920" y="7456956"/>
            <a:ext cx="2854920" cy="679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EF408F00-3063-4E99-B4C5-031BFC6DC026}"/>
              </a:ext>
            </a:extLst>
          </p:cNvPr>
          <p:cNvCxnSpPr>
            <a:cxnSpLocks/>
            <a:stCxn id="22" idx="2"/>
            <a:endCxn id="9" idx="3"/>
          </p:cNvCxnSpPr>
          <p:nvPr/>
        </p:nvCxnSpPr>
        <p:spPr>
          <a:xfrm flipH="1">
            <a:off x="3861048" y="7456956"/>
            <a:ext cx="1702792" cy="679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1677A78-D4FF-44C1-ACF5-143E5BECD1FA}"/>
              </a:ext>
            </a:extLst>
          </p:cNvPr>
          <p:cNvSpPr txBox="1"/>
          <p:nvPr/>
        </p:nvSpPr>
        <p:spPr>
          <a:xfrm>
            <a:off x="158830" y="7108983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G</a:t>
            </a:r>
            <a:r>
              <a:rPr kumimoji="1" lang="en-US" altLang="ja-JP" sz="1400" baseline="-25000" dirty="0"/>
              <a:t>1</a:t>
            </a:r>
            <a:endParaRPr kumimoji="1" lang="ja-JP" altLang="en-US" sz="1400" baseline="-250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CFD8C68-ADBF-4C36-B3E6-EF2623F816DC}"/>
              </a:ext>
            </a:extLst>
          </p:cNvPr>
          <p:cNvSpPr txBox="1"/>
          <p:nvPr/>
        </p:nvSpPr>
        <p:spPr>
          <a:xfrm>
            <a:off x="1899190" y="7108983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G</a:t>
            </a:r>
            <a:r>
              <a:rPr kumimoji="1" lang="en-US" altLang="ja-JP" sz="1400" baseline="-25000" dirty="0"/>
              <a:t>2</a:t>
            </a:r>
            <a:endParaRPr kumimoji="1" lang="ja-JP" altLang="en-US" sz="1400" baseline="-250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42F3517-190A-4861-BDAB-9ABC184B856C}"/>
              </a:ext>
            </a:extLst>
          </p:cNvPr>
          <p:cNvSpPr txBox="1"/>
          <p:nvPr/>
        </p:nvSpPr>
        <p:spPr>
          <a:xfrm>
            <a:off x="4725144" y="7108983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/>
              <a:t>G</a:t>
            </a:r>
            <a:r>
              <a:rPr kumimoji="1" lang="en-US" altLang="ja-JP" sz="1400" baseline="-25000" dirty="0" err="1"/>
              <a:t>k</a:t>
            </a:r>
            <a:endParaRPr kumimoji="1" lang="ja-JP" altLang="en-US" sz="1400" baseline="-25000" dirty="0"/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46976944-F6BD-4EB8-97DB-14409DDD42C5}"/>
              </a:ext>
            </a:extLst>
          </p:cNvPr>
          <p:cNvCxnSpPr>
            <a:cxnSpLocks/>
          </p:cNvCxnSpPr>
          <p:nvPr/>
        </p:nvCxnSpPr>
        <p:spPr>
          <a:xfrm>
            <a:off x="2060848" y="8136840"/>
            <a:ext cx="432048" cy="0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E044FC5-F13E-4EC1-A422-6D92389D816B}"/>
              </a:ext>
            </a:extLst>
          </p:cNvPr>
          <p:cNvCxnSpPr>
            <a:cxnSpLocks/>
          </p:cNvCxnSpPr>
          <p:nvPr/>
        </p:nvCxnSpPr>
        <p:spPr>
          <a:xfrm>
            <a:off x="4077072" y="8136840"/>
            <a:ext cx="432048" cy="0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FACA8624-DBA5-44FE-AF91-99CE01FA60F6}"/>
              </a:ext>
            </a:extLst>
          </p:cNvPr>
          <p:cNvCxnSpPr>
            <a:cxnSpLocks/>
          </p:cNvCxnSpPr>
          <p:nvPr/>
        </p:nvCxnSpPr>
        <p:spPr>
          <a:xfrm>
            <a:off x="3933056" y="7272744"/>
            <a:ext cx="432048" cy="0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AC0608C-176D-4B51-858C-28CF54EA3369}"/>
              </a:ext>
            </a:extLst>
          </p:cNvPr>
          <p:cNvSpPr txBox="1"/>
          <p:nvPr/>
        </p:nvSpPr>
        <p:spPr>
          <a:xfrm>
            <a:off x="1124744" y="7973079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Y</a:t>
            </a:r>
            <a:r>
              <a:rPr kumimoji="1" lang="en-US" altLang="ja-JP" sz="1400" baseline="-25000" dirty="0"/>
              <a:t>1</a:t>
            </a:r>
            <a:endParaRPr kumimoji="1" lang="ja-JP" altLang="en-US" sz="1400" baseline="-250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E607305-4B01-4A38-9CD9-0DA3DFD0AE35}"/>
              </a:ext>
            </a:extLst>
          </p:cNvPr>
          <p:cNvSpPr txBox="1"/>
          <p:nvPr/>
        </p:nvSpPr>
        <p:spPr>
          <a:xfrm>
            <a:off x="3140968" y="7973079"/>
            <a:ext cx="2973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/>
              <a:t>Y</a:t>
            </a:r>
            <a:r>
              <a:rPr kumimoji="1" lang="en-US" altLang="ja-JP" sz="1400" baseline="-25000" dirty="0" err="1"/>
              <a:t>j</a:t>
            </a:r>
            <a:endParaRPr kumimoji="1" lang="ja-JP" altLang="en-US" sz="1400" baseline="-250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9340A69-D844-412E-A669-80866FE4F18B}"/>
              </a:ext>
            </a:extLst>
          </p:cNvPr>
          <p:cNvSpPr txBox="1"/>
          <p:nvPr/>
        </p:nvSpPr>
        <p:spPr>
          <a:xfrm>
            <a:off x="5157192" y="7973079"/>
            <a:ext cx="327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/>
              <a:t>Y</a:t>
            </a:r>
            <a:r>
              <a:rPr kumimoji="1" lang="en-US" altLang="ja-JP" sz="1400" baseline="-25000" dirty="0" err="1"/>
              <a:t>n</a:t>
            </a:r>
            <a:endParaRPr kumimoji="1" lang="ja-JP" altLang="en-US" sz="1400" baseline="-250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6E3FC6D-4FB3-490B-A148-700C9E7EBE61}"/>
              </a:ext>
            </a:extLst>
          </p:cNvPr>
          <p:cNvSpPr txBox="1"/>
          <p:nvPr/>
        </p:nvSpPr>
        <p:spPr>
          <a:xfrm>
            <a:off x="692696" y="6964967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a</a:t>
            </a:r>
            <a:r>
              <a:rPr kumimoji="1" lang="en-US" altLang="ja-JP" sz="1400" baseline="-25000" dirty="0"/>
              <a:t>1,i</a:t>
            </a:r>
            <a:endParaRPr kumimoji="1" lang="ja-JP" altLang="en-US" sz="1400" baseline="-250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A7A3A61-65CC-43D5-B3A6-EBB85B32D070}"/>
              </a:ext>
            </a:extLst>
          </p:cNvPr>
          <p:cNvSpPr txBox="1"/>
          <p:nvPr/>
        </p:nvSpPr>
        <p:spPr>
          <a:xfrm>
            <a:off x="2391078" y="6964967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a</a:t>
            </a:r>
            <a:r>
              <a:rPr kumimoji="1" lang="en-US" altLang="ja-JP" sz="1400" baseline="-25000" dirty="0"/>
              <a:t>2,i</a:t>
            </a:r>
            <a:endParaRPr kumimoji="1" lang="ja-JP" altLang="en-US" sz="1400" baseline="-250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7D3A2D1-E673-4401-A580-BA8E02A2CB47}"/>
              </a:ext>
            </a:extLst>
          </p:cNvPr>
          <p:cNvSpPr txBox="1"/>
          <p:nvPr/>
        </p:nvSpPr>
        <p:spPr>
          <a:xfrm>
            <a:off x="5589240" y="696496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/>
              <a:t>a</a:t>
            </a:r>
            <a:r>
              <a:rPr kumimoji="1" lang="en-US" altLang="ja-JP" sz="1400" baseline="-25000" dirty="0" err="1"/>
              <a:t>k,i</a:t>
            </a:r>
            <a:endParaRPr kumimoji="1" lang="ja-JP" altLang="en-US" sz="1400" baseline="-250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AE1B578-389F-42F8-9351-952072E8AB16}"/>
              </a:ext>
            </a:extLst>
          </p:cNvPr>
          <p:cNvSpPr txBox="1"/>
          <p:nvPr/>
        </p:nvSpPr>
        <p:spPr>
          <a:xfrm>
            <a:off x="692696" y="7252999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b</a:t>
            </a:r>
            <a:r>
              <a:rPr kumimoji="1" lang="en-US" altLang="ja-JP" sz="1400" baseline="-25000" dirty="0"/>
              <a:t>1,j</a:t>
            </a:r>
            <a:endParaRPr kumimoji="1" lang="ja-JP" altLang="en-US" sz="1400" baseline="-250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815D8EB-7557-40E5-B31F-AA8555884C08}"/>
              </a:ext>
            </a:extLst>
          </p:cNvPr>
          <p:cNvSpPr txBox="1"/>
          <p:nvPr/>
        </p:nvSpPr>
        <p:spPr>
          <a:xfrm>
            <a:off x="2383062" y="7252999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b</a:t>
            </a:r>
            <a:r>
              <a:rPr kumimoji="1" lang="en-US" altLang="ja-JP" sz="1400" baseline="-25000" dirty="0"/>
              <a:t>2,j</a:t>
            </a:r>
            <a:endParaRPr kumimoji="1" lang="ja-JP" altLang="en-US" sz="1400" baseline="-250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9FE040E-2496-4507-9DB4-EB5F8C863E2E}"/>
              </a:ext>
            </a:extLst>
          </p:cNvPr>
          <p:cNvSpPr txBox="1"/>
          <p:nvPr/>
        </p:nvSpPr>
        <p:spPr>
          <a:xfrm>
            <a:off x="5589240" y="7252999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/>
              <a:t>b</a:t>
            </a:r>
            <a:r>
              <a:rPr kumimoji="1" lang="en-US" altLang="ja-JP" sz="1400" baseline="-25000" dirty="0" err="1"/>
              <a:t>k,j</a:t>
            </a:r>
            <a:endParaRPr kumimoji="1" lang="ja-JP" altLang="en-US" sz="1400" baseline="-250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272D847-3E72-45DE-A59A-911AC284C3AB}"/>
              </a:ext>
            </a:extLst>
          </p:cNvPr>
          <p:cNvSpPr txBox="1"/>
          <p:nvPr/>
        </p:nvSpPr>
        <p:spPr>
          <a:xfrm>
            <a:off x="2164742" y="768504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+</a:t>
            </a:r>
            <a:endParaRPr kumimoji="1" lang="ja-JP" altLang="en-US" sz="1400" baseline="-25000" dirty="0">
              <a:solidFill>
                <a:srgbClr val="0070C0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E20FD31-FB6F-4A0B-97B7-0E72D39AD32E}"/>
              </a:ext>
            </a:extLst>
          </p:cNvPr>
          <p:cNvSpPr txBox="1"/>
          <p:nvPr/>
        </p:nvSpPr>
        <p:spPr>
          <a:xfrm>
            <a:off x="4162678" y="768504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+</a:t>
            </a:r>
            <a:endParaRPr kumimoji="1" lang="ja-JP" altLang="en-US" sz="1400" baseline="-25000" dirty="0">
              <a:solidFill>
                <a:srgbClr val="0070C0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3F678BC-A3FD-4886-B57E-9CD32105093B}"/>
              </a:ext>
            </a:extLst>
          </p:cNvPr>
          <p:cNvSpPr txBox="1"/>
          <p:nvPr/>
        </p:nvSpPr>
        <p:spPr>
          <a:xfrm>
            <a:off x="2996952" y="768504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+</a:t>
            </a:r>
            <a:endParaRPr kumimoji="1" lang="ja-JP" altLang="en-US" sz="14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6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59A30-8BF0-45F3-94CD-C699DA7CC359}"/>
              </a:ext>
            </a:extLst>
          </p:cNvPr>
          <p:cNvSpPr txBox="1"/>
          <p:nvPr/>
        </p:nvSpPr>
        <p:spPr>
          <a:xfrm>
            <a:off x="188640" y="179512"/>
            <a:ext cx="5330305" cy="86485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2021</a:t>
            </a:r>
            <a:r>
              <a:rPr lang="ja-JP" altLang="en-US" sz="1000" dirty="0"/>
              <a:t>年度 有限幾何学 期末レポート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2</a:t>
            </a:r>
            <a:r>
              <a:rPr lang="ja-JP" altLang="en-US" sz="1000" dirty="0"/>
              <a:t>：次の文章を読み各問に答えよ．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2</a:t>
            </a:r>
            <a:r>
              <a:rPr lang="ja-JP" altLang="en-US" sz="1000" dirty="0"/>
              <a:t>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T</a:t>
            </a:r>
            <a:r>
              <a:rPr lang="ja-JP" altLang="en-US" sz="1000" dirty="0"/>
              <a:t>を位数</a:t>
            </a:r>
            <a:r>
              <a:rPr lang="en-US" altLang="ja-JP" sz="1000" dirty="0"/>
              <a:t>3</a:t>
            </a:r>
            <a:r>
              <a:rPr lang="ja-JP" altLang="en-US" sz="1000" dirty="0"/>
              <a:t>以上の強連結なトーナメントとし，</a:t>
            </a:r>
            <a:r>
              <a:rPr lang="en-US" altLang="ja-JP" sz="1000" dirty="0"/>
              <a:t>v</a:t>
            </a:r>
            <a:r>
              <a:rPr lang="ja-JP" altLang="en-US" sz="1000" dirty="0"/>
              <a:t>∈</a:t>
            </a:r>
            <a:r>
              <a:rPr lang="en-US" altLang="ja-JP" sz="1000" dirty="0"/>
              <a:t>V(T)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このとき，任意の</a:t>
            </a:r>
            <a:r>
              <a:rPr lang="en-US" altLang="ja-JP" sz="1000" dirty="0"/>
              <a:t>k (3</a:t>
            </a:r>
            <a:r>
              <a:rPr lang="ja-JP" altLang="en-US" sz="1000" dirty="0"/>
              <a:t>≦</a:t>
            </a:r>
            <a:r>
              <a:rPr lang="en-US" altLang="ja-JP" sz="1000" dirty="0"/>
              <a:t>k</a:t>
            </a:r>
            <a:r>
              <a:rPr lang="ja-JP" altLang="en-US" sz="1000" dirty="0"/>
              <a:t>≦</a:t>
            </a:r>
            <a:r>
              <a:rPr lang="en-US" altLang="ja-JP" sz="1000" dirty="0"/>
              <a:t>|V(T)|)</a:t>
            </a:r>
            <a:r>
              <a:rPr lang="ja-JP" altLang="en-US" sz="1000" dirty="0"/>
              <a:t>に対して，</a:t>
            </a:r>
            <a:r>
              <a:rPr lang="en-US" altLang="ja-JP" sz="1000" dirty="0"/>
              <a:t>T</a:t>
            </a:r>
            <a:r>
              <a:rPr lang="ja-JP" altLang="en-US" sz="1000" dirty="0"/>
              <a:t>は</a:t>
            </a:r>
            <a:r>
              <a:rPr lang="en-US" altLang="ja-JP" sz="1000" dirty="0"/>
              <a:t>v</a:t>
            </a:r>
            <a:r>
              <a:rPr lang="ja-JP" altLang="en-US" sz="1000" dirty="0"/>
              <a:t>を含む位数</a:t>
            </a:r>
            <a:r>
              <a:rPr lang="en-US" altLang="ja-JP" sz="1000" dirty="0"/>
              <a:t>k</a:t>
            </a:r>
            <a:r>
              <a:rPr lang="ja-JP" altLang="en-US" sz="1000" dirty="0"/>
              <a:t>の有向閉路を持つ．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2</a:t>
            </a:r>
            <a:r>
              <a:rPr lang="ja-JP" altLang="en-US" sz="1000" dirty="0"/>
              <a:t>の証明の準備：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1000" dirty="0"/>
              <a:t>始点が</a:t>
            </a:r>
            <a:r>
              <a:rPr lang="en-US" altLang="ja-JP" sz="1000" dirty="0"/>
              <a:t>u</a:t>
            </a:r>
            <a:r>
              <a:rPr lang="ja-JP" altLang="en-US" sz="1000" dirty="0"/>
              <a:t>，終点が</a:t>
            </a:r>
            <a:r>
              <a:rPr lang="en-US" altLang="ja-JP" sz="1000" dirty="0"/>
              <a:t>v</a:t>
            </a:r>
            <a:r>
              <a:rPr lang="ja-JP" altLang="en-US" sz="1000" dirty="0"/>
              <a:t>である弧を</a:t>
            </a:r>
            <a:r>
              <a:rPr lang="en-US" altLang="ja-JP" sz="1000" dirty="0"/>
              <a:t>(</a:t>
            </a:r>
            <a:r>
              <a:rPr lang="en-US" altLang="ja-JP" sz="1000" dirty="0" err="1"/>
              <a:t>u,v</a:t>
            </a:r>
            <a:r>
              <a:rPr lang="en-US" altLang="ja-JP" sz="1000" dirty="0"/>
              <a:t>)</a:t>
            </a:r>
            <a:r>
              <a:rPr lang="ja-JP" altLang="en-US" sz="1000" dirty="0"/>
              <a:t>で表すことにする．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1000" dirty="0"/>
              <a:t>有向グラフ</a:t>
            </a:r>
            <a:r>
              <a:rPr lang="en-US" altLang="ja-JP" sz="1000" dirty="0"/>
              <a:t>T</a:t>
            </a:r>
            <a:r>
              <a:rPr lang="ja-JP" altLang="en-US" sz="1000" dirty="0"/>
              <a:t>の弧全体からなる集合を</a:t>
            </a:r>
            <a:r>
              <a:rPr lang="en-US" altLang="ja-JP" sz="1000" dirty="0"/>
              <a:t>A(T)</a:t>
            </a:r>
            <a:r>
              <a:rPr lang="ja-JP" altLang="en-US" sz="1000" dirty="0"/>
              <a:t>で表す．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1000" dirty="0"/>
              <a:t>有向グラフ</a:t>
            </a:r>
            <a:r>
              <a:rPr lang="en-US" altLang="ja-JP" sz="1000" dirty="0"/>
              <a:t>T</a:t>
            </a:r>
            <a:r>
              <a:rPr lang="ja-JP" altLang="en-US" sz="1000" dirty="0"/>
              <a:t>と</a:t>
            </a:r>
            <a:r>
              <a:rPr lang="en-US" altLang="ja-JP" sz="1000" dirty="0"/>
              <a:t>W</a:t>
            </a:r>
            <a:r>
              <a:rPr lang="ja-JP" altLang="en-US" sz="1000" dirty="0"/>
              <a:t>⊆</a:t>
            </a:r>
            <a:r>
              <a:rPr lang="en-US" altLang="ja-JP" sz="1000" dirty="0"/>
              <a:t>V(T)</a:t>
            </a:r>
            <a:r>
              <a:rPr lang="ja-JP" altLang="en-US" sz="1000" dirty="0"/>
              <a:t>に対して，</a:t>
            </a:r>
            <a:br>
              <a:rPr lang="en-US" altLang="ja-JP" sz="1000" dirty="0"/>
            </a:b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(W)={u</a:t>
            </a:r>
            <a:r>
              <a:rPr lang="ja-JP" altLang="en-US" sz="1000" dirty="0"/>
              <a:t>∈</a:t>
            </a:r>
            <a:r>
              <a:rPr lang="en-US" altLang="ja-JP" sz="1000" dirty="0"/>
              <a:t>V(T)-W</a:t>
            </a:r>
            <a:r>
              <a:rPr lang="ja-JP" altLang="en-US" sz="1000" dirty="0"/>
              <a:t>：</a:t>
            </a:r>
            <a:r>
              <a:rPr lang="en-US" altLang="ja-JP" sz="1000" dirty="0"/>
              <a:t>(</a:t>
            </a:r>
            <a:r>
              <a:rPr lang="en-US" altLang="ja-JP" sz="1000" dirty="0" err="1"/>
              <a:t>w,u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</a:t>
            </a:r>
            <a:r>
              <a:rPr lang="ja-JP" altLang="en-US" sz="1000" dirty="0"/>
              <a:t>となる</a:t>
            </a:r>
            <a:r>
              <a:rPr lang="en-US" altLang="ja-JP" sz="1000" dirty="0"/>
              <a:t>w</a:t>
            </a:r>
            <a:r>
              <a:rPr lang="ja-JP" altLang="en-US" sz="1000" dirty="0"/>
              <a:t>∈</a:t>
            </a:r>
            <a:r>
              <a:rPr lang="en-US" altLang="ja-JP" sz="1000" dirty="0"/>
              <a:t>W</a:t>
            </a:r>
            <a:r>
              <a:rPr lang="ja-JP" altLang="en-US" sz="1000" dirty="0"/>
              <a:t>が存在する</a:t>
            </a:r>
            <a:r>
              <a:rPr lang="en-US" altLang="ja-JP" sz="1000" dirty="0"/>
              <a:t>}</a:t>
            </a:r>
            <a:r>
              <a:rPr lang="ja-JP" altLang="en-US" sz="1000" dirty="0"/>
              <a:t>，</a:t>
            </a:r>
            <a:br>
              <a:rPr lang="en-US" altLang="ja-JP" sz="1000" dirty="0"/>
            </a:b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(W)={u</a:t>
            </a:r>
            <a:r>
              <a:rPr lang="ja-JP" altLang="en-US" sz="1000" dirty="0"/>
              <a:t>∈</a:t>
            </a:r>
            <a:r>
              <a:rPr lang="en-US" altLang="ja-JP" sz="1000" dirty="0"/>
              <a:t>V(T)-W</a:t>
            </a:r>
            <a:r>
              <a:rPr lang="ja-JP" altLang="en-US" sz="1000" dirty="0"/>
              <a:t>：</a:t>
            </a:r>
            <a:r>
              <a:rPr lang="en-US" altLang="ja-JP" sz="1000" dirty="0"/>
              <a:t> (</a:t>
            </a:r>
            <a:r>
              <a:rPr lang="en-US" altLang="ja-JP" sz="1000" dirty="0" err="1"/>
              <a:t>u,w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</a:t>
            </a:r>
            <a:r>
              <a:rPr lang="ja-JP" altLang="en-US" sz="1000" dirty="0"/>
              <a:t>となる</a:t>
            </a:r>
            <a:r>
              <a:rPr lang="en-US" altLang="ja-JP" sz="1000" dirty="0"/>
              <a:t>w</a:t>
            </a:r>
            <a:r>
              <a:rPr lang="ja-JP" altLang="en-US" sz="1000" dirty="0"/>
              <a:t>∈</a:t>
            </a:r>
            <a:r>
              <a:rPr lang="en-US" altLang="ja-JP" sz="1000" dirty="0"/>
              <a:t>W</a:t>
            </a:r>
            <a:r>
              <a:rPr lang="ja-JP" altLang="en-US" sz="1000" dirty="0"/>
              <a:t>が存在する</a:t>
            </a:r>
            <a:r>
              <a:rPr lang="en-US" altLang="ja-JP" sz="1000" dirty="0"/>
              <a:t>}</a:t>
            </a:r>
            <a:r>
              <a:rPr lang="ja-JP" altLang="en-US" sz="1000" dirty="0"/>
              <a:t>と定義する．</a:t>
            </a:r>
            <a:endParaRPr lang="en-US" altLang="ja-JP" sz="1000" dirty="0"/>
          </a:p>
          <a:p>
            <a:pPr marL="171450" indent="-171450"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defRPr/>
            </a:pPr>
            <a:r>
              <a:rPr lang="ja-JP" altLang="en-US" sz="1000" dirty="0"/>
              <a:t>補題：有向グラフ</a:t>
            </a:r>
            <a:r>
              <a:rPr lang="en-US" altLang="ja-JP" sz="1000" dirty="0"/>
              <a:t>T</a:t>
            </a:r>
            <a:r>
              <a:rPr lang="ja-JP" altLang="en-US" sz="1000" dirty="0"/>
              <a:t>に対して，</a:t>
            </a:r>
            <a:br>
              <a:rPr lang="en-US" altLang="ja-JP" sz="1000" dirty="0"/>
            </a:br>
            <a:r>
              <a:rPr lang="ja-JP" altLang="en-US" sz="1000" dirty="0"/>
              <a:t>　　　　</a:t>
            </a:r>
            <a:r>
              <a:rPr lang="en-US" altLang="ja-JP" sz="1000" dirty="0"/>
              <a:t>T</a:t>
            </a:r>
            <a:r>
              <a:rPr lang="ja-JP" altLang="en-US" sz="1000" dirty="0"/>
              <a:t>が強連結ならば，任意の</a:t>
            </a:r>
            <a:r>
              <a:rPr lang="en-US" altLang="ja-JP" sz="1000" dirty="0"/>
              <a:t>W</a:t>
            </a:r>
            <a:r>
              <a:rPr lang="ja-JP" altLang="en-US" sz="1000" dirty="0"/>
              <a:t>⊆</a:t>
            </a:r>
            <a:r>
              <a:rPr lang="en-US" altLang="ja-JP" sz="1000" dirty="0"/>
              <a:t>V(T) (W</a:t>
            </a:r>
            <a:r>
              <a:rPr lang="ja-JP" altLang="en-US" sz="1000" dirty="0"/>
              <a:t>≠∅</a:t>
            </a:r>
            <a:r>
              <a:rPr lang="en-US" altLang="ja-JP" sz="1000" dirty="0"/>
              <a:t>, V(T))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(W)</a:t>
            </a:r>
            <a:r>
              <a:rPr lang="ja-JP" altLang="en-US" sz="1000" dirty="0"/>
              <a:t>≠∅かつ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(W)</a:t>
            </a:r>
            <a:r>
              <a:rPr lang="ja-JP" altLang="en-US" sz="1000" dirty="0"/>
              <a:t>≠∅となる．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定理</a:t>
            </a:r>
            <a:r>
              <a:rPr lang="en-US" altLang="ja-JP" sz="1000" dirty="0"/>
              <a:t>2</a:t>
            </a:r>
            <a:r>
              <a:rPr lang="ja-JP" altLang="en-US" sz="1000" dirty="0"/>
              <a:t>の証明：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T</a:t>
            </a:r>
            <a:r>
              <a:rPr lang="ja-JP" altLang="en-US" sz="1000" dirty="0"/>
              <a:t>を位数</a:t>
            </a:r>
            <a:r>
              <a:rPr lang="en-US" altLang="ja-JP" sz="1000" dirty="0"/>
              <a:t>3</a:t>
            </a:r>
            <a:r>
              <a:rPr lang="ja-JP" altLang="en-US" sz="1000" dirty="0"/>
              <a:t>以上の強連結なトーナメントとし，</a:t>
            </a:r>
            <a:r>
              <a:rPr lang="en-US" altLang="ja-JP" sz="1000" dirty="0"/>
              <a:t>v</a:t>
            </a:r>
            <a:r>
              <a:rPr lang="ja-JP" altLang="en-US" sz="1000" dirty="0"/>
              <a:t>∈</a:t>
            </a:r>
            <a:r>
              <a:rPr lang="en-US" altLang="ja-JP" sz="1000" dirty="0"/>
              <a:t>V(T)</a:t>
            </a:r>
            <a:r>
              <a:rPr lang="ja-JP" altLang="en-US" sz="1000" dirty="0"/>
              <a:t>とする．</a:t>
            </a:r>
            <a:r>
              <a:rPr lang="en-US" altLang="ja-JP" sz="1000" dirty="0"/>
              <a:t>k</a:t>
            </a:r>
            <a:r>
              <a:rPr lang="ja-JP" altLang="en-US" sz="1000" dirty="0"/>
              <a:t>に関する帰納法で示す．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k=3</a:t>
            </a:r>
            <a:r>
              <a:rPr lang="ja-JP" altLang="en-US" sz="1000" dirty="0"/>
              <a:t>の場合：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補題より，</a:t>
            </a:r>
            <a:r>
              <a:rPr lang="en-US" altLang="ja-JP" sz="1000" dirty="0"/>
              <a:t> 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({v})</a:t>
            </a:r>
            <a:r>
              <a:rPr lang="ja-JP" altLang="en-US" sz="1000" dirty="0"/>
              <a:t>≠∅かつ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({v})</a:t>
            </a:r>
            <a:r>
              <a:rPr lang="ja-JP" altLang="en-US" sz="1000" dirty="0"/>
              <a:t>≠∅．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ここで，任意の</a:t>
            </a:r>
            <a:r>
              <a:rPr lang="en-US" altLang="ja-JP" sz="1000" dirty="0"/>
              <a:t>x</a:t>
            </a:r>
            <a:r>
              <a:rPr lang="ja-JP" altLang="en-US" sz="1000" dirty="0"/>
              <a:t>∈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({v})</a:t>
            </a:r>
            <a:r>
              <a:rPr lang="ja-JP" altLang="en-US" sz="1000" dirty="0"/>
              <a:t>と任意の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({v})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(</a:t>
            </a:r>
            <a:r>
              <a:rPr lang="en-US" altLang="ja-JP" sz="1000" dirty="0" err="1"/>
              <a:t>x,y</a:t>
            </a:r>
            <a:r>
              <a:rPr lang="en-US" altLang="ja-JP" sz="1000" dirty="0"/>
              <a:t>)</a:t>
            </a:r>
            <a:r>
              <a:rPr lang="ja-JP" altLang="en-US" sz="1000" dirty="0"/>
              <a:t>∉</a:t>
            </a:r>
            <a:r>
              <a:rPr lang="en-US" altLang="ja-JP" sz="1000" dirty="0"/>
              <a:t>A(T)</a:t>
            </a:r>
            <a:r>
              <a:rPr lang="ja-JP" altLang="en-US" sz="1000" dirty="0"/>
              <a:t>と仮定すると，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u="sng" dirty="0"/>
              <a:t>　　　　①　　　　</a:t>
            </a:r>
            <a:r>
              <a:rPr lang="en-US" altLang="ja-JP" sz="1000" dirty="0"/>
              <a:t>=</a:t>
            </a:r>
            <a:r>
              <a:rPr lang="ja-JP" altLang="en-US" sz="1000" dirty="0"/>
              <a:t>∅ となり補題に矛盾．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よって，ある</a:t>
            </a:r>
            <a:r>
              <a:rPr lang="en-US" altLang="ja-JP" sz="1000" dirty="0"/>
              <a:t>x</a:t>
            </a:r>
            <a:r>
              <a:rPr lang="ja-JP" altLang="en-US" sz="1000" dirty="0"/>
              <a:t>∈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+</a:t>
            </a:r>
            <a:r>
              <a:rPr lang="en-US" altLang="ja-JP" sz="1000" dirty="0"/>
              <a:t>({v})</a:t>
            </a:r>
            <a:r>
              <a:rPr lang="ja-JP" altLang="en-US" sz="1000" dirty="0"/>
              <a:t>とある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C</a:t>
            </a:r>
            <a:r>
              <a:rPr lang="en-US" altLang="ja-JP" sz="1000" baseline="-25000" dirty="0"/>
              <a:t>T</a:t>
            </a:r>
            <a:r>
              <a:rPr lang="en-US" altLang="ja-JP" sz="1000" baseline="30000" dirty="0"/>
              <a:t>-</a:t>
            </a:r>
            <a:r>
              <a:rPr lang="en-US" altLang="ja-JP" sz="1000" dirty="0"/>
              <a:t>({v})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(</a:t>
            </a:r>
            <a:r>
              <a:rPr lang="en-US" altLang="ja-JP" sz="1000" dirty="0" err="1"/>
              <a:t>x,y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</a:t>
            </a:r>
            <a:r>
              <a:rPr lang="ja-JP" altLang="en-US" sz="1000" dirty="0"/>
              <a:t>となり，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 err="1"/>
              <a:t>vxyv</a:t>
            </a:r>
            <a:r>
              <a:rPr lang="ja-JP" altLang="en-US" sz="1000" dirty="0"/>
              <a:t>が</a:t>
            </a:r>
            <a:r>
              <a:rPr lang="en-US" altLang="ja-JP" sz="1000" dirty="0"/>
              <a:t>v</a:t>
            </a:r>
            <a:r>
              <a:rPr lang="ja-JP" altLang="en-US" sz="1000" dirty="0"/>
              <a:t>を含む位数</a:t>
            </a:r>
            <a:r>
              <a:rPr lang="en-US" altLang="ja-JP" sz="1000" dirty="0"/>
              <a:t>3</a:t>
            </a:r>
            <a:r>
              <a:rPr lang="ja-JP" altLang="en-US" sz="1000" dirty="0"/>
              <a:t>の有向閉路となる．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4</a:t>
            </a:r>
            <a:r>
              <a:rPr lang="ja-JP" altLang="en-US" sz="1000" dirty="0"/>
              <a:t>≦</a:t>
            </a:r>
            <a:r>
              <a:rPr lang="en-US" altLang="ja-JP" sz="1000" dirty="0"/>
              <a:t>k</a:t>
            </a:r>
            <a:r>
              <a:rPr lang="ja-JP" altLang="en-US" sz="1000" dirty="0"/>
              <a:t>≦</a:t>
            </a:r>
            <a:r>
              <a:rPr lang="en-US" altLang="ja-JP" sz="1000" dirty="0"/>
              <a:t>|V(T)|</a:t>
            </a:r>
            <a:r>
              <a:rPr lang="ja-JP" altLang="en-US" sz="1000" dirty="0"/>
              <a:t>の場合：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v</a:t>
            </a:r>
            <a:r>
              <a:rPr lang="ja-JP" altLang="en-US" sz="1000" dirty="0"/>
              <a:t>を含む位数</a:t>
            </a:r>
            <a:r>
              <a:rPr lang="en-US" altLang="ja-JP" sz="1000" dirty="0"/>
              <a:t>k-1</a:t>
            </a:r>
            <a:r>
              <a:rPr lang="ja-JP" altLang="en-US" sz="1000" dirty="0"/>
              <a:t>の有向閉路</a:t>
            </a:r>
            <a:r>
              <a:rPr lang="en-US" altLang="ja-JP" sz="1000" dirty="0"/>
              <a:t>D</a:t>
            </a:r>
            <a:r>
              <a:rPr lang="ja-JP" altLang="en-US" sz="1000" dirty="0"/>
              <a:t>を</a:t>
            </a:r>
            <a:r>
              <a:rPr lang="en-US" altLang="ja-JP" sz="1000" dirty="0"/>
              <a:t>T</a:t>
            </a:r>
            <a:r>
              <a:rPr lang="ja-JP" altLang="en-US" sz="1000" dirty="0"/>
              <a:t>が持つと仮定する．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D=v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v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…v</a:t>
            </a:r>
            <a:r>
              <a:rPr lang="en-US" altLang="ja-JP" sz="1000" baseline="-25000" dirty="0"/>
              <a:t>k-1</a:t>
            </a:r>
            <a:r>
              <a:rPr lang="en-US" altLang="ja-JP" sz="1000" dirty="0"/>
              <a:t>v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とし，</a:t>
            </a:r>
            <a:r>
              <a:rPr lang="en-US" altLang="ja-JP" sz="1000" dirty="0"/>
              <a:t>v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=v</a:t>
            </a:r>
            <a:r>
              <a:rPr lang="ja-JP" altLang="en-US" sz="1000" dirty="0"/>
              <a:t>とする（</a:t>
            </a:r>
            <a:r>
              <a:rPr lang="en-US" altLang="ja-JP" sz="1000" dirty="0"/>
              <a:t>(v</a:t>
            </a:r>
            <a:r>
              <a:rPr lang="en-US" altLang="ja-JP" sz="1000" baseline="-25000" dirty="0"/>
              <a:t>i</a:t>
            </a:r>
            <a:r>
              <a:rPr lang="en-US" altLang="ja-JP" sz="1000" dirty="0"/>
              <a:t>,v</a:t>
            </a:r>
            <a:r>
              <a:rPr lang="en-US" altLang="ja-JP" sz="1000" baseline="-25000" dirty="0"/>
              <a:t>i+1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</a:t>
            </a:r>
            <a:r>
              <a:rPr lang="ja-JP" altLang="en-US" sz="1000" dirty="0"/>
              <a:t>）．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W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={u</a:t>
            </a:r>
            <a:r>
              <a:rPr lang="ja-JP" altLang="en-US" sz="1000" dirty="0"/>
              <a:t>∈</a:t>
            </a:r>
            <a:r>
              <a:rPr lang="en-US" altLang="ja-JP" sz="1000" dirty="0"/>
              <a:t>V(T)-V(D)</a:t>
            </a:r>
            <a:r>
              <a:rPr lang="ja-JP" altLang="en-US" sz="1000" dirty="0"/>
              <a:t>：全ての</a:t>
            </a:r>
            <a:r>
              <a:rPr lang="en-US" altLang="ja-JP" sz="1000" dirty="0"/>
              <a:t>w</a:t>
            </a:r>
            <a:r>
              <a:rPr lang="ja-JP" altLang="en-US" sz="1000" dirty="0"/>
              <a:t>∈</a:t>
            </a:r>
            <a:r>
              <a:rPr lang="en-US" altLang="ja-JP" sz="1000" dirty="0"/>
              <a:t>V(D)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(</a:t>
            </a:r>
            <a:r>
              <a:rPr lang="en-US" altLang="ja-JP" sz="1000" dirty="0" err="1"/>
              <a:t>w,u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A(T)}</a:t>
            </a:r>
            <a:r>
              <a:rPr lang="ja-JP" altLang="en-US" sz="1000" dirty="0"/>
              <a:t>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W</a:t>
            </a:r>
            <a:r>
              <a:rPr lang="en-US" altLang="ja-JP" sz="1000" baseline="-25000" dirty="0"/>
              <a:t>2</a:t>
            </a:r>
            <a:r>
              <a:rPr lang="en-US" altLang="ja-JP" sz="1000" dirty="0"/>
              <a:t>={u</a:t>
            </a:r>
            <a:r>
              <a:rPr lang="ja-JP" altLang="en-US" sz="1000" dirty="0"/>
              <a:t>∈</a:t>
            </a:r>
            <a:r>
              <a:rPr lang="en-US" altLang="ja-JP" sz="1000" dirty="0"/>
              <a:t>V(T)-V(D)</a:t>
            </a:r>
            <a:r>
              <a:rPr lang="ja-JP" altLang="en-US" sz="1000" dirty="0"/>
              <a:t>：全ての</a:t>
            </a:r>
            <a:r>
              <a:rPr lang="en-US" altLang="ja-JP" sz="1000" dirty="0"/>
              <a:t>w</a:t>
            </a:r>
            <a:r>
              <a:rPr lang="ja-JP" altLang="en-US" sz="1000" dirty="0"/>
              <a:t>∈</a:t>
            </a:r>
            <a:r>
              <a:rPr lang="en-US" altLang="ja-JP" sz="1000" dirty="0"/>
              <a:t>V(D)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(</a:t>
            </a:r>
            <a:r>
              <a:rPr lang="en-US" altLang="ja-JP" sz="1000" dirty="0" err="1"/>
              <a:t>u,w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A(T)}</a:t>
            </a:r>
            <a:r>
              <a:rPr lang="ja-JP" altLang="en-US" sz="1000" dirty="0"/>
              <a:t>とする．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このとき，</a:t>
            </a:r>
            <a:r>
              <a:rPr lang="en-US" altLang="ja-JP" sz="1000" u="sng" dirty="0"/>
              <a:t>V(T)-V(D)=W</a:t>
            </a:r>
            <a:r>
              <a:rPr lang="en-US" altLang="ja-JP" sz="1000" u="sng" baseline="-25000" dirty="0"/>
              <a:t>1</a:t>
            </a:r>
            <a:r>
              <a:rPr lang="ja-JP" altLang="en-US" sz="1000" u="sng" dirty="0"/>
              <a:t>∪</a:t>
            </a:r>
            <a:r>
              <a:rPr lang="en-US" altLang="ja-JP" sz="1000" u="sng" dirty="0"/>
              <a:t>W</a:t>
            </a:r>
            <a:r>
              <a:rPr lang="en-US" altLang="ja-JP" sz="1000" u="sng" baseline="-25000" dirty="0"/>
              <a:t>2</a:t>
            </a:r>
            <a:r>
              <a:rPr lang="ja-JP" altLang="en-US" sz="1000" u="sng" dirty="0"/>
              <a:t>としてよい．②</a:t>
            </a:r>
            <a:endParaRPr lang="en-US" altLang="ja-JP" sz="1000" u="sng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また，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=</a:t>
            </a:r>
            <a:r>
              <a:rPr lang="ja-JP" altLang="en-US" sz="1000" dirty="0"/>
              <a:t>∅と仮定すると，</a:t>
            </a:r>
            <a:r>
              <a:rPr lang="ja-JP" altLang="en-US" sz="1000" u="sng" dirty="0"/>
              <a:t>　　　　③　　　　</a:t>
            </a:r>
            <a:r>
              <a:rPr lang="en-US" altLang="ja-JP" sz="1000" dirty="0"/>
              <a:t>=</a:t>
            </a:r>
            <a:r>
              <a:rPr lang="ja-JP" altLang="en-US" sz="1000" dirty="0"/>
              <a:t>∅ となり補題に矛盾．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≠∅であることが分かる．同様にして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≠∅であることも分かる．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ここで，任意の</a:t>
            </a:r>
            <a:r>
              <a:rPr lang="en-US" altLang="ja-JP" sz="1000" dirty="0"/>
              <a:t>x</a:t>
            </a:r>
            <a:r>
              <a:rPr lang="ja-JP" altLang="en-US" sz="1000" dirty="0"/>
              <a:t>∈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と任意の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(</a:t>
            </a:r>
            <a:r>
              <a:rPr lang="en-US" altLang="ja-JP" sz="1000" dirty="0" err="1"/>
              <a:t>x,y</a:t>
            </a:r>
            <a:r>
              <a:rPr lang="en-US" altLang="ja-JP" sz="1000" dirty="0"/>
              <a:t>)</a:t>
            </a:r>
            <a:r>
              <a:rPr lang="ja-JP" altLang="en-US" sz="1000" dirty="0"/>
              <a:t>∉</a:t>
            </a:r>
            <a:r>
              <a:rPr lang="en-US" altLang="ja-JP" sz="1000" dirty="0"/>
              <a:t>A(T)</a:t>
            </a:r>
            <a:r>
              <a:rPr lang="ja-JP" altLang="en-US" sz="1000" dirty="0"/>
              <a:t>と仮定すると，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u="sng" dirty="0"/>
              <a:t>　　　　④　　　　</a:t>
            </a:r>
            <a:r>
              <a:rPr lang="en-US" altLang="ja-JP" sz="1000" dirty="0"/>
              <a:t>=</a:t>
            </a:r>
            <a:r>
              <a:rPr lang="ja-JP" altLang="en-US" sz="1000" dirty="0"/>
              <a:t>∅となり補題に矛盾．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よって，ある</a:t>
            </a:r>
            <a:r>
              <a:rPr lang="en-US" altLang="ja-JP" sz="1000" dirty="0"/>
              <a:t>x</a:t>
            </a:r>
            <a:r>
              <a:rPr lang="ja-JP" altLang="en-US" sz="1000" dirty="0"/>
              <a:t>∈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とある</a:t>
            </a:r>
            <a:r>
              <a:rPr lang="en-US" altLang="ja-JP" sz="1000" dirty="0"/>
              <a:t>y</a:t>
            </a:r>
            <a:r>
              <a:rPr lang="ja-JP" altLang="en-US" sz="1000" dirty="0"/>
              <a:t>∈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に対して</a:t>
            </a:r>
            <a:r>
              <a:rPr lang="en-US" altLang="ja-JP" sz="1000" dirty="0"/>
              <a:t>(</a:t>
            </a:r>
            <a:r>
              <a:rPr lang="en-US" altLang="ja-JP" sz="1000" dirty="0" err="1"/>
              <a:t>x,y</a:t>
            </a:r>
            <a:r>
              <a:rPr lang="en-US" altLang="ja-JP" sz="1000" dirty="0"/>
              <a:t>)</a:t>
            </a:r>
            <a:r>
              <a:rPr lang="ja-JP" altLang="en-US" sz="1000" dirty="0"/>
              <a:t>∈</a:t>
            </a:r>
            <a:r>
              <a:rPr lang="en-US" altLang="ja-JP" sz="1000" dirty="0"/>
              <a:t>A(T)</a:t>
            </a:r>
            <a:r>
              <a:rPr lang="ja-JP" altLang="en-US" sz="1000" dirty="0"/>
              <a:t>となり，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/>
              <a:t>v</a:t>
            </a:r>
            <a:r>
              <a:rPr lang="en-US" altLang="ja-JP" sz="1000" baseline="-25000" dirty="0"/>
              <a:t>1</a:t>
            </a:r>
            <a:r>
              <a:rPr lang="en-US" altLang="ja-JP" sz="1000" dirty="0"/>
              <a:t>xyv</a:t>
            </a:r>
            <a:r>
              <a:rPr lang="en-US" altLang="ja-JP" sz="1000" baseline="-25000" dirty="0"/>
              <a:t>3</a:t>
            </a:r>
            <a:r>
              <a:rPr lang="en-US" altLang="ja-JP" sz="1000" dirty="0"/>
              <a:t>v</a:t>
            </a:r>
            <a:r>
              <a:rPr lang="en-US" altLang="ja-JP" sz="1000" baseline="-25000" dirty="0"/>
              <a:t>4</a:t>
            </a:r>
            <a:r>
              <a:rPr lang="en-US" altLang="ja-JP" sz="1000" dirty="0"/>
              <a:t>…v</a:t>
            </a:r>
            <a:r>
              <a:rPr lang="en-US" altLang="ja-JP" sz="1000" baseline="-25000" dirty="0"/>
              <a:t>k-1</a:t>
            </a:r>
            <a:r>
              <a:rPr lang="en-US" altLang="ja-JP" sz="1000" dirty="0"/>
              <a:t>v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が</a:t>
            </a:r>
            <a:r>
              <a:rPr lang="en-US" altLang="ja-JP" sz="1000" dirty="0"/>
              <a:t>v</a:t>
            </a:r>
            <a:r>
              <a:rPr lang="ja-JP" altLang="en-US" sz="1000" dirty="0"/>
              <a:t>を含む位数</a:t>
            </a:r>
            <a:r>
              <a:rPr lang="en-US" altLang="ja-JP" sz="1000" dirty="0"/>
              <a:t>k</a:t>
            </a:r>
            <a:r>
              <a:rPr lang="ja-JP" altLang="en-US" sz="1000" dirty="0"/>
              <a:t>の有向閉路となる．□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下線部①，下線部③，下線部④を埋めよ．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en-US" altLang="ja-JP" sz="1000" dirty="0"/>
              <a:t>V(T)-V(D)=W</a:t>
            </a:r>
            <a:r>
              <a:rPr lang="en-US" altLang="ja-JP" sz="1000" baseline="-25000" dirty="0"/>
              <a:t>1</a:t>
            </a:r>
            <a:r>
              <a:rPr lang="ja-JP" altLang="en-US" sz="1000" dirty="0"/>
              <a:t>∪</a:t>
            </a:r>
            <a:r>
              <a:rPr lang="en-US" altLang="ja-JP" sz="1000" dirty="0"/>
              <a:t>W</a:t>
            </a:r>
            <a:r>
              <a:rPr lang="en-US" altLang="ja-JP" sz="1000" baseline="-25000" dirty="0"/>
              <a:t>2</a:t>
            </a:r>
            <a:r>
              <a:rPr lang="ja-JP" altLang="en-US" sz="1000" dirty="0"/>
              <a:t>としてよい理由を説明せよ（下線部②）．</a:t>
            </a: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endParaRPr lang="en-US" altLang="ja-JP" sz="1000" dirty="0"/>
          </a:p>
          <a:p>
            <a:pPr marL="228600" indent="-228600">
              <a:spcBef>
                <a:spcPct val="20000"/>
              </a:spcBef>
              <a:buClr>
                <a:srgbClr val="0BD0D9"/>
              </a:buClr>
              <a:buSzPct val="95000"/>
              <a:buAutoNum type="arabicParenBoth"/>
              <a:defRPr/>
            </a:pPr>
            <a:r>
              <a:rPr lang="ja-JP" altLang="en-US" sz="1000" dirty="0"/>
              <a:t>補題の逆は成立するか？成立するならば証明を書き，しないならば理由を述べよ．</a:t>
            </a:r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/>
          </a:p>
        </p:txBody>
      </p:sp>
    </p:spTree>
    <p:extLst>
      <p:ext uri="{BB962C8B-B14F-4D97-AF65-F5344CB8AC3E}">
        <p14:creationId xmlns:p14="http://schemas.microsoft.com/office/powerpoint/2010/main" val="2665280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26796</TotalTime>
  <Words>1345</Words>
  <Application>Microsoft Office PowerPoint</Application>
  <PresentationFormat>画面に合わせる (4:3)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720</cp:revision>
  <dcterms:created xsi:type="dcterms:W3CDTF">2011-05-06T06:23:08Z</dcterms:created>
  <dcterms:modified xsi:type="dcterms:W3CDTF">2021-07-13T08:15:11Z</dcterms:modified>
</cp:coreProperties>
</file>