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6858000" cy="9144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666" y="-2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2022/5/30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2022/5/30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2022/5/30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2022/5/30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2022/5/30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2022/5/30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2022/5/30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2022/5/30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2022/5/30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2022/5/30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2022/5/30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45692-03A6-4E72-9ED8-DC8A023713CF}" type="datetimeFigureOut">
              <a:rPr kumimoji="1" lang="ja-JP" altLang="en-US" smtClean="0"/>
              <a:pPr/>
              <a:t>2022/5/30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F5B9884-50A3-A074-3C5E-5A44AA83C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309" y="467544"/>
            <a:ext cx="2509067" cy="231536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859A30-8BF0-45F3-94CD-C699DA7CC359}"/>
              </a:ext>
            </a:extLst>
          </p:cNvPr>
          <p:cNvSpPr txBox="1"/>
          <p:nvPr/>
        </p:nvSpPr>
        <p:spPr>
          <a:xfrm>
            <a:off x="188640" y="179512"/>
            <a:ext cx="5703806" cy="7971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2022</a:t>
            </a:r>
            <a:r>
              <a:rPr lang="ja-JP" altLang="en-US" sz="1000" dirty="0"/>
              <a:t>年度 有限幾何学 中間試験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問</a:t>
            </a:r>
            <a:r>
              <a:rPr lang="en-US" altLang="ja-JP" sz="1000" dirty="0"/>
              <a:t>1</a:t>
            </a:r>
            <a:r>
              <a:rPr lang="ja-JP" altLang="en-US" sz="1000" dirty="0"/>
              <a:t>：右図のグラフ</a:t>
            </a:r>
            <a:r>
              <a:rPr lang="en-US" altLang="ja-JP" sz="1000" dirty="0"/>
              <a:t>G</a:t>
            </a:r>
            <a:r>
              <a:rPr lang="ja-JP" altLang="en-US" sz="1000" dirty="0"/>
              <a:t>上で行われるゲームに関する次の文章の空欄を埋めよ．（各</a:t>
            </a:r>
            <a:r>
              <a:rPr lang="en-US" altLang="ja-JP" sz="1000" dirty="0"/>
              <a:t>5</a:t>
            </a:r>
            <a:r>
              <a:rPr lang="ja-JP" altLang="en-US" sz="1000" dirty="0"/>
              <a:t>点）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ゲームのルール：</a:t>
            </a:r>
            <a:endParaRPr lang="en-US" altLang="ja-JP" sz="1000" dirty="0"/>
          </a:p>
          <a:p>
            <a:pPr marL="171450" indent="-17145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sz="1000" dirty="0"/>
              <a:t>頂点</a:t>
            </a:r>
            <a:r>
              <a:rPr lang="en-US" altLang="ja-JP" sz="1000" dirty="0"/>
              <a:t>W</a:t>
            </a:r>
            <a:r>
              <a:rPr lang="ja-JP" altLang="en-US" sz="1000" dirty="0"/>
              <a:t>と頂点</a:t>
            </a:r>
            <a:r>
              <a:rPr lang="en-US" altLang="ja-JP" sz="1000" dirty="0"/>
              <a:t>E</a:t>
            </a:r>
            <a:r>
              <a:rPr lang="ja-JP" altLang="en-US" sz="1000" dirty="0"/>
              <a:t>には赤，頂点</a:t>
            </a:r>
            <a:r>
              <a:rPr lang="en-US" altLang="ja-JP" sz="1000" dirty="0"/>
              <a:t>N</a:t>
            </a:r>
            <a:r>
              <a:rPr lang="ja-JP" altLang="en-US" sz="1000" dirty="0"/>
              <a:t>と頂点</a:t>
            </a:r>
            <a:r>
              <a:rPr lang="en-US" altLang="ja-JP" sz="1000" dirty="0"/>
              <a:t>S</a:t>
            </a:r>
            <a:r>
              <a:rPr lang="ja-JP" altLang="en-US" sz="1000" dirty="0"/>
              <a:t>には青が初めから塗られている．</a:t>
            </a:r>
            <a:endParaRPr lang="en-US" altLang="ja-JP" sz="1000" dirty="0"/>
          </a:p>
          <a:p>
            <a:pPr marL="171450" indent="-17145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1000" dirty="0"/>
              <a:t>Alice</a:t>
            </a:r>
            <a:r>
              <a:rPr lang="ja-JP" altLang="en-US" sz="1000" dirty="0"/>
              <a:t>と</a:t>
            </a:r>
            <a:r>
              <a:rPr lang="en-US" altLang="ja-JP" sz="1000" dirty="0"/>
              <a:t>Bob</a:t>
            </a:r>
            <a:r>
              <a:rPr lang="ja-JP" altLang="en-US" sz="1000" dirty="0"/>
              <a:t>は交互にまだ色が塗られていない頂点を一つ選び，</a:t>
            </a:r>
            <a:br>
              <a:rPr lang="en-US" altLang="ja-JP" sz="1000" dirty="0"/>
            </a:br>
            <a:r>
              <a:rPr lang="ja-JP" altLang="en-US" sz="1000" dirty="0"/>
              <a:t>その頂点を</a:t>
            </a:r>
            <a:r>
              <a:rPr lang="en-US" altLang="ja-JP" sz="1000" dirty="0"/>
              <a:t>Alice</a:t>
            </a:r>
            <a:r>
              <a:rPr lang="ja-JP" altLang="en-US" sz="1000" dirty="0"/>
              <a:t>は赤で</a:t>
            </a:r>
            <a:r>
              <a:rPr lang="en-US" altLang="ja-JP" sz="1000" dirty="0"/>
              <a:t>Bob</a:t>
            </a:r>
            <a:r>
              <a:rPr lang="ja-JP" altLang="en-US" sz="1000" dirty="0"/>
              <a:t>は青で塗る．</a:t>
            </a:r>
            <a:endParaRPr lang="en-US" altLang="ja-JP" sz="1000" dirty="0"/>
          </a:p>
          <a:p>
            <a:pPr marL="171450" indent="-17145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1000" dirty="0"/>
              <a:t>Alice</a:t>
            </a:r>
            <a:r>
              <a:rPr lang="ja-JP" altLang="en-US" sz="1000" dirty="0"/>
              <a:t>が先手で</a:t>
            </a:r>
            <a:r>
              <a:rPr lang="en-US" altLang="ja-JP" sz="1000" dirty="0"/>
              <a:t>Bob</a:t>
            </a:r>
            <a:r>
              <a:rPr lang="ja-JP" altLang="en-US" sz="1000" dirty="0"/>
              <a:t>が後手とする．</a:t>
            </a:r>
            <a:endParaRPr lang="en-US" altLang="ja-JP" sz="1000" dirty="0"/>
          </a:p>
          <a:p>
            <a:pPr marL="171450" indent="-17145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1000" dirty="0"/>
              <a:t>Alice</a:t>
            </a:r>
            <a:r>
              <a:rPr lang="ja-JP" altLang="en-US" sz="1000" dirty="0"/>
              <a:t>は</a:t>
            </a:r>
            <a:r>
              <a:rPr lang="en-US" altLang="ja-JP" sz="1000" dirty="0"/>
              <a:t>W</a:t>
            </a:r>
            <a:r>
              <a:rPr lang="ja-JP" altLang="en-US" sz="1000" dirty="0"/>
              <a:t>と</a:t>
            </a:r>
            <a:r>
              <a:rPr lang="en-US" altLang="ja-JP" sz="1000" dirty="0"/>
              <a:t>E</a:t>
            </a:r>
            <a:r>
              <a:rPr lang="ja-JP" altLang="en-US" sz="1000" dirty="0"/>
              <a:t>を赤でつなげば勝ち，</a:t>
            </a:r>
            <a:r>
              <a:rPr lang="en-US" altLang="ja-JP" sz="1000" dirty="0"/>
              <a:t>Bob</a:t>
            </a:r>
            <a:r>
              <a:rPr lang="ja-JP" altLang="en-US" sz="1000" dirty="0"/>
              <a:t>は</a:t>
            </a:r>
            <a:r>
              <a:rPr lang="en-US" altLang="ja-JP" sz="1000" dirty="0"/>
              <a:t>N</a:t>
            </a:r>
            <a:r>
              <a:rPr lang="ja-JP" altLang="en-US" sz="1000" dirty="0"/>
              <a:t>と</a:t>
            </a:r>
            <a:r>
              <a:rPr lang="en-US" altLang="ja-JP" sz="1000" dirty="0"/>
              <a:t>S</a:t>
            </a:r>
            <a:r>
              <a:rPr lang="ja-JP" altLang="en-US" sz="1000" dirty="0"/>
              <a:t>を青でつなげば勝ちとする．</a:t>
            </a:r>
            <a:r>
              <a:rPr lang="ja-JP" altLang="en-US" sz="1000" baseline="30000" dirty="0"/>
              <a:t>＊</a:t>
            </a:r>
            <a:r>
              <a:rPr lang="en-US" altLang="ja-JP" sz="1000" baseline="30000" dirty="0"/>
              <a:t>1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定理：このゲームには引き分けがない．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定理の証明：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W</a:t>
            </a:r>
            <a:r>
              <a:rPr lang="ja-JP" altLang="en-US" sz="1000" dirty="0"/>
              <a:t>と</a:t>
            </a:r>
            <a:r>
              <a:rPr lang="en-US" altLang="ja-JP" sz="1000" dirty="0"/>
              <a:t>E</a:t>
            </a:r>
            <a:r>
              <a:rPr lang="ja-JP" altLang="en-US" sz="1000" dirty="0"/>
              <a:t>は赤でつながっておらず，</a:t>
            </a:r>
            <a:r>
              <a:rPr lang="en-US" altLang="ja-JP" sz="1000" dirty="0"/>
              <a:t>N</a:t>
            </a:r>
            <a:r>
              <a:rPr lang="ja-JP" altLang="en-US" sz="1000" dirty="0"/>
              <a:t>と</a:t>
            </a:r>
            <a:r>
              <a:rPr lang="en-US" altLang="ja-JP" sz="1000" dirty="0"/>
              <a:t>S</a:t>
            </a:r>
            <a:r>
              <a:rPr lang="ja-JP" altLang="en-US" sz="1000" dirty="0"/>
              <a:t>は青でつながっていないような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Alice</a:t>
            </a:r>
            <a:r>
              <a:rPr lang="ja-JP" altLang="en-US" sz="1000" dirty="0"/>
              <a:t>と</a:t>
            </a:r>
            <a:r>
              <a:rPr lang="en-US" altLang="ja-JP" sz="1000" dirty="0"/>
              <a:t>Bob</a:t>
            </a:r>
            <a:r>
              <a:rPr lang="ja-JP" altLang="en-US" sz="1000" dirty="0"/>
              <a:t>による全ての頂点の塗り方があると仮定する．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この塗り方に対して，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A={v</a:t>
            </a:r>
            <a:r>
              <a:rPr lang="ja-JP" altLang="en-US" sz="1000" dirty="0"/>
              <a:t>∈</a:t>
            </a:r>
            <a:r>
              <a:rPr lang="en-US" altLang="ja-JP" sz="1000" dirty="0"/>
              <a:t>V(G)</a:t>
            </a:r>
            <a:r>
              <a:rPr lang="ja-JP" altLang="en-US" sz="1000" dirty="0"/>
              <a:t>：</a:t>
            </a:r>
            <a:r>
              <a:rPr lang="en-US" altLang="ja-JP" sz="1000" dirty="0"/>
              <a:t>v</a:t>
            </a:r>
            <a:r>
              <a:rPr lang="ja-JP" altLang="en-US" sz="1000" dirty="0"/>
              <a:t>は</a:t>
            </a:r>
            <a:r>
              <a:rPr lang="en-US" altLang="ja-JP" sz="1000" dirty="0"/>
              <a:t>W</a:t>
            </a:r>
            <a:r>
              <a:rPr lang="ja-JP" altLang="en-US" sz="1000" dirty="0"/>
              <a:t>と赤でつながっている</a:t>
            </a:r>
            <a:r>
              <a:rPr lang="en-US" altLang="ja-JP" sz="1000" dirty="0"/>
              <a:t>}</a:t>
            </a:r>
            <a:r>
              <a:rPr lang="ja-JP" altLang="en-US" sz="1000" dirty="0"/>
              <a:t>，</a:t>
            </a:r>
            <a:r>
              <a:rPr lang="en-US" altLang="ja-JP" sz="1000" dirty="0"/>
              <a:t>B={v</a:t>
            </a:r>
            <a:r>
              <a:rPr lang="ja-JP" altLang="en-US" sz="1000" dirty="0"/>
              <a:t>∈</a:t>
            </a:r>
            <a:r>
              <a:rPr lang="en-US" altLang="ja-JP" sz="1000" dirty="0"/>
              <a:t>V(G)</a:t>
            </a:r>
            <a:r>
              <a:rPr lang="ja-JP" altLang="en-US" sz="1000" dirty="0"/>
              <a:t>：</a:t>
            </a:r>
            <a:r>
              <a:rPr lang="en-US" altLang="ja-JP" sz="1000" dirty="0"/>
              <a:t>v</a:t>
            </a:r>
            <a:r>
              <a:rPr lang="ja-JP" altLang="en-US" sz="1000" dirty="0"/>
              <a:t>は</a:t>
            </a:r>
            <a:r>
              <a:rPr lang="en-US" altLang="ja-JP" sz="1000" dirty="0"/>
              <a:t>N</a:t>
            </a:r>
            <a:r>
              <a:rPr lang="ja-JP" altLang="en-US" sz="1000" dirty="0"/>
              <a:t>と青でつながっている</a:t>
            </a:r>
            <a:r>
              <a:rPr lang="en-US" altLang="ja-JP" sz="1000" dirty="0"/>
              <a:t>}</a:t>
            </a:r>
            <a:r>
              <a:rPr lang="ja-JP" altLang="en-US" sz="1000" dirty="0"/>
              <a:t>，</a:t>
            </a:r>
            <a:r>
              <a:rPr lang="en-US" altLang="ja-JP" sz="1000" dirty="0"/>
              <a:t>C=V(G)-A-B </a:t>
            </a:r>
            <a:r>
              <a:rPr lang="ja-JP" altLang="en-US" sz="1000" dirty="0"/>
              <a:t>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</a:t>
            </a:r>
            <a:r>
              <a:rPr lang="en-US" altLang="ja-JP" sz="1000" dirty="0"/>
              <a:t>E,S</a:t>
            </a:r>
            <a:r>
              <a:rPr lang="ja-JP" altLang="en-US" sz="1000" dirty="0"/>
              <a:t>∈</a:t>
            </a:r>
            <a:r>
              <a:rPr lang="ja-JP" altLang="en-US" sz="1000" u="sng" dirty="0"/>
              <a:t>　　①　　</a:t>
            </a:r>
            <a:r>
              <a:rPr lang="ja-JP" altLang="en-US" sz="1000" dirty="0"/>
              <a:t>となる．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ここで次のグラフ</a:t>
            </a:r>
            <a:r>
              <a:rPr lang="en-US" altLang="ja-JP" sz="1000" dirty="0"/>
              <a:t>H</a:t>
            </a:r>
            <a:r>
              <a:rPr lang="ja-JP" altLang="en-US" sz="1000" dirty="0"/>
              <a:t>を考える．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V(H)={G</a:t>
            </a:r>
            <a:r>
              <a:rPr lang="ja-JP" altLang="en-US" sz="1000" dirty="0"/>
              <a:t>の内部の小三角形</a:t>
            </a:r>
            <a:r>
              <a:rPr lang="en-US" altLang="ja-JP" sz="1000" dirty="0"/>
              <a:t>}</a:t>
            </a:r>
            <a:r>
              <a:rPr lang="ja-JP" altLang="en-US" sz="1000" dirty="0"/>
              <a:t>∪</a:t>
            </a:r>
            <a:r>
              <a:rPr lang="en-US" altLang="ja-JP" sz="1000" dirty="0"/>
              <a:t>{G</a:t>
            </a:r>
            <a:r>
              <a:rPr lang="ja-JP" altLang="en-US" sz="1000" dirty="0"/>
              <a:t>の外側の領域</a:t>
            </a:r>
            <a:r>
              <a:rPr lang="en-US" altLang="ja-JP" sz="1000" dirty="0"/>
              <a:t>}</a:t>
            </a:r>
            <a:r>
              <a:rPr lang="ja-JP" altLang="en-US" sz="1000" dirty="0"/>
              <a:t>，</a:t>
            </a:r>
            <a:r>
              <a:rPr lang="en-US" altLang="ja-JP" sz="1000" dirty="0"/>
              <a:t>E(H)={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：</a:t>
            </a:r>
            <a:r>
              <a:rPr lang="en-US" altLang="ja-JP" sz="1000" dirty="0"/>
              <a:t>u</a:t>
            </a:r>
            <a:r>
              <a:rPr lang="ja-JP" altLang="en-US" sz="1000" dirty="0"/>
              <a:t>と</a:t>
            </a:r>
            <a:r>
              <a:rPr lang="en-US" altLang="ja-JP" sz="1000" dirty="0"/>
              <a:t>v</a:t>
            </a:r>
            <a:r>
              <a:rPr lang="ja-JP" altLang="en-US" sz="1000" dirty="0"/>
              <a:t>は</a:t>
            </a:r>
            <a:r>
              <a:rPr lang="en-US" altLang="ja-JP" sz="1000" dirty="0"/>
              <a:t>A</a:t>
            </a:r>
            <a:r>
              <a:rPr lang="ja-JP" altLang="en-US" sz="1000" dirty="0"/>
              <a:t>と</a:t>
            </a:r>
            <a:r>
              <a:rPr lang="en-US" altLang="ja-JP" sz="1000" dirty="0"/>
              <a:t>B</a:t>
            </a:r>
            <a:r>
              <a:rPr lang="ja-JP" altLang="en-US" sz="1000" dirty="0"/>
              <a:t>を結ぶ辺で隣接する</a:t>
            </a:r>
            <a:r>
              <a:rPr lang="en-US" altLang="ja-JP" sz="1000" dirty="0"/>
              <a:t>}</a:t>
            </a:r>
            <a:r>
              <a:rPr lang="ja-JP" altLang="en-US" sz="1000" dirty="0"/>
              <a:t>．</a:t>
            </a:r>
            <a:r>
              <a:rPr lang="ja-JP" altLang="en-US" sz="1000" baseline="30000" dirty="0"/>
              <a:t>＊</a:t>
            </a:r>
            <a:r>
              <a:rPr lang="en-US" altLang="ja-JP" sz="1000" baseline="30000" dirty="0"/>
              <a:t>2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このとき，次の</a:t>
            </a:r>
            <a:r>
              <a:rPr lang="en-US" altLang="ja-JP" sz="1000" dirty="0"/>
              <a:t>2</a:t>
            </a:r>
            <a:r>
              <a:rPr lang="ja-JP" altLang="en-US" sz="1000" dirty="0"/>
              <a:t>つが成り立つ．</a:t>
            </a:r>
            <a:endParaRPr lang="en-US" altLang="ja-JP" sz="1000" dirty="0"/>
          </a:p>
          <a:p>
            <a:pPr marL="171450" indent="-17145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1000" dirty="0"/>
              <a:t>H</a:t>
            </a:r>
            <a:r>
              <a:rPr lang="ja-JP" altLang="en-US" sz="1000" dirty="0"/>
              <a:t>において内部の小三角形の次数は，</a:t>
            </a:r>
            <a:r>
              <a:rPr lang="ja-JP" altLang="en-US" sz="1000" u="sng" dirty="0"/>
              <a:t>　　②　　</a:t>
            </a:r>
            <a:r>
              <a:rPr lang="ja-JP" altLang="en-US" sz="1000" dirty="0"/>
              <a:t>のいずれかである．</a:t>
            </a:r>
            <a:endParaRPr lang="en-US" altLang="ja-JP" sz="1000" dirty="0"/>
          </a:p>
          <a:p>
            <a:pPr marL="171450" indent="-17145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1000" dirty="0"/>
              <a:t>H</a:t>
            </a:r>
            <a:r>
              <a:rPr lang="ja-JP" altLang="en-US" sz="1000" dirty="0"/>
              <a:t>において外側の領域の次数は</a:t>
            </a:r>
            <a:r>
              <a:rPr lang="ja-JP" altLang="en-US" sz="1000" u="sng" dirty="0"/>
              <a:t>　　③　　</a:t>
            </a:r>
            <a:r>
              <a:rPr lang="ja-JP" altLang="en-US" sz="1000" dirty="0"/>
              <a:t>である．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よって握手補題より，次数が</a:t>
            </a:r>
            <a:r>
              <a:rPr lang="ja-JP" altLang="en-US" sz="1000" u="sng" dirty="0"/>
              <a:t>　　④　　</a:t>
            </a:r>
            <a:r>
              <a:rPr lang="ja-JP" altLang="en-US" sz="1000"/>
              <a:t>である内部の小三角形</a:t>
            </a:r>
            <a:r>
              <a:rPr lang="en-US" altLang="ja-JP" sz="1000" dirty="0" err="1"/>
              <a:t>xyz</a:t>
            </a:r>
            <a:r>
              <a:rPr lang="ja-JP" altLang="en-US" sz="1000" dirty="0"/>
              <a:t>（</a:t>
            </a:r>
            <a:r>
              <a:rPr lang="en-US" altLang="ja-JP" sz="1000" dirty="0"/>
              <a:t>x</a:t>
            </a:r>
            <a:r>
              <a:rPr lang="ja-JP" altLang="en-US" sz="1000" dirty="0"/>
              <a:t>∈</a:t>
            </a:r>
            <a:r>
              <a:rPr lang="en-US" altLang="ja-JP" sz="1000" dirty="0"/>
              <a:t>A</a:t>
            </a:r>
            <a:r>
              <a:rPr lang="ja-JP" altLang="en-US" sz="1000" dirty="0"/>
              <a:t>，</a:t>
            </a:r>
            <a:r>
              <a:rPr lang="en-US" altLang="ja-JP" sz="1000" dirty="0"/>
              <a:t>y</a:t>
            </a:r>
            <a:r>
              <a:rPr lang="ja-JP" altLang="en-US" sz="1000" dirty="0"/>
              <a:t>∈</a:t>
            </a:r>
            <a:r>
              <a:rPr lang="en-US" altLang="ja-JP" sz="1000" dirty="0"/>
              <a:t>B</a:t>
            </a:r>
            <a:r>
              <a:rPr lang="ja-JP" altLang="en-US" sz="1000" dirty="0"/>
              <a:t>，</a:t>
            </a:r>
            <a:r>
              <a:rPr lang="en-US" altLang="ja-JP" sz="1000" dirty="0"/>
              <a:t>z</a:t>
            </a:r>
            <a:r>
              <a:rPr lang="ja-JP" altLang="en-US" sz="1000" dirty="0"/>
              <a:t>∈</a:t>
            </a:r>
            <a:r>
              <a:rPr lang="en-US" altLang="ja-JP" sz="1000" dirty="0"/>
              <a:t>C</a:t>
            </a:r>
            <a:r>
              <a:rPr lang="ja-JP" altLang="en-US" sz="1000" dirty="0"/>
              <a:t>）が存在する．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z</a:t>
            </a:r>
            <a:r>
              <a:rPr lang="ja-JP" altLang="en-US" sz="1000" dirty="0"/>
              <a:t>が赤で塗られているとすると，</a:t>
            </a:r>
            <a:r>
              <a:rPr lang="en-US" altLang="ja-JP" sz="1000" dirty="0"/>
              <a:t>z</a:t>
            </a:r>
            <a:r>
              <a:rPr lang="ja-JP" altLang="en-US" sz="1000" dirty="0"/>
              <a:t>∈</a:t>
            </a:r>
            <a:r>
              <a:rPr lang="ja-JP" altLang="en-US" sz="1000" u="sng" dirty="0"/>
              <a:t>　　⑤　　</a:t>
            </a:r>
            <a:r>
              <a:rPr lang="ja-JP" altLang="en-US" sz="1000" dirty="0"/>
              <a:t>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z</a:t>
            </a:r>
            <a:r>
              <a:rPr lang="ja-JP" altLang="en-US" sz="1000" dirty="0"/>
              <a:t>が青で塗られているとすると，</a:t>
            </a:r>
            <a:r>
              <a:rPr lang="en-US" altLang="ja-JP" sz="1000" dirty="0"/>
              <a:t>z</a:t>
            </a:r>
            <a:r>
              <a:rPr lang="ja-JP" altLang="en-US" sz="1000" dirty="0"/>
              <a:t>∈</a:t>
            </a:r>
            <a:r>
              <a:rPr lang="ja-JP" altLang="en-US" sz="1000" u="sng" dirty="0"/>
              <a:t>　　⑥　　</a:t>
            </a:r>
            <a:endParaRPr lang="en-US" altLang="ja-JP" sz="1000" u="sng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となるが，これらは</a:t>
            </a:r>
            <a:r>
              <a:rPr lang="en-US" altLang="ja-JP" sz="1000" dirty="0"/>
              <a:t>z</a:t>
            </a:r>
            <a:r>
              <a:rPr lang="ja-JP" altLang="en-US" sz="1000" dirty="0"/>
              <a:t>∈</a:t>
            </a:r>
            <a:r>
              <a:rPr lang="en-US" altLang="ja-JP" sz="1000" dirty="0"/>
              <a:t>C</a:t>
            </a:r>
            <a:r>
              <a:rPr lang="ja-JP" altLang="en-US" sz="1000" dirty="0"/>
              <a:t>であることに矛盾．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よって，</a:t>
            </a:r>
            <a:r>
              <a:rPr lang="en-US" altLang="ja-JP" sz="1000" dirty="0"/>
              <a:t>W</a:t>
            </a:r>
            <a:r>
              <a:rPr lang="ja-JP" altLang="en-US" sz="1000" dirty="0"/>
              <a:t>と</a:t>
            </a:r>
            <a:r>
              <a:rPr lang="en-US" altLang="ja-JP" sz="1000" dirty="0"/>
              <a:t>E</a:t>
            </a:r>
            <a:r>
              <a:rPr lang="ja-JP" altLang="en-US" sz="1000" dirty="0"/>
              <a:t>が赤でつながっておらず，</a:t>
            </a:r>
            <a:r>
              <a:rPr lang="en-US" altLang="ja-JP" sz="1000" dirty="0"/>
              <a:t>N</a:t>
            </a:r>
            <a:r>
              <a:rPr lang="ja-JP" altLang="en-US" sz="1000" dirty="0"/>
              <a:t>と</a:t>
            </a:r>
            <a:r>
              <a:rPr lang="en-US" altLang="ja-JP" sz="1000" dirty="0"/>
              <a:t>S</a:t>
            </a:r>
            <a:r>
              <a:rPr lang="ja-JP" altLang="en-US" sz="1000" dirty="0"/>
              <a:t>も青でつながっていないような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Alice</a:t>
            </a:r>
            <a:r>
              <a:rPr lang="ja-JP" altLang="en-US" sz="1000" dirty="0"/>
              <a:t>と</a:t>
            </a:r>
            <a:r>
              <a:rPr lang="en-US" altLang="ja-JP" sz="1000" dirty="0"/>
              <a:t>Bob</a:t>
            </a:r>
            <a:r>
              <a:rPr lang="ja-JP" altLang="en-US" sz="1000" dirty="0"/>
              <a:t>による全ての頂点の塗り方は存在しないので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このゲームには引き分けがないことが分かる．□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＊</a:t>
            </a:r>
            <a:r>
              <a:rPr lang="en-US" altLang="ja-JP" sz="1000" dirty="0"/>
              <a:t>1</a:t>
            </a:r>
            <a:r>
              <a:rPr lang="ja-JP" altLang="en-US" sz="1000" dirty="0"/>
              <a:t>：赤（青）の頂点のみからなる </a:t>
            </a:r>
            <a:r>
              <a:rPr lang="en-US" altLang="ja-JP" sz="1000" dirty="0"/>
              <a:t>u-v </a:t>
            </a:r>
            <a:r>
              <a:rPr lang="ja-JP" altLang="en-US" sz="1000" dirty="0"/>
              <a:t>道が存在するとき，</a:t>
            </a:r>
            <a:r>
              <a:rPr lang="en-US" altLang="ja-JP" sz="1000" dirty="0"/>
              <a:t>u</a:t>
            </a:r>
            <a:r>
              <a:rPr lang="ja-JP" altLang="en-US" sz="1000" dirty="0"/>
              <a:t>と</a:t>
            </a:r>
            <a:r>
              <a:rPr lang="en-US" altLang="ja-JP" sz="1000" dirty="0"/>
              <a:t>v</a:t>
            </a:r>
            <a:r>
              <a:rPr lang="ja-JP" altLang="en-US" sz="1000" dirty="0"/>
              <a:t>は赤（青）でつながっているという．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＊</a:t>
            </a:r>
            <a:r>
              <a:rPr lang="en-US" altLang="ja-JP" sz="1000" dirty="0"/>
              <a:t>2</a:t>
            </a:r>
            <a:r>
              <a:rPr lang="ja-JP" altLang="en-US" sz="1000" dirty="0"/>
              <a:t>：例えば　　　　　　　　　　　　　　　　このようなときに，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∈</a:t>
            </a:r>
            <a:r>
              <a:rPr lang="en-US" altLang="ja-JP" sz="1000" dirty="0"/>
              <a:t>E(H)</a:t>
            </a:r>
            <a:r>
              <a:rPr lang="ja-JP" altLang="en-US" sz="1000" dirty="0"/>
              <a:t>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注意：空欄に具体的な数字が当てはまる場合はその数字を書くこと．</a:t>
            </a:r>
            <a:endParaRPr lang="en-US" altLang="ja-JP" sz="1000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7D30213-AD03-458D-2DC7-55D431890D28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1340768" y="7092279"/>
            <a:ext cx="72008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楕円 5">
            <a:extLst>
              <a:ext uri="{FF2B5EF4-FFF2-40B4-BE49-F238E27FC236}">
                <a16:creationId xmlns:a16="http://schemas.microsoft.com/office/drawing/2014/main" id="{E903C9BF-F24C-F4A8-6DB6-35A9C6A8AA1D}"/>
              </a:ext>
            </a:extLst>
          </p:cNvPr>
          <p:cNvSpPr/>
          <p:nvPr/>
        </p:nvSpPr>
        <p:spPr>
          <a:xfrm>
            <a:off x="1196752" y="7020272"/>
            <a:ext cx="144016" cy="1440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DD1745E3-1F08-E28F-B9BD-A10D419C6E8A}"/>
              </a:ext>
            </a:extLst>
          </p:cNvPr>
          <p:cNvSpPr/>
          <p:nvPr/>
        </p:nvSpPr>
        <p:spPr>
          <a:xfrm>
            <a:off x="1988840" y="7020272"/>
            <a:ext cx="144016" cy="1440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367582D7-9F50-0BD5-7F18-6CC267B59830}"/>
              </a:ext>
            </a:extLst>
          </p:cNvPr>
          <p:cNvCxnSpPr>
            <a:cxnSpLocks/>
            <a:stCxn id="6" idx="7"/>
            <a:endCxn id="14" idx="3"/>
          </p:cNvCxnSpPr>
          <p:nvPr/>
        </p:nvCxnSpPr>
        <p:spPr>
          <a:xfrm flipV="1">
            <a:off x="1319677" y="6639140"/>
            <a:ext cx="294782" cy="4022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楕円 13">
            <a:extLst>
              <a:ext uri="{FF2B5EF4-FFF2-40B4-BE49-F238E27FC236}">
                <a16:creationId xmlns:a16="http://schemas.microsoft.com/office/drawing/2014/main" id="{48D5B67A-A879-7390-7363-3D98BB32EB9D}"/>
              </a:ext>
            </a:extLst>
          </p:cNvPr>
          <p:cNvSpPr/>
          <p:nvPr/>
        </p:nvSpPr>
        <p:spPr>
          <a:xfrm>
            <a:off x="1593368" y="6516216"/>
            <a:ext cx="144016" cy="1440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0F6C891E-E60B-C6C2-F3D5-50FD99166A69}"/>
              </a:ext>
            </a:extLst>
          </p:cNvPr>
          <p:cNvSpPr/>
          <p:nvPr/>
        </p:nvSpPr>
        <p:spPr>
          <a:xfrm>
            <a:off x="1598320" y="7524327"/>
            <a:ext cx="144016" cy="1440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56BCDB45-4423-6082-7A67-ABC02FEC4E7F}"/>
              </a:ext>
            </a:extLst>
          </p:cNvPr>
          <p:cNvCxnSpPr>
            <a:cxnSpLocks/>
            <a:stCxn id="9" idx="1"/>
            <a:endCxn id="14" idx="5"/>
          </p:cNvCxnSpPr>
          <p:nvPr/>
        </p:nvCxnSpPr>
        <p:spPr>
          <a:xfrm flipH="1" flipV="1">
            <a:off x="1716293" y="6639140"/>
            <a:ext cx="293638" cy="4022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D26A6E15-39E1-0C73-C912-3C7C0D3E1E99}"/>
              </a:ext>
            </a:extLst>
          </p:cNvPr>
          <p:cNvCxnSpPr>
            <a:cxnSpLocks/>
            <a:stCxn id="6" idx="5"/>
            <a:endCxn id="15" idx="1"/>
          </p:cNvCxnSpPr>
          <p:nvPr/>
        </p:nvCxnSpPr>
        <p:spPr>
          <a:xfrm>
            <a:off x="1319677" y="7143196"/>
            <a:ext cx="299734" cy="4022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95B30A54-0FB5-39FC-73E6-397C322EBF2D}"/>
              </a:ext>
            </a:extLst>
          </p:cNvPr>
          <p:cNvCxnSpPr>
            <a:cxnSpLocks/>
            <a:stCxn id="9" idx="3"/>
            <a:endCxn id="15" idx="7"/>
          </p:cNvCxnSpPr>
          <p:nvPr/>
        </p:nvCxnSpPr>
        <p:spPr>
          <a:xfrm flipH="1">
            <a:off x="1721245" y="7143196"/>
            <a:ext cx="288686" cy="4022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8DA693D-724F-3675-4F2B-0635993B4B54}"/>
              </a:ext>
            </a:extLst>
          </p:cNvPr>
          <p:cNvSpPr txBox="1"/>
          <p:nvPr/>
        </p:nvSpPr>
        <p:spPr>
          <a:xfrm rot="5400000">
            <a:off x="1093967" y="712305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∈</a:t>
            </a:r>
            <a:endParaRPr kumimoji="1" lang="ja-JP" altLang="en-US" sz="12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F0AF491-CDDE-44E4-A674-5A806B4C3C7C}"/>
              </a:ext>
            </a:extLst>
          </p:cNvPr>
          <p:cNvSpPr txBox="1"/>
          <p:nvPr/>
        </p:nvSpPr>
        <p:spPr>
          <a:xfrm rot="5400000">
            <a:off x="1897087" y="712305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∈</a:t>
            </a:r>
            <a:endParaRPr kumimoji="1" lang="ja-JP" altLang="en-US" sz="12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CD5B490-F403-C1EC-48E6-94DC42B9360F}"/>
              </a:ext>
            </a:extLst>
          </p:cNvPr>
          <p:cNvSpPr txBox="1"/>
          <p:nvPr/>
        </p:nvSpPr>
        <p:spPr>
          <a:xfrm>
            <a:off x="1132246" y="7247329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A</a:t>
            </a:r>
            <a:endParaRPr kumimoji="1" lang="ja-JP" altLang="en-US" sz="12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E1549A6-FA7D-AD20-7A9F-FB49B93680E5}"/>
              </a:ext>
            </a:extLst>
          </p:cNvPr>
          <p:cNvSpPr txBox="1"/>
          <p:nvPr/>
        </p:nvSpPr>
        <p:spPr>
          <a:xfrm>
            <a:off x="1930430" y="7247329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B</a:t>
            </a:r>
            <a:endParaRPr kumimoji="1" lang="ja-JP" altLang="en-US" sz="12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C4094E0-5ACE-A289-6A88-9CD55BC9E2AA}"/>
              </a:ext>
            </a:extLst>
          </p:cNvPr>
          <p:cNvSpPr txBox="1"/>
          <p:nvPr/>
        </p:nvSpPr>
        <p:spPr>
          <a:xfrm>
            <a:off x="1527456" y="6743273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u</a:t>
            </a:r>
            <a:endParaRPr kumimoji="1" lang="ja-JP" altLang="en-US" sz="12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12490A5-8BA3-E816-17A1-165E4828C5C9}"/>
              </a:ext>
            </a:extLst>
          </p:cNvPr>
          <p:cNvSpPr txBox="1"/>
          <p:nvPr/>
        </p:nvSpPr>
        <p:spPr>
          <a:xfrm>
            <a:off x="1532384" y="7141048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v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5206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859A30-8BF0-45F3-94CD-C699DA7CC359}"/>
              </a:ext>
            </a:extLst>
          </p:cNvPr>
          <p:cNvSpPr txBox="1"/>
          <p:nvPr/>
        </p:nvSpPr>
        <p:spPr>
          <a:xfrm>
            <a:off x="188640" y="179512"/>
            <a:ext cx="6552728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2022</a:t>
            </a:r>
            <a:r>
              <a:rPr lang="ja-JP" altLang="en-US" sz="1000" dirty="0"/>
              <a:t>年度 有限幾何学 中間試験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問</a:t>
            </a:r>
            <a:r>
              <a:rPr lang="en-US" altLang="ja-JP" sz="1000" dirty="0"/>
              <a:t>2</a:t>
            </a:r>
            <a:r>
              <a:rPr lang="ja-JP" altLang="en-US" sz="1000" dirty="0"/>
              <a:t>：次の文章を読み各問に答えよ． （各</a:t>
            </a:r>
            <a:r>
              <a:rPr lang="en-US" altLang="ja-JP" sz="1000" dirty="0"/>
              <a:t>10</a:t>
            </a:r>
            <a:r>
              <a:rPr lang="ja-JP" altLang="en-US" sz="1000" dirty="0"/>
              <a:t>点）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定義：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トーナメント</a:t>
            </a:r>
            <a:r>
              <a:rPr lang="en-US" altLang="ja-JP" sz="1000" dirty="0"/>
              <a:t>T</a:t>
            </a:r>
            <a:r>
              <a:rPr lang="ja-JP" altLang="en-US" sz="1000" dirty="0"/>
              <a:t>に対し，次の性質をもつ</a:t>
            </a:r>
            <a:r>
              <a:rPr lang="en-US" altLang="ja-JP" sz="1000" dirty="0"/>
              <a:t>T</a:t>
            </a:r>
            <a:r>
              <a:rPr lang="ja-JP" altLang="en-US" sz="1000" dirty="0"/>
              <a:t>の頂点</a:t>
            </a:r>
            <a:r>
              <a:rPr lang="en-US" altLang="ja-JP" sz="1000" dirty="0"/>
              <a:t>u</a:t>
            </a:r>
            <a:r>
              <a:rPr lang="ja-JP" altLang="en-US" sz="1000" dirty="0"/>
              <a:t>を</a:t>
            </a:r>
            <a:r>
              <a:rPr lang="en-US" altLang="ja-JP" sz="1000" dirty="0"/>
              <a:t>T</a:t>
            </a:r>
            <a:r>
              <a:rPr lang="ja-JP" altLang="en-US" sz="1000" dirty="0"/>
              <a:t>の</a:t>
            </a:r>
            <a:r>
              <a:rPr lang="en-US" altLang="ja-JP" sz="1000" dirty="0"/>
              <a:t>king</a:t>
            </a:r>
            <a:r>
              <a:rPr lang="ja-JP" altLang="en-US" sz="1000" dirty="0"/>
              <a:t>と呼ぶ．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任意の</a:t>
            </a:r>
            <a:r>
              <a:rPr lang="en-US" altLang="ja-JP" sz="1000" dirty="0"/>
              <a:t>v</a:t>
            </a:r>
            <a:r>
              <a:rPr lang="ja-JP" altLang="en-US" sz="1000" dirty="0"/>
              <a:t>∈</a:t>
            </a:r>
            <a:r>
              <a:rPr lang="en-US" altLang="ja-JP" sz="1000" dirty="0"/>
              <a:t>V(T)-{ u }</a:t>
            </a:r>
            <a:r>
              <a:rPr lang="ja-JP" altLang="en-US" sz="1000" dirty="0"/>
              <a:t>に対して，長さ（距離）</a:t>
            </a:r>
            <a:r>
              <a:rPr lang="en-US" altLang="ja-JP" sz="1000" dirty="0"/>
              <a:t>2</a:t>
            </a:r>
            <a:r>
              <a:rPr lang="ja-JP" altLang="en-US" sz="1000" dirty="0"/>
              <a:t>以下の </a:t>
            </a:r>
            <a:r>
              <a:rPr lang="en-US" altLang="ja-JP" sz="1000" dirty="0"/>
              <a:t>u-v </a:t>
            </a:r>
            <a:r>
              <a:rPr lang="ja-JP" altLang="en-US" sz="1000" dirty="0"/>
              <a:t>有向道が存在する．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定義：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有向グラフ</a:t>
            </a:r>
            <a:r>
              <a:rPr lang="en-US" altLang="ja-JP" sz="1000" dirty="0"/>
              <a:t>G</a:t>
            </a:r>
            <a:r>
              <a:rPr lang="ja-JP" altLang="en-US" sz="1000" dirty="0"/>
              <a:t>と</a:t>
            </a:r>
            <a:r>
              <a:rPr lang="en-US" altLang="ja-JP" sz="1000" dirty="0"/>
              <a:t>u</a:t>
            </a:r>
            <a:r>
              <a:rPr lang="ja-JP" altLang="en-US" sz="1000" dirty="0"/>
              <a:t>∈</a:t>
            </a:r>
            <a:r>
              <a:rPr lang="en-US" altLang="ja-JP" sz="1000" dirty="0"/>
              <a:t>V(G)</a:t>
            </a:r>
            <a:r>
              <a:rPr lang="ja-JP" altLang="en-US" sz="1000" dirty="0"/>
              <a:t>に対して，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N</a:t>
            </a:r>
            <a:r>
              <a:rPr lang="en-US" altLang="ja-JP" sz="1000" baseline="30000" dirty="0"/>
              <a:t>+</a:t>
            </a:r>
            <a:r>
              <a:rPr lang="en-US" altLang="ja-JP" sz="1000" dirty="0"/>
              <a:t>(u)={v</a:t>
            </a:r>
            <a:r>
              <a:rPr lang="ja-JP" altLang="en-US" sz="1000" dirty="0"/>
              <a:t>∈</a:t>
            </a:r>
            <a:r>
              <a:rPr lang="en-US" altLang="ja-JP" sz="1000" dirty="0"/>
              <a:t>N</a:t>
            </a:r>
            <a:r>
              <a:rPr lang="en-US" altLang="ja-JP" sz="1000" baseline="-25000" dirty="0"/>
              <a:t>G</a:t>
            </a:r>
            <a:r>
              <a:rPr lang="en-US" altLang="ja-JP" sz="1000" dirty="0"/>
              <a:t>(u)</a:t>
            </a:r>
            <a:r>
              <a:rPr lang="ja-JP" altLang="en-US" sz="1000" dirty="0"/>
              <a:t>：辺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は</a:t>
            </a:r>
            <a:r>
              <a:rPr lang="en-US" altLang="ja-JP" sz="1000" dirty="0"/>
              <a:t>u</a:t>
            </a:r>
            <a:r>
              <a:rPr lang="ja-JP" altLang="en-US" sz="1000" dirty="0"/>
              <a:t>から</a:t>
            </a:r>
            <a:r>
              <a:rPr lang="en-US" altLang="ja-JP" sz="1000" dirty="0"/>
              <a:t>v</a:t>
            </a:r>
            <a:r>
              <a:rPr lang="ja-JP" altLang="en-US" sz="1000" dirty="0"/>
              <a:t>への向きがついている</a:t>
            </a:r>
            <a:r>
              <a:rPr lang="en-US" altLang="ja-JP" sz="1000" dirty="0"/>
              <a:t>}</a:t>
            </a:r>
            <a:r>
              <a:rPr lang="ja-JP" altLang="en-US" sz="1000" dirty="0"/>
              <a:t>，</a:t>
            </a:r>
            <a:br>
              <a:rPr lang="en-US" altLang="ja-JP" sz="1000" dirty="0"/>
            </a:br>
            <a:r>
              <a:rPr lang="en-US" altLang="ja-JP" sz="1000" dirty="0"/>
              <a:t>N</a:t>
            </a:r>
            <a:r>
              <a:rPr lang="en-US" altLang="ja-JP" sz="1000" baseline="30000" dirty="0"/>
              <a:t>-</a:t>
            </a:r>
            <a:r>
              <a:rPr lang="en-US" altLang="ja-JP" sz="1000" dirty="0"/>
              <a:t>(u)={v</a:t>
            </a:r>
            <a:r>
              <a:rPr lang="ja-JP" altLang="en-US" sz="1000" dirty="0"/>
              <a:t>∈</a:t>
            </a:r>
            <a:r>
              <a:rPr lang="en-US" altLang="ja-JP" sz="1000" dirty="0"/>
              <a:t>N</a:t>
            </a:r>
            <a:r>
              <a:rPr lang="en-US" altLang="ja-JP" sz="1000" baseline="-25000" dirty="0"/>
              <a:t>G</a:t>
            </a:r>
            <a:r>
              <a:rPr lang="en-US" altLang="ja-JP" sz="1000" dirty="0"/>
              <a:t>(u)</a:t>
            </a:r>
            <a:r>
              <a:rPr lang="ja-JP" altLang="en-US" sz="1000" dirty="0"/>
              <a:t>：辺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は</a:t>
            </a:r>
            <a:r>
              <a:rPr lang="en-US" altLang="ja-JP" sz="1000" dirty="0"/>
              <a:t>v</a:t>
            </a:r>
            <a:r>
              <a:rPr lang="ja-JP" altLang="en-US" sz="1000" dirty="0"/>
              <a:t>から</a:t>
            </a:r>
            <a:r>
              <a:rPr lang="en-US" altLang="ja-JP" sz="1000" dirty="0"/>
              <a:t>u</a:t>
            </a:r>
            <a:r>
              <a:rPr lang="ja-JP" altLang="en-US" sz="1000" dirty="0"/>
              <a:t>への向きがついている</a:t>
            </a:r>
            <a:r>
              <a:rPr lang="en-US" altLang="ja-JP" sz="1000" dirty="0"/>
              <a:t>}</a:t>
            </a:r>
            <a:r>
              <a:rPr lang="ja-JP" altLang="en-US" sz="1000" dirty="0"/>
              <a:t> 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（問</a:t>
            </a:r>
            <a:r>
              <a:rPr lang="en-US" altLang="ja-JP" sz="1000" dirty="0"/>
              <a:t>3</a:t>
            </a:r>
            <a:r>
              <a:rPr lang="ja-JP" altLang="en-US" sz="1000" dirty="0"/>
              <a:t>で似たような記法が現れるが，異なるものなので注意せよ．）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任意のトーナメントが</a:t>
            </a:r>
            <a:r>
              <a:rPr lang="en-US" altLang="ja-JP" sz="1000" dirty="0"/>
              <a:t>king</a:t>
            </a:r>
            <a:r>
              <a:rPr lang="ja-JP" altLang="en-US" sz="1000" dirty="0"/>
              <a:t>を持つことはよく知られている．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ここでは次の定理を証明する．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定理：丁度</a:t>
            </a:r>
            <a:r>
              <a:rPr lang="en-US" altLang="ja-JP" sz="1000" dirty="0"/>
              <a:t>2</a:t>
            </a:r>
            <a:r>
              <a:rPr lang="ja-JP" altLang="en-US" sz="1000" dirty="0"/>
              <a:t>つの</a:t>
            </a:r>
            <a:r>
              <a:rPr lang="en-US" altLang="ja-JP" sz="1000" dirty="0"/>
              <a:t>king</a:t>
            </a:r>
            <a:r>
              <a:rPr lang="ja-JP" altLang="en-US" sz="1000" dirty="0"/>
              <a:t>を持つトーナメントは存在しない．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定理の証明：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T</a:t>
            </a:r>
            <a:r>
              <a:rPr lang="ja-JP" altLang="en-US" sz="1000" dirty="0"/>
              <a:t>を</a:t>
            </a:r>
            <a:r>
              <a:rPr lang="en-US" altLang="ja-JP" sz="1000" dirty="0"/>
              <a:t>2</a:t>
            </a:r>
            <a:r>
              <a:rPr lang="ja-JP" altLang="en-US" sz="1000" dirty="0"/>
              <a:t>つ以上の</a:t>
            </a:r>
            <a:r>
              <a:rPr lang="en-US" altLang="ja-JP" sz="1000" dirty="0"/>
              <a:t>king</a:t>
            </a:r>
            <a:r>
              <a:rPr lang="ja-JP" altLang="en-US" sz="1000" dirty="0"/>
              <a:t>を持つトーナメントであると仮定する．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x</a:t>
            </a:r>
            <a:r>
              <a:rPr lang="ja-JP" altLang="en-US" sz="1000" dirty="0"/>
              <a:t>を</a:t>
            </a:r>
            <a:r>
              <a:rPr lang="en-US" altLang="ja-JP" sz="1000" dirty="0"/>
              <a:t>T</a:t>
            </a:r>
            <a:r>
              <a:rPr lang="ja-JP" altLang="en-US" sz="1000" dirty="0"/>
              <a:t>の</a:t>
            </a:r>
            <a:r>
              <a:rPr lang="en-US" altLang="ja-JP" sz="1000" dirty="0"/>
              <a:t>king</a:t>
            </a:r>
            <a:r>
              <a:rPr lang="ja-JP" altLang="en-US" sz="1000" dirty="0"/>
              <a:t>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</a:t>
            </a:r>
            <a:r>
              <a:rPr lang="en-US" altLang="ja-JP" sz="1000" u="sng" dirty="0"/>
              <a:t>N</a:t>
            </a:r>
            <a:r>
              <a:rPr lang="en-US" altLang="ja-JP" sz="1000" u="sng" baseline="30000" dirty="0"/>
              <a:t>-</a:t>
            </a:r>
            <a:r>
              <a:rPr lang="en-US" altLang="ja-JP" sz="1000" u="sng" dirty="0"/>
              <a:t>(x)</a:t>
            </a:r>
            <a:r>
              <a:rPr lang="ja-JP" altLang="en-US" sz="1000" u="sng" dirty="0"/>
              <a:t>≠∅となる．①</a:t>
            </a:r>
            <a:endParaRPr lang="en-US" altLang="ja-JP" sz="1000" u="sng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w</a:t>
            </a:r>
            <a:r>
              <a:rPr lang="ja-JP" altLang="en-US" sz="1000" dirty="0"/>
              <a:t>∈</a:t>
            </a:r>
            <a:r>
              <a:rPr lang="en-US" altLang="ja-JP" sz="1000" dirty="0"/>
              <a:t>N</a:t>
            </a:r>
            <a:r>
              <a:rPr lang="en-US" altLang="ja-JP" sz="1000" baseline="30000" dirty="0"/>
              <a:t>-</a:t>
            </a:r>
            <a:r>
              <a:rPr lang="en-US" altLang="ja-JP" sz="1000" dirty="0"/>
              <a:t>(x)</a:t>
            </a:r>
            <a:r>
              <a:rPr lang="ja-JP" altLang="en-US" sz="1000" dirty="0"/>
              <a:t>を</a:t>
            </a:r>
            <a:r>
              <a:rPr lang="en-US" altLang="ja-JP" sz="1000" dirty="0"/>
              <a:t>|N</a:t>
            </a:r>
            <a:r>
              <a:rPr lang="en-US" altLang="ja-JP" sz="1000" baseline="30000" dirty="0"/>
              <a:t>-</a:t>
            </a:r>
            <a:r>
              <a:rPr lang="en-US" altLang="ja-JP" sz="1000" dirty="0"/>
              <a:t>(x)</a:t>
            </a:r>
            <a:r>
              <a:rPr lang="ja-JP" altLang="en-US" sz="1000" dirty="0"/>
              <a:t>∩</a:t>
            </a:r>
            <a:r>
              <a:rPr lang="en-US" altLang="ja-JP" sz="1000" dirty="0"/>
              <a:t>N</a:t>
            </a:r>
            <a:r>
              <a:rPr lang="en-US" altLang="ja-JP" sz="1000" baseline="30000" dirty="0"/>
              <a:t>+</a:t>
            </a:r>
            <a:r>
              <a:rPr lang="en-US" altLang="ja-JP" sz="1000" dirty="0"/>
              <a:t>(w)|</a:t>
            </a:r>
            <a:r>
              <a:rPr lang="ja-JP" altLang="en-US" sz="1000" dirty="0"/>
              <a:t>が最大となるように選ぶ．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以下</a:t>
            </a:r>
            <a:r>
              <a:rPr lang="en-US" altLang="ja-JP" sz="1000" dirty="0"/>
              <a:t>w</a:t>
            </a:r>
            <a:r>
              <a:rPr lang="ja-JP" altLang="en-US" sz="1000" dirty="0"/>
              <a:t>が</a:t>
            </a:r>
            <a:r>
              <a:rPr lang="en-US" altLang="ja-JP" sz="1000" dirty="0"/>
              <a:t>T</a:t>
            </a:r>
            <a:r>
              <a:rPr lang="ja-JP" altLang="en-US" sz="1000" dirty="0"/>
              <a:t>の</a:t>
            </a:r>
            <a:r>
              <a:rPr lang="en-US" altLang="ja-JP" sz="1000" dirty="0"/>
              <a:t>king</a:t>
            </a:r>
            <a:r>
              <a:rPr lang="ja-JP" altLang="en-US" sz="1000" dirty="0"/>
              <a:t>であることを示す．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任意の </a:t>
            </a:r>
            <a:r>
              <a:rPr lang="en-US" altLang="ja-JP" sz="1000" dirty="0"/>
              <a:t>v</a:t>
            </a:r>
            <a:r>
              <a:rPr lang="ja-JP" altLang="en-US" sz="1000" dirty="0"/>
              <a:t>∈</a:t>
            </a:r>
            <a:r>
              <a:rPr lang="en-US" altLang="ja-JP" sz="1000" dirty="0"/>
              <a:t> N</a:t>
            </a:r>
            <a:r>
              <a:rPr lang="en-US" altLang="ja-JP" sz="1000" baseline="30000" dirty="0"/>
              <a:t>+</a:t>
            </a:r>
            <a:r>
              <a:rPr lang="en-US" altLang="ja-JP" sz="1000" dirty="0"/>
              <a:t>(x)</a:t>
            </a:r>
            <a:r>
              <a:rPr lang="ja-JP" altLang="en-US" sz="1000" dirty="0"/>
              <a:t>∪</a:t>
            </a:r>
            <a:r>
              <a:rPr lang="en-US" altLang="ja-JP" sz="1000" dirty="0"/>
              <a:t>{ x }</a:t>
            </a:r>
            <a:r>
              <a:rPr lang="ja-JP" altLang="en-US" sz="1000" dirty="0"/>
              <a:t>∪</a:t>
            </a:r>
            <a:r>
              <a:rPr lang="en-US" altLang="ja-JP" sz="1000" dirty="0"/>
              <a:t>(N</a:t>
            </a:r>
            <a:r>
              <a:rPr lang="en-US" altLang="ja-JP" sz="1000" baseline="30000" dirty="0"/>
              <a:t>-</a:t>
            </a:r>
            <a:r>
              <a:rPr lang="en-US" altLang="ja-JP" sz="1000" dirty="0"/>
              <a:t>(x)</a:t>
            </a:r>
            <a:r>
              <a:rPr lang="ja-JP" altLang="en-US" sz="1000" dirty="0"/>
              <a:t>∩</a:t>
            </a:r>
            <a:r>
              <a:rPr lang="en-US" altLang="ja-JP" sz="1000" dirty="0"/>
              <a:t>N</a:t>
            </a:r>
            <a:r>
              <a:rPr lang="en-US" altLang="ja-JP" sz="1000" baseline="30000" dirty="0"/>
              <a:t>+</a:t>
            </a:r>
            <a:r>
              <a:rPr lang="en-US" altLang="ja-JP" sz="1000" dirty="0"/>
              <a:t>(w)) </a:t>
            </a:r>
            <a:r>
              <a:rPr lang="ja-JP" altLang="en-US" sz="1000" dirty="0"/>
              <a:t>に対して長さ</a:t>
            </a:r>
            <a:r>
              <a:rPr lang="en-US" altLang="ja-JP" sz="1000" dirty="0"/>
              <a:t>2</a:t>
            </a:r>
            <a:r>
              <a:rPr lang="ja-JP" altLang="en-US" sz="1000" dirty="0"/>
              <a:t>以下の </a:t>
            </a:r>
            <a:r>
              <a:rPr lang="en-US" altLang="ja-JP" sz="1000" dirty="0"/>
              <a:t>w-v </a:t>
            </a:r>
            <a:r>
              <a:rPr lang="ja-JP" altLang="en-US" sz="1000" dirty="0"/>
              <a:t>有向道が存在することは明らか．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ある</a:t>
            </a:r>
            <a:r>
              <a:rPr lang="en-US" altLang="ja-JP" sz="1000" dirty="0"/>
              <a:t>y</a:t>
            </a:r>
            <a:r>
              <a:rPr lang="ja-JP" altLang="en-US" sz="1000" dirty="0"/>
              <a:t>∈</a:t>
            </a:r>
            <a:r>
              <a:rPr lang="en-US" altLang="ja-JP" sz="1000" dirty="0"/>
              <a:t> N</a:t>
            </a:r>
            <a:r>
              <a:rPr lang="en-US" altLang="ja-JP" sz="1000" baseline="30000" dirty="0"/>
              <a:t>-</a:t>
            </a:r>
            <a:r>
              <a:rPr lang="en-US" altLang="ja-JP" sz="1000" dirty="0"/>
              <a:t>(x)-N</a:t>
            </a:r>
            <a:r>
              <a:rPr lang="en-US" altLang="ja-JP" sz="1000" baseline="30000" dirty="0"/>
              <a:t>+</a:t>
            </a:r>
            <a:r>
              <a:rPr lang="en-US" altLang="ja-JP" sz="1000" dirty="0"/>
              <a:t>(w)</a:t>
            </a:r>
            <a:r>
              <a:rPr lang="ja-JP" altLang="en-US" sz="1000" dirty="0"/>
              <a:t>に対して長さ</a:t>
            </a:r>
            <a:r>
              <a:rPr lang="en-US" altLang="ja-JP" sz="1000" dirty="0"/>
              <a:t>2</a:t>
            </a:r>
            <a:r>
              <a:rPr lang="ja-JP" altLang="en-US" sz="1000" dirty="0"/>
              <a:t>以下の </a:t>
            </a:r>
            <a:r>
              <a:rPr lang="en-US" altLang="ja-JP" sz="1000" dirty="0"/>
              <a:t>w-y </a:t>
            </a:r>
            <a:r>
              <a:rPr lang="ja-JP" altLang="en-US" sz="1000" dirty="0"/>
              <a:t>有向道が存在しないと仮定する．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u="sng" dirty="0"/>
              <a:t>　　　　　　　　②　　　　　　　</a:t>
            </a:r>
            <a:r>
              <a:rPr lang="ja-JP" altLang="en-US" sz="1000" dirty="0"/>
              <a:t>となり，</a:t>
            </a:r>
            <a:r>
              <a:rPr lang="en-US" altLang="ja-JP" sz="1000" dirty="0"/>
              <a:t>|N</a:t>
            </a:r>
            <a:r>
              <a:rPr lang="en-US" altLang="ja-JP" sz="1000" baseline="30000" dirty="0"/>
              <a:t>-</a:t>
            </a:r>
            <a:r>
              <a:rPr lang="en-US" altLang="ja-JP" sz="1000" dirty="0"/>
              <a:t>(x)</a:t>
            </a:r>
            <a:r>
              <a:rPr lang="ja-JP" altLang="en-US" sz="1000" dirty="0"/>
              <a:t>∩</a:t>
            </a:r>
            <a:r>
              <a:rPr lang="en-US" altLang="ja-JP" sz="1000" dirty="0"/>
              <a:t>N</a:t>
            </a:r>
            <a:r>
              <a:rPr lang="en-US" altLang="ja-JP" sz="1000" baseline="30000" dirty="0"/>
              <a:t>+</a:t>
            </a:r>
            <a:r>
              <a:rPr lang="en-US" altLang="ja-JP" sz="1000" dirty="0"/>
              <a:t>(w)|</a:t>
            </a:r>
            <a:r>
              <a:rPr lang="ja-JP" altLang="en-US" sz="1000" dirty="0"/>
              <a:t>の最大性に矛盾．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よって任意の</a:t>
            </a:r>
            <a:r>
              <a:rPr lang="en-US" altLang="ja-JP" sz="1000" dirty="0"/>
              <a:t>y</a:t>
            </a:r>
            <a:r>
              <a:rPr lang="ja-JP" altLang="en-US" sz="1000" dirty="0"/>
              <a:t>∈</a:t>
            </a:r>
            <a:r>
              <a:rPr lang="en-US" altLang="ja-JP" sz="1000" dirty="0"/>
              <a:t>N</a:t>
            </a:r>
            <a:r>
              <a:rPr lang="en-US" altLang="ja-JP" sz="1000" baseline="30000" dirty="0"/>
              <a:t>-</a:t>
            </a:r>
            <a:r>
              <a:rPr lang="en-US" altLang="ja-JP" sz="1000" dirty="0"/>
              <a:t>(x)-N</a:t>
            </a:r>
            <a:r>
              <a:rPr lang="en-US" altLang="ja-JP" sz="1000" baseline="30000" dirty="0"/>
              <a:t>+</a:t>
            </a:r>
            <a:r>
              <a:rPr lang="en-US" altLang="ja-JP" sz="1000" dirty="0"/>
              <a:t>(w)</a:t>
            </a:r>
            <a:r>
              <a:rPr lang="ja-JP" altLang="en-US" sz="1000" dirty="0"/>
              <a:t>に対して長さ</a:t>
            </a:r>
            <a:r>
              <a:rPr lang="en-US" altLang="ja-JP" sz="1000" dirty="0"/>
              <a:t>2</a:t>
            </a:r>
            <a:r>
              <a:rPr lang="ja-JP" altLang="en-US" sz="1000" dirty="0"/>
              <a:t>以下の </a:t>
            </a:r>
            <a:r>
              <a:rPr lang="en-US" altLang="ja-JP" sz="1000" dirty="0"/>
              <a:t>w-y </a:t>
            </a:r>
            <a:r>
              <a:rPr lang="ja-JP" altLang="en-US" sz="1000" dirty="0"/>
              <a:t>有向道が存在する．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以上より</a:t>
            </a:r>
            <a:r>
              <a:rPr lang="en-US" altLang="ja-JP" sz="1000" dirty="0"/>
              <a:t>w</a:t>
            </a:r>
            <a:r>
              <a:rPr lang="ja-JP" altLang="en-US" sz="1000" dirty="0"/>
              <a:t>が</a:t>
            </a:r>
            <a:r>
              <a:rPr lang="en-US" altLang="ja-JP" sz="1000" dirty="0"/>
              <a:t>T</a:t>
            </a:r>
            <a:r>
              <a:rPr lang="ja-JP" altLang="en-US" sz="1000" dirty="0"/>
              <a:t>の</a:t>
            </a:r>
            <a:r>
              <a:rPr lang="en-US" altLang="ja-JP" sz="1000" dirty="0"/>
              <a:t>king</a:t>
            </a:r>
            <a:r>
              <a:rPr lang="ja-JP" altLang="en-US" sz="1000" dirty="0"/>
              <a:t>であることが分かる．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u="sng" dirty="0"/>
              <a:t>以上の議論を繰り返すことで</a:t>
            </a:r>
            <a:r>
              <a:rPr lang="en-US" altLang="ja-JP" sz="1000" u="sng" dirty="0"/>
              <a:t>3</a:t>
            </a:r>
            <a:r>
              <a:rPr lang="ja-JP" altLang="en-US" sz="1000" u="sng" dirty="0"/>
              <a:t>つ目の</a:t>
            </a:r>
            <a:r>
              <a:rPr lang="en-US" altLang="ja-JP" sz="1000" u="sng" dirty="0"/>
              <a:t>king</a:t>
            </a:r>
            <a:r>
              <a:rPr lang="ja-JP" altLang="en-US" sz="1000" u="sng" dirty="0"/>
              <a:t>の存在が分かる．③</a:t>
            </a:r>
            <a:r>
              <a:rPr lang="ja-JP" altLang="en-US" sz="1000" dirty="0"/>
              <a:t>□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1000" dirty="0"/>
              <a:t>下線部①が成り立つことを証明せよ．</a:t>
            </a: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1000" dirty="0"/>
              <a:t>空欄②を埋めよ．</a:t>
            </a: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1000" dirty="0"/>
              <a:t>下線部③は説明不足である．説明を補え．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3DE3A61D-AB86-D769-260F-6BE15D9E4D16}"/>
              </a:ext>
            </a:extLst>
          </p:cNvPr>
          <p:cNvSpPr/>
          <p:nvPr/>
        </p:nvSpPr>
        <p:spPr>
          <a:xfrm>
            <a:off x="3889891" y="6444208"/>
            <a:ext cx="792088" cy="13681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C96DDDA8-515E-2A1E-8EC7-471E9C2A7187}"/>
              </a:ext>
            </a:extLst>
          </p:cNvPr>
          <p:cNvSpPr/>
          <p:nvPr/>
        </p:nvSpPr>
        <p:spPr>
          <a:xfrm>
            <a:off x="5186035" y="6444208"/>
            <a:ext cx="792088" cy="13681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57419AFB-A429-9DCC-D217-FF635E9C2955}"/>
              </a:ext>
            </a:extLst>
          </p:cNvPr>
          <p:cNvSpPr/>
          <p:nvPr/>
        </p:nvSpPr>
        <p:spPr>
          <a:xfrm>
            <a:off x="4898003" y="7076240"/>
            <a:ext cx="88049" cy="88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62C5406-30E1-D231-F8F8-7B8E28B51EF4}"/>
              </a:ext>
            </a:extLst>
          </p:cNvPr>
          <p:cNvSpPr txBox="1"/>
          <p:nvPr/>
        </p:nvSpPr>
        <p:spPr>
          <a:xfrm>
            <a:off x="4061551" y="6156176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N</a:t>
            </a:r>
            <a:r>
              <a:rPr lang="en-US" altLang="ja-JP" sz="1200" baseline="30000" dirty="0"/>
              <a:t>-</a:t>
            </a:r>
            <a:r>
              <a:rPr lang="en-US" altLang="ja-JP" sz="1200" dirty="0"/>
              <a:t>(x)</a:t>
            </a:r>
            <a:endParaRPr kumimoji="1" lang="ja-JP" altLang="en-US" sz="12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B0A4A0C-F8B1-1A4C-51D4-8DE134EEF15D}"/>
              </a:ext>
            </a:extLst>
          </p:cNvPr>
          <p:cNvSpPr txBox="1"/>
          <p:nvPr/>
        </p:nvSpPr>
        <p:spPr>
          <a:xfrm>
            <a:off x="5357695" y="6167209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N</a:t>
            </a:r>
            <a:r>
              <a:rPr lang="en-US" altLang="ja-JP" sz="1200" baseline="30000" dirty="0"/>
              <a:t>+</a:t>
            </a:r>
            <a:r>
              <a:rPr lang="en-US" altLang="ja-JP" sz="1200" dirty="0"/>
              <a:t>(x)</a:t>
            </a:r>
            <a:endParaRPr kumimoji="1" lang="ja-JP" altLang="en-US" sz="12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FE7805-6781-A4F8-C413-45D80C879AF9}"/>
              </a:ext>
            </a:extLst>
          </p:cNvPr>
          <p:cNvSpPr txBox="1"/>
          <p:nvPr/>
        </p:nvSpPr>
        <p:spPr>
          <a:xfrm>
            <a:off x="4820915" y="7092280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x</a:t>
            </a:r>
            <a:endParaRPr kumimoji="1" lang="ja-JP" altLang="en-US" sz="12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2ED4D16A-5EB3-8D8B-784B-419640CAAB77}"/>
              </a:ext>
            </a:extLst>
          </p:cNvPr>
          <p:cNvSpPr/>
          <p:nvPr/>
        </p:nvSpPr>
        <p:spPr>
          <a:xfrm>
            <a:off x="4255011" y="7519321"/>
            <a:ext cx="88049" cy="88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B67E56-5554-3DAA-09D0-8940064E3825}"/>
              </a:ext>
            </a:extLst>
          </p:cNvPr>
          <p:cNvSpPr txBox="1"/>
          <p:nvPr/>
        </p:nvSpPr>
        <p:spPr>
          <a:xfrm>
            <a:off x="4160521" y="753536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w</a:t>
            </a:r>
            <a:endParaRPr kumimoji="1" lang="ja-JP" altLang="en-US" sz="1200" dirty="0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3A80EED-F413-2637-539E-6F0C534750C6}"/>
              </a:ext>
            </a:extLst>
          </p:cNvPr>
          <p:cNvSpPr/>
          <p:nvPr/>
        </p:nvSpPr>
        <p:spPr>
          <a:xfrm>
            <a:off x="4052451" y="7003256"/>
            <a:ext cx="351656" cy="3516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6CAB087-2C94-6C0A-BB80-C6EEFCEEE342}"/>
              </a:ext>
            </a:extLst>
          </p:cNvPr>
          <p:cNvSpPr txBox="1"/>
          <p:nvPr/>
        </p:nvSpPr>
        <p:spPr>
          <a:xfrm>
            <a:off x="3861048" y="6804248"/>
            <a:ext cx="7489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00" dirty="0"/>
              <a:t>N</a:t>
            </a:r>
            <a:r>
              <a:rPr lang="en-US" altLang="ja-JP" sz="900" baseline="30000" dirty="0"/>
              <a:t>-</a:t>
            </a:r>
            <a:r>
              <a:rPr lang="en-US" altLang="ja-JP" sz="900" dirty="0"/>
              <a:t>(x)</a:t>
            </a:r>
            <a:r>
              <a:rPr lang="ja-JP" altLang="en-US" sz="900" dirty="0"/>
              <a:t>∩</a:t>
            </a:r>
            <a:r>
              <a:rPr lang="en-US" altLang="ja-JP" sz="900" dirty="0"/>
              <a:t>N</a:t>
            </a:r>
            <a:r>
              <a:rPr lang="en-US" altLang="ja-JP" sz="900" baseline="30000" dirty="0"/>
              <a:t>+</a:t>
            </a:r>
            <a:r>
              <a:rPr lang="en-US" altLang="ja-JP" sz="900" dirty="0"/>
              <a:t>(w)</a:t>
            </a:r>
            <a:endParaRPr kumimoji="1" lang="ja-JP" altLang="en-US" sz="900" dirty="0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E8283E0D-5C2A-E857-E0A4-B3E3DE99208D}"/>
              </a:ext>
            </a:extLst>
          </p:cNvPr>
          <p:cNvSpPr/>
          <p:nvPr/>
        </p:nvSpPr>
        <p:spPr>
          <a:xfrm>
            <a:off x="4452352" y="7308304"/>
            <a:ext cx="88049" cy="88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B923C61-99F1-41A5-8D73-1A377415CC98}"/>
              </a:ext>
            </a:extLst>
          </p:cNvPr>
          <p:cNvSpPr txBox="1"/>
          <p:nvPr/>
        </p:nvSpPr>
        <p:spPr>
          <a:xfrm>
            <a:off x="4357862" y="7324344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y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27916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859A30-8BF0-45F3-94CD-C699DA7CC359}"/>
              </a:ext>
            </a:extLst>
          </p:cNvPr>
          <p:cNvSpPr txBox="1"/>
          <p:nvPr/>
        </p:nvSpPr>
        <p:spPr>
          <a:xfrm>
            <a:off x="188640" y="179512"/>
            <a:ext cx="5779146" cy="86957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2022</a:t>
            </a:r>
            <a:r>
              <a:rPr lang="ja-JP" altLang="en-US" sz="1000" dirty="0"/>
              <a:t>年度 有限幾何学 中間試験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問</a:t>
            </a:r>
            <a:r>
              <a:rPr lang="en-US" altLang="ja-JP" sz="1000" dirty="0"/>
              <a:t>3</a:t>
            </a:r>
            <a:r>
              <a:rPr lang="ja-JP" altLang="en-US" sz="1000" dirty="0"/>
              <a:t>：次の文章を読み各問に答えよ．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ja-JP" altLang="en-US" sz="1000" dirty="0"/>
              <a:t>授業で扱ったハミルトン閉路に関する</a:t>
            </a:r>
            <a:r>
              <a:rPr lang="en-US" altLang="ja-JP" sz="1000" dirty="0"/>
              <a:t>Ore</a:t>
            </a:r>
            <a:r>
              <a:rPr lang="ja-JP" altLang="en-US" sz="1000" dirty="0"/>
              <a:t>の定理から次の系が得られることは良く知られている．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ja-JP" altLang="en-US" sz="1000" dirty="0"/>
              <a:t>系：</a:t>
            </a:r>
            <a:endParaRPr lang="en-US" altLang="ja-JP" sz="1000" dirty="0"/>
          </a:p>
          <a:p>
            <a:r>
              <a:rPr lang="en-US" altLang="ja-JP" sz="1000" dirty="0"/>
              <a:t>n</a:t>
            </a:r>
            <a:r>
              <a:rPr lang="ja-JP" altLang="en-US" sz="1000" dirty="0"/>
              <a:t>を</a:t>
            </a:r>
            <a:r>
              <a:rPr lang="en-US" altLang="ja-JP" sz="1000" dirty="0"/>
              <a:t>2</a:t>
            </a:r>
            <a:r>
              <a:rPr lang="ja-JP" altLang="en-US" sz="1000" dirty="0"/>
              <a:t>以上の整数とし，</a:t>
            </a:r>
            <a:r>
              <a:rPr lang="en-US" altLang="ja-JP" sz="1000" dirty="0"/>
              <a:t>G</a:t>
            </a:r>
            <a:r>
              <a:rPr lang="ja-JP" altLang="en-US" sz="1000" dirty="0"/>
              <a:t>を位数</a:t>
            </a:r>
            <a:r>
              <a:rPr lang="en-US" altLang="ja-JP" sz="1000" dirty="0"/>
              <a:t>n</a:t>
            </a:r>
            <a:r>
              <a:rPr lang="ja-JP" altLang="en-US" sz="1000" dirty="0"/>
              <a:t>の単純グラフとする．このとき，</a:t>
            </a:r>
            <a:endParaRPr lang="en-US" altLang="ja-JP" sz="1000" dirty="0"/>
          </a:p>
          <a:p>
            <a:r>
              <a:rPr lang="en-US" altLang="ja-JP" sz="1000" dirty="0"/>
              <a:t>G</a:t>
            </a:r>
            <a:r>
              <a:rPr lang="ja-JP" altLang="en-US" sz="1000" dirty="0"/>
              <a:t>の任意の非隣接な</a:t>
            </a:r>
            <a:r>
              <a:rPr lang="en-US" altLang="ja-JP" sz="1000" dirty="0"/>
              <a:t>2</a:t>
            </a:r>
            <a:r>
              <a:rPr lang="ja-JP" altLang="en-US" sz="1000" dirty="0"/>
              <a:t>頂点</a:t>
            </a:r>
            <a:r>
              <a:rPr lang="en-US" altLang="ja-JP" sz="1000" dirty="0"/>
              <a:t>x</a:t>
            </a:r>
            <a:r>
              <a:rPr lang="ja-JP" altLang="en-US" sz="1000" dirty="0"/>
              <a:t>，</a:t>
            </a:r>
            <a:r>
              <a:rPr lang="en-US" altLang="ja-JP" sz="1000" dirty="0"/>
              <a:t>y</a:t>
            </a:r>
            <a:r>
              <a:rPr lang="ja-JP" altLang="en-US" sz="1000" dirty="0"/>
              <a:t>に対して 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(x)+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(y)</a:t>
            </a:r>
            <a:r>
              <a:rPr lang="ja-JP" altLang="en-US" sz="1000" dirty="0"/>
              <a:t>≧</a:t>
            </a:r>
            <a:r>
              <a:rPr lang="en-US" altLang="ja-JP" sz="1000" dirty="0"/>
              <a:t>n-1 </a:t>
            </a:r>
            <a:r>
              <a:rPr lang="ja-JP" altLang="en-US" sz="1000" dirty="0"/>
              <a:t>ならば，</a:t>
            </a:r>
            <a:r>
              <a:rPr lang="en-US" altLang="ja-JP" sz="1000" dirty="0"/>
              <a:t>G</a:t>
            </a:r>
            <a:r>
              <a:rPr lang="ja-JP" altLang="en-US" sz="1000" dirty="0"/>
              <a:t>はハミルトン道を持つ．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K</a:t>
            </a:r>
            <a:r>
              <a:rPr lang="en-US" altLang="ja-JP" sz="1000" baseline="-25000" dirty="0"/>
              <a:t>1,3</a:t>
            </a:r>
            <a:r>
              <a:rPr lang="ja-JP" altLang="en-US" sz="1000" dirty="0"/>
              <a:t>を誘導部分グラフとして持たないグラフを対象にすると，この系は次のように改良することができる．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定理（</a:t>
            </a:r>
            <a:r>
              <a:rPr lang="en-US" altLang="ja-JP" sz="1000" dirty="0"/>
              <a:t>Matthews and Sumner (1985) </a:t>
            </a:r>
            <a:r>
              <a:rPr lang="ja-JP" altLang="en-US" sz="1000" dirty="0"/>
              <a:t>の改良版）：</a:t>
            </a:r>
            <a:endParaRPr lang="en-US" altLang="ja-JP" sz="1000" dirty="0"/>
          </a:p>
          <a:p>
            <a:r>
              <a:rPr lang="en-US" altLang="ja-JP" sz="1000" dirty="0"/>
              <a:t>n</a:t>
            </a:r>
            <a:r>
              <a:rPr lang="ja-JP" altLang="en-US" sz="1000" dirty="0"/>
              <a:t>を</a:t>
            </a:r>
            <a:r>
              <a:rPr lang="en-US" altLang="ja-JP" sz="1000" dirty="0"/>
              <a:t>2</a:t>
            </a:r>
            <a:r>
              <a:rPr lang="ja-JP" altLang="en-US" sz="1000" dirty="0"/>
              <a:t>以上の整数とし，</a:t>
            </a:r>
            <a:r>
              <a:rPr lang="en-US" altLang="ja-JP" sz="1000" dirty="0"/>
              <a:t>G</a:t>
            </a:r>
            <a:r>
              <a:rPr lang="ja-JP" altLang="en-US" sz="1000" dirty="0"/>
              <a:t>を</a:t>
            </a:r>
            <a:r>
              <a:rPr lang="en-US" altLang="ja-JP" sz="1000" dirty="0"/>
              <a:t>K</a:t>
            </a:r>
            <a:r>
              <a:rPr lang="en-US" altLang="ja-JP" sz="1000" baseline="-25000" dirty="0"/>
              <a:t>1,3</a:t>
            </a:r>
            <a:r>
              <a:rPr lang="ja-JP" altLang="en-US" sz="1000" dirty="0"/>
              <a:t>を誘導部分グラフとして持たない位数</a:t>
            </a:r>
            <a:r>
              <a:rPr lang="en-US" altLang="ja-JP" sz="1000" dirty="0"/>
              <a:t>n</a:t>
            </a:r>
            <a:r>
              <a:rPr lang="ja-JP" altLang="en-US" sz="1000" dirty="0"/>
              <a:t>の連結単純グラフとする．このとき，</a:t>
            </a:r>
            <a:endParaRPr lang="en-US" altLang="ja-JP" sz="1000" dirty="0"/>
          </a:p>
          <a:p>
            <a:r>
              <a:rPr lang="en-US" altLang="ja-JP" sz="1000" dirty="0"/>
              <a:t>G</a:t>
            </a:r>
            <a:r>
              <a:rPr lang="ja-JP" altLang="en-US" sz="1000" dirty="0"/>
              <a:t>の任意の互いに非隣接な</a:t>
            </a:r>
            <a:r>
              <a:rPr lang="en-US" altLang="ja-JP" sz="1000" dirty="0"/>
              <a:t>3</a:t>
            </a:r>
            <a:r>
              <a:rPr lang="ja-JP" altLang="en-US" sz="1000" dirty="0"/>
              <a:t>頂点</a:t>
            </a:r>
            <a:r>
              <a:rPr lang="en-US" altLang="ja-JP" sz="1000" dirty="0"/>
              <a:t>x</a:t>
            </a:r>
            <a:r>
              <a:rPr lang="ja-JP" altLang="en-US" sz="1000" dirty="0"/>
              <a:t>，</a:t>
            </a:r>
            <a:r>
              <a:rPr lang="en-US" altLang="ja-JP" sz="1000" dirty="0"/>
              <a:t>y</a:t>
            </a:r>
            <a:r>
              <a:rPr lang="ja-JP" altLang="en-US" sz="1000" dirty="0"/>
              <a:t>，</a:t>
            </a:r>
            <a:r>
              <a:rPr lang="en-US" altLang="ja-JP" sz="1000" dirty="0"/>
              <a:t>z</a:t>
            </a:r>
            <a:r>
              <a:rPr lang="ja-JP" altLang="en-US" sz="1000" dirty="0"/>
              <a:t>に対して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(x)+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(y)+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(z)</a:t>
            </a:r>
            <a:r>
              <a:rPr lang="ja-JP" altLang="en-US" sz="1000" dirty="0"/>
              <a:t>≧</a:t>
            </a:r>
            <a:r>
              <a:rPr lang="en-US" altLang="ja-JP" sz="1000" dirty="0"/>
              <a:t>n-2</a:t>
            </a:r>
            <a:r>
              <a:rPr lang="ja-JP" altLang="en-US" sz="1000" dirty="0"/>
              <a:t>ならば，</a:t>
            </a:r>
            <a:r>
              <a:rPr lang="en-US" altLang="ja-JP" sz="1000" dirty="0"/>
              <a:t>G</a:t>
            </a:r>
            <a:r>
              <a:rPr lang="ja-JP" altLang="en-US" sz="1000" dirty="0"/>
              <a:t>はハミルトン道を持つ．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定理の略証：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定理の仮定を満たすがハミルトン道を持たないグラフ</a:t>
            </a:r>
            <a:r>
              <a:rPr lang="en-US" altLang="ja-JP" sz="1000" dirty="0"/>
              <a:t>G</a:t>
            </a:r>
            <a:r>
              <a:rPr lang="ja-JP" altLang="en-US" sz="1000" dirty="0"/>
              <a:t>が存在すると仮定する．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P</a:t>
            </a:r>
            <a:r>
              <a:rPr lang="ja-JP" altLang="en-US" sz="1000" dirty="0"/>
              <a:t>を</a:t>
            </a:r>
            <a:r>
              <a:rPr lang="en-US" altLang="ja-JP" sz="1000" dirty="0"/>
              <a:t>G</a:t>
            </a:r>
            <a:r>
              <a:rPr lang="ja-JP" altLang="en-US" sz="1000" dirty="0"/>
              <a:t>の最長道とし，</a:t>
            </a:r>
            <a:r>
              <a:rPr lang="en-US" altLang="ja-JP" sz="1000" dirty="0"/>
              <a:t>P</a:t>
            </a:r>
            <a:r>
              <a:rPr lang="ja-JP" altLang="en-US" sz="1000" dirty="0"/>
              <a:t>の端点を</a:t>
            </a:r>
            <a:r>
              <a:rPr lang="en-US" altLang="ja-JP" sz="1000" dirty="0"/>
              <a:t>x</a:t>
            </a:r>
            <a:r>
              <a:rPr lang="ja-JP" altLang="en-US" sz="1000" dirty="0"/>
              <a:t>と</a:t>
            </a:r>
            <a:r>
              <a:rPr lang="en-US" altLang="ja-JP" sz="1000" dirty="0"/>
              <a:t>y</a:t>
            </a:r>
            <a:r>
              <a:rPr lang="ja-JP" altLang="en-US" sz="1000" dirty="0"/>
              <a:t>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このとき，∃</a:t>
            </a:r>
            <a:r>
              <a:rPr lang="en-US" altLang="ja-JP" sz="1000" dirty="0"/>
              <a:t>z</a:t>
            </a:r>
            <a:r>
              <a:rPr lang="ja-JP" altLang="en-US" sz="1000" dirty="0"/>
              <a:t>∈</a:t>
            </a:r>
            <a:r>
              <a:rPr lang="en-US" altLang="ja-JP" sz="1000" dirty="0"/>
              <a:t>V(G)-V(P) ; N</a:t>
            </a:r>
            <a:r>
              <a:rPr lang="en-US" altLang="ja-JP" sz="1000" baseline="-25000" dirty="0"/>
              <a:t>G</a:t>
            </a:r>
            <a:r>
              <a:rPr lang="en-US" altLang="ja-JP" sz="1000" dirty="0"/>
              <a:t>(z)</a:t>
            </a:r>
            <a:r>
              <a:rPr lang="ja-JP" altLang="en-US" sz="1000" dirty="0"/>
              <a:t>∩</a:t>
            </a:r>
            <a:r>
              <a:rPr lang="en-US" altLang="ja-JP" sz="1000" dirty="0"/>
              <a:t>V(P)</a:t>
            </a:r>
            <a:r>
              <a:rPr lang="ja-JP" altLang="en-US" sz="1000" dirty="0"/>
              <a:t>≠∅．（∵</a:t>
            </a:r>
            <a:r>
              <a:rPr lang="en-US" altLang="ja-JP" sz="1000" dirty="0"/>
              <a:t> G</a:t>
            </a:r>
            <a:r>
              <a:rPr lang="ja-JP" altLang="en-US" sz="1000" dirty="0"/>
              <a:t>はハミルトン道を持たない連結グラフ）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P</a:t>
            </a:r>
            <a:r>
              <a:rPr lang="ja-JP" altLang="en-US" sz="1000" dirty="0"/>
              <a:t>の頂点</a:t>
            </a:r>
            <a:r>
              <a:rPr lang="en-US" altLang="ja-JP" sz="1000" dirty="0"/>
              <a:t>u</a:t>
            </a:r>
            <a:r>
              <a:rPr lang="ja-JP" altLang="en-US" sz="1000" dirty="0"/>
              <a:t>に対して，</a:t>
            </a:r>
            <a:br>
              <a:rPr lang="en-US" altLang="ja-JP" sz="1000" dirty="0"/>
            </a:br>
            <a:r>
              <a:rPr lang="en-US" altLang="ja-JP" sz="1000" dirty="0"/>
              <a:t>P</a:t>
            </a:r>
            <a:r>
              <a:rPr lang="ja-JP" altLang="en-US" sz="1000" dirty="0"/>
              <a:t>上で</a:t>
            </a:r>
            <a:r>
              <a:rPr lang="en-US" altLang="ja-JP" sz="1000" dirty="0"/>
              <a:t>u</a:t>
            </a:r>
            <a:r>
              <a:rPr lang="ja-JP" altLang="en-US" sz="1000" dirty="0"/>
              <a:t>の左隣，右隣にある頂点をそれぞれ</a:t>
            </a:r>
            <a:r>
              <a:rPr lang="en-US" altLang="ja-JP" sz="1000" dirty="0"/>
              <a:t>u</a:t>
            </a:r>
            <a:r>
              <a:rPr lang="en-US" altLang="ja-JP" sz="1600" baseline="30000" dirty="0"/>
              <a:t>-</a:t>
            </a:r>
            <a:r>
              <a:rPr lang="en-US" altLang="ja-JP" sz="1000" dirty="0"/>
              <a:t>,u</a:t>
            </a:r>
            <a:r>
              <a:rPr lang="en-US" altLang="ja-JP" sz="1600" baseline="30000" dirty="0"/>
              <a:t>+</a:t>
            </a:r>
            <a:r>
              <a:rPr lang="ja-JP" altLang="en-US" sz="1000" dirty="0"/>
              <a:t>書くことにする（右図参照）．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(x)=N</a:t>
            </a:r>
            <a:r>
              <a:rPr lang="en-US" altLang="ja-JP" sz="1000" baseline="-25000" dirty="0"/>
              <a:t>G</a:t>
            </a:r>
            <a:r>
              <a:rPr lang="en-US" altLang="ja-JP" sz="1000" dirty="0"/>
              <a:t>(x)</a:t>
            </a:r>
            <a:r>
              <a:rPr lang="ja-JP" altLang="en-US" sz="1000" dirty="0"/>
              <a:t>∩</a:t>
            </a:r>
            <a:r>
              <a:rPr lang="en-US" altLang="ja-JP" sz="1000" dirty="0"/>
              <a:t>V(P)</a:t>
            </a:r>
            <a:r>
              <a:rPr lang="ja-JP" altLang="en-US" sz="1000" dirty="0"/>
              <a:t>，</a:t>
            </a:r>
            <a:r>
              <a:rPr lang="en-US" altLang="ja-JP" sz="1000" dirty="0"/>
              <a:t> 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(z)=N</a:t>
            </a:r>
            <a:r>
              <a:rPr lang="en-US" altLang="ja-JP" sz="1000" baseline="-25000" dirty="0"/>
              <a:t>G</a:t>
            </a:r>
            <a:r>
              <a:rPr lang="en-US" altLang="ja-JP" sz="1000" dirty="0"/>
              <a:t>(z)</a:t>
            </a:r>
            <a:r>
              <a:rPr lang="ja-JP" altLang="en-US" sz="1000" dirty="0"/>
              <a:t>∩</a:t>
            </a:r>
            <a:r>
              <a:rPr lang="en-US" altLang="ja-JP" sz="1000" dirty="0"/>
              <a:t>V(P)</a:t>
            </a:r>
            <a:r>
              <a:rPr lang="ja-JP" altLang="en-US" sz="1000" dirty="0"/>
              <a:t>， </a:t>
            </a:r>
            <a:r>
              <a:rPr lang="en-US" altLang="ja-JP" sz="1000" dirty="0"/>
              <a:t>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(y)</a:t>
            </a:r>
            <a:r>
              <a:rPr lang="en-US" altLang="ja-JP" sz="1600" baseline="30000" dirty="0"/>
              <a:t>+</a:t>
            </a:r>
            <a:r>
              <a:rPr lang="en-US" altLang="ja-JP" sz="1000" dirty="0"/>
              <a:t>={ z</a:t>
            </a:r>
            <a:r>
              <a:rPr lang="en-US" altLang="ja-JP" sz="1600" baseline="30000" dirty="0"/>
              <a:t>+</a:t>
            </a:r>
            <a:r>
              <a:rPr lang="en-US" altLang="ja-JP" sz="1000" dirty="0"/>
              <a:t> : z</a:t>
            </a:r>
            <a:r>
              <a:rPr lang="ja-JP" altLang="en-US" sz="1000" dirty="0"/>
              <a:t>∊</a:t>
            </a:r>
            <a:r>
              <a:rPr lang="en-US" altLang="ja-JP" sz="1000" dirty="0"/>
              <a:t>N</a:t>
            </a:r>
            <a:r>
              <a:rPr lang="en-US" altLang="ja-JP" sz="1000" baseline="-25000" dirty="0"/>
              <a:t>G</a:t>
            </a:r>
            <a:r>
              <a:rPr lang="en-US" altLang="ja-JP" sz="1000" dirty="0"/>
              <a:t>(y)</a:t>
            </a:r>
            <a:r>
              <a:rPr lang="ja-JP" altLang="en-US" sz="1000" dirty="0"/>
              <a:t>∩</a:t>
            </a:r>
            <a:r>
              <a:rPr lang="en-US" altLang="ja-JP" sz="1000" dirty="0"/>
              <a:t>V(P) }</a:t>
            </a:r>
            <a:r>
              <a:rPr lang="ja-JP" altLang="en-US" sz="1000" dirty="0"/>
              <a:t>と定義する．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</a:t>
            </a:r>
            <a:r>
              <a:rPr lang="en-US" altLang="ja-JP" sz="1000" dirty="0"/>
              <a:t>P</a:t>
            </a:r>
            <a:r>
              <a:rPr lang="ja-JP" altLang="en-US" sz="1000" dirty="0"/>
              <a:t>の最長性と，</a:t>
            </a:r>
            <a:r>
              <a:rPr lang="en-US" altLang="ja-JP" sz="1000" dirty="0"/>
              <a:t>G</a:t>
            </a:r>
            <a:r>
              <a:rPr lang="ja-JP" altLang="en-US" sz="1000" dirty="0"/>
              <a:t>が</a:t>
            </a:r>
            <a:r>
              <a:rPr lang="en-US" altLang="ja-JP" sz="1000" dirty="0"/>
              <a:t>K</a:t>
            </a:r>
            <a:r>
              <a:rPr lang="en-US" altLang="ja-JP" sz="1000" baseline="-25000" dirty="0"/>
              <a:t>1,3</a:t>
            </a:r>
            <a:r>
              <a:rPr lang="ja-JP" altLang="en-US" sz="1000" dirty="0"/>
              <a:t>を誘導部分グラフとして持たないことから，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(x)</a:t>
            </a:r>
            <a:r>
              <a:rPr lang="ja-JP" altLang="en-US" sz="1000" dirty="0"/>
              <a:t>∩</a:t>
            </a:r>
            <a:r>
              <a:rPr lang="en-US" altLang="ja-JP" sz="1000" dirty="0"/>
              <a:t>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(y)</a:t>
            </a:r>
            <a:r>
              <a:rPr lang="en-US" altLang="ja-JP" sz="1600" baseline="30000" dirty="0"/>
              <a:t>+</a:t>
            </a:r>
            <a:r>
              <a:rPr lang="en-US" altLang="ja-JP" sz="1000" dirty="0"/>
              <a:t>=</a:t>
            </a:r>
            <a:r>
              <a:rPr lang="ja-JP" altLang="en-US" sz="1000" dirty="0"/>
              <a:t>∅，</a:t>
            </a:r>
            <a:r>
              <a:rPr lang="en-US" altLang="ja-JP" sz="1000" dirty="0"/>
              <a:t> 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(z)</a:t>
            </a:r>
            <a:r>
              <a:rPr lang="ja-JP" altLang="en-US" sz="1000" dirty="0"/>
              <a:t>∩</a:t>
            </a:r>
            <a:r>
              <a:rPr lang="en-US" altLang="ja-JP" sz="1000" dirty="0"/>
              <a:t>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(y)</a:t>
            </a:r>
            <a:r>
              <a:rPr lang="en-US" altLang="ja-JP" sz="1600" baseline="30000" dirty="0"/>
              <a:t>+</a:t>
            </a:r>
            <a:r>
              <a:rPr lang="en-US" altLang="ja-JP" sz="1000" dirty="0"/>
              <a:t>=</a:t>
            </a:r>
            <a:r>
              <a:rPr lang="ja-JP" altLang="en-US" sz="1000" dirty="0"/>
              <a:t>∅，</a:t>
            </a:r>
            <a:r>
              <a:rPr lang="en-US" altLang="ja-JP" sz="1000" u="sng" dirty="0"/>
              <a:t> N</a:t>
            </a:r>
            <a:r>
              <a:rPr lang="en-US" altLang="ja-JP" sz="1000" u="sng" baseline="-25000" dirty="0"/>
              <a:t>P</a:t>
            </a:r>
            <a:r>
              <a:rPr lang="en-US" altLang="ja-JP" sz="1000" u="sng" dirty="0"/>
              <a:t>(x)</a:t>
            </a:r>
            <a:r>
              <a:rPr lang="ja-JP" altLang="en-US" sz="1000" u="sng" dirty="0"/>
              <a:t>∩</a:t>
            </a:r>
            <a:r>
              <a:rPr lang="en-US" altLang="ja-JP" sz="1000" u="sng" dirty="0"/>
              <a:t>N</a:t>
            </a:r>
            <a:r>
              <a:rPr lang="en-US" altLang="ja-JP" sz="1000" u="sng" baseline="-25000" dirty="0"/>
              <a:t>P</a:t>
            </a:r>
            <a:r>
              <a:rPr lang="en-US" altLang="ja-JP" sz="1000" u="sng" dirty="0"/>
              <a:t>(z)=</a:t>
            </a:r>
            <a:r>
              <a:rPr lang="ja-JP" altLang="en-US" sz="1000" u="sng" dirty="0"/>
              <a:t>∅ </a:t>
            </a:r>
            <a:r>
              <a:rPr lang="ja-JP" altLang="en-US" sz="1000" baseline="-25000" dirty="0"/>
              <a:t>①</a:t>
            </a:r>
            <a:r>
              <a:rPr lang="ja-JP" altLang="en-US" sz="1000" dirty="0"/>
              <a:t>となることが分かる．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また，</a:t>
            </a:r>
            <a:r>
              <a:rPr lang="en-US" altLang="ja-JP" sz="1000" dirty="0"/>
              <a:t>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(z)</a:t>
            </a:r>
            <a:r>
              <a:rPr lang="ja-JP" altLang="en-US" sz="1000" dirty="0"/>
              <a:t>≠∅より，</a:t>
            </a:r>
            <a:r>
              <a:rPr lang="en-US" altLang="ja-JP" sz="1000" dirty="0"/>
              <a:t>v</a:t>
            </a:r>
            <a:r>
              <a:rPr lang="ja-JP" altLang="en-US" sz="1000" dirty="0"/>
              <a:t>∈</a:t>
            </a:r>
            <a:r>
              <a:rPr lang="en-US" altLang="ja-JP" sz="1000" dirty="0"/>
              <a:t>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(z)</a:t>
            </a:r>
            <a:r>
              <a:rPr lang="ja-JP" altLang="en-US" sz="1000" dirty="0"/>
              <a:t>が存在し，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P</a:t>
            </a:r>
            <a:r>
              <a:rPr lang="ja-JP" altLang="en-US" sz="1000" dirty="0"/>
              <a:t>の最長性と，</a:t>
            </a:r>
            <a:r>
              <a:rPr lang="en-US" altLang="ja-JP" sz="1000" dirty="0"/>
              <a:t>G</a:t>
            </a:r>
            <a:r>
              <a:rPr lang="ja-JP" altLang="en-US" sz="1000" dirty="0"/>
              <a:t>が</a:t>
            </a:r>
            <a:r>
              <a:rPr lang="en-US" altLang="ja-JP" sz="1000" dirty="0"/>
              <a:t>K</a:t>
            </a:r>
            <a:r>
              <a:rPr lang="en-US" altLang="ja-JP" sz="1000" baseline="-25000" dirty="0"/>
              <a:t>1,3</a:t>
            </a:r>
            <a:r>
              <a:rPr lang="ja-JP" altLang="en-US" sz="1000" dirty="0"/>
              <a:t>を誘導部分グラフとして持たないことから，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v</a:t>
            </a:r>
            <a:r>
              <a:rPr lang="ja-JP" altLang="en-US" sz="1000" dirty="0"/>
              <a:t>≠</a:t>
            </a:r>
            <a:r>
              <a:rPr lang="en-US" altLang="ja-JP" sz="1000" dirty="0"/>
              <a:t>y</a:t>
            </a:r>
            <a:r>
              <a:rPr lang="ja-JP" altLang="en-US" sz="1000" dirty="0"/>
              <a:t>であることと，</a:t>
            </a:r>
            <a:r>
              <a:rPr lang="en-US" altLang="ja-JP" sz="1000" dirty="0"/>
              <a:t>v</a:t>
            </a:r>
            <a:r>
              <a:rPr lang="en-US" altLang="ja-JP" sz="1000" baseline="30000" dirty="0"/>
              <a:t>+ </a:t>
            </a:r>
            <a:r>
              <a:rPr lang="ja-JP" altLang="en-US" sz="1000" dirty="0"/>
              <a:t>∉ </a:t>
            </a:r>
            <a:r>
              <a:rPr lang="en-US" altLang="ja-JP" sz="1000" dirty="0"/>
              <a:t>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(x)</a:t>
            </a:r>
            <a:r>
              <a:rPr lang="ja-JP" altLang="en-US" sz="1000" dirty="0"/>
              <a:t>∪</a:t>
            </a:r>
            <a:r>
              <a:rPr lang="en-US" altLang="ja-JP" sz="1000" dirty="0"/>
              <a:t>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(y)</a:t>
            </a:r>
            <a:r>
              <a:rPr lang="en-US" altLang="ja-JP" sz="1600" baseline="30000" dirty="0"/>
              <a:t>+</a:t>
            </a:r>
            <a:r>
              <a:rPr lang="ja-JP" altLang="en-US" sz="1000" dirty="0"/>
              <a:t>∪</a:t>
            </a:r>
            <a:r>
              <a:rPr lang="en-US" altLang="ja-JP" sz="1000" dirty="0"/>
              <a:t>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(z)</a:t>
            </a:r>
            <a:r>
              <a:rPr lang="ja-JP" altLang="en-US" sz="1000" dirty="0"/>
              <a:t>であることが分かる．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よって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|N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(x)|+|N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(z)|+|N</a:t>
            </a:r>
            <a:r>
              <a:rPr lang="en-US" altLang="ja-JP" sz="1000" baseline="-25000" dirty="0"/>
              <a:t>P</a:t>
            </a:r>
            <a:r>
              <a:rPr lang="en-US" altLang="ja-JP" sz="1000" dirty="0"/>
              <a:t>(y)|</a:t>
            </a:r>
            <a:r>
              <a:rPr lang="ja-JP" altLang="en-US" sz="1000" dirty="0"/>
              <a:t>≦</a:t>
            </a:r>
            <a:r>
              <a:rPr lang="ja-JP" altLang="en-US" sz="1000" u="sng" dirty="0"/>
              <a:t>　　　②　　　</a:t>
            </a:r>
            <a:r>
              <a:rPr lang="ja-JP" altLang="en-US" sz="1000" dirty="0"/>
              <a:t>が得られる．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一方，</a:t>
            </a:r>
            <a:r>
              <a:rPr lang="en-US" altLang="ja-JP" sz="1000" dirty="0"/>
              <a:t>P</a:t>
            </a:r>
            <a:r>
              <a:rPr lang="ja-JP" altLang="en-US" sz="1000" dirty="0"/>
              <a:t>の最長性から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N</a:t>
            </a:r>
            <a:r>
              <a:rPr lang="en-US" altLang="ja-JP" sz="1000" baseline="-25000" dirty="0"/>
              <a:t>G</a:t>
            </a:r>
            <a:r>
              <a:rPr lang="en-US" altLang="ja-JP" sz="1000" dirty="0"/>
              <a:t>(x)</a:t>
            </a:r>
            <a:r>
              <a:rPr lang="ja-JP" altLang="en-US" sz="1000" dirty="0"/>
              <a:t>∩</a:t>
            </a:r>
            <a:r>
              <a:rPr lang="en-US" altLang="ja-JP" sz="1000" dirty="0"/>
              <a:t>(V(G)-V(P))=</a:t>
            </a:r>
            <a:r>
              <a:rPr lang="ja-JP" altLang="en-US" sz="1000" dirty="0"/>
              <a:t>∅，</a:t>
            </a:r>
            <a:r>
              <a:rPr lang="en-US" altLang="ja-JP" sz="1000" dirty="0"/>
              <a:t> N</a:t>
            </a:r>
            <a:r>
              <a:rPr lang="en-US" altLang="ja-JP" sz="1000" baseline="-25000" dirty="0"/>
              <a:t>G</a:t>
            </a:r>
            <a:r>
              <a:rPr lang="en-US" altLang="ja-JP" sz="1000" dirty="0"/>
              <a:t>(y)</a:t>
            </a:r>
            <a:r>
              <a:rPr lang="ja-JP" altLang="en-US" sz="1000" dirty="0"/>
              <a:t>∩</a:t>
            </a:r>
            <a:r>
              <a:rPr lang="en-US" altLang="ja-JP" sz="1000" dirty="0"/>
              <a:t>(V(G)-V(P))=</a:t>
            </a:r>
            <a:r>
              <a:rPr lang="ja-JP" altLang="en-US" sz="1000" dirty="0"/>
              <a:t>∅となるので，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|N</a:t>
            </a:r>
            <a:r>
              <a:rPr lang="en-US" altLang="ja-JP" sz="1000" baseline="-25000" dirty="0"/>
              <a:t>G</a:t>
            </a:r>
            <a:r>
              <a:rPr lang="en-US" altLang="ja-JP" sz="1000" dirty="0"/>
              <a:t>(x)</a:t>
            </a:r>
            <a:r>
              <a:rPr lang="ja-JP" altLang="en-US" sz="1000" dirty="0"/>
              <a:t>∩</a:t>
            </a:r>
            <a:r>
              <a:rPr lang="en-US" altLang="ja-JP" sz="1000" dirty="0"/>
              <a:t>(V(G)-V(P))|+|N</a:t>
            </a:r>
            <a:r>
              <a:rPr lang="en-US" altLang="ja-JP" sz="1000" baseline="-25000" dirty="0"/>
              <a:t>G</a:t>
            </a:r>
            <a:r>
              <a:rPr lang="en-US" altLang="ja-JP" sz="1000" dirty="0"/>
              <a:t>(z)</a:t>
            </a:r>
            <a:r>
              <a:rPr lang="ja-JP" altLang="en-US" sz="1000" dirty="0"/>
              <a:t>∩</a:t>
            </a:r>
            <a:r>
              <a:rPr lang="en-US" altLang="ja-JP" sz="1000" dirty="0"/>
              <a:t>(V(G)-V(P))|+|N</a:t>
            </a:r>
            <a:r>
              <a:rPr lang="en-US" altLang="ja-JP" sz="1000" baseline="-25000" dirty="0"/>
              <a:t>G</a:t>
            </a:r>
            <a:r>
              <a:rPr lang="en-US" altLang="ja-JP" sz="1000" dirty="0"/>
              <a:t>(y)</a:t>
            </a:r>
            <a:r>
              <a:rPr lang="ja-JP" altLang="en-US" sz="1000" dirty="0"/>
              <a:t>∩</a:t>
            </a:r>
            <a:r>
              <a:rPr lang="en-US" altLang="ja-JP" sz="1000" dirty="0"/>
              <a:t>(V(G)-V(P))|</a:t>
            </a:r>
            <a:r>
              <a:rPr lang="ja-JP" altLang="en-US" sz="1000" dirty="0"/>
              <a:t>≦</a:t>
            </a:r>
            <a:r>
              <a:rPr lang="ja-JP" altLang="en-US" sz="1000" u="sng" dirty="0"/>
              <a:t>　　　③　　　</a:t>
            </a:r>
            <a:r>
              <a:rPr lang="ja-JP" altLang="en-US" sz="1000" dirty="0"/>
              <a:t>が得られる．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以上より，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(x)+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(y)+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(z)</a:t>
            </a:r>
            <a:r>
              <a:rPr lang="ja-JP" altLang="en-US" sz="1000" dirty="0"/>
              <a:t>≦</a:t>
            </a:r>
            <a:r>
              <a:rPr lang="ja-JP" altLang="en-US" sz="1000" u="sng" dirty="0"/>
              <a:t>　　　②　　　</a:t>
            </a:r>
            <a:r>
              <a:rPr lang="en-US" altLang="ja-JP" sz="1000" dirty="0"/>
              <a:t>+</a:t>
            </a:r>
            <a:r>
              <a:rPr lang="ja-JP" altLang="en-US" sz="1000" u="sng" dirty="0"/>
              <a:t>　　　③　　　</a:t>
            </a:r>
            <a:r>
              <a:rPr lang="en-US" altLang="ja-JP" sz="1000" dirty="0"/>
              <a:t>= n-3 </a:t>
            </a:r>
            <a:r>
              <a:rPr lang="ja-JP" altLang="en-US" sz="1000" dirty="0"/>
              <a:t>となり，定理の仮定に矛盾．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よって，定理が成立することが分かる．□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1000" dirty="0"/>
              <a:t>下線部①の等式が成り立つ理由を述べよ．（</a:t>
            </a:r>
            <a:r>
              <a:rPr lang="en-US" altLang="ja-JP" sz="1000" dirty="0"/>
              <a:t>20</a:t>
            </a:r>
            <a:r>
              <a:rPr lang="ja-JP" altLang="en-US" sz="1000" dirty="0"/>
              <a:t>点）</a:t>
            </a: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1000" dirty="0"/>
              <a:t>空欄②と空欄③を埋めよ．（</a:t>
            </a:r>
            <a:r>
              <a:rPr lang="en-US" altLang="ja-JP" sz="1000" dirty="0"/>
              <a:t>10</a:t>
            </a:r>
            <a:r>
              <a:rPr lang="ja-JP" altLang="en-US" sz="1000" dirty="0"/>
              <a:t>点）</a:t>
            </a: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1000" dirty="0"/>
              <a:t>この定理は</a:t>
            </a:r>
            <a:r>
              <a:rPr lang="en-US" altLang="ja-JP" sz="1000" dirty="0"/>
              <a:t>n-2</a:t>
            </a:r>
            <a:r>
              <a:rPr lang="ja-JP" altLang="en-US" sz="1000" dirty="0"/>
              <a:t>を</a:t>
            </a:r>
            <a:r>
              <a:rPr lang="en-US" altLang="ja-JP" sz="1000" dirty="0"/>
              <a:t>n-3</a:t>
            </a:r>
            <a:r>
              <a:rPr lang="ja-JP" altLang="en-US" sz="1000" dirty="0"/>
              <a:t>に改良することができない．</a:t>
            </a:r>
            <a:r>
              <a:rPr lang="en-US" altLang="ja-JP" sz="1000" dirty="0"/>
              <a:t>n=12</a:t>
            </a:r>
            <a:r>
              <a:rPr lang="ja-JP" altLang="en-US" sz="1000" dirty="0"/>
              <a:t>の場合にこのことが分かる例を描け．（</a:t>
            </a:r>
            <a:r>
              <a:rPr lang="en-US" altLang="ja-JP" sz="1000" dirty="0"/>
              <a:t>10</a:t>
            </a:r>
            <a:r>
              <a:rPr lang="ja-JP" altLang="en-US" sz="1000" dirty="0"/>
              <a:t>点）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1B3F0B57-C031-D197-33FA-8334EF1B2D01}"/>
              </a:ext>
            </a:extLst>
          </p:cNvPr>
          <p:cNvCxnSpPr>
            <a:cxnSpLocks/>
            <a:stCxn id="7" idx="6"/>
            <a:endCxn id="15" idx="2"/>
          </p:cNvCxnSpPr>
          <p:nvPr/>
        </p:nvCxnSpPr>
        <p:spPr>
          <a:xfrm flipV="1">
            <a:off x="4293096" y="4627967"/>
            <a:ext cx="72008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C16E02-DDAF-B19D-426B-3F3BDDF1C384}"/>
              </a:ext>
            </a:extLst>
          </p:cNvPr>
          <p:cNvSpPr txBox="1"/>
          <p:nvPr/>
        </p:nvSpPr>
        <p:spPr>
          <a:xfrm>
            <a:off x="4113112" y="4639000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x</a:t>
            </a:r>
            <a:endParaRPr kumimoji="1" lang="ja-JP" altLang="en-US" sz="1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BEC417D-ADFA-3331-7301-DA501B1DF5BC}"/>
              </a:ext>
            </a:extLst>
          </p:cNvPr>
          <p:cNvSpPr txBox="1"/>
          <p:nvPr/>
        </p:nvSpPr>
        <p:spPr>
          <a:xfrm>
            <a:off x="6487772" y="4639000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y</a:t>
            </a:r>
            <a:endParaRPr kumimoji="1" lang="ja-JP" altLang="en-US" sz="1200" dirty="0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B8FACEE-D55F-408B-144B-170AC7C5E052}"/>
              </a:ext>
            </a:extLst>
          </p:cNvPr>
          <p:cNvSpPr/>
          <p:nvPr/>
        </p:nvSpPr>
        <p:spPr>
          <a:xfrm>
            <a:off x="4149080" y="4555960"/>
            <a:ext cx="144016" cy="1440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8AA7D839-562E-2F05-C06B-33A58A2B3BB6}"/>
              </a:ext>
            </a:extLst>
          </p:cNvPr>
          <p:cNvSpPr/>
          <p:nvPr/>
        </p:nvSpPr>
        <p:spPr>
          <a:xfrm>
            <a:off x="6525344" y="4555960"/>
            <a:ext cx="144016" cy="1440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C64D1EC7-6FA1-9228-B39A-DFE03C0DE9ED}"/>
              </a:ext>
            </a:extLst>
          </p:cNvPr>
          <p:cNvSpPr/>
          <p:nvPr/>
        </p:nvSpPr>
        <p:spPr>
          <a:xfrm>
            <a:off x="4437112" y="4555959"/>
            <a:ext cx="144016" cy="1440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DE850A27-858D-B4E2-E710-748E790941FC}"/>
              </a:ext>
            </a:extLst>
          </p:cNvPr>
          <p:cNvSpPr/>
          <p:nvPr/>
        </p:nvSpPr>
        <p:spPr>
          <a:xfrm>
            <a:off x="4725144" y="4555959"/>
            <a:ext cx="144016" cy="1440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37D5001C-1E0D-A224-597A-977CC6CDDC66}"/>
              </a:ext>
            </a:extLst>
          </p:cNvPr>
          <p:cNvCxnSpPr>
            <a:cxnSpLocks/>
            <a:stCxn id="15" idx="6"/>
          </p:cNvCxnSpPr>
          <p:nvPr/>
        </p:nvCxnSpPr>
        <p:spPr>
          <a:xfrm flipV="1">
            <a:off x="5157192" y="4627966"/>
            <a:ext cx="774488" cy="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76E8C9F8-3344-D550-AD25-D2370C53A8E1}"/>
              </a:ext>
            </a:extLst>
          </p:cNvPr>
          <p:cNvCxnSpPr>
            <a:cxnSpLocks/>
            <a:stCxn id="14" idx="6"/>
            <a:endCxn id="8" idx="2"/>
          </p:cNvCxnSpPr>
          <p:nvPr/>
        </p:nvCxnSpPr>
        <p:spPr>
          <a:xfrm>
            <a:off x="6093296" y="4627968"/>
            <a:ext cx="4320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楕円 12">
            <a:extLst>
              <a:ext uri="{FF2B5EF4-FFF2-40B4-BE49-F238E27FC236}">
                <a16:creationId xmlns:a16="http://schemas.microsoft.com/office/drawing/2014/main" id="{5E18192E-452F-3AE4-6A37-D8ADC39FB651}"/>
              </a:ext>
            </a:extLst>
          </p:cNvPr>
          <p:cNvSpPr/>
          <p:nvPr/>
        </p:nvSpPr>
        <p:spPr>
          <a:xfrm>
            <a:off x="6237312" y="4555959"/>
            <a:ext cx="144016" cy="1440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3358E54-A97F-3FC8-2F18-F9B821B889A6}"/>
              </a:ext>
            </a:extLst>
          </p:cNvPr>
          <p:cNvSpPr/>
          <p:nvPr/>
        </p:nvSpPr>
        <p:spPr>
          <a:xfrm>
            <a:off x="5949280" y="4555960"/>
            <a:ext cx="144016" cy="1440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D6EFAC05-BF52-2FB2-6D02-AAAA5A22FC87}"/>
              </a:ext>
            </a:extLst>
          </p:cNvPr>
          <p:cNvSpPr/>
          <p:nvPr/>
        </p:nvSpPr>
        <p:spPr>
          <a:xfrm>
            <a:off x="5013176" y="4555959"/>
            <a:ext cx="144016" cy="1440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997E873-0818-D9C6-4580-C87A69CF1E80}"/>
              </a:ext>
            </a:extLst>
          </p:cNvPr>
          <p:cNvSpPr txBox="1"/>
          <p:nvPr/>
        </p:nvSpPr>
        <p:spPr>
          <a:xfrm>
            <a:off x="4783576" y="4195919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図：</a:t>
            </a:r>
            <a:r>
              <a:rPr kumimoji="1" lang="en-US" altLang="ja-JP" sz="1200" dirty="0"/>
              <a:t>P</a:t>
            </a:r>
            <a:r>
              <a:rPr kumimoji="1" lang="ja-JP" altLang="en-US" sz="1200" dirty="0"/>
              <a:t>の描き方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3BA08CF-31FD-1702-CCA3-913527E98988}"/>
              </a:ext>
            </a:extLst>
          </p:cNvPr>
          <p:cNvSpPr txBox="1"/>
          <p:nvPr/>
        </p:nvSpPr>
        <p:spPr>
          <a:xfrm>
            <a:off x="4975604" y="4649355"/>
            <a:ext cx="316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u</a:t>
            </a:r>
            <a:r>
              <a:rPr kumimoji="1" lang="en-US" altLang="ja-JP" sz="1200" baseline="30000" dirty="0"/>
              <a:t>+</a:t>
            </a:r>
            <a:endParaRPr kumimoji="1" lang="ja-JP" altLang="en-US" sz="1200" baseline="30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D2235BD-3BC5-9433-EC51-D68DDF87DD84}"/>
              </a:ext>
            </a:extLst>
          </p:cNvPr>
          <p:cNvSpPr txBox="1"/>
          <p:nvPr/>
        </p:nvSpPr>
        <p:spPr>
          <a:xfrm>
            <a:off x="4679871" y="4655041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u</a:t>
            </a:r>
            <a:endParaRPr kumimoji="1" lang="ja-JP" altLang="en-US" sz="1600" baseline="300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46A439B-E366-51AC-756A-739B66D564C2}"/>
              </a:ext>
            </a:extLst>
          </p:cNvPr>
          <p:cNvSpPr txBox="1"/>
          <p:nvPr/>
        </p:nvSpPr>
        <p:spPr>
          <a:xfrm>
            <a:off x="4392300" y="4644008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u</a:t>
            </a:r>
            <a:r>
              <a:rPr kumimoji="1" lang="en-US" altLang="ja-JP" sz="1200" baseline="30000" dirty="0"/>
              <a:t>-</a:t>
            </a:r>
            <a:endParaRPr kumimoji="1" lang="ja-JP" altLang="en-US" sz="1200" baseline="30000" dirty="0"/>
          </a:p>
        </p:txBody>
      </p:sp>
    </p:spTree>
    <p:extLst>
      <p:ext uri="{BB962C8B-B14F-4D97-AF65-F5344CB8AC3E}">
        <p14:creationId xmlns:p14="http://schemas.microsoft.com/office/powerpoint/2010/main" val="1443120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26571</TotalTime>
  <Words>1713</Words>
  <Application>Microsoft Office PowerPoint</Application>
  <PresentationFormat>画面に合わせる (4:3)</PresentationFormat>
  <Paragraphs>145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tsugaki</dc:creator>
  <cp:lastModifiedBy>tsugaki masao</cp:lastModifiedBy>
  <cp:revision>677</cp:revision>
  <dcterms:created xsi:type="dcterms:W3CDTF">2011-05-06T06:23:08Z</dcterms:created>
  <dcterms:modified xsi:type="dcterms:W3CDTF">2022-05-30T08:53:52Z</dcterms:modified>
</cp:coreProperties>
</file>