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59" r:id="rId4"/>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0" autoAdjust="0"/>
    <p:restoredTop sz="94660"/>
  </p:normalViewPr>
  <p:slideViewPr>
    <p:cSldViewPr>
      <p:cViewPr>
        <p:scale>
          <a:sx n="200" d="100"/>
          <a:sy n="200" d="100"/>
        </p:scale>
        <p:origin x="115" y="-596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2022/7/14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2022/7/14</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0859A30-8BF0-45F3-94CD-C699DA7CC359}"/>
              </a:ext>
            </a:extLst>
          </p:cNvPr>
          <p:cNvSpPr txBox="1"/>
          <p:nvPr/>
        </p:nvSpPr>
        <p:spPr>
          <a:xfrm>
            <a:off x="188640" y="179512"/>
            <a:ext cx="6444393" cy="6494085"/>
          </a:xfrm>
          <a:prstGeom prst="rect">
            <a:avLst/>
          </a:prstGeom>
          <a:noFill/>
        </p:spPr>
        <p:txBody>
          <a:bodyPr wrap="none" rtlCol="0">
            <a:spAutoFit/>
          </a:bodyPr>
          <a:lstStyle/>
          <a:p>
            <a:pPr>
              <a:spcBef>
                <a:spcPct val="20000"/>
              </a:spcBef>
              <a:buClr>
                <a:srgbClr val="0BD0D9"/>
              </a:buClr>
              <a:buSzPct val="95000"/>
              <a:defRPr/>
            </a:pPr>
            <a:r>
              <a:rPr lang="en-US" altLang="ja-JP" sz="1000" dirty="0"/>
              <a:t>2022</a:t>
            </a:r>
            <a:r>
              <a:rPr lang="ja-JP" altLang="en-US" sz="1000" dirty="0"/>
              <a:t>年度 有限幾何学 期末レポート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：次の文章を読み各問に答えよ．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1</a:t>
            </a:r>
            <a:r>
              <a:rPr lang="ja-JP" altLang="en-US" sz="1000" dirty="0"/>
              <a:t>：</a:t>
            </a:r>
            <a:endParaRPr lang="en-US" altLang="ja-JP" sz="1000" dirty="0"/>
          </a:p>
          <a:p>
            <a:pPr>
              <a:spcBef>
                <a:spcPct val="20000"/>
              </a:spcBef>
              <a:buClr>
                <a:srgbClr val="0BD0D9"/>
              </a:buClr>
              <a:buSzPct val="95000"/>
              <a:defRPr/>
            </a:pPr>
            <a:r>
              <a:rPr lang="en-US" altLang="ja-JP" sz="1000" dirty="0"/>
              <a:t>G</a:t>
            </a:r>
            <a:r>
              <a:rPr lang="ja-JP" altLang="en-US" sz="1000" dirty="0"/>
              <a:t>を部集合が</a:t>
            </a:r>
            <a:r>
              <a:rPr lang="en-US" altLang="ja-JP" sz="1000" dirty="0"/>
              <a:t>X</a:t>
            </a:r>
            <a:r>
              <a:rPr lang="ja-JP" altLang="en-US" sz="1000" dirty="0"/>
              <a:t>と</a:t>
            </a:r>
            <a:r>
              <a:rPr lang="en-US" altLang="ja-JP" sz="1000" dirty="0"/>
              <a:t>Y</a:t>
            </a:r>
            <a:r>
              <a:rPr lang="ja-JP" altLang="en-US" sz="1000" dirty="0"/>
              <a:t>である</a:t>
            </a:r>
            <a:r>
              <a:rPr lang="en-US" altLang="ja-JP" sz="1000" dirty="0"/>
              <a:t>2</a:t>
            </a:r>
            <a:r>
              <a:rPr lang="ja-JP" altLang="en-US" sz="1000" dirty="0"/>
              <a:t>部グラフとし，次の</a:t>
            </a:r>
            <a:r>
              <a:rPr lang="en-US" altLang="ja-JP" sz="1000" dirty="0"/>
              <a:t>2</a:t>
            </a:r>
            <a:r>
              <a:rPr lang="ja-JP" altLang="en-US" sz="1000" dirty="0"/>
              <a:t>つの条件を満たすとする．</a:t>
            </a:r>
            <a:endParaRPr lang="en-US" altLang="ja-JP" sz="1000" dirty="0"/>
          </a:p>
          <a:p>
            <a:pPr>
              <a:spcBef>
                <a:spcPct val="20000"/>
              </a:spcBef>
              <a:buClr>
                <a:srgbClr val="0BD0D9"/>
              </a:buClr>
              <a:buSzPct val="95000"/>
              <a:defRPr/>
            </a:pPr>
            <a:r>
              <a:rPr lang="ja-JP" altLang="en-US" sz="1000" dirty="0"/>
              <a:t>条件</a:t>
            </a:r>
            <a:r>
              <a:rPr lang="en-US" altLang="ja-JP" sz="1000" dirty="0"/>
              <a:t>1</a:t>
            </a:r>
            <a:r>
              <a:rPr lang="ja-JP" altLang="en-US" sz="1000" dirty="0"/>
              <a:t>：∀</a:t>
            </a:r>
            <a:r>
              <a:rPr lang="en-US" altLang="ja-JP" sz="1000" dirty="0"/>
              <a:t>x</a:t>
            </a:r>
            <a:r>
              <a:rPr lang="ja-JP" altLang="en-US" sz="1000" dirty="0"/>
              <a:t>∈</a:t>
            </a:r>
            <a:r>
              <a:rPr lang="en-US" altLang="ja-JP" sz="1000" dirty="0"/>
              <a:t>X</a:t>
            </a:r>
            <a:r>
              <a:rPr lang="ja-JP" altLang="en-US" sz="1000" dirty="0"/>
              <a:t>に対して，</a:t>
            </a:r>
            <a:r>
              <a:rPr lang="en-US" altLang="ja-JP" sz="1000" dirty="0" err="1"/>
              <a:t>d</a:t>
            </a:r>
            <a:r>
              <a:rPr lang="en-US" altLang="ja-JP" sz="1000" baseline="-25000" dirty="0" err="1"/>
              <a:t>G</a:t>
            </a:r>
            <a:r>
              <a:rPr lang="en-US" altLang="ja-JP" sz="1000" dirty="0"/>
              <a:t>(x)</a:t>
            </a:r>
            <a:r>
              <a:rPr lang="ja-JP" altLang="en-US" sz="1000" dirty="0"/>
              <a:t>≧</a:t>
            </a:r>
            <a:r>
              <a:rPr lang="en-US" altLang="ja-JP" sz="1000" dirty="0"/>
              <a:t>1</a:t>
            </a:r>
          </a:p>
          <a:p>
            <a:pPr>
              <a:spcBef>
                <a:spcPct val="20000"/>
              </a:spcBef>
              <a:buClr>
                <a:srgbClr val="0BD0D9"/>
              </a:buClr>
              <a:buSzPct val="95000"/>
              <a:defRPr/>
            </a:pPr>
            <a:r>
              <a:rPr lang="ja-JP" altLang="en-US" sz="1000" dirty="0"/>
              <a:t>条件</a:t>
            </a:r>
            <a:r>
              <a:rPr lang="en-US" altLang="ja-JP" sz="1000" dirty="0"/>
              <a:t>2</a:t>
            </a:r>
            <a:r>
              <a:rPr lang="ja-JP" altLang="en-US" sz="1000" dirty="0"/>
              <a:t>：∀</a:t>
            </a:r>
            <a:r>
              <a:rPr lang="en-US" altLang="ja-JP" sz="1000" dirty="0"/>
              <a:t>x</a:t>
            </a:r>
            <a:r>
              <a:rPr lang="ja-JP" altLang="en-US" sz="1000" dirty="0"/>
              <a:t>∈</a:t>
            </a:r>
            <a:r>
              <a:rPr lang="en-US" altLang="ja-JP" sz="1000" dirty="0"/>
              <a:t>X</a:t>
            </a:r>
            <a:r>
              <a:rPr lang="ja-JP" altLang="en-US" sz="1000" dirty="0"/>
              <a:t>と∀</a:t>
            </a:r>
            <a:r>
              <a:rPr lang="en-US" altLang="ja-JP" sz="1000" dirty="0"/>
              <a:t>y</a:t>
            </a:r>
            <a:r>
              <a:rPr lang="ja-JP" altLang="en-US" sz="1000" dirty="0"/>
              <a:t>∈</a:t>
            </a:r>
            <a:r>
              <a:rPr lang="en-US" altLang="ja-JP" sz="1000" dirty="0"/>
              <a:t>Y</a:t>
            </a:r>
            <a:r>
              <a:rPr lang="ja-JP" altLang="en-US" sz="1000" dirty="0"/>
              <a:t>に対して，</a:t>
            </a:r>
            <a:r>
              <a:rPr lang="en-US" altLang="ja-JP" sz="1000" dirty="0" err="1"/>
              <a:t>xy</a:t>
            </a:r>
            <a:r>
              <a:rPr lang="ja-JP" altLang="en-US" sz="1000" dirty="0"/>
              <a:t>∈</a:t>
            </a:r>
            <a:r>
              <a:rPr lang="en-US" altLang="ja-JP" sz="1000" dirty="0"/>
              <a:t>E(G) </a:t>
            </a:r>
            <a:r>
              <a:rPr lang="ja-JP" altLang="en-US" sz="1000" dirty="0"/>
              <a:t>⇒ </a:t>
            </a:r>
            <a:r>
              <a:rPr lang="en-US" altLang="ja-JP" sz="1000" dirty="0" err="1"/>
              <a:t>d</a:t>
            </a:r>
            <a:r>
              <a:rPr lang="en-US" altLang="ja-JP" sz="1000" baseline="-25000" dirty="0" err="1"/>
              <a:t>G</a:t>
            </a:r>
            <a:r>
              <a:rPr lang="en-US" altLang="ja-JP" sz="1000" dirty="0"/>
              <a:t>(x)</a:t>
            </a:r>
            <a:r>
              <a:rPr lang="ja-JP" altLang="en-US" sz="1000" dirty="0"/>
              <a:t>≧</a:t>
            </a:r>
            <a:r>
              <a:rPr lang="en-US" altLang="ja-JP" sz="1000" dirty="0" err="1"/>
              <a:t>d</a:t>
            </a:r>
            <a:r>
              <a:rPr lang="en-US" altLang="ja-JP" sz="1000" baseline="-25000" dirty="0" err="1"/>
              <a:t>G</a:t>
            </a:r>
            <a:r>
              <a:rPr lang="en-US" altLang="ja-JP" sz="1000" dirty="0"/>
              <a:t>(y)</a:t>
            </a:r>
          </a:p>
          <a:p>
            <a:pPr>
              <a:spcBef>
                <a:spcPct val="20000"/>
              </a:spcBef>
              <a:buClr>
                <a:srgbClr val="0BD0D9"/>
              </a:buClr>
              <a:buSzPct val="95000"/>
              <a:defRPr/>
            </a:pPr>
            <a:r>
              <a:rPr lang="ja-JP" altLang="en-US" sz="1000" dirty="0"/>
              <a:t>このとき，</a:t>
            </a:r>
            <a:r>
              <a:rPr lang="en-US" altLang="ja-JP" sz="1000" dirty="0"/>
              <a:t>X</a:t>
            </a:r>
            <a:r>
              <a:rPr lang="ja-JP" altLang="en-US" sz="1000" dirty="0"/>
              <a:t>の</a:t>
            </a:r>
            <a:r>
              <a:rPr lang="ja-JP" altLang="en-US" sz="1000" dirty="0">
                <a:latin typeface="Calibri" pitchFamily="34" charset="0"/>
              </a:rPr>
              <a:t>頂点を全て飽和する</a:t>
            </a:r>
            <a:r>
              <a:rPr lang="en-US" altLang="ja-JP" sz="1000" dirty="0">
                <a:latin typeface="Calibri" pitchFamily="34" charset="0"/>
              </a:rPr>
              <a:t>G</a:t>
            </a:r>
            <a:r>
              <a:rPr lang="ja-JP" altLang="en-US" sz="1000" dirty="0">
                <a:latin typeface="Calibri" pitchFamily="34" charset="0"/>
              </a:rPr>
              <a:t>のマッチングが存在する．</a:t>
            </a:r>
            <a:endParaRPr lang="en-US" altLang="ja-JP" sz="1000" dirty="0">
              <a:latin typeface="Calibri" pitchFamily="34" charset="0"/>
            </a:endParaRPr>
          </a:p>
          <a:p>
            <a:pPr>
              <a:spcBef>
                <a:spcPct val="20000"/>
              </a:spcBef>
              <a:buClr>
                <a:srgbClr val="0BD0D9"/>
              </a:buClr>
              <a:buSzPct val="95000"/>
              <a:defRPr/>
            </a:pPr>
            <a:endParaRPr lang="en-US" altLang="ja-JP" sz="1000" dirty="0">
              <a:latin typeface="Calibri" pitchFamily="34" charset="0"/>
            </a:endParaRPr>
          </a:p>
          <a:p>
            <a:pPr>
              <a:spcBef>
                <a:spcPct val="20000"/>
              </a:spcBef>
              <a:buClr>
                <a:srgbClr val="0BD0D9"/>
              </a:buClr>
              <a:buSzPct val="95000"/>
              <a:defRPr/>
            </a:pPr>
            <a:r>
              <a:rPr lang="ja-JP" altLang="en-US" sz="1000" dirty="0">
                <a:latin typeface="Calibri" pitchFamily="34" charset="0"/>
              </a:rPr>
              <a:t>定理</a:t>
            </a:r>
            <a:r>
              <a:rPr lang="en-US" altLang="ja-JP" sz="1000" dirty="0">
                <a:latin typeface="Calibri" pitchFamily="34" charset="0"/>
              </a:rPr>
              <a:t>1</a:t>
            </a:r>
            <a:r>
              <a:rPr lang="ja-JP" altLang="en-US" sz="1000" dirty="0">
                <a:latin typeface="Calibri" pitchFamily="34" charset="0"/>
              </a:rPr>
              <a:t>の証明：</a:t>
            </a:r>
            <a:endParaRPr lang="en-US" altLang="ja-JP" sz="1000" dirty="0"/>
          </a:p>
          <a:p>
            <a:pPr>
              <a:spcBef>
                <a:spcPct val="20000"/>
              </a:spcBef>
              <a:buClr>
                <a:srgbClr val="0BD0D9"/>
              </a:buClr>
              <a:buSzPct val="95000"/>
              <a:defRPr/>
            </a:pPr>
            <a:r>
              <a:rPr lang="ja-JP" altLang="en-US" sz="1000" dirty="0"/>
              <a:t>ある</a:t>
            </a:r>
            <a:r>
              <a:rPr lang="en-US" altLang="ja-JP" sz="1000" dirty="0"/>
              <a:t>A</a:t>
            </a:r>
            <a:r>
              <a:rPr lang="ja-JP" altLang="en-US" sz="1000" dirty="0"/>
              <a:t>⊆</a:t>
            </a:r>
            <a:r>
              <a:rPr lang="en-US" altLang="ja-JP" sz="1000" dirty="0"/>
              <a:t>X</a:t>
            </a:r>
            <a:r>
              <a:rPr lang="ja-JP" altLang="en-US" sz="1000" dirty="0"/>
              <a:t>に対して，</a:t>
            </a:r>
            <a:r>
              <a:rPr lang="en-US" altLang="ja-JP" sz="1000" dirty="0"/>
              <a:t>|A|&gt;|N</a:t>
            </a:r>
            <a:r>
              <a:rPr lang="en-US" altLang="ja-JP" sz="1000" baseline="-25000" dirty="0"/>
              <a:t>G</a:t>
            </a:r>
            <a:r>
              <a:rPr lang="en-US" altLang="ja-JP" sz="1000" dirty="0"/>
              <a:t>(A)|</a:t>
            </a:r>
            <a:r>
              <a:rPr lang="ja-JP" altLang="en-US" sz="1000" dirty="0"/>
              <a:t>であると仮定する．</a:t>
            </a:r>
            <a:endParaRPr lang="en-US" altLang="ja-JP" sz="1000" dirty="0"/>
          </a:p>
          <a:p>
            <a:pPr>
              <a:spcBef>
                <a:spcPct val="20000"/>
              </a:spcBef>
              <a:buClr>
                <a:srgbClr val="0BD0D9"/>
              </a:buClr>
              <a:buSzPct val="95000"/>
              <a:defRPr/>
            </a:pPr>
            <a:r>
              <a:rPr lang="ja-JP" altLang="en-US" sz="1000" dirty="0"/>
              <a:t>このような集合</a:t>
            </a:r>
            <a:r>
              <a:rPr lang="en-US" altLang="ja-JP" sz="1000" dirty="0"/>
              <a:t>A</a:t>
            </a:r>
            <a:r>
              <a:rPr lang="ja-JP" altLang="en-US" sz="1000" dirty="0"/>
              <a:t>のうち位数が最少であるものを</a:t>
            </a:r>
            <a:r>
              <a:rPr lang="en-US" altLang="ja-JP" sz="1000" dirty="0"/>
              <a:t>X’</a:t>
            </a:r>
            <a:r>
              <a:rPr lang="ja-JP" altLang="en-US" sz="1000" dirty="0"/>
              <a:t>とする．</a:t>
            </a:r>
            <a:endParaRPr lang="en-US" altLang="ja-JP" sz="1000" dirty="0"/>
          </a:p>
          <a:p>
            <a:pPr>
              <a:spcBef>
                <a:spcPct val="20000"/>
              </a:spcBef>
              <a:buClr>
                <a:srgbClr val="0BD0D9"/>
              </a:buClr>
              <a:buSzPct val="95000"/>
              <a:defRPr/>
            </a:pPr>
            <a:r>
              <a:rPr lang="en-US" altLang="ja-JP" sz="1000" dirty="0"/>
              <a:t>G’</a:t>
            </a:r>
            <a:r>
              <a:rPr lang="ja-JP" altLang="en-US" sz="1000" dirty="0"/>
              <a:t>を</a:t>
            </a:r>
            <a:r>
              <a:rPr lang="en-US" altLang="ja-JP" sz="1000" dirty="0"/>
              <a:t>X’</a:t>
            </a:r>
            <a:r>
              <a:rPr lang="ja-JP" altLang="en-US" sz="1000" dirty="0"/>
              <a:t>∪</a:t>
            </a:r>
            <a:r>
              <a:rPr lang="en-US" altLang="ja-JP" sz="1000" dirty="0"/>
              <a:t>N</a:t>
            </a:r>
            <a:r>
              <a:rPr lang="en-US" altLang="ja-JP" sz="1000" baseline="-25000" dirty="0"/>
              <a:t>G</a:t>
            </a:r>
            <a:r>
              <a:rPr lang="en-US" altLang="ja-JP" sz="1000" dirty="0"/>
              <a:t>(X’)</a:t>
            </a:r>
            <a:r>
              <a:rPr lang="ja-JP" altLang="en-US" sz="1000" dirty="0"/>
              <a:t>によって誘導される</a:t>
            </a:r>
            <a:r>
              <a:rPr lang="en-US" altLang="ja-JP" sz="1000" dirty="0"/>
              <a:t>G</a:t>
            </a:r>
            <a:r>
              <a:rPr lang="ja-JP" altLang="en-US" sz="1000" dirty="0"/>
              <a:t>の誘導部分グラフとする．（注意：</a:t>
            </a:r>
            <a:r>
              <a:rPr lang="en-US" altLang="ja-JP" sz="1000" dirty="0"/>
              <a:t>G’</a:t>
            </a:r>
            <a:r>
              <a:rPr lang="ja-JP" altLang="en-US" sz="1000" dirty="0"/>
              <a:t>は部集合が</a:t>
            </a:r>
            <a:r>
              <a:rPr lang="en-US" altLang="ja-JP" sz="1000" dirty="0"/>
              <a:t>X’</a:t>
            </a:r>
            <a:r>
              <a:rPr lang="ja-JP" altLang="en-US" sz="1000" dirty="0"/>
              <a:t>と</a:t>
            </a:r>
            <a:r>
              <a:rPr lang="en-US" altLang="ja-JP" sz="1000" dirty="0"/>
              <a:t>N</a:t>
            </a:r>
            <a:r>
              <a:rPr lang="en-US" altLang="ja-JP" sz="1000" baseline="-25000" dirty="0"/>
              <a:t>G</a:t>
            </a:r>
            <a:r>
              <a:rPr lang="en-US" altLang="ja-JP" sz="1000" dirty="0"/>
              <a:t>(X’)</a:t>
            </a:r>
            <a:r>
              <a:rPr lang="ja-JP" altLang="en-US" sz="1000" dirty="0"/>
              <a:t>である</a:t>
            </a:r>
            <a:r>
              <a:rPr lang="en-US" altLang="ja-JP" sz="1000" dirty="0"/>
              <a:t>2</a:t>
            </a:r>
            <a:r>
              <a:rPr lang="ja-JP" altLang="en-US" sz="1000" dirty="0"/>
              <a:t>部グラフとなる．）</a:t>
            </a:r>
            <a:endParaRPr lang="en-US" altLang="ja-JP" sz="1000" dirty="0"/>
          </a:p>
          <a:p>
            <a:pPr>
              <a:spcBef>
                <a:spcPct val="20000"/>
              </a:spcBef>
              <a:buClr>
                <a:srgbClr val="0BD0D9"/>
              </a:buClr>
              <a:buSzPct val="95000"/>
              <a:defRPr/>
            </a:pPr>
            <a:r>
              <a:rPr lang="ja-JP" altLang="en-US" sz="1000" dirty="0"/>
              <a:t>ある</a:t>
            </a:r>
            <a:r>
              <a:rPr lang="en-US" altLang="ja-JP" sz="1000" dirty="0"/>
              <a:t>Y*</a:t>
            </a:r>
            <a:r>
              <a:rPr lang="ja-JP" altLang="en-US" sz="1000" dirty="0"/>
              <a:t>⊆</a:t>
            </a:r>
            <a:r>
              <a:rPr lang="en-US" altLang="ja-JP" sz="1000" dirty="0"/>
              <a:t> N</a:t>
            </a:r>
            <a:r>
              <a:rPr lang="en-US" altLang="ja-JP" sz="1000" baseline="-25000" dirty="0"/>
              <a:t>G</a:t>
            </a:r>
            <a:r>
              <a:rPr lang="en-US" altLang="ja-JP" sz="1000" dirty="0"/>
              <a:t>(X’)</a:t>
            </a:r>
            <a:r>
              <a:rPr lang="ja-JP" altLang="en-US" sz="1000" dirty="0"/>
              <a:t>に対して，</a:t>
            </a:r>
            <a:r>
              <a:rPr lang="en-US" altLang="ja-JP" sz="1000" dirty="0"/>
              <a:t>|Y*|&gt;|N</a:t>
            </a:r>
            <a:r>
              <a:rPr lang="en-US" altLang="ja-JP" sz="1000" baseline="-25000" dirty="0"/>
              <a:t>G’</a:t>
            </a:r>
            <a:r>
              <a:rPr lang="en-US" altLang="ja-JP" sz="1000" dirty="0"/>
              <a:t>(Y*)|</a:t>
            </a:r>
            <a:r>
              <a:rPr lang="ja-JP" altLang="en-US" sz="1000" dirty="0"/>
              <a:t>と仮定すると，</a:t>
            </a:r>
            <a:endParaRPr lang="en-US" altLang="ja-JP" sz="1000" dirty="0"/>
          </a:p>
          <a:p>
            <a:pPr>
              <a:spcBef>
                <a:spcPct val="20000"/>
              </a:spcBef>
              <a:buClr>
                <a:srgbClr val="0BD0D9"/>
              </a:buClr>
              <a:buSzPct val="95000"/>
              <a:defRPr/>
            </a:pPr>
            <a:r>
              <a:rPr lang="en-US" altLang="ja-JP" sz="1000" dirty="0"/>
              <a:t>|X’-N</a:t>
            </a:r>
            <a:r>
              <a:rPr lang="en-US" altLang="ja-JP" sz="1000" baseline="-25000" dirty="0"/>
              <a:t>G’</a:t>
            </a:r>
            <a:r>
              <a:rPr lang="en-US" altLang="ja-JP" sz="1000" dirty="0"/>
              <a:t>(Y*)|=|X’|-|N</a:t>
            </a:r>
            <a:r>
              <a:rPr lang="en-US" altLang="ja-JP" sz="1000" baseline="-25000" dirty="0"/>
              <a:t>G’</a:t>
            </a:r>
            <a:r>
              <a:rPr lang="en-US" altLang="ja-JP" sz="1000" dirty="0"/>
              <a:t>(Y*)|&gt;|X’|-|Y*|&gt;|</a:t>
            </a:r>
            <a:r>
              <a:rPr lang="ja-JP" altLang="en-US" sz="1000" dirty="0"/>
              <a:t>①</a:t>
            </a:r>
            <a:r>
              <a:rPr lang="en-US" altLang="ja-JP" sz="1000" dirty="0"/>
              <a:t>|-|Y*|</a:t>
            </a:r>
            <a:r>
              <a:rPr lang="ja-JP" altLang="en-US" sz="1000" dirty="0"/>
              <a:t>≧</a:t>
            </a:r>
            <a:r>
              <a:rPr lang="en-US" altLang="ja-JP" sz="1000" dirty="0"/>
              <a:t>|N</a:t>
            </a:r>
            <a:r>
              <a:rPr lang="en-US" altLang="ja-JP" sz="1000" baseline="-25000" dirty="0"/>
              <a:t>G</a:t>
            </a:r>
            <a:r>
              <a:rPr lang="en-US" altLang="ja-JP" sz="1000" dirty="0"/>
              <a:t>(</a:t>
            </a:r>
            <a:r>
              <a:rPr lang="ja-JP" altLang="en-US" sz="1000" dirty="0"/>
              <a:t>②</a:t>
            </a:r>
            <a:r>
              <a:rPr lang="en-US" altLang="ja-JP" sz="1000" dirty="0"/>
              <a:t>)|</a:t>
            </a:r>
            <a:r>
              <a:rPr lang="ja-JP" altLang="en-US" sz="1000" dirty="0"/>
              <a:t>となり</a:t>
            </a:r>
            <a:r>
              <a:rPr lang="ja-JP" altLang="en-US" sz="1000" u="sng" dirty="0"/>
              <a:t>　　　　　　④　　　　　　</a:t>
            </a:r>
            <a:r>
              <a:rPr lang="ja-JP" altLang="en-US" sz="1000" dirty="0"/>
              <a:t>に矛盾する．</a:t>
            </a:r>
            <a:endParaRPr lang="en-US" altLang="ja-JP" sz="1000" dirty="0"/>
          </a:p>
          <a:p>
            <a:pPr>
              <a:spcBef>
                <a:spcPct val="20000"/>
              </a:spcBef>
              <a:buClr>
                <a:srgbClr val="0BD0D9"/>
              </a:buClr>
              <a:buSzPct val="95000"/>
              <a:defRPr/>
            </a:pPr>
            <a:r>
              <a:rPr lang="ja-JP" altLang="en-US" sz="1000" dirty="0"/>
              <a:t>よって，∀</a:t>
            </a:r>
            <a:r>
              <a:rPr lang="en-US" altLang="ja-JP" sz="1000" dirty="0"/>
              <a:t>Y*</a:t>
            </a:r>
            <a:r>
              <a:rPr lang="ja-JP" altLang="en-US" sz="1000" dirty="0"/>
              <a:t>⊆</a:t>
            </a:r>
            <a:r>
              <a:rPr lang="en-US" altLang="ja-JP" sz="1000" dirty="0"/>
              <a:t> N</a:t>
            </a:r>
            <a:r>
              <a:rPr lang="en-US" altLang="ja-JP" sz="1000" baseline="-25000" dirty="0"/>
              <a:t>G</a:t>
            </a:r>
            <a:r>
              <a:rPr lang="en-US" altLang="ja-JP" sz="1000" dirty="0"/>
              <a:t>(X’)</a:t>
            </a:r>
            <a:r>
              <a:rPr lang="ja-JP" altLang="en-US" sz="1000" dirty="0"/>
              <a:t>に対して，</a:t>
            </a:r>
            <a:r>
              <a:rPr lang="en-US" altLang="ja-JP" sz="1000" dirty="0"/>
              <a:t>|Y*|</a:t>
            </a:r>
            <a:r>
              <a:rPr lang="ja-JP" altLang="en-US" sz="1000" dirty="0"/>
              <a:t>≦</a:t>
            </a:r>
            <a:r>
              <a:rPr lang="en-US" altLang="ja-JP" sz="1000" dirty="0"/>
              <a:t>|N</a:t>
            </a:r>
            <a:r>
              <a:rPr lang="en-US" altLang="ja-JP" sz="1000" baseline="-25000" dirty="0"/>
              <a:t>G’</a:t>
            </a:r>
            <a:r>
              <a:rPr lang="en-US" altLang="ja-JP" sz="1000" dirty="0"/>
              <a:t>(Y*)|</a:t>
            </a:r>
            <a:r>
              <a:rPr lang="ja-JP" altLang="en-US" sz="1000" dirty="0"/>
              <a:t>となるので</a:t>
            </a:r>
            <a:endParaRPr lang="en-US" altLang="ja-JP" sz="1000" dirty="0"/>
          </a:p>
          <a:p>
            <a:pPr>
              <a:spcBef>
                <a:spcPct val="20000"/>
              </a:spcBef>
              <a:buClr>
                <a:srgbClr val="0BD0D9"/>
              </a:buClr>
              <a:buSzPct val="95000"/>
              <a:defRPr/>
            </a:pPr>
            <a:r>
              <a:rPr lang="en-US" altLang="ja-JP" sz="1000" dirty="0"/>
              <a:t>Hall</a:t>
            </a:r>
            <a:r>
              <a:rPr lang="ja-JP" altLang="en-US" sz="1000" dirty="0"/>
              <a:t>の結婚定理より，</a:t>
            </a:r>
            <a:r>
              <a:rPr lang="en-US" altLang="ja-JP" sz="1000" u="sng" dirty="0"/>
              <a:t> </a:t>
            </a:r>
            <a:r>
              <a:rPr lang="ja-JP" altLang="en-US" sz="1000" u="sng" dirty="0"/>
              <a:t>　　③</a:t>
            </a:r>
            <a:r>
              <a:rPr lang="en-US" altLang="ja-JP" sz="1000" u="sng" dirty="0"/>
              <a:t> </a:t>
            </a:r>
            <a:r>
              <a:rPr lang="ja-JP" altLang="en-US" sz="1000" u="sng" dirty="0"/>
              <a:t>　　</a:t>
            </a:r>
            <a:r>
              <a:rPr lang="ja-JP" altLang="en-US" sz="1000" dirty="0"/>
              <a:t>の頂点を全て飽和する</a:t>
            </a:r>
            <a:r>
              <a:rPr lang="en-US" altLang="ja-JP" sz="1000" dirty="0"/>
              <a:t>G’</a:t>
            </a:r>
            <a:r>
              <a:rPr lang="ja-JP" altLang="en-US" sz="1000" dirty="0"/>
              <a:t>のマッチング</a:t>
            </a:r>
            <a:r>
              <a:rPr lang="en-US" altLang="ja-JP" sz="1000" dirty="0"/>
              <a:t>M</a:t>
            </a:r>
            <a:r>
              <a:rPr lang="ja-JP" altLang="en-US" sz="1000" dirty="0"/>
              <a:t>が存在する</a:t>
            </a:r>
            <a:endParaRPr lang="en-US" altLang="ja-JP" sz="1000" dirty="0"/>
          </a:p>
          <a:p>
            <a:pPr>
              <a:spcBef>
                <a:spcPct val="20000"/>
              </a:spcBef>
              <a:buClr>
                <a:srgbClr val="0BD0D9"/>
              </a:buClr>
              <a:buSzPct val="95000"/>
              <a:defRPr/>
            </a:pPr>
            <a:r>
              <a:rPr lang="ja-JP" altLang="en-US" sz="1000" dirty="0"/>
              <a:t>（</a:t>
            </a:r>
            <a:r>
              <a:rPr lang="en-US" altLang="ja-JP" sz="1000" dirty="0"/>
              <a:t>x</a:t>
            </a:r>
            <a:r>
              <a:rPr lang="ja-JP" altLang="en-US" sz="1000" dirty="0"/>
              <a:t>∈</a:t>
            </a:r>
            <a:r>
              <a:rPr lang="en-US" altLang="ja-JP" sz="1000" dirty="0"/>
              <a:t>X</a:t>
            </a:r>
            <a:r>
              <a:rPr lang="ja-JP" altLang="en-US" sz="1000" dirty="0"/>
              <a:t>と</a:t>
            </a:r>
            <a:r>
              <a:rPr lang="en-US" altLang="ja-JP" sz="1000" dirty="0"/>
              <a:t>y</a:t>
            </a:r>
            <a:r>
              <a:rPr lang="ja-JP" altLang="en-US" sz="1000" dirty="0"/>
              <a:t>∈</a:t>
            </a:r>
            <a:r>
              <a:rPr lang="en-US" altLang="ja-JP" sz="1000" dirty="0"/>
              <a:t>Y</a:t>
            </a:r>
            <a:r>
              <a:rPr lang="ja-JP" altLang="en-US" sz="1000" dirty="0"/>
              <a:t>を端点とする</a:t>
            </a:r>
            <a:r>
              <a:rPr lang="en-US" altLang="ja-JP" sz="1000" dirty="0"/>
              <a:t>M</a:t>
            </a:r>
            <a:r>
              <a:rPr lang="ja-JP" altLang="en-US" sz="1000" dirty="0"/>
              <a:t>の辺を</a:t>
            </a:r>
            <a:r>
              <a:rPr lang="en-US" altLang="ja-JP" sz="1000" dirty="0"/>
              <a:t>(</a:t>
            </a:r>
            <a:r>
              <a:rPr lang="en-US" altLang="ja-JP" sz="1000" dirty="0" err="1"/>
              <a:t>x,y</a:t>
            </a:r>
            <a:r>
              <a:rPr lang="en-US" altLang="ja-JP" sz="1000" dirty="0"/>
              <a:t>)</a:t>
            </a:r>
            <a:r>
              <a:rPr lang="ja-JP" altLang="en-US" sz="1000" dirty="0"/>
              <a:t>で表すことにする）．</a:t>
            </a:r>
            <a:endParaRPr lang="en-US" altLang="ja-JP" sz="1000" dirty="0"/>
          </a:p>
          <a:p>
            <a:pPr>
              <a:spcBef>
                <a:spcPct val="20000"/>
              </a:spcBef>
              <a:buClr>
                <a:srgbClr val="0BD0D9"/>
              </a:buClr>
              <a:buSzPct val="95000"/>
              <a:defRPr/>
            </a:pPr>
            <a:r>
              <a:rPr lang="ja-JP" altLang="en-US" sz="1000" dirty="0"/>
              <a:t>このとき，</a:t>
            </a:r>
            <a:r>
              <a:rPr lang="ja-JP" altLang="en-US" sz="1000" u="sng" dirty="0"/>
              <a:t>　　　　　　　⑤　　　　　　　</a:t>
            </a:r>
            <a:r>
              <a:rPr lang="ja-JP" altLang="en-US" sz="1000" dirty="0"/>
              <a:t>より，</a:t>
            </a:r>
            <a:r>
              <a:rPr lang="en-US" altLang="ja-JP" sz="1000" dirty="0"/>
              <a:t>M</a:t>
            </a:r>
            <a:r>
              <a:rPr lang="ja-JP" altLang="en-US" sz="1000" dirty="0"/>
              <a:t>に属す辺の端点ではない</a:t>
            </a:r>
            <a:r>
              <a:rPr lang="en-US" altLang="ja-JP" sz="1000" dirty="0"/>
              <a:t>x’</a:t>
            </a:r>
            <a:r>
              <a:rPr lang="ja-JP" altLang="en-US" sz="1000" dirty="0"/>
              <a:t>∈</a:t>
            </a:r>
            <a:r>
              <a:rPr lang="en-US" altLang="ja-JP" sz="1000" dirty="0"/>
              <a:t>X’</a:t>
            </a:r>
            <a:r>
              <a:rPr lang="ja-JP" altLang="en-US" sz="1000" dirty="0"/>
              <a:t>が存在する．</a:t>
            </a:r>
            <a:endParaRPr lang="en-US" altLang="ja-JP" sz="1000" dirty="0"/>
          </a:p>
          <a:p>
            <a:pPr>
              <a:spcBef>
                <a:spcPct val="20000"/>
              </a:spcBef>
              <a:buClr>
                <a:srgbClr val="0BD0D9"/>
              </a:buClr>
              <a:buSzPct val="95000"/>
              <a:defRPr/>
            </a:pPr>
            <a:r>
              <a:rPr lang="ja-JP" altLang="en-US" sz="1000" dirty="0"/>
              <a:t>このとき，</a:t>
            </a:r>
            <a:endParaRPr lang="en-US" altLang="ja-JP" sz="1000" dirty="0"/>
          </a:p>
          <a:p>
            <a:pPr>
              <a:spcBef>
                <a:spcPct val="20000"/>
              </a:spcBef>
              <a:buClr>
                <a:srgbClr val="0BD0D9"/>
              </a:buClr>
              <a:buSzPct val="95000"/>
              <a:defRPr/>
            </a:pPr>
            <a:r>
              <a:rPr lang="en-US" altLang="ja-JP" sz="1000" dirty="0" err="1"/>
              <a:t>Σ</a:t>
            </a:r>
            <a:r>
              <a:rPr lang="en-US" altLang="ja-JP" sz="1000" baseline="-25000" dirty="0" err="1"/>
              <a:t>x</a:t>
            </a:r>
            <a:r>
              <a:rPr lang="ja-JP" altLang="en-US" sz="1000" baseline="-25000" dirty="0"/>
              <a:t>∈</a:t>
            </a:r>
            <a:r>
              <a:rPr lang="en-US" altLang="ja-JP" sz="1000" baseline="-25000" dirty="0"/>
              <a:t>X’ </a:t>
            </a:r>
            <a:r>
              <a:rPr lang="en-US" altLang="ja-JP" sz="1000" dirty="0" err="1"/>
              <a:t>d</a:t>
            </a:r>
            <a:r>
              <a:rPr lang="en-US" altLang="ja-JP" sz="1000" baseline="-25000" dirty="0" err="1"/>
              <a:t>G</a:t>
            </a:r>
            <a:r>
              <a:rPr lang="en-US" altLang="ja-JP" sz="1000" dirty="0"/>
              <a:t>(x) </a:t>
            </a:r>
            <a:r>
              <a:rPr lang="ja-JP" altLang="en-US" sz="1000" dirty="0"/>
              <a:t>≦ </a:t>
            </a:r>
            <a:r>
              <a:rPr lang="en-US" altLang="ja-JP" sz="1000" dirty="0" err="1"/>
              <a:t>Σ</a:t>
            </a:r>
            <a:r>
              <a:rPr lang="en-US" altLang="ja-JP" sz="1000" baseline="-25000" dirty="0" err="1"/>
              <a:t>y</a:t>
            </a:r>
            <a:r>
              <a:rPr lang="ja-JP" altLang="en-US" sz="1000" baseline="-25000" dirty="0"/>
              <a:t>∈</a:t>
            </a:r>
            <a:r>
              <a:rPr lang="en-US" altLang="ja-JP" sz="1000" baseline="-25000" dirty="0"/>
              <a:t>N</a:t>
            </a:r>
            <a:r>
              <a:rPr lang="en-US" altLang="ja-JP" sz="1000" baseline="-50000" dirty="0"/>
              <a:t>G</a:t>
            </a:r>
            <a:r>
              <a:rPr lang="en-US" altLang="ja-JP" sz="1000" baseline="-25000" dirty="0"/>
              <a:t>(X’) </a:t>
            </a:r>
            <a:r>
              <a:rPr lang="en-US" altLang="ja-JP" sz="1000" dirty="0" err="1"/>
              <a:t>d</a:t>
            </a:r>
            <a:r>
              <a:rPr lang="en-US" altLang="ja-JP" sz="1000" baseline="-25000" dirty="0" err="1"/>
              <a:t>G</a:t>
            </a:r>
            <a:r>
              <a:rPr lang="en-US" altLang="ja-JP" sz="1000" dirty="0"/>
              <a:t>(y) = Σ</a:t>
            </a:r>
            <a:r>
              <a:rPr lang="en-US" altLang="ja-JP" sz="1000" baseline="-25000" dirty="0"/>
              <a:t>(</a:t>
            </a:r>
            <a:r>
              <a:rPr lang="en-US" altLang="ja-JP" sz="1000" baseline="-25000" dirty="0" err="1"/>
              <a:t>x,y</a:t>
            </a:r>
            <a:r>
              <a:rPr lang="en-US" altLang="ja-JP" sz="1000" baseline="-25000" dirty="0"/>
              <a:t>)</a:t>
            </a:r>
            <a:r>
              <a:rPr lang="ja-JP" altLang="en-US" sz="1000" baseline="-25000" dirty="0"/>
              <a:t>∈</a:t>
            </a:r>
            <a:r>
              <a:rPr lang="en-US" altLang="ja-JP" sz="1000" baseline="-25000" dirty="0"/>
              <a:t>M </a:t>
            </a:r>
            <a:r>
              <a:rPr lang="en-US" altLang="ja-JP" sz="1000" dirty="0" err="1"/>
              <a:t>d</a:t>
            </a:r>
            <a:r>
              <a:rPr lang="en-US" altLang="ja-JP" sz="1000" baseline="-25000" dirty="0" err="1"/>
              <a:t>G</a:t>
            </a:r>
            <a:r>
              <a:rPr lang="en-US" altLang="ja-JP" sz="1000" dirty="0"/>
              <a:t>(y) </a:t>
            </a:r>
            <a:r>
              <a:rPr lang="ja-JP" altLang="en-US" sz="1000" dirty="0"/>
              <a:t>≦ </a:t>
            </a:r>
            <a:r>
              <a:rPr lang="en-US" altLang="ja-JP" sz="1000" dirty="0"/>
              <a:t>Σ</a:t>
            </a:r>
            <a:r>
              <a:rPr lang="en-US" altLang="ja-JP" sz="1000" baseline="-25000" dirty="0"/>
              <a:t>(</a:t>
            </a:r>
            <a:r>
              <a:rPr lang="en-US" altLang="ja-JP" sz="1000" baseline="-25000" dirty="0" err="1"/>
              <a:t>x,y</a:t>
            </a:r>
            <a:r>
              <a:rPr lang="en-US" altLang="ja-JP" sz="1000" baseline="-25000" dirty="0"/>
              <a:t>)</a:t>
            </a:r>
            <a:r>
              <a:rPr lang="ja-JP" altLang="en-US" sz="1000" baseline="-25000" dirty="0"/>
              <a:t>∈</a:t>
            </a:r>
            <a:r>
              <a:rPr lang="en-US" altLang="ja-JP" sz="1000" baseline="-25000" dirty="0"/>
              <a:t>M</a:t>
            </a:r>
            <a:r>
              <a:rPr lang="en-US" altLang="ja-JP" sz="1000" dirty="0"/>
              <a:t> </a:t>
            </a:r>
            <a:r>
              <a:rPr lang="en-US" altLang="ja-JP" sz="1000" dirty="0" err="1"/>
              <a:t>d</a:t>
            </a:r>
            <a:r>
              <a:rPr lang="en-US" altLang="ja-JP" sz="1000" baseline="-25000" dirty="0" err="1"/>
              <a:t>G</a:t>
            </a:r>
            <a:r>
              <a:rPr lang="en-US" altLang="ja-JP" sz="1000" dirty="0"/>
              <a:t>(x) </a:t>
            </a:r>
            <a:r>
              <a:rPr lang="ja-JP" altLang="en-US" sz="1000" dirty="0"/>
              <a:t>≦</a:t>
            </a:r>
            <a:r>
              <a:rPr lang="en-US" altLang="ja-JP" sz="1000" dirty="0"/>
              <a:t> </a:t>
            </a:r>
            <a:r>
              <a:rPr lang="en-US" altLang="ja-JP" sz="1000" dirty="0" err="1"/>
              <a:t>Σ</a:t>
            </a:r>
            <a:r>
              <a:rPr lang="en-US" altLang="ja-JP" sz="1000" baseline="-25000" dirty="0" err="1"/>
              <a:t>x</a:t>
            </a:r>
            <a:r>
              <a:rPr lang="ja-JP" altLang="en-US" sz="1000" baseline="-25000" dirty="0"/>
              <a:t>∈</a:t>
            </a:r>
            <a:r>
              <a:rPr lang="en-US" altLang="ja-JP" sz="1000" baseline="-25000" dirty="0"/>
              <a:t>X’ </a:t>
            </a:r>
            <a:r>
              <a:rPr lang="en-US" altLang="ja-JP" sz="1000" dirty="0" err="1"/>
              <a:t>d</a:t>
            </a:r>
            <a:r>
              <a:rPr lang="en-US" altLang="ja-JP" sz="1000" baseline="-25000" dirty="0" err="1"/>
              <a:t>G</a:t>
            </a:r>
            <a:r>
              <a:rPr lang="en-US" altLang="ja-JP" sz="1000" dirty="0"/>
              <a:t>(x) – </a:t>
            </a:r>
            <a:r>
              <a:rPr lang="en-US" altLang="ja-JP" sz="1000" dirty="0" err="1"/>
              <a:t>d</a:t>
            </a:r>
            <a:r>
              <a:rPr lang="en-US" altLang="ja-JP" sz="1000" baseline="-25000" dirty="0" err="1"/>
              <a:t>G</a:t>
            </a:r>
            <a:r>
              <a:rPr lang="en-US" altLang="ja-JP" sz="1000" dirty="0"/>
              <a:t>(x’) </a:t>
            </a:r>
          </a:p>
          <a:p>
            <a:pPr>
              <a:spcBef>
                <a:spcPct val="20000"/>
              </a:spcBef>
              <a:buClr>
                <a:srgbClr val="0BD0D9"/>
              </a:buClr>
              <a:buSzPct val="95000"/>
              <a:defRPr/>
            </a:pPr>
            <a:r>
              <a:rPr lang="ja-JP" altLang="en-US" sz="1000" dirty="0"/>
              <a:t>となり条件</a:t>
            </a:r>
            <a:r>
              <a:rPr lang="en-US" altLang="ja-JP" sz="1000" dirty="0"/>
              <a:t>1</a:t>
            </a:r>
            <a:r>
              <a:rPr lang="ja-JP" altLang="en-US" sz="1000" dirty="0"/>
              <a:t>に矛盾する．</a:t>
            </a:r>
            <a:endParaRPr lang="en-US" altLang="ja-JP" sz="1000" dirty="0"/>
          </a:p>
          <a:p>
            <a:pPr>
              <a:spcBef>
                <a:spcPct val="20000"/>
              </a:spcBef>
              <a:buClr>
                <a:srgbClr val="0BD0D9"/>
              </a:buClr>
              <a:buSzPct val="95000"/>
              <a:defRPr/>
            </a:pPr>
            <a:r>
              <a:rPr lang="ja-JP" altLang="en-US" sz="1000" dirty="0"/>
              <a:t>よって，∀</a:t>
            </a:r>
            <a:r>
              <a:rPr lang="en-US" altLang="ja-JP" sz="1000" dirty="0"/>
              <a:t>A</a:t>
            </a:r>
            <a:r>
              <a:rPr lang="ja-JP" altLang="en-US" sz="1000" dirty="0"/>
              <a:t>⊆</a:t>
            </a:r>
            <a:r>
              <a:rPr lang="en-US" altLang="ja-JP" sz="1000" dirty="0"/>
              <a:t>X</a:t>
            </a:r>
            <a:r>
              <a:rPr lang="ja-JP" altLang="en-US" sz="1000" dirty="0"/>
              <a:t>に対して，</a:t>
            </a:r>
            <a:r>
              <a:rPr lang="en-US" altLang="ja-JP" sz="1000" dirty="0"/>
              <a:t>|A|</a:t>
            </a:r>
            <a:r>
              <a:rPr lang="ja-JP" altLang="en-US" sz="1000" dirty="0"/>
              <a:t>≦</a:t>
            </a:r>
            <a:r>
              <a:rPr lang="en-US" altLang="ja-JP" sz="1000" dirty="0"/>
              <a:t>|N</a:t>
            </a:r>
            <a:r>
              <a:rPr lang="en-US" altLang="ja-JP" sz="1000" baseline="-25000" dirty="0"/>
              <a:t>G</a:t>
            </a:r>
            <a:r>
              <a:rPr lang="en-US" altLang="ja-JP" sz="1000" dirty="0"/>
              <a:t>(A)|</a:t>
            </a:r>
            <a:r>
              <a:rPr lang="ja-JP" altLang="en-US" sz="1000" dirty="0"/>
              <a:t>となるので</a:t>
            </a:r>
            <a:endParaRPr lang="en-US" altLang="ja-JP" sz="1000" dirty="0"/>
          </a:p>
          <a:p>
            <a:pPr>
              <a:spcBef>
                <a:spcPct val="20000"/>
              </a:spcBef>
              <a:buClr>
                <a:srgbClr val="0BD0D9"/>
              </a:buClr>
              <a:buSzPct val="95000"/>
              <a:defRPr/>
            </a:pPr>
            <a:r>
              <a:rPr lang="en-US" altLang="ja-JP" sz="1000" dirty="0"/>
              <a:t>Hall</a:t>
            </a:r>
            <a:r>
              <a:rPr lang="ja-JP" altLang="en-US" sz="1000" dirty="0"/>
              <a:t>の結婚定理より，</a:t>
            </a:r>
            <a:r>
              <a:rPr lang="en-US" altLang="ja-JP" sz="1000" dirty="0"/>
              <a:t> X</a:t>
            </a:r>
            <a:r>
              <a:rPr lang="ja-JP" altLang="en-US" sz="1000" dirty="0"/>
              <a:t>の</a:t>
            </a:r>
            <a:r>
              <a:rPr lang="ja-JP" altLang="en-US" sz="1000" dirty="0">
                <a:latin typeface="Calibri" pitchFamily="34" charset="0"/>
              </a:rPr>
              <a:t>頂点を全て飽和する</a:t>
            </a:r>
            <a:r>
              <a:rPr lang="en-US" altLang="ja-JP" sz="1000" dirty="0">
                <a:latin typeface="Calibri" pitchFamily="34" charset="0"/>
              </a:rPr>
              <a:t>G</a:t>
            </a:r>
            <a:r>
              <a:rPr lang="ja-JP" altLang="en-US" sz="1000" dirty="0">
                <a:latin typeface="Calibri" pitchFamily="34" charset="0"/>
              </a:rPr>
              <a:t>のマッチングが存在する．</a:t>
            </a: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①，②，③に当てはまる集合を文章中から抜き出して書け（全て正解で</a:t>
            </a:r>
            <a:r>
              <a:rPr lang="en-US" altLang="ja-JP" sz="1000" dirty="0"/>
              <a:t>10</a:t>
            </a:r>
            <a:r>
              <a:rPr lang="ja-JP" altLang="en-US" sz="1000" dirty="0"/>
              <a:t>点）．</a:t>
            </a:r>
            <a:endParaRPr lang="en-US" altLang="ja-JP" sz="1000" dirty="0"/>
          </a:p>
          <a:p>
            <a:pPr marL="228600" indent="-228600">
              <a:spcBef>
                <a:spcPct val="20000"/>
              </a:spcBef>
              <a:buClr>
                <a:srgbClr val="0BD0D9"/>
              </a:buClr>
              <a:buSzPct val="95000"/>
              <a:buAutoNum type="arabicParenBoth"/>
              <a:defRPr/>
            </a:pPr>
            <a:endParaRPr lang="en-US" altLang="ja-JP" sz="1000" dirty="0"/>
          </a:p>
          <a:p>
            <a:pPr marL="228600" indent="-228600">
              <a:spcBef>
                <a:spcPct val="20000"/>
              </a:spcBef>
              <a:buClr>
                <a:srgbClr val="0BD0D9"/>
              </a:buClr>
              <a:buSzPct val="95000"/>
              <a:buAutoNum type="arabicParenBoth"/>
              <a:defRPr/>
            </a:pPr>
            <a:r>
              <a:rPr lang="ja-JP" altLang="en-US" sz="1000" dirty="0"/>
              <a:t>空欄④，空欄⑤，を埋めよ（全て正解で</a:t>
            </a:r>
            <a:r>
              <a:rPr lang="en-US" altLang="ja-JP" sz="1000" dirty="0"/>
              <a:t>10</a:t>
            </a:r>
            <a:r>
              <a:rPr lang="ja-JP" altLang="en-US" sz="1000" dirty="0"/>
              <a:t>点）．</a:t>
            </a:r>
            <a:br>
              <a:rPr lang="en-US" altLang="ja-JP" sz="1000" dirty="0"/>
            </a:br>
            <a:endParaRPr lang="en-US" altLang="ja-JP" sz="1000" dirty="0"/>
          </a:p>
          <a:p>
            <a:pPr marL="228600" indent="-228600">
              <a:spcBef>
                <a:spcPct val="20000"/>
              </a:spcBef>
              <a:buClr>
                <a:srgbClr val="0BD0D9"/>
              </a:buClr>
              <a:buSzPct val="95000"/>
              <a:buAutoNum type="arabicParenBoth"/>
              <a:defRPr/>
            </a:pPr>
            <a:r>
              <a:rPr lang="ja-JP" altLang="en-US" sz="1000" dirty="0"/>
              <a:t>条件</a:t>
            </a:r>
            <a:r>
              <a:rPr lang="en-US" altLang="ja-JP" sz="1000" dirty="0"/>
              <a:t>2</a:t>
            </a:r>
            <a:r>
              <a:rPr lang="ja-JP" altLang="en-US" sz="1000" dirty="0"/>
              <a:t>を</a:t>
            </a:r>
            <a:r>
              <a:rPr lang="ja-JP" altLang="en-US" sz="1000" dirty="0">
                <a:solidFill>
                  <a:schemeClr val="tx1"/>
                </a:solidFill>
              </a:rPr>
              <a:t>どこで使ったか？「～を示すときに用いた」の形式で書け（</a:t>
            </a:r>
            <a:r>
              <a:rPr lang="en-US" altLang="ja-JP" sz="1000" dirty="0"/>
              <a:t>10</a:t>
            </a:r>
            <a:r>
              <a:rPr lang="ja-JP" altLang="en-US" sz="1000" dirty="0">
                <a:solidFill>
                  <a:schemeClr val="tx1"/>
                </a:solidFill>
              </a:rPr>
              <a:t>点）．</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p:txBody>
      </p:sp>
    </p:spTree>
    <p:extLst>
      <p:ext uri="{BB962C8B-B14F-4D97-AF65-F5344CB8AC3E}">
        <p14:creationId xmlns:p14="http://schemas.microsoft.com/office/powerpoint/2010/main" val="266528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F91BFE1-577E-0806-6C00-EC1A0C5955D0}"/>
              </a:ext>
            </a:extLst>
          </p:cNvPr>
          <p:cNvSpPr txBox="1"/>
          <p:nvPr/>
        </p:nvSpPr>
        <p:spPr>
          <a:xfrm>
            <a:off x="188640" y="179512"/>
            <a:ext cx="6669360" cy="7848302"/>
          </a:xfrm>
          <a:prstGeom prst="rect">
            <a:avLst/>
          </a:prstGeom>
          <a:noFill/>
        </p:spPr>
        <p:txBody>
          <a:bodyPr wrap="square" rtlCol="0">
            <a:spAutoFit/>
          </a:bodyPr>
          <a:lstStyle/>
          <a:p>
            <a:pPr>
              <a:spcBef>
                <a:spcPct val="20000"/>
              </a:spcBef>
              <a:buClr>
                <a:srgbClr val="0BD0D9"/>
              </a:buClr>
              <a:buSzPct val="95000"/>
              <a:defRPr/>
            </a:pPr>
            <a:r>
              <a:rPr lang="en-US" altLang="ja-JP" sz="1000" dirty="0"/>
              <a:t>2022</a:t>
            </a:r>
            <a:r>
              <a:rPr lang="ja-JP" altLang="en-US" sz="1000" dirty="0"/>
              <a:t>年度 有限幾何学 期末レポート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2</a:t>
            </a:r>
            <a:r>
              <a:rPr lang="ja-JP" altLang="en-US" sz="1000" dirty="0"/>
              <a:t>：</a:t>
            </a:r>
            <a:endParaRPr lang="en-US" altLang="ja-JP" sz="1000" dirty="0"/>
          </a:p>
          <a:p>
            <a:pPr>
              <a:spcBef>
                <a:spcPct val="20000"/>
              </a:spcBef>
              <a:buClr>
                <a:srgbClr val="0BD0D9"/>
              </a:buClr>
              <a:buSzPct val="95000"/>
              <a:defRPr/>
            </a:pPr>
            <a:r>
              <a:rPr lang="ja-JP" altLang="en-US" sz="1000" dirty="0">
                <a:solidFill>
                  <a:schemeClr val="tx1"/>
                </a:solidFill>
              </a:rPr>
              <a:t>最大フロー最小カット定理を用いて部集合の位数が等しいグラフに対する</a:t>
            </a:r>
            <a:r>
              <a:rPr lang="en-US" altLang="ja-JP" sz="1000" dirty="0"/>
              <a:t>Hall</a:t>
            </a:r>
            <a:r>
              <a:rPr lang="ja-JP" altLang="en-US" sz="1000" dirty="0"/>
              <a:t>の結婚定理を導けることが知られている．</a:t>
            </a:r>
            <a:endParaRPr lang="en-US" altLang="ja-JP" sz="1000" dirty="0">
              <a:solidFill>
                <a:schemeClr val="tx1"/>
              </a:solidFill>
            </a:endParaRPr>
          </a:p>
          <a:p>
            <a:pPr>
              <a:spcBef>
                <a:spcPct val="20000"/>
              </a:spcBef>
              <a:buClr>
                <a:srgbClr val="0BD0D9"/>
              </a:buClr>
              <a:buSzPct val="95000"/>
              <a:defRPr/>
            </a:pPr>
            <a:r>
              <a:rPr lang="ja-JP" altLang="en-US" sz="1000" dirty="0"/>
              <a:t>このことに関する以下の文章を読み各問に答えよ．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2</a:t>
            </a:r>
            <a:r>
              <a:rPr lang="ja-JP" altLang="en-US" sz="1000" dirty="0"/>
              <a:t>：</a:t>
            </a:r>
            <a:r>
              <a:rPr lang="en-US" altLang="ja-JP" sz="1000" dirty="0">
                <a:latin typeface="Calibri" pitchFamily="34" charset="0"/>
                <a:ea typeface="+mn-ea"/>
              </a:rPr>
              <a:t>G</a:t>
            </a:r>
            <a:r>
              <a:rPr lang="ja-JP" altLang="en-US" sz="1000" dirty="0">
                <a:latin typeface="Calibri" pitchFamily="34" charset="0"/>
                <a:ea typeface="+mn-ea"/>
              </a:rPr>
              <a:t>を部集合が</a:t>
            </a:r>
            <a:r>
              <a:rPr lang="en-US" altLang="ja-JP" sz="1000" dirty="0">
                <a:latin typeface="Calibri" pitchFamily="34" charset="0"/>
                <a:ea typeface="+mn-ea"/>
              </a:rPr>
              <a:t>V</a:t>
            </a:r>
            <a:r>
              <a:rPr lang="en-US" altLang="ja-JP" sz="1000" baseline="-25000" dirty="0">
                <a:latin typeface="Calibri" pitchFamily="34" charset="0"/>
                <a:ea typeface="+mn-ea"/>
              </a:rPr>
              <a:t>1</a:t>
            </a:r>
            <a:r>
              <a:rPr lang="ja-JP" altLang="en-US" sz="1000" dirty="0">
                <a:latin typeface="Calibri" pitchFamily="34" charset="0"/>
                <a:ea typeface="+mn-ea"/>
              </a:rPr>
              <a:t>と</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|=|V</a:t>
            </a:r>
            <a:r>
              <a:rPr lang="en-US" altLang="ja-JP" sz="1000" baseline="-25000" dirty="0">
                <a:latin typeface="Calibri" pitchFamily="34" charset="0"/>
                <a:ea typeface="+mn-ea"/>
              </a:rPr>
              <a:t>2</a:t>
            </a:r>
            <a:r>
              <a:rPr lang="en-US" altLang="ja-JP" sz="1000" dirty="0">
                <a:latin typeface="Calibri" pitchFamily="34" charset="0"/>
                <a:ea typeface="+mn-ea"/>
              </a:rPr>
              <a:t>|</a:t>
            </a:r>
            <a:r>
              <a:rPr lang="ja-JP" altLang="en-US" sz="1000" dirty="0">
                <a:latin typeface="Calibri" pitchFamily="34" charset="0"/>
                <a:ea typeface="+mn-ea"/>
              </a:rPr>
              <a:t>）である</a:t>
            </a:r>
            <a:r>
              <a:rPr lang="en-US" altLang="ja-JP" sz="1000" dirty="0">
                <a:latin typeface="Calibri" pitchFamily="34" charset="0"/>
              </a:rPr>
              <a:t>2</a:t>
            </a:r>
            <a:r>
              <a:rPr lang="ja-JP" altLang="en-US" sz="1000" dirty="0">
                <a:latin typeface="Calibri" pitchFamily="34" charset="0"/>
              </a:rPr>
              <a:t>部グラフとする．</a:t>
            </a:r>
            <a:r>
              <a:rPr lang="ja-JP" altLang="en-US" sz="1000" dirty="0">
                <a:latin typeface="Calibri" pitchFamily="34" charset="0"/>
                <a:ea typeface="+mn-ea"/>
              </a:rPr>
              <a:t>このとき，</a:t>
            </a:r>
            <a:endParaRPr lang="en-US" altLang="ja-JP" sz="1000" dirty="0">
              <a:latin typeface="Calibri" pitchFamily="34" charset="0"/>
              <a:ea typeface="+mn-ea"/>
            </a:endParaRPr>
          </a:p>
          <a:p>
            <a:pPr marL="273050" indent="-273050" algn="ctr">
              <a:spcBef>
                <a:spcPct val="20000"/>
              </a:spcBef>
              <a:buClr>
                <a:srgbClr val="0BD0D9"/>
              </a:buClr>
              <a:buSzPct val="95000"/>
              <a:buFont typeface="Wingdings 2" pitchFamily="18" charset="2"/>
              <a:buNone/>
              <a:defRPr/>
            </a:pPr>
            <a:r>
              <a:rPr lang="ja-JP" altLang="en-US" sz="1000" dirty="0">
                <a:latin typeface="Calibri" pitchFamily="34" charset="0"/>
              </a:rPr>
              <a:t>完全マッチングが存在する　⇔　</a:t>
            </a:r>
            <a:r>
              <a:rPr lang="en-US" altLang="ja-JP" sz="1000" dirty="0">
                <a:latin typeface="Calibri" pitchFamily="34" charset="0"/>
              </a:rPr>
              <a:t>V</a:t>
            </a:r>
            <a:r>
              <a:rPr lang="en-US" altLang="ja-JP" sz="1000" baseline="-25000" dirty="0">
                <a:latin typeface="Calibri" pitchFamily="34" charset="0"/>
              </a:rPr>
              <a:t>1</a:t>
            </a:r>
            <a:r>
              <a:rPr lang="ja-JP" altLang="en-US" sz="1000" dirty="0">
                <a:latin typeface="Calibri" pitchFamily="34" charset="0"/>
              </a:rPr>
              <a:t>の任意の部分集合</a:t>
            </a:r>
            <a:r>
              <a:rPr lang="en-US" altLang="ja-JP" sz="1000" dirty="0">
                <a:latin typeface="Calibri" pitchFamily="34" charset="0"/>
              </a:rPr>
              <a:t>A</a:t>
            </a:r>
            <a:r>
              <a:rPr lang="ja-JP" altLang="en-US" sz="1000" dirty="0">
                <a:latin typeface="Calibri" pitchFamily="34" charset="0"/>
              </a:rPr>
              <a:t>に対して，</a:t>
            </a:r>
            <a:r>
              <a:rPr lang="en-US" altLang="ja-JP" sz="1000" dirty="0">
                <a:latin typeface="Calibri" pitchFamily="34" charset="0"/>
              </a:rPr>
              <a:t>|N</a:t>
            </a:r>
            <a:r>
              <a:rPr lang="en-US" altLang="ja-JP" sz="1000" baseline="-25000" dirty="0">
                <a:latin typeface="Calibri" pitchFamily="34" charset="0"/>
              </a:rPr>
              <a:t>G</a:t>
            </a:r>
            <a:r>
              <a:rPr lang="en-US" altLang="ja-JP" sz="1000" dirty="0">
                <a:latin typeface="Calibri" pitchFamily="34" charset="0"/>
              </a:rPr>
              <a:t>(A)|</a:t>
            </a:r>
            <a:r>
              <a:rPr lang="ja-JP" altLang="en-US" sz="1000" dirty="0">
                <a:latin typeface="Calibri" pitchFamily="34" charset="0"/>
              </a:rPr>
              <a:t>≧</a:t>
            </a:r>
            <a:r>
              <a:rPr lang="en-US" altLang="ja-JP" sz="1000" dirty="0">
                <a:latin typeface="Calibri" pitchFamily="34" charset="0"/>
              </a:rPr>
              <a:t>|A|</a:t>
            </a:r>
            <a:endParaRPr kumimoji="1" lang="ja-JP" altLang="en-US"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solidFill>
                  <a:schemeClr val="tx1"/>
                </a:solidFill>
              </a:rPr>
              <a:t>最大フロー最小カット定理を用いた定理</a:t>
            </a:r>
            <a:r>
              <a:rPr lang="en-US" altLang="ja-JP" sz="1000" dirty="0">
                <a:solidFill>
                  <a:schemeClr val="tx1"/>
                </a:solidFill>
              </a:rPr>
              <a:t>2</a:t>
            </a:r>
            <a:r>
              <a:rPr lang="ja-JP" altLang="en-US" sz="1000" dirty="0">
                <a:solidFill>
                  <a:schemeClr val="tx1"/>
                </a:solidFill>
              </a:rPr>
              <a:t>の証明：</a:t>
            </a:r>
            <a:r>
              <a:rPr lang="ja-JP" altLang="en-US" sz="1000" dirty="0"/>
              <a:t>（⇒の証明は簡単なので，⇐の証明のみを行う．）</a:t>
            </a:r>
            <a:endParaRPr lang="en-US" altLang="ja-JP" sz="1000" dirty="0"/>
          </a:p>
          <a:p>
            <a:pPr marL="273050" indent="-273050">
              <a:spcBef>
                <a:spcPct val="20000"/>
              </a:spcBef>
              <a:buClr>
                <a:srgbClr val="0BD0D9"/>
              </a:buClr>
              <a:buSzPct val="95000"/>
              <a:buFont typeface="Wingdings 2" pitchFamily="18" charset="2"/>
              <a:buNone/>
              <a:defRPr/>
            </a:pPr>
            <a:r>
              <a:rPr lang="en-US" altLang="ja-JP" sz="1000" dirty="0">
                <a:latin typeface="Calibri" pitchFamily="34" charset="0"/>
                <a:ea typeface="+mn-ea"/>
              </a:rPr>
              <a:t>G</a:t>
            </a:r>
            <a:r>
              <a:rPr lang="ja-JP" altLang="en-US" sz="1000" dirty="0">
                <a:latin typeface="Calibri" pitchFamily="34" charset="0"/>
                <a:ea typeface="+mn-ea"/>
              </a:rPr>
              <a:t>を部集合が</a:t>
            </a:r>
            <a:r>
              <a:rPr lang="en-US" altLang="ja-JP" sz="1000" dirty="0">
                <a:latin typeface="Calibri" pitchFamily="34" charset="0"/>
                <a:ea typeface="+mn-ea"/>
              </a:rPr>
              <a:t>V</a:t>
            </a:r>
            <a:r>
              <a:rPr lang="en-US" altLang="ja-JP" sz="1000" baseline="-25000" dirty="0">
                <a:latin typeface="Calibri" pitchFamily="34" charset="0"/>
                <a:ea typeface="+mn-ea"/>
              </a:rPr>
              <a:t>1</a:t>
            </a:r>
            <a:r>
              <a:rPr lang="ja-JP" altLang="en-US" sz="1000" dirty="0">
                <a:latin typeface="Calibri" pitchFamily="34" charset="0"/>
                <a:ea typeface="+mn-ea"/>
              </a:rPr>
              <a:t>と</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|=|V</a:t>
            </a:r>
            <a:r>
              <a:rPr lang="en-US" altLang="ja-JP" sz="1000" baseline="-25000" dirty="0">
                <a:latin typeface="Calibri" pitchFamily="34" charset="0"/>
                <a:ea typeface="+mn-ea"/>
              </a:rPr>
              <a:t>2</a:t>
            </a:r>
            <a:r>
              <a:rPr lang="en-US" altLang="ja-JP" sz="1000" dirty="0">
                <a:latin typeface="Calibri" pitchFamily="34" charset="0"/>
                <a:ea typeface="+mn-ea"/>
              </a:rPr>
              <a:t>|</a:t>
            </a:r>
            <a:r>
              <a:rPr lang="ja-JP" altLang="en-US" sz="1000" dirty="0">
                <a:latin typeface="Calibri" pitchFamily="34" charset="0"/>
                <a:ea typeface="+mn-ea"/>
              </a:rPr>
              <a:t>）である</a:t>
            </a:r>
            <a:r>
              <a:rPr lang="en-US" altLang="ja-JP" sz="1000" dirty="0">
                <a:latin typeface="Calibri" pitchFamily="34" charset="0"/>
              </a:rPr>
              <a:t>2</a:t>
            </a:r>
            <a:r>
              <a:rPr lang="ja-JP" altLang="en-US" sz="1000" dirty="0">
                <a:latin typeface="Calibri" pitchFamily="34" charset="0"/>
              </a:rPr>
              <a:t>部グラフとし，</a:t>
            </a:r>
            <a:endParaRPr lang="en-US" altLang="ja-JP" sz="10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1000" dirty="0">
                <a:latin typeface="Calibri" pitchFamily="34" charset="0"/>
              </a:rPr>
              <a:t>V</a:t>
            </a:r>
            <a:r>
              <a:rPr lang="en-US" altLang="ja-JP" sz="1000" baseline="-25000" dirty="0">
                <a:latin typeface="Calibri" pitchFamily="34" charset="0"/>
              </a:rPr>
              <a:t>1</a:t>
            </a:r>
            <a:r>
              <a:rPr lang="ja-JP" altLang="en-US" sz="1000" dirty="0">
                <a:latin typeface="Calibri" pitchFamily="34" charset="0"/>
              </a:rPr>
              <a:t>の任意の部分集合</a:t>
            </a:r>
            <a:r>
              <a:rPr lang="en-US" altLang="ja-JP" sz="1000" dirty="0">
                <a:latin typeface="Calibri" pitchFamily="34" charset="0"/>
              </a:rPr>
              <a:t>A</a:t>
            </a:r>
            <a:r>
              <a:rPr lang="ja-JP" altLang="en-US" sz="1000" dirty="0">
                <a:latin typeface="Calibri" pitchFamily="34" charset="0"/>
              </a:rPr>
              <a:t>に対して，</a:t>
            </a:r>
            <a:r>
              <a:rPr lang="en-US" altLang="ja-JP" sz="1000" dirty="0">
                <a:latin typeface="Calibri" pitchFamily="34" charset="0"/>
              </a:rPr>
              <a:t>|N</a:t>
            </a:r>
            <a:r>
              <a:rPr lang="en-US" altLang="ja-JP" sz="1000" baseline="-25000" dirty="0">
                <a:latin typeface="Calibri" pitchFamily="34" charset="0"/>
              </a:rPr>
              <a:t>G</a:t>
            </a:r>
            <a:r>
              <a:rPr lang="en-US" altLang="ja-JP" sz="1000" dirty="0">
                <a:latin typeface="Calibri" pitchFamily="34" charset="0"/>
              </a:rPr>
              <a:t>(A)|</a:t>
            </a:r>
            <a:r>
              <a:rPr lang="ja-JP" altLang="en-US" sz="1000" dirty="0">
                <a:latin typeface="Calibri" pitchFamily="34" charset="0"/>
              </a:rPr>
              <a:t>≧</a:t>
            </a:r>
            <a:r>
              <a:rPr lang="en-US" altLang="ja-JP" sz="1000" dirty="0">
                <a:latin typeface="Calibri" pitchFamily="34" charset="0"/>
              </a:rPr>
              <a:t>|A|</a:t>
            </a:r>
            <a:r>
              <a:rPr lang="ja-JP" altLang="en-US" sz="1000" dirty="0">
                <a:latin typeface="Calibri" pitchFamily="34" charset="0"/>
              </a:rPr>
              <a:t>であるが，</a:t>
            </a:r>
            <a:r>
              <a:rPr lang="en-US" altLang="ja-JP" sz="1000" dirty="0">
                <a:latin typeface="Calibri" pitchFamily="34" charset="0"/>
              </a:rPr>
              <a:t>G</a:t>
            </a:r>
            <a:r>
              <a:rPr lang="ja-JP" altLang="en-US" sz="1000" dirty="0">
                <a:latin typeface="Calibri" pitchFamily="34" charset="0"/>
              </a:rPr>
              <a:t>は完全マッチングを持たないと仮定する．</a:t>
            </a:r>
            <a:endParaRPr lang="en-US" altLang="ja-JP" sz="10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1000" dirty="0">
                <a:latin typeface="Calibri" pitchFamily="34" charset="0"/>
                <a:ea typeface="+mn-ea"/>
              </a:rPr>
              <a:t>次のようにネットワーク</a:t>
            </a:r>
            <a:r>
              <a:rPr lang="en-US" altLang="ja-JP" sz="1000" dirty="0">
                <a:latin typeface="Calibri" pitchFamily="34" charset="0"/>
                <a:ea typeface="+mn-ea"/>
              </a:rPr>
              <a:t>D</a:t>
            </a:r>
            <a:r>
              <a:rPr lang="ja-JP" altLang="en-US" sz="1000" dirty="0">
                <a:latin typeface="Calibri" pitchFamily="34" charset="0"/>
                <a:ea typeface="+mn-ea"/>
              </a:rPr>
              <a:t>を構成する．</a:t>
            </a:r>
            <a:endParaRPr lang="en-US" altLang="ja-JP" sz="1000" dirty="0">
              <a:latin typeface="Calibri" pitchFamily="34" charset="0"/>
              <a:ea typeface="+mn-ea"/>
            </a:endParaRPr>
          </a:p>
          <a:p>
            <a:pPr marL="171450" indent="-171450">
              <a:spcBef>
                <a:spcPct val="20000"/>
              </a:spcBef>
              <a:buSzPct val="95000"/>
              <a:buFont typeface="Arial" panose="020B0604020202020204" pitchFamily="34" charset="0"/>
              <a:buChar char="•"/>
              <a:defRPr/>
            </a:pPr>
            <a:r>
              <a:rPr lang="en-US" altLang="ja-JP" sz="1000" dirty="0">
                <a:latin typeface="Calibri" pitchFamily="34" charset="0"/>
                <a:ea typeface="+mn-ea"/>
              </a:rPr>
              <a:t>G</a:t>
            </a:r>
            <a:r>
              <a:rPr lang="ja-JP" altLang="en-US" sz="1000" dirty="0">
                <a:latin typeface="Calibri" pitchFamily="34" charset="0"/>
                <a:ea typeface="+mn-ea"/>
              </a:rPr>
              <a:t>の全ての辺を</a:t>
            </a:r>
            <a:r>
              <a:rPr lang="en-US" altLang="ja-JP" sz="1000" dirty="0">
                <a:latin typeface="Calibri" pitchFamily="34" charset="0"/>
                <a:ea typeface="+mn-ea"/>
              </a:rPr>
              <a:t>V</a:t>
            </a:r>
            <a:r>
              <a:rPr lang="en-US" altLang="ja-JP" sz="1000" baseline="-25000" dirty="0">
                <a:latin typeface="Calibri" pitchFamily="34" charset="0"/>
                <a:ea typeface="+mn-ea"/>
              </a:rPr>
              <a:t>1</a:t>
            </a:r>
            <a:r>
              <a:rPr lang="ja-JP" altLang="en-US" sz="1000" dirty="0">
                <a:latin typeface="Calibri" pitchFamily="34" charset="0"/>
                <a:ea typeface="+mn-ea"/>
              </a:rPr>
              <a:t>側から</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ea typeface="+mn-ea"/>
              </a:rPr>
              <a:t>側へ向き付ける</a:t>
            </a:r>
            <a:endParaRPr lang="en-US" altLang="ja-JP" sz="1000" dirty="0">
              <a:latin typeface="Calibri" pitchFamily="34" charset="0"/>
            </a:endParaRPr>
          </a:p>
          <a:p>
            <a:pPr marL="171450" indent="-171450">
              <a:spcBef>
                <a:spcPct val="20000"/>
              </a:spcBef>
              <a:buSzPct val="95000"/>
              <a:buFont typeface="Arial" panose="020B0604020202020204" pitchFamily="34" charset="0"/>
              <a:buChar char="•"/>
              <a:defRPr/>
            </a:pPr>
            <a:r>
              <a:rPr lang="ja-JP" altLang="en-US" sz="1000" dirty="0">
                <a:latin typeface="Calibri" pitchFamily="34" charset="0"/>
                <a:ea typeface="+mn-ea"/>
              </a:rPr>
              <a:t>ソース</a:t>
            </a:r>
            <a:r>
              <a:rPr lang="en-US" altLang="ja-JP" sz="1000" dirty="0">
                <a:latin typeface="Calibri" pitchFamily="34" charset="0"/>
                <a:ea typeface="+mn-ea"/>
              </a:rPr>
              <a:t>s</a:t>
            </a:r>
            <a:r>
              <a:rPr lang="ja-JP" altLang="en-US" sz="1000" dirty="0">
                <a:latin typeface="Calibri" pitchFamily="34" charset="0"/>
                <a:ea typeface="+mn-ea"/>
              </a:rPr>
              <a:t>，シンク</a:t>
            </a:r>
            <a:r>
              <a:rPr lang="en-US" altLang="ja-JP" sz="1000" dirty="0">
                <a:latin typeface="Calibri" pitchFamily="34" charset="0"/>
                <a:ea typeface="+mn-ea"/>
              </a:rPr>
              <a:t>t</a:t>
            </a:r>
            <a:r>
              <a:rPr lang="ja-JP" altLang="en-US" sz="1000" dirty="0">
                <a:latin typeface="Calibri" pitchFamily="34" charset="0"/>
                <a:ea typeface="+mn-ea"/>
              </a:rPr>
              <a:t>を表す頂点を加え，</a:t>
            </a:r>
            <a:br>
              <a:rPr lang="en-US" altLang="ja-JP" sz="1000" dirty="0">
                <a:latin typeface="Calibri" pitchFamily="34" charset="0"/>
              </a:rPr>
            </a:br>
            <a:r>
              <a:rPr lang="en-US" altLang="ja-JP" sz="1000" dirty="0">
                <a:latin typeface="Calibri" pitchFamily="34" charset="0"/>
                <a:ea typeface="+mn-ea"/>
              </a:rPr>
              <a:t>s</a:t>
            </a:r>
            <a:r>
              <a:rPr lang="ja-JP" altLang="en-US" sz="1000" dirty="0">
                <a:latin typeface="Calibri" pitchFamily="34" charset="0"/>
                <a:ea typeface="+mn-ea"/>
              </a:rPr>
              <a:t>から全ての</a:t>
            </a:r>
            <a:r>
              <a:rPr lang="en-US" altLang="ja-JP" sz="1000" dirty="0">
                <a:latin typeface="Calibri" pitchFamily="34" charset="0"/>
                <a:ea typeface="+mn-ea"/>
              </a:rPr>
              <a:t>V</a:t>
            </a:r>
            <a:r>
              <a:rPr lang="en-US" altLang="ja-JP" sz="1000" baseline="-25000" dirty="0">
                <a:latin typeface="Calibri" pitchFamily="34" charset="0"/>
                <a:ea typeface="+mn-ea"/>
              </a:rPr>
              <a:t>1</a:t>
            </a:r>
            <a:r>
              <a:rPr lang="ja-JP" altLang="en-US" sz="1000" dirty="0">
                <a:latin typeface="Calibri" pitchFamily="34" charset="0"/>
                <a:ea typeface="+mn-ea"/>
              </a:rPr>
              <a:t>の頂点に向かって弧を追加し，全ての</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ea typeface="+mn-ea"/>
              </a:rPr>
              <a:t>の頂点から</a:t>
            </a:r>
            <a:r>
              <a:rPr lang="en-US" altLang="ja-JP" sz="1000" dirty="0">
                <a:latin typeface="Calibri" pitchFamily="34" charset="0"/>
                <a:ea typeface="+mn-ea"/>
              </a:rPr>
              <a:t>t</a:t>
            </a:r>
            <a:r>
              <a:rPr lang="ja-JP" altLang="en-US" sz="1000" dirty="0">
                <a:latin typeface="Calibri" pitchFamily="34" charset="0"/>
                <a:ea typeface="+mn-ea"/>
              </a:rPr>
              <a:t>に向かって弧を追加する</a:t>
            </a:r>
            <a:endParaRPr lang="en-US" altLang="ja-JP" sz="1000" dirty="0">
              <a:latin typeface="Calibri" pitchFamily="34" charset="0"/>
            </a:endParaRPr>
          </a:p>
          <a:p>
            <a:pPr marL="171450" indent="-171450">
              <a:spcBef>
                <a:spcPct val="20000"/>
              </a:spcBef>
              <a:buSzPct val="95000"/>
              <a:buFont typeface="Arial" panose="020B0604020202020204" pitchFamily="34" charset="0"/>
              <a:buChar char="•"/>
              <a:defRPr/>
            </a:pPr>
            <a:r>
              <a:rPr lang="en-US" altLang="ja-JP" sz="1000" dirty="0">
                <a:latin typeface="Calibri" pitchFamily="34" charset="0"/>
                <a:ea typeface="+mn-ea"/>
              </a:rPr>
              <a:t>V</a:t>
            </a:r>
            <a:r>
              <a:rPr lang="en-US" altLang="ja-JP" sz="1000" baseline="-25000" dirty="0">
                <a:latin typeface="Calibri" pitchFamily="34" charset="0"/>
                <a:ea typeface="+mn-ea"/>
              </a:rPr>
              <a:t>1</a:t>
            </a:r>
            <a:r>
              <a:rPr lang="ja-JP" altLang="en-US" sz="1000" dirty="0">
                <a:latin typeface="Calibri" pitchFamily="34" charset="0"/>
                <a:ea typeface="+mn-ea"/>
              </a:rPr>
              <a:t>と</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ea typeface="+mn-ea"/>
              </a:rPr>
              <a:t>の間の弧に対しては十分大きな容量を与え（</a:t>
            </a:r>
            <a:r>
              <a:rPr lang="en-US" altLang="ja-JP" sz="1000" dirty="0">
                <a:latin typeface="Calibri" pitchFamily="34" charset="0"/>
                <a:ea typeface="+mn-ea"/>
              </a:rPr>
              <a:t>c(a)=</a:t>
            </a:r>
            <a:r>
              <a:rPr lang="ja-JP" altLang="en-US" sz="1000" dirty="0">
                <a:latin typeface="Calibri" pitchFamily="34" charset="0"/>
                <a:ea typeface="+mn-ea"/>
              </a:rPr>
              <a:t>∞とする），それ以外の弧に対しては容量を</a:t>
            </a:r>
            <a:r>
              <a:rPr lang="en-US" altLang="ja-JP" sz="1000" dirty="0">
                <a:latin typeface="Calibri" pitchFamily="34" charset="0"/>
                <a:ea typeface="+mn-ea"/>
              </a:rPr>
              <a:t>c(a)=1</a:t>
            </a:r>
            <a:r>
              <a:rPr lang="ja-JP" altLang="en-US" sz="1000" dirty="0">
                <a:latin typeface="Calibri" pitchFamily="34" charset="0"/>
                <a:ea typeface="+mn-ea"/>
              </a:rPr>
              <a:t>とする．</a:t>
            </a:r>
            <a:endParaRPr lang="en-US" altLang="ja-JP" sz="1000" dirty="0">
              <a:latin typeface="Calibri" pitchFamily="34" charset="0"/>
              <a:ea typeface="+mn-ea"/>
            </a:endParaRPr>
          </a:p>
          <a:p>
            <a:pPr>
              <a:spcBef>
                <a:spcPct val="20000"/>
              </a:spcBef>
              <a:buSzPct val="95000"/>
              <a:defRPr/>
            </a:pPr>
            <a:r>
              <a:rPr lang="en-US" altLang="ja-JP" sz="1000" dirty="0">
                <a:latin typeface="Calibri" pitchFamily="34" charset="0"/>
                <a:ea typeface="+mn-ea"/>
              </a:rPr>
              <a:t>D</a:t>
            </a:r>
            <a:r>
              <a:rPr lang="ja-JP" altLang="en-US" sz="1000" dirty="0">
                <a:latin typeface="Calibri" pitchFamily="34" charset="0"/>
                <a:ea typeface="+mn-ea"/>
              </a:rPr>
              <a:t>の構成の仕方から，</a:t>
            </a:r>
            <a:r>
              <a:rPr lang="en-US" altLang="ja-JP" sz="1000" dirty="0">
                <a:latin typeface="Calibri" pitchFamily="34" charset="0"/>
                <a:ea typeface="+mn-ea"/>
              </a:rPr>
              <a:t>D</a:t>
            </a:r>
            <a:r>
              <a:rPr lang="ja-JP" altLang="en-US" sz="1000" dirty="0">
                <a:latin typeface="Calibri" pitchFamily="34" charset="0"/>
                <a:ea typeface="+mn-ea"/>
              </a:rPr>
              <a:t>の任意のフロー</a:t>
            </a:r>
            <a:r>
              <a:rPr lang="en-US" altLang="ja-JP" sz="1000" dirty="0">
                <a:latin typeface="Calibri" pitchFamily="34" charset="0"/>
                <a:ea typeface="+mn-ea"/>
              </a:rPr>
              <a:t>f</a:t>
            </a:r>
            <a:r>
              <a:rPr lang="ja-JP" altLang="en-US" sz="1000" dirty="0">
                <a:latin typeface="Calibri" pitchFamily="34" charset="0"/>
                <a:ea typeface="+mn-ea"/>
              </a:rPr>
              <a:t>に対して</a:t>
            </a:r>
            <a:r>
              <a:rPr lang="en-US" altLang="ja-JP" sz="1000" dirty="0" err="1">
                <a:latin typeface="Calibri" pitchFamily="34" charset="0"/>
                <a:ea typeface="+mn-ea"/>
              </a:rPr>
              <a:t>val</a:t>
            </a:r>
            <a:r>
              <a:rPr lang="en-US" altLang="ja-JP" sz="1000" dirty="0">
                <a:latin typeface="Calibri" pitchFamily="34" charset="0"/>
                <a:ea typeface="+mn-ea"/>
              </a:rPr>
              <a:t>(f)=|M|</a:t>
            </a:r>
            <a:r>
              <a:rPr lang="ja-JP" altLang="en-US" sz="1000" dirty="0">
                <a:latin typeface="Calibri" pitchFamily="34" charset="0"/>
              </a:rPr>
              <a:t>となる</a:t>
            </a:r>
            <a:r>
              <a:rPr lang="en-US" altLang="ja-JP" sz="1000" dirty="0">
                <a:latin typeface="Calibri" pitchFamily="34" charset="0"/>
              </a:rPr>
              <a:t>G</a:t>
            </a:r>
            <a:r>
              <a:rPr lang="ja-JP" altLang="en-US" sz="1000" dirty="0">
                <a:latin typeface="Calibri" pitchFamily="34" charset="0"/>
              </a:rPr>
              <a:t>のマッチング</a:t>
            </a:r>
            <a:r>
              <a:rPr lang="en-US" altLang="ja-JP" sz="1000" dirty="0">
                <a:latin typeface="Calibri" pitchFamily="34" charset="0"/>
              </a:rPr>
              <a:t>M</a:t>
            </a:r>
            <a:r>
              <a:rPr lang="ja-JP" altLang="en-US" sz="1000" dirty="0">
                <a:latin typeface="Calibri" pitchFamily="34" charset="0"/>
              </a:rPr>
              <a:t>が存在することが分かる．</a:t>
            </a:r>
            <a:endParaRPr lang="en-US" altLang="ja-JP" sz="1000" dirty="0">
              <a:latin typeface="Calibri" pitchFamily="34" charset="0"/>
              <a:ea typeface="+mn-ea"/>
            </a:endParaRPr>
          </a:p>
          <a:p>
            <a:pPr>
              <a:spcBef>
                <a:spcPct val="20000"/>
              </a:spcBef>
              <a:buSzPct val="95000"/>
              <a:defRPr/>
            </a:pPr>
            <a:r>
              <a:rPr lang="ja-JP" altLang="en-US" sz="1000" dirty="0">
                <a:latin typeface="Calibri" pitchFamily="34" charset="0"/>
                <a:ea typeface="+mn-ea"/>
              </a:rPr>
              <a:t>（</a:t>
            </a:r>
            <a:r>
              <a:rPr lang="en-US" altLang="ja-JP" sz="1000" dirty="0">
                <a:latin typeface="Calibri" pitchFamily="34" charset="0"/>
              </a:rPr>
              <a:t>S, S</a:t>
            </a:r>
            <a:r>
              <a:rPr lang="en-US" altLang="ja-JP" sz="1000" baseline="30000" dirty="0">
                <a:latin typeface="Calibri" pitchFamily="34" charset="0"/>
              </a:rPr>
              <a:t>C</a:t>
            </a:r>
            <a:r>
              <a:rPr lang="ja-JP" altLang="en-US" sz="1000" dirty="0">
                <a:latin typeface="Calibri" pitchFamily="34" charset="0"/>
                <a:ea typeface="+mn-ea"/>
              </a:rPr>
              <a:t>）を</a:t>
            </a:r>
            <a:r>
              <a:rPr lang="en-US" altLang="ja-JP" sz="1000" dirty="0">
                <a:latin typeface="Calibri" pitchFamily="34" charset="0"/>
                <a:ea typeface="+mn-ea"/>
              </a:rPr>
              <a:t>D</a:t>
            </a:r>
            <a:r>
              <a:rPr lang="ja-JP" altLang="en-US" sz="1000" dirty="0">
                <a:latin typeface="Calibri" pitchFamily="34" charset="0"/>
                <a:ea typeface="+mn-ea"/>
              </a:rPr>
              <a:t>の最小カットとする．</a:t>
            </a:r>
            <a:endParaRPr lang="en-US" altLang="ja-JP" sz="1000" dirty="0">
              <a:latin typeface="Calibri" pitchFamily="34" charset="0"/>
              <a:ea typeface="+mn-ea"/>
            </a:endParaRPr>
          </a:p>
          <a:p>
            <a:pPr>
              <a:spcBef>
                <a:spcPct val="20000"/>
              </a:spcBef>
              <a:buSzPct val="95000"/>
              <a:defRPr/>
            </a:pPr>
            <a:r>
              <a:rPr lang="ja-JP" altLang="en-US" sz="1000" dirty="0">
                <a:latin typeface="Calibri" pitchFamily="34" charset="0"/>
              </a:rPr>
              <a:t>このとき，</a:t>
            </a:r>
            <a:r>
              <a:rPr lang="en-US" altLang="ja-JP" sz="1000" dirty="0">
                <a:latin typeface="Calibri" pitchFamily="34" charset="0"/>
              </a:rPr>
              <a:t> G</a:t>
            </a:r>
            <a:r>
              <a:rPr lang="ja-JP" altLang="en-US" sz="1000" dirty="0">
                <a:latin typeface="Calibri" pitchFamily="34" charset="0"/>
              </a:rPr>
              <a:t>が完全マッチングを持たないことから</a:t>
            </a:r>
            <a:r>
              <a:rPr lang="en-US" altLang="ja-JP" sz="1000" dirty="0">
                <a:latin typeface="Calibri" pitchFamily="34" charset="0"/>
                <a:ea typeface="+mn-ea"/>
              </a:rPr>
              <a:t>cap(</a:t>
            </a:r>
            <a:r>
              <a:rPr lang="ja-JP" altLang="en-US" sz="1000" dirty="0">
                <a:latin typeface="Calibri" pitchFamily="34" charset="0"/>
              </a:rPr>
              <a:t>（</a:t>
            </a:r>
            <a:r>
              <a:rPr lang="en-US" altLang="ja-JP" sz="1000" dirty="0">
                <a:latin typeface="Calibri" pitchFamily="34" charset="0"/>
              </a:rPr>
              <a:t>S, S</a:t>
            </a:r>
            <a:r>
              <a:rPr lang="en-US" altLang="ja-JP" sz="1000" baseline="30000" dirty="0">
                <a:latin typeface="Calibri" pitchFamily="34" charset="0"/>
              </a:rPr>
              <a:t>C</a:t>
            </a:r>
            <a:r>
              <a:rPr lang="ja-JP" altLang="en-US" sz="1000" dirty="0">
                <a:latin typeface="Calibri" pitchFamily="34" charset="0"/>
              </a:rPr>
              <a:t>）</a:t>
            </a:r>
            <a:r>
              <a:rPr lang="en-US" altLang="ja-JP" sz="1000" dirty="0">
                <a:latin typeface="Calibri" pitchFamily="34" charset="0"/>
                <a:ea typeface="+mn-ea"/>
              </a:rPr>
              <a:t>)&lt;|V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rPr>
              <a:t>であることが分かる</a:t>
            </a:r>
            <a:r>
              <a:rPr lang="ja-JP" altLang="en-US" sz="1000" dirty="0">
                <a:latin typeface="Calibri" pitchFamily="34" charset="0"/>
                <a:ea typeface="+mn-ea"/>
              </a:rPr>
              <a:t>．</a:t>
            </a:r>
            <a:r>
              <a:rPr lang="ja-JP" altLang="en-US" sz="1000" dirty="0">
                <a:latin typeface="Calibri" pitchFamily="34" charset="0"/>
              </a:rPr>
              <a:t>・・・①</a:t>
            </a:r>
            <a:endParaRPr lang="en-US" altLang="ja-JP" sz="1000" dirty="0">
              <a:latin typeface="Calibri" pitchFamily="34" charset="0"/>
              <a:ea typeface="+mn-ea"/>
            </a:endParaRPr>
          </a:p>
          <a:p>
            <a:pPr>
              <a:spcBef>
                <a:spcPct val="20000"/>
              </a:spcBef>
              <a:buSzPct val="95000"/>
              <a:defRPr/>
            </a:pPr>
            <a:r>
              <a:rPr lang="ja-JP" altLang="en-US" sz="1000" dirty="0">
                <a:latin typeface="Calibri" pitchFamily="34" charset="0"/>
              </a:rPr>
              <a:t>このことと，</a:t>
            </a:r>
            <a:r>
              <a:rPr lang="en-US" altLang="ja-JP" sz="1000" dirty="0">
                <a:latin typeface="Calibri" pitchFamily="34" charset="0"/>
                <a:ea typeface="+mn-ea"/>
              </a:rPr>
              <a:t>D</a:t>
            </a:r>
            <a:r>
              <a:rPr lang="ja-JP" altLang="en-US" sz="1000" dirty="0">
                <a:latin typeface="Calibri" pitchFamily="34" charset="0"/>
                <a:ea typeface="+mn-ea"/>
              </a:rPr>
              <a:t>の構成の仕方から，</a:t>
            </a:r>
            <a:r>
              <a:rPr lang="en-US" altLang="ja-JP" sz="1000" dirty="0">
                <a:latin typeface="Calibri" pitchFamily="34" charset="0"/>
                <a:ea typeface="+mn-ea"/>
              </a:rPr>
              <a:t>N</a:t>
            </a:r>
            <a:r>
              <a:rPr lang="en-US" altLang="ja-JP" sz="1000" baseline="-25000" dirty="0">
                <a:latin typeface="Calibri" pitchFamily="34" charset="0"/>
                <a:ea typeface="+mn-ea"/>
              </a:rPr>
              <a:t>G</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ea typeface="+mn-ea"/>
              </a:rPr>
              <a:t>⊆</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rPr>
              <a:t>であることも分かる．・・・②</a:t>
            </a:r>
            <a:endParaRPr lang="en-US" altLang="ja-JP" sz="1000" dirty="0">
              <a:latin typeface="Calibri" pitchFamily="34" charset="0"/>
            </a:endParaRPr>
          </a:p>
          <a:p>
            <a:pPr>
              <a:spcBef>
                <a:spcPct val="20000"/>
              </a:spcBef>
              <a:buSzPct val="95000"/>
              <a:defRPr/>
            </a:pPr>
            <a:r>
              <a:rPr lang="ja-JP" altLang="en-US" sz="1000" dirty="0">
                <a:latin typeface="Calibri" pitchFamily="34" charset="0"/>
              </a:rPr>
              <a:t>よって，</a:t>
            </a:r>
            <a:r>
              <a:rPr lang="en-US" altLang="ja-JP" sz="1000" dirty="0">
                <a:latin typeface="Calibri" pitchFamily="34" charset="0"/>
              </a:rPr>
              <a:t> V</a:t>
            </a:r>
            <a:r>
              <a:rPr lang="en-US" altLang="ja-JP" sz="1000" baseline="-25000" dirty="0">
                <a:latin typeface="Calibri" pitchFamily="34" charset="0"/>
              </a:rPr>
              <a:t>1</a:t>
            </a:r>
            <a:r>
              <a:rPr lang="ja-JP" altLang="en-US" sz="1000" dirty="0">
                <a:latin typeface="Calibri" pitchFamily="34" charset="0"/>
              </a:rPr>
              <a:t>の任意の部分集合</a:t>
            </a:r>
            <a:r>
              <a:rPr lang="en-US" altLang="ja-JP" sz="1000" dirty="0">
                <a:latin typeface="Calibri" pitchFamily="34" charset="0"/>
              </a:rPr>
              <a:t>A</a:t>
            </a:r>
            <a:r>
              <a:rPr lang="ja-JP" altLang="en-US" sz="1000" dirty="0">
                <a:latin typeface="Calibri" pitchFamily="34" charset="0"/>
              </a:rPr>
              <a:t>に対して，</a:t>
            </a:r>
            <a:r>
              <a:rPr lang="en-US" altLang="ja-JP" sz="1000" dirty="0">
                <a:latin typeface="Calibri" pitchFamily="34" charset="0"/>
              </a:rPr>
              <a:t>|N</a:t>
            </a:r>
            <a:r>
              <a:rPr lang="en-US" altLang="ja-JP" sz="1000" baseline="-25000" dirty="0">
                <a:latin typeface="Calibri" pitchFamily="34" charset="0"/>
              </a:rPr>
              <a:t>G</a:t>
            </a:r>
            <a:r>
              <a:rPr lang="en-US" altLang="ja-JP" sz="1000" dirty="0">
                <a:latin typeface="Calibri" pitchFamily="34" charset="0"/>
              </a:rPr>
              <a:t>(A)|</a:t>
            </a:r>
            <a:r>
              <a:rPr lang="ja-JP" altLang="en-US" sz="1000" dirty="0">
                <a:latin typeface="Calibri" pitchFamily="34" charset="0"/>
              </a:rPr>
              <a:t>≧</a:t>
            </a:r>
            <a:r>
              <a:rPr lang="en-US" altLang="ja-JP" sz="1000" dirty="0">
                <a:latin typeface="Calibri" pitchFamily="34" charset="0"/>
              </a:rPr>
              <a:t>|A|</a:t>
            </a:r>
            <a:r>
              <a:rPr lang="ja-JP" altLang="en-US" sz="1000" dirty="0">
                <a:latin typeface="Calibri" pitchFamily="34" charset="0"/>
              </a:rPr>
              <a:t>であることから，</a:t>
            </a:r>
            <a:endParaRPr lang="en-US" altLang="ja-JP" sz="1000" dirty="0">
              <a:latin typeface="Calibri" pitchFamily="34" charset="0"/>
            </a:endParaRPr>
          </a:p>
          <a:p>
            <a:pPr>
              <a:spcBef>
                <a:spcPct val="20000"/>
              </a:spcBef>
              <a:buSzPct val="95000"/>
              <a:defRPr/>
            </a:pPr>
            <a:r>
              <a:rPr lang="en-US" altLang="ja-JP" sz="1000" dirty="0">
                <a:latin typeface="Calibri" pitchFamily="34" charset="0"/>
                <a:ea typeface="+mn-ea"/>
              </a:rPr>
              <a:t>cap(</a:t>
            </a:r>
            <a:r>
              <a:rPr lang="ja-JP" altLang="en-US" sz="1000" dirty="0">
                <a:latin typeface="Calibri" pitchFamily="34" charset="0"/>
              </a:rPr>
              <a:t>（</a:t>
            </a:r>
            <a:r>
              <a:rPr lang="en-US" altLang="ja-JP" sz="1000" dirty="0">
                <a:latin typeface="Calibri" pitchFamily="34" charset="0"/>
              </a:rPr>
              <a:t>S, S</a:t>
            </a:r>
            <a:r>
              <a:rPr lang="en-US" altLang="ja-JP" sz="1000" baseline="30000" dirty="0">
                <a:latin typeface="Calibri" pitchFamily="34" charset="0"/>
              </a:rPr>
              <a:t>C</a:t>
            </a:r>
            <a:r>
              <a:rPr lang="ja-JP" altLang="en-US" sz="1000" dirty="0">
                <a:latin typeface="Calibri" pitchFamily="34" charset="0"/>
              </a:rPr>
              <a:t>）</a:t>
            </a:r>
            <a:r>
              <a:rPr lang="en-US" altLang="ja-JP" sz="1000" dirty="0">
                <a:latin typeface="Calibri" pitchFamily="34" charset="0"/>
                <a:ea typeface="+mn-ea"/>
              </a:rPr>
              <a:t>) = </a:t>
            </a:r>
            <a:r>
              <a:rPr lang="ja-JP" altLang="en-US" sz="1000" dirty="0">
                <a:latin typeface="Calibri" pitchFamily="34" charset="0"/>
                <a:ea typeface="+mn-ea"/>
              </a:rPr>
              <a:t>「ソースと</a:t>
            </a:r>
            <a:r>
              <a:rPr lang="ja-JP" altLang="en-US" sz="1000" u="sng" dirty="0">
                <a:latin typeface="Calibri" pitchFamily="34" charset="0"/>
                <a:ea typeface="+mn-ea"/>
              </a:rPr>
              <a:t>　　　③　　　</a:t>
            </a:r>
            <a:r>
              <a:rPr lang="ja-JP" altLang="en-US" sz="1000" dirty="0">
                <a:latin typeface="Calibri" pitchFamily="34" charset="0"/>
              </a:rPr>
              <a:t>の間の弧の容量の総和</a:t>
            </a:r>
            <a:r>
              <a:rPr lang="ja-JP" altLang="en-US" sz="1000" dirty="0">
                <a:latin typeface="Calibri" pitchFamily="34" charset="0"/>
                <a:ea typeface="+mn-ea"/>
              </a:rPr>
              <a:t>」＋「</a:t>
            </a:r>
            <a:r>
              <a:rPr lang="ja-JP" altLang="en-US" sz="1000" u="sng" dirty="0">
                <a:latin typeface="Calibri" pitchFamily="34" charset="0"/>
                <a:ea typeface="+mn-ea"/>
              </a:rPr>
              <a:t>　　　④　　　</a:t>
            </a:r>
            <a:r>
              <a:rPr lang="ja-JP" altLang="en-US" sz="1000" dirty="0">
                <a:latin typeface="Calibri" pitchFamily="34" charset="0"/>
              </a:rPr>
              <a:t>とシンクの間の弧の容量の総和</a:t>
            </a:r>
            <a:r>
              <a:rPr lang="ja-JP" altLang="en-US" sz="1000" dirty="0">
                <a:latin typeface="Calibri" pitchFamily="34" charset="0"/>
                <a:ea typeface="+mn-ea"/>
              </a:rPr>
              <a:t>」</a:t>
            </a:r>
            <a:br>
              <a:rPr lang="en-US" altLang="ja-JP" sz="1000" dirty="0">
                <a:latin typeface="Calibri" pitchFamily="34" charset="0"/>
                <a:ea typeface="+mn-ea"/>
              </a:rPr>
            </a:br>
            <a:r>
              <a:rPr lang="ja-JP" altLang="en-US" sz="1000" dirty="0">
                <a:latin typeface="Calibri" pitchFamily="34" charset="0"/>
                <a:ea typeface="+mn-ea"/>
              </a:rPr>
              <a:t>　　　　　　　  </a:t>
            </a:r>
            <a:r>
              <a:rPr lang="en-US" altLang="ja-JP" sz="1000" dirty="0">
                <a:latin typeface="Calibri" pitchFamily="34" charset="0"/>
                <a:ea typeface="+mn-ea"/>
              </a:rPr>
              <a:t>= (|V</a:t>
            </a:r>
            <a:r>
              <a:rPr lang="en-US" altLang="ja-JP" sz="1000" baseline="-25000" dirty="0">
                <a:latin typeface="Calibri" pitchFamily="34" charset="0"/>
                <a:ea typeface="+mn-ea"/>
              </a:rPr>
              <a:t>1</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 +| </a:t>
            </a:r>
            <a:r>
              <a:rPr lang="ja-JP" altLang="en-US" sz="1000" u="sng" dirty="0">
                <a:latin typeface="Calibri" pitchFamily="34" charset="0"/>
                <a:ea typeface="+mn-ea"/>
              </a:rPr>
              <a:t>　　　④　　　</a:t>
            </a:r>
            <a:r>
              <a:rPr lang="en-US" altLang="ja-JP" sz="1000" dirty="0">
                <a:latin typeface="Calibri" pitchFamily="34" charset="0"/>
                <a:ea typeface="+mn-ea"/>
              </a:rPr>
              <a:t>|</a:t>
            </a:r>
          </a:p>
          <a:p>
            <a:pPr>
              <a:spcBef>
                <a:spcPct val="20000"/>
              </a:spcBef>
              <a:buSzPct val="95000"/>
              <a:defRPr/>
            </a:pPr>
            <a:r>
              <a:rPr lang="ja-JP" altLang="en-US" sz="1000" dirty="0">
                <a:latin typeface="Calibri" pitchFamily="34" charset="0"/>
              </a:rPr>
              <a:t>　　　　　　　 </a:t>
            </a:r>
            <a:r>
              <a:rPr lang="ja-JP" altLang="en-US" sz="1000" dirty="0">
                <a:latin typeface="Calibri" pitchFamily="34" charset="0"/>
                <a:ea typeface="+mn-ea"/>
              </a:rPr>
              <a:t>≧</a:t>
            </a:r>
            <a:r>
              <a:rPr lang="en-US" altLang="ja-JP" sz="1000" dirty="0">
                <a:latin typeface="Calibri" pitchFamily="34" charset="0"/>
                <a:ea typeface="+mn-ea"/>
              </a:rPr>
              <a:t> (|V</a:t>
            </a:r>
            <a:r>
              <a:rPr lang="en-US" altLang="ja-JP" sz="1000" baseline="-25000" dirty="0">
                <a:latin typeface="Calibri" pitchFamily="34" charset="0"/>
                <a:ea typeface="+mn-ea"/>
              </a:rPr>
              <a:t>1</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 + |N</a:t>
            </a:r>
            <a:r>
              <a:rPr lang="en-US" altLang="ja-JP" sz="1000" baseline="-25000" dirty="0">
                <a:latin typeface="Calibri" pitchFamily="34" charset="0"/>
                <a:ea typeface="+mn-ea"/>
              </a:rPr>
              <a:t>G</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a:t>
            </a:r>
          </a:p>
          <a:p>
            <a:pPr>
              <a:spcBef>
                <a:spcPct val="20000"/>
              </a:spcBef>
              <a:buSzPct val="95000"/>
              <a:defRPr/>
            </a:pPr>
            <a:r>
              <a:rPr lang="ja-JP" altLang="en-US" sz="1000" dirty="0">
                <a:latin typeface="Calibri" pitchFamily="34" charset="0"/>
              </a:rPr>
              <a:t>　　　　　　　 </a:t>
            </a:r>
            <a:r>
              <a:rPr lang="ja-JP" altLang="en-US" sz="1000" dirty="0">
                <a:latin typeface="Calibri" pitchFamily="34" charset="0"/>
                <a:ea typeface="+mn-ea"/>
              </a:rPr>
              <a:t>≧ </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a:t>
            </a:r>
            <a:endParaRPr lang="en-US" altLang="ja-JP" sz="1000" dirty="0">
              <a:latin typeface="Calibri" pitchFamily="34" charset="0"/>
            </a:endParaRPr>
          </a:p>
          <a:p>
            <a:pPr>
              <a:spcBef>
                <a:spcPct val="20000"/>
              </a:spcBef>
              <a:buSzPct val="95000"/>
              <a:defRPr/>
            </a:pPr>
            <a:r>
              <a:rPr lang="ja-JP" altLang="en-US" sz="1000" dirty="0">
                <a:latin typeface="Calibri" pitchFamily="34" charset="0"/>
              </a:rPr>
              <a:t>となり，</a:t>
            </a:r>
            <a:r>
              <a:rPr lang="en-US" altLang="ja-JP" sz="1000" dirty="0">
                <a:latin typeface="Calibri" pitchFamily="34" charset="0"/>
                <a:ea typeface="+mn-ea"/>
              </a:rPr>
              <a:t>cap(</a:t>
            </a:r>
            <a:r>
              <a:rPr lang="ja-JP" altLang="en-US" sz="1000" dirty="0">
                <a:latin typeface="Calibri" pitchFamily="34" charset="0"/>
              </a:rPr>
              <a:t>（</a:t>
            </a:r>
            <a:r>
              <a:rPr lang="en-US" altLang="ja-JP" sz="1000" dirty="0">
                <a:latin typeface="Calibri" pitchFamily="34" charset="0"/>
              </a:rPr>
              <a:t>S, S</a:t>
            </a:r>
            <a:r>
              <a:rPr lang="en-US" altLang="ja-JP" sz="1000" baseline="30000" dirty="0">
                <a:latin typeface="Calibri" pitchFamily="34" charset="0"/>
              </a:rPr>
              <a:t>C</a:t>
            </a:r>
            <a:r>
              <a:rPr lang="ja-JP" altLang="en-US" sz="1000" dirty="0">
                <a:latin typeface="Calibri" pitchFamily="34" charset="0"/>
              </a:rPr>
              <a:t>）</a:t>
            </a:r>
            <a:r>
              <a:rPr lang="en-US" altLang="ja-JP" sz="1000" dirty="0">
                <a:latin typeface="Calibri" pitchFamily="34" charset="0"/>
                <a:ea typeface="+mn-ea"/>
              </a:rPr>
              <a:t>)&lt;|V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rPr>
              <a:t>であることに矛盾．</a:t>
            </a:r>
            <a:endParaRPr lang="en-US" altLang="ja-JP" sz="1000" dirty="0">
              <a:latin typeface="Calibri" pitchFamily="34" charset="0"/>
            </a:endParaRPr>
          </a:p>
          <a:p>
            <a:pPr>
              <a:spcBef>
                <a:spcPct val="20000"/>
              </a:spcBef>
              <a:buSzPct val="95000"/>
              <a:defRPr/>
            </a:pPr>
            <a:r>
              <a:rPr lang="ja-JP" altLang="en-US" sz="1000" dirty="0">
                <a:latin typeface="Calibri" pitchFamily="34" charset="0"/>
                <a:ea typeface="+mn-ea"/>
              </a:rPr>
              <a:t>よって，</a:t>
            </a:r>
            <a:r>
              <a:rPr lang="en-US" altLang="ja-JP" sz="1000" dirty="0">
                <a:latin typeface="Calibri" pitchFamily="34" charset="0"/>
              </a:rPr>
              <a:t> G</a:t>
            </a:r>
            <a:r>
              <a:rPr lang="ja-JP" altLang="en-US" sz="1000" dirty="0">
                <a:latin typeface="Calibri" pitchFamily="34" charset="0"/>
              </a:rPr>
              <a:t>は完全マッチングを持つ．</a:t>
            </a:r>
            <a:endParaRPr lang="en-US" altLang="ja-JP" sz="1000" dirty="0">
              <a:latin typeface="Calibri" pitchFamily="34" charset="0"/>
              <a:ea typeface="+mn-ea"/>
            </a:endParaRPr>
          </a:p>
          <a:p>
            <a:pPr>
              <a:spcBef>
                <a:spcPct val="20000"/>
              </a:spcBef>
              <a:buSzPct val="95000"/>
              <a:defRPr/>
            </a:pPr>
            <a:endParaRPr lang="en-US" altLang="ja-JP" sz="1000" dirty="0">
              <a:latin typeface="Calibri" pitchFamily="34" charset="0"/>
              <a:ea typeface="+mn-ea"/>
            </a:endParaRPr>
          </a:p>
          <a:p>
            <a:pPr marL="228600" indent="-228600">
              <a:spcBef>
                <a:spcPct val="20000"/>
              </a:spcBef>
              <a:buSzPct val="95000"/>
              <a:buAutoNum type="arabicParenBoth"/>
              <a:defRPr/>
            </a:pPr>
            <a:r>
              <a:rPr lang="ja-JP" altLang="en-US" sz="1000" dirty="0">
                <a:solidFill>
                  <a:schemeClr val="tx1"/>
                </a:solidFill>
              </a:rPr>
              <a:t>①において「</a:t>
            </a:r>
            <a:r>
              <a:rPr lang="en-US" altLang="ja-JP" sz="1000" dirty="0">
                <a:latin typeface="Calibri" pitchFamily="34" charset="0"/>
              </a:rPr>
              <a:t>G</a:t>
            </a:r>
            <a:r>
              <a:rPr lang="ja-JP" altLang="en-US" sz="1000" dirty="0">
                <a:latin typeface="Calibri" pitchFamily="34" charset="0"/>
              </a:rPr>
              <a:t>が完全マッチングを持たないことから</a:t>
            </a:r>
            <a:r>
              <a:rPr lang="en-US" altLang="ja-JP" sz="1000" dirty="0">
                <a:latin typeface="Calibri" pitchFamily="34" charset="0"/>
                <a:ea typeface="+mn-ea"/>
              </a:rPr>
              <a:t>cap(</a:t>
            </a:r>
            <a:r>
              <a:rPr lang="ja-JP" altLang="en-US" sz="1000" dirty="0">
                <a:latin typeface="Calibri" pitchFamily="34" charset="0"/>
              </a:rPr>
              <a:t>（</a:t>
            </a:r>
            <a:r>
              <a:rPr lang="en-US" altLang="ja-JP" sz="1000" dirty="0">
                <a:latin typeface="Calibri" pitchFamily="34" charset="0"/>
              </a:rPr>
              <a:t>S, S</a:t>
            </a:r>
            <a:r>
              <a:rPr lang="en-US" altLang="ja-JP" sz="1000" baseline="30000" dirty="0">
                <a:latin typeface="Calibri" pitchFamily="34" charset="0"/>
              </a:rPr>
              <a:t>C</a:t>
            </a:r>
            <a:r>
              <a:rPr lang="ja-JP" altLang="en-US" sz="1000" dirty="0">
                <a:latin typeface="Calibri" pitchFamily="34" charset="0"/>
              </a:rPr>
              <a:t>）</a:t>
            </a:r>
            <a:r>
              <a:rPr lang="en-US" altLang="ja-JP" sz="1000" dirty="0">
                <a:latin typeface="Calibri" pitchFamily="34" charset="0"/>
                <a:ea typeface="+mn-ea"/>
              </a:rPr>
              <a:t>)&lt;|V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rPr>
              <a:t>であることが分かる</a:t>
            </a:r>
            <a:r>
              <a:rPr lang="ja-JP" altLang="en-US" sz="1000" dirty="0">
                <a:solidFill>
                  <a:schemeClr val="tx1"/>
                </a:solidFill>
              </a:rPr>
              <a:t>」のは何故か？</a:t>
            </a:r>
            <a:br>
              <a:rPr lang="en-US" altLang="ja-JP" sz="1000" dirty="0">
                <a:solidFill>
                  <a:schemeClr val="tx1"/>
                </a:solidFill>
              </a:rPr>
            </a:br>
            <a:r>
              <a:rPr lang="ja-JP" altLang="en-US" sz="1000" dirty="0">
                <a:solidFill>
                  <a:schemeClr val="tx1"/>
                </a:solidFill>
              </a:rPr>
              <a:t>最大フロー最小カット定理を用いて理由を説明せよ（</a:t>
            </a:r>
            <a:r>
              <a:rPr lang="en-US" altLang="ja-JP" sz="1000" dirty="0">
                <a:solidFill>
                  <a:schemeClr val="tx1"/>
                </a:solidFill>
              </a:rPr>
              <a:t>10</a:t>
            </a:r>
            <a:r>
              <a:rPr lang="ja-JP" altLang="en-US" sz="1000" dirty="0">
                <a:solidFill>
                  <a:schemeClr val="tx1"/>
                </a:solidFill>
              </a:rPr>
              <a:t>点）．</a:t>
            </a:r>
            <a:endParaRPr lang="en-US" altLang="ja-JP" sz="1000" dirty="0">
              <a:solidFill>
                <a:schemeClr val="tx1"/>
              </a:solidFill>
            </a:endParaRPr>
          </a:p>
          <a:p>
            <a:pPr marL="228600" indent="-228600">
              <a:spcBef>
                <a:spcPct val="20000"/>
              </a:spcBef>
              <a:buSzPct val="95000"/>
              <a:buAutoNum type="arabicParenBoth"/>
              <a:defRPr/>
            </a:pPr>
            <a:endParaRPr lang="en-US" altLang="ja-JP" sz="1000" dirty="0">
              <a:solidFill>
                <a:schemeClr val="tx1"/>
              </a:solidFill>
            </a:endParaRPr>
          </a:p>
          <a:p>
            <a:pPr marL="228600" indent="-228600">
              <a:spcBef>
                <a:spcPct val="20000"/>
              </a:spcBef>
              <a:buSzPct val="95000"/>
              <a:buAutoNum type="arabicParenBoth"/>
              <a:defRPr/>
            </a:pPr>
            <a:r>
              <a:rPr lang="ja-JP" altLang="en-US" sz="1000" dirty="0">
                <a:solidFill>
                  <a:schemeClr val="tx1"/>
                </a:solidFill>
              </a:rPr>
              <a:t>②の行の説明は不十分である．</a:t>
            </a:r>
            <a:r>
              <a:rPr lang="en-US" altLang="ja-JP" sz="1000" dirty="0">
                <a:latin typeface="Calibri" pitchFamily="34" charset="0"/>
                <a:ea typeface="+mn-ea"/>
              </a:rPr>
              <a:t>N</a:t>
            </a:r>
            <a:r>
              <a:rPr lang="en-US" altLang="ja-JP" sz="1000" baseline="-25000" dirty="0">
                <a:latin typeface="Calibri" pitchFamily="34" charset="0"/>
                <a:ea typeface="+mn-ea"/>
              </a:rPr>
              <a:t>G</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ea typeface="+mn-ea"/>
              </a:rPr>
              <a:t>⊆</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rPr>
              <a:t>が成り立つ理由である次の文章の空欄を埋めよ</a:t>
            </a:r>
            <a:br>
              <a:rPr lang="en-US" altLang="ja-JP" sz="1000" dirty="0">
                <a:latin typeface="Calibri" pitchFamily="34" charset="0"/>
              </a:rPr>
            </a:br>
            <a:r>
              <a:rPr lang="ja-JP" altLang="en-US" sz="1000" dirty="0">
                <a:latin typeface="Calibri" pitchFamily="34" charset="0"/>
              </a:rPr>
              <a:t>（共に正解で</a:t>
            </a:r>
            <a:r>
              <a:rPr lang="en-US" altLang="ja-JP" sz="1000" dirty="0">
                <a:latin typeface="Calibri" pitchFamily="34" charset="0"/>
              </a:rPr>
              <a:t>10</a:t>
            </a:r>
            <a:r>
              <a:rPr lang="ja-JP" altLang="en-US" sz="1000" dirty="0">
                <a:latin typeface="Calibri" pitchFamily="34" charset="0"/>
              </a:rPr>
              <a:t>点）．</a:t>
            </a:r>
            <a:br>
              <a:rPr lang="en-US" altLang="ja-JP" sz="1000" dirty="0">
                <a:latin typeface="Calibri" pitchFamily="34" charset="0"/>
              </a:rPr>
            </a:br>
            <a:br>
              <a:rPr lang="en-US" altLang="ja-JP" sz="1000" dirty="0">
                <a:latin typeface="Calibri" pitchFamily="34" charset="0"/>
              </a:rPr>
            </a:br>
            <a:r>
              <a:rPr lang="en-US" altLang="ja-JP" sz="1000" dirty="0">
                <a:latin typeface="Calibri" pitchFamily="34" charset="0"/>
                <a:ea typeface="+mn-ea"/>
              </a:rPr>
              <a:t>N</a:t>
            </a:r>
            <a:r>
              <a:rPr lang="en-US" altLang="ja-JP" sz="1000" baseline="-25000" dirty="0">
                <a:latin typeface="Calibri" pitchFamily="34" charset="0"/>
                <a:ea typeface="+mn-ea"/>
              </a:rPr>
              <a:t>G</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ea typeface="+mn-ea"/>
              </a:rPr>
              <a:t>⊆</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rPr>
              <a:t>が成り立つ理由：</a:t>
            </a:r>
            <a:br>
              <a:rPr lang="en-US" altLang="ja-JP" sz="1000" dirty="0">
                <a:latin typeface="Calibri" pitchFamily="34" charset="0"/>
              </a:rPr>
            </a:br>
            <a:r>
              <a:rPr lang="en-US" altLang="ja-JP" sz="1000" dirty="0">
                <a:latin typeface="Calibri" pitchFamily="34" charset="0"/>
                <a:ea typeface="+mn-ea"/>
              </a:rPr>
              <a:t>N</a:t>
            </a:r>
            <a:r>
              <a:rPr lang="en-US" altLang="ja-JP" sz="1000" baseline="-25000" dirty="0">
                <a:latin typeface="Calibri" pitchFamily="34" charset="0"/>
                <a:ea typeface="+mn-ea"/>
              </a:rPr>
              <a:t>G</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rPr>
              <a:t> </a:t>
            </a:r>
            <a:r>
              <a:rPr lang="en-US" altLang="ja-JP" sz="1000" dirty="0">
                <a:latin typeface="Calibri" pitchFamily="34" charset="0"/>
              </a:rPr>
              <a:t>- (</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2</a:t>
            </a:r>
            <a:r>
              <a:rPr lang="en-US" altLang="ja-JP" sz="1000" dirty="0">
                <a:latin typeface="Calibri" pitchFamily="34" charset="0"/>
              </a:rPr>
              <a:t>)</a:t>
            </a:r>
            <a:r>
              <a:rPr lang="ja-JP" altLang="en-US" sz="1000" dirty="0">
                <a:latin typeface="Calibri" pitchFamily="34" charset="0"/>
              </a:rPr>
              <a:t>≠∅と仮定する．</a:t>
            </a:r>
            <a:r>
              <a:rPr lang="en-US" altLang="ja-JP" sz="1000" dirty="0">
                <a:latin typeface="Calibri" pitchFamily="34" charset="0"/>
                <a:ea typeface="+mn-ea"/>
              </a:rPr>
              <a:t> </a:t>
            </a:r>
            <a:br>
              <a:rPr lang="en-US" altLang="ja-JP" sz="1000" dirty="0">
                <a:latin typeface="Calibri" pitchFamily="34" charset="0"/>
                <a:ea typeface="+mn-ea"/>
              </a:rPr>
            </a:br>
            <a:r>
              <a:rPr lang="ja-JP" altLang="en-US" sz="1000" dirty="0">
                <a:latin typeface="Calibri" pitchFamily="34" charset="0"/>
                <a:ea typeface="+mn-ea"/>
              </a:rPr>
              <a:t>このとき，</a:t>
            </a:r>
            <a:r>
              <a:rPr lang="en-US" altLang="ja-JP" sz="1000" dirty="0">
                <a:latin typeface="Calibri" pitchFamily="34" charset="0"/>
                <a:ea typeface="+mn-ea"/>
              </a:rPr>
              <a:t>V</a:t>
            </a:r>
            <a:r>
              <a:rPr lang="en-US" altLang="ja-JP" sz="1000" baseline="-25000" dirty="0">
                <a:latin typeface="Calibri" pitchFamily="34" charset="0"/>
                <a:ea typeface="+mn-ea"/>
              </a:rPr>
              <a:t>1</a:t>
            </a:r>
            <a:r>
              <a:rPr lang="ja-JP" altLang="en-US" sz="1000" dirty="0">
                <a:latin typeface="Calibri" pitchFamily="34" charset="0"/>
                <a:ea typeface="+mn-ea"/>
              </a:rPr>
              <a:t>と</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ea typeface="+mn-ea"/>
              </a:rPr>
              <a:t>の間の弧に対しては十分大きな容量を与えたことから</a:t>
            </a:r>
            <a:r>
              <a:rPr lang="ja-JP" altLang="en-US" sz="1000" u="sng" dirty="0">
                <a:latin typeface="Calibri" pitchFamily="34" charset="0"/>
                <a:ea typeface="+mn-ea"/>
              </a:rPr>
              <a:t>　　</a:t>
            </a:r>
            <a:r>
              <a:rPr lang="ja-JP" altLang="en-US" sz="1000" u="sng" dirty="0">
                <a:latin typeface="Calibri" pitchFamily="34" charset="0"/>
              </a:rPr>
              <a:t>⑤　　</a:t>
            </a:r>
            <a:r>
              <a:rPr lang="ja-JP" altLang="en-US" sz="1000" dirty="0">
                <a:latin typeface="Calibri" pitchFamily="34" charset="0"/>
                <a:ea typeface="+mn-ea"/>
              </a:rPr>
              <a:t>となる．</a:t>
            </a:r>
            <a:br>
              <a:rPr lang="en-US" altLang="ja-JP" sz="1000" dirty="0">
                <a:latin typeface="Calibri" pitchFamily="34" charset="0"/>
                <a:ea typeface="+mn-ea"/>
              </a:rPr>
            </a:br>
            <a:r>
              <a:rPr lang="ja-JP" altLang="en-US" sz="1000" dirty="0">
                <a:latin typeface="Calibri" pitchFamily="34" charset="0"/>
                <a:ea typeface="+mn-ea"/>
              </a:rPr>
              <a:t>これは</a:t>
            </a:r>
            <a:r>
              <a:rPr lang="ja-JP" altLang="en-US" sz="1000" u="sng" dirty="0">
                <a:latin typeface="Calibri" pitchFamily="34" charset="0"/>
                <a:ea typeface="+mn-ea"/>
              </a:rPr>
              <a:t>　　⑥　　</a:t>
            </a:r>
            <a:r>
              <a:rPr lang="ja-JP" altLang="en-US" sz="1000" dirty="0">
                <a:latin typeface="Calibri" pitchFamily="34" charset="0"/>
                <a:ea typeface="+mn-ea"/>
              </a:rPr>
              <a:t>であることに矛盾．</a:t>
            </a:r>
            <a:br>
              <a:rPr lang="en-US" altLang="ja-JP" sz="1000" dirty="0">
                <a:latin typeface="Calibri" pitchFamily="34" charset="0"/>
                <a:ea typeface="+mn-ea"/>
              </a:rPr>
            </a:br>
            <a:r>
              <a:rPr lang="ja-JP" altLang="en-US" sz="1000" dirty="0">
                <a:latin typeface="Calibri" pitchFamily="34" charset="0"/>
                <a:ea typeface="+mn-ea"/>
              </a:rPr>
              <a:t>よって</a:t>
            </a:r>
            <a:r>
              <a:rPr lang="en-US" altLang="ja-JP" sz="1000" dirty="0">
                <a:latin typeface="Calibri" pitchFamily="34" charset="0"/>
                <a:ea typeface="+mn-ea"/>
              </a:rPr>
              <a:t>N</a:t>
            </a:r>
            <a:r>
              <a:rPr lang="en-US" altLang="ja-JP" sz="1000" baseline="-25000" dirty="0">
                <a:latin typeface="Calibri" pitchFamily="34" charset="0"/>
                <a:ea typeface="+mn-ea"/>
              </a:rPr>
              <a:t>G</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1</a:t>
            </a:r>
            <a:r>
              <a:rPr lang="en-US" altLang="ja-JP" sz="1000" dirty="0">
                <a:latin typeface="Calibri" pitchFamily="34" charset="0"/>
                <a:ea typeface="+mn-ea"/>
              </a:rPr>
              <a:t>)</a:t>
            </a:r>
            <a:r>
              <a:rPr lang="ja-JP" altLang="en-US" sz="1000" dirty="0">
                <a:latin typeface="Calibri" pitchFamily="34" charset="0"/>
                <a:ea typeface="+mn-ea"/>
              </a:rPr>
              <a:t>⊆</a:t>
            </a:r>
            <a:r>
              <a:rPr lang="en-US" altLang="ja-JP" sz="1000" dirty="0">
                <a:latin typeface="Calibri" pitchFamily="34" charset="0"/>
                <a:ea typeface="+mn-ea"/>
              </a:rPr>
              <a:t>S</a:t>
            </a:r>
            <a:r>
              <a:rPr lang="ja-JP" altLang="en-US" sz="1000" dirty="0">
                <a:latin typeface="Calibri" pitchFamily="34" charset="0"/>
                <a:ea typeface="+mn-ea"/>
              </a:rPr>
              <a:t>∩</a:t>
            </a:r>
            <a:r>
              <a:rPr lang="en-US" altLang="ja-JP" sz="1000" dirty="0">
                <a:latin typeface="Calibri" pitchFamily="34" charset="0"/>
                <a:ea typeface="+mn-ea"/>
              </a:rPr>
              <a:t>V</a:t>
            </a:r>
            <a:r>
              <a:rPr lang="en-US" altLang="ja-JP" sz="1000" baseline="-25000" dirty="0">
                <a:latin typeface="Calibri" pitchFamily="34" charset="0"/>
                <a:ea typeface="+mn-ea"/>
              </a:rPr>
              <a:t>2</a:t>
            </a:r>
            <a:r>
              <a:rPr lang="ja-JP" altLang="en-US" sz="1000" dirty="0">
                <a:latin typeface="Calibri" pitchFamily="34" charset="0"/>
              </a:rPr>
              <a:t>が成り立つ．</a:t>
            </a:r>
            <a:endParaRPr lang="en-US" altLang="ja-JP" sz="1000" dirty="0">
              <a:latin typeface="Calibri" pitchFamily="34" charset="0"/>
              <a:ea typeface="+mn-ea"/>
            </a:endParaRPr>
          </a:p>
          <a:p>
            <a:pPr marL="228600" indent="-228600">
              <a:spcBef>
                <a:spcPct val="20000"/>
              </a:spcBef>
              <a:buSzPct val="95000"/>
              <a:buAutoNum type="arabicParenBoth"/>
              <a:defRPr/>
            </a:pPr>
            <a:endParaRPr lang="en-US" altLang="ja-JP" sz="1000" dirty="0">
              <a:latin typeface="Calibri" pitchFamily="34" charset="0"/>
              <a:ea typeface="+mn-ea"/>
            </a:endParaRPr>
          </a:p>
          <a:p>
            <a:pPr marL="228600" indent="-228600">
              <a:spcBef>
                <a:spcPct val="20000"/>
              </a:spcBef>
              <a:buSzPct val="95000"/>
              <a:buAutoNum type="arabicParenBoth"/>
              <a:defRPr/>
            </a:pPr>
            <a:r>
              <a:rPr lang="ja-JP" altLang="en-US" sz="1000" dirty="0">
                <a:latin typeface="Calibri" pitchFamily="34" charset="0"/>
              </a:rPr>
              <a:t>③と④に当てはまる集合を書け（共に正解で</a:t>
            </a:r>
            <a:r>
              <a:rPr lang="en-US" altLang="ja-JP" sz="1000" dirty="0">
                <a:latin typeface="Calibri" pitchFamily="34" charset="0"/>
              </a:rPr>
              <a:t>10</a:t>
            </a:r>
            <a:r>
              <a:rPr lang="ja-JP" altLang="en-US" sz="1000" dirty="0">
                <a:latin typeface="Calibri" pitchFamily="34" charset="0"/>
              </a:rPr>
              <a:t>点）．</a:t>
            </a:r>
            <a:endParaRPr lang="en-US" altLang="ja-JP" sz="1000" dirty="0">
              <a:solidFill>
                <a:schemeClr val="tx1"/>
              </a:solidFill>
            </a:endParaRPr>
          </a:p>
          <a:p>
            <a:pPr>
              <a:spcBef>
                <a:spcPct val="20000"/>
              </a:spcBef>
              <a:buSzPct val="95000"/>
              <a:defRPr/>
            </a:pPr>
            <a:endParaRPr lang="en-US" altLang="ja-JP" sz="1000" dirty="0">
              <a:latin typeface="Calibri" pitchFamily="34" charset="0"/>
              <a:ea typeface="+mn-ea"/>
            </a:endParaRPr>
          </a:p>
        </p:txBody>
      </p:sp>
    </p:spTree>
    <p:extLst>
      <p:ext uri="{BB962C8B-B14F-4D97-AF65-F5344CB8AC3E}">
        <p14:creationId xmlns:p14="http://schemas.microsoft.com/office/powerpoint/2010/main" val="3926044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0859A30-8BF0-45F3-94CD-C699DA7CC359}"/>
              </a:ext>
            </a:extLst>
          </p:cNvPr>
          <p:cNvSpPr txBox="1"/>
          <p:nvPr/>
        </p:nvSpPr>
        <p:spPr>
          <a:xfrm>
            <a:off x="188640" y="179512"/>
            <a:ext cx="6669360" cy="8340745"/>
          </a:xfrm>
          <a:prstGeom prst="rect">
            <a:avLst/>
          </a:prstGeom>
          <a:noFill/>
        </p:spPr>
        <p:txBody>
          <a:bodyPr wrap="square" rtlCol="0">
            <a:spAutoFit/>
          </a:bodyPr>
          <a:lstStyle/>
          <a:p>
            <a:pPr>
              <a:spcBef>
                <a:spcPct val="20000"/>
              </a:spcBef>
              <a:buClr>
                <a:srgbClr val="0BD0D9"/>
              </a:buClr>
              <a:buSzPct val="95000"/>
              <a:defRPr/>
            </a:pPr>
            <a:r>
              <a:rPr lang="en-US" altLang="ja-JP" sz="1000" dirty="0"/>
              <a:t>2022</a:t>
            </a:r>
            <a:r>
              <a:rPr lang="ja-JP" altLang="en-US" sz="1000" dirty="0"/>
              <a:t>年度 有限幾何学 期末レポート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3</a:t>
            </a:r>
            <a:r>
              <a:rPr lang="ja-JP" altLang="en-US" sz="1000" dirty="0"/>
              <a:t>：次の文章を読み各問に答えよ．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latin typeface="+mn-ea"/>
              </a:rPr>
              <a:t>オイラーの公式を用いて平面的グラフが次数が</a:t>
            </a:r>
            <a:r>
              <a:rPr lang="en-US" altLang="ja-JP" sz="1000" dirty="0">
                <a:latin typeface="+mn-ea"/>
              </a:rPr>
              <a:t>5</a:t>
            </a:r>
            <a:r>
              <a:rPr lang="ja-JP" altLang="en-US" sz="1000" dirty="0">
                <a:latin typeface="+mn-ea"/>
              </a:rPr>
              <a:t>以下の頂点を持つことを示せることはよく知られている．</a:t>
            </a:r>
            <a:endParaRPr lang="en-US" altLang="ja-JP" sz="1000" dirty="0">
              <a:latin typeface="+mn-ea"/>
            </a:endParaRPr>
          </a:p>
          <a:p>
            <a:pPr>
              <a:spcBef>
                <a:spcPct val="20000"/>
              </a:spcBef>
              <a:buClr>
                <a:srgbClr val="0BD0D9"/>
              </a:buClr>
              <a:buSzPct val="95000"/>
              <a:defRPr/>
            </a:pPr>
            <a:r>
              <a:rPr lang="en-US" altLang="ja-JP" sz="1000" b="0" i="0" u="none" strike="noStrike" baseline="0" dirty="0">
                <a:latin typeface="+mn-ea"/>
              </a:rPr>
              <a:t>Wernicke</a:t>
            </a:r>
            <a:r>
              <a:rPr lang="ja-JP" altLang="en-US" sz="1000" b="0" i="0" u="none" strike="noStrike" baseline="0" dirty="0">
                <a:latin typeface="+mn-ea"/>
              </a:rPr>
              <a:t>は放電法と呼ばれる手法を用いて極大平面的グラフに対してはさらに次の主張が成り立つことを示した．</a:t>
            </a:r>
            <a:endParaRPr lang="en-US" altLang="ja-JP" sz="1000" dirty="0">
              <a:latin typeface="+mn-ea"/>
            </a:endParaRPr>
          </a:p>
          <a:p>
            <a:pPr>
              <a:spcBef>
                <a:spcPct val="20000"/>
              </a:spcBef>
              <a:buClr>
                <a:srgbClr val="0BD0D9"/>
              </a:buClr>
              <a:buSzPct val="95000"/>
              <a:defRPr/>
            </a:pPr>
            <a:endParaRPr lang="en-US" altLang="ja-JP" sz="1000" dirty="0">
              <a:latin typeface="+mn-ea"/>
            </a:endParaRPr>
          </a:p>
          <a:p>
            <a:pPr>
              <a:spcBef>
                <a:spcPct val="20000"/>
              </a:spcBef>
              <a:buClr>
                <a:srgbClr val="0BD0D9"/>
              </a:buClr>
              <a:buSzPct val="95000"/>
              <a:defRPr/>
            </a:pPr>
            <a:r>
              <a:rPr lang="ja-JP" altLang="en-US" sz="1000" dirty="0">
                <a:latin typeface="+mn-ea"/>
              </a:rPr>
              <a:t>定理</a:t>
            </a:r>
            <a:r>
              <a:rPr lang="en-US" altLang="ja-JP" sz="1000" dirty="0">
                <a:latin typeface="+mn-ea"/>
              </a:rPr>
              <a:t>3</a:t>
            </a:r>
            <a:r>
              <a:rPr lang="ja-JP" altLang="en-US" sz="1000" dirty="0">
                <a:latin typeface="+mn-ea"/>
              </a:rPr>
              <a:t>（</a:t>
            </a:r>
            <a:r>
              <a:rPr lang="en-US" altLang="ja-JP" sz="1000" b="0" i="0" u="none" strike="noStrike" baseline="0" dirty="0">
                <a:latin typeface="+mn-ea"/>
              </a:rPr>
              <a:t> Wernicke </a:t>
            </a:r>
            <a:r>
              <a:rPr lang="en-US" altLang="ja-JP" sz="1000" dirty="0">
                <a:latin typeface="+mn-ea"/>
              </a:rPr>
              <a:t>1904</a:t>
            </a:r>
            <a:r>
              <a:rPr lang="ja-JP" altLang="en-US" sz="1000" dirty="0">
                <a:latin typeface="+mn-ea"/>
              </a:rPr>
              <a:t>）：</a:t>
            </a:r>
            <a:endParaRPr lang="en-US" altLang="ja-JP" sz="1000" dirty="0">
              <a:latin typeface="+mn-ea"/>
            </a:endParaRPr>
          </a:p>
          <a:p>
            <a:pPr>
              <a:spcBef>
                <a:spcPct val="20000"/>
              </a:spcBef>
              <a:buClr>
                <a:srgbClr val="0BD0D9"/>
              </a:buClr>
              <a:buSzPct val="95000"/>
              <a:defRPr/>
            </a:pPr>
            <a:r>
              <a:rPr lang="ja-JP" altLang="en-US" sz="1000" dirty="0">
                <a:latin typeface="Calibri" pitchFamily="34" charset="0"/>
              </a:rPr>
              <a:t>最小次数が</a:t>
            </a:r>
            <a:r>
              <a:rPr lang="en-US" altLang="ja-JP" sz="1000" dirty="0">
                <a:latin typeface="Calibri" pitchFamily="34" charset="0"/>
              </a:rPr>
              <a:t>5</a:t>
            </a:r>
            <a:r>
              <a:rPr lang="ja-JP" altLang="en-US" sz="1000" dirty="0">
                <a:latin typeface="Calibri" pitchFamily="34" charset="0"/>
              </a:rPr>
              <a:t>以上の極大平面的グラフに対して次の</a:t>
            </a:r>
            <a:r>
              <a:rPr lang="en-US" altLang="ja-JP" sz="1000" dirty="0">
                <a:latin typeface="Calibri" pitchFamily="34" charset="0"/>
              </a:rPr>
              <a:t>(</a:t>
            </a:r>
            <a:r>
              <a:rPr lang="en-US" altLang="ja-JP" sz="1000" dirty="0" err="1">
                <a:latin typeface="Calibri" pitchFamily="34" charset="0"/>
              </a:rPr>
              <a:t>i</a:t>
            </a:r>
            <a:r>
              <a:rPr lang="en-US" altLang="ja-JP" sz="1000" dirty="0">
                <a:latin typeface="Calibri" pitchFamily="34" charset="0"/>
              </a:rPr>
              <a:t>)</a:t>
            </a:r>
            <a:r>
              <a:rPr lang="ja-JP" altLang="en-US" sz="1000" dirty="0">
                <a:latin typeface="Calibri" pitchFamily="34" charset="0"/>
              </a:rPr>
              <a:t>または</a:t>
            </a:r>
            <a:r>
              <a:rPr lang="en-US" altLang="ja-JP" sz="1000" dirty="0">
                <a:latin typeface="Calibri" pitchFamily="34" charset="0"/>
              </a:rPr>
              <a:t>(ii)</a:t>
            </a:r>
            <a:r>
              <a:rPr lang="ja-JP" altLang="en-US" sz="1000" dirty="0">
                <a:latin typeface="Calibri" pitchFamily="34" charset="0"/>
              </a:rPr>
              <a:t>が成り立つ．</a:t>
            </a:r>
            <a:endParaRPr lang="en-US" altLang="ja-JP" sz="1000" dirty="0">
              <a:latin typeface="Calibri" pitchFamily="34" charset="0"/>
            </a:endParaRPr>
          </a:p>
          <a:p>
            <a:pPr marL="285750" indent="-285750">
              <a:spcBef>
                <a:spcPct val="20000"/>
              </a:spcBef>
              <a:buClr>
                <a:srgbClr val="0BD0D9"/>
              </a:buClr>
              <a:buSzPct val="95000"/>
              <a:buAutoNum type="romanLcParenBoth"/>
              <a:defRPr/>
            </a:pPr>
            <a:r>
              <a:rPr lang="ja-JP" altLang="en-US" sz="1000" dirty="0">
                <a:latin typeface="Calibri" pitchFamily="34" charset="0"/>
              </a:rPr>
              <a:t>隣接する</a:t>
            </a:r>
            <a:r>
              <a:rPr lang="en-US" altLang="ja-JP" sz="1000" dirty="0">
                <a:latin typeface="Calibri" pitchFamily="34" charset="0"/>
              </a:rPr>
              <a:t>2</a:t>
            </a:r>
            <a:r>
              <a:rPr lang="ja-JP" altLang="en-US" sz="1000" dirty="0">
                <a:latin typeface="Calibri" pitchFamily="34" charset="0"/>
              </a:rPr>
              <a:t>頂点で共に次数が</a:t>
            </a:r>
            <a:r>
              <a:rPr lang="en-US" altLang="ja-JP" sz="1000" dirty="0">
                <a:latin typeface="Calibri" pitchFamily="34" charset="0"/>
              </a:rPr>
              <a:t>5</a:t>
            </a:r>
            <a:r>
              <a:rPr lang="ja-JP" altLang="en-US" sz="1000" dirty="0">
                <a:latin typeface="Calibri" pitchFamily="34" charset="0"/>
              </a:rPr>
              <a:t>であるものが存在する．</a:t>
            </a:r>
            <a:endParaRPr lang="en-US" altLang="ja-JP" sz="1000" dirty="0">
              <a:latin typeface="Calibri" pitchFamily="34" charset="0"/>
            </a:endParaRPr>
          </a:p>
          <a:p>
            <a:pPr marL="285750" indent="-285750">
              <a:spcBef>
                <a:spcPct val="20000"/>
              </a:spcBef>
              <a:buClr>
                <a:srgbClr val="0BD0D9"/>
              </a:buClr>
              <a:buSzPct val="95000"/>
              <a:buAutoNum type="romanLcParenBoth"/>
              <a:defRPr/>
            </a:pPr>
            <a:r>
              <a:rPr lang="ja-JP" altLang="en-US" sz="1000" dirty="0">
                <a:latin typeface="Calibri" pitchFamily="34" charset="0"/>
              </a:rPr>
              <a:t>隣接する</a:t>
            </a:r>
            <a:r>
              <a:rPr lang="en-US" altLang="ja-JP" sz="1000" dirty="0">
                <a:latin typeface="Calibri" pitchFamily="34" charset="0"/>
              </a:rPr>
              <a:t>2</a:t>
            </a:r>
            <a:r>
              <a:rPr lang="ja-JP" altLang="en-US" sz="1000" dirty="0">
                <a:latin typeface="Calibri" pitchFamily="34" charset="0"/>
              </a:rPr>
              <a:t>頂点で片方の次数が</a:t>
            </a:r>
            <a:r>
              <a:rPr lang="en-US" altLang="ja-JP" sz="1000" dirty="0">
                <a:latin typeface="Calibri" pitchFamily="34" charset="0"/>
              </a:rPr>
              <a:t>5</a:t>
            </a:r>
            <a:r>
              <a:rPr lang="ja-JP" altLang="en-US" sz="1000" dirty="0">
                <a:latin typeface="Calibri" pitchFamily="34" charset="0"/>
              </a:rPr>
              <a:t>，もう片方の次数が</a:t>
            </a:r>
            <a:r>
              <a:rPr lang="en-US" altLang="ja-JP" sz="1000" dirty="0">
                <a:latin typeface="Calibri" pitchFamily="34" charset="0"/>
              </a:rPr>
              <a:t>6</a:t>
            </a:r>
            <a:r>
              <a:rPr lang="ja-JP" altLang="en-US" sz="1000" dirty="0">
                <a:latin typeface="Calibri" pitchFamily="34" charset="0"/>
              </a:rPr>
              <a:t>であるものが存在する．</a:t>
            </a:r>
            <a:endParaRPr lang="en-US" altLang="ja-JP" sz="1000" dirty="0">
              <a:latin typeface="Calibri" pitchFamily="34" charset="0"/>
            </a:endParaRPr>
          </a:p>
          <a:p>
            <a:pPr>
              <a:spcBef>
                <a:spcPct val="20000"/>
              </a:spcBef>
              <a:buClr>
                <a:srgbClr val="0BD0D9"/>
              </a:buClr>
              <a:buSzPct val="95000"/>
              <a:defRPr/>
            </a:pPr>
            <a:endParaRPr lang="en-US" altLang="ja-JP" sz="1000" dirty="0">
              <a:latin typeface="Calibri" pitchFamily="34" charset="0"/>
            </a:endParaRPr>
          </a:p>
          <a:p>
            <a:pPr>
              <a:spcBef>
                <a:spcPct val="20000"/>
              </a:spcBef>
              <a:buClr>
                <a:srgbClr val="0BD0D9"/>
              </a:buClr>
              <a:buSzPct val="95000"/>
              <a:defRPr/>
            </a:pPr>
            <a:r>
              <a:rPr lang="ja-JP" altLang="en-US" sz="1000" dirty="0">
                <a:latin typeface="Calibri" pitchFamily="34" charset="0"/>
              </a:rPr>
              <a:t>定理</a:t>
            </a:r>
            <a:r>
              <a:rPr lang="en-US" altLang="ja-JP" sz="1000" dirty="0">
                <a:latin typeface="Calibri" pitchFamily="34" charset="0"/>
              </a:rPr>
              <a:t>3</a:t>
            </a:r>
            <a:r>
              <a:rPr lang="ja-JP" altLang="en-US" sz="1000" dirty="0">
                <a:latin typeface="Calibri" pitchFamily="34" charset="0"/>
              </a:rPr>
              <a:t>の証明：</a:t>
            </a:r>
            <a:endParaRPr lang="en-US" altLang="ja-JP" sz="1000" dirty="0"/>
          </a:p>
          <a:p>
            <a:pPr>
              <a:spcBef>
                <a:spcPct val="20000"/>
              </a:spcBef>
              <a:buClr>
                <a:srgbClr val="0BD0D9"/>
              </a:buClr>
              <a:buSzPct val="95000"/>
              <a:defRPr/>
            </a:pPr>
            <a:r>
              <a:rPr lang="en-US" altLang="ja-JP" sz="1000" dirty="0"/>
              <a:t>G</a:t>
            </a:r>
            <a:r>
              <a:rPr lang="ja-JP" altLang="en-US" sz="1000" dirty="0"/>
              <a:t>を極大平面グラフとする．</a:t>
            </a:r>
            <a:endParaRPr lang="en-US" altLang="ja-JP" sz="1000" dirty="0"/>
          </a:p>
          <a:p>
            <a:pPr>
              <a:spcBef>
                <a:spcPct val="20000"/>
              </a:spcBef>
              <a:buClr>
                <a:srgbClr val="0BD0D9"/>
              </a:buClr>
              <a:buSzPct val="95000"/>
              <a:defRPr/>
            </a:pPr>
            <a:r>
              <a:rPr lang="en-US" altLang="ja-JP" sz="1000" dirty="0"/>
              <a:t>G</a:t>
            </a:r>
            <a:r>
              <a:rPr lang="ja-JP" altLang="en-US" sz="1000" dirty="0"/>
              <a:t>の領域</a:t>
            </a:r>
            <a:r>
              <a:rPr lang="en-US" altLang="ja-JP" sz="1000" dirty="0"/>
              <a:t>f</a:t>
            </a:r>
            <a:r>
              <a:rPr lang="ja-JP" altLang="en-US" sz="1000" dirty="0"/>
              <a:t>に対して</a:t>
            </a:r>
            <a:r>
              <a:rPr lang="en-US" altLang="ja-JP" sz="1000" dirty="0" err="1"/>
              <a:t>d</a:t>
            </a:r>
            <a:r>
              <a:rPr lang="en-US" altLang="ja-JP" sz="1000" baseline="-25000" dirty="0" err="1"/>
              <a:t>G</a:t>
            </a:r>
            <a:r>
              <a:rPr lang="en-US" altLang="ja-JP" sz="1000" dirty="0"/>
              <a:t>(f)</a:t>
            </a:r>
            <a:r>
              <a:rPr lang="ja-JP" altLang="en-US" sz="1000" dirty="0"/>
              <a:t>で</a:t>
            </a:r>
            <a:r>
              <a:rPr lang="en-US" altLang="ja-JP" sz="1000" dirty="0"/>
              <a:t>f</a:t>
            </a:r>
            <a:r>
              <a:rPr lang="ja-JP" altLang="en-US" sz="1000" dirty="0"/>
              <a:t>の境界線上の辺の本数を表すとする．</a:t>
            </a:r>
            <a:endParaRPr lang="en-US" altLang="ja-JP" sz="1000" dirty="0"/>
          </a:p>
          <a:p>
            <a:pPr>
              <a:spcBef>
                <a:spcPct val="20000"/>
              </a:spcBef>
              <a:buClr>
                <a:srgbClr val="0BD0D9"/>
              </a:buClr>
              <a:buSzPct val="95000"/>
              <a:defRPr/>
            </a:pPr>
            <a:r>
              <a:rPr lang="ja-JP" altLang="en-US" sz="1000" dirty="0"/>
              <a:t>初期状態として，</a:t>
            </a:r>
            <a:r>
              <a:rPr lang="en-US" altLang="ja-JP" sz="1000" dirty="0"/>
              <a:t>G</a:t>
            </a:r>
            <a:r>
              <a:rPr lang="ja-JP" altLang="en-US" sz="1000" dirty="0"/>
              <a:t>の各頂点と各領域に次のように数値（放電法の証明では電荷と呼ばれる）を割り当てる．</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初期状態：</a:t>
            </a:r>
            <a:endParaRPr lang="en-US" altLang="ja-JP" sz="1000" dirty="0"/>
          </a:p>
          <a:p>
            <a:pPr marL="171450" indent="-171450">
              <a:spcBef>
                <a:spcPct val="20000"/>
              </a:spcBef>
              <a:buClr>
                <a:srgbClr val="0BD0D9"/>
              </a:buClr>
              <a:buSzPct val="95000"/>
              <a:buFont typeface="Arial" panose="020B0604020202020204" pitchFamily="34" charset="0"/>
              <a:buChar char="•"/>
              <a:defRPr/>
            </a:pPr>
            <a:r>
              <a:rPr lang="ja-JP" altLang="en-US" sz="1000" dirty="0"/>
              <a:t>各頂点に対して，</a:t>
            </a:r>
            <a:r>
              <a:rPr lang="en-US" altLang="ja-JP" sz="1000" dirty="0"/>
              <a:t>6-d</a:t>
            </a:r>
            <a:r>
              <a:rPr lang="en-US" altLang="ja-JP" sz="1000" baseline="-25000" dirty="0"/>
              <a:t>G</a:t>
            </a:r>
            <a:r>
              <a:rPr lang="en-US" altLang="ja-JP" sz="1000" dirty="0"/>
              <a:t>(v)</a:t>
            </a:r>
            <a:r>
              <a:rPr lang="ja-JP" altLang="en-US" sz="1000" dirty="0"/>
              <a:t>の電荷を割り当てる．</a:t>
            </a:r>
            <a:endParaRPr lang="en-US" altLang="ja-JP" sz="1000" dirty="0"/>
          </a:p>
          <a:p>
            <a:pPr marL="171450" indent="-171450">
              <a:spcBef>
                <a:spcPct val="20000"/>
              </a:spcBef>
              <a:buClr>
                <a:srgbClr val="0BD0D9"/>
              </a:buClr>
              <a:buSzPct val="95000"/>
              <a:buFont typeface="Arial" panose="020B0604020202020204" pitchFamily="34" charset="0"/>
              <a:buChar char="•"/>
              <a:defRPr/>
            </a:pPr>
            <a:r>
              <a:rPr lang="ja-JP" altLang="en-US" sz="1000" dirty="0"/>
              <a:t>各領域に対して，</a:t>
            </a:r>
            <a:r>
              <a:rPr lang="en-US" altLang="ja-JP" sz="1000" dirty="0"/>
              <a:t>6-2d</a:t>
            </a:r>
            <a:r>
              <a:rPr lang="en-US" altLang="ja-JP" sz="1000" baseline="-25000" dirty="0"/>
              <a:t>G</a:t>
            </a:r>
            <a:r>
              <a:rPr lang="en-US" altLang="ja-JP" sz="1000" dirty="0"/>
              <a:t>(f)</a:t>
            </a:r>
            <a:r>
              <a:rPr lang="ja-JP" altLang="en-US" sz="1000" dirty="0"/>
              <a:t>の電荷を割り当てる（一見無意味に見えるが，①の計算において役立つ）．</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このときオイラーの公式から電荷の総和が</a:t>
            </a:r>
            <a:r>
              <a:rPr lang="ja-JP" altLang="en-US" sz="1000" u="sng" dirty="0"/>
              <a:t>　　①　　</a:t>
            </a:r>
            <a:r>
              <a:rPr lang="ja-JP" altLang="en-US" sz="1000" dirty="0"/>
              <a:t>であることが分かる（特に正の値であることが分かる）．</a:t>
            </a:r>
            <a:endParaRPr lang="en-US" altLang="ja-JP" sz="1000" dirty="0"/>
          </a:p>
          <a:p>
            <a:pPr>
              <a:spcBef>
                <a:spcPct val="20000"/>
              </a:spcBef>
              <a:buClr>
                <a:srgbClr val="0BD0D9"/>
              </a:buClr>
              <a:buSzPct val="95000"/>
              <a:defRPr/>
            </a:pPr>
            <a:r>
              <a:rPr lang="ja-JP" altLang="en-US" sz="1000" dirty="0"/>
              <a:t>割り当てられた電荷を次のルールの下で移動させる（放電法の証明では放電と呼ばれる） ．</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放電のルール：次の電荷の移動を一斉に行う．</a:t>
            </a:r>
            <a:endParaRPr lang="en-US" altLang="ja-JP" sz="1000" dirty="0"/>
          </a:p>
          <a:p>
            <a:pPr marL="171450" indent="-171450">
              <a:spcBef>
                <a:spcPct val="20000"/>
              </a:spcBef>
              <a:buClr>
                <a:srgbClr val="0BD0D9"/>
              </a:buClr>
              <a:buSzPct val="95000"/>
              <a:buFont typeface="Arial" panose="020B0604020202020204" pitchFamily="34" charset="0"/>
              <a:buChar char="•"/>
              <a:defRPr/>
            </a:pPr>
            <a:r>
              <a:rPr lang="ja-JP" altLang="en-US" sz="1000" dirty="0"/>
              <a:t>次数が</a:t>
            </a:r>
            <a:r>
              <a:rPr lang="en-US" altLang="ja-JP" sz="1000" dirty="0"/>
              <a:t>5</a:t>
            </a:r>
            <a:r>
              <a:rPr lang="ja-JP" altLang="en-US" sz="1000" dirty="0"/>
              <a:t>の頂点に割り当てられた電荷を隣接する全ての頂点に</a:t>
            </a:r>
            <a:r>
              <a:rPr lang="en-US" altLang="ja-JP" sz="1000" dirty="0"/>
              <a:t>1/5</a:t>
            </a:r>
            <a:r>
              <a:rPr lang="ja-JP" altLang="en-US" sz="1000" dirty="0"/>
              <a:t>ずつ移動させる．</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放電後も電荷の総和が変化しないことから正の電荷を持つ頂点</a:t>
            </a:r>
            <a:r>
              <a:rPr lang="en-US" altLang="ja-JP" sz="1000" dirty="0"/>
              <a:t>v</a:t>
            </a:r>
            <a:r>
              <a:rPr lang="ja-JP" altLang="en-US" sz="1000" dirty="0"/>
              <a:t>が存在することが分かる．</a:t>
            </a:r>
            <a:endParaRPr lang="en-US" altLang="ja-JP" sz="1000" dirty="0"/>
          </a:p>
          <a:p>
            <a:pPr>
              <a:spcBef>
                <a:spcPct val="20000"/>
              </a:spcBef>
              <a:buClr>
                <a:srgbClr val="0BD0D9"/>
              </a:buClr>
              <a:buSzPct val="95000"/>
              <a:defRPr/>
            </a:pPr>
            <a:r>
              <a:rPr lang="ja-JP" altLang="en-US" sz="1000" dirty="0"/>
              <a:t>このとき，</a:t>
            </a:r>
            <a:r>
              <a:rPr lang="en-US" altLang="ja-JP" sz="1000" u="sng" dirty="0" err="1"/>
              <a:t>d</a:t>
            </a:r>
            <a:r>
              <a:rPr lang="en-US" altLang="ja-JP" sz="1000" u="sng" baseline="-25000" dirty="0" err="1"/>
              <a:t>G</a:t>
            </a:r>
            <a:r>
              <a:rPr lang="en-US" altLang="ja-JP" sz="1000" u="sng" dirty="0"/>
              <a:t>(v)</a:t>
            </a:r>
            <a:r>
              <a:rPr lang="ja-JP" altLang="en-US" sz="1000" u="sng" dirty="0"/>
              <a:t>≦</a:t>
            </a:r>
            <a:r>
              <a:rPr lang="en-US" altLang="ja-JP" sz="1000" u="sng" dirty="0"/>
              <a:t>7</a:t>
            </a:r>
            <a:r>
              <a:rPr lang="ja-JP" altLang="en-US" sz="1000" baseline="-25000" dirty="0"/>
              <a:t>②</a:t>
            </a:r>
            <a:r>
              <a:rPr lang="ja-JP" altLang="en-US" sz="1000" dirty="0"/>
              <a:t>となる．</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場合</a:t>
            </a:r>
            <a:r>
              <a:rPr lang="en-US" altLang="ja-JP" sz="1000" dirty="0"/>
              <a:t>1</a:t>
            </a:r>
            <a:r>
              <a:rPr lang="ja-JP" altLang="en-US" sz="1000" dirty="0"/>
              <a:t>：</a:t>
            </a:r>
            <a:r>
              <a:rPr lang="en-US" altLang="ja-JP" sz="1000" dirty="0" err="1"/>
              <a:t>d</a:t>
            </a:r>
            <a:r>
              <a:rPr lang="en-US" altLang="ja-JP" sz="1000" baseline="-25000" dirty="0" err="1"/>
              <a:t>G</a:t>
            </a:r>
            <a:r>
              <a:rPr lang="en-US" altLang="ja-JP" sz="1000" dirty="0"/>
              <a:t>(v)=6</a:t>
            </a:r>
          </a:p>
          <a:p>
            <a:pPr>
              <a:spcBef>
                <a:spcPct val="20000"/>
              </a:spcBef>
              <a:buClr>
                <a:srgbClr val="0BD0D9"/>
              </a:buClr>
              <a:buSzPct val="95000"/>
              <a:defRPr/>
            </a:pPr>
            <a:r>
              <a:rPr lang="en-US" altLang="ja-JP" sz="1000" dirty="0"/>
              <a:t>v</a:t>
            </a:r>
            <a:r>
              <a:rPr lang="ja-JP" altLang="en-US" sz="1000" dirty="0"/>
              <a:t>の初期電荷は</a:t>
            </a:r>
            <a:r>
              <a:rPr lang="en-US" altLang="ja-JP" sz="1000" dirty="0"/>
              <a:t>0</a:t>
            </a:r>
            <a:r>
              <a:rPr lang="ja-JP" altLang="en-US" sz="1000" dirty="0"/>
              <a:t>なので，放電後も</a:t>
            </a:r>
            <a:r>
              <a:rPr lang="en-US" altLang="ja-JP" sz="1000" dirty="0"/>
              <a:t>v</a:t>
            </a:r>
            <a:r>
              <a:rPr lang="ja-JP" altLang="en-US" sz="1000" dirty="0"/>
              <a:t>の電荷が正であることから，</a:t>
            </a:r>
            <a:r>
              <a:rPr lang="en-US" altLang="ja-JP" sz="1000" dirty="0"/>
              <a:t>v</a:t>
            </a:r>
            <a:r>
              <a:rPr lang="ja-JP" altLang="en-US" sz="1000" dirty="0"/>
              <a:t>に隣接する次数が</a:t>
            </a:r>
            <a:r>
              <a:rPr lang="en-US" altLang="ja-JP" sz="1000" dirty="0"/>
              <a:t>5</a:t>
            </a:r>
            <a:r>
              <a:rPr lang="ja-JP" altLang="en-US" sz="1000" dirty="0"/>
              <a:t>の頂点が存在することが分かる．</a:t>
            </a:r>
            <a:endParaRPr lang="en-US" altLang="ja-JP" sz="1000" dirty="0"/>
          </a:p>
          <a:p>
            <a:pPr>
              <a:spcBef>
                <a:spcPct val="20000"/>
              </a:spcBef>
              <a:buClr>
                <a:srgbClr val="0BD0D9"/>
              </a:buClr>
              <a:buSzPct val="95000"/>
              <a:defRPr/>
            </a:pPr>
            <a:r>
              <a:rPr lang="ja-JP" altLang="en-US" sz="1000" dirty="0"/>
              <a:t>よって定理</a:t>
            </a:r>
            <a:r>
              <a:rPr lang="en-US" altLang="ja-JP" sz="1000" dirty="0"/>
              <a:t>3</a:t>
            </a:r>
            <a:r>
              <a:rPr lang="ja-JP" altLang="en-US" sz="1000" dirty="0"/>
              <a:t>の</a:t>
            </a:r>
            <a:r>
              <a:rPr lang="en-US" altLang="ja-JP" sz="1000" dirty="0"/>
              <a:t>(ii)</a:t>
            </a:r>
            <a:r>
              <a:rPr lang="ja-JP" altLang="en-US" sz="1000" dirty="0"/>
              <a:t>が成り立つ．</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場合</a:t>
            </a:r>
            <a:r>
              <a:rPr lang="en-US" altLang="ja-JP" sz="1000" dirty="0"/>
              <a:t>2</a:t>
            </a:r>
            <a:r>
              <a:rPr lang="ja-JP" altLang="en-US" sz="1000" dirty="0"/>
              <a:t>：</a:t>
            </a:r>
            <a:r>
              <a:rPr lang="en-US" altLang="ja-JP" sz="1000" dirty="0" err="1"/>
              <a:t>d</a:t>
            </a:r>
            <a:r>
              <a:rPr lang="en-US" altLang="ja-JP" sz="1000" baseline="-25000" dirty="0" err="1"/>
              <a:t>G</a:t>
            </a:r>
            <a:r>
              <a:rPr lang="en-US" altLang="ja-JP" sz="1000" dirty="0"/>
              <a:t>(v)=5</a:t>
            </a:r>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場合</a:t>
            </a:r>
            <a:r>
              <a:rPr lang="en-US" altLang="ja-JP" sz="1000" dirty="0"/>
              <a:t>3</a:t>
            </a:r>
            <a:r>
              <a:rPr lang="ja-JP" altLang="en-US" sz="1000" dirty="0"/>
              <a:t>：</a:t>
            </a:r>
            <a:r>
              <a:rPr lang="en-US" altLang="ja-JP" sz="1000" dirty="0" err="1"/>
              <a:t>d</a:t>
            </a:r>
            <a:r>
              <a:rPr lang="en-US" altLang="ja-JP" sz="1000" baseline="-25000" dirty="0" err="1"/>
              <a:t>G</a:t>
            </a:r>
            <a:r>
              <a:rPr lang="en-US" altLang="ja-JP" sz="1000" dirty="0"/>
              <a:t>(v)=7</a:t>
            </a:r>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下線部①に当てはまる数値を書け．またどのようにして値を求めたかも書け（</a:t>
            </a:r>
            <a:r>
              <a:rPr lang="en-US" altLang="ja-JP" sz="1000" dirty="0"/>
              <a:t>10</a:t>
            </a:r>
            <a:r>
              <a:rPr lang="ja-JP" altLang="en-US" sz="1000" dirty="0"/>
              <a:t>点）．</a:t>
            </a:r>
            <a:br>
              <a:rPr lang="en-US" altLang="ja-JP" sz="1000" dirty="0"/>
            </a:br>
            <a:endParaRPr lang="en-US" altLang="ja-JP" sz="1000" dirty="0"/>
          </a:p>
          <a:p>
            <a:pPr marL="228600" indent="-228600">
              <a:spcBef>
                <a:spcPct val="20000"/>
              </a:spcBef>
              <a:buClr>
                <a:srgbClr val="0BD0D9"/>
              </a:buClr>
              <a:buSzPct val="95000"/>
              <a:buAutoNum type="arabicParenBoth"/>
              <a:defRPr/>
            </a:pPr>
            <a:r>
              <a:rPr lang="ja-JP" altLang="en-US" sz="1000" dirty="0"/>
              <a:t>下線部②が成り立つことを証明せよ（</a:t>
            </a:r>
            <a:r>
              <a:rPr lang="en-US" altLang="ja-JP" sz="1000" dirty="0"/>
              <a:t>10</a:t>
            </a:r>
            <a:r>
              <a:rPr lang="ja-JP" altLang="en-US" sz="1000" dirty="0"/>
              <a:t>点）．</a:t>
            </a:r>
            <a:endParaRPr lang="en-US" altLang="ja-JP" sz="1000" dirty="0"/>
          </a:p>
          <a:p>
            <a:pPr marL="228600" indent="-228600">
              <a:spcBef>
                <a:spcPct val="20000"/>
              </a:spcBef>
              <a:buClr>
                <a:srgbClr val="0BD0D9"/>
              </a:buClr>
              <a:buSzPct val="95000"/>
              <a:buAutoNum type="arabicParenBoth"/>
              <a:defRPr/>
            </a:pPr>
            <a:endParaRPr lang="en-US" altLang="ja-JP" sz="1000" dirty="0"/>
          </a:p>
          <a:p>
            <a:pPr marL="228600" indent="-228600">
              <a:spcBef>
                <a:spcPct val="20000"/>
              </a:spcBef>
              <a:buClr>
                <a:srgbClr val="0BD0D9"/>
              </a:buClr>
              <a:buSzPct val="95000"/>
              <a:buAutoNum type="arabicParenBoth"/>
              <a:defRPr/>
            </a:pPr>
            <a:r>
              <a:rPr lang="ja-JP" altLang="en-US" sz="1000" dirty="0"/>
              <a:t>場合</a:t>
            </a:r>
            <a:r>
              <a:rPr lang="en-US" altLang="ja-JP" sz="1000" dirty="0"/>
              <a:t>2</a:t>
            </a:r>
            <a:r>
              <a:rPr lang="ja-JP" altLang="en-US" sz="1000" dirty="0"/>
              <a:t>と場合</a:t>
            </a:r>
            <a:r>
              <a:rPr lang="en-US" altLang="ja-JP" sz="1000" dirty="0"/>
              <a:t>3</a:t>
            </a:r>
            <a:r>
              <a:rPr lang="ja-JP" altLang="en-US" sz="1000" dirty="0"/>
              <a:t>の証明を書け（各</a:t>
            </a:r>
            <a:r>
              <a:rPr lang="en-US" altLang="ja-JP" sz="1000" dirty="0"/>
              <a:t>10</a:t>
            </a:r>
            <a:r>
              <a:rPr lang="ja-JP" altLang="en-US" sz="1000" dirty="0"/>
              <a:t>点）．</a:t>
            </a:r>
            <a:endParaRPr lang="en-US" altLang="ja-JP" sz="1000" dirty="0"/>
          </a:p>
        </p:txBody>
      </p:sp>
    </p:spTree>
    <p:extLst>
      <p:ext uri="{BB962C8B-B14F-4D97-AF65-F5344CB8AC3E}">
        <p14:creationId xmlns:p14="http://schemas.microsoft.com/office/powerpoint/2010/main" val="31920218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27615</TotalTime>
  <Words>1740</Words>
  <Application>Microsoft Office PowerPoint</Application>
  <PresentationFormat>画面に合わせる (4:3)</PresentationFormat>
  <Paragraphs>108</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Arial</vt:lpstr>
      <vt:lpstr>Calibri</vt:lpstr>
      <vt:lpstr>Wingdings 2</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768</cp:revision>
  <dcterms:created xsi:type="dcterms:W3CDTF">2011-05-06T06:23:08Z</dcterms:created>
  <dcterms:modified xsi:type="dcterms:W3CDTF">2022-07-14T10:45:23Z</dcterms:modified>
</cp:coreProperties>
</file>