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4" r:id="rId1"/>
  </p:sldMasterIdLst>
  <p:notesMasterIdLst>
    <p:notesMasterId r:id="rId62"/>
  </p:notesMasterIdLst>
  <p:handoutMasterIdLst>
    <p:handoutMasterId r:id="rId63"/>
  </p:handoutMasterIdLst>
  <p:sldIdLst>
    <p:sldId id="313" r:id="rId2"/>
    <p:sldId id="314" r:id="rId3"/>
    <p:sldId id="410" r:id="rId4"/>
    <p:sldId id="381" r:id="rId5"/>
    <p:sldId id="404" r:id="rId6"/>
    <p:sldId id="405" r:id="rId7"/>
    <p:sldId id="406" r:id="rId8"/>
    <p:sldId id="514" r:id="rId9"/>
    <p:sldId id="515" r:id="rId10"/>
    <p:sldId id="516" r:id="rId11"/>
    <p:sldId id="846" r:id="rId12"/>
    <p:sldId id="637" r:id="rId13"/>
    <p:sldId id="570" r:id="rId14"/>
    <p:sldId id="572" r:id="rId15"/>
    <p:sldId id="573" r:id="rId16"/>
    <p:sldId id="574" r:id="rId17"/>
    <p:sldId id="575" r:id="rId18"/>
    <p:sldId id="576" r:id="rId19"/>
    <p:sldId id="577" r:id="rId20"/>
    <p:sldId id="578" r:id="rId21"/>
    <p:sldId id="730" r:id="rId22"/>
    <p:sldId id="731" r:id="rId23"/>
    <p:sldId id="732" r:id="rId24"/>
    <p:sldId id="579" r:id="rId25"/>
    <p:sldId id="580" r:id="rId26"/>
    <p:sldId id="581" r:id="rId27"/>
    <p:sldId id="582" r:id="rId28"/>
    <p:sldId id="583" r:id="rId29"/>
    <p:sldId id="584" r:id="rId30"/>
    <p:sldId id="585" r:id="rId31"/>
    <p:sldId id="586" r:id="rId32"/>
    <p:sldId id="587" r:id="rId33"/>
    <p:sldId id="588" r:id="rId34"/>
    <p:sldId id="837" r:id="rId35"/>
    <p:sldId id="589" r:id="rId36"/>
    <p:sldId id="590" r:id="rId37"/>
    <p:sldId id="850" r:id="rId38"/>
    <p:sldId id="591" r:id="rId39"/>
    <p:sldId id="592" r:id="rId40"/>
    <p:sldId id="593" r:id="rId41"/>
    <p:sldId id="843" r:id="rId42"/>
    <p:sldId id="844" r:id="rId43"/>
    <p:sldId id="849" r:id="rId44"/>
    <p:sldId id="594" r:id="rId45"/>
    <p:sldId id="847" r:id="rId46"/>
    <p:sldId id="595" r:id="rId47"/>
    <p:sldId id="596" r:id="rId48"/>
    <p:sldId id="597" r:id="rId49"/>
    <p:sldId id="598" r:id="rId50"/>
    <p:sldId id="599" r:id="rId51"/>
    <p:sldId id="600" r:id="rId52"/>
    <p:sldId id="601" r:id="rId53"/>
    <p:sldId id="602" r:id="rId54"/>
    <p:sldId id="603" r:id="rId55"/>
    <p:sldId id="604" r:id="rId56"/>
    <p:sldId id="605" r:id="rId57"/>
    <p:sldId id="606" r:id="rId58"/>
    <p:sldId id="607" r:id="rId59"/>
    <p:sldId id="848" r:id="rId60"/>
    <p:sldId id="734" r:id="rId61"/>
  </p:sldIdLst>
  <p:sldSz cx="9144000" cy="6858000" type="screen4x3"/>
  <p:notesSz cx="6735763" cy="9869488"/>
  <p:custDataLst>
    <p:tags r:id="rId64"/>
  </p:custDataLst>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95365" autoAdjust="0"/>
  </p:normalViewPr>
  <p:slideViewPr>
    <p:cSldViewPr>
      <p:cViewPr varScale="1">
        <p:scale>
          <a:sx n="96" d="100"/>
          <a:sy n="96" d="100"/>
        </p:scale>
        <p:origin x="907"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3713"/>
          </a:xfrm>
          <a:prstGeom prst="rect">
            <a:avLst/>
          </a:prstGeom>
        </p:spPr>
        <p:txBody>
          <a:bodyPr vert="horz" lIns="91427" tIns="45713" rIns="91427" bIns="45713"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sz="quarter" idx="1"/>
          </p:nvPr>
        </p:nvSpPr>
        <p:spPr>
          <a:xfrm>
            <a:off x="3814764" y="1"/>
            <a:ext cx="2919411" cy="493713"/>
          </a:xfrm>
          <a:prstGeom prst="rect">
            <a:avLst/>
          </a:prstGeom>
        </p:spPr>
        <p:txBody>
          <a:bodyPr vert="horz" lIns="91427" tIns="45713" rIns="91427" bIns="45713" rtlCol="0"/>
          <a:lstStyle>
            <a:lvl1pPr algn="r">
              <a:defRPr sz="1200">
                <a:ea typeface="ＭＳ Ｐゴシック" charset="-128"/>
              </a:defRPr>
            </a:lvl1pPr>
          </a:lstStyle>
          <a:p>
            <a:pPr>
              <a:defRPr/>
            </a:pPr>
            <a:fld id="{C25F02C5-3174-4594-944E-065242650977}" type="datetimeFigureOut">
              <a:rPr lang="ja-JP" altLang="en-US"/>
              <a:pPr>
                <a:defRPr/>
              </a:pPr>
              <a:t>2022/4/14</a:t>
            </a:fld>
            <a:endParaRPr lang="ja-JP" altLang="en-US"/>
          </a:p>
        </p:txBody>
      </p:sp>
      <p:sp>
        <p:nvSpPr>
          <p:cNvPr id="4" name="フッター プレースホルダ 3"/>
          <p:cNvSpPr>
            <a:spLocks noGrp="1"/>
          </p:cNvSpPr>
          <p:nvPr>
            <p:ph type="ftr" sz="quarter" idx="2"/>
          </p:nvPr>
        </p:nvSpPr>
        <p:spPr>
          <a:xfrm>
            <a:off x="1" y="9374188"/>
            <a:ext cx="2919413" cy="493712"/>
          </a:xfrm>
          <a:prstGeom prst="rect">
            <a:avLst/>
          </a:prstGeom>
        </p:spPr>
        <p:txBody>
          <a:bodyPr vert="horz" lIns="91427" tIns="45713" rIns="91427" bIns="45713" rtlCol="0" anchor="b"/>
          <a:lstStyle>
            <a:lvl1pPr algn="l">
              <a:defRPr sz="1200">
                <a:ea typeface="ＭＳ Ｐゴシック"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14764" y="9374188"/>
            <a:ext cx="2919411" cy="493712"/>
          </a:xfrm>
          <a:prstGeom prst="rect">
            <a:avLst/>
          </a:prstGeom>
        </p:spPr>
        <p:txBody>
          <a:bodyPr vert="horz" lIns="91427" tIns="45713" rIns="91427" bIns="45713" rtlCol="0" anchor="b"/>
          <a:lstStyle>
            <a:lvl1pPr algn="r">
              <a:defRPr sz="1200">
                <a:ea typeface="ＭＳ Ｐゴシック" charset="-128"/>
              </a:defRPr>
            </a:lvl1pPr>
          </a:lstStyle>
          <a:p>
            <a:pPr>
              <a:defRPr/>
            </a:pPr>
            <a:fld id="{D4F52F5A-4247-4D8A-8EFC-76A1FA91B5F6}" type="slidenum">
              <a:rPr lang="ja-JP" altLang="en-US"/>
              <a:pPr>
                <a:defRPr/>
              </a:pPr>
              <a:t>‹#›</a:t>
            </a:fld>
            <a:endParaRPr lang="ja-JP" altLang="en-US"/>
          </a:p>
        </p:txBody>
      </p:sp>
    </p:spTree>
    <p:extLst>
      <p:ext uri="{BB962C8B-B14F-4D97-AF65-F5344CB8AC3E}">
        <p14:creationId xmlns:p14="http://schemas.microsoft.com/office/powerpoint/2010/main" val="612189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1"/>
            <a:ext cx="2919413" cy="493713"/>
          </a:xfrm>
          <a:prstGeom prst="rect">
            <a:avLst/>
          </a:prstGeom>
        </p:spPr>
        <p:txBody>
          <a:bodyPr vert="horz" lIns="91427" tIns="45713" rIns="91427" bIns="45713"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14764" y="1"/>
            <a:ext cx="2919411" cy="493713"/>
          </a:xfrm>
          <a:prstGeom prst="rect">
            <a:avLst/>
          </a:prstGeom>
        </p:spPr>
        <p:txBody>
          <a:bodyPr vert="horz" lIns="91427" tIns="45713" rIns="91427" bIns="45713" rtlCol="0"/>
          <a:lstStyle>
            <a:lvl1pPr algn="r">
              <a:defRPr sz="1200">
                <a:ea typeface="ＭＳ Ｐゴシック" charset="-128"/>
              </a:defRPr>
            </a:lvl1pPr>
          </a:lstStyle>
          <a:p>
            <a:pPr>
              <a:defRPr/>
            </a:pPr>
            <a:fld id="{F96BCE39-B2DF-44F5-9736-B4F6189049AC}" type="datetimeFigureOut">
              <a:rPr lang="ja-JP" altLang="en-US"/>
              <a:pPr>
                <a:defRPr/>
              </a:pPr>
              <a:t>2022/4/14</a:t>
            </a:fld>
            <a:endParaRPr lang="ja-JP" altLang="en-US"/>
          </a:p>
        </p:txBody>
      </p:sp>
      <p:sp>
        <p:nvSpPr>
          <p:cNvPr id="4" name="スライド イメージ プレースホルダ 3"/>
          <p:cNvSpPr>
            <a:spLocks noGrp="1" noRot="1" noChangeAspect="1"/>
          </p:cNvSpPr>
          <p:nvPr>
            <p:ph type="sldImg" idx="2"/>
          </p:nvPr>
        </p:nvSpPr>
        <p:spPr>
          <a:xfrm>
            <a:off x="898525" y="739775"/>
            <a:ext cx="4938713" cy="3703638"/>
          </a:xfrm>
          <a:prstGeom prst="rect">
            <a:avLst/>
          </a:prstGeom>
          <a:noFill/>
          <a:ln w="12700">
            <a:solidFill>
              <a:prstClr val="black"/>
            </a:solidFill>
          </a:ln>
        </p:spPr>
        <p:txBody>
          <a:bodyPr vert="horz" lIns="91427" tIns="45713" rIns="91427" bIns="45713" rtlCol="0" anchor="ctr"/>
          <a:lstStyle/>
          <a:p>
            <a:pPr lvl="0"/>
            <a:endParaRPr lang="ja-JP" altLang="en-US" noProof="0"/>
          </a:p>
        </p:txBody>
      </p:sp>
      <p:sp>
        <p:nvSpPr>
          <p:cNvPr id="5" name="ノート プレースホルダ 4"/>
          <p:cNvSpPr>
            <a:spLocks noGrp="1"/>
          </p:cNvSpPr>
          <p:nvPr>
            <p:ph type="body" sz="quarter" idx="3"/>
          </p:nvPr>
        </p:nvSpPr>
        <p:spPr>
          <a:xfrm>
            <a:off x="673101" y="4687889"/>
            <a:ext cx="5389563" cy="4441824"/>
          </a:xfrm>
          <a:prstGeom prst="rect">
            <a:avLst/>
          </a:prstGeom>
        </p:spPr>
        <p:txBody>
          <a:bodyPr vert="horz" lIns="91427" tIns="45713" rIns="91427" bIns="45713"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1" y="9374188"/>
            <a:ext cx="2919413" cy="493712"/>
          </a:xfrm>
          <a:prstGeom prst="rect">
            <a:avLst/>
          </a:prstGeom>
        </p:spPr>
        <p:txBody>
          <a:bodyPr vert="horz" lIns="91427" tIns="45713" rIns="91427" bIns="45713"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14764" y="9374188"/>
            <a:ext cx="2919411" cy="493712"/>
          </a:xfrm>
          <a:prstGeom prst="rect">
            <a:avLst/>
          </a:prstGeom>
        </p:spPr>
        <p:txBody>
          <a:bodyPr vert="horz" lIns="91427" tIns="45713" rIns="91427" bIns="45713" rtlCol="0" anchor="b"/>
          <a:lstStyle>
            <a:lvl1pPr algn="r">
              <a:defRPr sz="1200">
                <a:ea typeface="ＭＳ Ｐゴシック" charset="-128"/>
              </a:defRPr>
            </a:lvl1pPr>
          </a:lstStyle>
          <a:p>
            <a:pPr>
              <a:defRPr/>
            </a:pPr>
            <a:fld id="{3204134A-B588-466E-9B2A-85E8ECD138CD}" type="slidenum">
              <a:rPr lang="ja-JP" altLang="en-US"/>
              <a:pPr>
                <a:defRPr/>
              </a:pPr>
              <a:t>‹#›</a:t>
            </a:fld>
            <a:endParaRPr lang="ja-JP" altLang="en-US"/>
          </a:p>
        </p:txBody>
      </p:sp>
    </p:spTree>
    <p:extLst>
      <p:ext uri="{BB962C8B-B14F-4D97-AF65-F5344CB8AC3E}">
        <p14:creationId xmlns:p14="http://schemas.microsoft.com/office/powerpoint/2010/main" val="3861856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握手補題の応用を通じて，まずはグラフの概念に慣れてもらうことが目標</a:t>
            </a:r>
          </a:p>
        </p:txBody>
      </p:sp>
      <p:sp>
        <p:nvSpPr>
          <p:cNvPr id="4" name="スライド番号プレースホルダー 3"/>
          <p:cNvSpPr>
            <a:spLocks noGrp="1"/>
          </p:cNvSpPr>
          <p:nvPr>
            <p:ph type="sldNum" sz="quarter" idx="5"/>
          </p:nvPr>
        </p:nvSpPr>
        <p:spPr/>
        <p:txBody>
          <a:bodyPr/>
          <a:lstStyle/>
          <a:p>
            <a:pPr>
              <a:defRPr/>
            </a:pPr>
            <a:fld id="{3204134A-B588-466E-9B2A-85E8ECD138CD}" type="slidenum">
              <a:rPr lang="ja-JP" altLang="en-US" smtClean="0"/>
              <a:pPr>
                <a:defRPr/>
              </a:pPr>
              <a:t>2</a:t>
            </a:fld>
            <a:endParaRPr lang="ja-JP" altLang="en-US"/>
          </a:p>
        </p:txBody>
      </p:sp>
    </p:spTree>
    <p:extLst>
      <p:ext uri="{BB962C8B-B14F-4D97-AF65-F5344CB8AC3E}">
        <p14:creationId xmlns:p14="http://schemas.microsoft.com/office/powerpoint/2010/main" val="24386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204134A-B588-466E-9B2A-85E8ECD138CD}" type="slidenum">
              <a:rPr lang="ja-JP" altLang="en-US" smtClean="0"/>
              <a:pPr>
                <a:defRPr/>
              </a:pPr>
              <a:t>38</a:t>
            </a:fld>
            <a:endParaRPr lang="ja-JP" altLang="en-US"/>
          </a:p>
        </p:txBody>
      </p:sp>
    </p:spTree>
    <p:extLst>
      <p:ext uri="{BB962C8B-B14F-4D97-AF65-F5344CB8AC3E}">
        <p14:creationId xmlns:p14="http://schemas.microsoft.com/office/powerpoint/2010/main" val="2836782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注意：この問題から，初期状態の色が全て青ではなくても，適当にボタンを押していくことで全てのボタンの色を反転させることができることが分かる．</a:t>
            </a:r>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204134A-B588-466E-9B2A-85E8ECD138CD}" type="slidenum">
              <a:rPr lang="ja-JP" altLang="en-US" smtClean="0"/>
              <a:pPr>
                <a:defRPr/>
              </a:pPr>
              <a:t>42</a:t>
            </a:fld>
            <a:endParaRPr lang="ja-JP" altLang="en-US"/>
          </a:p>
        </p:txBody>
      </p:sp>
    </p:spTree>
    <p:extLst>
      <p:ext uri="{BB962C8B-B14F-4D97-AF65-F5344CB8AC3E}">
        <p14:creationId xmlns:p14="http://schemas.microsoft.com/office/powerpoint/2010/main" val="519247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eaLnBrk="1" hangingPunct="1">
              <a:buFont typeface="Wingdings 2" pitchFamily="18" charset="2"/>
              <a:buNone/>
            </a:pPr>
            <a:r>
              <a:rPr kumimoji="1" lang="ja-JP" altLang="en-US" dirty="0"/>
              <a:t>＊を仮定したことで矛盾がおこったので，「＊ではない」，すなわち「</a:t>
            </a:r>
            <a:r>
              <a:rPr kumimoji="1" lang="ja-JP" altLang="en-US" sz="1200" dirty="0"/>
              <a:t>全ての</a:t>
            </a:r>
            <a:r>
              <a:rPr lang="ja-JP" altLang="en-US" sz="1200" dirty="0"/>
              <a:t>装置から構成される（位数</a:t>
            </a:r>
            <a:r>
              <a:rPr lang="en-US" altLang="ja-JP" sz="1200" dirty="0"/>
              <a:t>n</a:t>
            </a:r>
            <a:r>
              <a:rPr lang="ja-JP" altLang="en-US" sz="1200" dirty="0"/>
              <a:t>の）グラフ</a:t>
            </a:r>
            <a:r>
              <a:rPr lang="en-US" altLang="ja-JP" sz="1200" dirty="0"/>
              <a:t>G</a:t>
            </a:r>
            <a:r>
              <a:rPr lang="ja-JP" altLang="en-US" sz="1200" dirty="0"/>
              <a:t>に対して，この問題が正しい</a:t>
            </a:r>
            <a:r>
              <a:rPr kumimoji="1" lang="ja-JP" altLang="en-US" dirty="0"/>
              <a:t>」といえる．よって</a:t>
            </a:r>
            <a:r>
              <a:rPr lang="en-US" altLang="ja-JP" sz="1200" dirty="0"/>
              <a:t>|V(G)|=n</a:t>
            </a:r>
            <a:r>
              <a:rPr lang="ja-JP" altLang="en-US" sz="1200" dirty="0"/>
              <a:t>のときにも問題が正しいことが分かる．</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204134A-B588-466E-9B2A-85E8ECD138CD}" type="slidenum">
              <a:rPr lang="ja-JP" altLang="en-US" smtClean="0"/>
              <a:pPr>
                <a:defRPr/>
              </a:pPr>
              <a:t>59</a:t>
            </a:fld>
            <a:endParaRPr lang="ja-JP" altLang="en-US"/>
          </a:p>
        </p:txBody>
      </p:sp>
    </p:spTree>
    <p:extLst>
      <p:ext uri="{BB962C8B-B14F-4D97-AF65-F5344CB8AC3E}">
        <p14:creationId xmlns:p14="http://schemas.microsoft.com/office/powerpoint/2010/main" val="28892277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Ref idx="1002">
        <a:schemeClr val="bg2"/>
      </p:bgRef>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4" name="日付プレースホルダ 29"/>
          <p:cNvSpPr>
            <a:spLocks noGrp="1"/>
          </p:cNvSpPr>
          <p:nvPr>
            <p:ph type="dt" sz="half" idx="10"/>
          </p:nvPr>
        </p:nvSpPr>
        <p:spPr/>
        <p:txBody>
          <a:bodyPr/>
          <a:lstStyle>
            <a:lvl1pPr>
              <a:defRPr/>
            </a:lvl1pPr>
          </a:lstStyle>
          <a:p>
            <a:pPr>
              <a:defRPr/>
            </a:pPr>
            <a:fld id="{8341BE56-CF05-4B2C-B9CB-2DB5725F0902}" type="datetimeFigureOut">
              <a:rPr lang="ja-JP" altLang="en-US"/>
              <a:pPr>
                <a:defRPr/>
              </a:pPr>
              <a:t>2022/4/14</a:t>
            </a:fld>
            <a:endParaRPr lang="ja-JP" altLang="en-US"/>
          </a:p>
        </p:txBody>
      </p:sp>
      <p:sp>
        <p:nvSpPr>
          <p:cNvPr id="5" name="フッター プレースホルダ 18"/>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p:cNvSpPr>
            <a:spLocks noGrp="1"/>
          </p:cNvSpPr>
          <p:nvPr>
            <p:ph type="sldNum" sz="quarter" idx="12"/>
          </p:nvPr>
        </p:nvSpPr>
        <p:spPr/>
        <p:txBody>
          <a:bodyPr/>
          <a:lstStyle>
            <a:lvl1pPr>
              <a:defRPr/>
            </a:lvl1pPr>
          </a:lstStyle>
          <a:p>
            <a:pPr>
              <a:defRPr/>
            </a:pPr>
            <a:fld id="{2B15B48E-2AAD-43D9-B2E0-BBD4309FE9AF}"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107571AD-875A-47AC-8F66-C1B8CE57426A}" type="datetimeFigureOut">
              <a:rPr lang="ja-JP" altLang="en-US"/>
              <a:pPr>
                <a:defRPr/>
              </a:pPr>
              <a:t>2022/4/14</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BAA0B860-C191-433D-A792-7882AF7AF893}"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A7B08E0B-9818-4817-902B-0F526BED59B8}" type="datetimeFigureOut">
              <a:rPr lang="ja-JP" altLang="en-US"/>
              <a:pPr>
                <a:defRPr/>
              </a:pPr>
              <a:t>2022/4/14</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1456E025-CDDE-40D3-B7FE-C26FDB6F2FD0}" type="slidenum">
              <a:rPr lang="ja-JP" altLang="en-US"/>
              <a:pPr>
                <a:defRPr/>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sz="3200"/>
            </a:lvl1pPr>
          </a:lstStyle>
          <a:p>
            <a:r>
              <a:rPr lang="ja-JP" altLang="en-US" dirty="0"/>
              <a:t>マスタ タイトルの書式設定</a:t>
            </a:r>
            <a:endParaRPr lang="en-US" dirty="0"/>
          </a:p>
        </p:txBody>
      </p:sp>
      <p:sp>
        <p:nvSpPr>
          <p:cNvPr id="3" name="コンテンツ プレースホルダ 2"/>
          <p:cNvSpPr>
            <a:spLocks noGrp="1"/>
          </p:cNvSpPr>
          <p:nvPr>
            <p:ph idx="1"/>
          </p:nvPr>
        </p:nvSpPr>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日付プレースホルダ 9"/>
          <p:cNvSpPr>
            <a:spLocks noGrp="1"/>
          </p:cNvSpPr>
          <p:nvPr>
            <p:ph type="dt" sz="half" idx="10"/>
          </p:nvPr>
        </p:nvSpPr>
        <p:spPr/>
        <p:txBody>
          <a:bodyPr/>
          <a:lstStyle>
            <a:lvl1pPr>
              <a:defRPr/>
            </a:lvl1pPr>
          </a:lstStyle>
          <a:p>
            <a:pPr>
              <a:defRPr/>
            </a:pPr>
            <a:fld id="{C28FAAB0-3063-44A4-97A9-865A63502576}" type="datetimeFigureOut">
              <a:rPr lang="ja-JP" altLang="en-US"/>
              <a:pPr>
                <a:defRPr/>
              </a:pPr>
              <a:t>2022/4/14</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A998262A-D94B-4838-88B5-BE7B5F7E9E10}"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5D532E3D-B356-4C26-B7BB-9951C5D28CEB}" type="datetimeFigureOut">
              <a:rPr lang="ja-JP" altLang="en-US"/>
              <a:pPr>
                <a:defRPr/>
              </a:pPr>
              <a:t>2022/4/14</a:t>
            </a:fld>
            <a:endParaRPr lang="ja-JP" altLang="en-US"/>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pPr>
              <a:defRPr/>
            </a:pPr>
            <a:fld id="{500C481A-9B7D-422B-BA8B-BE74A237FCAA}" type="slidenum">
              <a:rPr lang="ja-JP" altLang="en-US"/>
              <a:pPr>
                <a:defRPr/>
              </a:pPr>
              <a: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p:cNvSpPr>
            <a:spLocks noGrp="1"/>
          </p:cNvSpPr>
          <p:nvPr>
            <p:ph type="dt" sz="half" idx="10"/>
          </p:nvPr>
        </p:nvSpPr>
        <p:spPr/>
        <p:txBody>
          <a:bodyPr/>
          <a:lstStyle>
            <a:lvl1pPr>
              <a:defRPr/>
            </a:lvl1pPr>
          </a:lstStyle>
          <a:p>
            <a:pPr>
              <a:defRPr/>
            </a:pPr>
            <a:fld id="{2A8DF665-BB50-47DB-81E8-EA54AF336220}" type="datetimeFigureOut">
              <a:rPr lang="ja-JP" altLang="en-US"/>
              <a:pPr>
                <a:defRPr/>
              </a:pPr>
              <a:t>2022/4/14</a:t>
            </a:fld>
            <a:endParaRPr lang="ja-JP" altLang="en-US"/>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p:cNvSpPr>
            <a:spLocks noGrp="1"/>
          </p:cNvSpPr>
          <p:nvPr>
            <p:ph type="sldNum" sz="quarter" idx="12"/>
          </p:nvPr>
        </p:nvSpPr>
        <p:spPr/>
        <p:txBody>
          <a:bodyPr/>
          <a:lstStyle>
            <a:lvl1pPr>
              <a:defRPr/>
            </a:lvl1pPr>
          </a:lstStyle>
          <a:p>
            <a:pPr>
              <a:defRPr/>
            </a:pPr>
            <a:fld id="{C2757436-97B1-4696-BCCF-22C67329FF74}"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 9"/>
          <p:cNvSpPr>
            <a:spLocks noGrp="1"/>
          </p:cNvSpPr>
          <p:nvPr>
            <p:ph type="dt" sz="half" idx="10"/>
          </p:nvPr>
        </p:nvSpPr>
        <p:spPr/>
        <p:txBody>
          <a:bodyPr/>
          <a:lstStyle>
            <a:lvl1pPr>
              <a:defRPr/>
            </a:lvl1pPr>
          </a:lstStyle>
          <a:p>
            <a:pPr>
              <a:defRPr/>
            </a:pPr>
            <a:fld id="{9384F927-8B43-4AF8-867A-4065AA6FB7B9}" type="datetimeFigureOut">
              <a:rPr lang="ja-JP" altLang="en-US"/>
              <a:pPr>
                <a:defRPr/>
              </a:pPr>
              <a:t>2022/4/14</a:t>
            </a:fld>
            <a:endParaRPr lang="ja-JP" altLang="en-US"/>
          </a:p>
        </p:txBody>
      </p:sp>
      <p:sp>
        <p:nvSpPr>
          <p:cNvPr id="8"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17"/>
          <p:cNvSpPr>
            <a:spLocks noGrp="1"/>
          </p:cNvSpPr>
          <p:nvPr>
            <p:ph type="sldNum" sz="quarter" idx="12"/>
          </p:nvPr>
        </p:nvSpPr>
        <p:spPr/>
        <p:txBody>
          <a:bodyPr/>
          <a:lstStyle>
            <a:lvl1pPr>
              <a:defRPr/>
            </a:lvl1pPr>
          </a:lstStyle>
          <a:p>
            <a:pPr>
              <a:defRPr/>
            </a:pPr>
            <a:fld id="{4C00B886-63F9-4163-ACE1-7B44E430C1CE}"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日付プレースホルダ 9"/>
          <p:cNvSpPr>
            <a:spLocks noGrp="1"/>
          </p:cNvSpPr>
          <p:nvPr>
            <p:ph type="dt" sz="half" idx="10"/>
          </p:nvPr>
        </p:nvSpPr>
        <p:spPr/>
        <p:txBody>
          <a:bodyPr/>
          <a:lstStyle>
            <a:lvl1pPr>
              <a:defRPr/>
            </a:lvl1pPr>
          </a:lstStyle>
          <a:p>
            <a:pPr>
              <a:defRPr/>
            </a:pPr>
            <a:fld id="{1A30341D-40D9-4702-AFBF-0BF286301538}" type="datetimeFigureOut">
              <a:rPr lang="ja-JP" altLang="en-US"/>
              <a:pPr>
                <a:defRPr/>
              </a:pPr>
              <a:t>2022/4/14</a:t>
            </a:fld>
            <a:endParaRPr lang="ja-JP" altLang="en-US"/>
          </a:p>
        </p:txBody>
      </p:sp>
      <p:sp>
        <p:nvSpPr>
          <p:cNvPr id="4"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17"/>
          <p:cNvSpPr>
            <a:spLocks noGrp="1"/>
          </p:cNvSpPr>
          <p:nvPr>
            <p:ph type="sldNum" sz="quarter" idx="12"/>
          </p:nvPr>
        </p:nvSpPr>
        <p:spPr/>
        <p:txBody>
          <a:bodyPr/>
          <a:lstStyle>
            <a:lvl1pPr>
              <a:defRPr/>
            </a:lvl1pPr>
          </a:lstStyle>
          <a:p>
            <a:pPr>
              <a:defRPr/>
            </a:pPr>
            <a:fld id="{974E163A-B091-4F70-841E-5A602B04307E}"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p:cNvSpPr>
            <a:spLocks noGrp="1"/>
          </p:cNvSpPr>
          <p:nvPr>
            <p:ph type="dt" sz="half" idx="10"/>
          </p:nvPr>
        </p:nvSpPr>
        <p:spPr/>
        <p:txBody>
          <a:bodyPr/>
          <a:lstStyle>
            <a:lvl1pPr>
              <a:defRPr/>
            </a:lvl1pPr>
          </a:lstStyle>
          <a:p>
            <a:pPr>
              <a:defRPr/>
            </a:pPr>
            <a:fld id="{411F9ED6-397F-4089-AC48-5087CD227558}" type="datetimeFigureOut">
              <a:rPr lang="ja-JP" altLang="en-US"/>
              <a:pPr>
                <a:defRPr/>
              </a:pPr>
              <a:t>2022/4/14</a:t>
            </a:fld>
            <a:endParaRPr lang="ja-JP" altLang="en-US"/>
          </a:p>
        </p:txBody>
      </p:sp>
      <p:sp>
        <p:nvSpPr>
          <p:cNvPr id="3"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17"/>
          <p:cNvSpPr>
            <a:spLocks noGrp="1"/>
          </p:cNvSpPr>
          <p:nvPr>
            <p:ph type="sldNum" sz="quarter" idx="12"/>
          </p:nvPr>
        </p:nvSpPr>
        <p:spPr/>
        <p:txBody>
          <a:bodyPr/>
          <a:lstStyle>
            <a:lvl1pPr>
              <a:defRPr/>
            </a:lvl1pPr>
          </a:lstStyle>
          <a:p>
            <a:pPr>
              <a:defRPr/>
            </a:pPr>
            <a:fld id="{9F7C881E-8969-4F96-9EF6-5ACDED0FE0A0}"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p:cNvSpPr>
            <a:spLocks noGrp="1"/>
          </p:cNvSpPr>
          <p:nvPr>
            <p:ph type="dt" sz="half" idx="10"/>
          </p:nvPr>
        </p:nvSpPr>
        <p:spPr/>
        <p:txBody>
          <a:bodyPr/>
          <a:lstStyle>
            <a:lvl1pPr>
              <a:defRPr/>
            </a:lvl1pPr>
          </a:lstStyle>
          <a:p>
            <a:pPr>
              <a:defRPr/>
            </a:pPr>
            <a:fld id="{FB120418-F75C-4669-84A0-B58C4405C6EA}" type="datetimeFigureOut">
              <a:rPr lang="ja-JP" altLang="en-US"/>
              <a:pPr>
                <a:defRPr/>
              </a:pPr>
              <a:t>2022/4/14</a:t>
            </a:fld>
            <a:endParaRPr lang="ja-JP" altLang="en-US"/>
          </a:p>
        </p:txBody>
      </p:sp>
      <p:sp>
        <p:nvSpPr>
          <p:cNvPr id="6"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p:cNvSpPr>
            <a:spLocks noGrp="1"/>
          </p:cNvSpPr>
          <p:nvPr>
            <p:ph type="sldNum" sz="quarter" idx="12"/>
          </p:nvPr>
        </p:nvSpPr>
        <p:spPr/>
        <p:txBody>
          <a:bodyPr/>
          <a:lstStyle>
            <a:lvl1pPr>
              <a:defRPr/>
            </a:lvl1pPr>
          </a:lstStyle>
          <a:p>
            <a:pPr>
              <a:defRPr/>
            </a:pPr>
            <a:fld id="{D7DE8280-0FB1-469F-8D5A-4F933E33BA35}"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1 つの角を丸めた四角形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6" name="直角三角形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a:p>
        </p:txBody>
      </p:sp>
      <p:sp>
        <p:nvSpPr>
          <p:cNvPr id="7" name="フリーフォーム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8" name="フリーフォーム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2"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4"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9" name="日付プレースホルダ 4"/>
          <p:cNvSpPr>
            <a:spLocks noGrp="1"/>
          </p:cNvSpPr>
          <p:nvPr>
            <p:ph type="dt" sz="half" idx="10"/>
          </p:nvPr>
        </p:nvSpPr>
        <p:spPr/>
        <p:txBody>
          <a:bodyPr/>
          <a:lstStyle>
            <a:lvl1pPr>
              <a:defRPr/>
            </a:lvl1pPr>
          </a:lstStyle>
          <a:p>
            <a:pPr>
              <a:defRPr/>
            </a:pPr>
            <a:fld id="{5AC209BC-C861-475F-BB21-2BB8DC21718E}" type="datetimeFigureOut">
              <a:rPr lang="ja-JP" altLang="en-US"/>
              <a:pPr>
                <a:defRPr/>
              </a:pPr>
              <a:t>2022/4/14</a:t>
            </a:fld>
            <a:endParaRPr lang="ja-JP" altLang="en-US"/>
          </a:p>
        </p:txBody>
      </p:sp>
      <p:sp>
        <p:nvSpPr>
          <p:cNvPr id="10" name="フッター プレースホルダ 5"/>
          <p:cNvSpPr>
            <a:spLocks noGrp="1"/>
          </p:cNvSpPr>
          <p:nvPr>
            <p:ph type="ftr" sz="quarter" idx="11"/>
          </p:nvPr>
        </p:nvSpPr>
        <p:spPr/>
        <p:txBody>
          <a:bodyPr/>
          <a:lstStyle>
            <a:lvl1pPr>
              <a:defRPr/>
            </a:lvl1pPr>
          </a:lstStyle>
          <a:p>
            <a:pPr>
              <a:defRPr/>
            </a:pPr>
            <a:endParaRPr lang="ja-JP" altLang="en-US"/>
          </a:p>
        </p:txBody>
      </p:sp>
      <p:sp>
        <p:nvSpPr>
          <p:cNvPr id="11" name="スライド番号プレースホルダ 6"/>
          <p:cNvSpPr>
            <a:spLocks noGrp="1"/>
          </p:cNvSpPr>
          <p:nvPr>
            <p:ph type="sldNum" sz="quarter" idx="12"/>
          </p:nvPr>
        </p:nvSpPr>
        <p:spPr>
          <a:xfrm>
            <a:off x="8077200" y="6356350"/>
            <a:ext cx="609600" cy="365125"/>
          </a:xfrm>
        </p:spPr>
        <p:txBody>
          <a:bodyPr/>
          <a:lstStyle>
            <a:lvl1pPr>
              <a:defRPr/>
            </a:lvl1pPr>
          </a:lstStyle>
          <a:p>
            <a:pPr>
              <a:defRPr/>
            </a:pPr>
            <a:fld id="{2169B9BD-F82A-4E3A-ADDA-F670A9E6860B}"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フリーフォーム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8" name="フリーフォーム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a:latin typeface="+mn-lt"/>
              <a:ea typeface="+mn-ea"/>
            </a:endParaRPr>
          </a:p>
        </p:txBody>
      </p:sp>
      <p:sp>
        <p:nvSpPr>
          <p:cNvPr id="1028" name="タイトル プレースホルダ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p>
        </p:txBody>
      </p:sp>
      <p:sp>
        <p:nvSpPr>
          <p:cNvPr id="1029" name="テキスト プレースホルダ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0" name="日付プレースホル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ＭＳ Ｐゴシック" charset="-128"/>
              </a:defRPr>
            </a:lvl1pPr>
          </a:lstStyle>
          <a:p>
            <a:pPr>
              <a:defRPr/>
            </a:pPr>
            <a:fld id="{E017DEC7-B38A-4B0E-A13C-F4C9D47B28D4}" type="datetimeFigureOut">
              <a:rPr lang="ja-JP" altLang="en-US"/>
              <a:pPr>
                <a:defRPr/>
              </a:pPr>
              <a:t>2022/4/14</a:t>
            </a:fld>
            <a:endParaRPr lang="ja-JP" altLang="en-US"/>
          </a:p>
        </p:txBody>
      </p:sp>
      <p:sp>
        <p:nvSpPr>
          <p:cNvPr id="22" name="フッター プレースホル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ea typeface="ＭＳ Ｐゴシック" charset="-128"/>
              </a:defRPr>
            </a:lvl1pPr>
          </a:lstStyle>
          <a:p>
            <a:pPr>
              <a:defRPr/>
            </a:pPr>
            <a:endParaRPr lang="ja-JP" altLang="en-US"/>
          </a:p>
        </p:txBody>
      </p:sp>
      <p:sp>
        <p:nvSpPr>
          <p:cNvPr id="18" name="スライド番号プレースホル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ea typeface="ＭＳ Ｐゴシック" charset="-128"/>
              </a:defRPr>
            </a:lvl1pPr>
          </a:lstStyle>
          <a:p>
            <a:pPr>
              <a:defRPr/>
            </a:pPr>
            <a:fld id="{B0F40DA5-07BE-4CBC-84AA-D2F8FF597A08}" type="slidenum">
              <a:rPr lang="ja-JP" altLang="en-US"/>
              <a:pPr>
                <a:defRPr/>
              </a:pPr>
              <a:t>‹#›</a:t>
            </a:fld>
            <a:endParaRPr lang="ja-JP" altLang="en-US"/>
          </a:p>
        </p:txBody>
      </p:sp>
      <p:grpSp>
        <p:nvGrpSpPr>
          <p:cNvPr id="1033" name="グループ化 1"/>
          <p:cNvGrpSpPr>
            <a:grpSpLocks/>
          </p:cNvGrpSpPr>
          <p:nvPr/>
        </p:nvGrpSpPr>
        <p:grpSpPr bwMode="auto">
          <a:xfrm>
            <a:off x="-19050" y="203200"/>
            <a:ext cx="9180513" cy="647700"/>
            <a:chOff x="-19045" y="216550"/>
            <a:chExt cx="9180548" cy="649224"/>
          </a:xfrm>
        </p:grpSpPr>
        <p:sp>
          <p:nvSpPr>
            <p:cNvPr id="12" name="フリーフォーム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kumimoji="0" lang="en-US">
                <a:ea typeface="ＭＳ Ｐゴシック" charset="-128"/>
              </a:endParaRPr>
            </a:p>
          </p:txBody>
        </p:sp>
        <p:sp>
          <p:nvSpPr>
            <p:cNvPr id="13" name="フリーフォーム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kumimoji="0" lang="en-US">
                <a:ea typeface="ＭＳ Ｐゴシック" charset="-128"/>
              </a:endParaRPr>
            </a:p>
          </p:txBody>
        </p:sp>
      </p:grpSp>
    </p:spTree>
  </p:cSld>
  <p:clrMap bg1="lt1" tx1="dk1" bg2="lt2" tx2="dk2" accent1="accent1" accent2="accent2" accent3="accent3" accent4="accent4" accent5="accent5" accent6="accent6" hlink="hlink" folHlink="folHlink"/>
  <p:sldLayoutIdLst>
    <p:sldLayoutId id="2147484169" r:id="rId1"/>
    <p:sldLayoutId id="2147484161" r:id="rId2"/>
    <p:sldLayoutId id="2147484170" r:id="rId3"/>
    <p:sldLayoutId id="2147484162" r:id="rId4"/>
    <p:sldLayoutId id="2147484163" r:id="rId5"/>
    <p:sldLayoutId id="2147484164" r:id="rId6"/>
    <p:sldLayoutId id="2147484165" r:id="rId7"/>
    <p:sldLayoutId id="2147484166" r:id="rId8"/>
    <p:sldLayoutId id="2147484171" r:id="rId9"/>
    <p:sldLayoutId id="2147484167" r:id="rId10"/>
    <p:sldLayoutId id="2147484168" r:id="rId11"/>
  </p:sldLayoutIdLst>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txBox="1">
            <a:spLocks/>
          </p:cNvSpPr>
          <p:nvPr/>
        </p:nvSpPr>
        <p:spPr bwMode="auto">
          <a:xfrm>
            <a:off x="755650" y="2492375"/>
            <a:ext cx="8229600" cy="1143000"/>
          </a:xfrm>
          <a:prstGeom prst="rect">
            <a:avLst/>
          </a:prstGeom>
          <a:noFill/>
          <a:ln w="9525">
            <a:noFill/>
            <a:miter lim="800000"/>
            <a:headEnd/>
            <a:tailEnd/>
          </a:ln>
        </p:spPr>
        <p:txBody>
          <a:bodyPr/>
          <a:lstStyle/>
          <a:p>
            <a:r>
              <a:rPr lang="ja-JP" altLang="en-US" sz="5400">
                <a:solidFill>
                  <a:schemeClr val="tx2"/>
                </a:solidFill>
                <a:latin typeface="Calibri" pitchFamily="34" charset="0"/>
              </a:rPr>
              <a:t>　　　　有限幾何学　</a:t>
            </a:r>
            <a:endParaRPr lang="en-US" altLang="ja-JP" sz="5400">
              <a:solidFill>
                <a:schemeClr val="tx2"/>
              </a:solidFill>
              <a:latin typeface="Calibri" pitchFamily="34" charset="0"/>
            </a:endParaRPr>
          </a:p>
          <a:p>
            <a:r>
              <a:rPr lang="ja-JP" altLang="en-US" sz="5400">
                <a:solidFill>
                  <a:schemeClr val="tx2"/>
                </a:solidFill>
                <a:latin typeface="Calibri" pitchFamily="34" charset="0"/>
              </a:rPr>
              <a:t>　　　　　　第１回</a:t>
            </a:r>
            <a:endParaRPr lang="ja-JP" altLang="en-US" sz="5000">
              <a:solidFill>
                <a:schemeClr val="tx2"/>
              </a:solidFill>
              <a:latin typeface="Calibri" pitchFamily="34" charset="0"/>
            </a:endParaRPr>
          </a:p>
        </p:txBody>
      </p:sp>
    </p:spTree>
  </p:cSld>
  <p:clrMapOvr>
    <a:masterClrMapping/>
  </p:clrMapOvr>
  <p:transition advTm="1432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タイトル 1"/>
          <p:cNvSpPr>
            <a:spLocks noGrp="1"/>
          </p:cNvSpPr>
          <p:nvPr>
            <p:ph type="title"/>
          </p:nvPr>
        </p:nvSpPr>
        <p:spPr/>
        <p:txBody>
          <a:bodyPr/>
          <a:lstStyle/>
          <a:p>
            <a:pPr eaLnBrk="1" hangingPunct="1"/>
            <a:r>
              <a:rPr lang="en-US" altLang="ja-JP"/>
              <a:t>1.2</a:t>
            </a:r>
            <a:r>
              <a:rPr lang="ja-JP" altLang="en-US"/>
              <a:t>　グラフで表現される事象の例</a:t>
            </a:r>
          </a:p>
        </p:txBody>
      </p:sp>
      <p:sp>
        <p:nvSpPr>
          <p:cNvPr id="14339" name="コンテンツ プレースホルダー 2"/>
          <p:cNvSpPr>
            <a:spLocks noGrp="1"/>
          </p:cNvSpPr>
          <p:nvPr>
            <p:ph idx="1"/>
          </p:nvPr>
        </p:nvSpPr>
        <p:spPr/>
        <p:txBody>
          <a:bodyPr/>
          <a:lstStyle/>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p:txBody>
      </p:sp>
      <p:sp>
        <p:nvSpPr>
          <p:cNvPr id="4" name="コンテンツ プレースホルダー 2"/>
          <p:cNvSpPr txBox="1">
            <a:spLocks/>
          </p:cNvSpPr>
          <p:nvPr/>
        </p:nvSpPr>
        <p:spPr bwMode="auto">
          <a:xfrm>
            <a:off x="107950" y="1916113"/>
            <a:ext cx="8964613" cy="4389437"/>
          </a:xfrm>
          <a:prstGeom prst="rect">
            <a:avLst/>
          </a:prstGeom>
          <a:noFill/>
          <a:ln>
            <a:noFill/>
          </a:ln>
        </p:spPr>
        <p:txBody>
          <a:bodyPr/>
          <a:lstStyle/>
          <a:p>
            <a:pPr>
              <a:defRPr/>
            </a:pPr>
            <a:r>
              <a:rPr lang="ja-JP" altLang="en-US" sz="2400" dirty="0">
                <a:latin typeface="Calibri" pitchFamily="34" charset="0"/>
                <a:ea typeface="ＭＳ Ｐゴシック" charset="-128"/>
              </a:rPr>
              <a:t>グラフ理論の応用例</a:t>
            </a:r>
            <a:r>
              <a:rPr lang="en-US" altLang="ja-JP" sz="2400" dirty="0">
                <a:latin typeface="Calibri" pitchFamily="34" charset="0"/>
                <a:ea typeface="ＭＳ Ｐゴシック" charset="-128"/>
              </a:rPr>
              <a:t>4</a:t>
            </a:r>
            <a:r>
              <a:rPr lang="ja-JP" altLang="en-US" sz="2400" dirty="0">
                <a:latin typeface="Calibri" pitchFamily="34" charset="0"/>
                <a:ea typeface="ＭＳ Ｐゴシック" charset="-128"/>
              </a:rPr>
              <a:t>：ケーニヒベルクの橋渡りの問題</a:t>
            </a:r>
            <a:endParaRPr lang="en-US" altLang="ja-JP" sz="2400" dirty="0">
              <a:latin typeface="Calibri" pitchFamily="34" charset="0"/>
              <a:ea typeface="ＭＳ Ｐゴシック" charset="-128"/>
            </a:endParaRPr>
          </a:p>
          <a:p>
            <a:pPr>
              <a:defRPr/>
            </a:pPr>
            <a:r>
              <a:rPr lang="ja-JP" altLang="en-US" sz="2400" dirty="0">
                <a:latin typeface="Calibri" pitchFamily="34" charset="0"/>
                <a:ea typeface="ＭＳ Ｐゴシック" charset="-128"/>
              </a:rPr>
              <a:t>下のグラフは一筆書きすることができるか？</a:t>
            </a:r>
            <a:endParaRPr lang="en-US" altLang="ja-JP" sz="2400" dirty="0">
              <a:latin typeface="Calibri" pitchFamily="34" charset="0"/>
              <a:ea typeface="ＭＳ Ｐゴシック" charset="-128"/>
            </a:endParaRPr>
          </a:p>
          <a:p>
            <a:pPr>
              <a:defRPr/>
            </a:pPr>
            <a:r>
              <a:rPr lang="ja-JP" altLang="en-US" sz="2400" dirty="0">
                <a:latin typeface="Calibri" pitchFamily="34" charset="0"/>
                <a:ea typeface="ＭＳ Ｐゴシック" charset="-128"/>
              </a:rPr>
              <a:t>オイラーの定理から答えが分かる（第</a:t>
            </a:r>
            <a:r>
              <a:rPr lang="en-US" altLang="ja-JP" sz="2400" dirty="0">
                <a:latin typeface="Calibri" pitchFamily="34" charset="0"/>
                <a:ea typeface="ＭＳ Ｐゴシック" charset="-128"/>
              </a:rPr>
              <a:t>3</a:t>
            </a:r>
            <a:r>
              <a:rPr lang="ja-JP" altLang="en-US" sz="2400" dirty="0">
                <a:latin typeface="Calibri" pitchFamily="34" charset="0"/>
                <a:ea typeface="ＭＳ Ｐゴシック" charset="-128"/>
              </a:rPr>
              <a:t>回の講義で扱う）．</a:t>
            </a:r>
            <a:endParaRPr lang="en-US" altLang="ja-JP" sz="2400" dirty="0">
              <a:latin typeface="Calibri" pitchFamily="34" charset="0"/>
              <a:ea typeface="+mn-ea"/>
            </a:endParaRPr>
          </a:p>
        </p:txBody>
      </p:sp>
      <p:sp>
        <p:nvSpPr>
          <p:cNvPr id="15" name="円/楕円 14"/>
          <p:cNvSpPr>
            <a:spLocks noChangeAspect="1"/>
          </p:cNvSpPr>
          <p:nvPr/>
        </p:nvSpPr>
        <p:spPr bwMode="auto">
          <a:xfrm>
            <a:off x="4016375" y="3916363"/>
            <a:ext cx="122238" cy="1365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6" name="直線コネクタ 15"/>
          <p:cNvCxnSpPr>
            <a:endCxn id="19" idx="2"/>
          </p:cNvCxnSpPr>
          <p:nvPr/>
        </p:nvCxnSpPr>
        <p:spPr bwMode="auto">
          <a:xfrm flipV="1">
            <a:off x="4084638" y="5026025"/>
            <a:ext cx="183991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7" name="円/楕円 16"/>
          <p:cNvSpPr>
            <a:spLocks noChangeAspect="1"/>
          </p:cNvSpPr>
          <p:nvPr/>
        </p:nvSpPr>
        <p:spPr bwMode="auto">
          <a:xfrm>
            <a:off x="4019550" y="4959350"/>
            <a:ext cx="122238" cy="134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a:spLocks noChangeAspect="1"/>
          </p:cNvSpPr>
          <p:nvPr/>
        </p:nvSpPr>
        <p:spPr bwMode="auto">
          <a:xfrm>
            <a:off x="4029075" y="5943600"/>
            <a:ext cx="122238" cy="134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円/楕円 18"/>
          <p:cNvSpPr>
            <a:spLocks noChangeAspect="1"/>
          </p:cNvSpPr>
          <p:nvPr/>
        </p:nvSpPr>
        <p:spPr bwMode="auto">
          <a:xfrm>
            <a:off x="5924550" y="4959350"/>
            <a:ext cx="123825" cy="134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20" name="直線コネクタ 19"/>
          <p:cNvCxnSpPr>
            <a:endCxn id="19" idx="6"/>
          </p:cNvCxnSpPr>
          <p:nvPr/>
        </p:nvCxnSpPr>
        <p:spPr bwMode="auto">
          <a:xfrm>
            <a:off x="4097338" y="3978275"/>
            <a:ext cx="1951037" cy="10477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p:cNvCxnSpPr>
            <a:endCxn id="19" idx="3"/>
          </p:cNvCxnSpPr>
          <p:nvPr/>
        </p:nvCxnSpPr>
        <p:spPr bwMode="auto">
          <a:xfrm flipV="1">
            <a:off x="4108450" y="5073650"/>
            <a:ext cx="1835150" cy="91122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2" name="フリーフォーム 21"/>
          <p:cNvSpPr/>
          <p:nvPr/>
        </p:nvSpPr>
        <p:spPr>
          <a:xfrm>
            <a:off x="3887788" y="3962400"/>
            <a:ext cx="204787" cy="1074738"/>
          </a:xfrm>
          <a:custGeom>
            <a:avLst/>
            <a:gdLst>
              <a:gd name="connsiteX0" fmla="*/ 482221 w 509517"/>
              <a:gd name="connsiteY0" fmla="*/ 0 h 1405719"/>
              <a:gd name="connsiteX1" fmla="*/ 4549 w 509517"/>
              <a:gd name="connsiteY1" fmla="*/ 723331 h 1405719"/>
              <a:gd name="connsiteX2" fmla="*/ 509517 w 509517"/>
              <a:gd name="connsiteY2" fmla="*/ 1405719 h 1405719"/>
            </a:gdLst>
            <a:ahLst/>
            <a:cxnLst>
              <a:cxn ang="0">
                <a:pos x="connsiteX0" y="connsiteY0"/>
              </a:cxn>
              <a:cxn ang="0">
                <a:pos x="connsiteX1" y="connsiteY1"/>
              </a:cxn>
              <a:cxn ang="0">
                <a:pos x="connsiteX2" y="connsiteY2"/>
              </a:cxn>
            </a:cxnLst>
            <a:rect l="l" t="t" r="r" b="b"/>
            <a:pathLst>
              <a:path w="509517" h="1405719">
                <a:moveTo>
                  <a:pt x="482221" y="0"/>
                </a:moveTo>
                <a:cubicBezTo>
                  <a:pt x="241110" y="244522"/>
                  <a:pt x="0" y="489045"/>
                  <a:pt x="4549" y="723331"/>
                </a:cubicBezTo>
                <a:cubicBezTo>
                  <a:pt x="9098" y="957617"/>
                  <a:pt x="259307" y="1181668"/>
                  <a:pt x="509517" y="140571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 name="フリーフォーム 22"/>
          <p:cNvSpPr/>
          <p:nvPr/>
        </p:nvSpPr>
        <p:spPr>
          <a:xfrm>
            <a:off x="3846513" y="5041900"/>
            <a:ext cx="261937" cy="963613"/>
          </a:xfrm>
          <a:custGeom>
            <a:avLst/>
            <a:gdLst>
              <a:gd name="connsiteX0" fmla="*/ 482221 w 509517"/>
              <a:gd name="connsiteY0" fmla="*/ 0 h 1405719"/>
              <a:gd name="connsiteX1" fmla="*/ 4549 w 509517"/>
              <a:gd name="connsiteY1" fmla="*/ 723331 h 1405719"/>
              <a:gd name="connsiteX2" fmla="*/ 509517 w 509517"/>
              <a:gd name="connsiteY2" fmla="*/ 1405719 h 1405719"/>
            </a:gdLst>
            <a:ahLst/>
            <a:cxnLst>
              <a:cxn ang="0">
                <a:pos x="connsiteX0" y="connsiteY0"/>
              </a:cxn>
              <a:cxn ang="0">
                <a:pos x="connsiteX1" y="connsiteY1"/>
              </a:cxn>
              <a:cxn ang="0">
                <a:pos x="connsiteX2" y="connsiteY2"/>
              </a:cxn>
            </a:cxnLst>
            <a:rect l="l" t="t" r="r" b="b"/>
            <a:pathLst>
              <a:path w="509517" h="1405719">
                <a:moveTo>
                  <a:pt x="482221" y="0"/>
                </a:moveTo>
                <a:cubicBezTo>
                  <a:pt x="241110" y="244522"/>
                  <a:pt x="0" y="489045"/>
                  <a:pt x="4549" y="723331"/>
                </a:cubicBezTo>
                <a:cubicBezTo>
                  <a:pt x="9098" y="957617"/>
                  <a:pt x="259307" y="1181668"/>
                  <a:pt x="509517" y="140571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 name="フリーフォーム 23"/>
          <p:cNvSpPr/>
          <p:nvPr/>
        </p:nvSpPr>
        <p:spPr>
          <a:xfrm rot="10800000">
            <a:off x="4052888" y="3967163"/>
            <a:ext cx="204787" cy="1074737"/>
          </a:xfrm>
          <a:custGeom>
            <a:avLst/>
            <a:gdLst>
              <a:gd name="connsiteX0" fmla="*/ 482221 w 509517"/>
              <a:gd name="connsiteY0" fmla="*/ 0 h 1405719"/>
              <a:gd name="connsiteX1" fmla="*/ 4549 w 509517"/>
              <a:gd name="connsiteY1" fmla="*/ 723331 h 1405719"/>
              <a:gd name="connsiteX2" fmla="*/ 509517 w 509517"/>
              <a:gd name="connsiteY2" fmla="*/ 1405719 h 1405719"/>
            </a:gdLst>
            <a:ahLst/>
            <a:cxnLst>
              <a:cxn ang="0">
                <a:pos x="connsiteX0" y="connsiteY0"/>
              </a:cxn>
              <a:cxn ang="0">
                <a:pos x="connsiteX1" y="connsiteY1"/>
              </a:cxn>
              <a:cxn ang="0">
                <a:pos x="connsiteX2" y="connsiteY2"/>
              </a:cxn>
            </a:cxnLst>
            <a:rect l="l" t="t" r="r" b="b"/>
            <a:pathLst>
              <a:path w="509517" h="1405719">
                <a:moveTo>
                  <a:pt x="482221" y="0"/>
                </a:moveTo>
                <a:cubicBezTo>
                  <a:pt x="241110" y="244522"/>
                  <a:pt x="0" y="489045"/>
                  <a:pt x="4549" y="723331"/>
                </a:cubicBezTo>
                <a:cubicBezTo>
                  <a:pt x="9098" y="957617"/>
                  <a:pt x="259307" y="1181668"/>
                  <a:pt x="509517" y="140571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 name="フリーフォーム 24"/>
          <p:cNvSpPr/>
          <p:nvPr/>
        </p:nvSpPr>
        <p:spPr>
          <a:xfrm rot="10800000">
            <a:off x="4068763" y="5068888"/>
            <a:ext cx="258762" cy="965200"/>
          </a:xfrm>
          <a:custGeom>
            <a:avLst/>
            <a:gdLst>
              <a:gd name="connsiteX0" fmla="*/ 482221 w 509517"/>
              <a:gd name="connsiteY0" fmla="*/ 0 h 1405719"/>
              <a:gd name="connsiteX1" fmla="*/ 4549 w 509517"/>
              <a:gd name="connsiteY1" fmla="*/ 723331 h 1405719"/>
              <a:gd name="connsiteX2" fmla="*/ 509517 w 509517"/>
              <a:gd name="connsiteY2" fmla="*/ 1405719 h 1405719"/>
            </a:gdLst>
            <a:ahLst/>
            <a:cxnLst>
              <a:cxn ang="0">
                <a:pos x="connsiteX0" y="connsiteY0"/>
              </a:cxn>
              <a:cxn ang="0">
                <a:pos x="connsiteX1" y="connsiteY1"/>
              </a:cxn>
              <a:cxn ang="0">
                <a:pos x="connsiteX2" y="connsiteY2"/>
              </a:cxn>
            </a:cxnLst>
            <a:rect l="l" t="t" r="r" b="b"/>
            <a:pathLst>
              <a:path w="509517" h="1405719">
                <a:moveTo>
                  <a:pt x="482221" y="0"/>
                </a:moveTo>
                <a:cubicBezTo>
                  <a:pt x="241110" y="244522"/>
                  <a:pt x="0" y="489045"/>
                  <a:pt x="4549" y="723331"/>
                </a:cubicBezTo>
                <a:cubicBezTo>
                  <a:pt x="9098" y="957617"/>
                  <a:pt x="259307" y="1181668"/>
                  <a:pt x="509517" y="140571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4352" name="テキスト ボックス 40"/>
          <p:cNvSpPr txBox="1">
            <a:spLocks noChangeArrowheads="1"/>
          </p:cNvSpPr>
          <p:nvPr/>
        </p:nvSpPr>
        <p:spPr bwMode="auto">
          <a:xfrm>
            <a:off x="3665538" y="3795713"/>
            <a:ext cx="258762" cy="282575"/>
          </a:xfrm>
          <a:prstGeom prst="rect">
            <a:avLst/>
          </a:prstGeom>
          <a:noFill/>
          <a:ln w="9525">
            <a:noFill/>
            <a:miter lim="800000"/>
            <a:headEnd/>
            <a:tailEnd/>
          </a:ln>
        </p:spPr>
        <p:txBody>
          <a:bodyPr wrap="none">
            <a:spAutoFit/>
          </a:bodyPr>
          <a:lstStyle/>
          <a:p>
            <a:r>
              <a:rPr lang="en-US" altLang="ja-JP"/>
              <a:t>A</a:t>
            </a:r>
            <a:endParaRPr lang="ja-JP" altLang="en-US"/>
          </a:p>
        </p:txBody>
      </p:sp>
      <p:sp>
        <p:nvSpPr>
          <p:cNvPr id="14353" name="テキスト ボックス 41"/>
          <p:cNvSpPr txBox="1">
            <a:spLocks noChangeArrowheads="1"/>
          </p:cNvSpPr>
          <p:nvPr/>
        </p:nvSpPr>
        <p:spPr bwMode="auto">
          <a:xfrm>
            <a:off x="3663950" y="4897438"/>
            <a:ext cx="260350" cy="282575"/>
          </a:xfrm>
          <a:prstGeom prst="rect">
            <a:avLst/>
          </a:prstGeom>
          <a:noFill/>
          <a:ln w="9525">
            <a:noFill/>
            <a:miter lim="800000"/>
            <a:headEnd/>
            <a:tailEnd/>
          </a:ln>
        </p:spPr>
        <p:txBody>
          <a:bodyPr wrap="none">
            <a:spAutoFit/>
          </a:bodyPr>
          <a:lstStyle/>
          <a:p>
            <a:r>
              <a:rPr lang="en-US" altLang="ja-JP"/>
              <a:t>B</a:t>
            </a:r>
            <a:endParaRPr lang="ja-JP" altLang="en-US"/>
          </a:p>
        </p:txBody>
      </p:sp>
      <p:sp>
        <p:nvSpPr>
          <p:cNvPr id="14354" name="テキスト ボックス 42"/>
          <p:cNvSpPr txBox="1">
            <a:spLocks noChangeArrowheads="1"/>
          </p:cNvSpPr>
          <p:nvPr/>
        </p:nvSpPr>
        <p:spPr bwMode="auto">
          <a:xfrm>
            <a:off x="3635375" y="5883275"/>
            <a:ext cx="268288" cy="282575"/>
          </a:xfrm>
          <a:prstGeom prst="rect">
            <a:avLst/>
          </a:prstGeom>
          <a:noFill/>
          <a:ln w="9525">
            <a:noFill/>
            <a:miter lim="800000"/>
            <a:headEnd/>
            <a:tailEnd/>
          </a:ln>
        </p:spPr>
        <p:txBody>
          <a:bodyPr wrap="none">
            <a:spAutoFit/>
          </a:bodyPr>
          <a:lstStyle/>
          <a:p>
            <a:r>
              <a:rPr lang="en-US" altLang="ja-JP"/>
              <a:t>C</a:t>
            </a:r>
            <a:endParaRPr lang="ja-JP" altLang="en-US"/>
          </a:p>
        </p:txBody>
      </p:sp>
      <p:sp>
        <p:nvSpPr>
          <p:cNvPr id="14355" name="テキスト ボックス 43"/>
          <p:cNvSpPr txBox="1">
            <a:spLocks noChangeArrowheads="1"/>
          </p:cNvSpPr>
          <p:nvPr/>
        </p:nvSpPr>
        <p:spPr bwMode="auto">
          <a:xfrm>
            <a:off x="6032500" y="4876800"/>
            <a:ext cx="268288" cy="282575"/>
          </a:xfrm>
          <a:prstGeom prst="rect">
            <a:avLst/>
          </a:prstGeom>
          <a:noFill/>
          <a:ln w="9525">
            <a:noFill/>
            <a:miter lim="800000"/>
            <a:headEnd/>
            <a:tailEnd/>
          </a:ln>
        </p:spPr>
        <p:txBody>
          <a:bodyPr wrap="none">
            <a:spAutoFit/>
          </a:bodyPr>
          <a:lstStyle/>
          <a:p>
            <a:r>
              <a:rPr lang="en-US" altLang="ja-JP"/>
              <a:t>D</a:t>
            </a:r>
            <a:endParaRPr lang="ja-JP" altLang="en-US"/>
          </a:p>
        </p:txBody>
      </p:sp>
      <p:sp>
        <p:nvSpPr>
          <p:cNvPr id="14356" name="テキスト ボックス 44"/>
          <p:cNvSpPr txBox="1">
            <a:spLocks noChangeArrowheads="1"/>
          </p:cNvSpPr>
          <p:nvPr/>
        </p:nvSpPr>
        <p:spPr bwMode="auto">
          <a:xfrm>
            <a:off x="3563938" y="4375150"/>
            <a:ext cx="239712" cy="280988"/>
          </a:xfrm>
          <a:prstGeom prst="rect">
            <a:avLst/>
          </a:prstGeom>
          <a:noFill/>
          <a:ln w="9525">
            <a:noFill/>
            <a:miter lim="800000"/>
            <a:headEnd/>
            <a:tailEnd/>
          </a:ln>
        </p:spPr>
        <p:txBody>
          <a:bodyPr wrap="none">
            <a:spAutoFit/>
          </a:bodyPr>
          <a:lstStyle/>
          <a:p>
            <a:r>
              <a:rPr lang="en-US" altLang="ja-JP"/>
              <a:t>a</a:t>
            </a:r>
            <a:endParaRPr lang="ja-JP" altLang="en-US"/>
          </a:p>
        </p:txBody>
      </p:sp>
      <p:sp>
        <p:nvSpPr>
          <p:cNvPr id="14357" name="テキスト ボックス 45"/>
          <p:cNvSpPr txBox="1">
            <a:spLocks noChangeArrowheads="1"/>
          </p:cNvSpPr>
          <p:nvPr/>
        </p:nvSpPr>
        <p:spPr bwMode="auto">
          <a:xfrm>
            <a:off x="4284663" y="4384675"/>
            <a:ext cx="238125" cy="282575"/>
          </a:xfrm>
          <a:prstGeom prst="rect">
            <a:avLst/>
          </a:prstGeom>
          <a:noFill/>
          <a:ln w="9525">
            <a:noFill/>
            <a:miter lim="800000"/>
            <a:headEnd/>
            <a:tailEnd/>
          </a:ln>
        </p:spPr>
        <p:txBody>
          <a:bodyPr wrap="none">
            <a:spAutoFit/>
          </a:bodyPr>
          <a:lstStyle/>
          <a:p>
            <a:r>
              <a:rPr lang="en-US" altLang="ja-JP"/>
              <a:t>b</a:t>
            </a:r>
            <a:endParaRPr lang="ja-JP" altLang="en-US"/>
          </a:p>
        </p:txBody>
      </p:sp>
      <p:sp>
        <p:nvSpPr>
          <p:cNvPr id="14358" name="テキスト ボックス 46"/>
          <p:cNvSpPr txBox="1">
            <a:spLocks noChangeArrowheads="1"/>
          </p:cNvSpPr>
          <p:nvPr/>
        </p:nvSpPr>
        <p:spPr bwMode="auto">
          <a:xfrm>
            <a:off x="3611563" y="5421313"/>
            <a:ext cx="228600" cy="282575"/>
          </a:xfrm>
          <a:prstGeom prst="rect">
            <a:avLst/>
          </a:prstGeom>
          <a:noFill/>
          <a:ln w="9525">
            <a:noFill/>
            <a:miter lim="800000"/>
            <a:headEnd/>
            <a:tailEnd/>
          </a:ln>
        </p:spPr>
        <p:txBody>
          <a:bodyPr wrap="none">
            <a:spAutoFit/>
          </a:bodyPr>
          <a:lstStyle/>
          <a:p>
            <a:r>
              <a:rPr lang="en-US" altLang="ja-JP"/>
              <a:t>c</a:t>
            </a:r>
            <a:endParaRPr lang="ja-JP" altLang="en-US"/>
          </a:p>
        </p:txBody>
      </p:sp>
      <p:sp>
        <p:nvSpPr>
          <p:cNvPr id="14359" name="テキスト ボックス 47"/>
          <p:cNvSpPr txBox="1">
            <a:spLocks noChangeArrowheads="1"/>
          </p:cNvSpPr>
          <p:nvPr/>
        </p:nvSpPr>
        <p:spPr bwMode="auto">
          <a:xfrm>
            <a:off x="4289425" y="5427663"/>
            <a:ext cx="238125" cy="280987"/>
          </a:xfrm>
          <a:prstGeom prst="rect">
            <a:avLst/>
          </a:prstGeom>
          <a:noFill/>
          <a:ln w="9525">
            <a:noFill/>
            <a:miter lim="800000"/>
            <a:headEnd/>
            <a:tailEnd/>
          </a:ln>
        </p:spPr>
        <p:txBody>
          <a:bodyPr wrap="none">
            <a:spAutoFit/>
          </a:bodyPr>
          <a:lstStyle/>
          <a:p>
            <a:r>
              <a:rPr lang="en-US" altLang="ja-JP"/>
              <a:t>d</a:t>
            </a:r>
            <a:endParaRPr lang="ja-JP" altLang="en-US"/>
          </a:p>
        </p:txBody>
      </p:sp>
      <p:sp>
        <p:nvSpPr>
          <p:cNvPr id="14360" name="テキスト ボックス 48"/>
          <p:cNvSpPr txBox="1">
            <a:spLocks noChangeArrowheads="1"/>
          </p:cNvSpPr>
          <p:nvPr/>
        </p:nvSpPr>
        <p:spPr bwMode="auto">
          <a:xfrm>
            <a:off x="4822825" y="4659313"/>
            <a:ext cx="239713" cy="282575"/>
          </a:xfrm>
          <a:prstGeom prst="rect">
            <a:avLst/>
          </a:prstGeom>
          <a:noFill/>
          <a:ln w="9525">
            <a:noFill/>
            <a:miter lim="800000"/>
            <a:headEnd/>
            <a:tailEnd/>
          </a:ln>
        </p:spPr>
        <p:txBody>
          <a:bodyPr wrap="none">
            <a:spAutoFit/>
          </a:bodyPr>
          <a:lstStyle/>
          <a:p>
            <a:r>
              <a:rPr lang="en-US" altLang="ja-JP"/>
              <a:t>e</a:t>
            </a:r>
            <a:endParaRPr lang="ja-JP" altLang="en-US"/>
          </a:p>
        </p:txBody>
      </p:sp>
      <p:sp>
        <p:nvSpPr>
          <p:cNvPr id="14361" name="テキスト ボックス 49"/>
          <p:cNvSpPr txBox="1">
            <a:spLocks noChangeArrowheads="1"/>
          </p:cNvSpPr>
          <p:nvPr/>
        </p:nvSpPr>
        <p:spPr bwMode="auto">
          <a:xfrm>
            <a:off x="4959350" y="4160838"/>
            <a:ext cx="188913" cy="282575"/>
          </a:xfrm>
          <a:prstGeom prst="rect">
            <a:avLst/>
          </a:prstGeom>
          <a:noFill/>
          <a:ln w="9525">
            <a:noFill/>
            <a:miter lim="800000"/>
            <a:headEnd/>
            <a:tailEnd/>
          </a:ln>
        </p:spPr>
        <p:txBody>
          <a:bodyPr wrap="none">
            <a:spAutoFit/>
          </a:bodyPr>
          <a:lstStyle/>
          <a:p>
            <a:r>
              <a:rPr lang="en-US" altLang="ja-JP"/>
              <a:t>f</a:t>
            </a:r>
            <a:endParaRPr lang="ja-JP" altLang="en-US"/>
          </a:p>
        </p:txBody>
      </p:sp>
      <p:sp>
        <p:nvSpPr>
          <p:cNvPr id="14362" name="テキスト ボックス 50"/>
          <p:cNvSpPr txBox="1">
            <a:spLocks noChangeArrowheads="1"/>
          </p:cNvSpPr>
          <p:nvPr/>
        </p:nvSpPr>
        <p:spPr bwMode="auto">
          <a:xfrm>
            <a:off x="4840288" y="5602288"/>
            <a:ext cx="239712" cy="280987"/>
          </a:xfrm>
          <a:prstGeom prst="rect">
            <a:avLst/>
          </a:prstGeom>
          <a:noFill/>
          <a:ln w="9525">
            <a:noFill/>
            <a:miter lim="800000"/>
            <a:headEnd/>
            <a:tailEnd/>
          </a:ln>
        </p:spPr>
        <p:txBody>
          <a:bodyPr wrap="none">
            <a:spAutoFit/>
          </a:bodyPr>
          <a:lstStyle/>
          <a:p>
            <a:r>
              <a:rPr lang="en-US" altLang="ja-JP"/>
              <a:t>g</a:t>
            </a:r>
            <a:endParaRPr lang="ja-JP" altLang="en-US"/>
          </a:p>
        </p:txBody>
      </p:sp>
    </p:spTree>
  </p:cSld>
  <p:clrMapOvr>
    <a:masterClrMapping/>
  </p:clrMapOvr>
  <p:transition advTm="14149"/>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タイトル 1"/>
          <p:cNvSpPr>
            <a:spLocks noGrp="1"/>
          </p:cNvSpPr>
          <p:nvPr>
            <p:ph type="title"/>
          </p:nvPr>
        </p:nvSpPr>
        <p:spPr>
          <a:xfrm>
            <a:off x="3614738" y="2420938"/>
            <a:ext cx="8229600" cy="1143000"/>
          </a:xfrm>
        </p:spPr>
        <p:txBody>
          <a:bodyPr/>
          <a:lstStyle/>
          <a:p>
            <a:pPr eaLnBrk="1" hangingPunct="1"/>
            <a:br>
              <a:rPr lang="en-US" altLang="ja-JP"/>
            </a:br>
            <a:r>
              <a:rPr lang="en-US" altLang="ja-JP"/>
              <a:t>2.</a:t>
            </a:r>
            <a:r>
              <a:rPr lang="ja-JP" altLang="en-US"/>
              <a:t>　次数</a:t>
            </a:r>
          </a:p>
        </p:txBody>
      </p:sp>
    </p:spTree>
  </p:cSld>
  <p:clrMapOvr>
    <a:masterClrMapping/>
  </p:clrMapOvr>
  <p:transition advTm="14149"/>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タイトル 1"/>
          <p:cNvSpPr>
            <a:spLocks noGrp="1"/>
          </p:cNvSpPr>
          <p:nvPr>
            <p:ph type="title"/>
          </p:nvPr>
        </p:nvSpPr>
        <p:spPr/>
        <p:txBody>
          <a:bodyPr/>
          <a:lstStyle/>
          <a:p>
            <a:pPr eaLnBrk="1" hangingPunct="1"/>
            <a:r>
              <a:rPr lang="en-US" altLang="ja-JP"/>
              <a:t>2.1</a:t>
            </a:r>
            <a:r>
              <a:rPr lang="ja-JP" altLang="en-US"/>
              <a:t>　用語の説明</a:t>
            </a:r>
          </a:p>
        </p:txBody>
      </p:sp>
      <p:sp>
        <p:nvSpPr>
          <p:cNvPr id="16387" name="コンテンツ プレースホルダー 2"/>
          <p:cNvSpPr>
            <a:spLocks noGrp="1"/>
          </p:cNvSpPr>
          <p:nvPr>
            <p:ph idx="1"/>
          </p:nvPr>
        </p:nvSpPr>
        <p:spPr/>
        <p:txBody>
          <a:bodyPr/>
          <a:lstStyle/>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p:txBody>
      </p:sp>
      <p:sp>
        <p:nvSpPr>
          <p:cNvPr id="4" name="コンテンツ プレースホルダー 2"/>
          <p:cNvSpPr txBox="1">
            <a:spLocks/>
          </p:cNvSpPr>
          <p:nvPr/>
        </p:nvSpPr>
        <p:spPr bwMode="auto">
          <a:xfrm>
            <a:off x="609600" y="2087563"/>
            <a:ext cx="85344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G</a:t>
            </a:r>
            <a:r>
              <a:rPr lang="ja-JP" altLang="en-US" sz="2400" dirty="0">
                <a:latin typeface="Calibri" pitchFamily="34" charset="0"/>
                <a:ea typeface="+mn-ea"/>
              </a:rPr>
              <a:t>：グラフ</a:t>
            </a: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V(G)</a:t>
            </a:r>
            <a:r>
              <a:rPr lang="ja-JP" altLang="en-US" sz="2400" dirty="0">
                <a:latin typeface="Calibri" pitchFamily="34" charset="0"/>
                <a:ea typeface="+mn-ea"/>
              </a:rPr>
              <a:t>：グラフ</a:t>
            </a:r>
            <a:r>
              <a:rPr lang="en-US" altLang="ja-JP" sz="2400" dirty="0">
                <a:latin typeface="Calibri" pitchFamily="34" charset="0"/>
                <a:ea typeface="+mn-ea"/>
              </a:rPr>
              <a:t>G</a:t>
            </a:r>
            <a:r>
              <a:rPr lang="ja-JP" altLang="en-US" sz="2400" dirty="0">
                <a:latin typeface="Calibri" pitchFamily="34" charset="0"/>
                <a:ea typeface="+mn-ea"/>
              </a:rPr>
              <a:t>の頂点全体からなる集合</a:t>
            </a: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E(G)</a:t>
            </a:r>
            <a:r>
              <a:rPr lang="ja-JP" altLang="en-US" sz="2400" dirty="0">
                <a:latin typeface="Calibri" pitchFamily="34" charset="0"/>
                <a:ea typeface="+mn-ea"/>
              </a:rPr>
              <a:t>：グラフ</a:t>
            </a:r>
            <a:r>
              <a:rPr lang="en-US" altLang="ja-JP" sz="2400" dirty="0">
                <a:latin typeface="Calibri" pitchFamily="34" charset="0"/>
                <a:ea typeface="+mn-ea"/>
              </a:rPr>
              <a:t>G</a:t>
            </a:r>
            <a:r>
              <a:rPr lang="ja-JP" altLang="en-US" sz="2400" dirty="0">
                <a:latin typeface="Calibri" pitchFamily="34" charset="0"/>
                <a:ea typeface="+mn-ea"/>
              </a:rPr>
              <a:t>の辺全体からなる集合 </a:t>
            </a: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ja-JP" altLang="en-US" sz="2400" dirty="0">
                <a:latin typeface="Calibri" pitchFamily="34" charset="0"/>
                <a:ea typeface="+mn-ea"/>
              </a:rPr>
              <a:t>　　　 頂点</a:t>
            </a:r>
            <a:r>
              <a:rPr lang="en-US" altLang="ja-JP" sz="2400" dirty="0">
                <a:latin typeface="Calibri" pitchFamily="34" charset="0"/>
                <a:ea typeface="+mn-ea"/>
              </a:rPr>
              <a:t>u</a:t>
            </a:r>
            <a:r>
              <a:rPr lang="ja-JP" altLang="en-US" sz="2400" dirty="0">
                <a:latin typeface="Calibri" pitchFamily="34" charset="0"/>
                <a:ea typeface="+mn-ea"/>
              </a:rPr>
              <a:t>と</a:t>
            </a:r>
            <a:r>
              <a:rPr lang="en-US" altLang="ja-JP" sz="2400" dirty="0">
                <a:latin typeface="Calibri" pitchFamily="34" charset="0"/>
                <a:ea typeface="+mn-ea"/>
              </a:rPr>
              <a:t>v</a:t>
            </a:r>
            <a:r>
              <a:rPr lang="ja-JP" altLang="en-US" sz="2400" dirty="0">
                <a:latin typeface="Calibri" pitchFamily="34" charset="0"/>
                <a:ea typeface="+mn-ea"/>
              </a:rPr>
              <a:t>に接続する辺</a:t>
            </a:r>
            <a:r>
              <a:rPr lang="en-US" altLang="ja-JP" sz="2400" dirty="0">
                <a:latin typeface="Calibri" pitchFamily="34" charset="0"/>
                <a:ea typeface="+mn-ea"/>
              </a:rPr>
              <a:t>e</a:t>
            </a:r>
            <a:r>
              <a:rPr lang="ja-JP" altLang="en-US" sz="2400" dirty="0">
                <a:latin typeface="Calibri" pitchFamily="34" charset="0"/>
                <a:ea typeface="+mn-ea"/>
              </a:rPr>
              <a:t>を</a:t>
            </a:r>
            <a:r>
              <a:rPr lang="en-US" altLang="ja-JP" sz="2400" dirty="0">
                <a:latin typeface="Calibri" pitchFamily="34" charset="0"/>
                <a:ea typeface="+mn-ea"/>
              </a:rPr>
              <a:t>e=</a:t>
            </a:r>
            <a:r>
              <a:rPr lang="en-US" altLang="ja-JP" sz="2400" dirty="0" err="1">
                <a:latin typeface="Calibri" pitchFamily="34" charset="0"/>
                <a:ea typeface="+mn-ea"/>
              </a:rPr>
              <a:t>uv</a:t>
            </a:r>
            <a:r>
              <a:rPr lang="ja-JP" altLang="en-US" sz="2400" dirty="0">
                <a:latin typeface="Calibri" pitchFamily="34" charset="0"/>
                <a:ea typeface="+mn-ea"/>
              </a:rPr>
              <a:t>または</a:t>
            </a:r>
            <a:r>
              <a:rPr lang="en-US" altLang="ja-JP" sz="2400" dirty="0">
                <a:latin typeface="Calibri" pitchFamily="34" charset="0"/>
                <a:ea typeface="+mn-ea"/>
              </a:rPr>
              <a:t>e={</a:t>
            </a:r>
            <a:r>
              <a:rPr lang="en-US" altLang="ja-JP" sz="2400" dirty="0" err="1">
                <a:latin typeface="Calibri" pitchFamily="34" charset="0"/>
                <a:ea typeface="+mn-ea"/>
              </a:rPr>
              <a:t>u,v</a:t>
            </a:r>
            <a:r>
              <a:rPr lang="en-US" altLang="ja-JP" sz="2400" dirty="0">
                <a:latin typeface="Calibri" pitchFamily="34" charset="0"/>
                <a:ea typeface="+mn-ea"/>
              </a:rPr>
              <a:t>}</a:t>
            </a:r>
            <a:r>
              <a:rPr lang="ja-JP" altLang="en-US" sz="2400" dirty="0">
                <a:latin typeface="Calibri" pitchFamily="34" charset="0"/>
                <a:ea typeface="+mn-ea"/>
              </a:rPr>
              <a:t>で表す</a:t>
            </a: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ja-JP" altLang="en-US" sz="2400" dirty="0">
                <a:latin typeface="Calibri" pitchFamily="34" charset="0"/>
                <a:ea typeface="+mn-ea"/>
              </a:rPr>
              <a:t>　　　　　　　　　　　　　　　　　  </a:t>
            </a:r>
            <a:r>
              <a:rPr lang="en-US" altLang="ja-JP" sz="2400" dirty="0">
                <a:latin typeface="Calibri" pitchFamily="34" charset="0"/>
                <a:ea typeface="+mn-ea"/>
              </a:rPr>
              <a:t>u</a:t>
            </a:r>
            <a:r>
              <a:rPr lang="ja-JP" altLang="en-US" sz="2400" dirty="0">
                <a:latin typeface="Calibri" pitchFamily="34" charset="0"/>
                <a:ea typeface="+mn-ea"/>
              </a:rPr>
              <a:t>と</a:t>
            </a:r>
            <a:r>
              <a:rPr lang="en-US" altLang="ja-JP" sz="2400" dirty="0">
                <a:latin typeface="Calibri" pitchFamily="34" charset="0"/>
                <a:ea typeface="+mn-ea"/>
              </a:rPr>
              <a:t>v</a:t>
            </a:r>
            <a:r>
              <a:rPr lang="ja-JP" altLang="en-US" sz="2400" dirty="0">
                <a:latin typeface="Calibri" pitchFamily="34" charset="0"/>
                <a:ea typeface="+mn-ea"/>
              </a:rPr>
              <a:t>は辺</a:t>
            </a:r>
            <a:r>
              <a:rPr lang="en-US" altLang="ja-JP" sz="2400" dirty="0">
                <a:latin typeface="Calibri" pitchFamily="34" charset="0"/>
                <a:ea typeface="+mn-ea"/>
              </a:rPr>
              <a:t>e</a:t>
            </a:r>
            <a:r>
              <a:rPr lang="ja-JP" altLang="en-US" sz="2400" dirty="0">
                <a:latin typeface="Calibri" pitchFamily="34" charset="0"/>
                <a:ea typeface="+mn-ea"/>
              </a:rPr>
              <a:t>の端点と呼ばれる</a:t>
            </a:r>
            <a:endParaRPr lang="en-US" altLang="ja-JP" sz="2400" dirty="0">
              <a:latin typeface="Calibri" pitchFamily="34" charset="0"/>
              <a:ea typeface="+mn-ea"/>
            </a:endParaRPr>
          </a:p>
          <a:p>
            <a:pPr marL="273050" indent="-273050">
              <a:spcBef>
                <a:spcPct val="20000"/>
              </a:spcBef>
              <a:buClr>
                <a:srgbClr val="0BD0D9"/>
              </a:buClr>
              <a:buSzPct val="95000"/>
              <a:defRPr/>
            </a:pPr>
            <a:r>
              <a:rPr lang="en-US" altLang="ja-JP" sz="2400" dirty="0">
                <a:latin typeface="Calibri" pitchFamily="34" charset="0"/>
                <a:ea typeface="ＭＳ Ｐゴシック" charset="-128"/>
              </a:rPr>
              <a:t>G</a:t>
            </a:r>
            <a:r>
              <a:rPr lang="ja-JP" altLang="en-US" sz="2400" dirty="0" err="1">
                <a:latin typeface="Calibri" pitchFamily="34" charset="0"/>
                <a:ea typeface="ＭＳ Ｐゴシック" charset="-128"/>
              </a:rPr>
              <a:t>の位</a:t>
            </a:r>
            <a:r>
              <a:rPr lang="ja-JP" altLang="en-US" sz="2400" dirty="0">
                <a:latin typeface="Calibri" pitchFamily="34" charset="0"/>
                <a:ea typeface="ＭＳ Ｐゴシック" charset="-128"/>
              </a:rPr>
              <a:t>数</a:t>
            </a:r>
            <a:r>
              <a:rPr lang="ja-JP" altLang="en-US" sz="2400" dirty="0">
                <a:latin typeface="Calibri" pitchFamily="34" charset="0"/>
                <a:ea typeface="ＭＳ Ｐゴシック" charset="-128"/>
                <a:sym typeface="Wingdings" pitchFamily="2" charset="2"/>
              </a:rPr>
              <a:t>：   </a:t>
            </a:r>
            <a:r>
              <a:rPr lang="en-US" altLang="ja-JP" sz="2400" dirty="0">
                <a:latin typeface="Calibri" pitchFamily="34" charset="0"/>
                <a:ea typeface="ＭＳ Ｐゴシック" charset="-128"/>
                <a:sym typeface="Wingdings" pitchFamily="2" charset="2"/>
              </a:rPr>
              <a:t>G</a:t>
            </a:r>
            <a:r>
              <a:rPr lang="ja-JP" altLang="en-US" sz="2400" dirty="0">
                <a:latin typeface="Calibri" pitchFamily="34" charset="0"/>
                <a:ea typeface="ＭＳ Ｐゴシック" charset="-128"/>
                <a:sym typeface="Wingdings" pitchFamily="2" charset="2"/>
              </a:rPr>
              <a:t>の頂点の数，</a:t>
            </a:r>
            <a:r>
              <a:rPr lang="en-US" altLang="ja-JP" sz="2400" dirty="0">
                <a:latin typeface="Calibri" pitchFamily="34" charset="0"/>
                <a:ea typeface="ＭＳ Ｐゴシック" charset="-128"/>
                <a:sym typeface="Wingdings" pitchFamily="2" charset="2"/>
              </a:rPr>
              <a:t>|V(G)|</a:t>
            </a:r>
            <a:endParaRPr lang="en-US" altLang="ja-JP" sz="2400" dirty="0">
              <a:latin typeface="Calibri" pitchFamily="34" charset="0"/>
              <a:ea typeface="ＭＳ Ｐゴシック" charset="-128"/>
            </a:endParaRPr>
          </a:p>
          <a:p>
            <a:pPr marL="273050" indent="-273050">
              <a:spcBef>
                <a:spcPct val="20000"/>
              </a:spcBef>
              <a:buClr>
                <a:srgbClr val="0BD0D9"/>
              </a:buClr>
              <a:buSzPct val="95000"/>
              <a:defRPr/>
            </a:pPr>
            <a:r>
              <a:rPr lang="en-US" altLang="ja-JP" sz="2400" dirty="0">
                <a:latin typeface="Calibri" pitchFamily="34" charset="0"/>
                <a:ea typeface="ＭＳ Ｐゴシック" charset="-128"/>
              </a:rPr>
              <a:t>G</a:t>
            </a:r>
            <a:r>
              <a:rPr lang="ja-JP" altLang="en-US" sz="2400" dirty="0">
                <a:latin typeface="Calibri" pitchFamily="34" charset="0"/>
                <a:ea typeface="ＭＳ Ｐゴシック" charset="-128"/>
              </a:rPr>
              <a:t>のサイズ：</a:t>
            </a:r>
            <a:r>
              <a:rPr lang="en-US" altLang="ja-JP" sz="2400" dirty="0">
                <a:latin typeface="Calibri" pitchFamily="34" charset="0"/>
                <a:ea typeface="ＭＳ Ｐゴシック" charset="-128"/>
              </a:rPr>
              <a:t>G</a:t>
            </a:r>
            <a:r>
              <a:rPr lang="ja-JP" altLang="en-US" sz="2400" dirty="0">
                <a:latin typeface="Calibri" pitchFamily="34" charset="0"/>
                <a:ea typeface="ＭＳ Ｐゴシック" charset="-128"/>
              </a:rPr>
              <a:t>の辺の数，</a:t>
            </a:r>
            <a:r>
              <a:rPr lang="en-US" altLang="ja-JP" sz="2400" dirty="0">
                <a:latin typeface="Calibri" pitchFamily="34" charset="0"/>
                <a:ea typeface="ＭＳ Ｐゴシック" charset="-128"/>
              </a:rPr>
              <a:t>|E(G)|</a:t>
            </a: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                                                   </a:t>
            </a:r>
            <a:r>
              <a:rPr lang="en-US" altLang="ja-JP" dirty="0">
                <a:latin typeface="Calibri" pitchFamily="34" charset="0"/>
                <a:ea typeface="+mn-ea"/>
              </a:rPr>
              <a:t>V(G)={ u, v, w, x, y, z, o, p },                           |V(G)|=8</a:t>
            </a:r>
          </a:p>
          <a:p>
            <a:pPr marL="273050" indent="-273050">
              <a:spcBef>
                <a:spcPct val="20000"/>
              </a:spcBef>
              <a:buClr>
                <a:srgbClr val="0BD0D9"/>
              </a:buClr>
              <a:buSzPct val="95000"/>
              <a:buFont typeface="Wingdings 2" pitchFamily="18" charset="2"/>
              <a:buNone/>
              <a:defRPr/>
            </a:pPr>
            <a:r>
              <a:rPr lang="en-US" altLang="ja-JP" dirty="0">
                <a:latin typeface="Calibri" pitchFamily="34" charset="0"/>
                <a:ea typeface="+mn-ea"/>
              </a:rPr>
              <a:t>                                                                   E(G)={</a:t>
            </a:r>
            <a:r>
              <a:rPr lang="en-US" altLang="ja-JP" dirty="0" err="1">
                <a:latin typeface="Calibri" pitchFamily="34" charset="0"/>
                <a:ea typeface="+mn-ea"/>
              </a:rPr>
              <a:t>uv</a:t>
            </a:r>
            <a:r>
              <a:rPr lang="en-US" altLang="ja-JP" dirty="0">
                <a:latin typeface="Calibri" pitchFamily="34" charset="0"/>
                <a:ea typeface="+mn-ea"/>
              </a:rPr>
              <a:t>, </a:t>
            </a:r>
            <a:r>
              <a:rPr lang="en-US" altLang="ja-JP" dirty="0" err="1">
                <a:latin typeface="Calibri" pitchFamily="34" charset="0"/>
                <a:ea typeface="+mn-ea"/>
              </a:rPr>
              <a:t>uz</a:t>
            </a:r>
            <a:r>
              <a:rPr lang="en-US" altLang="ja-JP" dirty="0">
                <a:latin typeface="Calibri" pitchFamily="34" charset="0"/>
                <a:ea typeface="+mn-ea"/>
              </a:rPr>
              <a:t>,</a:t>
            </a:r>
            <a:r>
              <a:rPr lang="ja-JP" altLang="en-US" dirty="0">
                <a:latin typeface="Calibri" pitchFamily="34" charset="0"/>
                <a:ea typeface="+mn-ea"/>
              </a:rPr>
              <a:t> </a:t>
            </a:r>
            <a:r>
              <a:rPr lang="en-US" altLang="ja-JP" dirty="0" err="1">
                <a:latin typeface="Calibri" pitchFamily="34" charset="0"/>
                <a:ea typeface="+mn-ea"/>
              </a:rPr>
              <a:t>vw</a:t>
            </a:r>
            <a:r>
              <a:rPr lang="en-US" altLang="ja-JP" dirty="0">
                <a:latin typeface="Calibri" pitchFamily="34" charset="0"/>
                <a:ea typeface="+mn-ea"/>
              </a:rPr>
              <a:t>, </a:t>
            </a:r>
            <a:r>
              <a:rPr lang="en-US" altLang="ja-JP" dirty="0" err="1">
                <a:latin typeface="Calibri" pitchFamily="34" charset="0"/>
                <a:ea typeface="+mn-ea"/>
              </a:rPr>
              <a:t>yz</a:t>
            </a:r>
            <a:r>
              <a:rPr lang="en-US" altLang="ja-JP" dirty="0">
                <a:latin typeface="Calibri" pitchFamily="34" charset="0"/>
                <a:ea typeface="+mn-ea"/>
              </a:rPr>
              <a:t>, </a:t>
            </a:r>
            <a:r>
              <a:rPr lang="en-US" altLang="ja-JP" dirty="0" err="1">
                <a:latin typeface="Calibri" pitchFamily="34" charset="0"/>
                <a:ea typeface="+mn-ea"/>
              </a:rPr>
              <a:t>xy</a:t>
            </a:r>
            <a:r>
              <a:rPr lang="en-US" altLang="ja-JP" dirty="0">
                <a:latin typeface="Calibri" pitchFamily="34" charset="0"/>
                <a:ea typeface="+mn-ea"/>
              </a:rPr>
              <a:t>, </a:t>
            </a:r>
            <a:r>
              <a:rPr lang="en-US" altLang="ja-JP" dirty="0" err="1">
                <a:latin typeface="Calibri" pitchFamily="34" charset="0"/>
                <a:ea typeface="+mn-ea"/>
              </a:rPr>
              <a:t>xw</a:t>
            </a:r>
            <a:r>
              <a:rPr lang="en-US" altLang="ja-JP" dirty="0">
                <a:latin typeface="Calibri" pitchFamily="34" charset="0"/>
                <a:ea typeface="+mn-ea"/>
              </a:rPr>
              <a:t>, </a:t>
            </a:r>
            <a:r>
              <a:rPr lang="en-US" altLang="ja-JP" dirty="0" err="1">
                <a:latin typeface="Calibri" pitchFamily="34" charset="0"/>
                <a:ea typeface="+mn-ea"/>
              </a:rPr>
              <a:t>ow</a:t>
            </a:r>
            <a:r>
              <a:rPr lang="en-US" altLang="ja-JP" dirty="0">
                <a:latin typeface="Calibri" pitchFamily="34" charset="0"/>
                <a:ea typeface="+mn-ea"/>
              </a:rPr>
              <a:t>, op, pw},    |E(G)|=10</a:t>
            </a:r>
          </a:p>
        </p:txBody>
      </p:sp>
      <p:sp>
        <p:nvSpPr>
          <p:cNvPr id="16389" name="テキスト ボックス 56"/>
          <p:cNvSpPr txBox="1">
            <a:spLocks noChangeArrowheads="1"/>
          </p:cNvSpPr>
          <p:nvPr/>
        </p:nvSpPr>
        <p:spPr bwMode="auto">
          <a:xfrm>
            <a:off x="6862763" y="5949950"/>
            <a:ext cx="339725" cy="460375"/>
          </a:xfrm>
          <a:prstGeom prst="rect">
            <a:avLst/>
          </a:prstGeom>
          <a:noFill/>
          <a:ln w="9525">
            <a:noFill/>
            <a:miter lim="800000"/>
            <a:headEnd/>
            <a:tailEnd/>
          </a:ln>
        </p:spPr>
        <p:txBody>
          <a:bodyPr wrap="none">
            <a:spAutoFit/>
          </a:bodyPr>
          <a:lstStyle/>
          <a:p>
            <a:r>
              <a:rPr lang="en-US" altLang="ja-JP" sz="2400"/>
              <a:t>y</a:t>
            </a:r>
            <a:endParaRPr lang="ja-JP" altLang="en-US" sz="2400"/>
          </a:p>
        </p:txBody>
      </p:sp>
      <p:grpSp>
        <p:nvGrpSpPr>
          <p:cNvPr id="16390" name="グループ化 51"/>
          <p:cNvGrpSpPr>
            <a:grpSpLocks/>
          </p:cNvGrpSpPr>
          <p:nvPr/>
        </p:nvGrpSpPr>
        <p:grpSpPr bwMode="auto">
          <a:xfrm>
            <a:off x="6045200" y="4425950"/>
            <a:ext cx="2295525" cy="1739900"/>
            <a:chOff x="4304917" y="3717032"/>
            <a:chExt cx="3147403" cy="2385157"/>
          </a:xfrm>
        </p:grpSpPr>
        <p:cxnSp>
          <p:nvCxnSpPr>
            <p:cNvPr id="7" name="直線コネクタ 6"/>
            <p:cNvCxnSpPr/>
            <p:nvPr/>
          </p:nvCxnSpPr>
          <p:spPr bwMode="auto">
            <a:xfrm flipV="1">
              <a:off x="4387629" y="3801906"/>
              <a:ext cx="1042605" cy="58540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bwMode="auto">
            <a:xfrm>
              <a:off x="5430234" y="3801906"/>
              <a:ext cx="1001249" cy="58540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9" name="直線コネクタ 8"/>
            <p:cNvCxnSpPr>
              <a:endCxn id="22" idx="0"/>
            </p:cNvCxnSpPr>
            <p:nvPr/>
          </p:nvCxnSpPr>
          <p:spPr bwMode="auto">
            <a:xfrm rot="5400000">
              <a:off x="3906680" y="4868263"/>
              <a:ext cx="961897"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bwMode="auto">
            <a:xfrm>
              <a:off x="4387629" y="5431908"/>
              <a:ext cx="1042605" cy="58540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bwMode="auto">
            <a:xfrm flipV="1">
              <a:off x="5430234" y="5431908"/>
              <a:ext cx="1001249" cy="58540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bwMode="auto">
            <a:xfrm rot="5400000">
              <a:off x="5909185" y="4909611"/>
              <a:ext cx="1044594"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3" name="直線コネクタ 12"/>
            <p:cNvCxnSpPr>
              <a:stCxn id="46" idx="1"/>
            </p:cNvCxnSpPr>
            <p:nvPr/>
          </p:nvCxnSpPr>
          <p:spPr bwMode="auto">
            <a:xfrm rot="16200000" flipV="1">
              <a:off x="6865760" y="3874771"/>
              <a:ext cx="452658" cy="43314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7" name="直線コネクタ 16"/>
            <p:cNvCxnSpPr>
              <a:endCxn id="47" idx="3"/>
            </p:cNvCxnSpPr>
            <p:nvPr/>
          </p:nvCxnSpPr>
          <p:spPr bwMode="auto">
            <a:xfrm rot="5400000" flipH="1" flipV="1">
              <a:off x="6360788" y="3931359"/>
              <a:ext cx="513592" cy="37220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9" name="円/楕円 18"/>
            <p:cNvSpPr/>
            <p:nvPr/>
          </p:nvSpPr>
          <p:spPr bwMode="auto">
            <a:xfrm>
              <a:off x="4304917" y="4302441"/>
              <a:ext cx="167601" cy="1675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円/楕円 19"/>
            <p:cNvSpPr/>
            <p:nvPr/>
          </p:nvSpPr>
          <p:spPr bwMode="auto">
            <a:xfrm>
              <a:off x="5347522" y="3717032"/>
              <a:ext cx="165424" cy="1675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 name="円/楕円 20"/>
            <p:cNvSpPr/>
            <p:nvPr/>
          </p:nvSpPr>
          <p:spPr bwMode="auto">
            <a:xfrm>
              <a:off x="6348771" y="4302441"/>
              <a:ext cx="167600" cy="1675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円/楕円 21"/>
            <p:cNvSpPr/>
            <p:nvPr/>
          </p:nvSpPr>
          <p:spPr bwMode="auto">
            <a:xfrm>
              <a:off x="4304917" y="5349211"/>
              <a:ext cx="167601" cy="1675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 name="円/楕円 22"/>
            <p:cNvSpPr/>
            <p:nvPr/>
          </p:nvSpPr>
          <p:spPr bwMode="auto">
            <a:xfrm>
              <a:off x="5347522" y="5934619"/>
              <a:ext cx="165424" cy="1675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 name="円/楕円 23"/>
            <p:cNvSpPr/>
            <p:nvPr/>
          </p:nvSpPr>
          <p:spPr bwMode="auto">
            <a:xfrm>
              <a:off x="6348771" y="5349211"/>
              <a:ext cx="167600" cy="1675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28" name="直線コネクタ 27"/>
            <p:cNvCxnSpPr>
              <a:endCxn id="21" idx="2"/>
            </p:cNvCxnSpPr>
            <p:nvPr/>
          </p:nvCxnSpPr>
          <p:spPr bwMode="auto">
            <a:xfrm>
              <a:off x="4372393" y="4376433"/>
              <a:ext cx="1976378" cy="870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9" name="直線コネクタ 28"/>
            <p:cNvCxnSpPr>
              <a:endCxn id="46" idx="2"/>
            </p:cNvCxnSpPr>
            <p:nvPr/>
          </p:nvCxnSpPr>
          <p:spPr bwMode="auto">
            <a:xfrm>
              <a:off x="6444542" y="4365551"/>
              <a:ext cx="840178" cy="1088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46" name="円/楕円 45"/>
            <p:cNvSpPr/>
            <p:nvPr/>
          </p:nvSpPr>
          <p:spPr bwMode="auto">
            <a:xfrm>
              <a:off x="7284720" y="4293736"/>
              <a:ext cx="167600" cy="1675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7" name="円/楕円 46"/>
            <p:cNvSpPr/>
            <p:nvPr/>
          </p:nvSpPr>
          <p:spPr bwMode="auto">
            <a:xfrm>
              <a:off x="6779743" y="3717032"/>
              <a:ext cx="167600" cy="16757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16391" name="テキスト ボックス 52"/>
          <p:cNvSpPr txBox="1">
            <a:spLocks noChangeArrowheads="1"/>
          </p:cNvSpPr>
          <p:nvPr/>
        </p:nvSpPr>
        <p:spPr bwMode="auto">
          <a:xfrm>
            <a:off x="5749925" y="4581525"/>
            <a:ext cx="258763" cy="336550"/>
          </a:xfrm>
          <a:prstGeom prst="rect">
            <a:avLst/>
          </a:prstGeom>
          <a:noFill/>
          <a:ln w="9525">
            <a:noFill/>
            <a:miter lim="800000"/>
            <a:headEnd/>
            <a:tailEnd/>
          </a:ln>
        </p:spPr>
        <p:txBody>
          <a:bodyPr wrap="none">
            <a:spAutoFit/>
          </a:bodyPr>
          <a:lstStyle/>
          <a:p>
            <a:r>
              <a:rPr lang="en-US" altLang="ja-JP" sz="2400"/>
              <a:t>u</a:t>
            </a:r>
            <a:endParaRPr lang="ja-JP" altLang="en-US" sz="2400"/>
          </a:p>
        </p:txBody>
      </p:sp>
      <p:sp>
        <p:nvSpPr>
          <p:cNvPr id="16392" name="テキスト ボックス 53"/>
          <p:cNvSpPr txBox="1">
            <a:spLocks noChangeArrowheads="1"/>
          </p:cNvSpPr>
          <p:nvPr/>
        </p:nvSpPr>
        <p:spPr bwMode="auto">
          <a:xfrm>
            <a:off x="6559550" y="4086225"/>
            <a:ext cx="247650" cy="336550"/>
          </a:xfrm>
          <a:prstGeom prst="rect">
            <a:avLst/>
          </a:prstGeom>
          <a:noFill/>
          <a:ln w="9525">
            <a:noFill/>
            <a:miter lim="800000"/>
            <a:headEnd/>
            <a:tailEnd/>
          </a:ln>
        </p:spPr>
        <p:txBody>
          <a:bodyPr wrap="none">
            <a:spAutoFit/>
          </a:bodyPr>
          <a:lstStyle/>
          <a:p>
            <a:r>
              <a:rPr lang="en-US" altLang="ja-JP" sz="2400"/>
              <a:t>v</a:t>
            </a:r>
            <a:endParaRPr lang="ja-JP" altLang="en-US" sz="2400"/>
          </a:p>
        </p:txBody>
      </p:sp>
      <p:sp>
        <p:nvSpPr>
          <p:cNvPr id="16393" name="テキスト ボックス 54"/>
          <p:cNvSpPr txBox="1">
            <a:spLocks noChangeArrowheads="1"/>
          </p:cNvSpPr>
          <p:nvPr/>
        </p:nvSpPr>
        <p:spPr bwMode="auto">
          <a:xfrm>
            <a:off x="7569200" y="4810125"/>
            <a:ext cx="296863" cy="336550"/>
          </a:xfrm>
          <a:prstGeom prst="rect">
            <a:avLst/>
          </a:prstGeom>
          <a:noFill/>
          <a:ln w="9525">
            <a:noFill/>
            <a:miter lim="800000"/>
            <a:headEnd/>
            <a:tailEnd/>
          </a:ln>
        </p:spPr>
        <p:txBody>
          <a:bodyPr wrap="none">
            <a:spAutoFit/>
          </a:bodyPr>
          <a:lstStyle/>
          <a:p>
            <a:r>
              <a:rPr lang="en-US" altLang="ja-JP" sz="2400"/>
              <a:t>w</a:t>
            </a:r>
            <a:endParaRPr lang="ja-JP" altLang="en-US" sz="2400"/>
          </a:p>
        </p:txBody>
      </p:sp>
      <p:sp>
        <p:nvSpPr>
          <p:cNvPr id="16394" name="テキスト ボックス 55"/>
          <p:cNvSpPr txBox="1">
            <a:spLocks noChangeArrowheads="1"/>
          </p:cNvSpPr>
          <p:nvPr/>
        </p:nvSpPr>
        <p:spPr bwMode="auto">
          <a:xfrm>
            <a:off x="7620000" y="5535613"/>
            <a:ext cx="247650" cy="336550"/>
          </a:xfrm>
          <a:prstGeom prst="rect">
            <a:avLst/>
          </a:prstGeom>
          <a:noFill/>
          <a:ln w="9525">
            <a:noFill/>
            <a:miter lim="800000"/>
            <a:headEnd/>
            <a:tailEnd/>
          </a:ln>
        </p:spPr>
        <p:txBody>
          <a:bodyPr wrap="none">
            <a:spAutoFit/>
          </a:bodyPr>
          <a:lstStyle/>
          <a:p>
            <a:r>
              <a:rPr lang="en-US" altLang="ja-JP" sz="2400"/>
              <a:t>x</a:t>
            </a:r>
            <a:endParaRPr lang="ja-JP" altLang="en-US" sz="2400"/>
          </a:p>
        </p:txBody>
      </p:sp>
      <p:sp>
        <p:nvSpPr>
          <p:cNvPr id="16395" name="テキスト ボックス 57"/>
          <p:cNvSpPr txBox="1">
            <a:spLocks noChangeArrowheads="1"/>
          </p:cNvSpPr>
          <p:nvPr/>
        </p:nvSpPr>
        <p:spPr bwMode="auto">
          <a:xfrm>
            <a:off x="5783263" y="5529263"/>
            <a:ext cx="247650" cy="336550"/>
          </a:xfrm>
          <a:prstGeom prst="rect">
            <a:avLst/>
          </a:prstGeom>
          <a:noFill/>
          <a:ln w="9525">
            <a:noFill/>
            <a:miter lim="800000"/>
            <a:headEnd/>
            <a:tailEnd/>
          </a:ln>
        </p:spPr>
        <p:txBody>
          <a:bodyPr wrap="none">
            <a:spAutoFit/>
          </a:bodyPr>
          <a:lstStyle/>
          <a:p>
            <a:r>
              <a:rPr lang="en-US" altLang="ja-JP" sz="2400"/>
              <a:t>z</a:t>
            </a:r>
            <a:endParaRPr lang="ja-JP" altLang="en-US" sz="2400"/>
          </a:p>
        </p:txBody>
      </p:sp>
      <p:sp>
        <p:nvSpPr>
          <p:cNvPr id="16396" name="テキスト ボックス 58"/>
          <p:cNvSpPr txBox="1">
            <a:spLocks noChangeArrowheads="1"/>
          </p:cNvSpPr>
          <p:nvPr/>
        </p:nvSpPr>
        <p:spPr bwMode="auto">
          <a:xfrm>
            <a:off x="8201025" y="4810125"/>
            <a:ext cx="258763" cy="336550"/>
          </a:xfrm>
          <a:prstGeom prst="rect">
            <a:avLst/>
          </a:prstGeom>
          <a:noFill/>
          <a:ln w="9525">
            <a:noFill/>
            <a:miter lim="800000"/>
            <a:headEnd/>
            <a:tailEnd/>
          </a:ln>
        </p:spPr>
        <p:txBody>
          <a:bodyPr wrap="none">
            <a:spAutoFit/>
          </a:bodyPr>
          <a:lstStyle/>
          <a:p>
            <a:r>
              <a:rPr lang="en-US" altLang="ja-JP" sz="2400"/>
              <a:t>o</a:t>
            </a:r>
            <a:endParaRPr lang="ja-JP" altLang="en-US" sz="2400"/>
          </a:p>
        </p:txBody>
      </p:sp>
      <p:sp>
        <p:nvSpPr>
          <p:cNvPr id="16397" name="テキスト ボックス 59"/>
          <p:cNvSpPr txBox="1">
            <a:spLocks noChangeArrowheads="1"/>
          </p:cNvSpPr>
          <p:nvPr/>
        </p:nvSpPr>
        <p:spPr bwMode="auto">
          <a:xfrm>
            <a:off x="7885113" y="4111625"/>
            <a:ext cx="258762" cy="336550"/>
          </a:xfrm>
          <a:prstGeom prst="rect">
            <a:avLst/>
          </a:prstGeom>
          <a:noFill/>
          <a:ln w="9525">
            <a:noFill/>
            <a:miter lim="800000"/>
            <a:headEnd/>
            <a:tailEnd/>
          </a:ln>
        </p:spPr>
        <p:txBody>
          <a:bodyPr wrap="none">
            <a:spAutoFit/>
          </a:bodyPr>
          <a:lstStyle/>
          <a:p>
            <a:r>
              <a:rPr lang="en-US" altLang="ja-JP" sz="2400"/>
              <a:t>p</a:t>
            </a:r>
            <a:endParaRPr lang="ja-JP" altLang="en-US" sz="2400"/>
          </a:p>
        </p:txBody>
      </p:sp>
      <p:sp>
        <p:nvSpPr>
          <p:cNvPr id="16398" name="テキスト ボックス 61"/>
          <p:cNvSpPr txBox="1">
            <a:spLocks noChangeArrowheads="1"/>
          </p:cNvSpPr>
          <p:nvPr/>
        </p:nvSpPr>
        <p:spPr bwMode="auto">
          <a:xfrm>
            <a:off x="6205538" y="4305300"/>
            <a:ext cx="258762" cy="336550"/>
          </a:xfrm>
          <a:prstGeom prst="rect">
            <a:avLst/>
          </a:prstGeom>
          <a:noFill/>
          <a:ln w="9525">
            <a:noFill/>
            <a:miter lim="800000"/>
            <a:headEnd/>
            <a:tailEnd/>
          </a:ln>
        </p:spPr>
        <p:txBody>
          <a:bodyPr wrap="none">
            <a:spAutoFit/>
          </a:bodyPr>
          <a:lstStyle/>
          <a:p>
            <a:r>
              <a:rPr lang="en-US" altLang="ja-JP" sz="2400"/>
              <a:t>e</a:t>
            </a:r>
            <a:endParaRPr lang="ja-JP" altLang="en-US" sz="2400"/>
          </a:p>
        </p:txBody>
      </p:sp>
    </p:spTree>
  </p:cSld>
  <p:clrMapOvr>
    <a:masterClrMapping/>
  </p:clrMapOvr>
  <p:transition advTm="14149"/>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タイトル 1"/>
          <p:cNvSpPr>
            <a:spLocks noGrp="1"/>
          </p:cNvSpPr>
          <p:nvPr>
            <p:ph type="title"/>
          </p:nvPr>
        </p:nvSpPr>
        <p:spPr/>
        <p:txBody>
          <a:bodyPr/>
          <a:lstStyle/>
          <a:p>
            <a:pPr eaLnBrk="1" hangingPunct="1"/>
            <a:r>
              <a:rPr lang="en-US" altLang="ja-JP"/>
              <a:t>2.1</a:t>
            </a:r>
            <a:r>
              <a:rPr lang="ja-JP" altLang="en-US"/>
              <a:t>　用語の説明</a:t>
            </a:r>
          </a:p>
        </p:txBody>
      </p:sp>
      <p:sp>
        <p:nvSpPr>
          <p:cNvPr id="17411" name="コンテンツ プレースホルダー 2"/>
          <p:cNvSpPr>
            <a:spLocks noGrp="1"/>
          </p:cNvSpPr>
          <p:nvPr>
            <p:ph idx="1"/>
          </p:nvPr>
        </p:nvSpPr>
        <p:spPr/>
        <p:txBody>
          <a:bodyPr/>
          <a:lstStyle/>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p:txBody>
      </p:sp>
      <p:sp>
        <p:nvSpPr>
          <p:cNvPr id="4" name="コンテンツ プレースホルダー 2"/>
          <p:cNvSpPr txBox="1">
            <a:spLocks/>
          </p:cNvSpPr>
          <p:nvPr/>
        </p:nvSpPr>
        <p:spPr bwMode="auto">
          <a:xfrm>
            <a:off x="609600" y="2087563"/>
            <a:ext cx="85344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N</a:t>
            </a:r>
            <a:r>
              <a:rPr lang="en-US" altLang="ja-JP" sz="1600" dirty="0">
                <a:latin typeface="Calibri" pitchFamily="34" charset="0"/>
                <a:ea typeface="+mn-ea"/>
              </a:rPr>
              <a:t>G</a:t>
            </a:r>
            <a:r>
              <a:rPr lang="en-US" altLang="ja-JP" sz="2400" dirty="0">
                <a:latin typeface="Calibri" pitchFamily="34" charset="0"/>
                <a:ea typeface="+mn-ea"/>
              </a:rPr>
              <a:t>(v)</a:t>
            </a:r>
            <a:r>
              <a:rPr lang="ja-JP" altLang="en-US" sz="2400" dirty="0">
                <a:latin typeface="Calibri" pitchFamily="34" charset="0"/>
                <a:ea typeface="+mn-ea"/>
              </a:rPr>
              <a:t>：</a:t>
            </a:r>
            <a:r>
              <a:rPr lang="en-US" altLang="ja-JP" sz="2400" dirty="0">
                <a:latin typeface="Calibri" pitchFamily="34" charset="0"/>
                <a:ea typeface="+mn-ea"/>
              </a:rPr>
              <a:t>v</a:t>
            </a:r>
            <a:r>
              <a:rPr lang="ja-JP" altLang="en-US" sz="2400" dirty="0">
                <a:latin typeface="Calibri" pitchFamily="34" charset="0"/>
                <a:ea typeface="+mn-ea"/>
              </a:rPr>
              <a:t>に隣接する頂点全体からなる集合．</a:t>
            </a:r>
            <a:r>
              <a:rPr lang="en-US" altLang="ja-JP" sz="2400" dirty="0">
                <a:latin typeface="Calibri" pitchFamily="34" charset="0"/>
                <a:ea typeface="+mn-ea"/>
              </a:rPr>
              <a:t>v</a:t>
            </a:r>
            <a:r>
              <a:rPr lang="ja-JP" altLang="en-US" sz="2400" dirty="0">
                <a:latin typeface="Calibri" pitchFamily="34" charset="0"/>
                <a:ea typeface="+mn-ea"/>
              </a:rPr>
              <a:t>の近傍という</a:t>
            </a:r>
            <a:endParaRPr lang="en-US" altLang="ja-JP" sz="2400" dirty="0">
              <a:latin typeface="Calibri" pitchFamily="34" charset="0"/>
              <a:ea typeface="+mn-ea"/>
            </a:endParaRPr>
          </a:p>
          <a:p>
            <a:pPr marL="273050" indent="-273050">
              <a:spcBef>
                <a:spcPct val="20000"/>
              </a:spcBef>
              <a:buClr>
                <a:srgbClr val="0BD0D9"/>
              </a:buClr>
              <a:buSzPct val="95000"/>
              <a:defRPr/>
            </a:pPr>
            <a:r>
              <a:rPr lang="en-US" altLang="ja-JP" sz="2400" dirty="0" err="1">
                <a:latin typeface="Calibri" pitchFamily="34" charset="0"/>
                <a:ea typeface="ＭＳ Ｐゴシック" charset="-128"/>
              </a:rPr>
              <a:t>d</a:t>
            </a:r>
            <a:r>
              <a:rPr lang="en-US" altLang="ja-JP" sz="1600" dirty="0" err="1">
                <a:latin typeface="Calibri" pitchFamily="34" charset="0"/>
                <a:ea typeface="ＭＳ Ｐゴシック" charset="-128"/>
              </a:rPr>
              <a:t>G</a:t>
            </a:r>
            <a:r>
              <a:rPr lang="en-US" altLang="ja-JP" sz="2400" dirty="0">
                <a:latin typeface="Calibri" pitchFamily="34" charset="0"/>
                <a:ea typeface="ＭＳ Ｐゴシック" charset="-128"/>
              </a:rPr>
              <a:t>(v)</a:t>
            </a:r>
            <a:r>
              <a:rPr lang="ja-JP" altLang="en-US" sz="2400" dirty="0">
                <a:latin typeface="Calibri" pitchFamily="34" charset="0"/>
                <a:ea typeface="+mn-ea"/>
              </a:rPr>
              <a:t>：</a:t>
            </a:r>
            <a:r>
              <a:rPr lang="en-US" altLang="ja-JP" sz="2400" dirty="0">
                <a:latin typeface="Calibri" pitchFamily="34" charset="0"/>
                <a:ea typeface="ＭＳ Ｐゴシック" charset="-128"/>
              </a:rPr>
              <a:t>v</a:t>
            </a:r>
            <a:r>
              <a:rPr lang="ja-JP" altLang="en-US" sz="2400" dirty="0">
                <a:latin typeface="Calibri" pitchFamily="34" charset="0"/>
                <a:ea typeface="ＭＳ Ｐゴシック" charset="-128"/>
              </a:rPr>
              <a:t>に隣接する頂点の数，</a:t>
            </a:r>
            <a:r>
              <a:rPr lang="en-US" altLang="ja-JP" sz="2400" dirty="0">
                <a:latin typeface="Calibri" pitchFamily="34" charset="0"/>
                <a:ea typeface="ＭＳ Ｐゴシック" charset="-128"/>
              </a:rPr>
              <a:t>|N</a:t>
            </a:r>
            <a:r>
              <a:rPr lang="en-US" altLang="ja-JP" sz="1600" dirty="0">
                <a:latin typeface="Calibri" pitchFamily="34" charset="0"/>
                <a:ea typeface="ＭＳ Ｐゴシック" charset="-128"/>
              </a:rPr>
              <a:t>G</a:t>
            </a:r>
            <a:r>
              <a:rPr lang="en-US" altLang="ja-JP" sz="2400" dirty="0">
                <a:latin typeface="Calibri" pitchFamily="34" charset="0"/>
                <a:ea typeface="ＭＳ Ｐゴシック" charset="-128"/>
              </a:rPr>
              <a:t>(v)|</a:t>
            </a:r>
            <a:r>
              <a:rPr lang="ja-JP" altLang="en-US" sz="2400" dirty="0" err="1">
                <a:latin typeface="Calibri" pitchFamily="34" charset="0"/>
                <a:ea typeface="ＭＳ Ｐゴシック" charset="-128"/>
              </a:rPr>
              <a:t>．</a:t>
            </a:r>
            <a:r>
              <a:rPr lang="en-US" altLang="ja-JP" sz="2400" dirty="0">
                <a:latin typeface="Calibri" pitchFamily="34" charset="0"/>
                <a:ea typeface="ＭＳ Ｐゴシック" charset="-128"/>
              </a:rPr>
              <a:t>v</a:t>
            </a:r>
            <a:r>
              <a:rPr lang="ja-JP" altLang="en-US" sz="2400" dirty="0">
                <a:latin typeface="Calibri" pitchFamily="34" charset="0"/>
                <a:ea typeface="ＭＳ Ｐゴシック" charset="-128"/>
              </a:rPr>
              <a:t>の次数という</a:t>
            </a:r>
            <a:endParaRPr lang="en-US" altLang="ja-JP" sz="2400" dirty="0">
              <a:latin typeface="Calibri" pitchFamily="34" charset="0"/>
              <a:ea typeface="ＭＳ Ｐゴシック" charset="-128"/>
            </a:endParaRPr>
          </a:p>
          <a:p>
            <a:pPr marL="273050" indent="-273050">
              <a:spcBef>
                <a:spcPct val="20000"/>
              </a:spcBef>
              <a:buClr>
                <a:srgbClr val="0BD0D9"/>
              </a:buClr>
              <a:buSzPct val="95000"/>
              <a:defRPr/>
            </a:pPr>
            <a:r>
              <a:rPr lang="en-US" altLang="ja-JP" sz="2400" dirty="0">
                <a:latin typeface="Calibri" pitchFamily="34" charset="0"/>
                <a:ea typeface="ＭＳ Ｐゴシック" charset="-128"/>
              </a:rPr>
              <a:t>δ(G)</a:t>
            </a:r>
            <a:r>
              <a:rPr lang="ja-JP" altLang="en-US" sz="2400" dirty="0">
                <a:latin typeface="Calibri" pitchFamily="34" charset="0"/>
                <a:ea typeface="ＭＳ Ｐゴシック" charset="-128"/>
              </a:rPr>
              <a:t>：最小次数，</a:t>
            </a:r>
            <a:r>
              <a:rPr lang="en-US" altLang="ja-JP" sz="2400" dirty="0">
                <a:latin typeface="Calibri" pitchFamily="34" charset="0"/>
                <a:ea typeface="ＭＳ Ｐゴシック" charset="-128"/>
              </a:rPr>
              <a:t>δ(G)=min {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(v) : v </a:t>
            </a:r>
            <a:r>
              <a:rPr lang="ja-JP" altLang="en-US" sz="2400" dirty="0">
                <a:latin typeface="Calibri" pitchFamily="34" charset="0"/>
                <a:ea typeface="ＭＳ Ｐゴシック" charset="-128"/>
              </a:rPr>
              <a:t>∈ </a:t>
            </a:r>
            <a:r>
              <a:rPr lang="en-US" altLang="ja-JP" sz="2400" dirty="0">
                <a:latin typeface="Calibri" pitchFamily="34" charset="0"/>
                <a:ea typeface="ＭＳ Ｐゴシック" charset="-128"/>
              </a:rPr>
              <a:t>V(G)}</a:t>
            </a:r>
          </a:p>
          <a:p>
            <a:pPr marL="273050" indent="-273050">
              <a:spcBef>
                <a:spcPct val="20000"/>
              </a:spcBef>
              <a:buClr>
                <a:srgbClr val="0BD0D9"/>
              </a:buClr>
              <a:buSzPct val="95000"/>
              <a:defRPr/>
            </a:pPr>
            <a:r>
              <a:rPr lang="en-US" altLang="ja-JP" sz="2400" dirty="0">
                <a:latin typeface="Calibri" pitchFamily="34" charset="0"/>
                <a:ea typeface="ＭＳ Ｐゴシック" charset="-128"/>
              </a:rPr>
              <a:t>Δ(G)</a:t>
            </a:r>
            <a:r>
              <a:rPr lang="ja-JP" altLang="en-US" sz="2400" dirty="0">
                <a:latin typeface="Calibri" pitchFamily="34" charset="0"/>
                <a:ea typeface="ＭＳ Ｐゴシック" charset="-128"/>
              </a:rPr>
              <a:t>：最大次数，</a:t>
            </a:r>
            <a:r>
              <a:rPr lang="en-US" altLang="ja-JP" sz="2400" dirty="0">
                <a:latin typeface="Calibri" pitchFamily="34" charset="0"/>
                <a:ea typeface="ＭＳ Ｐゴシック" charset="-128"/>
              </a:rPr>
              <a:t>Δ(G)=max {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(v) : v </a:t>
            </a:r>
            <a:r>
              <a:rPr lang="ja-JP" altLang="en-US" sz="2400" dirty="0">
                <a:latin typeface="Calibri" pitchFamily="34" charset="0"/>
                <a:ea typeface="ＭＳ Ｐゴシック" charset="-128"/>
              </a:rPr>
              <a:t>∈ </a:t>
            </a:r>
            <a:r>
              <a:rPr lang="en-US" altLang="ja-JP" sz="2400" dirty="0">
                <a:latin typeface="Calibri" pitchFamily="34" charset="0"/>
                <a:ea typeface="ＭＳ Ｐゴシック" charset="-128"/>
              </a:rPr>
              <a:t>V(G)}</a:t>
            </a:r>
          </a:p>
          <a:p>
            <a:pPr marL="273050" indent="-273050">
              <a:spcBef>
                <a:spcPct val="20000"/>
              </a:spcBef>
              <a:buClr>
                <a:srgbClr val="0BD0D9"/>
              </a:buClr>
              <a:buSzPct val="95000"/>
              <a:defRPr/>
            </a:pPr>
            <a:r>
              <a:rPr lang="ja-JP" altLang="en-US" sz="2400" dirty="0">
                <a:latin typeface="Calibri" pitchFamily="34" charset="0"/>
                <a:ea typeface="+mn-ea"/>
              </a:rPr>
              <a:t>　　　　</a:t>
            </a:r>
            <a:endParaRPr lang="en-US" altLang="ja-JP" sz="2400" dirty="0">
              <a:latin typeface="Calibri" pitchFamily="34" charset="0"/>
              <a:ea typeface="+mn-ea"/>
            </a:endParaRPr>
          </a:p>
          <a:p>
            <a:pPr marL="273050" indent="-273050">
              <a:spcBef>
                <a:spcPct val="20000"/>
              </a:spcBef>
              <a:buClr>
                <a:srgbClr val="0BD0D9"/>
              </a:buClr>
              <a:buSzPct val="95000"/>
              <a:defRPr/>
            </a:pPr>
            <a:endParaRPr lang="en-US" altLang="ja-JP" sz="2400" dirty="0">
              <a:latin typeface="Calibri" pitchFamily="34" charset="0"/>
              <a:ea typeface="+mn-ea"/>
            </a:endParaRPr>
          </a:p>
          <a:p>
            <a:pPr marL="273050" indent="-273050">
              <a:spcBef>
                <a:spcPct val="20000"/>
              </a:spcBef>
              <a:buClr>
                <a:srgbClr val="0BD0D9"/>
              </a:buClr>
              <a:buSzPct val="95000"/>
              <a:defRPr/>
            </a:pPr>
            <a:r>
              <a:rPr lang="ja-JP" altLang="en-US" sz="2400" dirty="0">
                <a:latin typeface="Calibri" pitchFamily="34" charset="0"/>
                <a:ea typeface="+mn-ea"/>
              </a:rPr>
              <a:t>　　　　　　　　　　　　　　</a:t>
            </a:r>
            <a:r>
              <a:rPr lang="en-US" altLang="ja-JP" sz="2400" dirty="0">
                <a:latin typeface="Calibri" pitchFamily="34" charset="0"/>
                <a:ea typeface="+mn-ea"/>
              </a:rPr>
              <a:t>N</a:t>
            </a:r>
            <a:r>
              <a:rPr lang="en-US" altLang="ja-JP" sz="1600" dirty="0">
                <a:latin typeface="Calibri" pitchFamily="34" charset="0"/>
                <a:ea typeface="+mn-ea"/>
              </a:rPr>
              <a:t>G</a:t>
            </a:r>
            <a:r>
              <a:rPr lang="en-US" altLang="ja-JP" sz="2400" dirty="0">
                <a:latin typeface="Calibri" pitchFamily="34" charset="0"/>
                <a:ea typeface="+mn-ea"/>
              </a:rPr>
              <a:t>(v)={</a:t>
            </a:r>
            <a:r>
              <a:rPr lang="en-US" altLang="ja-JP" sz="2400" dirty="0" err="1">
                <a:latin typeface="Calibri" pitchFamily="34" charset="0"/>
                <a:ea typeface="+mn-ea"/>
              </a:rPr>
              <a:t>u,z,y,w</a:t>
            </a:r>
            <a:r>
              <a:rPr lang="en-US" altLang="ja-JP" sz="2400" dirty="0">
                <a:latin typeface="Calibri" pitchFamily="34" charset="0"/>
                <a:ea typeface="+mn-ea"/>
              </a:rPr>
              <a:t>}, </a:t>
            </a:r>
            <a:r>
              <a:rPr lang="en-US" altLang="ja-JP" sz="2400" dirty="0" err="1">
                <a:latin typeface="Calibri" pitchFamily="34" charset="0"/>
                <a:ea typeface="+mn-ea"/>
              </a:rPr>
              <a:t>d</a:t>
            </a:r>
            <a:r>
              <a:rPr lang="en-US" altLang="ja-JP" sz="1600" dirty="0" err="1">
                <a:latin typeface="Calibri" pitchFamily="34" charset="0"/>
                <a:ea typeface="+mn-ea"/>
              </a:rPr>
              <a:t>G</a:t>
            </a:r>
            <a:r>
              <a:rPr lang="en-US" altLang="ja-JP" sz="2400" dirty="0">
                <a:latin typeface="Calibri" pitchFamily="34" charset="0"/>
                <a:ea typeface="+mn-ea"/>
              </a:rPr>
              <a:t>(v)=4</a:t>
            </a:r>
          </a:p>
          <a:p>
            <a:pPr marL="273050" indent="-273050">
              <a:spcBef>
                <a:spcPct val="20000"/>
              </a:spcBef>
              <a:buClr>
                <a:srgbClr val="0BD0D9"/>
              </a:buClr>
              <a:buSzPct val="95000"/>
              <a:defRPr/>
            </a:pPr>
            <a:r>
              <a:rPr lang="en-US" altLang="ja-JP" sz="2400" dirty="0">
                <a:latin typeface="Calibri" pitchFamily="34" charset="0"/>
                <a:ea typeface="+mn-ea"/>
              </a:rPr>
              <a:t>                                          δ(G)=2, Δ(G)=4</a:t>
            </a:r>
          </a:p>
        </p:txBody>
      </p:sp>
      <p:cxnSp>
        <p:nvCxnSpPr>
          <p:cNvPr id="5" name="直線コネクタ 4"/>
          <p:cNvCxnSpPr/>
          <p:nvPr/>
        </p:nvCxnSpPr>
        <p:spPr bwMode="auto">
          <a:xfrm flipV="1">
            <a:off x="766763" y="4181475"/>
            <a:ext cx="1042987" cy="5857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 name="直線コネクタ 5"/>
          <p:cNvCxnSpPr/>
          <p:nvPr/>
        </p:nvCxnSpPr>
        <p:spPr bwMode="auto">
          <a:xfrm>
            <a:off x="1809750" y="4181475"/>
            <a:ext cx="1001713" cy="5857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直線コネクタ 6"/>
          <p:cNvCxnSpPr>
            <a:endCxn id="14" idx="0"/>
          </p:cNvCxnSpPr>
          <p:nvPr/>
        </p:nvCxnSpPr>
        <p:spPr bwMode="auto">
          <a:xfrm rot="5400000">
            <a:off x="285750" y="5248276"/>
            <a:ext cx="96202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8" name="直線コネクタ 7"/>
          <p:cNvCxnSpPr/>
          <p:nvPr/>
        </p:nvCxnSpPr>
        <p:spPr bwMode="auto">
          <a:xfrm>
            <a:off x="766763" y="5813425"/>
            <a:ext cx="1042987" cy="5857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bwMode="auto">
          <a:xfrm flipV="1">
            <a:off x="1809750" y="5813425"/>
            <a:ext cx="1001713" cy="5857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bwMode="auto">
          <a:xfrm rot="5400000">
            <a:off x="2289175" y="5291138"/>
            <a:ext cx="1044575"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1" name="円/楕円 10"/>
          <p:cNvSpPr/>
          <p:nvPr/>
        </p:nvSpPr>
        <p:spPr bwMode="auto">
          <a:xfrm>
            <a:off x="684213" y="4683125"/>
            <a:ext cx="166687" cy="1666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 name="円/楕円 11"/>
          <p:cNvSpPr/>
          <p:nvPr/>
        </p:nvSpPr>
        <p:spPr bwMode="auto">
          <a:xfrm>
            <a:off x="1727200" y="4097338"/>
            <a:ext cx="165100" cy="168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3" name="円/楕円 12"/>
          <p:cNvSpPr/>
          <p:nvPr/>
        </p:nvSpPr>
        <p:spPr bwMode="auto">
          <a:xfrm>
            <a:off x="2727325" y="4683125"/>
            <a:ext cx="168275" cy="1666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4" name="円/楕円 13"/>
          <p:cNvSpPr/>
          <p:nvPr/>
        </p:nvSpPr>
        <p:spPr bwMode="auto">
          <a:xfrm>
            <a:off x="684213" y="5729288"/>
            <a:ext cx="166687" cy="168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5" name="円/楕円 14"/>
          <p:cNvSpPr/>
          <p:nvPr/>
        </p:nvSpPr>
        <p:spPr bwMode="auto">
          <a:xfrm>
            <a:off x="1727200" y="6316663"/>
            <a:ext cx="165100" cy="1666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6" name="円/楕円 15"/>
          <p:cNvSpPr/>
          <p:nvPr/>
        </p:nvSpPr>
        <p:spPr bwMode="auto">
          <a:xfrm>
            <a:off x="2727325" y="5729288"/>
            <a:ext cx="168275" cy="168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7" name="直線コネクタ 16"/>
          <p:cNvCxnSpPr>
            <a:endCxn id="15" idx="0"/>
          </p:cNvCxnSpPr>
          <p:nvPr/>
        </p:nvCxnSpPr>
        <p:spPr bwMode="auto">
          <a:xfrm rot="5400000">
            <a:off x="748506" y="5249069"/>
            <a:ext cx="2128838" cy="63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7426" name="テキスト ボックス 17"/>
          <p:cNvSpPr txBox="1">
            <a:spLocks noChangeArrowheads="1"/>
          </p:cNvSpPr>
          <p:nvPr/>
        </p:nvSpPr>
        <p:spPr bwMode="auto">
          <a:xfrm>
            <a:off x="428625" y="4354513"/>
            <a:ext cx="355600" cy="461962"/>
          </a:xfrm>
          <a:prstGeom prst="rect">
            <a:avLst/>
          </a:prstGeom>
          <a:noFill/>
          <a:ln w="9525">
            <a:noFill/>
            <a:miter lim="800000"/>
            <a:headEnd/>
            <a:tailEnd/>
          </a:ln>
        </p:spPr>
        <p:txBody>
          <a:bodyPr wrap="none">
            <a:spAutoFit/>
          </a:bodyPr>
          <a:lstStyle/>
          <a:p>
            <a:r>
              <a:rPr lang="en-US" altLang="ja-JP" sz="2400"/>
              <a:t>u</a:t>
            </a:r>
            <a:endParaRPr lang="ja-JP" altLang="en-US" sz="2400"/>
          </a:p>
        </p:txBody>
      </p:sp>
      <p:sp>
        <p:nvSpPr>
          <p:cNvPr id="17427" name="テキスト ボックス 18"/>
          <p:cNvSpPr txBox="1">
            <a:spLocks noChangeArrowheads="1"/>
          </p:cNvSpPr>
          <p:nvPr/>
        </p:nvSpPr>
        <p:spPr bwMode="auto">
          <a:xfrm>
            <a:off x="1476375" y="3716338"/>
            <a:ext cx="338138" cy="461962"/>
          </a:xfrm>
          <a:prstGeom prst="rect">
            <a:avLst/>
          </a:prstGeom>
          <a:noFill/>
          <a:ln w="9525">
            <a:noFill/>
            <a:miter lim="800000"/>
            <a:headEnd/>
            <a:tailEnd/>
          </a:ln>
        </p:spPr>
        <p:txBody>
          <a:bodyPr wrap="none">
            <a:spAutoFit/>
          </a:bodyPr>
          <a:lstStyle/>
          <a:p>
            <a:r>
              <a:rPr lang="en-US" altLang="ja-JP" sz="2400"/>
              <a:t>v</a:t>
            </a:r>
            <a:endParaRPr lang="ja-JP" altLang="en-US" sz="2400"/>
          </a:p>
        </p:txBody>
      </p:sp>
      <p:sp>
        <p:nvSpPr>
          <p:cNvPr id="17428" name="テキスト ボックス 19"/>
          <p:cNvSpPr txBox="1">
            <a:spLocks noChangeArrowheads="1"/>
          </p:cNvSpPr>
          <p:nvPr/>
        </p:nvSpPr>
        <p:spPr bwMode="auto">
          <a:xfrm>
            <a:off x="2843213" y="4797425"/>
            <a:ext cx="407987" cy="461963"/>
          </a:xfrm>
          <a:prstGeom prst="rect">
            <a:avLst/>
          </a:prstGeom>
          <a:noFill/>
          <a:ln w="9525">
            <a:noFill/>
            <a:miter lim="800000"/>
            <a:headEnd/>
            <a:tailEnd/>
          </a:ln>
        </p:spPr>
        <p:txBody>
          <a:bodyPr wrap="none">
            <a:spAutoFit/>
          </a:bodyPr>
          <a:lstStyle/>
          <a:p>
            <a:r>
              <a:rPr lang="en-US" altLang="ja-JP" sz="2400"/>
              <a:t>w</a:t>
            </a:r>
            <a:endParaRPr lang="ja-JP" altLang="en-US" sz="2400"/>
          </a:p>
        </p:txBody>
      </p:sp>
      <p:sp>
        <p:nvSpPr>
          <p:cNvPr id="17429" name="テキスト ボックス 20"/>
          <p:cNvSpPr txBox="1">
            <a:spLocks noChangeArrowheads="1"/>
          </p:cNvSpPr>
          <p:nvPr/>
        </p:nvSpPr>
        <p:spPr bwMode="auto">
          <a:xfrm>
            <a:off x="2843213" y="5618163"/>
            <a:ext cx="339725" cy="461962"/>
          </a:xfrm>
          <a:prstGeom prst="rect">
            <a:avLst/>
          </a:prstGeom>
          <a:noFill/>
          <a:ln w="9525">
            <a:noFill/>
            <a:miter lim="800000"/>
            <a:headEnd/>
            <a:tailEnd/>
          </a:ln>
        </p:spPr>
        <p:txBody>
          <a:bodyPr wrap="none">
            <a:spAutoFit/>
          </a:bodyPr>
          <a:lstStyle/>
          <a:p>
            <a:r>
              <a:rPr lang="en-US" altLang="ja-JP" sz="2400"/>
              <a:t>x</a:t>
            </a:r>
            <a:endParaRPr lang="ja-JP" altLang="en-US" sz="2400"/>
          </a:p>
        </p:txBody>
      </p:sp>
      <p:sp>
        <p:nvSpPr>
          <p:cNvPr id="17430" name="テキスト ボックス 21"/>
          <p:cNvSpPr txBox="1">
            <a:spLocks noChangeArrowheads="1"/>
          </p:cNvSpPr>
          <p:nvPr/>
        </p:nvSpPr>
        <p:spPr bwMode="auto">
          <a:xfrm>
            <a:off x="1763713" y="6381750"/>
            <a:ext cx="338137" cy="461963"/>
          </a:xfrm>
          <a:prstGeom prst="rect">
            <a:avLst/>
          </a:prstGeom>
          <a:noFill/>
          <a:ln w="9525">
            <a:noFill/>
            <a:miter lim="800000"/>
            <a:headEnd/>
            <a:tailEnd/>
          </a:ln>
        </p:spPr>
        <p:txBody>
          <a:bodyPr wrap="none">
            <a:spAutoFit/>
          </a:bodyPr>
          <a:lstStyle/>
          <a:p>
            <a:r>
              <a:rPr lang="en-US" altLang="ja-JP" sz="2400"/>
              <a:t>y</a:t>
            </a:r>
            <a:endParaRPr lang="ja-JP" altLang="en-US" sz="2400"/>
          </a:p>
        </p:txBody>
      </p:sp>
      <p:sp>
        <p:nvSpPr>
          <p:cNvPr id="17431" name="テキスト ボックス 22"/>
          <p:cNvSpPr txBox="1">
            <a:spLocks noChangeArrowheads="1"/>
          </p:cNvSpPr>
          <p:nvPr/>
        </p:nvSpPr>
        <p:spPr bwMode="auto">
          <a:xfrm>
            <a:off x="395288" y="5691188"/>
            <a:ext cx="338137" cy="461962"/>
          </a:xfrm>
          <a:prstGeom prst="rect">
            <a:avLst/>
          </a:prstGeom>
          <a:noFill/>
          <a:ln w="9525">
            <a:noFill/>
            <a:miter lim="800000"/>
            <a:headEnd/>
            <a:tailEnd/>
          </a:ln>
        </p:spPr>
        <p:txBody>
          <a:bodyPr wrap="none">
            <a:spAutoFit/>
          </a:bodyPr>
          <a:lstStyle/>
          <a:p>
            <a:r>
              <a:rPr lang="en-US" altLang="ja-JP" sz="2400"/>
              <a:t>z</a:t>
            </a:r>
            <a:endParaRPr lang="ja-JP" altLang="en-US" sz="2400"/>
          </a:p>
        </p:txBody>
      </p:sp>
      <p:cxnSp>
        <p:nvCxnSpPr>
          <p:cNvPr id="24" name="直線コネクタ 23"/>
          <p:cNvCxnSpPr>
            <a:stCxn id="12" idx="3"/>
          </p:cNvCxnSpPr>
          <p:nvPr/>
        </p:nvCxnSpPr>
        <p:spPr bwMode="auto">
          <a:xfrm rot="5400000">
            <a:off x="480219" y="4528344"/>
            <a:ext cx="1558925" cy="98266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advTm="14149"/>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タイトル 1"/>
          <p:cNvSpPr>
            <a:spLocks noGrp="1"/>
          </p:cNvSpPr>
          <p:nvPr>
            <p:ph type="title"/>
          </p:nvPr>
        </p:nvSpPr>
        <p:spPr/>
        <p:txBody>
          <a:bodyPr/>
          <a:lstStyle/>
          <a:p>
            <a:pPr eaLnBrk="1" hangingPunct="1"/>
            <a:r>
              <a:rPr lang="en-US" altLang="ja-JP"/>
              <a:t>2.2</a:t>
            </a:r>
            <a:r>
              <a:rPr lang="ja-JP" altLang="en-US"/>
              <a:t>　握手補題</a:t>
            </a:r>
          </a:p>
        </p:txBody>
      </p:sp>
      <p:sp>
        <p:nvSpPr>
          <p:cNvPr id="19459" name="コンテンツ プレースホルダー 2"/>
          <p:cNvSpPr>
            <a:spLocks noGrp="1"/>
          </p:cNvSpPr>
          <p:nvPr>
            <p:ph idx="1"/>
          </p:nvPr>
        </p:nvSpPr>
        <p:spPr>
          <a:xfrm>
            <a:off x="457200" y="1935163"/>
            <a:ext cx="8686800" cy="4389437"/>
          </a:xfrm>
        </p:spPr>
        <p:txBody>
          <a:bodyPr/>
          <a:lstStyle/>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r>
              <a:rPr lang="ja-JP" altLang="en-US" sz="2400"/>
              <a:t>証明：</a:t>
            </a:r>
            <a:endParaRPr lang="en-US" altLang="ja-JP" sz="2400"/>
          </a:p>
          <a:p>
            <a:pPr eaLnBrk="1" hangingPunct="1">
              <a:buFont typeface="Wingdings 2" pitchFamily="18" charset="2"/>
              <a:buNone/>
            </a:pPr>
            <a:r>
              <a:rPr lang="ja-JP" altLang="en-US" sz="2400"/>
              <a:t>左辺は各頂点に隣接する辺の数の和</a:t>
            </a:r>
            <a:endParaRPr lang="en-US" altLang="ja-JP" sz="2400"/>
          </a:p>
          <a:p>
            <a:pPr eaLnBrk="1" hangingPunct="1">
              <a:buFont typeface="Wingdings 2" pitchFamily="18" charset="2"/>
              <a:buNone/>
            </a:pPr>
            <a:r>
              <a:rPr lang="ja-JP" altLang="en-US" sz="2400"/>
              <a:t>同じ辺は</a:t>
            </a:r>
            <a:r>
              <a:rPr lang="en-US" altLang="ja-JP" sz="2400"/>
              <a:t>2</a:t>
            </a:r>
            <a:r>
              <a:rPr lang="ja-JP" altLang="en-US" sz="2400"/>
              <a:t>回数え上げられるので</a:t>
            </a:r>
            <a:endParaRPr lang="en-US" altLang="ja-JP" sz="2400"/>
          </a:p>
          <a:p>
            <a:pPr eaLnBrk="1" hangingPunct="1">
              <a:buFont typeface="Wingdings 2" pitchFamily="18" charset="2"/>
              <a:buNone/>
            </a:pPr>
            <a:r>
              <a:rPr lang="ja-JP" altLang="en-US" sz="2400"/>
              <a:t>左辺が右辺と等しいことが分かる</a:t>
            </a:r>
            <a:endParaRPr lang="en-US" altLang="ja-JP" sz="2400"/>
          </a:p>
        </p:txBody>
      </p:sp>
      <p:sp>
        <p:nvSpPr>
          <p:cNvPr id="4" name="コンテンツ プレースホルダー 2"/>
          <p:cNvSpPr txBox="1">
            <a:spLocks/>
          </p:cNvSpPr>
          <p:nvPr/>
        </p:nvSpPr>
        <p:spPr bwMode="auto">
          <a:xfrm>
            <a:off x="609600" y="2087563"/>
            <a:ext cx="85344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5" name="コンテンツ プレースホルダー 2"/>
          <p:cNvSpPr txBox="1">
            <a:spLocks/>
          </p:cNvSpPr>
          <p:nvPr/>
        </p:nvSpPr>
        <p:spPr bwMode="auto">
          <a:xfrm>
            <a:off x="457200" y="19351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6" name="コンテンツ プレースホルダー 2"/>
          <p:cNvSpPr txBox="1">
            <a:spLocks/>
          </p:cNvSpPr>
          <p:nvPr/>
        </p:nvSpPr>
        <p:spPr bwMode="auto">
          <a:xfrm>
            <a:off x="609600" y="2087563"/>
            <a:ext cx="8534400" cy="4389437"/>
          </a:xfrm>
          <a:prstGeom prst="rect">
            <a:avLst/>
          </a:prstGeom>
          <a:noFill/>
          <a:ln>
            <a:noFill/>
          </a:ln>
        </p:spPr>
        <p:txBody>
          <a:bodyPr tIns="0"/>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                                </a:t>
            </a:r>
            <a:r>
              <a:rPr lang="ja-JP" altLang="en-US" sz="3200" dirty="0">
                <a:latin typeface="Calibri" pitchFamily="34" charset="0"/>
                <a:ea typeface="+mn-ea"/>
              </a:rPr>
              <a:t>∑ </a:t>
            </a:r>
            <a:r>
              <a:rPr lang="en-US" altLang="ja-JP" sz="3200" dirty="0" err="1">
                <a:latin typeface="Calibri" pitchFamily="34" charset="0"/>
                <a:ea typeface="+mn-ea"/>
              </a:rPr>
              <a:t>d</a:t>
            </a:r>
            <a:r>
              <a:rPr lang="en-US" altLang="ja-JP" sz="2000" dirty="0" err="1">
                <a:latin typeface="Calibri" pitchFamily="34" charset="0"/>
                <a:ea typeface="+mn-ea"/>
              </a:rPr>
              <a:t>G</a:t>
            </a:r>
            <a:r>
              <a:rPr lang="en-US" altLang="ja-JP" sz="3200" dirty="0">
                <a:latin typeface="Calibri" pitchFamily="34" charset="0"/>
                <a:ea typeface="+mn-ea"/>
              </a:rPr>
              <a:t>(v)=2|E(G)|</a:t>
            </a:r>
          </a:p>
          <a:p>
            <a:pPr marL="730250" lvl="1" indent="-273050">
              <a:spcBef>
                <a:spcPct val="20000"/>
              </a:spcBef>
              <a:buClr>
                <a:srgbClr val="0BD0D9"/>
              </a:buClr>
              <a:buSzPct val="95000"/>
              <a:buFont typeface="Wingdings 2" pitchFamily="18" charset="2"/>
              <a:buNone/>
              <a:defRPr/>
            </a:pPr>
            <a:r>
              <a:rPr lang="en-US" altLang="ja-JP" sz="3200" dirty="0">
                <a:latin typeface="Calibri" pitchFamily="34" charset="0"/>
                <a:ea typeface="+mn-ea"/>
              </a:rPr>
              <a:t>                </a:t>
            </a: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p:txBody>
      </p:sp>
      <p:sp>
        <p:nvSpPr>
          <p:cNvPr id="27" name="角丸四角形 26"/>
          <p:cNvSpPr/>
          <p:nvPr/>
        </p:nvSpPr>
        <p:spPr>
          <a:xfrm>
            <a:off x="250825" y="2565400"/>
            <a:ext cx="8208963" cy="15113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8" name="角丸四角形 27"/>
          <p:cNvSpPr/>
          <p:nvPr/>
        </p:nvSpPr>
        <p:spPr>
          <a:xfrm>
            <a:off x="755650" y="2133600"/>
            <a:ext cx="2160588" cy="6477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握手補題</a:t>
            </a:r>
            <a:endParaRPr lang="en-US" altLang="ja-JP" sz="2400" dirty="0">
              <a:solidFill>
                <a:schemeClr val="tx1"/>
              </a:solidFill>
            </a:endParaRPr>
          </a:p>
        </p:txBody>
      </p:sp>
      <p:sp>
        <p:nvSpPr>
          <p:cNvPr id="19465" name="テキスト ボックス 28"/>
          <p:cNvSpPr txBox="1">
            <a:spLocks noChangeArrowheads="1"/>
          </p:cNvSpPr>
          <p:nvPr/>
        </p:nvSpPr>
        <p:spPr bwMode="auto">
          <a:xfrm>
            <a:off x="2738438" y="3492500"/>
            <a:ext cx="1147762" cy="368300"/>
          </a:xfrm>
          <a:prstGeom prst="rect">
            <a:avLst/>
          </a:prstGeom>
          <a:noFill/>
          <a:ln w="9525">
            <a:noFill/>
            <a:miter lim="800000"/>
            <a:headEnd/>
            <a:tailEnd/>
          </a:ln>
        </p:spPr>
        <p:txBody>
          <a:bodyPr wrap="none">
            <a:spAutoFit/>
          </a:bodyPr>
          <a:lstStyle/>
          <a:p>
            <a:r>
              <a:rPr lang="en-US" altLang="ja-JP"/>
              <a:t>v </a:t>
            </a:r>
            <a:r>
              <a:rPr lang="ja-JP" altLang="en-US"/>
              <a:t>∈ </a:t>
            </a:r>
            <a:r>
              <a:rPr lang="en-US" altLang="ja-JP"/>
              <a:t>V(G)</a:t>
            </a:r>
            <a:endParaRPr lang="ja-JP" altLang="en-US"/>
          </a:p>
        </p:txBody>
      </p:sp>
    </p:spTree>
  </p:cSld>
  <p:clrMapOvr>
    <a:masterClrMapping/>
  </p:clrMapOvr>
  <p:transition advTm="14149"/>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タイトル 1"/>
          <p:cNvSpPr>
            <a:spLocks noGrp="1"/>
          </p:cNvSpPr>
          <p:nvPr>
            <p:ph type="title"/>
          </p:nvPr>
        </p:nvSpPr>
        <p:spPr/>
        <p:txBody>
          <a:bodyPr/>
          <a:lstStyle/>
          <a:p>
            <a:pPr eaLnBrk="1" hangingPunct="1"/>
            <a:r>
              <a:rPr lang="en-US" altLang="ja-JP"/>
              <a:t>2.2</a:t>
            </a:r>
            <a:r>
              <a:rPr lang="ja-JP" altLang="en-US"/>
              <a:t>　握手補題</a:t>
            </a:r>
          </a:p>
        </p:txBody>
      </p:sp>
      <p:sp>
        <p:nvSpPr>
          <p:cNvPr id="20483" name="コンテンツ プレースホルダー 2"/>
          <p:cNvSpPr>
            <a:spLocks noGrp="1"/>
          </p:cNvSpPr>
          <p:nvPr>
            <p:ph idx="1"/>
          </p:nvPr>
        </p:nvSpPr>
        <p:spPr>
          <a:xfrm>
            <a:off x="457200" y="1935163"/>
            <a:ext cx="8686800" cy="4389437"/>
          </a:xfrm>
        </p:spPr>
        <p:txBody>
          <a:bodyPr/>
          <a:lstStyle/>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r>
              <a:rPr lang="ja-JP" altLang="en-US" sz="2400"/>
              <a:t>例：</a:t>
            </a:r>
            <a:endParaRPr lang="en-US" altLang="ja-JP" sz="2400"/>
          </a:p>
        </p:txBody>
      </p:sp>
      <p:sp>
        <p:nvSpPr>
          <p:cNvPr id="4" name="コンテンツ プレースホルダー 2"/>
          <p:cNvSpPr txBox="1">
            <a:spLocks/>
          </p:cNvSpPr>
          <p:nvPr/>
        </p:nvSpPr>
        <p:spPr bwMode="auto">
          <a:xfrm>
            <a:off x="609600" y="2087563"/>
            <a:ext cx="85344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5" name="コンテンツ プレースホルダー 2"/>
          <p:cNvSpPr txBox="1">
            <a:spLocks/>
          </p:cNvSpPr>
          <p:nvPr/>
        </p:nvSpPr>
        <p:spPr bwMode="auto">
          <a:xfrm>
            <a:off x="457200" y="19351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6" name="コンテンツ プレースホルダー 2"/>
          <p:cNvSpPr txBox="1">
            <a:spLocks/>
          </p:cNvSpPr>
          <p:nvPr/>
        </p:nvSpPr>
        <p:spPr bwMode="auto">
          <a:xfrm>
            <a:off x="609600" y="2087563"/>
            <a:ext cx="8534400" cy="4389437"/>
          </a:xfrm>
          <a:prstGeom prst="rect">
            <a:avLst/>
          </a:prstGeom>
          <a:noFill/>
          <a:ln>
            <a:noFill/>
          </a:ln>
        </p:spPr>
        <p:txBody>
          <a:bodyPr tIns="0"/>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                                </a:t>
            </a:r>
            <a:r>
              <a:rPr lang="ja-JP" altLang="en-US" sz="3200" dirty="0">
                <a:latin typeface="Calibri" pitchFamily="34" charset="0"/>
                <a:ea typeface="+mn-ea"/>
              </a:rPr>
              <a:t>∑ </a:t>
            </a:r>
            <a:r>
              <a:rPr lang="en-US" altLang="ja-JP" sz="3200" dirty="0" err="1">
                <a:latin typeface="Calibri" pitchFamily="34" charset="0"/>
                <a:ea typeface="+mn-ea"/>
              </a:rPr>
              <a:t>d</a:t>
            </a:r>
            <a:r>
              <a:rPr lang="en-US" altLang="ja-JP" sz="2000" dirty="0" err="1">
                <a:latin typeface="Calibri" pitchFamily="34" charset="0"/>
                <a:ea typeface="+mn-ea"/>
              </a:rPr>
              <a:t>G</a:t>
            </a:r>
            <a:r>
              <a:rPr lang="en-US" altLang="ja-JP" sz="3200" dirty="0">
                <a:latin typeface="Calibri" pitchFamily="34" charset="0"/>
                <a:ea typeface="+mn-ea"/>
              </a:rPr>
              <a:t>(v)=2|E(G)|</a:t>
            </a:r>
          </a:p>
          <a:p>
            <a:pPr marL="730250" lvl="1" indent="-273050">
              <a:spcBef>
                <a:spcPct val="20000"/>
              </a:spcBef>
              <a:buClr>
                <a:srgbClr val="0BD0D9"/>
              </a:buClr>
              <a:buSzPct val="95000"/>
              <a:buFont typeface="Wingdings 2" pitchFamily="18" charset="2"/>
              <a:buNone/>
              <a:defRPr/>
            </a:pPr>
            <a:r>
              <a:rPr lang="en-US" altLang="ja-JP" sz="3200" dirty="0">
                <a:latin typeface="Calibri" pitchFamily="34" charset="0"/>
                <a:ea typeface="+mn-ea"/>
              </a:rPr>
              <a:t>                </a:t>
            </a: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400" dirty="0">
              <a:latin typeface="Calibri" pitchFamily="34" charset="0"/>
              <a:ea typeface="ＭＳ Ｐゴシック" charset="-128"/>
            </a:endParaRPr>
          </a:p>
          <a:p>
            <a:pPr marL="730250" lvl="1" indent="-273050">
              <a:spcBef>
                <a:spcPct val="20000"/>
              </a:spcBef>
              <a:buClr>
                <a:srgbClr val="0BD0D9"/>
              </a:buClr>
              <a:buSzPct val="95000"/>
              <a:buFont typeface="Wingdings 2" pitchFamily="18" charset="2"/>
              <a:buNone/>
              <a:defRPr/>
            </a:pPr>
            <a:r>
              <a:rPr lang="en-US" altLang="ja-JP" sz="2400" dirty="0">
                <a:latin typeface="Calibri" pitchFamily="34" charset="0"/>
                <a:ea typeface="ＭＳ Ｐゴシック" charset="-128"/>
              </a:rPr>
              <a:t>                                                </a:t>
            </a:r>
          </a:p>
          <a:p>
            <a:pPr marL="730250" lvl="1" indent="-273050">
              <a:spcBef>
                <a:spcPct val="20000"/>
              </a:spcBef>
              <a:buClr>
                <a:srgbClr val="0BD0D9"/>
              </a:buClr>
              <a:buSzPct val="95000"/>
              <a:buFont typeface="Wingdings 2" pitchFamily="18" charset="2"/>
              <a:buNone/>
              <a:defRPr/>
            </a:pPr>
            <a:r>
              <a:rPr lang="en-US" altLang="ja-JP" sz="2000" dirty="0">
                <a:latin typeface="Calibri" pitchFamily="34" charset="0"/>
                <a:ea typeface="+mn-ea"/>
              </a:rPr>
              <a:t>                                                   </a:t>
            </a: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p:txBody>
      </p:sp>
      <p:sp>
        <p:nvSpPr>
          <p:cNvPr id="27" name="角丸四角形 26"/>
          <p:cNvSpPr/>
          <p:nvPr/>
        </p:nvSpPr>
        <p:spPr>
          <a:xfrm>
            <a:off x="250825" y="2565400"/>
            <a:ext cx="8208963" cy="15113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8" name="角丸四角形 27"/>
          <p:cNvSpPr/>
          <p:nvPr/>
        </p:nvSpPr>
        <p:spPr>
          <a:xfrm>
            <a:off x="755650" y="2133600"/>
            <a:ext cx="2160588" cy="6477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握手補題</a:t>
            </a:r>
            <a:endParaRPr lang="en-US" altLang="ja-JP" sz="2400" dirty="0">
              <a:solidFill>
                <a:schemeClr val="tx1"/>
              </a:solidFill>
            </a:endParaRPr>
          </a:p>
        </p:txBody>
      </p:sp>
      <p:cxnSp>
        <p:nvCxnSpPr>
          <p:cNvPr id="10" name="直線コネクタ 9"/>
          <p:cNvCxnSpPr/>
          <p:nvPr/>
        </p:nvCxnSpPr>
        <p:spPr bwMode="auto">
          <a:xfrm flipV="1">
            <a:off x="2303463" y="5664200"/>
            <a:ext cx="1042987" cy="5857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bwMode="auto">
          <a:xfrm>
            <a:off x="3346450" y="5664200"/>
            <a:ext cx="1001713" cy="5857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bwMode="auto">
          <a:xfrm rot="5400000">
            <a:off x="2874169" y="5172869"/>
            <a:ext cx="96361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6" name="円/楕円 15"/>
          <p:cNvSpPr/>
          <p:nvPr/>
        </p:nvSpPr>
        <p:spPr bwMode="auto">
          <a:xfrm>
            <a:off x="2220913" y="6165850"/>
            <a:ext cx="166687" cy="1666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円/楕円 16"/>
          <p:cNvSpPr/>
          <p:nvPr/>
        </p:nvSpPr>
        <p:spPr bwMode="auto">
          <a:xfrm>
            <a:off x="3263900" y="5580063"/>
            <a:ext cx="165100" cy="1666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p:nvPr/>
        </p:nvSpPr>
        <p:spPr bwMode="auto">
          <a:xfrm>
            <a:off x="4264025" y="6165850"/>
            <a:ext cx="168275" cy="1666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円/楕円 18"/>
          <p:cNvSpPr/>
          <p:nvPr/>
        </p:nvSpPr>
        <p:spPr bwMode="auto">
          <a:xfrm>
            <a:off x="3252788" y="4557713"/>
            <a:ext cx="166687" cy="168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496" name="テキスト ボックス 22"/>
          <p:cNvSpPr txBox="1">
            <a:spLocks noChangeArrowheads="1"/>
          </p:cNvSpPr>
          <p:nvPr/>
        </p:nvSpPr>
        <p:spPr bwMode="auto">
          <a:xfrm>
            <a:off x="1965325" y="5837238"/>
            <a:ext cx="355600" cy="461962"/>
          </a:xfrm>
          <a:prstGeom prst="rect">
            <a:avLst/>
          </a:prstGeom>
          <a:noFill/>
          <a:ln w="9525">
            <a:noFill/>
            <a:miter lim="800000"/>
            <a:headEnd/>
            <a:tailEnd/>
          </a:ln>
        </p:spPr>
        <p:txBody>
          <a:bodyPr wrap="none">
            <a:spAutoFit/>
          </a:bodyPr>
          <a:lstStyle/>
          <a:p>
            <a:r>
              <a:rPr lang="en-US" altLang="ja-JP" sz="2400"/>
              <a:t>u</a:t>
            </a:r>
            <a:endParaRPr lang="ja-JP" altLang="en-US" sz="2400"/>
          </a:p>
        </p:txBody>
      </p:sp>
      <p:sp>
        <p:nvSpPr>
          <p:cNvPr id="20497" name="テキスト ボックス 23"/>
          <p:cNvSpPr txBox="1">
            <a:spLocks noChangeArrowheads="1"/>
          </p:cNvSpPr>
          <p:nvPr/>
        </p:nvSpPr>
        <p:spPr bwMode="auto">
          <a:xfrm>
            <a:off x="3013075" y="5199063"/>
            <a:ext cx="338138" cy="461962"/>
          </a:xfrm>
          <a:prstGeom prst="rect">
            <a:avLst/>
          </a:prstGeom>
          <a:noFill/>
          <a:ln w="9525">
            <a:noFill/>
            <a:miter lim="800000"/>
            <a:headEnd/>
            <a:tailEnd/>
          </a:ln>
        </p:spPr>
        <p:txBody>
          <a:bodyPr wrap="none">
            <a:spAutoFit/>
          </a:bodyPr>
          <a:lstStyle/>
          <a:p>
            <a:r>
              <a:rPr lang="en-US" altLang="ja-JP" sz="2400"/>
              <a:t>v</a:t>
            </a:r>
            <a:endParaRPr lang="ja-JP" altLang="en-US" sz="2400"/>
          </a:p>
        </p:txBody>
      </p:sp>
      <p:sp>
        <p:nvSpPr>
          <p:cNvPr id="20498" name="テキスト ボックス 29"/>
          <p:cNvSpPr txBox="1">
            <a:spLocks noChangeArrowheads="1"/>
          </p:cNvSpPr>
          <p:nvPr/>
        </p:nvSpPr>
        <p:spPr bwMode="auto">
          <a:xfrm>
            <a:off x="4379913" y="6280150"/>
            <a:ext cx="407987" cy="461963"/>
          </a:xfrm>
          <a:prstGeom prst="rect">
            <a:avLst/>
          </a:prstGeom>
          <a:noFill/>
          <a:ln w="9525">
            <a:noFill/>
            <a:miter lim="800000"/>
            <a:headEnd/>
            <a:tailEnd/>
          </a:ln>
        </p:spPr>
        <p:txBody>
          <a:bodyPr wrap="none">
            <a:spAutoFit/>
          </a:bodyPr>
          <a:lstStyle/>
          <a:p>
            <a:r>
              <a:rPr lang="en-US" altLang="ja-JP" sz="2400"/>
              <a:t>w</a:t>
            </a:r>
            <a:endParaRPr lang="ja-JP" altLang="en-US" sz="2400"/>
          </a:p>
        </p:txBody>
      </p:sp>
      <p:sp>
        <p:nvSpPr>
          <p:cNvPr id="20499" name="テキスト ボックス 32"/>
          <p:cNvSpPr txBox="1">
            <a:spLocks noChangeArrowheads="1"/>
          </p:cNvSpPr>
          <p:nvPr/>
        </p:nvSpPr>
        <p:spPr bwMode="auto">
          <a:xfrm>
            <a:off x="3009900" y="4221163"/>
            <a:ext cx="338138" cy="461962"/>
          </a:xfrm>
          <a:prstGeom prst="rect">
            <a:avLst/>
          </a:prstGeom>
          <a:noFill/>
          <a:ln w="9525">
            <a:noFill/>
            <a:miter lim="800000"/>
            <a:headEnd/>
            <a:tailEnd/>
          </a:ln>
        </p:spPr>
        <p:txBody>
          <a:bodyPr wrap="none">
            <a:spAutoFit/>
          </a:bodyPr>
          <a:lstStyle/>
          <a:p>
            <a:r>
              <a:rPr lang="en-US" altLang="ja-JP" sz="2400"/>
              <a:t>z</a:t>
            </a:r>
            <a:endParaRPr lang="ja-JP" altLang="en-US" sz="2400"/>
          </a:p>
        </p:txBody>
      </p:sp>
      <p:sp>
        <p:nvSpPr>
          <p:cNvPr id="20500" name="テキスト ボックス 34"/>
          <p:cNvSpPr txBox="1">
            <a:spLocks noChangeArrowheads="1"/>
          </p:cNvSpPr>
          <p:nvPr/>
        </p:nvSpPr>
        <p:spPr bwMode="auto">
          <a:xfrm>
            <a:off x="2738438" y="3492500"/>
            <a:ext cx="1147762" cy="368300"/>
          </a:xfrm>
          <a:prstGeom prst="rect">
            <a:avLst/>
          </a:prstGeom>
          <a:noFill/>
          <a:ln w="9525">
            <a:noFill/>
            <a:miter lim="800000"/>
            <a:headEnd/>
            <a:tailEnd/>
          </a:ln>
        </p:spPr>
        <p:txBody>
          <a:bodyPr wrap="none">
            <a:spAutoFit/>
          </a:bodyPr>
          <a:lstStyle/>
          <a:p>
            <a:r>
              <a:rPr lang="en-US" altLang="ja-JP"/>
              <a:t>v </a:t>
            </a:r>
            <a:r>
              <a:rPr lang="ja-JP" altLang="en-US"/>
              <a:t>∈ </a:t>
            </a:r>
            <a:r>
              <a:rPr lang="en-US" altLang="ja-JP"/>
              <a:t>V(G)</a:t>
            </a:r>
            <a:endParaRPr lang="ja-JP" altLang="en-US"/>
          </a:p>
        </p:txBody>
      </p:sp>
    </p:spTree>
  </p:cSld>
  <p:clrMapOvr>
    <a:masterClrMapping/>
  </p:clrMapOvr>
  <p:transition advTm="14149"/>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タイトル 1"/>
          <p:cNvSpPr>
            <a:spLocks noGrp="1"/>
          </p:cNvSpPr>
          <p:nvPr>
            <p:ph type="title"/>
          </p:nvPr>
        </p:nvSpPr>
        <p:spPr/>
        <p:txBody>
          <a:bodyPr/>
          <a:lstStyle/>
          <a:p>
            <a:pPr eaLnBrk="1" hangingPunct="1"/>
            <a:r>
              <a:rPr lang="en-US" altLang="ja-JP"/>
              <a:t>2.2</a:t>
            </a:r>
            <a:r>
              <a:rPr lang="ja-JP" altLang="en-US"/>
              <a:t>　握手補題</a:t>
            </a:r>
          </a:p>
        </p:txBody>
      </p:sp>
      <p:sp>
        <p:nvSpPr>
          <p:cNvPr id="21507" name="コンテンツ プレースホルダー 2"/>
          <p:cNvSpPr>
            <a:spLocks noGrp="1"/>
          </p:cNvSpPr>
          <p:nvPr>
            <p:ph idx="1"/>
          </p:nvPr>
        </p:nvSpPr>
        <p:spPr>
          <a:xfrm>
            <a:off x="457200" y="1935163"/>
            <a:ext cx="8686800" cy="4389437"/>
          </a:xfrm>
        </p:spPr>
        <p:txBody>
          <a:bodyPr/>
          <a:lstStyle/>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r>
              <a:rPr lang="ja-JP" altLang="en-US" sz="2400"/>
              <a:t>例：</a:t>
            </a:r>
            <a:endParaRPr lang="en-US" altLang="ja-JP" sz="2400"/>
          </a:p>
        </p:txBody>
      </p:sp>
      <p:sp>
        <p:nvSpPr>
          <p:cNvPr id="4" name="コンテンツ プレースホルダー 2"/>
          <p:cNvSpPr txBox="1">
            <a:spLocks/>
          </p:cNvSpPr>
          <p:nvPr/>
        </p:nvSpPr>
        <p:spPr bwMode="auto">
          <a:xfrm>
            <a:off x="609600" y="2087563"/>
            <a:ext cx="85344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5" name="コンテンツ プレースホルダー 2"/>
          <p:cNvSpPr txBox="1">
            <a:spLocks/>
          </p:cNvSpPr>
          <p:nvPr/>
        </p:nvSpPr>
        <p:spPr bwMode="auto">
          <a:xfrm>
            <a:off x="457200" y="19351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6" name="コンテンツ プレースホルダー 2"/>
          <p:cNvSpPr txBox="1">
            <a:spLocks/>
          </p:cNvSpPr>
          <p:nvPr/>
        </p:nvSpPr>
        <p:spPr bwMode="auto">
          <a:xfrm>
            <a:off x="609600" y="2087563"/>
            <a:ext cx="8534400" cy="4389437"/>
          </a:xfrm>
          <a:prstGeom prst="rect">
            <a:avLst/>
          </a:prstGeom>
          <a:noFill/>
          <a:ln>
            <a:noFill/>
          </a:ln>
        </p:spPr>
        <p:txBody>
          <a:bodyPr tIns="0"/>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                                </a:t>
            </a:r>
            <a:r>
              <a:rPr lang="ja-JP" altLang="en-US" sz="3200" dirty="0">
                <a:latin typeface="Calibri" pitchFamily="34" charset="0"/>
                <a:ea typeface="+mn-ea"/>
              </a:rPr>
              <a:t>∑ </a:t>
            </a:r>
            <a:r>
              <a:rPr lang="en-US" altLang="ja-JP" sz="3200" dirty="0" err="1">
                <a:latin typeface="Calibri" pitchFamily="34" charset="0"/>
                <a:ea typeface="+mn-ea"/>
              </a:rPr>
              <a:t>d</a:t>
            </a:r>
            <a:r>
              <a:rPr lang="en-US" altLang="ja-JP" sz="2000" dirty="0" err="1">
                <a:latin typeface="Calibri" pitchFamily="34" charset="0"/>
                <a:ea typeface="+mn-ea"/>
              </a:rPr>
              <a:t>G</a:t>
            </a:r>
            <a:r>
              <a:rPr lang="en-US" altLang="ja-JP" sz="3200" dirty="0">
                <a:latin typeface="Calibri" pitchFamily="34" charset="0"/>
                <a:ea typeface="+mn-ea"/>
              </a:rPr>
              <a:t>(v)=2|E(G)|</a:t>
            </a:r>
          </a:p>
          <a:p>
            <a:pPr marL="730250" lvl="1" indent="-273050">
              <a:spcBef>
                <a:spcPct val="20000"/>
              </a:spcBef>
              <a:buClr>
                <a:srgbClr val="0BD0D9"/>
              </a:buClr>
              <a:buSzPct val="95000"/>
              <a:buFont typeface="Wingdings 2" pitchFamily="18" charset="2"/>
              <a:buNone/>
              <a:defRPr/>
            </a:pPr>
            <a:r>
              <a:rPr lang="en-US" altLang="ja-JP" sz="3200" dirty="0">
                <a:latin typeface="Calibri" pitchFamily="34" charset="0"/>
                <a:ea typeface="+mn-ea"/>
              </a:rPr>
              <a:t>                </a:t>
            </a: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(z)=1</a:t>
            </a:r>
          </a:p>
          <a:p>
            <a:pPr marL="730250" lvl="1" indent="-273050">
              <a:spcBef>
                <a:spcPct val="20000"/>
              </a:spcBef>
              <a:buClr>
                <a:srgbClr val="0BD0D9"/>
              </a:buClr>
              <a:buSzPct val="95000"/>
              <a:buFont typeface="Wingdings 2" pitchFamily="18" charset="2"/>
              <a:buNone/>
              <a:defRPr/>
            </a:pPr>
            <a:r>
              <a:rPr lang="en-US" altLang="ja-JP" sz="2400" dirty="0">
                <a:latin typeface="Calibri" pitchFamily="34" charset="0"/>
                <a:ea typeface="ＭＳ Ｐゴシック" charset="-128"/>
              </a:rPr>
              <a:t>                                                </a:t>
            </a:r>
          </a:p>
          <a:p>
            <a:pPr marL="730250" lvl="1" indent="-273050">
              <a:spcBef>
                <a:spcPct val="20000"/>
              </a:spcBef>
              <a:buClr>
                <a:srgbClr val="0BD0D9"/>
              </a:buClr>
              <a:buSzPct val="95000"/>
              <a:buFont typeface="Wingdings 2" pitchFamily="18" charset="2"/>
              <a:buNone/>
              <a:defRPr/>
            </a:pPr>
            <a:r>
              <a:rPr lang="en-US" altLang="ja-JP" sz="2000" dirty="0">
                <a:latin typeface="Calibri" pitchFamily="34" charset="0"/>
                <a:ea typeface="+mn-ea"/>
              </a:rPr>
              <a:t>                                                   </a:t>
            </a: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p:txBody>
      </p:sp>
      <p:sp>
        <p:nvSpPr>
          <p:cNvPr id="27" name="角丸四角形 26"/>
          <p:cNvSpPr/>
          <p:nvPr/>
        </p:nvSpPr>
        <p:spPr>
          <a:xfrm>
            <a:off x="250825" y="2565400"/>
            <a:ext cx="8208963" cy="15113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8" name="角丸四角形 27"/>
          <p:cNvSpPr/>
          <p:nvPr/>
        </p:nvSpPr>
        <p:spPr>
          <a:xfrm>
            <a:off x="755650" y="2133600"/>
            <a:ext cx="2160588" cy="6477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握手補題</a:t>
            </a:r>
            <a:endParaRPr lang="en-US" altLang="ja-JP" sz="2400" dirty="0">
              <a:solidFill>
                <a:schemeClr val="tx1"/>
              </a:solidFill>
            </a:endParaRPr>
          </a:p>
        </p:txBody>
      </p:sp>
      <p:cxnSp>
        <p:nvCxnSpPr>
          <p:cNvPr id="10" name="直線コネクタ 9"/>
          <p:cNvCxnSpPr/>
          <p:nvPr/>
        </p:nvCxnSpPr>
        <p:spPr bwMode="auto">
          <a:xfrm flipV="1">
            <a:off x="2303463" y="5664200"/>
            <a:ext cx="1042987" cy="5857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bwMode="auto">
          <a:xfrm>
            <a:off x="3346450" y="5664200"/>
            <a:ext cx="1001713" cy="5857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bwMode="auto">
          <a:xfrm rot="5400000">
            <a:off x="2874169" y="5172869"/>
            <a:ext cx="963612" cy="0"/>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sp>
        <p:nvSpPr>
          <p:cNvPr id="16" name="円/楕円 15"/>
          <p:cNvSpPr/>
          <p:nvPr/>
        </p:nvSpPr>
        <p:spPr bwMode="auto">
          <a:xfrm>
            <a:off x="2220913" y="6165850"/>
            <a:ext cx="166687" cy="1666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円/楕円 16"/>
          <p:cNvSpPr/>
          <p:nvPr/>
        </p:nvSpPr>
        <p:spPr bwMode="auto">
          <a:xfrm>
            <a:off x="3263900" y="5580063"/>
            <a:ext cx="165100" cy="1666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p:nvPr/>
        </p:nvSpPr>
        <p:spPr bwMode="auto">
          <a:xfrm>
            <a:off x="4264025" y="6165850"/>
            <a:ext cx="168275" cy="1666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円/楕円 18"/>
          <p:cNvSpPr/>
          <p:nvPr/>
        </p:nvSpPr>
        <p:spPr bwMode="auto">
          <a:xfrm>
            <a:off x="3252788" y="4557713"/>
            <a:ext cx="166687" cy="168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520" name="テキスト ボックス 22"/>
          <p:cNvSpPr txBox="1">
            <a:spLocks noChangeArrowheads="1"/>
          </p:cNvSpPr>
          <p:nvPr/>
        </p:nvSpPr>
        <p:spPr bwMode="auto">
          <a:xfrm>
            <a:off x="1965325" y="5837238"/>
            <a:ext cx="355600" cy="461962"/>
          </a:xfrm>
          <a:prstGeom prst="rect">
            <a:avLst/>
          </a:prstGeom>
          <a:noFill/>
          <a:ln w="9525">
            <a:noFill/>
            <a:miter lim="800000"/>
            <a:headEnd/>
            <a:tailEnd/>
          </a:ln>
        </p:spPr>
        <p:txBody>
          <a:bodyPr wrap="none">
            <a:spAutoFit/>
          </a:bodyPr>
          <a:lstStyle/>
          <a:p>
            <a:r>
              <a:rPr lang="en-US" altLang="ja-JP" sz="2400"/>
              <a:t>u</a:t>
            </a:r>
            <a:endParaRPr lang="ja-JP" altLang="en-US" sz="2400"/>
          </a:p>
        </p:txBody>
      </p:sp>
      <p:sp>
        <p:nvSpPr>
          <p:cNvPr id="21521" name="テキスト ボックス 23"/>
          <p:cNvSpPr txBox="1">
            <a:spLocks noChangeArrowheads="1"/>
          </p:cNvSpPr>
          <p:nvPr/>
        </p:nvSpPr>
        <p:spPr bwMode="auto">
          <a:xfrm>
            <a:off x="3013075" y="5199063"/>
            <a:ext cx="338138" cy="461962"/>
          </a:xfrm>
          <a:prstGeom prst="rect">
            <a:avLst/>
          </a:prstGeom>
          <a:noFill/>
          <a:ln w="9525">
            <a:noFill/>
            <a:miter lim="800000"/>
            <a:headEnd/>
            <a:tailEnd/>
          </a:ln>
        </p:spPr>
        <p:txBody>
          <a:bodyPr wrap="none">
            <a:spAutoFit/>
          </a:bodyPr>
          <a:lstStyle/>
          <a:p>
            <a:r>
              <a:rPr lang="en-US" altLang="ja-JP" sz="2400"/>
              <a:t>v</a:t>
            </a:r>
            <a:endParaRPr lang="ja-JP" altLang="en-US" sz="2400"/>
          </a:p>
        </p:txBody>
      </p:sp>
      <p:sp>
        <p:nvSpPr>
          <p:cNvPr id="21522" name="テキスト ボックス 29"/>
          <p:cNvSpPr txBox="1">
            <a:spLocks noChangeArrowheads="1"/>
          </p:cNvSpPr>
          <p:nvPr/>
        </p:nvSpPr>
        <p:spPr bwMode="auto">
          <a:xfrm>
            <a:off x="4379913" y="6280150"/>
            <a:ext cx="407987" cy="461963"/>
          </a:xfrm>
          <a:prstGeom prst="rect">
            <a:avLst/>
          </a:prstGeom>
          <a:noFill/>
          <a:ln w="9525">
            <a:noFill/>
            <a:miter lim="800000"/>
            <a:headEnd/>
            <a:tailEnd/>
          </a:ln>
        </p:spPr>
        <p:txBody>
          <a:bodyPr wrap="none">
            <a:spAutoFit/>
          </a:bodyPr>
          <a:lstStyle/>
          <a:p>
            <a:r>
              <a:rPr lang="en-US" altLang="ja-JP" sz="2400"/>
              <a:t>w</a:t>
            </a:r>
            <a:endParaRPr lang="ja-JP" altLang="en-US" sz="2400"/>
          </a:p>
        </p:txBody>
      </p:sp>
      <p:sp>
        <p:nvSpPr>
          <p:cNvPr id="21523" name="テキスト ボックス 32"/>
          <p:cNvSpPr txBox="1">
            <a:spLocks noChangeArrowheads="1"/>
          </p:cNvSpPr>
          <p:nvPr/>
        </p:nvSpPr>
        <p:spPr bwMode="auto">
          <a:xfrm>
            <a:off x="3009900" y="4221163"/>
            <a:ext cx="338138" cy="461962"/>
          </a:xfrm>
          <a:prstGeom prst="rect">
            <a:avLst/>
          </a:prstGeom>
          <a:noFill/>
          <a:ln w="9525">
            <a:noFill/>
            <a:miter lim="800000"/>
            <a:headEnd/>
            <a:tailEnd/>
          </a:ln>
        </p:spPr>
        <p:txBody>
          <a:bodyPr wrap="none">
            <a:spAutoFit/>
          </a:bodyPr>
          <a:lstStyle/>
          <a:p>
            <a:r>
              <a:rPr lang="en-US" altLang="ja-JP" sz="2400"/>
              <a:t>z</a:t>
            </a:r>
            <a:endParaRPr lang="ja-JP" altLang="en-US" sz="2400"/>
          </a:p>
        </p:txBody>
      </p:sp>
      <p:sp>
        <p:nvSpPr>
          <p:cNvPr id="21524" name="テキスト ボックス 34"/>
          <p:cNvSpPr txBox="1">
            <a:spLocks noChangeArrowheads="1"/>
          </p:cNvSpPr>
          <p:nvPr/>
        </p:nvSpPr>
        <p:spPr bwMode="auto">
          <a:xfrm>
            <a:off x="2738438" y="3492500"/>
            <a:ext cx="1147762" cy="368300"/>
          </a:xfrm>
          <a:prstGeom prst="rect">
            <a:avLst/>
          </a:prstGeom>
          <a:noFill/>
          <a:ln w="9525">
            <a:noFill/>
            <a:miter lim="800000"/>
            <a:headEnd/>
            <a:tailEnd/>
          </a:ln>
        </p:spPr>
        <p:txBody>
          <a:bodyPr wrap="none">
            <a:spAutoFit/>
          </a:bodyPr>
          <a:lstStyle/>
          <a:p>
            <a:r>
              <a:rPr lang="en-US" altLang="ja-JP"/>
              <a:t>v </a:t>
            </a:r>
            <a:r>
              <a:rPr lang="ja-JP" altLang="en-US"/>
              <a:t>∈ </a:t>
            </a:r>
            <a:r>
              <a:rPr lang="en-US" altLang="ja-JP"/>
              <a:t>V(G)</a:t>
            </a:r>
            <a:endParaRPr lang="ja-JP" altLang="en-US"/>
          </a:p>
        </p:txBody>
      </p:sp>
    </p:spTree>
  </p:cSld>
  <p:clrMapOvr>
    <a:masterClrMapping/>
  </p:clrMapOvr>
  <p:transition advTm="14149"/>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タイトル 1"/>
          <p:cNvSpPr>
            <a:spLocks noGrp="1"/>
          </p:cNvSpPr>
          <p:nvPr>
            <p:ph type="title"/>
          </p:nvPr>
        </p:nvSpPr>
        <p:spPr/>
        <p:txBody>
          <a:bodyPr/>
          <a:lstStyle/>
          <a:p>
            <a:pPr eaLnBrk="1" hangingPunct="1"/>
            <a:r>
              <a:rPr lang="en-US" altLang="ja-JP"/>
              <a:t>2.2</a:t>
            </a:r>
            <a:r>
              <a:rPr lang="ja-JP" altLang="en-US"/>
              <a:t>　握手補題</a:t>
            </a:r>
          </a:p>
        </p:txBody>
      </p:sp>
      <p:sp>
        <p:nvSpPr>
          <p:cNvPr id="22531" name="コンテンツ プレースホルダー 2"/>
          <p:cNvSpPr>
            <a:spLocks noGrp="1"/>
          </p:cNvSpPr>
          <p:nvPr>
            <p:ph idx="1"/>
          </p:nvPr>
        </p:nvSpPr>
        <p:spPr>
          <a:xfrm>
            <a:off x="457200" y="1935163"/>
            <a:ext cx="8686800" cy="4389437"/>
          </a:xfrm>
        </p:spPr>
        <p:txBody>
          <a:bodyPr/>
          <a:lstStyle/>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r>
              <a:rPr lang="ja-JP" altLang="en-US" sz="2400"/>
              <a:t>例：</a:t>
            </a:r>
            <a:endParaRPr lang="en-US" altLang="ja-JP" sz="2400"/>
          </a:p>
        </p:txBody>
      </p:sp>
      <p:sp>
        <p:nvSpPr>
          <p:cNvPr id="4" name="コンテンツ プレースホルダー 2"/>
          <p:cNvSpPr txBox="1">
            <a:spLocks/>
          </p:cNvSpPr>
          <p:nvPr/>
        </p:nvSpPr>
        <p:spPr bwMode="auto">
          <a:xfrm>
            <a:off x="609600" y="2087563"/>
            <a:ext cx="85344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5" name="コンテンツ プレースホルダー 2"/>
          <p:cNvSpPr txBox="1">
            <a:spLocks/>
          </p:cNvSpPr>
          <p:nvPr/>
        </p:nvSpPr>
        <p:spPr bwMode="auto">
          <a:xfrm>
            <a:off x="457200" y="19351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6" name="コンテンツ プレースホルダー 2"/>
          <p:cNvSpPr txBox="1">
            <a:spLocks/>
          </p:cNvSpPr>
          <p:nvPr/>
        </p:nvSpPr>
        <p:spPr bwMode="auto">
          <a:xfrm>
            <a:off x="609600" y="2087563"/>
            <a:ext cx="8534400" cy="4389437"/>
          </a:xfrm>
          <a:prstGeom prst="rect">
            <a:avLst/>
          </a:prstGeom>
          <a:noFill/>
          <a:ln>
            <a:noFill/>
          </a:ln>
        </p:spPr>
        <p:txBody>
          <a:bodyPr tIns="0"/>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                                </a:t>
            </a:r>
            <a:r>
              <a:rPr lang="ja-JP" altLang="en-US" sz="3200" dirty="0">
                <a:latin typeface="Calibri" pitchFamily="34" charset="0"/>
                <a:ea typeface="+mn-ea"/>
              </a:rPr>
              <a:t>∑ </a:t>
            </a:r>
            <a:r>
              <a:rPr lang="en-US" altLang="ja-JP" sz="3200" dirty="0" err="1">
                <a:latin typeface="Calibri" pitchFamily="34" charset="0"/>
                <a:ea typeface="+mn-ea"/>
              </a:rPr>
              <a:t>d</a:t>
            </a:r>
            <a:r>
              <a:rPr lang="en-US" altLang="ja-JP" sz="2000" dirty="0" err="1">
                <a:latin typeface="Calibri" pitchFamily="34" charset="0"/>
                <a:ea typeface="+mn-ea"/>
              </a:rPr>
              <a:t>G</a:t>
            </a:r>
            <a:r>
              <a:rPr lang="en-US" altLang="ja-JP" sz="3200" dirty="0">
                <a:latin typeface="Calibri" pitchFamily="34" charset="0"/>
                <a:ea typeface="+mn-ea"/>
              </a:rPr>
              <a:t>(v)=2|E(G)|</a:t>
            </a:r>
          </a:p>
          <a:p>
            <a:pPr marL="730250" lvl="1" indent="-273050">
              <a:spcBef>
                <a:spcPct val="20000"/>
              </a:spcBef>
              <a:buClr>
                <a:srgbClr val="0BD0D9"/>
              </a:buClr>
              <a:buSzPct val="95000"/>
              <a:buFont typeface="Wingdings 2" pitchFamily="18" charset="2"/>
              <a:buNone/>
              <a:defRPr/>
            </a:pPr>
            <a:r>
              <a:rPr lang="en-US" altLang="ja-JP" sz="3200" dirty="0">
                <a:latin typeface="Calibri" pitchFamily="34" charset="0"/>
                <a:ea typeface="+mn-ea"/>
              </a:rPr>
              <a:t>                </a:t>
            </a: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(z)=1,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(u)=1</a:t>
            </a:r>
          </a:p>
          <a:p>
            <a:pPr marL="730250" lvl="1" indent="-273050">
              <a:spcBef>
                <a:spcPct val="20000"/>
              </a:spcBef>
              <a:buClr>
                <a:srgbClr val="0BD0D9"/>
              </a:buClr>
              <a:buSzPct val="95000"/>
              <a:buFont typeface="Wingdings 2" pitchFamily="18" charset="2"/>
              <a:buNone/>
              <a:defRPr/>
            </a:pPr>
            <a:r>
              <a:rPr lang="en-US" altLang="ja-JP" sz="2400" dirty="0">
                <a:latin typeface="Calibri" pitchFamily="34" charset="0"/>
                <a:ea typeface="ＭＳ Ｐゴシック" charset="-128"/>
              </a:rPr>
              <a:t>                                                </a:t>
            </a:r>
          </a:p>
          <a:p>
            <a:pPr marL="730250" lvl="1" indent="-273050">
              <a:spcBef>
                <a:spcPct val="20000"/>
              </a:spcBef>
              <a:buClr>
                <a:srgbClr val="0BD0D9"/>
              </a:buClr>
              <a:buSzPct val="95000"/>
              <a:buFont typeface="Wingdings 2" pitchFamily="18" charset="2"/>
              <a:buNone/>
              <a:defRPr/>
            </a:pPr>
            <a:r>
              <a:rPr lang="en-US" altLang="ja-JP" sz="2000" dirty="0">
                <a:latin typeface="Calibri" pitchFamily="34" charset="0"/>
                <a:ea typeface="+mn-ea"/>
              </a:rPr>
              <a:t>                                                   </a:t>
            </a: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p:txBody>
      </p:sp>
      <p:sp>
        <p:nvSpPr>
          <p:cNvPr id="27" name="角丸四角形 26"/>
          <p:cNvSpPr/>
          <p:nvPr/>
        </p:nvSpPr>
        <p:spPr>
          <a:xfrm>
            <a:off x="250825" y="2565400"/>
            <a:ext cx="8208963" cy="15113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8" name="角丸四角形 27"/>
          <p:cNvSpPr/>
          <p:nvPr/>
        </p:nvSpPr>
        <p:spPr>
          <a:xfrm>
            <a:off x="755650" y="2133600"/>
            <a:ext cx="2160588" cy="6477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握手補題</a:t>
            </a:r>
            <a:endParaRPr lang="en-US" altLang="ja-JP" sz="2400" dirty="0">
              <a:solidFill>
                <a:schemeClr val="tx1"/>
              </a:solidFill>
            </a:endParaRPr>
          </a:p>
        </p:txBody>
      </p:sp>
      <p:cxnSp>
        <p:nvCxnSpPr>
          <p:cNvPr id="10" name="直線コネクタ 9"/>
          <p:cNvCxnSpPr/>
          <p:nvPr/>
        </p:nvCxnSpPr>
        <p:spPr bwMode="auto">
          <a:xfrm flipV="1">
            <a:off x="2303463" y="5664200"/>
            <a:ext cx="1042987" cy="585788"/>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bwMode="auto">
          <a:xfrm>
            <a:off x="3346450" y="5664200"/>
            <a:ext cx="1001713" cy="58578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bwMode="auto">
          <a:xfrm rot="5400000">
            <a:off x="2874169" y="5172869"/>
            <a:ext cx="963612" cy="0"/>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sp>
        <p:nvSpPr>
          <p:cNvPr id="16" name="円/楕円 15"/>
          <p:cNvSpPr/>
          <p:nvPr/>
        </p:nvSpPr>
        <p:spPr bwMode="auto">
          <a:xfrm>
            <a:off x="2220913" y="6165850"/>
            <a:ext cx="166687" cy="1666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円/楕円 16"/>
          <p:cNvSpPr/>
          <p:nvPr/>
        </p:nvSpPr>
        <p:spPr bwMode="auto">
          <a:xfrm>
            <a:off x="3263900" y="5580063"/>
            <a:ext cx="165100" cy="1666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p:nvPr/>
        </p:nvSpPr>
        <p:spPr bwMode="auto">
          <a:xfrm>
            <a:off x="4264025" y="6165850"/>
            <a:ext cx="168275" cy="1666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円/楕円 18"/>
          <p:cNvSpPr/>
          <p:nvPr/>
        </p:nvSpPr>
        <p:spPr bwMode="auto">
          <a:xfrm>
            <a:off x="3252788" y="4557713"/>
            <a:ext cx="166687" cy="168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544" name="テキスト ボックス 22"/>
          <p:cNvSpPr txBox="1">
            <a:spLocks noChangeArrowheads="1"/>
          </p:cNvSpPr>
          <p:nvPr/>
        </p:nvSpPr>
        <p:spPr bwMode="auto">
          <a:xfrm>
            <a:off x="1965325" y="5837238"/>
            <a:ext cx="355600" cy="461962"/>
          </a:xfrm>
          <a:prstGeom prst="rect">
            <a:avLst/>
          </a:prstGeom>
          <a:noFill/>
          <a:ln w="9525">
            <a:noFill/>
            <a:miter lim="800000"/>
            <a:headEnd/>
            <a:tailEnd/>
          </a:ln>
        </p:spPr>
        <p:txBody>
          <a:bodyPr wrap="none">
            <a:spAutoFit/>
          </a:bodyPr>
          <a:lstStyle/>
          <a:p>
            <a:r>
              <a:rPr lang="en-US" altLang="ja-JP" sz="2400"/>
              <a:t>u</a:t>
            </a:r>
            <a:endParaRPr lang="ja-JP" altLang="en-US" sz="2400"/>
          </a:p>
        </p:txBody>
      </p:sp>
      <p:sp>
        <p:nvSpPr>
          <p:cNvPr id="22545" name="テキスト ボックス 23"/>
          <p:cNvSpPr txBox="1">
            <a:spLocks noChangeArrowheads="1"/>
          </p:cNvSpPr>
          <p:nvPr/>
        </p:nvSpPr>
        <p:spPr bwMode="auto">
          <a:xfrm>
            <a:off x="3013075" y="5199063"/>
            <a:ext cx="338138" cy="461962"/>
          </a:xfrm>
          <a:prstGeom prst="rect">
            <a:avLst/>
          </a:prstGeom>
          <a:noFill/>
          <a:ln w="9525">
            <a:noFill/>
            <a:miter lim="800000"/>
            <a:headEnd/>
            <a:tailEnd/>
          </a:ln>
        </p:spPr>
        <p:txBody>
          <a:bodyPr wrap="none">
            <a:spAutoFit/>
          </a:bodyPr>
          <a:lstStyle/>
          <a:p>
            <a:r>
              <a:rPr lang="en-US" altLang="ja-JP" sz="2400"/>
              <a:t>v</a:t>
            </a:r>
            <a:endParaRPr lang="ja-JP" altLang="en-US" sz="2400"/>
          </a:p>
        </p:txBody>
      </p:sp>
      <p:sp>
        <p:nvSpPr>
          <p:cNvPr id="22546" name="テキスト ボックス 29"/>
          <p:cNvSpPr txBox="1">
            <a:spLocks noChangeArrowheads="1"/>
          </p:cNvSpPr>
          <p:nvPr/>
        </p:nvSpPr>
        <p:spPr bwMode="auto">
          <a:xfrm>
            <a:off x="4379913" y="6280150"/>
            <a:ext cx="407987" cy="461963"/>
          </a:xfrm>
          <a:prstGeom prst="rect">
            <a:avLst/>
          </a:prstGeom>
          <a:noFill/>
          <a:ln w="9525">
            <a:noFill/>
            <a:miter lim="800000"/>
            <a:headEnd/>
            <a:tailEnd/>
          </a:ln>
        </p:spPr>
        <p:txBody>
          <a:bodyPr wrap="none">
            <a:spAutoFit/>
          </a:bodyPr>
          <a:lstStyle/>
          <a:p>
            <a:r>
              <a:rPr lang="en-US" altLang="ja-JP" sz="2400"/>
              <a:t>w</a:t>
            </a:r>
            <a:endParaRPr lang="ja-JP" altLang="en-US" sz="2400"/>
          </a:p>
        </p:txBody>
      </p:sp>
      <p:sp>
        <p:nvSpPr>
          <p:cNvPr id="22547" name="テキスト ボックス 32"/>
          <p:cNvSpPr txBox="1">
            <a:spLocks noChangeArrowheads="1"/>
          </p:cNvSpPr>
          <p:nvPr/>
        </p:nvSpPr>
        <p:spPr bwMode="auto">
          <a:xfrm>
            <a:off x="3009900" y="4221163"/>
            <a:ext cx="338138" cy="461962"/>
          </a:xfrm>
          <a:prstGeom prst="rect">
            <a:avLst/>
          </a:prstGeom>
          <a:noFill/>
          <a:ln w="9525">
            <a:noFill/>
            <a:miter lim="800000"/>
            <a:headEnd/>
            <a:tailEnd/>
          </a:ln>
        </p:spPr>
        <p:txBody>
          <a:bodyPr wrap="none">
            <a:spAutoFit/>
          </a:bodyPr>
          <a:lstStyle/>
          <a:p>
            <a:r>
              <a:rPr lang="en-US" altLang="ja-JP" sz="2400"/>
              <a:t>z</a:t>
            </a:r>
            <a:endParaRPr lang="ja-JP" altLang="en-US" sz="2400"/>
          </a:p>
        </p:txBody>
      </p:sp>
      <p:sp>
        <p:nvSpPr>
          <p:cNvPr id="22548" name="テキスト ボックス 34"/>
          <p:cNvSpPr txBox="1">
            <a:spLocks noChangeArrowheads="1"/>
          </p:cNvSpPr>
          <p:nvPr/>
        </p:nvSpPr>
        <p:spPr bwMode="auto">
          <a:xfrm>
            <a:off x="2738438" y="3492500"/>
            <a:ext cx="1147762" cy="368300"/>
          </a:xfrm>
          <a:prstGeom prst="rect">
            <a:avLst/>
          </a:prstGeom>
          <a:noFill/>
          <a:ln w="9525">
            <a:noFill/>
            <a:miter lim="800000"/>
            <a:headEnd/>
            <a:tailEnd/>
          </a:ln>
        </p:spPr>
        <p:txBody>
          <a:bodyPr wrap="none">
            <a:spAutoFit/>
          </a:bodyPr>
          <a:lstStyle/>
          <a:p>
            <a:r>
              <a:rPr lang="en-US" altLang="ja-JP"/>
              <a:t>v </a:t>
            </a:r>
            <a:r>
              <a:rPr lang="ja-JP" altLang="en-US"/>
              <a:t>∈ </a:t>
            </a:r>
            <a:r>
              <a:rPr lang="en-US" altLang="ja-JP"/>
              <a:t>V(G)</a:t>
            </a:r>
            <a:endParaRPr lang="ja-JP" altLang="en-US"/>
          </a:p>
        </p:txBody>
      </p:sp>
    </p:spTree>
  </p:cSld>
  <p:clrMapOvr>
    <a:masterClrMapping/>
  </p:clrMapOvr>
  <p:transition advTm="14149"/>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p:txBody>
          <a:bodyPr/>
          <a:lstStyle/>
          <a:p>
            <a:pPr eaLnBrk="1" hangingPunct="1"/>
            <a:r>
              <a:rPr lang="en-US" altLang="ja-JP"/>
              <a:t>2.2</a:t>
            </a:r>
            <a:r>
              <a:rPr lang="ja-JP" altLang="en-US"/>
              <a:t>　握手補題</a:t>
            </a:r>
          </a:p>
        </p:txBody>
      </p:sp>
      <p:sp>
        <p:nvSpPr>
          <p:cNvPr id="23555" name="コンテンツ プレースホルダー 2"/>
          <p:cNvSpPr>
            <a:spLocks noGrp="1"/>
          </p:cNvSpPr>
          <p:nvPr>
            <p:ph idx="1"/>
          </p:nvPr>
        </p:nvSpPr>
        <p:spPr>
          <a:xfrm>
            <a:off x="457200" y="1935163"/>
            <a:ext cx="8686800" cy="4389437"/>
          </a:xfrm>
        </p:spPr>
        <p:txBody>
          <a:bodyPr/>
          <a:lstStyle/>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r>
              <a:rPr lang="ja-JP" altLang="en-US" sz="2400"/>
              <a:t>例：</a:t>
            </a:r>
            <a:endParaRPr lang="en-US" altLang="ja-JP" sz="2400"/>
          </a:p>
        </p:txBody>
      </p:sp>
      <p:sp>
        <p:nvSpPr>
          <p:cNvPr id="4" name="コンテンツ プレースホルダー 2"/>
          <p:cNvSpPr txBox="1">
            <a:spLocks/>
          </p:cNvSpPr>
          <p:nvPr/>
        </p:nvSpPr>
        <p:spPr bwMode="auto">
          <a:xfrm>
            <a:off x="609600" y="2087563"/>
            <a:ext cx="85344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5" name="コンテンツ プレースホルダー 2"/>
          <p:cNvSpPr txBox="1">
            <a:spLocks/>
          </p:cNvSpPr>
          <p:nvPr/>
        </p:nvSpPr>
        <p:spPr bwMode="auto">
          <a:xfrm>
            <a:off x="457200" y="19351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6" name="コンテンツ プレースホルダー 2"/>
          <p:cNvSpPr txBox="1">
            <a:spLocks/>
          </p:cNvSpPr>
          <p:nvPr/>
        </p:nvSpPr>
        <p:spPr bwMode="auto">
          <a:xfrm>
            <a:off x="609600" y="2087563"/>
            <a:ext cx="8534400" cy="4389437"/>
          </a:xfrm>
          <a:prstGeom prst="rect">
            <a:avLst/>
          </a:prstGeom>
          <a:noFill/>
          <a:ln>
            <a:noFill/>
          </a:ln>
        </p:spPr>
        <p:txBody>
          <a:bodyPr tIns="0"/>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                                </a:t>
            </a:r>
            <a:r>
              <a:rPr lang="ja-JP" altLang="en-US" sz="3200" dirty="0">
                <a:latin typeface="Calibri" pitchFamily="34" charset="0"/>
                <a:ea typeface="+mn-ea"/>
              </a:rPr>
              <a:t>∑ </a:t>
            </a:r>
            <a:r>
              <a:rPr lang="en-US" altLang="ja-JP" sz="3200" dirty="0" err="1">
                <a:latin typeface="Calibri" pitchFamily="34" charset="0"/>
                <a:ea typeface="+mn-ea"/>
              </a:rPr>
              <a:t>d</a:t>
            </a:r>
            <a:r>
              <a:rPr lang="en-US" altLang="ja-JP" sz="2000" dirty="0" err="1">
                <a:latin typeface="Calibri" pitchFamily="34" charset="0"/>
                <a:ea typeface="+mn-ea"/>
              </a:rPr>
              <a:t>G</a:t>
            </a:r>
            <a:r>
              <a:rPr lang="en-US" altLang="ja-JP" sz="3200" dirty="0">
                <a:latin typeface="Calibri" pitchFamily="34" charset="0"/>
                <a:ea typeface="+mn-ea"/>
              </a:rPr>
              <a:t>(v)=2|E(G)|</a:t>
            </a:r>
          </a:p>
          <a:p>
            <a:pPr marL="730250" lvl="1" indent="-273050">
              <a:spcBef>
                <a:spcPct val="20000"/>
              </a:spcBef>
              <a:buClr>
                <a:srgbClr val="0BD0D9"/>
              </a:buClr>
              <a:buSzPct val="95000"/>
              <a:buFont typeface="Wingdings 2" pitchFamily="18" charset="2"/>
              <a:buNone/>
              <a:defRPr/>
            </a:pPr>
            <a:r>
              <a:rPr lang="en-US" altLang="ja-JP" sz="3200" dirty="0">
                <a:latin typeface="Calibri" pitchFamily="34" charset="0"/>
                <a:ea typeface="+mn-ea"/>
              </a:rPr>
              <a:t>                </a:t>
            </a: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(z)=1,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(u)=1,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(w)=1</a:t>
            </a:r>
          </a:p>
          <a:p>
            <a:pPr marL="730250" lvl="1" indent="-273050">
              <a:spcBef>
                <a:spcPct val="20000"/>
              </a:spcBef>
              <a:buClr>
                <a:srgbClr val="0BD0D9"/>
              </a:buClr>
              <a:buSzPct val="95000"/>
              <a:buFont typeface="Wingdings 2" pitchFamily="18" charset="2"/>
              <a:buNone/>
              <a:defRPr/>
            </a:pPr>
            <a:r>
              <a:rPr lang="en-US" altLang="ja-JP" sz="2400" dirty="0">
                <a:latin typeface="Calibri" pitchFamily="34" charset="0"/>
                <a:ea typeface="ＭＳ Ｐゴシック" charset="-128"/>
              </a:rPr>
              <a:t>                                                </a:t>
            </a:r>
          </a:p>
          <a:p>
            <a:pPr marL="730250" lvl="1" indent="-273050">
              <a:spcBef>
                <a:spcPct val="20000"/>
              </a:spcBef>
              <a:buClr>
                <a:srgbClr val="0BD0D9"/>
              </a:buClr>
              <a:buSzPct val="95000"/>
              <a:buFont typeface="Wingdings 2" pitchFamily="18" charset="2"/>
              <a:buNone/>
              <a:defRPr/>
            </a:pPr>
            <a:r>
              <a:rPr lang="en-US" altLang="ja-JP" sz="2000" dirty="0">
                <a:latin typeface="Calibri" pitchFamily="34" charset="0"/>
                <a:ea typeface="+mn-ea"/>
              </a:rPr>
              <a:t>                                                   </a:t>
            </a: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p:txBody>
      </p:sp>
      <p:sp>
        <p:nvSpPr>
          <p:cNvPr id="27" name="角丸四角形 26"/>
          <p:cNvSpPr/>
          <p:nvPr/>
        </p:nvSpPr>
        <p:spPr>
          <a:xfrm>
            <a:off x="250825" y="2565400"/>
            <a:ext cx="8208963" cy="15113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8" name="角丸四角形 27"/>
          <p:cNvSpPr/>
          <p:nvPr/>
        </p:nvSpPr>
        <p:spPr>
          <a:xfrm>
            <a:off x="755650" y="2133600"/>
            <a:ext cx="2160588" cy="6477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握手補題</a:t>
            </a:r>
            <a:endParaRPr lang="en-US" altLang="ja-JP" sz="2400" dirty="0">
              <a:solidFill>
                <a:schemeClr val="tx1"/>
              </a:solidFill>
            </a:endParaRPr>
          </a:p>
        </p:txBody>
      </p:sp>
      <p:cxnSp>
        <p:nvCxnSpPr>
          <p:cNvPr id="10" name="直線コネクタ 9"/>
          <p:cNvCxnSpPr/>
          <p:nvPr/>
        </p:nvCxnSpPr>
        <p:spPr bwMode="auto">
          <a:xfrm flipV="1">
            <a:off x="2303463" y="5664200"/>
            <a:ext cx="1042987" cy="585788"/>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bwMode="auto">
          <a:xfrm>
            <a:off x="3346450" y="5664200"/>
            <a:ext cx="1001713" cy="585788"/>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bwMode="auto">
          <a:xfrm rot="5400000">
            <a:off x="2874169" y="5172869"/>
            <a:ext cx="963612" cy="0"/>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sp>
        <p:nvSpPr>
          <p:cNvPr id="16" name="円/楕円 15"/>
          <p:cNvSpPr/>
          <p:nvPr/>
        </p:nvSpPr>
        <p:spPr bwMode="auto">
          <a:xfrm>
            <a:off x="2220913" y="6165850"/>
            <a:ext cx="166687" cy="1666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円/楕円 16"/>
          <p:cNvSpPr/>
          <p:nvPr/>
        </p:nvSpPr>
        <p:spPr bwMode="auto">
          <a:xfrm>
            <a:off x="3263900" y="5580063"/>
            <a:ext cx="165100" cy="1666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p:nvPr/>
        </p:nvSpPr>
        <p:spPr bwMode="auto">
          <a:xfrm>
            <a:off x="4264025" y="6165850"/>
            <a:ext cx="168275" cy="1666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円/楕円 18"/>
          <p:cNvSpPr/>
          <p:nvPr/>
        </p:nvSpPr>
        <p:spPr bwMode="auto">
          <a:xfrm>
            <a:off x="3252788" y="4557713"/>
            <a:ext cx="166687" cy="168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568" name="テキスト ボックス 22"/>
          <p:cNvSpPr txBox="1">
            <a:spLocks noChangeArrowheads="1"/>
          </p:cNvSpPr>
          <p:nvPr/>
        </p:nvSpPr>
        <p:spPr bwMode="auto">
          <a:xfrm>
            <a:off x="1965325" y="5837238"/>
            <a:ext cx="355600" cy="461962"/>
          </a:xfrm>
          <a:prstGeom prst="rect">
            <a:avLst/>
          </a:prstGeom>
          <a:noFill/>
          <a:ln w="9525">
            <a:noFill/>
            <a:miter lim="800000"/>
            <a:headEnd/>
            <a:tailEnd/>
          </a:ln>
        </p:spPr>
        <p:txBody>
          <a:bodyPr wrap="none">
            <a:spAutoFit/>
          </a:bodyPr>
          <a:lstStyle/>
          <a:p>
            <a:r>
              <a:rPr lang="en-US" altLang="ja-JP" sz="2400"/>
              <a:t>u</a:t>
            </a:r>
            <a:endParaRPr lang="ja-JP" altLang="en-US" sz="2400"/>
          </a:p>
        </p:txBody>
      </p:sp>
      <p:sp>
        <p:nvSpPr>
          <p:cNvPr id="23569" name="テキスト ボックス 23"/>
          <p:cNvSpPr txBox="1">
            <a:spLocks noChangeArrowheads="1"/>
          </p:cNvSpPr>
          <p:nvPr/>
        </p:nvSpPr>
        <p:spPr bwMode="auto">
          <a:xfrm>
            <a:off x="3013075" y="5199063"/>
            <a:ext cx="338138" cy="461962"/>
          </a:xfrm>
          <a:prstGeom prst="rect">
            <a:avLst/>
          </a:prstGeom>
          <a:noFill/>
          <a:ln w="9525">
            <a:noFill/>
            <a:miter lim="800000"/>
            <a:headEnd/>
            <a:tailEnd/>
          </a:ln>
        </p:spPr>
        <p:txBody>
          <a:bodyPr wrap="none">
            <a:spAutoFit/>
          </a:bodyPr>
          <a:lstStyle/>
          <a:p>
            <a:r>
              <a:rPr lang="en-US" altLang="ja-JP" sz="2400"/>
              <a:t>v</a:t>
            </a:r>
            <a:endParaRPr lang="ja-JP" altLang="en-US" sz="2400"/>
          </a:p>
        </p:txBody>
      </p:sp>
      <p:sp>
        <p:nvSpPr>
          <p:cNvPr id="23570" name="テキスト ボックス 29"/>
          <p:cNvSpPr txBox="1">
            <a:spLocks noChangeArrowheads="1"/>
          </p:cNvSpPr>
          <p:nvPr/>
        </p:nvSpPr>
        <p:spPr bwMode="auto">
          <a:xfrm>
            <a:off x="4379913" y="6280150"/>
            <a:ext cx="407987" cy="461963"/>
          </a:xfrm>
          <a:prstGeom prst="rect">
            <a:avLst/>
          </a:prstGeom>
          <a:noFill/>
          <a:ln w="9525">
            <a:noFill/>
            <a:miter lim="800000"/>
            <a:headEnd/>
            <a:tailEnd/>
          </a:ln>
        </p:spPr>
        <p:txBody>
          <a:bodyPr wrap="none">
            <a:spAutoFit/>
          </a:bodyPr>
          <a:lstStyle/>
          <a:p>
            <a:r>
              <a:rPr lang="en-US" altLang="ja-JP" sz="2400"/>
              <a:t>w</a:t>
            </a:r>
            <a:endParaRPr lang="ja-JP" altLang="en-US" sz="2400"/>
          </a:p>
        </p:txBody>
      </p:sp>
      <p:sp>
        <p:nvSpPr>
          <p:cNvPr id="23571" name="テキスト ボックス 32"/>
          <p:cNvSpPr txBox="1">
            <a:spLocks noChangeArrowheads="1"/>
          </p:cNvSpPr>
          <p:nvPr/>
        </p:nvSpPr>
        <p:spPr bwMode="auto">
          <a:xfrm>
            <a:off x="3009900" y="4221163"/>
            <a:ext cx="338138" cy="461962"/>
          </a:xfrm>
          <a:prstGeom prst="rect">
            <a:avLst/>
          </a:prstGeom>
          <a:noFill/>
          <a:ln w="9525">
            <a:noFill/>
            <a:miter lim="800000"/>
            <a:headEnd/>
            <a:tailEnd/>
          </a:ln>
        </p:spPr>
        <p:txBody>
          <a:bodyPr wrap="none">
            <a:spAutoFit/>
          </a:bodyPr>
          <a:lstStyle/>
          <a:p>
            <a:r>
              <a:rPr lang="en-US" altLang="ja-JP" sz="2400"/>
              <a:t>z</a:t>
            </a:r>
            <a:endParaRPr lang="ja-JP" altLang="en-US" sz="2400"/>
          </a:p>
        </p:txBody>
      </p:sp>
      <p:sp>
        <p:nvSpPr>
          <p:cNvPr id="23572" name="テキスト ボックス 34"/>
          <p:cNvSpPr txBox="1">
            <a:spLocks noChangeArrowheads="1"/>
          </p:cNvSpPr>
          <p:nvPr/>
        </p:nvSpPr>
        <p:spPr bwMode="auto">
          <a:xfrm>
            <a:off x="2738438" y="3492500"/>
            <a:ext cx="1147762" cy="368300"/>
          </a:xfrm>
          <a:prstGeom prst="rect">
            <a:avLst/>
          </a:prstGeom>
          <a:noFill/>
          <a:ln w="9525">
            <a:noFill/>
            <a:miter lim="800000"/>
            <a:headEnd/>
            <a:tailEnd/>
          </a:ln>
        </p:spPr>
        <p:txBody>
          <a:bodyPr wrap="none">
            <a:spAutoFit/>
          </a:bodyPr>
          <a:lstStyle/>
          <a:p>
            <a:r>
              <a:rPr lang="en-US" altLang="ja-JP"/>
              <a:t>v </a:t>
            </a:r>
            <a:r>
              <a:rPr lang="ja-JP" altLang="en-US"/>
              <a:t>∈ </a:t>
            </a:r>
            <a:r>
              <a:rPr lang="en-US" altLang="ja-JP"/>
              <a:t>V(G)</a:t>
            </a:r>
            <a:endParaRPr lang="ja-JP" altLang="en-US"/>
          </a:p>
        </p:txBody>
      </p:sp>
    </p:spTree>
  </p:cSld>
  <p:clrMapOvr>
    <a:masterClrMapping/>
  </p:clrMapOvr>
  <p:transition advTm="14149"/>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bwMode="auto">
          <a:xfrm rot="5400000">
            <a:off x="2795587" y="5133976"/>
            <a:ext cx="962025" cy="0"/>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bwMode="auto">
          <a:xfrm>
            <a:off x="3427413" y="5616575"/>
            <a:ext cx="1000125" cy="584200"/>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bwMode="auto">
          <a:xfrm flipV="1">
            <a:off x="2339975" y="5724525"/>
            <a:ext cx="1042988" cy="584200"/>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21" name="直線コネクタ 20"/>
          <p:cNvCxnSpPr/>
          <p:nvPr/>
        </p:nvCxnSpPr>
        <p:spPr bwMode="auto">
          <a:xfrm rot="5400000">
            <a:off x="2795587" y="5180013"/>
            <a:ext cx="962025" cy="0"/>
          </a:xfrm>
          <a:prstGeom prst="line">
            <a:avLst/>
          </a:prstGeom>
          <a:ln w="38100">
            <a:solidFill>
              <a:srgbClr val="002060"/>
            </a:solidFill>
          </a:ln>
        </p:spPr>
        <p:style>
          <a:lnRef idx="1">
            <a:schemeClr val="dk1"/>
          </a:lnRef>
          <a:fillRef idx="0">
            <a:schemeClr val="dk1"/>
          </a:fillRef>
          <a:effectRef idx="0">
            <a:schemeClr val="dk1"/>
          </a:effectRef>
          <a:fontRef idx="minor">
            <a:schemeClr val="tx1"/>
          </a:fontRef>
        </p:style>
      </p:cxnSp>
      <p:sp>
        <p:nvSpPr>
          <p:cNvPr id="24582" name="タイトル 1"/>
          <p:cNvSpPr>
            <a:spLocks noGrp="1"/>
          </p:cNvSpPr>
          <p:nvPr>
            <p:ph type="title"/>
          </p:nvPr>
        </p:nvSpPr>
        <p:spPr/>
        <p:txBody>
          <a:bodyPr/>
          <a:lstStyle/>
          <a:p>
            <a:pPr eaLnBrk="1" hangingPunct="1"/>
            <a:r>
              <a:rPr lang="en-US" altLang="ja-JP"/>
              <a:t>2.2</a:t>
            </a:r>
            <a:r>
              <a:rPr lang="ja-JP" altLang="en-US"/>
              <a:t>　握手補題</a:t>
            </a:r>
          </a:p>
        </p:txBody>
      </p:sp>
      <p:sp>
        <p:nvSpPr>
          <p:cNvPr id="24583" name="コンテンツ プレースホルダー 2"/>
          <p:cNvSpPr>
            <a:spLocks noGrp="1"/>
          </p:cNvSpPr>
          <p:nvPr>
            <p:ph idx="1"/>
          </p:nvPr>
        </p:nvSpPr>
        <p:spPr>
          <a:xfrm>
            <a:off x="457200" y="1935163"/>
            <a:ext cx="8686800" cy="4389437"/>
          </a:xfrm>
        </p:spPr>
        <p:txBody>
          <a:bodyPr/>
          <a:lstStyle/>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r>
              <a:rPr lang="ja-JP" altLang="en-US" sz="2400"/>
              <a:t>例：</a:t>
            </a:r>
            <a:endParaRPr lang="en-US" altLang="ja-JP" sz="2400"/>
          </a:p>
        </p:txBody>
      </p:sp>
      <p:sp>
        <p:nvSpPr>
          <p:cNvPr id="4" name="コンテンツ プレースホルダー 2"/>
          <p:cNvSpPr txBox="1">
            <a:spLocks/>
          </p:cNvSpPr>
          <p:nvPr/>
        </p:nvSpPr>
        <p:spPr bwMode="auto">
          <a:xfrm>
            <a:off x="609600" y="2087563"/>
            <a:ext cx="85344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5" name="コンテンツ プレースホルダー 2"/>
          <p:cNvSpPr txBox="1">
            <a:spLocks/>
          </p:cNvSpPr>
          <p:nvPr/>
        </p:nvSpPr>
        <p:spPr bwMode="auto">
          <a:xfrm>
            <a:off x="457200" y="19351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6" name="コンテンツ プレースホルダー 2"/>
          <p:cNvSpPr txBox="1">
            <a:spLocks/>
          </p:cNvSpPr>
          <p:nvPr/>
        </p:nvSpPr>
        <p:spPr bwMode="auto">
          <a:xfrm>
            <a:off x="609600" y="2087563"/>
            <a:ext cx="8534400" cy="4389437"/>
          </a:xfrm>
          <a:prstGeom prst="rect">
            <a:avLst/>
          </a:prstGeom>
          <a:noFill/>
          <a:ln>
            <a:noFill/>
          </a:ln>
        </p:spPr>
        <p:txBody>
          <a:bodyPr tIns="0"/>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                                </a:t>
            </a:r>
            <a:r>
              <a:rPr lang="ja-JP" altLang="en-US" sz="3200" dirty="0">
                <a:latin typeface="Calibri" pitchFamily="34" charset="0"/>
                <a:ea typeface="+mn-ea"/>
              </a:rPr>
              <a:t>∑ </a:t>
            </a:r>
            <a:r>
              <a:rPr lang="en-US" altLang="ja-JP" sz="3200" dirty="0" err="1">
                <a:latin typeface="Calibri" pitchFamily="34" charset="0"/>
                <a:ea typeface="+mn-ea"/>
              </a:rPr>
              <a:t>d</a:t>
            </a:r>
            <a:r>
              <a:rPr lang="en-US" altLang="ja-JP" sz="2000" dirty="0" err="1">
                <a:latin typeface="Calibri" pitchFamily="34" charset="0"/>
                <a:ea typeface="+mn-ea"/>
              </a:rPr>
              <a:t>G</a:t>
            </a:r>
            <a:r>
              <a:rPr lang="en-US" altLang="ja-JP" sz="3200" dirty="0">
                <a:latin typeface="Calibri" pitchFamily="34" charset="0"/>
                <a:ea typeface="+mn-ea"/>
              </a:rPr>
              <a:t>(v)=2|E(G)|</a:t>
            </a:r>
          </a:p>
          <a:p>
            <a:pPr marL="730250" lvl="1" indent="-273050">
              <a:spcBef>
                <a:spcPct val="20000"/>
              </a:spcBef>
              <a:buClr>
                <a:srgbClr val="0BD0D9"/>
              </a:buClr>
              <a:buSzPct val="95000"/>
              <a:buFont typeface="Wingdings 2" pitchFamily="18" charset="2"/>
              <a:buNone/>
              <a:defRPr/>
            </a:pPr>
            <a:r>
              <a:rPr lang="en-US" altLang="ja-JP" sz="3200" dirty="0">
                <a:latin typeface="Calibri" pitchFamily="34" charset="0"/>
                <a:ea typeface="+mn-ea"/>
              </a:rPr>
              <a:t>                </a:t>
            </a: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(z)=1,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(u)=1,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(w)=1,</a:t>
            </a:r>
          </a:p>
          <a:p>
            <a:pPr marL="730250" lvl="1" indent="-273050">
              <a:spcBef>
                <a:spcPct val="20000"/>
              </a:spcBef>
              <a:buClr>
                <a:srgbClr val="0BD0D9"/>
              </a:buClr>
              <a:buSzPct val="95000"/>
              <a:buFont typeface="Wingdings 2" pitchFamily="18" charset="2"/>
              <a:buNone/>
              <a:defRPr/>
            </a:pPr>
            <a:r>
              <a:rPr lang="en-US" altLang="ja-JP" sz="2400" dirty="0">
                <a:latin typeface="Calibri" pitchFamily="34" charset="0"/>
                <a:ea typeface="ＭＳ Ｐゴシック" charset="-128"/>
              </a:rPr>
              <a:t>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(v)=3 </a:t>
            </a:r>
          </a:p>
          <a:p>
            <a:pPr marL="730250" lvl="1" indent="-273050">
              <a:spcBef>
                <a:spcPct val="20000"/>
              </a:spcBef>
              <a:buClr>
                <a:srgbClr val="0BD0D9"/>
              </a:buClr>
              <a:buSzPct val="95000"/>
              <a:buFont typeface="Wingdings 2" pitchFamily="18" charset="2"/>
              <a:buNone/>
              <a:defRPr/>
            </a:pPr>
            <a:r>
              <a:rPr lang="en-US" altLang="ja-JP" sz="2000" dirty="0">
                <a:latin typeface="Calibri" pitchFamily="34" charset="0"/>
                <a:ea typeface="+mn-ea"/>
              </a:rPr>
              <a:t>                                                   </a:t>
            </a: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p:txBody>
      </p:sp>
      <p:sp>
        <p:nvSpPr>
          <p:cNvPr id="27" name="角丸四角形 26"/>
          <p:cNvSpPr/>
          <p:nvPr/>
        </p:nvSpPr>
        <p:spPr>
          <a:xfrm>
            <a:off x="250825" y="2565400"/>
            <a:ext cx="8208963" cy="15113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8" name="角丸四角形 27"/>
          <p:cNvSpPr/>
          <p:nvPr/>
        </p:nvSpPr>
        <p:spPr>
          <a:xfrm>
            <a:off x="755650" y="2133600"/>
            <a:ext cx="2160588" cy="6477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握手補題</a:t>
            </a:r>
            <a:endParaRPr lang="en-US" altLang="ja-JP" sz="2400" dirty="0">
              <a:solidFill>
                <a:schemeClr val="tx1"/>
              </a:solidFill>
            </a:endParaRPr>
          </a:p>
        </p:txBody>
      </p:sp>
      <p:cxnSp>
        <p:nvCxnSpPr>
          <p:cNvPr id="10" name="直線コネクタ 9"/>
          <p:cNvCxnSpPr/>
          <p:nvPr/>
        </p:nvCxnSpPr>
        <p:spPr bwMode="auto">
          <a:xfrm flipV="1">
            <a:off x="2303463" y="5664200"/>
            <a:ext cx="1042987" cy="585788"/>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bwMode="auto">
          <a:xfrm>
            <a:off x="3346450" y="5664200"/>
            <a:ext cx="1001713" cy="585788"/>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bwMode="auto">
          <a:xfrm rot="5400000">
            <a:off x="2874169" y="5172869"/>
            <a:ext cx="963612" cy="0"/>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sp>
        <p:nvSpPr>
          <p:cNvPr id="16" name="円/楕円 15"/>
          <p:cNvSpPr/>
          <p:nvPr/>
        </p:nvSpPr>
        <p:spPr bwMode="auto">
          <a:xfrm>
            <a:off x="2220913" y="6165850"/>
            <a:ext cx="166687" cy="1666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7" name="円/楕円 16"/>
          <p:cNvSpPr/>
          <p:nvPr/>
        </p:nvSpPr>
        <p:spPr bwMode="auto">
          <a:xfrm>
            <a:off x="3263900" y="5580063"/>
            <a:ext cx="165100" cy="1666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p:nvPr/>
        </p:nvSpPr>
        <p:spPr bwMode="auto">
          <a:xfrm>
            <a:off x="4264025" y="6165850"/>
            <a:ext cx="168275" cy="1666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円/楕円 18"/>
          <p:cNvSpPr/>
          <p:nvPr/>
        </p:nvSpPr>
        <p:spPr bwMode="auto">
          <a:xfrm>
            <a:off x="3252788" y="4557713"/>
            <a:ext cx="166687" cy="168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596" name="テキスト ボックス 22"/>
          <p:cNvSpPr txBox="1">
            <a:spLocks noChangeArrowheads="1"/>
          </p:cNvSpPr>
          <p:nvPr/>
        </p:nvSpPr>
        <p:spPr bwMode="auto">
          <a:xfrm>
            <a:off x="1965325" y="5837238"/>
            <a:ext cx="355600" cy="461962"/>
          </a:xfrm>
          <a:prstGeom prst="rect">
            <a:avLst/>
          </a:prstGeom>
          <a:noFill/>
          <a:ln w="9525">
            <a:noFill/>
            <a:miter lim="800000"/>
            <a:headEnd/>
            <a:tailEnd/>
          </a:ln>
        </p:spPr>
        <p:txBody>
          <a:bodyPr wrap="none">
            <a:spAutoFit/>
          </a:bodyPr>
          <a:lstStyle/>
          <a:p>
            <a:r>
              <a:rPr lang="en-US" altLang="ja-JP" sz="2400"/>
              <a:t>u</a:t>
            </a:r>
            <a:endParaRPr lang="ja-JP" altLang="en-US" sz="2400"/>
          </a:p>
        </p:txBody>
      </p:sp>
      <p:sp>
        <p:nvSpPr>
          <p:cNvPr id="24597" name="テキスト ボックス 23"/>
          <p:cNvSpPr txBox="1">
            <a:spLocks noChangeArrowheads="1"/>
          </p:cNvSpPr>
          <p:nvPr/>
        </p:nvSpPr>
        <p:spPr bwMode="auto">
          <a:xfrm>
            <a:off x="3013075" y="5199063"/>
            <a:ext cx="338138" cy="461962"/>
          </a:xfrm>
          <a:prstGeom prst="rect">
            <a:avLst/>
          </a:prstGeom>
          <a:noFill/>
          <a:ln w="9525">
            <a:noFill/>
            <a:miter lim="800000"/>
            <a:headEnd/>
            <a:tailEnd/>
          </a:ln>
        </p:spPr>
        <p:txBody>
          <a:bodyPr wrap="none">
            <a:spAutoFit/>
          </a:bodyPr>
          <a:lstStyle/>
          <a:p>
            <a:r>
              <a:rPr lang="en-US" altLang="ja-JP" sz="2400"/>
              <a:t>v</a:t>
            </a:r>
            <a:endParaRPr lang="ja-JP" altLang="en-US" sz="2400"/>
          </a:p>
        </p:txBody>
      </p:sp>
      <p:sp>
        <p:nvSpPr>
          <p:cNvPr id="24598" name="テキスト ボックス 29"/>
          <p:cNvSpPr txBox="1">
            <a:spLocks noChangeArrowheads="1"/>
          </p:cNvSpPr>
          <p:nvPr/>
        </p:nvSpPr>
        <p:spPr bwMode="auto">
          <a:xfrm>
            <a:off x="4379913" y="6280150"/>
            <a:ext cx="407987" cy="461963"/>
          </a:xfrm>
          <a:prstGeom prst="rect">
            <a:avLst/>
          </a:prstGeom>
          <a:noFill/>
          <a:ln w="9525">
            <a:noFill/>
            <a:miter lim="800000"/>
            <a:headEnd/>
            <a:tailEnd/>
          </a:ln>
        </p:spPr>
        <p:txBody>
          <a:bodyPr wrap="none">
            <a:spAutoFit/>
          </a:bodyPr>
          <a:lstStyle/>
          <a:p>
            <a:r>
              <a:rPr lang="en-US" altLang="ja-JP" sz="2400"/>
              <a:t>w</a:t>
            </a:r>
            <a:endParaRPr lang="ja-JP" altLang="en-US" sz="2400"/>
          </a:p>
        </p:txBody>
      </p:sp>
      <p:sp>
        <p:nvSpPr>
          <p:cNvPr id="24599" name="テキスト ボックス 32"/>
          <p:cNvSpPr txBox="1">
            <a:spLocks noChangeArrowheads="1"/>
          </p:cNvSpPr>
          <p:nvPr/>
        </p:nvSpPr>
        <p:spPr bwMode="auto">
          <a:xfrm>
            <a:off x="3009900" y="4221163"/>
            <a:ext cx="338138" cy="461962"/>
          </a:xfrm>
          <a:prstGeom prst="rect">
            <a:avLst/>
          </a:prstGeom>
          <a:noFill/>
          <a:ln w="9525">
            <a:noFill/>
            <a:miter lim="800000"/>
            <a:headEnd/>
            <a:tailEnd/>
          </a:ln>
        </p:spPr>
        <p:txBody>
          <a:bodyPr wrap="none">
            <a:spAutoFit/>
          </a:bodyPr>
          <a:lstStyle/>
          <a:p>
            <a:r>
              <a:rPr lang="en-US" altLang="ja-JP" sz="2400"/>
              <a:t>z</a:t>
            </a:r>
            <a:endParaRPr lang="ja-JP" altLang="en-US" sz="2400"/>
          </a:p>
        </p:txBody>
      </p:sp>
      <p:sp>
        <p:nvSpPr>
          <p:cNvPr id="24600" name="テキスト ボックス 34"/>
          <p:cNvSpPr txBox="1">
            <a:spLocks noChangeArrowheads="1"/>
          </p:cNvSpPr>
          <p:nvPr/>
        </p:nvSpPr>
        <p:spPr bwMode="auto">
          <a:xfrm>
            <a:off x="2738438" y="3492500"/>
            <a:ext cx="1147762" cy="368300"/>
          </a:xfrm>
          <a:prstGeom prst="rect">
            <a:avLst/>
          </a:prstGeom>
          <a:noFill/>
          <a:ln w="9525">
            <a:noFill/>
            <a:miter lim="800000"/>
            <a:headEnd/>
            <a:tailEnd/>
          </a:ln>
        </p:spPr>
        <p:txBody>
          <a:bodyPr wrap="none">
            <a:spAutoFit/>
          </a:bodyPr>
          <a:lstStyle/>
          <a:p>
            <a:r>
              <a:rPr lang="en-US" altLang="ja-JP"/>
              <a:t>v </a:t>
            </a:r>
            <a:r>
              <a:rPr lang="ja-JP" altLang="en-US"/>
              <a:t>∈ </a:t>
            </a:r>
            <a:r>
              <a:rPr lang="en-US" altLang="ja-JP"/>
              <a:t>V(G)</a:t>
            </a:r>
            <a:endParaRPr lang="ja-JP" altLang="en-US"/>
          </a:p>
        </p:txBody>
      </p:sp>
    </p:spTree>
  </p:cSld>
  <p:clrMapOvr>
    <a:masterClrMapping/>
  </p:clrMapOvr>
  <p:transition advTm="14149"/>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p:txBody>
          <a:bodyPr/>
          <a:lstStyle/>
          <a:p>
            <a:pPr eaLnBrk="1" hangingPunct="1"/>
            <a:r>
              <a:rPr lang="ja-JP" altLang="en-US"/>
              <a:t>有限幾何学　第１回</a:t>
            </a:r>
          </a:p>
        </p:txBody>
      </p:sp>
      <p:sp>
        <p:nvSpPr>
          <p:cNvPr id="11267" name="コンテンツ プレースホルダ 2"/>
          <p:cNvSpPr>
            <a:spLocks noGrp="1"/>
          </p:cNvSpPr>
          <p:nvPr>
            <p:ph idx="1"/>
          </p:nvPr>
        </p:nvSpPr>
        <p:spPr/>
        <p:txBody>
          <a:bodyPr/>
          <a:lstStyle/>
          <a:p>
            <a:pPr marL="514350" indent="-514350" eaLnBrk="1" hangingPunct="1">
              <a:buClr>
                <a:schemeClr val="tx2"/>
              </a:buClr>
              <a:buFont typeface="+mj-lt"/>
              <a:buAutoNum type="arabicPeriod"/>
              <a:defRPr/>
            </a:pPr>
            <a:r>
              <a:rPr lang="ja-JP" altLang="en-US" dirty="0"/>
              <a:t>グラフの定義と応用例</a:t>
            </a:r>
            <a:endParaRPr lang="en-US" altLang="ja-JP" dirty="0"/>
          </a:p>
          <a:p>
            <a:pPr marL="850900" lvl="1" indent="-457200" eaLnBrk="1" hangingPunct="1">
              <a:buFont typeface="+mj-lt"/>
              <a:buAutoNum type="arabicPeriod"/>
              <a:defRPr/>
            </a:pPr>
            <a:r>
              <a:rPr lang="ja-JP" altLang="en-US" dirty="0"/>
              <a:t> グラフの定義</a:t>
            </a:r>
            <a:endParaRPr lang="en-US" altLang="ja-JP" dirty="0"/>
          </a:p>
          <a:p>
            <a:pPr marL="850900" lvl="1" indent="-457200" eaLnBrk="1" hangingPunct="1">
              <a:buFont typeface="+mj-lt"/>
              <a:buAutoNum type="arabicPeriod"/>
              <a:defRPr/>
            </a:pPr>
            <a:r>
              <a:rPr lang="ja-JP" altLang="en-US" dirty="0"/>
              <a:t> グラフで表現される事象の例</a:t>
            </a:r>
            <a:endParaRPr lang="en-US" altLang="ja-JP" dirty="0"/>
          </a:p>
          <a:p>
            <a:pPr marL="850900" lvl="1" indent="-457200" eaLnBrk="1" hangingPunct="1">
              <a:buFont typeface="+mj-lt"/>
              <a:buAutoNum type="arabicPeriod"/>
              <a:defRPr/>
            </a:pPr>
            <a:endParaRPr lang="en-US" altLang="ja-JP" dirty="0"/>
          </a:p>
          <a:p>
            <a:pPr marL="514350" indent="-514350" eaLnBrk="1" hangingPunct="1">
              <a:buClr>
                <a:schemeClr val="tx2"/>
              </a:buClr>
              <a:buFont typeface="+mj-lt"/>
              <a:buAutoNum type="arabicPeriod"/>
              <a:defRPr/>
            </a:pPr>
            <a:r>
              <a:rPr lang="ja-JP" altLang="en-US" dirty="0"/>
              <a:t>次数</a:t>
            </a:r>
            <a:endParaRPr lang="en-US" altLang="ja-JP" dirty="0"/>
          </a:p>
          <a:p>
            <a:pPr marL="881063" lvl="1" indent="-514350" eaLnBrk="1" hangingPunct="1">
              <a:buClr>
                <a:schemeClr val="tx2"/>
              </a:buClr>
              <a:buFont typeface="+mj-lt"/>
              <a:buAutoNum type="arabicPeriod"/>
              <a:defRPr/>
            </a:pPr>
            <a:r>
              <a:rPr lang="ja-JP" altLang="en-US" dirty="0"/>
              <a:t>用語の説明</a:t>
            </a:r>
            <a:endParaRPr lang="en-US" altLang="ja-JP" dirty="0"/>
          </a:p>
          <a:p>
            <a:pPr marL="850900" lvl="1" indent="-457200" eaLnBrk="1" hangingPunct="1">
              <a:buFont typeface="+mj-lt"/>
              <a:buAutoNum type="arabicPeriod"/>
              <a:defRPr/>
            </a:pPr>
            <a:r>
              <a:rPr lang="ja-JP" altLang="en-US" dirty="0"/>
              <a:t> 握手補題</a:t>
            </a:r>
            <a:endParaRPr lang="en-US" altLang="ja-JP" dirty="0"/>
          </a:p>
          <a:p>
            <a:pPr marL="850900" lvl="1" indent="-457200" eaLnBrk="1" hangingPunct="1">
              <a:buFont typeface="+mj-lt"/>
              <a:buAutoNum type="arabicPeriod"/>
              <a:defRPr/>
            </a:pPr>
            <a:r>
              <a:rPr lang="ja-JP" altLang="en-US" dirty="0"/>
              <a:t> 握手補題の応用</a:t>
            </a:r>
            <a:endParaRPr lang="en-US" altLang="ja-JP" dirty="0"/>
          </a:p>
        </p:txBody>
      </p:sp>
    </p:spTree>
  </p:cSld>
  <p:clrMapOvr>
    <a:masterClrMapping/>
  </p:clrMapOvr>
  <p:transition advTm="6256"/>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タイトル 1"/>
          <p:cNvSpPr>
            <a:spLocks noGrp="1"/>
          </p:cNvSpPr>
          <p:nvPr>
            <p:ph type="title"/>
          </p:nvPr>
        </p:nvSpPr>
        <p:spPr/>
        <p:txBody>
          <a:bodyPr/>
          <a:lstStyle/>
          <a:p>
            <a:pPr eaLnBrk="1" hangingPunct="1"/>
            <a:r>
              <a:rPr lang="en-US" altLang="ja-JP"/>
              <a:t>2.2</a:t>
            </a:r>
            <a:r>
              <a:rPr lang="ja-JP" altLang="en-US"/>
              <a:t>　握手補題</a:t>
            </a:r>
          </a:p>
        </p:txBody>
      </p:sp>
      <p:sp>
        <p:nvSpPr>
          <p:cNvPr id="25603" name="コンテンツ プレースホルダー 2"/>
          <p:cNvSpPr>
            <a:spLocks noGrp="1"/>
          </p:cNvSpPr>
          <p:nvPr>
            <p:ph idx="1"/>
          </p:nvPr>
        </p:nvSpPr>
        <p:spPr>
          <a:xfrm>
            <a:off x="457200" y="1935163"/>
            <a:ext cx="8686800" cy="4389437"/>
          </a:xfrm>
        </p:spPr>
        <p:txBody>
          <a:bodyPr/>
          <a:lstStyle/>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p:txBody>
      </p:sp>
      <p:sp>
        <p:nvSpPr>
          <p:cNvPr id="4" name="コンテンツ プレースホルダー 2"/>
          <p:cNvSpPr txBox="1">
            <a:spLocks/>
          </p:cNvSpPr>
          <p:nvPr/>
        </p:nvSpPr>
        <p:spPr bwMode="auto">
          <a:xfrm>
            <a:off x="609600" y="2087563"/>
            <a:ext cx="85344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5" name="コンテンツ プレースホルダー 2"/>
          <p:cNvSpPr txBox="1">
            <a:spLocks/>
          </p:cNvSpPr>
          <p:nvPr/>
        </p:nvSpPr>
        <p:spPr bwMode="auto">
          <a:xfrm>
            <a:off x="457200" y="19351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6" name="コンテンツ プレースホルダー 2"/>
          <p:cNvSpPr txBox="1">
            <a:spLocks/>
          </p:cNvSpPr>
          <p:nvPr/>
        </p:nvSpPr>
        <p:spPr bwMode="auto">
          <a:xfrm>
            <a:off x="609600" y="2087563"/>
            <a:ext cx="8534400" cy="4389437"/>
          </a:xfrm>
          <a:prstGeom prst="rect">
            <a:avLst/>
          </a:prstGeom>
          <a:noFill/>
          <a:ln>
            <a:noFill/>
          </a:ln>
        </p:spPr>
        <p:txBody>
          <a:bodyPr tIns="0"/>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                                </a:t>
            </a:r>
            <a:r>
              <a:rPr lang="ja-JP" altLang="en-US" sz="3200" dirty="0">
                <a:latin typeface="Calibri" pitchFamily="34" charset="0"/>
                <a:ea typeface="+mn-ea"/>
              </a:rPr>
              <a:t>∑ </a:t>
            </a:r>
            <a:r>
              <a:rPr lang="en-US" altLang="ja-JP" sz="3200" dirty="0" err="1">
                <a:latin typeface="Calibri" pitchFamily="34" charset="0"/>
                <a:ea typeface="+mn-ea"/>
              </a:rPr>
              <a:t>d</a:t>
            </a:r>
            <a:r>
              <a:rPr lang="en-US" altLang="ja-JP" sz="2000" dirty="0" err="1">
                <a:latin typeface="Calibri" pitchFamily="34" charset="0"/>
                <a:ea typeface="+mn-ea"/>
              </a:rPr>
              <a:t>G</a:t>
            </a:r>
            <a:r>
              <a:rPr lang="en-US" altLang="ja-JP" sz="3200" dirty="0">
                <a:latin typeface="Calibri" pitchFamily="34" charset="0"/>
                <a:ea typeface="+mn-ea"/>
              </a:rPr>
              <a:t>(v)=2|E(G)|</a:t>
            </a:r>
          </a:p>
          <a:p>
            <a:pPr marL="730250" lvl="1" indent="-273050">
              <a:spcBef>
                <a:spcPct val="20000"/>
              </a:spcBef>
              <a:buClr>
                <a:srgbClr val="0BD0D9"/>
              </a:buClr>
              <a:buSzPct val="95000"/>
              <a:buFont typeface="Wingdings 2" pitchFamily="18" charset="2"/>
              <a:buNone/>
              <a:defRPr/>
            </a:pPr>
            <a:r>
              <a:rPr lang="en-US" altLang="ja-JP" sz="3200" dirty="0">
                <a:latin typeface="Calibri" pitchFamily="34" charset="0"/>
                <a:ea typeface="+mn-ea"/>
              </a:rPr>
              <a:t>                </a:t>
            </a: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p:txBody>
      </p:sp>
      <p:sp>
        <p:nvSpPr>
          <p:cNvPr id="27" name="角丸四角形 26"/>
          <p:cNvSpPr/>
          <p:nvPr/>
        </p:nvSpPr>
        <p:spPr>
          <a:xfrm>
            <a:off x="250825" y="2565400"/>
            <a:ext cx="8208963" cy="15113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8" name="角丸四角形 27"/>
          <p:cNvSpPr/>
          <p:nvPr/>
        </p:nvSpPr>
        <p:spPr>
          <a:xfrm>
            <a:off x="755650" y="2133600"/>
            <a:ext cx="2160588" cy="6477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握手補題</a:t>
            </a:r>
            <a:endParaRPr lang="en-US" altLang="ja-JP" sz="2400" dirty="0">
              <a:solidFill>
                <a:schemeClr val="tx1"/>
              </a:solidFill>
            </a:endParaRPr>
          </a:p>
        </p:txBody>
      </p:sp>
      <p:sp>
        <p:nvSpPr>
          <p:cNvPr id="25609" name="テキスト ボックス 34"/>
          <p:cNvSpPr txBox="1">
            <a:spLocks noChangeArrowheads="1"/>
          </p:cNvSpPr>
          <p:nvPr/>
        </p:nvSpPr>
        <p:spPr bwMode="auto">
          <a:xfrm>
            <a:off x="2738438" y="3492500"/>
            <a:ext cx="1147762" cy="368300"/>
          </a:xfrm>
          <a:prstGeom prst="rect">
            <a:avLst/>
          </a:prstGeom>
          <a:noFill/>
          <a:ln w="9525">
            <a:noFill/>
            <a:miter lim="800000"/>
            <a:headEnd/>
            <a:tailEnd/>
          </a:ln>
        </p:spPr>
        <p:txBody>
          <a:bodyPr wrap="none">
            <a:spAutoFit/>
          </a:bodyPr>
          <a:lstStyle/>
          <a:p>
            <a:r>
              <a:rPr lang="en-US" altLang="ja-JP"/>
              <a:t>v </a:t>
            </a:r>
            <a:r>
              <a:rPr lang="ja-JP" altLang="en-US"/>
              <a:t>∈ </a:t>
            </a:r>
            <a:r>
              <a:rPr lang="en-US" altLang="ja-JP"/>
              <a:t>V(G)</a:t>
            </a:r>
            <a:endParaRPr lang="ja-JP" altLang="en-US"/>
          </a:p>
        </p:txBody>
      </p:sp>
      <p:sp>
        <p:nvSpPr>
          <p:cNvPr id="31" name="角丸四角形 30"/>
          <p:cNvSpPr/>
          <p:nvPr/>
        </p:nvSpPr>
        <p:spPr>
          <a:xfrm>
            <a:off x="250825" y="4581525"/>
            <a:ext cx="8208963" cy="151130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32" name="角丸四角形 31"/>
          <p:cNvSpPr/>
          <p:nvPr/>
        </p:nvSpPr>
        <p:spPr>
          <a:xfrm>
            <a:off x="755650" y="4149725"/>
            <a:ext cx="2160588" cy="6477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握手補題の系</a:t>
            </a:r>
            <a:endParaRPr lang="en-US" altLang="ja-JP" sz="2400" dirty="0">
              <a:solidFill>
                <a:schemeClr val="tx1"/>
              </a:solidFill>
            </a:endParaRPr>
          </a:p>
        </p:txBody>
      </p:sp>
      <p:sp>
        <p:nvSpPr>
          <p:cNvPr id="25612" name="テキスト ボックス 35"/>
          <p:cNvSpPr txBox="1">
            <a:spLocks noChangeArrowheads="1"/>
          </p:cNvSpPr>
          <p:nvPr/>
        </p:nvSpPr>
        <p:spPr bwMode="auto">
          <a:xfrm>
            <a:off x="593725" y="5084763"/>
            <a:ext cx="7434263" cy="739775"/>
          </a:xfrm>
          <a:prstGeom prst="rect">
            <a:avLst/>
          </a:prstGeom>
          <a:noFill/>
          <a:ln w="9525">
            <a:noFill/>
            <a:miter lim="800000"/>
            <a:headEnd/>
            <a:tailEnd/>
          </a:ln>
        </p:spPr>
        <p:txBody>
          <a:bodyPr wrap="none">
            <a:spAutoFit/>
          </a:bodyPr>
          <a:lstStyle/>
          <a:p>
            <a:pPr marL="0" lvl="1"/>
            <a:r>
              <a:rPr lang="ja-JP" altLang="en-US" sz="2400">
                <a:latin typeface="Calibri" pitchFamily="34" charset="0"/>
              </a:rPr>
              <a:t>任意のグラフの奇点（次数が奇数の頂点）の個数は偶数</a:t>
            </a:r>
            <a:endParaRPr lang="en-US" altLang="ja-JP" sz="2400">
              <a:latin typeface="Calibri" pitchFamily="34" charset="0"/>
            </a:endParaRPr>
          </a:p>
          <a:p>
            <a:endParaRPr lang="ja-JP" altLang="en-US"/>
          </a:p>
        </p:txBody>
      </p:sp>
    </p:spTree>
  </p:cSld>
  <p:clrMapOvr>
    <a:masterClrMapping/>
  </p:clrMapOvr>
  <p:transition advTm="14149"/>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タイトル 1"/>
          <p:cNvSpPr>
            <a:spLocks noGrp="1"/>
          </p:cNvSpPr>
          <p:nvPr>
            <p:ph type="title"/>
          </p:nvPr>
        </p:nvSpPr>
        <p:spPr/>
        <p:txBody>
          <a:bodyPr/>
          <a:lstStyle/>
          <a:p>
            <a:pPr eaLnBrk="1" hangingPunct="1"/>
            <a:r>
              <a:rPr lang="en-US" altLang="ja-JP"/>
              <a:t>2.2</a:t>
            </a:r>
            <a:r>
              <a:rPr lang="ja-JP" altLang="en-US"/>
              <a:t>　握手補題</a:t>
            </a:r>
          </a:p>
        </p:txBody>
      </p:sp>
      <p:sp>
        <p:nvSpPr>
          <p:cNvPr id="26627" name="コンテンツ プレースホルダー 2"/>
          <p:cNvSpPr>
            <a:spLocks noGrp="1"/>
          </p:cNvSpPr>
          <p:nvPr>
            <p:ph idx="1"/>
          </p:nvPr>
        </p:nvSpPr>
        <p:spPr>
          <a:xfrm>
            <a:off x="457200" y="1935163"/>
            <a:ext cx="8686800" cy="4389437"/>
          </a:xfrm>
        </p:spPr>
        <p:txBody>
          <a:bodyPr/>
          <a:lstStyle/>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p:txBody>
      </p:sp>
      <p:sp>
        <p:nvSpPr>
          <p:cNvPr id="4" name="コンテンツ プレースホルダー 2"/>
          <p:cNvSpPr txBox="1">
            <a:spLocks/>
          </p:cNvSpPr>
          <p:nvPr/>
        </p:nvSpPr>
        <p:spPr bwMode="auto">
          <a:xfrm>
            <a:off x="609600" y="2087563"/>
            <a:ext cx="85344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5" name="コンテンツ プレースホルダー 2"/>
          <p:cNvSpPr txBox="1">
            <a:spLocks/>
          </p:cNvSpPr>
          <p:nvPr/>
        </p:nvSpPr>
        <p:spPr bwMode="auto">
          <a:xfrm>
            <a:off x="457200" y="19351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6" name="コンテンツ プレースホルダー 2"/>
          <p:cNvSpPr txBox="1">
            <a:spLocks/>
          </p:cNvSpPr>
          <p:nvPr/>
        </p:nvSpPr>
        <p:spPr bwMode="auto">
          <a:xfrm>
            <a:off x="179388" y="2205038"/>
            <a:ext cx="8534400" cy="4389437"/>
          </a:xfrm>
          <a:prstGeom prst="rect">
            <a:avLst/>
          </a:prstGeom>
          <a:noFill/>
          <a:ln>
            <a:noFill/>
          </a:ln>
        </p:spPr>
        <p:txBody>
          <a:bodyPr tIns="0"/>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                                </a:t>
            </a:r>
          </a:p>
          <a:p>
            <a:pPr marL="273050" indent="-273050">
              <a:spcBef>
                <a:spcPct val="20000"/>
              </a:spcBef>
              <a:buClr>
                <a:srgbClr val="0BD0D9"/>
              </a:buClr>
              <a:buSzPct val="95000"/>
              <a:buFont typeface="Wingdings 2" pitchFamily="18" charset="2"/>
              <a:buNone/>
              <a:defRPr/>
            </a:pPr>
            <a:r>
              <a:rPr lang="ja-JP" altLang="en-US" sz="2400" dirty="0">
                <a:latin typeface="Calibri" pitchFamily="34" charset="0"/>
                <a:ea typeface="+mn-ea"/>
              </a:rPr>
              <a:t>証明：</a:t>
            </a: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V</a:t>
            </a:r>
            <a:r>
              <a:rPr lang="en-US" altLang="ja-JP" sz="2400" baseline="-25000" dirty="0">
                <a:latin typeface="Calibri" pitchFamily="34" charset="0"/>
                <a:ea typeface="+mn-ea"/>
              </a:rPr>
              <a:t>1</a:t>
            </a:r>
            <a:r>
              <a:rPr lang="ja-JP" altLang="en-US" sz="2400" dirty="0">
                <a:latin typeface="Calibri" pitchFamily="34" charset="0"/>
                <a:ea typeface="+mn-ea"/>
              </a:rPr>
              <a:t>：次数が奇数の頂点全体からなる集合</a:t>
            </a: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V</a:t>
            </a:r>
            <a:r>
              <a:rPr lang="en-US" altLang="ja-JP" sz="2400" baseline="-25000" dirty="0">
                <a:latin typeface="Calibri" pitchFamily="34" charset="0"/>
                <a:ea typeface="+mn-ea"/>
              </a:rPr>
              <a:t>2</a:t>
            </a:r>
            <a:r>
              <a:rPr lang="ja-JP" altLang="en-US" sz="2400" dirty="0">
                <a:latin typeface="Calibri" pitchFamily="34" charset="0"/>
                <a:ea typeface="+mn-ea"/>
              </a:rPr>
              <a:t>：次数が偶数の頂点全体からなる集合　とすると，</a:t>
            </a: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ja-JP" altLang="en-US" sz="2400" dirty="0">
                <a:latin typeface="Calibri" pitchFamily="34" charset="0"/>
                <a:ea typeface="+mn-ea"/>
              </a:rPr>
              <a:t>握手補題より，</a:t>
            </a:r>
            <a:endParaRPr lang="en-US" altLang="ja-JP" sz="2400" dirty="0">
              <a:latin typeface="Calibri" pitchFamily="34" charset="0"/>
              <a:ea typeface="+mn-ea"/>
            </a:endParaRPr>
          </a:p>
          <a:p>
            <a:pPr marL="273050" indent="-273050">
              <a:spcBef>
                <a:spcPct val="20000"/>
              </a:spcBef>
              <a:buClr>
                <a:srgbClr val="0BD0D9"/>
              </a:buClr>
              <a:buSzPct val="95000"/>
              <a:defRPr/>
            </a:pPr>
            <a:r>
              <a:rPr lang="ja-JP" altLang="en-US" sz="3200" dirty="0">
                <a:latin typeface="Calibri" pitchFamily="34" charset="0"/>
                <a:ea typeface="ＭＳ Ｐゴシック" charset="-128"/>
              </a:rPr>
              <a:t>              </a:t>
            </a:r>
            <a:r>
              <a:rPr lang="ja-JP" altLang="en-US" sz="2400" dirty="0">
                <a:latin typeface="Calibri" pitchFamily="34" charset="0"/>
                <a:ea typeface="ＭＳ Ｐゴシック" charset="-128"/>
              </a:rPr>
              <a:t>  ∑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(v)+</a:t>
            </a:r>
            <a:r>
              <a:rPr lang="ja-JP" altLang="en-US" sz="2400" dirty="0">
                <a:latin typeface="Calibri" pitchFamily="34" charset="0"/>
                <a:ea typeface="ＭＳ Ｐゴシック" charset="-128"/>
              </a:rPr>
              <a:t>∑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(v)=</a:t>
            </a:r>
            <a:r>
              <a:rPr lang="ja-JP" altLang="en-US" sz="2400" dirty="0">
                <a:latin typeface="Calibri" pitchFamily="34" charset="0"/>
                <a:ea typeface="+mn-ea"/>
              </a:rPr>
              <a:t>∑ </a:t>
            </a:r>
            <a:r>
              <a:rPr lang="en-US" altLang="ja-JP" sz="2400" dirty="0" err="1">
                <a:latin typeface="Calibri" pitchFamily="34" charset="0"/>
                <a:ea typeface="+mn-ea"/>
              </a:rPr>
              <a:t>d</a:t>
            </a:r>
            <a:r>
              <a:rPr lang="en-US" altLang="ja-JP" dirty="0" err="1">
                <a:latin typeface="Calibri" pitchFamily="34" charset="0"/>
                <a:ea typeface="+mn-ea"/>
              </a:rPr>
              <a:t>G</a:t>
            </a:r>
            <a:r>
              <a:rPr lang="en-US" altLang="ja-JP" sz="2400" dirty="0">
                <a:latin typeface="Calibri" pitchFamily="34" charset="0"/>
                <a:ea typeface="+mn-ea"/>
              </a:rPr>
              <a:t>(v)=2|E(G)|</a:t>
            </a:r>
          </a:p>
          <a:p>
            <a:pPr marL="730250" lvl="1" indent="-273050">
              <a:spcBef>
                <a:spcPct val="20000"/>
              </a:spcBef>
              <a:buClr>
                <a:srgbClr val="0BD0D9"/>
              </a:buClr>
              <a:buSzPct val="95000"/>
              <a:buFont typeface="Wingdings 2" pitchFamily="18" charset="2"/>
              <a:buNone/>
              <a:defRPr/>
            </a:pPr>
            <a:r>
              <a:rPr lang="en-US" altLang="ja-JP" sz="3200" dirty="0">
                <a:latin typeface="Calibri" pitchFamily="34" charset="0"/>
                <a:ea typeface="+mn-ea"/>
              </a:rPr>
              <a:t>                </a:t>
            </a: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p:txBody>
      </p:sp>
      <p:sp>
        <p:nvSpPr>
          <p:cNvPr id="26631" name="テキスト ボックス 34"/>
          <p:cNvSpPr txBox="1">
            <a:spLocks noChangeArrowheads="1"/>
          </p:cNvSpPr>
          <p:nvPr/>
        </p:nvSpPr>
        <p:spPr bwMode="auto">
          <a:xfrm>
            <a:off x="3649663" y="5661025"/>
            <a:ext cx="1146175" cy="369888"/>
          </a:xfrm>
          <a:prstGeom prst="rect">
            <a:avLst/>
          </a:prstGeom>
          <a:noFill/>
          <a:ln w="9525">
            <a:noFill/>
            <a:miter lim="800000"/>
            <a:headEnd/>
            <a:tailEnd/>
          </a:ln>
        </p:spPr>
        <p:txBody>
          <a:bodyPr wrap="none">
            <a:spAutoFit/>
          </a:bodyPr>
          <a:lstStyle/>
          <a:p>
            <a:r>
              <a:rPr lang="en-US" altLang="ja-JP"/>
              <a:t>v </a:t>
            </a:r>
            <a:r>
              <a:rPr lang="ja-JP" altLang="en-US"/>
              <a:t>∈ </a:t>
            </a:r>
            <a:r>
              <a:rPr lang="en-US" altLang="ja-JP"/>
              <a:t>V(G)</a:t>
            </a:r>
            <a:endParaRPr lang="ja-JP" altLang="en-US"/>
          </a:p>
        </p:txBody>
      </p:sp>
      <p:sp>
        <p:nvSpPr>
          <p:cNvPr id="31" name="角丸四角形 30"/>
          <p:cNvSpPr/>
          <p:nvPr/>
        </p:nvSpPr>
        <p:spPr>
          <a:xfrm>
            <a:off x="250825" y="2349500"/>
            <a:ext cx="8208963" cy="93503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32" name="角丸四角形 31"/>
          <p:cNvSpPr/>
          <p:nvPr/>
        </p:nvSpPr>
        <p:spPr>
          <a:xfrm>
            <a:off x="755650" y="1916113"/>
            <a:ext cx="2160588" cy="649287"/>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握手補題の系</a:t>
            </a:r>
            <a:endParaRPr lang="en-US" altLang="ja-JP" sz="2400" dirty="0">
              <a:solidFill>
                <a:schemeClr val="tx1"/>
              </a:solidFill>
            </a:endParaRPr>
          </a:p>
        </p:txBody>
      </p:sp>
      <p:sp>
        <p:nvSpPr>
          <p:cNvPr id="26634" name="テキスト ボックス 35"/>
          <p:cNvSpPr txBox="1">
            <a:spLocks noChangeArrowheads="1"/>
          </p:cNvSpPr>
          <p:nvPr/>
        </p:nvSpPr>
        <p:spPr bwMode="auto">
          <a:xfrm>
            <a:off x="593725" y="2636838"/>
            <a:ext cx="7434263" cy="738187"/>
          </a:xfrm>
          <a:prstGeom prst="rect">
            <a:avLst/>
          </a:prstGeom>
          <a:noFill/>
          <a:ln w="9525">
            <a:noFill/>
            <a:miter lim="800000"/>
            <a:headEnd/>
            <a:tailEnd/>
          </a:ln>
        </p:spPr>
        <p:txBody>
          <a:bodyPr wrap="none">
            <a:spAutoFit/>
          </a:bodyPr>
          <a:lstStyle/>
          <a:p>
            <a:pPr marL="0" lvl="1"/>
            <a:r>
              <a:rPr lang="ja-JP" altLang="en-US" sz="2400">
                <a:latin typeface="Calibri" pitchFamily="34" charset="0"/>
              </a:rPr>
              <a:t>任意のグラフの奇点（次数が奇数の頂点）の個数は偶数</a:t>
            </a:r>
            <a:endParaRPr lang="en-US" altLang="ja-JP" sz="2400">
              <a:latin typeface="Calibri" pitchFamily="34" charset="0"/>
            </a:endParaRPr>
          </a:p>
          <a:p>
            <a:endParaRPr lang="ja-JP" altLang="en-US"/>
          </a:p>
        </p:txBody>
      </p:sp>
      <p:sp>
        <p:nvSpPr>
          <p:cNvPr id="26635" name="テキスト ボックス 14"/>
          <p:cNvSpPr txBox="1">
            <a:spLocks noChangeArrowheads="1"/>
          </p:cNvSpPr>
          <p:nvPr/>
        </p:nvSpPr>
        <p:spPr bwMode="auto">
          <a:xfrm>
            <a:off x="2627313" y="5661025"/>
            <a:ext cx="898003" cy="369332"/>
          </a:xfrm>
          <a:prstGeom prst="rect">
            <a:avLst/>
          </a:prstGeom>
          <a:noFill/>
          <a:ln w="9525">
            <a:noFill/>
            <a:miter lim="800000"/>
            <a:headEnd/>
            <a:tailEnd/>
          </a:ln>
        </p:spPr>
        <p:txBody>
          <a:bodyPr wrap="none">
            <a:spAutoFit/>
          </a:bodyPr>
          <a:lstStyle/>
          <a:p>
            <a:r>
              <a:rPr lang="en-US" altLang="ja-JP" dirty="0"/>
              <a:t>v </a:t>
            </a:r>
            <a:r>
              <a:rPr lang="ja-JP" altLang="en-US" dirty="0"/>
              <a:t>∈ </a:t>
            </a:r>
            <a:r>
              <a:rPr lang="en-US" altLang="ja-JP" dirty="0"/>
              <a:t>V</a:t>
            </a:r>
            <a:r>
              <a:rPr lang="en-US" altLang="ja-JP" baseline="-25000" dirty="0"/>
              <a:t>2</a:t>
            </a:r>
            <a:endParaRPr lang="ja-JP" altLang="en-US" baseline="-25000" dirty="0"/>
          </a:p>
        </p:txBody>
      </p:sp>
      <p:sp>
        <p:nvSpPr>
          <p:cNvPr id="26636" name="テキスト ボックス 15"/>
          <p:cNvSpPr txBox="1">
            <a:spLocks noChangeArrowheads="1"/>
          </p:cNvSpPr>
          <p:nvPr/>
        </p:nvSpPr>
        <p:spPr bwMode="auto">
          <a:xfrm>
            <a:off x="1614488" y="5661025"/>
            <a:ext cx="898003" cy="369332"/>
          </a:xfrm>
          <a:prstGeom prst="rect">
            <a:avLst/>
          </a:prstGeom>
          <a:noFill/>
          <a:ln w="9525">
            <a:noFill/>
            <a:miter lim="800000"/>
            <a:headEnd/>
            <a:tailEnd/>
          </a:ln>
        </p:spPr>
        <p:txBody>
          <a:bodyPr wrap="none">
            <a:spAutoFit/>
          </a:bodyPr>
          <a:lstStyle/>
          <a:p>
            <a:r>
              <a:rPr lang="en-US" altLang="ja-JP" dirty="0"/>
              <a:t>v </a:t>
            </a:r>
            <a:r>
              <a:rPr lang="ja-JP" altLang="en-US" dirty="0"/>
              <a:t>∈ </a:t>
            </a:r>
            <a:r>
              <a:rPr lang="en-US" altLang="ja-JP" dirty="0"/>
              <a:t>V</a:t>
            </a:r>
            <a:r>
              <a:rPr lang="en-US" altLang="ja-JP" baseline="-25000" dirty="0"/>
              <a:t>1</a:t>
            </a:r>
            <a:endParaRPr lang="ja-JP" altLang="en-US" baseline="-25000" dirty="0"/>
          </a:p>
        </p:txBody>
      </p:sp>
    </p:spTree>
  </p:cSld>
  <p:clrMapOvr>
    <a:masterClrMapping/>
  </p:clrMapOvr>
  <p:transition advTm="14149"/>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タイトル 1"/>
          <p:cNvSpPr>
            <a:spLocks noGrp="1"/>
          </p:cNvSpPr>
          <p:nvPr>
            <p:ph type="title"/>
          </p:nvPr>
        </p:nvSpPr>
        <p:spPr/>
        <p:txBody>
          <a:bodyPr/>
          <a:lstStyle/>
          <a:p>
            <a:pPr eaLnBrk="1" hangingPunct="1"/>
            <a:r>
              <a:rPr lang="en-US" altLang="ja-JP"/>
              <a:t>2.2</a:t>
            </a:r>
            <a:r>
              <a:rPr lang="ja-JP" altLang="en-US"/>
              <a:t>　握手補題</a:t>
            </a:r>
          </a:p>
        </p:txBody>
      </p:sp>
      <p:sp>
        <p:nvSpPr>
          <p:cNvPr id="27651" name="コンテンツ プレースホルダー 2"/>
          <p:cNvSpPr>
            <a:spLocks noGrp="1"/>
          </p:cNvSpPr>
          <p:nvPr>
            <p:ph idx="1"/>
          </p:nvPr>
        </p:nvSpPr>
        <p:spPr>
          <a:xfrm>
            <a:off x="457200" y="1935163"/>
            <a:ext cx="8686800" cy="4389437"/>
          </a:xfrm>
        </p:spPr>
        <p:txBody>
          <a:bodyPr/>
          <a:lstStyle/>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p:txBody>
      </p:sp>
      <p:sp>
        <p:nvSpPr>
          <p:cNvPr id="4" name="コンテンツ プレースホルダー 2"/>
          <p:cNvSpPr txBox="1">
            <a:spLocks/>
          </p:cNvSpPr>
          <p:nvPr/>
        </p:nvSpPr>
        <p:spPr bwMode="auto">
          <a:xfrm>
            <a:off x="609600" y="2087563"/>
            <a:ext cx="85344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5" name="コンテンツ プレースホルダー 2"/>
          <p:cNvSpPr txBox="1">
            <a:spLocks/>
          </p:cNvSpPr>
          <p:nvPr/>
        </p:nvSpPr>
        <p:spPr bwMode="auto">
          <a:xfrm>
            <a:off x="457200" y="19351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6" name="コンテンツ プレースホルダー 2"/>
          <p:cNvSpPr txBox="1">
            <a:spLocks/>
          </p:cNvSpPr>
          <p:nvPr/>
        </p:nvSpPr>
        <p:spPr bwMode="auto">
          <a:xfrm>
            <a:off x="179388" y="2205038"/>
            <a:ext cx="8534400" cy="4389437"/>
          </a:xfrm>
          <a:prstGeom prst="rect">
            <a:avLst/>
          </a:prstGeom>
          <a:noFill/>
          <a:ln>
            <a:noFill/>
          </a:ln>
        </p:spPr>
        <p:txBody>
          <a:bodyPr tIns="0"/>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                                </a:t>
            </a:r>
          </a:p>
          <a:p>
            <a:pPr marL="273050" indent="-273050">
              <a:spcBef>
                <a:spcPct val="20000"/>
              </a:spcBef>
              <a:buClr>
                <a:srgbClr val="0BD0D9"/>
              </a:buClr>
              <a:buSzPct val="95000"/>
              <a:buFont typeface="Wingdings 2" pitchFamily="18" charset="2"/>
              <a:buNone/>
              <a:defRPr/>
            </a:pPr>
            <a:r>
              <a:rPr lang="ja-JP" altLang="en-US" sz="2400" dirty="0">
                <a:latin typeface="Calibri" pitchFamily="34" charset="0"/>
                <a:ea typeface="+mn-ea"/>
              </a:rPr>
              <a:t>証明：</a:t>
            </a: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ja-JP" altLang="en-US" sz="2400" dirty="0">
                <a:latin typeface="Calibri" pitchFamily="34" charset="0"/>
                <a:ea typeface="+mn-ea"/>
              </a:rPr>
              <a:t>握手補題より，</a:t>
            </a:r>
            <a:endParaRPr lang="en-US" altLang="ja-JP" sz="2400" dirty="0">
              <a:latin typeface="Calibri" pitchFamily="34" charset="0"/>
              <a:ea typeface="+mn-ea"/>
            </a:endParaRPr>
          </a:p>
          <a:p>
            <a:pPr marL="273050" indent="-273050">
              <a:spcBef>
                <a:spcPct val="20000"/>
              </a:spcBef>
              <a:buClr>
                <a:srgbClr val="0BD0D9"/>
              </a:buClr>
              <a:buSzPct val="95000"/>
              <a:defRPr/>
            </a:pPr>
            <a:r>
              <a:rPr lang="ja-JP" altLang="en-US" sz="2400" dirty="0">
                <a:latin typeface="Calibri" pitchFamily="34" charset="0"/>
                <a:ea typeface="ＭＳ Ｐゴシック" charset="-128"/>
              </a:rPr>
              <a:t>                ∑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(v)+</a:t>
            </a:r>
            <a:r>
              <a:rPr lang="ja-JP" altLang="en-US" sz="2400" dirty="0">
                <a:latin typeface="Calibri" pitchFamily="34" charset="0"/>
                <a:ea typeface="ＭＳ Ｐゴシック" charset="-128"/>
              </a:rPr>
              <a:t>∑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(v)=</a:t>
            </a:r>
            <a:r>
              <a:rPr lang="ja-JP" altLang="en-US" sz="2400" dirty="0">
                <a:latin typeface="Calibri" pitchFamily="34" charset="0"/>
                <a:ea typeface="+mn-ea"/>
              </a:rPr>
              <a:t>∑ </a:t>
            </a:r>
            <a:r>
              <a:rPr lang="en-US" altLang="ja-JP" sz="2400" dirty="0" err="1">
                <a:latin typeface="Calibri" pitchFamily="34" charset="0"/>
                <a:ea typeface="+mn-ea"/>
              </a:rPr>
              <a:t>d</a:t>
            </a:r>
            <a:r>
              <a:rPr lang="en-US" altLang="ja-JP" dirty="0" err="1">
                <a:latin typeface="Calibri" pitchFamily="34" charset="0"/>
                <a:ea typeface="+mn-ea"/>
              </a:rPr>
              <a:t>G</a:t>
            </a:r>
            <a:r>
              <a:rPr lang="en-US" altLang="ja-JP" sz="2400" dirty="0">
                <a:latin typeface="Calibri" pitchFamily="34" charset="0"/>
                <a:ea typeface="+mn-ea"/>
              </a:rPr>
              <a:t>(v)=2|E(G)|</a:t>
            </a:r>
            <a:r>
              <a:rPr lang="ja-JP" altLang="en-US" sz="2400" dirty="0" err="1">
                <a:latin typeface="Calibri" pitchFamily="34" charset="0"/>
                <a:ea typeface="+mn-ea"/>
              </a:rPr>
              <a:t>．</a:t>
            </a:r>
            <a:endParaRPr lang="en-US" altLang="ja-JP" sz="2400" dirty="0">
              <a:latin typeface="Calibri" pitchFamily="34" charset="0"/>
              <a:ea typeface="+mn-ea"/>
            </a:endParaRPr>
          </a:p>
          <a:p>
            <a:pPr marL="273050" indent="-273050">
              <a:spcBef>
                <a:spcPct val="20000"/>
              </a:spcBef>
              <a:buClr>
                <a:srgbClr val="0BD0D9"/>
              </a:buClr>
              <a:buSzPct val="95000"/>
              <a:defRPr/>
            </a:pPr>
            <a:endParaRPr lang="en-US" altLang="ja-JP" sz="2400" dirty="0">
              <a:latin typeface="Calibri" pitchFamily="34" charset="0"/>
              <a:ea typeface="ＭＳ Ｐゴシック" charset="-128"/>
            </a:endParaRPr>
          </a:p>
          <a:p>
            <a:pPr marL="273050" indent="-273050">
              <a:spcBef>
                <a:spcPct val="20000"/>
              </a:spcBef>
              <a:buClr>
                <a:srgbClr val="0BD0D9"/>
              </a:buClr>
              <a:buSzPct val="95000"/>
              <a:defRPr/>
            </a:pPr>
            <a:r>
              <a:rPr lang="ja-JP" altLang="en-US" sz="2400" dirty="0">
                <a:latin typeface="Calibri" pitchFamily="34" charset="0"/>
                <a:ea typeface="ＭＳ Ｐゴシック" charset="-128"/>
              </a:rPr>
              <a:t>∑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(v)</a:t>
            </a:r>
            <a:r>
              <a:rPr lang="ja-JP" altLang="en-US" sz="2400" dirty="0">
                <a:latin typeface="Calibri" pitchFamily="34" charset="0"/>
                <a:ea typeface="ＭＳ Ｐゴシック" charset="-128"/>
              </a:rPr>
              <a:t>は偶数（∵偶数どうしを足すと偶数）なので，</a:t>
            </a:r>
            <a:endParaRPr lang="en-US" altLang="ja-JP" sz="2400" dirty="0">
              <a:latin typeface="Calibri" pitchFamily="34" charset="0"/>
              <a:ea typeface="ＭＳ Ｐゴシック" charset="-128"/>
            </a:endParaRPr>
          </a:p>
          <a:p>
            <a:pPr marL="273050" indent="-273050">
              <a:spcBef>
                <a:spcPct val="20000"/>
              </a:spcBef>
              <a:buClr>
                <a:srgbClr val="0BD0D9"/>
              </a:buClr>
              <a:buSzPct val="95000"/>
              <a:defRPr/>
            </a:pPr>
            <a:endParaRPr lang="en-US" altLang="ja-JP" sz="2400" dirty="0">
              <a:latin typeface="Calibri" pitchFamily="34" charset="0"/>
              <a:ea typeface="ＭＳ Ｐゴシック" charset="-128"/>
            </a:endParaRPr>
          </a:p>
          <a:p>
            <a:pPr marL="273050" indent="-273050">
              <a:spcBef>
                <a:spcPct val="20000"/>
              </a:spcBef>
              <a:buClr>
                <a:srgbClr val="0BD0D9"/>
              </a:buClr>
              <a:buSzPct val="95000"/>
              <a:defRPr/>
            </a:pPr>
            <a:r>
              <a:rPr lang="ja-JP" altLang="en-US" sz="2400" dirty="0">
                <a:latin typeface="Calibri" pitchFamily="34" charset="0"/>
                <a:ea typeface="+mn-ea"/>
              </a:rPr>
              <a:t>右辺が偶数であることより，</a:t>
            </a:r>
            <a:r>
              <a:rPr lang="ja-JP" altLang="en-US" sz="2400" dirty="0">
                <a:latin typeface="Calibri" pitchFamily="34" charset="0"/>
                <a:ea typeface="ＭＳ Ｐゴシック" charset="-128"/>
              </a:rPr>
              <a:t> ∑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(v)</a:t>
            </a:r>
            <a:r>
              <a:rPr lang="ja-JP" altLang="en-US" sz="2400" dirty="0">
                <a:latin typeface="Calibri" pitchFamily="34" charset="0"/>
                <a:ea typeface="ＭＳ Ｐゴシック" charset="-128"/>
              </a:rPr>
              <a:t>は偶数．</a:t>
            </a:r>
            <a:endParaRPr lang="en-US" altLang="ja-JP" sz="24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en-US" altLang="ja-JP" sz="3200" dirty="0">
                <a:latin typeface="Calibri" pitchFamily="34" charset="0"/>
                <a:ea typeface="+mn-ea"/>
              </a:rPr>
              <a:t>                </a:t>
            </a: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p:txBody>
      </p:sp>
      <p:sp>
        <p:nvSpPr>
          <p:cNvPr id="31" name="角丸四角形 30"/>
          <p:cNvSpPr/>
          <p:nvPr/>
        </p:nvSpPr>
        <p:spPr>
          <a:xfrm>
            <a:off x="250825" y="2349500"/>
            <a:ext cx="8208963" cy="93503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32" name="角丸四角形 31"/>
          <p:cNvSpPr/>
          <p:nvPr/>
        </p:nvSpPr>
        <p:spPr>
          <a:xfrm>
            <a:off x="755650" y="1916113"/>
            <a:ext cx="2160588" cy="649287"/>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握手補題の系</a:t>
            </a:r>
            <a:endParaRPr lang="en-US" altLang="ja-JP" sz="2400" dirty="0">
              <a:solidFill>
                <a:schemeClr val="tx1"/>
              </a:solidFill>
            </a:endParaRPr>
          </a:p>
        </p:txBody>
      </p:sp>
      <p:sp>
        <p:nvSpPr>
          <p:cNvPr id="27657" name="テキスト ボックス 35"/>
          <p:cNvSpPr txBox="1">
            <a:spLocks noChangeArrowheads="1"/>
          </p:cNvSpPr>
          <p:nvPr/>
        </p:nvSpPr>
        <p:spPr bwMode="auto">
          <a:xfrm>
            <a:off x="593725" y="2636838"/>
            <a:ext cx="7434263" cy="738187"/>
          </a:xfrm>
          <a:prstGeom prst="rect">
            <a:avLst/>
          </a:prstGeom>
          <a:noFill/>
          <a:ln w="9525">
            <a:noFill/>
            <a:miter lim="800000"/>
            <a:headEnd/>
            <a:tailEnd/>
          </a:ln>
        </p:spPr>
        <p:txBody>
          <a:bodyPr wrap="none">
            <a:spAutoFit/>
          </a:bodyPr>
          <a:lstStyle/>
          <a:p>
            <a:pPr marL="0" lvl="1"/>
            <a:r>
              <a:rPr lang="ja-JP" altLang="en-US" sz="2400">
                <a:latin typeface="Calibri" pitchFamily="34" charset="0"/>
              </a:rPr>
              <a:t>任意のグラフの奇点（次数が奇数の頂点）の個数は偶数</a:t>
            </a:r>
            <a:endParaRPr lang="en-US" altLang="ja-JP" sz="2400">
              <a:latin typeface="Calibri" pitchFamily="34" charset="0"/>
            </a:endParaRPr>
          </a:p>
          <a:p>
            <a:endParaRPr lang="ja-JP" altLang="en-US"/>
          </a:p>
        </p:txBody>
      </p:sp>
      <p:sp>
        <p:nvSpPr>
          <p:cNvPr id="27658" name="テキスト ボックス 12"/>
          <p:cNvSpPr txBox="1">
            <a:spLocks noChangeArrowheads="1"/>
          </p:cNvSpPr>
          <p:nvPr/>
        </p:nvSpPr>
        <p:spPr bwMode="auto">
          <a:xfrm>
            <a:off x="3308350" y="4643438"/>
            <a:ext cx="1146175" cy="369887"/>
          </a:xfrm>
          <a:prstGeom prst="rect">
            <a:avLst/>
          </a:prstGeom>
          <a:noFill/>
          <a:ln w="9525">
            <a:noFill/>
            <a:miter lim="800000"/>
            <a:headEnd/>
            <a:tailEnd/>
          </a:ln>
        </p:spPr>
        <p:txBody>
          <a:bodyPr wrap="none">
            <a:spAutoFit/>
          </a:bodyPr>
          <a:lstStyle/>
          <a:p>
            <a:r>
              <a:rPr lang="en-US" altLang="ja-JP"/>
              <a:t>v </a:t>
            </a:r>
            <a:r>
              <a:rPr lang="ja-JP" altLang="en-US"/>
              <a:t>∈ </a:t>
            </a:r>
            <a:r>
              <a:rPr lang="en-US" altLang="ja-JP"/>
              <a:t>V(G)</a:t>
            </a:r>
            <a:endParaRPr lang="ja-JP" altLang="en-US"/>
          </a:p>
        </p:txBody>
      </p:sp>
      <p:sp>
        <p:nvSpPr>
          <p:cNvPr id="27659" name="テキスト ボックス 13"/>
          <p:cNvSpPr txBox="1">
            <a:spLocks noChangeArrowheads="1"/>
          </p:cNvSpPr>
          <p:nvPr/>
        </p:nvSpPr>
        <p:spPr bwMode="auto">
          <a:xfrm>
            <a:off x="2286000" y="4643438"/>
            <a:ext cx="898003" cy="369332"/>
          </a:xfrm>
          <a:prstGeom prst="rect">
            <a:avLst/>
          </a:prstGeom>
          <a:noFill/>
          <a:ln w="9525">
            <a:noFill/>
            <a:miter lim="800000"/>
            <a:headEnd/>
            <a:tailEnd/>
          </a:ln>
        </p:spPr>
        <p:txBody>
          <a:bodyPr wrap="none">
            <a:spAutoFit/>
          </a:bodyPr>
          <a:lstStyle/>
          <a:p>
            <a:r>
              <a:rPr lang="en-US" altLang="ja-JP" dirty="0"/>
              <a:t>v </a:t>
            </a:r>
            <a:r>
              <a:rPr lang="ja-JP" altLang="en-US" dirty="0"/>
              <a:t>∈ </a:t>
            </a:r>
            <a:r>
              <a:rPr lang="en-US" altLang="ja-JP" dirty="0"/>
              <a:t>V</a:t>
            </a:r>
            <a:r>
              <a:rPr lang="en-US" altLang="ja-JP" baseline="-25000" dirty="0"/>
              <a:t>2</a:t>
            </a:r>
            <a:endParaRPr lang="ja-JP" altLang="en-US" baseline="-25000" dirty="0"/>
          </a:p>
        </p:txBody>
      </p:sp>
      <p:sp>
        <p:nvSpPr>
          <p:cNvPr id="27660" name="テキスト ボックス 16"/>
          <p:cNvSpPr txBox="1">
            <a:spLocks noChangeArrowheads="1"/>
          </p:cNvSpPr>
          <p:nvPr/>
        </p:nvSpPr>
        <p:spPr bwMode="auto">
          <a:xfrm>
            <a:off x="1273175" y="4643438"/>
            <a:ext cx="898003" cy="369332"/>
          </a:xfrm>
          <a:prstGeom prst="rect">
            <a:avLst/>
          </a:prstGeom>
          <a:noFill/>
          <a:ln w="9525">
            <a:noFill/>
            <a:miter lim="800000"/>
            <a:headEnd/>
            <a:tailEnd/>
          </a:ln>
        </p:spPr>
        <p:txBody>
          <a:bodyPr wrap="none">
            <a:spAutoFit/>
          </a:bodyPr>
          <a:lstStyle/>
          <a:p>
            <a:r>
              <a:rPr lang="en-US" altLang="ja-JP" dirty="0"/>
              <a:t>v </a:t>
            </a:r>
            <a:r>
              <a:rPr lang="ja-JP" altLang="en-US" dirty="0"/>
              <a:t>∈ </a:t>
            </a:r>
            <a:r>
              <a:rPr lang="en-US" altLang="ja-JP" dirty="0"/>
              <a:t>V</a:t>
            </a:r>
            <a:r>
              <a:rPr lang="en-US" altLang="ja-JP" baseline="-25000" dirty="0"/>
              <a:t>1</a:t>
            </a:r>
            <a:endParaRPr lang="ja-JP" altLang="en-US" baseline="-25000" dirty="0"/>
          </a:p>
        </p:txBody>
      </p:sp>
      <p:sp>
        <p:nvSpPr>
          <p:cNvPr id="27661" name="テキスト ボックス 17"/>
          <p:cNvSpPr txBox="1">
            <a:spLocks noChangeArrowheads="1"/>
          </p:cNvSpPr>
          <p:nvPr/>
        </p:nvSpPr>
        <p:spPr bwMode="auto">
          <a:xfrm>
            <a:off x="206375" y="5565775"/>
            <a:ext cx="898003" cy="369332"/>
          </a:xfrm>
          <a:prstGeom prst="rect">
            <a:avLst/>
          </a:prstGeom>
          <a:noFill/>
          <a:ln w="9525">
            <a:noFill/>
            <a:miter lim="800000"/>
            <a:headEnd/>
            <a:tailEnd/>
          </a:ln>
        </p:spPr>
        <p:txBody>
          <a:bodyPr wrap="none">
            <a:spAutoFit/>
          </a:bodyPr>
          <a:lstStyle/>
          <a:p>
            <a:r>
              <a:rPr lang="en-US" altLang="ja-JP" dirty="0"/>
              <a:t>v </a:t>
            </a:r>
            <a:r>
              <a:rPr lang="ja-JP" altLang="en-US" dirty="0"/>
              <a:t>∈ </a:t>
            </a:r>
            <a:r>
              <a:rPr lang="en-US" altLang="ja-JP" dirty="0"/>
              <a:t>V</a:t>
            </a:r>
            <a:r>
              <a:rPr lang="en-US" altLang="ja-JP" baseline="-25000" dirty="0"/>
              <a:t>2</a:t>
            </a:r>
            <a:endParaRPr lang="ja-JP" altLang="en-US" baseline="-25000" dirty="0"/>
          </a:p>
        </p:txBody>
      </p:sp>
      <p:sp>
        <p:nvSpPr>
          <p:cNvPr id="27662" name="テキスト ボックス 18"/>
          <p:cNvSpPr txBox="1">
            <a:spLocks noChangeArrowheads="1"/>
          </p:cNvSpPr>
          <p:nvPr/>
        </p:nvSpPr>
        <p:spPr bwMode="auto">
          <a:xfrm>
            <a:off x="3802063" y="6430963"/>
            <a:ext cx="898003" cy="369332"/>
          </a:xfrm>
          <a:prstGeom prst="rect">
            <a:avLst/>
          </a:prstGeom>
          <a:noFill/>
          <a:ln w="9525">
            <a:noFill/>
            <a:miter lim="800000"/>
            <a:headEnd/>
            <a:tailEnd/>
          </a:ln>
        </p:spPr>
        <p:txBody>
          <a:bodyPr wrap="none">
            <a:spAutoFit/>
          </a:bodyPr>
          <a:lstStyle/>
          <a:p>
            <a:r>
              <a:rPr lang="en-US" altLang="ja-JP" dirty="0"/>
              <a:t>v </a:t>
            </a:r>
            <a:r>
              <a:rPr lang="ja-JP" altLang="en-US" dirty="0"/>
              <a:t>∈ </a:t>
            </a:r>
            <a:r>
              <a:rPr lang="en-US" altLang="ja-JP" dirty="0"/>
              <a:t>V</a:t>
            </a:r>
            <a:r>
              <a:rPr lang="en-US" altLang="ja-JP" baseline="-25000" dirty="0"/>
              <a:t>1</a:t>
            </a:r>
            <a:endParaRPr lang="ja-JP" altLang="en-US" baseline="-25000" dirty="0"/>
          </a:p>
        </p:txBody>
      </p:sp>
      <p:sp>
        <p:nvSpPr>
          <p:cNvPr id="27663" name="テキスト ボックス 19"/>
          <p:cNvSpPr txBox="1">
            <a:spLocks noChangeArrowheads="1"/>
          </p:cNvSpPr>
          <p:nvPr/>
        </p:nvSpPr>
        <p:spPr bwMode="auto">
          <a:xfrm>
            <a:off x="3635375" y="3429000"/>
            <a:ext cx="5462588" cy="830263"/>
          </a:xfrm>
          <a:prstGeom prst="rect">
            <a:avLst/>
          </a:prstGeom>
          <a:noFill/>
          <a:ln w="9525">
            <a:noFill/>
            <a:miter lim="800000"/>
            <a:headEnd/>
            <a:tailEnd/>
          </a:ln>
        </p:spPr>
        <p:txBody>
          <a:bodyPr wrap="none">
            <a:spAutoFit/>
          </a:bodyPr>
          <a:lstStyle/>
          <a:p>
            <a:pPr marL="0" lvl="1"/>
            <a:r>
              <a:rPr lang="en-US" altLang="ja-JP" sz="2400" dirty="0">
                <a:latin typeface="Calibri" pitchFamily="34" charset="0"/>
              </a:rPr>
              <a:t>V</a:t>
            </a:r>
            <a:r>
              <a:rPr lang="en-US" altLang="ja-JP" sz="2400" baseline="-25000" dirty="0">
                <a:latin typeface="Calibri" pitchFamily="34" charset="0"/>
              </a:rPr>
              <a:t>1</a:t>
            </a:r>
            <a:r>
              <a:rPr lang="ja-JP" altLang="en-US" sz="2400" dirty="0">
                <a:latin typeface="Calibri" pitchFamily="34" charset="0"/>
              </a:rPr>
              <a:t>：次数が奇数の頂点全体からなる集合</a:t>
            </a:r>
            <a:endParaRPr lang="en-US" altLang="ja-JP" sz="2400" dirty="0">
              <a:latin typeface="Calibri" pitchFamily="34" charset="0"/>
            </a:endParaRPr>
          </a:p>
          <a:p>
            <a:pPr marL="0" lvl="1"/>
            <a:r>
              <a:rPr lang="en-US" altLang="ja-JP" sz="2400" dirty="0">
                <a:latin typeface="Calibri" pitchFamily="34" charset="0"/>
              </a:rPr>
              <a:t>V</a:t>
            </a:r>
            <a:r>
              <a:rPr lang="en-US" altLang="ja-JP" sz="2400" baseline="-25000" dirty="0">
                <a:latin typeface="Calibri" pitchFamily="34" charset="0"/>
              </a:rPr>
              <a:t>2</a:t>
            </a:r>
            <a:r>
              <a:rPr lang="ja-JP" altLang="en-US" sz="2400" dirty="0">
                <a:latin typeface="Calibri" pitchFamily="34" charset="0"/>
              </a:rPr>
              <a:t>：次数が偶数の頂点全体からなる集合</a:t>
            </a:r>
            <a:endParaRPr lang="en-US" altLang="ja-JP" sz="2400" dirty="0">
              <a:latin typeface="Calibri" pitchFamily="34" charset="0"/>
            </a:endParaRPr>
          </a:p>
        </p:txBody>
      </p:sp>
    </p:spTree>
  </p:cSld>
  <p:clrMapOvr>
    <a:masterClrMapping/>
  </p:clrMapOvr>
  <p:transition advTm="14149"/>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タイトル 1"/>
          <p:cNvSpPr>
            <a:spLocks noGrp="1"/>
          </p:cNvSpPr>
          <p:nvPr>
            <p:ph type="title"/>
          </p:nvPr>
        </p:nvSpPr>
        <p:spPr/>
        <p:txBody>
          <a:bodyPr/>
          <a:lstStyle/>
          <a:p>
            <a:pPr eaLnBrk="1" hangingPunct="1"/>
            <a:r>
              <a:rPr lang="en-US" altLang="ja-JP"/>
              <a:t>2.2</a:t>
            </a:r>
            <a:r>
              <a:rPr lang="ja-JP" altLang="en-US"/>
              <a:t>　握手補題</a:t>
            </a:r>
          </a:p>
        </p:txBody>
      </p:sp>
      <p:sp>
        <p:nvSpPr>
          <p:cNvPr id="28675" name="コンテンツ プレースホルダー 2"/>
          <p:cNvSpPr>
            <a:spLocks noGrp="1"/>
          </p:cNvSpPr>
          <p:nvPr>
            <p:ph idx="1"/>
          </p:nvPr>
        </p:nvSpPr>
        <p:spPr>
          <a:xfrm>
            <a:off x="457200" y="1935163"/>
            <a:ext cx="8686800" cy="4389437"/>
          </a:xfrm>
        </p:spPr>
        <p:txBody>
          <a:bodyPr/>
          <a:lstStyle/>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p:txBody>
      </p:sp>
      <p:sp>
        <p:nvSpPr>
          <p:cNvPr id="4" name="コンテンツ プレースホルダー 2"/>
          <p:cNvSpPr txBox="1">
            <a:spLocks/>
          </p:cNvSpPr>
          <p:nvPr/>
        </p:nvSpPr>
        <p:spPr bwMode="auto">
          <a:xfrm>
            <a:off x="609600" y="2087563"/>
            <a:ext cx="85344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5" name="コンテンツ プレースホルダー 2"/>
          <p:cNvSpPr txBox="1">
            <a:spLocks/>
          </p:cNvSpPr>
          <p:nvPr/>
        </p:nvSpPr>
        <p:spPr bwMode="auto">
          <a:xfrm>
            <a:off x="457200" y="19351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26" name="コンテンツ プレースホルダー 2"/>
          <p:cNvSpPr txBox="1">
            <a:spLocks/>
          </p:cNvSpPr>
          <p:nvPr/>
        </p:nvSpPr>
        <p:spPr bwMode="auto">
          <a:xfrm>
            <a:off x="179388" y="2205038"/>
            <a:ext cx="8534400" cy="4389437"/>
          </a:xfrm>
          <a:prstGeom prst="rect">
            <a:avLst/>
          </a:prstGeom>
          <a:noFill/>
          <a:ln>
            <a:noFill/>
          </a:ln>
        </p:spPr>
        <p:txBody>
          <a:bodyPr tIns="0"/>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r>
              <a:rPr lang="en-US" altLang="ja-JP" sz="2400" dirty="0">
                <a:latin typeface="Calibri" pitchFamily="34" charset="0"/>
                <a:ea typeface="+mn-ea"/>
              </a:rPr>
              <a:t>                                </a:t>
            </a:r>
          </a:p>
          <a:p>
            <a:pPr marL="273050" indent="-273050">
              <a:spcBef>
                <a:spcPct val="20000"/>
              </a:spcBef>
              <a:buClr>
                <a:srgbClr val="0BD0D9"/>
              </a:buClr>
              <a:buSzPct val="95000"/>
              <a:buFont typeface="Wingdings 2" pitchFamily="18" charset="2"/>
              <a:buNone/>
              <a:defRPr/>
            </a:pPr>
            <a:r>
              <a:rPr lang="ja-JP" altLang="en-US" sz="2400" dirty="0">
                <a:latin typeface="Calibri" pitchFamily="34" charset="0"/>
                <a:ea typeface="+mn-ea"/>
              </a:rPr>
              <a:t>証明：</a:t>
            </a:r>
            <a:endParaRPr lang="en-US" altLang="ja-JP" sz="2400" dirty="0">
              <a:latin typeface="Calibri" pitchFamily="34" charset="0"/>
              <a:ea typeface="+mn-ea"/>
            </a:endParaRPr>
          </a:p>
          <a:p>
            <a:pPr marL="273050" indent="-273050">
              <a:spcBef>
                <a:spcPct val="20000"/>
              </a:spcBef>
              <a:buClr>
                <a:srgbClr val="0BD0D9"/>
              </a:buClr>
              <a:buSzPct val="95000"/>
              <a:defRPr/>
            </a:pPr>
            <a:r>
              <a:rPr lang="ja-JP" altLang="en-US" sz="2400" dirty="0">
                <a:latin typeface="Calibri" pitchFamily="34" charset="0"/>
                <a:ea typeface="ＭＳ Ｐゴシック" charset="-128"/>
              </a:rPr>
              <a:t>∑ </a:t>
            </a:r>
            <a:r>
              <a:rPr lang="en-US" altLang="ja-JP" sz="2400" dirty="0" err="1">
                <a:latin typeface="Calibri" pitchFamily="34" charset="0"/>
                <a:ea typeface="ＭＳ Ｐゴシック" charset="-128"/>
              </a:rPr>
              <a:t>d</a:t>
            </a:r>
            <a:r>
              <a:rPr lang="en-US" altLang="ja-JP" dirty="0" err="1">
                <a:latin typeface="Calibri" pitchFamily="34" charset="0"/>
                <a:ea typeface="ＭＳ Ｐゴシック" charset="-128"/>
              </a:rPr>
              <a:t>G</a:t>
            </a:r>
            <a:r>
              <a:rPr lang="en-US" altLang="ja-JP" sz="2400" dirty="0">
                <a:latin typeface="Calibri" pitchFamily="34" charset="0"/>
                <a:ea typeface="ＭＳ Ｐゴシック" charset="-128"/>
              </a:rPr>
              <a:t>(v)</a:t>
            </a:r>
            <a:r>
              <a:rPr lang="ja-JP" altLang="en-US" sz="2400" dirty="0">
                <a:latin typeface="Calibri" pitchFamily="34" charset="0"/>
                <a:ea typeface="ＭＳ Ｐゴシック" charset="-128"/>
              </a:rPr>
              <a:t>は偶数．</a:t>
            </a:r>
            <a:endParaRPr lang="en-US" altLang="ja-JP" sz="2400" dirty="0">
              <a:latin typeface="Calibri" pitchFamily="34" charset="0"/>
              <a:ea typeface="ＭＳ Ｐゴシック" charset="-128"/>
            </a:endParaRPr>
          </a:p>
          <a:p>
            <a:pPr marL="273050" indent="-273050">
              <a:spcBef>
                <a:spcPct val="20000"/>
              </a:spcBef>
              <a:buClr>
                <a:srgbClr val="0BD0D9"/>
              </a:buClr>
              <a:buSzPct val="95000"/>
              <a:defRPr/>
            </a:pPr>
            <a:endParaRPr lang="en-US" altLang="ja-JP" sz="2400" dirty="0">
              <a:latin typeface="Calibri" pitchFamily="34" charset="0"/>
              <a:ea typeface="+mn-ea"/>
            </a:endParaRPr>
          </a:p>
          <a:p>
            <a:pPr marL="273050" indent="-273050">
              <a:spcBef>
                <a:spcPct val="20000"/>
              </a:spcBef>
              <a:buClr>
                <a:srgbClr val="0BD0D9"/>
              </a:buClr>
              <a:buSzPct val="95000"/>
              <a:defRPr/>
            </a:pPr>
            <a:r>
              <a:rPr lang="ja-JP" altLang="en-US" sz="2400" dirty="0">
                <a:latin typeface="Calibri" pitchFamily="34" charset="0"/>
                <a:ea typeface="+mn-ea"/>
              </a:rPr>
              <a:t>奇数どうしを奇数回足すと奇数なので，</a:t>
            </a:r>
            <a:endParaRPr lang="en-US" altLang="ja-JP" sz="2400" dirty="0">
              <a:latin typeface="Calibri" pitchFamily="34" charset="0"/>
              <a:ea typeface="+mn-ea"/>
            </a:endParaRPr>
          </a:p>
          <a:p>
            <a:pPr marL="273050" indent="-273050">
              <a:spcBef>
                <a:spcPct val="20000"/>
              </a:spcBef>
              <a:buClr>
                <a:srgbClr val="0BD0D9"/>
              </a:buClr>
              <a:buSzPct val="95000"/>
              <a:defRPr/>
            </a:pPr>
            <a:r>
              <a:rPr lang="en-US" altLang="ja-JP" sz="2400" dirty="0">
                <a:latin typeface="Calibri" pitchFamily="34" charset="0"/>
                <a:ea typeface="+mn-ea"/>
              </a:rPr>
              <a:t>|V</a:t>
            </a:r>
            <a:r>
              <a:rPr lang="en-US" altLang="ja-JP" sz="2400" baseline="-25000" dirty="0">
                <a:latin typeface="Calibri" pitchFamily="34" charset="0"/>
                <a:ea typeface="+mn-ea"/>
              </a:rPr>
              <a:t>1</a:t>
            </a:r>
            <a:r>
              <a:rPr lang="en-US" altLang="ja-JP" sz="2400" dirty="0">
                <a:latin typeface="Calibri" pitchFamily="34" charset="0"/>
                <a:ea typeface="+mn-ea"/>
              </a:rPr>
              <a:t>|</a:t>
            </a:r>
            <a:r>
              <a:rPr lang="ja-JP" altLang="en-US" sz="2400" dirty="0">
                <a:latin typeface="Calibri" pitchFamily="34" charset="0"/>
                <a:ea typeface="+mn-ea"/>
              </a:rPr>
              <a:t>は奇数ではない．</a:t>
            </a:r>
            <a:endParaRPr lang="en-US" altLang="ja-JP" sz="2400" dirty="0">
              <a:latin typeface="Calibri" pitchFamily="34" charset="0"/>
              <a:ea typeface="+mn-ea"/>
            </a:endParaRPr>
          </a:p>
          <a:p>
            <a:pPr marL="273050" indent="-273050">
              <a:spcBef>
                <a:spcPct val="20000"/>
              </a:spcBef>
              <a:buClr>
                <a:srgbClr val="0BD0D9"/>
              </a:buClr>
              <a:buSzPct val="95000"/>
              <a:defRPr/>
            </a:pPr>
            <a:r>
              <a:rPr lang="ja-JP" altLang="en-US" sz="2400" dirty="0">
                <a:latin typeface="Calibri" pitchFamily="34" charset="0"/>
                <a:ea typeface="+mn-ea"/>
              </a:rPr>
              <a:t>∴</a:t>
            </a:r>
            <a:r>
              <a:rPr lang="en-US" altLang="ja-JP" sz="2400" dirty="0">
                <a:latin typeface="Calibri" pitchFamily="34" charset="0"/>
                <a:ea typeface="+mn-ea"/>
              </a:rPr>
              <a:t>|V</a:t>
            </a:r>
            <a:r>
              <a:rPr lang="en-US" altLang="ja-JP" sz="2400" baseline="-25000" dirty="0">
                <a:latin typeface="Calibri" pitchFamily="34" charset="0"/>
                <a:ea typeface="+mn-ea"/>
              </a:rPr>
              <a:t>1</a:t>
            </a:r>
            <a:r>
              <a:rPr lang="en-US" altLang="ja-JP" sz="2400" dirty="0">
                <a:latin typeface="Calibri" pitchFamily="34" charset="0"/>
                <a:ea typeface="+mn-ea"/>
              </a:rPr>
              <a:t>|</a:t>
            </a:r>
            <a:r>
              <a:rPr lang="ja-JP" altLang="en-US" sz="2400" dirty="0">
                <a:latin typeface="Calibri" pitchFamily="34" charset="0"/>
                <a:ea typeface="+mn-ea"/>
              </a:rPr>
              <a:t>は偶数．</a:t>
            </a:r>
            <a:endParaRPr lang="en-US" altLang="ja-JP" sz="2400" dirty="0">
              <a:latin typeface="Calibri" pitchFamily="34" charset="0"/>
              <a:ea typeface="+mn-ea"/>
            </a:endParaRPr>
          </a:p>
          <a:p>
            <a:pPr marL="273050" indent="-273050">
              <a:spcBef>
                <a:spcPct val="20000"/>
              </a:spcBef>
              <a:buClr>
                <a:srgbClr val="0BD0D9"/>
              </a:buClr>
              <a:buSzPct val="95000"/>
              <a:defRPr/>
            </a:pPr>
            <a:r>
              <a:rPr lang="ja-JP" altLang="en-US" sz="2400" dirty="0">
                <a:latin typeface="Calibri" pitchFamily="34" charset="0"/>
                <a:ea typeface="+mn-ea"/>
              </a:rPr>
              <a:t>∴奇点の個数は偶数．</a:t>
            </a:r>
            <a:endParaRPr lang="en-US" altLang="ja-JP" sz="24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en-US" altLang="ja-JP" sz="3200" dirty="0">
                <a:latin typeface="Calibri" pitchFamily="34" charset="0"/>
                <a:ea typeface="+mn-ea"/>
              </a:rPr>
              <a:t>                </a:t>
            </a: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r>
              <a:rPr lang="ja-JP" altLang="en-US" sz="2000" dirty="0">
                <a:latin typeface="Calibri" pitchFamily="34" charset="0"/>
                <a:ea typeface="+mn-ea"/>
              </a:rPr>
              <a:t>　　　　　　　　　　　　　　　</a:t>
            </a: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a:p>
            <a:pPr marL="730250" lvl="1" indent="-273050">
              <a:spcBef>
                <a:spcPct val="20000"/>
              </a:spcBef>
              <a:buClr>
                <a:srgbClr val="0BD0D9"/>
              </a:buClr>
              <a:buSzPct val="95000"/>
              <a:buFont typeface="Wingdings 2" pitchFamily="18" charset="2"/>
              <a:buNone/>
              <a:defRPr/>
            </a:pPr>
            <a:endParaRPr lang="en-US" altLang="ja-JP" sz="2000" dirty="0">
              <a:latin typeface="Calibri" pitchFamily="34" charset="0"/>
              <a:ea typeface="+mn-ea"/>
            </a:endParaRPr>
          </a:p>
        </p:txBody>
      </p:sp>
      <p:sp>
        <p:nvSpPr>
          <p:cNvPr id="31" name="角丸四角形 30"/>
          <p:cNvSpPr/>
          <p:nvPr/>
        </p:nvSpPr>
        <p:spPr>
          <a:xfrm>
            <a:off x="250825" y="2349500"/>
            <a:ext cx="8208963" cy="93503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32" name="角丸四角形 31"/>
          <p:cNvSpPr/>
          <p:nvPr/>
        </p:nvSpPr>
        <p:spPr>
          <a:xfrm>
            <a:off x="755650" y="1916113"/>
            <a:ext cx="2160588" cy="649287"/>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握手補題の系</a:t>
            </a:r>
            <a:endParaRPr lang="en-US" altLang="ja-JP" sz="2400" dirty="0">
              <a:solidFill>
                <a:schemeClr val="tx1"/>
              </a:solidFill>
            </a:endParaRPr>
          </a:p>
        </p:txBody>
      </p:sp>
      <p:sp>
        <p:nvSpPr>
          <p:cNvPr id="28681" name="テキスト ボックス 35"/>
          <p:cNvSpPr txBox="1">
            <a:spLocks noChangeArrowheads="1"/>
          </p:cNvSpPr>
          <p:nvPr/>
        </p:nvSpPr>
        <p:spPr bwMode="auto">
          <a:xfrm>
            <a:off x="593725" y="2636838"/>
            <a:ext cx="7434263" cy="738187"/>
          </a:xfrm>
          <a:prstGeom prst="rect">
            <a:avLst/>
          </a:prstGeom>
          <a:noFill/>
          <a:ln w="9525">
            <a:noFill/>
            <a:miter lim="800000"/>
            <a:headEnd/>
            <a:tailEnd/>
          </a:ln>
        </p:spPr>
        <p:txBody>
          <a:bodyPr wrap="none">
            <a:spAutoFit/>
          </a:bodyPr>
          <a:lstStyle/>
          <a:p>
            <a:pPr marL="0" lvl="1"/>
            <a:r>
              <a:rPr lang="ja-JP" altLang="en-US" sz="2400">
                <a:latin typeface="Calibri" pitchFamily="34" charset="0"/>
              </a:rPr>
              <a:t>任意のグラフの奇点（次数が奇数の頂点）の個数は偶数</a:t>
            </a:r>
            <a:endParaRPr lang="en-US" altLang="ja-JP" sz="2400">
              <a:latin typeface="Calibri" pitchFamily="34" charset="0"/>
            </a:endParaRPr>
          </a:p>
          <a:p>
            <a:endParaRPr lang="ja-JP" altLang="en-US"/>
          </a:p>
        </p:txBody>
      </p:sp>
      <p:sp>
        <p:nvSpPr>
          <p:cNvPr id="28682" name="テキスト ボックス 16"/>
          <p:cNvSpPr txBox="1">
            <a:spLocks noChangeArrowheads="1"/>
          </p:cNvSpPr>
          <p:nvPr/>
        </p:nvSpPr>
        <p:spPr bwMode="auto">
          <a:xfrm>
            <a:off x="206375" y="4221163"/>
            <a:ext cx="898003" cy="369332"/>
          </a:xfrm>
          <a:prstGeom prst="rect">
            <a:avLst/>
          </a:prstGeom>
          <a:noFill/>
          <a:ln w="9525">
            <a:noFill/>
            <a:miter lim="800000"/>
            <a:headEnd/>
            <a:tailEnd/>
          </a:ln>
        </p:spPr>
        <p:txBody>
          <a:bodyPr wrap="none">
            <a:spAutoFit/>
          </a:bodyPr>
          <a:lstStyle/>
          <a:p>
            <a:r>
              <a:rPr lang="en-US" altLang="ja-JP" dirty="0"/>
              <a:t>v </a:t>
            </a:r>
            <a:r>
              <a:rPr lang="ja-JP" altLang="en-US" dirty="0"/>
              <a:t>∈ </a:t>
            </a:r>
            <a:r>
              <a:rPr lang="en-US" altLang="ja-JP" dirty="0"/>
              <a:t>V</a:t>
            </a:r>
            <a:r>
              <a:rPr lang="en-US" altLang="ja-JP" baseline="-25000" dirty="0"/>
              <a:t>1</a:t>
            </a:r>
            <a:endParaRPr lang="ja-JP" altLang="en-US" baseline="-25000" dirty="0"/>
          </a:p>
        </p:txBody>
      </p:sp>
      <p:sp>
        <p:nvSpPr>
          <p:cNvPr id="28683" name="テキスト ボックス 20"/>
          <p:cNvSpPr txBox="1">
            <a:spLocks noChangeArrowheads="1"/>
          </p:cNvSpPr>
          <p:nvPr/>
        </p:nvSpPr>
        <p:spPr bwMode="auto">
          <a:xfrm>
            <a:off x="3635375" y="3429000"/>
            <a:ext cx="5462588" cy="830263"/>
          </a:xfrm>
          <a:prstGeom prst="rect">
            <a:avLst/>
          </a:prstGeom>
          <a:noFill/>
          <a:ln w="9525">
            <a:noFill/>
            <a:miter lim="800000"/>
            <a:headEnd/>
            <a:tailEnd/>
          </a:ln>
        </p:spPr>
        <p:txBody>
          <a:bodyPr wrap="none">
            <a:spAutoFit/>
          </a:bodyPr>
          <a:lstStyle/>
          <a:p>
            <a:pPr marL="0" lvl="1"/>
            <a:r>
              <a:rPr lang="en-US" altLang="ja-JP" sz="2400" dirty="0">
                <a:latin typeface="Calibri" pitchFamily="34" charset="0"/>
              </a:rPr>
              <a:t>V</a:t>
            </a:r>
            <a:r>
              <a:rPr lang="en-US" altLang="ja-JP" sz="2400" baseline="-25000" dirty="0">
                <a:latin typeface="Calibri" pitchFamily="34" charset="0"/>
              </a:rPr>
              <a:t>1</a:t>
            </a:r>
            <a:r>
              <a:rPr lang="ja-JP" altLang="en-US" sz="2400" dirty="0">
                <a:latin typeface="Calibri" pitchFamily="34" charset="0"/>
              </a:rPr>
              <a:t>：次数が奇数の頂点全体からなる集合</a:t>
            </a:r>
            <a:endParaRPr lang="en-US" altLang="ja-JP" sz="2400" dirty="0">
              <a:latin typeface="Calibri" pitchFamily="34" charset="0"/>
            </a:endParaRPr>
          </a:p>
          <a:p>
            <a:pPr marL="0" lvl="1"/>
            <a:r>
              <a:rPr lang="en-US" altLang="ja-JP" sz="2400" dirty="0">
                <a:latin typeface="Calibri" pitchFamily="34" charset="0"/>
              </a:rPr>
              <a:t>V</a:t>
            </a:r>
            <a:r>
              <a:rPr lang="en-US" altLang="ja-JP" sz="2400" baseline="-25000" dirty="0">
                <a:latin typeface="Calibri" pitchFamily="34" charset="0"/>
              </a:rPr>
              <a:t>2</a:t>
            </a:r>
            <a:r>
              <a:rPr lang="ja-JP" altLang="en-US" sz="2400" dirty="0">
                <a:latin typeface="Calibri" pitchFamily="34" charset="0"/>
              </a:rPr>
              <a:t>：次数が偶数の頂点全体からなる集合</a:t>
            </a:r>
            <a:endParaRPr lang="en-US" altLang="ja-JP" sz="2400" dirty="0">
              <a:latin typeface="Calibri" pitchFamily="34" charset="0"/>
            </a:endParaRPr>
          </a:p>
        </p:txBody>
      </p:sp>
    </p:spTree>
  </p:cSld>
  <p:clrMapOvr>
    <a:masterClrMapping/>
  </p:clrMapOvr>
  <p:transition advTm="14149"/>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3"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defRPr/>
            </a:pPr>
            <a:endParaRPr lang="en-US" altLang="ja-JP" sz="2400" dirty="0"/>
          </a:p>
          <a:p>
            <a:pPr eaLnBrk="1" hangingPunct="1">
              <a:buFont typeface="Wingdings 2" pitchFamily="18" charset="2"/>
              <a:buNone/>
              <a:defRPr/>
            </a:pPr>
            <a:r>
              <a:rPr lang="ja-JP" altLang="en-US" sz="2400" dirty="0"/>
              <a:t>三角形</a:t>
            </a:r>
            <a:r>
              <a:rPr lang="en-US" altLang="ja-JP" sz="2400" dirty="0"/>
              <a:t>ABC</a:t>
            </a:r>
            <a:r>
              <a:rPr lang="ja-JP" altLang="en-US" sz="2400" dirty="0"/>
              <a:t>の周上か内部にいくつかの点をとり，これらの点を</a:t>
            </a:r>
            <a:endParaRPr lang="en-US" altLang="ja-JP" sz="2400" dirty="0"/>
          </a:p>
          <a:p>
            <a:pPr eaLnBrk="1" hangingPunct="1">
              <a:buFont typeface="Wingdings 2" pitchFamily="18" charset="2"/>
              <a:buNone/>
              <a:defRPr/>
            </a:pPr>
            <a:r>
              <a:rPr lang="ja-JP" altLang="en-US" sz="2400" dirty="0"/>
              <a:t>頂点とする小三角形に分割し，新しい点にラベル</a:t>
            </a:r>
            <a:r>
              <a:rPr lang="en-US" altLang="ja-JP" sz="2400" dirty="0">
                <a:solidFill>
                  <a:srgbClr val="FF0000"/>
                </a:solidFill>
              </a:rPr>
              <a:t>A</a:t>
            </a:r>
            <a:r>
              <a:rPr lang="en-US" altLang="ja-JP" sz="2400" dirty="0"/>
              <a:t>,</a:t>
            </a:r>
            <a:r>
              <a:rPr lang="en-US" altLang="ja-JP" sz="2400" dirty="0">
                <a:solidFill>
                  <a:srgbClr val="0070C0"/>
                </a:solidFill>
              </a:rPr>
              <a:t>B</a:t>
            </a:r>
            <a:r>
              <a:rPr lang="en-US" altLang="ja-JP" sz="2400" dirty="0"/>
              <a:t>,</a:t>
            </a:r>
            <a:r>
              <a:rPr lang="en-US" altLang="ja-JP" sz="2400" dirty="0">
                <a:solidFill>
                  <a:srgbClr val="FFFF00"/>
                </a:solidFill>
              </a:rPr>
              <a:t>C</a:t>
            </a:r>
            <a:r>
              <a:rPr lang="ja-JP" altLang="en-US" sz="2400" dirty="0"/>
              <a:t>を</a:t>
            </a:r>
            <a:endParaRPr lang="en-US" altLang="ja-JP" sz="2400" dirty="0"/>
          </a:p>
          <a:p>
            <a:pPr eaLnBrk="1" hangingPunct="1">
              <a:defRPr/>
            </a:pPr>
            <a:r>
              <a:rPr lang="ja-JP" altLang="en-US" sz="2400" dirty="0"/>
              <a:t>辺</a:t>
            </a:r>
            <a:r>
              <a:rPr lang="en-US" altLang="ja-JP" sz="2400" dirty="0"/>
              <a:t>AB</a:t>
            </a:r>
            <a:r>
              <a:rPr lang="ja-JP" altLang="en-US" sz="2400" dirty="0"/>
              <a:t>上の点は</a:t>
            </a:r>
            <a:r>
              <a:rPr lang="en-US" altLang="ja-JP" sz="2400" dirty="0"/>
              <a:t>A</a:t>
            </a:r>
            <a:r>
              <a:rPr lang="ja-JP" altLang="en-US" sz="2400" dirty="0"/>
              <a:t>か</a:t>
            </a:r>
            <a:r>
              <a:rPr lang="en-US" altLang="ja-JP" sz="2400" dirty="0"/>
              <a:t>B</a:t>
            </a:r>
          </a:p>
          <a:p>
            <a:pPr eaLnBrk="1" hangingPunct="1">
              <a:defRPr/>
            </a:pPr>
            <a:r>
              <a:rPr lang="ja-JP" altLang="en-US" sz="2400" dirty="0"/>
              <a:t>辺</a:t>
            </a:r>
            <a:r>
              <a:rPr lang="en-US" altLang="ja-JP" sz="2400" dirty="0"/>
              <a:t>BC</a:t>
            </a:r>
            <a:r>
              <a:rPr lang="ja-JP" altLang="en-US" sz="2400" dirty="0"/>
              <a:t>上の点は</a:t>
            </a:r>
            <a:r>
              <a:rPr lang="en-US" altLang="ja-JP" sz="2400" dirty="0"/>
              <a:t>B</a:t>
            </a:r>
            <a:r>
              <a:rPr lang="ja-JP" altLang="en-US" sz="2400" dirty="0"/>
              <a:t>か</a:t>
            </a:r>
            <a:r>
              <a:rPr lang="en-US" altLang="ja-JP" sz="2400" dirty="0"/>
              <a:t>C</a:t>
            </a:r>
          </a:p>
          <a:p>
            <a:pPr eaLnBrk="1" hangingPunct="1">
              <a:defRPr/>
            </a:pPr>
            <a:r>
              <a:rPr lang="ja-JP" altLang="en-US" sz="2400" dirty="0"/>
              <a:t>辺</a:t>
            </a:r>
            <a:r>
              <a:rPr lang="en-US" altLang="ja-JP" sz="2400" dirty="0"/>
              <a:t>CA</a:t>
            </a:r>
            <a:r>
              <a:rPr lang="ja-JP" altLang="en-US" sz="2400" dirty="0"/>
              <a:t>上の点は</a:t>
            </a:r>
            <a:r>
              <a:rPr lang="en-US" altLang="ja-JP" sz="2400" dirty="0"/>
              <a:t>C</a:t>
            </a:r>
            <a:r>
              <a:rPr lang="ja-JP" altLang="en-US" sz="2400" dirty="0"/>
              <a:t>か</a:t>
            </a:r>
            <a:r>
              <a:rPr lang="en-US" altLang="ja-JP" sz="2400" dirty="0"/>
              <a:t>A</a:t>
            </a:r>
          </a:p>
          <a:p>
            <a:pPr eaLnBrk="1" hangingPunct="1">
              <a:defRPr/>
            </a:pPr>
            <a:r>
              <a:rPr lang="ja-JP" altLang="en-US" sz="2400" dirty="0"/>
              <a:t>内部の点は</a:t>
            </a:r>
            <a:r>
              <a:rPr lang="en-US" altLang="ja-JP" sz="2400" dirty="0"/>
              <a:t>A</a:t>
            </a:r>
            <a:r>
              <a:rPr lang="ja-JP" altLang="en-US" sz="2400" dirty="0"/>
              <a:t>か</a:t>
            </a:r>
            <a:r>
              <a:rPr lang="en-US" altLang="ja-JP" sz="2400" dirty="0"/>
              <a:t>B</a:t>
            </a:r>
            <a:r>
              <a:rPr lang="ja-JP" altLang="en-US" sz="2400" dirty="0"/>
              <a:t>か</a:t>
            </a:r>
            <a:r>
              <a:rPr lang="en-US" altLang="ja-JP" sz="2400" dirty="0"/>
              <a:t>C</a:t>
            </a:r>
          </a:p>
          <a:p>
            <a:pPr marL="457200" indent="-457200" eaLnBrk="1" hangingPunct="1">
              <a:buFont typeface="Wingdings 2" pitchFamily="18" charset="2"/>
              <a:buNone/>
              <a:defRPr/>
            </a:pPr>
            <a:r>
              <a:rPr lang="ja-JP" altLang="en-US" sz="2400" dirty="0"/>
              <a:t>という規則で割りふる。このとき，小三角形で</a:t>
            </a:r>
            <a:r>
              <a:rPr lang="en-US" altLang="ja-JP" sz="2400" dirty="0"/>
              <a:t>A,B,C</a:t>
            </a:r>
            <a:r>
              <a:rPr lang="ja-JP" altLang="en-US" sz="2400" dirty="0"/>
              <a:t>３つのラベル</a:t>
            </a:r>
            <a:endParaRPr lang="en-US" altLang="ja-JP" sz="2400" dirty="0"/>
          </a:p>
          <a:p>
            <a:pPr marL="457200" indent="-457200" eaLnBrk="1" hangingPunct="1">
              <a:buFont typeface="Wingdings 2" pitchFamily="18" charset="2"/>
              <a:buNone/>
              <a:defRPr/>
            </a:pPr>
            <a:r>
              <a:rPr lang="ja-JP" altLang="en-US" sz="2400" dirty="0"/>
              <a:t>を持つものの個数は奇数であることを示せ．</a:t>
            </a:r>
            <a:br>
              <a:rPr lang="ja-JP" altLang="en-US" sz="2400" dirty="0"/>
            </a:br>
            <a:endParaRPr lang="en-US" altLang="ja-JP" sz="2400" dirty="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39608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13" name="角丸四角形 12"/>
          <p:cNvSpPr/>
          <p:nvPr/>
        </p:nvSpPr>
        <p:spPr>
          <a:xfrm>
            <a:off x="468313" y="1916113"/>
            <a:ext cx="2519362"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err="1">
                <a:solidFill>
                  <a:schemeClr val="tx1"/>
                </a:solidFill>
              </a:rPr>
              <a:t>Sperner</a:t>
            </a:r>
            <a:r>
              <a:rPr lang="en-US" altLang="ja-JP" sz="2400" dirty="0">
                <a:solidFill>
                  <a:schemeClr val="tx1"/>
                </a:solidFill>
              </a:rPr>
              <a:t> </a:t>
            </a:r>
            <a:r>
              <a:rPr lang="ja-JP" altLang="en-US" sz="2400" dirty="0">
                <a:solidFill>
                  <a:schemeClr val="tx1"/>
                </a:solidFill>
              </a:rPr>
              <a:t>の補題</a:t>
            </a:r>
            <a:endParaRPr lang="en-US" altLang="ja-JP" sz="2400" dirty="0">
              <a:solidFill>
                <a:schemeClr val="tx1"/>
              </a:solidFill>
            </a:endParaRPr>
          </a:p>
        </p:txBody>
      </p:sp>
      <p:cxnSp>
        <p:nvCxnSpPr>
          <p:cNvPr id="14" name="直線コネクタ 13"/>
          <p:cNvCxnSpPr>
            <a:endCxn id="20" idx="3"/>
          </p:cNvCxnSpPr>
          <p:nvPr/>
        </p:nvCxnSpPr>
        <p:spPr bwMode="auto">
          <a:xfrm rot="5400000" flipH="1" flipV="1">
            <a:off x="4443412" y="3713163"/>
            <a:ext cx="1374775" cy="13335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p:cNvCxnSpPr>
            <a:endCxn id="19" idx="1"/>
          </p:cNvCxnSpPr>
          <p:nvPr/>
        </p:nvCxnSpPr>
        <p:spPr bwMode="auto">
          <a:xfrm>
            <a:off x="5854700" y="3649663"/>
            <a:ext cx="2032000" cy="59531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0" name="円/楕円 19"/>
          <p:cNvSpPr/>
          <p:nvPr/>
        </p:nvSpPr>
        <p:spPr bwMode="auto">
          <a:xfrm>
            <a:off x="5773738" y="3548063"/>
            <a:ext cx="166687" cy="1682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708" name="テキスト ボックス 20"/>
          <p:cNvSpPr txBox="1">
            <a:spLocks noChangeArrowheads="1"/>
          </p:cNvSpPr>
          <p:nvPr/>
        </p:nvSpPr>
        <p:spPr bwMode="auto">
          <a:xfrm>
            <a:off x="4116388" y="4662488"/>
            <a:ext cx="355600" cy="400050"/>
          </a:xfrm>
          <a:prstGeom prst="rect">
            <a:avLst/>
          </a:prstGeom>
          <a:noFill/>
          <a:ln w="9525">
            <a:noFill/>
            <a:miter lim="800000"/>
            <a:headEnd/>
            <a:tailEnd/>
          </a:ln>
        </p:spPr>
        <p:txBody>
          <a:bodyPr wrap="none">
            <a:spAutoFit/>
          </a:bodyPr>
          <a:lstStyle/>
          <a:p>
            <a:r>
              <a:rPr lang="en-US" altLang="ja-JP" sz="2000">
                <a:solidFill>
                  <a:srgbClr val="0070C0"/>
                </a:solidFill>
              </a:rPr>
              <a:t>B</a:t>
            </a:r>
            <a:endParaRPr lang="ja-JP" altLang="en-US" sz="2000">
              <a:solidFill>
                <a:srgbClr val="0070C0"/>
              </a:solidFill>
            </a:endParaRPr>
          </a:p>
        </p:txBody>
      </p:sp>
      <p:sp>
        <p:nvSpPr>
          <p:cNvPr id="29709" name="テキスト ボックス 21"/>
          <p:cNvSpPr txBox="1">
            <a:spLocks noChangeArrowheads="1"/>
          </p:cNvSpPr>
          <p:nvPr/>
        </p:nvSpPr>
        <p:spPr bwMode="auto">
          <a:xfrm>
            <a:off x="5457825" y="3327400"/>
            <a:ext cx="355600" cy="400050"/>
          </a:xfrm>
          <a:prstGeom prst="rect">
            <a:avLst/>
          </a:prstGeom>
          <a:noFill/>
          <a:ln w="9525">
            <a:noFill/>
            <a:miter lim="800000"/>
            <a:headEnd/>
            <a:tailEnd/>
          </a:ln>
        </p:spPr>
        <p:txBody>
          <a:bodyPr wrap="none">
            <a:spAutoFit/>
          </a:bodyPr>
          <a:lstStyle/>
          <a:p>
            <a:r>
              <a:rPr lang="en-US" altLang="ja-JP" sz="2000">
                <a:solidFill>
                  <a:srgbClr val="FF0000"/>
                </a:solidFill>
              </a:rPr>
              <a:t>A</a:t>
            </a:r>
            <a:endParaRPr lang="ja-JP" altLang="en-US" sz="2000">
              <a:solidFill>
                <a:srgbClr val="FF0000"/>
              </a:solidFill>
            </a:endParaRPr>
          </a:p>
        </p:txBody>
      </p:sp>
      <p:cxnSp>
        <p:nvCxnSpPr>
          <p:cNvPr id="30" name="直線コネクタ 29"/>
          <p:cNvCxnSpPr/>
          <p:nvPr/>
        </p:nvCxnSpPr>
        <p:spPr bwMode="auto">
          <a:xfrm flipV="1">
            <a:off x="4500563" y="4306888"/>
            <a:ext cx="3441700" cy="77787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9711" name="テキスト ボックス 31"/>
          <p:cNvSpPr txBox="1">
            <a:spLocks noChangeArrowheads="1"/>
          </p:cNvSpPr>
          <p:nvPr/>
        </p:nvSpPr>
        <p:spPr bwMode="auto">
          <a:xfrm>
            <a:off x="7885113" y="4335463"/>
            <a:ext cx="369887" cy="400050"/>
          </a:xfrm>
          <a:prstGeom prst="rect">
            <a:avLst/>
          </a:prstGeom>
          <a:noFill/>
          <a:ln w="9525">
            <a:noFill/>
            <a:miter lim="800000"/>
            <a:headEnd/>
            <a:tailEnd/>
          </a:ln>
        </p:spPr>
        <p:txBody>
          <a:bodyPr wrap="none">
            <a:spAutoFit/>
          </a:bodyPr>
          <a:lstStyle/>
          <a:p>
            <a:r>
              <a:rPr lang="en-US" altLang="ja-JP" sz="2000">
                <a:solidFill>
                  <a:srgbClr val="FFFF00"/>
                </a:solidFill>
              </a:rPr>
              <a:t>C</a:t>
            </a:r>
            <a:endParaRPr lang="ja-JP" altLang="en-US" sz="2000">
              <a:solidFill>
                <a:srgbClr val="FFFF00"/>
              </a:solidFill>
            </a:endParaRPr>
          </a:p>
        </p:txBody>
      </p:sp>
      <p:sp>
        <p:nvSpPr>
          <p:cNvPr id="19" name="円/楕円 18"/>
          <p:cNvSpPr/>
          <p:nvPr/>
        </p:nvSpPr>
        <p:spPr bwMode="auto">
          <a:xfrm>
            <a:off x="7862888" y="4221163"/>
            <a:ext cx="165100" cy="1666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p:nvPr/>
        </p:nvSpPr>
        <p:spPr bwMode="auto">
          <a:xfrm>
            <a:off x="4370388" y="4989513"/>
            <a:ext cx="168275" cy="1682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円/楕円 32"/>
          <p:cNvSpPr/>
          <p:nvPr/>
        </p:nvSpPr>
        <p:spPr bwMode="auto">
          <a:xfrm>
            <a:off x="5340350" y="4005263"/>
            <a:ext cx="168275" cy="168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円/楕円 33"/>
          <p:cNvSpPr/>
          <p:nvPr/>
        </p:nvSpPr>
        <p:spPr bwMode="auto">
          <a:xfrm>
            <a:off x="4954588" y="4413250"/>
            <a:ext cx="166687" cy="168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6691313" y="3829050"/>
            <a:ext cx="168275" cy="168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5700713" y="4700588"/>
            <a:ext cx="166687" cy="168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6708775" y="4464050"/>
            <a:ext cx="166688" cy="168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5795963" y="4268788"/>
            <a:ext cx="166687" cy="168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 name="円/楕円 38"/>
          <p:cNvSpPr/>
          <p:nvPr/>
        </p:nvSpPr>
        <p:spPr bwMode="auto">
          <a:xfrm>
            <a:off x="6421438" y="4157663"/>
            <a:ext cx="166687" cy="1682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a:stCxn id="34" idx="5"/>
          </p:cNvCxnSpPr>
          <p:nvPr/>
        </p:nvCxnSpPr>
        <p:spPr bwMode="auto">
          <a:xfrm rot="16200000" flipH="1">
            <a:off x="5318919" y="4334669"/>
            <a:ext cx="227013" cy="66992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2" name="直線コネクタ 41"/>
          <p:cNvCxnSpPr>
            <a:stCxn id="36" idx="1"/>
          </p:cNvCxnSpPr>
          <p:nvPr/>
        </p:nvCxnSpPr>
        <p:spPr bwMode="auto">
          <a:xfrm rot="16200000" flipV="1">
            <a:off x="5248275" y="4248151"/>
            <a:ext cx="638175" cy="3175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a:stCxn id="20" idx="5"/>
          </p:cNvCxnSpPr>
          <p:nvPr/>
        </p:nvCxnSpPr>
        <p:spPr bwMode="auto">
          <a:xfrm rot="16200000" flipH="1">
            <a:off x="5926138" y="3681412"/>
            <a:ext cx="528638" cy="55086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a:stCxn id="33" idx="1"/>
          </p:cNvCxnSpPr>
          <p:nvPr/>
        </p:nvCxnSpPr>
        <p:spPr bwMode="auto">
          <a:xfrm rot="16200000" flipH="1">
            <a:off x="5444331" y="3950494"/>
            <a:ext cx="322263" cy="47942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a:endCxn id="37" idx="0"/>
          </p:cNvCxnSpPr>
          <p:nvPr/>
        </p:nvCxnSpPr>
        <p:spPr bwMode="auto">
          <a:xfrm rot="5400000">
            <a:off x="6533356" y="4193382"/>
            <a:ext cx="530225" cy="1111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p:cNvCxnSpPr>
            <a:endCxn id="39" idx="6"/>
          </p:cNvCxnSpPr>
          <p:nvPr/>
        </p:nvCxnSpPr>
        <p:spPr bwMode="auto">
          <a:xfrm>
            <a:off x="5454650" y="4092575"/>
            <a:ext cx="1133475" cy="14922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4" name="直線コネクタ 53"/>
          <p:cNvCxnSpPr>
            <a:endCxn id="36" idx="2"/>
          </p:cNvCxnSpPr>
          <p:nvPr/>
        </p:nvCxnSpPr>
        <p:spPr bwMode="auto">
          <a:xfrm rot="5400000">
            <a:off x="5599907" y="4466431"/>
            <a:ext cx="419100" cy="21748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6" name="直線コネクタ 55"/>
          <p:cNvCxnSpPr>
            <a:endCxn id="37" idx="1"/>
          </p:cNvCxnSpPr>
          <p:nvPr/>
        </p:nvCxnSpPr>
        <p:spPr bwMode="auto">
          <a:xfrm>
            <a:off x="5918200" y="4365625"/>
            <a:ext cx="815975" cy="12223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8" name="直線コネクタ 57"/>
          <p:cNvCxnSpPr>
            <a:endCxn id="39" idx="3"/>
          </p:cNvCxnSpPr>
          <p:nvPr/>
        </p:nvCxnSpPr>
        <p:spPr bwMode="auto">
          <a:xfrm flipV="1">
            <a:off x="5918200" y="4300538"/>
            <a:ext cx="527050" cy="6508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0" name="直線コネクタ 59"/>
          <p:cNvCxnSpPr>
            <a:endCxn id="39" idx="5"/>
          </p:cNvCxnSpPr>
          <p:nvPr/>
        </p:nvCxnSpPr>
        <p:spPr bwMode="auto">
          <a:xfrm rot="16200000" flipV="1">
            <a:off x="6543675" y="4321176"/>
            <a:ext cx="280987" cy="23971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2" name="直線コネクタ 61"/>
          <p:cNvCxnSpPr>
            <a:endCxn id="35" idx="3"/>
          </p:cNvCxnSpPr>
          <p:nvPr/>
        </p:nvCxnSpPr>
        <p:spPr bwMode="auto">
          <a:xfrm rot="5400000" flipH="1" flipV="1">
            <a:off x="6484938" y="4037013"/>
            <a:ext cx="295275" cy="16827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advTm="14149"/>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3"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defRPr/>
            </a:pPr>
            <a:endParaRPr lang="en-US" altLang="ja-JP" sz="2400" dirty="0"/>
          </a:p>
          <a:p>
            <a:pPr eaLnBrk="1" hangingPunct="1">
              <a:buFont typeface="Wingdings 2" pitchFamily="18" charset="2"/>
              <a:buNone/>
              <a:defRPr/>
            </a:pPr>
            <a:r>
              <a:rPr lang="ja-JP" altLang="en-US" sz="2400" dirty="0"/>
              <a:t>三角形</a:t>
            </a:r>
            <a:r>
              <a:rPr lang="en-US" altLang="ja-JP" sz="2400" dirty="0"/>
              <a:t>ABC</a:t>
            </a:r>
            <a:r>
              <a:rPr lang="ja-JP" altLang="en-US" sz="2400" dirty="0"/>
              <a:t>の周上か内部にいくつかの点をとり，これらの点を</a:t>
            </a:r>
            <a:endParaRPr lang="en-US" altLang="ja-JP" sz="2400" dirty="0"/>
          </a:p>
          <a:p>
            <a:pPr eaLnBrk="1" hangingPunct="1">
              <a:buFont typeface="Wingdings 2" pitchFamily="18" charset="2"/>
              <a:buNone/>
              <a:defRPr/>
            </a:pPr>
            <a:r>
              <a:rPr lang="ja-JP" altLang="en-US" sz="2400" dirty="0"/>
              <a:t>頂点とする小三角形に分割し，新しい点にラベル</a:t>
            </a:r>
            <a:r>
              <a:rPr lang="en-US" altLang="ja-JP" sz="2400" dirty="0">
                <a:solidFill>
                  <a:srgbClr val="FF0000"/>
                </a:solidFill>
              </a:rPr>
              <a:t>A</a:t>
            </a:r>
            <a:r>
              <a:rPr lang="en-US" altLang="ja-JP" sz="2400" dirty="0"/>
              <a:t>,</a:t>
            </a:r>
            <a:r>
              <a:rPr lang="en-US" altLang="ja-JP" sz="2400" dirty="0">
                <a:solidFill>
                  <a:srgbClr val="0070C0"/>
                </a:solidFill>
              </a:rPr>
              <a:t>B</a:t>
            </a:r>
            <a:r>
              <a:rPr lang="en-US" altLang="ja-JP" sz="2400" dirty="0"/>
              <a:t>,</a:t>
            </a:r>
            <a:r>
              <a:rPr lang="en-US" altLang="ja-JP" sz="2400" dirty="0">
                <a:solidFill>
                  <a:srgbClr val="FFFF00"/>
                </a:solidFill>
              </a:rPr>
              <a:t>C</a:t>
            </a:r>
            <a:r>
              <a:rPr lang="ja-JP" altLang="en-US" sz="2400" dirty="0"/>
              <a:t>を</a:t>
            </a:r>
            <a:endParaRPr lang="en-US" altLang="ja-JP" sz="2400" dirty="0"/>
          </a:p>
          <a:p>
            <a:pPr eaLnBrk="1" hangingPunct="1">
              <a:defRPr/>
            </a:pPr>
            <a:r>
              <a:rPr lang="ja-JP" altLang="en-US" sz="2400" dirty="0"/>
              <a:t>辺</a:t>
            </a:r>
            <a:r>
              <a:rPr lang="en-US" altLang="ja-JP" sz="2400" dirty="0"/>
              <a:t>AB</a:t>
            </a:r>
            <a:r>
              <a:rPr lang="ja-JP" altLang="en-US" sz="2400" dirty="0"/>
              <a:t>上の点は</a:t>
            </a:r>
            <a:r>
              <a:rPr lang="en-US" altLang="ja-JP" sz="2400" dirty="0"/>
              <a:t>A</a:t>
            </a:r>
            <a:r>
              <a:rPr lang="ja-JP" altLang="en-US" sz="2400" dirty="0"/>
              <a:t>か</a:t>
            </a:r>
            <a:r>
              <a:rPr lang="en-US" altLang="ja-JP" sz="2400" dirty="0"/>
              <a:t>B</a:t>
            </a:r>
          </a:p>
          <a:p>
            <a:pPr eaLnBrk="1" hangingPunct="1">
              <a:defRPr/>
            </a:pPr>
            <a:r>
              <a:rPr lang="ja-JP" altLang="en-US" sz="2400" dirty="0"/>
              <a:t>辺</a:t>
            </a:r>
            <a:r>
              <a:rPr lang="en-US" altLang="ja-JP" sz="2400" dirty="0"/>
              <a:t>BC</a:t>
            </a:r>
            <a:r>
              <a:rPr lang="ja-JP" altLang="en-US" sz="2400" dirty="0"/>
              <a:t>上の点は</a:t>
            </a:r>
            <a:r>
              <a:rPr lang="en-US" altLang="ja-JP" sz="2400" dirty="0"/>
              <a:t>B</a:t>
            </a:r>
            <a:r>
              <a:rPr lang="ja-JP" altLang="en-US" sz="2400" dirty="0"/>
              <a:t>か</a:t>
            </a:r>
            <a:r>
              <a:rPr lang="en-US" altLang="ja-JP" sz="2400" dirty="0"/>
              <a:t>C</a:t>
            </a:r>
          </a:p>
          <a:p>
            <a:pPr eaLnBrk="1" hangingPunct="1">
              <a:defRPr/>
            </a:pPr>
            <a:r>
              <a:rPr lang="ja-JP" altLang="en-US" sz="2400" dirty="0"/>
              <a:t>辺</a:t>
            </a:r>
            <a:r>
              <a:rPr lang="en-US" altLang="ja-JP" sz="2400" dirty="0"/>
              <a:t>CA</a:t>
            </a:r>
            <a:r>
              <a:rPr lang="ja-JP" altLang="en-US" sz="2400" dirty="0"/>
              <a:t>上の点は</a:t>
            </a:r>
            <a:r>
              <a:rPr lang="en-US" altLang="ja-JP" sz="2400" dirty="0"/>
              <a:t>C</a:t>
            </a:r>
            <a:r>
              <a:rPr lang="ja-JP" altLang="en-US" sz="2400" dirty="0"/>
              <a:t>か</a:t>
            </a:r>
            <a:r>
              <a:rPr lang="en-US" altLang="ja-JP" sz="2400" dirty="0"/>
              <a:t>A</a:t>
            </a:r>
          </a:p>
          <a:p>
            <a:pPr eaLnBrk="1" hangingPunct="1">
              <a:defRPr/>
            </a:pPr>
            <a:r>
              <a:rPr lang="ja-JP" altLang="en-US" sz="2400" dirty="0"/>
              <a:t>内部の点は</a:t>
            </a:r>
            <a:r>
              <a:rPr lang="en-US" altLang="ja-JP" sz="2400" dirty="0"/>
              <a:t>A</a:t>
            </a:r>
            <a:r>
              <a:rPr lang="ja-JP" altLang="en-US" sz="2400" dirty="0"/>
              <a:t>か</a:t>
            </a:r>
            <a:r>
              <a:rPr lang="en-US" altLang="ja-JP" sz="2400" dirty="0"/>
              <a:t>B</a:t>
            </a:r>
            <a:r>
              <a:rPr lang="ja-JP" altLang="en-US" sz="2400" dirty="0"/>
              <a:t>か</a:t>
            </a:r>
            <a:r>
              <a:rPr lang="en-US" altLang="ja-JP" sz="2400" dirty="0"/>
              <a:t>C</a:t>
            </a:r>
          </a:p>
          <a:p>
            <a:pPr marL="457200" indent="-457200" eaLnBrk="1" hangingPunct="1">
              <a:buFont typeface="Wingdings 2" pitchFamily="18" charset="2"/>
              <a:buNone/>
              <a:defRPr/>
            </a:pPr>
            <a:r>
              <a:rPr lang="ja-JP" altLang="en-US" sz="2400" dirty="0"/>
              <a:t>という規則で割りふる。このとき，小三角形で</a:t>
            </a:r>
            <a:r>
              <a:rPr lang="en-US" altLang="ja-JP" sz="2400" dirty="0"/>
              <a:t>A,B,C</a:t>
            </a:r>
            <a:r>
              <a:rPr lang="ja-JP" altLang="en-US" sz="2400" dirty="0"/>
              <a:t>３つのラベル</a:t>
            </a:r>
            <a:endParaRPr lang="en-US" altLang="ja-JP" sz="2400" dirty="0"/>
          </a:p>
          <a:p>
            <a:pPr marL="457200" indent="-457200" eaLnBrk="1" hangingPunct="1">
              <a:buFont typeface="Wingdings 2" pitchFamily="18" charset="2"/>
              <a:buNone/>
              <a:defRPr/>
            </a:pPr>
            <a:r>
              <a:rPr lang="ja-JP" altLang="en-US" sz="2400" dirty="0"/>
              <a:t>を持つものの個数は奇数であることを示せ．</a:t>
            </a:r>
            <a:br>
              <a:rPr lang="ja-JP" altLang="en-US" sz="2400" dirty="0"/>
            </a:br>
            <a:endParaRPr lang="en-US" altLang="ja-JP" sz="2400" dirty="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39608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4" name="直線コネクタ 13"/>
          <p:cNvCxnSpPr>
            <a:endCxn id="20" idx="3"/>
          </p:cNvCxnSpPr>
          <p:nvPr/>
        </p:nvCxnSpPr>
        <p:spPr bwMode="auto">
          <a:xfrm rot="5400000" flipH="1" flipV="1">
            <a:off x="4443412" y="3713163"/>
            <a:ext cx="1374775" cy="13335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p:cNvCxnSpPr>
            <a:endCxn id="19" idx="1"/>
          </p:cNvCxnSpPr>
          <p:nvPr/>
        </p:nvCxnSpPr>
        <p:spPr bwMode="auto">
          <a:xfrm>
            <a:off x="5854700" y="3649663"/>
            <a:ext cx="2032000" cy="59531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0" name="円/楕円 19"/>
          <p:cNvSpPr/>
          <p:nvPr/>
        </p:nvSpPr>
        <p:spPr bwMode="auto">
          <a:xfrm>
            <a:off x="5773738" y="3548063"/>
            <a:ext cx="166687" cy="1682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731" name="テキスト ボックス 20"/>
          <p:cNvSpPr txBox="1">
            <a:spLocks noChangeArrowheads="1"/>
          </p:cNvSpPr>
          <p:nvPr/>
        </p:nvSpPr>
        <p:spPr bwMode="auto">
          <a:xfrm>
            <a:off x="4116388" y="4662488"/>
            <a:ext cx="355600" cy="400050"/>
          </a:xfrm>
          <a:prstGeom prst="rect">
            <a:avLst/>
          </a:prstGeom>
          <a:noFill/>
          <a:ln w="9525">
            <a:noFill/>
            <a:miter lim="800000"/>
            <a:headEnd/>
            <a:tailEnd/>
          </a:ln>
        </p:spPr>
        <p:txBody>
          <a:bodyPr wrap="none">
            <a:spAutoFit/>
          </a:bodyPr>
          <a:lstStyle/>
          <a:p>
            <a:r>
              <a:rPr lang="en-US" altLang="ja-JP" sz="2000">
                <a:solidFill>
                  <a:srgbClr val="0070C0"/>
                </a:solidFill>
              </a:rPr>
              <a:t>B</a:t>
            </a:r>
            <a:endParaRPr lang="ja-JP" altLang="en-US" sz="2000">
              <a:solidFill>
                <a:srgbClr val="0070C0"/>
              </a:solidFill>
            </a:endParaRPr>
          </a:p>
        </p:txBody>
      </p:sp>
      <p:sp>
        <p:nvSpPr>
          <p:cNvPr id="30732" name="テキスト ボックス 21"/>
          <p:cNvSpPr txBox="1">
            <a:spLocks noChangeArrowheads="1"/>
          </p:cNvSpPr>
          <p:nvPr/>
        </p:nvSpPr>
        <p:spPr bwMode="auto">
          <a:xfrm>
            <a:off x="5457825" y="3327400"/>
            <a:ext cx="355600" cy="400050"/>
          </a:xfrm>
          <a:prstGeom prst="rect">
            <a:avLst/>
          </a:prstGeom>
          <a:noFill/>
          <a:ln w="9525">
            <a:noFill/>
            <a:miter lim="800000"/>
            <a:headEnd/>
            <a:tailEnd/>
          </a:ln>
        </p:spPr>
        <p:txBody>
          <a:bodyPr wrap="none">
            <a:spAutoFit/>
          </a:bodyPr>
          <a:lstStyle/>
          <a:p>
            <a:r>
              <a:rPr lang="en-US" altLang="ja-JP" sz="2000">
                <a:solidFill>
                  <a:srgbClr val="FF0000"/>
                </a:solidFill>
              </a:rPr>
              <a:t>A</a:t>
            </a:r>
            <a:endParaRPr lang="ja-JP" altLang="en-US" sz="2000">
              <a:solidFill>
                <a:srgbClr val="FF0000"/>
              </a:solidFill>
            </a:endParaRPr>
          </a:p>
        </p:txBody>
      </p:sp>
      <p:cxnSp>
        <p:nvCxnSpPr>
          <p:cNvPr id="30" name="直線コネクタ 29"/>
          <p:cNvCxnSpPr/>
          <p:nvPr/>
        </p:nvCxnSpPr>
        <p:spPr bwMode="auto">
          <a:xfrm flipV="1">
            <a:off x="4500563" y="4306888"/>
            <a:ext cx="3441700" cy="77787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0734" name="テキスト ボックス 31"/>
          <p:cNvSpPr txBox="1">
            <a:spLocks noChangeArrowheads="1"/>
          </p:cNvSpPr>
          <p:nvPr/>
        </p:nvSpPr>
        <p:spPr bwMode="auto">
          <a:xfrm>
            <a:off x="7885113" y="4335463"/>
            <a:ext cx="369887" cy="400050"/>
          </a:xfrm>
          <a:prstGeom prst="rect">
            <a:avLst/>
          </a:prstGeom>
          <a:noFill/>
          <a:ln w="9525">
            <a:noFill/>
            <a:miter lim="800000"/>
            <a:headEnd/>
            <a:tailEnd/>
          </a:ln>
        </p:spPr>
        <p:txBody>
          <a:bodyPr wrap="none">
            <a:spAutoFit/>
          </a:bodyPr>
          <a:lstStyle/>
          <a:p>
            <a:r>
              <a:rPr lang="en-US" altLang="ja-JP" sz="2000">
                <a:solidFill>
                  <a:srgbClr val="FFFF00"/>
                </a:solidFill>
              </a:rPr>
              <a:t>C</a:t>
            </a:r>
            <a:endParaRPr lang="ja-JP" altLang="en-US" sz="2000">
              <a:solidFill>
                <a:srgbClr val="FFFF00"/>
              </a:solidFill>
            </a:endParaRPr>
          </a:p>
        </p:txBody>
      </p:sp>
      <p:sp>
        <p:nvSpPr>
          <p:cNvPr id="19" name="円/楕円 18"/>
          <p:cNvSpPr/>
          <p:nvPr/>
        </p:nvSpPr>
        <p:spPr bwMode="auto">
          <a:xfrm>
            <a:off x="7862888" y="4221163"/>
            <a:ext cx="165100" cy="1666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p:nvPr/>
        </p:nvSpPr>
        <p:spPr bwMode="auto">
          <a:xfrm>
            <a:off x="4370388" y="4989513"/>
            <a:ext cx="168275" cy="1682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円/楕円 33"/>
          <p:cNvSpPr/>
          <p:nvPr/>
        </p:nvSpPr>
        <p:spPr bwMode="auto">
          <a:xfrm>
            <a:off x="4954588" y="4413250"/>
            <a:ext cx="166687" cy="1682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a:stCxn id="34" idx="5"/>
          </p:cNvCxnSpPr>
          <p:nvPr/>
        </p:nvCxnSpPr>
        <p:spPr bwMode="auto">
          <a:xfrm rot="16200000" flipH="1">
            <a:off x="5318919" y="4334669"/>
            <a:ext cx="227013" cy="66992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2" name="直線コネクタ 41"/>
          <p:cNvCxnSpPr>
            <a:stCxn id="36" idx="1"/>
          </p:cNvCxnSpPr>
          <p:nvPr/>
        </p:nvCxnSpPr>
        <p:spPr bwMode="auto">
          <a:xfrm rot="16200000" flipV="1">
            <a:off x="5248275" y="4248151"/>
            <a:ext cx="638175" cy="3175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a:stCxn id="20" idx="5"/>
          </p:cNvCxnSpPr>
          <p:nvPr/>
        </p:nvCxnSpPr>
        <p:spPr bwMode="auto">
          <a:xfrm rot="16200000" flipH="1">
            <a:off x="5926138" y="3681412"/>
            <a:ext cx="528638" cy="55086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a:stCxn id="33" idx="1"/>
          </p:cNvCxnSpPr>
          <p:nvPr/>
        </p:nvCxnSpPr>
        <p:spPr bwMode="auto">
          <a:xfrm rot="16200000" flipH="1">
            <a:off x="5444331" y="3950494"/>
            <a:ext cx="322263" cy="47942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a:endCxn id="37" idx="0"/>
          </p:cNvCxnSpPr>
          <p:nvPr/>
        </p:nvCxnSpPr>
        <p:spPr bwMode="auto">
          <a:xfrm rot="5400000">
            <a:off x="6533356" y="4193382"/>
            <a:ext cx="530225" cy="1111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p:cNvCxnSpPr>
            <a:endCxn id="39" idx="6"/>
          </p:cNvCxnSpPr>
          <p:nvPr/>
        </p:nvCxnSpPr>
        <p:spPr bwMode="auto">
          <a:xfrm>
            <a:off x="5454650" y="4092575"/>
            <a:ext cx="1133475" cy="14922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4" name="直線コネクタ 53"/>
          <p:cNvCxnSpPr>
            <a:endCxn id="36" idx="2"/>
          </p:cNvCxnSpPr>
          <p:nvPr/>
        </p:nvCxnSpPr>
        <p:spPr bwMode="auto">
          <a:xfrm rot="5400000">
            <a:off x="5599907" y="4466431"/>
            <a:ext cx="419100" cy="21748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6" name="直線コネクタ 55"/>
          <p:cNvCxnSpPr>
            <a:endCxn id="37" idx="1"/>
          </p:cNvCxnSpPr>
          <p:nvPr/>
        </p:nvCxnSpPr>
        <p:spPr bwMode="auto">
          <a:xfrm>
            <a:off x="5918200" y="4365625"/>
            <a:ext cx="815975" cy="12223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8" name="直線コネクタ 57"/>
          <p:cNvCxnSpPr>
            <a:endCxn id="39" idx="3"/>
          </p:cNvCxnSpPr>
          <p:nvPr/>
        </p:nvCxnSpPr>
        <p:spPr bwMode="auto">
          <a:xfrm flipV="1">
            <a:off x="5918200" y="4300538"/>
            <a:ext cx="527050" cy="6508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0" name="直線コネクタ 59"/>
          <p:cNvCxnSpPr>
            <a:endCxn id="39" idx="5"/>
          </p:cNvCxnSpPr>
          <p:nvPr/>
        </p:nvCxnSpPr>
        <p:spPr bwMode="auto">
          <a:xfrm rot="16200000" flipV="1">
            <a:off x="6543675" y="4321176"/>
            <a:ext cx="280987" cy="23971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2" name="直線コネクタ 61"/>
          <p:cNvCxnSpPr>
            <a:endCxn id="35" idx="3"/>
          </p:cNvCxnSpPr>
          <p:nvPr/>
        </p:nvCxnSpPr>
        <p:spPr bwMode="auto">
          <a:xfrm rot="5400000" flipH="1" flipV="1">
            <a:off x="6484938" y="4037013"/>
            <a:ext cx="295275" cy="16827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3" name="円/楕円 32"/>
          <p:cNvSpPr/>
          <p:nvPr/>
        </p:nvSpPr>
        <p:spPr bwMode="auto">
          <a:xfrm>
            <a:off x="5340350" y="4005263"/>
            <a:ext cx="168275" cy="1682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5700713" y="4700588"/>
            <a:ext cx="166687" cy="1682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6708775" y="4464050"/>
            <a:ext cx="166688" cy="1682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6691313" y="3829050"/>
            <a:ext cx="168275" cy="1682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5795963" y="4268788"/>
            <a:ext cx="166687" cy="168275"/>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 name="円/楕円 38"/>
          <p:cNvSpPr/>
          <p:nvPr/>
        </p:nvSpPr>
        <p:spPr bwMode="auto">
          <a:xfrm>
            <a:off x="6421438" y="4157663"/>
            <a:ext cx="166687" cy="16827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useBgFill="1">
        <p:nvSpPr>
          <p:cNvPr id="41" name="角丸四角形 40"/>
          <p:cNvSpPr/>
          <p:nvPr/>
        </p:nvSpPr>
        <p:spPr>
          <a:xfrm>
            <a:off x="468313" y="1916113"/>
            <a:ext cx="2519362"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err="1">
                <a:solidFill>
                  <a:schemeClr val="tx1"/>
                </a:solidFill>
              </a:rPr>
              <a:t>Sperner</a:t>
            </a:r>
            <a:r>
              <a:rPr lang="en-US" altLang="ja-JP" sz="2400" dirty="0">
                <a:solidFill>
                  <a:schemeClr val="tx1"/>
                </a:solidFill>
              </a:rPr>
              <a:t> </a:t>
            </a:r>
            <a:r>
              <a:rPr lang="ja-JP" altLang="en-US" sz="2400" dirty="0">
                <a:solidFill>
                  <a:schemeClr val="tx1"/>
                </a:solidFill>
              </a:rPr>
              <a:t>の補題</a:t>
            </a:r>
            <a:endParaRPr lang="en-US" altLang="ja-JP" sz="2400" dirty="0">
              <a:solidFill>
                <a:schemeClr val="tx1"/>
              </a:solidFill>
            </a:endParaRPr>
          </a:p>
        </p:txBody>
      </p:sp>
    </p:spTree>
  </p:cSld>
  <p:clrMapOvr>
    <a:masterClrMapping/>
  </p:clrMapOvr>
  <p:transition advTm="14149"/>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31747"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a:p>
          <a:p>
            <a:pPr eaLnBrk="1" hangingPunct="1">
              <a:buFont typeface="Wingdings 2" pitchFamily="18" charset="2"/>
              <a:buNone/>
            </a:pPr>
            <a:r>
              <a:rPr lang="ja-JP" altLang="en-US" sz="2400"/>
              <a:t>各小三角形の内側と三角形</a:t>
            </a:r>
            <a:r>
              <a:rPr lang="en-US" altLang="ja-JP" sz="2400"/>
              <a:t>ABC</a:t>
            </a:r>
            <a:r>
              <a:rPr lang="ja-JP" altLang="en-US" sz="2400"/>
              <a:t>の外側に頂点を置く．</a:t>
            </a:r>
            <a:endParaRPr lang="en-US" altLang="ja-JP" sz="240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39608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13" name="角丸四角形 12"/>
          <p:cNvSpPr/>
          <p:nvPr/>
        </p:nvSpPr>
        <p:spPr>
          <a:xfrm>
            <a:off x="468313" y="1916113"/>
            <a:ext cx="33115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err="1">
                <a:solidFill>
                  <a:schemeClr val="tx1"/>
                </a:solidFill>
              </a:rPr>
              <a:t>Sperner</a:t>
            </a:r>
            <a:r>
              <a:rPr lang="en-US" altLang="ja-JP" sz="2400" dirty="0">
                <a:solidFill>
                  <a:schemeClr val="tx1"/>
                </a:solidFill>
              </a:rPr>
              <a:t> </a:t>
            </a:r>
            <a:r>
              <a:rPr lang="ja-JP" altLang="en-US" sz="2400" dirty="0">
                <a:solidFill>
                  <a:schemeClr val="tx1"/>
                </a:solidFill>
              </a:rPr>
              <a:t>の補題の証明</a:t>
            </a:r>
            <a:endParaRPr lang="en-US" altLang="ja-JP" sz="2400" dirty="0">
              <a:solidFill>
                <a:schemeClr val="tx1"/>
              </a:solidFill>
            </a:endParaRPr>
          </a:p>
        </p:txBody>
      </p:sp>
      <p:grpSp>
        <p:nvGrpSpPr>
          <p:cNvPr id="31753" name="グループ化 40"/>
          <p:cNvGrpSpPr>
            <a:grpSpLocks noChangeAspect="1"/>
          </p:cNvGrpSpPr>
          <p:nvPr/>
        </p:nvGrpSpPr>
        <p:grpSpPr bwMode="auto">
          <a:xfrm>
            <a:off x="1331913" y="2924175"/>
            <a:ext cx="6769100" cy="3097213"/>
            <a:chOff x="2714904" y="3436389"/>
            <a:chExt cx="4178239" cy="1911386"/>
          </a:xfrm>
        </p:grpSpPr>
        <p:cxnSp>
          <p:nvCxnSpPr>
            <p:cNvPr id="14" name="直線コネクタ 13"/>
            <p:cNvCxnSpPr>
              <a:endCxn id="20" idx="3"/>
            </p:cNvCxnSpPr>
            <p:nvPr/>
          </p:nvCxnSpPr>
          <p:spPr bwMode="auto">
            <a:xfrm rot="5400000" flipH="1" flipV="1">
              <a:off x="2991857" y="3814911"/>
              <a:ext cx="1375492" cy="133362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p:cNvCxnSpPr>
              <a:endCxn id="19" idx="1"/>
            </p:cNvCxnSpPr>
            <p:nvPr/>
          </p:nvCxnSpPr>
          <p:spPr bwMode="auto">
            <a:xfrm>
              <a:off x="4404230" y="3751851"/>
              <a:ext cx="2032286" cy="59565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0" name="円/楕円 19"/>
            <p:cNvSpPr/>
            <p:nvPr/>
          </p:nvSpPr>
          <p:spPr bwMode="auto">
            <a:xfrm>
              <a:off x="4321919" y="3650943"/>
              <a:ext cx="167560" cy="1675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757" name="テキスト ボックス 20"/>
            <p:cNvSpPr txBox="1">
              <a:spLocks noChangeArrowheads="1"/>
            </p:cNvSpPr>
            <p:nvPr/>
          </p:nvSpPr>
          <p:spPr bwMode="auto">
            <a:xfrm>
              <a:off x="2714904" y="4947666"/>
              <a:ext cx="356188" cy="400109"/>
            </a:xfrm>
            <a:prstGeom prst="rect">
              <a:avLst/>
            </a:prstGeom>
            <a:noFill/>
            <a:ln w="9525">
              <a:noFill/>
              <a:miter lim="800000"/>
              <a:headEnd/>
              <a:tailEnd/>
            </a:ln>
          </p:spPr>
          <p:txBody>
            <a:bodyPr wrap="none">
              <a:spAutoFit/>
            </a:bodyPr>
            <a:lstStyle/>
            <a:p>
              <a:r>
                <a:rPr lang="en-US" altLang="ja-JP" sz="2000">
                  <a:solidFill>
                    <a:srgbClr val="0070C0"/>
                  </a:solidFill>
                </a:rPr>
                <a:t>B</a:t>
              </a:r>
              <a:endParaRPr lang="ja-JP" altLang="en-US" sz="2000">
                <a:solidFill>
                  <a:srgbClr val="0070C0"/>
                </a:solidFill>
              </a:endParaRPr>
            </a:p>
          </p:txBody>
        </p:sp>
        <p:sp>
          <p:nvSpPr>
            <p:cNvPr id="31758" name="テキスト ボックス 21"/>
            <p:cNvSpPr txBox="1">
              <a:spLocks noChangeArrowheads="1"/>
            </p:cNvSpPr>
            <p:nvPr/>
          </p:nvSpPr>
          <p:spPr bwMode="auto">
            <a:xfrm>
              <a:off x="4181139" y="3436389"/>
              <a:ext cx="356188" cy="400109"/>
            </a:xfrm>
            <a:prstGeom prst="rect">
              <a:avLst/>
            </a:prstGeom>
            <a:noFill/>
            <a:ln w="9525">
              <a:noFill/>
              <a:miter lim="800000"/>
              <a:headEnd/>
              <a:tailEnd/>
            </a:ln>
          </p:spPr>
          <p:txBody>
            <a:bodyPr wrap="none">
              <a:spAutoFit/>
            </a:bodyPr>
            <a:lstStyle/>
            <a:p>
              <a:r>
                <a:rPr lang="en-US" altLang="ja-JP" sz="2000">
                  <a:solidFill>
                    <a:srgbClr val="FF0000"/>
                  </a:solidFill>
                </a:rPr>
                <a:t>A</a:t>
              </a:r>
              <a:endParaRPr lang="ja-JP" altLang="en-US" sz="2000">
                <a:solidFill>
                  <a:srgbClr val="FF0000"/>
                </a:solidFill>
              </a:endParaRPr>
            </a:p>
          </p:txBody>
        </p:sp>
        <p:cxnSp>
          <p:nvCxnSpPr>
            <p:cNvPr id="30" name="直線コネクタ 29"/>
            <p:cNvCxnSpPr/>
            <p:nvPr/>
          </p:nvCxnSpPr>
          <p:spPr bwMode="auto">
            <a:xfrm flipV="1">
              <a:off x="3049045" y="4408247"/>
              <a:ext cx="3443324" cy="77885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1760" name="テキスト ボックス 31"/>
            <p:cNvSpPr txBox="1">
              <a:spLocks noChangeArrowheads="1"/>
            </p:cNvSpPr>
            <p:nvPr/>
          </p:nvSpPr>
          <p:spPr bwMode="auto">
            <a:xfrm>
              <a:off x="6522529" y="4503107"/>
              <a:ext cx="370614" cy="400109"/>
            </a:xfrm>
            <a:prstGeom prst="rect">
              <a:avLst/>
            </a:prstGeom>
            <a:noFill/>
            <a:ln w="9525">
              <a:noFill/>
              <a:miter lim="800000"/>
              <a:headEnd/>
              <a:tailEnd/>
            </a:ln>
          </p:spPr>
          <p:txBody>
            <a:bodyPr wrap="none">
              <a:spAutoFit/>
            </a:bodyPr>
            <a:lstStyle/>
            <a:p>
              <a:r>
                <a:rPr lang="en-US" altLang="ja-JP" sz="2000">
                  <a:solidFill>
                    <a:srgbClr val="FFFF00"/>
                  </a:solidFill>
                </a:rPr>
                <a:t>C</a:t>
              </a:r>
              <a:endParaRPr lang="ja-JP" altLang="en-US" sz="2000">
                <a:solidFill>
                  <a:srgbClr val="FFFF00"/>
                </a:solidFill>
              </a:endParaRPr>
            </a:p>
          </p:txBody>
        </p:sp>
        <p:sp>
          <p:nvSpPr>
            <p:cNvPr id="19" name="円/楕円 18"/>
            <p:cNvSpPr/>
            <p:nvPr/>
          </p:nvSpPr>
          <p:spPr bwMode="auto">
            <a:xfrm>
              <a:off x="6412018" y="4323014"/>
              <a:ext cx="165601" cy="16654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p:nvPr/>
          </p:nvSpPr>
          <p:spPr bwMode="auto">
            <a:xfrm>
              <a:off x="2920680" y="5092074"/>
              <a:ext cx="166581" cy="16654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円/楕円 33"/>
            <p:cNvSpPr/>
            <p:nvPr/>
          </p:nvSpPr>
          <p:spPr bwMode="auto">
            <a:xfrm>
              <a:off x="3503713" y="4515034"/>
              <a:ext cx="166581" cy="1675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a:stCxn id="34" idx="5"/>
            </p:cNvCxnSpPr>
            <p:nvPr/>
          </p:nvCxnSpPr>
          <p:spPr bwMode="auto">
            <a:xfrm rot="16200000" flipH="1">
              <a:off x="3867274" y="4436593"/>
              <a:ext cx="227289" cy="67024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2" name="直線コネクタ 41"/>
            <p:cNvCxnSpPr>
              <a:stCxn id="36" idx="1"/>
            </p:cNvCxnSpPr>
            <p:nvPr/>
          </p:nvCxnSpPr>
          <p:spPr bwMode="auto">
            <a:xfrm rot="16200000" flipV="1">
              <a:off x="3797742" y="4350414"/>
              <a:ext cx="637781" cy="3165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a:stCxn id="20" idx="5"/>
            </p:cNvCxnSpPr>
            <p:nvPr/>
          </p:nvCxnSpPr>
          <p:spPr bwMode="auto">
            <a:xfrm rot="16200000" flipH="1">
              <a:off x="4475813" y="3783147"/>
              <a:ext cx="529036" cy="55069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a:stCxn id="33" idx="1"/>
            </p:cNvCxnSpPr>
            <p:nvPr/>
          </p:nvCxnSpPr>
          <p:spPr bwMode="auto">
            <a:xfrm rot="16200000" flipH="1">
              <a:off x="3993688" y="4052571"/>
              <a:ext cx="322319" cy="47916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a:endCxn id="37" idx="0"/>
            </p:cNvCxnSpPr>
            <p:nvPr/>
          </p:nvCxnSpPr>
          <p:spPr bwMode="auto">
            <a:xfrm rot="5400000">
              <a:off x="5082363" y="4294602"/>
              <a:ext cx="530995" cy="1175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p:cNvCxnSpPr>
              <a:endCxn id="39" idx="6"/>
            </p:cNvCxnSpPr>
            <p:nvPr/>
          </p:nvCxnSpPr>
          <p:spPr bwMode="auto">
            <a:xfrm>
              <a:off x="4003455" y="4194673"/>
              <a:ext cx="1133730" cy="1489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4" name="直線コネクタ 53"/>
            <p:cNvCxnSpPr>
              <a:endCxn id="36" idx="2"/>
            </p:cNvCxnSpPr>
            <p:nvPr/>
          </p:nvCxnSpPr>
          <p:spPr bwMode="auto">
            <a:xfrm rot="5400000">
              <a:off x="4149010" y="4568406"/>
              <a:ext cx="419310" cy="21655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6" name="直線コネクタ 55"/>
            <p:cNvCxnSpPr>
              <a:endCxn id="37" idx="1"/>
            </p:cNvCxnSpPr>
            <p:nvPr/>
          </p:nvCxnSpPr>
          <p:spPr bwMode="auto">
            <a:xfrm>
              <a:off x="4466942" y="4467029"/>
              <a:ext cx="816246" cy="12344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8" name="直線コネクタ 57"/>
            <p:cNvCxnSpPr>
              <a:endCxn id="39" idx="3"/>
            </p:cNvCxnSpPr>
            <p:nvPr/>
          </p:nvCxnSpPr>
          <p:spPr bwMode="auto">
            <a:xfrm flipV="1">
              <a:off x="4466942" y="4402369"/>
              <a:ext cx="528159" cy="6466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0" name="直線コネクタ 59"/>
            <p:cNvCxnSpPr>
              <a:endCxn id="39" idx="5"/>
            </p:cNvCxnSpPr>
            <p:nvPr/>
          </p:nvCxnSpPr>
          <p:spPr bwMode="auto">
            <a:xfrm rot="16200000" flipV="1">
              <a:off x="5093117" y="4421939"/>
              <a:ext cx="280193" cy="24105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2" name="直線コネクタ 61"/>
            <p:cNvCxnSpPr>
              <a:endCxn id="35" idx="3"/>
            </p:cNvCxnSpPr>
            <p:nvPr/>
          </p:nvCxnSpPr>
          <p:spPr bwMode="auto">
            <a:xfrm rot="5400000" flipH="1" flipV="1">
              <a:off x="5033345" y="4137835"/>
              <a:ext cx="295868" cy="16854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3" name="円/楕円 32"/>
            <p:cNvSpPr/>
            <p:nvPr/>
          </p:nvSpPr>
          <p:spPr bwMode="auto">
            <a:xfrm>
              <a:off x="3890769" y="4106501"/>
              <a:ext cx="166581" cy="1685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4250387" y="4803064"/>
              <a:ext cx="166581" cy="1675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5258691" y="4565978"/>
              <a:ext cx="166581" cy="1675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5241053" y="3931135"/>
              <a:ext cx="167560" cy="1685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4345436" y="4371018"/>
              <a:ext cx="166581" cy="16752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 name="円/楕円 38"/>
            <p:cNvSpPr/>
            <p:nvPr/>
          </p:nvSpPr>
          <p:spPr bwMode="auto">
            <a:xfrm>
              <a:off x="4970604" y="4259333"/>
              <a:ext cx="166581" cy="1675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Tree>
  </p:cSld>
  <p:clrMapOvr>
    <a:masterClrMapping/>
  </p:clrMapOvr>
  <p:transition advTm="14149"/>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32771"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a:p>
          <a:p>
            <a:pPr eaLnBrk="1" hangingPunct="1">
              <a:buFont typeface="Wingdings 2" pitchFamily="18" charset="2"/>
              <a:buNone/>
            </a:pPr>
            <a:r>
              <a:rPr lang="ja-JP" altLang="en-US" sz="2400"/>
              <a:t>各小三角形の内側と三角形</a:t>
            </a:r>
            <a:r>
              <a:rPr lang="en-US" altLang="ja-JP" sz="2400"/>
              <a:t>ABC</a:t>
            </a:r>
            <a:r>
              <a:rPr lang="ja-JP" altLang="en-US" sz="2400"/>
              <a:t>の外側に頂点を置く．</a:t>
            </a: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39608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32776" name="グループ化 40"/>
          <p:cNvGrpSpPr>
            <a:grpSpLocks noChangeAspect="1"/>
          </p:cNvGrpSpPr>
          <p:nvPr/>
        </p:nvGrpSpPr>
        <p:grpSpPr bwMode="auto">
          <a:xfrm>
            <a:off x="1331913" y="2924175"/>
            <a:ext cx="6769100" cy="3097213"/>
            <a:chOff x="2714904" y="3436389"/>
            <a:chExt cx="4178239" cy="1911386"/>
          </a:xfrm>
        </p:grpSpPr>
        <p:cxnSp>
          <p:nvCxnSpPr>
            <p:cNvPr id="14" name="直線コネクタ 13"/>
            <p:cNvCxnSpPr>
              <a:endCxn id="20" idx="3"/>
            </p:cNvCxnSpPr>
            <p:nvPr/>
          </p:nvCxnSpPr>
          <p:spPr bwMode="auto">
            <a:xfrm rot="5400000" flipH="1" flipV="1">
              <a:off x="2991857" y="3814911"/>
              <a:ext cx="1375492" cy="133362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p:cNvCxnSpPr>
              <a:endCxn id="19" idx="1"/>
            </p:cNvCxnSpPr>
            <p:nvPr/>
          </p:nvCxnSpPr>
          <p:spPr bwMode="auto">
            <a:xfrm>
              <a:off x="4404230" y="3751851"/>
              <a:ext cx="2032286" cy="59565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0" name="円/楕円 19"/>
            <p:cNvSpPr/>
            <p:nvPr/>
          </p:nvSpPr>
          <p:spPr bwMode="auto">
            <a:xfrm>
              <a:off x="4321919" y="3650943"/>
              <a:ext cx="167560" cy="1675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792" name="テキスト ボックス 20"/>
            <p:cNvSpPr txBox="1">
              <a:spLocks noChangeArrowheads="1"/>
            </p:cNvSpPr>
            <p:nvPr/>
          </p:nvSpPr>
          <p:spPr bwMode="auto">
            <a:xfrm>
              <a:off x="2714904" y="4947666"/>
              <a:ext cx="356188" cy="400109"/>
            </a:xfrm>
            <a:prstGeom prst="rect">
              <a:avLst/>
            </a:prstGeom>
            <a:noFill/>
            <a:ln w="9525">
              <a:noFill/>
              <a:miter lim="800000"/>
              <a:headEnd/>
              <a:tailEnd/>
            </a:ln>
          </p:spPr>
          <p:txBody>
            <a:bodyPr wrap="none">
              <a:spAutoFit/>
            </a:bodyPr>
            <a:lstStyle/>
            <a:p>
              <a:r>
                <a:rPr lang="en-US" altLang="ja-JP" sz="2000">
                  <a:solidFill>
                    <a:srgbClr val="0070C0"/>
                  </a:solidFill>
                </a:rPr>
                <a:t>B</a:t>
              </a:r>
              <a:endParaRPr lang="ja-JP" altLang="en-US" sz="2000">
                <a:solidFill>
                  <a:srgbClr val="0070C0"/>
                </a:solidFill>
              </a:endParaRPr>
            </a:p>
          </p:txBody>
        </p:sp>
        <p:sp>
          <p:nvSpPr>
            <p:cNvPr id="32793" name="テキスト ボックス 21"/>
            <p:cNvSpPr txBox="1">
              <a:spLocks noChangeArrowheads="1"/>
            </p:cNvSpPr>
            <p:nvPr/>
          </p:nvSpPr>
          <p:spPr bwMode="auto">
            <a:xfrm>
              <a:off x="4181139" y="3436389"/>
              <a:ext cx="356188" cy="400109"/>
            </a:xfrm>
            <a:prstGeom prst="rect">
              <a:avLst/>
            </a:prstGeom>
            <a:noFill/>
            <a:ln w="9525">
              <a:noFill/>
              <a:miter lim="800000"/>
              <a:headEnd/>
              <a:tailEnd/>
            </a:ln>
          </p:spPr>
          <p:txBody>
            <a:bodyPr wrap="none">
              <a:spAutoFit/>
            </a:bodyPr>
            <a:lstStyle/>
            <a:p>
              <a:r>
                <a:rPr lang="en-US" altLang="ja-JP" sz="2000">
                  <a:solidFill>
                    <a:srgbClr val="FF0000"/>
                  </a:solidFill>
                </a:rPr>
                <a:t>A</a:t>
              </a:r>
              <a:endParaRPr lang="ja-JP" altLang="en-US" sz="2000">
                <a:solidFill>
                  <a:srgbClr val="FF0000"/>
                </a:solidFill>
              </a:endParaRPr>
            </a:p>
          </p:txBody>
        </p:sp>
        <p:cxnSp>
          <p:nvCxnSpPr>
            <p:cNvPr id="30" name="直線コネクタ 29"/>
            <p:cNvCxnSpPr/>
            <p:nvPr/>
          </p:nvCxnSpPr>
          <p:spPr bwMode="auto">
            <a:xfrm flipV="1">
              <a:off x="3049045" y="4408247"/>
              <a:ext cx="3443324" cy="77885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2795" name="テキスト ボックス 31"/>
            <p:cNvSpPr txBox="1">
              <a:spLocks noChangeArrowheads="1"/>
            </p:cNvSpPr>
            <p:nvPr/>
          </p:nvSpPr>
          <p:spPr bwMode="auto">
            <a:xfrm>
              <a:off x="6522529" y="4503107"/>
              <a:ext cx="370614" cy="400109"/>
            </a:xfrm>
            <a:prstGeom prst="rect">
              <a:avLst/>
            </a:prstGeom>
            <a:noFill/>
            <a:ln w="9525">
              <a:noFill/>
              <a:miter lim="800000"/>
              <a:headEnd/>
              <a:tailEnd/>
            </a:ln>
          </p:spPr>
          <p:txBody>
            <a:bodyPr wrap="none">
              <a:spAutoFit/>
            </a:bodyPr>
            <a:lstStyle/>
            <a:p>
              <a:r>
                <a:rPr lang="en-US" altLang="ja-JP" sz="2000">
                  <a:solidFill>
                    <a:srgbClr val="FFFF00"/>
                  </a:solidFill>
                </a:rPr>
                <a:t>C</a:t>
              </a:r>
              <a:endParaRPr lang="ja-JP" altLang="en-US" sz="2000">
                <a:solidFill>
                  <a:srgbClr val="FFFF00"/>
                </a:solidFill>
              </a:endParaRPr>
            </a:p>
          </p:txBody>
        </p:sp>
        <p:sp>
          <p:nvSpPr>
            <p:cNvPr id="19" name="円/楕円 18"/>
            <p:cNvSpPr/>
            <p:nvPr/>
          </p:nvSpPr>
          <p:spPr bwMode="auto">
            <a:xfrm>
              <a:off x="6412018" y="4323014"/>
              <a:ext cx="165601" cy="16654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p:nvPr/>
          </p:nvSpPr>
          <p:spPr bwMode="auto">
            <a:xfrm>
              <a:off x="2920680" y="5092074"/>
              <a:ext cx="166581" cy="16654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円/楕円 33"/>
            <p:cNvSpPr/>
            <p:nvPr/>
          </p:nvSpPr>
          <p:spPr bwMode="auto">
            <a:xfrm>
              <a:off x="3503713" y="4515034"/>
              <a:ext cx="166581" cy="1675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a:stCxn id="34" idx="5"/>
            </p:cNvCxnSpPr>
            <p:nvPr/>
          </p:nvCxnSpPr>
          <p:spPr bwMode="auto">
            <a:xfrm rot="16200000" flipH="1">
              <a:off x="3867274" y="4436593"/>
              <a:ext cx="227289" cy="67024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2" name="直線コネクタ 41"/>
            <p:cNvCxnSpPr>
              <a:stCxn id="36" idx="1"/>
            </p:cNvCxnSpPr>
            <p:nvPr/>
          </p:nvCxnSpPr>
          <p:spPr bwMode="auto">
            <a:xfrm rot="16200000" flipV="1">
              <a:off x="3797742" y="4350414"/>
              <a:ext cx="637781" cy="3165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a:stCxn id="20" idx="5"/>
            </p:cNvCxnSpPr>
            <p:nvPr/>
          </p:nvCxnSpPr>
          <p:spPr bwMode="auto">
            <a:xfrm rot="16200000" flipH="1">
              <a:off x="4475813" y="3783147"/>
              <a:ext cx="529036" cy="55069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a:stCxn id="33" idx="1"/>
            </p:cNvCxnSpPr>
            <p:nvPr/>
          </p:nvCxnSpPr>
          <p:spPr bwMode="auto">
            <a:xfrm rot="16200000" flipH="1">
              <a:off x="3993688" y="4052571"/>
              <a:ext cx="322319" cy="47916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a:endCxn id="37" idx="0"/>
            </p:cNvCxnSpPr>
            <p:nvPr/>
          </p:nvCxnSpPr>
          <p:spPr bwMode="auto">
            <a:xfrm rot="5400000">
              <a:off x="5082363" y="4294602"/>
              <a:ext cx="530995" cy="1175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p:cNvCxnSpPr>
              <a:endCxn id="39" idx="6"/>
            </p:cNvCxnSpPr>
            <p:nvPr/>
          </p:nvCxnSpPr>
          <p:spPr bwMode="auto">
            <a:xfrm>
              <a:off x="4003455" y="4194673"/>
              <a:ext cx="1133730" cy="1489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4" name="直線コネクタ 53"/>
            <p:cNvCxnSpPr>
              <a:endCxn id="36" idx="2"/>
            </p:cNvCxnSpPr>
            <p:nvPr/>
          </p:nvCxnSpPr>
          <p:spPr bwMode="auto">
            <a:xfrm rot="5400000">
              <a:off x="4149010" y="4568406"/>
              <a:ext cx="419310" cy="21655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6" name="直線コネクタ 55"/>
            <p:cNvCxnSpPr>
              <a:endCxn id="37" idx="1"/>
            </p:cNvCxnSpPr>
            <p:nvPr/>
          </p:nvCxnSpPr>
          <p:spPr bwMode="auto">
            <a:xfrm>
              <a:off x="4466942" y="4467029"/>
              <a:ext cx="816246" cy="12344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8" name="直線コネクタ 57"/>
            <p:cNvCxnSpPr>
              <a:endCxn id="39" idx="3"/>
            </p:cNvCxnSpPr>
            <p:nvPr/>
          </p:nvCxnSpPr>
          <p:spPr bwMode="auto">
            <a:xfrm flipV="1">
              <a:off x="4466942" y="4402369"/>
              <a:ext cx="528159" cy="6466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0" name="直線コネクタ 59"/>
            <p:cNvCxnSpPr>
              <a:endCxn id="39" idx="5"/>
            </p:cNvCxnSpPr>
            <p:nvPr/>
          </p:nvCxnSpPr>
          <p:spPr bwMode="auto">
            <a:xfrm rot="16200000" flipV="1">
              <a:off x="5093117" y="4421939"/>
              <a:ext cx="280193" cy="24105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2" name="直線コネクタ 61"/>
            <p:cNvCxnSpPr>
              <a:endCxn id="35" idx="3"/>
            </p:cNvCxnSpPr>
            <p:nvPr/>
          </p:nvCxnSpPr>
          <p:spPr bwMode="auto">
            <a:xfrm rot="5400000" flipH="1" flipV="1">
              <a:off x="5033345" y="4137835"/>
              <a:ext cx="295868" cy="16854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3" name="円/楕円 32"/>
            <p:cNvSpPr/>
            <p:nvPr/>
          </p:nvSpPr>
          <p:spPr bwMode="auto">
            <a:xfrm>
              <a:off x="3890769" y="4106501"/>
              <a:ext cx="166581" cy="1685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4250387" y="4803064"/>
              <a:ext cx="166581" cy="1675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5258691" y="4565978"/>
              <a:ext cx="166581" cy="1675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5241053" y="3931135"/>
              <a:ext cx="167560" cy="1685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4345436" y="4371018"/>
              <a:ext cx="166581" cy="16752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 name="円/楕円 38"/>
            <p:cNvSpPr/>
            <p:nvPr/>
          </p:nvSpPr>
          <p:spPr bwMode="auto">
            <a:xfrm>
              <a:off x="4970604" y="4259333"/>
              <a:ext cx="166581" cy="1675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41" name="円/楕円 40"/>
          <p:cNvSpPr>
            <a:spLocks noChangeAspect="1"/>
          </p:cNvSpPr>
          <p:nvPr/>
        </p:nvSpPr>
        <p:spPr bwMode="auto">
          <a:xfrm>
            <a:off x="4081463" y="4305300"/>
            <a:ext cx="188912"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3" name="円/楕円 42"/>
          <p:cNvSpPr>
            <a:spLocks noChangeAspect="1"/>
          </p:cNvSpPr>
          <p:nvPr/>
        </p:nvSpPr>
        <p:spPr bwMode="auto">
          <a:xfrm>
            <a:off x="4022725" y="3814763"/>
            <a:ext cx="188913"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5" name="円/楕円 44"/>
          <p:cNvSpPr>
            <a:spLocks noChangeAspect="1"/>
          </p:cNvSpPr>
          <p:nvPr/>
        </p:nvSpPr>
        <p:spPr bwMode="auto">
          <a:xfrm>
            <a:off x="4886325" y="3860800"/>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7" name="円/楕円 46"/>
          <p:cNvSpPr>
            <a:spLocks noChangeAspect="1"/>
          </p:cNvSpPr>
          <p:nvPr/>
        </p:nvSpPr>
        <p:spPr bwMode="auto">
          <a:xfrm>
            <a:off x="5364163" y="4292600"/>
            <a:ext cx="188912"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8" name="円/楕円 47"/>
          <p:cNvSpPr>
            <a:spLocks noChangeAspect="1"/>
          </p:cNvSpPr>
          <p:nvPr/>
        </p:nvSpPr>
        <p:spPr bwMode="auto">
          <a:xfrm>
            <a:off x="6110288" y="4292600"/>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9" name="円/楕円 48"/>
          <p:cNvSpPr>
            <a:spLocks noChangeAspect="1"/>
          </p:cNvSpPr>
          <p:nvPr/>
        </p:nvSpPr>
        <p:spPr bwMode="auto">
          <a:xfrm>
            <a:off x="4886325" y="4533900"/>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1" name="円/楕円 50"/>
          <p:cNvSpPr>
            <a:spLocks noChangeAspect="1"/>
          </p:cNvSpPr>
          <p:nvPr/>
        </p:nvSpPr>
        <p:spPr bwMode="auto">
          <a:xfrm>
            <a:off x="4383088" y="4797425"/>
            <a:ext cx="188912"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3" name="円/楕円 52"/>
          <p:cNvSpPr>
            <a:spLocks noChangeAspect="1"/>
          </p:cNvSpPr>
          <p:nvPr/>
        </p:nvSpPr>
        <p:spPr bwMode="auto">
          <a:xfrm>
            <a:off x="3708400" y="4581525"/>
            <a:ext cx="188913"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5" name="円/楕円 54"/>
          <p:cNvSpPr>
            <a:spLocks noChangeAspect="1"/>
          </p:cNvSpPr>
          <p:nvPr/>
        </p:nvSpPr>
        <p:spPr bwMode="auto">
          <a:xfrm>
            <a:off x="3203575" y="4652963"/>
            <a:ext cx="188913"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7" name="円/楕円 56"/>
          <p:cNvSpPr>
            <a:spLocks noChangeAspect="1"/>
          </p:cNvSpPr>
          <p:nvPr/>
        </p:nvSpPr>
        <p:spPr bwMode="auto">
          <a:xfrm>
            <a:off x="2627313" y="5157788"/>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9" name="円/楕円 58"/>
          <p:cNvSpPr>
            <a:spLocks noChangeAspect="1"/>
          </p:cNvSpPr>
          <p:nvPr/>
        </p:nvSpPr>
        <p:spPr bwMode="auto">
          <a:xfrm>
            <a:off x="2293938" y="3933825"/>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useBgFill="1">
        <p:nvSpPr>
          <p:cNvPr id="72" name="角丸四角形 71"/>
          <p:cNvSpPr/>
          <p:nvPr/>
        </p:nvSpPr>
        <p:spPr>
          <a:xfrm>
            <a:off x="468313" y="1916113"/>
            <a:ext cx="33115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err="1">
                <a:solidFill>
                  <a:schemeClr val="tx1"/>
                </a:solidFill>
              </a:rPr>
              <a:t>Sperner</a:t>
            </a:r>
            <a:r>
              <a:rPr lang="en-US" altLang="ja-JP" sz="2400" dirty="0">
                <a:solidFill>
                  <a:schemeClr val="tx1"/>
                </a:solidFill>
              </a:rPr>
              <a:t> </a:t>
            </a:r>
            <a:r>
              <a:rPr lang="ja-JP" altLang="en-US" sz="2400" dirty="0">
                <a:solidFill>
                  <a:schemeClr val="tx1"/>
                </a:solidFill>
              </a:rPr>
              <a:t>の補題の証明</a:t>
            </a:r>
            <a:endParaRPr lang="en-US" altLang="ja-JP" sz="2400" dirty="0">
              <a:solidFill>
                <a:schemeClr val="tx1"/>
              </a:solidFill>
            </a:endParaRPr>
          </a:p>
        </p:txBody>
      </p:sp>
    </p:spTree>
  </p:cSld>
  <p:clrMapOvr>
    <a:masterClrMapping/>
  </p:clrMapOvr>
  <p:transition advTm="14149"/>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33795"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a:p>
          <a:p>
            <a:pPr eaLnBrk="1" hangingPunct="1">
              <a:buFont typeface="Wingdings 2" pitchFamily="18" charset="2"/>
              <a:buNone/>
            </a:pPr>
            <a:r>
              <a:rPr lang="ja-JP" altLang="en-US" sz="2400"/>
              <a:t>端点が異なるラベルの辺を境にする頂点どうしを辺で結ぶ．</a:t>
            </a:r>
            <a:endParaRPr lang="en-US" altLang="ja-JP" sz="240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39608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33800" name="グループ化 40"/>
          <p:cNvGrpSpPr>
            <a:grpSpLocks noChangeAspect="1"/>
          </p:cNvGrpSpPr>
          <p:nvPr/>
        </p:nvGrpSpPr>
        <p:grpSpPr bwMode="auto">
          <a:xfrm>
            <a:off x="1331913" y="2924175"/>
            <a:ext cx="6769100" cy="3097213"/>
            <a:chOff x="2714904" y="3436389"/>
            <a:chExt cx="4178239" cy="1911386"/>
          </a:xfrm>
        </p:grpSpPr>
        <p:cxnSp>
          <p:nvCxnSpPr>
            <p:cNvPr id="14" name="直線コネクタ 13"/>
            <p:cNvCxnSpPr>
              <a:endCxn id="20" idx="3"/>
            </p:cNvCxnSpPr>
            <p:nvPr/>
          </p:nvCxnSpPr>
          <p:spPr bwMode="auto">
            <a:xfrm rot="5400000" flipH="1" flipV="1">
              <a:off x="2991857" y="3814911"/>
              <a:ext cx="1375492" cy="133362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p:cNvCxnSpPr>
              <a:endCxn id="19" idx="1"/>
            </p:cNvCxnSpPr>
            <p:nvPr/>
          </p:nvCxnSpPr>
          <p:spPr bwMode="auto">
            <a:xfrm>
              <a:off x="4404230" y="3751851"/>
              <a:ext cx="2032286" cy="59565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0" name="円/楕円 19"/>
            <p:cNvSpPr/>
            <p:nvPr/>
          </p:nvSpPr>
          <p:spPr bwMode="auto">
            <a:xfrm>
              <a:off x="4321919" y="3650943"/>
              <a:ext cx="167560" cy="1675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816" name="テキスト ボックス 20"/>
            <p:cNvSpPr txBox="1">
              <a:spLocks noChangeArrowheads="1"/>
            </p:cNvSpPr>
            <p:nvPr/>
          </p:nvSpPr>
          <p:spPr bwMode="auto">
            <a:xfrm>
              <a:off x="2714904" y="4947666"/>
              <a:ext cx="356188" cy="400109"/>
            </a:xfrm>
            <a:prstGeom prst="rect">
              <a:avLst/>
            </a:prstGeom>
            <a:noFill/>
            <a:ln w="9525">
              <a:noFill/>
              <a:miter lim="800000"/>
              <a:headEnd/>
              <a:tailEnd/>
            </a:ln>
          </p:spPr>
          <p:txBody>
            <a:bodyPr wrap="none">
              <a:spAutoFit/>
            </a:bodyPr>
            <a:lstStyle/>
            <a:p>
              <a:r>
                <a:rPr lang="en-US" altLang="ja-JP" sz="2000">
                  <a:solidFill>
                    <a:srgbClr val="0070C0"/>
                  </a:solidFill>
                </a:rPr>
                <a:t>B</a:t>
              </a:r>
              <a:endParaRPr lang="ja-JP" altLang="en-US" sz="2000">
                <a:solidFill>
                  <a:srgbClr val="0070C0"/>
                </a:solidFill>
              </a:endParaRPr>
            </a:p>
          </p:txBody>
        </p:sp>
        <p:sp>
          <p:nvSpPr>
            <p:cNvPr id="33817" name="テキスト ボックス 21"/>
            <p:cNvSpPr txBox="1">
              <a:spLocks noChangeArrowheads="1"/>
            </p:cNvSpPr>
            <p:nvPr/>
          </p:nvSpPr>
          <p:spPr bwMode="auto">
            <a:xfrm>
              <a:off x="4181139" y="3436389"/>
              <a:ext cx="356188" cy="400109"/>
            </a:xfrm>
            <a:prstGeom prst="rect">
              <a:avLst/>
            </a:prstGeom>
            <a:noFill/>
            <a:ln w="9525">
              <a:noFill/>
              <a:miter lim="800000"/>
              <a:headEnd/>
              <a:tailEnd/>
            </a:ln>
          </p:spPr>
          <p:txBody>
            <a:bodyPr wrap="none">
              <a:spAutoFit/>
            </a:bodyPr>
            <a:lstStyle/>
            <a:p>
              <a:r>
                <a:rPr lang="en-US" altLang="ja-JP" sz="2000">
                  <a:solidFill>
                    <a:srgbClr val="FF0000"/>
                  </a:solidFill>
                </a:rPr>
                <a:t>A</a:t>
              </a:r>
              <a:endParaRPr lang="ja-JP" altLang="en-US" sz="2000">
                <a:solidFill>
                  <a:srgbClr val="FF0000"/>
                </a:solidFill>
              </a:endParaRPr>
            </a:p>
          </p:txBody>
        </p:sp>
        <p:cxnSp>
          <p:nvCxnSpPr>
            <p:cNvPr id="30" name="直線コネクタ 29"/>
            <p:cNvCxnSpPr/>
            <p:nvPr/>
          </p:nvCxnSpPr>
          <p:spPr bwMode="auto">
            <a:xfrm flipV="1">
              <a:off x="3049045" y="4408247"/>
              <a:ext cx="3443324" cy="77885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3819" name="テキスト ボックス 31"/>
            <p:cNvSpPr txBox="1">
              <a:spLocks noChangeArrowheads="1"/>
            </p:cNvSpPr>
            <p:nvPr/>
          </p:nvSpPr>
          <p:spPr bwMode="auto">
            <a:xfrm>
              <a:off x="6522529" y="4503107"/>
              <a:ext cx="370614" cy="400109"/>
            </a:xfrm>
            <a:prstGeom prst="rect">
              <a:avLst/>
            </a:prstGeom>
            <a:noFill/>
            <a:ln w="9525">
              <a:noFill/>
              <a:miter lim="800000"/>
              <a:headEnd/>
              <a:tailEnd/>
            </a:ln>
          </p:spPr>
          <p:txBody>
            <a:bodyPr wrap="none">
              <a:spAutoFit/>
            </a:bodyPr>
            <a:lstStyle/>
            <a:p>
              <a:r>
                <a:rPr lang="en-US" altLang="ja-JP" sz="2000">
                  <a:solidFill>
                    <a:srgbClr val="FFFF00"/>
                  </a:solidFill>
                </a:rPr>
                <a:t>C</a:t>
              </a:r>
              <a:endParaRPr lang="ja-JP" altLang="en-US" sz="2000">
                <a:solidFill>
                  <a:srgbClr val="FFFF00"/>
                </a:solidFill>
              </a:endParaRPr>
            </a:p>
          </p:txBody>
        </p:sp>
        <p:sp>
          <p:nvSpPr>
            <p:cNvPr id="19" name="円/楕円 18"/>
            <p:cNvSpPr/>
            <p:nvPr/>
          </p:nvSpPr>
          <p:spPr bwMode="auto">
            <a:xfrm>
              <a:off x="6412018" y="4323014"/>
              <a:ext cx="165601" cy="16654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p:nvPr/>
          </p:nvSpPr>
          <p:spPr bwMode="auto">
            <a:xfrm>
              <a:off x="2920680" y="5092074"/>
              <a:ext cx="166581" cy="16654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円/楕円 33"/>
            <p:cNvSpPr/>
            <p:nvPr/>
          </p:nvSpPr>
          <p:spPr bwMode="auto">
            <a:xfrm>
              <a:off x="3503713" y="4515034"/>
              <a:ext cx="166581" cy="1675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a:stCxn id="34" idx="5"/>
            </p:cNvCxnSpPr>
            <p:nvPr/>
          </p:nvCxnSpPr>
          <p:spPr bwMode="auto">
            <a:xfrm rot="16200000" flipH="1">
              <a:off x="3867274" y="4436593"/>
              <a:ext cx="227289" cy="67024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2" name="直線コネクタ 41"/>
            <p:cNvCxnSpPr>
              <a:stCxn id="36" idx="1"/>
            </p:cNvCxnSpPr>
            <p:nvPr/>
          </p:nvCxnSpPr>
          <p:spPr bwMode="auto">
            <a:xfrm rot="16200000" flipV="1">
              <a:off x="3797742" y="4350414"/>
              <a:ext cx="637781" cy="3165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a:stCxn id="20" idx="5"/>
            </p:cNvCxnSpPr>
            <p:nvPr/>
          </p:nvCxnSpPr>
          <p:spPr bwMode="auto">
            <a:xfrm rot="16200000" flipH="1">
              <a:off x="4475813" y="3783147"/>
              <a:ext cx="529036" cy="55069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a:stCxn id="33" idx="1"/>
            </p:cNvCxnSpPr>
            <p:nvPr/>
          </p:nvCxnSpPr>
          <p:spPr bwMode="auto">
            <a:xfrm rot="16200000" flipH="1">
              <a:off x="3993688" y="4052571"/>
              <a:ext cx="322319" cy="47916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a:endCxn id="37" idx="0"/>
            </p:cNvCxnSpPr>
            <p:nvPr/>
          </p:nvCxnSpPr>
          <p:spPr bwMode="auto">
            <a:xfrm rot="5400000">
              <a:off x="5082363" y="4294602"/>
              <a:ext cx="530995" cy="11759"/>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p:cNvCxnSpPr>
              <a:endCxn id="39" idx="6"/>
            </p:cNvCxnSpPr>
            <p:nvPr/>
          </p:nvCxnSpPr>
          <p:spPr bwMode="auto">
            <a:xfrm>
              <a:off x="4003455" y="4194673"/>
              <a:ext cx="1133730" cy="14891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4" name="直線コネクタ 53"/>
            <p:cNvCxnSpPr>
              <a:endCxn id="36" idx="2"/>
            </p:cNvCxnSpPr>
            <p:nvPr/>
          </p:nvCxnSpPr>
          <p:spPr bwMode="auto">
            <a:xfrm rot="5400000">
              <a:off x="4149010" y="4568406"/>
              <a:ext cx="419310" cy="21655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6" name="直線コネクタ 55"/>
            <p:cNvCxnSpPr>
              <a:endCxn id="37" idx="1"/>
            </p:cNvCxnSpPr>
            <p:nvPr/>
          </p:nvCxnSpPr>
          <p:spPr bwMode="auto">
            <a:xfrm>
              <a:off x="4466942" y="4467029"/>
              <a:ext cx="816246" cy="12344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8" name="直線コネクタ 57"/>
            <p:cNvCxnSpPr>
              <a:endCxn id="39" idx="3"/>
            </p:cNvCxnSpPr>
            <p:nvPr/>
          </p:nvCxnSpPr>
          <p:spPr bwMode="auto">
            <a:xfrm flipV="1">
              <a:off x="4466942" y="4402369"/>
              <a:ext cx="528159" cy="6466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0" name="直線コネクタ 59"/>
            <p:cNvCxnSpPr>
              <a:endCxn id="39" idx="5"/>
            </p:cNvCxnSpPr>
            <p:nvPr/>
          </p:nvCxnSpPr>
          <p:spPr bwMode="auto">
            <a:xfrm rot="16200000" flipV="1">
              <a:off x="5093117" y="4421939"/>
              <a:ext cx="280193" cy="24105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2" name="直線コネクタ 61"/>
            <p:cNvCxnSpPr>
              <a:endCxn id="35" idx="3"/>
            </p:cNvCxnSpPr>
            <p:nvPr/>
          </p:nvCxnSpPr>
          <p:spPr bwMode="auto">
            <a:xfrm rot="5400000" flipH="1" flipV="1">
              <a:off x="5033345" y="4137835"/>
              <a:ext cx="295868" cy="168541"/>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3" name="円/楕円 32"/>
            <p:cNvSpPr/>
            <p:nvPr/>
          </p:nvSpPr>
          <p:spPr bwMode="auto">
            <a:xfrm>
              <a:off x="3890769" y="4106501"/>
              <a:ext cx="166581" cy="1685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4250387" y="4803064"/>
              <a:ext cx="166581" cy="1675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5258691" y="4565978"/>
              <a:ext cx="166581" cy="16752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5241053" y="3931135"/>
              <a:ext cx="167560" cy="16850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4345436" y="4371018"/>
              <a:ext cx="166581" cy="16752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 name="円/楕円 38"/>
            <p:cNvSpPr/>
            <p:nvPr/>
          </p:nvSpPr>
          <p:spPr bwMode="auto">
            <a:xfrm>
              <a:off x="4970604" y="4259333"/>
              <a:ext cx="166581" cy="16752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41" name="円/楕円 40"/>
          <p:cNvSpPr>
            <a:spLocks noChangeAspect="1"/>
          </p:cNvSpPr>
          <p:nvPr/>
        </p:nvSpPr>
        <p:spPr bwMode="auto">
          <a:xfrm>
            <a:off x="4081463" y="4305300"/>
            <a:ext cx="188912"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3" name="円/楕円 42"/>
          <p:cNvSpPr>
            <a:spLocks noChangeAspect="1"/>
          </p:cNvSpPr>
          <p:nvPr/>
        </p:nvSpPr>
        <p:spPr bwMode="auto">
          <a:xfrm>
            <a:off x="4022725" y="3814763"/>
            <a:ext cx="188913"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5" name="円/楕円 44"/>
          <p:cNvSpPr>
            <a:spLocks noChangeAspect="1"/>
          </p:cNvSpPr>
          <p:nvPr/>
        </p:nvSpPr>
        <p:spPr bwMode="auto">
          <a:xfrm>
            <a:off x="4886325" y="3860800"/>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7" name="円/楕円 46"/>
          <p:cNvSpPr>
            <a:spLocks noChangeAspect="1"/>
          </p:cNvSpPr>
          <p:nvPr/>
        </p:nvSpPr>
        <p:spPr bwMode="auto">
          <a:xfrm>
            <a:off x="5364163" y="4292600"/>
            <a:ext cx="188912"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8" name="円/楕円 47"/>
          <p:cNvSpPr>
            <a:spLocks noChangeAspect="1"/>
          </p:cNvSpPr>
          <p:nvPr/>
        </p:nvSpPr>
        <p:spPr bwMode="auto">
          <a:xfrm>
            <a:off x="6110288" y="4292600"/>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9" name="円/楕円 48"/>
          <p:cNvSpPr>
            <a:spLocks noChangeAspect="1"/>
          </p:cNvSpPr>
          <p:nvPr/>
        </p:nvSpPr>
        <p:spPr bwMode="auto">
          <a:xfrm>
            <a:off x="4886325" y="4533900"/>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1" name="円/楕円 50"/>
          <p:cNvSpPr>
            <a:spLocks noChangeAspect="1"/>
          </p:cNvSpPr>
          <p:nvPr/>
        </p:nvSpPr>
        <p:spPr bwMode="auto">
          <a:xfrm>
            <a:off x="4383088" y="4797425"/>
            <a:ext cx="188912"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3" name="円/楕円 52"/>
          <p:cNvSpPr>
            <a:spLocks noChangeAspect="1"/>
          </p:cNvSpPr>
          <p:nvPr/>
        </p:nvSpPr>
        <p:spPr bwMode="auto">
          <a:xfrm>
            <a:off x="3708400" y="4581525"/>
            <a:ext cx="188913"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5" name="円/楕円 54"/>
          <p:cNvSpPr>
            <a:spLocks noChangeAspect="1"/>
          </p:cNvSpPr>
          <p:nvPr/>
        </p:nvSpPr>
        <p:spPr bwMode="auto">
          <a:xfrm>
            <a:off x="3203575" y="4652963"/>
            <a:ext cx="188913"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7" name="円/楕円 56"/>
          <p:cNvSpPr>
            <a:spLocks noChangeAspect="1"/>
          </p:cNvSpPr>
          <p:nvPr/>
        </p:nvSpPr>
        <p:spPr bwMode="auto">
          <a:xfrm>
            <a:off x="2627313" y="5157788"/>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9" name="円/楕円 58"/>
          <p:cNvSpPr>
            <a:spLocks noChangeAspect="1"/>
          </p:cNvSpPr>
          <p:nvPr/>
        </p:nvSpPr>
        <p:spPr bwMode="auto">
          <a:xfrm>
            <a:off x="2293938" y="3933825"/>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useBgFill="1">
        <p:nvSpPr>
          <p:cNvPr id="61" name="角丸四角形 60"/>
          <p:cNvSpPr/>
          <p:nvPr/>
        </p:nvSpPr>
        <p:spPr>
          <a:xfrm>
            <a:off x="468313" y="1916113"/>
            <a:ext cx="33115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err="1">
                <a:solidFill>
                  <a:schemeClr val="tx1"/>
                </a:solidFill>
              </a:rPr>
              <a:t>Sperner</a:t>
            </a:r>
            <a:r>
              <a:rPr lang="en-US" altLang="ja-JP" sz="2400" dirty="0">
                <a:solidFill>
                  <a:schemeClr val="tx1"/>
                </a:solidFill>
              </a:rPr>
              <a:t> </a:t>
            </a:r>
            <a:r>
              <a:rPr lang="ja-JP" altLang="en-US" sz="2400" dirty="0">
                <a:solidFill>
                  <a:schemeClr val="tx1"/>
                </a:solidFill>
              </a:rPr>
              <a:t>の補題の証明</a:t>
            </a:r>
            <a:endParaRPr lang="en-US" altLang="ja-JP" sz="2400" dirty="0">
              <a:solidFill>
                <a:schemeClr val="tx1"/>
              </a:solidFill>
            </a:endParaRPr>
          </a:p>
        </p:txBody>
      </p:sp>
    </p:spTree>
  </p:cSld>
  <p:clrMapOvr>
    <a:masterClrMapping/>
  </p:clrMapOvr>
  <p:transition advTm="14149"/>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フリーフォーム 76"/>
          <p:cNvSpPr/>
          <p:nvPr/>
        </p:nvSpPr>
        <p:spPr>
          <a:xfrm>
            <a:off x="685800" y="4021138"/>
            <a:ext cx="5768975" cy="2228850"/>
          </a:xfrm>
          <a:custGeom>
            <a:avLst/>
            <a:gdLst>
              <a:gd name="connsiteX0" fmla="*/ 5540188 w 5768789"/>
              <a:gd name="connsiteY0" fmla="*/ 349623 h 2229970"/>
              <a:gd name="connsiteX1" fmla="*/ 4935071 w 5768789"/>
              <a:gd name="connsiteY1" fmla="*/ 1680882 h 2229970"/>
              <a:gd name="connsiteX2" fmla="*/ 537882 w 5768789"/>
              <a:gd name="connsiteY2" fmla="*/ 1949823 h 2229970"/>
              <a:gd name="connsiteX3" fmla="*/ 1707776 w 5768789"/>
              <a:gd name="connsiteY3" fmla="*/ 0 h 2229970"/>
            </a:gdLst>
            <a:ahLst/>
            <a:cxnLst>
              <a:cxn ang="0">
                <a:pos x="connsiteX0" y="connsiteY0"/>
              </a:cxn>
              <a:cxn ang="0">
                <a:pos x="connsiteX1" y="connsiteY1"/>
              </a:cxn>
              <a:cxn ang="0">
                <a:pos x="connsiteX2" y="connsiteY2"/>
              </a:cxn>
              <a:cxn ang="0">
                <a:pos x="connsiteX3" y="connsiteY3"/>
              </a:cxn>
            </a:cxnLst>
            <a:rect l="l" t="t" r="r" b="b"/>
            <a:pathLst>
              <a:path w="5768789" h="2229970">
                <a:moveTo>
                  <a:pt x="5540188" y="349623"/>
                </a:moveTo>
                <a:cubicBezTo>
                  <a:pt x="5654488" y="881902"/>
                  <a:pt x="5768789" y="1414182"/>
                  <a:pt x="4935071" y="1680882"/>
                </a:cubicBezTo>
                <a:cubicBezTo>
                  <a:pt x="4101353" y="1947582"/>
                  <a:pt x="1075764" y="2229970"/>
                  <a:pt x="537882" y="1949823"/>
                </a:cubicBezTo>
                <a:cubicBezTo>
                  <a:pt x="0" y="1669676"/>
                  <a:pt x="853888" y="834838"/>
                  <a:pt x="1707776" y="0"/>
                </a:cubicBezTo>
              </a:path>
            </a:pathLst>
          </a:custGeom>
          <a:ln w="635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6" name="フリーフォーム 75"/>
          <p:cNvSpPr/>
          <p:nvPr/>
        </p:nvSpPr>
        <p:spPr>
          <a:xfrm>
            <a:off x="2406650" y="3103563"/>
            <a:ext cx="2609850" cy="876300"/>
          </a:xfrm>
          <a:custGeom>
            <a:avLst/>
            <a:gdLst>
              <a:gd name="connsiteX0" fmla="*/ 0 w 2608729"/>
              <a:gd name="connsiteY0" fmla="*/ 876299 h 876299"/>
              <a:gd name="connsiteX1" fmla="*/ 1667435 w 2608729"/>
              <a:gd name="connsiteY1" fmla="*/ 2241 h 876299"/>
              <a:gd name="connsiteX2" fmla="*/ 2608729 w 2608729"/>
              <a:gd name="connsiteY2" fmla="*/ 862852 h 876299"/>
              <a:gd name="connsiteX3" fmla="*/ 2608729 w 2608729"/>
              <a:gd name="connsiteY3" fmla="*/ 862852 h 876299"/>
            </a:gdLst>
            <a:ahLst/>
            <a:cxnLst>
              <a:cxn ang="0">
                <a:pos x="connsiteX0" y="connsiteY0"/>
              </a:cxn>
              <a:cxn ang="0">
                <a:pos x="connsiteX1" y="connsiteY1"/>
              </a:cxn>
              <a:cxn ang="0">
                <a:pos x="connsiteX2" y="connsiteY2"/>
              </a:cxn>
              <a:cxn ang="0">
                <a:pos x="connsiteX3" y="connsiteY3"/>
              </a:cxn>
            </a:cxnLst>
            <a:rect l="l" t="t" r="r" b="b"/>
            <a:pathLst>
              <a:path w="2608729" h="876299">
                <a:moveTo>
                  <a:pt x="0" y="876299"/>
                </a:moveTo>
                <a:cubicBezTo>
                  <a:pt x="616323" y="440390"/>
                  <a:pt x="1232647" y="4482"/>
                  <a:pt x="1667435" y="2241"/>
                </a:cubicBezTo>
                <a:cubicBezTo>
                  <a:pt x="2102223" y="0"/>
                  <a:pt x="2608729" y="862852"/>
                  <a:pt x="2608729" y="862852"/>
                </a:cubicBezTo>
                <a:lnTo>
                  <a:pt x="2608729" y="862852"/>
                </a:lnTo>
              </a:path>
            </a:pathLst>
          </a:custGeom>
          <a:ln w="635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74" name="直線コネクタ 73"/>
          <p:cNvCxnSpPr>
            <a:endCxn id="48" idx="2"/>
          </p:cNvCxnSpPr>
          <p:nvPr/>
        </p:nvCxnSpPr>
        <p:spPr bwMode="auto">
          <a:xfrm flipV="1">
            <a:off x="5484813" y="4387850"/>
            <a:ext cx="625475" cy="20638"/>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72" name="直線コネクタ 71"/>
          <p:cNvCxnSpPr>
            <a:endCxn id="47" idx="1"/>
          </p:cNvCxnSpPr>
          <p:nvPr/>
        </p:nvCxnSpPr>
        <p:spPr bwMode="auto">
          <a:xfrm>
            <a:off x="4991100" y="3978275"/>
            <a:ext cx="400050" cy="342900"/>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70" name="直線コネクタ 69"/>
          <p:cNvCxnSpPr>
            <a:endCxn id="47" idx="3"/>
          </p:cNvCxnSpPr>
          <p:nvPr/>
        </p:nvCxnSpPr>
        <p:spPr bwMode="auto">
          <a:xfrm flipV="1">
            <a:off x="5003800" y="4456113"/>
            <a:ext cx="387350" cy="196850"/>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68" name="直線コネクタ 67"/>
          <p:cNvCxnSpPr>
            <a:endCxn id="49" idx="2"/>
          </p:cNvCxnSpPr>
          <p:nvPr/>
        </p:nvCxnSpPr>
        <p:spPr bwMode="auto">
          <a:xfrm>
            <a:off x="4211638" y="4422775"/>
            <a:ext cx="674687" cy="206375"/>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61" name="直線コネクタ 60"/>
          <p:cNvCxnSpPr/>
          <p:nvPr/>
        </p:nvCxnSpPr>
        <p:spPr bwMode="auto">
          <a:xfrm flipV="1">
            <a:off x="4500563" y="4562475"/>
            <a:ext cx="547687" cy="347663"/>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63" name="直線コネクタ 62"/>
          <p:cNvCxnSpPr/>
          <p:nvPr/>
        </p:nvCxnSpPr>
        <p:spPr bwMode="auto">
          <a:xfrm>
            <a:off x="3797300" y="4679950"/>
            <a:ext cx="747713" cy="212725"/>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64" name="直線コネクタ 63"/>
          <p:cNvCxnSpPr/>
          <p:nvPr/>
        </p:nvCxnSpPr>
        <p:spPr bwMode="auto">
          <a:xfrm>
            <a:off x="2411413" y="4017963"/>
            <a:ext cx="820737" cy="663575"/>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bwMode="auto">
          <a:xfrm flipV="1">
            <a:off x="3289300" y="4676775"/>
            <a:ext cx="608013" cy="80963"/>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sp>
        <p:nvSpPr>
          <p:cNvPr id="34828"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34829"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a:p>
          <a:p>
            <a:pPr eaLnBrk="1" hangingPunct="1">
              <a:buFont typeface="Wingdings 2" pitchFamily="18" charset="2"/>
              <a:buNone/>
            </a:pPr>
            <a:r>
              <a:rPr lang="ja-JP" altLang="en-US" sz="2400"/>
              <a:t>端点が異なるラベルの辺を境にする頂点どうしを辺で結ぶ．</a:t>
            </a:r>
            <a:endParaRPr lang="en-US" altLang="ja-JP" sz="240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39608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nvGrpSpPr>
          <p:cNvPr id="34834" name="グループ化 40"/>
          <p:cNvGrpSpPr>
            <a:grpSpLocks noChangeAspect="1"/>
          </p:cNvGrpSpPr>
          <p:nvPr/>
        </p:nvGrpSpPr>
        <p:grpSpPr bwMode="auto">
          <a:xfrm>
            <a:off x="1663700" y="3271838"/>
            <a:ext cx="5926138" cy="2605087"/>
            <a:chOff x="2920320" y="3650477"/>
            <a:chExt cx="3657326" cy="1608336"/>
          </a:xfrm>
        </p:grpSpPr>
        <p:cxnSp>
          <p:nvCxnSpPr>
            <p:cNvPr id="14" name="直線コネクタ 13"/>
            <p:cNvCxnSpPr>
              <a:endCxn id="20" idx="3"/>
            </p:cNvCxnSpPr>
            <p:nvPr/>
          </p:nvCxnSpPr>
          <p:spPr bwMode="auto">
            <a:xfrm rot="5400000" flipH="1" flipV="1">
              <a:off x="2992073" y="3813912"/>
              <a:ext cx="1375073" cy="133439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p:cNvCxnSpPr>
              <a:endCxn id="19" idx="1"/>
            </p:cNvCxnSpPr>
            <p:nvPr/>
          </p:nvCxnSpPr>
          <p:spPr bwMode="auto">
            <a:xfrm>
              <a:off x="4403629" y="3752407"/>
              <a:ext cx="2031956" cy="59491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0" name="円/楕円 19"/>
            <p:cNvSpPr/>
            <p:nvPr/>
          </p:nvSpPr>
          <p:spPr bwMode="auto">
            <a:xfrm>
              <a:off x="4322311" y="3650477"/>
              <a:ext cx="167533" cy="1685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0" name="直線コネクタ 29"/>
            <p:cNvCxnSpPr/>
            <p:nvPr/>
          </p:nvCxnSpPr>
          <p:spPr bwMode="auto">
            <a:xfrm flipV="1">
              <a:off x="3049644" y="4408090"/>
              <a:ext cx="3442765" cy="77917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9" name="円/楕円 18"/>
            <p:cNvSpPr/>
            <p:nvPr/>
          </p:nvSpPr>
          <p:spPr bwMode="auto">
            <a:xfrm>
              <a:off x="6412072" y="4322822"/>
              <a:ext cx="165574" cy="16661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p:nvPr/>
          </p:nvSpPr>
          <p:spPr bwMode="auto">
            <a:xfrm>
              <a:off x="2920320" y="5092197"/>
              <a:ext cx="166554" cy="16661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円/楕円 33"/>
            <p:cNvSpPr/>
            <p:nvPr/>
          </p:nvSpPr>
          <p:spPr bwMode="auto">
            <a:xfrm>
              <a:off x="3503259" y="4514921"/>
              <a:ext cx="167533" cy="16759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a:stCxn id="34" idx="5"/>
            </p:cNvCxnSpPr>
            <p:nvPr/>
          </p:nvCxnSpPr>
          <p:spPr bwMode="auto">
            <a:xfrm rot="16200000" flipH="1">
              <a:off x="3867675" y="4436639"/>
              <a:ext cx="227382" cy="67013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2" name="直線コネクタ 41"/>
            <p:cNvCxnSpPr>
              <a:stCxn id="36" idx="1"/>
            </p:cNvCxnSpPr>
            <p:nvPr/>
          </p:nvCxnSpPr>
          <p:spPr bwMode="auto">
            <a:xfrm rot="16200000" flipV="1">
              <a:off x="3798038" y="4350324"/>
              <a:ext cx="638042" cy="31645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a:stCxn id="20" idx="5"/>
            </p:cNvCxnSpPr>
            <p:nvPr/>
          </p:nvCxnSpPr>
          <p:spPr bwMode="auto">
            <a:xfrm rot="16200000" flipH="1">
              <a:off x="4476030" y="3782893"/>
              <a:ext cx="529251" cy="55060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a:stCxn id="33" idx="1"/>
            </p:cNvCxnSpPr>
            <p:nvPr/>
          </p:nvCxnSpPr>
          <p:spPr bwMode="auto">
            <a:xfrm rot="16200000" flipH="1">
              <a:off x="3994043" y="4052405"/>
              <a:ext cx="321471" cy="48006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a:endCxn id="37" idx="0"/>
            </p:cNvCxnSpPr>
            <p:nvPr/>
          </p:nvCxnSpPr>
          <p:spPr bwMode="auto">
            <a:xfrm rot="5400000">
              <a:off x="5082481" y="4294402"/>
              <a:ext cx="531212" cy="11757"/>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2" name="直線コネクタ 51"/>
            <p:cNvCxnSpPr>
              <a:endCxn id="39" idx="6"/>
            </p:cNvCxnSpPr>
            <p:nvPr/>
          </p:nvCxnSpPr>
          <p:spPr bwMode="auto">
            <a:xfrm>
              <a:off x="4003899" y="4194430"/>
              <a:ext cx="1133546" cy="14897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4" name="直線コネクタ 53"/>
            <p:cNvCxnSpPr>
              <a:endCxn id="36" idx="2"/>
            </p:cNvCxnSpPr>
            <p:nvPr/>
          </p:nvCxnSpPr>
          <p:spPr bwMode="auto">
            <a:xfrm rot="5400000">
              <a:off x="4149311" y="4568376"/>
              <a:ext cx="419481" cy="21652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6" name="直線コネクタ 55"/>
            <p:cNvCxnSpPr>
              <a:endCxn id="37" idx="1"/>
            </p:cNvCxnSpPr>
            <p:nvPr/>
          </p:nvCxnSpPr>
          <p:spPr bwMode="auto">
            <a:xfrm>
              <a:off x="4467311" y="4466896"/>
              <a:ext cx="816113" cy="12349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58" name="直線コネクタ 57"/>
            <p:cNvCxnSpPr>
              <a:endCxn id="39" idx="3"/>
            </p:cNvCxnSpPr>
            <p:nvPr/>
          </p:nvCxnSpPr>
          <p:spPr bwMode="auto">
            <a:xfrm flipV="1">
              <a:off x="4467311" y="4402210"/>
              <a:ext cx="528073" cy="6468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0" name="直線コネクタ 59"/>
            <p:cNvCxnSpPr>
              <a:endCxn id="39" idx="5"/>
            </p:cNvCxnSpPr>
            <p:nvPr/>
          </p:nvCxnSpPr>
          <p:spPr bwMode="auto">
            <a:xfrm rot="16200000" flipV="1">
              <a:off x="5093305" y="4421857"/>
              <a:ext cx="280307" cy="24101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62" name="直線コネクタ 61"/>
            <p:cNvCxnSpPr>
              <a:endCxn id="35" idx="3"/>
            </p:cNvCxnSpPr>
            <p:nvPr/>
          </p:nvCxnSpPr>
          <p:spPr bwMode="auto">
            <a:xfrm rot="5400000" flipH="1" flipV="1">
              <a:off x="5034028" y="4138106"/>
              <a:ext cx="295009" cy="16851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3" name="円/楕円 32"/>
            <p:cNvSpPr/>
            <p:nvPr/>
          </p:nvSpPr>
          <p:spPr bwMode="auto">
            <a:xfrm>
              <a:off x="3890251" y="4106221"/>
              <a:ext cx="167534" cy="1685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4250791" y="4803069"/>
              <a:ext cx="166554" cy="16759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5258932" y="4565886"/>
              <a:ext cx="166554" cy="167596"/>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5241297" y="3930784"/>
              <a:ext cx="166554" cy="168576"/>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4345825" y="4370847"/>
              <a:ext cx="166554" cy="16759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 name="円/楕円 38"/>
            <p:cNvSpPr/>
            <p:nvPr/>
          </p:nvSpPr>
          <p:spPr bwMode="auto">
            <a:xfrm>
              <a:off x="4970892" y="4259116"/>
              <a:ext cx="166554" cy="16857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43" name="円/楕円 42"/>
          <p:cNvSpPr>
            <a:spLocks noChangeAspect="1"/>
          </p:cNvSpPr>
          <p:nvPr/>
        </p:nvSpPr>
        <p:spPr bwMode="auto">
          <a:xfrm>
            <a:off x="4022725" y="3814763"/>
            <a:ext cx="188913"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5" name="円/楕円 44"/>
          <p:cNvSpPr>
            <a:spLocks noChangeAspect="1"/>
          </p:cNvSpPr>
          <p:nvPr/>
        </p:nvSpPr>
        <p:spPr bwMode="auto">
          <a:xfrm>
            <a:off x="4886325" y="3860800"/>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7" name="円/楕円 46"/>
          <p:cNvSpPr>
            <a:spLocks noChangeAspect="1"/>
          </p:cNvSpPr>
          <p:nvPr/>
        </p:nvSpPr>
        <p:spPr bwMode="auto">
          <a:xfrm>
            <a:off x="5364163" y="4292600"/>
            <a:ext cx="188912"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8" name="円/楕円 47"/>
          <p:cNvSpPr>
            <a:spLocks noChangeAspect="1"/>
          </p:cNvSpPr>
          <p:nvPr/>
        </p:nvSpPr>
        <p:spPr bwMode="auto">
          <a:xfrm>
            <a:off x="6110288" y="4292600"/>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9" name="円/楕円 48"/>
          <p:cNvSpPr>
            <a:spLocks noChangeAspect="1"/>
          </p:cNvSpPr>
          <p:nvPr/>
        </p:nvSpPr>
        <p:spPr bwMode="auto">
          <a:xfrm>
            <a:off x="4886325" y="4533900"/>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1" name="円/楕円 50"/>
          <p:cNvSpPr>
            <a:spLocks noChangeAspect="1"/>
          </p:cNvSpPr>
          <p:nvPr/>
        </p:nvSpPr>
        <p:spPr bwMode="auto">
          <a:xfrm>
            <a:off x="4383088" y="4797425"/>
            <a:ext cx="188912"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5" name="円/楕円 54"/>
          <p:cNvSpPr>
            <a:spLocks noChangeAspect="1"/>
          </p:cNvSpPr>
          <p:nvPr/>
        </p:nvSpPr>
        <p:spPr bwMode="auto">
          <a:xfrm>
            <a:off x="3203575" y="4652963"/>
            <a:ext cx="188913"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7" name="円/楕円 56"/>
          <p:cNvSpPr>
            <a:spLocks noChangeAspect="1"/>
          </p:cNvSpPr>
          <p:nvPr/>
        </p:nvSpPr>
        <p:spPr bwMode="auto">
          <a:xfrm>
            <a:off x="2627313" y="5157788"/>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66" name="直線コネクタ 65"/>
          <p:cNvCxnSpPr>
            <a:stCxn id="41" idx="3"/>
          </p:cNvCxnSpPr>
          <p:nvPr/>
        </p:nvCxnSpPr>
        <p:spPr bwMode="auto">
          <a:xfrm rot="5400000">
            <a:off x="3857625" y="4403725"/>
            <a:ext cx="187325" cy="314325"/>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sp>
        <p:nvSpPr>
          <p:cNvPr id="59" name="円/楕円 58"/>
          <p:cNvSpPr>
            <a:spLocks noChangeAspect="1"/>
          </p:cNvSpPr>
          <p:nvPr/>
        </p:nvSpPr>
        <p:spPr bwMode="auto">
          <a:xfrm>
            <a:off x="2293938" y="3933825"/>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 name="円/楕円 40"/>
          <p:cNvSpPr>
            <a:spLocks noChangeAspect="1"/>
          </p:cNvSpPr>
          <p:nvPr/>
        </p:nvSpPr>
        <p:spPr bwMode="auto">
          <a:xfrm>
            <a:off x="4081463" y="4305300"/>
            <a:ext cx="188912"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3" name="円/楕円 52"/>
          <p:cNvSpPr>
            <a:spLocks noChangeAspect="1"/>
          </p:cNvSpPr>
          <p:nvPr/>
        </p:nvSpPr>
        <p:spPr bwMode="auto">
          <a:xfrm>
            <a:off x="3708400" y="4581525"/>
            <a:ext cx="188913"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useBgFill="1">
        <p:nvSpPr>
          <p:cNvPr id="78" name="角丸四角形 77"/>
          <p:cNvSpPr/>
          <p:nvPr/>
        </p:nvSpPr>
        <p:spPr>
          <a:xfrm>
            <a:off x="468313" y="1916113"/>
            <a:ext cx="33115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err="1">
                <a:solidFill>
                  <a:schemeClr val="tx1"/>
                </a:solidFill>
              </a:rPr>
              <a:t>Sperner</a:t>
            </a:r>
            <a:r>
              <a:rPr lang="en-US" altLang="ja-JP" sz="2400" dirty="0">
                <a:solidFill>
                  <a:schemeClr val="tx1"/>
                </a:solidFill>
              </a:rPr>
              <a:t> </a:t>
            </a:r>
            <a:r>
              <a:rPr lang="ja-JP" altLang="en-US" sz="2400" dirty="0">
                <a:solidFill>
                  <a:schemeClr val="tx1"/>
                </a:solidFill>
              </a:rPr>
              <a:t>の補題の証明</a:t>
            </a:r>
            <a:endParaRPr lang="en-US" altLang="ja-JP" sz="2400" dirty="0">
              <a:solidFill>
                <a:schemeClr val="tx1"/>
              </a:solidFill>
            </a:endParaRPr>
          </a:p>
        </p:txBody>
      </p:sp>
    </p:spTree>
  </p:cSld>
  <p:clrMapOvr>
    <a:masterClrMapping/>
  </p:clrMapOvr>
  <p:transition advTm="14149"/>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2103438" y="2420938"/>
            <a:ext cx="8229600" cy="1143000"/>
          </a:xfrm>
        </p:spPr>
        <p:txBody>
          <a:bodyPr/>
          <a:lstStyle/>
          <a:p>
            <a:pPr eaLnBrk="1" hangingPunct="1"/>
            <a:br>
              <a:rPr lang="en-US" altLang="ja-JP"/>
            </a:br>
            <a:r>
              <a:rPr lang="en-US" altLang="ja-JP"/>
              <a:t>1.</a:t>
            </a:r>
            <a:r>
              <a:rPr lang="ja-JP" altLang="en-US"/>
              <a:t>　グラフの定義と応用例</a:t>
            </a:r>
          </a:p>
        </p:txBody>
      </p:sp>
    </p:spTree>
  </p:cSld>
  <p:clrMapOvr>
    <a:masterClrMapping/>
  </p:clrMapOvr>
  <p:transition advTm="14149"/>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フリーフォーム 76"/>
          <p:cNvSpPr/>
          <p:nvPr/>
        </p:nvSpPr>
        <p:spPr>
          <a:xfrm>
            <a:off x="685800" y="4021138"/>
            <a:ext cx="5768975" cy="2228850"/>
          </a:xfrm>
          <a:custGeom>
            <a:avLst/>
            <a:gdLst>
              <a:gd name="connsiteX0" fmla="*/ 5540188 w 5768789"/>
              <a:gd name="connsiteY0" fmla="*/ 349623 h 2229970"/>
              <a:gd name="connsiteX1" fmla="*/ 4935071 w 5768789"/>
              <a:gd name="connsiteY1" fmla="*/ 1680882 h 2229970"/>
              <a:gd name="connsiteX2" fmla="*/ 537882 w 5768789"/>
              <a:gd name="connsiteY2" fmla="*/ 1949823 h 2229970"/>
              <a:gd name="connsiteX3" fmla="*/ 1707776 w 5768789"/>
              <a:gd name="connsiteY3" fmla="*/ 0 h 2229970"/>
            </a:gdLst>
            <a:ahLst/>
            <a:cxnLst>
              <a:cxn ang="0">
                <a:pos x="connsiteX0" y="connsiteY0"/>
              </a:cxn>
              <a:cxn ang="0">
                <a:pos x="connsiteX1" y="connsiteY1"/>
              </a:cxn>
              <a:cxn ang="0">
                <a:pos x="connsiteX2" y="connsiteY2"/>
              </a:cxn>
              <a:cxn ang="0">
                <a:pos x="connsiteX3" y="connsiteY3"/>
              </a:cxn>
            </a:cxnLst>
            <a:rect l="l" t="t" r="r" b="b"/>
            <a:pathLst>
              <a:path w="5768789" h="2229970">
                <a:moveTo>
                  <a:pt x="5540188" y="349623"/>
                </a:moveTo>
                <a:cubicBezTo>
                  <a:pt x="5654488" y="881902"/>
                  <a:pt x="5768789" y="1414182"/>
                  <a:pt x="4935071" y="1680882"/>
                </a:cubicBezTo>
                <a:cubicBezTo>
                  <a:pt x="4101353" y="1947582"/>
                  <a:pt x="1075764" y="2229970"/>
                  <a:pt x="537882" y="1949823"/>
                </a:cubicBezTo>
                <a:cubicBezTo>
                  <a:pt x="0" y="1669676"/>
                  <a:pt x="853888" y="834838"/>
                  <a:pt x="1707776" y="0"/>
                </a:cubicBezTo>
              </a:path>
            </a:pathLst>
          </a:custGeom>
          <a:ln w="635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76" name="フリーフォーム 75"/>
          <p:cNvSpPr/>
          <p:nvPr/>
        </p:nvSpPr>
        <p:spPr>
          <a:xfrm>
            <a:off x="2406650" y="3103563"/>
            <a:ext cx="2609850" cy="876300"/>
          </a:xfrm>
          <a:custGeom>
            <a:avLst/>
            <a:gdLst>
              <a:gd name="connsiteX0" fmla="*/ 0 w 2608729"/>
              <a:gd name="connsiteY0" fmla="*/ 876299 h 876299"/>
              <a:gd name="connsiteX1" fmla="*/ 1667435 w 2608729"/>
              <a:gd name="connsiteY1" fmla="*/ 2241 h 876299"/>
              <a:gd name="connsiteX2" fmla="*/ 2608729 w 2608729"/>
              <a:gd name="connsiteY2" fmla="*/ 862852 h 876299"/>
              <a:gd name="connsiteX3" fmla="*/ 2608729 w 2608729"/>
              <a:gd name="connsiteY3" fmla="*/ 862852 h 876299"/>
            </a:gdLst>
            <a:ahLst/>
            <a:cxnLst>
              <a:cxn ang="0">
                <a:pos x="connsiteX0" y="connsiteY0"/>
              </a:cxn>
              <a:cxn ang="0">
                <a:pos x="connsiteX1" y="connsiteY1"/>
              </a:cxn>
              <a:cxn ang="0">
                <a:pos x="connsiteX2" y="connsiteY2"/>
              </a:cxn>
              <a:cxn ang="0">
                <a:pos x="connsiteX3" y="connsiteY3"/>
              </a:cxn>
            </a:cxnLst>
            <a:rect l="l" t="t" r="r" b="b"/>
            <a:pathLst>
              <a:path w="2608729" h="876299">
                <a:moveTo>
                  <a:pt x="0" y="876299"/>
                </a:moveTo>
                <a:cubicBezTo>
                  <a:pt x="616323" y="440390"/>
                  <a:pt x="1232647" y="4482"/>
                  <a:pt x="1667435" y="2241"/>
                </a:cubicBezTo>
                <a:cubicBezTo>
                  <a:pt x="2102223" y="0"/>
                  <a:pt x="2608729" y="862852"/>
                  <a:pt x="2608729" y="862852"/>
                </a:cubicBezTo>
                <a:lnTo>
                  <a:pt x="2608729" y="862852"/>
                </a:lnTo>
              </a:path>
            </a:pathLst>
          </a:custGeom>
          <a:ln w="63500">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cxnSp>
        <p:nvCxnSpPr>
          <p:cNvPr id="74" name="直線コネクタ 73"/>
          <p:cNvCxnSpPr>
            <a:endCxn id="48" idx="2"/>
          </p:cNvCxnSpPr>
          <p:nvPr/>
        </p:nvCxnSpPr>
        <p:spPr bwMode="auto">
          <a:xfrm flipV="1">
            <a:off x="5484813" y="4387850"/>
            <a:ext cx="625475" cy="20638"/>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72" name="直線コネクタ 71"/>
          <p:cNvCxnSpPr>
            <a:endCxn id="47" idx="1"/>
          </p:cNvCxnSpPr>
          <p:nvPr/>
        </p:nvCxnSpPr>
        <p:spPr bwMode="auto">
          <a:xfrm>
            <a:off x="4991100" y="3978275"/>
            <a:ext cx="400050" cy="342900"/>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70" name="直線コネクタ 69"/>
          <p:cNvCxnSpPr>
            <a:endCxn id="47" idx="3"/>
          </p:cNvCxnSpPr>
          <p:nvPr/>
        </p:nvCxnSpPr>
        <p:spPr bwMode="auto">
          <a:xfrm flipV="1">
            <a:off x="5003800" y="4456113"/>
            <a:ext cx="387350" cy="196850"/>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68" name="直線コネクタ 67"/>
          <p:cNvCxnSpPr>
            <a:endCxn id="49" idx="2"/>
          </p:cNvCxnSpPr>
          <p:nvPr/>
        </p:nvCxnSpPr>
        <p:spPr bwMode="auto">
          <a:xfrm>
            <a:off x="4211638" y="4422775"/>
            <a:ext cx="674687" cy="206375"/>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61" name="直線コネクタ 60"/>
          <p:cNvCxnSpPr/>
          <p:nvPr/>
        </p:nvCxnSpPr>
        <p:spPr bwMode="auto">
          <a:xfrm flipV="1">
            <a:off x="4500563" y="4562475"/>
            <a:ext cx="547687" cy="347663"/>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63" name="直線コネクタ 62"/>
          <p:cNvCxnSpPr/>
          <p:nvPr/>
        </p:nvCxnSpPr>
        <p:spPr bwMode="auto">
          <a:xfrm>
            <a:off x="3797300" y="4679950"/>
            <a:ext cx="747713" cy="212725"/>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64" name="直線コネクタ 63"/>
          <p:cNvCxnSpPr/>
          <p:nvPr/>
        </p:nvCxnSpPr>
        <p:spPr bwMode="auto">
          <a:xfrm>
            <a:off x="2411413" y="4017963"/>
            <a:ext cx="820737" cy="663575"/>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bwMode="auto">
          <a:xfrm flipV="1">
            <a:off x="3289300" y="4676775"/>
            <a:ext cx="608013" cy="80963"/>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sp>
        <p:nvSpPr>
          <p:cNvPr id="35852"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35853"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a:p>
          <a:p>
            <a:pPr eaLnBrk="1" hangingPunct="1">
              <a:buFont typeface="Wingdings 2" pitchFamily="18" charset="2"/>
              <a:buNone/>
            </a:pPr>
            <a:r>
              <a:rPr lang="ja-JP" altLang="en-US" sz="2400"/>
              <a:t>元の図形を消してできるグラフ</a:t>
            </a:r>
            <a:r>
              <a:rPr lang="en-US" altLang="ja-JP" sz="2400"/>
              <a:t>G</a:t>
            </a:r>
            <a:r>
              <a:rPr lang="ja-JP" altLang="en-US" sz="2400"/>
              <a:t>を考える．</a:t>
            </a:r>
            <a:endParaRPr lang="en-US" altLang="ja-JP" sz="240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39608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円/楕円 42"/>
          <p:cNvSpPr>
            <a:spLocks noChangeAspect="1"/>
          </p:cNvSpPr>
          <p:nvPr/>
        </p:nvSpPr>
        <p:spPr bwMode="auto">
          <a:xfrm>
            <a:off x="4022725" y="3814763"/>
            <a:ext cx="188913"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5" name="円/楕円 44"/>
          <p:cNvSpPr>
            <a:spLocks noChangeAspect="1"/>
          </p:cNvSpPr>
          <p:nvPr/>
        </p:nvSpPr>
        <p:spPr bwMode="auto">
          <a:xfrm>
            <a:off x="4886325" y="3860800"/>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7" name="円/楕円 46"/>
          <p:cNvSpPr>
            <a:spLocks noChangeAspect="1"/>
          </p:cNvSpPr>
          <p:nvPr/>
        </p:nvSpPr>
        <p:spPr bwMode="auto">
          <a:xfrm>
            <a:off x="5364163" y="4292600"/>
            <a:ext cx="188912"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8" name="円/楕円 47"/>
          <p:cNvSpPr>
            <a:spLocks noChangeAspect="1"/>
          </p:cNvSpPr>
          <p:nvPr/>
        </p:nvSpPr>
        <p:spPr bwMode="auto">
          <a:xfrm>
            <a:off x="6110288" y="4292600"/>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9" name="円/楕円 48"/>
          <p:cNvSpPr>
            <a:spLocks noChangeAspect="1"/>
          </p:cNvSpPr>
          <p:nvPr/>
        </p:nvSpPr>
        <p:spPr bwMode="auto">
          <a:xfrm>
            <a:off x="4886325" y="4533900"/>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1" name="円/楕円 50"/>
          <p:cNvSpPr>
            <a:spLocks noChangeAspect="1"/>
          </p:cNvSpPr>
          <p:nvPr/>
        </p:nvSpPr>
        <p:spPr bwMode="auto">
          <a:xfrm>
            <a:off x="4383088" y="4797425"/>
            <a:ext cx="188912"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55" name="円/楕円 54"/>
          <p:cNvSpPr>
            <a:spLocks noChangeAspect="1"/>
          </p:cNvSpPr>
          <p:nvPr/>
        </p:nvSpPr>
        <p:spPr bwMode="auto">
          <a:xfrm>
            <a:off x="3203575" y="4652963"/>
            <a:ext cx="188913"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7" name="円/楕円 56"/>
          <p:cNvSpPr>
            <a:spLocks noChangeAspect="1"/>
          </p:cNvSpPr>
          <p:nvPr/>
        </p:nvSpPr>
        <p:spPr bwMode="auto">
          <a:xfrm>
            <a:off x="2627313" y="5157788"/>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66" name="直線コネクタ 65"/>
          <p:cNvCxnSpPr>
            <a:stCxn id="41" idx="3"/>
          </p:cNvCxnSpPr>
          <p:nvPr/>
        </p:nvCxnSpPr>
        <p:spPr bwMode="auto">
          <a:xfrm rot="5400000">
            <a:off x="3857625" y="4403725"/>
            <a:ext cx="187325" cy="314325"/>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sp>
        <p:nvSpPr>
          <p:cNvPr id="59" name="円/楕円 58"/>
          <p:cNvSpPr>
            <a:spLocks noChangeAspect="1"/>
          </p:cNvSpPr>
          <p:nvPr/>
        </p:nvSpPr>
        <p:spPr bwMode="auto">
          <a:xfrm>
            <a:off x="2293938" y="3933825"/>
            <a:ext cx="190500"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 name="円/楕円 40"/>
          <p:cNvSpPr>
            <a:spLocks noChangeAspect="1"/>
          </p:cNvSpPr>
          <p:nvPr/>
        </p:nvSpPr>
        <p:spPr bwMode="auto">
          <a:xfrm>
            <a:off x="4081463" y="4305300"/>
            <a:ext cx="188912"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3" name="円/楕円 52"/>
          <p:cNvSpPr>
            <a:spLocks noChangeAspect="1"/>
          </p:cNvSpPr>
          <p:nvPr/>
        </p:nvSpPr>
        <p:spPr bwMode="auto">
          <a:xfrm>
            <a:off x="3708400" y="4581525"/>
            <a:ext cx="188913" cy="1905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useBgFill="1">
        <p:nvSpPr>
          <p:cNvPr id="67" name="角丸四角形 66"/>
          <p:cNvSpPr/>
          <p:nvPr/>
        </p:nvSpPr>
        <p:spPr>
          <a:xfrm>
            <a:off x="468313" y="1916113"/>
            <a:ext cx="33115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err="1">
                <a:solidFill>
                  <a:schemeClr val="tx1"/>
                </a:solidFill>
              </a:rPr>
              <a:t>Sperner</a:t>
            </a:r>
            <a:r>
              <a:rPr lang="en-US" altLang="ja-JP" sz="2400" dirty="0">
                <a:solidFill>
                  <a:schemeClr val="tx1"/>
                </a:solidFill>
              </a:rPr>
              <a:t> </a:t>
            </a:r>
            <a:r>
              <a:rPr lang="ja-JP" altLang="en-US" sz="2400" dirty="0">
                <a:solidFill>
                  <a:schemeClr val="tx1"/>
                </a:solidFill>
              </a:rPr>
              <a:t>の補題の証明</a:t>
            </a:r>
            <a:endParaRPr lang="en-US" altLang="ja-JP" sz="2400" dirty="0">
              <a:solidFill>
                <a:schemeClr val="tx1"/>
              </a:solidFill>
            </a:endParaRPr>
          </a:p>
        </p:txBody>
      </p:sp>
    </p:spTree>
  </p:cSld>
  <p:clrMapOvr>
    <a:masterClrMapping/>
  </p:clrMapOvr>
  <p:transition advTm="14149"/>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3"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defRPr/>
            </a:pPr>
            <a:endParaRPr lang="en-US" altLang="ja-JP" sz="2400" dirty="0"/>
          </a:p>
          <a:p>
            <a:pPr eaLnBrk="1" hangingPunct="1">
              <a:buFont typeface="Wingdings 2" pitchFamily="18" charset="2"/>
              <a:buNone/>
              <a:defRPr/>
            </a:pPr>
            <a:endParaRPr lang="en-US" altLang="ja-JP" sz="2400" dirty="0"/>
          </a:p>
          <a:p>
            <a:pPr eaLnBrk="1" hangingPunct="1">
              <a:buFont typeface="Wingdings 2" pitchFamily="18" charset="2"/>
              <a:buNone/>
              <a:defRPr/>
            </a:pPr>
            <a:endParaRPr lang="en-US" altLang="ja-JP" sz="2400" dirty="0"/>
          </a:p>
          <a:p>
            <a:pPr eaLnBrk="1" hangingPunct="1">
              <a:buFont typeface="Wingdings 2" pitchFamily="18" charset="2"/>
              <a:buNone/>
              <a:defRPr/>
            </a:pPr>
            <a:r>
              <a:rPr lang="ja-JP" altLang="en-US" sz="2400" dirty="0"/>
              <a:t>グラフ</a:t>
            </a:r>
            <a:r>
              <a:rPr lang="en-US" altLang="ja-JP" sz="2400" dirty="0"/>
              <a:t>G</a:t>
            </a:r>
            <a:r>
              <a:rPr lang="ja-JP" altLang="en-US" sz="2400" dirty="0"/>
              <a:t>に対し，次の</a:t>
            </a:r>
            <a:r>
              <a:rPr lang="en-US" altLang="ja-JP" sz="2400" dirty="0"/>
              <a:t>2</a:t>
            </a:r>
            <a:r>
              <a:rPr lang="ja-JP" altLang="en-US" sz="2400" dirty="0"/>
              <a:t>つが成立する．</a:t>
            </a:r>
            <a:endParaRPr lang="en-US" altLang="ja-JP" sz="2400" dirty="0"/>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r>
              <a:rPr lang="en-US" altLang="ja-JP" sz="2400" dirty="0"/>
              <a:t>(1) </a:t>
            </a:r>
            <a:r>
              <a:rPr lang="ja-JP" altLang="en-US" sz="2400" dirty="0"/>
              <a:t>小三角形の内部に置かれた頂点の次数は</a:t>
            </a:r>
            <a:r>
              <a:rPr lang="en-US" altLang="ja-JP" sz="2400" dirty="0"/>
              <a:t>0</a:t>
            </a:r>
            <a:r>
              <a:rPr lang="ja-JP" altLang="en-US" sz="2400" dirty="0"/>
              <a:t>か</a:t>
            </a:r>
            <a:r>
              <a:rPr lang="en-US" altLang="ja-JP" sz="2400" dirty="0"/>
              <a:t>2</a:t>
            </a:r>
            <a:r>
              <a:rPr lang="ja-JP" altLang="en-US" sz="2400" dirty="0"/>
              <a:t>か</a:t>
            </a:r>
            <a:r>
              <a:rPr lang="en-US" altLang="ja-JP" sz="2400" dirty="0"/>
              <a:t>3</a:t>
            </a:r>
          </a:p>
          <a:p>
            <a:pPr marL="457200" indent="-457200" eaLnBrk="1" hangingPunct="1">
              <a:buFont typeface="Wingdings 2" pitchFamily="18" charset="2"/>
              <a:buNone/>
              <a:defRPr/>
            </a:pPr>
            <a:r>
              <a:rPr lang="en-US" altLang="ja-JP" sz="2400" dirty="0"/>
              <a:t>(2) </a:t>
            </a:r>
            <a:r>
              <a:rPr lang="ja-JP" altLang="en-US" sz="2400" dirty="0"/>
              <a:t>三角形</a:t>
            </a:r>
            <a:r>
              <a:rPr lang="en-US" altLang="ja-JP" sz="2400" dirty="0"/>
              <a:t>ABC</a:t>
            </a:r>
            <a:r>
              <a:rPr lang="ja-JP" altLang="en-US" sz="2400" dirty="0"/>
              <a:t>の外側に置かれた頂点の次数は奇数</a:t>
            </a:r>
            <a:endParaRPr lang="en-US" altLang="ja-JP" sz="2400" dirty="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39608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角丸四角形 30"/>
          <p:cNvSpPr/>
          <p:nvPr/>
        </p:nvSpPr>
        <p:spPr>
          <a:xfrm>
            <a:off x="250825" y="3284538"/>
            <a:ext cx="8353425" cy="208915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33" name="角丸四角形 32"/>
          <p:cNvSpPr/>
          <p:nvPr/>
        </p:nvSpPr>
        <p:spPr>
          <a:xfrm>
            <a:off x="539750" y="2997200"/>
            <a:ext cx="1079500" cy="4318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Claim</a:t>
            </a:r>
          </a:p>
        </p:txBody>
      </p:sp>
      <p:sp useBgFill="1">
        <p:nvSpPr>
          <p:cNvPr id="34" name="角丸四角形 33"/>
          <p:cNvSpPr/>
          <p:nvPr/>
        </p:nvSpPr>
        <p:spPr>
          <a:xfrm>
            <a:off x="468313" y="1916113"/>
            <a:ext cx="33115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err="1">
                <a:solidFill>
                  <a:schemeClr val="tx1"/>
                </a:solidFill>
              </a:rPr>
              <a:t>Sperner</a:t>
            </a:r>
            <a:r>
              <a:rPr lang="en-US" altLang="ja-JP" sz="2400" dirty="0">
                <a:solidFill>
                  <a:schemeClr val="tx1"/>
                </a:solidFill>
              </a:rPr>
              <a:t> </a:t>
            </a:r>
            <a:r>
              <a:rPr lang="ja-JP" altLang="en-US" sz="2400" dirty="0">
                <a:solidFill>
                  <a:schemeClr val="tx1"/>
                </a:solidFill>
              </a:rPr>
              <a:t>の補題の証明</a:t>
            </a:r>
            <a:endParaRPr lang="en-US" altLang="ja-JP" sz="2400" dirty="0">
              <a:solidFill>
                <a:schemeClr val="tx1"/>
              </a:solidFill>
            </a:endParaRPr>
          </a:p>
        </p:txBody>
      </p:sp>
    </p:spTree>
  </p:cSld>
  <p:clrMapOvr>
    <a:masterClrMapping/>
  </p:clrMapOvr>
  <p:transition advTm="14149"/>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3"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defRPr/>
            </a:pPr>
            <a:endParaRPr lang="en-US" altLang="ja-JP" sz="2400" dirty="0"/>
          </a:p>
          <a:p>
            <a:pPr eaLnBrk="1" hangingPunct="1">
              <a:buFont typeface="Wingdings 2" pitchFamily="18" charset="2"/>
              <a:buNone/>
              <a:defRPr/>
            </a:pPr>
            <a:endParaRPr lang="en-US" altLang="ja-JP" sz="2400" dirty="0"/>
          </a:p>
          <a:p>
            <a:pPr marL="457200" indent="-457200" eaLnBrk="1" hangingPunct="1">
              <a:buFont typeface="Wingdings 2" pitchFamily="18" charset="2"/>
              <a:buNone/>
              <a:defRPr/>
            </a:pPr>
            <a:r>
              <a:rPr lang="en-US" altLang="ja-JP" sz="2400" dirty="0"/>
              <a:t>(1) </a:t>
            </a:r>
            <a:r>
              <a:rPr lang="ja-JP" altLang="en-US" sz="2400" dirty="0"/>
              <a:t>小三角形の内部に置かれた頂点の次数は</a:t>
            </a:r>
            <a:r>
              <a:rPr lang="en-US" altLang="ja-JP" sz="2400" dirty="0"/>
              <a:t>0</a:t>
            </a:r>
            <a:r>
              <a:rPr lang="ja-JP" altLang="en-US" sz="2400" dirty="0"/>
              <a:t>か</a:t>
            </a:r>
            <a:r>
              <a:rPr lang="en-US" altLang="ja-JP" sz="2400" dirty="0"/>
              <a:t>2</a:t>
            </a:r>
            <a:r>
              <a:rPr lang="ja-JP" altLang="en-US" sz="2400" dirty="0"/>
              <a:t>か</a:t>
            </a:r>
            <a:r>
              <a:rPr lang="en-US" altLang="ja-JP" sz="2400" dirty="0"/>
              <a:t>3</a:t>
            </a:r>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endParaRPr lang="en-US" altLang="ja-JP" sz="2400" dirty="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39608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角丸四角形 30"/>
          <p:cNvSpPr/>
          <p:nvPr/>
        </p:nvSpPr>
        <p:spPr>
          <a:xfrm>
            <a:off x="250825" y="2852738"/>
            <a:ext cx="8353425" cy="79216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33" name="角丸四角形 32"/>
          <p:cNvSpPr/>
          <p:nvPr/>
        </p:nvSpPr>
        <p:spPr>
          <a:xfrm>
            <a:off x="539750" y="2565400"/>
            <a:ext cx="1079500" cy="4318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Claim</a:t>
            </a:r>
          </a:p>
        </p:txBody>
      </p:sp>
      <p:sp useBgFill="1">
        <p:nvSpPr>
          <p:cNvPr id="14" name="角丸四角形 13"/>
          <p:cNvSpPr/>
          <p:nvPr/>
        </p:nvSpPr>
        <p:spPr>
          <a:xfrm>
            <a:off x="468313" y="1916113"/>
            <a:ext cx="33115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err="1">
                <a:solidFill>
                  <a:schemeClr val="tx1"/>
                </a:solidFill>
              </a:rPr>
              <a:t>Sperner</a:t>
            </a:r>
            <a:r>
              <a:rPr lang="en-US" altLang="ja-JP" sz="2400" dirty="0">
                <a:solidFill>
                  <a:schemeClr val="tx1"/>
                </a:solidFill>
              </a:rPr>
              <a:t> </a:t>
            </a:r>
            <a:r>
              <a:rPr lang="ja-JP" altLang="en-US" sz="2400" dirty="0">
                <a:solidFill>
                  <a:schemeClr val="tx1"/>
                </a:solidFill>
              </a:rPr>
              <a:t>の補題の証明</a:t>
            </a:r>
            <a:endParaRPr lang="en-US" altLang="ja-JP" sz="2400" dirty="0">
              <a:solidFill>
                <a:schemeClr val="tx1"/>
              </a:solidFill>
            </a:endParaRPr>
          </a:p>
        </p:txBody>
      </p:sp>
      <p:grpSp>
        <p:nvGrpSpPr>
          <p:cNvPr id="37899" name="グループ化 73"/>
          <p:cNvGrpSpPr>
            <a:grpSpLocks/>
          </p:cNvGrpSpPr>
          <p:nvPr/>
        </p:nvGrpSpPr>
        <p:grpSpPr bwMode="auto">
          <a:xfrm>
            <a:off x="1158875" y="4206875"/>
            <a:ext cx="6683375" cy="1598613"/>
            <a:chOff x="1158361" y="4207641"/>
            <a:chExt cx="6683262" cy="1597623"/>
          </a:xfrm>
        </p:grpSpPr>
        <p:sp>
          <p:nvSpPr>
            <p:cNvPr id="43" name="二等辺三角形 42"/>
            <p:cNvSpPr/>
            <p:nvPr/>
          </p:nvSpPr>
          <p:spPr>
            <a:xfrm>
              <a:off x="1215510" y="4315524"/>
              <a:ext cx="1439839" cy="1240656"/>
            </a:xfrm>
            <a:prstGeom prst="triangl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円/楕円 36"/>
            <p:cNvSpPr/>
            <p:nvPr/>
          </p:nvSpPr>
          <p:spPr bwMode="auto">
            <a:xfrm>
              <a:off x="1828275" y="4220333"/>
              <a:ext cx="215896" cy="218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4" name="円/楕円 43"/>
            <p:cNvSpPr/>
            <p:nvPr/>
          </p:nvSpPr>
          <p:spPr bwMode="auto">
            <a:xfrm>
              <a:off x="1158361" y="5421327"/>
              <a:ext cx="215896" cy="218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5" name="円/楕円 44"/>
            <p:cNvSpPr/>
            <p:nvPr/>
          </p:nvSpPr>
          <p:spPr bwMode="auto">
            <a:xfrm>
              <a:off x="2483902" y="5408635"/>
              <a:ext cx="215896" cy="218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6" name="円/楕円 45"/>
            <p:cNvSpPr/>
            <p:nvPr/>
          </p:nvSpPr>
          <p:spPr bwMode="auto">
            <a:xfrm>
              <a:off x="1806050" y="4972342"/>
              <a:ext cx="215896" cy="2173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58" name="二等辺三角形 57"/>
            <p:cNvSpPr/>
            <p:nvPr/>
          </p:nvSpPr>
          <p:spPr>
            <a:xfrm>
              <a:off x="3764992" y="4301246"/>
              <a:ext cx="1441426" cy="1242242"/>
            </a:xfrm>
            <a:prstGeom prst="triangl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円/楕円 58"/>
            <p:cNvSpPr/>
            <p:nvPr/>
          </p:nvSpPr>
          <p:spPr bwMode="auto">
            <a:xfrm>
              <a:off x="4377757" y="4207641"/>
              <a:ext cx="215896" cy="217353"/>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0" name="円/楕円 59"/>
            <p:cNvSpPr/>
            <p:nvPr/>
          </p:nvSpPr>
          <p:spPr bwMode="auto">
            <a:xfrm>
              <a:off x="3707843" y="5408635"/>
              <a:ext cx="215896" cy="2173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1" name="円/楕円 60"/>
            <p:cNvSpPr/>
            <p:nvPr/>
          </p:nvSpPr>
          <p:spPr bwMode="auto">
            <a:xfrm>
              <a:off x="5033383" y="5395943"/>
              <a:ext cx="215896" cy="21735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62" name="直線コネクタ 61"/>
            <p:cNvCxnSpPr/>
            <p:nvPr/>
          </p:nvCxnSpPr>
          <p:spPr bwMode="auto">
            <a:xfrm>
              <a:off x="3880878" y="4712153"/>
              <a:ext cx="576252" cy="345861"/>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64" name="直線コネクタ 63"/>
            <p:cNvCxnSpPr/>
            <p:nvPr/>
          </p:nvCxnSpPr>
          <p:spPr bwMode="auto">
            <a:xfrm flipV="1">
              <a:off x="4506342" y="4756576"/>
              <a:ext cx="585777" cy="301438"/>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sp>
          <p:nvSpPr>
            <p:cNvPr id="65" name="円/楕円 64"/>
            <p:cNvSpPr/>
            <p:nvPr/>
          </p:nvSpPr>
          <p:spPr bwMode="auto">
            <a:xfrm>
              <a:off x="4355532" y="4958064"/>
              <a:ext cx="215896" cy="21735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6" name="二等辺三角形 65"/>
            <p:cNvSpPr/>
            <p:nvPr/>
          </p:nvSpPr>
          <p:spPr>
            <a:xfrm>
              <a:off x="6357336" y="4315524"/>
              <a:ext cx="1439838" cy="1240656"/>
            </a:xfrm>
            <a:prstGeom prst="triangl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7" name="円/楕円 66"/>
            <p:cNvSpPr/>
            <p:nvPr/>
          </p:nvSpPr>
          <p:spPr bwMode="auto">
            <a:xfrm>
              <a:off x="6970101" y="4220333"/>
              <a:ext cx="215896" cy="218939"/>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8" name="円/楕円 67"/>
            <p:cNvSpPr/>
            <p:nvPr/>
          </p:nvSpPr>
          <p:spPr bwMode="auto">
            <a:xfrm>
              <a:off x="6300187" y="5421327"/>
              <a:ext cx="215896" cy="21893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9" name="円/楕円 68"/>
            <p:cNvSpPr/>
            <p:nvPr/>
          </p:nvSpPr>
          <p:spPr bwMode="auto">
            <a:xfrm>
              <a:off x="7625727" y="5408635"/>
              <a:ext cx="215896" cy="218939"/>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70" name="直線コネクタ 69"/>
            <p:cNvCxnSpPr/>
            <p:nvPr/>
          </p:nvCxnSpPr>
          <p:spPr bwMode="auto">
            <a:xfrm>
              <a:off x="6473221" y="4724846"/>
              <a:ext cx="576253" cy="347448"/>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71" name="直線コネクタ 70"/>
            <p:cNvCxnSpPr/>
            <p:nvPr/>
          </p:nvCxnSpPr>
          <p:spPr bwMode="auto">
            <a:xfrm rot="5400000">
              <a:off x="6709964" y="5451466"/>
              <a:ext cx="693308" cy="14287"/>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72" name="直線コネクタ 71"/>
            <p:cNvCxnSpPr/>
            <p:nvPr/>
          </p:nvCxnSpPr>
          <p:spPr bwMode="auto">
            <a:xfrm flipV="1">
              <a:off x="7098686" y="4770855"/>
              <a:ext cx="585778" cy="301438"/>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sp>
          <p:nvSpPr>
            <p:cNvPr id="73" name="円/楕円 72"/>
            <p:cNvSpPr/>
            <p:nvPr/>
          </p:nvSpPr>
          <p:spPr bwMode="auto">
            <a:xfrm>
              <a:off x="6947876" y="4972342"/>
              <a:ext cx="215896" cy="21735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7900" name="テキスト ボックス 83"/>
          <p:cNvSpPr txBox="1">
            <a:spLocks noChangeArrowheads="1"/>
          </p:cNvSpPr>
          <p:nvPr/>
        </p:nvSpPr>
        <p:spPr bwMode="auto">
          <a:xfrm>
            <a:off x="339725" y="3784600"/>
            <a:ext cx="8013700" cy="2308225"/>
          </a:xfrm>
          <a:prstGeom prst="rect">
            <a:avLst/>
          </a:prstGeom>
          <a:noFill/>
          <a:ln w="9525">
            <a:noFill/>
            <a:miter lim="800000"/>
            <a:headEnd/>
            <a:tailEnd/>
          </a:ln>
        </p:spPr>
        <p:txBody>
          <a:bodyPr wrap="none">
            <a:spAutoFit/>
          </a:bodyPr>
          <a:lstStyle/>
          <a:p>
            <a:r>
              <a:rPr lang="ja-JP" altLang="en-US" sz="2400"/>
              <a:t>証明：小三角形の頂点のラベルの種類の数で分けて考える．</a:t>
            </a:r>
            <a:endParaRPr lang="en-US" altLang="ja-JP" sz="2400"/>
          </a:p>
          <a:p>
            <a:endParaRPr lang="en-US" altLang="ja-JP" sz="2400"/>
          </a:p>
          <a:p>
            <a:r>
              <a:rPr lang="en-US" altLang="ja-JP" sz="2400"/>
              <a:t>				</a:t>
            </a:r>
          </a:p>
          <a:p>
            <a:endParaRPr lang="en-US" altLang="ja-JP" sz="2400"/>
          </a:p>
          <a:p>
            <a:endParaRPr lang="en-US" altLang="ja-JP" sz="2400"/>
          </a:p>
          <a:p>
            <a:r>
              <a:rPr lang="ja-JP" altLang="en-US" sz="2400"/>
              <a:t>　　　　　  次数</a:t>
            </a:r>
            <a:r>
              <a:rPr lang="en-US" altLang="ja-JP" sz="2400"/>
              <a:t>0                     </a:t>
            </a:r>
            <a:r>
              <a:rPr lang="ja-JP" altLang="en-US" sz="2400"/>
              <a:t>次数</a:t>
            </a:r>
            <a:r>
              <a:rPr lang="en-US" altLang="ja-JP" sz="2400"/>
              <a:t>2</a:t>
            </a:r>
            <a:r>
              <a:rPr lang="ja-JP" altLang="en-US" sz="2400"/>
              <a:t>　　　　　　　　　次数</a:t>
            </a:r>
            <a:r>
              <a:rPr lang="en-US" altLang="ja-JP" sz="2400"/>
              <a:t>3</a:t>
            </a:r>
          </a:p>
        </p:txBody>
      </p:sp>
    </p:spTree>
  </p:cSld>
  <p:clrMapOvr>
    <a:masterClrMapping/>
  </p:clrMapOvr>
  <p:transition advTm="14149"/>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3"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defRPr/>
            </a:pPr>
            <a:endParaRPr lang="en-US" altLang="ja-JP" sz="2400" dirty="0"/>
          </a:p>
          <a:p>
            <a:pPr eaLnBrk="1" hangingPunct="1">
              <a:buFont typeface="Wingdings 2" pitchFamily="18" charset="2"/>
              <a:buNone/>
              <a:defRPr/>
            </a:pPr>
            <a:endParaRPr lang="en-US" altLang="ja-JP" sz="2400" dirty="0"/>
          </a:p>
          <a:p>
            <a:pPr marL="457200" indent="-457200" eaLnBrk="1" hangingPunct="1">
              <a:buFont typeface="Wingdings 2" pitchFamily="18" charset="2"/>
              <a:buNone/>
              <a:defRPr/>
            </a:pPr>
            <a:r>
              <a:rPr lang="en-US" altLang="ja-JP" sz="2400" dirty="0"/>
              <a:t>(2) </a:t>
            </a:r>
            <a:r>
              <a:rPr lang="ja-JP" altLang="en-US" sz="2400" dirty="0"/>
              <a:t>三角形</a:t>
            </a:r>
            <a:r>
              <a:rPr lang="en-US" altLang="ja-JP" sz="2400" dirty="0"/>
              <a:t>ABC</a:t>
            </a:r>
            <a:r>
              <a:rPr lang="ja-JP" altLang="en-US" sz="2400" dirty="0"/>
              <a:t>の外側に置かれた頂点の次数は奇数</a:t>
            </a:r>
            <a:endParaRPr lang="en-US" altLang="ja-JP" sz="2400" dirty="0"/>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endParaRPr lang="en-US" altLang="ja-JP" sz="2400" dirty="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39608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角丸四角形 30"/>
          <p:cNvSpPr/>
          <p:nvPr/>
        </p:nvSpPr>
        <p:spPr>
          <a:xfrm>
            <a:off x="250825" y="2852738"/>
            <a:ext cx="8353425" cy="79216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33" name="角丸四角形 32"/>
          <p:cNvSpPr/>
          <p:nvPr/>
        </p:nvSpPr>
        <p:spPr>
          <a:xfrm>
            <a:off x="539750" y="2565400"/>
            <a:ext cx="1079500" cy="4318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Claim</a:t>
            </a:r>
          </a:p>
        </p:txBody>
      </p:sp>
      <p:sp useBgFill="1">
        <p:nvSpPr>
          <p:cNvPr id="14" name="角丸四角形 13"/>
          <p:cNvSpPr/>
          <p:nvPr/>
        </p:nvSpPr>
        <p:spPr>
          <a:xfrm>
            <a:off x="468313" y="1916113"/>
            <a:ext cx="33115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err="1">
                <a:solidFill>
                  <a:schemeClr val="tx1"/>
                </a:solidFill>
              </a:rPr>
              <a:t>Sperner</a:t>
            </a:r>
            <a:r>
              <a:rPr lang="en-US" altLang="ja-JP" sz="2400" dirty="0">
                <a:solidFill>
                  <a:schemeClr val="tx1"/>
                </a:solidFill>
              </a:rPr>
              <a:t> </a:t>
            </a:r>
            <a:r>
              <a:rPr lang="ja-JP" altLang="en-US" sz="2400" dirty="0">
                <a:solidFill>
                  <a:schemeClr val="tx1"/>
                </a:solidFill>
              </a:rPr>
              <a:t>の補題の証明</a:t>
            </a:r>
            <a:endParaRPr lang="en-US" altLang="ja-JP" sz="2400" dirty="0">
              <a:solidFill>
                <a:schemeClr val="tx1"/>
              </a:solidFill>
            </a:endParaRPr>
          </a:p>
        </p:txBody>
      </p:sp>
      <p:sp>
        <p:nvSpPr>
          <p:cNvPr id="38923" name="テキスト ボックス 83"/>
          <p:cNvSpPr txBox="1">
            <a:spLocks noChangeArrowheads="1"/>
          </p:cNvSpPr>
          <p:nvPr/>
        </p:nvSpPr>
        <p:spPr bwMode="auto">
          <a:xfrm>
            <a:off x="339725" y="3784600"/>
            <a:ext cx="8415338" cy="831850"/>
          </a:xfrm>
          <a:prstGeom prst="rect">
            <a:avLst/>
          </a:prstGeom>
          <a:noFill/>
          <a:ln w="9525">
            <a:noFill/>
            <a:miter lim="800000"/>
            <a:headEnd/>
            <a:tailEnd/>
          </a:ln>
        </p:spPr>
        <p:txBody>
          <a:bodyPr wrap="none">
            <a:spAutoFit/>
          </a:bodyPr>
          <a:lstStyle/>
          <a:p>
            <a:r>
              <a:rPr lang="ja-JP" altLang="en-US" sz="2400"/>
              <a:t>証明：三角形</a:t>
            </a:r>
            <a:r>
              <a:rPr lang="en-US" altLang="ja-JP" sz="2400"/>
              <a:t>ABC</a:t>
            </a:r>
            <a:r>
              <a:rPr lang="ja-JP" altLang="en-US" sz="2400"/>
              <a:t>の各辺から外の頂点へ向かう辺の数は奇数．</a:t>
            </a:r>
            <a:endParaRPr lang="en-US" altLang="ja-JP" sz="2400"/>
          </a:p>
          <a:p>
            <a:r>
              <a:rPr lang="en-US" altLang="ja-JP" sz="2400"/>
              <a:t>         (</a:t>
            </a:r>
            <a:r>
              <a:rPr lang="ja-JP" altLang="en-US" sz="2400"/>
              <a:t>今日の課題</a:t>
            </a:r>
            <a:r>
              <a:rPr lang="en-US" altLang="ja-JP" sz="2400"/>
              <a:t>)</a:t>
            </a:r>
          </a:p>
        </p:txBody>
      </p:sp>
      <p:cxnSp>
        <p:nvCxnSpPr>
          <p:cNvPr id="35" name="直線コネクタ 34"/>
          <p:cNvCxnSpPr/>
          <p:nvPr/>
        </p:nvCxnSpPr>
        <p:spPr bwMode="auto">
          <a:xfrm>
            <a:off x="1762125" y="5567363"/>
            <a:ext cx="5618163"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8" name="円/楕円 37"/>
          <p:cNvSpPr/>
          <p:nvPr/>
        </p:nvSpPr>
        <p:spPr bwMode="auto">
          <a:xfrm>
            <a:off x="1636713" y="5438775"/>
            <a:ext cx="271462" cy="2730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 name="円/楕円 40"/>
          <p:cNvSpPr/>
          <p:nvPr/>
        </p:nvSpPr>
        <p:spPr bwMode="auto">
          <a:xfrm>
            <a:off x="7235825" y="5441950"/>
            <a:ext cx="271463" cy="2698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0" name="円/楕円 79"/>
          <p:cNvSpPr/>
          <p:nvPr/>
        </p:nvSpPr>
        <p:spPr bwMode="auto">
          <a:xfrm>
            <a:off x="2555875" y="5424488"/>
            <a:ext cx="269875" cy="2714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1" name="円/楕円 80"/>
          <p:cNvSpPr/>
          <p:nvPr/>
        </p:nvSpPr>
        <p:spPr bwMode="auto">
          <a:xfrm>
            <a:off x="4427538" y="5424488"/>
            <a:ext cx="271462" cy="2714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2" name="円/楕円 81"/>
          <p:cNvSpPr/>
          <p:nvPr/>
        </p:nvSpPr>
        <p:spPr bwMode="auto">
          <a:xfrm>
            <a:off x="3482975" y="5414963"/>
            <a:ext cx="269875" cy="2698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3" name="円/楕円 82"/>
          <p:cNvSpPr/>
          <p:nvPr/>
        </p:nvSpPr>
        <p:spPr bwMode="auto">
          <a:xfrm>
            <a:off x="5395913" y="5414963"/>
            <a:ext cx="269875" cy="2698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5" name="円/楕円 84"/>
          <p:cNvSpPr/>
          <p:nvPr/>
        </p:nvSpPr>
        <p:spPr bwMode="auto">
          <a:xfrm>
            <a:off x="6269038" y="5421313"/>
            <a:ext cx="269875" cy="2730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88" name="直線コネクタ 87"/>
          <p:cNvCxnSpPr/>
          <p:nvPr/>
        </p:nvCxnSpPr>
        <p:spPr bwMode="auto">
          <a:xfrm flipV="1">
            <a:off x="2843213" y="4783138"/>
            <a:ext cx="1698625" cy="949325"/>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90" name="直線コネクタ 89"/>
          <p:cNvCxnSpPr/>
          <p:nvPr/>
        </p:nvCxnSpPr>
        <p:spPr bwMode="auto">
          <a:xfrm rot="5400000" flipH="1" flipV="1">
            <a:off x="3729037" y="4992688"/>
            <a:ext cx="1008063" cy="617538"/>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92" name="直線コネクタ 91"/>
          <p:cNvCxnSpPr/>
          <p:nvPr/>
        </p:nvCxnSpPr>
        <p:spPr bwMode="auto">
          <a:xfrm rot="16200000" flipH="1">
            <a:off x="4392613" y="4976812"/>
            <a:ext cx="935038" cy="576263"/>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94" name="直線コネクタ 93"/>
          <p:cNvCxnSpPr/>
          <p:nvPr/>
        </p:nvCxnSpPr>
        <p:spPr bwMode="auto">
          <a:xfrm>
            <a:off x="4572000" y="4797425"/>
            <a:ext cx="1584325" cy="863600"/>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96" name="直線コネクタ 95"/>
          <p:cNvCxnSpPr/>
          <p:nvPr/>
        </p:nvCxnSpPr>
        <p:spPr bwMode="auto">
          <a:xfrm>
            <a:off x="4584700" y="4810125"/>
            <a:ext cx="2508250" cy="850900"/>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sp>
        <p:nvSpPr>
          <p:cNvPr id="87" name="円/楕円 86"/>
          <p:cNvSpPr/>
          <p:nvPr/>
        </p:nvSpPr>
        <p:spPr bwMode="auto">
          <a:xfrm>
            <a:off x="4427538" y="4652963"/>
            <a:ext cx="269875" cy="27146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938" name="テキスト ボックス 97"/>
          <p:cNvSpPr txBox="1">
            <a:spLocks noChangeArrowheads="1"/>
          </p:cNvSpPr>
          <p:nvPr/>
        </p:nvSpPr>
        <p:spPr bwMode="auto">
          <a:xfrm>
            <a:off x="4740275" y="4437063"/>
            <a:ext cx="1416050" cy="461962"/>
          </a:xfrm>
          <a:prstGeom prst="rect">
            <a:avLst/>
          </a:prstGeom>
          <a:noFill/>
          <a:ln w="9525">
            <a:noFill/>
            <a:miter lim="800000"/>
            <a:headEnd/>
            <a:tailEnd/>
          </a:ln>
        </p:spPr>
        <p:txBody>
          <a:bodyPr wrap="none">
            <a:spAutoFit/>
          </a:bodyPr>
          <a:lstStyle/>
          <a:p>
            <a:r>
              <a:rPr lang="ja-JP" altLang="en-US" sz="2400"/>
              <a:t>外の頂点</a:t>
            </a:r>
            <a:endParaRPr lang="en-US" altLang="ja-JP" sz="2400"/>
          </a:p>
        </p:txBody>
      </p:sp>
      <p:sp>
        <p:nvSpPr>
          <p:cNvPr id="38939" name="テキスト ボックス 98"/>
          <p:cNvSpPr txBox="1">
            <a:spLocks noChangeArrowheads="1"/>
          </p:cNvSpPr>
          <p:nvPr/>
        </p:nvSpPr>
        <p:spPr bwMode="auto">
          <a:xfrm>
            <a:off x="1373188" y="5516563"/>
            <a:ext cx="390525" cy="461962"/>
          </a:xfrm>
          <a:prstGeom prst="rect">
            <a:avLst/>
          </a:prstGeom>
          <a:noFill/>
          <a:ln w="9525">
            <a:noFill/>
            <a:miter lim="800000"/>
            <a:headEnd/>
            <a:tailEnd/>
          </a:ln>
        </p:spPr>
        <p:txBody>
          <a:bodyPr wrap="none">
            <a:spAutoFit/>
          </a:bodyPr>
          <a:lstStyle/>
          <a:p>
            <a:r>
              <a:rPr lang="en-US" altLang="ja-JP" sz="2400">
                <a:solidFill>
                  <a:srgbClr val="FF0000"/>
                </a:solidFill>
              </a:rPr>
              <a:t>A</a:t>
            </a:r>
          </a:p>
        </p:txBody>
      </p:sp>
      <p:sp>
        <p:nvSpPr>
          <p:cNvPr id="38940" name="テキスト ボックス 99"/>
          <p:cNvSpPr txBox="1">
            <a:spLocks noChangeArrowheads="1"/>
          </p:cNvSpPr>
          <p:nvPr/>
        </p:nvSpPr>
        <p:spPr bwMode="auto">
          <a:xfrm>
            <a:off x="7451725" y="5487988"/>
            <a:ext cx="390525" cy="461962"/>
          </a:xfrm>
          <a:prstGeom prst="rect">
            <a:avLst/>
          </a:prstGeom>
          <a:noFill/>
          <a:ln w="9525">
            <a:noFill/>
            <a:miter lim="800000"/>
            <a:headEnd/>
            <a:tailEnd/>
          </a:ln>
        </p:spPr>
        <p:txBody>
          <a:bodyPr wrap="none">
            <a:spAutoFit/>
          </a:bodyPr>
          <a:lstStyle/>
          <a:p>
            <a:r>
              <a:rPr lang="en-US" altLang="ja-JP" sz="2400">
                <a:solidFill>
                  <a:srgbClr val="0070C0"/>
                </a:solidFill>
              </a:rPr>
              <a:t>B</a:t>
            </a:r>
          </a:p>
        </p:txBody>
      </p:sp>
    </p:spTree>
  </p:cSld>
  <p:clrMapOvr>
    <a:masterClrMapping/>
  </p:clrMapOvr>
  <p:transition advTm="14149"/>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3"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defRPr/>
            </a:pPr>
            <a:endParaRPr lang="en-US" altLang="ja-JP" sz="2400" dirty="0"/>
          </a:p>
          <a:p>
            <a:pPr eaLnBrk="1" hangingPunct="1">
              <a:buFont typeface="Wingdings 2" pitchFamily="18" charset="2"/>
              <a:buNone/>
              <a:defRPr/>
            </a:pPr>
            <a:endParaRPr lang="en-US" altLang="ja-JP" sz="2400" dirty="0"/>
          </a:p>
          <a:p>
            <a:pPr marL="457200" indent="-457200" eaLnBrk="1" hangingPunct="1">
              <a:buFont typeface="Wingdings 2" pitchFamily="18" charset="2"/>
              <a:buNone/>
              <a:defRPr/>
            </a:pPr>
            <a:r>
              <a:rPr lang="en-US" altLang="ja-JP" sz="2400" dirty="0"/>
              <a:t>(2) </a:t>
            </a:r>
            <a:r>
              <a:rPr lang="ja-JP" altLang="en-US" sz="2400" dirty="0"/>
              <a:t>三角形</a:t>
            </a:r>
            <a:r>
              <a:rPr lang="en-US" altLang="ja-JP" sz="2400" dirty="0"/>
              <a:t>ABC</a:t>
            </a:r>
            <a:r>
              <a:rPr lang="ja-JP" altLang="en-US" sz="2400" dirty="0"/>
              <a:t>の外側に置かれた頂点の次数は奇数</a:t>
            </a:r>
            <a:endParaRPr lang="en-US" altLang="ja-JP" sz="2400" dirty="0"/>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endParaRPr lang="en-US" altLang="ja-JP" sz="2400" dirty="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39608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角丸四角形 30"/>
          <p:cNvSpPr/>
          <p:nvPr/>
        </p:nvSpPr>
        <p:spPr>
          <a:xfrm>
            <a:off x="250825" y="2852738"/>
            <a:ext cx="8353425" cy="79216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33" name="角丸四角形 32"/>
          <p:cNvSpPr/>
          <p:nvPr/>
        </p:nvSpPr>
        <p:spPr>
          <a:xfrm>
            <a:off x="539750" y="2565400"/>
            <a:ext cx="1079500" cy="4318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Claim</a:t>
            </a:r>
          </a:p>
        </p:txBody>
      </p:sp>
      <p:sp useBgFill="1">
        <p:nvSpPr>
          <p:cNvPr id="14" name="角丸四角形 13"/>
          <p:cNvSpPr/>
          <p:nvPr/>
        </p:nvSpPr>
        <p:spPr>
          <a:xfrm>
            <a:off x="468313" y="1916113"/>
            <a:ext cx="33115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err="1">
                <a:solidFill>
                  <a:schemeClr val="tx1"/>
                </a:solidFill>
              </a:rPr>
              <a:t>Sperner</a:t>
            </a:r>
            <a:r>
              <a:rPr lang="en-US" altLang="ja-JP" sz="2400" dirty="0">
                <a:solidFill>
                  <a:schemeClr val="tx1"/>
                </a:solidFill>
              </a:rPr>
              <a:t> </a:t>
            </a:r>
            <a:r>
              <a:rPr lang="ja-JP" altLang="en-US" sz="2400" dirty="0">
                <a:solidFill>
                  <a:schemeClr val="tx1"/>
                </a:solidFill>
              </a:rPr>
              <a:t>の補題の証明</a:t>
            </a:r>
            <a:endParaRPr lang="en-US" altLang="ja-JP" sz="2400" dirty="0">
              <a:solidFill>
                <a:schemeClr val="tx1"/>
              </a:solidFill>
            </a:endParaRPr>
          </a:p>
        </p:txBody>
      </p:sp>
      <p:sp>
        <p:nvSpPr>
          <p:cNvPr id="39947" name="テキスト ボックス 83"/>
          <p:cNvSpPr txBox="1">
            <a:spLocks noChangeArrowheads="1"/>
          </p:cNvSpPr>
          <p:nvPr/>
        </p:nvSpPr>
        <p:spPr bwMode="auto">
          <a:xfrm>
            <a:off x="339725" y="3784600"/>
            <a:ext cx="8414483" cy="1938992"/>
          </a:xfrm>
          <a:prstGeom prst="rect">
            <a:avLst/>
          </a:prstGeom>
          <a:noFill/>
          <a:ln w="9525">
            <a:noFill/>
            <a:miter lim="800000"/>
            <a:headEnd/>
            <a:tailEnd/>
          </a:ln>
        </p:spPr>
        <p:txBody>
          <a:bodyPr wrap="none">
            <a:spAutoFit/>
          </a:bodyPr>
          <a:lstStyle/>
          <a:p>
            <a:r>
              <a:rPr lang="ja-JP" altLang="en-US" sz="2400" dirty="0"/>
              <a:t>証明：三角形</a:t>
            </a:r>
            <a:r>
              <a:rPr lang="en-US" altLang="ja-JP" sz="2400" dirty="0"/>
              <a:t>ABC</a:t>
            </a:r>
            <a:r>
              <a:rPr lang="ja-JP" altLang="en-US" sz="2400" dirty="0"/>
              <a:t>の各辺から外の頂点へ向かう辺の数は奇数．</a:t>
            </a:r>
            <a:endParaRPr lang="en-US" altLang="ja-JP" sz="2400" dirty="0"/>
          </a:p>
          <a:p>
            <a:r>
              <a:rPr lang="ja-JP" altLang="en-US" sz="2400" dirty="0"/>
              <a:t>　　　　よって辺</a:t>
            </a:r>
            <a:r>
              <a:rPr lang="en-US" altLang="ja-JP" sz="2400" dirty="0"/>
              <a:t>AB</a:t>
            </a:r>
            <a:r>
              <a:rPr lang="ja-JP" altLang="en-US" sz="2400" dirty="0" err="1"/>
              <a:t>，</a:t>
            </a:r>
            <a:r>
              <a:rPr lang="en-US" altLang="ja-JP" sz="2400" dirty="0"/>
              <a:t>BC</a:t>
            </a:r>
            <a:r>
              <a:rPr lang="ja-JP" altLang="en-US" sz="2400" dirty="0" err="1"/>
              <a:t>，</a:t>
            </a:r>
            <a:r>
              <a:rPr lang="en-US" altLang="ja-JP" sz="2400" dirty="0"/>
              <a:t>AC</a:t>
            </a:r>
            <a:r>
              <a:rPr lang="ja-JP" altLang="en-US" sz="2400" dirty="0"/>
              <a:t>それぞれから外の頂点へ向かう</a:t>
            </a:r>
            <a:endParaRPr lang="en-US" altLang="ja-JP" sz="2400" dirty="0"/>
          </a:p>
          <a:p>
            <a:r>
              <a:rPr lang="ja-JP" altLang="en-US" sz="2400" dirty="0"/>
              <a:t>　　　　辺の数が奇数なので，奇数</a:t>
            </a:r>
            <a:r>
              <a:rPr lang="en-US" altLang="ja-JP" sz="2400" dirty="0"/>
              <a:t>+</a:t>
            </a:r>
            <a:r>
              <a:rPr lang="ja-JP" altLang="en-US" sz="2400" dirty="0"/>
              <a:t>奇数</a:t>
            </a:r>
            <a:r>
              <a:rPr lang="en-US" altLang="ja-JP" sz="2400" dirty="0"/>
              <a:t>+</a:t>
            </a:r>
            <a:r>
              <a:rPr lang="ja-JP" altLang="en-US" sz="2400" dirty="0"/>
              <a:t>奇数</a:t>
            </a:r>
            <a:r>
              <a:rPr lang="en-US" altLang="ja-JP" sz="2400" dirty="0"/>
              <a:t>=</a:t>
            </a:r>
            <a:r>
              <a:rPr lang="ja-JP" altLang="en-US" sz="2400" dirty="0"/>
              <a:t>奇数より，</a:t>
            </a:r>
            <a:endParaRPr lang="en-US" altLang="ja-JP" sz="2400" dirty="0"/>
          </a:p>
          <a:p>
            <a:r>
              <a:rPr lang="ja-JP" altLang="en-US" sz="2400" dirty="0"/>
              <a:t>　　　　三角形</a:t>
            </a:r>
            <a:r>
              <a:rPr lang="en-US" altLang="ja-JP" sz="2400" dirty="0"/>
              <a:t>ABC</a:t>
            </a:r>
            <a:r>
              <a:rPr lang="ja-JP" altLang="en-US" sz="2400" dirty="0"/>
              <a:t>の外側に置かれた</a:t>
            </a:r>
            <a:endParaRPr lang="en-US" altLang="ja-JP" sz="2400" dirty="0"/>
          </a:p>
          <a:p>
            <a:r>
              <a:rPr lang="ja-JP" altLang="en-US" sz="2400" dirty="0"/>
              <a:t>　　　　頂点の次数が奇数であることが分かる．</a:t>
            </a:r>
            <a:endParaRPr lang="en-US" altLang="ja-JP" sz="2400" dirty="0"/>
          </a:p>
        </p:txBody>
      </p:sp>
    </p:spTree>
  </p:cSld>
  <p:clrMapOvr>
    <a:masterClrMapping/>
  </p:clrMapOvr>
  <p:transition advTm="14149"/>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3"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defRPr/>
            </a:pPr>
            <a:endParaRPr lang="en-US" altLang="ja-JP" sz="2400" dirty="0"/>
          </a:p>
          <a:p>
            <a:pPr eaLnBrk="1" hangingPunct="1">
              <a:buFont typeface="Wingdings 2" pitchFamily="18" charset="2"/>
              <a:buNone/>
              <a:defRPr/>
            </a:pPr>
            <a:endParaRPr lang="en-US" altLang="ja-JP" sz="2400" dirty="0"/>
          </a:p>
          <a:p>
            <a:pPr marL="457200" indent="-457200" eaLnBrk="1" hangingPunct="1">
              <a:buFont typeface="Wingdings 2" pitchFamily="18" charset="2"/>
              <a:buNone/>
              <a:defRPr/>
            </a:pPr>
            <a:r>
              <a:rPr lang="en-US" altLang="ja-JP" sz="2400" dirty="0"/>
              <a:t>(1) </a:t>
            </a:r>
            <a:r>
              <a:rPr lang="ja-JP" altLang="en-US" sz="2400" dirty="0"/>
              <a:t>小三角形の内部に置かれた頂点の次数は</a:t>
            </a:r>
            <a:r>
              <a:rPr lang="en-US" altLang="ja-JP" sz="2400" dirty="0"/>
              <a:t>0</a:t>
            </a:r>
            <a:r>
              <a:rPr lang="ja-JP" altLang="en-US" sz="2400" dirty="0"/>
              <a:t>か</a:t>
            </a:r>
            <a:r>
              <a:rPr lang="en-US" altLang="ja-JP" sz="2400" dirty="0"/>
              <a:t>2</a:t>
            </a:r>
            <a:r>
              <a:rPr lang="ja-JP" altLang="en-US" sz="2400" dirty="0"/>
              <a:t>か</a:t>
            </a:r>
            <a:r>
              <a:rPr lang="en-US" altLang="ja-JP" sz="2400" dirty="0"/>
              <a:t>3</a:t>
            </a:r>
          </a:p>
          <a:p>
            <a:pPr marL="457200" indent="-457200" eaLnBrk="1" hangingPunct="1">
              <a:buFont typeface="Wingdings 2" pitchFamily="18" charset="2"/>
              <a:buNone/>
              <a:defRPr/>
            </a:pPr>
            <a:r>
              <a:rPr lang="en-US" altLang="ja-JP" sz="2400" dirty="0"/>
              <a:t>(2) </a:t>
            </a:r>
            <a:r>
              <a:rPr lang="ja-JP" altLang="en-US" sz="2400" dirty="0"/>
              <a:t>三角形</a:t>
            </a:r>
            <a:r>
              <a:rPr lang="en-US" altLang="ja-JP" sz="2400" dirty="0"/>
              <a:t>ABC</a:t>
            </a:r>
            <a:r>
              <a:rPr lang="ja-JP" altLang="en-US" sz="2400" dirty="0"/>
              <a:t>の外側に置かれた頂点の次数は奇数</a:t>
            </a:r>
            <a:endParaRPr lang="en-US" altLang="ja-JP" sz="2400" dirty="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39608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角丸四角形 30"/>
          <p:cNvSpPr/>
          <p:nvPr/>
        </p:nvSpPr>
        <p:spPr>
          <a:xfrm>
            <a:off x="250825" y="2781300"/>
            <a:ext cx="8353425" cy="115252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33" name="角丸四角形 32"/>
          <p:cNvSpPr/>
          <p:nvPr/>
        </p:nvSpPr>
        <p:spPr>
          <a:xfrm>
            <a:off x="539750" y="2492375"/>
            <a:ext cx="1079500" cy="4318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Claim</a:t>
            </a:r>
          </a:p>
        </p:txBody>
      </p:sp>
      <p:sp useBgFill="1">
        <p:nvSpPr>
          <p:cNvPr id="34" name="角丸四角形 33"/>
          <p:cNvSpPr/>
          <p:nvPr/>
        </p:nvSpPr>
        <p:spPr>
          <a:xfrm>
            <a:off x="468313" y="1916113"/>
            <a:ext cx="33115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err="1">
                <a:solidFill>
                  <a:schemeClr val="tx1"/>
                </a:solidFill>
              </a:rPr>
              <a:t>Sperner</a:t>
            </a:r>
            <a:r>
              <a:rPr lang="en-US" altLang="ja-JP" sz="2400" dirty="0">
                <a:solidFill>
                  <a:schemeClr val="tx1"/>
                </a:solidFill>
              </a:rPr>
              <a:t> </a:t>
            </a:r>
            <a:r>
              <a:rPr lang="ja-JP" altLang="en-US" sz="2400" dirty="0">
                <a:solidFill>
                  <a:schemeClr val="tx1"/>
                </a:solidFill>
              </a:rPr>
              <a:t>の補題の証明</a:t>
            </a:r>
            <a:endParaRPr lang="en-US" altLang="ja-JP" sz="2400" dirty="0">
              <a:solidFill>
                <a:schemeClr val="tx1"/>
              </a:solidFill>
            </a:endParaRPr>
          </a:p>
        </p:txBody>
      </p:sp>
      <p:sp>
        <p:nvSpPr>
          <p:cNvPr id="13" name="角丸四角形 12"/>
          <p:cNvSpPr/>
          <p:nvPr/>
        </p:nvSpPr>
        <p:spPr>
          <a:xfrm>
            <a:off x="250825" y="4365625"/>
            <a:ext cx="8353425" cy="50323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14" name="角丸四角形 13"/>
          <p:cNvSpPr/>
          <p:nvPr/>
        </p:nvSpPr>
        <p:spPr>
          <a:xfrm>
            <a:off x="755650" y="4005263"/>
            <a:ext cx="2160588" cy="4318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握手補題の系</a:t>
            </a:r>
            <a:endParaRPr lang="en-US" altLang="ja-JP" sz="2400" dirty="0">
              <a:solidFill>
                <a:schemeClr val="tx1"/>
              </a:solidFill>
            </a:endParaRPr>
          </a:p>
        </p:txBody>
      </p:sp>
      <p:sp>
        <p:nvSpPr>
          <p:cNvPr id="40973" name="テキスト ボックス 14"/>
          <p:cNvSpPr txBox="1">
            <a:spLocks noChangeArrowheads="1"/>
          </p:cNvSpPr>
          <p:nvPr/>
        </p:nvSpPr>
        <p:spPr bwMode="auto">
          <a:xfrm>
            <a:off x="593725" y="4437063"/>
            <a:ext cx="7434263" cy="738187"/>
          </a:xfrm>
          <a:prstGeom prst="rect">
            <a:avLst/>
          </a:prstGeom>
          <a:noFill/>
          <a:ln w="9525">
            <a:noFill/>
            <a:miter lim="800000"/>
            <a:headEnd/>
            <a:tailEnd/>
          </a:ln>
        </p:spPr>
        <p:txBody>
          <a:bodyPr wrap="none">
            <a:spAutoFit/>
          </a:bodyPr>
          <a:lstStyle/>
          <a:p>
            <a:pPr marL="0" lvl="1"/>
            <a:r>
              <a:rPr lang="ja-JP" altLang="en-US" sz="2400">
                <a:latin typeface="Calibri" pitchFamily="34" charset="0"/>
              </a:rPr>
              <a:t>任意のグラフの奇点（次数が奇数の頂点）の個数は偶数</a:t>
            </a:r>
            <a:endParaRPr lang="en-US" altLang="ja-JP" sz="2400">
              <a:latin typeface="Calibri" pitchFamily="34" charset="0"/>
            </a:endParaRPr>
          </a:p>
          <a:p>
            <a:endParaRPr lang="ja-JP" altLang="en-US"/>
          </a:p>
        </p:txBody>
      </p:sp>
      <p:sp>
        <p:nvSpPr>
          <p:cNvPr id="40974" name="テキスト ボックス 15"/>
          <p:cNvSpPr txBox="1">
            <a:spLocks noChangeArrowheads="1"/>
          </p:cNvSpPr>
          <p:nvPr/>
        </p:nvSpPr>
        <p:spPr bwMode="auto">
          <a:xfrm>
            <a:off x="179388" y="5013325"/>
            <a:ext cx="8737600" cy="1108075"/>
          </a:xfrm>
          <a:prstGeom prst="rect">
            <a:avLst/>
          </a:prstGeom>
          <a:noFill/>
          <a:ln w="9525">
            <a:noFill/>
            <a:miter lim="800000"/>
            <a:headEnd/>
            <a:tailEnd/>
          </a:ln>
        </p:spPr>
        <p:txBody>
          <a:bodyPr wrap="none">
            <a:spAutoFit/>
          </a:bodyPr>
          <a:lstStyle/>
          <a:p>
            <a:pPr marL="0" lvl="1"/>
            <a:r>
              <a:rPr lang="en-US" altLang="ja-JP" sz="2400">
                <a:latin typeface="Calibri" pitchFamily="34" charset="0"/>
              </a:rPr>
              <a:t>Claim</a:t>
            </a:r>
            <a:r>
              <a:rPr lang="ja-JP" altLang="en-US" sz="2400">
                <a:latin typeface="Calibri" pitchFamily="34" charset="0"/>
              </a:rPr>
              <a:t>と握手補題の系より，</a:t>
            </a:r>
            <a:endParaRPr lang="en-US" altLang="ja-JP" sz="2400">
              <a:latin typeface="Calibri" pitchFamily="34" charset="0"/>
            </a:endParaRPr>
          </a:p>
          <a:p>
            <a:pPr marL="0" lvl="1"/>
            <a:r>
              <a:rPr lang="ja-JP" altLang="en-US" sz="2400">
                <a:latin typeface="Calibri" pitchFamily="34" charset="0"/>
              </a:rPr>
              <a:t>小三角形の内部に置かれた頂点で次数が</a:t>
            </a:r>
            <a:r>
              <a:rPr lang="en-US" altLang="ja-JP" sz="2400">
                <a:latin typeface="Calibri" pitchFamily="34" charset="0"/>
              </a:rPr>
              <a:t>3</a:t>
            </a:r>
            <a:r>
              <a:rPr lang="ja-JP" altLang="en-US" sz="2400">
                <a:latin typeface="Calibri" pitchFamily="34" charset="0"/>
              </a:rPr>
              <a:t>であるものの数は奇数</a:t>
            </a:r>
            <a:endParaRPr lang="en-US" altLang="ja-JP" sz="2400">
              <a:latin typeface="Calibri" pitchFamily="34" charset="0"/>
            </a:endParaRPr>
          </a:p>
          <a:p>
            <a:endParaRPr lang="ja-JP" altLang="en-US"/>
          </a:p>
        </p:txBody>
      </p:sp>
    </p:spTree>
  </p:cSld>
  <p:clrMapOvr>
    <a:masterClrMapping/>
  </p:clrMapOvr>
  <p:transition advTm="14149"/>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39608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34" name="角丸四角形 33"/>
          <p:cNvSpPr/>
          <p:nvPr/>
        </p:nvSpPr>
        <p:spPr>
          <a:xfrm>
            <a:off x="468313" y="1916113"/>
            <a:ext cx="33115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err="1">
                <a:solidFill>
                  <a:schemeClr val="tx1"/>
                </a:solidFill>
              </a:rPr>
              <a:t>Sperner</a:t>
            </a:r>
            <a:r>
              <a:rPr lang="en-US" altLang="ja-JP" sz="2400" dirty="0">
                <a:solidFill>
                  <a:schemeClr val="tx1"/>
                </a:solidFill>
              </a:rPr>
              <a:t> </a:t>
            </a:r>
            <a:r>
              <a:rPr lang="ja-JP" altLang="en-US" sz="2400" dirty="0">
                <a:solidFill>
                  <a:schemeClr val="tx1"/>
                </a:solidFill>
              </a:rPr>
              <a:t>の補題の証明</a:t>
            </a:r>
            <a:endParaRPr lang="en-US" altLang="ja-JP" sz="2400" dirty="0">
              <a:solidFill>
                <a:schemeClr val="tx1"/>
              </a:solidFill>
            </a:endParaRPr>
          </a:p>
        </p:txBody>
      </p:sp>
      <p:sp>
        <p:nvSpPr>
          <p:cNvPr id="16" name="テキスト ボックス 15"/>
          <p:cNvSpPr txBox="1"/>
          <p:nvPr/>
        </p:nvSpPr>
        <p:spPr>
          <a:xfrm>
            <a:off x="179388" y="2565400"/>
            <a:ext cx="8942387" cy="3692525"/>
          </a:xfrm>
          <a:prstGeom prst="rect">
            <a:avLst/>
          </a:prstGeom>
          <a:noFill/>
        </p:spPr>
        <p:txBody>
          <a:bodyPr wrap="none">
            <a:spAutoFit/>
          </a:bodyPr>
          <a:lstStyle/>
          <a:p>
            <a:pPr marL="0" lvl="1">
              <a:defRPr/>
            </a:pPr>
            <a:r>
              <a:rPr lang="ja-JP" altLang="en-US" sz="2400" dirty="0">
                <a:latin typeface="Calibri" pitchFamily="34" charset="0"/>
                <a:ea typeface="ＭＳ Ｐゴシック" charset="-128"/>
              </a:rPr>
              <a:t>小三角形の内部に置かれた頂点で次数が</a:t>
            </a:r>
            <a:r>
              <a:rPr lang="en-US" altLang="ja-JP" sz="2400" dirty="0">
                <a:latin typeface="Calibri" pitchFamily="34" charset="0"/>
                <a:ea typeface="ＭＳ Ｐゴシック" charset="-128"/>
              </a:rPr>
              <a:t>3</a:t>
            </a:r>
            <a:r>
              <a:rPr lang="ja-JP" altLang="en-US" sz="2400" dirty="0">
                <a:latin typeface="Calibri" pitchFamily="34" charset="0"/>
                <a:ea typeface="ＭＳ Ｐゴシック" charset="-128"/>
              </a:rPr>
              <a:t>であるものの数は奇数．</a:t>
            </a:r>
            <a:endParaRPr lang="en-US" altLang="ja-JP" sz="2400" dirty="0">
              <a:latin typeface="Calibri" pitchFamily="34" charset="0"/>
              <a:ea typeface="ＭＳ Ｐゴシック" charset="-128"/>
            </a:endParaRPr>
          </a:p>
          <a:p>
            <a:pPr marL="0" lvl="1">
              <a:defRPr/>
            </a:pPr>
            <a:endParaRPr lang="en-US" altLang="ja-JP" sz="2400" dirty="0">
              <a:latin typeface="Calibri" pitchFamily="34" charset="0"/>
              <a:ea typeface="ＭＳ Ｐゴシック" charset="-128"/>
            </a:endParaRPr>
          </a:p>
          <a:p>
            <a:pPr marL="0" lvl="1">
              <a:defRPr/>
            </a:pPr>
            <a:r>
              <a:rPr lang="ja-JP" altLang="en-US" sz="2400" dirty="0">
                <a:latin typeface="Calibri" pitchFamily="34" charset="0"/>
                <a:ea typeface="ＭＳ Ｐゴシック" charset="-128"/>
              </a:rPr>
              <a:t>小三角形の内部に置かれた頂点で次数が</a:t>
            </a:r>
            <a:r>
              <a:rPr lang="en-US" altLang="ja-JP" sz="2400" dirty="0">
                <a:latin typeface="Calibri" pitchFamily="34" charset="0"/>
                <a:ea typeface="ＭＳ Ｐゴシック" charset="-128"/>
              </a:rPr>
              <a:t>3</a:t>
            </a:r>
            <a:r>
              <a:rPr lang="ja-JP" altLang="en-US" sz="2400" dirty="0">
                <a:latin typeface="Calibri" pitchFamily="34" charset="0"/>
                <a:ea typeface="ＭＳ Ｐゴシック" charset="-128"/>
              </a:rPr>
              <a:t>であるものの数と</a:t>
            </a:r>
            <a:endParaRPr lang="en-US" altLang="ja-JP" sz="2400" dirty="0">
              <a:latin typeface="Calibri" pitchFamily="34" charset="0"/>
              <a:ea typeface="ＭＳ Ｐゴシック" charset="-128"/>
            </a:endParaRPr>
          </a:p>
          <a:p>
            <a:pPr marL="457200" indent="-457200">
              <a:defRPr/>
            </a:pPr>
            <a:r>
              <a:rPr lang="ja-JP" altLang="en-US" sz="2400" dirty="0">
                <a:ea typeface="ＭＳ Ｐゴシック" charset="-128"/>
              </a:rPr>
              <a:t>小三角形で</a:t>
            </a:r>
            <a:r>
              <a:rPr lang="en-US" altLang="ja-JP" sz="2400" dirty="0">
                <a:ea typeface="ＭＳ Ｐゴシック" charset="-128"/>
              </a:rPr>
              <a:t>3</a:t>
            </a:r>
            <a:r>
              <a:rPr lang="ja-JP" altLang="en-US" sz="2400" dirty="0" err="1">
                <a:ea typeface="ＭＳ Ｐゴシック" charset="-128"/>
              </a:rPr>
              <a:t>つの</a:t>
            </a:r>
            <a:r>
              <a:rPr lang="ja-JP" altLang="en-US" sz="2400" dirty="0">
                <a:ea typeface="ＭＳ Ｐゴシック" charset="-128"/>
              </a:rPr>
              <a:t>ラベルを持つものの個数は等しいので，</a:t>
            </a:r>
            <a:endParaRPr lang="en-US" altLang="ja-JP" sz="2400" dirty="0">
              <a:ea typeface="ＭＳ Ｐゴシック" charset="-128"/>
            </a:endParaRPr>
          </a:p>
          <a:p>
            <a:pPr marL="457200" indent="-457200">
              <a:defRPr/>
            </a:pPr>
            <a:r>
              <a:rPr lang="ja-JP" altLang="en-US" sz="2400" dirty="0">
                <a:ea typeface="ＭＳ Ｐゴシック" charset="-128"/>
              </a:rPr>
              <a:t>小三角形で</a:t>
            </a:r>
            <a:r>
              <a:rPr lang="en-US" altLang="ja-JP" sz="2400" dirty="0">
                <a:ea typeface="ＭＳ Ｐゴシック" charset="-128"/>
              </a:rPr>
              <a:t>3</a:t>
            </a:r>
            <a:r>
              <a:rPr lang="ja-JP" altLang="en-US" sz="2400" dirty="0" err="1">
                <a:ea typeface="ＭＳ Ｐゴシック" charset="-128"/>
              </a:rPr>
              <a:t>つの</a:t>
            </a:r>
            <a:r>
              <a:rPr lang="ja-JP" altLang="en-US" sz="2400" dirty="0">
                <a:ea typeface="ＭＳ Ｐゴシック" charset="-128"/>
              </a:rPr>
              <a:t>ラベルを持つものの個数が</a:t>
            </a:r>
            <a:endParaRPr lang="en-US" altLang="ja-JP" sz="2400" dirty="0">
              <a:ea typeface="ＭＳ Ｐゴシック" charset="-128"/>
            </a:endParaRPr>
          </a:p>
          <a:p>
            <a:pPr marL="457200" indent="-457200">
              <a:defRPr/>
            </a:pPr>
            <a:r>
              <a:rPr lang="ja-JP" altLang="en-US" sz="2400" dirty="0">
                <a:ea typeface="ＭＳ Ｐゴシック" charset="-128"/>
              </a:rPr>
              <a:t>奇数であることが分かる．</a:t>
            </a:r>
            <a:endParaRPr lang="en-US" altLang="ja-JP" sz="2400" dirty="0">
              <a:ea typeface="ＭＳ Ｐゴシック" charset="-128"/>
            </a:endParaRPr>
          </a:p>
          <a:p>
            <a:pPr marL="457200" indent="-457200">
              <a:defRPr/>
            </a:pPr>
            <a:endParaRPr lang="en-US" altLang="ja-JP" sz="2400" dirty="0">
              <a:latin typeface="Calibri" pitchFamily="34" charset="0"/>
              <a:ea typeface="ＭＳ Ｐゴシック" charset="-128"/>
            </a:endParaRPr>
          </a:p>
          <a:p>
            <a:pPr marL="0" lvl="1">
              <a:defRPr/>
            </a:pPr>
            <a:endParaRPr lang="en-US" altLang="ja-JP" sz="2400" dirty="0">
              <a:latin typeface="Calibri" pitchFamily="34" charset="0"/>
              <a:ea typeface="ＭＳ Ｐゴシック" charset="-128"/>
            </a:endParaRPr>
          </a:p>
          <a:p>
            <a:pPr marL="0" lvl="1">
              <a:defRPr/>
            </a:pPr>
            <a:endParaRPr lang="en-US" altLang="ja-JP" sz="2400" dirty="0">
              <a:latin typeface="Calibri" pitchFamily="34" charset="0"/>
              <a:ea typeface="ＭＳ Ｐゴシック" charset="-128"/>
            </a:endParaRPr>
          </a:p>
          <a:p>
            <a:pPr>
              <a:defRPr/>
            </a:pPr>
            <a:endParaRPr lang="ja-JP" altLang="en-US" dirty="0">
              <a:ea typeface="ＭＳ Ｐゴシック" charset="-128"/>
            </a:endParaRPr>
          </a:p>
        </p:txBody>
      </p:sp>
      <p:sp>
        <p:nvSpPr>
          <p:cNvPr id="36" name="二等辺三角形 35"/>
          <p:cNvSpPr/>
          <p:nvPr/>
        </p:nvSpPr>
        <p:spPr>
          <a:xfrm>
            <a:off x="6573838" y="4243388"/>
            <a:ext cx="1439862" cy="1241425"/>
          </a:xfrm>
          <a:prstGeom prst="triangle">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円/楕円 36"/>
          <p:cNvSpPr/>
          <p:nvPr/>
        </p:nvSpPr>
        <p:spPr bwMode="auto">
          <a:xfrm>
            <a:off x="7186613" y="4149725"/>
            <a:ext cx="215900" cy="217488"/>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6516688" y="5349875"/>
            <a:ext cx="215900" cy="21748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9" name="円/楕円 38"/>
          <p:cNvSpPr/>
          <p:nvPr/>
        </p:nvSpPr>
        <p:spPr bwMode="auto">
          <a:xfrm>
            <a:off x="7840663" y="5337175"/>
            <a:ext cx="217487" cy="21748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p:nvPr/>
        </p:nvCxnSpPr>
        <p:spPr bwMode="auto">
          <a:xfrm>
            <a:off x="6689725" y="4652963"/>
            <a:ext cx="576263" cy="346075"/>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bwMode="auto">
          <a:xfrm rot="5400000">
            <a:off x="6926263" y="5380038"/>
            <a:ext cx="692150" cy="12700"/>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bwMode="auto">
          <a:xfrm flipV="1">
            <a:off x="7315200" y="4699000"/>
            <a:ext cx="584200" cy="300038"/>
          </a:xfrm>
          <a:prstGeom prst="line">
            <a:avLst/>
          </a:prstGeom>
          <a:ln w="63500">
            <a:solidFill>
              <a:srgbClr val="002060"/>
            </a:solidFill>
          </a:ln>
        </p:spPr>
        <p:style>
          <a:lnRef idx="1">
            <a:schemeClr val="dk1"/>
          </a:lnRef>
          <a:fillRef idx="0">
            <a:schemeClr val="dk1"/>
          </a:fillRef>
          <a:effectRef idx="0">
            <a:schemeClr val="dk1"/>
          </a:effectRef>
          <a:fontRef idx="minor">
            <a:schemeClr val="tx1"/>
          </a:fontRef>
        </p:style>
      </p:cxnSp>
      <p:sp>
        <p:nvSpPr>
          <p:cNvPr id="43" name="円/楕円 42"/>
          <p:cNvSpPr/>
          <p:nvPr/>
        </p:nvSpPr>
        <p:spPr bwMode="auto">
          <a:xfrm>
            <a:off x="7164388" y="4899025"/>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ransition advTm="14149"/>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3" name="コンテンツ プレースホルダー 2"/>
          <p:cNvSpPr>
            <a:spLocks noGrp="1"/>
          </p:cNvSpPr>
          <p:nvPr>
            <p:ph idx="1"/>
          </p:nvPr>
        </p:nvSpPr>
        <p:spPr>
          <a:xfrm>
            <a:off x="323850" y="2133600"/>
            <a:ext cx="8640763" cy="4389438"/>
          </a:xfrm>
        </p:spPr>
        <p:txBody>
          <a:bodyPr/>
          <a:lstStyle/>
          <a:p>
            <a:pPr marL="457200" indent="-457200" eaLnBrk="1" hangingPunct="1">
              <a:buFont typeface="Wingdings 2" pitchFamily="18" charset="2"/>
              <a:buNone/>
              <a:defRPr/>
            </a:pPr>
            <a:r>
              <a:rPr lang="en-US" altLang="ja-JP" sz="2400" dirty="0" err="1"/>
              <a:t>Sperner</a:t>
            </a:r>
            <a:r>
              <a:rPr lang="ja-JP" altLang="en-US" sz="2400" dirty="0"/>
              <a:t>の定理から次の定理が得られることが知られている．</a:t>
            </a:r>
            <a:endParaRPr lang="en-US" altLang="ja-JP" sz="2400" dirty="0"/>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r>
              <a:rPr lang="ja-JP" altLang="en-US" sz="2400" dirty="0"/>
              <a:t>この定理から，</a:t>
            </a:r>
            <a:endParaRPr lang="en-US" altLang="ja-JP" sz="2400" dirty="0"/>
          </a:p>
          <a:p>
            <a:pPr eaLnBrk="1" hangingPunct="1">
              <a:defRPr/>
            </a:pPr>
            <a:r>
              <a:rPr lang="en-US" altLang="ja-JP" sz="2400" dirty="0"/>
              <a:t>2</a:t>
            </a:r>
            <a:r>
              <a:rPr lang="ja-JP" altLang="en-US" sz="2400" dirty="0"/>
              <a:t>枚同じ地図を用意し片方を丸めてもう片方の上に収まるようにおくと上下で重なる地図上の地点がある．</a:t>
            </a:r>
            <a:endParaRPr lang="en-US" altLang="ja-JP" sz="2400" dirty="0"/>
          </a:p>
          <a:p>
            <a:pPr marL="0" indent="0" eaLnBrk="1" hangingPunct="1">
              <a:buNone/>
              <a:defRPr/>
            </a:pPr>
            <a:r>
              <a:rPr lang="ja-JP" altLang="en-US" sz="2400" dirty="0"/>
              <a:t>のようなことも分かる．</a:t>
            </a:r>
            <a:endParaRPr lang="en-US" altLang="ja-JP" sz="2400" dirty="0"/>
          </a:p>
        </p:txBody>
      </p:sp>
      <p:sp>
        <p:nvSpPr>
          <p:cNvPr id="13" name="角丸四角形 12"/>
          <p:cNvSpPr/>
          <p:nvPr/>
        </p:nvSpPr>
        <p:spPr>
          <a:xfrm>
            <a:off x="250825" y="2924945"/>
            <a:ext cx="8353425" cy="122413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14" name="角丸四角形 13"/>
          <p:cNvSpPr/>
          <p:nvPr/>
        </p:nvSpPr>
        <p:spPr>
          <a:xfrm>
            <a:off x="755650" y="2708920"/>
            <a:ext cx="3456310" cy="4318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ブラウワーの不動点定理</a:t>
            </a:r>
            <a:endParaRPr lang="en-US" altLang="ja-JP" sz="2400" dirty="0">
              <a:solidFill>
                <a:schemeClr val="tx1"/>
              </a:solidFill>
            </a:endParaRPr>
          </a:p>
        </p:txBody>
      </p:sp>
      <p:sp>
        <p:nvSpPr>
          <p:cNvPr id="40973" name="テキスト ボックス 14"/>
          <p:cNvSpPr txBox="1">
            <a:spLocks noChangeArrowheads="1"/>
          </p:cNvSpPr>
          <p:nvPr/>
        </p:nvSpPr>
        <p:spPr bwMode="auto">
          <a:xfrm>
            <a:off x="593725" y="3212976"/>
            <a:ext cx="7136890" cy="1107996"/>
          </a:xfrm>
          <a:prstGeom prst="rect">
            <a:avLst/>
          </a:prstGeom>
          <a:noFill/>
          <a:ln w="9525">
            <a:noFill/>
            <a:miter lim="800000"/>
            <a:headEnd/>
            <a:tailEnd/>
          </a:ln>
        </p:spPr>
        <p:txBody>
          <a:bodyPr wrap="none">
            <a:spAutoFit/>
          </a:bodyPr>
          <a:lstStyle/>
          <a:p>
            <a:pPr marL="0" lvl="1"/>
            <a:r>
              <a:rPr lang="en-US" altLang="ja-JP" sz="2400" dirty="0">
                <a:latin typeface="Calibri" pitchFamily="34" charset="0"/>
              </a:rPr>
              <a:t>n</a:t>
            </a:r>
            <a:r>
              <a:rPr lang="ja-JP" altLang="en-US" sz="2400" dirty="0">
                <a:latin typeface="Calibri" pitchFamily="34" charset="0"/>
              </a:rPr>
              <a:t>次元球面体</a:t>
            </a:r>
            <a:r>
              <a:rPr lang="en-US" altLang="ja-JP" sz="2400" dirty="0">
                <a:latin typeface="Calibri" pitchFamily="34" charset="0"/>
              </a:rPr>
              <a:t>B</a:t>
            </a:r>
            <a:r>
              <a:rPr lang="en-US" altLang="ja-JP" sz="2400" baseline="30000" dirty="0">
                <a:latin typeface="Calibri" pitchFamily="34" charset="0"/>
              </a:rPr>
              <a:t>n</a:t>
            </a:r>
            <a:r>
              <a:rPr lang="ja-JP" altLang="en-US" sz="2400" dirty="0">
                <a:latin typeface="Calibri" pitchFamily="34" charset="0"/>
              </a:rPr>
              <a:t>から</a:t>
            </a:r>
            <a:r>
              <a:rPr lang="en-US" altLang="ja-JP" sz="2400" dirty="0">
                <a:latin typeface="Calibri" pitchFamily="34" charset="0"/>
              </a:rPr>
              <a:t>B</a:t>
            </a:r>
            <a:r>
              <a:rPr lang="en-US" altLang="ja-JP" sz="2400" baseline="30000" dirty="0">
                <a:latin typeface="Calibri" pitchFamily="34" charset="0"/>
              </a:rPr>
              <a:t>n</a:t>
            </a:r>
            <a:r>
              <a:rPr lang="ja-JP" altLang="en-US" sz="2400" dirty="0">
                <a:latin typeface="Calibri" pitchFamily="34" charset="0"/>
              </a:rPr>
              <a:t>への連続写像は不動点を持つ．</a:t>
            </a:r>
            <a:endParaRPr lang="en-US" altLang="ja-JP" sz="2400" dirty="0">
              <a:latin typeface="Calibri" pitchFamily="34" charset="0"/>
            </a:endParaRPr>
          </a:p>
          <a:p>
            <a:pPr marL="0" lvl="1"/>
            <a:r>
              <a:rPr lang="ja-JP" altLang="en-US" sz="2400" dirty="0">
                <a:latin typeface="Calibri" pitchFamily="34" charset="0"/>
              </a:rPr>
              <a:t>（不動点：</a:t>
            </a:r>
            <a:r>
              <a:rPr lang="en-US" altLang="ja-JP" sz="2400" dirty="0">
                <a:latin typeface="Calibri" pitchFamily="34" charset="0"/>
              </a:rPr>
              <a:t>f(x)=x</a:t>
            </a:r>
            <a:r>
              <a:rPr lang="ja-JP" altLang="en-US" sz="2400" dirty="0">
                <a:latin typeface="Calibri" pitchFamily="34" charset="0"/>
              </a:rPr>
              <a:t>となる点）</a:t>
            </a:r>
            <a:endParaRPr lang="en-US" altLang="ja-JP" sz="2400" dirty="0">
              <a:latin typeface="Calibri" pitchFamily="34" charset="0"/>
            </a:endParaRPr>
          </a:p>
          <a:p>
            <a:endParaRPr lang="ja-JP" altLang="en-US" dirty="0"/>
          </a:p>
        </p:txBody>
      </p:sp>
    </p:spTree>
    <p:extLst>
      <p:ext uri="{BB962C8B-B14F-4D97-AF65-F5344CB8AC3E}">
        <p14:creationId xmlns:p14="http://schemas.microsoft.com/office/powerpoint/2010/main" val="2916601987"/>
      </p:ext>
    </p:extLst>
  </p:cSld>
  <p:clrMapOvr>
    <a:masterClrMapping/>
  </p:clrMapOvr>
  <p:transition advTm="14149"/>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43011"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a:p>
          <a:p>
            <a:pPr eaLnBrk="1" hangingPunct="1">
              <a:buFont typeface="Wingdings 2" pitchFamily="18" charset="2"/>
              <a:buNone/>
            </a:pPr>
            <a:r>
              <a:rPr lang="ja-JP" altLang="en-US" sz="2400"/>
              <a:t>下図のような正方形のボタンが敷き詰められた装置を考える．</a:t>
            </a:r>
            <a:endParaRPr lang="en-US" altLang="ja-JP" sz="2400"/>
          </a:p>
          <a:p>
            <a:pPr eaLnBrk="1" hangingPunct="1">
              <a:buFont typeface="Wingdings 2" pitchFamily="18" charset="2"/>
              <a:buNone/>
            </a:pPr>
            <a:r>
              <a:rPr lang="ja-JP" altLang="en-US" sz="2400"/>
              <a:t>この装置のそれぞれのボタンは赤か青の光を発しており，</a:t>
            </a:r>
            <a:endParaRPr lang="en-US" altLang="ja-JP" sz="2400"/>
          </a:p>
          <a:p>
            <a:pPr eaLnBrk="1" hangingPunct="1">
              <a:buFont typeface="Wingdings 2" pitchFamily="18" charset="2"/>
              <a:buNone/>
            </a:pPr>
            <a:r>
              <a:rPr lang="ja-JP" altLang="en-US" sz="2400"/>
              <a:t>ボタンを押すと押したボタンと上下左右の光の色が反転する．</a:t>
            </a:r>
            <a:endParaRPr lang="en-US" altLang="ja-JP" sz="2400"/>
          </a:p>
          <a:p>
            <a:pPr eaLnBrk="1" hangingPunct="1">
              <a:buFont typeface="Wingdings 2" pitchFamily="18" charset="2"/>
              <a:buNone/>
            </a:pPr>
            <a:r>
              <a:rPr lang="ja-JP" altLang="en-US" sz="2400"/>
              <a:t>光の初期状態は全てのボタンが青であるとする．</a:t>
            </a:r>
            <a:endParaRPr lang="en-US" altLang="ja-JP" sz="2400"/>
          </a:p>
          <a:p>
            <a:pPr eaLnBrk="1" hangingPunct="1">
              <a:buFont typeface="Wingdings 2" pitchFamily="18" charset="2"/>
              <a:buNone/>
            </a:pPr>
            <a:r>
              <a:rPr lang="ja-JP" altLang="en-US" sz="2400"/>
              <a:t>ボタンの配置に関わらず全てのボタンを赤くできることを示せ．</a:t>
            </a:r>
            <a:endParaRPr lang="en-US" altLang="ja-JP" sz="240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a:xfrm>
            <a:off x="2838450" y="5445125"/>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3343275" y="5445125"/>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3860800" y="5445125"/>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p:cNvSpPr/>
          <p:nvPr/>
        </p:nvSpPr>
        <p:spPr>
          <a:xfrm>
            <a:off x="3343275" y="494188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3343275" y="5935663"/>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3865563"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43561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4378325"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4859338" y="5445125"/>
            <a:ext cx="433387"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a:xfrm>
            <a:off x="4854575" y="4941888"/>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58"/>
          <p:cNvSpPr/>
          <p:nvPr/>
        </p:nvSpPr>
        <p:spPr>
          <a:xfrm>
            <a:off x="5364163"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0" name="角丸四角形 19"/>
          <p:cNvSpPr/>
          <p:nvPr/>
        </p:nvSpPr>
        <p:spPr>
          <a:xfrm>
            <a:off x="468313" y="1916113"/>
            <a:ext cx="3240087"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a:t>
            </a:r>
            <a:endParaRPr lang="en-US" altLang="ja-JP" sz="2400" dirty="0">
              <a:solidFill>
                <a:schemeClr val="tx1"/>
              </a:solidFill>
            </a:endParaRPr>
          </a:p>
        </p:txBody>
      </p:sp>
    </p:spTree>
  </p:cSld>
  <p:clrMapOvr>
    <a:masterClrMapping/>
  </p:clrMapOvr>
  <p:transition advTm="14149"/>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44035"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a:p>
          <a:p>
            <a:pPr eaLnBrk="1" hangingPunct="1">
              <a:buFont typeface="Wingdings 2" pitchFamily="18" charset="2"/>
              <a:buNone/>
            </a:pPr>
            <a:r>
              <a:rPr lang="ja-JP" altLang="en-US" sz="2400"/>
              <a:t>下図のような正方形のボタンが敷き詰められた装置を考える．</a:t>
            </a:r>
            <a:endParaRPr lang="en-US" altLang="ja-JP" sz="2400"/>
          </a:p>
          <a:p>
            <a:pPr eaLnBrk="1" hangingPunct="1">
              <a:buFont typeface="Wingdings 2" pitchFamily="18" charset="2"/>
              <a:buNone/>
            </a:pPr>
            <a:r>
              <a:rPr lang="ja-JP" altLang="en-US" sz="2400"/>
              <a:t>この装置のそれぞれのボタンは赤か青の光を発しており，</a:t>
            </a:r>
            <a:endParaRPr lang="en-US" altLang="ja-JP" sz="2400"/>
          </a:p>
          <a:p>
            <a:pPr eaLnBrk="1" hangingPunct="1">
              <a:buFont typeface="Wingdings 2" pitchFamily="18" charset="2"/>
              <a:buNone/>
            </a:pPr>
            <a:r>
              <a:rPr lang="ja-JP" altLang="en-US" sz="2400"/>
              <a:t>ボタンを押すと押したボタンと上下左右の光の色が反転する．</a:t>
            </a:r>
            <a:endParaRPr lang="en-US" altLang="ja-JP" sz="2400"/>
          </a:p>
          <a:p>
            <a:pPr eaLnBrk="1" hangingPunct="1">
              <a:buFont typeface="Wingdings 2" pitchFamily="18" charset="2"/>
              <a:buNone/>
            </a:pPr>
            <a:r>
              <a:rPr lang="ja-JP" altLang="en-US" sz="2400"/>
              <a:t>光の初期状態は全てのボタンが青であるとする．</a:t>
            </a:r>
            <a:endParaRPr lang="en-US" altLang="ja-JP" sz="2400"/>
          </a:p>
          <a:p>
            <a:pPr eaLnBrk="1" hangingPunct="1">
              <a:buFont typeface="Wingdings 2" pitchFamily="18" charset="2"/>
              <a:buNone/>
            </a:pPr>
            <a:r>
              <a:rPr lang="ja-JP" altLang="en-US" sz="2400"/>
              <a:t>ボタンの配置に関わらず全てのボタンを赤くできることを示せ．</a:t>
            </a:r>
            <a:endParaRPr lang="en-US" altLang="ja-JP" sz="240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a:xfrm>
            <a:off x="2838450" y="5445125"/>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3343275" y="5445125"/>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3860800" y="5445125"/>
            <a:ext cx="431800" cy="4318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p:cNvSpPr/>
          <p:nvPr/>
        </p:nvSpPr>
        <p:spPr>
          <a:xfrm>
            <a:off x="3343275" y="494188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3343275" y="5935663"/>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3865563"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4356100" y="5445125"/>
            <a:ext cx="431800" cy="4318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4378325" y="5949950"/>
            <a:ext cx="431800" cy="4318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4859338" y="5445125"/>
            <a:ext cx="433387" cy="4318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a:xfrm>
            <a:off x="4854575" y="4941888"/>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58"/>
          <p:cNvSpPr/>
          <p:nvPr/>
        </p:nvSpPr>
        <p:spPr>
          <a:xfrm>
            <a:off x="5364163"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円/楕円 60"/>
          <p:cNvSpPr/>
          <p:nvPr/>
        </p:nvSpPr>
        <p:spPr>
          <a:xfrm>
            <a:off x="4383088" y="5489575"/>
            <a:ext cx="360362" cy="36036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4052" name="テキスト ボックス 62"/>
          <p:cNvSpPr txBox="1">
            <a:spLocks noChangeArrowheads="1"/>
          </p:cNvSpPr>
          <p:nvPr/>
        </p:nvSpPr>
        <p:spPr bwMode="auto">
          <a:xfrm>
            <a:off x="4356100" y="5484813"/>
            <a:ext cx="415925" cy="369887"/>
          </a:xfrm>
          <a:prstGeom prst="rect">
            <a:avLst/>
          </a:prstGeom>
          <a:noFill/>
          <a:ln w="9525">
            <a:noFill/>
            <a:miter lim="800000"/>
            <a:headEnd/>
            <a:tailEnd/>
          </a:ln>
        </p:spPr>
        <p:txBody>
          <a:bodyPr wrap="none">
            <a:spAutoFit/>
          </a:bodyPr>
          <a:lstStyle/>
          <a:p>
            <a:r>
              <a:rPr lang="ja-JP" altLang="en-US"/>
              <a:t>押</a:t>
            </a:r>
          </a:p>
        </p:txBody>
      </p:sp>
      <p:sp useBgFill="1">
        <p:nvSpPr>
          <p:cNvPr id="64" name="角丸四角形 63"/>
          <p:cNvSpPr/>
          <p:nvPr/>
        </p:nvSpPr>
        <p:spPr>
          <a:xfrm>
            <a:off x="468313" y="1916113"/>
            <a:ext cx="3240087"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a:t>
            </a:r>
            <a:endParaRPr lang="en-US" altLang="ja-JP" sz="2400" dirty="0">
              <a:solidFill>
                <a:schemeClr val="tx1"/>
              </a:solidFill>
            </a:endParaRPr>
          </a:p>
        </p:txBody>
      </p:sp>
    </p:spTree>
  </p:cSld>
  <p:clrMapOvr>
    <a:masterClrMapping/>
  </p:clrMapOvr>
  <p:transition advTm="14149"/>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タイトル 1"/>
          <p:cNvSpPr>
            <a:spLocks noGrp="1"/>
          </p:cNvSpPr>
          <p:nvPr>
            <p:ph type="title"/>
          </p:nvPr>
        </p:nvSpPr>
        <p:spPr/>
        <p:txBody>
          <a:bodyPr/>
          <a:lstStyle/>
          <a:p>
            <a:pPr eaLnBrk="1" hangingPunct="1"/>
            <a:r>
              <a:rPr lang="en-US" altLang="ja-JP"/>
              <a:t>1.1</a:t>
            </a:r>
            <a:r>
              <a:rPr lang="ja-JP" altLang="en-US"/>
              <a:t>　グラフの定義</a:t>
            </a:r>
          </a:p>
        </p:txBody>
      </p:sp>
      <p:sp>
        <p:nvSpPr>
          <p:cNvPr id="8195" name="コンテンツ プレースホルダー 2"/>
          <p:cNvSpPr>
            <a:spLocks noGrp="1"/>
          </p:cNvSpPr>
          <p:nvPr>
            <p:ph idx="1"/>
          </p:nvPr>
        </p:nvSpPr>
        <p:spPr/>
        <p:txBody>
          <a:bodyPr/>
          <a:lstStyle/>
          <a:p>
            <a:pPr eaLnBrk="1" hangingPunct="1">
              <a:buFont typeface="Wingdings 2" pitchFamily="18" charset="2"/>
              <a:buNone/>
            </a:pPr>
            <a:r>
              <a:rPr lang="ja-JP" altLang="en-US" sz="2400"/>
              <a:t>グラフ：点（頂点）とそれらを結ぶ辺からなる図形</a:t>
            </a:r>
            <a:endParaRPr lang="en-US" altLang="ja-JP" sz="2400"/>
          </a:p>
          <a:p>
            <a:pPr eaLnBrk="1" hangingPunct="1">
              <a:buFont typeface="Wingdings 2" pitchFamily="18" charset="2"/>
              <a:buNone/>
            </a:pPr>
            <a:r>
              <a:rPr lang="ja-JP" altLang="en-US" sz="2400"/>
              <a:t>（ある有限集合</a:t>
            </a:r>
            <a:r>
              <a:rPr lang="en-US" altLang="ja-JP" sz="2400"/>
              <a:t>V</a:t>
            </a:r>
            <a:r>
              <a:rPr lang="ja-JP" altLang="en-US" sz="2400"/>
              <a:t>と，</a:t>
            </a:r>
            <a:r>
              <a:rPr lang="en-US" altLang="ja-JP" sz="2400"/>
              <a:t>V</a:t>
            </a:r>
            <a:r>
              <a:rPr lang="ja-JP" altLang="en-US" sz="2400"/>
              <a:t>の相異なる</a:t>
            </a:r>
            <a:r>
              <a:rPr lang="en-US" altLang="ja-JP" sz="2400"/>
              <a:t>2</a:t>
            </a:r>
            <a:r>
              <a:rPr lang="ja-JP" altLang="en-US" sz="2400"/>
              <a:t>個の要素の非順序対を</a:t>
            </a:r>
            <a:endParaRPr lang="en-US" altLang="ja-JP" sz="2400"/>
          </a:p>
          <a:p>
            <a:pPr eaLnBrk="1" hangingPunct="1">
              <a:buFont typeface="Wingdings 2" pitchFamily="18" charset="2"/>
              <a:buNone/>
            </a:pPr>
            <a:r>
              <a:rPr lang="ja-JP" altLang="en-US" sz="2400"/>
              <a:t>　要素する集合</a:t>
            </a:r>
            <a:r>
              <a:rPr lang="en-US" altLang="ja-JP" sz="2400"/>
              <a:t>E</a:t>
            </a:r>
            <a:r>
              <a:rPr lang="ja-JP" altLang="en-US" sz="2400"/>
              <a:t>の組</a:t>
            </a:r>
            <a:r>
              <a:rPr lang="en-US" altLang="ja-JP" sz="2400"/>
              <a:t>(V,E)</a:t>
            </a:r>
            <a:r>
              <a:rPr lang="ja-JP" altLang="en-US" sz="2400"/>
              <a:t>をグラフ（無向単純グラフ）という）</a:t>
            </a: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p:txBody>
      </p:sp>
      <p:grpSp>
        <p:nvGrpSpPr>
          <p:cNvPr id="8196" name="グループ化 45"/>
          <p:cNvGrpSpPr>
            <a:grpSpLocks noChangeAspect="1"/>
          </p:cNvGrpSpPr>
          <p:nvPr/>
        </p:nvGrpSpPr>
        <p:grpSpPr bwMode="auto">
          <a:xfrm>
            <a:off x="1979613" y="3716338"/>
            <a:ext cx="4537075" cy="2386012"/>
            <a:chOff x="539750" y="1844675"/>
            <a:chExt cx="7921625" cy="4164013"/>
          </a:xfrm>
        </p:grpSpPr>
        <p:grpSp>
          <p:nvGrpSpPr>
            <p:cNvPr id="8197" name="グループ化 32"/>
            <p:cNvGrpSpPr>
              <a:grpSpLocks/>
            </p:cNvGrpSpPr>
            <p:nvPr/>
          </p:nvGrpSpPr>
          <p:grpSpPr bwMode="auto">
            <a:xfrm>
              <a:off x="539750" y="2160588"/>
              <a:ext cx="2571750" cy="3500437"/>
              <a:chOff x="5786446" y="2285992"/>
              <a:chExt cx="2571768" cy="3500462"/>
            </a:xfrm>
          </p:grpSpPr>
          <p:sp>
            <p:nvSpPr>
              <p:cNvPr id="30" name="円/楕円 29"/>
              <p:cNvSpPr/>
              <p:nvPr/>
            </p:nvSpPr>
            <p:spPr bwMode="auto">
              <a:xfrm>
                <a:off x="6642918" y="3715483"/>
                <a:ext cx="285492" cy="2853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円/楕円 30"/>
              <p:cNvSpPr/>
              <p:nvPr/>
            </p:nvSpPr>
            <p:spPr bwMode="auto">
              <a:xfrm>
                <a:off x="7000476" y="4574335"/>
                <a:ext cx="285490" cy="2853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円/楕円 31"/>
              <p:cNvSpPr/>
              <p:nvPr/>
            </p:nvSpPr>
            <p:spPr bwMode="auto">
              <a:xfrm>
                <a:off x="7144607" y="2856632"/>
                <a:ext cx="285490" cy="2853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円/楕円 32"/>
              <p:cNvSpPr/>
              <p:nvPr/>
            </p:nvSpPr>
            <p:spPr bwMode="auto">
              <a:xfrm>
                <a:off x="5786446" y="4358237"/>
                <a:ext cx="285490" cy="28813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円/楕円 33"/>
              <p:cNvSpPr/>
              <p:nvPr/>
            </p:nvSpPr>
            <p:spPr bwMode="auto">
              <a:xfrm>
                <a:off x="7929013" y="2285912"/>
                <a:ext cx="285492" cy="2853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5786446" y="3214024"/>
                <a:ext cx="285490" cy="2853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8073145" y="5003759"/>
                <a:ext cx="285492" cy="2853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6573625" y="5502447"/>
                <a:ext cx="285490" cy="28536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38" name="直線コネクタ 37"/>
              <p:cNvCxnSpPr/>
              <p:nvPr/>
            </p:nvCxnSpPr>
            <p:spPr>
              <a:xfrm>
                <a:off x="5930577" y="3313762"/>
                <a:ext cx="712341" cy="4986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rot="5400000" flipH="1" flipV="1">
                <a:off x="6608467" y="3179280"/>
                <a:ext cx="856080" cy="498916"/>
              </a:xfrm>
              <a:prstGeom prst="line">
                <a:avLst/>
              </a:prstGeom>
              <a:ln w="25400">
                <a:solidFill>
                  <a:schemeClr val="tx1"/>
                </a:solidFill>
              </a:ln>
            </p:spPr>
            <p:style>
              <a:lnRef idx="1">
                <a:schemeClr val="dk1"/>
              </a:lnRef>
              <a:fillRef idx="0">
                <a:schemeClr val="dk1"/>
              </a:fillRef>
              <a:effectRef idx="0">
                <a:schemeClr val="dk1"/>
              </a:effectRef>
              <a:fontRef idx="minor">
                <a:schemeClr val="tx1"/>
              </a:fontRef>
            </p:style>
          </p:cxnSp>
          <p:cxnSp>
            <p:nvCxnSpPr>
              <p:cNvPr id="40" name="直線コネクタ 39"/>
              <p:cNvCxnSpPr>
                <a:stCxn id="32" idx="7"/>
              </p:cNvCxnSpPr>
              <p:nvPr/>
            </p:nvCxnSpPr>
            <p:spPr>
              <a:xfrm rot="5400000" flipH="1" flipV="1">
                <a:off x="7495341" y="2320387"/>
                <a:ext cx="470983" cy="68462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a:endCxn id="30" idx="3"/>
              </p:cNvCxnSpPr>
              <p:nvPr/>
            </p:nvCxnSpPr>
            <p:spPr>
              <a:xfrm flipV="1">
                <a:off x="5930577" y="3959286"/>
                <a:ext cx="753918" cy="54301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16200000" flipH="1">
                <a:off x="6680477" y="4179481"/>
                <a:ext cx="612279" cy="25500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V="1">
                <a:off x="6714984" y="4818138"/>
                <a:ext cx="388046" cy="8283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7144607" y="4715629"/>
                <a:ext cx="1069898" cy="4294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 name="直線コネクタ 5"/>
            <p:cNvCxnSpPr/>
            <p:nvPr/>
          </p:nvCxnSpPr>
          <p:spPr bwMode="auto">
            <a:xfrm flipV="1">
              <a:off x="4744475" y="1991509"/>
              <a:ext cx="1821032" cy="10223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7" name="直線コネクタ 6"/>
            <p:cNvCxnSpPr/>
            <p:nvPr/>
          </p:nvCxnSpPr>
          <p:spPr bwMode="auto">
            <a:xfrm>
              <a:off x="6565507" y="1991509"/>
              <a:ext cx="1748965" cy="10223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8" name="直線コネクタ 7"/>
            <p:cNvCxnSpPr>
              <a:endCxn id="21" idx="0"/>
            </p:cNvCxnSpPr>
            <p:nvPr/>
          </p:nvCxnSpPr>
          <p:spPr bwMode="auto">
            <a:xfrm rot="5400000">
              <a:off x="3905022" y="3853265"/>
              <a:ext cx="1678904"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bwMode="auto">
            <a:xfrm>
              <a:off x="4744475" y="4839550"/>
              <a:ext cx="1821032" cy="10223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0" name="直線コネクタ 9"/>
            <p:cNvCxnSpPr/>
            <p:nvPr/>
          </p:nvCxnSpPr>
          <p:spPr bwMode="auto">
            <a:xfrm flipV="1">
              <a:off x="6565507" y="4839550"/>
              <a:ext cx="1748965" cy="102230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1" name="直線コネクタ 10"/>
            <p:cNvCxnSpPr/>
            <p:nvPr/>
          </p:nvCxnSpPr>
          <p:spPr bwMode="auto">
            <a:xfrm rot="5400000">
              <a:off x="7401603" y="3926681"/>
              <a:ext cx="1825738"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bwMode="auto">
            <a:xfrm rot="5400000" flipH="1" flipV="1">
              <a:off x="5433653" y="2613363"/>
              <a:ext cx="1753707" cy="5100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3" name="直線コネクタ 12"/>
            <p:cNvCxnSpPr>
              <a:endCxn id="24" idx="3"/>
            </p:cNvCxnSpPr>
            <p:nvPr/>
          </p:nvCxnSpPr>
          <p:spPr bwMode="auto">
            <a:xfrm flipV="1">
              <a:off x="4744475" y="3847723"/>
              <a:ext cx="1211250" cy="991828"/>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4" name="直線コネクタ 13"/>
            <p:cNvCxnSpPr>
              <a:endCxn id="25" idx="2"/>
            </p:cNvCxnSpPr>
            <p:nvPr/>
          </p:nvCxnSpPr>
          <p:spPr bwMode="auto">
            <a:xfrm flipV="1">
              <a:off x="4744475" y="4473849"/>
              <a:ext cx="1676902" cy="36570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5" name="直線コネクタ 14"/>
            <p:cNvCxnSpPr>
              <a:endCxn id="23" idx="2"/>
            </p:cNvCxnSpPr>
            <p:nvPr/>
          </p:nvCxnSpPr>
          <p:spPr bwMode="auto">
            <a:xfrm>
              <a:off x="6565507" y="4473849"/>
              <a:ext cx="1604835" cy="365702"/>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6" name="直線コネクタ 15"/>
            <p:cNvCxnSpPr/>
            <p:nvPr/>
          </p:nvCxnSpPr>
          <p:spPr bwMode="auto">
            <a:xfrm rot="16200000" flipV="1">
              <a:off x="5943653" y="2613363"/>
              <a:ext cx="1753707" cy="51000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17" name="直線コネクタ 16"/>
            <p:cNvCxnSpPr>
              <a:endCxn id="23" idx="1"/>
            </p:cNvCxnSpPr>
            <p:nvPr/>
          </p:nvCxnSpPr>
          <p:spPr bwMode="auto">
            <a:xfrm>
              <a:off x="7075506" y="3745216"/>
              <a:ext cx="1136412" cy="989056"/>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8" name="円/楕円 17"/>
            <p:cNvSpPr/>
            <p:nvPr/>
          </p:nvSpPr>
          <p:spPr bwMode="auto">
            <a:xfrm>
              <a:off x="4600344" y="2866977"/>
              <a:ext cx="291033" cy="290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円/楕円 18"/>
            <p:cNvSpPr/>
            <p:nvPr/>
          </p:nvSpPr>
          <p:spPr bwMode="auto">
            <a:xfrm>
              <a:off x="6421376" y="1844675"/>
              <a:ext cx="291032" cy="29089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0" name="円/楕円 19"/>
            <p:cNvSpPr/>
            <p:nvPr/>
          </p:nvSpPr>
          <p:spPr bwMode="auto">
            <a:xfrm>
              <a:off x="8170342" y="2866977"/>
              <a:ext cx="291033" cy="290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1" name="円/楕円 20"/>
            <p:cNvSpPr/>
            <p:nvPr/>
          </p:nvSpPr>
          <p:spPr bwMode="auto">
            <a:xfrm>
              <a:off x="4600344" y="4692716"/>
              <a:ext cx="291033" cy="2936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2" name="円/楕円 21"/>
            <p:cNvSpPr/>
            <p:nvPr/>
          </p:nvSpPr>
          <p:spPr bwMode="auto">
            <a:xfrm>
              <a:off x="6421376" y="5717790"/>
              <a:ext cx="291032" cy="29089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3" name="円/楕円 22"/>
            <p:cNvSpPr/>
            <p:nvPr/>
          </p:nvSpPr>
          <p:spPr bwMode="auto">
            <a:xfrm>
              <a:off x="8170342" y="4692716"/>
              <a:ext cx="291033" cy="2936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4" name="円/楕円 23"/>
            <p:cNvSpPr/>
            <p:nvPr/>
          </p:nvSpPr>
          <p:spPr bwMode="auto">
            <a:xfrm>
              <a:off x="5908604" y="3595611"/>
              <a:ext cx="293804" cy="2936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5" name="円/楕円 24"/>
            <p:cNvSpPr/>
            <p:nvPr/>
          </p:nvSpPr>
          <p:spPr bwMode="auto">
            <a:xfrm>
              <a:off x="6421376" y="4329784"/>
              <a:ext cx="291032" cy="2909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6" name="円/楕円 25"/>
            <p:cNvSpPr/>
            <p:nvPr/>
          </p:nvSpPr>
          <p:spPr bwMode="auto">
            <a:xfrm>
              <a:off x="6931376" y="3595611"/>
              <a:ext cx="291032" cy="29367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27" name="直線コネクタ 26"/>
            <p:cNvCxnSpPr/>
            <p:nvPr/>
          </p:nvCxnSpPr>
          <p:spPr bwMode="auto">
            <a:xfrm>
              <a:off x="4716757" y="2997190"/>
              <a:ext cx="1297173" cy="792354"/>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8" name="直線コネクタ 27"/>
            <p:cNvCxnSpPr>
              <a:stCxn id="26" idx="3"/>
            </p:cNvCxnSpPr>
            <p:nvPr/>
          </p:nvCxnSpPr>
          <p:spPr bwMode="auto">
            <a:xfrm rot="5400000" flipH="1" flipV="1">
              <a:off x="7219832" y="2750310"/>
              <a:ext cx="850533" cy="1344293"/>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9" name="直線コネクタ 28"/>
            <p:cNvCxnSpPr/>
            <p:nvPr/>
          </p:nvCxnSpPr>
          <p:spPr bwMode="auto">
            <a:xfrm rot="5400000" flipH="1" flipV="1">
              <a:off x="5969853" y="5169237"/>
              <a:ext cx="1180220"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grpSp>
    </p:spTree>
  </p:cSld>
  <p:clrMapOvr>
    <a:masterClrMapping/>
  </p:clrMapOvr>
  <p:transition advTm="14149"/>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45059"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a:p>
          <a:p>
            <a:pPr eaLnBrk="1" hangingPunct="1">
              <a:buFont typeface="Wingdings 2" pitchFamily="18" charset="2"/>
              <a:buNone/>
            </a:pPr>
            <a:r>
              <a:rPr lang="ja-JP" altLang="en-US" sz="2400"/>
              <a:t>下図のような正方形のボタンが敷き詰められた装置を考える．</a:t>
            </a:r>
            <a:endParaRPr lang="en-US" altLang="ja-JP" sz="2400"/>
          </a:p>
          <a:p>
            <a:pPr eaLnBrk="1" hangingPunct="1">
              <a:buFont typeface="Wingdings 2" pitchFamily="18" charset="2"/>
              <a:buNone/>
            </a:pPr>
            <a:r>
              <a:rPr lang="ja-JP" altLang="en-US" sz="2400"/>
              <a:t>この装置のそれぞれのボタンは赤か青の光を発しており，</a:t>
            </a:r>
            <a:endParaRPr lang="en-US" altLang="ja-JP" sz="2400"/>
          </a:p>
          <a:p>
            <a:pPr eaLnBrk="1" hangingPunct="1">
              <a:buFont typeface="Wingdings 2" pitchFamily="18" charset="2"/>
              <a:buNone/>
            </a:pPr>
            <a:r>
              <a:rPr lang="ja-JP" altLang="en-US" sz="2400"/>
              <a:t>ボタンを押すと押したボタンと上下左右の光の色が反転する．</a:t>
            </a:r>
            <a:endParaRPr lang="en-US" altLang="ja-JP" sz="2400"/>
          </a:p>
          <a:p>
            <a:pPr eaLnBrk="1" hangingPunct="1">
              <a:buFont typeface="Wingdings 2" pitchFamily="18" charset="2"/>
              <a:buNone/>
            </a:pPr>
            <a:r>
              <a:rPr lang="ja-JP" altLang="en-US" sz="2400"/>
              <a:t>光の初期状態は全てのボタンが青であるとする．</a:t>
            </a:r>
            <a:endParaRPr lang="en-US" altLang="ja-JP" sz="2400"/>
          </a:p>
          <a:p>
            <a:pPr eaLnBrk="1" hangingPunct="1">
              <a:buFont typeface="Wingdings 2" pitchFamily="18" charset="2"/>
              <a:buNone/>
            </a:pPr>
            <a:r>
              <a:rPr lang="ja-JP" altLang="en-US" sz="2400"/>
              <a:t>ボタンの配置に関わらず全てのボタンを赤くできることを示せ．</a:t>
            </a:r>
            <a:endParaRPr lang="en-US" altLang="ja-JP" sz="240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a:xfrm>
            <a:off x="2838450" y="5445125"/>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3343275" y="5445125"/>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3860800"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p:cNvSpPr/>
          <p:nvPr/>
        </p:nvSpPr>
        <p:spPr>
          <a:xfrm>
            <a:off x="3343275" y="494188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3343275" y="5935663"/>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3865563"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4356100"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4378325" y="594995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4859338" y="5445125"/>
            <a:ext cx="433387"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a:xfrm>
            <a:off x="4854575" y="4941888"/>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58"/>
          <p:cNvSpPr/>
          <p:nvPr/>
        </p:nvSpPr>
        <p:spPr>
          <a:xfrm>
            <a:off x="5364163"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240087"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a:t>
            </a:r>
            <a:endParaRPr lang="en-US" altLang="ja-JP" sz="2400" dirty="0">
              <a:solidFill>
                <a:schemeClr val="tx1"/>
              </a:solidFill>
            </a:endParaRPr>
          </a:p>
        </p:txBody>
      </p:sp>
    </p:spTree>
  </p:cSld>
  <p:clrMapOvr>
    <a:masterClrMapping/>
  </p:clrMapOvr>
  <p:transition advTm="14149"/>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46083"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a:p>
          <a:p>
            <a:pPr eaLnBrk="1" hangingPunct="1">
              <a:buFont typeface="Wingdings 2" pitchFamily="18" charset="2"/>
              <a:buNone/>
            </a:pPr>
            <a:r>
              <a:rPr lang="ja-JP" altLang="en-US" sz="2400"/>
              <a:t>下図のような正方形のボタンが敷き詰められた装置を考える．</a:t>
            </a:r>
            <a:endParaRPr lang="en-US" altLang="ja-JP" sz="2400"/>
          </a:p>
          <a:p>
            <a:pPr eaLnBrk="1" hangingPunct="1">
              <a:buFont typeface="Wingdings 2" pitchFamily="18" charset="2"/>
              <a:buNone/>
            </a:pPr>
            <a:r>
              <a:rPr lang="ja-JP" altLang="en-US" sz="2400"/>
              <a:t>この装置のそれぞれのボタンは赤か青の光を発しており，</a:t>
            </a:r>
            <a:endParaRPr lang="en-US" altLang="ja-JP" sz="2400"/>
          </a:p>
          <a:p>
            <a:pPr eaLnBrk="1" hangingPunct="1">
              <a:buFont typeface="Wingdings 2" pitchFamily="18" charset="2"/>
              <a:buNone/>
            </a:pPr>
            <a:r>
              <a:rPr lang="ja-JP" altLang="en-US" sz="2400"/>
              <a:t>ボタンを押すと押したボタンと上下左右の光の色が反転する．</a:t>
            </a:r>
            <a:endParaRPr lang="en-US" altLang="ja-JP" sz="2400"/>
          </a:p>
          <a:p>
            <a:pPr eaLnBrk="1" hangingPunct="1">
              <a:buFont typeface="Wingdings 2" pitchFamily="18" charset="2"/>
              <a:buNone/>
            </a:pPr>
            <a:r>
              <a:rPr lang="ja-JP" altLang="en-US" sz="2400"/>
              <a:t>光の初期状態は全てのボタンが青であるとする．</a:t>
            </a:r>
            <a:endParaRPr lang="en-US" altLang="ja-JP" sz="2400"/>
          </a:p>
          <a:p>
            <a:pPr eaLnBrk="1" hangingPunct="1">
              <a:buFont typeface="Wingdings 2" pitchFamily="18" charset="2"/>
              <a:buNone/>
            </a:pPr>
            <a:r>
              <a:rPr lang="ja-JP" altLang="en-US" sz="2400"/>
              <a:t>ボタンの配置に関わらず全てのボタンを赤くできることを示せ．</a:t>
            </a:r>
            <a:endParaRPr lang="en-US" altLang="ja-JP" sz="240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a:xfrm>
            <a:off x="2838450" y="5445125"/>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3343275" y="5445125"/>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3860800" y="5445125"/>
            <a:ext cx="431800" cy="431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p:cNvSpPr/>
          <p:nvPr/>
        </p:nvSpPr>
        <p:spPr>
          <a:xfrm>
            <a:off x="3343275" y="494188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3343275" y="5935663"/>
            <a:ext cx="431800" cy="4318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3865563" y="5949950"/>
            <a:ext cx="431800" cy="4318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4356100"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4378325" y="5949950"/>
            <a:ext cx="431800" cy="431800"/>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4859338" y="5445125"/>
            <a:ext cx="433387"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a:xfrm>
            <a:off x="4854575" y="4941888"/>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58"/>
          <p:cNvSpPr/>
          <p:nvPr/>
        </p:nvSpPr>
        <p:spPr>
          <a:xfrm>
            <a:off x="5364163"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240087"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a:t>
            </a:r>
            <a:endParaRPr lang="en-US" altLang="ja-JP" sz="2400" dirty="0">
              <a:solidFill>
                <a:schemeClr val="tx1"/>
              </a:solidFill>
            </a:endParaRPr>
          </a:p>
        </p:txBody>
      </p:sp>
      <p:sp>
        <p:nvSpPr>
          <p:cNvPr id="46100" name="テキスト ボックス 19"/>
          <p:cNvSpPr txBox="1">
            <a:spLocks noChangeArrowheads="1"/>
          </p:cNvSpPr>
          <p:nvPr/>
        </p:nvSpPr>
        <p:spPr bwMode="auto">
          <a:xfrm>
            <a:off x="3841750" y="5962650"/>
            <a:ext cx="415925" cy="369888"/>
          </a:xfrm>
          <a:prstGeom prst="rect">
            <a:avLst/>
          </a:prstGeom>
          <a:noFill/>
          <a:ln w="9525">
            <a:noFill/>
            <a:miter lim="800000"/>
            <a:headEnd/>
            <a:tailEnd/>
          </a:ln>
        </p:spPr>
        <p:txBody>
          <a:bodyPr wrap="none">
            <a:spAutoFit/>
          </a:bodyPr>
          <a:lstStyle/>
          <a:p>
            <a:r>
              <a:rPr lang="ja-JP" altLang="en-US"/>
              <a:t>押</a:t>
            </a:r>
          </a:p>
        </p:txBody>
      </p:sp>
      <p:sp>
        <p:nvSpPr>
          <p:cNvPr id="22" name="円/楕円 21"/>
          <p:cNvSpPr/>
          <p:nvPr/>
        </p:nvSpPr>
        <p:spPr>
          <a:xfrm>
            <a:off x="3897313" y="5989638"/>
            <a:ext cx="360362" cy="360362"/>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Sld>
  <p:clrMapOvr>
    <a:masterClrMapping/>
  </p:clrMapOvr>
  <p:transition advTm="14149"/>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47107"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dirty="0"/>
          </a:p>
          <a:p>
            <a:pPr eaLnBrk="1" hangingPunct="1">
              <a:buFont typeface="Wingdings 2" pitchFamily="18" charset="2"/>
              <a:buNone/>
            </a:pPr>
            <a:r>
              <a:rPr lang="ja-JP" altLang="en-US" sz="2400" dirty="0"/>
              <a:t>下図のような正方形のボタンが敷き詰められた装置を考える．</a:t>
            </a:r>
            <a:endParaRPr lang="en-US" altLang="ja-JP" sz="2400" dirty="0"/>
          </a:p>
          <a:p>
            <a:pPr eaLnBrk="1" hangingPunct="1">
              <a:buFont typeface="Wingdings 2" pitchFamily="18" charset="2"/>
              <a:buNone/>
            </a:pPr>
            <a:r>
              <a:rPr lang="ja-JP" altLang="en-US" sz="2400" dirty="0"/>
              <a:t>この装置のそれぞれのボタンは赤か青の光を発しており，</a:t>
            </a:r>
            <a:endParaRPr lang="en-US" altLang="ja-JP" sz="2400" dirty="0"/>
          </a:p>
          <a:p>
            <a:pPr eaLnBrk="1" hangingPunct="1">
              <a:buFont typeface="Wingdings 2" pitchFamily="18" charset="2"/>
              <a:buNone/>
            </a:pPr>
            <a:r>
              <a:rPr lang="ja-JP" altLang="en-US" sz="2400" dirty="0"/>
              <a:t>ボタンを押すと押したボタンと上下左右の光の色が反転する．</a:t>
            </a:r>
            <a:endParaRPr lang="en-US" altLang="ja-JP" sz="2400" dirty="0"/>
          </a:p>
          <a:p>
            <a:pPr eaLnBrk="1" hangingPunct="1">
              <a:buFont typeface="Wingdings 2" pitchFamily="18" charset="2"/>
              <a:buNone/>
            </a:pPr>
            <a:r>
              <a:rPr lang="ja-JP" altLang="en-US" sz="2400" dirty="0"/>
              <a:t>光の初期状態は全てのボタンが青であるとする．</a:t>
            </a:r>
            <a:endParaRPr lang="en-US" altLang="ja-JP" sz="2400" dirty="0"/>
          </a:p>
          <a:p>
            <a:pPr eaLnBrk="1" hangingPunct="1">
              <a:buFont typeface="Wingdings 2" pitchFamily="18" charset="2"/>
              <a:buNone/>
            </a:pPr>
            <a:r>
              <a:rPr lang="ja-JP" altLang="en-US" sz="2400" dirty="0"/>
              <a:t>ボタンの配置に関わらず全てのボタンを赤くできることを示せ．</a:t>
            </a:r>
            <a:endParaRPr lang="en-US" altLang="ja-JP" sz="2400" dirty="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a:xfrm>
            <a:off x="2838450" y="5445125"/>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3343275" y="5445125"/>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38608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p:cNvSpPr/>
          <p:nvPr/>
        </p:nvSpPr>
        <p:spPr>
          <a:xfrm>
            <a:off x="3343275" y="494188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3343275" y="5935663"/>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3865563" y="594995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4356100"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4378325"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4859338" y="5445125"/>
            <a:ext cx="433387"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a:xfrm>
            <a:off x="4854575" y="4941888"/>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58"/>
          <p:cNvSpPr/>
          <p:nvPr/>
        </p:nvSpPr>
        <p:spPr>
          <a:xfrm>
            <a:off x="5364163"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240087"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a:t>
            </a:r>
            <a:endParaRPr lang="en-US" altLang="ja-JP" sz="2400" dirty="0">
              <a:solidFill>
                <a:schemeClr val="tx1"/>
              </a:solidFill>
            </a:endParaRPr>
          </a:p>
        </p:txBody>
      </p:sp>
    </p:spTree>
  </p:cSld>
  <p:clrMapOvr>
    <a:masterClrMapping/>
  </p:clrMapOvr>
  <p:transition advTm="14149"/>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2262510" y="4581376"/>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2780035" y="4581376"/>
            <a:ext cx="431800" cy="431800"/>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p:cNvSpPr/>
          <p:nvPr/>
        </p:nvSpPr>
        <p:spPr>
          <a:xfrm>
            <a:off x="2262510" y="4078139"/>
            <a:ext cx="431800" cy="431800"/>
          </a:xfrm>
          <a:prstGeom prst="rect">
            <a:avLst/>
          </a:prstGeom>
          <a:solidFill>
            <a:srgbClr val="0070C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3275335" y="4581376"/>
            <a:ext cx="431800" cy="43180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3778573" y="4581376"/>
            <a:ext cx="433387" cy="431800"/>
          </a:xfrm>
          <a:prstGeom prst="rect">
            <a:avLst/>
          </a:prstGeom>
          <a:solidFill>
            <a:schemeClr val="accent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a:xfrm>
            <a:off x="3773810" y="4078139"/>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240087"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練習問題</a:t>
            </a:r>
            <a:endParaRPr lang="en-US" altLang="ja-JP" sz="2400" dirty="0">
              <a:solidFill>
                <a:schemeClr val="tx1"/>
              </a:solidFill>
            </a:endParaRPr>
          </a:p>
        </p:txBody>
      </p:sp>
      <p:sp>
        <p:nvSpPr>
          <p:cNvPr id="20" name="正方形/長方形 19">
            <a:extLst>
              <a:ext uri="{FF2B5EF4-FFF2-40B4-BE49-F238E27FC236}">
                <a16:creationId xmlns:a16="http://schemas.microsoft.com/office/drawing/2014/main" id="{E7B766DD-4FF4-4611-86F1-57150A2EE97D}"/>
              </a:ext>
            </a:extLst>
          </p:cNvPr>
          <p:cNvSpPr/>
          <p:nvPr/>
        </p:nvSpPr>
        <p:spPr>
          <a:xfrm>
            <a:off x="2771155" y="4077419"/>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2" name="正方形/長方形 21">
            <a:extLst>
              <a:ext uri="{FF2B5EF4-FFF2-40B4-BE49-F238E27FC236}">
                <a16:creationId xmlns:a16="http://schemas.microsoft.com/office/drawing/2014/main" id="{5AECC92E-1CAC-40B0-AB51-9DA51BFA5535}"/>
              </a:ext>
            </a:extLst>
          </p:cNvPr>
          <p:cNvSpPr/>
          <p:nvPr/>
        </p:nvSpPr>
        <p:spPr>
          <a:xfrm>
            <a:off x="3273871" y="4077667"/>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コンテンツ プレースホルダー 2">
            <a:extLst>
              <a:ext uri="{FF2B5EF4-FFF2-40B4-BE49-F238E27FC236}">
                <a16:creationId xmlns:a16="http://schemas.microsoft.com/office/drawing/2014/main" id="{C4361AE2-92CA-42E8-A19D-9D2E13D34DFD}"/>
              </a:ext>
            </a:extLst>
          </p:cNvPr>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dirty="0"/>
          </a:p>
          <a:p>
            <a:pPr eaLnBrk="1" hangingPunct="1">
              <a:buFont typeface="Wingdings 2" pitchFamily="18" charset="2"/>
              <a:buNone/>
            </a:pPr>
            <a:endParaRPr lang="en-US" altLang="ja-JP" sz="2400" dirty="0"/>
          </a:p>
          <a:p>
            <a:pPr eaLnBrk="1" hangingPunct="1">
              <a:buFont typeface="Wingdings 2" pitchFamily="18" charset="2"/>
              <a:buNone/>
            </a:pPr>
            <a:r>
              <a:rPr lang="ja-JP" altLang="en-US" sz="2400" dirty="0"/>
              <a:t>下の装置の全てのボタンを赤くしてみましょう．</a:t>
            </a:r>
            <a:endParaRPr lang="en-US" altLang="ja-JP" sz="2400" dirty="0"/>
          </a:p>
        </p:txBody>
      </p:sp>
    </p:spTree>
    <p:extLst>
      <p:ext uri="{BB962C8B-B14F-4D97-AF65-F5344CB8AC3E}">
        <p14:creationId xmlns:p14="http://schemas.microsoft.com/office/powerpoint/2010/main" val="3454398885"/>
      </p:ext>
    </p:extLst>
  </p:cSld>
  <p:clrMapOvr>
    <a:masterClrMapping/>
  </p:clrMapOvr>
  <p:transition advTm="14149"/>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48131"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dirty="0"/>
          </a:p>
          <a:p>
            <a:pPr eaLnBrk="1" hangingPunct="1">
              <a:buFont typeface="Wingdings 2" pitchFamily="18" charset="2"/>
              <a:buNone/>
            </a:pPr>
            <a:r>
              <a:rPr lang="ja-JP" altLang="en-US" sz="2400" dirty="0"/>
              <a:t>装置を下の図のようなグラフ</a:t>
            </a:r>
            <a:r>
              <a:rPr lang="en-US" altLang="ja-JP" sz="2400" dirty="0"/>
              <a:t>G</a:t>
            </a:r>
            <a:r>
              <a:rPr lang="ja-JP" altLang="en-US" sz="2400" dirty="0"/>
              <a:t>とみなす．</a:t>
            </a:r>
            <a:endParaRPr lang="en-US" altLang="ja-JP" sz="2400" dirty="0"/>
          </a:p>
          <a:p>
            <a:pPr eaLnBrk="1" hangingPunct="1">
              <a:buFont typeface="Wingdings 2" pitchFamily="18" charset="2"/>
              <a:buNone/>
            </a:pPr>
            <a:r>
              <a:rPr lang="ja-JP" altLang="en-US" sz="2400" dirty="0"/>
              <a:t>頂点数に関する帰納法を用いる．</a:t>
            </a:r>
            <a:endParaRPr lang="en-US" altLang="ja-JP" sz="2400" dirty="0"/>
          </a:p>
          <a:p>
            <a:pPr eaLnBrk="1" hangingPunct="1">
              <a:buFont typeface="Wingdings 2" pitchFamily="18" charset="2"/>
              <a:buNone/>
            </a:pPr>
            <a:r>
              <a:rPr lang="en-US" altLang="ja-JP" sz="2400" dirty="0"/>
              <a:t>|V(G)|=1</a:t>
            </a:r>
            <a:r>
              <a:rPr lang="ja-JP" altLang="en-US" sz="2400" dirty="0"/>
              <a:t>のときは自明．</a:t>
            </a:r>
            <a:endParaRPr lang="en-US" altLang="ja-JP" sz="2400" dirty="0"/>
          </a:p>
          <a:p>
            <a:pPr eaLnBrk="1" hangingPunct="1">
              <a:buFont typeface="Wingdings 2" pitchFamily="18" charset="2"/>
              <a:buNone/>
            </a:pPr>
            <a:r>
              <a:rPr lang="ja-JP" altLang="en-US" sz="2400" dirty="0"/>
              <a:t>（以下，</a:t>
            </a:r>
            <a:r>
              <a:rPr lang="en-US" altLang="ja-JP" sz="2400" dirty="0"/>
              <a:t>|V(G)|&lt;n</a:t>
            </a:r>
            <a:r>
              <a:rPr lang="ja-JP" altLang="en-US" sz="2400" dirty="0"/>
              <a:t>のときには問題が正しいと仮定し，</a:t>
            </a:r>
            <a:r>
              <a:rPr lang="en-US" altLang="ja-JP" sz="2400" dirty="0"/>
              <a:t> </a:t>
            </a:r>
          </a:p>
          <a:p>
            <a:pPr eaLnBrk="1" hangingPunct="1">
              <a:buFont typeface="Wingdings 2" pitchFamily="18" charset="2"/>
              <a:buNone/>
            </a:pPr>
            <a:r>
              <a:rPr lang="en-US" altLang="ja-JP" sz="2400" dirty="0"/>
              <a:t>|V(G)|=n</a:t>
            </a:r>
            <a:r>
              <a:rPr lang="ja-JP" altLang="en-US" sz="2400" dirty="0"/>
              <a:t>の場合を考えていく．）</a:t>
            </a:r>
            <a:endParaRPr lang="en-US" altLang="ja-JP" sz="2400" dirty="0"/>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a:xfrm>
            <a:off x="2838450" y="5445125"/>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3343275" y="5445125"/>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38608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p:cNvSpPr/>
          <p:nvPr/>
        </p:nvSpPr>
        <p:spPr>
          <a:xfrm>
            <a:off x="3343275" y="494188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3343275" y="5935663"/>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3865563"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43561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4378325"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4859338" y="5445125"/>
            <a:ext cx="433387"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a:xfrm>
            <a:off x="4854575" y="4941888"/>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58"/>
          <p:cNvSpPr/>
          <p:nvPr/>
        </p:nvSpPr>
        <p:spPr>
          <a:xfrm>
            <a:off x="5364163"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cxnSp>
        <p:nvCxnSpPr>
          <p:cNvPr id="26" name="直線コネクタ 25"/>
          <p:cNvCxnSpPr>
            <a:endCxn id="30" idx="4"/>
          </p:cNvCxnSpPr>
          <p:nvPr/>
        </p:nvCxnSpPr>
        <p:spPr bwMode="auto">
          <a:xfrm rot="16200000" flipH="1">
            <a:off x="4782344" y="5464969"/>
            <a:ext cx="592137"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28" name="円/楕円 27"/>
          <p:cNvSpPr/>
          <p:nvPr/>
        </p:nvSpPr>
        <p:spPr bwMode="auto">
          <a:xfrm>
            <a:off x="3963988" y="5543550"/>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円/楕円 28"/>
          <p:cNvSpPr/>
          <p:nvPr/>
        </p:nvSpPr>
        <p:spPr bwMode="auto">
          <a:xfrm>
            <a:off x="4454525"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 name="円/楕円 29"/>
          <p:cNvSpPr/>
          <p:nvPr/>
        </p:nvSpPr>
        <p:spPr bwMode="auto">
          <a:xfrm>
            <a:off x="4972050"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円/楕円 30"/>
          <p:cNvSpPr/>
          <p:nvPr/>
        </p:nvSpPr>
        <p:spPr bwMode="auto">
          <a:xfrm>
            <a:off x="5467350" y="5534025"/>
            <a:ext cx="215900"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円/楕円 31"/>
          <p:cNvSpPr/>
          <p:nvPr/>
        </p:nvSpPr>
        <p:spPr bwMode="auto">
          <a:xfrm>
            <a:off x="3438525" y="55483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円/楕円 32"/>
          <p:cNvSpPr/>
          <p:nvPr/>
        </p:nvSpPr>
        <p:spPr bwMode="auto">
          <a:xfrm>
            <a:off x="2943225" y="5543550"/>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円/楕円 33"/>
          <p:cNvSpPr/>
          <p:nvPr/>
        </p:nvSpPr>
        <p:spPr bwMode="auto">
          <a:xfrm>
            <a:off x="3451225" y="50530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3438525" y="602773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3968750" y="6034088"/>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4471988" y="6034088"/>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4957763" y="5045075"/>
            <a:ext cx="217487"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p:nvPr/>
        </p:nvCxnSpPr>
        <p:spPr bwMode="auto">
          <a:xfrm rot="16200000" flipH="1">
            <a:off x="3271044" y="5434807"/>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bwMode="auto">
          <a:xfrm rot="16200000" flipH="1">
            <a:off x="3265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bwMode="auto">
          <a:xfrm rot="16200000" flipH="1">
            <a:off x="3773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a:endCxn id="31" idx="6"/>
          </p:cNvCxnSpPr>
          <p:nvPr/>
        </p:nvCxnSpPr>
        <p:spPr bwMode="auto">
          <a:xfrm flipV="1">
            <a:off x="3059113" y="5641975"/>
            <a:ext cx="2624137"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bwMode="auto">
          <a:xfrm rot="16200000" flipH="1">
            <a:off x="4274344" y="5941219"/>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39" name="直線コネクタ 38"/>
          <p:cNvCxnSpPr>
            <a:endCxn id="37" idx="6"/>
          </p:cNvCxnSpPr>
          <p:nvPr/>
        </p:nvCxnSpPr>
        <p:spPr bwMode="auto">
          <a:xfrm>
            <a:off x="3575050" y="6138863"/>
            <a:ext cx="1114425"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advTm="14149"/>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48131"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dirty="0"/>
          </a:p>
          <a:p>
            <a:pPr eaLnBrk="1" hangingPunct="1">
              <a:buFont typeface="Wingdings 2" pitchFamily="18" charset="2"/>
              <a:buNone/>
            </a:pPr>
            <a:r>
              <a:rPr lang="ja-JP" altLang="en-US" sz="2400" dirty="0"/>
              <a:t>＊ある装置から構成される（位数</a:t>
            </a:r>
            <a:r>
              <a:rPr lang="en-US" altLang="ja-JP" sz="2400" dirty="0"/>
              <a:t>n</a:t>
            </a:r>
            <a:r>
              <a:rPr lang="ja-JP" altLang="en-US" sz="2400" dirty="0"/>
              <a:t>の）グラフ</a:t>
            </a:r>
            <a:r>
              <a:rPr lang="en-US" altLang="ja-JP" sz="2400" dirty="0"/>
              <a:t>G</a:t>
            </a:r>
            <a:r>
              <a:rPr lang="ja-JP" altLang="en-US" sz="2400" dirty="0"/>
              <a:t>に対して，</a:t>
            </a:r>
            <a:endParaRPr lang="en-US" altLang="ja-JP" sz="2400" dirty="0"/>
          </a:p>
          <a:p>
            <a:pPr eaLnBrk="1" hangingPunct="1">
              <a:buFont typeface="Wingdings 2" pitchFamily="18" charset="2"/>
              <a:buNone/>
            </a:pPr>
            <a:r>
              <a:rPr lang="ja-JP" altLang="en-US" sz="2400" dirty="0"/>
              <a:t>　  この問題が成立しないと仮定する．</a:t>
            </a:r>
            <a:endParaRPr lang="en-US" altLang="ja-JP" sz="2400" dirty="0"/>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a:xfrm>
            <a:off x="2838450" y="5445125"/>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3343275" y="5445125"/>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38608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p:cNvSpPr/>
          <p:nvPr/>
        </p:nvSpPr>
        <p:spPr>
          <a:xfrm>
            <a:off x="3343275" y="494188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3343275" y="5935663"/>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3865563"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43561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4378325"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4859338" y="5445125"/>
            <a:ext cx="433387"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a:xfrm>
            <a:off x="4854575" y="4941888"/>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58"/>
          <p:cNvSpPr/>
          <p:nvPr/>
        </p:nvSpPr>
        <p:spPr>
          <a:xfrm>
            <a:off x="5364163"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cxnSp>
        <p:nvCxnSpPr>
          <p:cNvPr id="26" name="直線コネクタ 25"/>
          <p:cNvCxnSpPr>
            <a:endCxn id="30" idx="4"/>
          </p:cNvCxnSpPr>
          <p:nvPr/>
        </p:nvCxnSpPr>
        <p:spPr bwMode="auto">
          <a:xfrm rot="16200000" flipH="1">
            <a:off x="4782344" y="5464969"/>
            <a:ext cx="592137"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28" name="円/楕円 27"/>
          <p:cNvSpPr/>
          <p:nvPr/>
        </p:nvSpPr>
        <p:spPr bwMode="auto">
          <a:xfrm>
            <a:off x="3963988" y="5543550"/>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円/楕円 28"/>
          <p:cNvSpPr/>
          <p:nvPr/>
        </p:nvSpPr>
        <p:spPr bwMode="auto">
          <a:xfrm>
            <a:off x="4454525"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 name="円/楕円 29"/>
          <p:cNvSpPr/>
          <p:nvPr/>
        </p:nvSpPr>
        <p:spPr bwMode="auto">
          <a:xfrm>
            <a:off x="4972050"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円/楕円 30"/>
          <p:cNvSpPr/>
          <p:nvPr/>
        </p:nvSpPr>
        <p:spPr bwMode="auto">
          <a:xfrm>
            <a:off x="5467350" y="5534025"/>
            <a:ext cx="215900"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円/楕円 31"/>
          <p:cNvSpPr/>
          <p:nvPr/>
        </p:nvSpPr>
        <p:spPr bwMode="auto">
          <a:xfrm>
            <a:off x="3438525" y="55483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円/楕円 32"/>
          <p:cNvSpPr/>
          <p:nvPr/>
        </p:nvSpPr>
        <p:spPr bwMode="auto">
          <a:xfrm>
            <a:off x="2943225" y="5543550"/>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円/楕円 33"/>
          <p:cNvSpPr/>
          <p:nvPr/>
        </p:nvSpPr>
        <p:spPr bwMode="auto">
          <a:xfrm>
            <a:off x="3451225" y="50530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3438525" y="602773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3968750" y="6034088"/>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4471988" y="6034088"/>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4957763" y="5045075"/>
            <a:ext cx="217487"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p:nvPr/>
        </p:nvCxnSpPr>
        <p:spPr bwMode="auto">
          <a:xfrm rot="16200000" flipH="1">
            <a:off x="3271044" y="5434807"/>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bwMode="auto">
          <a:xfrm rot="16200000" flipH="1">
            <a:off x="3265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bwMode="auto">
          <a:xfrm rot="16200000" flipH="1">
            <a:off x="3773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a:endCxn id="31" idx="6"/>
          </p:cNvCxnSpPr>
          <p:nvPr/>
        </p:nvCxnSpPr>
        <p:spPr bwMode="auto">
          <a:xfrm flipV="1">
            <a:off x="3059113" y="5641975"/>
            <a:ext cx="2624137"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bwMode="auto">
          <a:xfrm rot="16200000" flipH="1">
            <a:off x="4274344" y="5941219"/>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39" name="直線コネクタ 38"/>
          <p:cNvCxnSpPr>
            <a:endCxn id="37" idx="6"/>
          </p:cNvCxnSpPr>
          <p:nvPr/>
        </p:nvCxnSpPr>
        <p:spPr bwMode="auto">
          <a:xfrm>
            <a:off x="3575050" y="6138863"/>
            <a:ext cx="1114425"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41520342"/>
      </p:ext>
    </p:extLst>
  </p:cSld>
  <p:clrMapOvr>
    <a:masterClrMapping/>
  </p:clrMapOvr>
  <p:transition advTm="14149"/>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49155"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dirty="0"/>
          </a:p>
          <a:p>
            <a:pPr eaLnBrk="1" hangingPunct="1">
              <a:buNone/>
            </a:pPr>
            <a:r>
              <a:rPr lang="en-US" altLang="ja-JP" sz="2400" dirty="0"/>
              <a:t> </a:t>
            </a:r>
            <a:r>
              <a:rPr lang="ja-JP" altLang="en-US" sz="2400" dirty="0"/>
              <a:t>帰納法の仮定（</a:t>
            </a:r>
            <a:r>
              <a:rPr lang="en-US" altLang="ja-JP" sz="2400" dirty="0"/>
              <a:t>|V(G)|&lt;n</a:t>
            </a:r>
            <a:r>
              <a:rPr lang="ja-JP" altLang="en-US" sz="2400" dirty="0"/>
              <a:t>のときには問題が正しい）より，</a:t>
            </a:r>
            <a:endParaRPr lang="en-US" altLang="ja-JP" sz="2400" dirty="0"/>
          </a:p>
          <a:p>
            <a:pPr eaLnBrk="1" hangingPunct="1">
              <a:buFont typeface="Wingdings 2" pitchFamily="18" charset="2"/>
              <a:buNone/>
            </a:pPr>
            <a:r>
              <a:rPr lang="ja-JP" altLang="en-US" sz="2400" dirty="0"/>
              <a:t> 任意の </a:t>
            </a:r>
            <a:r>
              <a:rPr lang="en-US" altLang="ja-JP" sz="2400" dirty="0"/>
              <a:t>u </a:t>
            </a:r>
            <a:r>
              <a:rPr lang="ja-JP" altLang="en-US" sz="2400" dirty="0"/>
              <a:t>∊ </a:t>
            </a:r>
            <a:r>
              <a:rPr lang="en-US" altLang="ja-JP" sz="2400" dirty="0"/>
              <a:t>V(G) </a:t>
            </a:r>
            <a:r>
              <a:rPr lang="ja-JP" altLang="en-US" sz="2400" dirty="0"/>
              <a:t>に対し，</a:t>
            </a:r>
            <a:endParaRPr lang="en-US" altLang="ja-JP" sz="2400" dirty="0"/>
          </a:p>
          <a:p>
            <a:pPr eaLnBrk="1" hangingPunct="1">
              <a:buFont typeface="Wingdings 2" pitchFamily="18" charset="2"/>
              <a:buNone/>
            </a:pPr>
            <a:r>
              <a:rPr lang="ja-JP" altLang="en-US" sz="2400" dirty="0"/>
              <a:t> ある操作</a:t>
            </a:r>
            <a:r>
              <a:rPr lang="en-US" altLang="ja-JP" sz="2400" dirty="0"/>
              <a:t>Su</a:t>
            </a:r>
            <a:r>
              <a:rPr lang="ja-JP" altLang="en-US" sz="2400" dirty="0"/>
              <a:t>で，</a:t>
            </a:r>
            <a:r>
              <a:rPr lang="en-US" altLang="ja-JP" sz="2400" dirty="0"/>
              <a:t>G</a:t>
            </a:r>
            <a:r>
              <a:rPr lang="ja-JP" altLang="en-US" sz="2400" dirty="0"/>
              <a:t>から</a:t>
            </a:r>
            <a:r>
              <a:rPr lang="en-US" altLang="ja-JP" sz="2400" dirty="0"/>
              <a:t>u</a:t>
            </a:r>
            <a:r>
              <a:rPr lang="ja-JP" altLang="en-US" sz="2400" dirty="0"/>
              <a:t>を除いたグラフは反転可能．</a:t>
            </a:r>
            <a:endParaRPr lang="en-US" altLang="ja-JP" sz="2400" dirty="0"/>
          </a:p>
          <a:p>
            <a:pPr eaLnBrk="1" hangingPunct="1">
              <a:buFont typeface="Wingdings 2" pitchFamily="18" charset="2"/>
              <a:buNone/>
            </a:pPr>
            <a:endParaRPr lang="en-US" altLang="ja-JP" sz="2400" dirty="0"/>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a:xfrm>
            <a:off x="2838450" y="5445125"/>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3343275" y="5445125"/>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38608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p:cNvSpPr/>
          <p:nvPr/>
        </p:nvSpPr>
        <p:spPr>
          <a:xfrm>
            <a:off x="3343275" y="494188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3343275" y="5935663"/>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3865563"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43561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4378325"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4859338" y="5445125"/>
            <a:ext cx="433387"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a:xfrm>
            <a:off x="4854575" y="4941888"/>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58"/>
          <p:cNvSpPr/>
          <p:nvPr/>
        </p:nvSpPr>
        <p:spPr>
          <a:xfrm>
            <a:off x="5364163"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cxnSp>
        <p:nvCxnSpPr>
          <p:cNvPr id="26" name="直線コネクタ 25"/>
          <p:cNvCxnSpPr>
            <a:endCxn id="30" idx="4"/>
          </p:cNvCxnSpPr>
          <p:nvPr/>
        </p:nvCxnSpPr>
        <p:spPr bwMode="auto">
          <a:xfrm rot="16200000" flipH="1">
            <a:off x="4782344" y="5464969"/>
            <a:ext cx="592137"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28" name="円/楕円 27"/>
          <p:cNvSpPr/>
          <p:nvPr/>
        </p:nvSpPr>
        <p:spPr bwMode="auto">
          <a:xfrm>
            <a:off x="3963988" y="5543550"/>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円/楕円 28"/>
          <p:cNvSpPr/>
          <p:nvPr/>
        </p:nvSpPr>
        <p:spPr bwMode="auto">
          <a:xfrm>
            <a:off x="4454525"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 name="円/楕円 29"/>
          <p:cNvSpPr/>
          <p:nvPr/>
        </p:nvSpPr>
        <p:spPr bwMode="auto">
          <a:xfrm>
            <a:off x="4972050"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円/楕円 30"/>
          <p:cNvSpPr/>
          <p:nvPr/>
        </p:nvSpPr>
        <p:spPr bwMode="auto">
          <a:xfrm>
            <a:off x="5467350" y="5534025"/>
            <a:ext cx="215900"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円/楕円 31"/>
          <p:cNvSpPr/>
          <p:nvPr/>
        </p:nvSpPr>
        <p:spPr bwMode="auto">
          <a:xfrm>
            <a:off x="3438525" y="55483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円/楕円 32"/>
          <p:cNvSpPr/>
          <p:nvPr/>
        </p:nvSpPr>
        <p:spPr bwMode="auto">
          <a:xfrm>
            <a:off x="2943225" y="5543550"/>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4" name="円/楕円 33"/>
          <p:cNvSpPr/>
          <p:nvPr/>
        </p:nvSpPr>
        <p:spPr bwMode="auto">
          <a:xfrm>
            <a:off x="3451225" y="50530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3438525" y="602773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3968750" y="6034088"/>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4471988" y="6034088"/>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4957763" y="5045075"/>
            <a:ext cx="217487"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p:nvPr/>
        </p:nvCxnSpPr>
        <p:spPr bwMode="auto">
          <a:xfrm rot="16200000" flipH="1">
            <a:off x="3271044" y="5434807"/>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bwMode="auto">
          <a:xfrm rot="16200000" flipH="1">
            <a:off x="3265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bwMode="auto">
          <a:xfrm rot="16200000" flipH="1">
            <a:off x="3773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a:endCxn id="31" idx="6"/>
          </p:cNvCxnSpPr>
          <p:nvPr/>
        </p:nvCxnSpPr>
        <p:spPr bwMode="auto">
          <a:xfrm flipV="1">
            <a:off x="3059113" y="5641975"/>
            <a:ext cx="2624137"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bwMode="auto">
          <a:xfrm rot="16200000" flipH="1">
            <a:off x="4274344" y="5941219"/>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49189" name="テキスト ボックス 38"/>
          <p:cNvSpPr txBox="1">
            <a:spLocks noChangeArrowheads="1"/>
          </p:cNvSpPr>
          <p:nvPr/>
        </p:nvSpPr>
        <p:spPr bwMode="auto">
          <a:xfrm>
            <a:off x="3063875" y="4724400"/>
            <a:ext cx="355600" cy="461963"/>
          </a:xfrm>
          <a:prstGeom prst="rect">
            <a:avLst/>
          </a:prstGeom>
          <a:noFill/>
          <a:ln w="9525">
            <a:noFill/>
            <a:miter lim="800000"/>
            <a:headEnd/>
            <a:tailEnd/>
          </a:ln>
        </p:spPr>
        <p:txBody>
          <a:bodyPr wrap="none">
            <a:spAutoFit/>
          </a:bodyPr>
          <a:lstStyle/>
          <a:p>
            <a:r>
              <a:rPr lang="en-US" altLang="ja-JP" sz="2400"/>
              <a:t>u</a:t>
            </a:r>
            <a:endParaRPr lang="ja-JP" altLang="en-US" sz="2400"/>
          </a:p>
        </p:txBody>
      </p:sp>
      <p:cxnSp>
        <p:nvCxnSpPr>
          <p:cNvPr id="52" name="直線コネクタ 51"/>
          <p:cNvCxnSpPr/>
          <p:nvPr/>
        </p:nvCxnSpPr>
        <p:spPr bwMode="auto">
          <a:xfrm>
            <a:off x="3575050" y="6138863"/>
            <a:ext cx="1114425"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advTm="14149"/>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50179"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dirty="0"/>
          </a:p>
          <a:p>
            <a:pPr eaLnBrk="1" hangingPunct="1">
              <a:buNone/>
            </a:pPr>
            <a:r>
              <a:rPr lang="en-US" altLang="ja-JP" sz="2400" dirty="0"/>
              <a:t> </a:t>
            </a:r>
            <a:r>
              <a:rPr lang="ja-JP" altLang="en-US" sz="2400" dirty="0"/>
              <a:t>帰納法の仮定（</a:t>
            </a:r>
            <a:r>
              <a:rPr lang="en-US" altLang="ja-JP" sz="2400" dirty="0"/>
              <a:t>|V(G)|&lt;n</a:t>
            </a:r>
            <a:r>
              <a:rPr lang="ja-JP" altLang="en-US" sz="2400" dirty="0"/>
              <a:t>のときには問題が正しい）より，</a:t>
            </a:r>
            <a:endParaRPr lang="en-US" altLang="ja-JP" sz="2400" dirty="0"/>
          </a:p>
          <a:p>
            <a:pPr eaLnBrk="1" hangingPunct="1">
              <a:buFont typeface="Wingdings 2" pitchFamily="18" charset="2"/>
              <a:buNone/>
            </a:pPr>
            <a:r>
              <a:rPr lang="ja-JP" altLang="en-US" sz="2400" dirty="0"/>
              <a:t> 任意の </a:t>
            </a:r>
            <a:r>
              <a:rPr lang="en-US" altLang="ja-JP" sz="2400" dirty="0"/>
              <a:t>u </a:t>
            </a:r>
            <a:r>
              <a:rPr lang="ja-JP" altLang="en-US" sz="2400" dirty="0"/>
              <a:t>∊ </a:t>
            </a:r>
            <a:r>
              <a:rPr lang="en-US" altLang="ja-JP" sz="2400" dirty="0"/>
              <a:t>V(G) </a:t>
            </a:r>
            <a:r>
              <a:rPr lang="ja-JP" altLang="en-US" sz="2400" dirty="0"/>
              <a:t>に対し，</a:t>
            </a:r>
            <a:endParaRPr lang="en-US" altLang="ja-JP" sz="2400" dirty="0"/>
          </a:p>
          <a:p>
            <a:pPr eaLnBrk="1" hangingPunct="1">
              <a:buFont typeface="Wingdings 2" pitchFamily="18" charset="2"/>
              <a:buNone/>
            </a:pPr>
            <a:r>
              <a:rPr lang="ja-JP" altLang="en-US" sz="2400" dirty="0"/>
              <a:t> ある操作</a:t>
            </a:r>
            <a:r>
              <a:rPr lang="en-US" altLang="ja-JP" sz="2400" dirty="0"/>
              <a:t>Su</a:t>
            </a:r>
            <a:r>
              <a:rPr lang="ja-JP" altLang="en-US" sz="2400" dirty="0"/>
              <a:t>で，</a:t>
            </a:r>
            <a:r>
              <a:rPr lang="en-US" altLang="ja-JP" sz="2400" dirty="0"/>
              <a:t>G</a:t>
            </a:r>
            <a:r>
              <a:rPr lang="ja-JP" altLang="en-US" sz="2400" dirty="0"/>
              <a:t>から</a:t>
            </a:r>
            <a:r>
              <a:rPr lang="en-US" altLang="ja-JP" sz="2400" dirty="0"/>
              <a:t>u</a:t>
            </a:r>
            <a:r>
              <a:rPr lang="ja-JP" altLang="en-US" sz="2400" dirty="0"/>
              <a:t>を除いたグラフは反転可能．</a:t>
            </a:r>
            <a:endParaRPr lang="en-US" altLang="ja-JP" sz="2400" dirty="0"/>
          </a:p>
          <a:p>
            <a:pPr eaLnBrk="1" hangingPunct="1">
              <a:buFont typeface="Wingdings 2" pitchFamily="18" charset="2"/>
              <a:buNone/>
            </a:pPr>
            <a:r>
              <a:rPr lang="en-US" altLang="ja-JP" sz="2400" dirty="0"/>
              <a:t> </a:t>
            </a:r>
            <a:r>
              <a:rPr lang="ja-JP" altLang="en-US" sz="2400" dirty="0"/>
              <a:t>また，＊の仮定より，</a:t>
            </a:r>
            <a:endParaRPr lang="en-US" altLang="ja-JP" sz="2400" dirty="0"/>
          </a:p>
          <a:p>
            <a:pPr eaLnBrk="1" hangingPunct="1">
              <a:buFont typeface="Wingdings 2" pitchFamily="18" charset="2"/>
              <a:buNone/>
            </a:pPr>
            <a:r>
              <a:rPr lang="ja-JP" altLang="en-US" sz="2400" dirty="0"/>
              <a:t> </a:t>
            </a:r>
            <a:r>
              <a:rPr lang="en-US" altLang="ja-JP" sz="2400" dirty="0"/>
              <a:t>G</a:t>
            </a:r>
            <a:r>
              <a:rPr lang="ja-JP" altLang="en-US" sz="2400" dirty="0"/>
              <a:t>に対して操作</a:t>
            </a:r>
            <a:r>
              <a:rPr lang="en-US" altLang="ja-JP" sz="2400" dirty="0"/>
              <a:t>Su</a:t>
            </a:r>
            <a:r>
              <a:rPr lang="ja-JP" altLang="en-US" sz="2400" dirty="0"/>
              <a:t>を行ったときに </a:t>
            </a:r>
            <a:r>
              <a:rPr lang="en-US" altLang="ja-JP" sz="2400" dirty="0"/>
              <a:t>u </a:t>
            </a:r>
            <a:r>
              <a:rPr lang="ja-JP" altLang="en-US" sz="2400" dirty="0"/>
              <a:t>は反転していないことが分かる．</a:t>
            </a:r>
            <a:endParaRPr lang="en-US" altLang="ja-JP" sz="2400" dirty="0"/>
          </a:p>
          <a:p>
            <a:pPr eaLnBrk="1" hangingPunct="1">
              <a:buFont typeface="Wingdings 2" pitchFamily="18" charset="2"/>
              <a:buNone/>
            </a:pPr>
            <a:endParaRPr lang="en-US" altLang="ja-JP" sz="2400" dirty="0"/>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a:xfrm>
            <a:off x="2838450" y="5445125"/>
            <a:ext cx="433388"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3343275"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3860800"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3343275" y="5935663"/>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3865563" y="594995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4356100"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4378325" y="594995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4859338" y="5445125"/>
            <a:ext cx="433387"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a:xfrm>
            <a:off x="4854575" y="4941888"/>
            <a:ext cx="433388"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58"/>
          <p:cNvSpPr/>
          <p:nvPr/>
        </p:nvSpPr>
        <p:spPr>
          <a:xfrm>
            <a:off x="5364163"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cxnSp>
        <p:nvCxnSpPr>
          <p:cNvPr id="26" name="直線コネクタ 25"/>
          <p:cNvCxnSpPr>
            <a:endCxn id="30" idx="4"/>
          </p:cNvCxnSpPr>
          <p:nvPr/>
        </p:nvCxnSpPr>
        <p:spPr bwMode="auto">
          <a:xfrm rot="16200000" flipH="1">
            <a:off x="4782344" y="5464969"/>
            <a:ext cx="592137"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28" name="円/楕円 27"/>
          <p:cNvSpPr/>
          <p:nvPr/>
        </p:nvSpPr>
        <p:spPr bwMode="auto">
          <a:xfrm>
            <a:off x="3963988" y="5543550"/>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円/楕円 28"/>
          <p:cNvSpPr/>
          <p:nvPr/>
        </p:nvSpPr>
        <p:spPr bwMode="auto">
          <a:xfrm>
            <a:off x="4454525"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 name="円/楕円 29"/>
          <p:cNvSpPr/>
          <p:nvPr/>
        </p:nvSpPr>
        <p:spPr bwMode="auto">
          <a:xfrm>
            <a:off x="4972050"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円/楕円 30"/>
          <p:cNvSpPr/>
          <p:nvPr/>
        </p:nvSpPr>
        <p:spPr bwMode="auto">
          <a:xfrm>
            <a:off x="5467350" y="5534025"/>
            <a:ext cx="215900"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円/楕円 31"/>
          <p:cNvSpPr/>
          <p:nvPr/>
        </p:nvSpPr>
        <p:spPr bwMode="auto">
          <a:xfrm>
            <a:off x="3438525" y="55483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円/楕円 32"/>
          <p:cNvSpPr/>
          <p:nvPr/>
        </p:nvSpPr>
        <p:spPr bwMode="auto">
          <a:xfrm>
            <a:off x="2943225" y="5543550"/>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3438525" y="602773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3968750" y="6034088"/>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4471988" y="6034088"/>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4957763" y="5045075"/>
            <a:ext cx="217487"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2" name="直線コネクタ 41"/>
          <p:cNvCxnSpPr/>
          <p:nvPr/>
        </p:nvCxnSpPr>
        <p:spPr bwMode="auto">
          <a:xfrm rot="16200000" flipH="1">
            <a:off x="3265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bwMode="auto">
          <a:xfrm rot="16200000" flipH="1">
            <a:off x="3773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a:endCxn id="31" idx="6"/>
          </p:cNvCxnSpPr>
          <p:nvPr/>
        </p:nvCxnSpPr>
        <p:spPr bwMode="auto">
          <a:xfrm flipV="1">
            <a:off x="3059113" y="5641975"/>
            <a:ext cx="2624137"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bwMode="auto">
          <a:xfrm rot="16200000" flipH="1">
            <a:off x="4274344" y="5941219"/>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34" name="直線コネクタ 33"/>
          <p:cNvCxnSpPr/>
          <p:nvPr/>
        </p:nvCxnSpPr>
        <p:spPr bwMode="auto">
          <a:xfrm>
            <a:off x="3575050" y="6138863"/>
            <a:ext cx="1114425"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advTm="14149"/>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51203"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dirty="0"/>
          </a:p>
          <a:p>
            <a:pPr eaLnBrk="1" hangingPunct="1">
              <a:buNone/>
            </a:pPr>
            <a:r>
              <a:rPr lang="en-US" altLang="ja-JP" sz="2400" dirty="0"/>
              <a:t> </a:t>
            </a:r>
            <a:r>
              <a:rPr lang="ja-JP" altLang="en-US" sz="2400" dirty="0"/>
              <a:t>帰納法の仮定（</a:t>
            </a:r>
            <a:r>
              <a:rPr lang="en-US" altLang="ja-JP" sz="2400" dirty="0"/>
              <a:t>|V(G)|&lt;n</a:t>
            </a:r>
            <a:r>
              <a:rPr lang="ja-JP" altLang="en-US" sz="2400" dirty="0"/>
              <a:t>のときには問題が正しい）より，</a:t>
            </a:r>
            <a:endParaRPr lang="en-US" altLang="ja-JP" sz="2400" dirty="0"/>
          </a:p>
          <a:p>
            <a:pPr eaLnBrk="1" hangingPunct="1">
              <a:buFont typeface="Wingdings 2" pitchFamily="18" charset="2"/>
              <a:buNone/>
            </a:pPr>
            <a:r>
              <a:rPr lang="ja-JP" altLang="en-US" sz="2400" dirty="0"/>
              <a:t> 任意の </a:t>
            </a:r>
            <a:r>
              <a:rPr lang="en-US" altLang="ja-JP" sz="2400" dirty="0"/>
              <a:t>u </a:t>
            </a:r>
            <a:r>
              <a:rPr lang="ja-JP" altLang="en-US" sz="2400" dirty="0"/>
              <a:t>∊ </a:t>
            </a:r>
            <a:r>
              <a:rPr lang="en-US" altLang="ja-JP" sz="2400" dirty="0"/>
              <a:t>V(G) </a:t>
            </a:r>
            <a:r>
              <a:rPr lang="ja-JP" altLang="en-US" sz="2400" dirty="0"/>
              <a:t>に対し，</a:t>
            </a:r>
            <a:endParaRPr lang="en-US" altLang="ja-JP" sz="2400" dirty="0"/>
          </a:p>
          <a:p>
            <a:pPr eaLnBrk="1" hangingPunct="1">
              <a:buFont typeface="Wingdings 2" pitchFamily="18" charset="2"/>
              <a:buNone/>
            </a:pPr>
            <a:r>
              <a:rPr lang="ja-JP" altLang="en-US" sz="2400" dirty="0"/>
              <a:t> ある操作</a:t>
            </a:r>
            <a:r>
              <a:rPr lang="en-US" altLang="ja-JP" sz="2400" dirty="0"/>
              <a:t>Su</a:t>
            </a:r>
            <a:r>
              <a:rPr lang="ja-JP" altLang="en-US" sz="2400" dirty="0"/>
              <a:t>で，</a:t>
            </a:r>
            <a:r>
              <a:rPr lang="en-US" altLang="ja-JP" sz="2400" dirty="0"/>
              <a:t>G</a:t>
            </a:r>
            <a:r>
              <a:rPr lang="ja-JP" altLang="en-US" sz="2400" dirty="0"/>
              <a:t>から</a:t>
            </a:r>
            <a:r>
              <a:rPr lang="en-US" altLang="ja-JP" sz="2400" dirty="0"/>
              <a:t>u</a:t>
            </a:r>
            <a:r>
              <a:rPr lang="ja-JP" altLang="en-US" sz="2400" dirty="0"/>
              <a:t>を除いたグラフは反転可能．</a:t>
            </a:r>
            <a:endParaRPr lang="en-US" altLang="ja-JP" sz="2400" dirty="0"/>
          </a:p>
          <a:p>
            <a:pPr eaLnBrk="1" hangingPunct="1">
              <a:buNone/>
            </a:pPr>
            <a:r>
              <a:rPr lang="en-US" altLang="ja-JP" sz="2400" dirty="0"/>
              <a:t> </a:t>
            </a:r>
            <a:r>
              <a:rPr lang="ja-JP" altLang="en-US" sz="2400" dirty="0"/>
              <a:t>また，＊の仮定より，</a:t>
            </a:r>
            <a:endParaRPr lang="en-US" altLang="ja-JP" sz="2400" dirty="0"/>
          </a:p>
          <a:p>
            <a:pPr eaLnBrk="1" hangingPunct="1">
              <a:buNone/>
            </a:pPr>
            <a:r>
              <a:rPr lang="ja-JP" altLang="en-US" sz="2400" dirty="0"/>
              <a:t> </a:t>
            </a:r>
            <a:r>
              <a:rPr lang="en-US" altLang="ja-JP" sz="2400" dirty="0"/>
              <a:t>G</a:t>
            </a:r>
            <a:r>
              <a:rPr lang="ja-JP" altLang="en-US" sz="2400" dirty="0"/>
              <a:t>に対して操作</a:t>
            </a:r>
            <a:r>
              <a:rPr lang="en-US" altLang="ja-JP" sz="2400" dirty="0"/>
              <a:t>Su</a:t>
            </a:r>
            <a:r>
              <a:rPr lang="ja-JP" altLang="en-US" sz="2400" dirty="0"/>
              <a:t>を行ったときに </a:t>
            </a:r>
            <a:r>
              <a:rPr lang="en-US" altLang="ja-JP" sz="2400" dirty="0"/>
              <a:t>u </a:t>
            </a:r>
            <a:r>
              <a:rPr lang="ja-JP" altLang="en-US" sz="2400" dirty="0"/>
              <a:t>は反転していないことが分かる．</a:t>
            </a:r>
            <a:endParaRPr lang="en-US" altLang="ja-JP" sz="2400" dirty="0"/>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a:xfrm>
            <a:off x="2838450" y="5445125"/>
            <a:ext cx="433388"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3343275"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3860800"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3343275" y="5935663"/>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3865563" y="594995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4356100"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4378325" y="594995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4859338" y="5445125"/>
            <a:ext cx="433387"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a:xfrm>
            <a:off x="4854575" y="4941888"/>
            <a:ext cx="433388"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58"/>
          <p:cNvSpPr/>
          <p:nvPr/>
        </p:nvSpPr>
        <p:spPr>
          <a:xfrm>
            <a:off x="5364163"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cxnSp>
        <p:nvCxnSpPr>
          <p:cNvPr id="26" name="直線コネクタ 25"/>
          <p:cNvCxnSpPr>
            <a:endCxn id="30" idx="4"/>
          </p:cNvCxnSpPr>
          <p:nvPr/>
        </p:nvCxnSpPr>
        <p:spPr bwMode="auto">
          <a:xfrm rot="16200000" flipH="1">
            <a:off x="4782344" y="5464969"/>
            <a:ext cx="592137"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28" name="円/楕円 27"/>
          <p:cNvSpPr/>
          <p:nvPr/>
        </p:nvSpPr>
        <p:spPr bwMode="auto">
          <a:xfrm>
            <a:off x="3963988" y="5543550"/>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円/楕円 28"/>
          <p:cNvSpPr/>
          <p:nvPr/>
        </p:nvSpPr>
        <p:spPr bwMode="auto">
          <a:xfrm>
            <a:off x="4454525"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 name="円/楕円 29"/>
          <p:cNvSpPr/>
          <p:nvPr/>
        </p:nvSpPr>
        <p:spPr bwMode="auto">
          <a:xfrm>
            <a:off x="4972050"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円/楕円 30"/>
          <p:cNvSpPr/>
          <p:nvPr/>
        </p:nvSpPr>
        <p:spPr bwMode="auto">
          <a:xfrm>
            <a:off x="5467350" y="5534025"/>
            <a:ext cx="215900"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円/楕円 31"/>
          <p:cNvSpPr/>
          <p:nvPr/>
        </p:nvSpPr>
        <p:spPr bwMode="auto">
          <a:xfrm>
            <a:off x="3438525" y="55483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円/楕円 32"/>
          <p:cNvSpPr/>
          <p:nvPr/>
        </p:nvSpPr>
        <p:spPr bwMode="auto">
          <a:xfrm>
            <a:off x="2943225" y="5543550"/>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3438525" y="602773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3968750" y="6034088"/>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4471988" y="6034088"/>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4957763" y="5045075"/>
            <a:ext cx="217487"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2" name="直線コネクタ 41"/>
          <p:cNvCxnSpPr/>
          <p:nvPr/>
        </p:nvCxnSpPr>
        <p:spPr bwMode="auto">
          <a:xfrm rot="16200000" flipH="1">
            <a:off x="3265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bwMode="auto">
          <a:xfrm rot="16200000" flipH="1">
            <a:off x="3773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a:endCxn id="31" idx="6"/>
          </p:cNvCxnSpPr>
          <p:nvPr/>
        </p:nvCxnSpPr>
        <p:spPr bwMode="auto">
          <a:xfrm flipV="1">
            <a:off x="3059113" y="5641975"/>
            <a:ext cx="2624137"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bwMode="auto">
          <a:xfrm rot="16200000" flipH="1">
            <a:off x="4274344" y="5941219"/>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34" name="正方形/長方形 33"/>
          <p:cNvSpPr/>
          <p:nvPr/>
        </p:nvSpPr>
        <p:spPr>
          <a:xfrm>
            <a:off x="3343275" y="494188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円/楕円 38"/>
          <p:cNvSpPr/>
          <p:nvPr/>
        </p:nvSpPr>
        <p:spPr bwMode="auto">
          <a:xfrm>
            <a:off x="3451225" y="50530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p:nvPr/>
        </p:nvCxnSpPr>
        <p:spPr bwMode="auto">
          <a:xfrm rot="16200000" flipH="1">
            <a:off x="3271044" y="5434807"/>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51237" name="テキスト ボックス 46"/>
          <p:cNvSpPr txBox="1">
            <a:spLocks noChangeArrowheads="1"/>
          </p:cNvSpPr>
          <p:nvPr/>
        </p:nvSpPr>
        <p:spPr bwMode="auto">
          <a:xfrm>
            <a:off x="3063875" y="4724400"/>
            <a:ext cx="355600" cy="461963"/>
          </a:xfrm>
          <a:prstGeom prst="rect">
            <a:avLst/>
          </a:prstGeom>
          <a:noFill/>
          <a:ln w="9525">
            <a:noFill/>
            <a:miter lim="800000"/>
            <a:headEnd/>
            <a:tailEnd/>
          </a:ln>
        </p:spPr>
        <p:txBody>
          <a:bodyPr wrap="none">
            <a:spAutoFit/>
          </a:bodyPr>
          <a:lstStyle/>
          <a:p>
            <a:r>
              <a:rPr lang="en-US" altLang="ja-JP" sz="2400"/>
              <a:t>u</a:t>
            </a:r>
            <a:endParaRPr lang="ja-JP" altLang="en-US" sz="2400"/>
          </a:p>
        </p:txBody>
      </p:sp>
      <p:cxnSp>
        <p:nvCxnSpPr>
          <p:cNvPr id="52" name="直線コネクタ 51"/>
          <p:cNvCxnSpPr/>
          <p:nvPr/>
        </p:nvCxnSpPr>
        <p:spPr bwMode="auto">
          <a:xfrm>
            <a:off x="3575050" y="6138863"/>
            <a:ext cx="1114425"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advTm="14149"/>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52227"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a:p>
          <a:p>
            <a:pPr eaLnBrk="1" hangingPunct="1">
              <a:buFont typeface="Wingdings 2" pitchFamily="18" charset="2"/>
              <a:buNone/>
            </a:pPr>
            <a:r>
              <a:rPr lang="ja-JP" altLang="en-US" sz="2400"/>
              <a:t>　</a:t>
            </a:r>
            <a:endParaRPr lang="en-US" altLang="ja-JP" sz="2400"/>
          </a:p>
          <a:p>
            <a:pPr eaLnBrk="1" hangingPunct="1">
              <a:buFont typeface="Wingdings 2" pitchFamily="18" charset="2"/>
              <a:buNone/>
            </a:pPr>
            <a:r>
              <a:rPr lang="ja-JP" altLang="en-US" sz="2400"/>
              <a:t>　任意の </a:t>
            </a:r>
            <a:r>
              <a:rPr lang="en-US" altLang="ja-JP" sz="2400"/>
              <a:t>u </a:t>
            </a:r>
            <a:r>
              <a:rPr lang="ja-JP" altLang="en-US" sz="2400"/>
              <a:t>∊ </a:t>
            </a:r>
            <a:r>
              <a:rPr lang="en-US" altLang="ja-JP" sz="2400"/>
              <a:t>V(G) </a:t>
            </a:r>
            <a:r>
              <a:rPr lang="ja-JP" altLang="en-US" sz="2400"/>
              <a:t>に対し，</a:t>
            </a:r>
            <a:endParaRPr lang="en-US" altLang="ja-JP" sz="2400"/>
          </a:p>
          <a:p>
            <a:pPr eaLnBrk="1" hangingPunct="1">
              <a:buFont typeface="Wingdings 2" pitchFamily="18" charset="2"/>
              <a:buNone/>
            </a:pPr>
            <a:r>
              <a:rPr lang="ja-JP" altLang="en-US" sz="2400"/>
              <a:t>　ある操作</a:t>
            </a:r>
            <a:r>
              <a:rPr lang="en-US" altLang="ja-JP" sz="2400"/>
              <a:t>Su</a:t>
            </a:r>
            <a:r>
              <a:rPr lang="ja-JP" altLang="en-US" sz="2400"/>
              <a:t>を行うことにより</a:t>
            </a:r>
            <a:r>
              <a:rPr lang="en-US" altLang="ja-JP" sz="2400"/>
              <a:t>u</a:t>
            </a:r>
            <a:r>
              <a:rPr lang="ja-JP" altLang="en-US" sz="2400"/>
              <a:t>以外を反転させることができる．</a:t>
            </a:r>
            <a:endParaRPr lang="en-US" altLang="ja-JP" sz="240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a:xfrm>
            <a:off x="2838450" y="5445125"/>
            <a:ext cx="433388"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3343275"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3860800"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3343275" y="5935663"/>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3865563" y="594995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4356100"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4378325" y="594995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4859338" y="5445125"/>
            <a:ext cx="433387"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a:xfrm>
            <a:off x="4854575" y="4941888"/>
            <a:ext cx="433388"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58"/>
          <p:cNvSpPr/>
          <p:nvPr/>
        </p:nvSpPr>
        <p:spPr>
          <a:xfrm>
            <a:off x="5364163"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cxnSp>
        <p:nvCxnSpPr>
          <p:cNvPr id="26" name="直線コネクタ 25"/>
          <p:cNvCxnSpPr>
            <a:endCxn id="30" idx="4"/>
          </p:cNvCxnSpPr>
          <p:nvPr/>
        </p:nvCxnSpPr>
        <p:spPr bwMode="auto">
          <a:xfrm rot="16200000" flipH="1">
            <a:off x="4782344" y="5464969"/>
            <a:ext cx="592137"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28" name="円/楕円 27"/>
          <p:cNvSpPr/>
          <p:nvPr/>
        </p:nvSpPr>
        <p:spPr bwMode="auto">
          <a:xfrm>
            <a:off x="3963988" y="5543550"/>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円/楕円 28"/>
          <p:cNvSpPr/>
          <p:nvPr/>
        </p:nvSpPr>
        <p:spPr bwMode="auto">
          <a:xfrm>
            <a:off x="4454525"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 name="円/楕円 29"/>
          <p:cNvSpPr/>
          <p:nvPr/>
        </p:nvSpPr>
        <p:spPr bwMode="auto">
          <a:xfrm>
            <a:off x="4972050"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円/楕円 30"/>
          <p:cNvSpPr/>
          <p:nvPr/>
        </p:nvSpPr>
        <p:spPr bwMode="auto">
          <a:xfrm>
            <a:off x="5467350" y="5534025"/>
            <a:ext cx="215900"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円/楕円 31"/>
          <p:cNvSpPr/>
          <p:nvPr/>
        </p:nvSpPr>
        <p:spPr bwMode="auto">
          <a:xfrm>
            <a:off x="3438525" y="55483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円/楕円 32"/>
          <p:cNvSpPr/>
          <p:nvPr/>
        </p:nvSpPr>
        <p:spPr bwMode="auto">
          <a:xfrm>
            <a:off x="2943225" y="5543550"/>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3438525" y="602773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3968750" y="6034088"/>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4471988" y="6034088"/>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4957763" y="5045075"/>
            <a:ext cx="217487"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2" name="直線コネクタ 41"/>
          <p:cNvCxnSpPr/>
          <p:nvPr/>
        </p:nvCxnSpPr>
        <p:spPr bwMode="auto">
          <a:xfrm rot="16200000" flipH="1">
            <a:off x="3265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bwMode="auto">
          <a:xfrm rot="16200000" flipH="1">
            <a:off x="3773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a:endCxn id="31" idx="6"/>
          </p:cNvCxnSpPr>
          <p:nvPr/>
        </p:nvCxnSpPr>
        <p:spPr bwMode="auto">
          <a:xfrm flipV="1">
            <a:off x="3059113" y="5641975"/>
            <a:ext cx="2624137"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bwMode="auto">
          <a:xfrm rot="16200000" flipH="1">
            <a:off x="4274344" y="5941219"/>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34" name="正方形/長方形 33"/>
          <p:cNvSpPr/>
          <p:nvPr/>
        </p:nvSpPr>
        <p:spPr>
          <a:xfrm>
            <a:off x="3343275" y="494188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円/楕円 38"/>
          <p:cNvSpPr/>
          <p:nvPr/>
        </p:nvSpPr>
        <p:spPr bwMode="auto">
          <a:xfrm>
            <a:off x="3451225" y="50530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p:nvPr/>
        </p:nvCxnSpPr>
        <p:spPr bwMode="auto">
          <a:xfrm rot="16200000" flipH="1">
            <a:off x="3271044" y="5434807"/>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52261" name="テキスト ボックス 46"/>
          <p:cNvSpPr txBox="1">
            <a:spLocks noChangeArrowheads="1"/>
          </p:cNvSpPr>
          <p:nvPr/>
        </p:nvSpPr>
        <p:spPr bwMode="auto">
          <a:xfrm>
            <a:off x="3063875" y="4724400"/>
            <a:ext cx="355600" cy="461963"/>
          </a:xfrm>
          <a:prstGeom prst="rect">
            <a:avLst/>
          </a:prstGeom>
          <a:noFill/>
          <a:ln w="9525">
            <a:noFill/>
            <a:miter lim="800000"/>
            <a:headEnd/>
            <a:tailEnd/>
          </a:ln>
        </p:spPr>
        <p:txBody>
          <a:bodyPr wrap="none">
            <a:spAutoFit/>
          </a:bodyPr>
          <a:lstStyle/>
          <a:p>
            <a:r>
              <a:rPr lang="en-US" altLang="ja-JP" sz="2400"/>
              <a:t>u</a:t>
            </a:r>
            <a:endParaRPr lang="ja-JP" altLang="en-US" sz="2400"/>
          </a:p>
        </p:txBody>
      </p:sp>
      <p:sp>
        <p:nvSpPr>
          <p:cNvPr id="52" name="角丸四角形 51"/>
          <p:cNvSpPr/>
          <p:nvPr/>
        </p:nvSpPr>
        <p:spPr>
          <a:xfrm>
            <a:off x="323850" y="2924175"/>
            <a:ext cx="8351838" cy="1225550"/>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54" name="角丸四角形 53"/>
          <p:cNvSpPr/>
          <p:nvPr/>
        </p:nvSpPr>
        <p:spPr>
          <a:xfrm>
            <a:off x="6875463" y="2708275"/>
            <a:ext cx="1441450" cy="433388"/>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Claim</a:t>
            </a:r>
            <a:r>
              <a:rPr lang="ja-JP" altLang="en-US" sz="2400" dirty="0">
                <a:solidFill>
                  <a:schemeClr val="tx1"/>
                </a:solidFill>
              </a:rPr>
              <a:t>  </a:t>
            </a:r>
            <a:r>
              <a:rPr lang="en-US" altLang="ja-JP" sz="2400" dirty="0">
                <a:solidFill>
                  <a:schemeClr val="tx1"/>
                </a:solidFill>
              </a:rPr>
              <a:t>1</a:t>
            </a:r>
          </a:p>
        </p:txBody>
      </p:sp>
      <p:cxnSp>
        <p:nvCxnSpPr>
          <p:cNvPr id="56" name="直線コネクタ 55"/>
          <p:cNvCxnSpPr/>
          <p:nvPr/>
        </p:nvCxnSpPr>
        <p:spPr bwMode="auto">
          <a:xfrm>
            <a:off x="3575050" y="6138863"/>
            <a:ext cx="1114425"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advTm="14149"/>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p:txBody>
          <a:bodyPr/>
          <a:lstStyle/>
          <a:p>
            <a:pPr eaLnBrk="1" hangingPunct="1"/>
            <a:r>
              <a:rPr lang="en-US" altLang="ja-JP"/>
              <a:t>1.2</a:t>
            </a:r>
            <a:r>
              <a:rPr lang="ja-JP" altLang="en-US"/>
              <a:t>　グラフで表現される事象の例</a:t>
            </a:r>
          </a:p>
        </p:txBody>
      </p:sp>
      <p:sp>
        <p:nvSpPr>
          <p:cNvPr id="9219" name="コンテンツ プレースホルダー 2"/>
          <p:cNvSpPr>
            <a:spLocks noGrp="1"/>
          </p:cNvSpPr>
          <p:nvPr>
            <p:ph idx="1"/>
          </p:nvPr>
        </p:nvSpPr>
        <p:spPr>
          <a:xfrm>
            <a:off x="457200" y="1935163"/>
            <a:ext cx="8229600" cy="3149600"/>
          </a:xfrm>
        </p:spPr>
        <p:txBody>
          <a:bodyPr/>
          <a:lstStyle/>
          <a:p>
            <a:pPr eaLnBrk="1" hangingPunct="1">
              <a:buFont typeface="Wingdings 2" pitchFamily="18" charset="2"/>
              <a:buNone/>
            </a:pPr>
            <a:r>
              <a:rPr lang="ja-JP" altLang="en-US" sz="2400"/>
              <a:t>グラフ理論の応用例１：道路地図</a:t>
            </a: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r>
              <a:rPr lang="ja-JP" altLang="en-US" sz="2400"/>
              <a:t>　　　　　　　　　　　　　　教科書</a:t>
            </a:r>
            <a:r>
              <a:rPr lang="en-US" altLang="ja-JP" sz="2400"/>
              <a:t>P.29</a:t>
            </a:r>
            <a:r>
              <a:rPr lang="ja-JP" altLang="en-US" sz="2400"/>
              <a:t>より</a:t>
            </a: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p:txBody>
      </p:sp>
      <p:pic>
        <p:nvPicPr>
          <p:cNvPr id="9220" name="Picture 1" descr="C:\Users\tsugaki\Desktop\map.jpg"/>
          <p:cNvPicPr>
            <a:picLocks noChangeAspect="1" noChangeArrowheads="1"/>
          </p:cNvPicPr>
          <p:nvPr/>
        </p:nvPicPr>
        <p:blipFill>
          <a:blip r:embed="rId2" cstate="print"/>
          <a:srcRect/>
          <a:stretch>
            <a:fillRect/>
          </a:stretch>
        </p:blipFill>
        <p:spPr bwMode="auto">
          <a:xfrm>
            <a:off x="428625" y="2698750"/>
            <a:ext cx="7672388" cy="2601913"/>
          </a:xfrm>
          <a:prstGeom prst="rect">
            <a:avLst/>
          </a:prstGeom>
          <a:noFill/>
          <a:ln w="9525">
            <a:noFill/>
            <a:miter lim="800000"/>
            <a:headEnd/>
            <a:tailEnd/>
          </a:ln>
        </p:spPr>
      </p:pic>
    </p:spTree>
  </p:cSld>
  <p:clrMapOvr>
    <a:masterClrMapping/>
  </p:clrMapOvr>
  <p:transition advTm="14149"/>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p:txBody>
          <a:bodyPr/>
          <a:lstStyle/>
          <a:p>
            <a:pPr eaLnBrk="1" hangingPunct="1"/>
            <a:r>
              <a:rPr lang="en-US" altLang="ja-JP" dirty="0"/>
              <a:t>2.3</a:t>
            </a:r>
            <a:r>
              <a:rPr lang="ja-JP" altLang="en-US" dirty="0"/>
              <a:t>　握手補題の応用</a:t>
            </a:r>
          </a:p>
        </p:txBody>
      </p:sp>
      <p:sp>
        <p:nvSpPr>
          <p:cNvPr id="53251"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dirty="0"/>
          </a:p>
          <a:p>
            <a:pPr eaLnBrk="1" hangingPunct="1">
              <a:buFont typeface="Wingdings 2" pitchFamily="18" charset="2"/>
              <a:buNone/>
            </a:pPr>
            <a:endParaRPr lang="en-US" altLang="ja-JP" sz="2400" dirty="0"/>
          </a:p>
          <a:p>
            <a:pPr eaLnBrk="1" hangingPunct="1">
              <a:buFont typeface="Wingdings 2" pitchFamily="18" charset="2"/>
              <a:buNone/>
            </a:pPr>
            <a:r>
              <a:rPr lang="ja-JP" altLang="en-US" sz="2400" dirty="0"/>
              <a:t> 任意の </a:t>
            </a:r>
            <a:r>
              <a:rPr lang="en-US" altLang="ja-JP" sz="2400" dirty="0" err="1"/>
              <a:t>u,v</a:t>
            </a:r>
            <a:r>
              <a:rPr lang="en-US" altLang="ja-JP" sz="2400" dirty="0"/>
              <a:t> </a:t>
            </a:r>
            <a:r>
              <a:rPr lang="ja-JP" altLang="en-US" sz="2400" dirty="0"/>
              <a:t>∊ </a:t>
            </a:r>
            <a:r>
              <a:rPr lang="en-US" altLang="ja-JP" sz="2400" dirty="0"/>
              <a:t>V(G) </a:t>
            </a:r>
            <a:r>
              <a:rPr lang="ja-JP" altLang="en-US" sz="2400" dirty="0"/>
              <a:t>に対し，</a:t>
            </a:r>
            <a:endParaRPr lang="en-US" altLang="ja-JP" sz="2400" dirty="0"/>
          </a:p>
          <a:p>
            <a:pPr eaLnBrk="1" hangingPunct="1">
              <a:buFont typeface="Wingdings 2" pitchFamily="18" charset="2"/>
              <a:buNone/>
            </a:pPr>
            <a:r>
              <a:rPr lang="ja-JP" altLang="en-US" sz="2400" dirty="0"/>
              <a:t> 操作</a:t>
            </a:r>
            <a:r>
              <a:rPr lang="en-US" altLang="ja-JP" sz="2400" dirty="0"/>
              <a:t>Su</a:t>
            </a:r>
            <a:r>
              <a:rPr lang="ja-JP" altLang="en-US" sz="2400" dirty="0"/>
              <a:t>と操作</a:t>
            </a:r>
            <a:r>
              <a:rPr lang="en-US" altLang="ja-JP" sz="2400" dirty="0" err="1"/>
              <a:t>Sv</a:t>
            </a:r>
            <a:r>
              <a:rPr lang="ja-JP" altLang="en-US" sz="2400" dirty="0"/>
              <a:t>を続けて行うことにより</a:t>
            </a:r>
            <a:r>
              <a:rPr lang="en-US" altLang="ja-JP" sz="2400" dirty="0"/>
              <a:t>u </a:t>
            </a:r>
            <a:r>
              <a:rPr lang="ja-JP" altLang="en-US" sz="2400" dirty="0"/>
              <a:t>と</a:t>
            </a:r>
            <a:r>
              <a:rPr lang="en-US" altLang="ja-JP" sz="2400" dirty="0"/>
              <a:t>v</a:t>
            </a:r>
            <a:r>
              <a:rPr lang="ja-JP" altLang="en-US" sz="2400" dirty="0"/>
              <a:t>だけが反転する．</a:t>
            </a:r>
            <a:endParaRPr lang="en-US" altLang="ja-JP" sz="2400" dirty="0"/>
          </a:p>
          <a:p>
            <a:pPr eaLnBrk="1" hangingPunct="1">
              <a:buFont typeface="Wingdings 2" pitchFamily="18" charset="2"/>
              <a:buNone/>
            </a:pPr>
            <a:endParaRPr lang="en-US" altLang="ja-JP" sz="2400" dirty="0"/>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sp>
        <p:nvSpPr>
          <p:cNvPr id="52" name="正方形/長方形 51"/>
          <p:cNvSpPr/>
          <p:nvPr/>
        </p:nvSpPr>
        <p:spPr>
          <a:xfrm>
            <a:off x="2838450" y="5445125"/>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正方形/長方形 53"/>
          <p:cNvSpPr/>
          <p:nvPr/>
        </p:nvSpPr>
        <p:spPr>
          <a:xfrm>
            <a:off x="3343275" y="5445125"/>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6" name="正方形/長方形 55"/>
          <p:cNvSpPr/>
          <p:nvPr/>
        </p:nvSpPr>
        <p:spPr>
          <a:xfrm>
            <a:off x="38608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正方形/長方形 57"/>
          <p:cNvSpPr/>
          <p:nvPr/>
        </p:nvSpPr>
        <p:spPr>
          <a:xfrm>
            <a:off x="3343275" y="494188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正方形/長方形 59"/>
          <p:cNvSpPr/>
          <p:nvPr/>
        </p:nvSpPr>
        <p:spPr>
          <a:xfrm>
            <a:off x="3343275" y="5935663"/>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正方形/長方形 60"/>
          <p:cNvSpPr/>
          <p:nvPr/>
        </p:nvSpPr>
        <p:spPr>
          <a:xfrm>
            <a:off x="3865563"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正方形/長方形 61"/>
          <p:cNvSpPr/>
          <p:nvPr/>
        </p:nvSpPr>
        <p:spPr>
          <a:xfrm>
            <a:off x="43561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3" name="正方形/長方形 62"/>
          <p:cNvSpPr/>
          <p:nvPr/>
        </p:nvSpPr>
        <p:spPr>
          <a:xfrm>
            <a:off x="4378325"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4" name="正方形/長方形 63"/>
          <p:cNvSpPr/>
          <p:nvPr/>
        </p:nvSpPr>
        <p:spPr>
          <a:xfrm>
            <a:off x="4859338" y="5445125"/>
            <a:ext cx="433387"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5" name="正方形/長方形 64"/>
          <p:cNvSpPr/>
          <p:nvPr/>
        </p:nvSpPr>
        <p:spPr>
          <a:xfrm>
            <a:off x="4854575" y="4941888"/>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6" name="正方形/長方形 65"/>
          <p:cNvSpPr/>
          <p:nvPr/>
        </p:nvSpPr>
        <p:spPr>
          <a:xfrm>
            <a:off x="5364163"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7" name="直線コネクタ 66"/>
          <p:cNvCxnSpPr>
            <a:endCxn id="70" idx="4"/>
          </p:cNvCxnSpPr>
          <p:nvPr/>
        </p:nvCxnSpPr>
        <p:spPr bwMode="auto">
          <a:xfrm rot="16200000" flipH="1">
            <a:off x="4782344" y="5464969"/>
            <a:ext cx="592137"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68" name="円/楕円 67"/>
          <p:cNvSpPr/>
          <p:nvPr/>
        </p:nvSpPr>
        <p:spPr bwMode="auto">
          <a:xfrm>
            <a:off x="3963988" y="5543550"/>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69" name="円/楕円 68"/>
          <p:cNvSpPr/>
          <p:nvPr/>
        </p:nvSpPr>
        <p:spPr bwMode="auto">
          <a:xfrm>
            <a:off x="4454525"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0" name="円/楕円 69"/>
          <p:cNvSpPr/>
          <p:nvPr/>
        </p:nvSpPr>
        <p:spPr bwMode="auto">
          <a:xfrm>
            <a:off x="4972050"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1" name="円/楕円 70"/>
          <p:cNvSpPr/>
          <p:nvPr/>
        </p:nvSpPr>
        <p:spPr bwMode="auto">
          <a:xfrm>
            <a:off x="5467350" y="5534025"/>
            <a:ext cx="215900"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2" name="円/楕円 71"/>
          <p:cNvSpPr/>
          <p:nvPr/>
        </p:nvSpPr>
        <p:spPr bwMode="auto">
          <a:xfrm>
            <a:off x="3438525" y="55483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3" name="円/楕円 72"/>
          <p:cNvSpPr/>
          <p:nvPr/>
        </p:nvSpPr>
        <p:spPr bwMode="auto">
          <a:xfrm>
            <a:off x="2943225" y="5543550"/>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4" name="円/楕円 73"/>
          <p:cNvSpPr/>
          <p:nvPr/>
        </p:nvSpPr>
        <p:spPr bwMode="auto">
          <a:xfrm>
            <a:off x="3451225" y="50530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5" name="円/楕円 74"/>
          <p:cNvSpPr/>
          <p:nvPr/>
        </p:nvSpPr>
        <p:spPr bwMode="auto">
          <a:xfrm>
            <a:off x="3438525" y="602773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6" name="円/楕円 75"/>
          <p:cNvSpPr/>
          <p:nvPr/>
        </p:nvSpPr>
        <p:spPr bwMode="auto">
          <a:xfrm>
            <a:off x="3968750" y="6034088"/>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7" name="円/楕円 76"/>
          <p:cNvSpPr/>
          <p:nvPr/>
        </p:nvSpPr>
        <p:spPr bwMode="auto">
          <a:xfrm>
            <a:off x="4471988" y="6034088"/>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8" name="円/楕円 77"/>
          <p:cNvSpPr/>
          <p:nvPr/>
        </p:nvSpPr>
        <p:spPr bwMode="auto">
          <a:xfrm>
            <a:off x="4957763" y="5045075"/>
            <a:ext cx="217487"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79" name="直線コネクタ 78"/>
          <p:cNvCxnSpPr/>
          <p:nvPr/>
        </p:nvCxnSpPr>
        <p:spPr bwMode="auto">
          <a:xfrm rot="16200000" flipH="1">
            <a:off x="3271044" y="5434807"/>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80" name="直線コネクタ 79"/>
          <p:cNvCxnSpPr/>
          <p:nvPr/>
        </p:nvCxnSpPr>
        <p:spPr bwMode="auto">
          <a:xfrm rot="16200000" flipH="1">
            <a:off x="3265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81" name="直線コネクタ 80"/>
          <p:cNvCxnSpPr/>
          <p:nvPr/>
        </p:nvCxnSpPr>
        <p:spPr bwMode="auto">
          <a:xfrm rot="16200000" flipH="1">
            <a:off x="3773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82" name="直線コネクタ 81"/>
          <p:cNvCxnSpPr>
            <a:endCxn id="71" idx="6"/>
          </p:cNvCxnSpPr>
          <p:nvPr/>
        </p:nvCxnSpPr>
        <p:spPr bwMode="auto">
          <a:xfrm flipV="1">
            <a:off x="3059113" y="5641975"/>
            <a:ext cx="2624137"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83" name="直線コネクタ 82"/>
          <p:cNvCxnSpPr/>
          <p:nvPr/>
        </p:nvCxnSpPr>
        <p:spPr bwMode="auto">
          <a:xfrm rot="16200000" flipH="1">
            <a:off x="4274344" y="5941219"/>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53285" name="テキスト ボックス 83"/>
          <p:cNvSpPr txBox="1">
            <a:spLocks noChangeArrowheads="1"/>
          </p:cNvSpPr>
          <p:nvPr/>
        </p:nvSpPr>
        <p:spPr bwMode="auto">
          <a:xfrm>
            <a:off x="3063875" y="4724400"/>
            <a:ext cx="355600" cy="461963"/>
          </a:xfrm>
          <a:prstGeom prst="rect">
            <a:avLst/>
          </a:prstGeom>
          <a:noFill/>
          <a:ln w="9525">
            <a:noFill/>
            <a:miter lim="800000"/>
            <a:headEnd/>
            <a:tailEnd/>
          </a:ln>
        </p:spPr>
        <p:txBody>
          <a:bodyPr wrap="none">
            <a:spAutoFit/>
          </a:bodyPr>
          <a:lstStyle/>
          <a:p>
            <a:r>
              <a:rPr lang="en-US" altLang="ja-JP" sz="2400"/>
              <a:t>u</a:t>
            </a:r>
            <a:endParaRPr lang="ja-JP" altLang="en-US" sz="2400"/>
          </a:p>
        </p:txBody>
      </p:sp>
      <p:sp>
        <p:nvSpPr>
          <p:cNvPr id="53286" name="テキスト ボックス 84"/>
          <p:cNvSpPr txBox="1">
            <a:spLocks noChangeArrowheads="1"/>
          </p:cNvSpPr>
          <p:nvPr/>
        </p:nvSpPr>
        <p:spPr bwMode="auto">
          <a:xfrm>
            <a:off x="4500563" y="4767263"/>
            <a:ext cx="338137" cy="461962"/>
          </a:xfrm>
          <a:prstGeom prst="rect">
            <a:avLst/>
          </a:prstGeom>
          <a:noFill/>
          <a:ln w="9525">
            <a:noFill/>
            <a:miter lim="800000"/>
            <a:headEnd/>
            <a:tailEnd/>
          </a:ln>
        </p:spPr>
        <p:txBody>
          <a:bodyPr wrap="none">
            <a:spAutoFit/>
          </a:bodyPr>
          <a:lstStyle/>
          <a:p>
            <a:r>
              <a:rPr lang="en-US" altLang="ja-JP" sz="2400"/>
              <a:t>v</a:t>
            </a:r>
            <a:endParaRPr lang="ja-JP" altLang="en-US" sz="2400"/>
          </a:p>
        </p:txBody>
      </p:sp>
      <p:cxnSp>
        <p:nvCxnSpPr>
          <p:cNvPr id="41" name="直線コネクタ 40"/>
          <p:cNvCxnSpPr/>
          <p:nvPr/>
        </p:nvCxnSpPr>
        <p:spPr bwMode="auto">
          <a:xfrm>
            <a:off x="3575050" y="6138863"/>
            <a:ext cx="1114425"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86" name="角丸四角形 85"/>
          <p:cNvSpPr/>
          <p:nvPr/>
        </p:nvSpPr>
        <p:spPr>
          <a:xfrm>
            <a:off x="323850" y="2925118"/>
            <a:ext cx="8351838" cy="122396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 useBgFill="1">
        <p:nvSpPr>
          <p:cNvPr id="88" name="角丸四角形 87"/>
          <p:cNvSpPr/>
          <p:nvPr/>
        </p:nvSpPr>
        <p:spPr>
          <a:xfrm>
            <a:off x="6875463" y="2708920"/>
            <a:ext cx="1441450" cy="433388"/>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Claim</a:t>
            </a:r>
            <a:r>
              <a:rPr lang="ja-JP" altLang="en-US" sz="2400" dirty="0">
                <a:solidFill>
                  <a:schemeClr val="tx1"/>
                </a:solidFill>
              </a:rPr>
              <a:t>  </a:t>
            </a:r>
            <a:r>
              <a:rPr lang="en-US" altLang="ja-JP" sz="2400" dirty="0">
                <a:solidFill>
                  <a:schemeClr val="tx1"/>
                </a:solidFill>
              </a:rPr>
              <a:t>2</a:t>
            </a:r>
          </a:p>
        </p:txBody>
      </p:sp>
    </p:spTree>
  </p:cSld>
  <p:clrMapOvr>
    <a:masterClrMapping/>
  </p:clrMapOvr>
  <p:transition advTm="14149"/>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54275"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dirty="0"/>
          </a:p>
          <a:p>
            <a:pPr eaLnBrk="1" hangingPunct="1">
              <a:buFont typeface="Wingdings 2" pitchFamily="18" charset="2"/>
              <a:buNone/>
            </a:pPr>
            <a:r>
              <a:rPr lang="ja-JP" altLang="en-US" sz="2400" dirty="0"/>
              <a:t> 任意の </a:t>
            </a:r>
            <a:r>
              <a:rPr lang="en-US" altLang="ja-JP" sz="2400" dirty="0" err="1"/>
              <a:t>u,v</a:t>
            </a:r>
            <a:r>
              <a:rPr lang="en-US" altLang="ja-JP" sz="2400" dirty="0"/>
              <a:t> </a:t>
            </a:r>
            <a:r>
              <a:rPr lang="ja-JP" altLang="en-US" sz="2400" dirty="0"/>
              <a:t>∊ </a:t>
            </a:r>
            <a:r>
              <a:rPr lang="en-US" altLang="ja-JP" sz="2400" dirty="0"/>
              <a:t>V(G) </a:t>
            </a:r>
            <a:r>
              <a:rPr lang="ja-JP" altLang="en-US" sz="2400" dirty="0"/>
              <a:t>に対し，</a:t>
            </a:r>
            <a:endParaRPr lang="en-US" altLang="ja-JP" sz="2400" dirty="0"/>
          </a:p>
          <a:p>
            <a:pPr eaLnBrk="1" hangingPunct="1">
              <a:buFont typeface="Wingdings 2" pitchFamily="18" charset="2"/>
              <a:buNone/>
            </a:pPr>
            <a:r>
              <a:rPr lang="ja-JP" altLang="en-US" sz="2400" dirty="0"/>
              <a:t> 操作</a:t>
            </a:r>
            <a:r>
              <a:rPr lang="en-US" altLang="ja-JP" sz="2400" dirty="0"/>
              <a:t>Su</a:t>
            </a:r>
            <a:r>
              <a:rPr lang="ja-JP" altLang="en-US" sz="2400" dirty="0"/>
              <a:t>と操作</a:t>
            </a:r>
            <a:r>
              <a:rPr lang="en-US" altLang="ja-JP" sz="2400" dirty="0" err="1"/>
              <a:t>Sv</a:t>
            </a:r>
            <a:r>
              <a:rPr lang="ja-JP" altLang="en-US" sz="2400" dirty="0"/>
              <a:t>を続けて行うことにより</a:t>
            </a:r>
            <a:r>
              <a:rPr lang="en-US" altLang="ja-JP" sz="2400" dirty="0"/>
              <a:t>u </a:t>
            </a:r>
            <a:r>
              <a:rPr lang="ja-JP" altLang="en-US" sz="2400" dirty="0"/>
              <a:t>と</a:t>
            </a:r>
            <a:r>
              <a:rPr lang="en-US" altLang="ja-JP" sz="2400" dirty="0"/>
              <a:t>v</a:t>
            </a:r>
            <a:r>
              <a:rPr lang="ja-JP" altLang="en-US" sz="2400" dirty="0"/>
              <a:t>だけが反転する．</a:t>
            </a:r>
            <a:endParaRPr lang="en-US" altLang="ja-JP" sz="2400" dirty="0"/>
          </a:p>
          <a:p>
            <a:pPr eaLnBrk="1" hangingPunct="1">
              <a:buFont typeface="Wingdings 2" pitchFamily="18" charset="2"/>
              <a:buNone/>
            </a:pPr>
            <a:endParaRPr lang="en-US" altLang="ja-JP" sz="2400" dirty="0"/>
          </a:p>
          <a:p>
            <a:pPr eaLnBrk="1" hangingPunct="1">
              <a:buFont typeface="Wingdings 2" pitchFamily="18" charset="2"/>
              <a:buNone/>
            </a:pPr>
            <a:endParaRPr lang="en-US" altLang="ja-JP" sz="2400" dirty="0"/>
          </a:p>
          <a:p>
            <a:pPr eaLnBrk="1" hangingPunct="1">
              <a:buFont typeface="Wingdings 2" pitchFamily="18" charset="2"/>
              <a:buNone/>
            </a:pPr>
            <a:r>
              <a:rPr lang="ja-JP" altLang="en-US" sz="2400" dirty="0"/>
              <a:t>　　　　　　    操作</a:t>
            </a:r>
            <a:r>
              <a:rPr lang="en-US" altLang="ja-JP" sz="2400" dirty="0"/>
              <a:t>Su</a:t>
            </a:r>
            <a:r>
              <a:rPr lang="ja-JP" altLang="en-US" sz="2400" dirty="0"/>
              <a:t>を行うと</a:t>
            </a:r>
            <a:r>
              <a:rPr lang="en-US" altLang="ja-JP" sz="2400" dirty="0"/>
              <a:t>u</a:t>
            </a:r>
            <a:r>
              <a:rPr lang="ja-JP" altLang="en-US" sz="2400" dirty="0"/>
              <a:t>以外が反転（∵</a:t>
            </a:r>
            <a:r>
              <a:rPr lang="en-US" altLang="ja-JP" sz="2400" dirty="0"/>
              <a:t>Claim 1</a:t>
            </a:r>
            <a:r>
              <a:rPr lang="ja-JP" altLang="en-US" sz="2400" dirty="0"/>
              <a:t>）</a:t>
            </a:r>
            <a:endParaRPr lang="en-US" altLang="ja-JP" sz="2400" dirty="0"/>
          </a:p>
          <a:p>
            <a:pPr eaLnBrk="1" hangingPunct="1">
              <a:buFont typeface="Wingdings 2" pitchFamily="18" charset="2"/>
              <a:buNone/>
            </a:pPr>
            <a:endParaRPr lang="en-US" altLang="ja-JP" sz="2400" dirty="0"/>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a:xfrm>
            <a:off x="2838450" y="5445125"/>
            <a:ext cx="433388"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3343275"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3860800"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3343275" y="5935663"/>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3865563" y="594995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4356100"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4378325" y="594995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4859338" y="5445125"/>
            <a:ext cx="433387"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a:xfrm>
            <a:off x="4854575" y="4941888"/>
            <a:ext cx="433388"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58"/>
          <p:cNvSpPr/>
          <p:nvPr/>
        </p:nvSpPr>
        <p:spPr>
          <a:xfrm>
            <a:off x="5364163"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cxnSp>
        <p:nvCxnSpPr>
          <p:cNvPr id="26" name="直線コネクタ 25"/>
          <p:cNvCxnSpPr>
            <a:endCxn id="30" idx="4"/>
          </p:cNvCxnSpPr>
          <p:nvPr/>
        </p:nvCxnSpPr>
        <p:spPr bwMode="auto">
          <a:xfrm rot="16200000" flipH="1">
            <a:off x="4782344" y="5464969"/>
            <a:ext cx="592137"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28" name="円/楕円 27"/>
          <p:cNvSpPr/>
          <p:nvPr/>
        </p:nvSpPr>
        <p:spPr bwMode="auto">
          <a:xfrm>
            <a:off x="3963988" y="5543550"/>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円/楕円 28"/>
          <p:cNvSpPr/>
          <p:nvPr/>
        </p:nvSpPr>
        <p:spPr bwMode="auto">
          <a:xfrm>
            <a:off x="4454525"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 name="円/楕円 29"/>
          <p:cNvSpPr/>
          <p:nvPr/>
        </p:nvSpPr>
        <p:spPr bwMode="auto">
          <a:xfrm>
            <a:off x="4972050"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円/楕円 30"/>
          <p:cNvSpPr/>
          <p:nvPr/>
        </p:nvSpPr>
        <p:spPr bwMode="auto">
          <a:xfrm>
            <a:off x="5467350" y="5534025"/>
            <a:ext cx="215900"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円/楕円 31"/>
          <p:cNvSpPr/>
          <p:nvPr/>
        </p:nvSpPr>
        <p:spPr bwMode="auto">
          <a:xfrm>
            <a:off x="3438525" y="55483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円/楕円 32"/>
          <p:cNvSpPr/>
          <p:nvPr/>
        </p:nvSpPr>
        <p:spPr bwMode="auto">
          <a:xfrm>
            <a:off x="2943225" y="5543550"/>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3438525" y="602773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3968750" y="6034088"/>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4471988" y="6034088"/>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4957763" y="5045075"/>
            <a:ext cx="217487"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2" name="直線コネクタ 41"/>
          <p:cNvCxnSpPr/>
          <p:nvPr/>
        </p:nvCxnSpPr>
        <p:spPr bwMode="auto">
          <a:xfrm rot="16200000" flipH="1">
            <a:off x="3265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bwMode="auto">
          <a:xfrm rot="16200000" flipH="1">
            <a:off x="3773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a:endCxn id="31" idx="6"/>
          </p:cNvCxnSpPr>
          <p:nvPr/>
        </p:nvCxnSpPr>
        <p:spPr bwMode="auto">
          <a:xfrm flipV="1">
            <a:off x="3059113" y="5641975"/>
            <a:ext cx="2624137"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bwMode="auto">
          <a:xfrm rot="16200000" flipH="1">
            <a:off x="4274344" y="5941219"/>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34" name="正方形/長方形 33"/>
          <p:cNvSpPr/>
          <p:nvPr/>
        </p:nvSpPr>
        <p:spPr>
          <a:xfrm>
            <a:off x="3343275" y="494188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円/楕円 38"/>
          <p:cNvSpPr/>
          <p:nvPr/>
        </p:nvSpPr>
        <p:spPr bwMode="auto">
          <a:xfrm>
            <a:off x="3451225" y="50530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p:nvPr/>
        </p:nvCxnSpPr>
        <p:spPr bwMode="auto">
          <a:xfrm rot="16200000" flipH="1">
            <a:off x="3271044" y="5434807"/>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54309" name="テキスト ボックス 46"/>
          <p:cNvSpPr txBox="1">
            <a:spLocks noChangeArrowheads="1"/>
          </p:cNvSpPr>
          <p:nvPr/>
        </p:nvSpPr>
        <p:spPr bwMode="auto">
          <a:xfrm>
            <a:off x="3063875" y="4724400"/>
            <a:ext cx="355600" cy="461963"/>
          </a:xfrm>
          <a:prstGeom prst="rect">
            <a:avLst/>
          </a:prstGeom>
          <a:noFill/>
          <a:ln w="9525">
            <a:noFill/>
            <a:miter lim="800000"/>
            <a:headEnd/>
            <a:tailEnd/>
          </a:ln>
        </p:spPr>
        <p:txBody>
          <a:bodyPr wrap="none">
            <a:spAutoFit/>
          </a:bodyPr>
          <a:lstStyle/>
          <a:p>
            <a:r>
              <a:rPr lang="en-US" altLang="ja-JP" sz="2400"/>
              <a:t>u</a:t>
            </a:r>
            <a:endParaRPr lang="ja-JP" altLang="en-US" sz="2400"/>
          </a:p>
        </p:txBody>
      </p:sp>
      <p:sp>
        <p:nvSpPr>
          <p:cNvPr id="54310" name="テキスト ボックス 51"/>
          <p:cNvSpPr txBox="1">
            <a:spLocks noChangeArrowheads="1"/>
          </p:cNvSpPr>
          <p:nvPr/>
        </p:nvSpPr>
        <p:spPr bwMode="auto">
          <a:xfrm>
            <a:off x="4500563" y="4767263"/>
            <a:ext cx="338137" cy="461962"/>
          </a:xfrm>
          <a:prstGeom prst="rect">
            <a:avLst/>
          </a:prstGeom>
          <a:noFill/>
          <a:ln w="9525">
            <a:noFill/>
            <a:miter lim="800000"/>
            <a:headEnd/>
            <a:tailEnd/>
          </a:ln>
        </p:spPr>
        <p:txBody>
          <a:bodyPr wrap="none">
            <a:spAutoFit/>
          </a:bodyPr>
          <a:lstStyle/>
          <a:p>
            <a:r>
              <a:rPr lang="en-US" altLang="ja-JP" sz="2400"/>
              <a:t>v</a:t>
            </a:r>
            <a:endParaRPr lang="ja-JP" altLang="en-US" sz="2400"/>
          </a:p>
        </p:txBody>
      </p:sp>
      <p:sp>
        <p:nvSpPr>
          <p:cNvPr id="54" name="角丸四角形 53"/>
          <p:cNvSpPr/>
          <p:nvPr/>
        </p:nvSpPr>
        <p:spPr>
          <a:xfrm>
            <a:off x="323850" y="2492375"/>
            <a:ext cx="8351838" cy="122396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56" name="角丸四角形 55"/>
          <p:cNvSpPr/>
          <p:nvPr/>
        </p:nvSpPr>
        <p:spPr>
          <a:xfrm>
            <a:off x="6875463" y="2276475"/>
            <a:ext cx="1441450" cy="4318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Claim</a:t>
            </a:r>
            <a:r>
              <a:rPr lang="ja-JP" altLang="en-US" sz="2400" dirty="0">
                <a:solidFill>
                  <a:schemeClr val="tx1"/>
                </a:solidFill>
              </a:rPr>
              <a:t>  </a:t>
            </a:r>
            <a:r>
              <a:rPr lang="en-US" altLang="ja-JP" sz="2400" dirty="0">
                <a:solidFill>
                  <a:schemeClr val="tx1"/>
                </a:solidFill>
              </a:rPr>
              <a:t>2</a:t>
            </a:r>
          </a:p>
        </p:txBody>
      </p:sp>
      <p:cxnSp>
        <p:nvCxnSpPr>
          <p:cNvPr id="58" name="直線コネクタ 57"/>
          <p:cNvCxnSpPr/>
          <p:nvPr/>
        </p:nvCxnSpPr>
        <p:spPr bwMode="auto">
          <a:xfrm>
            <a:off x="3575050" y="6138863"/>
            <a:ext cx="1114425"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advTm="14149"/>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55299"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dirty="0"/>
          </a:p>
          <a:p>
            <a:pPr eaLnBrk="1" hangingPunct="1">
              <a:buFont typeface="Wingdings 2" pitchFamily="18" charset="2"/>
              <a:buNone/>
            </a:pPr>
            <a:r>
              <a:rPr lang="ja-JP" altLang="en-US" sz="2400" dirty="0"/>
              <a:t> 任意の </a:t>
            </a:r>
            <a:r>
              <a:rPr lang="en-US" altLang="ja-JP" sz="2400" dirty="0" err="1"/>
              <a:t>u,v</a:t>
            </a:r>
            <a:r>
              <a:rPr lang="en-US" altLang="ja-JP" sz="2400" dirty="0"/>
              <a:t> </a:t>
            </a:r>
            <a:r>
              <a:rPr lang="ja-JP" altLang="en-US" sz="2400" dirty="0"/>
              <a:t>∊ </a:t>
            </a:r>
            <a:r>
              <a:rPr lang="en-US" altLang="ja-JP" sz="2400" dirty="0"/>
              <a:t>V(G) </a:t>
            </a:r>
            <a:r>
              <a:rPr lang="ja-JP" altLang="en-US" sz="2400" dirty="0"/>
              <a:t>に対し，</a:t>
            </a:r>
            <a:endParaRPr lang="en-US" altLang="ja-JP" sz="2400" dirty="0"/>
          </a:p>
          <a:p>
            <a:pPr eaLnBrk="1" hangingPunct="1">
              <a:buFont typeface="Wingdings 2" pitchFamily="18" charset="2"/>
              <a:buNone/>
            </a:pPr>
            <a:r>
              <a:rPr lang="ja-JP" altLang="en-US" sz="2400" dirty="0"/>
              <a:t> 操作</a:t>
            </a:r>
            <a:r>
              <a:rPr lang="en-US" altLang="ja-JP" sz="2400" dirty="0"/>
              <a:t>Su</a:t>
            </a:r>
            <a:r>
              <a:rPr lang="ja-JP" altLang="en-US" sz="2400" dirty="0"/>
              <a:t>と操作</a:t>
            </a:r>
            <a:r>
              <a:rPr lang="en-US" altLang="ja-JP" sz="2400" dirty="0" err="1"/>
              <a:t>Sv</a:t>
            </a:r>
            <a:r>
              <a:rPr lang="ja-JP" altLang="en-US" sz="2400" dirty="0"/>
              <a:t>を続けて行うことにより</a:t>
            </a:r>
            <a:r>
              <a:rPr lang="en-US" altLang="ja-JP" sz="2400" dirty="0"/>
              <a:t>u </a:t>
            </a:r>
            <a:r>
              <a:rPr lang="ja-JP" altLang="en-US" sz="2400" dirty="0"/>
              <a:t>と</a:t>
            </a:r>
            <a:r>
              <a:rPr lang="en-US" altLang="ja-JP" sz="2400" dirty="0"/>
              <a:t>v</a:t>
            </a:r>
            <a:r>
              <a:rPr lang="ja-JP" altLang="en-US" sz="2400" dirty="0"/>
              <a:t>だけが反転する．</a:t>
            </a:r>
            <a:endParaRPr lang="en-US" altLang="ja-JP" sz="2400" dirty="0"/>
          </a:p>
          <a:p>
            <a:pPr eaLnBrk="1" hangingPunct="1">
              <a:buFont typeface="Wingdings 2" pitchFamily="18" charset="2"/>
              <a:buNone/>
            </a:pPr>
            <a:endParaRPr lang="en-US" altLang="ja-JP" sz="2400" dirty="0"/>
          </a:p>
          <a:p>
            <a:pPr eaLnBrk="1" hangingPunct="1">
              <a:buFont typeface="Wingdings 2" pitchFamily="18" charset="2"/>
              <a:buNone/>
            </a:pPr>
            <a:r>
              <a:rPr lang="ja-JP" altLang="en-US" sz="2400" dirty="0"/>
              <a:t>　　　　　　　　操作</a:t>
            </a:r>
            <a:r>
              <a:rPr lang="en-US" altLang="ja-JP" sz="2400" dirty="0"/>
              <a:t>Su</a:t>
            </a:r>
            <a:r>
              <a:rPr lang="ja-JP" altLang="en-US" sz="2400" dirty="0"/>
              <a:t>を行った後に続けて</a:t>
            </a:r>
            <a:endParaRPr lang="en-US" altLang="ja-JP" sz="2400" dirty="0"/>
          </a:p>
          <a:p>
            <a:pPr eaLnBrk="1" hangingPunct="1">
              <a:buFont typeface="Wingdings 2" pitchFamily="18" charset="2"/>
              <a:buNone/>
            </a:pPr>
            <a:r>
              <a:rPr lang="ja-JP" altLang="en-US" sz="2400" dirty="0"/>
              <a:t>　　　　　　　　操作</a:t>
            </a:r>
            <a:r>
              <a:rPr lang="en-US" altLang="ja-JP" sz="2400" dirty="0" err="1"/>
              <a:t>Sv</a:t>
            </a:r>
            <a:r>
              <a:rPr lang="ja-JP" altLang="en-US" sz="2400" dirty="0"/>
              <a:t>を行うと</a:t>
            </a:r>
            <a:r>
              <a:rPr lang="en-US" altLang="ja-JP" sz="2400" dirty="0"/>
              <a:t>v</a:t>
            </a:r>
            <a:r>
              <a:rPr lang="ja-JP" altLang="en-US" sz="2400" dirty="0"/>
              <a:t>以外が反転する（∵</a:t>
            </a:r>
            <a:r>
              <a:rPr lang="en-US" altLang="ja-JP" sz="2400" dirty="0"/>
              <a:t>Claim 1</a:t>
            </a:r>
            <a:r>
              <a:rPr lang="ja-JP" altLang="en-US" sz="2400" dirty="0"/>
              <a:t>）</a:t>
            </a:r>
            <a:endParaRPr lang="en-US" altLang="ja-JP" sz="2400" dirty="0"/>
          </a:p>
          <a:p>
            <a:pPr eaLnBrk="1" hangingPunct="1">
              <a:buFont typeface="Wingdings 2" pitchFamily="18" charset="2"/>
              <a:buNone/>
            </a:pPr>
            <a:endParaRPr lang="en-US" altLang="ja-JP" sz="2400" dirty="0"/>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a:xfrm>
            <a:off x="2838450" y="5445125"/>
            <a:ext cx="433388"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3343275"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3860800"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3343275" y="5935663"/>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3865563" y="594995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4356100"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4378325" y="594995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4859338" y="5445125"/>
            <a:ext cx="433387"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a:xfrm>
            <a:off x="4854575" y="4941888"/>
            <a:ext cx="433388"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58"/>
          <p:cNvSpPr/>
          <p:nvPr/>
        </p:nvSpPr>
        <p:spPr>
          <a:xfrm>
            <a:off x="5364163"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cxnSp>
        <p:nvCxnSpPr>
          <p:cNvPr id="26" name="直線コネクタ 25"/>
          <p:cNvCxnSpPr>
            <a:endCxn id="30" idx="4"/>
          </p:cNvCxnSpPr>
          <p:nvPr/>
        </p:nvCxnSpPr>
        <p:spPr bwMode="auto">
          <a:xfrm rot="16200000" flipH="1">
            <a:off x="4782344" y="5464969"/>
            <a:ext cx="592137"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28" name="円/楕円 27"/>
          <p:cNvSpPr/>
          <p:nvPr/>
        </p:nvSpPr>
        <p:spPr bwMode="auto">
          <a:xfrm>
            <a:off x="3963988" y="5543550"/>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円/楕円 28"/>
          <p:cNvSpPr/>
          <p:nvPr/>
        </p:nvSpPr>
        <p:spPr bwMode="auto">
          <a:xfrm>
            <a:off x="4454525"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 name="円/楕円 29"/>
          <p:cNvSpPr/>
          <p:nvPr/>
        </p:nvSpPr>
        <p:spPr bwMode="auto">
          <a:xfrm>
            <a:off x="4972050"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円/楕円 30"/>
          <p:cNvSpPr/>
          <p:nvPr/>
        </p:nvSpPr>
        <p:spPr bwMode="auto">
          <a:xfrm>
            <a:off x="5467350" y="5534025"/>
            <a:ext cx="215900"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円/楕円 31"/>
          <p:cNvSpPr/>
          <p:nvPr/>
        </p:nvSpPr>
        <p:spPr bwMode="auto">
          <a:xfrm>
            <a:off x="3438525" y="55483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円/楕円 32"/>
          <p:cNvSpPr/>
          <p:nvPr/>
        </p:nvSpPr>
        <p:spPr bwMode="auto">
          <a:xfrm>
            <a:off x="2943225" y="5543550"/>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3438525" y="602773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3968750" y="6034088"/>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4471988" y="6034088"/>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4957763" y="5045075"/>
            <a:ext cx="217487"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2" name="直線コネクタ 41"/>
          <p:cNvCxnSpPr/>
          <p:nvPr/>
        </p:nvCxnSpPr>
        <p:spPr bwMode="auto">
          <a:xfrm rot="16200000" flipH="1">
            <a:off x="3265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bwMode="auto">
          <a:xfrm rot="16200000" flipH="1">
            <a:off x="3773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a:endCxn id="31" idx="6"/>
          </p:cNvCxnSpPr>
          <p:nvPr/>
        </p:nvCxnSpPr>
        <p:spPr bwMode="auto">
          <a:xfrm flipV="1">
            <a:off x="3059113" y="5641975"/>
            <a:ext cx="2624137"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bwMode="auto">
          <a:xfrm rot="16200000" flipH="1">
            <a:off x="4274344" y="5941219"/>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34" name="正方形/長方形 33"/>
          <p:cNvSpPr/>
          <p:nvPr/>
        </p:nvSpPr>
        <p:spPr>
          <a:xfrm>
            <a:off x="3343275" y="494188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円/楕円 38"/>
          <p:cNvSpPr/>
          <p:nvPr/>
        </p:nvSpPr>
        <p:spPr bwMode="auto">
          <a:xfrm>
            <a:off x="3451225" y="50530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p:nvPr/>
        </p:nvCxnSpPr>
        <p:spPr bwMode="auto">
          <a:xfrm rot="16200000" flipH="1">
            <a:off x="3271044" y="5434807"/>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55333" name="テキスト ボックス 46"/>
          <p:cNvSpPr txBox="1">
            <a:spLocks noChangeArrowheads="1"/>
          </p:cNvSpPr>
          <p:nvPr/>
        </p:nvSpPr>
        <p:spPr bwMode="auto">
          <a:xfrm>
            <a:off x="3063875" y="4724400"/>
            <a:ext cx="355600" cy="461963"/>
          </a:xfrm>
          <a:prstGeom prst="rect">
            <a:avLst/>
          </a:prstGeom>
          <a:noFill/>
          <a:ln w="9525">
            <a:noFill/>
            <a:miter lim="800000"/>
            <a:headEnd/>
            <a:tailEnd/>
          </a:ln>
        </p:spPr>
        <p:txBody>
          <a:bodyPr wrap="none">
            <a:spAutoFit/>
          </a:bodyPr>
          <a:lstStyle/>
          <a:p>
            <a:r>
              <a:rPr lang="en-US" altLang="ja-JP" sz="2400"/>
              <a:t>u</a:t>
            </a:r>
            <a:endParaRPr lang="ja-JP" altLang="en-US" sz="2400"/>
          </a:p>
        </p:txBody>
      </p:sp>
      <p:sp>
        <p:nvSpPr>
          <p:cNvPr id="55334" name="テキスト ボックス 51"/>
          <p:cNvSpPr txBox="1">
            <a:spLocks noChangeArrowheads="1"/>
          </p:cNvSpPr>
          <p:nvPr/>
        </p:nvSpPr>
        <p:spPr bwMode="auto">
          <a:xfrm>
            <a:off x="4500563" y="4767263"/>
            <a:ext cx="338137" cy="461962"/>
          </a:xfrm>
          <a:prstGeom prst="rect">
            <a:avLst/>
          </a:prstGeom>
          <a:noFill/>
          <a:ln w="9525">
            <a:noFill/>
            <a:miter lim="800000"/>
            <a:headEnd/>
            <a:tailEnd/>
          </a:ln>
        </p:spPr>
        <p:txBody>
          <a:bodyPr wrap="none">
            <a:spAutoFit/>
          </a:bodyPr>
          <a:lstStyle/>
          <a:p>
            <a:r>
              <a:rPr lang="en-US" altLang="ja-JP" sz="2400"/>
              <a:t>v</a:t>
            </a:r>
            <a:endParaRPr lang="ja-JP" altLang="en-US" sz="2400"/>
          </a:p>
        </p:txBody>
      </p:sp>
      <p:sp>
        <p:nvSpPr>
          <p:cNvPr id="54" name="角丸四角形 53"/>
          <p:cNvSpPr/>
          <p:nvPr/>
        </p:nvSpPr>
        <p:spPr>
          <a:xfrm>
            <a:off x="323850" y="2492375"/>
            <a:ext cx="8351838" cy="122396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58" name="角丸四角形 57"/>
          <p:cNvSpPr/>
          <p:nvPr/>
        </p:nvSpPr>
        <p:spPr>
          <a:xfrm>
            <a:off x="6875463" y="2276475"/>
            <a:ext cx="1441450" cy="4318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Claim</a:t>
            </a:r>
            <a:r>
              <a:rPr lang="ja-JP" altLang="en-US" sz="2400" dirty="0">
                <a:solidFill>
                  <a:schemeClr val="tx1"/>
                </a:solidFill>
              </a:rPr>
              <a:t>  </a:t>
            </a:r>
            <a:r>
              <a:rPr lang="en-US" altLang="ja-JP" sz="2400" dirty="0">
                <a:solidFill>
                  <a:schemeClr val="tx1"/>
                </a:solidFill>
              </a:rPr>
              <a:t>2</a:t>
            </a:r>
          </a:p>
        </p:txBody>
      </p:sp>
      <p:cxnSp>
        <p:nvCxnSpPr>
          <p:cNvPr id="56" name="直線コネクタ 55"/>
          <p:cNvCxnSpPr/>
          <p:nvPr/>
        </p:nvCxnSpPr>
        <p:spPr bwMode="auto">
          <a:xfrm>
            <a:off x="3575050" y="6138863"/>
            <a:ext cx="1114425"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advTm="14149"/>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56323"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dirty="0"/>
          </a:p>
          <a:p>
            <a:pPr eaLnBrk="1" hangingPunct="1">
              <a:buFont typeface="Wingdings 2" pitchFamily="18" charset="2"/>
              <a:buNone/>
            </a:pPr>
            <a:r>
              <a:rPr lang="ja-JP" altLang="en-US" sz="2400" dirty="0"/>
              <a:t> 任意の </a:t>
            </a:r>
            <a:r>
              <a:rPr lang="en-US" altLang="ja-JP" sz="2400" dirty="0" err="1"/>
              <a:t>u,v</a:t>
            </a:r>
            <a:r>
              <a:rPr lang="en-US" altLang="ja-JP" sz="2400" dirty="0"/>
              <a:t> </a:t>
            </a:r>
            <a:r>
              <a:rPr lang="ja-JP" altLang="en-US" sz="2400" dirty="0"/>
              <a:t>∊ </a:t>
            </a:r>
            <a:r>
              <a:rPr lang="en-US" altLang="ja-JP" sz="2400" dirty="0"/>
              <a:t>V(G) </a:t>
            </a:r>
            <a:r>
              <a:rPr lang="ja-JP" altLang="en-US" sz="2400" dirty="0"/>
              <a:t>に対し，</a:t>
            </a:r>
            <a:endParaRPr lang="en-US" altLang="ja-JP" sz="2400" dirty="0"/>
          </a:p>
          <a:p>
            <a:pPr eaLnBrk="1" hangingPunct="1">
              <a:buFont typeface="Wingdings 2" pitchFamily="18" charset="2"/>
              <a:buNone/>
            </a:pPr>
            <a:r>
              <a:rPr lang="ja-JP" altLang="en-US" sz="2400" dirty="0"/>
              <a:t> 操作</a:t>
            </a:r>
            <a:r>
              <a:rPr lang="en-US" altLang="ja-JP" sz="2400" dirty="0"/>
              <a:t>Su</a:t>
            </a:r>
            <a:r>
              <a:rPr lang="ja-JP" altLang="en-US" sz="2400" dirty="0"/>
              <a:t>と操作</a:t>
            </a:r>
            <a:r>
              <a:rPr lang="en-US" altLang="ja-JP" sz="2400" dirty="0" err="1"/>
              <a:t>Sv</a:t>
            </a:r>
            <a:r>
              <a:rPr lang="ja-JP" altLang="en-US" sz="2400" dirty="0"/>
              <a:t>を続けて行うことにより</a:t>
            </a:r>
            <a:r>
              <a:rPr lang="en-US" altLang="ja-JP" sz="2400" dirty="0"/>
              <a:t>u </a:t>
            </a:r>
            <a:r>
              <a:rPr lang="ja-JP" altLang="en-US" sz="2400" dirty="0"/>
              <a:t>と</a:t>
            </a:r>
            <a:r>
              <a:rPr lang="en-US" altLang="ja-JP" sz="2400" dirty="0"/>
              <a:t>v</a:t>
            </a:r>
            <a:r>
              <a:rPr lang="ja-JP" altLang="en-US" sz="2400" dirty="0"/>
              <a:t>だけが反転する．</a:t>
            </a:r>
            <a:endParaRPr lang="en-US" altLang="ja-JP" sz="2400" dirty="0"/>
          </a:p>
          <a:p>
            <a:pPr eaLnBrk="1" hangingPunct="1">
              <a:buFont typeface="Wingdings 2" pitchFamily="18" charset="2"/>
              <a:buNone/>
            </a:pPr>
            <a:endParaRPr lang="en-US" altLang="ja-JP" sz="2400" dirty="0"/>
          </a:p>
          <a:p>
            <a:pPr eaLnBrk="1" hangingPunct="1">
              <a:buFont typeface="Wingdings 2" pitchFamily="18" charset="2"/>
              <a:buNone/>
            </a:pPr>
            <a:r>
              <a:rPr lang="ja-JP" altLang="en-US" sz="2400" dirty="0"/>
              <a:t>　　　　　　　　操作</a:t>
            </a:r>
            <a:r>
              <a:rPr lang="en-US" altLang="ja-JP" sz="2400" dirty="0"/>
              <a:t>Su</a:t>
            </a:r>
            <a:r>
              <a:rPr lang="ja-JP" altLang="en-US" sz="2400" dirty="0"/>
              <a:t>を行った後に続けて</a:t>
            </a:r>
            <a:endParaRPr lang="en-US" altLang="ja-JP" sz="2400" dirty="0"/>
          </a:p>
          <a:p>
            <a:pPr eaLnBrk="1" hangingPunct="1">
              <a:buFont typeface="Wingdings 2" pitchFamily="18" charset="2"/>
              <a:buNone/>
            </a:pPr>
            <a:r>
              <a:rPr lang="ja-JP" altLang="en-US" sz="2400" dirty="0"/>
              <a:t>　　　　　　　　操作</a:t>
            </a:r>
            <a:r>
              <a:rPr lang="en-US" altLang="ja-JP" sz="2400" dirty="0" err="1"/>
              <a:t>Sv</a:t>
            </a:r>
            <a:r>
              <a:rPr lang="ja-JP" altLang="en-US" sz="2400" dirty="0"/>
              <a:t>を行うと</a:t>
            </a:r>
            <a:r>
              <a:rPr lang="en-US" altLang="ja-JP" sz="2400" dirty="0"/>
              <a:t>v</a:t>
            </a:r>
            <a:r>
              <a:rPr lang="ja-JP" altLang="en-US" sz="2400" dirty="0"/>
              <a:t>以外が反転する（∵</a:t>
            </a:r>
            <a:r>
              <a:rPr lang="en-US" altLang="ja-JP" sz="2400" dirty="0"/>
              <a:t>Claim 1</a:t>
            </a:r>
            <a:r>
              <a:rPr lang="ja-JP" altLang="en-US" sz="2400" dirty="0"/>
              <a:t>）</a:t>
            </a:r>
            <a:endParaRPr lang="en-US" altLang="ja-JP" sz="2400" dirty="0"/>
          </a:p>
          <a:p>
            <a:pPr eaLnBrk="1" hangingPunct="1">
              <a:buFont typeface="Wingdings 2" pitchFamily="18" charset="2"/>
              <a:buNone/>
            </a:pPr>
            <a:endParaRPr lang="en-US" altLang="ja-JP" sz="2400" dirty="0"/>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1" name="正方形/長方形 40"/>
          <p:cNvSpPr/>
          <p:nvPr/>
        </p:nvSpPr>
        <p:spPr>
          <a:xfrm>
            <a:off x="2838450" y="5445125"/>
            <a:ext cx="433388"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3" name="正方形/長方形 42"/>
          <p:cNvSpPr/>
          <p:nvPr/>
        </p:nvSpPr>
        <p:spPr>
          <a:xfrm>
            <a:off x="3343275"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5" name="正方形/長方形 44"/>
          <p:cNvSpPr/>
          <p:nvPr/>
        </p:nvSpPr>
        <p:spPr>
          <a:xfrm>
            <a:off x="38608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3343275" y="5935663"/>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3865563"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43561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4378325"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4859338" y="5445125"/>
            <a:ext cx="433387"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7" name="正方形/長方形 56"/>
          <p:cNvSpPr/>
          <p:nvPr/>
        </p:nvSpPr>
        <p:spPr>
          <a:xfrm>
            <a:off x="4854575" y="4941888"/>
            <a:ext cx="433388"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9" name="正方形/長方形 58"/>
          <p:cNvSpPr/>
          <p:nvPr/>
        </p:nvSpPr>
        <p:spPr>
          <a:xfrm>
            <a:off x="5364163"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cxnSp>
        <p:nvCxnSpPr>
          <p:cNvPr id="26" name="直線コネクタ 25"/>
          <p:cNvCxnSpPr>
            <a:endCxn id="30" idx="4"/>
          </p:cNvCxnSpPr>
          <p:nvPr/>
        </p:nvCxnSpPr>
        <p:spPr bwMode="auto">
          <a:xfrm rot="16200000" flipH="1">
            <a:off x="4782344" y="5464969"/>
            <a:ext cx="592137"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28" name="円/楕円 27"/>
          <p:cNvSpPr/>
          <p:nvPr/>
        </p:nvSpPr>
        <p:spPr bwMode="auto">
          <a:xfrm>
            <a:off x="3963988" y="5543550"/>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29" name="円/楕円 28"/>
          <p:cNvSpPr/>
          <p:nvPr/>
        </p:nvSpPr>
        <p:spPr bwMode="auto">
          <a:xfrm>
            <a:off x="4454525"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0" name="円/楕円 29"/>
          <p:cNvSpPr/>
          <p:nvPr/>
        </p:nvSpPr>
        <p:spPr bwMode="auto">
          <a:xfrm>
            <a:off x="4972050"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1" name="円/楕円 30"/>
          <p:cNvSpPr/>
          <p:nvPr/>
        </p:nvSpPr>
        <p:spPr bwMode="auto">
          <a:xfrm>
            <a:off x="5467350" y="5534025"/>
            <a:ext cx="215900"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2" name="円/楕円 31"/>
          <p:cNvSpPr/>
          <p:nvPr/>
        </p:nvSpPr>
        <p:spPr bwMode="auto">
          <a:xfrm>
            <a:off x="3438525" y="55483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3" name="円/楕円 32"/>
          <p:cNvSpPr/>
          <p:nvPr/>
        </p:nvSpPr>
        <p:spPr bwMode="auto">
          <a:xfrm>
            <a:off x="2943225" y="5543550"/>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5" name="円/楕円 34"/>
          <p:cNvSpPr/>
          <p:nvPr/>
        </p:nvSpPr>
        <p:spPr bwMode="auto">
          <a:xfrm>
            <a:off x="3438525" y="602773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6" name="円/楕円 35"/>
          <p:cNvSpPr/>
          <p:nvPr/>
        </p:nvSpPr>
        <p:spPr bwMode="auto">
          <a:xfrm>
            <a:off x="3968750" y="6034088"/>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7" name="円/楕円 36"/>
          <p:cNvSpPr/>
          <p:nvPr/>
        </p:nvSpPr>
        <p:spPr bwMode="auto">
          <a:xfrm>
            <a:off x="4471988" y="6034088"/>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38" name="円/楕円 37"/>
          <p:cNvSpPr/>
          <p:nvPr/>
        </p:nvSpPr>
        <p:spPr bwMode="auto">
          <a:xfrm>
            <a:off x="4957763" y="5045075"/>
            <a:ext cx="217487"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2" name="直線コネクタ 41"/>
          <p:cNvCxnSpPr/>
          <p:nvPr/>
        </p:nvCxnSpPr>
        <p:spPr bwMode="auto">
          <a:xfrm rot="16200000" flipH="1">
            <a:off x="3265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bwMode="auto">
          <a:xfrm rot="16200000" flipH="1">
            <a:off x="3773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50" name="直線コネクタ 49"/>
          <p:cNvCxnSpPr>
            <a:endCxn id="31" idx="6"/>
          </p:cNvCxnSpPr>
          <p:nvPr/>
        </p:nvCxnSpPr>
        <p:spPr bwMode="auto">
          <a:xfrm flipV="1">
            <a:off x="3059113" y="5641975"/>
            <a:ext cx="2624137"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46" name="直線コネクタ 45"/>
          <p:cNvCxnSpPr/>
          <p:nvPr/>
        </p:nvCxnSpPr>
        <p:spPr bwMode="auto">
          <a:xfrm rot="16200000" flipH="1">
            <a:off x="4274344" y="5941219"/>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34" name="正方形/長方形 33"/>
          <p:cNvSpPr/>
          <p:nvPr/>
        </p:nvSpPr>
        <p:spPr>
          <a:xfrm>
            <a:off x="3343275" y="4941888"/>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9" name="円/楕円 38"/>
          <p:cNvSpPr/>
          <p:nvPr/>
        </p:nvSpPr>
        <p:spPr bwMode="auto">
          <a:xfrm>
            <a:off x="3451225" y="50530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40" name="直線コネクタ 39"/>
          <p:cNvCxnSpPr/>
          <p:nvPr/>
        </p:nvCxnSpPr>
        <p:spPr bwMode="auto">
          <a:xfrm rot="16200000" flipH="1">
            <a:off x="3271044" y="5434807"/>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56357" name="テキスト ボックス 46"/>
          <p:cNvSpPr txBox="1">
            <a:spLocks noChangeArrowheads="1"/>
          </p:cNvSpPr>
          <p:nvPr/>
        </p:nvSpPr>
        <p:spPr bwMode="auto">
          <a:xfrm>
            <a:off x="3063875" y="4724400"/>
            <a:ext cx="355600" cy="461963"/>
          </a:xfrm>
          <a:prstGeom prst="rect">
            <a:avLst/>
          </a:prstGeom>
          <a:noFill/>
          <a:ln w="9525">
            <a:noFill/>
            <a:miter lim="800000"/>
            <a:headEnd/>
            <a:tailEnd/>
          </a:ln>
        </p:spPr>
        <p:txBody>
          <a:bodyPr wrap="none">
            <a:spAutoFit/>
          </a:bodyPr>
          <a:lstStyle/>
          <a:p>
            <a:r>
              <a:rPr lang="en-US" altLang="ja-JP" sz="2400"/>
              <a:t>u</a:t>
            </a:r>
            <a:endParaRPr lang="ja-JP" altLang="en-US" sz="2400"/>
          </a:p>
        </p:txBody>
      </p:sp>
      <p:sp>
        <p:nvSpPr>
          <p:cNvPr id="56358" name="テキスト ボックス 51"/>
          <p:cNvSpPr txBox="1">
            <a:spLocks noChangeArrowheads="1"/>
          </p:cNvSpPr>
          <p:nvPr/>
        </p:nvSpPr>
        <p:spPr bwMode="auto">
          <a:xfrm>
            <a:off x="4500563" y="4767263"/>
            <a:ext cx="338137" cy="461962"/>
          </a:xfrm>
          <a:prstGeom prst="rect">
            <a:avLst/>
          </a:prstGeom>
          <a:noFill/>
          <a:ln w="9525">
            <a:noFill/>
            <a:miter lim="800000"/>
            <a:headEnd/>
            <a:tailEnd/>
          </a:ln>
        </p:spPr>
        <p:txBody>
          <a:bodyPr wrap="none">
            <a:spAutoFit/>
          </a:bodyPr>
          <a:lstStyle/>
          <a:p>
            <a:r>
              <a:rPr lang="en-US" altLang="ja-JP" sz="2400"/>
              <a:t>v</a:t>
            </a:r>
            <a:endParaRPr lang="ja-JP" altLang="en-US" sz="2400"/>
          </a:p>
        </p:txBody>
      </p:sp>
      <p:sp>
        <p:nvSpPr>
          <p:cNvPr id="54" name="角丸四角形 53"/>
          <p:cNvSpPr/>
          <p:nvPr/>
        </p:nvSpPr>
        <p:spPr>
          <a:xfrm>
            <a:off x="323850" y="2492375"/>
            <a:ext cx="8351838" cy="122396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56" name="角丸四角形 55"/>
          <p:cNvSpPr/>
          <p:nvPr/>
        </p:nvSpPr>
        <p:spPr>
          <a:xfrm>
            <a:off x="6875463" y="2276475"/>
            <a:ext cx="1441450" cy="4318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Claim</a:t>
            </a:r>
            <a:r>
              <a:rPr lang="ja-JP" altLang="en-US" sz="2400" dirty="0">
                <a:solidFill>
                  <a:schemeClr val="tx1"/>
                </a:solidFill>
              </a:rPr>
              <a:t>  </a:t>
            </a:r>
            <a:r>
              <a:rPr lang="en-US" altLang="ja-JP" sz="2400" dirty="0">
                <a:solidFill>
                  <a:schemeClr val="tx1"/>
                </a:solidFill>
              </a:rPr>
              <a:t>2</a:t>
            </a:r>
          </a:p>
        </p:txBody>
      </p:sp>
      <p:cxnSp>
        <p:nvCxnSpPr>
          <p:cNvPr id="58" name="直線コネクタ 57"/>
          <p:cNvCxnSpPr/>
          <p:nvPr/>
        </p:nvCxnSpPr>
        <p:spPr bwMode="auto">
          <a:xfrm>
            <a:off x="3575050" y="6138863"/>
            <a:ext cx="1114425"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advTm="14149"/>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57347"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a:p>
          <a:p>
            <a:pPr eaLnBrk="1" hangingPunct="1">
              <a:buFont typeface="Wingdings 2" pitchFamily="18" charset="2"/>
              <a:buNone/>
            </a:pPr>
            <a:r>
              <a:rPr lang="ja-JP" altLang="en-US" sz="2400"/>
              <a:t>次に全てのボタンを押した後の色の変化を考える．</a:t>
            </a:r>
            <a:endParaRPr lang="en-US" altLang="ja-JP" sz="2400"/>
          </a:p>
          <a:p>
            <a:pPr eaLnBrk="1" hangingPunct="1">
              <a:buFont typeface="Wingdings 2" pitchFamily="18" charset="2"/>
              <a:buNone/>
            </a:pPr>
            <a:endParaRPr lang="en-US" altLang="ja-JP" sz="2400"/>
          </a:p>
          <a:p>
            <a:pPr eaLnBrk="1" hangingPunct="1">
              <a:buFont typeface="Wingdings 2" pitchFamily="18" charset="2"/>
              <a:buNone/>
            </a:pPr>
            <a:r>
              <a:rPr lang="ja-JP" altLang="en-US" sz="2400"/>
              <a:t>全てのボタンを押すとボタンの色は</a:t>
            </a:r>
            <a:endParaRPr lang="en-US" altLang="ja-JP" sz="2400"/>
          </a:p>
          <a:p>
            <a:pPr eaLnBrk="1" hangingPunct="1">
              <a:buFont typeface="Wingdings 2" pitchFamily="18" charset="2"/>
              <a:buNone/>
            </a:pPr>
            <a:r>
              <a:rPr lang="ja-JP" altLang="en-US" sz="2400"/>
              <a:t>次数が奇数の頂点：反転しない</a:t>
            </a:r>
            <a:endParaRPr lang="en-US" altLang="ja-JP" sz="2400"/>
          </a:p>
          <a:p>
            <a:pPr eaLnBrk="1" hangingPunct="1">
              <a:buFont typeface="Wingdings 2" pitchFamily="18" charset="2"/>
              <a:buNone/>
            </a:pPr>
            <a:r>
              <a:rPr lang="ja-JP" altLang="en-US" sz="2400"/>
              <a:t>次数が偶数の頂点：反転する</a:t>
            </a:r>
            <a:endParaRPr lang="en-US" altLang="ja-JP" sz="240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sp>
        <p:nvSpPr>
          <p:cNvPr id="56" name="正方形/長方形 55"/>
          <p:cNvSpPr/>
          <p:nvPr/>
        </p:nvSpPr>
        <p:spPr>
          <a:xfrm>
            <a:off x="2838450" y="5445125"/>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正方形/長方形 57"/>
          <p:cNvSpPr/>
          <p:nvPr/>
        </p:nvSpPr>
        <p:spPr>
          <a:xfrm>
            <a:off x="3343275" y="5445125"/>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正方形/長方形 59"/>
          <p:cNvSpPr/>
          <p:nvPr/>
        </p:nvSpPr>
        <p:spPr>
          <a:xfrm>
            <a:off x="38608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正方形/長方形 60"/>
          <p:cNvSpPr/>
          <p:nvPr/>
        </p:nvSpPr>
        <p:spPr>
          <a:xfrm>
            <a:off x="3343275" y="494188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正方形/長方形 61"/>
          <p:cNvSpPr/>
          <p:nvPr/>
        </p:nvSpPr>
        <p:spPr>
          <a:xfrm>
            <a:off x="3343275" y="5935663"/>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3" name="正方形/長方形 62"/>
          <p:cNvSpPr/>
          <p:nvPr/>
        </p:nvSpPr>
        <p:spPr>
          <a:xfrm>
            <a:off x="3865563"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4" name="正方形/長方形 63"/>
          <p:cNvSpPr/>
          <p:nvPr/>
        </p:nvSpPr>
        <p:spPr>
          <a:xfrm>
            <a:off x="43561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5" name="正方形/長方形 64"/>
          <p:cNvSpPr/>
          <p:nvPr/>
        </p:nvSpPr>
        <p:spPr>
          <a:xfrm>
            <a:off x="4378325"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6" name="正方形/長方形 65"/>
          <p:cNvSpPr/>
          <p:nvPr/>
        </p:nvSpPr>
        <p:spPr>
          <a:xfrm>
            <a:off x="4859338" y="5445125"/>
            <a:ext cx="433387"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7" name="正方形/長方形 66"/>
          <p:cNvSpPr/>
          <p:nvPr/>
        </p:nvSpPr>
        <p:spPr>
          <a:xfrm>
            <a:off x="4854575" y="4941888"/>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8" name="正方形/長方形 67"/>
          <p:cNvSpPr/>
          <p:nvPr/>
        </p:nvSpPr>
        <p:spPr>
          <a:xfrm>
            <a:off x="5364163"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9" name="直線コネクタ 68"/>
          <p:cNvCxnSpPr>
            <a:endCxn id="72" idx="4"/>
          </p:cNvCxnSpPr>
          <p:nvPr/>
        </p:nvCxnSpPr>
        <p:spPr bwMode="auto">
          <a:xfrm rot="16200000" flipH="1">
            <a:off x="4782344" y="5464969"/>
            <a:ext cx="592137"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70" name="円/楕円 69"/>
          <p:cNvSpPr/>
          <p:nvPr/>
        </p:nvSpPr>
        <p:spPr bwMode="auto">
          <a:xfrm>
            <a:off x="3963988" y="5543550"/>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1" name="円/楕円 70"/>
          <p:cNvSpPr/>
          <p:nvPr/>
        </p:nvSpPr>
        <p:spPr bwMode="auto">
          <a:xfrm>
            <a:off x="4454525"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2" name="円/楕円 71"/>
          <p:cNvSpPr/>
          <p:nvPr/>
        </p:nvSpPr>
        <p:spPr bwMode="auto">
          <a:xfrm>
            <a:off x="4972050"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3" name="円/楕円 72"/>
          <p:cNvSpPr/>
          <p:nvPr/>
        </p:nvSpPr>
        <p:spPr bwMode="auto">
          <a:xfrm>
            <a:off x="5467350" y="5534025"/>
            <a:ext cx="215900"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4" name="円/楕円 73"/>
          <p:cNvSpPr/>
          <p:nvPr/>
        </p:nvSpPr>
        <p:spPr bwMode="auto">
          <a:xfrm>
            <a:off x="3438525" y="55483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5" name="円/楕円 74"/>
          <p:cNvSpPr/>
          <p:nvPr/>
        </p:nvSpPr>
        <p:spPr bwMode="auto">
          <a:xfrm>
            <a:off x="2943225" y="5543550"/>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6" name="円/楕円 75"/>
          <p:cNvSpPr/>
          <p:nvPr/>
        </p:nvSpPr>
        <p:spPr bwMode="auto">
          <a:xfrm>
            <a:off x="3451225" y="50530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7" name="円/楕円 76"/>
          <p:cNvSpPr/>
          <p:nvPr/>
        </p:nvSpPr>
        <p:spPr bwMode="auto">
          <a:xfrm>
            <a:off x="3438525" y="602773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8" name="円/楕円 77"/>
          <p:cNvSpPr/>
          <p:nvPr/>
        </p:nvSpPr>
        <p:spPr bwMode="auto">
          <a:xfrm>
            <a:off x="3968750" y="6034088"/>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9" name="円/楕円 78"/>
          <p:cNvSpPr/>
          <p:nvPr/>
        </p:nvSpPr>
        <p:spPr bwMode="auto">
          <a:xfrm>
            <a:off x="4471988" y="6034088"/>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0" name="円/楕円 79"/>
          <p:cNvSpPr/>
          <p:nvPr/>
        </p:nvSpPr>
        <p:spPr bwMode="auto">
          <a:xfrm>
            <a:off x="4957763" y="5045075"/>
            <a:ext cx="217487"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81" name="直線コネクタ 80"/>
          <p:cNvCxnSpPr/>
          <p:nvPr/>
        </p:nvCxnSpPr>
        <p:spPr bwMode="auto">
          <a:xfrm rot="16200000" flipH="1">
            <a:off x="3271044" y="5434807"/>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82" name="直線コネクタ 81"/>
          <p:cNvCxnSpPr/>
          <p:nvPr/>
        </p:nvCxnSpPr>
        <p:spPr bwMode="auto">
          <a:xfrm rot="16200000" flipH="1">
            <a:off x="3265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83" name="直線コネクタ 82"/>
          <p:cNvCxnSpPr/>
          <p:nvPr/>
        </p:nvCxnSpPr>
        <p:spPr bwMode="auto">
          <a:xfrm rot="16200000" flipH="1">
            <a:off x="3773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84" name="直線コネクタ 83"/>
          <p:cNvCxnSpPr>
            <a:endCxn id="73" idx="6"/>
          </p:cNvCxnSpPr>
          <p:nvPr/>
        </p:nvCxnSpPr>
        <p:spPr bwMode="auto">
          <a:xfrm flipV="1">
            <a:off x="3059113" y="5641975"/>
            <a:ext cx="2624137"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85" name="直線コネクタ 84"/>
          <p:cNvCxnSpPr/>
          <p:nvPr/>
        </p:nvCxnSpPr>
        <p:spPr bwMode="auto">
          <a:xfrm rot="16200000" flipH="1">
            <a:off x="4274344" y="5941219"/>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88" name="角丸四角形 87"/>
          <p:cNvSpPr/>
          <p:nvPr/>
        </p:nvSpPr>
        <p:spPr>
          <a:xfrm>
            <a:off x="323850" y="3429000"/>
            <a:ext cx="8351838" cy="136842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89" name="角丸四角形 88"/>
          <p:cNvSpPr/>
          <p:nvPr/>
        </p:nvSpPr>
        <p:spPr>
          <a:xfrm>
            <a:off x="6875463" y="3213100"/>
            <a:ext cx="1441450" cy="4826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Claim</a:t>
            </a:r>
            <a:r>
              <a:rPr lang="ja-JP" altLang="en-US" sz="2400" dirty="0">
                <a:solidFill>
                  <a:schemeClr val="tx1"/>
                </a:solidFill>
              </a:rPr>
              <a:t>  </a:t>
            </a:r>
            <a:r>
              <a:rPr lang="en-US" altLang="ja-JP" sz="2400" dirty="0">
                <a:solidFill>
                  <a:schemeClr val="tx1"/>
                </a:solidFill>
              </a:rPr>
              <a:t>3</a:t>
            </a:r>
          </a:p>
        </p:txBody>
      </p:sp>
      <p:cxnSp>
        <p:nvCxnSpPr>
          <p:cNvPr id="39" name="直線コネクタ 38"/>
          <p:cNvCxnSpPr/>
          <p:nvPr/>
        </p:nvCxnSpPr>
        <p:spPr bwMode="auto">
          <a:xfrm>
            <a:off x="3575050" y="6138863"/>
            <a:ext cx="1114425"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advTm="14149"/>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58371"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a:p>
          <a:p>
            <a:pPr eaLnBrk="1" hangingPunct="1">
              <a:buFont typeface="Wingdings 2" pitchFamily="18" charset="2"/>
              <a:buNone/>
            </a:pPr>
            <a:r>
              <a:rPr lang="ja-JP" altLang="en-US" sz="2400"/>
              <a:t>次に全てのボタンを押した後の色の変化を考える．</a:t>
            </a:r>
            <a:endParaRPr lang="en-US" altLang="ja-JP" sz="2400"/>
          </a:p>
          <a:p>
            <a:pPr eaLnBrk="1" hangingPunct="1">
              <a:buFont typeface="Wingdings 2" pitchFamily="18" charset="2"/>
              <a:buNone/>
            </a:pPr>
            <a:endParaRPr lang="en-US" altLang="ja-JP" sz="2400"/>
          </a:p>
          <a:p>
            <a:pPr eaLnBrk="1" hangingPunct="1">
              <a:buFont typeface="Wingdings 2" pitchFamily="18" charset="2"/>
              <a:buNone/>
            </a:pPr>
            <a:r>
              <a:rPr lang="ja-JP" altLang="en-US" sz="2400"/>
              <a:t>全てのボタンを押すとボタンの色は</a:t>
            </a:r>
            <a:endParaRPr lang="en-US" altLang="ja-JP" sz="2400"/>
          </a:p>
          <a:p>
            <a:pPr eaLnBrk="1" hangingPunct="1">
              <a:buFont typeface="Wingdings 2" pitchFamily="18" charset="2"/>
              <a:buNone/>
            </a:pPr>
            <a:r>
              <a:rPr lang="ja-JP" altLang="en-US" sz="2400"/>
              <a:t>次数が奇数の頂点：反転しない</a:t>
            </a:r>
            <a:endParaRPr lang="en-US" altLang="ja-JP" sz="2400"/>
          </a:p>
          <a:p>
            <a:pPr eaLnBrk="1" hangingPunct="1">
              <a:buFont typeface="Wingdings 2" pitchFamily="18" charset="2"/>
              <a:buNone/>
            </a:pPr>
            <a:r>
              <a:rPr lang="ja-JP" altLang="en-US" sz="2400"/>
              <a:t>次数が偶数の頂点：反転する</a:t>
            </a:r>
            <a:endParaRPr lang="en-US" altLang="ja-JP" sz="240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sp>
        <p:nvSpPr>
          <p:cNvPr id="56" name="正方形/長方形 55"/>
          <p:cNvSpPr/>
          <p:nvPr/>
        </p:nvSpPr>
        <p:spPr>
          <a:xfrm>
            <a:off x="2838450" y="5445125"/>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8" name="正方形/長方形 57"/>
          <p:cNvSpPr/>
          <p:nvPr/>
        </p:nvSpPr>
        <p:spPr>
          <a:xfrm>
            <a:off x="3343275" y="544512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0" name="正方形/長方形 59"/>
          <p:cNvSpPr/>
          <p:nvPr/>
        </p:nvSpPr>
        <p:spPr>
          <a:xfrm>
            <a:off x="38608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1" name="正方形/長方形 60"/>
          <p:cNvSpPr/>
          <p:nvPr/>
        </p:nvSpPr>
        <p:spPr>
          <a:xfrm>
            <a:off x="3343275" y="494188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 name="正方形/長方形 61"/>
          <p:cNvSpPr/>
          <p:nvPr/>
        </p:nvSpPr>
        <p:spPr>
          <a:xfrm>
            <a:off x="3343275" y="5935663"/>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3" name="正方形/長方形 62"/>
          <p:cNvSpPr/>
          <p:nvPr/>
        </p:nvSpPr>
        <p:spPr>
          <a:xfrm>
            <a:off x="3865563" y="594995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4" name="正方形/長方形 63"/>
          <p:cNvSpPr/>
          <p:nvPr/>
        </p:nvSpPr>
        <p:spPr>
          <a:xfrm>
            <a:off x="4356100"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5" name="正方形/長方形 64"/>
          <p:cNvSpPr/>
          <p:nvPr/>
        </p:nvSpPr>
        <p:spPr>
          <a:xfrm>
            <a:off x="4378325" y="594995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6" name="正方形/長方形 65"/>
          <p:cNvSpPr/>
          <p:nvPr/>
        </p:nvSpPr>
        <p:spPr>
          <a:xfrm>
            <a:off x="4859338" y="5445125"/>
            <a:ext cx="433387"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7" name="正方形/長方形 66"/>
          <p:cNvSpPr/>
          <p:nvPr/>
        </p:nvSpPr>
        <p:spPr>
          <a:xfrm>
            <a:off x="4854575" y="4941888"/>
            <a:ext cx="433388"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8" name="正方形/長方形 67"/>
          <p:cNvSpPr/>
          <p:nvPr/>
        </p:nvSpPr>
        <p:spPr>
          <a:xfrm>
            <a:off x="5364163" y="544512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69" name="直線コネクタ 68"/>
          <p:cNvCxnSpPr>
            <a:endCxn id="72" idx="4"/>
          </p:cNvCxnSpPr>
          <p:nvPr/>
        </p:nvCxnSpPr>
        <p:spPr bwMode="auto">
          <a:xfrm rot="16200000" flipH="1">
            <a:off x="4782344" y="5464969"/>
            <a:ext cx="592137"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70" name="円/楕円 69"/>
          <p:cNvSpPr/>
          <p:nvPr/>
        </p:nvSpPr>
        <p:spPr bwMode="auto">
          <a:xfrm>
            <a:off x="3963988" y="5543550"/>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1" name="円/楕円 70"/>
          <p:cNvSpPr/>
          <p:nvPr/>
        </p:nvSpPr>
        <p:spPr bwMode="auto">
          <a:xfrm>
            <a:off x="4454525"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2" name="円/楕円 71"/>
          <p:cNvSpPr/>
          <p:nvPr/>
        </p:nvSpPr>
        <p:spPr bwMode="auto">
          <a:xfrm>
            <a:off x="4972050" y="5543550"/>
            <a:ext cx="217488"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3" name="円/楕円 72"/>
          <p:cNvSpPr/>
          <p:nvPr/>
        </p:nvSpPr>
        <p:spPr bwMode="auto">
          <a:xfrm>
            <a:off x="5467350" y="5534025"/>
            <a:ext cx="215900"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4" name="円/楕円 73"/>
          <p:cNvSpPr/>
          <p:nvPr/>
        </p:nvSpPr>
        <p:spPr bwMode="auto">
          <a:xfrm>
            <a:off x="3438525" y="55483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5" name="円/楕円 74"/>
          <p:cNvSpPr/>
          <p:nvPr/>
        </p:nvSpPr>
        <p:spPr bwMode="auto">
          <a:xfrm>
            <a:off x="2943225" y="5543550"/>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6" name="円/楕円 75"/>
          <p:cNvSpPr/>
          <p:nvPr/>
        </p:nvSpPr>
        <p:spPr bwMode="auto">
          <a:xfrm>
            <a:off x="3451225" y="50530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7" name="円/楕円 76"/>
          <p:cNvSpPr/>
          <p:nvPr/>
        </p:nvSpPr>
        <p:spPr bwMode="auto">
          <a:xfrm>
            <a:off x="3438525" y="602773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8" name="円/楕円 77"/>
          <p:cNvSpPr/>
          <p:nvPr/>
        </p:nvSpPr>
        <p:spPr bwMode="auto">
          <a:xfrm>
            <a:off x="3968750" y="6034088"/>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79" name="円/楕円 78"/>
          <p:cNvSpPr/>
          <p:nvPr/>
        </p:nvSpPr>
        <p:spPr bwMode="auto">
          <a:xfrm>
            <a:off x="4471988" y="6034088"/>
            <a:ext cx="217487"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0" name="円/楕円 79"/>
          <p:cNvSpPr/>
          <p:nvPr/>
        </p:nvSpPr>
        <p:spPr bwMode="auto">
          <a:xfrm>
            <a:off x="4957763" y="5045075"/>
            <a:ext cx="217487"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81" name="直線コネクタ 80"/>
          <p:cNvCxnSpPr/>
          <p:nvPr/>
        </p:nvCxnSpPr>
        <p:spPr bwMode="auto">
          <a:xfrm rot="16200000" flipH="1">
            <a:off x="3271044" y="5434807"/>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82" name="直線コネクタ 81"/>
          <p:cNvCxnSpPr/>
          <p:nvPr/>
        </p:nvCxnSpPr>
        <p:spPr bwMode="auto">
          <a:xfrm rot="16200000" flipH="1">
            <a:off x="3265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83" name="直線コネクタ 82"/>
          <p:cNvCxnSpPr/>
          <p:nvPr/>
        </p:nvCxnSpPr>
        <p:spPr bwMode="auto">
          <a:xfrm rot="16200000" flipH="1">
            <a:off x="3773488" y="5938837"/>
            <a:ext cx="592138"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84" name="直線コネクタ 83"/>
          <p:cNvCxnSpPr>
            <a:endCxn id="73" idx="6"/>
          </p:cNvCxnSpPr>
          <p:nvPr/>
        </p:nvCxnSpPr>
        <p:spPr bwMode="auto">
          <a:xfrm flipV="1">
            <a:off x="3059113" y="5641975"/>
            <a:ext cx="2624137"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85" name="直線コネクタ 84"/>
          <p:cNvCxnSpPr/>
          <p:nvPr/>
        </p:nvCxnSpPr>
        <p:spPr bwMode="auto">
          <a:xfrm rot="16200000" flipH="1">
            <a:off x="4274344" y="5941219"/>
            <a:ext cx="590550"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37" name="角丸四角形 36"/>
          <p:cNvSpPr/>
          <p:nvPr/>
        </p:nvSpPr>
        <p:spPr>
          <a:xfrm>
            <a:off x="323850" y="3429000"/>
            <a:ext cx="8351838" cy="136842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38" name="角丸四角形 37"/>
          <p:cNvSpPr/>
          <p:nvPr/>
        </p:nvSpPr>
        <p:spPr>
          <a:xfrm>
            <a:off x="6875463" y="3213100"/>
            <a:ext cx="1441450" cy="4826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Claim</a:t>
            </a:r>
            <a:r>
              <a:rPr lang="ja-JP" altLang="en-US" sz="2400" dirty="0">
                <a:solidFill>
                  <a:schemeClr val="tx1"/>
                </a:solidFill>
              </a:rPr>
              <a:t>  </a:t>
            </a:r>
            <a:r>
              <a:rPr lang="en-US" altLang="ja-JP" sz="2400" dirty="0">
                <a:solidFill>
                  <a:schemeClr val="tx1"/>
                </a:solidFill>
              </a:rPr>
              <a:t>3</a:t>
            </a:r>
          </a:p>
        </p:txBody>
      </p:sp>
      <p:cxnSp>
        <p:nvCxnSpPr>
          <p:cNvPr id="39" name="直線コネクタ 38"/>
          <p:cNvCxnSpPr/>
          <p:nvPr/>
        </p:nvCxnSpPr>
        <p:spPr bwMode="auto">
          <a:xfrm>
            <a:off x="3575050" y="6138863"/>
            <a:ext cx="1114425"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advTm="14149"/>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59395"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a:p>
          <a:p>
            <a:pPr eaLnBrk="1" hangingPunct="1">
              <a:buFont typeface="Wingdings 2" pitchFamily="18" charset="2"/>
              <a:buNone/>
            </a:pPr>
            <a:r>
              <a:rPr lang="ja-JP" altLang="en-US" sz="2400"/>
              <a:t>全てのボタンを反転させる手順</a:t>
            </a:r>
            <a:endParaRPr lang="en-US" altLang="ja-JP" sz="2400"/>
          </a:p>
          <a:p>
            <a:pPr eaLnBrk="1" hangingPunct="1">
              <a:buFont typeface="Wingdings 2" pitchFamily="18" charset="2"/>
              <a:buNone/>
            </a:pPr>
            <a:r>
              <a:rPr lang="en-US" altLang="ja-JP" sz="2400"/>
              <a:t>1</a:t>
            </a:r>
            <a:r>
              <a:rPr lang="ja-JP" altLang="en-US" sz="2400"/>
              <a:t>：全てのボタンを押す</a:t>
            </a:r>
            <a:endParaRPr lang="en-US" altLang="ja-JP" sz="2400"/>
          </a:p>
          <a:p>
            <a:pPr eaLnBrk="1" hangingPunct="1">
              <a:buFont typeface="Wingdings 2" pitchFamily="18" charset="2"/>
              <a:buNone/>
            </a:pPr>
            <a:endParaRPr lang="en-US" altLang="ja-JP" sz="2400"/>
          </a:p>
          <a:p>
            <a:pPr eaLnBrk="1" hangingPunct="1">
              <a:buFont typeface="Wingdings 2" pitchFamily="18" charset="2"/>
              <a:buNone/>
            </a:pPr>
            <a:r>
              <a:rPr lang="ja-JP" altLang="en-US" sz="2400"/>
              <a:t>これにより偶数次数の頂点のみ反転する．</a:t>
            </a:r>
            <a:endParaRPr lang="en-US" altLang="ja-JP" sz="2400"/>
          </a:p>
          <a:p>
            <a:pPr eaLnBrk="1" hangingPunct="1">
              <a:buFont typeface="Wingdings 2" pitchFamily="18" charset="2"/>
              <a:buNone/>
            </a:pPr>
            <a:endParaRPr lang="en-US" altLang="ja-JP" sz="2400"/>
          </a:p>
          <a:p>
            <a:pPr eaLnBrk="1" hangingPunct="1">
              <a:buFont typeface="Wingdings 2" pitchFamily="18" charset="2"/>
              <a:buNone/>
            </a:pPr>
            <a:r>
              <a:rPr lang="ja-JP" altLang="en-US" sz="2400"/>
              <a:t>全てのボタンを押すとボタンの色は</a:t>
            </a:r>
            <a:endParaRPr lang="en-US" altLang="ja-JP" sz="2400"/>
          </a:p>
          <a:p>
            <a:pPr eaLnBrk="1" hangingPunct="1">
              <a:buFont typeface="Wingdings 2" pitchFamily="18" charset="2"/>
              <a:buNone/>
            </a:pPr>
            <a:r>
              <a:rPr lang="ja-JP" altLang="en-US" sz="2400"/>
              <a:t>次数が奇数の頂点は反転しない</a:t>
            </a:r>
            <a:endParaRPr lang="en-US" altLang="ja-JP" sz="2400"/>
          </a:p>
          <a:p>
            <a:pPr eaLnBrk="1" hangingPunct="1">
              <a:buFont typeface="Wingdings 2" pitchFamily="18" charset="2"/>
              <a:buNone/>
            </a:pPr>
            <a:r>
              <a:rPr lang="ja-JP" altLang="en-US" sz="2400"/>
              <a:t>次数が偶数の頂点：反転する</a:t>
            </a:r>
            <a:endParaRPr lang="en-US" altLang="ja-JP" sz="240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sp>
        <p:nvSpPr>
          <p:cNvPr id="37" name="角丸四角形 36"/>
          <p:cNvSpPr/>
          <p:nvPr/>
        </p:nvSpPr>
        <p:spPr>
          <a:xfrm>
            <a:off x="323850" y="4724400"/>
            <a:ext cx="8351838" cy="1368425"/>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38" name="角丸四角形 37"/>
          <p:cNvSpPr/>
          <p:nvPr/>
        </p:nvSpPr>
        <p:spPr>
          <a:xfrm>
            <a:off x="6875463" y="4508500"/>
            <a:ext cx="1441450" cy="484188"/>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Claim</a:t>
            </a:r>
            <a:r>
              <a:rPr lang="ja-JP" altLang="en-US" sz="2400" dirty="0">
                <a:solidFill>
                  <a:schemeClr val="tx1"/>
                </a:solidFill>
              </a:rPr>
              <a:t>  </a:t>
            </a:r>
            <a:r>
              <a:rPr lang="en-US" altLang="ja-JP" sz="2400" dirty="0">
                <a:solidFill>
                  <a:schemeClr val="tx1"/>
                </a:solidFill>
              </a:rPr>
              <a:t>3</a:t>
            </a:r>
          </a:p>
        </p:txBody>
      </p:sp>
      <p:sp>
        <p:nvSpPr>
          <p:cNvPr id="45" name="正方形/長方形 44"/>
          <p:cNvSpPr/>
          <p:nvPr/>
        </p:nvSpPr>
        <p:spPr>
          <a:xfrm>
            <a:off x="5862638" y="2781300"/>
            <a:ext cx="433387"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6" name="正方形/長方形 45"/>
          <p:cNvSpPr/>
          <p:nvPr/>
        </p:nvSpPr>
        <p:spPr>
          <a:xfrm>
            <a:off x="6367463" y="278130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7" name="正方形/長方形 46"/>
          <p:cNvSpPr/>
          <p:nvPr/>
        </p:nvSpPr>
        <p:spPr>
          <a:xfrm>
            <a:off x="6884988" y="278130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8" name="正方形/長方形 47"/>
          <p:cNvSpPr/>
          <p:nvPr/>
        </p:nvSpPr>
        <p:spPr>
          <a:xfrm>
            <a:off x="6367463" y="227647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49" name="正方形/長方形 48"/>
          <p:cNvSpPr/>
          <p:nvPr/>
        </p:nvSpPr>
        <p:spPr>
          <a:xfrm>
            <a:off x="6367463" y="3271838"/>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0" name="正方形/長方形 49"/>
          <p:cNvSpPr/>
          <p:nvPr/>
        </p:nvSpPr>
        <p:spPr>
          <a:xfrm>
            <a:off x="6889750" y="328453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1" name="正方形/長方形 50"/>
          <p:cNvSpPr/>
          <p:nvPr/>
        </p:nvSpPr>
        <p:spPr>
          <a:xfrm>
            <a:off x="7380288" y="278130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2" name="正方形/長方形 51"/>
          <p:cNvSpPr/>
          <p:nvPr/>
        </p:nvSpPr>
        <p:spPr>
          <a:xfrm>
            <a:off x="7402513" y="3284538"/>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3" name="正方形/長方形 52"/>
          <p:cNvSpPr/>
          <p:nvPr/>
        </p:nvSpPr>
        <p:spPr>
          <a:xfrm>
            <a:off x="7885113" y="278130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4" name="正方形/長方形 53"/>
          <p:cNvSpPr/>
          <p:nvPr/>
        </p:nvSpPr>
        <p:spPr>
          <a:xfrm>
            <a:off x="7880350" y="2276475"/>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5" name="正方形/長方形 54"/>
          <p:cNvSpPr/>
          <p:nvPr/>
        </p:nvSpPr>
        <p:spPr>
          <a:xfrm>
            <a:off x="8388350" y="278130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57" name="直線コネクタ 56"/>
          <p:cNvCxnSpPr>
            <a:endCxn id="87" idx="4"/>
          </p:cNvCxnSpPr>
          <p:nvPr/>
        </p:nvCxnSpPr>
        <p:spPr bwMode="auto">
          <a:xfrm rot="16200000" flipH="1">
            <a:off x="7807326" y="2800350"/>
            <a:ext cx="590550"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59" name="円/楕円 58"/>
          <p:cNvSpPr/>
          <p:nvPr/>
        </p:nvSpPr>
        <p:spPr bwMode="auto">
          <a:xfrm>
            <a:off x="6988175" y="2879725"/>
            <a:ext cx="217488"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6" name="円/楕円 85"/>
          <p:cNvSpPr/>
          <p:nvPr/>
        </p:nvSpPr>
        <p:spPr bwMode="auto">
          <a:xfrm>
            <a:off x="7478713" y="2879725"/>
            <a:ext cx="217487"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7" name="円/楕円 86"/>
          <p:cNvSpPr/>
          <p:nvPr/>
        </p:nvSpPr>
        <p:spPr bwMode="auto">
          <a:xfrm>
            <a:off x="7996238" y="2879725"/>
            <a:ext cx="217487"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8" name="円/楕円 87"/>
          <p:cNvSpPr/>
          <p:nvPr/>
        </p:nvSpPr>
        <p:spPr bwMode="auto">
          <a:xfrm>
            <a:off x="8491538" y="2868613"/>
            <a:ext cx="215900" cy="21907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9" name="円/楕円 88"/>
          <p:cNvSpPr/>
          <p:nvPr/>
        </p:nvSpPr>
        <p:spPr bwMode="auto">
          <a:xfrm>
            <a:off x="6462713" y="288448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0" name="円/楕円 89"/>
          <p:cNvSpPr/>
          <p:nvPr/>
        </p:nvSpPr>
        <p:spPr bwMode="auto">
          <a:xfrm>
            <a:off x="5967413" y="2879725"/>
            <a:ext cx="215900"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1" name="円/楕円 90"/>
          <p:cNvSpPr/>
          <p:nvPr/>
        </p:nvSpPr>
        <p:spPr bwMode="auto">
          <a:xfrm>
            <a:off x="6475413" y="238918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2" name="円/楕円 91"/>
          <p:cNvSpPr/>
          <p:nvPr/>
        </p:nvSpPr>
        <p:spPr bwMode="auto">
          <a:xfrm>
            <a:off x="6462713" y="3363913"/>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3" name="円/楕円 92"/>
          <p:cNvSpPr/>
          <p:nvPr/>
        </p:nvSpPr>
        <p:spPr bwMode="auto">
          <a:xfrm>
            <a:off x="6992938" y="3370263"/>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4" name="円/楕円 93"/>
          <p:cNvSpPr/>
          <p:nvPr/>
        </p:nvSpPr>
        <p:spPr bwMode="auto">
          <a:xfrm>
            <a:off x="7497763" y="3370263"/>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5" name="円/楕円 94"/>
          <p:cNvSpPr/>
          <p:nvPr/>
        </p:nvSpPr>
        <p:spPr bwMode="auto">
          <a:xfrm>
            <a:off x="7983538" y="2381250"/>
            <a:ext cx="215900" cy="21748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96" name="直線コネクタ 95"/>
          <p:cNvCxnSpPr/>
          <p:nvPr/>
        </p:nvCxnSpPr>
        <p:spPr bwMode="auto">
          <a:xfrm rot="16200000" flipH="1">
            <a:off x="6295232" y="2770981"/>
            <a:ext cx="590550"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97" name="直線コネクタ 96"/>
          <p:cNvCxnSpPr/>
          <p:nvPr/>
        </p:nvCxnSpPr>
        <p:spPr bwMode="auto">
          <a:xfrm rot="16200000" flipH="1">
            <a:off x="6289675" y="3275013"/>
            <a:ext cx="592138"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98" name="直線コネクタ 97"/>
          <p:cNvCxnSpPr/>
          <p:nvPr/>
        </p:nvCxnSpPr>
        <p:spPr bwMode="auto">
          <a:xfrm rot="16200000" flipH="1">
            <a:off x="6798469" y="3275806"/>
            <a:ext cx="592138"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99" name="直線コネクタ 98"/>
          <p:cNvCxnSpPr>
            <a:endCxn id="88" idx="6"/>
          </p:cNvCxnSpPr>
          <p:nvPr/>
        </p:nvCxnSpPr>
        <p:spPr bwMode="auto">
          <a:xfrm flipV="1">
            <a:off x="6084888" y="2978150"/>
            <a:ext cx="2622550"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100" name="直線コネクタ 99"/>
          <p:cNvCxnSpPr/>
          <p:nvPr/>
        </p:nvCxnSpPr>
        <p:spPr bwMode="auto">
          <a:xfrm rot="16200000" flipH="1">
            <a:off x="7297738" y="3276600"/>
            <a:ext cx="592137"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39" name="直線コネクタ 38"/>
          <p:cNvCxnSpPr/>
          <p:nvPr/>
        </p:nvCxnSpPr>
        <p:spPr bwMode="auto">
          <a:xfrm>
            <a:off x="6554788" y="3468688"/>
            <a:ext cx="1112837" cy="6350"/>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transition advTm="14149"/>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正方形/長方形 79"/>
          <p:cNvSpPr/>
          <p:nvPr/>
        </p:nvSpPr>
        <p:spPr>
          <a:xfrm>
            <a:off x="6367463" y="3271838"/>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1" name="正方形/長方形 80"/>
          <p:cNvSpPr/>
          <p:nvPr/>
        </p:nvSpPr>
        <p:spPr>
          <a:xfrm>
            <a:off x="6889750" y="3284538"/>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3" name="正方形/長方形 82"/>
          <p:cNvSpPr/>
          <p:nvPr/>
        </p:nvSpPr>
        <p:spPr>
          <a:xfrm>
            <a:off x="7402513" y="3284538"/>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40" name="直線コネクタ 39"/>
          <p:cNvCxnSpPr/>
          <p:nvPr/>
        </p:nvCxnSpPr>
        <p:spPr bwMode="auto">
          <a:xfrm>
            <a:off x="6554788" y="3468688"/>
            <a:ext cx="1112837" cy="6350"/>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60422"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60423"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dirty="0"/>
          </a:p>
          <a:p>
            <a:pPr eaLnBrk="1" hangingPunct="1">
              <a:buFont typeface="Wingdings 2" pitchFamily="18" charset="2"/>
              <a:buNone/>
            </a:pPr>
            <a:r>
              <a:rPr lang="ja-JP" altLang="en-US" sz="2400" dirty="0"/>
              <a:t>全てのボタンを反転させる手順</a:t>
            </a:r>
            <a:endParaRPr lang="en-US" altLang="ja-JP" sz="2400" dirty="0"/>
          </a:p>
          <a:p>
            <a:pPr eaLnBrk="1" hangingPunct="1">
              <a:buFont typeface="Wingdings 2" pitchFamily="18" charset="2"/>
              <a:buNone/>
            </a:pPr>
            <a:r>
              <a:rPr lang="en-US" altLang="ja-JP" sz="2400" dirty="0"/>
              <a:t>1</a:t>
            </a:r>
            <a:r>
              <a:rPr lang="ja-JP" altLang="en-US" sz="2400" dirty="0"/>
              <a:t>：全てのボタンを押す</a:t>
            </a:r>
            <a:endParaRPr lang="en-US" altLang="ja-JP" sz="2400" dirty="0"/>
          </a:p>
          <a:p>
            <a:pPr eaLnBrk="1" hangingPunct="1">
              <a:buFont typeface="Wingdings 2" pitchFamily="18" charset="2"/>
              <a:buNone/>
            </a:pPr>
            <a:r>
              <a:rPr lang="en-US" altLang="ja-JP" sz="2400" dirty="0"/>
              <a:t>2</a:t>
            </a:r>
            <a:r>
              <a:rPr lang="ja-JP" altLang="en-US" sz="2400" dirty="0"/>
              <a:t>：奇数次数の頂点を</a:t>
            </a:r>
            <a:r>
              <a:rPr lang="en-US" altLang="ja-JP" sz="2400" dirty="0"/>
              <a:t>2</a:t>
            </a:r>
            <a:r>
              <a:rPr lang="ja-JP" altLang="en-US" sz="2400" dirty="0"/>
              <a:t>頂点ずつの組に分ける</a:t>
            </a:r>
            <a:endParaRPr lang="en-US" altLang="ja-JP" sz="2400" dirty="0"/>
          </a:p>
          <a:p>
            <a:pPr eaLnBrk="1" hangingPunct="1">
              <a:buFont typeface="Wingdings 2" pitchFamily="18" charset="2"/>
              <a:buNone/>
            </a:pPr>
            <a:endParaRPr lang="en-US" altLang="ja-JP" sz="2400" dirty="0"/>
          </a:p>
          <a:p>
            <a:pPr eaLnBrk="1" hangingPunct="1">
              <a:buFont typeface="Wingdings 2" pitchFamily="18" charset="2"/>
              <a:buNone/>
            </a:pPr>
            <a:endParaRPr lang="en-US" altLang="ja-JP" sz="2400" dirty="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sp>
        <p:nvSpPr>
          <p:cNvPr id="13" name="角丸四角形 12"/>
          <p:cNvSpPr/>
          <p:nvPr/>
        </p:nvSpPr>
        <p:spPr>
          <a:xfrm>
            <a:off x="250825" y="4365625"/>
            <a:ext cx="8353425" cy="50323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14" name="角丸四角形 13"/>
          <p:cNvSpPr/>
          <p:nvPr/>
        </p:nvSpPr>
        <p:spPr>
          <a:xfrm>
            <a:off x="755650" y="4005263"/>
            <a:ext cx="2160588" cy="4318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握手補題の系</a:t>
            </a:r>
            <a:endParaRPr lang="en-US" altLang="ja-JP" sz="2400" dirty="0">
              <a:solidFill>
                <a:schemeClr val="tx1"/>
              </a:solidFill>
            </a:endParaRPr>
          </a:p>
        </p:txBody>
      </p:sp>
      <p:sp>
        <p:nvSpPr>
          <p:cNvPr id="60431" name="テキスト ボックス 14"/>
          <p:cNvSpPr txBox="1">
            <a:spLocks noChangeArrowheads="1"/>
          </p:cNvSpPr>
          <p:nvPr/>
        </p:nvSpPr>
        <p:spPr bwMode="auto">
          <a:xfrm>
            <a:off x="593725" y="4437063"/>
            <a:ext cx="7434263" cy="738187"/>
          </a:xfrm>
          <a:prstGeom prst="rect">
            <a:avLst/>
          </a:prstGeom>
          <a:noFill/>
          <a:ln w="9525">
            <a:noFill/>
            <a:miter lim="800000"/>
            <a:headEnd/>
            <a:tailEnd/>
          </a:ln>
        </p:spPr>
        <p:txBody>
          <a:bodyPr wrap="none">
            <a:spAutoFit/>
          </a:bodyPr>
          <a:lstStyle/>
          <a:p>
            <a:pPr marL="0" lvl="1"/>
            <a:r>
              <a:rPr lang="ja-JP" altLang="en-US" sz="2400">
                <a:latin typeface="Calibri" pitchFamily="34" charset="0"/>
              </a:rPr>
              <a:t>任意のグラフの奇点（次数が奇数の頂点）の個数は偶数</a:t>
            </a:r>
            <a:endParaRPr lang="en-US" altLang="ja-JP" sz="2400">
              <a:latin typeface="Calibri" pitchFamily="34" charset="0"/>
            </a:endParaRPr>
          </a:p>
          <a:p>
            <a:endParaRPr lang="ja-JP" altLang="en-US"/>
          </a:p>
        </p:txBody>
      </p:sp>
      <p:sp>
        <p:nvSpPr>
          <p:cNvPr id="76" name="正方形/長方形 75"/>
          <p:cNvSpPr/>
          <p:nvPr/>
        </p:nvSpPr>
        <p:spPr>
          <a:xfrm>
            <a:off x="5862638" y="2781300"/>
            <a:ext cx="433387"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7" name="正方形/長方形 76"/>
          <p:cNvSpPr/>
          <p:nvPr/>
        </p:nvSpPr>
        <p:spPr>
          <a:xfrm>
            <a:off x="6367463" y="278130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8" name="正方形/長方形 77"/>
          <p:cNvSpPr/>
          <p:nvPr/>
        </p:nvSpPr>
        <p:spPr>
          <a:xfrm>
            <a:off x="6884988" y="278130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9" name="正方形/長方形 78"/>
          <p:cNvSpPr/>
          <p:nvPr/>
        </p:nvSpPr>
        <p:spPr>
          <a:xfrm>
            <a:off x="6367463" y="2276475"/>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2" name="正方形/長方形 81"/>
          <p:cNvSpPr/>
          <p:nvPr/>
        </p:nvSpPr>
        <p:spPr>
          <a:xfrm>
            <a:off x="7380288" y="278130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4" name="正方形/長方形 83"/>
          <p:cNvSpPr/>
          <p:nvPr/>
        </p:nvSpPr>
        <p:spPr>
          <a:xfrm>
            <a:off x="7885113" y="278130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5" name="正方形/長方形 84"/>
          <p:cNvSpPr/>
          <p:nvPr/>
        </p:nvSpPr>
        <p:spPr>
          <a:xfrm>
            <a:off x="7880350" y="2276475"/>
            <a:ext cx="431800" cy="431800"/>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6" name="正方形/長方形 85"/>
          <p:cNvSpPr/>
          <p:nvPr/>
        </p:nvSpPr>
        <p:spPr>
          <a:xfrm>
            <a:off x="8388350" y="2781300"/>
            <a:ext cx="431800" cy="4318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87" name="直線コネクタ 86"/>
          <p:cNvCxnSpPr>
            <a:endCxn id="90" idx="4"/>
          </p:cNvCxnSpPr>
          <p:nvPr/>
        </p:nvCxnSpPr>
        <p:spPr bwMode="auto">
          <a:xfrm rot="16200000" flipH="1">
            <a:off x="7807326" y="2800350"/>
            <a:ext cx="590550"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92" name="円/楕円 91"/>
          <p:cNvSpPr/>
          <p:nvPr/>
        </p:nvSpPr>
        <p:spPr bwMode="auto">
          <a:xfrm>
            <a:off x="6462713" y="288448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99" name="直線コネクタ 98"/>
          <p:cNvCxnSpPr/>
          <p:nvPr/>
        </p:nvCxnSpPr>
        <p:spPr bwMode="auto">
          <a:xfrm rot="16200000" flipH="1">
            <a:off x="6295232" y="2770981"/>
            <a:ext cx="590550"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100" name="直線コネクタ 99"/>
          <p:cNvCxnSpPr/>
          <p:nvPr/>
        </p:nvCxnSpPr>
        <p:spPr bwMode="auto">
          <a:xfrm rot="16200000" flipH="1">
            <a:off x="6289675" y="3275013"/>
            <a:ext cx="592138"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101" name="直線コネクタ 100"/>
          <p:cNvCxnSpPr/>
          <p:nvPr/>
        </p:nvCxnSpPr>
        <p:spPr bwMode="auto">
          <a:xfrm rot="16200000" flipH="1">
            <a:off x="6798469" y="3275806"/>
            <a:ext cx="592138"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102" name="直線コネクタ 101"/>
          <p:cNvCxnSpPr>
            <a:endCxn id="91" idx="6"/>
          </p:cNvCxnSpPr>
          <p:nvPr/>
        </p:nvCxnSpPr>
        <p:spPr bwMode="auto">
          <a:xfrm flipV="1">
            <a:off x="6084888" y="2978150"/>
            <a:ext cx="2622550"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103" name="直線コネクタ 102"/>
          <p:cNvCxnSpPr/>
          <p:nvPr/>
        </p:nvCxnSpPr>
        <p:spPr bwMode="auto">
          <a:xfrm rot="16200000" flipH="1">
            <a:off x="7297738" y="3276600"/>
            <a:ext cx="592137"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93" name="円/楕円 92"/>
          <p:cNvSpPr/>
          <p:nvPr/>
        </p:nvSpPr>
        <p:spPr bwMode="auto">
          <a:xfrm>
            <a:off x="5967413" y="2879725"/>
            <a:ext cx="215900" cy="2174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4" name="円/楕円 93"/>
          <p:cNvSpPr/>
          <p:nvPr/>
        </p:nvSpPr>
        <p:spPr bwMode="auto">
          <a:xfrm>
            <a:off x="6475413" y="2389188"/>
            <a:ext cx="215900" cy="21748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5" name="円/楕円 94"/>
          <p:cNvSpPr/>
          <p:nvPr/>
        </p:nvSpPr>
        <p:spPr bwMode="auto">
          <a:xfrm>
            <a:off x="6462713" y="3363913"/>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6" name="円/楕円 95"/>
          <p:cNvSpPr/>
          <p:nvPr/>
        </p:nvSpPr>
        <p:spPr bwMode="auto">
          <a:xfrm>
            <a:off x="6992938" y="3370263"/>
            <a:ext cx="215900" cy="2174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8" name="円/楕円 87"/>
          <p:cNvSpPr/>
          <p:nvPr/>
        </p:nvSpPr>
        <p:spPr bwMode="auto">
          <a:xfrm>
            <a:off x="6988175" y="2879725"/>
            <a:ext cx="217488" cy="2174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9" name="円/楕円 88"/>
          <p:cNvSpPr/>
          <p:nvPr/>
        </p:nvSpPr>
        <p:spPr bwMode="auto">
          <a:xfrm>
            <a:off x="7478713" y="2879725"/>
            <a:ext cx="217487" cy="2174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0" name="円/楕円 89"/>
          <p:cNvSpPr/>
          <p:nvPr/>
        </p:nvSpPr>
        <p:spPr bwMode="auto">
          <a:xfrm>
            <a:off x="7996238" y="2879725"/>
            <a:ext cx="217487" cy="21748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7" name="円/楕円 96"/>
          <p:cNvSpPr/>
          <p:nvPr/>
        </p:nvSpPr>
        <p:spPr bwMode="auto">
          <a:xfrm>
            <a:off x="7497763" y="3370263"/>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1" name="円/楕円 90"/>
          <p:cNvSpPr/>
          <p:nvPr/>
        </p:nvSpPr>
        <p:spPr bwMode="auto">
          <a:xfrm>
            <a:off x="8491538" y="2868613"/>
            <a:ext cx="215900" cy="21907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98" name="円/楕円 97"/>
          <p:cNvSpPr/>
          <p:nvPr/>
        </p:nvSpPr>
        <p:spPr bwMode="auto">
          <a:xfrm>
            <a:off x="7983538" y="2381250"/>
            <a:ext cx="215900" cy="21748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ransition advTm="14149"/>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61443"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dirty="0"/>
          </a:p>
          <a:p>
            <a:pPr eaLnBrk="1" hangingPunct="1">
              <a:buFont typeface="Wingdings 2" pitchFamily="18" charset="2"/>
              <a:buNone/>
            </a:pPr>
            <a:r>
              <a:rPr lang="ja-JP" altLang="en-US" sz="2400" dirty="0"/>
              <a:t>全てのボタンを反転させる手順</a:t>
            </a:r>
            <a:endParaRPr lang="en-US" altLang="ja-JP" sz="2400" dirty="0"/>
          </a:p>
          <a:p>
            <a:pPr eaLnBrk="1" hangingPunct="1">
              <a:buFont typeface="Wingdings 2" pitchFamily="18" charset="2"/>
              <a:buNone/>
            </a:pPr>
            <a:r>
              <a:rPr lang="en-US" altLang="ja-JP" sz="2400" dirty="0"/>
              <a:t>1</a:t>
            </a:r>
            <a:r>
              <a:rPr lang="ja-JP" altLang="en-US" sz="2400" dirty="0"/>
              <a:t>：全てのボタンを押す</a:t>
            </a:r>
            <a:endParaRPr lang="en-US" altLang="ja-JP" sz="2400" dirty="0"/>
          </a:p>
          <a:p>
            <a:pPr eaLnBrk="1" hangingPunct="1">
              <a:buFont typeface="Wingdings 2" pitchFamily="18" charset="2"/>
              <a:buNone/>
            </a:pPr>
            <a:r>
              <a:rPr lang="en-US" altLang="ja-JP" sz="2400" dirty="0"/>
              <a:t>2</a:t>
            </a:r>
            <a:r>
              <a:rPr lang="ja-JP" altLang="en-US" sz="2400" dirty="0"/>
              <a:t>：奇数次数の頂点を</a:t>
            </a:r>
            <a:r>
              <a:rPr lang="en-US" altLang="ja-JP" sz="2400" dirty="0"/>
              <a:t>2</a:t>
            </a:r>
            <a:r>
              <a:rPr lang="ja-JP" altLang="en-US" sz="2400" dirty="0"/>
              <a:t>頂点ずつの組に分ける</a:t>
            </a:r>
            <a:endParaRPr lang="en-US" altLang="ja-JP" sz="2400" dirty="0"/>
          </a:p>
          <a:p>
            <a:pPr eaLnBrk="1" hangingPunct="1">
              <a:buFont typeface="Wingdings 2" pitchFamily="18" charset="2"/>
              <a:buNone/>
            </a:pPr>
            <a:r>
              <a:rPr lang="en-US" altLang="ja-JP" sz="2400" dirty="0"/>
              <a:t>3</a:t>
            </a:r>
            <a:r>
              <a:rPr lang="ja-JP" altLang="en-US" sz="2400" dirty="0"/>
              <a:t>：それぞれの組の色を反転させる</a:t>
            </a:r>
            <a:endParaRPr lang="en-US" altLang="ja-JP" sz="2400" dirty="0"/>
          </a:p>
          <a:p>
            <a:pPr eaLnBrk="1" hangingPunct="1">
              <a:buFont typeface="Wingdings 2" pitchFamily="18" charset="2"/>
              <a:buNone/>
            </a:pPr>
            <a:endParaRPr lang="en-US" altLang="ja-JP" sz="2400" dirty="0"/>
          </a:p>
          <a:p>
            <a:pPr eaLnBrk="1" hangingPunct="1">
              <a:buFont typeface="Wingdings 2" pitchFamily="18" charset="2"/>
              <a:buNone/>
            </a:pPr>
            <a:endParaRPr lang="en-US" altLang="ja-JP" sz="2400" dirty="0"/>
          </a:p>
          <a:p>
            <a:pPr eaLnBrk="1" hangingPunct="1">
              <a:buFont typeface="Wingdings 2" pitchFamily="18" charset="2"/>
              <a:buNone/>
            </a:pPr>
            <a:endParaRPr lang="en-US" altLang="ja-JP" sz="2400" dirty="0"/>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sp>
        <p:nvSpPr>
          <p:cNvPr id="16" name="角丸四角形 15"/>
          <p:cNvSpPr/>
          <p:nvPr/>
        </p:nvSpPr>
        <p:spPr>
          <a:xfrm>
            <a:off x="323850" y="5153025"/>
            <a:ext cx="8351838" cy="86836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17" name="角丸四角形 16"/>
          <p:cNvSpPr/>
          <p:nvPr/>
        </p:nvSpPr>
        <p:spPr>
          <a:xfrm>
            <a:off x="6875463" y="4937125"/>
            <a:ext cx="1441450" cy="431800"/>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2400" dirty="0">
                <a:solidFill>
                  <a:schemeClr val="tx1"/>
                </a:solidFill>
              </a:rPr>
              <a:t>Claim</a:t>
            </a:r>
            <a:r>
              <a:rPr lang="ja-JP" altLang="en-US" sz="2400" dirty="0">
                <a:solidFill>
                  <a:schemeClr val="tx1"/>
                </a:solidFill>
              </a:rPr>
              <a:t>  </a:t>
            </a:r>
            <a:r>
              <a:rPr lang="en-US" altLang="ja-JP" sz="2400" dirty="0">
                <a:solidFill>
                  <a:schemeClr val="tx1"/>
                </a:solidFill>
              </a:rPr>
              <a:t>2</a:t>
            </a:r>
          </a:p>
        </p:txBody>
      </p:sp>
      <p:sp>
        <p:nvSpPr>
          <p:cNvPr id="61451" name="テキスト ボックス 17"/>
          <p:cNvSpPr txBox="1">
            <a:spLocks noChangeArrowheads="1"/>
          </p:cNvSpPr>
          <p:nvPr/>
        </p:nvSpPr>
        <p:spPr bwMode="auto">
          <a:xfrm>
            <a:off x="468313" y="5189538"/>
            <a:ext cx="8512267" cy="830997"/>
          </a:xfrm>
          <a:prstGeom prst="rect">
            <a:avLst/>
          </a:prstGeom>
          <a:noFill/>
          <a:ln w="9525">
            <a:noFill/>
            <a:miter lim="800000"/>
            <a:headEnd/>
            <a:tailEnd/>
          </a:ln>
        </p:spPr>
        <p:txBody>
          <a:bodyPr wrap="none">
            <a:spAutoFit/>
          </a:bodyPr>
          <a:lstStyle/>
          <a:p>
            <a:r>
              <a:rPr lang="ja-JP" altLang="en-US" sz="2400" dirty="0">
                <a:latin typeface="Calibri" pitchFamily="34" charset="0"/>
              </a:rPr>
              <a:t>任</a:t>
            </a:r>
            <a:r>
              <a:rPr lang="ja-JP" altLang="en-US" sz="2400" dirty="0"/>
              <a:t>意の </a:t>
            </a:r>
            <a:r>
              <a:rPr lang="en-US" altLang="ja-JP" sz="2400" dirty="0" err="1"/>
              <a:t>u,v</a:t>
            </a:r>
            <a:r>
              <a:rPr lang="en-US" altLang="ja-JP" sz="2400" dirty="0"/>
              <a:t> </a:t>
            </a:r>
            <a:r>
              <a:rPr lang="ja-JP" altLang="en-US" sz="2400" dirty="0"/>
              <a:t>∊ </a:t>
            </a:r>
            <a:r>
              <a:rPr lang="en-US" altLang="ja-JP" sz="2400" dirty="0"/>
              <a:t>V(G) </a:t>
            </a:r>
            <a:r>
              <a:rPr lang="ja-JP" altLang="en-US" sz="2400" dirty="0"/>
              <a:t>に対し，</a:t>
            </a:r>
            <a:endParaRPr lang="en-US" altLang="ja-JP" sz="2400" dirty="0"/>
          </a:p>
          <a:p>
            <a:r>
              <a:rPr lang="ja-JP" altLang="en-US" sz="2400" dirty="0"/>
              <a:t>操作</a:t>
            </a:r>
            <a:r>
              <a:rPr lang="en-US" altLang="ja-JP" sz="2400" dirty="0"/>
              <a:t>Su</a:t>
            </a:r>
            <a:r>
              <a:rPr lang="ja-JP" altLang="en-US" sz="2400" dirty="0"/>
              <a:t>と操作</a:t>
            </a:r>
            <a:r>
              <a:rPr lang="en-US" altLang="ja-JP" sz="2400" dirty="0" err="1"/>
              <a:t>Sv</a:t>
            </a:r>
            <a:r>
              <a:rPr lang="ja-JP" altLang="en-US" sz="2400" dirty="0"/>
              <a:t>を続けて行うことにより</a:t>
            </a:r>
            <a:r>
              <a:rPr lang="en-US" altLang="ja-JP" sz="2400" dirty="0"/>
              <a:t>u </a:t>
            </a:r>
            <a:r>
              <a:rPr lang="ja-JP" altLang="en-US" sz="2400" dirty="0"/>
              <a:t>と</a:t>
            </a:r>
            <a:r>
              <a:rPr lang="en-US" altLang="ja-JP" sz="2400" dirty="0"/>
              <a:t>v</a:t>
            </a:r>
            <a:r>
              <a:rPr lang="ja-JP" altLang="en-US" sz="2400" dirty="0"/>
              <a:t>だけが反転する．</a:t>
            </a:r>
            <a:endParaRPr lang="ja-JP" altLang="en-US" dirty="0"/>
          </a:p>
        </p:txBody>
      </p:sp>
      <p:sp>
        <p:nvSpPr>
          <p:cNvPr id="69" name="正方形/長方形 68"/>
          <p:cNvSpPr/>
          <p:nvPr/>
        </p:nvSpPr>
        <p:spPr>
          <a:xfrm>
            <a:off x="6367463" y="3271838"/>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正方形/長方形 69"/>
          <p:cNvSpPr/>
          <p:nvPr/>
        </p:nvSpPr>
        <p:spPr>
          <a:xfrm>
            <a:off x="6889750" y="3284538"/>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正方形/長方形 70"/>
          <p:cNvSpPr/>
          <p:nvPr/>
        </p:nvSpPr>
        <p:spPr>
          <a:xfrm>
            <a:off x="7402513" y="3284538"/>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72" name="直線コネクタ 71"/>
          <p:cNvCxnSpPr/>
          <p:nvPr/>
        </p:nvCxnSpPr>
        <p:spPr bwMode="auto">
          <a:xfrm>
            <a:off x="6554788" y="3468688"/>
            <a:ext cx="1112837" cy="6350"/>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73" name="正方形/長方形 72"/>
          <p:cNvSpPr/>
          <p:nvPr/>
        </p:nvSpPr>
        <p:spPr>
          <a:xfrm>
            <a:off x="5862638" y="2781300"/>
            <a:ext cx="433387"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正方形/長方形 73"/>
          <p:cNvSpPr/>
          <p:nvPr/>
        </p:nvSpPr>
        <p:spPr>
          <a:xfrm>
            <a:off x="6367463" y="278130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正方形/長方形 74"/>
          <p:cNvSpPr/>
          <p:nvPr/>
        </p:nvSpPr>
        <p:spPr>
          <a:xfrm>
            <a:off x="6884988" y="278130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6" name="正方形/長方形 75"/>
          <p:cNvSpPr/>
          <p:nvPr/>
        </p:nvSpPr>
        <p:spPr>
          <a:xfrm>
            <a:off x="6367463" y="227647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5" name="正方形/長方形 104"/>
          <p:cNvSpPr/>
          <p:nvPr/>
        </p:nvSpPr>
        <p:spPr>
          <a:xfrm>
            <a:off x="7380288" y="278130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6" name="正方形/長方形 105"/>
          <p:cNvSpPr/>
          <p:nvPr/>
        </p:nvSpPr>
        <p:spPr>
          <a:xfrm>
            <a:off x="7885113" y="278130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7" name="正方形/長方形 106"/>
          <p:cNvSpPr/>
          <p:nvPr/>
        </p:nvSpPr>
        <p:spPr>
          <a:xfrm>
            <a:off x="7880350" y="227647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8" name="正方形/長方形 107"/>
          <p:cNvSpPr/>
          <p:nvPr/>
        </p:nvSpPr>
        <p:spPr>
          <a:xfrm>
            <a:off x="8388350" y="278130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09" name="直線コネクタ 108"/>
          <p:cNvCxnSpPr>
            <a:endCxn id="122" idx="4"/>
          </p:cNvCxnSpPr>
          <p:nvPr/>
        </p:nvCxnSpPr>
        <p:spPr bwMode="auto">
          <a:xfrm rot="16200000" flipH="1">
            <a:off x="7807326" y="2800350"/>
            <a:ext cx="590550"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110" name="円/楕円 109"/>
          <p:cNvSpPr/>
          <p:nvPr/>
        </p:nvSpPr>
        <p:spPr bwMode="auto">
          <a:xfrm>
            <a:off x="6462713" y="288448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11" name="直線コネクタ 110"/>
          <p:cNvCxnSpPr/>
          <p:nvPr/>
        </p:nvCxnSpPr>
        <p:spPr bwMode="auto">
          <a:xfrm rot="16200000" flipH="1">
            <a:off x="6295232" y="2770981"/>
            <a:ext cx="590550"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112" name="直線コネクタ 111"/>
          <p:cNvCxnSpPr/>
          <p:nvPr/>
        </p:nvCxnSpPr>
        <p:spPr bwMode="auto">
          <a:xfrm rot="16200000" flipH="1">
            <a:off x="6289675" y="3275013"/>
            <a:ext cx="592138"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113" name="直線コネクタ 112"/>
          <p:cNvCxnSpPr/>
          <p:nvPr/>
        </p:nvCxnSpPr>
        <p:spPr bwMode="auto">
          <a:xfrm rot="16200000" flipH="1">
            <a:off x="6798469" y="3275806"/>
            <a:ext cx="592138"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114" name="直線コネクタ 113"/>
          <p:cNvCxnSpPr>
            <a:endCxn id="124" idx="6"/>
          </p:cNvCxnSpPr>
          <p:nvPr/>
        </p:nvCxnSpPr>
        <p:spPr bwMode="auto">
          <a:xfrm flipV="1">
            <a:off x="6084888" y="2978150"/>
            <a:ext cx="2622550"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115" name="直線コネクタ 114"/>
          <p:cNvCxnSpPr/>
          <p:nvPr/>
        </p:nvCxnSpPr>
        <p:spPr bwMode="auto">
          <a:xfrm rot="16200000" flipH="1">
            <a:off x="7297738" y="3276600"/>
            <a:ext cx="592137"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116" name="円/楕円 115"/>
          <p:cNvSpPr/>
          <p:nvPr/>
        </p:nvSpPr>
        <p:spPr bwMode="auto">
          <a:xfrm>
            <a:off x="5967413" y="2879725"/>
            <a:ext cx="215900" cy="2174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7" name="円/楕円 116"/>
          <p:cNvSpPr/>
          <p:nvPr/>
        </p:nvSpPr>
        <p:spPr bwMode="auto">
          <a:xfrm>
            <a:off x="6475413" y="2389188"/>
            <a:ext cx="215900" cy="21748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8" name="円/楕円 117"/>
          <p:cNvSpPr/>
          <p:nvPr/>
        </p:nvSpPr>
        <p:spPr bwMode="auto">
          <a:xfrm>
            <a:off x="6462713" y="3363913"/>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9" name="円/楕円 118"/>
          <p:cNvSpPr/>
          <p:nvPr/>
        </p:nvSpPr>
        <p:spPr bwMode="auto">
          <a:xfrm>
            <a:off x="6992938" y="3370263"/>
            <a:ext cx="215900" cy="2174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0" name="円/楕円 119"/>
          <p:cNvSpPr/>
          <p:nvPr/>
        </p:nvSpPr>
        <p:spPr bwMode="auto">
          <a:xfrm>
            <a:off x="6988175" y="2879725"/>
            <a:ext cx="217488" cy="2174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1" name="円/楕円 120"/>
          <p:cNvSpPr/>
          <p:nvPr/>
        </p:nvSpPr>
        <p:spPr bwMode="auto">
          <a:xfrm>
            <a:off x="7478713" y="2879725"/>
            <a:ext cx="217487" cy="2174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2" name="円/楕円 121"/>
          <p:cNvSpPr/>
          <p:nvPr/>
        </p:nvSpPr>
        <p:spPr bwMode="auto">
          <a:xfrm>
            <a:off x="7996238" y="2879725"/>
            <a:ext cx="217487" cy="21748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3" name="円/楕円 122"/>
          <p:cNvSpPr/>
          <p:nvPr/>
        </p:nvSpPr>
        <p:spPr bwMode="auto">
          <a:xfrm>
            <a:off x="7497763" y="3370263"/>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4" name="円/楕円 123"/>
          <p:cNvSpPr/>
          <p:nvPr/>
        </p:nvSpPr>
        <p:spPr bwMode="auto">
          <a:xfrm>
            <a:off x="8491538" y="2868613"/>
            <a:ext cx="215900" cy="21907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5" name="円/楕円 124"/>
          <p:cNvSpPr/>
          <p:nvPr/>
        </p:nvSpPr>
        <p:spPr bwMode="auto">
          <a:xfrm>
            <a:off x="7983538" y="2381250"/>
            <a:ext cx="215900" cy="21748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ransition advTm="14149"/>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p:txBody>
          <a:bodyPr/>
          <a:lstStyle/>
          <a:p>
            <a:pPr eaLnBrk="1" hangingPunct="1"/>
            <a:r>
              <a:rPr lang="en-US" altLang="ja-JP"/>
              <a:t>2.3</a:t>
            </a:r>
            <a:r>
              <a:rPr lang="ja-JP" altLang="en-US"/>
              <a:t>　握手補題の応用</a:t>
            </a:r>
          </a:p>
        </p:txBody>
      </p:sp>
      <p:sp>
        <p:nvSpPr>
          <p:cNvPr id="61443"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pPr>
            <a:endParaRPr lang="en-US" altLang="ja-JP" sz="2400" dirty="0"/>
          </a:p>
          <a:p>
            <a:pPr eaLnBrk="1" hangingPunct="1">
              <a:buFont typeface="Wingdings 2" pitchFamily="18" charset="2"/>
              <a:buNone/>
            </a:pPr>
            <a:r>
              <a:rPr lang="ja-JP" altLang="en-US" sz="2400" dirty="0"/>
              <a:t>全てのボタンを反転させる手順</a:t>
            </a:r>
            <a:endParaRPr lang="en-US" altLang="ja-JP" sz="2400" dirty="0"/>
          </a:p>
          <a:p>
            <a:pPr eaLnBrk="1" hangingPunct="1">
              <a:buFont typeface="Wingdings 2" pitchFamily="18" charset="2"/>
              <a:buNone/>
            </a:pPr>
            <a:r>
              <a:rPr lang="en-US" altLang="ja-JP" sz="2400" dirty="0"/>
              <a:t>1</a:t>
            </a:r>
            <a:r>
              <a:rPr lang="ja-JP" altLang="en-US" sz="2400" dirty="0"/>
              <a:t>：全てのボタンを押す</a:t>
            </a:r>
            <a:endParaRPr lang="en-US" altLang="ja-JP" sz="2400" dirty="0"/>
          </a:p>
          <a:p>
            <a:pPr eaLnBrk="1" hangingPunct="1">
              <a:buFont typeface="Wingdings 2" pitchFamily="18" charset="2"/>
              <a:buNone/>
            </a:pPr>
            <a:r>
              <a:rPr lang="en-US" altLang="ja-JP" sz="2400" dirty="0"/>
              <a:t>2</a:t>
            </a:r>
            <a:r>
              <a:rPr lang="ja-JP" altLang="en-US" sz="2400" dirty="0"/>
              <a:t>：奇数次数の頂点を</a:t>
            </a:r>
            <a:r>
              <a:rPr lang="en-US" altLang="ja-JP" sz="2400" dirty="0"/>
              <a:t>2</a:t>
            </a:r>
            <a:r>
              <a:rPr lang="ja-JP" altLang="en-US" sz="2400" dirty="0"/>
              <a:t>頂点ずつの組に分ける</a:t>
            </a:r>
            <a:endParaRPr lang="en-US" altLang="ja-JP" sz="2400" dirty="0"/>
          </a:p>
          <a:p>
            <a:pPr eaLnBrk="1" hangingPunct="1">
              <a:buFont typeface="Wingdings 2" pitchFamily="18" charset="2"/>
              <a:buNone/>
            </a:pPr>
            <a:r>
              <a:rPr lang="en-US" altLang="ja-JP" sz="2400" dirty="0"/>
              <a:t>3</a:t>
            </a:r>
            <a:r>
              <a:rPr lang="ja-JP" altLang="en-US" sz="2400" dirty="0"/>
              <a:t>：それぞれの組の色を反転させる</a:t>
            </a:r>
            <a:endParaRPr lang="en-US" altLang="ja-JP" sz="2400" dirty="0"/>
          </a:p>
          <a:p>
            <a:pPr eaLnBrk="1" hangingPunct="1">
              <a:buFont typeface="Wingdings 2" pitchFamily="18" charset="2"/>
              <a:buNone/>
            </a:pPr>
            <a:endParaRPr lang="en-US" altLang="ja-JP" sz="2400" dirty="0"/>
          </a:p>
          <a:p>
            <a:pPr eaLnBrk="1" hangingPunct="1">
              <a:buFont typeface="Wingdings 2" pitchFamily="18" charset="2"/>
              <a:buNone/>
            </a:pPr>
            <a:r>
              <a:rPr lang="ja-JP" altLang="en-US" sz="2400" dirty="0"/>
              <a:t>一方＊の仮定より，全てのボタンを反転させることはできない．</a:t>
            </a:r>
            <a:endParaRPr lang="en-US" altLang="ja-JP" sz="2400" dirty="0"/>
          </a:p>
          <a:p>
            <a:pPr eaLnBrk="1" hangingPunct="1">
              <a:buFont typeface="Wingdings 2" pitchFamily="18" charset="2"/>
              <a:buNone/>
            </a:pPr>
            <a:r>
              <a:rPr lang="ja-JP" altLang="en-US" sz="2400" dirty="0"/>
              <a:t>よって，</a:t>
            </a:r>
            <a:r>
              <a:rPr lang="en-US" altLang="ja-JP" sz="2400" dirty="0"/>
              <a:t> </a:t>
            </a:r>
            <a:r>
              <a:rPr lang="ja-JP" altLang="en-US" sz="2400" dirty="0"/>
              <a:t>矛盾が得られたので，</a:t>
            </a:r>
            <a:endParaRPr lang="en-US" altLang="ja-JP" sz="2400" dirty="0"/>
          </a:p>
          <a:p>
            <a:pPr eaLnBrk="1" hangingPunct="1">
              <a:buFont typeface="Wingdings 2" pitchFamily="18" charset="2"/>
              <a:buNone/>
            </a:pPr>
            <a:r>
              <a:rPr lang="en-US" altLang="ja-JP" sz="2400" dirty="0"/>
              <a:t>|V(G)|=n</a:t>
            </a:r>
            <a:r>
              <a:rPr lang="ja-JP" altLang="en-US" sz="2400" dirty="0"/>
              <a:t>のときにも問題が正しいことが分かる．</a:t>
            </a:r>
            <a:endParaRPr lang="en-US" altLang="ja-JP" sz="2400" dirty="0"/>
          </a:p>
        </p:txBody>
      </p:sp>
      <p:sp>
        <p:nvSpPr>
          <p:cNvPr id="12" name="角丸四角形 11"/>
          <p:cNvSpPr/>
          <p:nvPr/>
        </p:nvSpPr>
        <p:spPr>
          <a:xfrm>
            <a:off x="179388" y="2205038"/>
            <a:ext cx="8713787" cy="43926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useBgFill="1">
        <p:nvSpPr>
          <p:cNvPr id="21" name="角丸四角形 20"/>
          <p:cNvSpPr/>
          <p:nvPr/>
        </p:nvSpPr>
        <p:spPr>
          <a:xfrm>
            <a:off x="468313" y="1916113"/>
            <a:ext cx="3959225" cy="504825"/>
          </a:xfrm>
          <a:prstGeom prst="roundRect">
            <a:avLst/>
          </a:prstGeom>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2400" dirty="0">
                <a:solidFill>
                  <a:schemeClr val="tx1"/>
                </a:solidFill>
              </a:rPr>
              <a:t>ランプパターンの問題の証明</a:t>
            </a:r>
            <a:endParaRPr lang="en-US" altLang="ja-JP" sz="2400" dirty="0">
              <a:solidFill>
                <a:schemeClr val="tx1"/>
              </a:solidFill>
            </a:endParaRPr>
          </a:p>
        </p:txBody>
      </p:sp>
      <p:sp>
        <p:nvSpPr>
          <p:cNvPr id="69" name="正方形/長方形 68"/>
          <p:cNvSpPr/>
          <p:nvPr/>
        </p:nvSpPr>
        <p:spPr>
          <a:xfrm>
            <a:off x="6367463" y="3271838"/>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0" name="正方形/長方形 69"/>
          <p:cNvSpPr/>
          <p:nvPr/>
        </p:nvSpPr>
        <p:spPr>
          <a:xfrm>
            <a:off x="6889750" y="3284538"/>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1" name="正方形/長方形 70"/>
          <p:cNvSpPr/>
          <p:nvPr/>
        </p:nvSpPr>
        <p:spPr>
          <a:xfrm>
            <a:off x="7402513" y="3284538"/>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72" name="直線コネクタ 71"/>
          <p:cNvCxnSpPr/>
          <p:nvPr/>
        </p:nvCxnSpPr>
        <p:spPr bwMode="auto">
          <a:xfrm>
            <a:off x="6554788" y="3468688"/>
            <a:ext cx="1112837" cy="6350"/>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73" name="正方形/長方形 72"/>
          <p:cNvSpPr/>
          <p:nvPr/>
        </p:nvSpPr>
        <p:spPr>
          <a:xfrm>
            <a:off x="5862638" y="2781300"/>
            <a:ext cx="433387"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4" name="正方形/長方形 73"/>
          <p:cNvSpPr/>
          <p:nvPr/>
        </p:nvSpPr>
        <p:spPr>
          <a:xfrm>
            <a:off x="6367463" y="278130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5" name="正方形/長方形 74"/>
          <p:cNvSpPr/>
          <p:nvPr/>
        </p:nvSpPr>
        <p:spPr>
          <a:xfrm>
            <a:off x="6884988" y="278130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6" name="正方形/長方形 75"/>
          <p:cNvSpPr/>
          <p:nvPr/>
        </p:nvSpPr>
        <p:spPr>
          <a:xfrm>
            <a:off x="6367463" y="227647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5" name="正方形/長方形 104"/>
          <p:cNvSpPr/>
          <p:nvPr/>
        </p:nvSpPr>
        <p:spPr>
          <a:xfrm>
            <a:off x="7380288" y="278130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6" name="正方形/長方形 105"/>
          <p:cNvSpPr/>
          <p:nvPr/>
        </p:nvSpPr>
        <p:spPr>
          <a:xfrm>
            <a:off x="7885113" y="278130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7" name="正方形/長方形 106"/>
          <p:cNvSpPr/>
          <p:nvPr/>
        </p:nvSpPr>
        <p:spPr>
          <a:xfrm>
            <a:off x="7880350" y="2276475"/>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8" name="正方形/長方形 107"/>
          <p:cNvSpPr/>
          <p:nvPr/>
        </p:nvSpPr>
        <p:spPr>
          <a:xfrm>
            <a:off x="8388350" y="2781300"/>
            <a:ext cx="431800" cy="4318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cxnSp>
        <p:nvCxnSpPr>
          <p:cNvPr id="109" name="直線コネクタ 108"/>
          <p:cNvCxnSpPr>
            <a:endCxn id="122" idx="4"/>
          </p:cNvCxnSpPr>
          <p:nvPr/>
        </p:nvCxnSpPr>
        <p:spPr bwMode="auto">
          <a:xfrm rot="16200000" flipH="1">
            <a:off x="7807326" y="2800350"/>
            <a:ext cx="590550"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110" name="円/楕円 109"/>
          <p:cNvSpPr/>
          <p:nvPr/>
        </p:nvSpPr>
        <p:spPr bwMode="auto">
          <a:xfrm>
            <a:off x="6462713" y="2884488"/>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11" name="直線コネクタ 110"/>
          <p:cNvCxnSpPr/>
          <p:nvPr/>
        </p:nvCxnSpPr>
        <p:spPr bwMode="auto">
          <a:xfrm rot="16200000" flipH="1">
            <a:off x="6295232" y="2770981"/>
            <a:ext cx="590550"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112" name="直線コネクタ 111"/>
          <p:cNvCxnSpPr/>
          <p:nvPr/>
        </p:nvCxnSpPr>
        <p:spPr bwMode="auto">
          <a:xfrm rot="16200000" flipH="1">
            <a:off x="6289675" y="3275013"/>
            <a:ext cx="592138" cy="4762"/>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113" name="直線コネクタ 112"/>
          <p:cNvCxnSpPr/>
          <p:nvPr/>
        </p:nvCxnSpPr>
        <p:spPr bwMode="auto">
          <a:xfrm rot="16200000" flipH="1">
            <a:off x="6798469" y="3275806"/>
            <a:ext cx="592138" cy="3175"/>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114" name="直線コネクタ 113"/>
          <p:cNvCxnSpPr>
            <a:endCxn id="124" idx="6"/>
          </p:cNvCxnSpPr>
          <p:nvPr/>
        </p:nvCxnSpPr>
        <p:spPr bwMode="auto">
          <a:xfrm flipV="1">
            <a:off x="6084888" y="2978150"/>
            <a:ext cx="2622550" cy="2381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cxnSp>
        <p:nvCxnSpPr>
          <p:cNvPr id="115" name="直線コネクタ 114"/>
          <p:cNvCxnSpPr/>
          <p:nvPr/>
        </p:nvCxnSpPr>
        <p:spPr bwMode="auto">
          <a:xfrm rot="16200000" flipH="1">
            <a:off x="7297738" y="3276600"/>
            <a:ext cx="592137" cy="4763"/>
          </a:xfrm>
          <a:prstGeom prst="line">
            <a:avLst/>
          </a:prstGeom>
          <a:ln w="63500">
            <a:solidFill>
              <a:schemeClr val="tx1"/>
            </a:solidFill>
          </a:ln>
        </p:spPr>
        <p:style>
          <a:lnRef idx="1">
            <a:schemeClr val="dk1"/>
          </a:lnRef>
          <a:fillRef idx="0">
            <a:schemeClr val="dk1"/>
          </a:fillRef>
          <a:effectRef idx="0">
            <a:schemeClr val="dk1"/>
          </a:effectRef>
          <a:fontRef idx="minor">
            <a:schemeClr val="tx1"/>
          </a:fontRef>
        </p:style>
      </p:cxnSp>
      <p:sp>
        <p:nvSpPr>
          <p:cNvPr id="116" name="円/楕円 115"/>
          <p:cNvSpPr/>
          <p:nvPr/>
        </p:nvSpPr>
        <p:spPr bwMode="auto">
          <a:xfrm>
            <a:off x="5967413" y="2879725"/>
            <a:ext cx="215900" cy="21748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7" name="円/楕円 116"/>
          <p:cNvSpPr/>
          <p:nvPr/>
        </p:nvSpPr>
        <p:spPr bwMode="auto">
          <a:xfrm>
            <a:off x="6475413" y="2389188"/>
            <a:ext cx="215900" cy="217487"/>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8" name="円/楕円 117"/>
          <p:cNvSpPr/>
          <p:nvPr/>
        </p:nvSpPr>
        <p:spPr bwMode="auto">
          <a:xfrm>
            <a:off x="6462713" y="3363913"/>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19" name="円/楕円 118"/>
          <p:cNvSpPr/>
          <p:nvPr/>
        </p:nvSpPr>
        <p:spPr bwMode="auto">
          <a:xfrm>
            <a:off x="6992938" y="3370263"/>
            <a:ext cx="215900" cy="217487"/>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0" name="円/楕円 119"/>
          <p:cNvSpPr/>
          <p:nvPr/>
        </p:nvSpPr>
        <p:spPr bwMode="auto">
          <a:xfrm>
            <a:off x="6988175" y="2879725"/>
            <a:ext cx="217488" cy="2174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1" name="円/楕円 120"/>
          <p:cNvSpPr/>
          <p:nvPr/>
        </p:nvSpPr>
        <p:spPr bwMode="auto">
          <a:xfrm>
            <a:off x="7478713" y="2879725"/>
            <a:ext cx="217487" cy="217488"/>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2" name="円/楕円 121"/>
          <p:cNvSpPr/>
          <p:nvPr/>
        </p:nvSpPr>
        <p:spPr bwMode="auto">
          <a:xfrm>
            <a:off x="7996238" y="2879725"/>
            <a:ext cx="217487" cy="217488"/>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3" name="円/楕円 122"/>
          <p:cNvSpPr/>
          <p:nvPr/>
        </p:nvSpPr>
        <p:spPr bwMode="auto">
          <a:xfrm>
            <a:off x="7497763" y="3370263"/>
            <a:ext cx="215900" cy="21748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4" name="円/楕円 123"/>
          <p:cNvSpPr/>
          <p:nvPr/>
        </p:nvSpPr>
        <p:spPr bwMode="auto">
          <a:xfrm>
            <a:off x="8491538" y="2868613"/>
            <a:ext cx="215900" cy="219075"/>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25" name="円/楕円 124"/>
          <p:cNvSpPr/>
          <p:nvPr/>
        </p:nvSpPr>
        <p:spPr bwMode="auto">
          <a:xfrm>
            <a:off x="7983538" y="2381250"/>
            <a:ext cx="215900" cy="21748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extLst>
      <p:ext uri="{BB962C8B-B14F-4D97-AF65-F5344CB8AC3E}">
        <p14:creationId xmlns:p14="http://schemas.microsoft.com/office/powerpoint/2010/main" val="2049142326"/>
      </p:ext>
    </p:extLst>
  </p:cSld>
  <p:clrMapOvr>
    <a:masterClrMapping/>
  </p:clrMapOvr>
  <p:transition advTm="14149"/>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p:txBody>
          <a:bodyPr/>
          <a:lstStyle/>
          <a:p>
            <a:pPr eaLnBrk="1" hangingPunct="1"/>
            <a:r>
              <a:rPr lang="en-US" altLang="ja-JP"/>
              <a:t>1.2</a:t>
            </a:r>
            <a:r>
              <a:rPr lang="ja-JP" altLang="en-US"/>
              <a:t>　グラフで表現される事象の例</a:t>
            </a:r>
          </a:p>
        </p:txBody>
      </p:sp>
      <p:sp>
        <p:nvSpPr>
          <p:cNvPr id="10243" name="コンテンツ プレースホルダー 2"/>
          <p:cNvSpPr>
            <a:spLocks noGrp="1"/>
          </p:cNvSpPr>
          <p:nvPr>
            <p:ph idx="1"/>
          </p:nvPr>
        </p:nvSpPr>
        <p:spPr/>
        <p:txBody>
          <a:bodyPr/>
          <a:lstStyle/>
          <a:p>
            <a:pPr eaLnBrk="1" hangingPunct="1">
              <a:buFont typeface="Wingdings 2" pitchFamily="18" charset="2"/>
              <a:buNone/>
            </a:pPr>
            <a:r>
              <a:rPr lang="ja-JP" altLang="en-US" sz="2400"/>
              <a:t>グラフ理論の応用例</a:t>
            </a:r>
            <a:r>
              <a:rPr lang="en-US" altLang="ja-JP" sz="2400"/>
              <a:t>2</a:t>
            </a:r>
            <a:r>
              <a:rPr lang="ja-JP" altLang="en-US" sz="2400"/>
              <a:t>：分子化学構造式</a:t>
            </a: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1600"/>
          </a:p>
          <a:p>
            <a:pPr eaLnBrk="1" hangingPunct="1">
              <a:buFont typeface="Wingdings 2" pitchFamily="18" charset="2"/>
              <a:buNone/>
            </a:pPr>
            <a:endParaRPr lang="en-US" altLang="ja-JP" sz="1600"/>
          </a:p>
          <a:p>
            <a:pPr eaLnBrk="1" hangingPunct="1">
              <a:buFont typeface="Wingdings 2" pitchFamily="18" charset="2"/>
              <a:buNone/>
            </a:pPr>
            <a:endParaRPr lang="en-US" altLang="ja-JP" sz="1600"/>
          </a:p>
          <a:p>
            <a:pPr eaLnBrk="1" hangingPunct="1">
              <a:buFont typeface="Wingdings 2" pitchFamily="18" charset="2"/>
              <a:buNone/>
            </a:pPr>
            <a:r>
              <a:rPr lang="ja-JP" altLang="en-US" sz="1600"/>
              <a:t>グラフ理論入門　</a:t>
            </a:r>
            <a:endParaRPr lang="en-US" altLang="ja-JP" sz="1600"/>
          </a:p>
          <a:p>
            <a:pPr eaLnBrk="1" hangingPunct="1">
              <a:buFont typeface="Wingdings 2" pitchFamily="18" charset="2"/>
              <a:buNone/>
            </a:pPr>
            <a:r>
              <a:rPr lang="en-US" altLang="ja-JP" sz="1600"/>
              <a:t>N.</a:t>
            </a:r>
            <a:r>
              <a:rPr lang="ja-JP" altLang="en-US" sz="1600"/>
              <a:t>ハーツフィールド他共著　サイエンス社より</a:t>
            </a:r>
            <a:r>
              <a:rPr lang="en-US" altLang="ja-JP" sz="2400"/>
              <a:t> </a:t>
            </a:r>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p:txBody>
      </p:sp>
      <p:pic>
        <p:nvPicPr>
          <p:cNvPr id="10244" name="Picture 2" descr="C:\Users\tsugaki\Desktop\kagaku1.jpg"/>
          <p:cNvPicPr>
            <a:picLocks noChangeAspect="1" noChangeArrowheads="1"/>
          </p:cNvPicPr>
          <p:nvPr/>
        </p:nvPicPr>
        <p:blipFill>
          <a:blip r:embed="rId2" cstate="print"/>
          <a:srcRect/>
          <a:stretch>
            <a:fillRect/>
          </a:stretch>
        </p:blipFill>
        <p:spPr bwMode="auto">
          <a:xfrm>
            <a:off x="323850" y="2476500"/>
            <a:ext cx="3935413" cy="2105025"/>
          </a:xfrm>
          <a:prstGeom prst="rect">
            <a:avLst/>
          </a:prstGeom>
          <a:noFill/>
          <a:ln w="9525">
            <a:noFill/>
            <a:miter lim="800000"/>
            <a:headEnd/>
            <a:tailEnd/>
          </a:ln>
        </p:spPr>
      </p:pic>
      <p:pic>
        <p:nvPicPr>
          <p:cNvPr id="10245" name="Picture 3" descr="C:\Users\tsugaki\Desktop\kagaku2.jpg"/>
          <p:cNvPicPr>
            <a:picLocks noChangeAspect="1" noChangeArrowheads="1"/>
          </p:cNvPicPr>
          <p:nvPr/>
        </p:nvPicPr>
        <p:blipFill>
          <a:blip r:embed="rId3" cstate="print"/>
          <a:srcRect/>
          <a:stretch>
            <a:fillRect/>
          </a:stretch>
        </p:blipFill>
        <p:spPr bwMode="auto">
          <a:xfrm>
            <a:off x="5026025" y="2349500"/>
            <a:ext cx="3290888" cy="4040188"/>
          </a:xfrm>
          <a:prstGeom prst="rect">
            <a:avLst/>
          </a:prstGeom>
          <a:noFill/>
          <a:ln w="9525">
            <a:noFill/>
            <a:miter lim="800000"/>
            <a:headEnd/>
            <a:tailEnd/>
          </a:ln>
        </p:spPr>
      </p:pic>
    </p:spTree>
  </p:cSld>
  <p:clrMapOvr>
    <a:masterClrMapping/>
  </p:clrMapOvr>
  <p:transition advTm="14149"/>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タイトル 1"/>
          <p:cNvSpPr>
            <a:spLocks noGrp="1"/>
          </p:cNvSpPr>
          <p:nvPr>
            <p:ph type="title"/>
          </p:nvPr>
        </p:nvSpPr>
        <p:spPr/>
        <p:txBody>
          <a:bodyPr/>
          <a:lstStyle/>
          <a:p>
            <a:pPr eaLnBrk="1" hangingPunct="1"/>
            <a:r>
              <a:rPr lang="ja-JP" altLang="en-US" dirty="0"/>
              <a:t>提出課題</a:t>
            </a:r>
            <a:r>
              <a:rPr lang="en-US" altLang="ja-JP" dirty="0"/>
              <a:t>1</a:t>
            </a:r>
            <a:endParaRPr lang="ja-JP" altLang="en-US" dirty="0"/>
          </a:p>
        </p:txBody>
      </p:sp>
      <p:sp>
        <p:nvSpPr>
          <p:cNvPr id="3" name="コンテンツ プレースホルダー 2"/>
          <p:cNvSpPr>
            <a:spLocks noGrp="1"/>
          </p:cNvSpPr>
          <p:nvPr>
            <p:ph idx="1"/>
          </p:nvPr>
        </p:nvSpPr>
        <p:spPr>
          <a:xfrm>
            <a:off x="323850" y="2133600"/>
            <a:ext cx="8640763" cy="4389438"/>
          </a:xfrm>
        </p:spPr>
        <p:txBody>
          <a:bodyPr/>
          <a:lstStyle/>
          <a:p>
            <a:pPr eaLnBrk="1" hangingPunct="1">
              <a:buFont typeface="Wingdings 2" pitchFamily="18" charset="2"/>
              <a:buNone/>
              <a:defRPr/>
            </a:pPr>
            <a:endParaRPr lang="en-US" altLang="ja-JP" sz="2400" dirty="0"/>
          </a:p>
          <a:p>
            <a:pPr eaLnBrk="1" hangingPunct="1">
              <a:buFont typeface="Wingdings 2" pitchFamily="18" charset="2"/>
              <a:buNone/>
              <a:defRPr/>
            </a:pPr>
            <a:endParaRPr lang="en-US" altLang="ja-JP" sz="2400" dirty="0"/>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endParaRPr lang="en-US" altLang="ja-JP" sz="2400" dirty="0"/>
          </a:p>
          <a:p>
            <a:pPr marL="457200" indent="-457200" eaLnBrk="1" hangingPunct="1">
              <a:buFont typeface="Wingdings 2" pitchFamily="18" charset="2"/>
              <a:buNone/>
              <a:defRPr/>
            </a:pPr>
            <a:endParaRPr lang="en-US" altLang="ja-JP" sz="2400" dirty="0"/>
          </a:p>
        </p:txBody>
      </p:sp>
      <p:sp>
        <p:nvSpPr>
          <p:cNvPr id="25" name="コンテンツ プレースホルダー 2"/>
          <p:cNvSpPr txBox="1">
            <a:spLocks/>
          </p:cNvSpPr>
          <p:nvPr/>
        </p:nvSpPr>
        <p:spPr bwMode="auto">
          <a:xfrm>
            <a:off x="457200" y="2151063"/>
            <a:ext cx="82296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0" name="コンテンツ プレースホルダー 2"/>
          <p:cNvSpPr txBox="1">
            <a:spLocks/>
          </p:cNvSpPr>
          <p:nvPr/>
        </p:nvSpPr>
        <p:spPr bwMode="auto">
          <a:xfrm>
            <a:off x="457200" y="2151063"/>
            <a:ext cx="8686800" cy="4389437"/>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1" name="コンテンツ プレースホルダー 2"/>
          <p:cNvSpPr txBox="1">
            <a:spLocks/>
          </p:cNvSpPr>
          <p:nvPr/>
        </p:nvSpPr>
        <p:spPr bwMode="auto">
          <a:xfrm>
            <a:off x="457200" y="1935163"/>
            <a:ext cx="8686800" cy="5364162"/>
          </a:xfrm>
          <a:prstGeom prst="rect">
            <a:avLst/>
          </a:prstGeom>
          <a:noFill/>
          <a:ln>
            <a:noFill/>
          </a:ln>
        </p:spPr>
        <p:txBody>
          <a:bodyPr/>
          <a:lstStyle/>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a:latin typeface="Calibri" pitchFamily="34" charset="0"/>
              <a:ea typeface="+mn-ea"/>
            </a:endParaRPr>
          </a:p>
          <a:p>
            <a:pPr marL="273050" indent="-273050">
              <a:spcBef>
                <a:spcPct val="20000"/>
              </a:spcBef>
              <a:buClr>
                <a:srgbClr val="0BD0D9"/>
              </a:buClr>
              <a:buSzPct val="95000"/>
              <a:buFont typeface="Wingdings 2" pitchFamily="18" charset="2"/>
              <a:buNone/>
              <a:defRPr/>
            </a:pPr>
            <a:endParaRPr lang="en-US" altLang="ja-JP" sz="2400" dirty="0">
              <a:latin typeface="Calibri" pitchFamily="34" charset="0"/>
              <a:ea typeface="+mn-ea"/>
            </a:endParaRPr>
          </a:p>
        </p:txBody>
      </p:sp>
      <p:sp>
        <p:nvSpPr>
          <p:cNvPr id="12" name="角丸四角形 11"/>
          <p:cNvSpPr/>
          <p:nvPr/>
        </p:nvSpPr>
        <p:spPr>
          <a:xfrm>
            <a:off x="179388" y="2205038"/>
            <a:ext cx="8713787" cy="3960812"/>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2472" name="テキスト ボックス 83"/>
          <p:cNvSpPr txBox="1">
            <a:spLocks noChangeArrowheads="1"/>
          </p:cNvSpPr>
          <p:nvPr/>
        </p:nvSpPr>
        <p:spPr bwMode="auto">
          <a:xfrm>
            <a:off x="339725" y="2492375"/>
            <a:ext cx="8579593" cy="3046988"/>
          </a:xfrm>
          <a:prstGeom prst="rect">
            <a:avLst/>
          </a:prstGeom>
          <a:noFill/>
          <a:ln w="9525">
            <a:noFill/>
            <a:miter lim="800000"/>
            <a:headEnd/>
            <a:tailEnd/>
          </a:ln>
        </p:spPr>
        <p:txBody>
          <a:bodyPr wrap="none">
            <a:spAutoFit/>
          </a:bodyPr>
          <a:lstStyle/>
          <a:p>
            <a:r>
              <a:rPr lang="ja-JP" altLang="en-US" sz="2400" dirty="0"/>
              <a:t>問題：下の図のような幾つかの頂点が</a:t>
            </a:r>
            <a:endParaRPr lang="en-US" altLang="ja-JP" sz="2400" dirty="0"/>
          </a:p>
          <a:p>
            <a:r>
              <a:rPr lang="ja-JP" altLang="en-US" sz="2400" dirty="0"/>
              <a:t>　　　　直列につながっているグラフ（道という）を考える．</a:t>
            </a:r>
            <a:endParaRPr lang="en-US" altLang="ja-JP" sz="2400" dirty="0"/>
          </a:p>
          <a:p>
            <a:r>
              <a:rPr lang="ja-JP" altLang="en-US" sz="2400" dirty="0"/>
              <a:t>　　　　このグラフの各頂点に赤か青の色を割り当てる．</a:t>
            </a:r>
            <a:endParaRPr lang="en-US" altLang="ja-JP" sz="2400" dirty="0"/>
          </a:p>
          <a:p>
            <a:r>
              <a:rPr lang="ja-JP" altLang="en-US" sz="2400" dirty="0"/>
              <a:t>　　　　グラフの端の頂点には異なる色を割り当てるとする．</a:t>
            </a:r>
            <a:endParaRPr lang="en-US" altLang="ja-JP" sz="2400" dirty="0"/>
          </a:p>
          <a:p>
            <a:r>
              <a:rPr lang="ja-JP" altLang="en-US" sz="2400" dirty="0"/>
              <a:t>　　　　このとき，</a:t>
            </a:r>
            <a:endParaRPr lang="en-US" altLang="ja-JP" sz="2400" dirty="0"/>
          </a:p>
          <a:p>
            <a:r>
              <a:rPr lang="ja-JP" altLang="en-US" sz="2400" dirty="0"/>
              <a:t>　　　　端点の色が異なる辺の総数が奇数であることを</a:t>
            </a:r>
            <a:endParaRPr lang="en-US" altLang="ja-JP" sz="2400" dirty="0"/>
          </a:p>
          <a:p>
            <a:r>
              <a:rPr lang="ja-JP" altLang="en-US" sz="2400" dirty="0"/>
              <a:t>　　　　</a:t>
            </a:r>
            <a:r>
              <a:rPr lang="ja-JP" altLang="en-US" sz="2400" b="1" dirty="0">
                <a:solidFill>
                  <a:srgbClr val="FF0000"/>
                </a:solidFill>
              </a:rPr>
              <a:t>頂点数</a:t>
            </a:r>
            <a:r>
              <a:rPr lang="en-US" altLang="ja-JP" sz="2400" b="1" dirty="0">
                <a:solidFill>
                  <a:srgbClr val="FF0000"/>
                </a:solidFill>
              </a:rPr>
              <a:t>n (n</a:t>
            </a:r>
            <a:r>
              <a:rPr lang="ja-JP" altLang="en-US" sz="2400" b="1" dirty="0">
                <a:solidFill>
                  <a:srgbClr val="FF0000"/>
                </a:solidFill>
              </a:rPr>
              <a:t>≧</a:t>
            </a:r>
            <a:r>
              <a:rPr lang="en-US" altLang="ja-JP" sz="2400" b="1" dirty="0">
                <a:solidFill>
                  <a:srgbClr val="FF0000"/>
                </a:solidFill>
              </a:rPr>
              <a:t>2)</a:t>
            </a:r>
            <a:r>
              <a:rPr lang="ja-JP" altLang="en-US" sz="2400" b="1" dirty="0">
                <a:solidFill>
                  <a:srgbClr val="FF0000"/>
                </a:solidFill>
              </a:rPr>
              <a:t>に関する帰納法</a:t>
            </a:r>
            <a:r>
              <a:rPr lang="ja-JP" altLang="en-US" sz="2400" dirty="0"/>
              <a:t>を用いて厳密に証明せよ．</a:t>
            </a:r>
            <a:endParaRPr lang="en-US" altLang="ja-JP" sz="2400" dirty="0"/>
          </a:p>
          <a:p>
            <a:r>
              <a:rPr lang="ja-JP" altLang="en-US" sz="2400" dirty="0"/>
              <a:t>　　　　</a:t>
            </a:r>
            <a:endParaRPr lang="en-US" altLang="ja-JP" sz="2400" dirty="0"/>
          </a:p>
        </p:txBody>
      </p:sp>
      <p:cxnSp>
        <p:nvCxnSpPr>
          <p:cNvPr id="35" name="直線コネクタ 34"/>
          <p:cNvCxnSpPr/>
          <p:nvPr/>
        </p:nvCxnSpPr>
        <p:spPr bwMode="auto">
          <a:xfrm>
            <a:off x="1762125" y="5567363"/>
            <a:ext cx="5618163"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38" name="円/楕円 37"/>
          <p:cNvSpPr/>
          <p:nvPr/>
        </p:nvSpPr>
        <p:spPr bwMode="auto">
          <a:xfrm>
            <a:off x="1636713" y="5438775"/>
            <a:ext cx="271462" cy="2730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41" name="円/楕円 40"/>
          <p:cNvSpPr/>
          <p:nvPr/>
        </p:nvSpPr>
        <p:spPr bwMode="auto">
          <a:xfrm>
            <a:off x="7235825" y="5441950"/>
            <a:ext cx="271463" cy="2698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0" name="円/楕円 79"/>
          <p:cNvSpPr/>
          <p:nvPr/>
        </p:nvSpPr>
        <p:spPr bwMode="auto">
          <a:xfrm>
            <a:off x="2555875" y="5424488"/>
            <a:ext cx="269875" cy="2714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1" name="円/楕円 80"/>
          <p:cNvSpPr/>
          <p:nvPr/>
        </p:nvSpPr>
        <p:spPr bwMode="auto">
          <a:xfrm>
            <a:off x="4427538" y="5424488"/>
            <a:ext cx="271462" cy="27146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2" name="円/楕円 81"/>
          <p:cNvSpPr/>
          <p:nvPr/>
        </p:nvSpPr>
        <p:spPr bwMode="auto">
          <a:xfrm>
            <a:off x="3482975" y="5414963"/>
            <a:ext cx="269875" cy="2698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3" name="円/楕円 82"/>
          <p:cNvSpPr/>
          <p:nvPr/>
        </p:nvSpPr>
        <p:spPr bwMode="auto">
          <a:xfrm>
            <a:off x="5395913" y="5414963"/>
            <a:ext cx="269875" cy="269875"/>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85" name="円/楕円 84"/>
          <p:cNvSpPr/>
          <p:nvPr/>
        </p:nvSpPr>
        <p:spPr bwMode="auto">
          <a:xfrm>
            <a:off x="6269038" y="5421313"/>
            <a:ext cx="269875" cy="27305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Tree>
  </p:cSld>
  <p:clrMapOvr>
    <a:masterClrMapping/>
  </p:clrMapOvr>
  <p:transition advTm="14149"/>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タイトル 1"/>
          <p:cNvSpPr>
            <a:spLocks noGrp="1"/>
          </p:cNvSpPr>
          <p:nvPr>
            <p:ph type="title"/>
          </p:nvPr>
        </p:nvSpPr>
        <p:spPr/>
        <p:txBody>
          <a:bodyPr/>
          <a:lstStyle/>
          <a:p>
            <a:pPr eaLnBrk="1" hangingPunct="1"/>
            <a:r>
              <a:rPr lang="en-US" altLang="ja-JP"/>
              <a:t>1.2</a:t>
            </a:r>
            <a:r>
              <a:rPr lang="ja-JP" altLang="en-US"/>
              <a:t>　グラフで表現される事象の例</a:t>
            </a:r>
          </a:p>
        </p:txBody>
      </p:sp>
      <p:sp>
        <p:nvSpPr>
          <p:cNvPr id="11267" name="コンテンツ プレースホルダー 2"/>
          <p:cNvSpPr>
            <a:spLocks noGrp="1"/>
          </p:cNvSpPr>
          <p:nvPr>
            <p:ph idx="1"/>
          </p:nvPr>
        </p:nvSpPr>
        <p:spPr/>
        <p:txBody>
          <a:bodyPr/>
          <a:lstStyle/>
          <a:p>
            <a:pPr eaLnBrk="1" hangingPunct="1">
              <a:buFont typeface="Wingdings 2" pitchFamily="18" charset="2"/>
              <a:buNone/>
            </a:pPr>
            <a:r>
              <a:rPr lang="ja-JP" altLang="en-US" sz="2400"/>
              <a:t>グラフ理論の応用例</a:t>
            </a:r>
            <a:r>
              <a:rPr lang="en-US" altLang="ja-JP" sz="2400"/>
              <a:t>3</a:t>
            </a:r>
            <a:r>
              <a:rPr lang="ja-JP" altLang="en-US" sz="2400"/>
              <a:t>：プリント回路</a:t>
            </a: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1600"/>
          </a:p>
          <a:p>
            <a:pPr eaLnBrk="1" hangingPunct="1">
              <a:buFont typeface="Wingdings 2" pitchFamily="18" charset="2"/>
              <a:buNone/>
            </a:pPr>
            <a:endParaRPr lang="en-US" altLang="ja-JP" sz="1600"/>
          </a:p>
          <a:p>
            <a:pPr eaLnBrk="1" hangingPunct="1">
              <a:buFont typeface="Wingdings 2" pitchFamily="18" charset="2"/>
              <a:buNone/>
            </a:pPr>
            <a:endParaRPr lang="en-US" altLang="ja-JP" sz="1600"/>
          </a:p>
          <a:p>
            <a:pPr eaLnBrk="1" hangingPunct="1">
              <a:buFont typeface="Wingdings 2" pitchFamily="18" charset="2"/>
              <a:buNone/>
            </a:pPr>
            <a:endParaRPr lang="en-US" altLang="ja-JP" sz="1600"/>
          </a:p>
          <a:p>
            <a:pPr eaLnBrk="1" hangingPunct="1">
              <a:buFont typeface="Wingdings 2" pitchFamily="18" charset="2"/>
              <a:buNone/>
            </a:pPr>
            <a:endParaRPr lang="en-US" altLang="ja-JP" sz="1600"/>
          </a:p>
          <a:p>
            <a:pPr eaLnBrk="1" hangingPunct="1">
              <a:buFont typeface="Wingdings 2" pitchFamily="18" charset="2"/>
              <a:buNone/>
            </a:pPr>
            <a:endParaRPr lang="en-US" altLang="ja-JP" sz="1600"/>
          </a:p>
          <a:p>
            <a:pPr eaLnBrk="1" hangingPunct="1">
              <a:buFont typeface="Wingdings 2" pitchFamily="18" charset="2"/>
              <a:buNone/>
            </a:pPr>
            <a:endParaRPr lang="en-US" altLang="ja-JP" sz="1600"/>
          </a:p>
          <a:p>
            <a:pPr eaLnBrk="1" hangingPunct="1">
              <a:buFont typeface="Wingdings 2" pitchFamily="18" charset="2"/>
              <a:buNone/>
            </a:pPr>
            <a:endParaRPr lang="en-US" altLang="ja-JP" sz="1600"/>
          </a:p>
          <a:p>
            <a:pPr eaLnBrk="1" hangingPunct="1">
              <a:buFont typeface="Wingdings 2" pitchFamily="18" charset="2"/>
              <a:buNone/>
            </a:pPr>
            <a:r>
              <a:rPr lang="ja-JP" altLang="en-US" sz="1600"/>
              <a:t>　　　　　　　　　グラフ理論入門　</a:t>
            </a:r>
            <a:r>
              <a:rPr lang="en-US" altLang="ja-JP" sz="1600"/>
              <a:t>N.</a:t>
            </a:r>
            <a:r>
              <a:rPr lang="ja-JP" altLang="en-US" sz="1600"/>
              <a:t>ハーツフィールド他共著　サイエンス社より</a:t>
            </a:r>
            <a:r>
              <a:rPr lang="en-US" altLang="ja-JP" sz="1600"/>
              <a:t> </a:t>
            </a:r>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p:txBody>
      </p:sp>
      <p:pic>
        <p:nvPicPr>
          <p:cNvPr id="11268" name="Picture 1" descr="C:\Users\tsugaki\Desktop\kairo.jpg"/>
          <p:cNvPicPr>
            <a:picLocks noChangeAspect="1" noChangeArrowheads="1"/>
          </p:cNvPicPr>
          <p:nvPr/>
        </p:nvPicPr>
        <p:blipFill>
          <a:blip r:embed="rId2" cstate="print"/>
          <a:srcRect/>
          <a:stretch>
            <a:fillRect/>
          </a:stretch>
        </p:blipFill>
        <p:spPr bwMode="auto">
          <a:xfrm>
            <a:off x="2484438" y="2468563"/>
            <a:ext cx="3959225" cy="3263900"/>
          </a:xfrm>
          <a:prstGeom prst="rect">
            <a:avLst/>
          </a:prstGeom>
          <a:noFill/>
          <a:ln w="9525">
            <a:noFill/>
            <a:miter lim="800000"/>
            <a:headEnd/>
            <a:tailEnd/>
          </a:ln>
        </p:spPr>
      </p:pic>
    </p:spTree>
  </p:cSld>
  <p:clrMapOvr>
    <a:masterClrMapping/>
  </p:clrMapOvr>
  <p:transition advTm="14149"/>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title"/>
          </p:nvPr>
        </p:nvSpPr>
        <p:spPr/>
        <p:txBody>
          <a:bodyPr/>
          <a:lstStyle/>
          <a:p>
            <a:pPr eaLnBrk="1" hangingPunct="1"/>
            <a:r>
              <a:rPr lang="en-US" altLang="ja-JP"/>
              <a:t>1.2</a:t>
            </a:r>
            <a:r>
              <a:rPr lang="ja-JP" altLang="en-US"/>
              <a:t>　グラフで表現される事象の例</a:t>
            </a:r>
          </a:p>
        </p:txBody>
      </p:sp>
      <p:sp>
        <p:nvSpPr>
          <p:cNvPr id="12291" name="コンテンツ プレースホルダー 2"/>
          <p:cNvSpPr>
            <a:spLocks noGrp="1"/>
          </p:cNvSpPr>
          <p:nvPr>
            <p:ph idx="1"/>
          </p:nvPr>
        </p:nvSpPr>
        <p:spPr/>
        <p:txBody>
          <a:bodyPr/>
          <a:lstStyle/>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p:txBody>
      </p:sp>
      <p:sp>
        <p:nvSpPr>
          <p:cNvPr id="4" name="コンテンツ プレースホルダー 2"/>
          <p:cNvSpPr txBox="1">
            <a:spLocks/>
          </p:cNvSpPr>
          <p:nvPr/>
        </p:nvSpPr>
        <p:spPr bwMode="auto">
          <a:xfrm>
            <a:off x="107950" y="1916113"/>
            <a:ext cx="8964613" cy="4389437"/>
          </a:xfrm>
          <a:prstGeom prst="rect">
            <a:avLst/>
          </a:prstGeom>
          <a:noFill/>
          <a:ln>
            <a:noFill/>
          </a:ln>
        </p:spPr>
        <p:txBody>
          <a:bodyPr/>
          <a:lstStyle/>
          <a:p>
            <a:pPr>
              <a:defRPr/>
            </a:pPr>
            <a:r>
              <a:rPr lang="ja-JP" altLang="en-US" sz="2400" dirty="0">
                <a:latin typeface="Calibri" pitchFamily="34" charset="0"/>
                <a:ea typeface="ＭＳ Ｐゴシック" charset="-128"/>
              </a:rPr>
              <a:t>グラフ理論の応用例</a:t>
            </a:r>
            <a:r>
              <a:rPr lang="en-US" altLang="ja-JP" sz="2400" dirty="0">
                <a:latin typeface="Calibri" pitchFamily="34" charset="0"/>
                <a:ea typeface="ＭＳ Ｐゴシック" charset="-128"/>
              </a:rPr>
              <a:t>4</a:t>
            </a:r>
            <a:r>
              <a:rPr lang="ja-JP" altLang="en-US" sz="2400" dirty="0">
                <a:latin typeface="Calibri" pitchFamily="34" charset="0"/>
                <a:ea typeface="ＭＳ Ｐゴシック" charset="-128"/>
              </a:rPr>
              <a:t>：ケーニヒベルクの橋渡りの問題</a:t>
            </a:r>
            <a:endParaRPr lang="en-US" altLang="ja-JP" sz="2400" dirty="0">
              <a:latin typeface="Calibri" pitchFamily="34" charset="0"/>
              <a:ea typeface="ＭＳ Ｐゴシック" charset="-128"/>
            </a:endParaRPr>
          </a:p>
          <a:p>
            <a:pPr>
              <a:defRPr/>
            </a:pPr>
            <a:r>
              <a:rPr lang="ja-JP" altLang="en-US" sz="2400" dirty="0">
                <a:latin typeface="Calibri" pitchFamily="34" charset="0"/>
                <a:ea typeface="ＭＳ Ｐゴシック" charset="-128"/>
              </a:rPr>
              <a:t>下の地図の街（</a:t>
            </a:r>
            <a:r>
              <a:rPr lang="en-US" altLang="ja-JP" sz="2400" dirty="0">
                <a:latin typeface="Calibri" pitchFamily="34" charset="0"/>
                <a:ea typeface="ＭＳ Ｐゴシック" charset="-128"/>
              </a:rPr>
              <a:t>1730</a:t>
            </a:r>
            <a:r>
              <a:rPr lang="ja-JP" altLang="en-US" sz="2400" dirty="0">
                <a:latin typeface="Calibri" pitchFamily="34" charset="0"/>
                <a:ea typeface="ＭＳ Ｐゴシック" charset="-128"/>
              </a:rPr>
              <a:t>年頃のケーニヒスベルク）では</a:t>
            </a:r>
            <a:endParaRPr lang="en-US" altLang="ja-JP" sz="2400" dirty="0">
              <a:latin typeface="Calibri" pitchFamily="34" charset="0"/>
              <a:ea typeface="ＭＳ Ｐゴシック" charset="-128"/>
            </a:endParaRPr>
          </a:p>
          <a:p>
            <a:pPr>
              <a:defRPr/>
            </a:pPr>
            <a:r>
              <a:rPr lang="ja-JP" altLang="en-US" sz="2400" dirty="0">
                <a:latin typeface="Calibri" pitchFamily="34" charset="0"/>
                <a:ea typeface="ＭＳ Ｐゴシック" charset="-128"/>
              </a:rPr>
              <a:t>同じ橋を</a:t>
            </a:r>
            <a:r>
              <a:rPr lang="en-US" altLang="ja-JP" sz="2400" dirty="0">
                <a:latin typeface="Calibri" pitchFamily="34" charset="0"/>
                <a:ea typeface="ＭＳ Ｐゴシック" charset="-128"/>
              </a:rPr>
              <a:t>2</a:t>
            </a:r>
            <a:r>
              <a:rPr lang="ja-JP" altLang="en-US" sz="2400" dirty="0">
                <a:latin typeface="Calibri" pitchFamily="34" charset="0"/>
                <a:ea typeface="ＭＳ Ｐゴシック" charset="-128"/>
              </a:rPr>
              <a:t>度渡らないで全ての橋を</a:t>
            </a:r>
            <a:r>
              <a:rPr lang="en-US" altLang="ja-JP" sz="2400" dirty="0">
                <a:latin typeface="Calibri" pitchFamily="34" charset="0"/>
                <a:ea typeface="ＭＳ Ｐゴシック" charset="-128"/>
              </a:rPr>
              <a:t>1</a:t>
            </a:r>
            <a:r>
              <a:rPr lang="ja-JP" altLang="en-US" sz="2400" dirty="0">
                <a:latin typeface="Calibri" pitchFamily="34" charset="0"/>
                <a:ea typeface="ＭＳ Ｐゴシック" charset="-128"/>
              </a:rPr>
              <a:t>度ずつ渡ることができるか？</a:t>
            </a:r>
            <a:endParaRPr lang="en-US" altLang="ja-JP" sz="2400" dirty="0">
              <a:latin typeface="Calibri" pitchFamily="34" charset="0"/>
              <a:ea typeface="+mn-ea"/>
            </a:endParaRPr>
          </a:p>
        </p:txBody>
      </p:sp>
      <p:pic>
        <p:nvPicPr>
          <p:cNvPr id="12293" name="Picture 3" descr="C:\Users\tsugaki\Desktop\Epson_0112_1_R.jpg"/>
          <p:cNvPicPr>
            <a:picLocks noChangeAspect="1" noChangeArrowheads="1"/>
          </p:cNvPicPr>
          <p:nvPr/>
        </p:nvPicPr>
        <p:blipFill>
          <a:blip r:embed="rId2" cstate="print"/>
          <a:srcRect/>
          <a:stretch>
            <a:fillRect/>
          </a:stretch>
        </p:blipFill>
        <p:spPr bwMode="auto">
          <a:xfrm>
            <a:off x="1835150" y="3068638"/>
            <a:ext cx="4897438" cy="3673475"/>
          </a:xfrm>
          <a:prstGeom prst="rect">
            <a:avLst/>
          </a:prstGeom>
          <a:noFill/>
          <a:ln w="9525">
            <a:noFill/>
            <a:miter lim="800000"/>
            <a:headEnd/>
            <a:tailEnd/>
          </a:ln>
        </p:spPr>
      </p:pic>
      <p:sp>
        <p:nvSpPr>
          <p:cNvPr id="2" name="楕円 1"/>
          <p:cNvSpPr/>
          <p:nvPr/>
        </p:nvSpPr>
        <p:spPr>
          <a:xfrm>
            <a:off x="3670686" y="4519060"/>
            <a:ext cx="216024" cy="21602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p:cNvSpPr/>
          <p:nvPr/>
        </p:nvSpPr>
        <p:spPr>
          <a:xfrm>
            <a:off x="4259118" y="4546338"/>
            <a:ext cx="216024" cy="21602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4981740" y="4581128"/>
            <a:ext cx="216024" cy="21602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p:cNvSpPr/>
          <p:nvPr/>
        </p:nvSpPr>
        <p:spPr>
          <a:xfrm>
            <a:off x="4912160" y="4931228"/>
            <a:ext cx="216024" cy="21602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p:cNvSpPr/>
          <p:nvPr/>
        </p:nvSpPr>
        <p:spPr>
          <a:xfrm>
            <a:off x="3798236" y="5191982"/>
            <a:ext cx="216024" cy="21602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楕円 10"/>
          <p:cNvSpPr/>
          <p:nvPr/>
        </p:nvSpPr>
        <p:spPr>
          <a:xfrm>
            <a:off x="3327984" y="5201921"/>
            <a:ext cx="216024" cy="21602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楕円 11"/>
          <p:cNvSpPr/>
          <p:nvPr/>
        </p:nvSpPr>
        <p:spPr>
          <a:xfrm>
            <a:off x="5095935" y="5825144"/>
            <a:ext cx="216024" cy="216024"/>
          </a:xfrm>
          <a:prstGeom prst="ellipse">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advTm="14149"/>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タイトル 1"/>
          <p:cNvSpPr>
            <a:spLocks noGrp="1"/>
          </p:cNvSpPr>
          <p:nvPr>
            <p:ph type="title"/>
          </p:nvPr>
        </p:nvSpPr>
        <p:spPr/>
        <p:txBody>
          <a:bodyPr/>
          <a:lstStyle/>
          <a:p>
            <a:pPr eaLnBrk="1" hangingPunct="1"/>
            <a:r>
              <a:rPr lang="en-US" altLang="ja-JP"/>
              <a:t>1.2</a:t>
            </a:r>
            <a:r>
              <a:rPr lang="ja-JP" altLang="en-US"/>
              <a:t>　グラフで表現される事象の例</a:t>
            </a:r>
          </a:p>
        </p:txBody>
      </p:sp>
      <p:sp>
        <p:nvSpPr>
          <p:cNvPr id="13315" name="コンテンツ プレースホルダー 2"/>
          <p:cNvSpPr>
            <a:spLocks noGrp="1"/>
          </p:cNvSpPr>
          <p:nvPr>
            <p:ph idx="1"/>
          </p:nvPr>
        </p:nvSpPr>
        <p:spPr/>
        <p:txBody>
          <a:bodyPr/>
          <a:lstStyle/>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a:p>
            <a:pPr eaLnBrk="1" hangingPunct="1">
              <a:buFont typeface="Wingdings 2" pitchFamily="18" charset="2"/>
              <a:buNone/>
            </a:pPr>
            <a:endParaRPr lang="en-US" altLang="ja-JP" sz="2400"/>
          </a:p>
        </p:txBody>
      </p:sp>
      <p:sp>
        <p:nvSpPr>
          <p:cNvPr id="4" name="コンテンツ プレースホルダー 2"/>
          <p:cNvSpPr txBox="1">
            <a:spLocks/>
          </p:cNvSpPr>
          <p:nvPr/>
        </p:nvSpPr>
        <p:spPr bwMode="auto">
          <a:xfrm>
            <a:off x="107950" y="1916113"/>
            <a:ext cx="8964613" cy="4389437"/>
          </a:xfrm>
          <a:prstGeom prst="rect">
            <a:avLst/>
          </a:prstGeom>
          <a:noFill/>
          <a:ln>
            <a:noFill/>
          </a:ln>
        </p:spPr>
        <p:txBody>
          <a:bodyPr/>
          <a:lstStyle/>
          <a:p>
            <a:pPr>
              <a:defRPr/>
            </a:pPr>
            <a:r>
              <a:rPr lang="ja-JP" altLang="en-US" sz="2400" dirty="0">
                <a:latin typeface="Calibri" pitchFamily="34" charset="0"/>
                <a:ea typeface="ＭＳ Ｐゴシック" charset="-128"/>
              </a:rPr>
              <a:t>グラフ理論の応用例</a:t>
            </a:r>
            <a:r>
              <a:rPr lang="en-US" altLang="ja-JP" sz="2400" dirty="0">
                <a:latin typeface="Calibri" pitchFamily="34" charset="0"/>
                <a:ea typeface="ＭＳ Ｐゴシック" charset="-128"/>
              </a:rPr>
              <a:t>4</a:t>
            </a:r>
            <a:r>
              <a:rPr lang="ja-JP" altLang="en-US" sz="2400" dirty="0">
                <a:latin typeface="Calibri" pitchFamily="34" charset="0"/>
                <a:ea typeface="ＭＳ Ｐゴシック" charset="-128"/>
              </a:rPr>
              <a:t>：ケーニヒベルクの橋渡りの問題</a:t>
            </a:r>
            <a:endParaRPr lang="en-US" altLang="ja-JP" sz="2400" dirty="0">
              <a:latin typeface="Calibri" pitchFamily="34" charset="0"/>
              <a:ea typeface="ＭＳ Ｐゴシック" charset="-128"/>
            </a:endParaRPr>
          </a:p>
          <a:p>
            <a:pPr>
              <a:defRPr/>
            </a:pPr>
            <a:r>
              <a:rPr lang="ja-JP" altLang="en-US" sz="2400" dirty="0">
                <a:latin typeface="Calibri" pitchFamily="34" charset="0"/>
                <a:ea typeface="ＭＳ Ｐゴシック" charset="-128"/>
              </a:rPr>
              <a:t>下の地図の街（</a:t>
            </a:r>
            <a:r>
              <a:rPr lang="en-US" altLang="ja-JP" sz="2400" dirty="0">
                <a:latin typeface="Calibri" pitchFamily="34" charset="0"/>
                <a:ea typeface="ＭＳ Ｐゴシック" charset="-128"/>
              </a:rPr>
              <a:t>1730</a:t>
            </a:r>
            <a:r>
              <a:rPr lang="ja-JP" altLang="en-US" sz="2400" dirty="0">
                <a:latin typeface="Calibri" pitchFamily="34" charset="0"/>
                <a:ea typeface="ＭＳ Ｐゴシック" charset="-128"/>
              </a:rPr>
              <a:t>年頃のケーニヒスベルク）では</a:t>
            </a:r>
            <a:endParaRPr lang="en-US" altLang="ja-JP" sz="2400" dirty="0">
              <a:latin typeface="Calibri" pitchFamily="34" charset="0"/>
              <a:ea typeface="ＭＳ Ｐゴシック" charset="-128"/>
            </a:endParaRPr>
          </a:p>
          <a:p>
            <a:pPr>
              <a:defRPr/>
            </a:pPr>
            <a:r>
              <a:rPr lang="ja-JP" altLang="en-US" sz="2400" dirty="0">
                <a:latin typeface="Calibri" pitchFamily="34" charset="0"/>
                <a:ea typeface="ＭＳ Ｐゴシック" charset="-128"/>
              </a:rPr>
              <a:t>同じ橋を</a:t>
            </a:r>
            <a:r>
              <a:rPr lang="en-US" altLang="ja-JP" sz="2400" dirty="0">
                <a:latin typeface="Calibri" pitchFamily="34" charset="0"/>
                <a:ea typeface="ＭＳ Ｐゴシック" charset="-128"/>
              </a:rPr>
              <a:t>2</a:t>
            </a:r>
            <a:r>
              <a:rPr lang="ja-JP" altLang="en-US" sz="2400" dirty="0">
                <a:latin typeface="Calibri" pitchFamily="34" charset="0"/>
                <a:ea typeface="ＭＳ Ｐゴシック" charset="-128"/>
              </a:rPr>
              <a:t>度渡らないで全ての橋を</a:t>
            </a:r>
            <a:r>
              <a:rPr lang="en-US" altLang="ja-JP" sz="2400" dirty="0">
                <a:latin typeface="Calibri" pitchFamily="34" charset="0"/>
                <a:ea typeface="ＭＳ Ｐゴシック" charset="-128"/>
              </a:rPr>
              <a:t>1</a:t>
            </a:r>
            <a:r>
              <a:rPr lang="ja-JP" altLang="en-US" sz="2400" dirty="0">
                <a:latin typeface="Calibri" pitchFamily="34" charset="0"/>
                <a:ea typeface="ＭＳ Ｐゴシック" charset="-128"/>
              </a:rPr>
              <a:t>度ずつ渡ることができるか？</a:t>
            </a:r>
            <a:endParaRPr lang="en-US" altLang="ja-JP" sz="2400" dirty="0">
              <a:latin typeface="Calibri" pitchFamily="34" charset="0"/>
              <a:ea typeface="+mn-ea"/>
            </a:endParaRPr>
          </a:p>
        </p:txBody>
      </p:sp>
      <p:pic>
        <p:nvPicPr>
          <p:cNvPr id="13317" name="Picture 3" descr="C:\Users\tsugaki\Desktop\Epson_0112_1_R.jpg"/>
          <p:cNvPicPr>
            <a:picLocks noChangeAspect="1" noChangeArrowheads="1"/>
          </p:cNvPicPr>
          <p:nvPr/>
        </p:nvPicPr>
        <p:blipFill>
          <a:blip r:embed="rId2" cstate="print"/>
          <a:srcRect/>
          <a:stretch>
            <a:fillRect/>
          </a:stretch>
        </p:blipFill>
        <p:spPr bwMode="auto">
          <a:xfrm>
            <a:off x="1835150" y="3068638"/>
            <a:ext cx="4897438" cy="3673475"/>
          </a:xfrm>
          <a:prstGeom prst="rect">
            <a:avLst/>
          </a:prstGeom>
          <a:noFill/>
          <a:ln w="9525">
            <a:noFill/>
            <a:miter lim="800000"/>
            <a:headEnd/>
            <a:tailEnd/>
          </a:ln>
        </p:spPr>
      </p:pic>
      <p:sp>
        <p:nvSpPr>
          <p:cNvPr id="15" name="円/楕円 14"/>
          <p:cNvSpPr>
            <a:spLocks noChangeAspect="1"/>
          </p:cNvSpPr>
          <p:nvPr/>
        </p:nvSpPr>
        <p:spPr bwMode="auto">
          <a:xfrm>
            <a:off x="4016375" y="3916363"/>
            <a:ext cx="122238" cy="1365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16" name="直線コネクタ 15"/>
          <p:cNvCxnSpPr>
            <a:endCxn id="19" idx="2"/>
          </p:cNvCxnSpPr>
          <p:nvPr/>
        </p:nvCxnSpPr>
        <p:spPr bwMode="auto">
          <a:xfrm flipV="1">
            <a:off x="4084638" y="5026025"/>
            <a:ext cx="1839912" cy="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17" name="円/楕円 16"/>
          <p:cNvSpPr>
            <a:spLocks noChangeAspect="1"/>
          </p:cNvSpPr>
          <p:nvPr/>
        </p:nvSpPr>
        <p:spPr bwMode="auto">
          <a:xfrm>
            <a:off x="4019550" y="4959350"/>
            <a:ext cx="122238" cy="134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8" name="円/楕円 17"/>
          <p:cNvSpPr>
            <a:spLocks noChangeAspect="1"/>
          </p:cNvSpPr>
          <p:nvPr/>
        </p:nvSpPr>
        <p:spPr bwMode="auto">
          <a:xfrm>
            <a:off x="4029075" y="5943600"/>
            <a:ext cx="122238" cy="134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 name="円/楕円 18"/>
          <p:cNvSpPr>
            <a:spLocks noChangeAspect="1"/>
          </p:cNvSpPr>
          <p:nvPr/>
        </p:nvSpPr>
        <p:spPr bwMode="auto">
          <a:xfrm>
            <a:off x="5924550" y="4959350"/>
            <a:ext cx="123825" cy="13493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cxnSp>
        <p:nvCxnSpPr>
          <p:cNvPr id="20" name="直線コネクタ 19"/>
          <p:cNvCxnSpPr>
            <a:endCxn id="19" idx="6"/>
          </p:cNvCxnSpPr>
          <p:nvPr/>
        </p:nvCxnSpPr>
        <p:spPr bwMode="auto">
          <a:xfrm>
            <a:off x="4097338" y="3978275"/>
            <a:ext cx="1951037" cy="1047750"/>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cxnSp>
        <p:nvCxnSpPr>
          <p:cNvPr id="21" name="直線コネクタ 20"/>
          <p:cNvCxnSpPr>
            <a:endCxn id="19" idx="3"/>
          </p:cNvCxnSpPr>
          <p:nvPr/>
        </p:nvCxnSpPr>
        <p:spPr bwMode="auto">
          <a:xfrm flipV="1">
            <a:off x="4108450" y="5073650"/>
            <a:ext cx="1835150" cy="911225"/>
          </a:xfrm>
          <a:prstGeom prst="line">
            <a:avLst/>
          </a:prstGeom>
          <a:ln w="38100">
            <a:solidFill>
              <a:schemeClr val="tx1"/>
            </a:solidFill>
          </a:ln>
        </p:spPr>
        <p:style>
          <a:lnRef idx="1">
            <a:schemeClr val="dk1"/>
          </a:lnRef>
          <a:fillRef idx="0">
            <a:schemeClr val="dk1"/>
          </a:fillRef>
          <a:effectRef idx="0">
            <a:schemeClr val="dk1"/>
          </a:effectRef>
          <a:fontRef idx="minor">
            <a:schemeClr val="tx1"/>
          </a:fontRef>
        </p:style>
      </p:cxnSp>
      <p:sp>
        <p:nvSpPr>
          <p:cNvPr id="22" name="フリーフォーム 21"/>
          <p:cNvSpPr/>
          <p:nvPr/>
        </p:nvSpPr>
        <p:spPr>
          <a:xfrm>
            <a:off x="3887788" y="3962400"/>
            <a:ext cx="204787" cy="1074738"/>
          </a:xfrm>
          <a:custGeom>
            <a:avLst/>
            <a:gdLst>
              <a:gd name="connsiteX0" fmla="*/ 482221 w 509517"/>
              <a:gd name="connsiteY0" fmla="*/ 0 h 1405719"/>
              <a:gd name="connsiteX1" fmla="*/ 4549 w 509517"/>
              <a:gd name="connsiteY1" fmla="*/ 723331 h 1405719"/>
              <a:gd name="connsiteX2" fmla="*/ 509517 w 509517"/>
              <a:gd name="connsiteY2" fmla="*/ 1405719 h 1405719"/>
            </a:gdLst>
            <a:ahLst/>
            <a:cxnLst>
              <a:cxn ang="0">
                <a:pos x="connsiteX0" y="connsiteY0"/>
              </a:cxn>
              <a:cxn ang="0">
                <a:pos x="connsiteX1" y="connsiteY1"/>
              </a:cxn>
              <a:cxn ang="0">
                <a:pos x="connsiteX2" y="connsiteY2"/>
              </a:cxn>
            </a:cxnLst>
            <a:rect l="l" t="t" r="r" b="b"/>
            <a:pathLst>
              <a:path w="509517" h="1405719">
                <a:moveTo>
                  <a:pt x="482221" y="0"/>
                </a:moveTo>
                <a:cubicBezTo>
                  <a:pt x="241110" y="244522"/>
                  <a:pt x="0" y="489045"/>
                  <a:pt x="4549" y="723331"/>
                </a:cubicBezTo>
                <a:cubicBezTo>
                  <a:pt x="9098" y="957617"/>
                  <a:pt x="259307" y="1181668"/>
                  <a:pt x="509517" y="140571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3" name="フリーフォーム 22"/>
          <p:cNvSpPr/>
          <p:nvPr/>
        </p:nvSpPr>
        <p:spPr>
          <a:xfrm>
            <a:off x="3846513" y="5041900"/>
            <a:ext cx="261937" cy="963613"/>
          </a:xfrm>
          <a:custGeom>
            <a:avLst/>
            <a:gdLst>
              <a:gd name="connsiteX0" fmla="*/ 482221 w 509517"/>
              <a:gd name="connsiteY0" fmla="*/ 0 h 1405719"/>
              <a:gd name="connsiteX1" fmla="*/ 4549 w 509517"/>
              <a:gd name="connsiteY1" fmla="*/ 723331 h 1405719"/>
              <a:gd name="connsiteX2" fmla="*/ 509517 w 509517"/>
              <a:gd name="connsiteY2" fmla="*/ 1405719 h 1405719"/>
            </a:gdLst>
            <a:ahLst/>
            <a:cxnLst>
              <a:cxn ang="0">
                <a:pos x="connsiteX0" y="connsiteY0"/>
              </a:cxn>
              <a:cxn ang="0">
                <a:pos x="connsiteX1" y="connsiteY1"/>
              </a:cxn>
              <a:cxn ang="0">
                <a:pos x="connsiteX2" y="connsiteY2"/>
              </a:cxn>
            </a:cxnLst>
            <a:rect l="l" t="t" r="r" b="b"/>
            <a:pathLst>
              <a:path w="509517" h="1405719">
                <a:moveTo>
                  <a:pt x="482221" y="0"/>
                </a:moveTo>
                <a:cubicBezTo>
                  <a:pt x="241110" y="244522"/>
                  <a:pt x="0" y="489045"/>
                  <a:pt x="4549" y="723331"/>
                </a:cubicBezTo>
                <a:cubicBezTo>
                  <a:pt x="9098" y="957617"/>
                  <a:pt x="259307" y="1181668"/>
                  <a:pt x="509517" y="140571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4" name="フリーフォーム 23"/>
          <p:cNvSpPr/>
          <p:nvPr/>
        </p:nvSpPr>
        <p:spPr>
          <a:xfrm rot="10800000">
            <a:off x="4052888" y="3967163"/>
            <a:ext cx="204787" cy="1074737"/>
          </a:xfrm>
          <a:custGeom>
            <a:avLst/>
            <a:gdLst>
              <a:gd name="connsiteX0" fmla="*/ 482221 w 509517"/>
              <a:gd name="connsiteY0" fmla="*/ 0 h 1405719"/>
              <a:gd name="connsiteX1" fmla="*/ 4549 w 509517"/>
              <a:gd name="connsiteY1" fmla="*/ 723331 h 1405719"/>
              <a:gd name="connsiteX2" fmla="*/ 509517 w 509517"/>
              <a:gd name="connsiteY2" fmla="*/ 1405719 h 1405719"/>
            </a:gdLst>
            <a:ahLst/>
            <a:cxnLst>
              <a:cxn ang="0">
                <a:pos x="connsiteX0" y="connsiteY0"/>
              </a:cxn>
              <a:cxn ang="0">
                <a:pos x="connsiteX1" y="connsiteY1"/>
              </a:cxn>
              <a:cxn ang="0">
                <a:pos x="connsiteX2" y="connsiteY2"/>
              </a:cxn>
            </a:cxnLst>
            <a:rect l="l" t="t" r="r" b="b"/>
            <a:pathLst>
              <a:path w="509517" h="1405719">
                <a:moveTo>
                  <a:pt x="482221" y="0"/>
                </a:moveTo>
                <a:cubicBezTo>
                  <a:pt x="241110" y="244522"/>
                  <a:pt x="0" y="489045"/>
                  <a:pt x="4549" y="723331"/>
                </a:cubicBezTo>
                <a:cubicBezTo>
                  <a:pt x="9098" y="957617"/>
                  <a:pt x="259307" y="1181668"/>
                  <a:pt x="509517" y="140571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25" name="フリーフォーム 24"/>
          <p:cNvSpPr/>
          <p:nvPr/>
        </p:nvSpPr>
        <p:spPr>
          <a:xfrm rot="10800000">
            <a:off x="4068763" y="5068888"/>
            <a:ext cx="258762" cy="965200"/>
          </a:xfrm>
          <a:custGeom>
            <a:avLst/>
            <a:gdLst>
              <a:gd name="connsiteX0" fmla="*/ 482221 w 509517"/>
              <a:gd name="connsiteY0" fmla="*/ 0 h 1405719"/>
              <a:gd name="connsiteX1" fmla="*/ 4549 w 509517"/>
              <a:gd name="connsiteY1" fmla="*/ 723331 h 1405719"/>
              <a:gd name="connsiteX2" fmla="*/ 509517 w 509517"/>
              <a:gd name="connsiteY2" fmla="*/ 1405719 h 1405719"/>
            </a:gdLst>
            <a:ahLst/>
            <a:cxnLst>
              <a:cxn ang="0">
                <a:pos x="connsiteX0" y="connsiteY0"/>
              </a:cxn>
              <a:cxn ang="0">
                <a:pos x="connsiteX1" y="connsiteY1"/>
              </a:cxn>
              <a:cxn ang="0">
                <a:pos x="connsiteX2" y="connsiteY2"/>
              </a:cxn>
            </a:cxnLst>
            <a:rect l="l" t="t" r="r" b="b"/>
            <a:pathLst>
              <a:path w="509517" h="1405719">
                <a:moveTo>
                  <a:pt x="482221" y="0"/>
                </a:moveTo>
                <a:cubicBezTo>
                  <a:pt x="241110" y="244522"/>
                  <a:pt x="0" y="489045"/>
                  <a:pt x="4549" y="723331"/>
                </a:cubicBezTo>
                <a:cubicBezTo>
                  <a:pt x="9098" y="957617"/>
                  <a:pt x="259307" y="1181668"/>
                  <a:pt x="509517" y="1405719"/>
                </a:cubicBezTo>
              </a:path>
            </a:pathLst>
          </a:custGeom>
          <a:ln w="381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3329" name="テキスト ボックス 40"/>
          <p:cNvSpPr txBox="1">
            <a:spLocks noChangeArrowheads="1"/>
          </p:cNvSpPr>
          <p:nvPr/>
        </p:nvSpPr>
        <p:spPr bwMode="auto">
          <a:xfrm>
            <a:off x="3665538" y="3795713"/>
            <a:ext cx="338554" cy="369332"/>
          </a:xfrm>
          <a:prstGeom prst="rect">
            <a:avLst/>
          </a:prstGeom>
          <a:noFill/>
          <a:ln w="9525">
            <a:noFill/>
            <a:miter lim="800000"/>
            <a:headEnd/>
            <a:tailEnd/>
          </a:ln>
        </p:spPr>
        <p:txBody>
          <a:bodyPr wrap="none">
            <a:spAutoFit/>
          </a:bodyPr>
          <a:lstStyle/>
          <a:p>
            <a:r>
              <a:rPr lang="en-US" altLang="ja-JP" dirty="0">
                <a:solidFill>
                  <a:srgbClr val="FFFF00"/>
                </a:solidFill>
              </a:rPr>
              <a:t>A</a:t>
            </a:r>
            <a:endParaRPr lang="ja-JP" altLang="en-US" dirty="0">
              <a:solidFill>
                <a:srgbClr val="FFFF00"/>
              </a:solidFill>
            </a:endParaRPr>
          </a:p>
        </p:txBody>
      </p:sp>
      <p:sp>
        <p:nvSpPr>
          <p:cNvPr id="13330" name="テキスト ボックス 41"/>
          <p:cNvSpPr txBox="1">
            <a:spLocks noChangeArrowheads="1"/>
          </p:cNvSpPr>
          <p:nvPr/>
        </p:nvSpPr>
        <p:spPr bwMode="auto">
          <a:xfrm>
            <a:off x="3663950" y="4897438"/>
            <a:ext cx="338554" cy="369332"/>
          </a:xfrm>
          <a:prstGeom prst="rect">
            <a:avLst/>
          </a:prstGeom>
          <a:noFill/>
          <a:ln w="9525">
            <a:noFill/>
            <a:miter lim="800000"/>
            <a:headEnd/>
            <a:tailEnd/>
          </a:ln>
        </p:spPr>
        <p:txBody>
          <a:bodyPr wrap="none">
            <a:spAutoFit/>
          </a:bodyPr>
          <a:lstStyle/>
          <a:p>
            <a:r>
              <a:rPr lang="en-US" altLang="ja-JP" dirty="0">
                <a:solidFill>
                  <a:srgbClr val="FFFF00"/>
                </a:solidFill>
              </a:rPr>
              <a:t>B</a:t>
            </a:r>
            <a:endParaRPr lang="ja-JP" altLang="en-US" dirty="0">
              <a:solidFill>
                <a:srgbClr val="FFFF00"/>
              </a:solidFill>
            </a:endParaRPr>
          </a:p>
        </p:txBody>
      </p:sp>
      <p:sp>
        <p:nvSpPr>
          <p:cNvPr id="13331" name="テキスト ボックス 42"/>
          <p:cNvSpPr txBox="1">
            <a:spLocks noChangeArrowheads="1"/>
          </p:cNvSpPr>
          <p:nvPr/>
        </p:nvSpPr>
        <p:spPr bwMode="auto">
          <a:xfrm>
            <a:off x="3635375" y="5883275"/>
            <a:ext cx="351378" cy="369332"/>
          </a:xfrm>
          <a:prstGeom prst="rect">
            <a:avLst/>
          </a:prstGeom>
          <a:noFill/>
          <a:ln w="9525">
            <a:noFill/>
            <a:miter lim="800000"/>
            <a:headEnd/>
            <a:tailEnd/>
          </a:ln>
        </p:spPr>
        <p:txBody>
          <a:bodyPr wrap="none">
            <a:spAutoFit/>
          </a:bodyPr>
          <a:lstStyle/>
          <a:p>
            <a:r>
              <a:rPr lang="en-US" altLang="ja-JP" dirty="0">
                <a:solidFill>
                  <a:srgbClr val="FFFF00"/>
                </a:solidFill>
              </a:rPr>
              <a:t>C</a:t>
            </a:r>
            <a:endParaRPr lang="ja-JP" altLang="en-US" dirty="0">
              <a:solidFill>
                <a:srgbClr val="FFFF00"/>
              </a:solidFill>
            </a:endParaRPr>
          </a:p>
        </p:txBody>
      </p:sp>
      <p:sp>
        <p:nvSpPr>
          <p:cNvPr id="13332" name="テキスト ボックス 43"/>
          <p:cNvSpPr txBox="1">
            <a:spLocks noChangeArrowheads="1"/>
          </p:cNvSpPr>
          <p:nvPr/>
        </p:nvSpPr>
        <p:spPr bwMode="auto">
          <a:xfrm>
            <a:off x="6032500" y="4876800"/>
            <a:ext cx="351378" cy="369332"/>
          </a:xfrm>
          <a:prstGeom prst="rect">
            <a:avLst/>
          </a:prstGeom>
          <a:noFill/>
          <a:ln w="9525">
            <a:noFill/>
            <a:miter lim="800000"/>
            <a:headEnd/>
            <a:tailEnd/>
          </a:ln>
        </p:spPr>
        <p:txBody>
          <a:bodyPr wrap="none">
            <a:spAutoFit/>
          </a:bodyPr>
          <a:lstStyle/>
          <a:p>
            <a:r>
              <a:rPr lang="en-US" altLang="ja-JP" dirty="0">
                <a:solidFill>
                  <a:srgbClr val="FFFF00"/>
                </a:solidFill>
              </a:rPr>
              <a:t>D</a:t>
            </a:r>
            <a:endParaRPr lang="ja-JP" altLang="en-US" dirty="0">
              <a:solidFill>
                <a:srgbClr val="FFFF00"/>
              </a:solidFill>
            </a:endParaRPr>
          </a:p>
        </p:txBody>
      </p:sp>
      <p:sp>
        <p:nvSpPr>
          <p:cNvPr id="13333" name="テキスト ボックス 44"/>
          <p:cNvSpPr txBox="1">
            <a:spLocks noChangeArrowheads="1"/>
          </p:cNvSpPr>
          <p:nvPr/>
        </p:nvSpPr>
        <p:spPr bwMode="auto">
          <a:xfrm>
            <a:off x="3563938" y="4375150"/>
            <a:ext cx="312906" cy="369332"/>
          </a:xfrm>
          <a:prstGeom prst="rect">
            <a:avLst/>
          </a:prstGeom>
          <a:noFill/>
          <a:ln w="9525">
            <a:noFill/>
            <a:miter lim="800000"/>
            <a:headEnd/>
            <a:tailEnd/>
          </a:ln>
        </p:spPr>
        <p:txBody>
          <a:bodyPr wrap="none">
            <a:spAutoFit/>
          </a:bodyPr>
          <a:lstStyle/>
          <a:p>
            <a:r>
              <a:rPr lang="en-US" altLang="ja-JP" dirty="0">
                <a:solidFill>
                  <a:srgbClr val="FF0000"/>
                </a:solidFill>
              </a:rPr>
              <a:t>a</a:t>
            </a:r>
            <a:endParaRPr lang="ja-JP" altLang="en-US" dirty="0">
              <a:solidFill>
                <a:srgbClr val="FF0000"/>
              </a:solidFill>
            </a:endParaRPr>
          </a:p>
        </p:txBody>
      </p:sp>
      <p:sp>
        <p:nvSpPr>
          <p:cNvPr id="13334" name="テキスト ボックス 45"/>
          <p:cNvSpPr txBox="1">
            <a:spLocks noChangeArrowheads="1"/>
          </p:cNvSpPr>
          <p:nvPr/>
        </p:nvSpPr>
        <p:spPr bwMode="auto">
          <a:xfrm>
            <a:off x="4284663" y="4384675"/>
            <a:ext cx="312906" cy="369332"/>
          </a:xfrm>
          <a:prstGeom prst="rect">
            <a:avLst/>
          </a:prstGeom>
          <a:noFill/>
          <a:ln w="9525">
            <a:noFill/>
            <a:miter lim="800000"/>
            <a:headEnd/>
            <a:tailEnd/>
          </a:ln>
        </p:spPr>
        <p:txBody>
          <a:bodyPr wrap="none">
            <a:spAutoFit/>
          </a:bodyPr>
          <a:lstStyle/>
          <a:p>
            <a:r>
              <a:rPr lang="en-US" altLang="ja-JP" dirty="0">
                <a:solidFill>
                  <a:srgbClr val="FF0000"/>
                </a:solidFill>
              </a:rPr>
              <a:t>b</a:t>
            </a:r>
            <a:endParaRPr lang="ja-JP" altLang="en-US" dirty="0">
              <a:solidFill>
                <a:srgbClr val="FF0000"/>
              </a:solidFill>
            </a:endParaRPr>
          </a:p>
        </p:txBody>
      </p:sp>
      <p:sp>
        <p:nvSpPr>
          <p:cNvPr id="13335" name="テキスト ボックス 46"/>
          <p:cNvSpPr txBox="1">
            <a:spLocks noChangeArrowheads="1"/>
          </p:cNvSpPr>
          <p:nvPr/>
        </p:nvSpPr>
        <p:spPr bwMode="auto">
          <a:xfrm>
            <a:off x="3611563" y="5421313"/>
            <a:ext cx="300082" cy="369332"/>
          </a:xfrm>
          <a:prstGeom prst="rect">
            <a:avLst/>
          </a:prstGeom>
          <a:noFill/>
          <a:ln w="9525">
            <a:noFill/>
            <a:miter lim="800000"/>
            <a:headEnd/>
            <a:tailEnd/>
          </a:ln>
        </p:spPr>
        <p:txBody>
          <a:bodyPr wrap="none">
            <a:spAutoFit/>
          </a:bodyPr>
          <a:lstStyle/>
          <a:p>
            <a:r>
              <a:rPr lang="en-US" altLang="ja-JP" dirty="0">
                <a:solidFill>
                  <a:srgbClr val="FF0000"/>
                </a:solidFill>
              </a:rPr>
              <a:t>c</a:t>
            </a:r>
            <a:endParaRPr lang="ja-JP" altLang="en-US" dirty="0">
              <a:solidFill>
                <a:srgbClr val="FF0000"/>
              </a:solidFill>
            </a:endParaRPr>
          </a:p>
        </p:txBody>
      </p:sp>
      <p:sp>
        <p:nvSpPr>
          <p:cNvPr id="13336" name="テキスト ボックス 47"/>
          <p:cNvSpPr txBox="1">
            <a:spLocks noChangeArrowheads="1"/>
          </p:cNvSpPr>
          <p:nvPr/>
        </p:nvSpPr>
        <p:spPr bwMode="auto">
          <a:xfrm>
            <a:off x="4289425" y="5427663"/>
            <a:ext cx="312906" cy="369332"/>
          </a:xfrm>
          <a:prstGeom prst="rect">
            <a:avLst/>
          </a:prstGeom>
          <a:noFill/>
          <a:ln w="9525">
            <a:noFill/>
            <a:miter lim="800000"/>
            <a:headEnd/>
            <a:tailEnd/>
          </a:ln>
        </p:spPr>
        <p:txBody>
          <a:bodyPr wrap="none">
            <a:spAutoFit/>
          </a:bodyPr>
          <a:lstStyle/>
          <a:p>
            <a:r>
              <a:rPr lang="en-US" altLang="ja-JP" dirty="0">
                <a:solidFill>
                  <a:srgbClr val="FF0000"/>
                </a:solidFill>
              </a:rPr>
              <a:t>d</a:t>
            </a:r>
            <a:endParaRPr lang="ja-JP" altLang="en-US" dirty="0">
              <a:solidFill>
                <a:srgbClr val="FF0000"/>
              </a:solidFill>
            </a:endParaRPr>
          </a:p>
        </p:txBody>
      </p:sp>
      <p:sp>
        <p:nvSpPr>
          <p:cNvPr id="13337" name="テキスト ボックス 48"/>
          <p:cNvSpPr txBox="1">
            <a:spLocks noChangeArrowheads="1"/>
          </p:cNvSpPr>
          <p:nvPr/>
        </p:nvSpPr>
        <p:spPr bwMode="auto">
          <a:xfrm>
            <a:off x="4822825" y="4659313"/>
            <a:ext cx="312906" cy="369332"/>
          </a:xfrm>
          <a:prstGeom prst="rect">
            <a:avLst/>
          </a:prstGeom>
          <a:noFill/>
          <a:ln w="9525">
            <a:noFill/>
            <a:miter lim="800000"/>
            <a:headEnd/>
            <a:tailEnd/>
          </a:ln>
        </p:spPr>
        <p:txBody>
          <a:bodyPr wrap="none">
            <a:spAutoFit/>
          </a:bodyPr>
          <a:lstStyle/>
          <a:p>
            <a:r>
              <a:rPr lang="en-US" altLang="ja-JP" dirty="0">
                <a:solidFill>
                  <a:srgbClr val="FF0000"/>
                </a:solidFill>
              </a:rPr>
              <a:t>e</a:t>
            </a:r>
            <a:endParaRPr lang="ja-JP" altLang="en-US" dirty="0">
              <a:solidFill>
                <a:srgbClr val="FF0000"/>
              </a:solidFill>
            </a:endParaRPr>
          </a:p>
        </p:txBody>
      </p:sp>
      <p:sp>
        <p:nvSpPr>
          <p:cNvPr id="13338" name="テキスト ボックス 49"/>
          <p:cNvSpPr txBox="1">
            <a:spLocks noChangeArrowheads="1"/>
          </p:cNvSpPr>
          <p:nvPr/>
        </p:nvSpPr>
        <p:spPr bwMode="auto">
          <a:xfrm>
            <a:off x="4959350" y="4160838"/>
            <a:ext cx="248786" cy="369332"/>
          </a:xfrm>
          <a:prstGeom prst="rect">
            <a:avLst/>
          </a:prstGeom>
          <a:noFill/>
          <a:ln w="9525">
            <a:noFill/>
            <a:miter lim="800000"/>
            <a:headEnd/>
            <a:tailEnd/>
          </a:ln>
        </p:spPr>
        <p:txBody>
          <a:bodyPr wrap="none">
            <a:spAutoFit/>
          </a:bodyPr>
          <a:lstStyle/>
          <a:p>
            <a:r>
              <a:rPr lang="en-US" altLang="ja-JP" dirty="0">
                <a:solidFill>
                  <a:srgbClr val="FF0000"/>
                </a:solidFill>
              </a:rPr>
              <a:t>f</a:t>
            </a:r>
            <a:endParaRPr lang="ja-JP" altLang="en-US" dirty="0">
              <a:solidFill>
                <a:srgbClr val="FF0000"/>
              </a:solidFill>
            </a:endParaRPr>
          </a:p>
        </p:txBody>
      </p:sp>
      <p:sp>
        <p:nvSpPr>
          <p:cNvPr id="13339" name="テキスト ボックス 50"/>
          <p:cNvSpPr txBox="1">
            <a:spLocks noChangeArrowheads="1"/>
          </p:cNvSpPr>
          <p:nvPr/>
        </p:nvSpPr>
        <p:spPr bwMode="auto">
          <a:xfrm>
            <a:off x="4840288" y="5602288"/>
            <a:ext cx="312906" cy="369332"/>
          </a:xfrm>
          <a:prstGeom prst="rect">
            <a:avLst/>
          </a:prstGeom>
          <a:noFill/>
          <a:ln w="9525">
            <a:noFill/>
            <a:miter lim="800000"/>
            <a:headEnd/>
            <a:tailEnd/>
          </a:ln>
        </p:spPr>
        <p:txBody>
          <a:bodyPr wrap="none">
            <a:spAutoFit/>
          </a:bodyPr>
          <a:lstStyle/>
          <a:p>
            <a:r>
              <a:rPr lang="en-US" altLang="ja-JP" dirty="0">
                <a:solidFill>
                  <a:srgbClr val="FF0000"/>
                </a:solidFill>
              </a:rPr>
              <a:t>g</a:t>
            </a:r>
            <a:endParaRPr lang="ja-JP" altLang="en-US" dirty="0">
              <a:solidFill>
                <a:srgbClr val="FF0000"/>
              </a:solidFill>
            </a:endParaRPr>
          </a:p>
        </p:txBody>
      </p:sp>
    </p:spTree>
  </p:cSld>
  <p:clrMapOvr>
    <a:masterClrMapping/>
  </p:clrMapOvr>
  <p:transition advTm="14149"/>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E \subseteq $&#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2"/>
  <p:tag name="DEFAULTFONTSIZE" val="10"/>
  <p:tag name="DEFAULTWIDTH" val="348"/>
  <p:tag name="DEFAULTHEIGHT" val="2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310012</TotalTime>
  <Words>3893</Words>
  <Application>Microsoft Office PowerPoint</Application>
  <PresentationFormat>画面に合わせる (4:3)</PresentationFormat>
  <Paragraphs>877</Paragraphs>
  <Slides>60</Slides>
  <Notes>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60</vt:i4>
      </vt:variant>
    </vt:vector>
  </HeadingPairs>
  <TitlesOfParts>
    <vt:vector size="64" baseType="lpstr">
      <vt:lpstr>Arial</vt:lpstr>
      <vt:lpstr>Calibri</vt:lpstr>
      <vt:lpstr>Wingdings 2</vt:lpstr>
      <vt:lpstr>リゾート</vt:lpstr>
      <vt:lpstr>PowerPoint プレゼンテーション</vt:lpstr>
      <vt:lpstr>有限幾何学　第１回</vt:lpstr>
      <vt:lpstr> 1.　グラフの定義と応用例</vt:lpstr>
      <vt:lpstr>1.1　グラフの定義</vt:lpstr>
      <vt:lpstr>1.2　グラフで表現される事象の例</vt:lpstr>
      <vt:lpstr>1.2　グラフで表現される事象の例</vt:lpstr>
      <vt:lpstr>1.2　グラフで表現される事象の例</vt:lpstr>
      <vt:lpstr>1.2　グラフで表現される事象の例</vt:lpstr>
      <vt:lpstr>1.2　グラフで表現される事象の例</vt:lpstr>
      <vt:lpstr>1.2　グラフで表現される事象の例</vt:lpstr>
      <vt:lpstr> 2.　次数</vt:lpstr>
      <vt:lpstr>2.1　用語の説明</vt:lpstr>
      <vt:lpstr>2.1　用語の説明</vt:lpstr>
      <vt:lpstr>2.2　握手補題</vt:lpstr>
      <vt:lpstr>2.2　握手補題</vt:lpstr>
      <vt:lpstr>2.2　握手補題</vt:lpstr>
      <vt:lpstr>2.2　握手補題</vt:lpstr>
      <vt:lpstr>2.2　握手補題</vt:lpstr>
      <vt:lpstr>2.2　握手補題</vt:lpstr>
      <vt:lpstr>2.2　握手補題</vt:lpstr>
      <vt:lpstr>2.2　握手補題</vt:lpstr>
      <vt:lpstr>2.2　握手補題</vt:lpstr>
      <vt:lpstr>2.2　握手補題</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2.3　握手補題の応用</vt:lpstr>
      <vt:lpstr>提出課題1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tsugaki</dc:creator>
  <cp:lastModifiedBy>tsugaki masao</cp:lastModifiedBy>
  <cp:revision>2973</cp:revision>
  <dcterms:created xsi:type="dcterms:W3CDTF">2011-01-05T07:10:26Z</dcterms:created>
  <dcterms:modified xsi:type="dcterms:W3CDTF">2022-04-14T10:31:21Z</dcterms:modified>
</cp:coreProperties>
</file>