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62"/>
  </p:notesMasterIdLst>
  <p:handoutMasterIdLst>
    <p:handoutMasterId r:id="rId63"/>
  </p:handoutMasterIdLst>
  <p:sldIdLst>
    <p:sldId id="379" r:id="rId2"/>
    <p:sldId id="380" r:id="rId3"/>
    <p:sldId id="845" r:id="rId4"/>
    <p:sldId id="848" r:id="rId5"/>
    <p:sldId id="1098" r:id="rId6"/>
    <p:sldId id="444" r:id="rId7"/>
    <p:sldId id="453" r:id="rId8"/>
    <p:sldId id="441" r:id="rId9"/>
    <p:sldId id="454" r:id="rId10"/>
    <p:sldId id="455" r:id="rId11"/>
    <p:sldId id="456" r:id="rId12"/>
    <p:sldId id="458" r:id="rId13"/>
    <p:sldId id="1097" r:id="rId14"/>
    <p:sldId id="1099" r:id="rId15"/>
    <p:sldId id="457" r:id="rId16"/>
    <p:sldId id="459" r:id="rId17"/>
    <p:sldId id="460" r:id="rId18"/>
    <p:sldId id="609" r:id="rId19"/>
    <p:sldId id="612" r:id="rId20"/>
    <p:sldId id="733" r:id="rId21"/>
    <p:sldId id="613" r:id="rId22"/>
    <p:sldId id="614" r:id="rId23"/>
    <p:sldId id="467" r:id="rId24"/>
    <p:sldId id="615" r:id="rId25"/>
    <p:sldId id="638" r:id="rId26"/>
    <p:sldId id="847" r:id="rId27"/>
    <p:sldId id="616" r:id="rId28"/>
    <p:sldId id="639" r:id="rId29"/>
    <p:sldId id="640" r:id="rId30"/>
    <p:sldId id="618" r:id="rId31"/>
    <p:sldId id="888" r:id="rId32"/>
    <p:sldId id="889" r:id="rId33"/>
    <p:sldId id="641" r:id="rId34"/>
    <p:sldId id="619" r:id="rId35"/>
    <p:sldId id="620" r:id="rId36"/>
    <p:sldId id="621" r:id="rId37"/>
    <p:sldId id="622" r:id="rId38"/>
    <p:sldId id="623" r:id="rId39"/>
    <p:sldId id="624" r:id="rId40"/>
    <p:sldId id="838" r:id="rId41"/>
    <p:sldId id="625" r:id="rId42"/>
    <p:sldId id="626" r:id="rId43"/>
    <p:sldId id="627" r:id="rId44"/>
    <p:sldId id="839" r:id="rId45"/>
    <p:sldId id="628" r:id="rId46"/>
    <p:sldId id="629" r:id="rId47"/>
    <p:sldId id="630" r:id="rId48"/>
    <p:sldId id="840" r:id="rId49"/>
    <p:sldId id="631" r:id="rId50"/>
    <p:sldId id="632" r:id="rId51"/>
    <p:sldId id="633" r:id="rId52"/>
    <p:sldId id="841" r:id="rId53"/>
    <p:sldId id="634" r:id="rId54"/>
    <p:sldId id="635" r:id="rId55"/>
    <p:sldId id="636" r:id="rId56"/>
    <p:sldId id="842" r:id="rId57"/>
    <p:sldId id="642" r:id="rId58"/>
    <p:sldId id="1101" r:id="rId59"/>
    <p:sldId id="735" r:id="rId60"/>
    <p:sldId id="1100" r:id="rId61"/>
  </p:sldIdLst>
  <p:sldSz cx="9144000" cy="6858000" type="screen4x3"/>
  <p:notesSz cx="6735763" cy="9869488"/>
  <p:custDataLst>
    <p:tags r:id="rId64"/>
  </p:custDataLst>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96" autoAdjust="0"/>
    <p:restoredTop sz="95365" autoAdjust="0"/>
  </p:normalViewPr>
  <p:slideViewPr>
    <p:cSldViewPr>
      <p:cViewPr varScale="1">
        <p:scale>
          <a:sx n="96" d="100"/>
          <a:sy n="96" d="100"/>
        </p:scale>
        <p:origin x="120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9413" cy="493713"/>
          </a:xfrm>
          <a:prstGeom prst="rect">
            <a:avLst/>
          </a:prstGeom>
        </p:spPr>
        <p:txBody>
          <a:bodyPr vert="horz" lIns="91427" tIns="45713" rIns="91427" bIns="45713"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3814764" y="1"/>
            <a:ext cx="2919411" cy="493713"/>
          </a:xfrm>
          <a:prstGeom prst="rect">
            <a:avLst/>
          </a:prstGeom>
        </p:spPr>
        <p:txBody>
          <a:bodyPr vert="horz" lIns="91427" tIns="45713" rIns="91427" bIns="45713" rtlCol="0"/>
          <a:lstStyle>
            <a:lvl1pPr algn="r">
              <a:defRPr sz="1200">
                <a:ea typeface="ＭＳ Ｐゴシック" charset="-128"/>
              </a:defRPr>
            </a:lvl1pPr>
          </a:lstStyle>
          <a:p>
            <a:pPr>
              <a:defRPr/>
            </a:pPr>
            <a:fld id="{C25F02C5-3174-4594-944E-065242650977}" type="datetimeFigureOut">
              <a:rPr lang="ja-JP" altLang="en-US"/>
              <a:pPr>
                <a:defRPr/>
              </a:pPr>
              <a:t>2022/4/22</a:t>
            </a:fld>
            <a:endParaRPr lang="ja-JP" altLang="en-US"/>
          </a:p>
        </p:txBody>
      </p:sp>
      <p:sp>
        <p:nvSpPr>
          <p:cNvPr id="4" name="フッター プレースホルダ 3"/>
          <p:cNvSpPr>
            <a:spLocks noGrp="1"/>
          </p:cNvSpPr>
          <p:nvPr>
            <p:ph type="ftr" sz="quarter" idx="2"/>
          </p:nvPr>
        </p:nvSpPr>
        <p:spPr>
          <a:xfrm>
            <a:off x="1" y="9374188"/>
            <a:ext cx="2919413" cy="493712"/>
          </a:xfrm>
          <a:prstGeom prst="rect">
            <a:avLst/>
          </a:prstGeom>
        </p:spPr>
        <p:txBody>
          <a:bodyPr vert="horz" lIns="91427" tIns="45713" rIns="91427" bIns="45713" rtlCol="0" anchor="b"/>
          <a:lstStyle>
            <a:lvl1pPr algn="l">
              <a:defRPr sz="120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764" y="9374188"/>
            <a:ext cx="2919411" cy="493712"/>
          </a:xfrm>
          <a:prstGeom prst="rect">
            <a:avLst/>
          </a:prstGeom>
        </p:spPr>
        <p:txBody>
          <a:bodyPr vert="horz" lIns="91427" tIns="45713" rIns="91427" bIns="45713" rtlCol="0" anchor="b"/>
          <a:lstStyle>
            <a:lvl1pPr algn="r">
              <a:defRPr sz="1200">
                <a:ea typeface="ＭＳ Ｐゴシック" charset="-128"/>
              </a:defRPr>
            </a:lvl1pPr>
          </a:lstStyle>
          <a:p>
            <a:pPr>
              <a:defRPr/>
            </a:pPr>
            <a:fld id="{D4F52F5A-4247-4D8A-8EFC-76A1FA91B5F6}" type="slidenum">
              <a:rPr lang="ja-JP" altLang="en-US"/>
              <a:pPr>
                <a:defRPr/>
              </a:pPr>
              <a:t>‹#›</a:t>
            </a:fld>
            <a:endParaRPr lang="ja-JP" altLang="en-US"/>
          </a:p>
        </p:txBody>
      </p:sp>
    </p:spTree>
    <p:extLst>
      <p:ext uri="{BB962C8B-B14F-4D97-AF65-F5344CB8AC3E}">
        <p14:creationId xmlns:p14="http://schemas.microsoft.com/office/powerpoint/2010/main" val="612189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9413" cy="493713"/>
          </a:xfrm>
          <a:prstGeom prst="rect">
            <a:avLst/>
          </a:prstGeom>
        </p:spPr>
        <p:txBody>
          <a:bodyPr vert="horz" lIns="91427" tIns="45713" rIns="91427" bIns="45713"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4764" y="1"/>
            <a:ext cx="2919411" cy="493713"/>
          </a:xfrm>
          <a:prstGeom prst="rect">
            <a:avLst/>
          </a:prstGeom>
        </p:spPr>
        <p:txBody>
          <a:bodyPr vert="horz" lIns="91427" tIns="45713" rIns="91427" bIns="45713" rtlCol="0"/>
          <a:lstStyle>
            <a:lvl1pPr algn="r">
              <a:defRPr sz="1200">
                <a:ea typeface="ＭＳ Ｐゴシック" charset="-128"/>
              </a:defRPr>
            </a:lvl1pPr>
          </a:lstStyle>
          <a:p>
            <a:pPr>
              <a:defRPr/>
            </a:pPr>
            <a:fld id="{F96BCE39-B2DF-44F5-9736-B4F6189049AC}" type="datetimeFigureOut">
              <a:rPr lang="ja-JP" altLang="en-US"/>
              <a:pPr>
                <a:defRPr/>
              </a:pPr>
              <a:t>2022/4/22</a:t>
            </a:fld>
            <a:endParaRPr lang="ja-JP" altLang="en-US"/>
          </a:p>
        </p:txBody>
      </p:sp>
      <p:sp>
        <p:nvSpPr>
          <p:cNvPr id="4" name="スライド イメージ プレースホルダ 3"/>
          <p:cNvSpPr>
            <a:spLocks noGrp="1" noRot="1" noChangeAspect="1"/>
          </p:cNvSpPr>
          <p:nvPr>
            <p:ph type="sldImg" idx="2"/>
          </p:nvPr>
        </p:nvSpPr>
        <p:spPr>
          <a:xfrm>
            <a:off x="898525" y="739775"/>
            <a:ext cx="4938713" cy="3703638"/>
          </a:xfrm>
          <a:prstGeom prst="rect">
            <a:avLst/>
          </a:prstGeom>
          <a:noFill/>
          <a:ln w="12700">
            <a:solidFill>
              <a:prstClr val="black"/>
            </a:solidFill>
          </a:ln>
        </p:spPr>
        <p:txBody>
          <a:bodyPr vert="horz" lIns="91427" tIns="45713" rIns="91427" bIns="45713" rtlCol="0" anchor="ctr"/>
          <a:lstStyle/>
          <a:p>
            <a:pPr lvl="0"/>
            <a:endParaRPr lang="ja-JP" altLang="en-US" noProof="0"/>
          </a:p>
        </p:txBody>
      </p:sp>
      <p:sp>
        <p:nvSpPr>
          <p:cNvPr id="5" name="ノート プレースホルダ 4"/>
          <p:cNvSpPr>
            <a:spLocks noGrp="1"/>
          </p:cNvSpPr>
          <p:nvPr>
            <p:ph type="body" sz="quarter" idx="3"/>
          </p:nvPr>
        </p:nvSpPr>
        <p:spPr>
          <a:xfrm>
            <a:off x="673101" y="4687889"/>
            <a:ext cx="5389563" cy="4441824"/>
          </a:xfrm>
          <a:prstGeom prst="rect">
            <a:avLst/>
          </a:prstGeom>
        </p:spPr>
        <p:txBody>
          <a:bodyPr vert="horz" lIns="91427" tIns="45713" rIns="91427" bIns="45713"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374188"/>
            <a:ext cx="2919413" cy="493712"/>
          </a:xfrm>
          <a:prstGeom prst="rect">
            <a:avLst/>
          </a:prstGeom>
        </p:spPr>
        <p:txBody>
          <a:bodyPr vert="horz" lIns="91427" tIns="45713" rIns="91427" bIns="45713"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4" y="9374188"/>
            <a:ext cx="2919411" cy="493712"/>
          </a:xfrm>
          <a:prstGeom prst="rect">
            <a:avLst/>
          </a:prstGeom>
        </p:spPr>
        <p:txBody>
          <a:bodyPr vert="horz" lIns="91427" tIns="45713" rIns="91427" bIns="45713" rtlCol="0" anchor="b"/>
          <a:lstStyle>
            <a:lvl1pPr algn="r">
              <a:defRPr sz="1200">
                <a:ea typeface="ＭＳ Ｐゴシック" charset="-128"/>
              </a:defRPr>
            </a:lvl1pPr>
          </a:lstStyle>
          <a:p>
            <a:pPr>
              <a:defRPr/>
            </a:pPr>
            <a:fld id="{3204134A-B588-466E-9B2A-85E8ECD138CD}" type="slidenum">
              <a:rPr lang="ja-JP" altLang="en-US"/>
              <a:pPr>
                <a:defRPr/>
              </a:pPr>
              <a:t>‹#›</a:t>
            </a:fld>
            <a:endParaRPr lang="ja-JP" altLang="en-US"/>
          </a:p>
        </p:txBody>
      </p:sp>
    </p:spTree>
    <p:extLst>
      <p:ext uri="{BB962C8B-B14F-4D97-AF65-F5344CB8AC3E}">
        <p14:creationId xmlns:p14="http://schemas.microsoft.com/office/powerpoint/2010/main" val="3861856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204134A-B588-466E-9B2A-85E8ECD138CD}" type="slidenum">
              <a:rPr lang="ja-JP" altLang="en-US" smtClean="0"/>
              <a:pPr>
                <a:defRPr/>
              </a:pPr>
              <a:t>14</a:t>
            </a:fld>
            <a:endParaRPr lang="ja-JP" altLang="en-US"/>
          </a:p>
        </p:txBody>
      </p:sp>
    </p:spTree>
    <p:extLst>
      <p:ext uri="{BB962C8B-B14F-4D97-AF65-F5344CB8AC3E}">
        <p14:creationId xmlns:p14="http://schemas.microsoft.com/office/powerpoint/2010/main" val="1849400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黄色の周りでまだ確定していないところに数字を書く．ただし既に書かれている数字より大きくなる場合は更新しない．</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41</a:t>
            </a:fld>
            <a:endParaRPr lang="ja-JP" altLang="en-US"/>
          </a:p>
        </p:txBody>
      </p:sp>
    </p:spTree>
    <p:extLst>
      <p:ext uri="{BB962C8B-B14F-4D97-AF65-F5344CB8AC3E}">
        <p14:creationId xmlns:p14="http://schemas.microsoft.com/office/powerpoint/2010/main" val="573023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赤にする</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42</a:t>
            </a:fld>
            <a:endParaRPr lang="ja-JP" altLang="en-US"/>
          </a:p>
        </p:txBody>
      </p:sp>
    </p:spTree>
    <p:extLst>
      <p:ext uri="{BB962C8B-B14F-4D97-AF65-F5344CB8AC3E}">
        <p14:creationId xmlns:p14="http://schemas.microsoft.com/office/powerpoint/2010/main" val="2822349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以下，同じことを繰り返す</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43</a:t>
            </a:fld>
            <a:endParaRPr lang="ja-JP" altLang="en-US"/>
          </a:p>
        </p:txBody>
      </p:sp>
    </p:spTree>
    <p:extLst>
      <p:ext uri="{BB962C8B-B14F-4D97-AF65-F5344CB8AC3E}">
        <p14:creationId xmlns:p14="http://schemas.microsoft.com/office/powerpoint/2010/main" val="107008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30</a:t>
            </a:fld>
            <a:endParaRPr lang="ja-JP" altLang="en-US"/>
          </a:p>
        </p:txBody>
      </p:sp>
    </p:spTree>
    <p:extLst>
      <p:ext uri="{BB962C8B-B14F-4D97-AF65-F5344CB8AC3E}">
        <p14:creationId xmlns:p14="http://schemas.microsoft.com/office/powerpoint/2010/main" val="352131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33</a:t>
            </a:fld>
            <a:endParaRPr lang="ja-JP" altLang="en-US"/>
          </a:p>
        </p:txBody>
      </p:sp>
    </p:spTree>
    <p:extLst>
      <p:ext uri="{BB962C8B-B14F-4D97-AF65-F5344CB8AC3E}">
        <p14:creationId xmlns:p14="http://schemas.microsoft.com/office/powerpoint/2010/main" val="1497251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始点</a:t>
            </a:r>
            <a:r>
              <a:rPr kumimoji="1" lang="en-US" altLang="ja-JP" dirty="0"/>
              <a:t>x</a:t>
            </a:r>
            <a:r>
              <a:rPr kumimoji="1" lang="ja-JP" altLang="en-US" dirty="0"/>
              <a:t>は</a:t>
            </a:r>
            <a:r>
              <a:rPr kumimoji="1" lang="en-US" altLang="ja-JP" dirty="0"/>
              <a:t>0</a:t>
            </a:r>
            <a:r>
              <a:rPr kumimoji="1" lang="ja-JP" altLang="en-US" dirty="0"/>
              <a:t>，その他は∞</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35</a:t>
            </a:fld>
            <a:endParaRPr lang="ja-JP" altLang="en-US"/>
          </a:p>
        </p:txBody>
      </p:sp>
    </p:spTree>
    <p:extLst>
      <p:ext uri="{BB962C8B-B14F-4D97-AF65-F5344CB8AC3E}">
        <p14:creationId xmlns:p14="http://schemas.microsoft.com/office/powerpoint/2010/main" val="346744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一番小さい数字が書かれたところを黄色にする</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36</a:t>
            </a:fld>
            <a:endParaRPr lang="ja-JP" altLang="en-US"/>
          </a:p>
        </p:txBody>
      </p:sp>
    </p:spTree>
    <p:extLst>
      <p:ext uri="{BB962C8B-B14F-4D97-AF65-F5344CB8AC3E}">
        <p14:creationId xmlns:p14="http://schemas.microsoft.com/office/powerpoint/2010/main" val="38210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黄色の周りに黄色から辿って得られる数字を書く</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37</a:t>
            </a:fld>
            <a:endParaRPr lang="ja-JP" altLang="en-US"/>
          </a:p>
        </p:txBody>
      </p:sp>
    </p:spTree>
    <p:extLst>
      <p:ext uri="{BB962C8B-B14F-4D97-AF65-F5344CB8AC3E}">
        <p14:creationId xmlns:p14="http://schemas.microsoft.com/office/powerpoint/2010/main" val="2464698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赤にする（赤は確定した部分）</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38</a:t>
            </a:fld>
            <a:endParaRPr lang="ja-JP" altLang="en-US"/>
          </a:p>
        </p:txBody>
      </p:sp>
    </p:spTree>
    <p:extLst>
      <p:ext uri="{BB962C8B-B14F-4D97-AF65-F5344CB8AC3E}">
        <p14:creationId xmlns:p14="http://schemas.microsoft.com/office/powerpoint/2010/main" val="1868437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確定していない部分で一番小さい数字が書かれたところを黄色にする（一番小さい数字が</a:t>
            </a:r>
            <a:r>
              <a:rPr kumimoji="1" lang="en-US" altLang="ja-JP" dirty="0"/>
              <a:t>2</a:t>
            </a:r>
            <a:r>
              <a:rPr kumimoji="1" lang="ja-JP" altLang="en-US" dirty="0"/>
              <a:t>つ以上ある場合はどれを選んでもよい）</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39</a:t>
            </a:fld>
            <a:endParaRPr lang="ja-JP" altLang="en-US"/>
          </a:p>
        </p:txBody>
      </p:sp>
    </p:spTree>
    <p:extLst>
      <p:ext uri="{BB962C8B-B14F-4D97-AF65-F5344CB8AC3E}">
        <p14:creationId xmlns:p14="http://schemas.microsoft.com/office/powerpoint/2010/main" val="4081449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辺も黄色にする</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40</a:t>
            </a:fld>
            <a:endParaRPr lang="ja-JP" altLang="en-US"/>
          </a:p>
        </p:txBody>
      </p:sp>
    </p:spTree>
    <p:extLst>
      <p:ext uri="{BB962C8B-B14F-4D97-AF65-F5344CB8AC3E}">
        <p14:creationId xmlns:p14="http://schemas.microsoft.com/office/powerpoint/2010/main" val="38962863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a:t>マスタ サブタイトルの書式設定</a:t>
            </a:r>
            <a:endParaRPr lang="en-US"/>
          </a:p>
        </p:txBody>
      </p:sp>
      <p:sp>
        <p:nvSpPr>
          <p:cNvPr id="4" name="日付プレースホルダ 29"/>
          <p:cNvSpPr>
            <a:spLocks noGrp="1"/>
          </p:cNvSpPr>
          <p:nvPr>
            <p:ph type="dt" sz="half" idx="10"/>
          </p:nvPr>
        </p:nvSpPr>
        <p:spPr/>
        <p:txBody>
          <a:bodyPr/>
          <a:lstStyle>
            <a:lvl1pPr>
              <a:defRPr/>
            </a:lvl1pPr>
          </a:lstStyle>
          <a:p>
            <a:pPr>
              <a:defRPr/>
            </a:pPr>
            <a:fld id="{8341BE56-CF05-4B2C-B9CB-2DB5725F0902}" type="datetimeFigureOut">
              <a:rPr lang="ja-JP" altLang="en-US"/>
              <a:pPr>
                <a:defRPr/>
              </a:pPr>
              <a:t>2022/4/22</a:t>
            </a:fld>
            <a:endParaRPr lang="ja-JP" altLang="en-US"/>
          </a:p>
        </p:txBody>
      </p:sp>
      <p:sp>
        <p:nvSpPr>
          <p:cNvPr id="5" name="フッター プレースホルダ 18"/>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6"/>
          <p:cNvSpPr>
            <a:spLocks noGrp="1"/>
          </p:cNvSpPr>
          <p:nvPr>
            <p:ph type="sldNum" sz="quarter" idx="12"/>
          </p:nvPr>
        </p:nvSpPr>
        <p:spPr/>
        <p:txBody>
          <a:bodyPr/>
          <a:lstStyle>
            <a:lvl1pPr>
              <a:defRPr/>
            </a:lvl1pPr>
          </a:lstStyle>
          <a:p>
            <a:pPr>
              <a:defRPr/>
            </a:pPr>
            <a:fld id="{2B15B48E-2AAD-43D9-B2E0-BBD4309FE9AF}"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fld id="{107571AD-875A-47AC-8F66-C1B8CE57426A}" type="datetimeFigureOut">
              <a:rPr lang="ja-JP" altLang="en-US"/>
              <a:pPr>
                <a:defRPr/>
              </a:pPr>
              <a:t>2022/4/22</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BAA0B860-C191-433D-A792-7882AF7AF893}"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fld id="{A7B08E0B-9818-4817-902B-0F526BED59B8}" type="datetimeFigureOut">
              <a:rPr lang="ja-JP" altLang="en-US"/>
              <a:pPr>
                <a:defRPr/>
              </a:pPr>
              <a:t>2022/4/22</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1456E025-CDDE-40D3-B7FE-C26FDB6F2FD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3200"/>
            </a:lvl1pPr>
          </a:lstStyle>
          <a:p>
            <a:r>
              <a:rPr lang="ja-JP" altLang="en-US" dirty="0"/>
              <a:t>マスタ タイトルの書式設定</a:t>
            </a:r>
            <a:endParaRPr lang="en-US" dirty="0"/>
          </a:p>
        </p:txBody>
      </p:sp>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日付プレースホルダ 9"/>
          <p:cNvSpPr>
            <a:spLocks noGrp="1"/>
          </p:cNvSpPr>
          <p:nvPr>
            <p:ph type="dt" sz="half" idx="10"/>
          </p:nvPr>
        </p:nvSpPr>
        <p:spPr/>
        <p:txBody>
          <a:bodyPr/>
          <a:lstStyle>
            <a:lvl1pPr>
              <a:defRPr/>
            </a:lvl1pPr>
          </a:lstStyle>
          <a:p>
            <a:pPr>
              <a:defRPr/>
            </a:pPr>
            <a:fld id="{C28FAAB0-3063-44A4-97A9-865A63502576}" type="datetimeFigureOut">
              <a:rPr lang="ja-JP" altLang="en-US"/>
              <a:pPr>
                <a:defRPr/>
              </a:pPr>
              <a:t>2022/4/22</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A998262A-D94B-4838-88B5-BE7B5F7E9E10}"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5D532E3D-B356-4C26-B7BB-9951C5D28CEB}" type="datetimeFigureOut">
              <a:rPr lang="ja-JP" altLang="en-US"/>
              <a:pPr>
                <a:defRPr/>
              </a:pPr>
              <a:t>2022/4/22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00C481A-9B7D-422B-BA8B-BE74A237FCAA}"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lang="ja-JP" altLang="en-US"/>
              <a:t>マスタ タイトルの書式設定</a:t>
            </a:r>
            <a:endParaRPr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fld id="{2A8DF665-BB50-47DB-81E8-EA54AF336220}" type="datetimeFigureOut">
              <a:rPr lang="ja-JP" altLang="en-US"/>
              <a:pPr>
                <a:defRPr/>
              </a:pPr>
              <a:t>2022/4/22</a:t>
            </a:fld>
            <a:endParaRPr lang="ja-JP" altLang="en-US"/>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17"/>
          <p:cNvSpPr>
            <a:spLocks noGrp="1"/>
          </p:cNvSpPr>
          <p:nvPr>
            <p:ph type="sldNum" sz="quarter" idx="12"/>
          </p:nvPr>
        </p:nvSpPr>
        <p:spPr/>
        <p:txBody>
          <a:bodyPr/>
          <a:lstStyle>
            <a:lvl1pPr>
              <a:defRPr/>
            </a:lvl1pPr>
          </a:lstStyle>
          <a:p>
            <a:pPr>
              <a:defRPr/>
            </a:pPr>
            <a:fld id="{C2757436-97B1-4696-BCCF-22C67329FF74}"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lvl1pPr>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9"/>
          <p:cNvSpPr>
            <a:spLocks noGrp="1"/>
          </p:cNvSpPr>
          <p:nvPr>
            <p:ph type="dt" sz="half" idx="10"/>
          </p:nvPr>
        </p:nvSpPr>
        <p:spPr/>
        <p:txBody>
          <a:bodyPr/>
          <a:lstStyle>
            <a:lvl1pPr>
              <a:defRPr/>
            </a:lvl1pPr>
          </a:lstStyle>
          <a:p>
            <a:pPr>
              <a:defRPr/>
            </a:pPr>
            <a:fld id="{9384F927-8B43-4AF8-867A-4065AA6FB7B9}" type="datetimeFigureOut">
              <a:rPr lang="ja-JP" altLang="en-US"/>
              <a:pPr>
                <a:defRPr/>
              </a:pPr>
              <a:t>2022/4/22</a:t>
            </a:fld>
            <a:endParaRPr lang="ja-JP" altLang="en-US"/>
          </a:p>
        </p:txBody>
      </p:sp>
      <p:sp>
        <p:nvSpPr>
          <p:cNvPr id="8"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17"/>
          <p:cNvSpPr>
            <a:spLocks noGrp="1"/>
          </p:cNvSpPr>
          <p:nvPr>
            <p:ph type="sldNum" sz="quarter" idx="12"/>
          </p:nvPr>
        </p:nvSpPr>
        <p:spPr/>
        <p:txBody>
          <a:bodyPr/>
          <a:lstStyle>
            <a:lvl1pPr>
              <a:defRPr/>
            </a:lvl1pPr>
          </a:lstStyle>
          <a:p>
            <a:pPr>
              <a:defRPr/>
            </a:pPr>
            <a:fld id="{4C00B886-63F9-4163-ACE1-7B44E430C1C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日付プレースホルダ 9"/>
          <p:cNvSpPr>
            <a:spLocks noGrp="1"/>
          </p:cNvSpPr>
          <p:nvPr>
            <p:ph type="dt" sz="half" idx="10"/>
          </p:nvPr>
        </p:nvSpPr>
        <p:spPr/>
        <p:txBody>
          <a:bodyPr/>
          <a:lstStyle>
            <a:lvl1pPr>
              <a:defRPr/>
            </a:lvl1pPr>
          </a:lstStyle>
          <a:p>
            <a:pPr>
              <a:defRPr/>
            </a:pPr>
            <a:fld id="{1A30341D-40D9-4702-AFBF-0BF286301538}" type="datetimeFigureOut">
              <a:rPr lang="ja-JP" altLang="en-US"/>
              <a:pPr>
                <a:defRPr/>
              </a:pPr>
              <a:t>2022/4/22</a:t>
            </a:fld>
            <a:endParaRPr lang="ja-JP" altLang="en-US"/>
          </a:p>
        </p:txBody>
      </p:sp>
      <p:sp>
        <p:nvSpPr>
          <p:cNvPr id="4"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17"/>
          <p:cNvSpPr>
            <a:spLocks noGrp="1"/>
          </p:cNvSpPr>
          <p:nvPr>
            <p:ph type="sldNum" sz="quarter" idx="12"/>
          </p:nvPr>
        </p:nvSpPr>
        <p:spPr/>
        <p:txBody>
          <a:bodyPr/>
          <a:lstStyle>
            <a:lvl1pPr>
              <a:defRPr/>
            </a:lvl1pPr>
          </a:lstStyle>
          <a:p>
            <a:pPr>
              <a:defRPr/>
            </a:pPr>
            <a:fld id="{974E163A-B091-4F70-841E-5A602B04307E}"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fld id="{411F9ED6-397F-4089-AC48-5087CD227558}" type="datetimeFigureOut">
              <a:rPr lang="ja-JP" altLang="en-US"/>
              <a:pPr>
                <a:defRPr/>
              </a:pPr>
              <a:t>2022/4/22</a:t>
            </a:fld>
            <a:endParaRPr lang="ja-JP" altLang="en-US"/>
          </a:p>
        </p:txBody>
      </p:sp>
      <p:sp>
        <p:nvSpPr>
          <p:cNvPr id="3"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17"/>
          <p:cNvSpPr>
            <a:spLocks noGrp="1"/>
          </p:cNvSpPr>
          <p:nvPr>
            <p:ph type="sldNum" sz="quarter" idx="12"/>
          </p:nvPr>
        </p:nvSpPr>
        <p:spPr/>
        <p:txBody>
          <a:bodyPr/>
          <a:lstStyle>
            <a:lvl1pPr>
              <a:defRPr/>
            </a:lvl1pPr>
          </a:lstStyle>
          <a:p>
            <a:pPr>
              <a:defRPr/>
            </a:pPr>
            <a:fld id="{9F7C881E-8969-4F96-9EF6-5ACDED0FE0A0}"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ja-JP" altLang="en-US"/>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fld id="{FB120418-F75C-4669-84A0-B58C4405C6EA}" type="datetimeFigureOut">
              <a:rPr lang="ja-JP" altLang="en-US"/>
              <a:pPr>
                <a:defRPr/>
              </a:pPr>
              <a:t>2022/4/22</a:t>
            </a:fld>
            <a:endParaRPr lang="ja-JP" altLang="en-US"/>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17"/>
          <p:cNvSpPr>
            <a:spLocks noGrp="1"/>
          </p:cNvSpPr>
          <p:nvPr>
            <p:ph type="sldNum" sz="quarter" idx="12"/>
          </p:nvPr>
        </p:nvSpPr>
        <p:spPr/>
        <p:txBody>
          <a:bodyPr/>
          <a:lstStyle>
            <a:lvl1pPr>
              <a:defRPr/>
            </a:lvl1pPr>
          </a:lstStyle>
          <a:p>
            <a:pPr>
              <a:defRPr/>
            </a:pPr>
            <a:fld id="{D7DE8280-0FB1-469F-8D5A-4F933E33BA3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1 つの角を丸めた四角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6" name="直角三角形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7" name="フリーフォーム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フリーフォーム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2" name="タイトル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ja-JP" altLang="en-US"/>
              <a:t>マスタ タイトルの書式設定</a:t>
            </a:r>
            <a:endParaRPr lang="en-US"/>
          </a:p>
        </p:txBody>
      </p:sp>
      <p:sp>
        <p:nvSpPr>
          <p:cNvPr id="4" name="テキスト プレースホル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ja-JP" altLang="en-US"/>
              <a:t>マスタ テキストの書式設定</a:t>
            </a:r>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ja-JP" altLang="en-US" noProof="0"/>
              <a:t>アイコンをクリックして図を追加</a:t>
            </a:r>
            <a:endParaRPr lang="en-US" noProof="0" dirty="0"/>
          </a:p>
        </p:txBody>
      </p:sp>
      <p:sp>
        <p:nvSpPr>
          <p:cNvPr id="9" name="日付プレースホルダ 4"/>
          <p:cNvSpPr>
            <a:spLocks noGrp="1"/>
          </p:cNvSpPr>
          <p:nvPr>
            <p:ph type="dt" sz="half" idx="10"/>
          </p:nvPr>
        </p:nvSpPr>
        <p:spPr/>
        <p:txBody>
          <a:bodyPr/>
          <a:lstStyle>
            <a:lvl1pPr>
              <a:defRPr/>
            </a:lvl1pPr>
          </a:lstStyle>
          <a:p>
            <a:pPr>
              <a:defRPr/>
            </a:pPr>
            <a:fld id="{5AC209BC-C861-475F-BB21-2BB8DC21718E}" type="datetimeFigureOut">
              <a:rPr lang="ja-JP" altLang="en-US"/>
              <a:pPr>
                <a:defRPr/>
              </a:pPr>
              <a:t>2022/4/22</a:t>
            </a:fld>
            <a:endParaRPr lang="ja-JP" altLang="en-US"/>
          </a:p>
        </p:txBody>
      </p:sp>
      <p:sp>
        <p:nvSpPr>
          <p:cNvPr id="10" name="フッター プレースホルダ 5"/>
          <p:cNvSpPr>
            <a:spLocks noGrp="1"/>
          </p:cNvSpPr>
          <p:nvPr>
            <p:ph type="ftr" sz="quarter" idx="11"/>
          </p:nvPr>
        </p:nvSpPr>
        <p:spPr/>
        <p:txBody>
          <a:bodyPr/>
          <a:lstStyle>
            <a:lvl1pPr>
              <a:defRPr/>
            </a:lvl1pPr>
          </a:lstStyle>
          <a:p>
            <a:pPr>
              <a:defRPr/>
            </a:pPr>
            <a:endParaRPr lang="ja-JP" altLang="en-US"/>
          </a:p>
        </p:txBody>
      </p:sp>
      <p:sp>
        <p:nvSpPr>
          <p:cNvPr id="11" name="スライド番号プレースホルダ 6"/>
          <p:cNvSpPr>
            <a:spLocks noGrp="1"/>
          </p:cNvSpPr>
          <p:nvPr>
            <p:ph type="sldNum" sz="quarter" idx="12"/>
          </p:nvPr>
        </p:nvSpPr>
        <p:spPr>
          <a:xfrm>
            <a:off x="8077200" y="6356350"/>
            <a:ext cx="609600" cy="365125"/>
          </a:xfrm>
        </p:spPr>
        <p:txBody>
          <a:bodyPr/>
          <a:lstStyle>
            <a:lvl1pPr>
              <a:defRPr/>
            </a:lvl1pPr>
          </a:lstStyle>
          <a:p>
            <a:pPr>
              <a:defRPr/>
            </a:pPr>
            <a:fld id="{2169B9BD-F82A-4E3A-ADDA-F670A9E6860B}"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フリーフォーム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1028" name="タイトル プレースホル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ja-JP" altLang="en-US"/>
              <a:t>マスタ タイトルの書式設定</a:t>
            </a:r>
            <a:endParaRPr lang="en-US"/>
          </a:p>
        </p:txBody>
      </p:sp>
      <p:sp>
        <p:nvSpPr>
          <p:cNvPr id="1029" name="テキスト プレースホル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ＭＳ Ｐゴシック" charset="-128"/>
              </a:defRPr>
            </a:lvl1pPr>
          </a:lstStyle>
          <a:p>
            <a:pPr>
              <a:defRPr/>
            </a:pPr>
            <a:fld id="{E017DEC7-B38A-4B0E-A13C-F4C9D47B28D4}" type="datetimeFigureOut">
              <a:rPr lang="ja-JP" altLang="en-US"/>
              <a:pPr>
                <a:defRPr/>
              </a:pPr>
              <a:t>2022/4/22</a:t>
            </a:fld>
            <a:endParaRPr lang="ja-JP" altLang="en-US"/>
          </a:p>
        </p:txBody>
      </p:sp>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ＭＳ Ｐゴシック" charset="-128"/>
              </a:defRPr>
            </a:lvl1pPr>
          </a:lstStyle>
          <a:p>
            <a:pPr>
              <a:defRPr/>
            </a:pPr>
            <a:endParaRPr lang="ja-JP" altLang="en-US"/>
          </a:p>
        </p:txBody>
      </p:sp>
      <p:sp>
        <p:nvSpPr>
          <p:cNvPr id="18"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ea typeface="ＭＳ Ｐゴシック" charset="-128"/>
              </a:defRPr>
            </a:lvl1pPr>
          </a:lstStyle>
          <a:p>
            <a:pPr>
              <a:defRPr/>
            </a:pPr>
            <a:fld id="{B0F40DA5-07BE-4CBC-84AA-D2F8FF597A08}" type="slidenum">
              <a:rPr lang="ja-JP" altLang="en-US"/>
              <a:pPr>
                <a:defRPr/>
              </a:pPr>
              <a:t>‹#›</a:t>
            </a:fld>
            <a:endParaRPr lang="ja-JP" altLang="en-US"/>
          </a:p>
        </p:txBody>
      </p:sp>
      <p:grpSp>
        <p:nvGrpSpPr>
          <p:cNvPr id="1033" name="グループ化 1"/>
          <p:cNvGrpSpPr>
            <a:grpSpLocks/>
          </p:cNvGrpSpPr>
          <p:nvPr/>
        </p:nvGrpSpPr>
        <p:grpSpPr bwMode="auto">
          <a:xfrm>
            <a:off x="-19050" y="203200"/>
            <a:ext cx="9180513" cy="647700"/>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kumimoji="0" lang="en-US">
                <a:ea typeface="ＭＳ Ｐゴシック" charset="-128"/>
              </a:endParaRPr>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kumimoji="0" lang="en-US">
                <a:ea typeface="ＭＳ Ｐゴシック" charset="-128"/>
              </a:endParaRPr>
            </a:p>
          </p:txBody>
        </p:sp>
      </p:grpSp>
    </p:spTree>
  </p:cSld>
  <p:clrMap bg1="lt1" tx1="dk1" bg2="lt2" tx2="dk2" accent1="accent1" accent2="accent2" accent3="accent3" accent4="accent4" accent5="accent5" accent6="accent6" hlink="hlink" folHlink="folHlink"/>
  <p:sldLayoutIdLst>
    <p:sldLayoutId id="2147484169" r:id="rId1"/>
    <p:sldLayoutId id="2147484161" r:id="rId2"/>
    <p:sldLayoutId id="2147484170" r:id="rId3"/>
    <p:sldLayoutId id="2147484162" r:id="rId4"/>
    <p:sldLayoutId id="2147484163" r:id="rId5"/>
    <p:sldLayoutId id="2147484164" r:id="rId6"/>
    <p:sldLayoutId id="2147484165" r:id="rId7"/>
    <p:sldLayoutId id="2147484166" r:id="rId8"/>
    <p:sldLayoutId id="2147484171" r:id="rId9"/>
    <p:sldLayoutId id="2147484167" r:id="rId10"/>
    <p:sldLayoutId id="2147484168" r:id="rId11"/>
  </p:sldLayoutIdLst>
  <p:txStyles>
    <p:title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n.wikipedia.org/wiki/Gallery_of_named_graph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タイトル 1"/>
          <p:cNvSpPr txBox="1">
            <a:spLocks/>
          </p:cNvSpPr>
          <p:nvPr/>
        </p:nvSpPr>
        <p:spPr bwMode="auto">
          <a:xfrm>
            <a:off x="879475" y="2573338"/>
            <a:ext cx="8229600" cy="1143000"/>
          </a:xfrm>
          <a:prstGeom prst="rect">
            <a:avLst/>
          </a:prstGeom>
          <a:noFill/>
          <a:ln w="9525">
            <a:noFill/>
            <a:miter lim="800000"/>
            <a:headEnd/>
            <a:tailEnd/>
          </a:ln>
        </p:spPr>
        <p:txBody>
          <a:bodyPr/>
          <a:lstStyle/>
          <a:p>
            <a:r>
              <a:rPr lang="ja-JP" altLang="en-US" sz="5400">
                <a:solidFill>
                  <a:schemeClr val="tx2"/>
                </a:solidFill>
                <a:latin typeface="Calibri" pitchFamily="34" charset="0"/>
              </a:rPr>
              <a:t>　　　　有限幾何学　</a:t>
            </a:r>
            <a:endParaRPr lang="en-US" altLang="ja-JP" sz="5400">
              <a:solidFill>
                <a:schemeClr val="tx2"/>
              </a:solidFill>
              <a:latin typeface="Calibri" pitchFamily="34" charset="0"/>
            </a:endParaRPr>
          </a:p>
          <a:p>
            <a:r>
              <a:rPr lang="ja-JP" altLang="en-US" sz="5400">
                <a:solidFill>
                  <a:schemeClr val="tx2"/>
                </a:solidFill>
                <a:latin typeface="Calibri" pitchFamily="34" charset="0"/>
              </a:rPr>
              <a:t>　　　　　　第</a:t>
            </a:r>
            <a:r>
              <a:rPr lang="en-US" altLang="ja-JP" sz="5400">
                <a:solidFill>
                  <a:schemeClr val="tx2"/>
                </a:solidFill>
                <a:latin typeface="Calibri" pitchFamily="34" charset="0"/>
              </a:rPr>
              <a:t>2</a:t>
            </a:r>
            <a:r>
              <a:rPr lang="ja-JP" altLang="en-US" sz="5400">
                <a:solidFill>
                  <a:schemeClr val="tx2"/>
                </a:solidFill>
                <a:latin typeface="Calibri" pitchFamily="34" charset="0"/>
              </a:rPr>
              <a:t>回</a:t>
            </a:r>
            <a:endParaRPr lang="ja-JP" altLang="en-US" sz="5000">
              <a:solidFill>
                <a:schemeClr val="tx2"/>
              </a:solidFill>
              <a:latin typeface="Calibri" pitchFamily="34" charset="0"/>
            </a:endParaRPr>
          </a:p>
        </p:txBody>
      </p:sp>
    </p:spTree>
  </p:cSld>
  <p:clrMapOvr>
    <a:masterClrMapping/>
  </p:clrMapOvr>
  <p:transition advTm="1432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タイトル 1"/>
          <p:cNvSpPr>
            <a:spLocks noGrp="1"/>
          </p:cNvSpPr>
          <p:nvPr>
            <p:ph type="title"/>
          </p:nvPr>
        </p:nvSpPr>
        <p:spPr/>
        <p:txBody>
          <a:bodyPr/>
          <a:lstStyle/>
          <a:p>
            <a:pPr eaLnBrk="1" hangingPunct="1"/>
            <a:r>
              <a:rPr lang="en-US" altLang="ja-JP"/>
              <a:t>1</a:t>
            </a:r>
            <a:r>
              <a:rPr lang="ja-JP" altLang="en-US"/>
              <a:t>　様々なグラフの例</a:t>
            </a:r>
          </a:p>
        </p:txBody>
      </p:sp>
      <p:sp>
        <p:nvSpPr>
          <p:cNvPr id="7270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defRPr/>
            </a:pPr>
            <a:r>
              <a:rPr lang="en-US" altLang="ja-JP" sz="2400" dirty="0">
                <a:latin typeface="Calibri" pitchFamily="34" charset="0"/>
                <a:ea typeface="+mn-ea"/>
              </a:rPr>
              <a:t>2</a:t>
            </a:r>
            <a:r>
              <a:rPr lang="ja-JP" altLang="en-US" sz="2400" dirty="0">
                <a:latin typeface="Calibri" pitchFamily="34" charset="0"/>
                <a:ea typeface="+mn-ea"/>
              </a:rPr>
              <a:t>部グラフ：</a:t>
            </a:r>
            <a:r>
              <a:rPr lang="en-US" altLang="ja-JP" sz="2400" dirty="0">
                <a:latin typeface="Calibri" pitchFamily="34" charset="0"/>
                <a:ea typeface="+mn-ea"/>
              </a:rPr>
              <a:t>V(G)=V</a:t>
            </a:r>
            <a:r>
              <a:rPr lang="en-US" altLang="ja-JP" sz="2400" baseline="-25000" dirty="0">
                <a:latin typeface="Calibri" pitchFamily="34" charset="0"/>
                <a:ea typeface="+mn-ea"/>
              </a:rPr>
              <a:t>1</a:t>
            </a:r>
            <a:r>
              <a:rPr lang="en-US" altLang="ja-JP" sz="2400" dirty="0">
                <a:latin typeface="Calibri" pitchFamily="34" charset="0"/>
                <a:ea typeface="+mn-ea"/>
              </a:rPr>
              <a:t> </a:t>
            </a:r>
            <a:r>
              <a:rPr lang="ja-JP" altLang="en-US" sz="2400" dirty="0">
                <a:latin typeface="Calibri" pitchFamily="34" charset="0"/>
                <a:ea typeface="+mn-ea"/>
              </a:rPr>
              <a:t>∪ </a:t>
            </a:r>
            <a:r>
              <a:rPr lang="en-US" altLang="ja-JP" sz="2400" dirty="0">
                <a:latin typeface="Calibri" pitchFamily="34" charset="0"/>
                <a:ea typeface="+mn-ea"/>
              </a:rPr>
              <a:t>V</a:t>
            </a:r>
            <a:r>
              <a:rPr lang="en-US" altLang="ja-JP" sz="2400" baseline="-25000" dirty="0">
                <a:latin typeface="Calibri" pitchFamily="34" charset="0"/>
                <a:ea typeface="+mn-ea"/>
              </a:rPr>
              <a:t>2</a:t>
            </a:r>
            <a:r>
              <a:rPr lang="en-US" altLang="ja-JP" sz="2400" dirty="0">
                <a:latin typeface="Calibri" pitchFamily="34" charset="0"/>
                <a:ea typeface="+mn-ea"/>
              </a:rPr>
              <a:t>, V</a:t>
            </a:r>
            <a:r>
              <a:rPr lang="en-US" altLang="ja-JP" sz="2400" baseline="-25000" dirty="0">
                <a:latin typeface="Calibri" pitchFamily="34" charset="0"/>
                <a:ea typeface="+mn-ea"/>
              </a:rPr>
              <a:t>1</a:t>
            </a:r>
            <a:r>
              <a:rPr lang="en-US" altLang="ja-JP" sz="2400" dirty="0">
                <a:latin typeface="Calibri" pitchFamily="34" charset="0"/>
                <a:ea typeface="+mn-ea"/>
              </a:rPr>
              <a:t> </a:t>
            </a:r>
            <a:r>
              <a:rPr lang="ja-JP" altLang="en-US" sz="2400" dirty="0">
                <a:latin typeface="Calibri" pitchFamily="34" charset="0"/>
                <a:ea typeface="+mn-ea"/>
              </a:rPr>
              <a:t>∩ </a:t>
            </a:r>
            <a:r>
              <a:rPr lang="en-US" altLang="ja-JP" sz="2400" dirty="0">
                <a:latin typeface="Calibri" pitchFamily="34" charset="0"/>
                <a:ea typeface="+mn-ea"/>
              </a:rPr>
              <a:t>V</a:t>
            </a:r>
            <a:r>
              <a:rPr lang="en-US" altLang="ja-JP" sz="2400" baseline="-25000" dirty="0">
                <a:latin typeface="Calibri" pitchFamily="34" charset="0"/>
                <a:ea typeface="+mn-ea"/>
              </a:rPr>
              <a:t>2</a:t>
            </a:r>
            <a:r>
              <a:rPr lang="en-US" altLang="ja-JP" sz="2400" dirty="0">
                <a:latin typeface="Calibri" pitchFamily="34" charset="0"/>
                <a:ea typeface="+mn-ea"/>
              </a:rPr>
              <a:t>=</a:t>
            </a:r>
            <a:r>
              <a:rPr lang="ja-JP" altLang="en-US" sz="2400" dirty="0">
                <a:latin typeface="Calibri" pitchFamily="34" charset="0"/>
                <a:ea typeface="+mn-ea"/>
              </a:rPr>
              <a:t>∅</a:t>
            </a:r>
            <a:endParaRPr lang="en-US" altLang="ja-JP" sz="2400" dirty="0">
              <a:latin typeface="Calibri" pitchFamily="34" charset="0"/>
              <a:ea typeface="+mn-ea"/>
            </a:endParaRPr>
          </a:p>
          <a:p>
            <a:pPr marL="273050" indent="-273050">
              <a:spcBef>
                <a:spcPct val="20000"/>
              </a:spcBef>
              <a:buClr>
                <a:srgbClr val="0BD0D9"/>
              </a:buClr>
              <a:buSzPct val="95000"/>
              <a:defRPr/>
            </a:pPr>
            <a:r>
              <a:rPr lang="en-US" altLang="ja-JP" sz="2400" dirty="0">
                <a:latin typeface="Calibri" pitchFamily="34" charset="0"/>
                <a:ea typeface="+mn-ea"/>
              </a:rPr>
              <a:t>                     E(G)</a:t>
            </a:r>
            <a:r>
              <a:rPr lang="ja-JP" altLang="en-US" sz="2400" dirty="0">
                <a:latin typeface="Calibri" pitchFamily="34" charset="0"/>
                <a:ea typeface="+mn-ea"/>
              </a:rPr>
              <a:t>⊆</a:t>
            </a:r>
            <a:r>
              <a:rPr lang="en-US" altLang="ja-JP" sz="2400" dirty="0">
                <a:latin typeface="Calibri" pitchFamily="34" charset="0"/>
                <a:ea typeface="+mn-ea"/>
              </a:rPr>
              <a:t>{</a:t>
            </a:r>
            <a:r>
              <a:rPr lang="en-US" altLang="ja-JP" sz="2400" dirty="0" err="1">
                <a:latin typeface="Calibri" pitchFamily="34" charset="0"/>
                <a:ea typeface="+mn-ea"/>
              </a:rPr>
              <a:t>xy</a:t>
            </a:r>
            <a:r>
              <a:rPr lang="en-US" altLang="ja-JP" sz="2400" dirty="0">
                <a:latin typeface="Calibri" pitchFamily="34" charset="0"/>
                <a:ea typeface="+mn-ea"/>
              </a:rPr>
              <a:t>: x </a:t>
            </a:r>
            <a:r>
              <a:rPr lang="ja-JP" altLang="en-US" sz="2400" dirty="0">
                <a:latin typeface="Calibri" pitchFamily="34" charset="0"/>
                <a:ea typeface="+mn-ea"/>
              </a:rPr>
              <a:t>∈ </a:t>
            </a:r>
            <a:r>
              <a:rPr lang="en-US" altLang="ja-JP" sz="2400" dirty="0">
                <a:latin typeface="Calibri" pitchFamily="34" charset="0"/>
                <a:ea typeface="+mn-ea"/>
              </a:rPr>
              <a:t>V</a:t>
            </a:r>
            <a:r>
              <a:rPr lang="en-US" altLang="ja-JP" sz="2400" baseline="-25000" dirty="0">
                <a:latin typeface="Calibri" pitchFamily="34" charset="0"/>
                <a:ea typeface="+mn-ea"/>
              </a:rPr>
              <a:t>1</a:t>
            </a:r>
            <a:r>
              <a:rPr lang="en-US" altLang="ja-JP" sz="2400" dirty="0">
                <a:latin typeface="Calibri" pitchFamily="34" charset="0"/>
                <a:ea typeface="+mn-ea"/>
              </a:rPr>
              <a:t>, y </a:t>
            </a:r>
            <a:r>
              <a:rPr lang="ja-JP" altLang="en-US" sz="2400" dirty="0">
                <a:latin typeface="Calibri" pitchFamily="34" charset="0"/>
                <a:ea typeface="+mn-ea"/>
              </a:rPr>
              <a:t>∈ </a:t>
            </a:r>
            <a:r>
              <a:rPr lang="en-US" altLang="ja-JP" sz="2400" dirty="0">
                <a:latin typeface="Calibri" pitchFamily="34" charset="0"/>
                <a:ea typeface="+mn-ea"/>
              </a:rPr>
              <a:t>V</a:t>
            </a:r>
            <a:r>
              <a:rPr lang="en-US" altLang="ja-JP" sz="2400" baseline="-25000" dirty="0">
                <a:latin typeface="Calibri" pitchFamily="34" charset="0"/>
                <a:ea typeface="+mn-ea"/>
              </a:rPr>
              <a:t>2</a:t>
            </a:r>
            <a:r>
              <a:rPr lang="en-US" altLang="ja-JP" sz="2400" dirty="0">
                <a:latin typeface="Calibri" pitchFamily="34" charset="0"/>
                <a:ea typeface="+mn-ea"/>
              </a:rPr>
              <a:t>} </a:t>
            </a:r>
            <a:r>
              <a:rPr lang="ja-JP" altLang="en-US" sz="2400" dirty="0">
                <a:latin typeface="Calibri" pitchFamily="34" charset="0"/>
                <a:ea typeface="+mn-ea"/>
              </a:rPr>
              <a:t>で表されるグラフ</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mn-ea"/>
              </a:rPr>
              <a:t>V</a:t>
            </a:r>
            <a:r>
              <a:rPr lang="en-US" altLang="ja-JP" sz="2400" baseline="-25000" dirty="0">
                <a:latin typeface="Calibri" pitchFamily="34" charset="0"/>
                <a:ea typeface="+mn-ea"/>
              </a:rPr>
              <a:t>1</a:t>
            </a:r>
            <a:r>
              <a:rPr lang="ja-JP" altLang="en-US" sz="2400" dirty="0">
                <a:latin typeface="Calibri" pitchFamily="34" charset="0"/>
                <a:ea typeface="+mn-ea"/>
              </a:rPr>
              <a:t>と</a:t>
            </a:r>
            <a:r>
              <a:rPr lang="en-US" altLang="ja-JP" sz="2400" dirty="0">
                <a:latin typeface="Calibri" pitchFamily="34" charset="0"/>
                <a:ea typeface="+mn-ea"/>
              </a:rPr>
              <a:t>V</a:t>
            </a:r>
            <a:r>
              <a:rPr lang="en-US" altLang="ja-JP" sz="2400" baseline="-25000" dirty="0">
                <a:latin typeface="Calibri" pitchFamily="34" charset="0"/>
                <a:ea typeface="+mn-ea"/>
              </a:rPr>
              <a:t>2</a:t>
            </a:r>
            <a:r>
              <a:rPr lang="ja-JP" altLang="en-US" sz="2400" dirty="0">
                <a:latin typeface="Calibri" pitchFamily="34" charset="0"/>
                <a:ea typeface="+mn-ea"/>
              </a:rPr>
              <a:t>を</a:t>
            </a:r>
            <a:r>
              <a:rPr lang="en-US" altLang="ja-JP" sz="2400" dirty="0">
                <a:latin typeface="Calibri" pitchFamily="34" charset="0"/>
                <a:ea typeface="+mn-ea"/>
              </a:rPr>
              <a:t>G</a:t>
            </a:r>
            <a:r>
              <a:rPr lang="ja-JP" altLang="en-US" sz="2400" dirty="0">
                <a:latin typeface="Calibri" pitchFamily="34" charset="0"/>
                <a:ea typeface="+mn-ea"/>
              </a:rPr>
              <a:t>の部集合という　</a:t>
            </a:r>
            <a:endParaRPr lang="en-US" altLang="ja-JP" sz="2400" dirty="0">
              <a:latin typeface="Calibri" pitchFamily="34" charset="0"/>
              <a:ea typeface="+mn-ea"/>
            </a:endParaRPr>
          </a:p>
          <a:p>
            <a:pPr marL="273050" indent="-273050">
              <a:spcBef>
                <a:spcPct val="20000"/>
              </a:spcBef>
              <a:buClr>
                <a:srgbClr val="0BD0D9"/>
              </a:buClr>
              <a:buSzPct val="95000"/>
              <a:defRPr/>
            </a:pPr>
            <a:r>
              <a:rPr lang="en-US" altLang="ja-JP" sz="2400" dirty="0">
                <a:latin typeface="Calibri" pitchFamily="34" charset="0"/>
                <a:ea typeface="+mn-ea"/>
              </a:rPr>
              <a:t>  </a:t>
            </a:r>
            <a:r>
              <a:rPr lang="ja-JP" altLang="en-US" sz="2400" dirty="0">
                <a:latin typeface="Calibri" pitchFamily="34" charset="0"/>
                <a:ea typeface="+mn-ea"/>
              </a:rPr>
              <a:t>　　　　　　</a:t>
            </a:r>
            <a:endParaRPr lang="en-US" altLang="ja-JP" sz="2400" dirty="0">
              <a:latin typeface="Calibri" pitchFamily="34" charset="0"/>
              <a:ea typeface="+mn-ea"/>
            </a:endParaRPr>
          </a:p>
          <a:p>
            <a:pPr marL="273050" indent="-273050">
              <a:spcBef>
                <a:spcPct val="20000"/>
              </a:spcBef>
              <a:buClr>
                <a:srgbClr val="0BD0D9"/>
              </a:buClr>
              <a:buSzPct val="95000"/>
              <a:defRPr/>
            </a:pPr>
            <a:endParaRPr lang="en-US" altLang="ja-JP" sz="2400" dirty="0">
              <a:latin typeface="Calibri" pitchFamily="34" charset="0"/>
              <a:ea typeface="+mn-ea"/>
            </a:endParaRPr>
          </a:p>
          <a:p>
            <a:pPr marL="273050" indent="-273050">
              <a:spcBef>
                <a:spcPct val="20000"/>
              </a:spcBef>
              <a:buClr>
                <a:srgbClr val="0BD0D9"/>
              </a:buClr>
              <a:buSzPct val="95000"/>
              <a:defRPr/>
            </a:pPr>
            <a:r>
              <a:rPr lang="en-US" altLang="ja-JP" sz="2400" dirty="0">
                <a:latin typeface="Calibri" pitchFamily="34" charset="0"/>
                <a:ea typeface="+mn-ea"/>
              </a:rPr>
              <a:t>                                                        V</a:t>
            </a:r>
            <a:r>
              <a:rPr lang="en-US" altLang="ja-JP" sz="2400" baseline="-25000" dirty="0">
                <a:latin typeface="Calibri" pitchFamily="34" charset="0"/>
                <a:ea typeface="+mn-ea"/>
              </a:rPr>
              <a:t>1</a:t>
            </a:r>
            <a:r>
              <a:rPr lang="en-US" altLang="ja-JP" sz="2400" dirty="0">
                <a:latin typeface="Calibri" pitchFamily="34" charset="0"/>
                <a:ea typeface="+mn-ea"/>
              </a:rPr>
              <a:t>={</a:t>
            </a:r>
            <a:r>
              <a:rPr lang="en-US" altLang="ja-JP" sz="2400" dirty="0" err="1">
                <a:latin typeface="Calibri" pitchFamily="34" charset="0"/>
                <a:ea typeface="+mn-ea"/>
              </a:rPr>
              <a:t>u,v,w</a:t>
            </a:r>
            <a:r>
              <a:rPr lang="en-US" altLang="ja-JP" sz="2400" dirty="0">
                <a:latin typeface="Calibri" pitchFamily="34" charset="0"/>
                <a:ea typeface="+mn-ea"/>
              </a:rPr>
              <a:t>}, V</a:t>
            </a:r>
            <a:r>
              <a:rPr lang="en-US" altLang="ja-JP" sz="2400" baseline="-25000" dirty="0">
                <a:latin typeface="Calibri" pitchFamily="34" charset="0"/>
                <a:ea typeface="+mn-ea"/>
              </a:rPr>
              <a:t>2</a:t>
            </a:r>
            <a:r>
              <a:rPr lang="en-US" altLang="ja-JP" sz="2400" dirty="0">
                <a:latin typeface="Calibri" pitchFamily="34" charset="0"/>
                <a:ea typeface="+mn-ea"/>
              </a:rPr>
              <a:t>={</a:t>
            </a:r>
            <a:r>
              <a:rPr lang="en-US" altLang="ja-JP" sz="2400" dirty="0" err="1">
                <a:latin typeface="Calibri" pitchFamily="34" charset="0"/>
                <a:ea typeface="+mn-ea"/>
              </a:rPr>
              <a:t>a,b,c,d</a:t>
            </a:r>
            <a:r>
              <a:rPr lang="en-US" altLang="ja-JP" sz="2400" dirty="0">
                <a:latin typeface="Calibri" pitchFamily="34" charset="0"/>
                <a:ea typeface="+mn-ea"/>
              </a:rPr>
              <a:t>}</a:t>
            </a:r>
          </a:p>
        </p:txBody>
      </p:sp>
      <p:sp>
        <p:nvSpPr>
          <p:cNvPr id="32" name="円/楕円 31"/>
          <p:cNvSpPr/>
          <p:nvPr/>
        </p:nvSpPr>
        <p:spPr bwMode="auto">
          <a:xfrm>
            <a:off x="2127250" y="4270375"/>
            <a:ext cx="166688"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 name="円/楕円 32"/>
          <p:cNvSpPr/>
          <p:nvPr/>
        </p:nvSpPr>
        <p:spPr bwMode="auto">
          <a:xfrm>
            <a:off x="2847975" y="4270375"/>
            <a:ext cx="165100"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p:nvPr/>
        </p:nvSpPr>
        <p:spPr bwMode="auto">
          <a:xfrm>
            <a:off x="3567113" y="4270375"/>
            <a:ext cx="166687"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p:nvPr/>
        </p:nvSpPr>
        <p:spPr bwMode="auto">
          <a:xfrm>
            <a:off x="1817688" y="5565775"/>
            <a:ext cx="165100"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p:nvPr/>
        </p:nvSpPr>
        <p:spPr bwMode="auto">
          <a:xfrm>
            <a:off x="2538413" y="5565775"/>
            <a:ext cx="165100"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p:nvPr/>
        </p:nvSpPr>
        <p:spPr bwMode="auto">
          <a:xfrm>
            <a:off x="3257550" y="5565775"/>
            <a:ext cx="166688"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p:nvPr/>
        </p:nvSpPr>
        <p:spPr bwMode="auto">
          <a:xfrm>
            <a:off x="3978275" y="5565775"/>
            <a:ext cx="165100"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40" name="直線コネクタ 39"/>
          <p:cNvCxnSpPr/>
          <p:nvPr/>
        </p:nvCxnSpPr>
        <p:spPr bwMode="auto">
          <a:xfrm rot="5400000" flipH="1" flipV="1">
            <a:off x="2180431" y="4839494"/>
            <a:ext cx="1201738" cy="2984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1" name="直線コネクタ 40"/>
          <p:cNvCxnSpPr/>
          <p:nvPr/>
        </p:nvCxnSpPr>
        <p:spPr bwMode="auto">
          <a:xfrm rot="5400000" flipH="1" flipV="1">
            <a:off x="2900363" y="4838700"/>
            <a:ext cx="1201738" cy="300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2" name="直線コネクタ 41"/>
          <p:cNvCxnSpPr>
            <a:endCxn id="33" idx="5"/>
          </p:cNvCxnSpPr>
          <p:nvPr/>
        </p:nvCxnSpPr>
        <p:spPr bwMode="auto">
          <a:xfrm rot="16200000" flipV="1">
            <a:off x="2917826" y="4484687"/>
            <a:ext cx="1225550" cy="108267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4" name="直線コネクタ 43"/>
          <p:cNvCxnSpPr/>
          <p:nvPr/>
        </p:nvCxnSpPr>
        <p:spPr bwMode="auto">
          <a:xfrm rot="16200000" flipV="1">
            <a:off x="1813719" y="4855369"/>
            <a:ext cx="1247775" cy="3635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72720" name="テキスト ボックス 45"/>
          <p:cNvSpPr txBox="1">
            <a:spLocks noChangeArrowheads="1"/>
          </p:cNvSpPr>
          <p:nvPr/>
        </p:nvSpPr>
        <p:spPr bwMode="auto">
          <a:xfrm>
            <a:off x="2055813" y="3860800"/>
            <a:ext cx="355600" cy="831850"/>
          </a:xfrm>
          <a:prstGeom prst="rect">
            <a:avLst/>
          </a:prstGeom>
          <a:noFill/>
          <a:ln w="9525">
            <a:noFill/>
            <a:miter lim="800000"/>
            <a:headEnd/>
            <a:tailEnd/>
          </a:ln>
        </p:spPr>
        <p:txBody>
          <a:bodyPr wrap="none">
            <a:spAutoFit/>
          </a:bodyPr>
          <a:lstStyle/>
          <a:p>
            <a:r>
              <a:rPr lang="en-US" altLang="ja-JP" sz="2400"/>
              <a:t>u</a:t>
            </a:r>
          </a:p>
          <a:p>
            <a:endParaRPr lang="ja-JP" altLang="en-US" sz="2400"/>
          </a:p>
        </p:txBody>
      </p:sp>
      <p:sp>
        <p:nvSpPr>
          <p:cNvPr id="72721" name="テキスト ボックス 46"/>
          <p:cNvSpPr txBox="1">
            <a:spLocks noChangeArrowheads="1"/>
          </p:cNvSpPr>
          <p:nvPr/>
        </p:nvSpPr>
        <p:spPr bwMode="auto">
          <a:xfrm>
            <a:off x="2779713" y="3860800"/>
            <a:ext cx="338137" cy="831850"/>
          </a:xfrm>
          <a:prstGeom prst="rect">
            <a:avLst/>
          </a:prstGeom>
          <a:noFill/>
          <a:ln w="9525">
            <a:noFill/>
            <a:miter lim="800000"/>
            <a:headEnd/>
            <a:tailEnd/>
          </a:ln>
        </p:spPr>
        <p:txBody>
          <a:bodyPr wrap="none">
            <a:spAutoFit/>
          </a:bodyPr>
          <a:lstStyle/>
          <a:p>
            <a:r>
              <a:rPr lang="en-US" altLang="ja-JP" sz="2400"/>
              <a:t>v</a:t>
            </a:r>
          </a:p>
          <a:p>
            <a:endParaRPr lang="ja-JP" altLang="en-US" sz="2400"/>
          </a:p>
        </p:txBody>
      </p:sp>
      <p:sp>
        <p:nvSpPr>
          <p:cNvPr id="72722" name="テキスト ボックス 47"/>
          <p:cNvSpPr txBox="1">
            <a:spLocks noChangeArrowheads="1"/>
          </p:cNvSpPr>
          <p:nvPr/>
        </p:nvSpPr>
        <p:spPr bwMode="auto">
          <a:xfrm>
            <a:off x="3498850" y="3860800"/>
            <a:ext cx="407988" cy="831850"/>
          </a:xfrm>
          <a:prstGeom prst="rect">
            <a:avLst/>
          </a:prstGeom>
          <a:noFill/>
          <a:ln w="9525">
            <a:noFill/>
            <a:miter lim="800000"/>
            <a:headEnd/>
            <a:tailEnd/>
          </a:ln>
        </p:spPr>
        <p:txBody>
          <a:bodyPr wrap="none">
            <a:spAutoFit/>
          </a:bodyPr>
          <a:lstStyle/>
          <a:p>
            <a:r>
              <a:rPr lang="en-US" altLang="ja-JP" sz="2400"/>
              <a:t>w</a:t>
            </a:r>
          </a:p>
          <a:p>
            <a:endParaRPr lang="ja-JP" altLang="en-US" sz="2400"/>
          </a:p>
        </p:txBody>
      </p:sp>
      <p:sp>
        <p:nvSpPr>
          <p:cNvPr id="72723" name="テキスト ボックス 48"/>
          <p:cNvSpPr txBox="1">
            <a:spLocks noChangeArrowheads="1"/>
          </p:cNvSpPr>
          <p:nvPr/>
        </p:nvSpPr>
        <p:spPr bwMode="auto">
          <a:xfrm>
            <a:off x="1695450" y="5691188"/>
            <a:ext cx="355600" cy="461962"/>
          </a:xfrm>
          <a:prstGeom prst="rect">
            <a:avLst/>
          </a:prstGeom>
          <a:noFill/>
          <a:ln w="9525">
            <a:noFill/>
            <a:miter lim="800000"/>
            <a:headEnd/>
            <a:tailEnd/>
          </a:ln>
        </p:spPr>
        <p:txBody>
          <a:bodyPr wrap="none">
            <a:spAutoFit/>
          </a:bodyPr>
          <a:lstStyle/>
          <a:p>
            <a:r>
              <a:rPr lang="en-US" altLang="ja-JP" sz="2400"/>
              <a:t>a</a:t>
            </a:r>
          </a:p>
        </p:txBody>
      </p:sp>
      <p:sp>
        <p:nvSpPr>
          <p:cNvPr id="72724" name="テキスト ボックス 49"/>
          <p:cNvSpPr txBox="1">
            <a:spLocks noChangeArrowheads="1"/>
          </p:cNvSpPr>
          <p:nvPr/>
        </p:nvSpPr>
        <p:spPr bwMode="auto">
          <a:xfrm>
            <a:off x="2452688" y="5694363"/>
            <a:ext cx="357187" cy="830262"/>
          </a:xfrm>
          <a:prstGeom prst="rect">
            <a:avLst/>
          </a:prstGeom>
          <a:noFill/>
          <a:ln w="9525">
            <a:noFill/>
            <a:miter lim="800000"/>
            <a:headEnd/>
            <a:tailEnd/>
          </a:ln>
        </p:spPr>
        <p:txBody>
          <a:bodyPr wrap="none">
            <a:spAutoFit/>
          </a:bodyPr>
          <a:lstStyle/>
          <a:p>
            <a:r>
              <a:rPr lang="en-US" altLang="ja-JP" sz="2400"/>
              <a:t>b</a:t>
            </a:r>
          </a:p>
          <a:p>
            <a:endParaRPr lang="ja-JP" altLang="en-US" sz="2400"/>
          </a:p>
        </p:txBody>
      </p:sp>
      <p:sp>
        <p:nvSpPr>
          <p:cNvPr id="72725" name="テキスト ボックス 50"/>
          <p:cNvSpPr txBox="1">
            <a:spLocks noChangeArrowheads="1"/>
          </p:cNvSpPr>
          <p:nvPr/>
        </p:nvSpPr>
        <p:spPr bwMode="auto">
          <a:xfrm>
            <a:off x="3173413" y="5703888"/>
            <a:ext cx="339725" cy="461962"/>
          </a:xfrm>
          <a:prstGeom prst="rect">
            <a:avLst/>
          </a:prstGeom>
          <a:noFill/>
          <a:ln w="9525">
            <a:noFill/>
            <a:miter lim="800000"/>
            <a:headEnd/>
            <a:tailEnd/>
          </a:ln>
        </p:spPr>
        <p:txBody>
          <a:bodyPr wrap="none">
            <a:spAutoFit/>
          </a:bodyPr>
          <a:lstStyle/>
          <a:p>
            <a:r>
              <a:rPr lang="en-US" altLang="ja-JP" sz="2400"/>
              <a:t>c</a:t>
            </a:r>
          </a:p>
        </p:txBody>
      </p:sp>
      <p:sp>
        <p:nvSpPr>
          <p:cNvPr id="72726" name="テキスト ボックス 51"/>
          <p:cNvSpPr txBox="1">
            <a:spLocks noChangeArrowheads="1"/>
          </p:cNvSpPr>
          <p:nvPr/>
        </p:nvSpPr>
        <p:spPr bwMode="auto">
          <a:xfrm>
            <a:off x="3856038" y="5703888"/>
            <a:ext cx="355600" cy="461962"/>
          </a:xfrm>
          <a:prstGeom prst="rect">
            <a:avLst/>
          </a:prstGeom>
          <a:noFill/>
          <a:ln w="9525">
            <a:noFill/>
            <a:miter lim="800000"/>
            <a:headEnd/>
            <a:tailEnd/>
          </a:ln>
        </p:spPr>
        <p:txBody>
          <a:bodyPr wrap="none">
            <a:spAutoFit/>
          </a:bodyPr>
          <a:lstStyle/>
          <a:p>
            <a:r>
              <a:rPr lang="en-US" altLang="ja-JP" sz="2400"/>
              <a:t>d</a:t>
            </a:r>
          </a:p>
        </p:txBody>
      </p:sp>
      <p:cxnSp>
        <p:nvCxnSpPr>
          <p:cNvPr id="53" name="直線コネクタ 52"/>
          <p:cNvCxnSpPr>
            <a:endCxn id="33" idx="3"/>
          </p:cNvCxnSpPr>
          <p:nvPr/>
        </p:nvCxnSpPr>
        <p:spPr bwMode="auto">
          <a:xfrm rot="5400000" flipH="1" flipV="1">
            <a:off x="1783557" y="4525168"/>
            <a:ext cx="1200150" cy="97631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5" name="直線コネクタ 54"/>
          <p:cNvCxnSpPr/>
          <p:nvPr/>
        </p:nvCxnSpPr>
        <p:spPr bwMode="auto">
          <a:xfrm rot="5400000" flipH="1" flipV="1">
            <a:off x="2546350" y="4500563"/>
            <a:ext cx="1201738" cy="97631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6" name="直線コネクタ 55"/>
          <p:cNvCxnSpPr>
            <a:endCxn id="33" idx="5"/>
          </p:cNvCxnSpPr>
          <p:nvPr/>
        </p:nvCxnSpPr>
        <p:spPr bwMode="auto">
          <a:xfrm rot="16200000" flipV="1">
            <a:off x="2555876" y="4846637"/>
            <a:ext cx="1225550" cy="35877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Tree>
  </p:cSld>
  <p:clrMapOvr>
    <a:masterClrMapping/>
  </p:clrMapOvr>
  <p:transition advTm="14149"/>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タイトル 1"/>
          <p:cNvSpPr>
            <a:spLocks noGrp="1"/>
          </p:cNvSpPr>
          <p:nvPr>
            <p:ph type="title"/>
          </p:nvPr>
        </p:nvSpPr>
        <p:spPr/>
        <p:txBody>
          <a:bodyPr/>
          <a:lstStyle/>
          <a:p>
            <a:pPr eaLnBrk="1" hangingPunct="1"/>
            <a:r>
              <a:rPr lang="en-US" altLang="ja-JP"/>
              <a:t>1</a:t>
            </a:r>
            <a:r>
              <a:rPr lang="ja-JP" altLang="en-US"/>
              <a:t>　様々なグラフの例</a:t>
            </a:r>
          </a:p>
        </p:txBody>
      </p:sp>
      <p:sp>
        <p:nvSpPr>
          <p:cNvPr id="7373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defRPr/>
            </a:pPr>
            <a:r>
              <a:rPr lang="ja-JP" altLang="en-US" sz="2400" dirty="0">
                <a:latin typeface="Calibri" pitchFamily="34" charset="0"/>
                <a:ea typeface="ＭＳ Ｐゴシック" charset="-128"/>
              </a:rPr>
              <a:t>完全</a:t>
            </a:r>
            <a:r>
              <a:rPr lang="en-US" altLang="ja-JP" sz="2400" dirty="0">
                <a:latin typeface="Calibri" pitchFamily="34" charset="0"/>
                <a:ea typeface="ＭＳ Ｐゴシック" charset="-128"/>
              </a:rPr>
              <a:t>2</a:t>
            </a:r>
            <a:r>
              <a:rPr lang="ja-JP" altLang="en-US" sz="2400" dirty="0">
                <a:latin typeface="Calibri" pitchFamily="34" charset="0"/>
                <a:ea typeface="ＭＳ Ｐゴシック" charset="-128"/>
              </a:rPr>
              <a:t>部グラフ：</a:t>
            </a:r>
            <a:r>
              <a:rPr lang="en-US" altLang="ja-JP" sz="2400" dirty="0">
                <a:latin typeface="Calibri" pitchFamily="34" charset="0"/>
                <a:ea typeface="ＭＳ Ｐゴシック" charset="-128"/>
              </a:rPr>
              <a:t> V(G)=V</a:t>
            </a:r>
            <a:r>
              <a:rPr lang="en-US" altLang="ja-JP" sz="2400" baseline="-25000" dirty="0">
                <a:latin typeface="Calibri" pitchFamily="34" charset="0"/>
                <a:ea typeface="ＭＳ Ｐゴシック" charset="-128"/>
              </a:rPr>
              <a:t>1</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a:t>
            </a:r>
            <a:r>
              <a:rPr lang="en-US" altLang="ja-JP" sz="2400" baseline="-25000" dirty="0">
                <a:latin typeface="Calibri" pitchFamily="34" charset="0"/>
                <a:ea typeface="ＭＳ Ｐゴシック" charset="-128"/>
              </a:rPr>
              <a:t>2</a:t>
            </a:r>
            <a:r>
              <a:rPr lang="en-US" altLang="ja-JP" sz="2400" dirty="0">
                <a:latin typeface="Calibri" pitchFamily="34" charset="0"/>
                <a:ea typeface="ＭＳ Ｐゴシック" charset="-128"/>
              </a:rPr>
              <a:t>, V</a:t>
            </a:r>
            <a:r>
              <a:rPr lang="en-US" altLang="ja-JP" sz="2400" baseline="-25000" dirty="0">
                <a:latin typeface="Calibri" pitchFamily="34" charset="0"/>
                <a:ea typeface="ＭＳ Ｐゴシック" charset="-128"/>
              </a:rPr>
              <a:t>1</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a:t>
            </a:r>
            <a:r>
              <a:rPr lang="en-US" altLang="ja-JP" sz="2400" baseline="-25000" dirty="0">
                <a:latin typeface="Calibri" pitchFamily="34" charset="0"/>
                <a:ea typeface="ＭＳ Ｐゴシック" charset="-128"/>
              </a:rPr>
              <a:t>2</a:t>
            </a:r>
            <a:r>
              <a:rPr lang="en-US" altLang="ja-JP" sz="2400" dirty="0">
                <a:latin typeface="Calibri" pitchFamily="34" charset="0"/>
                <a:ea typeface="ＭＳ Ｐゴシック" charset="-128"/>
              </a:rPr>
              <a:t>=</a:t>
            </a:r>
            <a:r>
              <a:rPr lang="ja-JP" altLang="en-US" sz="2400" dirty="0">
                <a:latin typeface="Calibri" pitchFamily="34" charset="0"/>
                <a:ea typeface="ＭＳ Ｐゴシック" charset="-128"/>
              </a:rPr>
              <a:t>∅</a:t>
            </a:r>
            <a:endParaRPr lang="en-US" altLang="ja-JP" sz="2400" dirty="0">
              <a:latin typeface="Calibri" pitchFamily="34" charset="0"/>
              <a:ea typeface="ＭＳ Ｐゴシック" charset="-128"/>
            </a:endParaRPr>
          </a:p>
          <a:p>
            <a:pPr marL="273050" indent="-273050">
              <a:spcBef>
                <a:spcPct val="20000"/>
              </a:spcBef>
              <a:buClr>
                <a:srgbClr val="0BD0D9"/>
              </a:buClr>
              <a:buSzPct val="95000"/>
              <a:defRPr/>
            </a:pP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E(G)={</a:t>
            </a:r>
            <a:r>
              <a:rPr lang="en-US" altLang="ja-JP" sz="2400" dirty="0" err="1">
                <a:latin typeface="Calibri" pitchFamily="34" charset="0"/>
                <a:ea typeface="ＭＳ Ｐゴシック" charset="-128"/>
              </a:rPr>
              <a:t>xy</a:t>
            </a:r>
            <a:r>
              <a:rPr lang="en-US" altLang="ja-JP" sz="2400" dirty="0">
                <a:latin typeface="Calibri" pitchFamily="34" charset="0"/>
                <a:ea typeface="ＭＳ Ｐゴシック" charset="-128"/>
              </a:rPr>
              <a:t>: x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a:t>
            </a:r>
            <a:r>
              <a:rPr lang="en-US" altLang="ja-JP" sz="2400" baseline="-25000" dirty="0">
                <a:latin typeface="Calibri" pitchFamily="34" charset="0"/>
                <a:ea typeface="ＭＳ Ｐゴシック" charset="-128"/>
              </a:rPr>
              <a:t>1</a:t>
            </a:r>
            <a:r>
              <a:rPr lang="en-US" altLang="ja-JP" sz="2400" dirty="0">
                <a:latin typeface="Calibri" pitchFamily="34" charset="0"/>
                <a:ea typeface="ＭＳ Ｐゴシック" charset="-128"/>
              </a:rPr>
              <a:t>, y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a:t>
            </a:r>
            <a:r>
              <a:rPr lang="en-US" altLang="ja-JP" sz="2400" baseline="-25000" dirty="0">
                <a:latin typeface="Calibri" pitchFamily="34" charset="0"/>
                <a:ea typeface="ＭＳ Ｐゴシック" charset="-128"/>
              </a:rPr>
              <a:t>2</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で表されるグラフ</a:t>
            </a:r>
            <a:endParaRPr lang="en-US" altLang="ja-JP" sz="2400" dirty="0">
              <a:latin typeface="Calibri" pitchFamily="34" charset="0"/>
              <a:ea typeface="ＭＳ Ｐゴシック" charset="-128"/>
            </a:endParaRPr>
          </a:p>
          <a:p>
            <a:pPr marL="273050" indent="-273050">
              <a:spcBef>
                <a:spcPct val="20000"/>
              </a:spcBef>
              <a:buClr>
                <a:srgbClr val="0BD0D9"/>
              </a:buClr>
              <a:buSzPct val="95000"/>
              <a:defRPr/>
            </a:pP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a:t>
            </a:r>
            <a:r>
              <a:rPr lang="en-US" altLang="ja-JP" sz="2400" baseline="-25000" dirty="0">
                <a:latin typeface="Calibri" pitchFamily="34" charset="0"/>
                <a:ea typeface="ＭＳ Ｐゴシック" charset="-128"/>
              </a:rPr>
              <a:t>1</a:t>
            </a:r>
            <a:r>
              <a:rPr lang="en-US" altLang="ja-JP" sz="2400" dirty="0">
                <a:latin typeface="Calibri" pitchFamily="34" charset="0"/>
                <a:ea typeface="ＭＳ Ｐゴシック" charset="-128"/>
              </a:rPr>
              <a:t>|=l, |V</a:t>
            </a:r>
            <a:r>
              <a:rPr lang="en-US" altLang="ja-JP" sz="2400" baseline="-25000" dirty="0">
                <a:latin typeface="Calibri" pitchFamily="34" charset="0"/>
                <a:ea typeface="ＭＳ Ｐゴシック" charset="-128"/>
              </a:rPr>
              <a:t>2</a:t>
            </a:r>
            <a:r>
              <a:rPr lang="en-US" altLang="ja-JP" sz="2400" dirty="0">
                <a:latin typeface="Calibri" pitchFamily="34" charset="0"/>
                <a:ea typeface="ＭＳ Ｐゴシック" charset="-128"/>
              </a:rPr>
              <a:t>|=m </a:t>
            </a:r>
            <a:r>
              <a:rPr lang="ja-JP" altLang="en-US" sz="2400" dirty="0">
                <a:latin typeface="Calibri" pitchFamily="34" charset="0"/>
                <a:ea typeface="ＭＳ Ｐゴシック" charset="-128"/>
              </a:rPr>
              <a:t>のとき，</a:t>
            </a:r>
            <a:r>
              <a:rPr lang="en-US" altLang="ja-JP" sz="2400" dirty="0" err="1">
                <a:latin typeface="Calibri" pitchFamily="34" charset="0"/>
                <a:ea typeface="ＭＳ Ｐゴシック" charset="-128"/>
              </a:rPr>
              <a:t>K</a:t>
            </a:r>
            <a:r>
              <a:rPr lang="en-US" altLang="ja-JP" sz="1600" dirty="0" err="1">
                <a:latin typeface="Calibri" pitchFamily="34" charset="0"/>
                <a:ea typeface="ＭＳ Ｐゴシック" charset="-128"/>
              </a:rPr>
              <a:t>l,m</a:t>
            </a:r>
            <a:r>
              <a:rPr lang="ja-JP" altLang="en-US" sz="2400" dirty="0">
                <a:latin typeface="Calibri" pitchFamily="34" charset="0"/>
                <a:ea typeface="ＭＳ Ｐゴシック" charset="-128"/>
              </a:rPr>
              <a:t>で表される　　　</a:t>
            </a:r>
            <a:endParaRPr lang="en-US" altLang="ja-JP" sz="2400" dirty="0">
              <a:latin typeface="Calibri" pitchFamily="34" charset="0"/>
              <a:ea typeface="ＭＳ Ｐゴシック" charset="-128"/>
            </a:endParaRPr>
          </a:p>
          <a:p>
            <a:pPr marL="273050" indent="-273050">
              <a:spcBef>
                <a:spcPct val="20000"/>
              </a:spcBef>
              <a:buClr>
                <a:srgbClr val="0BD0D9"/>
              </a:buClr>
              <a:buSzPct val="95000"/>
              <a:defRPr/>
            </a:pPr>
            <a:r>
              <a:rPr lang="en-US" altLang="ja-JP" sz="2400" dirty="0">
                <a:latin typeface="Calibri" pitchFamily="34" charset="0"/>
                <a:ea typeface="+mn-ea"/>
              </a:rPr>
              <a:t>  </a:t>
            </a:r>
          </a:p>
          <a:p>
            <a:pPr marL="273050" indent="-273050">
              <a:spcBef>
                <a:spcPct val="20000"/>
              </a:spcBef>
              <a:buClr>
                <a:srgbClr val="0BD0D9"/>
              </a:buClr>
              <a:buSzPct val="95000"/>
              <a:defRPr/>
            </a:pPr>
            <a:endParaRPr lang="en-US" altLang="ja-JP" sz="2400" dirty="0">
              <a:latin typeface="Calibri" pitchFamily="34" charset="0"/>
              <a:ea typeface="+mn-ea"/>
            </a:endParaRPr>
          </a:p>
          <a:p>
            <a:pPr marL="273050" indent="-273050">
              <a:spcBef>
                <a:spcPct val="20000"/>
              </a:spcBef>
              <a:buClr>
                <a:srgbClr val="0BD0D9"/>
              </a:buClr>
              <a:buSzPct val="95000"/>
              <a:defRPr/>
            </a:pPr>
            <a:r>
              <a:rPr lang="en-US" altLang="ja-JP" sz="2400" dirty="0">
                <a:latin typeface="Calibri" pitchFamily="34" charset="0"/>
                <a:ea typeface="+mn-ea"/>
              </a:rPr>
              <a:t>                                                        V</a:t>
            </a:r>
            <a:r>
              <a:rPr lang="en-US" altLang="ja-JP" sz="2400" baseline="-25000" dirty="0">
                <a:latin typeface="Calibri" pitchFamily="34" charset="0"/>
                <a:ea typeface="+mn-ea"/>
              </a:rPr>
              <a:t>1</a:t>
            </a:r>
            <a:r>
              <a:rPr lang="en-US" altLang="ja-JP" sz="2400" dirty="0">
                <a:latin typeface="Calibri" pitchFamily="34" charset="0"/>
                <a:ea typeface="+mn-ea"/>
              </a:rPr>
              <a:t>={</a:t>
            </a:r>
            <a:r>
              <a:rPr lang="en-US" altLang="ja-JP" sz="2400" dirty="0" err="1">
                <a:latin typeface="Calibri" pitchFamily="34" charset="0"/>
                <a:ea typeface="+mn-ea"/>
              </a:rPr>
              <a:t>u,v,w</a:t>
            </a:r>
            <a:r>
              <a:rPr lang="en-US" altLang="ja-JP" sz="2400" dirty="0">
                <a:latin typeface="Calibri" pitchFamily="34" charset="0"/>
                <a:ea typeface="+mn-ea"/>
              </a:rPr>
              <a:t>}, V</a:t>
            </a:r>
            <a:r>
              <a:rPr lang="en-US" altLang="ja-JP" sz="2400" baseline="-25000" dirty="0">
                <a:latin typeface="Calibri" pitchFamily="34" charset="0"/>
                <a:ea typeface="+mn-ea"/>
              </a:rPr>
              <a:t>2</a:t>
            </a:r>
            <a:r>
              <a:rPr lang="en-US" altLang="ja-JP" sz="2400" dirty="0">
                <a:latin typeface="Calibri" pitchFamily="34" charset="0"/>
                <a:ea typeface="+mn-ea"/>
              </a:rPr>
              <a:t>={</a:t>
            </a:r>
            <a:r>
              <a:rPr lang="en-US" altLang="ja-JP" sz="2400" dirty="0" err="1">
                <a:latin typeface="Calibri" pitchFamily="34" charset="0"/>
                <a:ea typeface="+mn-ea"/>
              </a:rPr>
              <a:t>a,b,c,d</a:t>
            </a:r>
            <a:r>
              <a:rPr lang="en-US" altLang="ja-JP" sz="2400" dirty="0">
                <a:latin typeface="Calibri" pitchFamily="34" charset="0"/>
                <a:ea typeface="+mn-ea"/>
              </a:rPr>
              <a:t>}</a:t>
            </a:r>
          </a:p>
          <a:p>
            <a:pPr marL="273050" indent="-273050">
              <a:spcBef>
                <a:spcPct val="20000"/>
              </a:spcBef>
              <a:buClr>
                <a:srgbClr val="0BD0D9"/>
              </a:buClr>
              <a:buSzPct val="95000"/>
              <a:defRPr/>
            </a:pPr>
            <a:r>
              <a:rPr lang="en-US" altLang="ja-JP" sz="2400" dirty="0">
                <a:latin typeface="Calibri" pitchFamily="34" charset="0"/>
                <a:ea typeface="+mn-ea"/>
              </a:rPr>
              <a:t>                                                        |V</a:t>
            </a:r>
            <a:r>
              <a:rPr lang="en-US" altLang="ja-JP" sz="2400" baseline="-25000" dirty="0">
                <a:latin typeface="Calibri" pitchFamily="34" charset="0"/>
                <a:ea typeface="+mn-ea"/>
              </a:rPr>
              <a:t>1</a:t>
            </a:r>
            <a:r>
              <a:rPr lang="en-US" altLang="ja-JP" sz="2400" dirty="0">
                <a:latin typeface="Calibri" pitchFamily="34" charset="0"/>
                <a:ea typeface="+mn-ea"/>
              </a:rPr>
              <a:t>|=3, |V</a:t>
            </a:r>
            <a:r>
              <a:rPr lang="en-US" altLang="ja-JP" sz="2400" baseline="-25000" dirty="0">
                <a:latin typeface="Calibri" pitchFamily="34" charset="0"/>
                <a:ea typeface="+mn-ea"/>
              </a:rPr>
              <a:t>2</a:t>
            </a:r>
            <a:r>
              <a:rPr lang="en-US" altLang="ja-JP" sz="2400" dirty="0">
                <a:latin typeface="Calibri" pitchFamily="34" charset="0"/>
                <a:ea typeface="+mn-ea"/>
              </a:rPr>
              <a:t>|=4</a:t>
            </a:r>
          </a:p>
          <a:p>
            <a:pPr marL="273050" indent="-273050">
              <a:spcBef>
                <a:spcPct val="20000"/>
              </a:spcBef>
              <a:buClr>
                <a:srgbClr val="0BD0D9"/>
              </a:buClr>
              <a:buSzPct val="95000"/>
              <a:defRPr/>
            </a:pPr>
            <a:r>
              <a:rPr lang="en-US" altLang="ja-JP" sz="2400" dirty="0">
                <a:latin typeface="Calibri" pitchFamily="34" charset="0"/>
                <a:ea typeface="+mn-ea"/>
              </a:rPr>
              <a:t>                                                         </a:t>
            </a:r>
          </a:p>
          <a:p>
            <a:pPr marL="273050" indent="-273050">
              <a:spcBef>
                <a:spcPct val="20000"/>
              </a:spcBef>
              <a:buClr>
                <a:srgbClr val="0BD0D9"/>
              </a:buClr>
              <a:buSzPct val="95000"/>
              <a:defRPr/>
            </a:pPr>
            <a:endParaRPr lang="en-US" altLang="ja-JP" sz="2400" dirty="0">
              <a:latin typeface="Calibri" pitchFamily="34" charset="0"/>
              <a:ea typeface="+mn-ea"/>
            </a:endParaRPr>
          </a:p>
          <a:p>
            <a:pPr marL="273050" indent="-273050">
              <a:spcBef>
                <a:spcPct val="20000"/>
              </a:spcBef>
              <a:buClr>
                <a:srgbClr val="0BD0D9"/>
              </a:buClr>
              <a:buSzPct val="95000"/>
              <a:defRPr/>
            </a:pPr>
            <a:r>
              <a:rPr lang="en-US" altLang="ja-JP" sz="2400" dirty="0">
                <a:latin typeface="Calibri" pitchFamily="34" charset="0"/>
                <a:ea typeface="+mn-ea"/>
              </a:rPr>
              <a:t>                                </a:t>
            </a:r>
            <a:r>
              <a:rPr lang="en-US" altLang="ja-JP" sz="2400" dirty="0">
                <a:latin typeface="Calibri" pitchFamily="34" charset="0"/>
                <a:ea typeface="ＭＳ Ｐゴシック" charset="-128"/>
              </a:rPr>
              <a:t>K</a:t>
            </a:r>
            <a:r>
              <a:rPr lang="en-US" altLang="ja-JP" sz="1600" dirty="0">
                <a:latin typeface="Calibri" pitchFamily="34" charset="0"/>
                <a:ea typeface="ＭＳ Ｐゴシック" charset="-128"/>
              </a:rPr>
              <a:t>3,4</a:t>
            </a:r>
            <a:endParaRPr lang="en-US" altLang="ja-JP" sz="1600" dirty="0">
              <a:latin typeface="Calibri" pitchFamily="34" charset="0"/>
              <a:ea typeface="+mn-ea"/>
            </a:endParaRPr>
          </a:p>
          <a:p>
            <a:pPr marL="273050" indent="-273050">
              <a:spcBef>
                <a:spcPct val="20000"/>
              </a:spcBef>
              <a:buClr>
                <a:srgbClr val="0BD0D9"/>
              </a:buClr>
              <a:buSzPct val="95000"/>
              <a:defRPr/>
            </a:pPr>
            <a:endParaRPr lang="en-US" altLang="ja-JP" sz="2400" dirty="0">
              <a:latin typeface="Calibri" pitchFamily="34" charset="0"/>
              <a:ea typeface="+mn-ea"/>
            </a:endParaRPr>
          </a:p>
          <a:p>
            <a:pPr marL="273050" indent="-273050">
              <a:spcBef>
                <a:spcPct val="20000"/>
              </a:spcBef>
              <a:buClr>
                <a:srgbClr val="0BD0D9"/>
              </a:buClr>
              <a:buSzPct val="95000"/>
              <a:defRPr/>
            </a:pPr>
            <a:endParaRPr lang="en-US" altLang="ja-JP" sz="2400" dirty="0">
              <a:latin typeface="Calibri" pitchFamily="34" charset="0"/>
              <a:ea typeface="+mn-ea"/>
            </a:endParaRPr>
          </a:p>
          <a:p>
            <a:pPr marL="273050" indent="-273050">
              <a:spcBef>
                <a:spcPct val="20000"/>
              </a:spcBef>
              <a:buClr>
                <a:srgbClr val="0BD0D9"/>
              </a:buClr>
              <a:buSzPct val="95000"/>
              <a:defRPr/>
            </a:pPr>
            <a:endParaRPr lang="en-US" altLang="ja-JP" sz="2400" dirty="0">
              <a:latin typeface="Calibri" pitchFamily="34" charset="0"/>
              <a:ea typeface="+mn-ea"/>
            </a:endParaRPr>
          </a:p>
          <a:p>
            <a:pPr marL="273050" indent="-273050">
              <a:spcBef>
                <a:spcPct val="20000"/>
              </a:spcBef>
              <a:buClr>
                <a:srgbClr val="0BD0D9"/>
              </a:buClr>
              <a:buSzPct val="95000"/>
              <a:defRPr/>
            </a:pPr>
            <a:endParaRPr lang="en-US" altLang="ja-JP" sz="1600" dirty="0">
              <a:latin typeface="Calibri" pitchFamily="34" charset="0"/>
              <a:ea typeface="+mn-ea"/>
            </a:endParaRPr>
          </a:p>
        </p:txBody>
      </p:sp>
      <p:cxnSp>
        <p:nvCxnSpPr>
          <p:cNvPr id="5" name="直線コネクタ 4"/>
          <p:cNvCxnSpPr>
            <a:stCxn id="35" idx="0"/>
          </p:cNvCxnSpPr>
          <p:nvPr/>
        </p:nvCxnSpPr>
        <p:spPr bwMode="auto">
          <a:xfrm rot="5400000" flipH="1" flipV="1">
            <a:off x="1450182" y="4815681"/>
            <a:ext cx="1200150" cy="300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2" name="円/楕円 31"/>
          <p:cNvSpPr/>
          <p:nvPr/>
        </p:nvSpPr>
        <p:spPr bwMode="auto">
          <a:xfrm>
            <a:off x="2127250" y="4270375"/>
            <a:ext cx="166688"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 name="円/楕円 32"/>
          <p:cNvSpPr/>
          <p:nvPr/>
        </p:nvSpPr>
        <p:spPr bwMode="auto">
          <a:xfrm>
            <a:off x="2847975" y="4270375"/>
            <a:ext cx="165100"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p:nvPr/>
        </p:nvSpPr>
        <p:spPr bwMode="auto">
          <a:xfrm>
            <a:off x="3567113" y="4270375"/>
            <a:ext cx="166687"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p:nvPr/>
        </p:nvSpPr>
        <p:spPr bwMode="auto">
          <a:xfrm>
            <a:off x="1817688" y="5565775"/>
            <a:ext cx="165100"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p:nvPr/>
        </p:nvSpPr>
        <p:spPr bwMode="auto">
          <a:xfrm>
            <a:off x="2538413" y="5565775"/>
            <a:ext cx="165100"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p:nvPr/>
        </p:nvSpPr>
        <p:spPr bwMode="auto">
          <a:xfrm>
            <a:off x="3257550" y="5565775"/>
            <a:ext cx="166688"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p:nvPr/>
        </p:nvSpPr>
        <p:spPr bwMode="auto">
          <a:xfrm>
            <a:off x="3978275" y="5565775"/>
            <a:ext cx="165100"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40" name="直線コネクタ 39"/>
          <p:cNvCxnSpPr/>
          <p:nvPr/>
        </p:nvCxnSpPr>
        <p:spPr bwMode="auto">
          <a:xfrm rot="5400000" flipH="1" flipV="1">
            <a:off x="2180431" y="4839494"/>
            <a:ext cx="1201738" cy="2984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1" name="直線コネクタ 40"/>
          <p:cNvCxnSpPr/>
          <p:nvPr/>
        </p:nvCxnSpPr>
        <p:spPr bwMode="auto">
          <a:xfrm rot="5400000" flipH="1" flipV="1">
            <a:off x="2900363" y="4838700"/>
            <a:ext cx="1201738" cy="300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2" name="直線コネクタ 41"/>
          <p:cNvCxnSpPr>
            <a:endCxn id="33" idx="5"/>
          </p:cNvCxnSpPr>
          <p:nvPr/>
        </p:nvCxnSpPr>
        <p:spPr bwMode="auto">
          <a:xfrm rot="16200000" flipV="1">
            <a:off x="2917826" y="4484687"/>
            <a:ext cx="1225550" cy="108267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4" name="直線コネクタ 43"/>
          <p:cNvCxnSpPr/>
          <p:nvPr/>
        </p:nvCxnSpPr>
        <p:spPr bwMode="auto">
          <a:xfrm rot="16200000" flipV="1">
            <a:off x="1813719" y="4855369"/>
            <a:ext cx="1247775" cy="3635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73745" name="テキスト ボックス 45"/>
          <p:cNvSpPr txBox="1">
            <a:spLocks noChangeArrowheads="1"/>
          </p:cNvSpPr>
          <p:nvPr/>
        </p:nvSpPr>
        <p:spPr bwMode="auto">
          <a:xfrm>
            <a:off x="2055813" y="3860800"/>
            <a:ext cx="355600" cy="831850"/>
          </a:xfrm>
          <a:prstGeom prst="rect">
            <a:avLst/>
          </a:prstGeom>
          <a:noFill/>
          <a:ln w="9525">
            <a:noFill/>
            <a:miter lim="800000"/>
            <a:headEnd/>
            <a:tailEnd/>
          </a:ln>
        </p:spPr>
        <p:txBody>
          <a:bodyPr wrap="none">
            <a:spAutoFit/>
          </a:bodyPr>
          <a:lstStyle/>
          <a:p>
            <a:r>
              <a:rPr lang="en-US" altLang="ja-JP" sz="2400"/>
              <a:t>u</a:t>
            </a:r>
          </a:p>
          <a:p>
            <a:endParaRPr lang="ja-JP" altLang="en-US" sz="2400"/>
          </a:p>
        </p:txBody>
      </p:sp>
      <p:sp>
        <p:nvSpPr>
          <p:cNvPr id="73746" name="テキスト ボックス 46"/>
          <p:cNvSpPr txBox="1">
            <a:spLocks noChangeArrowheads="1"/>
          </p:cNvSpPr>
          <p:nvPr/>
        </p:nvSpPr>
        <p:spPr bwMode="auto">
          <a:xfrm>
            <a:off x="2779713" y="3860800"/>
            <a:ext cx="338137" cy="831850"/>
          </a:xfrm>
          <a:prstGeom prst="rect">
            <a:avLst/>
          </a:prstGeom>
          <a:noFill/>
          <a:ln w="9525">
            <a:noFill/>
            <a:miter lim="800000"/>
            <a:headEnd/>
            <a:tailEnd/>
          </a:ln>
        </p:spPr>
        <p:txBody>
          <a:bodyPr wrap="none">
            <a:spAutoFit/>
          </a:bodyPr>
          <a:lstStyle/>
          <a:p>
            <a:r>
              <a:rPr lang="en-US" altLang="ja-JP" sz="2400"/>
              <a:t>v</a:t>
            </a:r>
          </a:p>
          <a:p>
            <a:endParaRPr lang="ja-JP" altLang="en-US" sz="2400"/>
          </a:p>
        </p:txBody>
      </p:sp>
      <p:sp>
        <p:nvSpPr>
          <p:cNvPr id="73747" name="テキスト ボックス 47"/>
          <p:cNvSpPr txBox="1">
            <a:spLocks noChangeArrowheads="1"/>
          </p:cNvSpPr>
          <p:nvPr/>
        </p:nvSpPr>
        <p:spPr bwMode="auto">
          <a:xfrm>
            <a:off x="3498850" y="3860800"/>
            <a:ext cx="407988" cy="831850"/>
          </a:xfrm>
          <a:prstGeom prst="rect">
            <a:avLst/>
          </a:prstGeom>
          <a:noFill/>
          <a:ln w="9525">
            <a:noFill/>
            <a:miter lim="800000"/>
            <a:headEnd/>
            <a:tailEnd/>
          </a:ln>
        </p:spPr>
        <p:txBody>
          <a:bodyPr wrap="none">
            <a:spAutoFit/>
          </a:bodyPr>
          <a:lstStyle/>
          <a:p>
            <a:r>
              <a:rPr lang="en-US" altLang="ja-JP" sz="2400"/>
              <a:t>w</a:t>
            </a:r>
          </a:p>
          <a:p>
            <a:endParaRPr lang="ja-JP" altLang="en-US" sz="2400"/>
          </a:p>
        </p:txBody>
      </p:sp>
      <p:sp>
        <p:nvSpPr>
          <p:cNvPr id="73748" name="テキスト ボックス 48"/>
          <p:cNvSpPr txBox="1">
            <a:spLocks noChangeArrowheads="1"/>
          </p:cNvSpPr>
          <p:nvPr/>
        </p:nvSpPr>
        <p:spPr bwMode="auto">
          <a:xfrm>
            <a:off x="1695450" y="5691188"/>
            <a:ext cx="355600" cy="461962"/>
          </a:xfrm>
          <a:prstGeom prst="rect">
            <a:avLst/>
          </a:prstGeom>
          <a:noFill/>
          <a:ln w="9525">
            <a:noFill/>
            <a:miter lim="800000"/>
            <a:headEnd/>
            <a:tailEnd/>
          </a:ln>
        </p:spPr>
        <p:txBody>
          <a:bodyPr wrap="none">
            <a:spAutoFit/>
          </a:bodyPr>
          <a:lstStyle/>
          <a:p>
            <a:r>
              <a:rPr lang="en-US" altLang="ja-JP" sz="2400"/>
              <a:t>a</a:t>
            </a:r>
          </a:p>
        </p:txBody>
      </p:sp>
      <p:sp>
        <p:nvSpPr>
          <p:cNvPr id="73749" name="テキスト ボックス 49"/>
          <p:cNvSpPr txBox="1">
            <a:spLocks noChangeArrowheads="1"/>
          </p:cNvSpPr>
          <p:nvPr/>
        </p:nvSpPr>
        <p:spPr bwMode="auto">
          <a:xfrm>
            <a:off x="2452688" y="5694363"/>
            <a:ext cx="357187" cy="830262"/>
          </a:xfrm>
          <a:prstGeom prst="rect">
            <a:avLst/>
          </a:prstGeom>
          <a:noFill/>
          <a:ln w="9525">
            <a:noFill/>
            <a:miter lim="800000"/>
            <a:headEnd/>
            <a:tailEnd/>
          </a:ln>
        </p:spPr>
        <p:txBody>
          <a:bodyPr wrap="none">
            <a:spAutoFit/>
          </a:bodyPr>
          <a:lstStyle/>
          <a:p>
            <a:r>
              <a:rPr lang="en-US" altLang="ja-JP" sz="2400"/>
              <a:t>b</a:t>
            </a:r>
          </a:p>
          <a:p>
            <a:endParaRPr lang="ja-JP" altLang="en-US" sz="2400"/>
          </a:p>
        </p:txBody>
      </p:sp>
      <p:sp>
        <p:nvSpPr>
          <p:cNvPr id="73750" name="テキスト ボックス 50"/>
          <p:cNvSpPr txBox="1">
            <a:spLocks noChangeArrowheads="1"/>
          </p:cNvSpPr>
          <p:nvPr/>
        </p:nvSpPr>
        <p:spPr bwMode="auto">
          <a:xfrm>
            <a:off x="3173413" y="5703888"/>
            <a:ext cx="339725" cy="461962"/>
          </a:xfrm>
          <a:prstGeom prst="rect">
            <a:avLst/>
          </a:prstGeom>
          <a:noFill/>
          <a:ln w="9525">
            <a:noFill/>
            <a:miter lim="800000"/>
            <a:headEnd/>
            <a:tailEnd/>
          </a:ln>
        </p:spPr>
        <p:txBody>
          <a:bodyPr wrap="none">
            <a:spAutoFit/>
          </a:bodyPr>
          <a:lstStyle/>
          <a:p>
            <a:r>
              <a:rPr lang="en-US" altLang="ja-JP" sz="2400"/>
              <a:t>c</a:t>
            </a:r>
          </a:p>
        </p:txBody>
      </p:sp>
      <p:sp>
        <p:nvSpPr>
          <p:cNvPr id="73751" name="テキスト ボックス 51"/>
          <p:cNvSpPr txBox="1">
            <a:spLocks noChangeArrowheads="1"/>
          </p:cNvSpPr>
          <p:nvPr/>
        </p:nvSpPr>
        <p:spPr bwMode="auto">
          <a:xfrm>
            <a:off x="3856038" y="5703888"/>
            <a:ext cx="355600" cy="461962"/>
          </a:xfrm>
          <a:prstGeom prst="rect">
            <a:avLst/>
          </a:prstGeom>
          <a:noFill/>
          <a:ln w="9525">
            <a:noFill/>
            <a:miter lim="800000"/>
            <a:headEnd/>
            <a:tailEnd/>
          </a:ln>
        </p:spPr>
        <p:txBody>
          <a:bodyPr wrap="none">
            <a:spAutoFit/>
          </a:bodyPr>
          <a:lstStyle/>
          <a:p>
            <a:r>
              <a:rPr lang="en-US" altLang="ja-JP" sz="2400"/>
              <a:t>d</a:t>
            </a:r>
          </a:p>
        </p:txBody>
      </p:sp>
      <p:cxnSp>
        <p:nvCxnSpPr>
          <p:cNvPr id="53" name="直線コネクタ 52"/>
          <p:cNvCxnSpPr>
            <a:endCxn id="33" idx="3"/>
          </p:cNvCxnSpPr>
          <p:nvPr/>
        </p:nvCxnSpPr>
        <p:spPr bwMode="auto">
          <a:xfrm rot="5400000" flipH="1" flipV="1">
            <a:off x="1783557" y="4525168"/>
            <a:ext cx="1200150" cy="97631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5" name="直線コネクタ 54"/>
          <p:cNvCxnSpPr/>
          <p:nvPr/>
        </p:nvCxnSpPr>
        <p:spPr bwMode="auto">
          <a:xfrm rot="5400000" flipH="1" flipV="1">
            <a:off x="2546350" y="4500563"/>
            <a:ext cx="1201738" cy="97631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6" name="直線コネクタ 55"/>
          <p:cNvCxnSpPr>
            <a:endCxn id="33" idx="5"/>
          </p:cNvCxnSpPr>
          <p:nvPr/>
        </p:nvCxnSpPr>
        <p:spPr bwMode="auto">
          <a:xfrm rot="16200000" flipV="1">
            <a:off x="2555876" y="4846637"/>
            <a:ext cx="1225550" cy="35877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8" name="直線コネクタ 57"/>
          <p:cNvCxnSpPr>
            <a:endCxn id="34" idx="3"/>
          </p:cNvCxnSpPr>
          <p:nvPr/>
        </p:nvCxnSpPr>
        <p:spPr bwMode="auto">
          <a:xfrm flipV="1">
            <a:off x="1895475" y="4413250"/>
            <a:ext cx="1697038" cy="119062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0" name="直線コネクタ 59"/>
          <p:cNvCxnSpPr>
            <a:endCxn id="32" idx="5"/>
          </p:cNvCxnSpPr>
          <p:nvPr/>
        </p:nvCxnSpPr>
        <p:spPr bwMode="auto">
          <a:xfrm rot="16200000" flipV="1">
            <a:off x="2210594" y="4471194"/>
            <a:ext cx="1214438" cy="10985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a:endCxn id="34" idx="5"/>
          </p:cNvCxnSpPr>
          <p:nvPr/>
        </p:nvCxnSpPr>
        <p:spPr bwMode="auto">
          <a:xfrm rot="16200000" flipV="1">
            <a:off x="3281363" y="4841875"/>
            <a:ext cx="1214438" cy="3571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4" name="直線コネクタ 63"/>
          <p:cNvCxnSpPr>
            <a:endCxn id="38" idx="1"/>
          </p:cNvCxnSpPr>
          <p:nvPr/>
        </p:nvCxnSpPr>
        <p:spPr bwMode="auto">
          <a:xfrm>
            <a:off x="2208213" y="4352925"/>
            <a:ext cx="1793875" cy="12382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Tree>
  </p:cSld>
  <p:clrMapOvr>
    <a:masterClrMapping/>
  </p:clrMapOvr>
  <p:transition advTm="14149"/>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タイトル 1"/>
          <p:cNvSpPr>
            <a:spLocks noGrp="1"/>
          </p:cNvSpPr>
          <p:nvPr>
            <p:ph type="title"/>
          </p:nvPr>
        </p:nvSpPr>
        <p:spPr/>
        <p:txBody>
          <a:bodyPr/>
          <a:lstStyle/>
          <a:p>
            <a:pPr eaLnBrk="1" hangingPunct="1"/>
            <a:r>
              <a:rPr lang="en-US" altLang="ja-JP" dirty="0"/>
              <a:t>1</a:t>
            </a:r>
            <a:r>
              <a:rPr lang="ja-JP" altLang="en-US" dirty="0"/>
              <a:t>　様々なグラフの例</a:t>
            </a:r>
          </a:p>
        </p:txBody>
      </p:sp>
      <p:sp>
        <p:nvSpPr>
          <p:cNvPr id="7475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609600" y="1847850"/>
            <a:ext cx="8534400" cy="4389438"/>
          </a:xfrm>
          <a:prstGeom prst="rect">
            <a:avLst/>
          </a:prstGeom>
          <a:noFill/>
          <a:ln>
            <a:noFill/>
          </a:ln>
        </p:spPr>
        <p:txBody>
          <a:bodyPr/>
          <a:lstStyle/>
          <a:p>
            <a:pPr marL="273050" indent="-273050">
              <a:spcBef>
                <a:spcPct val="20000"/>
              </a:spcBef>
              <a:buClr>
                <a:srgbClr val="0BD0D9"/>
              </a:buClr>
              <a:buSzPct val="95000"/>
              <a:defRPr/>
            </a:pPr>
            <a:r>
              <a:rPr lang="ja-JP" altLang="en-US" sz="2400" dirty="0">
                <a:latin typeface="Calibri" pitchFamily="34" charset="0"/>
                <a:ea typeface="+mn-ea"/>
              </a:rPr>
              <a:t>道：</a:t>
            </a:r>
            <a:r>
              <a:rPr lang="en-US" altLang="ja-JP" sz="2400" dirty="0" err="1">
                <a:latin typeface="Calibri" pitchFamily="34" charset="0"/>
                <a:ea typeface="+mn-ea"/>
              </a:rPr>
              <a:t>P</a:t>
            </a:r>
            <a:r>
              <a:rPr lang="en-US" altLang="ja-JP" sz="2400" baseline="-25000" dirty="0" err="1">
                <a:latin typeface="Calibri" pitchFamily="34" charset="0"/>
                <a:ea typeface="+mn-ea"/>
              </a:rPr>
              <a:t>n</a:t>
            </a:r>
            <a:endParaRPr lang="en-US" altLang="ja-JP" sz="2400" baseline="-250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閉路：</a:t>
            </a:r>
            <a:r>
              <a:rPr lang="en-US" altLang="ja-JP" sz="2400" dirty="0" err="1">
                <a:latin typeface="Calibri" pitchFamily="34" charset="0"/>
                <a:ea typeface="+mn-ea"/>
              </a:rPr>
              <a:t>C</a:t>
            </a:r>
            <a:r>
              <a:rPr lang="en-US" altLang="ja-JP" sz="2400" baseline="-25000" dirty="0" err="1">
                <a:latin typeface="Calibri" pitchFamily="34" charset="0"/>
                <a:ea typeface="+mn-ea"/>
              </a:rPr>
              <a:t>n</a:t>
            </a:r>
            <a:endParaRPr lang="en-US" altLang="ja-JP" sz="2400" baseline="-250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車輪：</a:t>
            </a:r>
            <a:r>
              <a:rPr lang="en-US" altLang="ja-JP" sz="2400" dirty="0" err="1">
                <a:latin typeface="Calibri" pitchFamily="34" charset="0"/>
                <a:ea typeface="+mn-ea"/>
              </a:rPr>
              <a:t>W</a:t>
            </a:r>
            <a:r>
              <a:rPr lang="en-US" altLang="ja-JP" sz="2400" baseline="-25000" dirty="0" err="1">
                <a:latin typeface="Calibri" pitchFamily="34" charset="0"/>
                <a:ea typeface="+mn-ea"/>
              </a:rPr>
              <a:t>n</a:t>
            </a:r>
            <a:endParaRPr lang="en-US" altLang="ja-JP" sz="2400" baseline="-250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空グラフ：辺がないグラフ</a:t>
            </a:r>
            <a:r>
              <a:rPr lang="en-US" altLang="ja-JP" sz="2400" dirty="0">
                <a:latin typeface="Calibri" pitchFamily="34" charset="0"/>
                <a:ea typeface="+mn-ea"/>
              </a:rPr>
              <a:t>                       </a:t>
            </a:r>
          </a:p>
          <a:p>
            <a:pPr marL="273050" indent="-273050">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mn-ea"/>
              </a:rPr>
              <a:t> C</a:t>
            </a:r>
            <a:r>
              <a:rPr lang="en-US" altLang="ja-JP" sz="1600" dirty="0">
                <a:latin typeface="Calibri" pitchFamily="34" charset="0"/>
                <a:ea typeface="+mn-ea"/>
              </a:rPr>
              <a:t>6</a:t>
            </a:r>
            <a:r>
              <a:rPr lang="en-US" altLang="ja-JP" sz="2400" dirty="0">
                <a:latin typeface="Calibri" pitchFamily="34" charset="0"/>
                <a:ea typeface="+mn-ea"/>
              </a:rPr>
              <a:t>                                     W</a:t>
            </a:r>
            <a:r>
              <a:rPr lang="en-US" altLang="ja-JP" sz="1600" dirty="0">
                <a:latin typeface="Calibri" pitchFamily="34" charset="0"/>
                <a:ea typeface="+mn-ea"/>
              </a:rPr>
              <a:t>7</a:t>
            </a:r>
          </a:p>
          <a:p>
            <a:pPr marL="273050" indent="-273050">
              <a:spcBef>
                <a:spcPct val="20000"/>
              </a:spcBef>
              <a:buClr>
                <a:srgbClr val="0BD0D9"/>
              </a:buClr>
              <a:buSzPct val="95000"/>
              <a:defRPr/>
            </a:pPr>
            <a:r>
              <a:rPr lang="en-US" altLang="ja-JP" sz="2400" dirty="0">
                <a:latin typeface="Calibri" pitchFamily="34" charset="0"/>
                <a:ea typeface="+mn-ea"/>
              </a:rPr>
              <a:t>          </a:t>
            </a:r>
          </a:p>
          <a:p>
            <a:pPr marL="273050" indent="-273050">
              <a:spcBef>
                <a:spcPct val="20000"/>
              </a:spcBef>
              <a:buClr>
                <a:srgbClr val="0BD0D9"/>
              </a:buClr>
              <a:buSzPct val="95000"/>
              <a:defRPr/>
            </a:pPr>
            <a:r>
              <a:rPr lang="en-US" altLang="ja-JP" sz="2400" dirty="0">
                <a:latin typeface="Calibri" pitchFamily="34" charset="0"/>
                <a:ea typeface="+mn-ea"/>
              </a:rPr>
              <a:t>           P</a:t>
            </a:r>
            <a:r>
              <a:rPr lang="en-US" altLang="ja-JP" sz="1600" dirty="0">
                <a:latin typeface="Calibri" pitchFamily="34" charset="0"/>
                <a:ea typeface="+mn-ea"/>
              </a:rPr>
              <a:t>4</a:t>
            </a:r>
          </a:p>
          <a:p>
            <a:pPr marL="273050" indent="-273050">
              <a:spcBef>
                <a:spcPct val="20000"/>
              </a:spcBef>
              <a:buClr>
                <a:srgbClr val="0BD0D9"/>
              </a:buClr>
              <a:buSzPct val="95000"/>
              <a:defRPr/>
            </a:pPr>
            <a:endParaRPr lang="en-US" altLang="ja-JP" sz="1600" dirty="0">
              <a:latin typeface="Calibri" pitchFamily="34" charset="0"/>
              <a:ea typeface="+mn-ea"/>
            </a:endParaRPr>
          </a:p>
        </p:txBody>
      </p:sp>
      <p:cxnSp>
        <p:nvCxnSpPr>
          <p:cNvPr id="31" name="直線コネクタ 30"/>
          <p:cNvCxnSpPr/>
          <p:nvPr/>
        </p:nvCxnSpPr>
        <p:spPr bwMode="auto">
          <a:xfrm flipV="1">
            <a:off x="3524250" y="4214813"/>
            <a:ext cx="1042988" cy="5857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9" name="直線コネクタ 38"/>
          <p:cNvCxnSpPr/>
          <p:nvPr/>
        </p:nvCxnSpPr>
        <p:spPr bwMode="auto">
          <a:xfrm>
            <a:off x="4567238" y="4214813"/>
            <a:ext cx="1000125" cy="5857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3" name="直線コネクタ 42"/>
          <p:cNvCxnSpPr>
            <a:endCxn id="65" idx="0"/>
          </p:cNvCxnSpPr>
          <p:nvPr/>
        </p:nvCxnSpPr>
        <p:spPr bwMode="auto">
          <a:xfrm rot="5400000">
            <a:off x="3043237" y="5281613"/>
            <a:ext cx="96202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5" name="直線コネクタ 44"/>
          <p:cNvCxnSpPr/>
          <p:nvPr/>
        </p:nvCxnSpPr>
        <p:spPr bwMode="auto">
          <a:xfrm>
            <a:off x="3524250" y="5846763"/>
            <a:ext cx="1042988" cy="5857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flipV="1">
            <a:off x="4567238" y="5846763"/>
            <a:ext cx="1000125" cy="5857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7" name="直線コネクタ 56"/>
          <p:cNvCxnSpPr/>
          <p:nvPr/>
        </p:nvCxnSpPr>
        <p:spPr bwMode="auto">
          <a:xfrm rot="5400000">
            <a:off x="5045075" y="5324476"/>
            <a:ext cx="104457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59" name="円/楕円 58"/>
          <p:cNvSpPr/>
          <p:nvPr/>
        </p:nvSpPr>
        <p:spPr bwMode="auto">
          <a:xfrm>
            <a:off x="3440113" y="4716463"/>
            <a:ext cx="168275" cy="1666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1" name="円/楕円 60"/>
          <p:cNvSpPr/>
          <p:nvPr/>
        </p:nvSpPr>
        <p:spPr bwMode="auto">
          <a:xfrm>
            <a:off x="4484688" y="4130675"/>
            <a:ext cx="165100"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3" name="円/楕円 62"/>
          <p:cNvSpPr/>
          <p:nvPr/>
        </p:nvSpPr>
        <p:spPr bwMode="auto">
          <a:xfrm>
            <a:off x="5484813" y="4716463"/>
            <a:ext cx="166687" cy="1666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5" name="円/楕円 64"/>
          <p:cNvSpPr/>
          <p:nvPr/>
        </p:nvSpPr>
        <p:spPr bwMode="auto">
          <a:xfrm>
            <a:off x="3440113" y="5762625"/>
            <a:ext cx="168275"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6" name="円/楕円 65"/>
          <p:cNvSpPr/>
          <p:nvPr/>
        </p:nvSpPr>
        <p:spPr bwMode="auto">
          <a:xfrm>
            <a:off x="4484688" y="6350000"/>
            <a:ext cx="165100"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7" name="円/楕円 66"/>
          <p:cNvSpPr/>
          <p:nvPr/>
        </p:nvSpPr>
        <p:spPr bwMode="auto">
          <a:xfrm>
            <a:off x="5484813" y="5762625"/>
            <a:ext cx="166687"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83" name="直線コネクタ 82"/>
          <p:cNvCxnSpPr/>
          <p:nvPr/>
        </p:nvCxnSpPr>
        <p:spPr bwMode="auto">
          <a:xfrm flipV="1">
            <a:off x="6332538" y="4224338"/>
            <a:ext cx="1042987" cy="5857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bwMode="auto">
          <a:xfrm>
            <a:off x="7375525" y="4224338"/>
            <a:ext cx="1000125" cy="5857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5" name="直線コネクタ 84"/>
          <p:cNvCxnSpPr>
            <a:endCxn id="92" idx="0"/>
          </p:cNvCxnSpPr>
          <p:nvPr/>
        </p:nvCxnSpPr>
        <p:spPr bwMode="auto">
          <a:xfrm rot="5400000">
            <a:off x="5851525" y="5291138"/>
            <a:ext cx="96202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bwMode="auto">
          <a:xfrm>
            <a:off x="6332538" y="5856288"/>
            <a:ext cx="1042987" cy="5842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7" name="直線コネクタ 86"/>
          <p:cNvCxnSpPr/>
          <p:nvPr/>
        </p:nvCxnSpPr>
        <p:spPr bwMode="auto">
          <a:xfrm flipV="1">
            <a:off x="7375525" y="5856288"/>
            <a:ext cx="1000125" cy="5842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bwMode="auto">
          <a:xfrm rot="5400000">
            <a:off x="7852568" y="5333207"/>
            <a:ext cx="1046163"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89" name="円/楕円 88"/>
          <p:cNvSpPr/>
          <p:nvPr/>
        </p:nvSpPr>
        <p:spPr bwMode="auto">
          <a:xfrm>
            <a:off x="6248400" y="4725988"/>
            <a:ext cx="168275" cy="1666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0" name="円/楕円 89"/>
          <p:cNvSpPr/>
          <p:nvPr/>
        </p:nvSpPr>
        <p:spPr bwMode="auto">
          <a:xfrm>
            <a:off x="7292975" y="4140200"/>
            <a:ext cx="165100"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1" name="円/楕円 90"/>
          <p:cNvSpPr/>
          <p:nvPr/>
        </p:nvSpPr>
        <p:spPr bwMode="auto">
          <a:xfrm>
            <a:off x="8293100" y="4725988"/>
            <a:ext cx="166688" cy="1666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2" name="円/楕円 91"/>
          <p:cNvSpPr/>
          <p:nvPr/>
        </p:nvSpPr>
        <p:spPr bwMode="auto">
          <a:xfrm>
            <a:off x="6248400" y="5772150"/>
            <a:ext cx="168275"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3" name="円/楕円 92"/>
          <p:cNvSpPr/>
          <p:nvPr/>
        </p:nvSpPr>
        <p:spPr bwMode="auto">
          <a:xfrm>
            <a:off x="7292975" y="6357938"/>
            <a:ext cx="165100" cy="1666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 name="円/楕円 93"/>
          <p:cNvSpPr/>
          <p:nvPr/>
        </p:nvSpPr>
        <p:spPr bwMode="auto">
          <a:xfrm>
            <a:off x="8293100" y="5772150"/>
            <a:ext cx="166688"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 name="円/楕円 94"/>
          <p:cNvSpPr/>
          <p:nvPr/>
        </p:nvSpPr>
        <p:spPr bwMode="auto">
          <a:xfrm>
            <a:off x="7256463" y="5219700"/>
            <a:ext cx="168275"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96" name="直線コネクタ 95"/>
          <p:cNvCxnSpPr/>
          <p:nvPr/>
        </p:nvCxnSpPr>
        <p:spPr bwMode="auto">
          <a:xfrm>
            <a:off x="7354888" y="5292725"/>
            <a:ext cx="1000125" cy="5842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7" name="直線コネクタ 96"/>
          <p:cNvCxnSpPr>
            <a:stCxn id="89" idx="1"/>
          </p:cNvCxnSpPr>
          <p:nvPr/>
        </p:nvCxnSpPr>
        <p:spPr bwMode="auto">
          <a:xfrm rot="16200000" flipH="1">
            <a:off x="6521450" y="4502150"/>
            <a:ext cx="552450" cy="10477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9" name="直線コネクタ 98"/>
          <p:cNvCxnSpPr/>
          <p:nvPr/>
        </p:nvCxnSpPr>
        <p:spPr bwMode="auto">
          <a:xfrm rot="5400000">
            <a:off x="6861175" y="5891213"/>
            <a:ext cx="96202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0" name="直線コネクタ 99"/>
          <p:cNvCxnSpPr/>
          <p:nvPr/>
        </p:nvCxnSpPr>
        <p:spPr bwMode="auto">
          <a:xfrm rot="5400000">
            <a:off x="6848475" y="4738688"/>
            <a:ext cx="96202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1" name="直線コネクタ 100"/>
          <p:cNvCxnSpPr/>
          <p:nvPr/>
        </p:nvCxnSpPr>
        <p:spPr bwMode="auto">
          <a:xfrm flipV="1">
            <a:off x="6321425" y="5292725"/>
            <a:ext cx="1042988" cy="5842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2" name="直線コネクタ 101"/>
          <p:cNvCxnSpPr/>
          <p:nvPr/>
        </p:nvCxnSpPr>
        <p:spPr bwMode="auto">
          <a:xfrm flipV="1">
            <a:off x="7329488" y="4778375"/>
            <a:ext cx="1042987"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3" name="円/楕円 102"/>
          <p:cNvSpPr/>
          <p:nvPr/>
        </p:nvSpPr>
        <p:spPr bwMode="auto">
          <a:xfrm>
            <a:off x="488950" y="5126038"/>
            <a:ext cx="165100" cy="1666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4" name="円/楕円 103"/>
          <p:cNvSpPr/>
          <p:nvPr/>
        </p:nvSpPr>
        <p:spPr bwMode="auto">
          <a:xfrm>
            <a:off x="1136650" y="5126038"/>
            <a:ext cx="165100" cy="1666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 name="円/楕円 104"/>
          <p:cNvSpPr/>
          <p:nvPr/>
        </p:nvSpPr>
        <p:spPr bwMode="auto">
          <a:xfrm>
            <a:off x="1784350" y="5126038"/>
            <a:ext cx="166688" cy="1666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 name="円/楕円 106"/>
          <p:cNvSpPr/>
          <p:nvPr/>
        </p:nvSpPr>
        <p:spPr bwMode="auto">
          <a:xfrm>
            <a:off x="2505075" y="5126038"/>
            <a:ext cx="165100" cy="1666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08" name="直線コネクタ 107"/>
          <p:cNvCxnSpPr>
            <a:endCxn id="107" idx="2"/>
          </p:cNvCxnSpPr>
          <p:nvPr/>
        </p:nvCxnSpPr>
        <p:spPr bwMode="auto">
          <a:xfrm>
            <a:off x="585788" y="5170488"/>
            <a:ext cx="1919287" cy="381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Tree>
  </p:cSld>
  <p:clrMapOvr>
    <a:masterClrMapping/>
  </p:clrMapOvr>
  <p:transition advTm="14149"/>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正則グラフ：全ての頂点の次数が同じであるグラフ</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r-</a:t>
            </a:r>
            <a:r>
              <a:rPr lang="ja-JP" altLang="en-US" sz="2400" dirty="0">
                <a:latin typeface="Calibri" pitchFamily="34" charset="0"/>
                <a:ea typeface="+mn-ea"/>
              </a:rPr>
              <a:t>正則グラフ：各頂点の次数が</a:t>
            </a:r>
            <a:r>
              <a:rPr lang="en-US" altLang="ja-JP" sz="2400" dirty="0">
                <a:latin typeface="Calibri" pitchFamily="34" charset="0"/>
                <a:ea typeface="+mn-ea"/>
              </a:rPr>
              <a:t>r</a:t>
            </a:r>
            <a:r>
              <a:rPr lang="ja-JP" altLang="en-US" sz="2400" dirty="0">
                <a:latin typeface="Calibri" pitchFamily="34" charset="0"/>
                <a:ea typeface="+mn-ea"/>
              </a:rPr>
              <a:t>の正則グラフ</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5-</a:t>
            </a:r>
            <a:r>
              <a:rPr lang="ja-JP" altLang="en-US" sz="2400" dirty="0">
                <a:latin typeface="Calibri" pitchFamily="34" charset="0"/>
                <a:ea typeface="+mn-ea"/>
              </a:rPr>
              <a:t>正則グラフ                              </a:t>
            </a:r>
            <a:r>
              <a:rPr lang="en-US" altLang="ja-JP" sz="2400" dirty="0">
                <a:latin typeface="Calibri" pitchFamily="34" charset="0"/>
                <a:ea typeface="+mn-ea"/>
              </a:rPr>
              <a:t>3-</a:t>
            </a:r>
            <a:r>
              <a:rPr lang="ja-JP" altLang="en-US" sz="2400" dirty="0">
                <a:latin typeface="Calibri" pitchFamily="34" charset="0"/>
                <a:ea typeface="+mn-ea"/>
              </a:rPr>
              <a:t>正則グラフ</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endParaRPr lang="en-US" altLang="ja-JP" sz="2400" dirty="0">
              <a:latin typeface="Calibri" pitchFamily="34" charset="0"/>
              <a:ea typeface="+mn-ea"/>
            </a:endParaRPr>
          </a:p>
          <a:p>
            <a:pPr marL="273050" indent="-273050">
              <a:spcBef>
                <a:spcPct val="20000"/>
              </a:spcBef>
              <a:buClr>
                <a:srgbClr val="0BD0D9"/>
              </a:buClr>
              <a:buSzPct val="95000"/>
              <a:defRPr/>
            </a:pP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p:txBody>
      </p:sp>
      <p:grpSp>
        <p:nvGrpSpPr>
          <p:cNvPr id="18437" name="グループ化 46"/>
          <p:cNvGrpSpPr>
            <a:grpSpLocks/>
          </p:cNvGrpSpPr>
          <p:nvPr/>
        </p:nvGrpSpPr>
        <p:grpSpPr bwMode="auto">
          <a:xfrm>
            <a:off x="1423988" y="3933825"/>
            <a:ext cx="1924050" cy="2073275"/>
            <a:chOff x="1280581" y="3924163"/>
            <a:chExt cx="2211299" cy="2385157"/>
          </a:xfrm>
        </p:grpSpPr>
        <p:cxnSp>
          <p:nvCxnSpPr>
            <p:cNvPr id="5" name="直線コネクタ 4"/>
            <p:cNvCxnSpPr/>
            <p:nvPr/>
          </p:nvCxnSpPr>
          <p:spPr bwMode="auto">
            <a:xfrm flipV="1">
              <a:off x="1362683" y="4008173"/>
              <a:ext cx="1043616" cy="58441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 name="直線コネクタ 5"/>
            <p:cNvCxnSpPr/>
            <p:nvPr/>
          </p:nvCxnSpPr>
          <p:spPr bwMode="auto">
            <a:xfrm>
              <a:off x="2406299" y="4008173"/>
              <a:ext cx="1001653" cy="58441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 name="直線コネクタ 6"/>
            <p:cNvCxnSpPr>
              <a:endCxn id="14" idx="0"/>
            </p:cNvCxnSpPr>
            <p:nvPr/>
          </p:nvCxnSpPr>
          <p:spPr bwMode="auto">
            <a:xfrm rot="5400000">
              <a:off x="881450" y="5073824"/>
              <a:ext cx="962464"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bwMode="auto">
            <a:xfrm>
              <a:off x="1362683" y="5640892"/>
              <a:ext cx="1043616" cy="58441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flipV="1">
              <a:off x="2406299" y="5640892"/>
              <a:ext cx="1001653" cy="58441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bwMode="auto">
            <a:xfrm rot="5400000">
              <a:off x="2884716" y="5117656"/>
              <a:ext cx="1046473"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1" name="円/楕円 10"/>
            <p:cNvSpPr/>
            <p:nvPr/>
          </p:nvSpPr>
          <p:spPr bwMode="auto">
            <a:xfrm>
              <a:off x="1280581" y="4508581"/>
              <a:ext cx="167854" cy="1680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 name="円/楕円 11"/>
            <p:cNvSpPr/>
            <p:nvPr/>
          </p:nvSpPr>
          <p:spPr bwMode="auto">
            <a:xfrm>
              <a:off x="2324197" y="3924163"/>
              <a:ext cx="166029" cy="1661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 name="円/楕円 12"/>
            <p:cNvSpPr/>
            <p:nvPr/>
          </p:nvSpPr>
          <p:spPr bwMode="auto">
            <a:xfrm>
              <a:off x="3324026" y="4508581"/>
              <a:ext cx="167854" cy="1680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 name="円/楕円 13"/>
            <p:cNvSpPr/>
            <p:nvPr/>
          </p:nvSpPr>
          <p:spPr bwMode="auto">
            <a:xfrm>
              <a:off x="1280581" y="5555056"/>
              <a:ext cx="167854" cy="16984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 name="円/楕円 14"/>
            <p:cNvSpPr/>
            <p:nvPr/>
          </p:nvSpPr>
          <p:spPr bwMode="auto">
            <a:xfrm>
              <a:off x="2324197" y="6143127"/>
              <a:ext cx="166029" cy="16619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3324026" y="5555056"/>
              <a:ext cx="167854" cy="16984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7" name="直線コネクタ 16"/>
            <p:cNvCxnSpPr>
              <a:endCxn id="15" idx="0"/>
            </p:cNvCxnSpPr>
            <p:nvPr/>
          </p:nvCxnSpPr>
          <p:spPr bwMode="auto">
            <a:xfrm rot="5400000">
              <a:off x="1344300" y="5075653"/>
              <a:ext cx="2129474" cy="547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8" name="直線コネクタ 17"/>
            <p:cNvCxnSpPr>
              <a:stCxn id="12" idx="3"/>
            </p:cNvCxnSpPr>
            <p:nvPr/>
          </p:nvCxnSpPr>
          <p:spPr bwMode="auto">
            <a:xfrm rot="5400000">
              <a:off x="1076378" y="4354745"/>
              <a:ext cx="1559666" cy="98340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bwMode="auto">
            <a:xfrm rot="16200000" flipV="1">
              <a:off x="1076349" y="4875270"/>
              <a:ext cx="1621761" cy="104179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rot="16200000" flipV="1">
              <a:off x="2118140" y="4325553"/>
              <a:ext cx="1621761" cy="104179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13" idx="2"/>
            </p:cNvCxnSpPr>
            <p:nvPr/>
          </p:nvCxnSpPr>
          <p:spPr bwMode="auto">
            <a:xfrm>
              <a:off x="1349912" y="4585286"/>
              <a:ext cx="1974113" cy="730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399173" y="5631761"/>
              <a:ext cx="1975939" cy="730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rot="10800000" flipV="1">
              <a:off x="1328018" y="4601723"/>
              <a:ext cx="2089057" cy="1030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直線コネクタ 23"/>
            <p:cNvCxnSpPr>
              <a:stCxn id="16" idx="1"/>
            </p:cNvCxnSpPr>
            <p:nvPr/>
          </p:nvCxnSpPr>
          <p:spPr bwMode="auto">
            <a:xfrm rot="16200000" flipV="1">
              <a:off x="1871229" y="4102283"/>
              <a:ext cx="995338" cy="196134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5" name="直線コネクタ 24"/>
            <p:cNvCxnSpPr>
              <a:stCxn id="15" idx="0"/>
            </p:cNvCxnSpPr>
            <p:nvPr/>
          </p:nvCxnSpPr>
          <p:spPr bwMode="auto">
            <a:xfrm rot="5400000" flipH="1" flipV="1">
              <a:off x="2141899" y="4866124"/>
              <a:ext cx="1541403" cy="10126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cxnSp>
        <p:nvCxnSpPr>
          <p:cNvPr id="49" name="直線コネクタ 48"/>
          <p:cNvCxnSpPr/>
          <p:nvPr/>
        </p:nvCxnSpPr>
        <p:spPr bwMode="auto">
          <a:xfrm flipV="1">
            <a:off x="5168900" y="4006850"/>
            <a:ext cx="908050" cy="5080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a:off x="6076950" y="4006850"/>
            <a:ext cx="869950" cy="5080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1" name="直線コネクタ 50"/>
          <p:cNvCxnSpPr>
            <a:endCxn id="58" idx="0"/>
          </p:cNvCxnSpPr>
          <p:nvPr/>
        </p:nvCxnSpPr>
        <p:spPr bwMode="auto">
          <a:xfrm rot="5400000">
            <a:off x="4749800" y="4933950"/>
            <a:ext cx="8382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5168900" y="5426075"/>
            <a:ext cx="908050" cy="5080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3" name="直線コネクタ 52"/>
          <p:cNvCxnSpPr/>
          <p:nvPr/>
        </p:nvCxnSpPr>
        <p:spPr bwMode="auto">
          <a:xfrm flipV="1">
            <a:off x="6076950" y="5426075"/>
            <a:ext cx="869950" cy="5080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a:off x="6492081" y="4971257"/>
            <a:ext cx="909637"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55" name="円/楕円 54"/>
          <p:cNvSpPr/>
          <p:nvPr/>
        </p:nvSpPr>
        <p:spPr bwMode="auto">
          <a:xfrm>
            <a:off x="5097463" y="4441825"/>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6" name="円/楕円 55"/>
          <p:cNvSpPr/>
          <p:nvPr/>
        </p:nvSpPr>
        <p:spPr bwMode="auto">
          <a:xfrm>
            <a:off x="6003925" y="3933825"/>
            <a:ext cx="144463" cy="1444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7" name="円/楕円 56"/>
          <p:cNvSpPr/>
          <p:nvPr/>
        </p:nvSpPr>
        <p:spPr bwMode="auto">
          <a:xfrm>
            <a:off x="6875463" y="4441825"/>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8" name="円/楕円 57"/>
          <p:cNvSpPr/>
          <p:nvPr/>
        </p:nvSpPr>
        <p:spPr bwMode="auto">
          <a:xfrm>
            <a:off x="5097463" y="5353050"/>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9" name="円/楕円 58"/>
          <p:cNvSpPr/>
          <p:nvPr/>
        </p:nvSpPr>
        <p:spPr bwMode="auto">
          <a:xfrm>
            <a:off x="6003925" y="5862638"/>
            <a:ext cx="144463" cy="14446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0" name="円/楕円 59"/>
          <p:cNvSpPr/>
          <p:nvPr/>
        </p:nvSpPr>
        <p:spPr bwMode="auto">
          <a:xfrm>
            <a:off x="6875463" y="5353050"/>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61" name="直線コネクタ 60"/>
          <p:cNvCxnSpPr>
            <a:endCxn id="59" idx="0"/>
          </p:cNvCxnSpPr>
          <p:nvPr/>
        </p:nvCxnSpPr>
        <p:spPr bwMode="auto">
          <a:xfrm rot="5400000">
            <a:off x="5153025" y="4933950"/>
            <a:ext cx="1852613" cy="47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7" name="直線コネクタ 66"/>
          <p:cNvCxnSpPr/>
          <p:nvPr/>
        </p:nvCxnSpPr>
        <p:spPr bwMode="auto">
          <a:xfrm rot="10800000" flipV="1">
            <a:off x="5138738" y="4522788"/>
            <a:ext cx="1816100" cy="8953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8" name="直線コネクタ 67"/>
          <p:cNvCxnSpPr>
            <a:stCxn id="60" idx="1"/>
          </p:cNvCxnSpPr>
          <p:nvPr/>
        </p:nvCxnSpPr>
        <p:spPr bwMode="auto">
          <a:xfrm rot="16200000" flipV="1">
            <a:off x="5610225" y="4087813"/>
            <a:ext cx="865188" cy="170656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44" name="タイトル 1"/>
          <p:cNvSpPr>
            <a:spLocks noGrp="1"/>
          </p:cNvSpPr>
          <p:nvPr>
            <p:ph type="title"/>
          </p:nvPr>
        </p:nvSpPr>
        <p:spPr/>
        <p:txBody>
          <a:bodyPr/>
          <a:lstStyle/>
          <a:p>
            <a:pPr eaLnBrk="1" hangingPunct="1"/>
            <a:r>
              <a:rPr lang="en-US" altLang="ja-JP" dirty="0"/>
              <a:t>1</a:t>
            </a:r>
            <a:r>
              <a:rPr lang="ja-JP" altLang="en-US" dirty="0"/>
              <a:t>　様々なグラフの例</a:t>
            </a:r>
          </a:p>
        </p:txBody>
      </p:sp>
    </p:spTree>
    <p:extLst>
      <p:ext uri="{BB962C8B-B14F-4D97-AF65-F5344CB8AC3E}">
        <p14:creationId xmlns:p14="http://schemas.microsoft.com/office/powerpoint/2010/main" val="2687293484"/>
      </p:ext>
    </p:extLst>
  </p:cSld>
  <p:clrMapOvr>
    <a:masterClrMapping/>
  </p:clrMapOvr>
  <p:transition advTm="14149"/>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コンテンツ プレースホルダー 2"/>
          <p:cNvSpPr>
            <a:spLocks noGrp="1"/>
          </p:cNvSpPr>
          <p:nvPr>
            <p:ph idx="1"/>
          </p:nvPr>
        </p:nvSpPr>
        <p:spPr/>
        <p:txBody>
          <a:bodyPr/>
          <a:lstStyle/>
          <a:p>
            <a:pPr eaLnBrk="1" hangingPunct="1">
              <a:buFont typeface="Wingdings 2" pitchFamily="18" charset="2"/>
              <a:buNone/>
            </a:pPr>
            <a:endParaRPr lang="en-US" altLang="ja-JP" sz="2400" dirty="0"/>
          </a:p>
          <a:p>
            <a:pPr eaLnBrk="1" hangingPunct="1">
              <a:buFont typeface="Wingdings 2" pitchFamily="18" charset="2"/>
              <a:buNone/>
            </a:pPr>
            <a:endParaRPr lang="en-US" altLang="ja-JP" sz="2400" dirty="0"/>
          </a:p>
          <a:p>
            <a:pPr eaLnBrk="1" hangingPunct="1">
              <a:buFont typeface="Wingdings 2" pitchFamily="18" charset="2"/>
              <a:buNone/>
            </a:pPr>
            <a:endParaRPr lang="en-US" altLang="ja-JP" sz="2400" dirty="0"/>
          </a:p>
          <a:p>
            <a:pPr eaLnBrk="1" hangingPunct="1">
              <a:buFont typeface="Wingdings 2" pitchFamily="18" charset="2"/>
              <a:buNone/>
            </a:pPr>
            <a:endParaRPr lang="en-US" altLang="ja-JP" sz="2400" dirty="0"/>
          </a:p>
        </p:txBody>
      </p:sp>
      <p:sp>
        <p:nvSpPr>
          <p:cNvPr id="44" name="タイトル 1"/>
          <p:cNvSpPr>
            <a:spLocks noGrp="1"/>
          </p:cNvSpPr>
          <p:nvPr>
            <p:ph type="title"/>
          </p:nvPr>
        </p:nvSpPr>
        <p:spPr/>
        <p:txBody>
          <a:bodyPr/>
          <a:lstStyle/>
          <a:p>
            <a:pPr eaLnBrk="1" hangingPunct="1"/>
            <a:r>
              <a:rPr lang="en-US" altLang="ja-JP" dirty="0"/>
              <a:t>1</a:t>
            </a:r>
            <a:r>
              <a:rPr lang="ja-JP" altLang="en-US" dirty="0"/>
              <a:t>　様々なグラフの例</a:t>
            </a:r>
          </a:p>
        </p:txBody>
      </p:sp>
      <p:sp>
        <p:nvSpPr>
          <p:cNvPr id="42" name="角丸四角形 41"/>
          <p:cNvSpPr/>
          <p:nvPr/>
        </p:nvSpPr>
        <p:spPr>
          <a:xfrm>
            <a:off x="250825" y="2492896"/>
            <a:ext cx="8208963" cy="115212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useBgFill="1">
        <p:nvSpPr>
          <p:cNvPr id="43" name="角丸四角形 42"/>
          <p:cNvSpPr/>
          <p:nvPr/>
        </p:nvSpPr>
        <p:spPr>
          <a:xfrm>
            <a:off x="539552" y="2204864"/>
            <a:ext cx="936030" cy="433387"/>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定理</a:t>
            </a:r>
            <a:endParaRPr lang="en-US" altLang="ja-JP" sz="2400" dirty="0">
              <a:solidFill>
                <a:schemeClr val="tx1"/>
              </a:solidFill>
            </a:endParaRPr>
          </a:p>
        </p:txBody>
      </p:sp>
      <p:sp>
        <p:nvSpPr>
          <p:cNvPr id="45" name="テキスト ボックス 35"/>
          <p:cNvSpPr txBox="1">
            <a:spLocks noChangeArrowheads="1"/>
          </p:cNvSpPr>
          <p:nvPr/>
        </p:nvSpPr>
        <p:spPr bwMode="auto">
          <a:xfrm>
            <a:off x="323528" y="2708920"/>
            <a:ext cx="8845691" cy="3416320"/>
          </a:xfrm>
          <a:prstGeom prst="rect">
            <a:avLst/>
          </a:prstGeom>
          <a:noFill/>
          <a:ln w="9525">
            <a:noFill/>
            <a:miter lim="800000"/>
            <a:headEnd/>
            <a:tailEnd/>
          </a:ln>
        </p:spPr>
        <p:txBody>
          <a:bodyPr wrap="none">
            <a:spAutoFit/>
          </a:bodyPr>
          <a:lstStyle/>
          <a:p>
            <a:pPr marL="0" lvl="1"/>
            <a:r>
              <a:rPr lang="ja-JP" altLang="en-US" sz="2400" dirty="0">
                <a:latin typeface="Calibri" pitchFamily="34" charset="0"/>
              </a:rPr>
              <a:t>任意のグラフ</a:t>
            </a:r>
            <a:r>
              <a:rPr lang="en-US" altLang="ja-JP" sz="2400" dirty="0">
                <a:latin typeface="Calibri" pitchFamily="34" charset="0"/>
              </a:rPr>
              <a:t>G</a:t>
            </a:r>
            <a:r>
              <a:rPr lang="ja-JP" altLang="en-US" sz="2400" dirty="0">
                <a:latin typeface="Calibri" pitchFamily="34" charset="0"/>
              </a:rPr>
              <a:t>に対し，</a:t>
            </a:r>
            <a:endParaRPr lang="en-US" altLang="ja-JP" sz="2400" dirty="0">
              <a:latin typeface="Calibri" pitchFamily="34" charset="0"/>
            </a:endParaRPr>
          </a:p>
          <a:p>
            <a:pPr marL="0" lvl="1"/>
            <a:r>
              <a:rPr lang="en-US" altLang="ja-JP" sz="2400" dirty="0">
                <a:latin typeface="Calibri" pitchFamily="34" charset="0"/>
              </a:rPr>
              <a:t>G</a:t>
            </a:r>
            <a:r>
              <a:rPr lang="ja-JP" altLang="en-US" sz="2400" dirty="0">
                <a:latin typeface="Calibri" pitchFamily="34" charset="0"/>
              </a:rPr>
              <a:t>を誘導部分グラフとして含む正則グラフが存在する．</a:t>
            </a:r>
            <a:endParaRPr lang="en-US" altLang="ja-JP" sz="2400" dirty="0">
              <a:latin typeface="Calibri" pitchFamily="34" charset="0"/>
            </a:endParaRPr>
          </a:p>
          <a:p>
            <a:pPr marL="0" lvl="1"/>
            <a:endParaRPr lang="en-US" altLang="ja-JP" sz="2400" dirty="0">
              <a:latin typeface="Calibri" pitchFamily="34" charset="0"/>
            </a:endParaRPr>
          </a:p>
          <a:p>
            <a:pPr marL="0" lvl="1"/>
            <a:r>
              <a:rPr lang="ja-JP" altLang="en-US" sz="2400" dirty="0">
                <a:latin typeface="Calibri" pitchFamily="34" charset="0"/>
              </a:rPr>
              <a:t>グラフ</a:t>
            </a:r>
            <a:r>
              <a:rPr lang="en-US" altLang="ja-JP" sz="2400" dirty="0">
                <a:latin typeface="Calibri" pitchFamily="34" charset="0"/>
              </a:rPr>
              <a:t>G</a:t>
            </a:r>
            <a:r>
              <a:rPr lang="ja-JP" altLang="en-US" sz="2400" dirty="0">
                <a:latin typeface="Calibri" pitchFamily="34" charset="0"/>
              </a:rPr>
              <a:t>を誘導部分グラフとして含む正則グラフ</a:t>
            </a:r>
            <a:r>
              <a:rPr lang="en-US" altLang="ja-JP" sz="2400" dirty="0">
                <a:latin typeface="Calibri" pitchFamily="34" charset="0"/>
              </a:rPr>
              <a:t>H</a:t>
            </a:r>
            <a:r>
              <a:rPr lang="ja-JP" altLang="en-US" sz="2400" dirty="0">
                <a:latin typeface="Calibri" pitchFamily="34" charset="0"/>
              </a:rPr>
              <a:t>の構成方法の例</a:t>
            </a:r>
            <a:endParaRPr lang="en-US" altLang="ja-JP" sz="2400" dirty="0">
              <a:latin typeface="Calibri" pitchFamily="34" charset="0"/>
            </a:endParaRPr>
          </a:p>
          <a:p>
            <a:pPr marL="0" lvl="1"/>
            <a:endParaRPr lang="en-US" altLang="ja-JP" sz="2400" dirty="0">
              <a:latin typeface="Calibri" pitchFamily="34" charset="0"/>
            </a:endParaRPr>
          </a:p>
          <a:p>
            <a:pPr marL="0" lvl="1"/>
            <a:endParaRPr lang="en-US" altLang="ja-JP" sz="2400" dirty="0">
              <a:latin typeface="Calibri" pitchFamily="34" charset="0"/>
            </a:endParaRPr>
          </a:p>
          <a:p>
            <a:pPr marL="0" lvl="1"/>
            <a:r>
              <a:rPr lang="ja-JP" altLang="en-US" sz="2400" dirty="0">
                <a:latin typeface="Calibri" pitchFamily="34" charset="0"/>
              </a:rPr>
              <a:t>　　　　　   　⇒　　　　　　　　　　　　　  ⇒</a:t>
            </a:r>
            <a:endParaRPr lang="en-US" altLang="ja-JP" sz="2400" dirty="0">
              <a:latin typeface="Calibri" pitchFamily="34" charset="0"/>
            </a:endParaRPr>
          </a:p>
          <a:p>
            <a:pPr marL="0" lvl="1"/>
            <a:endParaRPr lang="en-US" altLang="ja-JP" sz="2400" dirty="0">
              <a:latin typeface="Calibri" pitchFamily="34" charset="0"/>
            </a:endParaRPr>
          </a:p>
          <a:p>
            <a:pPr marL="0" lvl="1"/>
            <a:r>
              <a:rPr lang="ja-JP" altLang="en-US" sz="2400" dirty="0">
                <a:latin typeface="Calibri" pitchFamily="34" charset="0"/>
              </a:rPr>
              <a:t>　　　 </a:t>
            </a:r>
            <a:r>
              <a:rPr lang="en-US" altLang="ja-JP" sz="2400" dirty="0">
                <a:latin typeface="Calibri" pitchFamily="34" charset="0"/>
              </a:rPr>
              <a:t>G</a:t>
            </a:r>
            <a:r>
              <a:rPr lang="ja-JP" altLang="en-US" sz="2400" dirty="0">
                <a:latin typeface="Calibri" pitchFamily="34" charset="0"/>
              </a:rPr>
              <a:t>　　　　　　　　　　　　　　　　　　　　　　　　　　　　　　　　　</a:t>
            </a:r>
            <a:r>
              <a:rPr lang="en-US" altLang="ja-JP" sz="2400" dirty="0">
                <a:latin typeface="Calibri" pitchFamily="34" charset="0"/>
              </a:rPr>
              <a:t>H</a:t>
            </a:r>
          </a:p>
        </p:txBody>
      </p:sp>
      <p:grpSp>
        <p:nvGrpSpPr>
          <p:cNvPr id="39" name="グループ化 38"/>
          <p:cNvGrpSpPr>
            <a:grpSpLocks noChangeAspect="1"/>
          </p:cNvGrpSpPr>
          <p:nvPr/>
        </p:nvGrpSpPr>
        <p:grpSpPr>
          <a:xfrm>
            <a:off x="683568" y="4437112"/>
            <a:ext cx="993978" cy="994469"/>
            <a:chOff x="2843808" y="3933825"/>
            <a:chExt cx="1656630" cy="1657449"/>
          </a:xfrm>
        </p:grpSpPr>
        <p:cxnSp>
          <p:nvCxnSpPr>
            <p:cNvPr id="46" name="直線コネクタ 45"/>
            <p:cNvCxnSpPr>
              <a:stCxn id="65" idx="7"/>
              <a:endCxn id="66" idx="3"/>
            </p:cNvCxnSpPr>
            <p:nvPr/>
          </p:nvCxnSpPr>
          <p:spPr bwMode="auto">
            <a:xfrm flipV="1">
              <a:off x="2967114" y="4057132"/>
              <a:ext cx="660296" cy="54335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7" name="直線コネクタ 46"/>
            <p:cNvCxnSpPr>
              <a:stCxn id="66" idx="5"/>
              <a:endCxn id="69" idx="1"/>
            </p:cNvCxnSpPr>
            <p:nvPr/>
          </p:nvCxnSpPr>
          <p:spPr bwMode="auto">
            <a:xfrm>
              <a:off x="3729561" y="4057132"/>
              <a:ext cx="647571" cy="54538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a:stCxn id="65" idx="4"/>
              <a:endCxn id="70" idx="1"/>
            </p:cNvCxnSpPr>
            <p:nvPr/>
          </p:nvCxnSpPr>
          <p:spPr bwMode="auto">
            <a:xfrm>
              <a:off x="2916039" y="4725144"/>
              <a:ext cx="236957" cy="7394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4" name="直線コネクタ 63"/>
            <p:cNvCxnSpPr>
              <a:stCxn id="65" idx="5"/>
              <a:endCxn id="72" idx="1"/>
            </p:cNvCxnSpPr>
            <p:nvPr/>
          </p:nvCxnSpPr>
          <p:spPr bwMode="auto">
            <a:xfrm>
              <a:off x="2967114" y="4703755"/>
              <a:ext cx="1121540" cy="76285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65" name="円/楕円 64"/>
            <p:cNvSpPr/>
            <p:nvPr/>
          </p:nvSpPr>
          <p:spPr bwMode="auto">
            <a:xfrm>
              <a:off x="2843808" y="4579094"/>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6" name="円/楕円 65"/>
            <p:cNvSpPr/>
            <p:nvPr/>
          </p:nvSpPr>
          <p:spPr bwMode="auto">
            <a:xfrm>
              <a:off x="3606254" y="3933825"/>
              <a:ext cx="144463" cy="1444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9" name="円/楕円 68"/>
            <p:cNvSpPr/>
            <p:nvPr/>
          </p:nvSpPr>
          <p:spPr bwMode="auto">
            <a:xfrm>
              <a:off x="4355976" y="4581128"/>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0" name="円/楕円 69"/>
            <p:cNvSpPr/>
            <p:nvPr/>
          </p:nvSpPr>
          <p:spPr bwMode="auto">
            <a:xfrm>
              <a:off x="3131840" y="5443190"/>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2" name="円/楕円 71"/>
            <p:cNvSpPr/>
            <p:nvPr/>
          </p:nvSpPr>
          <p:spPr bwMode="auto">
            <a:xfrm>
              <a:off x="4067498" y="5445224"/>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6" name="直線コネクタ 75"/>
            <p:cNvCxnSpPr>
              <a:stCxn id="70" idx="6"/>
              <a:endCxn id="72" idx="2"/>
            </p:cNvCxnSpPr>
            <p:nvPr/>
          </p:nvCxnSpPr>
          <p:spPr bwMode="auto">
            <a:xfrm>
              <a:off x="3276302" y="5516215"/>
              <a:ext cx="791196" cy="203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7" name="直線コネクタ 76"/>
            <p:cNvCxnSpPr>
              <a:stCxn id="66" idx="4"/>
              <a:endCxn id="72" idx="0"/>
            </p:cNvCxnSpPr>
            <p:nvPr/>
          </p:nvCxnSpPr>
          <p:spPr bwMode="auto">
            <a:xfrm>
              <a:off x="3678486" y="4078288"/>
              <a:ext cx="461243" cy="136693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grpSp>
        <p:nvGrpSpPr>
          <p:cNvPr id="78" name="グループ化 77"/>
          <p:cNvGrpSpPr>
            <a:grpSpLocks noChangeAspect="1"/>
          </p:cNvGrpSpPr>
          <p:nvPr/>
        </p:nvGrpSpPr>
        <p:grpSpPr>
          <a:xfrm>
            <a:off x="2497902" y="4450755"/>
            <a:ext cx="993978" cy="994469"/>
            <a:chOff x="2843808" y="3933825"/>
            <a:chExt cx="1656630" cy="1657449"/>
          </a:xfrm>
        </p:grpSpPr>
        <p:cxnSp>
          <p:nvCxnSpPr>
            <p:cNvPr id="79" name="直線コネクタ 78"/>
            <p:cNvCxnSpPr>
              <a:stCxn id="83" idx="7"/>
              <a:endCxn id="84" idx="3"/>
            </p:cNvCxnSpPr>
            <p:nvPr/>
          </p:nvCxnSpPr>
          <p:spPr bwMode="auto">
            <a:xfrm flipV="1">
              <a:off x="2967114" y="4057132"/>
              <a:ext cx="660296" cy="54335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0" name="直線コネクタ 79"/>
            <p:cNvCxnSpPr>
              <a:stCxn id="84" idx="5"/>
              <a:endCxn id="85" idx="1"/>
            </p:cNvCxnSpPr>
            <p:nvPr/>
          </p:nvCxnSpPr>
          <p:spPr bwMode="auto">
            <a:xfrm>
              <a:off x="3729561" y="4057132"/>
              <a:ext cx="647571" cy="54538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1" name="直線コネクタ 80"/>
            <p:cNvCxnSpPr>
              <a:stCxn id="83" idx="4"/>
              <a:endCxn id="86" idx="1"/>
            </p:cNvCxnSpPr>
            <p:nvPr/>
          </p:nvCxnSpPr>
          <p:spPr bwMode="auto">
            <a:xfrm>
              <a:off x="2916039" y="4725144"/>
              <a:ext cx="236957" cy="7394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2" name="直線コネクタ 81"/>
            <p:cNvCxnSpPr>
              <a:stCxn id="83" idx="5"/>
              <a:endCxn id="87" idx="1"/>
            </p:cNvCxnSpPr>
            <p:nvPr/>
          </p:nvCxnSpPr>
          <p:spPr bwMode="auto">
            <a:xfrm>
              <a:off x="2967114" y="4703755"/>
              <a:ext cx="1121540" cy="76285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83" name="円/楕円 82"/>
            <p:cNvSpPr/>
            <p:nvPr/>
          </p:nvSpPr>
          <p:spPr bwMode="auto">
            <a:xfrm>
              <a:off x="2843808" y="4579094"/>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4" name="円/楕円 83"/>
            <p:cNvSpPr/>
            <p:nvPr/>
          </p:nvSpPr>
          <p:spPr bwMode="auto">
            <a:xfrm>
              <a:off x="3606254" y="3933825"/>
              <a:ext cx="144463" cy="1444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5" name="円/楕円 84"/>
            <p:cNvSpPr/>
            <p:nvPr/>
          </p:nvSpPr>
          <p:spPr bwMode="auto">
            <a:xfrm>
              <a:off x="4355976" y="4581128"/>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6" name="円/楕円 85"/>
            <p:cNvSpPr/>
            <p:nvPr/>
          </p:nvSpPr>
          <p:spPr bwMode="auto">
            <a:xfrm>
              <a:off x="3131840" y="5443190"/>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7" name="円/楕円 86"/>
            <p:cNvSpPr/>
            <p:nvPr/>
          </p:nvSpPr>
          <p:spPr bwMode="auto">
            <a:xfrm>
              <a:off x="4067498" y="5445224"/>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88" name="直線コネクタ 87"/>
            <p:cNvCxnSpPr>
              <a:stCxn id="86" idx="6"/>
              <a:endCxn id="87" idx="2"/>
            </p:cNvCxnSpPr>
            <p:nvPr/>
          </p:nvCxnSpPr>
          <p:spPr bwMode="auto">
            <a:xfrm>
              <a:off x="3276302" y="5516215"/>
              <a:ext cx="791196" cy="203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9" name="直線コネクタ 88"/>
            <p:cNvCxnSpPr>
              <a:stCxn id="84" idx="4"/>
              <a:endCxn id="87" idx="0"/>
            </p:cNvCxnSpPr>
            <p:nvPr/>
          </p:nvCxnSpPr>
          <p:spPr bwMode="auto">
            <a:xfrm>
              <a:off x="3678486" y="4078288"/>
              <a:ext cx="461243" cy="136693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grpSp>
        <p:nvGrpSpPr>
          <p:cNvPr id="90" name="グループ化 89"/>
          <p:cNvGrpSpPr>
            <a:grpSpLocks noChangeAspect="1"/>
          </p:cNvGrpSpPr>
          <p:nvPr/>
        </p:nvGrpSpPr>
        <p:grpSpPr>
          <a:xfrm>
            <a:off x="3779912" y="4437112"/>
            <a:ext cx="993978" cy="994469"/>
            <a:chOff x="2843808" y="3933825"/>
            <a:chExt cx="1656630" cy="1657449"/>
          </a:xfrm>
        </p:grpSpPr>
        <p:cxnSp>
          <p:nvCxnSpPr>
            <p:cNvPr id="91" name="直線コネクタ 90"/>
            <p:cNvCxnSpPr>
              <a:stCxn id="95" idx="7"/>
              <a:endCxn id="96" idx="3"/>
            </p:cNvCxnSpPr>
            <p:nvPr/>
          </p:nvCxnSpPr>
          <p:spPr bwMode="auto">
            <a:xfrm flipV="1">
              <a:off x="2967114" y="4057132"/>
              <a:ext cx="660296" cy="54335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2" name="直線コネクタ 91"/>
            <p:cNvCxnSpPr>
              <a:stCxn id="96" idx="5"/>
              <a:endCxn id="97" idx="1"/>
            </p:cNvCxnSpPr>
            <p:nvPr/>
          </p:nvCxnSpPr>
          <p:spPr bwMode="auto">
            <a:xfrm>
              <a:off x="3729561" y="4057132"/>
              <a:ext cx="647571" cy="54538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3" name="直線コネクタ 92"/>
            <p:cNvCxnSpPr>
              <a:stCxn id="95" idx="4"/>
              <a:endCxn id="98" idx="1"/>
            </p:cNvCxnSpPr>
            <p:nvPr/>
          </p:nvCxnSpPr>
          <p:spPr bwMode="auto">
            <a:xfrm>
              <a:off x="2916039" y="4725144"/>
              <a:ext cx="236957" cy="7394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4" name="直線コネクタ 93"/>
            <p:cNvCxnSpPr>
              <a:stCxn id="95" idx="5"/>
              <a:endCxn id="99" idx="1"/>
            </p:cNvCxnSpPr>
            <p:nvPr/>
          </p:nvCxnSpPr>
          <p:spPr bwMode="auto">
            <a:xfrm>
              <a:off x="2967114" y="4703755"/>
              <a:ext cx="1121540" cy="76285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5" name="円/楕円 94"/>
            <p:cNvSpPr/>
            <p:nvPr/>
          </p:nvSpPr>
          <p:spPr bwMode="auto">
            <a:xfrm>
              <a:off x="2843808" y="4579094"/>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 name="円/楕円 95"/>
            <p:cNvSpPr/>
            <p:nvPr/>
          </p:nvSpPr>
          <p:spPr bwMode="auto">
            <a:xfrm>
              <a:off x="3606254" y="3933825"/>
              <a:ext cx="144463" cy="1444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 name="円/楕円 96"/>
            <p:cNvSpPr/>
            <p:nvPr/>
          </p:nvSpPr>
          <p:spPr bwMode="auto">
            <a:xfrm>
              <a:off x="4355976" y="4581128"/>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 name="円/楕円 97"/>
            <p:cNvSpPr/>
            <p:nvPr/>
          </p:nvSpPr>
          <p:spPr bwMode="auto">
            <a:xfrm>
              <a:off x="3131840" y="5443190"/>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 name="円/楕円 98"/>
            <p:cNvSpPr/>
            <p:nvPr/>
          </p:nvSpPr>
          <p:spPr bwMode="auto">
            <a:xfrm>
              <a:off x="4067498" y="5445224"/>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00" name="直線コネクタ 99"/>
            <p:cNvCxnSpPr>
              <a:stCxn id="98" idx="6"/>
              <a:endCxn id="99" idx="2"/>
            </p:cNvCxnSpPr>
            <p:nvPr/>
          </p:nvCxnSpPr>
          <p:spPr bwMode="auto">
            <a:xfrm>
              <a:off x="3276302" y="5516215"/>
              <a:ext cx="791196" cy="203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1" name="直線コネクタ 100"/>
            <p:cNvCxnSpPr>
              <a:stCxn id="96" idx="4"/>
              <a:endCxn id="99" idx="0"/>
            </p:cNvCxnSpPr>
            <p:nvPr/>
          </p:nvCxnSpPr>
          <p:spPr bwMode="auto">
            <a:xfrm>
              <a:off x="3678486" y="4078288"/>
              <a:ext cx="461243" cy="136693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sp>
        <p:nvSpPr>
          <p:cNvPr id="40" name="フリーフォーム 39"/>
          <p:cNvSpPr/>
          <p:nvPr/>
        </p:nvSpPr>
        <p:spPr>
          <a:xfrm>
            <a:off x="3480526" y="4885509"/>
            <a:ext cx="1222103" cy="180191"/>
          </a:xfrm>
          <a:custGeom>
            <a:avLst/>
            <a:gdLst>
              <a:gd name="connsiteX0" fmla="*/ 0 w 1222103"/>
              <a:gd name="connsiteY0" fmla="*/ 29028 h 180191"/>
              <a:gd name="connsiteX1" fmla="*/ 235131 w 1222103"/>
              <a:gd name="connsiteY1" fmla="*/ 179977 h 180191"/>
              <a:gd name="connsiteX2" fmla="*/ 1222103 w 1222103"/>
              <a:gd name="connsiteY2" fmla="*/ 0 h 180191"/>
              <a:gd name="connsiteX3" fmla="*/ 1222103 w 1222103"/>
              <a:gd name="connsiteY3" fmla="*/ 0 h 180191"/>
            </a:gdLst>
            <a:ahLst/>
            <a:cxnLst>
              <a:cxn ang="0">
                <a:pos x="connsiteX0" y="connsiteY0"/>
              </a:cxn>
              <a:cxn ang="0">
                <a:pos x="connsiteX1" y="connsiteY1"/>
              </a:cxn>
              <a:cxn ang="0">
                <a:pos x="connsiteX2" y="connsiteY2"/>
              </a:cxn>
              <a:cxn ang="0">
                <a:pos x="connsiteX3" y="connsiteY3"/>
              </a:cxn>
            </a:cxnLst>
            <a:rect l="l" t="t" r="r" b="b"/>
            <a:pathLst>
              <a:path w="1222103" h="180191">
                <a:moveTo>
                  <a:pt x="0" y="29028"/>
                </a:moveTo>
                <a:cubicBezTo>
                  <a:pt x="15723" y="106921"/>
                  <a:pt x="31447" y="184815"/>
                  <a:pt x="235131" y="179977"/>
                </a:cubicBezTo>
                <a:cubicBezTo>
                  <a:pt x="438815" y="175139"/>
                  <a:pt x="1222103" y="0"/>
                  <a:pt x="1222103" y="0"/>
                </a:cubicBezTo>
                <a:lnTo>
                  <a:pt x="1222103" y="0"/>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フリーフォーム 40"/>
          <p:cNvSpPr/>
          <p:nvPr/>
        </p:nvSpPr>
        <p:spPr>
          <a:xfrm>
            <a:off x="2711269" y="5419634"/>
            <a:ext cx="1265645" cy="148372"/>
          </a:xfrm>
          <a:custGeom>
            <a:avLst/>
            <a:gdLst>
              <a:gd name="connsiteX0" fmla="*/ 0 w 1265645"/>
              <a:gd name="connsiteY0" fmla="*/ 31932 h 148372"/>
              <a:gd name="connsiteX1" fmla="*/ 833120 w 1265645"/>
              <a:gd name="connsiteY1" fmla="*/ 148046 h 148372"/>
              <a:gd name="connsiteX2" fmla="*/ 1265645 w 1265645"/>
              <a:gd name="connsiteY2" fmla="*/ 0 h 148372"/>
            </a:gdLst>
            <a:ahLst/>
            <a:cxnLst>
              <a:cxn ang="0">
                <a:pos x="connsiteX0" y="connsiteY0"/>
              </a:cxn>
              <a:cxn ang="0">
                <a:pos x="connsiteX1" y="connsiteY1"/>
              </a:cxn>
              <a:cxn ang="0">
                <a:pos x="connsiteX2" y="connsiteY2"/>
              </a:cxn>
            </a:cxnLst>
            <a:rect l="l" t="t" r="r" b="b"/>
            <a:pathLst>
              <a:path w="1265645" h="148372">
                <a:moveTo>
                  <a:pt x="0" y="31932"/>
                </a:moveTo>
                <a:cubicBezTo>
                  <a:pt x="311089" y="92650"/>
                  <a:pt x="622179" y="153368"/>
                  <a:pt x="833120" y="148046"/>
                </a:cubicBezTo>
                <a:cubicBezTo>
                  <a:pt x="1044061" y="142724"/>
                  <a:pt x="1154853" y="71362"/>
                  <a:pt x="1265645" y="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2" name="グループ化 151"/>
          <p:cNvGrpSpPr>
            <a:grpSpLocks noChangeAspect="1"/>
          </p:cNvGrpSpPr>
          <p:nvPr/>
        </p:nvGrpSpPr>
        <p:grpSpPr>
          <a:xfrm>
            <a:off x="5508104" y="4450755"/>
            <a:ext cx="993978" cy="994469"/>
            <a:chOff x="2843808" y="3933825"/>
            <a:chExt cx="1656630" cy="1657449"/>
          </a:xfrm>
        </p:grpSpPr>
        <p:cxnSp>
          <p:nvCxnSpPr>
            <p:cNvPr id="153" name="直線コネクタ 152"/>
            <p:cNvCxnSpPr>
              <a:stCxn id="157" idx="7"/>
              <a:endCxn id="158" idx="3"/>
            </p:cNvCxnSpPr>
            <p:nvPr/>
          </p:nvCxnSpPr>
          <p:spPr bwMode="auto">
            <a:xfrm flipV="1">
              <a:off x="2967114" y="4057132"/>
              <a:ext cx="660296" cy="54335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54" name="直線コネクタ 153"/>
            <p:cNvCxnSpPr>
              <a:stCxn id="158" idx="5"/>
              <a:endCxn id="159" idx="1"/>
            </p:cNvCxnSpPr>
            <p:nvPr/>
          </p:nvCxnSpPr>
          <p:spPr bwMode="auto">
            <a:xfrm>
              <a:off x="3729561" y="4057132"/>
              <a:ext cx="647571" cy="54538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55" name="直線コネクタ 154"/>
            <p:cNvCxnSpPr>
              <a:stCxn id="157" idx="4"/>
              <a:endCxn id="160" idx="1"/>
            </p:cNvCxnSpPr>
            <p:nvPr/>
          </p:nvCxnSpPr>
          <p:spPr bwMode="auto">
            <a:xfrm>
              <a:off x="2916039" y="4725144"/>
              <a:ext cx="236957" cy="7394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56" name="直線コネクタ 155"/>
            <p:cNvCxnSpPr>
              <a:stCxn id="157" idx="5"/>
              <a:endCxn id="161" idx="1"/>
            </p:cNvCxnSpPr>
            <p:nvPr/>
          </p:nvCxnSpPr>
          <p:spPr bwMode="auto">
            <a:xfrm>
              <a:off x="2967114" y="4703755"/>
              <a:ext cx="1121540" cy="76285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57" name="円/楕円 156"/>
            <p:cNvSpPr/>
            <p:nvPr/>
          </p:nvSpPr>
          <p:spPr bwMode="auto">
            <a:xfrm>
              <a:off x="2843808" y="4579094"/>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 name="円/楕円 157"/>
            <p:cNvSpPr/>
            <p:nvPr/>
          </p:nvSpPr>
          <p:spPr bwMode="auto">
            <a:xfrm>
              <a:off x="3606254" y="3933825"/>
              <a:ext cx="144463" cy="1444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9" name="円/楕円 158"/>
            <p:cNvSpPr/>
            <p:nvPr/>
          </p:nvSpPr>
          <p:spPr bwMode="auto">
            <a:xfrm>
              <a:off x="4355976" y="4581128"/>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0" name="円/楕円 159"/>
            <p:cNvSpPr/>
            <p:nvPr/>
          </p:nvSpPr>
          <p:spPr bwMode="auto">
            <a:xfrm>
              <a:off x="3131840" y="5443190"/>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1" name="円/楕円 160"/>
            <p:cNvSpPr/>
            <p:nvPr/>
          </p:nvSpPr>
          <p:spPr bwMode="auto">
            <a:xfrm>
              <a:off x="4067498" y="5445224"/>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62" name="直線コネクタ 161"/>
            <p:cNvCxnSpPr>
              <a:stCxn id="160" idx="6"/>
              <a:endCxn id="161" idx="2"/>
            </p:cNvCxnSpPr>
            <p:nvPr/>
          </p:nvCxnSpPr>
          <p:spPr bwMode="auto">
            <a:xfrm>
              <a:off x="3276302" y="5516215"/>
              <a:ext cx="791196" cy="203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3" name="直線コネクタ 162"/>
            <p:cNvCxnSpPr>
              <a:stCxn id="158" idx="4"/>
              <a:endCxn id="161" idx="0"/>
            </p:cNvCxnSpPr>
            <p:nvPr/>
          </p:nvCxnSpPr>
          <p:spPr bwMode="auto">
            <a:xfrm>
              <a:off x="3678486" y="4078288"/>
              <a:ext cx="461243" cy="136693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grpSp>
        <p:nvGrpSpPr>
          <p:cNvPr id="164" name="グループ化 163"/>
          <p:cNvGrpSpPr>
            <a:grpSpLocks noChangeAspect="1"/>
          </p:cNvGrpSpPr>
          <p:nvPr/>
        </p:nvGrpSpPr>
        <p:grpSpPr>
          <a:xfrm>
            <a:off x="6790114" y="4437112"/>
            <a:ext cx="993978" cy="994469"/>
            <a:chOff x="2843808" y="3933825"/>
            <a:chExt cx="1656630" cy="1657449"/>
          </a:xfrm>
        </p:grpSpPr>
        <p:cxnSp>
          <p:nvCxnSpPr>
            <p:cNvPr id="165" name="直線コネクタ 164"/>
            <p:cNvCxnSpPr>
              <a:stCxn id="169" idx="7"/>
              <a:endCxn id="170" idx="3"/>
            </p:cNvCxnSpPr>
            <p:nvPr/>
          </p:nvCxnSpPr>
          <p:spPr bwMode="auto">
            <a:xfrm flipV="1">
              <a:off x="2967114" y="4057132"/>
              <a:ext cx="660296" cy="54335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6" name="直線コネクタ 165"/>
            <p:cNvCxnSpPr>
              <a:stCxn id="170" idx="5"/>
              <a:endCxn id="171" idx="1"/>
            </p:cNvCxnSpPr>
            <p:nvPr/>
          </p:nvCxnSpPr>
          <p:spPr bwMode="auto">
            <a:xfrm>
              <a:off x="3729561" y="4057132"/>
              <a:ext cx="647571" cy="54538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7" name="直線コネクタ 166"/>
            <p:cNvCxnSpPr>
              <a:stCxn id="169" idx="4"/>
              <a:endCxn id="172" idx="1"/>
            </p:cNvCxnSpPr>
            <p:nvPr/>
          </p:nvCxnSpPr>
          <p:spPr bwMode="auto">
            <a:xfrm>
              <a:off x="2916039" y="4725144"/>
              <a:ext cx="236957" cy="7394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8" name="直線コネクタ 167"/>
            <p:cNvCxnSpPr>
              <a:stCxn id="169" idx="5"/>
              <a:endCxn id="173" idx="1"/>
            </p:cNvCxnSpPr>
            <p:nvPr/>
          </p:nvCxnSpPr>
          <p:spPr bwMode="auto">
            <a:xfrm>
              <a:off x="2967114" y="4703755"/>
              <a:ext cx="1121540" cy="76285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69" name="円/楕円 168"/>
            <p:cNvSpPr/>
            <p:nvPr/>
          </p:nvSpPr>
          <p:spPr bwMode="auto">
            <a:xfrm>
              <a:off x="2843808" y="4579094"/>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0" name="円/楕円 169"/>
            <p:cNvSpPr/>
            <p:nvPr/>
          </p:nvSpPr>
          <p:spPr bwMode="auto">
            <a:xfrm>
              <a:off x="3606254" y="3933825"/>
              <a:ext cx="144463" cy="1444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1" name="円/楕円 170"/>
            <p:cNvSpPr/>
            <p:nvPr/>
          </p:nvSpPr>
          <p:spPr bwMode="auto">
            <a:xfrm>
              <a:off x="4355976" y="4581128"/>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2" name="円/楕円 171"/>
            <p:cNvSpPr/>
            <p:nvPr/>
          </p:nvSpPr>
          <p:spPr bwMode="auto">
            <a:xfrm>
              <a:off x="3131840" y="5443190"/>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3" name="円/楕円 172"/>
            <p:cNvSpPr/>
            <p:nvPr/>
          </p:nvSpPr>
          <p:spPr bwMode="auto">
            <a:xfrm>
              <a:off x="4067498" y="5445224"/>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74" name="直線コネクタ 173"/>
            <p:cNvCxnSpPr>
              <a:stCxn id="172" idx="6"/>
              <a:endCxn id="173" idx="2"/>
            </p:cNvCxnSpPr>
            <p:nvPr/>
          </p:nvCxnSpPr>
          <p:spPr bwMode="auto">
            <a:xfrm>
              <a:off x="3276302" y="5516215"/>
              <a:ext cx="791196" cy="203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75" name="直線コネクタ 174"/>
            <p:cNvCxnSpPr>
              <a:stCxn id="170" idx="4"/>
              <a:endCxn id="173" idx="0"/>
            </p:cNvCxnSpPr>
            <p:nvPr/>
          </p:nvCxnSpPr>
          <p:spPr bwMode="auto">
            <a:xfrm>
              <a:off x="3678486" y="4078288"/>
              <a:ext cx="461243" cy="136693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sp>
        <p:nvSpPr>
          <p:cNvPr id="176" name="フリーフォーム 175"/>
          <p:cNvSpPr/>
          <p:nvPr/>
        </p:nvSpPr>
        <p:spPr>
          <a:xfrm>
            <a:off x="6490728" y="4885509"/>
            <a:ext cx="1222103" cy="180191"/>
          </a:xfrm>
          <a:custGeom>
            <a:avLst/>
            <a:gdLst>
              <a:gd name="connsiteX0" fmla="*/ 0 w 1222103"/>
              <a:gd name="connsiteY0" fmla="*/ 29028 h 180191"/>
              <a:gd name="connsiteX1" fmla="*/ 235131 w 1222103"/>
              <a:gd name="connsiteY1" fmla="*/ 179977 h 180191"/>
              <a:gd name="connsiteX2" fmla="*/ 1222103 w 1222103"/>
              <a:gd name="connsiteY2" fmla="*/ 0 h 180191"/>
              <a:gd name="connsiteX3" fmla="*/ 1222103 w 1222103"/>
              <a:gd name="connsiteY3" fmla="*/ 0 h 180191"/>
            </a:gdLst>
            <a:ahLst/>
            <a:cxnLst>
              <a:cxn ang="0">
                <a:pos x="connsiteX0" y="connsiteY0"/>
              </a:cxn>
              <a:cxn ang="0">
                <a:pos x="connsiteX1" y="connsiteY1"/>
              </a:cxn>
              <a:cxn ang="0">
                <a:pos x="connsiteX2" y="connsiteY2"/>
              </a:cxn>
              <a:cxn ang="0">
                <a:pos x="connsiteX3" y="connsiteY3"/>
              </a:cxn>
            </a:cxnLst>
            <a:rect l="l" t="t" r="r" b="b"/>
            <a:pathLst>
              <a:path w="1222103" h="180191">
                <a:moveTo>
                  <a:pt x="0" y="29028"/>
                </a:moveTo>
                <a:cubicBezTo>
                  <a:pt x="15723" y="106921"/>
                  <a:pt x="31447" y="184815"/>
                  <a:pt x="235131" y="179977"/>
                </a:cubicBezTo>
                <a:cubicBezTo>
                  <a:pt x="438815" y="175139"/>
                  <a:pt x="1222103" y="0"/>
                  <a:pt x="1222103" y="0"/>
                </a:cubicBezTo>
                <a:lnTo>
                  <a:pt x="1222103" y="0"/>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フリーフォーム 176"/>
          <p:cNvSpPr/>
          <p:nvPr/>
        </p:nvSpPr>
        <p:spPr>
          <a:xfrm>
            <a:off x="5721471" y="5419634"/>
            <a:ext cx="1265645" cy="148372"/>
          </a:xfrm>
          <a:custGeom>
            <a:avLst/>
            <a:gdLst>
              <a:gd name="connsiteX0" fmla="*/ 0 w 1265645"/>
              <a:gd name="connsiteY0" fmla="*/ 31932 h 148372"/>
              <a:gd name="connsiteX1" fmla="*/ 833120 w 1265645"/>
              <a:gd name="connsiteY1" fmla="*/ 148046 h 148372"/>
              <a:gd name="connsiteX2" fmla="*/ 1265645 w 1265645"/>
              <a:gd name="connsiteY2" fmla="*/ 0 h 148372"/>
            </a:gdLst>
            <a:ahLst/>
            <a:cxnLst>
              <a:cxn ang="0">
                <a:pos x="connsiteX0" y="connsiteY0"/>
              </a:cxn>
              <a:cxn ang="0">
                <a:pos x="connsiteX1" y="connsiteY1"/>
              </a:cxn>
              <a:cxn ang="0">
                <a:pos x="connsiteX2" y="connsiteY2"/>
              </a:cxn>
            </a:cxnLst>
            <a:rect l="l" t="t" r="r" b="b"/>
            <a:pathLst>
              <a:path w="1265645" h="148372">
                <a:moveTo>
                  <a:pt x="0" y="31932"/>
                </a:moveTo>
                <a:cubicBezTo>
                  <a:pt x="311089" y="92650"/>
                  <a:pt x="622179" y="153368"/>
                  <a:pt x="833120" y="148046"/>
                </a:cubicBezTo>
                <a:cubicBezTo>
                  <a:pt x="1044061" y="142724"/>
                  <a:pt x="1154853" y="71362"/>
                  <a:pt x="1265645" y="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8" name="グループ化 177"/>
          <p:cNvGrpSpPr>
            <a:grpSpLocks noChangeAspect="1"/>
          </p:cNvGrpSpPr>
          <p:nvPr/>
        </p:nvGrpSpPr>
        <p:grpSpPr>
          <a:xfrm>
            <a:off x="5508104" y="5624117"/>
            <a:ext cx="993978" cy="994469"/>
            <a:chOff x="2843808" y="3933825"/>
            <a:chExt cx="1656630" cy="1657449"/>
          </a:xfrm>
        </p:grpSpPr>
        <p:cxnSp>
          <p:nvCxnSpPr>
            <p:cNvPr id="179" name="直線コネクタ 178"/>
            <p:cNvCxnSpPr>
              <a:stCxn id="183" idx="7"/>
              <a:endCxn id="184" idx="3"/>
            </p:cNvCxnSpPr>
            <p:nvPr/>
          </p:nvCxnSpPr>
          <p:spPr bwMode="auto">
            <a:xfrm flipV="1">
              <a:off x="2967114" y="4057132"/>
              <a:ext cx="660296" cy="54335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80" name="直線コネクタ 179"/>
            <p:cNvCxnSpPr>
              <a:stCxn id="184" idx="5"/>
              <a:endCxn id="185" idx="1"/>
            </p:cNvCxnSpPr>
            <p:nvPr/>
          </p:nvCxnSpPr>
          <p:spPr bwMode="auto">
            <a:xfrm>
              <a:off x="3729561" y="4057132"/>
              <a:ext cx="647571" cy="54538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81" name="直線コネクタ 180"/>
            <p:cNvCxnSpPr>
              <a:stCxn id="183" idx="4"/>
              <a:endCxn id="186" idx="1"/>
            </p:cNvCxnSpPr>
            <p:nvPr/>
          </p:nvCxnSpPr>
          <p:spPr bwMode="auto">
            <a:xfrm>
              <a:off x="2916039" y="4725144"/>
              <a:ext cx="236957" cy="7394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82" name="直線コネクタ 181"/>
            <p:cNvCxnSpPr>
              <a:stCxn id="183" idx="5"/>
              <a:endCxn id="187" idx="1"/>
            </p:cNvCxnSpPr>
            <p:nvPr/>
          </p:nvCxnSpPr>
          <p:spPr bwMode="auto">
            <a:xfrm>
              <a:off x="2967114" y="4703755"/>
              <a:ext cx="1121540" cy="76285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83" name="円/楕円 182"/>
            <p:cNvSpPr/>
            <p:nvPr/>
          </p:nvSpPr>
          <p:spPr bwMode="auto">
            <a:xfrm>
              <a:off x="2843808" y="4579094"/>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 name="円/楕円 183"/>
            <p:cNvSpPr/>
            <p:nvPr/>
          </p:nvSpPr>
          <p:spPr bwMode="auto">
            <a:xfrm>
              <a:off x="3606254" y="3933825"/>
              <a:ext cx="144463" cy="1444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 name="円/楕円 184"/>
            <p:cNvSpPr/>
            <p:nvPr/>
          </p:nvSpPr>
          <p:spPr bwMode="auto">
            <a:xfrm>
              <a:off x="4355976" y="4581128"/>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6" name="円/楕円 185"/>
            <p:cNvSpPr/>
            <p:nvPr/>
          </p:nvSpPr>
          <p:spPr bwMode="auto">
            <a:xfrm>
              <a:off x="3131840" y="5443190"/>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7" name="円/楕円 186"/>
            <p:cNvSpPr/>
            <p:nvPr/>
          </p:nvSpPr>
          <p:spPr bwMode="auto">
            <a:xfrm>
              <a:off x="4067498" y="5445224"/>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88" name="直線コネクタ 187"/>
            <p:cNvCxnSpPr>
              <a:stCxn id="186" idx="6"/>
              <a:endCxn id="187" idx="2"/>
            </p:cNvCxnSpPr>
            <p:nvPr/>
          </p:nvCxnSpPr>
          <p:spPr bwMode="auto">
            <a:xfrm>
              <a:off x="3276302" y="5516215"/>
              <a:ext cx="791196" cy="203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89" name="直線コネクタ 188"/>
            <p:cNvCxnSpPr>
              <a:stCxn id="184" idx="4"/>
              <a:endCxn id="187" idx="0"/>
            </p:cNvCxnSpPr>
            <p:nvPr/>
          </p:nvCxnSpPr>
          <p:spPr bwMode="auto">
            <a:xfrm>
              <a:off x="3678486" y="4078288"/>
              <a:ext cx="461243" cy="136693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grpSp>
        <p:nvGrpSpPr>
          <p:cNvPr id="190" name="グループ化 189"/>
          <p:cNvGrpSpPr>
            <a:grpSpLocks noChangeAspect="1"/>
          </p:cNvGrpSpPr>
          <p:nvPr/>
        </p:nvGrpSpPr>
        <p:grpSpPr>
          <a:xfrm>
            <a:off x="6790114" y="5610474"/>
            <a:ext cx="993978" cy="994469"/>
            <a:chOff x="2843808" y="3933825"/>
            <a:chExt cx="1656630" cy="1657449"/>
          </a:xfrm>
        </p:grpSpPr>
        <p:cxnSp>
          <p:nvCxnSpPr>
            <p:cNvPr id="191" name="直線コネクタ 190"/>
            <p:cNvCxnSpPr>
              <a:stCxn id="195" idx="7"/>
              <a:endCxn id="196" idx="3"/>
            </p:cNvCxnSpPr>
            <p:nvPr/>
          </p:nvCxnSpPr>
          <p:spPr bwMode="auto">
            <a:xfrm flipV="1">
              <a:off x="2967114" y="4057132"/>
              <a:ext cx="660296" cy="54335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2" name="直線コネクタ 191"/>
            <p:cNvCxnSpPr>
              <a:stCxn id="196" idx="5"/>
              <a:endCxn id="197" idx="1"/>
            </p:cNvCxnSpPr>
            <p:nvPr/>
          </p:nvCxnSpPr>
          <p:spPr bwMode="auto">
            <a:xfrm>
              <a:off x="3729561" y="4057132"/>
              <a:ext cx="647571" cy="54538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3" name="直線コネクタ 192"/>
            <p:cNvCxnSpPr>
              <a:stCxn id="195" idx="4"/>
              <a:endCxn id="198" idx="1"/>
            </p:cNvCxnSpPr>
            <p:nvPr/>
          </p:nvCxnSpPr>
          <p:spPr bwMode="auto">
            <a:xfrm>
              <a:off x="2916039" y="4725144"/>
              <a:ext cx="236957" cy="73943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4" name="直線コネクタ 193"/>
            <p:cNvCxnSpPr>
              <a:stCxn id="195" idx="5"/>
              <a:endCxn id="199" idx="1"/>
            </p:cNvCxnSpPr>
            <p:nvPr/>
          </p:nvCxnSpPr>
          <p:spPr bwMode="auto">
            <a:xfrm>
              <a:off x="2967114" y="4703755"/>
              <a:ext cx="1121540" cy="76285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95" name="円/楕円 194"/>
            <p:cNvSpPr/>
            <p:nvPr/>
          </p:nvSpPr>
          <p:spPr bwMode="auto">
            <a:xfrm>
              <a:off x="2843808" y="4579094"/>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6" name="円/楕円 195"/>
            <p:cNvSpPr/>
            <p:nvPr/>
          </p:nvSpPr>
          <p:spPr bwMode="auto">
            <a:xfrm>
              <a:off x="3606254" y="3933825"/>
              <a:ext cx="144463" cy="1444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7" name="円/楕円 196"/>
            <p:cNvSpPr/>
            <p:nvPr/>
          </p:nvSpPr>
          <p:spPr bwMode="auto">
            <a:xfrm>
              <a:off x="4355976" y="4581128"/>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8" name="円/楕円 197"/>
            <p:cNvSpPr/>
            <p:nvPr/>
          </p:nvSpPr>
          <p:spPr bwMode="auto">
            <a:xfrm>
              <a:off x="3131840" y="5443190"/>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9" name="円/楕円 198"/>
            <p:cNvSpPr/>
            <p:nvPr/>
          </p:nvSpPr>
          <p:spPr bwMode="auto">
            <a:xfrm>
              <a:off x="4067498" y="5445224"/>
              <a:ext cx="144462" cy="146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00" name="直線コネクタ 199"/>
            <p:cNvCxnSpPr>
              <a:stCxn id="198" idx="6"/>
              <a:endCxn id="199" idx="2"/>
            </p:cNvCxnSpPr>
            <p:nvPr/>
          </p:nvCxnSpPr>
          <p:spPr bwMode="auto">
            <a:xfrm>
              <a:off x="3276302" y="5516215"/>
              <a:ext cx="791196" cy="203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01" name="直線コネクタ 200"/>
            <p:cNvCxnSpPr>
              <a:stCxn id="196" idx="4"/>
              <a:endCxn id="199" idx="0"/>
            </p:cNvCxnSpPr>
            <p:nvPr/>
          </p:nvCxnSpPr>
          <p:spPr bwMode="auto">
            <a:xfrm>
              <a:off x="3678486" y="4078288"/>
              <a:ext cx="461243" cy="136693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sp>
        <p:nvSpPr>
          <p:cNvPr id="202" name="フリーフォーム 201"/>
          <p:cNvSpPr/>
          <p:nvPr/>
        </p:nvSpPr>
        <p:spPr>
          <a:xfrm>
            <a:off x="6490728" y="6058871"/>
            <a:ext cx="1222103" cy="180191"/>
          </a:xfrm>
          <a:custGeom>
            <a:avLst/>
            <a:gdLst>
              <a:gd name="connsiteX0" fmla="*/ 0 w 1222103"/>
              <a:gd name="connsiteY0" fmla="*/ 29028 h 180191"/>
              <a:gd name="connsiteX1" fmla="*/ 235131 w 1222103"/>
              <a:gd name="connsiteY1" fmla="*/ 179977 h 180191"/>
              <a:gd name="connsiteX2" fmla="*/ 1222103 w 1222103"/>
              <a:gd name="connsiteY2" fmla="*/ 0 h 180191"/>
              <a:gd name="connsiteX3" fmla="*/ 1222103 w 1222103"/>
              <a:gd name="connsiteY3" fmla="*/ 0 h 180191"/>
            </a:gdLst>
            <a:ahLst/>
            <a:cxnLst>
              <a:cxn ang="0">
                <a:pos x="connsiteX0" y="connsiteY0"/>
              </a:cxn>
              <a:cxn ang="0">
                <a:pos x="connsiteX1" y="connsiteY1"/>
              </a:cxn>
              <a:cxn ang="0">
                <a:pos x="connsiteX2" y="connsiteY2"/>
              </a:cxn>
              <a:cxn ang="0">
                <a:pos x="connsiteX3" y="connsiteY3"/>
              </a:cxn>
            </a:cxnLst>
            <a:rect l="l" t="t" r="r" b="b"/>
            <a:pathLst>
              <a:path w="1222103" h="180191">
                <a:moveTo>
                  <a:pt x="0" y="29028"/>
                </a:moveTo>
                <a:cubicBezTo>
                  <a:pt x="15723" y="106921"/>
                  <a:pt x="31447" y="184815"/>
                  <a:pt x="235131" y="179977"/>
                </a:cubicBezTo>
                <a:cubicBezTo>
                  <a:pt x="438815" y="175139"/>
                  <a:pt x="1222103" y="0"/>
                  <a:pt x="1222103" y="0"/>
                </a:cubicBezTo>
                <a:lnTo>
                  <a:pt x="1222103" y="0"/>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フリーフォーム 202"/>
          <p:cNvSpPr/>
          <p:nvPr/>
        </p:nvSpPr>
        <p:spPr>
          <a:xfrm>
            <a:off x="5721471" y="6592996"/>
            <a:ext cx="1265645" cy="148372"/>
          </a:xfrm>
          <a:custGeom>
            <a:avLst/>
            <a:gdLst>
              <a:gd name="connsiteX0" fmla="*/ 0 w 1265645"/>
              <a:gd name="connsiteY0" fmla="*/ 31932 h 148372"/>
              <a:gd name="connsiteX1" fmla="*/ 833120 w 1265645"/>
              <a:gd name="connsiteY1" fmla="*/ 148046 h 148372"/>
              <a:gd name="connsiteX2" fmla="*/ 1265645 w 1265645"/>
              <a:gd name="connsiteY2" fmla="*/ 0 h 148372"/>
            </a:gdLst>
            <a:ahLst/>
            <a:cxnLst>
              <a:cxn ang="0">
                <a:pos x="connsiteX0" y="connsiteY0"/>
              </a:cxn>
              <a:cxn ang="0">
                <a:pos x="connsiteX1" y="connsiteY1"/>
              </a:cxn>
              <a:cxn ang="0">
                <a:pos x="connsiteX2" y="connsiteY2"/>
              </a:cxn>
            </a:cxnLst>
            <a:rect l="l" t="t" r="r" b="b"/>
            <a:pathLst>
              <a:path w="1265645" h="148372">
                <a:moveTo>
                  <a:pt x="0" y="31932"/>
                </a:moveTo>
                <a:cubicBezTo>
                  <a:pt x="311089" y="92650"/>
                  <a:pt x="622179" y="153368"/>
                  <a:pt x="833120" y="148046"/>
                </a:cubicBezTo>
                <a:cubicBezTo>
                  <a:pt x="1044061" y="142724"/>
                  <a:pt x="1154853" y="71362"/>
                  <a:pt x="1265645" y="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433" name="直線コネクタ 18432"/>
          <p:cNvCxnSpPr>
            <a:stCxn id="159" idx="4"/>
            <a:endCxn id="185" idx="0"/>
          </p:cNvCxnSpPr>
          <p:nvPr/>
        </p:nvCxnSpPr>
        <p:spPr>
          <a:xfrm>
            <a:off x="6458744" y="4926767"/>
            <a:ext cx="0" cy="108573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7" name="直線コネクタ 206"/>
          <p:cNvCxnSpPr>
            <a:stCxn id="171" idx="4"/>
            <a:endCxn id="197" idx="0"/>
          </p:cNvCxnSpPr>
          <p:nvPr/>
        </p:nvCxnSpPr>
        <p:spPr>
          <a:xfrm>
            <a:off x="7740754" y="4913124"/>
            <a:ext cx="0" cy="108573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077260"/>
      </p:ext>
    </p:extLst>
  </p:cSld>
  <p:clrMapOvr>
    <a:masterClrMapping/>
  </p:clrMapOvr>
  <p:transition advTm="14149"/>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タイトル 1"/>
          <p:cNvSpPr>
            <a:spLocks noGrp="1"/>
          </p:cNvSpPr>
          <p:nvPr>
            <p:ph type="title"/>
          </p:nvPr>
        </p:nvSpPr>
        <p:spPr/>
        <p:txBody>
          <a:bodyPr/>
          <a:lstStyle/>
          <a:p>
            <a:pPr eaLnBrk="1" hangingPunct="1"/>
            <a:r>
              <a:rPr lang="en-US" altLang="ja-JP"/>
              <a:t>1</a:t>
            </a:r>
            <a:r>
              <a:rPr lang="ja-JP" altLang="en-US"/>
              <a:t>　様々なグラフの例</a:t>
            </a:r>
          </a:p>
        </p:txBody>
      </p:sp>
      <p:sp>
        <p:nvSpPr>
          <p:cNvPr id="75779"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r>
              <a:rPr lang="ja-JP" altLang="en-US" sz="2400"/>
              <a:t>その他の名前の付いたグラフ</a:t>
            </a: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defRPr/>
            </a:pPr>
            <a:endParaRPr lang="en-US" altLang="ja-JP" sz="2400" dirty="0">
              <a:latin typeface="Calibri" pitchFamily="34" charset="0"/>
              <a:ea typeface="+mn-ea"/>
              <a:hlinkClick r:id="rId2"/>
            </a:endParaRPr>
          </a:p>
          <a:p>
            <a:pPr marL="273050" indent="-273050">
              <a:spcBef>
                <a:spcPct val="20000"/>
              </a:spcBef>
              <a:buClr>
                <a:srgbClr val="0BD0D9"/>
              </a:buClr>
              <a:buSzPct val="95000"/>
              <a:defRPr/>
            </a:pPr>
            <a:endParaRPr lang="en-US" altLang="ja-JP" sz="2400" dirty="0">
              <a:latin typeface="Calibri" pitchFamily="34" charset="0"/>
              <a:ea typeface="+mn-ea"/>
              <a:hlinkClick r:id="rId2"/>
            </a:endParaRPr>
          </a:p>
          <a:p>
            <a:pPr marL="273050" indent="-273050">
              <a:spcBef>
                <a:spcPct val="20000"/>
              </a:spcBef>
              <a:buClr>
                <a:srgbClr val="0BD0D9"/>
              </a:buClr>
              <a:buSzPct val="95000"/>
              <a:defRPr/>
            </a:pPr>
            <a:r>
              <a:rPr lang="en-US" altLang="ja-JP" sz="2400" dirty="0">
                <a:latin typeface="Calibri" pitchFamily="34" charset="0"/>
                <a:ea typeface="+mn-ea"/>
                <a:hlinkClick r:id="rId2"/>
              </a:rPr>
              <a:t>http://en.wikipedia.org/wiki/Gallery_of_named_graphs</a:t>
            </a:r>
            <a:endParaRPr lang="en-US" altLang="ja-JP" sz="2400" dirty="0">
              <a:latin typeface="Calibri" pitchFamily="34" charset="0"/>
              <a:ea typeface="+mn-ea"/>
            </a:endParaRPr>
          </a:p>
          <a:p>
            <a:pPr marL="273050" indent="-273050">
              <a:spcBef>
                <a:spcPct val="20000"/>
              </a:spcBef>
              <a:buClr>
                <a:srgbClr val="0BD0D9"/>
              </a:buClr>
              <a:buSzPct val="95000"/>
              <a:defRPr/>
            </a:pPr>
            <a:endParaRPr lang="en-US" altLang="ja-JP" sz="2400" dirty="0">
              <a:latin typeface="Calibri" pitchFamily="34" charset="0"/>
              <a:ea typeface="+mn-ea"/>
            </a:endParaRPr>
          </a:p>
          <a:p>
            <a:pPr marL="273050" indent="-273050">
              <a:spcBef>
                <a:spcPct val="20000"/>
              </a:spcBef>
              <a:buClr>
                <a:srgbClr val="0BD0D9"/>
              </a:buClr>
              <a:buSzPct val="95000"/>
              <a:defRPr/>
            </a:pPr>
            <a:endParaRPr lang="en-US" altLang="ja-JP" sz="2400" dirty="0">
              <a:latin typeface="Calibri" pitchFamily="34" charset="0"/>
              <a:ea typeface="+mn-ea"/>
            </a:endParaRPr>
          </a:p>
          <a:p>
            <a:pPr marL="273050" indent="-273050">
              <a:spcBef>
                <a:spcPct val="20000"/>
              </a:spcBef>
              <a:buClr>
                <a:srgbClr val="0BD0D9"/>
              </a:buClr>
              <a:buSzPct val="95000"/>
              <a:defRPr/>
            </a:pPr>
            <a:endParaRPr lang="en-US" altLang="ja-JP" sz="1600" dirty="0">
              <a:latin typeface="Calibri" pitchFamily="34" charset="0"/>
              <a:ea typeface="+mn-ea"/>
            </a:endParaRPr>
          </a:p>
        </p:txBody>
      </p:sp>
    </p:spTree>
  </p:cSld>
  <p:clrMapOvr>
    <a:masterClrMapping/>
  </p:clrMapOvr>
  <p:transition advTm="14149"/>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タイトル 1"/>
          <p:cNvSpPr>
            <a:spLocks noGrp="1"/>
          </p:cNvSpPr>
          <p:nvPr>
            <p:ph type="title"/>
          </p:nvPr>
        </p:nvSpPr>
        <p:spPr/>
        <p:txBody>
          <a:bodyPr/>
          <a:lstStyle/>
          <a:p>
            <a:pPr eaLnBrk="1" hangingPunct="1"/>
            <a:r>
              <a:rPr lang="en-US" altLang="ja-JP"/>
              <a:t>1</a:t>
            </a:r>
            <a:r>
              <a:rPr lang="ja-JP" altLang="en-US"/>
              <a:t>　様々なグラフの例</a:t>
            </a:r>
          </a:p>
        </p:txBody>
      </p:sp>
      <p:sp>
        <p:nvSpPr>
          <p:cNvPr id="7680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r>
              <a:rPr lang="ja-JP" altLang="en-US" sz="2400"/>
              <a:t>同型：</a:t>
            </a:r>
            <a:r>
              <a:rPr lang="en-US" altLang="ja-JP" sz="2400"/>
              <a:t>2</a:t>
            </a:r>
            <a:r>
              <a:rPr lang="ja-JP" altLang="en-US" sz="2400"/>
              <a:t>つのグラフ</a:t>
            </a:r>
            <a:r>
              <a:rPr lang="en-US" altLang="ja-JP" sz="2400"/>
              <a:t>G</a:t>
            </a:r>
            <a:r>
              <a:rPr lang="ja-JP" altLang="en-US" sz="2400"/>
              <a:t>と</a:t>
            </a:r>
            <a:r>
              <a:rPr lang="en-US" altLang="ja-JP" sz="2400"/>
              <a:t>H</a:t>
            </a:r>
            <a:r>
              <a:rPr lang="ja-JP" altLang="en-US" sz="2400"/>
              <a:t>に対し，</a:t>
            </a:r>
            <a:r>
              <a:rPr lang="en-US" altLang="ja-JP" sz="2400"/>
              <a:t>V(G)</a:t>
            </a:r>
            <a:r>
              <a:rPr lang="ja-JP" altLang="en-US" sz="2400"/>
              <a:t>から</a:t>
            </a:r>
            <a:r>
              <a:rPr lang="en-US" altLang="ja-JP" sz="2400"/>
              <a:t>V(H)</a:t>
            </a:r>
            <a:r>
              <a:rPr lang="ja-JP" altLang="en-US" sz="2400"/>
              <a:t>への全単射 </a:t>
            </a:r>
            <a:r>
              <a:rPr lang="en-US" altLang="ja-JP" sz="2400"/>
              <a:t>f </a:t>
            </a:r>
            <a:r>
              <a:rPr lang="ja-JP" altLang="en-US" sz="2400"/>
              <a:t>で，</a:t>
            </a:r>
            <a:endParaRPr lang="en-US" altLang="ja-JP" sz="2400"/>
          </a:p>
          <a:p>
            <a:pPr eaLnBrk="1" hangingPunct="1">
              <a:buFont typeface="Wingdings 2" pitchFamily="18" charset="2"/>
              <a:buNone/>
            </a:pPr>
            <a:r>
              <a:rPr lang="ja-JP" altLang="en-US" sz="2400"/>
              <a:t>　　　  任意の</a:t>
            </a:r>
            <a:r>
              <a:rPr lang="en-US" altLang="ja-JP" sz="2400"/>
              <a:t>u,v </a:t>
            </a:r>
            <a:r>
              <a:rPr lang="ja-JP" altLang="en-US" sz="2400"/>
              <a:t>∈</a:t>
            </a:r>
            <a:r>
              <a:rPr lang="en-US" altLang="ja-JP" sz="2400"/>
              <a:t>V(G)</a:t>
            </a:r>
            <a:r>
              <a:rPr lang="ja-JP" altLang="en-US" sz="2400"/>
              <a:t>に対し，</a:t>
            </a:r>
            <a:endParaRPr lang="en-US" altLang="ja-JP" sz="2400"/>
          </a:p>
          <a:p>
            <a:pPr eaLnBrk="1" hangingPunct="1">
              <a:buFont typeface="Wingdings 2" pitchFamily="18" charset="2"/>
              <a:buNone/>
            </a:pPr>
            <a:r>
              <a:rPr lang="ja-JP" altLang="en-US" sz="2400"/>
              <a:t>　　　　</a:t>
            </a:r>
            <a:r>
              <a:rPr lang="en-US" altLang="ja-JP" sz="2400"/>
              <a:t>uv</a:t>
            </a:r>
            <a:r>
              <a:rPr lang="ja-JP" altLang="en-US" sz="2400"/>
              <a:t>∈</a:t>
            </a:r>
            <a:r>
              <a:rPr lang="en-US" altLang="ja-JP" sz="2400"/>
              <a:t>E(G) </a:t>
            </a:r>
            <a:r>
              <a:rPr lang="ja-JP" altLang="en-US" sz="2400"/>
              <a:t>⇔ </a:t>
            </a:r>
            <a:r>
              <a:rPr lang="en-US" altLang="ja-JP" sz="2400"/>
              <a:t>f(u)f(v) </a:t>
            </a:r>
            <a:r>
              <a:rPr lang="ja-JP" altLang="en-US" sz="2400"/>
              <a:t>∈ </a:t>
            </a:r>
            <a:r>
              <a:rPr lang="en-US" altLang="ja-JP" sz="2400"/>
              <a:t>E(H)</a:t>
            </a:r>
          </a:p>
          <a:p>
            <a:pPr eaLnBrk="1" hangingPunct="1">
              <a:buFont typeface="Wingdings 2" pitchFamily="18" charset="2"/>
              <a:buNone/>
            </a:pPr>
            <a:r>
              <a:rPr lang="en-US" altLang="ja-JP" sz="2400"/>
              <a:t>           </a:t>
            </a:r>
            <a:r>
              <a:rPr lang="ja-JP" altLang="en-US" sz="2400"/>
              <a:t>を満たすものが存在するとき，</a:t>
            </a:r>
            <a:r>
              <a:rPr lang="en-US" altLang="ja-JP" sz="2400"/>
              <a:t>G</a:t>
            </a:r>
            <a:r>
              <a:rPr lang="ja-JP" altLang="en-US" sz="2400"/>
              <a:t>と</a:t>
            </a:r>
            <a:r>
              <a:rPr lang="en-US" altLang="ja-JP" sz="2400"/>
              <a:t>H</a:t>
            </a:r>
            <a:r>
              <a:rPr lang="ja-JP" altLang="en-US" sz="2400"/>
              <a:t>は同型であるといい，</a:t>
            </a:r>
            <a:endParaRPr lang="en-US" altLang="ja-JP" sz="2400"/>
          </a:p>
          <a:p>
            <a:pPr eaLnBrk="1" hangingPunct="1">
              <a:buFont typeface="Wingdings 2" pitchFamily="18" charset="2"/>
              <a:buNone/>
            </a:pPr>
            <a:r>
              <a:rPr lang="ja-JP" altLang="en-US" sz="2400"/>
              <a:t>　　　　</a:t>
            </a:r>
            <a:r>
              <a:rPr lang="en-US" altLang="ja-JP" sz="2400"/>
              <a:t>G</a:t>
            </a:r>
            <a:r>
              <a:rPr lang="ja-JP" altLang="en-US" sz="2400"/>
              <a:t> ≌ </a:t>
            </a:r>
            <a:r>
              <a:rPr lang="en-US" altLang="ja-JP" sz="2400"/>
              <a:t>H</a:t>
            </a:r>
            <a:r>
              <a:rPr lang="ja-JP" altLang="en-US" sz="2400"/>
              <a:t> で表す</a:t>
            </a: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Tree>
  </p:cSld>
  <p:clrMapOvr>
    <a:masterClrMapping/>
  </p:clrMapOvr>
  <p:transition advTm="14149"/>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タイトル 1"/>
          <p:cNvSpPr>
            <a:spLocks noGrp="1"/>
          </p:cNvSpPr>
          <p:nvPr>
            <p:ph type="title"/>
          </p:nvPr>
        </p:nvSpPr>
        <p:spPr/>
        <p:txBody>
          <a:bodyPr/>
          <a:lstStyle/>
          <a:p>
            <a:pPr eaLnBrk="1" hangingPunct="1"/>
            <a:r>
              <a:rPr lang="en-US" altLang="ja-JP"/>
              <a:t>1</a:t>
            </a:r>
            <a:r>
              <a:rPr lang="ja-JP" altLang="en-US"/>
              <a:t>　様々なグラフの例</a:t>
            </a:r>
          </a:p>
        </p:txBody>
      </p:sp>
      <p:sp>
        <p:nvSpPr>
          <p:cNvPr id="7782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r>
              <a:rPr lang="ja-JP" altLang="en-US" sz="2400"/>
              <a:t>同型の例：下の</a:t>
            </a:r>
            <a:r>
              <a:rPr lang="en-US" altLang="ja-JP" sz="2400"/>
              <a:t>3</a:t>
            </a:r>
            <a:r>
              <a:rPr lang="ja-JP" altLang="en-US" sz="2400"/>
              <a:t>つのグラフは同じ色の頂点どうしを</a:t>
            </a:r>
            <a:endParaRPr lang="en-US" altLang="ja-JP" sz="2400"/>
          </a:p>
          <a:p>
            <a:pPr eaLnBrk="1" hangingPunct="1">
              <a:buFont typeface="Wingdings 2" pitchFamily="18" charset="2"/>
              <a:buNone/>
            </a:pPr>
            <a:r>
              <a:rPr lang="ja-JP" altLang="en-US" sz="2400"/>
              <a:t>　　　　　　　対応させることにより同型であることが分かる</a:t>
            </a:r>
            <a:endParaRPr lang="en-US" altLang="ja-JP" sz="2400"/>
          </a:p>
          <a:p>
            <a:pPr eaLnBrk="1" hangingPunct="1">
              <a:buFont typeface="Wingdings 2" pitchFamily="18" charset="2"/>
              <a:buNone/>
            </a:pPr>
            <a:r>
              <a:rPr lang="ja-JP" altLang="en-US" sz="2400"/>
              <a:t>　</a:t>
            </a:r>
            <a:endParaRPr lang="en-US" altLang="ja-JP" sz="2400"/>
          </a:p>
          <a:p>
            <a:pPr eaLnBrk="1" hangingPunct="1">
              <a:buFont typeface="Wingdings 2" pitchFamily="18" charset="2"/>
              <a:buNone/>
            </a:pPr>
            <a:endParaRPr lang="en-US" altLang="ja-JP" sz="2400"/>
          </a:p>
          <a:p>
            <a:pPr eaLnBrk="1" hangingPunct="1">
              <a:buFont typeface="Wingdings 2" pitchFamily="18" charset="2"/>
              <a:buNone/>
            </a:pPr>
            <a:r>
              <a:rPr lang="ja-JP" altLang="en-US" sz="2400"/>
              <a:t>　　　　　　　　　　　　</a:t>
            </a:r>
            <a:r>
              <a:rPr lang="ja-JP" altLang="en-US" sz="5400"/>
              <a:t>≌　　　　　　≌</a:t>
            </a:r>
            <a:endParaRPr lang="en-US" altLang="ja-JP" sz="5400"/>
          </a:p>
        </p:txBody>
      </p:sp>
      <p:cxnSp>
        <p:nvCxnSpPr>
          <p:cNvPr id="35" name="直線コネクタ 34"/>
          <p:cNvCxnSpPr/>
          <p:nvPr/>
        </p:nvCxnSpPr>
        <p:spPr bwMode="auto">
          <a:xfrm rot="5400000">
            <a:off x="604837" y="4725988"/>
            <a:ext cx="104457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2" name="直線コネクタ 41"/>
          <p:cNvCxnSpPr>
            <a:endCxn id="44" idx="2"/>
          </p:cNvCxnSpPr>
          <p:nvPr/>
        </p:nvCxnSpPr>
        <p:spPr bwMode="auto">
          <a:xfrm>
            <a:off x="1158875" y="4189413"/>
            <a:ext cx="1008063" cy="317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3" name="直線コネクタ 42"/>
          <p:cNvCxnSpPr/>
          <p:nvPr/>
        </p:nvCxnSpPr>
        <p:spPr bwMode="auto">
          <a:xfrm rot="5400000">
            <a:off x="1727993" y="4717257"/>
            <a:ext cx="1046163"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7" name="直線コネクタ 46"/>
          <p:cNvCxnSpPr/>
          <p:nvPr/>
        </p:nvCxnSpPr>
        <p:spPr bwMode="auto">
          <a:xfrm>
            <a:off x="1158875" y="5259388"/>
            <a:ext cx="1008063" cy="15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a:off x="1007269" y="4366419"/>
            <a:ext cx="1046162"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1" name="直線コネクタ 50"/>
          <p:cNvCxnSpPr>
            <a:endCxn id="53" idx="2"/>
          </p:cNvCxnSpPr>
          <p:nvPr/>
        </p:nvCxnSpPr>
        <p:spPr bwMode="auto">
          <a:xfrm>
            <a:off x="1563688" y="3830638"/>
            <a:ext cx="1008062" cy="15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rot="5400000">
            <a:off x="2131219" y="4356894"/>
            <a:ext cx="1046162"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5" name="直線コネクタ 54"/>
          <p:cNvCxnSpPr/>
          <p:nvPr/>
        </p:nvCxnSpPr>
        <p:spPr bwMode="auto">
          <a:xfrm>
            <a:off x="1563688" y="4899025"/>
            <a:ext cx="1008062" cy="15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6" name="直線コネクタ 55"/>
          <p:cNvCxnSpPr>
            <a:stCxn id="37" idx="7"/>
          </p:cNvCxnSpPr>
          <p:nvPr/>
        </p:nvCxnSpPr>
        <p:spPr bwMode="auto">
          <a:xfrm rot="5400000" flipH="1" flipV="1">
            <a:off x="1191420" y="3815556"/>
            <a:ext cx="322262" cy="33337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8" name="直線コネクタ 57"/>
          <p:cNvCxnSpPr/>
          <p:nvPr/>
        </p:nvCxnSpPr>
        <p:spPr bwMode="auto">
          <a:xfrm rot="5400000" flipH="1" flipV="1">
            <a:off x="2272507" y="3853656"/>
            <a:ext cx="322262" cy="33337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9" name="直線コネクタ 58"/>
          <p:cNvCxnSpPr/>
          <p:nvPr/>
        </p:nvCxnSpPr>
        <p:spPr bwMode="auto">
          <a:xfrm rot="5400000" flipH="1" flipV="1">
            <a:off x="1164432" y="4895056"/>
            <a:ext cx="322262" cy="33337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0" name="直線コネクタ 59"/>
          <p:cNvCxnSpPr/>
          <p:nvPr/>
        </p:nvCxnSpPr>
        <p:spPr bwMode="auto">
          <a:xfrm rot="5400000" flipH="1" flipV="1">
            <a:off x="2316957" y="4895056"/>
            <a:ext cx="322262" cy="33337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1" name="直線コネクタ 60"/>
          <p:cNvCxnSpPr/>
          <p:nvPr/>
        </p:nvCxnSpPr>
        <p:spPr bwMode="auto">
          <a:xfrm rot="5400000">
            <a:off x="3523457" y="4582319"/>
            <a:ext cx="1046162"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4" name="直線コネクタ 63"/>
          <p:cNvCxnSpPr>
            <a:endCxn id="66" idx="2"/>
          </p:cNvCxnSpPr>
          <p:nvPr/>
        </p:nvCxnSpPr>
        <p:spPr bwMode="auto">
          <a:xfrm>
            <a:off x="4078288" y="4046538"/>
            <a:ext cx="1008062" cy="15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5" name="直線コネクタ 64"/>
          <p:cNvCxnSpPr/>
          <p:nvPr/>
        </p:nvCxnSpPr>
        <p:spPr bwMode="auto">
          <a:xfrm rot="5400000">
            <a:off x="4647407" y="4572794"/>
            <a:ext cx="1046162"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8" name="直線コネクタ 67"/>
          <p:cNvCxnSpPr/>
          <p:nvPr/>
        </p:nvCxnSpPr>
        <p:spPr bwMode="auto">
          <a:xfrm>
            <a:off x="4078288" y="5114925"/>
            <a:ext cx="1008062" cy="317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3" name="直線コネクタ 72"/>
          <p:cNvCxnSpPr>
            <a:endCxn id="82" idx="0"/>
          </p:cNvCxnSpPr>
          <p:nvPr/>
        </p:nvCxnSpPr>
        <p:spPr bwMode="auto">
          <a:xfrm rot="16200000" flipH="1">
            <a:off x="2828925" y="4557713"/>
            <a:ext cx="17145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6" name="直線コネクタ 75"/>
          <p:cNvCxnSpPr>
            <a:stCxn id="74" idx="6"/>
            <a:endCxn id="78" idx="2"/>
          </p:cNvCxnSpPr>
          <p:nvPr/>
        </p:nvCxnSpPr>
        <p:spPr bwMode="auto">
          <a:xfrm flipV="1">
            <a:off x="3770313" y="3689350"/>
            <a:ext cx="1704975" cy="952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3" name="直線コネクタ 82"/>
          <p:cNvCxnSpPr>
            <a:stCxn id="82" idx="6"/>
            <a:endCxn id="84" idx="2"/>
          </p:cNvCxnSpPr>
          <p:nvPr/>
        </p:nvCxnSpPr>
        <p:spPr bwMode="auto">
          <a:xfrm flipV="1">
            <a:off x="3770313" y="5489575"/>
            <a:ext cx="1704975" cy="79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bwMode="auto">
          <a:xfrm rot="16200000" flipH="1">
            <a:off x="4690269" y="4618831"/>
            <a:ext cx="1714500" cy="15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7" name="直線コネクタ 86"/>
          <p:cNvCxnSpPr/>
          <p:nvPr/>
        </p:nvCxnSpPr>
        <p:spPr bwMode="auto">
          <a:xfrm rot="5400000" flipH="1" flipV="1">
            <a:off x="3708400" y="5111750"/>
            <a:ext cx="320675" cy="33337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bwMode="auto">
          <a:xfrm rot="5400000" flipH="1" flipV="1">
            <a:off x="5218906" y="3671094"/>
            <a:ext cx="322263" cy="33337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9" name="直線コネクタ 88"/>
          <p:cNvCxnSpPr/>
          <p:nvPr/>
        </p:nvCxnSpPr>
        <p:spPr bwMode="auto">
          <a:xfrm rot="16200000" flipH="1">
            <a:off x="3745707" y="3731419"/>
            <a:ext cx="280987" cy="33337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3" name="直線コネクタ 92"/>
          <p:cNvCxnSpPr/>
          <p:nvPr/>
        </p:nvCxnSpPr>
        <p:spPr bwMode="auto">
          <a:xfrm rot="16200000" flipH="1">
            <a:off x="5239544" y="5144294"/>
            <a:ext cx="280987" cy="33337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5" name="直線コネクタ 94"/>
          <p:cNvCxnSpPr>
            <a:endCxn id="96" idx="2"/>
          </p:cNvCxnSpPr>
          <p:nvPr/>
        </p:nvCxnSpPr>
        <p:spPr bwMode="auto">
          <a:xfrm>
            <a:off x="6892925" y="3654425"/>
            <a:ext cx="1008063" cy="15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8" name="直線コネクタ 97"/>
          <p:cNvCxnSpPr>
            <a:endCxn id="99" idx="2"/>
          </p:cNvCxnSpPr>
          <p:nvPr/>
        </p:nvCxnSpPr>
        <p:spPr bwMode="auto">
          <a:xfrm>
            <a:off x="6886575" y="4262438"/>
            <a:ext cx="1008063" cy="15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1" name="直線コネクタ 100"/>
          <p:cNvCxnSpPr>
            <a:endCxn id="102" idx="2"/>
          </p:cNvCxnSpPr>
          <p:nvPr/>
        </p:nvCxnSpPr>
        <p:spPr bwMode="auto">
          <a:xfrm>
            <a:off x="6886575" y="4859338"/>
            <a:ext cx="1008063" cy="317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4" name="直線コネクタ 103"/>
          <p:cNvCxnSpPr>
            <a:endCxn id="105" idx="2"/>
          </p:cNvCxnSpPr>
          <p:nvPr/>
        </p:nvCxnSpPr>
        <p:spPr bwMode="auto">
          <a:xfrm>
            <a:off x="6886575" y="5486400"/>
            <a:ext cx="1008063" cy="317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8" name="直線コネクタ 107"/>
          <p:cNvCxnSpPr/>
          <p:nvPr/>
        </p:nvCxnSpPr>
        <p:spPr bwMode="auto">
          <a:xfrm flipH="1" flipV="1">
            <a:off x="6834188" y="4875213"/>
            <a:ext cx="1219200" cy="61436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9" name="直線コネクタ 108"/>
          <p:cNvCxnSpPr>
            <a:endCxn id="97" idx="7"/>
          </p:cNvCxnSpPr>
          <p:nvPr/>
        </p:nvCxnSpPr>
        <p:spPr bwMode="auto">
          <a:xfrm rot="10800000" flipV="1">
            <a:off x="6913563" y="3643313"/>
            <a:ext cx="1081087" cy="5715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1" name="直線コネクタ 110"/>
          <p:cNvCxnSpPr/>
          <p:nvPr/>
        </p:nvCxnSpPr>
        <p:spPr bwMode="auto">
          <a:xfrm rot="10800000" flipV="1">
            <a:off x="6883400" y="4892675"/>
            <a:ext cx="1081088" cy="5715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2" name="直線コネクタ 111"/>
          <p:cNvCxnSpPr>
            <a:stCxn id="96" idx="3"/>
          </p:cNvCxnSpPr>
          <p:nvPr/>
        </p:nvCxnSpPr>
        <p:spPr bwMode="auto">
          <a:xfrm rot="5400000">
            <a:off x="6818313" y="3754438"/>
            <a:ext cx="1144587" cy="10683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4" name="直線コネクタ 113"/>
          <p:cNvCxnSpPr/>
          <p:nvPr/>
        </p:nvCxnSpPr>
        <p:spPr bwMode="auto">
          <a:xfrm rot="5400000">
            <a:off x="6805613" y="4364038"/>
            <a:ext cx="1144587" cy="10683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5" name="直線コネクタ 114"/>
          <p:cNvCxnSpPr>
            <a:stCxn id="102" idx="1"/>
          </p:cNvCxnSpPr>
          <p:nvPr/>
        </p:nvCxnSpPr>
        <p:spPr bwMode="auto">
          <a:xfrm rot="16200000" flipV="1">
            <a:off x="6812756" y="3696494"/>
            <a:ext cx="1165225" cy="10493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7" name="直線コネクタ 116"/>
          <p:cNvCxnSpPr/>
          <p:nvPr/>
        </p:nvCxnSpPr>
        <p:spPr bwMode="auto">
          <a:xfrm rot="16200000" flipV="1">
            <a:off x="6855619" y="4356894"/>
            <a:ext cx="1165225" cy="10493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7" name="円/楕円 36"/>
          <p:cNvSpPr/>
          <p:nvPr/>
        </p:nvSpPr>
        <p:spPr bwMode="auto">
          <a:xfrm>
            <a:off x="1042988" y="4117975"/>
            <a:ext cx="168275" cy="166688"/>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p:nvPr/>
        </p:nvSpPr>
        <p:spPr bwMode="auto">
          <a:xfrm>
            <a:off x="1042988" y="5164138"/>
            <a:ext cx="168275" cy="16827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 name="円/楕円 43"/>
          <p:cNvSpPr/>
          <p:nvPr/>
        </p:nvSpPr>
        <p:spPr bwMode="auto">
          <a:xfrm>
            <a:off x="2166938" y="4108450"/>
            <a:ext cx="168275" cy="1682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5" name="円/楕円 44"/>
          <p:cNvSpPr/>
          <p:nvPr/>
        </p:nvSpPr>
        <p:spPr bwMode="auto">
          <a:xfrm>
            <a:off x="2166938" y="5156200"/>
            <a:ext cx="168275" cy="168275"/>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9" name="円/楕円 48"/>
          <p:cNvSpPr/>
          <p:nvPr/>
        </p:nvSpPr>
        <p:spPr bwMode="auto">
          <a:xfrm>
            <a:off x="1447800" y="3757613"/>
            <a:ext cx="166688" cy="16827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 name="円/楕円 49"/>
          <p:cNvSpPr/>
          <p:nvPr/>
        </p:nvSpPr>
        <p:spPr bwMode="auto">
          <a:xfrm>
            <a:off x="1447800" y="4805363"/>
            <a:ext cx="166688" cy="168275"/>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3" name="円/楕円 52"/>
          <p:cNvSpPr/>
          <p:nvPr/>
        </p:nvSpPr>
        <p:spPr bwMode="auto">
          <a:xfrm>
            <a:off x="2571750" y="3749675"/>
            <a:ext cx="166688" cy="166688"/>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4" name="円/楕円 53"/>
          <p:cNvSpPr/>
          <p:nvPr/>
        </p:nvSpPr>
        <p:spPr bwMode="auto">
          <a:xfrm>
            <a:off x="2571750" y="4795838"/>
            <a:ext cx="166688" cy="168275"/>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2" name="円/楕円 61"/>
          <p:cNvSpPr/>
          <p:nvPr/>
        </p:nvSpPr>
        <p:spPr bwMode="auto">
          <a:xfrm>
            <a:off x="3962400" y="3975100"/>
            <a:ext cx="168275" cy="166688"/>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3" name="円/楕円 62"/>
          <p:cNvSpPr/>
          <p:nvPr/>
        </p:nvSpPr>
        <p:spPr bwMode="auto">
          <a:xfrm>
            <a:off x="3962400" y="5021263"/>
            <a:ext cx="168275" cy="16827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6" name="円/楕円 65"/>
          <p:cNvSpPr/>
          <p:nvPr/>
        </p:nvSpPr>
        <p:spPr bwMode="auto">
          <a:xfrm>
            <a:off x="5086350" y="3965575"/>
            <a:ext cx="168275" cy="16668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7" name="円/楕円 66"/>
          <p:cNvSpPr/>
          <p:nvPr/>
        </p:nvSpPr>
        <p:spPr bwMode="auto">
          <a:xfrm>
            <a:off x="5086350" y="5011738"/>
            <a:ext cx="168275" cy="168275"/>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4" name="円/楕円 73"/>
          <p:cNvSpPr/>
          <p:nvPr/>
        </p:nvSpPr>
        <p:spPr bwMode="auto">
          <a:xfrm>
            <a:off x="3603625" y="3614738"/>
            <a:ext cx="166688" cy="16668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8" name="円/楕円 77"/>
          <p:cNvSpPr/>
          <p:nvPr/>
        </p:nvSpPr>
        <p:spPr bwMode="auto">
          <a:xfrm>
            <a:off x="5475288" y="3605213"/>
            <a:ext cx="166687" cy="166687"/>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2" name="円/楕円 81"/>
          <p:cNvSpPr/>
          <p:nvPr/>
        </p:nvSpPr>
        <p:spPr bwMode="auto">
          <a:xfrm>
            <a:off x="3603625" y="5414963"/>
            <a:ext cx="166688" cy="166687"/>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4" name="円/楕円 83"/>
          <p:cNvSpPr/>
          <p:nvPr/>
        </p:nvSpPr>
        <p:spPr bwMode="auto">
          <a:xfrm>
            <a:off x="5475288" y="5405438"/>
            <a:ext cx="166687" cy="166687"/>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 name="円/楕円 95"/>
          <p:cNvSpPr/>
          <p:nvPr/>
        </p:nvSpPr>
        <p:spPr bwMode="auto">
          <a:xfrm>
            <a:off x="7900988" y="3573463"/>
            <a:ext cx="166687" cy="166687"/>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 name="円/楕円 96"/>
          <p:cNvSpPr/>
          <p:nvPr/>
        </p:nvSpPr>
        <p:spPr bwMode="auto">
          <a:xfrm>
            <a:off x="6770688" y="4191000"/>
            <a:ext cx="168275" cy="166688"/>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 name="円/楕円 99"/>
          <p:cNvSpPr/>
          <p:nvPr/>
        </p:nvSpPr>
        <p:spPr bwMode="auto">
          <a:xfrm>
            <a:off x="6770688" y="4787900"/>
            <a:ext cx="168275" cy="166688"/>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 name="円/楕円 101"/>
          <p:cNvSpPr/>
          <p:nvPr/>
        </p:nvSpPr>
        <p:spPr bwMode="auto">
          <a:xfrm>
            <a:off x="7894638" y="4778375"/>
            <a:ext cx="168275" cy="16827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3" name="円/楕円 102"/>
          <p:cNvSpPr/>
          <p:nvPr/>
        </p:nvSpPr>
        <p:spPr bwMode="auto">
          <a:xfrm>
            <a:off x="6770688" y="5414963"/>
            <a:ext cx="168275" cy="166687"/>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 name="円/楕円 104"/>
          <p:cNvSpPr/>
          <p:nvPr/>
        </p:nvSpPr>
        <p:spPr bwMode="auto">
          <a:xfrm>
            <a:off x="7894638" y="5405438"/>
            <a:ext cx="168275" cy="166687"/>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06" name="直線コネクタ 105"/>
          <p:cNvCxnSpPr>
            <a:stCxn id="99" idx="6"/>
          </p:cNvCxnSpPr>
          <p:nvPr/>
        </p:nvCxnSpPr>
        <p:spPr bwMode="auto">
          <a:xfrm flipH="1" flipV="1">
            <a:off x="6843713" y="3649663"/>
            <a:ext cx="1219200" cy="61436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4" name="円/楕円 93"/>
          <p:cNvSpPr/>
          <p:nvPr/>
        </p:nvSpPr>
        <p:spPr bwMode="auto">
          <a:xfrm>
            <a:off x="6775450" y="3581400"/>
            <a:ext cx="168275" cy="168275"/>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 name="円/楕円 98"/>
          <p:cNvSpPr/>
          <p:nvPr/>
        </p:nvSpPr>
        <p:spPr bwMode="auto">
          <a:xfrm>
            <a:off x="7894638" y="4181475"/>
            <a:ext cx="168275" cy="16668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ransition advTm="14149"/>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タイトル 1"/>
          <p:cNvSpPr>
            <a:spLocks noGrp="1"/>
          </p:cNvSpPr>
          <p:nvPr>
            <p:ph type="title"/>
          </p:nvPr>
        </p:nvSpPr>
        <p:spPr>
          <a:xfrm>
            <a:off x="2484438" y="2420938"/>
            <a:ext cx="8229600" cy="1143000"/>
          </a:xfrm>
        </p:spPr>
        <p:txBody>
          <a:bodyPr/>
          <a:lstStyle/>
          <a:p>
            <a:pPr eaLnBrk="1" hangingPunct="1"/>
            <a:br>
              <a:rPr lang="en-US" altLang="ja-JP"/>
            </a:br>
            <a:r>
              <a:rPr lang="en-US" altLang="ja-JP"/>
              <a:t>2.</a:t>
            </a:r>
            <a:r>
              <a:rPr lang="ja-JP" altLang="en-US"/>
              <a:t>　道と最短経路問題</a:t>
            </a:r>
          </a:p>
        </p:txBody>
      </p:sp>
    </p:spTree>
  </p:cSld>
  <p:clrMapOvr>
    <a:masterClrMapping/>
  </p:clrMapOvr>
  <p:transition advTm="14149"/>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タイトル 1"/>
          <p:cNvSpPr>
            <a:spLocks noGrp="1"/>
          </p:cNvSpPr>
          <p:nvPr>
            <p:ph type="title"/>
          </p:nvPr>
        </p:nvSpPr>
        <p:spPr/>
        <p:txBody>
          <a:bodyPr/>
          <a:lstStyle/>
          <a:p>
            <a:pPr eaLnBrk="1" hangingPunct="1"/>
            <a:r>
              <a:rPr lang="en-US" altLang="ja-JP"/>
              <a:t>2.1</a:t>
            </a:r>
            <a:r>
              <a:rPr lang="ja-JP" altLang="en-US"/>
              <a:t>　用語の説明</a:t>
            </a:r>
          </a:p>
        </p:txBody>
      </p:sp>
      <p:sp>
        <p:nvSpPr>
          <p:cNvPr id="7987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x</a:t>
            </a:r>
            <a:r>
              <a:rPr lang="en-US" altLang="ja-JP" sz="1600" dirty="0">
                <a:latin typeface="Calibri" pitchFamily="34" charset="0"/>
                <a:ea typeface="+mn-ea"/>
              </a:rPr>
              <a:t>0</a:t>
            </a:r>
            <a:r>
              <a:rPr lang="en-US" altLang="ja-JP" sz="2400" dirty="0">
                <a:latin typeface="Calibri" pitchFamily="34" charset="0"/>
                <a:ea typeface="+mn-ea"/>
              </a:rPr>
              <a:t>-x</a:t>
            </a:r>
            <a:r>
              <a:rPr lang="en-US" altLang="ja-JP" sz="1600" dirty="0">
                <a:latin typeface="Calibri" pitchFamily="34" charset="0"/>
                <a:ea typeface="+mn-ea"/>
              </a:rPr>
              <a:t>l</a:t>
            </a:r>
            <a:r>
              <a:rPr lang="en-US" altLang="ja-JP" sz="2400" dirty="0">
                <a:latin typeface="Calibri" pitchFamily="34" charset="0"/>
                <a:ea typeface="+mn-ea"/>
              </a:rPr>
              <a:t> </a:t>
            </a:r>
            <a:r>
              <a:rPr lang="ja-JP" altLang="en-US" sz="2400" dirty="0">
                <a:latin typeface="Calibri" pitchFamily="34" charset="0"/>
                <a:ea typeface="+mn-ea"/>
              </a:rPr>
              <a:t>歩道：</a:t>
            </a:r>
            <a:r>
              <a:rPr lang="en-US" altLang="ja-JP" sz="2400" dirty="0" err="1">
                <a:latin typeface="Calibri" pitchFamily="34" charset="0"/>
                <a:ea typeface="+mn-ea"/>
              </a:rPr>
              <a:t>e</a:t>
            </a:r>
            <a:r>
              <a:rPr lang="en-US" altLang="ja-JP" sz="1600" dirty="0" err="1">
                <a:latin typeface="Calibri" pitchFamily="34" charset="0"/>
                <a:ea typeface="+mn-ea"/>
              </a:rPr>
              <a:t>i</a:t>
            </a:r>
            <a:r>
              <a:rPr lang="en-US" altLang="ja-JP" sz="2400" dirty="0">
                <a:latin typeface="Calibri" pitchFamily="34" charset="0"/>
                <a:ea typeface="+mn-ea"/>
              </a:rPr>
              <a:t>=x</a:t>
            </a:r>
            <a:r>
              <a:rPr lang="en-US" altLang="ja-JP" dirty="0">
                <a:latin typeface="Calibri" pitchFamily="34" charset="0"/>
                <a:ea typeface="+mn-ea"/>
              </a:rPr>
              <a:t>i</a:t>
            </a:r>
            <a:r>
              <a:rPr lang="en-US" altLang="ja-JP" sz="2400" dirty="0">
                <a:latin typeface="Calibri" pitchFamily="34" charset="0"/>
                <a:ea typeface="+mn-ea"/>
              </a:rPr>
              <a:t>x</a:t>
            </a:r>
            <a:r>
              <a:rPr lang="en-US" altLang="ja-JP" sz="1600" dirty="0">
                <a:latin typeface="Calibri" pitchFamily="34" charset="0"/>
                <a:ea typeface="+mn-ea"/>
              </a:rPr>
              <a:t>i+1</a:t>
            </a:r>
            <a:r>
              <a:rPr lang="ja-JP" altLang="en-US" sz="2400" dirty="0">
                <a:latin typeface="Calibri" pitchFamily="34" charset="0"/>
                <a:ea typeface="+mn-ea"/>
              </a:rPr>
              <a:t>∊</a:t>
            </a:r>
            <a:r>
              <a:rPr lang="en-US" altLang="ja-JP" sz="2400" dirty="0">
                <a:latin typeface="Calibri" pitchFamily="34" charset="0"/>
                <a:ea typeface="+mn-ea"/>
              </a:rPr>
              <a:t>E(G) (0</a:t>
            </a:r>
            <a:r>
              <a:rPr lang="ja-JP" altLang="en-US" sz="2400" dirty="0">
                <a:latin typeface="Calibri" pitchFamily="34" charset="0"/>
                <a:ea typeface="+mn-ea"/>
              </a:rPr>
              <a:t>≦</a:t>
            </a:r>
            <a:r>
              <a:rPr lang="en-US" altLang="ja-JP" sz="2400" dirty="0" err="1">
                <a:latin typeface="Calibri" pitchFamily="34" charset="0"/>
                <a:ea typeface="+mn-ea"/>
              </a:rPr>
              <a:t>i</a:t>
            </a:r>
            <a:r>
              <a:rPr lang="ja-JP" altLang="en-US" sz="2400" dirty="0">
                <a:latin typeface="Calibri" pitchFamily="34" charset="0"/>
                <a:ea typeface="+mn-ea"/>
              </a:rPr>
              <a:t>≦</a:t>
            </a:r>
            <a:r>
              <a:rPr lang="en-US" altLang="ja-JP" sz="2400" dirty="0">
                <a:latin typeface="Calibri" pitchFamily="34" charset="0"/>
                <a:ea typeface="+mn-ea"/>
              </a:rPr>
              <a:t>l-1) </a:t>
            </a:r>
            <a:r>
              <a:rPr lang="ja-JP" altLang="en-US" sz="2400" dirty="0">
                <a:latin typeface="Calibri" pitchFamily="34" charset="0"/>
                <a:ea typeface="+mn-ea"/>
              </a:rPr>
              <a:t>のとき，　</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mn-ea"/>
              </a:rPr>
              <a:t>P</a:t>
            </a:r>
            <a:r>
              <a:rPr lang="ja-JP" altLang="en-US" sz="2400" dirty="0">
                <a:latin typeface="Calibri" pitchFamily="34" charset="0"/>
                <a:ea typeface="+mn-ea"/>
              </a:rPr>
              <a:t>：</a:t>
            </a:r>
            <a:r>
              <a:rPr lang="en-US" altLang="ja-JP" sz="2400" dirty="0">
                <a:latin typeface="Calibri" pitchFamily="34" charset="0"/>
                <a:ea typeface="+mn-ea"/>
              </a:rPr>
              <a:t>x</a:t>
            </a:r>
            <a:r>
              <a:rPr lang="en-US" altLang="ja-JP" sz="1600" dirty="0">
                <a:latin typeface="Calibri" pitchFamily="34" charset="0"/>
                <a:ea typeface="+mn-ea"/>
              </a:rPr>
              <a:t>0</a:t>
            </a:r>
            <a:r>
              <a:rPr lang="en-US" altLang="ja-JP" sz="2400" dirty="0">
                <a:latin typeface="Calibri" pitchFamily="34" charset="0"/>
                <a:ea typeface="+mn-ea"/>
              </a:rPr>
              <a:t>e</a:t>
            </a:r>
            <a:r>
              <a:rPr lang="en-US" altLang="ja-JP" sz="1600" dirty="0">
                <a:latin typeface="Calibri" pitchFamily="34" charset="0"/>
                <a:ea typeface="+mn-ea"/>
              </a:rPr>
              <a:t>0</a:t>
            </a:r>
            <a:r>
              <a:rPr lang="en-US" altLang="ja-JP" sz="2400" dirty="0">
                <a:latin typeface="Calibri" pitchFamily="34" charset="0"/>
                <a:ea typeface="+mn-ea"/>
              </a:rPr>
              <a:t>x</a:t>
            </a:r>
            <a:r>
              <a:rPr lang="en-US" altLang="ja-JP" sz="1600" dirty="0">
                <a:latin typeface="Calibri" pitchFamily="34" charset="0"/>
                <a:ea typeface="+mn-ea"/>
              </a:rPr>
              <a:t>1</a:t>
            </a:r>
            <a:r>
              <a:rPr lang="en-US" altLang="ja-JP" sz="2400" dirty="0">
                <a:latin typeface="Calibri" pitchFamily="34" charset="0"/>
                <a:ea typeface="+mn-ea"/>
              </a:rPr>
              <a:t>e</a:t>
            </a:r>
            <a:r>
              <a:rPr lang="en-US" altLang="ja-JP" sz="1600" dirty="0">
                <a:latin typeface="Calibri" pitchFamily="34" charset="0"/>
                <a:ea typeface="+mn-ea"/>
              </a:rPr>
              <a:t>1</a:t>
            </a:r>
            <a:r>
              <a:rPr lang="en-US" altLang="ja-JP" sz="2400" dirty="0">
                <a:latin typeface="Calibri" pitchFamily="34" charset="0"/>
                <a:ea typeface="+mn-ea"/>
              </a:rPr>
              <a:t>x</a:t>
            </a:r>
            <a:r>
              <a:rPr lang="en-US" altLang="ja-JP" sz="1600" dirty="0">
                <a:latin typeface="Calibri" pitchFamily="34" charset="0"/>
                <a:ea typeface="+mn-ea"/>
              </a:rPr>
              <a:t>2</a:t>
            </a:r>
            <a:r>
              <a:rPr lang="en-US" altLang="ja-JP" sz="2400" dirty="0">
                <a:latin typeface="Calibri" pitchFamily="34" charset="0"/>
                <a:ea typeface="+mn-ea"/>
              </a:rPr>
              <a:t>e</a:t>
            </a:r>
            <a:r>
              <a:rPr lang="en-US" altLang="ja-JP" sz="1600" dirty="0">
                <a:latin typeface="Calibri" pitchFamily="34" charset="0"/>
                <a:ea typeface="+mn-ea"/>
              </a:rPr>
              <a:t>3</a:t>
            </a:r>
            <a:r>
              <a:rPr lang="ja-JP" altLang="en-US" sz="2400" dirty="0">
                <a:latin typeface="Calibri" pitchFamily="34" charset="0"/>
                <a:ea typeface="+mn-ea"/>
              </a:rPr>
              <a:t>・・・</a:t>
            </a:r>
            <a:r>
              <a:rPr lang="en-US" altLang="ja-JP" sz="2400" dirty="0">
                <a:latin typeface="Calibri" pitchFamily="34" charset="0"/>
                <a:ea typeface="+mn-ea"/>
              </a:rPr>
              <a:t>x</a:t>
            </a:r>
            <a:r>
              <a:rPr lang="en-US" altLang="ja-JP" sz="1600" dirty="0">
                <a:latin typeface="Calibri" pitchFamily="34" charset="0"/>
                <a:ea typeface="+mn-ea"/>
              </a:rPr>
              <a:t>l-1</a:t>
            </a:r>
            <a:r>
              <a:rPr lang="en-US" altLang="ja-JP" sz="2400" dirty="0">
                <a:latin typeface="Calibri" pitchFamily="34" charset="0"/>
                <a:ea typeface="+mn-ea"/>
              </a:rPr>
              <a:t>e</a:t>
            </a:r>
            <a:r>
              <a:rPr lang="en-US" altLang="ja-JP" sz="1600" dirty="0">
                <a:latin typeface="Calibri" pitchFamily="34" charset="0"/>
                <a:ea typeface="+mn-ea"/>
              </a:rPr>
              <a:t>l-1</a:t>
            </a:r>
            <a:r>
              <a:rPr lang="en-US" altLang="ja-JP" sz="2400" dirty="0">
                <a:latin typeface="Calibri" pitchFamily="34" charset="0"/>
                <a:ea typeface="+mn-ea"/>
              </a:rPr>
              <a:t>x</a:t>
            </a:r>
            <a:r>
              <a:rPr lang="en-US" altLang="ja-JP" sz="1600" dirty="0">
                <a:latin typeface="Calibri" pitchFamily="34" charset="0"/>
                <a:ea typeface="+mn-ea"/>
              </a:rPr>
              <a:t>l </a:t>
            </a:r>
            <a:r>
              <a:rPr lang="ja-JP" altLang="en-US" sz="2400" dirty="0">
                <a:latin typeface="Calibri" pitchFamily="34" charset="0"/>
                <a:ea typeface="+mn-ea"/>
              </a:rPr>
              <a:t>を，</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0 </a:t>
            </a:r>
            <a:r>
              <a:rPr lang="ja-JP" altLang="en-US" sz="2400" dirty="0">
                <a:latin typeface="Calibri" pitchFamily="34" charset="0"/>
                <a:ea typeface="ＭＳ Ｐゴシック" charset="-128"/>
              </a:rPr>
              <a:t>を始点，</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l </a:t>
            </a:r>
            <a:r>
              <a:rPr lang="ja-JP" altLang="en-US" sz="2400" dirty="0">
                <a:latin typeface="Calibri" pitchFamily="34" charset="0"/>
                <a:ea typeface="ＭＳ Ｐゴシック" charset="-128"/>
              </a:rPr>
              <a:t>を終点とする </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0</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l</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歩道という．</a:t>
            </a:r>
            <a:endParaRPr lang="en-US" altLang="ja-JP" sz="2400" dirty="0">
              <a:latin typeface="Calibri" pitchFamily="34" charset="0"/>
              <a:ea typeface="ＭＳ Ｐゴシック" charset="-128"/>
            </a:endParaRPr>
          </a:p>
          <a:p>
            <a:pPr marL="273050" indent="-273050">
              <a:spcBef>
                <a:spcPct val="20000"/>
              </a:spcBef>
              <a:buClr>
                <a:srgbClr val="0BD0D9"/>
              </a:buClr>
              <a:buSzPct val="95000"/>
              <a:defRPr/>
            </a:pPr>
            <a:r>
              <a:rPr lang="en-US" altLang="ja-JP" sz="2400" dirty="0">
                <a:latin typeface="Calibri" pitchFamily="34" charset="0"/>
                <a:ea typeface="+mn-ea"/>
              </a:rPr>
              <a:t>                    2</a:t>
            </a:r>
            <a:r>
              <a:rPr lang="ja-JP" altLang="en-US" sz="2400" dirty="0">
                <a:latin typeface="Calibri" pitchFamily="34" charset="0"/>
                <a:ea typeface="+mn-ea"/>
              </a:rPr>
              <a:t>点間を結ぶ辺が</a:t>
            </a:r>
            <a:r>
              <a:rPr lang="en-US" altLang="ja-JP" sz="2400" dirty="0">
                <a:latin typeface="Calibri" pitchFamily="34" charset="0"/>
                <a:ea typeface="+mn-ea"/>
              </a:rPr>
              <a:t>1</a:t>
            </a:r>
            <a:r>
              <a:rPr lang="ja-JP" altLang="en-US" sz="2400" dirty="0">
                <a:latin typeface="Calibri" pitchFamily="34" charset="0"/>
                <a:ea typeface="+mn-ea"/>
              </a:rPr>
              <a:t>本しかないときは，</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mn-ea"/>
              </a:rPr>
              <a:t>P</a:t>
            </a:r>
            <a:r>
              <a:rPr lang="ja-JP" altLang="en-US" sz="2400" dirty="0">
                <a:latin typeface="Calibri" pitchFamily="34" charset="0"/>
                <a:ea typeface="+mn-ea"/>
              </a:rPr>
              <a:t>：</a:t>
            </a:r>
            <a:r>
              <a:rPr lang="en-US" altLang="ja-JP" sz="2400" dirty="0">
                <a:latin typeface="Calibri" pitchFamily="34" charset="0"/>
                <a:ea typeface="ＭＳ Ｐゴシック" charset="-128"/>
              </a:rPr>
              <a:t> x</a:t>
            </a:r>
            <a:r>
              <a:rPr lang="en-US" altLang="ja-JP" sz="1600" dirty="0">
                <a:latin typeface="Calibri" pitchFamily="34" charset="0"/>
                <a:ea typeface="ＭＳ Ｐゴシック" charset="-128"/>
              </a:rPr>
              <a:t>0</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1</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2</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l-1</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l </a:t>
            </a:r>
            <a:r>
              <a:rPr lang="ja-JP" altLang="en-US" sz="2400" dirty="0">
                <a:latin typeface="Calibri" pitchFamily="34" charset="0"/>
                <a:ea typeface="+mn-ea"/>
              </a:rPr>
              <a:t>と表すことが多い</a:t>
            </a: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注意：</a:t>
            </a:r>
            <a:r>
              <a:rPr lang="en-US" altLang="ja-JP" sz="2400" dirty="0">
                <a:latin typeface="Calibri" pitchFamily="34" charset="0"/>
                <a:ea typeface="+mn-ea"/>
              </a:rPr>
              <a:t>x</a:t>
            </a:r>
            <a:r>
              <a:rPr lang="en-US" altLang="ja-JP" sz="1600" dirty="0">
                <a:latin typeface="Calibri" pitchFamily="34" charset="0"/>
                <a:ea typeface="+mn-ea"/>
              </a:rPr>
              <a:t>0</a:t>
            </a:r>
            <a:r>
              <a:rPr lang="en-US" altLang="ja-JP" sz="2400" dirty="0">
                <a:latin typeface="Calibri" pitchFamily="34" charset="0"/>
                <a:ea typeface="+mn-ea"/>
              </a:rPr>
              <a:t>-x</a:t>
            </a:r>
            <a:r>
              <a:rPr lang="en-US" altLang="ja-JP" sz="1600" dirty="0">
                <a:latin typeface="Calibri" pitchFamily="34" charset="0"/>
                <a:ea typeface="+mn-ea"/>
              </a:rPr>
              <a:t>l</a:t>
            </a:r>
            <a:r>
              <a:rPr lang="ja-JP" altLang="en-US" sz="2400" dirty="0">
                <a:latin typeface="Calibri" pitchFamily="34" charset="0"/>
                <a:ea typeface="+mn-ea"/>
              </a:rPr>
              <a:t> 歩道は，</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ja-JP" altLang="en-US" sz="2400" u="sng" dirty="0">
                <a:solidFill>
                  <a:srgbClr val="FF0000"/>
                </a:solidFill>
                <a:latin typeface="Calibri" pitchFamily="34" charset="0"/>
                <a:ea typeface="+mn-ea"/>
              </a:rPr>
              <a:t>同じ頂点や辺を何度通ってもよい</a:t>
            </a:r>
            <a:r>
              <a:rPr lang="ja-JP" altLang="en-US" sz="2400" dirty="0">
                <a:latin typeface="Calibri" pitchFamily="34" charset="0"/>
                <a:ea typeface="+mn-ea"/>
              </a:rPr>
              <a:t>　　　　　　　　　　　　</a:t>
            </a:r>
            <a:endParaRPr lang="en-US" altLang="ja-JP" sz="2400" dirty="0">
              <a:latin typeface="Calibri" pitchFamily="34" charset="0"/>
              <a:ea typeface="+mn-ea"/>
            </a:endParaRPr>
          </a:p>
        </p:txBody>
      </p:sp>
      <p:grpSp>
        <p:nvGrpSpPr>
          <p:cNvPr id="79877" name="グループ化 51"/>
          <p:cNvGrpSpPr>
            <a:grpSpLocks/>
          </p:cNvGrpSpPr>
          <p:nvPr/>
        </p:nvGrpSpPr>
        <p:grpSpPr bwMode="auto">
          <a:xfrm>
            <a:off x="250825" y="4097338"/>
            <a:ext cx="3148013" cy="2386012"/>
            <a:chOff x="4304917" y="3717032"/>
            <a:chExt cx="3147403" cy="2385157"/>
          </a:xfrm>
        </p:grpSpPr>
        <p:cxnSp>
          <p:nvCxnSpPr>
            <p:cNvPr id="7" name="直線コネクタ 6"/>
            <p:cNvCxnSpPr/>
            <p:nvPr/>
          </p:nvCxnSpPr>
          <p:spPr bwMode="auto">
            <a:xfrm flipV="1">
              <a:off x="4387451" y="3801139"/>
              <a:ext cx="1042786"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bwMode="auto">
            <a:xfrm>
              <a:off x="5430237" y="3801139"/>
              <a:ext cx="1001518"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a:endCxn id="22" idx="0"/>
            </p:cNvCxnSpPr>
            <p:nvPr/>
          </p:nvCxnSpPr>
          <p:spPr bwMode="auto">
            <a:xfrm rot="5400000">
              <a:off x="3906610" y="4867558"/>
              <a:ext cx="96168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bwMode="auto">
            <a:xfrm>
              <a:off x="4387451" y="5432504"/>
              <a:ext cx="1042786"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直線コネクタ 10"/>
            <p:cNvCxnSpPr/>
            <p:nvPr/>
          </p:nvCxnSpPr>
          <p:spPr bwMode="auto">
            <a:xfrm flipV="1">
              <a:off x="5430237" y="5432504"/>
              <a:ext cx="1001518"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直線コネクタ 11"/>
            <p:cNvCxnSpPr/>
            <p:nvPr/>
          </p:nvCxnSpPr>
          <p:spPr bwMode="auto">
            <a:xfrm rot="5400000">
              <a:off x="5908861" y="4909611"/>
              <a:ext cx="1045787"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直線コネクタ 12"/>
            <p:cNvCxnSpPr>
              <a:stCxn id="46" idx="1"/>
            </p:cNvCxnSpPr>
            <p:nvPr/>
          </p:nvCxnSpPr>
          <p:spPr bwMode="auto">
            <a:xfrm rot="16200000" flipV="1">
              <a:off x="6865889" y="3874896"/>
              <a:ext cx="453862" cy="4333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7" name="直線コネクタ 16"/>
            <p:cNvCxnSpPr>
              <a:endCxn id="47" idx="3"/>
            </p:cNvCxnSpPr>
            <p:nvPr/>
          </p:nvCxnSpPr>
          <p:spPr bwMode="auto">
            <a:xfrm rot="5400000" flipH="1" flipV="1">
              <a:off x="6361168" y="3930443"/>
              <a:ext cx="514166" cy="37299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9" name="円/楕円 18"/>
            <p:cNvSpPr/>
            <p:nvPr/>
          </p:nvSpPr>
          <p:spPr bwMode="auto">
            <a:xfrm>
              <a:off x="4304917" y="4302609"/>
              <a:ext cx="166656" cy="1666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円/楕円 19"/>
            <p:cNvSpPr/>
            <p:nvPr/>
          </p:nvSpPr>
          <p:spPr bwMode="auto">
            <a:xfrm>
              <a:off x="5347703" y="3717032"/>
              <a:ext cx="166655" cy="16662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 name="円/楕円 20"/>
            <p:cNvSpPr/>
            <p:nvPr/>
          </p:nvSpPr>
          <p:spPr bwMode="auto">
            <a:xfrm>
              <a:off x="6349221" y="4302609"/>
              <a:ext cx="166656" cy="1666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bwMode="auto">
            <a:xfrm>
              <a:off x="4304917" y="5348397"/>
              <a:ext cx="166656"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5347703" y="5935562"/>
              <a:ext cx="166655" cy="16662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bwMode="auto">
            <a:xfrm>
              <a:off x="6349221" y="5348397"/>
              <a:ext cx="166656"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8" name="直線コネクタ 27"/>
            <p:cNvCxnSpPr>
              <a:endCxn id="21" idx="2"/>
            </p:cNvCxnSpPr>
            <p:nvPr/>
          </p:nvCxnSpPr>
          <p:spPr bwMode="auto">
            <a:xfrm>
              <a:off x="4371579" y="4377195"/>
              <a:ext cx="1977642" cy="793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p:cNvCxnSpPr>
              <a:endCxn id="46" idx="2"/>
            </p:cNvCxnSpPr>
            <p:nvPr/>
          </p:nvCxnSpPr>
          <p:spPr bwMode="auto">
            <a:xfrm>
              <a:off x="6444452" y="4364500"/>
              <a:ext cx="839625" cy="1269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46" name="円/楕円 45"/>
            <p:cNvSpPr/>
            <p:nvPr/>
          </p:nvSpPr>
          <p:spPr bwMode="auto">
            <a:xfrm>
              <a:off x="7284078" y="4293088"/>
              <a:ext cx="168242"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円/楕円 46"/>
            <p:cNvSpPr/>
            <p:nvPr/>
          </p:nvSpPr>
          <p:spPr bwMode="auto">
            <a:xfrm>
              <a:off x="6779350" y="3717032"/>
              <a:ext cx="168242"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79878" name="テキスト ボックス 52"/>
          <p:cNvSpPr txBox="1">
            <a:spLocks noChangeArrowheads="1"/>
          </p:cNvSpPr>
          <p:nvPr/>
        </p:nvSpPr>
        <p:spPr bwMode="auto">
          <a:xfrm>
            <a:off x="-3175" y="4354513"/>
            <a:ext cx="355600" cy="461962"/>
          </a:xfrm>
          <a:prstGeom prst="rect">
            <a:avLst/>
          </a:prstGeom>
          <a:noFill/>
          <a:ln w="9525">
            <a:noFill/>
            <a:miter lim="800000"/>
            <a:headEnd/>
            <a:tailEnd/>
          </a:ln>
        </p:spPr>
        <p:txBody>
          <a:bodyPr wrap="none">
            <a:spAutoFit/>
          </a:bodyPr>
          <a:lstStyle/>
          <a:p>
            <a:r>
              <a:rPr lang="en-US" altLang="ja-JP" sz="2400"/>
              <a:t>u</a:t>
            </a:r>
            <a:endParaRPr lang="ja-JP" altLang="en-US" sz="2400"/>
          </a:p>
        </p:txBody>
      </p:sp>
      <p:sp>
        <p:nvSpPr>
          <p:cNvPr id="79879" name="テキスト ボックス 53"/>
          <p:cNvSpPr txBox="1">
            <a:spLocks noChangeArrowheads="1"/>
          </p:cNvSpPr>
          <p:nvPr/>
        </p:nvSpPr>
        <p:spPr bwMode="auto">
          <a:xfrm>
            <a:off x="1042988" y="3716338"/>
            <a:ext cx="339725" cy="461962"/>
          </a:xfrm>
          <a:prstGeom prst="rect">
            <a:avLst/>
          </a:prstGeom>
          <a:noFill/>
          <a:ln w="9525">
            <a:noFill/>
            <a:miter lim="800000"/>
            <a:headEnd/>
            <a:tailEnd/>
          </a:ln>
        </p:spPr>
        <p:txBody>
          <a:bodyPr wrap="none">
            <a:spAutoFit/>
          </a:bodyPr>
          <a:lstStyle/>
          <a:p>
            <a:r>
              <a:rPr lang="en-US" altLang="ja-JP" sz="2400"/>
              <a:t>v</a:t>
            </a:r>
            <a:endParaRPr lang="ja-JP" altLang="en-US" sz="2400"/>
          </a:p>
        </p:txBody>
      </p:sp>
      <p:sp>
        <p:nvSpPr>
          <p:cNvPr id="79880" name="テキスト ボックス 54"/>
          <p:cNvSpPr txBox="1">
            <a:spLocks noChangeArrowheads="1"/>
          </p:cNvSpPr>
          <p:nvPr/>
        </p:nvSpPr>
        <p:spPr bwMode="auto">
          <a:xfrm>
            <a:off x="2411413" y="4797425"/>
            <a:ext cx="407987" cy="461963"/>
          </a:xfrm>
          <a:prstGeom prst="rect">
            <a:avLst/>
          </a:prstGeom>
          <a:noFill/>
          <a:ln w="9525">
            <a:noFill/>
            <a:miter lim="800000"/>
            <a:headEnd/>
            <a:tailEnd/>
          </a:ln>
        </p:spPr>
        <p:txBody>
          <a:bodyPr wrap="none">
            <a:spAutoFit/>
          </a:bodyPr>
          <a:lstStyle/>
          <a:p>
            <a:r>
              <a:rPr lang="en-US" altLang="ja-JP" sz="2400"/>
              <a:t>w</a:t>
            </a:r>
            <a:endParaRPr lang="ja-JP" altLang="en-US" sz="2400"/>
          </a:p>
        </p:txBody>
      </p:sp>
      <p:sp>
        <p:nvSpPr>
          <p:cNvPr id="79881" name="テキスト ボックス 55"/>
          <p:cNvSpPr txBox="1">
            <a:spLocks noChangeArrowheads="1"/>
          </p:cNvSpPr>
          <p:nvPr/>
        </p:nvSpPr>
        <p:spPr bwMode="auto">
          <a:xfrm>
            <a:off x="2411413" y="5618163"/>
            <a:ext cx="338137" cy="461962"/>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79882" name="テキスト ボックス 56"/>
          <p:cNvSpPr txBox="1">
            <a:spLocks noChangeArrowheads="1"/>
          </p:cNvSpPr>
          <p:nvPr/>
        </p:nvSpPr>
        <p:spPr bwMode="auto">
          <a:xfrm>
            <a:off x="1331913" y="6381750"/>
            <a:ext cx="338137" cy="461963"/>
          </a:xfrm>
          <a:prstGeom prst="rect">
            <a:avLst/>
          </a:prstGeom>
          <a:noFill/>
          <a:ln w="9525">
            <a:noFill/>
            <a:miter lim="800000"/>
            <a:headEnd/>
            <a:tailEnd/>
          </a:ln>
        </p:spPr>
        <p:txBody>
          <a:bodyPr wrap="none">
            <a:spAutoFit/>
          </a:bodyPr>
          <a:lstStyle/>
          <a:p>
            <a:r>
              <a:rPr lang="en-US" altLang="ja-JP" sz="2400"/>
              <a:t>y</a:t>
            </a:r>
            <a:endParaRPr lang="ja-JP" altLang="en-US" sz="2400"/>
          </a:p>
        </p:txBody>
      </p:sp>
      <p:sp>
        <p:nvSpPr>
          <p:cNvPr id="79883" name="テキスト ボックス 57"/>
          <p:cNvSpPr txBox="1">
            <a:spLocks noChangeArrowheads="1"/>
          </p:cNvSpPr>
          <p:nvPr/>
        </p:nvSpPr>
        <p:spPr bwMode="auto">
          <a:xfrm>
            <a:off x="-36513" y="5691188"/>
            <a:ext cx="338138" cy="461962"/>
          </a:xfrm>
          <a:prstGeom prst="rect">
            <a:avLst/>
          </a:prstGeom>
          <a:noFill/>
          <a:ln w="9525">
            <a:noFill/>
            <a:miter lim="800000"/>
            <a:headEnd/>
            <a:tailEnd/>
          </a:ln>
        </p:spPr>
        <p:txBody>
          <a:bodyPr wrap="none">
            <a:spAutoFit/>
          </a:bodyPr>
          <a:lstStyle/>
          <a:p>
            <a:r>
              <a:rPr lang="en-US" altLang="ja-JP" sz="2400"/>
              <a:t>z</a:t>
            </a:r>
            <a:endParaRPr lang="ja-JP" altLang="en-US" sz="2400"/>
          </a:p>
        </p:txBody>
      </p:sp>
      <p:sp>
        <p:nvSpPr>
          <p:cNvPr id="79884" name="テキスト ボックス 58"/>
          <p:cNvSpPr txBox="1">
            <a:spLocks noChangeArrowheads="1"/>
          </p:cNvSpPr>
          <p:nvPr/>
        </p:nvSpPr>
        <p:spPr bwMode="auto">
          <a:xfrm>
            <a:off x="3208338" y="4797425"/>
            <a:ext cx="355600" cy="461963"/>
          </a:xfrm>
          <a:prstGeom prst="rect">
            <a:avLst/>
          </a:prstGeom>
          <a:noFill/>
          <a:ln w="9525">
            <a:noFill/>
            <a:miter lim="800000"/>
            <a:headEnd/>
            <a:tailEnd/>
          </a:ln>
        </p:spPr>
        <p:txBody>
          <a:bodyPr wrap="none">
            <a:spAutoFit/>
          </a:bodyPr>
          <a:lstStyle/>
          <a:p>
            <a:r>
              <a:rPr lang="en-US" altLang="ja-JP" sz="2400"/>
              <a:t>o</a:t>
            </a:r>
            <a:endParaRPr lang="ja-JP" altLang="en-US" sz="2400"/>
          </a:p>
        </p:txBody>
      </p:sp>
      <p:sp>
        <p:nvSpPr>
          <p:cNvPr id="79885" name="テキスト ボックス 59"/>
          <p:cNvSpPr txBox="1">
            <a:spLocks noChangeArrowheads="1"/>
          </p:cNvSpPr>
          <p:nvPr/>
        </p:nvSpPr>
        <p:spPr bwMode="auto">
          <a:xfrm>
            <a:off x="2847975" y="3746500"/>
            <a:ext cx="355600" cy="461963"/>
          </a:xfrm>
          <a:prstGeom prst="rect">
            <a:avLst/>
          </a:prstGeom>
          <a:noFill/>
          <a:ln w="9525">
            <a:noFill/>
            <a:miter lim="800000"/>
            <a:headEnd/>
            <a:tailEnd/>
          </a:ln>
        </p:spPr>
        <p:txBody>
          <a:bodyPr wrap="none">
            <a:spAutoFit/>
          </a:bodyPr>
          <a:lstStyle/>
          <a:p>
            <a:r>
              <a:rPr lang="en-US" altLang="ja-JP" sz="2400"/>
              <a:t>p</a:t>
            </a:r>
            <a:endParaRPr lang="ja-JP" altLang="en-US" sz="2400"/>
          </a:p>
        </p:txBody>
      </p:sp>
    </p:spTree>
  </p:cSld>
  <p:clrMapOvr>
    <a:masterClrMapping/>
  </p:clrMapOvr>
  <p:transition advTm="14149"/>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タイトル 1"/>
          <p:cNvSpPr>
            <a:spLocks noGrp="1"/>
          </p:cNvSpPr>
          <p:nvPr>
            <p:ph type="title"/>
          </p:nvPr>
        </p:nvSpPr>
        <p:spPr/>
        <p:txBody>
          <a:bodyPr/>
          <a:lstStyle/>
          <a:p>
            <a:pPr eaLnBrk="1" hangingPunct="1"/>
            <a:r>
              <a:rPr lang="ja-JP" altLang="en-US"/>
              <a:t>有限幾何学　第</a:t>
            </a:r>
            <a:r>
              <a:rPr lang="en-US" altLang="ja-JP"/>
              <a:t>2</a:t>
            </a:r>
            <a:r>
              <a:rPr lang="ja-JP" altLang="en-US"/>
              <a:t>回</a:t>
            </a:r>
          </a:p>
        </p:txBody>
      </p:sp>
      <p:sp>
        <p:nvSpPr>
          <p:cNvPr id="11267" name="コンテンツ プレースホルダ 2"/>
          <p:cNvSpPr>
            <a:spLocks noGrp="1"/>
          </p:cNvSpPr>
          <p:nvPr>
            <p:ph idx="1"/>
          </p:nvPr>
        </p:nvSpPr>
        <p:spPr/>
        <p:txBody>
          <a:bodyPr/>
          <a:lstStyle/>
          <a:p>
            <a:pPr marL="514350" indent="-514350" eaLnBrk="1" hangingPunct="1">
              <a:buClr>
                <a:schemeClr val="tx2"/>
              </a:buClr>
              <a:buFont typeface="+mj-lt"/>
              <a:buAutoNum type="arabicPeriod"/>
              <a:defRPr/>
            </a:pPr>
            <a:r>
              <a:rPr lang="ja-JP" altLang="en-US" dirty="0"/>
              <a:t>様々なグラフの例</a:t>
            </a:r>
            <a:endParaRPr lang="en-US" altLang="ja-JP" dirty="0"/>
          </a:p>
          <a:p>
            <a:pPr marL="850900" lvl="1" indent="-457200" eaLnBrk="1" hangingPunct="1">
              <a:buFont typeface="+mj-lt"/>
              <a:buAutoNum type="arabicPeriod"/>
              <a:defRPr/>
            </a:pPr>
            <a:endParaRPr lang="en-US" altLang="ja-JP" dirty="0"/>
          </a:p>
          <a:p>
            <a:pPr marL="514350" indent="-514350" eaLnBrk="1" hangingPunct="1">
              <a:buClr>
                <a:schemeClr val="tx2"/>
              </a:buClr>
              <a:buFont typeface="+mj-lt"/>
              <a:buAutoNum type="arabicPeriod"/>
              <a:defRPr/>
            </a:pPr>
            <a:r>
              <a:rPr lang="ja-JP" altLang="en-US" dirty="0"/>
              <a:t>道と最短経路問題</a:t>
            </a:r>
            <a:endParaRPr lang="en-US" altLang="ja-JP" dirty="0"/>
          </a:p>
          <a:p>
            <a:pPr marL="881063" lvl="1" indent="-514350" eaLnBrk="1" hangingPunct="1">
              <a:buClr>
                <a:schemeClr val="tx2"/>
              </a:buClr>
              <a:buFont typeface="+mj-lt"/>
              <a:buAutoNum type="arabicPeriod"/>
              <a:defRPr/>
            </a:pPr>
            <a:r>
              <a:rPr lang="ja-JP" altLang="en-US" dirty="0"/>
              <a:t>用語の説明</a:t>
            </a:r>
            <a:endParaRPr lang="en-US" altLang="ja-JP" dirty="0"/>
          </a:p>
          <a:p>
            <a:pPr marL="881063" lvl="1" indent="-514350" eaLnBrk="1" hangingPunct="1">
              <a:buClr>
                <a:schemeClr val="tx2"/>
              </a:buClr>
              <a:buFont typeface="+mj-lt"/>
              <a:buAutoNum type="arabicPeriod"/>
              <a:defRPr/>
            </a:pPr>
            <a:r>
              <a:rPr lang="ja-JP" altLang="en-US" dirty="0"/>
              <a:t>最短経路問題</a:t>
            </a:r>
            <a:endParaRPr lang="en-US" altLang="ja-JP" dirty="0"/>
          </a:p>
          <a:p>
            <a:pPr marL="881063" lvl="1" indent="-514350" eaLnBrk="1" hangingPunct="1">
              <a:buClr>
                <a:schemeClr val="tx2"/>
              </a:buClr>
              <a:buFont typeface="+mj-lt"/>
              <a:buAutoNum type="arabicPeriod"/>
              <a:defRPr/>
            </a:pPr>
            <a:r>
              <a:rPr lang="ja-JP" altLang="en-US" dirty="0"/>
              <a:t>ダイキストラのアルゴリズム</a:t>
            </a:r>
            <a:endParaRPr lang="en-US" altLang="ja-JP" dirty="0"/>
          </a:p>
          <a:p>
            <a:pPr marL="850900" lvl="1" indent="-457200" eaLnBrk="1" hangingPunct="1">
              <a:buFont typeface="Wingdings 2" pitchFamily="18" charset="2"/>
              <a:buNone/>
              <a:defRPr/>
            </a:pPr>
            <a:endParaRPr lang="en-US" altLang="ja-JP" dirty="0"/>
          </a:p>
        </p:txBody>
      </p:sp>
    </p:spTree>
  </p:cSld>
  <p:clrMapOvr>
    <a:masterClrMapping/>
  </p:clrMapOvr>
  <p:transition advTm="6256"/>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タイトル 1"/>
          <p:cNvSpPr>
            <a:spLocks noGrp="1"/>
          </p:cNvSpPr>
          <p:nvPr>
            <p:ph type="title"/>
          </p:nvPr>
        </p:nvSpPr>
        <p:spPr/>
        <p:txBody>
          <a:bodyPr/>
          <a:lstStyle/>
          <a:p>
            <a:pPr eaLnBrk="1" hangingPunct="1"/>
            <a:r>
              <a:rPr lang="en-US" altLang="ja-JP"/>
              <a:t>2.1</a:t>
            </a:r>
            <a:r>
              <a:rPr lang="ja-JP" altLang="en-US"/>
              <a:t>　用語の説明</a:t>
            </a:r>
          </a:p>
        </p:txBody>
      </p:sp>
      <p:sp>
        <p:nvSpPr>
          <p:cNvPr id="80899"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x</a:t>
            </a:r>
            <a:r>
              <a:rPr lang="en-US" altLang="ja-JP" sz="1600" dirty="0">
                <a:latin typeface="Calibri" pitchFamily="34" charset="0"/>
                <a:ea typeface="+mn-ea"/>
              </a:rPr>
              <a:t>0</a:t>
            </a:r>
            <a:r>
              <a:rPr lang="en-US" altLang="ja-JP" sz="2400" dirty="0">
                <a:latin typeface="Calibri" pitchFamily="34" charset="0"/>
                <a:ea typeface="+mn-ea"/>
              </a:rPr>
              <a:t>-x</a:t>
            </a:r>
            <a:r>
              <a:rPr lang="en-US" altLang="ja-JP" sz="1600" dirty="0">
                <a:latin typeface="Calibri" pitchFamily="34" charset="0"/>
                <a:ea typeface="+mn-ea"/>
              </a:rPr>
              <a:t>l</a:t>
            </a:r>
            <a:r>
              <a:rPr lang="en-US" altLang="ja-JP" sz="2400" dirty="0">
                <a:latin typeface="Calibri" pitchFamily="34" charset="0"/>
                <a:ea typeface="+mn-ea"/>
              </a:rPr>
              <a:t> </a:t>
            </a:r>
            <a:r>
              <a:rPr lang="ja-JP" altLang="en-US" sz="2400" dirty="0">
                <a:latin typeface="Calibri" pitchFamily="34" charset="0"/>
                <a:ea typeface="+mn-ea"/>
              </a:rPr>
              <a:t>歩道：</a:t>
            </a:r>
            <a:r>
              <a:rPr lang="en-US" altLang="ja-JP" sz="2400" dirty="0" err="1">
                <a:latin typeface="Calibri" pitchFamily="34" charset="0"/>
                <a:ea typeface="+mn-ea"/>
              </a:rPr>
              <a:t>e</a:t>
            </a:r>
            <a:r>
              <a:rPr lang="en-US" altLang="ja-JP" sz="1600" dirty="0" err="1">
                <a:latin typeface="Calibri" pitchFamily="34" charset="0"/>
                <a:ea typeface="+mn-ea"/>
              </a:rPr>
              <a:t>i</a:t>
            </a:r>
            <a:r>
              <a:rPr lang="en-US" altLang="ja-JP" sz="2400" dirty="0">
                <a:latin typeface="Calibri" pitchFamily="34" charset="0"/>
                <a:ea typeface="+mn-ea"/>
              </a:rPr>
              <a:t>=x</a:t>
            </a:r>
            <a:r>
              <a:rPr lang="en-US" altLang="ja-JP" dirty="0">
                <a:latin typeface="Calibri" pitchFamily="34" charset="0"/>
                <a:ea typeface="+mn-ea"/>
              </a:rPr>
              <a:t>i</a:t>
            </a:r>
            <a:r>
              <a:rPr lang="en-US" altLang="ja-JP" sz="2400" dirty="0">
                <a:latin typeface="Calibri" pitchFamily="34" charset="0"/>
                <a:ea typeface="+mn-ea"/>
              </a:rPr>
              <a:t>x</a:t>
            </a:r>
            <a:r>
              <a:rPr lang="en-US" altLang="ja-JP" sz="1600" dirty="0">
                <a:latin typeface="Calibri" pitchFamily="34" charset="0"/>
                <a:ea typeface="+mn-ea"/>
              </a:rPr>
              <a:t>i+1</a:t>
            </a:r>
            <a:r>
              <a:rPr lang="ja-JP" altLang="en-US" sz="2400" dirty="0">
                <a:latin typeface="Calibri" pitchFamily="34" charset="0"/>
                <a:ea typeface="+mn-ea"/>
              </a:rPr>
              <a:t>∊</a:t>
            </a:r>
            <a:r>
              <a:rPr lang="en-US" altLang="ja-JP" sz="2400" dirty="0">
                <a:latin typeface="Calibri" pitchFamily="34" charset="0"/>
                <a:ea typeface="+mn-ea"/>
              </a:rPr>
              <a:t>E(G) (0</a:t>
            </a:r>
            <a:r>
              <a:rPr lang="ja-JP" altLang="en-US" sz="2400" dirty="0">
                <a:latin typeface="Calibri" pitchFamily="34" charset="0"/>
                <a:ea typeface="+mn-ea"/>
              </a:rPr>
              <a:t>≦</a:t>
            </a:r>
            <a:r>
              <a:rPr lang="en-US" altLang="ja-JP" sz="2400" dirty="0" err="1">
                <a:latin typeface="Calibri" pitchFamily="34" charset="0"/>
                <a:ea typeface="+mn-ea"/>
              </a:rPr>
              <a:t>i</a:t>
            </a:r>
            <a:r>
              <a:rPr lang="ja-JP" altLang="en-US" sz="2400" dirty="0">
                <a:latin typeface="Calibri" pitchFamily="34" charset="0"/>
                <a:ea typeface="+mn-ea"/>
              </a:rPr>
              <a:t>≦</a:t>
            </a:r>
            <a:r>
              <a:rPr lang="en-US" altLang="ja-JP" sz="2400" dirty="0">
                <a:latin typeface="Calibri" pitchFamily="34" charset="0"/>
                <a:ea typeface="+mn-ea"/>
              </a:rPr>
              <a:t>l-1) </a:t>
            </a:r>
            <a:r>
              <a:rPr lang="ja-JP" altLang="en-US" sz="2400" dirty="0">
                <a:latin typeface="Calibri" pitchFamily="34" charset="0"/>
                <a:ea typeface="+mn-ea"/>
              </a:rPr>
              <a:t>のとき，　</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mn-ea"/>
              </a:rPr>
              <a:t>P</a:t>
            </a:r>
            <a:r>
              <a:rPr lang="ja-JP" altLang="en-US" sz="2400" dirty="0">
                <a:latin typeface="Calibri" pitchFamily="34" charset="0"/>
                <a:ea typeface="+mn-ea"/>
              </a:rPr>
              <a:t>：</a:t>
            </a:r>
            <a:r>
              <a:rPr lang="en-US" altLang="ja-JP" sz="2400" dirty="0">
                <a:latin typeface="Calibri" pitchFamily="34" charset="0"/>
                <a:ea typeface="+mn-ea"/>
              </a:rPr>
              <a:t>x</a:t>
            </a:r>
            <a:r>
              <a:rPr lang="en-US" altLang="ja-JP" sz="1600" dirty="0">
                <a:latin typeface="Calibri" pitchFamily="34" charset="0"/>
                <a:ea typeface="+mn-ea"/>
              </a:rPr>
              <a:t>0</a:t>
            </a:r>
            <a:r>
              <a:rPr lang="en-US" altLang="ja-JP" sz="2400" dirty="0">
                <a:latin typeface="Calibri" pitchFamily="34" charset="0"/>
                <a:ea typeface="+mn-ea"/>
              </a:rPr>
              <a:t>e</a:t>
            </a:r>
            <a:r>
              <a:rPr lang="en-US" altLang="ja-JP" sz="1600" dirty="0">
                <a:latin typeface="Calibri" pitchFamily="34" charset="0"/>
                <a:ea typeface="+mn-ea"/>
              </a:rPr>
              <a:t>0</a:t>
            </a:r>
            <a:r>
              <a:rPr lang="en-US" altLang="ja-JP" sz="2400" dirty="0">
                <a:latin typeface="Calibri" pitchFamily="34" charset="0"/>
                <a:ea typeface="+mn-ea"/>
              </a:rPr>
              <a:t>x</a:t>
            </a:r>
            <a:r>
              <a:rPr lang="en-US" altLang="ja-JP" sz="1600" dirty="0">
                <a:latin typeface="Calibri" pitchFamily="34" charset="0"/>
                <a:ea typeface="+mn-ea"/>
              </a:rPr>
              <a:t>1</a:t>
            </a:r>
            <a:r>
              <a:rPr lang="en-US" altLang="ja-JP" sz="2400" dirty="0">
                <a:latin typeface="Calibri" pitchFamily="34" charset="0"/>
                <a:ea typeface="+mn-ea"/>
              </a:rPr>
              <a:t>e</a:t>
            </a:r>
            <a:r>
              <a:rPr lang="en-US" altLang="ja-JP" sz="1600" dirty="0">
                <a:latin typeface="Calibri" pitchFamily="34" charset="0"/>
                <a:ea typeface="+mn-ea"/>
              </a:rPr>
              <a:t>1</a:t>
            </a:r>
            <a:r>
              <a:rPr lang="en-US" altLang="ja-JP" sz="2400" dirty="0">
                <a:latin typeface="Calibri" pitchFamily="34" charset="0"/>
                <a:ea typeface="+mn-ea"/>
              </a:rPr>
              <a:t>x</a:t>
            </a:r>
            <a:r>
              <a:rPr lang="en-US" altLang="ja-JP" sz="1600" dirty="0">
                <a:latin typeface="Calibri" pitchFamily="34" charset="0"/>
                <a:ea typeface="+mn-ea"/>
              </a:rPr>
              <a:t>2</a:t>
            </a:r>
            <a:r>
              <a:rPr lang="en-US" altLang="ja-JP" sz="2400" dirty="0">
                <a:latin typeface="Calibri" pitchFamily="34" charset="0"/>
                <a:ea typeface="+mn-ea"/>
              </a:rPr>
              <a:t>e</a:t>
            </a:r>
            <a:r>
              <a:rPr lang="en-US" altLang="ja-JP" sz="1600" dirty="0">
                <a:latin typeface="Calibri" pitchFamily="34" charset="0"/>
                <a:ea typeface="+mn-ea"/>
              </a:rPr>
              <a:t>3</a:t>
            </a:r>
            <a:r>
              <a:rPr lang="ja-JP" altLang="en-US" sz="2400" dirty="0">
                <a:latin typeface="Calibri" pitchFamily="34" charset="0"/>
                <a:ea typeface="+mn-ea"/>
              </a:rPr>
              <a:t>・・・</a:t>
            </a:r>
            <a:r>
              <a:rPr lang="en-US" altLang="ja-JP" sz="2400" dirty="0">
                <a:latin typeface="Calibri" pitchFamily="34" charset="0"/>
                <a:ea typeface="+mn-ea"/>
              </a:rPr>
              <a:t>x</a:t>
            </a:r>
            <a:r>
              <a:rPr lang="en-US" altLang="ja-JP" sz="1600" dirty="0">
                <a:latin typeface="Calibri" pitchFamily="34" charset="0"/>
                <a:ea typeface="+mn-ea"/>
              </a:rPr>
              <a:t>l-1</a:t>
            </a:r>
            <a:r>
              <a:rPr lang="en-US" altLang="ja-JP" sz="2400" dirty="0">
                <a:latin typeface="Calibri" pitchFamily="34" charset="0"/>
                <a:ea typeface="+mn-ea"/>
              </a:rPr>
              <a:t>e</a:t>
            </a:r>
            <a:r>
              <a:rPr lang="en-US" altLang="ja-JP" sz="1600" dirty="0">
                <a:latin typeface="Calibri" pitchFamily="34" charset="0"/>
                <a:ea typeface="+mn-ea"/>
              </a:rPr>
              <a:t>l-1</a:t>
            </a:r>
            <a:r>
              <a:rPr lang="en-US" altLang="ja-JP" sz="2400" dirty="0">
                <a:latin typeface="Calibri" pitchFamily="34" charset="0"/>
                <a:ea typeface="+mn-ea"/>
              </a:rPr>
              <a:t>x</a:t>
            </a:r>
            <a:r>
              <a:rPr lang="en-US" altLang="ja-JP" sz="1600" dirty="0">
                <a:latin typeface="Calibri" pitchFamily="34" charset="0"/>
                <a:ea typeface="+mn-ea"/>
              </a:rPr>
              <a:t>l </a:t>
            </a:r>
            <a:r>
              <a:rPr lang="ja-JP" altLang="en-US" sz="2400" dirty="0">
                <a:latin typeface="Calibri" pitchFamily="34" charset="0"/>
                <a:ea typeface="+mn-ea"/>
              </a:rPr>
              <a:t>を，</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0 </a:t>
            </a:r>
            <a:r>
              <a:rPr lang="ja-JP" altLang="en-US" sz="2400" dirty="0">
                <a:latin typeface="Calibri" pitchFamily="34" charset="0"/>
                <a:ea typeface="ＭＳ Ｐゴシック" charset="-128"/>
              </a:rPr>
              <a:t>を始点，</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l </a:t>
            </a:r>
            <a:r>
              <a:rPr lang="ja-JP" altLang="en-US" sz="2400" dirty="0">
                <a:latin typeface="Calibri" pitchFamily="34" charset="0"/>
                <a:ea typeface="ＭＳ Ｐゴシック" charset="-128"/>
              </a:rPr>
              <a:t>を終点とする </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0</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l</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歩道という．</a:t>
            </a:r>
            <a:endParaRPr lang="en-US" altLang="ja-JP" sz="2400" dirty="0">
              <a:latin typeface="Calibri" pitchFamily="34" charset="0"/>
              <a:ea typeface="ＭＳ Ｐゴシック" charset="-128"/>
            </a:endParaRPr>
          </a:p>
          <a:p>
            <a:pPr marL="273050" indent="-273050">
              <a:spcBef>
                <a:spcPct val="20000"/>
              </a:spcBef>
              <a:buClr>
                <a:srgbClr val="0BD0D9"/>
              </a:buClr>
              <a:buSzPct val="95000"/>
              <a:defRPr/>
            </a:pPr>
            <a:r>
              <a:rPr lang="en-US" altLang="ja-JP" sz="2400" dirty="0">
                <a:latin typeface="Calibri" pitchFamily="34" charset="0"/>
                <a:ea typeface="+mn-ea"/>
              </a:rPr>
              <a:t>                    2</a:t>
            </a:r>
            <a:r>
              <a:rPr lang="ja-JP" altLang="en-US" sz="2400" dirty="0">
                <a:latin typeface="Calibri" pitchFamily="34" charset="0"/>
                <a:ea typeface="+mn-ea"/>
              </a:rPr>
              <a:t>点間を結ぶ辺が</a:t>
            </a:r>
            <a:r>
              <a:rPr lang="en-US" altLang="ja-JP" sz="2400" dirty="0">
                <a:latin typeface="Calibri" pitchFamily="34" charset="0"/>
                <a:ea typeface="+mn-ea"/>
              </a:rPr>
              <a:t>1</a:t>
            </a:r>
            <a:r>
              <a:rPr lang="ja-JP" altLang="en-US" sz="2400" dirty="0">
                <a:latin typeface="Calibri" pitchFamily="34" charset="0"/>
                <a:ea typeface="+mn-ea"/>
              </a:rPr>
              <a:t>本しかないときは，</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mn-ea"/>
              </a:rPr>
              <a:t>P</a:t>
            </a:r>
            <a:r>
              <a:rPr lang="ja-JP" altLang="en-US" sz="2400" dirty="0">
                <a:latin typeface="Calibri" pitchFamily="34" charset="0"/>
                <a:ea typeface="+mn-ea"/>
              </a:rPr>
              <a:t>：</a:t>
            </a:r>
            <a:r>
              <a:rPr lang="en-US" altLang="ja-JP" sz="2400" dirty="0">
                <a:latin typeface="Calibri" pitchFamily="34" charset="0"/>
                <a:ea typeface="ＭＳ Ｐゴシック" charset="-128"/>
              </a:rPr>
              <a:t> x</a:t>
            </a:r>
            <a:r>
              <a:rPr lang="en-US" altLang="ja-JP" sz="1600" dirty="0">
                <a:latin typeface="Calibri" pitchFamily="34" charset="0"/>
                <a:ea typeface="ＭＳ Ｐゴシック" charset="-128"/>
              </a:rPr>
              <a:t>0</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1</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2</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l-1</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l </a:t>
            </a:r>
            <a:r>
              <a:rPr lang="ja-JP" altLang="en-US" sz="2400" dirty="0">
                <a:latin typeface="Calibri" pitchFamily="34" charset="0"/>
                <a:ea typeface="+mn-ea"/>
              </a:rPr>
              <a:t>と表すことが多い</a:t>
            </a: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左図での </a:t>
            </a:r>
            <a:r>
              <a:rPr lang="en-US" altLang="ja-JP" sz="2400" dirty="0">
                <a:latin typeface="Calibri" pitchFamily="34" charset="0"/>
                <a:ea typeface="+mn-ea"/>
              </a:rPr>
              <a:t>u-x </a:t>
            </a:r>
            <a:r>
              <a:rPr lang="ja-JP" altLang="en-US" sz="2400" dirty="0">
                <a:latin typeface="Calibri" pitchFamily="34" charset="0"/>
                <a:ea typeface="+mn-ea"/>
              </a:rPr>
              <a:t>歩道の例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en-US" altLang="ja-JP" sz="2400" dirty="0" err="1">
                <a:latin typeface="Calibri" pitchFamily="34" charset="0"/>
                <a:ea typeface="+mn-ea"/>
              </a:rPr>
              <a:t>uzuvwpowx</a:t>
            </a: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err="1">
                <a:latin typeface="Calibri" pitchFamily="34" charset="0"/>
                <a:ea typeface="+mn-ea"/>
              </a:rPr>
              <a:t>uvwpowx</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err="1">
                <a:latin typeface="Calibri" pitchFamily="34" charset="0"/>
                <a:ea typeface="+mn-ea"/>
              </a:rPr>
              <a:t>uzyx</a:t>
            </a:r>
            <a:r>
              <a:rPr lang="en-US" altLang="ja-JP" sz="2400" dirty="0">
                <a:latin typeface="Calibri" pitchFamily="34" charset="0"/>
                <a:ea typeface="+mn-ea"/>
              </a:rPr>
              <a:t>     </a:t>
            </a:r>
          </a:p>
        </p:txBody>
      </p:sp>
      <p:grpSp>
        <p:nvGrpSpPr>
          <p:cNvPr id="80901" name="グループ化 51"/>
          <p:cNvGrpSpPr>
            <a:grpSpLocks/>
          </p:cNvGrpSpPr>
          <p:nvPr/>
        </p:nvGrpSpPr>
        <p:grpSpPr bwMode="auto">
          <a:xfrm>
            <a:off x="250825" y="4097338"/>
            <a:ext cx="3148013" cy="2386012"/>
            <a:chOff x="4304917" y="3717032"/>
            <a:chExt cx="3147403" cy="2385157"/>
          </a:xfrm>
        </p:grpSpPr>
        <p:cxnSp>
          <p:nvCxnSpPr>
            <p:cNvPr id="7" name="直線コネクタ 6"/>
            <p:cNvCxnSpPr/>
            <p:nvPr/>
          </p:nvCxnSpPr>
          <p:spPr bwMode="auto">
            <a:xfrm flipV="1">
              <a:off x="4387451" y="3801139"/>
              <a:ext cx="1042786"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bwMode="auto">
            <a:xfrm>
              <a:off x="5430237" y="3801139"/>
              <a:ext cx="1001518"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a:endCxn id="22" idx="0"/>
            </p:cNvCxnSpPr>
            <p:nvPr/>
          </p:nvCxnSpPr>
          <p:spPr bwMode="auto">
            <a:xfrm rot="5400000">
              <a:off x="3906610" y="4867558"/>
              <a:ext cx="96168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bwMode="auto">
            <a:xfrm>
              <a:off x="4387451" y="5432504"/>
              <a:ext cx="1042786"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直線コネクタ 10"/>
            <p:cNvCxnSpPr/>
            <p:nvPr/>
          </p:nvCxnSpPr>
          <p:spPr bwMode="auto">
            <a:xfrm flipV="1">
              <a:off x="5430237" y="5432504"/>
              <a:ext cx="1001518"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直線コネクタ 11"/>
            <p:cNvCxnSpPr/>
            <p:nvPr/>
          </p:nvCxnSpPr>
          <p:spPr bwMode="auto">
            <a:xfrm rot="5400000">
              <a:off x="5908861" y="4909611"/>
              <a:ext cx="1045787"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直線コネクタ 12"/>
            <p:cNvCxnSpPr>
              <a:stCxn id="46" idx="1"/>
            </p:cNvCxnSpPr>
            <p:nvPr/>
          </p:nvCxnSpPr>
          <p:spPr bwMode="auto">
            <a:xfrm rot="16200000" flipV="1">
              <a:off x="6865889" y="3874896"/>
              <a:ext cx="453862" cy="4333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7" name="直線コネクタ 16"/>
            <p:cNvCxnSpPr>
              <a:endCxn id="47" idx="3"/>
            </p:cNvCxnSpPr>
            <p:nvPr/>
          </p:nvCxnSpPr>
          <p:spPr bwMode="auto">
            <a:xfrm rot="5400000" flipH="1" flipV="1">
              <a:off x="6361168" y="3930443"/>
              <a:ext cx="514166" cy="37299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9" name="円/楕円 18"/>
            <p:cNvSpPr/>
            <p:nvPr/>
          </p:nvSpPr>
          <p:spPr bwMode="auto">
            <a:xfrm>
              <a:off x="4304917" y="4302609"/>
              <a:ext cx="166656" cy="1666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円/楕円 19"/>
            <p:cNvSpPr/>
            <p:nvPr/>
          </p:nvSpPr>
          <p:spPr bwMode="auto">
            <a:xfrm>
              <a:off x="5347703" y="3717032"/>
              <a:ext cx="166655" cy="16662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 name="円/楕円 20"/>
            <p:cNvSpPr/>
            <p:nvPr/>
          </p:nvSpPr>
          <p:spPr bwMode="auto">
            <a:xfrm>
              <a:off x="6349221" y="4302609"/>
              <a:ext cx="166656" cy="1666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bwMode="auto">
            <a:xfrm>
              <a:off x="4304917" y="5348397"/>
              <a:ext cx="166656"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5347703" y="5935562"/>
              <a:ext cx="166655" cy="16662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bwMode="auto">
            <a:xfrm>
              <a:off x="6349221" y="5348397"/>
              <a:ext cx="166656"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8" name="直線コネクタ 27"/>
            <p:cNvCxnSpPr>
              <a:endCxn id="21" idx="2"/>
            </p:cNvCxnSpPr>
            <p:nvPr/>
          </p:nvCxnSpPr>
          <p:spPr bwMode="auto">
            <a:xfrm>
              <a:off x="4371579" y="4377195"/>
              <a:ext cx="1977642" cy="793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p:cNvCxnSpPr>
              <a:endCxn id="46" idx="2"/>
            </p:cNvCxnSpPr>
            <p:nvPr/>
          </p:nvCxnSpPr>
          <p:spPr bwMode="auto">
            <a:xfrm>
              <a:off x="6444452" y="4364500"/>
              <a:ext cx="839625" cy="1269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46" name="円/楕円 45"/>
            <p:cNvSpPr/>
            <p:nvPr/>
          </p:nvSpPr>
          <p:spPr bwMode="auto">
            <a:xfrm>
              <a:off x="7284078" y="4293088"/>
              <a:ext cx="168242"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円/楕円 46"/>
            <p:cNvSpPr/>
            <p:nvPr/>
          </p:nvSpPr>
          <p:spPr bwMode="auto">
            <a:xfrm>
              <a:off x="6779350" y="3717032"/>
              <a:ext cx="168242"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80902" name="テキスト ボックス 52"/>
          <p:cNvSpPr txBox="1">
            <a:spLocks noChangeArrowheads="1"/>
          </p:cNvSpPr>
          <p:nvPr/>
        </p:nvSpPr>
        <p:spPr bwMode="auto">
          <a:xfrm>
            <a:off x="-3175" y="4354513"/>
            <a:ext cx="355600" cy="461962"/>
          </a:xfrm>
          <a:prstGeom prst="rect">
            <a:avLst/>
          </a:prstGeom>
          <a:noFill/>
          <a:ln w="9525">
            <a:noFill/>
            <a:miter lim="800000"/>
            <a:headEnd/>
            <a:tailEnd/>
          </a:ln>
        </p:spPr>
        <p:txBody>
          <a:bodyPr wrap="none">
            <a:spAutoFit/>
          </a:bodyPr>
          <a:lstStyle/>
          <a:p>
            <a:r>
              <a:rPr lang="en-US" altLang="ja-JP" sz="2400"/>
              <a:t>u</a:t>
            </a:r>
            <a:endParaRPr lang="ja-JP" altLang="en-US" sz="2400"/>
          </a:p>
        </p:txBody>
      </p:sp>
      <p:sp>
        <p:nvSpPr>
          <p:cNvPr id="80903" name="テキスト ボックス 53"/>
          <p:cNvSpPr txBox="1">
            <a:spLocks noChangeArrowheads="1"/>
          </p:cNvSpPr>
          <p:nvPr/>
        </p:nvSpPr>
        <p:spPr bwMode="auto">
          <a:xfrm>
            <a:off x="1042988" y="3716338"/>
            <a:ext cx="339725" cy="461962"/>
          </a:xfrm>
          <a:prstGeom prst="rect">
            <a:avLst/>
          </a:prstGeom>
          <a:noFill/>
          <a:ln w="9525">
            <a:noFill/>
            <a:miter lim="800000"/>
            <a:headEnd/>
            <a:tailEnd/>
          </a:ln>
        </p:spPr>
        <p:txBody>
          <a:bodyPr wrap="none">
            <a:spAutoFit/>
          </a:bodyPr>
          <a:lstStyle/>
          <a:p>
            <a:r>
              <a:rPr lang="en-US" altLang="ja-JP" sz="2400"/>
              <a:t>v</a:t>
            </a:r>
            <a:endParaRPr lang="ja-JP" altLang="en-US" sz="2400"/>
          </a:p>
        </p:txBody>
      </p:sp>
      <p:sp>
        <p:nvSpPr>
          <p:cNvPr id="80904" name="テキスト ボックス 54"/>
          <p:cNvSpPr txBox="1">
            <a:spLocks noChangeArrowheads="1"/>
          </p:cNvSpPr>
          <p:nvPr/>
        </p:nvSpPr>
        <p:spPr bwMode="auto">
          <a:xfrm>
            <a:off x="2411413" y="4797425"/>
            <a:ext cx="407987" cy="461963"/>
          </a:xfrm>
          <a:prstGeom prst="rect">
            <a:avLst/>
          </a:prstGeom>
          <a:noFill/>
          <a:ln w="9525">
            <a:noFill/>
            <a:miter lim="800000"/>
            <a:headEnd/>
            <a:tailEnd/>
          </a:ln>
        </p:spPr>
        <p:txBody>
          <a:bodyPr wrap="none">
            <a:spAutoFit/>
          </a:bodyPr>
          <a:lstStyle/>
          <a:p>
            <a:r>
              <a:rPr lang="en-US" altLang="ja-JP" sz="2400"/>
              <a:t>w</a:t>
            </a:r>
            <a:endParaRPr lang="ja-JP" altLang="en-US" sz="2400"/>
          </a:p>
        </p:txBody>
      </p:sp>
      <p:sp>
        <p:nvSpPr>
          <p:cNvPr id="80905" name="テキスト ボックス 55"/>
          <p:cNvSpPr txBox="1">
            <a:spLocks noChangeArrowheads="1"/>
          </p:cNvSpPr>
          <p:nvPr/>
        </p:nvSpPr>
        <p:spPr bwMode="auto">
          <a:xfrm>
            <a:off x="2411413" y="5618163"/>
            <a:ext cx="338137" cy="461962"/>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80906" name="テキスト ボックス 56"/>
          <p:cNvSpPr txBox="1">
            <a:spLocks noChangeArrowheads="1"/>
          </p:cNvSpPr>
          <p:nvPr/>
        </p:nvSpPr>
        <p:spPr bwMode="auto">
          <a:xfrm>
            <a:off x="1331913" y="6381750"/>
            <a:ext cx="338137" cy="461963"/>
          </a:xfrm>
          <a:prstGeom prst="rect">
            <a:avLst/>
          </a:prstGeom>
          <a:noFill/>
          <a:ln w="9525">
            <a:noFill/>
            <a:miter lim="800000"/>
            <a:headEnd/>
            <a:tailEnd/>
          </a:ln>
        </p:spPr>
        <p:txBody>
          <a:bodyPr wrap="none">
            <a:spAutoFit/>
          </a:bodyPr>
          <a:lstStyle/>
          <a:p>
            <a:r>
              <a:rPr lang="en-US" altLang="ja-JP" sz="2400"/>
              <a:t>y</a:t>
            </a:r>
            <a:endParaRPr lang="ja-JP" altLang="en-US" sz="2400"/>
          </a:p>
        </p:txBody>
      </p:sp>
      <p:sp>
        <p:nvSpPr>
          <p:cNvPr id="80907" name="テキスト ボックス 57"/>
          <p:cNvSpPr txBox="1">
            <a:spLocks noChangeArrowheads="1"/>
          </p:cNvSpPr>
          <p:nvPr/>
        </p:nvSpPr>
        <p:spPr bwMode="auto">
          <a:xfrm>
            <a:off x="-36513" y="5691188"/>
            <a:ext cx="338138" cy="461962"/>
          </a:xfrm>
          <a:prstGeom prst="rect">
            <a:avLst/>
          </a:prstGeom>
          <a:noFill/>
          <a:ln w="9525">
            <a:noFill/>
            <a:miter lim="800000"/>
            <a:headEnd/>
            <a:tailEnd/>
          </a:ln>
        </p:spPr>
        <p:txBody>
          <a:bodyPr wrap="none">
            <a:spAutoFit/>
          </a:bodyPr>
          <a:lstStyle/>
          <a:p>
            <a:r>
              <a:rPr lang="en-US" altLang="ja-JP" sz="2400"/>
              <a:t>z</a:t>
            </a:r>
            <a:endParaRPr lang="ja-JP" altLang="en-US" sz="2400"/>
          </a:p>
        </p:txBody>
      </p:sp>
      <p:sp>
        <p:nvSpPr>
          <p:cNvPr id="80908" name="テキスト ボックス 58"/>
          <p:cNvSpPr txBox="1">
            <a:spLocks noChangeArrowheads="1"/>
          </p:cNvSpPr>
          <p:nvPr/>
        </p:nvSpPr>
        <p:spPr bwMode="auto">
          <a:xfrm>
            <a:off x="3208338" y="4797425"/>
            <a:ext cx="355600" cy="461963"/>
          </a:xfrm>
          <a:prstGeom prst="rect">
            <a:avLst/>
          </a:prstGeom>
          <a:noFill/>
          <a:ln w="9525">
            <a:noFill/>
            <a:miter lim="800000"/>
            <a:headEnd/>
            <a:tailEnd/>
          </a:ln>
        </p:spPr>
        <p:txBody>
          <a:bodyPr wrap="none">
            <a:spAutoFit/>
          </a:bodyPr>
          <a:lstStyle/>
          <a:p>
            <a:r>
              <a:rPr lang="en-US" altLang="ja-JP" sz="2400"/>
              <a:t>o</a:t>
            </a:r>
            <a:endParaRPr lang="ja-JP" altLang="en-US" sz="2400"/>
          </a:p>
        </p:txBody>
      </p:sp>
      <p:sp>
        <p:nvSpPr>
          <p:cNvPr id="80909" name="テキスト ボックス 59"/>
          <p:cNvSpPr txBox="1">
            <a:spLocks noChangeArrowheads="1"/>
          </p:cNvSpPr>
          <p:nvPr/>
        </p:nvSpPr>
        <p:spPr bwMode="auto">
          <a:xfrm>
            <a:off x="2847975" y="3746500"/>
            <a:ext cx="355600" cy="461963"/>
          </a:xfrm>
          <a:prstGeom prst="rect">
            <a:avLst/>
          </a:prstGeom>
          <a:noFill/>
          <a:ln w="9525">
            <a:noFill/>
            <a:miter lim="800000"/>
            <a:headEnd/>
            <a:tailEnd/>
          </a:ln>
        </p:spPr>
        <p:txBody>
          <a:bodyPr wrap="none">
            <a:spAutoFit/>
          </a:bodyPr>
          <a:lstStyle/>
          <a:p>
            <a:r>
              <a:rPr lang="en-US" altLang="ja-JP" sz="2400"/>
              <a:t>p</a:t>
            </a:r>
            <a:endParaRPr lang="ja-JP" altLang="en-US" sz="2400"/>
          </a:p>
        </p:txBody>
      </p:sp>
    </p:spTree>
  </p:cSld>
  <p:clrMapOvr>
    <a:masterClrMapping/>
  </p:clrMapOvr>
  <p:transition advTm="14149"/>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タイトル 1"/>
          <p:cNvSpPr>
            <a:spLocks noGrp="1"/>
          </p:cNvSpPr>
          <p:nvPr>
            <p:ph type="title"/>
          </p:nvPr>
        </p:nvSpPr>
        <p:spPr/>
        <p:txBody>
          <a:bodyPr/>
          <a:lstStyle/>
          <a:p>
            <a:pPr eaLnBrk="1" hangingPunct="1"/>
            <a:r>
              <a:rPr lang="en-US" altLang="ja-JP"/>
              <a:t>2.1</a:t>
            </a:r>
            <a:r>
              <a:rPr lang="ja-JP" altLang="en-US"/>
              <a:t>　用語の説明</a:t>
            </a:r>
          </a:p>
        </p:txBody>
      </p:sp>
      <p:sp>
        <p:nvSpPr>
          <p:cNvPr id="8192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x</a:t>
            </a:r>
            <a:r>
              <a:rPr lang="en-US" altLang="ja-JP" sz="1600" dirty="0">
                <a:latin typeface="Calibri" pitchFamily="34" charset="0"/>
                <a:ea typeface="+mn-ea"/>
              </a:rPr>
              <a:t>0</a:t>
            </a:r>
            <a:r>
              <a:rPr lang="en-US" altLang="ja-JP" sz="2400" dirty="0">
                <a:latin typeface="Calibri" pitchFamily="34" charset="0"/>
                <a:ea typeface="+mn-ea"/>
              </a:rPr>
              <a:t>-x</a:t>
            </a:r>
            <a:r>
              <a:rPr lang="en-US" altLang="ja-JP" sz="1600" dirty="0">
                <a:latin typeface="Calibri" pitchFamily="34" charset="0"/>
                <a:ea typeface="+mn-ea"/>
              </a:rPr>
              <a:t>l</a:t>
            </a:r>
            <a:r>
              <a:rPr lang="en-US" altLang="ja-JP" sz="2400" dirty="0">
                <a:latin typeface="Calibri" pitchFamily="34" charset="0"/>
                <a:ea typeface="+mn-ea"/>
              </a:rPr>
              <a:t> </a:t>
            </a:r>
            <a:r>
              <a:rPr lang="ja-JP" altLang="en-US" sz="2400" dirty="0">
                <a:latin typeface="Calibri" pitchFamily="34" charset="0"/>
                <a:ea typeface="+mn-ea"/>
              </a:rPr>
              <a:t>小道：</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0</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l</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歩道で</a:t>
            </a:r>
            <a:r>
              <a:rPr lang="ja-JP" altLang="en-US" sz="2400" u="sng" dirty="0">
                <a:solidFill>
                  <a:srgbClr val="FF0000"/>
                </a:solidFill>
                <a:latin typeface="Calibri" pitchFamily="34" charset="0"/>
                <a:ea typeface="ＭＳ Ｐゴシック" charset="-128"/>
              </a:rPr>
              <a:t>同じ辺を含まない</a:t>
            </a:r>
            <a:r>
              <a:rPr lang="ja-JP" altLang="en-US" sz="2400" dirty="0">
                <a:latin typeface="Calibri" pitchFamily="34" charset="0"/>
                <a:ea typeface="ＭＳ Ｐゴシック" charset="-128"/>
              </a:rPr>
              <a:t>もの</a:t>
            </a:r>
            <a:endParaRPr lang="en-US" altLang="ja-JP" sz="2400" dirty="0">
              <a:latin typeface="Calibri" pitchFamily="34" charset="0"/>
              <a:ea typeface="ＭＳ Ｐゴシック" charset="-128"/>
            </a:endParaRPr>
          </a:p>
          <a:p>
            <a:pPr marL="273050" indent="-273050">
              <a:spcBef>
                <a:spcPct val="20000"/>
              </a:spcBef>
              <a:buClr>
                <a:srgbClr val="0BD0D9"/>
              </a:buClr>
              <a:buSzPct val="95000"/>
              <a:defRPr/>
            </a:pP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0</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l</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道：</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0</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l</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歩道で</a:t>
            </a:r>
            <a:r>
              <a:rPr lang="ja-JP" altLang="en-US" sz="2400" u="sng" dirty="0">
                <a:solidFill>
                  <a:srgbClr val="FF0000"/>
                </a:solidFill>
                <a:latin typeface="Calibri" pitchFamily="34" charset="0"/>
                <a:ea typeface="ＭＳ Ｐゴシック" charset="-128"/>
              </a:rPr>
              <a:t>同じ頂点を含まない</a:t>
            </a:r>
            <a:r>
              <a:rPr lang="ja-JP" altLang="en-US" sz="2400" dirty="0">
                <a:latin typeface="Calibri" pitchFamily="34" charset="0"/>
                <a:ea typeface="ＭＳ Ｐゴシック" charset="-128"/>
              </a:rPr>
              <a:t>もの</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左図での </a:t>
            </a:r>
            <a:r>
              <a:rPr lang="en-US" altLang="ja-JP" sz="2400" dirty="0">
                <a:latin typeface="Calibri" pitchFamily="34" charset="0"/>
                <a:ea typeface="+mn-ea"/>
              </a:rPr>
              <a:t>u-x </a:t>
            </a:r>
            <a:r>
              <a:rPr lang="ja-JP" altLang="en-US" sz="2400" dirty="0">
                <a:latin typeface="Calibri" pitchFamily="34" charset="0"/>
                <a:ea typeface="+mn-ea"/>
              </a:rPr>
              <a:t>小道の例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en-US" altLang="ja-JP" sz="2400" dirty="0" err="1">
                <a:latin typeface="Calibri" pitchFamily="34" charset="0"/>
                <a:ea typeface="+mn-ea"/>
              </a:rPr>
              <a:t>uzuvwpowx</a:t>
            </a: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err="1">
                <a:latin typeface="Calibri" pitchFamily="34" charset="0"/>
                <a:ea typeface="+mn-ea"/>
              </a:rPr>
              <a:t>uvwpowx</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err="1">
                <a:latin typeface="Calibri" pitchFamily="34" charset="0"/>
                <a:ea typeface="+mn-ea"/>
              </a:rPr>
              <a:t>uzyx</a:t>
            </a:r>
            <a:r>
              <a:rPr lang="en-US" altLang="ja-JP" sz="2400" dirty="0">
                <a:latin typeface="Calibri" pitchFamily="34" charset="0"/>
                <a:ea typeface="+mn-ea"/>
              </a:rPr>
              <a:t>     </a:t>
            </a:r>
          </a:p>
        </p:txBody>
      </p:sp>
      <p:grpSp>
        <p:nvGrpSpPr>
          <p:cNvPr id="81925" name="グループ化 51"/>
          <p:cNvGrpSpPr>
            <a:grpSpLocks/>
          </p:cNvGrpSpPr>
          <p:nvPr/>
        </p:nvGrpSpPr>
        <p:grpSpPr bwMode="auto">
          <a:xfrm>
            <a:off x="250825" y="4097338"/>
            <a:ext cx="3148013" cy="2386012"/>
            <a:chOff x="4304917" y="3717032"/>
            <a:chExt cx="3147403" cy="2385157"/>
          </a:xfrm>
        </p:grpSpPr>
        <p:cxnSp>
          <p:nvCxnSpPr>
            <p:cNvPr id="7" name="直線コネクタ 6"/>
            <p:cNvCxnSpPr/>
            <p:nvPr/>
          </p:nvCxnSpPr>
          <p:spPr bwMode="auto">
            <a:xfrm flipV="1">
              <a:off x="4387451" y="3801139"/>
              <a:ext cx="1042786"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bwMode="auto">
            <a:xfrm>
              <a:off x="5430237" y="3801139"/>
              <a:ext cx="1001518"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a:endCxn id="22" idx="0"/>
            </p:cNvCxnSpPr>
            <p:nvPr/>
          </p:nvCxnSpPr>
          <p:spPr bwMode="auto">
            <a:xfrm rot="5400000">
              <a:off x="3906610" y="4867558"/>
              <a:ext cx="96168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bwMode="auto">
            <a:xfrm>
              <a:off x="4387451" y="5432504"/>
              <a:ext cx="1042786"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直線コネクタ 10"/>
            <p:cNvCxnSpPr/>
            <p:nvPr/>
          </p:nvCxnSpPr>
          <p:spPr bwMode="auto">
            <a:xfrm flipV="1">
              <a:off x="5430237" y="5432504"/>
              <a:ext cx="1001518"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直線コネクタ 11"/>
            <p:cNvCxnSpPr/>
            <p:nvPr/>
          </p:nvCxnSpPr>
          <p:spPr bwMode="auto">
            <a:xfrm rot="5400000">
              <a:off x="5908861" y="4909611"/>
              <a:ext cx="1045787"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直線コネクタ 12"/>
            <p:cNvCxnSpPr>
              <a:stCxn id="46" idx="1"/>
            </p:cNvCxnSpPr>
            <p:nvPr/>
          </p:nvCxnSpPr>
          <p:spPr bwMode="auto">
            <a:xfrm rot="16200000" flipV="1">
              <a:off x="6865889" y="3874896"/>
              <a:ext cx="453862" cy="4333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7" name="直線コネクタ 16"/>
            <p:cNvCxnSpPr>
              <a:endCxn id="47" idx="3"/>
            </p:cNvCxnSpPr>
            <p:nvPr/>
          </p:nvCxnSpPr>
          <p:spPr bwMode="auto">
            <a:xfrm rot="5400000" flipH="1" flipV="1">
              <a:off x="6361168" y="3930443"/>
              <a:ext cx="514166" cy="37299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9" name="円/楕円 18"/>
            <p:cNvSpPr/>
            <p:nvPr/>
          </p:nvSpPr>
          <p:spPr bwMode="auto">
            <a:xfrm>
              <a:off x="4304917" y="4302609"/>
              <a:ext cx="166656" cy="1666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円/楕円 19"/>
            <p:cNvSpPr/>
            <p:nvPr/>
          </p:nvSpPr>
          <p:spPr bwMode="auto">
            <a:xfrm>
              <a:off x="5347703" y="3717032"/>
              <a:ext cx="166655" cy="16662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 name="円/楕円 20"/>
            <p:cNvSpPr/>
            <p:nvPr/>
          </p:nvSpPr>
          <p:spPr bwMode="auto">
            <a:xfrm>
              <a:off x="6349221" y="4302609"/>
              <a:ext cx="166656" cy="1666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bwMode="auto">
            <a:xfrm>
              <a:off x="4304917" y="5348397"/>
              <a:ext cx="166656"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5347703" y="5935562"/>
              <a:ext cx="166655" cy="16662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bwMode="auto">
            <a:xfrm>
              <a:off x="6349221" y="5348397"/>
              <a:ext cx="166656"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8" name="直線コネクタ 27"/>
            <p:cNvCxnSpPr>
              <a:endCxn id="21" idx="2"/>
            </p:cNvCxnSpPr>
            <p:nvPr/>
          </p:nvCxnSpPr>
          <p:spPr bwMode="auto">
            <a:xfrm>
              <a:off x="4371579" y="4377195"/>
              <a:ext cx="1977642" cy="793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p:cNvCxnSpPr>
              <a:endCxn id="46" idx="2"/>
            </p:cNvCxnSpPr>
            <p:nvPr/>
          </p:nvCxnSpPr>
          <p:spPr bwMode="auto">
            <a:xfrm>
              <a:off x="6444452" y="4364500"/>
              <a:ext cx="839625" cy="1269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46" name="円/楕円 45"/>
            <p:cNvSpPr/>
            <p:nvPr/>
          </p:nvSpPr>
          <p:spPr bwMode="auto">
            <a:xfrm>
              <a:off x="7284078" y="4293088"/>
              <a:ext cx="168242"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円/楕円 46"/>
            <p:cNvSpPr/>
            <p:nvPr/>
          </p:nvSpPr>
          <p:spPr bwMode="auto">
            <a:xfrm>
              <a:off x="6779350" y="3717032"/>
              <a:ext cx="168242"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81926" name="テキスト ボックス 52"/>
          <p:cNvSpPr txBox="1">
            <a:spLocks noChangeArrowheads="1"/>
          </p:cNvSpPr>
          <p:nvPr/>
        </p:nvSpPr>
        <p:spPr bwMode="auto">
          <a:xfrm>
            <a:off x="-3175" y="4354513"/>
            <a:ext cx="355600" cy="461962"/>
          </a:xfrm>
          <a:prstGeom prst="rect">
            <a:avLst/>
          </a:prstGeom>
          <a:noFill/>
          <a:ln w="9525">
            <a:noFill/>
            <a:miter lim="800000"/>
            <a:headEnd/>
            <a:tailEnd/>
          </a:ln>
        </p:spPr>
        <p:txBody>
          <a:bodyPr wrap="none">
            <a:spAutoFit/>
          </a:bodyPr>
          <a:lstStyle/>
          <a:p>
            <a:r>
              <a:rPr lang="en-US" altLang="ja-JP" sz="2400"/>
              <a:t>u</a:t>
            </a:r>
            <a:endParaRPr lang="ja-JP" altLang="en-US" sz="2400"/>
          </a:p>
        </p:txBody>
      </p:sp>
      <p:sp>
        <p:nvSpPr>
          <p:cNvPr id="81927" name="テキスト ボックス 53"/>
          <p:cNvSpPr txBox="1">
            <a:spLocks noChangeArrowheads="1"/>
          </p:cNvSpPr>
          <p:nvPr/>
        </p:nvSpPr>
        <p:spPr bwMode="auto">
          <a:xfrm>
            <a:off x="1042988" y="3716338"/>
            <a:ext cx="339725" cy="461962"/>
          </a:xfrm>
          <a:prstGeom prst="rect">
            <a:avLst/>
          </a:prstGeom>
          <a:noFill/>
          <a:ln w="9525">
            <a:noFill/>
            <a:miter lim="800000"/>
            <a:headEnd/>
            <a:tailEnd/>
          </a:ln>
        </p:spPr>
        <p:txBody>
          <a:bodyPr wrap="none">
            <a:spAutoFit/>
          </a:bodyPr>
          <a:lstStyle/>
          <a:p>
            <a:r>
              <a:rPr lang="en-US" altLang="ja-JP" sz="2400"/>
              <a:t>v</a:t>
            </a:r>
            <a:endParaRPr lang="ja-JP" altLang="en-US" sz="2400"/>
          </a:p>
        </p:txBody>
      </p:sp>
      <p:sp>
        <p:nvSpPr>
          <p:cNvPr id="81928" name="テキスト ボックス 54"/>
          <p:cNvSpPr txBox="1">
            <a:spLocks noChangeArrowheads="1"/>
          </p:cNvSpPr>
          <p:nvPr/>
        </p:nvSpPr>
        <p:spPr bwMode="auto">
          <a:xfrm>
            <a:off x="2411413" y="4797425"/>
            <a:ext cx="407987" cy="461963"/>
          </a:xfrm>
          <a:prstGeom prst="rect">
            <a:avLst/>
          </a:prstGeom>
          <a:noFill/>
          <a:ln w="9525">
            <a:noFill/>
            <a:miter lim="800000"/>
            <a:headEnd/>
            <a:tailEnd/>
          </a:ln>
        </p:spPr>
        <p:txBody>
          <a:bodyPr wrap="none">
            <a:spAutoFit/>
          </a:bodyPr>
          <a:lstStyle/>
          <a:p>
            <a:r>
              <a:rPr lang="en-US" altLang="ja-JP" sz="2400"/>
              <a:t>w</a:t>
            </a:r>
            <a:endParaRPr lang="ja-JP" altLang="en-US" sz="2400"/>
          </a:p>
        </p:txBody>
      </p:sp>
      <p:sp>
        <p:nvSpPr>
          <p:cNvPr id="81929" name="テキスト ボックス 55"/>
          <p:cNvSpPr txBox="1">
            <a:spLocks noChangeArrowheads="1"/>
          </p:cNvSpPr>
          <p:nvPr/>
        </p:nvSpPr>
        <p:spPr bwMode="auto">
          <a:xfrm>
            <a:off x="2411413" y="5618163"/>
            <a:ext cx="338137" cy="461962"/>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81930" name="テキスト ボックス 56"/>
          <p:cNvSpPr txBox="1">
            <a:spLocks noChangeArrowheads="1"/>
          </p:cNvSpPr>
          <p:nvPr/>
        </p:nvSpPr>
        <p:spPr bwMode="auto">
          <a:xfrm>
            <a:off x="1331913" y="6381750"/>
            <a:ext cx="338137" cy="461963"/>
          </a:xfrm>
          <a:prstGeom prst="rect">
            <a:avLst/>
          </a:prstGeom>
          <a:noFill/>
          <a:ln w="9525">
            <a:noFill/>
            <a:miter lim="800000"/>
            <a:headEnd/>
            <a:tailEnd/>
          </a:ln>
        </p:spPr>
        <p:txBody>
          <a:bodyPr wrap="none">
            <a:spAutoFit/>
          </a:bodyPr>
          <a:lstStyle/>
          <a:p>
            <a:r>
              <a:rPr lang="en-US" altLang="ja-JP" sz="2400"/>
              <a:t>y</a:t>
            </a:r>
            <a:endParaRPr lang="ja-JP" altLang="en-US" sz="2400"/>
          </a:p>
        </p:txBody>
      </p:sp>
      <p:sp>
        <p:nvSpPr>
          <p:cNvPr id="81931" name="テキスト ボックス 57"/>
          <p:cNvSpPr txBox="1">
            <a:spLocks noChangeArrowheads="1"/>
          </p:cNvSpPr>
          <p:nvPr/>
        </p:nvSpPr>
        <p:spPr bwMode="auto">
          <a:xfrm>
            <a:off x="-36513" y="5691188"/>
            <a:ext cx="338138" cy="461962"/>
          </a:xfrm>
          <a:prstGeom prst="rect">
            <a:avLst/>
          </a:prstGeom>
          <a:noFill/>
          <a:ln w="9525">
            <a:noFill/>
            <a:miter lim="800000"/>
            <a:headEnd/>
            <a:tailEnd/>
          </a:ln>
        </p:spPr>
        <p:txBody>
          <a:bodyPr wrap="none">
            <a:spAutoFit/>
          </a:bodyPr>
          <a:lstStyle/>
          <a:p>
            <a:r>
              <a:rPr lang="en-US" altLang="ja-JP" sz="2400"/>
              <a:t>z</a:t>
            </a:r>
            <a:endParaRPr lang="ja-JP" altLang="en-US" sz="2400"/>
          </a:p>
        </p:txBody>
      </p:sp>
      <p:sp>
        <p:nvSpPr>
          <p:cNvPr id="81932" name="テキスト ボックス 58"/>
          <p:cNvSpPr txBox="1">
            <a:spLocks noChangeArrowheads="1"/>
          </p:cNvSpPr>
          <p:nvPr/>
        </p:nvSpPr>
        <p:spPr bwMode="auto">
          <a:xfrm>
            <a:off x="3208338" y="4797425"/>
            <a:ext cx="355600" cy="461963"/>
          </a:xfrm>
          <a:prstGeom prst="rect">
            <a:avLst/>
          </a:prstGeom>
          <a:noFill/>
          <a:ln w="9525">
            <a:noFill/>
            <a:miter lim="800000"/>
            <a:headEnd/>
            <a:tailEnd/>
          </a:ln>
        </p:spPr>
        <p:txBody>
          <a:bodyPr wrap="none">
            <a:spAutoFit/>
          </a:bodyPr>
          <a:lstStyle/>
          <a:p>
            <a:r>
              <a:rPr lang="en-US" altLang="ja-JP" sz="2400"/>
              <a:t>o</a:t>
            </a:r>
            <a:endParaRPr lang="ja-JP" altLang="en-US" sz="2400"/>
          </a:p>
        </p:txBody>
      </p:sp>
      <p:sp>
        <p:nvSpPr>
          <p:cNvPr id="81933" name="テキスト ボックス 59"/>
          <p:cNvSpPr txBox="1">
            <a:spLocks noChangeArrowheads="1"/>
          </p:cNvSpPr>
          <p:nvPr/>
        </p:nvSpPr>
        <p:spPr bwMode="auto">
          <a:xfrm>
            <a:off x="2847975" y="3746500"/>
            <a:ext cx="355600" cy="461963"/>
          </a:xfrm>
          <a:prstGeom prst="rect">
            <a:avLst/>
          </a:prstGeom>
          <a:noFill/>
          <a:ln w="9525">
            <a:noFill/>
            <a:miter lim="800000"/>
            <a:headEnd/>
            <a:tailEnd/>
          </a:ln>
        </p:spPr>
        <p:txBody>
          <a:bodyPr wrap="none">
            <a:spAutoFit/>
          </a:bodyPr>
          <a:lstStyle/>
          <a:p>
            <a:r>
              <a:rPr lang="en-US" altLang="ja-JP" sz="2400"/>
              <a:t>p</a:t>
            </a:r>
            <a:endParaRPr lang="ja-JP" altLang="en-US" sz="2400"/>
          </a:p>
        </p:txBody>
      </p:sp>
      <p:cxnSp>
        <p:nvCxnSpPr>
          <p:cNvPr id="36" name="直線コネクタ 35"/>
          <p:cNvCxnSpPr/>
          <p:nvPr/>
        </p:nvCxnSpPr>
        <p:spPr>
          <a:xfrm>
            <a:off x="3851275" y="4987925"/>
            <a:ext cx="1728788" cy="0"/>
          </a:xfrm>
          <a:prstGeom prst="line">
            <a:avLst/>
          </a:prstGeom>
          <a:ln w="50800"/>
        </p:spPr>
        <p:style>
          <a:lnRef idx="1">
            <a:schemeClr val="accent1"/>
          </a:lnRef>
          <a:fillRef idx="0">
            <a:schemeClr val="accent1"/>
          </a:fillRef>
          <a:effectRef idx="0">
            <a:schemeClr val="accent1"/>
          </a:effectRef>
          <a:fontRef idx="minor">
            <a:schemeClr val="tx1"/>
          </a:fontRef>
        </p:style>
      </p:cxnSp>
    </p:spTree>
  </p:cSld>
  <p:clrMapOvr>
    <a:masterClrMapping/>
  </p:clrMapOvr>
  <p:transition advTm="14149"/>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タイトル 1"/>
          <p:cNvSpPr>
            <a:spLocks noGrp="1"/>
          </p:cNvSpPr>
          <p:nvPr>
            <p:ph type="title"/>
          </p:nvPr>
        </p:nvSpPr>
        <p:spPr/>
        <p:txBody>
          <a:bodyPr/>
          <a:lstStyle/>
          <a:p>
            <a:pPr eaLnBrk="1" hangingPunct="1"/>
            <a:r>
              <a:rPr lang="en-US" altLang="ja-JP" dirty="0"/>
              <a:t>2.1</a:t>
            </a:r>
            <a:r>
              <a:rPr lang="ja-JP" altLang="en-US" dirty="0"/>
              <a:t>　用語の説明</a:t>
            </a:r>
          </a:p>
        </p:txBody>
      </p:sp>
      <p:sp>
        <p:nvSpPr>
          <p:cNvPr id="8294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x</a:t>
            </a:r>
            <a:r>
              <a:rPr lang="en-US" altLang="ja-JP" sz="1600" dirty="0">
                <a:latin typeface="Calibri" pitchFamily="34" charset="0"/>
                <a:ea typeface="+mn-ea"/>
              </a:rPr>
              <a:t>0</a:t>
            </a:r>
            <a:r>
              <a:rPr lang="en-US" altLang="ja-JP" sz="2400" dirty="0">
                <a:latin typeface="Calibri" pitchFamily="34" charset="0"/>
                <a:ea typeface="+mn-ea"/>
              </a:rPr>
              <a:t>-x</a:t>
            </a:r>
            <a:r>
              <a:rPr lang="en-US" altLang="ja-JP" sz="1600" dirty="0">
                <a:latin typeface="Calibri" pitchFamily="34" charset="0"/>
                <a:ea typeface="+mn-ea"/>
              </a:rPr>
              <a:t>l</a:t>
            </a:r>
            <a:r>
              <a:rPr lang="en-US" altLang="ja-JP" sz="2400" dirty="0">
                <a:latin typeface="Calibri" pitchFamily="34" charset="0"/>
                <a:ea typeface="+mn-ea"/>
              </a:rPr>
              <a:t> </a:t>
            </a:r>
            <a:r>
              <a:rPr lang="ja-JP" altLang="en-US" sz="2400" dirty="0">
                <a:latin typeface="Calibri" pitchFamily="34" charset="0"/>
                <a:ea typeface="+mn-ea"/>
              </a:rPr>
              <a:t>小道：</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0</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l</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歩道で</a:t>
            </a:r>
            <a:r>
              <a:rPr lang="ja-JP" altLang="en-US" sz="2400" u="sng" dirty="0">
                <a:latin typeface="Calibri" pitchFamily="34" charset="0"/>
                <a:ea typeface="ＭＳ Ｐゴシック" charset="-128"/>
              </a:rPr>
              <a:t>同じ辺を含まない</a:t>
            </a:r>
            <a:r>
              <a:rPr lang="ja-JP" altLang="en-US" sz="2400" dirty="0">
                <a:latin typeface="Calibri" pitchFamily="34" charset="0"/>
                <a:ea typeface="ＭＳ Ｐゴシック" charset="-128"/>
              </a:rPr>
              <a:t>もの</a:t>
            </a:r>
            <a:endParaRPr lang="en-US" altLang="ja-JP" sz="2400" dirty="0">
              <a:latin typeface="Calibri" pitchFamily="34" charset="0"/>
              <a:ea typeface="ＭＳ Ｐゴシック" charset="-128"/>
            </a:endParaRPr>
          </a:p>
          <a:p>
            <a:pPr marL="273050" indent="-273050">
              <a:spcBef>
                <a:spcPct val="20000"/>
              </a:spcBef>
              <a:buClr>
                <a:srgbClr val="0BD0D9"/>
              </a:buClr>
              <a:buSzPct val="95000"/>
              <a:defRPr/>
            </a:pP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0</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l</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道：</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0</a:t>
            </a:r>
            <a:r>
              <a:rPr lang="en-US" altLang="ja-JP" sz="2400" dirty="0">
                <a:latin typeface="Calibri" pitchFamily="34" charset="0"/>
                <a:ea typeface="ＭＳ Ｐゴシック" charset="-128"/>
              </a:rPr>
              <a:t>-x</a:t>
            </a:r>
            <a:r>
              <a:rPr lang="en-US" altLang="ja-JP" sz="1600" dirty="0">
                <a:latin typeface="Calibri" pitchFamily="34" charset="0"/>
                <a:ea typeface="ＭＳ Ｐゴシック" charset="-128"/>
              </a:rPr>
              <a:t>l</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歩道で</a:t>
            </a:r>
            <a:r>
              <a:rPr lang="ja-JP" altLang="en-US" sz="2400" u="sng" dirty="0">
                <a:latin typeface="Calibri" pitchFamily="34" charset="0"/>
                <a:ea typeface="ＭＳ Ｐゴシック" charset="-128"/>
              </a:rPr>
              <a:t>同じ頂点を含まない</a:t>
            </a:r>
            <a:r>
              <a:rPr lang="ja-JP" altLang="en-US" sz="2400" dirty="0">
                <a:latin typeface="Calibri" pitchFamily="34" charset="0"/>
                <a:ea typeface="ＭＳ Ｐゴシック" charset="-128"/>
              </a:rPr>
              <a:t>もの</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注意：道⇒小道⇒歩道</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左図での </a:t>
            </a:r>
            <a:r>
              <a:rPr lang="en-US" altLang="ja-JP" sz="2400" dirty="0">
                <a:latin typeface="Calibri" pitchFamily="34" charset="0"/>
                <a:ea typeface="+mn-ea"/>
              </a:rPr>
              <a:t>u-x </a:t>
            </a:r>
            <a:r>
              <a:rPr lang="ja-JP" altLang="en-US" sz="2400" dirty="0">
                <a:latin typeface="Calibri" pitchFamily="34" charset="0"/>
                <a:ea typeface="+mn-ea"/>
              </a:rPr>
              <a:t>道の例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en-US" altLang="ja-JP" sz="2400" dirty="0" err="1">
                <a:latin typeface="Calibri" pitchFamily="34" charset="0"/>
                <a:ea typeface="+mn-ea"/>
              </a:rPr>
              <a:t>uzuvwpowx</a:t>
            </a: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err="1">
                <a:latin typeface="Calibri" pitchFamily="34" charset="0"/>
                <a:ea typeface="+mn-ea"/>
              </a:rPr>
              <a:t>uvwpowx</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err="1">
                <a:latin typeface="Calibri" pitchFamily="34" charset="0"/>
                <a:ea typeface="+mn-ea"/>
              </a:rPr>
              <a:t>uzyx</a:t>
            </a:r>
            <a:r>
              <a:rPr lang="en-US" altLang="ja-JP" sz="2400" dirty="0">
                <a:latin typeface="Calibri" pitchFamily="34" charset="0"/>
                <a:ea typeface="+mn-ea"/>
              </a:rPr>
              <a:t>     </a:t>
            </a:r>
          </a:p>
        </p:txBody>
      </p:sp>
      <p:grpSp>
        <p:nvGrpSpPr>
          <p:cNvPr id="82949" name="グループ化 51"/>
          <p:cNvGrpSpPr>
            <a:grpSpLocks/>
          </p:cNvGrpSpPr>
          <p:nvPr/>
        </p:nvGrpSpPr>
        <p:grpSpPr bwMode="auto">
          <a:xfrm>
            <a:off x="250825" y="4097338"/>
            <a:ext cx="3148013" cy="2386012"/>
            <a:chOff x="4304917" y="3717032"/>
            <a:chExt cx="3147403" cy="2385157"/>
          </a:xfrm>
        </p:grpSpPr>
        <p:cxnSp>
          <p:nvCxnSpPr>
            <p:cNvPr id="7" name="直線コネクタ 6"/>
            <p:cNvCxnSpPr/>
            <p:nvPr/>
          </p:nvCxnSpPr>
          <p:spPr bwMode="auto">
            <a:xfrm flipV="1">
              <a:off x="4387451" y="3801139"/>
              <a:ext cx="1042786"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bwMode="auto">
            <a:xfrm>
              <a:off x="5430237" y="3801139"/>
              <a:ext cx="1001518"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a:endCxn id="22" idx="0"/>
            </p:cNvCxnSpPr>
            <p:nvPr/>
          </p:nvCxnSpPr>
          <p:spPr bwMode="auto">
            <a:xfrm rot="5400000">
              <a:off x="3906610" y="4867558"/>
              <a:ext cx="96168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bwMode="auto">
            <a:xfrm>
              <a:off x="4387451" y="5432504"/>
              <a:ext cx="1042786"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直線コネクタ 10"/>
            <p:cNvCxnSpPr/>
            <p:nvPr/>
          </p:nvCxnSpPr>
          <p:spPr bwMode="auto">
            <a:xfrm flipV="1">
              <a:off x="5430237" y="5432504"/>
              <a:ext cx="1001518"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直線コネクタ 11"/>
            <p:cNvCxnSpPr/>
            <p:nvPr/>
          </p:nvCxnSpPr>
          <p:spPr bwMode="auto">
            <a:xfrm rot="5400000">
              <a:off x="5908861" y="4909611"/>
              <a:ext cx="1045787"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直線コネクタ 12"/>
            <p:cNvCxnSpPr>
              <a:stCxn id="46" idx="1"/>
            </p:cNvCxnSpPr>
            <p:nvPr/>
          </p:nvCxnSpPr>
          <p:spPr bwMode="auto">
            <a:xfrm rot="16200000" flipV="1">
              <a:off x="6865889" y="3874896"/>
              <a:ext cx="453862" cy="4333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7" name="直線コネクタ 16"/>
            <p:cNvCxnSpPr>
              <a:endCxn id="47" idx="3"/>
            </p:cNvCxnSpPr>
            <p:nvPr/>
          </p:nvCxnSpPr>
          <p:spPr bwMode="auto">
            <a:xfrm rot="5400000" flipH="1" flipV="1">
              <a:off x="6361168" y="3930443"/>
              <a:ext cx="514166" cy="37299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9" name="円/楕円 18"/>
            <p:cNvSpPr/>
            <p:nvPr/>
          </p:nvSpPr>
          <p:spPr bwMode="auto">
            <a:xfrm>
              <a:off x="4304917" y="4302609"/>
              <a:ext cx="166656" cy="1666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円/楕円 19"/>
            <p:cNvSpPr/>
            <p:nvPr/>
          </p:nvSpPr>
          <p:spPr bwMode="auto">
            <a:xfrm>
              <a:off x="5347703" y="3717032"/>
              <a:ext cx="166655" cy="16662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 name="円/楕円 20"/>
            <p:cNvSpPr/>
            <p:nvPr/>
          </p:nvSpPr>
          <p:spPr bwMode="auto">
            <a:xfrm>
              <a:off x="6349221" y="4302609"/>
              <a:ext cx="166656" cy="1666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bwMode="auto">
            <a:xfrm>
              <a:off x="4304917" y="5348397"/>
              <a:ext cx="166656"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5347703" y="5935562"/>
              <a:ext cx="166655" cy="16662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bwMode="auto">
            <a:xfrm>
              <a:off x="6349221" y="5348397"/>
              <a:ext cx="166656"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8" name="直線コネクタ 27"/>
            <p:cNvCxnSpPr>
              <a:endCxn id="21" idx="2"/>
            </p:cNvCxnSpPr>
            <p:nvPr/>
          </p:nvCxnSpPr>
          <p:spPr bwMode="auto">
            <a:xfrm>
              <a:off x="4371579" y="4377195"/>
              <a:ext cx="1977642" cy="793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p:cNvCxnSpPr>
              <a:endCxn id="46" idx="2"/>
            </p:cNvCxnSpPr>
            <p:nvPr/>
          </p:nvCxnSpPr>
          <p:spPr bwMode="auto">
            <a:xfrm>
              <a:off x="6444452" y="4364500"/>
              <a:ext cx="839625" cy="1269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46" name="円/楕円 45"/>
            <p:cNvSpPr/>
            <p:nvPr/>
          </p:nvSpPr>
          <p:spPr bwMode="auto">
            <a:xfrm>
              <a:off x="7284078" y="4293088"/>
              <a:ext cx="168242"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円/楕円 46"/>
            <p:cNvSpPr/>
            <p:nvPr/>
          </p:nvSpPr>
          <p:spPr bwMode="auto">
            <a:xfrm>
              <a:off x="6779350" y="3717032"/>
              <a:ext cx="168242"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82950" name="テキスト ボックス 52"/>
          <p:cNvSpPr txBox="1">
            <a:spLocks noChangeArrowheads="1"/>
          </p:cNvSpPr>
          <p:nvPr/>
        </p:nvSpPr>
        <p:spPr bwMode="auto">
          <a:xfrm>
            <a:off x="-3175" y="4354513"/>
            <a:ext cx="355600" cy="461962"/>
          </a:xfrm>
          <a:prstGeom prst="rect">
            <a:avLst/>
          </a:prstGeom>
          <a:noFill/>
          <a:ln w="9525">
            <a:noFill/>
            <a:miter lim="800000"/>
            <a:headEnd/>
            <a:tailEnd/>
          </a:ln>
        </p:spPr>
        <p:txBody>
          <a:bodyPr wrap="none">
            <a:spAutoFit/>
          </a:bodyPr>
          <a:lstStyle/>
          <a:p>
            <a:r>
              <a:rPr lang="en-US" altLang="ja-JP" sz="2400"/>
              <a:t>u</a:t>
            </a:r>
            <a:endParaRPr lang="ja-JP" altLang="en-US" sz="2400"/>
          </a:p>
        </p:txBody>
      </p:sp>
      <p:sp>
        <p:nvSpPr>
          <p:cNvPr id="82951" name="テキスト ボックス 53"/>
          <p:cNvSpPr txBox="1">
            <a:spLocks noChangeArrowheads="1"/>
          </p:cNvSpPr>
          <p:nvPr/>
        </p:nvSpPr>
        <p:spPr bwMode="auto">
          <a:xfrm>
            <a:off x="1042988" y="3716338"/>
            <a:ext cx="339725" cy="461962"/>
          </a:xfrm>
          <a:prstGeom prst="rect">
            <a:avLst/>
          </a:prstGeom>
          <a:noFill/>
          <a:ln w="9525">
            <a:noFill/>
            <a:miter lim="800000"/>
            <a:headEnd/>
            <a:tailEnd/>
          </a:ln>
        </p:spPr>
        <p:txBody>
          <a:bodyPr wrap="none">
            <a:spAutoFit/>
          </a:bodyPr>
          <a:lstStyle/>
          <a:p>
            <a:r>
              <a:rPr lang="en-US" altLang="ja-JP" sz="2400"/>
              <a:t>v</a:t>
            </a:r>
            <a:endParaRPr lang="ja-JP" altLang="en-US" sz="2400"/>
          </a:p>
        </p:txBody>
      </p:sp>
      <p:sp>
        <p:nvSpPr>
          <p:cNvPr id="82952" name="テキスト ボックス 54"/>
          <p:cNvSpPr txBox="1">
            <a:spLocks noChangeArrowheads="1"/>
          </p:cNvSpPr>
          <p:nvPr/>
        </p:nvSpPr>
        <p:spPr bwMode="auto">
          <a:xfrm>
            <a:off x="2411413" y="4797425"/>
            <a:ext cx="407987" cy="461963"/>
          </a:xfrm>
          <a:prstGeom prst="rect">
            <a:avLst/>
          </a:prstGeom>
          <a:noFill/>
          <a:ln w="9525">
            <a:noFill/>
            <a:miter lim="800000"/>
            <a:headEnd/>
            <a:tailEnd/>
          </a:ln>
        </p:spPr>
        <p:txBody>
          <a:bodyPr wrap="none">
            <a:spAutoFit/>
          </a:bodyPr>
          <a:lstStyle/>
          <a:p>
            <a:r>
              <a:rPr lang="en-US" altLang="ja-JP" sz="2400"/>
              <a:t>w</a:t>
            </a:r>
            <a:endParaRPr lang="ja-JP" altLang="en-US" sz="2400"/>
          </a:p>
        </p:txBody>
      </p:sp>
      <p:sp>
        <p:nvSpPr>
          <p:cNvPr id="82953" name="テキスト ボックス 55"/>
          <p:cNvSpPr txBox="1">
            <a:spLocks noChangeArrowheads="1"/>
          </p:cNvSpPr>
          <p:nvPr/>
        </p:nvSpPr>
        <p:spPr bwMode="auto">
          <a:xfrm>
            <a:off x="2411413" y="5618163"/>
            <a:ext cx="338137" cy="461962"/>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82954" name="テキスト ボックス 56"/>
          <p:cNvSpPr txBox="1">
            <a:spLocks noChangeArrowheads="1"/>
          </p:cNvSpPr>
          <p:nvPr/>
        </p:nvSpPr>
        <p:spPr bwMode="auto">
          <a:xfrm>
            <a:off x="1331913" y="6381750"/>
            <a:ext cx="338137" cy="461963"/>
          </a:xfrm>
          <a:prstGeom prst="rect">
            <a:avLst/>
          </a:prstGeom>
          <a:noFill/>
          <a:ln w="9525">
            <a:noFill/>
            <a:miter lim="800000"/>
            <a:headEnd/>
            <a:tailEnd/>
          </a:ln>
        </p:spPr>
        <p:txBody>
          <a:bodyPr wrap="none">
            <a:spAutoFit/>
          </a:bodyPr>
          <a:lstStyle/>
          <a:p>
            <a:r>
              <a:rPr lang="en-US" altLang="ja-JP" sz="2400"/>
              <a:t>y</a:t>
            </a:r>
            <a:endParaRPr lang="ja-JP" altLang="en-US" sz="2400"/>
          </a:p>
        </p:txBody>
      </p:sp>
      <p:sp>
        <p:nvSpPr>
          <p:cNvPr id="82955" name="テキスト ボックス 57"/>
          <p:cNvSpPr txBox="1">
            <a:spLocks noChangeArrowheads="1"/>
          </p:cNvSpPr>
          <p:nvPr/>
        </p:nvSpPr>
        <p:spPr bwMode="auto">
          <a:xfrm>
            <a:off x="-36513" y="5691188"/>
            <a:ext cx="338138" cy="461962"/>
          </a:xfrm>
          <a:prstGeom prst="rect">
            <a:avLst/>
          </a:prstGeom>
          <a:noFill/>
          <a:ln w="9525">
            <a:noFill/>
            <a:miter lim="800000"/>
            <a:headEnd/>
            <a:tailEnd/>
          </a:ln>
        </p:spPr>
        <p:txBody>
          <a:bodyPr wrap="none">
            <a:spAutoFit/>
          </a:bodyPr>
          <a:lstStyle/>
          <a:p>
            <a:r>
              <a:rPr lang="en-US" altLang="ja-JP" sz="2400"/>
              <a:t>z</a:t>
            </a:r>
            <a:endParaRPr lang="ja-JP" altLang="en-US" sz="2400"/>
          </a:p>
        </p:txBody>
      </p:sp>
      <p:sp>
        <p:nvSpPr>
          <p:cNvPr id="82956" name="テキスト ボックス 58"/>
          <p:cNvSpPr txBox="1">
            <a:spLocks noChangeArrowheads="1"/>
          </p:cNvSpPr>
          <p:nvPr/>
        </p:nvSpPr>
        <p:spPr bwMode="auto">
          <a:xfrm>
            <a:off x="3208338" y="4797425"/>
            <a:ext cx="355600" cy="461963"/>
          </a:xfrm>
          <a:prstGeom prst="rect">
            <a:avLst/>
          </a:prstGeom>
          <a:noFill/>
          <a:ln w="9525">
            <a:noFill/>
            <a:miter lim="800000"/>
            <a:headEnd/>
            <a:tailEnd/>
          </a:ln>
        </p:spPr>
        <p:txBody>
          <a:bodyPr wrap="none">
            <a:spAutoFit/>
          </a:bodyPr>
          <a:lstStyle/>
          <a:p>
            <a:r>
              <a:rPr lang="en-US" altLang="ja-JP" sz="2400"/>
              <a:t>o</a:t>
            </a:r>
            <a:endParaRPr lang="ja-JP" altLang="en-US" sz="2400"/>
          </a:p>
        </p:txBody>
      </p:sp>
      <p:sp>
        <p:nvSpPr>
          <p:cNvPr id="82957" name="テキスト ボックス 59"/>
          <p:cNvSpPr txBox="1">
            <a:spLocks noChangeArrowheads="1"/>
          </p:cNvSpPr>
          <p:nvPr/>
        </p:nvSpPr>
        <p:spPr bwMode="auto">
          <a:xfrm>
            <a:off x="2847975" y="3746500"/>
            <a:ext cx="355600" cy="461963"/>
          </a:xfrm>
          <a:prstGeom prst="rect">
            <a:avLst/>
          </a:prstGeom>
          <a:noFill/>
          <a:ln w="9525">
            <a:noFill/>
            <a:miter lim="800000"/>
            <a:headEnd/>
            <a:tailEnd/>
          </a:ln>
        </p:spPr>
        <p:txBody>
          <a:bodyPr wrap="none">
            <a:spAutoFit/>
          </a:bodyPr>
          <a:lstStyle/>
          <a:p>
            <a:r>
              <a:rPr lang="en-US" altLang="ja-JP" sz="2400"/>
              <a:t>p</a:t>
            </a:r>
            <a:endParaRPr lang="ja-JP" altLang="en-US" sz="2400"/>
          </a:p>
        </p:txBody>
      </p:sp>
      <p:cxnSp>
        <p:nvCxnSpPr>
          <p:cNvPr id="32" name="直線コネクタ 31"/>
          <p:cNvCxnSpPr/>
          <p:nvPr/>
        </p:nvCxnSpPr>
        <p:spPr>
          <a:xfrm>
            <a:off x="3851275" y="4987925"/>
            <a:ext cx="1728788"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3851275" y="5445125"/>
            <a:ext cx="1728788" cy="0"/>
          </a:xfrm>
          <a:prstGeom prst="line">
            <a:avLst/>
          </a:prstGeom>
          <a:ln w="50800"/>
        </p:spPr>
        <p:style>
          <a:lnRef idx="1">
            <a:schemeClr val="accent1"/>
          </a:lnRef>
          <a:fillRef idx="0">
            <a:schemeClr val="accent1"/>
          </a:fillRef>
          <a:effectRef idx="0">
            <a:schemeClr val="accent1"/>
          </a:effectRef>
          <a:fontRef idx="minor">
            <a:schemeClr val="tx1"/>
          </a:fontRef>
        </p:style>
      </p:cxnSp>
    </p:spTree>
  </p:cSld>
  <p:clrMapOvr>
    <a:masterClrMapping/>
  </p:clrMapOvr>
  <p:transition advTm="14149"/>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285750" y="2087563"/>
            <a:ext cx="885825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連結グラフ：グラフ</a:t>
            </a:r>
            <a:r>
              <a:rPr lang="en-US" altLang="ja-JP" sz="2400" dirty="0">
                <a:latin typeface="Calibri" pitchFamily="34" charset="0"/>
                <a:ea typeface="+mn-ea"/>
              </a:rPr>
              <a:t>G</a:t>
            </a:r>
            <a:r>
              <a:rPr lang="ja-JP" altLang="en-US" sz="2400" dirty="0">
                <a:latin typeface="Calibri" pitchFamily="34" charset="0"/>
                <a:ea typeface="+mn-ea"/>
              </a:rPr>
              <a:t>の任意の</a:t>
            </a:r>
            <a:r>
              <a:rPr lang="en-US" altLang="ja-JP" sz="2400" dirty="0">
                <a:latin typeface="Calibri" pitchFamily="34" charset="0"/>
                <a:ea typeface="+mn-ea"/>
              </a:rPr>
              <a:t>2</a:t>
            </a:r>
            <a:r>
              <a:rPr lang="ja-JP" altLang="en-US" sz="2400" dirty="0">
                <a:latin typeface="Calibri" pitchFamily="34" charset="0"/>
                <a:ea typeface="+mn-ea"/>
              </a:rPr>
              <a:t>頂点</a:t>
            </a:r>
            <a:r>
              <a:rPr lang="en-US" altLang="ja-JP" sz="2400" dirty="0" err="1">
                <a:latin typeface="Calibri" pitchFamily="34" charset="0"/>
                <a:ea typeface="+mn-ea"/>
              </a:rPr>
              <a:t>u,v</a:t>
            </a:r>
            <a:r>
              <a:rPr lang="ja-JP" altLang="en-US" sz="2400" dirty="0">
                <a:latin typeface="Calibri" pitchFamily="34" charset="0"/>
                <a:ea typeface="+mn-ea"/>
              </a:rPr>
              <a:t>に対し </a:t>
            </a:r>
            <a:r>
              <a:rPr lang="en-US" altLang="ja-JP" sz="2400" dirty="0">
                <a:latin typeface="Calibri" pitchFamily="34" charset="0"/>
                <a:ea typeface="+mn-ea"/>
              </a:rPr>
              <a:t>u-v </a:t>
            </a:r>
            <a:r>
              <a:rPr lang="ja-JP" altLang="en-US" sz="2400" dirty="0">
                <a:latin typeface="Calibri" pitchFamily="34" charset="0"/>
                <a:ea typeface="+mn-ea"/>
              </a:rPr>
              <a:t>道が存在するとき，　　</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mn-ea"/>
              </a:rPr>
              <a:t>G</a:t>
            </a:r>
            <a:r>
              <a:rPr lang="ja-JP" altLang="en-US" sz="2400" dirty="0">
                <a:latin typeface="Calibri" pitchFamily="34" charset="0"/>
                <a:ea typeface="+mn-ea"/>
              </a:rPr>
              <a:t>は連結グラフであるという．</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　　　　　　　  連結グラフではないグラフを非連結グラフという．</a:t>
            </a:r>
            <a:endParaRPr lang="en-US" altLang="ja-JP" sz="2400" dirty="0">
              <a:latin typeface="Calibri" pitchFamily="34" charset="0"/>
              <a:ea typeface="+mn-ea"/>
            </a:endParaRPr>
          </a:p>
          <a:p>
            <a:pPr marL="273050" indent="-273050">
              <a:spcBef>
                <a:spcPct val="20000"/>
              </a:spcBef>
              <a:buClr>
                <a:srgbClr val="0BD0D9"/>
              </a:buClr>
              <a:buSzPct val="95000"/>
              <a:defRPr/>
            </a:pPr>
            <a:endParaRPr lang="en-US" altLang="ja-JP" sz="2400" dirty="0">
              <a:latin typeface="Calibri" pitchFamily="34" charset="0"/>
              <a:ea typeface="+mn-ea"/>
            </a:endParaRPr>
          </a:p>
          <a:p>
            <a:pPr marL="273050" indent="-273050">
              <a:spcBef>
                <a:spcPct val="20000"/>
              </a:spcBef>
              <a:buClr>
                <a:srgbClr val="0BD0D9"/>
              </a:buClr>
              <a:buSzPct val="95000"/>
              <a:defRPr/>
            </a:pPr>
            <a:endParaRPr lang="en-US" altLang="ja-JP" sz="2400" dirty="0">
              <a:latin typeface="Calibri" pitchFamily="34" charset="0"/>
              <a:ea typeface="+mn-ea"/>
            </a:endParaRPr>
          </a:p>
          <a:p>
            <a:pPr marL="273050" indent="-273050">
              <a:spcBef>
                <a:spcPct val="20000"/>
              </a:spcBef>
              <a:buClr>
                <a:srgbClr val="0BD0D9"/>
              </a:buClr>
              <a:buSzPct val="95000"/>
              <a:defRPr/>
            </a:pPr>
            <a:endParaRPr lang="en-US" altLang="ja-JP" sz="2400" dirty="0">
              <a:latin typeface="Calibri" pitchFamily="34" charset="0"/>
              <a:ea typeface="+mn-ea"/>
            </a:endParaRPr>
          </a:p>
          <a:p>
            <a:pPr marL="273050" indent="-273050">
              <a:spcBef>
                <a:spcPct val="20000"/>
              </a:spcBef>
              <a:buClr>
                <a:srgbClr val="0BD0D9"/>
              </a:buClr>
              <a:buSzPct val="95000"/>
              <a:defRPr/>
            </a:pPr>
            <a:endParaRPr lang="en-US" altLang="ja-JP" sz="2400" dirty="0">
              <a:latin typeface="Calibri" pitchFamily="34" charset="0"/>
              <a:ea typeface="+mn-ea"/>
            </a:endParaRPr>
          </a:p>
          <a:p>
            <a:pPr marL="273050" indent="-273050">
              <a:spcBef>
                <a:spcPct val="20000"/>
              </a:spcBef>
              <a:buClr>
                <a:srgbClr val="0BD0D9"/>
              </a:buClr>
              <a:buSzPct val="95000"/>
              <a:defRPr/>
            </a:pPr>
            <a:endParaRPr lang="en-US" altLang="ja-JP" sz="2400" dirty="0">
              <a:latin typeface="Calibri" pitchFamily="34" charset="0"/>
              <a:ea typeface="+mn-ea"/>
            </a:endParaRPr>
          </a:p>
          <a:p>
            <a:pPr marL="273050" indent="-273050">
              <a:spcBef>
                <a:spcPct val="20000"/>
              </a:spcBef>
              <a:buClr>
                <a:srgbClr val="0BD0D9"/>
              </a:buClr>
              <a:buSzPct val="95000"/>
              <a:defRPr/>
            </a:pPr>
            <a:endParaRPr lang="en-US" altLang="ja-JP" sz="2400" dirty="0">
              <a:latin typeface="Calibri" pitchFamily="34" charset="0"/>
              <a:ea typeface="+mn-ea"/>
            </a:endParaRPr>
          </a:p>
          <a:p>
            <a:pPr marL="273050" indent="-273050">
              <a:spcBef>
                <a:spcPct val="20000"/>
              </a:spcBef>
              <a:buClr>
                <a:srgbClr val="0BD0D9"/>
              </a:buClr>
              <a:buSzPct val="95000"/>
              <a:defRPr/>
            </a:pPr>
            <a:r>
              <a:rPr lang="en-US" altLang="ja-JP" sz="2400" dirty="0">
                <a:latin typeface="Calibri" pitchFamily="34" charset="0"/>
                <a:ea typeface="+mn-ea"/>
              </a:rPr>
              <a:t>     </a:t>
            </a:r>
          </a:p>
        </p:txBody>
      </p:sp>
      <p:cxnSp>
        <p:nvCxnSpPr>
          <p:cNvPr id="43" name="直線コネクタ 42"/>
          <p:cNvCxnSpPr/>
          <p:nvPr/>
        </p:nvCxnSpPr>
        <p:spPr bwMode="auto">
          <a:xfrm flipV="1">
            <a:off x="5491163" y="4140200"/>
            <a:ext cx="822325" cy="4619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4" name="直線コネクタ 43"/>
          <p:cNvCxnSpPr/>
          <p:nvPr/>
        </p:nvCxnSpPr>
        <p:spPr bwMode="auto">
          <a:xfrm>
            <a:off x="6313488" y="4140200"/>
            <a:ext cx="788987" cy="4619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5" name="直線コネクタ 44"/>
          <p:cNvCxnSpPr>
            <a:endCxn id="54" idx="0"/>
          </p:cNvCxnSpPr>
          <p:nvPr/>
        </p:nvCxnSpPr>
        <p:spPr bwMode="auto">
          <a:xfrm rot="5400000">
            <a:off x="5112544" y="4980782"/>
            <a:ext cx="757237"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5491163" y="5426075"/>
            <a:ext cx="822325" cy="4619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7" name="直線コネクタ 46"/>
          <p:cNvCxnSpPr/>
          <p:nvPr/>
        </p:nvCxnSpPr>
        <p:spPr bwMode="auto">
          <a:xfrm flipV="1">
            <a:off x="6313488" y="5426075"/>
            <a:ext cx="788987" cy="4619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a:off x="6690519" y="5014119"/>
            <a:ext cx="823912"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51" name="円/楕円 50"/>
          <p:cNvSpPr/>
          <p:nvPr/>
        </p:nvSpPr>
        <p:spPr bwMode="auto">
          <a:xfrm>
            <a:off x="5426075" y="4535488"/>
            <a:ext cx="131763" cy="13176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2" name="円/楕円 51"/>
          <p:cNvSpPr/>
          <p:nvPr/>
        </p:nvSpPr>
        <p:spPr bwMode="auto">
          <a:xfrm>
            <a:off x="6248400" y="4075113"/>
            <a:ext cx="130175" cy="13176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3" name="円/楕円 52"/>
          <p:cNvSpPr/>
          <p:nvPr/>
        </p:nvSpPr>
        <p:spPr bwMode="auto">
          <a:xfrm>
            <a:off x="7037388" y="4535488"/>
            <a:ext cx="130175" cy="13176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4" name="円/楕円 53"/>
          <p:cNvSpPr/>
          <p:nvPr/>
        </p:nvSpPr>
        <p:spPr bwMode="auto">
          <a:xfrm>
            <a:off x="5426075" y="5359400"/>
            <a:ext cx="131763" cy="1333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5" name="円/楕円 54"/>
          <p:cNvSpPr/>
          <p:nvPr/>
        </p:nvSpPr>
        <p:spPr bwMode="auto">
          <a:xfrm>
            <a:off x="6248400" y="5821363"/>
            <a:ext cx="130175" cy="13176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6" name="円/楕円 55"/>
          <p:cNvSpPr/>
          <p:nvPr/>
        </p:nvSpPr>
        <p:spPr bwMode="auto">
          <a:xfrm>
            <a:off x="7037388" y="5359400"/>
            <a:ext cx="130175" cy="1333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57" name="直線コネクタ 56"/>
          <p:cNvCxnSpPr>
            <a:endCxn id="53" idx="2"/>
          </p:cNvCxnSpPr>
          <p:nvPr/>
        </p:nvCxnSpPr>
        <p:spPr bwMode="auto">
          <a:xfrm>
            <a:off x="5478463" y="4594225"/>
            <a:ext cx="1558925" cy="63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28018" name="テキスト ボックス 34"/>
          <p:cNvSpPr txBox="1">
            <a:spLocks noChangeArrowheads="1"/>
          </p:cNvSpPr>
          <p:nvPr/>
        </p:nvSpPr>
        <p:spPr bwMode="auto">
          <a:xfrm>
            <a:off x="5224463" y="4276725"/>
            <a:ext cx="280987" cy="363538"/>
          </a:xfrm>
          <a:prstGeom prst="rect">
            <a:avLst/>
          </a:prstGeom>
          <a:noFill/>
          <a:ln w="9525">
            <a:noFill/>
            <a:miter lim="800000"/>
            <a:headEnd/>
            <a:tailEnd/>
          </a:ln>
        </p:spPr>
        <p:txBody>
          <a:bodyPr wrap="none">
            <a:spAutoFit/>
          </a:bodyPr>
          <a:lstStyle/>
          <a:p>
            <a:r>
              <a:rPr lang="en-US" altLang="ja-JP" sz="2400"/>
              <a:t>u</a:t>
            </a:r>
            <a:endParaRPr lang="ja-JP" altLang="en-US" sz="2400"/>
          </a:p>
        </p:txBody>
      </p:sp>
      <p:sp>
        <p:nvSpPr>
          <p:cNvPr id="128019" name="テキスト ボックス 35"/>
          <p:cNvSpPr txBox="1">
            <a:spLocks noChangeArrowheads="1"/>
          </p:cNvSpPr>
          <p:nvPr/>
        </p:nvSpPr>
        <p:spPr bwMode="auto">
          <a:xfrm>
            <a:off x="6049963" y="3775075"/>
            <a:ext cx="266700" cy="363538"/>
          </a:xfrm>
          <a:prstGeom prst="rect">
            <a:avLst/>
          </a:prstGeom>
          <a:noFill/>
          <a:ln w="9525">
            <a:noFill/>
            <a:miter lim="800000"/>
            <a:headEnd/>
            <a:tailEnd/>
          </a:ln>
        </p:spPr>
        <p:txBody>
          <a:bodyPr wrap="none">
            <a:spAutoFit/>
          </a:bodyPr>
          <a:lstStyle/>
          <a:p>
            <a:r>
              <a:rPr lang="en-US" altLang="ja-JP" sz="2400"/>
              <a:t>v</a:t>
            </a:r>
            <a:endParaRPr lang="ja-JP" altLang="en-US" sz="2400"/>
          </a:p>
        </p:txBody>
      </p:sp>
      <p:sp>
        <p:nvSpPr>
          <p:cNvPr id="128020" name="テキスト ボックス 36"/>
          <p:cNvSpPr txBox="1">
            <a:spLocks noChangeArrowheads="1"/>
          </p:cNvSpPr>
          <p:nvPr/>
        </p:nvSpPr>
        <p:spPr bwMode="auto">
          <a:xfrm>
            <a:off x="6875463" y="4119563"/>
            <a:ext cx="407987" cy="461962"/>
          </a:xfrm>
          <a:prstGeom prst="rect">
            <a:avLst/>
          </a:prstGeom>
          <a:noFill/>
          <a:ln w="9525">
            <a:noFill/>
            <a:miter lim="800000"/>
            <a:headEnd/>
            <a:tailEnd/>
          </a:ln>
        </p:spPr>
        <p:txBody>
          <a:bodyPr wrap="none">
            <a:spAutoFit/>
          </a:bodyPr>
          <a:lstStyle/>
          <a:p>
            <a:r>
              <a:rPr lang="en-US" altLang="ja-JP" sz="2400"/>
              <a:t>w</a:t>
            </a:r>
            <a:endParaRPr lang="ja-JP" altLang="en-US" sz="2400"/>
          </a:p>
        </p:txBody>
      </p:sp>
      <p:sp>
        <p:nvSpPr>
          <p:cNvPr id="128021" name="テキスト ボックス 37"/>
          <p:cNvSpPr txBox="1">
            <a:spLocks noChangeArrowheads="1"/>
          </p:cNvSpPr>
          <p:nvPr/>
        </p:nvSpPr>
        <p:spPr bwMode="auto">
          <a:xfrm>
            <a:off x="7127875" y="5272088"/>
            <a:ext cx="266700" cy="36512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28022" name="テキスト ボックス 38"/>
          <p:cNvSpPr txBox="1">
            <a:spLocks noChangeArrowheads="1"/>
          </p:cNvSpPr>
          <p:nvPr/>
        </p:nvSpPr>
        <p:spPr bwMode="auto">
          <a:xfrm>
            <a:off x="6276975" y="5873750"/>
            <a:ext cx="266700" cy="363538"/>
          </a:xfrm>
          <a:prstGeom prst="rect">
            <a:avLst/>
          </a:prstGeom>
          <a:noFill/>
          <a:ln w="9525">
            <a:noFill/>
            <a:miter lim="800000"/>
            <a:headEnd/>
            <a:tailEnd/>
          </a:ln>
        </p:spPr>
        <p:txBody>
          <a:bodyPr wrap="none">
            <a:spAutoFit/>
          </a:bodyPr>
          <a:lstStyle/>
          <a:p>
            <a:r>
              <a:rPr lang="en-US" altLang="ja-JP" sz="2400"/>
              <a:t>y</a:t>
            </a:r>
            <a:endParaRPr lang="ja-JP" altLang="en-US" sz="2400"/>
          </a:p>
        </p:txBody>
      </p:sp>
      <p:sp>
        <p:nvSpPr>
          <p:cNvPr id="128023" name="テキスト ボックス 39"/>
          <p:cNvSpPr txBox="1">
            <a:spLocks noChangeArrowheads="1"/>
          </p:cNvSpPr>
          <p:nvPr/>
        </p:nvSpPr>
        <p:spPr bwMode="auto">
          <a:xfrm>
            <a:off x="5199063" y="5329238"/>
            <a:ext cx="266700" cy="363537"/>
          </a:xfrm>
          <a:prstGeom prst="rect">
            <a:avLst/>
          </a:prstGeom>
          <a:noFill/>
          <a:ln w="9525">
            <a:noFill/>
            <a:miter lim="800000"/>
            <a:headEnd/>
            <a:tailEnd/>
          </a:ln>
        </p:spPr>
        <p:txBody>
          <a:bodyPr wrap="none">
            <a:spAutoFit/>
          </a:bodyPr>
          <a:lstStyle/>
          <a:p>
            <a:r>
              <a:rPr lang="en-US" altLang="ja-JP" sz="2400"/>
              <a:t>z</a:t>
            </a:r>
            <a:endParaRPr lang="ja-JP" altLang="en-US" sz="2400"/>
          </a:p>
        </p:txBody>
      </p:sp>
      <p:sp>
        <p:nvSpPr>
          <p:cNvPr id="128024" name="テキスト ボックス 40"/>
          <p:cNvSpPr txBox="1">
            <a:spLocks noChangeArrowheads="1"/>
          </p:cNvSpPr>
          <p:nvPr/>
        </p:nvSpPr>
        <p:spPr bwMode="auto">
          <a:xfrm>
            <a:off x="8396288" y="4581525"/>
            <a:ext cx="279400" cy="363538"/>
          </a:xfrm>
          <a:prstGeom prst="rect">
            <a:avLst/>
          </a:prstGeom>
          <a:noFill/>
          <a:ln w="9525">
            <a:noFill/>
            <a:miter lim="800000"/>
            <a:headEnd/>
            <a:tailEnd/>
          </a:ln>
        </p:spPr>
        <p:txBody>
          <a:bodyPr wrap="none">
            <a:spAutoFit/>
          </a:bodyPr>
          <a:lstStyle/>
          <a:p>
            <a:r>
              <a:rPr lang="en-US" altLang="ja-JP" sz="2400"/>
              <a:t>o</a:t>
            </a:r>
            <a:endParaRPr lang="ja-JP" altLang="en-US" sz="2400"/>
          </a:p>
        </p:txBody>
      </p:sp>
      <p:cxnSp>
        <p:nvCxnSpPr>
          <p:cNvPr id="61" name="直線コネクタ 60"/>
          <p:cNvCxnSpPr>
            <a:stCxn id="65" idx="1"/>
          </p:cNvCxnSpPr>
          <p:nvPr/>
        </p:nvCxnSpPr>
        <p:spPr bwMode="auto">
          <a:xfrm rot="16200000" flipV="1">
            <a:off x="8082757" y="4190206"/>
            <a:ext cx="357188" cy="33972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a:endCxn id="66" idx="3"/>
          </p:cNvCxnSpPr>
          <p:nvPr/>
        </p:nvCxnSpPr>
        <p:spPr bwMode="auto">
          <a:xfrm rot="5400000" flipH="1" flipV="1">
            <a:off x="7685087" y="4233863"/>
            <a:ext cx="404813" cy="293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63" name="円/楕円 62"/>
          <p:cNvSpPr/>
          <p:nvPr/>
        </p:nvSpPr>
        <p:spPr bwMode="auto">
          <a:xfrm>
            <a:off x="7675563" y="4525963"/>
            <a:ext cx="131762" cy="13176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64" name="直線コネクタ 63"/>
          <p:cNvCxnSpPr>
            <a:endCxn id="65" idx="2"/>
          </p:cNvCxnSpPr>
          <p:nvPr/>
        </p:nvCxnSpPr>
        <p:spPr bwMode="auto">
          <a:xfrm>
            <a:off x="7750175" y="4576763"/>
            <a:ext cx="661988" cy="952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65" name="円/楕円 64"/>
          <p:cNvSpPr/>
          <p:nvPr/>
        </p:nvSpPr>
        <p:spPr bwMode="auto">
          <a:xfrm>
            <a:off x="8412163" y="4519613"/>
            <a:ext cx="133350" cy="13176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6" name="円/楕円 65"/>
          <p:cNvSpPr/>
          <p:nvPr/>
        </p:nvSpPr>
        <p:spPr bwMode="auto">
          <a:xfrm>
            <a:off x="8015288" y="4065588"/>
            <a:ext cx="131762" cy="1333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031" name="テキスト ボックス 66"/>
          <p:cNvSpPr txBox="1">
            <a:spLocks noChangeArrowheads="1"/>
          </p:cNvSpPr>
          <p:nvPr/>
        </p:nvSpPr>
        <p:spPr bwMode="auto">
          <a:xfrm>
            <a:off x="8110538" y="3789363"/>
            <a:ext cx="280987" cy="363537"/>
          </a:xfrm>
          <a:prstGeom prst="rect">
            <a:avLst/>
          </a:prstGeom>
          <a:noFill/>
          <a:ln w="9525">
            <a:noFill/>
            <a:miter lim="800000"/>
            <a:headEnd/>
            <a:tailEnd/>
          </a:ln>
        </p:spPr>
        <p:txBody>
          <a:bodyPr wrap="none">
            <a:spAutoFit/>
          </a:bodyPr>
          <a:lstStyle/>
          <a:p>
            <a:r>
              <a:rPr lang="en-US" altLang="ja-JP" sz="2400"/>
              <a:t>p</a:t>
            </a:r>
            <a:endParaRPr lang="ja-JP" altLang="en-US" sz="2400"/>
          </a:p>
        </p:txBody>
      </p:sp>
      <p:sp>
        <p:nvSpPr>
          <p:cNvPr id="128032" name="テキスト ボックス 67"/>
          <p:cNvSpPr txBox="1">
            <a:spLocks noChangeArrowheads="1"/>
          </p:cNvSpPr>
          <p:nvPr/>
        </p:nvSpPr>
        <p:spPr bwMode="auto">
          <a:xfrm>
            <a:off x="7531100" y="4581525"/>
            <a:ext cx="287338" cy="461963"/>
          </a:xfrm>
          <a:prstGeom prst="rect">
            <a:avLst/>
          </a:prstGeom>
          <a:noFill/>
          <a:ln w="9525">
            <a:noFill/>
            <a:miter lim="800000"/>
            <a:headEnd/>
            <a:tailEnd/>
          </a:ln>
        </p:spPr>
        <p:txBody>
          <a:bodyPr wrap="none">
            <a:spAutoFit/>
          </a:bodyPr>
          <a:lstStyle/>
          <a:p>
            <a:r>
              <a:rPr lang="en-US" altLang="ja-JP" sz="2400"/>
              <a:t>r</a:t>
            </a:r>
            <a:endParaRPr lang="ja-JP" altLang="en-US" sz="2400"/>
          </a:p>
        </p:txBody>
      </p:sp>
      <p:sp>
        <p:nvSpPr>
          <p:cNvPr id="128033" name="テキスト ボックス 69"/>
          <p:cNvSpPr txBox="1">
            <a:spLocks noChangeArrowheads="1"/>
          </p:cNvSpPr>
          <p:nvPr/>
        </p:nvSpPr>
        <p:spPr bwMode="auto">
          <a:xfrm>
            <a:off x="1258888" y="6280150"/>
            <a:ext cx="1587500" cy="461963"/>
          </a:xfrm>
          <a:prstGeom prst="rect">
            <a:avLst/>
          </a:prstGeom>
          <a:noFill/>
          <a:ln w="9525">
            <a:noFill/>
            <a:miter lim="800000"/>
            <a:headEnd/>
            <a:tailEnd/>
          </a:ln>
        </p:spPr>
        <p:txBody>
          <a:bodyPr wrap="none">
            <a:spAutoFit/>
          </a:bodyPr>
          <a:lstStyle/>
          <a:p>
            <a:r>
              <a:rPr lang="ja-JP" altLang="en-US" sz="2400"/>
              <a:t>連結グラフ</a:t>
            </a:r>
          </a:p>
        </p:txBody>
      </p:sp>
      <p:sp>
        <p:nvSpPr>
          <p:cNvPr id="128034" name="テキスト ボックス 70"/>
          <p:cNvSpPr txBox="1">
            <a:spLocks noChangeArrowheads="1"/>
          </p:cNvSpPr>
          <p:nvPr/>
        </p:nvSpPr>
        <p:spPr bwMode="auto">
          <a:xfrm>
            <a:off x="6372225" y="6237288"/>
            <a:ext cx="1895475" cy="461962"/>
          </a:xfrm>
          <a:prstGeom prst="rect">
            <a:avLst/>
          </a:prstGeom>
          <a:noFill/>
          <a:ln w="9525">
            <a:noFill/>
            <a:miter lim="800000"/>
            <a:headEnd/>
            <a:tailEnd/>
          </a:ln>
        </p:spPr>
        <p:txBody>
          <a:bodyPr wrap="none">
            <a:spAutoFit/>
          </a:bodyPr>
          <a:lstStyle/>
          <a:p>
            <a:r>
              <a:rPr lang="ja-JP" altLang="en-US" sz="2400"/>
              <a:t>非連結グラフ</a:t>
            </a:r>
          </a:p>
        </p:txBody>
      </p:sp>
      <p:cxnSp>
        <p:nvCxnSpPr>
          <p:cNvPr id="73" name="直線コネクタ 72"/>
          <p:cNvCxnSpPr/>
          <p:nvPr/>
        </p:nvCxnSpPr>
        <p:spPr bwMode="auto">
          <a:xfrm flipV="1">
            <a:off x="831850" y="4154488"/>
            <a:ext cx="822325" cy="46196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4" name="直線コネクタ 73"/>
          <p:cNvCxnSpPr/>
          <p:nvPr/>
        </p:nvCxnSpPr>
        <p:spPr bwMode="auto">
          <a:xfrm>
            <a:off x="1654175" y="4154488"/>
            <a:ext cx="788988" cy="46196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5" name="直線コネクタ 74"/>
          <p:cNvCxnSpPr>
            <a:endCxn id="82" idx="0"/>
          </p:cNvCxnSpPr>
          <p:nvPr/>
        </p:nvCxnSpPr>
        <p:spPr bwMode="auto">
          <a:xfrm rot="5400000">
            <a:off x="452437" y="4995863"/>
            <a:ext cx="75882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bwMode="auto">
          <a:xfrm>
            <a:off x="831850" y="5440363"/>
            <a:ext cx="822325" cy="46196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bwMode="auto">
          <a:xfrm flipV="1">
            <a:off x="1654175" y="5440363"/>
            <a:ext cx="788988" cy="46196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bwMode="auto">
          <a:xfrm rot="5400000">
            <a:off x="2031206" y="5028407"/>
            <a:ext cx="823913"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79" name="円/楕円 78"/>
          <p:cNvSpPr/>
          <p:nvPr/>
        </p:nvSpPr>
        <p:spPr bwMode="auto">
          <a:xfrm>
            <a:off x="766763" y="4549775"/>
            <a:ext cx="131762" cy="1317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0" name="円/楕円 79"/>
          <p:cNvSpPr/>
          <p:nvPr/>
        </p:nvSpPr>
        <p:spPr bwMode="auto">
          <a:xfrm>
            <a:off x="1589088" y="4089400"/>
            <a:ext cx="130175" cy="1317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1" name="円/楕円 80"/>
          <p:cNvSpPr/>
          <p:nvPr/>
        </p:nvSpPr>
        <p:spPr bwMode="auto">
          <a:xfrm>
            <a:off x="2376488" y="4549775"/>
            <a:ext cx="131762" cy="1317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2" name="円/楕円 81"/>
          <p:cNvSpPr/>
          <p:nvPr/>
        </p:nvSpPr>
        <p:spPr bwMode="auto">
          <a:xfrm>
            <a:off x="766763" y="5375275"/>
            <a:ext cx="131762" cy="1317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3" name="円/楕円 82"/>
          <p:cNvSpPr/>
          <p:nvPr/>
        </p:nvSpPr>
        <p:spPr bwMode="auto">
          <a:xfrm>
            <a:off x="1589088" y="5837238"/>
            <a:ext cx="130175" cy="130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4" name="円/楕円 83"/>
          <p:cNvSpPr/>
          <p:nvPr/>
        </p:nvSpPr>
        <p:spPr bwMode="auto">
          <a:xfrm>
            <a:off x="2376488" y="5375275"/>
            <a:ext cx="131762" cy="1317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85" name="直線コネクタ 84"/>
          <p:cNvCxnSpPr>
            <a:endCxn id="81" idx="2"/>
          </p:cNvCxnSpPr>
          <p:nvPr/>
        </p:nvCxnSpPr>
        <p:spPr bwMode="auto">
          <a:xfrm>
            <a:off x="819150" y="4608513"/>
            <a:ext cx="1557338" cy="79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28048" name="テキスト ボックス 85"/>
          <p:cNvSpPr txBox="1">
            <a:spLocks noChangeArrowheads="1"/>
          </p:cNvSpPr>
          <p:nvPr/>
        </p:nvSpPr>
        <p:spPr bwMode="auto">
          <a:xfrm>
            <a:off x="565150" y="4291013"/>
            <a:ext cx="280988" cy="363537"/>
          </a:xfrm>
          <a:prstGeom prst="rect">
            <a:avLst/>
          </a:prstGeom>
          <a:noFill/>
          <a:ln w="9525">
            <a:noFill/>
            <a:miter lim="800000"/>
            <a:headEnd/>
            <a:tailEnd/>
          </a:ln>
        </p:spPr>
        <p:txBody>
          <a:bodyPr wrap="none">
            <a:spAutoFit/>
          </a:bodyPr>
          <a:lstStyle/>
          <a:p>
            <a:r>
              <a:rPr lang="en-US" altLang="ja-JP" sz="2400"/>
              <a:t>u</a:t>
            </a:r>
            <a:endParaRPr lang="ja-JP" altLang="en-US" sz="2400"/>
          </a:p>
        </p:txBody>
      </p:sp>
      <p:sp>
        <p:nvSpPr>
          <p:cNvPr id="128049" name="テキスト ボックス 86"/>
          <p:cNvSpPr txBox="1">
            <a:spLocks noChangeArrowheads="1"/>
          </p:cNvSpPr>
          <p:nvPr/>
        </p:nvSpPr>
        <p:spPr bwMode="auto">
          <a:xfrm>
            <a:off x="1390650" y="3789363"/>
            <a:ext cx="266700" cy="363537"/>
          </a:xfrm>
          <a:prstGeom prst="rect">
            <a:avLst/>
          </a:prstGeom>
          <a:noFill/>
          <a:ln w="9525">
            <a:noFill/>
            <a:miter lim="800000"/>
            <a:headEnd/>
            <a:tailEnd/>
          </a:ln>
        </p:spPr>
        <p:txBody>
          <a:bodyPr wrap="none">
            <a:spAutoFit/>
          </a:bodyPr>
          <a:lstStyle/>
          <a:p>
            <a:r>
              <a:rPr lang="en-US" altLang="ja-JP" sz="2400"/>
              <a:t>v</a:t>
            </a:r>
            <a:endParaRPr lang="ja-JP" altLang="en-US" sz="2400"/>
          </a:p>
        </p:txBody>
      </p:sp>
      <p:sp>
        <p:nvSpPr>
          <p:cNvPr id="128050" name="テキスト ボックス 87"/>
          <p:cNvSpPr txBox="1">
            <a:spLocks noChangeArrowheads="1"/>
          </p:cNvSpPr>
          <p:nvPr/>
        </p:nvSpPr>
        <p:spPr bwMode="auto">
          <a:xfrm>
            <a:off x="2216150" y="4133850"/>
            <a:ext cx="407988" cy="461963"/>
          </a:xfrm>
          <a:prstGeom prst="rect">
            <a:avLst/>
          </a:prstGeom>
          <a:noFill/>
          <a:ln w="9525">
            <a:noFill/>
            <a:miter lim="800000"/>
            <a:headEnd/>
            <a:tailEnd/>
          </a:ln>
        </p:spPr>
        <p:txBody>
          <a:bodyPr wrap="none">
            <a:spAutoFit/>
          </a:bodyPr>
          <a:lstStyle/>
          <a:p>
            <a:r>
              <a:rPr lang="en-US" altLang="ja-JP" sz="2400"/>
              <a:t>w</a:t>
            </a:r>
            <a:endParaRPr lang="ja-JP" altLang="en-US" sz="2400"/>
          </a:p>
        </p:txBody>
      </p:sp>
      <p:sp>
        <p:nvSpPr>
          <p:cNvPr id="128051" name="テキスト ボックス 88"/>
          <p:cNvSpPr txBox="1">
            <a:spLocks noChangeArrowheads="1"/>
          </p:cNvSpPr>
          <p:nvPr/>
        </p:nvSpPr>
        <p:spPr bwMode="auto">
          <a:xfrm>
            <a:off x="2468563" y="5287963"/>
            <a:ext cx="266700" cy="363537"/>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28052" name="テキスト ボックス 89"/>
          <p:cNvSpPr txBox="1">
            <a:spLocks noChangeArrowheads="1"/>
          </p:cNvSpPr>
          <p:nvPr/>
        </p:nvSpPr>
        <p:spPr bwMode="auto">
          <a:xfrm>
            <a:off x="1617663" y="5888038"/>
            <a:ext cx="266700" cy="363537"/>
          </a:xfrm>
          <a:prstGeom prst="rect">
            <a:avLst/>
          </a:prstGeom>
          <a:noFill/>
          <a:ln w="9525">
            <a:noFill/>
            <a:miter lim="800000"/>
            <a:headEnd/>
            <a:tailEnd/>
          </a:ln>
        </p:spPr>
        <p:txBody>
          <a:bodyPr wrap="none">
            <a:spAutoFit/>
          </a:bodyPr>
          <a:lstStyle/>
          <a:p>
            <a:r>
              <a:rPr lang="en-US" altLang="ja-JP" sz="2400"/>
              <a:t>y</a:t>
            </a:r>
            <a:endParaRPr lang="ja-JP" altLang="en-US" sz="2400"/>
          </a:p>
        </p:txBody>
      </p:sp>
      <p:sp>
        <p:nvSpPr>
          <p:cNvPr id="128053" name="テキスト ボックス 90"/>
          <p:cNvSpPr txBox="1">
            <a:spLocks noChangeArrowheads="1"/>
          </p:cNvSpPr>
          <p:nvPr/>
        </p:nvSpPr>
        <p:spPr bwMode="auto">
          <a:xfrm>
            <a:off x="539750" y="5343525"/>
            <a:ext cx="266700" cy="365125"/>
          </a:xfrm>
          <a:prstGeom prst="rect">
            <a:avLst/>
          </a:prstGeom>
          <a:noFill/>
          <a:ln w="9525">
            <a:noFill/>
            <a:miter lim="800000"/>
            <a:headEnd/>
            <a:tailEnd/>
          </a:ln>
        </p:spPr>
        <p:txBody>
          <a:bodyPr wrap="none">
            <a:spAutoFit/>
          </a:bodyPr>
          <a:lstStyle/>
          <a:p>
            <a:r>
              <a:rPr lang="en-US" altLang="ja-JP" sz="2400"/>
              <a:t>z</a:t>
            </a:r>
            <a:endParaRPr lang="ja-JP" altLang="en-US" sz="2400"/>
          </a:p>
        </p:txBody>
      </p:sp>
      <p:sp>
        <p:nvSpPr>
          <p:cNvPr id="128054" name="テキスト ボックス 91"/>
          <p:cNvSpPr txBox="1">
            <a:spLocks noChangeArrowheads="1"/>
          </p:cNvSpPr>
          <p:nvPr/>
        </p:nvSpPr>
        <p:spPr bwMode="auto">
          <a:xfrm>
            <a:off x="3736975" y="4595813"/>
            <a:ext cx="279400" cy="363537"/>
          </a:xfrm>
          <a:prstGeom prst="rect">
            <a:avLst/>
          </a:prstGeom>
          <a:noFill/>
          <a:ln w="9525">
            <a:noFill/>
            <a:miter lim="800000"/>
            <a:headEnd/>
            <a:tailEnd/>
          </a:ln>
        </p:spPr>
        <p:txBody>
          <a:bodyPr wrap="none">
            <a:spAutoFit/>
          </a:bodyPr>
          <a:lstStyle/>
          <a:p>
            <a:r>
              <a:rPr lang="en-US" altLang="ja-JP" sz="2400"/>
              <a:t>o</a:t>
            </a:r>
            <a:endParaRPr lang="ja-JP" altLang="en-US" sz="2400"/>
          </a:p>
        </p:txBody>
      </p:sp>
      <p:cxnSp>
        <p:nvCxnSpPr>
          <p:cNvPr id="93" name="直線コネクタ 92"/>
          <p:cNvCxnSpPr>
            <a:stCxn id="97" idx="1"/>
          </p:cNvCxnSpPr>
          <p:nvPr/>
        </p:nvCxnSpPr>
        <p:spPr bwMode="auto">
          <a:xfrm rot="16200000" flipV="1">
            <a:off x="3423444" y="4204494"/>
            <a:ext cx="357187" cy="33972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4" name="直線コネクタ 93"/>
          <p:cNvCxnSpPr>
            <a:endCxn id="98" idx="3"/>
          </p:cNvCxnSpPr>
          <p:nvPr/>
        </p:nvCxnSpPr>
        <p:spPr bwMode="auto">
          <a:xfrm rot="5400000" flipH="1" flipV="1">
            <a:off x="3025776" y="4248150"/>
            <a:ext cx="404812" cy="2936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5" name="円/楕円 94"/>
          <p:cNvSpPr/>
          <p:nvPr/>
        </p:nvSpPr>
        <p:spPr bwMode="auto">
          <a:xfrm>
            <a:off x="3016250" y="4541838"/>
            <a:ext cx="131763" cy="13176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96" name="直線コネクタ 95"/>
          <p:cNvCxnSpPr>
            <a:endCxn id="97" idx="2"/>
          </p:cNvCxnSpPr>
          <p:nvPr/>
        </p:nvCxnSpPr>
        <p:spPr bwMode="auto">
          <a:xfrm>
            <a:off x="3090863" y="4591050"/>
            <a:ext cx="661987" cy="952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7" name="円/楕円 96"/>
          <p:cNvSpPr/>
          <p:nvPr/>
        </p:nvSpPr>
        <p:spPr bwMode="auto">
          <a:xfrm>
            <a:off x="3752850" y="4533900"/>
            <a:ext cx="131763" cy="1333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 name="円/楕円 97"/>
          <p:cNvSpPr/>
          <p:nvPr/>
        </p:nvSpPr>
        <p:spPr bwMode="auto">
          <a:xfrm>
            <a:off x="3355975" y="4079875"/>
            <a:ext cx="131763" cy="1333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8061" name="テキスト ボックス 98"/>
          <p:cNvSpPr txBox="1">
            <a:spLocks noChangeArrowheads="1"/>
          </p:cNvSpPr>
          <p:nvPr/>
        </p:nvSpPr>
        <p:spPr bwMode="auto">
          <a:xfrm>
            <a:off x="3451225" y="3803650"/>
            <a:ext cx="280988" cy="363538"/>
          </a:xfrm>
          <a:prstGeom prst="rect">
            <a:avLst/>
          </a:prstGeom>
          <a:noFill/>
          <a:ln w="9525">
            <a:noFill/>
            <a:miter lim="800000"/>
            <a:headEnd/>
            <a:tailEnd/>
          </a:ln>
        </p:spPr>
        <p:txBody>
          <a:bodyPr wrap="none">
            <a:spAutoFit/>
          </a:bodyPr>
          <a:lstStyle/>
          <a:p>
            <a:r>
              <a:rPr lang="en-US" altLang="ja-JP" sz="2400"/>
              <a:t>p</a:t>
            </a:r>
            <a:endParaRPr lang="ja-JP" altLang="en-US" sz="2400"/>
          </a:p>
        </p:txBody>
      </p:sp>
      <p:sp>
        <p:nvSpPr>
          <p:cNvPr id="128062" name="テキスト ボックス 99"/>
          <p:cNvSpPr txBox="1">
            <a:spLocks noChangeArrowheads="1"/>
          </p:cNvSpPr>
          <p:nvPr/>
        </p:nvSpPr>
        <p:spPr bwMode="auto">
          <a:xfrm>
            <a:off x="2871788" y="4595813"/>
            <a:ext cx="287337" cy="461962"/>
          </a:xfrm>
          <a:prstGeom prst="rect">
            <a:avLst/>
          </a:prstGeom>
          <a:noFill/>
          <a:ln w="9525">
            <a:noFill/>
            <a:miter lim="800000"/>
            <a:headEnd/>
            <a:tailEnd/>
          </a:ln>
        </p:spPr>
        <p:txBody>
          <a:bodyPr wrap="none">
            <a:spAutoFit/>
          </a:bodyPr>
          <a:lstStyle/>
          <a:p>
            <a:r>
              <a:rPr lang="en-US" altLang="ja-JP" sz="2400"/>
              <a:t>r</a:t>
            </a:r>
            <a:endParaRPr lang="ja-JP" altLang="en-US" sz="2400"/>
          </a:p>
        </p:txBody>
      </p:sp>
      <p:cxnSp>
        <p:nvCxnSpPr>
          <p:cNvPr id="101" name="直線コネクタ 100"/>
          <p:cNvCxnSpPr/>
          <p:nvPr/>
        </p:nvCxnSpPr>
        <p:spPr bwMode="auto">
          <a:xfrm>
            <a:off x="2436813" y="4608513"/>
            <a:ext cx="661987" cy="952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67" name="タイトル 1">
            <a:extLst>
              <a:ext uri="{FF2B5EF4-FFF2-40B4-BE49-F238E27FC236}">
                <a16:creationId xmlns:a16="http://schemas.microsoft.com/office/drawing/2014/main" id="{EA590268-1B97-4303-B241-F88DC3EEE16A}"/>
              </a:ext>
            </a:extLst>
          </p:cNvPr>
          <p:cNvSpPr>
            <a:spLocks noGrp="1"/>
          </p:cNvSpPr>
          <p:nvPr>
            <p:ph type="title"/>
          </p:nvPr>
        </p:nvSpPr>
        <p:spPr>
          <a:xfrm>
            <a:off x="457200" y="704850"/>
            <a:ext cx="8229600" cy="1143000"/>
          </a:xfrm>
        </p:spPr>
        <p:txBody>
          <a:bodyPr/>
          <a:lstStyle/>
          <a:p>
            <a:pPr eaLnBrk="1" hangingPunct="1"/>
            <a:r>
              <a:rPr lang="en-US" altLang="ja-JP" dirty="0"/>
              <a:t>2.1</a:t>
            </a:r>
            <a:r>
              <a:rPr lang="ja-JP" altLang="en-US" dirty="0"/>
              <a:t>　用語の説明</a:t>
            </a:r>
          </a:p>
        </p:txBody>
      </p:sp>
    </p:spTree>
  </p:cSld>
  <p:clrMapOvr>
    <a:masterClrMapping/>
  </p:clrMapOvr>
  <p:transition advTm="14149"/>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タイトル 1"/>
          <p:cNvSpPr>
            <a:spLocks noGrp="1"/>
          </p:cNvSpPr>
          <p:nvPr>
            <p:ph type="title"/>
          </p:nvPr>
        </p:nvSpPr>
        <p:spPr/>
        <p:txBody>
          <a:bodyPr/>
          <a:lstStyle/>
          <a:p>
            <a:pPr eaLnBrk="1" hangingPunct="1"/>
            <a:r>
              <a:rPr lang="en-US" altLang="ja-JP"/>
              <a:t>2.1</a:t>
            </a:r>
            <a:r>
              <a:rPr lang="ja-JP" altLang="en-US"/>
              <a:t>　用語の説明</a:t>
            </a:r>
          </a:p>
        </p:txBody>
      </p:sp>
      <p:sp>
        <p:nvSpPr>
          <p:cNvPr id="8397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歩道</a:t>
            </a:r>
            <a:r>
              <a:rPr lang="en-US" altLang="ja-JP" sz="2400" dirty="0">
                <a:latin typeface="Calibri" pitchFamily="34" charset="0"/>
                <a:ea typeface="+mn-ea"/>
              </a:rPr>
              <a:t>P</a:t>
            </a:r>
            <a:r>
              <a:rPr lang="ja-JP" altLang="en-US" sz="2400" dirty="0">
                <a:latin typeface="Calibri" pitchFamily="34" charset="0"/>
                <a:ea typeface="+mn-ea"/>
              </a:rPr>
              <a:t>に含まれる辺の数を</a:t>
            </a:r>
            <a:r>
              <a:rPr lang="en-US" altLang="ja-JP" sz="2400" dirty="0">
                <a:latin typeface="Calibri" pitchFamily="34" charset="0"/>
                <a:ea typeface="+mn-ea"/>
              </a:rPr>
              <a:t>P</a:t>
            </a:r>
            <a:r>
              <a:rPr lang="ja-JP" altLang="en-US" sz="2400" dirty="0">
                <a:latin typeface="Calibri" pitchFamily="34" charset="0"/>
                <a:ea typeface="+mn-ea"/>
              </a:rPr>
              <a:t>の長さという．</a:t>
            </a:r>
            <a:endParaRPr lang="en-US" altLang="ja-JP" sz="2400" dirty="0">
              <a:latin typeface="Calibri" pitchFamily="34" charset="0"/>
              <a:ea typeface="ＭＳ Ｐゴシック" charset="-128"/>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グラフ</a:t>
            </a:r>
            <a:r>
              <a:rPr lang="en-US" altLang="ja-JP" sz="2400">
                <a:latin typeface="Calibri" pitchFamily="34" charset="0"/>
                <a:ea typeface="+mn-ea"/>
              </a:rPr>
              <a:t>G</a:t>
            </a:r>
            <a:r>
              <a:rPr lang="ja-JP" altLang="en-US" sz="2400">
                <a:latin typeface="Calibri" pitchFamily="34" charset="0"/>
                <a:ea typeface="+mn-ea"/>
              </a:rPr>
              <a:t>の</a:t>
            </a:r>
            <a:r>
              <a:rPr lang="en-US" altLang="ja-JP" sz="2400" dirty="0">
                <a:latin typeface="Calibri" pitchFamily="34" charset="0"/>
                <a:ea typeface="+mn-ea"/>
              </a:rPr>
              <a:t>2</a:t>
            </a:r>
            <a:r>
              <a:rPr lang="ja-JP" altLang="en-US" sz="2400" dirty="0">
                <a:latin typeface="Calibri" pitchFamily="34" charset="0"/>
                <a:ea typeface="+mn-ea"/>
              </a:rPr>
              <a:t>点</a:t>
            </a:r>
            <a:r>
              <a:rPr lang="en-US" altLang="ja-JP" sz="2400" dirty="0" err="1">
                <a:latin typeface="Calibri" pitchFamily="34" charset="0"/>
                <a:ea typeface="+mn-ea"/>
              </a:rPr>
              <a:t>u,v</a:t>
            </a:r>
            <a:r>
              <a:rPr lang="ja-JP" altLang="en-US" sz="2400" dirty="0">
                <a:latin typeface="Calibri" pitchFamily="34" charset="0"/>
                <a:ea typeface="+mn-ea"/>
              </a:rPr>
              <a:t>に対して，</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最短の </a:t>
            </a:r>
            <a:r>
              <a:rPr lang="en-US" altLang="ja-JP" sz="2400" dirty="0">
                <a:latin typeface="Calibri" pitchFamily="34" charset="0"/>
                <a:ea typeface="+mn-ea"/>
              </a:rPr>
              <a:t>u-v </a:t>
            </a:r>
            <a:r>
              <a:rPr lang="ja-JP" altLang="en-US" sz="2400" dirty="0">
                <a:latin typeface="Calibri" pitchFamily="34" charset="0"/>
                <a:ea typeface="+mn-ea"/>
              </a:rPr>
              <a:t>道の長さを</a:t>
            </a:r>
            <a:r>
              <a:rPr lang="en-US" altLang="ja-JP" sz="2400" dirty="0">
                <a:latin typeface="Calibri" pitchFamily="34" charset="0"/>
                <a:ea typeface="+mn-ea"/>
              </a:rPr>
              <a:t>u</a:t>
            </a:r>
            <a:r>
              <a:rPr lang="ja-JP" altLang="en-US" sz="2400" dirty="0">
                <a:latin typeface="Calibri" pitchFamily="34" charset="0"/>
                <a:ea typeface="+mn-ea"/>
              </a:rPr>
              <a:t>と</a:t>
            </a:r>
            <a:r>
              <a:rPr lang="en-US" altLang="ja-JP" sz="2400" dirty="0">
                <a:latin typeface="Calibri" pitchFamily="34" charset="0"/>
                <a:ea typeface="+mn-ea"/>
              </a:rPr>
              <a:t>v</a:t>
            </a:r>
            <a:r>
              <a:rPr lang="ja-JP" altLang="en-US" sz="2400" dirty="0">
                <a:latin typeface="Calibri" pitchFamily="34" charset="0"/>
                <a:ea typeface="+mn-ea"/>
              </a:rPr>
              <a:t>の距離といい，</a:t>
            </a:r>
            <a:r>
              <a:rPr lang="en-US" altLang="ja-JP" sz="2400" dirty="0" err="1">
                <a:latin typeface="Calibri" pitchFamily="34" charset="0"/>
                <a:ea typeface="+mn-ea"/>
              </a:rPr>
              <a:t>d</a:t>
            </a:r>
            <a:r>
              <a:rPr lang="en-US" altLang="ja-JP" sz="1600" dirty="0" err="1">
                <a:latin typeface="Calibri" pitchFamily="34" charset="0"/>
                <a:ea typeface="+mn-ea"/>
              </a:rPr>
              <a:t>G</a:t>
            </a:r>
            <a:r>
              <a:rPr lang="en-US" altLang="ja-JP" sz="2400" dirty="0">
                <a:latin typeface="Calibri" pitchFamily="34" charset="0"/>
                <a:ea typeface="+mn-ea"/>
              </a:rPr>
              <a:t>(</a:t>
            </a:r>
            <a:r>
              <a:rPr lang="en-US" altLang="ja-JP" sz="2400" dirty="0" err="1">
                <a:latin typeface="Calibri" pitchFamily="34" charset="0"/>
                <a:ea typeface="+mn-ea"/>
              </a:rPr>
              <a:t>u,v</a:t>
            </a:r>
            <a:r>
              <a:rPr lang="en-US" altLang="ja-JP" sz="2400" dirty="0">
                <a:latin typeface="Calibri" pitchFamily="34" charset="0"/>
                <a:ea typeface="+mn-ea"/>
              </a:rPr>
              <a:t>)</a:t>
            </a:r>
            <a:r>
              <a:rPr lang="ja-JP" altLang="en-US" sz="2400" dirty="0">
                <a:latin typeface="Calibri" pitchFamily="34" charset="0"/>
                <a:ea typeface="+mn-ea"/>
              </a:rPr>
              <a:t>で表す．</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en-US" altLang="ja-JP" sz="2400" dirty="0" err="1">
                <a:latin typeface="Calibri" pitchFamily="34" charset="0"/>
                <a:ea typeface="+mn-ea"/>
              </a:rPr>
              <a:t>uzuvwpowx</a:t>
            </a:r>
            <a:r>
              <a:rPr lang="en-US" altLang="ja-JP" sz="2400" dirty="0">
                <a:latin typeface="Calibri" pitchFamily="34" charset="0"/>
                <a:ea typeface="+mn-ea"/>
              </a:rPr>
              <a:t>  </a:t>
            </a:r>
            <a:r>
              <a:rPr lang="ja-JP" altLang="en-US" sz="2400" dirty="0">
                <a:latin typeface="Calibri" pitchFamily="34" charset="0"/>
                <a:ea typeface="+mn-ea"/>
              </a:rPr>
              <a:t>：長さ</a:t>
            </a:r>
            <a:r>
              <a:rPr lang="en-US" altLang="ja-JP" sz="2400" dirty="0">
                <a:latin typeface="Calibri" pitchFamily="34" charset="0"/>
                <a:ea typeface="+mn-ea"/>
              </a:rPr>
              <a:t>8</a:t>
            </a: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err="1">
                <a:latin typeface="Calibri" pitchFamily="34" charset="0"/>
                <a:ea typeface="+mn-ea"/>
              </a:rPr>
              <a:t>uvwpowx</a:t>
            </a:r>
            <a:r>
              <a:rPr lang="ja-JP" altLang="en-US" sz="2400" dirty="0">
                <a:latin typeface="Calibri" pitchFamily="34" charset="0"/>
                <a:ea typeface="+mn-ea"/>
              </a:rPr>
              <a:t>：長さ</a:t>
            </a:r>
            <a:r>
              <a:rPr lang="en-US" altLang="ja-JP" sz="2400" dirty="0">
                <a:latin typeface="Calibri" pitchFamily="34" charset="0"/>
                <a:ea typeface="+mn-ea"/>
              </a:rPr>
              <a:t>6</a:t>
            </a: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err="1">
                <a:latin typeface="Calibri" pitchFamily="34" charset="0"/>
                <a:ea typeface="+mn-ea"/>
              </a:rPr>
              <a:t>uzyx</a:t>
            </a:r>
            <a:r>
              <a:rPr lang="en-US" altLang="ja-JP" sz="2400" dirty="0">
                <a:latin typeface="Calibri" pitchFamily="34" charset="0"/>
                <a:ea typeface="+mn-ea"/>
              </a:rPr>
              <a:t> </a:t>
            </a:r>
            <a:r>
              <a:rPr lang="ja-JP" altLang="en-US" sz="2400" dirty="0">
                <a:latin typeface="Calibri" pitchFamily="34" charset="0"/>
                <a:ea typeface="+mn-ea"/>
              </a:rPr>
              <a:t>：長さ</a:t>
            </a:r>
            <a:r>
              <a:rPr lang="en-US" altLang="ja-JP" sz="2400" dirty="0">
                <a:latin typeface="Calibri" pitchFamily="34" charset="0"/>
                <a:ea typeface="+mn-ea"/>
              </a:rPr>
              <a:t>3   </a:t>
            </a: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err="1">
                <a:latin typeface="Calibri" pitchFamily="34" charset="0"/>
                <a:ea typeface="+mn-ea"/>
              </a:rPr>
              <a:t>uwx</a:t>
            </a:r>
            <a:r>
              <a:rPr lang="en-US" altLang="ja-JP" sz="2400" dirty="0">
                <a:latin typeface="Calibri" pitchFamily="34" charset="0"/>
                <a:ea typeface="+mn-ea"/>
              </a:rPr>
              <a:t>:</a:t>
            </a:r>
            <a:r>
              <a:rPr lang="ja-JP" altLang="en-US" sz="2400" dirty="0">
                <a:latin typeface="Calibri" pitchFamily="34" charset="0"/>
                <a:ea typeface="+mn-ea"/>
              </a:rPr>
              <a:t>長さ</a:t>
            </a:r>
            <a:r>
              <a:rPr lang="en-US" altLang="ja-JP" sz="2400" dirty="0">
                <a:latin typeface="Calibri" pitchFamily="34" charset="0"/>
                <a:ea typeface="+mn-ea"/>
              </a:rPr>
              <a:t>2</a:t>
            </a: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en-US" altLang="ja-JP" sz="2400" dirty="0" err="1">
                <a:latin typeface="Calibri" pitchFamily="34" charset="0"/>
                <a:ea typeface="+mn-ea"/>
              </a:rPr>
              <a:t>d</a:t>
            </a:r>
            <a:r>
              <a:rPr lang="en-US" altLang="ja-JP" sz="1600" dirty="0" err="1">
                <a:latin typeface="Calibri" pitchFamily="34" charset="0"/>
                <a:ea typeface="+mn-ea"/>
              </a:rPr>
              <a:t>G</a:t>
            </a:r>
            <a:r>
              <a:rPr lang="en-US" altLang="ja-JP" sz="2400" dirty="0">
                <a:latin typeface="Calibri" pitchFamily="34" charset="0"/>
                <a:ea typeface="+mn-ea"/>
              </a:rPr>
              <a:t>(</a:t>
            </a:r>
            <a:r>
              <a:rPr lang="en-US" altLang="ja-JP" sz="2400" dirty="0" err="1">
                <a:latin typeface="Calibri" pitchFamily="34" charset="0"/>
                <a:ea typeface="+mn-ea"/>
              </a:rPr>
              <a:t>u,x</a:t>
            </a:r>
            <a:r>
              <a:rPr lang="en-US" altLang="ja-JP" sz="2400" dirty="0">
                <a:latin typeface="Calibri" pitchFamily="34" charset="0"/>
                <a:ea typeface="+mn-ea"/>
              </a:rPr>
              <a:t>)=2 </a:t>
            </a:r>
          </a:p>
        </p:txBody>
      </p:sp>
      <p:grpSp>
        <p:nvGrpSpPr>
          <p:cNvPr id="83973" name="グループ化 51"/>
          <p:cNvGrpSpPr>
            <a:grpSpLocks/>
          </p:cNvGrpSpPr>
          <p:nvPr/>
        </p:nvGrpSpPr>
        <p:grpSpPr bwMode="auto">
          <a:xfrm>
            <a:off x="250825" y="4097338"/>
            <a:ext cx="3148013" cy="2386012"/>
            <a:chOff x="4304917" y="3717032"/>
            <a:chExt cx="3147403" cy="2385157"/>
          </a:xfrm>
        </p:grpSpPr>
        <p:cxnSp>
          <p:nvCxnSpPr>
            <p:cNvPr id="7" name="直線コネクタ 6"/>
            <p:cNvCxnSpPr/>
            <p:nvPr/>
          </p:nvCxnSpPr>
          <p:spPr bwMode="auto">
            <a:xfrm flipV="1">
              <a:off x="4387451" y="3801139"/>
              <a:ext cx="1042786"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bwMode="auto">
            <a:xfrm>
              <a:off x="5430237" y="3801139"/>
              <a:ext cx="1001518"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a:endCxn id="22" idx="0"/>
            </p:cNvCxnSpPr>
            <p:nvPr/>
          </p:nvCxnSpPr>
          <p:spPr bwMode="auto">
            <a:xfrm rot="5400000">
              <a:off x="3906610" y="4867558"/>
              <a:ext cx="96168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bwMode="auto">
            <a:xfrm>
              <a:off x="4387451" y="5432504"/>
              <a:ext cx="1042786"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直線コネクタ 10"/>
            <p:cNvCxnSpPr/>
            <p:nvPr/>
          </p:nvCxnSpPr>
          <p:spPr bwMode="auto">
            <a:xfrm flipV="1">
              <a:off x="5430237" y="5432504"/>
              <a:ext cx="1001518" cy="58557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直線コネクタ 11"/>
            <p:cNvCxnSpPr/>
            <p:nvPr/>
          </p:nvCxnSpPr>
          <p:spPr bwMode="auto">
            <a:xfrm rot="5400000">
              <a:off x="5908861" y="4909611"/>
              <a:ext cx="1045787"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直線コネクタ 12"/>
            <p:cNvCxnSpPr>
              <a:stCxn id="46" idx="1"/>
            </p:cNvCxnSpPr>
            <p:nvPr/>
          </p:nvCxnSpPr>
          <p:spPr bwMode="auto">
            <a:xfrm rot="16200000" flipV="1">
              <a:off x="6865889" y="3874896"/>
              <a:ext cx="453862" cy="4333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7" name="直線コネクタ 16"/>
            <p:cNvCxnSpPr>
              <a:endCxn id="47" idx="3"/>
            </p:cNvCxnSpPr>
            <p:nvPr/>
          </p:nvCxnSpPr>
          <p:spPr bwMode="auto">
            <a:xfrm rot="5400000" flipH="1" flipV="1">
              <a:off x="6361168" y="3930443"/>
              <a:ext cx="514166" cy="37299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9" name="円/楕円 18"/>
            <p:cNvSpPr/>
            <p:nvPr/>
          </p:nvSpPr>
          <p:spPr bwMode="auto">
            <a:xfrm>
              <a:off x="4304917" y="4302609"/>
              <a:ext cx="166656" cy="1666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円/楕円 19"/>
            <p:cNvSpPr/>
            <p:nvPr/>
          </p:nvSpPr>
          <p:spPr bwMode="auto">
            <a:xfrm>
              <a:off x="5347703" y="3717032"/>
              <a:ext cx="166655" cy="16662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 name="円/楕円 20"/>
            <p:cNvSpPr/>
            <p:nvPr/>
          </p:nvSpPr>
          <p:spPr bwMode="auto">
            <a:xfrm>
              <a:off x="6349221" y="4302609"/>
              <a:ext cx="166656" cy="1666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bwMode="auto">
            <a:xfrm>
              <a:off x="4304917" y="5348397"/>
              <a:ext cx="166656"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5347703" y="5935562"/>
              <a:ext cx="166655" cy="16662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bwMode="auto">
            <a:xfrm>
              <a:off x="6349221" y="5348397"/>
              <a:ext cx="166656"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8" name="直線コネクタ 27"/>
            <p:cNvCxnSpPr>
              <a:endCxn id="21" idx="2"/>
            </p:cNvCxnSpPr>
            <p:nvPr/>
          </p:nvCxnSpPr>
          <p:spPr bwMode="auto">
            <a:xfrm>
              <a:off x="4371579" y="4377195"/>
              <a:ext cx="1977642" cy="793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p:cNvCxnSpPr>
              <a:endCxn id="46" idx="2"/>
            </p:cNvCxnSpPr>
            <p:nvPr/>
          </p:nvCxnSpPr>
          <p:spPr bwMode="auto">
            <a:xfrm>
              <a:off x="6444452" y="4364500"/>
              <a:ext cx="839625" cy="1269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46" name="円/楕円 45"/>
            <p:cNvSpPr/>
            <p:nvPr/>
          </p:nvSpPr>
          <p:spPr bwMode="auto">
            <a:xfrm>
              <a:off x="7284078" y="4293088"/>
              <a:ext cx="168242"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円/楕円 46"/>
            <p:cNvSpPr/>
            <p:nvPr/>
          </p:nvSpPr>
          <p:spPr bwMode="auto">
            <a:xfrm>
              <a:off x="6779350" y="3717032"/>
              <a:ext cx="168242" cy="16821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83974" name="テキスト ボックス 52"/>
          <p:cNvSpPr txBox="1">
            <a:spLocks noChangeArrowheads="1"/>
          </p:cNvSpPr>
          <p:nvPr/>
        </p:nvSpPr>
        <p:spPr bwMode="auto">
          <a:xfrm>
            <a:off x="-3175" y="4354513"/>
            <a:ext cx="355600" cy="461962"/>
          </a:xfrm>
          <a:prstGeom prst="rect">
            <a:avLst/>
          </a:prstGeom>
          <a:noFill/>
          <a:ln w="9525">
            <a:noFill/>
            <a:miter lim="800000"/>
            <a:headEnd/>
            <a:tailEnd/>
          </a:ln>
        </p:spPr>
        <p:txBody>
          <a:bodyPr wrap="none">
            <a:spAutoFit/>
          </a:bodyPr>
          <a:lstStyle/>
          <a:p>
            <a:r>
              <a:rPr lang="en-US" altLang="ja-JP" sz="2400"/>
              <a:t>u</a:t>
            </a:r>
            <a:endParaRPr lang="ja-JP" altLang="en-US" sz="2400"/>
          </a:p>
        </p:txBody>
      </p:sp>
      <p:sp>
        <p:nvSpPr>
          <p:cNvPr id="83975" name="テキスト ボックス 53"/>
          <p:cNvSpPr txBox="1">
            <a:spLocks noChangeArrowheads="1"/>
          </p:cNvSpPr>
          <p:nvPr/>
        </p:nvSpPr>
        <p:spPr bwMode="auto">
          <a:xfrm>
            <a:off x="1042988" y="3716338"/>
            <a:ext cx="339725" cy="461962"/>
          </a:xfrm>
          <a:prstGeom prst="rect">
            <a:avLst/>
          </a:prstGeom>
          <a:noFill/>
          <a:ln w="9525">
            <a:noFill/>
            <a:miter lim="800000"/>
            <a:headEnd/>
            <a:tailEnd/>
          </a:ln>
        </p:spPr>
        <p:txBody>
          <a:bodyPr wrap="none">
            <a:spAutoFit/>
          </a:bodyPr>
          <a:lstStyle/>
          <a:p>
            <a:r>
              <a:rPr lang="en-US" altLang="ja-JP" sz="2400"/>
              <a:t>v</a:t>
            </a:r>
            <a:endParaRPr lang="ja-JP" altLang="en-US" sz="2400"/>
          </a:p>
        </p:txBody>
      </p:sp>
      <p:sp>
        <p:nvSpPr>
          <p:cNvPr id="83976" name="テキスト ボックス 54"/>
          <p:cNvSpPr txBox="1">
            <a:spLocks noChangeArrowheads="1"/>
          </p:cNvSpPr>
          <p:nvPr/>
        </p:nvSpPr>
        <p:spPr bwMode="auto">
          <a:xfrm>
            <a:off x="2411413" y="4797425"/>
            <a:ext cx="407987" cy="461963"/>
          </a:xfrm>
          <a:prstGeom prst="rect">
            <a:avLst/>
          </a:prstGeom>
          <a:noFill/>
          <a:ln w="9525">
            <a:noFill/>
            <a:miter lim="800000"/>
            <a:headEnd/>
            <a:tailEnd/>
          </a:ln>
        </p:spPr>
        <p:txBody>
          <a:bodyPr wrap="none">
            <a:spAutoFit/>
          </a:bodyPr>
          <a:lstStyle/>
          <a:p>
            <a:r>
              <a:rPr lang="en-US" altLang="ja-JP" sz="2400"/>
              <a:t>w</a:t>
            </a:r>
            <a:endParaRPr lang="ja-JP" altLang="en-US" sz="2400"/>
          </a:p>
        </p:txBody>
      </p:sp>
      <p:sp>
        <p:nvSpPr>
          <p:cNvPr id="83977" name="テキスト ボックス 55"/>
          <p:cNvSpPr txBox="1">
            <a:spLocks noChangeArrowheads="1"/>
          </p:cNvSpPr>
          <p:nvPr/>
        </p:nvSpPr>
        <p:spPr bwMode="auto">
          <a:xfrm>
            <a:off x="2411413" y="5618163"/>
            <a:ext cx="338137" cy="461962"/>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83978" name="テキスト ボックス 56"/>
          <p:cNvSpPr txBox="1">
            <a:spLocks noChangeArrowheads="1"/>
          </p:cNvSpPr>
          <p:nvPr/>
        </p:nvSpPr>
        <p:spPr bwMode="auto">
          <a:xfrm>
            <a:off x="1331913" y="6381750"/>
            <a:ext cx="338137" cy="461963"/>
          </a:xfrm>
          <a:prstGeom prst="rect">
            <a:avLst/>
          </a:prstGeom>
          <a:noFill/>
          <a:ln w="9525">
            <a:noFill/>
            <a:miter lim="800000"/>
            <a:headEnd/>
            <a:tailEnd/>
          </a:ln>
        </p:spPr>
        <p:txBody>
          <a:bodyPr wrap="none">
            <a:spAutoFit/>
          </a:bodyPr>
          <a:lstStyle/>
          <a:p>
            <a:r>
              <a:rPr lang="en-US" altLang="ja-JP" sz="2400"/>
              <a:t>y</a:t>
            </a:r>
            <a:endParaRPr lang="ja-JP" altLang="en-US" sz="2400"/>
          </a:p>
        </p:txBody>
      </p:sp>
      <p:sp>
        <p:nvSpPr>
          <p:cNvPr id="83979" name="テキスト ボックス 57"/>
          <p:cNvSpPr txBox="1">
            <a:spLocks noChangeArrowheads="1"/>
          </p:cNvSpPr>
          <p:nvPr/>
        </p:nvSpPr>
        <p:spPr bwMode="auto">
          <a:xfrm>
            <a:off x="-36513" y="5691188"/>
            <a:ext cx="338138" cy="461962"/>
          </a:xfrm>
          <a:prstGeom prst="rect">
            <a:avLst/>
          </a:prstGeom>
          <a:noFill/>
          <a:ln w="9525">
            <a:noFill/>
            <a:miter lim="800000"/>
            <a:headEnd/>
            <a:tailEnd/>
          </a:ln>
        </p:spPr>
        <p:txBody>
          <a:bodyPr wrap="none">
            <a:spAutoFit/>
          </a:bodyPr>
          <a:lstStyle/>
          <a:p>
            <a:r>
              <a:rPr lang="en-US" altLang="ja-JP" sz="2400"/>
              <a:t>z</a:t>
            </a:r>
            <a:endParaRPr lang="ja-JP" altLang="en-US" sz="2400"/>
          </a:p>
        </p:txBody>
      </p:sp>
      <p:sp>
        <p:nvSpPr>
          <p:cNvPr id="83980" name="テキスト ボックス 58"/>
          <p:cNvSpPr txBox="1">
            <a:spLocks noChangeArrowheads="1"/>
          </p:cNvSpPr>
          <p:nvPr/>
        </p:nvSpPr>
        <p:spPr bwMode="auto">
          <a:xfrm>
            <a:off x="3208338" y="4797425"/>
            <a:ext cx="355600" cy="461963"/>
          </a:xfrm>
          <a:prstGeom prst="rect">
            <a:avLst/>
          </a:prstGeom>
          <a:noFill/>
          <a:ln w="9525">
            <a:noFill/>
            <a:miter lim="800000"/>
            <a:headEnd/>
            <a:tailEnd/>
          </a:ln>
        </p:spPr>
        <p:txBody>
          <a:bodyPr wrap="none">
            <a:spAutoFit/>
          </a:bodyPr>
          <a:lstStyle/>
          <a:p>
            <a:r>
              <a:rPr lang="en-US" altLang="ja-JP" sz="2400"/>
              <a:t>o</a:t>
            </a:r>
            <a:endParaRPr lang="ja-JP" altLang="en-US" sz="2400"/>
          </a:p>
        </p:txBody>
      </p:sp>
      <p:sp>
        <p:nvSpPr>
          <p:cNvPr id="83981" name="テキスト ボックス 59"/>
          <p:cNvSpPr txBox="1">
            <a:spLocks noChangeArrowheads="1"/>
          </p:cNvSpPr>
          <p:nvPr/>
        </p:nvSpPr>
        <p:spPr bwMode="auto">
          <a:xfrm>
            <a:off x="2847975" y="3746500"/>
            <a:ext cx="355600" cy="461963"/>
          </a:xfrm>
          <a:prstGeom prst="rect">
            <a:avLst/>
          </a:prstGeom>
          <a:noFill/>
          <a:ln w="9525">
            <a:noFill/>
            <a:miter lim="800000"/>
            <a:headEnd/>
            <a:tailEnd/>
          </a:ln>
        </p:spPr>
        <p:txBody>
          <a:bodyPr wrap="none">
            <a:spAutoFit/>
          </a:bodyPr>
          <a:lstStyle/>
          <a:p>
            <a:r>
              <a:rPr lang="en-US" altLang="ja-JP" sz="2400"/>
              <a:t>p</a:t>
            </a:r>
            <a:endParaRPr lang="ja-JP" altLang="en-US" sz="2400"/>
          </a:p>
        </p:txBody>
      </p:sp>
    </p:spTree>
  </p:cSld>
  <p:clrMapOvr>
    <a:masterClrMapping/>
  </p:clrMapOvr>
  <p:transition advTm="14149"/>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直線コネクタ 83"/>
          <p:cNvCxnSpPr>
            <a:endCxn id="80" idx="2"/>
          </p:cNvCxnSpPr>
          <p:nvPr/>
        </p:nvCxnSpPr>
        <p:spPr bwMode="auto">
          <a:xfrm>
            <a:off x="319088" y="4757738"/>
            <a:ext cx="1976437" cy="9525"/>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84995" name="タイトル 1"/>
          <p:cNvSpPr>
            <a:spLocks noGrp="1"/>
          </p:cNvSpPr>
          <p:nvPr>
            <p:ph type="title"/>
          </p:nvPr>
        </p:nvSpPr>
        <p:spPr/>
        <p:txBody>
          <a:bodyPr/>
          <a:lstStyle/>
          <a:p>
            <a:pPr eaLnBrk="1" hangingPunct="1"/>
            <a:r>
              <a:rPr lang="en-US" altLang="ja-JP"/>
              <a:t>2.1</a:t>
            </a:r>
            <a:r>
              <a:rPr lang="ja-JP" altLang="en-US"/>
              <a:t>　用語の説明</a:t>
            </a:r>
          </a:p>
        </p:txBody>
      </p:sp>
      <p:sp>
        <p:nvSpPr>
          <p:cNvPr id="84996"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重み付きグラフ：グラフの各辺</a:t>
            </a:r>
            <a:r>
              <a:rPr lang="en-US" altLang="ja-JP" sz="2400" dirty="0">
                <a:latin typeface="Calibri" pitchFamily="34" charset="0"/>
                <a:ea typeface="+mn-ea"/>
              </a:rPr>
              <a:t>e</a:t>
            </a:r>
            <a:r>
              <a:rPr lang="ja-JP" altLang="en-US" sz="2400" dirty="0">
                <a:latin typeface="Calibri" pitchFamily="34" charset="0"/>
                <a:ea typeface="+mn-ea"/>
              </a:rPr>
              <a:t>に重みと呼ばれる実数値</a:t>
            </a:r>
            <a:r>
              <a:rPr lang="en-US" altLang="ja-JP" sz="2400" dirty="0">
                <a:latin typeface="Calibri" pitchFamily="34" charset="0"/>
                <a:ea typeface="+mn-ea"/>
              </a:rPr>
              <a:t>w(e)</a:t>
            </a: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が割り当てられているグラフ</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グラフ及び部分グラフの重み：含まれている辺の重みの総和</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w(</a:t>
            </a:r>
            <a:r>
              <a:rPr lang="en-US" altLang="ja-JP" sz="2400" dirty="0" err="1">
                <a:latin typeface="Calibri" pitchFamily="34" charset="0"/>
                <a:ea typeface="+mn-ea"/>
              </a:rPr>
              <a:t>u,v</a:t>
            </a:r>
            <a:r>
              <a:rPr lang="en-US" altLang="ja-JP" sz="2400" dirty="0">
                <a:latin typeface="Calibri" pitchFamily="34" charset="0"/>
                <a:ea typeface="+mn-ea"/>
              </a:rPr>
              <a:t>)</a:t>
            </a:r>
            <a:r>
              <a:rPr lang="ja-JP" altLang="en-US" sz="2400" dirty="0">
                <a:latin typeface="Calibri" pitchFamily="34" charset="0"/>
                <a:ea typeface="+mn-ea"/>
              </a:rPr>
              <a:t>：重みが最小の </a:t>
            </a:r>
            <a:r>
              <a:rPr lang="en-US" altLang="ja-JP" sz="2400" dirty="0">
                <a:latin typeface="Calibri" pitchFamily="34" charset="0"/>
                <a:ea typeface="+mn-ea"/>
              </a:rPr>
              <a:t>u-v </a:t>
            </a:r>
            <a:r>
              <a:rPr lang="ja-JP" altLang="en-US" sz="2400" dirty="0">
                <a:latin typeface="Calibri" pitchFamily="34" charset="0"/>
                <a:ea typeface="+mn-ea"/>
              </a:rPr>
              <a:t>道の重み</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w(</a:t>
            </a:r>
            <a:r>
              <a:rPr lang="en-US" altLang="ja-JP" sz="2400" dirty="0" err="1">
                <a:latin typeface="Calibri" pitchFamily="34" charset="0"/>
                <a:ea typeface="+mn-ea"/>
              </a:rPr>
              <a:t>u,x</a:t>
            </a:r>
            <a:r>
              <a:rPr lang="en-US" altLang="ja-JP" sz="2400" dirty="0">
                <a:latin typeface="Calibri" pitchFamily="34" charset="0"/>
                <a:ea typeface="+mn-ea"/>
              </a:rPr>
              <a:t>)=3</a:t>
            </a:r>
          </a:p>
        </p:txBody>
      </p:sp>
      <p:cxnSp>
        <p:nvCxnSpPr>
          <p:cNvPr id="70" name="直線コネクタ 69"/>
          <p:cNvCxnSpPr/>
          <p:nvPr/>
        </p:nvCxnSpPr>
        <p:spPr bwMode="auto">
          <a:xfrm flipV="1">
            <a:off x="334963" y="4181475"/>
            <a:ext cx="1042987"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1" name="直線コネクタ 70"/>
          <p:cNvCxnSpPr/>
          <p:nvPr/>
        </p:nvCxnSpPr>
        <p:spPr bwMode="auto">
          <a:xfrm>
            <a:off x="1377950" y="4181475"/>
            <a:ext cx="1000125"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2" name="直線コネクタ 71"/>
          <p:cNvCxnSpPr>
            <a:endCxn id="81" idx="0"/>
          </p:cNvCxnSpPr>
          <p:nvPr/>
        </p:nvCxnSpPr>
        <p:spPr bwMode="auto">
          <a:xfrm rot="5400000">
            <a:off x="-146050" y="5248276"/>
            <a:ext cx="96202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3" name="直線コネクタ 72"/>
          <p:cNvCxnSpPr/>
          <p:nvPr/>
        </p:nvCxnSpPr>
        <p:spPr bwMode="auto">
          <a:xfrm>
            <a:off x="334963" y="5813425"/>
            <a:ext cx="1042987"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4" name="直線コネクタ 73"/>
          <p:cNvCxnSpPr/>
          <p:nvPr/>
        </p:nvCxnSpPr>
        <p:spPr bwMode="auto">
          <a:xfrm flipV="1">
            <a:off x="1377950" y="5813425"/>
            <a:ext cx="1000125"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5" name="直線コネクタ 74"/>
          <p:cNvCxnSpPr/>
          <p:nvPr/>
        </p:nvCxnSpPr>
        <p:spPr bwMode="auto">
          <a:xfrm rot="5400000">
            <a:off x="1855787" y="5291138"/>
            <a:ext cx="104457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76" name="直線コネクタ 75"/>
          <p:cNvCxnSpPr>
            <a:stCxn id="86" idx="1"/>
          </p:cNvCxnSpPr>
          <p:nvPr/>
        </p:nvCxnSpPr>
        <p:spPr bwMode="auto">
          <a:xfrm rot="16200000" flipV="1">
            <a:off x="2812256" y="4255294"/>
            <a:ext cx="454025" cy="4333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7" name="直線コネクタ 76"/>
          <p:cNvCxnSpPr>
            <a:endCxn id="87" idx="3"/>
          </p:cNvCxnSpPr>
          <p:nvPr/>
        </p:nvCxnSpPr>
        <p:spPr bwMode="auto">
          <a:xfrm rot="5400000" flipH="1" flipV="1">
            <a:off x="2308225" y="4311650"/>
            <a:ext cx="512763" cy="3730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78" name="円/楕円 77"/>
          <p:cNvSpPr/>
          <p:nvPr/>
        </p:nvSpPr>
        <p:spPr bwMode="auto">
          <a:xfrm>
            <a:off x="250825" y="4683125"/>
            <a:ext cx="168275"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9" name="円/楕円 78"/>
          <p:cNvSpPr/>
          <p:nvPr/>
        </p:nvSpPr>
        <p:spPr bwMode="auto">
          <a:xfrm>
            <a:off x="1295400" y="4097338"/>
            <a:ext cx="165100"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0" name="円/楕円 79"/>
          <p:cNvSpPr/>
          <p:nvPr/>
        </p:nvSpPr>
        <p:spPr bwMode="auto">
          <a:xfrm>
            <a:off x="2295525" y="4683125"/>
            <a:ext cx="166688"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1" name="円/楕円 80"/>
          <p:cNvSpPr/>
          <p:nvPr/>
        </p:nvSpPr>
        <p:spPr bwMode="auto">
          <a:xfrm>
            <a:off x="250825" y="5729288"/>
            <a:ext cx="168275"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2" name="円/楕円 81"/>
          <p:cNvSpPr/>
          <p:nvPr/>
        </p:nvSpPr>
        <p:spPr bwMode="auto">
          <a:xfrm>
            <a:off x="1295400" y="6316663"/>
            <a:ext cx="165100" cy="1666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3" name="円/楕円 82"/>
          <p:cNvSpPr/>
          <p:nvPr/>
        </p:nvSpPr>
        <p:spPr bwMode="auto">
          <a:xfrm>
            <a:off x="2295525" y="5729288"/>
            <a:ext cx="166688"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85" name="直線コネクタ 84"/>
          <p:cNvCxnSpPr>
            <a:endCxn id="86" idx="2"/>
          </p:cNvCxnSpPr>
          <p:nvPr/>
        </p:nvCxnSpPr>
        <p:spPr bwMode="auto">
          <a:xfrm>
            <a:off x="2390775" y="4746625"/>
            <a:ext cx="839788" cy="1111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86" name="円/楕円 85"/>
          <p:cNvSpPr/>
          <p:nvPr/>
        </p:nvSpPr>
        <p:spPr bwMode="auto">
          <a:xfrm>
            <a:off x="3230563" y="4673600"/>
            <a:ext cx="168275"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7" name="円/楕円 86"/>
          <p:cNvSpPr/>
          <p:nvPr/>
        </p:nvSpPr>
        <p:spPr bwMode="auto">
          <a:xfrm>
            <a:off x="2727325" y="4097338"/>
            <a:ext cx="168275"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5015" name="テキスト ボックス 87"/>
          <p:cNvSpPr txBox="1">
            <a:spLocks noChangeArrowheads="1"/>
          </p:cNvSpPr>
          <p:nvPr/>
        </p:nvSpPr>
        <p:spPr bwMode="auto">
          <a:xfrm>
            <a:off x="-3175" y="4354513"/>
            <a:ext cx="355600" cy="461962"/>
          </a:xfrm>
          <a:prstGeom prst="rect">
            <a:avLst/>
          </a:prstGeom>
          <a:noFill/>
          <a:ln w="9525">
            <a:noFill/>
            <a:miter lim="800000"/>
            <a:headEnd/>
            <a:tailEnd/>
          </a:ln>
        </p:spPr>
        <p:txBody>
          <a:bodyPr wrap="none">
            <a:spAutoFit/>
          </a:bodyPr>
          <a:lstStyle/>
          <a:p>
            <a:r>
              <a:rPr lang="en-US" altLang="ja-JP" sz="2400"/>
              <a:t>u</a:t>
            </a:r>
            <a:endParaRPr lang="ja-JP" altLang="en-US" sz="2400"/>
          </a:p>
        </p:txBody>
      </p:sp>
      <p:sp>
        <p:nvSpPr>
          <p:cNvPr id="85016" name="テキスト ボックス 88"/>
          <p:cNvSpPr txBox="1">
            <a:spLocks noChangeArrowheads="1"/>
          </p:cNvSpPr>
          <p:nvPr/>
        </p:nvSpPr>
        <p:spPr bwMode="auto">
          <a:xfrm>
            <a:off x="1042988" y="3716338"/>
            <a:ext cx="339725" cy="461962"/>
          </a:xfrm>
          <a:prstGeom prst="rect">
            <a:avLst/>
          </a:prstGeom>
          <a:noFill/>
          <a:ln w="9525">
            <a:noFill/>
            <a:miter lim="800000"/>
            <a:headEnd/>
            <a:tailEnd/>
          </a:ln>
        </p:spPr>
        <p:txBody>
          <a:bodyPr wrap="none">
            <a:spAutoFit/>
          </a:bodyPr>
          <a:lstStyle/>
          <a:p>
            <a:r>
              <a:rPr lang="en-US" altLang="ja-JP" sz="2400"/>
              <a:t>v</a:t>
            </a:r>
            <a:endParaRPr lang="ja-JP" altLang="en-US" sz="2400"/>
          </a:p>
        </p:txBody>
      </p:sp>
      <p:sp>
        <p:nvSpPr>
          <p:cNvPr id="85017" name="テキスト ボックス 89"/>
          <p:cNvSpPr txBox="1">
            <a:spLocks noChangeArrowheads="1"/>
          </p:cNvSpPr>
          <p:nvPr/>
        </p:nvSpPr>
        <p:spPr bwMode="auto">
          <a:xfrm>
            <a:off x="2411413" y="4797425"/>
            <a:ext cx="407987" cy="461963"/>
          </a:xfrm>
          <a:prstGeom prst="rect">
            <a:avLst/>
          </a:prstGeom>
          <a:noFill/>
          <a:ln w="9525">
            <a:noFill/>
            <a:miter lim="800000"/>
            <a:headEnd/>
            <a:tailEnd/>
          </a:ln>
        </p:spPr>
        <p:txBody>
          <a:bodyPr wrap="none">
            <a:spAutoFit/>
          </a:bodyPr>
          <a:lstStyle/>
          <a:p>
            <a:r>
              <a:rPr lang="en-US" altLang="ja-JP" sz="2400"/>
              <a:t>w</a:t>
            </a:r>
            <a:endParaRPr lang="ja-JP" altLang="en-US" sz="2400"/>
          </a:p>
        </p:txBody>
      </p:sp>
      <p:sp>
        <p:nvSpPr>
          <p:cNvPr id="85018" name="テキスト ボックス 90"/>
          <p:cNvSpPr txBox="1">
            <a:spLocks noChangeArrowheads="1"/>
          </p:cNvSpPr>
          <p:nvPr/>
        </p:nvSpPr>
        <p:spPr bwMode="auto">
          <a:xfrm>
            <a:off x="2411413" y="5618163"/>
            <a:ext cx="338137" cy="461962"/>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85019" name="テキスト ボックス 91"/>
          <p:cNvSpPr txBox="1">
            <a:spLocks noChangeArrowheads="1"/>
          </p:cNvSpPr>
          <p:nvPr/>
        </p:nvSpPr>
        <p:spPr bwMode="auto">
          <a:xfrm>
            <a:off x="1331913" y="6381750"/>
            <a:ext cx="338137" cy="461963"/>
          </a:xfrm>
          <a:prstGeom prst="rect">
            <a:avLst/>
          </a:prstGeom>
          <a:noFill/>
          <a:ln w="9525">
            <a:noFill/>
            <a:miter lim="800000"/>
            <a:headEnd/>
            <a:tailEnd/>
          </a:ln>
        </p:spPr>
        <p:txBody>
          <a:bodyPr wrap="none">
            <a:spAutoFit/>
          </a:bodyPr>
          <a:lstStyle/>
          <a:p>
            <a:r>
              <a:rPr lang="en-US" altLang="ja-JP" sz="2400"/>
              <a:t>y</a:t>
            </a:r>
            <a:endParaRPr lang="ja-JP" altLang="en-US" sz="2400"/>
          </a:p>
        </p:txBody>
      </p:sp>
      <p:sp>
        <p:nvSpPr>
          <p:cNvPr id="85020" name="テキスト ボックス 92"/>
          <p:cNvSpPr txBox="1">
            <a:spLocks noChangeArrowheads="1"/>
          </p:cNvSpPr>
          <p:nvPr/>
        </p:nvSpPr>
        <p:spPr bwMode="auto">
          <a:xfrm>
            <a:off x="-36513" y="5691188"/>
            <a:ext cx="338138" cy="461962"/>
          </a:xfrm>
          <a:prstGeom prst="rect">
            <a:avLst/>
          </a:prstGeom>
          <a:noFill/>
          <a:ln w="9525">
            <a:noFill/>
            <a:miter lim="800000"/>
            <a:headEnd/>
            <a:tailEnd/>
          </a:ln>
        </p:spPr>
        <p:txBody>
          <a:bodyPr wrap="none">
            <a:spAutoFit/>
          </a:bodyPr>
          <a:lstStyle/>
          <a:p>
            <a:r>
              <a:rPr lang="en-US" altLang="ja-JP" sz="2400"/>
              <a:t>z</a:t>
            </a:r>
            <a:endParaRPr lang="ja-JP" altLang="en-US" sz="2400"/>
          </a:p>
        </p:txBody>
      </p:sp>
      <p:sp>
        <p:nvSpPr>
          <p:cNvPr id="85021" name="テキスト ボックス 93"/>
          <p:cNvSpPr txBox="1">
            <a:spLocks noChangeArrowheads="1"/>
          </p:cNvSpPr>
          <p:nvPr/>
        </p:nvSpPr>
        <p:spPr bwMode="auto">
          <a:xfrm>
            <a:off x="3208338" y="4797425"/>
            <a:ext cx="355600" cy="461963"/>
          </a:xfrm>
          <a:prstGeom prst="rect">
            <a:avLst/>
          </a:prstGeom>
          <a:noFill/>
          <a:ln w="9525">
            <a:noFill/>
            <a:miter lim="800000"/>
            <a:headEnd/>
            <a:tailEnd/>
          </a:ln>
        </p:spPr>
        <p:txBody>
          <a:bodyPr wrap="none">
            <a:spAutoFit/>
          </a:bodyPr>
          <a:lstStyle/>
          <a:p>
            <a:r>
              <a:rPr lang="en-US" altLang="ja-JP" sz="2400"/>
              <a:t>o</a:t>
            </a:r>
            <a:endParaRPr lang="ja-JP" altLang="en-US" sz="2400"/>
          </a:p>
        </p:txBody>
      </p:sp>
      <p:sp>
        <p:nvSpPr>
          <p:cNvPr id="85022" name="テキスト ボックス 94"/>
          <p:cNvSpPr txBox="1">
            <a:spLocks noChangeArrowheads="1"/>
          </p:cNvSpPr>
          <p:nvPr/>
        </p:nvSpPr>
        <p:spPr bwMode="auto">
          <a:xfrm>
            <a:off x="2847975" y="3746500"/>
            <a:ext cx="355600" cy="461963"/>
          </a:xfrm>
          <a:prstGeom prst="rect">
            <a:avLst/>
          </a:prstGeom>
          <a:noFill/>
          <a:ln w="9525">
            <a:noFill/>
            <a:miter lim="800000"/>
            <a:headEnd/>
            <a:tailEnd/>
          </a:ln>
        </p:spPr>
        <p:txBody>
          <a:bodyPr wrap="none">
            <a:spAutoFit/>
          </a:bodyPr>
          <a:lstStyle/>
          <a:p>
            <a:r>
              <a:rPr lang="en-US" altLang="ja-JP" sz="2400"/>
              <a:t>p</a:t>
            </a:r>
            <a:endParaRPr lang="ja-JP" altLang="en-US" sz="2400"/>
          </a:p>
        </p:txBody>
      </p:sp>
      <p:sp>
        <p:nvSpPr>
          <p:cNvPr id="85023" name="テキスト ボックス 95"/>
          <p:cNvSpPr txBox="1">
            <a:spLocks noChangeArrowheads="1"/>
          </p:cNvSpPr>
          <p:nvPr/>
        </p:nvSpPr>
        <p:spPr bwMode="auto">
          <a:xfrm>
            <a:off x="542925" y="40767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85024" name="テキスト ボックス 96"/>
          <p:cNvSpPr txBox="1">
            <a:spLocks noChangeArrowheads="1"/>
          </p:cNvSpPr>
          <p:nvPr/>
        </p:nvSpPr>
        <p:spPr bwMode="auto">
          <a:xfrm>
            <a:off x="323850" y="5084763"/>
            <a:ext cx="355600"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85025" name="テキスト ボックス 97"/>
          <p:cNvSpPr txBox="1">
            <a:spLocks noChangeArrowheads="1"/>
          </p:cNvSpPr>
          <p:nvPr/>
        </p:nvSpPr>
        <p:spPr bwMode="auto">
          <a:xfrm>
            <a:off x="542925" y="6021388"/>
            <a:ext cx="357188" cy="461962"/>
          </a:xfrm>
          <a:prstGeom prst="rect">
            <a:avLst/>
          </a:prstGeom>
          <a:noFill/>
          <a:ln w="9525">
            <a:noFill/>
            <a:miter lim="800000"/>
            <a:headEnd/>
            <a:tailEnd/>
          </a:ln>
        </p:spPr>
        <p:txBody>
          <a:bodyPr wrap="none">
            <a:spAutoFit/>
          </a:bodyPr>
          <a:lstStyle/>
          <a:p>
            <a:r>
              <a:rPr lang="en-US" altLang="ja-JP" sz="2400"/>
              <a:t>1</a:t>
            </a:r>
            <a:endParaRPr lang="ja-JP" altLang="en-US" sz="2400"/>
          </a:p>
        </p:txBody>
      </p:sp>
      <p:sp>
        <p:nvSpPr>
          <p:cNvPr id="85026" name="テキスト ボックス 98"/>
          <p:cNvSpPr txBox="1">
            <a:spLocks noChangeArrowheads="1"/>
          </p:cNvSpPr>
          <p:nvPr/>
        </p:nvSpPr>
        <p:spPr bwMode="auto">
          <a:xfrm>
            <a:off x="1835150" y="6021388"/>
            <a:ext cx="357188"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85027" name="テキスト ボックス 99"/>
          <p:cNvSpPr txBox="1">
            <a:spLocks noChangeArrowheads="1"/>
          </p:cNvSpPr>
          <p:nvPr/>
        </p:nvSpPr>
        <p:spPr bwMode="auto">
          <a:xfrm>
            <a:off x="1839913" y="40767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85028" name="テキスト ボックス 100"/>
          <p:cNvSpPr txBox="1">
            <a:spLocks noChangeArrowheads="1"/>
          </p:cNvSpPr>
          <p:nvPr/>
        </p:nvSpPr>
        <p:spPr bwMode="auto">
          <a:xfrm>
            <a:off x="1116013" y="4724400"/>
            <a:ext cx="355600" cy="461963"/>
          </a:xfrm>
          <a:prstGeom prst="rect">
            <a:avLst/>
          </a:prstGeom>
          <a:noFill/>
          <a:ln w="9525">
            <a:noFill/>
            <a:miter lim="800000"/>
            <a:headEnd/>
            <a:tailEnd/>
          </a:ln>
        </p:spPr>
        <p:txBody>
          <a:bodyPr wrap="none">
            <a:spAutoFit/>
          </a:bodyPr>
          <a:lstStyle/>
          <a:p>
            <a:r>
              <a:rPr lang="en-US" altLang="ja-JP" sz="2400"/>
              <a:t>1</a:t>
            </a:r>
            <a:endParaRPr lang="ja-JP" altLang="en-US" sz="2400"/>
          </a:p>
        </p:txBody>
      </p:sp>
      <p:sp>
        <p:nvSpPr>
          <p:cNvPr id="85029" name="テキスト ボックス 101"/>
          <p:cNvSpPr txBox="1">
            <a:spLocks noChangeArrowheads="1"/>
          </p:cNvSpPr>
          <p:nvPr/>
        </p:nvSpPr>
        <p:spPr bwMode="auto">
          <a:xfrm>
            <a:off x="1982788" y="5084763"/>
            <a:ext cx="357187" cy="461962"/>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85030" name="テキスト ボックス 102"/>
          <p:cNvSpPr txBox="1">
            <a:spLocks noChangeArrowheads="1"/>
          </p:cNvSpPr>
          <p:nvPr/>
        </p:nvSpPr>
        <p:spPr bwMode="auto">
          <a:xfrm>
            <a:off x="2268538" y="4048125"/>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85031" name="テキスト ボックス 103"/>
          <p:cNvSpPr txBox="1">
            <a:spLocks noChangeArrowheads="1"/>
          </p:cNvSpPr>
          <p:nvPr/>
        </p:nvSpPr>
        <p:spPr bwMode="auto">
          <a:xfrm>
            <a:off x="3063875" y="4076700"/>
            <a:ext cx="355600" cy="461963"/>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85032" name="テキスト ボックス 104"/>
          <p:cNvSpPr txBox="1">
            <a:spLocks noChangeArrowheads="1"/>
          </p:cNvSpPr>
          <p:nvPr/>
        </p:nvSpPr>
        <p:spPr bwMode="auto">
          <a:xfrm>
            <a:off x="2771775" y="47244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Tree>
  </p:cSld>
  <p:clrMapOvr>
    <a:masterClrMapping/>
  </p:clrMapOvr>
  <p:transition advTm="14149"/>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タイトル 1"/>
          <p:cNvSpPr>
            <a:spLocks noGrp="1"/>
          </p:cNvSpPr>
          <p:nvPr>
            <p:ph type="title"/>
          </p:nvPr>
        </p:nvSpPr>
        <p:spPr/>
        <p:txBody>
          <a:bodyPr/>
          <a:lstStyle/>
          <a:p>
            <a:pPr eaLnBrk="1" hangingPunct="1"/>
            <a:r>
              <a:rPr lang="en-US" altLang="ja-JP"/>
              <a:t>2.1</a:t>
            </a:r>
            <a:r>
              <a:rPr lang="ja-JP" altLang="en-US"/>
              <a:t>　用語の説明</a:t>
            </a:r>
          </a:p>
        </p:txBody>
      </p:sp>
      <p:sp>
        <p:nvSpPr>
          <p:cNvPr id="86019"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重み付きグラフ：グラフの各辺</a:t>
            </a:r>
            <a:r>
              <a:rPr lang="en-US" altLang="ja-JP" sz="2400" dirty="0">
                <a:latin typeface="Calibri" pitchFamily="34" charset="0"/>
                <a:ea typeface="+mn-ea"/>
              </a:rPr>
              <a:t>e</a:t>
            </a:r>
            <a:r>
              <a:rPr lang="ja-JP" altLang="en-US" sz="2400" dirty="0">
                <a:latin typeface="Calibri" pitchFamily="34" charset="0"/>
                <a:ea typeface="+mn-ea"/>
              </a:rPr>
              <a:t>に重みと呼ばれる実数値</a:t>
            </a:r>
            <a:r>
              <a:rPr lang="en-US" altLang="ja-JP" sz="2400" dirty="0">
                <a:latin typeface="Calibri" pitchFamily="34" charset="0"/>
                <a:ea typeface="+mn-ea"/>
              </a:rPr>
              <a:t>w(e)</a:t>
            </a: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が割り当てられているグラフ</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グラフ及び部分グラフの重み：含まれている辺の重みの総和</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w(</a:t>
            </a:r>
            <a:r>
              <a:rPr lang="en-US" altLang="ja-JP" sz="2400" dirty="0" err="1">
                <a:latin typeface="Calibri" pitchFamily="34" charset="0"/>
                <a:ea typeface="+mn-ea"/>
              </a:rPr>
              <a:t>u,v</a:t>
            </a:r>
            <a:r>
              <a:rPr lang="en-US" altLang="ja-JP" sz="2400" dirty="0">
                <a:latin typeface="Calibri" pitchFamily="34" charset="0"/>
                <a:ea typeface="+mn-ea"/>
              </a:rPr>
              <a:t>)</a:t>
            </a:r>
            <a:r>
              <a:rPr lang="ja-JP" altLang="en-US" sz="2400" dirty="0">
                <a:latin typeface="Calibri" pitchFamily="34" charset="0"/>
                <a:ea typeface="+mn-ea"/>
              </a:rPr>
              <a:t>：重みが最小の </a:t>
            </a:r>
            <a:r>
              <a:rPr lang="en-US" altLang="ja-JP" sz="2400" dirty="0">
                <a:latin typeface="Calibri" pitchFamily="34" charset="0"/>
                <a:ea typeface="+mn-ea"/>
              </a:rPr>
              <a:t>u-v </a:t>
            </a:r>
            <a:r>
              <a:rPr lang="ja-JP" altLang="en-US" sz="2400" dirty="0">
                <a:latin typeface="Calibri" pitchFamily="34" charset="0"/>
                <a:ea typeface="+mn-ea"/>
              </a:rPr>
              <a:t>道の重み</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注意：全ての辺の重みが</a:t>
            </a:r>
            <a:r>
              <a:rPr lang="en-US" altLang="ja-JP" sz="2400" dirty="0">
                <a:latin typeface="Calibri" pitchFamily="34" charset="0"/>
                <a:ea typeface="+mn-ea"/>
              </a:rPr>
              <a:t>1</a:t>
            </a:r>
            <a:r>
              <a:rPr lang="ja-JP" altLang="en-US" sz="2400" dirty="0">
                <a:latin typeface="Calibri" pitchFamily="34" charset="0"/>
                <a:ea typeface="+mn-ea"/>
              </a:rPr>
              <a:t>のとき，</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グラフの重み</a:t>
            </a:r>
            <a:r>
              <a:rPr lang="en-US" altLang="ja-JP" sz="2400" dirty="0">
                <a:latin typeface="Calibri" pitchFamily="34" charset="0"/>
                <a:ea typeface="+mn-ea"/>
              </a:rPr>
              <a:t>=|E(G)|</a:t>
            </a:r>
            <a:r>
              <a:rPr lang="ja-JP" altLang="en-US" sz="2400" dirty="0">
                <a:latin typeface="Calibri" pitchFamily="34" charset="0"/>
                <a:ea typeface="+mn-ea"/>
              </a:rPr>
              <a:t>で</a:t>
            </a:r>
            <a:r>
              <a:rPr lang="en-US" altLang="ja-JP" sz="2400" dirty="0">
                <a:latin typeface="Calibri" pitchFamily="34" charset="0"/>
                <a:ea typeface="+mn-ea"/>
              </a:rPr>
              <a:t> w(</a:t>
            </a:r>
            <a:r>
              <a:rPr lang="en-US" altLang="ja-JP" sz="2400" dirty="0" err="1">
                <a:latin typeface="Calibri" pitchFamily="34" charset="0"/>
                <a:ea typeface="+mn-ea"/>
              </a:rPr>
              <a:t>u,v</a:t>
            </a:r>
            <a:r>
              <a:rPr lang="en-US" altLang="ja-JP" sz="2400" dirty="0">
                <a:latin typeface="Calibri" pitchFamily="34" charset="0"/>
                <a:ea typeface="+mn-ea"/>
              </a:rPr>
              <a:t>)=</a:t>
            </a:r>
            <a:r>
              <a:rPr lang="en-US" altLang="ja-JP" sz="2400" dirty="0" err="1">
                <a:latin typeface="Calibri" pitchFamily="34" charset="0"/>
                <a:ea typeface="+mn-ea"/>
              </a:rPr>
              <a:t>d</a:t>
            </a:r>
            <a:r>
              <a:rPr lang="en-US" altLang="ja-JP" dirty="0" err="1">
                <a:latin typeface="Calibri" pitchFamily="34" charset="0"/>
                <a:ea typeface="+mn-ea"/>
              </a:rPr>
              <a:t>G</a:t>
            </a:r>
            <a:r>
              <a:rPr lang="en-US" altLang="ja-JP" sz="2400" dirty="0">
                <a:latin typeface="Calibri" pitchFamily="34" charset="0"/>
                <a:ea typeface="+mn-ea"/>
              </a:rPr>
              <a:t>(</a:t>
            </a:r>
            <a:r>
              <a:rPr lang="en-US" altLang="ja-JP" sz="2400" dirty="0" err="1">
                <a:latin typeface="Calibri" pitchFamily="34" charset="0"/>
                <a:ea typeface="+mn-ea"/>
              </a:rPr>
              <a:t>u,v</a:t>
            </a:r>
            <a:r>
              <a:rPr lang="en-US" altLang="ja-JP" sz="2400" dirty="0">
                <a:latin typeface="Calibri" pitchFamily="34" charset="0"/>
                <a:ea typeface="+mn-ea"/>
              </a:rPr>
              <a:t>)</a:t>
            </a:r>
            <a:r>
              <a:rPr lang="ja-JP" altLang="en-US" sz="2400" dirty="0">
                <a:latin typeface="Calibri" pitchFamily="34" charset="0"/>
                <a:ea typeface="+mn-ea"/>
              </a:rPr>
              <a:t> となる　　　　　　　　　　　　　</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p:txBody>
      </p:sp>
    </p:spTree>
  </p:cSld>
  <p:clrMapOvr>
    <a:masterClrMapping/>
  </p:clrMapOvr>
  <p:transition advTm="14149"/>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042" name="グループ化 28"/>
          <p:cNvGrpSpPr>
            <a:grpSpLocks/>
          </p:cNvGrpSpPr>
          <p:nvPr/>
        </p:nvGrpSpPr>
        <p:grpSpPr bwMode="auto">
          <a:xfrm>
            <a:off x="2555875" y="3962400"/>
            <a:ext cx="3311525" cy="2851150"/>
            <a:chOff x="2411760" y="2420888"/>
            <a:chExt cx="4014814" cy="3456384"/>
          </a:xfrm>
        </p:grpSpPr>
        <p:cxnSp>
          <p:nvCxnSpPr>
            <p:cNvPr id="64" name="直線コネクタ 63"/>
            <p:cNvCxnSpPr/>
            <p:nvPr/>
          </p:nvCxnSpPr>
          <p:spPr bwMode="auto">
            <a:xfrm rot="5400000">
              <a:off x="3705182" y="3429321"/>
              <a:ext cx="1439519"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021" y="4356889"/>
              <a:ext cx="1272087" cy="90650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3811" y="2734580"/>
              <a:ext cx="1410766" cy="105462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87048" name="テキスト ボックス 32"/>
            <p:cNvSpPr txBox="1">
              <a:spLocks noChangeArrowheads="1"/>
            </p:cNvSpPr>
            <p:nvPr/>
          </p:nvSpPr>
          <p:spPr bwMode="auto">
            <a:xfrm>
              <a:off x="3420792" y="2751311"/>
              <a:ext cx="356188" cy="461665"/>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8309" y="4248160"/>
              <a:ext cx="1631968" cy="76408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993" y="5398075"/>
              <a:ext cx="1555115" cy="4811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6840" y="4320338"/>
              <a:ext cx="1608874" cy="5466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5305" y="2709561"/>
              <a:ext cx="1439636" cy="107963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6517" y="3789201"/>
              <a:ext cx="1368424" cy="40606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0913" y="4452160"/>
              <a:ext cx="1297106" cy="69094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6244" y="2420888"/>
              <a:ext cx="602415" cy="60621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457" y="3500527"/>
              <a:ext cx="600490" cy="60621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20275" y="5084382"/>
              <a:ext cx="600490" cy="60621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6244" y="3860407"/>
              <a:ext cx="602415" cy="60621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7805" y="3500527"/>
              <a:ext cx="600490" cy="60621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4260" y="5084382"/>
              <a:ext cx="600490" cy="60621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7061" name="テキスト ボックス 55"/>
            <p:cNvSpPr txBox="1">
              <a:spLocks noChangeArrowheads="1"/>
            </p:cNvSpPr>
            <p:nvPr/>
          </p:nvSpPr>
          <p:spPr bwMode="auto">
            <a:xfrm>
              <a:off x="3573192" y="3543399"/>
              <a:ext cx="356188" cy="461665"/>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87062" name="テキスト ボックス 56"/>
            <p:cNvSpPr txBox="1">
              <a:spLocks noChangeArrowheads="1"/>
            </p:cNvSpPr>
            <p:nvPr/>
          </p:nvSpPr>
          <p:spPr bwMode="auto">
            <a:xfrm>
              <a:off x="3776980" y="4437112"/>
              <a:ext cx="356188" cy="461665"/>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87063" name="テキスト ボックス 57"/>
            <p:cNvSpPr txBox="1">
              <a:spLocks noChangeArrowheads="1"/>
            </p:cNvSpPr>
            <p:nvPr/>
          </p:nvSpPr>
          <p:spPr bwMode="auto">
            <a:xfrm>
              <a:off x="2984892" y="4407495"/>
              <a:ext cx="356188" cy="46166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87064" name="テキスト ボックス 58"/>
            <p:cNvSpPr txBox="1">
              <a:spLocks noChangeArrowheads="1"/>
            </p:cNvSpPr>
            <p:nvPr/>
          </p:nvSpPr>
          <p:spPr bwMode="auto">
            <a:xfrm>
              <a:off x="5073124" y="2708920"/>
              <a:ext cx="356188" cy="461665"/>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87065" name="テキスト ボックス 59"/>
            <p:cNvSpPr txBox="1">
              <a:spLocks noChangeArrowheads="1"/>
            </p:cNvSpPr>
            <p:nvPr/>
          </p:nvSpPr>
          <p:spPr bwMode="auto">
            <a:xfrm>
              <a:off x="4497060" y="3255367"/>
              <a:ext cx="356188" cy="46166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87066" name="テキスト ボックス 60"/>
            <p:cNvSpPr txBox="1">
              <a:spLocks noChangeArrowheads="1"/>
            </p:cNvSpPr>
            <p:nvPr/>
          </p:nvSpPr>
          <p:spPr bwMode="auto">
            <a:xfrm>
              <a:off x="4860952" y="4407495"/>
              <a:ext cx="356188" cy="46166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87067" name="テキスト ボックス 66"/>
            <p:cNvSpPr txBox="1">
              <a:spLocks noChangeArrowheads="1"/>
            </p:cNvSpPr>
            <p:nvPr/>
          </p:nvSpPr>
          <p:spPr bwMode="auto">
            <a:xfrm>
              <a:off x="4353044" y="5415607"/>
              <a:ext cx="356188" cy="461665"/>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87068" name="テキスト ボックス 67"/>
            <p:cNvSpPr txBox="1">
              <a:spLocks noChangeArrowheads="1"/>
            </p:cNvSpPr>
            <p:nvPr/>
          </p:nvSpPr>
          <p:spPr bwMode="auto">
            <a:xfrm>
              <a:off x="5653040" y="4407495"/>
              <a:ext cx="356188" cy="461665"/>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87069" name="テキスト ボックス 68"/>
            <p:cNvSpPr txBox="1">
              <a:spLocks noChangeArrowheads="1"/>
            </p:cNvSpPr>
            <p:nvPr/>
          </p:nvSpPr>
          <p:spPr bwMode="auto">
            <a:xfrm>
              <a:off x="2411760" y="3356992"/>
              <a:ext cx="338554" cy="46166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87070" name="テキスト ボックス 69"/>
            <p:cNvSpPr txBox="1">
              <a:spLocks noChangeArrowheads="1"/>
            </p:cNvSpPr>
            <p:nvPr/>
          </p:nvSpPr>
          <p:spPr bwMode="auto">
            <a:xfrm>
              <a:off x="6088020" y="3356992"/>
              <a:ext cx="338554" cy="461665"/>
            </a:xfrm>
            <a:prstGeom prst="rect">
              <a:avLst/>
            </a:prstGeom>
            <a:noFill/>
            <a:ln w="9525">
              <a:noFill/>
              <a:miter lim="800000"/>
              <a:headEnd/>
              <a:tailEnd/>
            </a:ln>
          </p:spPr>
          <p:txBody>
            <a:bodyPr wrap="none">
              <a:spAutoFit/>
            </a:bodyPr>
            <a:lstStyle/>
            <a:p>
              <a:r>
                <a:rPr lang="en-US" altLang="ja-JP" sz="2400"/>
                <a:t>y</a:t>
              </a:r>
              <a:endParaRPr lang="ja-JP" altLang="en-US" sz="2400"/>
            </a:p>
          </p:txBody>
        </p:sp>
      </p:grpSp>
      <p:sp>
        <p:nvSpPr>
          <p:cNvPr id="87043" name="タイトル 1"/>
          <p:cNvSpPr>
            <a:spLocks noGrp="1"/>
          </p:cNvSpPr>
          <p:nvPr>
            <p:ph type="title"/>
          </p:nvPr>
        </p:nvSpPr>
        <p:spPr/>
        <p:txBody>
          <a:bodyPr/>
          <a:lstStyle/>
          <a:p>
            <a:pPr eaLnBrk="1" hangingPunct="1"/>
            <a:r>
              <a:rPr lang="en-US" altLang="ja-JP"/>
              <a:t>2.2</a:t>
            </a:r>
            <a:r>
              <a:rPr lang="ja-JP" altLang="en-US"/>
              <a:t>　最短経路問題</a:t>
            </a:r>
          </a:p>
        </p:txBody>
      </p:sp>
      <p:sp>
        <p:nvSpPr>
          <p:cNvPr id="30" name="コンテンツ プレースホルダー 2"/>
          <p:cNvSpPr txBox="1">
            <a:spLocks/>
          </p:cNvSpPr>
          <p:nvPr/>
        </p:nvSpPr>
        <p:spPr bwMode="auto">
          <a:xfrm>
            <a:off x="609600" y="191611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最短経路問題：</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重み付きグラフの</a:t>
            </a:r>
            <a:r>
              <a:rPr lang="en-US" altLang="ja-JP" sz="2400" dirty="0">
                <a:latin typeface="Calibri" pitchFamily="34" charset="0"/>
                <a:ea typeface="+mn-ea"/>
              </a:rPr>
              <a:t>2</a:t>
            </a:r>
            <a:r>
              <a:rPr lang="ja-JP" altLang="en-US" sz="2400" dirty="0">
                <a:latin typeface="Calibri" pitchFamily="34" charset="0"/>
                <a:ea typeface="+mn-ea"/>
              </a:rPr>
              <a:t>頂点間の道で</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重みが最小となるものを求める問題</a:t>
            </a:r>
            <a:endParaRPr lang="en-US" altLang="ja-JP" sz="2400" dirty="0">
              <a:latin typeface="Calibri" pitchFamily="34" charset="0"/>
              <a:ea typeface="+mn-ea"/>
            </a:endParaRPr>
          </a:p>
        </p:txBody>
      </p:sp>
    </p:spTree>
  </p:cSld>
  <p:clrMapOvr>
    <a:masterClrMapping/>
  </p:clrMapOvr>
  <p:transition advTm="14149"/>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621881" y="4793457"/>
            <a:ext cx="1189037"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240213" y="4219575"/>
            <a:ext cx="1165225" cy="8715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88068" name="テキスト ボックス 32"/>
          <p:cNvSpPr txBox="1">
            <a:spLocks noChangeArrowheads="1"/>
          </p:cNvSpPr>
          <p:nvPr/>
        </p:nvSpPr>
        <p:spPr bwMode="auto">
          <a:xfrm>
            <a:off x="3387725" y="4233863"/>
            <a:ext cx="293688" cy="381000"/>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693987" y="5468938"/>
            <a:ext cx="1344613" cy="6302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646488" y="6418263"/>
            <a:ext cx="1282700" cy="381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3028950" y="4198938"/>
            <a:ext cx="1187450" cy="89217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397250" y="5637213"/>
            <a:ext cx="1068388" cy="56991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3979863" y="3962400"/>
            <a:ext cx="495300" cy="49847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387725" y="6159500"/>
            <a:ext cx="495300" cy="50006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8075" name="テキスト ボックス 55"/>
          <p:cNvSpPr txBox="1">
            <a:spLocks noChangeArrowheads="1"/>
          </p:cNvSpPr>
          <p:nvPr/>
        </p:nvSpPr>
        <p:spPr bwMode="auto">
          <a:xfrm>
            <a:off x="3514725" y="4887913"/>
            <a:ext cx="293688" cy="381000"/>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88076" name="テキスト ボックス 56"/>
          <p:cNvSpPr txBox="1">
            <a:spLocks noChangeArrowheads="1"/>
          </p:cNvSpPr>
          <p:nvPr/>
        </p:nvSpPr>
        <p:spPr bwMode="auto">
          <a:xfrm>
            <a:off x="3681413" y="5624513"/>
            <a:ext cx="295275" cy="381000"/>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88077" name="テキスト ボックス 57"/>
          <p:cNvSpPr txBox="1">
            <a:spLocks noChangeArrowheads="1"/>
          </p:cNvSpPr>
          <p:nvPr/>
        </p:nvSpPr>
        <p:spPr bwMode="auto">
          <a:xfrm>
            <a:off x="3028950" y="5600700"/>
            <a:ext cx="293688" cy="381000"/>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88078" name="テキスト ボックス 58"/>
          <p:cNvSpPr txBox="1">
            <a:spLocks noChangeArrowheads="1"/>
          </p:cNvSpPr>
          <p:nvPr/>
        </p:nvSpPr>
        <p:spPr bwMode="auto">
          <a:xfrm>
            <a:off x="4751388" y="4198938"/>
            <a:ext cx="293687" cy="381000"/>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88079" name="テキスト ボックス 59"/>
          <p:cNvSpPr txBox="1">
            <a:spLocks noChangeArrowheads="1"/>
          </p:cNvSpPr>
          <p:nvPr/>
        </p:nvSpPr>
        <p:spPr bwMode="auto">
          <a:xfrm>
            <a:off x="4276725" y="4649788"/>
            <a:ext cx="293688" cy="381000"/>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88080" name="テキスト ボックス 60"/>
          <p:cNvSpPr txBox="1">
            <a:spLocks noChangeArrowheads="1"/>
          </p:cNvSpPr>
          <p:nvPr/>
        </p:nvSpPr>
        <p:spPr bwMode="auto">
          <a:xfrm>
            <a:off x="4576763" y="5600700"/>
            <a:ext cx="293687" cy="381000"/>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88081" name="テキスト ボックス 66"/>
          <p:cNvSpPr txBox="1">
            <a:spLocks noChangeArrowheads="1"/>
          </p:cNvSpPr>
          <p:nvPr/>
        </p:nvSpPr>
        <p:spPr bwMode="auto">
          <a:xfrm>
            <a:off x="4157663" y="6432550"/>
            <a:ext cx="293687" cy="381000"/>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88082" name="テキスト ボックス 67"/>
          <p:cNvSpPr txBox="1">
            <a:spLocks noChangeArrowheads="1"/>
          </p:cNvSpPr>
          <p:nvPr/>
        </p:nvSpPr>
        <p:spPr bwMode="auto">
          <a:xfrm>
            <a:off x="5229225" y="5600700"/>
            <a:ext cx="295275" cy="381000"/>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88083" name="テキスト ボックス 68"/>
          <p:cNvSpPr txBox="1">
            <a:spLocks noChangeArrowheads="1"/>
          </p:cNvSpPr>
          <p:nvPr/>
        </p:nvSpPr>
        <p:spPr bwMode="auto">
          <a:xfrm>
            <a:off x="2555875" y="4733925"/>
            <a:ext cx="279400" cy="381000"/>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88084" name="テキスト ボックス 69"/>
          <p:cNvSpPr txBox="1">
            <a:spLocks noChangeArrowheads="1"/>
          </p:cNvSpPr>
          <p:nvPr/>
        </p:nvSpPr>
        <p:spPr bwMode="auto">
          <a:xfrm>
            <a:off x="5589588" y="4733925"/>
            <a:ext cx="277812" cy="381000"/>
          </a:xfrm>
          <a:prstGeom prst="rect">
            <a:avLst/>
          </a:prstGeom>
          <a:noFill/>
          <a:ln w="9525">
            <a:noFill/>
            <a:miter lim="800000"/>
            <a:headEnd/>
            <a:tailEnd/>
          </a:ln>
        </p:spPr>
        <p:txBody>
          <a:bodyPr wrap="none">
            <a:spAutoFit/>
          </a:bodyPr>
          <a:lstStyle/>
          <a:p>
            <a:r>
              <a:rPr lang="en-US" altLang="ja-JP" sz="2400"/>
              <a:t>y</a:t>
            </a:r>
            <a:endParaRPr lang="ja-JP" altLang="en-US" sz="2400"/>
          </a:p>
        </p:txBody>
      </p:sp>
      <p:sp>
        <p:nvSpPr>
          <p:cNvPr id="88085" name="タイトル 1"/>
          <p:cNvSpPr>
            <a:spLocks noGrp="1"/>
          </p:cNvSpPr>
          <p:nvPr>
            <p:ph type="title"/>
          </p:nvPr>
        </p:nvSpPr>
        <p:spPr/>
        <p:txBody>
          <a:bodyPr/>
          <a:lstStyle/>
          <a:p>
            <a:pPr eaLnBrk="1" hangingPunct="1"/>
            <a:r>
              <a:rPr lang="en-US" altLang="ja-JP"/>
              <a:t>2.2</a:t>
            </a:r>
            <a:r>
              <a:rPr lang="ja-JP" altLang="en-US"/>
              <a:t>　最短経路問題</a:t>
            </a:r>
          </a:p>
        </p:txBody>
      </p:sp>
      <p:sp>
        <p:nvSpPr>
          <p:cNvPr id="30" name="コンテンツ プレースホルダー 2"/>
          <p:cNvSpPr txBox="1">
            <a:spLocks/>
          </p:cNvSpPr>
          <p:nvPr/>
        </p:nvSpPr>
        <p:spPr bwMode="auto">
          <a:xfrm>
            <a:off x="609600" y="191611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最短経路問題：</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重み付きグラフの</a:t>
            </a:r>
            <a:r>
              <a:rPr lang="en-US" altLang="ja-JP" sz="2400" dirty="0">
                <a:latin typeface="Calibri" pitchFamily="34" charset="0"/>
                <a:ea typeface="+mn-ea"/>
              </a:rPr>
              <a:t>2</a:t>
            </a:r>
            <a:r>
              <a:rPr lang="ja-JP" altLang="en-US" sz="2400" dirty="0">
                <a:latin typeface="Calibri" pitchFamily="34" charset="0"/>
                <a:ea typeface="+mn-ea"/>
              </a:rPr>
              <a:t>頂点間の道で</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重みが最小となるものを求める問題</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w(</a:t>
            </a:r>
            <a:r>
              <a:rPr lang="en-US" altLang="ja-JP" sz="2400" dirty="0" err="1">
                <a:latin typeface="Calibri" pitchFamily="34" charset="0"/>
                <a:ea typeface="+mn-ea"/>
              </a:rPr>
              <a:t>x,y</a:t>
            </a:r>
            <a:r>
              <a:rPr lang="en-US" altLang="ja-JP" sz="2400" dirty="0">
                <a:latin typeface="Calibri" pitchFamily="34" charset="0"/>
                <a:ea typeface="+mn-ea"/>
              </a:rPr>
              <a:t>)=10</a:t>
            </a:r>
          </a:p>
        </p:txBody>
      </p:sp>
      <p:cxnSp>
        <p:nvCxnSpPr>
          <p:cNvPr id="62" name="直線コネクタ 61"/>
          <p:cNvCxnSpPr/>
          <p:nvPr/>
        </p:nvCxnSpPr>
        <p:spPr bwMode="auto">
          <a:xfrm rot="16200000" flipH="1">
            <a:off x="4090988" y="5557838"/>
            <a:ext cx="1047750" cy="7493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515644" y="5528469"/>
            <a:ext cx="1327150" cy="45243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87688" y="5091113"/>
            <a:ext cx="1128712" cy="334962"/>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36" name="円/楕円 35"/>
          <p:cNvSpPr>
            <a:spLocks noChangeAspect="1"/>
          </p:cNvSpPr>
          <p:nvPr/>
        </p:nvSpPr>
        <p:spPr bwMode="auto">
          <a:xfrm>
            <a:off x="2794000" y="4852988"/>
            <a:ext cx="495300" cy="49847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3979863" y="5149850"/>
            <a:ext cx="495300" cy="500063"/>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167313" y="4852988"/>
            <a:ext cx="496887" cy="500062"/>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4694238" y="6159500"/>
            <a:ext cx="496887" cy="500063"/>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ransition advTm="14149"/>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タイトル 1"/>
          <p:cNvSpPr>
            <a:spLocks noGrp="1"/>
          </p:cNvSpPr>
          <p:nvPr>
            <p:ph type="title"/>
          </p:nvPr>
        </p:nvSpPr>
        <p:spPr/>
        <p:txBody>
          <a:bodyPr/>
          <a:lstStyle/>
          <a:p>
            <a:pPr eaLnBrk="1" hangingPunct="1"/>
            <a:r>
              <a:rPr lang="en-US" altLang="ja-JP"/>
              <a:t>2.2</a:t>
            </a:r>
            <a:r>
              <a:rPr lang="ja-JP" altLang="en-US"/>
              <a:t>　最短経路問題</a:t>
            </a:r>
          </a:p>
        </p:txBody>
      </p:sp>
      <p:sp>
        <p:nvSpPr>
          <p:cNvPr id="30" name="コンテンツ プレースホルダー 2"/>
          <p:cNvSpPr txBox="1">
            <a:spLocks/>
          </p:cNvSpPr>
          <p:nvPr/>
        </p:nvSpPr>
        <p:spPr bwMode="auto">
          <a:xfrm>
            <a:off x="609600" y="191611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最短経路問題：</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重み付きグラフの</a:t>
            </a:r>
            <a:r>
              <a:rPr lang="en-US" altLang="ja-JP" sz="2400" dirty="0">
                <a:latin typeface="Calibri" pitchFamily="34" charset="0"/>
                <a:ea typeface="+mn-ea"/>
              </a:rPr>
              <a:t>2</a:t>
            </a:r>
            <a:r>
              <a:rPr lang="ja-JP" altLang="en-US" sz="2400" dirty="0">
                <a:latin typeface="Calibri" pitchFamily="34" charset="0"/>
                <a:ea typeface="+mn-ea"/>
              </a:rPr>
              <a:t>頂点間の道で</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重みが最小となるものを求める問題</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ある</a:t>
            </a:r>
            <a:r>
              <a:rPr lang="en-US" altLang="ja-JP" sz="2400" dirty="0">
                <a:latin typeface="Calibri" pitchFamily="34" charset="0"/>
                <a:ea typeface="+mn-ea"/>
              </a:rPr>
              <a:t>2</a:t>
            </a:r>
            <a:r>
              <a:rPr lang="ja-JP" altLang="en-US" sz="2400" dirty="0">
                <a:latin typeface="Calibri" pitchFamily="34" charset="0"/>
                <a:ea typeface="+mn-ea"/>
              </a:rPr>
              <a:t>点間の距離や移動する時間を重みと</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捉えることにより，いろいろと応用が可能</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応用例：カーナビ，</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　　　　　 鉄道の経路案内</a:t>
            </a:r>
            <a:r>
              <a:rPr lang="ja-JP" altLang="en-US" sz="2400" dirty="0">
                <a:ea typeface="ＭＳ Ｐゴシック" charset="-128"/>
              </a:rPr>
              <a:t>（駅すぱあと，駅探，</a:t>
            </a:r>
            <a:r>
              <a:rPr lang="en-US" altLang="ja-JP" sz="2400" dirty="0">
                <a:ea typeface="ＭＳ Ｐゴシック" charset="-128"/>
              </a:rPr>
              <a:t>NAVITIME</a:t>
            </a:r>
            <a:r>
              <a:rPr lang="ja-JP" altLang="en-US" sz="2400" dirty="0">
                <a:ea typeface="ＭＳ Ｐゴシック" charset="-128"/>
              </a:rPr>
              <a:t>）</a:t>
            </a:r>
            <a:endParaRPr lang="en-US" altLang="ja-JP" sz="2400" dirty="0">
              <a:ea typeface="ＭＳ Ｐゴシック" charset="-128"/>
            </a:endParaRPr>
          </a:p>
          <a:p>
            <a:pPr marL="273050" indent="-273050">
              <a:spcBef>
                <a:spcPct val="20000"/>
              </a:spcBef>
              <a:buClr>
                <a:srgbClr val="0BD0D9"/>
              </a:buClr>
              <a:buSzPct val="95000"/>
              <a:defRPr/>
            </a:pP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全経路を調べなくても効率的に最短経路を求めることができる</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アルゴリズムが知られている</a:t>
            </a:r>
            <a:endParaRPr lang="en-US" altLang="ja-JP" sz="2400" dirty="0">
              <a:latin typeface="Calibri" pitchFamily="34" charset="0"/>
              <a:ea typeface="+mn-ea"/>
            </a:endParaRPr>
          </a:p>
        </p:txBody>
      </p:sp>
    </p:spTree>
  </p:cSld>
  <p:clrMapOvr>
    <a:masterClrMapping/>
  </p:clrMapOvr>
  <p:transition advTm="14149"/>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タイトル 1"/>
          <p:cNvSpPr>
            <a:spLocks noGrp="1"/>
          </p:cNvSpPr>
          <p:nvPr>
            <p:ph type="title"/>
          </p:nvPr>
        </p:nvSpPr>
        <p:spPr>
          <a:xfrm>
            <a:off x="2484438" y="2420938"/>
            <a:ext cx="8229600" cy="1143000"/>
          </a:xfrm>
        </p:spPr>
        <p:txBody>
          <a:bodyPr/>
          <a:lstStyle/>
          <a:p>
            <a:pPr eaLnBrk="1" hangingPunct="1"/>
            <a:br>
              <a:rPr lang="en-US" altLang="ja-JP"/>
            </a:br>
            <a:r>
              <a:rPr lang="en-US" altLang="ja-JP"/>
              <a:t>1.</a:t>
            </a:r>
            <a:r>
              <a:rPr lang="ja-JP" altLang="en-US"/>
              <a:t>　様々なグラフの例</a:t>
            </a:r>
          </a:p>
        </p:txBody>
      </p:sp>
    </p:spTree>
  </p:cSld>
  <p:clrMapOvr>
    <a:masterClrMapping/>
  </p:clrMapOvr>
  <p:transition advTm="14149"/>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
        <p:nvSpPr>
          <p:cNvPr id="9011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1" name="角丸四角形 40"/>
          <p:cNvSpPr/>
          <p:nvPr/>
        </p:nvSpPr>
        <p:spPr>
          <a:xfrm>
            <a:off x="250825" y="2565400"/>
            <a:ext cx="8208963" cy="41036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useBgFill="1">
        <p:nvSpPr>
          <p:cNvPr id="42" name="角丸四角形 41"/>
          <p:cNvSpPr/>
          <p:nvPr/>
        </p:nvSpPr>
        <p:spPr>
          <a:xfrm>
            <a:off x="755650" y="2133600"/>
            <a:ext cx="2160588" cy="6477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ダイキストラ法</a:t>
            </a:r>
            <a:endParaRPr lang="en-US" altLang="ja-JP" sz="2400" dirty="0">
              <a:solidFill>
                <a:schemeClr val="tx1"/>
              </a:solidFill>
            </a:endParaRPr>
          </a:p>
        </p:txBody>
      </p:sp>
      <p:sp>
        <p:nvSpPr>
          <p:cNvPr id="8"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457200" indent="-457200">
              <a:spcBef>
                <a:spcPct val="20000"/>
              </a:spcBef>
              <a:buClr>
                <a:srgbClr val="0BD0D9"/>
              </a:buClr>
              <a:buSzPct val="95000"/>
              <a:defRPr/>
            </a:pPr>
            <a:r>
              <a:rPr lang="ja-JP" altLang="en-US" sz="2400" dirty="0">
                <a:ea typeface="ＭＳ Ｐゴシック" charset="-128"/>
              </a:rPr>
              <a:t>ある頂点</a:t>
            </a:r>
            <a:r>
              <a:rPr lang="en-US" altLang="ja-JP" sz="2400" dirty="0">
                <a:ea typeface="ＭＳ Ｐゴシック" charset="-128"/>
              </a:rPr>
              <a:t>x</a:t>
            </a:r>
            <a:r>
              <a:rPr lang="ja-JP" altLang="en-US" sz="2400" dirty="0">
                <a:ea typeface="ＭＳ Ｐゴシック" charset="-128"/>
              </a:rPr>
              <a:t>と</a:t>
            </a:r>
            <a:r>
              <a:rPr lang="en-US" altLang="ja-JP" sz="2400" dirty="0">
                <a:ea typeface="ＭＳ Ｐゴシック" charset="-128"/>
              </a:rPr>
              <a:t>x</a:t>
            </a:r>
            <a:r>
              <a:rPr lang="ja-JP" altLang="en-US" sz="2400" dirty="0">
                <a:ea typeface="ＭＳ Ｐゴシック" charset="-128"/>
              </a:rPr>
              <a:t>以外の任意の頂点</a:t>
            </a:r>
            <a:r>
              <a:rPr lang="en-US" altLang="ja-JP" sz="2400" dirty="0">
                <a:ea typeface="ＭＳ Ｐゴシック" charset="-128"/>
              </a:rPr>
              <a:t>y</a:t>
            </a:r>
            <a:r>
              <a:rPr lang="ja-JP" altLang="en-US" sz="2400" dirty="0">
                <a:ea typeface="ＭＳ Ｐゴシック" charset="-128"/>
              </a:rPr>
              <a:t>に対して，</a:t>
            </a:r>
            <a:endParaRPr lang="en-US" altLang="ja-JP" sz="2400" dirty="0">
              <a:ea typeface="ＭＳ Ｐゴシック" charset="-128"/>
            </a:endParaRPr>
          </a:p>
          <a:p>
            <a:pPr marL="457200" indent="-457200">
              <a:spcBef>
                <a:spcPct val="20000"/>
              </a:spcBef>
              <a:buClr>
                <a:srgbClr val="0BD0D9"/>
              </a:buClr>
              <a:buSzPct val="95000"/>
              <a:defRPr/>
            </a:pPr>
            <a:r>
              <a:rPr lang="ja-JP" altLang="en-US" sz="2400" dirty="0">
                <a:ea typeface="ＭＳ Ｐゴシック" charset="-128"/>
              </a:rPr>
              <a:t>重み最小の</a:t>
            </a:r>
            <a:r>
              <a:rPr lang="en-US" altLang="ja-JP" sz="2400" dirty="0">
                <a:ea typeface="ＭＳ Ｐゴシック" charset="-128"/>
              </a:rPr>
              <a:t>x-y </a:t>
            </a:r>
            <a:r>
              <a:rPr lang="ja-JP" altLang="en-US" sz="2400" dirty="0">
                <a:ea typeface="ＭＳ Ｐゴシック" charset="-128"/>
              </a:rPr>
              <a:t>道とその重さを求めるアルゴリズム</a:t>
            </a:r>
            <a:endParaRPr lang="en-US" altLang="ja-JP" sz="2400" dirty="0">
              <a:ea typeface="ＭＳ Ｐゴシック" charset="-128"/>
            </a:endParaRPr>
          </a:p>
          <a:p>
            <a:pPr marL="457200" indent="-457200">
              <a:spcBef>
                <a:spcPct val="20000"/>
              </a:spcBef>
              <a:buClr>
                <a:srgbClr val="0BD0D9"/>
              </a:buClr>
              <a:buSzPct val="95000"/>
              <a:defRPr/>
            </a:pPr>
            <a:endParaRPr lang="en-US" altLang="ja-JP" sz="2400" dirty="0">
              <a:latin typeface="Calibri" pitchFamily="34" charset="0"/>
              <a:ea typeface="+mn-ea"/>
            </a:endParaRPr>
          </a:p>
          <a:p>
            <a:pPr marL="457200" indent="-457200">
              <a:spcBef>
                <a:spcPct val="20000"/>
              </a:spcBef>
              <a:buClr>
                <a:srgbClr val="0BD0D9"/>
              </a:buClr>
              <a:buSzPct val="95000"/>
              <a:defRPr/>
            </a:pPr>
            <a:r>
              <a:rPr lang="ja-JP" altLang="en-US" sz="2400" dirty="0">
                <a:latin typeface="Calibri" pitchFamily="34" charset="0"/>
                <a:ea typeface="+mn-ea"/>
              </a:rPr>
              <a:t>入力：重み付き連結グラフ</a:t>
            </a:r>
            <a:r>
              <a:rPr lang="en-US" altLang="ja-JP" sz="2400" dirty="0">
                <a:latin typeface="Calibri" pitchFamily="34" charset="0"/>
                <a:ea typeface="+mn-ea"/>
              </a:rPr>
              <a:t>G</a:t>
            </a:r>
            <a:r>
              <a:rPr lang="ja-JP" altLang="en-US" sz="2400" dirty="0">
                <a:latin typeface="Calibri" pitchFamily="34" charset="0"/>
                <a:ea typeface="+mn-ea"/>
              </a:rPr>
              <a:t>と始点</a:t>
            </a:r>
            <a:r>
              <a:rPr lang="en-US" altLang="ja-JP" sz="2400" dirty="0">
                <a:latin typeface="Calibri" pitchFamily="34" charset="0"/>
                <a:ea typeface="+mn-ea"/>
              </a:rPr>
              <a:t>x</a:t>
            </a:r>
          </a:p>
          <a:p>
            <a:pPr marL="457200" indent="-457200">
              <a:spcBef>
                <a:spcPct val="20000"/>
              </a:spcBef>
              <a:buClr>
                <a:srgbClr val="0BD0D9"/>
              </a:buClr>
              <a:buSzPct val="95000"/>
              <a:defRPr/>
            </a:pPr>
            <a:endParaRPr lang="en-US" altLang="ja-JP" sz="2400" dirty="0">
              <a:latin typeface="Calibri" pitchFamily="34" charset="0"/>
              <a:ea typeface="+mn-ea"/>
            </a:endParaRPr>
          </a:p>
          <a:p>
            <a:pPr marL="457200" indent="-457200">
              <a:spcBef>
                <a:spcPct val="20000"/>
              </a:spcBef>
              <a:buClr>
                <a:srgbClr val="0BD0D9"/>
              </a:buClr>
              <a:buSzPct val="95000"/>
              <a:defRPr/>
            </a:pPr>
            <a:r>
              <a:rPr lang="ja-JP" altLang="en-US" sz="2400" dirty="0">
                <a:latin typeface="Calibri" pitchFamily="34" charset="0"/>
                <a:ea typeface="+mn-ea"/>
              </a:rPr>
              <a:t>出力：</a:t>
            </a:r>
            <a:r>
              <a:rPr lang="en-US" altLang="ja-JP" sz="2400" dirty="0">
                <a:latin typeface="Calibri" pitchFamily="34" charset="0"/>
                <a:ea typeface="+mn-ea"/>
              </a:rPr>
              <a:t>x</a:t>
            </a:r>
            <a:r>
              <a:rPr lang="ja-JP" altLang="en-US" sz="2400" dirty="0">
                <a:latin typeface="Calibri" pitchFamily="34" charset="0"/>
                <a:ea typeface="+mn-ea"/>
              </a:rPr>
              <a:t>以外の任意の頂点</a:t>
            </a:r>
            <a:r>
              <a:rPr lang="en-US" altLang="ja-JP" sz="2400" dirty="0">
                <a:latin typeface="Calibri" pitchFamily="34" charset="0"/>
                <a:ea typeface="+mn-ea"/>
              </a:rPr>
              <a:t>y</a:t>
            </a:r>
            <a:r>
              <a:rPr lang="ja-JP" altLang="en-US" sz="2400" dirty="0">
                <a:latin typeface="Calibri" pitchFamily="34" charset="0"/>
                <a:ea typeface="+mn-ea"/>
              </a:rPr>
              <a:t>に対する</a:t>
            </a:r>
            <a:endParaRPr lang="en-US" altLang="ja-JP" sz="2400" dirty="0">
              <a:latin typeface="Calibri" pitchFamily="34" charset="0"/>
              <a:ea typeface="+mn-ea"/>
            </a:endParaRPr>
          </a:p>
          <a:p>
            <a:pPr marL="457200" indent="-457200">
              <a:spcBef>
                <a:spcPct val="20000"/>
              </a:spcBef>
              <a:buClr>
                <a:srgbClr val="0BD0D9"/>
              </a:buClr>
              <a:buSzPct val="95000"/>
              <a:defRPr/>
            </a:pPr>
            <a:r>
              <a:rPr lang="ja-JP" altLang="en-US" sz="2400" dirty="0">
                <a:latin typeface="Calibri" pitchFamily="34" charset="0"/>
                <a:ea typeface="+mn-ea"/>
              </a:rPr>
              <a:t>　　　  重み最小の</a:t>
            </a:r>
            <a:r>
              <a:rPr lang="en-US" altLang="ja-JP" sz="2400" dirty="0">
                <a:latin typeface="Calibri" pitchFamily="34" charset="0"/>
                <a:ea typeface="+mn-ea"/>
              </a:rPr>
              <a:t>x-y </a:t>
            </a:r>
            <a:r>
              <a:rPr lang="ja-JP" altLang="en-US" sz="2400" dirty="0">
                <a:latin typeface="Calibri" pitchFamily="34" charset="0"/>
                <a:ea typeface="+mn-ea"/>
              </a:rPr>
              <a:t>道とその重み</a:t>
            </a:r>
            <a:endParaRPr lang="en-US" altLang="ja-JP" sz="2400" dirty="0">
              <a:latin typeface="Calibri" pitchFamily="34" charset="0"/>
              <a:ea typeface="+mn-ea"/>
            </a:endParaRPr>
          </a:p>
        </p:txBody>
      </p:sp>
    </p:spTree>
  </p:cSld>
  <p:clrMapOvr>
    <a:masterClrMapping/>
  </p:clrMapOvr>
  <p:transition advTm="14149"/>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
        <p:nvSpPr>
          <p:cNvPr id="91139"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1" name="角丸四角形 40"/>
          <p:cNvSpPr/>
          <p:nvPr/>
        </p:nvSpPr>
        <p:spPr>
          <a:xfrm>
            <a:off x="250825" y="2565400"/>
            <a:ext cx="8208963" cy="41036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useBgFill="1">
        <p:nvSpPr>
          <p:cNvPr id="42" name="角丸四角形 41"/>
          <p:cNvSpPr/>
          <p:nvPr/>
        </p:nvSpPr>
        <p:spPr>
          <a:xfrm>
            <a:off x="755650" y="2133600"/>
            <a:ext cx="2160588" cy="6477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ダイキストラ法</a:t>
            </a:r>
            <a:endParaRPr lang="en-US" altLang="ja-JP" sz="2400" dirty="0">
              <a:solidFill>
                <a:schemeClr val="tx1"/>
              </a:solidFill>
            </a:endParaRPr>
          </a:p>
        </p:txBody>
      </p:sp>
      <p:cxnSp>
        <p:nvCxnSpPr>
          <p:cNvPr id="7" name="直線コネクタ 6"/>
          <p:cNvCxnSpPr/>
          <p:nvPr/>
        </p:nvCxnSpPr>
        <p:spPr bwMode="auto">
          <a:xfrm rot="5400000">
            <a:off x="3635375" y="4005263"/>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rot="16200000" flipH="1">
            <a:off x="4203700" y="4932363"/>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bwMode="auto">
          <a:xfrm>
            <a:off x="4384675" y="3309938"/>
            <a:ext cx="1412875" cy="10556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1145" name="テキスト ボックス 32"/>
          <p:cNvSpPr txBox="1">
            <a:spLocks noChangeArrowheads="1"/>
          </p:cNvSpPr>
          <p:nvPr/>
        </p:nvSpPr>
        <p:spPr bwMode="auto">
          <a:xfrm>
            <a:off x="3352800" y="3327400"/>
            <a:ext cx="355600" cy="461963"/>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12" name="直線コネクタ 11"/>
          <p:cNvCxnSpPr/>
          <p:nvPr/>
        </p:nvCxnSpPr>
        <p:spPr bwMode="auto">
          <a:xfrm rot="16200000" flipH="1">
            <a:off x="2511425" y="4824413"/>
            <a:ext cx="1630363" cy="7635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直線コネクタ 12"/>
          <p:cNvCxnSpPr/>
          <p:nvPr/>
        </p:nvCxnSpPr>
        <p:spPr bwMode="auto">
          <a:xfrm>
            <a:off x="3665538" y="5975350"/>
            <a:ext cx="1555750" cy="460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4" name="直線コネクタ 13"/>
          <p:cNvCxnSpPr/>
          <p:nvPr/>
        </p:nvCxnSpPr>
        <p:spPr bwMode="auto">
          <a:xfrm rot="5400000" flipH="1" flipV="1">
            <a:off x="4718844" y="4896644"/>
            <a:ext cx="1609725" cy="5476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5" name="直線コネクタ 14"/>
          <p:cNvCxnSpPr/>
          <p:nvPr/>
        </p:nvCxnSpPr>
        <p:spPr bwMode="auto">
          <a:xfrm rot="10800000" flipV="1">
            <a:off x="2916238" y="3284538"/>
            <a:ext cx="1439862" cy="10810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 name="直線コネクタ 15"/>
          <p:cNvCxnSpPr/>
          <p:nvPr/>
        </p:nvCxnSpPr>
        <p:spPr bwMode="auto">
          <a:xfrm>
            <a:off x="2989263" y="4365625"/>
            <a:ext cx="1366837" cy="4064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7" name="直線コネクタ 16"/>
          <p:cNvCxnSpPr/>
          <p:nvPr/>
        </p:nvCxnSpPr>
        <p:spPr bwMode="auto">
          <a:xfrm rot="5400000" flipH="1" flipV="1">
            <a:off x="3363119" y="5028407"/>
            <a:ext cx="1295400" cy="69056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8" name="円/楕円 17"/>
          <p:cNvSpPr>
            <a:spLocks noChangeAspect="1"/>
          </p:cNvSpPr>
          <p:nvPr/>
        </p:nvSpPr>
        <p:spPr bwMode="auto">
          <a:xfrm>
            <a:off x="4068763" y="2997200"/>
            <a:ext cx="601662" cy="60483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円/楕円 18"/>
          <p:cNvSpPr>
            <a:spLocks noChangeAspect="1"/>
          </p:cNvSpPr>
          <p:nvPr/>
        </p:nvSpPr>
        <p:spPr bwMode="auto">
          <a:xfrm>
            <a:off x="2632075" y="4076700"/>
            <a:ext cx="600075" cy="60483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円/楕円 19"/>
          <p:cNvSpPr>
            <a:spLocks noChangeAspect="1"/>
          </p:cNvSpPr>
          <p:nvPr/>
        </p:nvSpPr>
        <p:spPr bwMode="auto">
          <a:xfrm>
            <a:off x="3351213" y="5661025"/>
            <a:ext cx="601662" cy="60483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 name="円/楕円 20"/>
          <p:cNvSpPr>
            <a:spLocks noChangeAspect="1"/>
          </p:cNvSpPr>
          <p:nvPr/>
        </p:nvSpPr>
        <p:spPr bwMode="auto">
          <a:xfrm>
            <a:off x="4068763" y="4437063"/>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a:spLocks noChangeAspect="1"/>
          </p:cNvSpPr>
          <p:nvPr/>
        </p:nvSpPr>
        <p:spPr bwMode="auto">
          <a:xfrm>
            <a:off x="5508625" y="4076700"/>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a:spLocks noChangeAspect="1"/>
          </p:cNvSpPr>
          <p:nvPr/>
        </p:nvSpPr>
        <p:spPr bwMode="auto">
          <a:xfrm>
            <a:off x="4935538" y="5661025"/>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1158" name="テキスト ボックス 55"/>
          <p:cNvSpPr txBox="1">
            <a:spLocks noChangeArrowheads="1"/>
          </p:cNvSpPr>
          <p:nvPr/>
        </p:nvSpPr>
        <p:spPr bwMode="auto">
          <a:xfrm>
            <a:off x="3505200" y="4119563"/>
            <a:ext cx="355600" cy="461962"/>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1159" name="テキスト ボックス 56"/>
          <p:cNvSpPr txBox="1">
            <a:spLocks noChangeArrowheads="1"/>
          </p:cNvSpPr>
          <p:nvPr/>
        </p:nvSpPr>
        <p:spPr bwMode="auto">
          <a:xfrm>
            <a:off x="3708400" y="5013325"/>
            <a:ext cx="357188" cy="461963"/>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91160" name="テキスト ボックス 57"/>
          <p:cNvSpPr txBox="1">
            <a:spLocks noChangeArrowheads="1"/>
          </p:cNvSpPr>
          <p:nvPr/>
        </p:nvSpPr>
        <p:spPr bwMode="auto">
          <a:xfrm>
            <a:off x="2916238" y="4983163"/>
            <a:ext cx="357187" cy="461962"/>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1161" name="テキスト ボックス 58"/>
          <p:cNvSpPr txBox="1">
            <a:spLocks noChangeArrowheads="1"/>
          </p:cNvSpPr>
          <p:nvPr/>
        </p:nvSpPr>
        <p:spPr bwMode="auto">
          <a:xfrm>
            <a:off x="5005388" y="3284538"/>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91162" name="テキスト ボックス 59"/>
          <p:cNvSpPr txBox="1">
            <a:spLocks noChangeArrowheads="1"/>
          </p:cNvSpPr>
          <p:nvPr/>
        </p:nvSpPr>
        <p:spPr bwMode="auto">
          <a:xfrm>
            <a:off x="4429125" y="3832225"/>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1163" name="テキスト ボックス 60"/>
          <p:cNvSpPr txBox="1">
            <a:spLocks noChangeArrowheads="1"/>
          </p:cNvSpPr>
          <p:nvPr/>
        </p:nvSpPr>
        <p:spPr bwMode="auto">
          <a:xfrm>
            <a:off x="4792663" y="4983163"/>
            <a:ext cx="355600" cy="461962"/>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1164" name="テキスト ボックス 66"/>
          <p:cNvSpPr txBox="1">
            <a:spLocks noChangeArrowheads="1"/>
          </p:cNvSpPr>
          <p:nvPr/>
        </p:nvSpPr>
        <p:spPr bwMode="auto">
          <a:xfrm>
            <a:off x="4284663" y="599122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91165" name="テキスト ボックス 67"/>
          <p:cNvSpPr txBox="1">
            <a:spLocks noChangeArrowheads="1"/>
          </p:cNvSpPr>
          <p:nvPr/>
        </p:nvSpPr>
        <p:spPr bwMode="auto">
          <a:xfrm>
            <a:off x="5584825" y="4983163"/>
            <a:ext cx="355600" cy="461962"/>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1166" name="テキスト ボックス 68"/>
          <p:cNvSpPr txBox="1">
            <a:spLocks noChangeArrowheads="1"/>
          </p:cNvSpPr>
          <p:nvPr/>
        </p:nvSpPr>
        <p:spPr bwMode="auto">
          <a:xfrm>
            <a:off x="2343150" y="3933825"/>
            <a:ext cx="338138"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useBgFill="1">
        <p:nvSpPr>
          <p:cNvPr id="33" name="角丸四角形 32"/>
          <p:cNvSpPr/>
          <p:nvPr/>
        </p:nvSpPr>
        <p:spPr>
          <a:xfrm>
            <a:off x="827088" y="3068638"/>
            <a:ext cx="1512887" cy="576262"/>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入力</a:t>
            </a:r>
            <a:endParaRPr lang="en-US" altLang="ja-JP" sz="2400" dirty="0">
              <a:solidFill>
                <a:schemeClr val="tx1"/>
              </a:solidFill>
            </a:endParaRPr>
          </a:p>
        </p:txBody>
      </p:sp>
    </p:spTree>
  </p:cSld>
  <p:clrMapOvr>
    <a:masterClrMapping/>
  </p:clrMapOvr>
  <p:transition advTm="14149"/>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
        <p:nvSpPr>
          <p:cNvPr id="9216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1" name="角丸四角形 40"/>
          <p:cNvSpPr/>
          <p:nvPr/>
        </p:nvSpPr>
        <p:spPr>
          <a:xfrm>
            <a:off x="250825" y="2565400"/>
            <a:ext cx="8208963" cy="41036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useBgFill="1">
        <p:nvSpPr>
          <p:cNvPr id="42" name="角丸四角形 41"/>
          <p:cNvSpPr/>
          <p:nvPr/>
        </p:nvSpPr>
        <p:spPr>
          <a:xfrm>
            <a:off x="755650" y="2133600"/>
            <a:ext cx="2160588" cy="6477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ダイキストラ法</a:t>
            </a:r>
            <a:endParaRPr lang="en-US" altLang="ja-JP" sz="2400" dirty="0">
              <a:solidFill>
                <a:schemeClr val="tx1"/>
              </a:solidFill>
            </a:endParaRPr>
          </a:p>
        </p:txBody>
      </p:sp>
      <p:cxnSp>
        <p:nvCxnSpPr>
          <p:cNvPr id="6" name="直線コネクタ 5"/>
          <p:cNvCxnSpPr/>
          <p:nvPr/>
        </p:nvCxnSpPr>
        <p:spPr bwMode="auto">
          <a:xfrm rot="5400000">
            <a:off x="3632200" y="4005263"/>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 name="直線コネクタ 6"/>
          <p:cNvCxnSpPr/>
          <p:nvPr/>
        </p:nvCxnSpPr>
        <p:spPr bwMode="auto">
          <a:xfrm rot="16200000" flipH="1">
            <a:off x="4200525" y="4932363"/>
            <a:ext cx="1270000" cy="90805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bwMode="auto">
          <a:xfrm>
            <a:off x="4381500" y="3309938"/>
            <a:ext cx="1412875" cy="10556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2169" name="テキスト ボックス 32"/>
          <p:cNvSpPr txBox="1">
            <a:spLocks noChangeArrowheads="1"/>
          </p:cNvSpPr>
          <p:nvPr/>
        </p:nvSpPr>
        <p:spPr bwMode="auto">
          <a:xfrm>
            <a:off x="3349625" y="3327400"/>
            <a:ext cx="355600" cy="461963"/>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10" name="直線コネクタ 9"/>
          <p:cNvCxnSpPr/>
          <p:nvPr/>
        </p:nvCxnSpPr>
        <p:spPr bwMode="auto">
          <a:xfrm rot="16200000" flipH="1">
            <a:off x="2508250" y="4824413"/>
            <a:ext cx="1630363" cy="76358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1" name="直線コネクタ 10"/>
          <p:cNvCxnSpPr/>
          <p:nvPr/>
        </p:nvCxnSpPr>
        <p:spPr bwMode="auto">
          <a:xfrm>
            <a:off x="3662363" y="5975350"/>
            <a:ext cx="1555750" cy="460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直線コネクタ 11"/>
          <p:cNvCxnSpPr/>
          <p:nvPr/>
        </p:nvCxnSpPr>
        <p:spPr bwMode="auto">
          <a:xfrm rot="5400000" flipH="1" flipV="1">
            <a:off x="4715669" y="4896644"/>
            <a:ext cx="1609725" cy="54768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3" name="直線コネクタ 12"/>
          <p:cNvCxnSpPr/>
          <p:nvPr/>
        </p:nvCxnSpPr>
        <p:spPr bwMode="auto">
          <a:xfrm rot="10800000" flipV="1">
            <a:off x="2913063" y="3284538"/>
            <a:ext cx="1439862" cy="1081087"/>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4" name="直線コネクタ 13"/>
          <p:cNvCxnSpPr/>
          <p:nvPr/>
        </p:nvCxnSpPr>
        <p:spPr bwMode="auto">
          <a:xfrm>
            <a:off x="2986088" y="4365625"/>
            <a:ext cx="1366837" cy="4064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5" name="直線コネクタ 14"/>
          <p:cNvCxnSpPr/>
          <p:nvPr/>
        </p:nvCxnSpPr>
        <p:spPr bwMode="auto">
          <a:xfrm rot="5400000" flipH="1" flipV="1">
            <a:off x="3359944" y="5028407"/>
            <a:ext cx="1295400" cy="69056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6" name="円/楕円 15"/>
          <p:cNvSpPr>
            <a:spLocks noChangeAspect="1"/>
          </p:cNvSpPr>
          <p:nvPr/>
        </p:nvSpPr>
        <p:spPr bwMode="auto">
          <a:xfrm>
            <a:off x="4065588" y="2997200"/>
            <a:ext cx="601662" cy="604838"/>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 name="円/楕円 16"/>
          <p:cNvSpPr>
            <a:spLocks noChangeAspect="1"/>
          </p:cNvSpPr>
          <p:nvPr/>
        </p:nvSpPr>
        <p:spPr bwMode="auto">
          <a:xfrm>
            <a:off x="2628900" y="4076700"/>
            <a:ext cx="600075" cy="604838"/>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円/楕円 17"/>
          <p:cNvSpPr>
            <a:spLocks noChangeAspect="1"/>
          </p:cNvSpPr>
          <p:nvPr/>
        </p:nvSpPr>
        <p:spPr bwMode="auto">
          <a:xfrm>
            <a:off x="3348038" y="5661025"/>
            <a:ext cx="601662" cy="604838"/>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円/楕円 18"/>
          <p:cNvSpPr>
            <a:spLocks noChangeAspect="1"/>
          </p:cNvSpPr>
          <p:nvPr/>
        </p:nvSpPr>
        <p:spPr bwMode="auto">
          <a:xfrm>
            <a:off x="4065588" y="4437063"/>
            <a:ext cx="601662"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円/楕円 19"/>
          <p:cNvSpPr>
            <a:spLocks noChangeAspect="1"/>
          </p:cNvSpPr>
          <p:nvPr/>
        </p:nvSpPr>
        <p:spPr bwMode="auto">
          <a:xfrm>
            <a:off x="5505450" y="4076700"/>
            <a:ext cx="601663"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 name="円/楕円 20"/>
          <p:cNvSpPr>
            <a:spLocks noChangeAspect="1"/>
          </p:cNvSpPr>
          <p:nvPr/>
        </p:nvSpPr>
        <p:spPr bwMode="auto">
          <a:xfrm>
            <a:off x="4932363" y="5661025"/>
            <a:ext cx="601662"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2182" name="テキスト ボックス 55"/>
          <p:cNvSpPr txBox="1">
            <a:spLocks noChangeArrowheads="1"/>
          </p:cNvSpPr>
          <p:nvPr/>
        </p:nvSpPr>
        <p:spPr bwMode="auto">
          <a:xfrm>
            <a:off x="3502025" y="4119563"/>
            <a:ext cx="355600" cy="461962"/>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2183" name="テキスト ボックス 56"/>
          <p:cNvSpPr txBox="1">
            <a:spLocks noChangeArrowheads="1"/>
          </p:cNvSpPr>
          <p:nvPr/>
        </p:nvSpPr>
        <p:spPr bwMode="auto">
          <a:xfrm>
            <a:off x="3705225" y="5013325"/>
            <a:ext cx="357188" cy="461963"/>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92184" name="テキスト ボックス 57"/>
          <p:cNvSpPr txBox="1">
            <a:spLocks noChangeArrowheads="1"/>
          </p:cNvSpPr>
          <p:nvPr/>
        </p:nvSpPr>
        <p:spPr bwMode="auto">
          <a:xfrm>
            <a:off x="2913063" y="4983163"/>
            <a:ext cx="357187" cy="461962"/>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2185" name="テキスト ボックス 58"/>
          <p:cNvSpPr txBox="1">
            <a:spLocks noChangeArrowheads="1"/>
          </p:cNvSpPr>
          <p:nvPr/>
        </p:nvSpPr>
        <p:spPr bwMode="auto">
          <a:xfrm>
            <a:off x="5002213" y="3284538"/>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92186" name="テキスト ボックス 59"/>
          <p:cNvSpPr txBox="1">
            <a:spLocks noChangeArrowheads="1"/>
          </p:cNvSpPr>
          <p:nvPr/>
        </p:nvSpPr>
        <p:spPr bwMode="auto">
          <a:xfrm>
            <a:off x="4425950" y="3832225"/>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2187" name="テキスト ボックス 60"/>
          <p:cNvSpPr txBox="1">
            <a:spLocks noChangeArrowheads="1"/>
          </p:cNvSpPr>
          <p:nvPr/>
        </p:nvSpPr>
        <p:spPr bwMode="auto">
          <a:xfrm>
            <a:off x="4789488" y="4983163"/>
            <a:ext cx="355600" cy="461962"/>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2188" name="テキスト ボックス 66"/>
          <p:cNvSpPr txBox="1">
            <a:spLocks noChangeArrowheads="1"/>
          </p:cNvSpPr>
          <p:nvPr/>
        </p:nvSpPr>
        <p:spPr bwMode="auto">
          <a:xfrm>
            <a:off x="4281488" y="599122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92189" name="テキスト ボックス 67"/>
          <p:cNvSpPr txBox="1">
            <a:spLocks noChangeArrowheads="1"/>
          </p:cNvSpPr>
          <p:nvPr/>
        </p:nvSpPr>
        <p:spPr bwMode="auto">
          <a:xfrm>
            <a:off x="5581650" y="4983163"/>
            <a:ext cx="355600" cy="461962"/>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2190" name="テキスト ボックス 68"/>
          <p:cNvSpPr txBox="1">
            <a:spLocks noChangeArrowheads="1"/>
          </p:cNvSpPr>
          <p:nvPr/>
        </p:nvSpPr>
        <p:spPr bwMode="auto">
          <a:xfrm>
            <a:off x="2339975" y="3933825"/>
            <a:ext cx="338138"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92191" name="テキスト ボックス 70"/>
          <p:cNvSpPr txBox="1">
            <a:spLocks noChangeArrowheads="1"/>
          </p:cNvSpPr>
          <p:nvPr/>
        </p:nvSpPr>
        <p:spPr bwMode="auto">
          <a:xfrm>
            <a:off x="2722563" y="4119563"/>
            <a:ext cx="355600" cy="461962"/>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92192" name="テキスト ボックス 71"/>
          <p:cNvSpPr txBox="1">
            <a:spLocks noChangeArrowheads="1"/>
          </p:cNvSpPr>
          <p:nvPr/>
        </p:nvSpPr>
        <p:spPr bwMode="auto">
          <a:xfrm>
            <a:off x="4213225" y="3040063"/>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92193" name="テキスト ボックス 72"/>
          <p:cNvSpPr txBox="1">
            <a:spLocks noChangeArrowheads="1"/>
          </p:cNvSpPr>
          <p:nvPr/>
        </p:nvSpPr>
        <p:spPr bwMode="auto">
          <a:xfrm>
            <a:off x="4168775" y="4551363"/>
            <a:ext cx="355600" cy="461962"/>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2194" name="テキスト ボックス 73"/>
          <p:cNvSpPr txBox="1">
            <a:spLocks noChangeArrowheads="1"/>
          </p:cNvSpPr>
          <p:nvPr/>
        </p:nvSpPr>
        <p:spPr bwMode="auto">
          <a:xfrm>
            <a:off x="3448050" y="5734050"/>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2195" name="テキスト ボックス 74"/>
          <p:cNvSpPr txBox="1">
            <a:spLocks noChangeArrowheads="1"/>
          </p:cNvSpPr>
          <p:nvPr/>
        </p:nvSpPr>
        <p:spPr bwMode="auto">
          <a:xfrm>
            <a:off x="5580063" y="4149725"/>
            <a:ext cx="528637" cy="830263"/>
          </a:xfrm>
          <a:prstGeom prst="rect">
            <a:avLst/>
          </a:prstGeom>
          <a:noFill/>
          <a:ln w="9525">
            <a:noFill/>
            <a:miter lim="800000"/>
            <a:headEnd/>
            <a:tailEnd/>
          </a:ln>
        </p:spPr>
        <p:txBody>
          <a:bodyPr wrap="none">
            <a:spAutoFit/>
          </a:bodyPr>
          <a:lstStyle/>
          <a:p>
            <a:r>
              <a:rPr lang="en-US" altLang="ja-JP" sz="2400"/>
              <a:t>10</a:t>
            </a:r>
          </a:p>
          <a:p>
            <a:endParaRPr lang="ja-JP" altLang="en-US" sz="2400"/>
          </a:p>
        </p:txBody>
      </p:sp>
      <p:sp>
        <p:nvSpPr>
          <p:cNvPr id="92196" name="テキスト ボックス 75"/>
          <p:cNvSpPr txBox="1">
            <a:spLocks noChangeArrowheads="1"/>
          </p:cNvSpPr>
          <p:nvPr/>
        </p:nvSpPr>
        <p:spPr bwMode="auto">
          <a:xfrm>
            <a:off x="5032375" y="5734050"/>
            <a:ext cx="355600" cy="460375"/>
          </a:xfrm>
          <a:prstGeom prst="rect">
            <a:avLst/>
          </a:prstGeom>
          <a:noFill/>
          <a:ln w="9525">
            <a:noFill/>
            <a:miter lim="800000"/>
            <a:headEnd/>
            <a:tailEnd/>
          </a:ln>
        </p:spPr>
        <p:txBody>
          <a:bodyPr wrap="none">
            <a:spAutoFit/>
          </a:bodyPr>
          <a:lstStyle/>
          <a:p>
            <a:r>
              <a:rPr lang="en-US" altLang="ja-JP" sz="2400"/>
              <a:t>6</a:t>
            </a:r>
            <a:endParaRPr lang="ja-JP" altLang="en-US" sz="2400"/>
          </a:p>
        </p:txBody>
      </p:sp>
      <p:sp useBgFill="1">
        <p:nvSpPr>
          <p:cNvPr id="37" name="角丸四角形 36"/>
          <p:cNvSpPr/>
          <p:nvPr/>
        </p:nvSpPr>
        <p:spPr>
          <a:xfrm>
            <a:off x="827088" y="3068638"/>
            <a:ext cx="1512887" cy="576262"/>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出力</a:t>
            </a:r>
            <a:endParaRPr lang="en-US" altLang="ja-JP" sz="2400" dirty="0">
              <a:solidFill>
                <a:schemeClr val="tx1"/>
              </a:solidFill>
            </a:endParaRPr>
          </a:p>
        </p:txBody>
      </p:sp>
      <p:sp>
        <p:nvSpPr>
          <p:cNvPr id="38" name="四角形: 角を丸くする 37">
            <a:extLst>
              <a:ext uri="{FF2B5EF4-FFF2-40B4-BE49-F238E27FC236}">
                <a16:creationId xmlns:a16="http://schemas.microsoft.com/office/drawing/2014/main" id="{B3F86AC3-197D-442D-9EF0-1EFD873C7BBA}"/>
              </a:ext>
            </a:extLst>
          </p:cNvPr>
          <p:cNvSpPr/>
          <p:nvPr/>
        </p:nvSpPr>
        <p:spPr>
          <a:xfrm>
            <a:off x="3923928" y="1916832"/>
            <a:ext cx="4104456" cy="60253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a:solidFill>
                  <a:schemeClr val="tx1"/>
                </a:solidFill>
              </a:rPr>
              <a:t>x</a:t>
            </a:r>
            <a:r>
              <a:rPr lang="ja-JP" altLang="en-US" dirty="0">
                <a:solidFill>
                  <a:schemeClr val="tx1"/>
                </a:solidFill>
              </a:rPr>
              <a:t>からスタートして</a:t>
            </a:r>
            <a:r>
              <a:rPr kumimoji="1" lang="ja-JP" altLang="en-US" dirty="0">
                <a:solidFill>
                  <a:schemeClr val="tx1"/>
                </a:solidFill>
              </a:rPr>
              <a:t>赤い辺を辿ると各頂点内に書かれている数で到着できる</a:t>
            </a:r>
          </a:p>
        </p:txBody>
      </p:sp>
    </p:spTree>
  </p:cSld>
  <p:clrMapOvr>
    <a:masterClrMapping/>
  </p:clrMapOvr>
  <p:transition advTm="14149"/>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
        <p:nvSpPr>
          <p:cNvPr id="9318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457200" indent="-457200">
              <a:spcBef>
                <a:spcPct val="20000"/>
              </a:spcBef>
              <a:buClr>
                <a:srgbClr val="0BD0D9"/>
              </a:buClr>
              <a:buSzPct val="95000"/>
              <a:defRPr/>
            </a:pPr>
            <a:r>
              <a:rPr lang="en-US" altLang="ja-JP" sz="2400" dirty="0">
                <a:latin typeface="Calibri" pitchFamily="34" charset="0"/>
                <a:ea typeface="+mn-ea"/>
              </a:rPr>
              <a:t>1. L(x)=0, L(y)=</a:t>
            </a:r>
            <a:r>
              <a:rPr lang="ja-JP" altLang="en-US" sz="2400" dirty="0">
                <a:latin typeface="Calibri" pitchFamily="34" charset="0"/>
                <a:ea typeface="+mn-ea"/>
              </a:rPr>
              <a:t>∞ </a:t>
            </a:r>
            <a:r>
              <a:rPr lang="en-US" altLang="ja-JP" sz="2400" dirty="0">
                <a:latin typeface="Calibri" pitchFamily="34" charset="0"/>
                <a:ea typeface="+mn-ea"/>
              </a:rPr>
              <a:t>(</a:t>
            </a:r>
            <a:r>
              <a:rPr lang="ja-JP" altLang="en-US" sz="2400" dirty="0">
                <a:latin typeface="Calibri" pitchFamily="34" charset="0"/>
                <a:ea typeface="+mn-ea"/>
              </a:rPr>
              <a:t>∀</a:t>
            </a:r>
            <a:r>
              <a:rPr lang="en-US" altLang="ja-JP" sz="2400" dirty="0">
                <a:latin typeface="Calibri" pitchFamily="34" charset="0"/>
                <a:ea typeface="+mn-ea"/>
              </a:rPr>
              <a:t>y </a:t>
            </a:r>
            <a:r>
              <a:rPr lang="ja-JP" altLang="en-US" sz="2400" dirty="0">
                <a:latin typeface="Calibri" pitchFamily="34" charset="0"/>
                <a:ea typeface="+mn-ea"/>
              </a:rPr>
              <a:t>∈</a:t>
            </a:r>
            <a:r>
              <a:rPr lang="en-US" altLang="ja-JP" sz="2400" dirty="0">
                <a:latin typeface="Calibri" pitchFamily="34" charset="0"/>
                <a:ea typeface="+mn-ea"/>
              </a:rPr>
              <a:t>V(G)-{ x }), T=</a:t>
            </a:r>
            <a:r>
              <a:rPr lang="ja-JP" altLang="en-US" sz="2400" dirty="0">
                <a:latin typeface="Calibri" pitchFamily="34" charset="0"/>
                <a:ea typeface="+mn-ea"/>
              </a:rPr>
              <a:t>空グラフ</a:t>
            </a:r>
            <a:r>
              <a:rPr lang="en-US" altLang="ja-JP" sz="2400" dirty="0">
                <a:latin typeface="Calibri" pitchFamily="34" charset="0"/>
                <a:ea typeface="+mn-ea"/>
              </a:rPr>
              <a:t> </a:t>
            </a:r>
            <a:r>
              <a:rPr lang="ja-JP" altLang="en-US" sz="2400" dirty="0">
                <a:latin typeface="Calibri" pitchFamily="34" charset="0"/>
                <a:ea typeface="+mn-ea"/>
              </a:rPr>
              <a:t>とする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2. V(T)=V(G)</a:t>
            </a:r>
            <a:r>
              <a:rPr lang="ja-JP" altLang="en-US" sz="2400" dirty="0">
                <a:latin typeface="Calibri" pitchFamily="34" charset="0"/>
                <a:ea typeface="+mn-ea"/>
              </a:rPr>
              <a:t>となるまで以下のループを繰り返す</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1. L(v)= min {L(u): u</a:t>
            </a:r>
            <a:r>
              <a:rPr lang="ja-JP" altLang="en-US" sz="2400" dirty="0">
                <a:latin typeface="Calibri" pitchFamily="34" charset="0"/>
                <a:ea typeface="+mn-ea"/>
              </a:rPr>
              <a:t>∈</a:t>
            </a:r>
            <a:r>
              <a:rPr lang="en-US" altLang="ja-JP" sz="2400" dirty="0">
                <a:latin typeface="Calibri" pitchFamily="34" charset="0"/>
                <a:ea typeface="+mn-ea"/>
              </a:rPr>
              <a:t>V(G)-V(T)}</a:t>
            </a:r>
            <a:r>
              <a:rPr lang="ja-JP" altLang="en-US" sz="2400" dirty="0">
                <a:latin typeface="Calibri" pitchFamily="34" charset="0"/>
                <a:ea typeface="+mn-ea"/>
              </a:rPr>
              <a:t>となる</a:t>
            </a:r>
            <a:r>
              <a:rPr lang="en-US" altLang="ja-JP" sz="2400" dirty="0">
                <a:latin typeface="Calibri" pitchFamily="34" charset="0"/>
                <a:ea typeface="+mn-ea"/>
              </a:rPr>
              <a:t>v</a:t>
            </a:r>
            <a:r>
              <a:rPr lang="ja-JP" altLang="en-US" sz="2400" dirty="0">
                <a:latin typeface="Calibri" pitchFamily="34" charset="0"/>
                <a:ea typeface="+mn-ea"/>
              </a:rPr>
              <a:t>∈</a:t>
            </a:r>
            <a:r>
              <a:rPr lang="en-US" altLang="ja-JP" sz="2400" dirty="0">
                <a:latin typeface="Calibri" pitchFamily="34" charset="0"/>
                <a:ea typeface="+mn-ea"/>
              </a:rPr>
              <a:t>V(G)-V(T)</a:t>
            </a:r>
            <a:r>
              <a:rPr lang="ja-JP" altLang="en-US" sz="2400" dirty="0">
                <a:latin typeface="Calibri" pitchFamily="34" charset="0"/>
                <a:ea typeface="+mn-ea"/>
              </a:rPr>
              <a:t>を探す</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2. L(v)=L(v’)+w(</a:t>
            </a:r>
            <a:r>
              <a:rPr lang="en-US" altLang="ja-JP" sz="2400" dirty="0" err="1">
                <a:latin typeface="Calibri" pitchFamily="34" charset="0"/>
                <a:ea typeface="+mn-ea"/>
              </a:rPr>
              <a:t>v’v</a:t>
            </a:r>
            <a:r>
              <a:rPr lang="en-US" altLang="ja-JP" sz="2400" dirty="0">
                <a:latin typeface="Calibri" pitchFamily="34" charset="0"/>
                <a:ea typeface="+mn-ea"/>
              </a:rPr>
              <a:t>)</a:t>
            </a:r>
            <a:r>
              <a:rPr lang="ja-JP" altLang="en-US" sz="2400" dirty="0">
                <a:latin typeface="Calibri" pitchFamily="34" charset="0"/>
                <a:ea typeface="+mn-ea"/>
              </a:rPr>
              <a:t>となる</a:t>
            </a:r>
            <a:r>
              <a:rPr lang="en-US" altLang="ja-JP" sz="2400" dirty="0">
                <a:latin typeface="Calibri" pitchFamily="34" charset="0"/>
                <a:ea typeface="+mn-ea"/>
              </a:rPr>
              <a:t>v’</a:t>
            </a:r>
            <a:r>
              <a:rPr lang="ja-JP" altLang="en-US" sz="2400" dirty="0">
                <a:latin typeface="Calibri" pitchFamily="34" charset="0"/>
                <a:ea typeface="+mn-ea"/>
              </a:rPr>
              <a:t>∈</a:t>
            </a:r>
            <a:r>
              <a:rPr lang="en-US" altLang="ja-JP" sz="2400" dirty="0">
                <a:latin typeface="Calibri" pitchFamily="34" charset="0"/>
                <a:ea typeface="+mn-ea"/>
              </a:rPr>
              <a:t>V(T)</a:t>
            </a:r>
            <a:r>
              <a:rPr lang="ja-JP" altLang="en-US" sz="2400" dirty="0">
                <a:latin typeface="Calibri" pitchFamily="34" charset="0"/>
                <a:ea typeface="+mn-ea"/>
              </a:rPr>
              <a:t>を探す</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3. </a:t>
            </a:r>
            <a:r>
              <a:rPr lang="en-US" altLang="ja-JP" sz="2400" dirty="0" err="1">
                <a:latin typeface="Calibri" pitchFamily="34" charset="0"/>
                <a:ea typeface="+mn-ea"/>
              </a:rPr>
              <a:t>uv</a:t>
            </a:r>
            <a:r>
              <a:rPr lang="ja-JP" altLang="en-US" sz="2400" dirty="0">
                <a:latin typeface="Calibri" pitchFamily="34" charset="0"/>
                <a:ea typeface="+mn-ea"/>
              </a:rPr>
              <a:t>∈</a:t>
            </a:r>
            <a:r>
              <a:rPr lang="en-US" altLang="ja-JP" sz="2400" dirty="0">
                <a:latin typeface="Calibri" pitchFamily="34" charset="0"/>
                <a:ea typeface="+mn-ea"/>
              </a:rPr>
              <a:t>E(G)</a:t>
            </a:r>
            <a:r>
              <a:rPr lang="ja-JP" altLang="en-US" sz="2400" dirty="0">
                <a:latin typeface="Calibri" pitchFamily="34" charset="0"/>
                <a:ea typeface="+mn-ea"/>
              </a:rPr>
              <a:t>となる任意の</a:t>
            </a:r>
            <a:r>
              <a:rPr lang="en-US" altLang="ja-JP" sz="2400" dirty="0">
                <a:latin typeface="Calibri" pitchFamily="34" charset="0"/>
                <a:ea typeface="+mn-ea"/>
              </a:rPr>
              <a:t>u</a:t>
            </a:r>
            <a:r>
              <a:rPr lang="ja-JP" altLang="en-US" sz="2400" dirty="0">
                <a:latin typeface="Calibri" pitchFamily="34" charset="0"/>
                <a:ea typeface="+mn-ea"/>
              </a:rPr>
              <a:t>∈</a:t>
            </a:r>
            <a:r>
              <a:rPr lang="en-US" altLang="ja-JP" sz="2400" dirty="0">
                <a:latin typeface="Calibri" pitchFamily="34" charset="0"/>
                <a:ea typeface="+mn-ea"/>
              </a:rPr>
              <a:t>V(G)-V(T)</a:t>
            </a:r>
            <a:r>
              <a:rPr lang="ja-JP" altLang="en-US" sz="2400" dirty="0">
                <a:latin typeface="Calibri" pitchFamily="34" charset="0"/>
                <a:ea typeface="+mn-ea"/>
              </a:rPr>
              <a:t>に対して，</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L(u)&gt;L(v)+w(</a:t>
            </a:r>
            <a:r>
              <a:rPr lang="en-US" altLang="ja-JP" sz="2400" dirty="0" err="1">
                <a:latin typeface="Calibri" pitchFamily="34" charset="0"/>
                <a:ea typeface="+mn-ea"/>
              </a:rPr>
              <a:t>uv</a:t>
            </a:r>
            <a:r>
              <a:rPr lang="en-US" altLang="ja-JP" sz="2400" dirty="0">
                <a:latin typeface="Calibri" pitchFamily="34" charset="0"/>
                <a:ea typeface="+mn-ea"/>
              </a:rPr>
              <a:t>)</a:t>
            </a:r>
            <a:r>
              <a:rPr lang="ja-JP" altLang="en-US" sz="2400" dirty="0">
                <a:latin typeface="Calibri" pitchFamily="34" charset="0"/>
                <a:ea typeface="+mn-ea"/>
              </a:rPr>
              <a:t>ならば</a:t>
            </a:r>
            <a:r>
              <a:rPr lang="en-US" altLang="ja-JP" sz="2400" dirty="0">
                <a:latin typeface="Calibri" pitchFamily="34" charset="0"/>
                <a:ea typeface="+mn-ea"/>
              </a:rPr>
              <a:t>L(u)=L(v)+w(</a:t>
            </a:r>
            <a:r>
              <a:rPr lang="en-US" altLang="ja-JP" sz="2400" dirty="0" err="1">
                <a:latin typeface="Calibri" pitchFamily="34" charset="0"/>
                <a:ea typeface="+mn-ea"/>
              </a:rPr>
              <a:t>uv</a:t>
            </a:r>
            <a:r>
              <a:rPr lang="en-US" altLang="ja-JP" sz="2400" dirty="0">
                <a:latin typeface="Calibri" pitchFamily="34" charset="0"/>
                <a:ea typeface="+mn-ea"/>
              </a:rPr>
              <a:t>)</a:t>
            </a:r>
            <a:r>
              <a:rPr lang="ja-JP" altLang="en-US" sz="2400" dirty="0">
                <a:latin typeface="Calibri" pitchFamily="34" charset="0"/>
                <a:ea typeface="+mn-ea"/>
              </a:rPr>
              <a:t>とする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4. T=</a:t>
            </a:r>
            <a:r>
              <a:rPr lang="en-US" altLang="ja-JP" sz="2400" dirty="0" err="1">
                <a:latin typeface="Calibri" pitchFamily="34" charset="0"/>
                <a:ea typeface="+mn-ea"/>
              </a:rPr>
              <a:t>T+v’v</a:t>
            </a:r>
            <a:r>
              <a:rPr lang="ja-JP" altLang="en-US" sz="2400" dirty="0">
                <a:latin typeface="Calibri" pitchFamily="34" charset="0"/>
                <a:ea typeface="+mn-ea"/>
              </a:rPr>
              <a:t>とする（</a:t>
            </a:r>
            <a:r>
              <a:rPr lang="en-US" altLang="ja-JP" sz="2400" dirty="0">
                <a:latin typeface="Calibri" pitchFamily="34" charset="0"/>
                <a:ea typeface="+mn-ea"/>
              </a:rPr>
              <a:t>T=</a:t>
            </a:r>
            <a:r>
              <a:rPr lang="ja-JP" altLang="en-US" sz="2400" dirty="0">
                <a:latin typeface="Calibri" pitchFamily="34" charset="0"/>
                <a:ea typeface="+mn-ea"/>
              </a:rPr>
              <a:t>空グラフのときは</a:t>
            </a:r>
            <a:r>
              <a:rPr lang="en-US" altLang="ja-JP" sz="2400" dirty="0">
                <a:latin typeface="Calibri" pitchFamily="34" charset="0"/>
                <a:ea typeface="+mn-ea"/>
              </a:rPr>
              <a:t>T=v</a:t>
            </a:r>
            <a:r>
              <a:rPr lang="ja-JP" altLang="en-US" sz="2400" dirty="0">
                <a:latin typeface="Calibri" pitchFamily="34" charset="0"/>
                <a:ea typeface="+mn-ea"/>
              </a:rPr>
              <a:t>とする）</a:t>
            </a:r>
            <a:endParaRPr lang="en-US" altLang="ja-JP" sz="2400" dirty="0">
              <a:latin typeface="Calibri" pitchFamily="34" charset="0"/>
              <a:ea typeface="+mn-ea"/>
            </a:endParaRPr>
          </a:p>
        </p:txBody>
      </p:sp>
      <p:sp>
        <p:nvSpPr>
          <p:cNvPr id="41" name="角丸四角形 40"/>
          <p:cNvSpPr/>
          <p:nvPr/>
        </p:nvSpPr>
        <p:spPr>
          <a:xfrm>
            <a:off x="250825" y="2565400"/>
            <a:ext cx="8208963" cy="41036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useBgFill="1">
        <p:nvSpPr>
          <p:cNvPr id="42" name="角丸四角形 41"/>
          <p:cNvSpPr/>
          <p:nvPr/>
        </p:nvSpPr>
        <p:spPr>
          <a:xfrm>
            <a:off x="755650" y="2133600"/>
            <a:ext cx="2160588" cy="6477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ダイキストラ法</a:t>
            </a:r>
            <a:endParaRPr lang="en-US" altLang="ja-JP" sz="2400" dirty="0">
              <a:solidFill>
                <a:schemeClr val="tx1"/>
              </a:solidFill>
            </a:endParaRPr>
          </a:p>
        </p:txBody>
      </p:sp>
    </p:spTree>
  </p:cSld>
  <p:clrMapOvr>
    <a:masterClrMapping/>
  </p:clrMapOvr>
  <p:transition advTm="14149"/>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4213"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226"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4227"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94228"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4229"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94230"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4231"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4232"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94233"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4234"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94235"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Tree>
  </p:cSld>
  <p:clrMapOvr>
    <a:masterClrMapping/>
  </p:clrMapOvr>
  <p:transition advTm="14149"/>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5237"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250"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5251"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95252"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5253"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95254"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5255"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5256"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95257"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5258"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95259"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95260" name="テキスト ボックス 71"/>
          <p:cNvSpPr txBox="1">
            <a:spLocks noChangeArrowheads="1"/>
          </p:cNvSpPr>
          <p:nvPr/>
        </p:nvSpPr>
        <p:spPr bwMode="auto">
          <a:xfrm>
            <a:off x="4284663" y="2463800"/>
            <a:ext cx="403225" cy="460375"/>
          </a:xfrm>
          <a:prstGeom prst="rect">
            <a:avLst/>
          </a:prstGeom>
          <a:noFill/>
          <a:ln w="9525">
            <a:noFill/>
            <a:miter lim="800000"/>
            <a:headEnd/>
            <a:tailEnd/>
          </a:ln>
        </p:spPr>
        <p:txBody>
          <a:bodyPr wrap="none">
            <a:spAutoFit/>
          </a:bodyPr>
          <a:lstStyle/>
          <a:p>
            <a:r>
              <a:rPr lang="ja-JP" altLang="en-US" sz="2400"/>
              <a:t>∞</a:t>
            </a:r>
          </a:p>
        </p:txBody>
      </p:sp>
      <p:sp>
        <p:nvSpPr>
          <p:cNvPr id="95261" name="テキスト ボックス 72"/>
          <p:cNvSpPr txBox="1">
            <a:spLocks noChangeArrowheads="1"/>
          </p:cNvSpPr>
          <p:nvPr/>
        </p:nvSpPr>
        <p:spPr bwMode="auto">
          <a:xfrm>
            <a:off x="4240213" y="3975100"/>
            <a:ext cx="403225" cy="461963"/>
          </a:xfrm>
          <a:prstGeom prst="rect">
            <a:avLst/>
          </a:prstGeom>
          <a:noFill/>
          <a:ln w="9525">
            <a:noFill/>
            <a:miter lim="800000"/>
            <a:headEnd/>
            <a:tailEnd/>
          </a:ln>
        </p:spPr>
        <p:txBody>
          <a:bodyPr wrap="none">
            <a:spAutoFit/>
          </a:bodyPr>
          <a:lstStyle/>
          <a:p>
            <a:r>
              <a:rPr lang="ja-JP" altLang="en-US" sz="2400"/>
              <a:t>∞</a:t>
            </a:r>
          </a:p>
        </p:txBody>
      </p:sp>
      <p:sp>
        <p:nvSpPr>
          <p:cNvPr id="95262" name="テキスト ボックス 73"/>
          <p:cNvSpPr txBox="1">
            <a:spLocks noChangeArrowheads="1"/>
          </p:cNvSpPr>
          <p:nvPr/>
        </p:nvSpPr>
        <p:spPr bwMode="auto">
          <a:xfrm>
            <a:off x="3519488" y="5157788"/>
            <a:ext cx="404812" cy="460375"/>
          </a:xfrm>
          <a:prstGeom prst="rect">
            <a:avLst/>
          </a:prstGeom>
          <a:noFill/>
          <a:ln w="9525">
            <a:noFill/>
            <a:miter lim="800000"/>
            <a:headEnd/>
            <a:tailEnd/>
          </a:ln>
        </p:spPr>
        <p:txBody>
          <a:bodyPr wrap="none">
            <a:spAutoFit/>
          </a:bodyPr>
          <a:lstStyle/>
          <a:p>
            <a:r>
              <a:rPr lang="ja-JP" altLang="en-US" sz="2400"/>
              <a:t>∞</a:t>
            </a:r>
          </a:p>
        </p:txBody>
      </p:sp>
      <p:sp>
        <p:nvSpPr>
          <p:cNvPr id="95263" name="テキスト ボックス 74"/>
          <p:cNvSpPr txBox="1">
            <a:spLocks noChangeArrowheads="1"/>
          </p:cNvSpPr>
          <p:nvPr/>
        </p:nvSpPr>
        <p:spPr bwMode="auto">
          <a:xfrm>
            <a:off x="5651500" y="3573463"/>
            <a:ext cx="404813" cy="461962"/>
          </a:xfrm>
          <a:prstGeom prst="rect">
            <a:avLst/>
          </a:prstGeom>
          <a:noFill/>
          <a:ln w="9525">
            <a:noFill/>
            <a:miter lim="800000"/>
            <a:headEnd/>
            <a:tailEnd/>
          </a:ln>
        </p:spPr>
        <p:txBody>
          <a:bodyPr wrap="none">
            <a:spAutoFit/>
          </a:bodyPr>
          <a:lstStyle/>
          <a:p>
            <a:r>
              <a:rPr lang="ja-JP" altLang="en-US" sz="2400"/>
              <a:t>∞</a:t>
            </a:r>
          </a:p>
        </p:txBody>
      </p:sp>
      <p:sp>
        <p:nvSpPr>
          <p:cNvPr id="95264" name="テキスト ボックス 75"/>
          <p:cNvSpPr txBox="1">
            <a:spLocks noChangeArrowheads="1"/>
          </p:cNvSpPr>
          <p:nvPr/>
        </p:nvSpPr>
        <p:spPr bwMode="auto">
          <a:xfrm>
            <a:off x="5103813" y="5157788"/>
            <a:ext cx="404812" cy="460375"/>
          </a:xfrm>
          <a:prstGeom prst="rect">
            <a:avLst/>
          </a:prstGeom>
          <a:noFill/>
          <a:ln w="9525">
            <a:noFill/>
            <a:miter lim="800000"/>
            <a:headEnd/>
            <a:tailEnd/>
          </a:ln>
        </p:spPr>
        <p:txBody>
          <a:bodyPr wrap="none">
            <a:spAutoFit/>
          </a:bodyPr>
          <a:lstStyle/>
          <a:p>
            <a:r>
              <a:rPr lang="ja-JP" altLang="en-US" sz="2400"/>
              <a:t>∞</a:t>
            </a:r>
          </a:p>
        </p:txBody>
      </p:sp>
      <p:sp>
        <p:nvSpPr>
          <p:cNvPr id="95265"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
        <p:nvSpPr>
          <p:cNvPr id="41" name="コンテンツ プレースホルダー 2"/>
          <p:cNvSpPr txBox="1">
            <a:spLocks/>
          </p:cNvSpPr>
          <p:nvPr/>
        </p:nvSpPr>
        <p:spPr bwMode="auto">
          <a:xfrm>
            <a:off x="609600" y="1989138"/>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457200" indent="-457200">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mn-ea"/>
              </a:rPr>
              <a:t>1. L(x)=0, L(y)=</a:t>
            </a:r>
            <a:r>
              <a:rPr lang="ja-JP" altLang="en-US" sz="2400" dirty="0">
                <a:latin typeface="Calibri" pitchFamily="34" charset="0"/>
                <a:ea typeface="+mn-ea"/>
              </a:rPr>
              <a:t>∞ </a:t>
            </a:r>
            <a:r>
              <a:rPr lang="en-US" altLang="ja-JP" sz="2400" dirty="0">
                <a:latin typeface="Calibri" pitchFamily="34" charset="0"/>
                <a:ea typeface="+mn-ea"/>
              </a:rPr>
              <a:t>(</a:t>
            </a:r>
            <a:r>
              <a:rPr lang="ja-JP" altLang="en-US" sz="2400" dirty="0">
                <a:latin typeface="Calibri" pitchFamily="34" charset="0"/>
                <a:ea typeface="+mn-ea"/>
              </a:rPr>
              <a:t>∀</a:t>
            </a:r>
            <a:r>
              <a:rPr lang="en-US" altLang="ja-JP" sz="2400" dirty="0">
                <a:latin typeface="Calibri" pitchFamily="34" charset="0"/>
                <a:ea typeface="+mn-ea"/>
              </a:rPr>
              <a:t>y </a:t>
            </a:r>
            <a:r>
              <a:rPr lang="ja-JP" altLang="en-US" sz="2400" dirty="0">
                <a:latin typeface="Calibri" pitchFamily="34" charset="0"/>
                <a:ea typeface="+mn-ea"/>
              </a:rPr>
              <a:t>∈</a:t>
            </a:r>
            <a:r>
              <a:rPr lang="en-US" altLang="ja-JP" sz="2400" dirty="0">
                <a:latin typeface="Calibri" pitchFamily="34" charset="0"/>
                <a:ea typeface="+mn-ea"/>
              </a:rPr>
              <a:t>V(G)-{ x }), T=</a:t>
            </a:r>
            <a:r>
              <a:rPr lang="ja-JP" altLang="en-US" sz="2400" dirty="0">
                <a:latin typeface="Calibri" pitchFamily="34" charset="0"/>
                <a:ea typeface="+mn-ea"/>
              </a:rPr>
              <a:t>空グラフ</a:t>
            </a:r>
            <a:r>
              <a:rPr lang="en-US" altLang="ja-JP" sz="2400" dirty="0">
                <a:latin typeface="Calibri" pitchFamily="34" charset="0"/>
                <a:ea typeface="+mn-ea"/>
              </a:rPr>
              <a:t> </a:t>
            </a:r>
            <a:r>
              <a:rPr lang="ja-JP" altLang="en-US" sz="2400" dirty="0">
                <a:latin typeface="Calibri" pitchFamily="34" charset="0"/>
                <a:ea typeface="+mn-ea"/>
              </a:rPr>
              <a:t>とする</a:t>
            </a:r>
            <a:endParaRPr lang="en-US" altLang="ja-JP" sz="2400" dirty="0">
              <a:latin typeface="Calibri" pitchFamily="34" charset="0"/>
              <a:ea typeface="+mn-ea"/>
            </a:endParaRPr>
          </a:p>
        </p:txBody>
      </p:sp>
    </p:spTree>
  </p:cSld>
  <p:clrMapOvr>
    <a:masterClrMapping/>
  </p:clrMapOvr>
  <p:transition advTm="14149"/>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6261"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274"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6275"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96276"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6277"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96278"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6279"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6280"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96281"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6282"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96283"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96284" name="テキスト ボックス 71"/>
          <p:cNvSpPr txBox="1">
            <a:spLocks noChangeArrowheads="1"/>
          </p:cNvSpPr>
          <p:nvPr/>
        </p:nvSpPr>
        <p:spPr bwMode="auto">
          <a:xfrm>
            <a:off x="4284663" y="2463800"/>
            <a:ext cx="403225" cy="460375"/>
          </a:xfrm>
          <a:prstGeom prst="rect">
            <a:avLst/>
          </a:prstGeom>
          <a:noFill/>
          <a:ln w="9525">
            <a:noFill/>
            <a:miter lim="800000"/>
            <a:headEnd/>
            <a:tailEnd/>
          </a:ln>
        </p:spPr>
        <p:txBody>
          <a:bodyPr wrap="none">
            <a:spAutoFit/>
          </a:bodyPr>
          <a:lstStyle/>
          <a:p>
            <a:r>
              <a:rPr lang="ja-JP" altLang="en-US" sz="2400"/>
              <a:t>∞</a:t>
            </a:r>
          </a:p>
        </p:txBody>
      </p:sp>
      <p:sp>
        <p:nvSpPr>
          <p:cNvPr id="96285" name="テキスト ボックス 72"/>
          <p:cNvSpPr txBox="1">
            <a:spLocks noChangeArrowheads="1"/>
          </p:cNvSpPr>
          <p:nvPr/>
        </p:nvSpPr>
        <p:spPr bwMode="auto">
          <a:xfrm>
            <a:off x="4240213" y="3975100"/>
            <a:ext cx="403225" cy="461963"/>
          </a:xfrm>
          <a:prstGeom prst="rect">
            <a:avLst/>
          </a:prstGeom>
          <a:noFill/>
          <a:ln w="9525">
            <a:noFill/>
            <a:miter lim="800000"/>
            <a:headEnd/>
            <a:tailEnd/>
          </a:ln>
        </p:spPr>
        <p:txBody>
          <a:bodyPr wrap="none">
            <a:spAutoFit/>
          </a:bodyPr>
          <a:lstStyle/>
          <a:p>
            <a:r>
              <a:rPr lang="ja-JP" altLang="en-US" sz="2400"/>
              <a:t>∞</a:t>
            </a:r>
          </a:p>
        </p:txBody>
      </p:sp>
      <p:sp>
        <p:nvSpPr>
          <p:cNvPr id="96286" name="テキスト ボックス 73"/>
          <p:cNvSpPr txBox="1">
            <a:spLocks noChangeArrowheads="1"/>
          </p:cNvSpPr>
          <p:nvPr/>
        </p:nvSpPr>
        <p:spPr bwMode="auto">
          <a:xfrm>
            <a:off x="3519488" y="5157788"/>
            <a:ext cx="404812" cy="460375"/>
          </a:xfrm>
          <a:prstGeom prst="rect">
            <a:avLst/>
          </a:prstGeom>
          <a:noFill/>
          <a:ln w="9525">
            <a:noFill/>
            <a:miter lim="800000"/>
            <a:headEnd/>
            <a:tailEnd/>
          </a:ln>
        </p:spPr>
        <p:txBody>
          <a:bodyPr wrap="none">
            <a:spAutoFit/>
          </a:bodyPr>
          <a:lstStyle/>
          <a:p>
            <a:r>
              <a:rPr lang="ja-JP" altLang="en-US" sz="2400"/>
              <a:t>∞</a:t>
            </a:r>
          </a:p>
        </p:txBody>
      </p:sp>
      <p:sp>
        <p:nvSpPr>
          <p:cNvPr id="96287" name="テキスト ボックス 74"/>
          <p:cNvSpPr txBox="1">
            <a:spLocks noChangeArrowheads="1"/>
          </p:cNvSpPr>
          <p:nvPr/>
        </p:nvSpPr>
        <p:spPr bwMode="auto">
          <a:xfrm>
            <a:off x="5651500" y="3573463"/>
            <a:ext cx="404813" cy="461962"/>
          </a:xfrm>
          <a:prstGeom prst="rect">
            <a:avLst/>
          </a:prstGeom>
          <a:noFill/>
          <a:ln w="9525">
            <a:noFill/>
            <a:miter lim="800000"/>
            <a:headEnd/>
            <a:tailEnd/>
          </a:ln>
        </p:spPr>
        <p:txBody>
          <a:bodyPr wrap="none">
            <a:spAutoFit/>
          </a:bodyPr>
          <a:lstStyle/>
          <a:p>
            <a:r>
              <a:rPr lang="ja-JP" altLang="en-US" sz="2400"/>
              <a:t>∞</a:t>
            </a:r>
          </a:p>
        </p:txBody>
      </p:sp>
      <p:sp>
        <p:nvSpPr>
          <p:cNvPr id="96288" name="テキスト ボックス 75"/>
          <p:cNvSpPr txBox="1">
            <a:spLocks noChangeArrowheads="1"/>
          </p:cNvSpPr>
          <p:nvPr/>
        </p:nvSpPr>
        <p:spPr bwMode="auto">
          <a:xfrm>
            <a:off x="5103813" y="5157788"/>
            <a:ext cx="404812" cy="460375"/>
          </a:xfrm>
          <a:prstGeom prst="rect">
            <a:avLst/>
          </a:prstGeom>
          <a:noFill/>
          <a:ln w="9525">
            <a:noFill/>
            <a:miter lim="800000"/>
            <a:headEnd/>
            <a:tailEnd/>
          </a:ln>
        </p:spPr>
        <p:txBody>
          <a:bodyPr wrap="none">
            <a:spAutoFit/>
          </a:bodyPr>
          <a:lstStyle/>
          <a:p>
            <a:r>
              <a:rPr lang="ja-JP" altLang="en-US" sz="2400"/>
              <a:t>∞</a:t>
            </a:r>
          </a:p>
        </p:txBody>
      </p:sp>
      <p:sp>
        <p:nvSpPr>
          <p:cNvPr id="96289"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
        <p:nvSpPr>
          <p:cNvPr id="42" name="コンテンツ プレースホルダー 2"/>
          <p:cNvSpPr txBox="1">
            <a:spLocks/>
          </p:cNvSpPr>
          <p:nvPr/>
        </p:nvSpPr>
        <p:spPr bwMode="auto">
          <a:xfrm>
            <a:off x="609600" y="1989138"/>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457200" indent="-457200">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ＭＳ Ｐゴシック" charset="-128"/>
              </a:rPr>
              <a:t>2.1. L(v)= min {L(u): u</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V(G)-V(T)}</a:t>
            </a:r>
            <a:r>
              <a:rPr lang="ja-JP" altLang="en-US" sz="2400" dirty="0">
                <a:latin typeface="Calibri" pitchFamily="34" charset="0"/>
                <a:ea typeface="ＭＳ Ｐゴシック" charset="-128"/>
              </a:rPr>
              <a:t>となる</a:t>
            </a:r>
            <a:r>
              <a:rPr lang="en-US" altLang="ja-JP" sz="2400" dirty="0">
                <a:latin typeface="Calibri" pitchFamily="34" charset="0"/>
                <a:ea typeface="ＭＳ Ｐゴシック" charset="-128"/>
              </a:rPr>
              <a:t>v</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V(G)-V(T)</a:t>
            </a:r>
            <a:r>
              <a:rPr lang="ja-JP" altLang="en-US" sz="2400" dirty="0">
                <a:latin typeface="Calibri" pitchFamily="34" charset="0"/>
                <a:ea typeface="ＭＳ Ｐゴシック" charset="-128"/>
              </a:rPr>
              <a:t>を探す</a:t>
            </a:r>
            <a:endParaRPr lang="en-US" altLang="ja-JP" sz="2400" dirty="0">
              <a:latin typeface="Calibri" pitchFamily="34" charset="0"/>
              <a:ea typeface="+mn-ea"/>
            </a:endParaRPr>
          </a:p>
        </p:txBody>
      </p:sp>
    </p:spTree>
  </p:cSld>
  <p:clrMapOvr>
    <a:masterClrMapping/>
  </p:clrMapOvr>
  <p:transition advTm="14149"/>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7285"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7298"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7299"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97300"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7301"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97302"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7303"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7304"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97305"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7306"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97307"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97308"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97309"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7310"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7311" name="テキスト ボックス 74"/>
          <p:cNvSpPr txBox="1">
            <a:spLocks noChangeArrowheads="1"/>
          </p:cNvSpPr>
          <p:nvPr/>
        </p:nvSpPr>
        <p:spPr bwMode="auto">
          <a:xfrm>
            <a:off x="5651500" y="3573463"/>
            <a:ext cx="404813" cy="461962"/>
          </a:xfrm>
          <a:prstGeom prst="rect">
            <a:avLst/>
          </a:prstGeom>
          <a:noFill/>
          <a:ln w="9525">
            <a:noFill/>
            <a:miter lim="800000"/>
            <a:headEnd/>
            <a:tailEnd/>
          </a:ln>
        </p:spPr>
        <p:txBody>
          <a:bodyPr wrap="none">
            <a:spAutoFit/>
          </a:bodyPr>
          <a:lstStyle/>
          <a:p>
            <a:r>
              <a:rPr lang="ja-JP" altLang="en-US" sz="2400"/>
              <a:t>∞</a:t>
            </a:r>
          </a:p>
        </p:txBody>
      </p:sp>
      <p:sp>
        <p:nvSpPr>
          <p:cNvPr id="97312" name="テキスト ボックス 75"/>
          <p:cNvSpPr txBox="1">
            <a:spLocks noChangeArrowheads="1"/>
          </p:cNvSpPr>
          <p:nvPr/>
        </p:nvSpPr>
        <p:spPr bwMode="auto">
          <a:xfrm>
            <a:off x="5103813" y="5157788"/>
            <a:ext cx="404812" cy="460375"/>
          </a:xfrm>
          <a:prstGeom prst="rect">
            <a:avLst/>
          </a:prstGeom>
          <a:noFill/>
          <a:ln w="9525">
            <a:noFill/>
            <a:miter lim="800000"/>
            <a:headEnd/>
            <a:tailEnd/>
          </a:ln>
        </p:spPr>
        <p:txBody>
          <a:bodyPr wrap="none">
            <a:spAutoFit/>
          </a:bodyPr>
          <a:lstStyle/>
          <a:p>
            <a:r>
              <a:rPr lang="ja-JP" altLang="en-US" sz="2400"/>
              <a:t>∞</a:t>
            </a:r>
          </a:p>
        </p:txBody>
      </p:sp>
      <p:sp>
        <p:nvSpPr>
          <p:cNvPr id="97313"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
        <p:nvSpPr>
          <p:cNvPr id="41" name="コンテンツ プレースホルダー 2"/>
          <p:cNvSpPr txBox="1">
            <a:spLocks/>
          </p:cNvSpPr>
          <p:nvPr/>
        </p:nvSpPr>
        <p:spPr bwMode="auto">
          <a:xfrm>
            <a:off x="609600" y="1989138"/>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ＭＳ Ｐゴシック" charset="-128"/>
              </a:rPr>
              <a:t> 2.3. </a:t>
            </a:r>
            <a:r>
              <a:rPr lang="en-US" altLang="ja-JP" sz="2400" dirty="0" err="1">
                <a:latin typeface="Calibri" pitchFamily="34" charset="0"/>
                <a:ea typeface="ＭＳ Ｐゴシック" charset="-128"/>
              </a:rPr>
              <a:t>uv</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E(G)</a:t>
            </a:r>
            <a:r>
              <a:rPr lang="ja-JP" altLang="en-US" sz="2400" dirty="0">
                <a:latin typeface="Calibri" pitchFamily="34" charset="0"/>
                <a:ea typeface="ＭＳ Ｐゴシック" charset="-128"/>
              </a:rPr>
              <a:t>となる任意の</a:t>
            </a:r>
            <a:r>
              <a:rPr lang="en-US" altLang="ja-JP" sz="2400" dirty="0">
                <a:latin typeface="Calibri" pitchFamily="34" charset="0"/>
                <a:ea typeface="ＭＳ Ｐゴシック" charset="-128"/>
              </a:rPr>
              <a:t>u</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V(G)-V(T)</a:t>
            </a:r>
            <a:r>
              <a:rPr lang="ja-JP" altLang="en-US" sz="2400" dirty="0">
                <a:latin typeface="Calibri" pitchFamily="34" charset="0"/>
                <a:ea typeface="ＭＳ Ｐゴシック" charset="-128"/>
              </a:rPr>
              <a:t>に対して，</a:t>
            </a:r>
            <a:endParaRPr lang="en-US" altLang="ja-JP" sz="2400" dirty="0">
              <a:latin typeface="Calibri" pitchFamily="34" charset="0"/>
              <a:ea typeface="ＭＳ Ｐゴシック" charset="-128"/>
            </a:endParaRPr>
          </a:p>
          <a:p>
            <a:pPr marL="273050" indent="-273050">
              <a:spcBef>
                <a:spcPct val="20000"/>
              </a:spcBef>
              <a:buClr>
                <a:srgbClr val="0BD0D9"/>
              </a:buClr>
              <a:buSzPct val="95000"/>
              <a:defRPr/>
            </a:pP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L(u)&gt;L(v)+w(</a:t>
            </a:r>
            <a:r>
              <a:rPr lang="en-US" altLang="ja-JP" sz="2400" dirty="0" err="1">
                <a:latin typeface="Calibri" pitchFamily="34" charset="0"/>
                <a:ea typeface="ＭＳ Ｐゴシック" charset="-128"/>
              </a:rPr>
              <a:t>uv</a:t>
            </a:r>
            <a:r>
              <a:rPr lang="en-US" altLang="ja-JP" sz="2400" dirty="0">
                <a:latin typeface="Calibri" pitchFamily="34" charset="0"/>
                <a:ea typeface="ＭＳ Ｐゴシック" charset="-128"/>
              </a:rPr>
              <a:t>)</a:t>
            </a:r>
            <a:r>
              <a:rPr lang="ja-JP" altLang="en-US" sz="2400" dirty="0">
                <a:latin typeface="Calibri" pitchFamily="34" charset="0"/>
                <a:ea typeface="ＭＳ Ｐゴシック" charset="-128"/>
              </a:rPr>
              <a:t>ならば</a:t>
            </a:r>
            <a:r>
              <a:rPr lang="en-US" altLang="ja-JP" sz="2400" dirty="0">
                <a:latin typeface="Calibri" pitchFamily="34" charset="0"/>
                <a:ea typeface="ＭＳ Ｐゴシック" charset="-128"/>
              </a:rPr>
              <a:t>L(u)=L(v)+w(</a:t>
            </a:r>
            <a:r>
              <a:rPr lang="en-US" altLang="ja-JP" sz="2400" dirty="0" err="1">
                <a:latin typeface="Calibri" pitchFamily="34" charset="0"/>
                <a:ea typeface="ＭＳ Ｐゴシック" charset="-128"/>
              </a:rPr>
              <a:t>uv</a:t>
            </a:r>
            <a:r>
              <a:rPr lang="en-US" altLang="ja-JP" sz="2400" dirty="0">
                <a:latin typeface="Calibri" pitchFamily="34" charset="0"/>
                <a:ea typeface="ＭＳ Ｐゴシック" charset="-128"/>
              </a:rPr>
              <a:t>)</a:t>
            </a:r>
            <a:r>
              <a:rPr lang="ja-JP" altLang="en-US" sz="2400" dirty="0">
                <a:latin typeface="Calibri" pitchFamily="34" charset="0"/>
                <a:ea typeface="ＭＳ Ｐゴシック" charset="-128"/>
              </a:rPr>
              <a:t>とする</a:t>
            </a:r>
            <a:endParaRPr lang="en-US" altLang="ja-JP" sz="2400" dirty="0">
              <a:latin typeface="Calibri" pitchFamily="34" charset="0"/>
              <a:ea typeface="+mn-ea"/>
            </a:endParaRPr>
          </a:p>
        </p:txBody>
      </p:sp>
    </p:spTree>
  </p:cSld>
  <p:clrMapOvr>
    <a:masterClrMapping/>
  </p:clrMapOvr>
  <p:transition advTm="14149"/>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8309"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8322"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8323"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98324"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8325"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98326"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8327"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8328"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98329"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8330"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98331"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98332"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98333"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8334"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8335" name="テキスト ボックス 74"/>
          <p:cNvSpPr txBox="1">
            <a:spLocks noChangeArrowheads="1"/>
          </p:cNvSpPr>
          <p:nvPr/>
        </p:nvSpPr>
        <p:spPr bwMode="auto">
          <a:xfrm>
            <a:off x="5651500" y="3573463"/>
            <a:ext cx="404813" cy="461962"/>
          </a:xfrm>
          <a:prstGeom prst="rect">
            <a:avLst/>
          </a:prstGeom>
          <a:noFill/>
          <a:ln w="9525">
            <a:noFill/>
            <a:miter lim="800000"/>
            <a:headEnd/>
            <a:tailEnd/>
          </a:ln>
        </p:spPr>
        <p:txBody>
          <a:bodyPr wrap="none">
            <a:spAutoFit/>
          </a:bodyPr>
          <a:lstStyle/>
          <a:p>
            <a:r>
              <a:rPr lang="ja-JP" altLang="en-US" sz="2400"/>
              <a:t>∞</a:t>
            </a:r>
          </a:p>
        </p:txBody>
      </p:sp>
      <p:sp>
        <p:nvSpPr>
          <p:cNvPr id="98336" name="テキスト ボックス 75"/>
          <p:cNvSpPr txBox="1">
            <a:spLocks noChangeArrowheads="1"/>
          </p:cNvSpPr>
          <p:nvPr/>
        </p:nvSpPr>
        <p:spPr bwMode="auto">
          <a:xfrm>
            <a:off x="5103813" y="5157788"/>
            <a:ext cx="404812" cy="460375"/>
          </a:xfrm>
          <a:prstGeom prst="rect">
            <a:avLst/>
          </a:prstGeom>
          <a:noFill/>
          <a:ln w="9525">
            <a:noFill/>
            <a:miter lim="800000"/>
            <a:headEnd/>
            <a:tailEnd/>
          </a:ln>
        </p:spPr>
        <p:txBody>
          <a:bodyPr wrap="none">
            <a:spAutoFit/>
          </a:bodyPr>
          <a:lstStyle/>
          <a:p>
            <a:r>
              <a:rPr lang="ja-JP" altLang="en-US" sz="2400"/>
              <a:t>∞</a:t>
            </a:r>
          </a:p>
        </p:txBody>
      </p:sp>
      <p:sp>
        <p:nvSpPr>
          <p:cNvPr id="98337"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
        <p:nvSpPr>
          <p:cNvPr id="41" name="コンテンツ プレースホルダー 2"/>
          <p:cNvSpPr txBox="1">
            <a:spLocks/>
          </p:cNvSpPr>
          <p:nvPr/>
        </p:nvSpPr>
        <p:spPr bwMode="auto">
          <a:xfrm>
            <a:off x="609600" y="1989138"/>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457200" indent="-457200">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2. 4. T=x</a:t>
            </a:r>
            <a:r>
              <a:rPr lang="ja-JP" altLang="en-US" sz="2400" dirty="0">
                <a:latin typeface="Calibri" pitchFamily="34" charset="0"/>
                <a:ea typeface="ＭＳ Ｐゴシック" charset="-128"/>
              </a:rPr>
              <a:t>とする</a:t>
            </a:r>
            <a:endParaRPr lang="en-US" altLang="ja-JP" sz="2400" dirty="0">
              <a:latin typeface="Calibri" pitchFamily="34" charset="0"/>
              <a:ea typeface="+mn-ea"/>
            </a:endParaRPr>
          </a:p>
        </p:txBody>
      </p:sp>
    </p:spTree>
  </p:cSld>
  <p:clrMapOvr>
    <a:masterClrMapping/>
  </p:clrMapOvr>
  <p:transition advTm="14149"/>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9333"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9346"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9347"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99348"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9349"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99350"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9351"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9352"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99353"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9354"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99355"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99356"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99357"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99358"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99359" name="テキスト ボックス 74"/>
          <p:cNvSpPr txBox="1">
            <a:spLocks noChangeArrowheads="1"/>
          </p:cNvSpPr>
          <p:nvPr/>
        </p:nvSpPr>
        <p:spPr bwMode="auto">
          <a:xfrm>
            <a:off x="5651500" y="3573463"/>
            <a:ext cx="404813" cy="461962"/>
          </a:xfrm>
          <a:prstGeom prst="rect">
            <a:avLst/>
          </a:prstGeom>
          <a:noFill/>
          <a:ln w="9525">
            <a:noFill/>
            <a:miter lim="800000"/>
            <a:headEnd/>
            <a:tailEnd/>
          </a:ln>
        </p:spPr>
        <p:txBody>
          <a:bodyPr wrap="none">
            <a:spAutoFit/>
          </a:bodyPr>
          <a:lstStyle/>
          <a:p>
            <a:r>
              <a:rPr lang="ja-JP" altLang="en-US" sz="2400"/>
              <a:t>∞</a:t>
            </a:r>
          </a:p>
        </p:txBody>
      </p:sp>
      <p:sp>
        <p:nvSpPr>
          <p:cNvPr id="99360" name="テキスト ボックス 75"/>
          <p:cNvSpPr txBox="1">
            <a:spLocks noChangeArrowheads="1"/>
          </p:cNvSpPr>
          <p:nvPr/>
        </p:nvSpPr>
        <p:spPr bwMode="auto">
          <a:xfrm>
            <a:off x="5103813" y="5157788"/>
            <a:ext cx="404812" cy="460375"/>
          </a:xfrm>
          <a:prstGeom prst="rect">
            <a:avLst/>
          </a:prstGeom>
          <a:noFill/>
          <a:ln w="9525">
            <a:noFill/>
            <a:miter lim="800000"/>
            <a:headEnd/>
            <a:tailEnd/>
          </a:ln>
        </p:spPr>
        <p:txBody>
          <a:bodyPr wrap="none">
            <a:spAutoFit/>
          </a:bodyPr>
          <a:lstStyle/>
          <a:p>
            <a:r>
              <a:rPr lang="ja-JP" altLang="en-US" sz="2400"/>
              <a:t>∞</a:t>
            </a:r>
          </a:p>
        </p:txBody>
      </p:sp>
      <p:sp>
        <p:nvSpPr>
          <p:cNvPr id="99361"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
        <p:nvSpPr>
          <p:cNvPr id="41" name="コンテンツ プレースホルダー 2"/>
          <p:cNvSpPr txBox="1">
            <a:spLocks/>
          </p:cNvSpPr>
          <p:nvPr/>
        </p:nvSpPr>
        <p:spPr bwMode="auto">
          <a:xfrm>
            <a:off x="609600" y="1989138"/>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457200" indent="-457200">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ＭＳ Ｐゴシック" charset="-128"/>
              </a:rPr>
              <a:t>2.1. L(v)= min {L(u): u</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V(G)-V(T)}</a:t>
            </a:r>
            <a:r>
              <a:rPr lang="ja-JP" altLang="en-US" sz="2400" dirty="0">
                <a:latin typeface="Calibri" pitchFamily="34" charset="0"/>
                <a:ea typeface="ＭＳ Ｐゴシック" charset="-128"/>
              </a:rPr>
              <a:t>となる</a:t>
            </a:r>
            <a:r>
              <a:rPr lang="en-US" altLang="ja-JP" sz="2400" dirty="0">
                <a:latin typeface="Calibri" pitchFamily="34" charset="0"/>
                <a:ea typeface="ＭＳ Ｐゴシック" charset="-128"/>
              </a:rPr>
              <a:t>v</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V(G)-V(T)</a:t>
            </a:r>
            <a:r>
              <a:rPr lang="ja-JP" altLang="en-US" sz="2400" dirty="0">
                <a:latin typeface="Calibri" pitchFamily="34" charset="0"/>
                <a:ea typeface="ＭＳ Ｐゴシック" charset="-128"/>
              </a:rPr>
              <a:t>を探す</a:t>
            </a:r>
            <a:endParaRPr lang="en-US" altLang="ja-JP" sz="2400" dirty="0">
              <a:latin typeface="Calibri" pitchFamily="34" charset="0"/>
              <a:ea typeface="+mn-ea"/>
            </a:endParaRPr>
          </a:p>
        </p:txBody>
      </p:sp>
    </p:spTree>
  </p:cSld>
  <p:clrMapOvr>
    <a:masterClrMapping/>
  </p:clrMapOvr>
  <p:transition advTm="14149"/>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タイトル 1"/>
          <p:cNvSpPr>
            <a:spLocks noGrp="1"/>
          </p:cNvSpPr>
          <p:nvPr>
            <p:ph type="title"/>
          </p:nvPr>
        </p:nvSpPr>
        <p:spPr/>
        <p:txBody>
          <a:bodyPr/>
          <a:lstStyle/>
          <a:p>
            <a:pPr eaLnBrk="1" hangingPunct="1"/>
            <a:r>
              <a:rPr lang="en-US" altLang="ja-JP"/>
              <a:t>1</a:t>
            </a:r>
            <a:r>
              <a:rPr lang="ja-JP" altLang="en-US"/>
              <a:t>　様々なグラフの例</a:t>
            </a:r>
          </a:p>
        </p:txBody>
      </p:sp>
      <p:sp>
        <p:nvSpPr>
          <p:cNvPr id="6656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多重辺：       異なる</a:t>
            </a:r>
            <a:r>
              <a:rPr lang="en-US" altLang="ja-JP" sz="2400" dirty="0">
                <a:latin typeface="Calibri" pitchFamily="34" charset="0"/>
                <a:ea typeface="+mn-ea"/>
              </a:rPr>
              <a:t>2</a:t>
            </a:r>
            <a:r>
              <a:rPr lang="ja-JP" altLang="en-US" sz="2400" dirty="0">
                <a:latin typeface="Calibri" pitchFamily="34" charset="0"/>
                <a:ea typeface="+mn-ea"/>
              </a:rPr>
              <a:t>頂点を結ぶ</a:t>
            </a:r>
            <a:r>
              <a:rPr lang="en-US" altLang="ja-JP" sz="2400" dirty="0">
                <a:latin typeface="Calibri" pitchFamily="34" charset="0"/>
                <a:ea typeface="+mn-ea"/>
              </a:rPr>
              <a:t>2</a:t>
            </a:r>
            <a:r>
              <a:rPr lang="ja-JP" altLang="en-US" sz="2400" dirty="0">
                <a:latin typeface="Calibri" pitchFamily="34" charset="0"/>
                <a:ea typeface="+mn-ea"/>
              </a:rPr>
              <a:t>本以上の辺</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ループ：        同じ</a:t>
            </a:r>
            <a:r>
              <a:rPr lang="en-US" altLang="ja-JP" sz="2400" dirty="0">
                <a:latin typeface="Calibri" pitchFamily="34" charset="0"/>
                <a:ea typeface="+mn-ea"/>
              </a:rPr>
              <a:t>1</a:t>
            </a:r>
            <a:r>
              <a:rPr lang="ja-JP" altLang="en-US" sz="2400" dirty="0" err="1">
                <a:latin typeface="Calibri" pitchFamily="34" charset="0"/>
                <a:ea typeface="+mn-ea"/>
              </a:rPr>
              <a:t>つの</a:t>
            </a:r>
            <a:r>
              <a:rPr lang="ja-JP" altLang="en-US" sz="2400" dirty="0">
                <a:latin typeface="Calibri" pitchFamily="34" charset="0"/>
                <a:ea typeface="+mn-ea"/>
              </a:rPr>
              <a:t>頂点を結ぶ辺</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単純グラフ：多重辺とループを持たないグラフ</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　　　　　　　　　　　　　　　　　　　　　　　　⇐ループ</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　　　　　　多重辺⇒　</a:t>
            </a:r>
            <a:endParaRPr lang="en-US" altLang="ja-JP" sz="2400" dirty="0">
              <a:latin typeface="Calibri" pitchFamily="34" charset="0"/>
              <a:ea typeface="+mn-ea"/>
            </a:endParaRPr>
          </a:p>
          <a:p>
            <a:pPr marL="273050" indent="-273050">
              <a:spcBef>
                <a:spcPct val="20000"/>
              </a:spcBef>
              <a:buClr>
                <a:srgbClr val="0BD0D9"/>
              </a:buClr>
              <a:buSzPct val="95000"/>
              <a:defRPr/>
            </a:pPr>
            <a:endParaRPr lang="en-US" altLang="ja-JP" sz="2400" dirty="0">
              <a:latin typeface="Calibri" pitchFamily="34" charset="0"/>
              <a:ea typeface="+mn-ea"/>
            </a:endParaRPr>
          </a:p>
          <a:p>
            <a:pPr marL="273050" indent="-273050">
              <a:spcBef>
                <a:spcPct val="20000"/>
              </a:spcBef>
              <a:buClr>
                <a:srgbClr val="0BD0D9"/>
              </a:buClr>
              <a:buSzPct val="95000"/>
              <a:defRPr/>
            </a:pPr>
            <a:r>
              <a:rPr lang="en-US" altLang="ja-JP" sz="2400" dirty="0">
                <a:latin typeface="Calibri" pitchFamily="34" charset="0"/>
                <a:ea typeface="+mn-ea"/>
              </a:rPr>
              <a:t>     </a:t>
            </a:r>
          </a:p>
        </p:txBody>
      </p:sp>
      <p:cxnSp>
        <p:nvCxnSpPr>
          <p:cNvPr id="69" name="直線コネクタ 68"/>
          <p:cNvCxnSpPr/>
          <p:nvPr/>
        </p:nvCxnSpPr>
        <p:spPr bwMode="auto">
          <a:xfrm flipV="1">
            <a:off x="3279775" y="4495800"/>
            <a:ext cx="822325" cy="4619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2" name="直線コネクタ 71"/>
          <p:cNvCxnSpPr/>
          <p:nvPr/>
        </p:nvCxnSpPr>
        <p:spPr bwMode="auto">
          <a:xfrm>
            <a:off x="4102100" y="4495800"/>
            <a:ext cx="788988" cy="4619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3" name="直線コネクタ 102"/>
          <p:cNvCxnSpPr/>
          <p:nvPr/>
        </p:nvCxnSpPr>
        <p:spPr bwMode="auto">
          <a:xfrm>
            <a:off x="3279775" y="5781675"/>
            <a:ext cx="822325" cy="4619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4" name="直線コネクタ 103"/>
          <p:cNvCxnSpPr/>
          <p:nvPr/>
        </p:nvCxnSpPr>
        <p:spPr bwMode="auto">
          <a:xfrm flipV="1">
            <a:off x="4102100" y="5781675"/>
            <a:ext cx="788988" cy="4619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5" name="直線コネクタ 104"/>
          <p:cNvCxnSpPr/>
          <p:nvPr/>
        </p:nvCxnSpPr>
        <p:spPr bwMode="auto">
          <a:xfrm rot="5400000">
            <a:off x="4479132" y="5369719"/>
            <a:ext cx="823912"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6" name="円/楕円 105"/>
          <p:cNvSpPr/>
          <p:nvPr/>
        </p:nvSpPr>
        <p:spPr bwMode="auto">
          <a:xfrm>
            <a:off x="3214688" y="4891088"/>
            <a:ext cx="131762" cy="13176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 name="円/楕円 106"/>
          <p:cNvSpPr/>
          <p:nvPr/>
        </p:nvSpPr>
        <p:spPr bwMode="auto">
          <a:xfrm>
            <a:off x="4037013" y="4430713"/>
            <a:ext cx="130175" cy="13176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 name="円/楕円 107"/>
          <p:cNvSpPr/>
          <p:nvPr/>
        </p:nvSpPr>
        <p:spPr bwMode="auto">
          <a:xfrm>
            <a:off x="4826000" y="4891088"/>
            <a:ext cx="130175" cy="13176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 name="円/楕円 108"/>
          <p:cNvSpPr/>
          <p:nvPr/>
        </p:nvSpPr>
        <p:spPr bwMode="auto">
          <a:xfrm>
            <a:off x="3214688" y="5715000"/>
            <a:ext cx="131762" cy="1333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 name="円/楕円 109"/>
          <p:cNvSpPr/>
          <p:nvPr/>
        </p:nvSpPr>
        <p:spPr bwMode="auto">
          <a:xfrm>
            <a:off x="4037013" y="6176963"/>
            <a:ext cx="130175" cy="13176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1" name="円/楕円 110"/>
          <p:cNvSpPr/>
          <p:nvPr/>
        </p:nvSpPr>
        <p:spPr bwMode="auto">
          <a:xfrm>
            <a:off x="4826000" y="5715000"/>
            <a:ext cx="130175" cy="1333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12" name="直線コネクタ 111"/>
          <p:cNvCxnSpPr>
            <a:endCxn id="108" idx="2"/>
          </p:cNvCxnSpPr>
          <p:nvPr/>
        </p:nvCxnSpPr>
        <p:spPr bwMode="auto">
          <a:xfrm>
            <a:off x="3267075" y="4949825"/>
            <a:ext cx="1558925" cy="79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66577" name="テキスト ボックス 128"/>
          <p:cNvSpPr txBox="1">
            <a:spLocks noChangeArrowheads="1"/>
          </p:cNvSpPr>
          <p:nvPr/>
        </p:nvSpPr>
        <p:spPr bwMode="auto">
          <a:xfrm>
            <a:off x="2411413" y="6305550"/>
            <a:ext cx="3871912" cy="461963"/>
          </a:xfrm>
          <a:prstGeom prst="rect">
            <a:avLst/>
          </a:prstGeom>
          <a:noFill/>
          <a:ln w="9525">
            <a:noFill/>
            <a:miter lim="800000"/>
            <a:headEnd/>
            <a:tailEnd/>
          </a:ln>
        </p:spPr>
        <p:txBody>
          <a:bodyPr wrap="none">
            <a:spAutoFit/>
          </a:bodyPr>
          <a:lstStyle/>
          <a:p>
            <a:r>
              <a:rPr lang="ja-JP" altLang="en-US" sz="2400"/>
              <a:t>多重辺とループを持つグラフ</a:t>
            </a:r>
          </a:p>
        </p:txBody>
      </p:sp>
      <p:sp>
        <p:nvSpPr>
          <p:cNvPr id="36" name="フリーフォーム 35"/>
          <p:cNvSpPr/>
          <p:nvPr/>
        </p:nvSpPr>
        <p:spPr>
          <a:xfrm>
            <a:off x="3127375" y="4941888"/>
            <a:ext cx="155575" cy="838200"/>
          </a:xfrm>
          <a:custGeom>
            <a:avLst/>
            <a:gdLst>
              <a:gd name="connsiteX0" fmla="*/ 141817 w 154517"/>
              <a:gd name="connsiteY0" fmla="*/ 0 h 838200"/>
              <a:gd name="connsiteX1" fmla="*/ 2117 w 154517"/>
              <a:gd name="connsiteY1" fmla="*/ 457200 h 838200"/>
              <a:gd name="connsiteX2" fmla="*/ 154517 w 154517"/>
              <a:gd name="connsiteY2" fmla="*/ 838200 h 838200"/>
              <a:gd name="connsiteX3" fmla="*/ 154517 w 154517"/>
              <a:gd name="connsiteY3" fmla="*/ 838200 h 838200"/>
            </a:gdLst>
            <a:ahLst/>
            <a:cxnLst>
              <a:cxn ang="0">
                <a:pos x="connsiteX0" y="connsiteY0"/>
              </a:cxn>
              <a:cxn ang="0">
                <a:pos x="connsiteX1" y="connsiteY1"/>
              </a:cxn>
              <a:cxn ang="0">
                <a:pos x="connsiteX2" y="connsiteY2"/>
              </a:cxn>
              <a:cxn ang="0">
                <a:pos x="connsiteX3" y="connsiteY3"/>
              </a:cxn>
            </a:cxnLst>
            <a:rect l="l" t="t" r="r" b="b"/>
            <a:pathLst>
              <a:path w="154517" h="838200">
                <a:moveTo>
                  <a:pt x="141817" y="0"/>
                </a:moveTo>
                <a:cubicBezTo>
                  <a:pt x="70908" y="158750"/>
                  <a:pt x="0" y="317500"/>
                  <a:pt x="2117" y="457200"/>
                </a:cubicBezTo>
                <a:cubicBezTo>
                  <a:pt x="4234" y="596900"/>
                  <a:pt x="154517" y="838200"/>
                  <a:pt x="154517" y="838200"/>
                </a:cubicBezTo>
                <a:lnTo>
                  <a:pt x="154517" y="83820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37" name="フリーフォーム 36"/>
          <p:cNvSpPr/>
          <p:nvPr/>
        </p:nvSpPr>
        <p:spPr>
          <a:xfrm rot="10800000">
            <a:off x="3284538" y="4951413"/>
            <a:ext cx="153987" cy="838200"/>
          </a:xfrm>
          <a:custGeom>
            <a:avLst/>
            <a:gdLst>
              <a:gd name="connsiteX0" fmla="*/ 141817 w 154517"/>
              <a:gd name="connsiteY0" fmla="*/ 0 h 838200"/>
              <a:gd name="connsiteX1" fmla="*/ 2117 w 154517"/>
              <a:gd name="connsiteY1" fmla="*/ 457200 h 838200"/>
              <a:gd name="connsiteX2" fmla="*/ 154517 w 154517"/>
              <a:gd name="connsiteY2" fmla="*/ 838200 h 838200"/>
              <a:gd name="connsiteX3" fmla="*/ 154517 w 154517"/>
              <a:gd name="connsiteY3" fmla="*/ 838200 h 838200"/>
            </a:gdLst>
            <a:ahLst/>
            <a:cxnLst>
              <a:cxn ang="0">
                <a:pos x="connsiteX0" y="connsiteY0"/>
              </a:cxn>
              <a:cxn ang="0">
                <a:pos x="connsiteX1" y="connsiteY1"/>
              </a:cxn>
              <a:cxn ang="0">
                <a:pos x="connsiteX2" y="connsiteY2"/>
              </a:cxn>
              <a:cxn ang="0">
                <a:pos x="connsiteX3" y="connsiteY3"/>
              </a:cxn>
            </a:cxnLst>
            <a:rect l="l" t="t" r="r" b="b"/>
            <a:pathLst>
              <a:path w="154517" h="838200">
                <a:moveTo>
                  <a:pt x="141817" y="0"/>
                </a:moveTo>
                <a:cubicBezTo>
                  <a:pt x="70908" y="158750"/>
                  <a:pt x="0" y="317500"/>
                  <a:pt x="2117" y="457200"/>
                </a:cubicBezTo>
                <a:cubicBezTo>
                  <a:pt x="4234" y="596900"/>
                  <a:pt x="154517" y="838200"/>
                  <a:pt x="154517" y="838200"/>
                </a:cubicBezTo>
                <a:lnTo>
                  <a:pt x="154517" y="83820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38" name="円/楕円 37"/>
          <p:cNvSpPr/>
          <p:nvPr/>
        </p:nvSpPr>
        <p:spPr>
          <a:xfrm>
            <a:off x="4859338" y="4467225"/>
            <a:ext cx="649287" cy="649288"/>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ransition advTm="14149"/>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0357"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rgbClr val="FFFF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0370"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0371"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100372"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0373"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0374"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0375"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0376"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0377"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0378"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00379"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100380"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100381"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0382"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0383" name="テキスト ボックス 74"/>
          <p:cNvSpPr txBox="1">
            <a:spLocks noChangeArrowheads="1"/>
          </p:cNvSpPr>
          <p:nvPr/>
        </p:nvSpPr>
        <p:spPr bwMode="auto">
          <a:xfrm>
            <a:off x="5651500" y="3573463"/>
            <a:ext cx="404813" cy="461962"/>
          </a:xfrm>
          <a:prstGeom prst="rect">
            <a:avLst/>
          </a:prstGeom>
          <a:noFill/>
          <a:ln w="9525">
            <a:noFill/>
            <a:miter lim="800000"/>
            <a:headEnd/>
            <a:tailEnd/>
          </a:ln>
        </p:spPr>
        <p:txBody>
          <a:bodyPr wrap="none">
            <a:spAutoFit/>
          </a:bodyPr>
          <a:lstStyle/>
          <a:p>
            <a:r>
              <a:rPr lang="ja-JP" altLang="en-US" sz="2400"/>
              <a:t>∞</a:t>
            </a:r>
          </a:p>
        </p:txBody>
      </p:sp>
      <p:sp>
        <p:nvSpPr>
          <p:cNvPr id="100384" name="テキスト ボックス 75"/>
          <p:cNvSpPr txBox="1">
            <a:spLocks noChangeArrowheads="1"/>
          </p:cNvSpPr>
          <p:nvPr/>
        </p:nvSpPr>
        <p:spPr bwMode="auto">
          <a:xfrm>
            <a:off x="5103813" y="5157788"/>
            <a:ext cx="404812" cy="460375"/>
          </a:xfrm>
          <a:prstGeom prst="rect">
            <a:avLst/>
          </a:prstGeom>
          <a:noFill/>
          <a:ln w="9525">
            <a:noFill/>
            <a:miter lim="800000"/>
            <a:headEnd/>
            <a:tailEnd/>
          </a:ln>
        </p:spPr>
        <p:txBody>
          <a:bodyPr wrap="none">
            <a:spAutoFit/>
          </a:bodyPr>
          <a:lstStyle/>
          <a:p>
            <a:r>
              <a:rPr lang="ja-JP" altLang="en-US" sz="2400"/>
              <a:t>∞</a:t>
            </a:r>
          </a:p>
        </p:txBody>
      </p:sp>
      <p:sp>
        <p:nvSpPr>
          <p:cNvPr id="100385"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
        <p:nvSpPr>
          <p:cNvPr id="41" name="コンテンツ プレースホルダー 2"/>
          <p:cNvSpPr txBox="1">
            <a:spLocks/>
          </p:cNvSpPr>
          <p:nvPr/>
        </p:nvSpPr>
        <p:spPr bwMode="auto">
          <a:xfrm>
            <a:off x="609600" y="1989138"/>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457200" indent="-457200">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ＭＳ Ｐゴシック" charset="-128"/>
              </a:rPr>
              <a:t>2.2. L(v)=L(v’)+w(</a:t>
            </a:r>
            <a:r>
              <a:rPr lang="en-US" altLang="ja-JP" sz="2400" dirty="0" err="1">
                <a:latin typeface="Calibri" pitchFamily="34" charset="0"/>
                <a:ea typeface="ＭＳ Ｐゴシック" charset="-128"/>
              </a:rPr>
              <a:t>v’v</a:t>
            </a:r>
            <a:r>
              <a:rPr lang="en-US" altLang="ja-JP" sz="2400" dirty="0">
                <a:latin typeface="Calibri" pitchFamily="34" charset="0"/>
                <a:ea typeface="ＭＳ Ｐゴシック" charset="-128"/>
              </a:rPr>
              <a:t>)</a:t>
            </a:r>
            <a:r>
              <a:rPr lang="ja-JP" altLang="en-US" sz="2400" dirty="0">
                <a:latin typeface="Calibri" pitchFamily="34" charset="0"/>
                <a:ea typeface="ＭＳ Ｐゴシック" charset="-128"/>
              </a:rPr>
              <a:t>となる</a:t>
            </a:r>
            <a:r>
              <a:rPr lang="en-US" altLang="ja-JP" sz="2400" dirty="0">
                <a:latin typeface="Calibri" pitchFamily="34" charset="0"/>
                <a:ea typeface="ＭＳ Ｐゴシック" charset="-128"/>
              </a:rPr>
              <a:t>v’</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V(T)</a:t>
            </a:r>
            <a:r>
              <a:rPr lang="ja-JP" altLang="en-US" sz="2400" dirty="0">
                <a:latin typeface="Calibri" pitchFamily="34" charset="0"/>
                <a:ea typeface="ＭＳ Ｐゴシック" charset="-128"/>
              </a:rPr>
              <a:t>を探す</a:t>
            </a:r>
            <a:endParaRPr lang="en-US" altLang="ja-JP" sz="2400" dirty="0">
              <a:latin typeface="Calibri" pitchFamily="34" charset="0"/>
              <a:ea typeface="+mn-ea"/>
            </a:endParaRPr>
          </a:p>
        </p:txBody>
      </p:sp>
    </p:spTree>
  </p:cSld>
  <p:clrMapOvr>
    <a:masterClrMapping/>
  </p:clrMapOvr>
  <p:transition advTm="14149"/>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1381"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rgbClr val="FFFF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1394"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1395"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101396"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1397"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1398"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1399"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1400"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1401"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1402"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01403"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101404"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101405"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1406"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1407" name="テキスト ボックス 74"/>
          <p:cNvSpPr txBox="1">
            <a:spLocks noChangeArrowheads="1"/>
          </p:cNvSpPr>
          <p:nvPr/>
        </p:nvSpPr>
        <p:spPr bwMode="auto">
          <a:xfrm>
            <a:off x="5651500" y="3573463"/>
            <a:ext cx="404813" cy="461962"/>
          </a:xfrm>
          <a:prstGeom prst="rect">
            <a:avLst/>
          </a:prstGeom>
          <a:noFill/>
          <a:ln w="9525">
            <a:noFill/>
            <a:miter lim="800000"/>
            <a:headEnd/>
            <a:tailEnd/>
          </a:ln>
        </p:spPr>
        <p:txBody>
          <a:bodyPr wrap="none">
            <a:spAutoFit/>
          </a:bodyPr>
          <a:lstStyle/>
          <a:p>
            <a:r>
              <a:rPr lang="ja-JP" altLang="en-US" sz="2400"/>
              <a:t>∞</a:t>
            </a:r>
          </a:p>
        </p:txBody>
      </p:sp>
      <p:sp>
        <p:nvSpPr>
          <p:cNvPr id="101408" name="テキスト ボックス 75"/>
          <p:cNvSpPr txBox="1">
            <a:spLocks noChangeArrowheads="1"/>
          </p:cNvSpPr>
          <p:nvPr/>
        </p:nvSpPr>
        <p:spPr bwMode="auto">
          <a:xfrm>
            <a:off x="5103813" y="5157788"/>
            <a:ext cx="355600" cy="460375"/>
          </a:xfrm>
          <a:prstGeom prst="rect">
            <a:avLst/>
          </a:prstGeom>
          <a:noFill/>
          <a:ln w="9525">
            <a:noFill/>
            <a:miter lim="800000"/>
            <a:headEnd/>
            <a:tailEnd/>
          </a:ln>
        </p:spPr>
        <p:txBody>
          <a:bodyPr wrap="none">
            <a:spAutoFit/>
          </a:bodyPr>
          <a:lstStyle/>
          <a:p>
            <a:r>
              <a:rPr lang="en-US" altLang="ja-JP" sz="2400"/>
              <a:t>8</a:t>
            </a:r>
            <a:endParaRPr lang="ja-JP" altLang="en-US" sz="2400"/>
          </a:p>
        </p:txBody>
      </p:sp>
      <p:sp>
        <p:nvSpPr>
          <p:cNvPr id="101409"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
        <p:nvSpPr>
          <p:cNvPr id="41" name="コンテンツ プレースホルダー 2"/>
          <p:cNvSpPr txBox="1">
            <a:spLocks/>
          </p:cNvSpPr>
          <p:nvPr/>
        </p:nvSpPr>
        <p:spPr bwMode="auto">
          <a:xfrm>
            <a:off x="609600" y="1989138"/>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ＭＳ Ｐゴシック" charset="-128"/>
              </a:rPr>
              <a:t> 2.3. </a:t>
            </a:r>
            <a:r>
              <a:rPr lang="en-US" altLang="ja-JP" sz="2400" dirty="0" err="1">
                <a:latin typeface="Calibri" pitchFamily="34" charset="0"/>
                <a:ea typeface="ＭＳ Ｐゴシック" charset="-128"/>
              </a:rPr>
              <a:t>uv</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E(G)</a:t>
            </a:r>
            <a:r>
              <a:rPr lang="ja-JP" altLang="en-US" sz="2400" dirty="0">
                <a:latin typeface="Calibri" pitchFamily="34" charset="0"/>
                <a:ea typeface="ＭＳ Ｐゴシック" charset="-128"/>
              </a:rPr>
              <a:t>となる任意の</a:t>
            </a:r>
            <a:r>
              <a:rPr lang="en-US" altLang="ja-JP" sz="2400" dirty="0">
                <a:latin typeface="Calibri" pitchFamily="34" charset="0"/>
                <a:ea typeface="ＭＳ Ｐゴシック" charset="-128"/>
              </a:rPr>
              <a:t>u</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V(G)-V(T)</a:t>
            </a:r>
            <a:r>
              <a:rPr lang="ja-JP" altLang="en-US" sz="2400" dirty="0">
                <a:latin typeface="Calibri" pitchFamily="34" charset="0"/>
                <a:ea typeface="ＭＳ Ｐゴシック" charset="-128"/>
              </a:rPr>
              <a:t>に対して，</a:t>
            </a:r>
            <a:endParaRPr lang="en-US" altLang="ja-JP" sz="2400" dirty="0">
              <a:latin typeface="Calibri" pitchFamily="34" charset="0"/>
              <a:ea typeface="ＭＳ Ｐゴシック" charset="-128"/>
            </a:endParaRPr>
          </a:p>
          <a:p>
            <a:pPr marL="273050" indent="-273050">
              <a:spcBef>
                <a:spcPct val="20000"/>
              </a:spcBef>
              <a:buClr>
                <a:srgbClr val="0BD0D9"/>
              </a:buClr>
              <a:buSzPct val="95000"/>
              <a:defRPr/>
            </a:pP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L(u)&gt;L(v)+w(</a:t>
            </a:r>
            <a:r>
              <a:rPr lang="en-US" altLang="ja-JP" sz="2400" dirty="0" err="1">
                <a:latin typeface="Calibri" pitchFamily="34" charset="0"/>
                <a:ea typeface="ＭＳ Ｐゴシック" charset="-128"/>
              </a:rPr>
              <a:t>uv</a:t>
            </a:r>
            <a:r>
              <a:rPr lang="en-US" altLang="ja-JP" sz="2400" dirty="0">
                <a:latin typeface="Calibri" pitchFamily="34" charset="0"/>
                <a:ea typeface="ＭＳ Ｐゴシック" charset="-128"/>
              </a:rPr>
              <a:t>)</a:t>
            </a:r>
            <a:r>
              <a:rPr lang="ja-JP" altLang="en-US" sz="2400" dirty="0">
                <a:latin typeface="Calibri" pitchFamily="34" charset="0"/>
                <a:ea typeface="ＭＳ Ｐゴシック" charset="-128"/>
              </a:rPr>
              <a:t>ならば</a:t>
            </a:r>
            <a:r>
              <a:rPr lang="en-US" altLang="ja-JP" sz="2400" dirty="0">
                <a:latin typeface="Calibri" pitchFamily="34" charset="0"/>
                <a:ea typeface="ＭＳ Ｐゴシック" charset="-128"/>
              </a:rPr>
              <a:t>L(u)=L(v)+w(</a:t>
            </a:r>
            <a:r>
              <a:rPr lang="en-US" altLang="ja-JP" sz="2400" dirty="0" err="1">
                <a:latin typeface="Calibri" pitchFamily="34" charset="0"/>
                <a:ea typeface="ＭＳ Ｐゴシック" charset="-128"/>
              </a:rPr>
              <a:t>uv</a:t>
            </a:r>
            <a:r>
              <a:rPr lang="en-US" altLang="ja-JP" sz="2400" dirty="0">
                <a:latin typeface="Calibri" pitchFamily="34" charset="0"/>
                <a:ea typeface="ＭＳ Ｐゴシック" charset="-128"/>
              </a:rPr>
              <a:t>)</a:t>
            </a:r>
            <a:r>
              <a:rPr lang="ja-JP" altLang="en-US" sz="2400" dirty="0">
                <a:latin typeface="Calibri" pitchFamily="34" charset="0"/>
                <a:ea typeface="ＭＳ Ｐゴシック" charset="-128"/>
              </a:rPr>
              <a:t>とする</a:t>
            </a:r>
            <a:endParaRPr lang="en-US" altLang="ja-JP" sz="2400" dirty="0">
              <a:latin typeface="Calibri" pitchFamily="34" charset="0"/>
              <a:ea typeface="+mn-ea"/>
            </a:endParaRPr>
          </a:p>
        </p:txBody>
      </p:sp>
    </p:spTree>
  </p:cSld>
  <p:clrMapOvr>
    <a:masterClrMapping/>
  </p:clrMapOvr>
  <p:transition advTm="14149"/>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2405"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418"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2419"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102420"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2421"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2422"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2423"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2424"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2425"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2426"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02427"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102428"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102429"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2430"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2431" name="テキスト ボックス 74"/>
          <p:cNvSpPr txBox="1">
            <a:spLocks noChangeArrowheads="1"/>
          </p:cNvSpPr>
          <p:nvPr/>
        </p:nvSpPr>
        <p:spPr bwMode="auto">
          <a:xfrm>
            <a:off x="5651500" y="3573463"/>
            <a:ext cx="404813" cy="461962"/>
          </a:xfrm>
          <a:prstGeom prst="rect">
            <a:avLst/>
          </a:prstGeom>
          <a:noFill/>
          <a:ln w="9525">
            <a:noFill/>
            <a:miter lim="800000"/>
            <a:headEnd/>
            <a:tailEnd/>
          </a:ln>
        </p:spPr>
        <p:txBody>
          <a:bodyPr wrap="none">
            <a:spAutoFit/>
          </a:bodyPr>
          <a:lstStyle/>
          <a:p>
            <a:r>
              <a:rPr lang="ja-JP" altLang="en-US" sz="2400"/>
              <a:t>∞</a:t>
            </a:r>
          </a:p>
        </p:txBody>
      </p:sp>
      <p:sp>
        <p:nvSpPr>
          <p:cNvPr id="102432" name="テキスト ボックス 75"/>
          <p:cNvSpPr txBox="1">
            <a:spLocks noChangeArrowheads="1"/>
          </p:cNvSpPr>
          <p:nvPr/>
        </p:nvSpPr>
        <p:spPr bwMode="auto">
          <a:xfrm>
            <a:off x="5103813" y="5157788"/>
            <a:ext cx="355600" cy="460375"/>
          </a:xfrm>
          <a:prstGeom prst="rect">
            <a:avLst/>
          </a:prstGeom>
          <a:noFill/>
          <a:ln w="9525">
            <a:noFill/>
            <a:miter lim="800000"/>
            <a:headEnd/>
            <a:tailEnd/>
          </a:ln>
        </p:spPr>
        <p:txBody>
          <a:bodyPr wrap="none">
            <a:spAutoFit/>
          </a:bodyPr>
          <a:lstStyle/>
          <a:p>
            <a:r>
              <a:rPr lang="en-US" altLang="ja-JP" sz="2400"/>
              <a:t>8</a:t>
            </a:r>
            <a:endParaRPr lang="ja-JP" altLang="en-US" sz="2400"/>
          </a:p>
        </p:txBody>
      </p:sp>
      <p:sp>
        <p:nvSpPr>
          <p:cNvPr id="102433"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
        <p:nvSpPr>
          <p:cNvPr id="41" name="コンテンツ プレースホルダー 2"/>
          <p:cNvSpPr txBox="1">
            <a:spLocks/>
          </p:cNvSpPr>
          <p:nvPr/>
        </p:nvSpPr>
        <p:spPr bwMode="auto">
          <a:xfrm>
            <a:off x="609600" y="1989138"/>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457200" indent="-457200">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2. 4. T=</a:t>
            </a:r>
            <a:r>
              <a:rPr lang="en-US" altLang="ja-JP" sz="2400" dirty="0" err="1">
                <a:latin typeface="Calibri" pitchFamily="34" charset="0"/>
                <a:ea typeface="ＭＳ Ｐゴシック" charset="-128"/>
              </a:rPr>
              <a:t>T+v’v</a:t>
            </a:r>
            <a:r>
              <a:rPr lang="ja-JP" altLang="en-US" sz="2400" dirty="0">
                <a:latin typeface="Calibri" pitchFamily="34" charset="0"/>
                <a:ea typeface="ＭＳ Ｐゴシック" charset="-128"/>
              </a:rPr>
              <a:t>とする</a:t>
            </a:r>
            <a:endParaRPr lang="en-US" altLang="ja-JP" sz="2400" dirty="0">
              <a:latin typeface="Calibri" pitchFamily="34" charset="0"/>
              <a:ea typeface="+mn-ea"/>
            </a:endParaRPr>
          </a:p>
        </p:txBody>
      </p:sp>
    </p:spTree>
  </p:cSld>
  <p:clrMapOvr>
    <a:masterClrMapping/>
  </p:clrMapOvr>
  <p:transition advTm="14149"/>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3429"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3442"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3443"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103444"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3445"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3446"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3447"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3448"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3449"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3450"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03451"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103452"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103453"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3454"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3455" name="テキスト ボックス 74"/>
          <p:cNvSpPr txBox="1">
            <a:spLocks noChangeArrowheads="1"/>
          </p:cNvSpPr>
          <p:nvPr/>
        </p:nvSpPr>
        <p:spPr bwMode="auto">
          <a:xfrm>
            <a:off x="5651500" y="3573463"/>
            <a:ext cx="404813" cy="461962"/>
          </a:xfrm>
          <a:prstGeom prst="rect">
            <a:avLst/>
          </a:prstGeom>
          <a:noFill/>
          <a:ln w="9525">
            <a:noFill/>
            <a:miter lim="800000"/>
            <a:headEnd/>
            <a:tailEnd/>
          </a:ln>
        </p:spPr>
        <p:txBody>
          <a:bodyPr wrap="none">
            <a:spAutoFit/>
          </a:bodyPr>
          <a:lstStyle/>
          <a:p>
            <a:r>
              <a:rPr lang="ja-JP" altLang="en-US" sz="2400"/>
              <a:t>∞</a:t>
            </a:r>
          </a:p>
        </p:txBody>
      </p:sp>
      <p:sp>
        <p:nvSpPr>
          <p:cNvPr id="103456" name="テキスト ボックス 75"/>
          <p:cNvSpPr txBox="1">
            <a:spLocks noChangeArrowheads="1"/>
          </p:cNvSpPr>
          <p:nvPr/>
        </p:nvSpPr>
        <p:spPr bwMode="auto">
          <a:xfrm>
            <a:off x="5103813" y="5157788"/>
            <a:ext cx="355600" cy="460375"/>
          </a:xfrm>
          <a:prstGeom prst="rect">
            <a:avLst/>
          </a:prstGeom>
          <a:noFill/>
          <a:ln w="9525">
            <a:noFill/>
            <a:miter lim="800000"/>
            <a:headEnd/>
            <a:tailEnd/>
          </a:ln>
        </p:spPr>
        <p:txBody>
          <a:bodyPr wrap="none">
            <a:spAutoFit/>
          </a:bodyPr>
          <a:lstStyle/>
          <a:p>
            <a:r>
              <a:rPr lang="en-US" altLang="ja-JP" sz="2400"/>
              <a:t>8</a:t>
            </a:r>
            <a:endParaRPr lang="ja-JP" altLang="en-US" sz="2400"/>
          </a:p>
        </p:txBody>
      </p:sp>
      <p:sp>
        <p:nvSpPr>
          <p:cNvPr id="103457"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Tree>
  </p:cSld>
  <p:clrMapOvr>
    <a:masterClrMapping/>
  </p:clrMapOvr>
  <p:transition advTm="14149"/>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4453"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rgbClr val="FFFF00"/>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4466"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4467"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104468"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4469"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4470"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4471"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4472"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4473"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4474"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04475"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104476"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104477"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4478"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4479" name="テキスト ボックス 74"/>
          <p:cNvSpPr txBox="1">
            <a:spLocks noChangeArrowheads="1"/>
          </p:cNvSpPr>
          <p:nvPr/>
        </p:nvSpPr>
        <p:spPr bwMode="auto">
          <a:xfrm>
            <a:off x="5651500" y="3573463"/>
            <a:ext cx="404813" cy="461962"/>
          </a:xfrm>
          <a:prstGeom prst="rect">
            <a:avLst/>
          </a:prstGeom>
          <a:noFill/>
          <a:ln w="9525">
            <a:noFill/>
            <a:miter lim="800000"/>
            <a:headEnd/>
            <a:tailEnd/>
          </a:ln>
        </p:spPr>
        <p:txBody>
          <a:bodyPr wrap="none">
            <a:spAutoFit/>
          </a:bodyPr>
          <a:lstStyle/>
          <a:p>
            <a:r>
              <a:rPr lang="ja-JP" altLang="en-US" sz="2400"/>
              <a:t>∞</a:t>
            </a:r>
          </a:p>
        </p:txBody>
      </p:sp>
      <p:sp>
        <p:nvSpPr>
          <p:cNvPr id="104480" name="テキスト ボックス 75"/>
          <p:cNvSpPr txBox="1">
            <a:spLocks noChangeArrowheads="1"/>
          </p:cNvSpPr>
          <p:nvPr/>
        </p:nvSpPr>
        <p:spPr bwMode="auto">
          <a:xfrm>
            <a:off x="5103813" y="5157788"/>
            <a:ext cx="355600" cy="460375"/>
          </a:xfrm>
          <a:prstGeom prst="rect">
            <a:avLst/>
          </a:prstGeom>
          <a:noFill/>
          <a:ln w="9525">
            <a:noFill/>
            <a:miter lim="800000"/>
            <a:headEnd/>
            <a:tailEnd/>
          </a:ln>
        </p:spPr>
        <p:txBody>
          <a:bodyPr wrap="none">
            <a:spAutoFit/>
          </a:bodyPr>
          <a:lstStyle/>
          <a:p>
            <a:r>
              <a:rPr lang="en-US" altLang="ja-JP" sz="2400"/>
              <a:t>8</a:t>
            </a:r>
            <a:endParaRPr lang="ja-JP" altLang="en-US" sz="2400"/>
          </a:p>
        </p:txBody>
      </p:sp>
      <p:sp>
        <p:nvSpPr>
          <p:cNvPr id="104481"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Tree>
  </p:cSld>
  <p:clrMapOvr>
    <a:masterClrMapping/>
  </p:clrMapOvr>
  <p:transition advTm="14149"/>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5477"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rgbClr val="FFFF00"/>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490"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5491"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105492"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5493"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5494"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5495"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5496"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5497"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5498"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05499"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105500"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105501"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5502"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5503" name="テキスト ボックス 74"/>
          <p:cNvSpPr txBox="1">
            <a:spLocks noChangeArrowheads="1"/>
          </p:cNvSpPr>
          <p:nvPr/>
        </p:nvSpPr>
        <p:spPr bwMode="auto">
          <a:xfrm>
            <a:off x="5651500" y="3573463"/>
            <a:ext cx="404813" cy="461962"/>
          </a:xfrm>
          <a:prstGeom prst="rect">
            <a:avLst/>
          </a:prstGeom>
          <a:noFill/>
          <a:ln w="9525">
            <a:noFill/>
            <a:miter lim="800000"/>
            <a:headEnd/>
            <a:tailEnd/>
          </a:ln>
        </p:spPr>
        <p:txBody>
          <a:bodyPr wrap="none">
            <a:spAutoFit/>
          </a:bodyPr>
          <a:lstStyle/>
          <a:p>
            <a:r>
              <a:rPr lang="ja-JP" altLang="en-US" sz="2400"/>
              <a:t>∞</a:t>
            </a:r>
          </a:p>
        </p:txBody>
      </p:sp>
      <p:sp>
        <p:nvSpPr>
          <p:cNvPr id="105504" name="テキスト ボックス 75"/>
          <p:cNvSpPr txBox="1">
            <a:spLocks noChangeArrowheads="1"/>
          </p:cNvSpPr>
          <p:nvPr/>
        </p:nvSpPr>
        <p:spPr bwMode="auto">
          <a:xfrm>
            <a:off x="5103813" y="5157788"/>
            <a:ext cx="355600" cy="460375"/>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5505"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Tree>
  </p:cSld>
  <p:clrMapOvr>
    <a:masterClrMapping/>
  </p:clrMapOvr>
  <p:transition advTm="14149"/>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6501"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6514"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6515"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106516"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6517"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6518"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6519"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6520"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6521"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6522"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06523"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106524"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106525"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6526"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6527" name="テキスト ボックス 74"/>
          <p:cNvSpPr txBox="1">
            <a:spLocks noChangeArrowheads="1"/>
          </p:cNvSpPr>
          <p:nvPr/>
        </p:nvSpPr>
        <p:spPr bwMode="auto">
          <a:xfrm>
            <a:off x="5651500" y="3573463"/>
            <a:ext cx="404813" cy="461962"/>
          </a:xfrm>
          <a:prstGeom prst="rect">
            <a:avLst/>
          </a:prstGeom>
          <a:noFill/>
          <a:ln w="9525">
            <a:noFill/>
            <a:miter lim="800000"/>
            <a:headEnd/>
            <a:tailEnd/>
          </a:ln>
        </p:spPr>
        <p:txBody>
          <a:bodyPr wrap="none">
            <a:spAutoFit/>
          </a:bodyPr>
          <a:lstStyle/>
          <a:p>
            <a:r>
              <a:rPr lang="ja-JP" altLang="en-US" sz="2400"/>
              <a:t>∞</a:t>
            </a:r>
          </a:p>
        </p:txBody>
      </p:sp>
      <p:sp>
        <p:nvSpPr>
          <p:cNvPr id="106528" name="テキスト ボックス 75"/>
          <p:cNvSpPr txBox="1">
            <a:spLocks noChangeArrowheads="1"/>
          </p:cNvSpPr>
          <p:nvPr/>
        </p:nvSpPr>
        <p:spPr bwMode="auto">
          <a:xfrm>
            <a:off x="5103813" y="5157788"/>
            <a:ext cx="355600" cy="460375"/>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6529"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Tree>
  </p:cSld>
  <p:clrMapOvr>
    <a:masterClrMapping/>
  </p:clrMapOvr>
  <p:transition advTm="14149"/>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7525"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538"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7539"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107540"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7541"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7542"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7543"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7544"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7545"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7546"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07547"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107548"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107549"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7550"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7551" name="テキスト ボックス 74"/>
          <p:cNvSpPr txBox="1">
            <a:spLocks noChangeArrowheads="1"/>
          </p:cNvSpPr>
          <p:nvPr/>
        </p:nvSpPr>
        <p:spPr bwMode="auto">
          <a:xfrm>
            <a:off x="5651500" y="3573463"/>
            <a:ext cx="404813" cy="461962"/>
          </a:xfrm>
          <a:prstGeom prst="rect">
            <a:avLst/>
          </a:prstGeom>
          <a:noFill/>
          <a:ln w="9525">
            <a:noFill/>
            <a:miter lim="800000"/>
            <a:headEnd/>
            <a:tailEnd/>
          </a:ln>
        </p:spPr>
        <p:txBody>
          <a:bodyPr wrap="none">
            <a:spAutoFit/>
          </a:bodyPr>
          <a:lstStyle/>
          <a:p>
            <a:r>
              <a:rPr lang="ja-JP" altLang="en-US" sz="2400"/>
              <a:t>∞</a:t>
            </a:r>
          </a:p>
        </p:txBody>
      </p:sp>
      <p:sp>
        <p:nvSpPr>
          <p:cNvPr id="107552" name="テキスト ボックス 75"/>
          <p:cNvSpPr txBox="1">
            <a:spLocks noChangeArrowheads="1"/>
          </p:cNvSpPr>
          <p:nvPr/>
        </p:nvSpPr>
        <p:spPr bwMode="auto">
          <a:xfrm>
            <a:off x="5103813" y="5157788"/>
            <a:ext cx="355600" cy="460375"/>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7553"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Tree>
  </p:cSld>
  <p:clrMapOvr>
    <a:masterClrMapping/>
  </p:clrMapOvr>
  <p:transition advTm="14149"/>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8549"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rgbClr val="FFFF00"/>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8562"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8563"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108564"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8565"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8566"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8567"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8568"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8569"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8570"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08571"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108572"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108573"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8574"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8575" name="テキスト ボックス 74"/>
          <p:cNvSpPr txBox="1">
            <a:spLocks noChangeArrowheads="1"/>
          </p:cNvSpPr>
          <p:nvPr/>
        </p:nvSpPr>
        <p:spPr bwMode="auto">
          <a:xfrm>
            <a:off x="5651500" y="3573463"/>
            <a:ext cx="404813" cy="461962"/>
          </a:xfrm>
          <a:prstGeom prst="rect">
            <a:avLst/>
          </a:prstGeom>
          <a:noFill/>
          <a:ln w="9525">
            <a:noFill/>
            <a:miter lim="800000"/>
            <a:headEnd/>
            <a:tailEnd/>
          </a:ln>
        </p:spPr>
        <p:txBody>
          <a:bodyPr wrap="none">
            <a:spAutoFit/>
          </a:bodyPr>
          <a:lstStyle/>
          <a:p>
            <a:r>
              <a:rPr lang="ja-JP" altLang="en-US" sz="2400"/>
              <a:t>∞</a:t>
            </a:r>
          </a:p>
        </p:txBody>
      </p:sp>
      <p:sp>
        <p:nvSpPr>
          <p:cNvPr id="108576" name="テキスト ボックス 75"/>
          <p:cNvSpPr txBox="1">
            <a:spLocks noChangeArrowheads="1"/>
          </p:cNvSpPr>
          <p:nvPr/>
        </p:nvSpPr>
        <p:spPr bwMode="auto">
          <a:xfrm>
            <a:off x="5103813" y="5157788"/>
            <a:ext cx="355600" cy="460375"/>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8577"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Tree>
  </p:cSld>
  <p:clrMapOvr>
    <a:masterClrMapping/>
  </p:clrMapOvr>
  <p:transition advTm="14149"/>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9573"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rgbClr val="FFFF00"/>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586"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9587"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109588"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9589"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9590"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9591"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9592"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9593"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9594"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09595"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109596"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109597"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09598"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09599" name="テキスト ボックス 74"/>
          <p:cNvSpPr txBox="1">
            <a:spLocks noChangeArrowheads="1"/>
          </p:cNvSpPr>
          <p:nvPr/>
        </p:nvSpPr>
        <p:spPr bwMode="auto">
          <a:xfrm>
            <a:off x="5651500" y="3573463"/>
            <a:ext cx="504825" cy="461962"/>
          </a:xfrm>
          <a:prstGeom prst="rect">
            <a:avLst/>
          </a:prstGeom>
          <a:noFill/>
          <a:ln w="9525">
            <a:noFill/>
            <a:miter lim="800000"/>
            <a:headEnd/>
            <a:tailEnd/>
          </a:ln>
        </p:spPr>
        <p:txBody>
          <a:bodyPr wrap="none">
            <a:spAutoFit/>
          </a:bodyPr>
          <a:lstStyle/>
          <a:p>
            <a:r>
              <a:rPr lang="en-US" altLang="ja-JP" sz="2400"/>
              <a:t>11</a:t>
            </a:r>
            <a:endParaRPr lang="ja-JP" altLang="en-US" sz="2400"/>
          </a:p>
        </p:txBody>
      </p:sp>
      <p:sp>
        <p:nvSpPr>
          <p:cNvPr id="109600" name="テキスト ボックス 75"/>
          <p:cNvSpPr txBox="1">
            <a:spLocks noChangeArrowheads="1"/>
          </p:cNvSpPr>
          <p:nvPr/>
        </p:nvSpPr>
        <p:spPr bwMode="auto">
          <a:xfrm>
            <a:off x="5103813" y="5157788"/>
            <a:ext cx="355600" cy="460375"/>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09601"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Tree>
  </p:cSld>
  <p:clrMapOvr>
    <a:masterClrMapping/>
  </p:clrMapOvr>
  <p:transition advTm="14149"/>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タイトル 1"/>
          <p:cNvSpPr>
            <a:spLocks noGrp="1"/>
          </p:cNvSpPr>
          <p:nvPr>
            <p:ph type="title"/>
          </p:nvPr>
        </p:nvSpPr>
        <p:spPr/>
        <p:txBody>
          <a:bodyPr/>
          <a:lstStyle/>
          <a:p>
            <a:pPr eaLnBrk="1" hangingPunct="1"/>
            <a:r>
              <a:rPr lang="en-US" altLang="ja-JP"/>
              <a:t>1</a:t>
            </a:r>
            <a:r>
              <a:rPr lang="ja-JP" altLang="en-US"/>
              <a:t>　様々なグラフの例</a:t>
            </a:r>
          </a:p>
        </p:txBody>
      </p:sp>
      <p:sp>
        <p:nvSpPr>
          <p:cNvPr id="6758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468313" y="1844675"/>
            <a:ext cx="8534400" cy="4389438"/>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グラフ</a:t>
            </a:r>
            <a:r>
              <a:rPr lang="en-US" altLang="ja-JP" sz="2400" dirty="0">
                <a:latin typeface="Calibri" pitchFamily="34" charset="0"/>
                <a:ea typeface="+mn-ea"/>
              </a:rPr>
              <a:t>G</a:t>
            </a:r>
            <a:r>
              <a:rPr lang="ja-JP" altLang="en-US" sz="2400" dirty="0">
                <a:latin typeface="Calibri" pitchFamily="34" charset="0"/>
                <a:ea typeface="+mn-ea"/>
              </a:rPr>
              <a:t>に対し，</a:t>
            </a:r>
            <a:r>
              <a:rPr lang="ja-JP" altLang="en-US" sz="2400" dirty="0">
                <a:solidFill>
                  <a:srgbClr val="FF0000"/>
                </a:solidFill>
                <a:latin typeface="Calibri" pitchFamily="34" charset="0"/>
                <a:ea typeface="+mn-ea"/>
              </a:rPr>
              <a:t>部分グラフ</a:t>
            </a:r>
            <a:r>
              <a:rPr lang="ja-JP" altLang="en-US" sz="2400" dirty="0">
                <a:latin typeface="Calibri" pitchFamily="34" charset="0"/>
                <a:ea typeface="+mn-ea"/>
              </a:rPr>
              <a:t>，</a:t>
            </a:r>
            <a:r>
              <a:rPr lang="ja-JP" altLang="en-US" sz="2400" dirty="0">
                <a:solidFill>
                  <a:srgbClr val="FF0000"/>
                </a:solidFill>
                <a:latin typeface="Calibri" pitchFamily="34" charset="0"/>
                <a:ea typeface="+mn-ea"/>
              </a:rPr>
              <a:t>誘導部分グラフ</a:t>
            </a:r>
            <a:r>
              <a:rPr lang="ja-JP" altLang="en-US" sz="2400" dirty="0">
                <a:latin typeface="Calibri" pitchFamily="34" charset="0"/>
                <a:ea typeface="+mn-ea"/>
              </a:rPr>
              <a:t>　とは</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＊違いに注意</a:t>
            </a:r>
            <a:endParaRPr lang="en-US" altLang="ja-JP" sz="2400" dirty="0">
              <a:latin typeface="Calibri" pitchFamily="34" charset="0"/>
              <a:ea typeface="+mn-ea"/>
            </a:endParaRPr>
          </a:p>
        </p:txBody>
      </p:sp>
    </p:spTree>
    <p:extLst>
      <p:ext uri="{BB962C8B-B14F-4D97-AF65-F5344CB8AC3E}">
        <p14:creationId xmlns:p14="http://schemas.microsoft.com/office/powerpoint/2010/main" val="3044519837"/>
      </p:ext>
    </p:extLst>
  </p:cSld>
  <p:clrMapOvr>
    <a:masterClrMapping/>
  </p:clrMapOvr>
  <p:transition advTm="14149"/>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10597"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0610"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0611"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110612"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0613"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0614"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0615"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0616"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0617"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0618"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10619"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110620"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110621"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0622"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0623" name="テキスト ボックス 74"/>
          <p:cNvSpPr txBox="1">
            <a:spLocks noChangeArrowheads="1"/>
          </p:cNvSpPr>
          <p:nvPr/>
        </p:nvSpPr>
        <p:spPr bwMode="auto">
          <a:xfrm>
            <a:off x="5651500" y="3573463"/>
            <a:ext cx="504825" cy="461962"/>
          </a:xfrm>
          <a:prstGeom prst="rect">
            <a:avLst/>
          </a:prstGeom>
          <a:noFill/>
          <a:ln w="9525">
            <a:noFill/>
            <a:miter lim="800000"/>
            <a:headEnd/>
            <a:tailEnd/>
          </a:ln>
        </p:spPr>
        <p:txBody>
          <a:bodyPr wrap="none">
            <a:spAutoFit/>
          </a:bodyPr>
          <a:lstStyle/>
          <a:p>
            <a:r>
              <a:rPr lang="en-US" altLang="ja-JP" sz="2400"/>
              <a:t>11</a:t>
            </a:r>
            <a:endParaRPr lang="ja-JP" altLang="en-US" sz="2400"/>
          </a:p>
        </p:txBody>
      </p:sp>
      <p:sp>
        <p:nvSpPr>
          <p:cNvPr id="110624" name="テキスト ボックス 75"/>
          <p:cNvSpPr txBox="1">
            <a:spLocks noChangeArrowheads="1"/>
          </p:cNvSpPr>
          <p:nvPr/>
        </p:nvSpPr>
        <p:spPr bwMode="auto">
          <a:xfrm>
            <a:off x="5103813" y="5157788"/>
            <a:ext cx="355600" cy="460375"/>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0625"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Tree>
  </p:cSld>
  <p:clrMapOvr>
    <a:masterClrMapping/>
  </p:clrMapOvr>
  <p:transition advTm="14149"/>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11621"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1634"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1635"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111636"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1637"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1638"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1639"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1640"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1641"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1642"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11643"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111644"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111645"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1646"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1647" name="テキスト ボックス 74"/>
          <p:cNvSpPr txBox="1">
            <a:spLocks noChangeArrowheads="1"/>
          </p:cNvSpPr>
          <p:nvPr/>
        </p:nvSpPr>
        <p:spPr bwMode="auto">
          <a:xfrm>
            <a:off x="5651500" y="3573463"/>
            <a:ext cx="504825" cy="461962"/>
          </a:xfrm>
          <a:prstGeom prst="rect">
            <a:avLst/>
          </a:prstGeom>
          <a:noFill/>
          <a:ln w="9525">
            <a:noFill/>
            <a:miter lim="800000"/>
            <a:headEnd/>
            <a:tailEnd/>
          </a:ln>
        </p:spPr>
        <p:txBody>
          <a:bodyPr wrap="none">
            <a:spAutoFit/>
          </a:bodyPr>
          <a:lstStyle/>
          <a:p>
            <a:r>
              <a:rPr lang="en-US" altLang="ja-JP" sz="2400"/>
              <a:t>11</a:t>
            </a:r>
            <a:endParaRPr lang="ja-JP" altLang="en-US" sz="2400"/>
          </a:p>
        </p:txBody>
      </p:sp>
      <p:sp>
        <p:nvSpPr>
          <p:cNvPr id="111648" name="テキスト ボックス 75"/>
          <p:cNvSpPr txBox="1">
            <a:spLocks noChangeArrowheads="1"/>
          </p:cNvSpPr>
          <p:nvPr/>
        </p:nvSpPr>
        <p:spPr bwMode="auto">
          <a:xfrm>
            <a:off x="5103813" y="5157788"/>
            <a:ext cx="355600" cy="460375"/>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1649"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Tree>
  </p:cSld>
  <p:clrMapOvr>
    <a:masterClrMapping/>
  </p:clrMapOvr>
  <p:transition advTm="14149"/>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rgbClr val="FFFF00"/>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12645"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658"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2659"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112660"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2661"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2662"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2663"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2664"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2665"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2666"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12667"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112668"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112669"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2670"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2671" name="テキスト ボックス 74"/>
          <p:cNvSpPr txBox="1">
            <a:spLocks noChangeArrowheads="1"/>
          </p:cNvSpPr>
          <p:nvPr/>
        </p:nvSpPr>
        <p:spPr bwMode="auto">
          <a:xfrm>
            <a:off x="5651500" y="3573463"/>
            <a:ext cx="504825" cy="461962"/>
          </a:xfrm>
          <a:prstGeom prst="rect">
            <a:avLst/>
          </a:prstGeom>
          <a:noFill/>
          <a:ln w="9525">
            <a:noFill/>
            <a:miter lim="800000"/>
            <a:headEnd/>
            <a:tailEnd/>
          </a:ln>
        </p:spPr>
        <p:txBody>
          <a:bodyPr wrap="none">
            <a:spAutoFit/>
          </a:bodyPr>
          <a:lstStyle/>
          <a:p>
            <a:r>
              <a:rPr lang="en-US" altLang="ja-JP" sz="2400"/>
              <a:t>11</a:t>
            </a:r>
            <a:endParaRPr lang="ja-JP" altLang="en-US" sz="2400"/>
          </a:p>
        </p:txBody>
      </p:sp>
      <p:sp>
        <p:nvSpPr>
          <p:cNvPr id="112672" name="テキスト ボックス 75"/>
          <p:cNvSpPr txBox="1">
            <a:spLocks noChangeArrowheads="1"/>
          </p:cNvSpPr>
          <p:nvPr/>
        </p:nvSpPr>
        <p:spPr bwMode="auto">
          <a:xfrm>
            <a:off x="5103813" y="5157788"/>
            <a:ext cx="355600" cy="460375"/>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2673"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Tree>
  </p:cSld>
  <p:clrMapOvr>
    <a:masterClrMapping/>
  </p:clrMapOvr>
  <p:transition advTm="14149"/>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rgbClr val="FFFF00"/>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13669"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3682"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3683"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113684"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3685"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3686"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3687"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3688"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3689"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3690"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13691"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113692"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113693"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3694"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3695" name="テキスト ボックス 74"/>
          <p:cNvSpPr txBox="1">
            <a:spLocks noChangeArrowheads="1"/>
          </p:cNvSpPr>
          <p:nvPr/>
        </p:nvSpPr>
        <p:spPr bwMode="auto">
          <a:xfrm>
            <a:off x="5651500" y="3573463"/>
            <a:ext cx="528638" cy="830262"/>
          </a:xfrm>
          <a:prstGeom prst="rect">
            <a:avLst/>
          </a:prstGeom>
          <a:noFill/>
          <a:ln w="9525">
            <a:noFill/>
            <a:miter lim="800000"/>
            <a:headEnd/>
            <a:tailEnd/>
          </a:ln>
        </p:spPr>
        <p:txBody>
          <a:bodyPr wrap="none">
            <a:spAutoFit/>
          </a:bodyPr>
          <a:lstStyle/>
          <a:p>
            <a:r>
              <a:rPr lang="en-US" altLang="ja-JP" sz="2400"/>
              <a:t>10</a:t>
            </a:r>
          </a:p>
          <a:p>
            <a:endParaRPr lang="ja-JP" altLang="en-US" sz="2400"/>
          </a:p>
        </p:txBody>
      </p:sp>
      <p:sp>
        <p:nvSpPr>
          <p:cNvPr id="113696" name="テキスト ボックス 75"/>
          <p:cNvSpPr txBox="1">
            <a:spLocks noChangeArrowheads="1"/>
          </p:cNvSpPr>
          <p:nvPr/>
        </p:nvSpPr>
        <p:spPr bwMode="auto">
          <a:xfrm>
            <a:off x="5103813" y="5157788"/>
            <a:ext cx="355600" cy="460375"/>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3697"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Tree>
  </p:cSld>
  <p:clrMapOvr>
    <a:masterClrMapping/>
  </p:clrMapOvr>
  <p:transition advTm="14149"/>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14693"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4706"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4707"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114708"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4709"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4710"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4711"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4712"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4713"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4714"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14715"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114716"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114717"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4718"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4719" name="テキスト ボックス 74"/>
          <p:cNvSpPr txBox="1">
            <a:spLocks noChangeArrowheads="1"/>
          </p:cNvSpPr>
          <p:nvPr/>
        </p:nvSpPr>
        <p:spPr bwMode="auto">
          <a:xfrm>
            <a:off x="5651500" y="3573463"/>
            <a:ext cx="528638" cy="830262"/>
          </a:xfrm>
          <a:prstGeom prst="rect">
            <a:avLst/>
          </a:prstGeom>
          <a:noFill/>
          <a:ln w="9525">
            <a:noFill/>
            <a:miter lim="800000"/>
            <a:headEnd/>
            <a:tailEnd/>
          </a:ln>
        </p:spPr>
        <p:txBody>
          <a:bodyPr wrap="none">
            <a:spAutoFit/>
          </a:bodyPr>
          <a:lstStyle/>
          <a:p>
            <a:r>
              <a:rPr lang="en-US" altLang="ja-JP" sz="2400"/>
              <a:t>10</a:t>
            </a:r>
          </a:p>
          <a:p>
            <a:endParaRPr lang="ja-JP" altLang="en-US" sz="2400"/>
          </a:p>
        </p:txBody>
      </p:sp>
      <p:sp>
        <p:nvSpPr>
          <p:cNvPr id="114720" name="テキスト ボックス 75"/>
          <p:cNvSpPr txBox="1">
            <a:spLocks noChangeArrowheads="1"/>
          </p:cNvSpPr>
          <p:nvPr/>
        </p:nvSpPr>
        <p:spPr bwMode="auto">
          <a:xfrm>
            <a:off x="5103813" y="5157788"/>
            <a:ext cx="355600" cy="460375"/>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4721"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Tree>
  </p:cSld>
  <p:clrMapOvr>
    <a:masterClrMapping/>
  </p:clrMapOvr>
  <p:transition advTm="14149"/>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15717"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5730"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5731"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115732"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5733"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5734"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5735"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5736"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5737"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5738"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15739"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115740"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115741"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5742"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5743" name="テキスト ボックス 74"/>
          <p:cNvSpPr txBox="1">
            <a:spLocks noChangeArrowheads="1"/>
          </p:cNvSpPr>
          <p:nvPr/>
        </p:nvSpPr>
        <p:spPr bwMode="auto">
          <a:xfrm>
            <a:off x="5651500" y="3573463"/>
            <a:ext cx="528638" cy="830262"/>
          </a:xfrm>
          <a:prstGeom prst="rect">
            <a:avLst/>
          </a:prstGeom>
          <a:noFill/>
          <a:ln w="9525">
            <a:noFill/>
            <a:miter lim="800000"/>
            <a:headEnd/>
            <a:tailEnd/>
          </a:ln>
        </p:spPr>
        <p:txBody>
          <a:bodyPr wrap="none">
            <a:spAutoFit/>
          </a:bodyPr>
          <a:lstStyle/>
          <a:p>
            <a:r>
              <a:rPr lang="en-US" altLang="ja-JP" sz="2400"/>
              <a:t>10</a:t>
            </a:r>
          </a:p>
          <a:p>
            <a:endParaRPr lang="ja-JP" altLang="en-US" sz="2400"/>
          </a:p>
        </p:txBody>
      </p:sp>
      <p:sp>
        <p:nvSpPr>
          <p:cNvPr id="115744" name="テキスト ボックス 75"/>
          <p:cNvSpPr txBox="1">
            <a:spLocks noChangeArrowheads="1"/>
          </p:cNvSpPr>
          <p:nvPr/>
        </p:nvSpPr>
        <p:spPr bwMode="auto">
          <a:xfrm>
            <a:off x="5103813" y="5157788"/>
            <a:ext cx="355600" cy="460375"/>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5745"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Tree>
  </p:cSld>
  <p:clrMapOvr>
    <a:masterClrMapping/>
  </p:clrMapOvr>
  <p:transition advTm="14149"/>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16741"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rgbClr val="FFFF00"/>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6754"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6755"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116756"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6757"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6758"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6759"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6760"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6761"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6762"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116763"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116764"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116765"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6766"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6767" name="テキスト ボックス 74"/>
          <p:cNvSpPr txBox="1">
            <a:spLocks noChangeArrowheads="1"/>
          </p:cNvSpPr>
          <p:nvPr/>
        </p:nvSpPr>
        <p:spPr bwMode="auto">
          <a:xfrm>
            <a:off x="5651500" y="3573463"/>
            <a:ext cx="528638" cy="830262"/>
          </a:xfrm>
          <a:prstGeom prst="rect">
            <a:avLst/>
          </a:prstGeom>
          <a:noFill/>
          <a:ln w="9525">
            <a:noFill/>
            <a:miter lim="800000"/>
            <a:headEnd/>
            <a:tailEnd/>
          </a:ln>
        </p:spPr>
        <p:txBody>
          <a:bodyPr wrap="none">
            <a:spAutoFit/>
          </a:bodyPr>
          <a:lstStyle/>
          <a:p>
            <a:r>
              <a:rPr lang="en-US" altLang="ja-JP" sz="2400"/>
              <a:t>10</a:t>
            </a:r>
          </a:p>
          <a:p>
            <a:endParaRPr lang="ja-JP" altLang="en-US" sz="2400"/>
          </a:p>
        </p:txBody>
      </p:sp>
      <p:sp>
        <p:nvSpPr>
          <p:cNvPr id="116768" name="テキスト ボックス 75"/>
          <p:cNvSpPr txBox="1">
            <a:spLocks noChangeArrowheads="1"/>
          </p:cNvSpPr>
          <p:nvPr/>
        </p:nvSpPr>
        <p:spPr bwMode="auto">
          <a:xfrm>
            <a:off x="5103813" y="5157788"/>
            <a:ext cx="355600" cy="460375"/>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6769"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Tree>
  </p:cSld>
  <p:clrMapOvr>
    <a:masterClrMapping/>
  </p:clrMapOvr>
  <p:transition advTm="14149"/>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直線コネクタ 63"/>
          <p:cNvCxnSpPr/>
          <p:nvPr/>
        </p:nvCxnSpPr>
        <p:spPr bwMode="auto">
          <a:xfrm rot="5400000">
            <a:off x="3703638" y="3429000"/>
            <a:ext cx="144145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2" name="直線コネクタ 61"/>
          <p:cNvCxnSpPr/>
          <p:nvPr/>
        </p:nvCxnSpPr>
        <p:spPr bwMode="auto">
          <a:xfrm rot="16200000" flipH="1">
            <a:off x="4271963" y="4356100"/>
            <a:ext cx="1270000" cy="90805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4452938" y="2733675"/>
            <a:ext cx="1412875" cy="10556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17765" name="テキスト ボックス 32"/>
          <p:cNvSpPr txBox="1">
            <a:spLocks noChangeArrowheads="1"/>
          </p:cNvSpPr>
          <p:nvPr/>
        </p:nvSpPr>
        <p:spPr bwMode="auto">
          <a:xfrm>
            <a:off x="3421063" y="2751138"/>
            <a:ext cx="355600" cy="461962"/>
          </a:xfrm>
          <a:prstGeom prst="rect">
            <a:avLst/>
          </a:prstGeom>
          <a:noFill/>
          <a:ln w="9525">
            <a:noFill/>
            <a:miter lim="800000"/>
            <a:headEnd/>
            <a:tailEnd/>
          </a:ln>
        </p:spPr>
        <p:txBody>
          <a:bodyPr wrap="none">
            <a:spAutoFit/>
          </a:bodyPr>
          <a:lstStyle/>
          <a:p>
            <a:r>
              <a:rPr lang="en-US" altLang="ja-JP" sz="2400"/>
              <a:t>5</a:t>
            </a:r>
            <a:endParaRPr lang="ja-JP" altLang="en-US" sz="2400"/>
          </a:p>
        </p:txBody>
      </p:sp>
      <p:cxnSp>
        <p:nvCxnSpPr>
          <p:cNvPr id="44" name="直線コネクタ 43"/>
          <p:cNvCxnSpPr/>
          <p:nvPr/>
        </p:nvCxnSpPr>
        <p:spPr bwMode="auto">
          <a:xfrm rot="16200000" flipH="1">
            <a:off x="2579688" y="4248150"/>
            <a:ext cx="1630362" cy="7635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3733800" y="5399088"/>
            <a:ext cx="1555750" cy="460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flipH="1" flipV="1">
            <a:off x="4787106" y="4320382"/>
            <a:ext cx="1609725" cy="5476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0" name="直線コネクタ 49"/>
          <p:cNvCxnSpPr/>
          <p:nvPr/>
        </p:nvCxnSpPr>
        <p:spPr bwMode="auto">
          <a:xfrm rot="10800000" flipV="1">
            <a:off x="2984500" y="2708275"/>
            <a:ext cx="1439863" cy="1081088"/>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bwMode="auto">
          <a:xfrm>
            <a:off x="3057525" y="3789363"/>
            <a:ext cx="1366838" cy="4064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bwMode="auto">
          <a:xfrm rot="5400000" flipH="1" flipV="1">
            <a:off x="3431382" y="4452143"/>
            <a:ext cx="1295400" cy="6905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1" name="円/楕円 20"/>
          <p:cNvSpPr>
            <a:spLocks noChangeAspect="1"/>
          </p:cNvSpPr>
          <p:nvPr/>
        </p:nvSpPr>
        <p:spPr bwMode="auto">
          <a:xfrm>
            <a:off x="4137025" y="2420938"/>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a:spLocks noChangeAspect="1"/>
          </p:cNvSpPr>
          <p:nvPr/>
        </p:nvSpPr>
        <p:spPr bwMode="auto">
          <a:xfrm>
            <a:off x="2700338" y="3500438"/>
            <a:ext cx="600075"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a:spLocks noChangeAspect="1"/>
          </p:cNvSpPr>
          <p:nvPr/>
        </p:nvSpPr>
        <p:spPr bwMode="auto">
          <a:xfrm>
            <a:off x="3419475" y="5084763"/>
            <a:ext cx="601663" cy="6048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a:spLocks noChangeAspect="1"/>
          </p:cNvSpPr>
          <p:nvPr/>
        </p:nvSpPr>
        <p:spPr bwMode="auto">
          <a:xfrm>
            <a:off x="4137025" y="3860800"/>
            <a:ext cx="601663"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a:spLocks noChangeAspect="1"/>
          </p:cNvSpPr>
          <p:nvPr/>
        </p:nvSpPr>
        <p:spPr bwMode="auto">
          <a:xfrm>
            <a:off x="5576888" y="3500438"/>
            <a:ext cx="601662"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a:spLocks noChangeAspect="1"/>
          </p:cNvSpPr>
          <p:nvPr/>
        </p:nvSpPr>
        <p:spPr bwMode="auto">
          <a:xfrm>
            <a:off x="5003800" y="5084763"/>
            <a:ext cx="601663" cy="60642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7778" name="テキスト ボックス 55"/>
          <p:cNvSpPr txBox="1">
            <a:spLocks noChangeArrowheads="1"/>
          </p:cNvSpPr>
          <p:nvPr/>
        </p:nvSpPr>
        <p:spPr bwMode="auto">
          <a:xfrm>
            <a:off x="3573463" y="35433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7779" name="テキスト ボックス 56"/>
          <p:cNvSpPr txBox="1">
            <a:spLocks noChangeArrowheads="1"/>
          </p:cNvSpPr>
          <p:nvPr/>
        </p:nvSpPr>
        <p:spPr bwMode="auto">
          <a:xfrm>
            <a:off x="3776663" y="4437063"/>
            <a:ext cx="357187" cy="461962"/>
          </a:xfrm>
          <a:prstGeom prst="rect">
            <a:avLst/>
          </a:prstGeom>
          <a:noFill/>
          <a:ln w="9525">
            <a:noFill/>
            <a:miter lim="800000"/>
            <a:headEnd/>
            <a:tailEnd/>
          </a:ln>
        </p:spPr>
        <p:txBody>
          <a:bodyPr wrap="none">
            <a:spAutoFit/>
          </a:bodyPr>
          <a:lstStyle/>
          <a:p>
            <a:r>
              <a:rPr lang="en-US" altLang="ja-JP" sz="2400"/>
              <a:t>3</a:t>
            </a:r>
            <a:endParaRPr lang="ja-JP" altLang="en-US" sz="2400"/>
          </a:p>
        </p:txBody>
      </p:sp>
      <p:sp>
        <p:nvSpPr>
          <p:cNvPr id="117780" name="テキスト ボックス 57"/>
          <p:cNvSpPr txBox="1">
            <a:spLocks noChangeArrowheads="1"/>
          </p:cNvSpPr>
          <p:nvPr/>
        </p:nvSpPr>
        <p:spPr bwMode="auto">
          <a:xfrm>
            <a:off x="2984500" y="4406900"/>
            <a:ext cx="357188"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7781" name="テキスト ボックス 58"/>
          <p:cNvSpPr txBox="1">
            <a:spLocks noChangeArrowheads="1"/>
          </p:cNvSpPr>
          <p:nvPr/>
        </p:nvSpPr>
        <p:spPr bwMode="auto">
          <a:xfrm>
            <a:off x="5073650" y="2708275"/>
            <a:ext cx="355600" cy="461963"/>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7782" name="テキスト ボックス 59"/>
          <p:cNvSpPr txBox="1">
            <a:spLocks noChangeArrowheads="1"/>
          </p:cNvSpPr>
          <p:nvPr/>
        </p:nvSpPr>
        <p:spPr bwMode="auto">
          <a:xfrm>
            <a:off x="4497388" y="3255963"/>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7783" name="テキスト ボックス 60"/>
          <p:cNvSpPr txBox="1">
            <a:spLocks noChangeArrowheads="1"/>
          </p:cNvSpPr>
          <p:nvPr/>
        </p:nvSpPr>
        <p:spPr bwMode="auto">
          <a:xfrm>
            <a:off x="4860925" y="4406900"/>
            <a:ext cx="355600" cy="461963"/>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7784" name="テキスト ボックス 66"/>
          <p:cNvSpPr txBox="1">
            <a:spLocks noChangeArrowheads="1"/>
          </p:cNvSpPr>
          <p:nvPr/>
        </p:nvSpPr>
        <p:spPr bwMode="auto">
          <a:xfrm>
            <a:off x="4352925" y="5414963"/>
            <a:ext cx="355600" cy="461962"/>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7785" name="テキスト ボックス 67"/>
          <p:cNvSpPr txBox="1">
            <a:spLocks noChangeArrowheads="1"/>
          </p:cNvSpPr>
          <p:nvPr/>
        </p:nvSpPr>
        <p:spPr bwMode="auto">
          <a:xfrm>
            <a:off x="5653088" y="44069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7786" name="テキスト ボックス 68"/>
          <p:cNvSpPr txBox="1">
            <a:spLocks noChangeArrowheads="1"/>
          </p:cNvSpPr>
          <p:nvPr/>
        </p:nvSpPr>
        <p:spPr bwMode="auto">
          <a:xfrm>
            <a:off x="2411413" y="3357563"/>
            <a:ext cx="338137" cy="460375"/>
          </a:xfrm>
          <a:prstGeom prst="rect">
            <a:avLst/>
          </a:prstGeom>
          <a:noFill/>
          <a:ln w="9525">
            <a:noFill/>
            <a:miter lim="800000"/>
            <a:headEnd/>
            <a:tailEnd/>
          </a:ln>
        </p:spPr>
        <p:txBody>
          <a:bodyPr wrap="none">
            <a:spAutoFit/>
          </a:bodyPr>
          <a:lstStyle/>
          <a:p>
            <a:r>
              <a:rPr lang="en-US" altLang="ja-JP" sz="2400" dirty="0"/>
              <a:t>x</a:t>
            </a:r>
            <a:endParaRPr lang="ja-JP" altLang="en-US" sz="2400" dirty="0"/>
          </a:p>
        </p:txBody>
      </p:sp>
      <p:sp>
        <p:nvSpPr>
          <p:cNvPr id="117787" name="テキスト ボックス 70"/>
          <p:cNvSpPr txBox="1">
            <a:spLocks noChangeArrowheads="1"/>
          </p:cNvSpPr>
          <p:nvPr/>
        </p:nvSpPr>
        <p:spPr bwMode="auto">
          <a:xfrm>
            <a:off x="2794000" y="3543300"/>
            <a:ext cx="355600" cy="461963"/>
          </a:xfrm>
          <a:prstGeom prst="rect">
            <a:avLst/>
          </a:prstGeom>
          <a:noFill/>
          <a:ln w="9525">
            <a:noFill/>
            <a:miter lim="800000"/>
            <a:headEnd/>
            <a:tailEnd/>
          </a:ln>
        </p:spPr>
        <p:txBody>
          <a:bodyPr wrap="none">
            <a:spAutoFit/>
          </a:bodyPr>
          <a:lstStyle/>
          <a:p>
            <a:r>
              <a:rPr lang="en-US" altLang="ja-JP" sz="2400"/>
              <a:t>0</a:t>
            </a:r>
            <a:endParaRPr lang="ja-JP" altLang="en-US" sz="2400"/>
          </a:p>
        </p:txBody>
      </p:sp>
      <p:sp>
        <p:nvSpPr>
          <p:cNvPr id="117788" name="テキスト ボックス 71"/>
          <p:cNvSpPr txBox="1">
            <a:spLocks noChangeArrowheads="1"/>
          </p:cNvSpPr>
          <p:nvPr/>
        </p:nvSpPr>
        <p:spPr bwMode="auto">
          <a:xfrm>
            <a:off x="4284663" y="2463800"/>
            <a:ext cx="355600" cy="460375"/>
          </a:xfrm>
          <a:prstGeom prst="rect">
            <a:avLst/>
          </a:prstGeom>
          <a:noFill/>
          <a:ln w="9525">
            <a:noFill/>
            <a:miter lim="800000"/>
            <a:headEnd/>
            <a:tailEnd/>
          </a:ln>
        </p:spPr>
        <p:txBody>
          <a:bodyPr wrap="none">
            <a:spAutoFit/>
          </a:bodyPr>
          <a:lstStyle/>
          <a:p>
            <a:r>
              <a:rPr lang="en-US" altLang="ja-JP" sz="2400"/>
              <a:t>5</a:t>
            </a:r>
            <a:endParaRPr lang="ja-JP" altLang="en-US" sz="2400"/>
          </a:p>
        </p:txBody>
      </p:sp>
      <p:sp>
        <p:nvSpPr>
          <p:cNvPr id="117789" name="テキスト ボックス 72"/>
          <p:cNvSpPr txBox="1">
            <a:spLocks noChangeArrowheads="1"/>
          </p:cNvSpPr>
          <p:nvPr/>
        </p:nvSpPr>
        <p:spPr bwMode="auto">
          <a:xfrm>
            <a:off x="4240213" y="3975100"/>
            <a:ext cx="355600" cy="461963"/>
          </a:xfrm>
          <a:prstGeom prst="rect">
            <a:avLst/>
          </a:prstGeom>
          <a:noFill/>
          <a:ln w="9525">
            <a:noFill/>
            <a:miter lim="800000"/>
            <a:headEnd/>
            <a:tailEnd/>
          </a:ln>
        </p:spPr>
        <p:txBody>
          <a:bodyPr wrap="none">
            <a:spAutoFit/>
          </a:bodyPr>
          <a:lstStyle/>
          <a:p>
            <a:r>
              <a:rPr lang="en-US" altLang="ja-JP" sz="2400"/>
              <a:t>4</a:t>
            </a:r>
            <a:endParaRPr lang="ja-JP" altLang="en-US" sz="2400"/>
          </a:p>
        </p:txBody>
      </p:sp>
      <p:sp>
        <p:nvSpPr>
          <p:cNvPr id="117790" name="テキスト ボックス 73"/>
          <p:cNvSpPr txBox="1">
            <a:spLocks noChangeArrowheads="1"/>
          </p:cNvSpPr>
          <p:nvPr/>
        </p:nvSpPr>
        <p:spPr bwMode="auto">
          <a:xfrm>
            <a:off x="3519488" y="5157788"/>
            <a:ext cx="355600" cy="460375"/>
          </a:xfrm>
          <a:prstGeom prst="rect">
            <a:avLst/>
          </a:prstGeom>
          <a:noFill/>
          <a:ln w="9525">
            <a:noFill/>
            <a:miter lim="800000"/>
            <a:headEnd/>
            <a:tailEnd/>
          </a:ln>
        </p:spPr>
        <p:txBody>
          <a:bodyPr wrap="none">
            <a:spAutoFit/>
          </a:bodyPr>
          <a:lstStyle/>
          <a:p>
            <a:r>
              <a:rPr lang="en-US" altLang="ja-JP" sz="2400"/>
              <a:t>2</a:t>
            </a:r>
            <a:endParaRPr lang="ja-JP" altLang="en-US" sz="2400"/>
          </a:p>
        </p:txBody>
      </p:sp>
      <p:sp>
        <p:nvSpPr>
          <p:cNvPr id="117791" name="テキスト ボックス 74"/>
          <p:cNvSpPr txBox="1">
            <a:spLocks noChangeArrowheads="1"/>
          </p:cNvSpPr>
          <p:nvPr/>
        </p:nvSpPr>
        <p:spPr bwMode="auto">
          <a:xfrm>
            <a:off x="5651500" y="3573463"/>
            <a:ext cx="528638" cy="830262"/>
          </a:xfrm>
          <a:prstGeom prst="rect">
            <a:avLst/>
          </a:prstGeom>
          <a:noFill/>
          <a:ln w="9525">
            <a:noFill/>
            <a:miter lim="800000"/>
            <a:headEnd/>
            <a:tailEnd/>
          </a:ln>
        </p:spPr>
        <p:txBody>
          <a:bodyPr wrap="none">
            <a:spAutoFit/>
          </a:bodyPr>
          <a:lstStyle/>
          <a:p>
            <a:r>
              <a:rPr lang="en-US" altLang="ja-JP" sz="2400"/>
              <a:t>10</a:t>
            </a:r>
          </a:p>
          <a:p>
            <a:endParaRPr lang="ja-JP" altLang="en-US" sz="2400"/>
          </a:p>
        </p:txBody>
      </p:sp>
      <p:sp>
        <p:nvSpPr>
          <p:cNvPr id="117792" name="テキスト ボックス 75"/>
          <p:cNvSpPr txBox="1">
            <a:spLocks noChangeArrowheads="1"/>
          </p:cNvSpPr>
          <p:nvPr/>
        </p:nvSpPr>
        <p:spPr bwMode="auto">
          <a:xfrm>
            <a:off x="5103813" y="5157788"/>
            <a:ext cx="355600" cy="460375"/>
          </a:xfrm>
          <a:prstGeom prst="rect">
            <a:avLst/>
          </a:prstGeom>
          <a:noFill/>
          <a:ln w="9525">
            <a:noFill/>
            <a:miter lim="800000"/>
            <a:headEnd/>
            <a:tailEnd/>
          </a:ln>
        </p:spPr>
        <p:txBody>
          <a:bodyPr wrap="none">
            <a:spAutoFit/>
          </a:bodyPr>
          <a:lstStyle/>
          <a:p>
            <a:r>
              <a:rPr lang="en-US" altLang="ja-JP" sz="2400"/>
              <a:t>6</a:t>
            </a:r>
            <a:endParaRPr lang="ja-JP" altLang="en-US" sz="2400"/>
          </a:p>
        </p:txBody>
      </p:sp>
      <p:sp>
        <p:nvSpPr>
          <p:cNvPr id="117793"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Tree>
  </p:cSld>
  <p:clrMapOvr>
    <a:masterClrMapping/>
  </p:clrMapOvr>
  <p:transition advTm="14149"/>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93" name="タイトル 1"/>
          <p:cNvSpPr>
            <a:spLocks noGrp="1"/>
          </p:cNvSpPr>
          <p:nvPr>
            <p:ph type="title"/>
          </p:nvPr>
        </p:nvSpPr>
        <p:spPr/>
        <p:txBody>
          <a:bodyPr/>
          <a:lstStyle/>
          <a:p>
            <a:pPr eaLnBrk="1" hangingPunct="1"/>
            <a:r>
              <a:rPr lang="en-US" altLang="ja-JP"/>
              <a:t>2.3</a:t>
            </a:r>
            <a:r>
              <a:rPr lang="ja-JP" altLang="en-US"/>
              <a:t>　ダイキストラのアルゴリズム</a:t>
            </a:r>
          </a:p>
        </p:txBody>
      </p:sp>
      <p:sp>
        <p:nvSpPr>
          <p:cNvPr id="3" name="四角形: 角を丸くする 2">
            <a:extLst>
              <a:ext uri="{FF2B5EF4-FFF2-40B4-BE49-F238E27FC236}">
                <a16:creationId xmlns:a16="http://schemas.microsoft.com/office/drawing/2014/main" id="{4D380921-5A57-4402-A5F2-659347BDE500}"/>
              </a:ext>
            </a:extLst>
          </p:cNvPr>
          <p:cNvSpPr/>
          <p:nvPr/>
        </p:nvSpPr>
        <p:spPr>
          <a:xfrm>
            <a:off x="611560" y="4725144"/>
            <a:ext cx="4752528" cy="1368152"/>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37">
            <a:extLst>
              <a:ext uri="{FF2B5EF4-FFF2-40B4-BE49-F238E27FC236}">
                <a16:creationId xmlns:a16="http://schemas.microsoft.com/office/drawing/2014/main" id="{B095FF04-B724-4AAA-8BAD-0D97BC96F356}"/>
              </a:ext>
            </a:extLst>
          </p:cNvPr>
          <p:cNvSpPr/>
          <p:nvPr/>
        </p:nvSpPr>
        <p:spPr bwMode="auto">
          <a:xfrm>
            <a:off x="1331640" y="4164062"/>
            <a:ext cx="271462" cy="273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0" name="円/楕円 37">
            <a:extLst>
              <a:ext uri="{FF2B5EF4-FFF2-40B4-BE49-F238E27FC236}">
                <a16:creationId xmlns:a16="http://schemas.microsoft.com/office/drawing/2014/main" id="{BA3FCCA8-CDF8-43F1-8AEC-64A4C05C88C2}"/>
              </a:ext>
            </a:extLst>
          </p:cNvPr>
          <p:cNvSpPr/>
          <p:nvPr/>
        </p:nvSpPr>
        <p:spPr bwMode="auto">
          <a:xfrm>
            <a:off x="1852266" y="4164062"/>
            <a:ext cx="271462" cy="273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1" name="円/楕円 37">
            <a:extLst>
              <a:ext uri="{FF2B5EF4-FFF2-40B4-BE49-F238E27FC236}">
                <a16:creationId xmlns:a16="http://schemas.microsoft.com/office/drawing/2014/main" id="{7A5AAA04-A95F-46DE-892C-2E9E090CF510}"/>
              </a:ext>
            </a:extLst>
          </p:cNvPr>
          <p:cNvSpPr/>
          <p:nvPr/>
        </p:nvSpPr>
        <p:spPr bwMode="auto">
          <a:xfrm>
            <a:off x="2356322" y="4164062"/>
            <a:ext cx="271462" cy="273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2" name="円/楕円 37">
            <a:extLst>
              <a:ext uri="{FF2B5EF4-FFF2-40B4-BE49-F238E27FC236}">
                <a16:creationId xmlns:a16="http://schemas.microsoft.com/office/drawing/2014/main" id="{D60F9DCA-265C-4286-BFD7-3C4796FA576E}"/>
              </a:ext>
            </a:extLst>
          </p:cNvPr>
          <p:cNvSpPr/>
          <p:nvPr/>
        </p:nvSpPr>
        <p:spPr bwMode="auto">
          <a:xfrm>
            <a:off x="2860378" y="4164062"/>
            <a:ext cx="271462" cy="273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3" name="円/楕円 37">
            <a:extLst>
              <a:ext uri="{FF2B5EF4-FFF2-40B4-BE49-F238E27FC236}">
                <a16:creationId xmlns:a16="http://schemas.microsoft.com/office/drawing/2014/main" id="{6D512AD1-109D-4D59-9BFC-D516EA8C775F}"/>
              </a:ext>
            </a:extLst>
          </p:cNvPr>
          <p:cNvSpPr/>
          <p:nvPr/>
        </p:nvSpPr>
        <p:spPr bwMode="auto">
          <a:xfrm>
            <a:off x="3364434" y="4164062"/>
            <a:ext cx="271462" cy="273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5" name="円/楕円 37">
            <a:extLst>
              <a:ext uri="{FF2B5EF4-FFF2-40B4-BE49-F238E27FC236}">
                <a16:creationId xmlns:a16="http://schemas.microsoft.com/office/drawing/2014/main" id="{F10E71CE-FA73-4A51-9986-E13380D9274B}"/>
              </a:ext>
            </a:extLst>
          </p:cNvPr>
          <p:cNvSpPr/>
          <p:nvPr/>
        </p:nvSpPr>
        <p:spPr bwMode="auto">
          <a:xfrm>
            <a:off x="3868490" y="4164062"/>
            <a:ext cx="271462" cy="273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円/楕円 37">
            <a:extLst>
              <a:ext uri="{FF2B5EF4-FFF2-40B4-BE49-F238E27FC236}">
                <a16:creationId xmlns:a16="http://schemas.microsoft.com/office/drawing/2014/main" id="{B09D6609-6099-4E50-8199-D59B325C8703}"/>
              </a:ext>
            </a:extLst>
          </p:cNvPr>
          <p:cNvSpPr/>
          <p:nvPr/>
        </p:nvSpPr>
        <p:spPr bwMode="auto">
          <a:xfrm>
            <a:off x="4372546" y="4164062"/>
            <a:ext cx="271462" cy="27305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9" name="四角形: 角を丸くする 48">
            <a:extLst>
              <a:ext uri="{FF2B5EF4-FFF2-40B4-BE49-F238E27FC236}">
                <a16:creationId xmlns:a16="http://schemas.microsoft.com/office/drawing/2014/main" id="{11190F81-6196-4399-BAE7-F23AB21AB961}"/>
              </a:ext>
            </a:extLst>
          </p:cNvPr>
          <p:cNvSpPr/>
          <p:nvPr/>
        </p:nvSpPr>
        <p:spPr>
          <a:xfrm>
            <a:off x="611560" y="4013448"/>
            <a:ext cx="4752528" cy="5676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円/楕円 37">
            <a:extLst>
              <a:ext uri="{FF2B5EF4-FFF2-40B4-BE49-F238E27FC236}">
                <a16:creationId xmlns:a16="http://schemas.microsoft.com/office/drawing/2014/main" id="{60410607-0926-44B9-AE9E-F78D7F26CC5A}"/>
              </a:ext>
            </a:extLst>
          </p:cNvPr>
          <p:cNvSpPr/>
          <p:nvPr/>
        </p:nvSpPr>
        <p:spPr bwMode="auto">
          <a:xfrm>
            <a:off x="2860378" y="6252294"/>
            <a:ext cx="271462" cy="2730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3" name="四角形: 角を丸くする 52">
            <a:extLst>
              <a:ext uri="{FF2B5EF4-FFF2-40B4-BE49-F238E27FC236}">
                <a16:creationId xmlns:a16="http://schemas.microsoft.com/office/drawing/2014/main" id="{B436EB2F-0530-464C-A9C5-83691B5969C4}"/>
              </a:ext>
            </a:extLst>
          </p:cNvPr>
          <p:cNvSpPr/>
          <p:nvPr/>
        </p:nvSpPr>
        <p:spPr>
          <a:xfrm>
            <a:off x="611560" y="2852936"/>
            <a:ext cx="4752528" cy="100811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68">
            <a:extLst>
              <a:ext uri="{FF2B5EF4-FFF2-40B4-BE49-F238E27FC236}">
                <a16:creationId xmlns:a16="http://schemas.microsoft.com/office/drawing/2014/main" id="{B17EFC5E-AA6A-4FE6-A859-ACA4482CE11D}"/>
              </a:ext>
            </a:extLst>
          </p:cNvPr>
          <p:cNvSpPr txBox="1">
            <a:spLocks noChangeArrowheads="1"/>
          </p:cNvSpPr>
          <p:nvPr/>
        </p:nvSpPr>
        <p:spPr bwMode="auto">
          <a:xfrm>
            <a:off x="2483768" y="6136977"/>
            <a:ext cx="338137" cy="460375"/>
          </a:xfrm>
          <a:prstGeom prst="rect">
            <a:avLst/>
          </a:prstGeom>
          <a:noFill/>
          <a:ln w="9525">
            <a:noFill/>
            <a:miter lim="800000"/>
            <a:headEnd/>
            <a:tailEnd/>
          </a:ln>
        </p:spPr>
        <p:txBody>
          <a:bodyPr wrap="none">
            <a:spAutoFit/>
          </a:bodyPr>
          <a:lstStyle/>
          <a:p>
            <a:r>
              <a:rPr lang="en-US" altLang="ja-JP" sz="2400" dirty="0"/>
              <a:t>x</a:t>
            </a:r>
            <a:endParaRPr lang="ja-JP" altLang="en-US" sz="2400" dirty="0"/>
          </a:p>
        </p:txBody>
      </p:sp>
      <p:sp>
        <p:nvSpPr>
          <p:cNvPr id="56" name="テキスト ボックス 68">
            <a:extLst>
              <a:ext uri="{FF2B5EF4-FFF2-40B4-BE49-F238E27FC236}">
                <a16:creationId xmlns:a16="http://schemas.microsoft.com/office/drawing/2014/main" id="{E723EE81-AC96-42CC-A720-30F5D175F2D7}"/>
              </a:ext>
            </a:extLst>
          </p:cNvPr>
          <p:cNvSpPr txBox="1">
            <a:spLocks noChangeArrowheads="1"/>
          </p:cNvSpPr>
          <p:nvPr/>
        </p:nvSpPr>
        <p:spPr bwMode="auto">
          <a:xfrm>
            <a:off x="467544" y="1988840"/>
            <a:ext cx="4254691" cy="461665"/>
          </a:xfrm>
          <a:prstGeom prst="rect">
            <a:avLst/>
          </a:prstGeom>
          <a:noFill/>
          <a:ln w="9525">
            <a:noFill/>
            <a:miter lim="800000"/>
            <a:headEnd/>
            <a:tailEnd/>
          </a:ln>
        </p:spPr>
        <p:txBody>
          <a:bodyPr wrap="none">
            <a:spAutoFit/>
          </a:bodyPr>
          <a:lstStyle/>
          <a:p>
            <a:r>
              <a:rPr lang="ja-JP" altLang="en-US" sz="2400" dirty="0"/>
              <a:t>アルゴリズムの正当性について</a:t>
            </a:r>
          </a:p>
        </p:txBody>
      </p:sp>
      <p:sp>
        <p:nvSpPr>
          <p:cNvPr id="57" name="テキスト ボックス 68">
            <a:extLst>
              <a:ext uri="{FF2B5EF4-FFF2-40B4-BE49-F238E27FC236}">
                <a16:creationId xmlns:a16="http://schemas.microsoft.com/office/drawing/2014/main" id="{F9F06A00-7312-4D47-A6C9-EC09F6103445}"/>
              </a:ext>
            </a:extLst>
          </p:cNvPr>
          <p:cNvSpPr txBox="1">
            <a:spLocks noChangeArrowheads="1"/>
          </p:cNvSpPr>
          <p:nvPr/>
        </p:nvSpPr>
        <p:spPr bwMode="auto">
          <a:xfrm>
            <a:off x="5559643" y="5085184"/>
            <a:ext cx="2396810" cy="738664"/>
          </a:xfrm>
          <a:prstGeom prst="rect">
            <a:avLst/>
          </a:prstGeom>
          <a:noFill/>
          <a:ln w="9525">
            <a:noFill/>
            <a:miter lim="800000"/>
            <a:headEnd/>
            <a:tailEnd/>
          </a:ln>
        </p:spPr>
        <p:txBody>
          <a:bodyPr wrap="none">
            <a:spAutoFit/>
          </a:bodyPr>
          <a:lstStyle/>
          <a:p>
            <a:r>
              <a:rPr lang="ja-JP" altLang="en-US" sz="1400" dirty="0"/>
              <a:t>←</a:t>
            </a:r>
            <a:endParaRPr lang="en-US" altLang="ja-JP" sz="1400" dirty="0"/>
          </a:p>
          <a:p>
            <a:r>
              <a:rPr lang="en-US" altLang="ja-JP" sz="1400" dirty="0"/>
              <a:t>k</a:t>
            </a:r>
            <a:r>
              <a:rPr lang="ja-JP" altLang="en-US" sz="1400" dirty="0"/>
              <a:t>回目の</a:t>
            </a:r>
            <a:r>
              <a:rPr lang="en-US" altLang="ja-JP" sz="1400" dirty="0"/>
              <a:t>STEP</a:t>
            </a:r>
            <a:r>
              <a:rPr lang="ja-JP" altLang="en-US" sz="1400" dirty="0"/>
              <a:t>で</a:t>
            </a:r>
            <a:endParaRPr lang="en-US" altLang="ja-JP" sz="1400" dirty="0"/>
          </a:p>
          <a:p>
            <a:r>
              <a:rPr lang="ja-JP" altLang="en-US" sz="1400" dirty="0"/>
              <a:t>ｘからの最短経路が確定済み</a:t>
            </a:r>
          </a:p>
        </p:txBody>
      </p:sp>
      <p:sp>
        <p:nvSpPr>
          <p:cNvPr id="4" name="正方形/長方形 3">
            <a:extLst>
              <a:ext uri="{FF2B5EF4-FFF2-40B4-BE49-F238E27FC236}">
                <a16:creationId xmlns:a16="http://schemas.microsoft.com/office/drawing/2014/main" id="{2708F1D9-E7AF-413D-B6DD-F50F6CA11027}"/>
              </a:ext>
            </a:extLst>
          </p:cNvPr>
          <p:cNvSpPr/>
          <p:nvPr/>
        </p:nvSpPr>
        <p:spPr>
          <a:xfrm>
            <a:off x="539552" y="4653136"/>
            <a:ext cx="4896544" cy="194421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68">
            <a:extLst>
              <a:ext uri="{FF2B5EF4-FFF2-40B4-BE49-F238E27FC236}">
                <a16:creationId xmlns:a16="http://schemas.microsoft.com/office/drawing/2014/main" id="{54672F2B-C484-48C3-97D1-A4C2D3EAC0F6}"/>
              </a:ext>
            </a:extLst>
          </p:cNvPr>
          <p:cNvSpPr txBox="1">
            <a:spLocks noChangeArrowheads="1"/>
          </p:cNvSpPr>
          <p:nvPr/>
        </p:nvSpPr>
        <p:spPr bwMode="auto">
          <a:xfrm>
            <a:off x="129407" y="5301208"/>
            <a:ext cx="372218" cy="461665"/>
          </a:xfrm>
          <a:prstGeom prst="rect">
            <a:avLst/>
          </a:prstGeom>
          <a:noFill/>
          <a:ln w="9525">
            <a:noFill/>
            <a:miter lim="800000"/>
            <a:headEnd/>
            <a:tailEnd/>
          </a:ln>
        </p:spPr>
        <p:txBody>
          <a:bodyPr wrap="none">
            <a:spAutoFit/>
          </a:bodyPr>
          <a:lstStyle/>
          <a:p>
            <a:r>
              <a:rPr lang="en-US" altLang="ja-JP" sz="2400" dirty="0"/>
              <a:t>T</a:t>
            </a:r>
            <a:endParaRPr lang="ja-JP" altLang="en-US" sz="2400" dirty="0"/>
          </a:p>
        </p:txBody>
      </p:sp>
      <p:sp>
        <p:nvSpPr>
          <p:cNvPr id="59" name="テキスト ボックス 68">
            <a:extLst>
              <a:ext uri="{FF2B5EF4-FFF2-40B4-BE49-F238E27FC236}">
                <a16:creationId xmlns:a16="http://schemas.microsoft.com/office/drawing/2014/main" id="{01CA3945-1173-4BEC-A595-799F18D38B58}"/>
              </a:ext>
            </a:extLst>
          </p:cNvPr>
          <p:cNvSpPr txBox="1">
            <a:spLocks noChangeArrowheads="1"/>
          </p:cNvSpPr>
          <p:nvPr/>
        </p:nvSpPr>
        <p:spPr bwMode="auto">
          <a:xfrm>
            <a:off x="5436096" y="4005064"/>
            <a:ext cx="3238387" cy="738664"/>
          </a:xfrm>
          <a:prstGeom prst="rect">
            <a:avLst/>
          </a:prstGeom>
          <a:noFill/>
          <a:ln w="9525">
            <a:noFill/>
            <a:miter lim="800000"/>
            <a:headEnd/>
            <a:tailEnd/>
          </a:ln>
        </p:spPr>
        <p:txBody>
          <a:bodyPr wrap="none">
            <a:spAutoFit/>
          </a:bodyPr>
          <a:lstStyle/>
          <a:p>
            <a:r>
              <a:rPr lang="ja-JP" altLang="en-US" sz="1400" dirty="0"/>
              <a:t>←</a:t>
            </a:r>
            <a:r>
              <a:rPr lang="en-US" altLang="ja-JP" sz="1400" dirty="0"/>
              <a:t>T</a:t>
            </a:r>
            <a:r>
              <a:rPr lang="ja-JP" altLang="en-US" sz="1400" dirty="0"/>
              <a:t>からの最短経路は分かっている．</a:t>
            </a:r>
            <a:br>
              <a:rPr lang="en-US" altLang="ja-JP" sz="1400" dirty="0"/>
            </a:br>
            <a:r>
              <a:rPr lang="ja-JP" altLang="en-US" sz="1400" dirty="0"/>
              <a:t>値が最少の所は改善されないので，</a:t>
            </a:r>
            <a:endParaRPr lang="en-US" altLang="ja-JP" sz="1400" dirty="0"/>
          </a:p>
          <a:p>
            <a:r>
              <a:rPr lang="en-US" altLang="ja-JP" sz="1400" dirty="0"/>
              <a:t>k+1</a:t>
            </a:r>
            <a:r>
              <a:rPr lang="ja-JP" altLang="en-US" sz="1400" dirty="0"/>
              <a:t>回目の</a:t>
            </a:r>
            <a:r>
              <a:rPr lang="en-US" altLang="ja-JP" sz="1400" dirty="0"/>
              <a:t>STEP</a:t>
            </a:r>
            <a:r>
              <a:rPr lang="ja-JP" altLang="en-US" sz="1400" dirty="0"/>
              <a:t>で値が最少の所を選ぶ</a:t>
            </a:r>
          </a:p>
        </p:txBody>
      </p:sp>
    </p:spTree>
    <p:extLst>
      <p:ext uri="{BB962C8B-B14F-4D97-AF65-F5344CB8AC3E}">
        <p14:creationId xmlns:p14="http://schemas.microsoft.com/office/powerpoint/2010/main" val="1580917619"/>
      </p:ext>
    </p:extLst>
  </p:cSld>
  <p:clrMapOvr>
    <a:masterClrMapping/>
  </p:clrMapOvr>
  <p:transition advTm="14149"/>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タイトル 1"/>
          <p:cNvSpPr>
            <a:spLocks noGrp="1"/>
          </p:cNvSpPr>
          <p:nvPr>
            <p:ph type="title"/>
          </p:nvPr>
        </p:nvSpPr>
        <p:spPr/>
        <p:txBody>
          <a:bodyPr/>
          <a:lstStyle/>
          <a:p>
            <a:pPr eaLnBrk="1" hangingPunct="1"/>
            <a:r>
              <a:rPr lang="ja-JP" altLang="en-US" dirty="0"/>
              <a:t>提出課題</a:t>
            </a:r>
            <a:r>
              <a:rPr lang="en-US" altLang="ja-JP" dirty="0"/>
              <a:t>2</a:t>
            </a:r>
            <a:endParaRPr lang="ja-JP" altLang="en-US" dirty="0"/>
          </a:p>
        </p:txBody>
      </p:sp>
      <p:sp>
        <p:nvSpPr>
          <p:cNvPr id="3" name="コンテンツ プレースホルダー 2"/>
          <p:cNvSpPr>
            <a:spLocks noGrp="1"/>
          </p:cNvSpPr>
          <p:nvPr>
            <p:ph idx="1"/>
          </p:nvPr>
        </p:nvSpPr>
        <p:spPr>
          <a:xfrm>
            <a:off x="323850" y="2133600"/>
            <a:ext cx="8640763" cy="4389438"/>
          </a:xfrm>
        </p:spPr>
        <p:txBody>
          <a:bodyPr/>
          <a:lstStyle/>
          <a:p>
            <a:pPr eaLnBrk="1" hangingPunct="1">
              <a:buFont typeface="Wingdings 2" pitchFamily="18" charset="2"/>
              <a:buNone/>
              <a:defRPr/>
            </a:pPr>
            <a:endParaRPr lang="en-US" altLang="ja-JP" sz="2400" dirty="0"/>
          </a:p>
          <a:p>
            <a:pPr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p:txBody>
      </p:sp>
      <p:sp>
        <p:nvSpPr>
          <p:cNvPr id="25" name="コンテンツ プレースホルダー 2"/>
          <p:cNvSpPr txBox="1">
            <a:spLocks/>
          </p:cNvSpPr>
          <p:nvPr/>
        </p:nvSpPr>
        <p:spPr bwMode="auto">
          <a:xfrm>
            <a:off x="457200" y="2151063"/>
            <a:ext cx="82296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0" name="コンテンツ プレースホルダー 2"/>
          <p:cNvSpPr txBox="1">
            <a:spLocks/>
          </p:cNvSpPr>
          <p:nvPr/>
        </p:nvSpPr>
        <p:spPr bwMode="auto">
          <a:xfrm>
            <a:off x="457200" y="2151063"/>
            <a:ext cx="86868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1" name="コンテンツ プレースホルダー 2"/>
          <p:cNvSpPr txBox="1">
            <a:spLocks/>
          </p:cNvSpPr>
          <p:nvPr/>
        </p:nvSpPr>
        <p:spPr bwMode="auto">
          <a:xfrm>
            <a:off x="457200" y="1935163"/>
            <a:ext cx="8686800" cy="5364162"/>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2" name="角丸四角形 11"/>
          <p:cNvSpPr/>
          <p:nvPr/>
        </p:nvSpPr>
        <p:spPr>
          <a:xfrm>
            <a:off x="179388" y="2205038"/>
            <a:ext cx="8713787" cy="396081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8792" name="テキスト ボックス 83"/>
          <p:cNvSpPr txBox="1">
            <a:spLocks noChangeArrowheads="1"/>
          </p:cNvSpPr>
          <p:nvPr/>
        </p:nvSpPr>
        <p:spPr bwMode="auto">
          <a:xfrm>
            <a:off x="339725" y="2492375"/>
            <a:ext cx="8361584" cy="3785652"/>
          </a:xfrm>
          <a:prstGeom prst="rect">
            <a:avLst/>
          </a:prstGeom>
          <a:noFill/>
          <a:ln w="9525">
            <a:noFill/>
            <a:miter lim="800000"/>
            <a:headEnd/>
            <a:tailEnd/>
          </a:ln>
        </p:spPr>
        <p:txBody>
          <a:bodyPr wrap="none">
            <a:spAutoFit/>
          </a:bodyPr>
          <a:lstStyle/>
          <a:p>
            <a:r>
              <a:rPr lang="ja-JP" altLang="en-US" sz="2400" dirty="0"/>
              <a:t>課題</a:t>
            </a:r>
            <a:r>
              <a:rPr lang="en-US" altLang="ja-JP" sz="2400" dirty="0"/>
              <a:t>2</a:t>
            </a:r>
            <a:r>
              <a:rPr lang="ja-JP" altLang="en-US" sz="2400" dirty="0"/>
              <a:t>－</a:t>
            </a:r>
            <a:r>
              <a:rPr lang="en-US" altLang="ja-JP" sz="2400" dirty="0"/>
              <a:t>1</a:t>
            </a:r>
            <a:r>
              <a:rPr lang="ja-JP" altLang="en-US" sz="2400" dirty="0"/>
              <a:t>：</a:t>
            </a:r>
            <a:endParaRPr lang="en-US" altLang="ja-JP" sz="2400" dirty="0"/>
          </a:p>
          <a:p>
            <a:r>
              <a:rPr lang="ja-JP" altLang="en-US" sz="2400" dirty="0">
                <a:sym typeface="Wingdings" panose="05000000000000000000" pitchFamily="2" charset="2"/>
              </a:rPr>
              <a:t>教科書</a:t>
            </a:r>
            <a:r>
              <a:rPr lang="en-US" altLang="ja-JP" sz="2400" dirty="0"/>
              <a:t>P.20</a:t>
            </a:r>
            <a:r>
              <a:rPr lang="ja-JP" altLang="en-US" sz="2400" dirty="0"/>
              <a:t>のグラフ</a:t>
            </a:r>
            <a:r>
              <a:rPr lang="en-US" altLang="ja-JP" sz="2400" dirty="0">
                <a:latin typeface="+mn-ea"/>
                <a:ea typeface="+mn-ea"/>
              </a:rPr>
              <a:t>I</a:t>
            </a:r>
            <a:r>
              <a:rPr lang="ja-JP" altLang="en-US" sz="2400" dirty="0">
                <a:latin typeface="+mn-ea"/>
                <a:ea typeface="+mn-ea"/>
              </a:rPr>
              <a:t>：</a:t>
            </a:r>
            <a:endParaRPr lang="en-US" altLang="ja-JP" sz="2400" dirty="0"/>
          </a:p>
          <a:p>
            <a:r>
              <a:rPr lang="en-US" altLang="ja-JP" sz="2400" dirty="0"/>
              <a:t>a</a:t>
            </a:r>
            <a:r>
              <a:rPr lang="ja-JP" altLang="en-US" sz="2400" dirty="0"/>
              <a:t>以外の任意の頂点</a:t>
            </a:r>
            <a:r>
              <a:rPr lang="en-US" altLang="ja-JP" sz="2400" dirty="0"/>
              <a:t>y</a:t>
            </a:r>
            <a:r>
              <a:rPr lang="ja-JP" altLang="en-US" sz="2400" dirty="0"/>
              <a:t>に対して，</a:t>
            </a:r>
            <a:endParaRPr lang="en-US" altLang="ja-JP" sz="2400" dirty="0"/>
          </a:p>
          <a:p>
            <a:r>
              <a:rPr lang="ja-JP" altLang="en-US" sz="2400" dirty="0"/>
              <a:t>重み最小の</a:t>
            </a:r>
            <a:r>
              <a:rPr lang="en-US" altLang="ja-JP" sz="2400" dirty="0"/>
              <a:t>a-y </a:t>
            </a:r>
            <a:r>
              <a:rPr lang="ja-JP" altLang="en-US" sz="2400" dirty="0"/>
              <a:t>道とその重みを求めよ．</a:t>
            </a:r>
            <a:endParaRPr lang="en-US" altLang="ja-JP" sz="2400" dirty="0"/>
          </a:p>
          <a:p>
            <a:r>
              <a:rPr lang="ja-JP" altLang="en-US" sz="2400" dirty="0"/>
              <a:t>（答えのみでよいです．スライド</a:t>
            </a:r>
            <a:r>
              <a:rPr lang="en-US" altLang="ja-JP" sz="2400" dirty="0"/>
              <a:t>57</a:t>
            </a:r>
            <a:r>
              <a:rPr lang="ja-JP" altLang="en-US" sz="2400" dirty="0"/>
              <a:t>のような図を書いてください．）</a:t>
            </a:r>
            <a:endParaRPr lang="en-US" altLang="ja-JP" sz="2400" dirty="0"/>
          </a:p>
          <a:p>
            <a:endParaRPr lang="en-US" altLang="ja-JP" sz="2400" dirty="0"/>
          </a:p>
          <a:p>
            <a:r>
              <a:rPr lang="ja-JP" altLang="en-US" sz="2400" dirty="0"/>
              <a:t>課題</a:t>
            </a:r>
            <a:r>
              <a:rPr lang="en-US" altLang="ja-JP" sz="2400" dirty="0"/>
              <a:t>2</a:t>
            </a:r>
            <a:r>
              <a:rPr lang="ja-JP" altLang="en-US" sz="2400" dirty="0"/>
              <a:t>－</a:t>
            </a:r>
            <a:r>
              <a:rPr lang="en-US" altLang="ja-JP" sz="2400" dirty="0"/>
              <a:t>2</a:t>
            </a:r>
            <a:r>
              <a:rPr lang="ja-JP" altLang="en-US" sz="2400" dirty="0"/>
              <a:t>：</a:t>
            </a:r>
            <a:endParaRPr lang="en-US" altLang="ja-JP" sz="2400" dirty="0"/>
          </a:p>
          <a:p>
            <a:r>
              <a:rPr lang="ja-JP" altLang="en-US" sz="2400" dirty="0">
                <a:sym typeface="Wingdings" panose="05000000000000000000" pitchFamily="2" charset="2"/>
              </a:rPr>
              <a:t>教科書 </a:t>
            </a:r>
            <a:r>
              <a:rPr lang="en-US" altLang="ja-JP" sz="2400" dirty="0"/>
              <a:t>P.27 </a:t>
            </a:r>
            <a:r>
              <a:rPr lang="ja-JP" altLang="en-US" sz="2400" dirty="0"/>
              <a:t> 問</a:t>
            </a:r>
            <a:r>
              <a:rPr lang="en-US" altLang="ja-JP" sz="2400" dirty="0"/>
              <a:t>1.29</a:t>
            </a:r>
          </a:p>
          <a:p>
            <a:endParaRPr lang="en-US" altLang="ja-JP" sz="2400" dirty="0"/>
          </a:p>
          <a:p>
            <a:endParaRPr lang="en-US" altLang="ja-JP" sz="2400" dirty="0"/>
          </a:p>
        </p:txBody>
      </p:sp>
    </p:spTree>
  </p:cSld>
  <p:clrMapOvr>
    <a:masterClrMapping/>
  </p:clrMapOvr>
  <p:transition advTm="14149"/>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タイトル 1"/>
          <p:cNvSpPr>
            <a:spLocks noGrp="1"/>
          </p:cNvSpPr>
          <p:nvPr>
            <p:ph type="title"/>
          </p:nvPr>
        </p:nvSpPr>
        <p:spPr/>
        <p:txBody>
          <a:bodyPr/>
          <a:lstStyle/>
          <a:p>
            <a:pPr eaLnBrk="1" hangingPunct="1"/>
            <a:r>
              <a:rPr lang="en-US" altLang="ja-JP"/>
              <a:t>1</a:t>
            </a:r>
            <a:r>
              <a:rPr lang="ja-JP" altLang="en-US"/>
              <a:t>　様々なグラフの例</a:t>
            </a:r>
          </a:p>
        </p:txBody>
      </p:sp>
      <p:sp>
        <p:nvSpPr>
          <p:cNvPr id="6861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部分グラフ：</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V(H)</a:t>
            </a:r>
            <a:r>
              <a:rPr lang="ja-JP" altLang="en-US" sz="2400" dirty="0">
                <a:latin typeface="Calibri" pitchFamily="34" charset="0"/>
                <a:ea typeface="+mn-ea"/>
              </a:rPr>
              <a:t>⊆</a:t>
            </a:r>
            <a:r>
              <a:rPr lang="en-US" altLang="ja-JP" sz="2400" dirty="0">
                <a:latin typeface="Calibri" pitchFamily="34" charset="0"/>
                <a:ea typeface="+mn-ea"/>
              </a:rPr>
              <a:t>V(G)</a:t>
            </a:r>
            <a:r>
              <a:rPr lang="ja-JP" altLang="en-US" sz="2400" dirty="0" err="1">
                <a:latin typeface="Calibri" pitchFamily="34" charset="0"/>
                <a:ea typeface="+mn-ea"/>
              </a:rPr>
              <a:t>，</a:t>
            </a:r>
            <a:r>
              <a:rPr lang="ja-JP" altLang="en-US" sz="2400" dirty="0">
                <a:latin typeface="Calibri" pitchFamily="34" charset="0"/>
                <a:ea typeface="+mn-ea"/>
              </a:rPr>
              <a:t> </a:t>
            </a:r>
            <a:r>
              <a:rPr lang="en-US" altLang="ja-JP" sz="2400" dirty="0">
                <a:latin typeface="Calibri" pitchFamily="34" charset="0"/>
                <a:ea typeface="+mn-ea"/>
              </a:rPr>
              <a:t>E(H)</a:t>
            </a:r>
            <a:r>
              <a:rPr lang="ja-JP" altLang="en-US" sz="2400" dirty="0">
                <a:latin typeface="Calibri" pitchFamily="34" charset="0"/>
                <a:ea typeface="+mn-ea"/>
              </a:rPr>
              <a:t>⊆</a:t>
            </a:r>
            <a:r>
              <a:rPr lang="en-US" altLang="ja-JP" sz="2400" dirty="0">
                <a:latin typeface="Calibri" pitchFamily="34" charset="0"/>
                <a:ea typeface="+mn-ea"/>
              </a:rPr>
              <a:t>E(G)</a:t>
            </a:r>
            <a:r>
              <a:rPr lang="ja-JP" altLang="en-US" sz="2400" dirty="0">
                <a:latin typeface="Calibri" pitchFamily="34" charset="0"/>
                <a:ea typeface="+mn-ea"/>
              </a:rPr>
              <a:t>を満たすグラフ</a:t>
            </a:r>
            <a:r>
              <a:rPr lang="en-US" altLang="ja-JP" sz="2400" dirty="0">
                <a:latin typeface="Calibri" pitchFamily="34" charset="0"/>
                <a:ea typeface="+mn-ea"/>
              </a:rPr>
              <a:t>H</a:t>
            </a:r>
            <a:r>
              <a:rPr lang="ja-JP" altLang="en-US" sz="2400" dirty="0">
                <a:latin typeface="Calibri" pitchFamily="34" charset="0"/>
                <a:ea typeface="+mn-ea"/>
              </a:rPr>
              <a:t>を</a:t>
            </a:r>
            <a:r>
              <a:rPr lang="en-US" altLang="ja-JP" sz="2400" dirty="0">
                <a:latin typeface="Calibri" pitchFamily="34" charset="0"/>
                <a:ea typeface="+mn-ea"/>
              </a:rPr>
              <a:t>G</a:t>
            </a:r>
            <a:r>
              <a:rPr lang="ja-JP" altLang="en-US" sz="2400" dirty="0">
                <a:latin typeface="Calibri" pitchFamily="34" charset="0"/>
                <a:ea typeface="+mn-ea"/>
              </a:rPr>
              <a:t>の部分グラフという</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特に，</a:t>
            </a:r>
            <a:r>
              <a:rPr lang="en-US" altLang="ja-JP" sz="2400" dirty="0">
                <a:latin typeface="Calibri" pitchFamily="34" charset="0"/>
                <a:ea typeface="+mn-ea"/>
              </a:rPr>
              <a:t>V(H)=V(G)</a:t>
            </a:r>
            <a:r>
              <a:rPr lang="ja-JP" altLang="en-US" sz="2400" dirty="0">
                <a:latin typeface="Calibri" pitchFamily="34" charset="0"/>
                <a:ea typeface="+mn-ea"/>
              </a:rPr>
              <a:t>となるとき，</a:t>
            </a:r>
            <a:r>
              <a:rPr lang="en-US" altLang="ja-JP" sz="2400" dirty="0">
                <a:latin typeface="Calibri" pitchFamily="34" charset="0"/>
                <a:ea typeface="+mn-ea"/>
              </a:rPr>
              <a:t>H</a:t>
            </a:r>
            <a:r>
              <a:rPr lang="ja-JP" altLang="en-US" sz="2400" dirty="0">
                <a:latin typeface="Calibri" pitchFamily="34" charset="0"/>
                <a:ea typeface="+mn-ea"/>
              </a:rPr>
              <a:t>を</a:t>
            </a:r>
            <a:r>
              <a:rPr lang="en-US" altLang="ja-JP" sz="2400" dirty="0">
                <a:latin typeface="Calibri" pitchFamily="34" charset="0"/>
                <a:ea typeface="+mn-ea"/>
              </a:rPr>
              <a:t>G</a:t>
            </a:r>
            <a:r>
              <a:rPr lang="ja-JP" altLang="en-US" sz="2400" dirty="0">
                <a:latin typeface="Calibri" pitchFamily="34" charset="0"/>
                <a:ea typeface="+mn-ea"/>
              </a:rPr>
              <a:t>の全域部分グラフという</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G</a:t>
            </a:r>
            <a:r>
              <a:rPr lang="ja-JP" altLang="en-US" sz="2400" dirty="0">
                <a:latin typeface="Calibri" pitchFamily="34" charset="0"/>
                <a:ea typeface="+mn-ea"/>
              </a:rPr>
              <a:t>　　　　　　　　</a:t>
            </a:r>
            <a:r>
              <a:rPr lang="en-US" altLang="ja-JP" sz="2400" dirty="0">
                <a:latin typeface="Calibri" pitchFamily="34" charset="0"/>
                <a:ea typeface="+mn-ea"/>
              </a:rPr>
              <a:t>G</a:t>
            </a:r>
            <a:r>
              <a:rPr lang="ja-JP" altLang="en-US" sz="2400" dirty="0">
                <a:latin typeface="Calibri" pitchFamily="34" charset="0"/>
                <a:ea typeface="+mn-ea"/>
              </a:rPr>
              <a:t>の部分グラフ　　　 </a:t>
            </a:r>
            <a:r>
              <a:rPr lang="en-US" altLang="ja-JP" sz="2400" dirty="0">
                <a:latin typeface="Calibri" pitchFamily="34" charset="0"/>
                <a:ea typeface="+mn-ea"/>
              </a:rPr>
              <a:t>G</a:t>
            </a:r>
            <a:r>
              <a:rPr lang="ja-JP" altLang="en-US" sz="2400" dirty="0">
                <a:latin typeface="Calibri" pitchFamily="34" charset="0"/>
                <a:ea typeface="+mn-ea"/>
              </a:rPr>
              <a:t>の全域部分グラフ　</a:t>
            </a:r>
            <a:endParaRPr lang="en-US" altLang="ja-JP" sz="2400" dirty="0">
              <a:latin typeface="Calibri" pitchFamily="34" charset="0"/>
              <a:ea typeface="+mn-ea"/>
            </a:endParaRPr>
          </a:p>
        </p:txBody>
      </p:sp>
      <p:cxnSp>
        <p:nvCxnSpPr>
          <p:cNvPr id="6" name="直線コネクタ 5"/>
          <p:cNvCxnSpPr/>
          <p:nvPr/>
        </p:nvCxnSpPr>
        <p:spPr bwMode="auto">
          <a:xfrm flipV="1">
            <a:off x="766763" y="4181475"/>
            <a:ext cx="1042987"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 name="直線コネクタ 6"/>
          <p:cNvCxnSpPr/>
          <p:nvPr/>
        </p:nvCxnSpPr>
        <p:spPr bwMode="auto">
          <a:xfrm>
            <a:off x="1809750" y="4181475"/>
            <a:ext cx="1001713"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 name="直線コネクタ 7"/>
          <p:cNvCxnSpPr>
            <a:endCxn id="17" idx="0"/>
          </p:cNvCxnSpPr>
          <p:nvPr/>
        </p:nvCxnSpPr>
        <p:spPr bwMode="auto">
          <a:xfrm rot="5400000">
            <a:off x="285750" y="5248276"/>
            <a:ext cx="96202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a:off x="766763" y="5813425"/>
            <a:ext cx="1042987"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bwMode="auto">
          <a:xfrm flipV="1">
            <a:off x="1809750" y="5813425"/>
            <a:ext cx="1001713"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直線コネクタ 10"/>
          <p:cNvCxnSpPr/>
          <p:nvPr/>
        </p:nvCxnSpPr>
        <p:spPr bwMode="auto">
          <a:xfrm rot="5400000">
            <a:off x="2289175" y="5291138"/>
            <a:ext cx="104457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4" name="円/楕円 13"/>
          <p:cNvSpPr/>
          <p:nvPr/>
        </p:nvSpPr>
        <p:spPr bwMode="auto">
          <a:xfrm>
            <a:off x="684213" y="4683125"/>
            <a:ext cx="166687"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 name="円/楕円 14"/>
          <p:cNvSpPr/>
          <p:nvPr/>
        </p:nvSpPr>
        <p:spPr bwMode="auto">
          <a:xfrm>
            <a:off x="1727200" y="4097338"/>
            <a:ext cx="165100"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2727325" y="4683125"/>
            <a:ext cx="168275"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 name="円/楕円 16"/>
          <p:cNvSpPr/>
          <p:nvPr/>
        </p:nvSpPr>
        <p:spPr bwMode="auto">
          <a:xfrm>
            <a:off x="684213" y="5729288"/>
            <a:ext cx="166687"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円/楕円 17"/>
          <p:cNvSpPr/>
          <p:nvPr/>
        </p:nvSpPr>
        <p:spPr bwMode="auto">
          <a:xfrm>
            <a:off x="1727200" y="6316663"/>
            <a:ext cx="165100" cy="1666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円/楕円 18"/>
          <p:cNvSpPr/>
          <p:nvPr/>
        </p:nvSpPr>
        <p:spPr bwMode="auto">
          <a:xfrm>
            <a:off x="2727325" y="5729288"/>
            <a:ext cx="168275"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0" name="直線コネクタ 19"/>
          <p:cNvCxnSpPr>
            <a:endCxn id="18" idx="0"/>
          </p:cNvCxnSpPr>
          <p:nvPr/>
        </p:nvCxnSpPr>
        <p:spPr bwMode="auto">
          <a:xfrm rot="5400000">
            <a:off x="748506" y="5249069"/>
            <a:ext cx="2128838" cy="63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68626" name="テキスト ボックス 23"/>
          <p:cNvSpPr txBox="1">
            <a:spLocks noChangeArrowheads="1"/>
          </p:cNvSpPr>
          <p:nvPr/>
        </p:nvSpPr>
        <p:spPr bwMode="auto">
          <a:xfrm>
            <a:off x="428625" y="4354513"/>
            <a:ext cx="355600" cy="461962"/>
          </a:xfrm>
          <a:prstGeom prst="rect">
            <a:avLst/>
          </a:prstGeom>
          <a:noFill/>
          <a:ln w="9525">
            <a:noFill/>
            <a:miter lim="800000"/>
            <a:headEnd/>
            <a:tailEnd/>
          </a:ln>
        </p:spPr>
        <p:txBody>
          <a:bodyPr wrap="none">
            <a:spAutoFit/>
          </a:bodyPr>
          <a:lstStyle/>
          <a:p>
            <a:r>
              <a:rPr lang="en-US" altLang="ja-JP" sz="2400"/>
              <a:t>u</a:t>
            </a:r>
            <a:endParaRPr lang="ja-JP" altLang="en-US" sz="2400"/>
          </a:p>
        </p:txBody>
      </p:sp>
      <p:sp>
        <p:nvSpPr>
          <p:cNvPr id="68627" name="テキスト ボックス 24"/>
          <p:cNvSpPr txBox="1">
            <a:spLocks noChangeArrowheads="1"/>
          </p:cNvSpPr>
          <p:nvPr/>
        </p:nvSpPr>
        <p:spPr bwMode="auto">
          <a:xfrm>
            <a:off x="1476375" y="3716338"/>
            <a:ext cx="338138" cy="461962"/>
          </a:xfrm>
          <a:prstGeom prst="rect">
            <a:avLst/>
          </a:prstGeom>
          <a:noFill/>
          <a:ln w="9525">
            <a:noFill/>
            <a:miter lim="800000"/>
            <a:headEnd/>
            <a:tailEnd/>
          </a:ln>
        </p:spPr>
        <p:txBody>
          <a:bodyPr wrap="none">
            <a:spAutoFit/>
          </a:bodyPr>
          <a:lstStyle/>
          <a:p>
            <a:r>
              <a:rPr lang="en-US" altLang="ja-JP" sz="2400"/>
              <a:t>v</a:t>
            </a:r>
            <a:endParaRPr lang="ja-JP" altLang="en-US" sz="2400"/>
          </a:p>
        </p:txBody>
      </p:sp>
      <p:sp>
        <p:nvSpPr>
          <p:cNvPr id="68628" name="テキスト ボックス 25"/>
          <p:cNvSpPr txBox="1">
            <a:spLocks noChangeArrowheads="1"/>
          </p:cNvSpPr>
          <p:nvPr/>
        </p:nvSpPr>
        <p:spPr bwMode="auto">
          <a:xfrm>
            <a:off x="2843213" y="4797425"/>
            <a:ext cx="407987" cy="461963"/>
          </a:xfrm>
          <a:prstGeom prst="rect">
            <a:avLst/>
          </a:prstGeom>
          <a:noFill/>
          <a:ln w="9525">
            <a:noFill/>
            <a:miter lim="800000"/>
            <a:headEnd/>
            <a:tailEnd/>
          </a:ln>
        </p:spPr>
        <p:txBody>
          <a:bodyPr wrap="none">
            <a:spAutoFit/>
          </a:bodyPr>
          <a:lstStyle/>
          <a:p>
            <a:r>
              <a:rPr lang="en-US" altLang="ja-JP" sz="2400"/>
              <a:t>w</a:t>
            </a:r>
            <a:endParaRPr lang="ja-JP" altLang="en-US" sz="2400"/>
          </a:p>
        </p:txBody>
      </p:sp>
      <p:sp>
        <p:nvSpPr>
          <p:cNvPr id="68629" name="テキスト ボックス 26"/>
          <p:cNvSpPr txBox="1">
            <a:spLocks noChangeArrowheads="1"/>
          </p:cNvSpPr>
          <p:nvPr/>
        </p:nvSpPr>
        <p:spPr bwMode="auto">
          <a:xfrm>
            <a:off x="2843213" y="5618163"/>
            <a:ext cx="339725" cy="461962"/>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68630" name="テキスト ボックス 27"/>
          <p:cNvSpPr txBox="1">
            <a:spLocks noChangeArrowheads="1"/>
          </p:cNvSpPr>
          <p:nvPr/>
        </p:nvSpPr>
        <p:spPr bwMode="auto">
          <a:xfrm>
            <a:off x="1763713" y="6381750"/>
            <a:ext cx="338137" cy="461963"/>
          </a:xfrm>
          <a:prstGeom prst="rect">
            <a:avLst/>
          </a:prstGeom>
          <a:noFill/>
          <a:ln w="9525">
            <a:noFill/>
            <a:miter lim="800000"/>
            <a:headEnd/>
            <a:tailEnd/>
          </a:ln>
        </p:spPr>
        <p:txBody>
          <a:bodyPr wrap="none">
            <a:spAutoFit/>
          </a:bodyPr>
          <a:lstStyle/>
          <a:p>
            <a:r>
              <a:rPr lang="en-US" altLang="ja-JP" sz="2400"/>
              <a:t>y</a:t>
            </a:r>
            <a:endParaRPr lang="ja-JP" altLang="en-US" sz="2400"/>
          </a:p>
        </p:txBody>
      </p:sp>
      <p:sp>
        <p:nvSpPr>
          <p:cNvPr id="68631" name="テキスト ボックス 28"/>
          <p:cNvSpPr txBox="1">
            <a:spLocks noChangeArrowheads="1"/>
          </p:cNvSpPr>
          <p:nvPr/>
        </p:nvSpPr>
        <p:spPr bwMode="auto">
          <a:xfrm>
            <a:off x="395288" y="5691188"/>
            <a:ext cx="338137" cy="461962"/>
          </a:xfrm>
          <a:prstGeom prst="rect">
            <a:avLst/>
          </a:prstGeom>
          <a:noFill/>
          <a:ln w="9525">
            <a:noFill/>
            <a:miter lim="800000"/>
            <a:headEnd/>
            <a:tailEnd/>
          </a:ln>
        </p:spPr>
        <p:txBody>
          <a:bodyPr wrap="none">
            <a:spAutoFit/>
          </a:bodyPr>
          <a:lstStyle/>
          <a:p>
            <a:r>
              <a:rPr lang="en-US" altLang="ja-JP" sz="2400"/>
              <a:t>z</a:t>
            </a:r>
            <a:endParaRPr lang="ja-JP" altLang="en-US" sz="2400"/>
          </a:p>
        </p:txBody>
      </p:sp>
      <p:cxnSp>
        <p:nvCxnSpPr>
          <p:cNvPr id="34" name="直線コネクタ 33"/>
          <p:cNvCxnSpPr>
            <a:stCxn id="15" idx="3"/>
          </p:cNvCxnSpPr>
          <p:nvPr/>
        </p:nvCxnSpPr>
        <p:spPr bwMode="auto">
          <a:xfrm rot="5400000">
            <a:off x="480219" y="4528344"/>
            <a:ext cx="1558925" cy="9826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6" name="直線コネクタ 35"/>
          <p:cNvCxnSpPr/>
          <p:nvPr/>
        </p:nvCxnSpPr>
        <p:spPr bwMode="auto">
          <a:xfrm flipV="1">
            <a:off x="3527425" y="4224338"/>
            <a:ext cx="1042988" cy="5857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p:nvPr/>
        </p:nvCxnSpPr>
        <p:spPr bwMode="auto">
          <a:xfrm flipV="1">
            <a:off x="4570413" y="5856288"/>
            <a:ext cx="1001712" cy="5842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42" name="円/楕円 41"/>
          <p:cNvSpPr/>
          <p:nvPr/>
        </p:nvSpPr>
        <p:spPr bwMode="auto">
          <a:xfrm>
            <a:off x="3444875" y="4725988"/>
            <a:ext cx="166688" cy="1666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3" name="円/楕円 42"/>
          <p:cNvSpPr/>
          <p:nvPr/>
        </p:nvSpPr>
        <p:spPr bwMode="auto">
          <a:xfrm>
            <a:off x="4487863" y="4140200"/>
            <a:ext cx="165100"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5" name="円/楕円 44"/>
          <p:cNvSpPr/>
          <p:nvPr/>
        </p:nvSpPr>
        <p:spPr bwMode="auto">
          <a:xfrm>
            <a:off x="3444875" y="5772150"/>
            <a:ext cx="166688"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6" name="円/楕円 45"/>
          <p:cNvSpPr/>
          <p:nvPr/>
        </p:nvSpPr>
        <p:spPr bwMode="auto">
          <a:xfrm>
            <a:off x="4487863" y="6357938"/>
            <a:ext cx="165100" cy="1666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円/楕円 46"/>
          <p:cNvSpPr/>
          <p:nvPr/>
        </p:nvSpPr>
        <p:spPr bwMode="auto">
          <a:xfrm>
            <a:off x="5487988" y="5772150"/>
            <a:ext cx="168275"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8640" name="テキスト ボックス 48"/>
          <p:cNvSpPr txBox="1">
            <a:spLocks noChangeArrowheads="1"/>
          </p:cNvSpPr>
          <p:nvPr/>
        </p:nvSpPr>
        <p:spPr bwMode="auto">
          <a:xfrm>
            <a:off x="3189288" y="4397375"/>
            <a:ext cx="355600" cy="461963"/>
          </a:xfrm>
          <a:prstGeom prst="rect">
            <a:avLst/>
          </a:prstGeom>
          <a:noFill/>
          <a:ln w="9525">
            <a:noFill/>
            <a:miter lim="800000"/>
            <a:headEnd/>
            <a:tailEnd/>
          </a:ln>
        </p:spPr>
        <p:txBody>
          <a:bodyPr wrap="none">
            <a:spAutoFit/>
          </a:bodyPr>
          <a:lstStyle/>
          <a:p>
            <a:r>
              <a:rPr lang="en-US" altLang="ja-JP" sz="2400"/>
              <a:t>u</a:t>
            </a:r>
            <a:endParaRPr lang="ja-JP" altLang="en-US" sz="2400"/>
          </a:p>
        </p:txBody>
      </p:sp>
      <p:sp>
        <p:nvSpPr>
          <p:cNvPr id="68641" name="テキスト ボックス 49"/>
          <p:cNvSpPr txBox="1">
            <a:spLocks noChangeArrowheads="1"/>
          </p:cNvSpPr>
          <p:nvPr/>
        </p:nvSpPr>
        <p:spPr bwMode="auto">
          <a:xfrm>
            <a:off x="4237038" y="3759200"/>
            <a:ext cx="338137" cy="461963"/>
          </a:xfrm>
          <a:prstGeom prst="rect">
            <a:avLst/>
          </a:prstGeom>
          <a:noFill/>
          <a:ln w="9525">
            <a:noFill/>
            <a:miter lim="800000"/>
            <a:headEnd/>
            <a:tailEnd/>
          </a:ln>
        </p:spPr>
        <p:txBody>
          <a:bodyPr wrap="none">
            <a:spAutoFit/>
          </a:bodyPr>
          <a:lstStyle/>
          <a:p>
            <a:r>
              <a:rPr lang="en-US" altLang="ja-JP" sz="2400"/>
              <a:t>v</a:t>
            </a:r>
            <a:endParaRPr lang="ja-JP" altLang="en-US" sz="2400"/>
          </a:p>
        </p:txBody>
      </p:sp>
      <p:sp>
        <p:nvSpPr>
          <p:cNvPr id="68642" name="テキスト ボックス 51"/>
          <p:cNvSpPr txBox="1">
            <a:spLocks noChangeArrowheads="1"/>
          </p:cNvSpPr>
          <p:nvPr/>
        </p:nvSpPr>
        <p:spPr bwMode="auto">
          <a:xfrm>
            <a:off x="5605463" y="5661025"/>
            <a:ext cx="338137" cy="461963"/>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68643" name="テキスト ボックス 52"/>
          <p:cNvSpPr txBox="1">
            <a:spLocks noChangeArrowheads="1"/>
          </p:cNvSpPr>
          <p:nvPr/>
        </p:nvSpPr>
        <p:spPr bwMode="auto">
          <a:xfrm>
            <a:off x="4524375" y="6423025"/>
            <a:ext cx="338138" cy="461963"/>
          </a:xfrm>
          <a:prstGeom prst="rect">
            <a:avLst/>
          </a:prstGeom>
          <a:noFill/>
          <a:ln w="9525">
            <a:noFill/>
            <a:miter lim="800000"/>
            <a:headEnd/>
            <a:tailEnd/>
          </a:ln>
        </p:spPr>
        <p:txBody>
          <a:bodyPr wrap="none">
            <a:spAutoFit/>
          </a:bodyPr>
          <a:lstStyle/>
          <a:p>
            <a:r>
              <a:rPr lang="en-US" altLang="ja-JP" sz="2400"/>
              <a:t>y</a:t>
            </a:r>
            <a:endParaRPr lang="ja-JP" altLang="en-US" sz="2400"/>
          </a:p>
        </p:txBody>
      </p:sp>
      <p:sp>
        <p:nvSpPr>
          <p:cNvPr id="68644" name="テキスト ボックス 53"/>
          <p:cNvSpPr txBox="1">
            <a:spLocks noChangeArrowheads="1"/>
          </p:cNvSpPr>
          <p:nvPr/>
        </p:nvSpPr>
        <p:spPr bwMode="auto">
          <a:xfrm>
            <a:off x="3155950" y="5732463"/>
            <a:ext cx="339725" cy="461962"/>
          </a:xfrm>
          <a:prstGeom prst="rect">
            <a:avLst/>
          </a:prstGeom>
          <a:noFill/>
          <a:ln w="9525">
            <a:noFill/>
            <a:miter lim="800000"/>
            <a:headEnd/>
            <a:tailEnd/>
          </a:ln>
        </p:spPr>
        <p:txBody>
          <a:bodyPr wrap="none">
            <a:spAutoFit/>
          </a:bodyPr>
          <a:lstStyle/>
          <a:p>
            <a:r>
              <a:rPr lang="en-US" altLang="ja-JP" sz="2400"/>
              <a:t>z</a:t>
            </a:r>
            <a:endParaRPr lang="ja-JP" altLang="en-US" sz="2400"/>
          </a:p>
        </p:txBody>
      </p:sp>
      <p:cxnSp>
        <p:nvCxnSpPr>
          <p:cNvPr id="55" name="直線コネクタ 54"/>
          <p:cNvCxnSpPr>
            <a:stCxn id="43" idx="3"/>
          </p:cNvCxnSpPr>
          <p:nvPr/>
        </p:nvCxnSpPr>
        <p:spPr bwMode="auto">
          <a:xfrm rot="5400000">
            <a:off x="3240881" y="4571207"/>
            <a:ext cx="1558925" cy="98266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6" name="直線コネクタ 55"/>
          <p:cNvCxnSpPr/>
          <p:nvPr/>
        </p:nvCxnSpPr>
        <p:spPr bwMode="auto">
          <a:xfrm flipV="1">
            <a:off x="6311900" y="4181475"/>
            <a:ext cx="1042988"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8" name="直線コネクタ 57"/>
          <p:cNvCxnSpPr>
            <a:endCxn id="65" idx="0"/>
          </p:cNvCxnSpPr>
          <p:nvPr/>
        </p:nvCxnSpPr>
        <p:spPr bwMode="auto">
          <a:xfrm rot="5400000">
            <a:off x="5830887" y="5248276"/>
            <a:ext cx="96202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59" name="直線コネクタ 58"/>
          <p:cNvCxnSpPr/>
          <p:nvPr/>
        </p:nvCxnSpPr>
        <p:spPr bwMode="auto">
          <a:xfrm>
            <a:off x="6311900" y="5813425"/>
            <a:ext cx="1042988"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1" name="直線コネクタ 60"/>
          <p:cNvCxnSpPr/>
          <p:nvPr/>
        </p:nvCxnSpPr>
        <p:spPr bwMode="auto">
          <a:xfrm rot="5400000">
            <a:off x="7832725" y="5291138"/>
            <a:ext cx="104457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62" name="円/楕円 61"/>
          <p:cNvSpPr/>
          <p:nvPr/>
        </p:nvSpPr>
        <p:spPr bwMode="auto">
          <a:xfrm>
            <a:off x="6227763" y="4683125"/>
            <a:ext cx="166687"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3" name="円/楕円 62"/>
          <p:cNvSpPr/>
          <p:nvPr/>
        </p:nvSpPr>
        <p:spPr bwMode="auto">
          <a:xfrm>
            <a:off x="7270750" y="4097338"/>
            <a:ext cx="166688"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4" name="円/楕円 63"/>
          <p:cNvSpPr/>
          <p:nvPr/>
        </p:nvSpPr>
        <p:spPr bwMode="auto">
          <a:xfrm>
            <a:off x="8272463" y="4683125"/>
            <a:ext cx="166687"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5" name="円/楕円 64"/>
          <p:cNvSpPr/>
          <p:nvPr/>
        </p:nvSpPr>
        <p:spPr bwMode="auto">
          <a:xfrm>
            <a:off x="6227763" y="5729288"/>
            <a:ext cx="166687"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6" name="円/楕円 65"/>
          <p:cNvSpPr/>
          <p:nvPr/>
        </p:nvSpPr>
        <p:spPr bwMode="auto">
          <a:xfrm>
            <a:off x="7270750" y="6316663"/>
            <a:ext cx="166688" cy="1666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7" name="円/楕円 66"/>
          <p:cNvSpPr/>
          <p:nvPr/>
        </p:nvSpPr>
        <p:spPr bwMode="auto">
          <a:xfrm>
            <a:off x="8272463" y="5729288"/>
            <a:ext cx="166687"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68" name="直線コネクタ 67"/>
          <p:cNvCxnSpPr>
            <a:endCxn id="66" idx="0"/>
          </p:cNvCxnSpPr>
          <p:nvPr/>
        </p:nvCxnSpPr>
        <p:spPr bwMode="auto">
          <a:xfrm rot="5400000">
            <a:off x="6292850" y="5249863"/>
            <a:ext cx="2128838" cy="476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68657" name="テキスト ボックス 68"/>
          <p:cNvSpPr txBox="1">
            <a:spLocks noChangeArrowheads="1"/>
          </p:cNvSpPr>
          <p:nvPr/>
        </p:nvSpPr>
        <p:spPr bwMode="auto">
          <a:xfrm>
            <a:off x="5972175" y="4354513"/>
            <a:ext cx="357188" cy="461962"/>
          </a:xfrm>
          <a:prstGeom prst="rect">
            <a:avLst/>
          </a:prstGeom>
          <a:noFill/>
          <a:ln w="9525">
            <a:noFill/>
            <a:miter lim="800000"/>
            <a:headEnd/>
            <a:tailEnd/>
          </a:ln>
        </p:spPr>
        <p:txBody>
          <a:bodyPr wrap="none">
            <a:spAutoFit/>
          </a:bodyPr>
          <a:lstStyle/>
          <a:p>
            <a:r>
              <a:rPr lang="en-US" altLang="ja-JP" sz="2400"/>
              <a:t>u</a:t>
            </a:r>
            <a:endParaRPr lang="ja-JP" altLang="en-US" sz="2400"/>
          </a:p>
        </p:txBody>
      </p:sp>
      <p:sp>
        <p:nvSpPr>
          <p:cNvPr id="68658" name="テキスト ボックス 69"/>
          <p:cNvSpPr txBox="1">
            <a:spLocks noChangeArrowheads="1"/>
          </p:cNvSpPr>
          <p:nvPr/>
        </p:nvSpPr>
        <p:spPr bwMode="auto">
          <a:xfrm>
            <a:off x="7019925" y="3716338"/>
            <a:ext cx="338138" cy="461962"/>
          </a:xfrm>
          <a:prstGeom prst="rect">
            <a:avLst/>
          </a:prstGeom>
          <a:noFill/>
          <a:ln w="9525">
            <a:noFill/>
            <a:miter lim="800000"/>
            <a:headEnd/>
            <a:tailEnd/>
          </a:ln>
        </p:spPr>
        <p:txBody>
          <a:bodyPr wrap="none">
            <a:spAutoFit/>
          </a:bodyPr>
          <a:lstStyle/>
          <a:p>
            <a:r>
              <a:rPr lang="en-US" altLang="ja-JP" sz="2400"/>
              <a:t>v</a:t>
            </a:r>
            <a:endParaRPr lang="ja-JP" altLang="en-US" sz="2400"/>
          </a:p>
        </p:txBody>
      </p:sp>
      <p:sp>
        <p:nvSpPr>
          <p:cNvPr id="68659" name="テキスト ボックス 70"/>
          <p:cNvSpPr txBox="1">
            <a:spLocks noChangeArrowheads="1"/>
          </p:cNvSpPr>
          <p:nvPr/>
        </p:nvSpPr>
        <p:spPr bwMode="auto">
          <a:xfrm>
            <a:off x="8388350" y="5618163"/>
            <a:ext cx="338138" cy="461962"/>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68660" name="テキスト ボックス 71"/>
          <p:cNvSpPr txBox="1">
            <a:spLocks noChangeArrowheads="1"/>
          </p:cNvSpPr>
          <p:nvPr/>
        </p:nvSpPr>
        <p:spPr bwMode="auto">
          <a:xfrm>
            <a:off x="7308850" y="6381750"/>
            <a:ext cx="338138" cy="461963"/>
          </a:xfrm>
          <a:prstGeom prst="rect">
            <a:avLst/>
          </a:prstGeom>
          <a:noFill/>
          <a:ln w="9525">
            <a:noFill/>
            <a:miter lim="800000"/>
            <a:headEnd/>
            <a:tailEnd/>
          </a:ln>
        </p:spPr>
        <p:txBody>
          <a:bodyPr wrap="none">
            <a:spAutoFit/>
          </a:bodyPr>
          <a:lstStyle/>
          <a:p>
            <a:r>
              <a:rPr lang="en-US" altLang="ja-JP" sz="2400"/>
              <a:t>y</a:t>
            </a:r>
            <a:endParaRPr lang="ja-JP" altLang="en-US" sz="2400"/>
          </a:p>
        </p:txBody>
      </p:sp>
      <p:sp>
        <p:nvSpPr>
          <p:cNvPr id="68661" name="テキスト ボックス 72"/>
          <p:cNvSpPr txBox="1">
            <a:spLocks noChangeArrowheads="1"/>
          </p:cNvSpPr>
          <p:nvPr/>
        </p:nvSpPr>
        <p:spPr bwMode="auto">
          <a:xfrm>
            <a:off x="5940425" y="5691188"/>
            <a:ext cx="338138" cy="461962"/>
          </a:xfrm>
          <a:prstGeom prst="rect">
            <a:avLst/>
          </a:prstGeom>
          <a:noFill/>
          <a:ln w="9525">
            <a:noFill/>
            <a:miter lim="800000"/>
            <a:headEnd/>
            <a:tailEnd/>
          </a:ln>
        </p:spPr>
        <p:txBody>
          <a:bodyPr wrap="none">
            <a:spAutoFit/>
          </a:bodyPr>
          <a:lstStyle/>
          <a:p>
            <a:r>
              <a:rPr lang="en-US" altLang="ja-JP" sz="2400"/>
              <a:t>z</a:t>
            </a:r>
            <a:endParaRPr lang="ja-JP" altLang="en-US" sz="2400"/>
          </a:p>
        </p:txBody>
      </p:sp>
      <p:sp>
        <p:nvSpPr>
          <p:cNvPr id="68662" name="テキスト ボックス 75"/>
          <p:cNvSpPr txBox="1">
            <a:spLocks noChangeArrowheads="1"/>
          </p:cNvSpPr>
          <p:nvPr/>
        </p:nvSpPr>
        <p:spPr bwMode="auto">
          <a:xfrm>
            <a:off x="8413750" y="4695825"/>
            <a:ext cx="406400" cy="461963"/>
          </a:xfrm>
          <a:prstGeom prst="rect">
            <a:avLst/>
          </a:prstGeom>
          <a:noFill/>
          <a:ln w="9525">
            <a:noFill/>
            <a:miter lim="800000"/>
            <a:headEnd/>
            <a:tailEnd/>
          </a:ln>
        </p:spPr>
        <p:txBody>
          <a:bodyPr wrap="none">
            <a:spAutoFit/>
          </a:bodyPr>
          <a:lstStyle/>
          <a:p>
            <a:r>
              <a:rPr lang="en-US" altLang="ja-JP" sz="2400"/>
              <a:t>w</a:t>
            </a:r>
            <a:endParaRPr lang="ja-JP" altLang="en-US" sz="2400"/>
          </a:p>
        </p:txBody>
      </p:sp>
    </p:spTree>
  </p:cSld>
  <p:clrMapOvr>
    <a:masterClrMapping/>
  </p:clrMapOvr>
  <p:transition advTm="14149"/>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タイトル 1"/>
          <p:cNvSpPr>
            <a:spLocks noGrp="1"/>
          </p:cNvSpPr>
          <p:nvPr>
            <p:ph type="title"/>
          </p:nvPr>
        </p:nvSpPr>
        <p:spPr/>
        <p:txBody>
          <a:bodyPr/>
          <a:lstStyle/>
          <a:p>
            <a:pPr eaLnBrk="1" hangingPunct="1"/>
            <a:r>
              <a:rPr lang="ja-JP" altLang="en-US" dirty="0"/>
              <a:t>提出課題</a:t>
            </a:r>
            <a:r>
              <a:rPr lang="en-US" altLang="ja-JP" dirty="0"/>
              <a:t>2</a:t>
            </a:r>
            <a:endParaRPr lang="ja-JP" altLang="en-US" dirty="0"/>
          </a:p>
        </p:txBody>
      </p:sp>
      <p:sp>
        <p:nvSpPr>
          <p:cNvPr id="3" name="コンテンツ プレースホルダー 2"/>
          <p:cNvSpPr>
            <a:spLocks noGrp="1"/>
          </p:cNvSpPr>
          <p:nvPr>
            <p:ph idx="1"/>
          </p:nvPr>
        </p:nvSpPr>
        <p:spPr>
          <a:xfrm>
            <a:off x="323850" y="2133600"/>
            <a:ext cx="8640763" cy="4389438"/>
          </a:xfrm>
        </p:spPr>
        <p:txBody>
          <a:bodyPr/>
          <a:lstStyle/>
          <a:p>
            <a:pPr eaLnBrk="1" hangingPunct="1">
              <a:buFont typeface="Wingdings 2" pitchFamily="18" charset="2"/>
              <a:buNone/>
              <a:defRPr/>
            </a:pPr>
            <a:endParaRPr lang="en-US" altLang="ja-JP" sz="2400" dirty="0"/>
          </a:p>
          <a:p>
            <a:pPr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p:txBody>
      </p:sp>
      <p:sp>
        <p:nvSpPr>
          <p:cNvPr id="25" name="コンテンツ プレースホルダー 2"/>
          <p:cNvSpPr txBox="1">
            <a:spLocks/>
          </p:cNvSpPr>
          <p:nvPr/>
        </p:nvSpPr>
        <p:spPr bwMode="auto">
          <a:xfrm>
            <a:off x="457200" y="2151063"/>
            <a:ext cx="82296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0" name="コンテンツ プレースホルダー 2"/>
          <p:cNvSpPr txBox="1">
            <a:spLocks/>
          </p:cNvSpPr>
          <p:nvPr/>
        </p:nvSpPr>
        <p:spPr bwMode="auto">
          <a:xfrm>
            <a:off x="457200" y="2151063"/>
            <a:ext cx="86868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1" name="コンテンツ プレースホルダー 2"/>
          <p:cNvSpPr txBox="1">
            <a:spLocks/>
          </p:cNvSpPr>
          <p:nvPr/>
        </p:nvSpPr>
        <p:spPr bwMode="auto">
          <a:xfrm>
            <a:off x="457200" y="1935163"/>
            <a:ext cx="8686800" cy="5364162"/>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2" name="角丸四角形 11"/>
          <p:cNvSpPr/>
          <p:nvPr/>
        </p:nvSpPr>
        <p:spPr>
          <a:xfrm>
            <a:off x="179388" y="2205038"/>
            <a:ext cx="8713787" cy="396081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8792" name="テキスト ボックス 83"/>
          <p:cNvSpPr txBox="1">
            <a:spLocks noChangeArrowheads="1"/>
          </p:cNvSpPr>
          <p:nvPr/>
        </p:nvSpPr>
        <p:spPr bwMode="auto">
          <a:xfrm>
            <a:off x="339725" y="2492375"/>
            <a:ext cx="7931980" cy="1938992"/>
          </a:xfrm>
          <a:prstGeom prst="rect">
            <a:avLst/>
          </a:prstGeom>
          <a:noFill/>
          <a:ln w="9525">
            <a:noFill/>
            <a:miter lim="800000"/>
            <a:headEnd/>
            <a:tailEnd/>
          </a:ln>
        </p:spPr>
        <p:txBody>
          <a:bodyPr wrap="none">
            <a:spAutoFit/>
          </a:bodyPr>
          <a:lstStyle/>
          <a:p>
            <a:r>
              <a:rPr lang="ja-JP" altLang="en-US" sz="2400" dirty="0"/>
              <a:t>課題</a:t>
            </a:r>
            <a:r>
              <a:rPr lang="en-US" altLang="ja-JP" sz="2400" dirty="0"/>
              <a:t>2</a:t>
            </a:r>
            <a:r>
              <a:rPr lang="ja-JP" altLang="en-US" sz="2400" dirty="0"/>
              <a:t>－</a:t>
            </a:r>
            <a:r>
              <a:rPr lang="en-US" altLang="ja-JP" sz="2400" dirty="0"/>
              <a:t>3</a:t>
            </a:r>
            <a:r>
              <a:rPr lang="ja-JP" altLang="en-US" sz="2400" dirty="0"/>
              <a:t>：</a:t>
            </a:r>
            <a:endParaRPr lang="en-US" altLang="ja-JP" sz="2400" dirty="0"/>
          </a:p>
          <a:p>
            <a:r>
              <a:rPr lang="ja-JP" altLang="en-US" sz="2400" dirty="0"/>
              <a:t>位数が奇数の閉路を部分グラフとして持たない連結グラフは</a:t>
            </a:r>
            <a:endParaRPr lang="en-US" altLang="ja-JP" sz="2400" dirty="0"/>
          </a:p>
          <a:p>
            <a:r>
              <a:rPr lang="en-US" altLang="ja-JP" sz="2400" dirty="0"/>
              <a:t>2</a:t>
            </a:r>
            <a:r>
              <a:rPr lang="ja-JP" altLang="en-US" sz="2400" dirty="0"/>
              <a:t>部グラフであることを示せ．</a:t>
            </a:r>
            <a:endParaRPr lang="en-US" altLang="ja-JP" sz="2400" dirty="0"/>
          </a:p>
          <a:p>
            <a:endParaRPr lang="en-US" altLang="ja-JP" sz="2400" dirty="0"/>
          </a:p>
          <a:p>
            <a:endParaRPr lang="en-US" altLang="ja-JP" sz="2400" dirty="0"/>
          </a:p>
        </p:txBody>
      </p:sp>
    </p:spTree>
    <p:extLst>
      <p:ext uri="{BB962C8B-B14F-4D97-AF65-F5344CB8AC3E}">
        <p14:creationId xmlns:p14="http://schemas.microsoft.com/office/powerpoint/2010/main" val="2715992061"/>
      </p:ext>
    </p:extLst>
  </p:cSld>
  <p:clrMapOvr>
    <a:masterClrMapping/>
  </p:clrMapOvr>
  <p:transition advTm="14149"/>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タイトル 1"/>
          <p:cNvSpPr>
            <a:spLocks noGrp="1"/>
          </p:cNvSpPr>
          <p:nvPr>
            <p:ph type="title"/>
          </p:nvPr>
        </p:nvSpPr>
        <p:spPr/>
        <p:txBody>
          <a:bodyPr/>
          <a:lstStyle/>
          <a:p>
            <a:pPr eaLnBrk="1" hangingPunct="1"/>
            <a:r>
              <a:rPr lang="en-US" altLang="ja-JP"/>
              <a:t>1</a:t>
            </a:r>
            <a:r>
              <a:rPr lang="ja-JP" altLang="en-US"/>
              <a:t>　様々なグラフの例</a:t>
            </a:r>
          </a:p>
        </p:txBody>
      </p:sp>
      <p:sp>
        <p:nvSpPr>
          <p:cNvPr id="6963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W</a:t>
            </a:r>
            <a:r>
              <a:rPr lang="ja-JP" altLang="en-US" sz="2400" dirty="0">
                <a:latin typeface="Calibri" pitchFamily="34" charset="0"/>
                <a:ea typeface="+mn-ea"/>
              </a:rPr>
              <a:t>⊆</a:t>
            </a:r>
            <a:r>
              <a:rPr lang="en-US" altLang="ja-JP" sz="2400" dirty="0">
                <a:latin typeface="Calibri" pitchFamily="34" charset="0"/>
                <a:ea typeface="+mn-ea"/>
              </a:rPr>
              <a:t>V(G)</a:t>
            </a:r>
            <a:r>
              <a:rPr lang="ja-JP" altLang="en-US" sz="2400" dirty="0">
                <a:latin typeface="Calibri" pitchFamily="34" charset="0"/>
                <a:ea typeface="+mn-ea"/>
              </a:rPr>
              <a:t>によって誘導された</a:t>
            </a:r>
            <a:r>
              <a:rPr lang="en-US" altLang="ja-JP" sz="2400" dirty="0">
                <a:latin typeface="Calibri" pitchFamily="34" charset="0"/>
                <a:ea typeface="+mn-ea"/>
              </a:rPr>
              <a:t>G</a:t>
            </a:r>
            <a:r>
              <a:rPr lang="ja-JP" altLang="en-US" sz="2400" dirty="0">
                <a:latin typeface="Calibri" pitchFamily="34" charset="0"/>
                <a:ea typeface="+mn-ea"/>
              </a:rPr>
              <a:t>の誘導部分グラフ</a:t>
            </a:r>
            <a:r>
              <a:rPr lang="en-US" altLang="ja-JP" sz="2400" dirty="0">
                <a:latin typeface="Calibri" pitchFamily="34" charset="0"/>
                <a:ea typeface="+mn-ea"/>
              </a:rPr>
              <a:t>&lt;W&gt;</a:t>
            </a:r>
            <a:r>
              <a:rPr lang="en-US" altLang="ja-JP" sz="1600" dirty="0">
                <a:latin typeface="Calibri" pitchFamily="34" charset="0"/>
                <a:ea typeface="+mn-ea"/>
              </a:rPr>
              <a:t>G</a:t>
            </a:r>
            <a:r>
              <a:rPr lang="ja-JP" altLang="en-US" sz="2400" dirty="0">
                <a:latin typeface="Calibri" pitchFamily="34" charset="0"/>
                <a:ea typeface="+mn-ea"/>
              </a:rPr>
              <a:t>：</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V(</a:t>
            </a:r>
            <a:r>
              <a:rPr lang="en-US" altLang="ja-JP" sz="2400" dirty="0">
                <a:latin typeface="Calibri" pitchFamily="34" charset="0"/>
                <a:ea typeface="ＭＳ Ｐゴシック" charset="-128"/>
              </a:rPr>
              <a:t>&lt;W&gt;</a:t>
            </a:r>
            <a:r>
              <a:rPr lang="en-US" altLang="ja-JP" sz="1600" dirty="0">
                <a:latin typeface="Calibri" pitchFamily="34" charset="0"/>
                <a:ea typeface="ＭＳ Ｐゴシック" charset="-128"/>
              </a:rPr>
              <a:t>G</a:t>
            </a:r>
            <a:r>
              <a:rPr lang="en-US" altLang="ja-JP" sz="2400" dirty="0">
                <a:latin typeface="Calibri" pitchFamily="34" charset="0"/>
                <a:ea typeface="+mn-ea"/>
              </a:rPr>
              <a:t>)=W, E(</a:t>
            </a:r>
            <a:r>
              <a:rPr lang="en-US" altLang="ja-JP" sz="2400" dirty="0">
                <a:latin typeface="Calibri" pitchFamily="34" charset="0"/>
                <a:ea typeface="ＭＳ Ｐゴシック" charset="-128"/>
              </a:rPr>
              <a:t>&lt;W&gt;</a:t>
            </a:r>
            <a:r>
              <a:rPr lang="en-US" altLang="ja-JP" sz="1600" dirty="0">
                <a:latin typeface="Calibri" pitchFamily="34" charset="0"/>
                <a:ea typeface="ＭＳ Ｐゴシック" charset="-128"/>
              </a:rPr>
              <a:t>G</a:t>
            </a:r>
            <a:r>
              <a:rPr lang="en-US" altLang="ja-JP" sz="2400" dirty="0">
                <a:latin typeface="Calibri" pitchFamily="34" charset="0"/>
                <a:ea typeface="+mn-ea"/>
              </a:rPr>
              <a:t>)={</a:t>
            </a:r>
            <a:r>
              <a:rPr lang="en-US" altLang="ja-JP" sz="2400" dirty="0" err="1">
                <a:latin typeface="Calibri" pitchFamily="34" charset="0"/>
                <a:ea typeface="+mn-ea"/>
              </a:rPr>
              <a:t>xy</a:t>
            </a:r>
            <a:r>
              <a:rPr lang="en-US" altLang="ja-JP" sz="2400" dirty="0">
                <a:latin typeface="Calibri" pitchFamily="34" charset="0"/>
                <a:ea typeface="+mn-ea"/>
              </a:rPr>
              <a:t>: </a:t>
            </a:r>
            <a:r>
              <a:rPr lang="en-US" altLang="ja-JP" sz="2400" dirty="0" err="1">
                <a:latin typeface="Calibri" pitchFamily="34" charset="0"/>
                <a:ea typeface="+mn-ea"/>
              </a:rPr>
              <a:t>x,y</a:t>
            </a:r>
            <a:r>
              <a:rPr lang="en-US" altLang="ja-JP" sz="2400" dirty="0">
                <a:latin typeface="Calibri" pitchFamily="34" charset="0"/>
                <a:ea typeface="+mn-ea"/>
              </a:rPr>
              <a:t> </a:t>
            </a:r>
            <a:r>
              <a:rPr lang="ja-JP" altLang="en-US" sz="2400" dirty="0">
                <a:latin typeface="Calibri" pitchFamily="34" charset="0"/>
                <a:ea typeface="+mn-ea"/>
              </a:rPr>
              <a:t>∈</a:t>
            </a:r>
            <a:r>
              <a:rPr lang="en-US" altLang="ja-JP" sz="2400" dirty="0">
                <a:latin typeface="Calibri" pitchFamily="34" charset="0"/>
                <a:ea typeface="+mn-ea"/>
              </a:rPr>
              <a:t>W, </a:t>
            </a:r>
            <a:r>
              <a:rPr lang="en-US" altLang="ja-JP" sz="2400" dirty="0" err="1">
                <a:latin typeface="Calibri" pitchFamily="34" charset="0"/>
                <a:ea typeface="+mn-ea"/>
              </a:rPr>
              <a:t>xy</a:t>
            </a:r>
            <a:r>
              <a:rPr lang="en-US" altLang="ja-JP" sz="2400" dirty="0">
                <a:latin typeface="Calibri" pitchFamily="34" charset="0"/>
                <a:ea typeface="+mn-ea"/>
              </a:rPr>
              <a:t> </a:t>
            </a:r>
            <a:r>
              <a:rPr lang="ja-JP" altLang="en-US" sz="2400" dirty="0">
                <a:latin typeface="Calibri" pitchFamily="34" charset="0"/>
                <a:ea typeface="+mn-ea"/>
              </a:rPr>
              <a:t>∈</a:t>
            </a:r>
            <a:r>
              <a:rPr lang="en-US" altLang="ja-JP" sz="2400" dirty="0">
                <a:latin typeface="Calibri" pitchFamily="34" charset="0"/>
                <a:ea typeface="+mn-ea"/>
              </a:rPr>
              <a:t>E(G)}</a:t>
            </a:r>
            <a:r>
              <a:rPr lang="ja-JP" altLang="en-US" sz="2400" dirty="0">
                <a:latin typeface="Calibri" pitchFamily="34" charset="0"/>
                <a:ea typeface="+mn-ea"/>
              </a:rPr>
              <a:t>であるグラフ</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              {</a:t>
            </a:r>
            <a:r>
              <a:rPr lang="en-US" altLang="ja-JP" sz="2400" dirty="0" err="1">
                <a:latin typeface="Calibri" pitchFamily="34" charset="0"/>
                <a:ea typeface="+mn-ea"/>
              </a:rPr>
              <a:t>u,v,y,z</a:t>
            </a:r>
            <a:r>
              <a:rPr lang="en-US" altLang="ja-JP" sz="2400" dirty="0">
                <a:latin typeface="Calibri" pitchFamily="34" charset="0"/>
                <a:ea typeface="+mn-ea"/>
              </a:rPr>
              <a:t>}</a:t>
            </a:r>
            <a:r>
              <a:rPr lang="ja-JP" altLang="en-US" sz="2400" dirty="0">
                <a:latin typeface="Calibri" pitchFamily="34" charset="0"/>
                <a:ea typeface="+mn-ea"/>
              </a:rPr>
              <a:t>によって誘導      </a:t>
            </a:r>
            <a:r>
              <a:rPr lang="en-US" altLang="ja-JP" sz="2400" dirty="0">
                <a:latin typeface="Calibri" pitchFamily="34" charset="0"/>
                <a:ea typeface="+mn-ea"/>
              </a:rPr>
              <a:t>{</a:t>
            </a:r>
            <a:r>
              <a:rPr lang="en-US" altLang="ja-JP" sz="2400" dirty="0" err="1">
                <a:latin typeface="Calibri" pitchFamily="34" charset="0"/>
                <a:ea typeface="+mn-ea"/>
              </a:rPr>
              <a:t>y,z,v,w</a:t>
            </a:r>
            <a:r>
              <a:rPr lang="en-US" altLang="ja-JP" sz="2400" dirty="0">
                <a:latin typeface="Calibri" pitchFamily="34" charset="0"/>
                <a:ea typeface="+mn-ea"/>
              </a:rPr>
              <a:t>}</a:t>
            </a:r>
            <a:r>
              <a:rPr lang="ja-JP" altLang="en-US" sz="2400" dirty="0">
                <a:latin typeface="Calibri" pitchFamily="34" charset="0"/>
                <a:ea typeface="+mn-ea"/>
              </a:rPr>
              <a:t>によって誘導</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G</a:t>
            </a:r>
            <a:r>
              <a:rPr lang="ja-JP" altLang="en-US" sz="2400" dirty="0">
                <a:latin typeface="Calibri" pitchFamily="34" charset="0"/>
                <a:ea typeface="+mn-ea"/>
              </a:rPr>
              <a:t>　　　　　　された誘導部分グラフ　された誘導部分グラフ</a:t>
            </a:r>
            <a:endParaRPr lang="en-US" altLang="ja-JP" sz="2400" dirty="0">
              <a:latin typeface="Calibri" pitchFamily="34" charset="0"/>
              <a:ea typeface="+mn-ea"/>
            </a:endParaRPr>
          </a:p>
        </p:txBody>
      </p:sp>
      <p:cxnSp>
        <p:nvCxnSpPr>
          <p:cNvPr id="43" name="直線コネクタ 42"/>
          <p:cNvCxnSpPr/>
          <p:nvPr/>
        </p:nvCxnSpPr>
        <p:spPr bwMode="auto">
          <a:xfrm flipV="1">
            <a:off x="766763" y="4181475"/>
            <a:ext cx="1042987"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4" name="直線コネクタ 43"/>
          <p:cNvCxnSpPr/>
          <p:nvPr/>
        </p:nvCxnSpPr>
        <p:spPr bwMode="auto">
          <a:xfrm>
            <a:off x="1809750" y="4181475"/>
            <a:ext cx="1001713"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5" name="直線コネクタ 44"/>
          <p:cNvCxnSpPr>
            <a:endCxn id="52" idx="0"/>
          </p:cNvCxnSpPr>
          <p:nvPr/>
        </p:nvCxnSpPr>
        <p:spPr bwMode="auto">
          <a:xfrm rot="5400000">
            <a:off x="285750" y="5248276"/>
            <a:ext cx="96202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bwMode="auto">
          <a:xfrm>
            <a:off x="766763" y="5813425"/>
            <a:ext cx="1042987"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7" name="直線コネクタ 46"/>
          <p:cNvCxnSpPr/>
          <p:nvPr/>
        </p:nvCxnSpPr>
        <p:spPr bwMode="auto">
          <a:xfrm flipV="1">
            <a:off x="1809750" y="5813425"/>
            <a:ext cx="1001713"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8" name="直線コネクタ 47"/>
          <p:cNvCxnSpPr/>
          <p:nvPr/>
        </p:nvCxnSpPr>
        <p:spPr bwMode="auto">
          <a:xfrm rot="5400000">
            <a:off x="2289175" y="5291138"/>
            <a:ext cx="104457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49" name="円/楕円 48"/>
          <p:cNvSpPr/>
          <p:nvPr/>
        </p:nvSpPr>
        <p:spPr bwMode="auto">
          <a:xfrm>
            <a:off x="684213" y="4683125"/>
            <a:ext cx="166687"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 name="円/楕円 49"/>
          <p:cNvSpPr/>
          <p:nvPr/>
        </p:nvSpPr>
        <p:spPr bwMode="auto">
          <a:xfrm>
            <a:off x="1727200" y="4097338"/>
            <a:ext cx="165100"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 name="円/楕円 50"/>
          <p:cNvSpPr/>
          <p:nvPr/>
        </p:nvSpPr>
        <p:spPr bwMode="auto">
          <a:xfrm>
            <a:off x="2727325" y="4683125"/>
            <a:ext cx="168275"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2" name="円/楕円 51"/>
          <p:cNvSpPr/>
          <p:nvPr/>
        </p:nvSpPr>
        <p:spPr bwMode="auto">
          <a:xfrm>
            <a:off x="684213" y="5729288"/>
            <a:ext cx="166687"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3" name="円/楕円 52"/>
          <p:cNvSpPr/>
          <p:nvPr/>
        </p:nvSpPr>
        <p:spPr bwMode="auto">
          <a:xfrm>
            <a:off x="1727200" y="6316663"/>
            <a:ext cx="165100" cy="1666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4" name="円/楕円 53"/>
          <p:cNvSpPr/>
          <p:nvPr/>
        </p:nvSpPr>
        <p:spPr bwMode="auto">
          <a:xfrm>
            <a:off x="2727325" y="5729288"/>
            <a:ext cx="168275"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55" name="直線コネクタ 54"/>
          <p:cNvCxnSpPr>
            <a:endCxn id="53" idx="0"/>
          </p:cNvCxnSpPr>
          <p:nvPr/>
        </p:nvCxnSpPr>
        <p:spPr bwMode="auto">
          <a:xfrm rot="5400000">
            <a:off x="748506" y="5249069"/>
            <a:ext cx="2128838" cy="63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69650" name="テキスト ボックス 55"/>
          <p:cNvSpPr txBox="1">
            <a:spLocks noChangeArrowheads="1"/>
          </p:cNvSpPr>
          <p:nvPr/>
        </p:nvSpPr>
        <p:spPr bwMode="auto">
          <a:xfrm>
            <a:off x="428625" y="4354513"/>
            <a:ext cx="355600" cy="461962"/>
          </a:xfrm>
          <a:prstGeom prst="rect">
            <a:avLst/>
          </a:prstGeom>
          <a:noFill/>
          <a:ln w="9525">
            <a:noFill/>
            <a:miter lim="800000"/>
            <a:headEnd/>
            <a:tailEnd/>
          </a:ln>
        </p:spPr>
        <p:txBody>
          <a:bodyPr wrap="none">
            <a:spAutoFit/>
          </a:bodyPr>
          <a:lstStyle/>
          <a:p>
            <a:r>
              <a:rPr lang="en-US" altLang="ja-JP" sz="2400"/>
              <a:t>u</a:t>
            </a:r>
            <a:endParaRPr lang="ja-JP" altLang="en-US" sz="2400"/>
          </a:p>
        </p:txBody>
      </p:sp>
      <p:sp>
        <p:nvSpPr>
          <p:cNvPr id="69651" name="テキスト ボックス 56"/>
          <p:cNvSpPr txBox="1">
            <a:spLocks noChangeArrowheads="1"/>
          </p:cNvSpPr>
          <p:nvPr/>
        </p:nvSpPr>
        <p:spPr bwMode="auto">
          <a:xfrm>
            <a:off x="1476375" y="3716338"/>
            <a:ext cx="338138" cy="461962"/>
          </a:xfrm>
          <a:prstGeom prst="rect">
            <a:avLst/>
          </a:prstGeom>
          <a:noFill/>
          <a:ln w="9525">
            <a:noFill/>
            <a:miter lim="800000"/>
            <a:headEnd/>
            <a:tailEnd/>
          </a:ln>
        </p:spPr>
        <p:txBody>
          <a:bodyPr wrap="none">
            <a:spAutoFit/>
          </a:bodyPr>
          <a:lstStyle/>
          <a:p>
            <a:r>
              <a:rPr lang="en-US" altLang="ja-JP" sz="2400"/>
              <a:t>v</a:t>
            </a:r>
            <a:endParaRPr lang="ja-JP" altLang="en-US" sz="2400"/>
          </a:p>
        </p:txBody>
      </p:sp>
      <p:sp>
        <p:nvSpPr>
          <p:cNvPr id="69652" name="テキスト ボックス 57"/>
          <p:cNvSpPr txBox="1">
            <a:spLocks noChangeArrowheads="1"/>
          </p:cNvSpPr>
          <p:nvPr/>
        </p:nvSpPr>
        <p:spPr bwMode="auto">
          <a:xfrm>
            <a:off x="2843213" y="4797425"/>
            <a:ext cx="407987" cy="461963"/>
          </a:xfrm>
          <a:prstGeom prst="rect">
            <a:avLst/>
          </a:prstGeom>
          <a:noFill/>
          <a:ln w="9525">
            <a:noFill/>
            <a:miter lim="800000"/>
            <a:headEnd/>
            <a:tailEnd/>
          </a:ln>
        </p:spPr>
        <p:txBody>
          <a:bodyPr wrap="none">
            <a:spAutoFit/>
          </a:bodyPr>
          <a:lstStyle/>
          <a:p>
            <a:r>
              <a:rPr lang="en-US" altLang="ja-JP" sz="2400"/>
              <a:t>w</a:t>
            </a:r>
            <a:endParaRPr lang="ja-JP" altLang="en-US" sz="2400"/>
          </a:p>
        </p:txBody>
      </p:sp>
      <p:sp>
        <p:nvSpPr>
          <p:cNvPr id="69653" name="テキスト ボックス 58"/>
          <p:cNvSpPr txBox="1">
            <a:spLocks noChangeArrowheads="1"/>
          </p:cNvSpPr>
          <p:nvPr/>
        </p:nvSpPr>
        <p:spPr bwMode="auto">
          <a:xfrm>
            <a:off x="2843213" y="5618163"/>
            <a:ext cx="339725" cy="461962"/>
          </a:xfrm>
          <a:prstGeom prst="rect">
            <a:avLst/>
          </a:prstGeom>
          <a:noFill/>
          <a:ln w="9525">
            <a:noFill/>
            <a:miter lim="800000"/>
            <a:headEnd/>
            <a:tailEnd/>
          </a:ln>
        </p:spPr>
        <p:txBody>
          <a:bodyPr wrap="none">
            <a:spAutoFit/>
          </a:bodyPr>
          <a:lstStyle/>
          <a:p>
            <a:r>
              <a:rPr lang="en-US" altLang="ja-JP" sz="2400"/>
              <a:t>x</a:t>
            </a:r>
            <a:endParaRPr lang="ja-JP" altLang="en-US" sz="2400"/>
          </a:p>
        </p:txBody>
      </p:sp>
      <p:sp>
        <p:nvSpPr>
          <p:cNvPr id="69654" name="テキスト ボックス 59"/>
          <p:cNvSpPr txBox="1">
            <a:spLocks noChangeArrowheads="1"/>
          </p:cNvSpPr>
          <p:nvPr/>
        </p:nvSpPr>
        <p:spPr bwMode="auto">
          <a:xfrm>
            <a:off x="1763713" y="6381750"/>
            <a:ext cx="338137" cy="461963"/>
          </a:xfrm>
          <a:prstGeom prst="rect">
            <a:avLst/>
          </a:prstGeom>
          <a:noFill/>
          <a:ln w="9525">
            <a:noFill/>
            <a:miter lim="800000"/>
            <a:headEnd/>
            <a:tailEnd/>
          </a:ln>
        </p:spPr>
        <p:txBody>
          <a:bodyPr wrap="none">
            <a:spAutoFit/>
          </a:bodyPr>
          <a:lstStyle/>
          <a:p>
            <a:r>
              <a:rPr lang="en-US" altLang="ja-JP" sz="2400"/>
              <a:t>y</a:t>
            </a:r>
            <a:endParaRPr lang="ja-JP" altLang="en-US" sz="2400"/>
          </a:p>
        </p:txBody>
      </p:sp>
      <p:sp>
        <p:nvSpPr>
          <p:cNvPr id="69655" name="テキスト ボックス 60"/>
          <p:cNvSpPr txBox="1">
            <a:spLocks noChangeArrowheads="1"/>
          </p:cNvSpPr>
          <p:nvPr/>
        </p:nvSpPr>
        <p:spPr bwMode="auto">
          <a:xfrm>
            <a:off x="395288" y="5691188"/>
            <a:ext cx="338137" cy="461962"/>
          </a:xfrm>
          <a:prstGeom prst="rect">
            <a:avLst/>
          </a:prstGeom>
          <a:noFill/>
          <a:ln w="9525">
            <a:noFill/>
            <a:miter lim="800000"/>
            <a:headEnd/>
            <a:tailEnd/>
          </a:ln>
        </p:spPr>
        <p:txBody>
          <a:bodyPr wrap="none">
            <a:spAutoFit/>
          </a:bodyPr>
          <a:lstStyle/>
          <a:p>
            <a:r>
              <a:rPr lang="en-US" altLang="ja-JP" sz="2400"/>
              <a:t>z</a:t>
            </a:r>
            <a:endParaRPr lang="ja-JP" altLang="en-US" sz="2400"/>
          </a:p>
        </p:txBody>
      </p:sp>
      <p:cxnSp>
        <p:nvCxnSpPr>
          <p:cNvPr id="62" name="直線コネクタ 61"/>
          <p:cNvCxnSpPr>
            <a:stCxn id="50" idx="3"/>
          </p:cNvCxnSpPr>
          <p:nvPr/>
        </p:nvCxnSpPr>
        <p:spPr bwMode="auto">
          <a:xfrm rot="5400000">
            <a:off x="480219" y="4528344"/>
            <a:ext cx="1558925" cy="9826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3" name="直線コネクタ 62"/>
          <p:cNvCxnSpPr/>
          <p:nvPr/>
        </p:nvCxnSpPr>
        <p:spPr bwMode="auto">
          <a:xfrm flipV="1">
            <a:off x="3811588" y="4181475"/>
            <a:ext cx="1044575"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5" name="直線コネクタ 64"/>
          <p:cNvCxnSpPr>
            <a:endCxn id="72" idx="0"/>
          </p:cNvCxnSpPr>
          <p:nvPr/>
        </p:nvCxnSpPr>
        <p:spPr bwMode="auto">
          <a:xfrm rot="5400000">
            <a:off x="3330575" y="5248276"/>
            <a:ext cx="96202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6" name="直線コネクタ 65"/>
          <p:cNvCxnSpPr/>
          <p:nvPr/>
        </p:nvCxnSpPr>
        <p:spPr bwMode="auto">
          <a:xfrm>
            <a:off x="3811588" y="5813425"/>
            <a:ext cx="1044575"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69" name="円/楕円 68"/>
          <p:cNvSpPr/>
          <p:nvPr/>
        </p:nvSpPr>
        <p:spPr bwMode="auto">
          <a:xfrm>
            <a:off x="3729038" y="4683125"/>
            <a:ext cx="166687"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0" name="円/楕円 69"/>
          <p:cNvSpPr/>
          <p:nvPr/>
        </p:nvSpPr>
        <p:spPr bwMode="auto">
          <a:xfrm>
            <a:off x="4772025" y="4097338"/>
            <a:ext cx="166688"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2" name="円/楕円 71"/>
          <p:cNvSpPr/>
          <p:nvPr/>
        </p:nvSpPr>
        <p:spPr bwMode="auto">
          <a:xfrm>
            <a:off x="3729038" y="5729288"/>
            <a:ext cx="166687"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3" name="円/楕円 72"/>
          <p:cNvSpPr/>
          <p:nvPr/>
        </p:nvSpPr>
        <p:spPr bwMode="auto">
          <a:xfrm>
            <a:off x="4772025" y="6316663"/>
            <a:ext cx="166688" cy="1666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5" name="直線コネクタ 74"/>
          <p:cNvCxnSpPr>
            <a:endCxn id="73" idx="0"/>
          </p:cNvCxnSpPr>
          <p:nvPr/>
        </p:nvCxnSpPr>
        <p:spPr bwMode="auto">
          <a:xfrm rot="5400000">
            <a:off x="3794125" y="5249863"/>
            <a:ext cx="2128838" cy="476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69665" name="テキスト ボックス 75"/>
          <p:cNvSpPr txBox="1">
            <a:spLocks noChangeArrowheads="1"/>
          </p:cNvSpPr>
          <p:nvPr/>
        </p:nvSpPr>
        <p:spPr bwMode="auto">
          <a:xfrm>
            <a:off x="3473450" y="4354513"/>
            <a:ext cx="357188" cy="461962"/>
          </a:xfrm>
          <a:prstGeom prst="rect">
            <a:avLst/>
          </a:prstGeom>
          <a:noFill/>
          <a:ln w="9525">
            <a:noFill/>
            <a:miter lim="800000"/>
            <a:headEnd/>
            <a:tailEnd/>
          </a:ln>
        </p:spPr>
        <p:txBody>
          <a:bodyPr wrap="none">
            <a:spAutoFit/>
          </a:bodyPr>
          <a:lstStyle/>
          <a:p>
            <a:r>
              <a:rPr lang="en-US" altLang="ja-JP" sz="2400"/>
              <a:t>u</a:t>
            </a:r>
            <a:endParaRPr lang="ja-JP" altLang="en-US" sz="2400"/>
          </a:p>
        </p:txBody>
      </p:sp>
      <p:sp>
        <p:nvSpPr>
          <p:cNvPr id="69666" name="テキスト ボックス 76"/>
          <p:cNvSpPr txBox="1">
            <a:spLocks noChangeArrowheads="1"/>
          </p:cNvSpPr>
          <p:nvPr/>
        </p:nvSpPr>
        <p:spPr bwMode="auto">
          <a:xfrm>
            <a:off x="4521200" y="3716338"/>
            <a:ext cx="338138" cy="461962"/>
          </a:xfrm>
          <a:prstGeom prst="rect">
            <a:avLst/>
          </a:prstGeom>
          <a:noFill/>
          <a:ln w="9525">
            <a:noFill/>
            <a:miter lim="800000"/>
            <a:headEnd/>
            <a:tailEnd/>
          </a:ln>
        </p:spPr>
        <p:txBody>
          <a:bodyPr wrap="none">
            <a:spAutoFit/>
          </a:bodyPr>
          <a:lstStyle/>
          <a:p>
            <a:r>
              <a:rPr lang="en-US" altLang="ja-JP" sz="2400"/>
              <a:t>v</a:t>
            </a:r>
            <a:endParaRPr lang="ja-JP" altLang="en-US" sz="2400"/>
          </a:p>
        </p:txBody>
      </p:sp>
      <p:sp>
        <p:nvSpPr>
          <p:cNvPr id="69667" name="テキスト ボックス 79"/>
          <p:cNvSpPr txBox="1">
            <a:spLocks noChangeArrowheads="1"/>
          </p:cNvSpPr>
          <p:nvPr/>
        </p:nvSpPr>
        <p:spPr bwMode="auto">
          <a:xfrm>
            <a:off x="4810125" y="6381750"/>
            <a:ext cx="338138" cy="461963"/>
          </a:xfrm>
          <a:prstGeom prst="rect">
            <a:avLst/>
          </a:prstGeom>
          <a:noFill/>
          <a:ln w="9525">
            <a:noFill/>
            <a:miter lim="800000"/>
            <a:headEnd/>
            <a:tailEnd/>
          </a:ln>
        </p:spPr>
        <p:txBody>
          <a:bodyPr wrap="none">
            <a:spAutoFit/>
          </a:bodyPr>
          <a:lstStyle/>
          <a:p>
            <a:r>
              <a:rPr lang="en-US" altLang="ja-JP" sz="2400"/>
              <a:t>y</a:t>
            </a:r>
            <a:endParaRPr lang="ja-JP" altLang="en-US" sz="2400"/>
          </a:p>
        </p:txBody>
      </p:sp>
      <p:sp>
        <p:nvSpPr>
          <p:cNvPr id="69668" name="テキスト ボックス 80"/>
          <p:cNvSpPr txBox="1">
            <a:spLocks noChangeArrowheads="1"/>
          </p:cNvSpPr>
          <p:nvPr/>
        </p:nvSpPr>
        <p:spPr bwMode="auto">
          <a:xfrm>
            <a:off x="3441700" y="5691188"/>
            <a:ext cx="338138" cy="461962"/>
          </a:xfrm>
          <a:prstGeom prst="rect">
            <a:avLst/>
          </a:prstGeom>
          <a:noFill/>
          <a:ln w="9525">
            <a:noFill/>
            <a:miter lim="800000"/>
            <a:headEnd/>
            <a:tailEnd/>
          </a:ln>
        </p:spPr>
        <p:txBody>
          <a:bodyPr wrap="none">
            <a:spAutoFit/>
          </a:bodyPr>
          <a:lstStyle/>
          <a:p>
            <a:r>
              <a:rPr lang="en-US" altLang="ja-JP" sz="2400"/>
              <a:t>z</a:t>
            </a:r>
            <a:endParaRPr lang="ja-JP" altLang="en-US" sz="2400"/>
          </a:p>
        </p:txBody>
      </p:sp>
      <p:cxnSp>
        <p:nvCxnSpPr>
          <p:cNvPr id="82" name="直線コネクタ 81"/>
          <p:cNvCxnSpPr>
            <a:stCxn id="70" idx="3"/>
          </p:cNvCxnSpPr>
          <p:nvPr/>
        </p:nvCxnSpPr>
        <p:spPr bwMode="auto">
          <a:xfrm rot="5400000">
            <a:off x="3526631" y="4528345"/>
            <a:ext cx="1558925" cy="98266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bwMode="auto">
          <a:xfrm>
            <a:off x="7210425" y="4181475"/>
            <a:ext cx="1001713"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bwMode="auto">
          <a:xfrm>
            <a:off x="6167438" y="5813425"/>
            <a:ext cx="1042987"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0" name="円/楕円 89"/>
          <p:cNvSpPr/>
          <p:nvPr/>
        </p:nvSpPr>
        <p:spPr bwMode="auto">
          <a:xfrm>
            <a:off x="7127875" y="4097338"/>
            <a:ext cx="165100"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1" name="円/楕円 90"/>
          <p:cNvSpPr/>
          <p:nvPr/>
        </p:nvSpPr>
        <p:spPr bwMode="auto">
          <a:xfrm>
            <a:off x="8128000" y="4683125"/>
            <a:ext cx="166688"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2" name="円/楕円 91"/>
          <p:cNvSpPr/>
          <p:nvPr/>
        </p:nvSpPr>
        <p:spPr bwMode="auto">
          <a:xfrm>
            <a:off x="6084888" y="5729288"/>
            <a:ext cx="166687"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3" name="円/楕円 92"/>
          <p:cNvSpPr/>
          <p:nvPr/>
        </p:nvSpPr>
        <p:spPr bwMode="auto">
          <a:xfrm>
            <a:off x="7127875" y="6316663"/>
            <a:ext cx="165100" cy="1666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95" name="直線コネクタ 94"/>
          <p:cNvCxnSpPr>
            <a:endCxn id="93" idx="0"/>
          </p:cNvCxnSpPr>
          <p:nvPr/>
        </p:nvCxnSpPr>
        <p:spPr bwMode="auto">
          <a:xfrm rot="5400000">
            <a:off x="6149181" y="5249069"/>
            <a:ext cx="2128838" cy="63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69677" name="テキスト ボックス 96"/>
          <p:cNvSpPr txBox="1">
            <a:spLocks noChangeArrowheads="1"/>
          </p:cNvSpPr>
          <p:nvPr/>
        </p:nvSpPr>
        <p:spPr bwMode="auto">
          <a:xfrm>
            <a:off x="6875463" y="3716338"/>
            <a:ext cx="339725" cy="461962"/>
          </a:xfrm>
          <a:prstGeom prst="rect">
            <a:avLst/>
          </a:prstGeom>
          <a:noFill/>
          <a:ln w="9525">
            <a:noFill/>
            <a:miter lim="800000"/>
            <a:headEnd/>
            <a:tailEnd/>
          </a:ln>
        </p:spPr>
        <p:txBody>
          <a:bodyPr wrap="none">
            <a:spAutoFit/>
          </a:bodyPr>
          <a:lstStyle/>
          <a:p>
            <a:r>
              <a:rPr lang="en-US" altLang="ja-JP" sz="2400"/>
              <a:t>v</a:t>
            </a:r>
            <a:endParaRPr lang="ja-JP" altLang="en-US" sz="2400"/>
          </a:p>
        </p:txBody>
      </p:sp>
      <p:sp>
        <p:nvSpPr>
          <p:cNvPr id="69678" name="テキスト ボックス 97"/>
          <p:cNvSpPr txBox="1">
            <a:spLocks noChangeArrowheads="1"/>
          </p:cNvSpPr>
          <p:nvPr/>
        </p:nvSpPr>
        <p:spPr bwMode="auto">
          <a:xfrm>
            <a:off x="8243888" y="4797425"/>
            <a:ext cx="407987" cy="461963"/>
          </a:xfrm>
          <a:prstGeom prst="rect">
            <a:avLst/>
          </a:prstGeom>
          <a:noFill/>
          <a:ln w="9525">
            <a:noFill/>
            <a:miter lim="800000"/>
            <a:headEnd/>
            <a:tailEnd/>
          </a:ln>
        </p:spPr>
        <p:txBody>
          <a:bodyPr wrap="none">
            <a:spAutoFit/>
          </a:bodyPr>
          <a:lstStyle/>
          <a:p>
            <a:r>
              <a:rPr lang="en-US" altLang="ja-JP" sz="2400"/>
              <a:t>w</a:t>
            </a:r>
            <a:endParaRPr lang="ja-JP" altLang="en-US" sz="2400"/>
          </a:p>
        </p:txBody>
      </p:sp>
      <p:sp>
        <p:nvSpPr>
          <p:cNvPr id="69679" name="テキスト ボックス 99"/>
          <p:cNvSpPr txBox="1">
            <a:spLocks noChangeArrowheads="1"/>
          </p:cNvSpPr>
          <p:nvPr/>
        </p:nvSpPr>
        <p:spPr bwMode="auto">
          <a:xfrm>
            <a:off x="7164388" y="6381750"/>
            <a:ext cx="338137" cy="461963"/>
          </a:xfrm>
          <a:prstGeom prst="rect">
            <a:avLst/>
          </a:prstGeom>
          <a:noFill/>
          <a:ln w="9525">
            <a:noFill/>
            <a:miter lim="800000"/>
            <a:headEnd/>
            <a:tailEnd/>
          </a:ln>
        </p:spPr>
        <p:txBody>
          <a:bodyPr wrap="none">
            <a:spAutoFit/>
          </a:bodyPr>
          <a:lstStyle/>
          <a:p>
            <a:r>
              <a:rPr lang="en-US" altLang="ja-JP" sz="2400"/>
              <a:t>y</a:t>
            </a:r>
            <a:endParaRPr lang="ja-JP" altLang="en-US" sz="2400"/>
          </a:p>
        </p:txBody>
      </p:sp>
      <p:sp>
        <p:nvSpPr>
          <p:cNvPr id="69680" name="テキスト ボックス 100"/>
          <p:cNvSpPr txBox="1">
            <a:spLocks noChangeArrowheads="1"/>
          </p:cNvSpPr>
          <p:nvPr/>
        </p:nvSpPr>
        <p:spPr bwMode="auto">
          <a:xfrm>
            <a:off x="5795963" y="5691188"/>
            <a:ext cx="338137" cy="461962"/>
          </a:xfrm>
          <a:prstGeom prst="rect">
            <a:avLst/>
          </a:prstGeom>
          <a:noFill/>
          <a:ln w="9525">
            <a:noFill/>
            <a:miter lim="800000"/>
            <a:headEnd/>
            <a:tailEnd/>
          </a:ln>
        </p:spPr>
        <p:txBody>
          <a:bodyPr wrap="none">
            <a:spAutoFit/>
          </a:bodyPr>
          <a:lstStyle/>
          <a:p>
            <a:r>
              <a:rPr lang="en-US" altLang="ja-JP" sz="2400"/>
              <a:t>z</a:t>
            </a:r>
            <a:endParaRPr lang="ja-JP" altLang="en-US" sz="2400"/>
          </a:p>
        </p:txBody>
      </p:sp>
      <p:cxnSp>
        <p:nvCxnSpPr>
          <p:cNvPr id="102" name="直線コネクタ 101"/>
          <p:cNvCxnSpPr>
            <a:stCxn id="90" idx="3"/>
          </p:cNvCxnSpPr>
          <p:nvPr/>
        </p:nvCxnSpPr>
        <p:spPr bwMode="auto">
          <a:xfrm rot="5400000">
            <a:off x="5880894" y="4528344"/>
            <a:ext cx="1558925" cy="9826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Tree>
  </p:cSld>
  <p:clrMapOvr>
    <a:masterClrMapping/>
  </p:clrMapOvr>
  <p:transition advTm="14149"/>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タイトル 1"/>
          <p:cNvSpPr>
            <a:spLocks noGrp="1"/>
          </p:cNvSpPr>
          <p:nvPr>
            <p:ph type="title"/>
          </p:nvPr>
        </p:nvSpPr>
        <p:spPr/>
        <p:txBody>
          <a:bodyPr/>
          <a:lstStyle/>
          <a:p>
            <a:pPr eaLnBrk="1" hangingPunct="1"/>
            <a:r>
              <a:rPr lang="en-US" altLang="ja-JP"/>
              <a:t>1</a:t>
            </a:r>
            <a:r>
              <a:rPr lang="ja-JP" altLang="en-US"/>
              <a:t>　様々なグラフの例</a:t>
            </a:r>
          </a:p>
        </p:txBody>
      </p:sp>
      <p:sp>
        <p:nvSpPr>
          <p:cNvPr id="70659"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defRPr/>
            </a:pPr>
            <a:r>
              <a:rPr lang="ja-JP" altLang="en-US" sz="2400" dirty="0">
                <a:solidFill>
                  <a:srgbClr val="FF0000"/>
                </a:solidFill>
                <a:latin typeface="Calibri" pitchFamily="34" charset="0"/>
                <a:ea typeface="+mn-ea"/>
              </a:rPr>
              <a:t>完全グラフ</a:t>
            </a:r>
            <a:r>
              <a:rPr lang="ja-JP" altLang="en-US" sz="2400" dirty="0">
                <a:latin typeface="Calibri" pitchFamily="34" charset="0"/>
                <a:ea typeface="+mn-ea"/>
              </a:rPr>
              <a:t>，</a:t>
            </a:r>
            <a:r>
              <a:rPr lang="en-US" altLang="ja-JP" sz="2400" dirty="0">
                <a:solidFill>
                  <a:srgbClr val="FF0000"/>
                </a:solidFill>
                <a:latin typeface="Calibri" pitchFamily="34" charset="0"/>
                <a:ea typeface="+mn-ea"/>
              </a:rPr>
              <a:t>2</a:t>
            </a:r>
            <a:r>
              <a:rPr lang="ja-JP" altLang="en-US" sz="2400" dirty="0">
                <a:solidFill>
                  <a:srgbClr val="FF0000"/>
                </a:solidFill>
                <a:latin typeface="Calibri" pitchFamily="34" charset="0"/>
                <a:ea typeface="+mn-ea"/>
              </a:rPr>
              <a:t>部グラフ</a:t>
            </a:r>
            <a:r>
              <a:rPr lang="ja-JP" altLang="en-US" sz="2400" dirty="0">
                <a:latin typeface="Calibri" pitchFamily="34" charset="0"/>
                <a:ea typeface="+mn-ea"/>
              </a:rPr>
              <a:t>，</a:t>
            </a:r>
            <a:r>
              <a:rPr lang="ja-JP" altLang="en-US" sz="2400" dirty="0">
                <a:solidFill>
                  <a:srgbClr val="FF0000"/>
                </a:solidFill>
                <a:latin typeface="Calibri" pitchFamily="34" charset="0"/>
                <a:ea typeface="+mn-ea"/>
              </a:rPr>
              <a:t>完全</a:t>
            </a:r>
            <a:r>
              <a:rPr lang="en-US" altLang="ja-JP" sz="2400" dirty="0">
                <a:solidFill>
                  <a:srgbClr val="FF0000"/>
                </a:solidFill>
                <a:latin typeface="Calibri" pitchFamily="34" charset="0"/>
                <a:ea typeface="+mn-ea"/>
              </a:rPr>
              <a:t>2</a:t>
            </a:r>
            <a:r>
              <a:rPr lang="ja-JP" altLang="en-US" sz="2400" dirty="0">
                <a:solidFill>
                  <a:srgbClr val="FF0000"/>
                </a:solidFill>
                <a:latin typeface="Calibri" pitchFamily="34" charset="0"/>
                <a:ea typeface="+mn-ea"/>
              </a:rPr>
              <a:t>部グラフ</a:t>
            </a:r>
            <a:r>
              <a:rPr lang="ja-JP" altLang="en-US" sz="2400" dirty="0">
                <a:latin typeface="Calibri" pitchFamily="34" charset="0"/>
                <a:ea typeface="+mn-ea"/>
              </a:rPr>
              <a:t>，</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solidFill>
                  <a:srgbClr val="FF0000"/>
                </a:solidFill>
                <a:latin typeface="Calibri" pitchFamily="34" charset="0"/>
                <a:ea typeface="+mn-ea"/>
              </a:rPr>
              <a:t>道</a:t>
            </a:r>
            <a:r>
              <a:rPr lang="ja-JP" altLang="en-US" sz="2400" dirty="0">
                <a:latin typeface="Calibri" pitchFamily="34" charset="0"/>
                <a:ea typeface="+mn-ea"/>
              </a:rPr>
              <a:t>，</a:t>
            </a:r>
            <a:r>
              <a:rPr lang="ja-JP" altLang="en-US" sz="2400" dirty="0">
                <a:solidFill>
                  <a:srgbClr val="FF0000"/>
                </a:solidFill>
                <a:latin typeface="Calibri" pitchFamily="34" charset="0"/>
                <a:ea typeface="+mn-ea"/>
              </a:rPr>
              <a:t>閉路，車輪</a:t>
            </a:r>
            <a:r>
              <a:rPr lang="ja-JP" altLang="en-US" sz="2400" dirty="0">
                <a:latin typeface="Calibri" pitchFamily="34" charset="0"/>
                <a:ea typeface="+mn-ea"/>
              </a:rPr>
              <a:t>，</a:t>
            </a:r>
            <a:r>
              <a:rPr lang="ja-JP" altLang="en-US" sz="2400" dirty="0">
                <a:solidFill>
                  <a:srgbClr val="FF0000"/>
                </a:solidFill>
                <a:latin typeface="Calibri" pitchFamily="34" charset="0"/>
                <a:ea typeface="+mn-ea"/>
              </a:rPr>
              <a:t>空グラフ</a:t>
            </a:r>
            <a:r>
              <a:rPr lang="ja-JP" altLang="en-US" sz="2400" dirty="0">
                <a:latin typeface="Calibri" pitchFamily="34" charset="0"/>
                <a:ea typeface="+mn-ea"/>
              </a:rPr>
              <a:t>，</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solidFill>
                  <a:srgbClr val="FF0000"/>
                </a:solidFill>
                <a:latin typeface="Calibri" pitchFamily="34" charset="0"/>
                <a:ea typeface="+mn-ea"/>
              </a:rPr>
              <a:t>正則グラフ</a:t>
            </a:r>
            <a:r>
              <a:rPr lang="ja-JP" altLang="en-US" sz="2400" dirty="0">
                <a:latin typeface="Calibri" pitchFamily="34" charset="0"/>
                <a:ea typeface="+mn-ea"/>
              </a:rPr>
              <a:t>，</a:t>
            </a:r>
            <a:r>
              <a:rPr lang="en-US" altLang="ja-JP" sz="2400" dirty="0">
                <a:solidFill>
                  <a:srgbClr val="FF0000"/>
                </a:solidFill>
                <a:latin typeface="Calibri" pitchFamily="34" charset="0"/>
                <a:ea typeface="+mn-ea"/>
              </a:rPr>
              <a:t>r-</a:t>
            </a:r>
            <a:r>
              <a:rPr lang="ja-JP" altLang="en-US" sz="2400" dirty="0">
                <a:solidFill>
                  <a:srgbClr val="FF0000"/>
                </a:solidFill>
                <a:latin typeface="Calibri" pitchFamily="34" charset="0"/>
                <a:ea typeface="+mn-ea"/>
              </a:rPr>
              <a:t>正則グラフ</a:t>
            </a:r>
            <a:r>
              <a:rPr lang="ja-JP" altLang="en-US" sz="2400" dirty="0">
                <a:latin typeface="Calibri" pitchFamily="34" charset="0"/>
                <a:ea typeface="+mn-ea"/>
              </a:rPr>
              <a:t>　とは</a:t>
            </a:r>
            <a:endParaRPr lang="en-US" altLang="ja-JP" sz="2400" dirty="0">
              <a:latin typeface="Calibri" pitchFamily="34" charset="0"/>
              <a:ea typeface="+mn-ea"/>
            </a:endParaRPr>
          </a:p>
        </p:txBody>
      </p:sp>
    </p:spTree>
  </p:cSld>
  <p:clrMapOvr>
    <a:masterClrMapping/>
  </p:clrMapOvr>
  <p:transition advTm="14149"/>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タイトル 1"/>
          <p:cNvSpPr>
            <a:spLocks noGrp="1"/>
          </p:cNvSpPr>
          <p:nvPr>
            <p:ph type="title"/>
          </p:nvPr>
        </p:nvSpPr>
        <p:spPr/>
        <p:txBody>
          <a:bodyPr/>
          <a:lstStyle/>
          <a:p>
            <a:pPr eaLnBrk="1" hangingPunct="1"/>
            <a:r>
              <a:rPr lang="en-US" altLang="ja-JP"/>
              <a:t>1</a:t>
            </a:r>
            <a:r>
              <a:rPr lang="ja-JP" altLang="en-US"/>
              <a:t>　様々なグラフの例</a:t>
            </a:r>
          </a:p>
        </p:txBody>
      </p:sp>
      <p:sp>
        <p:nvSpPr>
          <p:cNvPr id="7168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609600" y="2087563"/>
            <a:ext cx="8534400" cy="4389437"/>
          </a:xfrm>
          <a:prstGeom prst="rect">
            <a:avLst/>
          </a:prstGeom>
          <a:noFill/>
          <a:ln>
            <a:noFill/>
          </a:ln>
        </p:spPr>
        <p:txBody>
          <a:bodyPr/>
          <a:lstStyle/>
          <a:p>
            <a:pPr marL="273050" indent="-273050">
              <a:spcBef>
                <a:spcPct val="20000"/>
              </a:spcBef>
              <a:buClr>
                <a:srgbClr val="0BD0D9"/>
              </a:buClr>
              <a:buSzPct val="95000"/>
              <a:defRPr/>
            </a:pPr>
            <a:r>
              <a:rPr lang="ja-JP" altLang="en-US" sz="2400" dirty="0">
                <a:latin typeface="Calibri" pitchFamily="34" charset="0"/>
                <a:ea typeface="+mn-ea"/>
              </a:rPr>
              <a:t>完全グラフ：任意の相異なる</a:t>
            </a:r>
            <a:r>
              <a:rPr lang="en-US" altLang="ja-JP" sz="2400" dirty="0">
                <a:latin typeface="Calibri" pitchFamily="34" charset="0"/>
                <a:ea typeface="+mn-ea"/>
              </a:rPr>
              <a:t>2</a:t>
            </a:r>
            <a:r>
              <a:rPr lang="ja-JP" altLang="en-US" sz="2400" dirty="0">
                <a:latin typeface="Calibri" pitchFamily="34" charset="0"/>
                <a:ea typeface="+mn-ea"/>
              </a:rPr>
              <a:t>頂点が隣接しているグラフ</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　　　　　　　  位数</a:t>
            </a:r>
            <a:r>
              <a:rPr lang="en-US" altLang="ja-JP" sz="2400" dirty="0">
                <a:latin typeface="Calibri" pitchFamily="34" charset="0"/>
                <a:ea typeface="+mn-ea"/>
              </a:rPr>
              <a:t>l</a:t>
            </a:r>
            <a:r>
              <a:rPr lang="ja-JP" altLang="en-US" sz="2400" dirty="0">
                <a:latin typeface="Calibri" pitchFamily="34" charset="0"/>
                <a:ea typeface="+mn-ea"/>
              </a:rPr>
              <a:t>の完全グラフは</a:t>
            </a:r>
            <a:r>
              <a:rPr lang="en-US" altLang="ja-JP" sz="2400" dirty="0" err="1">
                <a:latin typeface="Calibri" pitchFamily="34" charset="0"/>
                <a:ea typeface="+mn-ea"/>
              </a:rPr>
              <a:t>K</a:t>
            </a:r>
            <a:r>
              <a:rPr lang="en-US" altLang="ja-JP" sz="1600" dirty="0" err="1">
                <a:latin typeface="Calibri" pitchFamily="34" charset="0"/>
                <a:ea typeface="+mn-ea"/>
              </a:rPr>
              <a:t>l</a:t>
            </a:r>
            <a:r>
              <a:rPr lang="ja-JP" altLang="en-US" sz="2400" dirty="0">
                <a:latin typeface="Calibri" pitchFamily="34" charset="0"/>
                <a:ea typeface="+mn-ea"/>
              </a:rPr>
              <a:t>で表される</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marL="273050" indent="-273050">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mn-ea"/>
              </a:rPr>
              <a:t>K</a:t>
            </a:r>
            <a:r>
              <a:rPr lang="en-US" altLang="ja-JP" sz="1600" dirty="0">
                <a:latin typeface="Calibri" pitchFamily="34" charset="0"/>
                <a:ea typeface="+mn-ea"/>
              </a:rPr>
              <a:t>6</a:t>
            </a:r>
          </a:p>
        </p:txBody>
      </p:sp>
      <p:cxnSp>
        <p:nvCxnSpPr>
          <p:cNvPr id="5" name="直線コネクタ 4"/>
          <p:cNvCxnSpPr/>
          <p:nvPr/>
        </p:nvCxnSpPr>
        <p:spPr bwMode="auto">
          <a:xfrm flipV="1">
            <a:off x="3598863" y="4181475"/>
            <a:ext cx="1042987"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 name="直線コネクタ 5"/>
          <p:cNvCxnSpPr/>
          <p:nvPr/>
        </p:nvCxnSpPr>
        <p:spPr bwMode="auto">
          <a:xfrm>
            <a:off x="4641850" y="4181475"/>
            <a:ext cx="1001713"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 name="直線コネクタ 6"/>
          <p:cNvCxnSpPr>
            <a:endCxn id="14" idx="0"/>
          </p:cNvCxnSpPr>
          <p:nvPr/>
        </p:nvCxnSpPr>
        <p:spPr bwMode="auto">
          <a:xfrm rot="5400000">
            <a:off x="3117850" y="5248276"/>
            <a:ext cx="96202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bwMode="auto">
          <a:xfrm>
            <a:off x="3598863" y="5813425"/>
            <a:ext cx="1042987"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直線コネクタ 8"/>
          <p:cNvCxnSpPr/>
          <p:nvPr/>
        </p:nvCxnSpPr>
        <p:spPr bwMode="auto">
          <a:xfrm flipV="1">
            <a:off x="4641850" y="5813425"/>
            <a:ext cx="1001713" cy="5857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bwMode="auto">
          <a:xfrm rot="5400000">
            <a:off x="5121275" y="5291138"/>
            <a:ext cx="104457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1" name="円/楕円 10"/>
          <p:cNvSpPr/>
          <p:nvPr/>
        </p:nvSpPr>
        <p:spPr bwMode="auto">
          <a:xfrm>
            <a:off x="3516313" y="4683125"/>
            <a:ext cx="166687"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 name="円/楕円 11"/>
          <p:cNvSpPr/>
          <p:nvPr/>
        </p:nvSpPr>
        <p:spPr bwMode="auto">
          <a:xfrm>
            <a:off x="4559300" y="4097338"/>
            <a:ext cx="166688"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 name="円/楕円 12"/>
          <p:cNvSpPr/>
          <p:nvPr/>
        </p:nvSpPr>
        <p:spPr bwMode="auto">
          <a:xfrm>
            <a:off x="5561013" y="4683125"/>
            <a:ext cx="166687" cy="16668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 name="円/楕円 13"/>
          <p:cNvSpPr/>
          <p:nvPr/>
        </p:nvSpPr>
        <p:spPr bwMode="auto">
          <a:xfrm>
            <a:off x="3516313" y="5729288"/>
            <a:ext cx="166687"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 name="円/楕円 14"/>
          <p:cNvSpPr/>
          <p:nvPr/>
        </p:nvSpPr>
        <p:spPr bwMode="auto">
          <a:xfrm>
            <a:off x="4559300" y="6316663"/>
            <a:ext cx="166688" cy="1666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5561013" y="5729288"/>
            <a:ext cx="166687" cy="1682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7" name="直線コネクタ 16"/>
          <p:cNvCxnSpPr>
            <a:endCxn id="15" idx="0"/>
          </p:cNvCxnSpPr>
          <p:nvPr/>
        </p:nvCxnSpPr>
        <p:spPr bwMode="auto">
          <a:xfrm rot="5400000">
            <a:off x="3580606" y="5249069"/>
            <a:ext cx="2128838" cy="63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直線コネクタ 23"/>
          <p:cNvCxnSpPr>
            <a:stCxn id="12" idx="3"/>
          </p:cNvCxnSpPr>
          <p:nvPr/>
        </p:nvCxnSpPr>
        <p:spPr bwMode="auto">
          <a:xfrm rot="5400000">
            <a:off x="3312319" y="4528344"/>
            <a:ext cx="1558925" cy="98266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5" name="直線コネクタ 24"/>
          <p:cNvCxnSpPr/>
          <p:nvPr/>
        </p:nvCxnSpPr>
        <p:spPr bwMode="auto">
          <a:xfrm rot="16200000" flipV="1">
            <a:off x="3311525" y="5049838"/>
            <a:ext cx="1622425" cy="10414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7" name="直線コネクタ 26"/>
          <p:cNvCxnSpPr/>
          <p:nvPr/>
        </p:nvCxnSpPr>
        <p:spPr bwMode="auto">
          <a:xfrm rot="16200000" flipV="1">
            <a:off x="4353719" y="4498182"/>
            <a:ext cx="1622425" cy="10429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8" name="直線コネクタ 27"/>
          <p:cNvCxnSpPr>
            <a:endCxn id="13" idx="2"/>
          </p:cNvCxnSpPr>
          <p:nvPr/>
        </p:nvCxnSpPr>
        <p:spPr bwMode="auto">
          <a:xfrm>
            <a:off x="3584575" y="4759325"/>
            <a:ext cx="1976438" cy="79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0" name="直線コネクタ 29"/>
          <p:cNvCxnSpPr/>
          <p:nvPr/>
        </p:nvCxnSpPr>
        <p:spPr bwMode="auto">
          <a:xfrm>
            <a:off x="3635375" y="5805488"/>
            <a:ext cx="1976438" cy="79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1" name="直線コネクタ 30"/>
          <p:cNvCxnSpPr/>
          <p:nvPr/>
        </p:nvCxnSpPr>
        <p:spPr bwMode="auto">
          <a:xfrm rot="10800000" flipV="1">
            <a:off x="3563938" y="4775200"/>
            <a:ext cx="2087562" cy="10302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3" name="直線コネクタ 32"/>
          <p:cNvCxnSpPr>
            <a:stCxn id="16" idx="1"/>
          </p:cNvCxnSpPr>
          <p:nvPr/>
        </p:nvCxnSpPr>
        <p:spPr bwMode="auto">
          <a:xfrm rot="16200000" flipV="1">
            <a:off x="4106068" y="4275932"/>
            <a:ext cx="995363" cy="196215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5" name="直線コネクタ 34"/>
          <p:cNvCxnSpPr>
            <a:stCxn id="15" idx="0"/>
          </p:cNvCxnSpPr>
          <p:nvPr/>
        </p:nvCxnSpPr>
        <p:spPr bwMode="auto">
          <a:xfrm rot="5400000" flipH="1" flipV="1">
            <a:off x="4379119" y="5039519"/>
            <a:ext cx="1539875" cy="101441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Tree>
  </p:cSld>
  <p:clrMapOvr>
    <a:masterClrMapping/>
  </p:clrMapOvr>
  <p:transition advTm="14149"/>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E \subseteq $&#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2"/>
  <p:tag name="DEFAULTFONTSIZE" val="10"/>
  <p:tag name="DEFAULTWIDTH" val="348"/>
  <p:tag name="DEFAULTHEIGHT" val="20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310217</TotalTime>
  <Words>2978</Words>
  <Application>Microsoft Office PowerPoint</Application>
  <PresentationFormat>画面に合わせる (4:3)</PresentationFormat>
  <Paragraphs>1030</Paragraphs>
  <Slides>60</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60</vt:i4>
      </vt:variant>
    </vt:vector>
  </HeadingPairs>
  <TitlesOfParts>
    <vt:vector size="65" baseType="lpstr">
      <vt:lpstr>ＭＳ Ｐゴシック</vt:lpstr>
      <vt:lpstr>Arial</vt:lpstr>
      <vt:lpstr>Calibri</vt:lpstr>
      <vt:lpstr>Wingdings 2</vt:lpstr>
      <vt:lpstr>リゾート</vt:lpstr>
      <vt:lpstr>PowerPoint プレゼンテーション</vt:lpstr>
      <vt:lpstr>有限幾何学　第2回</vt:lpstr>
      <vt:lpstr> 1.　様々なグラフの例</vt:lpstr>
      <vt:lpstr>1　様々なグラフの例</vt:lpstr>
      <vt:lpstr>1　様々なグラフの例</vt:lpstr>
      <vt:lpstr>1　様々なグラフの例</vt:lpstr>
      <vt:lpstr>1　様々なグラフの例</vt:lpstr>
      <vt:lpstr>1　様々なグラフの例</vt:lpstr>
      <vt:lpstr>1　様々なグラフの例</vt:lpstr>
      <vt:lpstr>1　様々なグラフの例</vt:lpstr>
      <vt:lpstr>1　様々なグラフの例</vt:lpstr>
      <vt:lpstr>1　様々なグラフの例</vt:lpstr>
      <vt:lpstr>1　様々なグラフの例</vt:lpstr>
      <vt:lpstr>1　様々なグラフの例</vt:lpstr>
      <vt:lpstr>1　様々なグラフの例</vt:lpstr>
      <vt:lpstr>1　様々なグラフの例</vt:lpstr>
      <vt:lpstr>1　様々なグラフの例</vt:lpstr>
      <vt:lpstr> 2.　道と最短経路問題</vt:lpstr>
      <vt:lpstr>2.1　用語の説明</vt:lpstr>
      <vt:lpstr>2.1　用語の説明</vt:lpstr>
      <vt:lpstr>2.1　用語の説明</vt:lpstr>
      <vt:lpstr>2.1　用語の説明</vt:lpstr>
      <vt:lpstr>2.1　用語の説明</vt:lpstr>
      <vt:lpstr>2.1　用語の説明</vt:lpstr>
      <vt:lpstr>2.1　用語の説明</vt:lpstr>
      <vt:lpstr>2.1　用語の説明</vt:lpstr>
      <vt:lpstr>2.2　最短経路問題</vt:lpstr>
      <vt:lpstr>2.2　最短経路問題</vt:lpstr>
      <vt:lpstr>2.2　最短経路問題</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2.3　ダイキストラのアルゴリズム</vt:lpstr>
      <vt:lpstr>提出課題2</vt:lpstr>
      <vt:lpstr>提出課題2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tsugaki</dc:creator>
  <cp:lastModifiedBy>tsugaki masao</cp:lastModifiedBy>
  <cp:revision>2975</cp:revision>
  <dcterms:created xsi:type="dcterms:W3CDTF">2011-01-05T07:10:26Z</dcterms:created>
  <dcterms:modified xsi:type="dcterms:W3CDTF">2022-04-22T01:23:16Z</dcterms:modified>
</cp:coreProperties>
</file>