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04" r:id="rId1"/>
  </p:sldMasterIdLst>
  <p:notesMasterIdLst>
    <p:notesMasterId r:id="rId62"/>
  </p:notesMasterIdLst>
  <p:handoutMasterIdLst>
    <p:handoutMasterId r:id="rId63"/>
  </p:handoutMasterIdLst>
  <p:sldIdLst>
    <p:sldId id="379" r:id="rId2"/>
    <p:sldId id="380" r:id="rId3"/>
    <p:sldId id="845" r:id="rId4"/>
    <p:sldId id="848" r:id="rId5"/>
    <p:sldId id="1098" r:id="rId6"/>
    <p:sldId id="444" r:id="rId7"/>
    <p:sldId id="453" r:id="rId8"/>
    <p:sldId id="441" r:id="rId9"/>
    <p:sldId id="454" r:id="rId10"/>
    <p:sldId id="455" r:id="rId11"/>
    <p:sldId id="456" r:id="rId12"/>
    <p:sldId id="458" r:id="rId13"/>
    <p:sldId id="1097" r:id="rId14"/>
    <p:sldId id="1099" r:id="rId15"/>
    <p:sldId id="457" r:id="rId16"/>
    <p:sldId id="459" r:id="rId17"/>
    <p:sldId id="460" r:id="rId18"/>
    <p:sldId id="609" r:id="rId19"/>
    <p:sldId id="612" r:id="rId20"/>
    <p:sldId id="733" r:id="rId21"/>
    <p:sldId id="613" r:id="rId22"/>
    <p:sldId id="614" r:id="rId23"/>
    <p:sldId id="467" r:id="rId24"/>
    <p:sldId id="615" r:id="rId25"/>
    <p:sldId id="638" r:id="rId26"/>
    <p:sldId id="847" r:id="rId27"/>
    <p:sldId id="616" r:id="rId28"/>
    <p:sldId id="639" r:id="rId29"/>
    <p:sldId id="640" r:id="rId30"/>
    <p:sldId id="618" r:id="rId31"/>
    <p:sldId id="888" r:id="rId32"/>
    <p:sldId id="889" r:id="rId33"/>
    <p:sldId id="641" r:id="rId34"/>
    <p:sldId id="619" r:id="rId35"/>
    <p:sldId id="620" r:id="rId36"/>
    <p:sldId id="621" r:id="rId37"/>
    <p:sldId id="622" r:id="rId38"/>
    <p:sldId id="623" r:id="rId39"/>
    <p:sldId id="624" r:id="rId40"/>
    <p:sldId id="838" r:id="rId41"/>
    <p:sldId id="625" r:id="rId42"/>
    <p:sldId id="626" r:id="rId43"/>
    <p:sldId id="627" r:id="rId44"/>
    <p:sldId id="839" r:id="rId45"/>
    <p:sldId id="628" r:id="rId46"/>
    <p:sldId id="629" r:id="rId47"/>
    <p:sldId id="630" r:id="rId48"/>
    <p:sldId id="840" r:id="rId49"/>
    <p:sldId id="631" r:id="rId50"/>
    <p:sldId id="632" r:id="rId51"/>
    <p:sldId id="633" r:id="rId52"/>
    <p:sldId id="841" r:id="rId53"/>
    <p:sldId id="634" r:id="rId54"/>
    <p:sldId id="635" r:id="rId55"/>
    <p:sldId id="636" r:id="rId56"/>
    <p:sldId id="842" r:id="rId57"/>
    <p:sldId id="642" r:id="rId58"/>
    <p:sldId id="1101" r:id="rId59"/>
    <p:sldId id="735" r:id="rId60"/>
    <p:sldId id="1100" r:id="rId61"/>
  </p:sldIdLst>
  <p:sldSz cx="9144000" cy="6858000" type="screen4x3"/>
  <p:notesSz cx="6735763" cy="9869488"/>
  <p:custDataLst>
    <p:tags r:id="rId64"/>
  </p:custDataLst>
  <p:defaultTextStyle>
    <a:defPPr>
      <a:defRPr lang="ja-JP"/>
    </a:defPPr>
    <a:lvl1pPr algn="l" rtl="0" fontAlgn="base">
      <a:spcBef>
        <a:spcPct val="0"/>
      </a:spcBef>
      <a:spcAft>
        <a:spcPct val="0"/>
      </a:spcAft>
      <a:defRPr kumimoji="1" kern="1200">
        <a:solidFill>
          <a:schemeClr val="tx1"/>
        </a:solidFill>
        <a:latin typeface="Arial" charset="0"/>
        <a:ea typeface="ＭＳ Ｐゴシック" pitchFamily="50"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pitchFamily="50" charset="-128"/>
        <a:cs typeface="+mn-cs"/>
      </a:defRPr>
    </a:lvl5pPr>
    <a:lvl6pPr marL="2286000" algn="l" defTabSz="914400" rtl="0" eaLnBrk="1" latinLnBrk="0" hangingPunct="1">
      <a:defRPr kumimoji="1" kern="1200">
        <a:solidFill>
          <a:schemeClr val="tx1"/>
        </a:solidFill>
        <a:latin typeface="Arial" charset="0"/>
        <a:ea typeface="ＭＳ Ｐゴシック" pitchFamily="50" charset="-128"/>
        <a:cs typeface="+mn-cs"/>
      </a:defRPr>
    </a:lvl6pPr>
    <a:lvl7pPr marL="2743200" algn="l" defTabSz="914400" rtl="0" eaLnBrk="1" latinLnBrk="0" hangingPunct="1">
      <a:defRPr kumimoji="1" kern="1200">
        <a:solidFill>
          <a:schemeClr val="tx1"/>
        </a:solidFill>
        <a:latin typeface="Arial" charset="0"/>
        <a:ea typeface="ＭＳ Ｐゴシック" pitchFamily="50" charset="-128"/>
        <a:cs typeface="+mn-cs"/>
      </a:defRPr>
    </a:lvl7pPr>
    <a:lvl8pPr marL="3200400" algn="l" defTabSz="914400" rtl="0" eaLnBrk="1" latinLnBrk="0" hangingPunct="1">
      <a:defRPr kumimoji="1" kern="1200">
        <a:solidFill>
          <a:schemeClr val="tx1"/>
        </a:solidFill>
        <a:latin typeface="Arial" charset="0"/>
        <a:ea typeface="ＭＳ Ｐゴシック" pitchFamily="50" charset="-128"/>
        <a:cs typeface="+mn-cs"/>
      </a:defRPr>
    </a:lvl8pPr>
    <a:lvl9pPr marL="3657600" algn="l" defTabSz="914400" rtl="0" eaLnBrk="1" latinLnBrk="0" hangingPunct="1">
      <a:defRPr kumimoji="1" kern="1200">
        <a:solidFill>
          <a:schemeClr val="tx1"/>
        </a:solidFill>
        <a:latin typeface="Arial" charset="0"/>
        <a:ea typeface="ＭＳ Ｐゴシック"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696" autoAdjust="0"/>
    <p:restoredTop sz="95365" autoAdjust="0"/>
  </p:normalViewPr>
  <p:slideViewPr>
    <p:cSldViewPr>
      <p:cViewPr varScale="1">
        <p:scale>
          <a:sx n="96" d="100"/>
          <a:sy n="96" d="100"/>
        </p:scale>
        <p:origin x="1200" y="67"/>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handoutMaster" Target="handoutMasters/handoutMaster1.xml"/><Relationship Id="rId68"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ags" Target="tags/tag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1" y="1"/>
            <a:ext cx="2919413" cy="493713"/>
          </a:xfrm>
          <a:prstGeom prst="rect">
            <a:avLst/>
          </a:prstGeom>
        </p:spPr>
        <p:txBody>
          <a:bodyPr vert="horz" lIns="91427" tIns="45713" rIns="91427" bIns="45713" rtlCol="0"/>
          <a:lstStyle>
            <a:lvl1pPr algn="l">
              <a:defRPr sz="1200">
                <a:ea typeface="ＭＳ Ｐゴシック" charset="-128"/>
              </a:defRPr>
            </a:lvl1pPr>
          </a:lstStyle>
          <a:p>
            <a:pPr>
              <a:defRPr/>
            </a:pPr>
            <a:endParaRPr lang="ja-JP" altLang="en-US"/>
          </a:p>
        </p:txBody>
      </p:sp>
      <p:sp>
        <p:nvSpPr>
          <p:cNvPr id="3" name="日付プレースホルダ 2"/>
          <p:cNvSpPr>
            <a:spLocks noGrp="1"/>
          </p:cNvSpPr>
          <p:nvPr>
            <p:ph type="dt" sz="quarter" idx="1"/>
          </p:nvPr>
        </p:nvSpPr>
        <p:spPr>
          <a:xfrm>
            <a:off x="3814764" y="1"/>
            <a:ext cx="2919411" cy="493713"/>
          </a:xfrm>
          <a:prstGeom prst="rect">
            <a:avLst/>
          </a:prstGeom>
        </p:spPr>
        <p:txBody>
          <a:bodyPr vert="horz" lIns="91427" tIns="45713" rIns="91427" bIns="45713" rtlCol="0"/>
          <a:lstStyle>
            <a:lvl1pPr algn="r">
              <a:defRPr sz="1200">
                <a:ea typeface="ＭＳ Ｐゴシック" charset="-128"/>
              </a:defRPr>
            </a:lvl1pPr>
          </a:lstStyle>
          <a:p>
            <a:pPr>
              <a:defRPr/>
            </a:pPr>
            <a:fld id="{C25F02C5-3174-4594-944E-065242650977}" type="datetimeFigureOut">
              <a:rPr lang="ja-JP" altLang="en-US"/>
              <a:pPr>
                <a:defRPr/>
              </a:pPr>
              <a:t>2022/4/22</a:t>
            </a:fld>
            <a:endParaRPr lang="ja-JP" altLang="en-US"/>
          </a:p>
        </p:txBody>
      </p:sp>
      <p:sp>
        <p:nvSpPr>
          <p:cNvPr id="4" name="フッター プレースホルダ 3"/>
          <p:cNvSpPr>
            <a:spLocks noGrp="1"/>
          </p:cNvSpPr>
          <p:nvPr>
            <p:ph type="ftr" sz="quarter" idx="2"/>
          </p:nvPr>
        </p:nvSpPr>
        <p:spPr>
          <a:xfrm>
            <a:off x="1" y="9374188"/>
            <a:ext cx="2919413" cy="493712"/>
          </a:xfrm>
          <a:prstGeom prst="rect">
            <a:avLst/>
          </a:prstGeom>
        </p:spPr>
        <p:txBody>
          <a:bodyPr vert="horz" lIns="91427" tIns="45713" rIns="91427" bIns="45713" rtlCol="0" anchor="b"/>
          <a:lstStyle>
            <a:lvl1pPr algn="l">
              <a:defRPr sz="1200">
                <a:ea typeface="ＭＳ Ｐゴシック" charset="-128"/>
              </a:defRPr>
            </a:lvl1pPr>
          </a:lstStyle>
          <a:p>
            <a:pPr>
              <a:defRPr/>
            </a:pPr>
            <a:endParaRPr lang="ja-JP" altLang="en-US"/>
          </a:p>
        </p:txBody>
      </p:sp>
      <p:sp>
        <p:nvSpPr>
          <p:cNvPr id="5" name="スライド番号プレースホルダ 4"/>
          <p:cNvSpPr>
            <a:spLocks noGrp="1"/>
          </p:cNvSpPr>
          <p:nvPr>
            <p:ph type="sldNum" sz="quarter" idx="3"/>
          </p:nvPr>
        </p:nvSpPr>
        <p:spPr>
          <a:xfrm>
            <a:off x="3814764" y="9374188"/>
            <a:ext cx="2919411" cy="493712"/>
          </a:xfrm>
          <a:prstGeom prst="rect">
            <a:avLst/>
          </a:prstGeom>
        </p:spPr>
        <p:txBody>
          <a:bodyPr vert="horz" lIns="91427" tIns="45713" rIns="91427" bIns="45713" rtlCol="0" anchor="b"/>
          <a:lstStyle>
            <a:lvl1pPr algn="r">
              <a:defRPr sz="1200">
                <a:ea typeface="ＭＳ Ｐゴシック" charset="-128"/>
              </a:defRPr>
            </a:lvl1pPr>
          </a:lstStyle>
          <a:p>
            <a:pPr>
              <a:defRPr/>
            </a:pPr>
            <a:fld id="{D4F52F5A-4247-4D8A-8EFC-76A1FA91B5F6}" type="slidenum">
              <a:rPr lang="ja-JP" altLang="en-US"/>
              <a:pPr>
                <a:defRPr/>
              </a:pPr>
              <a:t>‹#›</a:t>
            </a:fld>
            <a:endParaRPr lang="ja-JP" altLang="en-US"/>
          </a:p>
        </p:txBody>
      </p:sp>
    </p:spTree>
    <p:extLst>
      <p:ext uri="{BB962C8B-B14F-4D97-AF65-F5344CB8AC3E}">
        <p14:creationId xmlns:p14="http://schemas.microsoft.com/office/powerpoint/2010/main" val="61218915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1" y="1"/>
            <a:ext cx="2919413" cy="493713"/>
          </a:xfrm>
          <a:prstGeom prst="rect">
            <a:avLst/>
          </a:prstGeom>
        </p:spPr>
        <p:txBody>
          <a:bodyPr vert="horz" lIns="91427" tIns="45713" rIns="91427" bIns="45713" rtlCol="0"/>
          <a:lstStyle>
            <a:lvl1pPr algn="l">
              <a:defRPr sz="1200">
                <a:ea typeface="ＭＳ Ｐゴシック" charset="-128"/>
              </a:defRPr>
            </a:lvl1pPr>
          </a:lstStyle>
          <a:p>
            <a:pPr>
              <a:defRPr/>
            </a:pPr>
            <a:endParaRPr lang="ja-JP" altLang="en-US"/>
          </a:p>
        </p:txBody>
      </p:sp>
      <p:sp>
        <p:nvSpPr>
          <p:cNvPr id="3" name="日付プレースホルダ 2"/>
          <p:cNvSpPr>
            <a:spLocks noGrp="1"/>
          </p:cNvSpPr>
          <p:nvPr>
            <p:ph type="dt" idx="1"/>
          </p:nvPr>
        </p:nvSpPr>
        <p:spPr>
          <a:xfrm>
            <a:off x="3814764" y="1"/>
            <a:ext cx="2919411" cy="493713"/>
          </a:xfrm>
          <a:prstGeom prst="rect">
            <a:avLst/>
          </a:prstGeom>
        </p:spPr>
        <p:txBody>
          <a:bodyPr vert="horz" lIns="91427" tIns="45713" rIns="91427" bIns="45713" rtlCol="0"/>
          <a:lstStyle>
            <a:lvl1pPr algn="r">
              <a:defRPr sz="1200">
                <a:ea typeface="ＭＳ Ｐゴシック" charset="-128"/>
              </a:defRPr>
            </a:lvl1pPr>
          </a:lstStyle>
          <a:p>
            <a:pPr>
              <a:defRPr/>
            </a:pPr>
            <a:fld id="{F96BCE39-B2DF-44F5-9736-B4F6189049AC}" type="datetimeFigureOut">
              <a:rPr lang="ja-JP" altLang="en-US"/>
              <a:pPr>
                <a:defRPr/>
              </a:pPr>
              <a:t>2022/4/22</a:t>
            </a:fld>
            <a:endParaRPr lang="ja-JP" altLang="en-US"/>
          </a:p>
        </p:txBody>
      </p:sp>
      <p:sp>
        <p:nvSpPr>
          <p:cNvPr id="4" name="スライド イメージ プレースホルダ 3"/>
          <p:cNvSpPr>
            <a:spLocks noGrp="1" noRot="1" noChangeAspect="1"/>
          </p:cNvSpPr>
          <p:nvPr>
            <p:ph type="sldImg" idx="2"/>
          </p:nvPr>
        </p:nvSpPr>
        <p:spPr>
          <a:xfrm>
            <a:off x="898525" y="739775"/>
            <a:ext cx="4938713" cy="3703638"/>
          </a:xfrm>
          <a:prstGeom prst="rect">
            <a:avLst/>
          </a:prstGeom>
          <a:noFill/>
          <a:ln w="12700">
            <a:solidFill>
              <a:prstClr val="black"/>
            </a:solidFill>
          </a:ln>
        </p:spPr>
        <p:txBody>
          <a:bodyPr vert="horz" lIns="91427" tIns="45713" rIns="91427" bIns="45713" rtlCol="0" anchor="ctr"/>
          <a:lstStyle/>
          <a:p>
            <a:pPr lvl="0"/>
            <a:endParaRPr lang="ja-JP" altLang="en-US" noProof="0"/>
          </a:p>
        </p:txBody>
      </p:sp>
      <p:sp>
        <p:nvSpPr>
          <p:cNvPr id="5" name="ノート プレースホルダ 4"/>
          <p:cNvSpPr>
            <a:spLocks noGrp="1"/>
          </p:cNvSpPr>
          <p:nvPr>
            <p:ph type="body" sz="quarter" idx="3"/>
          </p:nvPr>
        </p:nvSpPr>
        <p:spPr>
          <a:xfrm>
            <a:off x="673101" y="4687889"/>
            <a:ext cx="5389563" cy="4441824"/>
          </a:xfrm>
          <a:prstGeom prst="rect">
            <a:avLst/>
          </a:prstGeom>
        </p:spPr>
        <p:txBody>
          <a:bodyPr vert="horz" lIns="91427" tIns="45713" rIns="91427" bIns="45713" rtlCol="0">
            <a:normAutofit/>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 5"/>
          <p:cNvSpPr>
            <a:spLocks noGrp="1"/>
          </p:cNvSpPr>
          <p:nvPr>
            <p:ph type="ftr" sz="quarter" idx="4"/>
          </p:nvPr>
        </p:nvSpPr>
        <p:spPr>
          <a:xfrm>
            <a:off x="1" y="9374188"/>
            <a:ext cx="2919413" cy="493712"/>
          </a:xfrm>
          <a:prstGeom prst="rect">
            <a:avLst/>
          </a:prstGeom>
        </p:spPr>
        <p:txBody>
          <a:bodyPr vert="horz" lIns="91427" tIns="45713" rIns="91427" bIns="45713" rtlCol="0" anchor="b"/>
          <a:lstStyle>
            <a:lvl1pPr algn="l">
              <a:defRPr sz="1200">
                <a:ea typeface="ＭＳ Ｐゴシック" charset="-128"/>
              </a:defRPr>
            </a:lvl1pPr>
          </a:lstStyle>
          <a:p>
            <a:pPr>
              <a:defRPr/>
            </a:pPr>
            <a:endParaRPr lang="ja-JP" altLang="en-US"/>
          </a:p>
        </p:txBody>
      </p:sp>
      <p:sp>
        <p:nvSpPr>
          <p:cNvPr id="7" name="スライド番号プレースホルダ 6"/>
          <p:cNvSpPr>
            <a:spLocks noGrp="1"/>
          </p:cNvSpPr>
          <p:nvPr>
            <p:ph type="sldNum" sz="quarter" idx="5"/>
          </p:nvPr>
        </p:nvSpPr>
        <p:spPr>
          <a:xfrm>
            <a:off x="3814764" y="9374188"/>
            <a:ext cx="2919411" cy="493712"/>
          </a:xfrm>
          <a:prstGeom prst="rect">
            <a:avLst/>
          </a:prstGeom>
        </p:spPr>
        <p:txBody>
          <a:bodyPr vert="horz" lIns="91427" tIns="45713" rIns="91427" bIns="45713" rtlCol="0" anchor="b"/>
          <a:lstStyle>
            <a:lvl1pPr algn="r">
              <a:defRPr sz="1200">
                <a:ea typeface="ＭＳ Ｐゴシック" charset="-128"/>
              </a:defRPr>
            </a:lvl1pPr>
          </a:lstStyle>
          <a:p>
            <a:pPr>
              <a:defRPr/>
            </a:pPr>
            <a:fld id="{3204134A-B588-466E-9B2A-85E8ECD138CD}" type="slidenum">
              <a:rPr lang="ja-JP" altLang="en-US"/>
              <a:pPr>
                <a:defRPr/>
              </a:pPr>
              <a:t>‹#›</a:t>
            </a:fld>
            <a:endParaRPr lang="ja-JP" altLang="en-US"/>
          </a:p>
        </p:txBody>
      </p:sp>
    </p:spTree>
    <p:extLst>
      <p:ext uri="{BB962C8B-B14F-4D97-AF65-F5344CB8AC3E}">
        <p14:creationId xmlns:p14="http://schemas.microsoft.com/office/powerpoint/2010/main" val="386185643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3204134A-B588-466E-9B2A-85E8ECD138CD}" type="slidenum">
              <a:rPr lang="ja-JP" altLang="en-US" smtClean="0"/>
              <a:pPr>
                <a:defRPr/>
              </a:pPr>
              <a:t>14</a:t>
            </a:fld>
            <a:endParaRPr lang="ja-JP" altLang="en-US"/>
          </a:p>
        </p:txBody>
      </p:sp>
    </p:spTree>
    <p:extLst>
      <p:ext uri="{BB962C8B-B14F-4D97-AF65-F5344CB8AC3E}">
        <p14:creationId xmlns:p14="http://schemas.microsoft.com/office/powerpoint/2010/main" val="184940052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黄色の周りでまだ確定していないところに数字を書く．ただし既に書かれている数字より大きくなる場合は更新しない．</a:t>
            </a:r>
          </a:p>
        </p:txBody>
      </p:sp>
      <p:sp>
        <p:nvSpPr>
          <p:cNvPr id="4" name="スライド番号プレースホルダー 3"/>
          <p:cNvSpPr>
            <a:spLocks noGrp="1"/>
          </p:cNvSpPr>
          <p:nvPr>
            <p:ph type="sldNum" sz="quarter" idx="5"/>
          </p:nvPr>
        </p:nvSpPr>
        <p:spPr/>
        <p:txBody>
          <a:bodyPr/>
          <a:lstStyle/>
          <a:p>
            <a:pPr>
              <a:defRPr/>
            </a:pPr>
            <a:fld id="{3204134A-B588-466E-9B2A-85E8ECD138CD}" type="slidenum">
              <a:rPr lang="ja-JP" altLang="en-US" smtClean="0"/>
              <a:pPr>
                <a:defRPr/>
              </a:pPr>
              <a:t>41</a:t>
            </a:fld>
            <a:endParaRPr lang="ja-JP" altLang="en-US"/>
          </a:p>
        </p:txBody>
      </p:sp>
    </p:spTree>
    <p:extLst>
      <p:ext uri="{BB962C8B-B14F-4D97-AF65-F5344CB8AC3E}">
        <p14:creationId xmlns:p14="http://schemas.microsoft.com/office/powerpoint/2010/main" val="57302372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赤にする</a:t>
            </a:r>
          </a:p>
        </p:txBody>
      </p:sp>
      <p:sp>
        <p:nvSpPr>
          <p:cNvPr id="4" name="スライド番号プレースホルダー 3"/>
          <p:cNvSpPr>
            <a:spLocks noGrp="1"/>
          </p:cNvSpPr>
          <p:nvPr>
            <p:ph type="sldNum" sz="quarter" idx="5"/>
          </p:nvPr>
        </p:nvSpPr>
        <p:spPr/>
        <p:txBody>
          <a:bodyPr/>
          <a:lstStyle/>
          <a:p>
            <a:pPr>
              <a:defRPr/>
            </a:pPr>
            <a:fld id="{3204134A-B588-466E-9B2A-85E8ECD138CD}" type="slidenum">
              <a:rPr lang="ja-JP" altLang="en-US" smtClean="0"/>
              <a:pPr>
                <a:defRPr/>
              </a:pPr>
              <a:t>42</a:t>
            </a:fld>
            <a:endParaRPr lang="ja-JP" altLang="en-US"/>
          </a:p>
        </p:txBody>
      </p:sp>
    </p:spTree>
    <p:extLst>
      <p:ext uri="{BB962C8B-B14F-4D97-AF65-F5344CB8AC3E}">
        <p14:creationId xmlns:p14="http://schemas.microsoft.com/office/powerpoint/2010/main" val="282234990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以下，同じことを繰り返す</a:t>
            </a:r>
          </a:p>
        </p:txBody>
      </p:sp>
      <p:sp>
        <p:nvSpPr>
          <p:cNvPr id="4" name="スライド番号プレースホルダー 3"/>
          <p:cNvSpPr>
            <a:spLocks noGrp="1"/>
          </p:cNvSpPr>
          <p:nvPr>
            <p:ph type="sldNum" sz="quarter" idx="5"/>
          </p:nvPr>
        </p:nvSpPr>
        <p:spPr/>
        <p:txBody>
          <a:bodyPr/>
          <a:lstStyle/>
          <a:p>
            <a:pPr>
              <a:defRPr/>
            </a:pPr>
            <a:fld id="{3204134A-B588-466E-9B2A-85E8ECD138CD}" type="slidenum">
              <a:rPr lang="ja-JP" altLang="en-US" smtClean="0"/>
              <a:pPr>
                <a:defRPr/>
              </a:pPr>
              <a:t>43</a:t>
            </a:fld>
            <a:endParaRPr lang="ja-JP" altLang="en-US"/>
          </a:p>
        </p:txBody>
      </p:sp>
    </p:spTree>
    <p:extLst>
      <p:ext uri="{BB962C8B-B14F-4D97-AF65-F5344CB8AC3E}">
        <p14:creationId xmlns:p14="http://schemas.microsoft.com/office/powerpoint/2010/main" val="10700892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3204134A-B588-466E-9B2A-85E8ECD138CD}" type="slidenum">
              <a:rPr lang="ja-JP" altLang="en-US" smtClean="0"/>
              <a:pPr>
                <a:defRPr/>
              </a:pPr>
              <a:t>30</a:t>
            </a:fld>
            <a:endParaRPr lang="ja-JP" altLang="en-US"/>
          </a:p>
        </p:txBody>
      </p:sp>
    </p:spTree>
    <p:extLst>
      <p:ext uri="{BB962C8B-B14F-4D97-AF65-F5344CB8AC3E}">
        <p14:creationId xmlns:p14="http://schemas.microsoft.com/office/powerpoint/2010/main" val="3521317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3204134A-B588-466E-9B2A-85E8ECD138CD}" type="slidenum">
              <a:rPr lang="ja-JP" altLang="en-US" smtClean="0"/>
              <a:pPr>
                <a:defRPr/>
              </a:pPr>
              <a:t>33</a:t>
            </a:fld>
            <a:endParaRPr lang="ja-JP" altLang="en-US"/>
          </a:p>
        </p:txBody>
      </p:sp>
    </p:spTree>
    <p:extLst>
      <p:ext uri="{BB962C8B-B14F-4D97-AF65-F5344CB8AC3E}">
        <p14:creationId xmlns:p14="http://schemas.microsoft.com/office/powerpoint/2010/main" val="14972515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始点</a:t>
            </a:r>
            <a:r>
              <a:rPr kumimoji="1" lang="en-US" altLang="ja-JP" dirty="0"/>
              <a:t>x</a:t>
            </a:r>
            <a:r>
              <a:rPr kumimoji="1" lang="ja-JP" altLang="en-US" dirty="0"/>
              <a:t>は</a:t>
            </a:r>
            <a:r>
              <a:rPr kumimoji="1" lang="en-US" altLang="ja-JP" dirty="0"/>
              <a:t>0</a:t>
            </a:r>
            <a:r>
              <a:rPr kumimoji="1" lang="ja-JP" altLang="en-US" dirty="0"/>
              <a:t>，その他は∞</a:t>
            </a:r>
          </a:p>
        </p:txBody>
      </p:sp>
      <p:sp>
        <p:nvSpPr>
          <p:cNvPr id="4" name="スライド番号プレースホルダー 3"/>
          <p:cNvSpPr>
            <a:spLocks noGrp="1"/>
          </p:cNvSpPr>
          <p:nvPr>
            <p:ph type="sldNum" sz="quarter" idx="5"/>
          </p:nvPr>
        </p:nvSpPr>
        <p:spPr/>
        <p:txBody>
          <a:bodyPr/>
          <a:lstStyle/>
          <a:p>
            <a:pPr>
              <a:defRPr/>
            </a:pPr>
            <a:fld id="{3204134A-B588-466E-9B2A-85E8ECD138CD}" type="slidenum">
              <a:rPr lang="ja-JP" altLang="en-US" smtClean="0"/>
              <a:pPr>
                <a:defRPr/>
              </a:pPr>
              <a:t>35</a:t>
            </a:fld>
            <a:endParaRPr lang="ja-JP" altLang="en-US"/>
          </a:p>
        </p:txBody>
      </p:sp>
    </p:spTree>
    <p:extLst>
      <p:ext uri="{BB962C8B-B14F-4D97-AF65-F5344CB8AC3E}">
        <p14:creationId xmlns:p14="http://schemas.microsoft.com/office/powerpoint/2010/main" val="34674430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一番小さい数字が書かれたところを黄色にする</a:t>
            </a:r>
          </a:p>
        </p:txBody>
      </p:sp>
      <p:sp>
        <p:nvSpPr>
          <p:cNvPr id="4" name="スライド番号プレースホルダー 3"/>
          <p:cNvSpPr>
            <a:spLocks noGrp="1"/>
          </p:cNvSpPr>
          <p:nvPr>
            <p:ph type="sldNum" sz="quarter" idx="5"/>
          </p:nvPr>
        </p:nvSpPr>
        <p:spPr/>
        <p:txBody>
          <a:bodyPr/>
          <a:lstStyle/>
          <a:p>
            <a:pPr>
              <a:defRPr/>
            </a:pPr>
            <a:fld id="{3204134A-B588-466E-9B2A-85E8ECD138CD}" type="slidenum">
              <a:rPr lang="ja-JP" altLang="en-US" smtClean="0"/>
              <a:pPr>
                <a:defRPr/>
              </a:pPr>
              <a:t>36</a:t>
            </a:fld>
            <a:endParaRPr lang="ja-JP" altLang="en-US"/>
          </a:p>
        </p:txBody>
      </p:sp>
    </p:spTree>
    <p:extLst>
      <p:ext uri="{BB962C8B-B14F-4D97-AF65-F5344CB8AC3E}">
        <p14:creationId xmlns:p14="http://schemas.microsoft.com/office/powerpoint/2010/main" val="3821052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黄色の周りに黄色から辿って得られる数字を書く</a:t>
            </a:r>
          </a:p>
        </p:txBody>
      </p:sp>
      <p:sp>
        <p:nvSpPr>
          <p:cNvPr id="4" name="スライド番号プレースホルダー 3"/>
          <p:cNvSpPr>
            <a:spLocks noGrp="1"/>
          </p:cNvSpPr>
          <p:nvPr>
            <p:ph type="sldNum" sz="quarter" idx="5"/>
          </p:nvPr>
        </p:nvSpPr>
        <p:spPr/>
        <p:txBody>
          <a:bodyPr/>
          <a:lstStyle/>
          <a:p>
            <a:pPr>
              <a:defRPr/>
            </a:pPr>
            <a:fld id="{3204134A-B588-466E-9B2A-85E8ECD138CD}" type="slidenum">
              <a:rPr lang="ja-JP" altLang="en-US" smtClean="0"/>
              <a:pPr>
                <a:defRPr/>
              </a:pPr>
              <a:t>37</a:t>
            </a:fld>
            <a:endParaRPr lang="ja-JP" altLang="en-US"/>
          </a:p>
        </p:txBody>
      </p:sp>
    </p:spTree>
    <p:extLst>
      <p:ext uri="{BB962C8B-B14F-4D97-AF65-F5344CB8AC3E}">
        <p14:creationId xmlns:p14="http://schemas.microsoft.com/office/powerpoint/2010/main" val="246469868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赤にする（赤は確定した部分）</a:t>
            </a:r>
          </a:p>
        </p:txBody>
      </p:sp>
      <p:sp>
        <p:nvSpPr>
          <p:cNvPr id="4" name="スライド番号プレースホルダー 3"/>
          <p:cNvSpPr>
            <a:spLocks noGrp="1"/>
          </p:cNvSpPr>
          <p:nvPr>
            <p:ph type="sldNum" sz="quarter" idx="5"/>
          </p:nvPr>
        </p:nvSpPr>
        <p:spPr/>
        <p:txBody>
          <a:bodyPr/>
          <a:lstStyle/>
          <a:p>
            <a:pPr>
              <a:defRPr/>
            </a:pPr>
            <a:fld id="{3204134A-B588-466E-9B2A-85E8ECD138CD}" type="slidenum">
              <a:rPr lang="ja-JP" altLang="en-US" smtClean="0"/>
              <a:pPr>
                <a:defRPr/>
              </a:pPr>
              <a:t>38</a:t>
            </a:fld>
            <a:endParaRPr lang="ja-JP" altLang="en-US"/>
          </a:p>
        </p:txBody>
      </p:sp>
    </p:spTree>
    <p:extLst>
      <p:ext uri="{BB962C8B-B14F-4D97-AF65-F5344CB8AC3E}">
        <p14:creationId xmlns:p14="http://schemas.microsoft.com/office/powerpoint/2010/main" val="186843734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kumimoji="1" lang="ja-JP" altLang="en-US" dirty="0"/>
              <a:t>確定していない部分で一番小さい数字が書かれたところを黄色にする（一番小さい数字が</a:t>
            </a:r>
            <a:r>
              <a:rPr kumimoji="1" lang="en-US" altLang="ja-JP" dirty="0"/>
              <a:t>2</a:t>
            </a:r>
            <a:r>
              <a:rPr kumimoji="1" lang="ja-JP" altLang="en-US" dirty="0"/>
              <a:t>つ以上ある場合はどれを選んでもよい）</a:t>
            </a:r>
          </a:p>
        </p:txBody>
      </p:sp>
      <p:sp>
        <p:nvSpPr>
          <p:cNvPr id="4" name="スライド番号プレースホルダー 3"/>
          <p:cNvSpPr>
            <a:spLocks noGrp="1"/>
          </p:cNvSpPr>
          <p:nvPr>
            <p:ph type="sldNum" sz="quarter" idx="5"/>
          </p:nvPr>
        </p:nvSpPr>
        <p:spPr/>
        <p:txBody>
          <a:bodyPr/>
          <a:lstStyle/>
          <a:p>
            <a:pPr>
              <a:defRPr/>
            </a:pPr>
            <a:fld id="{3204134A-B588-466E-9B2A-85E8ECD138CD}" type="slidenum">
              <a:rPr lang="ja-JP" altLang="en-US" smtClean="0"/>
              <a:pPr>
                <a:defRPr/>
              </a:pPr>
              <a:t>39</a:t>
            </a:fld>
            <a:endParaRPr lang="ja-JP" altLang="en-US"/>
          </a:p>
        </p:txBody>
      </p:sp>
    </p:spTree>
    <p:extLst>
      <p:ext uri="{BB962C8B-B14F-4D97-AF65-F5344CB8AC3E}">
        <p14:creationId xmlns:p14="http://schemas.microsoft.com/office/powerpoint/2010/main" val="408144947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辺も黄色にする</a:t>
            </a:r>
          </a:p>
        </p:txBody>
      </p:sp>
      <p:sp>
        <p:nvSpPr>
          <p:cNvPr id="4" name="スライド番号プレースホルダー 3"/>
          <p:cNvSpPr>
            <a:spLocks noGrp="1"/>
          </p:cNvSpPr>
          <p:nvPr>
            <p:ph type="sldNum" sz="quarter" idx="5"/>
          </p:nvPr>
        </p:nvSpPr>
        <p:spPr/>
        <p:txBody>
          <a:bodyPr/>
          <a:lstStyle/>
          <a:p>
            <a:pPr>
              <a:defRPr/>
            </a:pPr>
            <a:fld id="{3204134A-B588-466E-9B2A-85E8ECD138CD}" type="slidenum">
              <a:rPr lang="ja-JP" altLang="en-US" smtClean="0"/>
              <a:pPr>
                <a:defRPr/>
              </a:pPr>
              <a:t>40</a:t>
            </a:fld>
            <a:endParaRPr lang="ja-JP" altLang="en-US"/>
          </a:p>
        </p:txBody>
      </p:sp>
    </p:spTree>
    <p:extLst>
      <p:ext uri="{BB962C8B-B14F-4D97-AF65-F5344CB8AC3E}">
        <p14:creationId xmlns:p14="http://schemas.microsoft.com/office/powerpoint/2010/main" val="389628635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bg>
      <p:bgRef idx="1002">
        <a:schemeClr val="bg2"/>
      </p:bgRef>
    </p:bg>
    <p:spTree>
      <p:nvGrpSpPr>
        <p:cNvPr id="1" name=""/>
        <p:cNvGrpSpPr/>
        <p:nvPr/>
      </p:nvGrpSpPr>
      <p:grpSpPr>
        <a:xfrm>
          <a:off x="0" y="0"/>
          <a:ext cx="0" cy="0"/>
          <a:chOff x="0" y="0"/>
          <a:chExt cx="0" cy="0"/>
        </a:xfrm>
      </p:grpSpPr>
      <p:sp>
        <p:nvSpPr>
          <p:cNvPr id="9" name="タイトル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ja-JP" altLang="en-US"/>
              <a:t>マスタ タイトルの書式設定</a:t>
            </a:r>
            <a:endParaRPr lang="en-US"/>
          </a:p>
        </p:txBody>
      </p:sp>
      <p:sp>
        <p:nvSpPr>
          <p:cNvPr id="17" name="サブタイトル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ja-JP" altLang="en-US"/>
              <a:t>マスタ サブタイトルの書式設定</a:t>
            </a:r>
            <a:endParaRPr lang="en-US"/>
          </a:p>
        </p:txBody>
      </p:sp>
      <p:sp>
        <p:nvSpPr>
          <p:cNvPr id="4" name="日付プレースホルダ 29"/>
          <p:cNvSpPr>
            <a:spLocks noGrp="1"/>
          </p:cNvSpPr>
          <p:nvPr>
            <p:ph type="dt" sz="half" idx="10"/>
          </p:nvPr>
        </p:nvSpPr>
        <p:spPr/>
        <p:txBody>
          <a:bodyPr/>
          <a:lstStyle>
            <a:lvl1pPr>
              <a:defRPr/>
            </a:lvl1pPr>
          </a:lstStyle>
          <a:p>
            <a:pPr>
              <a:defRPr/>
            </a:pPr>
            <a:fld id="{8341BE56-CF05-4B2C-B9CB-2DB5725F0902}" type="datetimeFigureOut">
              <a:rPr lang="ja-JP" altLang="en-US"/>
              <a:pPr>
                <a:defRPr/>
              </a:pPr>
              <a:t>2022/4/22</a:t>
            </a:fld>
            <a:endParaRPr lang="ja-JP" altLang="en-US"/>
          </a:p>
        </p:txBody>
      </p:sp>
      <p:sp>
        <p:nvSpPr>
          <p:cNvPr id="5" name="フッター プレースホルダ 18"/>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26"/>
          <p:cNvSpPr>
            <a:spLocks noGrp="1"/>
          </p:cNvSpPr>
          <p:nvPr>
            <p:ph type="sldNum" sz="quarter" idx="12"/>
          </p:nvPr>
        </p:nvSpPr>
        <p:spPr/>
        <p:txBody>
          <a:bodyPr/>
          <a:lstStyle>
            <a:lvl1pPr>
              <a:defRPr/>
            </a:lvl1pPr>
          </a:lstStyle>
          <a:p>
            <a:pPr>
              <a:defRPr/>
            </a:pPr>
            <a:fld id="{2B15B48E-2AAD-43D9-B2E0-BBD4309FE9AF}" type="slidenum">
              <a:rPr lang="ja-JP" altLang="en-US"/>
              <a:pPr>
                <a:defRPr/>
              </a:pPr>
              <a:t>‹#›</a:t>
            </a:fld>
            <a:endParaRPr lang="ja-JP"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endParaRPr lang="en-US"/>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日付プレースホルダ 9"/>
          <p:cNvSpPr>
            <a:spLocks noGrp="1"/>
          </p:cNvSpPr>
          <p:nvPr>
            <p:ph type="dt" sz="half" idx="10"/>
          </p:nvPr>
        </p:nvSpPr>
        <p:spPr/>
        <p:txBody>
          <a:bodyPr/>
          <a:lstStyle>
            <a:lvl1pPr>
              <a:defRPr/>
            </a:lvl1pPr>
          </a:lstStyle>
          <a:p>
            <a:pPr>
              <a:defRPr/>
            </a:pPr>
            <a:fld id="{107571AD-875A-47AC-8F66-C1B8CE57426A}" type="datetimeFigureOut">
              <a:rPr lang="ja-JP" altLang="en-US"/>
              <a:pPr>
                <a:defRPr/>
              </a:pPr>
              <a:t>2022/4/22</a:t>
            </a:fld>
            <a:endParaRPr lang="ja-JP" altLang="en-US"/>
          </a:p>
        </p:txBody>
      </p:sp>
      <p:sp>
        <p:nvSpPr>
          <p:cNvPr id="5" name="フッター プレースホルダ 21"/>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17"/>
          <p:cNvSpPr>
            <a:spLocks noGrp="1"/>
          </p:cNvSpPr>
          <p:nvPr>
            <p:ph type="sldNum" sz="quarter" idx="12"/>
          </p:nvPr>
        </p:nvSpPr>
        <p:spPr/>
        <p:txBody>
          <a:bodyPr/>
          <a:lstStyle>
            <a:lvl1pPr>
              <a:defRPr/>
            </a:lvl1pPr>
          </a:lstStyle>
          <a:p>
            <a:pPr>
              <a:defRPr/>
            </a:pPr>
            <a:fld id="{BAA0B860-C191-433D-A792-7882AF7AF893}" type="slidenum">
              <a:rPr lang="ja-JP" altLang="en-US"/>
              <a:pPr>
                <a:defRPr/>
              </a:pPr>
              <a:t>‹#›</a:t>
            </a:fld>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914401"/>
            <a:ext cx="2057400" cy="5211763"/>
          </a:xfrm>
        </p:spPr>
        <p:txBody>
          <a:bodyPr vert="eaVert"/>
          <a:lstStyle/>
          <a:p>
            <a:r>
              <a:rPr lang="ja-JP" altLang="en-US"/>
              <a:t>マスタ タイトルの書式設定</a:t>
            </a:r>
            <a:endParaRPr lang="en-US"/>
          </a:p>
        </p:txBody>
      </p:sp>
      <p:sp>
        <p:nvSpPr>
          <p:cNvPr id="3" name="縦書きテキスト プレースホルダ 2"/>
          <p:cNvSpPr>
            <a:spLocks noGrp="1"/>
          </p:cNvSpPr>
          <p:nvPr>
            <p:ph type="body" orient="vert" idx="1"/>
          </p:nvPr>
        </p:nvSpPr>
        <p:spPr>
          <a:xfrm>
            <a:off x="457200" y="914401"/>
            <a:ext cx="6019800" cy="5211763"/>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日付プレースホルダ 9"/>
          <p:cNvSpPr>
            <a:spLocks noGrp="1"/>
          </p:cNvSpPr>
          <p:nvPr>
            <p:ph type="dt" sz="half" idx="10"/>
          </p:nvPr>
        </p:nvSpPr>
        <p:spPr/>
        <p:txBody>
          <a:bodyPr/>
          <a:lstStyle>
            <a:lvl1pPr>
              <a:defRPr/>
            </a:lvl1pPr>
          </a:lstStyle>
          <a:p>
            <a:pPr>
              <a:defRPr/>
            </a:pPr>
            <a:fld id="{A7B08E0B-9818-4817-902B-0F526BED59B8}" type="datetimeFigureOut">
              <a:rPr lang="ja-JP" altLang="en-US"/>
              <a:pPr>
                <a:defRPr/>
              </a:pPr>
              <a:t>2022/4/22</a:t>
            </a:fld>
            <a:endParaRPr lang="ja-JP" altLang="en-US"/>
          </a:p>
        </p:txBody>
      </p:sp>
      <p:sp>
        <p:nvSpPr>
          <p:cNvPr id="5" name="フッター プレースホルダ 21"/>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17"/>
          <p:cNvSpPr>
            <a:spLocks noGrp="1"/>
          </p:cNvSpPr>
          <p:nvPr>
            <p:ph type="sldNum" sz="quarter" idx="12"/>
          </p:nvPr>
        </p:nvSpPr>
        <p:spPr/>
        <p:txBody>
          <a:bodyPr/>
          <a:lstStyle>
            <a:lvl1pPr>
              <a:defRPr/>
            </a:lvl1pPr>
          </a:lstStyle>
          <a:p>
            <a:pPr>
              <a:defRPr/>
            </a:pPr>
            <a:fld id="{1456E025-CDDE-40D3-B7FE-C26FDB6F2FD0}" type="slidenum">
              <a:rPr lang="ja-JP" altLang="en-US"/>
              <a:pPr>
                <a:defRPr/>
              </a:pPr>
              <a:t>‹#›</a:t>
            </a:fld>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sz="3200"/>
            </a:lvl1pPr>
          </a:lstStyle>
          <a:p>
            <a:r>
              <a:rPr lang="ja-JP" altLang="en-US" dirty="0"/>
              <a:t>マスタ タイトルの書式設定</a:t>
            </a:r>
            <a:endParaRPr lang="en-US" dirty="0"/>
          </a:p>
        </p:txBody>
      </p:sp>
      <p:sp>
        <p:nvSpPr>
          <p:cNvPr id="3" name="コンテンツ プレースホルダ 2"/>
          <p:cNvSpPr>
            <a:spLocks noGrp="1"/>
          </p:cNvSpPr>
          <p:nvPr>
            <p:ph idx="1"/>
          </p:nvPr>
        </p:nvSpPr>
        <p:spPr/>
        <p:txBody>
          <a:bodyPr/>
          <a:lstStyle/>
          <a:p>
            <a:pPr lvl="0"/>
            <a:r>
              <a:rPr lang="ja-JP" altLang="en-US" dirty="0"/>
              <a:t>マスタ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4" name="日付プレースホルダ 9"/>
          <p:cNvSpPr>
            <a:spLocks noGrp="1"/>
          </p:cNvSpPr>
          <p:nvPr>
            <p:ph type="dt" sz="half" idx="10"/>
          </p:nvPr>
        </p:nvSpPr>
        <p:spPr/>
        <p:txBody>
          <a:bodyPr/>
          <a:lstStyle>
            <a:lvl1pPr>
              <a:defRPr/>
            </a:lvl1pPr>
          </a:lstStyle>
          <a:p>
            <a:pPr>
              <a:defRPr/>
            </a:pPr>
            <a:fld id="{C28FAAB0-3063-44A4-97A9-865A63502576}" type="datetimeFigureOut">
              <a:rPr lang="ja-JP" altLang="en-US"/>
              <a:pPr>
                <a:defRPr/>
              </a:pPr>
              <a:t>2022/4/22</a:t>
            </a:fld>
            <a:endParaRPr lang="ja-JP" altLang="en-US"/>
          </a:p>
        </p:txBody>
      </p:sp>
      <p:sp>
        <p:nvSpPr>
          <p:cNvPr id="5" name="フッター プレースホルダ 21"/>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17"/>
          <p:cNvSpPr>
            <a:spLocks noGrp="1"/>
          </p:cNvSpPr>
          <p:nvPr>
            <p:ph type="sldNum" sz="quarter" idx="12"/>
          </p:nvPr>
        </p:nvSpPr>
        <p:spPr/>
        <p:txBody>
          <a:bodyPr/>
          <a:lstStyle>
            <a:lvl1pPr>
              <a:defRPr/>
            </a:lvl1pPr>
          </a:lstStyle>
          <a:p>
            <a:pPr>
              <a:defRPr/>
            </a:pPr>
            <a:fld id="{A998262A-D94B-4838-88B5-BE7B5F7E9E10}" type="slidenum">
              <a:rPr lang="ja-JP" altLang="en-US"/>
              <a:pPr>
                <a:defRPr/>
              </a:pPr>
              <a:t>‹#›</a:t>
            </a:fld>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bg>
      <p:bgRef idx="1002">
        <a:schemeClr val="bg2"/>
      </p:bgRef>
    </p:bg>
    <p:spTree>
      <p:nvGrpSpPr>
        <p:cNvPr id="1" name=""/>
        <p:cNvGrpSpPr/>
        <p:nvPr/>
      </p:nvGrpSpPr>
      <p:grpSpPr>
        <a:xfrm>
          <a:off x="0" y="0"/>
          <a:ext cx="0" cy="0"/>
          <a:chOff x="0" y="0"/>
          <a:chExt cx="0" cy="0"/>
        </a:xfrm>
      </p:grpSpPr>
      <p:sp>
        <p:nvSpPr>
          <p:cNvPr id="2" name="タイトル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ja-JP" altLang="en-US"/>
              <a:t>マスタ タイトルの書式設定</a:t>
            </a:r>
            <a:endParaRPr lang="en-US"/>
          </a:p>
        </p:txBody>
      </p:sp>
      <p:sp>
        <p:nvSpPr>
          <p:cNvPr id="3" name="テキスト プレースホルダ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ja-JP" altLang="en-US"/>
              <a:t>マスタ テキストの書式設定</a:t>
            </a:r>
          </a:p>
        </p:txBody>
      </p:sp>
      <p:sp>
        <p:nvSpPr>
          <p:cNvPr id="4" name="日付プレースホルダ 3"/>
          <p:cNvSpPr>
            <a:spLocks noGrp="1"/>
          </p:cNvSpPr>
          <p:nvPr>
            <p:ph type="dt" sz="half" idx="10"/>
          </p:nvPr>
        </p:nvSpPr>
        <p:spPr/>
        <p:txBody>
          <a:bodyPr/>
          <a:lstStyle>
            <a:lvl1pPr>
              <a:defRPr/>
            </a:lvl1pPr>
          </a:lstStyle>
          <a:p>
            <a:pPr>
              <a:defRPr/>
            </a:pPr>
            <a:fld id="{5D532E3D-B356-4C26-B7BB-9951C5D28CEB}" type="datetimeFigureOut">
              <a:rPr lang="ja-JP" altLang="en-US"/>
              <a:pPr>
                <a:defRPr/>
              </a:pPr>
              <a:t>2022/4/22</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500C481A-9B7D-422B-BA8B-BE74A237FCAA}" type="slidenum">
              <a:rPr lang="ja-JP" altLang="en-US"/>
              <a:pPr>
                <a:defRPr/>
              </a:pPr>
              <a:t>‹#›</a:t>
            </a:fld>
            <a:endParaRPr lang="ja-JP"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704088"/>
            <a:ext cx="8229600" cy="1143000"/>
          </a:xfrm>
        </p:spPr>
        <p:txBody>
          <a:bodyPr/>
          <a:lstStyle/>
          <a:p>
            <a:r>
              <a:rPr lang="ja-JP" altLang="en-US"/>
              <a:t>マスタ タイトルの書式設定</a:t>
            </a:r>
            <a:endParaRPr lang="en-US"/>
          </a:p>
        </p:txBody>
      </p:sp>
      <p:sp>
        <p:nvSpPr>
          <p:cNvPr id="3" name="コンテンツ プレースホルダ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コンテンツ プレースホルダ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日付プレースホルダ 9"/>
          <p:cNvSpPr>
            <a:spLocks noGrp="1"/>
          </p:cNvSpPr>
          <p:nvPr>
            <p:ph type="dt" sz="half" idx="10"/>
          </p:nvPr>
        </p:nvSpPr>
        <p:spPr/>
        <p:txBody>
          <a:bodyPr/>
          <a:lstStyle>
            <a:lvl1pPr>
              <a:defRPr/>
            </a:lvl1pPr>
          </a:lstStyle>
          <a:p>
            <a:pPr>
              <a:defRPr/>
            </a:pPr>
            <a:fld id="{2A8DF665-BB50-47DB-81E8-EA54AF336220}" type="datetimeFigureOut">
              <a:rPr lang="ja-JP" altLang="en-US"/>
              <a:pPr>
                <a:defRPr/>
              </a:pPr>
              <a:t>2022/4/22</a:t>
            </a:fld>
            <a:endParaRPr lang="ja-JP" altLang="en-US"/>
          </a:p>
        </p:txBody>
      </p:sp>
      <p:sp>
        <p:nvSpPr>
          <p:cNvPr id="6" name="フッター プレースホルダ 21"/>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17"/>
          <p:cNvSpPr>
            <a:spLocks noGrp="1"/>
          </p:cNvSpPr>
          <p:nvPr>
            <p:ph type="sldNum" sz="quarter" idx="12"/>
          </p:nvPr>
        </p:nvSpPr>
        <p:spPr/>
        <p:txBody>
          <a:bodyPr/>
          <a:lstStyle>
            <a:lvl1pPr>
              <a:defRPr/>
            </a:lvl1pPr>
          </a:lstStyle>
          <a:p>
            <a:pPr>
              <a:defRPr/>
            </a:pPr>
            <a:fld id="{C2757436-97B1-4696-BCCF-22C67329FF74}" type="slidenum">
              <a:rPr lang="ja-JP" altLang="en-US"/>
              <a:pPr>
                <a:defRPr/>
              </a:pPr>
              <a:t>‹#›</a:t>
            </a:fld>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704088"/>
            <a:ext cx="8229600" cy="1143000"/>
          </a:xfrm>
        </p:spPr>
        <p:txBody>
          <a:bodyPr/>
          <a:lstStyle>
            <a:lvl1pPr>
              <a:defRPr/>
            </a:lvl1pPr>
          </a:lstStyle>
          <a:p>
            <a:r>
              <a:rPr lang="ja-JP" altLang="en-US"/>
              <a:t>マスタ タイトルの書式設定</a:t>
            </a:r>
            <a:endParaRPr lang="en-US"/>
          </a:p>
        </p:txBody>
      </p:sp>
      <p:sp>
        <p:nvSpPr>
          <p:cNvPr id="3" name="テキスト プレースホルダ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ja-JP" altLang="en-US"/>
              <a:t>マスタ テキストの書式設定</a:t>
            </a:r>
          </a:p>
        </p:txBody>
      </p:sp>
      <p:sp>
        <p:nvSpPr>
          <p:cNvPr id="4" name="テキスト プレースホルダ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ja-JP" altLang="en-US"/>
              <a:t>マスタ テキストの書式設定</a:t>
            </a:r>
          </a:p>
        </p:txBody>
      </p:sp>
      <p:sp>
        <p:nvSpPr>
          <p:cNvPr id="5" name="コンテンツ プレースホルダ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6" name="コンテンツ プレースホルダ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日付プレースホルダ 9"/>
          <p:cNvSpPr>
            <a:spLocks noGrp="1"/>
          </p:cNvSpPr>
          <p:nvPr>
            <p:ph type="dt" sz="half" idx="10"/>
          </p:nvPr>
        </p:nvSpPr>
        <p:spPr/>
        <p:txBody>
          <a:bodyPr/>
          <a:lstStyle>
            <a:lvl1pPr>
              <a:defRPr/>
            </a:lvl1pPr>
          </a:lstStyle>
          <a:p>
            <a:pPr>
              <a:defRPr/>
            </a:pPr>
            <a:fld id="{9384F927-8B43-4AF8-867A-4065AA6FB7B9}" type="datetimeFigureOut">
              <a:rPr lang="ja-JP" altLang="en-US"/>
              <a:pPr>
                <a:defRPr/>
              </a:pPr>
              <a:t>2022/4/22</a:t>
            </a:fld>
            <a:endParaRPr lang="ja-JP" altLang="en-US"/>
          </a:p>
        </p:txBody>
      </p:sp>
      <p:sp>
        <p:nvSpPr>
          <p:cNvPr id="8" name="フッター プレースホルダ 21"/>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 17"/>
          <p:cNvSpPr>
            <a:spLocks noGrp="1"/>
          </p:cNvSpPr>
          <p:nvPr>
            <p:ph type="sldNum" sz="quarter" idx="12"/>
          </p:nvPr>
        </p:nvSpPr>
        <p:spPr/>
        <p:txBody>
          <a:bodyPr/>
          <a:lstStyle>
            <a:lvl1pPr>
              <a:defRPr/>
            </a:lvl1pPr>
          </a:lstStyle>
          <a:p>
            <a:pPr>
              <a:defRPr/>
            </a:pPr>
            <a:fld id="{4C00B886-63F9-4163-ACE1-7B44E430C1CE}" type="slidenum">
              <a:rPr lang="ja-JP" altLang="en-US"/>
              <a:pPr>
                <a:defRPr/>
              </a:pPr>
              <a:t>‹#›</a:t>
            </a:fld>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ja-JP" altLang="en-US"/>
              <a:t>マスタ タイトルの書式設定</a:t>
            </a:r>
            <a:endParaRPr lang="en-US"/>
          </a:p>
        </p:txBody>
      </p:sp>
      <p:sp>
        <p:nvSpPr>
          <p:cNvPr id="3" name="日付プレースホルダ 9"/>
          <p:cNvSpPr>
            <a:spLocks noGrp="1"/>
          </p:cNvSpPr>
          <p:nvPr>
            <p:ph type="dt" sz="half" idx="10"/>
          </p:nvPr>
        </p:nvSpPr>
        <p:spPr/>
        <p:txBody>
          <a:bodyPr/>
          <a:lstStyle>
            <a:lvl1pPr>
              <a:defRPr/>
            </a:lvl1pPr>
          </a:lstStyle>
          <a:p>
            <a:pPr>
              <a:defRPr/>
            </a:pPr>
            <a:fld id="{1A30341D-40D9-4702-AFBF-0BF286301538}" type="datetimeFigureOut">
              <a:rPr lang="ja-JP" altLang="en-US"/>
              <a:pPr>
                <a:defRPr/>
              </a:pPr>
              <a:t>2022/4/22</a:t>
            </a:fld>
            <a:endParaRPr lang="ja-JP" altLang="en-US"/>
          </a:p>
        </p:txBody>
      </p:sp>
      <p:sp>
        <p:nvSpPr>
          <p:cNvPr id="4" name="フッター プレースホルダ 21"/>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 17"/>
          <p:cNvSpPr>
            <a:spLocks noGrp="1"/>
          </p:cNvSpPr>
          <p:nvPr>
            <p:ph type="sldNum" sz="quarter" idx="12"/>
          </p:nvPr>
        </p:nvSpPr>
        <p:spPr/>
        <p:txBody>
          <a:bodyPr/>
          <a:lstStyle>
            <a:lvl1pPr>
              <a:defRPr/>
            </a:lvl1pPr>
          </a:lstStyle>
          <a:p>
            <a:pPr>
              <a:defRPr/>
            </a:pPr>
            <a:fld id="{974E163A-B091-4F70-841E-5A602B04307E}" type="slidenum">
              <a:rPr lang="ja-JP" altLang="en-US"/>
              <a:pPr>
                <a:defRPr/>
              </a:pPr>
              <a:t>‹#›</a:t>
            </a:fld>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9"/>
          <p:cNvSpPr>
            <a:spLocks noGrp="1"/>
          </p:cNvSpPr>
          <p:nvPr>
            <p:ph type="dt" sz="half" idx="10"/>
          </p:nvPr>
        </p:nvSpPr>
        <p:spPr/>
        <p:txBody>
          <a:bodyPr/>
          <a:lstStyle>
            <a:lvl1pPr>
              <a:defRPr/>
            </a:lvl1pPr>
          </a:lstStyle>
          <a:p>
            <a:pPr>
              <a:defRPr/>
            </a:pPr>
            <a:fld id="{411F9ED6-397F-4089-AC48-5087CD227558}" type="datetimeFigureOut">
              <a:rPr lang="ja-JP" altLang="en-US"/>
              <a:pPr>
                <a:defRPr/>
              </a:pPr>
              <a:t>2022/4/22</a:t>
            </a:fld>
            <a:endParaRPr lang="ja-JP" altLang="en-US"/>
          </a:p>
        </p:txBody>
      </p:sp>
      <p:sp>
        <p:nvSpPr>
          <p:cNvPr id="3" name="フッター プレースホルダ 21"/>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 17"/>
          <p:cNvSpPr>
            <a:spLocks noGrp="1"/>
          </p:cNvSpPr>
          <p:nvPr>
            <p:ph type="sldNum" sz="quarter" idx="12"/>
          </p:nvPr>
        </p:nvSpPr>
        <p:spPr/>
        <p:txBody>
          <a:bodyPr/>
          <a:lstStyle>
            <a:lvl1pPr>
              <a:defRPr/>
            </a:lvl1pPr>
          </a:lstStyle>
          <a:p>
            <a:pPr>
              <a:defRPr/>
            </a:pPr>
            <a:fld id="{9F7C881E-8969-4F96-9EF6-5ACDED0FE0A0}" type="slidenum">
              <a:rPr lang="ja-JP" altLang="en-US"/>
              <a:pPr>
                <a:defRPr/>
              </a:pPr>
              <a:t>‹#›</a:t>
            </a:fld>
            <a:endParaRPr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ja-JP" altLang="en-US"/>
              <a:t>マスタ タイトルの書式設定</a:t>
            </a:r>
            <a:endParaRPr lang="en-US"/>
          </a:p>
        </p:txBody>
      </p:sp>
      <p:sp>
        <p:nvSpPr>
          <p:cNvPr id="3" name="テキスト プレースホルダ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ja-JP" altLang="en-US"/>
              <a:t>マスタ テキストの書式設定</a:t>
            </a:r>
          </a:p>
        </p:txBody>
      </p:sp>
      <p:sp>
        <p:nvSpPr>
          <p:cNvPr id="4" name="コンテンツ プレースホルダ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日付プレースホルダ 9"/>
          <p:cNvSpPr>
            <a:spLocks noGrp="1"/>
          </p:cNvSpPr>
          <p:nvPr>
            <p:ph type="dt" sz="half" idx="10"/>
          </p:nvPr>
        </p:nvSpPr>
        <p:spPr/>
        <p:txBody>
          <a:bodyPr/>
          <a:lstStyle>
            <a:lvl1pPr>
              <a:defRPr/>
            </a:lvl1pPr>
          </a:lstStyle>
          <a:p>
            <a:pPr>
              <a:defRPr/>
            </a:pPr>
            <a:fld id="{FB120418-F75C-4669-84A0-B58C4405C6EA}" type="datetimeFigureOut">
              <a:rPr lang="ja-JP" altLang="en-US"/>
              <a:pPr>
                <a:defRPr/>
              </a:pPr>
              <a:t>2022/4/22</a:t>
            </a:fld>
            <a:endParaRPr lang="ja-JP" altLang="en-US"/>
          </a:p>
        </p:txBody>
      </p:sp>
      <p:sp>
        <p:nvSpPr>
          <p:cNvPr id="6" name="フッター プレースホルダ 21"/>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17"/>
          <p:cNvSpPr>
            <a:spLocks noGrp="1"/>
          </p:cNvSpPr>
          <p:nvPr>
            <p:ph type="sldNum" sz="quarter" idx="12"/>
          </p:nvPr>
        </p:nvSpPr>
        <p:spPr/>
        <p:txBody>
          <a:bodyPr/>
          <a:lstStyle>
            <a:lvl1pPr>
              <a:defRPr/>
            </a:lvl1pPr>
          </a:lstStyle>
          <a:p>
            <a:pPr>
              <a:defRPr/>
            </a:pPr>
            <a:fld id="{D7DE8280-0FB1-469F-8D5A-4F933E33BA35}" type="slidenum">
              <a:rPr lang="ja-JP" altLang="en-US"/>
              <a:pPr>
                <a:defRPr/>
              </a:pPr>
              <a:t>‹#›</a:t>
            </a:fld>
            <a:endParaRPr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5" name="1 つの角を丸めた四角形 4"/>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a:defRPr/>
            </a:pPr>
            <a:endParaRPr kumimoji="0" lang="en-US"/>
          </a:p>
        </p:txBody>
      </p:sp>
      <p:sp>
        <p:nvSpPr>
          <p:cNvPr id="6" name="直角三角形 5"/>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a:defRPr/>
            </a:pPr>
            <a:endParaRPr kumimoji="0" lang="en-US"/>
          </a:p>
        </p:txBody>
      </p:sp>
      <p:sp>
        <p:nvSpPr>
          <p:cNvPr id="7" name="フリーフォーム 6"/>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defRPr/>
            </a:pPr>
            <a:endParaRPr kumimoji="0" lang="en-US">
              <a:latin typeface="+mn-lt"/>
              <a:ea typeface="+mn-ea"/>
            </a:endParaRPr>
          </a:p>
        </p:txBody>
      </p:sp>
      <p:sp>
        <p:nvSpPr>
          <p:cNvPr id="8" name="フリーフォーム 7"/>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defRPr/>
            </a:pPr>
            <a:endParaRPr kumimoji="0" lang="en-US">
              <a:latin typeface="+mn-lt"/>
              <a:ea typeface="+mn-ea"/>
            </a:endParaRPr>
          </a:p>
        </p:txBody>
      </p:sp>
      <p:sp>
        <p:nvSpPr>
          <p:cNvPr id="2" name="タイトル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ja-JP" altLang="en-US"/>
              <a:t>マスタ タイトルの書式設定</a:t>
            </a:r>
            <a:endParaRPr lang="en-US"/>
          </a:p>
        </p:txBody>
      </p:sp>
      <p:sp>
        <p:nvSpPr>
          <p:cNvPr id="4" name="テキスト プレースホルダ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ja-JP" altLang="en-US"/>
              <a:t>マスタ テキストの書式設定</a:t>
            </a:r>
          </a:p>
        </p:txBody>
      </p:sp>
      <p:sp>
        <p:nvSpPr>
          <p:cNvPr id="3" name="図プレースホルダ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ja-JP" altLang="en-US" noProof="0"/>
              <a:t>アイコンをクリックして図を追加</a:t>
            </a:r>
            <a:endParaRPr lang="en-US" noProof="0" dirty="0"/>
          </a:p>
        </p:txBody>
      </p:sp>
      <p:sp>
        <p:nvSpPr>
          <p:cNvPr id="9" name="日付プレースホルダ 4"/>
          <p:cNvSpPr>
            <a:spLocks noGrp="1"/>
          </p:cNvSpPr>
          <p:nvPr>
            <p:ph type="dt" sz="half" idx="10"/>
          </p:nvPr>
        </p:nvSpPr>
        <p:spPr/>
        <p:txBody>
          <a:bodyPr/>
          <a:lstStyle>
            <a:lvl1pPr>
              <a:defRPr/>
            </a:lvl1pPr>
          </a:lstStyle>
          <a:p>
            <a:pPr>
              <a:defRPr/>
            </a:pPr>
            <a:fld id="{5AC209BC-C861-475F-BB21-2BB8DC21718E}" type="datetimeFigureOut">
              <a:rPr lang="ja-JP" altLang="en-US"/>
              <a:pPr>
                <a:defRPr/>
              </a:pPr>
              <a:t>2022/4/22</a:t>
            </a:fld>
            <a:endParaRPr lang="ja-JP" altLang="en-US"/>
          </a:p>
        </p:txBody>
      </p:sp>
      <p:sp>
        <p:nvSpPr>
          <p:cNvPr id="10" name="フッター プレースホルダ 5"/>
          <p:cNvSpPr>
            <a:spLocks noGrp="1"/>
          </p:cNvSpPr>
          <p:nvPr>
            <p:ph type="ftr" sz="quarter" idx="11"/>
          </p:nvPr>
        </p:nvSpPr>
        <p:spPr/>
        <p:txBody>
          <a:bodyPr/>
          <a:lstStyle>
            <a:lvl1pPr>
              <a:defRPr/>
            </a:lvl1pPr>
          </a:lstStyle>
          <a:p>
            <a:pPr>
              <a:defRPr/>
            </a:pPr>
            <a:endParaRPr lang="ja-JP" altLang="en-US"/>
          </a:p>
        </p:txBody>
      </p:sp>
      <p:sp>
        <p:nvSpPr>
          <p:cNvPr id="11" name="スライド番号プレースホルダ 6"/>
          <p:cNvSpPr>
            <a:spLocks noGrp="1"/>
          </p:cNvSpPr>
          <p:nvPr>
            <p:ph type="sldNum" sz="quarter" idx="12"/>
          </p:nvPr>
        </p:nvSpPr>
        <p:spPr>
          <a:xfrm>
            <a:off x="8077200" y="6356350"/>
            <a:ext cx="609600" cy="365125"/>
          </a:xfrm>
        </p:spPr>
        <p:txBody>
          <a:bodyPr/>
          <a:lstStyle>
            <a:lvl1pPr>
              <a:defRPr/>
            </a:lvl1pPr>
          </a:lstStyle>
          <a:p>
            <a:pPr>
              <a:defRPr/>
            </a:pPr>
            <a:fld id="{2169B9BD-F82A-4E3A-ADDA-F670A9E6860B}" type="slidenum">
              <a:rPr lang="ja-JP" altLang="en-US"/>
              <a:pPr>
                <a:defRPr/>
              </a:pPr>
              <a:t>‹#›</a:t>
            </a:fld>
            <a:endParaRPr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フリーフォーム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defRPr/>
            </a:pPr>
            <a:endParaRPr kumimoji="0" lang="en-US">
              <a:latin typeface="+mn-lt"/>
              <a:ea typeface="+mn-ea"/>
            </a:endParaRPr>
          </a:p>
        </p:txBody>
      </p:sp>
      <p:sp>
        <p:nvSpPr>
          <p:cNvPr id="8" name="フリーフォーム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defRPr/>
            </a:pPr>
            <a:endParaRPr kumimoji="0" lang="en-US">
              <a:latin typeface="+mn-lt"/>
              <a:ea typeface="+mn-ea"/>
            </a:endParaRPr>
          </a:p>
        </p:txBody>
      </p:sp>
      <p:sp>
        <p:nvSpPr>
          <p:cNvPr id="1028" name="タイトル プレースホルダ 8"/>
          <p:cNvSpPr>
            <a:spLocks noGrp="1"/>
          </p:cNvSpPr>
          <p:nvPr>
            <p:ph type="title"/>
          </p:nvPr>
        </p:nvSpPr>
        <p:spPr bwMode="auto">
          <a:xfrm>
            <a:off x="457200" y="704850"/>
            <a:ext cx="8229600" cy="11430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lvl="0"/>
            <a:r>
              <a:rPr lang="ja-JP" altLang="en-US"/>
              <a:t>マスタ タイトルの書式設定</a:t>
            </a:r>
            <a:endParaRPr lang="en-US"/>
          </a:p>
        </p:txBody>
      </p:sp>
      <p:sp>
        <p:nvSpPr>
          <p:cNvPr id="1029" name="テキスト プレースホルダ 29"/>
          <p:cNvSpPr>
            <a:spLocks noGrp="1"/>
          </p:cNvSpPr>
          <p:nvPr>
            <p:ph type="body" idx="1"/>
          </p:nvPr>
        </p:nvSpPr>
        <p:spPr bwMode="auto">
          <a:xfrm>
            <a:off x="457200" y="1935163"/>
            <a:ext cx="8229600" cy="4389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10" name="日付プレースホルダ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ea typeface="ＭＳ Ｐゴシック" charset="-128"/>
              </a:defRPr>
            </a:lvl1pPr>
          </a:lstStyle>
          <a:p>
            <a:pPr>
              <a:defRPr/>
            </a:pPr>
            <a:fld id="{E017DEC7-B38A-4B0E-A13C-F4C9D47B28D4}" type="datetimeFigureOut">
              <a:rPr lang="ja-JP" altLang="en-US"/>
              <a:pPr>
                <a:defRPr/>
              </a:pPr>
              <a:t>2022/4/22</a:t>
            </a:fld>
            <a:endParaRPr lang="ja-JP" altLang="en-US"/>
          </a:p>
        </p:txBody>
      </p:sp>
      <p:sp>
        <p:nvSpPr>
          <p:cNvPr id="22" name="フッター プレースホルダ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ea typeface="ＭＳ Ｐゴシック" charset="-128"/>
              </a:defRPr>
            </a:lvl1pPr>
          </a:lstStyle>
          <a:p>
            <a:pPr>
              <a:defRPr/>
            </a:pPr>
            <a:endParaRPr lang="ja-JP" altLang="en-US"/>
          </a:p>
        </p:txBody>
      </p:sp>
      <p:sp>
        <p:nvSpPr>
          <p:cNvPr id="18" name="スライド番号プレースホルダ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ea typeface="ＭＳ Ｐゴシック" charset="-128"/>
              </a:defRPr>
            </a:lvl1pPr>
          </a:lstStyle>
          <a:p>
            <a:pPr>
              <a:defRPr/>
            </a:pPr>
            <a:fld id="{B0F40DA5-07BE-4CBC-84AA-D2F8FF597A08}" type="slidenum">
              <a:rPr lang="ja-JP" altLang="en-US"/>
              <a:pPr>
                <a:defRPr/>
              </a:pPr>
              <a:t>‹#›</a:t>
            </a:fld>
            <a:endParaRPr lang="ja-JP" altLang="en-US"/>
          </a:p>
        </p:txBody>
      </p:sp>
      <p:grpSp>
        <p:nvGrpSpPr>
          <p:cNvPr id="1033" name="グループ化 1"/>
          <p:cNvGrpSpPr>
            <a:grpSpLocks/>
          </p:cNvGrpSpPr>
          <p:nvPr/>
        </p:nvGrpSpPr>
        <p:grpSpPr bwMode="auto">
          <a:xfrm>
            <a:off x="-19050" y="203200"/>
            <a:ext cx="9180513" cy="647700"/>
            <a:chOff x="-19045" y="216550"/>
            <a:chExt cx="9180548" cy="649224"/>
          </a:xfrm>
        </p:grpSpPr>
        <p:sp>
          <p:nvSpPr>
            <p:cNvPr id="12" name="フリーフォーム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a:defRPr/>
              </a:pPr>
              <a:endParaRPr kumimoji="0" lang="en-US">
                <a:ea typeface="ＭＳ Ｐゴシック" charset="-128"/>
              </a:endParaRPr>
            </a:p>
          </p:txBody>
        </p:sp>
        <p:sp>
          <p:nvSpPr>
            <p:cNvPr id="13" name="フリーフォーム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a:defRPr/>
              </a:pPr>
              <a:endParaRPr kumimoji="0" lang="en-US">
                <a:ea typeface="ＭＳ Ｐゴシック" charset="-128"/>
              </a:endParaRPr>
            </a:p>
          </p:txBody>
        </p:sp>
      </p:grpSp>
    </p:spTree>
  </p:cSld>
  <p:clrMap bg1="lt1" tx1="dk1" bg2="lt2" tx2="dk2" accent1="accent1" accent2="accent2" accent3="accent3" accent4="accent4" accent5="accent5" accent6="accent6" hlink="hlink" folHlink="folHlink"/>
  <p:sldLayoutIdLst>
    <p:sldLayoutId id="2147484169" r:id="rId1"/>
    <p:sldLayoutId id="2147484161" r:id="rId2"/>
    <p:sldLayoutId id="2147484170" r:id="rId3"/>
    <p:sldLayoutId id="2147484162" r:id="rId4"/>
    <p:sldLayoutId id="2147484163" r:id="rId5"/>
    <p:sldLayoutId id="2147484164" r:id="rId6"/>
    <p:sldLayoutId id="2147484165" r:id="rId7"/>
    <p:sldLayoutId id="2147484166" r:id="rId8"/>
    <p:sldLayoutId id="2147484171" r:id="rId9"/>
    <p:sldLayoutId id="2147484167" r:id="rId10"/>
    <p:sldLayoutId id="2147484168" r:id="rId11"/>
  </p:sldLayoutIdLst>
  <p:txStyles>
    <p:titleStyle>
      <a:lvl1pPr algn="l" rtl="0" eaLnBrk="0" fontAlgn="base" hangingPunct="0">
        <a:spcBef>
          <a:spcPct val="0"/>
        </a:spcBef>
        <a:spcAft>
          <a:spcPct val="0"/>
        </a:spcAft>
        <a:defRPr kumimoji="1" sz="5000" kern="1200">
          <a:solidFill>
            <a:schemeClr val="tx2"/>
          </a:solidFill>
          <a:latin typeface="+mj-lt"/>
          <a:ea typeface="+mj-ea"/>
          <a:cs typeface="+mj-cs"/>
        </a:defRPr>
      </a:lvl1pPr>
      <a:lvl2pPr algn="l" rtl="0" eaLnBrk="0" fontAlgn="base" hangingPunct="0">
        <a:spcBef>
          <a:spcPct val="0"/>
        </a:spcBef>
        <a:spcAft>
          <a:spcPct val="0"/>
        </a:spcAft>
        <a:defRPr kumimoji="1" sz="5000">
          <a:solidFill>
            <a:schemeClr val="tx2"/>
          </a:solidFill>
          <a:latin typeface="Calibri" pitchFamily="34" charset="0"/>
          <a:ea typeface="ＭＳ Ｐゴシック" charset="-128"/>
        </a:defRPr>
      </a:lvl2pPr>
      <a:lvl3pPr algn="l" rtl="0" eaLnBrk="0" fontAlgn="base" hangingPunct="0">
        <a:spcBef>
          <a:spcPct val="0"/>
        </a:spcBef>
        <a:spcAft>
          <a:spcPct val="0"/>
        </a:spcAft>
        <a:defRPr kumimoji="1" sz="5000">
          <a:solidFill>
            <a:schemeClr val="tx2"/>
          </a:solidFill>
          <a:latin typeface="Calibri" pitchFamily="34" charset="0"/>
          <a:ea typeface="ＭＳ Ｐゴシック" charset="-128"/>
        </a:defRPr>
      </a:lvl3pPr>
      <a:lvl4pPr algn="l" rtl="0" eaLnBrk="0" fontAlgn="base" hangingPunct="0">
        <a:spcBef>
          <a:spcPct val="0"/>
        </a:spcBef>
        <a:spcAft>
          <a:spcPct val="0"/>
        </a:spcAft>
        <a:defRPr kumimoji="1" sz="5000">
          <a:solidFill>
            <a:schemeClr val="tx2"/>
          </a:solidFill>
          <a:latin typeface="Calibri" pitchFamily="34" charset="0"/>
          <a:ea typeface="ＭＳ Ｐゴシック" charset="-128"/>
        </a:defRPr>
      </a:lvl4pPr>
      <a:lvl5pPr algn="l" rtl="0" eaLnBrk="0" fontAlgn="base" hangingPunct="0">
        <a:spcBef>
          <a:spcPct val="0"/>
        </a:spcBef>
        <a:spcAft>
          <a:spcPct val="0"/>
        </a:spcAft>
        <a:defRPr kumimoji="1" sz="5000">
          <a:solidFill>
            <a:schemeClr val="tx2"/>
          </a:solidFill>
          <a:latin typeface="Calibri" pitchFamily="34" charset="0"/>
          <a:ea typeface="ＭＳ Ｐゴシック" charset="-128"/>
        </a:defRPr>
      </a:lvl5pPr>
      <a:lvl6pPr marL="457200" algn="l" rtl="0" fontAlgn="base">
        <a:spcBef>
          <a:spcPct val="0"/>
        </a:spcBef>
        <a:spcAft>
          <a:spcPct val="0"/>
        </a:spcAft>
        <a:defRPr kumimoji="1" sz="5000">
          <a:solidFill>
            <a:schemeClr val="tx2"/>
          </a:solidFill>
          <a:latin typeface="Calibri" pitchFamily="34" charset="0"/>
          <a:ea typeface="ＭＳ Ｐゴシック" charset="-128"/>
        </a:defRPr>
      </a:lvl6pPr>
      <a:lvl7pPr marL="914400" algn="l" rtl="0" fontAlgn="base">
        <a:spcBef>
          <a:spcPct val="0"/>
        </a:spcBef>
        <a:spcAft>
          <a:spcPct val="0"/>
        </a:spcAft>
        <a:defRPr kumimoji="1" sz="5000">
          <a:solidFill>
            <a:schemeClr val="tx2"/>
          </a:solidFill>
          <a:latin typeface="Calibri" pitchFamily="34" charset="0"/>
          <a:ea typeface="ＭＳ Ｐゴシック" charset="-128"/>
        </a:defRPr>
      </a:lvl7pPr>
      <a:lvl8pPr marL="1371600" algn="l" rtl="0" fontAlgn="base">
        <a:spcBef>
          <a:spcPct val="0"/>
        </a:spcBef>
        <a:spcAft>
          <a:spcPct val="0"/>
        </a:spcAft>
        <a:defRPr kumimoji="1" sz="5000">
          <a:solidFill>
            <a:schemeClr val="tx2"/>
          </a:solidFill>
          <a:latin typeface="Calibri" pitchFamily="34" charset="0"/>
          <a:ea typeface="ＭＳ Ｐゴシック" charset="-128"/>
        </a:defRPr>
      </a:lvl8pPr>
      <a:lvl9pPr marL="1828800" algn="l" rtl="0" fontAlgn="base">
        <a:spcBef>
          <a:spcPct val="0"/>
        </a:spcBef>
        <a:spcAft>
          <a:spcPct val="0"/>
        </a:spcAft>
        <a:defRPr kumimoji="1" sz="5000">
          <a:solidFill>
            <a:schemeClr val="tx2"/>
          </a:solidFill>
          <a:latin typeface="Calibri" pitchFamily="34" charset="0"/>
          <a:ea typeface="ＭＳ Ｐゴシック" charset="-128"/>
        </a:defRPr>
      </a:lvl9pPr>
    </p:titleStyle>
    <p:bodyStyle>
      <a:lvl1pPr marL="273050" indent="-273050" algn="l" rtl="0" eaLnBrk="0" fontAlgn="base" hangingPunct="0">
        <a:spcBef>
          <a:spcPct val="20000"/>
        </a:spcBef>
        <a:spcAft>
          <a:spcPct val="0"/>
        </a:spcAft>
        <a:buClr>
          <a:srgbClr val="0BD0D9"/>
        </a:buClr>
        <a:buSzPct val="95000"/>
        <a:buFont typeface="Wingdings 2" pitchFamily="18" charset="2"/>
        <a:buChar char=""/>
        <a:defRPr kumimoji="1" sz="2600" kern="12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itchFamily="18" charset="2"/>
        <a:buChar char=""/>
        <a:defRPr kumimoji="1" sz="2400" kern="1200">
          <a:solidFill>
            <a:schemeClr val="tx1"/>
          </a:solidFill>
          <a:latin typeface="+mn-lt"/>
          <a:ea typeface="+mn-ea"/>
          <a:cs typeface="+mn-cs"/>
        </a:defRPr>
      </a:lvl2pPr>
      <a:lvl3pPr marL="914400" indent="-246063" algn="l" rtl="0" eaLnBrk="0" fontAlgn="base" hangingPunct="0">
        <a:spcBef>
          <a:spcPct val="20000"/>
        </a:spcBef>
        <a:spcAft>
          <a:spcPct val="0"/>
        </a:spcAft>
        <a:buClr>
          <a:schemeClr val="accent2"/>
        </a:buClr>
        <a:buSzPct val="70000"/>
        <a:buFont typeface="Wingdings 2" pitchFamily="18" charset="2"/>
        <a:buChar char=""/>
        <a:defRPr kumimoji="1" sz="2100" kern="1200">
          <a:solidFill>
            <a:schemeClr val="tx1"/>
          </a:solidFill>
          <a:latin typeface="+mn-lt"/>
          <a:ea typeface="+mn-ea"/>
          <a:cs typeface="+mn-cs"/>
        </a:defRPr>
      </a:lvl3pPr>
      <a:lvl4pPr marL="1187450" indent="-209550" algn="l" rtl="0" eaLnBrk="0" fontAlgn="base" hangingPunct="0">
        <a:spcBef>
          <a:spcPct val="20000"/>
        </a:spcBef>
        <a:spcAft>
          <a:spcPct val="0"/>
        </a:spcAft>
        <a:buClr>
          <a:srgbClr val="0BD0D9"/>
        </a:buClr>
        <a:buSzPct val="65000"/>
        <a:buFont typeface="Wingdings 2" pitchFamily="18" charset="2"/>
        <a:buChar char=""/>
        <a:defRPr kumimoji="1" sz="2000" kern="1200">
          <a:solidFill>
            <a:schemeClr val="tx1"/>
          </a:solidFill>
          <a:latin typeface="+mn-lt"/>
          <a:ea typeface="+mn-ea"/>
          <a:cs typeface="+mn-cs"/>
        </a:defRPr>
      </a:lvl4pPr>
      <a:lvl5pPr marL="1462088" indent="-209550" algn="l" rtl="0" eaLnBrk="0" fontAlgn="base" hangingPunct="0">
        <a:spcBef>
          <a:spcPct val="20000"/>
        </a:spcBef>
        <a:spcAft>
          <a:spcPct val="0"/>
        </a:spcAft>
        <a:buClr>
          <a:srgbClr val="10CF9B"/>
        </a:buClr>
        <a:buSzPct val="65000"/>
        <a:buFont typeface="Wingdings 2" pitchFamily="18" charset="2"/>
        <a:buChar char=""/>
        <a:defRPr kumimoji="1"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1"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1"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1"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1" sz="1400" kern="1200" baseline="0">
          <a:solidFill>
            <a:schemeClr val="tx1"/>
          </a:solidFill>
          <a:latin typeface="+mn-lt"/>
          <a:ea typeface="+mn-ea"/>
          <a:cs typeface="+mn-cs"/>
        </a:defRPr>
      </a:lvl9pPr>
    </p:bodyStyle>
    <p:otherStyle>
      <a:lvl1pPr marL="0" algn="l" rtl="0" eaLnBrk="1" latinLnBrk="0" hangingPunct="1">
        <a:defRPr kumimoji="1" kern="1200">
          <a:solidFill>
            <a:schemeClr val="tx1"/>
          </a:solidFill>
          <a:latin typeface="+mn-lt"/>
          <a:ea typeface="+mn-ea"/>
          <a:cs typeface="+mn-cs"/>
        </a:defRPr>
      </a:lvl1pPr>
      <a:lvl2pPr marL="457200" algn="l" rtl="0" eaLnBrk="1" latinLnBrk="0" hangingPunct="1">
        <a:defRPr kumimoji="1" kern="1200">
          <a:solidFill>
            <a:schemeClr val="tx1"/>
          </a:solidFill>
          <a:latin typeface="+mn-lt"/>
          <a:ea typeface="+mn-ea"/>
          <a:cs typeface="+mn-cs"/>
        </a:defRPr>
      </a:lvl2pPr>
      <a:lvl3pPr marL="914400" algn="l" rtl="0" eaLnBrk="1" latinLnBrk="0" hangingPunct="1">
        <a:defRPr kumimoji="1" kern="1200">
          <a:solidFill>
            <a:schemeClr val="tx1"/>
          </a:solidFill>
          <a:latin typeface="+mn-lt"/>
          <a:ea typeface="+mn-ea"/>
          <a:cs typeface="+mn-cs"/>
        </a:defRPr>
      </a:lvl3pPr>
      <a:lvl4pPr marL="1371600" algn="l" rtl="0" eaLnBrk="1" latinLnBrk="0" hangingPunct="1">
        <a:defRPr kumimoji="1" kern="1200">
          <a:solidFill>
            <a:schemeClr val="tx1"/>
          </a:solidFill>
          <a:latin typeface="+mn-lt"/>
          <a:ea typeface="+mn-ea"/>
          <a:cs typeface="+mn-cs"/>
        </a:defRPr>
      </a:lvl4pPr>
      <a:lvl5pPr marL="1828800" algn="l" rtl="0" eaLnBrk="1" latinLnBrk="0" hangingPunct="1">
        <a:defRPr kumimoji="1" kern="1200">
          <a:solidFill>
            <a:schemeClr val="tx1"/>
          </a:solidFill>
          <a:latin typeface="+mn-lt"/>
          <a:ea typeface="+mn-ea"/>
          <a:cs typeface="+mn-cs"/>
        </a:defRPr>
      </a:lvl5pPr>
      <a:lvl6pPr marL="2286000" algn="l" rtl="0" eaLnBrk="1" latinLnBrk="0" hangingPunct="1">
        <a:defRPr kumimoji="1" kern="1200">
          <a:solidFill>
            <a:schemeClr val="tx1"/>
          </a:solidFill>
          <a:latin typeface="+mn-lt"/>
          <a:ea typeface="+mn-ea"/>
          <a:cs typeface="+mn-cs"/>
        </a:defRPr>
      </a:lvl6pPr>
      <a:lvl7pPr marL="2743200" algn="l" rtl="0" eaLnBrk="1" latinLnBrk="0" hangingPunct="1">
        <a:defRPr kumimoji="1" kern="1200">
          <a:solidFill>
            <a:schemeClr val="tx1"/>
          </a:solidFill>
          <a:latin typeface="+mn-lt"/>
          <a:ea typeface="+mn-ea"/>
          <a:cs typeface="+mn-cs"/>
        </a:defRPr>
      </a:lvl7pPr>
      <a:lvl8pPr marL="3200400" algn="l" rtl="0" eaLnBrk="1" latinLnBrk="0" hangingPunct="1">
        <a:defRPr kumimoji="1" kern="1200">
          <a:solidFill>
            <a:schemeClr val="tx1"/>
          </a:solidFill>
          <a:latin typeface="+mn-lt"/>
          <a:ea typeface="+mn-ea"/>
          <a:cs typeface="+mn-cs"/>
        </a:defRPr>
      </a:lvl8pPr>
      <a:lvl9pPr marL="3657600" algn="l" rtl="0" eaLnBrk="1" latinLnBrk="0" hangingPunct="1">
        <a:defRPr kumimoji="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en.wikipedia.org/wiki/Gallery_of_named_graphs"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タイトル 1"/>
          <p:cNvSpPr txBox="1">
            <a:spLocks/>
          </p:cNvSpPr>
          <p:nvPr/>
        </p:nvSpPr>
        <p:spPr bwMode="auto">
          <a:xfrm>
            <a:off x="879475" y="2573338"/>
            <a:ext cx="8229600" cy="1143000"/>
          </a:xfrm>
          <a:prstGeom prst="rect">
            <a:avLst/>
          </a:prstGeom>
          <a:noFill/>
          <a:ln w="9525">
            <a:noFill/>
            <a:miter lim="800000"/>
            <a:headEnd/>
            <a:tailEnd/>
          </a:ln>
        </p:spPr>
        <p:txBody>
          <a:bodyPr/>
          <a:lstStyle/>
          <a:p>
            <a:r>
              <a:rPr lang="ja-JP" altLang="en-US" sz="5400">
                <a:solidFill>
                  <a:schemeClr val="tx2"/>
                </a:solidFill>
                <a:latin typeface="Calibri" pitchFamily="34" charset="0"/>
              </a:rPr>
              <a:t>　　　　有限幾何学　</a:t>
            </a:r>
            <a:endParaRPr lang="en-US" altLang="ja-JP" sz="5400">
              <a:solidFill>
                <a:schemeClr val="tx2"/>
              </a:solidFill>
              <a:latin typeface="Calibri" pitchFamily="34" charset="0"/>
            </a:endParaRPr>
          </a:p>
          <a:p>
            <a:r>
              <a:rPr lang="ja-JP" altLang="en-US" sz="5400">
                <a:solidFill>
                  <a:schemeClr val="tx2"/>
                </a:solidFill>
                <a:latin typeface="Calibri" pitchFamily="34" charset="0"/>
              </a:rPr>
              <a:t>　　　　　　第</a:t>
            </a:r>
            <a:r>
              <a:rPr lang="en-US" altLang="ja-JP" sz="5400">
                <a:solidFill>
                  <a:schemeClr val="tx2"/>
                </a:solidFill>
                <a:latin typeface="Calibri" pitchFamily="34" charset="0"/>
              </a:rPr>
              <a:t>2</a:t>
            </a:r>
            <a:r>
              <a:rPr lang="ja-JP" altLang="en-US" sz="5400">
                <a:solidFill>
                  <a:schemeClr val="tx2"/>
                </a:solidFill>
                <a:latin typeface="Calibri" pitchFamily="34" charset="0"/>
              </a:rPr>
              <a:t>回</a:t>
            </a:r>
            <a:endParaRPr lang="ja-JP" altLang="en-US" sz="5000">
              <a:solidFill>
                <a:schemeClr val="tx2"/>
              </a:solidFill>
              <a:latin typeface="Calibri" pitchFamily="34" charset="0"/>
            </a:endParaRPr>
          </a:p>
        </p:txBody>
      </p:sp>
    </p:spTree>
  </p:cSld>
  <p:clrMapOvr>
    <a:masterClrMapping/>
  </p:clrMapOvr>
  <p:transition advTm="14321"/>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タイトル 1"/>
          <p:cNvSpPr>
            <a:spLocks noGrp="1"/>
          </p:cNvSpPr>
          <p:nvPr>
            <p:ph type="title"/>
          </p:nvPr>
        </p:nvSpPr>
        <p:spPr/>
        <p:txBody>
          <a:bodyPr/>
          <a:lstStyle/>
          <a:p>
            <a:pPr eaLnBrk="1" hangingPunct="1"/>
            <a:r>
              <a:rPr lang="en-US" altLang="ja-JP"/>
              <a:t>1</a:t>
            </a:r>
            <a:r>
              <a:rPr lang="ja-JP" altLang="en-US"/>
              <a:t>　様々なグラフの例</a:t>
            </a:r>
          </a:p>
        </p:txBody>
      </p:sp>
      <p:sp>
        <p:nvSpPr>
          <p:cNvPr id="72707" name="コンテンツ プレースホルダー 2"/>
          <p:cNvSpPr>
            <a:spLocks noGrp="1"/>
          </p:cNvSpPr>
          <p:nvPr>
            <p:ph idx="1"/>
          </p:nvPr>
        </p:nvSpPr>
        <p:spPr/>
        <p:txBody>
          <a:bodyPr/>
          <a:lstStyle/>
          <a:p>
            <a:pPr eaLnBrk="1" hangingPunct="1">
              <a:buFont typeface="Wingdings 2" pitchFamily="18" charset="2"/>
              <a:buNone/>
            </a:pPr>
            <a:endParaRPr lang="en-US" altLang="ja-JP" sz="2400"/>
          </a:p>
          <a:p>
            <a:pPr eaLnBrk="1" hangingPunct="1">
              <a:buFont typeface="Wingdings 2" pitchFamily="18" charset="2"/>
              <a:buNone/>
            </a:pPr>
            <a:endParaRPr lang="en-US" altLang="ja-JP" sz="2400"/>
          </a:p>
          <a:p>
            <a:pPr eaLnBrk="1" hangingPunct="1">
              <a:buFont typeface="Wingdings 2" pitchFamily="18" charset="2"/>
              <a:buNone/>
            </a:pPr>
            <a:endParaRPr lang="en-US" altLang="ja-JP" sz="2400"/>
          </a:p>
          <a:p>
            <a:pPr eaLnBrk="1" hangingPunct="1">
              <a:buFont typeface="Wingdings 2" pitchFamily="18" charset="2"/>
              <a:buNone/>
            </a:pPr>
            <a:endParaRPr lang="en-US" altLang="ja-JP" sz="2400"/>
          </a:p>
        </p:txBody>
      </p:sp>
      <p:sp>
        <p:nvSpPr>
          <p:cNvPr id="4" name="コンテンツ プレースホルダー 2"/>
          <p:cNvSpPr txBox="1">
            <a:spLocks/>
          </p:cNvSpPr>
          <p:nvPr/>
        </p:nvSpPr>
        <p:spPr bwMode="auto">
          <a:xfrm>
            <a:off x="609600" y="2087563"/>
            <a:ext cx="8534400" cy="4389437"/>
          </a:xfrm>
          <a:prstGeom prst="rect">
            <a:avLst/>
          </a:prstGeom>
          <a:noFill/>
          <a:ln>
            <a:noFill/>
          </a:ln>
        </p:spPr>
        <p:txBody>
          <a:bodyPr/>
          <a:lstStyle/>
          <a:p>
            <a:pPr marL="273050" indent="-273050">
              <a:spcBef>
                <a:spcPct val="20000"/>
              </a:spcBef>
              <a:buClr>
                <a:srgbClr val="0BD0D9"/>
              </a:buClr>
              <a:buSzPct val="95000"/>
              <a:defRPr/>
            </a:pPr>
            <a:r>
              <a:rPr lang="en-US" altLang="ja-JP" sz="2400" dirty="0">
                <a:latin typeface="Calibri" pitchFamily="34" charset="0"/>
                <a:ea typeface="+mn-ea"/>
              </a:rPr>
              <a:t>2</a:t>
            </a:r>
            <a:r>
              <a:rPr lang="ja-JP" altLang="en-US" sz="2400" dirty="0">
                <a:latin typeface="Calibri" pitchFamily="34" charset="0"/>
                <a:ea typeface="+mn-ea"/>
              </a:rPr>
              <a:t>部グラフ：</a:t>
            </a:r>
            <a:r>
              <a:rPr lang="en-US" altLang="ja-JP" sz="2400" dirty="0">
                <a:latin typeface="Calibri" pitchFamily="34" charset="0"/>
                <a:ea typeface="+mn-ea"/>
              </a:rPr>
              <a:t>V(G)=V</a:t>
            </a:r>
            <a:r>
              <a:rPr lang="en-US" altLang="ja-JP" sz="2400" baseline="-25000" dirty="0">
                <a:latin typeface="Calibri" pitchFamily="34" charset="0"/>
                <a:ea typeface="+mn-ea"/>
              </a:rPr>
              <a:t>1</a:t>
            </a:r>
            <a:r>
              <a:rPr lang="en-US" altLang="ja-JP" sz="2400" dirty="0">
                <a:latin typeface="Calibri" pitchFamily="34" charset="0"/>
                <a:ea typeface="+mn-ea"/>
              </a:rPr>
              <a:t> </a:t>
            </a:r>
            <a:r>
              <a:rPr lang="ja-JP" altLang="en-US" sz="2400" dirty="0">
                <a:latin typeface="Calibri" pitchFamily="34" charset="0"/>
                <a:ea typeface="+mn-ea"/>
              </a:rPr>
              <a:t>∪ </a:t>
            </a:r>
            <a:r>
              <a:rPr lang="en-US" altLang="ja-JP" sz="2400" dirty="0">
                <a:latin typeface="Calibri" pitchFamily="34" charset="0"/>
                <a:ea typeface="+mn-ea"/>
              </a:rPr>
              <a:t>V</a:t>
            </a:r>
            <a:r>
              <a:rPr lang="en-US" altLang="ja-JP" sz="2400" baseline="-25000" dirty="0">
                <a:latin typeface="Calibri" pitchFamily="34" charset="0"/>
                <a:ea typeface="+mn-ea"/>
              </a:rPr>
              <a:t>2</a:t>
            </a:r>
            <a:r>
              <a:rPr lang="en-US" altLang="ja-JP" sz="2400" dirty="0">
                <a:latin typeface="Calibri" pitchFamily="34" charset="0"/>
                <a:ea typeface="+mn-ea"/>
              </a:rPr>
              <a:t>, V</a:t>
            </a:r>
            <a:r>
              <a:rPr lang="en-US" altLang="ja-JP" sz="2400" baseline="-25000" dirty="0">
                <a:latin typeface="Calibri" pitchFamily="34" charset="0"/>
                <a:ea typeface="+mn-ea"/>
              </a:rPr>
              <a:t>1</a:t>
            </a:r>
            <a:r>
              <a:rPr lang="en-US" altLang="ja-JP" sz="2400" dirty="0">
                <a:latin typeface="Calibri" pitchFamily="34" charset="0"/>
                <a:ea typeface="+mn-ea"/>
              </a:rPr>
              <a:t> </a:t>
            </a:r>
            <a:r>
              <a:rPr lang="ja-JP" altLang="en-US" sz="2400" dirty="0">
                <a:latin typeface="Calibri" pitchFamily="34" charset="0"/>
                <a:ea typeface="+mn-ea"/>
              </a:rPr>
              <a:t>∩ </a:t>
            </a:r>
            <a:r>
              <a:rPr lang="en-US" altLang="ja-JP" sz="2400" dirty="0">
                <a:latin typeface="Calibri" pitchFamily="34" charset="0"/>
                <a:ea typeface="+mn-ea"/>
              </a:rPr>
              <a:t>V</a:t>
            </a:r>
            <a:r>
              <a:rPr lang="en-US" altLang="ja-JP" sz="2400" baseline="-25000" dirty="0">
                <a:latin typeface="Calibri" pitchFamily="34" charset="0"/>
                <a:ea typeface="+mn-ea"/>
              </a:rPr>
              <a:t>2</a:t>
            </a:r>
            <a:r>
              <a:rPr lang="en-US" altLang="ja-JP" sz="2400" dirty="0">
                <a:latin typeface="Calibri" pitchFamily="34" charset="0"/>
                <a:ea typeface="+mn-ea"/>
              </a:rPr>
              <a:t>=</a:t>
            </a:r>
            <a:r>
              <a:rPr lang="ja-JP" altLang="en-US" sz="2400" dirty="0">
                <a:latin typeface="Calibri" pitchFamily="34" charset="0"/>
                <a:ea typeface="+mn-ea"/>
              </a:rPr>
              <a:t>∅</a:t>
            </a:r>
            <a:endParaRPr lang="en-US" altLang="ja-JP" sz="2400" dirty="0">
              <a:latin typeface="Calibri" pitchFamily="34" charset="0"/>
              <a:ea typeface="+mn-ea"/>
            </a:endParaRPr>
          </a:p>
          <a:p>
            <a:pPr marL="273050" indent="-273050">
              <a:spcBef>
                <a:spcPct val="20000"/>
              </a:spcBef>
              <a:buClr>
                <a:srgbClr val="0BD0D9"/>
              </a:buClr>
              <a:buSzPct val="95000"/>
              <a:defRPr/>
            </a:pPr>
            <a:r>
              <a:rPr lang="en-US" altLang="ja-JP" sz="2400" dirty="0">
                <a:latin typeface="Calibri" pitchFamily="34" charset="0"/>
                <a:ea typeface="+mn-ea"/>
              </a:rPr>
              <a:t>                     E(G)</a:t>
            </a:r>
            <a:r>
              <a:rPr lang="ja-JP" altLang="en-US" sz="2400" dirty="0">
                <a:latin typeface="Calibri" pitchFamily="34" charset="0"/>
                <a:ea typeface="+mn-ea"/>
              </a:rPr>
              <a:t>⊆</a:t>
            </a:r>
            <a:r>
              <a:rPr lang="en-US" altLang="ja-JP" sz="2400" dirty="0">
                <a:latin typeface="Calibri" pitchFamily="34" charset="0"/>
                <a:ea typeface="+mn-ea"/>
              </a:rPr>
              <a:t>{</a:t>
            </a:r>
            <a:r>
              <a:rPr lang="en-US" altLang="ja-JP" sz="2400" dirty="0" err="1">
                <a:latin typeface="Calibri" pitchFamily="34" charset="0"/>
                <a:ea typeface="+mn-ea"/>
              </a:rPr>
              <a:t>xy</a:t>
            </a:r>
            <a:r>
              <a:rPr lang="en-US" altLang="ja-JP" sz="2400" dirty="0">
                <a:latin typeface="Calibri" pitchFamily="34" charset="0"/>
                <a:ea typeface="+mn-ea"/>
              </a:rPr>
              <a:t>: x </a:t>
            </a:r>
            <a:r>
              <a:rPr lang="ja-JP" altLang="en-US" sz="2400" dirty="0">
                <a:latin typeface="Calibri" pitchFamily="34" charset="0"/>
                <a:ea typeface="+mn-ea"/>
              </a:rPr>
              <a:t>∈ </a:t>
            </a:r>
            <a:r>
              <a:rPr lang="en-US" altLang="ja-JP" sz="2400" dirty="0">
                <a:latin typeface="Calibri" pitchFamily="34" charset="0"/>
                <a:ea typeface="+mn-ea"/>
              </a:rPr>
              <a:t>V</a:t>
            </a:r>
            <a:r>
              <a:rPr lang="en-US" altLang="ja-JP" sz="2400" baseline="-25000" dirty="0">
                <a:latin typeface="Calibri" pitchFamily="34" charset="0"/>
                <a:ea typeface="+mn-ea"/>
              </a:rPr>
              <a:t>1</a:t>
            </a:r>
            <a:r>
              <a:rPr lang="en-US" altLang="ja-JP" sz="2400" dirty="0">
                <a:latin typeface="Calibri" pitchFamily="34" charset="0"/>
                <a:ea typeface="+mn-ea"/>
              </a:rPr>
              <a:t>, y </a:t>
            </a:r>
            <a:r>
              <a:rPr lang="ja-JP" altLang="en-US" sz="2400" dirty="0">
                <a:latin typeface="Calibri" pitchFamily="34" charset="0"/>
                <a:ea typeface="+mn-ea"/>
              </a:rPr>
              <a:t>∈ </a:t>
            </a:r>
            <a:r>
              <a:rPr lang="en-US" altLang="ja-JP" sz="2400" dirty="0">
                <a:latin typeface="Calibri" pitchFamily="34" charset="0"/>
                <a:ea typeface="+mn-ea"/>
              </a:rPr>
              <a:t>V</a:t>
            </a:r>
            <a:r>
              <a:rPr lang="en-US" altLang="ja-JP" sz="2400" baseline="-25000" dirty="0">
                <a:latin typeface="Calibri" pitchFamily="34" charset="0"/>
                <a:ea typeface="+mn-ea"/>
              </a:rPr>
              <a:t>2</a:t>
            </a:r>
            <a:r>
              <a:rPr lang="en-US" altLang="ja-JP" sz="2400" dirty="0">
                <a:latin typeface="Calibri" pitchFamily="34" charset="0"/>
                <a:ea typeface="+mn-ea"/>
              </a:rPr>
              <a:t>} </a:t>
            </a:r>
            <a:r>
              <a:rPr lang="ja-JP" altLang="en-US" sz="2400" dirty="0">
                <a:latin typeface="Calibri" pitchFamily="34" charset="0"/>
                <a:ea typeface="+mn-ea"/>
              </a:rPr>
              <a:t>で表されるグラフ</a:t>
            </a:r>
            <a:endParaRPr lang="en-US" altLang="ja-JP" sz="2400" dirty="0">
              <a:latin typeface="Calibri" pitchFamily="34" charset="0"/>
              <a:ea typeface="+mn-ea"/>
            </a:endParaRPr>
          </a:p>
          <a:p>
            <a:pPr marL="273050" indent="-273050">
              <a:spcBef>
                <a:spcPct val="20000"/>
              </a:spcBef>
              <a:buClr>
                <a:srgbClr val="0BD0D9"/>
              </a:buClr>
              <a:buSzPct val="95000"/>
              <a:defRPr/>
            </a:pPr>
            <a:r>
              <a:rPr lang="ja-JP" altLang="en-US" sz="2400" dirty="0">
                <a:latin typeface="Calibri" pitchFamily="34" charset="0"/>
                <a:ea typeface="+mn-ea"/>
              </a:rPr>
              <a:t>　　　　　　　</a:t>
            </a:r>
            <a:r>
              <a:rPr lang="en-US" altLang="ja-JP" sz="2400" dirty="0">
                <a:latin typeface="Calibri" pitchFamily="34" charset="0"/>
                <a:ea typeface="+mn-ea"/>
              </a:rPr>
              <a:t>V</a:t>
            </a:r>
            <a:r>
              <a:rPr lang="en-US" altLang="ja-JP" sz="2400" baseline="-25000" dirty="0">
                <a:latin typeface="Calibri" pitchFamily="34" charset="0"/>
                <a:ea typeface="+mn-ea"/>
              </a:rPr>
              <a:t>1</a:t>
            </a:r>
            <a:r>
              <a:rPr lang="ja-JP" altLang="en-US" sz="2400" dirty="0">
                <a:latin typeface="Calibri" pitchFamily="34" charset="0"/>
                <a:ea typeface="+mn-ea"/>
              </a:rPr>
              <a:t>と</a:t>
            </a:r>
            <a:r>
              <a:rPr lang="en-US" altLang="ja-JP" sz="2400" dirty="0">
                <a:latin typeface="Calibri" pitchFamily="34" charset="0"/>
                <a:ea typeface="+mn-ea"/>
              </a:rPr>
              <a:t>V</a:t>
            </a:r>
            <a:r>
              <a:rPr lang="en-US" altLang="ja-JP" sz="2400" baseline="-25000" dirty="0">
                <a:latin typeface="Calibri" pitchFamily="34" charset="0"/>
                <a:ea typeface="+mn-ea"/>
              </a:rPr>
              <a:t>2</a:t>
            </a:r>
            <a:r>
              <a:rPr lang="ja-JP" altLang="en-US" sz="2400" dirty="0">
                <a:latin typeface="Calibri" pitchFamily="34" charset="0"/>
                <a:ea typeface="+mn-ea"/>
              </a:rPr>
              <a:t>を</a:t>
            </a:r>
            <a:r>
              <a:rPr lang="en-US" altLang="ja-JP" sz="2400" dirty="0">
                <a:latin typeface="Calibri" pitchFamily="34" charset="0"/>
                <a:ea typeface="+mn-ea"/>
              </a:rPr>
              <a:t>G</a:t>
            </a:r>
            <a:r>
              <a:rPr lang="ja-JP" altLang="en-US" sz="2400" dirty="0">
                <a:latin typeface="Calibri" pitchFamily="34" charset="0"/>
                <a:ea typeface="+mn-ea"/>
              </a:rPr>
              <a:t>の部集合という　</a:t>
            </a:r>
            <a:endParaRPr lang="en-US" altLang="ja-JP" sz="2400" dirty="0">
              <a:latin typeface="Calibri" pitchFamily="34" charset="0"/>
              <a:ea typeface="+mn-ea"/>
            </a:endParaRPr>
          </a:p>
          <a:p>
            <a:pPr marL="273050" indent="-273050">
              <a:spcBef>
                <a:spcPct val="20000"/>
              </a:spcBef>
              <a:buClr>
                <a:srgbClr val="0BD0D9"/>
              </a:buClr>
              <a:buSzPct val="95000"/>
              <a:defRPr/>
            </a:pPr>
            <a:r>
              <a:rPr lang="en-US" altLang="ja-JP" sz="2400" dirty="0">
                <a:latin typeface="Calibri" pitchFamily="34" charset="0"/>
                <a:ea typeface="+mn-ea"/>
              </a:rPr>
              <a:t>  </a:t>
            </a:r>
            <a:r>
              <a:rPr lang="ja-JP" altLang="en-US" sz="2400" dirty="0">
                <a:latin typeface="Calibri" pitchFamily="34" charset="0"/>
                <a:ea typeface="+mn-ea"/>
              </a:rPr>
              <a:t>　　　　　　</a:t>
            </a:r>
            <a:endParaRPr lang="en-US" altLang="ja-JP" sz="2400" dirty="0">
              <a:latin typeface="Calibri" pitchFamily="34" charset="0"/>
              <a:ea typeface="+mn-ea"/>
            </a:endParaRPr>
          </a:p>
          <a:p>
            <a:pPr marL="273050" indent="-273050">
              <a:spcBef>
                <a:spcPct val="20000"/>
              </a:spcBef>
              <a:buClr>
                <a:srgbClr val="0BD0D9"/>
              </a:buClr>
              <a:buSzPct val="95000"/>
              <a:defRPr/>
            </a:pPr>
            <a:endParaRPr lang="en-US" altLang="ja-JP" sz="2400" dirty="0">
              <a:latin typeface="Calibri" pitchFamily="34" charset="0"/>
              <a:ea typeface="+mn-ea"/>
            </a:endParaRPr>
          </a:p>
          <a:p>
            <a:pPr marL="273050" indent="-273050">
              <a:spcBef>
                <a:spcPct val="20000"/>
              </a:spcBef>
              <a:buClr>
                <a:srgbClr val="0BD0D9"/>
              </a:buClr>
              <a:buSzPct val="95000"/>
              <a:defRPr/>
            </a:pPr>
            <a:r>
              <a:rPr lang="en-US" altLang="ja-JP" sz="2400" dirty="0">
                <a:latin typeface="Calibri" pitchFamily="34" charset="0"/>
                <a:ea typeface="+mn-ea"/>
              </a:rPr>
              <a:t>                                                        V</a:t>
            </a:r>
            <a:r>
              <a:rPr lang="en-US" altLang="ja-JP" sz="2400" baseline="-25000" dirty="0">
                <a:latin typeface="Calibri" pitchFamily="34" charset="0"/>
                <a:ea typeface="+mn-ea"/>
              </a:rPr>
              <a:t>1</a:t>
            </a:r>
            <a:r>
              <a:rPr lang="en-US" altLang="ja-JP" sz="2400" dirty="0">
                <a:latin typeface="Calibri" pitchFamily="34" charset="0"/>
                <a:ea typeface="+mn-ea"/>
              </a:rPr>
              <a:t>={</a:t>
            </a:r>
            <a:r>
              <a:rPr lang="en-US" altLang="ja-JP" sz="2400" dirty="0" err="1">
                <a:latin typeface="Calibri" pitchFamily="34" charset="0"/>
                <a:ea typeface="+mn-ea"/>
              </a:rPr>
              <a:t>u,v,w</a:t>
            </a:r>
            <a:r>
              <a:rPr lang="en-US" altLang="ja-JP" sz="2400" dirty="0">
                <a:latin typeface="Calibri" pitchFamily="34" charset="0"/>
                <a:ea typeface="+mn-ea"/>
              </a:rPr>
              <a:t>}, V</a:t>
            </a:r>
            <a:r>
              <a:rPr lang="en-US" altLang="ja-JP" sz="2400" baseline="-25000" dirty="0">
                <a:latin typeface="Calibri" pitchFamily="34" charset="0"/>
                <a:ea typeface="+mn-ea"/>
              </a:rPr>
              <a:t>2</a:t>
            </a:r>
            <a:r>
              <a:rPr lang="en-US" altLang="ja-JP" sz="2400" dirty="0">
                <a:latin typeface="Calibri" pitchFamily="34" charset="0"/>
                <a:ea typeface="+mn-ea"/>
              </a:rPr>
              <a:t>={</a:t>
            </a:r>
            <a:r>
              <a:rPr lang="en-US" altLang="ja-JP" sz="2400" dirty="0" err="1">
                <a:latin typeface="Calibri" pitchFamily="34" charset="0"/>
                <a:ea typeface="+mn-ea"/>
              </a:rPr>
              <a:t>a,b,c,d</a:t>
            </a:r>
            <a:r>
              <a:rPr lang="en-US" altLang="ja-JP" sz="2400" dirty="0">
                <a:latin typeface="Calibri" pitchFamily="34" charset="0"/>
                <a:ea typeface="+mn-ea"/>
              </a:rPr>
              <a:t>}</a:t>
            </a:r>
          </a:p>
        </p:txBody>
      </p:sp>
      <p:sp>
        <p:nvSpPr>
          <p:cNvPr id="32" name="円/楕円 31"/>
          <p:cNvSpPr/>
          <p:nvPr/>
        </p:nvSpPr>
        <p:spPr bwMode="auto">
          <a:xfrm>
            <a:off x="2127250" y="4270375"/>
            <a:ext cx="166688" cy="166688"/>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3" name="円/楕円 32"/>
          <p:cNvSpPr/>
          <p:nvPr/>
        </p:nvSpPr>
        <p:spPr bwMode="auto">
          <a:xfrm>
            <a:off x="2847975" y="4270375"/>
            <a:ext cx="165100" cy="166688"/>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4" name="円/楕円 33"/>
          <p:cNvSpPr/>
          <p:nvPr/>
        </p:nvSpPr>
        <p:spPr bwMode="auto">
          <a:xfrm>
            <a:off x="3567113" y="4270375"/>
            <a:ext cx="166687" cy="166688"/>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5" name="円/楕円 34"/>
          <p:cNvSpPr/>
          <p:nvPr/>
        </p:nvSpPr>
        <p:spPr bwMode="auto">
          <a:xfrm>
            <a:off x="1817688" y="5565775"/>
            <a:ext cx="165100" cy="166688"/>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6" name="円/楕円 35"/>
          <p:cNvSpPr/>
          <p:nvPr/>
        </p:nvSpPr>
        <p:spPr bwMode="auto">
          <a:xfrm>
            <a:off x="2538413" y="5565775"/>
            <a:ext cx="165100" cy="166688"/>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7" name="円/楕円 36"/>
          <p:cNvSpPr/>
          <p:nvPr/>
        </p:nvSpPr>
        <p:spPr bwMode="auto">
          <a:xfrm>
            <a:off x="3257550" y="5565775"/>
            <a:ext cx="166688" cy="166688"/>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8" name="円/楕円 37"/>
          <p:cNvSpPr/>
          <p:nvPr/>
        </p:nvSpPr>
        <p:spPr bwMode="auto">
          <a:xfrm>
            <a:off x="3978275" y="5565775"/>
            <a:ext cx="165100" cy="166688"/>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cxnSp>
        <p:nvCxnSpPr>
          <p:cNvPr id="40" name="直線コネクタ 39"/>
          <p:cNvCxnSpPr/>
          <p:nvPr/>
        </p:nvCxnSpPr>
        <p:spPr bwMode="auto">
          <a:xfrm rot="5400000" flipH="1" flipV="1">
            <a:off x="2180431" y="4839494"/>
            <a:ext cx="1201738" cy="298450"/>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41" name="直線コネクタ 40"/>
          <p:cNvCxnSpPr/>
          <p:nvPr/>
        </p:nvCxnSpPr>
        <p:spPr bwMode="auto">
          <a:xfrm rot="5400000" flipH="1" flipV="1">
            <a:off x="2900363" y="4838700"/>
            <a:ext cx="1201738" cy="300037"/>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42" name="直線コネクタ 41"/>
          <p:cNvCxnSpPr>
            <a:endCxn id="33" idx="5"/>
          </p:cNvCxnSpPr>
          <p:nvPr/>
        </p:nvCxnSpPr>
        <p:spPr bwMode="auto">
          <a:xfrm rot="16200000" flipV="1">
            <a:off x="2917826" y="4484687"/>
            <a:ext cx="1225550" cy="1082675"/>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44" name="直線コネクタ 43"/>
          <p:cNvCxnSpPr/>
          <p:nvPr/>
        </p:nvCxnSpPr>
        <p:spPr bwMode="auto">
          <a:xfrm rot="16200000" flipV="1">
            <a:off x="1813719" y="4855369"/>
            <a:ext cx="1247775" cy="363537"/>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sp>
        <p:nvSpPr>
          <p:cNvPr id="72720" name="テキスト ボックス 45"/>
          <p:cNvSpPr txBox="1">
            <a:spLocks noChangeArrowheads="1"/>
          </p:cNvSpPr>
          <p:nvPr/>
        </p:nvSpPr>
        <p:spPr bwMode="auto">
          <a:xfrm>
            <a:off x="2055813" y="3860800"/>
            <a:ext cx="355600" cy="831850"/>
          </a:xfrm>
          <a:prstGeom prst="rect">
            <a:avLst/>
          </a:prstGeom>
          <a:noFill/>
          <a:ln w="9525">
            <a:noFill/>
            <a:miter lim="800000"/>
            <a:headEnd/>
            <a:tailEnd/>
          </a:ln>
        </p:spPr>
        <p:txBody>
          <a:bodyPr wrap="none">
            <a:spAutoFit/>
          </a:bodyPr>
          <a:lstStyle/>
          <a:p>
            <a:r>
              <a:rPr lang="en-US" altLang="ja-JP" sz="2400"/>
              <a:t>u</a:t>
            </a:r>
          </a:p>
          <a:p>
            <a:endParaRPr lang="ja-JP" altLang="en-US" sz="2400"/>
          </a:p>
        </p:txBody>
      </p:sp>
      <p:sp>
        <p:nvSpPr>
          <p:cNvPr id="72721" name="テキスト ボックス 46"/>
          <p:cNvSpPr txBox="1">
            <a:spLocks noChangeArrowheads="1"/>
          </p:cNvSpPr>
          <p:nvPr/>
        </p:nvSpPr>
        <p:spPr bwMode="auto">
          <a:xfrm>
            <a:off x="2779713" y="3860800"/>
            <a:ext cx="338137" cy="831850"/>
          </a:xfrm>
          <a:prstGeom prst="rect">
            <a:avLst/>
          </a:prstGeom>
          <a:noFill/>
          <a:ln w="9525">
            <a:noFill/>
            <a:miter lim="800000"/>
            <a:headEnd/>
            <a:tailEnd/>
          </a:ln>
        </p:spPr>
        <p:txBody>
          <a:bodyPr wrap="none">
            <a:spAutoFit/>
          </a:bodyPr>
          <a:lstStyle/>
          <a:p>
            <a:r>
              <a:rPr lang="en-US" altLang="ja-JP" sz="2400"/>
              <a:t>v</a:t>
            </a:r>
          </a:p>
          <a:p>
            <a:endParaRPr lang="ja-JP" altLang="en-US" sz="2400"/>
          </a:p>
        </p:txBody>
      </p:sp>
      <p:sp>
        <p:nvSpPr>
          <p:cNvPr id="72722" name="テキスト ボックス 47"/>
          <p:cNvSpPr txBox="1">
            <a:spLocks noChangeArrowheads="1"/>
          </p:cNvSpPr>
          <p:nvPr/>
        </p:nvSpPr>
        <p:spPr bwMode="auto">
          <a:xfrm>
            <a:off x="3498850" y="3860800"/>
            <a:ext cx="407988" cy="831850"/>
          </a:xfrm>
          <a:prstGeom prst="rect">
            <a:avLst/>
          </a:prstGeom>
          <a:noFill/>
          <a:ln w="9525">
            <a:noFill/>
            <a:miter lim="800000"/>
            <a:headEnd/>
            <a:tailEnd/>
          </a:ln>
        </p:spPr>
        <p:txBody>
          <a:bodyPr wrap="none">
            <a:spAutoFit/>
          </a:bodyPr>
          <a:lstStyle/>
          <a:p>
            <a:r>
              <a:rPr lang="en-US" altLang="ja-JP" sz="2400"/>
              <a:t>w</a:t>
            </a:r>
          </a:p>
          <a:p>
            <a:endParaRPr lang="ja-JP" altLang="en-US" sz="2400"/>
          </a:p>
        </p:txBody>
      </p:sp>
      <p:sp>
        <p:nvSpPr>
          <p:cNvPr id="72723" name="テキスト ボックス 48"/>
          <p:cNvSpPr txBox="1">
            <a:spLocks noChangeArrowheads="1"/>
          </p:cNvSpPr>
          <p:nvPr/>
        </p:nvSpPr>
        <p:spPr bwMode="auto">
          <a:xfrm>
            <a:off x="1695450" y="5691188"/>
            <a:ext cx="355600" cy="461962"/>
          </a:xfrm>
          <a:prstGeom prst="rect">
            <a:avLst/>
          </a:prstGeom>
          <a:noFill/>
          <a:ln w="9525">
            <a:noFill/>
            <a:miter lim="800000"/>
            <a:headEnd/>
            <a:tailEnd/>
          </a:ln>
        </p:spPr>
        <p:txBody>
          <a:bodyPr wrap="none">
            <a:spAutoFit/>
          </a:bodyPr>
          <a:lstStyle/>
          <a:p>
            <a:r>
              <a:rPr lang="en-US" altLang="ja-JP" sz="2400"/>
              <a:t>a</a:t>
            </a:r>
          </a:p>
        </p:txBody>
      </p:sp>
      <p:sp>
        <p:nvSpPr>
          <p:cNvPr id="72724" name="テキスト ボックス 49"/>
          <p:cNvSpPr txBox="1">
            <a:spLocks noChangeArrowheads="1"/>
          </p:cNvSpPr>
          <p:nvPr/>
        </p:nvSpPr>
        <p:spPr bwMode="auto">
          <a:xfrm>
            <a:off x="2452688" y="5694363"/>
            <a:ext cx="357187" cy="830262"/>
          </a:xfrm>
          <a:prstGeom prst="rect">
            <a:avLst/>
          </a:prstGeom>
          <a:noFill/>
          <a:ln w="9525">
            <a:noFill/>
            <a:miter lim="800000"/>
            <a:headEnd/>
            <a:tailEnd/>
          </a:ln>
        </p:spPr>
        <p:txBody>
          <a:bodyPr wrap="none">
            <a:spAutoFit/>
          </a:bodyPr>
          <a:lstStyle/>
          <a:p>
            <a:r>
              <a:rPr lang="en-US" altLang="ja-JP" sz="2400"/>
              <a:t>b</a:t>
            </a:r>
          </a:p>
          <a:p>
            <a:endParaRPr lang="ja-JP" altLang="en-US" sz="2400"/>
          </a:p>
        </p:txBody>
      </p:sp>
      <p:sp>
        <p:nvSpPr>
          <p:cNvPr id="72725" name="テキスト ボックス 50"/>
          <p:cNvSpPr txBox="1">
            <a:spLocks noChangeArrowheads="1"/>
          </p:cNvSpPr>
          <p:nvPr/>
        </p:nvSpPr>
        <p:spPr bwMode="auto">
          <a:xfrm>
            <a:off x="3173413" y="5703888"/>
            <a:ext cx="339725" cy="461962"/>
          </a:xfrm>
          <a:prstGeom prst="rect">
            <a:avLst/>
          </a:prstGeom>
          <a:noFill/>
          <a:ln w="9525">
            <a:noFill/>
            <a:miter lim="800000"/>
            <a:headEnd/>
            <a:tailEnd/>
          </a:ln>
        </p:spPr>
        <p:txBody>
          <a:bodyPr wrap="none">
            <a:spAutoFit/>
          </a:bodyPr>
          <a:lstStyle/>
          <a:p>
            <a:r>
              <a:rPr lang="en-US" altLang="ja-JP" sz="2400"/>
              <a:t>c</a:t>
            </a:r>
          </a:p>
        </p:txBody>
      </p:sp>
      <p:sp>
        <p:nvSpPr>
          <p:cNvPr id="72726" name="テキスト ボックス 51"/>
          <p:cNvSpPr txBox="1">
            <a:spLocks noChangeArrowheads="1"/>
          </p:cNvSpPr>
          <p:nvPr/>
        </p:nvSpPr>
        <p:spPr bwMode="auto">
          <a:xfrm>
            <a:off x="3856038" y="5703888"/>
            <a:ext cx="355600" cy="461962"/>
          </a:xfrm>
          <a:prstGeom prst="rect">
            <a:avLst/>
          </a:prstGeom>
          <a:noFill/>
          <a:ln w="9525">
            <a:noFill/>
            <a:miter lim="800000"/>
            <a:headEnd/>
            <a:tailEnd/>
          </a:ln>
        </p:spPr>
        <p:txBody>
          <a:bodyPr wrap="none">
            <a:spAutoFit/>
          </a:bodyPr>
          <a:lstStyle/>
          <a:p>
            <a:r>
              <a:rPr lang="en-US" altLang="ja-JP" sz="2400"/>
              <a:t>d</a:t>
            </a:r>
          </a:p>
        </p:txBody>
      </p:sp>
      <p:cxnSp>
        <p:nvCxnSpPr>
          <p:cNvPr id="53" name="直線コネクタ 52"/>
          <p:cNvCxnSpPr>
            <a:endCxn id="33" idx="3"/>
          </p:cNvCxnSpPr>
          <p:nvPr/>
        </p:nvCxnSpPr>
        <p:spPr bwMode="auto">
          <a:xfrm rot="5400000" flipH="1" flipV="1">
            <a:off x="1783557" y="4525168"/>
            <a:ext cx="1200150" cy="976313"/>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55" name="直線コネクタ 54"/>
          <p:cNvCxnSpPr/>
          <p:nvPr/>
        </p:nvCxnSpPr>
        <p:spPr bwMode="auto">
          <a:xfrm rot="5400000" flipH="1" flipV="1">
            <a:off x="2546350" y="4500563"/>
            <a:ext cx="1201738" cy="976312"/>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56" name="直線コネクタ 55"/>
          <p:cNvCxnSpPr>
            <a:endCxn id="33" idx="5"/>
          </p:cNvCxnSpPr>
          <p:nvPr/>
        </p:nvCxnSpPr>
        <p:spPr bwMode="auto">
          <a:xfrm rot="16200000" flipV="1">
            <a:off x="2555876" y="4846637"/>
            <a:ext cx="1225550" cy="358775"/>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spTree>
  </p:cSld>
  <p:clrMapOvr>
    <a:masterClrMapping/>
  </p:clrMapOvr>
  <p:transition advTm="14149"/>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タイトル 1"/>
          <p:cNvSpPr>
            <a:spLocks noGrp="1"/>
          </p:cNvSpPr>
          <p:nvPr>
            <p:ph type="title"/>
          </p:nvPr>
        </p:nvSpPr>
        <p:spPr/>
        <p:txBody>
          <a:bodyPr/>
          <a:lstStyle/>
          <a:p>
            <a:pPr eaLnBrk="1" hangingPunct="1"/>
            <a:r>
              <a:rPr lang="en-US" altLang="ja-JP"/>
              <a:t>1</a:t>
            </a:r>
            <a:r>
              <a:rPr lang="ja-JP" altLang="en-US"/>
              <a:t>　様々なグラフの例</a:t>
            </a:r>
          </a:p>
        </p:txBody>
      </p:sp>
      <p:sp>
        <p:nvSpPr>
          <p:cNvPr id="73731" name="コンテンツ プレースホルダー 2"/>
          <p:cNvSpPr>
            <a:spLocks noGrp="1"/>
          </p:cNvSpPr>
          <p:nvPr>
            <p:ph idx="1"/>
          </p:nvPr>
        </p:nvSpPr>
        <p:spPr/>
        <p:txBody>
          <a:bodyPr/>
          <a:lstStyle/>
          <a:p>
            <a:pPr eaLnBrk="1" hangingPunct="1">
              <a:buFont typeface="Wingdings 2" pitchFamily="18" charset="2"/>
              <a:buNone/>
            </a:pPr>
            <a:endParaRPr lang="en-US" altLang="ja-JP" sz="2400"/>
          </a:p>
          <a:p>
            <a:pPr eaLnBrk="1" hangingPunct="1">
              <a:buFont typeface="Wingdings 2" pitchFamily="18" charset="2"/>
              <a:buNone/>
            </a:pPr>
            <a:endParaRPr lang="en-US" altLang="ja-JP" sz="2400"/>
          </a:p>
          <a:p>
            <a:pPr eaLnBrk="1" hangingPunct="1">
              <a:buFont typeface="Wingdings 2" pitchFamily="18" charset="2"/>
              <a:buNone/>
            </a:pPr>
            <a:endParaRPr lang="en-US" altLang="ja-JP" sz="2400"/>
          </a:p>
          <a:p>
            <a:pPr eaLnBrk="1" hangingPunct="1">
              <a:buFont typeface="Wingdings 2" pitchFamily="18" charset="2"/>
              <a:buNone/>
            </a:pPr>
            <a:endParaRPr lang="en-US" altLang="ja-JP" sz="2400"/>
          </a:p>
        </p:txBody>
      </p:sp>
      <p:sp>
        <p:nvSpPr>
          <p:cNvPr id="4" name="コンテンツ プレースホルダー 2"/>
          <p:cNvSpPr txBox="1">
            <a:spLocks/>
          </p:cNvSpPr>
          <p:nvPr/>
        </p:nvSpPr>
        <p:spPr bwMode="auto">
          <a:xfrm>
            <a:off x="609600" y="2087563"/>
            <a:ext cx="8534400" cy="4389437"/>
          </a:xfrm>
          <a:prstGeom prst="rect">
            <a:avLst/>
          </a:prstGeom>
          <a:noFill/>
          <a:ln>
            <a:noFill/>
          </a:ln>
        </p:spPr>
        <p:txBody>
          <a:bodyPr/>
          <a:lstStyle/>
          <a:p>
            <a:pPr marL="273050" indent="-273050">
              <a:spcBef>
                <a:spcPct val="20000"/>
              </a:spcBef>
              <a:buClr>
                <a:srgbClr val="0BD0D9"/>
              </a:buClr>
              <a:buSzPct val="95000"/>
              <a:defRPr/>
            </a:pPr>
            <a:r>
              <a:rPr lang="ja-JP" altLang="en-US" sz="2400" dirty="0">
                <a:latin typeface="Calibri" pitchFamily="34" charset="0"/>
                <a:ea typeface="ＭＳ Ｐゴシック" charset="-128"/>
              </a:rPr>
              <a:t>完全</a:t>
            </a:r>
            <a:r>
              <a:rPr lang="en-US" altLang="ja-JP" sz="2400" dirty="0">
                <a:latin typeface="Calibri" pitchFamily="34" charset="0"/>
                <a:ea typeface="ＭＳ Ｐゴシック" charset="-128"/>
              </a:rPr>
              <a:t>2</a:t>
            </a:r>
            <a:r>
              <a:rPr lang="ja-JP" altLang="en-US" sz="2400" dirty="0">
                <a:latin typeface="Calibri" pitchFamily="34" charset="0"/>
                <a:ea typeface="ＭＳ Ｐゴシック" charset="-128"/>
              </a:rPr>
              <a:t>部グラフ：</a:t>
            </a:r>
            <a:r>
              <a:rPr lang="en-US" altLang="ja-JP" sz="2400" dirty="0">
                <a:latin typeface="Calibri" pitchFamily="34" charset="0"/>
                <a:ea typeface="ＭＳ Ｐゴシック" charset="-128"/>
              </a:rPr>
              <a:t> V(G)=V</a:t>
            </a:r>
            <a:r>
              <a:rPr lang="en-US" altLang="ja-JP" sz="2400" baseline="-25000" dirty="0">
                <a:latin typeface="Calibri" pitchFamily="34" charset="0"/>
                <a:ea typeface="ＭＳ Ｐゴシック" charset="-128"/>
              </a:rPr>
              <a:t>1</a:t>
            </a:r>
            <a:r>
              <a:rPr lang="en-US" altLang="ja-JP" sz="2400" dirty="0">
                <a:latin typeface="Calibri" pitchFamily="34" charset="0"/>
                <a:ea typeface="ＭＳ Ｐゴシック" charset="-128"/>
              </a:rPr>
              <a:t> </a:t>
            </a:r>
            <a:r>
              <a:rPr lang="ja-JP" altLang="en-US" sz="2400" dirty="0">
                <a:latin typeface="Calibri" pitchFamily="34" charset="0"/>
                <a:ea typeface="ＭＳ Ｐゴシック" charset="-128"/>
              </a:rPr>
              <a:t>∪ </a:t>
            </a:r>
            <a:r>
              <a:rPr lang="en-US" altLang="ja-JP" sz="2400" dirty="0">
                <a:latin typeface="Calibri" pitchFamily="34" charset="0"/>
                <a:ea typeface="ＭＳ Ｐゴシック" charset="-128"/>
              </a:rPr>
              <a:t>V</a:t>
            </a:r>
            <a:r>
              <a:rPr lang="en-US" altLang="ja-JP" sz="2400" baseline="-25000" dirty="0">
                <a:latin typeface="Calibri" pitchFamily="34" charset="0"/>
                <a:ea typeface="ＭＳ Ｐゴシック" charset="-128"/>
              </a:rPr>
              <a:t>2</a:t>
            </a:r>
            <a:r>
              <a:rPr lang="en-US" altLang="ja-JP" sz="2400" dirty="0">
                <a:latin typeface="Calibri" pitchFamily="34" charset="0"/>
                <a:ea typeface="ＭＳ Ｐゴシック" charset="-128"/>
              </a:rPr>
              <a:t>, V</a:t>
            </a:r>
            <a:r>
              <a:rPr lang="en-US" altLang="ja-JP" sz="2400" baseline="-25000" dirty="0">
                <a:latin typeface="Calibri" pitchFamily="34" charset="0"/>
                <a:ea typeface="ＭＳ Ｐゴシック" charset="-128"/>
              </a:rPr>
              <a:t>1</a:t>
            </a:r>
            <a:r>
              <a:rPr lang="en-US" altLang="ja-JP" sz="2400" dirty="0">
                <a:latin typeface="Calibri" pitchFamily="34" charset="0"/>
                <a:ea typeface="ＭＳ Ｐゴシック" charset="-128"/>
              </a:rPr>
              <a:t> </a:t>
            </a:r>
            <a:r>
              <a:rPr lang="ja-JP" altLang="en-US" sz="2400" dirty="0">
                <a:latin typeface="Calibri" pitchFamily="34" charset="0"/>
                <a:ea typeface="ＭＳ Ｐゴシック" charset="-128"/>
              </a:rPr>
              <a:t>∩ </a:t>
            </a:r>
            <a:r>
              <a:rPr lang="en-US" altLang="ja-JP" sz="2400" dirty="0">
                <a:latin typeface="Calibri" pitchFamily="34" charset="0"/>
                <a:ea typeface="ＭＳ Ｐゴシック" charset="-128"/>
              </a:rPr>
              <a:t>V</a:t>
            </a:r>
            <a:r>
              <a:rPr lang="en-US" altLang="ja-JP" sz="2400" baseline="-25000" dirty="0">
                <a:latin typeface="Calibri" pitchFamily="34" charset="0"/>
                <a:ea typeface="ＭＳ Ｐゴシック" charset="-128"/>
              </a:rPr>
              <a:t>2</a:t>
            </a:r>
            <a:r>
              <a:rPr lang="en-US" altLang="ja-JP" sz="2400" dirty="0">
                <a:latin typeface="Calibri" pitchFamily="34" charset="0"/>
                <a:ea typeface="ＭＳ Ｐゴシック" charset="-128"/>
              </a:rPr>
              <a:t>=</a:t>
            </a:r>
            <a:r>
              <a:rPr lang="ja-JP" altLang="en-US" sz="2400" dirty="0">
                <a:latin typeface="Calibri" pitchFamily="34" charset="0"/>
                <a:ea typeface="ＭＳ Ｐゴシック" charset="-128"/>
              </a:rPr>
              <a:t>∅</a:t>
            </a:r>
            <a:endParaRPr lang="en-US" altLang="ja-JP" sz="2400" dirty="0">
              <a:latin typeface="Calibri" pitchFamily="34" charset="0"/>
              <a:ea typeface="ＭＳ Ｐゴシック" charset="-128"/>
            </a:endParaRPr>
          </a:p>
          <a:p>
            <a:pPr marL="273050" indent="-273050">
              <a:spcBef>
                <a:spcPct val="20000"/>
              </a:spcBef>
              <a:buClr>
                <a:srgbClr val="0BD0D9"/>
              </a:buClr>
              <a:buSzPct val="95000"/>
              <a:defRPr/>
            </a:pPr>
            <a:r>
              <a:rPr lang="en-US" altLang="ja-JP" sz="2400" dirty="0">
                <a:latin typeface="Calibri" pitchFamily="34" charset="0"/>
                <a:ea typeface="ＭＳ Ｐゴシック" charset="-128"/>
              </a:rPr>
              <a:t>                     </a:t>
            </a:r>
            <a:r>
              <a:rPr lang="ja-JP" altLang="en-US" sz="2400" dirty="0">
                <a:latin typeface="Calibri" pitchFamily="34" charset="0"/>
                <a:ea typeface="ＭＳ Ｐゴシック" charset="-128"/>
              </a:rPr>
              <a:t>　　　 </a:t>
            </a:r>
            <a:r>
              <a:rPr lang="en-US" altLang="ja-JP" sz="2400" dirty="0">
                <a:latin typeface="Calibri" pitchFamily="34" charset="0"/>
                <a:ea typeface="ＭＳ Ｐゴシック" charset="-128"/>
              </a:rPr>
              <a:t>E(G)={</a:t>
            </a:r>
            <a:r>
              <a:rPr lang="en-US" altLang="ja-JP" sz="2400" dirty="0" err="1">
                <a:latin typeface="Calibri" pitchFamily="34" charset="0"/>
                <a:ea typeface="ＭＳ Ｐゴシック" charset="-128"/>
              </a:rPr>
              <a:t>xy</a:t>
            </a:r>
            <a:r>
              <a:rPr lang="en-US" altLang="ja-JP" sz="2400" dirty="0">
                <a:latin typeface="Calibri" pitchFamily="34" charset="0"/>
                <a:ea typeface="ＭＳ Ｐゴシック" charset="-128"/>
              </a:rPr>
              <a:t>: x </a:t>
            </a:r>
            <a:r>
              <a:rPr lang="ja-JP" altLang="en-US" sz="2400" dirty="0">
                <a:latin typeface="Calibri" pitchFamily="34" charset="0"/>
                <a:ea typeface="ＭＳ Ｐゴシック" charset="-128"/>
              </a:rPr>
              <a:t>∈ </a:t>
            </a:r>
            <a:r>
              <a:rPr lang="en-US" altLang="ja-JP" sz="2400" dirty="0">
                <a:latin typeface="Calibri" pitchFamily="34" charset="0"/>
                <a:ea typeface="ＭＳ Ｐゴシック" charset="-128"/>
              </a:rPr>
              <a:t>V</a:t>
            </a:r>
            <a:r>
              <a:rPr lang="en-US" altLang="ja-JP" sz="2400" baseline="-25000" dirty="0">
                <a:latin typeface="Calibri" pitchFamily="34" charset="0"/>
                <a:ea typeface="ＭＳ Ｐゴシック" charset="-128"/>
              </a:rPr>
              <a:t>1</a:t>
            </a:r>
            <a:r>
              <a:rPr lang="en-US" altLang="ja-JP" sz="2400" dirty="0">
                <a:latin typeface="Calibri" pitchFamily="34" charset="0"/>
                <a:ea typeface="ＭＳ Ｐゴシック" charset="-128"/>
              </a:rPr>
              <a:t>, y </a:t>
            </a:r>
            <a:r>
              <a:rPr lang="ja-JP" altLang="en-US" sz="2400" dirty="0">
                <a:latin typeface="Calibri" pitchFamily="34" charset="0"/>
                <a:ea typeface="ＭＳ Ｐゴシック" charset="-128"/>
              </a:rPr>
              <a:t>∈ </a:t>
            </a:r>
            <a:r>
              <a:rPr lang="en-US" altLang="ja-JP" sz="2400" dirty="0">
                <a:latin typeface="Calibri" pitchFamily="34" charset="0"/>
                <a:ea typeface="ＭＳ Ｐゴシック" charset="-128"/>
              </a:rPr>
              <a:t>V</a:t>
            </a:r>
            <a:r>
              <a:rPr lang="en-US" altLang="ja-JP" sz="2400" baseline="-25000" dirty="0">
                <a:latin typeface="Calibri" pitchFamily="34" charset="0"/>
                <a:ea typeface="ＭＳ Ｐゴシック" charset="-128"/>
              </a:rPr>
              <a:t>2</a:t>
            </a:r>
            <a:r>
              <a:rPr lang="en-US" altLang="ja-JP" sz="2400" dirty="0">
                <a:latin typeface="Calibri" pitchFamily="34" charset="0"/>
                <a:ea typeface="ＭＳ Ｐゴシック" charset="-128"/>
              </a:rPr>
              <a:t>} </a:t>
            </a:r>
            <a:r>
              <a:rPr lang="ja-JP" altLang="en-US" sz="2400" dirty="0">
                <a:latin typeface="Calibri" pitchFamily="34" charset="0"/>
                <a:ea typeface="ＭＳ Ｐゴシック" charset="-128"/>
              </a:rPr>
              <a:t>で表されるグラフ</a:t>
            </a:r>
            <a:endParaRPr lang="en-US" altLang="ja-JP" sz="2400" dirty="0">
              <a:latin typeface="Calibri" pitchFamily="34" charset="0"/>
              <a:ea typeface="ＭＳ Ｐゴシック" charset="-128"/>
            </a:endParaRPr>
          </a:p>
          <a:p>
            <a:pPr marL="273050" indent="-273050">
              <a:spcBef>
                <a:spcPct val="20000"/>
              </a:spcBef>
              <a:buClr>
                <a:srgbClr val="0BD0D9"/>
              </a:buClr>
              <a:buSzPct val="95000"/>
              <a:defRPr/>
            </a:pPr>
            <a:r>
              <a:rPr lang="ja-JP" altLang="en-US" sz="2400" dirty="0">
                <a:latin typeface="Calibri" pitchFamily="34" charset="0"/>
                <a:ea typeface="ＭＳ Ｐゴシック" charset="-128"/>
              </a:rPr>
              <a:t>　　　　　　　         </a:t>
            </a:r>
            <a:r>
              <a:rPr lang="en-US" altLang="ja-JP" sz="2400" dirty="0">
                <a:latin typeface="Calibri" pitchFamily="34" charset="0"/>
                <a:ea typeface="ＭＳ Ｐゴシック" charset="-128"/>
              </a:rPr>
              <a:t>|V</a:t>
            </a:r>
            <a:r>
              <a:rPr lang="en-US" altLang="ja-JP" sz="2400" baseline="-25000" dirty="0">
                <a:latin typeface="Calibri" pitchFamily="34" charset="0"/>
                <a:ea typeface="ＭＳ Ｐゴシック" charset="-128"/>
              </a:rPr>
              <a:t>1</a:t>
            </a:r>
            <a:r>
              <a:rPr lang="en-US" altLang="ja-JP" sz="2400" dirty="0">
                <a:latin typeface="Calibri" pitchFamily="34" charset="0"/>
                <a:ea typeface="ＭＳ Ｐゴシック" charset="-128"/>
              </a:rPr>
              <a:t>|=l, |V</a:t>
            </a:r>
            <a:r>
              <a:rPr lang="en-US" altLang="ja-JP" sz="2400" baseline="-25000" dirty="0">
                <a:latin typeface="Calibri" pitchFamily="34" charset="0"/>
                <a:ea typeface="ＭＳ Ｐゴシック" charset="-128"/>
              </a:rPr>
              <a:t>2</a:t>
            </a:r>
            <a:r>
              <a:rPr lang="en-US" altLang="ja-JP" sz="2400" dirty="0">
                <a:latin typeface="Calibri" pitchFamily="34" charset="0"/>
                <a:ea typeface="ＭＳ Ｐゴシック" charset="-128"/>
              </a:rPr>
              <a:t>|=m </a:t>
            </a:r>
            <a:r>
              <a:rPr lang="ja-JP" altLang="en-US" sz="2400" dirty="0">
                <a:latin typeface="Calibri" pitchFamily="34" charset="0"/>
                <a:ea typeface="ＭＳ Ｐゴシック" charset="-128"/>
              </a:rPr>
              <a:t>のとき，</a:t>
            </a:r>
            <a:r>
              <a:rPr lang="en-US" altLang="ja-JP" sz="2400" dirty="0" err="1">
                <a:latin typeface="Calibri" pitchFamily="34" charset="0"/>
                <a:ea typeface="ＭＳ Ｐゴシック" charset="-128"/>
              </a:rPr>
              <a:t>K</a:t>
            </a:r>
            <a:r>
              <a:rPr lang="en-US" altLang="ja-JP" sz="1600" dirty="0" err="1">
                <a:latin typeface="Calibri" pitchFamily="34" charset="0"/>
                <a:ea typeface="ＭＳ Ｐゴシック" charset="-128"/>
              </a:rPr>
              <a:t>l,m</a:t>
            </a:r>
            <a:r>
              <a:rPr lang="ja-JP" altLang="en-US" sz="2400" dirty="0">
                <a:latin typeface="Calibri" pitchFamily="34" charset="0"/>
                <a:ea typeface="ＭＳ Ｐゴシック" charset="-128"/>
              </a:rPr>
              <a:t>で表される　　　</a:t>
            </a:r>
            <a:endParaRPr lang="en-US" altLang="ja-JP" sz="2400" dirty="0">
              <a:latin typeface="Calibri" pitchFamily="34" charset="0"/>
              <a:ea typeface="ＭＳ Ｐゴシック" charset="-128"/>
            </a:endParaRPr>
          </a:p>
          <a:p>
            <a:pPr marL="273050" indent="-273050">
              <a:spcBef>
                <a:spcPct val="20000"/>
              </a:spcBef>
              <a:buClr>
                <a:srgbClr val="0BD0D9"/>
              </a:buClr>
              <a:buSzPct val="95000"/>
              <a:defRPr/>
            </a:pPr>
            <a:r>
              <a:rPr lang="en-US" altLang="ja-JP" sz="2400" dirty="0">
                <a:latin typeface="Calibri" pitchFamily="34" charset="0"/>
                <a:ea typeface="+mn-ea"/>
              </a:rPr>
              <a:t>  </a:t>
            </a:r>
          </a:p>
          <a:p>
            <a:pPr marL="273050" indent="-273050">
              <a:spcBef>
                <a:spcPct val="20000"/>
              </a:spcBef>
              <a:buClr>
                <a:srgbClr val="0BD0D9"/>
              </a:buClr>
              <a:buSzPct val="95000"/>
              <a:defRPr/>
            </a:pPr>
            <a:endParaRPr lang="en-US" altLang="ja-JP" sz="2400" dirty="0">
              <a:latin typeface="Calibri" pitchFamily="34" charset="0"/>
              <a:ea typeface="+mn-ea"/>
            </a:endParaRPr>
          </a:p>
          <a:p>
            <a:pPr marL="273050" indent="-273050">
              <a:spcBef>
                <a:spcPct val="20000"/>
              </a:spcBef>
              <a:buClr>
                <a:srgbClr val="0BD0D9"/>
              </a:buClr>
              <a:buSzPct val="95000"/>
              <a:defRPr/>
            </a:pPr>
            <a:r>
              <a:rPr lang="en-US" altLang="ja-JP" sz="2400" dirty="0">
                <a:latin typeface="Calibri" pitchFamily="34" charset="0"/>
                <a:ea typeface="+mn-ea"/>
              </a:rPr>
              <a:t>                                                        V</a:t>
            </a:r>
            <a:r>
              <a:rPr lang="en-US" altLang="ja-JP" sz="2400" baseline="-25000" dirty="0">
                <a:latin typeface="Calibri" pitchFamily="34" charset="0"/>
                <a:ea typeface="+mn-ea"/>
              </a:rPr>
              <a:t>1</a:t>
            </a:r>
            <a:r>
              <a:rPr lang="en-US" altLang="ja-JP" sz="2400" dirty="0">
                <a:latin typeface="Calibri" pitchFamily="34" charset="0"/>
                <a:ea typeface="+mn-ea"/>
              </a:rPr>
              <a:t>={</a:t>
            </a:r>
            <a:r>
              <a:rPr lang="en-US" altLang="ja-JP" sz="2400" dirty="0" err="1">
                <a:latin typeface="Calibri" pitchFamily="34" charset="0"/>
                <a:ea typeface="+mn-ea"/>
              </a:rPr>
              <a:t>u,v,w</a:t>
            </a:r>
            <a:r>
              <a:rPr lang="en-US" altLang="ja-JP" sz="2400" dirty="0">
                <a:latin typeface="Calibri" pitchFamily="34" charset="0"/>
                <a:ea typeface="+mn-ea"/>
              </a:rPr>
              <a:t>}, V</a:t>
            </a:r>
            <a:r>
              <a:rPr lang="en-US" altLang="ja-JP" sz="2400" baseline="-25000" dirty="0">
                <a:latin typeface="Calibri" pitchFamily="34" charset="0"/>
                <a:ea typeface="+mn-ea"/>
              </a:rPr>
              <a:t>2</a:t>
            </a:r>
            <a:r>
              <a:rPr lang="en-US" altLang="ja-JP" sz="2400" dirty="0">
                <a:latin typeface="Calibri" pitchFamily="34" charset="0"/>
                <a:ea typeface="+mn-ea"/>
              </a:rPr>
              <a:t>={</a:t>
            </a:r>
            <a:r>
              <a:rPr lang="en-US" altLang="ja-JP" sz="2400" dirty="0" err="1">
                <a:latin typeface="Calibri" pitchFamily="34" charset="0"/>
                <a:ea typeface="+mn-ea"/>
              </a:rPr>
              <a:t>a,b,c,d</a:t>
            </a:r>
            <a:r>
              <a:rPr lang="en-US" altLang="ja-JP" sz="2400" dirty="0">
                <a:latin typeface="Calibri" pitchFamily="34" charset="0"/>
                <a:ea typeface="+mn-ea"/>
              </a:rPr>
              <a:t>}</a:t>
            </a:r>
          </a:p>
          <a:p>
            <a:pPr marL="273050" indent="-273050">
              <a:spcBef>
                <a:spcPct val="20000"/>
              </a:spcBef>
              <a:buClr>
                <a:srgbClr val="0BD0D9"/>
              </a:buClr>
              <a:buSzPct val="95000"/>
              <a:defRPr/>
            </a:pPr>
            <a:r>
              <a:rPr lang="en-US" altLang="ja-JP" sz="2400" dirty="0">
                <a:latin typeface="Calibri" pitchFamily="34" charset="0"/>
                <a:ea typeface="+mn-ea"/>
              </a:rPr>
              <a:t>                                                        |V</a:t>
            </a:r>
            <a:r>
              <a:rPr lang="en-US" altLang="ja-JP" sz="2400" baseline="-25000" dirty="0">
                <a:latin typeface="Calibri" pitchFamily="34" charset="0"/>
                <a:ea typeface="+mn-ea"/>
              </a:rPr>
              <a:t>1</a:t>
            </a:r>
            <a:r>
              <a:rPr lang="en-US" altLang="ja-JP" sz="2400" dirty="0">
                <a:latin typeface="Calibri" pitchFamily="34" charset="0"/>
                <a:ea typeface="+mn-ea"/>
              </a:rPr>
              <a:t>|=3, |V</a:t>
            </a:r>
            <a:r>
              <a:rPr lang="en-US" altLang="ja-JP" sz="2400" baseline="-25000" dirty="0">
                <a:latin typeface="Calibri" pitchFamily="34" charset="0"/>
                <a:ea typeface="+mn-ea"/>
              </a:rPr>
              <a:t>2</a:t>
            </a:r>
            <a:r>
              <a:rPr lang="en-US" altLang="ja-JP" sz="2400" dirty="0">
                <a:latin typeface="Calibri" pitchFamily="34" charset="0"/>
                <a:ea typeface="+mn-ea"/>
              </a:rPr>
              <a:t>|=4</a:t>
            </a:r>
          </a:p>
          <a:p>
            <a:pPr marL="273050" indent="-273050">
              <a:spcBef>
                <a:spcPct val="20000"/>
              </a:spcBef>
              <a:buClr>
                <a:srgbClr val="0BD0D9"/>
              </a:buClr>
              <a:buSzPct val="95000"/>
              <a:defRPr/>
            </a:pPr>
            <a:r>
              <a:rPr lang="en-US" altLang="ja-JP" sz="2400" dirty="0">
                <a:latin typeface="Calibri" pitchFamily="34" charset="0"/>
                <a:ea typeface="+mn-ea"/>
              </a:rPr>
              <a:t>                                                         </a:t>
            </a:r>
          </a:p>
          <a:p>
            <a:pPr marL="273050" indent="-273050">
              <a:spcBef>
                <a:spcPct val="20000"/>
              </a:spcBef>
              <a:buClr>
                <a:srgbClr val="0BD0D9"/>
              </a:buClr>
              <a:buSzPct val="95000"/>
              <a:defRPr/>
            </a:pPr>
            <a:endParaRPr lang="en-US" altLang="ja-JP" sz="2400" dirty="0">
              <a:latin typeface="Calibri" pitchFamily="34" charset="0"/>
              <a:ea typeface="+mn-ea"/>
            </a:endParaRPr>
          </a:p>
          <a:p>
            <a:pPr marL="273050" indent="-273050">
              <a:spcBef>
                <a:spcPct val="20000"/>
              </a:spcBef>
              <a:buClr>
                <a:srgbClr val="0BD0D9"/>
              </a:buClr>
              <a:buSzPct val="95000"/>
              <a:defRPr/>
            </a:pPr>
            <a:r>
              <a:rPr lang="en-US" altLang="ja-JP" sz="2400" dirty="0">
                <a:latin typeface="Calibri" pitchFamily="34" charset="0"/>
                <a:ea typeface="+mn-ea"/>
              </a:rPr>
              <a:t>                                </a:t>
            </a:r>
            <a:r>
              <a:rPr lang="en-US" altLang="ja-JP" sz="2400" dirty="0">
                <a:latin typeface="Calibri" pitchFamily="34" charset="0"/>
                <a:ea typeface="ＭＳ Ｐゴシック" charset="-128"/>
              </a:rPr>
              <a:t>K</a:t>
            </a:r>
            <a:r>
              <a:rPr lang="en-US" altLang="ja-JP" sz="1600" dirty="0">
                <a:latin typeface="Calibri" pitchFamily="34" charset="0"/>
                <a:ea typeface="ＭＳ Ｐゴシック" charset="-128"/>
              </a:rPr>
              <a:t>3,4</a:t>
            </a:r>
            <a:endParaRPr lang="en-US" altLang="ja-JP" sz="1600" dirty="0">
              <a:latin typeface="Calibri" pitchFamily="34" charset="0"/>
              <a:ea typeface="+mn-ea"/>
            </a:endParaRPr>
          </a:p>
          <a:p>
            <a:pPr marL="273050" indent="-273050">
              <a:spcBef>
                <a:spcPct val="20000"/>
              </a:spcBef>
              <a:buClr>
                <a:srgbClr val="0BD0D9"/>
              </a:buClr>
              <a:buSzPct val="95000"/>
              <a:defRPr/>
            </a:pPr>
            <a:endParaRPr lang="en-US" altLang="ja-JP" sz="2400" dirty="0">
              <a:latin typeface="Calibri" pitchFamily="34" charset="0"/>
              <a:ea typeface="+mn-ea"/>
            </a:endParaRPr>
          </a:p>
          <a:p>
            <a:pPr marL="273050" indent="-273050">
              <a:spcBef>
                <a:spcPct val="20000"/>
              </a:spcBef>
              <a:buClr>
                <a:srgbClr val="0BD0D9"/>
              </a:buClr>
              <a:buSzPct val="95000"/>
              <a:defRPr/>
            </a:pPr>
            <a:endParaRPr lang="en-US" altLang="ja-JP" sz="2400" dirty="0">
              <a:latin typeface="Calibri" pitchFamily="34" charset="0"/>
              <a:ea typeface="+mn-ea"/>
            </a:endParaRPr>
          </a:p>
          <a:p>
            <a:pPr marL="273050" indent="-273050">
              <a:spcBef>
                <a:spcPct val="20000"/>
              </a:spcBef>
              <a:buClr>
                <a:srgbClr val="0BD0D9"/>
              </a:buClr>
              <a:buSzPct val="95000"/>
              <a:defRPr/>
            </a:pPr>
            <a:endParaRPr lang="en-US" altLang="ja-JP" sz="2400" dirty="0">
              <a:latin typeface="Calibri" pitchFamily="34" charset="0"/>
              <a:ea typeface="+mn-ea"/>
            </a:endParaRPr>
          </a:p>
          <a:p>
            <a:pPr marL="273050" indent="-273050">
              <a:spcBef>
                <a:spcPct val="20000"/>
              </a:spcBef>
              <a:buClr>
                <a:srgbClr val="0BD0D9"/>
              </a:buClr>
              <a:buSzPct val="95000"/>
              <a:defRPr/>
            </a:pPr>
            <a:endParaRPr lang="en-US" altLang="ja-JP" sz="1600" dirty="0">
              <a:latin typeface="Calibri" pitchFamily="34" charset="0"/>
              <a:ea typeface="+mn-ea"/>
            </a:endParaRPr>
          </a:p>
        </p:txBody>
      </p:sp>
      <p:cxnSp>
        <p:nvCxnSpPr>
          <p:cNvPr id="5" name="直線コネクタ 4"/>
          <p:cNvCxnSpPr>
            <a:stCxn id="35" idx="0"/>
          </p:cNvCxnSpPr>
          <p:nvPr/>
        </p:nvCxnSpPr>
        <p:spPr bwMode="auto">
          <a:xfrm rot="5400000" flipH="1" flipV="1">
            <a:off x="1450182" y="4815681"/>
            <a:ext cx="1200150" cy="300037"/>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sp>
        <p:nvSpPr>
          <p:cNvPr id="32" name="円/楕円 31"/>
          <p:cNvSpPr/>
          <p:nvPr/>
        </p:nvSpPr>
        <p:spPr bwMode="auto">
          <a:xfrm>
            <a:off x="2127250" y="4270375"/>
            <a:ext cx="166688" cy="166688"/>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3" name="円/楕円 32"/>
          <p:cNvSpPr/>
          <p:nvPr/>
        </p:nvSpPr>
        <p:spPr bwMode="auto">
          <a:xfrm>
            <a:off x="2847975" y="4270375"/>
            <a:ext cx="165100" cy="166688"/>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4" name="円/楕円 33"/>
          <p:cNvSpPr/>
          <p:nvPr/>
        </p:nvSpPr>
        <p:spPr bwMode="auto">
          <a:xfrm>
            <a:off x="3567113" y="4270375"/>
            <a:ext cx="166687" cy="166688"/>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5" name="円/楕円 34"/>
          <p:cNvSpPr/>
          <p:nvPr/>
        </p:nvSpPr>
        <p:spPr bwMode="auto">
          <a:xfrm>
            <a:off x="1817688" y="5565775"/>
            <a:ext cx="165100" cy="166688"/>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6" name="円/楕円 35"/>
          <p:cNvSpPr/>
          <p:nvPr/>
        </p:nvSpPr>
        <p:spPr bwMode="auto">
          <a:xfrm>
            <a:off x="2538413" y="5565775"/>
            <a:ext cx="165100" cy="166688"/>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7" name="円/楕円 36"/>
          <p:cNvSpPr/>
          <p:nvPr/>
        </p:nvSpPr>
        <p:spPr bwMode="auto">
          <a:xfrm>
            <a:off x="3257550" y="5565775"/>
            <a:ext cx="166688" cy="166688"/>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8" name="円/楕円 37"/>
          <p:cNvSpPr/>
          <p:nvPr/>
        </p:nvSpPr>
        <p:spPr bwMode="auto">
          <a:xfrm>
            <a:off x="3978275" y="5565775"/>
            <a:ext cx="165100" cy="166688"/>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cxnSp>
        <p:nvCxnSpPr>
          <p:cNvPr id="40" name="直線コネクタ 39"/>
          <p:cNvCxnSpPr/>
          <p:nvPr/>
        </p:nvCxnSpPr>
        <p:spPr bwMode="auto">
          <a:xfrm rot="5400000" flipH="1" flipV="1">
            <a:off x="2180431" y="4839494"/>
            <a:ext cx="1201738" cy="298450"/>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41" name="直線コネクタ 40"/>
          <p:cNvCxnSpPr/>
          <p:nvPr/>
        </p:nvCxnSpPr>
        <p:spPr bwMode="auto">
          <a:xfrm rot="5400000" flipH="1" flipV="1">
            <a:off x="2900363" y="4838700"/>
            <a:ext cx="1201738" cy="300037"/>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42" name="直線コネクタ 41"/>
          <p:cNvCxnSpPr>
            <a:endCxn id="33" idx="5"/>
          </p:cNvCxnSpPr>
          <p:nvPr/>
        </p:nvCxnSpPr>
        <p:spPr bwMode="auto">
          <a:xfrm rot="16200000" flipV="1">
            <a:off x="2917826" y="4484687"/>
            <a:ext cx="1225550" cy="1082675"/>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44" name="直線コネクタ 43"/>
          <p:cNvCxnSpPr/>
          <p:nvPr/>
        </p:nvCxnSpPr>
        <p:spPr bwMode="auto">
          <a:xfrm rot="16200000" flipV="1">
            <a:off x="1813719" y="4855369"/>
            <a:ext cx="1247775" cy="363537"/>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sp>
        <p:nvSpPr>
          <p:cNvPr id="73745" name="テキスト ボックス 45"/>
          <p:cNvSpPr txBox="1">
            <a:spLocks noChangeArrowheads="1"/>
          </p:cNvSpPr>
          <p:nvPr/>
        </p:nvSpPr>
        <p:spPr bwMode="auto">
          <a:xfrm>
            <a:off x="2055813" y="3860800"/>
            <a:ext cx="355600" cy="831850"/>
          </a:xfrm>
          <a:prstGeom prst="rect">
            <a:avLst/>
          </a:prstGeom>
          <a:noFill/>
          <a:ln w="9525">
            <a:noFill/>
            <a:miter lim="800000"/>
            <a:headEnd/>
            <a:tailEnd/>
          </a:ln>
        </p:spPr>
        <p:txBody>
          <a:bodyPr wrap="none">
            <a:spAutoFit/>
          </a:bodyPr>
          <a:lstStyle/>
          <a:p>
            <a:r>
              <a:rPr lang="en-US" altLang="ja-JP" sz="2400"/>
              <a:t>u</a:t>
            </a:r>
          </a:p>
          <a:p>
            <a:endParaRPr lang="ja-JP" altLang="en-US" sz="2400"/>
          </a:p>
        </p:txBody>
      </p:sp>
      <p:sp>
        <p:nvSpPr>
          <p:cNvPr id="73746" name="テキスト ボックス 46"/>
          <p:cNvSpPr txBox="1">
            <a:spLocks noChangeArrowheads="1"/>
          </p:cNvSpPr>
          <p:nvPr/>
        </p:nvSpPr>
        <p:spPr bwMode="auto">
          <a:xfrm>
            <a:off x="2779713" y="3860800"/>
            <a:ext cx="338137" cy="831850"/>
          </a:xfrm>
          <a:prstGeom prst="rect">
            <a:avLst/>
          </a:prstGeom>
          <a:noFill/>
          <a:ln w="9525">
            <a:noFill/>
            <a:miter lim="800000"/>
            <a:headEnd/>
            <a:tailEnd/>
          </a:ln>
        </p:spPr>
        <p:txBody>
          <a:bodyPr wrap="none">
            <a:spAutoFit/>
          </a:bodyPr>
          <a:lstStyle/>
          <a:p>
            <a:r>
              <a:rPr lang="en-US" altLang="ja-JP" sz="2400"/>
              <a:t>v</a:t>
            </a:r>
          </a:p>
          <a:p>
            <a:endParaRPr lang="ja-JP" altLang="en-US" sz="2400"/>
          </a:p>
        </p:txBody>
      </p:sp>
      <p:sp>
        <p:nvSpPr>
          <p:cNvPr id="73747" name="テキスト ボックス 47"/>
          <p:cNvSpPr txBox="1">
            <a:spLocks noChangeArrowheads="1"/>
          </p:cNvSpPr>
          <p:nvPr/>
        </p:nvSpPr>
        <p:spPr bwMode="auto">
          <a:xfrm>
            <a:off x="3498850" y="3860800"/>
            <a:ext cx="407988" cy="831850"/>
          </a:xfrm>
          <a:prstGeom prst="rect">
            <a:avLst/>
          </a:prstGeom>
          <a:noFill/>
          <a:ln w="9525">
            <a:noFill/>
            <a:miter lim="800000"/>
            <a:headEnd/>
            <a:tailEnd/>
          </a:ln>
        </p:spPr>
        <p:txBody>
          <a:bodyPr wrap="none">
            <a:spAutoFit/>
          </a:bodyPr>
          <a:lstStyle/>
          <a:p>
            <a:r>
              <a:rPr lang="en-US" altLang="ja-JP" sz="2400"/>
              <a:t>w</a:t>
            </a:r>
          </a:p>
          <a:p>
            <a:endParaRPr lang="ja-JP" altLang="en-US" sz="2400"/>
          </a:p>
        </p:txBody>
      </p:sp>
      <p:sp>
        <p:nvSpPr>
          <p:cNvPr id="73748" name="テキスト ボックス 48"/>
          <p:cNvSpPr txBox="1">
            <a:spLocks noChangeArrowheads="1"/>
          </p:cNvSpPr>
          <p:nvPr/>
        </p:nvSpPr>
        <p:spPr bwMode="auto">
          <a:xfrm>
            <a:off x="1695450" y="5691188"/>
            <a:ext cx="355600" cy="461962"/>
          </a:xfrm>
          <a:prstGeom prst="rect">
            <a:avLst/>
          </a:prstGeom>
          <a:noFill/>
          <a:ln w="9525">
            <a:noFill/>
            <a:miter lim="800000"/>
            <a:headEnd/>
            <a:tailEnd/>
          </a:ln>
        </p:spPr>
        <p:txBody>
          <a:bodyPr wrap="none">
            <a:spAutoFit/>
          </a:bodyPr>
          <a:lstStyle/>
          <a:p>
            <a:r>
              <a:rPr lang="en-US" altLang="ja-JP" sz="2400"/>
              <a:t>a</a:t>
            </a:r>
          </a:p>
        </p:txBody>
      </p:sp>
      <p:sp>
        <p:nvSpPr>
          <p:cNvPr id="73749" name="テキスト ボックス 49"/>
          <p:cNvSpPr txBox="1">
            <a:spLocks noChangeArrowheads="1"/>
          </p:cNvSpPr>
          <p:nvPr/>
        </p:nvSpPr>
        <p:spPr bwMode="auto">
          <a:xfrm>
            <a:off x="2452688" y="5694363"/>
            <a:ext cx="357187" cy="830262"/>
          </a:xfrm>
          <a:prstGeom prst="rect">
            <a:avLst/>
          </a:prstGeom>
          <a:noFill/>
          <a:ln w="9525">
            <a:noFill/>
            <a:miter lim="800000"/>
            <a:headEnd/>
            <a:tailEnd/>
          </a:ln>
        </p:spPr>
        <p:txBody>
          <a:bodyPr wrap="none">
            <a:spAutoFit/>
          </a:bodyPr>
          <a:lstStyle/>
          <a:p>
            <a:r>
              <a:rPr lang="en-US" altLang="ja-JP" sz="2400"/>
              <a:t>b</a:t>
            </a:r>
          </a:p>
          <a:p>
            <a:endParaRPr lang="ja-JP" altLang="en-US" sz="2400"/>
          </a:p>
        </p:txBody>
      </p:sp>
      <p:sp>
        <p:nvSpPr>
          <p:cNvPr id="73750" name="テキスト ボックス 50"/>
          <p:cNvSpPr txBox="1">
            <a:spLocks noChangeArrowheads="1"/>
          </p:cNvSpPr>
          <p:nvPr/>
        </p:nvSpPr>
        <p:spPr bwMode="auto">
          <a:xfrm>
            <a:off x="3173413" y="5703888"/>
            <a:ext cx="339725" cy="461962"/>
          </a:xfrm>
          <a:prstGeom prst="rect">
            <a:avLst/>
          </a:prstGeom>
          <a:noFill/>
          <a:ln w="9525">
            <a:noFill/>
            <a:miter lim="800000"/>
            <a:headEnd/>
            <a:tailEnd/>
          </a:ln>
        </p:spPr>
        <p:txBody>
          <a:bodyPr wrap="none">
            <a:spAutoFit/>
          </a:bodyPr>
          <a:lstStyle/>
          <a:p>
            <a:r>
              <a:rPr lang="en-US" altLang="ja-JP" sz="2400"/>
              <a:t>c</a:t>
            </a:r>
          </a:p>
        </p:txBody>
      </p:sp>
      <p:sp>
        <p:nvSpPr>
          <p:cNvPr id="73751" name="テキスト ボックス 51"/>
          <p:cNvSpPr txBox="1">
            <a:spLocks noChangeArrowheads="1"/>
          </p:cNvSpPr>
          <p:nvPr/>
        </p:nvSpPr>
        <p:spPr bwMode="auto">
          <a:xfrm>
            <a:off x="3856038" y="5703888"/>
            <a:ext cx="355600" cy="461962"/>
          </a:xfrm>
          <a:prstGeom prst="rect">
            <a:avLst/>
          </a:prstGeom>
          <a:noFill/>
          <a:ln w="9525">
            <a:noFill/>
            <a:miter lim="800000"/>
            <a:headEnd/>
            <a:tailEnd/>
          </a:ln>
        </p:spPr>
        <p:txBody>
          <a:bodyPr wrap="none">
            <a:spAutoFit/>
          </a:bodyPr>
          <a:lstStyle/>
          <a:p>
            <a:r>
              <a:rPr lang="en-US" altLang="ja-JP" sz="2400"/>
              <a:t>d</a:t>
            </a:r>
          </a:p>
        </p:txBody>
      </p:sp>
      <p:cxnSp>
        <p:nvCxnSpPr>
          <p:cNvPr id="53" name="直線コネクタ 52"/>
          <p:cNvCxnSpPr>
            <a:endCxn id="33" idx="3"/>
          </p:cNvCxnSpPr>
          <p:nvPr/>
        </p:nvCxnSpPr>
        <p:spPr bwMode="auto">
          <a:xfrm rot="5400000" flipH="1" flipV="1">
            <a:off x="1783557" y="4525168"/>
            <a:ext cx="1200150" cy="976313"/>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55" name="直線コネクタ 54"/>
          <p:cNvCxnSpPr/>
          <p:nvPr/>
        </p:nvCxnSpPr>
        <p:spPr bwMode="auto">
          <a:xfrm rot="5400000" flipH="1" flipV="1">
            <a:off x="2546350" y="4500563"/>
            <a:ext cx="1201738" cy="976312"/>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56" name="直線コネクタ 55"/>
          <p:cNvCxnSpPr>
            <a:endCxn id="33" idx="5"/>
          </p:cNvCxnSpPr>
          <p:nvPr/>
        </p:nvCxnSpPr>
        <p:spPr bwMode="auto">
          <a:xfrm rot="16200000" flipV="1">
            <a:off x="2555876" y="4846637"/>
            <a:ext cx="1225550" cy="358775"/>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58" name="直線コネクタ 57"/>
          <p:cNvCxnSpPr>
            <a:endCxn id="34" idx="3"/>
          </p:cNvCxnSpPr>
          <p:nvPr/>
        </p:nvCxnSpPr>
        <p:spPr bwMode="auto">
          <a:xfrm flipV="1">
            <a:off x="1895475" y="4413250"/>
            <a:ext cx="1697038" cy="1190625"/>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60" name="直線コネクタ 59"/>
          <p:cNvCxnSpPr>
            <a:endCxn id="32" idx="5"/>
          </p:cNvCxnSpPr>
          <p:nvPr/>
        </p:nvCxnSpPr>
        <p:spPr bwMode="auto">
          <a:xfrm rot="16200000" flipV="1">
            <a:off x="2210594" y="4471194"/>
            <a:ext cx="1214438" cy="1098550"/>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62" name="直線コネクタ 61"/>
          <p:cNvCxnSpPr>
            <a:endCxn id="34" idx="5"/>
          </p:cNvCxnSpPr>
          <p:nvPr/>
        </p:nvCxnSpPr>
        <p:spPr bwMode="auto">
          <a:xfrm rot="16200000" flipV="1">
            <a:off x="3281363" y="4841875"/>
            <a:ext cx="1214438" cy="357187"/>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64" name="直線コネクタ 63"/>
          <p:cNvCxnSpPr>
            <a:endCxn id="38" idx="1"/>
          </p:cNvCxnSpPr>
          <p:nvPr/>
        </p:nvCxnSpPr>
        <p:spPr bwMode="auto">
          <a:xfrm>
            <a:off x="2208213" y="4352925"/>
            <a:ext cx="1793875" cy="1238250"/>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spTree>
  </p:cSld>
  <p:clrMapOvr>
    <a:masterClrMapping/>
  </p:clrMapOvr>
  <p:transition advTm="14149"/>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タイトル 1"/>
          <p:cNvSpPr>
            <a:spLocks noGrp="1"/>
          </p:cNvSpPr>
          <p:nvPr>
            <p:ph type="title"/>
          </p:nvPr>
        </p:nvSpPr>
        <p:spPr/>
        <p:txBody>
          <a:bodyPr/>
          <a:lstStyle/>
          <a:p>
            <a:pPr eaLnBrk="1" hangingPunct="1"/>
            <a:r>
              <a:rPr lang="en-US" altLang="ja-JP" dirty="0"/>
              <a:t>1</a:t>
            </a:r>
            <a:r>
              <a:rPr lang="ja-JP" altLang="en-US" dirty="0"/>
              <a:t>　様々なグラフの例</a:t>
            </a:r>
          </a:p>
        </p:txBody>
      </p:sp>
      <p:sp>
        <p:nvSpPr>
          <p:cNvPr id="74755" name="コンテンツ プレースホルダー 2"/>
          <p:cNvSpPr>
            <a:spLocks noGrp="1"/>
          </p:cNvSpPr>
          <p:nvPr>
            <p:ph idx="1"/>
          </p:nvPr>
        </p:nvSpPr>
        <p:spPr/>
        <p:txBody>
          <a:bodyPr/>
          <a:lstStyle/>
          <a:p>
            <a:pPr eaLnBrk="1" hangingPunct="1">
              <a:buFont typeface="Wingdings 2" pitchFamily="18" charset="2"/>
              <a:buNone/>
            </a:pPr>
            <a:endParaRPr lang="en-US" altLang="ja-JP" sz="2400"/>
          </a:p>
          <a:p>
            <a:pPr eaLnBrk="1" hangingPunct="1">
              <a:buFont typeface="Wingdings 2" pitchFamily="18" charset="2"/>
              <a:buNone/>
            </a:pPr>
            <a:endParaRPr lang="en-US" altLang="ja-JP" sz="2400"/>
          </a:p>
          <a:p>
            <a:pPr eaLnBrk="1" hangingPunct="1">
              <a:buFont typeface="Wingdings 2" pitchFamily="18" charset="2"/>
              <a:buNone/>
            </a:pPr>
            <a:endParaRPr lang="en-US" altLang="ja-JP" sz="2400"/>
          </a:p>
          <a:p>
            <a:pPr eaLnBrk="1" hangingPunct="1">
              <a:buFont typeface="Wingdings 2" pitchFamily="18" charset="2"/>
              <a:buNone/>
            </a:pPr>
            <a:endParaRPr lang="en-US" altLang="ja-JP" sz="2400"/>
          </a:p>
        </p:txBody>
      </p:sp>
      <p:sp>
        <p:nvSpPr>
          <p:cNvPr id="4" name="コンテンツ プレースホルダー 2"/>
          <p:cNvSpPr txBox="1">
            <a:spLocks/>
          </p:cNvSpPr>
          <p:nvPr/>
        </p:nvSpPr>
        <p:spPr bwMode="auto">
          <a:xfrm>
            <a:off x="609600" y="1847850"/>
            <a:ext cx="8534400" cy="4389438"/>
          </a:xfrm>
          <a:prstGeom prst="rect">
            <a:avLst/>
          </a:prstGeom>
          <a:noFill/>
          <a:ln>
            <a:noFill/>
          </a:ln>
        </p:spPr>
        <p:txBody>
          <a:bodyPr/>
          <a:lstStyle/>
          <a:p>
            <a:pPr marL="273050" indent="-273050">
              <a:spcBef>
                <a:spcPct val="20000"/>
              </a:spcBef>
              <a:buClr>
                <a:srgbClr val="0BD0D9"/>
              </a:buClr>
              <a:buSzPct val="95000"/>
              <a:defRPr/>
            </a:pPr>
            <a:r>
              <a:rPr lang="ja-JP" altLang="en-US" sz="2400" dirty="0">
                <a:latin typeface="Calibri" pitchFamily="34" charset="0"/>
                <a:ea typeface="+mn-ea"/>
              </a:rPr>
              <a:t>道：</a:t>
            </a:r>
            <a:r>
              <a:rPr lang="en-US" altLang="ja-JP" sz="2400" dirty="0" err="1">
                <a:latin typeface="Calibri" pitchFamily="34" charset="0"/>
                <a:ea typeface="+mn-ea"/>
              </a:rPr>
              <a:t>P</a:t>
            </a:r>
            <a:r>
              <a:rPr lang="en-US" altLang="ja-JP" sz="2400" baseline="-25000" dirty="0" err="1">
                <a:latin typeface="Calibri" pitchFamily="34" charset="0"/>
                <a:ea typeface="+mn-ea"/>
              </a:rPr>
              <a:t>n</a:t>
            </a:r>
            <a:endParaRPr lang="en-US" altLang="ja-JP" sz="2400" baseline="-25000" dirty="0">
              <a:latin typeface="Calibri" pitchFamily="34" charset="0"/>
              <a:ea typeface="+mn-ea"/>
            </a:endParaRPr>
          </a:p>
          <a:p>
            <a:pPr marL="273050" indent="-273050">
              <a:spcBef>
                <a:spcPct val="20000"/>
              </a:spcBef>
              <a:buClr>
                <a:srgbClr val="0BD0D9"/>
              </a:buClr>
              <a:buSzPct val="95000"/>
              <a:defRPr/>
            </a:pPr>
            <a:r>
              <a:rPr lang="ja-JP" altLang="en-US" sz="2400" dirty="0">
                <a:latin typeface="Calibri" pitchFamily="34" charset="0"/>
                <a:ea typeface="+mn-ea"/>
              </a:rPr>
              <a:t>閉路：</a:t>
            </a:r>
            <a:r>
              <a:rPr lang="en-US" altLang="ja-JP" sz="2400" dirty="0" err="1">
                <a:latin typeface="Calibri" pitchFamily="34" charset="0"/>
                <a:ea typeface="+mn-ea"/>
              </a:rPr>
              <a:t>C</a:t>
            </a:r>
            <a:r>
              <a:rPr lang="en-US" altLang="ja-JP" sz="2400" baseline="-25000" dirty="0" err="1">
                <a:latin typeface="Calibri" pitchFamily="34" charset="0"/>
                <a:ea typeface="+mn-ea"/>
              </a:rPr>
              <a:t>n</a:t>
            </a:r>
            <a:endParaRPr lang="en-US" altLang="ja-JP" sz="2400" baseline="-25000" dirty="0">
              <a:latin typeface="Calibri" pitchFamily="34" charset="0"/>
              <a:ea typeface="+mn-ea"/>
            </a:endParaRPr>
          </a:p>
          <a:p>
            <a:pPr marL="273050" indent="-273050">
              <a:spcBef>
                <a:spcPct val="20000"/>
              </a:spcBef>
              <a:buClr>
                <a:srgbClr val="0BD0D9"/>
              </a:buClr>
              <a:buSzPct val="95000"/>
              <a:defRPr/>
            </a:pPr>
            <a:r>
              <a:rPr lang="ja-JP" altLang="en-US" sz="2400" dirty="0">
                <a:latin typeface="Calibri" pitchFamily="34" charset="0"/>
                <a:ea typeface="+mn-ea"/>
              </a:rPr>
              <a:t>車輪：</a:t>
            </a:r>
            <a:r>
              <a:rPr lang="en-US" altLang="ja-JP" sz="2400" dirty="0" err="1">
                <a:latin typeface="Calibri" pitchFamily="34" charset="0"/>
                <a:ea typeface="+mn-ea"/>
              </a:rPr>
              <a:t>W</a:t>
            </a:r>
            <a:r>
              <a:rPr lang="en-US" altLang="ja-JP" sz="2400" baseline="-25000" dirty="0" err="1">
                <a:latin typeface="Calibri" pitchFamily="34" charset="0"/>
                <a:ea typeface="+mn-ea"/>
              </a:rPr>
              <a:t>n</a:t>
            </a:r>
            <a:endParaRPr lang="en-US" altLang="ja-JP" sz="2400" baseline="-25000" dirty="0">
              <a:latin typeface="Calibri" pitchFamily="34" charset="0"/>
              <a:ea typeface="+mn-ea"/>
            </a:endParaRPr>
          </a:p>
          <a:p>
            <a:pPr marL="273050" indent="-273050">
              <a:spcBef>
                <a:spcPct val="20000"/>
              </a:spcBef>
              <a:buClr>
                <a:srgbClr val="0BD0D9"/>
              </a:buClr>
              <a:buSzPct val="95000"/>
              <a:defRPr/>
            </a:pPr>
            <a:r>
              <a:rPr lang="ja-JP" altLang="en-US" sz="2400" dirty="0">
                <a:latin typeface="Calibri" pitchFamily="34" charset="0"/>
                <a:ea typeface="+mn-ea"/>
              </a:rPr>
              <a:t>空グラフ：辺がないグラフ</a:t>
            </a:r>
            <a:r>
              <a:rPr lang="en-US" altLang="ja-JP" sz="2400" dirty="0">
                <a:latin typeface="Calibri" pitchFamily="34" charset="0"/>
                <a:ea typeface="+mn-ea"/>
              </a:rPr>
              <a:t>                       </a:t>
            </a:r>
          </a:p>
          <a:p>
            <a:pPr marL="273050" indent="-273050">
              <a:spcBef>
                <a:spcPct val="20000"/>
              </a:spcBef>
              <a:buClr>
                <a:srgbClr val="0BD0D9"/>
              </a:buClr>
              <a:buSzPct val="95000"/>
              <a:defRPr/>
            </a:pPr>
            <a:r>
              <a:rPr lang="ja-JP" altLang="en-US" sz="2400" dirty="0">
                <a:latin typeface="Calibri" pitchFamily="34" charset="0"/>
                <a:ea typeface="+mn-ea"/>
              </a:rPr>
              <a:t>　　　　　　　　　　　　　　　　　　 </a:t>
            </a:r>
            <a:r>
              <a:rPr lang="en-US" altLang="ja-JP" sz="2400" dirty="0">
                <a:latin typeface="Calibri" pitchFamily="34" charset="0"/>
                <a:ea typeface="+mn-ea"/>
              </a:rPr>
              <a:t> C</a:t>
            </a:r>
            <a:r>
              <a:rPr lang="en-US" altLang="ja-JP" sz="1600" dirty="0">
                <a:latin typeface="Calibri" pitchFamily="34" charset="0"/>
                <a:ea typeface="+mn-ea"/>
              </a:rPr>
              <a:t>6</a:t>
            </a:r>
            <a:r>
              <a:rPr lang="en-US" altLang="ja-JP" sz="2400" dirty="0">
                <a:latin typeface="Calibri" pitchFamily="34" charset="0"/>
                <a:ea typeface="+mn-ea"/>
              </a:rPr>
              <a:t>                                     W</a:t>
            </a:r>
            <a:r>
              <a:rPr lang="en-US" altLang="ja-JP" sz="1600" dirty="0">
                <a:latin typeface="Calibri" pitchFamily="34" charset="0"/>
                <a:ea typeface="+mn-ea"/>
              </a:rPr>
              <a:t>7</a:t>
            </a:r>
          </a:p>
          <a:p>
            <a:pPr marL="273050" indent="-273050">
              <a:spcBef>
                <a:spcPct val="20000"/>
              </a:spcBef>
              <a:buClr>
                <a:srgbClr val="0BD0D9"/>
              </a:buClr>
              <a:buSzPct val="95000"/>
              <a:defRPr/>
            </a:pPr>
            <a:r>
              <a:rPr lang="en-US" altLang="ja-JP" sz="2400" dirty="0">
                <a:latin typeface="Calibri" pitchFamily="34" charset="0"/>
                <a:ea typeface="+mn-ea"/>
              </a:rPr>
              <a:t>          </a:t>
            </a:r>
          </a:p>
          <a:p>
            <a:pPr marL="273050" indent="-273050">
              <a:spcBef>
                <a:spcPct val="20000"/>
              </a:spcBef>
              <a:buClr>
                <a:srgbClr val="0BD0D9"/>
              </a:buClr>
              <a:buSzPct val="95000"/>
              <a:defRPr/>
            </a:pPr>
            <a:r>
              <a:rPr lang="en-US" altLang="ja-JP" sz="2400" dirty="0">
                <a:latin typeface="Calibri" pitchFamily="34" charset="0"/>
                <a:ea typeface="+mn-ea"/>
              </a:rPr>
              <a:t>           P</a:t>
            </a:r>
            <a:r>
              <a:rPr lang="en-US" altLang="ja-JP" sz="1600" dirty="0">
                <a:latin typeface="Calibri" pitchFamily="34" charset="0"/>
                <a:ea typeface="+mn-ea"/>
              </a:rPr>
              <a:t>4</a:t>
            </a:r>
          </a:p>
          <a:p>
            <a:pPr marL="273050" indent="-273050">
              <a:spcBef>
                <a:spcPct val="20000"/>
              </a:spcBef>
              <a:buClr>
                <a:srgbClr val="0BD0D9"/>
              </a:buClr>
              <a:buSzPct val="95000"/>
              <a:defRPr/>
            </a:pPr>
            <a:endParaRPr lang="en-US" altLang="ja-JP" sz="1600" dirty="0">
              <a:latin typeface="Calibri" pitchFamily="34" charset="0"/>
              <a:ea typeface="+mn-ea"/>
            </a:endParaRPr>
          </a:p>
        </p:txBody>
      </p:sp>
      <p:cxnSp>
        <p:nvCxnSpPr>
          <p:cNvPr id="31" name="直線コネクタ 30"/>
          <p:cNvCxnSpPr/>
          <p:nvPr/>
        </p:nvCxnSpPr>
        <p:spPr bwMode="auto">
          <a:xfrm flipV="1">
            <a:off x="3524250" y="4214813"/>
            <a:ext cx="1042988" cy="585787"/>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39" name="直線コネクタ 38"/>
          <p:cNvCxnSpPr/>
          <p:nvPr/>
        </p:nvCxnSpPr>
        <p:spPr bwMode="auto">
          <a:xfrm>
            <a:off x="4567238" y="4214813"/>
            <a:ext cx="1000125" cy="585787"/>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43" name="直線コネクタ 42"/>
          <p:cNvCxnSpPr>
            <a:endCxn id="65" idx="0"/>
          </p:cNvCxnSpPr>
          <p:nvPr/>
        </p:nvCxnSpPr>
        <p:spPr bwMode="auto">
          <a:xfrm rot="5400000">
            <a:off x="3043237" y="5281613"/>
            <a:ext cx="962025" cy="0"/>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45" name="直線コネクタ 44"/>
          <p:cNvCxnSpPr/>
          <p:nvPr/>
        </p:nvCxnSpPr>
        <p:spPr bwMode="auto">
          <a:xfrm>
            <a:off x="3524250" y="5846763"/>
            <a:ext cx="1042988" cy="585787"/>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54" name="直線コネクタ 53"/>
          <p:cNvCxnSpPr/>
          <p:nvPr/>
        </p:nvCxnSpPr>
        <p:spPr bwMode="auto">
          <a:xfrm flipV="1">
            <a:off x="4567238" y="5846763"/>
            <a:ext cx="1000125" cy="585787"/>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57" name="直線コネクタ 56"/>
          <p:cNvCxnSpPr/>
          <p:nvPr/>
        </p:nvCxnSpPr>
        <p:spPr bwMode="auto">
          <a:xfrm rot="5400000">
            <a:off x="5045075" y="5324476"/>
            <a:ext cx="1044575" cy="0"/>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sp>
        <p:nvSpPr>
          <p:cNvPr id="59" name="円/楕円 58"/>
          <p:cNvSpPr/>
          <p:nvPr/>
        </p:nvSpPr>
        <p:spPr bwMode="auto">
          <a:xfrm>
            <a:off x="3440113" y="4716463"/>
            <a:ext cx="168275" cy="166687"/>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61" name="円/楕円 60"/>
          <p:cNvSpPr/>
          <p:nvPr/>
        </p:nvSpPr>
        <p:spPr bwMode="auto">
          <a:xfrm>
            <a:off x="4484688" y="4130675"/>
            <a:ext cx="165100" cy="16827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63" name="円/楕円 62"/>
          <p:cNvSpPr/>
          <p:nvPr/>
        </p:nvSpPr>
        <p:spPr bwMode="auto">
          <a:xfrm>
            <a:off x="5484813" y="4716463"/>
            <a:ext cx="166687" cy="166687"/>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65" name="円/楕円 64"/>
          <p:cNvSpPr/>
          <p:nvPr/>
        </p:nvSpPr>
        <p:spPr bwMode="auto">
          <a:xfrm>
            <a:off x="3440113" y="5762625"/>
            <a:ext cx="168275" cy="16827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66" name="円/楕円 65"/>
          <p:cNvSpPr/>
          <p:nvPr/>
        </p:nvSpPr>
        <p:spPr bwMode="auto">
          <a:xfrm>
            <a:off x="4484688" y="6350000"/>
            <a:ext cx="165100" cy="166688"/>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67" name="円/楕円 66"/>
          <p:cNvSpPr/>
          <p:nvPr/>
        </p:nvSpPr>
        <p:spPr bwMode="auto">
          <a:xfrm>
            <a:off x="5484813" y="5762625"/>
            <a:ext cx="166687" cy="16827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cxnSp>
        <p:nvCxnSpPr>
          <p:cNvPr id="83" name="直線コネクタ 82"/>
          <p:cNvCxnSpPr/>
          <p:nvPr/>
        </p:nvCxnSpPr>
        <p:spPr bwMode="auto">
          <a:xfrm flipV="1">
            <a:off x="6332538" y="4224338"/>
            <a:ext cx="1042987" cy="585787"/>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84" name="直線コネクタ 83"/>
          <p:cNvCxnSpPr/>
          <p:nvPr/>
        </p:nvCxnSpPr>
        <p:spPr bwMode="auto">
          <a:xfrm>
            <a:off x="7375525" y="4224338"/>
            <a:ext cx="1000125" cy="585787"/>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85" name="直線コネクタ 84"/>
          <p:cNvCxnSpPr>
            <a:endCxn id="92" idx="0"/>
          </p:cNvCxnSpPr>
          <p:nvPr/>
        </p:nvCxnSpPr>
        <p:spPr bwMode="auto">
          <a:xfrm rot="5400000">
            <a:off x="5851525" y="5291138"/>
            <a:ext cx="962025" cy="0"/>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86" name="直線コネクタ 85"/>
          <p:cNvCxnSpPr/>
          <p:nvPr/>
        </p:nvCxnSpPr>
        <p:spPr bwMode="auto">
          <a:xfrm>
            <a:off x="6332538" y="5856288"/>
            <a:ext cx="1042987" cy="584200"/>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87" name="直線コネクタ 86"/>
          <p:cNvCxnSpPr/>
          <p:nvPr/>
        </p:nvCxnSpPr>
        <p:spPr bwMode="auto">
          <a:xfrm flipV="1">
            <a:off x="7375525" y="5856288"/>
            <a:ext cx="1000125" cy="584200"/>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88" name="直線コネクタ 87"/>
          <p:cNvCxnSpPr/>
          <p:nvPr/>
        </p:nvCxnSpPr>
        <p:spPr bwMode="auto">
          <a:xfrm rot="5400000">
            <a:off x="7852568" y="5333207"/>
            <a:ext cx="1046163" cy="0"/>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sp>
        <p:nvSpPr>
          <p:cNvPr id="89" name="円/楕円 88"/>
          <p:cNvSpPr/>
          <p:nvPr/>
        </p:nvSpPr>
        <p:spPr bwMode="auto">
          <a:xfrm>
            <a:off x="6248400" y="4725988"/>
            <a:ext cx="168275" cy="166687"/>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90" name="円/楕円 89"/>
          <p:cNvSpPr/>
          <p:nvPr/>
        </p:nvSpPr>
        <p:spPr bwMode="auto">
          <a:xfrm>
            <a:off x="7292975" y="4140200"/>
            <a:ext cx="165100" cy="166688"/>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91" name="円/楕円 90"/>
          <p:cNvSpPr/>
          <p:nvPr/>
        </p:nvSpPr>
        <p:spPr bwMode="auto">
          <a:xfrm>
            <a:off x="8293100" y="4725988"/>
            <a:ext cx="166688" cy="166687"/>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92" name="円/楕円 91"/>
          <p:cNvSpPr/>
          <p:nvPr/>
        </p:nvSpPr>
        <p:spPr bwMode="auto">
          <a:xfrm>
            <a:off x="6248400" y="5772150"/>
            <a:ext cx="168275" cy="16827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93" name="円/楕円 92"/>
          <p:cNvSpPr/>
          <p:nvPr/>
        </p:nvSpPr>
        <p:spPr bwMode="auto">
          <a:xfrm>
            <a:off x="7292975" y="6357938"/>
            <a:ext cx="165100" cy="166687"/>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94" name="円/楕円 93"/>
          <p:cNvSpPr/>
          <p:nvPr/>
        </p:nvSpPr>
        <p:spPr bwMode="auto">
          <a:xfrm>
            <a:off x="8293100" y="5772150"/>
            <a:ext cx="166688" cy="16827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95" name="円/楕円 94"/>
          <p:cNvSpPr/>
          <p:nvPr/>
        </p:nvSpPr>
        <p:spPr bwMode="auto">
          <a:xfrm>
            <a:off x="7256463" y="5219700"/>
            <a:ext cx="168275" cy="16827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cxnSp>
        <p:nvCxnSpPr>
          <p:cNvPr id="96" name="直線コネクタ 95"/>
          <p:cNvCxnSpPr/>
          <p:nvPr/>
        </p:nvCxnSpPr>
        <p:spPr bwMode="auto">
          <a:xfrm>
            <a:off x="7354888" y="5292725"/>
            <a:ext cx="1000125" cy="584200"/>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97" name="直線コネクタ 96"/>
          <p:cNvCxnSpPr>
            <a:stCxn id="89" idx="1"/>
          </p:cNvCxnSpPr>
          <p:nvPr/>
        </p:nvCxnSpPr>
        <p:spPr bwMode="auto">
          <a:xfrm rot="16200000" flipH="1">
            <a:off x="6521450" y="4502150"/>
            <a:ext cx="552450" cy="1047750"/>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99" name="直線コネクタ 98"/>
          <p:cNvCxnSpPr/>
          <p:nvPr/>
        </p:nvCxnSpPr>
        <p:spPr bwMode="auto">
          <a:xfrm rot="5400000">
            <a:off x="6861175" y="5891213"/>
            <a:ext cx="962025" cy="0"/>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100" name="直線コネクタ 99"/>
          <p:cNvCxnSpPr/>
          <p:nvPr/>
        </p:nvCxnSpPr>
        <p:spPr bwMode="auto">
          <a:xfrm rot="5400000">
            <a:off x="6848475" y="4738688"/>
            <a:ext cx="962025" cy="0"/>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101" name="直線コネクタ 100"/>
          <p:cNvCxnSpPr/>
          <p:nvPr/>
        </p:nvCxnSpPr>
        <p:spPr bwMode="auto">
          <a:xfrm flipV="1">
            <a:off x="6321425" y="5292725"/>
            <a:ext cx="1042988" cy="584200"/>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102" name="直線コネクタ 101"/>
          <p:cNvCxnSpPr/>
          <p:nvPr/>
        </p:nvCxnSpPr>
        <p:spPr bwMode="auto">
          <a:xfrm flipV="1">
            <a:off x="7329488" y="4778375"/>
            <a:ext cx="1042987" cy="585788"/>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sp>
        <p:nvSpPr>
          <p:cNvPr id="103" name="円/楕円 102"/>
          <p:cNvSpPr/>
          <p:nvPr/>
        </p:nvSpPr>
        <p:spPr bwMode="auto">
          <a:xfrm>
            <a:off x="488950" y="5126038"/>
            <a:ext cx="165100" cy="166687"/>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04" name="円/楕円 103"/>
          <p:cNvSpPr/>
          <p:nvPr/>
        </p:nvSpPr>
        <p:spPr bwMode="auto">
          <a:xfrm>
            <a:off x="1136650" y="5126038"/>
            <a:ext cx="165100" cy="166687"/>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05" name="円/楕円 104"/>
          <p:cNvSpPr/>
          <p:nvPr/>
        </p:nvSpPr>
        <p:spPr bwMode="auto">
          <a:xfrm>
            <a:off x="1784350" y="5126038"/>
            <a:ext cx="166688" cy="166687"/>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07" name="円/楕円 106"/>
          <p:cNvSpPr/>
          <p:nvPr/>
        </p:nvSpPr>
        <p:spPr bwMode="auto">
          <a:xfrm>
            <a:off x="2505075" y="5126038"/>
            <a:ext cx="165100" cy="166687"/>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cxnSp>
        <p:nvCxnSpPr>
          <p:cNvPr id="108" name="直線コネクタ 107"/>
          <p:cNvCxnSpPr>
            <a:endCxn id="107" idx="2"/>
          </p:cNvCxnSpPr>
          <p:nvPr/>
        </p:nvCxnSpPr>
        <p:spPr bwMode="auto">
          <a:xfrm>
            <a:off x="585788" y="5170488"/>
            <a:ext cx="1919287" cy="38100"/>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spTree>
  </p:cSld>
  <p:clrMapOvr>
    <a:masterClrMapping/>
  </p:clrMapOvr>
  <p:transition advTm="14149"/>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コンテンツ プレースホルダー 2"/>
          <p:cNvSpPr>
            <a:spLocks noGrp="1"/>
          </p:cNvSpPr>
          <p:nvPr>
            <p:ph idx="1"/>
          </p:nvPr>
        </p:nvSpPr>
        <p:spPr/>
        <p:txBody>
          <a:bodyPr/>
          <a:lstStyle/>
          <a:p>
            <a:pPr eaLnBrk="1" hangingPunct="1">
              <a:buFont typeface="Wingdings 2" pitchFamily="18" charset="2"/>
              <a:buNone/>
            </a:pPr>
            <a:endParaRPr lang="en-US" altLang="ja-JP" sz="2400"/>
          </a:p>
          <a:p>
            <a:pPr eaLnBrk="1" hangingPunct="1">
              <a:buFont typeface="Wingdings 2" pitchFamily="18" charset="2"/>
              <a:buNone/>
            </a:pPr>
            <a:endParaRPr lang="en-US" altLang="ja-JP" sz="2400"/>
          </a:p>
          <a:p>
            <a:pPr eaLnBrk="1" hangingPunct="1">
              <a:buFont typeface="Wingdings 2" pitchFamily="18" charset="2"/>
              <a:buNone/>
            </a:pPr>
            <a:endParaRPr lang="en-US" altLang="ja-JP" sz="2400"/>
          </a:p>
          <a:p>
            <a:pPr eaLnBrk="1" hangingPunct="1">
              <a:buFont typeface="Wingdings 2" pitchFamily="18" charset="2"/>
              <a:buNone/>
            </a:pPr>
            <a:endParaRPr lang="en-US" altLang="ja-JP" sz="2400"/>
          </a:p>
        </p:txBody>
      </p:sp>
      <p:sp>
        <p:nvSpPr>
          <p:cNvPr id="4" name="コンテンツ プレースホルダー 2"/>
          <p:cNvSpPr txBox="1">
            <a:spLocks/>
          </p:cNvSpPr>
          <p:nvPr/>
        </p:nvSpPr>
        <p:spPr bwMode="auto">
          <a:xfrm>
            <a:off x="609600" y="2087563"/>
            <a:ext cx="8534400" cy="4389437"/>
          </a:xfrm>
          <a:prstGeom prst="rect">
            <a:avLst/>
          </a:prstGeom>
          <a:noFill/>
          <a:ln>
            <a:noFill/>
          </a:ln>
        </p:spPr>
        <p:txBody>
          <a:bodyPr/>
          <a:lstStyle/>
          <a:p>
            <a:pPr marL="273050" indent="-273050">
              <a:spcBef>
                <a:spcPct val="20000"/>
              </a:spcBef>
              <a:buClr>
                <a:srgbClr val="0BD0D9"/>
              </a:buClr>
              <a:buSzPct val="95000"/>
              <a:buFont typeface="Wingdings 2" pitchFamily="18" charset="2"/>
              <a:buNone/>
              <a:defRPr/>
            </a:pPr>
            <a:r>
              <a:rPr lang="ja-JP" altLang="en-US" sz="2400" dirty="0">
                <a:latin typeface="Calibri" pitchFamily="34" charset="0"/>
                <a:ea typeface="+mn-ea"/>
              </a:rPr>
              <a:t>正則グラフ：全ての頂点の次数が同じであるグラフ</a:t>
            </a: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r>
              <a:rPr lang="en-US" altLang="ja-JP" sz="2400" dirty="0">
                <a:latin typeface="Calibri" pitchFamily="34" charset="0"/>
                <a:ea typeface="+mn-ea"/>
              </a:rPr>
              <a:t>r-</a:t>
            </a:r>
            <a:r>
              <a:rPr lang="ja-JP" altLang="en-US" sz="2400" dirty="0">
                <a:latin typeface="Calibri" pitchFamily="34" charset="0"/>
                <a:ea typeface="+mn-ea"/>
              </a:rPr>
              <a:t>正則グラフ：各頂点の次数が</a:t>
            </a:r>
            <a:r>
              <a:rPr lang="en-US" altLang="ja-JP" sz="2400" dirty="0">
                <a:latin typeface="Calibri" pitchFamily="34" charset="0"/>
                <a:ea typeface="+mn-ea"/>
              </a:rPr>
              <a:t>r</a:t>
            </a:r>
            <a:r>
              <a:rPr lang="ja-JP" altLang="en-US" sz="2400" dirty="0">
                <a:latin typeface="Calibri" pitchFamily="34" charset="0"/>
                <a:ea typeface="+mn-ea"/>
              </a:rPr>
              <a:t>の正則グラフ</a:t>
            </a: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r>
              <a:rPr lang="ja-JP" altLang="en-US" sz="2400" dirty="0">
                <a:latin typeface="Calibri" pitchFamily="34" charset="0"/>
                <a:ea typeface="+mn-ea"/>
              </a:rPr>
              <a:t>　　　　　　　　　</a:t>
            </a: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r>
              <a:rPr lang="ja-JP" altLang="en-US" sz="2400" dirty="0">
                <a:latin typeface="Calibri" pitchFamily="34" charset="0"/>
                <a:ea typeface="+mn-ea"/>
              </a:rPr>
              <a:t>　　　　  </a:t>
            </a:r>
            <a:r>
              <a:rPr lang="en-US" altLang="ja-JP" sz="2400" dirty="0">
                <a:latin typeface="Calibri" pitchFamily="34" charset="0"/>
                <a:ea typeface="+mn-ea"/>
              </a:rPr>
              <a:t>5-</a:t>
            </a:r>
            <a:r>
              <a:rPr lang="ja-JP" altLang="en-US" sz="2400" dirty="0">
                <a:latin typeface="Calibri" pitchFamily="34" charset="0"/>
                <a:ea typeface="+mn-ea"/>
              </a:rPr>
              <a:t>正則グラフ                              </a:t>
            </a:r>
            <a:r>
              <a:rPr lang="en-US" altLang="ja-JP" sz="2400" dirty="0">
                <a:latin typeface="Calibri" pitchFamily="34" charset="0"/>
                <a:ea typeface="+mn-ea"/>
              </a:rPr>
              <a:t>3-</a:t>
            </a:r>
            <a:r>
              <a:rPr lang="ja-JP" altLang="en-US" sz="2400" dirty="0">
                <a:latin typeface="Calibri" pitchFamily="34" charset="0"/>
                <a:ea typeface="+mn-ea"/>
              </a:rPr>
              <a:t>正則グラフ</a:t>
            </a: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r>
              <a:rPr lang="ja-JP" altLang="en-US" sz="2400" dirty="0">
                <a:latin typeface="Calibri" pitchFamily="34" charset="0"/>
                <a:ea typeface="+mn-ea"/>
              </a:rPr>
              <a:t>　</a:t>
            </a: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r>
              <a:rPr lang="ja-JP" altLang="en-US" sz="2400" dirty="0">
                <a:latin typeface="Calibri" pitchFamily="34" charset="0"/>
                <a:ea typeface="+mn-ea"/>
              </a:rPr>
              <a:t>　　　　</a:t>
            </a:r>
            <a:endParaRPr lang="en-US" altLang="ja-JP" sz="2400" dirty="0">
              <a:latin typeface="Calibri" pitchFamily="34" charset="0"/>
              <a:ea typeface="+mn-ea"/>
            </a:endParaRPr>
          </a:p>
          <a:p>
            <a:pPr marL="273050" indent="-273050">
              <a:spcBef>
                <a:spcPct val="20000"/>
              </a:spcBef>
              <a:buClr>
                <a:srgbClr val="0BD0D9"/>
              </a:buClr>
              <a:buSzPct val="95000"/>
              <a:defRPr/>
            </a:pPr>
            <a:endParaRPr lang="en-US" altLang="ja-JP" sz="2400" dirty="0">
              <a:latin typeface="Calibri" pitchFamily="34" charset="0"/>
              <a:ea typeface="+mn-ea"/>
            </a:endParaRPr>
          </a:p>
          <a:p>
            <a:pPr marL="273050" indent="-273050">
              <a:spcBef>
                <a:spcPct val="20000"/>
              </a:spcBef>
              <a:buClr>
                <a:srgbClr val="0BD0D9"/>
              </a:buClr>
              <a:buSzPct val="95000"/>
              <a:defRPr/>
            </a:pPr>
            <a:r>
              <a:rPr lang="ja-JP" altLang="en-US" sz="2400" dirty="0">
                <a:latin typeface="Calibri" pitchFamily="34" charset="0"/>
                <a:ea typeface="+mn-ea"/>
              </a:rPr>
              <a:t>　　　　　　　　</a:t>
            </a:r>
            <a:endParaRPr lang="en-US" altLang="ja-JP" sz="2400" dirty="0">
              <a:latin typeface="Calibri" pitchFamily="34" charset="0"/>
              <a:ea typeface="+mn-ea"/>
            </a:endParaRPr>
          </a:p>
        </p:txBody>
      </p:sp>
      <p:grpSp>
        <p:nvGrpSpPr>
          <p:cNvPr id="18437" name="グループ化 46"/>
          <p:cNvGrpSpPr>
            <a:grpSpLocks/>
          </p:cNvGrpSpPr>
          <p:nvPr/>
        </p:nvGrpSpPr>
        <p:grpSpPr bwMode="auto">
          <a:xfrm>
            <a:off x="1423988" y="3933825"/>
            <a:ext cx="1924050" cy="2073275"/>
            <a:chOff x="1280581" y="3924163"/>
            <a:chExt cx="2211299" cy="2385157"/>
          </a:xfrm>
        </p:grpSpPr>
        <p:cxnSp>
          <p:nvCxnSpPr>
            <p:cNvPr id="5" name="直線コネクタ 4"/>
            <p:cNvCxnSpPr/>
            <p:nvPr/>
          </p:nvCxnSpPr>
          <p:spPr bwMode="auto">
            <a:xfrm flipV="1">
              <a:off x="1362683" y="4008173"/>
              <a:ext cx="1043616" cy="584418"/>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6" name="直線コネクタ 5"/>
            <p:cNvCxnSpPr/>
            <p:nvPr/>
          </p:nvCxnSpPr>
          <p:spPr bwMode="auto">
            <a:xfrm>
              <a:off x="2406299" y="4008173"/>
              <a:ext cx="1001653" cy="584418"/>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7" name="直線コネクタ 6"/>
            <p:cNvCxnSpPr>
              <a:endCxn id="14" idx="0"/>
            </p:cNvCxnSpPr>
            <p:nvPr/>
          </p:nvCxnSpPr>
          <p:spPr bwMode="auto">
            <a:xfrm rot="5400000">
              <a:off x="881450" y="5073824"/>
              <a:ext cx="962464" cy="0"/>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8" name="直線コネクタ 7"/>
            <p:cNvCxnSpPr/>
            <p:nvPr/>
          </p:nvCxnSpPr>
          <p:spPr bwMode="auto">
            <a:xfrm>
              <a:off x="1362683" y="5640892"/>
              <a:ext cx="1043616" cy="584418"/>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9" name="直線コネクタ 8"/>
            <p:cNvCxnSpPr/>
            <p:nvPr/>
          </p:nvCxnSpPr>
          <p:spPr bwMode="auto">
            <a:xfrm flipV="1">
              <a:off x="2406299" y="5640892"/>
              <a:ext cx="1001653" cy="584418"/>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10" name="直線コネクタ 9"/>
            <p:cNvCxnSpPr/>
            <p:nvPr/>
          </p:nvCxnSpPr>
          <p:spPr bwMode="auto">
            <a:xfrm rot="5400000">
              <a:off x="2884716" y="5117656"/>
              <a:ext cx="1046473" cy="0"/>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sp>
          <p:nvSpPr>
            <p:cNvPr id="11" name="円/楕円 10"/>
            <p:cNvSpPr/>
            <p:nvPr/>
          </p:nvSpPr>
          <p:spPr bwMode="auto">
            <a:xfrm>
              <a:off x="1280581" y="4508581"/>
              <a:ext cx="167854" cy="16802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2" name="円/楕円 11"/>
            <p:cNvSpPr/>
            <p:nvPr/>
          </p:nvSpPr>
          <p:spPr bwMode="auto">
            <a:xfrm>
              <a:off x="2324197" y="3924163"/>
              <a:ext cx="166029" cy="16619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3" name="円/楕円 12"/>
            <p:cNvSpPr/>
            <p:nvPr/>
          </p:nvSpPr>
          <p:spPr bwMode="auto">
            <a:xfrm>
              <a:off x="3324026" y="4508581"/>
              <a:ext cx="167854" cy="16802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4" name="円/楕円 13"/>
            <p:cNvSpPr/>
            <p:nvPr/>
          </p:nvSpPr>
          <p:spPr bwMode="auto">
            <a:xfrm>
              <a:off x="1280581" y="5555056"/>
              <a:ext cx="167854" cy="169846"/>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5" name="円/楕円 14"/>
            <p:cNvSpPr/>
            <p:nvPr/>
          </p:nvSpPr>
          <p:spPr bwMode="auto">
            <a:xfrm>
              <a:off x="2324197" y="6143127"/>
              <a:ext cx="166029" cy="16619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6" name="円/楕円 15"/>
            <p:cNvSpPr/>
            <p:nvPr/>
          </p:nvSpPr>
          <p:spPr bwMode="auto">
            <a:xfrm>
              <a:off x="3324026" y="5555056"/>
              <a:ext cx="167854" cy="169846"/>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cxnSp>
          <p:nvCxnSpPr>
            <p:cNvPr id="17" name="直線コネクタ 16"/>
            <p:cNvCxnSpPr>
              <a:endCxn id="15" idx="0"/>
            </p:cNvCxnSpPr>
            <p:nvPr/>
          </p:nvCxnSpPr>
          <p:spPr bwMode="auto">
            <a:xfrm rot="5400000">
              <a:off x="1344300" y="5075653"/>
              <a:ext cx="2129474" cy="5474"/>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18" name="直線コネクタ 17"/>
            <p:cNvCxnSpPr>
              <a:stCxn id="12" idx="3"/>
            </p:cNvCxnSpPr>
            <p:nvPr/>
          </p:nvCxnSpPr>
          <p:spPr bwMode="auto">
            <a:xfrm rot="5400000">
              <a:off x="1076378" y="4354745"/>
              <a:ext cx="1559666" cy="983407"/>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19" name="直線コネクタ 18"/>
            <p:cNvCxnSpPr/>
            <p:nvPr/>
          </p:nvCxnSpPr>
          <p:spPr bwMode="auto">
            <a:xfrm rot="16200000" flipV="1">
              <a:off x="1076349" y="4875270"/>
              <a:ext cx="1621761" cy="1041792"/>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20" name="直線コネクタ 19"/>
            <p:cNvCxnSpPr/>
            <p:nvPr/>
          </p:nvCxnSpPr>
          <p:spPr bwMode="auto">
            <a:xfrm rot="16200000" flipV="1">
              <a:off x="2118140" y="4325553"/>
              <a:ext cx="1621761" cy="1041791"/>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21" name="直線コネクタ 20"/>
            <p:cNvCxnSpPr>
              <a:endCxn id="13" idx="2"/>
            </p:cNvCxnSpPr>
            <p:nvPr/>
          </p:nvCxnSpPr>
          <p:spPr bwMode="auto">
            <a:xfrm>
              <a:off x="1349912" y="4585286"/>
              <a:ext cx="1974113" cy="7305"/>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22" name="直線コネクタ 21"/>
            <p:cNvCxnSpPr/>
            <p:nvPr/>
          </p:nvCxnSpPr>
          <p:spPr bwMode="auto">
            <a:xfrm>
              <a:off x="1399173" y="5631761"/>
              <a:ext cx="1975939" cy="7305"/>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23" name="直線コネクタ 22"/>
            <p:cNvCxnSpPr/>
            <p:nvPr/>
          </p:nvCxnSpPr>
          <p:spPr bwMode="auto">
            <a:xfrm rot="10800000" flipV="1">
              <a:off x="1328018" y="4601723"/>
              <a:ext cx="2089057" cy="1030037"/>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24" name="直線コネクタ 23"/>
            <p:cNvCxnSpPr>
              <a:stCxn id="16" idx="1"/>
            </p:cNvCxnSpPr>
            <p:nvPr/>
          </p:nvCxnSpPr>
          <p:spPr bwMode="auto">
            <a:xfrm rot="16200000" flipV="1">
              <a:off x="1871229" y="4102283"/>
              <a:ext cx="995338" cy="1961343"/>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25" name="直線コネクタ 24"/>
            <p:cNvCxnSpPr>
              <a:stCxn id="15" idx="0"/>
            </p:cNvCxnSpPr>
            <p:nvPr/>
          </p:nvCxnSpPr>
          <p:spPr bwMode="auto">
            <a:xfrm rot="5400000" flipH="1" flipV="1">
              <a:off x="2141899" y="4866124"/>
              <a:ext cx="1541403" cy="1012600"/>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grpSp>
      <p:cxnSp>
        <p:nvCxnSpPr>
          <p:cNvPr id="49" name="直線コネクタ 48"/>
          <p:cNvCxnSpPr/>
          <p:nvPr/>
        </p:nvCxnSpPr>
        <p:spPr bwMode="auto">
          <a:xfrm flipV="1">
            <a:off x="5168900" y="4006850"/>
            <a:ext cx="908050" cy="508000"/>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50" name="直線コネクタ 49"/>
          <p:cNvCxnSpPr/>
          <p:nvPr/>
        </p:nvCxnSpPr>
        <p:spPr bwMode="auto">
          <a:xfrm>
            <a:off x="6076950" y="4006850"/>
            <a:ext cx="869950" cy="508000"/>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51" name="直線コネクタ 50"/>
          <p:cNvCxnSpPr>
            <a:endCxn id="58" idx="0"/>
          </p:cNvCxnSpPr>
          <p:nvPr/>
        </p:nvCxnSpPr>
        <p:spPr bwMode="auto">
          <a:xfrm rot="5400000">
            <a:off x="4749800" y="4933950"/>
            <a:ext cx="838200" cy="0"/>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52" name="直線コネクタ 51"/>
          <p:cNvCxnSpPr/>
          <p:nvPr/>
        </p:nvCxnSpPr>
        <p:spPr bwMode="auto">
          <a:xfrm>
            <a:off x="5168900" y="5426075"/>
            <a:ext cx="908050" cy="508000"/>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53" name="直線コネクタ 52"/>
          <p:cNvCxnSpPr/>
          <p:nvPr/>
        </p:nvCxnSpPr>
        <p:spPr bwMode="auto">
          <a:xfrm flipV="1">
            <a:off x="6076950" y="5426075"/>
            <a:ext cx="869950" cy="508000"/>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54" name="直線コネクタ 53"/>
          <p:cNvCxnSpPr/>
          <p:nvPr/>
        </p:nvCxnSpPr>
        <p:spPr bwMode="auto">
          <a:xfrm rot="5400000">
            <a:off x="6492081" y="4971257"/>
            <a:ext cx="909637" cy="0"/>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sp>
        <p:nvSpPr>
          <p:cNvPr id="55" name="円/楕円 54"/>
          <p:cNvSpPr/>
          <p:nvPr/>
        </p:nvSpPr>
        <p:spPr bwMode="auto">
          <a:xfrm>
            <a:off x="5097463" y="4441825"/>
            <a:ext cx="144462" cy="14605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56" name="円/楕円 55"/>
          <p:cNvSpPr/>
          <p:nvPr/>
        </p:nvSpPr>
        <p:spPr bwMode="auto">
          <a:xfrm>
            <a:off x="6003925" y="3933825"/>
            <a:ext cx="144463" cy="14446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57" name="円/楕円 56"/>
          <p:cNvSpPr/>
          <p:nvPr/>
        </p:nvSpPr>
        <p:spPr bwMode="auto">
          <a:xfrm>
            <a:off x="6875463" y="4441825"/>
            <a:ext cx="144462" cy="14605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58" name="円/楕円 57"/>
          <p:cNvSpPr/>
          <p:nvPr/>
        </p:nvSpPr>
        <p:spPr bwMode="auto">
          <a:xfrm>
            <a:off x="5097463" y="5353050"/>
            <a:ext cx="144462" cy="14605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59" name="円/楕円 58"/>
          <p:cNvSpPr/>
          <p:nvPr/>
        </p:nvSpPr>
        <p:spPr bwMode="auto">
          <a:xfrm>
            <a:off x="6003925" y="5862638"/>
            <a:ext cx="144463" cy="144462"/>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60" name="円/楕円 59"/>
          <p:cNvSpPr/>
          <p:nvPr/>
        </p:nvSpPr>
        <p:spPr bwMode="auto">
          <a:xfrm>
            <a:off x="6875463" y="5353050"/>
            <a:ext cx="144462" cy="14605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cxnSp>
        <p:nvCxnSpPr>
          <p:cNvPr id="61" name="直線コネクタ 60"/>
          <p:cNvCxnSpPr>
            <a:endCxn id="59" idx="0"/>
          </p:cNvCxnSpPr>
          <p:nvPr/>
        </p:nvCxnSpPr>
        <p:spPr bwMode="auto">
          <a:xfrm rot="5400000">
            <a:off x="5153025" y="4933950"/>
            <a:ext cx="1852613" cy="4763"/>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67" name="直線コネクタ 66"/>
          <p:cNvCxnSpPr/>
          <p:nvPr/>
        </p:nvCxnSpPr>
        <p:spPr bwMode="auto">
          <a:xfrm rot="10800000" flipV="1">
            <a:off x="5138738" y="4522788"/>
            <a:ext cx="1816100" cy="895350"/>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68" name="直線コネクタ 67"/>
          <p:cNvCxnSpPr>
            <a:stCxn id="60" idx="1"/>
          </p:cNvCxnSpPr>
          <p:nvPr/>
        </p:nvCxnSpPr>
        <p:spPr bwMode="auto">
          <a:xfrm rot="16200000" flipV="1">
            <a:off x="5610225" y="4087813"/>
            <a:ext cx="865188" cy="1706562"/>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sp>
        <p:nvSpPr>
          <p:cNvPr id="44" name="タイトル 1"/>
          <p:cNvSpPr>
            <a:spLocks noGrp="1"/>
          </p:cNvSpPr>
          <p:nvPr>
            <p:ph type="title"/>
          </p:nvPr>
        </p:nvSpPr>
        <p:spPr/>
        <p:txBody>
          <a:bodyPr/>
          <a:lstStyle/>
          <a:p>
            <a:pPr eaLnBrk="1" hangingPunct="1"/>
            <a:r>
              <a:rPr lang="en-US" altLang="ja-JP" dirty="0"/>
              <a:t>1</a:t>
            </a:r>
            <a:r>
              <a:rPr lang="ja-JP" altLang="en-US" dirty="0"/>
              <a:t>　様々なグラフの例</a:t>
            </a:r>
          </a:p>
        </p:txBody>
      </p:sp>
    </p:spTree>
    <p:extLst>
      <p:ext uri="{BB962C8B-B14F-4D97-AF65-F5344CB8AC3E}">
        <p14:creationId xmlns:p14="http://schemas.microsoft.com/office/powerpoint/2010/main" val="2687293484"/>
      </p:ext>
    </p:extLst>
  </p:cSld>
  <p:clrMapOvr>
    <a:masterClrMapping/>
  </p:clrMapOvr>
  <p:transition advTm="14149"/>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コンテンツ プレースホルダー 2"/>
          <p:cNvSpPr>
            <a:spLocks noGrp="1"/>
          </p:cNvSpPr>
          <p:nvPr>
            <p:ph idx="1"/>
          </p:nvPr>
        </p:nvSpPr>
        <p:spPr/>
        <p:txBody>
          <a:bodyPr/>
          <a:lstStyle/>
          <a:p>
            <a:pPr eaLnBrk="1" hangingPunct="1">
              <a:buFont typeface="Wingdings 2" pitchFamily="18" charset="2"/>
              <a:buNone/>
            </a:pPr>
            <a:endParaRPr lang="en-US" altLang="ja-JP" sz="2400" dirty="0"/>
          </a:p>
          <a:p>
            <a:pPr eaLnBrk="1" hangingPunct="1">
              <a:buFont typeface="Wingdings 2" pitchFamily="18" charset="2"/>
              <a:buNone/>
            </a:pPr>
            <a:endParaRPr lang="en-US" altLang="ja-JP" sz="2400" dirty="0"/>
          </a:p>
          <a:p>
            <a:pPr eaLnBrk="1" hangingPunct="1">
              <a:buFont typeface="Wingdings 2" pitchFamily="18" charset="2"/>
              <a:buNone/>
            </a:pPr>
            <a:endParaRPr lang="en-US" altLang="ja-JP" sz="2400" dirty="0"/>
          </a:p>
          <a:p>
            <a:pPr eaLnBrk="1" hangingPunct="1">
              <a:buFont typeface="Wingdings 2" pitchFamily="18" charset="2"/>
              <a:buNone/>
            </a:pPr>
            <a:endParaRPr lang="en-US" altLang="ja-JP" sz="2400" dirty="0"/>
          </a:p>
        </p:txBody>
      </p:sp>
      <p:sp>
        <p:nvSpPr>
          <p:cNvPr id="44" name="タイトル 1"/>
          <p:cNvSpPr>
            <a:spLocks noGrp="1"/>
          </p:cNvSpPr>
          <p:nvPr>
            <p:ph type="title"/>
          </p:nvPr>
        </p:nvSpPr>
        <p:spPr/>
        <p:txBody>
          <a:bodyPr/>
          <a:lstStyle/>
          <a:p>
            <a:pPr eaLnBrk="1" hangingPunct="1"/>
            <a:r>
              <a:rPr lang="en-US" altLang="ja-JP" dirty="0"/>
              <a:t>1</a:t>
            </a:r>
            <a:r>
              <a:rPr lang="ja-JP" altLang="en-US" dirty="0"/>
              <a:t>　様々なグラフの例</a:t>
            </a:r>
          </a:p>
        </p:txBody>
      </p:sp>
      <p:sp>
        <p:nvSpPr>
          <p:cNvPr id="42" name="角丸四角形 41"/>
          <p:cNvSpPr/>
          <p:nvPr/>
        </p:nvSpPr>
        <p:spPr>
          <a:xfrm>
            <a:off x="250825" y="2492896"/>
            <a:ext cx="8208963" cy="1152128"/>
          </a:xfrm>
          <a:prstGeom prst="round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useBgFill="1">
        <p:nvSpPr>
          <p:cNvPr id="43" name="角丸四角形 42"/>
          <p:cNvSpPr/>
          <p:nvPr/>
        </p:nvSpPr>
        <p:spPr>
          <a:xfrm>
            <a:off x="539552" y="2204864"/>
            <a:ext cx="936030" cy="433387"/>
          </a:xfrm>
          <a:prstGeom prst="roundRect">
            <a:avLst/>
          </a:prstGeom>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400" dirty="0">
                <a:solidFill>
                  <a:schemeClr val="tx1"/>
                </a:solidFill>
              </a:rPr>
              <a:t>定理</a:t>
            </a:r>
            <a:endParaRPr lang="en-US" altLang="ja-JP" sz="2400" dirty="0">
              <a:solidFill>
                <a:schemeClr val="tx1"/>
              </a:solidFill>
            </a:endParaRPr>
          </a:p>
        </p:txBody>
      </p:sp>
      <p:sp>
        <p:nvSpPr>
          <p:cNvPr id="45" name="テキスト ボックス 35"/>
          <p:cNvSpPr txBox="1">
            <a:spLocks noChangeArrowheads="1"/>
          </p:cNvSpPr>
          <p:nvPr/>
        </p:nvSpPr>
        <p:spPr bwMode="auto">
          <a:xfrm>
            <a:off x="323528" y="2708920"/>
            <a:ext cx="8845691" cy="3416320"/>
          </a:xfrm>
          <a:prstGeom prst="rect">
            <a:avLst/>
          </a:prstGeom>
          <a:noFill/>
          <a:ln w="9525">
            <a:noFill/>
            <a:miter lim="800000"/>
            <a:headEnd/>
            <a:tailEnd/>
          </a:ln>
        </p:spPr>
        <p:txBody>
          <a:bodyPr wrap="none">
            <a:spAutoFit/>
          </a:bodyPr>
          <a:lstStyle/>
          <a:p>
            <a:pPr marL="0" lvl="1"/>
            <a:r>
              <a:rPr lang="ja-JP" altLang="en-US" sz="2400" dirty="0">
                <a:latin typeface="Calibri" pitchFamily="34" charset="0"/>
              </a:rPr>
              <a:t>任意のグラフ</a:t>
            </a:r>
            <a:r>
              <a:rPr lang="en-US" altLang="ja-JP" sz="2400" dirty="0">
                <a:latin typeface="Calibri" pitchFamily="34" charset="0"/>
              </a:rPr>
              <a:t>G</a:t>
            </a:r>
            <a:r>
              <a:rPr lang="ja-JP" altLang="en-US" sz="2400" dirty="0">
                <a:latin typeface="Calibri" pitchFamily="34" charset="0"/>
              </a:rPr>
              <a:t>に対し，</a:t>
            </a:r>
            <a:endParaRPr lang="en-US" altLang="ja-JP" sz="2400" dirty="0">
              <a:latin typeface="Calibri" pitchFamily="34" charset="0"/>
            </a:endParaRPr>
          </a:p>
          <a:p>
            <a:pPr marL="0" lvl="1"/>
            <a:r>
              <a:rPr lang="en-US" altLang="ja-JP" sz="2400" dirty="0">
                <a:latin typeface="Calibri" pitchFamily="34" charset="0"/>
              </a:rPr>
              <a:t>G</a:t>
            </a:r>
            <a:r>
              <a:rPr lang="ja-JP" altLang="en-US" sz="2400" dirty="0">
                <a:latin typeface="Calibri" pitchFamily="34" charset="0"/>
              </a:rPr>
              <a:t>を誘導部分グラフとして含む正則グラフが存在する．</a:t>
            </a:r>
            <a:endParaRPr lang="en-US" altLang="ja-JP" sz="2400" dirty="0">
              <a:latin typeface="Calibri" pitchFamily="34" charset="0"/>
            </a:endParaRPr>
          </a:p>
          <a:p>
            <a:pPr marL="0" lvl="1"/>
            <a:endParaRPr lang="en-US" altLang="ja-JP" sz="2400" dirty="0">
              <a:latin typeface="Calibri" pitchFamily="34" charset="0"/>
            </a:endParaRPr>
          </a:p>
          <a:p>
            <a:pPr marL="0" lvl="1"/>
            <a:r>
              <a:rPr lang="ja-JP" altLang="en-US" sz="2400" dirty="0">
                <a:latin typeface="Calibri" pitchFamily="34" charset="0"/>
              </a:rPr>
              <a:t>グラフ</a:t>
            </a:r>
            <a:r>
              <a:rPr lang="en-US" altLang="ja-JP" sz="2400" dirty="0">
                <a:latin typeface="Calibri" pitchFamily="34" charset="0"/>
              </a:rPr>
              <a:t>G</a:t>
            </a:r>
            <a:r>
              <a:rPr lang="ja-JP" altLang="en-US" sz="2400" dirty="0">
                <a:latin typeface="Calibri" pitchFamily="34" charset="0"/>
              </a:rPr>
              <a:t>を誘導部分グラフとして含む正則グラフ</a:t>
            </a:r>
            <a:r>
              <a:rPr lang="en-US" altLang="ja-JP" sz="2400" dirty="0">
                <a:latin typeface="Calibri" pitchFamily="34" charset="0"/>
              </a:rPr>
              <a:t>H</a:t>
            </a:r>
            <a:r>
              <a:rPr lang="ja-JP" altLang="en-US" sz="2400" dirty="0">
                <a:latin typeface="Calibri" pitchFamily="34" charset="0"/>
              </a:rPr>
              <a:t>の構成方法の例</a:t>
            </a:r>
            <a:endParaRPr lang="en-US" altLang="ja-JP" sz="2400" dirty="0">
              <a:latin typeface="Calibri" pitchFamily="34" charset="0"/>
            </a:endParaRPr>
          </a:p>
          <a:p>
            <a:pPr marL="0" lvl="1"/>
            <a:endParaRPr lang="en-US" altLang="ja-JP" sz="2400" dirty="0">
              <a:latin typeface="Calibri" pitchFamily="34" charset="0"/>
            </a:endParaRPr>
          </a:p>
          <a:p>
            <a:pPr marL="0" lvl="1"/>
            <a:endParaRPr lang="en-US" altLang="ja-JP" sz="2400" dirty="0">
              <a:latin typeface="Calibri" pitchFamily="34" charset="0"/>
            </a:endParaRPr>
          </a:p>
          <a:p>
            <a:pPr marL="0" lvl="1"/>
            <a:r>
              <a:rPr lang="ja-JP" altLang="en-US" sz="2400" dirty="0">
                <a:latin typeface="Calibri" pitchFamily="34" charset="0"/>
              </a:rPr>
              <a:t>　　　　　   　⇒　　　　　　　　　　　　　  ⇒</a:t>
            </a:r>
            <a:endParaRPr lang="en-US" altLang="ja-JP" sz="2400" dirty="0">
              <a:latin typeface="Calibri" pitchFamily="34" charset="0"/>
            </a:endParaRPr>
          </a:p>
          <a:p>
            <a:pPr marL="0" lvl="1"/>
            <a:endParaRPr lang="en-US" altLang="ja-JP" sz="2400" dirty="0">
              <a:latin typeface="Calibri" pitchFamily="34" charset="0"/>
            </a:endParaRPr>
          </a:p>
          <a:p>
            <a:pPr marL="0" lvl="1"/>
            <a:r>
              <a:rPr lang="ja-JP" altLang="en-US" sz="2400" dirty="0">
                <a:latin typeface="Calibri" pitchFamily="34" charset="0"/>
              </a:rPr>
              <a:t>　　　 </a:t>
            </a:r>
            <a:r>
              <a:rPr lang="en-US" altLang="ja-JP" sz="2400" dirty="0">
                <a:latin typeface="Calibri" pitchFamily="34" charset="0"/>
              </a:rPr>
              <a:t>G</a:t>
            </a:r>
            <a:r>
              <a:rPr lang="ja-JP" altLang="en-US" sz="2400" dirty="0">
                <a:latin typeface="Calibri" pitchFamily="34" charset="0"/>
              </a:rPr>
              <a:t>　　　　　　　　　　　　　　　　　　　　　　　　　　　　　　　　　</a:t>
            </a:r>
            <a:r>
              <a:rPr lang="en-US" altLang="ja-JP" sz="2400" dirty="0">
                <a:latin typeface="Calibri" pitchFamily="34" charset="0"/>
              </a:rPr>
              <a:t>H</a:t>
            </a:r>
          </a:p>
        </p:txBody>
      </p:sp>
      <p:grpSp>
        <p:nvGrpSpPr>
          <p:cNvPr id="39" name="グループ化 38"/>
          <p:cNvGrpSpPr>
            <a:grpSpLocks noChangeAspect="1"/>
          </p:cNvGrpSpPr>
          <p:nvPr/>
        </p:nvGrpSpPr>
        <p:grpSpPr>
          <a:xfrm>
            <a:off x="683568" y="4437112"/>
            <a:ext cx="993978" cy="994469"/>
            <a:chOff x="2843808" y="3933825"/>
            <a:chExt cx="1656630" cy="1657449"/>
          </a:xfrm>
        </p:grpSpPr>
        <p:cxnSp>
          <p:nvCxnSpPr>
            <p:cNvPr id="46" name="直線コネクタ 45"/>
            <p:cNvCxnSpPr>
              <a:stCxn id="65" idx="7"/>
              <a:endCxn id="66" idx="3"/>
            </p:cNvCxnSpPr>
            <p:nvPr/>
          </p:nvCxnSpPr>
          <p:spPr bwMode="auto">
            <a:xfrm flipV="1">
              <a:off x="2967114" y="4057132"/>
              <a:ext cx="660296" cy="543351"/>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47" name="直線コネクタ 46"/>
            <p:cNvCxnSpPr>
              <a:stCxn id="66" idx="5"/>
              <a:endCxn id="69" idx="1"/>
            </p:cNvCxnSpPr>
            <p:nvPr/>
          </p:nvCxnSpPr>
          <p:spPr bwMode="auto">
            <a:xfrm>
              <a:off x="3729561" y="4057132"/>
              <a:ext cx="647571" cy="545385"/>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48" name="直線コネクタ 47"/>
            <p:cNvCxnSpPr>
              <a:stCxn id="65" idx="4"/>
              <a:endCxn id="70" idx="1"/>
            </p:cNvCxnSpPr>
            <p:nvPr/>
          </p:nvCxnSpPr>
          <p:spPr bwMode="auto">
            <a:xfrm>
              <a:off x="2916039" y="4725144"/>
              <a:ext cx="236957" cy="739435"/>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64" name="直線コネクタ 63"/>
            <p:cNvCxnSpPr>
              <a:stCxn id="65" idx="5"/>
              <a:endCxn id="72" idx="1"/>
            </p:cNvCxnSpPr>
            <p:nvPr/>
          </p:nvCxnSpPr>
          <p:spPr bwMode="auto">
            <a:xfrm>
              <a:off x="2967114" y="4703755"/>
              <a:ext cx="1121540" cy="762858"/>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sp>
          <p:nvSpPr>
            <p:cNvPr id="65" name="円/楕円 64"/>
            <p:cNvSpPr/>
            <p:nvPr/>
          </p:nvSpPr>
          <p:spPr bwMode="auto">
            <a:xfrm>
              <a:off x="2843808" y="4579094"/>
              <a:ext cx="144462" cy="14605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66" name="円/楕円 65"/>
            <p:cNvSpPr/>
            <p:nvPr/>
          </p:nvSpPr>
          <p:spPr bwMode="auto">
            <a:xfrm>
              <a:off x="3606254" y="3933825"/>
              <a:ext cx="144463" cy="14446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69" name="円/楕円 68"/>
            <p:cNvSpPr/>
            <p:nvPr/>
          </p:nvSpPr>
          <p:spPr bwMode="auto">
            <a:xfrm>
              <a:off x="4355976" y="4581128"/>
              <a:ext cx="144462" cy="14605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70" name="円/楕円 69"/>
            <p:cNvSpPr/>
            <p:nvPr/>
          </p:nvSpPr>
          <p:spPr bwMode="auto">
            <a:xfrm>
              <a:off x="3131840" y="5443190"/>
              <a:ext cx="144462" cy="14605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72" name="円/楕円 71"/>
            <p:cNvSpPr/>
            <p:nvPr/>
          </p:nvSpPr>
          <p:spPr bwMode="auto">
            <a:xfrm>
              <a:off x="4067498" y="5445224"/>
              <a:ext cx="144462" cy="14605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cxnSp>
          <p:nvCxnSpPr>
            <p:cNvPr id="76" name="直線コネクタ 75"/>
            <p:cNvCxnSpPr>
              <a:stCxn id="70" idx="6"/>
              <a:endCxn id="72" idx="2"/>
            </p:cNvCxnSpPr>
            <p:nvPr/>
          </p:nvCxnSpPr>
          <p:spPr bwMode="auto">
            <a:xfrm>
              <a:off x="3276302" y="5516215"/>
              <a:ext cx="791196" cy="2034"/>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77" name="直線コネクタ 76"/>
            <p:cNvCxnSpPr>
              <a:stCxn id="66" idx="4"/>
              <a:endCxn id="72" idx="0"/>
            </p:cNvCxnSpPr>
            <p:nvPr/>
          </p:nvCxnSpPr>
          <p:spPr bwMode="auto">
            <a:xfrm>
              <a:off x="3678486" y="4078288"/>
              <a:ext cx="461243" cy="1366936"/>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grpSp>
      <p:grpSp>
        <p:nvGrpSpPr>
          <p:cNvPr id="78" name="グループ化 77"/>
          <p:cNvGrpSpPr>
            <a:grpSpLocks noChangeAspect="1"/>
          </p:cNvGrpSpPr>
          <p:nvPr/>
        </p:nvGrpSpPr>
        <p:grpSpPr>
          <a:xfrm>
            <a:off x="2497902" y="4450755"/>
            <a:ext cx="993978" cy="994469"/>
            <a:chOff x="2843808" y="3933825"/>
            <a:chExt cx="1656630" cy="1657449"/>
          </a:xfrm>
        </p:grpSpPr>
        <p:cxnSp>
          <p:nvCxnSpPr>
            <p:cNvPr id="79" name="直線コネクタ 78"/>
            <p:cNvCxnSpPr>
              <a:stCxn id="83" idx="7"/>
              <a:endCxn id="84" idx="3"/>
            </p:cNvCxnSpPr>
            <p:nvPr/>
          </p:nvCxnSpPr>
          <p:spPr bwMode="auto">
            <a:xfrm flipV="1">
              <a:off x="2967114" y="4057132"/>
              <a:ext cx="660296" cy="543351"/>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80" name="直線コネクタ 79"/>
            <p:cNvCxnSpPr>
              <a:stCxn id="84" idx="5"/>
              <a:endCxn id="85" idx="1"/>
            </p:cNvCxnSpPr>
            <p:nvPr/>
          </p:nvCxnSpPr>
          <p:spPr bwMode="auto">
            <a:xfrm>
              <a:off x="3729561" y="4057132"/>
              <a:ext cx="647571" cy="545385"/>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81" name="直線コネクタ 80"/>
            <p:cNvCxnSpPr>
              <a:stCxn id="83" idx="4"/>
              <a:endCxn id="86" idx="1"/>
            </p:cNvCxnSpPr>
            <p:nvPr/>
          </p:nvCxnSpPr>
          <p:spPr bwMode="auto">
            <a:xfrm>
              <a:off x="2916039" y="4725144"/>
              <a:ext cx="236957" cy="739435"/>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82" name="直線コネクタ 81"/>
            <p:cNvCxnSpPr>
              <a:stCxn id="83" idx="5"/>
              <a:endCxn id="87" idx="1"/>
            </p:cNvCxnSpPr>
            <p:nvPr/>
          </p:nvCxnSpPr>
          <p:spPr bwMode="auto">
            <a:xfrm>
              <a:off x="2967114" y="4703755"/>
              <a:ext cx="1121540" cy="762858"/>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sp>
          <p:nvSpPr>
            <p:cNvPr id="83" name="円/楕円 82"/>
            <p:cNvSpPr/>
            <p:nvPr/>
          </p:nvSpPr>
          <p:spPr bwMode="auto">
            <a:xfrm>
              <a:off x="2843808" y="4579094"/>
              <a:ext cx="144462" cy="14605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84" name="円/楕円 83"/>
            <p:cNvSpPr/>
            <p:nvPr/>
          </p:nvSpPr>
          <p:spPr bwMode="auto">
            <a:xfrm>
              <a:off x="3606254" y="3933825"/>
              <a:ext cx="144463" cy="14446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85" name="円/楕円 84"/>
            <p:cNvSpPr/>
            <p:nvPr/>
          </p:nvSpPr>
          <p:spPr bwMode="auto">
            <a:xfrm>
              <a:off x="4355976" y="4581128"/>
              <a:ext cx="144462" cy="14605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86" name="円/楕円 85"/>
            <p:cNvSpPr/>
            <p:nvPr/>
          </p:nvSpPr>
          <p:spPr bwMode="auto">
            <a:xfrm>
              <a:off x="3131840" y="5443190"/>
              <a:ext cx="144462" cy="14605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87" name="円/楕円 86"/>
            <p:cNvSpPr/>
            <p:nvPr/>
          </p:nvSpPr>
          <p:spPr bwMode="auto">
            <a:xfrm>
              <a:off x="4067498" y="5445224"/>
              <a:ext cx="144462" cy="14605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cxnSp>
          <p:nvCxnSpPr>
            <p:cNvPr id="88" name="直線コネクタ 87"/>
            <p:cNvCxnSpPr>
              <a:stCxn id="86" idx="6"/>
              <a:endCxn id="87" idx="2"/>
            </p:cNvCxnSpPr>
            <p:nvPr/>
          </p:nvCxnSpPr>
          <p:spPr bwMode="auto">
            <a:xfrm>
              <a:off x="3276302" y="5516215"/>
              <a:ext cx="791196" cy="2034"/>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89" name="直線コネクタ 88"/>
            <p:cNvCxnSpPr>
              <a:stCxn id="84" idx="4"/>
              <a:endCxn id="87" idx="0"/>
            </p:cNvCxnSpPr>
            <p:nvPr/>
          </p:nvCxnSpPr>
          <p:spPr bwMode="auto">
            <a:xfrm>
              <a:off x="3678486" y="4078288"/>
              <a:ext cx="461243" cy="1366936"/>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grpSp>
      <p:grpSp>
        <p:nvGrpSpPr>
          <p:cNvPr id="90" name="グループ化 89"/>
          <p:cNvGrpSpPr>
            <a:grpSpLocks noChangeAspect="1"/>
          </p:cNvGrpSpPr>
          <p:nvPr/>
        </p:nvGrpSpPr>
        <p:grpSpPr>
          <a:xfrm>
            <a:off x="3779912" y="4437112"/>
            <a:ext cx="993978" cy="994469"/>
            <a:chOff x="2843808" y="3933825"/>
            <a:chExt cx="1656630" cy="1657449"/>
          </a:xfrm>
        </p:grpSpPr>
        <p:cxnSp>
          <p:nvCxnSpPr>
            <p:cNvPr id="91" name="直線コネクタ 90"/>
            <p:cNvCxnSpPr>
              <a:stCxn id="95" idx="7"/>
              <a:endCxn id="96" idx="3"/>
            </p:cNvCxnSpPr>
            <p:nvPr/>
          </p:nvCxnSpPr>
          <p:spPr bwMode="auto">
            <a:xfrm flipV="1">
              <a:off x="2967114" y="4057132"/>
              <a:ext cx="660296" cy="543351"/>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92" name="直線コネクタ 91"/>
            <p:cNvCxnSpPr>
              <a:stCxn id="96" idx="5"/>
              <a:endCxn id="97" idx="1"/>
            </p:cNvCxnSpPr>
            <p:nvPr/>
          </p:nvCxnSpPr>
          <p:spPr bwMode="auto">
            <a:xfrm>
              <a:off x="3729561" y="4057132"/>
              <a:ext cx="647571" cy="545385"/>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93" name="直線コネクタ 92"/>
            <p:cNvCxnSpPr>
              <a:stCxn id="95" idx="4"/>
              <a:endCxn id="98" idx="1"/>
            </p:cNvCxnSpPr>
            <p:nvPr/>
          </p:nvCxnSpPr>
          <p:spPr bwMode="auto">
            <a:xfrm>
              <a:off x="2916039" y="4725144"/>
              <a:ext cx="236957" cy="739435"/>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94" name="直線コネクタ 93"/>
            <p:cNvCxnSpPr>
              <a:stCxn id="95" idx="5"/>
              <a:endCxn id="99" idx="1"/>
            </p:cNvCxnSpPr>
            <p:nvPr/>
          </p:nvCxnSpPr>
          <p:spPr bwMode="auto">
            <a:xfrm>
              <a:off x="2967114" y="4703755"/>
              <a:ext cx="1121540" cy="762858"/>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sp>
          <p:nvSpPr>
            <p:cNvPr id="95" name="円/楕円 94"/>
            <p:cNvSpPr/>
            <p:nvPr/>
          </p:nvSpPr>
          <p:spPr bwMode="auto">
            <a:xfrm>
              <a:off x="2843808" y="4579094"/>
              <a:ext cx="144462" cy="14605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96" name="円/楕円 95"/>
            <p:cNvSpPr/>
            <p:nvPr/>
          </p:nvSpPr>
          <p:spPr bwMode="auto">
            <a:xfrm>
              <a:off x="3606254" y="3933825"/>
              <a:ext cx="144463" cy="14446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97" name="円/楕円 96"/>
            <p:cNvSpPr/>
            <p:nvPr/>
          </p:nvSpPr>
          <p:spPr bwMode="auto">
            <a:xfrm>
              <a:off x="4355976" y="4581128"/>
              <a:ext cx="144462" cy="14605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98" name="円/楕円 97"/>
            <p:cNvSpPr/>
            <p:nvPr/>
          </p:nvSpPr>
          <p:spPr bwMode="auto">
            <a:xfrm>
              <a:off x="3131840" y="5443190"/>
              <a:ext cx="144462" cy="14605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99" name="円/楕円 98"/>
            <p:cNvSpPr/>
            <p:nvPr/>
          </p:nvSpPr>
          <p:spPr bwMode="auto">
            <a:xfrm>
              <a:off x="4067498" y="5445224"/>
              <a:ext cx="144462" cy="14605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cxnSp>
          <p:nvCxnSpPr>
            <p:cNvPr id="100" name="直線コネクタ 99"/>
            <p:cNvCxnSpPr>
              <a:stCxn id="98" idx="6"/>
              <a:endCxn id="99" idx="2"/>
            </p:cNvCxnSpPr>
            <p:nvPr/>
          </p:nvCxnSpPr>
          <p:spPr bwMode="auto">
            <a:xfrm>
              <a:off x="3276302" y="5516215"/>
              <a:ext cx="791196" cy="2034"/>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101" name="直線コネクタ 100"/>
            <p:cNvCxnSpPr>
              <a:stCxn id="96" idx="4"/>
              <a:endCxn id="99" idx="0"/>
            </p:cNvCxnSpPr>
            <p:nvPr/>
          </p:nvCxnSpPr>
          <p:spPr bwMode="auto">
            <a:xfrm>
              <a:off x="3678486" y="4078288"/>
              <a:ext cx="461243" cy="1366936"/>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grpSp>
      <p:sp>
        <p:nvSpPr>
          <p:cNvPr id="40" name="フリーフォーム 39"/>
          <p:cNvSpPr/>
          <p:nvPr/>
        </p:nvSpPr>
        <p:spPr>
          <a:xfrm>
            <a:off x="3480526" y="4885509"/>
            <a:ext cx="1222103" cy="180191"/>
          </a:xfrm>
          <a:custGeom>
            <a:avLst/>
            <a:gdLst>
              <a:gd name="connsiteX0" fmla="*/ 0 w 1222103"/>
              <a:gd name="connsiteY0" fmla="*/ 29028 h 180191"/>
              <a:gd name="connsiteX1" fmla="*/ 235131 w 1222103"/>
              <a:gd name="connsiteY1" fmla="*/ 179977 h 180191"/>
              <a:gd name="connsiteX2" fmla="*/ 1222103 w 1222103"/>
              <a:gd name="connsiteY2" fmla="*/ 0 h 180191"/>
              <a:gd name="connsiteX3" fmla="*/ 1222103 w 1222103"/>
              <a:gd name="connsiteY3" fmla="*/ 0 h 180191"/>
            </a:gdLst>
            <a:ahLst/>
            <a:cxnLst>
              <a:cxn ang="0">
                <a:pos x="connsiteX0" y="connsiteY0"/>
              </a:cxn>
              <a:cxn ang="0">
                <a:pos x="connsiteX1" y="connsiteY1"/>
              </a:cxn>
              <a:cxn ang="0">
                <a:pos x="connsiteX2" y="connsiteY2"/>
              </a:cxn>
              <a:cxn ang="0">
                <a:pos x="connsiteX3" y="connsiteY3"/>
              </a:cxn>
            </a:cxnLst>
            <a:rect l="l" t="t" r="r" b="b"/>
            <a:pathLst>
              <a:path w="1222103" h="180191">
                <a:moveTo>
                  <a:pt x="0" y="29028"/>
                </a:moveTo>
                <a:cubicBezTo>
                  <a:pt x="15723" y="106921"/>
                  <a:pt x="31447" y="184815"/>
                  <a:pt x="235131" y="179977"/>
                </a:cubicBezTo>
                <a:cubicBezTo>
                  <a:pt x="438815" y="175139"/>
                  <a:pt x="1222103" y="0"/>
                  <a:pt x="1222103" y="0"/>
                </a:cubicBezTo>
                <a:lnTo>
                  <a:pt x="1222103" y="0"/>
                </a:lnTo>
              </a:path>
            </a:pathLst>
          </a:cu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1" name="フリーフォーム 40"/>
          <p:cNvSpPr/>
          <p:nvPr/>
        </p:nvSpPr>
        <p:spPr>
          <a:xfrm>
            <a:off x="2711269" y="5419634"/>
            <a:ext cx="1265645" cy="148372"/>
          </a:xfrm>
          <a:custGeom>
            <a:avLst/>
            <a:gdLst>
              <a:gd name="connsiteX0" fmla="*/ 0 w 1265645"/>
              <a:gd name="connsiteY0" fmla="*/ 31932 h 148372"/>
              <a:gd name="connsiteX1" fmla="*/ 833120 w 1265645"/>
              <a:gd name="connsiteY1" fmla="*/ 148046 h 148372"/>
              <a:gd name="connsiteX2" fmla="*/ 1265645 w 1265645"/>
              <a:gd name="connsiteY2" fmla="*/ 0 h 148372"/>
            </a:gdLst>
            <a:ahLst/>
            <a:cxnLst>
              <a:cxn ang="0">
                <a:pos x="connsiteX0" y="connsiteY0"/>
              </a:cxn>
              <a:cxn ang="0">
                <a:pos x="connsiteX1" y="connsiteY1"/>
              </a:cxn>
              <a:cxn ang="0">
                <a:pos x="connsiteX2" y="connsiteY2"/>
              </a:cxn>
            </a:cxnLst>
            <a:rect l="l" t="t" r="r" b="b"/>
            <a:pathLst>
              <a:path w="1265645" h="148372">
                <a:moveTo>
                  <a:pt x="0" y="31932"/>
                </a:moveTo>
                <a:cubicBezTo>
                  <a:pt x="311089" y="92650"/>
                  <a:pt x="622179" y="153368"/>
                  <a:pt x="833120" y="148046"/>
                </a:cubicBezTo>
                <a:cubicBezTo>
                  <a:pt x="1044061" y="142724"/>
                  <a:pt x="1154853" y="71362"/>
                  <a:pt x="1265645" y="0"/>
                </a:cubicBezTo>
              </a:path>
            </a:pathLst>
          </a:cu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52" name="グループ化 151"/>
          <p:cNvGrpSpPr>
            <a:grpSpLocks noChangeAspect="1"/>
          </p:cNvGrpSpPr>
          <p:nvPr/>
        </p:nvGrpSpPr>
        <p:grpSpPr>
          <a:xfrm>
            <a:off x="5508104" y="4450755"/>
            <a:ext cx="993978" cy="994469"/>
            <a:chOff x="2843808" y="3933825"/>
            <a:chExt cx="1656630" cy="1657449"/>
          </a:xfrm>
        </p:grpSpPr>
        <p:cxnSp>
          <p:nvCxnSpPr>
            <p:cNvPr id="153" name="直線コネクタ 152"/>
            <p:cNvCxnSpPr>
              <a:stCxn id="157" idx="7"/>
              <a:endCxn id="158" idx="3"/>
            </p:cNvCxnSpPr>
            <p:nvPr/>
          </p:nvCxnSpPr>
          <p:spPr bwMode="auto">
            <a:xfrm flipV="1">
              <a:off x="2967114" y="4057132"/>
              <a:ext cx="660296" cy="543351"/>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154" name="直線コネクタ 153"/>
            <p:cNvCxnSpPr>
              <a:stCxn id="158" idx="5"/>
              <a:endCxn id="159" idx="1"/>
            </p:cNvCxnSpPr>
            <p:nvPr/>
          </p:nvCxnSpPr>
          <p:spPr bwMode="auto">
            <a:xfrm>
              <a:off x="3729561" y="4057132"/>
              <a:ext cx="647571" cy="545385"/>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155" name="直線コネクタ 154"/>
            <p:cNvCxnSpPr>
              <a:stCxn id="157" idx="4"/>
              <a:endCxn id="160" idx="1"/>
            </p:cNvCxnSpPr>
            <p:nvPr/>
          </p:nvCxnSpPr>
          <p:spPr bwMode="auto">
            <a:xfrm>
              <a:off x="2916039" y="4725144"/>
              <a:ext cx="236957" cy="739435"/>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156" name="直線コネクタ 155"/>
            <p:cNvCxnSpPr>
              <a:stCxn id="157" idx="5"/>
              <a:endCxn id="161" idx="1"/>
            </p:cNvCxnSpPr>
            <p:nvPr/>
          </p:nvCxnSpPr>
          <p:spPr bwMode="auto">
            <a:xfrm>
              <a:off x="2967114" y="4703755"/>
              <a:ext cx="1121540" cy="762858"/>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sp>
          <p:nvSpPr>
            <p:cNvPr id="157" name="円/楕円 156"/>
            <p:cNvSpPr/>
            <p:nvPr/>
          </p:nvSpPr>
          <p:spPr bwMode="auto">
            <a:xfrm>
              <a:off x="2843808" y="4579094"/>
              <a:ext cx="144462" cy="14605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58" name="円/楕円 157"/>
            <p:cNvSpPr/>
            <p:nvPr/>
          </p:nvSpPr>
          <p:spPr bwMode="auto">
            <a:xfrm>
              <a:off x="3606254" y="3933825"/>
              <a:ext cx="144463" cy="14446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59" name="円/楕円 158"/>
            <p:cNvSpPr/>
            <p:nvPr/>
          </p:nvSpPr>
          <p:spPr bwMode="auto">
            <a:xfrm>
              <a:off x="4355976" y="4581128"/>
              <a:ext cx="144462" cy="14605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60" name="円/楕円 159"/>
            <p:cNvSpPr/>
            <p:nvPr/>
          </p:nvSpPr>
          <p:spPr bwMode="auto">
            <a:xfrm>
              <a:off x="3131840" y="5443190"/>
              <a:ext cx="144462" cy="14605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61" name="円/楕円 160"/>
            <p:cNvSpPr/>
            <p:nvPr/>
          </p:nvSpPr>
          <p:spPr bwMode="auto">
            <a:xfrm>
              <a:off x="4067498" y="5445224"/>
              <a:ext cx="144462" cy="14605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cxnSp>
          <p:nvCxnSpPr>
            <p:cNvPr id="162" name="直線コネクタ 161"/>
            <p:cNvCxnSpPr>
              <a:stCxn id="160" idx="6"/>
              <a:endCxn id="161" idx="2"/>
            </p:cNvCxnSpPr>
            <p:nvPr/>
          </p:nvCxnSpPr>
          <p:spPr bwMode="auto">
            <a:xfrm>
              <a:off x="3276302" y="5516215"/>
              <a:ext cx="791196" cy="2034"/>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163" name="直線コネクタ 162"/>
            <p:cNvCxnSpPr>
              <a:stCxn id="158" idx="4"/>
              <a:endCxn id="161" idx="0"/>
            </p:cNvCxnSpPr>
            <p:nvPr/>
          </p:nvCxnSpPr>
          <p:spPr bwMode="auto">
            <a:xfrm>
              <a:off x="3678486" y="4078288"/>
              <a:ext cx="461243" cy="1366936"/>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grpSp>
      <p:grpSp>
        <p:nvGrpSpPr>
          <p:cNvPr id="164" name="グループ化 163"/>
          <p:cNvGrpSpPr>
            <a:grpSpLocks noChangeAspect="1"/>
          </p:cNvGrpSpPr>
          <p:nvPr/>
        </p:nvGrpSpPr>
        <p:grpSpPr>
          <a:xfrm>
            <a:off x="6790114" y="4437112"/>
            <a:ext cx="993978" cy="994469"/>
            <a:chOff x="2843808" y="3933825"/>
            <a:chExt cx="1656630" cy="1657449"/>
          </a:xfrm>
        </p:grpSpPr>
        <p:cxnSp>
          <p:nvCxnSpPr>
            <p:cNvPr id="165" name="直線コネクタ 164"/>
            <p:cNvCxnSpPr>
              <a:stCxn id="169" idx="7"/>
              <a:endCxn id="170" idx="3"/>
            </p:cNvCxnSpPr>
            <p:nvPr/>
          </p:nvCxnSpPr>
          <p:spPr bwMode="auto">
            <a:xfrm flipV="1">
              <a:off x="2967114" y="4057132"/>
              <a:ext cx="660296" cy="543351"/>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166" name="直線コネクタ 165"/>
            <p:cNvCxnSpPr>
              <a:stCxn id="170" idx="5"/>
              <a:endCxn id="171" idx="1"/>
            </p:cNvCxnSpPr>
            <p:nvPr/>
          </p:nvCxnSpPr>
          <p:spPr bwMode="auto">
            <a:xfrm>
              <a:off x="3729561" y="4057132"/>
              <a:ext cx="647571" cy="545385"/>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167" name="直線コネクタ 166"/>
            <p:cNvCxnSpPr>
              <a:stCxn id="169" idx="4"/>
              <a:endCxn id="172" idx="1"/>
            </p:cNvCxnSpPr>
            <p:nvPr/>
          </p:nvCxnSpPr>
          <p:spPr bwMode="auto">
            <a:xfrm>
              <a:off x="2916039" y="4725144"/>
              <a:ext cx="236957" cy="739435"/>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168" name="直線コネクタ 167"/>
            <p:cNvCxnSpPr>
              <a:stCxn id="169" idx="5"/>
              <a:endCxn id="173" idx="1"/>
            </p:cNvCxnSpPr>
            <p:nvPr/>
          </p:nvCxnSpPr>
          <p:spPr bwMode="auto">
            <a:xfrm>
              <a:off x="2967114" y="4703755"/>
              <a:ext cx="1121540" cy="762858"/>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sp>
          <p:nvSpPr>
            <p:cNvPr id="169" name="円/楕円 168"/>
            <p:cNvSpPr/>
            <p:nvPr/>
          </p:nvSpPr>
          <p:spPr bwMode="auto">
            <a:xfrm>
              <a:off x="2843808" y="4579094"/>
              <a:ext cx="144462" cy="14605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70" name="円/楕円 169"/>
            <p:cNvSpPr/>
            <p:nvPr/>
          </p:nvSpPr>
          <p:spPr bwMode="auto">
            <a:xfrm>
              <a:off x="3606254" y="3933825"/>
              <a:ext cx="144463" cy="14446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71" name="円/楕円 170"/>
            <p:cNvSpPr/>
            <p:nvPr/>
          </p:nvSpPr>
          <p:spPr bwMode="auto">
            <a:xfrm>
              <a:off x="4355976" y="4581128"/>
              <a:ext cx="144462" cy="14605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72" name="円/楕円 171"/>
            <p:cNvSpPr/>
            <p:nvPr/>
          </p:nvSpPr>
          <p:spPr bwMode="auto">
            <a:xfrm>
              <a:off x="3131840" y="5443190"/>
              <a:ext cx="144462" cy="14605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73" name="円/楕円 172"/>
            <p:cNvSpPr/>
            <p:nvPr/>
          </p:nvSpPr>
          <p:spPr bwMode="auto">
            <a:xfrm>
              <a:off x="4067498" y="5445224"/>
              <a:ext cx="144462" cy="14605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cxnSp>
          <p:nvCxnSpPr>
            <p:cNvPr id="174" name="直線コネクタ 173"/>
            <p:cNvCxnSpPr>
              <a:stCxn id="172" idx="6"/>
              <a:endCxn id="173" idx="2"/>
            </p:cNvCxnSpPr>
            <p:nvPr/>
          </p:nvCxnSpPr>
          <p:spPr bwMode="auto">
            <a:xfrm>
              <a:off x="3276302" y="5516215"/>
              <a:ext cx="791196" cy="2034"/>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175" name="直線コネクタ 174"/>
            <p:cNvCxnSpPr>
              <a:stCxn id="170" idx="4"/>
              <a:endCxn id="173" idx="0"/>
            </p:cNvCxnSpPr>
            <p:nvPr/>
          </p:nvCxnSpPr>
          <p:spPr bwMode="auto">
            <a:xfrm>
              <a:off x="3678486" y="4078288"/>
              <a:ext cx="461243" cy="1366936"/>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grpSp>
      <p:sp>
        <p:nvSpPr>
          <p:cNvPr id="176" name="フリーフォーム 175"/>
          <p:cNvSpPr/>
          <p:nvPr/>
        </p:nvSpPr>
        <p:spPr>
          <a:xfrm>
            <a:off x="6490728" y="4885509"/>
            <a:ext cx="1222103" cy="180191"/>
          </a:xfrm>
          <a:custGeom>
            <a:avLst/>
            <a:gdLst>
              <a:gd name="connsiteX0" fmla="*/ 0 w 1222103"/>
              <a:gd name="connsiteY0" fmla="*/ 29028 h 180191"/>
              <a:gd name="connsiteX1" fmla="*/ 235131 w 1222103"/>
              <a:gd name="connsiteY1" fmla="*/ 179977 h 180191"/>
              <a:gd name="connsiteX2" fmla="*/ 1222103 w 1222103"/>
              <a:gd name="connsiteY2" fmla="*/ 0 h 180191"/>
              <a:gd name="connsiteX3" fmla="*/ 1222103 w 1222103"/>
              <a:gd name="connsiteY3" fmla="*/ 0 h 180191"/>
            </a:gdLst>
            <a:ahLst/>
            <a:cxnLst>
              <a:cxn ang="0">
                <a:pos x="connsiteX0" y="connsiteY0"/>
              </a:cxn>
              <a:cxn ang="0">
                <a:pos x="connsiteX1" y="connsiteY1"/>
              </a:cxn>
              <a:cxn ang="0">
                <a:pos x="connsiteX2" y="connsiteY2"/>
              </a:cxn>
              <a:cxn ang="0">
                <a:pos x="connsiteX3" y="connsiteY3"/>
              </a:cxn>
            </a:cxnLst>
            <a:rect l="l" t="t" r="r" b="b"/>
            <a:pathLst>
              <a:path w="1222103" h="180191">
                <a:moveTo>
                  <a:pt x="0" y="29028"/>
                </a:moveTo>
                <a:cubicBezTo>
                  <a:pt x="15723" y="106921"/>
                  <a:pt x="31447" y="184815"/>
                  <a:pt x="235131" y="179977"/>
                </a:cubicBezTo>
                <a:cubicBezTo>
                  <a:pt x="438815" y="175139"/>
                  <a:pt x="1222103" y="0"/>
                  <a:pt x="1222103" y="0"/>
                </a:cubicBezTo>
                <a:lnTo>
                  <a:pt x="1222103" y="0"/>
                </a:lnTo>
              </a:path>
            </a:pathLst>
          </a:cu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7" name="フリーフォーム 176"/>
          <p:cNvSpPr/>
          <p:nvPr/>
        </p:nvSpPr>
        <p:spPr>
          <a:xfrm>
            <a:off x="5721471" y="5419634"/>
            <a:ext cx="1265645" cy="148372"/>
          </a:xfrm>
          <a:custGeom>
            <a:avLst/>
            <a:gdLst>
              <a:gd name="connsiteX0" fmla="*/ 0 w 1265645"/>
              <a:gd name="connsiteY0" fmla="*/ 31932 h 148372"/>
              <a:gd name="connsiteX1" fmla="*/ 833120 w 1265645"/>
              <a:gd name="connsiteY1" fmla="*/ 148046 h 148372"/>
              <a:gd name="connsiteX2" fmla="*/ 1265645 w 1265645"/>
              <a:gd name="connsiteY2" fmla="*/ 0 h 148372"/>
            </a:gdLst>
            <a:ahLst/>
            <a:cxnLst>
              <a:cxn ang="0">
                <a:pos x="connsiteX0" y="connsiteY0"/>
              </a:cxn>
              <a:cxn ang="0">
                <a:pos x="connsiteX1" y="connsiteY1"/>
              </a:cxn>
              <a:cxn ang="0">
                <a:pos x="connsiteX2" y="connsiteY2"/>
              </a:cxn>
            </a:cxnLst>
            <a:rect l="l" t="t" r="r" b="b"/>
            <a:pathLst>
              <a:path w="1265645" h="148372">
                <a:moveTo>
                  <a:pt x="0" y="31932"/>
                </a:moveTo>
                <a:cubicBezTo>
                  <a:pt x="311089" y="92650"/>
                  <a:pt x="622179" y="153368"/>
                  <a:pt x="833120" y="148046"/>
                </a:cubicBezTo>
                <a:cubicBezTo>
                  <a:pt x="1044061" y="142724"/>
                  <a:pt x="1154853" y="71362"/>
                  <a:pt x="1265645" y="0"/>
                </a:cubicBezTo>
              </a:path>
            </a:pathLst>
          </a:cu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78" name="グループ化 177"/>
          <p:cNvGrpSpPr>
            <a:grpSpLocks noChangeAspect="1"/>
          </p:cNvGrpSpPr>
          <p:nvPr/>
        </p:nvGrpSpPr>
        <p:grpSpPr>
          <a:xfrm>
            <a:off x="5508104" y="5624117"/>
            <a:ext cx="993978" cy="994469"/>
            <a:chOff x="2843808" y="3933825"/>
            <a:chExt cx="1656630" cy="1657449"/>
          </a:xfrm>
        </p:grpSpPr>
        <p:cxnSp>
          <p:nvCxnSpPr>
            <p:cNvPr id="179" name="直線コネクタ 178"/>
            <p:cNvCxnSpPr>
              <a:stCxn id="183" idx="7"/>
              <a:endCxn id="184" idx="3"/>
            </p:cNvCxnSpPr>
            <p:nvPr/>
          </p:nvCxnSpPr>
          <p:spPr bwMode="auto">
            <a:xfrm flipV="1">
              <a:off x="2967114" y="4057132"/>
              <a:ext cx="660296" cy="543351"/>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180" name="直線コネクタ 179"/>
            <p:cNvCxnSpPr>
              <a:stCxn id="184" idx="5"/>
              <a:endCxn id="185" idx="1"/>
            </p:cNvCxnSpPr>
            <p:nvPr/>
          </p:nvCxnSpPr>
          <p:spPr bwMode="auto">
            <a:xfrm>
              <a:off x="3729561" y="4057132"/>
              <a:ext cx="647571" cy="545385"/>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181" name="直線コネクタ 180"/>
            <p:cNvCxnSpPr>
              <a:stCxn id="183" idx="4"/>
              <a:endCxn id="186" idx="1"/>
            </p:cNvCxnSpPr>
            <p:nvPr/>
          </p:nvCxnSpPr>
          <p:spPr bwMode="auto">
            <a:xfrm>
              <a:off x="2916039" y="4725144"/>
              <a:ext cx="236957" cy="739435"/>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182" name="直線コネクタ 181"/>
            <p:cNvCxnSpPr>
              <a:stCxn id="183" idx="5"/>
              <a:endCxn id="187" idx="1"/>
            </p:cNvCxnSpPr>
            <p:nvPr/>
          </p:nvCxnSpPr>
          <p:spPr bwMode="auto">
            <a:xfrm>
              <a:off x="2967114" y="4703755"/>
              <a:ext cx="1121540" cy="762858"/>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sp>
          <p:nvSpPr>
            <p:cNvPr id="183" name="円/楕円 182"/>
            <p:cNvSpPr/>
            <p:nvPr/>
          </p:nvSpPr>
          <p:spPr bwMode="auto">
            <a:xfrm>
              <a:off x="2843808" y="4579094"/>
              <a:ext cx="144462" cy="14605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84" name="円/楕円 183"/>
            <p:cNvSpPr/>
            <p:nvPr/>
          </p:nvSpPr>
          <p:spPr bwMode="auto">
            <a:xfrm>
              <a:off x="3606254" y="3933825"/>
              <a:ext cx="144463" cy="14446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85" name="円/楕円 184"/>
            <p:cNvSpPr/>
            <p:nvPr/>
          </p:nvSpPr>
          <p:spPr bwMode="auto">
            <a:xfrm>
              <a:off x="4355976" y="4581128"/>
              <a:ext cx="144462" cy="14605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86" name="円/楕円 185"/>
            <p:cNvSpPr/>
            <p:nvPr/>
          </p:nvSpPr>
          <p:spPr bwMode="auto">
            <a:xfrm>
              <a:off x="3131840" y="5443190"/>
              <a:ext cx="144462" cy="14605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87" name="円/楕円 186"/>
            <p:cNvSpPr/>
            <p:nvPr/>
          </p:nvSpPr>
          <p:spPr bwMode="auto">
            <a:xfrm>
              <a:off x="4067498" y="5445224"/>
              <a:ext cx="144462" cy="14605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cxnSp>
          <p:nvCxnSpPr>
            <p:cNvPr id="188" name="直線コネクタ 187"/>
            <p:cNvCxnSpPr>
              <a:stCxn id="186" idx="6"/>
              <a:endCxn id="187" idx="2"/>
            </p:cNvCxnSpPr>
            <p:nvPr/>
          </p:nvCxnSpPr>
          <p:spPr bwMode="auto">
            <a:xfrm>
              <a:off x="3276302" y="5516215"/>
              <a:ext cx="791196" cy="2034"/>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189" name="直線コネクタ 188"/>
            <p:cNvCxnSpPr>
              <a:stCxn id="184" idx="4"/>
              <a:endCxn id="187" idx="0"/>
            </p:cNvCxnSpPr>
            <p:nvPr/>
          </p:nvCxnSpPr>
          <p:spPr bwMode="auto">
            <a:xfrm>
              <a:off x="3678486" y="4078288"/>
              <a:ext cx="461243" cy="1366936"/>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grpSp>
      <p:grpSp>
        <p:nvGrpSpPr>
          <p:cNvPr id="190" name="グループ化 189"/>
          <p:cNvGrpSpPr>
            <a:grpSpLocks noChangeAspect="1"/>
          </p:cNvGrpSpPr>
          <p:nvPr/>
        </p:nvGrpSpPr>
        <p:grpSpPr>
          <a:xfrm>
            <a:off x="6790114" y="5610474"/>
            <a:ext cx="993978" cy="994469"/>
            <a:chOff x="2843808" y="3933825"/>
            <a:chExt cx="1656630" cy="1657449"/>
          </a:xfrm>
        </p:grpSpPr>
        <p:cxnSp>
          <p:nvCxnSpPr>
            <p:cNvPr id="191" name="直線コネクタ 190"/>
            <p:cNvCxnSpPr>
              <a:stCxn id="195" idx="7"/>
              <a:endCxn id="196" idx="3"/>
            </p:cNvCxnSpPr>
            <p:nvPr/>
          </p:nvCxnSpPr>
          <p:spPr bwMode="auto">
            <a:xfrm flipV="1">
              <a:off x="2967114" y="4057132"/>
              <a:ext cx="660296" cy="543351"/>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192" name="直線コネクタ 191"/>
            <p:cNvCxnSpPr>
              <a:stCxn id="196" idx="5"/>
              <a:endCxn id="197" idx="1"/>
            </p:cNvCxnSpPr>
            <p:nvPr/>
          </p:nvCxnSpPr>
          <p:spPr bwMode="auto">
            <a:xfrm>
              <a:off x="3729561" y="4057132"/>
              <a:ext cx="647571" cy="545385"/>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193" name="直線コネクタ 192"/>
            <p:cNvCxnSpPr>
              <a:stCxn id="195" idx="4"/>
              <a:endCxn id="198" idx="1"/>
            </p:cNvCxnSpPr>
            <p:nvPr/>
          </p:nvCxnSpPr>
          <p:spPr bwMode="auto">
            <a:xfrm>
              <a:off x="2916039" y="4725144"/>
              <a:ext cx="236957" cy="739435"/>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194" name="直線コネクタ 193"/>
            <p:cNvCxnSpPr>
              <a:stCxn id="195" idx="5"/>
              <a:endCxn id="199" idx="1"/>
            </p:cNvCxnSpPr>
            <p:nvPr/>
          </p:nvCxnSpPr>
          <p:spPr bwMode="auto">
            <a:xfrm>
              <a:off x="2967114" y="4703755"/>
              <a:ext cx="1121540" cy="762858"/>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sp>
          <p:nvSpPr>
            <p:cNvPr id="195" name="円/楕円 194"/>
            <p:cNvSpPr/>
            <p:nvPr/>
          </p:nvSpPr>
          <p:spPr bwMode="auto">
            <a:xfrm>
              <a:off x="2843808" y="4579094"/>
              <a:ext cx="144462" cy="14605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96" name="円/楕円 195"/>
            <p:cNvSpPr/>
            <p:nvPr/>
          </p:nvSpPr>
          <p:spPr bwMode="auto">
            <a:xfrm>
              <a:off x="3606254" y="3933825"/>
              <a:ext cx="144463" cy="14446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97" name="円/楕円 196"/>
            <p:cNvSpPr/>
            <p:nvPr/>
          </p:nvSpPr>
          <p:spPr bwMode="auto">
            <a:xfrm>
              <a:off x="4355976" y="4581128"/>
              <a:ext cx="144462" cy="14605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98" name="円/楕円 197"/>
            <p:cNvSpPr/>
            <p:nvPr/>
          </p:nvSpPr>
          <p:spPr bwMode="auto">
            <a:xfrm>
              <a:off x="3131840" y="5443190"/>
              <a:ext cx="144462" cy="14605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99" name="円/楕円 198"/>
            <p:cNvSpPr/>
            <p:nvPr/>
          </p:nvSpPr>
          <p:spPr bwMode="auto">
            <a:xfrm>
              <a:off x="4067498" y="5445224"/>
              <a:ext cx="144462" cy="14605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cxnSp>
          <p:nvCxnSpPr>
            <p:cNvPr id="200" name="直線コネクタ 199"/>
            <p:cNvCxnSpPr>
              <a:stCxn id="198" idx="6"/>
              <a:endCxn id="199" idx="2"/>
            </p:cNvCxnSpPr>
            <p:nvPr/>
          </p:nvCxnSpPr>
          <p:spPr bwMode="auto">
            <a:xfrm>
              <a:off x="3276302" y="5516215"/>
              <a:ext cx="791196" cy="2034"/>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201" name="直線コネクタ 200"/>
            <p:cNvCxnSpPr>
              <a:stCxn id="196" idx="4"/>
              <a:endCxn id="199" idx="0"/>
            </p:cNvCxnSpPr>
            <p:nvPr/>
          </p:nvCxnSpPr>
          <p:spPr bwMode="auto">
            <a:xfrm>
              <a:off x="3678486" y="4078288"/>
              <a:ext cx="461243" cy="1366936"/>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grpSp>
      <p:sp>
        <p:nvSpPr>
          <p:cNvPr id="202" name="フリーフォーム 201"/>
          <p:cNvSpPr/>
          <p:nvPr/>
        </p:nvSpPr>
        <p:spPr>
          <a:xfrm>
            <a:off x="6490728" y="6058871"/>
            <a:ext cx="1222103" cy="180191"/>
          </a:xfrm>
          <a:custGeom>
            <a:avLst/>
            <a:gdLst>
              <a:gd name="connsiteX0" fmla="*/ 0 w 1222103"/>
              <a:gd name="connsiteY0" fmla="*/ 29028 h 180191"/>
              <a:gd name="connsiteX1" fmla="*/ 235131 w 1222103"/>
              <a:gd name="connsiteY1" fmla="*/ 179977 h 180191"/>
              <a:gd name="connsiteX2" fmla="*/ 1222103 w 1222103"/>
              <a:gd name="connsiteY2" fmla="*/ 0 h 180191"/>
              <a:gd name="connsiteX3" fmla="*/ 1222103 w 1222103"/>
              <a:gd name="connsiteY3" fmla="*/ 0 h 180191"/>
            </a:gdLst>
            <a:ahLst/>
            <a:cxnLst>
              <a:cxn ang="0">
                <a:pos x="connsiteX0" y="connsiteY0"/>
              </a:cxn>
              <a:cxn ang="0">
                <a:pos x="connsiteX1" y="connsiteY1"/>
              </a:cxn>
              <a:cxn ang="0">
                <a:pos x="connsiteX2" y="connsiteY2"/>
              </a:cxn>
              <a:cxn ang="0">
                <a:pos x="connsiteX3" y="connsiteY3"/>
              </a:cxn>
            </a:cxnLst>
            <a:rect l="l" t="t" r="r" b="b"/>
            <a:pathLst>
              <a:path w="1222103" h="180191">
                <a:moveTo>
                  <a:pt x="0" y="29028"/>
                </a:moveTo>
                <a:cubicBezTo>
                  <a:pt x="15723" y="106921"/>
                  <a:pt x="31447" y="184815"/>
                  <a:pt x="235131" y="179977"/>
                </a:cubicBezTo>
                <a:cubicBezTo>
                  <a:pt x="438815" y="175139"/>
                  <a:pt x="1222103" y="0"/>
                  <a:pt x="1222103" y="0"/>
                </a:cubicBezTo>
                <a:lnTo>
                  <a:pt x="1222103" y="0"/>
                </a:lnTo>
              </a:path>
            </a:pathLst>
          </a:cu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3" name="フリーフォーム 202"/>
          <p:cNvSpPr/>
          <p:nvPr/>
        </p:nvSpPr>
        <p:spPr>
          <a:xfrm>
            <a:off x="5721471" y="6592996"/>
            <a:ext cx="1265645" cy="148372"/>
          </a:xfrm>
          <a:custGeom>
            <a:avLst/>
            <a:gdLst>
              <a:gd name="connsiteX0" fmla="*/ 0 w 1265645"/>
              <a:gd name="connsiteY0" fmla="*/ 31932 h 148372"/>
              <a:gd name="connsiteX1" fmla="*/ 833120 w 1265645"/>
              <a:gd name="connsiteY1" fmla="*/ 148046 h 148372"/>
              <a:gd name="connsiteX2" fmla="*/ 1265645 w 1265645"/>
              <a:gd name="connsiteY2" fmla="*/ 0 h 148372"/>
            </a:gdLst>
            <a:ahLst/>
            <a:cxnLst>
              <a:cxn ang="0">
                <a:pos x="connsiteX0" y="connsiteY0"/>
              </a:cxn>
              <a:cxn ang="0">
                <a:pos x="connsiteX1" y="connsiteY1"/>
              </a:cxn>
              <a:cxn ang="0">
                <a:pos x="connsiteX2" y="connsiteY2"/>
              </a:cxn>
            </a:cxnLst>
            <a:rect l="l" t="t" r="r" b="b"/>
            <a:pathLst>
              <a:path w="1265645" h="148372">
                <a:moveTo>
                  <a:pt x="0" y="31932"/>
                </a:moveTo>
                <a:cubicBezTo>
                  <a:pt x="311089" y="92650"/>
                  <a:pt x="622179" y="153368"/>
                  <a:pt x="833120" y="148046"/>
                </a:cubicBezTo>
                <a:cubicBezTo>
                  <a:pt x="1044061" y="142724"/>
                  <a:pt x="1154853" y="71362"/>
                  <a:pt x="1265645" y="0"/>
                </a:cubicBezTo>
              </a:path>
            </a:pathLst>
          </a:cu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8433" name="直線コネクタ 18432"/>
          <p:cNvCxnSpPr>
            <a:stCxn id="159" idx="4"/>
            <a:endCxn id="185" idx="0"/>
          </p:cNvCxnSpPr>
          <p:nvPr/>
        </p:nvCxnSpPr>
        <p:spPr>
          <a:xfrm>
            <a:off x="6458744" y="4926767"/>
            <a:ext cx="0" cy="1085732"/>
          </a:xfrm>
          <a:prstGeom prst="line">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07" name="直線コネクタ 206"/>
          <p:cNvCxnSpPr>
            <a:stCxn id="171" idx="4"/>
            <a:endCxn id="197" idx="0"/>
          </p:cNvCxnSpPr>
          <p:nvPr/>
        </p:nvCxnSpPr>
        <p:spPr>
          <a:xfrm>
            <a:off x="7740754" y="4913124"/>
            <a:ext cx="0" cy="1085732"/>
          </a:xfrm>
          <a:prstGeom prst="line">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59077260"/>
      </p:ext>
    </p:extLst>
  </p:cSld>
  <p:clrMapOvr>
    <a:masterClrMapping/>
  </p:clrMapOvr>
  <p:transition advTm="14149"/>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タイトル 1"/>
          <p:cNvSpPr>
            <a:spLocks noGrp="1"/>
          </p:cNvSpPr>
          <p:nvPr>
            <p:ph type="title"/>
          </p:nvPr>
        </p:nvSpPr>
        <p:spPr/>
        <p:txBody>
          <a:bodyPr/>
          <a:lstStyle/>
          <a:p>
            <a:pPr eaLnBrk="1" hangingPunct="1"/>
            <a:r>
              <a:rPr lang="en-US" altLang="ja-JP"/>
              <a:t>1</a:t>
            </a:r>
            <a:r>
              <a:rPr lang="ja-JP" altLang="en-US"/>
              <a:t>　様々なグラフの例</a:t>
            </a:r>
          </a:p>
        </p:txBody>
      </p:sp>
      <p:sp>
        <p:nvSpPr>
          <p:cNvPr id="75779" name="コンテンツ プレースホルダー 2"/>
          <p:cNvSpPr>
            <a:spLocks noGrp="1"/>
          </p:cNvSpPr>
          <p:nvPr>
            <p:ph idx="1"/>
          </p:nvPr>
        </p:nvSpPr>
        <p:spPr/>
        <p:txBody>
          <a:bodyPr/>
          <a:lstStyle/>
          <a:p>
            <a:pPr eaLnBrk="1" hangingPunct="1">
              <a:buFont typeface="Wingdings 2" pitchFamily="18" charset="2"/>
              <a:buNone/>
            </a:pPr>
            <a:endParaRPr lang="en-US" altLang="ja-JP" sz="2400"/>
          </a:p>
          <a:p>
            <a:pPr eaLnBrk="1" hangingPunct="1">
              <a:buFont typeface="Wingdings 2" pitchFamily="18" charset="2"/>
              <a:buNone/>
            </a:pPr>
            <a:r>
              <a:rPr lang="ja-JP" altLang="en-US" sz="2400"/>
              <a:t>その他の名前の付いたグラフ</a:t>
            </a:r>
            <a:endParaRPr lang="en-US" altLang="ja-JP" sz="2400"/>
          </a:p>
          <a:p>
            <a:pPr eaLnBrk="1" hangingPunct="1">
              <a:buFont typeface="Wingdings 2" pitchFamily="18" charset="2"/>
              <a:buNone/>
            </a:pPr>
            <a:endParaRPr lang="en-US" altLang="ja-JP" sz="2400"/>
          </a:p>
          <a:p>
            <a:pPr eaLnBrk="1" hangingPunct="1">
              <a:buFont typeface="Wingdings 2" pitchFamily="18" charset="2"/>
              <a:buNone/>
            </a:pPr>
            <a:endParaRPr lang="en-US" altLang="ja-JP" sz="2400"/>
          </a:p>
          <a:p>
            <a:pPr eaLnBrk="1" hangingPunct="1">
              <a:buFont typeface="Wingdings 2" pitchFamily="18" charset="2"/>
              <a:buNone/>
            </a:pPr>
            <a:endParaRPr lang="en-US" altLang="ja-JP" sz="2400"/>
          </a:p>
        </p:txBody>
      </p:sp>
      <p:sp>
        <p:nvSpPr>
          <p:cNvPr id="4" name="コンテンツ プレースホルダー 2"/>
          <p:cNvSpPr txBox="1">
            <a:spLocks/>
          </p:cNvSpPr>
          <p:nvPr/>
        </p:nvSpPr>
        <p:spPr bwMode="auto">
          <a:xfrm>
            <a:off x="609600" y="2087563"/>
            <a:ext cx="8534400" cy="4389437"/>
          </a:xfrm>
          <a:prstGeom prst="rect">
            <a:avLst/>
          </a:prstGeom>
          <a:noFill/>
          <a:ln>
            <a:noFill/>
          </a:ln>
        </p:spPr>
        <p:txBody>
          <a:bodyPr/>
          <a:lstStyle/>
          <a:p>
            <a:pPr marL="273050" indent="-273050">
              <a:spcBef>
                <a:spcPct val="20000"/>
              </a:spcBef>
              <a:buClr>
                <a:srgbClr val="0BD0D9"/>
              </a:buClr>
              <a:buSzPct val="95000"/>
              <a:defRPr/>
            </a:pPr>
            <a:endParaRPr lang="en-US" altLang="ja-JP" sz="2400" dirty="0">
              <a:latin typeface="Calibri" pitchFamily="34" charset="0"/>
              <a:ea typeface="+mn-ea"/>
              <a:hlinkClick r:id="rId2"/>
            </a:endParaRPr>
          </a:p>
          <a:p>
            <a:pPr marL="273050" indent="-273050">
              <a:spcBef>
                <a:spcPct val="20000"/>
              </a:spcBef>
              <a:buClr>
                <a:srgbClr val="0BD0D9"/>
              </a:buClr>
              <a:buSzPct val="95000"/>
              <a:defRPr/>
            </a:pPr>
            <a:endParaRPr lang="en-US" altLang="ja-JP" sz="2400" dirty="0">
              <a:latin typeface="Calibri" pitchFamily="34" charset="0"/>
              <a:ea typeface="+mn-ea"/>
              <a:hlinkClick r:id="rId2"/>
            </a:endParaRPr>
          </a:p>
          <a:p>
            <a:pPr marL="273050" indent="-273050">
              <a:spcBef>
                <a:spcPct val="20000"/>
              </a:spcBef>
              <a:buClr>
                <a:srgbClr val="0BD0D9"/>
              </a:buClr>
              <a:buSzPct val="95000"/>
              <a:defRPr/>
            </a:pPr>
            <a:r>
              <a:rPr lang="en-US" altLang="ja-JP" sz="2400" dirty="0">
                <a:latin typeface="Calibri" pitchFamily="34" charset="0"/>
                <a:ea typeface="+mn-ea"/>
                <a:hlinkClick r:id="rId2"/>
              </a:rPr>
              <a:t>http://en.wikipedia.org/wiki/Gallery_of_named_graphs</a:t>
            </a:r>
            <a:endParaRPr lang="en-US" altLang="ja-JP" sz="2400" dirty="0">
              <a:latin typeface="Calibri" pitchFamily="34" charset="0"/>
              <a:ea typeface="+mn-ea"/>
            </a:endParaRPr>
          </a:p>
          <a:p>
            <a:pPr marL="273050" indent="-273050">
              <a:spcBef>
                <a:spcPct val="20000"/>
              </a:spcBef>
              <a:buClr>
                <a:srgbClr val="0BD0D9"/>
              </a:buClr>
              <a:buSzPct val="95000"/>
              <a:defRPr/>
            </a:pPr>
            <a:endParaRPr lang="en-US" altLang="ja-JP" sz="2400" dirty="0">
              <a:latin typeface="Calibri" pitchFamily="34" charset="0"/>
              <a:ea typeface="+mn-ea"/>
            </a:endParaRPr>
          </a:p>
          <a:p>
            <a:pPr marL="273050" indent="-273050">
              <a:spcBef>
                <a:spcPct val="20000"/>
              </a:spcBef>
              <a:buClr>
                <a:srgbClr val="0BD0D9"/>
              </a:buClr>
              <a:buSzPct val="95000"/>
              <a:defRPr/>
            </a:pPr>
            <a:endParaRPr lang="en-US" altLang="ja-JP" sz="2400" dirty="0">
              <a:latin typeface="Calibri" pitchFamily="34" charset="0"/>
              <a:ea typeface="+mn-ea"/>
            </a:endParaRPr>
          </a:p>
          <a:p>
            <a:pPr marL="273050" indent="-273050">
              <a:spcBef>
                <a:spcPct val="20000"/>
              </a:spcBef>
              <a:buClr>
                <a:srgbClr val="0BD0D9"/>
              </a:buClr>
              <a:buSzPct val="95000"/>
              <a:defRPr/>
            </a:pPr>
            <a:endParaRPr lang="en-US" altLang="ja-JP" sz="1600" dirty="0">
              <a:latin typeface="Calibri" pitchFamily="34" charset="0"/>
              <a:ea typeface="+mn-ea"/>
            </a:endParaRPr>
          </a:p>
        </p:txBody>
      </p:sp>
    </p:spTree>
  </p:cSld>
  <p:clrMapOvr>
    <a:masterClrMapping/>
  </p:clrMapOvr>
  <p:transition advTm="14149"/>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タイトル 1"/>
          <p:cNvSpPr>
            <a:spLocks noGrp="1"/>
          </p:cNvSpPr>
          <p:nvPr>
            <p:ph type="title"/>
          </p:nvPr>
        </p:nvSpPr>
        <p:spPr/>
        <p:txBody>
          <a:bodyPr/>
          <a:lstStyle/>
          <a:p>
            <a:pPr eaLnBrk="1" hangingPunct="1"/>
            <a:r>
              <a:rPr lang="en-US" altLang="ja-JP"/>
              <a:t>1</a:t>
            </a:r>
            <a:r>
              <a:rPr lang="ja-JP" altLang="en-US"/>
              <a:t>　様々なグラフの例</a:t>
            </a:r>
          </a:p>
        </p:txBody>
      </p:sp>
      <p:sp>
        <p:nvSpPr>
          <p:cNvPr id="76803" name="コンテンツ プレースホルダー 2"/>
          <p:cNvSpPr>
            <a:spLocks noGrp="1"/>
          </p:cNvSpPr>
          <p:nvPr>
            <p:ph idx="1"/>
          </p:nvPr>
        </p:nvSpPr>
        <p:spPr/>
        <p:txBody>
          <a:bodyPr/>
          <a:lstStyle/>
          <a:p>
            <a:pPr eaLnBrk="1" hangingPunct="1">
              <a:buFont typeface="Wingdings 2" pitchFamily="18" charset="2"/>
              <a:buNone/>
            </a:pPr>
            <a:endParaRPr lang="en-US" altLang="ja-JP" sz="2400"/>
          </a:p>
          <a:p>
            <a:pPr eaLnBrk="1" hangingPunct="1">
              <a:buFont typeface="Wingdings 2" pitchFamily="18" charset="2"/>
              <a:buNone/>
            </a:pPr>
            <a:r>
              <a:rPr lang="ja-JP" altLang="en-US" sz="2400"/>
              <a:t>同型：</a:t>
            </a:r>
            <a:r>
              <a:rPr lang="en-US" altLang="ja-JP" sz="2400"/>
              <a:t>2</a:t>
            </a:r>
            <a:r>
              <a:rPr lang="ja-JP" altLang="en-US" sz="2400"/>
              <a:t>つのグラフ</a:t>
            </a:r>
            <a:r>
              <a:rPr lang="en-US" altLang="ja-JP" sz="2400"/>
              <a:t>G</a:t>
            </a:r>
            <a:r>
              <a:rPr lang="ja-JP" altLang="en-US" sz="2400"/>
              <a:t>と</a:t>
            </a:r>
            <a:r>
              <a:rPr lang="en-US" altLang="ja-JP" sz="2400"/>
              <a:t>H</a:t>
            </a:r>
            <a:r>
              <a:rPr lang="ja-JP" altLang="en-US" sz="2400"/>
              <a:t>に対し，</a:t>
            </a:r>
            <a:r>
              <a:rPr lang="en-US" altLang="ja-JP" sz="2400"/>
              <a:t>V(G)</a:t>
            </a:r>
            <a:r>
              <a:rPr lang="ja-JP" altLang="en-US" sz="2400"/>
              <a:t>から</a:t>
            </a:r>
            <a:r>
              <a:rPr lang="en-US" altLang="ja-JP" sz="2400"/>
              <a:t>V(H)</a:t>
            </a:r>
            <a:r>
              <a:rPr lang="ja-JP" altLang="en-US" sz="2400"/>
              <a:t>への全単射 </a:t>
            </a:r>
            <a:r>
              <a:rPr lang="en-US" altLang="ja-JP" sz="2400"/>
              <a:t>f </a:t>
            </a:r>
            <a:r>
              <a:rPr lang="ja-JP" altLang="en-US" sz="2400"/>
              <a:t>で，</a:t>
            </a:r>
            <a:endParaRPr lang="en-US" altLang="ja-JP" sz="2400"/>
          </a:p>
          <a:p>
            <a:pPr eaLnBrk="1" hangingPunct="1">
              <a:buFont typeface="Wingdings 2" pitchFamily="18" charset="2"/>
              <a:buNone/>
            </a:pPr>
            <a:r>
              <a:rPr lang="ja-JP" altLang="en-US" sz="2400"/>
              <a:t>　　　  任意の</a:t>
            </a:r>
            <a:r>
              <a:rPr lang="en-US" altLang="ja-JP" sz="2400"/>
              <a:t>u,v </a:t>
            </a:r>
            <a:r>
              <a:rPr lang="ja-JP" altLang="en-US" sz="2400"/>
              <a:t>∈</a:t>
            </a:r>
            <a:r>
              <a:rPr lang="en-US" altLang="ja-JP" sz="2400"/>
              <a:t>V(G)</a:t>
            </a:r>
            <a:r>
              <a:rPr lang="ja-JP" altLang="en-US" sz="2400"/>
              <a:t>に対し，</a:t>
            </a:r>
            <a:endParaRPr lang="en-US" altLang="ja-JP" sz="2400"/>
          </a:p>
          <a:p>
            <a:pPr eaLnBrk="1" hangingPunct="1">
              <a:buFont typeface="Wingdings 2" pitchFamily="18" charset="2"/>
              <a:buNone/>
            </a:pPr>
            <a:r>
              <a:rPr lang="ja-JP" altLang="en-US" sz="2400"/>
              <a:t>　　　　</a:t>
            </a:r>
            <a:r>
              <a:rPr lang="en-US" altLang="ja-JP" sz="2400"/>
              <a:t>uv</a:t>
            </a:r>
            <a:r>
              <a:rPr lang="ja-JP" altLang="en-US" sz="2400"/>
              <a:t>∈</a:t>
            </a:r>
            <a:r>
              <a:rPr lang="en-US" altLang="ja-JP" sz="2400"/>
              <a:t>E(G) </a:t>
            </a:r>
            <a:r>
              <a:rPr lang="ja-JP" altLang="en-US" sz="2400"/>
              <a:t>⇔ </a:t>
            </a:r>
            <a:r>
              <a:rPr lang="en-US" altLang="ja-JP" sz="2400"/>
              <a:t>f(u)f(v) </a:t>
            </a:r>
            <a:r>
              <a:rPr lang="ja-JP" altLang="en-US" sz="2400"/>
              <a:t>∈ </a:t>
            </a:r>
            <a:r>
              <a:rPr lang="en-US" altLang="ja-JP" sz="2400"/>
              <a:t>E(H)</a:t>
            </a:r>
          </a:p>
          <a:p>
            <a:pPr eaLnBrk="1" hangingPunct="1">
              <a:buFont typeface="Wingdings 2" pitchFamily="18" charset="2"/>
              <a:buNone/>
            </a:pPr>
            <a:r>
              <a:rPr lang="en-US" altLang="ja-JP" sz="2400"/>
              <a:t>           </a:t>
            </a:r>
            <a:r>
              <a:rPr lang="ja-JP" altLang="en-US" sz="2400"/>
              <a:t>を満たすものが存在するとき，</a:t>
            </a:r>
            <a:r>
              <a:rPr lang="en-US" altLang="ja-JP" sz="2400"/>
              <a:t>G</a:t>
            </a:r>
            <a:r>
              <a:rPr lang="ja-JP" altLang="en-US" sz="2400"/>
              <a:t>と</a:t>
            </a:r>
            <a:r>
              <a:rPr lang="en-US" altLang="ja-JP" sz="2400"/>
              <a:t>H</a:t>
            </a:r>
            <a:r>
              <a:rPr lang="ja-JP" altLang="en-US" sz="2400"/>
              <a:t>は同型であるといい，</a:t>
            </a:r>
            <a:endParaRPr lang="en-US" altLang="ja-JP" sz="2400"/>
          </a:p>
          <a:p>
            <a:pPr eaLnBrk="1" hangingPunct="1">
              <a:buFont typeface="Wingdings 2" pitchFamily="18" charset="2"/>
              <a:buNone/>
            </a:pPr>
            <a:r>
              <a:rPr lang="ja-JP" altLang="en-US" sz="2400"/>
              <a:t>　　　　</a:t>
            </a:r>
            <a:r>
              <a:rPr lang="en-US" altLang="ja-JP" sz="2400"/>
              <a:t>G</a:t>
            </a:r>
            <a:r>
              <a:rPr lang="ja-JP" altLang="en-US" sz="2400"/>
              <a:t> ≌ </a:t>
            </a:r>
            <a:r>
              <a:rPr lang="en-US" altLang="ja-JP" sz="2400"/>
              <a:t>H</a:t>
            </a:r>
            <a:r>
              <a:rPr lang="ja-JP" altLang="en-US" sz="2400"/>
              <a:t> で表す</a:t>
            </a:r>
            <a:endParaRPr lang="en-US" altLang="ja-JP" sz="2400"/>
          </a:p>
          <a:p>
            <a:pPr eaLnBrk="1" hangingPunct="1">
              <a:buFont typeface="Wingdings 2" pitchFamily="18" charset="2"/>
              <a:buNone/>
            </a:pPr>
            <a:endParaRPr lang="en-US" altLang="ja-JP" sz="2400"/>
          </a:p>
          <a:p>
            <a:pPr eaLnBrk="1" hangingPunct="1">
              <a:buFont typeface="Wingdings 2" pitchFamily="18" charset="2"/>
              <a:buNone/>
            </a:pPr>
            <a:endParaRPr lang="en-US" altLang="ja-JP" sz="2400"/>
          </a:p>
          <a:p>
            <a:pPr eaLnBrk="1" hangingPunct="1">
              <a:buFont typeface="Wingdings 2" pitchFamily="18" charset="2"/>
              <a:buNone/>
            </a:pPr>
            <a:endParaRPr lang="en-US" altLang="ja-JP" sz="2400"/>
          </a:p>
        </p:txBody>
      </p:sp>
    </p:spTree>
  </p:cSld>
  <p:clrMapOvr>
    <a:masterClrMapping/>
  </p:clrMapOvr>
  <p:transition advTm="14149"/>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タイトル 1"/>
          <p:cNvSpPr>
            <a:spLocks noGrp="1"/>
          </p:cNvSpPr>
          <p:nvPr>
            <p:ph type="title"/>
          </p:nvPr>
        </p:nvSpPr>
        <p:spPr/>
        <p:txBody>
          <a:bodyPr/>
          <a:lstStyle/>
          <a:p>
            <a:pPr eaLnBrk="1" hangingPunct="1"/>
            <a:r>
              <a:rPr lang="en-US" altLang="ja-JP"/>
              <a:t>1</a:t>
            </a:r>
            <a:r>
              <a:rPr lang="ja-JP" altLang="en-US"/>
              <a:t>　様々なグラフの例</a:t>
            </a:r>
          </a:p>
        </p:txBody>
      </p:sp>
      <p:sp>
        <p:nvSpPr>
          <p:cNvPr id="77827" name="コンテンツ プレースホルダー 2"/>
          <p:cNvSpPr>
            <a:spLocks noGrp="1"/>
          </p:cNvSpPr>
          <p:nvPr>
            <p:ph idx="1"/>
          </p:nvPr>
        </p:nvSpPr>
        <p:spPr/>
        <p:txBody>
          <a:bodyPr/>
          <a:lstStyle/>
          <a:p>
            <a:pPr eaLnBrk="1" hangingPunct="1">
              <a:buFont typeface="Wingdings 2" pitchFamily="18" charset="2"/>
              <a:buNone/>
            </a:pPr>
            <a:endParaRPr lang="en-US" altLang="ja-JP" sz="2400"/>
          </a:p>
          <a:p>
            <a:pPr eaLnBrk="1" hangingPunct="1">
              <a:buFont typeface="Wingdings 2" pitchFamily="18" charset="2"/>
              <a:buNone/>
            </a:pPr>
            <a:r>
              <a:rPr lang="ja-JP" altLang="en-US" sz="2400"/>
              <a:t>同型の例：下の</a:t>
            </a:r>
            <a:r>
              <a:rPr lang="en-US" altLang="ja-JP" sz="2400"/>
              <a:t>3</a:t>
            </a:r>
            <a:r>
              <a:rPr lang="ja-JP" altLang="en-US" sz="2400"/>
              <a:t>つのグラフは同じ色の頂点どうしを</a:t>
            </a:r>
            <a:endParaRPr lang="en-US" altLang="ja-JP" sz="2400"/>
          </a:p>
          <a:p>
            <a:pPr eaLnBrk="1" hangingPunct="1">
              <a:buFont typeface="Wingdings 2" pitchFamily="18" charset="2"/>
              <a:buNone/>
            </a:pPr>
            <a:r>
              <a:rPr lang="ja-JP" altLang="en-US" sz="2400"/>
              <a:t>　　　　　　　対応させることにより同型であることが分かる</a:t>
            </a:r>
            <a:endParaRPr lang="en-US" altLang="ja-JP" sz="2400"/>
          </a:p>
          <a:p>
            <a:pPr eaLnBrk="1" hangingPunct="1">
              <a:buFont typeface="Wingdings 2" pitchFamily="18" charset="2"/>
              <a:buNone/>
            </a:pPr>
            <a:r>
              <a:rPr lang="ja-JP" altLang="en-US" sz="2400"/>
              <a:t>　</a:t>
            </a:r>
            <a:endParaRPr lang="en-US" altLang="ja-JP" sz="2400"/>
          </a:p>
          <a:p>
            <a:pPr eaLnBrk="1" hangingPunct="1">
              <a:buFont typeface="Wingdings 2" pitchFamily="18" charset="2"/>
              <a:buNone/>
            </a:pPr>
            <a:endParaRPr lang="en-US" altLang="ja-JP" sz="2400"/>
          </a:p>
          <a:p>
            <a:pPr eaLnBrk="1" hangingPunct="1">
              <a:buFont typeface="Wingdings 2" pitchFamily="18" charset="2"/>
              <a:buNone/>
            </a:pPr>
            <a:r>
              <a:rPr lang="ja-JP" altLang="en-US" sz="2400"/>
              <a:t>　　　　　　　　　　　　</a:t>
            </a:r>
            <a:r>
              <a:rPr lang="ja-JP" altLang="en-US" sz="5400"/>
              <a:t>≌　　　　　　≌</a:t>
            </a:r>
            <a:endParaRPr lang="en-US" altLang="ja-JP" sz="5400"/>
          </a:p>
        </p:txBody>
      </p:sp>
      <p:cxnSp>
        <p:nvCxnSpPr>
          <p:cNvPr id="35" name="直線コネクタ 34"/>
          <p:cNvCxnSpPr/>
          <p:nvPr/>
        </p:nvCxnSpPr>
        <p:spPr bwMode="auto">
          <a:xfrm rot="5400000">
            <a:off x="604837" y="4725988"/>
            <a:ext cx="1044575" cy="0"/>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42" name="直線コネクタ 41"/>
          <p:cNvCxnSpPr>
            <a:endCxn id="44" idx="2"/>
          </p:cNvCxnSpPr>
          <p:nvPr/>
        </p:nvCxnSpPr>
        <p:spPr bwMode="auto">
          <a:xfrm>
            <a:off x="1158875" y="4189413"/>
            <a:ext cx="1008063" cy="3175"/>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43" name="直線コネクタ 42"/>
          <p:cNvCxnSpPr/>
          <p:nvPr/>
        </p:nvCxnSpPr>
        <p:spPr bwMode="auto">
          <a:xfrm rot="5400000">
            <a:off x="1727993" y="4717257"/>
            <a:ext cx="1046163" cy="0"/>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47" name="直線コネクタ 46"/>
          <p:cNvCxnSpPr/>
          <p:nvPr/>
        </p:nvCxnSpPr>
        <p:spPr bwMode="auto">
          <a:xfrm>
            <a:off x="1158875" y="5259388"/>
            <a:ext cx="1008063" cy="1587"/>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48" name="直線コネクタ 47"/>
          <p:cNvCxnSpPr/>
          <p:nvPr/>
        </p:nvCxnSpPr>
        <p:spPr bwMode="auto">
          <a:xfrm rot="5400000">
            <a:off x="1007269" y="4366419"/>
            <a:ext cx="1046162" cy="0"/>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51" name="直線コネクタ 50"/>
          <p:cNvCxnSpPr>
            <a:endCxn id="53" idx="2"/>
          </p:cNvCxnSpPr>
          <p:nvPr/>
        </p:nvCxnSpPr>
        <p:spPr bwMode="auto">
          <a:xfrm>
            <a:off x="1563688" y="3830638"/>
            <a:ext cx="1008062" cy="1587"/>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52" name="直線コネクタ 51"/>
          <p:cNvCxnSpPr/>
          <p:nvPr/>
        </p:nvCxnSpPr>
        <p:spPr bwMode="auto">
          <a:xfrm rot="5400000">
            <a:off x="2131219" y="4356894"/>
            <a:ext cx="1046162" cy="0"/>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55" name="直線コネクタ 54"/>
          <p:cNvCxnSpPr/>
          <p:nvPr/>
        </p:nvCxnSpPr>
        <p:spPr bwMode="auto">
          <a:xfrm>
            <a:off x="1563688" y="4899025"/>
            <a:ext cx="1008062" cy="1588"/>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56" name="直線コネクタ 55"/>
          <p:cNvCxnSpPr>
            <a:stCxn id="37" idx="7"/>
          </p:cNvCxnSpPr>
          <p:nvPr/>
        </p:nvCxnSpPr>
        <p:spPr bwMode="auto">
          <a:xfrm rot="5400000" flipH="1" flipV="1">
            <a:off x="1191420" y="3815556"/>
            <a:ext cx="322262" cy="333375"/>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58" name="直線コネクタ 57"/>
          <p:cNvCxnSpPr/>
          <p:nvPr/>
        </p:nvCxnSpPr>
        <p:spPr bwMode="auto">
          <a:xfrm rot="5400000" flipH="1" flipV="1">
            <a:off x="2272507" y="3853656"/>
            <a:ext cx="322262" cy="333375"/>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59" name="直線コネクタ 58"/>
          <p:cNvCxnSpPr/>
          <p:nvPr/>
        </p:nvCxnSpPr>
        <p:spPr bwMode="auto">
          <a:xfrm rot="5400000" flipH="1" flipV="1">
            <a:off x="1164432" y="4895056"/>
            <a:ext cx="322262" cy="333375"/>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60" name="直線コネクタ 59"/>
          <p:cNvCxnSpPr/>
          <p:nvPr/>
        </p:nvCxnSpPr>
        <p:spPr bwMode="auto">
          <a:xfrm rot="5400000" flipH="1" flipV="1">
            <a:off x="2316957" y="4895056"/>
            <a:ext cx="322262" cy="333375"/>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61" name="直線コネクタ 60"/>
          <p:cNvCxnSpPr/>
          <p:nvPr/>
        </p:nvCxnSpPr>
        <p:spPr bwMode="auto">
          <a:xfrm rot="5400000">
            <a:off x="3523457" y="4582319"/>
            <a:ext cx="1046162" cy="0"/>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64" name="直線コネクタ 63"/>
          <p:cNvCxnSpPr>
            <a:endCxn id="66" idx="2"/>
          </p:cNvCxnSpPr>
          <p:nvPr/>
        </p:nvCxnSpPr>
        <p:spPr bwMode="auto">
          <a:xfrm>
            <a:off x="4078288" y="4046538"/>
            <a:ext cx="1008062" cy="1587"/>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65" name="直線コネクタ 64"/>
          <p:cNvCxnSpPr/>
          <p:nvPr/>
        </p:nvCxnSpPr>
        <p:spPr bwMode="auto">
          <a:xfrm rot="5400000">
            <a:off x="4647407" y="4572794"/>
            <a:ext cx="1046162" cy="0"/>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68" name="直線コネクタ 67"/>
          <p:cNvCxnSpPr/>
          <p:nvPr/>
        </p:nvCxnSpPr>
        <p:spPr bwMode="auto">
          <a:xfrm>
            <a:off x="4078288" y="5114925"/>
            <a:ext cx="1008062" cy="3175"/>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73" name="直線コネクタ 72"/>
          <p:cNvCxnSpPr>
            <a:endCxn id="82" idx="0"/>
          </p:cNvCxnSpPr>
          <p:nvPr/>
        </p:nvCxnSpPr>
        <p:spPr bwMode="auto">
          <a:xfrm rot="16200000" flipH="1">
            <a:off x="2828925" y="4557713"/>
            <a:ext cx="1714500" cy="0"/>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76" name="直線コネクタ 75"/>
          <p:cNvCxnSpPr>
            <a:stCxn id="74" idx="6"/>
            <a:endCxn id="78" idx="2"/>
          </p:cNvCxnSpPr>
          <p:nvPr/>
        </p:nvCxnSpPr>
        <p:spPr bwMode="auto">
          <a:xfrm flipV="1">
            <a:off x="3770313" y="3689350"/>
            <a:ext cx="1704975" cy="9525"/>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83" name="直線コネクタ 82"/>
          <p:cNvCxnSpPr>
            <a:stCxn id="82" idx="6"/>
            <a:endCxn id="84" idx="2"/>
          </p:cNvCxnSpPr>
          <p:nvPr/>
        </p:nvCxnSpPr>
        <p:spPr bwMode="auto">
          <a:xfrm flipV="1">
            <a:off x="3770313" y="5489575"/>
            <a:ext cx="1704975" cy="7938"/>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86" name="直線コネクタ 85"/>
          <p:cNvCxnSpPr/>
          <p:nvPr/>
        </p:nvCxnSpPr>
        <p:spPr bwMode="auto">
          <a:xfrm rot="16200000" flipH="1">
            <a:off x="4690269" y="4618831"/>
            <a:ext cx="1714500" cy="1588"/>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87" name="直線コネクタ 86"/>
          <p:cNvCxnSpPr/>
          <p:nvPr/>
        </p:nvCxnSpPr>
        <p:spPr bwMode="auto">
          <a:xfrm rot="5400000" flipH="1" flipV="1">
            <a:off x="3708400" y="5111750"/>
            <a:ext cx="320675" cy="333375"/>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88" name="直線コネクタ 87"/>
          <p:cNvCxnSpPr/>
          <p:nvPr/>
        </p:nvCxnSpPr>
        <p:spPr bwMode="auto">
          <a:xfrm rot="5400000" flipH="1" flipV="1">
            <a:off x="5218906" y="3671094"/>
            <a:ext cx="322263" cy="333375"/>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89" name="直線コネクタ 88"/>
          <p:cNvCxnSpPr/>
          <p:nvPr/>
        </p:nvCxnSpPr>
        <p:spPr bwMode="auto">
          <a:xfrm rot="16200000" flipH="1">
            <a:off x="3745707" y="3731419"/>
            <a:ext cx="280987" cy="333375"/>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93" name="直線コネクタ 92"/>
          <p:cNvCxnSpPr/>
          <p:nvPr/>
        </p:nvCxnSpPr>
        <p:spPr bwMode="auto">
          <a:xfrm rot="16200000" flipH="1">
            <a:off x="5239544" y="5144294"/>
            <a:ext cx="280987" cy="333375"/>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95" name="直線コネクタ 94"/>
          <p:cNvCxnSpPr>
            <a:endCxn id="96" idx="2"/>
          </p:cNvCxnSpPr>
          <p:nvPr/>
        </p:nvCxnSpPr>
        <p:spPr bwMode="auto">
          <a:xfrm>
            <a:off x="6892925" y="3654425"/>
            <a:ext cx="1008063" cy="1588"/>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98" name="直線コネクタ 97"/>
          <p:cNvCxnSpPr>
            <a:endCxn id="99" idx="2"/>
          </p:cNvCxnSpPr>
          <p:nvPr/>
        </p:nvCxnSpPr>
        <p:spPr bwMode="auto">
          <a:xfrm>
            <a:off x="6886575" y="4262438"/>
            <a:ext cx="1008063" cy="1587"/>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101" name="直線コネクタ 100"/>
          <p:cNvCxnSpPr>
            <a:endCxn id="102" idx="2"/>
          </p:cNvCxnSpPr>
          <p:nvPr/>
        </p:nvCxnSpPr>
        <p:spPr bwMode="auto">
          <a:xfrm>
            <a:off x="6886575" y="4859338"/>
            <a:ext cx="1008063" cy="3175"/>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104" name="直線コネクタ 103"/>
          <p:cNvCxnSpPr>
            <a:endCxn id="105" idx="2"/>
          </p:cNvCxnSpPr>
          <p:nvPr/>
        </p:nvCxnSpPr>
        <p:spPr bwMode="auto">
          <a:xfrm>
            <a:off x="6886575" y="5486400"/>
            <a:ext cx="1008063" cy="3175"/>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108" name="直線コネクタ 107"/>
          <p:cNvCxnSpPr/>
          <p:nvPr/>
        </p:nvCxnSpPr>
        <p:spPr bwMode="auto">
          <a:xfrm flipH="1" flipV="1">
            <a:off x="6834188" y="4875213"/>
            <a:ext cx="1219200" cy="614362"/>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109" name="直線コネクタ 108"/>
          <p:cNvCxnSpPr>
            <a:endCxn id="97" idx="7"/>
          </p:cNvCxnSpPr>
          <p:nvPr/>
        </p:nvCxnSpPr>
        <p:spPr bwMode="auto">
          <a:xfrm rot="10800000" flipV="1">
            <a:off x="6913563" y="3643313"/>
            <a:ext cx="1081087" cy="571500"/>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111" name="直線コネクタ 110"/>
          <p:cNvCxnSpPr/>
          <p:nvPr/>
        </p:nvCxnSpPr>
        <p:spPr bwMode="auto">
          <a:xfrm rot="10800000" flipV="1">
            <a:off x="6883400" y="4892675"/>
            <a:ext cx="1081088" cy="571500"/>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112" name="直線コネクタ 111"/>
          <p:cNvCxnSpPr>
            <a:stCxn id="96" idx="3"/>
          </p:cNvCxnSpPr>
          <p:nvPr/>
        </p:nvCxnSpPr>
        <p:spPr bwMode="auto">
          <a:xfrm rot="5400000">
            <a:off x="6818313" y="3754438"/>
            <a:ext cx="1144587" cy="1068387"/>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114" name="直線コネクタ 113"/>
          <p:cNvCxnSpPr/>
          <p:nvPr/>
        </p:nvCxnSpPr>
        <p:spPr bwMode="auto">
          <a:xfrm rot="5400000">
            <a:off x="6805613" y="4364038"/>
            <a:ext cx="1144587" cy="1068387"/>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115" name="直線コネクタ 114"/>
          <p:cNvCxnSpPr>
            <a:stCxn id="102" idx="1"/>
          </p:cNvCxnSpPr>
          <p:nvPr/>
        </p:nvCxnSpPr>
        <p:spPr bwMode="auto">
          <a:xfrm rot="16200000" flipV="1">
            <a:off x="6812756" y="3696494"/>
            <a:ext cx="1165225" cy="1049338"/>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117" name="直線コネクタ 116"/>
          <p:cNvCxnSpPr/>
          <p:nvPr/>
        </p:nvCxnSpPr>
        <p:spPr bwMode="auto">
          <a:xfrm rot="16200000" flipV="1">
            <a:off x="6855619" y="4356894"/>
            <a:ext cx="1165225" cy="1049337"/>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sp>
        <p:nvSpPr>
          <p:cNvPr id="37" name="円/楕円 36"/>
          <p:cNvSpPr/>
          <p:nvPr/>
        </p:nvSpPr>
        <p:spPr bwMode="auto">
          <a:xfrm>
            <a:off x="1042988" y="4117975"/>
            <a:ext cx="168275" cy="166688"/>
          </a:xfrm>
          <a:prstGeom prst="ellipse">
            <a:avLst/>
          </a:prstGeom>
          <a:solidFill>
            <a:srgbClr val="7030A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8" name="円/楕円 37"/>
          <p:cNvSpPr/>
          <p:nvPr/>
        </p:nvSpPr>
        <p:spPr bwMode="auto">
          <a:xfrm>
            <a:off x="1042988" y="5164138"/>
            <a:ext cx="168275" cy="168275"/>
          </a:xfrm>
          <a:prstGeom prst="ellipse">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44" name="円/楕円 43"/>
          <p:cNvSpPr/>
          <p:nvPr/>
        </p:nvSpPr>
        <p:spPr bwMode="auto">
          <a:xfrm>
            <a:off x="2166938" y="4108450"/>
            <a:ext cx="168275" cy="168275"/>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45" name="円/楕円 44"/>
          <p:cNvSpPr/>
          <p:nvPr/>
        </p:nvSpPr>
        <p:spPr bwMode="auto">
          <a:xfrm>
            <a:off x="2166938" y="5156200"/>
            <a:ext cx="168275" cy="168275"/>
          </a:xfrm>
          <a:prstGeom prst="ellipse">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49" name="円/楕円 48"/>
          <p:cNvSpPr/>
          <p:nvPr/>
        </p:nvSpPr>
        <p:spPr bwMode="auto">
          <a:xfrm>
            <a:off x="1447800" y="3757613"/>
            <a:ext cx="166688" cy="168275"/>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50" name="円/楕円 49"/>
          <p:cNvSpPr/>
          <p:nvPr/>
        </p:nvSpPr>
        <p:spPr bwMode="auto">
          <a:xfrm>
            <a:off x="1447800" y="4805363"/>
            <a:ext cx="166688" cy="168275"/>
          </a:xfrm>
          <a:prstGeom prst="ellipse">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53" name="円/楕円 52"/>
          <p:cNvSpPr/>
          <p:nvPr/>
        </p:nvSpPr>
        <p:spPr bwMode="auto">
          <a:xfrm>
            <a:off x="2571750" y="3749675"/>
            <a:ext cx="166688" cy="166688"/>
          </a:xfrm>
          <a:prstGeom prst="ellipse">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54" name="円/楕円 53"/>
          <p:cNvSpPr/>
          <p:nvPr/>
        </p:nvSpPr>
        <p:spPr bwMode="auto">
          <a:xfrm>
            <a:off x="2571750" y="4795838"/>
            <a:ext cx="166688" cy="168275"/>
          </a:xfrm>
          <a:prstGeom prst="ellipse">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62" name="円/楕円 61"/>
          <p:cNvSpPr/>
          <p:nvPr/>
        </p:nvSpPr>
        <p:spPr bwMode="auto">
          <a:xfrm>
            <a:off x="3962400" y="3975100"/>
            <a:ext cx="168275" cy="166688"/>
          </a:xfrm>
          <a:prstGeom prst="ellipse">
            <a:avLst/>
          </a:prstGeom>
          <a:solidFill>
            <a:srgbClr val="7030A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63" name="円/楕円 62"/>
          <p:cNvSpPr/>
          <p:nvPr/>
        </p:nvSpPr>
        <p:spPr bwMode="auto">
          <a:xfrm>
            <a:off x="3962400" y="5021263"/>
            <a:ext cx="168275" cy="168275"/>
          </a:xfrm>
          <a:prstGeom prst="ellipse">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66" name="円/楕円 65"/>
          <p:cNvSpPr/>
          <p:nvPr/>
        </p:nvSpPr>
        <p:spPr bwMode="auto">
          <a:xfrm>
            <a:off x="5086350" y="3965575"/>
            <a:ext cx="168275" cy="166688"/>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67" name="円/楕円 66"/>
          <p:cNvSpPr/>
          <p:nvPr/>
        </p:nvSpPr>
        <p:spPr bwMode="auto">
          <a:xfrm>
            <a:off x="5086350" y="5011738"/>
            <a:ext cx="168275" cy="168275"/>
          </a:xfrm>
          <a:prstGeom prst="ellipse">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74" name="円/楕円 73"/>
          <p:cNvSpPr/>
          <p:nvPr/>
        </p:nvSpPr>
        <p:spPr bwMode="auto">
          <a:xfrm>
            <a:off x="3603625" y="3614738"/>
            <a:ext cx="166688" cy="166687"/>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78" name="円/楕円 77"/>
          <p:cNvSpPr/>
          <p:nvPr/>
        </p:nvSpPr>
        <p:spPr bwMode="auto">
          <a:xfrm>
            <a:off x="5475288" y="3605213"/>
            <a:ext cx="166687" cy="166687"/>
          </a:xfrm>
          <a:prstGeom prst="ellipse">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82" name="円/楕円 81"/>
          <p:cNvSpPr/>
          <p:nvPr/>
        </p:nvSpPr>
        <p:spPr bwMode="auto">
          <a:xfrm>
            <a:off x="3603625" y="5414963"/>
            <a:ext cx="166688" cy="166687"/>
          </a:xfrm>
          <a:prstGeom prst="ellipse">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84" name="円/楕円 83"/>
          <p:cNvSpPr/>
          <p:nvPr/>
        </p:nvSpPr>
        <p:spPr bwMode="auto">
          <a:xfrm>
            <a:off x="5475288" y="5405438"/>
            <a:ext cx="166687" cy="166687"/>
          </a:xfrm>
          <a:prstGeom prst="ellipse">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96" name="円/楕円 95"/>
          <p:cNvSpPr/>
          <p:nvPr/>
        </p:nvSpPr>
        <p:spPr bwMode="auto">
          <a:xfrm>
            <a:off x="7900988" y="3573463"/>
            <a:ext cx="166687" cy="166687"/>
          </a:xfrm>
          <a:prstGeom prst="ellipse">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97" name="円/楕円 96"/>
          <p:cNvSpPr/>
          <p:nvPr/>
        </p:nvSpPr>
        <p:spPr bwMode="auto">
          <a:xfrm>
            <a:off x="6770688" y="4191000"/>
            <a:ext cx="168275" cy="166688"/>
          </a:xfrm>
          <a:prstGeom prst="ellipse">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00" name="円/楕円 99"/>
          <p:cNvSpPr/>
          <p:nvPr/>
        </p:nvSpPr>
        <p:spPr bwMode="auto">
          <a:xfrm>
            <a:off x="6770688" y="4787900"/>
            <a:ext cx="168275" cy="166688"/>
          </a:xfrm>
          <a:prstGeom prst="ellipse">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02" name="円/楕円 101"/>
          <p:cNvSpPr/>
          <p:nvPr/>
        </p:nvSpPr>
        <p:spPr bwMode="auto">
          <a:xfrm>
            <a:off x="7894638" y="4778375"/>
            <a:ext cx="168275" cy="168275"/>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03" name="円/楕円 102"/>
          <p:cNvSpPr/>
          <p:nvPr/>
        </p:nvSpPr>
        <p:spPr bwMode="auto">
          <a:xfrm>
            <a:off x="6770688" y="5414963"/>
            <a:ext cx="168275" cy="166687"/>
          </a:xfrm>
          <a:prstGeom prst="ellipse">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05" name="円/楕円 104"/>
          <p:cNvSpPr/>
          <p:nvPr/>
        </p:nvSpPr>
        <p:spPr bwMode="auto">
          <a:xfrm>
            <a:off x="7894638" y="5405438"/>
            <a:ext cx="168275" cy="166687"/>
          </a:xfrm>
          <a:prstGeom prst="ellipse">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cxnSp>
        <p:nvCxnSpPr>
          <p:cNvPr id="106" name="直線コネクタ 105"/>
          <p:cNvCxnSpPr>
            <a:stCxn id="99" idx="6"/>
          </p:cNvCxnSpPr>
          <p:nvPr/>
        </p:nvCxnSpPr>
        <p:spPr bwMode="auto">
          <a:xfrm flipH="1" flipV="1">
            <a:off x="6843713" y="3649663"/>
            <a:ext cx="1219200" cy="614362"/>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sp>
        <p:nvSpPr>
          <p:cNvPr id="94" name="円/楕円 93"/>
          <p:cNvSpPr/>
          <p:nvPr/>
        </p:nvSpPr>
        <p:spPr bwMode="auto">
          <a:xfrm>
            <a:off x="6775450" y="3581400"/>
            <a:ext cx="168275" cy="168275"/>
          </a:xfrm>
          <a:prstGeom prst="ellipse">
            <a:avLst/>
          </a:prstGeom>
          <a:solidFill>
            <a:srgbClr val="7030A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99" name="円/楕円 98"/>
          <p:cNvSpPr/>
          <p:nvPr/>
        </p:nvSpPr>
        <p:spPr bwMode="auto">
          <a:xfrm>
            <a:off x="7894638" y="4181475"/>
            <a:ext cx="168275" cy="166688"/>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Tree>
  </p:cSld>
  <p:clrMapOvr>
    <a:masterClrMapping/>
  </p:clrMapOvr>
  <p:transition advTm="14149"/>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タイトル 1"/>
          <p:cNvSpPr>
            <a:spLocks noGrp="1"/>
          </p:cNvSpPr>
          <p:nvPr>
            <p:ph type="title"/>
          </p:nvPr>
        </p:nvSpPr>
        <p:spPr>
          <a:xfrm>
            <a:off x="2484438" y="2420938"/>
            <a:ext cx="8229600" cy="1143000"/>
          </a:xfrm>
        </p:spPr>
        <p:txBody>
          <a:bodyPr/>
          <a:lstStyle/>
          <a:p>
            <a:pPr eaLnBrk="1" hangingPunct="1"/>
            <a:br>
              <a:rPr lang="en-US" altLang="ja-JP"/>
            </a:br>
            <a:r>
              <a:rPr lang="en-US" altLang="ja-JP"/>
              <a:t>2.</a:t>
            </a:r>
            <a:r>
              <a:rPr lang="ja-JP" altLang="en-US"/>
              <a:t>　道と最短経路問題</a:t>
            </a:r>
          </a:p>
        </p:txBody>
      </p:sp>
    </p:spTree>
  </p:cSld>
  <p:clrMapOvr>
    <a:masterClrMapping/>
  </p:clrMapOvr>
  <p:transition advTm="14149"/>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タイトル 1"/>
          <p:cNvSpPr>
            <a:spLocks noGrp="1"/>
          </p:cNvSpPr>
          <p:nvPr>
            <p:ph type="title"/>
          </p:nvPr>
        </p:nvSpPr>
        <p:spPr/>
        <p:txBody>
          <a:bodyPr/>
          <a:lstStyle/>
          <a:p>
            <a:pPr eaLnBrk="1" hangingPunct="1"/>
            <a:r>
              <a:rPr lang="en-US" altLang="ja-JP"/>
              <a:t>2.1</a:t>
            </a:r>
            <a:r>
              <a:rPr lang="ja-JP" altLang="en-US"/>
              <a:t>　用語の説明</a:t>
            </a:r>
          </a:p>
        </p:txBody>
      </p:sp>
      <p:sp>
        <p:nvSpPr>
          <p:cNvPr id="79875" name="コンテンツ プレースホルダー 2"/>
          <p:cNvSpPr>
            <a:spLocks noGrp="1"/>
          </p:cNvSpPr>
          <p:nvPr>
            <p:ph idx="1"/>
          </p:nvPr>
        </p:nvSpPr>
        <p:spPr/>
        <p:txBody>
          <a:bodyPr/>
          <a:lstStyle/>
          <a:p>
            <a:pPr eaLnBrk="1" hangingPunct="1">
              <a:buFont typeface="Wingdings 2" pitchFamily="18" charset="2"/>
              <a:buNone/>
            </a:pPr>
            <a:endParaRPr lang="en-US" altLang="ja-JP" sz="2400"/>
          </a:p>
          <a:p>
            <a:pPr eaLnBrk="1" hangingPunct="1">
              <a:buFont typeface="Wingdings 2" pitchFamily="18" charset="2"/>
              <a:buNone/>
            </a:pPr>
            <a:endParaRPr lang="en-US" altLang="ja-JP" sz="2400"/>
          </a:p>
          <a:p>
            <a:pPr eaLnBrk="1" hangingPunct="1">
              <a:buFont typeface="Wingdings 2" pitchFamily="18" charset="2"/>
              <a:buNone/>
            </a:pPr>
            <a:endParaRPr lang="en-US" altLang="ja-JP" sz="2400"/>
          </a:p>
          <a:p>
            <a:pPr eaLnBrk="1" hangingPunct="1">
              <a:buFont typeface="Wingdings 2" pitchFamily="18" charset="2"/>
              <a:buNone/>
            </a:pPr>
            <a:endParaRPr lang="en-US" altLang="ja-JP" sz="2400"/>
          </a:p>
        </p:txBody>
      </p:sp>
      <p:sp>
        <p:nvSpPr>
          <p:cNvPr id="4" name="コンテンツ プレースホルダー 2"/>
          <p:cNvSpPr txBox="1">
            <a:spLocks/>
          </p:cNvSpPr>
          <p:nvPr/>
        </p:nvSpPr>
        <p:spPr bwMode="auto">
          <a:xfrm>
            <a:off x="609600" y="2087563"/>
            <a:ext cx="8534400" cy="4389437"/>
          </a:xfrm>
          <a:prstGeom prst="rect">
            <a:avLst/>
          </a:prstGeom>
          <a:noFill/>
          <a:ln>
            <a:noFill/>
          </a:ln>
        </p:spPr>
        <p:txBody>
          <a:bodyPr/>
          <a:lstStyle/>
          <a:p>
            <a:pPr marL="273050" indent="-273050">
              <a:spcBef>
                <a:spcPct val="20000"/>
              </a:spcBef>
              <a:buClr>
                <a:srgbClr val="0BD0D9"/>
              </a:buClr>
              <a:buSzPct val="95000"/>
              <a:buFont typeface="Wingdings 2" pitchFamily="18" charset="2"/>
              <a:buNone/>
              <a:defRPr/>
            </a:pPr>
            <a:r>
              <a:rPr lang="en-US" altLang="ja-JP" sz="2400" dirty="0">
                <a:latin typeface="Calibri" pitchFamily="34" charset="0"/>
                <a:ea typeface="+mn-ea"/>
              </a:rPr>
              <a:t>x</a:t>
            </a:r>
            <a:r>
              <a:rPr lang="en-US" altLang="ja-JP" sz="1600" dirty="0">
                <a:latin typeface="Calibri" pitchFamily="34" charset="0"/>
                <a:ea typeface="+mn-ea"/>
              </a:rPr>
              <a:t>0</a:t>
            </a:r>
            <a:r>
              <a:rPr lang="en-US" altLang="ja-JP" sz="2400" dirty="0">
                <a:latin typeface="Calibri" pitchFamily="34" charset="0"/>
                <a:ea typeface="+mn-ea"/>
              </a:rPr>
              <a:t>-x</a:t>
            </a:r>
            <a:r>
              <a:rPr lang="en-US" altLang="ja-JP" sz="1600" dirty="0">
                <a:latin typeface="Calibri" pitchFamily="34" charset="0"/>
                <a:ea typeface="+mn-ea"/>
              </a:rPr>
              <a:t>l</a:t>
            </a:r>
            <a:r>
              <a:rPr lang="en-US" altLang="ja-JP" sz="2400" dirty="0">
                <a:latin typeface="Calibri" pitchFamily="34" charset="0"/>
                <a:ea typeface="+mn-ea"/>
              </a:rPr>
              <a:t> </a:t>
            </a:r>
            <a:r>
              <a:rPr lang="ja-JP" altLang="en-US" sz="2400" dirty="0">
                <a:latin typeface="Calibri" pitchFamily="34" charset="0"/>
                <a:ea typeface="+mn-ea"/>
              </a:rPr>
              <a:t>歩道：</a:t>
            </a:r>
            <a:r>
              <a:rPr lang="en-US" altLang="ja-JP" sz="2400" dirty="0" err="1">
                <a:latin typeface="Calibri" pitchFamily="34" charset="0"/>
                <a:ea typeface="+mn-ea"/>
              </a:rPr>
              <a:t>e</a:t>
            </a:r>
            <a:r>
              <a:rPr lang="en-US" altLang="ja-JP" sz="1600" dirty="0" err="1">
                <a:latin typeface="Calibri" pitchFamily="34" charset="0"/>
                <a:ea typeface="+mn-ea"/>
              </a:rPr>
              <a:t>i</a:t>
            </a:r>
            <a:r>
              <a:rPr lang="en-US" altLang="ja-JP" sz="2400" dirty="0">
                <a:latin typeface="Calibri" pitchFamily="34" charset="0"/>
                <a:ea typeface="+mn-ea"/>
              </a:rPr>
              <a:t>=x</a:t>
            </a:r>
            <a:r>
              <a:rPr lang="en-US" altLang="ja-JP" dirty="0">
                <a:latin typeface="Calibri" pitchFamily="34" charset="0"/>
                <a:ea typeface="+mn-ea"/>
              </a:rPr>
              <a:t>i</a:t>
            </a:r>
            <a:r>
              <a:rPr lang="en-US" altLang="ja-JP" sz="2400" dirty="0">
                <a:latin typeface="Calibri" pitchFamily="34" charset="0"/>
                <a:ea typeface="+mn-ea"/>
              </a:rPr>
              <a:t>x</a:t>
            </a:r>
            <a:r>
              <a:rPr lang="en-US" altLang="ja-JP" sz="1600" dirty="0">
                <a:latin typeface="Calibri" pitchFamily="34" charset="0"/>
                <a:ea typeface="+mn-ea"/>
              </a:rPr>
              <a:t>i+1</a:t>
            </a:r>
            <a:r>
              <a:rPr lang="ja-JP" altLang="en-US" sz="2400" dirty="0">
                <a:latin typeface="Calibri" pitchFamily="34" charset="0"/>
                <a:ea typeface="+mn-ea"/>
              </a:rPr>
              <a:t>∊</a:t>
            </a:r>
            <a:r>
              <a:rPr lang="en-US" altLang="ja-JP" sz="2400" dirty="0">
                <a:latin typeface="Calibri" pitchFamily="34" charset="0"/>
                <a:ea typeface="+mn-ea"/>
              </a:rPr>
              <a:t>E(G) (0</a:t>
            </a:r>
            <a:r>
              <a:rPr lang="ja-JP" altLang="en-US" sz="2400" dirty="0">
                <a:latin typeface="Calibri" pitchFamily="34" charset="0"/>
                <a:ea typeface="+mn-ea"/>
              </a:rPr>
              <a:t>≦</a:t>
            </a:r>
            <a:r>
              <a:rPr lang="en-US" altLang="ja-JP" sz="2400" dirty="0" err="1">
                <a:latin typeface="Calibri" pitchFamily="34" charset="0"/>
                <a:ea typeface="+mn-ea"/>
              </a:rPr>
              <a:t>i</a:t>
            </a:r>
            <a:r>
              <a:rPr lang="ja-JP" altLang="en-US" sz="2400" dirty="0">
                <a:latin typeface="Calibri" pitchFamily="34" charset="0"/>
                <a:ea typeface="+mn-ea"/>
              </a:rPr>
              <a:t>≦</a:t>
            </a:r>
            <a:r>
              <a:rPr lang="en-US" altLang="ja-JP" sz="2400" dirty="0">
                <a:latin typeface="Calibri" pitchFamily="34" charset="0"/>
                <a:ea typeface="+mn-ea"/>
              </a:rPr>
              <a:t>l-1) </a:t>
            </a:r>
            <a:r>
              <a:rPr lang="ja-JP" altLang="en-US" sz="2400" dirty="0">
                <a:latin typeface="Calibri" pitchFamily="34" charset="0"/>
                <a:ea typeface="+mn-ea"/>
              </a:rPr>
              <a:t>のとき，　</a:t>
            </a:r>
            <a:endParaRPr lang="en-US" altLang="ja-JP" sz="2400" dirty="0">
              <a:latin typeface="Calibri" pitchFamily="34" charset="0"/>
              <a:ea typeface="+mn-ea"/>
            </a:endParaRPr>
          </a:p>
          <a:p>
            <a:pPr marL="273050" indent="-273050">
              <a:spcBef>
                <a:spcPct val="20000"/>
              </a:spcBef>
              <a:buClr>
                <a:srgbClr val="0BD0D9"/>
              </a:buClr>
              <a:buSzPct val="95000"/>
              <a:defRPr/>
            </a:pPr>
            <a:r>
              <a:rPr lang="ja-JP" altLang="en-US" sz="2400" dirty="0">
                <a:latin typeface="Calibri" pitchFamily="34" charset="0"/>
                <a:ea typeface="+mn-ea"/>
              </a:rPr>
              <a:t>　　　　　　  </a:t>
            </a:r>
            <a:r>
              <a:rPr lang="en-US" altLang="ja-JP" sz="2400" dirty="0">
                <a:latin typeface="Calibri" pitchFamily="34" charset="0"/>
                <a:ea typeface="+mn-ea"/>
              </a:rPr>
              <a:t>P</a:t>
            </a:r>
            <a:r>
              <a:rPr lang="ja-JP" altLang="en-US" sz="2400" dirty="0">
                <a:latin typeface="Calibri" pitchFamily="34" charset="0"/>
                <a:ea typeface="+mn-ea"/>
              </a:rPr>
              <a:t>：</a:t>
            </a:r>
            <a:r>
              <a:rPr lang="en-US" altLang="ja-JP" sz="2400" dirty="0">
                <a:latin typeface="Calibri" pitchFamily="34" charset="0"/>
                <a:ea typeface="+mn-ea"/>
              </a:rPr>
              <a:t>x</a:t>
            </a:r>
            <a:r>
              <a:rPr lang="en-US" altLang="ja-JP" sz="1600" dirty="0">
                <a:latin typeface="Calibri" pitchFamily="34" charset="0"/>
                <a:ea typeface="+mn-ea"/>
              </a:rPr>
              <a:t>0</a:t>
            </a:r>
            <a:r>
              <a:rPr lang="en-US" altLang="ja-JP" sz="2400" dirty="0">
                <a:latin typeface="Calibri" pitchFamily="34" charset="0"/>
                <a:ea typeface="+mn-ea"/>
              </a:rPr>
              <a:t>e</a:t>
            </a:r>
            <a:r>
              <a:rPr lang="en-US" altLang="ja-JP" sz="1600" dirty="0">
                <a:latin typeface="Calibri" pitchFamily="34" charset="0"/>
                <a:ea typeface="+mn-ea"/>
              </a:rPr>
              <a:t>0</a:t>
            </a:r>
            <a:r>
              <a:rPr lang="en-US" altLang="ja-JP" sz="2400" dirty="0">
                <a:latin typeface="Calibri" pitchFamily="34" charset="0"/>
                <a:ea typeface="+mn-ea"/>
              </a:rPr>
              <a:t>x</a:t>
            </a:r>
            <a:r>
              <a:rPr lang="en-US" altLang="ja-JP" sz="1600" dirty="0">
                <a:latin typeface="Calibri" pitchFamily="34" charset="0"/>
                <a:ea typeface="+mn-ea"/>
              </a:rPr>
              <a:t>1</a:t>
            </a:r>
            <a:r>
              <a:rPr lang="en-US" altLang="ja-JP" sz="2400" dirty="0">
                <a:latin typeface="Calibri" pitchFamily="34" charset="0"/>
                <a:ea typeface="+mn-ea"/>
              </a:rPr>
              <a:t>e</a:t>
            </a:r>
            <a:r>
              <a:rPr lang="en-US" altLang="ja-JP" sz="1600" dirty="0">
                <a:latin typeface="Calibri" pitchFamily="34" charset="0"/>
                <a:ea typeface="+mn-ea"/>
              </a:rPr>
              <a:t>1</a:t>
            </a:r>
            <a:r>
              <a:rPr lang="en-US" altLang="ja-JP" sz="2400" dirty="0">
                <a:latin typeface="Calibri" pitchFamily="34" charset="0"/>
                <a:ea typeface="+mn-ea"/>
              </a:rPr>
              <a:t>x</a:t>
            </a:r>
            <a:r>
              <a:rPr lang="en-US" altLang="ja-JP" sz="1600" dirty="0">
                <a:latin typeface="Calibri" pitchFamily="34" charset="0"/>
                <a:ea typeface="+mn-ea"/>
              </a:rPr>
              <a:t>2</a:t>
            </a:r>
            <a:r>
              <a:rPr lang="en-US" altLang="ja-JP" sz="2400" dirty="0">
                <a:latin typeface="Calibri" pitchFamily="34" charset="0"/>
                <a:ea typeface="+mn-ea"/>
              </a:rPr>
              <a:t>e</a:t>
            </a:r>
            <a:r>
              <a:rPr lang="en-US" altLang="ja-JP" sz="1600" dirty="0">
                <a:latin typeface="Calibri" pitchFamily="34" charset="0"/>
                <a:ea typeface="+mn-ea"/>
              </a:rPr>
              <a:t>3</a:t>
            </a:r>
            <a:r>
              <a:rPr lang="ja-JP" altLang="en-US" sz="2400" dirty="0">
                <a:latin typeface="Calibri" pitchFamily="34" charset="0"/>
                <a:ea typeface="+mn-ea"/>
              </a:rPr>
              <a:t>・・・</a:t>
            </a:r>
            <a:r>
              <a:rPr lang="en-US" altLang="ja-JP" sz="2400" dirty="0">
                <a:latin typeface="Calibri" pitchFamily="34" charset="0"/>
                <a:ea typeface="+mn-ea"/>
              </a:rPr>
              <a:t>x</a:t>
            </a:r>
            <a:r>
              <a:rPr lang="en-US" altLang="ja-JP" sz="1600" dirty="0">
                <a:latin typeface="Calibri" pitchFamily="34" charset="0"/>
                <a:ea typeface="+mn-ea"/>
              </a:rPr>
              <a:t>l-1</a:t>
            </a:r>
            <a:r>
              <a:rPr lang="en-US" altLang="ja-JP" sz="2400" dirty="0">
                <a:latin typeface="Calibri" pitchFamily="34" charset="0"/>
                <a:ea typeface="+mn-ea"/>
              </a:rPr>
              <a:t>e</a:t>
            </a:r>
            <a:r>
              <a:rPr lang="en-US" altLang="ja-JP" sz="1600" dirty="0">
                <a:latin typeface="Calibri" pitchFamily="34" charset="0"/>
                <a:ea typeface="+mn-ea"/>
              </a:rPr>
              <a:t>l-1</a:t>
            </a:r>
            <a:r>
              <a:rPr lang="en-US" altLang="ja-JP" sz="2400" dirty="0">
                <a:latin typeface="Calibri" pitchFamily="34" charset="0"/>
                <a:ea typeface="+mn-ea"/>
              </a:rPr>
              <a:t>x</a:t>
            </a:r>
            <a:r>
              <a:rPr lang="en-US" altLang="ja-JP" sz="1600" dirty="0">
                <a:latin typeface="Calibri" pitchFamily="34" charset="0"/>
                <a:ea typeface="+mn-ea"/>
              </a:rPr>
              <a:t>l </a:t>
            </a:r>
            <a:r>
              <a:rPr lang="ja-JP" altLang="en-US" sz="2400" dirty="0">
                <a:latin typeface="Calibri" pitchFamily="34" charset="0"/>
                <a:ea typeface="+mn-ea"/>
              </a:rPr>
              <a:t>を，</a:t>
            </a:r>
            <a:endParaRPr lang="en-US" altLang="ja-JP" sz="2400" dirty="0">
              <a:latin typeface="Calibri" pitchFamily="34" charset="0"/>
              <a:ea typeface="+mn-ea"/>
            </a:endParaRPr>
          </a:p>
          <a:p>
            <a:pPr marL="273050" indent="-273050">
              <a:spcBef>
                <a:spcPct val="20000"/>
              </a:spcBef>
              <a:buClr>
                <a:srgbClr val="0BD0D9"/>
              </a:buClr>
              <a:buSzPct val="95000"/>
              <a:defRPr/>
            </a:pPr>
            <a:r>
              <a:rPr lang="ja-JP" altLang="en-US" sz="2400" dirty="0">
                <a:latin typeface="Calibri" pitchFamily="34" charset="0"/>
                <a:ea typeface="+mn-ea"/>
              </a:rPr>
              <a:t>　　　　　　　</a:t>
            </a:r>
            <a:r>
              <a:rPr lang="en-US" altLang="ja-JP" sz="2400" dirty="0">
                <a:latin typeface="Calibri" pitchFamily="34" charset="0"/>
                <a:ea typeface="ＭＳ Ｐゴシック" charset="-128"/>
              </a:rPr>
              <a:t>x</a:t>
            </a:r>
            <a:r>
              <a:rPr lang="en-US" altLang="ja-JP" sz="1600" dirty="0">
                <a:latin typeface="Calibri" pitchFamily="34" charset="0"/>
                <a:ea typeface="ＭＳ Ｐゴシック" charset="-128"/>
              </a:rPr>
              <a:t>0 </a:t>
            </a:r>
            <a:r>
              <a:rPr lang="ja-JP" altLang="en-US" sz="2400" dirty="0">
                <a:latin typeface="Calibri" pitchFamily="34" charset="0"/>
                <a:ea typeface="ＭＳ Ｐゴシック" charset="-128"/>
              </a:rPr>
              <a:t>を始点，</a:t>
            </a:r>
            <a:r>
              <a:rPr lang="en-US" altLang="ja-JP" sz="2400" dirty="0">
                <a:latin typeface="Calibri" pitchFamily="34" charset="0"/>
                <a:ea typeface="ＭＳ Ｐゴシック" charset="-128"/>
              </a:rPr>
              <a:t>x</a:t>
            </a:r>
            <a:r>
              <a:rPr lang="en-US" altLang="ja-JP" sz="1600" dirty="0">
                <a:latin typeface="Calibri" pitchFamily="34" charset="0"/>
                <a:ea typeface="ＭＳ Ｐゴシック" charset="-128"/>
              </a:rPr>
              <a:t>l </a:t>
            </a:r>
            <a:r>
              <a:rPr lang="ja-JP" altLang="en-US" sz="2400" dirty="0">
                <a:latin typeface="Calibri" pitchFamily="34" charset="0"/>
                <a:ea typeface="ＭＳ Ｐゴシック" charset="-128"/>
              </a:rPr>
              <a:t>を終点とする </a:t>
            </a:r>
            <a:r>
              <a:rPr lang="en-US" altLang="ja-JP" sz="2400" dirty="0">
                <a:latin typeface="Calibri" pitchFamily="34" charset="0"/>
                <a:ea typeface="ＭＳ Ｐゴシック" charset="-128"/>
              </a:rPr>
              <a:t>x</a:t>
            </a:r>
            <a:r>
              <a:rPr lang="en-US" altLang="ja-JP" sz="1600" dirty="0">
                <a:latin typeface="Calibri" pitchFamily="34" charset="0"/>
                <a:ea typeface="ＭＳ Ｐゴシック" charset="-128"/>
              </a:rPr>
              <a:t>0</a:t>
            </a:r>
            <a:r>
              <a:rPr lang="en-US" altLang="ja-JP" sz="2400" dirty="0">
                <a:latin typeface="Calibri" pitchFamily="34" charset="0"/>
                <a:ea typeface="ＭＳ Ｐゴシック" charset="-128"/>
              </a:rPr>
              <a:t>-x</a:t>
            </a:r>
            <a:r>
              <a:rPr lang="en-US" altLang="ja-JP" sz="1600" dirty="0">
                <a:latin typeface="Calibri" pitchFamily="34" charset="0"/>
                <a:ea typeface="ＭＳ Ｐゴシック" charset="-128"/>
              </a:rPr>
              <a:t>l</a:t>
            </a:r>
            <a:r>
              <a:rPr lang="en-US" altLang="ja-JP" sz="2400" dirty="0">
                <a:latin typeface="Calibri" pitchFamily="34" charset="0"/>
                <a:ea typeface="ＭＳ Ｐゴシック" charset="-128"/>
              </a:rPr>
              <a:t> </a:t>
            </a:r>
            <a:r>
              <a:rPr lang="ja-JP" altLang="en-US" sz="2400" dirty="0">
                <a:latin typeface="Calibri" pitchFamily="34" charset="0"/>
                <a:ea typeface="ＭＳ Ｐゴシック" charset="-128"/>
              </a:rPr>
              <a:t>歩道という．</a:t>
            </a:r>
            <a:endParaRPr lang="en-US" altLang="ja-JP" sz="2400" dirty="0">
              <a:latin typeface="Calibri" pitchFamily="34" charset="0"/>
              <a:ea typeface="ＭＳ Ｐゴシック" charset="-128"/>
            </a:endParaRPr>
          </a:p>
          <a:p>
            <a:pPr marL="273050" indent="-273050">
              <a:spcBef>
                <a:spcPct val="20000"/>
              </a:spcBef>
              <a:buClr>
                <a:srgbClr val="0BD0D9"/>
              </a:buClr>
              <a:buSzPct val="95000"/>
              <a:defRPr/>
            </a:pPr>
            <a:r>
              <a:rPr lang="en-US" altLang="ja-JP" sz="2400" dirty="0">
                <a:latin typeface="Calibri" pitchFamily="34" charset="0"/>
                <a:ea typeface="+mn-ea"/>
              </a:rPr>
              <a:t>                    2</a:t>
            </a:r>
            <a:r>
              <a:rPr lang="ja-JP" altLang="en-US" sz="2400" dirty="0">
                <a:latin typeface="Calibri" pitchFamily="34" charset="0"/>
                <a:ea typeface="+mn-ea"/>
              </a:rPr>
              <a:t>点間を結ぶ辺が</a:t>
            </a:r>
            <a:r>
              <a:rPr lang="en-US" altLang="ja-JP" sz="2400" dirty="0">
                <a:latin typeface="Calibri" pitchFamily="34" charset="0"/>
                <a:ea typeface="+mn-ea"/>
              </a:rPr>
              <a:t>1</a:t>
            </a:r>
            <a:r>
              <a:rPr lang="ja-JP" altLang="en-US" sz="2400" dirty="0">
                <a:latin typeface="Calibri" pitchFamily="34" charset="0"/>
                <a:ea typeface="+mn-ea"/>
              </a:rPr>
              <a:t>本しかないときは，</a:t>
            </a:r>
            <a:endParaRPr lang="en-US" altLang="ja-JP" sz="2400" dirty="0">
              <a:latin typeface="Calibri" pitchFamily="34" charset="0"/>
              <a:ea typeface="+mn-ea"/>
            </a:endParaRPr>
          </a:p>
          <a:p>
            <a:pPr marL="273050" indent="-273050">
              <a:spcBef>
                <a:spcPct val="20000"/>
              </a:spcBef>
              <a:buClr>
                <a:srgbClr val="0BD0D9"/>
              </a:buClr>
              <a:buSzPct val="95000"/>
              <a:defRPr/>
            </a:pPr>
            <a:r>
              <a:rPr lang="ja-JP" altLang="en-US" sz="2400" dirty="0">
                <a:latin typeface="Calibri" pitchFamily="34" charset="0"/>
                <a:ea typeface="+mn-ea"/>
              </a:rPr>
              <a:t>　　　　　　　　　　　　　</a:t>
            </a:r>
            <a:r>
              <a:rPr lang="en-US" altLang="ja-JP" sz="2400" dirty="0">
                <a:latin typeface="Calibri" pitchFamily="34" charset="0"/>
                <a:ea typeface="+mn-ea"/>
              </a:rPr>
              <a:t>P</a:t>
            </a:r>
            <a:r>
              <a:rPr lang="ja-JP" altLang="en-US" sz="2400" dirty="0">
                <a:latin typeface="Calibri" pitchFamily="34" charset="0"/>
                <a:ea typeface="+mn-ea"/>
              </a:rPr>
              <a:t>：</a:t>
            </a:r>
            <a:r>
              <a:rPr lang="en-US" altLang="ja-JP" sz="2400" dirty="0">
                <a:latin typeface="Calibri" pitchFamily="34" charset="0"/>
                <a:ea typeface="ＭＳ Ｐゴシック" charset="-128"/>
              </a:rPr>
              <a:t> x</a:t>
            </a:r>
            <a:r>
              <a:rPr lang="en-US" altLang="ja-JP" sz="1600" dirty="0">
                <a:latin typeface="Calibri" pitchFamily="34" charset="0"/>
                <a:ea typeface="ＭＳ Ｐゴシック" charset="-128"/>
              </a:rPr>
              <a:t>0</a:t>
            </a:r>
            <a:r>
              <a:rPr lang="en-US" altLang="ja-JP" sz="2400" dirty="0">
                <a:latin typeface="Calibri" pitchFamily="34" charset="0"/>
                <a:ea typeface="ＭＳ Ｐゴシック" charset="-128"/>
              </a:rPr>
              <a:t>x</a:t>
            </a:r>
            <a:r>
              <a:rPr lang="en-US" altLang="ja-JP" sz="1600" dirty="0">
                <a:latin typeface="Calibri" pitchFamily="34" charset="0"/>
                <a:ea typeface="ＭＳ Ｐゴシック" charset="-128"/>
              </a:rPr>
              <a:t>1</a:t>
            </a:r>
            <a:r>
              <a:rPr lang="en-US" altLang="ja-JP" sz="2400" dirty="0">
                <a:latin typeface="Calibri" pitchFamily="34" charset="0"/>
                <a:ea typeface="ＭＳ Ｐゴシック" charset="-128"/>
              </a:rPr>
              <a:t>x</a:t>
            </a:r>
            <a:r>
              <a:rPr lang="en-US" altLang="ja-JP" sz="1600" dirty="0">
                <a:latin typeface="Calibri" pitchFamily="34" charset="0"/>
                <a:ea typeface="ＭＳ Ｐゴシック" charset="-128"/>
              </a:rPr>
              <a:t>2</a:t>
            </a:r>
            <a:r>
              <a:rPr lang="ja-JP" altLang="en-US" sz="2400" dirty="0">
                <a:latin typeface="Calibri" pitchFamily="34" charset="0"/>
                <a:ea typeface="ＭＳ Ｐゴシック" charset="-128"/>
              </a:rPr>
              <a:t>・・・</a:t>
            </a:r>
            <a:r>
              <a:rPr lang="en-US" altLang="ja-JP" sz="2400" dirty="0">
                <a:latin typeface="Calibri" pitchFamily="34" charset="0"/>
                <a:ea typeface="ＭＳ Ｐゴシック" charset="-128"/>
              </a:rPr>
              <a:t>x</a:t>
            </a:r>
            <a:r>
              <a:rPr lang="en-US" altLang="ja-JP" sz="1600" dirty="0">
                <a:latin typeface="Calibri" pitchFamily="34" charset="0"/>
                <a:ea typeface="ＭＳ Ｐゴシック" charset="-128"/>
              </a:rPr>
              <a:t>l-1</a:t>
            </a:r>
            <a:r>
              <a:rPr lang="en-US" altLang="ja-JP" sz="2400" dirty="0">
                <a:latin typeface="Calibri" pitchFamily="34" charset="0"/>
                <a:ea typeface="ＭＳ Ｐゴシック" charset="-128"/>
              </a:rPr>
              <a:t>x</a:t>
            </a:r>
            <a:r>
              <a:rPr lang="en-US" altLang="ja-JP" sz="1600" dirty="0">
                <a:latin typeface="Calibri" pitchFamily="34" charset="0"/>
                <a:ea typeface="ＭＳ Ｐゴシック" charset="-128"/>
              </a:rPr>
              <a:t>l </a:t>
            </a:r>
            <a:r>
              <a:rPr lang="ja-JP" altLang="en-US" sz="2400" dirty="0">
                <a:latin typeface="Calibri" pitchFamily="34" charset="0"/>
                <a:ea typeface="+mn-ea"/>
              </a:rPr>
              <a:t>と表すことが多い</a:t>
            </a:r>
            <a:r>
              <a:rPr lang="en-US" altLang="ja-JP" sz="2400" dirty="0">
                <a:latin typeface="Calibri" pitchFamily="34" charset="0"/>
                <a:ea typeface="+mn-ea"/>
              </a:rPr>
              <a:t>.  </a:t>
            </a:r>
          </a:p>
          <a:p>
            <a:pPr marL="273050" indent="-273050">
              <a:spcBef>
                <a:spcPct val="20000"/>
              </a:spcBef>
              <a:buClr>
                <a:srgbClr val="0BD0D9"/>
              </a:buClr>
              <a:buSzPct val="95000"/>
              <a:buFont typeface="Wingdings 2" pitchFamily="18" charset="2"/>
              <a:buNone/>
              <a:defRPr/>
            </a:pPr>
            <a:r>
              <a:rPr lang="ja-JP" altLang="en-US" sz="2400" dirty="0">
                <a:latin typeface="Calibri" pitchFamily="34" charset="0"/>
                <a:ea typeface="+mn-ea"/>
              </a:rPr>
              <a:t>　　　　                                             </a:t>
            </a: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r>
              <a:rPr lang="ja-JP" altLang="en-US" sz="2400" dirty="0">
                <a:latin typeface="Calibri" pitchFamily="34" charset="0"/>
                <a:ea typeface="+mn-ea"/>
              </a:rPr>
              <a:t>　　　　　　　　　　　　　　 注意：</a:t>
            </a:r>
            <a:r>
              <a:rPr lang="en-US" altLang="ja-JP" sz="2400" dirty="0">
                <a:latin typeface="Calibri" pitchFamily="34" charset="0"/>
                <a:ea typeface="+mn-ea"/>
              </a:rPr>
              <a:t>x</a:t>
            </a:r>
            <a:r>
              <a:rPr lang="en-US" altLang="ja-JP" sz="1600" dirty="0">
                <a:latin typeface="Calibri" pitchFamily="34" charset="0"/>
                <a:ea typeface="+mn-ea"/>
              </a:rPr>
              <a:t>0</a:t>
            </a:r>
            <a:r>
              <a:rPr lang="en-US" altLang="ja-JP" sz="2400" dirty="0">
                <a:latin typeface="Calibri" pitchFamily="34" charset="0"/>
                <a:ea typeface="+mn-ea"/>
              </a:rPr>
              <a:t>-x</a:t>
            </a:r>
            <a:r>
              <a:rPr lang="en-US" altLang="ja-JP" sz="1600" dirty="0">
                <a:latin typeface="Calibri" pitchFamily="34" charset="0"/>
                <a:ea typeface="+mn-ea"/>
              </a:rPr>
              <a:t>l</a:t>
            </a:r>
            <a:r>
              <a:rPr lang="ja-JP" altLang="en-US" sz="2400" dirty="0">
                <a:latin typeface="Calibri" pitchFamily="34" charset="0"/>
                <a:ea typeface="+mn-ea"/>
              </a:rPr>
              <a:t> 歩道は，</a:t>
            </a: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r>
              <a:rPr lang="ja-JP" altLang="en-US" sz="2400" dirty="0">
                <a:latin typeface="Calibri" pitchFamily="34" charset="0"/>
                <a:ea typeface="+mn-ea"/>
              </a:rPr>
              <a:t>　　　　　　　　　　　　　　 </a:t>
            </a:r>
            <a:r>
              <a:rPr lang="ja-JP" altLang="en-US" sz="2400" u="sng" dirty="0">
                <a:solidFill>
                  <a:srgbClr val="FF0000"/>
                </a:solidFill>
                <a:latin typeface="Calibri" pitchFamily="34" charset="0"/>
                <a:ea typeface="+mn-ea"/>
              </a:rPr>
              <a:t>同じ頂点や辺を何度通ってもよい</a:t>
            </a:r>
            <a:r>
              <a:rPr lang="ja-JP" altLang="en-US" sz="2400" dirty="0">
                <a:latin typeface="Calibri" pitchFamily="34" charset="0"/>
                <a:ea typeface="+mn-ea"/>
              </a:rPr>
              <a:t>　　　　　　　　　　　　</a:t>
            </a:r>
            <a:endParaRPr lang="en-US" altLang="ja-JP" sz="2400" dirty="0">
              <a:latin typeface="Calibri" pitchFamily="34" charset="0"/>
              <a:ea typeface="+mn-ea"/>
            </a:endParaRPr>
          </a:p>
        </p:txBody>
      </p:sp>
      <p:grpSp>
        <p:nvGrpSpPr>
          <p:cNvPr id="79877" name="グループ化 51"/>
          <p:cNvGrpSpPr>
            <a:grpSpLocks/>
          </p:cNvGrpSpPr>
          <p:nvPr/>
        </p:nvGrpSpPr>
        <p:grpSpPr bwMode="auto">
          <a:xfrm>
            <a:off x="250825" y="4097338"/>
            <a:ext cx="3148013" cy="2386012"/>
            <a:chOff x="4304917" y="3717032"/>
            <a:chExt cx="3147403" cy="2385157"/>
          </a:xfrm>
        </p:grpSpPr>
        <p:cxnSp>
          <p:nvCxnSpPr>
            <p:cNvPr id="7" name="直線コネクタ 6"/>
            <p:cNvCxnSpPr/>
            <p:nvPr/>
          </p:nvCxnSpPr>
          <p:spPr bwMode="auto">
            <a:xfrm flipV="1">
              <a:off x="4387451" y="3801139"/>
              <a:ext cx="1042786" cy="585578"/>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8" name="直線コネクタ 7"/>
            <p:cNvCxnSpPr/>
            <p:nvPr/>
          </p:nvCxnSpPr>
          <p:spPr bwMode="auto">
            <a:xfrm>
              <a:off x="5430237" y="3801139"/>
              <a:ext cx="1001518" cy="585578"/>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9" name="直線コネクタ 8"/>
            <p:cNvCxnSpPr>
              <a:endCxn id="22" idx="0"/>
            </p:cNvCxnSpPr>
            <p:nvPr/>
          </p:nvCxnSpPr>
          <p:spPr bwMode="auto">
            <a:xfrm rot="5400000">
              <a:off x="3906610" y="4867558"/>
              <a:ext cx="961680" cy="0"/>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10" name="直線コネクタ 9"/>
            <p:cNvCxnSpPr/>
            <p:nvPr/>
          </p:nvCxnSpPr>
          <p:spPr bwMode="auto">
            <a:xfrm>
              <a:off x="4387451" y="5432504"/>
              <a:ext cx="1042786" cy="585578"/>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11" name="直線コネクタ 10"/>
            <p:cNvCxnSpPr/>
            <p:nvPr/>
          </p:nvCxnSpPr>
          <p:spPr bwMode="auto">
            <a:xfrm flipV="1">
              <a:off x="5430237" y="5432504"/>
              <a:ext cx="1001518" cy="585578"/>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12" name="直線コネクタ 11"/>
            <p:cNvCxnSpPr/>
            <p:nvPr/>
          </p:nvCxnSpPr>
          <p:spPr bwMode="auto">
            <a:xfrm rot="5400000">
              <a:off x="5908861" y="4909611"/>
              <a:ext cx="1045787" cy="0"/>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13" name="直線コネクタ 12"/>
            <p:cNvCxnSpPr>
              <a:stCxn id="46" idx="1"/>
            </p:cNvCxnSpPr>
            <p:nvPr/>
          </p:nvCxnSpPr>
          <p:spPr bwMode="auto">
            <a:xfrm rot="16200000" flipV="1">
              <a:off x="6865889" y="3874896"/>
              <a:ext cx="453862" cy="433304"/>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17" name="直線コネクタ 16"/>
            <p:cNvCxnSpPr>
              <a:endCxn id="47" idx="3"/>
            </p:cNvCxnSpPr>
            <p:nvPr/>
          </p:nvCxnSpPr>
          <p:spPr bwMode="auto">
            <a:xfrm rot="5400000" flipH="1" flipV="1">
              <a:off x="6361168" y="3930443"/>
              <a:ext cx="514166" cy="372991"/>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sp>
          <p:nvSpPr>
            <p:cNvPr id="19" name="円/楕円 18"/>
            <p:cNvSpPr/>
            <p:nvPr/>
          </p:nvSpPr>
          <p:spPr bwMode="auto">
            <a:xfrm>
              <a:off x="4304917" y="4302609"/>
              <a:ext cx="166656" cy="166628"/>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20" name="円/楕円 19"/>
            <p:cNvSpPr/>
            <p:nvPr/>
          </p:nvSpPr>
          <p:spPr bwMode="auto">
            <a:xfrm>
              <a:off x="5347703" y="3717032"/>
              <a:ext cx="166655" cy="166627"/>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21" name="円/楕円 20"/>
            <p:cNvSpPr/>
            <p:nvPr/>
          </p:nvSpPr>
          <p:spPr bwMode="auto">
            <a:xfrm>
              <a:off x="6349221" y="4302609"/>
              <a:ext cx="166656" cy="166628"/>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22" name="円/楕円 21"/>
            <p:cNvSpPr/>
            <p:nvPr/>
          </p:nvSpPr>
          <p:spPr bwMode="auto">
            <a:xfrm>
              <a:off x="4304917" y="5348397"/>
              <a:ext cx="166656" cy="16821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23" name="円/楕円 22"/>
            <p:cNvSpPr/>
            <p:nvPr/>
          </p:nvSpPr>
          <p:spPr bwMode="auto">
            <a:xfrm>
              <a:off x="5347703" y="5935562"/>
              <a:ext cx="166655" cy="166627"/>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24" name="円/楕円 23"/>
            <p:cNvSpPr/>
            <p:nvPr/>
          </p:nvSpPr>
          <p:spPr bwMode="auto">
            <a:xfrm>
              <a:off x="6349221" y="5348397"/>
              <a:ext cx="166656" cy="16821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cxnSp>
          <p:nvCxnSpPr>
            <p:cNvPr id="28" name="直線コネクタ 27"/>
            <p:cNvCxnSpPr>
              <a:endCxn id="21" idx="2"/>
            </p:cNvCxnSpPr>
            <p:nvPr/>
          </p:nvCxnSpPr>
          <p:spPr bwMode="auto">
            <a:xfrm>
              <a:off x="4371579" y="4377195"/>
              <a:ext cx="1977642" cy="7934"/>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29" name="直線コネクタ 28"/>
            <p:cNvCxnSpPr>
              <a:endCxn id="46" idx="2"/>
            </p:cNvCxnSpPr>
            <p:nvPr/>
          </p:nvCxnSpPr>
          <p:spPr bwMode="auto">
            <a:xfrm>
              <a:off x="6444452" y="4364500"/>
              <a:ext cx="839625" cy="12695"/>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sp>
          <p:nvSpPr>
            <p:cNvPr id="46" name="円/楕円 45"/>
            <p:cNvSpPr/>
            <p:nvPr/>
          </p:nvSpPr>
          <p:spPr bwMode="auto">
            <a:xfrm>
              <a:off x="7284078" y="4293088"/>
              <a:ext cx="168242" cy="16821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47" name="円/楕円 46"/>
            <p:cNvSpPr/>
            <p:nvPr/>
          </p:nvSpPr>
          <p:spPr bwMode="auto">
            <a:xfrm>
              <a:off x="6779350" y="3717032"/>
              <a:ext cx="168242" cy="16821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grpSp>
      <p:sp>
        <p:nvSpPr>
          <p:cNvPr id="79878" name="テキスト ボックス 52"/>
          <p:cNvSpPr txBox="1">
            <a:spLocks noChangeArrowheads="1"/>
          </p:cNvSpPr>
          <p:nvPr/>
        </p:nvSpPr>
        <p:spPr bwMode="auto">
          <a:xfrm>
            <a:off x="-3175" y="4354513"/>
            <a:ext cx="355600" cy="461962"/>
          </a:xfrm>
          <a:prstGeom prst="rect">
            <a:avLst/>
          </a:prstGeom>
          <a:noFill/>
          <a:ln w="9525">
            <a:noFill/>
            <a:miter lim="800000"/>
            <a:headEnd/>
            <a:tailEnd/>
          </a:ln>
        </p:spPr>
        <p:txBody>
          <a:bodyPr wrap="none">
            <a:spAutoFit/>
          </a:bodyPr>
          <a:lstStyle/>
          <a:p>
            <a:r>
              <a:rPr lang="en-US" altLang="ja-JP" sz="2400"/>
              <a:t>u</a:t>
            </a:r>
            <a:endParaRPr lang="ja-JP" altLang="en-US" sz="2400"/>
          </a:p>
        </p:txBody>
      </p:sp>
      <p:sp>
        <p:nvSpPr>
          <p:cNvPr id="79879" name="テキスト ボックス 53"/>
          <p:cNvSpPr txBox="1">
            <a:spLocks noChangeArrowheads="1"/>
          </p:cNvSpPr>
          <p:nvPr/>
        </p:nvSpPr>
        <p:spPr bwMode="auto">
          <a:xfrm>
            <a:off x="1042988" y="3716338"/>
            <a:ext cx="339725" cy="461962"/>
          </a:xfrm>
          <a:prstGeom prst="rect">
            <a:avLst/>
          </a:prstGeom>
          <a:noFill/>
          <a:ln w="9525">
            <a:noFill/>
            <a:miter lim="800000"/>
            <a:headEnd/>
            <a:tailEnd/>
          </a:ln>
        </p:spPr>
        <p:txBody>
          <a:bodyPr wrap="none">
            <a:spAutoFit/>
          </a:bodyPr>
          <a:lstStyle/>
          <a:p>
            <a:r>
              <a:rPr lang="en-US" altLang="ja-JP" sz="2400"/>
              <a:t>v</a:t>
            </a:r>
            <a:endParaRPr lang="ja-JP" altLang="en-US" sz="2400"/>
          </a:p>
        </p:txBody>
      </p:sp>
      <p:sp>
        <p:nvSpPr>
          <p:cNvPr id="79880" name="テキスト ボックス 54"/>
          <p:cNvSpPr txBox="1">
            <a:spLocks noChangeArrowheads="1"/>
          </p:cNvSpPr>
          <p:nvPr/>
        </p:nvSpPr>
        <p:spPr bwMode="auto">
          <a:xfrm>
            <a:off x="2411413" y="4797425"/>
            <a:ext cx="407987" cy="461963"/>
          </a:xfrm>
          <a:prstGeom prst="rect">
            <a:avLst/>
          </a:prstGeom>
          <a:noFill/>
          <a:ln w="9525">
            <a:noFill/>
            <a:miter lim="800000"/>
            <a:headEnd/>
            <a:tailEnd/>
          </a:ln>
        </p:spPr>
        <p:txBody>
          <a:bodyPr wrap="none">
            <a:spAutoFit/>
          </a:bodyPr>
          <a:lstStyle/>
          <a:p>
            <a:r>
              <a:rPr lang="en-US" altLang="ja-JP" sz="2400"/>
              <a:t>w</a:t>
            </a:r>
            <a:endParaRPr lang="ja-JP" altLang="en-US" sz="2400"/>
          </a:p>
        </p:txBody>
      </p:sp>
      <p:sp>
        <p:nvSpPr>
          <p:cNvPr id="79881" name="テキスト ボックス 55"/>
          <p:cNvSpPr txBox="1">
            <a:spLocks noChangeArrowheads="1"/>
          </p:cNvSpPr>
          <p:nvPr/>
        </p:nvSpPr>
        <p:spPr bwMode="auto">
          <a:xfrm>
            <a:off x="2411413" y="5618163"/>
            <a:ext cx="338137" cy="461962"/>
          </a:xfrm>
          <a:prstGeom prst="rect">
            <a:avLst/>
          </a:prstGeom>
          <a:noFill/>
          <a:ln w="9525">
            <a:noFill/>
            <a:miter lim="800000"/>
            <a:headEnd/>
            <a:tailEnd/>
          </a:ln>
        </p:spPr>
        <p:txBody>
          <a:bodyPr wrap="none">
            <a:spAutoFit/>
          </a:bodyPr>
          <a:lstStyle/>
          <a:p>
            <a:r>
              <a:rPr lang="en-US" altLang="ja-JP" sz="2400"/>
              <a:t>x</a:t>
            </a:r>
            <a:endParaRPr lang="ja-JP" altLang="en-US" sz="2400"/>
          </a:p>
        </p:txBody>
      </p:sp>
      <p:sp>
        <p:nvSpPr>
          <p:cNvPr id="79882" name="テキスト ボックス 56"/>
          <p:cNvSpPr txBox="1">
            <a:spLocks noChangeArrowheads="1"/>
          </p:cNvSpPr>
          <p:nvPr/>
        </p:nvSpPr>
        <p:spPr bwMode="auto">
          <a:xfrm>
            <a:off x="1331913" y="6381750"/>
            <a:ext cx="338137" cy="461963"/>
          </a:xfrm>
          <a:prstGeom prst="rect">
            <a:avLst/>
          </a:prstGeom>
          <a:noFill/>
          <a:ln w="9525">
            <a:noFill/>
            <a:miter lim="800000"/>
            <a:headEnd/>
            <a:tailEnd/>
          </a:ln>
        </p:spPr>
        <p:txBody>
          <a:bodyPr wrap="none">
            <a:spAutoFit/>
          </a:bodyPr>
          <a:lstStyle/>
          <a:p>
            <a:r>
              <a:rPr lang="en-US" altLang="ja-JP" sz="2400"/>
              <a:t>y</a:t>
            </a:r>
            <a:endParaRPr lang="ja-JP" altLang="en-US" sz="2400"/>
          </a:p>
        </p:txBody>
      </p:sp>
      <p:sp>
        <p:nvSpPr>
          <p:cNvPr id="79883" name="テキスト ボックス 57"/>
          <p:cNvSpPr txBox="1">
            <a:spLocks noChangeArrowheads="1"/>
          </p:cNvSpPr>
          <p:nvPr/>
        </p:nvSpPr>
        <p:spPr bwMode="auto">
          <a:xfrm>
            <a:off x="-36513" y="5691188"/>
            <a:ext cx="338138" cy="461962"/>
          </a:xfrm>
          <a:prstGeom prst="rect">
            <a:avLst/>
          </a:prstGeom>
          <a:noFill/>
          <a:ln w="9525">
            <a:noFill/>
            <a:miter lim="800000"/>
            <a:headEnd/>
            <a:tailEnd/>
          </a:ln>
        </p:spPr>
        <p:txBody>
          <a:bodyPr wrap="none">
            <a:spAutoFit/>
          </a:bodyPr>
          <a:lstStyle/>
          <a:p>
            <a:r>
              <a:rPr lang="en-US" altLang="ja-JP" sz="2400"/>
              <a:t>z</a:t>
            </a:r>
            <a:endParaRPr lang="ja-JP" altLang="en-US" sz="2400"/>
          </a:p>
        </p:txBody>
      </p:sp>
      <p:sp>
        <p:nvSpPr>
          <p:cNvPr id="79884" name="テキスト ボックス 58"/>
          <p:cNvSpPr txBox="1">
            <a:spLocks noChangeArrowheads="1"/>
          </p:cNvSpPr>
          <p:nvPr/>
        </p:nvSpPr>
        <p:spPr bwMode="auto">
          <a:xfrm>
            <a:off x="3208338" y="4797425"/>
            <a:ext cx="355600" cy="461963"/>
          </a:xfrm>
          <a:prstGeom prst="rect">
            <a:avLst/>
          </a:prstGeom>
          <a:noFill/>
          <a:ln w="9525">
            <a:noFill/>
            <a:miter lim="800000"/>
            <a:headEnd/>
            <a:tailEnd/>
          </a:ln>
        </p:spPr>
        <p:txBody>
          <a:bodyPr wrap="none">
            <a:spAutoFit/>
          </a:bodyPr>
          <a:lstStyle/>
          <a:p>
            <a:r>
              <a:rPr lang="en-US" altLang="ja-JP" sz="2400"/>
              <a:t>o</a:t>
            </a:r>
            <a:endParaRPr lang="ja-JP" altLang="en-US" sz="2400"/>
          </a:p>
        </p:txBody>
      </p:sp>
      <p:sp>
        <p:nvSpPr>
          <p:cNvPr id="79885" name="テキスト ボックス 59"/>
          <p:cNvSpPr txBox="1">
            <a:spLocks noChangeArrowheads="1"/>
          </p:cNvSpPr>
          <p:nvPr/>
        </p:nvSpPr>
        <p:spPr bwMode="auto">
          <a:xfrm>
            <a:off x="2847975" y="3746500"/>
            <a:ext cx="355600" cy="461963"/>
          </a:xfrm>
          <a:prstGeom prst="rect">
            <a:avLst/>
          </a:prstGeom>
          <a:noFill/>
          <a:ln w="9525">
            <a:noFill/>
            <a:miter lim="800000"/>
            <a:headEnd/>
            <a:tailEnd/>
          </a:ln>
        </p:spPr>
        <p:txBody>
          <a:bodyPr wrap="none">
            <a:spAutoFit/>
          </a:bodyPr>
          <a:lstStyle/>
          <a:p>
            <a:r>
              <a:rPr lang="en-US" altLang="ja-JP" sz="2400"/>
              <a:t>p</a:t>
            </a:r>
            <a:endParaRPr lang="ja-JP" altLang="en-US" sz="2400"/>
          </a:p>
        </p:txBody>
      </p:sp>
    </p:spTree>
  </p:cSld>
  <p:clrMapOvr>
    <a:masterClrMapping/>
  </p:clrMapOvr>
  <p:transition advTm="14149"/>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タイトル 1"/>
          <p:cNvSpPr>
            <a:spLocks noGrp="1"/>
          </p:cNvSpPr>
          <p:nvPr>
            <p:ph type="title"/>
          </p:nvPr>
        </p:nvSpPr>
        <p:spPr/>
        <p:txBody>
          <a:bodyPr/>
          <a:lstStyle/>
          <a:p>
            <a:pPr eaLnBrk="1" hangingPunct="1"/>
            <a:r>
              <a:rPr lang="ja-JP" altLang="en-US"/>
              <a:t>有限幾何学　第</a:t>
            </a:r>
            <a:r>
              <a:rPr lang="en-US" altLang="ja-JP"/>
              <a:t>2</a:t>
            </a:r>
            <a:r>
              <a:rPr lang="ja-JP" altLang="en-US"/>
              <a:t>回</a:t>
            </a:r>
          </a:p>
        </p:txBody>
      </p:sp>
      <p:sp>
        <p:nvSpPr>
          <p:cNvPr id="11267" name="コンテンツ プレースホルダ 2"/>
          <p:cNvSpPr>
            <a:spLocks noGrp="1"/>
          </p:cNvSpPr>
          <p:nvPr>
            <p:ph idx="1"/>
          </p:nvPr>
        </p:nvSpPr>
        <p:spPr/>
        <p:txBody>
          <a:bodyPr/>
          <a:lstStyle/>
          <a:p>
            <a:pPr marL="514350" indent="-514350" eaLnBrk="1" hangingPunct="1">
              <a:buClr>
                <a:schemeClr val="tx2"/>
              </a:buClr>
              <a:buFont typeface="+mj-lt"/>
              <a:buAutoNum type="arabicPeriod"/>
              <a:defRPr/>
            </a:pPr>
            <a:r>
              <a:rPr lang="ja-JP" altLang="en-US" dirty="0"/>
              <a:t>様々なグラフの例</a:t>
            </a:r>
            <a:endParaRPr lang="en-US" altLang="ja-JP" dirty="0"/>
          </a:p>
          <a:p>
            <a:pPr marL="850900" lvl="1" indent="-457200" eaLnBrk="1" hangingPunct="1">
              <a:buFont typeface="+mj-lt"/>
              <a:buAutoNum type="arabicPeriod"/>
              <a:defRPr/>
            </a:pPr>
            <a:endParaRPr lang="en-US" altLang="ja-JP" dirty="0"/>
          </a:p>
          <a:p>
            <a:pPr marL="514350" indent="-514350" eaLnBrk="1" hangingPunct="1">
              <a:buClr>
                <a:schemeClr val="tx2"/>
              </a:buClr>
              <a:buFont typeface="+mj-lt"/>
              <a:buAutoNum type="arabicPeriod"/>
              <a:defRPr/>
            </a:pPr>
            <a:r>
              <a:rPr lang="ja-JP" altLang="en-US" dirty="0"/>
              <a:t>道と最短経路問題</a:t>
            </a:r>
            <a:endParaRPr lang="en-US" altLang="ja-JP" dirty="0"/>
          </a:p>
          <a:p>
            <a:pPr marL="881063" lvl="1" indent="-514350" eaLnBrk="1" hangingPunct="1">
              <a:buClr>
                <a:schemeClr val="tx2"/>
              </a:buClr>
              <a:buFont typeface="+mj-lt"/>
              <a:buAutoNum type="arabicPeriod"/>
              <a:defRPr/>
            </a:pPr>
            <a:r>
              <a:rPr lang="ja-JP" altLang="en-US" dirty="0"/>
              <a:t>用語の説明</a:t>
            </a:r>
            <a:endParaRPr lang="en-US" altLang="ja-JP" dirty="0"/>
          </a:p>
          <a:p>
            <a:pPr marL="881063" lvl="1" indent="-514350" eaLnBrk="1" hangingPunct="1">
              <a:buClr>
                <a:schemeClr val="tx2"/>
              </a:buClr>
              <a:buFont typeface="+mj-lt"/>
              <a:buAutoNum type="arabicPeriod"/>
              <a:defRPr/>
            </a:pPr>
            <a:r>
              <a:rPr lang="ja-JP" altLang="en-US" dirty="0"/>
              <a:t>最短経路問題</a:t>
            </a:r>
            <a:endParaRPr lang="en-US" altLang="ja-JP" dirty="0"/>
          </a:p>
          <a:p>
            <a:pPr marL="881063" lvl="1" indent="-514350" eaLnBrk="1" hangingPunct="1">
              <a:buClr>
                <a:schemeClr val="tx2"/>
              </a:buClr>
              <a:buFont typeface="+mj-lt"/>
              <a:buAutoNum type="arabicPeriod"/>
              <a:defRPr/>
            </a:pPr>
            <a:r>
              <a:rPr lang="ja-JP" altLang="en-US" dirty="0"/>
              <a:t>ダイキストラのアルゴリズム</a:t>
            </a:r>
            <a:endParaRPr lang="en-US" altLang="ja-JP" dirty="0"/>
          </a:p>
          <a:p>
            <a:pPr marL="850900" lvl="1" indent="-457200" eaLnBrk="1" hangingPunct="1">
              <a:buFont typeface="Wingdings 2" pitchFamily="18" charset="2"/>
              <a:buNone/>
              <a:defRPr/>
            </a:pPr>
            <a:endParaRPr lang="en-US" altLang="ja-JP" dirty="0"/>
          </a:p>
        </p:txBody>
      </p:sp>
    </p:spTree>
  </p:cSld>
  <p:clrMapOvr>
    <a:masterClrMapping/>
  </p:clrMapOvr>
  <p:transition advTm="6256"/>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タイトル 1"/>
          <p:cNvSpPr>
            <a:spLocks noGrp="1"/>
          </p:cNvSpPr>
          <p:nvPr>
            <p:ph type="title"/>
          </p:nvPr>
        </p:nvSpPr>
        <p:spPr/>
        <p:txBody>
          <a:bodyPr/>
          <a:lstStyle/>
          <a:p>
            <a:pPr eaLnBrk="1" hangingPunct="1"/>
            <a:r>
              <a:rPr lang="en-US" altLang="ja-JP"/>
              <a:t>2.1</a:t>
            </a:r>
            <a:r>
              <a:rPr lang="ja-JP" altLang="en-US"/>
              <a:t>　用語の説明</a:t>
            </a:r>
          </a:p>
        </p:txBody>
      </p:sp>
      <p:sp>
        <p:nvSpPr>
          <p:cNvPr id="80899" name="コンテンツ プレースホルダー 2"/>
          <p:cNvSpPr>
            <a:spLocks noGrp="1"/>
          </p:cNvSpPr>
          <p:nvPr>
            <p:ph idx="1"/>
          </p:nvPr>
        </p:nvSpPr>
        <p:spPr/>
        <p:txBody>
          <a:bodyPr/>
          <a:lstStyle/>
          <a:p>
            <a:pPr eaLnBrk="1" hangingPunct="1">
              <a:buFont typeface="Wingdings 2" pitchFamily="18" charset="2"/>
              <a:buNone/>
            </a:pPr>
            <a:endParaRPr lang="en-US" altLang="ja-JP" sz="2400"/>
          </a:p>
          <a:p>
            <a:pPr eaLnBrk="1" hangingPunct="1">
              <a:buFont typeface="Wingdings 2" pitchFamily="18" charset="2"/>
              <a:buNone/>
            </a:pPr>
            <a:endParaRPr lang="en-US" altLang="ja-JP" sz="2400"/>
          </a:p>
          <a:p>
            <a:pPr eaLnBrk="1" hangingPunct="1">
              <a:buFont typeface="Wingdings 2" pitchFamily="18" charset="2"/>
              <a:buNone/>
            </a:pPr>
            <a:endParaRPr lang="en-US" altLang="ja-JP" sz="2400"/>
          </a:p>
          <a:p>
            <a:pPr eaLnBrk="1" hangingPunct="1">
              <a:buFont typeface="Wingdings 2" pitchFamily="18" charset="2"/>
              <a:buNone/>
            </a:pPr>
            <a:endParaRPr lang="en-US" altLang="ja-JP" sz="2400"/>
          </a:p>
        </p:txBody>
      </p:sp>
      <p:sp>
        <p:nvSpPr>
          <p:cNvPr id="4" name="コンテンツ プレースホルダー 2"/>
          <p:cNvSpPr txBox="1">
            <a:spLocks/>
          </p:cNvSpPr>
          <p:nvPr/>
        </p:nvSpPr>
        <p:spPr bwMode="auto">
          <a:xfrm>
            <a:off x="609600" y="2087563"/>
            <a:ext cx="8534400" cy="4389437"/>
          </a:xfrm>
          <a:prstGeom prst="rect">
            <a:avLst/>
          </a:prstGeom>
          <a:noFill/>
          <a:ln>
            <a:noFill/>
          </a:ln>
        </p:spPr>
        <p:txBody>
          <a:bodyPr/>
          <a:lstStyle/>
          <a:p>
            <a:pPr marL="273050" indent="-273050">
              <a:spcBef>
                <a:spcPct val="20000"/>
              </a:spcBef>
              <a:buClr>
                <a:srgbClr val="0BD0D9"/>
              </a:buClr>
              <a:buSzPct val="95000"/>
              <a:buFont typeface="Wingdings 2" pitchFamily="18" charset="2"/>
              <a:buNone/>
              <a:defRPr/>
            </a:pPr>
            <a:r>
              <a:rPr lang="en-US" altLang="ja-JP" sz="2400" dirty="0">
                <a:latin typeface="Calibri" pitchFamily="34" charset="0"/>
                <a:ea typeface="+mn-ea"/>
              </a:rPr>
              <a:t>x</a:t>
            </a:r>
            <a:r>
              <a:rPr lang="en-US" altLang="ja-JP" sz="1600" dirty="0">
                <a:latin typeface="Calibri" pitchFamily="34" charset="0"/>
                <a:ea typeface="+mn-ea"/>
              </a:rPr>
              <a:t>0</a:t>
            </a:r>
            <a:r>
              <a:rPr lang="en-US" altLang="ja-JP" sz="2400" dirty="0">
                <a:latin typeface="Calibri" pitchFamily="34" charset="0"/>
                <a:ea typeface="+mn-ea"/>
              </a:rPr>
              <a:t>-x</a:t>
            </a:r>
            <a:r>
              <a:rPr lang="en-US" altLang="ja-JP" sz="1600" dirty="0">
                <a:latin typeface="Calibri" pitchFamily="34" charset="0"/>
                <a:ea typeface="+mn-ea"/>
              </a:rPr>
              <a:t>l</a:t>
            </a:r>
            <a:r>
              <a:rPr lang="en-US" altLang="ja-JP" sz="2400" dirty="0">
                <a:latin typeface="Calibri" pitchFamily="34" charset="0"/>
                <a:ea typeface="+mn-ea"/>
              </a:rPr>
              <a:t> </a:t>
            </a:r>
            <a:r>
              <a:rPr lang="ja-JP" altLang="en-US" sz="2400" dirty="0">
                <a:latin typeface="Calibri" pitchFamily="34" charset="0"/>
                <a:ea typeface="+mn-ea"/>
              </a:rPr>
              <a:t>歩道：</a:t>
            </a:r>
            <a:r>
              <a:rPr lang="en-US" altLang="ja-JP" sz="2400" dirty="0" err="1">
                <a:latin typeface="Calibri" pitchFamily="34" charset="0"/>
                <a:ea typeface="+mn-ea"/>
              </a:rPr>
              <a:t>e</a:t>
            </a:r>
            <a:r>
              <a:rPr lang="en-US" altLang="ja-JP" sz="1600" dirty="0" err="1">
                <a:latin typeface="Calibri" pitchFamily="34" charset="0"/>
                <a:ea typeface="+mn-ea"/>
              </a:rPr>
              <a:t>i</a:t>
            </a:r>
            <a:r>
              <a:rPr lang="en-US" altLang="ja-JP" sz="2400" dirty="0">
                <a:latin typeface="Calibri" pitchFamily="34" charset="0"/>
                <a:ea typeface="+mn-ea"/>
              </a:rPr>
              <a:t>=x</a:t>
            </a:r>
            <a:r>
              <a:rPr lang="en-US" altLang="ja-JP" dirty="0">
                <a:latin typeface="Calibri" pitchFamily="34" charset="0"/>
                <a:ea typeface="+mn-ea"/>
              </a:rPr>
              <a:t>i</a:t>
            </a:r>
            <a:r>
              <a:rPr lang="en-US" altLang="ja-JP" sz="2400" dirty="0">
                <a:latin typeface="Calibri" pitchFamily="34" charset="0"/>
                <a:ea typeface="+mn-ea"/>
              </a:rPr>
              <a:t>x</a:t>
            </a:r>
            <a:r>
              <a:rPr lang="en-US" altLang="ja-JP" sz="1600" dirty="0">
                <a:latin typeface="Calibri" pitchFamily="34" charset="0"/>
                <a:ea typeface="+mn-ea"/>
              </a:rPr>
              <a:t>i+1</a:t>
            </a:r>
            <a:r>
              <a:rPr lang="ja-JP" altLang="en-US" sz="2400" dirty="0">
                <a:latin typeface="Calibri" pitchFamily="34" charset="0"/>
                <a:ea typeface="+mn-ea"/>
              </a:rPr>
              <a:t>∊</a:t>
            </a:r>
            <a:r>
              <a:rPr lang="en-US" altLang="ja-JP" sz="2400" dirty="0">
                <a:latin typeface="Calibri" pitchFamily="34" charset="0"/>
                <a:ea typeface="+mn-ea"/>
              </a:rPr>
              <a:t>E(G) (0</a:t>
            </a:r>
            <a:r>
              <a:rPr lang="ja-JP" altLang="en-US" sz="2400" dirty="0">
                <a:latin typeface="Calibri" pitchFamily="34" charset="0"/>
                <a:ea typeface="+mn-ea"/>
              </a:rPr>
              <a:t>≦</a:t>
            </a:r>
            <a:r>
              <a:rPr lang="en-US" altLang="ja-JP" sz="2400" dirty="0" err="1">
                <a:latin typeface="Calibri" pitchFamily="34" charset="0"/>
                <a:ea typeface="+mn-ea"/>
              </a:rPr>
              <a:t>i</a:t>
            </a:r>
            <a:r>
              <a:rPr lang="ja-JP" altLang="en-US" sz="2400" dirty="0">
                <a:latin typeface="Calibri" pitchFamily="34" charset="0"/>
                <a:ea typeface="+mn-ea"/>
              </a:rPr>
              <a:t>≦</a:t>
            </a:r>
            <a:r>
              <a:rPr lang="en-US" altLang="ja-JP" sz="2400" dirty="0">
                <a:latin typeface="Calibri" pitchFamily="34" charset="0"/>
                <a:ea typeface="+mn-ea"/>
              </a:rPr>
              <a:t>l-1) </a:t>
            </a:r>
            <a:r>
              <a:rPr lang="ja-JP" altLang="en-US" sz="2400" dirty="0">
                <a:latin typeface="Calibri" pitchFamily="34" charset="0"/>
                <a:ea typeface="+mn-ea"/>
              </a:rPr>
              <a:t>のとき，　</a:t>
            </a:r>
            <a:endParaRPr lang="en-US" altLang="ja-JP" sz="2400" dirty="0">
              <a:latin typeface="Calibri" pitchFamily="34" charset="0"/>
              <a:ea typeface="+mn-ea"/>
            </a:endParaRPr>
          </a:p>
          <a:p>
            <a:pPr marL="273050" indent="-273050">
              <a:spcBef>
                <a:spcPct val="20000"/>
              </a:spcBef>
              <a:buClr>
                <a:srgbClr val="0BD0D9"/>
              </a:buClr>
              <a:buSzPct val="95000"/>
              <a:defRPr/>
            </a:pPr>
            <a:r>
              <a:rPr lang="ja-JP" altLang="en-US" sz="2400" dirty="0">
                <a:latin typeface="Calibri" pitchFamily="34" charset="0"/>
                <a:ea typeface="+mn-ea"/>
              </a:rPr>
              <a:t>　　　　　　  </a:t>
            </a:r>
            <a:r>
              <a:rPr lang="en-US" altLang="ja-JP" sz="2400" dirty="0">
                <a:latin typeface="Calibri" pitchFamily="34" charset="0"/>
                <a:ea typeface="+mn-ea"/>
              </a:rPr>
              <a:t>P</a:t>
            </a:r>
            <a:r>
              <a:rPr lang="ja-JP" altLang="en-US" sz="2400" dirty="0">
                <a:latin typeface="Calibri" pitchFamily="34" charset="0"/>
                <a:ea typeface="+mn-ea"/>
              </a:rPr>
              <a:t>：</a:t>
            </a:r>
            <a:r>
              <a:rPr lang="en-US" altLang="ja-JP" sz="2400" dirty="0">
                <a:latin typeface="Calibri" pitchFamily="34" charset="0"/>
                <a:ea typeface="+mn-ea"/>
              </a:rPr>
              <a:t>x</a:t>
            </a:r>
            <a:r>
              <a:rPr lang="en-US" altLang="ja-JP" sz="1600" dirty="0">
                <a:latin typeface="Calibri" pitchFamily="34" charset="0"/>
                <a:ea typeface="+mn-ea"/>
              </a:rPr>
              <a:t>0</a:t>
            </a:r>
            <a:r>
              <a:rPr lang="en-US" altLang="ja-JP" sz="2400" dirty="0">
                <a:latin typeface="Calibri" pitchFamily="34" charset="0"/>
                <a:ea typeface="+mn-ea"/>
              </a:rPr>
              <a:t>e</a:t>
            </a:r>
            <a:r>
              <a:rPr lang="en-US" altLang="ja-JP" sz="1600" dirty="0">
                <a:latin typeface="Calibri" pitchFamily="34" charset="0"/>
                <a:ea typeface="+mn-ea"/>
              </a:rPr>
              <a:t>0</a:t>
            </a:r>
            <a:r>
              <a:rPr lang="en-US" altLang="ja-JP" sz="2400" dirty="0">
                <a:latin typeface="Calibri" pitchFamily="34" charset="0"/>
                <a:ea typeface="+mn-ea"/>
              </a:rPr>
              <a:t>x</a:t>
            </a:r>
            <a:r>
              <a:rPr lang="en-US" altLang="ja-JP" sz="1600" dirty="0">
                <a:latin typeface="Calibri" pitchFamily="34" charset="0"/>
                <a:ea typeface="+mn-ea"/>
              </a:rPr>
              <a:t>1</a:t>
            </a:r>
            <a:r>
              <a:rPr lang="en-US" altLang="ja-JP" sz="2400" dirty="0">
                <a:latin typeface="Calibri" pitchFamily="34" charset="0"/>
                <a:ea typeface="+mn-ea"/>
              </a:rPr>
              <a:t>e</a:t>
            </a:r>
            <a:r>
              <a:rPr lang="en-US" altLang="ja-JP" sz="1600" dirty="0">
                <a:latin typeface="Calibri" pitchFamily="34" charset="0"/>
                <a:ea typeface="+mn-ea"/>
              </a:rPr>
              <a:t>1</a:t>
            </a:r>
            <a:r>
              <a:rPr lang="en-US" altLang="ja-JP" sz="2400" dirty="0">
                <a:latin typeface="Calibri" pitchFamily="34" charset="0"/>
                <a:ea typeface="+mn-ea"/>
              </a:rPr>
              <a:t>x</a:t>
            </a:r>
            <a:r>
              <a:rPr lang="en-US" altLang="ja-JP" sz="1600" dirty="0">
                <a:latin typeface="Calibri" pitchFamily="34" charset="0"/>
                <a:ea typeface="+mn-ea"/>
              </a:rPr>
              <a:t>2</a:t>
            </a:r>
            <a:r>
              <a:rPr lang="en-US" altLang="ja-JP" sz="2400" dirty="0">
                <a:latin typeface="Calibri" pitchFamily="34" charset="0"/>
                <a:ea typeface="+mn-ea"/>
              </a:rPr>
              <a:t>e</a:t>
            </a:r>
            <a:r>
              <a:rPr lang="en-US" altLang="ja-JP" sz="1600" dirty="0">
                <a:latin typeface="Calibri" pitchFamily="34" charset="0"/>
                <a:ea typeface="+mn-ea"/>
              </a:rPr>
              <a:t>3</a:t>
            </a:r>
            <a:r>
              <a:rPr lang="ja-JP" altLang="en-US" sz="2400" dirty="0">
                <a:latin typeface="Calibri" pitchFamily="34" charset="0"/>
                <a:ea typeface="+mn-ea"/>
              </a:rPr>
              <a:t>・・・</a:t>
            </a:r>
            <a:r>
              <a:rPr lang="en-US" altLang="ja-JP" sz="2400" dirty="0">
                <a:latin typeface="Calibri" pitchFamily="34" charset="0"/>
                <a:ea typeface="+mn-ea"/>
              </a:rPr>
              <a:t>x</a:t>
            </a:r>
            <a:r>
              <a:rPr lang="en-US" altLang="ja-JP" sz="1600" dirty="0">
                <a:latin typeface="Calibri" pitchFamily="34" charset="0"/>
                <a:ea typeface="+mn-ea"/>
              </a:rPr>
              <a:t>l-1</a:t>
            </a:r>
            <a:r>
              <a:rPr lang="en-US" altLang="ja-JP" sz="2400" dirty="0">
                <a:latin typeface="Calibri" pitchFamily="34" charset="0"/>
                <a:ea typeface="+mn-ea"/>
              </a:rPr>
              <a:t>e</a:t>
            </a:r>
            <a:r>
              <a:rPr lang="en-US" altLang="ja-JP" sz="1600" dirty="0">
                <a:latin typeface="Calibri" pitchFamily="34" charset="0"/>
                <a:ea typeface="+mn-ea"/>
              </a:rPr>
              <a:t>l-1</a:t>
            </a:r>
            <a:r>
              <a:rPr lang="en-US" altLang="ja-JP" sz="2400" dirty="0">
                <a:latin typeface="Calibri" pitchFamily="34" charset="0"/>
                <a:ea typeface="+mn-ea"/>
              </a:rPr>
              <a:t>x</a:t>
            </a:r>
            <a:r>
              <a:rPr lang="en-US" altLang="ja-JP" sz="1600" dirty="0">
                <a:latin typeface="Calibri" pitchFamily="34" charset="0"/>
                <a:ea typeface="+mn-ea"/>
              </a:rPr>
              <a:t>l </a:t>
            </a:r>
            <a:r>
              <a:rPr lang="ja-JP" altLang="en-US" sz="2400" dirty="0">
                <a:latin typeface="Calibri" pitchFamily="34" charset="0"/>
                <a:ea typeface="+mn-ea"/>
              </a:rPr>
              <a:t>を，</a:t>
            </a:r>
            <a:endParaRPr lang="en-US" altLang="ja-JP" sz="2400" dirty="0">
              <a:latin typeface="Calibri" pitchFamily="34" charset="0"/>
              <a:ea typeface="+mn-ea"/>
            </a:endParaRPr>
          </a:p>
          <a:p>
            <a:pPr marL="273050" indent="-273050">
              <a:spcBef>
                <a:spcPct val="20000"/>
              </a:spcBef>
              <a:buClr>
                <a:srgbClr val="0BD0D9"/>
              </a:buClr>
              <a:buSzPct val="95000"/>
              <a:defRPr/>
            </a:pPr>
            <a:r>
              <a:rPr lang="ja-JP" altLang="en-US" sz="2400" dirty="0">
                <a:latin typeface="Calibri" pitchFamily="34" charset="0"/>
                <a:ea typeface="+mn-ea"/>
              </a:rPr>
              <a:t>　　　　　　　</a:t>
            </a:r>
            <a:r>
              <a:rPr lang="en-US" altLang="ja-JP" sz="2400" dirty="0">
                <a:latin typeface="Calibri" pitchFamily="34" charset="0"/>
                <a:ea typeface="ＭＳ Ｐゴシック" charset="-128"/>
              </a:rPr>
              <a:t>x</a:t>
            </a:r>
            <a:r>
              <a:rPr lang="en-US" altLang="ja-JP" sz="1600" dirty="0">
                <a:latin typeface="Calibri" pitchFamily="34" charset="0"/>
                <a:ea typeface="ＭＳ Ｐゴシック" charset="-128"/>
              </a:rPr>
              <a:t>0 </a:t>
            </a:r>
            <a:r>
              <a:rPr lang="ja-JP" altLang="en-US" sz="2400" dirty="0">
                <a:latin typeface="Calibri" pitchFamily="34" charset="0"/>
                <a:ea typeface="ＭＳ Ｐゴシック" charset="-128"/>
              </a:rPr>
              <a:t>を始点，</a:t>
            </a:r>
            <a:r>
              <a:rPr lang="en-US" altLang="ja-JP" sz="2400" dirty="0">
                <a:latin typeface="Calibri" pitchFamily="34" charset="0"/>
                <a:ea typeface="ＭＳ Ｐゴシック" charset="-128"/>
              </a:rPr>
              <a:t>x</a:t>
            </a:r>
            <a:r>
              <a:rPr lang="en-US" altLang="ja-JP" sz="1600" dirty="0">
                <a:latin typeface="Calibri" pitchFamily="34" charset="0"/>
                <a:ea typeface="ＭＳ Ｐゴシック" charset="-128"/>
              </a:rPr>
              <a:t>l </a:t>
            </a:r>
            <a:r>
              <a:rPr lang="ja-JP" altLang="en-US" sz="2400" dirty="0">
                <a:latin typeface="Calibri" pitchFamily="34" charset="0"/>
                <a:ea typeface="ＭＳ Ｐゴシック" charset="-128"/>
              </a:rPr>
              <a:t>を終点とする </a:t>
            </a:r>
            <a:r>
              <a:rPr lang="en-US" altLang="ja-JP" sz="2400" dirty="0">
                <a:latin typeface="Calibri" pitchFamily="34" charset="0"/>
                <a:ea typeface="ＭＳ Ｐゴシック" charset="-128"/>
              </a:rPr>
              <a:t>x</a:t>
            </a:r>
            <a:r>
              <a:rPr lang="en-US" altLang="ja-JP" sz="1600" dirty="0">
                <a:latin typeface="Calibri" pitchFamily="34" charset="0"/>
                <a:ea typeface="ＭＳ Ｐゴシック" charset="-128"/>
              </a:rPr>
              <a:t>0</a:t>
            </a:r>
            <a:r>
              <a:rPr lang="en-US" altLang="ja-JP" sz="2400" dirty="0">
                <a:latin typeface="Calibri" pitchFamily="34" charset="0"/>
                <a:ea typeface="ＭＳ Ｐゴシック" charset="-128"/>
              </a:rPr>
              <a:t>-x</a:t>
            </a:r>
            <a:r>
              <a:rPr lang="en-US" altLang="ja-JP" sz="1600" dirty="0">
                <a:latin typeface="Calibri" pitchFamily="34" charset="0"/>
                <a:ea typeface="ＭＳ Ｐゴシック" charset="-128"/>
              </a:rPr>
              <a:t>l</a:t>
            </a:r>
            <a:r>
              <a:rPr lang="en-US" altLang="ja-JP" sz="2400" dirty="0">
                <a:latin typeface="Calibri" pitchFamily="34" charset="0"/>
                <a:ea typeface="ＭＳ Ｐゴシック" charset="-128"/>
              </a:rPr>
              <a:t> </a:t>
            </a:r>
            <a:r>
              <a:rPr lang="ja-JP" altLang="en-US" sz="2400" dirty="0">
                <a:latin typeface="Calibri" pitchFamily="34" charset="0"/>
                <a:ea typeface="ＭＳ Ｐゴシック" charset="-128"/>
              </a:rPr>
              <a:t>歩道という．</a:t>
            </a:r>
            <a:endParaRPr lang="en-US" altLang="ja-JP" sz="2400" dirty="0">
              <a:latin typeface="Calibri" pitchFamily="34" charset="0"/>
              <a:ea typeface="ＭＳ Ｐゴシック" charset="-128"/>
            </a:endParaRPr>
          </a:p>
          <a:p>
            <a:pPr marL="273050" indent="-273050">
              <a:spcBef>
                <a:spcPct val="20000"/>
              </a:spcBef>
              <a:buClr>
                <a:srgbClr val="0BD0D9"/>
              </a:buClr>
              <a:buSzPct val="95000"/>
              <a:defRPr/>
            </a:pPr>
            <a:r>
              <a:rPr lang="en-US" altLang="ja-JP" sz="2400" dirty="0">
                <a:latin typeface="Calibri" pitchFamily="34" charset="0"/>
                <a:ea typeface="+mn-ea"/>
              </a:rPr>
              <a:t>                    2</a:t>
            </a:r>
            <a:r>
              <a:rPr lang="ja-JP" altLang="en-US" sz="2400" dirty="0">
                <a:latin typeface="Calibri" pitchFamily="34" charset="0"/>
                <a:ea typeface="+mn-ea"/>
              </a:rPr>
              <a:t>点間を結ぶ辺が</a:t>
            </a:r>
            <a:r>
              <a:rPr lang="en-US" altLang="ja-JP" sz="2400" dirty="0">
                <a:latin typeface="Calibri" pitchFamily="34" charset="0"/>
                <a:ea typeface="+mn-ea"/>
              </a:rPr>
              <a:t>1</a:t>
            </a:r>
            <a:r>
              <a:rPr lang="ja-JP" altLang="en-US" sz="2400" dirty="0">
                <a:latin typeface="Calibri" pitchFamily="34" charset="0"/>
                <a:ea typeface="+mn-ea"/>
              </a:rPr>
              <a:t>本しかないときは，</a:t>
            </a:r>
            <a:endParaRPr lang="en-US" altLang="ja-JP" sz="2400" dirty="0">
              <a:latin typeface="Calibri" pitchFamily="34" charset="0"/>
              <a:ea typeface="+mn-ea"/>
            </a:endParaRPr>
          </a:p>
          <a:p>
            <a:pPr marL="273050" indent="-273050">
              <a:spcBef>
                <a:spcPct val="20000"/>
              </a:spcBef>
              <a:buClr>
                <a:srgbClr val="0BD0D9"/>
              </a:buClr>
              <a:buSzPct val="95000"/>
              <a:defRPr/>
            </a:pPr>
            <a:r>
              <a:rPr lang="ja-JP" altLang="en-US" sz="2400" dirty="0">
                <a:latin typeface="Calibri" pitchFamily="34" charset="0"/>
                <a:ea typeface="+mn-ea"/>
              </a:rPr>
              <a:t>　　　　　　　　　　　　　</a:t>
            </a:r>
            <a:r>
              <a:rPr lang="en-US" altLang="ja-JP" sz="2400" dirty="0">
                <a:latin typeface="Calibri" pitchFamily="34" charset="0"/>
                <a:ea typeface="+mn-ea"/>
              </a:rPr>
              <a:t>P</a:t>
            </a:r>
            <a:r>
              <a:rPr lang="ja-JP" altLang="en-US" sz="2400" dirty="0">
                <a:latin typeface="Calibri" pitchFamily="34" charset="0"/>
                <a:ea typeface="+mn-ea"/>
              </a:rPr>
              <a:t>：</a:t>
            </a:r>
            <a:r>
              <a:rPr lang="en-US" altLang="ja-JP" sz="2400" dirty="0">
                <a:latin typeface="Calibri" pitchFamily="34" charset="0"/>
                <a:ea typeface="ＭＳ Ｐゴシック" charset="-128"/>
              </a:rPr>
              <a:t> x</a:t>
            </a:r>
            <a:r>
              <a:rPr lang="en-US" altLang="ja-JP" sz="1600" dirty="0">
                <a:latin typeface="Calibri" pitchFamily="34" charset="0"/>
                <a:ea typeface="ＭＳ Ｐゴシック" charset="-128"/>
              </a:rPr>
              <a:t>0</a:t>
            </a:r>
            <a:r>
              <a:rPr lang="en-US" altLang="ja-JP" sz="2400" dirty="0">
                <a:latin typeface="Calibri" pitchFamily="34" charset="0"/>
                <a:ea typeface="ＭＳ Ｐゴシック" charset="-128"/>
              </a:rPr>
              <a:t>x</a:t>
            </a:r>
            <a:r>
              <a:rPr lang="en-US" altLang="ja-JP" sz="1600" dirty="0">
                <a:latin typeface="Calibri" pitchFamily="34" charset="0"/>
                <a:ea typeface="ＭＳ Ｐゴシック" charset="-128"/>
              </a:rPr>
              <a:t>1</a:t>
            </a:r>
            <a:r>
              <a:rPr lang="en-US" altLang="ja-JP" sz="2400" dirty="0">
                <a:latin typeface="Calibri" pitchFamily="34" charset="0"/>
                <a:ea typeface="ＭＳ Ｐゴシック" charset="-128"/>
              </a:rPr>
              <a:t>x</a:t>
            </a:r>
            <a:r>
              <a:rPr lang="en-US" altLang="ja-JP" sz="1600" dirty="0">
                <a:latin typeface="Calibri" pitchFamily="34" charset="0"/>
                <a:ea typeface="ＭＳ Ｐゴシック" charset="-128"/>
              </a:rPr>
              <a:t>2</a:t>
            </a:r>
            <a:r>
              <a:rPr lang="ja-JP" altLang="en-US" sz="2400" dirty="0">
                <a:latin typeface="Calibri" pitchFamily="34" charset="0"/>
                <a:ea typeface="ＭＳ Ｐゴシック" charset="-128"/>
              </a:rPr>
              <a:t>・・・</a:t>
            </a:r>
            <a:r>
              <a:rPr lang="en-US" altLang="ja-JP" sz="2400" dirty="0">
                <a:latin typeface="Calibri" pitchFamily="34" charset="0"/>
                <a:ea typeface="ＭＳ Ｐゴシック" charset="-128"/>
              </a:rPr>
              <a:t>x</a:t>
            </a:r>
            <a:r>
              <a:rPr lang="en-US" altLang="ja-JP" sz="1600" dirty="0">
                <a:latin typeface="Calibri" pitchFamily="34" charset="0"/>
                <a:ea typeface="ＭＳ Ｐゴシック" charset="-128"/>
              </a:rPr>
              <a:t>l-1</a:t>
            </a:r>
            <a:r>
              <a:rPr lang="en-US" altLang="ja-JP" sz="2400" dirty="0">
                <a:latin typeface="Calibri" pitchFamily="34" charset="0"/>
                <a:ea typeface="ＭＳ Ｐゴシック" charset="-128"/>
              </a:rPr>
              <a:t>x</a:t>
            </a:r>
            <a:r>
              <a:rPr lang="en-US" altLang="ja-JP" sz="1600" dirty="0">
                <a:latin typeface="Calibri" pitchFamily="34" charset="0"/>
                <a:ea typeface="ＭＳ Ｐゴシック" charset="-128"/>
              </a:rPr>
              <a:t>l </a:t>
            </a:r>
            <a:r>
              <a:rPr lang="ja-JP" altLang="en-US" sz="2400" dirty="0">
                <a:latin typeface="Calibri" pitchFamily="34" charset="0"/>
                <a:ea typeface="+mn-ea"/>
              </a:rPr>
              <a:t>と表すことが多い</a:t>
            </a:r>
            <a:r>
              <a:rPr lang="en-US" altLang="ja-JP" sz="2400" dirty="0">
                <a:latin typeface="Calibri" pitchFamily="34" charset="0"/>
                <a:ea typeface="+mn-ea"/>
              </a:rPr>
              <a:t>.  </a:t>
            </a:r>
          </a:p>
          <a:p>
            <a:pPr marL="273050" indent="-273050">
              <a:spcBef>
                <a:spcPct val="20000"/>
              </a:spcBef>
              <a:buClr>
                <a:srgbClr val="0BD0D9"/>
              </a:buClr>
              <a:buSzPct val="95000"/>
              <a:buFont typeface="Wingdings 2" pitchFamily="18" charset="2"/>
              <a:buNone/>
              <a:defRPr/>
            </a:pPr>
            <a:r>
              <a:rPr lang="ja-JP" altLang="en-US" sz="2400" dirty="0">
                <a:latin typeface="Calibri" pitchFamily="34" charset="0"/>
                <a:ea typeface="+mn-ea"/>
              </a:rPr>
              <a:t>　　　　                                             </a:t>
            </a: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r>
              <a:rPr lang="ja-JP" altLang="en-US" sz="2400" dirty="0">
                <a:latin typeface="Calibri" pitchFamily="34" charset="0"/>
                <a:ea typeface="+mn-ea"/>
              </a:rPr>
              <a:t>　　　　　　　　　　　　　　　　左図での </a:t>
            </a:r>
            <a:r>
              <a:rPr lang="en-US" altLang="ja-JP" sz="2400" dirty="0">
                <a:latin typeface="Calibri" pitchFamily="34" charset="0"/>
                <a:ea typeface="+mn-ea"/>
              </a:rPr>
              <a:t>u-x </a:t>
            </a:r>
            <a:r>
              <a:rPr lang="ja-JP" altLang="en-US" sz="2400" dirty="0">
                <a:latin typeface="Calibri" pitchFamily="34" charset="0"/>
                <a:ea typeface="+mn-ea"/>
              </a:rPr>
              <a:t>歩道の例</a:t>
            </a: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r>
              <a:rPr lang="en-US" altLang="ja-JP" sz="2400" dirty="0">
                <a:latin typeface="Calibri" pitchFamily="34" charset="0"/>
                <a:ea typeface="+mn-ea"/>
              </a:rPr>
              <a:t>                                                </a:t>
            </a:r>
            <a:r>
              <a:rPr lang="en-US" altLang="ja-JP" sz="2400" dirty="0" err="1">
                <a:latin typeface="Calibri" pitchFamily="34" charset="0"/>
                <a:ea typeface="+mn-ea"/>
              </a:rPr>
              <a:t>uzuvwpowx</a:t>
            </a:r>
            <a:r>
              <a:rPr lang="en-US" altLang="ja-JP" sz="2400" dirty="0">
                <a:latin typeface="Calibri" pitchFamily="34" charset="0"/>
                <a:ea typeface="+mn-ea"/>
              </a:rPr>
              <a:t>  </a:t>
            </a:r>
          </a:p>
          <a:p>
            <a:pPr marL="273050" indent="-273050">
              <a:spcBef>
                <a:spcPct val="20000"/>
              </a:spcBef>
              <a:buClr>
                <a:srgbClr val="0BD0D9"/>
              </a:buClr>
              <a:buSzPct val="95000"/>
              <a:buFont typeface="Wingdings 2" pitchFamily="18" charset="2"/>
              <a:buNone/>
              <a:defRPr/>
            </a:pPr>
            <a:r>
              <a:rPr lang="ja-JP" altLang="en-US" sz="2400" dirty="0">
                <a:latin typeface="Calibri" pitchFamily="34" charset="0"/>
                <a:ea typeface="+mn-ea"/>
              </a:rPr>
              <a:t>　　　　　　　　　　　　　　　　</a:t>
            </a:r>
            <a:r>
              <a:rPr lang="en-US" altLang="ja-JP" sz="2400" dirty="0" err="1">
                <a:latin typeface="Calibri" pitchFamily="34" charset="0"/>
                <a:ea typeface="+mn-ea"/>
              </a:rPr>
              <a:t>uvwpowx</a:t>
            </a: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r>
              <a:rPr lang="ja-JP" altLang="en-US" sz="2400" dirty="0">
                <a:latin typeface="Calibri" pitchFamily="34" charset="0"/>
                <a:ea typeface="+mn-ea"/>
              </a:rPr>
              <a:t>　　　　　　　　　　　　　　　　</a:t>
            </a:r>
            <a:r>
              <a:rPr lang="en-US" altLang="ja-JP" sz="2400" dirty="0" err="1">
                <a:latin typeface="Calibri" pitchFamily="34" charset="0"/>
                <a:ea typeface="+mn-ea"/>
              </a:rPr>
              <a:t>uzyx</a:t>
            </a:r>
            <a:r>
              <a:rPr lang="en-US" altLang="ja-JP" sz="2400" dirty="0">
                <a:latin typeface="Calibri" pitchFamily="34" charset="0"/>
                <a:ea typeface="+mn-ea"/>
              </a:rPr>
              <a:t>     </a:t>
            </a:r>
          </a:p>
        </p:txBody>
      </p:sp>
      <p:grpSp>
        <p:nvGrpSpPr>
          <p:cNvPr id="80901" name="グループ化 51"/>
          <p:cNvGrpSpPr>
            <a:grpSpLocks/>
          </p:cNvGrpSpPr>
          <p:nvPr/>
        </p:nvGrpSpPr>
        <p:grpSpPr bwMode="auto">
          <a:xfrm>
            <a:off x="250825" y="4097338"/>
            <a:ext cx="3148013" cy="2386012"/>
            <a:chOff x="4304917" y="3717032"/>
            <a:chExt cx="3147403" cy="2385157"/>
          </a:xfrm>
        </p:grpSpPr>
        <p:cxnSp>
          <p:nvCxnSpPr>
            <p:cNvPr id="7" name="直線コネクタ 6"/>
            <p:cNvCxnSpPr/>
            <p:nvPr/>
          </p:nvCxnSpPr>
          <p:spPr bwMode="auto">
            <a:xfrm flipV="1">
              <a:off x="4387451" y="3801139"/>
              <a:ext cx="1042786" cy="585578"/>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8" name="直線コネクタ 7"/>
            <p:cNvCxnSpPr/>
            <p:nvPr/>
          </p:nvCxnSpPr>
          <p:spPr bwMode="auto">
            <a:xfrm>
              <a:off x="5430237" y="3801139"/>
              <a:ext cx="1001518" cy="585578"/>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9" name="直線コネクタ 8"/>
            <p:cNvCxnSpPr>
              <a:endCxn id="22" idx="0"/>
            </p:cNvCxnSpPr>
            <p:nvPr/>
          </p:nvCxnSpPr>
          <p:spPr bwMode="auto">
            <a:xfrm rot="5400000">
              <a:off x="3906610" y="4867558"/>
              <a:ext cx="961680" cy="0"/>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10" name="直線コネクタ 9"/>
            <p:cNvCxnSpPr/>
            <p:nvPr/>
          </p:nvCxnSpPr>
          <p:spPr bwMode="auto">
            <a:xfrm>
              <a:off x="4387451" y="5432504"/>
              <a:ext cx="1042786" cy="585578"/>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11" name="直線コネクタ 10"/>
            <p:cNvCxnSpPr/>
            <p:nvPr/>
          </p:nvCxnSpPr>
          <p:spPr bwMode="auto">
            <a:xfrm flipV="1">
              <a:off x="5430237" y="5432504"/>
              <a:ext cx="1001518" cy="585578"/>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12" name="直線コネクタ 11"/>
            <p:cNvCxnSpPr/>
            <p:nvPr/>
          </p:nvCxnSpPr>
          <p:spPr bwMode="auto">
            <a:xfrm rot="5400000">
              <a:off x="5908861" y="4909611"/>
              <a:ext cx="1045787" cy="0"/>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13" name="直線コネクタ 12"/>
            <p:cNvCxnSpPr>
              <a:stCxn id="46" idx="1"/>
            </p:cNvCxnSpPr>
            <p:nvPr/>
          </p:nvCxnSpPr>
          <p:spPr bwMode="auto">
            <a:xfrm rot="16200000" flipV="1">
              <a:off x="6865889" y="3874896"/>
              <a:ext cx="453862" cy="433304"/>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17" name="直線コネクタ 16"/>
            <p:cNvCxnSpPr>
              <a:endCxn id="47" idx="3"/>
            </p:cNvCxnSpPr>
            <p:nvPr/>
          </p:nvCxnSpPr>
          <p:spPr bwMode="auto">
            <a:xfrm rot="5400000" flipH="1" flipV="1">
              <a:off x="6361168" y="3930443"/>
              <a:ext cx="514166" cy="372991"/>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sp>
          <p:nvSpPr>
            <p:cNvPr id="19" name="円/楕円 18"/>
            <p:cNvSpPr/>
            <p:nvPr/>
          </p:nvSpPr>
          <p:spPr bwMode="auto">
            <a:xfrm>
              <a:off x="4304917" y="4302609"/>
              <a:ext cx="166656" cy="166628"/>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20" name="円/楕円 19"/>
            <p:cNvSpPr/>
            <p:nvPr/>
          </p:nvSpPr>
          <p:spPr bwMode="auto">
            <a:xfrm>
              <a:off x="5347703" y="3717032"/>
              <a:ext cx="166655" cy="166627"/>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21" name="円/楕円 20"/>
            <p:cNvSpPr/>
            <p:nvPr/>
          </p:nvSpPr>
          <p:spPr bwMode="auto">
            <a:xfrm>
              <a:off x="6349221" y="4302609"/>
              <a:ext cx="166656" cy="166628"/>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22" name="円/楕円 21"/>
            <p:cNvSpPr/>
            <p:nvPr/>
          </p:nvSpPr>
          <p:spPr bwMode="auto">
            <a:xfrm>
              <a:off x="4304917" y="5348397"/>
              <a:ext cx="166656" cy="16821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23" name="円/楕円 22"/>
            <p:cNvSpPr/>
            <p:nvPr/>
          </p:nvSpPr>
          <p:spPr bwMode="auto">
            <a:xfrm>
              <a:off x="5347703" y="5935562"/>
              <a:ext cx="166655" cy="166627"/>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24" name="円/楕円 23"/>
            <p:cNvSpPr/>
            <p:nvPr/>
          </p:nvSpPr>
          <p:spPr bwMode="auto">
            <a:xfrm>
              <a:off x="6349221" y="5348397"/>
              <a:ext cx="166656" cy="16821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cxnSp>
          <p:nvCxnSpPr>
            <p:cNvPr id="28" name="直線コネクタ 27"/>
            <p:cNvCxnSpPr>
              <a:endCxn id="21" idx="2"/>
            </p:cNvCxnSpPr>
            <p:nvPr/>
          </p:nvCxnSpPr>
          <p:spPr bwMode="auto">
            <a:xfrm>
              <a:off x="4371579" y="4377195"/>
              <a:ext cx="1977642" cy="7934"/>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29" name="直線コネクタ 28"/>
            <p:cNvCxnSpPr>
              <a:endCxn id="46" idx="2"/>
            </p:cNvCxnSpPr>
            <p:nvPr/>
          </p:nvCxnSpPr>
          <p:spPr bwMode="auto">
            <a:xfrm>
              <a:off x="6444452" y="4364500"/>
              <a:ext cx="839625" cy="12695"/>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sp>
          <p:nvSpPr>
            <p:cNvPr id="46" name="円/楕円 45"/>
            <p:cNvSpPr/>
            <p:nvPr/>
          </p:nvSpPr>
          <p:spPr bwMode="auto">
            <a:xfrm>
              <a:off x="7284078" y="4293088"/>
              <a:ext cx="168242" cy="16821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47" name="円/楕円 46"/>
            <p:cNvSpPr/>
            <p:nvPr/>
          </p:nvSpPr>
          <p:spPr bwMode="auto">
            <a:xfrm>
              <a:off x="6779350" y="3717032"/>
              <a:ext cx="168242" cy="16821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grpSp>
      <p:sp>
        <p:nvSpPr>
          <p:cNvPr id="80902" name="テキスト ボックス 52"/>
          <p:cNvSpPr txBox="1">
            <a:spLocks noChangeArrowheads="1"/>
          </p:cNvSpPr>
          <p:nvPr/>
        </p:nvSpPr>
        <p:spPr bwMode="auto">
          <a:xfrm>
            <a:off x="-3175" y="4354513"/>
            <a:ext cx="355600" cy="461962"/>
          </a:xfrm>
          <a:prstGeom prst="rect">
            <a:avLst/>
          </a:prstGeom>
          <a:noFill/>
          <a:ln w="9525">
            <a:noFill/>
            <a:miter lim="800000"/>
            <a:headEnd/>
            <a:tailEnd/>
          </a:ln>
        </p:spPr>
        <p:txBody>
          <a:bodyPr wrap="none">
            <a:spAutoFit/>
          </a:bodyPr>
          <a:lstStyle/>
          <a:p>
            <a:r>
              <a:rPr lang="en-US" altLang="ja-JP" sz="2400"/>
              <a:t>u</a:t>
            </a:r>
            <a:endParaRPr lang="ja-JP" altLang="en-US" sz="2400"/>
          </a:p>
        </p:txBody>
      </p:sp>
      <p:sp>
        <p:nvSpPr>
          <p:cNvPr id="80903" name="テキスト ボックス 53"/>
          <p:cNvSpPr txBox="1">
            <a:spLocks noChangeArrowheads="1"/>
          </p:cNvSpPr>
          <p:nvPr/>
        </p:nvSpPr>
        <p:spPr bwMode="auto">
          <a:xfrm>
            <a:off x="1042988" y="3716338"/>
            <a:ext cx="339725" cy="461962"/>
          </a:xfrm>
          <a:prstGeom prst="rect">
            <a:avLst/>
          </a:prstGeom>
          <a:noFill/>
          <a:ln w="9525">
            <a:noFill/>
            <a:miter lim="800000"/>
            <a:headEnd/>
            <a:tailEnd/>
          </a:ln>
        </p:spPr>
        <p:txBody>
          <a:bodyPr wrap="none">
            <a:spAutoFit/>
          </a:bodyPr>
          <a:lstStyle/>
          <a:p>
            <a:r>
              <a:rPr lang="en-US" altLang="ja-JP" sz="2400"/>
              <a:t>v</a:t>
            </a:r>
            <a:endParaRPr lang="ja-JP" altLang="en-US" sz="2400"/>
          </a:p>
        </p:txBody>
      </p:sp>
      <p:sp>
        <p:nvSpPr>
          <p:cNvPr id="80904" name="テキスト ボックス 54"/>
          <p:cNvSpPr txBox="1">
            <a:spLocks noChangeArrowheads="1"/>
          </p:cNvSpPr>
          <p:nvPr/>
        </p:nvSpPr>
        <p:spPr bwMode="auto">
          <a:xfrm>
            <a:off x="2411413" y="4797425"/>
            <a:ext cx="407987" cy="461963"/>
          </a:xfrm>
          <a:prstGeom prst="rect">
            <a:avLst/>
          </a:prstGeom>
          <a:noFill/>
          <a:ln w="9525">
            <a:noFill/>
            <a:miter lim="800000"/>
            <a:headEnd/>
            <a:tailEnd/>
          </a:ln>
        </p:spPr>
        <p:txBody>
          <a:bodyPr wrap="none">
            <a:spAutoFit/>
          </a:bodyPr>
          <a:lstStyle/>
          <a:p>
            <a:r>
              <a:rPr lang="en-US" altLang="ja-JP" sz="2400"/>
              <a:t>w</a:t>
            </a:r>
            <a:endParaRPr lang="ja-JP" altLang="en-US" sz="2400"/>
          </a:p>
        </p:txBody>
      </p:sp>
      <p:sp>
        <p:nvSpPr>
          <p:cNvPr id="80905" name="テキスト ボックス 55"/>
          <p:cNvSpPr txBox="1">
            <a:spLocks noChangeArrowheads="1"/>
          </p:cNvSpPr>
          <p:nvPr/>
        </p:nvSpPr>
        <p:spPr bwMode="auto">
          <a:xfrm>
            <a:off x="2411413" y="5618163"/>
            <a:ext cx="338137" cy="461962"/>
          </a:xfrm>
          <a:prstGeom prst="rect">
            <a:avLst/>
          </a:prstGeom>
          <a:noFill/>
          <a:ln w="9525">
            <a:noFill/>
            <a:miter lim="800000"/>
            <a:headEnd/>
            <a:tailEnd/>
          </a:ln>
        </p:spPr>
        <p:txBody>
          <a:bodyPr wrap="none">
            <a:spAutoFit/>
          </a:bodyPr>
          <a:lstStyle/>
          <a:p>
            <a:r>
              <a:rPr lang="en-US" altLang="ja-JP" sz="2400"/>
              <a:t>x</a:t>
            </a:r>
            <a:endParaRPr lang="ja-JP" altLang="en-US" sz="2400"/>
          </a:p>
        </p:txBody>
      </p:sp>
      <p:sp>
        <p:nvSpPr>
          <p:cNvPr id="80906" name="テキスト ボックス 56"/>
          <p:cNvSpPr txBox="1">
            <a:spLocks noChangeArrowheads="1"/>
          </p:cNvSpPr>
          <p:nvPr/>
        </p:nvSpPr>
        <p:spPr bwMode="auto">
          <a:xfrm>
            <a:off x="1331913" y="6381750"/>
            <a:ext cx="338137" cy="461963"/>
          </a:xfrm>
          <a:prstGeom prst="rect">
            <a:avLst/>
          </a:prstGeom>
          <a:noFill/>
          <a:ln w="9525">
            <a:noFill/>
            <a:miter lim="800000"/>
            <a:headEnd/>
            <a:tailEnd/>
          </a:ln>
        </p:spPr>
        <p:txBody>
          <a:bodyPr wrap="none">
            <a:spAutoFit/>
          </a:bodyPr>
          <a:lstStyle/>
          <a:p>
            <a:r>
              <a:rPr lang="en-US" altLang="ja-JP" sz="2400"/>
              <a:t>y</a:t>
            </a:r>
            <a:endParaRPr lang="ja-JP" altLang="en-US" sz="2400"/>
          </a:p>
        </p:txBody>
      </p:sp>
      <p:sp>
        <p:nvSpPr>
          <p:cNvPr id="80907" name="テキスト ボックス 57"/>
          <p:cNvSpPr txBox="1">
            <a:spLocks noChangeArrowheads="1"/>
          </p:cNvSpPr>
          <p:nvPr/>
        </p:nvSpPr>
        <p:spPr bwMode="auto">
          <a:xfrm>
            <a:off x="-36513" y="5691188"/>
            <a:ext cx="338138" cy="461962"/>
          </a:xfrm>
          <a:prstGeom prst="rect">
            <a:avLst/>
          </a:prstGeom>
          <a:noFill/>
          <a:ln w="9525">
            <a:noFill/>
            <a:miter lim="800000"/>
            <a:headEnd/>
            <a:tailEnd/>
          </a:ln>
        </p:spPr>
        <p:txBody>
          <a:bodyPr wrap="none">
            <a:spAutoFit/>
          </a:bodyPr>
          <a:lstStyle/>
          <a:p>
            <a:r>
              <a:rPr lang="en-US" altLang="ja-JP" sz="2400"/>
              <a:t>z</a:t>
            </a:r>
            <a:endParaRPr lang="ja-JP" altLang="en-US" sz="2400"/>
          </a:p>
        </p:txBody>
      </p:sp>
      <p:sp>
        <p:nvSpPr>
          <p:cNvPr id="80908" name="テキスト ボックス 58"/>
          <p:cNvSpPr txBox="1">
            <a:spLocks noChangeArrowheads="1"/>
          </p:cNvSpPr>
          <p:nvPr/>
        </p:nvSpPr>
        <p:spPr bwMode="auto">
          <a:xfrm>
            <a:off x="3208338" y="4797425"/>
            <a:ext cx="355600" cy="461963"/>
          </a:xfrm>
          <a:prstGeom prst="rect">
            <a:avLst/>
          </a:prstGeom>
          <a:noFill/>
          <a:ln w="9525">
            <a:noFill/>
            <a:miter lim="800000"/>
            <a:headEnd/>
            <a:tailEnd/>
          </a:ln>
        </p:spPr>
        <p:txBody>
          <a:bodyPr wrap="none">
            <a:spAutoFit/>
          </a:bodyPr>
          <a:lstStyle/>
          <a:p>
            <a:r>
              <a:rPr lang="en-US" altLang="ja-JP" sz="2400"/>
              <a:t>o</a:t>
            </a:r>
            <a:endParaRPr lang="ja-JP" altLang="en-US" sz="2400"/>
          </a:p>
        </p:txBody>
      </p:sp>
      <p:sp>
        <p:nvSpPr>
          <p:cNvPr id="80909" name="テキスト ボックス 59"/>
          <p:cNvSpPr txBox="1">
            <a:spLocks noChangeArrowheads="1"/>
          </p:cNvSpPr>
          <p:nvPr/>
        </p:nvSpPr>
        <p:spPr bwMode="auto">
          <a:xfrm>
            <a:off x="2847975" y="3746500"/>
            <a:ext cx="355600" cy="461963"/>
          </a:xfrm>
          <a:prstGeom prst="rect">
            <a:avLst/>
          </a:prstGeom>
          <a:noFill/>
          <a:ln w="9525">
            <a:noFill/>
            <a:miter lim="800000"/>
            <a:headEnd/>
            <a:tailEnd/>
          </a:ln>
        </p:spPr>
        <p:txBody>
          <a:bodyPr wrap="none">
            <a:spAutoFit/>
          </a:bodyPr>
          <a:lstStyle/>
          <a:p>
            <a:r>
              <a:rPr lang="en-US" altLang="ja-JP" sz="2400"/>
              <a:t>p</a:t>
            </a:r>
            <a:endParaRPr lang="ja-JP" altLang="en-US" sz="2400"/>
          </a:p>
        </p:txBody>
      </p:sp>
    </p:spTree>
  </p:cSld>
  <p:clrMapOvr>
    <a:masterClrMapping/>
  </p:clrMapOvr>
  <p:transition advTm="14149"/>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タイトル 1"/>
          <p:cNvSpPr>
            <a:spLocks noGrp="1"/>
          </p:cNvSpPr>
          <p:nvPr>
            <p:ph type="title"/>
          </p:nvPr>
        </p:nvSpPr>
        <p:spPr/>
        <p:txBody>
          <a:bodyPr/>
          <a:lstStyle/>
          <a:p>
            <a:pPr eaLnBrk="1" hangingPunct="1"/>
            <a:r>
              <a:rPr lang="en-US" altLang="ja-JP"/>
              <a:t>2.1</a:t>
            </a:r>
            <a:r>
              <a:rPr lang="ja-JP" altLang="en-US"/>
              <a:t>　用語の説明</a:t>
            </a:r>
          </a:p>
        </p:txBody>
      </p:sp>
      <p:sp>
        <p:nvSpPr>
          <p:cNvPr id="81923" name="コンテンツ プレースホルダー 2"/>
          <p:cNvSpPr>
            <a:spLocks noGrp="1"/>
          </p:cNvSpPr>
          <p:nvPr>
            <p:ph idx="1"/>
          </p:nvPr>
        </p:nvSpPr>
        <p:spPr/>
        <p:txBody>
          <a:bodyPr/>
          <a:lstStyle/>
          <a:p>
            <a:pPr eaLnBrk="1" hangingPunct="1">
              <a:buFont typeface="Wingdings 2" pitchFamily="18" charset="2"/>
              <a:buNone/>
            </a:pPr>
            <a:endParaRPr lang="en-US" altLang="ja-JP" sz="2400"/>
          </a:p>
          <a:p>
            <a:pPr eaLnBrk="1" hangingPunct="1">
              <a:buFont typeface="Wingdings 2" pitchFamily="18" charset="2"/>
              <a:buNone/>
            </a:pPr>
            <a:endParaRPr lang="en-US" altLang="ja-JP" sz="2400"/>
          </a:p>
          <a:p>
            <a:pPr eaLnBrk="1" hangingPunct="1">
              <a:buFont typeface="Wingdings 2" pitchFamily="18" charset="2"/>
              <a:buNone/>
            </a:pPr>
            <a:endParaRPr lang="en-US" altLang="ja-JP" sz="2400"/>
          </a:p>
          <a:p>
            <a:pPr eaLnBrk="1" hangingPunct="1">
              <a:buFont typeface="Wingdings 2" pitchFamily="18" charset="2"/>
              <a:buNone/>
            </a:pPr>
            <a:endParaRPr lang="en-US" altLang="ja-JP" sz="2400"/>
          </a:p>
        </p:txBody>
      </p:sp>
      <p:sp>
        <p:nvSpPr>
          <p:cNvPr id="4" name="コンテンツ プレースホルダー 2"/>
          <p:cNvSpPr txBox="1">
            <a:spLocks/>
          </p:cNvSpPr>
          <p:nvPr/>
        </p:nvSpPr>
        <p:spPr bwMode="auto">
          <a:xfrm>
            <a:off x="609600" y="2087563"/>
            <a:ext cx="8534400" cy="4389437"/>
          </a:xfrm>
          <a:prstGeom prst="rect">
            <a:avLst/>
          </a:prstGeom>
          <a:noFill/>
          <a:ln>
            <a:noFill/>
          </a:ln>
        </p:spPr>
        <p:txBody>
          <a:bodyPr/>
          <a:lstStyle/>
          <a:p>
            <a:pPr marL="273050" indent="-273050">
              <a:spcBef>
                <a:spcPct val="20000"/>
              </a:spcBef>
              <a:buClr>
                <a:srgbClr val="0BD0D9"/>
              </a:buClr>
              <a:buSzPct val="95000"/>
              <a:buFont typeface="Wingdings 2" pitchFamily="18" charset="2"/>
              <a:buNone/>
              <a:defRPr/>
            </a:pPr>
            <a:r>
              <a:rPr lang="en-US" altLang="ja-JP" sz="2400" dirty="0">
                <a:latin typeface="Calibri" pitchFamily="34" charset="0"/>
                <a:ea typeface="+mn-ea"/>
              </a:rPr>
              <a:t>x</a:t>
            </a:r>
            <a:r>
              <a:rPr lang="en-US" altLang="ja-JP" sz="1600" dirty="0">
                <a:latin typeface="Calibri" pitchFamily="34" charset="0"/>
                <a:ea typeface="+mn-ea"/>
              </a:rPr>
              <a:t>0</a:t>
            </a:r>
            <a:r>
              <a:rPr lang="en-US" altLang="ja-JP" sz="2400" dirty="0">
                <a:latin typeface="Calibri" pitchFamily="34" charset="0"/>
                <a:ea typeface="+mn-ea"/>
              </a:rPr>
              <a:t>-x</a:t>
            </a:r>
            <a:r>
              <a:rPr lang="en-US" altLang="ja-JP" sz="1600" dirty="0">
                <a:latin typeface="Calibri" pitchFamily="34" charset="0"/>
                <a:ea typeface="+mn-ea"/>
              </a:rPr>
              <a:t>l</a:t>
            </a:r>
            <a:r>
              <a:rPr lang="en-US" altLang="ja-JP" sz="2400" dirty="0">
                <a:latin typeface="Calibri" pitchFamily="34" charset="0"/>
                <a:ea typeface="+mn-ea"/>
              </a:rPr>
              <a:t> </a:t>
            </a:r>
            <a:r>
              <a:rPr lang="ja-JP" altLang="en-US" sz="2400" dirty="0">
                <a:latin typeface="Calibri" pitchFamily="34" charset="0"/>
                <a:ea typeface="+mn-ea"/>
              </a:rPr>
              <a:t>小道：</a:t>
            </a:r>
            <a:r>
              <a:rPr lang="en-US" altLang="ja-JP" sz="2400" dirty="0">
                <a:latin typeface="Calibri" pitchFamily="34" charset="0"/>
                <a:ea typeface="ＭＳ Ｐゴシック" charset="-128"/>
              </a:rPr>
              <a:t>x</a:t>
            </a:r>
            <a:r>
              <a:rPr lang="en-US" altLang="ja-JP" sz="1600" dirty="0">
                <a:latin typeface="Calibri" pitchFamily="34" charset="0"/>
                <a:ea typeface="ＭＳ Ｐゴシック" charset="-128"/>
              </a:rPr>
              <a:t>0</a:t>
            </a:r>
            <a:r>
              <a:rPr lang="en-US" altLang="ja-JP" sz="2400" dirty="0">
                <a:latin typeface="Calibri" pitchFamily="34" charset="0"/>
                <a:ea typeface="ＭＳ Ｐゴシック" charset="-128"/>
              </a:rPr>
              <a:t>-x</a:t>
            </a:r>
            <a:r>
              <a:rPr lang="en-US" altLang="ja-JP" sz="1600" dirty="0">
                <a:latin typeface="Calibri" pitchFamily="34" charset="0"/>
                <a:ea typeface="ＭＳ Ｐゴシック" charset="-128"/>
              </a:rPr>
              <a:t>l</a:t>
            </a:r>
            <a:r>
              <a:rPr lang="en-US" altLang="ja-JP" sz="2400" dirty="0">
                <a:latin typeface="Calibri" pitchFamily="34" charset="0"/>
                <a:ea typeface="ＭＳ Ｐゴシック" charset="-128"/>
              </a:rPr>
              <a:t> </a:t>
            </a:r>
            <a:r>
              <a:rPr lang="ja-JP" altLang="en-US" sz="2400" dirty="0">
                <a:latin typeface="Calibri" pitchFamily="34" charset="0"/>
                <a:ea typeface="ＭＳ Ｐゴシック" charset="-128"/>
              </a:rPr>
              <a:t>歩道で</a:t>
            </a:r>
            <a:r>
              <a:rPr lang="ja-JP" altLang="en-US" sz="2400" u="sng" dirty="0">
                <a:solidFill>
                  <a:srgbClr val="FF0000"/>
                </a:solidFill>
                <a:latin typeface="Calibri" pitchFamily="34" charset="0"/>
                <a:ea typeface="ＭＳ Ｐゴシック" charset="-128"/>
              </a:rPr>
              <a:t>同じ辺を含まない</a:t>
            </a:r>
            <a:r>
              <a:rPr lang="ja-JP" altLang="en-US" sz="2400" dirty="0">
                <a:latin typeface="Calibri" pitchFamily="34" charset="0"/>
                <a:ea typeface="ＭＳ Ｐゴシック" charset="-128"/>
              </a:rPr>
              <a:t>もの</a:t>
            </a:r>
            <a:endParaRPr lang="en-US" altLang="ja-JP" sz="2400" dirty="0">
              <a:latin typeface="Calibri" pitchFamily="34" charset="0"/>
              <a:ea typeface="ＭＳ Ｐゴシック" charset="-128"/>
            </a:endParaRPr>
          </a:p>
          <a:p>
            <a:pPr marL="273050" indent="-273050">
              <a:spcBef>
                <a:spcPct val="20000"/>
              </a:spcBef>
              <a:buClr>
                <a:srgbClr val="0BD0D9"/>
              </a:buClr>
              <a:buSzPct val="95000"/>
              <a:defRPr/>
            </a:pPr>
            <a:r>
              <a:rPr lang="en-US" altLang="ja-JP" sz="2400" dirty="0">
                <a:latin typeface="Calibri" pitchFamily="34" charset="0"/>
                <a:ea typeface="ＭＳ Ｐゴシック" charset="-128"/>
              </a:rPr>
              <a:t>x</a:t>
            </a:r>
            <a:r>
              <a:rPr lang="en-US" altLang="ja-JP" sz="1600" dirty="0">
                <a:latin typeface="Calibri" pitchFamily="34" charset="0"/>
                <a:ea typeface="ＭＳ Ｐゴシック" charset="-128"/>
              </a:rPr>
              <a:t>0</a:t>
            </a:r>
            <a:r>
              <a:rPr lang="en-US" altLang="ja-JP" sz="2400" dirty="0">
                <a:latin typeface="Calibri" pitchFamily="34" charset="0"/>
                <a:ea typeface="ＭＳ Ｐゴシック" charset="-128"/>
              </a:rPr>
              <a:t>-x</a:t>
            </a:r>
            <a:r>
              <a:rPr lang="en-US" altLang="ja-JP" sz="1600" dirty="0">
                <a:latin typeface="Calibri" pitchFamily="34" charset="0"/>
                <a:ea typeface="ＭＳ Ｐゴシック" charset="-128"/>
              </a:rPr>
              <a:t>l</a:t>
            </a:r>
            <a:r>
              <a:rPr lang="en-US" altLang="ja-JP" sz="2400" dirty="0">
                <a:latin typeface="Calibri" pitchFamily="34" charset="0"/>
                <a:ea typeface="ＭＳ Ｐゴシック" charset="-128"/>
              </a:rPr>
              <a:t> </a:t>
            </a:r>
            <a:r>
              <a:rPr lang="ja-JP" altLang="en-US" sz="2400" dirty="0">
                <a:latin typeface="Calibri" pitchFamily="34" charset="0"/>
                <a:ea typeface="ＭＳ Ｐゴシック" charset="-128"/>
              </a:rPr>
              <a:t>道：</a:t>
            </a:r>
            <a:r>
              <a:rPr lang="en-US" altLang="ja-JP" sz="2400" dirty="0">
                <a:latin typeface="Calibri" pitchFamily="34" charset="0"/>
                <a:ea typeface="ＭＳ Ｐゴシック" charset="-128"/>
              </a:rPr>
              <a:t>x</a:t>
            </a:r>
            <a:r>
              <a:rPr lang="en-US" altLang="ja-JP" sz="1600" dirty="0">
                <a:latin typeface="Calibri" pitchFamily="34" charset="0"/>
                <a:ea typeface="ＭＳ Ｐゴシック" charset="-128"/>
              </a:rPr>
              <a:t>0</a:t>
            </a:r>
            <a:r>
              <a:rPr lang="en-US" altLang="ja-JP" sz="2400" dirty="0">
                <a:latin typeface="Calibri" pitchFamily="34" charset="0"/>
                <a:ea typeface="ＭＳ Ｐゴシック" charset="-128"/>
              </a:rPr>
              <a:t>-x</a:t>
            </a:r>
            <a:r>
              <a:rPr lang="en-US" altLang="ja-JP" sz="1600" dirty="0">
                <a:latin typeface="Calibri" pitchFamily="34" charset="0"/>
                <a:ea typeface="ＭＳ Ｐゴシック" charset="-128"/>
              </a:rPr>
              <a:t>l</a:t>
            </a:r>
            <a:r>
              <a:rPr lang="en-US" altLang="ja-JP" sz="2400" dirty="0">
                <a:latin typeface="Calibri" pitchFamily="34" charset="0"/>
                <a:ea typeface="ＭＳ Ｐゴシック" charset="-128"/>
              </a:rPr>
              <a:t> </a:t>
            </a:r>
            <a:r>
              <a:rPr lang="ja-JP" altLang="en-US" sz="2400" dirty="0">
                <a:latin typeface="Calibri" pitchFamily="34" charset="0"/>
                <a:ea typeface="ＭＳ Ｐゴシック" charset="-128"/>
              </a:rPr>
              <a:t>歩道で</a:t>
            </a:r>
            <a:r>
              <a:rPr lang="ja-JP" altLang="en-US" sz="2400" u="sng" dirty="0">
                <a:solidFill>
                  <a:srgbClr val="FF0000"/>
                </a:solidFill>
                <a:latin typeface="Calibri" pitchFamily="34" charset="0"/>
                <a:ea typeface="ＭＳ Ｐゴシック" charset="-128"/>
              </a:rPr>
              <a:t>同じ頂点を含まない</a:t>
            </a:r>
            <a:r>
              <a:rPr lang="ja-JP" altLang="en-US" sz="2400" dirty="0">
                <a:latin typeface="Calibri" pitchFamily="34" charset="0"/>
                <a:ea typeface="ＭＳ Ｐゴシック" charset="-128"/>
              </a:rPr>
              <a:t>もの</a:t>
            </a: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r>
              <a:rPr lang="ja-JP" altLang="en-US" sz="2400" dirty="0">
                <a:latin typeface="Calibri" pitchFamily="34" charset="0"/>
                <a:ea typeface="+mn-ea"/>
              </a:rPr>
              <a:t>　　　　　　　　　　　　　　　　左図での </a:t>
            </a:r>
            <a:r>
              <a:rPr lang="en-US" altLang="ja-JP" sz="2400" dirty="0">
                <a:latin typeface="Calibri" pitchFamily="34" charset="0"/>
                <a:ea typeface="+mn-ea"/>
              </a:rPr>
              <a:t>u-x </a:t>
            </a:r>
            <a:r>
              <a:rPr lang="ja-JP" altLang="en-US" sz="2400" dirty="0">
                <a:latin typeface="Calibri" pitchFamily="34" charset="0"/>
                <a:ea typeface="+mn-ea"/>
              </a:rPr>
              <a:t>小道の例</a:t>
            </a: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r>
              <a:rPr lang="en-US" altLang="ja-JP" sz="2400" dirty="0">
                <a:latin typeface="Calibri" pitchFamily="34" charset="0"/>
                <a:ea typeface="+mn-ea"/>
              </a:rPr>
              <a:t>                                                </a:t>
            </a:r>
            <a:r>
              <a:rPr lang="en-US" altLang="ja-JP" sz="2400" dirty="0" err="1">
                <a:latin typeface="Calibri" pitchFamily="34" charset="0"/>
                <a:ea typeface="+mn-ea"/>
              </a:rPr>
              <a:t>uzuvwpowx</a:t>
            </a:r>
            <a:r>
              <a:rPr lang="en-US" altLang="ja-JP" sz="2400" dirty="0">
                <a:latin typeface="Calibri" pitchFamily="34" charset="0"/>
                <a:ea typeface="+mn-ea"/>
              </a:rPr>
              <a:t>  </a:t>
            </a:r>
          </a:p>
          <a:p>
            <a:pPr marL="273050" indent="-273050">
              <a:spcBef>
                <a:spcPct val="20000"/>
              </a:spcBef>
              <a:buClr>
                <a:srgbClr val="0BD0D9"/>
              </a:buClr>
              <a:buSzPct val="95000"/>
              <a:buFont typeface="Wingdings 2" pitchFamily="18" charset="2"/>
              <a:buNone/>
              <a:defRPr/>
            </a:pPr>
            <a:r>
              <a:rPr lang="ja-JP" altLang="en-US" sz="2400" dirty="0">
                <a:latin typeface="Calibri" pitchFamily="34" charset="0"/>
                <a:ea typeface="+mn-ea"/>
              </a:rPr>
              <a:t>　　　　　　　　　　　　　　　　</a:t>
            </a:r>
            <a:r>
              <a:rPr lang="en-US" altLang="ja-JP" sz="2400" dirty="0" err="1">
                <a:latin typeface="Calibri" pitchFamily="34" charset="0"/>
                <a:ea typeface="+mn-ea"/>
              </a:rPr>
              <a:t>uvwpowx</a:t>
            </a: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r>
              <a:rPr lang="ja-JP" altLang="en-US" sz="2400" dirty="0">
                <a:latin typeface="Calibri" pitchFamily="34" charset="0"/>
                <a:ea typeface="+mn-ea"/>
              </a:rPr>
              <a:t>　　　　　　　　　　　　　　　　</a:t>
            </a:r>
            <a:r>
              <a:rPr lang="en-US" altLang="ja-JP" sz="2400" dirty="0" err="1">
                <a:latin typeface="Calibri" pitchFamily="34" charset="0"/>
                <a:ea typeface="+mn-ea"/>
              </a:rPr>
              <a:t>uzyx</a:t>
            </a:r>
            <a:r>
              <a:rPr lang="en-US" altLang="ja-JP" sz="2400" dirty="0">
                <a:latin typeface="Calibri" pitchFamily="34" charset="0"/>
                <a:ea typeface="+mn-ea"/>
              </a:rPr>
              <a:t>     </a:t>
            </a:r>
          </a:p>
        </p:txBody>
      </p:sp>
      <p:grpSp>
        <p:nvGrpSpPr>
          <p:cNvPr id="81925" name="グループ化 51"/>
          <p:cNvGrpSpPr>
            <a:grpSpLocks/>
          </p:cNvGrpSpPr>
          <p:nvPr/>
        </p:nvGrpSpPr>
        <p:grpSpPr bwMode="auto">
          <a:xfrm>
            <a:off x="250825" y="4097338"/>
            <a:ext cx="3148013" cy="2386012"/>
            <a:chOff x="4304917" y="3717032"/>
            <a:chExt cx="3147403" cy="2385157"/>
          </a:xfrm>
        </p:grpSpPr>
        <p:cxnSp>
          <p:nvCxnSpPr>
            <p:cNvPr id="7" name="直線コネクタ 6"/>
            <p:cNvCxnSpPr/>
            <p:nvPr/>
          </p:nvCxnSpPr>
          <p:spPr bwMode="auto">
            <a:xfrm flipV="1">
              <a:off x="4387451" y="3801139"/>
              <a:ext cx="1042786" cy="585578"/>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8" name="直線コネクタ 7"/>
            <p:cNvCxnSpPr/>
            <p:nvPr/>
          </p:nvCxnSpPr>
          <p:spPr bwMode="auto">
            <a:xfrm>
              <a:off x="5430237" y="3801139"/>
              <a:ext cx="1001518" cy="585578"/>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9" name="直線コネクタ 8"/>
            <p:cNvCxnSpPr>
              <a:endCxn id="22" idx="0"/>
            </p:cNvCxnSpPr>
            <p:nvPr/>
          </p:nvCxnSpPr>
          <p:spPr bwMode="auto">
            <a:xfrm rot="5400000">
              <a:off x="3906610" y="4867558"/>
              <a:ext cx="961680" cy="0"/>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10" name="直線コネクタ 9"/>
            <p:cNvCxnSpPr/>
            <p:nvPr/>
          </p:nvCxnSpPr>
          <p:spPr bwMode="auto">
            <a:xfrm>
              <a:off x="4387451" y="5432504"/>
              <a:ext cx="1042786" cy="585578"/>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11" name="直線コネクタ 10"/>
            <p:cNvCxnSpPr/>
            <p:nvPr/>
          </p:nvCxnSpPr>
          <p:spPr bwMode="auto">
            <a:xfrm flipV="1">
              <a:off x="5430237" y="5432504"/>
              <a:ext cx="1001518" cy="585578"/>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12" name="直線コネクタ 11"/>
            <p:cNvCxnSpPr/>
            <p:nvPr/>
          </p:nvCxnSpPr>
          <p:spPr bwMode="auto">
            <a:xfrm rot="5400000">
              <a:off x="5908861" y="4909611"/>
              <a:ext cx="1045787" cy="0"/>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13" name="直線コネクタ 12"/>
            <p:cNvCxnSpPr>
              <a:stCxn id="46" idx="1"/>
            </p:cNvCxnSpPr>
            <p:nvPr/>
          </p:nvCxnSpPr>
          <p:spPr bwMode="auto">
            <a:xfrm rot="16200000" flipV="1">
              <a:off x="6865889" y="3874896"/>
              <a:ext cx="453862" cy="433304"/>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17" name="直線コネクタ 16"/>
            <p:cNvCxnSpPr>
              <a:endCxn id="47" idx="3"/>
            </p:cNvCxnSpPr>
            <p:nvPr/>
          </p:nvCxnSpPr>
          <p:spPr bwMode="auto">
            <a:xfrm rot="5400000" flipH="1" flipV="1">
              <a:off x="6361168" y="3930443"/>
              <a:ext cx="514166" cy="372991"/>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sp>
          <p:nvSpPr>
            <p:cNvPr id="19" name="円/楕円 18"/>
            <p:cNvSpPr/>
            <p:nvPr/>
          </p:nvSpPr>
          <p:spPr bwMode="auto">
            <a:xfrm>
              <a:off x="4304917" y="4302609"/>
              <a:ext cx="166656" cy="166628"/>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20" name="円/楕円 19"/>
            <p:cNvSpPr/>
            <p:nvPr/>
          </p:nvSpPr>
          <p:spPr bwMode="auto">
            <a:xfrm>
              <a:off x="5347703" y="3717032"/>
              <a:ext cx="166655" cy="166627"/>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21" name="円/楕円 20"/>
            <p:cNvSpPr/>
            <p:nvPr/>
          </p:nvSpPr>
          <p:spPr bwMode="auto">
            <a:xfrm>
              <a:off x="6349221" y="4302609"/>
              <a:ext cx="166656" cy="166628"/>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22" name="円/楕円 21"/>
            <p:cNvSpPr/>
            <p:nvPr/>
          </p:nvSpPr>
          <p:spPr bwMode="auto">
            <a:xfrm>
              <a:off x="4304917" y="5348397"/>
              <a:ext cx="166656" cy="16821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23" name="円/楕円 22"/>
            <p:cNvSpPr/>
            <p:nvPr/>
          </p:nvSpPr>
          <p:spPr bwMode="auto">
            <a:xfrm>
              <a:off x="5347703" y="5935562"/>
              <a:ext cx="166655" cy="166627"/>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24" name="円/楕円 23"/>
            <p:cNvSpPr/>
            <p:nvPr/>
          </p:nvSpPr>
          <p:spPr bwMode="auto">
            <a:xfrm>
              <a:off x="6349221" y="5348397"/>
              <a:ext cx="166656" cy="16821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cxnSp>
          <p:nvCxnSpPr>
            <p:cNvPr id="28" name="直線コネクタ 27"/>
            <p:cNvCxnSpPr>
              <a:endCxn id="21" idx="2"/>
            </p:cNvCxnSpPr>
            <p:nvPr/>
          </p:nvCxnSpPr>
          <p:spPr bwMode="auto">
            <a:xfrm>
              <a:off x="4371579" y="4377195"/>
              <a:ext cx="1977642" cy="7934"/>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29" name="直線コネクタ 28"/>
            <p:cNvCxnSpPr>
              <a:endCxn id="46" idx="2"/>
            </p:cNvCxnSpPr>
            <p:nvPr/>
          </p:nvCxnSpPr>
          <p:spPr bwMode="auto">
            <a:xfrm>
              <a:off x="6444452" y="4364500"/>
              <a:ext cx="839625" cy="12695"/>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sp>
          <p:nvSpPr>
            <p:cNvPr id="46" name="円/楕円 45"/>
            <p:cNvSpPr/>
            <p:nvPr/>
          </p:nvSpPr>
          <p:spPr bwMode="auto">
            <a:xfrm>
              <a:off x="7284078" y="4293088"/>
              <a:ext cx="168242" cy="16821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47" name="円/楕円 46"/>
            <p:cNvSpPr/>
            <p:nvPr/>
          </p:nvSpPr>
          <p:spPr bwMode="auto">
            <a:xfrm>
              <a:off x="6779350" y="3717032"/>
              <a:ext cx="168242" cy="16821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grpSp>
      <p:sp>
        <p:nvSpPr>
          <p:cNvPr id="81926" name="テキスト ボックス 52"/>
          <p:cNvSpPr txBox="1">
            <a:spLocks noChangeArrowheads="1"/>
          </p:cNvSpPr>
          <p:nvPr/>
        </p:nvSpPr>
        <p:spPr bwMode="auto">
          <a:xfrm>
            <a:off x="-3175" y="4354513"/>
            <a:ext cx="355600" cy="461962"/>
          </a:xfrm>
          <a:prstGeom prst="rect">
            <a:avLst/>
          </a:prstGeom>
          <a:noFill/>
          <a:ln w="9525">
            <a:noFill/>
            <a:miter lim="800000"/>
            <a:headEnd/>
            <a:tailEnd/>
          </a:ln>
        </p:spPr>
        <p:txBody>
          <a:bodyPr wrap="none">
            <a:spAutoFit/>
          </a:bodyPr>
          <a:lstStyle/>
          <a:p>
            <a:r>
              <a:rPr lang="en-US" altLang="ja-JP" sz="2400"/>
              <a:t>u</a:t>
            </a:r>
            <a:endParaRPr lang="ja-JP" altLang="en-US" sz="2400"/>
          </a:p>
        </p:txBody>
      </p:sp>
      <p:sp>
        <p:nvSpPr>
          <p:cNvPr id="81927" name="テキスト ボックス 53"/>
          <p:cNvSpPr txBox="1">
            <a:spLocks noChangeArrowheads="1"/>
          </p:cNvSpPr>
          <p:nvPr/>
        </p:nvSpPr>
        <p:spPr bwMode="auto">
          <a:xfrm>
            <a:off x="1042988" y="3716338"/>
            <a:ext cx="339725" cy="461962"/>
          </a:xfrm>
          <a:prstGeom prst="rect">
            <a:avLst/>
          </a:prstGeom>
          <a:noFill/>
          <a:ln w="9525">
            <a:noFill/>
            <a:miter lim="800000"/>
            <a:headEnd/>
            <a:tailEnd/>
          </a:ln>
        </p:spPr>
        <p:txBody>
          <a:bodyPr wrap="none">
            <a:spAutoFit/>
          </a:bodyPr>
          <a:lstStyle/>
          <a:p>
            <a:r>
              <a:rPr lang="en-US" altLang="ja-JP" sz="2400"/>
              <a:t>v</a:t>
            </a:r>
            <a:endParaRPr lang="ja-JP" altLang="en-US" sz="2400"/>
          </a:p>
        </p:txBody>
      </p:sp>
      <p:sp>
        <p:nvSpPr>
          <p:cNvPr id="81928" name="テキスト ボックス 54"/>
          <p:cNvSpPr txBox="1">
            <a:spLocks noChangeArrowheads="1"/>
          </p:cNvSpPr>
          <p:nvPr/>
        </p:nvSpPr>
        <p:spPr bwMode="auto">
          <a:xfrm>
            <a:off x="2411413" y="4797425"/>
            <a:ext cx="407987" cy="461963"/>
          </a:xfrm>
          <a:prstGeom prst="rect">
            <a:avLst/>
          </a:prstGeom>
          <a:noFill/>
          <a:ln w="9525">
            <a:noFill/>
            <a:miter lim="800000"/>
            <a:headEnd/>
            <a:tailEnd/>
          </a:ln>
        </p:spPr>
        <p:txBody>
          <a:bodyPr wrap="none">
            <a:spAutoFit/>
          </a:bodyPr>
          <a:lstStyle/>
          <a:p>
            <a:r>
              <a:rPr lang="en-US" altLang="ja-JP" sz="2400"/>
              <a:t>w</a:t>
            </a:r>
            <a:endParaRPr lang="ja-JP" altLang="en-US" sz="2400"/>
          </a:p>
        </p:txBody>
      </p:sp>
      <p:sp>
        <p:nvSpPr>
          <p:cNvPr id="81929" name="テキスト ボックス 55"/>
          <p:cNvSpPr txBox="1">
            <a:spLocks noChangeArrowheads="1"/>
          </p:cNvSpPr>
          <p:nvPr/>
        </p:nvSpPr>
        <p:spPr bwMode="auto">
          <a:xfrm>
            <a:off x="2411413" y="5618163"/>
            <a:ext cx="338137" cy="461962"/>
          </a:xfrm>
          <a:prstGeom prst="rect">
            <a:avLst/>
          </a:prstGeom>
          <a:noFill/>
          <a:ln w="9525">
            <a:noFill/>
            <a:miter lim="800000"/>
            <a:headEnd/>
            <a:tailEnd/>
          </a:ln>
        </p:spPr>
        <p:txBody>
          <a:bodyPr wrap="none">
            <a:spAutoFit/>
          </a:bodyPr>
          <a:lstStyle/>
          <a:p>
            <a:r>
              <a:rPr lang="en-US" altLang="ja-JP" sz="2400"/>
              <a:t>x</a:t>
            </a:r>
            <a:endParaRPr lang="ja-JP" altLang="en-US" sz="2400"/>
          </a:p>
        </p:txBody>
      </p:sp>
      <p:sp>
        <p:nvSpPr>
          <p:cNvPr id="81930" name="テキスト ボックス 56"/>
          <p:cNvSpPr txBox="1">
            <a:spLocks noChangeArrowheads="1"/>
          </p:cNvSpPr>
          <p:nvPr/>
        </p:nvSpPr>
        <p:spPr bwMode="auto">
          <a:xfrm>
            <a:off x="1331913" y="6381750"/>
            <a:ext cx="338137" cy="461963"/>
          </a:xfrm>
          <a:prstGeom prst="rect">
            <a:avLst/>
          </a:prstGeom>
          <a:noFill/>
          <a:ln w="9525">
            <a:noFill/>
            <a:miter lim="800000"/>
            <a:headEnd/>
            <a:tailEnd/>
          </a:ln>
        </p:spPr>
        <p:txBody>
          <a:bodyPr wrap="none">
            <a:spAutoFit/>
          </a:bodyPr>
          <a:lstStyle/>
          <a:p>
            <a:r>
              <a:rPr lang="en-US" altLang="ja-JP" sz="2400"/>
              <a:t>y</a:t>
            </a:r>
            <a:endParaRPr lang="ja-JP" altLang="en-US" sz="2400"/>
          </a:p>
        </p:txBody>
      </p:sp>
      <p:sp>
        <p:nvSpPr>
          <p:cNvPr id="81931" name="テキスト ボックス 57"/>
          <p:cNvSpPr txBox="1">
            <a:spLocks noChangeArrowheads="1"/>
          </p:cNvSpPr>
          <p:nvPr/>
        </p:nvSpPr>
        <p:spPr bwMode="auto">
          <a:xfrm>
            <a:off x="-36513" y="5691188"/>
            <a:ext cx="338138" cy="461962"/>
          </a:xfrm>
          <a:prstGeom prst="rect">
            <a:avLst/>
          </a:prstGeom>
          <a:noFill/>
          <a:ln w="9525">
            <a:noFill/>
            <a:miter lim="800000"/>
            <a:headEnd/>
            <a:tailEnd/>
          </a:ln>
        </p:spPr>
        <p:txBody>
          <a:bodyPr wrap="none">
            <a:spAutoFit/>
          </a:bodyPr>
          <a:lstStyle/>
          <a:p>
            <a:r>
              <a:rPr lang="en-US" altLang="ja-JP" sz="2400"/>
              <a:t>z</a:t>
            </a:r>
            <a:endParaRPr lang="ja-JP" altLang="en-US" sz="2400"/>
          </a:p>
        </p:txBody>
      </p:sp>
      <p:sp>
        <p:nvSpPr>
          <p:cNvPr id="81932" name="テキスト ボックス 58"/>
          <p:cNvSpPr txBox="1">
            <a:spLocks noChangeArrowheads="1"/>
          </p:cNvSpPr>
          <p:nvPr/>
        </p:nvSpPr>
        <p:spPr bwMode="auto">
          <a:xfrm>
            <a:off x="3208338" y="4797425"/>
            <a:ext cx="355600" cy="461963"/>
          </a:xfrm>
          <a:prstGeom prst="rect">
            <a:avLst/>
          </a:prstGeom>
          <a:noFill/>
          <a:ln w="9525">
            <a:noFill/>
            <a:miter lim="800000"/>
            <a:headEnd/>
            <a:tailEnd/>
          </a:ln>
        </p:spPr>
        <p:txBody>
          <a:bodyPr wrap="none">
            <a:spAutoFit/>
          </a:bodyPr>
          <a:lstStyle/>
          <a:p>
            <a:r>
              <a:rPr lang="en-US" altLang="ja-JP" sz="2400"/>
              <a:t>o</a:t>
            </a:r>
            <a:endParaRPr lang="ja-JP" altLang="en-US" sz="2400"/>
          </a:p>
        </p:txBody>
      </p:sp>
      <p:sp>
        <p:nvSpPr>
          <p:cNvPr id="81933" name="テキスト ボックス 59"/>
          <p:cNvSpPr txBox="1">
            <a:spLocks noChangeArrowheads="1"/>
          </p:cNvSpPr>
          <p:nvPr/>
        </p:nvSpPr>
        <p:spPr bwMode="auto">
          <a:xfrm>
            <a:off x="2847975" y="3746500"/>
            <a:ext cx="355600" cy="461963"/>
          </a:xfrm>
          <a:prstGeom prst="rect">
            <a:avLst/>
          </a:prstGeom>
          <a:noFill/>
          <a:ln w="9525">
            <a:noFill/>
            <a:miter lim="800000"/>
            <a:headEnd/>
            <a:tailEnd/>
          </a:ln>
        </p:spPr>
        <p:txBody>
          <a:bodyPr wrap="none">
            <a:spAutoFit/>
          </a:bodyPr>
          <a:lstStyle/>
          <a:p>
            <a:r>
              <a:rPr lang="en-US" altLang="ja-JP" sz="2400"/>
              <a:t>p</a:t>
            </a:r>
            <a:endParaRPr lang="ja-JP" altLang="en-US" sz="2400"/>
          </a:p>
        </p:txBody>
      </p:sp>
      <p:cxnSp>
        <p:nvCxnSpPr>
          <p:cNvPr id="36" name="直線コネクタ 35"/>
          <p:cNvCxnSpPr/>
          <p:nvPr/>
        </p:nvCxnSpPr>
        <p:spPr>
          <a:xfrm>
            <a:off x="3851275" y="4987925"/>
            <a:ext cx="1728788" cy="0"/>
          </a:xfrm>
          <a:prstGeom prst="line">
            <a:avLst/>
          </a:prstGeom>
          <a:ln w="50800"/>
        </p:spPr>
        <p:style>
          <a:lnRef idx="1">
            <a:schemeClr val="accent1"/>
          </a:lnRef>
          <a:fillRef idx="0">
            <a:schemeClr val="accent1"/>
          </a:fillRef>
          <a:effectRef idx="0">
            <a:schemeClr val="accent1"/>
          </a:effectRef>
          <a:fontRef idx="minor">
            <a:schemeClr val="tx1"/>
          </a:fontRef>
        </p:style>
      </p:cxnSp>
    </p:spTree>
  </p:cSld>
  <p:clrMapOvr>
    <a:masterClrMapping/>
  </p:clrMapOvr>
  <p:transition advTm="14149"/>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タイトル 1"/>
          <p:cNvSpPr>
            <a:spLocks noGrp="1"/>
          </p:cNvSpPr>
          <p:nvPr>
            <p:ph type="title"/>
          </p:nvPr>
        </p:nvSpPr>
        <p:spPr/>
        <p:txBody>
          <a:bodyPr/>
          <a:lstStyle/>
          <a:p>
            <a:pPr eaLnBrk="1" hangingPunct="1"/>
            <a:r>
              <a:rPr lang="en-US" altLang="ja-JP" dirty="0"/>
              <a:t>2.1</a:t>
            </a:r>
            <a:r>
              <a:rPr lang="ja-JP" altLang="en-US" dirty="0"/>
              <a:t>　用語の説明</a:t>
            </a:r>
          </a:p>
        </p:txBody>
      </p:sp>
      <p:sp>
        <p:nvSpPr>
          <p:cNvPr id="82947" name="コンテンツ プレースホルダー 2"/>
          <p:cNvSpPr>
            <a:spLocks noGrp="1"/>
          </p:cNvSpPr>
          <p:nvPr>
            <p:ph idx="1"/>
          </p:nvPr>
        </p:nvSpPr>
        <p:spPr/>
        <p:txBody>
          <a:bodyPr/>
          <a:lstStyle/>
          <a:p>
            <a:pPr eaLnBrk="1" hangingPunct="1">
              <a:buFont typeface="Wingdings 2" pitchFamily="18" charset="2"/>
              <a:buNone/>
            </a:pPr>
            <a:endParaRPr lang="en-US" altLang="ja-JP" sz="2400"/>
          </a:p>
          <a:p>
            <a:pPr eaLnBrk="1" hangingPunct="1">
              <a:buFont typeface="Wingdings 2" pitchFamily="18" charset="2"/>
              <a:buNone/>
            </a:pPr>
            <a:endParaRPr lang="en-US" altLang="ja-JP" sz="2400"/>
          </a:p>
          <a:p>
            <a:pPr eaLnBrk="1" hangingPunct="1">
              <a:buFont typeface="Wingdings 2" pitchFamily="18" charset="2"/>
              <a:buNone/>
            </a:pPr>
            <a:endParaRPr lang="en-US" altLang="ja-JP" sz="2400"/>
          </a:p>
          <a:p>
            <a:pPr eaLnBrk="1" hangingPunct="1">
              <a:buFont typeface="Wingdings 2" pitchFamily="18" charset="2"/>
              <a:buNone/>
            </a:pPr>
            <a:endParaRPr lang="en-US" altLang="ja-JP" sz="2400"/>
          </a:p>
        </p:txBody>
      </p:sp>
      <p:sp>
        <p:nvSpPr>
          <p:cNvPr id="4" name="コンテンツ プレースホルダー 2"/>
          <p:cNvSpPr txBox="1">
            <a:spLocks/>
          </p:cNvSpPr>
          <p:nvPr/>
        </p:nvSpPr>
        <p:spPr bwMode="auto">
          <a:xfrm>
            <a:off x="609600" y="2087563"/>
            <a:ext cx="8534400" cy="4389437"/>
          </a:xfrm>
          <a:prstGeom prst="rect">
            <a:avLst/>
          </a:prstGeom>
          <a:noFill/>
          <a:ln>
            <a:noFill/>
          </a:ln>
        </p:spPr>
        <p:txBody>
          <a:bodyPr/>
          <a:lstStyle/>
          <a:p>
            <a:pPr marL="273050" indent="-273050">
              <a:spcBef>
                <a:spcPct val="20000"/>
              </a:spcBef>
              <a:buClr>
                <a:srgbClr val="0BD0D9"/>
              </a:buClr>
              <a:buSzPct val="95000"/>
              <a:buFont typeface="Wingdings 2" pitchFamily="18" charset="2"/>
              <a:buNone/>
              <a:defRPr/>
            </a:pPr>
            <a:r>
              <a:rPr lang="en-US" altLang="ja-JP" sz="2400" dirty="0">
                <a:latin typeface="Calibri" pitchFamily="34" charset="0"/>
                <a:ea typeface="+mn-ea"/>
              </a:rPr>
              <a:t>x</a:t>
            </a:r>
            <a:r>
              <a:rPr lang="en-US" altLang="ja-JP" sz="1600" dirty="0">
                <a:latin typeface="Calibri" pitchFamily="34" charset="0"/>
                <a:ea typeface="+mn-ea"/>
              </a:rPr>
              <a:t>0</a:t>
            </a:r>
            <a:r>
              <a:rPr lang="en-US" altLang="ja-JP" sz="2400" dirty="0">
                <a:latin typeface="Calibri" pitchFamily="34" charset="0"/>
                <a:ea typeface="+mn-ea"/>
              </a:rPr>
              <a:t>-x</a:t>
            </a:r>
            <a:r>
              <a:rPr lang="en-US" altLang="ja-JP" sz="1600" dirty="0">
                <a:latin typeface="Calibri" pitchFamily="34" charset="0"/>
                <a:ea typeface="+mn-ea"/>
              </a:rPr>
              <a:t>l</a:t>
            </a:r>
            <a:r>
              <a:rPr lang="en-US" altLang="ja-JP" sz="2400" dirty="0">
                <a:latin typeface="Calibri" pitchFamily="34" charset="0"/>
                <a:ea typeface="+mn-ea"/>
              </a:rPr>
              <a:t> </a:t>
            </a:r>
            <a:r>
              <a:rPr lang="ja-JP" altLang="en-US" sz="2400" dirty="0">
                <a:latin typeface="Calibri" pitchFamily="34" charset="0"/>
                <a:ea typeface="+mn-ea"/>
              </a:rPr>
              <a:t>小道：</a:t>
            </a:r>
            <a:r>
              <a:rPr lang="en-US" altLang="ja-JP" sz="2400" dirty="0">
                <a:latin typeface="Calibri" pitchFamily="34" charset="0"/>
                <a:ea typeface="ＭＳ Ｐゴシック" charset="-128"/>
              </a:rPr>
              <a:t>x</a:t>
            </a:r>
            <a:r>
              <a:rPr lang="en-US" altLang="ja-JP" sz="1600" dirty="0">
                <a:latin typeface="Calibri" pitchFamily="34" charset="0"/>
                <a:ea typeface="ＭＳ Ｐゴシック" charset="-128"/>
              </a:rPr>
              <a:t>0</a:t>
            </a:r>
            <a:r>
              <a:rPr lang="en-US" altLang="ja-JP" sz="2400" dirty="0">
                <a:latin typeface="Calibri" pitchFamily="34" charset="0"/>
                <a:ea typeface="ＭＳ Ｐゴシック" charset="-128"/>
              </a:rPr>
              <a:t>-x</a:t>
            </a:r>
            <a:r>
              <a:rPr lang="en-US" altLang="ja-JP" sz="1600" dirty="0">
                <a:latin typeface="Calibri" pitchFamily="34" charset="0"/>
                <a:ea typeface="ＭＳ Ｐゴシック" charset="-128"/>
              </a:rPr>
              <a:t>l</a:t>
            </a:r>
            <a:r>
              <a:rPr lang="en-US" altLang="ja-JP" sz="2400" dirty="0">
                <a:latin typeface="Calibri" pitchFamily="34" charset="0"/>
                <a:ea typeface="ＭＳ Ｐゴシック" charset="-128"/>
              </a:rPr>
              <a:t> </a:t>
            </a:r>
            <a:r>
              <a:rPr lang="ja-JP" altLang="en-US" sz="2400" dirty="0">
                <a:latin typeface="Calibri" pitchFamily="34" charset="0"/>
                <a:ea typeface="ＭＳ Ｐゴシック" charset="-128"/>
              </a:rPr>
              <a:t>歩道で</a:t>
            </a:r>
            <a:r>
              <a:rPr lang="ja-JP" altLang="en-US" sz="2400" u="sng" dirty="0">
                <a:latin typeface="Calibri" pitchFamily="34" charset="0"/>
                <a:ea typeface="ＭＳ Ｐゴシック" charset="-128"/>
              </a:rPr>
              <a:t>同じ辺を含まない</a:t>
            </a:r>
            <a:r>
              <a:rPr lang="ja-JP" altLang="en-US" sz="2400" dirty="0">
                <a:latin typeface="Calibri" pitchFamily="34" charset="0"/>
                <a:ea typeface="ＭＳ Ｐゴシック" charset="-128"/>
              </a:rPr>
              <a:t>もの</a:t>
            </a:r>
            <a:endParaRPr lang="en-US" altLang="ja-JP" sz="2400" dirty="0">
              <a:latin typeface="Calibri" pitchFamily="34" charset="0"/>
              <a:ea typeface="ＭＳ Ｐゴシック" charset="-128"/>
            </a:endParaRPr>
          </a:p>
          <a:p>
            <a:pPr marL="273050" indent="-273050">
              <a:spcBef>
                <a:spcPct val="20000"/>
              </a:spcBef>
              <a:buClr>
                <a:srgbClr val="0BD0D9"/>
              </a:buClr>
              <a:buSzPct val="95000"/>
              <a:defRPr/>
            </a:pPr>
            <a:r>
              <a:rPr lang="en-US" altLang="ja-JP" sz="2400" dirty="0">
                <a:latin typeface="Calibri" pitchFamily="34" charset="0"/>
                <a:ea typeface="ＭＳ Ｐゴシック" charset="-128"/>
              </a:rPr>
              <a:t>x</a:t>
            </a:r>
            <a:r>
              <a:rPr lang="en-US" altLang="ja-JP" sz="1600" dirty="0">
                <a:latin typeface="Calibri" pitchFamily="34" charset="0"/>
                <a:ea typeface="ＭＳ Ｐゴシック" charset="-128"/>
              </a:rPr>
              <a:t>0</a:t>
            </a:r>
            <a:r>
              <a:rPr lang="en-US" altLang="ja-JP" sz="2400" dirty="0">
                <a:latin typeface="Calibri" pitchFamily="34" charset="0"/>
                <a:ea typeface="ＭＳ Ｐゴシック" charset="-128"/>
              </a:rPr>
              <a:t>-x</a:t>
            </a:r>
            <a:r>
              <a:rPr lang="en-US" altLang="ja-JP" sz="1600" dirty="0">
                <a:latin typeface="Calibri" pitchFamily="34" charset="0"/>
                <a:ea typeface="ＭＳ Ｐゴシック" charset="-128"/>
              </a:rPr>
              <a:t>l</a:t>
            </a:r>
            <a:r>
              <a:rPr lang="en-US" altLang="ja-JP" sz="2400" dirty="0">
                <a:latin typeface="Calibri" pitchFamily="34" charset="0"/>
                <a:ea typeface="ＭＳ Ｐゴシック" charset="-128"/>
              </a:rPr>
              <a:t> </a:t>
            </a:r>
            <a:r>
              <a:rPr lang="ja-JP" altLang="en-US" sz="2400" dirty="0">
                <a:latin typeface="Calibri" pitchFamily="34" charset="0"/>
                <a:ea typeface="ＭＳ Ｐゴシック" charset="-128"/>
              </a:rPr>
              <a:t>道：</a:t>
            </a:r>
            <a:r>
              <a:rPr lang="en-US" altLang="ja-JP" sz="2400" dirty="0">
                <a:latin typeface="Calibri" pitchFamily="34" charset="0"/>
                <a:ea typeface="ＭＳ Ｐゴシック" charset="-128"/>
              </a:rPr>
              <a:t>x</a:t>
            </a:r>
            <a:r>
              <a:rPr lang="en-US" altLang="ja-JP" sz="1600" dirty="0">
                <a:latin typeface="Calibri" pitchFamily="34" charset="0"/>
                <a:ea typeface="ＭＳ Ｐゴシック" charset="-128"/>
              </a:rPr>
              <a:t>0</a:t>
            </a:r>
            <a:r>
              <a:rPr lang="en-US" altLang="ja-JP" sz="2400" dirty="0">
                <a:latin typeface="Calibri" pitchFamily="34" charset="0"/>
                <a:ea typeface="ＭＳ Ｐゴシック" charset="-128"/>
              </a:rPr>
              <a:t>-x</a:t>
            </a:r>
            <a:r>
              <a:rPr lang="en-US" altLang="ja-JP" sz="1600" dirty="0">
                <a:latin typeface="Calibri" pitchFamily="34" charset="0"/>
                <a:ea typeface="ＭＳ Ｐゴシック" charset="-128"/>
              </a:rPr>
              <a:t>l</a:t>
            </a:r>
            <a:r>
              <a:rPr lang="en-US" altLang="ja-JP" sz="2400" dirty="0">
                <a:latin typeface="Calibri" pitchFamily="34" charset="0"/>
                <a:ea typeface="ＭＳ Ｐゴシック" charset="-128"/>
              </a:rPr>
              <a:t> </a:t>
            </a:r>
            <a:r>
              <a:rPr lang="ja-JP" altLang="en-US" sz="2400" dirty="0">
                <a:latin typeface="Calibri" pitchFamily="34" charset="0"/>
                <a:ea typeface="ＭＳ Ｐゴシック" charset="-128"/>
              </a:rPr>
              <a:t>歩道で</a:t>
            </a:r>
            <a:r>
              <a:rPr lang="ja-JP" altLang="en-US" sz="2400" u="sng" dirty="0">
                <a:latin typeface="Calibri" pitchFamily="34" charset="0"/>
                <a:ea typeface="ＭＳ Ｐゴシック" charset="-128"/>
              </a:rPr>
              <a:t>同じ頂点を含まない</a:t>
            </a:r>
            <a:r>
              <a:rPr lang="ja-JP" altLang="en-US" sz="2400" dirty="0">
                <a:latin typeface="Calibri" pitchFamily="34" charset="0"/>
                <a:ea typeface="ＭＳ Ｐゴシック" charset="-128"/>
              </a:rPr>
              <a:t>もの</a:t>
            </a: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r>
              <a:rPr lang="ja-JP" altLang="en-US" sz="2400" dirty="0">
                <a:latin typeface="Calibri" pitchFamily="34" charset="0"/>
                <a:ea typeface="+mn-ea"/>
              </a:rPr>
              <a:t>注意：道⇒小道⇒歩道</a:t>
            </a: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r>
              <a:rPr lang="ja-JP" altLang="en-US" sz="2400" dirty="0">
                <a:latin typeface="Calibri" pitchFamily="34" charset="0"/>
                <a:ea typeface="+mn-ea"/>
              </a:rPr>
              <a:t>　　　　　　　　　　　　　　　　左図での </a:t>
            </a:r>
            <a:r>
              <a:rPr lang="en-US" altLang="ja-JP" sz="2400" dirty="0">
                <a:latin typeface="Calibri" pitchFamily="34" charset="0"/>
                <a:ea typeface="+mn-ea"/>
              </a:rPr>
              <a:t>u-x </a:t>
            </a:r>
            <a:r>
              <a:rPr lang="ja-JP" altLang="en-US" sz="2400" dirty="0">
                <a:latin typeface="Calibri" pitchFamily="34" charset="0"/>
                <a:ea typeface="+mn-ea"/>
              </a:rPr>
              <a:t>道の例</a:t>
            </a: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r>
              <a:rPr lang="en-US" altLang="ja-JP" sz="2400" dirty="0">
                <a:latin typeface="Calibri" pitchFamily="34" charset="0"/>
                <a:ea typeface="+mn-ea"/>
              </a:rPr>
              <a:t>                                                </a:t>
            </a:r>
            <a:r>
              <a:rPr lang="en-US" altLang="ja-JP" sz="2400" dirty="0" err="1">
                <a:latin typeface="Calibri" pitchFamily="34" charset="0"/>
                <a:ea typeface="+mn-ea"/>
              </a:rPr>
              <a:t>uzuvwpowx</a:t>
            </a:r>
            <a:r>
              <a:rPr lang="en-US" altLang="ja-JP" sz="2400" dirty="0">
                <a:latin typeface="Calibri" pitchFamily="34" charset="0"/>
                <a:ea typeface="+mn-ea"/>
              </a:rPr>
              <a:t>  </a:t>
            </a:r>
          </a:p>
          <a:p>
            <a:pPr marL="273050" indent="-273050">
              <a:spcBef>
                <a:spcPct val="20000"/>
              </a:spcBef>
              <a:buClr>
                <a:srgbClr val="0BD0D9"/>
              </a:buClr>
              <a:buSzPct val="95000"/>
              <a:buFont typeface="Wingdings 2" pitchFamily="18" charset="2"/>
              <a:buNone/>
              <a:defRPr/>
            </a:pPr>
            <a:r>
              <a:rPr lang="ja-JP" altLang="en-US" sz="2400" dirty="0">
                <a:latin typeface="Calibri" pitchFamily="34" charset="0"/>
                <a:ea typeface="+mn-ea"/>
              </a:rPr>
              <a:t>　　　　　　　　　　　　　　　　</a:t>
            </a:r>
            <a:r>
              <a:rPr lang="en-US" altLang="ja-JP" sz="2400" dirty="0" err="1">
                <a:latin typeface="Calibri" pitchFamily="34" charset="0"/>
                <a:ea typeface="+mn-ea"/>
              </a:rPr>
              <a:t>uvwpowx</a:t>
            </a: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r>
              <a:rPr lang="ja-JP" altLang="en-US" sz="2400" dirty="0">
                <a:latin typeface="Calibri" pitchFamily="34" charset="0"/>
                <a:ea typeface="+mn-ea"/>
              </a:rPr>
              <a:t>　　　　　　　　　　　　　　　　</a:t>
            </a:r>
            <a:r>
              <a:rPr lang="en-US" altLang="ja-JP" sz="2400" dirty="0" err="1">
                <a:latin typeface="Calibri" pitchFamily="34" charset="0"/>
                <a:ea typeface="+mn-ea"/>
              </a:rPr>
              <a:t>uzyx</a:t>
            </a:r>
            <a:r>
              <a:rPr lang="en-US" altLang="ja-JP" sz="2400" dirty="0">
                <a:latin typeface="Calibri" pitchFamily="34" charset="0"/>
                <a:ea typeface="+mn-ea"/>
              </a:rPr>
              <a:t>     </a:t>
            </a:r>
          </a:p>
        </p:txBody>
      </p:sp>
      <p:grpSp>
        <p:nvGrpSpPr>
          <p:cNvPr id="82949" name="グループ化 51"/>
          <p:cNvGrpSpPr>
            <a:grpSpLocks/>
          </p:cNvGrpSpPr>
          <p:nvPr/>
        </p:nvGrpSpPr>
        <p:grpSpPr bwMode="auto">
          <a:xfrm>
            <a:off x="250825" y="4097338"/>
            <a:ext cx="3148013" cy="2386012"/>
            <a:chOff x="4304917" y="3717032"/>
            <a:chExt cx="3147403" cy="2385157"/>
          </a:xfrm>
        </p:grpSpPr>
        <p:cxnSp>
          <p:nvCxnSpPr>
            <p:cNvPr id="7" name="直線コネクタ 6"/>
            <p:cNvCxnSpPr/>
            <p:nvPr/>
          </p:nvCxnSpPr>
          <p:spPr bwMode="auto">
            <a:xfrm flipV="1">
              <a:off x="4387451" y="3801139"/>
              <a:ext cx="1042786" cy="585578"/>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8" name="直線コネクタ 7"/>
            <p:cNvCxnSpPr/>
            <p:nvPr/>
          </p:nvCxnSpPr>
          <p:spPr bwMode="auto">
            <a:xfrm>
              <a:off x="5430237" y="3801139"/>
              <a:ext cx="1001518" cy="585578"/>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9" name="直線コネクタ 8"/>
            <p:cNvCxnSpPr>
              <a:endCxn id="22" idx="0"/>
            </p:cNvCxnSpPr>
            <p:nvPr/>
          </p:nvCxnSpPr>
          <p:spPr bwMode="auto">
            <a:xfrm rot="5400000">
              <a:off x="3906610" y="4867558"/>
              <a:ext cx="961680" cy="0"/>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10" name="直線コネクタ 9"/>
            <p:cNvCxnSpPr/>
            <p:nvPr/>
          </p:nvCxnSpPr>
          <p:spPr bwMode="auto">
            <a:xfrm>
              <a:off x="4387451" y="5432504"/>
              <a:ext cx="1042786" cy="585578"/>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11" name="直線コネクタ 10"/>
            <p:cNvCxnSpPr/>
            <p:nvPr/>
          </p:nvCxnSpPr>
          <p:spPr bwMode="auto">
            <a:xfrm flipV="1">
              <a:off x="5430237" y="5432504"/>
              <a:ext cx="1001518" cy="585578"/>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12" name="直線コネクタ 11"/>
            <p:cNvCxnSpPr/>
            <p:nvPr/>
          </p:nvCxnSpPr>
          <p:spPr bwMode="auto">
            <a:xfrm rot="5400000">
              <a:off x="5908861" y="4909611"/>
              <a:ext cx="1045787" cy="0"/>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13" name="直線コネクタ 12"/>
            <p:cNvCxnSpPr>
              <a:stCxn id="46" idx="1"/>
            </p:cNvCxnSpPr>
            <p:nvPr/>
          </p:nvCxnSpPr>
          <p:spPr bwMode="auto">
            <a:xfrm rot="16200000" flipV="1">
              <a:off x="6865889" y="3874896"/>
              <a:ext cx="453862" cy="433304"/>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17" name="直線コネクタ 16"/>
            <p:cNvCxnSpPr>
              <a:endCxn id="47" idx="3"/>
            </p:cNvCxnSpPr>
            <p:nvPr/>
          </p:nvCxnSpPr>
          <p:spPr bwMode="auto">
            <a:xfrm rot="5400000" flipH="1" flipV="1">
              <a:off x="6361168" y="3930443"/>
              <a:ext cx="514166" cy="372991"/>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sp>
          <p:nvSpPr>
            <p:cNvPr id="19" name="円/楕円 18"/>
            <p:cNvSpPr/>
            <p:nvPr/>
          </p:nvSpPr>
          <p:spPr bwMode="auto">
            <a:xfrm>
              <a:off x="4304917" y="4302609"/>
              <a:ext cx="166656" cy="166628"/>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20" name="円/楕円 19"/>
            <p:cNvSpPr/>
            <p:nvPr/>
          </p:nvSpPr>
          <p:spPr bwMode="auto">
            <a:xfrm>
              <a:off x="5347703" y="3717032"/>
              <a:ext cx="166655" cy="166627"/>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21" name="円/楕円 20"/>
            <p:cNvSpPr/>
            <p:nvPr/>
          </p:nvSpPr>
          <p:spPr bwMode="auto">
            <a:xfrm>
              <a:off x="6349221" y="4302609"/>
              <a:ext cx="166656" cy="166628"/>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22" name="円/楕円 21"/>
            <p:cNvSpPr/>
            <p:nvPr/>
          </p:nvSpPr>
          <p:spPr bwMode="auto">
            <a:xfrm>
              <a:off x="4304917" y="5348397"/>
              <a:ext cx="166656" cy="16821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23" name="円/楕円 22"/>
            <p:cNvSpPr/>
            <p:nvPr/>
          </p:nvSpPr>
          <p:spPr bwMode="auto">
            <a:xfrm>
              <a:off x="5347703" y="5935562"/>
              <a:ext cx="166655" cy="166627"/>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24" name="円/楕円 23"/>
            <p:cNvSpPr/>
            <p:nvPr/>
          </p:nvSpPr>
          <p:spPr bwMode="auto">
            <a:xfrm>
              <a:off x="6349221" y="5348397"/>
              <a:ext cx="166656" cy="16821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cxnSp>
          <p:nvCxnSpPr>
            <p:cNvPr id="28" name="直線コネクタ 27"/>
            <p:cNvCxnSpPr>
              <a:endCxn id="21" idx="2"/>
            </p:cNvCxnSpPr>
            <p:nvPr/>
          </p:nvCxnSpPr>
          <p:spPr bwMode="auto">
            <a:xfrm>
              <a:off x="4371579" y="4377195"/>
              <a:ext cx="1977642" cy="7934"/>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29" name="直線コネクタ 28"/>
            <p:cNvCxnSpPr>
              <a:endCxn id="46" idx="2"/>
            </p:cNvCxnSpPr>
            <p:nvPr/>
          </p:nvCxnSpPr>
          <p:spPr bwMode="auto">
            <a:xfrm>
              <a:off x="6444452" y="4364500"/>
              <a:ext cx="839625" cy="12695"/>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sp>
          <p:nvSpPr>
            <p:cNvPr id="46" name="円/楕円 45"/>
            <p:cNvSpPr/>
            <p:nvPr/>
          </p:nvSpPr>
          <p:spPr bwMode="auto">
            <a:xfrm>
              <a:off x="7284078" y="4293088"/>
              <a:ext cx="168242" cy="16821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47" name="円/楕円 46"/>
            <p:cNvSpPr/>
            <p:nvPr/>
          </p:nvSpPr>
          <p:spPr bwMode="auto">
            <a:xfrm>
              <a:off x="6779350" y="3717032"/>
              <a:ext cx="168242" cy="16821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grpSp>
      <p:sp>
        <p:nvSpPr>
          <p:cNvPr id="82950" name="テキスト ボックス 52"/>
          <p:cNvSpPr txBox="1">
            <a:spLocks noChangeArrowheads="1"/>
          </p:cNvSpPr>
          <p:nvPr/>
        </p:nvSpPr>
        <p:spPr bwMode="auto">
          <a:xfrm>
            <a:off x="-3175" y="4354513"/>
            <a:ext cx="355600" cy="461962"/>
          </a:xfrm>
          <a:prstGeom prst="rect">
            <a:avLst/>
          </a:prstGeom>
          <a:noFill/>
          <a:ln w="9525">
            <a:noFill/>
            <a:miter lim="800000"/>
            <a:headEnd/>
            <a:tailEnd/>
          </a:ln>
        </p:spPr>
        <p:txBody>
          <a:bodyPr wrap="none">
            <a:spAutoFit/>
          </a:bodyPr>
          <a:lstStyle/>
          <a:p>
            <a:r>
              <a:rPr lang="en-US" altLang="ja-JP" sz="2400"/>
              <a:t>u</a:t>
            </a:r>
            <a:endParaRPr lang="ja-JP" altLang="en-US" sz="2400"/>
          </a:p>
        </p:txBody>
      </p:sp>
      <p:sp>
        <p:nvSpPr>
          <p:cNvPr id="82951" name="テキスト ボックス 53"/>
          <p:cNvSpPr txBox="1">
            <a:spLocks noChangeArrowheads="1"/>
          </p:cNvSpPr>
          <p:nvPr/>
        </p:nvSpPr>
        <p:spPr bwMode="auto">
          <a:xfrm>
            <a:off x="1042988" y="3716338"/>
            <a:ext cx="339725" cy="461962"/>
          </a:xfrm>
          <a:prstGeom prst="rect">
            <a:avLst/>
          </a:prstGeom>
          <a:noFill/>
          <a:ln w="9525">
            <a:noFill/>
            <a:miter lim="800000"/>
            <a:headEnd/>
            <a:tailEnd/>
          </a:ln>
        </p:spPr>
        <p:txBody>
          <a:bodyPr wrap="none">
            <a:spAutoFit/>
          </a:bodyPr>
          <a:lstStyle/>
          <a:p>
            <a:r>
              <a:rPr lang="en-US" altLang="ja-JP" sz="2400"/>
              <a:t>v</a:t>
            </a:r>
            <a:endParaRPr lang="ja-JP" altLang="en-US" sz="2400"/>
          </a:p>
        </p:txBody>
      </p:sp>
      <p:sp>
        <p:nvSpPr>
          <p:cNvPr id="82952" name="テキスト ボックス 54"/>
          <p:cNvSpPr txBox="1">
            <a:spLocks noChangeArrowheads="1"/>
          </p:cNvSpPr>
          <p:nvPr/>
        </p:nvSpPr>
        <p:spPr bwMode="auto">
          <a:xfrm>
            <a:off x="2411413" y="4797425"/>
            <a:ext cx="407987" cy="461963"/>
          </a:xfrm>
          <a:prstGeom prst="rect">
            <a:avLst/>
          </a:prstGeom>
          <a:noFill/>
          <a:ln w="9525">
            <a:noFill/>
            <a:miter lim="800000"/>
            <a:headEnd/>
            <a:tailEnd/>
          </a:ln>
        </p:spPr>
        <p:txBody>
          <a:bodyPr wrap="none">
            <a:spAutoFit/>
          </a:bodyPr>
          <a:lstStyle/>
          <a:p>
            <a:r>
              <a:rPr lang="en-US" altLang="ja-JP" sz="2400"/>
              <a:t>w</a:t>
            </a:r>
            <a:endParaRPr lang="ja-JP" altLang="en-US" sz="2400"/>
          </a:p>
        </p:txBody>
      </p:sp>
      <p:sp>
        <p:nvSpPr>
          <p:cNvPr id="82953" name="テキスト ボックス 55"/>
          <p:cNvSpPr txBox="1">
            <a:spLocks noChangeArrowheads="1"/>
          </p:cNvSpPr>
          <p:nvPr/>
        </p:nvSpPr>
        <p:spPr bwMode="auto">
          <a:xfrm>
            <a:off x="2411413" y="5618163"/>
            <a:ext cx="338137" cy="461962"/>
          </a:xfrm>
          <a:prstGeom prst="rect">
            <a:avLst/>
          </a:prstGeom>
          <a:noFill/>
          <a:ln w="9525">
            <a:noFill/>
            <a:miter lim="800000"/>
            <a:headEnd/>
            <a:tailEnd/>
          </a:ln>
        </p:spPr>
        <p:txBody>
          <a:bodyPr wrap="none">
            <a:spAutoFit/>
          </a:bodyPr>
          <a:lstStyle/>
          <a:p>
            <a:r>
              <a:rPr lang="en-US" altLang="ja-JP" sz="2400"/>
              <a:t>x</a:t>
            </a:r>
            <a:endParaRPr lang="ja-JP" altLang="en-US" sz="2400"/>
          </a:p>
        </p:txBody>
      </p:sp>
      <p:sp>
        <p:nvSpPr>
          <p:cNvPr id="82954" name="テキスト ボックス 56"/>
          <p:cNvSpPr txBox="1">
            <a:spLocks noChangeArrowheads="1"/>
          </p:cNvSpPr>
          <p:nvPr/>
        </p:nvSpPr>
        <p:spPr bwMode="auto">
          <a:xfrm>
            <a:off x="1331913" y="6381750"/>
            <a:ext cx="338137" cy="461963"/>
          </a:xfrm>
          <a:prstGeom prst="rect">
            <a:avLst/>
          </a:prstGeom>
          <a:noFill/>
          <a:ln w="9525">
            <a:noFill/>
            <a:miter lim="800000"/>
            <a:headEnd/>
            <a:tailEnd/>
          </a:ln>
        </p:spPr>
        <p:txBody>
          <a:bodyPr wrap="none">
            <a:spAutoFit/>
          </a:bodyPr>
          <a:lstStyle/>
          <a:p>
            <a:r>
              <a:rPr lang="en-US" altLang="ja-JP" sz="2400"/>
              <a:t>y</a:t>
            </a:r>
            <a:endParaRPr lang="ja-JP" altLang="en-US" sz="2400"/>
          </a:p>
        </p:txBody>
      </p:sp>
      <p:sp>
        <p:nvSpPr>
          <p:cNvPr id="82955" name="テキスト ボックス 57"/>
          <p:cNvSpPr txBox="1">
            <a:spLocks noChangeArrowheads="1"/>
          </p:cNvSpPr>
          <p:nvPr/>
        </p:nvSpPr>
        <p:spPr bwMode="auto">
          <a:xfrm>
            <a:off x="-36513" y="5691188"/>
            <a:ext cx="338138" cy="461962"/>
          </a:xfrm>
          <a:prstGeom prst="rect">
            <a:avLst/>
          </a:prstGeom>
          <a:noFill/>
          <a:ln w="9525">
            <a:noFill/>
            <a:miter lim="800000"/>
            <a:headEnd/>
            <a:tailEnd/>
          </a:ln>
        </p:spPr>
        <p:txBody>
          <a:bodyPr wrap="none">
            <a:spAutoFit/>
          </a:bodyPr>
          <a:lstStyle/>
          <a:p>
            <a:r>
              <a:rPr lang="en-US" altLang="ja-JP" sz="2400"/>
              <a:t>z</a:t>
            </a:r>
            <a:endParaRPr lang="ja-JP" altLang="en-US" sz="2400"/>
          </a:p>
        </p:txBody>
      </p:sp>
      <p:sp>
        <p:nvSpPr>
          <p:cNvPr id="82956" name="テキスト ボックス 58"/>
          <p:cNvSpPr txBox="1">
            <a:spLocks noChangeArrowheads="1"/>
          </p:cNvSpPr>
          <p:nvPr/>
        </p:nvSpPr>
        <p:spPr bwMode="auto">
          <a:xfrm>
            <a:off x="3208338" y="4797425"/>
            <a:ext cx="355600" cy="461963"/>
          </a:xfrm>
          <a:prstGeom prst="rect">
            <a:avLst/>
          </a:prstGeom>
          <a:noFill/>
          <a:ln w="9525">
            <a:noFill/>
            <a:miter lim="800000"/>
            <a:headEnd/>
            <a:tailEnd/>
          </a:ln>
        </p:spPr>
        <p:txBody>
          <a:bodyPr wrap="none">
            <a:spAutoFit/>
          </a:bodyPr>
          <a:lstStyle/>
          <a:p>
            <a:r>
              <a:rPr lang="en-US" altLang="ja-JP" sz="2400"/>
              <a:t>o</a:t>
            </a:r>
            <a:endParaRPr lang="ja-JP" altLang="en-US" sz="2400"/>
          </a:p>
        </p:txBody>
      </p:sp>
      <p:sp>
        <p:nvSpPr>
          <p:cNvPr id="82957" name="テキスト ボックス 59"/>
          <p:cNvSpPr txBox="1">
            <a:spLocks noChangeArrowheads="1"/>
          </p:cNvSpPr>
          <p:nvPr/>
        </p:nvSpPr>
        <p:spPr bwMode="auto">
          <a:xfrm>
            <a:off x="2847975" y="3746500"/>
            <a:ext cx="355600" cy="461963"/>
          </a:xfrm>
          <a:prstGeom prst="rect">
            <a:avLst/>
          </a:prstGeom>
          <a:noFill/>
          <a:ln w="9525">
            <a:noFill/>
            <a:miter lim="800000"/>
            <a:headEnd/>
            <a:tailEnd/>
          </a:ln>
        </p:spPr>
        <p:txBody>
          <a:bodyPr wrap="none">
            <a:spAutoFit/>
          </a:bodyPr>
          <a:lstStyle/>
          <a:p>
            <a:r>
              <a:rPr lang="en-US" altLang="ja-JP" sz="2400"/>
              <a:t>p</a:t>
            </a:r>
            <a:endParaRPr lang="ja-JP" altLang="en-US" sz="2400"/>
          </a:p>
        </p:txBody>
      </p:sp>
      <p:cxnSp>
        <p:nvCxnSpPr>
          <p:cNvPr id="32" name="直線コネクタ 31"/>
          <p:cNvCxnSpPr/>
          <p:nvPr/>
        </p:nvCxnSpPr>
        <p:spPr>
          <a:xfrm>
            <a:off x="3851275" y="4987925"/>
            <a:ext cx="1728788" cy="0"/>
          </a:xfrm>
          <a:prstGeom prst="line">
            <a:avLst/>
          </a:prstGeom>
          <a:ln w="50800"/>
        </p:spPr>
        <p:style>
          <a:lnRef idx="1">
            <a:schemeClr val="accent1"/>
          </a:lnRef>
          <a:fillRef idx="0">
            <a:schemeClr val="accent1"/>
          </a:fillRef>
          <a:effectRef idx="0">
            <a:schemeClr val="accent1"/>
          </a:effectRef>
          <a:fontRef idx="minor">
            <a:schemeClr val="tx1"/>
          </a:fontRef>
        </p:style>
      </p:cxnSp>
      <p:cxnSp>
        <p:nvCxnSpPr>
          <p:cNvPr id="33" name="直線コネクタ 32"/>
          <p:cNvCxnSpPr/>
          <p:nvPr/>
        </p:nvCxnSpPr>
        <p:spPr>
          <a:xfrm>
            <a:off x="3851275" y="5445125"/>
            <a:ext cx="1728788" cy="0"/>
          </a:xfrm>
          <a:prstGeom prst="line">
            <a:avLst/>
          </a:prstGeom>
          <a:ln w="50800"/>
        </p:spPr>
        <p:style>
          <a:lnRef idx="1">
            <a:schemeClr val="accent1"/>
          </a:lnRef>
          <a:fillRef idx="0">
            <a:schemeClr val="accent1"/>
          </a:fillRef>
          <a:effectRef idx="0">
            <a:schemeClr val="accent1"/>
          </a:effectRef>
          <a:fontRef idx="minor">
            <a:schemeClr val="tx1"/>
          </a:fontRef>
        </p:style>
      </p:cxnSp>
    </p:spTree>
  </p:cSld>
  <p:clrMapOvr>
    <a:masterClrMapping/>
  </p:clrMapOvr>
  <p:transition advTm="14149"/>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3" name="コンテンツ プレースホルダー 2"/>
          <p:cNvSpPr>
            <a:spLocks noGrp="1"/>
          </p:cNvSpPr>
          <p:nvPr>
            <p:ph idx="1"/>
          </p:nvPr>
        </p:nvSpPr>
        <p:spPr/>
        <p:txBody>
          <a:bodyPr/>
          <a:lstStyle/>
          <a:p>
            <a:pPr eaLnBrk="1" hangingPunct="1">
              <a:buFont typeface="Wingdings 2" pitchFamily="18" charset="2"/>
              <a:buNone/>
            </a:pPr>
            <a:endParaRPr lang="en-US" altLang="ja-JP" sz="2400"/>
          </a:p>
          <a:p>
            <a:pPr eaLnBrk="1" hangingPunct="1">
              <a:buFont typeface="Wingdings 2" pitchFamily="18" charset="2"/>
              <a:buNone/>
            </a:pPr>
            <a:endParaRPr lang="en-US" altLang="ja-JP" sz="2400"/>
          </a:p>
          <a:p>
            <a:pPr eaLnBrk="1" hangingPunct="1">
              <a:buFont typeface="Wingdings 2" pitchFamily="18" charset="2"/>
              <a:buNone/>
            </a:pPr>
            <a:endParaRPr lang="en-US" altLang="ja-JP" sz="2400"/>
          </a:p>
          <a:p>
            <a:pPr eaLnBrk="1" hangingPunct="1">
              <a:buFont typeface="Wingdings 2" pitchFamily="18" charset="2"/>
              <a:buNone/>
            </a:pPr>
            <a:endParaRPr lang="en-US" altLang="ja-JP" sz="2400"/>
          </a:p>
        </p:txBody>
      </p:sp>
      <p:sp>
        <p:nvSpPr>
          <p:cNvPr id="4" name="コンテンツ プレースホルダー 2"/>
          <p:cNvSpPr txBox="1">
            <a:spLocks/>
          </p:cNvSpPr>
          <p:nvPr/>
        </p:nvSpPr>
        <p:spPr bwMode="auto">
          <a:xfrm>
            <a:off x="285750" y="2087563"/>
            <a:ext cx="8858250" cy="4389437"/>
          </a:xfrm>
          <a:prstGeom prst="rect">
            <a:avLst/>
          </a:prstGeom>
          <a:noFill/>
          <a:ln>
            <a:noFill/>
          </a:ln>
        </p:spPr>
        <p:txBody>
          <a:bodyPr/>
          <a:lstStyle/>
          <a:p>
            <a:pPr marL="273050" indent="-273050">
              <a:spcBef>
                <a:spcPct val="20000"/>
              </a:spcBef>
              <a:buClr>
                <a:srgbClr val="0BD0D9"/>
              </a:buClr>
              <a:buSzPct val="95000"/>
              <a:buFont typeface="Wingdings 2" pitchFamily="18" charset="2"/>
              <a:buNone/>
              <a:defRPr/>
            </a:pPr>
            <a:r>
              <a:rPr lang="ja-JP" altLang="en-US" sz="2400" dirty="0">
                <a:latin typeface="Calibri" pitchFamily="34" charset="0"/>
                <a:ea typeface="+mn-ea"/>
              </a:rPr>
              <a:t>連結グラフ：グラフ</a:t>
            </a:r>
            <a:r>
              <a:rPr lang="en-US" altLang="ja-JP" sz="2400" dirty="0">
                <a:latin typeface="Calibri" pitchFamily="34" charset="0"/>
                <a:ea typeface="+mn-ea"/>
              </a:rPr>
              <a:t>G</a:t>
            </a:r>
            <a:r>
              <a:rPr lang="ja-JP" altLang="en-US" sz="2400" dirty="0">
                <a:latin typeface="Calibri" pitchFamily="34" charset="0"/>
                <a:ea typeface="+mn-ea"/>
              </a:rPr>
              <a:t>の任意の</a:t>
            </a:r>
            <a:r>
              <a:rPr lang="en-US" altLang="ja-JP" sz="2400" dirty="0">
                <a:latin typeface="Calibri" pitchFamily="34" charset="0"/>
                <a:ea typeface="+mn-ea"/>
              </a:rPr>
              <a:t>2</a:t>
            </a:r>
            <a:r>
              <a:rPr lang="ja-JP" altLang="en-US" sz="2400" dirty="0">
                <a:latin typeface="Calibri" pitchFamily="34" charset="0"/>
                <a:ea typeface="+mn-ea"/>
              </a:rPr>
              <a:t>頂点</a:t>
            </a:r>
            <a:r>
              <a:rPr lang="en-US" altLang="ja-JP" sz="2400" dirty="0" err="1">
                <a:latin typeface="Calibri" pitchFamily="34" charset="0"/>
                <a:ea typeface="+mn-ea"/>
              </a:rPr>
              <a:t>u,v</a:t>
            </a:r>
            <a:r>
              <a:rPr lang="ja-JP" altLang="en-US" sz="2400" dirty="0">
                <a:latin typeface="Calibri" pitchFamily="34" charset="0"/>
                <a:ea typeface="+mn-ea"/>
              </a:rPr>
              <a:t>に対し </a:t>
            </a:r>
            <a:r>
              <a:rPr lang="en-US" altLang="ja-JP" sz="2400" dirty="0">
                <a:latin typeface="Calibri" pitchFamily="34" charset="0"/>
                <a:ea typeface="+mn-ea"/>
              </a:rPr>
              <a:t>u-v </a:t>
            </a:r>
            <a:r>
              <a:rPr lang="ja-JP" altLang="en-US" sz="2400" dirty="0">
                <a:latin typeface="Calibri" pitchFamily="34" charset="0"/>
                <a:ea typeface="+mn-ea"/>
              </a:rPr>
              <a:t>道が存在するとき，　　</a:t>
            </a:r>
            <a:endParaRPr lang="en-US" altLang="ja-JP" sz="2400" dirty="0">
              <a:latin typeface="Calibri" pitchFamily="34" charset="0"/>
              <a:ea typeface="+mn-ea"/>
            </a:endParaRPr>
          </a:p>
          <a:p>
            <a:pPr marL="273050" indent="-273050">
              <a:spcBef>
                <a:spcPct val="20000"/>
              </a:spcBef>
              <a:buClr>
                <a:srgbClr val="0BD0D9"/>
              </a:buClr>
              <a:buSzPct val="95000"/>
              <a:defRPr/>
            </a:pPr>
            <a:r>
              <a:rPr lang="ja-JP" altLang="en-US" sz="2400" dirty="0">
                <a:latin typeface="Calibri" pitchFamily="34" charset="0"/>
                <a:ea typeface="+mn-ea"/>
              </a:rPr>
              <a:t>　　　　　　　  </a:t>
            </a:r>
            <a:r>
              <a:rPr lang="en-US" altLang="ja-JP" sz="2400" dirty="0">
                <a:latin typeface="Calibri" pitchFamily="34" charset="0"/>
                <a:ea typeface="+mn-ea"/>
              </a:rPr>
              <a:t>G</a:t>
            </a:r>
            <a:r>
              <a:rPr lang="ja-JP" altLang="en-US" sz="2400" dirty="0">
                <a:latin typeface="Calibri" pitchFamily="34" charset="0"/>
                <a:ea typeface="+mn-ea"/>
              </a:rPr>
              <a:t>は連結グラフであるという．</a:t>
            </a:r>
            <a:endParaRPr lang="en-US" altLang="ja-JP" sz="2400" dirty="0">
              <a:latin typeface="Calibri" pitchFamily="34" charset="0"/>
              <a:ea typeface="+mn-ea"/>
            </a:endParaRPr>
          </a:p>
          <a:p>
            <a:pPr marL="273050" indent="-273050">
              <a:spcBef>
                <a:spcPct val="20000"/>
              </a:spcBef>
              <a:buClr>
                <a:srgbClr val="0BD0D9"/>
              </a:buClr>
              <a:buSzPct val="95000"/>
              <a:defRPr/>
            </a:pPr>
            <a:r>
              <a:rPr lang="ja-JP" altLang="en-US" sz="2400" dirty="0">
                <a:latin typeface="Calibri" pitchFamily="34" charset="0"/>
                <a:ea typeface="+mn-ea"/>
              </a:rPr>
              <a:t>　　　　　　　  連結グラフではないグラフを非連結グラフという．</a:t>
            </a:r>
            <a:endParaRPr lang="en-US" altLang="ja-JP" sz="2400" dirty="0">
              <a:latin typeface="Calibri" pitchFamily="34" charset="0"/>
              <a:ea typeface="+mn-ea"/>
            </a:endParaRPr>
          </a:p>
          <a:p>
            <a:pPr marL="273050" indent="-273050">
              <a:spcBef>
                <a:spcPct val="20000"/>
              </a:spcBef>
              <a:buClr>
                <a:srgbClr val="0BD0D9"/>
              </a:buClr>
              <a:buSzPct val="95000"/>
              <a:defRPr/>
            </a:pPr>
            <a:endParaRPr lang="en-US" altLang="ja-JP" sz="2400" dirty="0">
              <a:latin typeface="Calibri" pitchFamily="34" charset="0"/>
              <a:ea typeface="+mn-ea"/>
            </a:endParaRPr>
          </a:p>
          <a:p>
            <a:pPr marL="273050" indent="-273050">
              <a:spcBef>
                <a:spcPct val="20000"/>
              </a:spcBef>
              <a:buClr>
                <a:srgbClr val="0BD0D9"/>
              </a:buClr>
              <a:buSzPct val="95000"/>
              <a:defRPr/>
            </a:pPr>
            <a:endParaRPr lang="en-US" altLang="ja-JP" sz="2400" dirty="0">
              <a:latin typeface="Calibri" pitchFamily="34" charset="0"/>
              <a:ea typeface="+mn-ea"/>
            </a:endParaRPr>
          </a:p>
          <a:p>
            <a:pPr marL="273050" indent="-273050">
              <a:spcBef>
                <a:spcPct val="20000"/>
              </a:spcBef>
              <a:buClr>
                <a:srgbClr val="0BD0D9"/>
              </a:buClr>
              <a:buSzPct val="95000"/>
              <a:defRPr/>
            </a:pPr>
            <a:endParaRPr lang="en-US" altLang="ja-JP" sz="2400" dirty="0">
              <a:latin typeface="Calibri" pitchFamily="34" charset="0"/>
              <a:ea typeface="+mn-ea"/>
            </a:endParaRPr>
          </a:p>
          <a:p>
            <a:pPr marL="273050" indent="-273050">
              <a:spcBef>
                <a:spcPct val="20000"/>
              </a:spcBef>
              <a:buClr>
                <a:srgbClr val="0BD0D9"/>
              </a:buClr>
              <a:buSzPct val="95000"/>
              <a:defRPr/>
            </a:pPr>
            <a:endParaRPr lang="en-US" altLang="ja-JP" sz="2400" dirty="0">
              <a:latin typeface="Calibri" pitchFamily="34" charset="0"/>
              <a:ea typeface="+mn-ea"/>
            </a:endParaRPr>
          </a:p>
          <a:p>
            <a:pPr marL="273050" indent="-273050">
              <a:spcBef>
                <a:spcPct val="20000"/>
              </a:spcBef>
              <a:buClr>
                <a:srgbClr val="0BD0D9"/>
              </a:buClr>
              <a:buSzPct val="95000"/>
              <a:defRPr/>
            </a:pPr>
            <a:endParaRPr lang="en-US" altLang="ja-JP" sz="2400" dirty="0">
              <a:latin typeface="Calibri" pitchFamily="34" charset="0"/>
              <a:ea typeface="+mn-ea"/>
            </a:endParaRPr>
          </a:p>
          <a:p>
            <a:pPr marL="273050" indent="-273050">
              <a:spcBef>
                <a:spcPct val="20000"/>
              </a:spcBef>
              <a:buClr>
                <a:srgbClr val="0BD0D9"/>
              </a:buClr>
              <a:buSzPct val="95000"/>
              <a:defRPr/>
            </a:pPr>
            <a:endParaRPr lang="en-US" altLang="ja-JP" sz="2400" dirty="0">
              <a:latin typeface="Calibri" pitchFamily="34" charset="0"/>
              <a:ea typeface="+mn-ea"/>
            </a:endParaRPr>
          </a:p>
          <a:p>
            <a:pPr marL="273050" indent="-273050">
              <a:spcBef>
                <a:spcPct val="20000"/>
              </a:spcBef>
              <a:buClr>
                <a:srgbClr val="0BD0D9"/>
              </a:buClr>
              <a:buSzPct val="95000"/>
              <a:defRPr/>
            </a:pPr>
            <a:r>
              <a:rPr lang="en-US" altLang="ja-JP" sz="2400" dirty="0">
                <a:latin typeface="Calibri" pitchFamily="34" charset="0"/>
                <a:ea typeface="+mn-ea"/>
              </a:rPr>
              <a:t>     </a:t>
            </a:r>
          </a:p>
        </p:txBody>
      </p:sp>
      <p:cxnSp>
        <p:nvCxnSpPr>
          <p:cNvPr id="43" name="直線コネクタ 42"/>
          <p:cNvCxnSpPr/>
          <p:nvPr/>
        </p:nvCxnSpPr>
        <p:spPr bwMode="auto">
          <a:xfrm flipV="1">
            <a:off x="5491163" y="4140200"/>
            <a:ext cx="822325" cy="461963"/>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44" name="直線コネクタ 43"/>
          <p:cNvCxnSpPr/>
          <p:nvPr/>
        </p:nvCxnSpPr>
        <p:spPr bwMode="auto">
          <a:xfrm>
            <a:off x="6313488" y="4140200"/>
            <a:ext cx="788987" cy="461963"/>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45" name="直線コネクタ 44"/>
          <p:cNvCxnSpPr>
            <a:endCxn id="54" idx="0"/>
          </p:cNvCxnSpPr>
          <p:nvPr/>
        </p:nvCxnSpPr>
        <p:spPr bwMode="auto">
          <a:xfrm rot="5400000">
            <a:off x="5112544" y="4980782"/>
            <a:ext cx="757237" cy="0"/>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46" name="直線コネクタ 45"/>
          <p:cNvCxnSpPr/>
          <p:nvPr/>
        </p:nvCxnSpPr>
        <p:spPr bwMode="auto">
          <a:xfrm>
            <a:off x="5491163" y="5426075"/>
            <a:ext cx="822325" cy="461963"/>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47" name="直線コネクタ 46"/>
          <p:cNvCxnSpPr/>
          <p:nvPr/>
        </p:nvCxnSpPr>
        <p:spPr bwMode="auto">
          <a:xfrm flipV="1">
            <a:off x="6313488" y="5426075"/>
            <a:ext cx="788987" cy="461963"/>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48" name="直線コネクタ 47"/>
          <p:cNvCxnSpPr/>
          <p:nvPr/>
        </p:nvCxnSpPr>
        <p:spPr bwMode="auto">
          <a:xfrm rot="5400000">
            <a:off x="6690519" y="5014119"/>
            <a:ext cx="823912" cy="0"/>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sp>
        <p:nvSpPr>
          <p:cNvPr id="51" name="円/楕円 50"/>
          <p:cNvSpPr/>
          <p:nvPr/>
        </p:nvSpPr>
        <p:spPr bwMode="auto">
          <a:xfrm>
            <a:off x="5426075" y="4535488"/>
            <a:ext cx="131763" cy="131762"/>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52" name="円/楕円 51"/>
          <p:cNvSpPr/>
          <p:nvPr/>
        </p:nvSpPr>
        <p:spPr bwMode="auto">
          <a:xfrm>
            <a:off x="6248400" y="4075113"/>
            <a:ext cx="130175" cy="131762"/>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53" name="円/楕円 52"/>
          <p:cNvSpPr/>
          <p:nvPr/>
        </p:nvSpPr>
        <p:spPr bwMode="auto">
          <a:xfrm>
            <a:off x="7037388" y="4535488"/>
            <a:ext cx="130175" cy="131762"/>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54" name="円/楕円 53"/>
          <p:cNvSpPr/>
          <p:nvPr/>
        </p:nvSpPr>
        <p:spPr bwMode="auto">
          <a:xfrm>
            <a:off x="5426075" y="5359400"/>
            <a:ext cx="131763" cy="13335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55" name="円/楕円 54"/>
          <p:cNvSpPr/>
          <p:nvPr/>
        </p:nvSpPr>
        <p:spPr bwMode="auto">
          <a:xfrm>
            <a:off x="6248400" y="5821363"/>
            <a:ext cx="130175" cy="131762"/>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56" name="円/楕円 55"/>
          <p:cNvSpPr/>
          <p:nvPr/>
        </p:nvSpPr>
        <p:spPr bwMode="auto">
          <a:xfrm>
            <a:off x="7037388" y="5359400"/>
            <a:ext cx="130175" cy="13335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cxnSp>
        <p:nvCxnSpPr>
          <p:cNvPr id="57" name="直線コネクタ 56"/>
          <p:cNvCxnSpPr>
            <a:endCxn id="53" idx="2"/>
          </p:cNvCxnSpPr>
          <p:nvPr/>
        </p:nvCxnSpPr>
        <p:spPr bwMode="auto">
          <a:xfrm>
            <a:off x="5478463" y="4594225"/>
            <a:ext cx="1558925" cy="6350"/>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sp>
        <p:nvSpPr>
          <p:cNvPr id="128018" name="テキスト ボックス 34"/>
          <p:cNvSpPr txBox="1">
            <a:spLocks noChangeArrowheads="1"/>
          </p:cNvSpPr>
          <p:nvPr/>
        </p:nvSpPr>
        <p:spPr bwMode="auto">
          <a:xfrm>
            <a:off x="5224463" y="4276725"/>
            <a:ext cx="280987" cy="363538"/>
          </a:xfrm>
          <a:prstGeom prst="rect">
            <a:avLst/>
          </a:prstGeom>
          <a:noFill/>
          <a:ln w="9525">
            <a:noFill/>
            <a:miter lim="800000"/>
            <a:headEnd/>
            <a:tailEnd/>
          </a:ln>
        </p:spPr>
        <p:txBody>
          <a:bodyPr wrap="none">
            <a:spAutoFit/>
          </a:bodyPr>
          <a:lstStyle/>
          <a:p>
            <a:r>
              <a:rPr lang="en-US" altLang="ja-JP" sz="2400"/>
              <a:t>u</a:t>
            </a:r>
            <a:endParaRPr lang="ja-JP" altLang="en-US" sz="2400"/>
          </a:p>
        </p:txBody>
      </p:sp>
      <p:sp>
        <p:nvSpPr>
          <p:cNvPr id="128019" name="テキスト ボックス 35"/>
          <p:cNvSpPr txBox="1">
            <a:spLocks noChangeArrowheads="1"/>
          </p:cNvSpPr>
          <p:nvPr/>
        </p:nvSpPr>
        <p:spPr bwMode="auto">
          <a:xfrm>
            <a:off x="6049963" y="3775075"/>
            <a:ext cx="266700" cy="363538"/>
          </a:xfrm>
          <a:prstGeom prst="rect">
            <a:avLst/>
          </a:prstGeom>
          <a:noFill/>
          <a:ln w="9525">
            <a:noFill/>
            <a:miter lim="800000"/>
            <a:headEnd/>
            <a:tailEnd/>
          </a:ln>
        </p:spPr>
        <p:txBody>
          <a:bodyPr wrap="none">
            <a:spAutoFit/>
          </a:bodyPr>
          <a:lstStyle/>
          <a:p>
            <a:r>
              <a:rPr lang="en-US" altLang="ja-JP" sz="2400"/>
              <a:t>v</a:t>
            </a:r>
            <a:endParaRPr lang="ja-JP" altLang="en-US" sz="2400"/>
          </a:p>
        </p:txBody>
      </p:sp>
      <p:sp>
        <p:nvSpPr>
          <p:cNvPr id="128020" name="テキスト ボックス 36"/>
          <p:cNvSpPr txBox="1">
            <a:spLocks noChangeArrowheads="1"/>
          </p:cNvSpPr>
          <p:nvPr/>
        </p:nvSpPr>
        <p:spPr bwMode="auto">
          <a:xfrm>
            <a:off x="6875463" y="4119563"/>
            <a:ext cx="407987" cy="461962"/>
          </a:xfrm>
          <a:prstGeom prst="rect">
            <a:avLst/>
          </a:prstGeom>
          <a:noFill/>
          <a:ln w="9525">
            <a:noFill/>
            <a:miter lim="800000"/>
            <a:headEnd/>
            <a:tailEnd/>
          </a:ln>
        </p:spPr>
        <p:txBody>
          <a:bodyPr wrap="none">
            <a:spAutoFit/>
          </a:bodyPr>
          <a:lstStyle/>
          <a:p>
            <a:r>
              <a:rPr lang="en-US" altLang="ja-JP" sz="2400"/>
              <a:t>w</a:t>
            </a:r>
            <a:endParaRPr lang="ja-JP" altLang="en-US" sz="2400"/>
          </a:p>
        </p:txBody>
      </p:sp>
      <p:sp>
        <p:nvSpPr>
          <p:cNvPr id="128021" name="テキスト ボックス 37"/>
          <p:cNvSpPr txBox="1">
            <a:spLocks noChangeArrowheads="1"/>
          </p:cNvSpPr>
          <p:nvPr/>
        </p:nvSpPr>
        <p:spPr bwMode="auto">
          <a:xfrm>
            <a:off x="7127875" y="5272088"/>
            <a:ext cx="266700" cy="365125"/>
          </a:xfrm>
          <a:prstGeom prst="rect">
            <a:avLst/>
          </a:prstGeom>
          <a:noFill/>
          <a:ln w="9525">
            <a:noFill/>
            <a:miter lim="800000"/>
            <a:headEnd/>
            <a:tailEnd/>
          </a:ln>
        </p:spPr>
        <p:txBody>
          <a:bodyPr wrap="none">
            <a:spAutoFit/>
          </a:bodyPr>
          <a:lstStyle/>
          <a:p>
            <a:r>
              <a:rPr lang="en-US" altLang="ja-JP" sz="2400"/>
              <a:t>x</a:t>
            </a:r>
            <a:endParaRPr lang="ja-JP" altLang="en-US" sz="2400"/>
          </a:p>
        </p:txBody>
      </p:sp>
      <p:sp>
        <p:nvSpPr>
          <p:cNvPr id="128022" name="テキスト ボックス 38"/>
          <p:cNvSpPr txBox="1">
            <a:spLocks noChangeArrowheads="1"/>
          </p:cNvSpPr>
          <p:nvPr/>
        </p:nvSpPr>
        <p:spPr bwMode="auto">
          <a:xfrm>
            <a:off x="6276975" y="5873750"/>
            <a:ext cx="266700" cy="363538"/>
          </a:xfrm>
          <a:prstGeom prst="rect">
            <a:avLst/>
          </a:prstGeom>
          <a:noFill/>
          <a:ln w="9525">
            <a:noFill/>
            <a:miter lim="800000"/>
            <a:headEnd/>
            <a:tailEnd/>
          </a:ln>
        </p:spPr>
        <p:txBody>
          <a:bodyPr wrap="none">
            <a:spAutoFit/>
          </a:bodyPr>
          <a:lstStyle/>
          <a:p>
            <a:r>
              <a:rPr lang="en-US" altLang="ja-JP" sz="2400"/>
              <a:t>y</a:t>
            </a:r>
            <a:endParaRPr lang="ja-JP" altLang="en-US" sz="2400"/>
          </a:p>
        </p:txBody>
      </p:sp>
      <p:sp>
        <p:nvSpPr>
          <p:cNvPr id="128023" name="テキスト ボックス 39"/>
          <p:cNvSpPr txBox="1">
            <a:spLocks noChangeArrowheads="1"/>
          </p:cNvSpPr>
          <p:nvPr/>
        </p:nvSpPr>
        <p:spPr bwMode="auto">
          <a:xfrm>
            <a:off x="5199063" y="5329238"/>
            <a:ext cx="266700" cy="363537"/>
          </a:xfrm>
          <a:prstGeom prst="rect">
            <a:avLst/>
          </a:prstGeom>
          <a:noFill/>
          <a:ln w="9525">
            <a:noFill/>
            <a:miter lim="800000"/>
            <a:headEnd/>
            <a:tailEnd/>
          </a:ln>
        </p:spPr>
        <p:txBody>
          <a:bodyPr wrap="none">
            <a:spAutoFit/>
          </a:bodyPr>
          <a:lstStyle/>
          <a:p>
            <a:r>
              <a:rPr lang="en-US" altLang="ja-JP" sz="2400"/>
              <a:t>z</a:t>
            </a:r>
            <a:endParaRPr lang="ja-JP" altLang="en-US" sz="2400"/>
          </a:p>
        </p:txBody>
      </p:sp>
      <p:sp>
        <p:nvSpPr>
          <p:cNvPr id="128024" name="テキスト ボックス 40"/>
          <p:cNvSpPr txBox="1">
            <a:spLocks noChangeArrowheads="1"/>
          </p:cNvSpPr>
          <p:nvPr/>
        </p:nvSpPr>
        <p:spPr bwMode="auto">
          <a:xfrm>
            <a:off x="8396288" y="4581525"/>
            <a:ext cx="279400" cy="363538"/>
          </a:xfrm>
          <a:prstGeom prst="rect">
            <a:avLst/>
          </a:prstGeom>
          <a:noFill/>
          <a:ln w="9525">
            <a:noFill/>
            <a:miter lim="800000"/>
            <a:headEnd/>
            <a:tailEnd/>
          </a:ln>
        </p:spPr>
        <p:txBody>
          <a:bodyPr wrap="none">
            <a:spAutoFit/>
          </a:bodyPr>
          <a:lstStyle/>
          <a:p>
            <a:r>
              <a:rPr lang="en-US" altLang="ja-JP" sz="2400"/>
              <a:t>o</a:t>
            </a:r>
            <a:endParaRPr lang="ja-JP" altLang="en-US" sz="2400"/>
          </a:p>
        </p:txBody>
      </p:sp>
      <p:cxnSp>
        <p:nvCxnSpPr>
          <p:cNvPr id="61" name="直線コネクタ 60"/>
          <p:cNvCxnSpPr>
            <a:stCxn id="65" idx="1"/>
          </p:cNvCxnSpPr>
          <p:nvPr/>
        </p:nvCxnSpPr>
        <p:spPr bwMode="auto">
          <a:xfrm rot="16200000" flipV="1">
            <a:off x="8082757" y="4190206"/>
            <a:ext cx="357188" cy="339725"/>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62" name="直線コネクタ 61"/>
          <p:cNvCxnSpPr>
            <a:endCxn id="66" idx="3"/>
          </p:cNvCxnSpPr>
          <p:nvPr/>
        </p:nvCxnSpPr>
        <p:spPr bwMode="auto">
          <a:xfrm rot="5400000" flipH="1" flipV="1">
            <a:off x="7685087" y="4233863"/>
            <a:ext cx="404813" cy="293688"/>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sp>
        <p:nvSpPr>
          <p:cNvPr id="63" name="円/楕円 62"/>
          <p:cNvSpPr/>
          <p:nvPr/>
        </p:nvSpPr>
        <p:spPr bwMode="auto">
          <a:xfrm>
            <a:off x="7675563" y="4525963"/>
            <a:ext cx="131762" cy="131762"/>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cxnSp>
        <p:nvCxnSpPr>
          <p:cNvPr id="64" name="直線コネクタ 63"/>
          <p:cNvCxnSpPr>
            <a:endCxn id="65" idx="2"/>
          </p:cNvCxnSpPr>
          <p:nvPr/>
        </p:nvCxnSpPr>
        <p:spPr bwMode="auto">
          <a:xfrm>
            <a:off x="7750175" y="4576763"/>
            <a:ext cx="661988" cy="9525"/>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sp>
        <p:nvSpPr>
          <p:cNvPr id="65" name="円/楕円 64"/>
          <p:cNvSpPr/>
          <p:nvPr/>
        </p:nvSpPr>
        <p:spPr bwMode="auto">
          <a:xfrm>
            <a:off x="8412163" y="4519613"/>
            <a:ext cx="133350" cy="131762"/>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66" name="円/楕円 65"/>
          <p:cNvSpPr/>
          <p:nvPr/>
        </p:nvSpPr>
        <p:spPr bwMode="auto">
          <a:xfrm>
            <a:off x="8015288" y="4065588"/>
            <a:ext cx="131762" cy="13335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28031" name="テキスト ボックス 66"/>
          <p:cNvSpPr txBox="1">
            <a:spLocks noChangeArrowheads="1"/>
          </p:cNvSpPr>
          <p:nvPr/>
        </p:nvSpPr>
        <p:spPr bwMode="auto">
          <a:xfrm>
            <a:off x="8110538" y="3789363"/>
            <a:ext cx="280987" cy="363537"/>
          </a:xfrm>
          <a:prstGeom prst="rect">
            <a:avLst/>
          </a:prstGeom>
          <a:noFill/>
          <a:ln w="9525">
            <a:noFill/>
            <a:miter lim="800000"/>
            <a:headEnd/>
            <a:tailEnd/>
          </a:ln>
        </p:spPr>
        <p:txBody>
          <a:bodyPr wrap="none">
            <a:spAutoFit/>
          </a:bodyPr>
          <a:lstStyle/>
          <a:p>
            <a:r>
              <a:rPr lang="en-US" altLang="ja-JP" sz="2400"/>
              <a:t>p</a:t>
            </a:r>
            <a:endParaRPr lang="ja-JP" altLang="en-US" sz="2400"/>
          </a:p>
        </p:txBody>
      </p:sp>
      <p:sp>
        <p:nvSpPr>
          <p:cNvPr id="128032" name="テキスト ボックス 67"/>
          <p:cNvSpPr txBox="1">
            <a:spLocks noChangeArrowheads="1"/>
          </p:cNvSpPr>
          <p:nvPr/>
        </p:nvSpPr>
        <p:spPr bwMode="auto">
          <a:xfrm>
            <a:off x="7531100" y="4581525"/>
            <a:ext cx="287338" cy="461963"/>
          </a:xfrm>
          <a:prstGeom prst="rect">
            <a:avLst/>
          </a:prstGeom>
          <a:noFill/>
          <a:ln w="9525">
            <a:noFill/>
            <a:miter lim="800000"/>
            <a:headEnd/>
            <a:tailEnd/>
          </a:ln>
        </p:spPr>
        <p:txBody>
          <a:bodyPr wrap="none">
            <a:spAutoFit/>
          </a:bodyPr>
          <a:lstStyle/>
          <a:p>
            <a:r>
              <a:rPr lang="en-US" altLang="ja-JP" sz="2400"/>
              <a:t>r</a:t>
            </a:r>
            <a:endParaRPr lang="ja-JP" altLang="en-US" sz="2400"/>
          </a:p>
        </p:txBody>
      </p:sp>
      <p:sp>
        <p:nvSpPr>
          <p:cNvPr id="128033" name="テキスト ボックス 69"/>
          <p:cNvSpPr txBox="1">
            <a:spLocks noChangeArrowheads="1"/>
          </p:cNvSpPr>
          <p:nvPr/>
        </p:nvSpPr>
        <p:spPr bwMode="auto">
          <a:xfrm>
            <a:off x="1258888" y="6280150"/>
            <a:ext cx="1587500" cy="461963"/>
          </a:xfrm>
          <a:prstGeom prst="rect">
            <a:avLst/>
          </a:prstGeom>
          <a:noFill/>
          <a:ln w="9525">
            <a:noFill/>
            <a:miter lim="800000"/>
            <a:headEnd/>
            <a:tailEnd/>
          </a:ln>
        </p:spPr>
        <p:txBody>
          <a:bodyPr wrap="none">
            <a:spAutoFit/>
          </a:bodyPr>
          <a:lstStyle/>
          <a:p>
            <a:r>
              <a:rPr lang="ja-JP" altLang="en-US" sz="2400"/>
              <a:t>連結グラフ</a:t>
            </a:r>
          </a:p>
        </p:txBody>
      </p:sp>
      <p:sp>
        <p:nvSpPr>
          <p:cNvPr id="128034" name="テキスト ボックス 70"/>
          <p:cNvSpPr txBox="1">
            <a:spLocks noChangeArrowheads="1"/>
          </p:cNvSpPr>
          <p:nvPr/>
        </p:nvSpPr>
        <p:spPr bwMode="auto">
          <a:xfrm>
            <a:off x="6372225" y="6237288"/>
            <a:ext cx="1895475" cy="461962"/>
          </a:xfrm>
          <a:prstGeom prst="rect">
            <a:avLst/>
          </a:prstGeom>
          <a:noFill/>
          <a:ln w="9525">
            <a:noFill/>
            <a:miter lim="800000"/>
            <a:headEnd/>
            <a:tailEnd/>
          </a:ln>
        </p:spPr>
        <p:txBody>
          <a:bodyPr wrap="none">
            <a:spAutoFit/>
          </a:bodyPr>
          <a:lstStyle/>
          <a:p>
            <a:r>
              <a:rPr lang="ja-JP" altLang="en-US" sz="2400"/>
              <a:t>非連結グラフ</a:t>
            </a:r>
          </a:p>
        </p:txBody>
      </p:sp>
      <p:cxnSp>
        <p:nvCxnSpPr>
          <p:cNvPr id="73" name="直線コネクタ 72"/>
          <p:cNvCxnSpPr/>
          <p:nvPr/>
        </p:nvCxnSpPr>
        <p:spPr bwMode="auto">
          <a:xfrm flipV="1">
            <a:off x="831850" y="4154488"/>
            <a:ext cx="822325" cy="461962"/>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74" name="直線コネクタ 73"/>
          <p:cNvCxnSpPr/>
          <p:nvPr/>
        </p:nvCxnSpPr>
        <p:spPr bwMode="auto">
          <a:xfrm>
            <a:off x="1654175" y="4154488"/>
            <a:ext cx="788988" cy="461962"/>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75" name="直線コネクタ 74"/>
          <p:cNvCxnSpPr>
            <a:endCxn id="82" idx="0"/>
          </p:cNvCxnSpPr>
          <p:nvPr/>
        </p:nvCxnSpPr>
        <p:spPr bwMode="auto">
          <a:xfrm rot="5400000">
            <a:off x="452437" y="4995863"/>
            <a:ext cx="758825" cy="0"/>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76" name="直線コネクタ 75"/>
          <p:cNvCxnSpPr/>
          <p:nvPr/>
        </p:nvCxnSpPr>
        <p:spPr bwMode="auto">
          <a:xfrm>
            <a:off x="831850" y="5440363"/>
            <a:ext cx="822325" cy="461962"/>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77" name="直線コネクタ 76"/>
          <p:cNvCxnSpPr/>
          <p:nvPr/>
        </p:nvCxnSpPr>
        <p:spPr bwMode="auto">
          <a:xfrm flipV="1">
            <a:off x="1654175" y="5440363"/>
            <a:ext cx="788988" cy="461962"/>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78" name="直線コネクタ 77"/>
          <p:cNvCxnSpPr/>
          <p:nvPr/>
        </p:nvCxnSpPr>
        <p:spPr bwMode="auto">
          <a:xfrm rot="5400000">
            <a:off x="2031206" y="5028407"/>
            <a:ext cx="823913" cy="0"/>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sp>
        <p:nvSpPr>
          <p:cNvPr id="79" name="円/楕円 78"/>
          <p:cNvSpPr/>
          <p:nvPr/>
        </p:nvSpPr>
        <p:spPr bwMode="auto">
          <a:xfrm>
            <a:off x="766763" y="4549775"/>
            <a:ext cx="131762" cy="13176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80" name="円/楕円 79"/>
          <p:cNvSpPr/>
          <p:nvPr/>
        </p:nvSpPr>
        <p:spPr bwMode="auto">
          <a:xfrm>
            <a:off x="1589088" y="4089400"/>
            <a:ext cx="130175" cy="13176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81" name="円/楕円 80"/>
          <p:cNvSpPr/>
          <p:nvPr/>
        </p:nvSpPr>
        <p:spPr bwMode="auto">
          <a:xfrm>
            <a:off x="2376488" y="4549775"/>
            <a:ext cx="131762" cy="13176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82" name="円/楕円 81"/>
          <p:cNvSpPr/>
          <p:nvPr/>
        </p:nvSpPr>
        <p:spPr bwMode="auto">
          <a:xfrm>
            <a:off x="766763" y="5375275"/>
            <a:ext cx="131762" cy="13176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83" name="円/楕円 82"/>
          <p:cNvSpPr/>
          <p:nvPr/>
        </p:nvSpPr>
        <p:spPr bwMode="auto">
          <a:xfrm>
            <a:off x="1589088" y="5837238"/>
            <a:ext cx="130175" cy="13017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84" name="円/楕円 83"/>
          <p:cNvSpPr/>
          <p:nvPr/>
        </p:nvSpPr>
        <p:spPr bwMode="auto">
          <a:xfrm>
            <a:off x="2376488" y="5375275"/>
            <a:ext cx="131762" cy="13176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cxnSp>
        <p:nvCxnSpPr>
          <p:cNvPr id="85" name="直線コネクタ 84"/>
          <p:cNvCxnSpPr>
            <a:endCxn id="81" idx="2"/>
          </p:cNvCxnSpPr>
          <p:nvPr/>
        </p:nvCxnSpPr>
        <p:spPr bwMode="auto">
          <a:xfrm>
            <a:off x="819150" y="4608513"/>
            <a:ext cx="1557338" cy="7937"/>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sp>
        <p:nvSpPr>
          <p:cNvPr id="128048" name="テキスト ボックス 85"/>
          <p:cNvSpPr txBox="1">
            <a:spLocks noChangeArrowheads="1"/>
          </p:cNvSpPr>
          <p:nvPr/>
        </p:nvSpPr>
        <p:spPr bwMode="auto">
          <a:xfrm>
            <a:off x="565150" y="4291013"/>
            <a:ext cx="280988" cy="363537"/>
          </a:xfrm>
          <a:prstGeom prst="rect">
            <a:avLst/>
          </a:prstGeom>
          <a:noFill/>
          <a:ln w="9525">
            <a:noFill/>
            <a:miter lim="800000"/>
            <a:headEnd/>
            <a:tailEnd/>
          </a:ln>
        </p:spPr>
        <p:txBody>
          <a:bodyPr wrap="none">
            <a:spAutoFit/>
          </a:bodyPr>
          <a:lstStyle/>
          <a:p>
            <a:r>
              <a:rPr lang="en-US" altLang="ja-JP" sz="2400"/>
              <a:t>u</a:t>
            </a:r>
            <a:endParaRPr lang="ja-JP" altLang="en-US" sz="2400"/>
          </a:p>
        </p:txBody>
      </p:sp>
      <p:sp>
        <p:nvSpPr>
          <p:cNvPr id="128049" name="テキスト ボックス 86"/>
          <p:cNvSpPr txBox="1">
            <a:spLocks noChangeArrowheads="1"/>
          </p:cNvSpPr>
          <p:nvPr/>
        </p:nvSpPr>
        <p:spPr bwMode="auto">
          <a:xfrm>
            <a:off x="1390650" y="3789363"/>
            <a:ext cx="266700" cy="363537"/>
          </a:xfrm>
          <a:prstGeom prst="rect">
            <a:avLst/>
          </a:prstGeom>
          <a:noFill/>
          <a:ln w="9525">
            <a:noFill/>
            <a:miter lim="800000"/>
            <a:headEnd/>
            <a:tailEnd/>
          </a:ln>
        </p:spPr>
        <p:txBody>
          <a:bodyPr wrap="none">
            <a:spAutoFit/>
          </a:bodyPr>
          <a:lstStyle/>
          <a:p>
            <a:r>
              <a:rPr lang="en-US" altLang="ja-JP" sz="2400"/>
              <a:t>v</a:t>
            </a:r>
            <a:endParaRPr lang="ja-JP" altLang="en-US" sz="2400"/>
          </a:p>
        </p:txBody>
      </p:sp>
      <p:sp>
        <p:nvSpPr>
          <p:cNvPr id="128050" name="テキスト ボックス 87"/>
          <p:cNvSpPr txBox="1">
            <a:spLocks noChangeArrowheads="1"/>
          </p:cNvSpPr>
          <p:nvPr/>
        </p:nvSpPr>
        <p:spPr bwMode="auto">
          <a:xfrm>
            <a:off x="2216150" y="4133850"/>
            <a:ext cx="407988" cy="461963"/>
          </a:xfrm>
          <a:prstGeom prst="rect">
            <a:avLst/>
          </a:prstGeom>
          <a:noFill/>
          <a:ln w="9525">
            <a:noFill/>
            <a:miter lim="800000"/>
            <a:headEnd/>
            <a:tailEnd/>
          </a:ln>
        </p:spPr>
        <p:txBody>
          <a:bodyPr wrap="none">
            <a:spAutoFit/>
          </a:bodyPr>
          <a:lstStyle/>
          <a:p>
            <a:r>
              <a:rPr lang="en-US" altLang="ja-JP" sz="2400"/>
              <a:t>w</a:t>
            </a:r>
            <a:endParaRPr lang="ja-JP" altLang="en-US" sz="2400"/>
          </a:p>
        </p:txBody>
      </p:sp>
      <p:sp>
        <p:nvSpPr>
          <p:cNvPr id="128051" name="テキスト ボックス 88"/>
          <p:cNvSpPr txBox="1">
            <a:spLocks noChangeArrowheads="1"/>
          </p:cNvSpPr>
          <p:nvPr/>
        </p:nvSpPr>
        <p:spPr bwMode="auto">
          <a:xfrm>
            <a:off x="2468563" y="5287963"/>
            <a:ext cx="266700" cy="363537"/>
          </a:xfrm>
          <a:prstGeom prst="rect">
            <a:avLst/>
          </a:prstGeom>
          <a:noFill/>
          <a:ln w="9525">
            <a:noFill/>
            <a:miter lim="800000"/>
            <a:headEnd/>
            <a:tailEnd/>
          </a:ln>
        </p:spPr>
        <p:txBody>
          <a:bodyPr wrap="none">
            <a:spAutoFit/>
          </a:bodyPr>
          <a:lstStyle/>
          <a:p>
            <a:r>
              <a:rPr lang="en-US" altLang="ja-JP" sz="2400"/>
              <a:t>x</a:t>
            </a:r>
            <a:endParaRPr lang="ja-JP" altLang="en-US" sz="2400"/>
          </a:p>
        </p:txBody>
      </p:sp>
      <p:sp>
        <p:nvSpPr>
          <p:cNvPr id="128052" name="テキスト ボックス 89"/>
          <p:cNvSpPr txBox="1">
            <a:spLocks noChangeArrowheads="1"/>
          </p:cNvSpPr>
          <p:nvPr/>
        </p:nvSpPr>
        <p:spPr bwMode="auto">
          <a:xfrm>
            <a:off x="1617663" y="5888038"/>
            <a:ext cx="266700" cy="363537"/>
          </a:xfrm>
          <a:prstGeom prst="rect">
            <a:avLst/>
          </a:prstGeom>
          <a:noFill/>
          <a:ln w="9525">
            <a:noFill/>
            <a:miter lim="800000"/>
            <a:headEnd/>
            <a:tailEnd/>
          </a:ln>
        </p:spPr>
        <p:txBody>
          <a:bodyPr wrap="none">
            <a:spAutoFit/>
          </a:bodyPr>
          <a:lstStyle/>
          <a:p>
            <a:r>
              <a:rPr lang="en-US" altLang="ja-JP" sz="2400"/>
              <a:t>y</a:t>
            </a:r>
            <a:endParaRPr lang="ja-JP" altLang="en-US" sz="2400"/>
          </a:p>
        </p:txBody>
      </p:sp>
      <p:sp>
        <p:nvSpPr>
          <p:cNvPr id="128053" name="テキスト ボックス 90"/>
          <p:cNvSpPr txBox="1">
            <a:spLocks noChangeArrowheads="1"/>
          </p:cNvSpPr>
          <p:nvPr/>
        </p:nvSpPr>
        <p:spPr bwMode="auto">
          <a:xfrm>
            <a:off x="539750" y="5343525"/>
            <a:ext cx="266700" cy="365125"/>
          </a:xfrm>
          <a:prstGeom prst="rect">
            <a:avLst/>
          </a:prstGeom>
          <a:noFill/>
          <a:ln w="9525">
            <a:noFill/>
            <a:miter lim="800000"/>
            <a:headEnd/>
            <a:tailEnd/>
          </a:ln>
        </p:spPr>
        <p:txBody>
          <a:bodyPr wrap="none">
            <a:spAutoFit/>
          </a:bodyPr>
          <a:lstStyle/>
          <a:p>
            <a:r>
              <a:rPr lang="en-US" altLang="ja-JP" sz="2400"/>
              <a:t>z</a:t>
            </a:r>
            <a:endParaRPr lang="ja-JP" altLang="en-US" sz="2400"/>
          </a:p>
        </p:txBody>
      </p:sp>
      <p:sp>
        <p:nvSpPr>
          <p:cNvPr id="128054" name="テキスト ボックス 91"/>
          <p:cNvSpPr txBox="1">
            <a:spLocks noChangeArrowheads="1"/>
          </p:cNvSpPr>
          <p:nvPr/>
        </p:nvSpPr>
        <p:spPr bwMode="auto">
          <a:xfrm>
            <a:off x="3736975" y="4595813"/>
            <a:ext cx="279400" cy="363537"/>
          </a:xfrm>
          <a:prstGeom prst="rect">
            <a:avLst/>
          </a:prstGeom>
          <a:noFill/>
          <a:ln w="9525">
            <a:noFill/>
            <a:miter lim="800000"/>
            <a:headEnd/>
            <a:tailEnd/>
          </a:ln>
        </p:spPr>
        <p:txBody>
          <a:bodyPr wrap="none">
            <a:spAutoFit/>
          </a:bodyPr>
          <a:lstStyle/>
          <a:p>
            <a:r>
              <a:rPr lang="en-US" altLang="ja-JP" sz="2400"/>
              <a:t>o</a:t>
            </a:r>
            <a:endParaRPr lang="ja-JP" altLang="en-US" sz="2400"/>
          </a:p>
        </p:txBody>
      </p:sp>
      <p:cxnSp>
        <p:nvCxnSpPr>
          <p:cNvPr id="93" name="直線コネクタ 92"/>
          <p:cNvCxnSpPr>
            <a:stCxn id="97" idx="1"/>
          </p:cNvCxnSpPr>
          <p:nvPr/>
        </p:nvCxnSpPr>
        <p:spPr bwMode="auto">
          <a:xfrm rot="16200000" flipV="1">
            <a:off x="3423444" y="4204494"/>
            <a:ext cx="357187" cy="339725"/>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94" name="直線コネクタ 93"/>
          <p:cNvCxnSpPr>
            <a:endCxn id="98" idx="3"/>
          </p:cNvCxnSpPr>
          <p:nvPr/>
        </p:nvCxnSpPr>
        <p:spPr bwMode="auto">
          <a:xfrm rot="5400000" flipH="1" flipV="1">
            <a:off x="3025776" y="4248150"/>
            <a:ext cx="404812" cy="293687"/>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sp>
        <p:nvSpPr>
          <p:cNvPr id="95" name="円/楕円 94"/>
          <p:cNvSpPr/>
          <p:nvPr/>
        </p:nvSpPr>
        <p:spPr bwMode="auto">
          <a:xfrm>
            <a:off x="3016250" y="4541838"/>
            <a:ext cx="131763" cy="131762"/>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cxnSp>
        <p:nvCxnSpPr>
          <p:cNvPr id="96" name="直線コネクタ 95"/>
          <p:cNvCxnSpPr>
            <a:endCxn id="97" idx="2"/>
          </p:cNvCxnSpPr>
          <p:nvPr/>
        </p:nvCxnSpPr>
        <p:spPr bwMode="auto">
          <a:xfrm>
            <a:off x="3090863" y="4591050"/>
            <a:ext cx="661987" cy="9525"/>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sp>
        <p:nvSpPr>
          <p:cNvPr id="97" name="円/楕円 96"/>
          <p:cNvSpPr/>
          <p:nvPr/>
        </p:nvSpPr>
        <p:spPr bwMode="auto">
          <a:xfrm>
            <a:off x="3752850" y="4533900"/>
            <a:ext cx="131763" cy="13335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98" name="円/楕円 97"/>
          <p:cNvSpPr/>
          <p:nvPr/>
        </p:nvSpPr>
        <p:spPr bwMode="auto">
          <a:xfrm>
            <a:off x="3355975" y="4079875"/>
            <a:ext cx="131763" cy="13335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28061" name="テキスト ボックス 98"/>
          <p:cNvSpPr txBox="1">
            <a:spLocks noChangeArrowheads="1"/>
          </p:cNvSpPr>
          <p:nvPr/>
        </p:nvSpPr>
        <p:spPr bwMode="auto">
          <a:xfrm>
            <a:off x="3451225" y="3803650"/>
            <a:ext cx="280988" cy="363538"/>
          </a:xfrm>
          <a:prstGeom prst="rect">
            <a:avLst/>
          </a:prstGeom>
          <a:noFill/>
          <a:ln w="9525">
            <a:noFill/>
            <a:miter lim="800000"/>
            <a:headEnd/>
            <a:tailEnd/>
          </a:ln>
        </p:spPr>
        <p:txBody>
          <a:bodyPr wrap="none">
            <a:spAutoFit/>
          </a:bodyPr>
          <a:lstStyle/>
          <a:p>
            <a:r>
              <a:rPr lang="en-US" altLang="ja-JP" sz="2400"/>
              <a:t>p</a:t>
            </a:r>
            <a:endParaRPr lang="ja-JP" altLang="en-US" sz="2400"/>
          </a:p>
        </p:txBody>
      </p:sp>
      <p:sp>
        <p:nvSpPr>
          <p:cNvPr id="128062" name="テキスト ボックス 99"/>
          <p:cNvSpPr txBox="1">
            <a:spLocks noChangeArrowheads="1"/>
          </p:cNvSpPr>
          <p:nvPr/>
        </p:nvSpPr>
        <p:spPr bwMode="auto">
          <a:xfrm>
            <a:off x="2871788" y="4595813"/>
            <a:ext cx="287337" cy="461962"/>
          </a:xfrm>
          <a:prstGeom prst="rect">
            <a:avLst/>
          </a:prstGeom>
          <a:noFill/>
          <a:ln w="9525">
            <a:noFill/>
            <a:miter lim="800000"/>
            <a:headEnd/>
            <a:tailEnd/>
          </a:ln>
        </p:spPr>
        <p:txBody>
          <a:bodyPr wrap="none">
            <a:spAutoFit/>
          </a:bodyPr>
          <a:lstStyle/>
          <a:p>
            <a:r>
              <a:rPr lang="en-US" altLang="ja-JP" sz="2400"/>
              <a:t>r</a:t>
            </a:r>
            <a:endParaRPr lang="ja-JP" altLang="en-US" sz="2400"/>
          </a:p>
        </p:txBody>
      </p:sp>
      <p:cxnSp>
        <p:nvCxnSpPr>
          <p:cNvPr id="101" name="直線コネクタ 100"/>
          <p:cNvCxnSpPr/>
          <p:nvPr/>
        </p:nvCxnSpPr>
        <p:spPr bwMode="auto">
          <a:xfrm>
            <a:off x="2436813" y="4608513"/>
            <a:ext cx="661987" cy="9525"/>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sp>
        <p:nvSpPr>
          <p:cNvPr id="67" name="タイトル 1">
            <a:extLst>
              <a:ext uri="{FF2B5EF4-FFF2-40B4-BE49-F238E27FC236}">
                <a16:creationId xmlns:a16="http://schemas.microsoft.com/office/drawing/2014/main" id="{EA590268-1B97-4303-B241-F88DC3EEE16A}"/>
              </a:ext>
            </a:extLst>
          </p:cNvPr>
          <p:cNvSpPr>
            <a:spLocks noGrp="1"/>
          </p:cNvSpPr>
          <p:nvPr>
            <p:ph type="title"/>
          </p:nvPr>
        </p:nvSpPr>
        <p:spPr>
          <a:xfrm>
            <a:off x="457200" y="704850"/>
            <a:ext cx="8229600" cy="1143000"/>
          </a:xfrm>
        </p:spPr>
        <p:txBody>
          <a:bodyPr/>
          <a:lstStyle/>
          <a:p>
            <a:pPr eaLnBrk="1" hangingPunct="1"/>
            <a:r>
              <a:rPr lang="en-US" altLang="ja-JP" dirty="0"/>
              <a:t>2.1</a:t>
            </a:r>
            <a:r>
              <a:rPr lang="ja-JP" altLang="en-US" dirty="0"/>
              <a:t>　用語の説明</a:t>
            </a:r>
          </a:p>
        </p:txBody>
      </p:sp>
    </p:spTree>
  </p:cSld>
  <p:clrMapOvr>
    <a:masterClrMapping/>
  </p:clrMapOvr>
  <p:transition advTm="14149"/>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タイトル 1"/>
          <p:cNvSpPr>
            <a:spLocks noGrp="1"/>
          </p:cNvSpPr>
          <p:nvPr>
            <p:ph type="title"/>
          </p:nvPr>
        </p:nvSpPr>
        <p:spPr/>
        <p:txBody>
          <a:bodyPr/>
          <a:lstStyle/>
          <a:p>
            <a:pPr eaLnBrk="1" hangingPunct="1"/>
            <a:r>
              <a:rPr lang="en-US" altLang="ja-JP"/>
              <a:t>2.1</a:t>
            </a:r>
            <a:r>
              <a:rPr lang="ja-JP" altLang="en-US"/>
              <a:t>　用語の説明</a:t>
            </a:r>
          </a:p>
        </p:txBody>
      </p:sp>
      <p:sp>
        <p:nvSpPr>
          <p:cNvPr id="83971" name="コンテンツ プレースホルダー 2"/>
          <p:cNvSpPr>
            <a:spLocks noGrp="1"/>
          </p:cNvSpPr>
          <p:nvPr>
            <p:ph idx="1"/>
          </p:nvPr>
        </p:nvSpPr>
        <p:spPr/>
        <p:txBody>
          <a:bodyPr/>
          <a:lstStyle/>
          <a:p>
            <a:pPr eaLnBrk="1" hangingPunct="1">
              <a:buFont typeface="Wingdings 2" pitchFamily="18" charset="2"/>
              <a:buNone/>
            </a:pPr>
            <a:endParaRPr lang="en-US" altLang="ja-JP" sz="2400"/>
          </a:p>
          <a:p>
            <a:pPr eaLnBrk="1" hangingPunct="1">
              <a:buFont typeface="Wingdings 2" pitchFamily="18" charset="2"/>
              <a:buNone/>
            </a:pPr>
            <a:endParaRPr lang="en-US" altLang="ja-JP" sz="2400"/>
          </a:p>
          <a:p>
            <a:pPr eaLnBrk="1" hangingPunct="1">
              <a:buFont typeface="Wingdings 2" pitchFamily="18" charset="2"/>
              <a:buNone/>
            </a:pPr>
            <a:endParaRPr lang="en-US" altLang="ja-JP" sz="2400"/>
          </a:p>
          <a:p>
            <a:pPr eaLnBrk="1" hangingPunct="1">
              <a:buFont typeface="Wingdings 2" pitchFamily="18" charset="2"/>
              <a:buNone/>
            </a:pPr>
            <a:endParaRPr lang="en-US" altLang="ja-JP" sz="2400"/>
          </a:p>
        </p:txBody>
      </p:sp>
      <p:sp>
        <p:nvSpPr>
          <p:cNvPr id="4" name="コンテンツ プレースホルダー 2"/>
          <p:cNvSpPr txBox="1">
            <a:spLocks/>
          </p:cNvSpPr>
          <p:nvPr/>
        </p:nvSpPr>
        <p:spPr bwMode="auto">
          <a:xfrm>
            <a:off x="609600" y="2087563"/>
            <a:ext cx="8534400" cy="4389437"/>
          </a:xfrm>
          <a:prstGeom prst="rect">
            <a:avLst/>
          </a:prstGeom>
          <a:noFill/>
          <a:ln>
            <a:noFill/>
          </a:ln>
        </p:spPr>
        <p:txBody>
          <a:bodyPr/>
          <a:lstStyle/>
          <a:p>
            <a:pPr marL="273050" indent="-273050">
              <a:spcBef>
                <a:spcPct val="20000"/>
              </a:spcBef>
              <a:buClr>
                <a:srgbClr val="0BD0D9"/>
              </a:buClr>
              <a:buSzPct val="95000"/>
              <a:buFont typeface="Wingdings 2" pitchFamily="18" charset="2"/>
              <a:buNone/>
              <a:defRPr/>
            </a:pPr>
            <a:r>
              <a:rPr lang="ja-JP" altLang="en-US" sz="2400" dirty="0">
                <a:latin typeface="Calibri" pitchFamily="34" charset="0"/>
                <a:ea typeface="+mn-ea"/>
              </a:rPr>
              <a:t>歩道</a:t>
            </a:r>
            <a:r>
              <a:rPr lang="en-US" altLang="ja-JP" sz="2400" dirty="0">
                <a:latin typeface="Calibri" pitchFamily="34" charset="0"/>
                <a:ea typeface="+mn-ea"/>
              </a:rPr>
              <a:t>P</a:t>
            </a:r>
            <a:r>
              <a:rPr lang="ja-JP" altLang="en-US" sz="2400" dirty="0">
                <a:latin typeface="Calibri" pitchFamily="34" charset="0"/>
                <a:ea typeface="+mn-ea"/>
              </a:rPr>
              <a:t>に含まれる辺の数を</a:t>
            </a:r>
            <a:r>
              <a:rPr lang="en-US" altLang="ja-JP" sz="2400" dirty="0">
                <a:latin typeface="Calibri" pitchFamily="34" charset="0"/>
                <a:ea typeface="+mn-ea"/>
              </a:rPr>
              <a:t>P</a:t>
            </a:r>
            <a:r>
              <a:rPr lang="ja-JP" altLang="en-US" sz="2400" dirty="0">
                <a:latin typeface="Calibri" pitchFamily="34" charset="0"/>
                <a:ea typeface="+mn-ea"/>
              </a:rPr>
              <a:t>の長さという．</a:t>
            </a:r>
            <a:endParaRPr lang="en-US" altLang="ja-JP" sz="2400" dirty="0">
              <a:latin typeface="Calibri" pitchFamily="34" charset="0"/>
              <a:ea typeface="ＭＳ Ｐゴシック" charset="-128"/>
            </a:endParaRPr>
          </a:p>
          <a:p>
            <a:pPr marL="273050" indent="-273050">
              <a:spcBef>
                <a:spcPct val="20000"/>
              </a:spcBef>
              <a:buClr>
                <a:srgbClr val="0BD0D9"/>
              </a:buClr>
              <a:buSzPct val="95000"/>
              <a:buFont typeface="Wingdings 2" pitchFamily="18" charset="2"/>
              <a:buNone/>
              <a:defRPr/>
            </a:pPr>
            <a:r>
              <a:rPr lang="ja-JP" altLang="en-US" sz="2400" dirty="0">
                <a:latin typeface="Calibri" pitchFamily="34" charset="0"/>
                <a:ea typeface="+mn-ea"/>
              </a:rPr>
              <a:t>グラフ</a:t>
            </a:r>
            <a:r>
              <a:rPr lang="en-US" altLang="ja-JP" sz="2400">
                <a:latin typeface="Calibri" pitchFamily="34" charset="0"/>
                <a:ea typeface="+mn-ea"/>
              </a:rPr>
              <a:t>G</a:t>
            </a:r>
            <a:r>
              <a:rPr lang="ja-JP" altLang="en-US" sz="2400">
                <a:latin typeface="Calibri" pitchFamily="34" charset="0"/>
                <a:ea typeface="+mn-ea"/>
              </a:rPr>
              <a:t>の</a:t>
            </a:r>
            <a:r>
              <a:rPr lang="en-US" altLang="ja-JP" sz="2400" dirty="0">
                <a:latin typeface="Calibri" pitchFamily="34" charset="0"/>
                <a:ea typeface="+mn-ea"/>
              </a:rPr>
              <a:t>2</a:t>
            </a:r>
            <a:r>
              <a:rPr lang="ja-JP" altLang="en-US" sz="2400" dirty="0">
                <a:latin typeface="Calibri" pitchFamily="34" charset="0"/>
                <a:ea typeface="+mn-ea"/>
              </a:rPr>
              <a:t>点</a:t>
            </a:r>
            <a:r>
              <a:rPr lang="en-US" altLang="ja-JP" sz="2400" dirty="0" err="1">
                <a:latin typeface="Calibri" pitchFamily="34" charset="0"/>
                <a:ea typeface="+mn-ea"/>
              </a:rPr>
              <a:t>u,v</a:t>
            </a:r>
            <a:r>
              <a:rPr lang="ja-JP" altLang="en-US" sz="2400" dirty="0">
                <a:latin typeface="Calibri" pitchFamily="34" charset="0"/>
                <a:ea typeface="+mn-ea"/>
              </a:rPr>
              <a:t>に対して，</a:t>
            </a: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r>
              <a:rPr lang="ja-JP" altLang="en-US" sz="2400" dirty="0">
                <a:latin typeface="Calibri" pitchFamily="34" charset="0"/>
                <a:ea typeface="+mn-ea"/>
              </a:rPr>
              <a:t>最短の </a:t>
            </a:r>
            <a:r>
              <a:rPr lang="en-US" altLang="ja-JP" sz="2400" dirty="0">
                <a:latin typeface="Calibri" pitchFamily="34" charset="0"/>
                <a:ea typeface="+mn-ea"/>
              </a:rPr>
              <a:t>u-v </a:t>
            </a:r>
            <a:r>
              <a:rPr lang="ja-JP" altLang="en-US" sz="2400" dirty="0">
                <a:latin typeface="Calibri" pitchFamily="34" charset="0"/>
                <a:ea typeface="+mn-ea"/>
              </a:rPr>
              <a:t>道の長さを</a:t>
            </a:r>
            <a:r>
              <a:rPr lang="en-US" altLang="ja-JP" sz="2400" dirty="0">
                <a:latin typeface="Calibri" pitchFamily="34" charset="0"/>
                <a:ea typeface="+mn-ea"/>
              </a:rPr>
              <a:t>u</a:t>
            </a:r>
            <a:r>
              <a:rPr lang="ja-JP" altLang="en-US" sz="2400" dirty="0">
                <a:latin typeface="Calibri" pitchFamily="34" charset="0"/>
                <a:ea typeface="+mn-ea"/>
              </a:rPr>
              <a:t>と</a:t>
            </a:r>
            <a:r>
              <a:rPr lang="en-US" altLang="ja-JP" sz="2400" dirty="0">
                <a:latin typeface="Calibri" pitchFamily="34" charset="0"/>
                <a:ea typeface="+mn-ea"/>
              </a:rPr>
              <a:t>v</a:t>
            </a:r>
            <a:r>
              <a:rPr lang="ja-JP" altLang="en-US" sz="2400" dirty="0">
                <a:latin typeface="Calibri" pitchFamily="34" charset="0"/>
                <a:ea typeface="+mn-ea"/>
              </a:rPr>
              <a:t>の距離といい，</a:t>
            </a:r>
            <a:r>
              <a:rPr lang="en-US" altLang="ja-JP" sz="2400" dirty="0" err="1">
                <a:latin typeface="Calibri" pitchFamily="34" charset="0"/>
                <a:ea typeface="+mn-ea"/>
              </a:rPr>
              <a:t>d</a:t>
            </a:r>
            <a:r>
              <a:rPr lang="en-US" altLang="ja-JP" sz="1600" dirty="0" err="1">
                <a:latin typeface="Calibri" pitchFamily="34" charset="0"/>
                <a:ea typeface="+mn-ea"/>
              </a:rPr>
              <a:t>G</a:t>
            </a:r>
            <a:r>
              <a:rPr lang="en-US" altLang="ja-JP" sz="2400" dirty="0">
                <a:latin typeface="Calibri" pitchFamily="34" charset="0"/>
                <a:ea typeface="+mn-ea"/>
              </a:rPr>
              <a:t>(</a:t>
            </a:r>
            <a:r>
              <a:rPr lang="en-US" altLang="ja-JP" sz="2400" dirty="0" err="1">
                <a:latin typeface="Calibri" pitchFamily="34" charset="0"/>
                <a:ea typeface="+mn-ea"/>
              </a:rPr>
              <a:t>u,v</a:t>
            </a:r>
            <a:r>
              <a:rPr lang="en-US" altLang="ja-JP" sz="2400" dirty="0">
                <a:latin typeface="Calibri" pitchFamily="34" charset="0"/>
                <a:ea typeface="+mn-ea"/>
              </a:rPr>
              <a:t>)</a:t>
            </a:r>
            <a:r>
              <a:rPr lang="ja-JP" altLang="en-US" sz="2400" dirty="0">
                <a:latin typeface="Calibri" pitchFamily="34" charset="0"/>
                <a:ea typeface="+mn-ea"/>
              </a:rPr>
              <a:t>で表す．</a:t>
            </a: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r>
              <a:rPr lang="ja-JP" altLang="en-US" sz="2400" dirty="0">
                <a:latin typeface="Calibri" pitchFamily="34" charset="0"/>
                <a:ea typeface="+mn-ea"/>
              </a:rPr>
              <a:t>　　　　　　　　　　　　　　　　</a:t>
            </a: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r>
              <a:rPr lang="en-US" altLang="ja-JP" sz="2400" dirty="0">
                <a:latin typeface="Calibri" pitchFamily="34" charset="0"/>
                <a:ea typeface="+mn-ea"/>
              </a:rPr>
              <a:t>                                                </a:t>
            </a:r>
            <a:r>
              <a:rPr lang="en-US" altLang="ja-JP" sz="2400" dirty="0" err="1">
                <a:latin typeface="Calibri" pitchFamily="34" charset="0"/>
                <a:ea typeface="+mn-ea"/>
              </a:rPr>
              <a:t>uzuvwpowx</a:t>
            </a:r>
            <a:r>
              <a:rPr lang="en-US" altLang="ja-JP" sz="2400" dirty="0">
                <a:latin typeface="Calibri" pitchFamily="34" charset="0"/>
                <a:ea typeface="+mn-ea"/>
              </a:rPr>
              <a:t>  </a:t>
            </a:r>
            <a:r>
              <a:rPr lang="ja-JP" altLang="en-US" sz="2400" dirty="0">
                <a:latin typeface="Calibri" pitchFamily="34" charset="0"/>
                <a:ea typeface="+mn-ea"/>
              </a:rPr>
              <a:t>：長さ</a:t>
            </a:r>
            <a:r>
              <a:rPr lang="en-US" altLang="ja-JP" sz="2400" dirty="0">
                <a:latin typeface="Calibri" pitchFamily="34" charset="0"/>
                <a:ea typeface="+mn-ea"/>
              </a:rPr>
              <a:t>8</a:t>
            </a:r>
          </a:p>
          <a:p>
            <a:pPr marL="273050" indent="-273050">
              <a:spcBef>
                <a:spcPct val="20000"/>
              </a:spcBef>
              <a:buClr>
                <a:srgbClr val="0BD0D9"/>
              </a:buClr>
              <a:buSzPct val="95000"/>
              <a:buFont typeface="Wingdings 2" pitchFamily="18" charset="2"/>
              <a:buNone/>
              <a:defRPr/>
            </a:pPr>
            <a:r>
              <a:rPr lang="ja-JP" altLang="en-US" sz="2400" dirty="0">
                <a:latin typeface="Calibri" pitchFamily="34" charset="0"/>
                <a:ea typeface="+mn-ea"/>
              </a:rPr>
              <a:t>　　　　　　　　　　　　　　　　</a:t>
            </a:r>
            <a:r>
              <a:rPr lang="en-US" altLang="ja-JP" sz="2400" dirty="0" err="1">
                <a:latin typeface="Calibri" pitchFamily="34" charset="0"/>
                <a:ea typeface="+mn-ea"/>
              </a:rPr>
              <a:t>uvwpowx</a:t>
            </a:r>
            <a:r>
              <a:rPr lang="ja-JP" altLang="en-US" sz="2400" dirty="0">
                <a:latin typeface="Calibri" pitchFamily="34" charset="0"/>
                <a:ea typeface="+mn-ea"/>
              </a:rPr>
              <a:t>：長さ</a:t>
            </a:r>
            <a:r>
              <a:rPr lang="en-US" altLang="ja-JP" sz="2400" dirty="0">
                <a:latin typeface="Calibri" pitchFamily="34" charset="0"/>
                <a:ea typeface="+mn-ea"/>
              </a:rPr>
              <a:t>6</a:t>
            </a:r>
          </a:p>
          <a:p>
            <a:pPr marL="273050" indent="-273050">
              <a:spcBef>
                <a:spcPct val="20000"/>
              </a:spcBef>
              <a:buClr>
                <a:srgbClr val="0BD0D9"/>
              </a:buClr>
              <a:buSzPct val="95000"/>
              <a:buFont typeface="Wingdings 2" pitchFamily="18" charset="2"/>
              <a:buNone/>
              <a:defRPr/>
            </a:pPr>
            <a:r>
              <a:rPr lang="ja-JP" altLang="en-US" sz="2400" dirty="0">
                <a:latin typeface="Calibri" pitchFamily="34" charset="0"/>
                <a:ea typeface="+mn-ea"/>
              </a:rPr>
              <a:t>　　　　　　　　　　　　　　　　</a:t>
            </a:r>
            <a:r>
              <a:rPr lang="en-US" altLang="ja-JP" sz="2400" dirty="0" err="1">
                <a:latin typeface="Calibri" pitchFamily="34" charset="0"/>
                <a:ea typeface="+mn-ea"/>
              </a:rPr>
              <a:t>uzyx</a:t>
            </a:r>
            <a:r>
              <a:rPr lang="en-US" altLang="ja-JP" sz="2400" dirty="0">
                <a:latin typeface="Calibri" pitchFamily="34" charset="0"/>
                <a:ea typeface="+mn-ea"/>
              </a:rPr>
              <a:t> </a:t>
            </a:r>
            <a:r>
              <a:rPr lang="ja-JP" altLang="en-US" sz="2400" dirty="0">
                <a:latin typeface="Calibri" pitchFamily="34" charset="0"/>
                <a:ea typeface="+mn-ea"/>
              </a:rPr>
              <a:t>：長さ</a:t>
            </a:r>
            <a:r>
              <a:rPr lang="en-US" altLang="ja-JP" sz="2400" dirty="0">
                <a:latin typeface="Calibri" pitchFamily="34" charset="0"/>
                <a:ea typeface="+mn-ea"/>
              </a:rPr>
              <a:t>3   </a:t>
            </a:r>
          </a:p>
          <a:p>
            <a:pPr marL="273050" indent="-273050">
              <a:spcBef>
                <a:spcPct val="20000"/>
              </a:spcBef>
              <a:buClr>
                <a:srgbClr val="0BD0D9"/>
              </a:buClr>
              <a:buSzPct val="95000"/>
              <a:buFont typeface="Wingdings 2" pitchFamily="18" charset="2"/>
              <a:buNone/>
              <a:defRPr/>
            </a:pPr>
            <a:r>
              <a:rPr lang="ja-JP" altLang="en-US" sz="2400" dirty="0">
                <a:latin typeface="Calibri" pitchFamily="34" charset="0"/>
                <a:ea typeface="+mn-ea"/>
              </a:rPr>
              <a:t>　　　　　　　　　　　　　　　　</a:t>
            </a:r>
            <a:r>
              <a:rPr lang="en-US" altLang="ja-JP" sz="2400" dirty="0" err="1">
                <a:latin typeface="Calibri" pitchFamily="34" charset="0"/>
                <a:ea typeface="+mn-ea"/>
              </a:rPr>
              <a:t>uwx</a:t>
            </a:r>
            <a:r>
              <a:rPr lang="en-US" altLang="ja-JP" sz="2400" dirty="0">
                <a:latin typeface="Calibri" pitchFamily="34" charset="0"/>
                <a:ea typeface="+mn-ea"/>
              </a:rPr>
              <a:t>:</a:t>
            </a:r>
            <a:r>
              <a:rPr lang="ja-JP" altLang="en-US" sz="2400" dirty="0">
                <a:latin typeface="Calibri" pitchFamily="34" charset="0"/>
                <a:ea typeface="+mn-ea"/>
              </a:rPr>
              <a:t>長さ</a:t>
            </a:r>
            <a:r>
              <a:rPr lang="en-US" altLang="ja-JP" sz="2400" dirty="0">
                <a:latin typeface="Calibri" pitchFamily="34" charset="0"/>
                <a:ea typeface="+mn-ea"/>
              </a:rPr>
              <a:t>2</a:t>
            </a:r>
          </a:p>
          <a:p>
            <a:pPr marL="273050" indent="-273050">
              <a:spcBef>
                <a:spcPct val="20000"/>
              </a:spcBef>
              <a:buClr>
                <a:srgbClr val="0BD0D9"/>
              </a:buClr>
              <a:buSzPct val="95000"/>
              <a:buFont typeface="Wingdings 2" pitchFamily="18" charset="2"/>
              <a:buNone/>
              <a:defRPr/>
            </a:pPr>
            <a:r>
              <a:rPr lang="en-US" altLang="ja-JP" sz="2400" dirty="0">
                <a:latin typeface="Calibri" pitchFamily="34" charset="0"/>
                <a:ea typeface="+mn-ea"/>
              </a:rPr>
              <a:t>                                                </a:t>
            </a:r>
            <a:r>
              <a:rPr lang="en-US" altLang="ja-JP" sz="2400" dirty="0" err="1">
                <a:latin typeface="Calibri" pitchFamily="34" charset="0"/>
                <a:ea typeface="+mn-ea"/>
              </a:rPr>
              <a:t>d</a:t>
            </a:r>
            <a:r>
              <a:rPr lang="en-US" altLang="ja-JP" sz="1600" dirty="0" err="1">
                <a:latin typeface="Calibri" pitchFamily="34" charset="0"/>
                <a:ea typeface="+mn-ea"/>
              </a:rPr>
              <a:t>G</a:t>
            </a:r>
            <a:r>
              <a:rPr lang="en-US" altLang="ja-JP" sz="2400" dirty="0">
                <a:latin typeface="Calibri" pitchFamily="34" charset="0"/>
                <a:ea typeface="+mn-ea"/>
              </a:rPr>
              <a:t>(</a:t>
            </a:r>
            <a:r>
              <a:rPr lang="en-US" altLang="ja-JP" sz="2400" dirty="0" err="1">
                <a:latin typeface="Calibri" pitchFamily="34" charset="0"/>
                <a:ea typeface="+mn-ea"/>
              </a:rPr>
              <a:t>u,x</a:t>
            </a:r>
            <a:r>
              <a:rPr lang="en-US" altLang="ja-JP" sz="2400" dirty="0">
                <a:latin typeface="Calibri" pitchFamily="34" charset="0"/>
                <a:ea typeface="+mn-ea"/>
              </a:rPr>
              <a:t>)=2 </a:t>
            </a:r>
          </a:p>
        </p:txBody>
      </p:sp>
      <p:grpSp>
        <p:nvGrpSpPr>
          <p:cNvPr id="83973" name="グループ化 51"/>
          <p:cNvGrpSpPr>
            <a:grpSpLocks/>
          </p:cNvGrpSpPr>
          <p:nvPr/>
        </p:nvGrpSpPr>
        <p:grpSpPr bwMode="auto">
          <a:xfrm>
            <a:off x="250825" y="4097338"/>
            <a:ext cx="3148013" cy="2386012"/>
            <a:chOff x="4304917" y="3717032"/>
            <a:chExt cx="3147403" cy="2385157"/>
          </a:xfrm>
        </p:grpSpPr>
        <p:cxnSp>
          <p:nvCxnSpPr>
            <p:cNvPr id="7" name="直線コネクタ 6"/>
            <p:cNvCxnSpPr/>
            <p:nvPr/>
          </p:nvCxnSpPr>
          <p:spPr bwMode="auto">
            <a:xfrm flipV="1">
              <a:off x="4387451" y="3801139"/>
              <a:ext cx="1042786" cy="585578"/>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8" name="直線コネクタ 7"/>
            <p:cNvCxnSpPr/>
            <p:nvPr/>
          </p:nvCxnSpPr>
          <p:spPr bwMode="auto">
            <a:xfrm>
              <a:off x="5430237" y="3801139"/>
              <a:ext cx="1001518" cy="585578"/>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9" name="直線コネクタ 8"/>
            <p:cNvCxnSpPr>
              <a:endCxn id="22" idx="0"/>
            </p:cNvCxnSpPr>
            <p:nvPr/>
          </p:nvCxnSpPr>
          <p:spPr bwMode="auto">
            <a:xfrm rot="5400000">
              <a:off x="3906610" y="4867558"/>
              <a:ext cx="961680" cy="0"/>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10" name="直線コネクタ 9"/>
            <p:cNvCxnSpPr/>
            <p:nvPr/>
          </p:nvCxnSpPr>
          <p:spPr bwMode="auto">
            <a:xfrm>
              <a:off x="4387451" y="5432504"/>
              <a:ext cx="1042786" cy="585578"/>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11" name="直線コネクタ 10"/>
            <p:cNvCxnSpPr/>
            <p:nvPr/>
          </p:nvCxnSpPr>
          <p:spPr bwMode="auto">
            <a:xfrm flipV="1">
              <a:off x="5430237" y="5432504"/>
              <a:ext cx="1001518" cy="585578"/>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12" name="直線コネクタ 11"/>
            <p:cNvCxnSpPr/>
            <p:nvPr/>
          </p:nvCxnSpPr>
          <p:spPr bwMode="auto">
            <a:xfrm rot="5400000">
              <a:off x="5908861" y="4909611"/>
              <a:ext cx="1045787" cy="0"/>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13" name="直線コネクタ 12"/>
            <p:cNvCxnSpPr>
              <a:stCxn id="46" idx="1"/>
            </p:cNvCxnSpPr>
            <p:nvPr/>
          </p:nvCxnSpPr>
          <p:spPr bwMode="auto">
            <a:xfrm rot="16200000" flipV="1">
              <a:off x="6865889" y="3874896"/>
              <a:ext cx="453862" cy="433304"/>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17" name="直線コネクタ 16"/>
            <p:cNvCxnSpPr>
              <a:endCxn id="47" idx="3"/>
            </p:cNvCxnSpPr>
            <p:nvPr/>
          </p:nvCxnSpPr>
          <p:spPr bwMode="auto">
            <a:xfrm rot="5400000" flipH="1" flipV="1">
              <a:off x="6361168" y="3930443"/>
              <a:ext cx="514166" cy="372991"/>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sp>
          <p:nvSpPr>
            <p:cNvPr id="19" name="円/楕円 18"/>
            <p:cNvSpPr/>
            <p:nvPr/>
          </p:nvSpPr>
          <p:spPr bwMode="auto">
            <a:xfrm>
              <a:off x="4304917" y="4302609"/>
              <a:ext cx="166656" cy="166628"/>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20" name="円/楕円 19"/>
            <p:cNvSpPr/>
            <p:nvPr/>
          </p:nvSpPr>
          <p:spPr bwMode="auto">
            <a:xfrm>
              <a:off x="5347703" y="3717032"/>
              <a:ext cx="166655" cy="166627"/>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21" name="円/楕円 20"/>
            <p:cNvSpPr/>
            <p:nvPr/>
          </p:nvSpPr>
          <p:spPr bwMode="auto">
            <a:xfrm>
              <a:off x="6349221" y="4302609"/>
              <a:ext cx="166656" cy="166628"/>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22" name="円/楕円 21"/>
            <p:cNvSpPr/>
            <p:nvPr/>
          </p:nvSpPr>
          <p:spPr bwMode="auto">
            <a:xfrm>
              <a:off x="4304917" y="5348397"/>
              <a:ext cx="166656" cy="16821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23" name="円/楕円 22"/>
            <p:cNvSpPr/>
            <p:nvPr/>
          </p:nvSpPr>
          <p:spPr bwMode="auto">
            <a:xfrm>
              <a:off x="5347703" y="5935562"/>
              <a:ext cx="166655" cy="166627"/>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24" name="円/楕円 23"/>
            <p:cNvSpPr/>
            <p:nvPr/>
          </p:nvSpPr>
          <p:spPr bwMode="auto">
            <a:xfrm>
              <a:off x="6349221" y="5348397"/>
              <a:ext cx="166656" cy="16821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cxnSp>
          <p:nvCxnSpPr>
            <p:cNvPr id="28" name="直線コネクタ 27"/>
            <p:cNvCxnSpPr>
              <a:endCxn id="21" idx="2"/>
            </p:cNvCxnSpPr>
            <p:nvPr/>
          </p:nvCxnSpPr>
          <p:spPr bwMode="auto">
            <a:xfrm>
              <a:off x="4371579" y="4377195"/>
              <a:ext cx="1977642" cy="7934"/>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29" name="直線コネクタ 28"/>
            <p:cNvCxnSpPr>
              <a:endCxn id="46" idx="2"/>
            </p:cNvCxnSpPr>
            <p:nvPr/>
          </p:nvCxnSpPr>
          <p:spPr bwMode="auto">
            <a:xfrm>
              <a:off x="6444452" y="4364500"/>
              <a:ext cx="839625" cy="12695"/>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sp>
          <p:nvSpPr>
            <p:cNvPr id="46" name="円/楕円 45"/>
            <p:cNvSpPr/>
            <p:nvPr/>
          </p:nvSpPr>
          <p:spPr bwMode="auto">
            <a:xfrm>
              <a:off x="7284078" y="4293088"/>
              <a:ext cx="168242" cy="16821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47" name="円/楕円 46"/>
            <p:cNvSpPr/>
            <p:nvPr/>
          </p:nvSpPr>
          <p:spPr bwMode="auto">
            <a:xfrm>
              <a:off x="6779350" y="3717032"/>
              <a:ext cx="168242" cy="16821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grpSp>
      <p:sp>
        <p:nvSpPr>
          <p:cNvPr id="83974" name="テキスト ボックス 52"/>
          <p:cNvSpPr txBox="1">
            <a:spLocks noChangeArrowheads="1"/>
          </p:cNvSpPr>
          <p:nvPr/>
        </p:nvSpPr>
        <p:spPr bwMode="auto">
          <a:xfrm>
            <a:off x="-3175" y="4354513"/>
            <a:ext cx="355600" cy="461962"/>
          </a:xfrm>
          <a:prstGeom prst="rect">
            <a:avLst/>
          </a:prstGeom>
          <a:noFill/>
          <a:ln w="9525">
            <a:noFill/>
            <a:miter lim="800000"/>
            <a:headEnd/>
            <a:tailEnd/>
          </a:ln>
        </p:spPr>
        <p:txBody>
          <a:bodyPr wrap="none">
            <a:spAutoFit/>
          </a:bodyPr>
          <a:lstStyle/>
          <a:p>
            <a:r>
              <a:rPr lang="en-US" altLang="ja-JP" sz="2400"/>
              <a:t>u</a:t>
            </a:r>
            <a:endParaRPr lang="ja-JP" altLang="en-US" sz="2400"/>
          </a:p>
        </p:txBody>
      </p:sp>
      <p:sp>
        <p:nvSpPr>
          <p:cNvPr id="83975" name="テキスト ボックス 53"/>
          <p:cNvSpPr txBox="1">
            <a:spLocks noChangeArrowheads="1"/>
          </p:cNvSpPr>
          <p:nvPr/>
        </p:nvSpPr>
        <p:spPr bwMode="auto">
          <a:xfrm>
            <a:off x="1042988" y="3716338"/>
            <a:ext cx="339725" cy="461962"/>
          </a:xfrm>
          <a:prstGeom prst="rect">
            <a:avLst/>
          </a:prstGeom>
          <a:noFill/>
          <a:ln w="9525">
            <a:noFill/>
            <a:miter lim="800000"/>
            <a:headEnd/>
            <a:tailEnd/>
          </a:ln>
        </p:spPr>
        <p:txBody>
          <a:bodyPr wrap="none">
            <a:spAutoFit/>
          </a:bodyPr>
          <a:lstStyle/>
          <a:p>
            <a:r>
              <a:rPr lang="en-US" altLang="ja-JP" sz="2400"/>
              <a:t>v</a:t>
            </a:r>
            <a:endParaRPr lang="ja-JP" altLang="en-US" sz="2400"/>
          </a:p>
        </p:txBody>
      </p:sp>
      <p:sp>
        <p:nvSpPr>
          <p:cNvPr id="83976" name="テキスト ボックス 54"/>
          <p:cNvSpPr txBox="1">
            <a:spLocks noChangeArrowheads="1"/>
          </p:cNvSpPr>
          <p:nvPr/>
        </p:nvSpPr>
        <p:spPr bwMode="auto">
          <a:xfrm>
            <a:off x="2411413" y="4797425"/>
            <a:ext cx="407987" cy="461963"/>
          </a:xfrm>
          <a:prstGeom prst="rect">
            <a:avLst/>
          </a:prstGeom>
          <a:noFill/>
          <a:ln w="9525">
            <a:noFill/>
            <a:miter lim="800000"/>
            <a:headEnd/>
            <a:tailEnd/>
          </a:ln>
        </p:spPr>
        <p:txBody>
          <a:bodyPr wrap="none">
            <a:spAutoFit/>
          </a:bodyPr>
          <a:lstStyle/>
          <a:p>
            <a:r>
              <a:rPr lang="en-US" altLang="ja-JP" sz="2400"/>
              <a:t>w</a:t>
            </a:r>
            <a:endParaRPr lang="ja-JP" altLang="en-US" sz="2400"/>
          </a:p>
        </p:txBody>
      </p:sp>
      <p:sp>
        <p:nvSpPr>
          <p:cNvPr id="83977" name="テキスト ボックス 55"/>
          <p:cNvSpPr txBox="1">
            <a:spLocks noChangeArrowheads="1"/>
          </p:cNvSpPr>
          <p:nvPr/>
        </p:nvSpPr>
        <p:spPr bwMode="auto">
          <a:xfrm>
            <a:off x="2411413" y="5618163"/>
            <a:ext cx="338137" cy="461962"/>
          </a:xfrm>
          <a:prstGeom prst="rect">
            <a:avLst/>
          </a:prstGeom>
          <a:noFill/>
          <a:ln w="9525">
            <a:noFill/>
            <a:miter lim="800000"/>
            <a:headEnd/>
            <a:tailEnd/>
          </a:ln>
        </p:spPr>
        <p:txBody>
          <a:bodyPr wrap="none">
            <a:spAutoFit/>
          </a:bodyPr>
          <a:lstStyle/>
          <a:p>
            <a:r>
              <a:rPr lang="en-US" altLang="ja-JP" sz="2400"/>
              <a:t>x</a:t>
            </a:r>
            <a:endParaRPr lang="ja-JP" altLang="en-US" sz="2400"/>
          </a:p>
        </p:txBody>
      </p:sp>
      <p:sp>
        <p:nvSpPr>
          <p:cNvPr id="83978" name="テキスト ボックス 56"/>
          <p:cNvSpPr txBox="1">
            <a:spLocks noChangeArrowheads="1"/>
          </p:cNvSpPr>
          <p:nvPr/>
        </p:nvSpPr>
        <p:spPr bwMode="auto">
          <a:xfrm>
            <a:off x="1331913" y="6381750"/>
            <a:ext cx="338137" cy="461963"/>
          </a:xfrm>
          <a:prstGeom prst="rect">
            <a:avLst/>
          </a:prstGeom>
          <a:noFill/>
          <a:ln w="9525">
            <a:noFill/>
            <a:miter lim="800000"/>
            <a:headEnd/>
            <a:tailEnd/>
          </a:ln>
        </p:spPr>
        <p:txBody>
          <a:bodyPr wrap="none">
            <a:spAutoFit/>
          </a:bodyPr>
          <a:lstStyle/>
          <a:p>
            <a:r>
              <a:rPr lang="en-US" altLang="ja-JP" sz="2400"/>
              <a:t>y</a:t>
            </a:r>
            <a:endParaRPr lang="ja-JP" altLang="en-US" sz="2400"/>
          </a:p>
        </p:txBody>
      </p:sp>
      <p:sp>
        <p:nvSpPr>
          <p:cNvPr id="83979" name="テキスト ボックス 57"/>
          <p:cNvSpPr txBox="1">
            <a:spLocks noChangeArrowheads="1"/>
          </p:cNvSpPr>
          <p:nvPr/>
        </p:nvSpPr>
        <p:spPr bwMode="auto">
          <a:xfrm>
            <a:off x="-36513" y="5691188"/>
            <a:ext cx="338138" cy="461962"/>
          </a:xfrm>
          <a:prstGeom prst="rect">
            <a:avLst/>
          </a:prstGeom>
          <a:noFill/>
          <a:ln w="9525">
            <a:noFill/>
            <a:miter lim="800000"/>
            <a:headEnd/>
            <a:tailEnd/>
          </a:ln>
        </p:spPr>
        <p:txBody>
          <a:bodyPr wrap="none">
            <a:spAutoFit/>
          </a:bodyPr>
          <a:lstStyle/>
          <a:p>
            <a:r>
              <a:rPr lang="en-US" altLang="ja-JP" sz="2400"/>
              <a:t>z</a:t>
            </a:r>
            <a:endParaRPr lang="ja-JP" altLang="en-US" sz="2400"/>
          </a:p>
        </p:txBody>
      </p:sp>
      <p:sp>
        <p:nvSpPr>
          <p:cNvPr id="83980" name="テキスト ボックス 58"/>
          <p:cNvSpPr txBox="1">
            <a:spLocks noChangeArrowheads="1"/>
          </p:cNvSpPr>
          <p:nvPr/>
        </p:nvSpPr>
        <p:spPr bwMode="auto">
          <a:xfrm>
            <a:off x="3208338" y="4797425"/>
            <a:ext cx="355600" cy="461963"/>
          </a:xfrm>
          <a:prstGeom prst="rect">
            <a:avLst/>
          </a:prstGeom>
          <a:noFill/>
          <a:ln w="9525">
            <a:noFill/>
            <a:miter lim="800000"/>
            <a:headEnd/>
            <a:tailEnd/>
          </a:ln>
        </p:spPr>
        <p:txBody>
          <a:bodyPr wrap="none">
            <a:spAutoFit/>
          </a:bodyPr>
          <a:lstStyle/>
          <a:p>
            <a:r>
              <a:rPr lang="en-US" altLang="ja-JP" sz="2400"/>
              <a:t>o</a:t>
            </a:r>
            <a:endParaRPr lang="ja-JP" altLang="en-US" sz="2400"/>
          </a:p>
        </p:txBody>
      </p:sp>
      <p:sp>
        <p:nvSpPr>
          <p:cNvPr id="83981" name="テキスト ボックス 59"/>
          <p:cNvSpPr txBox="1">
            <a:spLocks noChangeArrowheads="1"/>
          </p:cNvSpPr>
          <p:nvPr/>
        </p:nvSpPr>
        <p:spPr bwMode="auto">
          <a:xfrm>
            <a:off x="2847975" y="3746500"/>
            <a:ext cx="355600" cy="461963"/>
          </a:xfrm>
          <a:prstGeom prst="rect">
            <a:avLst/>
          </a:prstGeom>
          <a:noFill/>
          <a:ln w="9525">
            <a:noFill/>
            <a:miter lim="800000"/>
            <a:headEnd/>
            <a:tailEnd/>
          </a:ln>
        </p:spPr>
        <p:txBody>
          <a:bodyPr wrap="none">
            <a:spAutoFit/>
          </a:bodyPr>
          <a:lstStyle/>
          <a:p>
            <a:r>
              <a:rPr lang="en-US" altLang="ja-JP" sz="2400"/>
              <a:t>p</a:t>
            </a:r>
            <a:endParaRPr lang="ja-JP" altLang="en-US" sz="2400"/>
          </a:p>
        </p:txBody>
      </p:sp>
    </p:spTree>
  </p:cSld>
  <p:clrMapOvr>
    <a:masterClrMapping/>
  </p:clrMapOvr>
  <p:transition advTm="14149"/>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4" name="直線コネクタ 83"/>
          <p:cNvCxnSpPr>
            <a:endCxn id="80" idx="2"/>
          </p:cNvCxnSpPr>
          <p:nvPr/>
        </p:nvCxnSpPr>
        <p:spPr bwMode="auto">
          <a:xfrm>
            <a:off x="319088" y="4757738"/>
            <a:ext cx="1976437" cy="9525"/>
          </a:xfrm>
          <a:prstGeom prst="line">
            <a:avLst/>
          </a:prstGeom>
          <a:ln w="38100">
            <a:solidFill>
              <a:srgbClr val="FF0000"/>
            </a:solidFill>
          </a:ln>
        </p:spPr>
        <p:style>
          <a:lnRef idx="1">
            <a:schemeClr val="dk1"/>
          </a:lnRef>
          <a:fillRef idx="0">
            <a:schemeClr val="dk1"/>
          </a:fillRef>
          <a:effectRef idx="0">
            <a:schemeClr val="dk1"/>
          </a:effectRef>
          <a:fontRef idx="minor">
            <a:schemeClr val="tx1"/>
          </a:fontRef>
        </p:style>
      </p:cxnSp>
      <p:sp>
        <p:nvSpPr>
          <p:cNvPr id="84995" name="タイトル 1"/>
          <p:cNvSpPr>
            <a:spLocks noGrp="1"/>
          </p:cNvSpPr>
          <p:nvPr>
            <p:ph type="title"/>
          </p:nvPr>
        </p:nvSpPr>
        <p:spPr/>
        <p:txBody>
          <a:bodyPr/>
          <a:lstStyle/>
          <a:p>
            <a:pPr eaLnBrk="1" hangingPunct="1"/>
            <a:r>
              <a:rPr lang="en-US" altLang="ja-JP"/>
              <a:t>2.1</a:t>
            </a:r>
            <a:r>
              <a:rPr lang="ja-JP" altLang="en-US"/>
              <a:t>　用語の説明</a:t>
            </a:r>
          </a:p>
        </p:txBody>
      </p:sp>
      <p:sp>
        <p:nvSpPr>
          <p:cNvPr id="84996" name="コンテンツ プレースホルダー 2"/>
          <p:cNvSpPr>
            <a:spLocks noGrp="1"/>
          </p:cNvSpPr>
          <p:nvPr>
            <p:ph idx="1"/>
          </p:nvPr>
        </p:nvSpPr>
        <p:spPr/>
        <p:txBody>
          <a:bodyPr/>
          <a:lstStyle/>
          <a:p>
            <a:pPr eaLnBrk="1" hangingPunct="1">
              <a:buFont typeface="Wingdings 2" pitchFamily="18" charset="2"/>
              <a:buNone/>
            </a:pPr>
            <a:endParaRPr lang="en-US" altLang="ja-JP" sz="2400"/>
          </a:p>
          <a:p>
            <a:pPr eaLnBrk="1" hangingPunct="1">
              <a:buFont typeface="Wingdings 2" pitchFamily="18" charset="2"/>
              <a:buNone/>
            </a:pPr>
            <a:endParaRPr lang="en-US" altLang="ja-JP" sz="2400"/>
          </a:p>
          <a:p>
            <a:pPr eaLnBrk="1" hangingPunct="1">
              <a:buFont typeface="Wingdings 2" pitchFamily="18" charset="2"/>
              <a:buNone/>
            </a:pPr>
            <a:endParaRPr lang="en-US" altLang="ja-JP" sz="2400"/>
          </a:p>
          <a:p>
            <a:pPr eaLnBrk="1" hangingPunct="1">
              <a:buFont typeface="Wingdings 2" pitchFamily="18" charset="2"/>
              <a:buNone/>
            </a:pPr>
            <a:endParaRPr lang="en-US" altLang="ja-JP" sz="2400"/>
          </a:p>
        </p:txBody>
      </p:sp>
      <p:sp>
        <p:nvSpPr>
          <p:cNvPr id="4" name="コンテンツ プレースホルダー 2"/>
          <p:cNvSpPr txBox="1">
            <a:spLocks/>
          </p:cNvSpPr>
          <p:nvPr/>
        </p:nvSpPr>
        <p:spPr bwMode="auto">
          <a:xfrm>
            <a:off x="609600" y="2087563"/>
            <a:ext cx="8534400" cy="4389437"/>
          </a:xfrm>
          <a:prstGeom prst="rect">
            <a:avLst/>
          </a:prstGeom>
          <a:noFill/>
          <a:ln>
            <a:noFill/>
          </a:ln>
        </p:spPr>
        <p:txBody>
          <a:bodyPr/>
          <a:lstStyle/>
          <a:p>
            <a:pPr marL="273050" indent="-273050">
              <a:spcBef>
                <a:spcPct val="20000"/>
              </a:spcBef>
              <a:buClr>
                <a:srgbClr val="0BD0D9"/>
              </a:buClr>
              <a:buSzPct val="95000"/>
              <a:buFont typeface="Wingdings 2" pitchFamily="18" charset="2"/>
              <a:buNone/>
              <a:defRPr/>
            </a:pPr>
            <a:r>
              <a:rPr lang="ja-JP" altLang="en-US" sz="2400" dirty="0">
                <a:latin typeface="Calibri" pitchFamily="34" charset="0"/>
                <a:ea typeface="+mn-ea"/>
              </a:rPr>
              <a:t>重み付きグラフ：グラフの各辺</a:t>
            </a:r>
            <a:r>
              <a:rPr lang="en-US" altLang="ja-JP" sz="2400" dirty="0">
                <a:latin typeface="Calibri" pitchFamily="34" charset="0"/>
                <a:ea typeface="+mn-ea"/>
              </a:rPr>
              <a:t>e</a:t>
            </a:r>
            <a:r>
              <a:rPr lang="ja-JP" altLang="en-US" sz="2400" dirty="0">
                <a:latin typeface="Calibri" pitchFamily="34" charset="0"/>
                <a:ea typeface="+mn-ea"/>
              </a:rPr>
              <a:t>に重みと呼ばれる実数値</a:t>
            </a:r>
            <a:r>
              <a:rPr lang="en-US" altLang="ja-JP" sz="2400" dirty="0">
                <a:latin typeface="Calibri" pitchFamily="34" charset="0"/>
                <a:ea typeface="+mn-ea"/>
              </a:rPr>
              <a:t>w(e)</a:t>
            </a:r>
          </a:p>
          <a:p>
            <a:pPr marL="273050" indent="-273050">
              <a:spcBef>
                <a:spcPct val="20000"/>
              </a:spcBef>
              <a:buClr>
                <a:srgbClr val="0BD0D9"/>
              </a:buClr>
              <a:buSzPct val="95000"/>
              <a:buFont typeface="Wingdings 2" pitchFamily="18" charset="2"/>
              <a:buNone/>
              <a:defRPr/>
            </a:pPr>
            <a:r>
              <a:rPr lang="en-US" altLang="ja-JP" sz="2400" dirty="0">
                <a:latin typeface="Calibri" pitchFamily="34" charset="0"/>
                <a:ea typeface="+mn-ea"/>
              </a:rPr>
              <a:t>                               </a:t>
            </a:r>
            <a:r>
              <a:rPr lang="ja-JP" altLang="en-US" sz="2400" dirty="0">
                <a:latin typeface="Calibri" pitchFamily="34" charset="0"/>
                <a:ea typeface="+mn-ea"/>
              </a:rPr>
              <a:t>が割り当てられているグラフ</a:t>
            </a: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r>
              <a:rPr lang="ja-JP" altLang="en-US" sz="2400" dirty="0">
                <a:latin typeface="Calibri" pitchFamily="34" charset="0"/>
                <a:ea typeface="+mn-ea"/>
              </a:rPr>
              <a:t>グラフ及び部分グラフの重み：含まれている辺の重みの総和</a:t>
            </a: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r>
              <a:rPr lang="en-US" altLang="ja-JP" sz="2400" dirty="0">
                <a:latin typeface="Calibri" pitchFamily="34" charset="0"/>
                <a:ea typeface="+mn-ea"/>
              </a:rPr>
              <a:t>w(</a:t>
            </a:r>
            <a:r>
              <a:rPr lang="en-US" altLang="ja-JP" sz="2400" dirty="0" err="1">
                <a:latin typeface="Calibri" pitchFamily="34" charset="0"/>
                <a:ea typeface="+mn-ea"/>
              </a:rPr>
              <a:t>u,v</a:t>
            </a:r>
            <a:r>
              <a:rPr lang="en-US" altLang="ja-JP" sz="2400" dirty="0">
                <a:latin typeface="Calibri" pitchFamily="34" charset="0"/>
                <a:ea typeface="+mn-ea"/>
              </a:rPr>
              <a:t>)</a:t>
            </a:r>
            <a:r>
              <a:rPr lang="ja-JP" altLang="en-US" sz="2400" dirty="0">
                <a:latin typeface="Calibri" pitchFamily="34" charset="0"/>
                <a:ea typeface="+mn-ea"/>
              </a:rPr>
              <a:t>：重みが最小の </a:t>
            </a:r>
            <a:r>
              <a:rPr lang="en-US" altLang="ja-JP" sz="2400" dirty="0">
                <a:latin typeface="Calibri" pitchFamily="34" charset="0"/>
                <a:ea typeface="+mn-ea"/>
              </a:rPr>
              <a:t>u-v </a:t>
            </a:r>
            <a:r>
              <a:rPr lang="ja-JP" altLang="en-US" sz="2400" dirty="0">
                <a:latin typeface="Calibri" pitchFamily="34" charset="0"/>
                <a:ea typeface="+mn-ea"/>
              </a:rPr>
              <a:t>道の重み</a:t>
            </a: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r>
              <a:rPr lang="ja-JP" altLang="en-US" sz="2400" dirty="0">
                <a:latin typeface="Calibri" pitchFamily="34" charset="0"/>
                <a:ea typeface="+mn-ea"/>
              </a:rPr>
              <a:t>　　　　　　　　　　　　　　　　</a:t>
            </a: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r>
              <a:rPr lang="en-US" altLang="ja-JP" sz="2400" dirty="0">
                <a:latin typeface="Calibri" pitchFamily="34" charset="0"/>
                <a:ea typeface="+mn-ea"/>
              </a:rPr>
              <a:t>                                                w(</a:t>
            </a:r>
            <a:r>
              <a:rPr lang="en-US" altLang="ja-JP" sz="2400" dirty="0" err="1">
                <a:latin typeface="Calibri" pitchFamily="34" charset="0"/>
                <a:ea typeface="+mn-ea"/>
              </a:rPr>
              <a:t>u,x</a:t>
            </a:r>
            <a:r>
              <a:rPr lang="en-US" altLang="ja-JP" sz="2400" dirty="0">
                <a:latin typeface="Calibri" pitchFamily="34" charset="0"/>
                <a:ea typeface="+mn-ea"/>
              </a:rPr>
              <a:t>)=3</a:t>
            </a:r>
          </a:p>
        </p:txBody>
      </p:sp>
      <p:cxnSp>
        <p:nvCxnSpPr>
          <p:cNvPr id="70" name="直線コネクタ 69"/>
          <p:cNvCxnSpPr/>
          <p:nvPr/>
        </p:nvCxnSpPr>
        <p:spPr bwMode="auto">
          <a:xfrm flipV="1">
            <a:off x="334963" y="4181475"/>
            <a:ext cx="1042987" cy="585788"/>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71" name="直線コネクタ 70"/>
          <p:cNvCxnSpPr/>
          <p:nvPr/>
        </p:nvCxnSpPr>
        <p:spPr bwMode="auto">
          <a:xfrm>
            <a:off x="1377950" y="4181475"/>
            <a:ext cx="1000125" cy="585788"/>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72" name="直線コネクタ 71"/>
          <p:cNvCxnSpPr>
            <a:endCxn id="81" idx="0"/>
          </p:cNvCxnSpPr>
          <p:nvPr/>
        </p:nvCxnSpPr>
        <p:spPr bwMode="auto">
          <a:xfrm rot="5400000">
            <a:off x="-146050" y="5248276"/>
            <a:ext cx="962025" cy="0"/>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73" name="直線コネクタ 72"/>
          <p:cNvCxnSpPr/>
          <p:nvPr/>
        </p:nvCxnSpPr>
        <p:spPr bwMode="auto">
          <a:xfrm>
            <a:off x="334963" y="5813425"/>
            <a:ext cx="1042987" cy="585788"/>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74" name="直線コネクタ 73"/>
          <p:cNvCxnSpPr/>
          <p:nvPr/>
        </p:nvCxnSpPr>
        <p:spPr bwMode="auto">
          <a:xfrm flipV="1">
            <a:off x="1377950" y="5813425"/>
            <a:ext cx="1000125" cy="585788"/>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75" name="直線コネクタ 74"/>
          <p:cNvCxnSpPr/>
          <p:nvPr/>
        </p:nvCxnSpPr>
        <p:spPr bwMode="auto">
          <a:xfrm rot="5400000">
            <a:off x="1855787" y="5291138"/>
            <a:ext cx="1044575" cy="0"/>
          </a:xfrm>
          <a:prstGeom prst="line">
            <a:avLst/>
          </a:prstGeom>
          <a:ln w="38100">
            <a:solidFill>
              <a:srgbClr val="FF0000"/>
            </a:solidFill>
          </a:ln>
        </p:spPr>
        <p:style>
          <a:lnRef idx="1">
            <a:schemeClr val="dk1"/>
          </a:lnRef>
          <a:fillRef idx="0">
            <a:schemeClr val="dk1"/>
          </a:fillRef>
          <a:effectRef idx="0">
            <a:schemeClr val="dk1"/>
          </a:effectRef>
          <a:fontRef idx="minor">
            <a:schemeClr val="tx1"/>
          </a:fontRef>
        </p:style>
      </p:cxnSp>
      <p:cxnSp>
        <p:nvCxnSpPr>
          <p:cNvPr id="76" name="直線コネクタ 75"/>
          <p:cNvCxnSpPr>
            <a:stCxn id="86" idx="1"/>
          </p:cNvCxnSpPr>
          <p:nvPr/>
        </p:nvCxnSpPr>
        <p:spPr bwMode="auto">
          <a:xfrm rot="16200000" flipV="1">
            <a:off x="2812256" y="4255294"/>
            <a:ext cx="454025" cy="433388"/>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77" name="直線コネクタ 76"/>
          <p:cNvCxnSpPr>
            <a:endCxn id="87" idx="3"/>
          </p:cNvCxnSpPr>
          <p:nvPr/>
        </p:nvCxnSpPr>
        <p:spPr bwMode="auto">
          <a:xfrm rot="5400000" flipH="1" flipV="1">
            <a:off x="2308225" y="4311650"/>
            <a:ext cx="512763" cy="373063"/>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sp>
        <p:nvSpPr>
          <p:cNvPr id="78" name="円/楕円 77"/>
          <p:cNvSpPr/>
          <p:nvPr/>
        </p:nvSpPr>
        <p:spPr bwMode="auto">
          <a:xfrm>
            <a:off x="250825" y="4683125"/>
            <a:ext cx="168275" cy="166688"/>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79" name="円/楕円 78"/>
          <p:cNvSpPr/>
          <p:nvPr/>
        </p:nvSpPr>
        <p:spPr bwMode="auto">
          <a:xfrm>
            <a:off x="1295400" y="4097338"/>
            <a:ext cx="165100" cy="16827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80" name="円/楕円 79"/>
          <p:cNvSpPr/>
          <p:nvPr/>
        </p:nvSpPr>
        <p:spPr bwMode="auto">
          <a:xfrm>
            <a:off x="2295525" y="4683125"/>
            <a:ext cx="166688" cy="166688"/>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81" name="円/楕円 80"/>
          <p:cNvSpPr/>
          <p:nvPr/>
        </p:nvSpPr>
        <p:spPr bwMode="auto">
          <a:xfrm>
            <a:off x="250825" y="5729288"/>
            <a:ext cx="168275" cy="16827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82" name="円/楕円 81"/>
          <p:cNvSpPr/>
          <p:nvPr/>
        </p:nvSpPr>
        <p:spPr bwMode="auto">
          <a:xfrm>
            <a:off x="1295400" y="6316663"/>
            <a:ext cx="165100" cy="166687"/>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83" name="円/楕円 82"/>
          <p:cNvSpPr/>
          <p:nvPr/>
        </p:nvSpPr>
        <p:spPr bwMode="auto">
          <a:xfrm>
            <a:off x="2295525" y="5729288"/>
            <a:ext cx="166688" cy="16827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cxnSp>
        <p:nvCxnSpPr>
          <p:cNvPr id="85" name="直線コネクタ 84"/>
          <p:cNvCxnSpPr>
            <a:endCxn id="86" idx="2"/>
          </p:cNvCxnSpPr>
          <p:nvPr/>
        </p:nvCxnSpPr>
        <p:spPr bwMode="auto">
          <a:xfrm>
            <a:off x="2390775" y="4746625"/>
            <a:ext cx="839788" cy="11113"/>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sp>
        <p:nvSpPr>
          <p:cNvPr id="86" name="円/楕円 85"/>
          <p:cNvSpPr/>
          <p:nvPr/>
        </p:nvSpPr>
        <p:spPr bwMode="auto">
          <a:xfrm>
            <a:off x="3230563" y="4673600"/>
            <a:ext cx="168275" cy="16827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87" name="円/楕円 86"/>
          <p:cNvSpPr/>
          <p:nvPr/>
        </p:nvSpPr>
        <p:spPr bwMode="auto">
          <a:xfrm>
            <a:off x="2727325" y="4097338"/>
            <a:ext cx="168275" cy="16827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85015" name="テキスト ボックス 87"/>
          <p:cNvSpPr txBox="1">
            <a:spLocks noChangeArrowheads="1"/>
          </p:cNvSpPr>
          <p:nvPr/>
        </p:nvSpPr>
        <p:spPr bwMode="auto">
          <a:xfrm>
            <a:off x="-3175" y="4354513"/>
            <a:ext cx="355600" cy="461962"/>
          </a:xfrm>
          <a:prstGeom prst="rect">
            <a:avLst/>
          </a:prstGeom>
          <a:noFill/>
          <a:ln w="9525">
            <a:noFill/>
            <a:miter lim="800000"/>
            <a:headEnd/>
            <a:tailEnd/>
          </a:ln>
        </p:spPr>
        <p:txBody>
          <a:bodyPr wrap="none">
            <a:spAutoFit/>
          </a:bodyPr>
          <a:lstStyle/>
          <a:p>
            <a:r>
              <a:rPr lang="en-US" altLang="ja-JP" sz="2400"/>
              <a:t>u</a:t>
            </a:r>
            <a:endParaRPr lang="ja-JP" altLang="en-US" sz="2400"/>
          </a:p>
        </p:txBody>
      </p:sp>
      <p:sp>
        <p:nvSpPr>
          <p:cNvPr id="85016" name="テキスト ボックス 88"/>
          <p:cNvSpPr txBox="1">
            <a:spLocks noChangeArrowheads="1"/>
          </p:cNvSpPr>
          <p:nvPr/>
        </p:nvSpPr>
        <p:spPr bwMode="auto">
          <a:xfrm>
            <a:off x="1042988" y="3716338"/>
            <a:ext cx="339725" cy="461962"/>
          </a:xfrm>
          <a:prstGeom prst="rect">
            <a:avLst/>
          </a:prstGeom>
          <a:noFill/>
          <a:ln w="9525">
            <a:noFill/>
            <a:miter lim="800000"/>
            <a:headEnd/>
            <a:tailEnd/>
          </a:ln>
        </p:spPr>
        <p:txBody>
          <a:bodyPr wrap="none">
            <a:spAutoFit/>
          </a:bodyPr>
          <a:lstStyle/>
          <a:p>
            <a:r>
              <a:rPr lang="en-US" altLang="ja-JP" sz="2400"/>
              <a:t>v</a:t>
            </a:r>
            <a:endParaRPr lang="ja-JP" altLang="en-US" sz="2400"/>
          </a:p>
        </p:txBody>
      </p:sp>
      <p:sp>
        <p:nvSpPr>
          <p:cNvPr id="85017" name="テキスト ボックス 89"/>
          <p:cNvSpPr txBox="1">
            <a:spLocks noChangeArrowheads="1"/>
          </p:cNvSpPr>
          <p:nvPr/>
        </p:nvSpPr>
        <p:spPr bwMode="auto">
          <a:xfrm>
            <a:off x="2411413" y="4797425"/>
            <a:ext cx="407987" cy="461963"/>
          </a:xfrm>
          <a:prstGeom prst="rect">
            <a:avLst/>
          </a:prstGeom>
          <a:noFill/>
          <a:ln w="9525">
            <a:noFill/>
            <a:miter lim="800000"/>
            <a:headEnd/>
            <a:tailEnd/>
          </a:ln>
        </p:spPr>
        <p:txBody>
          <a:bodyPr wrap="none">
            <a:spAutoFit/>
          </a:bodyPr>
          <a:lstStyle/>
          <a:p>
            <a:r>
              <a:rPr lang="en-US" altLang="ja-JP" sz="2400"/>
              <a:t>w</a:t>
            </a:r>
            <a:endParaRPr lang="ja-JP" altLang="en-US" sz="2400"/>
          </a:p>
        </p:txBody>
      </p:sp>
      <p:sp>
        <p:nvSpPr>
          <p:cNvPr id="85018" name="テキスト ボックス 90"/>
          <p:cNvSpPr txBox="1">
            <a:spLocks noChangeArrowheads="1"/>
          </p:cNvSpPr>
          <p:nvPr/>
        </p:nvSpPr>
        <p:spPr bwMode="auto">
          <a:xfrm>
            <a:off x="2411413" y="5618163"/>
            <a:ext cx="338137" cy="461962"/>
          </a:xfrm>
          <a:prstGeom prst="rect">
            <a:avLst/>
          </a:prstGeom>
          <a:noFill/>
          <a:ln w="9525">
            <a:noFill/>
            <a:miter lim="800000"/>
            <a:headEnd/>
            <a:tailEnd/>
          </a:ln>
        </p:spPr>
        <p:txBody>
          <a:bodyPr wrap="none">
            <a:spAutoFit/>
          </a:bodyPr>
          <a:lstStyle/>
          <a:p>
            <a:r>
              <a:rPr lang="en-US" altLang="ja-JP" sz="2400"/>
              <a:t>x</a:t>
            </a:r>
            <a:endParaRPr lang="ja-JP" altLang="en-US" sz="2400"/>
          </a:p>
        </p:txBody>
      </p:sp>
      <p:sp>
        <p:nvSpPr>
          <p:cNvPr id="85019" name="テキスト ボックス 91"/>
          <p:cNvSpPr txBox="1">
            <a:spLocks noChangeArrowheads="1"/>
          </p:cNvSpPr>
          <p:nvPr/>
        </p:nvSpPr>
        <p:spPr bwMode="auto">
          <a:xfrm>
            <a:off x="1331913" y="6381750"/>
            <a:ext cx="338137" cy="461963"/>
          </a:xfrm>
          <a:prstGeom prst="rect">
            <a:avLst/>
          </a:prstGeom>
          <a:noFill/>
          <a:ln w="9525">
            <a:noFill/>
            <a:miter lim="800000"/>
            <a:headEnd/>
            <a:tailEnd/>
          </a:ln>
        </p:spPr>
        <p:txBody>
          <a:bodyPr wrap="none">
            <a:spAutoFit/>
          </a:bodyPr>
          <a:lstStyle/>
          <a:p>
            <a:r>
              <a:rPr lang="en-US" altLang="ja-JP" sz="2400"/>
              <a:t>y</a:t>
            </a:r>
            <a:endParaRPr lang="ja-JP" altLang="en-US" sz="2400"/>
          </a:p>
        </p:txBody>
      </p:sp>
      <p:sp>
        <p:nvSpPr>
          <p:cNvPr id="85020" name="テキスト ボックス 92"/>
          <p:cNvSpPr txBox="1">
            <a:spLocks noChangeArrowheads="1"/>
          </p:cNvSpPr>
          <p:nvPr/>
        </p:nvSpPr>
        <p:spPr bwMode="auto">
          <a:xfrm>
            <a:off x="-36513" y="5691188"/>
            <a:ext cx="338138" cy="461962"/>
          </a:xfrm>
          <a:prstGeom prst="rect">
            <a:avLst/>
          </a:prstGeom>
          <a:noFill/>
          <a:ln w="9525">
            <a:noFill/>
            <a:miter lim="800000"/>
            <a:headEnd/>
            <a:tailEnd/>
          </a:ln>
        </p:spPr>
        <p:txBody>
          <a:bodyPr wrap="none">
            <a:spAutoFit/>
          </a:bodyPr>
          <a:lstStyle/>
          <a:p>
            <a:r>
              <a:rPr lang="en-US" altLang="ja-JP" sz="2400"/>
              <a:t>z</a:t>
            </a:r>
            <a:endParaRPr lang="ja-JP" altLang="en-US" sz="2400"/>
          </a:p>
        </p:txBody>
      </p:sp>
      <p:sp>
        <p:nvSpPr>
          <p:cNvPr id="85021" name="テキスト ボックス 93"/>
          <p:cNvSpPr txBox="1">
            <a:spLocks noChangeArrowheads="1"/>
          </p:cNvSpPr>
          <p:nvPr/>
        </p:nvSpPr>
        <p:spPr bwMode="auto">
          <a:xfrm>
            <a:off x="3208338" y="4797425"/>
            <a:ext cx="355600" cy="461963"/>
          </a:xfrm>
          <a:prstGeom prst="rect">
            <a:avLst/>
          </a:prstGeom>
          <a:noFill/>
          <a:ln w="9525">
            <a:noFill/>
            <a:miter lim="800000"/>
            <a:headEnd/>
            <a:tailEnd/>
          </a:ln>
        </p:spPr>
        <p:txBody>
          <a:bodyPr wrap="none">
            <a:spAutoFit/>
          </a:bodyPr>
          <a:lstStyle/>
          <a:p>
            <a:r>
              <a:rPr lang="en-US" altLang="ja-JP" sz="2400"/>
              <a:t>o</a:t>
            </a:r>
            <a:endParaRPr lang="ja-JP" altLang="en-US" sz="2400"/>
          </a:p>
        </p:txBody>
      </p:sp>
      <p:sp>
        <p:nvSpPr>
          <p:cNvPr id="85022" name="テキスト ボックス 94"/>
          <p:cNvSpPr txBox="1">
            <a:spLocks noChangeArrowheads="1"/>
          </p:cNvSpPr>
          <p:nvPr/>
        </p:nvSpPr>
        <p:spPr bwMode="auto">
          <a:xfrm>
            <a:off x="2847975" y="3746500"/>
            <a:ext cx="355600" cy="461963"/>
          </a:xfrm>
          <a:prstGeom prst="rect">
            <a:avLst/>
          </a:prstGeom>
          <a:noFill/>
          <a:ln w="9525">
            <a:noFill/>
            <a:miter lim="800000"/>
            <a:headEnd/>
            <a:tailEnd/>
          </a:ln>
        </p:spPr>
        <p:txBody>
          <a:bodyPr wrap="none">
            <a:spAutoFit/>
          </a:bodyPr>
          <a:lstStyle/>
          <a:p>
            <a:r>
              <a:rPr lang="en-US" altLang="ja-JP" sz="2400"/>
              <a:t>p</a:t>
            </a:r>
            <a:endParaRPr lang="ja-JP" altLang="en-US" sz="2400"/>
          </a:p>
        </p:txBody>
      </p:sp>
      <p:sp>
        <p:nvSpPr>
          <p:cNvPr id="85023" name="テキスト ボックス 95"/>
          <p:cNvSpPr txBox="1">
            <a:spLocks noChangeArrowheads="1"/>
          </p:cNvSpPr>
          <p:nvPr/>
        </p:nvSpPr>
        <p:spPr bwMode="auto">
          <a:xfrm>
            <a:off x="542925" y="4076700"/>
            <a:ext cx="357188" cy="461963"/>
          </a:xfrm>
          <a:prstGeom prst="rect">
            <a:avLst/>
          </a:prstGeom>
          <a:noFill/>
          <a:ln w="9525">
            <a:noFill/>
            <a:miter lim="800000"/>
            <a:headEnd/>
            <a:tailEnd/>
          </a:ln>
        </p:spPr>
        <p:txBody>
          <a:bodyPr wrap="none">
            <a:spAutoFit/>
          </a:bodyPr>
          <a:lstStyle/>
          <a:p>
            <a:r>
              <a:rPr lang="en-US" altLang="ja-JP" sz="2400"/>
              <a:t>2</a:t>
            </a:r>
            <a:endParaRPr lang="ja-JP" altLang="en-US" sz="2400"/>
          </a:p>
        </p:txBody>
      </p:sp>
      <p:sp>
        <p:nvSpPr>
          <p:cNvPr id="85024" name="テキスト ボックス 96"/>
          <p:cNvSpPr txBox="1">
            <a:spLocks noChangeArrowheads="1"/>
          </p:cNvSpPr>
          <p:nvPr/>
        </p:nvSpPr>
        <p:spPr bwMode="auto">
          <a:xfrm>
            <a:off x="323850" y="5084763"/>
            <a:ext cx="355600" cy="461962"/>
          </a:xfrm>
          <a:prstGeom prst="rect">
            <a:avLst/>
          </a:prstGeom>
          <a:noFill/>
          <a:ln w="9525">
            <a:noFill/>
            <a:miter lim="800000"/>
            <a:headEnd/>
            <a:tailEnd/>
          </a:ln>
        </p:spPr>
        <p:txBody>
          <a:bodyPr wrap="none">
            <a:spAutoFit/>
          </a:bodyPr>
          <a:lstStyle/>
          <a:p>
            <a:r>
              <a:rPr lang="en-US" altLang="ja-JP" sz="2400"/>
              <a:t>3</a:t>
            </a:r>
            <a:endParaRPr lang="ja-JP" altLang="en-US" sz="2400"/>
          </a:p>
        </p:txBody>
      </p:sp>
      <p:sp>
        <p:nvSpPr>
          <p:cNvPr id="85025" name="テキスト ボックス 97"/>
          <p:cNvSpPr txBox="1">
            <a:spLocks noChangeArrowheads="1"/>
          </p:cNvSpPr>
          <p:nvPr/>
        </p:nvSpPr>
        <p:spPr bwMode="auto">
          <a:xfrm>
            <a:off x="542925" y="6021388"/>
            <a:ext cx="357188" cy="461962"/>
          </a:xfrm>
          <a:prstGeom prst="rect">
            <a:avLst/>
          </a:prstGeom>
          <a:noFill/>
          <a:ln w="9525">
            <a:noFill/>
            <a:miter lim="800000"/>
            <a:headEnd/>
            <a:tailEnd/>
          </a:ln>
        </p:spPr>
        <p:txBody>
          <a:bodyPr wrap="none">
            <a:spAutoFit/>
          </a:bodyPr>
          <a:lstStyle/>
          <a:p>
            <a:r>
              <a:rPr lang="en-US" altLang="ja-JP" sz="2400"/>
              <a:t>1</a:t>
            </a:r>
            <a:endParaRPr lang="ja-JP" altLang="en-US" sz="2400"/>
          </a:p>
        </p:txBody>
      </p:sp>
      <p:sp>
        <p:nvSpPr>
          <p:cNvPr id="85026" name="テキスト ボックス 98"/>
          <p:cNvSpPr txBox="1">
            <a:spLocks noChangeArrowheads="1"/>
          </p:cNvSpPr>
          <p:nvPr/>
        </p:nvSpPr>
        <p:spPr bwMode="auto">
          <a:xfrm>
            <a:off x="1835150" y="6021388"/>
            <a:ext cx="357188" cy="461962"/>
          </a:xfrm>
          <a:prstGeom prst="rect">
            <a:avLst/>
          </a:prstGeom>
          <a:noFill/>
          <a:ln w="9525">
            <a:noFill/>
            <a:miter lim="800000"/>
            <a:headEnd/>
            <a:tailEnd/>
          </a:ln>
        </p:spPr>
        <p:txBody>
          <a:bodyPr wrap="none">
            <a:spAutoFit/>
          </a:bodyPr>
          <a:lstStyle/>
          <a:p>
            <a:r>
              <a:rPr lang="en-US" altLang="ja-JP" sz="2400"/>
              <a:t>5</a:t>
            </a:r>
            <a:endParaRPr lang="ja-JP" altLang="en-US" sz="2400"/>
          </a:p>
        </p:txBody>
      </p:sp>
      <p:sp>
        <p:nvSpPr>
          <p:cNvPr id="85027" name="テキスト ボックス 99"/>
          <p:cNvSpPr txBox="1">
            <a:spLocks noChangeArrowheads="1"/>
          </p:cNvSpPr>
          <p:nvPr/>
        </p:nvSpPr>
        <p:spPr bwMode="auto">
          <a:xfrm>
            <a:off x="1839913" y="4076700"/>
            <a:ext cx="355600" cy="461963"/>
          </a:xfrm>
          <a:prstGeom prst="rect">
            <a:avLst/>
          </a:prstGeom>
          <a:noFill/>
          <a:ln w="9525">
            <a:noFill/>
            <a:miter lim="800000"/>
            <a:headEnd/>
            <a:tailEnd/>
          </a:ln>
        </p:spPr>
        <p:txBody>
          <a:bodyPr wrap="none">
            <a:spAutoFit/>
          </a:bodyPr>
          <a:lstStyle/>
          <a:p>
            <a:r>
              <a:rPr lang="en-US" altLang="ja-JP" sz="2400"/>
              <a:t>4</a:t>
            </a:r>
            <a:endParaRPr lang="ja-JP" altLang="en-US" sz="2400"/>
          </a:p>
        </p:txBody>
      </p:sp>
      <p:sp>
        <p:nvSpPr>
          <p:cNvPr id="85028" name="テキスト ボックス 100"/>
          <p:cNvSpPr txBox="1">
            <a:spLocks noChangeArrowheads="1"/>
          </p:cNvSpPr>
          <p:nvPr/>
        </p:nvSpPr>
        <p:spPr bwMode="auto">
          <a:xfrm>
            <a:off x="1116013" y="4724400"/>
            <a:ext cx="355600" cy="461963"/>
          </a:xfrm>
          <a:prstGeom prst="rect">
            <a:avLst/>
          </a:prstGeom>
          <a:noFill/>
          <a:ln w="9525">
            <a:noFill/>
            <a:miter lim="800000"/>
            <a:headEnd/>
            <a:tailEnd/>
          </a:ln>
        </p:spPr>
        <p:txBody>
          <a:bodyPr wrap="none">
            <a:spAutoFit/>
          </a:bodyPr>
          <a:lstStyle/>
          <a:p>
            <a:r>
              <a:rPr lang="en-US" altLang="ja-JP" sz="2400"/>
              <a:t>1</a:t>
            </a:r>
            <a:endParaRPr lang="ja-JP" altLang="en-US" sz="2400"/>
          </a:p>
        </p:txBody>
      </p:sp>
      <p:sp>
        <p:nvSpPr>
          <p:cNvPr id="85029" name="テキスト ボックス 101"/>
          <p:cNvSpPr txBox="1">
            <a:spLocks noChangeArrowheads="1"/>
          </p:cNvSpPr>
          <p:nvPr/>
        </p:nvSpPr>
        <p:spPr bwMode="auto">
          <a:xfrm>
            <a:off x="1982788" y="5084763"/>
            <a:ext cx="357187" cy="461962"/>
          </a:xfrm>
          <a:prstGeom prst="rect">
            <a:avLst/>
          </a:prstGeom>
          <a:noFill/>
          <a:ln w="9525">
            <a:noFill/>
            <a:miter lim="800000"/>
            <a:headEnd/>
            <a:tailEnd/>
          </a:ln>
        </p:spPr>
        <p:txBody>
          <a:bodyPr wrap="none">
            <a:spAutoFit/>
          </a:bodyPr>
          <a:lstStyle/>
          <a:p>
            <a:r>
              <a:rPr lang="en-US" altLang="ja-JP" sz="2400"/>
              <a:t>2</a:t>
            </a:r>
            <a:endParaRPr lang="ja-JP" altLang="en-US" sz="2400"/>
          </a:p>
        </p:txBody>
      </p:sp>
      <p:sp>
        <p:nvSpPr>
          <p:cNvPr id="85030" name="テキスト ボックス 102"/>
          <p:cNvSpPr txBox="1">
            <a:spLocks noChangeArrowheads="1"/>
          </p:cNvSpPr>
          <p:nvPr/>
        </p:nvSpPr>
        <p:spPr bwMode="auto">
          <a:xfrm>
            <a:off x="2268538" y="4048125"/>
            <a:ext cx="355600" cy="460375"/>
          </a:xfrm>
          <a:prstGeom prst="rect">
            <a:avLst/>
          </a:prstGeom>
          <a:noFill/>
          <a:ln w="9525">
            <a:noFill/>
            <a:miter lim="800000"/>
            <a:headEnd/>
            <a:tailEnd/>
          </a:ln>
        </p:spPr>
        <p:txBody>
          <a:bodyPr wrap="none">
            <a:spAutoFit/>
          </a:bodyPr>
          <a:lstStyle/>
          <a:p>
            <a:r>
              <a:rPr lang="en-US" altLang="ja-JP" sz="2400"/>
              <a:t>2</a:t>
            </a:r>
            <a:endParaRPr lang="ja-JP" altLang="en-US" sz="2400"/>
          </a:p>
        </p:txBody>
      </p:sp>
      <p:sp>
        <p:nvSpPr>
          <p:cNvPr id="85031" name="テキスト ボックス 103"/>
          <p:cNvSpPr txBox="1">
            <a:spLocks noChangeArrowheads="1"/>
          </p:cNvSpPr>
          <p:nvPr/>
        </p:nvSpPr>
        <p:spPr bwMode="auto">
          <a:xfrm>
            <a:off x="3063875" y="4076700"/>
            <a:ext cx="355600" cy="461963"/>
          </a:xfrm>
          <a:prstGeom prst="rect">
            <a:avLst/>
          </a:prstGeom>
          <a:noFill/>
          <a:ln w="9525">
            <a:noFill/>
            <a:miter lim="800000"/>
            <a:headEnd/>
            <a:tailEnd/>
          </a:ln>
        </p:spPr>
        <p:txBody>
          <a:bodyPr wrap="none">
            <a:spAutoFit/>
          </a:bodyPr>
          <a:lstStyle/>
          <a:p>
            <a:r>
              <a:rPr lang="en-US" altLang="ja-JP" sz="2400"/>
              <a:t>3</a:t>
            </a:r>
            <a:endParaRPr lang="ja-JP" altLang="en-US" sz="2400"/>
          </a:p>
        </p:txBody>
      </p:sp>
      <p:sp>
        <p:nvSpPr>
          <p:cNvPr id="85032" name="テキスト ボックス 104"/>
          <p:cNvSpPr txBox="1">
            <a:spLocks noChangeArrowheads="1"/>
          </p:cNvSpPr>
          <p:nvPr/>
        </p:nvSpPr>
        <p:spPr bwMode="auto">
          <a:xfrm>
            <a:off x="2771775" y="4724400"/>
            <a:ext cx="355600" cy="461963"/>
          </a:xfrm>
          <a:prstGeom prst="rect">
            <a:avLst/>
          </a:prstGeom>
          <a:noFill/>
          <a:ln w="9525">
            <a:noFill/>
            <a:miter lim="800000"/>
            <a:headEnd/>
            <a:tailEnd/>
          </a:ln>
        </p:spPr>
        <p:txBody>
          <a:bodyPr wrap="none">
            <a:spAutoFit/>
          </a:bodyPr>
          <a:lstStyle/>
          <a:p>
            <a:r>
              <a:rPr lang="en-US" altLang="ja-JP" sz="2400"/>
              <a:t>4</a:t>
            </a:r>
            <a:endParaRPr lang="ja-JP" altLang="en-US" sz="2400"/>
          </a:p>
        </p:txBody>
      </p:sp>
    </p:spTree>
  </p:cSld>
  <p:clrMapOvr>
    <a:masterClrMapping/>
  </p:clrMapOvr>
  <p:transition advTm="14149"/>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タイトル 1"/>
          <p:cNvSpPr>
            <a:spLocks noGrp="1"/>
          </p:cNvSpPr>
          <p:nvPr>
            <p:ph type="title"/>
          </p:nvPr>
        </p:nvSpPr>
        <p:spPr/>
        <p:txBody>
          <a:bodyPr/>
          <a:lstStyle/>
          <a:p>
            <a:pPr eaLnBrk="1" hangingPunct="1"/>
            <a:r>
              <a:rPr lang="en-US" altLang="ja-JP"/>
              <a:t>2.1</a:t>
            </a:r>
            <a:r>
              <a:rPr lang="ja-JP" altLang="en-US"/>
              <a:t>　用語の説明</a:t>
            </a:r>
          </a:p>
        </p:txBody>
      </p:sp>
      <p:sp>
        <p:nvSpPr>
          <p:cNvPr id="86019" name="コンテンツ プレースホルダー 2"/>
          <p:cNvSpPr>
            <a:spLocks noGrp="1"/>
          </p:cNvSpPr>
          <p:nvPr>
            <p:ph idx="1"/>
          </p:nvPr>
        </p:nvSpPr>
        <p:spPr/>
        <p:txBody>
          <a:bodyPr/>
          <a:lstStyle/>
          <a:p>
            <a:pPr eaLnBrk="1" hangingPunct="1">
              <a:buFont typeface="Wingdings 2" pitchFamily="18" charset="2"/>
              <a:buNone/>
            </a:pPr>
            <a:endParaRPr lang="en-US" altLang="ja-JP" sz="2400"/>
          </a:p>
          <a:p>
            <a:pPr eaLnBrk="1" hangingPunct="1">
              <a:buFont typeface="Wingdings 2" pitchFamily="18" charset="2"/>
              <a:buNone/>
            </a:pPr>
            <a:endParaRPr lang="en-US" altLang="ja-JP" sz="2400"/>
          </a:p>
          <a:p>
            <a:pPr eaLnBrk="1" hangingPunct="1">
              <a:buFont typeface="Wingdings 2" pitchFamily="18" charset="2"/>
              <a:buNone/>
            </a:pPr>
            <a:endParaRPr lang="en-US" altLang="ja-JP" sz="2400"/>
          </a:p>
          <a:p>
            <a:pPr eaLnBrk="1" hangingPunct="1">
              <a:buFont typeface="Wingdings 2" pitchFamily="18" charset="2"/>
              <a:buNone/>
            </a:pPr>
            <a:endParaRPr lang="en-US" altLang="ja-JP" sz="2400"/>
          </a:p>
        </p:txBody>
      </p:sp>
      <p:sp>
        <p:nvSpPr>
          <p:cNvPr id="4" name="コンテンツ プレースホルダー 2"/>
          <p:cNvSpPr txBox="1">
            <a:spLocks/>
          </p:cNvSpPr>
          <p:nvPr/>
        </p:nvSpPr>
        <p:spPr bwMode="auto">
          <a:xfrm>
            <a:off x="609600" y="2087563"/>
            <a:ext cx="8534400" cy="4389437"/>
          </a:xfrm>
          <a:prstGeom prst="rect">
            <a:avLst/>
          </a:prstGeom>
          <a:noFill/>
          <a:ln>
            <a:noFill/>
          </a:ln>
        </p:spPr>
        <p:txBody>
          <a:bodyPr/>
          <a:lstStyle/>
          <a:p>
            <a:pPr marL="273050" indent="-273050">
              <a:spcBef>
                <a:spcPct val="20000"/>
              </a:spcBef>
              <a:buClr>
                <a:srgbClr val="0BD0D9"/>
              </a:buClr>
              <a:buSzPct val="95000"/>
              <a:buFont typeface="Wingdings 2" pitchFamily="18" charset="2"/>
              <a:buNone/>
              <a:defRPr/>
            </a:pPr>
            <a:r>
              <a:rPr lang="ja-JP" altLang="en-US" sz="2400" dirty="0">
                <a:latin typeface="Calibri" pitchFamily="34" charset="0"/>
                <a:ea typeface="+mn-ea"/>
              </a:rPr>
              <a:t>重み付きグラフ：グラフの各辺</a:t>
            </a:r>
            <a:r>
              <a:rPr lang="en-US" altLang="ja-JP" sz="2400" dirty="0">
                <a:latin typeface="Calibri" pitchFamily="34" charset="0"/>
                <a:ea typeface="+mn-ea"/>
              </a:rPr>
              <a:t>e</a:t>
            </a:r>
            <a:r>
              <a:rPr lang="ja-JP" altLang="en-US" sz="2400" dirty="0">
                <a:latin typeface="Calibri" pitchFamily="34" charset="0"/>
                <a:ea typeface="+mn-ea"/>
              </a:rPr>
              <a:t>に重みと呼ばれる実数値</a:t>
            </a:r>
            <a:r>
              <a:rPr lang="en-US" altLang="ja-JP" sz="2400" dirty="0">
                <a:latin typeface="Calibri" pitchFamily="34" charset="0"/>
                <a:ea typeface="+mn-ea"/>
              </a:rPr>
              <a:t>w(e)</a:t>
            </a:r>
          </a:p>
          <a:p>
            <a:pPr marL="273050" indent="-273050">
              <a:spcBef>
                <a:spcPct val="20000"/>
              </a:spcBef>
              <a:buClr>
                <a:srgbClr val="0BD0D9"/>
              </a:buClr>
              <a:buSzPct val="95000"/>
              <a:buFont typeface="Wingdings 2" pitchFamily="18" charset="2"/>
              <a:buNone/>
              <a:defRPr/>
            </a:pPr>
            <a:r>
              <a:rPr lang="en-US" altLang="ja-JP" sz="2400" dirty="0">
                <a:latin typeface="Calibri" pitchFamily="34" charset="0"/>
                <a:ea typeface="+mn-ea"/>
              </a:rPr>
              <a:t>                               </a:t>
            </a:r>
            <a:r>
              <a:rPr lang="ja-JP" altLang="en-US" sz="2400" dirty="0">
                <a:latin typeface="Calibri" pitchFamily="34" charset="0"/>
                <a:ea typeface="+mn-ea"/>
              </a:rPr>
              <a:t>が割り当てられているグラフ</a:t>
            </a: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r>
              <a:rPr lang="ja-JP" altLang="en-US" sz="2400" dirty="0">
                <a:latin typeface="Calibri" pitchFamily="34" charset="0"/>
                <a:ea typeface="+mn-ea"/>
              </a:rPr>
              <a:t>グラフ及び部分グラフの重み：含まれている辺の重みの総和</a:t>
            </a: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r>
              <a:rPr lang="en-US" altLang="ja-JP" sz="2400" dirty="0">
                <a:latin typeface="Calibri" pitchFamily="34" charset="0"/>
                <a:ea typeface="+mn-ea"/>
              </a:rPr>
              <a:t>w(</a:t>
            </a:r>
            <a:r>
              <a:rPr lang="en-US" altLang="ja-JP" sz="2400" dirty="0" err="1">
                <a:latin typeface="Calibri" pitchFamily="34" charset="0"/>
                <a:ea typeface="+mn-ea"/>
              </a:rPr>
              <a:t>u,v</a:t>
            </a:r>
            <a:r>
              <a:rPr lang="en-US" altLang="ja-JP" sz="2400" dirty="0">
                <a:latin typeface="Calibri" pitchFamily="34" charset="0"/>
                <a:ea typeface="+mn-ea"/>
              </a:rPr>
              <a:t>)</a:t>
            </a:r>
            <a:r>
              <a:rPr lang="ja-JP" altLang="en-US" sz="2400" dirty="0">
                <a:latin typeface="Calibri" pitchFamily="34" charset="0"/>
                <a:ea typeface="+mn-ea"/>
              </a:rPr>
              <a:t>：重みが最小の </a:t>
            </a:r>
            <a:r>
              <a:rPr lang="en-US" altLang="ja-JP" sz="2400" dirty="0">
                <a:latin typeface="Calibri" pitchFamily="34" charset="0"/>
                <a:ea typeface="+mn-ea"/>
              </a:rPr>
              <a:t>u-v </a:t>
            </a:r>
            <a:r>
              <a:rPr lang="ja-JP" altLang="en-US" sz="2400" dirty="0">
                <a:latin typeface="Calibri" pitchFamily="34" charset="0"/>
                <a:ea typeface="+mn-ea"/>
              </a:rPr>
              <a:t>道の重み</a:t>
            </a: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r>
              <a:rPr lang="ja-JP" altLang="en-US" sz="2400" dirty="0">
                <a:latin typeface="Calibri" pitchFamily="34" charset="0"/>
                <a:ea typeface="+mn-ea"/>
              </a:rPr>
              <a:t>注意：全ての辺の重みが</a:t>
            </a:r>
            <a:r>
              <a:rPr lang="en-US" altLang="ja-JP" sz="2400" dirty="0">
                <a:latin typeface="Calibri" pitchFamily="34" charset="0"/>
                <a:ea typeface="+mn-ea"/>
              </a:rPr>
              <a:t>1</a:t>
            </a:r>
            <a:r>
              <a:rPr lang="ja-JP" altLang="en-US" sz="2400" dirty="0">
                <a:latin typeface="Calibri" pitchFamily="34" charset="0"/>
                <a:ea typeface="+mn-ea"/>
              </a:rPr>
              <a:t>のとき，</a:t>
            </a: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r>
              <a:rPr lang="ja-JP" altLang="en-US" sz="2400" dirty="0">
                <a:latin typeface="Calibri" pitchFamily="34" charset="0"/>
                <a:ea typeface="+mn-ea"/>
              </a:rPr>
              <a:t>　　　　グラフの重み</a:t>
            </a:r>
            <a:r>
              <a:rPr lang="en-US" altLang="ja-JP" sz="2400" dirty="0">
                <a:latin typeface="Calibri" pitchFamily="34" charset="0"/>
                <a:ea typeface="+mn-ea"/>
              </a:rPr>
              <a:t>=|E(G)|</a:t>
            </a:r>
            <a:r>
              <a:rPr lang="ja-JP" altLang="en-US" sz="2400" dirty="0">
                <a:latin typeface="Calibri" pitchFamily="34" charset="0"/>
                <a:ea typeface="+mn-ea"/>
              </a:rPr>
              <a:t>で</a:t>
            </a:r>
            <a:r>
              <a:rPr lang="en-US" altLang="ja-JP" sz="2400" dirty="0">
                <a:latin typeface="Calibri" pitchFamily="34" charset="0"/>
                <a:ea typeface="+mn-ea"/>
              </a:rPr>
              <a:t> w(</a:t>
            </a:r>
            <a:r>
              <a:rPr lang="en-US" altLang="ja-JP" sz="2400" dirty="0" err="1">
                <a:latin typeface="Calibri" pitchFamily="34" charset="0"/>
                <a:ea typeface="+mn-ea"/>
              </a:rPr>
              <a:t>u,v</a:t>
            </a:r>
            <a:r>
              <a:rPr lang="en-US" altLang="ja-JP" sz="2400" dirty="0">
                <a:latin typeface="Calibri" pitchFamily="34" charset="0"/>
                <a:ea typeface="+mn-ea"/>
              </a:rPr>
              <a:t>)=</a:t>
            </a:r>
            <a:r>
              <a:rPr lang="en-US" altLang="ja-JP" sz="2400" dirty="0" err="1">
                <a:latin typeface="Calibri" pitchFamily="34" charset="0"/>
                <a:ea typeface="+mn-ea"/>
              </a:rPr>
              <a:t>d</a:t>
            </a:r>
            <a:r>
              <a:rPr lang="en-US" altLang="ja-JP" dirty="0" err="1">
                <a:latin typeface="Calibri" pitchFamily="34" charset="0"/>
                <a:ea typeface="+mn-ea"/>
              </a:rPr>
              <a:t>G</a:t>
            </a:r>
            <a:r>
              <a:rPr lang="en-US" altLang="ja-JP" sz="2400" dirty="0">
                <a:latin typeface="Calibri" pitchFamily="34" charset="0"/>
                <a:ea typeface="+mn-ea"/>
              </a:rPr>
              <a:t>(</a:t>
            </a:r>
            <a:r>
              <a:rPr lang="en-US" altLang="ja-JP" sz="2400" dirty="0" err="1">
                <a:latin typeface="Calibri" pitchFamily="34" charset="0"/>
                <a:ea typeface="+mn-ea"/>
              </a:rPr>
              <a:t>u,v</a:t>
            </a:r>
            <a:r>
              <a:rPr lang="en-US" altLang="ja-JP" sz="2400" dirty="0">
                <a:latin typeface="Calibri" pitchFamily="34" charset="0"/>
                <a:ea typeface="+mn-ea"/>
              </a:rPr>
              <a:t>)</a:t>
            </a:r>
            <a:r>
              <a:rPr lang="ja-JP" altLang="en-US" sz="2400" dirty="0">
                <a:latin typeface="Calibri" pitchFamily="34" charset="0"/>
                <a:ea typeface="+mn-ea"/>
              </a:rPr>
              <a:t> となる　　　　　　　　　　　　　</a:t>
            </a: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r>
              <a:rPr lang="en-US" altLang="ja-JP" sz="2400" dirty="0">
                <a:latin typeface="Calibri" pitchFamily="34" charset="0"/>
                <a:ea typeface="+mn-ea"/>
              </a:rPr>
              <a:t>                                               </a:t>
            </a:r>
          </a:p>
        </p:txBody>
      </p:sp>
    </p:spTree>
  </p:cSld>
  <p:clrMapOvr>
    <a:masterClrMapping/>
  </p:clrMapOvr>
  <p:transition advTm="14149"/>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7042" name="グループ化 28"/>
          <p:cNvGrpSpPr>
            <a:grpSpLocks/>
          </p:cNvGrpSpPr>
          <p:nvPr/>
        </p:nvGrpSpPr>
        <p:grpSpPr bwMode="auto">
          <a:xfrm>
            <a:off x="2555875" y="3962400"/>
            <a:ext cx="3311525" cy="2851150"/>
            <a:chOff x="2411760" y="2420888"/>
            <a:chExt cx="4014814" cy="3456384"/>
          </a:xfrm>
        </p:grpSpPr>
        <p:cxnSp>
          <p:nvCxnSpPr>
            <p:cNvPr id="64" name="直線コネクタ 63"/>
            <p:cNvCxnSpPr/>
            <p:nvPr/>
          </p:nvCxnSpPr>
          <p:spPr bwMode="auto">
            <a:xfrm rot="5400000">
              <a:off x="3705182" y="3429321"/>
              <a:ext cx="1439519" cy="0"/>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62" name="直線コネクタ 61"/>
            <p:cNvCxnSpPr/>
            <p:nvPr/>
          </p:nvCxnSpPr>
          <p:spPr bwMode="auto">
            <a:xfrm rot="16200000" flipH="1">
              <a:off x="4271021" y="4356889"/>
              <a:ext cx="1272087" cy="906508"/>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9" name="直線コネクタ 8"/>
            <p:cNvCxnSpPr/>
            <p:nvPr/>
          </p:nvCxnSpPr>
          <p:spPr bwMode="auto">
            <a:xfrm>
              <a:off x="4453811" y="2734580"/>
              <a:ext cx="1410766" cy="1054621"/>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sp>
          <p:nvSpPr>
            <p:cNvPr id="87048" name="テキスト ボックス 32"/>
            <p:cNvSpPr txBox="1">
              <a:spLocks noChangeArrowheads="1"/>
            </p:cNvSpPr>
            <p:nvPr/>
          </p:nvSpPr>
          <p:spPr bwMode="auto">
            <a:xfrm>
              <a:off x="3420792" y="2751311"/>
              <a:ext cx="356188" cy="461665"/>
            </a:xfrm>
            <a:prstGeom prst="rect">
              <a:avLst/>
            </a:prstGeom>
            <a:noFill/>
            <a:ln w="9525">
              <a:noFill/>
              <a:miter lim="800000"/>
              <a:headEnd/>
              <a:tailEnd/>
            </a:ln>
          </p:spPr>
          <p:txBody>
            <a:bodyPr wrap="none">
              <a:spAutoFit/>
            </a:bodyPr>
            <a:lstStyle/>
            <a:p>
              <a:r>
                <a:rPr lang="en-US" altLang="ja-JP" sz="2400"/>
                <a:t>5</a:t>
              </a:r>
              <a:endParaRPr lang="ja-JP" altLang="en-US" sz="2400"/>
            </a:p>
          </p:txBody>
        </p:sp>
        <p:cxnSp>
          <p:nvCxnSpPr>
            <p:cNvPr id="44" name="直線コネクタ 43"/>
            <p:cNvCxnSpPr/>
            <p:nvPr/>
          </p:nvCxnSpPr>
          <p:spPr bwMode="auto">
            <a:xfrm rot="16200000" flipH="1">
              <a:off x="2578309" y="4248160"/>
              <a:ext cx="1631968" cy="764086"/>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46" name="直線コネクタ 45"/>
            <p:cNvCxnSpPr/>
            <p:nvPr/>
          </p:nvCxnSpPr>
          <p:spPr bwMode="auto">
            <a:xfrm>
              <a:off x="3733993" y="5398075"/>
              <a:ext cx="1555115" cy="48112"/>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48" name="直線コネクタ 47"/>
            <p:cNvCxnSpPr/>
            <p:nvPr/>
          </p:nvCxnSpPr>
          <p:spPr bwMode="auto">
            <a:xfrm rot="5400000" flipH="1" flipV="1">
              <a:off x="4786840" y="4320338"/>
              <a:ext cx="1608874" cy="546600"/>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50" name="直線コネクタ 49"/>
            <p:cNvCxnSpPr/>
            <p:nvPr/>
          </p:nvCxnSpPr>
          <p:spPr bwMode="auto">
            <a:xfrm rot="10800000" flipV="1">
              <a:off x="2985305" y="2709561"/>
              <a:ext cx="1439636" cy="1079639"/>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52" name="直線コネクタ 51"/>
            <p:cNvCxnSpPr/>
            <p:nvPr/>
          </p:nvCxnSpPr>
          <p:spPr bwMode="auto">
            <a:xfrm>
              <a:off x="3056517" y="3789201"/>
              <a:ext cx="1368424" cy="406067"/>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54" name="直線コネクタ 53"/>
            <p:cNvCxnSpPr/>
            <p:nvPr/>
          </p:nvCxnSpPr>
          <p:spPr bwMode="auto">
            <a:xfrm rot="5400000" flipH="1" flipV="1">
              <a:off x="3430913" y="4452160"/>
              <a:ext cx="1297106" cy="690948"/>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sp>
          <p:nvSpPr>
            <p:cNvPr id="21" name="円/楕円 20"/>
            <p:cNvSpPr>
              <a:spLocks noChangeAspect="1"/>
            </p:cNvSpPr>
            <p:nvPr/>
          </p:nvSpPr>
          <p:spPr bwMode="auto">
            <a:xfrm>
              <a:off x="4136244" y="2420888"/>
              <a:ext cx="602415" cy="606215"/>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6" name="円/楕円 35"/>
            <p:cNvSpPr>
              <a:spLocks noChangeAspect="1"/>
            </p:cNvSpPr>
            <p:nvPr/>
          </p:nvSpPr>
          <p:spPr bwMode="auto">
            <a:xfrm>
              <a:off x="2700457" y="3500527"/>
              <a:ext cx="600490" cy="606214"/>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7" name="円/楕円 36"/>
            <p:cNvSpPr>
              <a:spLocks noChangeAspect="1"/>
            </p:cNvSpPr>
            <p:nvPr/>
          </p:nvSpPr>
          <p:spPr bwMode="auto">
            <a:xfrm>
              <a:off x="3420275" y="5084382"/>
              <a:ext cx="600490" cy="606215"/>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8" name="円/楕円 37"/>
            <p:cNvSpPr>
              <a:spLocks noChangeAspect="1"/>
            </p:cNvSpPr>
            <p:nvPr/>
          </p:nvSpPr>
          <p:spPr bwMode="auto">
            <a:xfrm>
              <a:off x="4136244" y="3860407"/>
              <a:ext cx="602415" cy="606215"/>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4" name="円/楕円 33"/>
            <p:cNvSpPr>
              <a:spLocks noChangeAspect="1"/>
            </p:cNvSpPr>
            <p:nvPr/>
          </p:nvSpPr>
          <p:spPr bwMode="auto">
            <a:xfrm>
              <a:off x="5577805" y="3500527"/>
              <a:ext cx="600490" cy="606214"/>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5" name="円/楕円 34"/>
            <p:cNvSpPr>
              <a:spLocks noChangeAspect="1"/>
            </p:cNvSpPr>
            <p:nvPr/>
          </p:nvSpPr>
          <p:spPr bwMode="auto">
            <a:xfrm>
              <a:off x="5004260" y="5084382"/>
              <a:ext cx="600490" cy="606215"/>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87061" name="テキスト ボックス 55"/>
            <p:cNvSpPr txBox="1">
              <a:spLocks noChangeArrowheads="1"/>
            </p:cNvSpPr>
            <p:nvPr/>
          </p:nvSpPr>
          <p:spPr bwMode="auto">
            <a:xfrm>
              <a:off x="3573192" y="3543399"/>
              <a:ext cx="356188" cy="461665"/>
            </a:xfrm>
            <a:prstGeom prst="rect">
              <a:avLst/>
            </a:prstGeom>
            <a:noFill/>
            <a:ln w="9525">
              <a:noFill/>
              <a:miter lim="800000"/>
              <a:headEnd/>
              <a:tailEnd/>
            </a:ln>
          </p:spPr>
          <p:txBody>
            <a:bodyPr wrap="none">
              <a:spAutoFit/>
            </a:bodyPr>
            <a:lstStyle/>
            <a:p>
              <a:r>
                <a:rPr lang="en-US" altLang="ja-JP" sz="2400"/>
                <a:t>4</a:t>
              </a:r>
              <a:endParaRPr lang="ja-JP" altLang="en-US" sz="2400"/>
            </a:p>
          </p:txBody>
        </p:sp>
        <p:sp>
          <p:nvSpPr>
            <p:cNvPr id="87062" name="テキスト ボックス 56"/>
            <p:cNvSpPr txBox="1">
              <a:spLocks noChangeArrowheads="1"/>
            </p:cNvSpPr>
            <p:nvPr/>
          </p:nvSpPr>
          <p:spPr bwMode="auto">
            <a:xfrm>
              <a:off x="3776980" y="4437112"/>
              <a:ext cx="356188" cy="461665"/>
            </a:xfrm>
            <a:prstGeom prst="rect">
              <a:avLst/>
            </a:prstGeom>
            <a:noFill/>
            <a:ln w="9525">
              <a:noFill/>
              <a:miter lim="800000"/>
              <a:headEnd/>
              <a:tailEnd/>
            </a:ln>
          </p:spPr>
          <p:txBody>
            <a:bodyPr wrap="none">
              <a:spAutoFit/>
            </a:bodyPr>
            <a:lstStyle/>
            <a:p>
              <a:r>
                <a:rPr lang="en-US" altLang="ja-JP" sz="2400"/>
                <a:t>3</a:t>
              </a:r>
              <a:endParaRPr lang="ja-JP" altLang="en-US" sz="2400"/>
            </a:p>
          </p:txBody>
        </p:sp>
        <p:sp>
          <p:nvSpPr>
            <p:cNvPr id="87063" name="テキスト ボックス 57"/>
            <p:cNvSpPr txBox="1">
              <a:spLocks noChangeArrowheads="1"/>
            </p:cNvSpPr>
            <p:nvPr/>
          </p:nvSpPr>
          <p:spPr bwMode="auto">
            <a:xfrm>
              <a:off x="2984892" y="4407495"/>
              <a:ext cx="356188" cy="461665"/>
            </a:xfrm>
            <a:prstGeom prst="rect">
              <a:avLst/>
            </a:prstGeom>
            <a:noFill/>
            <a:ln w="9525">
              <a:noFill/>
              <a:miter lim="800000"/>
              <a:headEnd/>
              <a:tailEnd/>
            </a:ln>
          </p:spPr>
          <p:txBody>
            <a:bodyPr wrap="none">
              <a:spAutoFit/>
            </a:bodyPr>
            <a:lstStyle/>
            <a:p>
              <a:r>
                <a:rPr lang="en-US" altLang="ja-JP" sz="2400"/>
                <a:t>2</a:t>
              </a:r>
              <a:endParaRPr lang="ja-JP" altLang="en-US" sz="2400"/>
            </a:p>
          </p:txBody>
        </p:sp>
        <p:sp>
          <p:nvSpPr>
            <p:cNvPr id="87064" name="テキスト ボックス 58"/>
            <p:cNvSpPr txBox="1">
              <a:spLocks noChangeArrowheads="1"/>
            </p:cNvSpPr>
            <p:nvPr/>
          </p:nvSpPr>
          <p:spPr bwMode="auto">
            <a:xfrm>
              <a:off x="5073124" y="2708920"/>
              <a:ext cx="356188" cy="461665"/>
            </a:xfrm>
            <a:prstGeom prst="rect">
              <a:avLst/>
            </a:prstGeom>
            <a:noFill/>
            <a:ln w="9525">
              <a:noFill/>
              <a:miter lim="800000"/>
              <a:headEnd/>
              <a:tailEnd/>
            </a:ln>
          </p:spPr>
          <p:txBody>
            <a:bodyPr wrap="none">
              <a:spAutoFit/>
            </a:bodyPr>
            <a:lstStyle/>
            <a:p>
              <a:r>
                <a:rPr lang="en-US" altLang="ja-JP" sz="2400"/>
                <a:t>6</a:t>
              </a:r>
              <a:endParaRPr lang="ja-JP" altLang="en-US" sz="2400"/>
            </a:p>
          </p:txBody>
        </p:sp>
        <p:sp>
          <p:nvSpPr>
            <p:cNvPr id="87065" name="テキスト ボックス 59"/>
            <p:cNvSpPr txBox="1">
              <a:spLocks noChangeArrowheads="1"/>
            </p:cNvSpPr>
            <p:nvPr/>
          </p:nvSpPr>
          <p:spPr bwMode="auto">
            <a:xfrm>
              <a:off x="4497060" y="3255367"/>
              <a:ext cx="356188" cy="461665"/>
            </a:xfrm>
            <a:prstGeom prst="rect">
              <a:avLst/>
            </a:prstGeom>
            <a:noFill/>
            <a:ln w="9525">
              <a:noFill/>
              <a:miter lim="800000"/>
              <a:headEnd/>
              <a:tailEnd/>
            </a:ln>
          </p:spPr>
          <p:txBody>
            <a:bodyPr wrap="none">
              <a:spAutoFit/>
            </a:bodyPr>
            <a:lstStyle/>
            <a:p>
              <a:r>
                <a:rPr lang="en-US" altLang="ja-JP" sz="2400"/>
                <a:t>2</a:t>
              </a:r>
              <a:endParaRPr lang="ja-JP" altLang="en-US" sz="2400"/>
            </a:p>
          </p:txBody>
        </p:sp>
        <p:sp>
          <p:nvSpPr>
            <p:cNvPr id="87066" name="テキスト ボックス 60"/>
            <p:cNvSpPr txBox="1">
              <a:spLocks noChangeArrowheads="1"/>
            </p:cNvSpPr>
            <p:nvPr/>
          </p:nvSpPr>
          <p:spPr bwMode="auto">
            <a:xfrm>
              <a:off x="4860952" y="4407495"/>
              <a:ext cx="356188" cy="461665"/>
            </a:xfrm>
            <a:prstGeom prst="rect">
              <a:avLst/>
            </a:prstGeom>
            <a:noFill/>
            <a:ln w="9525">
              <a:noFill/>
              <a:miter lim="800000"/>
              <a:headEnd/>
              <a:tailEnd/>
            </a:ln>
          </p:spPr>
          <p:txBody>
            <a:bodyPr wrap="none">
              <a:spAutoFit/>
            </a:bodyPr>
            <a:lstStyle/>
            <a:p>
              <a:r>
                <a:rPr lang="en-US" altLang="ja-JP" sz="2400"/>
                <a:t>2</a:t>
              </a:r>
              <a:endParaRPr lang="ja-JP" altLang="en-US" sz="2400"/>
            </a:p>
          </p:txBody>
        </p:sp>
        <p:sp>
          <p:nvSpPr>
            <p:cNvPr id="87067" name="テキスト ボックス 66"/>
            <p:cNvSpPr txBox="1">
              <a:spLocks noChangeArrowheads="1"/>
            </p:cNvSpPr>
            <p:nvPr/>
          </p:nvSpPr>
          <p:spPr bwMode="auto">
            <a:xfrm>
              <a:off x="4353044" y="5415607"/>
              <a:ext cx="356188" cy="461665"/>
            </a:xfrm>
            <a:prstGeom prst="rect">
              <a:avLst/>
            </a:prstGeom>
            <a:noFill/>
            <a:ln w="9525">
              <a:noFill/>
              <a:miter lim="800000"/>
              <a:headEnd/>
              <a:tailEnd/>
            </a:ln>
          </p:spPr>
          <p:txBody>
            <a:bodyPr wrap="none">
              <a:spAutoFit/>
            </a:bodyPr>
            <a:lstStyle/>
            <a:p>
              <a:r>
                <a:rPr lang="en-US" altLang="ja-JP" sz="2400"/>
                <a:t>6</a:t>
              </a:r>
              <a:endParaRPr lang="ja-JP" altLang="en-US" sz="2400"/>
            </a:p>
          </p:txBody>
        </p:sp>
        <p:sp>
          <p:nvSpPr>
            <p:cNvPr id="87068" name="テキスト ボックス 67"/>
            <p:cNvSpPr txBox="1">
              <a:spLocks noChangeArrowheads="1"/>
            </p:cNvSpPr>
            <p:nvPr/>
          </p:nvSpPr>
          <p:spPr bwMode="auto">
            <a:xfrm>
              <a:off x="5653040" y="4407495"/>
              <a:ext cx="356188" cy="461665"/>
            </a:xfrm>
            <a:prstGeom prst="rect">
              <a:avLst/>
            </a:prstGeom>
            <a:noFill/>
            <a:ln w="9525">
              <a:noFill/>
              <a:miter lim="800000"/>
              <a:headEnd/>
              <a:tailEnd/>
            </a:ln>
          </p:spPr>
          <p:txBody>
            <a:bodyPr wrap="none">
              <a:spAutoFit/>
            </a:bodyPr>
            <a:lstStyle/>
            <a:p>
              <a:r>
                <a:rPr lang="en-US" altLang="ja-JP" sz="2400"/>
                <a:t>4</a:t>
              </a:r>
              <a:endParaRPr lang="ja-JP" altLang="en-US" sz="2400"/>
            </a:p>
          </p:txBody>
        </p:sp>
        <p:sp>
          <p:nvSpPr>
            <p:cNvPr id="87069" name="テキスト ボックス 68"/>
            <p:cNvSpPr txBox="1">
              <a:spLocks noChangeArrowheads="1"/>
            </p:cNvSpPr>
            <p:nvPr/>
          </p:nvSpPr>
          <p:spPr bwMode="auto">
            <a:xfrm>
              <a:off x="2411760" y="3356992"/>
              <a:ext cx="338554" cy="461665"/>
            </a:xfrm>
            <a:prstGeom prst="rect">
              <a:avLst/>
            </a:prstGeom>
            <a:noFill/>
            <a:ln w="9525">
              <a:noFill/>
              <a:miter lim="800000"/>
              <a:headEnd/>
              <a:tailEnd/>
            </a:ln>
          </p:spPr>
          <p:txBody>
            <a:bodyPr wrap="none">
              <a:spAutoFit/>
            </a:bodyPr>
            <a:lstStyle/>
            <a:p>
              <a:r>
                <a:rPr lang="en-US" altLang="ja-JP" sz="2400"/>
                <a:t>x</a:t>
              </a:r>
              <a:endParaRPr lang="ja-JP" altLang="en-US" sz="2400"/>
            </a:p>
          </p:txBody>
        </p:sp>
        <p:sp>
          <p:nvSpPr>
            <p:cNvPr id="87070" name="テキスト ボックス 69"/>
            <p:cNvSpPr txBox="1">
              <a:spLocks noChangeArrowheads="1"/>
            </p:cNvSpPr>
            <p:nvPr/>
          </p:nvSpPr>
          <p:spPr bwMode="auto">
            <a:xfrm>
              <a:off x="6088020" y="3356992"/>
              <a:ext cx="338554" cy="461665"/>
            </a:xfrm>
            <a:prstGeom prst="rect">
              <a:avLst/>
            </a:prstGeom>
            <a:noFill/>
            <a:ln w="9525">
              <a:noFill/>
              <a:miter lim="800000"/>
              <a:headEnd/>
              <a:tailEnd/>
            </a:ln>
          </p:spPr>
          <p:txBody>
            <a:bodyPr wrap="none">
              <a:spAutoFit/>
            </a:bodyPr>
            <a:lstStyle/>
            <a:p>
              <a:r>
                <a:rPr lang="en-US" altLang="ja-JP" sz="2400"/>
                <a:t>y</a:t>
              </a:r>
              <a:endParaRPr lang="ja-JP" altLang="en-US" sz="2400"/>
            </a:p>
          </p:txBody>
        </p:sp>
      </p:grpSp>
      <p:sp>
        <p:nvSpPr>
          <p:cNvPr id="87043" name="タイトル 1"/>
          <p:cNvSpPr>
            <a:spLocks noGrp="1"/>
          </p:cNvSpPr>
          <p:nvPr>
            <p:ph type="title"/>
          </p:nvPr>
        </p:nvSpPr>
        <p:spPr/>
        <p:txBody>
          <a:bodyPr/>
          <a:lstStyle/>
          <a:p>
            <a:pPr eaLnBrk="1" hangingPunct="1"/>
            <a:r>
              <a:rPr lang="en-US" altLang="ja-JP"/>
              <a:t>2.2</a:t>
            </a:r>
            <a:r>
              <a:rPr lang="ja-JP" altLang="en-US"/>
              <a:t>　最短経路問題</a:t>
            </a:r>
          </a:p>
        </p:txBody>
      </p:sp>
      <p:sp>
        <p:nvSpPr>
          <p:cNvPr id="30" name="コンテンツ プレースホルダー 2"/>
          <p:cNvSpPr txBox="1">
            <a:spLocks/>
          </p:cNvSpPr>
          <p:nvPr/>
        </p:nvSpPr>
        <p:spPr bwMode="auto">
          <a:xfrm>
            <a:off x="609600" y="1916113"/>
            <a:ext cx="8534400" cy="4389437"/>
          </a:xfrm>
          <a:prstGeom prst="rect">
            <a:avLst/>
          </a:prstGeom>
          <a:noFill/>
          <a:ln>
            <a:noFill/>
          </a:ln>
        </p:spPr>
        <p:txBody>
          <a:bodyPr/>
          <a:lstStyle/>
          <a:p>
            <a:pPr marL="273050" indent="-273050">
              <a:spcBef>
                <a:spcPct val="20000"/>
              </a:spcBef>
              <a:buClr>
                <a:srgbClr val="0BD0D9"/>
              </a:buClr>
              <a:buSzPct val="95000"/>
              <a:buFont typeface="Wingdings 2" pitchFamily="18" charset="2"/>
              <a:buNone/>
              <a:defRPr/>
            </a:pPr>
            <a:r>
              <a:rPr lang="ja-JP" altLang="en-US" sz="2400" dirty="0">
                <a:latin typeface="Calibri" pitchFamily="34" charset="0"/>
                <a:ea typeface="+mn-ea"/>
              </a:rPr>
              <a:t>最短経路問題：</a:t>
            </a: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r>
              <a:rPr lang="ja-JP" altLang="en-US" sz="2400" dirty="0">
                <a:latin typeface="Calibri" pitchFamily="34" charset="0"/>
                <a:ea typeface="+mn-ea"/>
              </a:rPr>
              <a:t>重み付きグラフの</a:t>
            </a:r>
            <a:r>
              <a:rPr lang="en-US" altLang="ja-JP" sz="2400" dirty="0">
                <a:latin typeface="Calibri" pitchFamily="34" charset="0"/>
                <a:ea typeface="+mn-ea"/>
              </a:rPr>
              <a:t>2</a:t>
            </a:r>
            <a:r>
              <a:rPr lang="ja-JP" altLang="en-US" sz="2400" dirty="0">
                <a:latin typeface="Calibri" pitchFamily="34" charset="0"/>
                <a:ea typeface="+mn-ea"/>
              </a:rPr>
              <a:t>頂点間の道で</a:t>
            </a: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r>
              <a:rPr lang="ja-JP" altLang="en-US" sz="2400" dirty="0">
                <a:latin typeface="Calibri" pitchFamily="34" charset="0"/>
                <a:ea typeface="+mn-ea"/>
              </a:rPr>
              <a:t>重みが最小となるものを求める問題</a:t>
            </a:r>
            <a:endParaRPr lang="en-US" altLang="ja-JP" sz="2400" dirty="0">
              <a:latin typeface="Calibri" pitchFamily="34" charset="0"/>
              <a:ea typeface="+mn-ea"/>
            </a:endParaRPr>
          </a:p>
        </p:txBody>
      </p:sp>
    </p:spTree>
  </p:cSld>
  <p:clrMapOvr>
    <a:masterClrMapping/>
  </p:clrMapOvr>
  <p:transition advTm="14149"/>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4" name="直線コネクタ 63"/>
          <p:cNvCxnSpPr/>
          <p:nvPr/>
        </p:nvCxnSpPr>
        <p:spPr bwMode="auto">
          <a:xfrm rot="5400000">
            <a:off x="3621881" y="4793457"/>
            <a:ext cx="1189037" cy="0"/>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9" name="直線コネクタ 8"/>
          <p:cNvCxnSpPr/>
          <p:nvPr/>
        </p:nvCxnSpPr>
        <p:spPr bwMode="auto">
          <a:xfrm>
            <a:off x="4240213" y="4219575"/>
            <a:ext cx="1165225" cy="871538"/>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sp>
        <p:nvSpPr>
          <p:cNvPr id="88068" name="テキスト ボックス 32"/>
          <p:cNvSpPr txBox="1">
            <a:spLocks noChangeArrowheads="1"/>
          </p:cNvSpPr>
          <p:nvPr/>
        </p:nvSpPr>
        <p:spPr bwMode="auto">
          <a:xfrm>
            <a:off x="3387725" y="4233863"/>
            <a:ext cx="293688" cy="381000"/>
          </a:xfrm>
          <a:prstGeom prst="rect">
            <a:avLst/>
          </a:prstGeom>
          <a:noFill/>
          <a:ln w="9525">
            <a:noFill/>
            <a:miter lim="800000"/>
            <a:headEnd/>
            <a:tailEnd/>
          </a:ln>
        </p:spPr>
        <p:txBody>
          <a:bodyPr wrap="none">
            <a:spAutoFit/>
          </a:bodyPr>
          <a:lstStyle/>
          <a:p>
            <a:r>
              <a:rPr lang="en-US" altLang="ja-JP" sz="2400"/>
              <a:t>5</a:t>
            </a:r>
            <a:endParaRPr lang="ja-JP" altLang="en-US" sz="2400"/>
          </a:p>
        </p:txBody>
      </p:sp>
      <p:cxnSp>
        <p:nvCxnSpPr>
          <p:cNvPr id="44" name="直線コネクタ 43"/>
          <p:cNvCxnSpPr/>
          <p:nvPr/>
        </p:nvCxnSpPr>
        <p:spPr bwMode="auto">
          <a:xfrm rot="16200000" flipH="1">
            <a:off x="2693987" y="5468938"/>
            <a:ext cx="1344613" cy="630238"/>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46" name="直線コネクタ 45"/>
          <p:cNvCxnSpPr/>
          <p:nvPr/>
        </p:nvCxnSpPr>
        <p:spPr bwMode="auto">
          <a:xfrm>
            <a:off x="3646488" y="6418263"/>
            <a:ext cx="1282700" cy="38100"/>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50" name="直線コネクタ 49"/>
          <p:cNvCxnSpPr/>
          <p:nvPr/>
        </p:nvCxnSpPr>
        <p:spPr bwMode="auto">
          <a:xfrm rot="10800000" flipV="1">
            <a:off x="3028950" y="4198938"/>
            <a:ext cx="1187450" cy="892175"/>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54" name="直線コネクタ 53"/>
          <p:cNvCxnSpPr/>
          <p:nvPr/>
        </p:nvCxnSpPr>
        <p:spPr bwMode="auto">
          <a:xfrm rot="5400000" flipH="1" flipV="1">
            <a:off x="3397250" y="5637213"/>
            <a:ext cx="1068388" cy="569912"/>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sp>
        <p:nvSpPr>
          <p:cNvPr id="21" name="円/楕円 20"/>
          <p:cNvSpPr>
            <a:spLocks noChangeAspect="1"/>
          </p:cNvSpPr>
          <p:nvPr/>
        </p:nvSpPr>
        <p:spPr bwMode="auto">
          <a:xfrm>
            <a:off x="3979863" y="3962400"/>
            <a:ext cx="495300" cy="498475"/>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7" name="円/楕円 36"/>
          <p:cNvSpPr>
            <a:spLocks noChangeAspect="1"/>
          </p:cNvSpPr>
          <p:nvPr/>
        </p:nvSpPr>
        <p:spPr bwMode="auto">
          <a:xfrm>
            <a:off x="3387725" y="6159500"/>
            <a:ext cx="495300" cy="500063"/>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88075" name="テキスト ボックス 55"/>
          <p:cNvSpPr txBox="1">
            <a:spLocks noChangeArrowheads="1"/>
          </p:cNvSpPr>
          <p:nvPr/>
        </p:nvSpPr>
        <p:spPr bwMode="auto">
          <a:xfrm>
            <a:off x="3514725" y="4887913"/>
            <a:ext cx="293688" cy="381000"/>
          </a:xfrm>
          <a:prstGeom prst="rect">
            <a:avLst/>
          </a:prstGeom>
          <a:noFill/>
          <a:ln w="9525">
            <a:noFill/>
            <a:miter lim="800000"/>
            <a:headEnd/>
            <a:tailEnd/>
          </a:ln>
        </p:spPr>
        <p:txBody>
          <a:bodyPr wrap="none">
            <a:spAutoFit/>
          </a:bodyPr>
          <a:lstStyle/>
          <a:p>
            <a:r>
              <a:rPr lang="en-US" altLang="ja-JP" sz="2400"/>
              <a:t>4</a:t>
            </a:r>
            <a:endParaRPr lang="ja-JP" altLang="en-US" sz="2400"/>
          </a:p>
        </p:txBody>
      </p:sp>
      <p:sp>
        <p:nvSpPr>
          <p:cNvPr id="88076" name="テキスト ボックス 56"/>
          <p:cNvSpPr txBox="1">
            <a:spLocks noChangeArrowheads="1"/>
          </p:cNvSpPr>
          <p:nvPr/>
        </p:nvSpPr>
        <p:spPr bwMode="auto">
          <a:xfrm>
            <a:off x="3681413" y="5624513"/>
            <a:ext cx="295275" cy="381000"/>
          </a:xfrm>
          <a:prstGeom prst="rect">
            <a:avLst/>
          </a:prstGeom>
          <a:noFill/>
          <a:ln w="9525">
            <a:noFill/>
            <a:miter lim="800000"/>
            <a:headEnd/>
            <a:tailEnd/>
          </a:ln>
        </p:spPr>
        <p:txBody>
          <a:bodyPr wrap="none">
            <a:spAutoFit/>
          </a:bodyPr>
          <a:lstStyle/>
          <a:p>
            <a:r>
              <a:rPr lang="en-US" altLang="ja-JP" sz="2400"/>
              <a:t>3</a:t>
            </a:r>
            <a:endParaRPr lang="ja-JP" altLang="en-US" sz="2400"/>
          </a:p>
        </p:txBody>
      </p:sp>
      <p:sp>
        <p:nvSpPr>
          <p:cNvPr id="88077" name="テキスト ボックス 57"/>
          <p:cNvSpPr txBox="1">
            <a:spLocks noChangeArrowheads="1"/>
          </p:cNvSpPr>
          <p:nvPr/>
        </p:nvSpPr>
        <p:spPr bwMode="auto">
          <a:xfrm>
            <a:off x="3028950" y="5600700"/>
            <a:ext cx="293688" cy="381000"/>
          </a:xfrm>
          <a:prstGeom prst="rect">
            <a:avLst/>
          </a:prstGeom>
          <a:noFill/>
          <a:ln w="9525">
            <a:noFill/>
            <a:miter lim="800000"/>
            <a:headEnd/>
            <a:tailEnd/>
          </a:ln>
        </p:spPr>
        <p:txBody>
          <a:bodyPr wrap="none">
            <a:spAutoFit/>
          </a:bodyPr>
          <a:lstStyle/>
          <a:p>
            <a:r>
              <a:rPr lang="en-US" altLang="ja-JP" sz="2400"/>
              <a:t>2</a:t>
            </a:r>
            <a:endParaRPr lang="ja-JP" altLang="en-US" sz="2400"/>
          </a:p>
        </p:txBody>
      </p:sp>
      <p:sp>
        <p:nvSpPr>
          <p:cNvPr id="88078" name="テキスト ボックス 58"/>
          <p:cNvSpPr txBox="1">
            <a:spLocks noChangeArrowheads="1"/>
          </p:cNvSpPr>
          <p:nvPr/>
        </p:nvSpPr>
        <p:spPr bwMode="auto">
          <a:xfrm>
            <a:off x="4751388" y="4198938"/>
            <a:ext cx="293687" cy="381000"/>
          </a:xfrm>
          <a:prstGeom prst="rect">
            <a:avLst/>
          </a:prstGeom>
          <a:noFill/>
          <a:ln w="9525">
            <a:noFill/>
            <a:miter lim="800000"/>
            <a:headEnd/>
            <a:tailEnd/>
          </a:ln>
        </p:spPr>
        <p:txBody>
          <a:bodyPr wrap="none">
            <a:spAutoFit/>
          </a:bodyPr>
          <a:lstStyle/>
          <a:p>
            <a:r>
              <a:rPr lang="en-US" altLang="ja-JP" sz="2400"/>
              <a:t>6</a:t>
            </a:r>
            <a:endParaRPr lang="ja-JP" altLang="en-US" sz="2400"/>
          </a:p>
        </p:txBody>
      </p:sp>
      <p:sp>
        <p:nvSpPr>
          <p:cNvPr id="88079" name="テキスト ボックス 59"/>
          <p:cNvSpPr txBox="1">
            <a:spLocks noChangeArrowheads="1"/>
          </p:cNvSpPr>
          <p:nvPr/>
        </p:nvSpPr>
        <p:spPr bwMode="auto">
          <a:xfrm>
            <a:off x="4276725" y="4649788"/>
            <a:ext cx="293688" cy="381000"/>
          </a:xfrm>
          <a:prstGeom prst="rect">
            <a:avLst/>
          </a:prstGeom>
          <a:noFill/>
          <a:ln w="9525">
            <a:noFill/>
            <a:miter lim="800000"/>
            <a:headEnd/>
            <a:tailEnd/>
          </a:ln>
        </p:spPr>
        <p:txBody>
          <a:bodyPr wrap="none">
            <a:spAutoFit/>
          </a:bodyPr>
          <a:lstStyle/>
          <a:p>
            <a:r>
              <a:rPr lang="en-US" altLang="ja-JP" sz="2400"/>
              <a:t>2</a:t>
            </a:r>
            <a:endParaRPr lang="ja-JP" altLang="en-US" sz="2400"/>
          </a:p>
        </p:txBody>
      </p:sp>
      <p:sp>
        <p:nvSpPr>
          <p:cNvPr id="88080" name="テキスト ボックス 60"/>
          <p:cNvSpPr txBox="1">
            <a:spLocks noChangeArrowheads="1"/>
          </p:cNvSpPr>
          <p:nvPr/>
        </p:nvSpPr>
        <p:spPr bwMode="auto">
          <a:xfrm>
            <a:off x="4576763" y="5600700"/>
            <a:ext cx="293687" cy="381000"/>
          </a:xfrm>
          <a:prstGeom prst="rect">
            <a:avLst/>
          </a:prstGeom>
          <a:noFill/>
          <a:ln w="9525">
            <a:noFill/>
            <a:miter lim="800000"/>
            <a:headEnd/>
            <a:tailEnd/>
          </a:ln>
        </p:spPr>
        <p:txBody>
          <a:bodyPr wrap="none">
            <a:spAutoFit/>
          </a:bodyPr>
          <a:lstStyle/>
          <a:p>
            <a:r>
              <a:rPr lang="en-US" altLang="ja-JP" sz="2400"/>
              <a:t>2</a:t>
            </a:r>
            <a:endParaRPr lang="ja-JP" altLang="en-US" sz="2400"/>
          </a:p>
        </p:txBody>
      </p:sp>
      <p:sp>
        <p:nvSpPr>
          <p:cNvPr id="88081" name="テキスト ボックス 66"/>
          <p:cNvSpPr txBox="1">
            <a:spLocks noChangeArrowheads="1"/>
          </p:cNvSpPr>
          <p:nvPr/>
        </p:nvSpPr>
        <p:spPr bwMode="auto">
          <a:xfrm>
            <a:off x="4157663" y="6432550"/>
            <a:ext cx="293687" cy="381000"/>
          </a:xfrm>
          <a:prstGeom prst="rect">
            <a:avLst/>
          </a:prstGeom>
          <a:noFill/>
          <a:ln w="9525">
            <a:noFill/>
            <a:miter lim="800000"/>
            <a:headEnd/>
            <a:tailEnd/>
          </a:ln>
        </p:spPr>
        <p:txBody>
          <a:bodyPr wrap="none">
            <a:spAutoFit/>
          </a:bodyPr>
          <a:lstStyle/>
          <a:p>
            <a:r>
              <a:rPr lang="en-US" altLang="ja-JP" sz="2400"/>
              <a:t>6</a:t>
            </a:r>
            <a:endParaRPr lang="ja-JP" altLang="en-US" sz="2400"/>
          </a:p>
        </p:txBody>
      </p:sp>
      <p:sp>
        <p:nvSpPr>
          <p:cNvPr id="88082" name="テキスト ボックス 67"/>
          <p:cNvSpPr txBox="1">
            <a:spLocks noChangeArrowheads="1"/>
          </p:cNvSpPr>
          <p:nvPr/>
        </p:nvSpPr>
        <p:spPr bwMode="auto">
          <a:xfrm>
            <a:off x="5229225" y="5600700"/>
            <a:ext cx="295275" cy="381000"/>
          </a:xfrm>
          <a:prstGeom prst="rect">
            <a:avLst/>
          </a:prstGeom>
          <a:noFill/>
          <a:ln w="9525">
            <a:noFill/>
            <a:miter lim="800000"/>
            <a:headEnd/>
            <a:tailEnd/>
          </a:ln>
        </p:spPr>
        <p:txBody>
          <a:bodyPr wrap="none">
            <a:spAutoFit/>
          </a:bodyPr>
          <a:lstStyle/>
          <a:p>
            <a:r>
              <a:rPr lang="en-US" altLang="ja-JP" sz="2400"/>
              <a:t>4</a:t>
            </a:r>
            <a:endParaRPr lang="ja-JP" altLang="en-US" sz="2400"/>
          </a:p>
        </p:txBody>
      </p:sp>
      <p:sp>
        <p:nvSpPr>
          <p:cNvPr id="88083" name="テキスト ボックス 68"/>
          <p:cNvSpPr txBox="1">
            <a:spLocks noChangeArrowheads="1"/>
          </p:cNvSpPr>
          <p:nvPr/>
        </p:nvSpPr>
        <p:spPr bwMode="auto">
          <a:xfrm>
            <a:off x="2555875" y="4733925"/>
            <a:ext cx="279400" cy="381000"/>
          </a:xfrm>
          <a:prstGeom prst="rect">
            <a:avLst/>
          </a:prstGeom>
          <a:noFill/>
          <a:ln w="9525">
            <a:noFill/>
            <a:miter lim="800000"/>
            <a:headEnd/>
            <a:tailEnd/>
          </a:ln>
        </p:spPr>
        <p:txBody>
          <a:bodyPr wrap="none">
            <a:spAutoFit/>
          </a:bodyPr>
          <a:lstStyle/>
          <a:p>
            <a:r>
              <a:rPr lang="en-US" altLang="ja-JP" sz="2400"/>
              <a:t>x</a:t>
            </a:r>
            <a:endParaRPr lang="ja-JP" altLang="en-US" sz="2400"/>
          </a:p>
        </p:txBody>
      </p:sp>
      <p:sp>
        <p:nvSpPr>
          <p:cNvPr id="88084" name="テキスト ボックス 69"/>
          <p:cNvSpPr txBox="1">
            <a:spLocks noChangeArrowheads="1"/>
          </p:cNvSpPr>
          <p:nvPr/>
        </p:nvSpPr>
        <p:spPr bwMode="auto">
          <a:xfrm>
            <a:off x="5589588" y="4733925"/>
            <a:ext cx="277812" cy="381000"/>
          </a:xfrm>
          <a:prstGeom prst="rect">
            <a:avLst/>
          </a:prstGeom>
          <a:noFill/>
          <a:ln w="9525">
            <a:noFill/>
            <a:miter lim="800000"/>
            <a:headEnd/>
            <a:tailEnd/>
          </a:ln>
        </p:spPr>
        <p:txBody>
          <a:bodyPr wrap="none">
            <a:spAutoFit/>
          </a:bodyPr>
          <a:lstStyle/>
          <a:p>
            <a:r>
              <a:rPr lang="en-US" altLang="ja-JP" sz="2400"/>
              <a:t>y</a:t>
            </a:r>
            <a:endParaRPr lang="ja-JP" altLang="en-US" sz="2400"/>
          </a:p>
        </p:txBody>
      </p:sp>
      <p:sp>
        <p:nvSpPr>
          <p:cNvPr id="88085" name="タイトル 1"/>
          <p:cNvSpPr>
            <a:spLocks noGrp="1"/>
          </p:cNvSpPr>
          <p:nvPr>
            <p:ph type="title"/>
          </p:nvPr>
        </p:nvSpPr>
        <p:spPr/>
        <p:txBody>
          <a:bodyPr/>
          <a:lstStyle/>
          <a:p>
            <a:pPr eaLnBrk="1" hangingPunct="1"/>
            <a:r>
              <a:rPr lang="en-US" altLang="ja-JP"/>
              <a:t>2.2</a:t>
            </a:r>
            <a:r>
              <a:rPr lang="ja-JP" altLang="en-US"/>
              <a:t>　最短経路問題</a:t>
            </a:r>
          </a:p>
        </p:txBody>
      </p:sp>
      <p:sp>
        <p:nvSpPr>
          <p:cNvPr id="30" name="コンテンツ プレースホルダー 2"/>
          <p:cNvSpPr txBox="1">
            <a:spLocks/>
          </p:cNvSpPr>
          <p:nvPr/>
        </p:nvSpPr>
        <p:spPr bwMode="auto">
          <a:xfrm>
            <a:off x="609600" y="1916113"/>
            <a:ext cx="8534400" cy="4389437"/>
          </a:xfrm>
          <a:prstGeom prst="rect">
            <a:avLst/>
          </a:prstGeom>
          <a:noFill/>
          <a:ln>
            <a:noFill/>
          </a:ln>
        </p:spPr>
        <p:txBody>
          <a:bodyPr/>
          <a:lstStyle/>
          <a:p>
            <a:pPr marL="273050" indent="-273050">
              <a:spcBef>
                <a:spcPct val="20000"/>
              </a:spcBef>
              <a:buClr>
                <a:srgbClr val="0BD0D9"/>
              </a:buClr>
              <a:buSzPct val="95000"/>
              <a:buFont typeface="Wingdings 2" pitchFamily="18" charset="2"/>
              <a:buNone/>
              <a:defRPr/>
            </a:pPr>
            <a:r>
              <a:rPr lang="ja-JP" altLang="en-US" sz="2400" dirty="0">
                <a:latin typeface="Calibri" pitchFamily="34" charset="0"/>
                <a:ea typeface="+mn-ea"/>
              </a:rPr>
              <a:t>最短経路問題：</a:t>
            </a: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r>
              <a:rPr lang="ja-JP" altLang="en-US" sz="2400" dirty="0">
                <a:latin typeface="Calibri" pitchFamily="34" charset="0"/>
                <a:ea typeface="+mn-ea"/>
              </a:rPr>
              <a:t>重み付きグラフの</a:t>
            </a:r>
            <a:r>
              <a:rPr lang="en-US" altLang="ja-JP" sz="2400" dirty="0">
                <a:latin typeface="Calibri" pitchFamily="34" charset="0"/>
                <a:ea typeface="+mn-ea"/>
              </a:rPr>
              <a:t>2</a:t>
            </a:r>
            <a:r>
              <a:rPr lang="ja-JP" altLang="en-US" sz="2400" dirty="0">
                <a:latin typeface="Calibri" pitchFamily="34" charset="0"/>
                <a:ea typeface="+mn-ea"/>
              </a:rPr>
              <a:t>頂点間の道で</a:t>
            </a: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r>
              <a:rPr lang="ja-JP" altLang="en-US" sz="2400" dirty="0">
                <a:latin typeface="Calibri" pitchFamily="34" charset="0"/>
                <a:ea typeface="+mn-ea"/>
              </a:rPr>
              <a:t>重みが最小となるものを求める問題</a:t>
            </a: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r>
              <a:rPr lang="ja-JP" altLang="en-US" sz="2400" dirty="0">
                <a:latin typeface="Calibri" pitchFamily="34" charset="0"/>
                <a:ea typeface="+mn-ea"/>
              </a:rPr>
              <a:t>　　　　　　　　　　　　　　　　　　　　　　　　　　　　</a:t>
            </a:r>
            <a:r>
              <a:rPr lang="en-US" altLang="ja-JP" sz="2400" dirty="0">
                <a:latin typeface="Calibri" pitchFamily="34" charset="0"/>
                <a:ea typeface="+mn-ea"/>
              </a:rPr>
              <a:t>w(</a:t>
            </a:r>
            <a:r>
              <a:rPr lang="en-US" altLang="ja-JP" sz="2400" dirty="0" err="1">
                <a:latin typeface="Calibri" pitchFamily="34" charset="0"/>
                <a:ea typeface="+mn-ea"/>
              </a:rPr>
              <a:t>x,y</a:t>
            </a:r>
            <a:r>
              <a:rPr lang="en-US" altLang="ja-JP" sz="2400" dirty="0">
                <a:latin typeface="Calibri" pitchFamily="34" charset="0"/>
                <a:ea typeface="+mn-ea"/>
              </a:rPr>
              <a:t>)=10</a:t>
            </a:r>
          </a:p>
        </p:txBody>
      </p:sp>
      <p:cxnSp>
        <p:nvCxnSpPr>
          <p:cNvPr id="62" name="直線コネクタ 61"/>
          <p:cNvCxnSpPr/>
          <p:nvPr/>
        </p:nvCxnSpPr>
        <p:spPr bwMode="auto">
          <a:xfrm rot="16200000" flipH="1">
            <a:off x="4090988" y="5557838"/>
            <a:ext cx="1047750" cy="749300"/>
          </a:xfrm>
          <a:prstGeom prst="line">
            <a:avLst/>
          </a:prstGeom>
          <a:ln w="38100">
            <a:solidFill>
              <a:srgbClr val="FF0000"/>
            </a:solidFill>
          </a:ln>
        </p:spPr>
        <p:style>
          <a:lnRef idx="1">
            <a:schemeClr val="dk1"/>
          </a:lnRef>
          <a:fillRef idx="0">
            <a:schemeClr val="dk1"/>
          </a:fillRef>
          <a:effectRef idx="0">
            <a:schemeClr val="dk1"/>
          </a:effectRef>
          <a:fontRef idx="minor">
            <a:schemeClr val="tx1"/>
          </a:fontRef>
        </p:style>
      </p:cxnSp>
      <p:cxnSp>
        <p:nvCxnSpPr>
          <p:cNvPr id="48" name="直線コネクタ 47"/>
          <p:cNvCxnSpPr/>
          <p:nvPr/>
        </p:nvCxnSpPr>
        <p:spPr bwMode="auto">
          <a:xfrm rot="5400000" flipH="1" flipV="1">
            <a:off x="4515644" y="5528469"/>
            <a:ext cx="1327150" cy="452438"/>
          </a:xfrm>
          <a:prstGeom prst="line">
            <a:avLst/>
          </a:prstGeom>
          <a:ln w="38100">
            <a:solidFill>
              <a:srgbClr val="FF0000"/>
            </a:solidFill>
          </a:ln>
        </p:spPr>
        <p:style>
          <a:lnRef idx="1">
            <a:schemeClr val="dk1"/>
          </a:lnRef>
          <a:fillRef idx="0">
            <a:schemeClr val="dk1"/>
          </a:fillRef>
          <a:effectRef idx="0">
            <a:schemeClr val="dk1"/>
          </a:effectRef>
          <a:fontRef idx="minor">
            <a:schemeClr val="tx1"/>
          </a:fontRef>
        </p:style>
      </p:cxnSp>
      <p:cxnSp>
        <p:nvCxnSpPr>
          <p:cNvPr id="52" name="直線コネクタ 51"/>
          <p:cNvCxnSpPr/>
          <p:nvPr/>
        </p:nvCxnSpPr>
        <p:spPr bwMode="auto">
          <a:xfrm>
            <a:off x="3087688" y="5091113"/>
            <a:ext cx="1128712" cy="334962"/>
          </a:xfrm>
          <a:prstGeom prst="line">
            <a:avLst/>
          </a:prstGeom>
          <a:ln w="38100">
            <a:solidFill>
              <a:srgbClr val="FF0000"/>
            </a:solidFill>
          </a:ln>
        </p:spPr>
        <p:style>
          <a:lnRef idx="1">
            <a:schemeClr val="dk1"/>
          </a:lnRef>
          <a:fillRef idx="0">
            <a:schemeClr val="dk1"/>
          </a:fillRef>
          <a:effectRef idx="0">
            <a:schemeClr val="dk1"/>
          </a:effectRef>
          <a:fontRef idx="minor">
            <a:schemeClr val="tx1"/>
          </a:fontRef>
        </p:style>
      </p:cxnSp>
      <p:sp>
        <p:nvSpPr>
          <p:cNvPr id="36" name="円/楕円 35"/>
          <p:cNvSpPr>
            <a:spLocks noChangeAspect="1"/>
          </p:cNvSpPr>
          <p:nvPr/>
        </p:nvSpPr>
        <p:spPr bwMode="auto">
          <a:xfrm>
            <a:off x="2794000" y="4852988"/>
            <a:ext cx="495300" cy="498475"/>
          </a:xfrm>
          <a:prstGeom prst="ellipse">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8" name="円/楕円 37"/>
          <p:cNvSpPr>
            <a:spLocks noChangeAspect="1"/>
          </p:cNvSpPr>
          <p:nvPr/>
        </p:nvSpPr>
        <p:spPr bwMode="auto">
          <a:xfrm>
            <a:off x="3979863" y="5149850"/>
            <a:ext cx="495300" cy="500063"/>
          </a:xfrm>
          <a:prstGeom prst="ellipse">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4" name="円/楕円 33"/>
          <p:cNvSpPr>
            <a:spLocks noChangeAspect="1"/>
          </p:cNvSpPr>
          <p:nvPr/>
        </p:nvSpPr>
        <p:spPr bwMode="auto">
          <a:xfrm>
            <a:off x="5167313" y="4852988"/>
            <a:ext cx="496887" cy="500062"/>
          </a:xfrm>
          <a:prstGeom prst="ellipse">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5" name="円/楕円 34"/>
          <p:cNvSpPr>
            <a:spLocks noChangeAspect="1"/>
          </p:cNvSpPr>
          <p:nvPr/>
        </p:nvSpPr>
        <p:spPr bwMode="auto">
          <a:xfrm>
            <a:off x="4694238" y="6159500"/>
            <a:ext cx="496887" cy="500063"/>
          </a:xfrm>
          <a:prstGeom prst="ellipse">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Tree>
  </p:cSld>
  <p:clrMapOvr>
    <a:masterClrMapping/>
  </p:clrMapOvr>
  <p:transition advTm="14149"/>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タイトル 1"/>
          <p:cNvSpPr>
            <a:spLocks noGrp="1"/>
          </p:cNvSpPr>
          <p:nvPr>
            <p:ph type="title"/>
          </p:nvPr>
        </p:nvSpPr>
        <p:spPr/>
        <p:txBody>
          <a:bodyPr/>
          <a:lstStyle/>
          <a:p>
            <a:pPr eaLnBrk="1" hangingPunct="1"/>
            <a:r>
              <a:rPr lang="en-US" altLang="ja-JP"/>
              <a:t>2.2</a:t>
            </a:r>
            <a:r>
              <a:rPr lang="ja-JP" altLang="en-US"/>
              <a:t>　最短経路問題</a:t>
            </a:r>
          </a:p>
        </p:txBody>
      </p:sp>
      <p:sp>
        <p:nvSpPr>
          <p:cNvPr id="30" name="コンテンツ プレースホルダー 2"/>
          <p:cNvSpPr txBox="1">
            <a:spLocks/>
          </p:cNvSpPr>
          <p:nvPr/>
        </p:nvSpPr>
        <p:spPr bwMode="auto">
          <a:xfrm>
            <a:off x="609600" y="1916113"/>
            <a:ext cx="8534400" cy="4389437"/>
          </a:xfrm>
          <a:prstGeom prst="rect">
            <a:avLst/>
          </a:prstGeom>
          <a:noFill/>
          <a:ln>
            <a:noFill/>
          </a:ln>
        </p:spPr>
        <p:txBody>
          <a:bodyPr/>
          <a:lstStyle/>
          <a:p>
            <a:pPr marL="273050" indent="-273050">
              <a:spcBef>
                <a:spcPct val="20000"/>
              </a:spcBef>
              <a:buClr>
                <a:srgbClr val="0BD0D9"/>
              </a:buClr>
              <a:buSzPct val="95000"/>
              <a:buFont typeface="Wingdings 2" pitchFamily="18" charset="2"/>
              <a:buNone/>
              <a:defRPr/>
            </a:pPr>
            <a:r>
              <a:rPr lang="ja-JP" altLang="en-US" sz="2400" dirty="0">
                <a:latin typeface="Calibri" pitchFamily="34" charset="0"/>
                <a:ea typeface="+mn-ea"/>
              </a:rPr>
              <a:t>最短経路問題：</a:t>
            </a: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r>
              <a:rPr lang="ja-JP" altLang="en-US" sz="2400" dirty="0">
                <a:latin typeface="Calibri" pitchFamily="34" charset="0"/>
                <a:ea typeface="+mn-ea"/>
              </a:rPr>
              <a:t>重み付きグラフの</a:t>
            </a:r>
            <a:r>
              <a:rPr lang="en-US" altLang="ja-JP" sz="2400" dirty="0">
                <a:latin typeface="Calibri" pitchFamily="34" charset="0"/>
                <a:ea typeface="+mn-ea"/>
              </a:rPr>
              <a:t>2</a:t>
            </a:r>
            <a:r>
              <a:rPr lang="ja-JP" altLang="en-US" sz="2400" dirty="0">
                <a:latin typeface="Calibri" pitchFamily="34" charset="0"/>
                <a:ea typeface="+mn-ea"/>
              </a:rPr>
              <a:t>頂点間の道で</a:t>
            </a: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r>
              <a:rPr lang="ja-JP" altLang="en-US" sz="2400" dirty="0">
                <a:latin typeface="Calibri" pitchFamily="34" charset="0"/>
                <a:ea typeface="+mn-ea"/>
              </a:rPr>
              <a:t>重みが最小となるものを求める問題</a:t>
            </a: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r>
              <a:rPr lang="ja-JP" altLang="en-US" sz="2400" dirty="0">
                <a:latin typeface="Calibri" pitchFamily="34" charset="0"/>
                <a:ea typeface="+mn-ea"/>
              </a:rPr>
              <a:t>ある</a:t>
            </a:r>
            <a:r>
              <a:rPr lang="en-US" altLang="ja-JP" sz="2400" dirty="0">
                <a:latin typeface="Calibri" pitchFamily="34" charset="0"/>
                <a:ea typeface="+mn-ea"/>
              </a:rPr>
              <a:t>2</a:t>
            </a:r>
            <a:r>
              <a:rPr lang="ja-JP" altLang="en-US" sz="2400" dirty="0">
                <a:latin typeface="Calibri" pitchFamily="34" charset="0"/>
                <a:ea typeface="+mn-ea"/>
              </a:rPr>
              <a:t>点間の距離や移動する時間を重みと</a:t>
            </a: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r>
              <a:rPr lang="ja-JP" altLang="en-US" sz="2400" dirty="0">
                <a:latin typeface="Calibri" pitchFamily="34" charset="0"/>
                <a:ea typeface="+mn-ea"/>
              </a:rPr>
              <a:t>捉えることにより，いろいろと応用が可能</a:t>
            </a:r>
            <a:endParaRPr lang="en-US" altLang="ja-JP" sz="2400" dirty="0">
              <a:latin typeface="Calibri" pitchFamily="34" charset="0"/>
              <a:ea typeface="+mn-ea"/>
            </a:endParaRPr>
          </a:p>
          <a:p>
            <a:pPr marL="273050" indent="-273050">
              <a:spcBef>
                <a:spcPct val="20000"/>
              </a:spcBef>
              <a:buClr>
                <a:srgbClr val="0BD0D9"/>
              </a:buClr>
              <a:buSzPct val="95000"/>
              <a:defRPr/>
            </a:pPr>
            <a:r>
              <a:rPr lang="ja-JP" altLang="en-US" sz="2400" dirty="0">
                <a:latin typeface="Calibri" pitchFamily="34" charset="0"/>
                <a:ea typeface="+mn-ea"/>
              </a:rPr>
              <a:t>応用例：カーナビ，</a:t>
            </a:r>
            <a:endParaRPr lang="en-US" altLang="ja-JP" sz="2400" dirty="0">
              <a:latin typeface="Calibri" pitchFamily="34" charset="0"/>
              <a:ea typeface="+mn-ea"/>
            </a:endParaRPr>
          </a:p>
          <a:p>
            <a:pPr marL="273050" indent="-273050">
              <a:spcBef>
                <a:spcPct val="20000"/>
              </a:spcBef>
              <a:buClr>
                <a:srgbClr val="0BD0D9"/>
              </a:buClr>
              <a:buSzPct val="95000"/>
              <a:defRPr/>
            </a:pPr>
            <a:r>
              <a:rPr lang="ja-JP" altLang="en-US" sz="2400" dirty="0">
                <a:latin typeface="Calibri" pitchFamily="34" charset="0"/>
                <a:ea typeface="+mn-ea"/>
              </a:rPr>
              <a:t>　　　　　 鉄道の経路案内</a:t>
            </a:r>
            <a:r>
              <a:rPr lang="ja-JP" altLang="en-US" sz="2400" dirty="0">
                <a:ea typeface="ＭＳ Ｐゴシック" charset="-128"/>
              </a:rPr>
              <a:t>（駅すぱあと，駅探，</a:t>
            </a:r>
            <a:r>
              <a:rPr lang="en-US" altLang="ja-JP" sz="2400" dirty="0">
                <a:ea typeface="ＭＳ Ｐゴシック" charset="-128"/>
              </a:rPr>
              <a:t>NAVITIME</a:t>
            </a:r>
            <a:r>
              <a:rPr lang="ja-JP" altLang="en-US" sz="2400" dirty="0">
                <a:ea typeface="ＭＳ Ｐゴシック" charset="-128"/>
              </a:rPr>
              <a:t>）</a:t>
            </a:r>
            <a:endParaRPr lang="en-US" altLang="ja-JP" sz="2400" dirty="0">
              <a:ea typeface="ＭＳ Ｐゴシック" charset="-128"/>
            </a:endParaRPr>
          </a:p>
          <a:p>
            <a:pPr marL="273050" indent="-273050">
              <a:spcBef>
                <a:spcPct val="20000"/>
              </a:spcBef>
              <a:buClr>
                <a:srgbClr val="0BD0D9"/>
              </a:buClr>
              <a:buSzPct val="95000"/>
              <a:defRPr/>
            </a:pPr>
            <a:endParaRPr lang="en-US" altLang="ja-JP" sz="2400" dirty="0">
              <a:latin typeface="Calibri" pitchFamily="34" charset="0"/>
              <a:ea typeface="+mn-ea"/>
            </a:endParaRPr>
          </a:p>
          <a:p>
            <a:pPr marL="273050" indent="-273050">
              <a:spcBef>
                <a:spcPct val="20000"/>
              </a:spcBef>
              <a:buClr>
                <a:srgbClr val="0BD0D9"/>
              </a:buClr>
              <a:buSzPct val="95000"/>
              <a:defRPr/>
            </a:pPr>
            <a:r>
              <a:rPr lang="ja-JP" altLang="en-US" sz="2400" dirty="0">
                <a:latin typeface="Calibri" pitchFamily="34" charset="0"/>
                <a:ea typeface="+mn-ea"/>
              </a:rPr>
              <a:t>全経路を調べなくても効率的に最短経路を求めることができる</a:t>
            </a:r>
            <a:endParaRPr lang="en-US" altLang="ja-JP" sz="2400" dirty="0">
              <a:latin typeface="Calibri" pitchFamily="34" charset="0"/>
              <a:ea typeface="+mn-ea"/>
            </a:endParaRPr>
          </a:p>
          <a:p>
            <a:pPr marL="273050" indent="-273050">
              <a:spcBef>
                <a:spcPct val="20000"/>
              </a:spcBef>
              <a:buClr>
                <a:srgbClr val="0BD0D9"/>
              </a:buClr>
              <a:buSzPct val="95000"/>
              <a:defRPr/>
            </a:pPr>
            <a:r>
              <a:rPr lang="ja-JP" altLang="en-US" sz="2400" dirty="0">
                <a:latin typeface="Calibri" pitchFamily="34" charset="0"/>
                <a:ea typeface="+mn-ea"/>
              </a:rPr>
              <a:t>アルゴリズムが知られている</a:t>
            </a:r>
            <a:endParaRPr lang="en-US" altLang="ja-JP" sz="2400" dirty="0">
              <a:latin typeface="Calibri" pitchFamily="34" charset="0"/>
              <a:ea typeface="+mn-ea"/>
            </a:endParaRPr>
          </a:p>
        </p:txBody>
      </p:sp>
    </p:spTree>
  </p:cSld>
  <p:clrMapOvr>
    <a:masterClrMapping/>
  </p:clrMapOvr>
  <p:transition advTm="14149"/>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タイトル 1"/>
          <p:cNvSpPr>
            <a:spLocks noGrp="1"/>
          </p:cNvSpPr>
          <p:nvPr>
            <p:ph type="title"/>
          </p:nvPr>
        </p:nvSpPr>
        <p:spPr>
          <a:xfrm>
            <a:off x="2484438" y="2420938"/>
            <a:ext cx="8229600" cy="1143000"/>
          </a:xfrm>
        </p:spPr>
        <p:txBody>
          <a:bodyPr/>
          <a:lstStyle/>
          <a:p>
            <a:pPr eaLnBrk="1" hangingPunct="1"/>
            <a:br>
              <a:rPr lang="en-US" altLang="ja-JP"/>
            </a:br>
            <a:r>
              <a:rPr lang="en-US" altLang="ja-JP"/>
              <a:t>1.</a:t>
            </a:r>
            <a:r>
              <a:rPr lang="ja-JP" altLang="en-US"/>
              <a:t>　様々なグラフの例</a:t>
            </a:r>
          </a:p>
        </p:txBody>
      </p:sp>
    </p:spTree>
  </p:cSld>
  <p:clrMapOvr>
    <a:masterClrMapping/>
  </p:clrMapOvr>
  <p:transition advTm="14149"/>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タイトル 1"/>
          <p:cNvSpPr>
            <a:spLocks noGrp="1"/>
          </p:cNvSpPr>
          <p:nvPr>
            <p:ph type="title"/>
          </p:nvPr>
        </p:nvSpPr>
        <p:spPr/>
        <p:txBody>
          <a:bodyPr/>
          <a:lstStyle/>
          <a:p>
            <a:pPr eaLnBrk="1" hangingPunct="1"/>
            <a:r>
              <a:rPr lang="en-US" altLang="ja-JP"/>
              <a:t>2.3</a:t>
            </a:r>
            <a:r>
              <a:rPr lang="ja-JP" altLang="en-US"/>
              <a:t>　ダイキストラのアルゴリズム</a:t>
            </a:r>
          </a:p>
        </p:txBody>
      </p:sp>
      <p:sp>
        <p:nvSpPr>
          <p:cNvPr id="90115" name="コンテンツ プレースホルダー 2"/>
          <p:cNvSpPr>
            <a:spLocks noGrp="1"/>
          </p:cNvSpPr>
          <p:nvPr>
            <p:ph idx="1"/>
          </p:nvPr>
        </p:nvSpPr>
        <p:spPr/>
        <p:txBody>
          <a:bodyPr/>
          <a:lstStyle/>
          <a:p>
            <a:pPr eaLnBrk="1" hangingPunct="1">
              <a:buFont typeface="Wingdings 2" pitchFamily="18" charset="2"/>
              <a:buNone/>
            </a:pPr>
            <a:endParaRPr lang="en-US" altLang="ja-JP" sz="2400"/>
          </a:p>
          <a:p>
            <a:pPr eaLnBrk="1" hangingPunct="1">
              <a:buFont typeface="Wingdings 2" pitchFamily="18" charset="2"/>
              <a:buNone/>
            </a:pPr>
            <a:endParaRPr lang="en-US" altLang="ja-JP" sz="2400"/>
          </a:p>
          <a:p>
            <a:pPr eaLnBrk="1" hangingPunct="1">
              <a:buFont typeface="Wingdings 2" pitchFamily="18" charset="2"/>
              <a:buNone/>
            </a:pPr>
            <a:endParaRPr lang="en-US" altLang="ja-JP" sz="2400"/>
          </a:p>
          <a:p>
            <a:pPr eaLnBrk="1" hangingPunct="1">
              <a:buFont typeface="Wingdings 2" pitchFamily="18" charset="2"/>
              <a:buNone/>
            </a:pPr>
            <a:endParaRPr lang="en-US" altLang="ja-JP" sz="2400"/>
          </a:p>
        </p:txBody>
      </p:sp>
      <p:sp>
        <p:nvSpPr>
          <p:cNvPr id="41" name="角丸四角形 40"/>
          <p:cNvSpPr/>
          <p:nvPr/>
        </p:nvSpPr>
        <p:spPr>
          <a:xfrm>
            <a:off x="250825" y="2565400"/>
            <a:ext cx="8208963" cy="4103688"/>
          </a:xfrm>
          <a:prstGeom prst="round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useBgFill="1">
        <p:nvSpPr>
          <p:cNvPr id="42" name="角丸四角形 41"/>
          <p:cNvSpPr/>
          <p:nvPr/>
        </p:nvSpPr>
        <p:spPr>
          <a:xfrm>
            <a:off x="755650" y="2133600"/>
            <a:ext cx="2160588" cy="647700"/>
          </a:xfrm>
          <a:prstGeom prst="roundRect">
            <a:avLst/>
          </a:prstGeom>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400" dirty="0">
                <a:solidFill>
                  <a:schemeClr val="tx1"/>
                </a:solidFill>
              </a:rPr>
              <a:t>ダイキストラ法</a:t>
            </a:r>
            <a:endParaRPr lang="en-US" altLang="ja-JP" sz="2400" dirty="0">
              <a:solidFill>
                <a:schemeClr val="tx1"/>
              </a:solidFill>
            </a:endParaRPr>
          </a:p>
        </p:txBody>
      </p:sp>
      <p:sp>
        <p:nvSpPr>
          <p:cNvPr id="8" name="コンテンツ プレースホルダー 2"/>
          <p:cNvSpPr txBox="1">
            <a:spLocks/>
          </p:cNvSpPr>
          <p:nvPr/>
        </p:nvSpPr>
        <p:spPr bwMode="auto">
          <a:xfrm>
            <a:off x="609600" y="2087563"/>
            <a:ext cx="8534400" cy="4389437"/>
          </a:xfrm>
          <a:prstGeom prst="rect">
            <a:avLst/>
          </a:prstGeom>
          <a:noFill/>
          <a:ln>
            <a:noFill/>
          </a:ln>
        </p:spPr>
        <p:txBody>
          <a:bodyPr/>
          <a:lstStyle/>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marL="457200" indent="-457200">
              <a:spcBef>
                <a:spcPct val="20000"/>
              </a:spcBef>
              <a:buClr>
                <a:srgbClr val="0BD0D9"/>
              </a:buClr>
              <a:buSzPct val="95000"/>
              <a:defRPr/>
            </a:pPr>
            <a:r>
              <a:rPr lang="ja-JP" altLang="en-US" sz="2400" dirty="0">
                <a:ea typeface="ＭＳ Ｐゴシック" charset="-128"/>
              </a:rPr>
              <a:t>ある頂点</a:t>
            </a:r>
            <a:r>
              <a:rPr lang="en-US" altLang="ja-JP" sz="2400" dirty="0">
                <a:ea typeface="ＭＳ Ｐゴシック" charset="-128"/>
              </a:rPr>
              <a:t>x</a:t>
            </a:r>
            <a:r>
              <a:rPr lang="ja-JP" altLang="en-US" sz="2400" dirty="0">
                <a:ea typeface="ＭＳ Ｐゴシック" charset="-128"/>
              </a:rPr>
              <a:t>と</a:t>
            </a:r>
            <a:r>
              <a:rPr lang="en-US" altLang="ja-JP" sz="2400" dirty="0">
                <a:ea typeface="ＭＳ Ｐゴシック" charset="-128"/>
              </a:rPr>
              <a:t>x</a:t>
            </a:r>
            <a:r>
              <a:rPr lang="ja-JP" altLang="en-US" sz="2400" dirty="0">
                <a:ea typeface="ＭＳ Ｐゴシック" charset="-128"/>
              </a:rPr>
              <a:t>以外の任意の頂点</a:t>
            </a:r>
            <a:r>
              <a:rPr lang="en-US" altLang="ja-JP" sz="2400" dirty="0">
                <a:ea typeface="ＭＳ Ｐゴシック" charset="-128"/>
              </a:rPr>
              <a:t>y</a:t>
            </a:r>
            <a:r>
              <a:rPr lang="ja-JP" altLang="en-US" sz="2400" dirty="0">
                <a:ea typeface="ＭＳ Ｐゴシック" charset="-128"/>
              </a:rPr>
              <a:t>に対して，</a:t>
            </a:r>
            <a:endParaRPr lang="en-US" altLang="ja-JP" sz="2400" dirty="0">
              <a:ea typeface="ＭＳ Ｐゴシック" charset="-128"/>
            </a:endParaRPr>
          </a:p>
          <a:p>
            <a:pPr marL="457200" indent="-457200">
              <a:spcBef>
                <a:spcPct val="20000"/>
              </a:spcBef>
              <a:buClr>
                <a:srgbClr val="0BD0D9"/>
              </a:buClr>
              <a:buSzPct val="95000"/>
              <a:defRPr/>
            </a:pPr>
            <a:r>
              <a:rPr lang="ja-JP" altLang="en-US" sz="2400" dirty="0">
                <a:ea typeface="ＭＳ Ｐゴシック" charset="-128"/>
              </a:rPr>
              <a:t>重み最小の</a:t>
            </a:r>
            <a:r>
              <a:rPr lang="en-US" altLang="ja-JP" sz="2400" dirty="0">
                <a:ea typeface="ＭＳ Ｐゴシック" charset="-128"/>
              </a:rPr>
              <a:t>x-y </a:t>
            </a:r>
            <a:r>
              <a:rPr lang="ja-JP" altLang="en-US" sz="2400" dirty="0">
                <a:ea typeface="ＭＳ Ｐゴシック" charset="-128"/>
              </a:rPr>
              <a:t>道とその重さを求めるアルゴリズム</a:t>
            </a:r>
            <a:endParaRPr lang="en-US" altLang="ja-JP" sz="2400" dirty="0">
              <a:ea typeface="ＭＳ Ｐゴシック" charset="-128"/>
            </a:endParaRPr>
          </a:p>
          <a:p>
            <a:pPr marL="457200" indent="-457200">
              <a:spcBef>
                <a:spcPct val="20000"/>
              </a:spcBef>
              <a:buClr>
                <a:srgbClr val="0BD0D9"/>
              </a:buClr>
              <a:buSzPct val="95000"/>
              <a:defRPr/>
            </a:pPr>
            <a:endParaRPr lang="en-US" altLang="ja-JP" sz="2400" dirty="0">
              <a:latin typeface="Calibri" pitchFamily="34" charset="0"/>
              <a:ea typeface="+mn-ea"/>
            </a:endParaRPr>
          </a:p>
          <a:p>
            <a:pPr marL="457200" indent="-457200">
              <a:spcBef>
                <a:spcPct val="20000"/>
              </a:spcBef>
              <a:buClr>
                <a:srgbClr val="0BD0D9"/>
              </a:buClr>
              <a:buSzPct val="95000"/>
              <a:defRPr/>
            </a:pPr>
            <a:r>
              <a:rPr lang="ja-JP" altLang="en-US" sz="2400" dirty="0">
                <a:latin typeface="Calibri" pitchFamily="34" charset="0"/>
                <a:ea typeface="+mn-ea"/>
              </a:rPr>
              <a:t>入力：重み付き連結グラフ</a:t>
            </a:r>
            <a:r>
              <a:rPr lang="en-US" altLang="ja-JP" sz="2400" dirty="0">
                <a:latin typeface="Calibri" pitchFamily="34" charset="0"/>
                <a:ea typeface="+mn-ea"/>
              </a:rPr>
              <a:t>G</a:t>
            </a:r>
            <a:r>
              <a:rPr lang="ja-JP" altLang="en-US" sz="2400" dirty="0">
                <a:latin typeface="Calibri" pitchFamily="34" charset="0"/>
                <a:ea typeface="+mn-ea"/>
              </a:rPr>
              <a:t>と始点</a:t>
            </a:r>
            <a:r>
              <a:rPr lang="en-US" altLang="ja-JP" sz="2400" dirty="0">
                <a:latin typeface="Calibri" pitchFamily="34" charset="0"/>
                <a:ea typeface="+mn-ea"/>
              </a:rPr>
              <a:t>x</a:t>
            </a:r>
          </a:p>
          <a:p>
            <a:pPr marL="457200" indent="-457200">
              <a:spcBef>
                <a:spcPct val="20000"/>
              </a:spcBef>
              <a:buClr>
                <a:srgbClr val="0BD0D9"/>
              </a:buClr>
              <a:buSzPct val="95000"/>
              <a:defRPr/>
            </a:pPr>
            <a:endParaRPr lang="en-US" altLang="ja-JP" sz="2400" dirty="0">
              <a:latin typeface="Calibri" pitchFamily="34" charset="0"/>
              <a:ea typeface="+mn-ea"/>
            </a:endParaRPr>
          </a:p>
          <a:p>
            <a:pPr marL="457200" indent="-457200">
              <a:spcBef>
                <a:spcPct val="20000"/>
              </a:spcBef>
              <a:buClr>
                <a:srgbClr val="0BD0D9"/>
              </a:buClr>
              <a:buSzPct val="95000"/>
              <a:defRPr/>
            </a:pPr>
            <a:r>
              <a:rPr lang="ja-JP" altLang="en-US" sz="2400" dirty="0">
                <a:latin typeface="Calibri" pitchFamily="34" charset="0"/>
                <a:ea typeface="+mn-ea"/>
              </a:rPr>
              <a:t>出力：</a:t>
            </a:r>
            <a:r>
              <a:rPr lang="en-US" altLang="ja-JP" sz="2400" dirty="0">
                <a:latin typeface="Calibri" pitchFamily="34" charset="0"/>
                <a:ea typeface="+mn-ea"/>
              </a:rPr>
              <a:t>x</a:t>
            </a:r>
            <a:r>
              <a:rPr lang="ja-JP" altLang="en-US" sz="2400" dirty="0">
                <a:latin typeface="Calibri" pitchFamily="34" charset="0"/>
                <a:ea typeface="+mn-ea"/>
              </a:rPr>
              <a:t>以外の任意の頂点</a:t>
            </a:r>
            <a:r>
              <a:rPr lang="en-US" altLang="ja-JP" sz="2400" dirty="0">
                <a:latin typeface="Calibri" pitchFamily="34" charset="0"/>
                <a:ea typeface="+mn-ea"/>
              </a:rPr>
              <a:t>y</a:t>
            </a:r>
            <a:r>
              <a:rPr lang="ja-JP" altLang="en-US" sz="2400" dirty="0">
                <a:latin typeface="Calibri" pitchFamily="34" charset="0"/>
                <a:ea typeface="+mn-ea"/>
              </a:rPr>
              <a:t>に対する</a:t>
            </a:r>
            <a:endParaRPr lang="en-US" altLang="ja-JP" sz="2400" dirty="0">
              <a:latin typeface="Calibri" pitchFamily="34" charset="0"/>
              <a:ea typeface="+mn-ea"/>
            </a:endParaRPr>
          </a:p>
          <a:p>
            <a:pPr marL="457200" indent="-457200">
              <a:spcBef>
                <a:spcPct val="20000"/>
              </a:spcBef>
              <a:buClr>
                <a:srgbClr val="0BD0D9"/>
              </a:buClr>
              <a:buSzPct val="95000"/>
              <a:defRPr/>
            </a:pPr>
            <a:r>
              <a:rPr lang="ja-JP" altLang="en-US" sz="2400" dirty="0">
                <a:latin typeface="Calibri" pitchFamily="34" charset="0"/>
                <a:ea typeface="+mn-ea"/>
              </a:rPr>
              <a:t>　　　  重み最小の</a:t>
            </a:r>
            <a:r>
              <a:rPr lang="en-US" altLang="ja-JP" sz="2400" dirty="0">
                <a:latin typeface="Calibri" pitchFamily="34" charset="0"/>
                <a:ea typeface="+mn-ea"/>
              </a:rPr>
              <a:t>x-y </a:t>
            </a:r>
            <a:r>
              <a:rPr lang="ja-JP" altLang="en-US" sz="2400" dirty="0">
                <a:latin typeface="Calibri" pitchFamily="34" charset="0"/>
                <a:ea typeface="+mn-ea"/>
              </a:rPr>
              <a:t>道とその重み</a:t>
            </a:r>
            <a:endParaRPr lang="en-US" altLang="ja-JP" sz="2400" dirty="0">
              <a:latin typeface="Calibri" pitchFamily="34" charset="0"/>
              <a:ea typeface="+mn-ea"/>
            </a:endParaRPr>
          </a:p>
        </p:txBody>
      </p:sp>
    </p:spTree>
  </p:cSld>
  <p:clrMapOvr>
    <a:masterClrMapping/>
  </p:clrMapOvr>
  <p:transition advTm="14149"/>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タイトル 1"/>
          <p:cNvSpPr>
            <a:spLocks noGrp="1"/>
          </p:cNvSpPr>
          <p:nvPr>
            <p:ph type="title"/>
          </p:nvPr>
        </p:nvSpPr>
        <p:spPr/>
        <p:txBody>
          <a:bodyPr/>
          <a:lstStyle/>
          <a:p>
            <a:pPr eaLnBrk="1" hangingPunct="1"/>
            <a:r>
              <a:rPr lang="en-US" altLang="ja-JP"/>
              <a:t>2.3</a:t>
            </a:r>
            <a:r>
              <a:rPr lang="ja-JP" altLang="en-US"/>
              <a:t>　ダイキストラのアルゴリズム</a:t>
            </a:r>
          </a:p>
        </p:txBody>
      </p:sp>
      <p:sp>
        <p:nvSpPr>
          <p:cNvPr id="91139" name="コンテンツ プレースホルダー 2"/>
          <p:cNvSpPr>
            <a:spLocks noGrp="1"/>
          </p:cNvSpPr>
          <p:nvPr>
            <p:ph idx="1"/>
          </p:nvPr>
        </p:nvSpPr>
        <p:spPr/>
        <p:txBody>
          <a:bodyPr/>
          <a:lstStyle/>
          <a:p>
            <a:pPr eaLnBrk="1" hangingPunct="1">
              <a:buFont typeface="Wingdings 2" pitchFamily="18" charset="2"/>
              <a:buNone/>
            </a:pPr>
            <a:endParaRPr lang="en-US" altLang="ja-JP" sz="2400"/>
          </a:p>
          <a:p>
            <a:pPr eaLnBrk="1" hangingPunct="1">
              <a:buFont typeface="Wingdings 2" pitchFamily="18" charset="2"/>
              <a:buNone/>
            </a:pPr>
            <a:endParaRPr lang="en-US" altLang="ja-JP" sz="2400"/>
          </a:p>
          <a:p>
            <a:pPr eaLnBrk="1" hangingPunct="1">
              <a:buFont typeface="Wingdings 2" pitchFamily="18" charset="2"/>
              <a:buNone/>
            </a:pPr>
            <a:endParaRPr lang="en-US" altLang="ja-JP" sz="2400"/>
          </a:p>
          <a:p>
            <a:pPr eaLnBrk="1" hangingPunct="1">
              <a:buFont typeface="Wingdings 2" pitchFamily="18" charset="2"/>
              <a:buNone/>
            </a:pPr>
            <a:endParaRPr lang="en-US" altLang="ja-JP" sz="2400"/>
          </a:p>
        </p:txBody>
      </p:sp>
      <p:sp>
        <p:nvSpPr>
          <p:cNvPr id="41" name="角丸四角形 40"/>
          <p:cNvSpPr/>
          <p:nvPr/>
        </p:nvSpPr>
        <p:spPr>
          <a:xfrm>
            <a:off x="250825" y="2565400"/>
            <a:ext cx="8208963" cy="4103688"/>
          </a:xfrm>
          <a:prstGeom prst="round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useBgFill="1">
        <p:nvSpPr>
          <p:cNvPr id="42" name="角丸四角形 41"/>
          <p:cNvSpPr/>
          <p:nvPr/>
        </p:nvSpPr>
        <p:spPr>
          <a:xfrm>
            <a:off x="755650" y="2133600"/>
            <a:ext cx="2160588" cy="647700"/>
          </a:xfrm>
          <a:prstGeom prst="roundRect">
            <a:avLst/>
          </a:prstGeom>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400" dirty="0">
                <a:solidFill>
                  <a:schemeClr val="tx1"/>
                </a:solidFill>
              </a:rPr>
              <a:t>ダイキストラ法</a:t>
            </a:r>
            <a:endParaRPr lang="en-US" altLang="ja-JP" sz="2400" dirty="0">
              <a:solidFill>
                <a:schemeClr val="tx1"/>
              </a:solidFill>
            </a:endParaRPr>
          </a:p>
        </p:txBody>
      </p:sp>
      <p:cxnSp>
        <p:nvCxnSpPr>
          <p:cNvPr id="7" name="直線コネクタ 6"/>
          <p:cNvCxnSpPr/>
          <p:nvPr/>
        </p:nvCxnSpPr>
        <p:spPr bwMode="auto">
          <a:xfrm rot="5400000">
            <a:off x="3635375" y="4005263"/>
            <a:ext cx="1441450" cy="0"/>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9" name="直線コネクタ 8"/>
          <p:cNvCxnSpPr/>
          <p:nvPr/>
        </p:nvCxnSpPr>
        <p:spPr bwMode="auto">
          <a:xfrm rot="16200000" flipH="1">
            <a:off x="4203700" y="4932363"/>
            <a:ext cx="1270000" cy="908050"/>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10" name="直線コネクタ 9"/>
          <p:cNvCxnSpPr/>
          <p:nvPr/>
        </p:nvCxnSpPr>
        <p:spPr bwMode="auto">
          <a:xfrm>
            <a:off x="4384675" y="3309938"/>
            <a:ext cx="1412875" cy="1055687"/>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sp>
        <p:nvSpPr>
          <p:cNvPr id="91145" name="テキスト ボックス 32"/>
          <p:cNvSpPr txBox="1">
            <a:spLocks noChangeArrowheads="1"/>
          </p:cNvSpPr>
          <p:nvPr/>
        </p:nvSpPr>
        <p:spPr bwMode="auto">
          <a:xfrm>
            <a:off x="3352800" y="3327400"/>
            <a:ext cx="355600" cy="461963"/>
          </a:xfrm>
          <a:prstGeom prst="rect">
            <a:avLst/>
          </a:prstGeom>
          <a:noFill/>
          <a:ln w="9525">
            <a:noFill/>
            <a:miter lim="800000"/>
            <a:headEnd/>
            <a:tailEnd/>
          </a:ln>
        </p:spPr>
        <p:txBody>
          <a:bodyPr wrap="none">
            <a:spAutoFit/>
          </a:bodyPr>
          <a:lstStyle/>
          <a:p>
            <a:r>
              <a:rPr lang="en-US" altLang="ja-JP" sz="2400"/>
              <a:t>5</a:t>
            </a:r>
            <a:endParaRPr lang="ja-JP" altLang="en-US" sz="2400"/>
          </a:p>
        </p:txBody>
      </p:sp>
      <p:cxnSp>
        <p:nvCxnSpPr>
          <p:cNvPr id="12" name="直線コネクタ 11"/>
          <p:cNvCxnSpPr/>
          <p:nvPr/>
        </p:nvCxnSpPr>
        <p:spPr bwMode="auto">
          <a:xfrm rot="16200000" flipH="1">
            <a:off x="2511425" y="4824413"/>
            <a:ext cx="1630363" cy="763587"/>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13" name="直線コネクタ 12"/>
          <p:cNvCxnSpPr/>
          <p:nvPr/>
        </p:nvCxnSpPr>
        <p:spPr bwMode="auto">
          <a:xfrm>
            <a:off x="3665538" y="5975350"/>
            <a:ext cx="1555750" cy="46038"/>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14" name="直線コネクタ 13"/>
          <p:cNvCxnSpPr/>
          <p:nvPr/>
        </p:nvCxnSpPr>
        <p:spPr bwMode="auto">
          <a:xfrm rot="5400000" flipH="1" flipV="1">
            <a:off x="4718844" y="4896644"/>
            <a:ext cx="1609725" cy="547687"/>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15" name="直線コネクタ 14"/>
          <p:cNvCxnSpPr/>
          <p:nvPr/>
        </p:nvCxnSpPr>
        <p:spPr bwMode="auto">
          <a:xfrm rot="10800000" flipV="1">
            <a:off x="2916238" y="3284538"/>
            <a:ext cx="1439862" cy="1081087"/>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16" name="直線コネクタ 15"/>
          <p:cNvCxnSpPr/>
          <p:nvPr/>
        </p:nvCxnSpPr>
        <p:spPr bwMode="auto">
          <a:xfrm>
            <a:off x="2989263" y="4365625"/>
            <a:ext cx="1366837" cy="406400"/>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17" name="直線コネクタ 16"/>
          <p:cNvCxnSpPr/>
          <p:nvPr/>
        </p:nvCxnSpPr>
        <p:spPr bwMode="auto">
          <a:xfrm rot="5400000" flipH="1" flipV="1">
            <a:off x="3363119" y="5028407"/>
            <a:ext cx="1295400" cy="690562"/>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sp>
        <p:nvSpPr>
          <p:cNvPr id="18" name="円/楕円 17"/>
          <p:cNvSpPr>
            <a:spLocks noChangeAspect="1"/>
          </p:cNvSpPr>
          <p:nvPr/>
        </p:nvSpPr>
        <p:spPr bwMode="auto">
          <a:xfrm>
            <a:off x="4068763" y="2997200"/>
            <a:ext cx="601662" cy="604838"/>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9" name="円/楕円 18"/>
          <p:cNvSpPr>
            <a:spLocks noChangeAspect="1"/>
          </p:cNvSpPr>
          <p:nvPr/>
        </p:nvSpPr>
        <p:spPr bwMode="auto">
          <a:xfrm>
            <a:off x="2632075" y="4076700"/>
            <a:ext cx="600075" cy="604838"/>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20" name="円/楕円 19"/>
          <p:cNvSpPr>
            <a:spLocks noChangeAspect="1"/>
          </p:cNvSpPr>
          <p:nvPr/>
        </p:nvSpPr>
        <p:spPr bwMode="auto">
          <a:xfrm>
            <a:off x="3351213" y="5661025"/>
            <a:ext cx="601662" cy="604838"/>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21" name="円/楕円 20"/>
          <p:cNvSpPr>
            <a:spLocks noChangeAspect="1"/>
          </p:cNvSpPr>
          <p:nvPr/>
        </p:nvSpPr>
        <p:spPr bwMode="auto">
          <a:xfrm>
            <a:off x="4068763" y="4437063"/>
            <a:ext cx="601662" cy="606425"/>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22" name="円/楕円 21"/>
          <p:cNvSpPr>
            <a:spLocks noChangeAspect="1"/>
          </p:cNvSpPr>
          <p:nvPr/>
        </p:nvSpPr>
        <p:spPr bwMode="auto">
          <a:xfrm>
            <a:off x="5508625" y="4076700"/>
            <a:ext cx="601663" cy="606425"/>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23" name="円/楕円 22"/>
          <p:cNvSpPr>
            <a:spLocks noChangeAspect="1"/>
          </p:cNvSpPr>
          <p:nvPr/>
        </p:nvSpPr>
        <p:spPr bwMode="auto">
          <a:xfrm>
            <a:off x="4935538" y="5661025"/>
            <a:ext cx="601662" cy="606425"/>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91158" name="テキスト ボックス 55"/>
          <p:cNvSpPr txBox="1">
            <a:spLocks noChangeArrowheads="1"/>
          </p:cNvSpPr>
          <p:nvPr/>
        </p:nvSpPr>
        <p:spPr bwMode="auto">
          <a:xfrm>
            <a:off x="3505200" y="4119563"/>
            <a:ext cx="355600" cy="461962"/>
          </a:xfrm>
          <a:prstGeom prst="rect">
            <a:avLst/>
          </a:prstGeom>
          <a:noFill/>
          <a:ln w="9525">
            <a:noFill/>
            <a:miter lim="800000"/>
            <a:headEnd/>
            <a:tailEnd/>
          </a:ln>
        </p:spPr>
        <p:txBody>
          <a:bodyPr wrap="none">
            <a:spAutoFit/>
          </a:bodyPr>
          <a:lstStyle/>
          <a:p>
            <a:r>
              <a:rPr lang="en-US" altLang="ja-JP" sz="2400"/>
              <a:t>4</a:t>
            </a:r>
            <a:endParaRPr lang="ja-JP" altLang="en-US" sz="2400"/>
          </a:p>
        </p:txBody>
      </p:sp>
      <p:sp>
        <p:nvSpPr>
          <p:cNvPr id="91159" name="テキスト ボックス 56"/>
          <p:cNvSpPr txBox="1">
            <a:spLocks noChangeArrowheads="1"/>
          </p:cNvSpPr>
          <p:nvPr/>
        </p:nvSpPr>
        <p:spPr bwMode="auto">
          <a:xfrm>
            <a:off x="3708400" y="5013325"/>
            <a:ext cx="357188" cy="461963"/>
          </a:xfrm>
          <a:prstGeom prst="rect">
            <a:avLst/>
          </a:prstGeom>
          <a:noFill/>
          <a:ln w="9525">
            <a:noFill/>
            <a:miter lim="800000"/>
            <a:headEnd/>
            <a:tailEnd/>
          </a:ln>
        </p:spPr>
        <p:txBody>
          <a:bodyPr wrap="none">
            <a:spAutoFit/>
          </a:bodyPr>
          <a:lstStyle/>
          <a:p>
            <a:r>
              <a:rPr lang="en-US" altLang="ja-JP" sz="2400"/>
              <a:t>3</a:t>
            </a:r>
            <a:endParaRPr lang="ja-JP" altLang="en-US" sz="2400"/>
          </a:p>
        </p:txBody>
      </p:sp>
      <p:sp>
        <p:nvSpPr>
          <p:cNvPr id="91160" name="テキスト ボックス 57"/>
          <p:cNvSpPr txBox="1">
            <a:spLocks noChangeArrowheads="1"/>
          </p:cNvSpPr>
          <p:nvPr/>
        </p:nvSpPr>
        <p:spPr bwMode="auto">
          <a:xfrm>
            <a:off x="2916238" y="4983163"/>
            <a:ext cx="357187" cy="461962"/>
          </a:xfrm>
          <a:prstGeom prst="rect">
            <a:avLst/>
          </a:prstGeom>
          <a:noFill/>
          <a:ln w="9525">
            <a:noFill/>
            <a:miter lim="800000"/>
            <a:headEnd/>
            <a:tailEnd/>
          </a:ln>
        </p:spPr>
        <p:txBody>
          <a:bodyPr wrap="none">
            <a:spAutoFit/>
          </a:bodyPr>
          <a:lstStyle/>
          <a:p>
            <a:r>
              <a:rPr lang="en-US" altLang="ja-JP" sz="2400"/>
              <a:t>2</a:t>
            </a:r>
            <a:endParaRPr lang="ja-JP" altLang="en-US" sz="2400"/>
          </a:p>
        </p:txBody>
      </p:sp>
      <p:sp>
        <p:nvSpPr>
          <p:cNvPr id="91161" name="テキスト ボックス 58"/>
          <p:cNvSpPr txBox="1">
            <a:spLocks noChangeArrowheads="1"/>
          </p:cNvSpPr>
          <p:nvPr/>
        </p:nvSpPr>
        <p:spPr bwMode="auto">
          <a:xfrm>
            <a:off x="5005388" y="3284538"/>
            <a:ext cx="355600" cy="461962"/>
          </a:xfrm>
          <a:prstGeom prst="rect">
            <a:avLst/>
          </a:prstGeom>
          <a:noFill/>
          <a:ln w="9525">
            <a:noFill/>
            <a:miter lim="800000"/>
            <a:headEnd/>
            <a:tailEnd/>
          </a:ln>
        </p:spPr>
        <p:txBody>
          <a:bodyPr wrap="none">
            <a:spAutoFit/>
          </a:bodyPr>
          <a:lstStyle/>
          <a:p>
            <a:r>
              <a:rPr lang="en-US" altLang="ja-JP" sz="2400"/>
              <a:t>6</a:t>
            </a:r>
            <a:endParaRPr lang="ja-JP" altLang="en-US" sz="2400"/>
          </a:p>
        </p:txBody>
      </p:sp>
      <p:sp>
        <p:nvSpPr>
          <p:cNvPr id="91162" name="テキスト ボックス 59"/>
          <p:cNvSpPr txBox="1">
            <a:spLocks noChangeArrowheads="1"/>
          </p:cNvSpPr>
          <p:nvPr/>
        </p:nvSpPr>
        <p:spPr bwMode="auto">
          <a:xfrm>
            <a:off x="4429125" y="3832225"/>
            <a:ext cx="355600" cy="460375"/>
          </a:xfrm>
          <a:prstGeom prst="rect">
            <a:avLst/>
          </a:prstGeom>
          <a:noFill/>
          <a:ln w="9525">
            <a:noFill/>
            <a:miter lim="800000"/>
            <a:headEnd/>
            <a:tailEnd/>
          </a:ln>
        </p:spPr>
        <p:txBody>
          <a:bodyPr wrap="none">
            <a:spAutoFit/>
          </a:bodyPr>
          <a:lstStyle/>
          <a:p>
            <a:r>
              <a:rPr lang="en-US" altLang="ja-JP" sz="2400"/>
              <a:t>2</a:t>
            </a:r>
            <a:endParaRPr lang="ja-JP" altLang="en-US" sz="2400"/>
          </a:p>
        </p:txBody>
      </p:sp>
      <p:sp>
        <p:nvSpPr>
          <p:cNvPr id="91163" name="テキスト ボックス 60"/>
          <p:cNvSpPr txBox="1">
            <a:spLocks noChangeArrowheads="1"/>
          </p:cNvSpPr>
          <p:nvPr/>
        </p:nvSpPr>
        <p:spPr bwMode="auto">
          <a:xfrm>
            <a:off x="4792663" y="4983163"/>
            <a:ext cx="355600" cy="461962"/>
          </a:xfrm>
          <a:prstGeom prst="rect">
            <a:avLst/>
          </a:prstGeom>
          <a:noFill/>
          <a:ln w="9525">
            <a:noFill/>
            <a:miter lim="800000"/>
            <a:headEnd/>
            <a:tailEnd/>
          </a:ln>
        </p:spPr>
        <p:txBody>
          <a:bodyPr wrap="none">
            <a:spAutoFit/>
          </a:bodyPr>
          <a:lstStyle/>
          <a:p>
            <a:r>
              <a:rPr lang="en-US" altLang="ja-JP" sz="2400"/>
              <a:t>2</a:t>
            </a:r>
            <a:endParaRPr lang="ja-JP" altLang="en-US" sz="2400"/>
          </a:p>
        </p:txBody>
      </p:sp>
      <p:sp>
        <p:nvSpPr>
          <p:cNvPr id="91164" name="テキスト ボックス 66"/>
          <p:cNvSpPr txBox="1">
            <a:spLocks noChangeArrowheads="1"/>
          </p:cNvSpPr>
          <p:nvPr/>
        </p:nvSpPr>
        <p:spPr bwMode="auto">
          <a:xfrm>
            <a:off x="4284663" y="5991225"/>
            <a:ext cx="355600" cy="461963"/>
          </a:xfrm>
          <a:prstGeom prst="rect">
            <a:avLst/>
          </a:prstGeom>
          <a:noFill/>
          <a:ln w="9525">
            <a:noFill/>
            <a:miter lim="800000"/>
            <a:headEnd/>
            <a:tailEnd/>
          </a:ln>
        </p:spPr>
        <p:txBody>
          <a:bodyPr wrap="none">
            <a:spAutoFit/>
          </a:bodyPr>
          <a:lstStyle/>
          <a:p>
            <a:r>
              <a:rPr lang="en-US" altLang="ja-JP" sz="2400"/>
              <a:t>6</a:t>
            </a:r>
            <a:endParaRPr lang="ja-JP" altLang="en-US" sz="2400"/>
          </a:p>
        </p:txBody>
      </p:sp>
      <p:sp>
        <p:nvSpPr>
          <p:cNvPr id="91165" name="テキスト ボックス 67"/>
          <p:cNvSpPr txBox="1">
            <a:spLocks noChangeArrowheads="1"/>
          </p:cNvSpPr>
          <p:nvPr/>
        </p:nvSpPr>
        <p:spPr bwMode="auto">
          <a:xfrm>
            <a:off x="5584825" y="4983163"/>
            <a:ext cx="355600" cy="461962"/>
          </a:xfrm>
          <a:prstGeom prst="rect">
            <a:avLst/>
          </a:prstGeom>
          <a:noFill/>
          <a:ln w="9525">
            <a:noFill/>
            <a:miter lim="800000"/>
            <a:headEnd/>
            <a:tailEnd/>
          </a:ln>
        </p:spPr>
        <p:txBody>
          <a:bodyPr wrap="none">
            <a:spAutoFit/>
          </a:bodyPr>
          <a:lstStyle/>
          <a:p>
            <a:r>
              <a:rPr lang="en-US" altLang="ja-JP" sz="2400"/>
              <a:t>4</a:t>
            </a:r>
            <a:endParaRPr lang="ja-JP" altLang="en-US" sz="2400"/>
          </a:p>
        </p:txBody>
      </p:sp>
      <p:sp>
        <p:nvSpPr>
          <p:cNvPr id="91166" name="テキスト ボックス 68"/>
          <p:cNvSpPr txBox="1">
            <a:spLocks noChangeArrowheads="1"/>
          </p:cNvSpPr>
          <p:nvPr/>
        </p:nvSpPr>
        <p:spPr bwMode="auto">
          <a:xfrm>
            <a:off x="2343150" y="3933825"/>
            <a:ext cx="338138" cy="460375"/>
          </a:xfrm>
          <a:prstGeom prst="rect">
            <a:avLst/>
          </a:prstGeom>
          <a:noFill/>
          <a:ln w="9525">
            <a:noFill/>
            <a:miter lim="800000"/>
            <a:headEnd/>
            <a:tailEnd/>
          </a:ln>
        </p:spPr>
        <p:txBody>
          <a:bodyPr wrap="none">
            <a:spAutoFit/>
          </a:bodyPr>
          <a:lstStyle/>
          <a:p>
            <a:r>
              <a:rPr lang="en-US" altLang="ja-JP" sz="2400"/>
              <a:t>x</a:t>
            </a:r>
            <a:endParaRPr lang="ja-JP" altLang="en-US" sz="2400"/>
          </a:p>
        </p:txBody>
      </p:sp>
      <p:sp useBgFill="1">
        <p:nvSpPr>
          <p:cNvPr id="33" name="角丸四角形 32"/>
          <p:cNvSpPr/>
          <p:nvPr/>
        </p:nvSpPr>
        <p:spPr>
          <a:xfrm>
            <a:off x="827088" y="3068638"/>
            <a:ext cx="1512887" cy="576262"/>
          </a:xfrm>
          <a:prstGeom prst="roundRect">
            <a:avLst/>
          </a:prstGeom>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400" dirty="0">
                <a:solidFill>
                  <a:schemeClr val="tx1"/>
                </a:solidFill>
              </a:rPr>
              <a:t>入力</a:t>
            </a:r>
            <a:endParaRPr lang="en-US" altLang="ja-JP" sz="2400" dirty="0">
              <a:solidFill>
                <a:schemeClr val="tx1"/>
              </a:solidFill>
            </a:endParaRPr>
          </a:p>
        </p:txBody>
      </p:sp>
    </p:spTree>
  </p:cSld>
  <p:clrMapOvr>
    <a:masterClrMapping/>
  </p:clrMapOvr>
  <p:transition advTm="14149"/>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タイトル 1"/>
          <p:cNvSpPr>
            <a:spLocks noGrp="1"/>
          </p:cNvSpPr>
          <p:nvPr>
            <p:ph type="title"/>
          </p:nvPr>
        </p:nvSpPr>
        <p:spPr/>
        <p:txBody>
          <a:bodyPr/>
          <a:lstStyle/>
          <a:p>
            <a:pPr eaLnBrk="1" hangingPunct="1"/>
            <a:r>
              <a:rPr lang="en-US" altLang="ja-JP"/>
              <a:t>2.3</a:t>
            </a:r>
            <a:r>
              <a:rPr lang="ja-JP" altLang="en-US"/>
              <a:t>　ダイキストラのアルゴリズム</a:t>
            </a:r>
          </a:p>
        </p:txBody>
      </p:sp>
      <p:sp>
        <p:nvSpPr>
          <p:cNvPr id="92163" name="コンテンツ プレースホルダー 2"/>
          <p:cNvSpPr>
            <a:spLocks noGrp="1"/>
          </p:cNvSpPr>
          <p:nvPr>
            <p:ph idx="1"/>
          </p:nvPr>
        </p:nvSpPr>
        <p:spPr/>
        <p:txBody>
          <a:bodyPr/>
          <a:lstStyle/>
          <a:p>
            <a:pPr eaLnBrk="1" hangingPunct="1">
              <a:buFont typeface="Wingdings 2" pitchFamily="18" charset="2"/>
              <a:buNone/>
            </a:pPr>
            <a:endParaRPr lang="en-US" altLang="ja-JP" sz="2400"/>
          </a:p>
          <a:p>
            <a:pPr eaLnBrk="1" hangingPunct="1">
              <a:buFont typeface="Wingdings 2" pitchFamily="18" charset="2"/>
              <a:buNone/>
            </a:pPr>
            <a:endParaRPr lang="en-US" altLang="ja-JP" sz="2400"/>
          </a:p>
          <a:p>
            <a:pPr eaLnBrk="1" hangingPunct="1">
              <a:buFont typeface="Wingdings 2" pitchFamily="18" charset="2"/>
              <a:buNone/>
            </a:pPr>
            <a:endParaRPr lang="en-US" altLang="ja-JP" sz="2400"/>
          </a:p>
          <a:p>
            <a:pPr eaLnBrk="1" hangingPunct="1">
              <a:buFont typeface="Wingdings 2" pitchFamily="18" charset="2"/>
              <a:buNone/>
            </a:pPr>
            <a:endParaRPr lang="en-US" altLang="ja-JP" sz="2400"/>
          </a:p>
        </p:txBody>
      </p:sp>
      <p:sp>
        <p:nvSpPr>
          <p:cNvPr id="41" name="角丸四角形 40"/>
          <p:cNvSpPr/>
          <p:nvPr/>
        </p:nvSpPr>
        <p:spPr>
          <a:xfrm>
            <a:off x="250825" y="2565400"/>
            <a:ext cx="8208963" cy="4103688"/>
          </a:xfrm>
          <a:prstGeom prst="round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useBgFill="1">
        <p:nvSpPr>
          <p:cNvPr id="42" name="角丸四角形 41"/>
          <p:cNvSpPr/>
          <p:nvPr/>
        </p:nvSpPr>
        <p:spPr>
          <a:xfrm>
            <a:off x="755650" y="2133600"/>
            <a:ext cx="2160588" cy="647700"/>
          </a:xfrm>
          <a:prstGeom prst="roundRect">
            <a:avLst/>
          </a:prstGeom>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400" dirty="0">
                <a:solidFill>
                  <a:schemeClr val="tx1"/>
                </a:solidFill>
              </a:rPr>
              <a:t>ダイキストラ法</a:t>
            </a:r>
            <a:endParaRPr lang="en-US" altLang="ja-JP" sz="2400" dirty="0">
              <a:solidFill>
                <a:schemeClr val="tx1"/>
              </a:solidFill>
            </a:endParaRPr>
          </a:p>
        </p:txBody>
      </p:sp>
      <p:cxnSp>
        <p:nvCxnSpPr>
          <p:cNvPr id="6" name="直線コネクタ 5"/>
          <p:cNvCxnSpPr/>
          <p:nvPr/>
        </p:nvCxnSpPr>
        <p:spPr bwMode="auto">
          <a:xfrm rot="5400000">
            <a:off x="3632200" y="4005263"/>
            <a:ext cx="1441450" cy="0"/>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7" name="直線コネクタ 6"/>
          <p:cNvCxnSpPr/>
          <p:nvPr/>
        </p:nvCxnSpPr>
        <p:spPr bwMode="auto">
          <a:xfrm rot="16200000" flipH="1">
            <a:off x="4200525" y="4932363"/>
            <a:ext cx="1270000" cy="908050"/>
          </a:xfrm>
          <a:prstGeom prst="line">
            <a:avLst/>
          </a:prstGeom>
          <a:ln w="38100">
            <a:solidFill>
              <a:srgbClr val="FF0000"/>
            </a:solidFill>
          </a:ln>
        </p:spPr>
        <p:style>
          <a:lnRef idx="1">
            <a:schemeClr val="dk1"/>
          </a:lnRef>
          <a:fillRef idx="0">
            <a:schemeClr val="dk1"/>
          </a:fillRef>
          <a:effectRef idx="0">
            <a:schemeClr val="dk1"/>
          </a:effectRef>
          <a:fontRef idx="minor">
            <a:schemeClr val="tx1"/>
          </a:fontRef>
        </p:style>
      </p:cxnSp>
      <p:cxnSp>
        <p:nvCxnSpPr>
          <p:cNvPr id="8" name="直線コネクタ 7"/>
          <p:cNvCxnSpPr/>
          <p:nvPr/>
        </p:nvCxnSpPr>
        <p:spPr bwMode="auto">
          <a:xfrm>
            <a:off x="4381500" y="3309938"/>
            <a:ext cx="1412875" cy="1055687"/>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sp>
        <p:nvSpPr>
          <p:cNvPr id="92169" name="テキスト ボックス 32"/>
          <p:cNvSpPr txBox="1">
            <a:spLocks noChangeArrowheads="1"/>
          </p:cNvSpPr>
          <p:nvPr/>
        </p:nvSpPr>
        <p:spPr bwMode="auto">
          <a:xfrm>
            <a:off x="3349625" y="3327400"/>
            <a:ext cx="355600" cy="461963"/>
          </a:xfrm>
          <a:prstGeom prst="rect">
            <a:avLst/>
          </a:prstGeom>
          <a:noFill/>
          <a:ln w="9525">
            <a:noFill/>
            <a:miter lim="800000"/>
            <a:headEnd/>
            <a:tailEnd/>
          </a:ln>
        </p:spPr>
        <p:txBody>
          <a:bodyPr wrap="none">
            <a:spAutoFit/>
          </a:bodyPr>
          <a:lstStyle/>
          <a:p>
            <a:r>
              <a:rPr lang="en-US" altLang="ja-JP" sz="2400"/>
              <a:t>5</a:t>
            </a:r>
            <a:endParaRPr lang="ja-JP" altLang="en-US" sz="2400"/>
          </a:p>
        </p:txBody>
      </p:sp>
      <p:cxnSp>
        <p:nvCxnSpPr>
          <p:cNvPr id="10" name="直線コネクタ 9"/>
          <p:cNvCxnSpPr/>
          <p:nvPr/>
        </p:nvCxnSpPr>
        <p:spPr bwMode="auto">
          <a:xfrm rot="16200000" flipH="1">
            <a:off x="2508250" y="4824413"/>
            <a:ext cx="1630363" cy="763587"/>
          </a:xfrm>
          <a:prstGeom prst="line">
            <a:avLst/>
          </a:prstGeom>
          <a:ln w="38100">
            <a:solidFill>
              <a:srgbClr val="FF0000"/>
            </a:solidFill>
          </a:ln>
        </p:spPr>
        <p:style>
          <a:lnRef idx="1">
            <a:schemeClr val="dk1"/>
          </a:lnRef>
          <a:fillRef idx="0">
            <a:schemeClr val="dk1"/>
          </a:fillRef>
          <a:effectRef idx="0">
            <a:schemeClr val="dk1"/>
          </a:effectRef>
          <a:fontRef idx="minor">
            <a:schemeClr val="tx1"/>
          </a:fontRef>
        </p:style>
      </p:cxnSp>
      <p:cxnSp>
        <p:nvCxnSpPr>
          <p:cNvPr id="11" name="直線コネクタ 10"/>
          <p:cNvCxnSpPr/>
          <p:nvPr/>
        </p:nvCxnSpPr>
        <p:spPr bwMode="auto">
          <a:xfrm>
            <a:off x="3662363" y="5975350"/>
            <a:ext cx="1555750" cy="46038"/>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12" name="直線コネクタ 11"/>
          <p:cNvCxnSpPr/>
          <p:nvPr/>
        </p:nvCxnSpPr>
        <p:spPr bwMode="auto">
          <a:xfrm rot="5400000" flipH="1" flipV="1">
            <a:off x="4715669" y="4896644"/>
            <a:ext cx="1609725" cy="547687"/>
          </a:xfrm>
          <a:prstGeom prst="line">
            <a:avLst/>
          </a:prstGeom>
          <a:ln w="38100">
            <a:solidFill>
              <a:srgbClr val="FF0000"/>
            </a:solidFill>
          </a:ln>
        </p:spPr>
        <p:style>
          <a:lnRef idx="1">
            <a:schemeClr val="dk1"/>
          </a:lnRef>
          <a:fillRef idx="0">
            <a:schemeClr val="dk1"/>
          </a:fillRef>
          <a:effectRef idx="0">
            <a:schemeClr val="dk1"/>
          </a:effectRef>
          <a:fontRef idx="minor">
            <a:schemeClr val="tx1"/>
          </a:fontRef>
        </p:style>
      </p:cxnSp>
      <p:cxnSp>
        <p:nvCxnSpPr>
          <p:cNvPr id="13" name="直線コネクタ 12"/>
          <p:cNvCxnSpPr/>
          <p:nvPr/>
        </p:nvCxnSpPr>
        <p:spPr bwMode="auto">
          <a:xfrm rot="10800000" flipV="1">
            <a:off x="2913063" y="3284538"/>
            <a:ext cx="1439862" cy="1081087"/>
          </a:xfrm>
          <a:prstGeom prst="line">
            <a:avLst/>
          </a:prstGeom>
          <a:ln w="38100">
            <a:solidFill>
              <a:srgbClr val="FF0000"/>
            </a:solidFill>
          </a:ln>
        </p:spPr>
        <p:style>
          <a:lnRef idx="1">
            <a:schemeClr val="dk1"/>
          </a:lnRef>
          <a:fillRef idx="0">
            <a:schemeClr val="dk1"/>
          </a:fillRef>
          <a:effectRef idx="0">
            <a:schemeClr val="dk1"/>
          </a:effectRef>
          <a:fontRef idx="minor">
            <a:schemeClr val="tx1"/>
          </a:fontRef>
        </p:style>
      </p:cxnSp>
      <p:cxnSp>
        <p:nvCxnSpPr>
          <p:cNvPr id="14" name="直線コネクタ 13"/>
          <p:cNvCxnSpPr/>
          <p:nvPr/>
        </p:nvCxnSpPr>
        <p:spPr bwMode="auto">
          <a:xfrm>
            <a:off x="2986088" y="4365625"/>
            <a:ext cx="1366837" cy="406400"/>
          </a:xfrm>
          <a:prstGeom prst="line">
            <a:avLst/>
          </a:prstGeom>
          <a:ln w="38100">
            <a:solidFill>
              <a:srgbClr val="FF0000"/>
            </a:solidFill>
          </a:ln>
        </p:spPr>
        <p:style>
          <a:lnRef idx="1">
            <a:schemeClr val="dk1"/>
          </a:lnRef>
          <a:fillRef idx="0">
            <a:schemeClr val="dk1"/>
          </a:fillRef>
          <a:effectRef idx="0">
            <a:schemeClr val="dk1"/>
          </a:effectRef>
          <a:fontRef idx="minor">
            <a:schemeClr val="tx1"/>
          </a:fontRef>
        </p:style>
      </p:cxnSp>
      <p:cxnSp>
        <p:nvCxnSpPr>
          <p:cNvPr id="15" name="直線コネクタ 14"/>
          <p:cNvCxnSpPr/>
          <p:nvPr/>
        </p:nvCxnSpPr>
        <p:spPr bwMode="auto">
          <a:xfrm rot="5400000" flipH="1" flipV="1">
            <a:off x="3359944" y="5028407"/>
            <a:ext cx="1295400" cy="690562"/>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sp>
        <p:nvSpPr>
          <p:cNvPr id="16" name="円/楕円 15"/>
          <p:cNvSpPr>
            <a:spLocks noChangeAspect="1"/>
          </p:cNvSpPr>
          <p:nvPr/>
        </p:nvSpPr>
        <p:spPr bwMode="auto">
          <a:xfrm>
            <a:off x="4065588" y="2997200"/>
            <a:ext cx="601662" cy="604838"/>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7" name="円/楕円 16"/>
          <p:cNvSpPr>
            <a:spLocks noChangeAspect="1"/>
          </p:cNvSpPr>
          <p:nvPr/>
        </p:nvSpPr>
        <p:spPr bwMode="auto">
          <a:xfrm>
            <a:off x="2628900" y="4076700"/>
            <a:ext cx="600075" cy="604838"/>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8" name="円/楕円 17"/>
          <p:cNvSpPr>
            <a:spLocks noChangeAspect="1"/>
          </p:cNvSpPr>
          <p:nvPr/>
        </p:nvSpPr>
        <p:spPr bwMode="auto">
          <a:xfrm>
            <a:off x="3348038" y="5661025"/>
            <a:ext cx="601662" cy="604838"/>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9" name="円/楕円 18"/>
          <p:cNvSpPr>
            <a:spLocks noChangeAspect="1"/>
          </p:cNvSpPr>
          <p:nvPr/>
        </p:nvSpPr>
        <p:spPr bwMode="auto">
          <a:xfrm>
            <a:off x="4065588" y="4437063"/>
            <a:ext cx="601662" cy="606425"/>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20" name="円/楕円 19"/>
          <p:cNvSpPr>
            <a:spLocks noChangeAspect="1"/>
          </p:cNvSpPr>
          <p:nvPr/>
        </p:nvSpPr>
        <p:spPr bwMode="auto">
          <a:xfrm>
            <a:off x="5505450" y="4076700"/>
            <a:ext cx="601663" cy="606425"/>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21" name="円/楕円 20"/>
          <p:cNvSpPr>
            <a:spLocks noChangeAspect="1"/>
          </p:cNvSpPr>
          <p:nvPr/>
        </p:nvSpPr>
        <p:spPr bwMode="auto">
          <a:xfrm>
            <a:off x="4932363" y="5661025"/>
            <a:ext cx="601662" cy="606425"/>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92182" name="テキスト ボックス 55"/>
          <p:cNvSpPr txBox="1">
            <a:spLocks noChangeArrowheads="1"/>
          </p:cNvSpPr>
          <p:nvPr/>
        </p:nvSpPr>
        <p:spPr bwMode="auto">
          <a:xfrm>
            <a:off x="3502025" y="4119563"/>
            <a:ext cx="355600" cy="461962"/>
          </a:xfrm>
          <a:prstGeom prst="rect">
            <a:avLst/>
          </a:prstGeom>
          <a:noFill/>
          <a:ln w="9525">
            <a:noFill/>
            <a:miter lim="800000"/>
            <a:headEnd/>
            <a:tailEnd/>
          </a:ln>
        </p:spPr>
        <p:txBody>
          <a:bodyPr wrap="none">
            <a:spAutoFit/>
          </a:bodyPr>
          <a:lstStyle/>
          <a:p>
            <a:r>
              <a:rPr lang="en-US" altLang="ja-JP" sz="2400"/>
              <a:t>4</a:t>
            </a:r>
            <a:endParaRPr lang="ja-JP" altLang="en-US" sz="2400"/>
          </a:p>
        </p:txBody>
      </p:sp>
      <p:sp>
        <p:nvSpPr>
          <p:cNvPr id="92183" name="テキスト ボックス 56"/>
          <p:cNvSpPr txBox="1">
            <a:spLocks noChangeArrowheads="1"/>
          </p:cNvSpPr>
          <p:nvPr/>
        </p:nvSpPr>
        <p:spPr bwMode="auto">
          <a:xfrm>
            <a:off x="3705225" y="5013325"/>
            <a:ext cx="357188" cy="461963"/>
          </a:xfrm>
          <a:prstGeom prst="rect">
            <a:avLst/>
          </a:prstGeom>
          <a:noFill/>
          <a:ln w="9525">
            <a:noFill/>
            <a:miter lim="800000"/>
            <a:headEnd/>
            <a:tailEnd/>
          </a:ln>
        </p:spPr>
        <p:txBody>
          <a:bodyPr wrap="none">
            <a:spAutoFit/>
          </a:bodyPr>
          <a:lstStyle/>
          <a:p>
            <a:r>
              <a:rPr lang="en-US" altLang="ja-JP" sz="2400"/>
              <a:t>3</a:t>
            </a:r>
            <a:endParaRPr lang="ja-JP" altLang="en-US" sz="2400"/>
          </a:p>
        </p:txBody>
      </p:sp>
      <p:sp>
        <p:nvSpPr>
          <p:cNvPr id="92184" name="テキスト ボックス 57"/>
          <p:cNvSpPr txBox="1">
            <a:spLocks noChangeArrowheads="1"/>
          </p:cNvSpPr>
          <p:nvPr/>
        </p:nvSpPr>
        <p:spPr bwMode="auto">
          <a:xfrm>
            <a:off x="2913063" y="4983163"/>
            <a:ext cx="357187" cy="461962"/>
          </a:xfrm>
          <a:prstGeom prst="rect">
            <a:avLst/>
          </a:prstGeom>
          <a:noFill/>
          <a:ln w="9525">
            <a:noFill/>
            <a:miter lim="800000"/>
            <a:headEnd/>
            <a:tailEnd/>
          </a:ln>
        </p:spPr>
        <p:txBody>
          <a:bodyPr wrap="none">
            <a:spAutoFit/>
          </a:bodyPr>
          <a:lstStyle/>
          <a:p>
            <a:r>
              <a:rPr lang="en-US" altLang="ja-JP" sz="2400"/>
              <a:t>2</a:t>
            </a:r>
            <a:endParaRPr lang="ja-JP" altLang="en-US" sz="2400"/>
          </a:p>
        </p:txBody>
      </p:sp>
      <p:sp>
        <p:nvSpPr>
          <p:cNvPr id="92185" name="テキスト ボックス 58"/>
          <p:cNvSpPr txBox="1">
            <a:spLocks noChangeArrowheads="1"/>
          </p:cNvSpPr>
          <p:nvPr/>
        </p:nvSpPr>
        <p:spPr bwMode="auto">
          <a:xfrm>
            <a:off x="5002213" y="3284538"/>
            <a:ext cx="355600" cy="461962"/>
          </a:xfrm>
          <a:prstGeom prst="rect">
            <a:avLst/>
          </a:prstGeom>
          <a:noFill/>
          <a:ln w="9525">
            <a:noFill/>
            <a:miter lim="800000"/>
            <a:headEnd/>
            <a:tailEnd/>
          </a:ln>
        </p:spPr>
        <p:txBody>
          <a:bodyPr wrap="none">
            <a:spAutoFit/>
          </a:bodyPr>
          <a:lstStyle/>
          <a:p>
            <a:r>
              <a:rPr lang="en-US" altLang="ja-JP" sz="2400"/>
              <a:t>6</a:t>
            </a:r>
            <a:endParaRPr lang="ja-JP" altLang="en-US" sz="2400"/>
          </a:p>
        </p:txBody>
      </p:sp>
      <p:sp>
        <p:nvSpPr>
          <p:cNvPr id="92186" name="テキスト ボックス 59"/>
          <p:cNvSpPr txBox="1">
            <a:spLocks noChangeArrowheads="1"/>
          </p:cNvSpPr>
          <p:nvPr/>
        </p:nvSpPr>
        <p:spPr bwMode="auto">
          <a:xfrm>
            <a:off x="4425950" y="3832225"/>
            <a:ext cx="355600" cy="460375"/>
          </a:xfrm>
          <a:prstGeom prst="rect">
            <a:avLst/>
          </a:prstGeom>
          <a:noFill/>
          <a:ln w="9525">
            <a:noFill/>
            <a:miter lim="800000"/>
            <a:headEnd/>
            <a:tailEnd/>
          </a:ln>
        </p:spPr>
        <p:txBody>
          <a:bodyPr wrap="none">
            <a:spAutoFit/>
          </a:bodyPr>
          <a:lstStyle/>
          <a:p>
            <a:r>
              <a:rPr lang="en-US" altLang="ja-JP" sz="2400"/>
              <a:t>2</a:t>
            </a:r>
            <a:endParaRPr lang="ja-JP" altLang="en-US" sz="2400"/>
          </a:p>
        </p:txBody>
      </p:sp>
      <p:sp>
        <p:nvSpPr>
          <p:cNvPr id="92187" name="テキスト ボックス 60"/>
          <p:cNvSpPr txBox="1">
            <a:spLocks noChangeArrowheads="1"/>
          </p:cNvSpPr>
          <p:nvPr/>
        </p:nvSpPr>
        <p:spPr bwMode="auto">
          <a:xfrm>
            <a:off x="4789488" y="4983163"/>
            <a:ext cx="355600" cy="461962"/>
          </a:xfrm>
          <a:prstGeom prst="rect">
            <a:avLst/>
          </a:prstGeom>
          <a:noFill/>
          <a:ln w="9525">
            <a:noFill/>
            <a:miter lim="800000"/>
            <a:headEnd/>
            <a:tailEnd/>
          </a:ln>
        </p:spPr>
        <p:txBody>
          <a:bodyPr wrap="none">
            <a:spAutoFit/>
          </a:bodyPr>
          <a:lstStyle/>
          <a:p>
            <a:r>
              <a:rPr lang="en-US" altLang="ja-JP" sz="2400"/>
              <a:t>2</a:t>
            </a:r>
            <a:endParaRPr lang="ja-JP" altLang="en-US" sz="2400"/>
          </a:p>
        </p:txBody>
      </p:sp>
      <p:sp>
        <p:nvSpPr>
          <p:cNvPr id="92188" name="テキスト ボックス 66"/>
          <p:cNvSpPr txBox="1">
            <a:spLocks noChangeArrowheads="1"/>
          </p:cNvSpPr>
          <p:nvPr/>
        </p:nvSpPr>
        <p:spPr bwMode="auto">
          <a:xfrm>
            <a:off x="4281488" y="5991225"/>
            <a:ext cx="355600" cy="461963"/>
          </a:xfrm>
          <a:prstGeom prst="rect">
            <a:avLst/>
          </a:prstGeom>
          <a:noFill/>
          <a:ln w="9525">
            <a:noFill/>
            <a:miter lim="800000"/>
            <a:headEnd/>
            <a:tailEnd/>
          </a:ln>
        </p:spPr>
        <p:txBody>
          <a:bodyPr wrap="none">
            <a:spAutoFit/>
          </a:bodyPr>
          <a:lstStyle/>
          <a:p>
            <a:r>
              <a:rPr lang="en-US" altLang="ja-JP" sz="2400"/>
              <a:t>6</a:t>
            </a:r>
            <a:endParaRPr lang="ja-JP" altLang="en-US" sz="2400"/>
          </a:p>
        </p:txBody>
      </p:sp>
      <p:sp>
        <p:nvSpPr>
          <p:cNvPr id="92189" name="テキスト ボックス 67"/>
          <p:cNvSpPr txBox="1">
            <a:spLocks noChangeArrowheads="1"/>
          </p:cNvSpPr>
          <p:nvPr/>
        </p:nvSpPr>
        <p:spPr bwMode="auto">
          <a:xfrm>
            <a:off x="5581650" y="4983163"/>
            <a:ext cx="355600" cy="461962"/>
          </a:xfrm>
          <a:prstGeom prst="rect">
            <a:avLst/>
          </a:prstGeom>
          <a:noFill/>
          <a:ln w="9525">
            <a:noFill/>
            <a:miter lim="800000"/>
            <a:headEnd/>
            <a:tailEnd/>
          </a:ln>
        </p:spPr>
        <p:txBody>
          <a:bodyPr wrap="none">
            <a:spAutoFit/>
          </a:bodyPr>
          <a:lstStyle/>
          <a:p>
            <a:r>
              <a:rPr lang="en-US" altLang="ja-JP" sz="2400"/>
              <a:t>4</a:t>
            </a:r>
            <a:endParaRPr lang="ja-JP" altLang="en-US" sz="2400"/>
          </a:p>
        </p:txBody>
      </p:sp>
      <p:sp>
        <p:nvSpPr>
          <p:cNvPr id="92190" name="テキスト ボックス 68"/>
          <p:cNvSpPr txBox="1">
            <a:spLocks noChangeArrowheads="1"/>
          </p:cNvSpPr>
          <p:nvPr/>
        </p:nvSpPr>
        <p:spPr bwMode="auto">
          <a:xfrm>
            <a:off x="2339975" y="3933825"/>
            <a:ext cx="338138" cy="460375"/>
          </a:xfrm>
          <a:prstGeom prst="rect">
            <a:avLst/>
          </a:prstGeom>
          <a:noFill/>
          <a:ln w="9525">
            <a:noFill/>
            <a:miter lim="800000"/>
            <a:headEnd/>
            <a:tailEnd/>
          </a:ln>
        </p:spPr>
        <p:txBody>
          <a:bodyPr wrap="none">
            <a:spAutoFit/>
          </a:bodyPr>
          <a:lstStyle/>
          <a:p>
            <a:r>
              <a:rPr lang="en-US" altLang="ja-JP" sz="2400"/>
              <a:t>x</a:t>
            </a:r>
            <a:endParaRPr lang="ja-JP" altLang="en-US" sz="2400"/>
          </a:p>
        </p:txBody>
      </p:sp>
      <p:sp>
        <p:nvSpPr>
          <p:cNvPr id="92191" name="テキスト ボックス 70"/>
          <p:cNvSpPr txBox="1">
            <a:spLocks noChangeArrowheads="1"/>
          </p:cNvSpPr>
          <p:nvPr/>
        </p:nvSpPr>
        <p:spPr bwMode="auto">
          <a:xfrm>
            <a:off x="2722563" y="4119563"/>
            <a:ext cx="355600" cy="461962"/>
          </a:xfrm>
          <a:prstGeom prst="rect">
            <a:avLst/>
          </a:prstGeom>
          <a:noFill/>
          <a:ln w="9525">
            <a:noFill/>
            <a:miter lim="800000"/>
            <a:headEnd/>
            <a:tailEnd/>
          </a:ln>
        </p:spPr>
        <p:txBody>
          <a:bodyPr wrap="none">
            <a:spAutoFit/>
          </a:bodyPr>
          <a:lstStyle/>
          <a:p>
            <a:r>
              <a:rPr lang="en-US" altLang="ja-JP" sz="2400"/>
              <a:t>0</a:t>
            </a:r>
            <a:endParaRPr lang="ja-JP" altLang="en-US" sz="2400"/>
          </a:p>
        </p:txBody>
      </p:sp>
      <p:sp>
        <p:nvSpPr>
          <p:cNvPr id="92192" name="テキスト ボックス 71"/>
          <p:cNvSpPr txBox="1">
            <a:spLocks noChangeArrowheads="1"/>
          </p:cNvSpPr>
          <p:nvPr/>
        </p:nvSpPr>
        <p:spPr bwMode="auto">
          <a:xfrm>
            <a:off x="4213225" y="3040063"/>
            <a:ext cx="355600" cy="460375"/>
          </a:xfrm>
          <a:prstGeom prst="rect">
            <a:avLst/>
          </a:prstGeom>
          <a:noFill/>
          <a:ln w="9525">
            <a:noFill/>
            <a:miter lim="800000"/>
            <a:headEnd/>
            <a:tailEnd/>
          </a:ln>
        </p:spPr>
        <p:txBody>
          <a:bodyPr wrap="none">
            <a:spAutoFit/>
          </a:bodyPr>
          <a:lstStyle/>
          <a:p>
            <a:r>
              <a:rPr lang="en-US" altLang="ja-JP" sz="2400"/>
              <a:t>5</a:t>
            </a:r>
            <a:endParaRPr lang="ja-JP" altLang="en-US" sz="2400"/>
          </a:p>
        </p:txBody>
      </p:sp>
      <p:sp>
        <p:nvSpPr>
          <p:cNvPr id="92193" name="テキスト ボックス 72"/>
          <p:cNvSpPr txBox="1">
            <a:spLocks noChangeArrowheads="1"/>
          </p:cNvSpPr>
          <p:nvPr/>
        </p:nvSpPr>
        <p:spPr bwMode="auto">
          <a:xfrm>
            <a:off x="4168775" y="4551363"/>
            <a:ext cx="355600" cy="461962"/>
          </a:xfrm>
          <a:prstGeom prst="rect">
            <a:avLst/>
          </a:prstGeom>
          <a:noFill/>
          <a:ln w="9525">
            <a:noFill/>
            <a:miter lim="800000"/>
            <a:headEnd/>
            <a:tailEnd/>
          </a:ln>
        </p:spPr>
        <p:txBody>
          <a:bodyPr wrap="none">
            <a:spAutoFit/>
          </a:bodyPr>
          <a:lstStyle/>
          <a:p>
            <a:r>
              <a:rPr lang="en-US" altLang="ja-JP" sz="2400"/>
              <a:t>4</a:t>
            </a:r>
            <a:endParaRPr lang="ja-JP" altLang="en-US" sz="2400"/>
          </a:p>
        </p:txBody>
      </p:sp>
      <p:sp>
        <p:nvSpPr>
          <p:cNvPr id="92194" name="テキスト ボックス 73"/>
          <p:cNvSpPr txBox="1">
            <a:spLocks noChangeArrowheads="1"/>
          </p:cNvSpPr>
          <p:nvPr/>
        </p:nvSpPr>
        <p:spPr bwMode="auto">
          <a:xfrm>
            <a:off x="3448050" y="5734050"/>
            <a:ext cx="355600" cy="460375"/>
          </a:xfrm>
          <a:prstGeom prst="rect">
            <a:avLst/>
          </a:prstGeom>
          <a:noFill/>
          <a:ln w="9525">
            <a:noFill/>
            <a:miter lim="800000"/>
            <a:headEnd/>
            <a:tailEnd/>
          </a:ln>
        </p:spPr>
        <p:txBody>
          <a:bodyPr wrap="none">
            <a:spAutoFit/>
          </a:bodyPr>
          <a:lstStyle/>
          <a:p>
            <a:r>
              <a:rPr lang="en-US" altLang="ja-JP" sz="2400"/>
              <a:t>2</a:t>
            </a:r>
            <a:endParaRPr lang="ja-JP" altLang="en-US" sz="2400"/>
          </a:p>
        </p:txBody>
      </p:sp>
      <p:sp>
        <p:nvSpPr>
          <p:cNvPr id="92195" name="テキスト ボックス 74"/>
          <p:cNvSpPr txBox="1">
            <a:spLocks noChangeArrowheads="1"/>
          </p:cNvSpPr>
          <p:nvPr/>
        </p:nvSpPr>
        <p:spPr bwMode="auto">
          <a:xfrm>
            <a:off x="5580063" y="4149725"/>
            <a:ext cx="528637" cy="830263"/>
          </a:xfrm>
          <a:prstGeom prst="rect">
            <a:avLst/>
          </a:prstGeom>
          <a:noFill/>
          <a:ln w="9525">
            <a:noFill/>
            <a:miter lim="800000"/>
            <a:headEnd/>
            <a:tailEnd/>
          </a:ln>
        </p:spPr>
        <p:txBody>
          <a:bodyPr wrap="none">
            <a:spAutoFit/>
          </a:bodyPr>
          <a:lstStyle/>
          <a:p>
            <a:r>
              <a:rPr lang="en-US" altLang="ja-JP" sz="2400"/>
              <a:t>10</a:t>
            </a:r>
          </a:p>
          <a:p>
            <a:endParaRPr lang="ja-JP" altLang="en-US" sz="2400"/>
          </a:p>
        </p:txBody>
      </p:sp>
      <p:sp>
        <p:nvSpPr>
          <p:cNvPr id="92196" name="テキスト ボックス 75"/>
          <p:cNvSpPr txBox="1">
            <a:spLocks noChangeArrowheads="1"/>
          </p:cNvSpPr>
          <p:nvPr/>
        </p:nvSpPr>
        <p:spPr bwMode="auto">
          <a:xfrm>
            <a:off x="5032375" y="5734050"/>
            <a:ext cx="355600" cy="460375"/>
          </a:xfrm>
          <a:prstGeom prst="rect">
            <a:avLst/>
          </a:prstGeom>
          <a:noFill/>
          <a:ln w="9525">
            <a:noFill/>
            <a:miter lim="800000"/>
            <a:headEnd/>
            <a:tailEnd/>
          </a:ln>
        </p:spPr>
        <p:txBody>
          <a:bodyPr wrap="none">
            <a:spAutoFit/>
          </a:bodyPr>
          <a:lstStyle/>
          <a:p>
            <a:r>
              <a:rPr lang="en-US" altLang="ja-JP" sz="2400"/>
              <a:t>6</a:t>
            </a:r>
            <a:endParaRPr lang="ja-JP" altLang="en-US" sz="2400"/>
          </a:p>
        </p:txBody>
      </p:sp>
      <p:sp useBgFill="1">
        <p:nvSpPr>
          <p:cNvPr id="37" name="角丸四角形 36"/>
          <p:cNvSpPr/>
          <p:nvPr/>
        </p:nvSpPr>
        <p:spPr>
          <a:xfrm>
            <a:off x="827088" y="3068638"/>
            <a:ext cx="1512887" cy="576262"/>
          </a:xfrm>
          <a:prstGeom prst="roundRect">
            <a:avLst/>
          </a:prstGeom>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400" dirty="0">
                <a:solidFill>
                  <a:schemeClr val="tx1"/>
                </a:solidFill>
              </a:rPr>
              <a:t>出力</a:t>
            </a:r>
            <a:endParaRPr lang="en-US" altLang="ja-JP" sz="2400" dirty="0">
              <a:solidFill>
                <a:schemeClr val="tx1"/>
              </a:solidFill>
            </a:endParaRPr>
          </a:p>
        </p:txBody>
      </p:sp>
      <p:sp>
        <p:nvSpPr>
          <p:cNvPr id="38" name="四角形: 角を丸くする 37">
            <a:extLst>
              <a:ext uri="{FF2B5EF4-FFF2-40B4-BE49-F238E27FC236}">
                <a16:creationId xmlns:a16="http://schemas.microsoft.com/office/drawing/2014/main" id="{B3F86AC3-197D-442D-9EF0-1EFD873C7BBA}"/>
              </a:ext>
            </a:extLst>
          </p:cNvPr>
          <p:cNvSpPr/>
          <p:nvPr/>
        </p:nvSpPr>
        <p:spPr>
          <a:xfrm>
            <a:off x="3923928" y="1916832"/>
            <a:ext cx="4104456" cy="602530"/>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dirty="0">
                <a:solidFill>
                  <a:schemeClr val="tx1"/>
                </a:solidFill>
              </a:rPr>
              <a:t>x</a:t>
            </a:r>
            <a:r>
              <a:rPr lang="ja-JP" altLang="en-US" dirty="0">
                <a:solidFill>
                  <a:schemeClr val="tx1"/>
                </a:solidFill>
              </a:rPr>
              <a:t>からスタートして</a:t>
            </a:r>
            <a:r>
              <a:rPr kumimoji="1" lang="ja-JP" altLang="en-US" dirty="0">
                <a:solidFill>
                  <a:schemeClr val="tx1"/>
                </a:solidFill>
              </a:rPr>
              <a:t>赤い辺を辿ると各頂点内に書かれている数で到着できる</a:t>
            </a:r>
          </a:p>
        </p:txBody>
      </p:sp>
    </p:spTree>
  </p:cSld>
  <p:clrMapOvr>
    <a:masterClrMapping/>
  </p:clrMapOvr>
  <p:transition advTm="14149"/>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タイトル 1"/>
          <p:cNvSpPr>
            <a:spLocks noGrp="1"/>
          </p:cNvSpPr>
          <p:nvPr>
            <p:ph type="title"/>
          </p:nvPr>
        </p:nvSpPr>
        <p:spPr/>
        <p:txBody>
          <a:bodyPr/>
          <a:lstStyle/>
          <a:p>
            <a:pPr eaLnBrk="1" hangingPunct="1"/>
            <a:r>
              <a:rPr lang="en-US" altLang="ja-JP"/>
              <a:t>2.3</a:t>
            </a:r>
            <a:r>
              <a:rPr lang="ja-JP" altLang="en-US"/>
              <a:t>　ダイキストラのアルゴリズム</a:t>
            </a:r>
          </a:p>
        </p:txBody>
      </p:sp>
      <p:sp>
        <p:nvSpPr>
          <p:cNvPr id="93187" name="コンテンツ プレースホルダー 2"/>
          <p:cNvSpPr>
            <a:spLocks noGrp="1"/>
          </p:cNvSpPr>
          <p:nvPr>
            <p:ph idx="1"/>
          </p:nvPr>
        </p:nvSpPr>
        <p:spPr/>
        <p:txBody>
          <a:bodyPr/>
          <a:lstStyle/>
          <a:p>
            <a:pPr eaLnBrk="1" hangingPunct="1">
              <a:buFont typeface="Wingdings 2" pitchFamily="18" charset="2"/>
              <a:buNone/>
            </a:pPr>
            <a:endParaRPr lang="en-US" altLang="ja-JP" sz="2400"/>
          </a:p>
          <a:p>
            <a:pPr eaLnBrk="1" hangingPunct="1">
              <a:buFont typeface="Wingdings 2" pitchFamily="18" charset="2"/>
              <a:buNone/>
            </a:pPr>
            <a:endParaRPr lang="en-US" altLang="ja-JP" sz="2400"/>
          </a:p>
          <a:p>
            <a:pPr eaLnBrk="1" hangingPunct="1">
              <a:buFont typeface="Wingdings 2" pitchFamily="18" charset="2"/>
              <a:buNone/>
            </a:pPr>
            <a:endParaRPr lang="en-US" altLang="ja-JP" sz="2400"/>
          </a:p>
          <a:p>
            <a:pPr eaLnBrk="1" hangingPunct="1">
              <a:buFont typeface="Wingdings 2" pitchFamily="18" charset="2"/>
              <a:buNone/>
            </a:pPr>
            <a:endParaRPr lang="en-US" altLang="ja-JP" sz="2400"/>
          </a:p>
        </p:txBody>
      </p:sp>
      <p:sp>
        <p:nvSpPr>
          <p:cNvPr id="4" name="コンテンツ プレースホルダー 2"/>
          <p:cNvSpPr txBox="1">
            <a:spLocks/>
          </p:cNvSpPr>
          <p:nvPr/>
        </p:nvSpPr>
        <p:spPr bwMode="auto">
          <a:xfrm>
            <a:off x="609600" y="2087563"/>
            <a:ext cx="8534400" cy="4389437"/>
          </a:xfrm>
          <a:prstGeom prst="rect">
            <a:avLst/>
          </a:prstGeom>
          <a:noFill/>
          <a:ln>
            <a:noFill/>
          </a:ln>
        </p:spPr>
        <p:txBody>
          <a:bodyPr/>
          <a:lstStyle/>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marL="457200" indent="-457200">
              <a:spcBef>
                <a:spcPct val="20000"/>
              </a:spcBef>
              <a:buClr>
                <a:srgbClr val="0BD0D9"/>
              </a:buClr>
              <a:buSzPct val="95000"/>
              <a:defRPr/>
            </a:pPr>
            <a:r>
              <a:rPr lang="en-US" altLang="ja-JP" sz="2400" dirty="0">
                <a:latin typeface="Calibri" pitchFamily="34" charset="0"/>
                <a:ea typeface="+mn-ea"/>
              </a:rPr>
              <a:t>1. L(x)=0, L(y)=</a:t>
            </a:r>
            <a:r>
              <a:rPr lang="ja-JP" altLang="en-US" sz="2400" dirty="0">
                <a:latin typeface="Calibri" pitchFamily="34" charset="0"/>
                <a:ea typeface="+mn-ea"/>
              </a:rPr>
              <a:t>∞ </a:t>
            </a:r>
            <a:r>
              <a:rPr lang="en-US" altLang="ja-JP" sz="2400" dirty="0">
                <a:latin typeface="Calibri" pitchFamily="34" charset="0"/>
                <a:ea typeface="+mn-ea"/>
              </a:rPr>
              <a:t>(</a:t>
            </a:r>
            <a:r>
              <a:rPr lang="ja-JP" altLang="en-US" sz="2400" dirty="0">
                <a:latin typeface="Calibri" pitchFamily="34" charset="0"/>
                <a:ea typeface="+mn-ea"/>
              </a:rPr>
              <a:t>∀</a:t>
            </a:r>
            <a:r>
              <a:rPr lang="en-US" altLang="ja-JP" sz="2400" dirty="0">
                <a:latin typeface="Calibri" pitchFamily="34" charset="0"/>
                <a:ea typeface="+mn-ea"/>
              </a:rPr>
              <a:t>y </a:t>
            </a:r>
            <a:r>
              <a:rPr lang="ja-JP" altLang="en-US" sz="2400" dirty="0">
                <a:latin typeface="Calibri" pitchFamily="34" charset="0"/>
                <a:ea typeface="+mn-ea"/>
              </a:rPr>
              <a:t>∈</a:t>
            </a:r>
            <a:r>
              <a:rPr lang="en-US" altLang="ja-JP" sz="2400" dirty="0">
                <a:latin typeface="Calibri" pitchFamily="34" charset="0"/>
                <a:ea typeface="+mn-ea"/>
              </a:rPr>
              <a:t>V(G)-{ x }), T=</a:t>
            </a:r>
            <a:r>
              <a:rPr lang="ja-JP" altLang="en-US" sz="2400" dirty="0">
                <a:latin typeface="Calibri" pitchFamily="34" charset="0"/>
                <a:ea typeface="+mn-ea"/>
              </a:rPr>
              <a:t>空グラフ</a:t>
            </a:r>
            <a:r>
              <a:rPr lang="en-US" altLang="ja-JP" sz="2400" dirty="0">
                <a:latin typeface="Calibri" pitchFamily="34" charset="0"/>
                <a:ea typeface="+mn-ea"/>
              </a:rPr>
              <a:t> </a:t>
            </a:r>
            <a:r>
              <a:rPr lang="ja-JP" altLang="en-US" sz="2400" dirty="0">
                <a:latin typeface="Calibri" pitchFamily="34" charset="0"/>
                <a:ea typeface="+mn-ea"/>
              </a:rPr>
              <a:t>とする</a:t>
            </a: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r>
              <a:rPr lang="en-US" altLang="ja-JP" sz="2400" dirty="0">
                <a:latin typeface="Calibri" pitchFamily="34" charset="0"/>
                <a:ea typeface="+mn-ea"/>
              </a:rPr>
              <a:t>2. V(T)=V(G)</a:t>
            </a:r>
            <a:r>
              <a:rPr lang="ja-JP" altLang="en-US" sz="2400" dirty="0">
                <a:latin typeface="Calibri" pitchFamily="34" charset="0"/>
                <a:ea typeface="+mn-ea"/>
              </a:rPr>
              <a:t>となるまで以下のループを繰り返す</a:t>
            </a: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r>
              <a:rPr lang="en-US" altLang="ja-JP" sz="2400" dirty="0">
                <a:latin typeface="Calibri" pitchFamily="34" charset="0"/>
                <a:ea typeface="+mn-ea"/>
              </a:rPr>
              <a:t>      1. L(v)= min {L(u): u</a:t>
            </a:r>
            <a:r>
              <a:rPr lang="ja-JP" altLang="en-US" sz="2400" dirty="0">
                <a:latin typeface="Calibri" pitchFamily="34" charset="0"/>
                <a:ea typeface="+mn-ea"/>
              </a:rPr>
              <a:t>∈</a:t>
            </a:r>
            <a:r>
              <a:rPr lang="en-US" altLang="ja-JP" sz="2400" dirty="0">
                <a:latin typeface="Calibri" pitchFamily="34" charset="0"/>
                <a:ea typeface="+mn-ea"/>
              </a:rPr>
              <a:t>V(G)-V(T)}</a:t>
            </a:r>
            <a:r>
              <a:rPr lang="ja-JP" altLang="en-US" sz="2400" dirty="0">
                <a:latin typeface="Calibri" pitchFamily="34" charset="0"/>
                <a:ea typeface="+mn-ea"/>
              </a:rPr>
              <a:t>となる</a:t>
            </a:r>
            <a:r>
              <a:rPr lang="en-US" altLang="ja-JP" sz="2400" dirty="0">
                <a:latin typeface="Calibri" pitchFamily="34" charset="0"/>
                <a:ea typeface="+mn-ea"/>
              </a:rPr>
              <a:t>v</a:t>
            </a:r>
            <a:r>
              <a:rPr lang="ja-JP" altLang="en-US" sz="2400" dirty="0">
                <a:latin typeface="Calibri" pitchFamily="34" charset="0"/>
                <a:ea typeface="+mn-ea"/>
              </a:rPr>
              <a:t>∈</a:t>
            </a:r>
            <a:r>
              <a:rPr lang="en-US" altLang="ja-JP" sz="2400" dirty="0">
                <a:latin typeface="Calibri" pitchFamily="34" charset="0"/>
                <a:ea typeface="+mn-ea"/>
              </a:rPr>
              <a:t>V(G)-V(T)</a:t>
            </a:r>
            <a:r>
              <a:rPr lang="ja-JP" altLang="en-US" sz="2400" dirty="0">
                <a:latin typeface="Calibri" pitchFamily="34" charset="0"/>
                <a:ea typeface="+mn-ea"/>
              </a:rPr>
              <a:t>を探す</a:t>
            </a: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r>
              <a:rPr lang="en-US" altLang="ja-JP" sz="2400" dirty="0">
                <a:latin typeface="Calibri" pitchFamily="34" charset="0"/>
                <a:ea typeface="+mn-ea"/>
              </a:rPr>
              <a:t>      2. L(v)=L(v’)+w(</a:t>
            </a:r>
            <a:r>
              <a:rPr lang="en-US" altLang="ja-JP" sz="2400" dirty="0" err="1">
                <a:latin typeface="Calibri" pitchFamily="34" charset="0"/>
                <a:ea typeface="+mn-ea"/>
              </a:rPr>
              <a:t>v’v</a:t>
            </a:r>
            <a:r>
              <a:rPr lang="en-US" altLang="ja-JP" sz="2400" dirty="0">
                <a:latin typeface="Calibri" pitchFamily="34" charset="0"/>
                <a:ea typeface="+mn-ea"/>
              </a:rPr>
              <a:t>)</a:t>
            </a:r>
            <a:r>
              <a:rPr lang="ja-JP" altLang="en-US" sz="2400" dirty="0">
                <a:latin typeface="Calibri" pitchFamily="34" charset="0"/>
                <a:ea typeface="+mn-ea"/>
              </a:rPr>
              <a:t>となる</a:t>
            </a:r>
            <a:r>
              <a:rPr lang="en-US" altLang="ja-JP" sz="2400" dirty="0">
                <a:latin typeface="Calibri" pitchFamily="34" charset="0"/>
                <a:ea typeface="+mn-ea"/>
              </a:rPr>
              <a:t>v’</a:t>
            </a:r>
            <a:r>
              <a:rPr lang="ja-JP" altLang="en-US" sz="2400" dirty="0">
                <a:latin typeface="Calibri" pitchFamily="34" charset="0"/>
                <a:ea typeface="+mn-ea"/>
              </a:rPr>
              <a:t>∈</a:t>
            </a:r>
            <a:r>
              <a:rPr lang="en-US" altLang="ja-JP" sz="2400" dirty="0">
                <a:latin typeface="Calibri" pitchFamily="34" charset="0"/>
                <a:ea typeface="+mn-ea"/>
              </a:rPr>
              <a:t>V(T)</a:t>
            </a:r>
            <a:r>
              <a:rPr lang="ja-JP" altLang="en-US" sz="2400" dirty="0">
                <a:latin typeface="Calibri" pitchFamily="34" charset="0"/>
                <a:ea typeface="+mn-ea"/>
              </a:rPr>
              <a:t>を探す</a:t>
            </a: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r>
              <a:rPr lang="ja-JP" altLang="en-US" sz="2400" dirty="0">
                <a:latin typeface="Calibri" pitchFamily="34" charset="0"/>
                <a:ea typeface="+mn-ea"/>
              </a:rPr>
              <a:t>　   </a:t>
            </a:r>
            <a:r>
              <a:rPr lang="en-US" altLang="ja-JP" sz="2400" dirty="0">
                <a:latin typeface="Calibri" pitchFamily="34" charset="0"/>
                <a:ea typeface="+mn-ea"/>
              </a:rPr>
              <a:t>3. </a:t>
            </a:r>
            <a:r>
              <a:rPr lang="en-US" altLang="ja-JP" sz="2400" dirty="0" err="1">
                <a:latin typeface="Calibri" pitchFamily="34" charset="0"/>
                <a:ea typeface="+mn-ea"/>
              </a:rPr>
              <a:t>uv</a:t>
            </a:r>
            <a:r>
              <a:rPr lang="ja-JP" altLang="en-US" sz="2400" dirty="0">
                <a:latin typeface="Calibri" pitchFamily="34" charset="0"/>
                <a:ea typeface="+mn-ea"/>
              </a:rPr>
              <a:t>∈</a:t>
            </a:r>
            <a:r>
              <a:rPr lang="en-US" altLang="ja-JP" sz="2400" dirty="0">
                <a:latin typeface="Calibri" pitchFamily="34" charset="0"/>
                <a:ea typeface="+mn-ea"/>
              </a:rPr>
              <a:t>E(G)</a:t>
            </a:r>
            <a:r>
              <a:rPr lang="ja-JP" altLang="en-US" sz="2400" dirty="0">
                <a:latin typeface="Calibri" pitchFamily="34" charset="0"/>
                <a:ea typeface="+mn-ea"/>
              </a:rPr>
              <a:t>となる任意の</a:t>
            </a:r>
            <a:r>
              <a:rPr lang="en-US" altLang="ja-JP" sz="2400" dirty="0">
                <a:latin typeface="Calibri" pitchFamily="34" charset="0"/>
                <a:ea typeface="+mn-ea"/>
              </a:rPr>
              <a:t>u</a:t>
            </a:r>
            <a:r>
              <a:rPr lang="ja-JP" altLang="en-US" sz="2400" dirty="0">
                <a:latin typeface="Calibri" pitchFamily="34" charset="0"/>
                <a:ea typeface="+mn-ea"/>
              </a:rPr>
              <a:t>∈</a:t>
            </a:r>
            <a:r>
              <a:rPr lang="en-US" altLang="ja-JP" sz="2400" dirty="0">
                <a:latin typeface="Calibri" pitchFamily="34" charset="0"/>
                <a:ea typeface="+mn-ea"/>
              </a:rPr>
              <a:t>V(G)-V(T)</a:t>
            </a:r>
            <a:r>
              <a:rPr lang="ja-JP" altLang="en-US" sz="2400" dirty="0">
                <a:latin typeface="Calibri" pitchFamily="34" charset="0"/>
                <a:ea typeface="+mn-ea"/>
              </a:rPr>
              <a:t>に対して，</a:t>
            </a: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r>
              <a:rPr lang="ja-JP" altLang="en-US" sz="2400" dirty="0">
                <a:latin typeface="Calibri" pitchFamily="34" charset="0"/>
                <a:ea typeface="+mn-ea"/>
              </a:rPr>
              <a:t>　　　 </a:t>
            </a:r>
            <a:r>
              <a:rPr lang="en-US" altLang="ja-JP" sz="2400" dirty="0">
                <a:latin typeface="Calibri" pitchFamily="34" charset="0"/>
                <a:ea typeface="+mn-ea"/>
              </a:rPr>
              <a:t>L(u)&gt;L(v)+w(</a:t>
            </a:r>
            <a:r>
              <a:rPr lang="en-US" altLang="ja-JP" sz="2400" dirty="0" err="1">
                <a:latin typeface="Calibri" pitchFamily="34" charset="0"/>
                <a:ea typeface="+mn-ea"/>
              </a:rPr>
              <a:t>uv</a:t>
            </a:r>
            <a:r>
              <a:rPr lang="en-US" altLang="ja-JP" sz="2400" dirty="0">
                <a:latin typeface="Calibri" pitchFamily="34" charset="0"/>
                <a:ea typeface="+mn-ea"/>
              </a:rPr>
              <a:t>)</a:t>
            </a:r>
            <a:r>
              <a:rPr lang="ja-JP" altLang="en-US" sz="2400" dirty="0">
                <a:latin typeface="Calibri" pitchFamily="34" charset="0"/>
                <a:ea typeface="+mn-ea"/>
              </a:rPr>
              <a:t>ならば</a:t>
            </a:r>
            <a:r>
              <a:rPr lang="en-US" altLang="ja-JP" sz="2400" dirty="0">
                <a:latin typeface="Calibri" pitchFamily="34" charset="0"/>
                <a:ea typeface="+mn-ea"/>
              </a:rPr>
              <a:t>L(u)=L(v)+w(</a:t>
            </a:r>
            <a:r>
              <a:rPr lang="en-US" altLang="ja-JP" sz="2400" dirty="0" err="1">
                <a:latin typeface="Calibri" pitchFamily="34" charset="0"/>
                <a:ea typeface="+mn-ea"/>
              </a:rPr>
              <a:t>uv</a:t>
            </a:r>
            <a:r>
              <a:rPr lang="en-US" altLang="ja-JP" sz="2400" dirty="0">
                <a:latin typeface="Calibri" pitchFamily="34" charset="0"/>
                <a:ea typeface="+mn-ea"/>
              </a:rPr>
              <a:t>)</a:t>
            </a:r>
            <a:r>
              <a:rPr lang="ja-JP" altLang="en-US" sz="2400" dirty="0">
                <a:latin typeface="Calibri" pitchFamily="34" charset="0"/>
                <a:ea typeface="+mn-ea"/>
              </a:rPr>
              <a:t>とする</a:t>
            </a: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r>
              <a:rPr lang="ja-JP" altLang="en-US" sz="2400" dirty="0">
                <a:latin typeface="Calibri" pitchFamily="34" charset="0"/>
                <a:ea typeface="+mn-ea"/>
              </a:rPr>
              <a:t>　   </a:t>
            </a:r>
            <a:r>
              <a:rPr lang="en-US" altLang="ja-JP" sz="2400" dirty="0">
                <a:latin typeface="Calibri" pitchFamily="34" charset="0"/>
                <a:ea typeface="+mn-ea"/>
              </a:rPr>
              <a:t>4. T=</a:t>
            </a:r>
            <a:r>
              <a:rPr lang="en-US" altLang="ja-JP" sz="2400" dirty="0" err="1">
                <a:latin typeface="Calibri" pitchFamily="34" charset="0"/>
                <a:ea typeface="+mn-ea"/>
              </a:rPr>
              <a:t>T+v’v</a:t>
            </a:r>
            <a:r>
              <a:rPr lang="ja-JP" altLang="en-US" sz="2400" dirty="0">
                <a:latin typeface="Calibri" pitchFamily="34" charset="0"/>
                <a:ea typeface="+mn-ea"/>
              </a:rPr>
              <a:t>とする（</a:t>
            </a:r>
            <a:r>
              <a:rPr lang="en-US" altLang="ja-JP" sz="2400" dirty="0">
                <a:latin typeface="Calibri" pitchFamily="34" charset="0"/>
                <a:ea typeface="+mn-ea"/>
              </a:rPr>
              <a:t>T=</a:t>
            </a:r>
            <a:r>
              <a:rPr lang="ja-JP" altLang="en-US" sz="2400" dirty="0">
                <a:latin typeface="Calibri" pitchFamily="34" charset="0"/>
                <a:ea typeface="+mn-ea"/>
              </a:rPr>
              <a:t>空グラフのときは</a:t>
            </a:r>
            <a:r>
              <a:rPr lang="en-US" altLang="ja-JP" sz="2400" dirty="0">
                <a:latin typeface="Calibri" pitchFamily="34" charset="0"/>
                <a:ea typeface="+mn-ea"/>
              </a:rPr>
              <a:t>T=v</a:t>
            </a:r>
            <a:r>
              <a:rPr lang="ja-JP" altLang="en-US" sz="2400" dirty="0">
                <a:latin typeface="Calibri" pitchFamily="34" charset="0"/>
                <a:ea typeface="+mn-ea"/>
              </a:rPr>
              <a:t>とする）</a:t>
            </a:r>
            <a:endParaRPr lang="en-US" altLang="ja-JP" sz="2400" dirty="0">
              <a:latin typeface="Calibri" pitchFamily="34" charset="0"/>
              <a:ea typeface="+mn-ea"/>
            </a:endParaRPr>
          </a:p>
        </p:txBody>
      </p:sp>
      <p:sp>
        <p:nvSpPr>
          <p:cNvPr id="41" name="角丸四角形 40"/>
          <p:cNvSpPr/>
          <p:nvPr/>
        </p:nvSpPr>
        <p:spPr>
          <a:xfrm>
            <a:off x="250825" y="2565400"/>
            <a:ext cx="8208963" cy="4103688"/>
          </a:xfrm>
          <a:prstGeom prst="round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useBgFill="1">
        <p:nvSpPr>
          <p:cNvPr id="42" name="角丸四角形 41"/>
          <p:cNvSpPr/>
          <p:nvPr/>
        </p:nvSpPr>
        <p:spPr>
          <a:xfrm>
            <a:off x="755650" y="2133600"/>
            <a:ext cx="2160588" cy="647700"/>
          </a:xfrm>
          <a:prstGeom prst="roundRect">
            <a:avLst/>
          </a:prstGeom>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400" dirty="0">
                <a:solidFill>
                  <a:schemeClr val="tx1"/>
                </a:solidFill>
              </a:rPr>
              <a:t>ダイキストラ法</a:t>
            </a:r>
            <a:endParaRPr lang="en-US" altLang="ja-JP" sz="2400" dirty="0">
              <a:solidFill>
                <a:schemeClr val="tx1"/>
              </a:solidFill>
            </a:endParaRPr>
          </a:p>
        </p:txBody>
      </p:sp>
    </p:spTree>
  </p:cSld>
  <p:clrMapOvr>
    <a:masterClrMapping/>
  </p:clrMapOvr>
  <p:transition advTm="14149"/>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4" name="直線コネクタ 63"/>
          <p:cNvCxnSpPr/>
          <p:nvPr/>
        </p:nvCxnSpPr>
        <p:spPr bwMode="auto">
          <a:xfrm rot="5400000">
            <a:off x="3703638" y="3429000"/>
            <a:ext cx="1441450" cy="0"/>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62" name="直線コネクタ 61"/>
          <p:cNvCxnSpPr/>
          <p:nvPr/>
        </p:nvCxnSpPr>
        <p:spPr bwMode="auto">
          <a:xfrm rot="16200000" flipH="1">
            <a:off x="4271963" y="4356100"/>
            <a:ext cx="1270000" cy="908050"/>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9" name="直線コネクタ 8"/>
          <p:cNvCxnSpPr/>
          <p:nvPr/>
        </p:nvCxnSpPr>
        <p:spPr bwMode="auto">
          <a:xfrm>
            <a:off x="4452938" y="2733675"/>
            <a:ext cx="1412875" cy="1055688"/>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sp>
        <p:nvSpPr>
          <p:cNvPr id="94213" name="テキスト ボックス 32"/>
          <p:cNvSpPr txBox="1">
            <a:spLocks noChangeArrowheads="1"/>
          </p:cNvSpPr>
          <p:nvPr/>
        </p:nvSpPr>
        <p:spPr bwMode="auto">
          <a:xfrm>
            <a:off x="3421063" y="2751138"/>
            <a:ext cx="355600" cy="461962"/>
          </a:xfrm>
          <a:prstGeom prst="rect">
            <a:avLst/>
          </a:prstGeom>
          <a:noFill/>
          <a:ln w="9525">
            <a:noFill/>
            <a:miter lim="800000"/>
            <a:headEnd/>
            <a:tailEnd/>
          </a:ln>
        </p:spPr>
        <p:txBody>
          <a:bodyPr wrap="none">
            <a:spAutoFit/>
          </a:bodyPr>
          <a:lstStyle/>
          <a:p>
            <a:r>
              <a:rPr lang="en-US" altLang="ja-JP" sz="2400"/>
              <a:t>5</a:t>
            </a:r>
            <a:endParaRPr lang="ja-JP" altLang="en-US" sz="2400"/>
          </a:p>
        </p:txBody>
      </p:sp>
      <p:cxnSp>
        <p:nvCxnSpPr>
          <p:cNvPr id="44" name="直線コネクタ 43"/>
          <p:cNvCxnSpPr/>
          <p:nvPr/>
        </p:nvCxnSpPr>
        <p:spPr bwMode="auto">
          <a:xfrm rot="16200000" flipH="1">
            <a:off x="2579688" y="4248150"/>
            <a:ext cx="1630362" cy="763588"/>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46" name="直線コネクタ 45"/>
          <p:cNvCxnSpPr/>
          <p:nvPr/>
        </p:nvCxnSpPr>
        <p:spPr bwMode="auto">
          <a:xfrm>
            <a:off x="3733800" y="5399088"/>
            <a:ext cx="1555750" cy="46037"/>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48" name="直線コネクタ 47"/>
          <p:cNvCxnSpPr/>
          <p:nvPr/>
        </p:nvCxnSpPr>
        <p:spPr bwMode="auto">
          <a:xfrm rot="5400000" flipH="1" flipV="1">
            <a:off x="4787106" y="4320382"/>
            <a:ext cx="1609725" cy="547688"/>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50" name="直線コネクタ 49"/>
          <p:cNvCxnSpPr/>
          <p:nvPr/>
        </p:nvCxnSpPr>
        <p:spPr bwMode="auto">
          <a:xfrm rot="10800000" flipV="1">
            <a:off x="2984500" y="2708275"/>
            <a:ext cx="1439863" cy="1081088"/>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52" name="直線コネクタ 51"/>
          <p:cNvCxnSpPr/>
          <p:nvPr/>
        </p:nvCxnSpPr>
        <p:spPr bwMode="auto">
          <a:xfrm>
            <a:off x="3057525" y="3789363"/>
            <a:ext cx="1366838" cy="406400"/>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54" name="直線コネクタ 53"/>
          <p:cNvCxnSpPr/>
          <p:nvPr/>
        </p:nvCxnSpPr>
        <p:spPr bwMode="auto">
          <a:xfrm rot="5400000" flipH="1" flipV="1">
            <a:off x="3431382" y="4452143"/>
            <a:ext cx="1295400" cy="690563"/>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sp>
        <p:nvSpPr>
          <p:cNvPr id="21" name="円/楕円 20"/>
          <p:cNvSpPr>
            <a:spLocks noChangeAspect="1"/>
          </p:cNvSpPr>
          <p:nvPr/>
        </p:nvSpPr>
        <p:spPr bwMode="auto">
          <a:xfrm>
            <a:off x="4137025" y="2420938"/>
            <a:ext cx="601663" cy="604837"/>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6" name="円/楕円 35"/>
          <p:cNvSpPr>
            <a:spLocks noChangeAspect="1"/>
          </p:cNvSpPr>
          <p:nvPr/>
        </p:nvSpPr>
        <p:spPr bwMode="auto">
          <a:xfrm>
            <a:off x="2700338" y="3500438"/>
            <a:ext cx="600075" cy="604837"/>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7" name="円/楕円 36"/>
          <p:cNvSpPr>
            <a:spLocks noChangeAspect="1"/>
          </p:cNvSpPr>
          <p:nvPr/>
        </p:nvSpPr>
        <p:spPr bwMode="auto">
          <a:xfrm>
            <a:off x="3419475" y="5084763"/>
            <a:ext cx="601663" cy="604837"/>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8" name="円/楕円 37"/>
          <p:cNvSpPr>
            <a:spLocks noChangeAspect="1"/>
          </p:cNvSpPr>
          <p:nvPr/>
        </p:nvSpPr>
        <p:spPr bwMode="auto">
          <a:xfrm>
            <a:off x="4137025" y="3860800"/>
            <a:ext cx="601663" cy="606425"/>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4" name="円/楕円 33"/>
          <p:cNvSpPr>
            <a:spLocks noChangeAspect="1"/>
          </p:cNvSpPr>
          <p:nvPr/>
        </p:nvSpPr>
        <p:spPr bwMode="auto">
          <a:xfrm>
            <a:off x="5576888" y="3500438"/>
            <a:ext cx="601662" cy="606425"/>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5" name="円/楕円 34"/>
          <p:cNvSpPr>
            <a:spLocks noChangeAspect="1"/>
          </p:cNvSpPr>
          <p:nvPr/>
        </p:nvSpPr>
        <p:spPr bwMode="auto">
          <a:xfrm>
            <a:off x="5003800" y="5084763"/>
            <a:ext cx="601663" cy="606425"/>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94226" name="テキスト ボックス 55"/>
          <p:cNvSpPr txBox="1">
            <a:spLocks noChangeArrowheads="1"/>
          </p:cNvSpPr>
          <p:nvPr/>
        </p:nvSpPr>
        <p:spPr bwMode="auto">
          <a:xfrm>
            <a:off x="3573463" y="3543300"/>
            <a:ext cx="355600" cy="461963"/>
          </a:xfrm>
          <a:prstGeom prst="rect">
            <a:avLst/>
          </a:prstGeom>
          <a:noFill/>
          <a:ln w="9525">
            <a:noFill/>
            <a:miter lim="800000"/>
            <a:headEnd/>
            <a:tailEnd/>
          </a:ln>
        </p:spPr>
        <p:txBody>
          <a:bodyPr wrap="none">
            <a:spAutoFit/>
          </a:bodyPr>
          <a:lstStyle/>
          <a:p>
            <a:r>
              <a:rPr lang="en-US" altLang="ja-JP" sz="2400"/>
              <a:t>4</a:t>
            </a:r>
            <a:endParaRPr lang="ja-JP" altLang="en-US" sz="2400"/>
          </a:p>
        </p:txBody>
      </p:sp>
      <p:sp>
        <p:nvSpPr>
          <p:cNvPr id="94227" name="テキスト ボックス 56"/>
          <p:cNvSpPr txBox="1">
            <a:spLocks noChangeArrowheads="1"/>
          </p:cNvSpPr>
          <p:nvPr/>
        </p:nvSpPr>
        <p:spPr bwMode="auto">
          <a:xfrm>
            <a:off x="3776663" y="4437063"/>
            <a:ext cx="357187" cy="461962"/>
          </a:xfrm>
          <a:prstGeom prst="rect">
            <a:avLst/>
          </a:prstGeom>
          <a:noFill/>
          <a:ln w="9525">
            <a:noFill/>
            <a:miter lim="800000"/>
            <a:headEnd/>
            <a:tailEnd/>
          </a:ln>
        </p:spPr>
        <p:txBody>
          <a:bodyPr wrap="none">
            <a:spAutoFit/>
          </a:bodyPr>
          <a:lstStyle/>
          <a:p>
            <a:r>
              <a:rPr lang="en-US" altLang="ja-JP" sz="2400"/>
              <a:t>3</a:t>
            </a:r>
            <a:endParaRPr lang="ja-JP" altLang="en-US" sz="2400"/>
          </a:p>
        </p:txBody>
      </p:sp>
      <p:sp>
        <p:nvSpPr>
          <p:cNvPr id="94228" name="テキスト ボックス 57"/>
          <p:cNvSpPr txBox="1">
            <a:spLocks noChangeArrowheads="1"/>
          </p:cNvSpPr>
          <p:nvPr/>
        </p:nvSpPr>
        <p:spPr bwMode="auto">
          <a:xfrm>
            <a:off x="2984500" y="4406900"/>
            <a:ext cx="357188" cy="461963"/>
          </a:xfrm>
          <a:prstGeom prst="rect">
            <a:avLst/>
          </a:prstGeom>
          <a:noFill/>
          <a:ln w="9525">
            <a:noFill/>
            <a:miter lim="800000"/>
            <a:headEnd/>
            <a:tailEnd/>
          </a:ln>
        </p:spPr>
        <p:txBody>
          <a:bodyPr wrap="none">
            <a:spAutoFit/>
          </a:bodyPr>
          <a:lstStyle/>
          <a:p>
            <a:r>
              <a:rPr lang="en-US" altLang="ja-JP" sz="2400"/>
              <a:t>2</a:t>
            </a:r>
            <a:endParaRPr lang="ja-JP" altLang="en-US" sz="2400"/>
          </a:p>
        </p:txBody>
      </p:sp>
      <p:sp>
        <p:nvSpPr>
          <p:cNvPr id="94229" name="テキスト ボックス 58"/>
          <p:cNvSpPr txBox="1">
            <a:spLocks noChangeArrowheads="1"/>
          </p:cNvSpPr>
          <p:nvPr/>
        </p:nvSpPr>
        <p:spPr bwMode="auto">
          <a:xfrm>
            <a:off x="5073650" y="2708275"/>
            <a:ext cx="355600" cy="461963"/>
          </a:xfrm>
          <a:prstGeom prst="rect">
            <a:avLst/>
          </a:prstGeom>
          <a:noFill/>
          <a:ln w="9525">
            <a:noFill/>
            <a:miter lim="800000"/>
            <a:headEnd/>
            <a:tailEnd/>
          </a:ln>
        </p:spPr>
        <p:txBody>
          <a:bodyPr wrap="none">
            <a:spAutoFit/>
          </a:bodyPr>
          <a:lstStyle/>
          <a:p>
            <a:r>
              <a:rPr lang="en-US" altLang="ja-JP" sz="2400"/>
              <a:t>6</a:t>
            </a:r>
            <a:endParaRPr lang="ja-JP" altLang="en-US" sz="2400"/>
          </a:p>
        </p:txBody>
      </p:sp>
      <p:sp>
        <p:nvSpPr>
          <p:cNvPr id="94230" name="テキスト ボックス 59"/>
          <p:cNvSpPr txBox="1">
            <a:spLocks noChangeArrowheads="1"/>
          </p:cNvSpPr>
          <p:nvPr/>
        </p:nvSpPr>
        <p:spPr bwMode="auto">
          <a:xfrm>
            <a:off x="4497388" y="3255963"/>
            <a:ext cx="355600" cy="460375"/>
          </a:xfrm>
          <a:prstGeom prst="rect">
            <a:avLst/>
          </a:prstGeom>
          <a:noFill/>
          <a:ln w="9525">
            <a:noFill/>
            <a:miter lim="800000"/>
            <a:headEnd/>
            <a:tailEnd/>
          </a:ln>
        </p:spPr>
        <p:txBody>
          <a:bodyPr wrap="none">
            <a:spAutoFit/>
          </a:bodyPr>
          <a:lstStyle/>
          <a:p>
            <a:r>
              <a:rPr lang="en-US" altLang="ja-JP" sz="2400"/>
              <a:t>2</a:t>
            </a:r>
            <a:endParaRPr lang="ja-JP" altLang="en-US" sz="2400"/>
          </a:p>
        </p:txBody>
      </p:sp>
      <p:sp>
        <p:nvSpPr>
          <p:cNvPr id="94231" name="テキスト ボックス 60"/>
          <p:cNvSpPr txBox="1">
            <a:spLocks noChangeArrowheads="1"/>
          </p:cNvSpPr>
          <p:nvPr/>
        </p:nvSpPr>
        <p:spPr bwMode="auto">
          <a:xfrm>
            <a:off x="4860925" y="4406900"/>
            <a:ext cx="355600" cy="461963"/>
          </a:xfrm>
          <a:prstGeom prst="rect">
            <a:avLst/>
          </a:prstGeom>
          <a:noFill/>
          <a:ln w="9525">
            <a:noFill/>
            <a:miter lim="800000"/>
            <a:headEnd/>
            <a:tailEnd/>
          </a:ln>
        </p:spPr>
        <p:txBody>
          <a:bodyPr wrap="none">
            <a:spAutoFit/>
          </a:bodyPr>
          <a:lstStyle/>
          <a:p>
            <a:r>
              <a:rPr lang="en-US" altLang="ja-JP" sz="2400"/>
              <a:t>2</a:t>
            </a:r>
            <a:endParaRPr lang="ja-JP" altLang="en-US" sz="2400"/>
          </a:p>
        </p:txBody>
      </p:sp>
      <p:sp>
        <p:nvSpPr>
          <p:cNvPr id="94232" name="テキスト ボックス 66"/>
          <p:cNvSpPr txBox="1">
            <a:spLocks noChangeArrowheads="1"/>
          </p:cNvSpPr>
          <p:nvPr/>
        </p:nvSpPr>
        <p:spPr bwMode="auto">
          <a:xfrm>
            <a:off x="4352925" y="5414963"/>
            <a:ext cx="355600" cy="461962"/>
          </a:xfrm>
          <a:prstGeom prst="rect">
            <a:avLst/>
          </a:prstGeom>
          <a:noFill/>
          <a:ln w="9525">
            <a:noFill/>
            <a:miter lim="800000"/>
            <a:headEnd/>
            <a:tailEnd/>
          </a:ln>
        </p:spPr>
        <p:txBody>
          <a:bodyPr wrap="none">
            <a:spAutoFit/>
          </a:bodyPr>
          <a:lstStyle/>
          <a:p>
            <a:r>
              <a:rPr lang="en-US" altLang="ja-JP" sz="2400"/>
              <a:t>6</a:t>
            </a:r>
            <a:endParaRPr lang="ja-JP" altLang="en-US" sz="2400"/>
          </a:p>
        </p:txBody>
      </p:sp>
      <p:sp>
        <p:nvSpPr>
          <p:cNvPr id="94233" name="テキスト ボックス 67"/>
          <p:cNvSpPr txBox="1">
            <a:spLocks noChangeArrowheads="1"/>
          </p:cNvSpPr>
          <p:nvPr/>
        </p:nvSpPr>
        <p:spPr bwMode="auto">
          <a:xfrm>
            <a:off x="5653088" y="4406900"/>
            <a:ext cx="355600" cy="461963"/>
          </a:xfrm>
          <a:prstGeom prst="rect">
            <a:avLst/>
          </a:prstGeom>
          <a:noFill/>
          <a:ln w="9525">
            <a:noFill/>
            <a:miter lim="800000"/>
            <a:headEnd/>
            <a:tailEnd/>
          </a:ln>
        </p:spPr>
        <p:txBody>
          <a:bodyPr wrap="none">
            <a:spAutoFit/>
          </a:bodyPr>
          <a:lstStyle/>
          <a:p>
            <a:r>
              <a:rPr lang="en-US" altLang="ja-JP" sz="2400"/>
              <a:t>4</a:t>
            </a:r>
            <a:endParaRPr lang="ja-JP" altLang="en-US" sz="2400"/>
          </a:p>
        </p:txBody>
      </p:sp>
      <p:sp>
        <p:nvSpPr>
          <p:cNvPr id="94234" name="テキスト ボックス 68"/>
          <p:cNvSpPr txBox="1">
            <a:spLocks noChangeArrowheads="1"/>
          </p:cNvSpPr>
          <p:nvPr/>
        </p:nvSpPr>
        <p:spPr bwMode="auto">
          <a:xfrm>
            <a:off x="2411413" y="3357563"/>
            <a:ext cx="338137" cy="460375"/>
          </a:xfrm>
          <a:prstGeom prst="rect">
            <a:avLst/>
          </a:prstGeom>
          <a:noFill/>
          <a:ln w="9525">
            <a:noFill/>
            <a:miter lim="800000"/>
            <a:headEnd/>
            <a:tailEnd/>
          </a:ln>
        </p:spPr>
        <p:txBody>
          <a:bodyPr wrap="none">
            <a:spAutoFit/>
          </a:bodyPr>
          <a:lstStyle/>
          <a:p>
            <a:r>
              <a:rPr lang="en-US" altLang="ja-JP" sz="2400"/>
              <a:t>x</a:t>
            </a:r>
            <a:endParaRPr lang="ja-JP" altLang="en-US" sz="2400"/>
          </a:p>
        </p:txBody>
      </p:sp>
      <p:sp>
        <p:nvSpPr>
          <p:cNvPr id="94235" name="タイトル 1"/>
          <p:cNvSpPr>
            <a:spLocks noGrp="1"/>
          </p:cNvSpPr>
          <p:nvPr>
            <p:ph type="title"/>
          </p:nvPr>
        </p:nvSpPr>
        <p:spPr/>
        <p:txBody>
          <a:bodyPr/>
          <a:lstStyle/>
          <a:p>
            <a:pPr eaLnBrk="1" hangingPunct="1"/>
            <a:r>
              <a:rPr lang="en-US" altLang="ja-JP"/>
              <a:t>2.3</a:t>
            </a:r>
            <a:r>
              <a:rPr lang="ja-JP" altLang="en-US"/>
              <a:t>　ダイキストラのアルゴリズム</a:t>
            </a:r>
          </a:p>
        </p:txBody>
      </p:sp>
    </p:spTree>
  </p:cSld>
  <p:clrMapOvr>
    <a:masterClrMapping/>
  </p:clrMapOvr>
  <p:transition advTm="14149"/>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4" name="直線コネクタ 63"/>
          <p:cNvCxnSpPr/>
          <p:nvPr/>
        </p:nvCxnSpPr>
        <p:spPr bwMode="auto">
          <a:xfrm rot="5400000">
            <a:off x="3703638" y="3429000"/>
            <a:ext cx="1441450" cy="0"/>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62" name="直線コネクタ 61"/>
          <p:cNvCxnSpPr/>
          <p:nvPr/>
        </p:nvCxnSpPr>
        <p:spPr bwMode="auto">
          <a:xfrm rot="16200000" flipH="1">
            <a:off x="4271963" y="4356100"/>
            <a:ext cx="1270000" cy="908050"/>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9" name="直線コネクタ 8"/>
          <p:cNvCxnSpPr/>
          <p:nvPr/>
        </p:nvCxnSpPr>
        <p:spPr bwMode="auto">
          <a:xfrm>
            <a:off x="4452938" y="2733675"/>
            <a:ext cx="1412875" cy="1055688"/>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sp>
        <p:nvSpPr>
          <p:cNvPr id="95237" name="テキスト ボックス 32"/>
          <p:cNvSpPr txBox="1">
            <a:spLocks noChangeArrowheads="1"/>
          </p:cNvSpPr>
          <p:nvPr/>
        </p:nvSpPr>
        <p:spPr bwMode="auto">
          <a:xfrm>
            <a:off x="3421063" y="2751138"/>
            <a:ext cx="355600" cy="461962"/>
          </a:xfrm>
          <a:prstGeom prst="rect">
            <a:avLst/>
          </a:prstGeom>
          <a:noFill/>
          <a:ln w="9525">
            <a:noFill/>
            <a:miter lim="800000"/>
            <a:headEnd/>
            <a:tailEnd/>
          </a:ln>
        </p:spPr>
        <p:txBody>
          <a:bodyPr wrap="none">
            <a:spAutoFit/>
          </a:bodyPr>
          <a:lstStyle/>
          <a:p>
            <a:r>
              <a:rPr lang="en-US" altLang="ja-JP" sz="2400"/>
              <a:t>5</a:t>
            </a:r>
            <a:endParaRPr lang="ja-JP" altLang="en-US" sz="2400"/>
          </a:p>
        </p:txBody>
      </p:sp>
      <p:cxnSp>
        <p:nvCxnSpPr>
          <p:cNvPr id="44" name="直線コネクタ 43"/>
          <p:cNvCxnSpPr/>
          <p:nvPr/>
        </p:nvCxnSpPr>
        <p:spPr bwMode="auto">
          <a:xfrm rot="16200000" flipH="1">
            <a:off x="2579688" y="4248150"/>
            <a:ext cx="1630362" cy="763588"/>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46" name="直線コネクタ 45"/>
          <p:cNvCxnSpPr/>
          <p:nvPr/>
        </p:nvCxnSpPr>
        <p:spPr bwMode="auto">
          <a:xfrm>
            <a:off x="3733800" y="5399088"/>
            <a:ext cx="1555750" cy="46037"/>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48" name="直線コネクタ 47"/>
          <p:cNvCxnSpPr/>
          <p:nvPr/>
        </p:nvCxnSpPr>
        <p:spPr bwMode="auto">
          <a:xfrm rot="5400000" flipH="1" flipV="1">
            <a:off x="4787106" y="4320382"/>
            <a:ext cx="1609725" cy="547688"/>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50" name="直線コネクタ 49"/>
          <p:cNvCxnSpPr/>
          <p:nvPr/>
        </p:nvCxnSpPr>
        <p:spPr bwMode="auto">
          <a:xfrm rot="10800000" flipV="1">
            <a:off x="2984500" y="2708275"/>
            <a:ext cx="1439863" cy="1081088"/>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52" name="直線コネクタ 51"/>
          <p:cNvCxnSpPr/>
          <p:nvPr/>
        </p:nvCxnSpPr>
        <p:spPr bwMode="auto">
          <a:xfrm>
            <a:off x="3057525" y="3789363"/>
            <a:ext cx="1366838" cy="406400"/>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54" name="直線コネクタ 53"/>
          <p:cNvCxnSpPr/>
          <p:nvPr/>
        </p:nvCxnSpPr>
        <p:spPr bwMode="auto">
          <a:xfrm rot="5400000" flipH="1" flipV="1">
            <a:off x="3431382" y="4452143"/>
            <a:ext cx="1295400" cy="690563"/>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sp>
        <p:nvSpPr>
          <p:cNvPr id="21" name="円/楕円 20"/>
          <p:cNvSpPr>
            <a:spLocks noChangeAspect="1"/>
          </p:cNvSpPr>
          <p:nvPr/>
        </p:nvSpPr>
        <p:spPr bwMode="auto">
          <a:xfrm>
            <a:off x="4137025" y="2420938"/>
            <a:ext cx="601663" cy="604837"/>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6" name="円/楕円 35"/>
          <p:cNvSpPr>
            <a:spLocks noChangeAspect="1"/>
          </p:cNvSpPr>
          <p:nvPr/>
        </p:nvSpPr>
        <p:spPr bwMode="auto">
          <a:xfrm>
            <a:off x="2700338" y="3500438"/>
            <a:ext cx="600075" cy="604837"/>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7" name="円/楕円 36"/>
          <p:cNvSpPr>
            <a:spLocks noChangeAspect="1"/>
          </p:cNvSpPr>
          <p:nvPr/>
        </p:nvSpPr>
        <p:spPr bwMode="auto">
          <a:xfrm>
            <a:off x="3419475" y="5084763"/>
            <a:ext cx="601663" cy="604837"/>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8" name="円/楕円 37"/>
          <p:cNvSpPr>
            <a:spLocks noChangeAspect="1"/>
          </p:cNvSpPr>
          <p:nvPr/>
        </p:nvSpPr>
        <p:spPr bwMode="auto">
          <a:xfrm>
            <a:off x="4137025" y="3860800"/>
            <a:ext cx="601663" cy="606425"/>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4" name="円/楕円 33"/>
          <p:cNvSpPr>
            <a:spLocks noChangeAspect="1"/>
          </p:cNvSpPr>
          <p:nvPr/>
        </p:nvSpPr>
        <p:spPr bwMode="auto">
          <a:xfrm>
            <a:off x="5576888" y="3500438"/>
            <a:ext cx="601662" cy="606425"/>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5" name="円/楕円 34"/>
          <p:cNvSpPr>
            <a:spLocks noChangeAspect="1"/>
          </p:cNvSpPr>
          <p:nvPr/>
        </p:nvSpPr>
        <p:spPr bwMode="auto">
          <a:xfrm>
            <a:off x="5003800" y="5084763"/>
            <a:ext cx="601663" cy="606425"/>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95250" name="テキスト ボックス 55"/>
          <p:cNvSpPr txBox="1">
            <a:spLocks noChangeArrowheads="1"/>
          </p:cNvSpPr>
          <p:nvPr/>
        </p:nvSpPr>
        <p:spPr bwMode="auto">
          <a:xfrm>
            <a:off x="3573463" y="3543300"/>
            <a:ext cx="355600" cy="461963"/>
          </a:xfrm>
          <a:prstGeom prst="rect">
            <a:avLst/>
          </a:prstGeom>
          <a:noFill/>
          <a:ln w="9525">
            <a:noFill/>
            <a:miter lim="800000"/>
            <a:headEnd/>
            <a:tailEnd/>
          </a:ln>
        </p:spPr>
        <p:txBody>
          <a:bodyPr wrap="none">
            <a:spAutoFit/>
          </a:bodyPr>
          <a:lstStyle/>
          <a:p>
            <a:r>
              <a:rPr lang="en-US" altLang="ja-JP" sz="2400"/>
              <a:t>4</a:t>
            </a:r>
            <a:endParaRPr lang="ja-JP" altLang="en-US" sz="2400"/>
          </a:p>
        </p:txBody>
      </p:sp>
      <p:sp>
        <p:nvSpPr>
          <p:cNvPr id="95251" name="テキスト ボックス 56"/>
          <p:cNvSpPr txBox="1">
            <a:spLocks noChangeArrowheads="1"/>
          </p:cNvSpPr>
          <p:nvPr/>
        </p:nvSpPr>
        <p:spPr bwMode="auto">
          <a:xfrm>
            <a:off x="3776663" y="4437063"/>
            <a:ext cx="357187" cy="461962"/>
          </a:xfrm>
          <a:prstGeom prst="rect">
            <a:avLst/>
          </a:prstGeom>
          <a:noFill/>
          <a:ln w="9525">
            <a:noFill/>
            <a:miter lim="800000"/>
            <a:headEnd/>
            <a:tailEnd/>
          </a:ln>
        </p:spPr>
        <p:txBody>
          <a:bodyPr wrap="none">
            <a:spAutoFit/>
          </a:bodyPr>
          <a:lstStyle/>
          <a:p>
            <a:r>
              <a:rPr lang="en-US" altLang="ja-JP" sz="2400"/>
              <a:t>3</a:t>
            </a:r>
            <a:endParaRPr lang="ja-JP" altLang="en-US" sz="2400"/>
          </a:p>
        </p:txBody>
      </p:sp>
      <p:sp>
        <p:nvSpPr>
          <p:cNvPr id="95252" name="テキスト ボックス 57"/>
          <p:cNvSpPr txBox="1">
            <a:spLocks noChangeArrowheads="1"/>
          </p:cNvSpPr>
          <p:nvPr/>
        </p:nvSpPr>
        <p:spPr bwMode="auto">
          <a:xfrm>
            <a:off x="2984500" y="4406900"/>
            <a:ext cx="357188" cy="461963"/>
          </a:xfrm>
          <a:prstGeom prst="rect">
            <a:avLst/>
          </a:prstGeom>
          <a:noFill/>
          <a:ln w="9525">
            <a:noFill/>
            <a:miter lim="800000"/>
            <a:headEnd/>
            <a:tailEnd/>
          </a:ln>
        </p:spPr>
        <p:txBody>
          <a:bodyPr wrap="none">
            <a:spAutoFit/>
          </a:bodyPr>
          <a:lstStyle/>
          <a:p>
            <a:r>
              <a:rPr lang="en-US" altLang="ja-JP" sz="2400"/>
              <a:t>2</a:t>
            </a:r>
            <a:endParaRPr lang="ja-JP" altLang="en-US" sz="2400"/>
          </a:p>
        </p:txBody>
      </p:sp>
      <p:sp>
        <p:nvSpPr>
          <p:cNvPr id="95253" name="テキスト ボックス 58"/>
          <p:cNvSpPr txBox="1">
            <a:spLocks noChangeArrowheads="1"/>
          </p:cNvSpPr>
          <p:nvPr/>
        </p:nvSpPr>
        <p:spPr bwMode="auto">
          <a:xfrm>
            <a:off x="5073650" y="2708275"/>
            <a:ext cx="355600" cy="461963"/>
          </a:xfrm>
          <a:prstGeom prst="rect">
            <a:avLst/>
          </a:prstGeom>
          <a:noFill/>
          <a:ln w="9525">
            <a:noFill/>
            <a:miter lim="800000"/>
            <a:headEnd/>
            <a:tailEnd/>
          </a:ln>
        </p:spPr>
        <p:txBody>
          <a:bodyPr wrap="none">
            <a:spAutoFit/>
          </a:bodyPr>
          <a:lstStyle/>
          <a:p>
            <a:r>
              <a:rPr lang="en-US" altLang="ja-JP" sz="2400"/>
              <a:t>6</a:t>
            </a:r>
            <a:endParaRPr lang="ja-JP" altLang="en-US" sz="2400"/>
          </a:p>
        </p:txBody>
      </p:sp>
      <p:sp>
        <p:nvSpPr>
          <p:cNvPr id="95254" name="テキスト ボックス 59"/>
          <p:cNvSpPr txBox="1">
            <a:spLocks noChangeArrowheads="1"/>
          </p:cNvSpPr>
          <p:nvPr/>
        </p:nvSpPr>
        <p:spPr bwMode="auto">
          <a:xfrm>
            <a:off x="4497388" y="3255963"/>
            <a:ext cx="355600" cy="460375"/>
          </a:xfrm>
          <a:prstGeom prst="rect">
            <a:avLst/>
          </a:prstGeom>
          <a:noFill/>
          <a:ln w="9525">
            <a:noFill/>
            <a:miter lim="800000"/>
            <a:headEnd/>
            <a:tailEnd/>
          </a:ln>
        </p:spPr>
        <p:txBody>
          <a:bodyPr wrap="none">
            <a:spAutoFit/>
          </a:bodyPr>
          <a:lstStyle/>
          <a:p>
            <a:r>
              <a:rPr lang="en-US" altLang="ja-JP" sz="2400"/>
              <a:t>2</a:t>
            </a:r>
            <a:endParaRPr lang="ja-JP" altLang="en-US" sz="2400"/>
          </a:p>
        </p:txBody>
      </p:sp>
      <p:sp>
        <p:nvSpPr>
          <p:cNvPr id="95255" name="テキスト ボックス 60"/>
          <p:cNvSpPr txBox="1">
            <a:spLocks noChangeArrowheads="1"/>
          </p:cNvSpPr>
          <p:nvPr/>
        </p:nvSpPr>
        <p:spPr bwMode="auto">
          <a:xfrm>
            <a:off x="4860925" y="4406900"/>
            <a:ext cx="355600" cy="461963"/>
          </a:xfrm>
          <a:prstGeom prst="rect">
            <a:avLst/>
          </a:prstGeom>
          <a:noFill/>
          <a:ln w="9525">
            <a:noFill/>
            <a:miter lim="800000"/>
            <a:headEnd/>
            <a:tailEnd/>
          </a:ln>
        </p:spPr>
        <p:txBody>
          <a:bodyPr wrap="none">
            <a:spAutoFit/>
          </a:bodyPr>
          <a:lstStyle/>
          <a:p>
            <a:r>
              <a:rPr lang="en-US" altLang="ja-JP" sz="2400"/>
              <a:t>2</a:t>
            </a:r>
            <a:endParaRPr lang="ja-JP" altLang="en-US" sz="2400"/>
          </a:p>
        </p:txBody>
      </p:sp>
      <p:sp>
        <p:nvSpPr>
          <p:cNvPr id="95256" name="テキスト ボックス 66"/>
          <p:cNvSpPr txBox="1">
            <a:spLocks noChangeArrowheads="1"/>
          </p:cNvSpPr>
          <p:nvPr/>
        </p:nvSpPr>
        <p:spPr bwMode="auto">
          <a:xfrm>
            <a:off x="4352925" y="5414963"/>
            <a:ext cx="355600" cy="461962"/>
          </a:xfrm>
          <a:prstGeom prst="rect">
            <a:avLst/>
          </a:prstGeom>
          <a:noFill/>
          <a:ln w="9525">
            <a:noFill/>
            <a:miter lim="800000"/>
            <a:headEnd/>
            <a:tailEnd/>
          </a:ln>
        </p:spPr>
        <p:txBody>
          <a:bodyPr wrap="none">
            <a:spAutoFit/>
          </a:bodyPr>
          <a:lstStyle/>
          <a:p>
            <a:r>
              <a:rPr lang="en-US" altLang="ja-JP" sz="2400"/>
              <a:t>6</a:t>
            </a:r>
            <a:endParaRPr lang="ja-JP" altLang="en-US" sz="2400"/>
          </a:p>
        </p:txBody>
      </p:sp>
      <p:sp>
        <p:nvSpPr>
          <p:cNvPr id="95257" name="テキスト ボックス 67"/>
          <p:cNvSpPr txBox="1">
            <a:spLocks noChangeArrowheads="1"/>
          </p:cNvSpPr>
          <p:nvPr/>
        </p:nvSpPr>
        <p:spPr bwMode="auto">
          <a:xfrm>
            <a:off x="5653088" y="4406900"/>
            <a:ext cx="355600" cy="461963"/>
          </a:xfrm>
          <a:prstGeom prst="rect">
            <a:avLst/>
          </a:prstGeom>
          <a:noFill/>
          <a:ln w="9525">
            <a:noFill/>
            <a:miter lim="800000"/>
            <a:headEnd/>
            <a:tailEnd/>
          </a:ln>
        </p:spPr>
        <p:txBody>
          <a:bodyPr wrap="none">
            <a:spAutoFit/>
          </a:bodyPr>
          <a:lstStyle/>
          <a:p>
            <a:r>
              <a:rPr lang="en-US" altLang="ja-JP" sz="2400"/>
              <a:t>4</a:t>
            </a:r>
            <a:endParaRPr lang="ja-JP" altLang="en-US" sz="2400"/>
          </a:p>
        </p:txBody>
      </p:sp>
      <p:sp>
        <p:nvSpPr>
          <p:cNvPr id="95258" name="テキスト ボックス 68"/>
          <p:cNvSpPr txBox="1">
            <a:spLocks noChangeArrowheads="1"/>
          </p:cNvSpPr>
          <p:nvPr/>
        </p:nvSpPr>
        <p:spPr bwMode="auto">
          <a:xfrm>
            <a:off x="2411413" y="3357563"/>
            <a:ext cx="338137" cy="460375"/>
          </a:xfrm>
          <a:prstGeom prst="rect">
            <a:avLst/>
          </a:prstGeom>
          <a:noFill/>
          <a:ln w="9525">
            <a:noFill/>
            <a:miter lim="800000"/>
            <a:headEnd/>
            <a:tailEnd/>
          </a:ln>
        </p:spPr>
        <p:txBody>
          <a:bodyPr wrap="none">
            <a:spAutoFit/>
          </a:bodyPr>
          <a:lstStyle/>
          <a:p>
            <a:r>
              <a:rPr lang="en-US" altLang="ja-JP" sz="2400"/>
              <a:t>x</a:t>
            </a:r>
            <a:endParaRPr lang="ja-JP" altLang="en-US" sz="2400"/>
          </a:p>
        </p:txBody>
      </p:sp>
      <p:sp>
        <p:nvSpPr>
          <p:cNvPr id="95259" name="テキスト ボックス 70"/>
          <p:cNvSpPr txBox="1">
            <a:spLocks noChangeArrowheads="1"/>
          </p:cNvSpPr>
          <p:nvPr/>
        </p:nvSpPr>
        <p:spPr bwMode="auto">
          <a:xfrm>
            <a:off x="2794000" y="3543300"/>
            <a:ext cx="355600" cy="461963"/>
          </a:xfrm>
          <a:prstGeom prst="rect">
            <a:avLst/>
          </a:prstGeom>
          <a:noFill/>
          <a:ln w="9525">
            <a:noFill/>
            <a:miter lim="800000"/>
            <a:headEnd/>
            <a:tailEnd/>
          </a:ln>
        </p:spPr>
        <p:txBody>
          <a:bodyPr wrap="none">
            <a:spAutoFit/>
          </a:bodyPr>
          <a:lstStyle/>
          <a:p>
            <a:r>
              <a:rPr lang="en-US" altLang="ja-JP" sz="2400"/>
              <a:t>0</a:t>
            </a:r>
            <a:endParaRPr lang="ja-JP" altLang="en-US" sz="2400"/>
          </a:p>
        </p:txBody>
      </p:sp>
      <p:sp>
        <p:nvSpPr>
          <p:cNvPr id="95260" name="テキスト ボックス 71"/>
          <p:cNvSpPr txBox="1">
            <a:spLocks noChangeArrowheads="1"/>
          </p:cNvSpPr>
          <p:nvPr/>
        </p:nvSpPr>
        <p:spPr bwMode="auto">
          <a:xfrm>
            <a:off x="4284663" y="2463800"/>
            <a:ext cx="403225" cy="460375"/>
          </a:xfrm>
          <a:prstGeom prst="rect">
            <a:avLst/>
          </a:prstGeom>
          <a:noFill/>
          <a:ln w="9525">
            <a:noFill/>
            <a:miter lim="800000"/>
            <a:headEnd/>
            <a:tailEnd/>
          </a:ln>
        </p:spPr>
        <p:txBody>
          <a:bodyPr wrap="none">
            <a:spAutoFit/>
          </a:bodyPr>
          <a:lstStyle/>
          <a:p>
            <a:r>
              <a:rPr lang="ja-JP" altLang="en-US" sz="2400"/>
              <a:t>∞</a:t>
            </a:r>
          </a:p>
        </p:txBody>
      </p:sp>
      <p:sp>
        <p:nvSpPr>
          <p:cNvPr id="95261" name="テキスト ボックス 72"/>
          <p:cNvSpPr txBox="1">
            <a:spLocks noChangeArrowheads="1"/>
          </p:cNvSpPr>
          <p:nvPr/>
        </p:nvSpPr>
        <p:spPr bwMode="auto">
          <a:xfrm>
            <a:off x="4240213" y="3975100"/>
            <a:ext cx="403225" cy="461963"/>
          </a:xfrm>
          <a:prstGeom prst="rect">
            <a:avLst/>
          </a:prstGeom>
          <a:noFill/>
          <a:ln w="9525">
            <a:noFill/>
            <a:miter lim="800000"/>
            <a:headEnd/>
            <a:tailEnd/>
          </a:ln>
        </p:spPr>
        <p:txBody>
          <a:bodyPr wrap="none">
            <a:spAutoFit/>
          </a:bodyPr>
          <a:lstStyle/>
          <a:p>
            <a:r>
              <a:rPr lang="ja-JP" altLang="en-US" sz="2400"/>
              <a:t>∞</a:t>
            </a:r>
          </a:p>
        </p:txBody>
      </p:sp>
      <p:sp>
        <p:nvSpPr>
          <p:cNvPr id="95262" name="テキスト ボックス 73"/>
          <p:cNvSpPr txBox="1">
            <a:spLocks noChangeArrowheads="1"/>
          </p:cNvSpPr>
          <p:nvPr/>
        </p:nvSpPr>
        <p:spPr bwMode="auto">
          <a:xfrm>
            <a:off x="3519488" y="5157788"/>
            <a:ext cx="404812" cy="460375"/>
          </a:xfrm>
          <a:prstGeom prst="rect">
            <a:avLst/>
          </a:prstGeom>
          <a:noFill/>
          <a:ln w="9525">
            <a:noFill/>
            <a:miter lim="800000"/>
            <a:headEnd/>
            <a:tailEnd/>
          </a:ln>
        </p:spPr>
        <p:txBody>
          <a:bodyPr wrap="none">
            <a:spAutoFit/>
          </a:bodyPr>
          <a:lstStyle/>
          <a:p>
            <a:r>
              <a:rPr lang="ja-JP" altLang="en-US" sz="2400"/>
              <a:t>∞</a:t>
            </a:r>
          </a:p>
        </p:txBody>
      </p:sp>
      <p:sp>
        <p:nvSpPr>
          <p:cNvPr id="95263" name="テキスト ボックス 74"/>
          <p:cNvSpPr txBox="1">
            <a:spLocks noChangeArrowheads="1"/>
          </p:cNvSpPr>
          <p:nvPr/>
        </p:nvSpPr>
        <p:spPr bwMode="auto">
          <a:xfrm>
            <a:off x="5651500" y="3573463"/>
            <a:ext cx="404813" cy="461962"/>
          </a:xfrm>
          <a:prstGeom prst="rect">
            <a:avLst/>
          </a:prstGeom>
          <a:noFill/>
          <a:ln w="9525">
            <a:noFill/>
            <a:miter lim="800000"/>
            <a:headEnd/>
            <a:tailEnd/>
          </a:ln>
        </p:spPr>
        <p:txBody>
          <a:bodyPr wrap="none">
            <a:spAutoFit/>
          </a:bodyPr>
          <a:lstStyle/>
          <a:p>
            <a:r>
              <a:rPr lang="ja-JP" altLang="en-US" sz="2400"/>
              <a:t>∞</a:t>
            </a:r>
          </a:p>
        </p:txBody>
      </p:sp>
      <p:sp>
        <p:nvSpPr>
          <p:cNvPr id="95264" name="テキスト ボックス 75"/>
          <p:cNvSpPr txBox="1">
            <a:spLocks noChangeArrowheads="1"/>
          </p:cNvSpPr>
          <p:nvPr/>
        </p:nvSpPr>
        <p:spPr bwMode="auto">
          <a:xfrm>
            <a:off x="5103813" y="5157788"/>
            <a:ext cx="404812" cy="460375"/>
          </a:xfrm>
          <a:prstGeom prst="rect">
            <a:avLst/>
          </a:prstGeom>
          <a:noFill/>
          <a:ln w="9525">
            <a:noFill/>
            <a:miter lim="800000"/>
            <a:headEnd/>
            <a:tailEnd/>
          </a:ln>
        </p:spPr>
        <p:txBody>
          <a:bodyPr wrap="none">
            <a:spAutoFit/>
          </a:bodyPr>
          <a:lstStyle/>
          <a:p>
            <a:r>
              <a:rPr lang="ja-JP" altLang="en-US" sz="2400"/>
              <a:t>∞</a:t>
            </a:r>
          </a:p>
        </p:txBody>
      </p:sp>
      <p:sp>
        <p:nvSpPr>
          <p:cNvPr id="95265" name="タイトル 1"/>
          <p:cNvSpPr>
            <a:spLocks noGrp="1"/>
          </p:cNvSpPr>
          <p:nvPr>
            <p:ph type="title"/>
          </p:nvPr>
        </p:nvSpPr>
        <p:spPr/>
        <p:txBody>
          <a:bodyPr/>
          <a:lstStyle/>
          <a:p>
            <a:pPr eaLnBrk="1" hangingPunct="1"/>
            <a:r>
              <a:rPr lang="en-US" altLang="ja-JP"/>
              <a:t>2.3</a:t>
            </a:r>
            <a:r>
              <a:rPr lang="ja-JP" altLang="en-US"/>
              <a:t>　ダイキストラのアルゴリズム</a:t>
            </a:r>
          </a:p>
        </p:txBody>
      </p:sp>
      <p:sp>
        <p:nvSpPr>
          <p:cNvPr id="41" name="コンテンツ プレースホルダー 2"/>
          <p:cNvSpPr txBox="1">
            <a:spLocks/>
          </p:cNvSpPr>
          <p:nvPr/>
        </p:nvSpPr>
        <p:spPr bwMode="auto">
          <a:xfrm>
            <a:off x="609600" y="1989138"/>
            <a:ext cx="8534400" cy="4389437"/>
          </a:xfrm>
          <a:prstGeom prst="rect">
            <a:avLst/>
          </a:prstGeom>
          <a:noFill/>
          <a:ln>
            <a:noFill/>
          </a:ln>
        </p:spPr>
        <p:txBody>
          <a:bodyPr/>
          <a:lstStyle/>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marL="457200" indent="-457200">
              <a:spcBef>
                <a:spcPct val="20000"/>
              </a:spcBef>
              <a:buClr>
                <a:srgbClr val="0BD0D9"/>
              </a:buClr>
              <a:buSzPct val="95000"/>
              <a:defRPr/>
            </a:pPr>
            <a:r>
              <a:rPr lang="ja-JP" altLang="en-US" sz="2400" dirty="0">
                <a:latin typeface="Calibri" pitchFamily="34" charset="0"/>
                <a:ea typeface="+mn-ea"/>
              </a:rPr>
              <a:t>　　　　</a:t>
            </a:r>
            <a:r>
              <a:rPr lang="en-US" altLang="ja-JP" sz="2400" dirty="0">
                <a:latin typeface="Calibri" pitchFamily="34" charset="0"/>
                <a:ea typeface="+mn-ea"/>
              </a:rPr>
              <a:t>1. L(x)=0, L(y)=</a:t>
            </a:r>
            <a:r>
              <a:rPr lang="ja-JP" altLang="en-US" sz="2400" dirty="0">
                <a:latin typeface="Calibri" pitchFamily="34" charset="0"/>
                <a:ea typeface="+mn-ea"/>
              </a:rPr>
              <a:t>∞ </a:t>
            </a:r>
            <a:r>
              <a:rPr lang="en-US" altLang="ja-JP" sz="2400" dirty="0">
                <a:latin typeface="Calibri" pitchFamily="34" charset="0"/>
                <a:ea typeface="+mn-ea"/>
              </a:rPr>
              <a:t>(</a:t>
            </a:r>
            <a:r>
              <a:rPr lang="ja-JP" altLang="en-US" sz="2400" dirty="0">
                <a:latin typeface="Calibri" pitchFamily="34" charset="0"/>
                <a:ea typeface="+mn-ea"/>
              </a:rPr>
              <a:t>∀</a:t>
            </a:r>
            <a:r>
              <a:rPr lang="en-US" altLang="ja-JP" sz="2400" dirty="0">
                <a:latin typeface="Calibri" pitchFamily="34" charset="0"/>
                <a:ea typeface="+mn-ea"/>
              </a:rPr>
              <a:t>y </a:t>
            </a:r>
            <a:r>
              <a:rPr lang="ja-JP" altLang="en-US" sz="2400" dirty="0">
                <a:latin typeface="Calibri" pitchFamily="34" charset="0"/>
                <a:ea typeface="+mn-ea"/>
              </a:rPr>
              <a:t>∈</a:t>
            </a:r>
            <a:r>
              <a:rPr lang="en-US" altLang="ja-JP" sz="2400" dirty="0">
                <a:latin typeface="Calibri" pitchFamily="34" charset="0"/>
                <a:ea typeface="+mn-ea"/>
              </a:rPr>
              <a:t>V(G)-{ x }), T=</a:t>
            </a:r>
            <a:r>
              <a:rPr lang="ja-JP" altLang="en-US" sz="2400" dirty="0">
                <a:latin typeface="Calibri" pitchFamily="34" charset="0"/>
                <a:ea typeface="+mn-ea"/>
              </a:rPr>
              <a:t>空グラフ</a:t>
            </a:r>
            <a:r>
              <a:rPr lang="en-US" altLang="ja-JP" sz="2400" dirty="0">
                <a:latin typeface="Calibri" pitchFamily="34" charset="0"/>
                <a:ea typeface="+mn-ea"/>
              </a:rPr>
              <a:t> </a:t>
            </a:r>
            <a:r>
              <a:rPr lang="ja-JP" altLang="en-US" sz="2400" dirty="0">
                <a:latin typeface="Calibri" pitchFamily="34" charset="0"/>
                <a:ea typeface="+mn-ea"/>
              </a:rPr>
              <a:t>とする</a:t>
            </a:r>
            <a:endParaRPr lang="en-US" altLang="ja-JP" sz="2400" dirty="0">
              <a:latin typeface="Calibri" pitchFamily="34" charset="0"/>
              <a:ea typeface="+mn-ea"/>
            </a:endParaRPr>
          </a:p>
        </p:txBody>
      </p:sp>
    </p:spTree>
  </p:cSld>
  <p:clrMapOvr>
    <a:masterClrMapping/>
  </p:clrMapOvr>
  <p:transition advTm="14149"/>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4" name="直線コネクタ 63"/>
          <p:cNvCxnSpPr/>
          <p:nvPr/>
        </p:nvCxnSpPr>
        <p:spPr bwMode="auto">
          <a:xfrm rot="5400000">
            <a:off x="3703638" y="3429000"/>
            <a:ext cx="1441450" cy="0"/>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62" name="直線コネクタ 61"/>
          <p:cNvCxnSpPr/>
          <p:nvPr/>
        </p:nvCxnSpPr>
        <p:spPr bwMode="auto">
          <a:xfrm rot="16200000" flipH="1">
            <a:off x="4271963" y="4356100"/>
            <a:ext cx="1270000" cy="908050"/>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9" name="直線コネクタ 8"/>
          <p:cNvCxnSpPr/>
          <p:nvPr/>
        </p:nvCxnSpPr>
        <p:spPr bwMode="auto">
          <a:xfrm>
            <a:off x="4452938" y="2733675"/>
            <a:ext cx="1412875" cy="1055688"/>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sp>
        <p:nvSpPr>
          <p:cNvPr id="96261" name="テキスト ボックス 32"/>
          <p:cNvSpPr txBox="1">
            <a:spLocks noChangeArrowheads="1"/>
          </p:cNvSpPr>
          <p:nvPr/>
        </p:nvSpPr>
        <p:spPr bwMode="auto">
          <a:xfrm>
            <a:off x="3421063" y="2751138"/>
            <a:ext cx="355600" cy="461962"/>
          </a:xfrm>
          <a:prstGeom prst="rect">
            <a:avLst/>
          </a:prstGeom>
          <a:noFill/>
          <a:ln w="9525">
            <a:noFill/>
            <a:miter lim="800000"/>
            <a:headEnd/>
            <a:tailEnd/>
          </a:ln>
        </p:spPr>
        <p:txBody>
          <a:bodyPr wrap="none">
            <a:spAutoFit/>
          </a:bodyPr>
          <a:lstStyle/>
          <a:p>
            <a:r>
              <a:rPr lang="en-US" altLang="ja-JP" sz="2400"/>
              <a:t>5</a:t>
            </a:r>
            <a:endParaRPr lang="ja-JP" altLang="en-US" sz="2400"/>
          </a:p>
        </p:txBody>
      </p:sp>
      <p:cxnSp>
        <p:nvCxnSpPr>
          <p:cNvPr id="44" name="直線コネクタ 43"/>
          <p:cNvCxnSpPr/>
          <p:nvPr/>
        </p:nvCxnSpPr>
        <p:spPr bwMode="auto">
          <a:xfrm rot="16200000" flipH="1">
            <a:off x="2579688" y="4248150"/>
            <a:ext cx="1630362" cy="763588"/>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46" name="直線コネクタ 45"/>
          <p:cNvCxnSpPr/>
          <p:nvPr/>
        </p:nvCxnSpPr>
        <p:spPr bwMode="auto">
          <a:xfrm>
            <a:off x="3733800" y="5399088"/>
            <a:ext cx="1555750" cy="46037"/>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48" name="直線コネクタ 47"/>
          <p:cNvCxnSpPr/>
          <p:nvPr/>
        </p:nvCxnSpPr>
        <p:spPr bwMode="auto">
          <a:xfrm rot="5400000" flipH="1" flipV="1">
            <a:off x="4787106" y="4320382"/>
            <a:ext cx="1609725" cy="547688"/>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50" name="直線コネクタ 49"/>
          <p:cNvCxnSpPr/>
          <p:nvPr/>
        </p:nvCxnSpPr>
        <p:spPr bwMode="auto">
          <a:xfrm rot="10800000" flipV="1">
            <a:off x="2984500" y="2708275"/>
            <a:ext cx="1439863" cy="1081088"/>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52" name="直線コネクタ 51"/>
          <p:cNvCxnSpPr/>
          <p:nvPr/>
        </p:nvCxnSpPr>
        <p:spPr bwMode="auto">
          <a:xfrm>
            <a:off x="3057525" y="3789363"/>
            <a:ext cx="1366838" cy="406400"/>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54" name="直線コネクタ 53"/>
          <p:cNvCxnSpPr/>
          <p:nvPr/>
        </p:nvCxnSpPr>
        <p:spPr bwMode="auto">
          <a:xfrm rot="5400000" flipH="1" flipV="1">
            <a:off x="3431382" y="4452143"/>
            <a:ext cx="1295400" cy="690563"/>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sp>
        <p:nvSpPr>
          <p:cNvPr id="21" name="円/楕円 20"/>
          <p:cNvSpPr>
            <a:spLocks noChangeAspect="1"/>
          </p:cNvSpPr>
          <p:nvPr/>
        </p:nvSpPr>
        <p:spPr bwMode="auto">
          <a:xfrm>
            <a:off x="4137025" y="2420938"/>
            <a:ext cx="601663" cy="604837"/>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6" name="円/楕円 35"/>
          <p:cNvSpPr>
            <a:spLocks noChangeAspect="1"/>
          </p:cNvSpPr>
          <p:nvPr/>
        </p:nvSpPr>
        <p:spPr bwMode="auto">
          <a:xfrm>
            <a:off x="2700338" y="3500438"/>
            <a:ext cx="600075" cy="604837"/>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7" name="円/楕円 36"/>
          <p:cNvSpPr>
            <a:spLocks noChangeAspect="1"/>
          </p:cNvSpPr>
          <p:nvPr/>
        </p:nvSpPr>
        <p:spPr bwMode="auto">
          <a:xfrm>
            <a:off x="3419475" y="5084763"/>
            <a:ext cx="601663" cy="604837"/>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8" name="円/楕円 37"/>
          <p:cNvSpPr>
            <a:spLocks noChangeAspect="1"/>
          </p:cNvSpPr>
          <p:nvPr/>
        </p:nvSpPr>
        <p:spPr bwMode="auto">
          <a:xfrm>
            <a:off x="4137025" y="3860800"/>
            <a:ext cx="601663" cy="606425"/>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4" name="円/楕円 33"/>
          <p:cNvSpPr>
            <a:spLocks noChangeAspect="1"/>
          </p:cNvSpPr>
          <p:nvPr/>
        </p:nvSpPr>
        <p:spPr bwMode="auto">
          <a:xfrm>
            <a:off x="5576888" y="3500438"/>
            <a:ext cx="601662" cy="606425"/>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5" name="円/楕円 34"/>
          <p:cNvSpPr>
            <a:spLocks noChangeAspect="1"/>
          </p:cNvSpPr>
          <p:nvPr/>
        </p:nvSpPr>
        <p:spPr bwMode="auto">
          <a:xfrm>
            <a:off x="5003800" y="5084763"/>
            <a:ext cx="601663" cy="606425"/>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96274" name="テキスト ボックス 55"/>
          <p:cNvSpPr txBox="1">
            <a:spLocks noChangeArrowheads="1"/>
          </p:cNvSpPr>
          <p:nvPr/>
        </p:nvSpPr>
        <p:spPr bwMode="auto">
          <a:xfrm>
            <a:off x="3573463" y="3543300"/>
            <a:ext cx="355600" cy="461963"/>
          </a:xfrm>
          <a:prstGeom prst="rect">
            <a:avLst/>
          </a:prstGeom>
          <a:noFill/>
          <a:ln w="9525">
            <a:noFill/>
            <a:miter lim="800000"/>
            <a:headEnd/>
            <a:tailEnd/>
          </a:ln>
        </p:spPr>
        <p:txBody>
          <a:bodyPr wrap="none">
            <a:spAutoFit/>
          </a:bodyPr>
          <a:lstStyle/>
          <a:p>
            <a:r>
              <a:rPr lang="en-US" altLang="ja-JP" sz="2400"/>
              <a:t>4</a:t>
            </a:r>
            <a:endParaRPr lang="ja-JP" altLang="en-US" sz="2400"/>
          </a:p>
        </p:txBody>
      </p:sp>
      <p:sp>
        <p:nvSpPr>
          <p:cNvPr id="96275" name="テキスト ボックス 56"/>
          <p:cNvSpPr txBox="1">
            <a:spLocks noChangeArrowheads="1"/>
          </p:cNvSpPr>
          <p:nvPr/>
        </p:nvSpPr>
        <p:spPr bwMode="auto">
          <a:xfrm>
            <a:off x="3776663" y="4437063"/>
            <a:ext cx="357187" cy="461962"/>
          </a:xfrm>
          <a:prstGeom prst="rect">
            <a:avLst/>
          </a:prstGeom>
          <a:noFill/>
          <a:ln w="9525">
            <a:noFill/>
            <a:miter lim="800000"/>
            <a:headEnd/>
            <a:tailEnd/>
          </a:ln>
        </p:spPr>
        <p:txBody>
          <a:bodyPr wrap="none">
            <a:spAutoFit/>
          </a:bodyPr>
          <a:lstStyle/>
          <a:p>
            <a:r>
              <a:rPr lang="en-US" altLang="ja-JP" sz="2400"/>
              <a:t>3</a:t>
            </a:r>
            <a:endParaRPr lang="ja-JP" altLang="en-US" sz="2400"/>
          </a:p>
        </p:txBody>
      </p:sp>
      <p:sp>
        <p:nvSpPr>
          <p:cNvPr id="96276" name="テキスト ボックス 57"/>
          <p:cNvSpPr txBox="1">
            <a:spLocks noChangeArrowheads="1"/>
          </p:cNvSpPr>
          <p:nvPr/>
        </p:nvSpPr>
        <p:spPr bwMode="auto">
          <a:xfrm>
            <a:off x="2984500" y="4406900"/>
            <a:ext cx="357188" cy="461963"/>
          </a:xfrm>
          <a:prstGeom prst="rect">
            <a:avLst/>
          </a:prstGeom>
          <a:noFill/>
          <a:ln w="9525">
            <a:noFill/>
            <a:miter lim="800000"/>
            <a:headEnd/>
            <a:tailEnd/>
          </a:ln>
        </p:spPr>
        <p:txBody>
          <a:bodyPr wrap="none">
            <a:spAutoFit/>
          </a:bodyPr>
          <a:lstStyle/>
          <a:p>
            <a:r>
              <a:rPr lang="en-US" altLang="ja-JP" sz="2400"/>
              <a:t>2</a:t>
            </a:r>
            <a:endParaRPr lang="ja-JP" altLang="en-US" sz="2400"/>
          </a:p>
        </p:txBody>
      </p:sp>
      <p:sp>
        <p:nvSpPr>
          <p:cNvPr id="96277" name="テキスト ボックス 58"/>
          <p:cNvSpPr txBox="1">
            <a:spLocks noChangeArrowheads="1"/>
          </p:cNvSpPr>
          <p:nvPr/>
        </p:nvSpPr>
        <p:spPr bwMode="auto">
          <a:xfrm>
            <a:off x="5073650" y="2708275"/>
            <a:ext cx="355600" cy="461963"/>
          </a:xfrm>
          <a:prstGeom prst="rect">
            <a:avLst/>
          </a:prstGeom>
          <a:noFill/>
          <a:ln w="9525">
            <a:noFill/>
            <a:miter lim="800000"/>
            <a:headEnd/>
            <a:tailEnd/>
          </a:ln>
        </p:spPr>
        <p:txBody>
          <a:bodyPr wrap="none">
            <a:spAutoFit/>
          </a:bodyPr>
          <a:lstStyle/>
          <a:p>
            <a:r>
              <a:rPr lang="en-US" altLang="ja-JP" sz="2400"/>
              <a:t>6</a:t>
            </a:r>
            <a:endParaRPr lang="ja-JP" altLang="en-US" sz="2400"/>
          </a:p>
        </p:txBody>
      </p:sp>
      <p:sp>
        <p:nvSpPr>
          <p:cNvPr id="96278" name="テキスト ボックス 59"/>
          <p:cNvSpPr txBox="1">
            <a:spLocks noChangeArrowheads="1"/>
          </p:cNvSpPr>
          <p:nvPr/>
        </p:nvSpPr>
        <p:spPr bwMode="auto">
          <a:xfrm>
            <a:off x="4497388" y="3255963"/>
            <a:ext cx="355600" cy="460375"/>
          </a:xfrm>
          <a:prstGeom prst="rect">
            <a:avLst/>
          </a:prstGeom>
          <a:noFill/>
          <a:ln w="9525">
            <a:noFill/>
            <a:miter lim="800000"/>
            <a:headEnd/>
            <a:tailEnd/>
          </a:ln>
        </p:spPr>
        <p:txBody>
          <a:bodyPr wrap="none">
            <a:spAutoFit/>
          </a:bodyPr>
          <a:lstStyle/>
          <a:p>
            <a:r>
              <a:rPr lang="en-US" altLang="ja-JP" sz="2400"/>
              <a:t>2</a:t>
            </a:r>
            <a:endParaRPr lang="ja-JP" altLang="en-US" sz="2400"/>
          </a:p>
        </p:txBody>
      </p:sp>
      <p:sp>
        <p:nvSpPr>
          <p:cNvPr id="96279" name="テキスト ボックス 60"/>
          <p:cNvSpPr txBox="1">
            <a:spLocks noChangeArrowheads="1"/>
          </p:cNvSpPr>
          <p:nvPr/>
        </p:nvSpPr>
        <p:spPr bwMode="auto">
          <a:xfrm>
            <a:off x="4860925" y="4406900"/>
            <a:ext cx="355600" cy="461963"/>
          </a:xfrm>
          <a:prstGeom prst="rect">
            <a:avLst/>
          </a:prstGeom>
          <a:noFill/>
          <a:ln w="9525">
            <a:noFill/>
            <a:miter lim="800000"/>
            <a:headEnd/>
            <a:tailEnd/>
          </a:ln>
        </p:spPr>
        <p:txBody>
          <a:bodyPr wrap="none">
            <a:spAutoFit/>
          </a:bodyPr>
          <a:lstStyle/>
          <a:p>
            <a:r>
              <a:rPr lang="en-US" altLang="ja-JP" sz="2400"/>
              <a:t>2</a:t>
            </a:r>
            <a:endParaRPr lang="ja-JP" altLang="en-US" sz="2400"/>
          </a:p>
        </p:txBody>
      </p:sp>
      <p:sp>
        <p:nvSpPr>
          <p:cNvPr id="96280" name="テキスト ボックス 66"/>
          <p:cNvSpPr txBox="1">
            <a:spLocks noChangeArrowheads="1"/>
          </p:cNvSpPr>
          <p:nvPr/>
        </p:nvSpPr>
        <p:spPr bwMode="auto">
          <a:xfrm>
            <a:off x="4352925" y="5414963"/>
            <a:ext cx="355600" cy="461962"/>
          </a:xfrm>
          <a:prstGeom prst="rect">
            <a:avLst/>
          </a:prstGeom>
          <a:noFill/>
          <a:ln w="9525">
            <a:noFill/>
            <a:miter lim="800000"/>
            <a:headEnd/>
            <a:tailEnd/>
          </a:ln>
        </p:spPr>
        <p:txBody>
          <a:bodyPr wrap="none">
            <a:spAutoFit/>
          </a:bodyPr>
          <a:lstStyle/>
          <a:p>
            <a:r>
              <a:rPr lang="en-US" altLang="ja-JP" sz="2400"/>
              <a:t>6</a:t>
            </a:r>
            <a:endParaRPr lang="ja-JP" altLang="en-US" sz="2400"/>
          </a:p>
        </p:txBody>
      </p:sp>
      <p:sp>
        <p:nvSpPr>
          <p:cNvPr id="96281" name="テキスト ボックス 67"/>
          <p:cNvSpPr txBox="1">
            <a:spLocks noChangeArrowheads="1"/>
          </p:cNvSpPr>
          <p:nvPr/>
        </p:nvSpPr>
        <p:spPr bwMode="auto">
          <a:xfrm>
            <a:off x="5653088" y="4406900"/>
            <a:ext cx="355600" cy="461963"/>
          </a:xfrm>
          <a:prstGeom prst="rect">
            <a:avLst/>
          </a:prstGeom>
          <a:noFill/>
          <a:ln w="9525">
            <a:noFill/>
            <a:miter lim="800000"/>
            <a:headEnd/>
            <a:tailEnd/>
          </a:ln>
        </p:spPr>
        <p:txBody>
          <a:bodyPr wrap="none">
            <a:spAutoFit/>
          </a:bodyPr>
          <a:lstStyle/>
          <a:p>
            <a:r>
              <a:rPr lang="en-US" altLang="ja-JP" sz="2400"/>
              <a:t>4</a:t>
            </a:r>
            <a:endParaRPr lang="ja-JP" altLang="en-US" sz="2400"/>
          </a:p>
        </p:txBody>
      </p:sp>
      <p:sp>
        <p:nvSpPr>
          <p:cNvPr id="96282" name="テキスト ボックス 68"/>
          <p:cNvSpPr txBox="1">
            <a:spLocks noChangeArrowheads="1"/>
          </p:cNvSpPr>
          <p:nvPr/>
        </p:nvSpPr>
        <p:spPr bwMode="auto">
          <a:xfrm>
            <a:off x="2411413" y="3357563"/>
            <a:ext cx="338137" cy="460375"/>
          </a:xfrm>
          <a:prstGeom prst="rect">
            <a:avLst/>
          </a:prstGeom>
          <a:noFill/>
          <a:ln w="9525">
            <a:noFill/>
            <a:miter lim="800000"/>
            <a:headEnd/>
            <a:tailEnd/>
          </a:ln>
        </p:spPr>
        <p:txBody>
          <a:bodyPr wrap="none">
            <a:spAutoFit/>
          </a:bodyPr>
          <a:lstStyle/>
          <a:p>
            <a:r>
              <a:rPr lang="en-US" altLang="ja-JP" sz="2400"/>
              <a:t>x</a:t>
            </a:r>
            <a:endParaRPr lang="ja-JP" altLang="en-US" sz="2400"/>
          </a:p>
        </p:txBody>
      </p:sp>
      <p:sp>
        <p:nvSpPr>
          <p:cNvPr id="96283" name="テキスト ボックス 70"/>
          <p:cNvSpPr txBox="1">
            <a:spLocks noChangeArrowheads="1"/>
          </p:cNvSpPr>
          <p:nvPr/>
        </p:nvSpPr>
        <p:spPr bwMode="auto">
          <a:xfrm>
            <a:off x="2794000" y="3543300"/>
            <a:ext cx="355600" cy="461963"/>
          </a:xfrm>
          <a:prstGeom prst="rect">
            <a:avLst/>
          </a:prstGeom>
          <a:noFill/>
          <a:ln w="9525">
            <a:noFill/>
            <a:miter lim="800000"/>
            <a:headEnd/>
            <a:tailEnd/>
          </a:ln>
        </p:spPr>
        <p:txBody>
          <a:bodyPr wrap="none">
            <a:spAutoFit/>
          </a:bodyPr>
          <a:lstStyle/>
          <a:p>
            <a:r>
              <a:rPr lang="en-US" altLang="ja-JP" sz="2400"/>
              <a:t>0</a:t>
            </a:r>
            <a:endParaRPr lang="ja-JP" altLang="en-US" sz="2400"/>
          </a:p>
        </p:txBody>
      </p:sp>
      <p:sp>
        <p:nvSpPr>
          <p:cNvPr id="96284" name="テキスト ボックス 71"/>
          <p:cNvSpPr txBox="1">
            <a:spLocks noChangeArrowheads="1"/>
          </p:cNvSpPr>
          <p:nvPr/>
        </p:nvSpPr>
        <p:spPr bwMode="auto">
          <a:xfrm>
            <a:off x="4284663" y="2463800"/>
            <a:ext cx="403225" cy="460375"/>
          </a:xfrm>
          <a:prstGeom prst="rect">
            <a:avLst/>
          </a:prstGeom>
          <a:noFill/>
          <a:ln w="9525">
            <a:noFill/>
            <a:miter lim="800000"/>
            <a:headEnd/>
            <a:tailEnd/>
          </a:ln>
        </p:spPr>
        <p:txBody>
          <a:bodyPr wrap="none">
            <a:spAutoFit/>
          </a:bodyPr>
          <a:lstStyle/>
          <a:p>
            <a:r>
              <a:rPr lang="ja-JP" altLang="en-US" sz="2400"/>
              <a:t>∞</a:t>
            </a:r>
          </a:p>
        </p:txBody>
      </p:sp>
      <p:sp>
        <p:nvSpPr>
          <p:cNvPr id="96285" name="テキスト ボックス 72"/>
          <p:cNvSpPr txBox="1">
            <a:spLocks noChangeArrowheads="1"/>
          </p:cNvSpPr>
          <p:nvPr/>
        </p:nvSpPr>
        <p:spPr bwMode="auto">
          <a:xfrm>
            <a:off x="4240213" y="3975100"/>
            <a:ext cx="403225" cy="461963"/>
          </a:xfrm>
          <a:prstGeom prst="rect">
            <a:avLst/>
          </a:prstGeom>
          <a:noFill/>
          <a:ln w="9525">
            <a:noFill/>
            <a:miter lim="800000"/>
            <a:headEnd/>
            <a:tailEnd/>
          </a:ln>
        </p:spPr>
        <p:txBody>
          <a:bodyPr wrap="none">
            <a:spAutoFit/>
          </a:bodyPr>
          <a:lstStyle/>
          <a:p>
            <a:r>
              <a:rPr lang="ja-JP" altLang="en-US" sz="2400"/>
              <a:t>∞</a:t>
            </a:r>
          </a:p>
        </p:txBody>
      </p:sp>
      <p:sp>
        <p:nvSpPr>
          <p:cNvPr id="96286" name="テキスト ボックス 73"/>
          <p:cNvSpPr txBox="1">
            <a:spLocks noChangeArrowheads="1"/>
          </p:cNvSpPr>
          <p:nvPr/>
        </p:nvSpPr>
        <p:spPr bwMode="auto">
          <a:xfrm>
            <a:off x="3519488" y="5157788"/>
            <a:ext cx="404812" cy="460375"/>
          </a:xfrm>
          <a:prstGeom prst="rect">
            <a:avLst/>
          </a:prstGeom>
          <a:noFill/>
          <a:ln w="9525">
            <a:noFill/>
            <a:miter lim="800000"/>
            <a:headEnd/>
            <a:tailEnd/>
          </a:ln>
        </p:spPr>
        <p:txBody>
          <a:bodyPr wrap="none">
            <a:spAutoFit/>
          </a:bodyPr>
          <a:lstStyle/>
          <a:p>
            <a:r>
              <a:rPr lang="ja-JP" altLang="en-US" sz="2400"/>
              <a:t>∞</a:t>
            </a:r>
          </a:p>
        </p:txBody>
      </p:sp>
      <p:sp>
        <p:nvSpPr>
          <p:cNvPr id="96287" name="テキスト ボックス 74"/>
          <p:cNvSpPr txBox="1">
            <a:spLocks noChangeArrowheads="1"/>
          </p:cNvSpPr>
          <p:nvPr/>
        </p:nvSpPr>
        <p:spPr bwMode="auto">
          <a:xfrm>
            <a:off x="5651500" y="3573463"/>
            <a:ext cx="404813" cy="461962"/>
          </a:xfrm>
          <a:prstGeom prst="rect">
            <a:avLst/>
          </a:prstGeom>
          <a:noFill/>
          <a:ln w="9525">
            <a:noFill/>
            <a:miter lim="800000"/>
            <a:headEnd/>
            <a:tailEnd/>
          </a:ln>
        </p:spPr>
        <p:txBody>
          <a:bodyPr wrap="none">
            <a:spAutoFit/>
          </a:bodyPr>
          <a:lstStyle/>
          <a:p>
            <a:r>
              <a:rPr lang="ja-JP" altLang="en-US" sz="2400"/>
              <a:t>∞</a:t>
            </a:r>
          </a:p>
        </p:txBody>
      </p:sp>
      <p:sp>
        <p:nvSpPr>
          <p:cNvPr id="96288" name="テキスト ボックス 75"/>
          <p:cNvSpPr txBox="1">
            <a:spLocks noChangeArrowheads="1"/>
          </p:cNvSpPr>
          <p:nvPr/>
        </p:nvSpPr>
        <p:spPr bwMode="auto">
          <a:xfrm>
            <a:off x="5103813" y="5157788"/>
            <a:ext cx="404812" cy="460375"/>
          </a:xfrm>
          <a:prstGeom prst="rect">
            <a:avLst/>
          </a:prstGeom>
          <a:noFill/>
          <a:ln w="9525">
            <a:noFill/>
            <a:miter lim="800000"/>
            <a:headEnd/>
            <a:tailEnd/>
          </a:ln>
        </p:spPr>
        <p:txBody>
          <a:bodyPr wrap="none">
            <a:spAutoFit/>
          </a:bodyPr>
          <a:lstStyle/>
          <a:p>
            <a:r>
              <a:rPr lang="ja-JP" altLang="en-US" sz="2400"/>
              <a:t>∞</a:t>
            </a:r>
          </a:p>
        </p:txBody>
      </p:sp>
      <p:sp>
        <p:nvSpPr>
          <p:cNvPr id="96289" name="タイトル 1"/>
          <p:cNvSpPr>
            <a:spLocks noGrp="1"/>
          </p:cNvSpPr>
          <p:nvPr>
            <p:ph type="title"/>
          </p:nvPr>
        </p:nvSpPr>
        <p:spPr/>
        <p:txBody>
          <a:bodyPr/>
          <a:lstStyle/>
          <a:p>
            <a:pPr eaLnBrk="1" hangingPunct="1"/>
            <a:r>
              <a:rPr lang="en-US" altLang="ja-JP"/>
              <a:t>2.3</a:t>
            </a:r>
            <a:r>
              <a:rPr lang="ja-JP" altLang="en-US"/>
              <a:t>　ダイキストラのアルゴリズム</a:t>
            </a:r>
          </a:p>
        </p:txBody>
      </p:sp>
      <p:sp>
        <p:nvSpPr>
          <p:cNvPr id="42" name="コンテンツ プレースホルダー 2"/>
          <p:cNvSpPr txBox="1">
            <a:spLocks/>
          </p:cNvSpPr>
          <p:nvPr/>
        </p:nvSpPr>
        <p:spPr bwMode="auto">
          <a:xfrm>
            <a:off x="609600" y="1989138"/>
            <a:ext cx="8534400" cy="4389437"/>
          </a:xfrm>
          <a:prstGeom prst="rect">
            <a:avLst/>
          </a:prstGeom>
          <a:noFill/>
          <a:ln>
            <a:noFill/>
          </a:ln>
        </p:spPr>
        <p:txBody>
          <a:bodyPr/>
          <a:lstStyle/>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marL="457200" indent="-457200">
              <a:spcBef>
                <a:spcPct val="20000"/>
              </a:spcBef>
              <a:buClr>
                <a:srgbClr val="0BD0D9"/>
              </a:buClr>
              <a:buSzPct val="95000"/>
              <a:defRPr/>
            </a:pPr>
            <a:r>
              <a:rPr lang="ja-JP" altLang="en-US" sz="2400" dirty="0">
                <a:latin typeface="Calibri" pitchFamily="34" charset="0"/>
                <a:ea typeface="+mn-ea"/>
              </a:rPr>
              <a:t>   </a:t>
            </a:r>
            <a:r>
              <a:rPr lang="en-US" altLang="ja-JP" sz="2400" dirty="0">
                <a:latin typeface="Calibri" pitchFamily="34" charset="0"/>
                <a:ea typeface="ＭＳ Ｐゴシック" charset="-128"/>
              </a:rPr>
              <a:t>2.1. L(v)= min {L(u): u</a:t>
            </a:r>
            <a:r>
              <a:rPr lang="ja-JP" altLang="en-US" sz="2400" dirty="0">
                <a:latin typeface="Calibri" pitchFamily="34" charset="0"/>
                <a:ea typeface="ＭＳ Ｐゴシック" charset="-128"/>
              </a:rPr>
              <a:t>∈</a:t>
            </a:r>
            <a:r>
              <a:rPr lang="en-US" altLang="ja-JP" sz="2400" dirty="0">
                <a:latin typeface="Calibri" pitchFamily="34" charset="0"/>
                <a:ea typeface="ＭＳ Ｐゴシック" charset="-128"/>
              </a:rPr>
              <a:t>V(G)-V(T)}</a:t>
            </a:r>
            <a:r>
              <a:rPr lang="ja-JP" altLang="en-US" sz="2400" dirty="0">
                <a:latin typeface="Calibri" pitchFamily="34" charset="0"/>
                <a:ea typeface="ＭＳ Ｐゴシック" charset="-128"/>
              </a:rPr>
              <a:t>となる</a:t>
            </a:r>
            <a:r>
              <a:rPr lang="en-US" altLang="ja-JP" sz="2400" dirty="0">
                <a:latin typeface="Calibri" pitchFamily="34" charset="0"/>
                <a:ea typeface="ＭＳ Ｐゴシック" charset="-128"/>
              </a:rPr>
              <a:t>v</a:t>
            </a:r>
            <a:r>
              <a:rPr lang="ja-JP" altLang="en-US" sz="2400" dirty="0">
                <a:latin typeface="Calibri" pitchFamily="34" charset="0"/>
                <a:ea typeface="ＭＳ Ｐゴシック" charset="-128"/>
              </a:rPr>
              <a:t>∈</a:t>
            </a:r>
            <a:r>
              <a:rPr lang="en-US" altLang="ja-JP" sz="2400" dirty="0">
                <a:latin typeface="Calibri" pitchFamily="34" charset="0"/>
                <a:ea typeface="ＭＳ Ｐゴシック" charset="-128"/>
              </a:rPr>
              <a:t>V(G)-V(T)</a:t>
            </a:r>
            <a:r>
              <a:rPr lang="ja-JP" altLang="en-US" sz="2400" dirty="0">
                <a:latin typeface="Calibri" pitchFamily="34" charset="0"/>
                <a:ea typeface="ＭＳ Ｐゴシック" charset="-128"/>
              </a:rPr>
              <a:t>を探す</a:t>
            </a:r>
            <a:endParaRPr lang="en-US" altLang="ja-JP" sz="2400" dirty="0">
              <a:latin typeface="Calibri" pitchFamily="34" charset="0"/>
              <a:ea typeface="+mn-ea"/>
            </a:endParaRPr>
          </a:p>
        </p:txBody>
      </p:sp>
    </p:spTree>
  </p:cSld>
  <p:clrMapOvr>
    <a:masterClrMapping/>
  </p:clrMapOvr>
  <p:transition advTm="14149"/>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4" name="直線コネクタ 63"/>
          <p:cNvCxnSpPr/>
          <p:nvPr/>
        </p:nvCxnSpPr>
        <p:spPr bwMode="auto">
          <a:xfrm rot="5400000">
            <a:off x="3703638" y="3429000"/>
            <a:ext cx="1441450" cy="0"/>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62" name="直線コネクタ 61"/>
          <p:cNvCxnSpPr/>
          <p:nvPr/>
        </p:nvCxnSpPr>
        <p:spPr bwMode="auto">
          <a:xfrm rot="16200000" flipH="1">
            <a:off x="4271963" y="4356100"/>
            <a:ext cx="1270000" cy="908050"/>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9" name="直線コネクタ 8"/>
          <p:cNvCxnSpPr/>
          <p:nvPr/>
        </p:nvCxnSpPr>
        <p:spPr bwMode="auto">
          <a:xfrm>
            <a:off x="4452938" y="2733675"/>
            <a:ext cx="1412875" cy="1055688"/>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sp>
        <p:nvSpPr>
          <p:cNvPr id="97285" name="テキスト ボックス 32"/>
          <p:cNvSpPr txBox="1">
            <a:spLocks noChangeArrowheads="1"/>
          </p:cNvSpPr>
          <p:nvPr/>
        </p:nvSpPr>
        <p:spPr bwMode="auto">
          <a:xfrm>
            <a:off x="3421063" y="2751138"/>
            <a:ext cx="355600" cy="461962"/>
          </a:xfrm>
          <a:prstGeom prst="rect">
            <a:avLst/>
          </a:prstGeom>
          <a:noFill/>
          <a:ln w="9525">
            <a:noFill/>
            <a:miter lim="800000"/>
            <a:headEnd/>
            <a:tailEnd/>
          </a:ln>
        </p:spPr>
        <p:txBody>
          <a:bodyPr wrap="none">
            <a:spAutoFit/>
          </a:bodyPr>
          <a:lstStyle/>
          <a:p>
            <a:r>
              <a:rPr lang="en-US" altLang="ja-JP" sz="2400"/>
              <a:t>5</a:t>
            </a:r>
            <a:endParaRPr lang="ja-JP" altLang="en-US" sz="2400"/>
          </a:p>
        </p:txBody>
      </p:sp>
      <p:cxnSp>
        <p:nvCxnSpPr>
          <p:cNvPr id="44" name="直線コネクタ 43"/>
          <p:cNvCxnSpPr/>
          <p:nvPr/>
        </p:nvCxnSpPr>
        <p:spPr bwMode="auto">
          <a:xfrm rot="16200000" flipH="1">
            <a:off x="2579688" y="4248150"/>
            <a:ext cx="1630362" cy="763588"/>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46" name="直線コネクタ 45"/>
          <p:cNvCxnSpPr/>
          <p:nvPr/>
        </p:nvCxnSpPr>
        <p:spPr bwMode="auto">
          <a:xfrm>
            <a:off x="3733800" y="5399088"/>
            <a:ext cx="1555750" cy="46037"/>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48" name="直線コネクタ 47"/>
          <p:cNvCxnSpPr/>
          <p:nvPr/>
        </p:nvCxnSpPr>
        <p:spPr bwMode="auto">
          <a:xfrm rot="5400000" flipH="1" flipV="1">
            <a:off x="4787106" y="4320382"/>
            <a:ext cx="1609725" cy="547688"/>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50" name="直線コネクタ 49"/>
          <p:cNvCxnSpPr/>
          <p:nvPr/>
        </p:nvCxnSpPr>
        <p:spPr bwMode="auto">
          <a:xfrm rot="10800000" flipV="1">
            <a:off x="2984500" y="2708275"/>
            <a:ext cx="1439863" cy="1081088"/>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52" name="直線コネクタ 51"/>
          <p:cNvCxnSpPr/>
          <p:nvPr/>
        </p:nvCxnSpPr>
        <p:spPr bwMode="auto">
          <a:xfrm>
            <a:off x="3057525" y="3789363"/>
            <a:ext cx="1366838" cy="406400"/>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54" name="直線コネクタ 53"/>
          <p:cNvCxnSpPr/>
          <p:nvPr/>
        </p:nvCxnSpPr>
        <p:spPr bwMode="auto">
          <a:xfrm rot="5400000" flipH="1" flipV="1">
            <a:off x="3431382" y="4452143"/>
            <a:ext cx="1295400" cy="690563"/>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sp>
        <p:nvSpPr>
          <p:cNvPr id="21" name="円/楕円 20"/>
          <p:cNvSpPr>
            <a:spLocks noChangeAspect="1"/>
          </p:cNvSpPr>
          <p:nvPr/>
        </p:nvSpPr>
        <p:spPr bwMode="auto">
          <a:xfrm>
            <a:off x="4137025" y="2420938"/>
            <a:ext cx="601663" cy="604837"/>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6" name="円/楕円 35"/>
          <p:cNvSpPr>
            <a:spLocks noChangeAspect="1"/>
          </p:cNvSpPr>
          <p:nvPr/>
        </p:nvSpPr>
        <p:spPr bwMode="auto">
          <a:xfrm>
            <a:off x="2700338" y="3500438"/>
            <a:ext cx="600075" cy="604837"/>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7" name="円/楕円 36"/>
          <p:cNvSpPr>
            <a:spLocks noChangeAspect="1"/>
          </p:cNvSpPr>
          <p:nvPr/>
        </p:nvSpPr>
        <p:spPr bwMode="auto">
          <a:xfrm>
            <a:off x="3419475" y="5084763"/>
            <a:ext cx="601663" cy="604837"/>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8" name="円/楕円 37"/>
          <p:cNvSpPr>
            <a:spLocks noChangeAspect="1"/>
          </p:cNvSpPr>
          <p:nvPr/>
        </p:nvSpPr>
        <p:spPr bwMode="auto">
          <a:xfrm>
            <a:off x="4137025" y="3860800"/>
            <a:ext cx="601663" cy="606425"/>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4" name="円/楕円 33"/>
          <p:cNvSpPr>
            <a:spLocks noChangeAspect="1"/>
          </p:cNvSpPr>
          <p:nvPr/>
        </p:nvSpPr>
        <p:spPr bwMode="auto">
          <a:xfrm>
            <a:off x="5576888" y="3500438"/>
            <a:ext cx="601662" cy="606425"/>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5" name="円/楕円 34"/>
          <p:cNvSpPr>
            <a:spLocks noChangeAspect="1"/>
          </p:cNvSpPr>
          <p:nvPr/>
        </p:nvSpPr>
        <p:spPr bwMode="auto">
          <a:xfrm>
            <a:off x="5003800" y="5084763"/>
            <a:ext cx="601663" cy="606425"/>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97298" name="テキスト ボックス 55"/>
          <p:cNvSpPr txBox="1">
            <a:spLocks noChangeArrowheads="1"/>
          </p:cNvSpPr>
          <p:nvPr/>
        </p:nvSpPr>
        <p:spPr bwMode="auto">
          <a:xfrm>
            <a:off x="3573463" y="3543300"/>
            <a:ext cx="355600" cy="461963"/>
          </a:xfrm>
          <a:prstGeom prst="rect">
            <a:avLst/>
          </a:prstGeom>
          <a:noFill/>
          <a:ln w="9525">
            <a:noFill/>
            <a:miter lim="800000"/>
            <a:headEnd/>
            <a:tailEnd/>
          </a:ln>
        </p:spPr>
        <p:txBody>
          <a:bodyPr wrap="none">
            <a:spAutoFit/>
          </a:bodyPr>
          <a:lstStyle/>
          <a:p>
            <a:r>
              <a:rPr lang="en-US" altLang="ja-JP" sz="2400"/>
              <a:t>4</a:t>
            </a:r>
            <a:endParaRPr lang="ja-JP" altLang="en-US" sz="2400"/>
          </a:p>
        </p:txBody>
      </p:sp>
      <p:sp>
        <p:nvSpPr>
          <p:cNvPr id="97299" name="テキスト ボックス 56"/>
          <p:cNvSpPr txBox="1">
            <a:spLocks noChangeArrowheads="1"/>
          </p:cNvSpPr>
          <p:nvPr/>
        </p:nvSpPr>
        <p:spPr bwMode="auto">
          <a:xfrm>
            <a:off x="3776663" y="4437063"/>
            <a:ext cx="357187" cy="461962"/>
          </a:xfrm>
          <a:prstGeom prst="rect">
            <a:avLst/>
          </a:prstGeom>
          <a:noFill/>
          <a:ln w="9525">
            <a:noFill/>
            <a:miter lim="800000"/>
            <a:headEnd/>
            <a:tailEnd/>
          </a:ln>
        </p:spPr>
        <p:txBody>
          <a:bodyPr wrap="none">
            <a:spAutoFit/>
          </a:bodyPr>
          <a:lstStyle/>
          <a:p>
            <a:r>
              <a:rPr lang="en-US" altLang="ja-JP" sz="2400"/>
              <a:t>3</a:t>
            </a:r>
            <a:endParaRPr lang="ja-JP" altLang="en-US" sz="2400"/>
          </a:p>
        </p:txBody>
      </p:sp>
      <p:sp>
        <p:nvSpPr>
          <p:cNvPr id="97300" name="テキスト ボックス 57"/>
          <p:cNvSpPr txBox="1">
            <a:spLocks noChangeArrowheads="1"/>
          </p:cNvSpPr>
          <p:nvPr/>
        </p:nvSpPr>
        <p:spPr bwMode="auto">
          <a:xfrm>
            <a:off x="2984500" y="4406900"/>
            <a:ext cx="357188" cy="461963"/>
          </a:xfrm>
          <a:prstGeom prst="rect">
            <a:avLst/>
          </a:prstGeom>
          <a:noFill/>
          <a:ln w="9525">
            <a:noFill/>
            <a:miter lim="800000"/>
            <a:headEnd/>
            <a:tailEnd/>
          </a:ln>
        </p:spPr>
        <p:txBody>
          <a:bodyPr wrap="none">
            <a:spAutoFit/>
          </a:bodyPr>
          <a:lstStyle/>
          <a:p>
            <a:r>
              <a:rPr lang="en-US" altLang="ja-JP" sz="2400"/>
              <a:t>2</a:t>
            </a:r>
            <a:endParaRPr lang="ja-JP" altLang="en-US" sz="2400"/>
          </a:p>
        </p:txBody>
      </p:sp>
      <p:sp>
        <p:nvSpPr>
          <p:cNvPr id="97301" name="テキスト ボックス 58"/>
          <p:cNvSpPr txBox="1">
            <a:spLocks noChangeArrowheads="1"/>
          </p:cNvSpPr>
          <p:nvPr/>
        </p:nvSpPr>
        <p:spPr bwMode="auto">
          <a:xfrm>
            <a:off x="5073650" y="2708275"/>
            <a:ext cx="355600" cy="461963"/>
          </a:xfrm>
          <a:prstGeom prst="rect">
            <a:avLst/>
          </a:prstGeom>
          <a:noFill/>
          <a:ln w="9525">
            <a:noFill/>
            <a:miter lim="800000"/>
            <a:headEnd/>
            <a:tailEnd/>
          </a:ln>
        </p:spPr>
        <p:txBody>
          <a:bodyPr wrap="none">
            <a:spAutoFit/>
          </a:bodyPr>
          <a:lstStyle/>
          <a:p>
            <a:r>
              <a:rPr lang="en-US" altLang="ja-JP" sz="2400"/>
              <a:t>6</a:t>
            </a:r>
            <a:endParaRPr lang="ja-JP" altLang="en-US" sz="2400"/>
          </a:p>
        </p:txBody>
      </p:sp>
      <p:sp>
        <p:nvSpPr>
          <p:cNvPr id="97302" name="テキスト ボックス 59"/>
          <p:cNvSpPr txBox="1">
            <a:spLocks noChangeArrowheads="1"/>
          </p:cNvSpPr>
          <p:nvPr/>
        </p:nvSpPr>
        <p:spPr bwMode="auto">
          <a:xfrm>
            <a:off x="4497388" y="3255963"/>
            <a:ext cx="355600" cy="460375"/>
          </a:xfrm>
          <a:prstGeom prst="rect">
            <a:avLst/>
          </a:prstGeom>
          <a:noFill/>
          <a:ln w="9525">
            <a:noFill/>
            <a:miter lim="800000"/>
            <a:headEnd/>
            <a:tailEnd/>
          </a:ln>
        </p:spPr>
        <p:txBody>
          <a:bodyPr wrap="none">
            <a:spAutoFit/>
          </a:bodyPr>
          <a:lstStyle/>
          <a:p>
            <a:r>
              <a:rPr lang="en-US" altLang="ja-JP" sz="2400"/>
              <a:t>2</a:t>
            </a:r>
            <a:endParaRPr lang="ja-JP" altLang="en-US" sz="2400"/>
          </a:p>
        </p:txBody>
      </p:sp>
      <p:sp>
        <p:nvSpPr>
          <p:cNvPr id="97303" name="テキスト ボックス 60"/>
          <p:cNvSpPr txBox="1">
            <a:spLocks noChangeArrowheads="1"/>
          </p:cNvSpPr>
          <p:nvPr/>
        </p:nvSpPr>
        <p:spPr bwMode="auto">
          <a:xfrm>
            <a:off x="4860925" y="4406900"/>
            <a:ext cx="355600" cy="461963"/>
          </a:xfrm>
          <a:prstGeom prst="rect">
            <a:avLst/>
          </a:prstGeom>
          <a:noFill/>
          <a:ln w="9525">
            <a:noFill/>
            <a:miter lim="800000"/>
            <a:headEnd/>
            <a:tailEnd/>
          </a:ln>
        </p:spPr>
        <p:txBody>
          <a:bodyPr wrap="none">
            <a:spAutoFit/>
          </a:bodyPr>
          <a:lstStyle/>
          <a:p>
            <a:r>
              <a:rPr lang="en-US" altLang="ja-JP" sz="2400"/>
              <a:t>2</a:t>
            </a:r>
            <a:endParaRPr lang="ja-JP" altLang="en-US" sz="2400"/>
          </a:p>
        </p:txBody>
      </p:sp>
      <p:sp>
        <p:nvSpPr>
          <p:cNvPr id="97304" name="テキスト ボックス 66"/>
          <p:cNvSpPr txBox="1">
            <a:spLocks noChangeArrowheads="1"/>
          </p:cNvSpPr>
          <p:nvPr/>
        </p:nvSpPr>
        <p:spPr bwMode="auto">
          <a:xfrm>
            <a:off x="4352925" y="5414963"/>
            <a:ext cx="355600" cy="461962"/>
          </a:xfrm>
          <a:prstGeom prst="rect">
            <a:avLst/>
          </a:prstGeom>
          <a:noFill/>
          <a:ln w="9525">
            <a:noFill/>
            <a:miter lim="800000"/>
            <a:headEnd/>
            <a:tailEnd/>
          </a:ln>
        </p:spPr>
        <p:txBody>
          <a:bodyPr wrap="none">
            <a:spAutoFit/>
          </a:bodyPr>
          <a:lstStyle/>
          <a:p>
            <a:r>
              <a:rPr lang="en-US" altLang="ja-JP" sz="2400"/>
              <a:t>6</a:t>
            </a:r>
            <a:endParaRPr lang="ja-JP" altLang="en-US" sz="2400"/>
          </a:p>
        </p:txBody>
      </p:sp>
      <p:sp>
        <p:nvSpPr>
          <p:cNvPr id="97305" name="テキスト ボックス 67"/>
          <p:cNvSpPr txBox="1">
            <a:spLocks noChangeArrowheads="1"/>
          </p:cNvSpPr>
          <p:nvPr/>
        </p:nvSpPr>
        <p:spPr bwMode="auto">
          <a:xfrm>
            <a:off x="5653088" y="4406900"/>
            <a:ext cx="355600" cy="461963"/>
          </a:xfrm>
          <a:prstGeom prst="rect">
            <a:avLst/>
          </a:prstGeom>
          <a:noFill/>
          <a:ln w="9525">
            <a:noFill/>
            <a:miter lim="800000"/>
            <a:headEnd/>
            <a:tailEnd/>
          </a:ln>
        </p:spPr>
        <p:txBody>
          <a:bodyPr wrap="none">
            <a:spAutoFit/>
          </a:bodyPr>
          <a:lstStyle/>
          <a:p>
            <a:r>
              <a:rPr lang="en-US" altLang="ja-JP" sz="2400"/>
              <a:t>4</a:t>
            </a:r>
            <a:endParaRPr lang="ja-JP" altLang="en-US" sz="2400"/>
          </a:p>
        </p:txBody>
      </p:sp>
      <p:sp>
        <p:nvSpPr>
          <p:cNvPr id="97306" name="テキスト ボックス 68"/>
          <p:cNvSpPr txBox="1">
            <a:spLocks noChangeArrowheads="1"/>
          </p:cNvSpPr>
          <p:nvPr/>
        </p:nvSpPr>
        <p:spPr bwMode="auto">
          <a:xfrm>
            <a:off x="2411413" y="3357563"/>
            <a:ext cx="338137" cy="460375"/>
          </a:xfrm>
          <a:prstGeom prst="rect">
            <a:avLst/>
          </a:prstGeom>
          <a:noFill/>
          <a:ln w="9525">
            <a:noFill/>
            <a:miter lim="800000"/>
            <a:headEnd/>
            <a:tailEnd/>
          </a:ln>
        </p:spPr>
        <p:txBody>
          <a:bodyPr wrap="none">
            <a:spAutoFit/>
          </a:bodyPr>
          <a:lstStyle/>
          <a:p>
            <a:r>
              <a:rPr lang="en-US" altLang="ja-JP" sz="2400"/>
              <a:t>x</a:t>
            </a:r>
            <a:endParaRPr lang="ja-JP" altLang="en-US" sz="2400"/>
          </a:p>
        </p:txBody>
      </p:sp>
      <p:sp>
        <p:nvSpPr>
          <p:cNvPr id="97307" name="テキスト ボックス 70"/>
          <p:cNvSpPr txBox="1">
            <a:spLocks noChangeArrowheads="1"/>
          </p:cNvSpPr>
          <p:nvPr/>
        </p:nvSpPr>
        <p:spPr bwMode="auto">
          <a:xfrm>
            <a:off x="2794000" y="3543300"/>
            <a:ext cx="355600" cy="461963"/>
          </a:xfrm>
          <a:prstGeom prst="rect">
            <a:avLst/>
          </a:prstGeom>
          <a:noFill/>
          <a:ln w="9525">
            <a:noFill/>
            <a:miter lim="800000"/>
            <a:headEnd/>
            <a:tailEnd/>
          </a:ln>
        </p:spPr>
        <p:txBody>
          <a:bodyPr wrap="none">
            <a:spAutoFit/>
          </a:bodyPr>
          <a:lstStyle/>
          <a:p>
            <a:r>
              <a:rPr lang="en-US" altLang="ja-JP" sz="2400"/>
              <a:t>0</a:t>
            </a:r>
            <a:endParaRPr lang="ja-JP" altLang="en-US" sz="2400"/>
          </a:p>
        </p:txBody>
      </p:sp>
      <p:sp>
        <p:nvSpPr>
          <p:cNvPr id="97308" name="テキスト ボックス 71"/>
          <p:cNvSpPr txBox="1">
            <a:spLocks noChangeArrowheads="1"/>
          </p:cNvSpPr>
          <p:nvPr/>
        </p:nvSpPr>
        <p:spPr bwMode="auto">
          <a:xfrm>
            <a:off x="4284663" y="2463800"/>
            <a:ext cx="355600" cy="460375"/>
          </a:xfrm>
          <a:prstGeom prst="rect">
            <a:avLst/>
          </a:prstGeom>
          <a:noFill/>
          <a:ln w="9525">
            <a:noFill/>
            <a:miter lim="800000"/>
            <a:headEnd/>
            <a:tailEnd/>
          </a:ln>
        </p:spPr>
        <p:txBody>
          <a:bodyPr wrap="none">
            <a:spAutoFit/>
          </a:bodyPr>
          <a:lstStyle/>
          <a:p>
            <a:r>
              <a:rPr lang="en-US" altLang="ja-JP" sz="2400"/>
              <a:t>5</a:t>
            </a:r>
            <a:endParaRPr lang="ja-JP" altLang="en-US" sz="2400"/>
          </a:p>
        </p:txBody>
      </p:sp>
      <p:sp>
        <p:nvSpPr>
          <p:cNvPr id="97309" name="テキスト ボックス 72"/>
          <p:cNvSpPr txBox="1">
            <a:spLocks noChangeArrowheads="1"/>
          </p:cNvSpPr>
          <p:nvPr/>
        </p:nvSpPr>
        <p:spPr bwMode="auto">
          <a:xfrm>
            <a:off x="4240213" y="3975100"/>
            <a:ext cx="355600" cy="461963"/>
          </a:xfrm>
          <a:prstGeom prst="rect">
            <a:avLst/>
          </a:prstGeom>
          <a:noFill/>
          <a:ln w="9525">
            <a:noFill/>
            <a:miter lim="800000"/>
            <a:headEnd/>
            <a:tailEnd/>
          </a:ln>
        </p:spPr>
        <p:txBody>
          <a:bodyPr wrap="none">
            <a:spAutoFit/>
          </a:bodyPr>
          <a:lstStyle/>
          <a:p>
            <a:r>
              <a:rPr lang="en-US" altLang="ja-JP" sz="2400"/>
              <a:t>4</a:t>
            </a:r>
            <a:endParaRPr lang="ja-JP" altLang="en-US" sz="2400"/>
          </a:p>
        </p:txBody>
      </p:sp>
      <p:sp>
        <p:nvSpPr>
          <p:cNvPr id="97310" name="テキスト ボックス 73"/>
          <p:cNvSpPr txBox="1">
            <a:spLocks noChangeArrowheads="1"/>
          </p:cNvSpPr>
          <p:nvPr/>
        </p:nvSpPr>
        <p:spPr bwMode="auto">
          <a:xfrm>
            <a:off x="3519488" y="5157788"/>
            <a:ext cx="355600" cy="460375"/>
          </a:xfrm>
          <a:prstGeom prst="rect">
            <a:avLst/>
          </a:prstGeom>
          <a:noFill/>
          <a:ln w="9525">
            <a:noFill/>
            <a:miter lim="800000"/>
            <a:headEnd/>
            <a:tailEnd/>
          </a:ln>
        </p:spPr>
        <p:txBody>
          <a:bodyPr wrap="none">
            <a:spAutoFit/>
          </a:bodyPr>
          <a:lstStyle/>
          <a:p>
            <a:r>
              <a:rPr lang="en-US" altLang="ja-JP" sz="2400"/>
              <a:t>2</a:t>
            </a:r>
            <a:endParaRPr lang="ja-JP" altLang="en-US" sz="2400"/>
          </a:p>
        </p:txBody>
      </p:sp>
      <p:sp>
        <p:nvSpPr>
          <p:cNvPr id="97311" name="テキスト ボックス 74"/>
          <p:cNvSpPr txBox="1">
            <a:spLocks noChangeArrowheads="1"/>
          </p:cNvSpPr>
          <p:nvPr/>
        </p:nvSpPr>
        <p:spPr bwMode="auto">
          <a:xfrm>
            <a:off x="5651500" y="3573463"/>
            <a:ext cx="404813" cy="461962"/>
          </a:xfrm>
          <a:prstGeom prst="rect">
            <a:avLst/>
          </a:prstGeom>
          <a:noFill/>
          <a:ln w="9525">
            <a:noFill/>
            <a:miter lim="800000"/>
            <a:headEnd/>
            <a:tailEnd/>
          </a:ln>
        </p:spPr>
        <p:txBody>
          <a:bodyPr wrap="none">
            <a:spAutoFit/>
          </a:bodyPr>
          <a:lstStyle/>
          <a:p>
            <a:r>
              <a:rPr lang="ja-JP" altLang="en-US" sz="2400"/>
              <a:t>∞</a:t>
            </a:r>
          </a:p>
        </p:txBody>
      </p:sp>
      <p:sp>
        <p:nvSpPr>
          <p:cNvPr id="97312" name="テキスト ボックス 75"/>
          <p:cNvSpPr txBox="1">
            <a:spLocks noChangeArrowheads="1"/>
          </p:cNvSpPr>
          <p:nvPr/>
        </p:nvSpPr>
        <p:spPr bwMode="auto">
          <a:xfrm>
            <a:off x="5103813" y="5157788"/>
            <a:ext cx="404812" cy="460375"/>
          </a:xfrm>
          <a:prstGeom prst="rect">
            <a:avLst/>
          </a:prstGeom>
          <a:noFill/>
          <a:ln w="9525">
            <a:noFill/>
            <a:miter lim="800000"/>
            <a:headEnd/>
            <a:tailEnd/>
          </a:ln>
        </p:spPr>
        <p:txBody>
          <a:bodyPr wrap="none">
            <a:spAutoFit/>
          </a:bodyPr>
          <a:lstStyle/>
          <a:p>
            <a:r>
              <a:rPr lang="ja-JP" altLang="en-US" sz="2400"/>
              <a:t>∞</a:t>
            </a:r>
          </a:p>
        </p:txBody>
      </p:sp>
      <p:sp>
        <p:nvSpPr>
          <p:cNvPr id="97313" name="タイトル 1"/>
          <p:cNvSpPr>
            <a:spLocks noGrp="1"/>
          </p:cNvSpPr>
          <p:nvPr>
            <p:ph type="title"/>
          </p:nvPr>
        </p:nvSpPr>
        <p:spPr/>
        <p:txBody>
          <a:bodyPr/>
          <a:lstStyle/>
          <a:p>
            <a:pPr eaLnBrk="1" hangingPunct="1"/>
            <a:r>
              <a:rPr lang="en-US" altLang="ja-JP"/>
              <a:t>2.3</a:t>
            </a:r>
            <a:r>
              <a:rPr lang="ja-JP" altLang="en-US"/>
              <a:t>　ダイキストラのアルゴリズム</a:t>
            </a:r>
          </a:p>
        </p:txBody>
      </p:sp>
      <p:sp>
        <p:nvSpPr>
          <p:cNvPr id="41" name="コンテンツ プレースホルダー 2"/>
          <p:cNvSpPr txBox="1">
            <a:spLocks/>
          </p:cNvSpPr>
          <p:nvPr/>
        </p:nvSpPr>
        <p:spPr bwMode="auto">
          <a:xfrm>
            <a:off x="609600" y="1989138"/>
            <a:ext cx="8534400" cy="4389437"/>
          </a:xfrm>
          <a:prstGeom prst="rect">
            <a:avLst/>
          </a:prstGeom>
          <a:noFill/>
          <a:ln>
            <a:noFill/>
          </a:ln>
        </p:spPr>
        <p:txBody>
          <a:bodyPr/>
          <a:lstStyle/>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marL="273050" indent="-273050">
              <a:spcBef>
                <a:spcPct val="20000"/>
              </a:spcBef>
              <a:buClr>
                <a:srgbClr val="0BD0D9"/>
              </a:buClr>
              <a:buSzPct val="95000"/>
              <a:defRPr/>
            </a:pPr>
            <a:r>
              <a:rPr lang="ja-JP" altLang="en-US" sz="2400" dirty="0">
                <a:latin typeface="Calibri" pitchFamily="34" charset="0"/>
                <a:ea typeface="+mn-ea"/>
              </a:rPr>
              <a:t>　　　　</a:t>
            </a:r>
            <a:r>
              <a:rPr lang="en-US" altLang="ja-JP" sz="2400" dirty="0">
                <a:latin typeface="Calibri" pitchFamily="34" charset="0"/>
                <a:ea typeface="ＭＳ Ｐゴシック" charset="-128"/>
              </a:rPr>
              <a:t> 2.3. </a:t>
            </a:r>
            <a:r>
              <a:rPr lang="en-US" altLang="ja-JP" sz="2400" dirty="0" err="1">
                <a:latin typeface="Calibri" pitchFamily="34" charset="0"/>
                <a:ea typeface="ＭＳ Ｐゴシック" charset="-128"/>
              </a:rPr>
              <a:t>uv</a:t>
            </a:r>
            <a:r>
              <a:rPr lang="ja-JP" altLang="en-US" sz="2400" dirty="0">
                <a:latin typeface="Calibri" pitchFamily="34" charset="0"/>
                <a:ea typeface="ＭＳ Ｐゴシック" charset="-128"/>
              </a:rPr>
              <a:t>∈</a:t>
            </a:r>
            <a:r>
              <a:rPr lang="en-US" altLang="ja-JP" sz="2400" dirty="0">
                <a:latin typeface="Calibri" pitchFamily="34" charset="0"/>
                <a:ea typeface="ＭＳ Ｐゴシック" charset="-128"/>
              </a:rPr>
              <a:t>E(G)</a:t>
            </a:r>
            <a:r>
              <a:rPr lang="ja-JP" altLang="en-US" sz="2400" dirty="0">
                <a:latin typeface="Calibri" pitchFamily="34" charset="0"/>
                <a:ea typeface="ＭＳ Ｐゴシック" charset="-128"/>
              </a:rPr>
              <a:t>となる任意の</a:t>
            </a:r>
            <a:r>
              <a:rPr lang="en-US" altLang="ja-JP" sz="2400" dirty="0">
                <a:latin typeface="Calibri" pitchFamily="34" charset="0"/>
                <a:ea typeface="ＭＳ Ｐゴシック" charset="-128"/>
              </a:rPr>
              <a:t>u</a:t>
            </a:r>
            <a:r>
              <a:rPr lang="ja-JP" altLang="en-US" sz="2400" dirty="0">
                <a:latin typeface="Calibri" pitchFamily="34" charset="0"/>
                <a:ea typeface="ＭＳ Ｐゴシック" charset="-128"/>
              </a:rPr>
              <a:t>∈</a:t>
            </a:r>
            <a:r>
              <a:rPr lang="en-US" altLang="ja-JP" sz="2400" dirty="0">
                <a:latin typeface="Calibri" pitchFamily="34" charset="0"/>
                <a:ea typeface="ＭＳ Ｐゴシック" charset="-128"/>
              </a:rPr>
              <a:t>V(G)-V(T)</a:t>
            </a:r>
            <a:r>
              <a:rPr lang="ja-JP" altLang="en-US" sz="2400" dirty="0">
                <a:latin typeface="Calibri" pitchFamily="34" charset="0"/>
                <a:ea typeface="ＭＳ Ｐゴシック" charset="-128"/>
              </a:rPr>
              <a:t>に対して，</a:t>
            </a:r>
            <a:endParaRPr lang="en-US" altLang="ja-JP" sz="2400" dirty="0">
              <a:latin typeface="Calibri" pitchFamily="34" charset="0"/>
              <a:ea typeface="ＭＳ Ｐゴシック" charset="-128"/>
            </a:endParaRPr>
          </a:p>
          <a:p>
            <a:pPr marL="273050" indent="-273050">
              <a:spcBef>
                <a:spcPct val="20000"/>
              </a:spcBef>
              <a:buClr>
                <a:srgbClr val="0BD0D9"/>
              </a:buClr>
              <a:buSzPct val="95000"/>
              <a:defRPr/>
            </a:pPr>
            <a:r>
              <a:rPr lang="ja-JP" altLang="en-US" sz="2400" dirty="0">
                <a:latin typeface="Calibri" pitchFamily="34" charset="0"/>
                <a:ea typeface="ＭＳ Ｐゴシック" charset="-128"/>
              </a:rPr>
              <a:t>　　　　　     </a:t>
            </a:r>
            <a:r>
              <a:rPr lang="en-US" altLang="ja-JP" sz="2400" dirty="0">
                <a:latin typeface="Calibri" pitchFamily="34" charset="0"/>
                <a:ea typeface="ＭＳ Ｐゴシック" charset="-128"/>
              </a:rPr>
              <a:t>L(u)&gt;L(v)+w(</a:t>
            </a:r>
            <a:r>
              <a:rPr lang="en-US" altLang="ja-JP" sz="2400" dirty="0" err="1">
                <a:latin typeface="Calibri" pitchFamily="34" charset="0"/>
                <a:ea typeface="ＭＳ Ｐゴシック" charset="-128"/>
              </a:rPr>
              <a:t>uv</a:t>
            </a:r>
            <a:r>
              <a:rPr lang="en-US" altLang="ja-JP" sz="2400" dirty="0">
                <a:latin typeface="Calibri" pitchFamily="34" charset="0"/>
                <a:ea typeface="ＭＳ Ｐゴシック" charset="-128"/>
              </a:rPr>
              <a:t>)</a:t>
            </a:r>
            <a:r>
              <a:rPr lang="ja-JP" altLang="en-US" sz="2400" dirty="0">
                <a:latin typeface="Calibri" pitchFamily="34" charset="0"/>
                <a:ea typeface="ＭＳ Ｐゴシック" charset="-128"/>
              </a:rPr>
              <a:t>ならば</a:t>
            </a:r>
            <a:r>
              <a:rPr lang="en-US" altLang="ja-JP" sz="2400" dirty="0">
                <a:latin typeface="Calibri" pitchFamily="34" charset="0"/>
                <a:ea typeface="ＭＳ Ｐゴシック" charset="-128"/>
              </a:rPr>
              <a:t>L(u)=L(v)+w(</a:t>
            </a:r>
            <a:r>
              <a:rPr lang="en-US" altLang="ja-JP" sz="2400" dirty="0" err="1">
                <a:latin typeface="Calibri" pitchFamily="34" charset="0"/>
                <a:ea typeface="ＭＳ Ｐゴシック" charset="-128"/>
              </a:rPr>
              <a:t>uv</a:t>
            </a:r>
            <a:r>
              <a:rPr lang="en-US" altLang="ja-JP" sz="2400" dirty="0">
                <a:latin typeface="Calibri" pitchFamily="34" charset="0"/>
                <a:ea typeface="ＭＳ Ｐゴシック" charset="-128"/>
              </a:rPr>
              <a:t>)</a:t>
            </a:r>
            <a:r>
              <a:rPr lang="ja-JP" altLang="en-US" sz="2400" dirty="0">
                <a:latin typeface="Calibri" pitchFamily="34" charset="0"/>
                <a:ea typeface="ＭＳ Ｐゴシック" charset="-128"/>
              </a:rPr>
              <a:t>とする</a:t>
            </a:r>
            <a:endParaRPr lang="en-US" altLang="ja-JP" sz="2400" dirty="0">
              <a:latin typeface="Calibri" pitchFamily="34" charset="0"/>
              <a:ea typeface="+mn-ea"/>
            </a:endParaRPr>
          </a:p>
        </p:txBody>
      </p:sp>
    </p:spTree>
  </p:cSld>
  <p:clrMapOvr>
    <a:masterClrMapping/>
  </p:clrMapOvr>
  <p:transition advTm="14149"/>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4" name="直線コネクタ 63"/>
          <p:cNvCxnSpPr/>
          <p:nvPr/>
        </p:nvCxnSpPr>
        <p:spPr bwMode="auto">
          <a:xfrm rot="5400000">
            <a:off x="3703638" y="3429000"/>
            <a:ext cx="1441450" cy="0"/>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62" name="直線コネクタ 61"/>
          <p:cNvCxnSpPr/>
          <p:nvPr/>
        </p:nvCxnSpPr>
        <p:spPr bwMode="auto">
          <a:xfrm rot="16200000" flipH="1">
            <a:off x="4271963" y="4356100"/>
            <a:ext cx="1270000" cy="908050"/>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9" name="直線コネクタ 8"/>
          <p:cNvCxnSpPr/>
          <p:nvPr/>
        </p:nvCxnSpPr>
        <p:spPr bwMode="auto">
          <a:xfrm>
            <a:off x="4452938" y="2733675"/>
            <a:ext cx="1412875" cy="1055688"/>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sp>
        <p:nvSpPr>
          <p:cNvPr id="98309" name="テキスト ボックス 32"/>
          <p:cNvSpPr txBox="1">
            <a:spLocks noChangeArrowheads="1"/>
          </p:cNvSpPr>
          <p:nvPr/>
        </p:nvSpPr>
        <p:spPr bwMode="auto">
          <a:xfrm>
            <a:off x="3421063" y="2751138"/>
            <a:ext cx="355600" cy="461962"/>
          </a:xfrm>
          <a:prstGeom prst="rect">
            <a:avLst/>
          </a:prstGeom>
          <a:noFill/>
          <a:ln w="9525">
            <a:noFill/>
            <a:miter lim="800000"/>
            <a:headEnd/>
            <a:tailEnd/>
          </a:ln>
        </p:spPr>
        <p:txBody>
          <a:bodyPr wrap="none">
            <a:spAutoFit/>
          </a:bodyPr>
          <a:lstStyle/>
          <a:p>
            <a:r>
              <a:rPr lang="en-US" altLang="ja-JP" sz="2400"/>
              <a:t>5</a:t>
            </a:r>
            <a:endParaRPr lang="ja-JP" altLang="en-US" sz="2400"/>
          </a:p>
        </p:txBody>
      </p:sp>
      <p:cxnSp>
        <p:nvCxnSpPr>
          <p:cNvPr id="44" name="直線コネクタ 43"/>
          <p:cNvCxnSpPr/>
          <p:nvPr/>
        </p:nvCxnSpPr>
        <p:spPr bwMode="auto">
          <a:xfrm rot="16200000" flipH="1">
            <a:off x="2579688" y="4248150"/>
            <a:ext cx="1630362" cy="763588"/>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46" name="直線コネクタ 45"/>
          <p:cNvCxnSpPr/>
          <p:nvPr/>
        </p:nvCxnSpPr>
        <p:spPr bwMode="auto">
          <a:xfrm>
            <a:off x="3733800" y="5399088"/>
            <a:ext cx="1555750" cy="46037"/>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48" name="直線コネクタ 47"/>
          <p:cNvCxnSpPr/>
          <p:nvPr/>
        </p:nvCxnSpPr>
        <p:spPr bwMode="auto">
          <a:xfrm rot="5400000" flipH="1" flipV="1">
            <a:off x="4787106" y="4320382"/>
            <a:ext cx="1609725" cy="547688"/>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50" name="直線コネクタ 49"/>
          <p:cNvCxnSpPr/>
          <p:nvPr/>
        </p:nvCxnSpPr>
        <p:spPr bwMode="auto">
          <a:xfrm rot="10800000" flipV="1">
            <a:off x="2984500" y="2708275"/>
            <a:ext cx="1439863" cy="1081088"/>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52" name="直線コネクタ 51"/>
          <p:cNvCxnSpPr/>
          <p:nvPr/>
        </p:nvCxnSpPr>
        <p:spPr bwMode="auto">
          <a:xfrm>
            <a:off x="3057525" y="3789363"/>
            <a:ext cx="1366838" cy="406400"/>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54" name="直線コネクタ 53"/>
          <p:cNvCxnSpPr/>
          <p:nvPr/>
        </p:nvCxnSpPr>
        <p:spPr bwMode="auto">
          <a:xfrm rot="5400000" flipH="1" flipV="1">
            <a:off x="3431382" y="4452143"/>
            <a:ext cx="1295400" cy="690563"/>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sp>
        <p:nvSpPr>
          <p:cNvPr id="21" name="円/楕円 20"/>
          <p:cNvSpPr>
            <a:spLocks noChangeAspect="1"/>
          </p:cNvSpPr>
          <p:nvPr/>
        </p:nvSpPr>
        <p:spPr bwMode="auto">
          <a:xfrm>
            <a:off x="4137025" y="2420938"/>
            <a:ext cx="601663" cy="604837"/>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6" name="円/楕円 35"/>
          <p:cNvSpPr>
            <a:spLocks noChangeAspect="1"/>
          </p:cNvSpPr>
          <p:nvPr/>
        </p:nvSpPr>
        <p:spPr bwMode="auto">
          <a:xfrm>
            <a:off x="2700338" y="3500438"/>
            <a:ext cx="600075" cy="604837"/>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7" name="円/楕円 36"/>
          <p:cNvSpPr>
            <a:spLocks noChangeAspect="1"/>
          </p:cNvSpPr>
          <p:nvPr/>
        </p:nvSpPr>
        <p:spPr bwMode="auto">
          <a:xfrm>
            <a:off x="3419475" y="5084763"/>
            <a:ext cx="601663" cy="604837"/>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8" name="円/楕円 37"/>
          <p:cNvSpPr>
            <a:spLocks noChangeAspect="1"/>
          </p:cNvSpPr>
          <p:nvPr/>
        </p:nvSpPr>
        <p:spPr bwMode="auto">
          <a:xfrm>
            <a:off x="4137025" y="3860800"/>
            <a:ext cx="601663" cy="606425"/>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4" name="円/楕円 33"/>
          <p:cNvSpPr>
            <a:spLocks noChangeAspect="1"/>
          </p:cNvSpPr>
          <p:nvPr/>
        </p:nvSpPr>
        <p:spPr bwMode="auto">
          <a:xfrm>
            <a:off x="5576888" y="3500438"/>
            <a:ext cx="601662" cy="606425"/>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5" name="円/楕円 34"/>
          <p:cNvSpPr>
            <a:spLocks noChangeAspect="1"/>
          </p:cNvSpPr>
          <p:nvPr/>
        </p:nvSpPr>
        <p:spPr bwMode="auto">
          <a:xfrm>
            <a:off x="5003800" y="5084763"/>
            <a:ext cx="601663" cy="606425"/>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98322" name="テキスト ボックス 55"/>
          <p:cNvSpPr txBox="1">
            <a:spLocks noChangeArrowheads="1"/>
          </p:cNvSpPr>
          <p:nvPr/>
        </p:nvSpPr>
        <p:spPr bwMode="auto">
          <a:xfrm>
            <a:off x="3573463" y="3543300"/>
            <a:ext cx="355600" cy="461963"/>
          </a:xfrm>
          <a:prstGeom prst="rect">
            <a:avLst/>
          </a:prstGeom>
          <a:noFill/>
          <a:ln w="9525">
            <a:noFill/>
            <a:miter lim="800000"/>
            <a:headEnd/>
            <a:tailEnd/>
          </a:ln>
        </p:spPr>
        <p:txBody>
          <a:bodyPr wrap="none">
            <a:spAutoFit/>
          </a:bodyPr>
          <a:lstStyle/>
          <a:p>
            <a:r>
              <a:rPr lang="en-US" altLang="ja-JP" sz="2400"/>
              <a:t>4</a:t>
            </a:r>
            <a:endParaRPr lang="ja-JP" altLang="en-US" sz="2400"/>
          </a:p>
        </p:txBody>
      </p:sp>
      <p:sp>
        <p:nvSpPr>
          <p:cNvPr id="98323" name="テキスト ボックス 56"/>
          <p:cNvSpPr txBox="1">
            <a:spLocks noChangeArrowheads="1"/>
          </p:cNvSpPr>
          <p:nvPr/>
        </p:nvSpPr>
        <p:spPr bwMode="auto">
          <a:xfrm>
            <a:off x="3776663" y="4437063"/>
            <a:ext cx="357187" cy="461962"/>
          </a:xfrm>
          <a:prstGeom prst="rect">
            <a:avLst/>
          </a:prstGeom>
          <a:noFill/>
          <a:ln w="9525">
            <a:noFill/>
            <a:miter lim="800000"/>
            <a:headEnd/>
            <a:tailEnd/>
          </a:ln>
        </p:spPr>
        <p:txBody>
          <a:bodyPr wrap="none">
            <a:spAutoFit/>
          </a:bodyPr>
          <a:lstStyle/>
          <a:p>
            <a:r>
              <a:rPr lang="en-US" altLang="ja-JP" sz="2400"/>
              <a:t>3</a:t>
            </a:r>
            <a:endParaRPr lang="ja-JP" altLang="en-US" sz="2400"/>
          </a:p>
        </p:txBody>
      </p:sp>
      <p:sp>
        <p:nvSpPr>
          <p:cNvPr id="98324" name="テキスト ボックス 57"/>
          <p:cNvSpPr txBox="1">
            <a:spLocks noChangeArrowheads="1"/>
          </p:cNvSpPr>
          <p:nvPr/>
        </p:nvSpPr>
        <p:spPr bwMode="auto">
          <a:xfrm>
            <a:off x="2984500" y="4406900"/>
            <a:ext cx="357188" cy="461963"/>
          </a:xfrm>
          <a:prstGeom prst="rect">
            <a:avLst/>
          </a:prstGeom>
          <a:noFill/>
          <a:ln w="9525">
            <a:noFill/>
            <a:miter lim="800000"/>
            <a:headEnd/>
            <a:tailEnd/>
          </a:ln>
        </p:spPr>
        <p:txBody>
          <a:bodyPr wrap="none">
            <a:spAutoFit/>
          </a:bodyPr>
          <a:lstStyle/>
          <a:p>
            <a:r>
              <a:rPr lang="en-US" altLang="ja-JP" sz="2400"/>
              <a:t>2</a:t>
            </a:r>
            <a:endParaRPr lang="ja-JP" altLang="en-US" sz="2400"/>
          </a:p>
        </p:txBody>
      </p:sp>
      <p:sp>
        <p:nvSpPr>
          <p:cNvPr id="98325" name="テキスト ボックス 58"/>
          <p:cNvSpPr txBox="1">
            <a:spLocks noChangeArrowheads="1"/>
          </p:cNvSpPr>
          <p:nvPr/>
        </p:nvSpPr>
        <p:spPr bwMode="auto">
          <a:xfrm>
            <a:off x="5073650" y="2708275"/>
            <a:ext cx="355600" cy="461963"/>
          </a:xfrm>
          <a:prstGeom prst="rect">
            <a:avLst/>
          </a:prstGeom>
          <a:noFill/>
          <a:ln w="9525">
            <a:noFill/>
            <a:miter lim="800000"/>
            <a:headEnd/>
            <a:tailEnd/>
          </a:ln>
        </p:spPr>
        <p:txBody>
          <a:bodyPr wrap="none">
            <a:spAutoFit/>
          </a:bodyPr>
          <a:lstStyle/>
          <a:p>
            <a:r>
              <a:rPr lang="en-US" altLang="ja-JP" sz="2400"/>
              <a:t>6</a:t>
            </a:r>
            <a:endParaRPr lang="ja-JP" altLang="en-US" sz="2400"/>
          </a:p>
        </p:txBody>
      </p:sp>
      <p:sp>
        <p:nvSpPr>
          <p:cNvPr id="98326" name="テキスト ボックス 59"/>
          <p:cNvSpPr txBox="1">
            <a:spLocks noChangeArrowheads="1"/>
          </p:cNvSpPr>
          <p:nvPr/>
        </p:nvSpPr>
        <p:spPr bwMode="auto">
          <a:xfrm>
            <a:off x="4497388" y="3255963"/>
            <a:ext cx="355600" cy="460375"/>
          </a:xfrm>
          <a:prstGeom prst="rect">
            <a:avLst/>
          </a:prstGeom>
          <a:noFill/>
          <a:ln w="9525">
            <a:noFill/>
            <a:miter lim="800000"/>
            <a:headEnd/>
            <a:tailEnd/>
          </a:ln>
        </p:spPr>
        <p:txBody>
          <a:bodyPr wrap="none">
            <a:spAutoFit/>
          </a:bodyPr>
          <a:lstStyle/>
          <a:p>
            <a:r>
              <a:rPr lang="en-US" altLang="ja-JP" sz="2400"/>
              <a:t>2</a:t>
            </a:r>
            <a:endParaRPr lang="ja-JP" altLang="en-US" sz="2400"/>
          </a:p>
        </p:txBody>
      </p:sp>
      <p:sp>
        <p:nvSpPr>
          <p:cNvPr id="98327" name="テキスト ボックス 60"/>
          <p:cNvSpPr txBox="1">
            <a:spLocks noChangeArrowheads="1"/>
          </p:cNvSpPr>
          <p:nvPr/>
        </p:nvSpPr>
        <p:spPr bwMode="auto">
          <a:xfrm>
            <a:off x="4860925" y="4406900"/>
            <a:ext cx="355600" cy="461963"/>
          </a:xfrm>
          <a:prstGeom prst="rect">
            <a:avLst/>
          </a:prstGeom>
          <a:noFill/>
          <a:ln w="9525">
            <a:noFill/>
            <a:miter lim="800000"/>
            <a:headEnd/>
            <a:tailEnd/>
          </a:ln>
        </p:spPr>
        <p:txBody>
          <a:bodyPr wrap="none">
            <a:spAutoFit/>
          </a:bodyPr>
          <a:lstStyle/>
          <a:p>
            <a:r>
              <a:rPr lang="en-US" altLang="ja-JP" sz="2400"/>
              <a:t>2</a:t>
            </a:r>
            <a:endParaRPr lang="ja-JP" altLang="en-US" sz="2400"/>
          </a:p>
        </p:txBody>
      </p:sp>
      <p:sp>
        <p:nvSpPr>
          <p:cNvPr id="98328" name="テキスト ボックス 66"/>
          <p:cNvSpPr txBox="1">
            <a:spLocks noChangeArrowheads="1"/>
          </p:cNvSpPr>
          <p:nvPr/>
        </p:nvSpPr>
        <p:spPr bwMode="auto">
          <a:xfrm>
            <a:off x="4352925" y="5414963"/>
            <a:ext cx="355600" cy="461962"/>
          </a:xfrm>
          <a:prstGeom prst="rect">
            <a:avLst/>
          </a:prstGeom>
          <a:noFill/>
          <a:ln w="9525">
            <a:noFill/>
            <a:miter lim="800000"/>
            <a:headEnd/>
            <a:tailEnd/>
          </a:ln>
        </p:spPr>
        <p:txBody>
          <a:bodyPr wrap="none">
            <a:spAutoFit/>
          </a:bodyPr>
          <a:lstStyle/>
          <a:p>
            <a:r>
              <a:rPr lang="en-US" altLang="ja-JP" sz="2400"/>
              <a:t>6</a:t>
            </a:r>
            <a:endParaRPr lang="ja-JP" altLang="en-US" sz="2400"/>
          </a:p>
        </p:txBody>
      </p:sp>
      <p:sp>
        <p:nvSpPr>
          <p:cNvPr id="98329" name="テキスト ボックス 67"/>
          <p:cNvSpPr txBox="1">
            <a:spLocks noChangeArrowheads="1"/>
          </p:cNvSpPr>
          <p:nvPr/>
        </p:nvSpPr>
        <p:spPr bwMode="auto">
          <a:xfrm>
            <a:off x="5653088" y="4406900"/>
            <a:ext cx="355600" cy="461963"/>
          </a:xfrm>
          <a:prstGeom prst="rect">
            <a:avLst/>
          </a:prstGeom>
          <a:noFill/>
          <a:ln w="9525">
            <a:noFill/>
            <a:miter lim="800000"/>
            <a:headEnd/>
            <a:tailEnd/>
          </a:ln>
        </p:spPr>
        <p:txBody>
          <a:bodyPr wrap="none">
            <a:spAutoFit/>
          </a:bodyPr>
          <a:lstStyle/>
          <a:p>
            <a:r>
              <a:rPr lang="en-US" altLang="ja-JP" sz="2400"/>
              <a:t>4</a:t>
            </a:r>
            <a:endParaRPr lang="ja-JP" altLang="en-US" sz="2400"/>
          </a:p>
        </p:txBody>
      </p:sp>
      <p:sp>
        <p:nvSpPr>
          <p:cNvPr id="98330" name="テキスト ボックス 68"/>
          <p:cNvSpPr txBox="1">
            <a:spLocks noChangeArrowheads="1"/>
          </p:cNvSpPr>
          <p:nvPr/>
        </p:nvSpPr>
        <p:spPr bwMode="auto">
          <a:xfrm>
            <a:off x="2411413" y="3357563"/>
            <a:ext cx="338137" cy="460375"/>
          </a:xfrm>
          <a:prstGeom prst="rect">
            <a:avLst/>
          </a:prstGeom>
          <a:noFill/>
          <a:ln w="9525">
            <a:noFill/>
            <a:miter lim="800000"/>
            <a:headEnd/>
            <a:tailEnd/>
          </a:ln>
        </p:spPr>
        <p:txBody>
          <a:bodyPr wrap="none">
            <a:spAutoFit/>
          </a:bodyPr>
          <a:lstStyle/>
          <a:p>
            <a:r>
              <a:rPr lang="en-US" altLang="ja-JP" sz="2400"/>
              <a:t>x</a:t>
            </a:r>
            <a:endParaRPr lang="ja-JP" altLang="en-US" sz="2400"/>
          </a:p>
        </p:txBody>
      </p:sp>
      <p:sp>
        <p:nvSpPr>
          <p:cNvPr id="98331" name="テキスト ボックス 70"/>
          <p:cNvSpPr txBox="1">
            <a:spLocks noChangeArrowheads="1"/>
          </p:cNvSpPr>
          <p:nvPr/>
        </p:nvSpPr>
        <p:spPr bwMode="auto">
          <a:xfrm>
            <a:off x="2794000" y="3543300"/>
            <a:ext cx="355600" cy="461963"/>
          </a:xfrm>
          <a:prstGeom prst="rect">
            <a:avLst/>
          </a:prstGeom>
          <a:noFill/>
          <a:ln w="9525">
            <a:noFill/>
            <a:miter lim="800000"/>
            <a:headEnd/>
            <a:tailEnd/>
          </a:ln>
        </p:spPr>
        <p:txBody>
          <a:bodyPr wrap="none">
            <a:spAutoFit/>
          </a:bodyPr>
          <a:lstStyle/>
          <a:p>
            <a:r>
              <a:rPr lang="en-US" altLang="ja-JP" sz="2400"/>
              <a:t>0</a:t>
            </a:r>
            <a:endParaRPr lang="ja-JP" altLang="en-US" sz="2400"/>
          </a:p>
        </p:txBody>
      </p:sp>
      <p:sp>
        <p:nvSpPr>
          <p:cNvPr id="98332" name="テキスト ボックス 71"/>
          <p:cNvSpPr txBox="1">
            <a:spLocks noChangeArrowheads="1"/>
          </p:cNvSpPr>
          <p:nvPr/>
        </p:nvSpPr>
        <p:spPr bwMode="auto">
          <a:xfrm>
            <a:off x="4284663" y="2463800"/>
            <a:ext cx="355600" cy="460375"/>
          </a:xfrm>
          <a:prstGeom prst="rect">
            <a:avLst/>
          </a:prstGeom>
          <a:noFill/>
          <a:ln w="9525">
            <a:noFill/>
            <a:miter lim="800000"/>
            <a:headEnd/>
            <a:tailEnd/>
          </a:ln>
        </p:spPr>
        <p:txBody>
          <a:bodyPr wrap="none">
            <a:spAutoFit/>
          </a:bodyPr>
          <a:lstStyle/>
          <a:p>
            <a:r>
              <a:rPr lang="en-US" altLang="ja-JP" sz="2400"/>
              <a:t>5</a:t>
            </a:r>
            <a:endParaRPr lang="ja-JP" altLang="en-US" sz="2400"/>
          </a:p>
        </p:txBody>
      </p:sp>
      <p:sp>
        <p:nvSpPr>
          <p:cNvPr id="98333" name="テキスト ボックス 72"/>
          <p:cNvSpPr txBox="1">
            <a:spLocks noChangeArrowheads="1"/>
          </p:cNvSpPr>
          <p:nvPr/>
        </p:nvSpPr>
        <p:spPr bwMode="auto">
          <a:xfrm>
            <a:off x="4240213" y="3975100"/>
            <a:ext cx="355600" cy="461963"/>
          </a:xfrm>
          <a:prstGeom prst="rect">
            <a:avLst/>
          </a:prstGeom>
          <a:noFill/>
          <a:ln w="9525">
            <a:noFill/>
            <a:miter lim="800000"/>
            <a:headEnd/>
            <a:tailEnd/>
          </a:ln>
        </p:spPr>
        <p:txBody>
          <a:bodyPr wrap="none">
            <a:spAutoFit/>
          </a:bodyPr>
          <a:lstStyle/>
          <a:p>
            <a:r>
              <a:rPr lang="en-US" altLang="ja-JP" sz="2400"/>
              <a:t>4</a:t>
            </a:r>
            <a:endParaRPr lang="ja-JP" altLang="en-US" sz="2400"/>
          </a:p>
        </p:txBody>
      </p:sp>
      <p:sp>
        <p:nvSpPr>
          <p:cNvPr id="98334" name="テキスト ボックス 73"/>
          <p:cNvSpPr txBox="1">
            <a:spLocks noChangeArrowheads="1"/>
          </p:cNvSpPr>
          <p:nvPr/>
        </p:nvSpPr>
        <p:spPr bwMode="auto">
          <a:xfrm>
            <a:off x="3519488" y="5157788"/>
            <a:ext cx="355600" cy="460375"/>
          </a:xfrm>
          <a:prstGeom prst="rect">
            <a:avLst/>
          </a:prstGeom>
          <a:noFill/>
          <a:ln w="9525">
            <a:noFill/>
            <a:miter lim="800000"/>
            <a:headEnd/>
            <a:tailEnd/>
          </a:ln>
        </p:spPr>
        <p:txBody>
          <a:bodyPr wrap="none">
            <a:spAutoFit/>
          </a:bodyPr>
          <a:lstStyle/>
          <a:p>
            <a:r>
              <a:rPr lang="en-US" altLang="ja-JP" sz="2400"/>
              <a:t>2</a:t>
            </a:r>
            <a:endParaRPr lang="ja-JP" altLang="en-US" sz="2400"/>
          </a:p>
        </p:txBody>
      </p:sp>
      <p:sp>
        <p:nvSpPr>
          <p:cNvPr id="98335" name="テキスト ボックス 74"/>
          <p:cNvSpPr txBox="1">
            <a:spLocks noChangeArrowheads="1"/>
          </p:cNvSpPr>
          <p:nvPr/>
        </p:nvSpPr>
        <p:spPr bwMode="auto">
          <a:xfrm>
            <a:off x="5651500" y="3573463"/>
            <a:ext cx="404813" cy="461962"/>
          </a:xfrm>
          <a:prstGeom prst="rect">
            <a:avLst/>
          </a:prstGeom>
          <a:noFill/>
          <a:ln w="9525">
            <a:noFill/>
            <a:miter lim="800000"/>
            <a:headEnd/>
            <a:tailEnd/>
          </a:ln>
        </p:spPr>
        <p:txBody>
          <a:bodyPr wrap="none">
            <a:spAutoFit/>
          </a:bodyPr>
          <a:lstStyle/>
          <a:p>
            <a:r>
              <a:rPr lang="ja-JP" altLang="en-US" sz="2400"/>
              <a:t>∞</a:t>
            </a:r>
          </a:p>
        </p:txBody>
      </p:sp>
      <p:sp>
        <p:nvSpPr>
          <p:cNvPr id="98336" name="テキスト ボックス 75"/>
          <p:cNvSpPr txBox="1">
            <a:spLocks noChangeArrowheads="1"/>
          </p:cNvSpPr>
          <p:nvPr/>
        </p:nvSpPr>
        <p:spPr bwMode="auto">
          <a:xfrm>
            <a:off x="5103813" y="5157788"/>
            <a:ext cx="404812" cy="460375"/>
          </a:xfrm>
          <a:prstGeom prst="rect">
            <a:avLst/>
          </a:prstGeom>
          <a:noFill/>
          <a:ln w="9525">
            <a:noFill/>
            <a:miter lim="800000"/>
            <a:headEnd/>
            <a:tailEnd/>
          </a:ln>
        </p:spPr>
        <p:txBody>
          <a:bodyPr wrap="none">
            <a:spAutoFit/>
          </a:bodyPr>
          <a:lstStyle/>
          <a:p>
            <a:r>
              <a:rPr lang="ja-JP" altLang="en-US" sz="2400"/>
              <a:t>∞</a:t>
            </a:r>
          </a:p>
        </p:txBody>
      </p:sp>
      <p:sp>
        <p:nvSpPr>
          <p:cNvPr id="98337" name="タイトル 1"/>
          <p:cNvSpPr>
            <a:spLocks noGrp="1"/>
          </p:cNvSpPr>
          <p:nvPr>
            <p:ph type="title"/>
          </p:nvPr>
        </p:nvSpPr>
        <p:spPr/>
        <p:txBody>
          <a:bodyPr/>
          <a:lstStyle/>
          <a:p>
            <a:pPr eaLnBrk="1" hangingPunct="1"/>
            <a:r>
              <a:rPr lang="en-US" altLang="ja-JP"/>
              <a:t>2.3</a:t>
            </a:r>
            <a:r>
              <a:rPr lang="ja-JP" altLang="en-US"/>
              <a:t>　ダイキストラのアルゴリズム</a:t>
            </a:r>
          </a:p>
        </p:txBody>
      </p:sp>
      <p:sp>
        <p:nvSpPr>
          <p:cNvPr id="41" name="コンテンツ プレースホルダー 2"/>
          <p:cNvSpPr txBox="1">
            <a:spLocks/>
          </p:cNvSpPr>
          <p:nvPr/>
        </p:nvSpPr>
        <p:spPr bwMode="auto">
          <a:xfrm>
            <a:off x="609600" y="1989138"/>
            <a:ext cx="8534400" cy="4389437"/>
          </a:xfrm>
          <a:prstGeom prst="rect">
            <a:avLst/>
          </a:prstGeom>
          <a:noFill/>
          <a:ln>
            <a:noFill/>
          </a:ln>
        </p:spPr>
        <p:txBody>
          <a:bodyPr/>
          <a:lstStyle/>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marL="457200" indent="-457200">
              <a:spcBef>
                <a:spcPct val="20000"/>
              </a:spcBef>
              <a:buClr>
                <a:srgbClr val="0BD0D9"/>
              </a:buClr>
              <a:buSzPct val="95000"/>
              <a:defRPr/>
            </a:pPr>
            <a:r>
              <a:rPr lang="ja-JP" altLang="en-US" sz="2400" dirty="0">
                <a:latin typeface="Calibri" pitchFamily="34" charset="0"/>
                <a:ea typeface="+mn-ea"/>
              </a:rPr>
              <a:t>　　　　</a:t>
            </a:r>
            <a:r>
              <a:rPr lang="en-US" altLang="ja-JP" sz="2400" dirty="0">
                <a:latin typeface="Calibri" pitchFamily="34" charset="0"/>
                <a:ea typeface="ＭＳ Ｐゴシック" charset="-128"/>
              </a:rPr>
              <a:t>       </a:t>
            </a:r>
            <a:r>
              <a:rPr lang="ja-JP" altLang="en-US" sz="2400" dirty="0">
                <a:latin typeface="Calibri" pitchFamily="34" charset="0"/>
                <a:ea typeface="ＭＳ Ｐゴシック" charset="-128"/>
              </a:rPr>
              <a:t>　　　               </a:t>
            </a:r>
            <a:r>
              <a:rPr lang="en-US" altLang="ja-JP" sz="2400" dirty="0">
                <a:latin typeface="Calibri" pitchFamily="34" charset="0"/>
                <a:ea typeface="ＭＳ Ｐゴシック" charset="-128"/>
              </a:rPr>
              <a:t>2. 4. T=x</a:t>
            </a:r>
            <a:r>
              <a:rPr lang="ja-JP" altLang="en-US" sz="2400" dirty="0">
                <a:latin typeface="Calibri" pitchFamily="34" charset="0"/>
                <a:ea typeface="ＭＳ Ｐゴシック" charset="-128"/>
              </a:rPr>
              <a:t>とする</a:t>
            </a:r>
            <a:endParaRPr lang="en-US" altLang="ja-JP" sz="2400" dirty="0">
              <a:latin typeface="Calibri" pitchFamily="34" charset="0"/>
              <a:ea typeface="+mn-ea"/>
            </a:endParaRPr>
          </a:p>
        </p:txBody>
      </p:sp>
    </p:spTree>
  </p:cSld>
  <p:clrMapOvr>
    <a:masterClrMapping/>
  </p:clrMapOvr>
  <p:transition advTm="14149"/>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4" name="直線コネクタ 63"/>
          <p:cNvCxnSpPr/>
          <p:nvPr/>
        </p:nvCxnSpPr>
        <p:spPr bwMode="auto">
          <a:xfrm rot="5400000">
            <a:off x="3703638" y="3429000"/>
            <a:ext cx="1441450" cy="0"/>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62" name="直線コネクタ 61"/>
          <p:cNvCxnSpPr/>
          <p:nvPr/>
        </p:nvCxnSpPr>
        <p:spPr bwMode="auto">
          <a:xfrm rot="16200000" flipH="1">
            <a:off x="4271963" y="4356100"/>
            <a:ext cx="1270000" cy="908050"/>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9" name="直線コネクタ 8"/>
          <p:cNvCxnSpPr/>
          <p:nvPr/>
        </p:nvCxnSpPr>
        <p:spPr bwMode="auto">
          <a:xfrm>
            <a:off x="4452938" y="2733675"/>
            <a:ext cx="1412875" cy="1055688"/>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sp>
        <p:nvSpPr>
          <p:cNvPr id="99333" name="テキスト ボックス 32"/>
          <p:cNvSpPr txBox="1">
            <a:spLocks noChangeArrowheads="1"/>
          </p:cNvSpPr>
          <p:nvPr/>
        </p:nvSpPr>
        <p:spPr bwMode="auto">
          <a:xfrm>
            <a:off x="3421063" y="2751138"/>
            <a:ext cx="355600" cy="461962"/>
          </a:xfrm>
          <a:prstGeom prst="rect">
            <a:avLst/>
          </a:prstGeom>
          <a:noFill/>
          <a:ln w="9525">
            <a:noFill/>
            <a:miter lim="800000"/>
            <a:headEnd/>
            <a:tailEnd/>
          </a:ln>
        </p:spPr>
        <p:txBody>
          <a:bodyPr wrap="none">
            <a:spAutoFit/>
          </a:bodyPr>
          <a:lstStyle/>
          <a:p>
            <a:r>
              <a:rPr lang="en-US" altLang="ja-JP" sz="2400"/>
              <a:t>5</a:t>
            </a:r>
            <a:endParaRPr lang="ja-JP" altLang="en-US" sz="2400"/>
          </a:p>
        </p:txBody>
      </p:sp>
      <p:cxnSp>
        <p:nvCxnSpPr>
          <p:cNvPr id="44" name="直線コネクタ 43"/>
          <p:cNvCxnSpPr/>
          <p:nvPr/>
        </p:nvCxnSpPr>
        <p:spPr bwMode="auto">
          <a:xfrm rot="16200000" flipH="1">
            <a:off x="2579688" y="4248150"/>
            <a:ext cx="1630362" cy="763588"/>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46" name="直線コネクタ 45"/>
          <p:cNvCxnSpPr/>
          <p:nvPr/>
        </p:nvCxnSpPr>
        <p:spPr bwMode="auto">
          <a:xfrm>
            <a:off x="3733800" y="5399088"/>
            <a:ext cx="1555750" cy="46037"/>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48" name="直線コネクタ 47"/>
          <p:cNvCxnSpPr/>
          <p:nvPr/>
        </p:nvCxnSpPr>
        <p:spPr bwMode="auto">
          <a:xfrm rot="5400000" flipH="1" flipV="1">
            <a:off x="4787106" y="4320382"/>
            <a:ext cx="1609725" cy="547688"/>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50" name="直線コネクタ 49"/>
          <p:cNvCxnSpPr/>
          <p:nvPr/>
        </p:nvCxnSpPr>
        <p:spPr bwMode="auto">
          <a:xfrm rot="10800000" flipV="1">
            <a:off x="2984500" y="2708275"/>
            <a:ext cx="1439863" cy="1081088"/>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52" name="直線コネクタ 51"/>
          <p:cNvCxnSpPr/>
          <p:nvPr/>
        </p:nvCxnSpPr>
        <p:spPr bwMode="auto">
          <a:xfrm>
            <a:off x="3057525" y="3789363"/>
            <a:ext cx="1366838" cy="406400"/>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54" name="直線コネクタ 53"/>
          <p:cNvCxnSpPr/>
          <p:nvPr/>
        </p:nvCxnSpPr>
        <p:spPr bwMode="auto">
          <a:xfrm rot="5400000" flipH="1" flipV="1">
            <a:off x="3431382" y="4452143"/>
            <a:ext cx="1295400" cy="690563"/>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sp>
        <p:nvSpPr>
          <p:cNvPr id="21" name="円/楕円 20"/>
          <p:cNvSpPr>
            <a:spLocks noChangeAspect="1"/>
          </p:cNvSpPr>
          <p:nvPr/>
        </p:nvSpPr>
        <p:spPr bwMode="auto">
          <a:xfrm>
            <a:off x="4137025" y="2420938"/>
            <a:ext cx="601663" cy="604837"/>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6" name="円/楕円 35"/>
          <p:cNvSpPr>
            <a:spLocks noChangeAspect="1"/>
          </p:cNvSpPr>
          <p:nvPr/>
        </p:nvSpPr>
        <p:spPr bwMode="auto">
          <a:xfrm>
            <a:off x="2700338" y="3500438"/>
            <a:ext cx="600075" cy="604837"/>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7" name="円/楕円 36"/>
          <p:cNvSpPr>
            <a:spLocks noChangeAspect="1"/>
          </p:cNvSpPr>
          <p:nvPr/>
        </p:nvSpPr>
        <p:spPr bwMode="auto">
          <a:xfrm>
            <a:off x="3419475" y="5084763"/>
            <a:ext cx="601663" cy="604837"/>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8" name="円/楕円 37"/>
          <p:cNvSpPr>
            <a:spLocks noChangeAspect="1"/>
          </p:cNvSpPr>
          <p:nvPr/>
        </p:nvSpPr>
        <p:spPr bwMode="auto">
          <a:xfrm>
            <a:off x="4137025" y="3860800"/>
            <a:ext cx="601663" cy="606425"/>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4" name="円/楕円 33"/>
          <p:cNvSpPr>
            <a:spLocks noChangeAspect="1"/>
          </p:cNvSpPr>
          <p:nvPr/>
        </p:nvSpPr>
        <p:spPr bwMode="auto">
          <a:xfrm>
            <a:off x="5576888" y="3500438"/>
            <a:ext cx="601662" cy="606425"/>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5" name="円/楕円 34"/>
          <p:cNvSpPr>
            <a:spLocks noChangeAspect="1"/>
          </p:cNvSpPr>
          <p:nvPr/>
        </p:nvSpPr>
        <p:spPr bwMode="auto">
          <a:xfrm>
            <a:off x="5003800" y="5084763"/>
            <a:ext cx="601663" cy="606425"/>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99346" name="テキスト ボックス 55"/>
          <p:cNvSpPr txBox="1">
            <a:spLocks noChangeArrowheads="1"/>
          </p:cNvSpPr>
          <p:nvPr/>
        </p:nvSpPr>
        <p:spPr bwMode="auto">
          <a:xfrm>
            <a:off x="3573463" y="3543300"/>
            <a:ext cx="355600" cy="461963"/>
          </a:xfrm>
          <a:prstGeom prst="rect">
            <a:avLst/>
          </a:prstGeom>
          <a:noFill/>
          <a:ln w="9525">
            <a:noFill/>
            <a:miter lim="800000"/>
            <a:headEnd/>
            <a:tailEnd/>
          </a:ln>
        </p:spPr>
        <p:txBody>
          <a:bodyPr wrap="none">
            <a:spAutoFit/>
          </a:bodyPr>
          <a:lstStyle/>
          <a:p>
            <a:r>
              <a:rPr lang="en-US" altLang="ja-JP" sz="2400"/>
              <a:t>4</a:t>
            </a:r>
            <a:endParaRPr lang="ja-JP" altLang="en-US" sz="2400"/>
          </a:p>
        </p:txBody>
      </p:sp>
      <p:sp>
        <p:nvSpPr>
          <p:cNvPr id="99347" name="テキスト ボックス 56"/>
          <p:cNvSpPr txBox="1">
            <a:spLocks noChangeArrowheads="1"/>
          </p:cNvSpPr>
          <p:nvPr/>
        </p:nvSpPr>
        <p:spPr bwMode="auto">
          <a:xfrm>
            <a:off x="3776663" y="4437063"/>
            <a:ext cx="357187" cy="461962"/>
          </a:xfrm>
          <a:prstGeom prst="rect">
            <a:avLst/>
          </a:prstGeom>
          <a:noFill/>
          <a:ln w="9525">
            <a:noFill/>
            <a:miter lim="800000"/>
            <a:headEnd/>
            <a:tailEnd/>
          </a:ln>
        </p:spPr>
        <p:txBody>
          <a:bodyPr wrap="none">
            <a:spAutoFit/>
          </a:bodyPr>
          <a:lstStyle/>
          <a:p>
            <a:r>
              <a:rPr lang="en-US" altLang="ja-JP" sz="2400"/>
              <a:t>3</a:t>
            </a:r>
            <a:endParaRPr lang="ja-JP" altLang="en-US" sz="2400"/>
          </a:p>
        </p:txBody>
      </p:sp>
      <p:sp>
        <p:nvSpPr>
          <p:cNvPr id="99348" name="テキスト ボックス 57"/>
          <p:cNvSpPr txBox="1">
            <a:spLocks noChangeArrowheads="1"/>
          </p:cNvSpPr>
          <p:nvPr/>
        </p:nvSpPr>
        <p:spPr bwMode="auto">
          <a:xfrm>
            <a:off x="2984500" y="4406900"/>
            <a:ext cx="357188" cy="461963"/>
          </a:xfrm>
          <a:prstGeom prst="rect">
            <a:avLst/>
          </a:prstGeom>
          <a:noFill/>
          <a:ln w="9525">
            <a:noFill/>
            <a:miter lim="800000"/>
            <a:headEnd/>
            <a:tailEnd/>
          </a:ln>
        </p:spPr>
        <p:txBody>
          <a:bodyPr wrap="none">
            <a:spAutoFit/>
          </a:bodyPr>
          <a:lstStyle/>
          <a:p>
            <a:r>
              <a:rPr lang="en-US" altLang="ja-JP" sz="2400"/>
              <a:t>2</a:t>
            </a:r>
            <a:endParaRPr lang="ja-JP" altLang="en-US" sz="2400"/>
          </a:p>
        </p:txBody>
      </p:sp>
      <p:sp>
        <p:nvSpPr>
          <p:cNvPr id="99349" name="テキスト ボックス 58"/>
          <p:cNvSpPr txBox="1">
            <a:spLocks noChangeArrowheads="1"/>
          </p:cNvSpPr>
          <p:nvPr/>
        </p:nvSpPr>
        <p:spPr bwMode="auto">
          <a:xfrm>
            <a:off x="5073650" y="2708275"/>
            <a:ext cx="355600" cy="461963"/>
          </a:xfrm>
          <a:prstGeom prst="rect">
            <a:avLst/>
          </a:prstGeom>
          <a:noFill/>
          <a:ln w="9525">
            <a:noFill/>
            <a:miter lim="800000"/>
            <a:headEnd/>
            <a:tailEnd/>
          </a:ln>
        </p:spPr>
        <p:txBody>
          <a:bodyPr wrap="none">
            <a:spAutoFit/>
          </a:bodyPr>
          <a:lstStyle/>
          <a:p>
            <a:r>
              <a:rPr lang="en-US" altLang="ja-JP" sz="2400"/>
              <a:t>6</a:t>
            </a:r>
            <a:endParaRPr lang="ja-JP" altLang="en-US" sz="2400"/>
          </a:p>
        </p:txBody>
      </p:sp>
      <p:sp>
        <p:nvSpPr>
          <p:cNvPr id="99350" name="テキスト ボックス 59"/>
          <p:cNvSpPr txBox="1">
            <a:spLocks noChangeArrowheads="1"/>
          </p:cNvSpPr>
          <p:nvPr/>
        </p:nvSpPr>
        <p:spPr bwMode="auto">
          <a:xfrm>
            <a:off x="4497388" y="3255963"/>
            <a:ext cx="355600" cy="460375"/>
          </a:xfrm>
          <a:prstGeom prst="rect">
            <a:avLst/>
          </a:prstGeom>
          <a:noFill/>
          <a:ln w="9525">
            <a:noFill/>
            <a:miter lim="800000"/>
            <a:headEnd/>
            <a:tailEnd/>
          </a:ln>
        </p:spPr>
        <p:txBody>
          <a:bodyPr wrap="none">
            <a:spAutoFit/>
          </a:bodyPr>
          <a:lstStyle/>
          <a:p>
            <a:r>
              <a:rPr lang="en-US" altLang="ja-JP" sz="2400"/>
              <a:t>2</a:t>
            </a:r>
            <a:endParaRPr lang="ja-JP" altLang="en-US" sz="2400"/>
          </a:p>
        </p:txBody>
      </p:sp>
      <p:sp>
        <p:nvSpPr>
          <p:cNvPr id="99351" name="テキスト ボックス 60"/>
          <p:cNvSpPr txBox="1">
            <a:spLocks noChangeArrowheads="1"/>
          </p:cNvSpPr>
          <p:nvPr/>
        </p:nvSpPr>
        <p:spPr bwMode="auto">
          <a:xfrm>
            <a:off x="4860925" y="4406900"/>
            <a:ext cx="355600" cy="461963"/>
          </a:xfrm>
          <a:prstGeom prst="rect">
            <a:avLst/>
          </a:prstGeom>
          <a:noFill/>
          <a:ln w="9525">
            <a:noFill/>
            <a:miter lim="800000"/>
            <a:headEnd/>
            <a:tailEnd/>
          </a:ln>
        </p:spPr>
        <p:txBody>
          <a:bodyPr wrap="none">
            <a:spAutoFit/>
          </a:bodyPr>
          <a:lstStyle/>
          <a:p>
            <a:r>
              <a:rPr lang="en-US" altLang="ja-JP" sz="2400"/>
              <a:t>2</a:t>
            </a:r>
            <a:endParaRPr lang="ja-JP" altLang="en-US" sz="2400"/>
          </a:p>
        </p:txBody>
      </p:sp>
      <p:sp>
        <p:nvSpPr>
          <p:cNvPr id="99352" name="テキスト ボックス 66"/>
          <p:cNvSpPr txBox="1">
            <a:spLocks noChangeArrowheads="1"/>
          </p:cNvSpPr>
          <p:nvPr/>
        </p:nvSpPr>
        <p:spPr bwMode="auto">
          <a:xfrm>
            <a:off x="4352925" y="5414963"/>
            <a:ext cx="355600" cy="461962"/>
          </a:xfrm>
          <a:prstGeom prst="rect">
            <a:avLst/>
          </a:prstGeom>
          <a:noFill/>
          <a:ln w="9525">
            <a:noFill/>
            <a:miter lim="800000"/>
            <a:headEnd/>
            <a:tailEnd/>
          </a:ln>
        </p:spPr>
        <p:txBody>
          <a:bodyPr wrap="none">
            <a:spAutoFit/>
          </a:bodyPr>
          <a:lstStyle/>
          <a:p>
            <a:r>
              <a:rPr lang="en-US" altLang="ja-JP" sz="2400"/>
              <a:t>6</a:t>
            </a:r>
            <a:endParaRPr lang="ja-JP" altLang="en-US" sz="2400"/>
          </a:p>
        </p:txBody>
      </p:sp>
      <p:sp>
        <p:nvSpPr>
          <p:cNvPr id="99353" name="テキスト ボックス 67"/>
          <p:cNvSpPr txBox="1">
            <a:spLocks noChangeArrowheads="1"/>
          </p:cNvSpPr>
          <p:nvPr/>
        </p:nvSpPr>
        <p:spPr bwMode="auto">
          <a:xfrm>
            <a:off x="5653088" y="4406900"/>
            <a:ext cx="355600" cy="461963"/>
          </a:xfrm>
          <a:prstGeom prst="rect">
            <a:avLst/>
          </a:prstGeom>
          <a:noFill/>
          <a:ln w="9525">
            <a:noFill/>
            <a:miter lim="800000"/>
            <a:headEnd/>
            <a:tailEnd/>
          </a:ln>
        </p:spPr>
        <p:txBody>
          <a:bodyPr wrap="none">
            <a:spAutoFit/>
          </a:bodyPr>
          <a:lstStyle/>
          <a:p>
            <a:r>
              <a:rPr lang="en-US" altLang="ja-JP" sz="2400"/>
              <a:t>4</a:t>
            </a:r>
            <a:endParaRPr lang="ja-JP" altLang="en-US" sz="2400"/>
          </a:p>
        </p:txBody>
      </p:sp>
      <p:sp>
        <p:nvSpPr>
          <p:cNvPr id="99354" name="テキスト ボックス 68"/>
          <p:cNvSpPr txBox="1">
            <a:spLocks noChangeArrowheads="1"/>
          </p:cNvSpPr>
          <p:nvPr/>
        </p:nvSpPr>
        <p:spPr bwMode="auto">
          <a:xfrm>
            <a:off x="2411413" y="3357563"/>
            <a:ext cx="338137" cy="460375"/>
          </a:xfrm>
          <a:prstGeom prst="rect">
            <a:avLst/>
          </a:prstGeom>
          <a:noFill/>
          <a:ln w="9525">
            <a:noFill/>
            <a:miter lim="800000"/>
            <a:headEnd/>
            <a:tailEnd/>
          </a:ln>
        </p:spPr>
        <p:txBody>
          <a:bodyPr wrap="none">
            <a:spAutoFit/>
          </a:bodyPr>
          <a:lstStyle/>
          <a:p>
            <a:r>
              <a:rPr lang="en-US" altLang="ja-JP" sz="2400"/>
              <a:t>x</a:t>
            </a:r>
            <a:endParaRPr lang="ja-JP" altLang="en-US" sz="2400"/>
          </a:p>
        </p:txBody>
      </p:sp>
      <p:sp>
        <p:nvSpPr>
          <p:cNvPr id="99355" name="テキスト ボックス 70"/>
          <p:cNvSpPr txBox="1">
            <a:spLocks noChangeArrowheads="1"/>
          </p:cNvSpPr>
          <p:nvPr/>
        </p:nvSpPr>
        <p:spPr bwMode="auto">
          <a:xfrm>
            <a:off x="2794000" y="3543300"/>
            <a:ext cx="355600" cy="461963"/>
          </a:xfrm>
          <a:prstGeom prst="rect">
            <a:avLst/>
          </a:prstGeom>
          <a:noFill/>
          <a:ln w="9525">
            <a:noFill/>
            <a:miter lim="800000"/>
            <a:headEnd/>
            <a:tailEnd/>
          </a:ln>
        </p:spPr>
        <p:txBody>
          <a:bodyPr wrap="none">
            <a:spAutoFit/>
          </a:bodyPr>
          <a:lstStyle/>
          <a:p>
            <a:r>
              <a:rPr lang="en-US" altLang="ja-JP" sz="2400"/>
              <a:t>0</a:t>
            </a:r>
            <a:endParaRPr lang="ja-JP" altLang="en-US" sz="2400"/>
          </a:p>
        </p:txBody>
      </p:sp>
      <p:sp>
        <p:nvSpPr>
          <p:cNvPr id="99356" name="テキスト ボックス 71"/>
          <p:cNvSpPr txBox="1">
            <a:spLocks noChangeArrowheads="1"/>
          </p:cNvSpPr>
          <p:nvPr/>
        </p:nvSpPr>
        <p:spPr bwMode="auto">
          <a:xfrm>
            <a:off x="4284663" y="2463800"/>
            <a:ext cx="355600" cy="460375"/>
          </a:xfrm>
          <a:prstGeom prst="rect">
            <a:avLst/>
          </a:prstGeom>
          <a:noFill/>
          <a:ln w="9525">
            <a:noFill/>
            <a:miter lim="800000"/>
            <a:headEnd/>
            <a:tailEnd/>
          </a:ln>
        </p:spPr>
        <p:txBody>
          <a:bodyPr wrap="none">
            <a:spAutoFit/>
          </a:bodyPr>
          <a:lstStyle/>
          <a:p>
            <a:r>
              <a:rPr lang="en-US" altLang="ja-JP" sz="2400"/>
              <a:t>5</a:t>
            </a:r>
            <a:endParaRPr lang="ja-JP" altLang="en-US" sz="2400"/>
          </a:p>
        </p:txBody>
      </p:sp>
      <p:sp>
        <p:nvSpPr>
          <p:cNvPr id="99357" name="テキスト ボックス 72"/>
          <p:cNvSpPr txBox="1">
            <a:spLocks noChangeArrowheads="1"/>
          </p:cNvSpPr>
          <p:nvPr/>
        </p:nvSpPr>
        <p:spPr bwMode="auto">
          <a:xfrm>
            <a:off x="4240213" y="3975100"/>
            <a:ext cx="355600" cy="461963"/>
          </a:xfrm>
          <a:prstGeom prst="rect">
            <a:avLst/>
          </a:prstGeom>
          <a:noFill/>
          <a:ln w="9525">
            <a:noFill/>
            <a:miter lim="800000"/>
            <a:headEnd/>
            <a:tailEnd/>
          </a:ln>
        </p:spPr>
        <p:txBody>
          <a:bodyPr wrap="none">
            <a:spAutoFit/>
          </a:bodyPr>
          <a:lstStyle/>
          <a:p>
            <a:r>
              <a:rPr lang="en-US" altLang="ja-JP" sz="2400"/>
              <a:t>4</a:t>
            </a:r>
            <a:endParaRPr lang="ja-JP" altLang="en-US" sz="2400"/>
          </a:p>
        </p:txBody>
      </p:sp>
      <p:sp>
        <p:nvSpPr>
          <p:cNvPr id="99358" name="テキスト ボックス 73"/>
          <p:cNvSpPr txBox="1">
            <a:spLocks noChangeArrowheads="1"/>
          </p:cNvSpPr>
          <p:nvPr/>
        </p:nvSpPr>
        <p:spPr bwMode="auto">
          <a:xfrm>
            <a:off x="3519488" y="5157788"/>
            <a:ext cx="355600" cy="460375"/>
          </a:xfrm>
          <a:prstGeom prst="rect">
            <a:avLst/>
          </a:prstGeom>
          <a:noFill/>
          <a:ln w="9525">
            <a:noFill/>
            <a:miter lim="800000"/>
            <a:headEnd/>
            <a:tailEnd/>
          </a:ln>
        </p:spPr>
        <p:txBody>
          <a:bodyPr wrap="none">
            <a:spAutoFit/>
          </a:bodyPr>
          <a:lstStyle/>
          <a:p>
            <a:r>
              <a:rPr lang="en-US" altLang="ja-JP" sz="2400"/>
              <a:t>2</a:t>
            </a:r>
            <a:endParaRPr lang="ja-JP" altLang="en-US" sz="2400"/>
          </a:p>
        </p:txBody>
      </p:sp>
      <p:sp>
        <p:nvSpPr>
          <p:cNvPr id="99359" name="テキスト ボックス 74"/>
          <p:cNvSpPr txBox="1">
            <a:spLocks noChangeArrowheads="1"/>
          </p:cNvSpPr>
          <p:nvPr/>
        </p:nvSpPr>
        <p:spPr bwMode="auto">
          <a:xfrm>
            <a:off x="5651500" y="3573463"/>
            <a:ext cx="404813" cy="461962"/>
          </a:xfrm>
          <a:prstGeom prst="rect">
            <a:avLst/>
          </a:prstGeom>
          <a:noFill/>
          <a:ln w="9525">
            <a:noFill/>
            <a:miter lim="800000"/>
            <a:headEnd/>
            <a:tailEnd/>
          </a:ln>
        </p:spPr>
        <p:txBody>
          <a:bodyPr wrap="none">
            <a:spAutoFit/>
          </a:bodyPr>
          <a:lstStyle/>
          <a:p>
            <a:r>
              <a:rPr lang="ja-JP" altLang="en-US" sz="2400"/>
              <a:t>∞</a:t>
            </a:r>
          </a:p>
        </p:txBody>
      </p:sp>
      <p:sp>
        <p:nvSpPr>
          <p:cNvPr id="99360" name="テキスト ボックス 75"/>
          <p:cNvSpPr txBox="1">
            <a:spLocks noChangeArrowheads="1"/>
          </p:cNvSpPr>
          <p:nvPr/>
        </p:nvSpPr>
        <p:spPr bwMode="auto">
          <a:xfrm>
            <a:off x="5103813" y="5157788"/>
            <a:ext cx="404812" cy="460375"/>
          </a:xfrm>
          <a:prstGeom prst="rect">
            <a:avLst/>
          </a:prstGeom>
          <a:noFill/>
          <a:ln w="9525">
            <a:noFill/>
            <a:miter lim="800000"/>
            <a:headEnd/>
            <a:tailEnd/>
          </a:ln>
        </p:spPr>
        <p:txBody>
          <a:bodyPr wrap="none">
            <a:spAutoFit/>
          </a:bodyPr>
          <a:lstStyle/>
          <a:p>
            <a:r>
              <a:rPr lang="ja-JP" altLang="en-US" sz="2400"/>
              <a:t>∞</a:t>
            </a:r>
          </a:p>
        </p:txBody>
      </p:sp>
      <p:sp>
        <p:nvSpPr>
          <p:cNvPr id="99361" name="タイトル 1"/>
          <p:cNvSpPr>
            <a:spLocks noGrp="1"/>
          </p:cNvSpPr>
          <p:nvPr>
            <p:ph type="title"/>
          </p:nvPr>
        </p:nvSpPr>
        <p:spPr/>
        <p:txBody>
          <a:bodyPr/>
          <a:lstStyle/>
          <a:p>
            <a:pPr eaLnBrk="1" hangingPunct="1"/>
            <a:r>
              <a:rPr lang="en-US" altLang="ja-JP"/>
              <a:t>2.3</a:t>
            </a:r>
            <a:r>
              <a:rPr lang="ja-JP" altLang="en-US"/>
              <a:t>　ダイキストラのアルゴリズム</a:t>
            </a:r>
          </a:p>
        </p:txBody>
      </p:sp>
      <p:sp>
        <p:nvSpPr>
          <p:cNvPr id="41" name="コンテンツ プレースホルダー 2"/>
          <p:cNvSpPr txBox="1">
            <a:spLocks/>
          </p:cNvSpPr>
          <p:nvPr/>
        </p:nvSpPr>
        <p:spPr bwMode="auto">
          <a:xfrm>
            <a:off x="609600" y="1989138"/>
            <a:ext cx="8534400" cy="4389437"/>
          </a:xfrm>
          <a:prstGeom prst="rect">
            <a:avLst/>
          </a:prstGeom>
          <a:noFill/>
          <a:ln>
            <a:noFill/>
          </a:ln>
        </p:spPr>
        <p:txBody>
          <a:bodyPr/>
          <a:lstStyle/>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marL="457200" indent="-457200">
              <a:spcBef>
                <a:spcPct val="20000"/>
              </a:spcBef>
              <a:buClr>
                <a:srgbClr val="0BD0D9"/>
              </a:buClr>
              <a:buSzPct val="95000"/>
              <a:defRPr/>
            </a:pPr>
            <a:r>
              <a:rPr lang="ja-JP" altLang="en-US" sz="2400" dirty="0">
                <a:latin typeface="Calibri" pitchFamily="34" charset="0"/>
                <a:ea typeface="+mn-ea"/>
              </a:rPr>
              <a:t>　  </a:t>
            </a:r>
            <a:r>
              <a:rPr lang="en-US" altLang="ja-JP" sz="2400" dirty="0">
                <a:latin typeface="Calibri" pitchFamily="34" charset="0"/>
                <a:ea typeface="ＭＳ Ｐゴシック" charset="-128"/>
              </a:rPr>
              <a:t>2.1. L(v)= min {L(u): u</a:t>
            </a:r>
            <a:r>
              <a:rPr lang="ja-JP" altLang="en-US" sz="2400" dirty="0">
                <a:latin typeface="Calibri" pitchFamily="34" charset="0"/>
                <a:ea typeface="ＭＳ Ｐゴシック" charset="-128"/>
              </a:rPr>
              <a:t>∈</a:t>
            </a:r>
            <a:r>
              <a:rPr lang="en-US" altLang="ja-JP" sz="2400" dirty="0">
                <a:latin typeface="Calibri" pitchFamily="34" charset="0"/>
                <a:ea typeface="ＭＳ Ｐゴシック" charset="-128"/>
              </a:rPr>
              <a:t>V(G)-V(T)}</a:t>
            </a:r>
            <a:r>
              <a:rPr lang="ja-JP" altLang="en-US" sz="2400" dirty="0">
                <a:latin typeface="Calibri" pitchFamily="34" charset="0"/>
                <a:ea typeface="ＭＳ Ｐゴシック" charset="-128"/>
              </a:rPr>
              <a:t>となる</a:t>
            </a:r>
            <a:r>
              <a:rPr lang="en-US" altLang="ja-JP" sz="2400" dirty="0">
                <a:latin typeface="Calibri" pitchFamily="34" charset="0"/>
                <a:ea typeface="ＭＳ Ｐゴシック" charset="-128"/>
              </a:rPr>
              <a:t>v</a:t>
            </a:r>
            <a:r>
              <a:rPr lang="ja-JP" altLang="en-US" sz="2400" dirty="0">
                <a:latin typeface="Calibri" pitchFamily="34" charset="0"/>
                <a:ea typeface="ＭＳ Ｐゴシック" charset="-128"/>
              </a:rPr>
              <a:t>∈</a:t>
            </a:r>
            <a:r>
              <a:rPr lang="en-US" altLang="ja-JP" sz="2400" dirty="0">
                <a:latin typeface="Calibri" pitchFamily="34" charset="0"/>
                <a:ea typeface="ＭＳ Ｐゴシック" charset="-128"/>
              </a:rPr>
              <a:t>V(G)-V(T)</a:t>
            </a:r>
            <a:r>
              <a:rPr lang="ja-JP" altLang="en-US" sz="2400" dirty="0">
                <a:latin typeface="Calibri" pitchFamily="34" charset="0"/>
                <a:ea typeface="ＭＳ Ｐゴシック" charset="-128"/>
              </a:rPr>
              <a:t>を探す</a:t>
            </a:r>
            <a:endParaRPr lang="en-US" altLang="ja-JP" sz="2400" dirty="0">
              <a:latin typeface="Calibri" pitchFamily="34" charset="0"/>
              <a:ea typeface="+mn-ea"/>
            </a:endParaRPr>
          </a:p>
        </p:txBody>
      </p:sp>
    </p:spTree>
  </p:cSld>
  <p:clrMapOvr>
    <a:masterClrMapping/>
  </p:clrMapOvr>
  <p:transition advTm="14149"/>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タイトル 1"/>
          <p:cNvSpPr>
            <a:spLocks noGrp="1"/>
          </p:cNvSpPr>
          <p:nvPr>
            <p:ph type="title"/>
          </p:nvPr>
        </p:nvSpPr>
        <p:spPr/>
        <p:txBody>
          <a:bodyPr/>
          <a:lstStyle/>
          <a:p>
            <a:pPr eaLnBrk="1" hangingPunct="1"/>
            <a:r>
              <a:rPr lang="en-US" altLang="ja-JP"/>
              <a:t>1</a:t>
            </a:r>
            <a:r>
              <a:rPr lang="ja-JP" altLang="en-US"/>
              <a:t>　様々なグラフの例</a:t>
            </a:r>
          </a:p>
        </p:txBody>
      </p:sp>
      <p:sp>
        <p:nvSpPr>
          <p:cNvPr id="66563" name="コンテンツ プレースホルダー 2"/>
          <p:cNvSpPr>
            <a:spLocks noGrp="1"/>
          </p:cNvSpPr>
          <p:nvPr>
            <p:ph idx="1"/>
          </p:nvPr>
        </p:nvSpPr>
        <p:spPr/>
        <p:txBody>
          <a:bodyPr/>
          <a:lstStyle/>
          <a:p>
            <a:pPr eaLnBrk="1" hangingPunct="1">
              <a:buFont typeface="Wingdings 2" pitchFamily="18" charset="2"/>
              <a:buNone/>
            </a:pPr>
            <a:endParaRPr lang="en-US" altLang="ja-JP" sz="2400"/>
          </a:p>
          <a:p>
            <a:pPr eaLnBrk="1" hangingPunct="1">
              <a:buFont typeface="Wingdings 2" pitchFamily="18" charset="2"/>
              <a:buNone/>
            </a:pPr>
            <a:endParaRPr lang="en-US" altLang="ja-JP" sz="2400"/>
          </a:p>
          <a:p>
            <a:pPr eaLnBrk="1" hangingPunct="1">
              <a:buFont typeface="Wingdings 2" pitchFamily="18" charset="2"/>
              <a:buNone/>
            </a:pPr>
            <a:endParaRPr lang="en-US" altLang="ja-JP" sz="2400"/>
          </a:p>
          <a:p>
            <a:pPr eaLnBrk="1" hangingPunct="1">
              <a:buFont typeface="Wingdings 2" pitchFamily="18" charset="2"/>
              <a:buNone/>
            </a:pPr>
            <a:endParaRPr lang="en-US" altLang="ja-JP" sz="2400"/>
          </a:p>
        </p:txBody>
      </p:sp>
      <p:sp>
        <p:nvSpPr>
          <p:cNvPr id="4" name="コンテンツ プレースホルダー 2"/>
          <p:cNvSpPr txBox="1">
            <a:spLocks/>
          </p:cNvSpPr>
          <p:nvPr/>
        </p:nvSpPr>
        <p:spPr bwMode="auto">
          <a:xfrm>
            <a:off x="609600" y="2087563"/>
            <a:ext cx="8534400" cy="4389437"/>
          </a:xfrm>
          <a:prstGeom prst="rect">
            <a:avLst/>
          </a:prstGeom>
          <a:noFill/>
          <a:ln>
            <a:noFill/>
          </a:ln>
        </p:spPr>
        <p:txBody>
          <a:bodyPr/>
          <a:lstStyle/>
          <a:p>
            <a:pPr marL="273050" indent="-273050">
              <a:spcBef>
                <a:spcPct val="20000"/>
              </a:spcBef>
              <a:buClr>
                <a:srgbClr val="0BD0D9"/>
              </a:buClr>
              <a:buSzPct val="95000"/>
              <a:buFont typeface="Wingdings 2" pitchFamily="18" charset="2"/>
              <a:buNone/>
              <a:defRPr/>
            </a:pPr>
            <a:r>
              <a:rPr lang="ja-JP" altLang="en-US" sz="2400" dirty="0">
                <a:latin typeface="Calibri" pitchFamily="34" charset="0"/>
                <a:ea typeface="+mn-ea"/>
              </a:rPr>
              <a:t>多重辺：       異なる</a:t>
            </a:r>
            <a:r>
              <a:rPr lang="en-US" altLang="ja-JP" sz="2400" dirty="0">
                <a:latin typeface="Calibri" pitchFamily="34" charset="0"/>
                <a:ea typeface="+mn-ea"/>
              </a:rPr>
              <a:t>2</a:t>
            </a:r>
            <a:r>
              <a:rPr lang="ja-JP" altLang="en-US" sz="2400" dirty="0">
                <a:latin typeface="Calibri" pitchFamily="34" charset="0"/>
                <a:ea typeface="+mn-ea"/>
              </a:rPr>
              <a:t>頂点を結ぶ</a:t>
            </a:r>
            <a:r>
              <a:rPr lang="en-US" altLang="ja-JP" sz="2400" dirty="0">
                <a:latin typeface="Calibri" pitchFamily="34" charset="0"/>
                <a:ea typeface="+mn-ea"/>
              </a:rPr>
              <a:t>2</a:t>
            </a:r>
            <a:r>
              <a:rPr lang="ja-JP" altLang="en-US" sz="2400" dirty="0">
                <a:latin typeface="Calibri" pitchFamily="34" charset="0"/>
                <a:ea typeface="+mn-ea"/>
              </a:rPr>
              <a:t>本以上の辺</a:t>
            </a: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r>
              <a:rPr lang="ja-JP" altLang="en-US" sz="2400" dirty="0">
                <a:latin typeface="Calibri" pitchFamily="34" charset="0"/>
                <a:ea typeface="+mn-ea"/>
              </a:rPr>
              <a:t>ループ：        同じ</a:t>
            </a:r>
            <a:r>
              <a:rPr lang="en-US" altLang="ja-JP" sz="2400" dirty="0">
                <a:latin typeface="Calibri" pitchFamily="34" charset="0"/>
                <a:ea typeface="+mn-ea"/>
              </a:rPr>
              <a:t>1</a:t>
            </a:r>
            <a:r>
              <a:rPr lang="ja-JP" altLang="en-US" sz="2400" dirty="0" err="1">
                <a:latin typeface="Calibri" pitchFamily="34" charset="0"/>
                <a:ea typeface="+mn-ea"/>
              </a:rPr>
              <a:t>つの</a:t>
            </a:r>
            <a:r>
              <a:rPr lang="ja-JP" altLang="en-US" sz="2400" dirty="0">
                <a:latin typeface="Calibri" pitchFamily="34" charset="0"/>
                <a:ea typeface="+mn-ea"/>
              </a:rPr>
              <a:t>頂点を結ぶ辺</a:t>
            </a: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r>
              <a:rPr lang="ja-JP" altLang="en-US" sz="2400" dirty="0">
                <a:latin typeface="Calibri" pitchFamily="34" charset="0"/>
                <a:ea typeface="+mn-ea"/>
              </a:rPr>
              <a:t>単純グラフ：多重辺とループを持たないグラフ</a:t>
            </a: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marL="273050" indent="-273050">
              <a:spcBef>
                <a:spcPct val="20000"/>
              </a:spcBef>
              <a:buClr>
                <a:srgbClr val="0BD0D9"/>
              </a:buClr>
              <a:buSzPct val="95000"/>
              <a:defRPr/>
            </a:pPr>
            <a:r>
              <a:rPr lang="ja-JP" altLang="en-US" sz="2400" dirty="0">
                <a:latin typeface="Calibri" pitchFamily="34" charset="0"/>
                <a:ea typeface="+mn-ea"/>
              </a:rPr>
              <a:t>　　　　　　　　　　　　　　　　　　　　　　　　⇐ループ</a:t>
            </a:r>
            <a:endParaRPr lang="en-US" altLang="ja-JP" sz="2400" dirty="0">
              <a:latin typeface="Calibri" pitchFamily="34" charset="0"/>
              <a:ea typeface="+mn-ea"/>
            </a:endParaRPr>
          </a:p>
          <a:p>
            <a:pPr marL="273050" indent="-273050">
              <a:spcBef>
                <a:spcPct val="20000"/>
              </a:spcBef>
              <a:buClr>
                <a:srgbClr val="0BD0D9"/>
              </a:buClr>
              <a:buSzPct val="95000"/>
              <a:defRPr/>
            </a:pPr>
            <a:r>
              <a:rPr lang="ja-JP" altLang="en-US" sz="2400" dirty="0">
                <a:latin typeface="Calibri" pitchFamily="34" charset="0"/>
                <a:ea typeface="+mn-ea"/>
              </a:rPr>
              <a:t>　　　　　　多重辺⇒　</a:t>
            </a:r>
            <a:endParaRPr lang="en-US" altLang="ja-JP" sz="2400" dirty="0">
              <a:latin typeface="Calibri" pitchFamily="34" charset="0"/>
              <a:ea typeface="+mn-ea"/>
            </a:endParaRPr>
          </a:p>
          <a:p>
            <a:pPr marL="273050" indent="-273050">
              <a:spcBef>
                <a:spcPct val="20000"/>
              </a:spcBef>
              <a:buClr>
                <a:srgbClr val="0BD0D9"/>
              </a:buClr>
              <a:buSzPct val="95000"/>
              <a:defRPr/>
            </a:pPr>
            <a:endParaRPr lang="en-US" altLang="ja-JP" sz="2400" dirty="0">
              <a:latin typeface="Calibri" pitchFamily="34" charset="0"/>
              <a:ea typeface="+mn-ea"/>
            </a:endParaRPr>
          </a:p>
          <a:p>
            <a:pPr marL="273050" indent="-273050">
              <a:spcBef>
                <a:spcPct val="20000"/>
              </a:spcBef>
              <a:buClr>
                <a:srgbClr val="0BD0D9"/>
              </a:buClr>
              <a:buSzPct val="95000"/>
              <a:defRPr/>
            </a:pPr>
            <a:r>
              <a:rPr lang="en-US" altLang="ja-JP" sz="2400" dirty="0">
                <a:latin typeface="Calibri" pitchFamily="34" charset="0"/>
                <a:ea typeface="+mn-ea"/>
              </a:rPr>
              <a:t>     </a:t>
            </a:r>
          </a:p>
        </p:txBody>
      </p:sp>
      <p:cxnSp>
        <p:nvCxnSpPr>
          <p:cNvPr id="69" name="直線コネクタ 68"/>
          <p:cNvCxnSpPr/>
          <p:nvPr/>
        </p:nvCxnSpPr>
        <p:spPr bwMode="auto">
          <a:xfrm flipV="1">
            <a:off x="3279775" y="4495800"/>
            <a:ext cx="822325" cy="461963"/>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72" name="直線コネクタ 71"/>
          <p:cNvCxnSpPr/>
          <p:nvPr/>
        </p:nvCxnSpPr>
        <p:spPr bwMode="auto">
          <a:xfrm>
            <a:off x="4102100" y="4495800"/>
            <a:ext cx="788988" cy="461963"/>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103" name="直線コネクタ 102"/>
          <p:cNvCxnSpPr/>
          <p:nvPr/>
        </p:nvCxnSpPr>
        <p:spPr bwMode="auto">
          <a:xfrm>
            <a:off x="3279775" y="5781675"/>
            <a:ext cx="822325" cy="461963"/>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104" name="直線コネクタ 103"/>
          <p:cNvCxnSpPr/>
          <p:nvPr/>
        </p:nvCxnSpPr>
        <p:spPr bwMode="auto">
          <a:xfrm flipV="1">
            <a:off x="4102100" y="5781675"/>
            <a:ext cx="788988" cy="461963"/>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105" name="直線コネクタ 104"/>
          <p:cNvCxnSpPr/>
          <p:nvPr/>
        </p:nvCxnSpPr>
        <p:spPr bwMode="auto">
          <a:xfrm rot="5400000">
            <a:off x="4479132" y="5369719"/>
            <a:ext cx="823912" cy="0"/>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sp>
        <p:nvSpPr>
          <p:cNvPr id="106" name="円/楕円 105"/>
          <p:cNvSpPr/>
          <p:nvPr/>
        </p:nvSpPr>
        <p:spPr bwMode="auto">
          <a:xfrm>
            <a:off x="3214688" y="4891088"/>
            <a:ext cx="131762" cy="131762"/>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07" name="円/楕円 106"/>
          <p:cNvSpPr/>
          <p:nvPr/>
        </p:nvSpPr>
        <p:spPr bwMode="auto">
          <a:xfrm>
            <a:off x="4037013" y="4430713"/>
            <a:ext cx="130175" cy="131762"/>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08" name="円/楕円 107"/>
          <p:cNvSpPr/>
          <p:nvPr/>
        </p:nvSpPr>
        <p:spPr bwMode="auto">
          <a:xfrm>
            <a:off x="4826000" y="4891088"/>
            <a:ext cx="130175" cy="131762"/>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09" name="円/楕円 108"/>
          <p:cNvSpPr/>
          <p:nvPr/>
        </p:nvSpPr>
        <p:spPr bwMode="auto">
          <a:xfrm>
            <a:off x="3214688" y="5715000"/>
            <a:ext cx="131762" cy="13335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10" name="円/楕円 109"/>
          <p:cNvSpPr/>
          <p:nvPr/>
        </p:nvSpPr>
        <p:spPr bwMode="auto">
          <a:xfrm>
            <a:off x="4037013" y="6176963"/>
            <a:ext cx="130175" cy="131762"/>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11" name="円/楕円 110"/>
          <p:cNvSpPr/>
          <p:nvPr/>
        </p:nvSpPr>
        <p:spPr bwMode="auto">
          <a:xfrm>
            <a:off x="4826000" y="5715000"/>
            <a:ext cx="130175" cy="13335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cxnSp>
        <p:nvCxnSpPr>
          <p:cNvPr id="112" name="直線コネクタ 111"/>
          <p:cNvCxnSpPr>
            <a:endCxn id="108" idx="2"/>
          </p:cNvCxnSpPr>
          <p:nvPr/>
        </p:nvCxnSpPr>
        <p:spPr bwMode="auto">
          <a:xfrm>
            <a:off x="3267075" y="4949825"/>
            <a:ext cx="1558925" cy="7938"/>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sp>
        <p:nvSpPr>
          <p:cNvPr id="66577" name="テキスト ボックス 128"/>
          <p:cNvSpPr txBox="1">
            <a:spLocks noChangeArrowheads="1"/>
          </p:cNvSpPr>
          <p:nvPr/>
        </p:nvSpPr>
        <p:spPr bwMode="auto">
          <a:xfrm>
            <a:off x="2411413" y="6305550"/>
            <a:ext cx="3871912" cy="461963"/>
          </a:xfrm>
          <a:prstGeom prst="rect">
            <a:avLst/>
          </a:prstGeom>
          <a:noFill/>
          <a:ln w="9525">
            <a:noFill/>
            <a:miter lim="800000"/>
            <a:headEnd/>
            <a:tailEnd/>
          </a:ln>
        </p:spPr>
        <p:txBody>
          <a:bodyPr wrap="none">
            <a:spAutoFit/>
          </a:bodyPr>
          <a:lstStyle/>
          <a:p>
            <a:r>
              <a:rPr lang="ja-JP" altLang="en-US" sz="2400"/>
              <a:t>多重辺とループを持つグラフ</a:t>
            </a:r>
          </a:p>
        </p:txBody>
      </p:sp>
      <p:sp>
        <p:nvSpPr>
          <p:cNvPr id="36" name="フリーフォーム 35"/>
          <p:cNvSpPr/>
          <p:nvPr/>
        </p:nvSpPr>
        <p:spPr>
          <a:xfrm>
            <a:off x="3127375" y="4941888"/>
            <a:ext cx="155575" cy="838200"/>
          </a:xfrm>
          <a:custGeom>
            <a:avLst/>
            <a:gdLst>
              <a:gd name="connsiteX0" fmla="*/ 141817 w 154517"/>
              <a:gd name="connsiteY0" fmla="*/ 0 h 838200"/>
              <a:gd name="connsiteX1" fmla="*/ 2117 w 154517"/>
              <a:gd name="connsiteY1" fmla="*/ 457200 h 838200"/>
              <a:gd name="connsiteX2" fmla="*/ 154517 w 154517"/>
              <a:gd name="connsiteY2" fmla="*/ 838200 h 838200"/>
              <a:gd name="connsiteX3" fmla="*/ 154517 w 154517"/>
              <a:gd name="connsiteY3" fmla="*/ 838200 h 838200"/>
            </a:gdLst>
            <a:ahLst/>
            <a:cxnLst>
              <a:cxn ang="0">
                <a:pos x="connsiteX0" y="connsiteY0"/>
              </a:cxn>
              <a:cxn ang="0">
                <a:pos x="connsiteX1" y="connsiteY1"/>
              </a:cxn>
              <a:cxn ang="0">
                <a:pos x="connsiteX2" y="connsiteY2"/>
              </a:cxn>
              <a:cxn ang="0">
                <a:pos x="connsiteX3" y="connsiteY3"/>
              </a:cxn>
            </a:cxnLst>
            <a:rect l="l" t="t" r="r" b="b"/>
            <a:pathLst>
              <a:path w="154517" h="838200">
                <a:moveTo>
                  <a:pt x="141817" y="0"/>
                </a:moveTo>
                <a:cubicBezTo>
                  <a:pt x="70908" y="158750"/>
                  <a:pt x="0" y="317500"/>
                  <a:pt x="2117" y="457200"/>
                </a:cubicBezTo>
                <a:cubicBezTo>
                  <a:pt x="4234" y="596900"/>
                  <a:pt x="154517" y="838200"/>
                  <a:pt x="154517" y="838200"/>
                </a:cubicBezTo>
                <a:lnTo>
                  <a:pt x="154517" y="838200"/>
                </a:lnTo>
              </a:path>
            </a:pathLst>
          </a:custGeom>
          <a:ln w="3810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ja-JP" altLang="en-US"/>
          </a:p>
        </p:txBody>
      </p:sp>
      <p:sp>
        <p:nvSpPr>
          <p:cNvPr id="37" name="フリーフォーム 36"/>
          <p:cNvSpPr/>
          <p:nvPr/>
        </p:nvSpPr>
        <p:spPr>
          <a:xfrm rot="10800000">
            <a:off x="3284538" y="4951413"/>
            <a:ext cx="153987" cy="838200"/>
          </a:xfrm>
          <a:custGeom>
            <a:avLst/>
            <a:gdLst>
              <a:gd name="connsiteX0" fmla="*/ 141817 w 154517"/>
              <a:gd name="connsiteY0" fmla="*/ 0 h 838200"/>
              <a:gd name="connsiteX1" fmla="*/ 2117 w 154517"/>
              <a:gd name="connsiteY1" fmla="*/ 457200 h 838200"/>
              <a:gd name="connsiteX2" fmla="*/ 154517 w 154517"/>
              <a:gd name="connsiteY2" fmla="*/ 838200 h 838200"/>
              <a:gd name="connsiteX3" fmla="*/ 154517 w 154517"/>
              <a:gd name="connsiteY3" fmla="*/ 838200 h 838200"/>
            </a:gdLst>
            <a:ahLst/>
            <a:cxnLst>
              <a:cxn ang="0">
                <a:pos x="connsiteX0" y="connsiteY0"/>
              </a:cxn>
              <a:cxn ang="0">
                <a:pos x="connsiteX1" y="connsiteY1"/>
              </a:cxn>
              <a:cxn ang="0">
                <a:pos x="connsiteX2" y="connsiteY2"/>
              </a:cxn>
              <a:cxn ang="0">
                <a:pos x="connsiteX3" y="connsiteY3"/>
              </a:cxn>
            </a:cxnLst>
            <a:rect l="l" t="t" r="r" b="b"/>
            <a:pathLst>
              <a:path w="154517" h="838200">
                <a:moveTo>
                  <a:pt x="141817" y="0"/>
                </a:moveTo>
                <a:cubicBezTo>
                  <a:pt x="70908" y="158750"/>
                  <a:pt x="0" y="317500"/>
                  <a:pt x="2117" y="457200"/>
                </a:cubicBezTo>
                <a:cubicBezTo>
                  <a:pt x="4234" y="596900"/>
                  <a:pt x="154517" y="838200"/>
                  <a:pt x="154517" y="838200"/>
                </a:cubicBezTo>
                <a:lnTo>
                  <a:pt x="154517" y="838200"/>
                </a:lnTo>
              </a:path>
            </a:pathLst>
          </a:custGeom>
          <a:ln w="3810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ja-JP" altLang="en-US"/>
          </a:p>
        </p:txBody>
      </p:sp>
      <p:sp>
        <p:nvSpPr>
          <p:cNvPr id="38" name="円/楕円 37"/>
          <p:cNvSpPr/>
          <p:nvPr/>
        </p:nvSpPr>
        <p:spPr>
          <a:xfrm>
            <a:off x="4859338" y="4467225"/>
            <a:ext cx="649287" cy="649288"/>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Tree>
  </p:cSld>
  <p:clrMapOvr>
    <a:masterClrMapping/>
  </p:clrMapOvr>
  <p:transition advTm="14149"/>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4" name="直線コネクタ 63"/>
          <p:cNvCxnSpPr/>
          <p:nvPr/>
        </p:nvCxnSpPr>
        <p:spPr bwMode="auto">
          <a:xfrm rot="5400000">
            <a:off x="3703638" y="3429000"/>
            <a:ext cx="1441450" cy="0"/>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62" name="直線コネクタ 61"/>
          <p:cNvCxnSpPr/>
          <p:nvPr/>
        </p:nvCxnSpPr>
        <p:spPr bwMode="auto">
          <a:xfrm rot="16200000" flipH="1">
            <a:off x="4271963" y="4356100"/>
            <a:ext cx="1270000" cy="908050"/>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9" name="直線コネクタ 8"/>
          <p:cNvCxnSpPr/>
          <p:nvPr/>
        </p:nvCxnSpPr>
        <p:spPr bwMode="auto">
          <a:xfrm>
            <a:off x="4452938" y="2733675"/>
            <a:ext cx="1412875" cy="1055688"/>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sp>
        <p:nvSpPr>
          <p:cNvPr id="100357" name="テキスト ボックス 32"/>
          <p:cNvSpPr txBox="1">
            <a:spLocks noChangeArrowheads="1"/>
          </p:cNvSpPr>
          <p:nvPr/>
        </p:nvSpPr>
        <p:spPr bwMode="auto">
          <a:xfrm>
            <a:off x="3421063" y="2751138"/>
            <a:ext cx="355600" cy="461962"/>
          </a:xfrm>
          <a:prstGeom prst="rect">
            <a:avLst/>
          </a:prstGeom>
          <a:noFill/>
          <a:ln w="9525">
            <a:noFill/>
            <a:miter lim="800000"/>
            <a:headEnd/>
            <a:tailEnd/>
          </a:ln>
        </p:spPr>
        <p:txBody>
          <a:bodyPr wrap="none">
            <a:spAutoFit/>
          </a:bodyPr>
          <a:lstStyle/>
          <a:p>
            <a:r>
              <a:rPr lang="en-US" altLang="ja-JP" sz="2400"/>
              <a:t>5</a:t>
            </a:r>
            <a:endParaRPr lang="ja-JP" altLang="en-US" sz="2400"/>
          </a:p>
        </p:txBody>
      </p:sp>
      <p:cxnSp>
        <p:nvCxnSpPr>
          <p:cNvPr id="44" name="直線コネクタ 43"/>
          <p:cNvCxnSpPr/>
          <p:nvPr/>
        </p:nvCxnSpPr>
        <p:spPr bwMode="auto">
          <a:xfrm rot="16200000" flipH="1">
            <a:off x="2579688" y="4248150"/>
            <a:ext cx="1630362" cy="763588"/>
          </a:xfrm>
          <a:prstGeom prst="line">
            <a:avLst/>
          </a:prstGeom>
          <a:ln w="38100">
            <a:solidFill>
              <a:srgbClr val="FFFF00"/>
            </a:solidFill>
          </a:ln>
        </p:spPr>
        <p:style>
          <a:lnRef idx="1">
            <a:schemeClr val="dk1"/>
          </a:lnRef>
          <a:fillRef idx="0">
            <a:schemeClr val="dk1"/>
          </a:fillRef>
          <a:effectRef idx="0">
            <a:schemeClr val="dk1"/>
          </a:effectRef>
          <a:fontRef idx="minor">
            <a:schemeClr val="tx1"/>
          </a:fontRef>
        </p:style>
      </p:cxnSp>
      <p:cxnSp>
        <p:nvCxnSpPr>
          <p:cNvPr id="46" name="直線コネクタ 45"/>
          <p:cNvCxnSpPr/>
          <p:nvPr/>
        </p:nvCxnSpPr>
        <p:spPr bwMode="auto">
          <a:xfrm>
            <a:off x="3733800" y="5399088"/>
            <a:ext cx="1555750" cy="46037"/>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48" name="直線コネクタ 47"/>
          <p:cNvCxnSpPr/>
          <p:nvPr/>
        </p:nvCxnSpPr>
        <p:spPr bwMode="auto">
          <a:xfrm rot="5400000" flipH="1" flipV="1">
            <a:off x="4787106" y="4320382"/>
            <a:ext cx="1609725" cy="547688"/>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50" name="直線コネクタ 49"/>
          <p:cNvCxnSpPr/>
          <p:nvPr/>
        </p:nvCxnSpPr>
        <p:spPr bwMode="auto">
          <a:xfrm rot="10800000" flipV="1">
            <a:off x="2984500" y="2708275"/>
            <a:ext cx="1439863" cy="1081088"/>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52" name="直線コネクタ 51"/>
          <p:cNvCxnSpPr/>
          <p:nvPr/>
        </p:nvCxnSpPr>
        <p:spPr bwMode="auto">
          <a:xfrm>
            <a:off x="3057525" y="3789363"/>
            <a:ext cx="1366838" cy="406400"/>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54" name="直線コネクタ 53"/>
          <p:cNvCxnSpPr/>
          <p:nvPr/>
        </p:nvCxnSpPr>
        <p:spPr bwMode="auto">
          <a:xfrm rot="5400000" flipH="1" flipV="1">
            <a:off x="3431382" y="4452143"/>
            <a:ext cx="1295400" cy="690563"/>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sp>
        <p:nvSpPr>
          <p:cNvPr id="21" name="円/楕円 20"/>
          <p:cNvSpPr>
            <a:spLocks noChangeAspect="1"/>
          </p:cNvSpPr>
          <p:nvPr/>
        </p:nvSpPr>
        <p:spPr bwMode="auto">
          <a:xfrm>
            <a:off x="4137025" y="2420938"/>
            <a:ext cx="601663" cy="604837"/>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6" name="円/楕円 35"/>
          <p:cNvSpPr>
            <a:spLocks noChangeAspect="1"/>
          </p:cNvSpPr>
          <p:nvPr/>
        </p:nvSpPr>
        <p:spPr bwMode="auto">
          <a:xfrm>
            <a:off x="2700338" y="3500438"/>
            <a:ext cx="600075" cy="604837"/>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7" name="円/楕円 36"/>
          <p:cNvSpPr>
            <a:spLocks noChangeAspect="1"/>
          </p:cNvSpPr>
          <p:nvPr/>
        </p:nvSpPr>
        <p:spPr bwMode="auto">
          <a:xfrm>
            <a:off x="3419475" y="5084763"/>
            <a:ext cx="601663" cy="604837"/>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8" name="円/楕円 37"/>
          <p:cNvSpPr>
            <a:spLocks noChangeAspect="1"/>
          </p:cNvSpPr>
          <p:nvPr/>
        </p:nvSpPr>
        <p:spPr bwMode="auto">
          <a:xfrm>
            <a:off x="4137025" y="3860800"/>
            <a:ext cx="601663" cy="606425"/>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4" name="円/楕円 33"/>
          <p:cNvSpPr>
            <a:spLocks noChangeAspect="1"/>
          </p:cNvSpPr>
          <p:nvPr/>
        </p:nvSpPr>
        <p:spPr bwMode="auto">
          <a:xfrm>
            <a:off x="5576888" y="3500438"/>
            <a:ext cx="601662" cy="606425"/>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5" name="円/楕円 34"/>
          <p:cNvSpPr>
            <a:spLocks noChangeAspect="1"/>
          </p:cNvSpPr>
          <p:nvPr/>
        </p:nvSpPr>
        <p:spPr bwMode="auto">
          <a:xfrm>
            <a:off x="5003800" y="5084763"/>
            <a:ext cx="601663" cy="606425"/>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00370" name="テキスト ボックス 55"/>
          <p:cNvSpPr txBox="1">
            <a:spLocks noChangeArrowheads="1"/>
          </p:cNvSpPr>
          <p:nvPr/>
        </p:nvSpPr>
        <p:spPr bwMode="auto">
          <a:xfrm>
            <a:off x="3573463" y="3543300"/>
            <a:ext cx="355600" cy="461963"/>
          </a:xfrm>
          <a:prstGeom prst="rect">
            <a:avLst/>
          </a:prstGeom>
          <a:noFill/>
          <a:ln w="9525">
            <a:noFill/>
            <a:miter lim="800000"/>
            <a:headEnd/>
            <a:tailEnd/>
          </a:ln>
        </p:spPr>
        <p:txBody>
          <a:bodyPr wrap="none">
            <a:spAutoFit/>
          </a:bodyPr>
          <a:lstStyle/>
          <a:p>
            <a:r>
              <a:rPr lang="en-US" altLang="ja-JP" sz="2400"/>
              <a:t>4</a:t>
            </a:r>
            <a:endParaRPr lang="ja-JP" altLang="en-US" sz="2400"/>
          </a:p>
        </p:txBody>
      </p:sp>
      <p:sp>
        <p:nvSpPr>
          <p:cNvPr id="100371" name="テキスト ボックス 56"/>
          <p:cNvSpPr txBox="1">
            <a:spLocks noChangeArrowheads="1"/>
          </p:cNvSpPr>
          <p:nvPr/>
        </p:nvSpPr>
        <p:spPr bwMode="auto">
          <a:xfrm>
            <a:off x="3776663" y="4437063"/>
            <a:ext cx="357187" cy="461962"/>
          </a:xfrm>
          <a:prstGeom prst="rect">
            <a:avLst/>
          </a:prstGeom>
          <a:noFill/>
          <a:ln w="9525">
            <a:noFill/>
            <a:miter lim="800000"/>
            <a:headEnd/>
            <a:tailEnd/>
          </a:ln>
        </p:spPr>
        <p:txBody>
          <a:bodyPr wrap="none">
            <a:spAutoFit/>
          </a:bodyPr>
          <a:lstStyle/>
          <a:p>
            <a:r>
              <a:rPr lang="en-US" altLang="ja-JP" sz="2400"/>
              <a:t>3</a:t>
            </a:r>
            <a:endParaRPr lang="ja-JP" altLang="en-US" sz="2400"/>
          </a:p>
        </p:txBody>
      </p:sp>
      <p:sp>
        <p:nvSpPr>
          <p:cNvPr id="100372" name="テキスト ボックス 57"/>
          <p:cNvSpPr txBox="1">
            <a:spLocks noChangeArrowheads="1"/>
          </p:cNvSpPr>
          <p:nvPr/>
        </p:nvSpPr>
        <p:spPr bwMode="auto">
          <a:xfrm>
            <a:off x="2984500" y="4406900"/>
            <a:ext cx="357188" cy="461963"/>
          </a:xfrm>
          <a:prstGeom prst="rect">
            <a:avLst/>
          </a:prstGeom>
          <a:noFill/>
          <a:ln w="9525">
            <a:noFill/>
            <a:miter lim="800000"/>
            <a:headEnd/>
            <a:tailEnd/>
          </a:ln>
        </p:spPr>
        <p:txBody>
          <a:bodyPr wrap="none">
            <a:spAutoFit/>
          </a:bodyPr>
          <a:lstStyle/>
          <a:p>
            <a:r>
              <a:rPr lang="en-US" altLang="ja-JP" sz="2400"/>
              <a:t>2</a:t>
            </a:r>
            <a:endParaRPr lang="ja-JP" altLang="en-US" sz="2400"/>
          </a:p>
        </p:txBody>
      </p:sp>
      <p:sp>
        <p:nvSpPr>
          <p:cNvPr id="100373" name="テキスト ボックス 58"/>
          <p:cNvSpPr txBox="1">
            <a:spLocks noChangeArrowheads="1"/>
          </p:cNvSpPr>
          <p:nvPr/>
        </p:nvSpPr>
        <p:spPr bwMode="auto">
          <a:xfrm>
            <a:off x="5073650" y="2708275"/>
            <a:ext cx="355600" cy="461963"/>
          </a:xfrm>
          <a:prstGeom prst="rect">
            <a:avLst/>
          </a:prstGeom>
          <a:noFill/>
          <a:ln w="9525">
            <a:noFill/>
            <a:miter lim="800000"/>
            <a:headEnd/>
            <a:tailEnd/>
          </a:ln>
        </p:spPr>
        <p:txBody>
          <a:bodyPr wrap="none">
            <a:spAutoFit/>
          </a:bodyPr>
          <a:lstStyle/>
          <a:p>
            <a:r>
              <a:rPr lang="en-US" altLang="ja-JP" sz="2400"/>
              <a:t>6</a:t>
            </a:r>
            <a:endParaRPr lang="ja-JP" altLang="en-US" sz="2400"/>
          </a:p>
        </p:txBody>
      </p:sp>
      <p:sp>
        <p:nvSpPr>
          <p:cNvPr id="100374" name="テキスト ボックス 59"/>
          <p:cNvSpPr txBox="1">
            <a:spLocks noChangeArrowheads="1"/>
          </p:cNvSpPr>
          <p:nvPr/>
        </p:nvSpPr>
        <p:spPr bwMode="auto">
          <a:xfrm>
            <a:off x="4497388" y="3255963"/>
            <a:ext cx="355600" cy="460375"/>
          </a:xfrm>
          <a:prstGeom prst="rect">
            <a:avLst/>
          </a:prstGeom>
          <a:noFill/>
          <a:ln w="9525">
            <a:noFill/>
            <a:miter lim="800000"/>
            <a:headEnd/>
            <a:tailEnd/>
          </a:ln>
        </p:spPr>
        <p:txBody>
          <a:bodyPr wrap="none">
            <a:spAutoFit/>
          </a:bodyPr>
          <a:lstStyle/>
          <a:p>
            <a:r>
              <a:rPr lang="en-US" altLang="ja-JP" sz="2400"/>
              <a:t>2</a:t>
            </a:r>
            <a:endParaRPr lang="ja-JP" altLang="en-US" sz="2400"/>
          </a:p>
        </p:txBody>
      </p:sp>
      <p:sp>
        <p:nvSpPr>
          <p:cNvPr id="100375" name="テキスト ボックス 60"/>
          <p:cNvSpPr txBox="1">
            <a:spLocks noChangeArrowheads="1"/>
          </p:cNvSpPr>
          <p:nvPr/>
        </p:nvSpPr>
        <p:spPr bwMode="auto">
          <a:xfrm>
            <a:off x="4860925" y="4406900"/>
            <a:ext cx="355600" cy="461963"/>
          </a:xfrm>
          <a:prstGeom prst="rect">
            <a:avLst/>
          </a:prstGeom>
          <a:noFill/>
          <a:ln w="9525">
            <a:noFill/>
            <a:miter lim="800000"/>
            <a:headEnd/>
            <a:tailEnd/>
          </a:ln>
        </p:spPr>
        <p:txBody>
          <a:bodyPr wrap="none">
            <a:spAutoFit/>
          </a:bodyPr>
          <a:lstStyle/>
          <a:p>
            <a:r>
              <a:rPr lang="en-US" altLang="ja-JP" sz="2400"/>
              <a:t>2</a:t>
            </a:r>
            <a:endParaRPr lang="ja-JP" altLang="en-US" sz="2400"/>
          </a:p>
        </p:txBody>
      </p:sp>
      <p:sp>
        <p:nvSpPr>
          <p:cNvPr id="100376" name="テキスト ボックス 66"/>
          <p:cNvSpPr txBox="1">
            <a:spLocks noChangeArrowheads="1"/>
          </p:cNvSpPr>
          <p:nvPr/>
        </p:nvSpPr>
        <p:spPr bwMode="auto">
          <a:xfrm>
            <a:off x="4352925" y="5414963"/>
            <a:ext cx="355600" cy="461962"/>
          </a:xfrm>
          <a:prstGeom prst="rect">
            <a:avLst/>
          </a:prstGeom>
          <a:noFill/>
          <a:ln w="9525">
            <a:noFill/>
            <a:miter lim="800000"/>
            <a:headEnd/>
            <a:tailEnd/>
          </a:ln>
        </p:spPr>
        <p:txBody>
          <a:bodyPr wrap="none">
            <a:spAutoFit/>
          </a:bodyPr>
          <a:lstStyle/>
          <a:p>
            <a:r>
              <a:rPr lang="en-US" altLang="ja-JP" sz="2400"/>
              <a:t>6</a:t>
            </a:r>
            <a:endParaRPr lang="ja-JP" altLang="en-US" sz="2400"/>
          </a:p>
        </p:txBody>
      </p:sp>
      <p:sp>
        <p:nvSpPr>
          <p:cNvPr id="100377" name="テキスト ボックス 67"/>
          <p:cNvSpPr txBox="1">
            <a:spLocks noChangeArrowheads="1"/>
          </p:cNvSpPr>
          <p:nvPr/>
        </p:nvSpPr>
        <p:spPr bwMode="auto">
          <a:xfrm>
            <a:off x="5653088" y="4406900"/>
            <a:ext cx="355600" cy="461963"/>
          </a:xfrm>
          <a:prstGeom prst="rect">
            <a:avLst/>
          </a:prstGeom>
          <a:noFill/>
          <a:ln w="9525">
            <a:noFill/>
            <a:miter lim="800000"/>
            <a:headEnd/>
            <a:tailEnd/>
          </a:ln>
        </p:spPr>
        <p:txBody>
          <a:bodyPr wrap="none">
            <a:spAutoFit/>
          </a:bodyPr>
          <a:lstStyle/>
          <a:p>
            <a:r>
              <a:rPr lang="en-US" altLang="ja-JP" sz="2400"/>
              <a:t>4</a:t>
            </a:r>
            <a:endParaRPr lang="ja-JP" altLang="en-US" sz="2400"/>
          </a:p>
        </p:txBody>
      </p:sp>
      <p:sp>
        <p:nvSpPr>
          <p:cNvPr id="100378" name="テキスト ボックス 68"/>
          <p:cNvSpPr txBox="1">
            <a:spLocks noChangeArrowheads="1"/>
          </p:cNvSpPr>
          <p:nvPr/>
        </p:nvSpPr>
        <p:spPr bwMode="auto">
          <a:xfrm>
            <a:off x="2411413" y="3357563"/>
            <a:ext cx="338137" cy="460375"/>
          </a:xfrm>
          <a:prstGeom prst="rect">
            <a:avLst/>
          </a:prstGeom>
          <a:noFill/>
          <a:ln w="9525">
            <a:noFill/>
            <a:miter lim="800000"/>
            <a:headEnd/>
            <a:tailEnd/>
          </a:ln>
        </p:spPr>
        <p:txBody>
          <a:bodyPr wrap="none">
            <a:spAutoFit/>
          </a:bodyPr>
          <a:lstStyle/>
          <a:p>
            <a:r>
              <a:rPr lang="en-US" altLang="ja-JP" sz="2400"/>
              <a:t>x</a:t>
            </a:r>
            <a:endParaRPr lang="ja-JP" altLang="en-US" sz="2400"/>
          </a:p>
        </p:txBody>
      </p:sp>
      <p:sp>
        <p:nvSpPr>
          <p:cNvPr id="100379" name="テキスト ボックス 70"/>
          <p:cNvSpPr txBox="1">
            <a:spLocks noChangeArrowheads="1"/>
          </p:cNvSpPr>
          <p:nvPr/>
        </p:nvSpPr>
        <p:spPr bwMode="auto">
          <a:xfrm>
            <a:off x="2794000" y="3543300"/>
            <a:ext cx="355600" cy="461963"/>
          </a:xfrm>
          <a:prstGeom prst="rect">
            <a:avLst/>
          </a:prstGeom>
          <a:noFill/>
          <a:ln w="9525">
            <a:noFill/>
            <a:miter lim="800000"/>
            <a:headEnd/>
            <a:tailEnd/>
          </a:ln>
        </p:spPr>
        <p:txBody>
          <a:bodyPr wrap="none">
            <a:spAutoFit/>
          </a:bodyPr>
          <a:lstStyle/>
          <a:p>
            <a:r>
              <a:rPr lang="en-US" altLang="ja-JP" sz="2400"/>
              <a:t>0</a:t>
            </a:r>
            <a:endParaRPr lang="ja-JP" altLang="en-US" sz="2400"/>
          </a:p>
        </p:txBody>
      </p:sp>
      <p:sp>
        <p:nvSpPr>
          <p:cNvPr id="100380" name="テキスト ボックス 71"/>
          <p:cNvSpPr txBox="1">
            <a:spLocks noChangeArrowheads="1"/>
          </p:cNvSpPr>
          <p:nvPr/>
        </p:nvSpPr>
        <p:spPr bwMode="auto">
          <a:xfrm>
            <a:off x="4284663" y="2463800"/>
            <a:ext cx="355600" cy="460375"/>
          </a:xfrm>
          <a:prstGeom prst="rect">
            <a:avLst/>
          </a:prstGeom>
          <a:noFill/>
          <a:ln w="9525">
            <a:noFill/>
            <a:miter lim="800000"/>
            <a:headEnd/>
            <a:tailEnd/>
          </a:ln>
        </p:spPr>
        <p:txBody>
          <a:bodyPr wrap="none">
            <a:spAutoFit/>
          </a:bodyPr>
          <a:lstStyle/>
          <a:p>
            <a:r>
              <a:rPr lang="en-US" altLang="ja-JP" sz="2400"/>
              <a:t>5</a:t>
            </a:r>
            <a:endParaRPr lang="ja-JP" altLang="en-US" sz="2400"/>
          </a:p>
        </p:txBody>
      </p:sp>
      <p:sp>
        <p:nvSpPr>
          <p:cNvPr id="100381" name="テキスト ボックス 72"/>
          <p:cNvSpPr txBox="1">
            <a:spLocks noChangeArrowheads="1"/>
          </p:cNvSpPr>
          <p:nvPr/>
        </p:nvSpPr>
        <p:spPr bwMode="auto">
          <a:xfrm>
            <a:off x="4240213" y="3975100"/>
            <a:ext cx="355600" cy="461963"/>
          </a:xfrm>
          <a:prstGeom prst="rect">
            <a:avLst/>
          </a:prstGeom>
          <a:noFill/>
          <a:ln w="9525">
            <a:noFill/>
            <a:miter lim="800000"/>
            <a:headEnd/>
            <a:tailEnd/>
          </a:ln>
        </p:spPr>
        <p:txBody>
          <a:bodyPr wrap="none">
            <a:spAutoFit/>
          </a:bodyPr>
          <a:lstStyle/>
          <a:p>
            <a:r>
              <a:rPr lang="en-US" altLang="ja-JP" sz="2400"/>
              <a:t>4</a:t>
            </a:r>
            <a:endParaRPr lang="ja-JP" altLang="en-US" sz="2400"/>
          </a:p>
        </p:txBody>
      </p:sp>
      <p:sp>
        <p:nvSpPr>
          <p:cNvPr id="100382" name="テキスト ボックス 73"/>
          <p:cNvSpPr txBox="1">
            <a:spLocks noChangeArrowheads="1"/>
          </p:cNvSpPr>
          <p:nvPr/>
        </p:nvSpPr>
        <p:spPr bwMode="auto">
          <a:xfrm>
            <a:off x="3519488" y="5157788"/>
            <a:ext cx="355600" cy="460375"/>
          </a:xfrm>
          <a:prstGeom prst="rect">
            <a:avLst/>
          </a:prstGeom>
          <a:noFill/>
          <a:ln w="9525">
            <a:noFill/>
            <a:miter lim="800000"/>
            <a:headEnd/>
            <a:tailEnd/>
          </a:ln>
        </p:spPr>
        <p:txBody>
          <a:bodyPr wrap="none">
            <a:spAutoFit/>
          </a:bodyPr>
          <a:lstStyle/>
          <a:p>
            <a:r>
              <a:rPr lang="en-US" altLang="ja-JP" sz="2400"/>
              <a:t>2</a:t>
            </a:r>
            <a:endParaRPr lang="ja-JP" altLang="en-US" sz="2400"/>
          </a:p>
        </p:txBody>
      </p:sp>
      <p:sp>
        <p:nvSpPr>
          <p:cNvPr id="100383" name="テキスト ボックス 74"/>
          <p:cNvSpPr txBox="1">
            <a:spLocks noChangeArrowheads="1"/>
          </p:cNvSpPr>
          <p:nvPr/>
        </p:nvSpPr>
        <p:spPr bwMode="auto">
          <a:xfrm>
            <a:off x="5651500" y="3573463"/>
            <a:ext cx="404813" cy="461962"/>
          </a:xfrm>
          <a:prstGeom prst="rect">
            <a:avLst/>
          </a:prstGeom>
          <a:noFill/>
          <a:ln w="9525">
            <a:noFill/>
            <a:miter lim="800000"/>
            <a:headEnd/>
            <a:tailEnd/>
          </a:ln>
        </p:spPr>
        <p:txBody>
          <a:bodyPr wrap="none">
            <a:spAutoFit/>
          </a:bodyPr>
          <a:lstStyle/>
          <a:p>
            <a:r>
              <a:rPr lang="ja-JP" altLang="en-US" sz="2400"/>
              <a:t>∞</a:t>
            </a:r>
          </a:p>
        </p:txBody>
      </p:sp>
      <p:sp>
        <p:nvSpPr>
          <p:cNvPr id="100384" name="テキスト ボックス 75"/>
          <p:cNvSpPr txBox="1">
            <a:spLocks noChangeArrowheads="1"/>
          </p:cNvSpPr>
          <p:nvPr/>
        </p:nvSpPr>
        <p:spPr bwMode="auto">
          <a:xfrm>
            <a:off x="5103813" y="5157788"/>
            <a:ext cx="404812" cy="460375"/>
          </a:xfrm>
          <a:prstGeom prst="rect">
            <a:avLst/>
          </a:prstGeom>
          <a:noFill/>
          <a:ln w="9525">
            <a:noFill/>
            <a:miter lim="800000"/>
            <a:headEnd/>
            <a:tailEnd/>
          </a:ln>
        </p:spPr>
        <p:txBody>
          <a:bodyPr wrap="none">
            <a:spAutoFit/>
          </a:bodyPr>
          <a:lstStyle/>
          <a:p>
            <a:r>
              <a:rPr lang="ja-JP" altLang="en-US" sz="2400"/>
              <a:t>∞</a:t>
            </a:r>
          </a:p>
        </p:txBody>
      </p:sp>
      <p:sp>
        <p:nvSpPr>
          <p:cNvPr id="100385" name="タイトル 1"/>
          <p:cNvSpPr>
            <a:spLocks noGrp="1"/>
          </p:cNvSpPr>
          <p:nvPr>
            <p:ph type="title"/>
          </p:nvPr>
        </p:nvSpPr>
        <p:spPr/>
        <p:txBody>
          <a:bodyPr/>
          <a:lstStyle/>
          <a:p>
            <a:pPr eaLnBrk="1" hangingPunct="1"/>
            <a:r>
              <a:rPr lang="en-US" altLang="ja-JP"/>
              <a:t>2.3</a:t>
            </a:r>
            <a:r>
              <a:rPr lang="ja-JP" altLang="en-US"/>
              <a:t>　ダイキストラのアルゴリズム</a:t>
            </a:r>
          </a:p>
        </p:txBody>
      </p:sp>
      <p:sp>
        <p:nvSpPr>
          <p:cNvPr id="41" name="コンテンツ プレースホルダー 2"/>
          <p:cNvSpPr txBox="1">
            <a:spLocks/>
          </p:cNvSpPr>
          <p:nvPr/>
        </p:nvSpPr>
        <p:spPr bwMode="auto">
          <a:xfrm>
            <a:off x="609600" y="1989138"/>
            <a:ext cx="8534400" cy="4389437"/>
          </a:xfrm>
          <a:prstGeom prst="rect">
            <a:avLst/>
          </a:prstGeom>
          <a:noFill/>
          <a:ln>
            <a:noFill/>
          </a:ln>
        </p:spPr>
        <p:txBody>
          <a:bodyPr/>
          <a:lstStyle/>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marL="457200" indent="-457200">
              <a:spcBef>
                <a:spcPct val="20000"/>
              </a:spcBef>
              <a:buClr>
                <a:srgbClr val="0BD0D9"/>
              </a:buClr>
              <a:buSzPct val="95000"/>
              <a:defRPr/>
            </a:pPr>
            <a:r>
              <a:rPr lang="ja-JP" altLang="en-US" sz="2400" dirty="0">
                <a:latin typeface="Calibri" pitchFamily="34" charset="0"/>
                <a:ea typeface="+mn-ea"/>
              </a:rPr>
              <a:t>　               </a:t>
            </a:r>
            <a:r>
              <a:rPr lang="en-US" altLang="ja-JP" sz="2400" dirty="0">
                <a:latin typeface="Calibri" pitchFamily="34" charset="0"/>
                <a:ea typeface="ＭＳ Ｐゴシック" charset="-128"/>
              </a:rPr>
              <a:t>2.2. L(v)=L(v’)+w(</a:t>
            </a:r>
            <a:r>
              <a:rPr lang="en-US" altLang="ja-JP" sz="2400" dirty="0" err="1">
                <a:latin typeface="Calibri" pitchFamily="34" charset="0"/>
                <a:ea typeface="ＭＳ Ｐゴシック" charset="-128"/>
              </a:rPr>
              <a:t>v’v</a:t>
            </a:r>
            <a:r>
              <a:rPr lang="en-US" altLang="ja-JP" sz="2400" dirty="0">
                <a:latin typeface="Calibri" pitchFamily="34" charset="0"/>
                <a:ea typeface="ＭＳ Ｐゴシック" charset="-128"/>
              </a:rPr>
              <a:t>)</a:t>
            </a:r>
            <a:r>
              <a:rPr lang="ja-JP" altLang="en-US" sz="2400" dirty="0">
                <a:latin typeface="Calibri" pitchFamily="34" charset="0"/>
                <a:ea typeface="ＭＳ Ｐゴシック" charset="-128"/>
              </a:rPr>
              <a:t>となる</a:t>
            </a:r>
            <a:r>
              <a:rPr lang="en-US" altLang="ja-JP" sz="2400" dirty="0">
                <a:latin typeface="Calibri" pitchFamily="34" charset="0"/>
                <a:ea typeface="ＭＳ Ｐゴシック" charset="-128"/>
              </a:rPr>
              <a:t>v’</a:t>
            </a:r>
            <a:r>
              <a:rPr lang="ja-JP" altLang="en-US" sz="2400" dirty="0">
                <a:latin typeface="Calibri" pitchFamily="34" charset="0"/>
                <a:ea typeface="ＭＳ Ｐゴシック" charset="-128"/>
              </a:rPr>
              <a:t>∈</a:t>
            </a:r>
            <a:r>
              <a:rPr lang="en-US" altLang="ja-JP" sz="2400" dirty="0">
                <a:latin typeface="Calibri" pitchFamily="34" charset="0"/>
                <a:ea typeface="ＭＳ Ｐゴシック" charset="-128"/>
              </a:rPr>
              <a:t>V(T)</a:t>
            </a:r>
            <a:r>
              <a:rPr lang="ja-JP" altLang="en-US" sz="2400" dirty="0">
                <a:latin typeface="Calibri" pitchFamily="34" charset="0"/>
                <a:ea typeface="ＭＳ Ｐゴシック" charset="-128"/>
              </a:rPr>
              <a:t>を探す</a:t>
            </a:r>
            <a:endParaRPr lang="en-US" altLang="ja-JP" sz="2400" dirty="0">
              <a:latin typeface="Calibri" pitchFamily="34" charset="0"/>
              <a:ea typeface="+mn-ea"/>
            </a:endParaRPr>
          </a:p>
        </p:txBody>
      </p:sp>
    </p:spTree>
  </p:cSld>
  <p:clrMapOvr>
    <a:masterClrMapping/>
  </p:clrMapOvr>
  <p:transition advTm="14149"/>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4" name="直線コネクタ 63"/>
          <p:cNvCxnSpPr/>
          <p:nvPr/>
        </p:nvCxnSpPr>
        <p:spPr bwMode="auto">
          <a:xfrm rot="5400000">
            <a:off x="3703638" y="3429000"/>
            <a:ext cx="1441450" cy="0"/>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62" name="直線コネクタ 61"/>
          <p:cNvCxnSpPr/>
          <p:nvPr/>
        </p:nvCxnSpPr>
        <p:spPr bwMode="auto">
          <a:xfrm rot="16200000" flipH="1">
            <a:off x="4271963" y="4356100"/>
            <a:ext cx="1270000" cy="908050"/>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9" name="直線コネクタ 8"/>
          <p:cNvCxnSpPr/>
          <p:nvPr/>
        </p:nvCxnSpPr>
        <p:spPr bwMode="auto">
          <a:xfrm>
            <a:off x="4452938" y="2733675"/>
            <a:ext cx="1412875" cy="1055688"/>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sp>
        <p:nvSpPr>
          <p:cNvPr id="101381" name="テキスト ボックス 32"/>
          <p:cNvSpPr txBox="1">
            <a:spLocks noChangeArrowheads="1"/>
          </p:cNvSpPr>
          <p:nvPr/>
        </p:nvSpPr>
        <p:spPr bwMode="auto">
          <a:xfrm>
            <a:off x="3421063" y="2751138"/>
            <a:ext cx="355600" cy="461962"/>
          </a:xfrm>
          <a:prstGeom prst="rect">
            <a:avLst/>
          </a:prstGeom>
          <a:noFill/>
          <a:ln w="9525">
            <a:noFill/>
            <a:miter lim="800000"/>
            <a:headEnd/>
            <a:tailEnd/>
          </a:ln>
        </p:spPr>
        <p:txBody>
          <a:bodyPr wrap="none">
            <a:spAutoFit/>
          </a:bodyPr>
          <a:lstStyle/>
          <a:p>
            <a:r>
              <a:rPr lang="en-US" altLang="ja-JP" sz="2400"/>
              <a:t>5</a:t>
            </a:r>
            <a:endParaRPr lang="ja-JP" altLang="en-US" sz="2400"/>
          </a:p>
        </p:txBody>
      </p:sp>
      <p:cxnSp>
        <p:nvCxnSpPr>
          <p:cNvPr id="44" name="直線コネクタ 43"/>
          <p:cNvCxnSpPr/>
          <p:nvPr/>
        </p:nvCxnSpPr>
        <p:spPr bwMode="auto">
          <a:xfrm rot="16200000" flipH="1">
            <a:off x="2579688" y="4248150"/>
            <a:ext cx="1630362" cy="763588"/>
          </a:xfrm>
          <a:prstGeom prst="line">
            <a:avLst/>
          </a:prstGeom>
          <a:ln w="38100">
            <a:solidFill>
              <a:srgbClr val="FFFF00"/>
            </a:solidFill>
          </a:ln>
        </p:spPr>
        <p:style>
          <a:lnRef idx="1">
            <a:schemeClr val="dk1"/>
          </a:lnRef>
          <a:fillRef idx="0">
            <a:schemeClr val="dk1"/>
          </a:fillRef>
          <a:effectRef idx="0">
            <a:schemeClr val="dk1"/>
          </a:effectRef>
          <a:fontRef idx="minor">
            <a:schemeClr val="tx1"/>
          </a:fontRef>
        </p:style>
      </p:cxnSp>
      <p:cxnSp>
        <p:nvCxnSpPr>
          <p:cNvPr id="46" name="直線コネクタ 45"/>
          <p:cNvCxnSpPr/>
          <p:nvPr/>
        </p:nvCxnSpPr>
        <p:spPr bwMode="auto">
          <a:xfrm>
            <a:off x="3733800" y="5399088"/>
            <a:ext cx="1555750" cy="46037"/>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48" name="直線コネクタ 47"/>
          <p:cNvCxnSpPr/>
          <p:nvPr/>
        </p:nvCxnSpPr>
        <p:spPr bwMode="auto">
          <a:xfrm rot="5400000" flipH="1" flipV="1">
            <a:off x="4787106" y="4320382"/>
            <a:ext cx="1609725" cy="547688"/>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50" name="直線コネクタ 49"/>
          <p:cNvCxnSpPr/>
          <p:nvPr/>
        </p:nvCxnSpPr>
        <p:spPr bwMode="auto">
          <a:xfrm rot="10800000" flipV="1">
            <a:off x="2984500" y="2708275"/>
            <a:ext cx="1439863" cy="1081088"/>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52" name="直線コネクタ 51"/>
          <p:cNvCxnSpPr/>
          <p:nvPr/>
        </p:nvCxnSpPr>
        <p:spPr bwMode="auto">
          <a:xfrm>
            <a:off x="3057525" y="3789363"/>
            <a:ext cx="1366838" cy="406400"/>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54" name="直線コネクタ 53"/>
          <p:cNvCxnSpPr/>
          <p:nvPr/>
        </p:nvCxnSpPr>
        <p:spPr bwMode="auto">
          <a:xfrm rot="5400000" flipH="1" flipV="1">
            <a:off x="3431382" y="4452143"/>
            <a:ext cx="1295400" cy="690563"/>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sp>
        <p:nvSpPr>
          <p:cNvPr id="21" name="円/楕円 20"/>
          <p:cNvSpPr>
            <a:spLocks noChangeAspect="1"/>
          </p:cNvSpPr>
          <p:nvPr/>
        </p:nvSpPr>
        <p:spPr bwMode="auto">
          <a:xfrm>
            <a:off x="4137025" y="2420938"/>
            <a:ext cx="601663" cy="604837"/>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6" name="円/楕円 35"/>
          <p:cNvSpPr>
            <a:spLocks noChangeAspect="1"/>
          </p:cNvSpPr>
          <p:nvPr/>
        </p:nvSpPr>
        <p:spPr bwMode="auto">
          <a:xfrm>
            <a:off x="2700338" y="3500438"/>
            <a:ext cx="600075" cy="604837"/>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7" name="円/楕円 36"/>
          <p:cNvSpPr>
            <a:spLocks noChangeAspect="1"/>
          </p:cNvSpPr>
          <p:nvPr/>
        </p:nvSpPr>
        <p:spPr bwMode="auto">
          <a:xfrm>
            <a:off x="3419475" y="5084763"/>
            <a:ext cx="601663" cy="604837"/>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8" name="円/楕円 37"/>
          <p:cNvSpPr>
            <a:spLocks noChangeAspect="1"/>
          </p:cNvSpPr>
          <p:nvPr/>
        </p:nvSpPr>
        <p:spPr bwMode="auto">
          <a:xfrm>
            <a:off x="4137025" y="3860800"/>
            <a:ext cx="601663" cy="606425"/>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4" name="円/楕円 33"/>
          <p:cNvSpPr>
            <a:spLocks noChangeAspect="1"/>
          </p:cNvSpPr>
          <p:nvPr/>
        </p:nvSpPr>
        <p:spPr bwMode="auto">
          <a:xfrm>
            <a:off x="5576888" y="3500438"/>
            <a:ext cx="601662" cy="606425"/>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5" name="円/楕円 34"/>
          <p:cNvSpPr>
            <a:spLocks noChangeAspect="1"/>
          </p:cNvSpPr>
          <p:nvPr/>
        </p:nvSpPr>
        <p:spPr bwMode="auto">
          <a:xfrm>
            <a:off x="5003800" y="5084763"/>
            <a:ext cx="601663" cy="606425"/>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01394" name="テキスト ボックス 55"/>
          <p:cNvSpPr txBox="1">
            <a:spLocks noChangeArrowheads="1"/>
          </p:cNvSpPr>
          <p:nvPr/>
        </p:nvSpPr>
        <p:spPr bwMode="auto">
          <a:xfrm>
            <a:off x="3573463" y="3543300"/>
            <a:ext cx="355600" cy="461963"/>
          </a:xfrm>
          <a:prstGeom prst="rect">
            <a:avLst/>
          </a:prstGeom>
          <a:noFill/>
          <a:ln w="9525">
            <a:noFill/>
            <a:miter lim="800000"/>
            <a:headEnd/>
            <a:tailEnd/>
          </a:ln>
        </p:spPr>
        <p:txBody>
          <a:bodyPr wrap="none">
            <a:spAutoFit/>
          </a:bodyPr>
          <a:lstStyle/>
          <a:p>
            <a:r>
              <a:rPr lang="en-US" altLang="ja-JP" sz="2400"/>
              <a:t>4</a:t>
            </a:r>
            <a:endParaRPr lang="ja-JP" altLang="en-US" sz="2400"/>
          </a:p>
        </p:txBody>
      </p:sp>
      <p:sp>
        <p:nvSpPr>
          <p:cNvPr id="101395" name="テキスト ボックス 56"/>
          <p:cNvSpPr txBox="1">
            <a:spLocks noChangeArrowheads="1"/>
          </p:cNvSpPr>
          <p:nvPr/>
        </p:nvSpPr>
        <p:spPr bwMode="auto">
          <a:xfrm>
            <a:off x="3776663" y="4437063"/>
            <a:ext cx="357187" cy="461962"/>
          </a:xfrm>
          <a:prstGeom prst="rect">
            <a:avLst/>
          </a:prstGeom>
          <a:noFill/>
          <a:ln w="9525">
            <a:noFill/>
            <a:miter lim="800000"/>
            <a:headEnd/>
            <a:tailEnd/>
          </a:ln>
        </p:spPr>
        <p:txBody>
          <a:bodyPr wrap="none">
            <a:spAutoFit/>
          </a:bodyPr>
          <a:lstStyle/>
          <a:p>
            <a:r>
              <a:rPr lang="en-US" altLang="ja-JP" sz="2400"/>
              <a:t>3</a:t>
            </a:r>
            <a:endParaRPr lang="ja-JP" altLang="en-US" sz="2400"/>
          </a:p>
        </p:txBody>
      </p:sp>
      <p:sp>
        <p:nvSpPr>
          <p:cNvPr id="101396" name="テキスト ボックス 57"/>
          <p:cNvSpPr txBox="1">
            <a:spLocks noChangeArrowheads="1"/>
          </p:cNvSpPr>
          <p:nvPr/>
        </p:nvSpPr>
        <p:spPr bwMode="auto">
          <a:xfrm>
            <a:off x="2984500" y="4406900"/>
            <a:ext cx="357188" cy="461963"/>
          </a:xfrm>
          <a:prstGeom prst="rect">
            <a:avLst/>
          </a:prstGeom>
          <a:noFill/>
          <a:ln w="9525">
            <a:noFill/>
            <a:miter lim="800000"/>
            <a:headEnd/>
            <a:tailEnd/>
          </a:ln>
        </p:spPr>
        <p:txBody>
          <a:bodyPr wrap="none">
            <a:spAutoFit/>
          </a:bodyPr>
          <a:lstStyle/>
          <a:p>
            <a:r>
              <a:rPr lang="en-US" altLang="ja-JP" sz="2400"/>
              <a:t>2</a:t>
            </a:r>
            <a:endParaRPr lang="ja-JP" altLang="en-US" sz="2400"/>
          </a:p>
        </p:txBody>
      </p:sp>
      <p:sp>
        <p:nvSpPr>
          <p:cNvPr id="101397" name="テキスト ボックス 58"/>
          <p:cNvSpPr txBox="1">
            <a:spLocks noChangeArrowheads="1"/>
          </p:cNvSpPr>
          <p:nvPr/>
        </p:nvSpPr>
        <p:spPr bwMode="auto">
          <a:xfrm>
            <a:off x="5073650" y="2708275"/>
            <a:ext cx="355600" cy="461963"/>
          </a:xfrm>
          <a:prstGeom prst="rect">
            <a:avLst/>
          </a:prstGeom>
          <a:noFill/>
          <a:ln w="9525">
            <a:noFill/>
            <a:miter lim="800000"/>
            <a:headEnd/>
            <a:tailEnd/>
          </a:ln>
        </p:spPr>
        <p:txBody>
          <a:bodyPr wrap="none">
            <a:spAutoFit/>
          </a:bodyPr>
          <a:lstStyle/>
          <a:p>
            <a:r>
              <a:rPr lang="en-US" altLang="ja-JP" sz="2400"/>
              <a:t>6</a:t>
            </a:r>
            <a:endParaRPr lang="ja-JP" altLang="en-US" sz="2400"/>
          </a:p>
        </p:txBody>
      </p:sp>
      <p:sp>
        <p:nvSpPr>
          <p:cNvPr id="101398" name="テキスト ボックス 59"/>
          <p:cNvSpPr txBox="1">
            <a:spLocks noChangeArrowheads="1"/>
          </p:cNvSpPr>
          <p:nvPr/>
        </p:nvSpPr>
        <p:spPr bwMode="auto">
          <a:xfrm>
            <a:off x="4497388" y="3255963"/>
            <a:ext cx="355600" cy="460375"/>
          </a:xfrm>
          <a:prstGeom prst="rect">
            <a:avLst/>
          </a:prstGeom>
          <a:noFill/>
          <a:ln w="9525">
            <a:noFill/>
            <a:miter lim="800000"/>
            <a:headEnd/>
            <a:tailEnd/>
          </a:ln>
        </p:spPr>
        <p:txBody>
          <a:bodyPr wrap="none">
            <a:spAutoFit/>
          </a:bodyPr>
          <a:lstStyle/>
          <a:p>
            <a:r>
              <a:rPr lang="en-US" altLang="ja-JP" sz="2400"/>
              <a:t>2</a:t>
            </a:r>
            <a:endParaRPr lang="ja-JP" altLang="en-US" sz="2400"/>
          </a:p>
        </p:txBody>
      </p:sp>
      <p:sp>
        <p:nvSpPr>
          <p:cNvPr id="101399" name="テキスト ボックス 60"/>
          <p:cNvSpPr txBox="1">
            <a:spLocks noChangeArrowheads="1"/>
          </p:cNvSpPr>
          <p:nvPr/>
        </p:nvSpPr>
        <p:spPr bwMode="auto">
          <a:xfrm>
            <a:off x="4860925" y="4406900"/>
            <a:ext cx="355600" cy="461963"/>
          </a:xfrm>
          <a:prstGeom prst="rect">
            <a:avLst/>
          </a:prstGeom>
          <a:noFill/>
          <a:ln w="9525">
            <a:noFill/>
            <a:miter lim="800000"/>
            <a:headEnd/>
            <a:tailEnd/>
          </a:ln>
        </p:spPr>
        <p:txBody>
          <a:bodyPr wrap="none">
            <a:spAutoFit/>
          </a:bodyPr>
          <a:lstStyle/>
          <a:p>
            <a:r>
              <a:rPr lang="en-US" altLang="ja-JP" sz="2400"/>
              <a:t>2</a:t>
            </a:r>
            <a:endParaRPr lang="ja-JP" altLang="en-US" sz="2400"/>
          </a:p>
        </p:txBody>
      </p:sp>
      <p:sp>
        <p:nvSpPr>
          <p:cNvPr id="101400" name="テキスト ボックス 66"/>
          <p:cNvSpPr txBox="1">
            <a:spLocks noChangeArrowheads="1"/>
          </p:cNvSpPr>
          <p:nvPr/>
        </p:nvSpPr>
        <p:spPr bwMode="auto">
          <a:xfrm>
            <a:off x="4352925" y="5414963"/>
            <a:ext cx="355600" cy="461962"/>
          </a:xfrm>
          <a:prstGeom prst="rect">
            <a:avLst/>
          </a:prstGeom>
          <a:noFill/>
          <a:ln w="9525">
            <a:noFill/>
            <a:miter lim="800000"/>
            <a:headEnd/>
            <a:tailEnd/>
          </a:ln>
        </p:spPr>
        <p:txBody>
          <a:bodyPr wrap="none">
            <a:spAutoFit/>
          </a:bodyPr>
          <a:lstStyle/>
          <a:p>
            <a:r>
              <a:rPr lang="en-US" altLang="ja-JP" sz="2400"/>
              <a:t>6</a:t>
            </a:r>
            <a:endParaRPr lang="ja-JP" altLang="en-US" sz="2400"/>
          </a:p>
        </p:txBody>
      </p:sp>
      <p:sp>
        <p:nvSpPr>
          <p:cNvPr id="101401" name="テキスト ボックス 67"/>
          <p:cNvSpPr txBox="1">
            <a:spLocks noChangeArrowheads="1"/>
          </p:cNvSpPr>
          <p:nvPr/>
        </p:nvSpPr>
        <p:spPr bwMode="auto">
          <a:xfrm>
            <a:off x="5653088" y="4406900"/>
            <a:ext cx="355600" cy="461963"/>
          </a:xfrm>
          <a:prstGeom prst="rect">
            <a:avLst/>
          </a:prstGeom>
          <a:noFill/>
          <a:ln w="9525">
            <a:noFill/>
            <a:miter lim="800000"/>
            <a:headEnd/>
            <a:tailEnd/>
          </a:ln>
        </p:spPr>
        <p:txBody>
          <a:bodyPr wrap="none">
            <a:spAutoFit/>
          </a:bodyPr>
          <a:lstStyle/>
          <a:p>
            <a:r>
              <a:rPr lang="en-US" altLang="ja-JP" sz="2400"/>
              <a:t>4</a:t>
            </a:r>
            <a:endParaRPr lang="ja-JP" altLang="en-US" sz="2400"/>
          </a:p>
        </p:txBody>
      </p:sp>
      <p:sp>
        <p:nvSpPr>
          <p:cNvPr id="101402" name="テキスト ボックス 68"/>
          <p:cNvSpPr txBox="1">
            <a:spLocks noChangeArrowheads="1"/>
          </p:cNvSpPr>
          <p:nvPr/>
        </p:nvSpPr>
        <p:spPr bwMode="auto">
          <a:xfrm>
            <a:off x="2411413" y="3357563"/>
            <a:ext cx="338137" cy="460375"/>
          </a:xfrm>
          <a:prstGeom prst="rect">
            <a:avLst/>
          </a:prstGeom>
          <a:noFill/>
          <a:ln w="9525">
            <a:noFill/>
            <a:miter lim="800000"/>
            <a:headEnd/>
            <a:tailEnd/>
          </a:ln>
        </p:spPr>
        <p:txBody>
          <a:bodyPr wrap="none">
            <a:spAutoFit/>
          </a:bodyPr>
          <a:lstStyle/>
          <a:p>
            <a:r>
              <a:rPr lang="en-US" altLang="ja-JP" sz="2400"/>
              <a:t>x</a:t>
            </a:r>
            <a:endParaRPr lang="ja-JP" altLang="en-US" sz="2400"/>
          </a:p>
        </p:txBody>
      </p:sp>
      <p:sp>
        <p:nvSpPr>
          <p:cNvPr id="101403" name="テキスト ボックス 70"/>
          <p:cNvSpPr txBox="1">
            <a:spLocks noChangeArrowheads="1"/>
          </p:cNvSpPr>
          <p:nvPr/>
        </p:nvSpPr>
        <p:spPr bwMode="auto">
          <a:xfrm>
            <a:off x="2794000" y="3543300"/>
            <a:ext cx="355600" cy="461963"/>
          </a:xfrm>
          <a:prstGeom prst="rect">
            <a:avLst/>
          </a:prstGeom>
          <a:noFill/>
          <a:ln w="9525">
            <a:noFill/>
            <a:miter lim="800000"/>
            <a:headEnd/>
            <a:tailEnd/>
          </a:ln>
        </p:spPr>
        <p:txBody>
          <a:bodyPr wrap="none">
            <a:spAutoFit/>
          </a:bodyPr>
          <a:lstStyle/>
          <a:p>
            <a:r>
              <a:rPr lang="en-US" altLang="ja-JP" sz="2400"/>
              <a:t>0</a:t>
            </a:r>
            <a:endParaRPr lang="ja-JP" altLang="en-US" sz="2400"/>
          </a:p>
        </p:txBody>
      </p:sp>
      <p:sp>
        <p:nvSpPr>
          <p:cNvPr id="101404" name="テキスト ボックス 71"/>
          <p:cNvSpPr txBox="1">
            <a:spLocks noChangeArrowheads="1"/>
          </p:cNvSpPr>
          <p:nvPr/>
        </p:nvSpPr>
        <p:spPr bwMode="auto">
          <a:xfrm>
            <a:off x="4284663" y="2463800"/>
            <a:ext cx="355600" cy="460375"/>
          </a:xfrm>
          <a:prstGeom prst="rect">
            <a:avLst/>
          </a:prstGeom>
          <a:noFill/>
          <a:ln w="9525">
            <a:noFill/>
            <a:miter lim="800000"/>
            <a:headEnd/>
            <a:tailEnd/>
          </a:ln>
        </p:spPr>
        <p:txBody>
          <a:bodyPr wrap="none">
            <a:spAutoFit/>
          </a:bodyPr>
          <a:lstStyle/>
          <a:p>
            <a:r>
              <a:rPr lang="en-US" altLang="ja-JP" sz="2400"/>
              <a:t>5</a:t>
            </a:r>
            <a:endParaRPr lang="ja-JP" altLang="en-US" sz="2400"/>
          </a:p>
        </p:txBody>
      </p:sp>
      <p:sp>
        <p:nvSpPr>
          <p:cNvPr id="101405" name="テキスト ボックス 72"/>
          <p:cNvSpPr txBox="1">
            <a:spLocks noChangeArrowheads="1"/>
          </p:cNvSpPr>
          <p:nvPr/>
        </p:nvSpPr>
        <p:spPr bwMode="auto">
          <a:xfrm>
            <a:off x="4240213" y="3975100"/>
            <a:ext cx="355600" cy="461963"/>
          </a:xfrm>
          <a:prstGeom prst="rect">
            <a:avLst/>
          </a:prstGeom>
          <a:noFill/>
          <a:ln w="9525">
            <a:noFill/>
            <a:miter lim="800000"/>
            <a:headEnd/>
            <a:tailEnd/>
          </a:ln>
        </p:spPr>
        <p:txBody>
          <a:bodyPr wrap="none">
            <a:spAutoFit/>
          </a:bodyPr>
          <a:lstStyle/>
          <a:p>
            <a:r>
              <a:rPr lang="en-US" altLang="ja-JP" sz="2400"/>
              <a:t>4</a:t>
            </a:r>
            <a:endParaRPr lang="ja-JP" altLang="en-US" sz="2400"/>
          </a:p>
        </p:txBody>
      </p:sp>
      <p:sp>
        <p:nvSpPr>
          <p:cNvPr id="101406" name="テキスト ボックス 73"/>
          <p:cNvSpPr txBox="1">
            <a:spLocks noChangeArrowheads="1"/>
          </p:cNvSpPr>
          <p:nvPr/>
        </p:nvSpPr>
        <p:spPr bwMode="auto">
          <a:xfrm>
            <a:off x="3519488" y="5157788"/>
            <a:ext cx="355600" cy="460375"/>
          </a:xfrm>
          <a:prstGeom prst="rect">
            <a:avLst/>
          </a:prstGeom>
          <a:noFill/>
          <a:ln w="9525">
            <a:noFill/>
            <a:miter lim="800000"/>
            <a:headEnd/>
            <a:tailEnd/>
          </a:ln>
        </p:spPr>
        <p:txBody>
          <a:bodyPr wrap="none">
            <a:spAutoFit/>
          </a:bodyPr>
          <a:lstStyle/>
          <a:p>
            <a:r>
              <a:rPr lang="en-US" altLang="ja-JP" sz="2400"/>
              <a:t>2</a:t>
            </a:r>
            <a:endParaRPr lang="ja-JP" altLang="en-US" sz="2400"/>
          </a:p>
        </p:txBody>
      </p:sp>
      <p:sp>
        <p:nvSpPr>
          <p:cNvPr id="101407" name="テキスト ボックス 74"/>
          <p:cNvSpPr txBox="1">
            <a:spLocks noChangeArrowheads="1"/>
          </p:cNvSpPr>
          <p:nvPr/>
        </p:nvSpPr>
        <p:spPr bwMode="auto">
          <a:xfrm>
            <a:off x="5651500" y="3573463"/>
            <a:ext cx="404813" cy="461962"/>
          </a:xfrm>
          <a:prstGeom prst="rect">
            <a:avLst/>
          </a:prstGeom>
          <a:noFill/>
          <a:ln w="9525">
            <a:noFill/>
            <a:miter lim="800000"/>
            <a:headEnd/>
            <a:tailEnd/>
          </a:ln>
        </p:spPr>
        <p:txBody>
          <a:bodyPr wrap="none">
            <a:spAutoFit/>
          </a:bodyPr>
          <a:lstStyle/>
          <a:p>
            <a:r>
              <a:rPr lang="ja-JP" altLang="en-US" sz="2400"/>
              <a:t>∞</a:t>
            </a:r>
          </a:p>
        </p:txBody>
      </p:sp>
      <p:sp>
        <p:nvSpPr>
          <p:cNvPr id="101408" name="テキスト ボックス 75"/>
          <p:cNvSpPr txBox="1">
            <a:spLocks noChangeArrowheads="1"/>
          </p:cNvSpPr>
          <p:nvPr/>
        </p:nvSpPr>
        <p:spPr bwMode="auto">
          <a:xfrm>
            <a:off x="5103813" y="5157788"/>
            <a:ext cx="355600" cy="460375"/>
          </a:xfrm>
          <a:prstGeom prst="rect">
            <a:avLst/>
          </a:prstGeom>
          <a:noFill/>
          <a:ln w="9525">
            <a:noFill/>
            <a:miter lim="800000"/>
            <a:headEnd/>
            <a:tailEnd/>
          </a:ln>
        </p:spPr>
        <p:txBody>
          <a:bodyPr wrap="none">
            <a:spAutoFit/>
          </a:bodyPr>
          <a:lstStyle/>
          <a:p>
            <a:r>
              <a:rPr lang="en-US" altLang="ja-JP" sz="2400"/>
              <a:t>8</a:t>
            </a:r>
            <a:endParaRPr lang="ja-JP" altLang="en-US" sz="2400"/>
          </a:p>
        </p:txBody>
      </p:sp>
      <p:sp>
        <p:nvSpPr>
          <p:cNvPr id="101409" name="タイトル 1"/>
          <p:cNvSpPr>
            <a:spLocks noGrp="1"/>
          </p:cNvSpPr>
          <p:nvPr>
            <p:ph type="title"/>
          </p:nvPr>
        </p:nvSpPr>
        <p:spPr/>
        <p:txBody>
          <a:bodyPr/>
          <a:lstStyle/>
          <a:p>
            <a:pPr eaLnBrk="1" hangingPunct="1"/>
            <a:r>
              <a:rPr lang="en-US" altLang="ja-JP"/>
              <a:t>2.3</a:t>
            </a:r>
            <a:r>
              <a:rPr lang="ja-JP" altLang="en-US"/>
              <a:t>　ダイキストラのアルゴリズム</a:t>
            </a:r>
          </a:p>
        </p:txBody>
      </p:sp>
      <p:sp>
        <p:nvSpPr>
          <p:cNvPr id="41" name="コンテンツ プレースホルダー 2"/>
          <p:cNvSpPr txBox="1">
            <a:spLocks/>
          </p:cNvSpPr>
          <p:nvPr/>
        </p:nvSpPr>
        <p:spPr bwMode="auto">
          <a:xfrm>
            <a:off x="609600" y="1989138"/>
            <a:ext cx="8534400" cy="4389437"/>
          </a:xfrm>
          <a:prstGeom prst="rect">
            <a:avLst/>
          </a:prstGeom>
          <a:noFill/>
          <a:ln>
            <a:noFill/>
          </a:ln>
        </p:spPr>
        <p:txBody>
          <a:bodyPr/>
          <a:lstStyle/>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marL="273050" indent="-273050">
              <a:spcBef>
                <a:spcPct val="20000"/>
              </a:spcBef>
              <a:buClr>
                <a:srgbClr val="0BD0D9"/>
              </a:buClr>
              <a:buSzPct val="95000"/>
              <a:defRPr/>
            </a:pPr>
            <a:r>
              <a:rPr lang="ja-JP" altLang="en-US" sz="2400" dirty="0">
                <a:latin typeface="Calibri" pitchFamily="34" charset="0"/>
                <a:ea typeface="+mn-ea"/>
              </a:rPr>
              <a:t>　　　　</a:t>
            </a:r>
            <a:r>
              <a:rPr lang="en-US" altLang="ja-JP" sz="2400" dirty="0">
                <a:latin typeface="Calibri" pitchFamily="34" charset="0"/>
                <a:ea typeface="ＭＳ Ｐゴシック" charset="-128"/>
              </a:rPr>
              <a:t> 2.3. </a:t>
            </a:r>
            <a:r>
              <a:rPr lang="en-US" altLang="ja-JP" sz="2400" dirty="0" err="1">
                <a:latin typeface="Calibri" pitchFamily="34" charset="0"/>
                <a:ea typeface="ＭＳ Ｐゴシック" charset="-128"/>
              </a:rPr>
              <a:t>uv</a:t>
            </a:r>
            <a:r>
              <a:rPr lang="ja-JP" altLang="en-US" sz="2400" dirty="0">
                <a:latin typeface="Calibri" pitchFamily="34" charset="0"/>
                <a:ea typeface="ＭＳ Ｐゴシック" charset="-128"/>
              </a:rPr>
              <a:t>∈</a:t>
            </a:r>
            <a:r>
              <a:rPr lang="en-US" altLang="ja-JP" sz="2400" dirty="0">
                <a:latin typeface="Calibri" pitchFamily="34" charset="0"/>
                <a:ea typeface="ＭＳ Ｐゴシック" charset="-128"/>
              </a:rPr>
              <a:t>E(G)</a:t>
            </a:r>
            <a:r>
              <a:rPr lang="ja-JP" altLang="en-US" sz="2400" dirty="0">
                <a:latin typeface="Calibri" pitchFamily="34" charset="0"/>
                <a:ea typeface="ＭＳ Ｐゴシック" charset="-128"/>
              </a:rPr>
              <a:t>となる任意の</a:t>
            </a:r>
            <a:r>
              <a:rPr lang="en-US" altLang="ja-JP" sz="2400" dirty="0">
                <a:latin typeface="Calibri" pitchFamily="34" charset="0"/>
                <a:ea typeface="ＭＳ Ｐゴシック" charset="-128"/>
              </a:rPr>
              <a:t>u</a:t>
            </a:r>
            <a:r>
              <a:rPr lang="ja-JP" altLang="en-US" sz="2400" dirty="0">
                <a:latin typeface="Calibri" pitchFamily="34" charset="0"/>
                <a:ea typeface="ＭＳ Ｐゴシック" charset="-128"/>
              </a:rPr>
              <a:t>∈</a:t>
            </a:r>
            <a:r>
              <a:rPr lang="en-US" altLang="ja-JP" sz="2400" dirty="0">
                <a:latin typeface="Calibri" pitchFamily="34" charset="0"/>
                <a:ea typeface="ＭＳ Ｐゴシック" charset="-128"/>
              </a:rPr>
              <a:t>V(G)-V(T)</a:t>
            </a:r>
            <a:r>
              <a:rPr lang="ja-JP" altLang="en-US" sz="2400" dirty="0">
                <a:latin typeface="Calibri" pitchFamily="34" charset="0"/>
                <a:ea typeface="ＭＳ Ｐゴシック" charset="-128"/>
              </a:rPr>
              <a:t>に対して，</a:t>
            </a:r>
            <a:endParaRPr lang="en-US" altLang="ja-JP" sz="2400" dirty="0">
              <a:latin typeface="Calibri" pitchFamily="34" charset="0"/>
              <a:ea typeface="ＭＳ Ｐゴシック" charset="-128"/>
            </a:endParaRPr>
          </a:p>
          <a:p>
            <a:pPr marL="273050" indent="-273050">
              <a:spcBef>
                <a:spcPct val="20000"/>
              </a:spcBef>
              <a:buClr>
                <a:srgbClr val="0BD0D9"/>
              </a:buClr>
              <a:buSzPct val="95000"/>
              <a:defRPr/>
            </a:pPr>
            <a:r>
              <a:rPr lang="ja-JP" altLang="en-US" sz="2400" dirty="0">
                <a:latin typeface="Calibri" pitchFamily="34" charset="0"/>
                <a:ea typeface="ＭＳ Ｐゴシック" charset="-128"/>
              </a:rPr>
              <a:t>　　　　　     </a:t>
            </a:r>
            <a:r>
              <a:rPr lang="en-US" altLang="ja-JP" sz="2400" dirty="0">
                <a:latin typeface="Calibri" pitchFamily="34" charset="0"/>
                <a:ea typeface="ＭＳ Ｐゴシック" charset="-128"/>
              </a:rPr>
              <a:t>L(u)&gt;L(v)+w(</a:t>
            </a:r>
            <a:r>
              <a:rPr lang="en-US" altLang="ja-JP" sz="2400" dirty="0" err="1">
                <a:latin typeface="Calibri" pitchFamily="34" charset="0"/>
                <a:ea typeface="ＭＳ Ｐゴシック" charset="-128"/>
              </a:rPr>
              <a:t>uv</a:t>
            </a:r>
            <a:r>
              <a:rPr lang="en-US" altLang="ja-JP" sz="2400" dirty="0">
                <a:latin typeface="Calibri" pitchFamily="34" charset="0"/>
                <a:ea typeface="ＭＳ Ｐゴシック" charset="-128"/>
              </a:rPr>
              <a:t>)</a:t>
            </a:r>
            <a:r>
              <a:rPr lang="ja-JP" altLang="en-US" sz="2400" dirty="0">
                <a:latin typeface="Calibri" pitchFamily="34" charset="0"/>
                <a:ea typeface="ＭＳ Ｐゴシック" charset="-128"/>
              </a:rPr>
              <a:t>ならば</a:t>
            </a:r>
            <a:r>
              <a:rPr lang="en-US" altLang="ja-JP" sz="2400" dirty="0">
                <a:latin typeface="Calibri" pitchFamily="34" charset="0"/>
                <a:ea typeface="ＭＳ Ｐゴシック" charset="-128"/>
              </a:rPr>
              <a:t>L(u)=L(v)+w(</a:t>
            </a:r>
            <a:r>
              <a:rPr lang="en-US" altLang="ja-JP" sz="2400" dirty="0" err="1">
                <a:latin typeface="Calibri" pitchFamily="34" charset="0"/>
                <a:ea typeface="ＭＳ Ｐゴシック" charset="-128"/>
              </a:rPr>
              <a:t>uv</a:t>
            </a:r>
            <a:r>
              <a:rPr lang="en-US" altLang="ja-JP" sz="2400" dirty="0">
                <a:latin typeface="Calibri" pitchFamily="34" charset="0"/>
                <a:ea typeface="ＭＳ Ｐゴシック" charset="-128"/>
              </a:rPr>
              <a:t>)</a:t>
            </a:r>
            <a:r>
              <a:rPr lang="ja-JP" altLang="en-US" sz="2400" dirty="0">
                <a:latin typeface="Calibri" pitchFamily="34" charset="0"/>
                <a:ea typeface="ＭＳ Ｐゴシック" charset="-128"/>
              </a:rPr>
              <a:t>とする</a:t>
            </a:r>
            <a:endParaRPr lang="en-US" altLang="ja-JP" sz="2400" dirty="0">
              <a:latin typeface="Calibri" pitchFamily="34" charset="0"/>
              <a:ea typeface="+mn-ea"/>
            </a:endParaRPr>
          </a:p>
        </p:txBody>
      </p:sp>
    </p:spTree>
  </p:cSld>
  <p:clrMapOvr>
    <a:masterClrMapping/>
  </p:clrMapOvr>
  <p:transition advTm="14149"/>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4" name="直線コネクタ 63"/>
          <p:cNvCxnSpPr/>
          <p:nvPr/>
        </p:nvCxnSpPr>
        <p:spPr bwMode="auto">
          <a:xfrm rot="5400000">
            <a:off x="3703638" y="3429000"/>
            <a:ext cx="1441450" cy="0"/>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62" name="直線コネクタ 61"/>
          <p:cNvCxnSpPr/>
          <p:nvPr/>
        </p:nvCxnSpPr>
        <p:spPr bwMode="auto">
          <a:xfrm rot="16200000" flipH="1">
            <a:off x="4271963" y="4356100"/>
            <a:ext cx="1270000" cy="908050"/>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9" name="直線コネクタ 8"/>
          <p:cNvCxnSpPr/>
          <p:nvPr/>
        </p:nvCxnSpPr>
        <p:spPr bwMode="auto">
          <a:xfrm>
            <a:off x="4452938" y="2733675"/>
            <a:ext cx="1412875" cy="1055688"/>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sp>
        <p:nvSpPr>
          <p:cNvPr id="102405" name="テキスト ボックス 32"/>
          <p:cNvSpPr txBox="1">
            <a:spLocks noChangeArrowheads="1"/>
          </p:cNvSpPr>
          <p:nvPr/>
        </p:nvSpPr>
        <p:spPr bwMode="auto">
          <a:xfrm>
            <a:off x="3421063" y="2751138"/>
            <a:ext cx="355600" cy="461962"/>
          </a:xfrm>
          <a:prstGeom prst="rect">
            <a:avLst/>
          </a:prstGeom>
          <a:noFill/>
          <a:ln w="9525">
            <a:noFill/>
            <a:miter lim="800000"/>
            <a:headEnd/>
            <a:tailEnd/>
          </a:ln>
        </p:spPr>
        <p:txBody>
          <a:bodyPr wrap="none">
            <a:spAutoFit/>
          </a:bodyPr>
          <a:lstStyle/>
          <a:p>
            <a:r>
              <a:rPr lang="en-US" altLang="ja-JP" sz="2400"/>
              <a:t>5</a:t>
            </a:r>
            <a:endParaRPr lang="ja-JP" altLang="en-US" sz="2400"/>
          </a:p>
        </p:txBody>
      </p:sp>
      <p:cxnSp>
        <p:nvCxnSpPr>
          <p:cNvPr id="44" name="直線コネクタ 43"/>
          <p:cNvCxnSpPr/>
          <p:nvPr/>
        </p:nvCxnSpPr>
        <p:spPr bwMode="auto">
          <a:xfrm rot="16200000" flipH="1">
            <a:off x="2579688" y="4248150"/>
            <a:ext cx="1630362" cy="763588"/>
          </a:xfrm>
          <a:prstGeom prst="line">
            <a:avLst/>
          </a:prstGeom>
          <a:ln w="38100">
            <a:solidFill>
              <a:srgbClr val="FF0000"/>
            </a:solidFill>
          </a:ln>
        </p:spPr>
        <p:style>
          <a:lnRef idx="1">
            <a:schemeClr val="dk1"/>
          </a:lnRef>
          <a:fillRef idx="0">
            <a:schemeClr val="dk1"/>
          </a:fillRef>
          <a:effectRef idx="0">
            <a:schemeClr val="dk1"/>
          </a:effectRef>
          <a:fontRef idx="minor">
            <a:schemeClr val="tx1"/>
          </a:fontRef>
        </p:style>
      </p:cxnSp>
      <p:cxnSp>
        <p:nvCxnSpPr>
          <p:cNvPr id="46" name="直線コネクタ 45"/>
          <p:cNvCxnSpPr/>
          <p:nvPr/>
        </p:nvCxnSpPr>
        <p:spPr bwMode="auto">
          <a:xfrm>
            <a:off x="3733800" y="5399088"/>
            <a:ext cx="1555750" cy="46037"/>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48" name="直線コネクタ 47"/>
          <p:cNvCxnSpPr/>
          <p:nvPr/>
        </p:nvCxnSpPr>
        <p:spPr bwMode="auto">
          <a:xfrm rot="5400000" flipH="1" flipV="1">
            <a:off x="4787106" y="4320382"/>
            <a:ext cx="1609725" cy="547688"/>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50" name="直線コネクタ 49"/>
          <p:cNvCxnSpPr/>
          <p:nvPr/>
        </p:nvCxnSpPr>
        <p:spPr bwMode="auto">
          <a:xfrm rot="10800000" flipV="1">
            <a:off x="2984500" y="2708275"/>
            <a:ext cx="1439863" cy="1081088"/>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52" name="直線コネクタ 51"/>
          <p:cNvCxnSpPr/>
          <p:nvPr/>
        </p:nvCxnSpPr>
        <p:spPr bwMode="auto">
          <a:xfrm>
            <a:off x="3057525" y="3789363"/>
            <a:ext cx="1366838" cy="406400"/>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54" name="直線コネクタ 53"/>
          <p:cNvCxnSpPr/>
          <p:nvPr/>
        </p:nvCxnSpPr>
        <p:spPr bwMode="auto">
          <a:xfrm rot="5400000" flipH="1" flipV="1">
            <a:off x="3431382" y="4452143"/>
            <a:ext cx="1295400" cy="690563"/>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sp>
        <p:nvSpPr>
          <p:cNvPr id="21" name="円/楕円 20"/>
          <p:cNvSpPr>
            <a:spLocks noChangeAspect="1"/>
          </p:cNvSpPr>
          <p:nvPr/>
        </p:nvSpPr>
        <p:spPr bwMode="auto">
          <a:xfrm>
            <a:off x="4137025" y="2420938"/>
            <a:ext cx="601663" cy="604837"/>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6" name="円/楕円 35"/>
          <p:cNvSpPr>
            <a:spLocks noChangeAspect="1"/>
          </p:cNvSpPr>
          <p:nvPr/>
        </p:nvSpPr>
        <p:spPr bwMode="auto">
          <a:xfrm>
            <a:off x="2700338" y="3500438"/>
            <a:ext cx="600075" cy="604837"/>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7" name="円/楕円 36"/>
          <p:cNvSpPr>
            <a:spLocks noChangeAspect="1"/>
          </p:cNvSpPr>
          <p:nvPr/>
        </p:nvSpPr>
        <p:spPr bwMode="auto">
          <a:xfrm>
            <a:off x="3419475" y="5084763"/>
            <a:ext cx="601663" cy="604837"/>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8" name="円/楕円 37"/>
          <p:cNvSpPr>
            <a:spLocks noChangeAspect="1"/>
          </p:cNvSpPr>
          <p:nvPr/>
        </p:nvSpPr>
        <p:spPr bwMode="auto">
          <a:xfrm>
            <a:off x="4137025" y="3860800"/>
            <a:ext cx="601663" cy="606425"/>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4" name="円/楕円 33"/>
          <p:cNvSpPr>
            <a:spLocks noChangeAspect="1"/>
          </p:cNvSpPr>
          <p:nvPr/>
        </p:nvSpPr>
        <p:spPr bwMode="auto">
          <a:xfrm>
            <a:off x="5576888" y="3500438"/>
            <a:ext cx="601662" cy="606425"/>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5" name="円/楕円 34"/>
          <p:cNvSpPr>
            <a:spLocks noChangeAspect="1"/>
          </p:cNvSpPr>
          <p:nvPr/>
        </p:nvSpPr>
        <p:spPr bwMode="auto">
          <a:xfrm>
            <a:off x="5003800" y="5084763"/>
            <a:ext cx="601663" cy="606425"/>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02418" name="テキスト ボックス 55"/>
          <p:cNvSpPr txBox="1">
            <a:spLocks noChangeArrowheads="1"/>
          </p:cNvSpPr>
          <p:nvPr/>
        </p:nvSpPr>
        <p:spPr bwMode="auto">
          <a:xfrm>
            <a:off x="3573463" y="3543300"/>
            <a:ext cx="355600" cy="461963"/>
          </a:xfrm>
          <a:prstGeom prst="rect">
            <a:avLst/>
          </a:prstGeom>
          <a:noFill/>
          <a:ln w="9525">
            <a:noFill/>
            <a:miter lim="800000"/>
            <a:headEnd/>
            <a:tailEnd/>
          </a:ln>
        </p:spPr>
        <p:txBody>
          <a:bodyPr wrap="none">
            <a:spAutoFit/>
          </a:bodyPr>
          <a:lstStyle/>
          <a:p>
            <a:r>
              <a:rPr lang="en-US" altLang="ja-JP" sz="2400"/>
              <a:t>4</a:t>
            </a:r>
            <a:endParaRPr lang="ja-JP" altLang="en-US" sz="2400"/>
          </a:p>
        </p:txBody>
      </p:sp>
      <p:sp>
        <p:nvSpPr>
          <p:cNvPr id="102419" name="テキスト ボックス 56"/>
          <p:cNvSpPr txBox="1">
            <a:spLocks noChangeArrowheads="1"/>
          </p:cNvSpPr>
          <p:nvPr/>
        </p:nvSpPr>
        <p:spPr bwMode="auto">
          <a:xfrm>
            <a:off x="3776663" y="4437063"/>
            <a:ext cx="357187" cy="461962"/>
          </a:xfrm>
          <a:prstGeom prst="rect">
            <a:avLst/>
          </a:prstGeom>
          <a:noFill/>
          <a:ln w="9525">
            <a:noFill/>
            <a:miter lim="800000"/>
            <a:headEnd/>
            <a:tailEnd/>
          </a:ln>
        </p:spPr>
        <p:txBody>
          <a:bodyPr wrap="none">
            <a:spAutoFit/>
          </a:bodyPr>
          <a:lstStyle/>
          <a:p>
            <a:r>
              <a:rPr lang="en-US" altLang="ja-JP" sz="2400"/>
              <a:t>3</a:t>
            </a:r>
            <a:endParaRPr lang="ja-JP" altLang="en-US" sz="2400"/>
          </a:p>
        </p:txBody>
      </p:sp>
      <p:sp>
        <p:nvSpPr>
          <p:cNvPr id="102420" name="テキスト ボックス 57"/>
          <p:cNvSpPr txBox="1">
            <a:spLocks noChangeArrowheads="1"/>
          </p:cNvSpPr>
          <p:nvPr/>
        </p:nvSpPr>
        <p:spPr bwMode="auto">
          <a:xfrm>
            <a:off x="2984500" y="4406900"/>
            <a:ext cx="357188" cy="461963"/>
          </a:xfrm>
          <a:prstGeom prst="rect">
            <a:avLst/>
          </a:prstGeom>
          <a:noFill/>
          <a:ln w="9525">
            <a:noFill/>
            <a:miter lim="800000"/>
            <a:headEnd/>
            <a:tailEnd/>
          </a:ln>
        </p:spPr>
        <p:txBody>
          <a:bodyPr wrap="none">
            <a:spAutoFit/>
          </a:bodyPr>
          <a:lstStyle/>
          <a:p>
            <a:r>
              <a:rPr lang="en-US" altLang="ja-JP" sz="2400"/>
              <a:t>2</a:t>
            </a:r>
            <a:endParaRPr lang="ja-JP" altLang="en-US" sz="2400"/>
          </a:p>
        </p:txBody>
      </p:sp>
      <p:sp>
        <p:nvSpPr>
          <p:cNvPr id="102421" name="テキスト ボックス 58"/>
          <p:cNvSpPr txBox="1">
            <a:spLocks noChangeArrowheads="1"/>
          </p:cNvSpPr>
          <p:nvPr/>
        </p:nvSpPr>
        <p:spPr bwMode="auto">
          <a:xfrm>
            <a:off x="5073650" y="2708275"/>
            <a:ext cx="355600" cy="461963"/>
          </a:xfrm>
          <a:prstGeom prst="rect">
            <a:avLst/>
          </a:prstGeom>
          <a:noFill/>
          <a:ln w="9525">
            <a:noFill/>
            <a:miter lim="800000"/>
            <a:headEnd/>
            <a:tailEnd/>
          </a:ln>
        </p:spPr>
        <p:txBody>
          <a:bodyPr wrap="none">
            <a:spAutoFit/>
          </a:bodyPr>
          <a:lstStyle/>
          <a:p>
            <a:r>
              <a:rPr lang="en-US" altLang="ja-JP" sz="2400"/>
              <a:t>6</a:t>
            </a:r>
            <a:endParaRPr lang="ja-JP" altLang="en-US" sz="2400"/>
          </a:p>
        </p:txBody>
      </p:sp>
      <p:sp>
        <p:nvSpPr>
          <p:cNvPr id="102422" name="テキスト ボックス 59"/>
          <p:cNvSpPr txBox="1">
            <a:spLocks noChangeArrowheads="1"/>
          </p:cNvSpPr>
          <p:nvPr/>
        </p:nvSpPr>
        <p:spPr bwMode="auto">
          <a:xfrm>
            <a:off x="4497388" y="3255963"/>
            <a:ext cx="355600" cy="460375"/>
          </a:xfrm>
          <a:prstGeom prst="rect">
            <a:avLst/>
          </a:prstGeom>
          <a:noFill/>
          <a:ln w="9525">
            <a:noFill/>
            <a:miter lim="800000"/>
            <a:headEnd/>
            <a:tailEnd/>
          </a:ln>
        </p:spPr>
        <p:txBody>
          <a:bodyPr wrap="none">
            <a:spAutoFit/>
          </a:bodyPr>
          <a:lstStyle/>
          <a:p>
            <a:r>
              <a:rPr lang="en-US" altLang="ja-JP" sz="2400"/>
              <a:t>2</a:t>
            </a:r>
            <a:endParaRPr lang="ja-JP" altLang="en-US" sz="2400"/>
          </a:p>
        </p:txBody>
      </p:sp>
      <p:sp>
        <p:nvSpPr>
          <p:cNvPr id="102423" name="テキスト ボックス 60"/>
          <p:cNvSpPr txBox="1">
            <a:spLocks noChangeArrowheads="1"/>
          </p:cNvSpPr>
          <p:nvPr/>
        </p:nvSpPr>
        <p:spPr bwMode="auto">
          <a:xfrm>
            <a:off x="4860925" y="4406900"/>
            <a:ext cx="355600" cy="461963"/>
          </a:xfrm>
          <a:prstGeom prst="rect">
            <a:avLst/>
          </a:prstGeom>
          <a:noFill/>
          <a:ln w="9525">
            <a:noFill/>
            <a:miter lim="800000"/>
            <a:headEnd/>
            <a:tailEnd/>
          </a:ln>
        </p:spPr>
        <p:txBody>
          <a:bodyPr wrap="none">
            <a:spAutoFit/>
          </a:bodyPr>
          <a:lstStyle/>
          <a:p>
            <a:r>
              <a:rPr lang="en-US" altLang="ja-JP" sz="2400"/>
              <a:t>2</a:t>
            </a:r>
            <a:endParaRPr lang="ja-JP" altLang="en-US" sz="2400"/>
          </a:p>
        </p:txBody>
      </p:sp>
      <p:sp>
        <p:nvSpPr>
          <p:cNvPr id="102424" name="テキスト ボックス 66"/>
          <p:cNvSpPr txBox="1">
            <a:spLocks noChangeArrowheads="1"/>
          </p:cNvSpPr>
          <p:nvPr/>
        </p:nvSpPr>
        <p:spPr bwMode="auto">
          <a:xfrm>
            <a:off x="4352925" y="5414963"/>
            <a:ext cx="355600" cy="461962"/>
          </a:xfrm>
          <a:prstGeom prst="rect">
            <a:avLst/>
          </a:prstGeom>
          <a:noFill/>
          <a:ln w="9525">
            <a:noFill/>
            <a:miter lim="800000"/>
            <a:headEnd/>
            <a:tailEnd/>
          </a:ln>
        </p:spPr>
        <p:txBody>
          <a:bodyPr wrap="none">
            <a:spAutoFit/>
          </a:bodyPr>
          <a:lstStyle/>
          <a:p>
            <a:r>
              <a:rPr lang="en-US" altLang="ja-JP" sz="2400"/>
              <a:t>6</a:t>
            </a:r>
            <a:endParaRPr lang="ja-JP" altLang="en-US" sz="2400"/>
          </a:p>
        </p:txBody>
      </p:sp>
      <p:sp>
        <p:nvSpPr>
          <p:cNvPr id="102425" name="テキスト ボックス 67"/>
          <p:cNvSpPr txBox="1">
            <a:spLocks noChangeArrowheads="1"/>
          </p:cNvSpPr>
          <p:nvPr/>
        </p:nvSpPr>
        <p:spPr bwMode="auto">
          <a:xfrm>
            <a:off x="5653088" y="4406900"/>
            <a:ext cx="355600" cy="461963"/>
          </a:xfrm>
          <a:prstGeom prst="rect">
            <a:avLst/>
          </a:prstGeom>
          <a:noFill/>
          <a:ln w="9525">
            <a:noFill/>
            <a:miter lim="800000"/>
            <a:headEnd/>
            <a:tailEnd/>
          </a:ln>
        </p:spPr>
        <p:txBody>
          <a:bodyPr wrap="none">
            <a:spAutoFit/>
          </a:bodyPr>
          <a:lstStyle/>
          <a:p>
            <a:r>
              <a:rPr lang="en-US" altLang="ja-JP" sz="2400"/>
              <a:t>4</a:t>
            </a:r>
            <a:endParaRPr lang="ja-JP" altLang="en-US" sz="2400"/>
          </a:p>
        </p:txBody>
      </p:sp>
      <p:sp>
        <p:nvSpPr>
          <p:cNvPr id="102426" name="テキスト ボックス 68"/>
          <p:cNvSpPr txBox="1">
            <a:spLocks noChangeArrowheads="1"/>
          </p:cNvSpPr>
          <p:nvPr/>
        </p:nvSpPr>
        <p:spPr bwMode="auto">
          <a:xfrm>
            <a:off x="2411413" y="3357563"/>
            <a:ext cx="338137" cy="460375"/>
          </a:xfrm>
          <a:prstGeom prst="rect">
            <a:avLst/>
          </a:prstGeom>
          <a:noFill/>
          <a:ln w="9525">
            <a:noFill/>
            <a:miter lim="800000"/>
            <a:headEnd/>
            <a:tailEnd/>
          </a:ln>
        </p:spPr>
        <p:txBody>
          <a:bodyPr wrap="none">
            <a:spAutoFit/>
          </a:bodyPr>
          <a:lstStyle/>
          <a:p>
            <a:r>
              <a:rPr lang="en-US" altLang="ja-JP" sz="2400"/>
              <a:t>x</a:t>
            </a:r>
            <a:endParaRPr lang="ja-JP" altLang="en-US" sz="2400"/>
          </a:p>
        </p:txBody>
      </p:sp>
      <p:sp>
        <p:nvSpPr>
          <p:cNvPr id="102427" name="テキスト ボックス 70"/>
          <p:cNvSpPr txBox="1">
            <a:spLocks noChangeArrowheads="1"/>
          </p:cNvSpPr>
          <p:nvPr/>
        </p:nvSpPr>
        <p:spPr bwMode="auto">
          <a:xfrm>
            <a:off x="2794000" y="3543300"/>
            <a:ext cx="355600" cy="461963"/>
          </a:xfrm>
          <a:prstGeom prst="rect">
            <a:avLst/>
          </a:prstGeom>
          <a:noFill/>
          <a:ln w="9525">
            <a:noFill/>
            <a:miter lim="800000"/>
            <a:headEnd/>
            <a:tailEnd/>
          </a:ln>
        </p:spPr>
        <p:txBody>
          <a:bodyPr wrap="none">
            <a:spAutoFit/>
          </a:bodyPr>
          <a:lstStyle/>
          <a:p>
            <a:r>
              <a:rPr lang="en-US" altLang="ja-JP" sz="2400"/>
              <a:t>0</a:t>
            </a:r>
            <a:endParaRPr lang="ja-JP" altLang="en-US" sz="2400"/>
          </a:p>
        </p:txBody>
      </p:sp>
      <p:sp>
        <p:nvSpPr>
          <p:cNvPr id="102428" name="テキスト ボックス 71"/>
          <p:cNvSpPr txBox="1">
            <a:spLocks noChangeArrowheads="1"/>
          </p:cNvSpPr>
          <p:nvPr/>
        </p:nvSpPr>
        <p:spPr bwMode="auto">
          <a:xfrm>
            <a:off x="4284663" y="2463800"/>
            <a:ext cx="355600" cy="460375"/>
          </a:xfrm>
          <a:prstGeom prst="rect">
            <a:avLst/>
          </a:prstGeom>
          <a:noFill/>
          <a:ln w="9525">
            <a:noFill/>
            <a:miter lim="800000"/>
            <a:headEnd/>
            <a:tailEnd/>
          </a:ln>
        </p:spPr>
        <p:txBody>
          <a:bodyPr wrap="none">
            <a:spAutoFit/>
          </a:bodyPr>
          <a:lstStyle/>
          <a:p>
            <a:r>
              <a:rPr lang="en-US" altLang="ja-JP" sz="2400"/>
              <a:t>5</a:t>
            </a:r>
            <a:endParaRPr lang="ja-JP" altLang="en-US" sz="2400"/>
          </a:p>
        </p:txBody>
      </p:sp>
      <p:sp>
        <p:nvSpPr>
          <p:cNvPr id="102429" name="テキスト ボックス 72"/>
          <p:cNvSpPr txBox="1">
            <a:spLocks noChangeArrowheads="1"/>
          </p:cNvSpPr>
          <p:nvPr/>
        </p:nvSpPr>
        <p:spPr bwMode="auto">
          <a:xfrm>
            <a:off x="4240213" y="3975100"/>
            <a:ext cx="355600" cy="461963"/>
          </a:xfrm>
          <a:prstGeom prst="rect">
            <a:avLst/>
          </a:prstGeom>
          <a:noFill/>
          <a:ln w="9525">
            <a:noFill/>
            <a:miter lim="800000"/>
            <a:headEnd/>
            <a:tailEnd/>
          </a:ln>
        </p:spPr>
        <p:txBody>
          <a:bodyPr wrap="none">
            <a:spAutoFit/>
          </a:bodyPr>
          <a:lstStyle/>
          <a:p>
            <a:r>
              <a:rPr lang="en-US" altLang="ja-JP" sz="2400"/>
              <a:t>4</a:t>
            </a:r>
            <a:endParaRPr lang="ja-JP" altLang="en-US" sz="2400"/>
          </a:p>
        </p:txBody>
      </p:sp>
      <p:sp>
        <p:nvSpPr>
          <p:cNvPr id="102430" name="テキスト ボックス 73"/>
          <p:cNvSpPr txBox="1">
            <a:spLocks noChangeArrowheads="1"/>
          </p:cNvSpPr>
          <p:nvPr/>
        </p:nvSpPr>
        <p:spPr bwMode="auto">
          <a:xfrm>
            <a:off x="3519488" y="5157788"/>
            <a:ext cx="355600" cy="460375"/>
          </a:xfrm>
          <a:prstGeom prst="rect">
            <a:avLst/>
          </a:prstGeom>
          <a:noFill/>
          <a:ln w="9525">
            <a:noFill/>
            <a:miter lim="800000"/>
            <a:headEnd/>
            <a:tailEnd/>
          </a:ln>
        </p:spPr>
        <p:txBody>
          <a:bodyPr wrap="none">
            <a:spAutoFit/>
          </a:bodyPr>
          <a:lstStyle/>
          <a:p>
            <a:r>
              <a:rPr lang="en-US" altLang="ja-JP" sz="2400"/>
              <a:t>2</a:t>
            </a:r>
            <a:endParaRPr lang="ja-JP" altLang="en-US" sz="2400"/>
          </a:p>
        </p:txBody>
      </p:sp>
      <p:sp>
        <p:nvSpPr>
          <p:cNvPr id="102431" name="テキスト ボックス 74"/>
          <p:cNvSpPr txBox="1">
            <a:spLocks noChangeArrowheads="1"/>
          </p:cNvSpPr>
          <p:nvPr/>
        </p:nvSpPr>
        <p:spPr bwMode="auto">
          <a:xfrm>
            <a:off x="5651500" y="3573463"/>
            <a:ext cx="404813" cy="461962"/>
          </a:xfrm>
          <a:prstGeom prst="rect">
            <a:avLst/>
          </a:prstGeom>
          <a:noFill/>
          <a:ln w="9525">
            <a:noFill/>
            <a:miter lim="800000"/>
            <a:headEnd/>
            <a:tailEnd/>
          </a:ln>
        </p:spPr>
        <p:txBody>
          <a:bodyPr wrap="none">
            <a:spAutoFit/>
          </a:bodyPr>
          <a:lstStyle/>
          <a:p>
            <a:r>
              <a:rPr lang="ja-JP" altLang="en-US" sz="2400"/>
              <a:t>∞</a:t>
            </a:r>
          </a:p>
        </p:txBody>
      </p:sp>
      <p:sp>
        <p:nvSpPr>
          <p:cNvPr id="102432" name="テキスト ボックス 75"/>
          <p:cNvSpPr txBox="1">
            <a:spLocks noChangeArrowheads="1"/>
          </p:cNvSpPr>
          <p:nvPr/>
        </p:nvSpPr>
        <p:spPr bwMode="auto">
          <a:xfrm>
            <a:off x="5103813" y="5157788"/>
            <a:ext cx="355600" cy="460375"/>
          </a:xfrm>
          <a:prstGeom prst="rect">
            <a:avLst/>
          </a:prstGeom>
          <a:noFill/>
          <a:ln w="9525">
            <a:noFill/>
            <a:miter lim="800000"/>
            <a:headEnd/>
            <a:tailEnd/>
          </a:ln>
        </p:spPr>
        <p:txBody>
          <a:bodyPr wrap="none">
            <a:spAutoFit/>
          </a:bodyPr>
          <a:lstStyle/>
          <a:p>
            <a:r>
              <a:rPr lang="en-US" altLang="ja-JP" sz="2400"/>
              <a:t>8</a:t>
            </a:r>
            <a:endParaRPr lang="ja-JP" altLang="en-US" sz="2400"/>
          </a:p>
        </p:txBody>
      </p:sp>
      <p:sp>
        <p:nvSpPr>
          <p:cNvPr id="102433" name="タイトル 1"/>
          <p:cNvSpPr>
            <a:spLocks noGrp="1"/>
          </p:cNvSpPr>
          <p:nvPr>
            <p:ph type="title"/>
          </p:nvPr>
        </p:nvSpPr>
        <p:spPr/>
        <p:txBody>
          <a:bodyPr/>
          <a:lstStyle/>
          <a:p>
            <a:pPr eaLnBrk="1" hangingPunct="1"/>
            <a:r>
              <a:rPr lang="en-US" altLang="ja-JP"/>
              <a:t>2.3</a:t>
            </a:r>
            <a:r>
              <a:rPr lang="ja-JP" altLang="en-US"/>
              <a:t>　ダイキストラのアルゴリズム</a:t>
            </a:r>
          </a:p>
        </p:txBody>
      </p:sp>
      <p:sp>
        <p:nvSpPr>
          <p:cNvPr id="41" name="コンテンツ プレースホルダー 2"/>
          <p:cNvSpPr txBox="1">
            <a:spLocks/>
          </p:cNvSpPr>
          <p:nvPr/>
        </p:nvSpPr>
        <p:spPr bwMode="auto">
          <a:xfrm>
            <a:off x="609600" y="1989138"/>
            <a:ext cx="8534400" cy="4389437"/>
          </a:xfrm>
          <a:prstGeom prst="rect">
            <a:avLst/>
          </a:prstGeom>
          <a:noFill/>
          <a:ln>
            <a:noFill/>
          </a:ln>
        </p:spPr>
        <p:txBody>
          <a:bodyPr/>
          <a:lstStyle/>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marL="457200" indent="-457200">
              <a:spcBef>
                <a:spcPct val="20000"/>
              </a:spcBef>
              <a:buClr>
                <a:srgbClr val="0BD0D9"/>
              </a:buClr>
              <a:buSzPct val="95000"/>
              <a:defRPr/>
            </a:pPr>
            <a:r>
              <a:rPr lang="ja-JP" altLang="en-US" sz="2400" dirty="0">
                <a:latin typeface="Calibri" pitchFamily="34" charset="0"/>
                <a:ea typeface="+mn-ea"/>
              </a:rPr>
              <a:t>　　　　</a:t>
            </a:r>
            <a:r>
              <a:rPr lang="en-US" altLang="ja-JP" sz="2400" dirty="0">
                <a:latin typeface="Calibri" pitchFamily="34" charset="0"/>
                <a:ea typeface="ＭＳ Ｐゴシック" charset="-128"/>
              </a:rPr>
              <a:t>       </a:t>
            </a:r>
            <a:r>
              <a:rPr lang="ja-JP" altLang="en-US" sz="2400" dirty="0">
                <a:latin typeface="Calibri" pitchFamily="34" charset="0"/>
                <a:ea typeface="ＭＳ Ｐゴシック" charset="-128"/>
              </a:rPr>
              <a:t>　　　           </a:t>
            </a:r>
            <a:r>
              <a:rPr lang="en-US" altLang="ja-JP" sz="2400" dirty="0">
                <a:latin typeface="Calibri" pitchFamily="34" charset="0"/>
                <a:ea typeface="ＭＳ Ｐゴシック" charset="-128"/>
              </a:rPr>
              <a:t>2. 4. T=</a:t>
            </a:r>
            <a:r>
              <a:rPr lang="en-US" altLang="ja-JP" sz="2400" dirty="0" err="1">
                <a:latin typeface="Calibri" pitchFamily="34" charset="0"/>
                <a:ea typeface="ＭＳ Ｐゴシック" charset="-128"/>
              </a:rPr>
              <a:t>T+v’v</a:t>
            </a:r>
            <a:r>
              <a:rPr lang="ja-JP" altLang="en-US" sz="2400" dirty="0">
                <a:latin typeface="Calibri" pitchFamily="34" charset="0"/>
                <a:ea typeface="ＭＳ Ｐゴシック" charset="-128"/>
              </a:rPr>
              <a:t>とする</a:t>
            </a:r>
            <a:endParaRPr lang="en-US" altLang="ja-JP" sz="2400" dirty="0">
              <a:latin typeface="Calibri" pitchFamily="34" charset="0"/>
              <a:ea typeface="+mn-ea"/>
            </a:endParaRPr>
          </a:p>
        </p:txBody>
      </p:sp>
    </p:spTree>
  </p:cSld>
  <p:clrMapOvr>
    <a:masterClrMapping/>
  </p:clrMapOvr>
  <p:transition advTm="14149"/>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4" name="直線コネクタ 63"/>
          <p:cNvCxnSpPr/>
          <p:nvPr/>
        </p:nvCxnSpPr>
        <p:spPr bwMode="auto">
          <a:xfrm rot="5400000">
            <a:off x="3703638" y="3429000"/>
            <a:ext cx="1441450" cy="0"/>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62" name="直線コネクタ 61"/>
          <p:cNvCxnSpPr/>
          <p:nvPr/>
        </p:nvCxnSpPr>
        <p:spPr bwMode="auto">
          <a:xfrm rot="16200000" flipH="1">
            <a:off x="4271963" y="4356100"/>
            <a:ext cx="1270000" cy="908050"/>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9" name="直線コネクタ 8"/>
          <p:cNvCxnSpPr/>
          <p:nvPr/>
        </p:nvCxnSpPr>
        <p:spPr bwMode="auto">
          <a:xfrm>
            <a:off x="4452938" y="2733675"/>
            <a:ext cx="1412875" cy="1055688"/>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sp>
        <p:nvSpPr>
          <p:cNvPr id="103429" name="テキスト ボックス 32"/>
          <p:cNvSpPr txBox="1">
            <a:spLocks noChangeArrowheads="1"/>
          </p:cNvSpPr>
          <p:nvPr/>
        </p:nvSpPr>
        <p:spPr bwMode="auto">
          <a:xfrm>
            <a:off x="3421063" y="2751138"/>
            <a:ext cx="355600" cy="461962"/>
          </a:xfrm>
          <a:prstGeom prst="rect">
            <a:avLst/>
          </a:prstGeom>
          <a:noFill/>
          <a:ln w="9525">
            <a:noFill/>
            <a:miter lim="800000"/>
            <a:headEnd/>
            <a:tailEnd/>
          </a:ln>
        </p:spPr>
        <p:txBody>
          <a:bodyPr wrap="none">
            <a:spAutoFit/>
          </a:bodyPr>
          <a:lstStyle/>
          <a:p>
            <a:r>
              <a:rPr lang="en-US" altLang="ja-JP" sz="2400"/>
              <a:t>5</a:t>
            </a:r>
            <a:endParaRPr lang="ja-JP" altLang="en-US" sz="2400"/>
          </a:p>
        </p:txBody>
      </p:sp>
      <p:cxnSp>
        <p:nvCxnSpPr>
          <p:cNvPr id="44" name="直線コネクタ 43"/>
          <p:cNvCxnSpPr/>
          <p:nvPr/>
        </p:nvCxnSpPr>
        <p:spPr bwMode="auto">
          <a:xfrm rot="16200000" flipH="1">
            <a:off x="2579688" y="4248150"/>
            <a:ext cx="1630362" cy="763588"/>
          </a:xfrm>
          <a:prstGeom prst="line">
            <a:avLst/>
          </a:prstGeom>
          <a:ln w="38100">
            <a:solidFill>
              <a:srgbClr val="FF0000"/>
            </a:solidFill>
          </a:ln>
        </p:spPr>
        <p:style>
          <a:lnRef idx="1">
            <a:schemeClr val="dk1"/>
          </a:lnRef>
          <a:fillRef idx="0">
            <a:schemeClr val="dk1"/>
          </a:fillRef>
          <a:effectRef idx="0">
            <a:schemeClr val="dk1"/>
          </a:effectRef>
          <a:fontRef idx="minor">
            <a:schemeClr val="tx1"/>
          </a:fontRef>
        </p:style>
      </p:cxnSp>
      <p:cxnSp>
        <p:nvCxnSpPr>
          <p:cNvPr id="46" name="直線コネクタ 45"/>
          <p:cNvCxnSpPr/>
          <p:nvPr/>
        </p:nvCxnSpPr>
        <p:spPr bwMode="auto">
          <a:xfrm>
            <a:off x="3733800" y="5399088"/>
            <a:ext cx="1555750" cy="46037"/>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48" name="直線コネクタ 47"/>
          <p:cNvCxnSpPr/>
          <p:nvPr/>
        </p:nvCxnSpPr>
        <p:spPr bwMode="auto">
          <a:xfrm rot="5400000" flipH="1" flipV="1">
            <a:off x="4787106" y="4320382"/>
            <a:ext cx="1609725" cy="547688"/>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50" name="直線コネクタ 49"/>
          <p:cNvCxnSpPr/>
          <p:nvPr/>
        </p:nvCxnSpPr>
        <p:spPr bwMode="auto">
          <a:xfrm rot="10800000" flipV="1">
            <a:off x="2984500" y="2708275"/>
            <a:ext cx="1439863" cy="1081088"/>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52" name="直線コネクタ 51"/>
          <p:cNvCxnSpPr/>
          <p:nvPr/>
        </p:nvCxnSpPr>
        <p:spPr bwMode="auto">
          <a:xfrm>
            <a:off x="3057525" y="3789363"/>
            <a:ext cx="1366838" cy="406400"/>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54" name="直線コネクタ 53"/>
          <p:cNvCxnSpPr/>
          <p:nvPr/>
        </p:nvCxnSpPr>
        <p:spPr bwMode="auto">
          <a:xfrm rot="5400000" flipH="1" flipV="1">
            <a:off x="3431382" y="4452143"/>
            <a:ext cx="1295400" cy="690563"/>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sp>
        <p:nvSpPr>
          <p:cNvPr id="21" name="円/楕円 20"/>
          <p:cNvSpPr>
            <a:spLocks noChangeAspect="1"/>
          </p:cNvSpPr>
          <p:nvPr/>
        </p:nvSpPr>
        <p:spPr bwMode="auto">
          <a:xfrm>
            <a:off x="4137025" y="2420938"/>
            <a:ext cx="601663" cy="604837"/>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6" name="円/楕円 35"/>
          <p:cNvSpPr>
            <a:spLocks noChangeAspect="1"/>
          </p:cNvSpPr>
          <p:nvPr/>
        </p:nvSpPr>
        <p:spPr bwMode="auto">
          <a:xfrm>
            <a:off x="2700338" y="3500438"/>
            <a:ext cx="600075" cy="604837"/>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7" name="円/楕円 36"/>
          <p:cNvSpPr>
            <a:spLocks noChangeAspect="1"/>
          </p:cNvSpPr>
          <p:nvPr/>
        </p:nvSpPr>
        <p:spPr bwMode="auto">
          <a:xfrm>
            <a:off x="3419475" y="5084763"/>
            <a:ext cx="601663" cy="604837"/>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8" name="円/楕円 37"/>
          <p:cNvSpPr>
            <a:spLocks noChangeAspect="1"/>
          </p:cNvSpPr>
          <p:nvPr/>
        </p:nvSpPr>
        <p:spPr bwMode="auto">
          <a:xfrm>
            <a:off x="4137025" y="3860800"/>
            <a:ext cx="601663" cy="606425"/>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4" name="円/楕円 33"/>
          <p:cNvSpPr>
            <a:spLocks noChangeAspect="1"/>
          </p:cNvSpPr>
          <p:nvPr/>
        </p:nvSpPr>
        <p:spPr bwMode="auto">
          <a:xfrm>
            <a:off x="5576888" y="3500438"/>
            <a:ext cx="601662" cy="606425"/>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5" name="円/楕円 34"/>
          <p:cNvSpPr>
            <a:spLocks noChangeAspect="1"/>
          </p:cNvSpPr>
          <p:nvPr/>
        </p:nvSpPr>
        <p:spPr bwMode="auto">
          <a:xfrm>
            <a:off x="5003800" y="5084763"/>
            <a:ext cx="601663" cy="606425"/>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03442" name="テキスト ボックス 55"/>
          <p:cNvSpPr txBox="1">
            <a:spLocks noChangeArrowheads="1"/>
          </p:cNvSpPr>
          <p:nvPr/>
        </p:nvSpPr>
        <p:spPr bwMode="auto">
          <a:xfrm>
            <a:off x="3573463" y="3543300"/>
            <a:ext cx="355600" cy="461963"/>
          </a:xfrm>
          <a:prstGeom prst="rect">
            <a:avLst/>
          </a:prstGeom>
          <a:noFill/>
          <a:ln w="9525">
            <a:noFill/>
            <a:miter lim="800000"/>
            <a:headEnd/>
            <a:tailEnd/>
          </a:ln>
        </p:spPr>
        <p:txBody>
          <a:bodyPr wrap="none">
            <a:spAutoFit/>
          </a:bodyPr>
          <a:lstStyle/>
          <a:p>
            <a:r>
              <a:rPr lang="en-US" altLang="ja-JP" sz="2400"/>
              <a:t>4</a:t>
            </a:r>
            <a:endParaRPr lang="ja-JP" altLang="en-US" sz="2400"/>
          </a:p>
        </p:txBody>
      </p:sp>
      <p:sp>
        <p:nvSpPr>
          <p:cNvPr id="103443" name="テキスト ボックス 56"/>
          <p:cNvSpPr txBox="1">
            <a:spLocks noChangeArrowheads="1"/>
          </p:cNvSpPr>
          <p:nvPr/>
        </p:nvSpPr>
        <p:spPr bwMode="auto">
          <a:xfrm>
            <a:off x="3776663" y="4437063"/>
            <a:ext cx="357187" cy="461962"/>
          </a:xfrm>
          <a:prstGeom prst="rect">
            <a:avLst/>
          </a:prstGeom>
          <a:noFill/>
          <a:ln w="9525">
            <a:noFill/>
            <a:miter lim="800000"/>
            <a:headEnd/>
            <a:tailEnd/>
          </a:ln>
        </p:spPr>
        <p:txBody>
          <a:bodyPr wrap="none">
            <a:spAutoFit/>
          </a:bodyPr>
          <a:lstStyle/>
          <a:p>
            <a:r>
              <a:rPr lang="en-US" altLang="ja-JP" sz="2400"/>
              <a:t>3</a:t>
            </a:r>
            <a:endParaRPr lang="ja-JP" altLang="en-US" sz="2400"/>
          </a:p>
        </p:txBody>
      </p:sp>
      <p:sp>
        <p:nvSpPr>
          <p:cNvPr id="103444" name="テキスト ボックス 57"/>
          <p:cNvSpPr txBox="1">
            <a:spLocks noChangeArrowheads="1"/>
          </p:cNvSpPr>
          <p:nvPr/>
        </p:nvSpPr>
        <p:spPr bwMode="auto">
          <a:xfrm>
            <a:off x="2984500" y="4406900"/>
            <a:ext cx="357188" cy="461963"/>
          </a:xfrm>
          <a:prstGeom prst="rect">
            <a:avLst/>
          </a:prstGeom>
          <a:noFill/>
          <a:ln w="9525">
            <a:noFill/>
            <a:miter lim="800000"/>
            <a:headEnd/>
            <a:tailEnd/>
          </a:ln>
        </p:spPr>
        <p:txBody>
          <a:bodyPr wrap="none">
            <a:spAutoFit/>
          </a:bodyPr>
          <a:lstStyle/>
          <a:p>
            <a:r>
              <a:rPr lang="en-US" altLang="ja-JP" sz="2400"/>
              <a:t>2</a:t>
            </a:r>
            <a:endParaRPr lang="ja-JP" altLang="en-US" sz="2400"/>
          </a:p>
        </p:txBody>
      </p:sp>
      <p:sp>
        <p:nvSpPr>
          <p:cNvPr id="103445" name="テキスト ボックス 58"/>
          <p:cNvSpPr txBox="1">
            <a:spLocks noChangeArrowheads="1"/>
          </p:cNvSpPr>
          <p:nvPr/>
        </p:nvSpPr>
        <p:spPr bwMode="auto">
          <a:xfrm>
            <a:off x="5073650" y="2708275"/>
            <a:ext cx="355600" cy="461963"/>
          </a:xfrm>
          <a:prstGeom prst="rect">
            <a:avLst/>
          </a:prstGeom>
          <a:noFill/>
          <a:ln w="9525">
            <a:noFill/>
            <a:miter lim="800000"/>
            <a:headEnd/>
            <a:tailEnd/>
          </a:ln>
        </p:spPr>
        <p:txBody>
          <a:bodyPr wrap="none">
            <a:spAutoFit/>
          </a:bodyPr>
          <a:lstStyle/>
          <a:p>
            <a:r>
              <a:rPr lang="en-US" altLang="ja-JP" sz="2400"/>
              <a:t>6</a:t>
            </a:r>
            <a:endParaRPr lang="ja-JP" altLang="en-US" sz="2400"/>
          </a:p>
        </p:txBody>
      </p:sp>
      <p:sp>
        <p:nvSpPr>
          <p:cNvPr id="103446" name="テキスト ボックス 59"/>
          <p:cNvSpPr txBox="1">
            <a:spLocks noChangeArrowheads="1"/>
          </p:cNvSpPr>
          <p:nvPr/>
        </p:nvSpPr>
        <p:spPr bwMode="auto">
          <a:xfrm>
            <a:off x="4497388" y="3255963"/>
            <a:ext cx="355600" cy="460375"/>
          </a:xfrm>
          <a:prstGeom prst="rect">
            <a:avLst/>
          </a:prstGeom>
          <a:noFill/>
          <a:ln w="9525">
            <a:noFill/>
            <a:miter lim="800000"/>
            <a:headEnd/>
            <a:tailEnd/>
          </a:ln>
        </p:spPr>
        <p:txBody>
          <a:bodyPr wrap="none">
            <a:spAutoFit/>
          </a:bodyPr>
          <a:lstStyle/>
          <a:p>
            <a:r>
              <a:rPr lang="en-US" altLang="ja-JP" sz="2400"/>
              <a:t>2</a:t>
            </a:r>
            <a:endParaRPr lang="ja-JP" altLang="en-US" sz="2400"/>
          </a:p>
        </p:txBody>
      </p:sp>
      <p:sp>
        <p:nvSpPr>
          <p:cNvPr id="103447" name="テキスト ボックス 60"/>
          <p:cNvSpPr txBox="1">
            <a:spLocks noChangeArrowheads="1"/>
          </p:cNvSpPr>
          <p:nvPr/>
        </p:nvSpPr>
        <p:spPr bwMode="auto">
          <a:xfrm>
            <a:off x="4860925" y="4406900"/>
            <a:ext cx="355600" cy="461963"/>
          </a:xfrm>
          <a:prstGeom prst="rect">
            <a:avLst/>
          </a:prstGeom>
          <a:noFill/>
          <a:ln w="9525">
            <a:noFill/>
            <a:miter lim="800000"/>
            <a:headEnd/>
            <a:tailEnd/>
          </a:ln>
        </p:spPr>
        <p:txBody>
          <a:bodyPr wrap="none">
            <a:spAutoFit/>
          </a:bodyPr>
          <a:lstStyle/>
          <a:p>
            <a:r>
              <a:rPr lang="en-US" altLang="ja-JP" sz="2400"/>
              <a:t>2</a:t>
            </a:r>
            <a:endParaRPr lang="ja-JP" altLang="en-US" sz="2400"/>
          </a:p>
        </p:txBody>
      </p:sp>
      <p:sp>
        <p:nvSpPr>
          <p:cNvPr id="103448" name="テキスト ボックス 66"/>
          <p:cNvSpPr txBox="1">
            <a:spLocks noChangeArrowheads="1"/>
          </p:cNvSpPr>
          <p:nvPr/>
        </p:nvSpPr>
        <p:spPr bwMode="auto">
          <a:xfrm>
            <a:off x="4352925" y="5414963"/>
            <a:ext cx="355600" cy="461962"/>
          </a:xfrm>
          <a:prstGeom prst="rect">
            <a:avLst/>
          </a:prstGeom>
          <a:noFill/>
          <a:ln w="9525">
            <a:noFill/>
            <a:miter lim="800000"/>
            <a:headEnd/>
            <a:tailEnd/>
          </a:ln>
        </p:spPr>
        <p:txBody>
          <a:bodyPr wrap="none">
            <a:spAutoFit/>
          </a:bodyPr>
          <a:lstStyle/>
          <a:p>
            <a:r>
              <a:rPr lang="en-US" altLang="ja-JP" sz="2400"/>
              <a:t>6</a:t>
            </a:r>
            <a:endParaRPr lang="ja-JP" altLang="en-US" sz="2400"/>
          </a:p>
        </p:txBody>
      </p:sp>
      <p:sp>
        <p:nvSpPr>
          <p:cNvPr id="103449" name="テキスト ボックス 67"/>
          <p:cNvSpPr txBox="1">
            <a:spLocks noChangeArrowheads="1"/>
          </p:cNvSpPr>
          <p:nvPr/>
        </p:nvSpPr>
        <p:spPr bwMode="auto">
          <a:xfrm>
            <a:off x="5653088" y="4406900"/>
            <a:ext cx="355600" cy="461963"/>
          </a:xfrm>
          <a:prstGeom prst="rect">
            <a:avLst/>
          </a:prstGeom>
          <a:noFill/>
          <a:ln w="9525">
            <a:noFill/>
            <a:miter lim="800000"/>
            <a:headEnd/>
            <a:tailEnd/>
          </a:ln>
        </p:spPr>
        <p:txBody>
          <a:bodyPr wrap="none">
            <a:spAutoFit/>
          </a:bodyPr>
          <a:lstStyle/>
          <a:p>
            <a:r>
              <a:rPr lang="en-US" altLang="ja-JP" sz="2400"/>
              <a:t>4</a:t>
            </a:r>
            <a:endParaRPr lang="ja-JP" altLang="en-US" sz="2400"/>
          </a:p>
        </p:txBody>
      </p:sp>
      <p:sp>
        <p:nvSpPr>
          <p:cNvPr id="103450" name="テキスト ボックス 68"/>
          <p:cNvSpPr txBox="1">
            <a:spLocks noChangeArrowheads="1"/>
          </p:cNvSpPr>
          <p:nvPr/>
        </p:nvSpPr>
        <p:spPr bwMode="auto">
          <a:xfrm>
            <a:off x="2411413" y="3357563"/>
            <a:ext cx="338137" cy="460375"/>
          </a:xfrm>
          <a:prstGeom prst="rect">
            <a:avLst/>
          </a:prstGeom>
          <a:noFill/>
          <a:ln w="9525">
            <a:noFill/>
            <a:miter lim="800000"/>
            <a:headEnd/>
            <a:tailEnd/>
          </a:ln>
        </p:spPr>
        <p:txBody>
          <a:bodyPr wrap="none">
            <a:spAutoFit/>
          </a:bodyPr>
          <a:lstStyle/>
          <a:p>
            <a:r>
              <a:rPr lang="en-US" altLang="ja-JP" sz="2400"/>
              <a:t>x</a:t>
            </a:r>
            <a:endParaRPr lang="ja-JP" altLang="en-US" sz="2400"/>
          </a:p>
        </p:txBody>
      </p:sp>
      <p:sp>
        <p:nvSpPr>
          <p:cNvPr id="103451" name="テキスト ボックス 70"/>
          <p:cNvSpPr txBox="1">
            <a:spLocks noChangeArrowheads="1"/>
          </p:cNvSpPr>
          <p:nvPr/>
        </p:nvSpPr>
        <p:spPr bwMode="auto">
          <a:xfrm>
            <a:off x="2794000" y="3543300"/>
            <a:ext cx="355600" cy="461963"/>
          </a:xfrm>
          <a:prstGeom prst="rect">
            <a:avLst/>
          </a:prstGeom>
          <a:noFill/>
          <a:ln w="9525">
            <a:noFill/>
            <a:miter lim="800000"/>
            <a:headEnd/>
            <a:tailEnd/>
          </a:ln>
        </p:spPr>
        <p:txBody>
          <a:bodyPr wrap="none">
            <a:spAutoFit/>
          </a:bodyPr>
          <a:lstStyle/>
          <a:p>
            <a:r>
              <a:rPr lang="en-US" altLang="ja-JP" sz="2400"/>
              <a:t>0</a:t>
            </a:r>
            <a:endParaRPr lang="ja-JP" altLang="en-US" sz="2400"/>
          </a:p>
        </p:txBody>
      </p:sp>
      <p:sp>
        <p:nvSpPr>
          <p:cNvPr id="103452" name="テキスト ボックス 71"/>
          <p:cNvSpPr txBox="1">
            <a:spLocks noChangeArrowheads="1"/>
          </p:cNvSpPr>
          <p:nvPr/>
        </p:nvSpPr>
        <p:spPr bwMode="auto">
          <a:xfrm>
            <a:off x="4284663" y="2463800"/>
            <a:ext cx="355600" cy="460375"/>
          </a:xfrm>
          <a:prstGeom prst="rect">
            <a:avLst/>
          </a:prstGeom>
          <a:noFill/>
          <a:ln w="9525">
            <a:noFill/>
            <a:miter lim="800000"/>
            <a:headEnd/>
            <a:tailEnd/>
          </a:ln>
        </p:spPr>
        <p:txBody>
          <a:bodyPr wrap="none">
            <a:spAutoFit/>
          </a:bodyPr>
          <a:lstStyle/>
          <a:p>
            <a:r>
              <a:rPr lang="en-US" altLang="ja-JP" sz="2400"/>
              <a:t>5</a:t>
            </a:r>
            <a:endParaRPr lang="ja-JP" altLang="en-US" sz="2400"/>
          </a:p>
        </p:txBody>
      </p:sp>
      <p:sp>
        <p:nvSpPr>
          <p:cNvPr id="103453" name="テキスト ボックス 72"/>
          <p:cNvSpPr txBox="1">
            <a:spLocks noChangeArrowheads="1"/>
          </p:cNvSpPr>
          <p:nvPr/>
        </p:nvSpPr>
        <p:spPr bwMode="auto">
          <a:xfrm>
            <a:off x="4240213" y="3975100"/>
            <a:ext cx="355600" cy="461963"/>
          </a:xfrm>
          <a:prstGeom prst="rect">
            <a:avLst/>
          </a:prstGeom>
          <a:noFill/>
          <a:ln w="9525">
            <a:noFill/>
            <a:miter lim="800000"/>
            <a:headEnd/>
            <a:tailEnd/>
          </a:ln>
        </p:spPr>
        <p:txBody>
          <a:bodyPr wrap="none">
            <a:spAutoFit/>
          </a:bodyPr>
          <a:lstStyle/>
          <a:p>
            <a:r>
              <a:rPr lang="en-US" altLang="ja-JP" sz="2400"/>
              <a:t>4</a:t>
            </a:r>
            <a:endParaRPr lang="ja-JP" altLang="en-US" sz="2400"/>
          </a:p>
        </p:txBody>
      </p:sp>
      <p:sp>
        <p:nvSpPr>
          <p:cNvPr id="103454" name="テキスト ボックス 73"/>
          <p:cNvSpPr txBox="1">
            <a:spLocks noChangeArrowheads="1"/>
          </p:cNvSpPr>
          <p:nvPr/>
        </p:nvSpPr>
        <p:spPr bwMode="auto">
          <a:xfrm>
            <a:off x="3519488" y="5157788"/>
            <a:ext cx="355600" cy="460375"/>
          </a:xfrm>
          <a:prstGeom prst="rect">
            <a:avLst/>
          </a:prstGeom>
          <a:noFill/>
          <a:ln w="9525">
            <a:noFill/>
            <a:miter lim="800000"/>
            <a:headEnd/>
            <a:tailEnd/>
          </a:ln>
        </p:spPr>
        <p:txBody>
          <a:bodyPr wrap="none">
            <a:spAutoFit/>
          </a:bodyPr>
          <a:lstStyle/>
          <a:p>
            <a:r>
              <a:rPr lang="en-US" altLang="ja-JP" sz="2400"/>
              <a:t>2</a:t>
            </a:r>
            <a:endParaRPr lang="ja-JP" altLang="en-US" sz="2400"/>
          </a:p>
        </p:txBody>
      </p:sp>
      <p:sp>
        <p:nvSpPr>
          <p:cNvPr id="103455" name="テキスト ボックス 74"/>
          <p:cNvSpPr txBox="1">
            <a:spLocks noChangeArrowheads="1"/>
          </p:cNvSpPr>
          <p:nvPr/>
        </p:nvSpPr>
        <p:spPr bwMode="auto">
          <a:xfrm>
            <a:off x="5651500" y="3573463"/>
            <a:ext cx="404813" cy="461962"/>
          </a:xfrm>
          <a:prstGeom prst="rect">
            <a:avLst/>
          </a:prstGeom>
          <a:noFill/>
          <a:ln w="9525">
            <a:noFill/>
            <a:miter lim="800000"/>
            <a:headEnd/>
            <a:tailEnd/>
          </a:ln>
        </p:spPr>
        <p:txBody>
          <a:bodyPr wrap="none">
            <a:spAutoFit/>
          </a:bodyPr>
          <a:lstStyle/>
          <a:p>
            <a:r>
              <a:rPr lang="ja-JP" altLang="en-US" sz="2400"/>
              <a:t>∞</a:t>
            </a:r>
          </a:p>
        </p:txBody>
      </p:sp>
      <p:sp>
        <p:nvSpPr>
          <p:cNvPr id="103456" name="テキスト ボックス 75"/>
          <p:cNvSpPr txBox="1">
            <a:spLocks noChangeArrowheads="1"/>
          </p:cNvSpPr>
          <p:nvPr/>
        </p:nvSpPr>
        <p:spPr bwMode="auto">
          <a:xfrm>
            <a:off x="5103813" y="5157788"/>
            <a:ext cx="355600" cy="460375"/>
          </a:xfrm>
          <a:prstGeom prst="rect">
            <a:avLst/>
          </a:prstGeom>
          <a:noFill/>
          <a:ln w="9525">
            <a:noFill/>
            <a:miter lim="800000"/>
            <a:headEnd/>
            <a:tailEnd/>
          </a:ln>
        </p:spPr>
        <p:txBody>
          <a:bodyPr wrap="none">
            <a:spAutoFit/>
          </a:bodyPr>
          <a:lstStyle/>
          <a:p>
            <a:r>
              <a:rPr lang="en-US" altLang="ja-JP" sz="2400"/>
              <a:t>8</a:t>
            </a:r>
            <a:endParaRPr lang="ja-JP" altLang="en-US" sz="2400"/>
          </a:p>
        </p:txBody>
      </p:sp>
      <p:sp>
        <p:nvSpPr>
          <p:cNvPr id="103457" name="タイトル 1"/>
          <p:cNvSpPr>
            <a:spLocks noGrp="1"/>
          </p:cNvSpPr>
          <p:nvPr>
            <p:ph type="title"/>
          </p:nvPr>
        </p:nvSpPr>
        <p:spPr/>
        <p:txBody>
          <a:bodyPr/>
          <a:lstStyle/>
          <a:p>
            <a:pPr eaLnBrk="1" hangingPunct="1"/>
            <a:r>
              <a:rPr lang="en-US" altLang="ja-JP"/>
              <a:t>2.3</a:t>
            </a:r>
            <a:r>
              <a:rPr lang="ja-JP" altLang="en-US"/>
              <a:t>　ダイキストラのアルゴリズム</a:t>
            </a:r>
          </a:p>
        </p:txBody>
      </p:sp>
    </p:spTree>
  </p:cSld>
  <p:clrMapOvr>
    <a:masterClrMapping/>
  </p:clrMapOvr>
  <p:transition advTm="14149"/>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4" name="直線コネクタ 63"/>
          <p:cNvCxnSpPr/>
          <p:nvPr/>
        </p:nvCxnSpPr>
        <p:spPr bwMode="auto">
          <a:xfrm rot="5400000">
            <a:off x="3703638" y="3429000"/>
            <a:ext cx="1441450" cy="0"/>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62" name="直線コネクタ 61"/>
          <p:cNvCxnSpPr/>
          <p:nvPr/>
        </p:nvCxnSpPr>
        <p:spPr bwMode="auto">
          <a:xfrm rot="16200000" flipH="1">
            <a:off x="4271963" y="4356100"/>
            <a:ext cx="1270000" cy="908050"/>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9" name="直線コネクタ 8"/>
          <p:cNvCxnSpPr/>
          <p:nvPr/>
        </p:nvCxnSpPr>
        <p:spPr bwMode="auto">
          <a:xfrm>
            <a:off x="4452938" y="2733675"/>
            <a:ext cx="1412875" cy="1055688"/>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sp>
        <p:nvSpPr>
          <p:cNvPr id="104453" name="テキスト ボックス 32"/>
          <p:cNvSpPr txBox="1">
            <a:spLocks noChangeArrowheads="1"/>
          </p:cNvSpPr>
          <p:nvPr/>
        </p:nvSpPr>
        <p:spPr bwMode="auto">
          <a:xfrm>
            <a:off x="3421063" y="2751138"/>
            <a:ext cx="355600" cy="461962"/>
          </a:xfrm>
          <a:prstGeom prst="rect">
            <a:avLst/>
          </a:prstGeom>
          <a:noFill/>
          <a:ln w="9525">
            <a:noFill/>
            <a:miter lim="800000"/>
            <a:headEnd/>
            <a:tailEnd/>
          </a:ln>
        </p:spPr>
        <p:txBody>
          <a:bodyPr wrap="none">
            <a:spAutoFit/>
          </a:bodyPr>
          <a:lstStyle/>
          <a:p>
            <a:r>
              <a:rPr lang="en-US" altLang="ja-JP" sz="2400"/>
              <a:t>5</a:t>
            </a:r>
            <a:endParaRPr lang="ja-JP" altLang="en-US" sz="2400"/>
          </a:p>
        </p:txBody>
      </p:sp>
      <p:cxnSp>
        <p:nvCxnSpPr>
          <p:cNvPr id="44" name="直線コネクタ 43"/>
          <p:cNvCxnSpPr/>
          <p:nvPr/>
        </p:nvCxnSpPr>
        <p:spPr bwMode="auto">
          <a:xfrm rot="16200000" flipH="1">
            <a:off x="2579688" y="4248150"/>
            <a:ext cx="1630362" cy="763588"/>
          </a:xfrm>
          <a:prstGeom prst="line">
            <a:avLst/>
          </a:prstGeom>
          <a:ln w="38100">
            <a:solidFill>
              <a:srgbClr val="FF0000"/>
            </a:solidFill>
          </a:ln>
        </p:spPr>
        <p:style>
          <a:lnRef idx="1">
            <a:schemeClr val="dk1"/>
          </a:lnRef>
          <a:fillRef idx="0">
            <a:schemeClr val="dk1"/>
          </a:fillRef>
          <a:effectRef idx="0">
            <a:schemeClr val="dk1"/>
          </a:effectRef>
          <a:fontRef idx="minor">
            <a:schemeClr val="tx1"/>
          </a:fontRef>
        </p:style>
      </p:cxnSp>
      <p:cxnSp>
        <p:nvCxnSpPr>
          <p:cNvPr id="46" name="直線コネクタ 45"/>
          <p:cNvCxnSpPr/>
          <p:nvPr/>
        </p:nvCxnSpPr>
        <p:spPr bwMode="auto">
          <a:xfrm>
            <a:off x="3733800" y="5399088"/>
            <a:ext cx="1555750" cy="46037"/>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48" name="直線コネクタ 47"/>
          <p:cNvCxnSpPr/>
          <p:nvPr/>
        </p:nvCxnSpPr>
        <p:spPr bwMode="auto">
          <a:xfrm rot="5400000" flipH="1" flipV="1">
            <a:off x="4787106" y="4320382"/>
            <a:ext cx="1609725" cy="547688"/>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50" name="直線コネクタ 49"/>
          <p:cNvCxnSpPr/>
          <p:nvPr/>
        </p:nvCxnSpPr>
        <p:spPr bwMode="auto">
          <a:xfrm rot="10800000" flipV="1">
            <a:off x="2984500" y="2708275"/>
            <a:ext cx="1439863" cy="1081088"/>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52" name="直線コネクタ 51"/>
          <p:cNvCxnSpPr/>
          <p:nvPr/>
        </p:nvCxnSpPr>
        <p:spPr bwMode="auto">
          <a:xfrm>
            <a:off x="3057525" y="3789363"/>
            <a:ext cx="1366838" cy="406400"/>
          </a:xfrm>
          <a:prstGeom prst="line">
            <a:avLst/>
          </a:prstGeom>
          <a:ln w="38100">
            <a:solidFill>
              <a:srgbClr val="FFFF00"/>
            </a:solidFill>
          </a:ln>
        </p:spPr>
        <p:style>
          <a:lnRef idx="1">
            <a:schemeClr val="dk1"/>
          </a:lnRef>
          <a:fillRef idx="0">
            <a:schemeClr val="dk1"/>
          </a:fillRef>
          <a:effectRef idx="0">
            <a:schemeClr val="dk1"/>
          </a:effectRef>
          <a:fontRef idx="minor">
            <a:schemeClr val="tx1"/>
          </a:fontRef>
        </p:style>
      </p:cxnSp>
      <p:cxnSp>
        <p:nvCxnSpPr>
          <p:cNvPr id="54" name="直線コネクタ 53"/>
          <p:cNvCxnSpPr/>
          <p:nvPr/>
        </p:nvCxnSpPr>
        <p:spPr bwMode="auto">
          <a:xfrm rot="5400000" flipH="1" flipV="1">
            <a:off x="3431382" y="4452143"/>
            <a:ext cx="1295400" cy="690563"/>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sp>
        <p:nvSpPr>
          <p:cNvPr id="21" name="円/楕円 20"/>
          <p:cNvSpPr>
            <a:spLocks noChangeAspect="1"/>
          </p:cNvSpPr>
          <p:nvPr/>
        </p:nvSpPr>
        <p:spPr bwMode="auto">
          <a:xfrm>
            <a:off x="4137025" y="2420938"/>
            <a:ext cx="601663" cy="604837"/>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6" name="円/楕円 35"/>
          <p:cNvSpPr>
            <a:spLocks noChangeAspect="1"/>
          </p:cNvSpPr>
          <p:nvPr/>
        </p:nvSpPr>
        <p:spPr bwMode="auto">
          <a:xfrm>
            <a:off x="2700338" y="3500438"/>
            <a:ext cx="600075" cy="604837"/>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7" name="円/楕円 36"/>
          <p:cNvSpPr>
            <a:spLocks noChangeAspect="1"/>
          </p:cNvSpPr>
          <p:nvPr/>
        </p:nvSpPr>
        <p:spPr bwMode="auto">
          <a:xfrm>
            <a:off x="3419475" y="5084763"/>
            <a:ext cx="601663" cy="604837"/>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8" name="円/楕円 37"/>
          <p:cNvSpPr>
            <a:spLocks noChangeAspect="1"/>
          </p:cNvSpPr>
          <p:nvPr/>
        </p:nvSpPr>
        <p:spPr bwMode="auto">
          <a:xfrm>
            <a:off x="4137025" y="3860800"/>
            <a:ext cx="601663" cy="606425"/>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4" name="円/楕円 33"/>
          <p:cNvSpPr>
            <a:spLocks noChangeAspect="1"/>
          </p:cNvSpPr>
          <p:nvPr/>
        </p:nvSpPr>
        <p:spPr bwMode="auto">
          <a:xfrm>
            <a:off x="5576888" y="3500438"/>
            <a:ext cx="601662" cy="606425"/>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5" name="円/楕円 34"/>
          <p:cNvSpPr>
            <a:spLocks noChangeAspect="1"/>
          </p:cNvSpPr>
          <p:nvPr/>
        </p:nvSpPr>
        <p:spPr bwMode="auto">
          <a:xfrm>
            <a:off x="5003800" y="5084763"/>
            <a:ext cx="601663" cy="606425"/>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04466" name="テキスト ボックス 55"/>
          <p:cNvSpPr txBox="1">
            <a:spLocks noChangeArrowheads="1"/>
          </p:cNvSpPr>
          <p:nvPr/>
        </p:nvSpPr>
        <p:spPr bwMode="auto">
          <a:xfrm>
            <a:off x="3573463" y="3543300"/>
            <a:ext cx="355600" cy="461963"/>
          </a:xfrm>
          <a:prstGeom prst="rect">
            <a:avLst/>
          </a:prstGeom>
          <a:noFill/>
          <a:ln w="9525">
            <a:noFill/>
            <a:miter lim="800000"/>
            <a:headEnd/>
            <a:tailEnd/>
          </a:ln>
        </p:spPr>
        <p:txBody>
          <a:bodyPr wrap="none">
            <a:spAutoFit/>
          </a:bodyPr>
          <a:lstStyle/>
          <a:p>
            <a:r>
              <a:rPr lang="en-US" altLang="ja-JP" sz="2400"/>
              <a:t>4</a:t>
            </a:r>
            <a:endParaRPr lang="ja-JP" altLang="en-US" sz="2400"/>
          </a:p>
        </p:txBody>
      </p:sp>
      <p:sp>
        <p:nvSpPr>
          <p:cNvPr id="104467" name="テキスト ボックス 56"/>
          <p:cNvSpPr txBox="1">
            <a:spLocks noChangeArrowheads="1"/>
          </p:cNvSpPr>
          <p:nvPr/>
        </p:nvSpPr>
        <p:spPr bwMode="auto">
          <a:xfrm>
            <a:off x="3776663" y="4437063"/>
            <a:ext cx="357187" cy="461962"/>
          </a:xfrm>
          <a:prstGeom prst="rect">
            <a:avLst/>
          </a:prstGeom>
          <a:noFill/>
          <a:ln w="9525">
            <a:noFill/>
            <a:miter lim="800000"/>
            <a:headEnd/>
            <a:tailEnd/>
          </a:ln>
        </p:spPr>
        <p:txBody>
          <a:bodyPr wrap="none">
            <a:spAutoFit/>
          </a:bodyPr>
          <a:lstStyle/>
          <a:p>
            <a:r>
              <a:rPr lang="en-US" altLang="ja-JP" sz="2400"/>
              <a:t>3</a:t>
            </a:r>
            <a:endParaRPr lang="ja-JP" altLang="en-US" sz="2400"/>
          </a:p>
        </p:txBody>
      </p:sp>
      <p:sp>
        <p:nvSpPr>
          <p:cNvPr id="104468" name="テキスト ボックス 57"/>
          <p:cNvSpPr txBox="1">
            <a:spLocks noChangeArrowheads="1"/>
          </p:cNvSpPr>
          <p:nvPr/>
        </p:nvSpPr>
        <p:spPr bwMode="auto">
          <a:xfrm>
            <a:off x="2984500" y="4406900"/>
            <a:ext cx="357188" cy="461963"/>
          </a:xfrm>
          <a:prstGeom prst="rect">
            <a:avLst/>
          </a:prstGeom>
          <a:noFill/>
          <a:ln w="9525">
            <a:noFill/>
            <a:miter lim="800000"/>
            <a:headEnd/>
            <a:tailEnd/>
          </a:ln>
        </p:spPr>
        <p:txBody>
          <a:bodyPr wrap="none">
            <a:spAutoFit/>
          </a:bodyPr>
          <a:lstStyle/>
          <a:p>
            <a:r>
              <a:rPr lang="en-US" altLang="ja-JP" sz="2400"/>
              <a:t>2</a:t>
            </a:r>
            <a:endParaRPr lang="ja-JP" altLang="en-US" sz="2400"/>
          </a:p>
        </p:txBody>
      </p:sp>
      <p:sp>
        <p:nvSpPr>
          <p:cNvPr id="104469" name="テキスト ボックス 58"/>
          <p:cNvSpPr txBox="1">
            <a:spLocks noChangeArrowheads="1"/>
          </p:cNvSpPr>
          <p:nvPr/>
        </p:nvSpPr>
        <p:spPr bwMode="auto">
          <a:xfrm>
            <a:off x="5073650" y="2708275"/>
            <a:ext cx="355600" cy="461963"/>
          </a:xfrm>
          <a:prstGeom prst="rect">
            <a:avLst/>
          </a:prstGeom>
          <a:noFill/>
          <a:ln w="9525">
            <a:noFill/>
            <a:miter lim="800000"/>
            <a:headEnd/>
            <a:tailEnd/>
          </a:ln>
        </p:spPr>
        <p:txBody>
          <a:bodyPr wrap="none">
            <a:spAutoFit/>
          </a:bodyPr>
          <a:lstStyle/>
          <a:p>
            <a:r>
              <a:rPr lang="en-US" altLang="ja-JP" sz="2400"/>
              <a:t>6</a:t>
            </a:r>
            <a:endParaRPr lang="ja-JP" altLang="en-US" sz="2400"/>
          </a:p>
        </p:txBody>
      </p:sp>
      <p:sp>
        <p:nvSpPr>
          <p:cNvPr id="104470" name="テキスト ボックス 59"/>
          <p:cNvSpPr txBox="1">
            <a:spLocks noChangeArrowheads="1"/>
          </p:cNvSpPr>
          <p:nvPr/>
        </p:nvSpPr>
        <p:spPr bwMode="auto">
          <a:xfrm>
            <a:off x="4497388" y="3255963"/>
            <a:ext cx="355600" cy="460375"/>
          </a:xfrm>
          <a:prstGeom prst="rect">
            <a:avLst/>
          </a:prstGeom>
          <a:noFill/>
          <a:ln w="9525">
            <a:noFill/>
            <a:miter lim="800000"/>
            <a:headEnd/>
            <a:tailEnd/>
          </a:ln>
        </p:spPr>
        <p:txBody>
          <a:bodyPr wrap="none">
            <a:spAutoFit/>
          </a:bodyPr>
          <a:lstStyle/>
          <a:p>
            <a:r>
              <a:rPr lang="en-US" altLang="ja-JP" sz="2400"/>
              <a:t>2</a:t>
            </a:r>
            <a:endParaRPr lang="ja-JP" altLang="en-US" sz="2400"/>
          </a:p>
        </p:txBody>
      </p:sp>
      <p:sp>
        <p:nvSpPr>
          <p:cNvPr id="104471" name="テキスト ボックス 60"/>
          <p:cNvSpPr txBox="1">
            <a:spLocks noChangeArrowheads="1"/>
          </p:cNvSpPr>
          <p:nvPr/>
        </p:nvSpPr>
        <p:spPr bwMode="auto">
          <a:xfrm>
            <a:off x="4860925" y="4406900"/>
            <a:ext cx="355600" cy="461963"/>
          </a:xfrm>
          <a:prstGeom prst="rect">
            <a:avLst/>
          </a:prstGeom>
          <a:noFill/>
          <a:ln w="9525">
            <a:noFill/>
            <a:miter lim="800000"/>
            <a:headEnd/>
            <a:tailEnd/>
          </a:ln>
        </p:spPr>
        <p:txBody>
          <a:bodyPr wrap="none">
            <a:spAutoFit/>
          </a:bodyPr>
          <a:lstStyle/>
          <a:p>
            <a:r>
              <a:rPr lang="en-US" altLang="ja-JP" sz="2400"/>
              <a:t>2</a:t>
            </a:r>
            <a:endParaRPr lang="ja-JP" altLang="en-US" sz="2400"/>
          </a:p>
        </p:txBody>
      </p:sp>
      <p:sp>
        <p:nvSpPr>
          <p:cNvPr id="104472" name="テキスト ボックス 66"/>
          <p:cNvSpPr txBox="1">
            <a:spLocks noChangeArrowheads="1"/>
          </p:cNvSpPr>
          <p:nvPr/>
        </p:nvSpPr>
        <p:spPr bwMode="auto">
          <a:xfrm>
            <a:off x="4352925" y="5414963"/>
            <a:ext cx="355600" cy="461962"/>
          </a:xfrm>
          <a:prstGeom prst="rect">
            <a:avLst/>
          </a:prstGeom>
          <a:noFill/>
          <a:ln w="9525">
            <a:noFill/>
            <a:miter lim="800000"/>
            <a:headEnd/>
            <a:tailEnd/>
          </a:ln>
        </p:spPr>
        <p:txBody>
          <a:bodyPr wrap="none">
            <a:spAutoFit/>
          </a:bodyPr>
          <a:lstStyle/>
          <a:p>
            <a:r>
              <a:rPr lang="en-US" altLang="ja-JP" sz="2400"/>
              <a:t>6</a:t>
            </a:r>
            <a:endParaRPr lang="ja-JP" altLang="en-US" sz="2400"/>
          </a:p>
        </p:txBody>
      </p:sp>
      <p:sp>
        <p:nvSpPr>
          <p:cNvPr id="104473" name="テキスト ボックス 67"/>
          <p:cNvSpPr txBox="1">
            <a:spLocks noChangeArrowheads="1"/>
          </p:cNvSpPr>
          <p:nvPr/>
        </p:nvSpPr>
        <p:spPr bwMode="auto">
          <a:xfrm>
            <a:off x="5653088" y="4406900"/>
            <a:ext cx="355600" cy="461963"/>
          </a:xfrm>
          <a:prstGeom prst="rect">
            <a:avLst/>
          </a:prstGeom>
          <a:noFill/>
          <a:ln w="9525">
            <a:noFill/>
            <a:miter lim="800000"/>
            <a:headEnd/>
            <a:tailEnd/>
          </a:ln>
        </p:spPr>
        <p:txBody>
          <a:bodyPr wrap="none">
            <a:spAutoFit/>
          </a:bodyPr>
          <a:lstStyle/>
          <a:p>
            <a:r>
              <a:rPr lang="en-US" altLang="ja-JP" sz="2400"/>
              <a:t>4</a:t>
            </a:r>
            <a:endParaRPr lang="ja-JP" altLang="en-US" sz="2400"/>
          </a:p>
        </p:txBody>
      </p:sp>
      <p:sp>
        <p:nvSpPr>
          <p:cNvPr id="104474" name="テキスト ボックス 68"/>
          <p:cNvSpPr txBox="1">
            <a:spLocks noChangeArrowheads="1"/>
          </p:cNvSpPr>
          <p:nvPr/>
        </p:nvSpPr>
        <p:spPr bwMode="auto">
          <a:xfrm>
            <a:off x="2411413" y="3357563"/>
            <a:ext cx="338137" cy="460375"/>
          </a:xfrm>
          <a:prstGeom prst="rect">
            <a:avLst/>
          </a:prstGeom>
          <a:noFill/>
          <a:ln w="9525">
            <a:noFill/>
            <a:miter lim="800000"/>
            <a:headEnd/>
            <a:tailEnd/>
          </a:ln>
        </p:spPr>
        <p:txBody>
          <a:bodyPr wrap="none">
            <a:spAutoFit/>
          </a:bodyPr>
          <a:lstStyle/>
          <a:p>
            <a:r>
              <a:rPr lang="en-US" altLang="ja-JP" sz="2400"/>
              <a:t>x</a:t>
            </a:r>
            <a:endParaRPr lang="ja-JP" altLang="en-US" sz="2400"/>
          </a:p>
        </p:txBody>
      </p:sp>
      <p:sp>
        <p:nvSpPr>
          <p:cNvPr id="104475" name="テキスト ボックス 70"/>
          <p:cNvSpPr txBox="1">
            <a:spLocks noChangeArrowheads="1"/>
          </p:cNvSpPr>
          <p:nvPr/>
        </p:nvSpPr>
        <p:spPr bwMode="auto">
          <a:xfrm>
            <a:off x="2794000" y="3543300"/>
            <a:ext cx="355600" cy="461963"/>
          </a:xfrm>
          <a:prstGeom prst="rect">
            <a:avLst/>
          </a:prstGeom>
          <a:noFill/>
          <a:ln w="9525">
            <a:noFill/>
            <a:miter lim="800000"/>
            <a:headEnd/>
            <a:tailEnd/>
          </a:ln>
        </p:spPr>
        <p:txBody>
          <a:bodyPr wrap="none">
            <a:spAutoFit/>
          </a:bodyPr>
          <a:lstStyle/>
          <a:p>
            <a:r>
              <a:rPr lang="en-US" altLang="ja-JP" sz="2400"/>
              <a:t>0</a:t>
            </a:r>
            <a:endParaRPr lang="ja-JP" altLang="en-US" sz="2400"/>
          </a:p>
        </p:txBody>
      </p:sp>
      <p:sp>
        <p:nvSpPr>
          <p:cNvPr id="104476" name="テキスト ボックス 71"/>
          <p:cNvSpPr txBox="1">
            <a:spLocks noChangeArrowheads="1"/>
          </p:cNvSpPr>
          <p:nvPr/>
        </p:nvSpPr>
        <p:spPr bwMode="auto">
          <a:xfrm>
            <a:off x="4284663" y="2463800"/>
            <a:ext cx="355600" cy="460375"/>
          </a:xfrm>
          <a:prstGeom prst="rect">
            <a:avLst/>
          </a:prstGeom>
          <a:noFill/>
          <a:ln w="9525">
            <a:noFill/>
            <a:miter lim="800000"/>
            <a:headEnd/>
            <a:tailEnd/>
          </a:ln>
        </p:spPr>
        <p:txBody>
          <a:bodyPr wrap="none">
            <a:spAutoFit/>
          </a:bodyPr>
          <a:lstStyle/>
          <a:p>
            <a:r>
              <a:rPr lang="en-US" altLang="ja-JP" sz="2400"/>
              <a:t>5</a:t>
            </a:r>
            <a:endParaRPr lang="ja-JP" altLang="en-US" sz="2400"/>
          </a:p>
        </p:txBody>
      </p:sp>
      <p:sp>
        <p:nvSpPr>
          <p:cNvPr id="104477" name="テキスト ボックス 72"/>
          <p:cNvSpPr txBox="1">
            <a:spLocks noChangeArrowheads="1"/>
          </p:cNvSpPr>
          <p:nvPr/>
        </p:nvSpPr>
        <p:spPr bwMode="auto">
          <a:xfrm>
            <a:off x="4240213" y="3975100"/>
            <a:ext cx="355600" cy="461963"/>
          </a:xfrm>
          <a:prstGeom prst="rect">
            <a:avLst/>
          </a:prstGeom>
          <a:noFill/>
          <a:ln w="9525">
            <a:noFill/>
            <a:miter lim="800000"/>
            <a:headEnd/>
            <a:tailEnd/>
          </a:ln>
        </p:spPr>
        <p:txBody>
          <a:bodyPr wrap="none">
            <a:spAutoFit/>
          </a:bodyPr>
          <a:lstStyle/>
          <a:p>
            <a:r>
              <a:rPr lang="en-US" altLang="ja-JP" sz="2400"/>
              <a:t>4</a:t>
            </a:r>
            <a:endParaRPr lang="ja-JP" altLang="en-US" sz="2400"/>
          </a:p>
        </p:txBody>
      </p:sp>
      <p:sp>
        <p:nvSpPr>
          <p:cNvPr id="104478" name="テキスト ボックス 73"/>
          <p:cNvSpPr txBox="1">
            <a:spLocks noChangeArrowheads="1"/>
          </p:cNvSpPr>
          <p:nvPr/>
        </p:nvSpPr>
        <p:spPr bwMode="auto">
          <a:xfrm>
            <a:off x="3519488" y="5157788"/>
            <a:ext cx="355600" cy="460375"/>
          </a:xfrm>
          <a:prstGeom prst="rect">
            <a:avLst/>
          </a:prstGeom>
          <a:noFill/>
          <a:ln w="9525">
            <a:noFill/>
            <a:miter lim="800000"/>
            <a:headEnd/>
            <a:tailEnd/>
          </a:ln>
        </p:spPr>
        <p:txBody>
          <a:bodyPr wrap="none">
            <a:spAutoFit/>
          </a:bodyPr>
          <a:lstStyle/>
          <a:p>
            <a:r>
              <a:rPr lang="en-US" altLang="ja-JP" sz="2400"/>
              <a:t>2</a:t>
            </a:r>
            <a:endParaRPr lang="ja-JP" altLang="en-US" sz="2400"/>
          </a:p>
        </p:txBody>
      </p:sp>
      <p:sp>
        <p:nvSpPr>
          <p:cNvPr id="104479" name="テキスト ボックス 74"/>
          <p:cNvSpPr txBox="1">
            <a:spLocks noChangeArrowheads="1"/>
          </p:cNvSpPr>
          <p:nvPr/>
        </p:nvSpPr>
        <p:spPr bwMode="auto">
          <a:xfrm>
            <a:off x="5651500" y="3573463"/>
            <a:ext cx="404813" cy="461962"/>
          </a:xfrm>
          <a:prstGeom prst="rect">
            <a:avLst/>
          </a:prstGeom>
          <a:noFill/>
          <a:ln w="9525">
            <a:noFill/>
            <a:miter lim="800000"/>
            <a:headEnd/>
            <a:tailEnd/>
          </a:ln>
        </p:spPr>
        <p:txBody>
          <a:bodyPr wrap="none">
            <a:spAutoFit/>
          </a:bodyPr>
          <a:lstStyle/>
          <a:p>
            <a:r>
              <a:rPr lang="ja-JP" altLang="en-US" sz="2400"/>
              <a:t>∞</a:t>
            </a:r>
          </a:p>
        </p:txBody>
      </p:sp>
      <p:sp>
        <p:nvSpPr>
          <p:cNvPr id="104480" name="テキスト ボックス 75"/>
          <p:cNvSpPr txBox="1">
            <a:spLocks noChangeArrowheads="1"/>
          </p:cNvSpPr>
          <p:nvPr/>
        </p:nvSpPr>
        <p:spPr bwMode="auto">
          <a:xfrm>
            <a:off x="5103813" y="5157788"/>
            <a:ext cx="355600" cy="460375"/>
          </a:xfrm>
          <a:prstGeom prst="rect">
            <a:avLst/>
          </a:prstGeom>
          <a:noFill/>
          <a:ln w="9525">
            <a:noFill/>
            <a:miter lim="800000"/>
            <a:headEnd/>
            <a:tailEnd/>
          </a:ln>
        </p:spPr>
        <p:txBody>
          <a:bodyPr wrap="none">
            <a:spAutoFit/>
          </a:bodyPr>
          <a:lstStyle/>
          <a:p>
            <a:r>
              <a:rPr lang="en-US" altLang="ja-JP" sz="2400"/>
              <a:t>8</a:t>
            </a:r>
            <a:endParaRPr lang="ja-JP" altLang="en-US" sz="2400"/>
          </a:p>
        </p:txBody>
      </p:sp>
      <p:sp>
        <p:nvSpPr>
          <p:cNvPr id="104481" name="タイトル 1"/>
          <p:cNvSpPr>
            <a:spLocks noGrp="1"/>
          </p:cNvSpPr>
          <p:nvPr>
            <p:ph type="title"/>
          </p:nvPr>
        </p:nvSpPr>
        <p:spPr/>
        <p:txBody>
          <a:bodyPr/>
          <a:lstStyle/>
          <a:p>
            <a:pPr eaLnBrk="1" hangingPunct="1"/>
            <a:r>
              <a:rPr lang="en-US" altLang="ja-JP"/>
              <a:t>2.3</a:t>
            </a:r>
            <a:r>
              <a:rPr lang="ja-JP" altLang="en-US"/>
              <a:t>　ダイキストラのアルゴリズム</a:t>
            </a:r>
          </a:p>
        </p:txBody>
      </p:sp>
    </p:spTree>
  </p:cSld>
  <p:clrMapOvr>
    <a:masterClrMapping/>
  </p:clrMapOvr>
  <p:transition advTm="14149"/>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4" name="直線コネクタ 63"/>
          <p:cNvCxnSpPr/>
          <p:nvPr/>
        </p:nvCxnSpPr>
        <p:spPr bwMode="auto">
          <a:xfrm rot="5400000">
            <a:off x="3703638" y="3429000"/>
            <a:ext cx="1441450" cy="0"/>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62" name="直線コネクタ 61"/>
          <p:cNvCxnSpPr/>
          <p:nvPr/>
        </p:nvCxnSpPr>
        <p:spPr bwMode="auto">
          <a:xfrm rot="16200000" flipH="1">
            <a:off x="4271963" y="4356100"/>
            <a:ext cx="1270000" cy="908050"/>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9" name="直線コネクタ 8"/>
          <p:cNvCxnSpPr/>
          <p:nvPr/>
        </p:nvCxnSpPr>
        <p:spPr bwMode="auto">
          <a:xfrm>
            <a:off x="4452938" y="2733675"/>
            <a:ext cx="1412875" cy="1055688"/>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sp>
        <p:nvSpPr>
          <p:cNvPr id="105477" name="テキスト ボックス 32"/>
          <p:cNvSpPr txBox="1">
            <a:spLocks noChangeArrowheads="1"/>
          </p:cNvSpPr>
          <p:nvPr/>
        </p:nvSpPr>
        <p:spPr bwMode="auto">
          <a:xfrm>
            <a:off x="3421063" y="2751138"/>
            <a:ext cx="355600" cy="461962"/>
          </a:xfrm>
          <a:prstGeom prst="rect">
            <a:avLst/>
          </a:prstGeom>
          <a:noFill/>
          <a:ln w="9525">
            <a:noFill/>
            <a:miter lim="800000"/>
            <a:headEnd/>
            <a:tailEnd/>
          </a:ln>
        </p:spPr>
        <p:txBody>
          <a:bodyPr wrap="none">
            <a:spAutoFit/>
          </a:bodyPr>
          <a:lstStyle/>
          <a:p>
            <a:r>
              <a:rPr lang="en-US" altLang="ja-JP" sz="2400"/>
              <a:t>5</a:t>
            </a:r>
            <a:endParaRPr lang="ja-JP" altLang="en-US" sz="2400"/>
          </a:p>
        </p:txBody>
      </p:sp>
      <p:cxnSp>
        <p:nvCxnSpPr>
          <p:cNvPr id="44" name="直線コネクタ 43"/>
          <p:cNvCxnSpPr/>
          <p:nvPr/>
        </p:nvCxnSpPr>
        <p:spPr bwMode="auto">
          <a:xfrm rot="16200000" flipH="1">
            <a:off x="2579688" y="4248150"/>
            <a:ext cx="1630362" cy="763588"/>
          </a:xfrm>
          <a:prstGeom prst="line">
            <a:avLst/>
          </a:prstGeom>
          <a:ln w="38100">
            <a:solidFill>
              <a:srgbClr val="FF0000"/>
            </a:solidFill>
          </a:ln>
        </p:spPr>
        <p:style>
          <a:lnRef idx="1">
            <a:schemeClr val="dk1"/>
          </a:lnRef>
          <a:fillRef idx="0">
            <a:schemeClr val="dk1"/>
          </a:fillRef>
          <a:effectRef idx="0">
            <a:schemeClr val="dk1"/>
          </a:effectRef>
          <a:fontRef idx="minor">
            <a:schemeClr val="tx1"/>
          </a:fontRef>
        </p:style>
      </p:cxnSp>
      <p:cxnSp>
        <p:nvCxnSpPr>
          <p:cNvPr id="46" name="直線コネクタ 45"/>
          <p:cNvCxnSpPr/>
          <p:nvPr/>
        </p:nvCxnSpPr>
        <p:spPr bwMode="auto">
          <a:xfrm>
            <a:off x="3733800" y="5399088"/>
            <a:ext cx="1555750" cy="46037"/>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48" name="直線コネクタ 47"/>
          <p:cNvCxnSpPr/>
          <p:nvPr/>
        </p:nvCxnSpPr>
        <p:spPr bwMode="auto">
          <a:xfrm rot="5400000" flipH="1" flipV="1">
            <a:off x="4787106" y="4320382"/>
            <a:ext cx="1609725" cy="547688"/>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50" name="直線コネクタ 49"/>
          <p:cNvCxnSpPr/>
          <p:nvPr/>
        </p:nvCxnSpPr>
        <p:spPr bwMode="auto">
          <a:xfrm rot="10800000" flipV="1">
            <a:off x="2984500" y="2708275"/>
            <a:ext cx="1439863" cy="1081088"/>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52" name="直線コネクタ 51"/>
          <p:cNvCxnSpPr/>
          <p:nvPr/>
        </p:nvCxnSpPr>
        <p:spPr bwMode="auto">
          <a:xfrm>
            <a:off x="3057525" y="3789363"/>
            <a:ext cx="1366838" cy="406400"/>
          </a:xfrm>
          <a:prstGeom prst="line">
            <a:avLst/>
          </a:prstGeom>
          <a:ln w="38100">
            <a:solidFill>
              <a:srgbClr val="FFFF00"/>
            </a:solidFill>
          </a:ln>
        </p:spPr>
        <p:style>
          <a:lnRef idx="1">
            <a:schemeClr val="dk1"/>
          </a:lnRef>
          <a:fillRef idx="0">
            <a:schemeClr val="dk1"/>
          </a:fillRef>
          <a:effectRef idx="0">
            <a:schemeClr val="dk1"/>
          </a:effectRef>
          <a:fontRef idx="minor">
            <a:schemeClr val="tx1"/>
          </a:fontRef>
        </p:style>
      </p:cxnSp>
      <p:cxnSp>
        <p:nvCxnSpPr>
          <p:cNvPr id="54" name="直線コネクタ 53"/>
          <p:cNvCxnSpPr/>
          <p:nvPr/>
        </p:nvCxnSpPr>
        <p:spPr bwMode="auto">
          <a:xfrm rot="5400000" flipH="1" flipV="1">
            <a:off x="3431382" y="4452143"/>
            <a:ext cx="1295400" cy="690563"/>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sp>
        <p:nvSpPr>
          <p:cNvPr id="21" name="円/楕円 20"/>
          <p:cNvSpPr>
            <a:spLocks noChangeAspect="1"/>
          </p:cNvSpPr>
          <p:nvPr/>
        </p:nvSpPr>
        <p:spPr bwMode="auto">
          <a:xfrm>
            <a:off x="4137025" y="2420938"/>
            <a:ext cx="601663" cy="604837"/>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6" name="円/楕円 35"/>
          <p:cNvSpPr>
            <a:spLocks noChangeAspect="1"/>
          </p:cNvSpPr>
          <p:nvPr/>
        </p:nvSpPr>
        <p:spPr bwMode="auto">
          <a:xfrm>
            <a:off x="2700338" y="3500438"/>
            <a:ext cx="600075" cy="604837"/>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7" name="円/楕円 36"/>
          <p:cNvSpPr>
            <a:spLocks noChangeAspect="1"/>
          </p:cNvSpPr>
          <p:nvPr/>
        </p:nvSpPr>
        <p:spPr bwMode="auto">
          <a:xfrm>
            <a:off x="3419475" y="5084763"/>
            <a:ext cx="601663" cy="604837"/>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8" name="円/楕円 37"/>
          <p:cNvSpPr>
            <a:spLocks noChangeAspect="1"/>
          </p:cNvSpPr>
          <p:nvPr/>
        </p:nvSpPr>
        <p:spPr bwMode="auto">
          <a:xfrm>
            <a:off x="4137025" y="3860800"/>
            <a:ext cx="601663" cy="606425"/>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4" name="円/楕円 33"/>
          <p:cNvSpPr>
            <a:spLocks noChangeAspect="1"/>
          </p:cNvSpPr>
          <p:nvPr/>
        </p:nvSpPr>
        <p:spPr bwMode="auto">
          <a:xfrm>
            <a:off x="5576888" y="3500438"/>
            <a:ext cx="601662" cy="606425"/>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5" name="円/楕円 34"/>
          <p:cNvSpPr>
            <a:spLocks noChangeAspect="1"/>
          </p:cNvSpPr>
          <p:nvPr/>
        </p:nvSpPr>
        <p:spPr bwMode="auto">
          <a:xfrm>
            <a:off x="5003800" y="5084763"/>
            <a:ext cx="601663" cy="606425"/>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05490" name="テキスト ボックス 55"/>
          <p:cNvSpPr txBox="1">
            <a:spLocks noChangeArrowheads="1"/>
          </p:cNvSpPr>
          <p:nvPr/>
        </p:nvSpPr>
        <p:spPr bwMode="auto">
          <a:xfrm>
            <a:off x="3573463" y="3543300"/>
            <a:ext cx="355600" cy="461963"/>
          </a:xfrm>
          <a:prstGeom prst="rect">
            <a:avLst/>
          </a:prstGeom>
          <a:noFill/>
          <a:ln w="9525">
            <a:noFill/>
            <a:miter lim="800000"/>
            <a:headEnd/>
            <a:tailEnd/>
          </a:ln>
        </p:spPr>
        <p:txBody>
          <a:bodyPr wrap="none">
            <a:spAutoFit/>
          </a:bodyPr>
          <a:lstStyle/>
          <a:p>
            <a:r>
              <a:rPr lang="en-US" altLang="ja-JP" sz="2400"/>
              <a:t>4</a:t>
            </a:r>
            <a:endParaRPr lang="ja-JP" altLang="en-US" sz="2400"/>
          </a:p>
        </p:txBody>
      </p:sp>
      <p:sp>
        <p:nvSpPr>
          <p:cNvPr id="105491" name="テキスト ボックス 56"/>
          <p:cNvSpPr txBox="1">
            <a:spLocks noChangeArrowheads="1"/>
          </p:cNvSpPr>
          <p:nvPr/>
        </p:nvSpPr>
        <p:spPr bwMode="auto">
          <a:xfrm>
            <a:off x="3776663" y="4437063"/>
            <a:ext cx="357187" cy="461962"/>
          </a:xfrm>
          <a:prstGeom prst="rect">
            <a:avLst/>
          </a:prstGeom>
          <a:noFill/>
          <a:ln w="9525">
            <a:noFill/>
            <a:miter lim="800000"/>
            <a:headEnd/>
            <a:tailEnd/>
          </a:ln>
        </p:spPr>
        <p:txBody>
          <a:bodyPr wrap="none">
            <a:spAutoFit/>
          </a:bodyPr>
          <a:lstStyle/>
          <a:p>
            <a:r>
              <a:rPr lang="en-US" altLang="ja-JP" sz="2400"/>
              <a:t>3</a:t>
            </a:r>
            <a:endParaRPr lang="ja-JP" altLang="en-US" sz="2400"/>
          </a:p>
        </p:txBody>
      </p:sp>
      <p:sp>
        <p:nvSpPr>
          <p:cNvPr id="105492" name="テキスト ボックス 57"/>
          <p:cNvSpPr txBox="1">
            <a:spLocks noChangeArrowheads="1"/>
          </p:cNvSpPr>
          <p:nvPr/>
        </p:nvSpPr>
        <p:spPr bwMode="auto">
          <a:xfrm>
            <a:off x="2984500" y="4406900"/>
            <a:ext cx="357188" cy="461963"/>
          </a:xfrm>
          <a:prstGeom prst="rect">
            <a:avLst/>
          </a:prstGeom>
          <a:noFill/>
          <a:ln w="9525">
            <a:noFill/>
            <a:miter lim="800000"/>
            <a:headEnd/>
            <a:tailEnd/>
          </a:ln>
        </p:spPr>
        <p:txBody>
          <a:bodyPr wrap="none">
            <a:spAutoFit/>
          </a:bodyPr>
          <a:lstStyle/>
          <a:p>
            <a:r>
              <a:rPr lang="en-US" altLang="ja-JP" sz="2400"/>
              <a:t>2</a:t>
            </a:r>
            <a:endParaRPr lang="ja-JP" altLang="en-US" sz="2400"/>
          </a:p>
        </p:txBody>
      </p:sp>
      <p:sp>
        <p:nvSpPr>
          <p:cNvPr id="105493" name="テキスト ボックス 58"/>
          <p:cNvSpPr txBox="1">
            <a:spLocks noChangeArrowheads="1"/>
          </p:cNvSpPr>
          <p:nvPr/>
        </p:nvSpPr>
        <p:spPr bwMode="auto">
          <a:xfrm>
            <a:off x="5073650" y="2708275"/>
            <a:ext cx="355600" cy="461963"/>
          </a:xfrm>
          <a:prstGeom prst="rect">
            <a:avLst/>
          </a:prstGeom>
          <a:noFill/>
          <a:ln w="9525">
            <a:noFill/>
            <a:miter lim="800000"/>
            <a:headEnd/>
            <a:tailEnd/>
          </a:ln>
        </p:spPr>
        <p:txBody>
          <a:bodyPr wrap="none">
            <a:spAutoFit/>
          </a:bodyPr>
          <a:lstStyle/>
          <a:p>
            <a:r>
              <a:rPr lang="en-US" altLang="ja-JP" sz="2400"/>
              <a:t>6</a:t>
            </a:r>
            <a:endParaRPr lang="ja-JP" altLang="en-US" sz="2400"/>
          </a:p>
        </p:txBody>
      </p:sp>
      <p:sp>
        <p:nvSpPr>
          <p:cNvPr id="105494" name="テキスト ボックス 59"/>
          <p:cNvSpPr txBox="1">
            <a:spLocks noChangeArrowheads="1"/>
          </p:cNvSpPr>
          <p:nvPr/>
        </p:nvSpPr>
        <p:spPr bwMode="auto">
          <a:xfrm>
            <a:off x="4497388" y="3255963"/>
            <a:ext cx="355600" cy="460375"/>
          </a:xfrm>
          <a:prstGeom prst="rect">
            <a:avLst/>
          </a:prstGeom>
          <a:noFill/>
          <a:ln w="9525">
            <a:noFill/>
            <a:miter lim="800000"/>
            <a:headEnd/>
            <a:tailEnd/>
          </a:ln>
        </p:spPr>
        <p:txBody>
          <a:bodyPr wrap="none">
            <a:spAutoFit/>
          </a:bodyPr>
          <a:lstStyle/>
          <a:p>
            <a:r>
              <a:rPr lang="en-US" altLang="ja-JP" sz="2400"/>
              <a:t>2</a:t>
            </a:r>
            <a:endParaRPr lang="ja-JP" altLang="en-US" sz="2400"/>
          </a:p>
        </p:txBody>
      </p:sp>
      <p:sp>
        <p:nvSpPr>
          <p:cNvPr id="105495" name="テキスト ボックス 60"/>
          <p:cNvSpPr txBox="1">
            <a:spLocks noChangeArrowheads="1"/>
          </p:cNvSpPr>
          <p:nvPr/>
        </p:nvSpPr>
        <p:spPr bwMode="auto">
          <a:xfrm>
            <a:off x="4860925" y="4406900"/>
            <a:ext cx="355600" cy="461963"/>
          </a:xfrm>
          <a:prstGeom prst="rect">
            <a:avLst/>
          </a:prstGeom>
          <a:noFill/>
          <a:ln w="9525">
            <a:noFill/>
            <a:miter lim="800000"/>
            <a:headEnd/>
            <a:tailEnd/>
          </a:ln>
        </p:spPr>
        <p:txBody>
          <a:bodyPr wrap="none">
            <a:spAutoFit/>
          </a:bodyPr>
          <a:lstStyle/>
          <a:p>
            <a:r>
              <a:rPr lang="en-US" altLang="ja-JP" sz="2400"/>
              <a:t>2</a:t>
            </a:r>
            <a:endParaRPr lang="ja-JP" altLang="en-US" sz="2400"/>
          </a:p>
        </p:txBody>
      </p:sp>
      <p:sp>
        <p:nvSpPr>
          <p:cNvPr id="105496" name="テキスト ボックス 66"/>
          <p:cNvSpPr txBox="1">
            <a:spLocks noChangeArrowheads="1"/>
          </p:cNvSpPr>
          <p:nvPr/>
        </p:nvSpPr>
        <p:spPr bwMode="auto">
          <a:xfrm>
            <a:off x="4352925" y="5414963"/>
            <a:ext cx="355600" cy="461962"/>
          </a:xfrm>
          <a:prstGeom prst="rect">
            <a:avLst/>
          </a:prstGeom>
          <a:noFill/>
          <a:ln w="9525">
            <a:noFill/>
            <a:miter lim="800000"/>
            <a:headEnd/>
            <a:tailEnd/>
          </a:ln>
        </p:spPr>
        <p:txBody>
          <a:bodyPr wrap="none">
            <a:spAutoFit/>
          </a:bodyPr>
          <a:lstStyle/>
          <a:p>
            <a:r>
              <a:rPr lang="en-US" altLang="ja-JP" sz="2400"/>
              <a:t>6</a:t>
            </a:r>
            <a:endParaRPr lang="ja-JP" altLang="en-US" sz="2400"/>
          </a:p>
        </p:txBody>
      </p:sp>
      <p:sp>
        <p:nvSpPr>
          <p:cNvPr id="105497" name="テキスト ボックス 67"/>
          <p:cNvSpPr txBox="1">
            <a:spLocks noChangeArrowheads="1"/>
          </p:cNvSpPr>
          <p:nvPr/>
        </p:nvSpPr>
        <p:spPr bwMode="auto">
          <a:xfrm>
            <a:off x="5653088" y="4406900"/>
            <a:ext cx="355600" cy="461963"/>
          </a:xfrm>
          <a:prstGeom prst="rect">
            <a:avLst/>
          </a:prstGeom>
          <a:noFill/>
          <a:ln w="9525">
            <a:noFill/>
            <a:miter lim="800000"/>
            <a:headEnd/>
            <a:tailEnd/>
          </a:ln>
        </p:spPr>
        <p:txBody>
          <a:bodyPr wrap="none">
            <a:spAutoFit/>
          </a:bodyPr>
          <a:lstStyle/>
          <a:p>
            <a:r>
              <a:rPr lang="en-US" altLang="ja-JP" sz="2400"/>
              <a:t>4</a:t>
            </a:r>
            <a:endParaRPr lang="ja-JP" altLang="en-US" sz="2400"/>
          </a:p>
        </p:txBody>
      </p:sp>
      <p:sp>
        <p:nvSpPr>
          <p:cNvPr id="105498" name="テキスト ボックス 68"/>
          <p:cNvSpPr txBox="1">
            <a:spLocks noChangeArrowheads="1"/>
          </p:cNvSpPr>
          <p:nvPr/>
        </p:nvSpPr>
        <p:spPr bwMode="auto">
          <a:xfrm>
            <a:off x="2411413" y="3357563"/>
            <a:ext cx="338137" cy="460375"/>
          </a:xfrm>
          <a:prstGeom prst="rect">
            <a:avLst/>
          </a:prstGeom>
          <a:noFill/>
          <a:ln w="9525">
            <a:noFill/>
            <a:miter lim="800000"/>
            <a:headEnd/>
            <a:tailEnd/>
          </a:ln>
        </p:spPr>
        <p:txBody>
          <a:bodyPr wrap="none">
            <a:spAutoFit/>
          </a:bodyPr>
          <a:lstStyle/>
          <a:p>
            <a:r>
              <a:rPr lang="en-US" altLang="ja-JP" sz="2400"/>
              <a:t>x</a:t>
            </a:r>
            <a:endParaRPr lang="ja-JP" altLang="en-US" sz="2400"/>
          </a:p>
        </p:txBody>
      </p:sp>
      <p:sp>
        <p:nvSpPr>
          <p:cNvPr id="105499" name="テキスト ボックス 70"/>
          <p:cNvSpPr txBox="1">
            <a:spLocks noChangeArrowheads="1"/>
          </p:cNvSpPr>
          <p:nvPr/>
        </p:nvSpPr>
        <p:spPr bwMode="auto">
          <a:xfrm>
            <a:off x="2794000" y="3543300"/>
            <a:ext cx="355600" cy="461963"/>
          </a:xfrm>
          <a:prstGeom prst="rect">
            <a:avLst/>
          </a:prstGeom>
          <a:noFill/>
          <a:ln w="9525">
            <a:noFill/>
            <a:miter lim="800000"/>
            <a:headEnd/>
            <a:tailEnd/>
          </a:ln>
        </p:spPr>
        <p:txBody>
          <a:bodyPr wrap="none">
            <a:spAutoFit/>
          </a:bodyPr>
          <a:lstStyle/>
          <a:p>
            <a:r>
              <a:rPr lang="en-US" altLang="ja-JP" sz="2400"/>
              <a:t>0</a:t>
            </a:r>
            <a:endParaRPr lang="ja-JP" altLang="en-US" sz="2400"/>
          </a:p>
        </p:txBody>
      </p:sp>
      <p:sp>
        <p:nvSpPr>
          <p:cNvPr id="105500" name="テキスト ボックス 71"/>
          <p:cNvSpPr txBox="1">
            <a:spLocks noChangeArrowheads="1"/>
          </p:cNvSpPr>
          <p:nvPr/>
        </p:nvSpPr>
        <p:spPr bwMode="auto">
          <a:xfrm>
            <a:off x="4284663" y="2463800"/>
            <a:ext cx="355600" cy="460375"/>
          </a:xfrm>
          <a:prstGeom prst="rect">
            <a:avLst/>
          </a:prstGeom>
          <a:noFill/>
          <a:ln w="9525">
            <a:noFill/>
            <a:miter lim="800000"/>
            <a:headEnd/>
            <a:tailEnd/>
          </a:ln>
        </p:spPr>
        <p:txBody>
          <a:bodyPr wrap="none">
            <a:spAutoFit/>
          </a:bodyPr>
          <a:lstStyle/>
          <a:p>
            <a:r>
              <a:rPr lang="en-US" altLang="ja-JP" sz="2400"/>
              <a:t>5</a:t>
            </a:r>
            <a:endParaRPr lang="ja-JP" altLang="en-US" sz="2400"/>
          </a:p>
        </p:txBody>
      </p:sp>
      <p:sp>
        <p:nvSpPr>
          <p:cNvPr id="105501" name="テキスト ボックス 72"/>
          <p:cNvSpPr txBox="1">
            <a:spLocks noChangeArrowheads="1"/>
          </p:cNvSpPr>
          <p:nvPr/>
        </p:nvSpPr>
        <p:spPr bwMode="auto">
          <a:xfrm>
            <a:off x="4240213" y="3975100"/>
            <a:ext cx="355600" cy="461963"/>
          </a:xfrm>
          <a:prstGeom prst="rect">
            <a:avLst/>
          </a:prstGeom>
          <a:noFill/>
          <a:ln w="9525">
            <a:noFill/>
            <a:miter lim="800000"/>
            <a:headEnd/>
            <a:tailEnd/>
          </a:ln>
        </p:spPr>
        <p:txBody>
          <a:bodyPr wrap="none">
            <a:spAutoFit/>
          </a:bodyPr>
          <a:lstStyle/>
          <a:p>
            <a:r>
              <a:rPr lang="en-US" altLang="ja-JP" sz="2400"/>
              <a:t>4</a:t>
            </a:r>
            <a:endParaRPr lang="ja-JP" altLang="en-US" sz="2400"/>
          </a:p>
        </p:txBody>
      </p:sp>
      <p:sp>
        <p:nvSpPr>
          <p:cNvPr id="105502" name="テキスト ボックス 73"/>
          <p:cNvSpPr txBox="1">
            <a:spLocks noChangeArrowheads="1"/>
          </p:cNvSpPr>
          <p:nvPr/>
        </p:nvSpPr>
        <p:spPr bwMode="auto">
          <a:xfrm>
            <a:off x="3519488" y="5157788"/>
            <a:ext cx="355600" cy="460375"/>
          </a:xfrm>
          <a:prstGeom prst="rect">
            <a:avLst/>
          </a:prstGeom>
          <a:noFill/>
          <a:ln w="9525">
            <a:noFill/>
            <a:miter lim="800000"/>
            <a:headEnd/>
            <a:tailEnd/>
          </a:ln>
        </p:spPr>
        <p:txBody>
          <a:bodyPr wrap="none">
            <a:spAutoFit/>
          </a:bodyPr>
          <a:lstStyle/>
          <a:p>
            <a:r>
              <a:rPr lang="en-US" altLang="ja-JP" sz="2400"/>
              <a:t>2</a:t>
            </a:r>
            <a:endParaRPr lang="ja-JP" altLang="en-US" sz="2400"/>
          </a:p>
        </p:txBody>
      </p:sp>
      <p:sp>
        <p:nvSpPr>
          <p:cNvPr id="105503" name="テキスト ボックス 74"/>
          <p:cNvSpPr txBox="1">
            <a:spLocks noChangeArrowheads="1"/>
          </p:cNvSpPr>
          <p:nvPr/>
        </p:nvSpPr>
        <p:spPr bwMode="auto">
          <a:xfrm>
            <a:off x="5651500" y="3573463"/>
            <a:ext cx="404813" cy="461962"/>
          </a:xfrm>
          <a:prstGeom prst="rect">
            <a:avLst/>
          </a:prstGeom>
          <a:noFill/>
          <a:ln w="9525">
            <a:noFill/>
            <a:miter lim="800000"/>
            <a:headEnd/>
            <a:tailEnd/>
          </a:ln>
        </p:spPr>
        <p:txBody>
          <a:bodyPr wrap="none">
            <a:spAutoFit/>
          </a:bodyPr>
          <a:lstStyle/>
          <a:p>
            <a:r>
              <a:rPr lang="ja-JP" altLang="en-US" sz="2400"/>
              <a:t>∞</a:t>
            </a:r>
          </a:p>
        </p:txBody>
      </p:sp>
      <p:sp>
        <p:nvSpPr>
          <p:cNvPr id="105504" name="テキスト ボックス 75"/>
          <p:cNvSpPr txBox="1">
            <a:spLocks noChangeArrowheads="1"/>
          </p:cNvSpPr>
          <p:nvPr/>
        </p:nvSpPr>
        <p:spPr bwMode="auto">
          <a:xfrm>
            <a:off x="5103813" y="5157788"/>
            <a:ext cx="355600" cy="460375"/>
          </a:xfrm>
          <a:prstGeom prst="rect">
            <a:avLst/>
          </a:prstGeom>
          <a:noFill/>
          <a:ln w="9525">
            <a:noFill/>
            <a:miter lim="800000"/>
            <a:headEnd/>
            <a:tailEnd/>
          </a:ln>
        </p:spPr>
        <p:txBody>
          <a:bodyPr wrap="none">
            <a:spAutoFit/>
          </a:bodyPr>
          <a:lstStyle/>
          <a:p>
            <a:r>
              <a:rPr lang="en-US" altLang="ja-JP" sz="2400"/>
              <a:t>6</a:t>
            </a:r>
            <a:endParaRPr lang="ja-JP" altLang="en-US" sz="2400"/>
          </a:p>
        </p:txBody>
      </p:sp>
      <p:sp>
        <p:nvSpPr>
          <p:cNvPr id="105505" name="タイトル 1"/>
          <p:cNvSpPr>
            <a:spLocks noGrp="1"/>
          </p:cNvSpPr>
          <p:nvPr>
            <p:ph type="title"/>
          </p:nvPr>
        </p:nvSpPr>
        <p:spPr/>
        <p:txBody>
          <a:bodyPr/>
          <a:lstStyle/>
          <a:p>
            <a:pPr eaLnBrk="1" hangingPunct="1"/>
            <a:r>
              <a:rPr lang="en-US" altLang="ja-JP"/>
              <a:t>2.3</a:t>
            </a:r>
            <a:r>
              <a:rPr lang="ja-JP" altLang="en-US"/>
              <a:t>　ダイキストラのアルゴリズム</a:t>
            </a:r>
          </a:p>
        </p:txBody>
      </p:sp>
    </p:spTree>
  </p:cSld>
  <p:clrMapOvr>
    <a:masterClrMapping/>
  </p:clrMapOvr>
  <p:transition advTm="14149"/>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4" name="直線コネクタ 63"/>
          <p:cNvCxnSpPr/>
          <p:nvPr/>
        </p:nvCxnSpPr>
        <p:spPr bwMode="auto">
          <a:xfrm rot="5400000">
            <a:off x="3703638" y="3429000"/>
            <a:ext cx="1441450" cy="0"/>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62" name="直線コネクタ 61"/>
          <p:cNvCxnSpPr/>
          <p:nvPr/>
        </p:nvCxnSpPr>
        <p:spPr bwMode="auto">
          <a:xfrm rot="16200000" flipH="1">
            <a:off x="4271963" y="4356100"/>
            <a:ext cx="1270000" cy="908050"/>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9" name="直線コネクタ 8"/>
          <p:cNvCxnSpPr/>
          <p:nvPr/>
        </p:nvCxnSpPr>
        <p:spPr bwMode="auto">
          <a:xfrm>
            <a:off x="4452938" y="2733675"/>
            <a:ext cx="1412875" cy="1055688"/>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sp>
        <p:nvSpPr>
          <p:cNvPr id="106501" name="テキスト ボックス 32"/>
          <p:cNvSpPr txBox="1">
            <a:spLocks noChangeArrowheads="1"/>
          </p:cNvSpPr>
          <p:nvPr/>
        </p:nvSpPr>
        <p:spPr bwMode="auto">
          <a:xfrm>
            <a:off x="3421063" y="2751138"/>
            <a:ext cx="355600" cy="461962"/>
          </a:xfrm>
          <a:prstGeom prst="rect">
            <a:avLst/>
          </a:prstGeom>
          <a:noFill/>
          <a:ln w="9525">
            <a:noFill/>
            <a:miter lim="800000"/>
            <a:headEnd/>
            <a:tailEnd/>
          </a:ln>
        </p:spPr>
        <p:txBody>
          <a:bodyPr wrap="none">
            <a:spAutoFit/>
          </a:bodyPr>
          <a:lstStyle/>
          <a:p>
            <a:r>
              <a:rPr lang="en-US" altLang="ja-JP" sz="2400"/>
              <a:t>5</a:t>
            </a:r>
            <a:endParaRPr lang="ja-JP" altLang="en-US" sz="2400"/>
          </a:p>
        </p:txBody>
      </p:sp>
      <p:cxnSp>
        <p:nvCxnSpPr>
          <p:cNvPr id="44" name="直線コネクタ 43"/>
          <p:cNvCxnSpPr/>
          <p:nvPr/>
        </p:nvCxnSpPr>
        <p:spPr bwMode="auto">
          <a:xfrm rot="16200000" flipH="1">
            <a:off x="2579688" y="4248150"/>
            <a:ext cx="1630362" cy="763588"/>
          </a:xfrm>
          <a:prstGeom prst="line">
            <a:avLst/>
          </a:prstGeom>
          <a:ln w="38100">
            <a:solidFill>
              <a:srgbClr val="FF0000"/>
            </a:solidFill>
          </a:ln>
        </p:spPr>
        <p:style>
          <a:lnRef idx="1">
            <a:schemeClr val="dk1"/>
          </a:lnRef>
          <a:fillRef idx="0">
            <a:schemeClr val="dk1"/>
          </a:fillRef>
          <a:effectRef idx="0">
            <a:schemeClr val="dk1"/>
          </a:effectRef>
          <a:fontRef idx="minor">
            <a:schemeClr val="tx1"/>
          </a:fontRef>
        </p:style>
      </p:cxnSp>
      <p:cxnSp>
        <p:nvCxnSpPr>
          <p:cNvPr id="46" name="直線コネクタ 45"/>
          <p:cNvCxnSpPr/>
          <p:nvPr/>
        </p:nvCxnSpPr>
        <p:spPr bwMode="auto">
          <a:xfrm>
            <a:off x="3733800" y="5399088"/>
            <a:ext cx="1555750" cy="46037"/>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48" name="直線コネクタ 47"/>
          <p:cNvCxnSpPr/>
          <p:nvPr/>
        </p:nvCxnSpPr>
        <p:spPr bwMode="auto">
          <a:xfrm rot="5400000" flipH="1" flipV="1">
            <a:off x="4787106" y="4320382"/>
            <a:ext cx="1609725" cy="547688"/>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50" name="直線コネクタ 49"/>
          <p:cNvCxnSpPr/>
          <p:nvPr/>
        </p:nvCxnSpPr>
        <p:spPr bwMode="auto">
          <a:xfrm rot="10800000" flipV="1">
            <a:off x="2984500" y="2708275"/>
            <a:ext cx="1439863" cy="1081088"/>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52" name="直線コネクタ 51"/>
          <p:cNvCxnSpPr/>
          <p:nvPr/>
        </p:nvCxnSpPr>
        <p:spPr bwMode="auto">
          <a:xfrm>
            <a:off x="3057525" y="3789363"/>
            <a:ext cx="1366838" cy="406400"/>
          </a:xfrm>
          <a:prstGeom prst="line">
            <a:avLst/>
          </a:prstGeom>
          <a:ln w="38100">
            <a:solidFill>
              <a:srgbClr val="FF0000"/>
            </a:solidFill>
          </a:ln>
        </p:spPr>
        <p:style>
          <a:lnRef idx="1">
            <a:schemeClr val="dk1"/>
          </a:lnRef>
          <a:fillRef idx="0">
            <a:schemeClr val="dk1"/>
          </a:fillRef>
          <a:effectRef idx="0">
            <a:schemeClr val="dk1"/>
          </a:effectRef>
          <a:fontRef idx="minor">
            <a:schemeClr val="tx1"/>
          </a:fontRef>
        </p:style>
      </p:cxnSp>
      <p:cxnSp>
        <p:nvCxnSpPr>
          <p:cNvPr id="54" name="直線コネクタ 53"/>
          <p:cNvCxnSpPr/>
          <p:nvPr/>
        </p:nvCxnSpPr>
        <p:spPr bwMode="auto">
          <a:xfrm rot="5400000" flipH="1" flipV="1">
            <a:off x="3431382" y="4452143"/>
            <a:ext cx="1295400" cy="690563"/>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sp>
        <p:nvSpPr>
          <p:cNvPr id="21" name="円/楕円 20"/>
          <p:cNvSpPr>
            <a:spLocks noChangeAspect="1"/>
          </p:cNvSpPr>
          <p:nvPr/>
        </p:nvSpPr>
        <p:spPr bwMode="auto">
          <a:xfrm>
            <a:off x="4137025" y="2420938"/>
            <a:ext cx="601663" cy="604837"/>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6" name="円/楕円 35"/>
          <p:cNvSpPr>
            <a:spLocks noChangeAspect="1"/>
          </p:cNvSpPr>
          <p:nvPr/>
        </p:nvSpPr>
        <p:spPr bwMode="auto">
          <a:xfrm>
            <a:off x="2700338" y="3500438"/>
            <a:ext cx="600075" cy="604837"/>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7" name="円/楕円 36"/>
          <p:cNvSpPr>
            <a:spLocks noChangeAspect="1"/>
          </p:cNvSpPr>
          <p:nvPr/>
        </p:nvSpPr>
        <p:spPr bwMode="auto">
          <a:xfrm>
            <a:off x="3419475" y="5084763"/>
            <a:ext cx="601663" cy="604837"/>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8" name="円/楕円 37"/>
          <p:cNvSpPr>
            <a:spLocks noChangeAspect="1"/>
          </p:cNvSpPr>
          <p:nvPr/>
        </p:nvSpPr>
        <p:spPr bwMode="auto">
          <a:xfrm>
            <a:off x="4137025" y="3860800"/>
            <a:ext cx="601663" cy="606425"/>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4" name="円/楕円 33"/>
          <p:cNvSpPr>
            <a:spLocks noChangeAspect="1"/>
          </p:cNvSpPr>
          <p:nvPr/>
        </p:nvSpPr>
        <p:spPr bwMode="auto">
          <a:xfrm>
            <a:off x="5576888" y="3500438"/>
            <a:ext cx="601662" cy="606425"/>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5" name="円/楕円 34"/>
          <p:cNvSpPr>
            <a:spLocks noChangeAspect="1"/>
          </p:cNvSpPr>
          <p:nvPr/>
        </p:nvSpPr>
        <p:spPr bwMode="auto">
          <a:xfrm>
            <a:off x="5003800" y="5084763"/>
            <a:ext cx="601663" cy="606425"/>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06514" name="テキスト ボックス 55"/>
          <p:cNvSpPr txBox="1">
            <a:spLocks noChangeArrowheads="1"/>
          </p:cNvSpPr>
          <p:nvPr/>
        </p:nvSpPr>
        <p:spPr bwMode="auto">
          <a:xfrm>
            <a:off x="3573463" y="3543300"/>
            <a:ext cx="355600" cy="461963"/>
          </a:xfrm>
          <a:prstGeom prst="rect">
            <a:avLst/>
          </a:prstGeom>
          <a:noFill/>
          <a:ln w="9525">
            <a:noFill/>
            <a:miter lim="800000"/>
            <a:headEnd/>
            <a:tailEnd/>
          </a:ln>
        </p:spPr>
        <p:txBody>
          <a:bodyPr wrap="none">
            <a:spAutoFit/>
          </a:bodyPr>
          <a:lstStyle/>
          <a:p>
            <a:r>
              <a:rPr lang="en-US" altLang="ja-JP" sz="2400"/>
              <a:t>4</a:t>
            </a:r>
            <a:endParaRPr lang="ja-JP" altLang="en-US" sz="2400"/>
          </a:p>
        </p:txBody>
      </p:sp>
      <p:sp>
        <p:nvSpPr>
          <p:cNvPr id="106515" name="テキスト ボックス 56"/>
          <p:cNvSpPr txBox="1">
            <a:spLocks noChangeArrowheads="1"/>
          </p:cNvSpPr>
          <p:nvPr/>
        </p:nvSpPr>
        <p:spPr bwMode="auto">
          <a:xfrm>
            <a:off x="3776663" y="4437063"/>
            <a:ext cx="357187" cy="461962"/>
          </a:xfrm>
          <a:prstGeom prst="rect">
            <a:avLst/>
          </a:prstGeom>
          <a:noFill/>
          <a:ln w="9525">
            <a:noFill/>
            <a:miter lim="800000"/>
            <a:headEnd/>
            <a:tailEnd/>
          </a:ln>
        </p:spPr>
        <p:txBody>
          <a:bodyPr wrap="none">
            <a:spAutoFit/>
          </a:bodyPr>
          <a:lstStyle/>
          <a:p>
            <a:r>
              <a:rPr lang="en-US" altLang="ja-JP" sz="2400"/>
              <a:t>3</a:t>
            </a:r>
            <a:endParaRPr lang="ja-JP" altLang="en-US" sz="2400"/>
          </a:p>
        </p:txBody>
      </p:sp>
      <p:sp>
        <p:nvSpPr>
          <p:cNvPr id="106516" name="テキスト ボックス 57"/>
          <p:cNvSpPr txBox="1">
            <a:spLocks noChangeArrowheads="1"/>
          </p:cNvSpPr>
          <p:nvPr/>
        </p:nvSpPr>
        <p:spPr bwMode="auto">
          <a:xfrm>
            <a:off x="2984500" y="4406900"/>
            <a:ext cx="357188" cy="461963"/>
          </a:xfrm>
          <a:prstGeom prst="rect">
            <a:avLst/>
          </a:prstGeom>
          <a:noFill/>
          <a:ln w="9525">
            <a:noFill/>
            <a:miter lim="800000"/>
            <a:headEnd/>
            <a:tailEnd/>
          </a:ln>
        </p:spPr>
        <p:txBody>
          <a:bodyPr wrap="none">
            <a:spAutoFit/>
          </a:bodyPr>
          <a:lstStyle/>
          <a:p>
            <a:r>
              <a:rPr lang="en-US" altLang="ja-JP" sz="2400"/>
              <a:t>2</a:t>
            </a:r>
            <a:endParaRPr lang="ja-JP" altLang="en-US" sz="2400"/>
          </a:p>
        </p:txBody>
      </p:sp>
      <p:sp>
        <p:nvSpPr>
          <p:cNvPr id="106517" name="テキスト ボックス 58"/>
          <p:cNvSpPr txBox="1">
            <a:spLocks noChangeArrowheads="1"/>
          </p:cNvSpPr>
          <p:nvPr/>
        </p:nvSpPr>
        <p:spPr bwMode="auto">
          <a:xfrm>
            <a:off x="5073650" y="2708275"/>
            <a:ext cx="355600" cy="461963"/>
          </a:xfrm>
          <a:prstGeom prst="rect">
            <a:avLst/>
          </a:prstGeom>
          <a:noFill/>
          <a:ln w="9525">
            <a:noFill/>
            <a:miter lim="800000"/>
            <a:headEnd/>
            <a:tailEnd/>
          </a:ln>
        </p:spPr>
        <p:txBody>
          <a:bodyPr wrap="none">
            <a:spAutoFit/>
          </a:bodyPr>
          <a:lstStyle/>
          <a:p>
            <a:r>
              <a:rPr lang="en-US" altLang="ja-JP" sz="2400"/>
              <a:t>6</a:t>
            </a:r>
            <a:endParaRPr lang="ja-JP" altLang="en-US" sz="2400"/>
          </a:p>
        </p:txBody>
      </p:sp>
      <p:sp>
        <p:nvSpPr>
          <p:cNvPr id="106518" name="テキスト ボックス 59"/>
          <p:cNvSpPr txBox="1">
            <a:spLocks noChangeArrowheads="1"/>
          </p:cNvSpPr>
          <p:nvPr/>
        </p:nvSpPr>
        <p:spPr bwMode="auto">
          <a:xfrm>
            <a:off x="4497388" y="3255963"/>
            <a:ext cx="355600" cy="460375"/>
          </a:xfrm>
          <a:prstGeom prst="rect">
            <a:avLst/>
          </a:prstGeom>
          <a:noFill/>
          <a:ln w="9525">
            <a:noFill/>
            <a:miter lim="800000"/>
            <a:headEnd/>
            <a:tailEnd/>
          </a:ln>
        </p:spPr>
        <p:txBody>
          <a:bodyPr wrap="none">
            <a:spAutoFit/>
          </a:bodyPr>
          <a:lstStyle/>
          <a:p>
            <a:r>
              <a:rPr lang="en-US" altLang="ja-JP" sz="2400"/>
              <a:t>2</a:t>
            </a:r>
            <a:endParaRPr lang="ja-JP" altLang="en-US" sz="2400"/>
          </a:p>
        </p:txBody>
      </p:sp>
      <p:sp>
        <p:nvSpPr>
          <p:cNvPr id="106519" name="テキスト ボックス 60"/>
          <p:cNvSpPr txBox="1">
            <a:spLocks noChangeArrowheads="1"/>
          </p:cNvSpPr>
          <p:nvPr/>
        </p:nvSpPr>
        <p:spPr bwMode="auto">
          <a:xfrm>
            <a:off x="4860925" y="4406900"/>
            <a:ext cx="355600" cy="461963"/>
          </a:xfrm>
          <a:prstGeom prst="rect">
            <a:avLst/>
          </a:prstGeom>
          <a:noFill/>
          <a:ln w="9525">
            <a:noFill/>
            <a:miter lim="800000"/>
            <a:headEnd/>
            <a:tailEnd/>
          </a:ln>
        </p:spPr>
        <p:txBody>
          <a:bodyPr wrap="none">
            <a:spAutoFit/>
          </a:bodyPr>
          <a:lstStyle/>
          <a:p>
            <a:r>
              <a:rPr lang="en-US" altLang="ja-JP" sz="2400"/>
              <a:t>2</a:t>
            </a:r>
            <a:endParaRPr lang="ja-JP" altLang="en-US" sz="2400"/>
          </a:p>
        </p:txBody>
      </p:sp>
      <p:sp>
        <p:nvSpPr>
          <p:cNvPr id="106520" name="テキスト ボックス 66"/>
          <p:cNvSpPr txBox="1">
            <a:spLocks noChangeArrowheads="1"/>
          </p:cNvSpPr>
          <p:nvPr/>
        </p:nvSpPr>
        <p:spPr bwMode="auto">
          <a:xfrm>
            <a:off x="4352925" y="5414963"/>
            <a:ext cx="355600" cy="461962"/>
          </a:xfrm>
          <a:prstGeom prst="rect">
            <a:avLst/>
          </a:prstGeom>
          <a:noFill/>
          <a:ln w="9525">
            <a:noFill/>
            <a:miter lim="800000"/>
            <a:headEnd/>
            <a:tailEnd/>
          </a:ln>
        </p:spPr>
        <p:txBody>
          <a:bodyPr wrap="none">
            <a:spAutoFit/>
          </a:bodyPr>
          <a:lstStyle/>
          <a:p>
            <a:r>
              <a:rPr lang="en-US" altLang="ja-JP" sz="2400"/>
              <a:t>6</a:t>
            </a:r>
            <a:endParaRPr lang="ja-JP" altLang="en-US" sz="2400"/>
          </a:p>
        </p:txBody>
      </p:sp>
      <p:sp>
        <p:nvSpPr>
          <p:cNvPr id="106521" name="テキスト ボックス 67"/>
          <p:cNvSpPr txBox="1">
            <a:spLocks noChangeArrowheads="1"/>
          </p:cNvSpPr>
          <p:nvPr/>
        </p:nvSpPr>
        <p:spPr bwMode="auto">
          <a:xfrm>
            <a:off x="5653088" y="4406900"/>
            <a:ext cx="355600" cy="461963"/>
          </a:xfrm>
          <a:prstGeom prst="rect">
            <a:avLst/>
          </a:prstGeom>
          <a:noFill/>
          <a:ln w="9525">
            <a:noFill/>
            <a:miter lim="800000"/>
            <a:headEnd/>
            <a:tailEnd/>
          </a:ln>
        </p:spPr>
        <p:txBody>
          <a:bodyPr wrap="none">
            <a:spAutoFit/>
          </a:bodyPr>
          <a:lstStyle/>
          <a:p>
            <a:r>
              <a:rPr lang="en-US" altLang="ja-JP" sz="2400"/>
              <a:t>4</a:t>
            </a:r>
            <a:endParaRPr lang="ja-JP" altLang="en-US" sz="2400"/>
          </a:p>
        </p:txBody>
      </p:sp>
      <p:sp>
        <p:nvSpPr>
          <p:cNvPr id="106522" name="テキスト ボックス 68"/>
          <p:cNvSpPr txBox="1">
            <a:spLocks noChangeArrowheads="1"/>
          </p:cNvSpPr>
          <p:nvPr/>
        </p:nvSpPr>
        <p:spPr bwMode="auto">
          <a:xfrm>
            <a:off x="2411413" y="3357563"/>
            <a:ext cx="338137" cy="460375"/>
          </a:xfrm>
          <a:prstGeom prst="rect">
            <a:avLst/>
          </a:prstGeom>
          <a:noFill/>
          <a:ln w="9525">
            <a:noFill/>
            <a:miter lim="800000"/>
            <a:headEnd/>
            <a:tailEnd/>
          </a:ln>
        </p:spPr>
        <p:txBody>
          <a:bodyPr wrap="none">
            <a:spAutoFit/>
          </a:bodyPr>
          <a:lstStyle/>
          <a:p>
            <a:r>
              <a:rPr lang="en-US" altLang="ja-JP" sz="2400"/>
              <a:t>x</a:t>
            </a:r>
            <a:endParaRPr lang="ja-JP" altLang="en-US" sz="2400"/>
          </a:p>
        </p:txBody>
      </p:sp>
      <p:sp>
        <p:nvSpPr>
          <p:cNvPr id="106523" name="テキスト ボックス 70"/>
          <p:cNvSpPr txBox="1">
            <a:spLocks noChangeArrowheads="1"/>
          </p:cNvSpPr>
          <p:nvPr/>
        </p:nvSpPr>
        <p:spPr bwMode="auto">
          <a:xfrm>
            <a:off x="2794000" y="3543300"/>
            <a:ext cx="355600" cy="461963"/>
          </a:xfrm>
          <a:prstGeom prst="rect">
            <a:avLst/>
          </a:prstGeom>
          <a:noFill/>
          <a:ln w="9525">
            <a:noFill/>
            <a:miter lim="800000"/>
            <a:headEnd/>
            <a:tailEnd/>
          </a:ln>
        </p:spPr>
        <p:txBody>
          <a:bodyPr wrap="none">
            <a:spAutoFit/>
          </a:bodyPr>
          <a:lstStyle/>
          <a:p>
            <a:r>
              <a:rPr lang="en-US" altLang="ja-JP" sz="2400"/>
              <a:t>0</a:t>
            </a:r>
            <a:endParaRPr lang="ja-JP" altLang="en-US" sz="2400"/>
          </a:p>
        </p:txBody>
      </p:sp>
      <p:sp>
        <p:nvSpPr>
          <p:cNvPr id="106524" name="テキスト ボックス 71"/>
          <p:cNvSpPr txBox="1">
            <a:spLocks noChangeArrowheads="1"/>
          </p:cNvSpPr>
          <p:nvPr/>
        </p:nvSpPr>
        <p:spPr bwMode="auto">
          <a:xfrm>
            <a:off x="4284663" y="2463800"/>
            <a:ext cx="355600" cy="460375"/>
          </a:xfrm>
          <a:prstGeom prst="rect">
            <a:avLst/>
          </a:prstGeom>
          <a:noFill/>
          <a:ln w="9525">
            <a:noFill/>
            <a:miter lim="800000"/>
            <a:headEnd/>
            <a:tailEnd/>
          </a:ln>
        </p:spPr>
        <p:txBody>
          <a:bodyPr wrap="none">
            <a:spAutoFit/>
          </a:bodyPr>
          <a:lstStyle/>
          <a:p>
            <a:r>
              <a:rPr lang="en-US" altLang="ja-JP" sz="2400"/>
              <a:t>5</a:t>
            </a:r>
            <a:endParaRPr lang="ja-JP" altLang="en-US" sz="2400"/>
          </a:p>
        </p:txBody>
      </p:sp>
      <p:sp>
        <p:nvSpPr>
          <p:cNvPr id="106525" name="テキスト ボックス 72"/>
          <p:cNvSpPr txBox="1">
            <a:spLocks noChangeArrowheads="1"/>
          </p:cNvSpPr>
          <p:nvPr/>
        </p:nvSpPr>
        <p:spPr bwMode="auto">
          <a:xfrm>
            <a:off x="4240213" y="3975100"/>
            <a:ext cx="355600" cy="461963"/>
          </a:xfrm>
          <a:prstGeom prst="rect">
            <a:avLst/>
          </a:prstGeom>
          <a:noFill/>
          <a:ln w="9525">
            <a:noFill/>
            <a:miter lim="800000"/>
            <a:headEnd/>
            <a:tailEnd/>
          </a:ln>
        </p:spPr>
        <p:txBody>
          <a:bodyPr wrap="none">
            <a:spAutoFit/>
          </a:bodyPr>
          <a:lstStyle/>
          <a:p>
            <a:r>
              <a:rPr lang="en-US" altLang="ja-JP" sz="2400"/>
              <a:t>4</a:t>
            </a:r>
            <a:endParaRPr lang="ja-JP" altLang="en-US" sz="2400"/>
          </a:p>
        </p:txBody>
      </p:sp>
      <p:sp>
        <p:nvSpPr>
          <p:cNvPr id="106526" name="テキスト ボックス 73"/>
          <p:cNvSpPr txBox="1">
            <a:spLocks noChangeArrowheads="1"/>
          </p:cNvSpPr>
          <p:nvPr/>
        </p:nvSpPr>
        <p:spPr bwMode="auto">
          <a:xfrm>
            <a:off x="3519488" y="5157788"/>
            <a:ext cx="355600" cy="460375"/>
          </a:xfrm>
          <a:prstGeom prst="rect">
            <a:avLst/>
          </a:prstGeom>
          <a:noFill/>
          <a:ln w="9525">
            <a:noFill/>
            <a:miter lim="800000"/>
            <a:headEnd/>
            <a:tailEnd/>
          </a:ln>
        </p:spPr>
        <p:txBody>
          <a:bodyPr wrap="none">
            <a:spAutoFit/>
          </a:bodyPr>
          <a:lstStyle/>
          <a:p>
            <a:r>
              <a:rPr lang="en-US" altLang="ja-JP" sz="2400"/>
              <a:t>2</a:t>
            </a:r>
            <a:endParaRPr lang="ja-JP" altLang="en-US" sz="2400"/>
          </a:p>
        </p:txBody>
      </p:sp>
      <p:sp>
        <p:nvSpPr>
          <p:cNvPr id="106527" name="テキスト ボックス 74"/>
          <p:cNvSpPr txBox="1">
            <a:spLocks noChangeArrowheads="1"/>
          </p:cNvSpPr>
          <p:nvPr/>
        </p:nvSpPr>
        <p:spPr bwMode="auto">
          <a:xfrm>
            <a:off x="5651500" y="3573463"/>
            <a:ext cx="404813" cy="461962"/>
          </a:xfrm>
          <a:prstGeom prst="rect">
            <a:avLst/>
          </a:prstGeom>
          <a:noFill/>
          <a:ln w="9525">
            <a:noFill/>
            <a:miter lim="800000"/>
            <a:headEnd/>
            <a:tailEnd/>
          </a:ln>
        </p:spPr>
        <p:txBody>
          <a:bodyPr wrap="none">
            <a:spAutoFit/>
          </a:bodyPr>
          <a:lstStyle/>
          <a:p>
            <a:r>
              <a:rPr lang="ja-JP" altLang="en-US" sz="2400"/>
              <a:t>∞</a:t>
            </a:r>
          </a:p>
        </p:txBody>
      </p:sp>
      <p:sp>
        <p:nvSpPr>
          <p:cNvPr id="106528" name="テキスト ボックス 75"/>
          <p:cNvSpPr txBox="1">
            <a:spLocks noChangeArrowheads="1"/>
          </p:cNvSpPr>
          <p:nvPr/>
        </p:nvSpPr>
        <p:spPr bwMode="auto">
          <a:xfrm>
            <a:off x="5103813" y="5157788"/>
            <a:ext cx="355600" cy="460375"/>
          </a:xfrm>
          <a:prstGeom prst="rect">
            <a:avLst/>
          </a:prstGeom>
          <a:noFill/>
          <a:ln w="9525">
            <a:noFill/>
            <a:miter lim="800000"/>
            <a:headEnd/>
            <a:tailEnd/>
          </a:ln>
        </p:spPr>
        <p:txBody>
          <a:bodyPr wrap="none">
            <a:spAutoFit/>
          </a:bodyPr>
          <a:lstStyle/>
          <a:p>
            <a:r>
              <a:rPr lang="en-US" altLang="ja-JP" sz="2400"/>
              <a:t>6</a:t>
            </a:r>
            <a:endParaRPr lang="ja-JP" altLang="en-US" sz="2400"/>
          </a:p>
        </p:txBody>
      </p:sp>
      <p:sp>
        <p:nvSpPr>
          <p:cNvPr id="106529" name="タイトル 1"/>
          <p:cNvSpPr>
            <a:spLocks noGrp="1"/>
          </p:cNvSpPr>
          <p:nvPr>
            <p:ph type="title"/>
          </p:nvPr>
        </p:nvSpPr>
        <p:spPr/>
        <p:txBody>
          <a:bodyPr/>
          <a:lstStyle/>
          <a:p>
            <a:pPr eaLnBrk="1" hangingPunct="1"/>
            <a:r>
              <a:rPr lang="en-US" altLang="ja-JP"/>
              <a:t>2.3</a:t>
            </a:r>
            <a:r>
              <a:rPr lang="ja-JP" altLang="en-US"/>
              <a:t>　ダイキストラのアルゴリズム</a:t>
            </a:r>
          </a:p>
        </p:txBody>
      </p:sp>
    </p:spTree>
  </p:cSld>
  <p:clrMapOvr>
    <a:masterClrMapping/>
  </p:clrMapOvr>
  <p:transition advTm="14149"/>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4" name="直線コネクタ 63"/>
          <p:cNvCxnSpPr/>
          <p:nvPr/>
        </p:nvCxnSpPr>
        <p:spPr bwMode="auto">
          <a:xfrm rot="5400000">
            <a:off x="3703638" y="3429000"/>
            <a:ext cx="1441450" cy="0"/>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62" name="直線コネクタ 61"/>
          <p:cNvCxnSpPr/>
          <p:nvPr/>
        </p:nvCxnSpPr>
        <p:spPr bwMode="auto">
          <a:xfrm rot="16200000" flipH="1">
            <a:off x="4271963" y="4356100"/>
            <a:ext cx="1270000" cy="908050"/>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9" name="直線コネクタ 8"/>
          <p:cNvCxnSpPr/>
          <p:nvPr/>
        </p:nvCxnSpPr>
        <p:spPr bwMode="auto">
          <a:xfrm>
            <a:off x="4452938" y="2733675"/>
            <a:ext cx="1412875" cy="1055688"/>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sp>
        <p:nvSpPr>
          <p:cNvPr id="107525" name="テキスト ボックス 32"/>
          <p:cNvSpPr txBox="1">
            <a:spLocks noChangeArrowheads="1"/>
          </p:cNvSpPr>
          <p:nvPr/>
        </p:nvSpPr>
        <p:spPr bwMode="auto">
          <a:xfrm>
            <a:off x="3421063" y="2751138"/>
            <a:ext cx="355600" cy="461962"/>
          </a:xfrm>
          <a:prstGeom prst="rect">
            <a:avLst/>
          </a:prstGeom>
          <a:noFill/>
          <a:ln w="9525">
            <a:noFill/>
            <a:miter lim="800000"/>
            <a:headEnd/>
            <a:tailEnd/>
          </a:ln>
        </p:spPr>
        <p:txBody>
          <a:bodyPr wrap="none">
            <a:spAutoFit/>
          </a:bodyPr>
          <a:lstStyle/>
          <a:p>
            <a:r>
              <a:rPr lang="en-US" altLang="ja-JP" sz="2400"/>
              <a:t>5</a:t>
            </a:r>
            <a:endParaRPr lang="ja-JP" altLang="en-US" sz="2400"/>
          </a:p>
        </p:txBody>
      </p:sp>
      <p:cxnSp>
        <p:nvCxnSpPr>
          <p:cNvPr id="44" name="直線コネクタ 43"/>
          <p:cNvCxnSpPr/>
          <p:nvPr/>
        </p:nvCxnSpPr>
        <p:spPr bwMode="auto">
          <a:xfrm rot="16200000" flipH="1">
            <a:off x="2579688" y="4248150"/>
            <a:ext cx="1630362" cy="763588"/>
          </a:xfrm>
          <a:prstGeom prst="line">
            <a:avLst/>
          </a:prstGeom>
          <a:ln w="38100">
            <a:solidFill>
              <a:srgbClr val="FF0000"/>
            </a:solidFill>
          </a:ln>
        </p:spPr>
        <p:style>
          <a:lnRef idx="1">
            <a:schemeClr val="dk1"/>
          </a:lnRef>
          <a:fillRef idx="0">
            <a:schemeClr val="dk1"/>
          </a:fillRef>
          <a:effectRef idx="0">
            <a:schemeClr val="dk1"/>
          </a:effectRef>
          <a:fontRef idx="minor">
            <a:schemeClr val="tx1"/>
          </a:fontRef>
        </p:style>
      </p:cxnSp>
      <p:cxnSp>
        <p:nvCxnSpPr>
          <p:cNvPr id="46" name="直線コネクタ 45"/>
          <p:cNvCxnSpPr/>
          <p:nvPr/>
        </p:nvCxnSpPr>
        <p:spPr bwMode="auto">
          <a:xfrm>
            <a:off x="3733800" y="5399088"/>
            <a:ext cx="1555750" cy="46037"/>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48" name="直線コネクタ 47"/>
          <p:cNvCxnSpPr/>
          <p:nvPr/>
        </p:nvCxnSpPr>
        <p:spPr bwMode="auto">
          <a:xfrm rot="5400000" flipH="1" flipV="1">
            <a:off x="4787106" y="4320382"/>
            <a:ext cx="1609725" cy="547688"/>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50" name="直線コネクタ 49"/>
          <p:cNvCxnSpPr/>
          <p:nvPr/>
        </p:nvCxnSpPr>
        <p:spPr bwMode="auto">
          <a:xfrm rot="10800000" flipV="1">
            <a:off x="2984500" y="2708275"/>
            <a:ext cx="1439863" cy="1081088"/>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52" name="直線コネクタ 51"/>
          <p:cNvCxnSpPr/>
          <p:nvPr/>
        </p:nvCxnSpPr>
        <p:spPr bwMode="auto">
          <a:xfrm>
            <a:off x="3057525" y="3789363"/>
            <a:ext cx="1366838" cy="406400"/>
          </a:xfrm>
          <a:prstGeom prst="line">
            <a:avLst/>
          </a:prstGeom>
          <a:ln w="38100">
            <a:solidFill>
              <a:srgbClr val="FF0000"/>
            </a:solidFill>
          </a:ln>
        </p:spPr>
        <p:style>
          <a:lnRef idx="1">
            <a:schemeClr val="dk1"/>
          </a:lnRef>
          <a:fillRef idx="0">
            <a:schemeClr val="dk1"/>
          </a:fillRef>
          <a:effectRef idx="0">
            <a:schemeClr val="dk1"/>
          </a:effectRef>
          <a:fontRef idx="minor">
            <a:schemeClr val="tx1"/>
          </a:fontRef>
        </p:style>
      </p:cxnSp>
      <p:cxnSp>
        <p:nvCxnSpPr>
          <p:cNvPr id="54" name="直線コネクタ 53"/>
          <p:cNvCxnSpPr/>
          <p:nvPr/>
        </p:nvCxnSpPr>
        <p:spPr bwMode="auto">
          <a:xfrm rot="5400000" flipH="1" flipV="1">
            <a:off x="3431382" y="4452143"/>
            <a:ext cx="1295400" cy="690563"/>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sp>
        <p:nvSpPr>
          <p:cNvPr id="21" name="円/楕円 20"/>
          <p:cNvSpPr>
            <a:spLocks noChangeAspect="1"/>
          </p:cNvSpPr>
          <p:nvPr/>
        </p:nvSpPr>
        <p:spPr bwMode="auto">
          <a:xfrm>
            <a:off x="4137025" y="2420938"/>
            <a:ext cx="601663" cy="604837"/>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6" name="円/楕円 35"/>
          <p:cNvSpPr>
            <a:spLocks noChangeAspect="1"/>
          </p:cNvSpPr>
          <p:nvPr/>
        </p:nvSpPr>
        <p:spPr bwMode="auto">
          <a:xfrm>
            <a:off x="2700338" y="3500438"/>
            <a:ext cx="600075" cy="604837"/>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7" name="円/楕円 36"/>
          <p:cNvSpPr>
            <a:spLocks noChangeAspect="1"/>
          </p:cNvSpPr>
          <p:nvPr/>
        </p:nvSpPr>
        <p:spPr bwMode="auto">
          <a:xfrm>
            <a:off x="3419475" y="5084763"/>
            <a:ext cx="601663" cy="604837"/>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8" name="円/楕円 37"/>
          <p:cNvSpPr>
            <a:spLocks noChangeAspect="1"/>
          </p:cNvSpPr>
          <p:nvPr/>
        </p:nvSpPr>
        <p:spPr bwMode="auto">
          <a:xfrm>
            <a:off x="4137025" y="3860800"/>
            <a:ext cx="601663" cy="606425"/>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4" name="円/楕円 33"/>
          <p:cNvSpPr>
            <a:spLocks noChangeAspect="1"/>
          </p:cNvSpPr>
          <p:nvPr/>
        </p:nvSpPr>
        <p:spPr bwMode="auto">
          <a:xfrm>
            <a:off x="5576888" y="3500438"/>
            <a:ext cx="601662" cy="606425"/>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5" name="円/楕円 34"/>
          <p:cNvSpPr>
            <a:spLocks noChangeAspect="1"/>
          </p:cNvSpPr>
          <p:nvPr/>
        </p:nvSpPr>
        <p:spPr bwMode="auto">
          <a:xfrm>
            <a:off x="5003800" y="5084763"/>
            <a:ext cx="601663" cy="606425"/>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07538" name="テキスト ボックス 55"/>
          <p:cNvSpPr txBox="1">
            <a:spLocks noChangeArrowheads="1"/>
          </p:cNvSpPr>
          <p:nvPr/>
        </p:nvSpPr>
        <p:spPr bwMode="auto">
          <a:xfrm>
            <a:off x="3573463" y="3543300"/>
            <a:ext cx="355600" cy="461963"/>
          </a:xfrm>
          <a:prstGeom prst="rect">
            <a:avLst/>
          </a:prstGeom>
          <a:noFill/>
          <a:ln w="9525">
            <a:noFill/>
            <a:miter lim="800000"/>
            <a:headEnd/>
            <a:tailEnd/>
          </a:ln>
        </p:spPr>
        <p:txBody>
          <a:bodyPr wrap="none">
            <a:spAutoFit/>
          </a:bodyPr>
          <a:lstStyle/>
          <a:p>
            <a:r>
              <a:rPr lang="en-US" altLang="ja-JP" sz="2400"/>
              <a:t>4</a:t>
            </a:r>
            <a:endParaRPr lang="ja-JP" altLang="en-US" sz="2400"/>
          </a:p>
        </p:txBody>
      </p:sp>
      <p:sp>
        <p:nvSpPr>
          <p:cNvPr id="107539" name="テキスト ボックス 56"/>
          <p:cNvSpPr txBox="1">
            <a:spLocks noChangeArrowheads="1"/>
          </p:cNvSpPr>
          <p:nvPr/>
        </p:nvSpPr>
        <p:spPr bwMode="auto">
          <a:xfrm>
            <a:off x="3776663" y="4437063"/>
            <a:ext cx="357187" cy="461962"/>
          </a:xfrm>
          <a:prstGeom prst="rect">
            <a:avLst/>
          </a:prstGeom>
          <a:noFill/>
          <a:ln w="9525">
            <a:noFill/>
            <a:miter lim="800000"/>
            <a:headEnd/>
            <a:tailEnd/>
          </a:ln>
        </p:spPr>
        <p:txBody>
          <a:bodyPr wrap="none">
            <a:spAutoFit/>
          </a:bodyPr>
          <a:lstStyle/>
          <a:p>
            <a:r>
              <a:rPr lang="en-US" altLang="ja-JP" sz="2400"/>
              <a:t>3</a:t>
            </a:r>
            <a:endParaRPr lang="ja-JP" altLang="en-US" sz="2400"/>
          </a:p>
        </p:txBody>
      </p:sp>
      <p:sp>
        <p:nvSpPr>
          <p:cNvPr id="107540" name="テキスト ボックス 57"/>
          <p:cNvSpPr txBox="1">
            <a:spLocks noChangeArrowheads="1"/>
          </p:cNvSpPr>
          <p:nvPr/>
        </p:nvSpPr>
        <p:spPr bwMode="auto">
          <a:xfrm>
            <a:off x="2984500" y="4406900"/>
            <a:ext cx="357188" cy="461963"/>
          </a:xfrm>
          <a:prstGeom prst="rect">
            <a:avLst/>
          </a:prstGeom>
          <a:noFill/>
          <a:ln w="9525">
            <a:noFill/>
            <a:miter lim="800000"/>
            <a:headEnd/>
            <a:tailEnd/>
          </a:ln>
        </p:spPr>
        <p:txBody>
          <a:bodyPr wrap="none">
            <a:spAutoFit/>
          </a:bodyPr>
          <a:lstStyle/>
          <a:p>
            <a:r>
              <a:rPr lang="en-US" altLang="ja-JP" sz="2400"/>
              <a:t>2</a:t>
            </a:r>
            <a:endParaRPr lang="ja-JP" altLang="en-US" sz="2400"/>
          </a:p>
        </p:txBody>
      </p:sp>
      <p:sp>
        <p:nvSpPr>
          <p:cNvPr id="107541" name="テキスト ボックス 58"/>
          <p:cNvSpPr txBox="1">
            <a:spLocks noChangeArrowheads="1"/>
          </p:cNvSpPr>
          <p:nvPr/>
        </p:nvSpPr>
        <p:spPr bwMode="auto">
          <a:xfrm>
            <a:off x="5073650" y="2708275"/>
            <a:ext cx="355600" cy="461963"/>
          </a:xfrm>
          <a:prstGeom prst="rect">
            <a:avLst/>
          </a:prstGeom>
          <a:noFill/>
          <a:ln w="9525">
            <a:noFill/>
            <a:miter lim="800000"/>
            <a:headEnd/>
            <a:tailEnd/>
          </a:ln>
        </p:spPr>
        <p:txBody>
          <a:bodyPr wrap="none">
            <a:spAutoFit/>
          </a:bodyPr>
          <a:lstStyle/>
          <a:p>
            <a:r>
              <a:rPr lang="en-US" altLang="ja-JP" sz="2400"/>
              <a:t>6</a:t>
            </a:r>
            <a:endParaRPr lang="ja-JP" altLang="en-US" sz="2400"/>
          </a:p>
        </p:txBody>
      </p:sp>
      <p:sp>
        <p:nvSpPr>
          <p:cNvPr id="107542" name="テキスト ボックス 59"/>
          <p:cNvSpPr txBox="1">
            <a:spLocks noChangeArrowheads="1"/>
          </p:cNvSpPr>
          <p:nvPr/>
        </p:nvSpPr>
        <p:spPr bwMode="auto">
          <a:xfrm>
            <a:off x="4497388" y="3255963"/>
            <a:ext cx="355600" cy="460375"/>
          </a:xfrm>
          <a:prstGeom prst="rect">
            <a:avLst/>
          </a:prstGeom>
          <a:noFill/>
          <a:ln w="9525">
            <a:noFill/>
            <a:miter lim="800000"/>
            <a:headEnd/>
            <a:tailEnd/>
          </a:ln>
        </p:spPr>
        <p:txBody>
          <a:bodyPr wrap="none">
            <a:spAutoFit/>
          </a:bodyPr>
          <a:lstStyle/>
          <a:p>
            <a:r>
              <a:rPr lang="en-US" altLang="ja-JP" sz="2400"/>
              <a:t>2</a:t>
            </a:r>
            <a:endParaRPr lang="ja-JP" altLang="en-US" sz="2400"/>
          </a:p>
        </p:txBody>
      </p:sp>
      <p:sp>
        <p:nvSpPr>
          <p:cNvPr id="107543" name="テキスト ボックス 60"/>
          <p:cNvSpPr txBox="1">
            <a:spLocks noChangeArrowheads="1"/>
          </p:cNvSpPr>
          <p:nvPr/>
        </p:nvSpPr>
        <p:spPr bwMode="auto">
          <a:xfrm>
            <a:off x="4860925" y="4406900"/>
            <a:ext cx="355600" cy="461963"/>
          </a:xfrm>
          <a:prstGeom prst="rect">
            <a:avLst/>
          </a:prstGeom>
          <a:noFill/>
          <a:ln w="9525">
            <a:noFill/>
            <a:miter lim="800000"/>
            <a:headEnd/>
            <a:tailEnd/>
          </a:ln>
        </p:spPr>
        <p:txBody>
          <a:bodyPr wrap="none">
            <a:spAutoFit/>
          </a:bodyPr>
          <a:lstStyle/>
          <a:p>
            <a:r>
              <a:rPr lang="en-US" altLang="ja-JP" sz="2400"/>
              <a:t>2</a:t>
            </a:r>
            <a:endParaRPr lang="ja-JP" altLang="en-US" sz="2400"/>
          </a:p>
        </p:txBody>
      </p:sp>
      <p:sp>
        <p:nvSpPr>
          <p:cNvPr id="107544" name="テキスト ボックス 66"/>
          <p:cNvSpPr txBox="1">
            <a:spLocks noChangeArrowheads="1"/>
          </p:cNvSpPr>
          <p:nvPr/>
        </p:nvSpPr>
        <p:spPr bwMode="auto">
          <a:xfrm>
            <a:off x="4352925" y="5414963"/>
            <a:ext cx="355600" cy="461962"/>
          </a:xfrm>
          <a:prstGeom prst="rect">
            <a:avLst/>
          </a:prstGeom>
          <a:noFill/>
          <a:ln w="9525">
            <a:noFill/>
            <a:miter lim="800000"/>
            <a:headEnd/>
            <a:tailEnd/>
          </a:ln>
        </p:spPr>
        <p:txBody>
          <a:bodyPr wrap="none">
            <a:spAutoFit/>
          </a:bodyPr>
          <a:lstStyle/>
          <a:p>
            <a:r>
              <a:rPr lang="en-US" altLang="ja-JP" sz="2400"/>
              <a:t>6</a:t>
            </a:r>
            <a:endParaRPr lang="ja-JP" altLang="en-US" sz="2400"/>
          </a:p>
        </p:txBody>
      </p:sp>
      <p:sp>
        <p:nvSpPr>
          <p:cNvPr id="107545" name="テキスト ボックス 67"/>
          <p:cNvSpPr txBox="1">
            <a:spLocks noChangeArrowheads="1"/>
          </p:cNvSpPr>
          <p:nvPr/>
        </p:nvSpPr>
        <p:spPr bwMode="auto">
          <a:xfrm>
            <a:off x="5653088" y="4406900"/>
            <a:ext cx="355600" cy="461963"/>
          </a:xfrm>
          <a:prstGeom prst="rect">
            <a:avLst/>
          </a:prstGeom>
          <a:noFill/>
          <a:ln w="9525">
            <a:noFill/>
            <a:miter lim="800000"/>
            <a:headEnd/>
            <a:tailEnd/>
          </a:ln>
        </p:spPr>
        <p:txBody>
          <a:bodyPr wrap="none">
            <a:spAutoFit/>
          </a:bodyPr>
          <a:lstStyle/>
          <a:p>
            <a:r>
              <a:rPr lang="en-US" altLang="ja-JP" sz="2400"/>
              <a:t>4</a:t>
            </a:r>
            <a:endParaRPr lang="ja-JP" altLang="en-US" sz="2400"/>
          </a:p>
        </p:txBody>
      </p:sp>
      <p:sp>
        <p:nvSpPr>
          <p:cNvPr id="107546" name="テキスト ボックス 68"/>
          <p:cNvSpPr txBox="1">
            <a:spLocks noChangeArrowheads="1"/>
          </p:cNvSpPr>
          <p:nvPr/>
        </p:nvSpPr>
        <p:spPr bwMode="auto">
          <a:xfrm>
            <a:off x="2411413" y="3357563"/>
            <a:ext cx="338137" cy="460375"/>
          </a:xfrm>
          <a:prstGeom prst="rect">
            <a:avLst/>
          </a:prstGeom>
          <a:noFill/>
          <a:ln w="9525">
            <a:noFill/>
            <a:miter lim="800000"/>
            <a:headEnd/>
            <a:tailEnd/>
          </a:ln>
        </p:spPr>
        <p:txBody>
          <a:bodyPr wrap="none">
            <a:spAutoFit/>
          </a:bodyPr>
          <a:lstStyle/>
          <a:p>
            <a:r>
              <a:rPr lang="en-US" altLang="ja-JP" sz="2400"/>
              <a:t>x</a:t>
            </a:r>
            <a:endParaRPr lang="ja-JP" altLang="en-US" sz="2400"/>
          </a:p>
        </p:txBody>
      </p:sp>
      <p:sp>
        <p:nvSpPr>
          <p:cNvPr id="107547" name="テキスト ボックス 70"/>
          <p:cNvSpPr txBox="1">
            <a:spLocks noChangeArrowheads="1"/>
          </p:cNvSpPr>
          <p:nvPr/>
        </p:nvSpPr>
        <p:spPr bwMode="auto">
          <a:xfrm>
            <a:off x="2794000" y="3543300"/>
            <a:ext cx="355600" cy="461963"/>
          </a:xfrm>
          <a:prstGeom prst="rect">
            <a:avLst/>
          </a:prstGeom>
          <a:noFill/>
          <a:ln w="9525">
            <a:noFill/>
            <a:miter lim="800000"/>
            <a:headEnd/>
            <a:tailEnd/>
          </a:ln>
        </p:spPr>
        <p:txBody>
          <a:bodyPr wrap="none">
            <a:spAutoFit/>
          </a:bodyPr>
          <a:lstStyle/>
          <a:p>
            <a:r>
              <a:rPr lang="en-US" altLang="ja-JP" sz="2400"/>
              <a:t>0</a:t>
            </a:r>
            <a:endParaRPr lang="ja-JP" altLang="en-US" sz="2400"/>
          </a:p>
        </p:txBody>
      </p:sp>
      <p:sp>
        <p:nvSpPr>
          <p:cNvPr id="107548" name="テキスト ボックス 71"/>
          <p:cNvSpPr txBox="1">
            <a:spLocks noChangeArrowheads="1"/>
          </p:cNvSpPr>
          <p:nvPr/>
        </p:nvSpPr>
        <p:spPr bwMode="auto">
          <a:xfrm>
            <a:off x="4284663" y="2463800"/>
            <a:ext cx="355600" cy="460375"/>
          </a:xfrm>
          <a:prstGeom prst="rect">
            <a:avLst/>
          </a:prstGeom>
          <a:noFill/>
          <a:ln w="9525">
            <a:noFill/>
            <a:miter lim="800000"/>
            <a:headEnd/>
            <a:tailEnd/>
          </a:ln>
        </p:spPr>
        <p:txBody>
          <a:bodyPr wrap="none">
            <a:spAutoFit/>
          </a:bodyPr>
          <a:lstStyle/>
          <a:p>
            <a:r>
              <a:rPr lang="en-US" altLang="ja-JP" sz="2400"/>
              <a:t>5</a:t>
            </a:r>
            <a:endParaRPr lang="ja-JP" altLang="en-US" sz="2400"/>
          </a:p>
        </p:txBody>
      </p:sp>
      <p:sp>
        <p:nvSpPr>
          <p:cNvPr id="107549" name="テキスト ボックス 72"/>
          <p:cNvSpPr txBox="1">
            <a:spLocks noChangeArrowheads="1"/>
          </p:cNvSpPr>
          <p:nvPr/>
        </p:nvSpPr>
        <p:spPr bwMode="auto">
          <a:xfrm>
            <a:off x="4240213" y="3975100"/>
            <a:ext cx="355600" cy="461963"/>
          </a:xfrm>
          <a:prstGeom prst="rect">
            <a:avLst/>
          </a:prstGeom>
          <a:noFill/>
          <a:ln w="9525">
            <a:noFill/>
            <a:miter lim="800000"/>
            <a:headEnd/>
            <a:tailEnd/>
          </a:ln>
        </p:spPr>
        <p:txBody>
          <a:bodyPr wrap="none">
            <a:spAutoFit/>
          </a:bodyPr>
          <a:lstStyle/>
          <a:p>
            <a:r>
              <a:rPr lang="en-US" altLang="ja-JP" sz="2400"/>
              <a:t>4</a:t>
            </a:r>
            <a:endParaRPr lang="ja-JP" altLang="en-US" sz="2400"/>
          </a:p>
        </p:txBody>
      </p:sp>
      <p:sp>
        <p:nvSpPr>
          <p:cNvPr id="107550" name="テキスト ボックス 73"/>
          <p:cNvSpPr txBox="1">
            <a:spLocks noChangeArrowheads="1"/>
          </p:cNvSpPr>
          <p:nvPr/>
        </p:nvSpPr>
        <p:spPr bwMode="auto">
          <a:xfrm>
            <a:off x="3519488" y="5157788"/>
            <a:ext cx="355600" cy="460375"/>
          </a:xfrm>
          <a:prstGeom prst="rect">
            <a:avLst/>
          </a:prstGeom>
          <a:noFill/>
          <a:ln w="9525">
            <a:noFill/>
            <a:miter lim="800000"/>
            <a:headEnd/>
            <a:tailEnd/>
          </a:ln>
        </p:spPr>
        <p:txBody>
          <a:bodyPr wrap="none">
            <a:spAutoFit/>
          </a:bodyPr>
          <a:lstStyle/>
          <a:p>
            <a:r>
              <a:rPr lang="en-US" altLang="ja-JP" sz="2400"/>
              <a:t>2</a:t>
            </a:r>
            <a:endParaRPr lang="ja-JP" altLang="en-US" sz="2400"/>
          </a:p>
        </p:txBody>
      </p:sp>
      <p:sp>
        <p:nvSpPr>
          <p:cNvPr id="107551" name="テキスト ボックス 74"/>
          <p:cNvSpPr txBox="1">
            <a:spLocks noChangeArrowheads="1"/>
          </p:cNvSpPr>
          <p:nvPr/>
        </p:nvSpPr>
        <p:spPr bwMode="auto">
          <a:xfrm>
            <a:off x="5651500" y="3573463"/>
            <a:ext cx="404813" cy="461962"/>
          </a:xfrm>
          <a:prstGeom prst="rect">
            <a:avLst/>
          </a:prstGeom>
          <a:noFill/>
          <a:ln w="9525">
            <a:noFill/>
            <a:miter lim="800000"/>
            <a:headEnd/>
            <a:tailEnd/>
          </a:ln>
        </p:spPr>
        <p:txBody>
          <a:bodyPr wrap="none">
            <a:spAutoFit/>
          </a:bodyPr>
          <a:lstStyle/>
          <a:p>
            <a:r>
              <a:rPr lang="ja-JP" altLang="en-US" sz="2400"/>
              <a:t>∞</a:t>
            </a:r>
          </a:p>
        </p:txBody>
      </p:sp>
      <p:sp>
        <p:nvSpPr>
          <p:cNvPr id="107552" name="テキスト ボックス 75"/>
          <p:cNvSpPr txBox="1">
            <a:spLocks noChangeArrowheads="1"/>
          </p:cNvSpPr>
          <p:nvPr/>
        </p:nvSpPr>
        <p:spPr bwMode="auto">
          <a:xfrm>
            <a:off x="5103813" y="5157788"/>
            <a:ext cx="355600" cy="460375"/>
          </a:xfrm>
          <a:prstGeom prst="rect">
            <a:avLst/>
          </a:prstGeom>
          <a:noFill/>
          <a:ln w="9525">
            <a:noFill/>
            <a:miter lim="800000"/>
            <a:headEnd/>
            <a:tailEnd/>
          </a:ln>
        </p:spPr>
        <p:txBody>
          <a:bodyPr wrap="none">
            <a:spAutoFit/>
          </a:bodyPr>
          <a:lstStyle/>
          <a:p>
            <a:r>
              <a:rPr lang="en-US" altLang="ja-JP" sz="2400"/>
              <a:t>6</a:t>
            </a:r>
            <a:endParaRPr lang="ja-JP" altLang="en-US" sz="2400"/>
          </a:p>
        </p:txBody>
      </p:sp>
      <p:sp>
        <p:nvSpPr>
          <p:cNvPr id="107553" name="タイトル 1"/>
          <p:cNvSpPr>
            <a:spLocks noGrp="1"/>
          </p:cNvSpPr>
          <p:nvPr>
            <p:ph type="title"/>
          </p:nvPr>
        </p:nvSpPr>
        <p:spPr/>
        <p:txBody>
          <a:bodyPr/>
          <a:lstStyle/>
          <a:p>
            <a:pPr eaLnBrk="1" hangingPunct="1"/>
            <a:r>
              <a:rPr lang="en-US" altLang="ja-JP"/>
              <a:t>2.3</a:t>
            </a:r>
            <a:r>
              <a:rPr lang="ja-JP" altLang="en-US"/>
              <a:t>　ダイキストラのアルゴリズム</a:t>
            </a:r>
          </a:p>
        </p:txBody>
      </p:sp>
    </p:spTree>
  </p:cSld>
  <p:clrMapOvr>
    <a:masterClrMapping/>
  </p:clrMapOvr>
  <p:transition advTm="14149"/>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4" name="直線コネクタ 63"/>
          <p:cNvCxnSpPr/>
          <p:nvPr/>
        </p:nvCxnSpPr>
        <p:spPr bwMode="auto">
          <a:xfrm rot="5400000">
            <a:off x="3703638" y="3429000"/>
            <a:ext cx="1441450" cy="0"/>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62" name="直線コネクタ 61"/>
          <p:cNvCxnSpPr/>
          <p:nvPr/>
        </p:nvCxnSpPr>
        <p:spPr bwMode="auto">
          <a:xfrm rot="16200000" flipH="1">
            <a:off x="4271963" y="4356100"/>
            <a:ext cx="1270000" cy="908050"/>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9" name="直線コネクタ 8"/>
          <p:cNvCxnSpPr/>
          <p:nvPr/>
        </p:nvCxnSpPr>
        <p:spPr bwMode="auto">
          <a:xfrm>
            <a:off x="4452938" y="2733675"/>
            <a:ext cx="1412875" cy="1055688"/>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sp>
        <p:nvSpPr>
          <p:cNvPr id="108549" name="テキスト ボックス 32"/>
          <p:cNvSpPr txBox="1">
            <a:spLocks noChangeArrowheads="1"/>
          </p:cNvSpPr>
          <p:nvPr/>
        </p:nvSpPr>
        <p:spPr bwMode="auto">
          <a:xfrm>
            <a:off x="3421063" y="2751138"/>
            <a:ext cx="355600" cy="461962"/>
          </a:xfrm>
          <a:prstGeom prst="rect">
            <a:avLst/>
          </a:prstGeom>
          <a:noFill/>
          <a:ln w="9525">
            <a:noFill/>
            <a:miter lim="800000"/>
            <a:headEnd/>
            <a:tailEnd/>
          </a:ln>
        </p:spPr>
        <p:txBody>
          <a:bodyPr wrap="none">
            <a:spAutoFit/>
          </a:bodyPr>
          <a:lstStyle/>
          <a:p>
            <a:r>
              <a:rPr lang="en-US" altLang="ja-JP" sz="2400"/>
              <a:t>5</a:t>
            </a:r>
            <a:endParaRPr lang="ja-JP" altLang="en-US" sz="2400"/>
          </a:p>
        </p:txBody>
      </p:sp>
      <p:cxnSp>
        <p:nvCxnSpPr>
          <p:cNvPr id="44" name="直線コネクタ 43"/>
          <p:cNvCxnSpPr/>
          <p:nvPr/>
        </p:nvCxnSpPr>
        <p:spPr bwMode="auto">
          <a:xfrm rot="16200000" flipH="1">
            <a:off x="2579688" y="4248150"/>
            <a:ext cx="1630362" cy="763588"/>
          </a:xfrm>
          <a:prstGeom prst="line">
            <a:avLst/>
          </a:prstGeom>
          <a:ln w="38100">
            <a:solidFill>
              <a:srgbClr val="FF0000"/>
            </a:solidFill>
          </a:ln>
        </p:spPr>
        <p:style>
          <a:lnRef idx="1">
            <a:schemeClr val="dk1"/>
          </a:lnRef>
          <a:fillRef idx="0">
            <a:schemeClr val="dk1"/>
          </a:fillRef>
          <a:effectRef idx="0">
            <a:schemeClr val="dk1"/>
          </a:effectRef>
          <a:fontRef idx="minor">
            <a:schemeClr val="tx1"/>
          </a:fontRef>
        </p:style>
      </p:cxnSp>
      <p:cxnSp>
        <p:nvCxnSpPr>
          <p:cNvPr id="46" name="直線コネクタ 45"/>
          <p:cNvCxnSpPr/>
          <p:nvPr/>
        </p:nvCxnSpPr>
        <p:spPr bwMode="auto">
          <a:xfrm>
            <a:off x="3733800" y="5399088"/>
            <a:ext cx="1555750" cy="46037"/>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48" name="直線コネクタ 47"/>
          <p:cNvCxnSpPr/>
          <p:nvPr/>
        </p:nvCxnSpPr>
        <p:spPr bwMode="auto">
          <a:xfrm rot="5400000" flipH="1" flipV="1">
            <a:off x="4787106" y="4320382"/>
            <a:ext cx="1609725" cy="547688"/>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50" name="直線コネクタ 49"/>
          <p:cNvCxnSpPr/>
          <p:nvPr/>
        </p:nvCxnSpPr>
        <p:spPr bwMode="auto">
          <a:xfrm rot="10800000" flipV="1">
            <a:off x="2984500" y="2708275"/>
            <a:ext cx="1439863" cy="1081088"/>
          </a:xfrm>
          <a:prstGeom prst="line">
            <a:avLst/>
          </a:prstGeom>
          <a:ln w="38100">
            <a:solidFill>
              <a:srgbClr val="FFFF00"/>
            </a:solidFill>
          </a:ln>
        </p:spPr>
        <p:style>
          <a:lnRef idx="1">
            <a:schemeClr val="dk1"/>
          </a:lnRef>
          <a:fillRef idx="0">
            <a:schemeClr val="dk1"/>
          </a:fillRef>
          <a:effectRef idx="0">
            <a:schemeClr val="dk1"/>
          </a:effectRef>
          <a:fontRef idx="minor">
            <a:schemeClr val="tx1"/>
          </a:fontRef>
        </p:style>
      </p:cxnSp>
      <p:cxnSp>
        <p:nvCxnSpPr>
          <p:cNvPr id="52" name="直線コネクタ 51"/>
          <p:cNvCxnSpPr/>
          <p:nvPr/>
        </p:nvCxnSpPr>
        <p:spPr bwMode="auto">
          <a:xfrm>
            <a:off x="3057525" y="3789363"/>
            <a:ext cx="1366838" cy="406400"/>
          </a:xfrm>
          <a:prstGeom prst="line">
            <a:avLst/>
          </a:prstGeom>
          <a:ln w="38100">
            <a:solidFill>
              <a:srgbClr val="FF0000"/>
            </a:solidFill>
          </a:ln>
        </p:spPr>
        <p:style>
          <a:lnRef idx="1">
            <a:schemeClr val="dk1"/>
          </a:lnRef>
          <a:fillRef idx="0">
            <a:schemeClr val="dk1"/>
          </a:fillRef>
          <a:effectRef idx="0">
            <a:schemeClr val="dk1"/>
          </a:effectRef>
          <a:fontRef idx="minor">
            <a:schemeClr val="tx1"/>
          </a:fontRef>
        </p:style>
      </p:cxnSp>
      <p:cxnSp>
        <p:nvCxnSpPr>
          <p:cNvPr id="54" name="直線コネクタ 53"/>
          <p:cNvCxnSpPr/>
          <p:nvPr/>
        </p:nvCxnSpPr>
        <p:spPr bwMode="auto">
          <a:xfrm rot="5400000" flipH="1" flipV="1">
            <a:off x="3431382" y="4452143"/>
            <a:ext cx="1295400" cy="690563"/>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sp>
        <p:nvSpPr>
          <p:cNvPr id="21" name="円/楕円 20"/>
          <p:cNvSpPr>
            <a:spLocks noChangeAspect="1"/>
          </p:cNvSpPr>
          <p:nvPr/>
        </p:nvSpPr>
        <p:spPr bwMode="auto">
          <a:xfrm>
            <a:off x="4137025" y="2420938"/>
            <a:ext cx="601663" cy="604837"/>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6" name="円/楕円 35"/>
          <p:cNvSpPr>
            <a:spLocks noChangeAspect="1"/>
          </p:cNvSpPr>
          <p:nvPr/>
        </p:nvSpPr>
        <p:spPr bwMode="auto">
          <a:xfrm>
            <a:off x="2700338" y="3500438"/>
            <a:ext cx="600075" cy="604837"/>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7" name="円/楕円 36"/>
          <p:cNvSpPr>
            <a:spLocks noChangeAspect="1"/>
          </p:cNvSpPr>
          <p:nvPr/>
        </p:nvSpPr>
        <p:spPr bwMode="auto">
          <a:xfrm>
            <a:off x="3419475" y="5084763"/>
            <a:ext cx="601663" cy="604837"/>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8" name="円/楕円 37"/>
          <p:cNvSpPr>
            <a:spLocks noChangeAspect="1"/>
          </p:cNvSpPr>
          <p:nvPr/>
        </p:nvSpPr>
        <p:spPr bwMode="auto">
          <a:xfrm>
            <a:off x="4137025" y="3860800"/>
            <a:ext cx="601663" cy="606425"/>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4" name="円/楕円 33"/>
          <p:cNvSpPr>
            <a:spLocks noChangeAspect="1"/>
          </p:cNvSpPr>
          <p:nvPr/>
        </p:nvSpPr>
        <p:spPr bwMode="auto">
          <a:xfrm>
            <a:off x="5576888" y="3500438"/>
            <a:ext cx="601662" cy="606425"/>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5" name="円/楕円 34"/>
          <p:cNvSpPr>
            <a:spLocks noChangeAspect="1"/>
          </p:cNvSpPr>
          <p:nvPr/>
        </p:nvSpPr>
        <p:spPr bwMode="auto">
          <a:xfrm>
            <a:off x="5003800" y="5084763"/>
            <a:ext cx="601663" cy="606425"/>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08562" name="テキスト ボックス 55"/>
          <p:cNvSpPr txBox="1">
            <a:spLocks noChangeArrowheads="1"/>
          </p:cNvSpPr>
          <p:nvPr/>
        </p:nvSpPr>
        <p:spPr bwMode="auto">
          <a:xfrm>
            <a:off x="3573463" y="3543300"/>
            <a:ext cx="355600" cy="461963"/>
          </a:xfrm>
          <a:prstGeom prst="rect">
            <a:avLst/>
          </a:prstGeom>
          <a:noFill/>
          <a:ln w="9525">
            <a:noFill/>
            <a:miter lim="800000"/>
            <a:headEnd/>
            <a:tailEnd/>
          </a:ln>
        </p:spPr>
        <p:txBody>
          <a:bodyPr wrap="none">
            <a:spAutoFit/>
          </a:bodyPr>
          <a:lstStyle/>
          <a:p>
            <a:r>
              <a:rPr lang="en-US" altLang="ja-JP" sz="2400"/>
              <a:t>4</a:t>
            </a:r>
            <a:endParaRPr lang="ja-JP" altLang="en-US" sz="2400"/>
          </a:p>
        </p:txBody>
      </p:sp>
      <p:sp>
        <p:nvSpPr>
          <p:cNvPr id="108563" name="テキスト ボックス 56"/>
          <p:cNvSpPr txBox="1">
            <a:spLocks noChangeArrowheads="1"/>
          </p:cNvSpPr>
          <p:nvPr/>
        </p:nvSpPr>
        <p:spPr bwMode="auto">
          <a:xfrm>
            <a:off x="3776663" y="4437063"/>
            <a:ext cx="357187" cy="461962"/>
          </a:xfrm>
          <a:prstGeom prst="rect">
            <a:avLst/>
          </a:prstGeom>
          <a:noFill/>
          <a:ln w="9525">
            <a:noFill/>
            <a:miter lim="800000"/>
            <a:headEnd/>
            <a:tailEnd/>
          </a:ln>
        </p:spPr>
        <p:txBody>
          <a:bodyPr wrap="none">
            <a:spAutoFit/>
          </a:bodyPr>
          <a:lstStyle/>
          <a:p>
            <a:r>
              <a:rPr lang="en-US" altLang="ja-JP" sz="2400"/>
              <a:t>3</a:t>
            </a:r>
            <a:endParaRPr lang="ja-JP" altLang="en-US" sz="2400"/>
          </a:p>
        </p:txBody>
      </p:sp>
      <p:sp>
        <p:nvSpPr>
          <p:cNvPr id="108564" name="テキスト ボックス 57"/>
          <p:cNvSpPr txBox="1">
            <a:spLocks noChangeArrowheads="1"/>
          </p:cNvSpPr>
          <p:nvPr/>
        </p:nvSpPr>
        <p:spPr bwMode="auto">
          <a:xfrm>
            <a:off x="2984500" y="4406900"/>
            <a:ext cx="357188" cy="461963"/>
          </a:xfrm>
          <a:prstGeom prst="rect">
            <a:avLst/>
          </a:prstGeom>
          <a:noFill/>
          <a:ln w="9525">
            <a:noFill/>
            <a:miter lim="800000"/>
            <a:headEnd/>
            <a:tailEnd/>
          </a:ln>
        </p:spPr>
        <p:txBody>
          <a:bodyPr wrap="none">
            <a:spAutoFit/>
          </a:bodyPr>
          <a:lstStyle/>
          <a:p>
            <a:r>
              <a:rPr lang="en-US" altLang="ja-JP" sz="2400"/>
              <a:t>2</a:t>
            </a:r>
            <a:endParaRPr lang="ja-JP" altLang="en-US" sz="2400"/>
          </a:p>
        </p:txBody>
      </p:sp>
      <p:sp>
        <p:nvSpPr>
          <p:cNvPr id="108565" name="テキスト ボックス 58"/>
          <p:cNvSpPr txBox="1">
            <a:spLocks noChangeArrowheads="1"/>
          </p:cNvSpPr>
          <p:nvPr/>
        </p:nvSpPr>
        <p:spPr bwMode="auto">
          <a:xfrm>
            <a:off x="5073650" y="2708275"/>
            <a:ext cx="355600" cy="461963"/>
          </a:xfrm>
          <a:prstGeom prst="rect">
            <a:avLst/>
          </a:prstGeom>
          <a:noFill/>
          <a:ln w="9525">
            <a:noFill/>
            <a:miter lim="800000"/>
            <a:headEnd/>
            <a:tailEnd/>
          </a:ln>
        </p:spPr>
        <p:txBody>
          <a:bodyPr wrap="none">
            <a:spAutoFit/>
          </a:bodyPr>
          <a:lstStyle/>
          <a:p>
            <a:r>
              <a:rPr lang="en-US" altLang="ja-JP" sz="2400"/>
              <a:t>6</a:t>
            </a:r>
            <a:endParaRPr lang="ja-JP" altLang="en-US" sz="2400"/>
          </a:p>
        </p:txBody>
      </p:sp>
      <p:sp>
        <p:nvSpPr>
          <p:cNvPr id="108566" name="テキスト ボックス 59"/>
          <p:cNvSpPr txBox="1">
            <a:spLocks noChangeArrowheads="1"/>
          </p:cNvSpPr>
          <p:nvPr/>
        </p:nvSpPr>
        <p:spPr bwMode="auto">
          <a:xfrm>
            <a:off x="4497388" y="3255963"/>
            <a:ext cx="355600" cy="460375"/>
          </a:xfrm>
          <a:prstGeom prst="rect">
            <a:avLst/>
          </a:prstGeom>
          <a:noFill/>
          <a:ln w="9525">
            <a:noFill/>
            <a:miter lim="800000"/>
            <a:headEnd/>
            <a:tailEnd/>
          </a:ln>
        </p:spPr>
        <p:txBody>
          <a:bodyPr wrap="none">
            <a:spAutoFit/>
          </a:bodyPr>
          <a:lstStyle/>
          <a:p>
            <a:r>
              <a:rPr lang="en-US" altLang="ja-JP" sz="2400"/>
              <a:t>2</a:t>
            </a:r>
            <a:endParaRPr lang="ja-JP" altLang="en-US" sz="2400"/>
          </a:p>
        </p:txBody>
      </p:sp>
      <p:sp>
        <p:nvSpPr>
          <p:cNvPr id="108567" name="テキスト ボックス 60"/>
          <p:cNvSpPr txBox="1">
            <a:spLocks noChangeArrowheads="1"/>
          </p:cNvSpPr>
          <p:nvPr/>
        </p:nvSpPr>
        <p:spPr bwMode="auto">
          <a:xfrm>
            <a:off x="4860925" y="4406900"/>
            <a:ext cx="355600" cy="461963"/>
          </a:xfrm>
          <a:prstGeom prst="rect">
            <a:avLst/>
          </a:prstGeom>
          <a:noFill/>
          <a:ln w="9525">
            <a:noFill/>
            <a:miter lim="800000"/>
            <a:headEnd/>
            <a:tailEnd/>
          </a:ln>
        </p:spPr>
        <p:txBody>
          <a:bodyPr wrap="none">
            <a:spAutoFit/>
          </a:bodyPr>
          <a:lstStyle/>
          <a:p>
            <a:r>
              <a:rPr lang="en-US" altLang="ja-JP" sz="2400"/>
              <a:t>2</a:t>
            </a:r>
            <a:endParaRPr lang="ja-JP" altLang="en-US" sz="2400"/>
          </a:p>
        </p:txBody>
      </p:sp>
      <p:sp>
        <p:nvSpPr>
          <p:cNvPr id="108568" name="テキスト ボックス 66"/>
          <p:cNvSpPr txBox="1">
            <a:spLocks noChangeArrowheads="1"/>
          </p:cNvSpPr>
          <p:nvPr/>
        </p:nvSpPr>
        <p:spPr bwMode="auto">
          <a:xfrm>
            <a:off x="4352925" y="5414963"/>
            <a:ext cx="355600" cy="461962"/>
          </a:xfrm>
          <a:prstGeom prst="rect">
            <a:avLst/>
          </a:prstGeom>
          <a:noFill/>
          <a:ln w="9525">
            <a:noFill/>
            <a:miter lim="800000"/>
            <a:headEnd/>
            <a:tailEnd/>
          </a:ln>
        </p:spPr>
        <p:txBody>
          <a:bodyPr wrap="none">
            <a:spAutoFit/>
          </a:bodyPr>
          <a:lstStyle/>
          <a:p>
            <a:r>
              <a:rPr lang="en-US" altLang="ja-JP" sz="2400"/>
              <a:t>6</a:t>
            </a:r>
            <a:endParaRPr lang="ja-JP" altLang="en-US" sz="2400"/>
          </a:p>
        </p:txBody>
      </p:sp>
      <p:sp>
        <p:nvSpPr>
          <p:cNvPr id="108569" name="テキスト ボックス 67"/>
          <p:cNvSpPr txBox="1">
            <a:spLocks noChangeArrowheads="1"/>
          </p:cNvSpPr>
          <p:nvPr/>
        </p:nvSpPr>
        <p:spPr bwMode="auto">
          <a:xfrm>
            <a:off x="5653088" y="4406900"/>
            <a:ext cx="355600" cy="461963"/>
          </a:xfrm>
          <a:prstGeom prst="rect">
            <a:avLst/>
          </a:prstGeom>
          <a:noFill/>
          <a:ln w="9525">
            <a:noFill/>
            <a:miter lim="800000"/>
            <a:headEnd/>
            <a:tailEnd/>
          </a:ln>
        </p:spPr>
        <p:txBody>
          <a:bodyPr wrap="none">
            <a:spAutoFit/>
          </a:bodyPr>
          <a:lstStyle/>
          <a:p>
            <a:r>
              <a:rPr lang="en-US" altLang="ja-JP" sz="2400"/>
              <a:t>4</a:t>
            </a:r>
            <a:endParaRPr lang="ja-JP" altLang="en-US" sz="2400"/>
          </a:p>
        </p:txBody>
      </p:sp>
      <p:sp>
        <p:nvSpPr>
          <p:cNvPr id="108570" name="テキスト ボックス 68"/>
          <p:cNvSpPr txBox="1">
            <a:spLocks noChangeArrowheads="1"/>
          </p:cNvSpPr>
          <p:nvPr/>
        </p:nvSpPr>
        <p:spPr bwMode="auto">
          <a:xfrm>
            <a:off x="2411413" y="3357563"/>
            <a:ext cx="338137" cy="460375"/>
          </a:xfrm>
          <a:prstGeom prst="rect">
            <a:avLst/>
          </a:prstGeom>
          <a:noFill/>
          <a:ln w="9525">
            <a:noFill/>
            <a:miter lim="800000"/>
            <a:headEnd/>
            <a:tailEnd/>
          </a:ln>
        </p:spPr>
        <p:txBody>
          <a:bodyPr wrap="none">
            <a:spAutoFit/>
          </a:bodyPr>
          <a:lstStyle/>
          <a:p>
            <a:r>
              <a:rPr lang="en-US" altLang="ja-JP" sz="2400"/>
              <a:t>x</a:t>
            </a:r>
            <a:endParaRPr lang="ja-JP" altLang="en-US" sz="2400"/>
          </a:p>
        </p:txBody>
      </p:sp>
      <p:sp>
        <p:nvSpPr>
          <p:cNvPr id="108571" name="テキスト ボックス 70"/>
          <p:cNvSpPr txBox="1">
            <a:spLocks noChangeArrowheads="1"/>
          </p:cNvSpPr>
          <p:nvPr/>
        </p:nvSpPr>
        <p:spPr bwMode="auto">
          <a:xfrm>
            <a:off x="2794000" y="3543300"/>
            <a:ext cx="355600" cy="461963"/>
          </a:xfrm>
          <a:prstGeom prst="rect">
            <a:avLst/>
          </a:prstGeom>
          <a:noFill/>
          <a:ln w="9525">
            <a:noFill/>
            <a:miter lim="800000"/>
            <a:headEnd/>
            <a:tailEnd/>
          </a:ln>
        </p:spPr>
        <p:txBody>
          <a:bodyPr wrap="none">
            <a:spAutoFit/>
          </a:bodyPr>
          <a:lstStyle/>
          <a:p>
            <a:r>
              <a:rPr lang="en-US" altLang="ja-JP" sz="2400"/>
              <a:t>0</a:t>
            </a:r>
            <a:endParaRPr lang="ja-JP" altLang="en-US" sz="2400"/>
          </a:p>
        </p:txBody>
      </p:sp>
      <p:sp>
        <p:nvSpPr>
          <p:cNvPr id="108572" name="テキスト ボックス 71"/>
          <p:cNvSpPr txBox="1">
            <a:spLocks noChangeArrowheads="1"/>
          </p:cNvSpPr>
          <p:nvPr/>
        </p:nvSpPr>
        <p:spPr bwMode="auto">
          <a:xfrm>
            <a:off x="4284663" y="2463800"/>
            <a:ext cx="355600" cy="460375"/>
          </a:xfrm>
          <a:prstGeom prst="rect">
            <a:avLst/>
          </a:prstGeom>
          <a:noFill/>
          <a:ln w="9525">
            <a:noFill/>
            <a:miter lim="800000"/>
            <a:headEnd/>
            <a:tailEnd/>
          </a:ln>
        </p:spPr>
        <p:txBody>
          <a:bodyPr wrap="none">
            <a:spAutoFit/>
          </a:bodyPr>
          <a:lstStyle/>
          <a:p>
            <a:r>
              <a:rPr lang="en-US" altLang="ja-JP" sz="2400"/>
              <a:t>5</a:t>
            </a:r>
            <a:endParaRPr lang="ja-JP" altLang="en-US" sz="2400"/>
          </a:p>
        </p:txBody>
      </p:sp>
      <p:sp>
        <p:nvSpPr>
          <p:cNvPr id="108573" name="テキスト ボックス 72"/>
          <p:cNvSpPr txBox="1">
            <a:spLocks noChangeArrowheads="1"/>
          </p:cNvSpPr>
          <p:nvPr/>
        </p:nvSpPr>
        <p:spPr bwMode="auto">
          <a:xfrm>
            <a:off x="4240213" y="3975100"/>
            <a:ext cx="355600" cy="461963"/>
          </a:xfrm>
          <a:prstGeom prst="rect">
            <a:avLst/>
          </a:prstGeom>
          <a:noFill/>
          <a:ln w="9525">
            <a:noFill/>
            <a:miter lim="800000"/>
            <a:headEnd/>
            <a:tailEnd/>
          </a:ln>
        </p:spPr>
        <p:txBody>
          <a:bodyPr wrap="none">
            <a:spAutoFit/>
          </a:bodyPr>
          <a:lstStyle/>
          <a:p>
            <a:r>
              <a:rPr lang="en-US" altLang="ja-JP" sz="2400"/>
              <a:t>4</a:t>
            </a:r>
            <a:endParaRPr lang="ja-JP" altLang="en-US" sz="2400"/>
          </a:p>
        </p:txBody>
      </p:sp>
      <p:sp>
        <p:nvSpPr>
          <p:cNvPr id="108574" name="テキスト ボックス 73"/>
          <p:cNvSpPr txBox="1">
            <a:spLocks noChangeArrowheads="1"/>
          </p:cNvSpPr>
          <p:nvPr/>
        </p:nvSpPr>
        <p:spPr bwMode="auto">
          <a:xfrm>
            <a:off x="3519488" y="5157788"/>
            <a:ext cx="355600" cy="460375"/>
          </a:xfrm>
          <a:prstGeom prst="rect">
            <a:avLst/>
          </a:prstGeom>
          <a:noFill/>
          <a:ln w="9525">
            <a:noFill/>
            <a:miter lim="800000"/>
            <a:headEnd/>
            <a:tailEnd/>
          </a:ln>
        </p:spPr>
        <p:txBody>
          <a:bodyPr wrap="none">
            <a:spAutoFit/>
          </a:bodyPr>
          <a:lstStyle/>
          <a:p>
            <a:r>
              <a:rPr lang="en-US" altLang="ja-JP" sz="2400"/>
              <a:t>2</a:t>
            </a:r>
            <a:endParaRPr lang="ja-JP" altLang="en-US" sz="2400"/>
          </a:p>
        </p:txBody>
      </p:sp>
      <p:sp>
        <p:nvSpPr>
          <p:cNvPr id="108575" name="テキスト ボックス 74"/>
          <p:cNvSpPr txBox="1">
            <a:spLocks noChangeArrowheads="1"/>
          </p:cNvSpPr>
          <p:nvPr/>
        </p:nvSpPr>
        <p:spPr bwMode="auto">
          <a:xfrm>
            <a:off x="5651500" y="3573463"/>
            <a:ext cx="404813" cy="461962"/>
          </a:xfrm>
          <a:prstGeom prst="rect">
            <a:avLst/>
          </a:prstGeom>
          <a:noFill/>
          <a:ln w="9525">
            <a:noFill/>
            <a:miter lim="800000"/>
            <a:headEnd/>
            <a:tailEnd/>
          </a:ln>
        </p:spPr>
        <p:txBody>
          <a:bodyPr wrap="none">
            <a:spAutoFit/>
          </a:bodyPr>
          <a:lstStyle/>
          <a:p>
            <a:r>
              <a:rPr lang="ja-JP" altLang="en-US" sz="2400"/>
              <a:t>∞</a:t>
            </a:r>
          </a:p>
        </p:txBody>
      </p:sp>
      <p:sp>
        <p:nvSpPr>
          <p:cNvPr id="108576" name="テキスト ボックス 75"/>
          <p:cNvSpPr txBox="1">
            <a:spLocks noChangeArrowheads="1"/>
          </p:cNvSpPr>
          <p:nvPr/>
        </p:nvSpPr>
        <p:spPr bwMode="auto">
          <a:xfrm>
            <a:off x="5103813" y="5157788"/>
            <a:ext cx="355600" cy="460375"/>
          </a:xfrm>
          <a:prstGeom prst="rect">
            <a:avLst/>
          </a:prstGeom>
          <a:noFill/>
          <a:ln w="9525">
            <a:noFill/>
            <a:miter lim="800000"/>
            <a:headEnd/>
            <a:tailEnd/>
          </a:ln>
        </p:spPr>
        <p:txBody>
          <a:bodyPr wrap="none">
            <a:spAutoFit/>
          </a:bodyPr>
          <a:lstStyle/>
          <a:p>
            <a:r>
              <a:rPr lang="en-US" altLang="ja-JP" sz="2400"/>
              <a:t>6</a:t>
            </a:r>
            <a:endParaRPr lang="ja-JP" altLang="en-US" sz="2400"/>
          </a:p>
        </p:txBody>
      </p:sp>
      <p:sp>
        <p:nvSpPr>
          <p:cNvPr id="108577" name="タイトル 1"/>
          <p:cNvSpPr>
            <a:spLocks noGrp="1"/>
          </p:cNvSpPr>
          <p:nvPr>
            <p:ph type="title"/>
          </p:nvPr>
        </p:nvSpPr>
        <p:spPr/>
        <p:txBody>
          <a:bodyPr/>
          <a:lstStyle/>
          <a:p>
            <a:pPr eaLnBrk="1" hangingPunct="1"/>
            <a:r>
              <a:rPr lang="en-US" altLang="ja-JP"/>
              <a:t>2.3</a:t>
            </a:r>
            <a:r>
              <a:rPr lang="ja-JP" altLang="en-US"/>
              <a:t>　ダイキストラのアルゴリズム</a:t>
            </a:r>
          </a:p>
        </p:txBody>
      </p:sp>
    </p:spTree>
  </p:cSld>
  <p:clrMapOvr>
    <a:masterClrMapping/>
  </p:clrMapOvr>
  <p:transition advTm="14149"/>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4" name="直線コネクタ 63"/>
          <p:cNvCxnSpPr/>
          <p:nvPr/>
        </p:nvCxnSpPr>
        <p:spPr bwMode="auto">
          <a:xfrm rot="5400000">
            <a:off x="3703638" y="3429000"/>
            <a:ext cx="1441450" cy="0"/>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62" name="直線コネクタ 61"/>
          <p:cNvCxnSpPr/>
          <p:nvPr/>
        </p:nvCxnSpPr>
        <p:spPr bwMode="auto">
          <a:xfrm rot="16200000" flipH="1">
            <a:off x="4271963" y="4356100"/>
            <a:ext cx="1270000" cy="908050"/>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9" name="直線コネクタ 8"/>
          <p:cNvCxnSpPr/>
          <p:nvPr/>
        </p:nvCxnSpPr>
        <p:spPr bwMode="auto">
          <a:xfrm>
            <a:off x="4452938" y="2733675"/>
            <a:ext cx="1412875" cy="1055688"/>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sp>
        <p:nvSpPr>
          <p:cNvPr id="109573" name="テキスト ボックス 32"/>
          <p:cNvSpPr txBox="1">
            <a:spLocks noChangeArrowheads="1"/>
          </p:cNvSpPr>
          <p:nvPr/>
        </p:nvSpPr>
        <p:spPr bwMode="auto">
          <a:xfrm>
            <a:off x="3421063" y="2751138"/>
            <a:ext cx="355600" cy="461962"/>
          </a:xfrm>
          <a:prstGeom prst="rect">
            <a:avLst/>
          </a:prstGeom>
          <a:noFill/>
          <a:ln w="9525">
            <a:noFill/>
            <a:miter lim="800000"/>
            <a:headEnd/>
            <a:tailEnd/>
          </a:ln>
        </p:spPr>
        <p:txBody>
          <a:bodyPr wrap="none">
            <a:spAutoFit/>
          </a:bodyPr>
          <a:lstStyle/>
          <a:p>
            <a:r>
              <a:rPr lang="en-US" altLang="ja-JP" sz="2400"/>
              <a:t>5</a:t>
            </a:r>
            <a:endParaRPr lang="ja-JP" altLang="en-US" sz="2400"/>
          </a:p>
        </p:txBody>
      </p:sp>
      <p:cxnSp>
        <p:nvCxnSpPr>
          <p:cNvPr id="44" name="直線コネクタ 43"/>
          <p:cNvCxnSpPr/>
          <p:nvPr/>
        </p:nvCxnSpPr>
        <p:spPr bwMode="auto">
          <a:xfrm rot="16200000" flipH="1">
            <a:off x="2579688" y="4248150"/>
            <a:ext cx="1630362" cy="763588"/>
          </a:xfrm>
          <a:prstGeom prst="line">
            <a:avLst/>
          </a:prstGeom>
          <a:ln w="38100">
            <a:solidFill>
              <a:srgbClr val="FF0000"/>
            </a:solidFill>
          </a:ln>
        </p:spPr>
        <p:style>
          <a:lnRef idx="1">
            <a:schemeClr val="dk1"/>
          </a:lnRef>
          <a:fillRef idx="0">
            <a:schemeClr val="dk1"/>
          </a:fillRef>
          <a:effectRef idx="0">
            <a:schemeClr val="dk1"/>
          </a:effectRef>
          <a:fontRef idx="minor">
            <a:schemeClr val="tx1"/>
          </a:fontRef>
        </p:style>
      </p:cxnSp>
      <p:cxnSp>
        <p:nvCxnSpPr>
          <p:cNvPr id="46" name="直線コネクタ 45"/>
          <p:cNvCxnSpPr/>
          <p:nvPr/>
        </p:nvCxnSpPr>
        <p:spPr bwMode="auto">
          <a:xfrm>
            <a:off x="3733800" y="5399088"/>
            <a:ext cx="1555750" cy="46037"/>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48" name="直線コネクタ 47"/>
          <p:cNvCxnSpPr/>
          <p:nvPr/>
        </p:nvCxnSpPr>
        <p:spPr bwMode="auto">
          <a:xfrm rot="5400000" flipH="1" flipV="1">
            <a:off x="4787106" y="4320382"/>
            <a:ext cx="1609725" cy="547688"/>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50" name="直線コネクタ 49"/>
          <p:cNvCxnSpPr/>
          <p:nvPr/>
        </p:nvCxnSpPr>
        <p:spPr bwMode="auto">
          <a:xfrm rot="10800000" flipV="1">
            <a:off x="2984500" y="2708275"/>
            <a:ext cx="1439863" cy="1081088"/>
          </a:xfrm>
          <a:prstGeom prst="line">
            <a:avLst/>
          </a:prstGeom>
          <a:ln w="38100">
            <a:solidFill>
              <a:srgbClr val="FFFF00"/>
            </a:solidFill>
          </a:ln>
        </p:spPr>
        <p:style>
          <a:lnRef idx="1">
            <a:schemeClr val="dk1"/>
          </a:lnRef>
          <a:fillRef idx="0">
            <a:schemeClr val="dk1"/>
          </a:fillRef>
          <a:effectRef idx="0">
            <a:schemeClr val="dk1"/>
          </a:effectRef>
          <a:fontRef idx="minor">
            <a:schemeClr val="tx1"/>
          </a:fontRef>
        </p:style>
      </p:cxnSp>
      <p:cxnSp>
        <p:nvCxnSpPr>
          <p:cNvPr id="52" name="直線コネクタ 51"/>
          <p:cNvCxnSpPr/>
          <p:nvPr/>
        </p:nvCxnSpPr>
        <p:spPr bwMode="auto">
          <a:xfrm>
            <a:off x="3057525" y="3789363"/>
            <a:ext cx="1366838" cy="406400"/>
          </a:xfrm>
          <a:prstGeom prst="line">
            <a:avLst/>
          </a:prstGeom>
          <a:ln w="38100">
            <a:solidFill>
              <a:srgbClr val="FF0000"/>
            </a:solidFill>
          </a:ln>
        </p:spPr>
        <p:style>
          <a:lnRef idx="1">
            <a:schemeClr val="dk1"/>
          </a:lnRef>
          <a:fillRef idx="0">
            <a:schemeClr val="dk1"/>
          </a:fillRef>
          <a:effectRef idx="0">
            <a:schemeClr val="dk1"/>
          </a:effectRef>
          <a:fontRef idx="minor">
            <a:schemeClr val="tx1"/>
          </a:fontRef>
        </p:style>
      </p:cxnSp>
      <p:cxnSp>
        <p:nvCxnSpPr>
          <p:cNvPr id="54" name="直線コネクタ 53"/>
          <p:cNvCxnSpPr/>
          <p:nvPr/>
        </p:nvCxnSpPr>
        <p:spPr bwMode="auto">
          <a:xfrm rot="5400000" flipH="1" flipV="1">
            <a:off x="3431382" y="4452143"/>
            <a:ext cx="1295400" cy="690563"/>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sp>
        <p:nvSpPr>
          <p:cNvPr id="21" name="円/楕円 20"/>
          <p:cNvSpPr>
            <a:spLocks noChangeAspect="1"/>
          </p:cNvSpPr>
          <p:nvPr/>
        </p:nvSpPr>
        <p:spPr bwMode="auto">
          <a:xfrm>
            <a:off x="4137025" y="2420938"/>
            <a:ext cx="601663" cy="604837"/>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6" name="円/楕円 35"/>
          <p:cNvSpPr>
            <a:spLocks noChangeAspect="1"/>
          </p:cNvSpPr>
          <p:nvPr/>
        </p:nvSpPr>
        <p:spPr bwMode="auto">
          <a:xfrm>
            <a:off x="2700338" y="3500438"/>
            <a:ext cx="600075" cy="604837"/>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7" name="円/楕円 36"/>
          <p:cNvSpPr>
            <a:spLocks noChangeAspect="1"/>
          </p:cNvSpPr>
          <p:nvPr/>
        </p:nvSpPr>
        <p:spPr bwMode="auto">
          <a:xfrm>
            <a:off x="3419475" y="5084763"/>
            <a:ext cx="601663" cy="604837"/>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8" name="円/楕円 37"/>
          <p:cNvSpPr>
            <a:spLocks noChangeAspect="1"/>
          </p:cNvSpPr>
          <p:nvPr/>
        </p:nvSpPr>
        <p:spPr bwMode="auto">
          <a:xfrm>
            <a:off x="4137025" y="3860800"/>
            <a:ext cx="601663" cy="606425"/>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4" name="円/楕円 33"/>
          <p:cNvSpPr>
            <a:spLocks noChangeAspect="1"/>
          </p:cNvSpPr>
          <p:nvPr/>
        </p:nvSpPr>
        <p:spPr bwMode="auto">
          <a:xfrm>
            <a:off x="5576888" y="3500438"/>
            <a:ext cx="601662" cy="606425"/>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5" name="円/楕円 34"/>
          <p:cNvSpPr>
            <a:spLocks noChangeAspect="1"/>
          </p:cNvSpPr>
          <p:nvPr/>
        </p:nvSpPr>
        <p:spPr bwMode="auto">
          <a:xfrm>
            <a:off x="5003800" y="5084763"/>
            <a:ext cx="601663" cy="606425"/>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09586" name="テキスト ボックス 55"/>
          <p:cNvSpPr txBox="1">
            <a:spLocks noChangeArrowheads="1"/>
          </p:cNvSpPr>
          <p:nvPr/>
        </p:nvSpPr>
        <p:spPr bwMode="auto">
          <a:xfrm>
            <a:off x="3573463" y="3543300"/>
            <a:ext cx="355600" cy="461963"/>
          </a:xfrm>
          <a:prstGeom prst="rect">
            <a:avLst/>
          </a:prstGeom>
          <a:noFill/>
          <a:ln w="9525">
            <a:noFill/>
            <a:miter lim="800000"/>
            <a:headEnd/>
            <a:tailEnd/>
          </a:ln>
        </p:spPr>
        <p:txBody>
          <a:bodyPr wrap="none">
            <a:spAutoFit/>
          </a:bodyPr>
          <a:lstStyle/>
          <a:p>
            <a:r>
              <a:rPr lang="en-US" altLang="ja-JP" sz="2400"/>
              <a:t>4</a:t>
            </a:r>
            <a:endParaRPr lang="ja-JP" altLang="en-US" sz="2400"/>
          </a:p>
        </p:txBody>
      </p:sp>
      <p:sp>
        <p:nvSpPr>
          <p:cNvPr id="109587" name="テキスト ボックス 56"/>
          <p:cNvSpPr txBox="1">
            <a:spLocks noChangeArrowheads="1"/>
          </p:cNvSpPr>
          <p:nvPr/>
        </p:nvSpPr>
        <p:spPr bwMode="auto">
          <a:xfrm>
            <a:off x="3776663" y="4437063"/>
            <a:ext cx="357187" cy="461962"/>
          </a:xfrm>
          <a:prstGeom prst="rect">
            <a:avLst/>
          </a:prstGeom>
          <a:noFill/>
          <a:ln w="9525">
            <a:noFill/>
            <a:miter lim="800000"/>
            <a:headEnd/>
            <a:tailEnd/>
          </a:ln>
        </p:spPr>
        <p:txBody>
          <a:bodyPr wrap="none">
            <a:spAutoFit/>
          </a:bodyPr>
          <a:lstStyle/>
          <a:p>
            <a:r>
              <a:rPr lang="en-US" altLang="ja-JP" sz="2400"/>
              <a:t>3</a:t>
            </a:r>
            <a:endParaRPr lang="ja-JP" altLang="en-US" sz="2400"/>
          </a:p>
        </p:txBody>
      </p:sp>
      <p:sp>
        <p:nvSpPr>
          <p:cNvPr id="109588" name="テキスト ボックス 57"/>
          <p:cNvSpPr txBox="1">
            <a:spLocks noChangeArrowheads="1"/>
          </p:cNvSpPr>
          <p:nvPr/>
        </p:nvSpPr>
        <p:spPr bwMode="auto">
          <a:xfrm>
            <a:off x="2984500" y="4406900"/>
            <a:ext cx="357188" cy="461963"/>
          </a:xfrm>
          <a:prstGeom prst="rect">
            <a:avLst/>
          </a:prstGeom>
          <a:noFill/>
          <a:ln w="9525">
            <a:noFill/>
            <a:miter lim="800000"/>
            <a:headEnd/>
            <a:tailEnd/>
          </a:ln>
        </p:spPr>
        <p:txBody>
          <a:bodyPr wrap="none">
            <a:spAutoFit/>
          </a:bodyPr>
          <a:lstStyle/>
          <a:p>
            <a:r>
              <a:rPr lang="en-US" altLang="ja-JP" sz="2400"/>
              <a:t>2</a:t>
            </a:r>
            <a:endParaRPr lang="ja-JP" altLang="en-US" sz="2400"/>
          </a:p>
        </p:txBody>
      </p:sp>
      <p:sp>
        <p:nvSpPr>
          <p:cNvPr id="109589" name="テキスト ボックス 58"/>
          <p:cNvSpPr txBox="1">
            <a:spLocks noChangeArrowheads="1"/>
          </p:cNvSpPr>
          <p:nvPr/>
        </p:nvSpPr>
        <p:spPr bwMode="auto">
          <a:xfrm>
            <a:off x="5073650" y="2708275"/>
            <a:ext cx="355600" cy="461963"/>
          </a:xfrm>
          <a:prstGeom prst="rect">
            <a:avLst/>
          </a:prstGeom>
          <a:noFill/>
          <a:ln w="9525">
            <a:noFill/>
            <a:miter lim="800000"/>
            <a:headEnd/>
            <a:tailEnd/>
          </a:ln>
        </p:spPr>
        <p:txBody>
          <a:bodyPr wrap="none">
            <a:spAutoFit/>
          </a:bodyPr>
          <a:lstStyle/>
          <a:p>
            <a:r>
              <a:rPr lang="en-US" altLang="ja-JP" sz="2400"/>
              <a:t>6</a:t>
            </a:r>
            <a:endParaRPr lang="ja-JP" altLang="en-US" sz="2400"/>
          </a:p>
        </p:txBody>
      </p:sp>
      <p:sp>
        <p:nvSpPr>
          <p:cNvPr id="109590" name="テキスト ボックス 59"/>
          <p:cNvSpPr txBox="1">
            <a:spLocks noChangeArrowheads="1"/>
          </p:cNvSpPr>
          <p:nvPr/>
        </p:nvSpPr>
        <p:spPr bwMode="auto">
          <a:xfrm>
            <a:off x="4497388" y="3255963"/>
            <a:ext cx="355600" cy="460375"/>
          </a:xfrm>
          <a:prstGeom prst="rect">
            <a:avLst/>
          </a:prstGeom>
          <a:noFill/>
          <a:ln w="9525">
            <a:noFill/>
            <a:miter lim="800000"/>
            <a:headEnd/>
            <a:tailEnd/>
          </a:ln>
        </p:spPr>
        <p:txBody>
          <a:bodyPr wrap="none">
            <a:spAutoFit/>
          </a:bodyPr>
          <a:lstStyle/>
          <a:p>
            <a:r>
              <a:rPr lang="en-US" altLang="ja-JP" sz="2400"/>
              <a:t>2</a:t>
            </a:r>
            <a:endParaRPr lang="ja-JP" altLang="en-US" sz="2400"/>
          </a:p>
        </p:txBody>
      </p:sp>
      <p:sp>
        <p:nvSpPr>
          <p:cNvPr id="109591" name="テキスト ボックス 60"/>
          <p:cNvSpPr txBox="1">
            <a:spLocks noChangeArrowheads="1"/>
          </p:cNvSpPr>
          <p:nvPr/>
        </p:nvSpPr>
        <p:spPr bwMode="auto">
          <a:xfrm>
            <a:off x="4860925" y="4406900"/>
            <a:ext cx="355600" cy="461963"/>
          </a:xfrm>
          <a:prstGeom prst="rect">
            <a:avLst/>
          </a:prstGeom>
          <a:noFill/>
          <a:ln w="9525">
            <a:noFill/>
            <a:miter lim="800000"/>
            <a:headEnd/>
            <a:tailEnd/>
          </a:ln>
        </p:spPr>
        <p:txBody>
          <a:bodyPr wrap="none">
            <a:spAutoFit/>
          </a:bodyPr>
          <a:lstStyle/>
          <a:p>
            <a:r>
              <a:rPr lang="en-US" altLang="ja-JP" sz="2400"/>
              <a:t>2</a:t>
            </a:r>
            <a:endParaRPr lang="ja-JP" altLang="en-US" sz="2400"/>
          </a:p>
        </p:txBody>
      </p:sp>
      <p:sp>
        <p:nvSpPr>
          <p:cNvPr id="109592" name="テキスト ボックス 66"/>
          <p:cNvSpPr txBox="1">
            <a:spLocks noChangeArrowheads="1"/>
          </p:cNvSpPr>
          <p:nvPr/>
        </p:nvSpPr>
        <p:spPr bwMode="auto">
          <a:xfrm>
            <a:off x="4352925" y="5414963"/>
            <a:ext cx="355600" cy="461962"/>
          </a:xfrm>
          <a:prstGeom prst="rect">
            <a:avLst/>
          </a:prstGeom>
          <a:noFill/>
          <a:ln w="9525">
            <a:noFill/>
            <a:miter lim="800000"/>
            <a:headEnd/>
            <a:tailEnd/>
          </a:ln>
        </p:spPr>
        <p:txBody>
          <a:bodyPr wrap="none">
            <a:spAutoFit/>
          </a:bodyPr>
          <a:lstStyle/>
          <a:p>
            <a:r>
              <a:rPr lang="en-US" altLang="ja-JP" sz="2400"/>
              <a:t>6</a:t>
            </a:r>
            <a:endParaRPr lang="ja-JP" altLang="en-US" sz="2400"/>
          </a:p>
        </p:txBody>
      </p:sp>
      <p:sp>
        <p:nvSpPr>
          <p:cNvPr id="109593" name="テキスト ボックス 67"/>
          <p:cNvSpPr txBox="1">
            <a:spLocks noChangeArrowheads="1"/>
          </p:cNvSpPr>
          <p:nvPr/>
        </p:nvSpPr>
        <p:spPr bwMode="auto">
          <a:xfrm>
            <a:off x="5653088" y="4406900"/>
            <a:ext cx="355600" cy="461963"/>
          </a:xfrm>
          <a:prstGeom prst="rect">
            <a:avLst/>
          </a:prstGeom>
          <a:noFill/>
          <a:ln w="9525">
            <a:noFill/>
            <a:miter lim="800000"/>
            <a:headEnd/>
            <a:tailEnd/>
          </a:ln>
        </p:spPr>
        <p:txBody>
          <a:bodyPr wrap="none">
            <a:spAutoFit/>
          </a:bodyPr>
          <a:lstStyle/>
          <a:p>
            <a:r>
              <a:rPr lang="en-US" altLang="ja-JP" sz="2400"/>
              <a:t>4</a:t>
            </a:r>
            <a:endParaRPr lang="ja-JP" altLang="en-US" sz="2400"/>
          </a:p>
        </p:txBody>
      </p:sp>
      <p:sp>
        <p:nvSpPr>
          <p:cNvPr id="109594" name="テキスト ボックス 68"/>
          <p:cNvSpPr txBox="1">
            <a:spLocks noChangeArrowheads="1"/>
          </p:cNvSpPr>
          <p:nvPr/>
        </p:nvSpPr>
        <p:spPr bwMode="auto">
          <a:xfrm>
            <a:off x="2411413" y="3357563"/>
            <a:ext cx="338137" cy="460375"/>
          </a:xfrm>
          <a:prstGeom prst="rect">
            <a:avLst/>
          </a:prstGeom>
          <a:noFill/>
          <a:ln w="9525">
            <a:noFill/>
            <a:miter lim="800000"/>
            <a:headEnd/>
            <a:tailEnd/>
          </a:ln>
        </p:spPr>
        <p:txBody>
          <a:bodyPr wrap="none">
            <a:spAutoFit/>
          </a:bodyPr>
          <a:lstStyle/>
          <a:p>
            <a:r>
              <a:rPr lang="en-US" altLang="ja-JP" sz="2400"/>
              <a:t>x</a:t>
            </a:r>
            <a:endParaRPr lang="ja-JP" altLang="en-US" sz="2400"/>
          </a:p>
        </p:txBody>
      </p:sp>
      <p:sp>
        <p:nvSpPr>
          <p:cNvPr id="109595" name="テキスト ボックス 70"/>
          <p:cNvSpPr txBox="1">
            <a:spLocks noChangeArrowheads="1"/>
          </p:cNvSpPr>
          <p:nvPr/>
        </p:nvSpPr>
        <p:spPr bwMode="auto">
          <a:xfrm>
            <a:off x="2794000" y="3543300"/>
            <a:ext cx="355600" cy="461963"/>
          </a:xfrm>
          <a:prstGeom prst="rect">
            <a:avLst/>
          </a:prstGeom>
          <a:noFill/>
          <a:ln w="9525">
            <a:noFill/>
            <a:miter lim="800000"/>
            <a:headEnd/>
            <a:tailEnd/>
          </a:ln>
        </p:spPr>
        <p:txBody>
          <a:bodyPr wrap="none">
            <a:spAutoFit/>
          </a:bodyPr>
          <a:lstStyle/>
          <a:p>
            <a:r>
              <a:rPr lang="en-US" altLang="ja-JP" sz="2400"/>
              <a:t>0</a:t>
            </a:r>
            <a:endParaRPr lang="ja-JP" altLang="en-US" sz="2400"/>
          </a:p>
        </p:txBody>
      </p:sp>
      <p:sp>
        <p:nvSpPr>
          <p:cNvPr id="109596" name="テキスト ボックス 71"/>
          <p:cNvSpPr txBox="1">
            <a:spLocks noChangeArrowheads="1"/>
          </p:cNvSpPr>
          <p:nvPr/>
        </p:nvSpPr>
        <p:spPr bwMode="auto">
          <a:xfrm>
            <a:off x="4284663" y="2463800"/>
            <a:ext cx="355600" cy="460375"/>
          </a:xfrm>
          <a:prstGeom prst="rect">
            <a:avLst/>
          </a:prstGeom>
          <a:noFill/>
          <a:ln w="9525">
            <a:noFill/>
            <a:miter lim="800000"/>
            <a:headEnd/>
            <a:tailEnd/>
          </a:ln>
        </p:spPr>
        <p:txBody>
          <a:bodyPr wrap="none">
            <a:spAutoFit/>
          </a:bodyPr>
          <a:lstStyle/>
          <a:p>
            <a:r>
              <a:rPr lang="en-US" altLang="ja-JP" sz="2400"/>
              <a:t>5</a:t>
            </a:r>
            <a:endParaRPr lang="ja-JP" altLang="en-US" sz="2400"/>
          </a:p>
        </p:txBody>
      </p:sp>
      <p:sp>
        <p:nvSpPr>
          <p:cNvPr id="109597" name="テキスト ボックス 72"/>
          <p:cNvSpPr txBox="1">
            <a:spLocks noChangeArrowheads="1"/>
          </p:cNvSpPr>
          <p:nvPr/>
        </p:nvSpPr>
        <p:spPr bwMode="auto">
          <a:xfrm>
            <a:off x="4240213" y="3975100"/>
            <a:ext cx="355600" cy="461963"/>
          </a:xfrm>
          <a:prstGeom prst="rect">
            <a:avLst/>
          </a:prstGeom>
          <a:noFill/>
          <a:ln w="9525">
            <a:noFill/>
            <a:miter lim="800000"/>
            <a:headEnd/>
            <a:tailEnd/>
          </a:ln>
        </p:spPr>
        <p:txBody>
          <a:bodyPr wrap="none">
            <a:spAutoFit/>
          </a:bodyPr>
          <a:lstStyle/>
          <a:p>
            <a:r>
              <a:rPr lang="en-US" altLang="ja-JP" sz="2400"/>
              <a:t>4</a:t>
            </a:r>
            <a:endParaRPr lang="ja-JP" altLang="en-US" sz="2400"/>
          </a:p>
        </p:txBody>
      </p:sp>
      <p:sp>
        <p:nvSpPr>
          <p:cNvPr id="109598" name="テキスト ボックス 73"/>
          <p:cNvSpPr txBox="1">
            <a:spLocks noChangeArrowheads="1"/>
          </p:cNvSpPr>
          <p:nvPr/>
        </p:nvSpPr>
        <p:spPr bwMode="auto">
          <a:xfrm>
            <a:off x="3519488" y="5157788"/>
            <a:ext cx="355600" cy="460375"/>
          </a:xfrm>
          <a:prstGeom prst="rect">
            <a:avLst/>
          </a:prstGeom>
          <a:noFill/>
          <a:ln w="9525">
            <a:noFill/>
            <a:miter lim="800000"/>
            <a:headEnd/>
            <a:tailEnd/>
          </a:ln>
        </p:spPr>
        <p:txBody>
          <a:bodyPr wrap="none">
            <a:spAutoFit/>
          </a:bodyPr>
          <a:lstStyle/>
          <a:p>
            <a:r>
              <a:rPr lang="en-US" altLang="ja-JP" sz="2400"/>
              <a:t>2</a:t>
            </a:r>
            <a:endParaRPr lang="ja-JP" altLang="en-US" sz="2400"/>
          </a:p>
        </p:txBody>
      </p:sp>
      <p:sp>
        <p:nvSpPr>
          <p:cNvPr id="109599" name="テキスト ボックス 74"/>
          <p:cNvSpPr txBox="1">
            <a:spLocks noChangeArrowheads="1"/>
          </p:cNvSpPr>
          <p:nvPr/>
        </p:nvSpPr>
        <p:spPr bwMode="auto">
          <a:xfrm>
            <a:off x="5651500" y="3573463"/>
            <a:ext cx="504825" cy="461962"/>
          </a:xfrm>
          <a:prstGeom prst="rect">
            <a:avLst/>
          </a:prstGeom>
          <a:noFill/>
          <a:ln w="9525">
            <a:noFill/>
            <a:miter lim="800000"/>
            <a:headEnd/>
            <a:tailEnd/>
          </a:ln>
        </p:spPr>
        <p:txBody>
          <a:bodyPr wrap="none">
            <a:spAutoFit/>
          </a:bodyPr>
          <a:lstStyle/>
          <a:p>
            <a:r>
              <a:rPr lang="en-US" altLang="ja-JP" sz="2400"/>
              <a:t>11</a:t>
            </a:r>
            <a:endParaRPr lang="ja-JP" altLang="en-US" sz="2400"/>
          </a:p>
        </p:txBody>
      </p:sp>
      <p:sp>
        <p:nvSpPr>
          <p:cNvPr id="109600" name="テキスト ボックス 75"/>
          <p:cNvSpPr txBox="1">
            <a:spLocks noChangeArrowheads="1"/>
          </p:cNvSpPr>
          <p:nvPr/>
        </p:nvSpPr>
        <p:spPr bwMode="auto">
          <a:xfrm>
            <a:off x="5103813" y="5157788"/>
            <a:ext cx="355600" cy="460375"/>
          </a:xfrm>
          <a:prstGeom prst="rect">
            <a:avLst/>
          </a:prstGeom>
          <a:noFill/>
          <a:ln w="9525">
            <a:noFill/>
            <a:miter lim="800000"/>
            <a:headEnd/>
            <a:tailEnd/>
          </a:ln>
        </p:spPr>
        <p:txBody>
          <a:bodyPr wrap="none">
            <a:spAutoFit/>
          </a:bodyPr>
          <a:lstStyle/>
          <a:p>
            <a:r>
              <a:rPr lang="en-US" altLang="ja-JP" sz="2400"/>
              <a:t>6</a:t>
            </a:r>
            <a:endParaRPr lang="ja-JP" altLang="en-US" sz="2400"/>
          </a:p>
        </p:txBody>
      </p:sp>
      <p:sp>
        <p:nvSpPr>
          <p:cNvPr id="109601" name="タイトル 1"/>
          <p:cNvSpPr>
            <a:spLocks noGrp="1"/>
          </p:cNvSpPr>
          <p:nvPr>
            <p:ph type="title"/>
          </p:nvPr>
        </p:nvSpPr>
        <p:spPr/>
        <p:txBody>
          <a:bodyPr/>
          <a:lstStyle/>
          <a:p>
            <a:pPr eaLnBrk="1" hangingPunct="1"/>
            <a:r>
              <a:rPr lang="en-US" altLang="ja-JP"/>
              <a:t>2.3</a:t>
            </a:r>
            <a:r>
              <a:rPr lang="ja-JP" altLang="en-US"/>
              <a:t>　ダイキストラのアルゴリズム</a:t>
            </a:r>
          </a:p>
        </p:txBody>
      </p:sp>
    </p:spTree>
  </p:cSld>
  <p:clrMapOvr>
    <a:masterClrMapping/>
  </p:clrMapOvr>
  <p:transition advTm="14149"/>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タイトル 1"/>
          <p:cNvSpPr>
            <a:spLocks noGrp="1"/>
          </p:cNvSpPr>
          <p:nvPr>
            <p:ph type="title"/>
          </p:nvPr>
        </p:nvSpPr>
        <p:spPr/>
        <p:txBody>
          <a:bodyPr/>
          <a:lstStyle/>
          <a:p>
            <a:pPr eaLnBrk="1" hangingPunct="1"/>
            <a:r>
              <a:rPr lang="en-US" altLang="ja-JP"/>
              <a:t>1</a:t>
            </a:r>
            <a:r>
              <a:rPr lang="ja-JP" altLang="en-US"/>
              <a:t>　様々なグラフの例</a:t>
            </a:r>
          </a:p>
        </p:txBody>
      </p:sp>
      <p:sp>
        <p:nvSpPr>
          <p:cNvPr id="67587" name="コンテンツ プレースホルダー 2"/>
          <p:cNvSpPr>
            <a:spLocks noGrp="1"/>
          </p:cNvSpPr>
          <p:nvPr>
            <p:ph idx="1"/>
          </p:nvPr>
        </p:nvSpPr>
        <p:spPr/>
        <p:txBody>
          <a:bodyPr/>
          <a:lstStyle/>
          <a:p>
            <a:pPr eaLnBrk="1" hangingPunct="1">
              <a:buFont typeface="Wingdings 2" pitchFamily="18" charset="2"/>
              <a:buNone/>
            </a:pPr>
            <a:endParaRPr lang="en-US" altLang="ja-JP" sz="2400"/>
          </a:p>
          <a:p>
            <a:pPr eaLnBrk="1" hangingPunct="1">
              <a:buFont typeface="Wingdings 2" pitchFamily="18" charset="2"/>
              <a:buNone/>
            </a:pPr>
            <a:endParaRPr lang="en-US" altLang="ja-JP" sz="2400"/>
          </a:p>
          <a:p>
            <a:pPr eaLnBrk="1" hangingPunct="1">
              <a:buFont typeface="Wingdings 2" pitchFamily="18" charset="2"/>
              <a:buNone/>
            </a:pPr>
            <a:endParaRPr lang="en-US" altLang="ja-JP" sz="2400"/>
          </a:p>
          <a:p>
            <a:pPr eaLnBrk="1" hangingPunct="1">
              <a:buFont typeface="Wingdings 2" pitchFamily="18" charset="2"/>
              <a:buNone/>
            </a:pPr>
            <a:endParaRPr lang="en-US" altLang="ja-JP" sz="2400"/>
          </a:p>
        </p:txBody>
      </p:sp>
      <p:sp>
        <p:nvSpPr>
          <p:cNvPr id="4" name="コンテンツ プレースホルダー 2"/>
          <p:cNvSpPr txBox="1">
            <a:spLocks/>
          </p:cNvSpPr>
          <p:nvPr/>
        </p:nvSpPr>
        <p:spPr bwMode="auto">
          <a:xfrm>
            <a:off x="468313" y="1844675"/>
            <a:ext cx="8534400" cy="4389438"/>
          </a:xfrm>
          <a:prstGeom prst="rect">
            <a:avLst/>
          </a:prstGeom>
          <a:noFill/>
          <a:ln>
            <a:noFill/>
          </a:ln>
        </p:spPr>
        <p:txBody>
          <a:bodyPr/>
          <a:lstStyle/>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r>
              <a:rPr lang="ja-JP" altLang="en-US" sz="2400" dirty="0">
                <a:latin typeface="Calibri" pitchFamily="34" charset="0"/>
                <a:ea typeface="+mn-ea"/>
              </a:rPr>
              <a:t>グラフ</a:t>
            </a:r>
            <a:r>
              <a:rPr lang="en-US" altLang="ja-JP" sz="2400" dirty="0">
                <a:latin typeface="Calibri" pitchFamily="34" charset="0"/>
                <a:ea typeface="+mn-ea"/>
              </a:rPr>
              <a:t>G</a:t>
            </a:r>
            <a:r>
              <a:rPr lang="ja-JP" altLang="en-US" sz="2400" dirty="0">
                <a:latin typeface="Calibri" pitchFamily="34" charset="0"/>
                <a:ea typeface="+mn-ea"/>
              </a:rPr>
              <a:t>に対し，</a:t>
            </a:r>
            <a:r>
              <a:rPr lang="ja-JP" altLang="en-US" sz="2400" dirty="0">
                <a:solidFill>
                  <a:srgbClr val="FF0000"/>
                </a:solidFill>
                <a:latin typeface="Calibri" pitchFamily="34" charset="0"/>
                <a:ea typeface="+mn-ea"/>
              </a:rPr>
              <a:t>部分グラフ</a:t>
            </a:r>
            <a:r>
              <a:rPr lang="ja-JP" altLang="en-US" sz="2400" dirty="0">
                <a:latin typeface="Calibri" pitchFamily="34" charset="0"/>
                <a:ea typeface="+mn-ea"/>
              </a:rPr>
              <a:t>，</a:t>
            </a:r>
            <a:r>
              <a:rPr lang="ja-JP" altLang="en-US" sz="2400" dirty="0">
                <a:solidFill>
                  <a:srgbClr val="FF0000"/>
                </a:solidFill>
                <a:latin typeface="Calibri" pitchFamily="34" charset="0"/>
                <a:ea typeface="+mn-ea"/>
              </a:rPr>
              <a:t>誘導部分グラフ</a:t>
            </a:r>
            <a:r>
              <a:rPr lang="ja-JP" altLang="en-US" sz="2400" dirty="0">
                <a:latin typeface="Calibri" pitchFamily="34" charset="0"/>
                <a:ea typeface="+mn-ea"/>
              </a:rPr>
              <a:t>　とは</a:t>
            </a: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r>
              <a:rPr lang="ja-JP" altLang="en-US" sz="2400" dirty="0">
                <a:latin typeface="Calibri" pitchFamily="34" charset="0"/>
                <a:ea typeface="+mn-ea"/>
              </a:rPr>
              <a:t>＊違いに注意</a:t>
            </a:r>
            <a:endParaRPr lang="en-US" altLang="ja-JP" sz="2400" dirty="0">
              <a:latin typeface="Calibri" pitchFamily="34" charset="0"/>
              <a:ea typeface="+mn-ea"/>
            </a:endParaRPr>
          </a:p>
        </p:txBody>
      </p:sp>
    </p:spTree>
    <p:extLst>
      <p:ext uri="{BB962C8B-B14F-4D97-AF65-F5344CB8AC3E}">
        <p14:creationId xmlns:p14="http://schemas.microsoft.com/office/powerpoint/2010/main" val="3044519837"/>
      </p:ext>
    </p:extLst>
  </p:cSld>
  <p:clrMapOvr>
    <a:masterClrMapping/>
  </p:clrMapOvr>
  <p:transition advTm="14149"/>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4" name="直線コネクタ 63"/>
          <p:cNvCxnSpPr/>
          <p:nvPr/>
        </p:nvCxnSpPr>
        <p:spPr bwMode="auto">
          <a:xfrm rot="5400000">
            <a:off x="3703638" y="3429000"/>
            <a:ext cx="1441450" cy="0"/>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62" name="直線コネクタ 61"/>
          <p:cNvCxnSpPr/>
          <p:nvPr/>
        </p:nvCxnSpPr>
        <p:spPr bwMode="auto">
          <a:xfrm rot="16200000" flipH="1">
            <a:off x="4271963" y="4356100"/>
            <a:ext cx="1270000" cy="908050"/>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9" name="直線コネクタ 8"/>
          <p:cNvCxnSpPr/>
          <p:nvPr/>
        </p:nvCxnSpPr>
        <p:spPr bwMode="auto">
          <a:xfrm>
            <a:off x="4452938" y="2733675"/>
            <a:ext cx="1412875" cy="1055688"/>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sp>
        <p:nvSpPr>
          <p:cNvPr id="110597" name="テキスト ボックス 32"/>
          <p:cNvSpPr txBox="1">
            <a:spLocks noChangeArrowheads="1"/>
          </p:cNvSpPr>
          <p:nvPr/>
        </p:nvSpPr>
        <p:spPr bwMode="auto">
          <a:xfrm>
            <a:off x="3421063" y="2751138"/>
            <a:ext cx="355600" cy="461962"/>
          </a:xfrm>
          <a:prstGeom prst="rect">
            <a:avLst/>
          </a:prstGeom>
          <a:noFill/>
          <a:ln w="9525">
            <a:noFill/>
            <a:miter lim="800000"/>
            <a:headEnd/>
            <a:tailEnd/>
          </a:ln>
        </p:spPr>
        <p:txBody>
          <a:bodyPr wrap="none">
            <a:spAutoFit/>
          </a:bodyPr>
          <a:lstStyle/>
          <a:p>
            <a:r>
              <a:rPr lang="en-US" altLang="ja-JP" sz="2400"/>
              <a:t>5</a:t>
            </a:r>
            <a:endParaRPr lang="ja-JP" altLang="en-US" sz="2400"/>
          </a:p>
        </p:txBody>
      </p:sp>
      <p:cxnSp>
        <p:nvCxnSpPr>
          <p:cNvPr id="44" name="直線コネクタ 43"/>
          <p:cNvCxnSpPr/>
          <p:nvPr/>
        </p:nvCxnSpPr>
        <p:spPr bwMode="auto">
          <a:xfrm rot="16200000" flipH="1">
            <a:off x="2579688" y="4248150"/>
            <a:ext cx="1630362" cy="763588"/>
          </a:xfrm>
          <a:prstGeom prst="line">
            <a:avLst/>
          </a:prstGeom>
          <a:ln w="38100">
            <a:solidFill>
              <a:srgbClr val="FF0000"/>
            </a:solidFill>
          </a:ln>
        </p:spPr>
        <p:style>
          <a:lnRef idx="1">
            <a:schemeClr val="dk1"/>
          </a:lnRef>
          <a:fillRef idx="0">
            <a:schemeClr val="dk1"/>
          </a:fillRef>
          <a:effectRef idx="0">
            <a:schemeClr val="dk1"/>
          </a:effectRef>
          <a:fontRef idx="minor">
            <a:schemeClr val="tx1"/>
          </a:fontRef>
        </p:style>
      </p:cxnSp>
      <p:cxnSp>
        <p:nvCxnSpPr>
          <p:cNvPr id="46" name="直線コネクタ 45"/>
          <p:cNvCxnSpPr/>
          <p:nvPr/>
        </p:nvCxnSpPr>
        <p:spPr bwMode="auto">
          <a:xfrm>
            <a:off x="3733800" y="5399088"/>
            <a:ext cx="1555750" cy="46037"/>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48" name="直線コネクタ 47"/>
          <p:cNvCxnSpPr/>
          <p:nvPr/>
        </p:nvCxnSpPr>
        <p:spPr bwMode="auto">
          <a:xfrm rot="5400000" flipH="1" flipV="1">
            <a:off x="4787106" y="4320382"/>
            <a:ext cx="1609725" cy="547688"/>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50" name="直線コネクタ 49"/>
          <p:cNvCxnSpPr/>
          <p:nvPr/>
        </p:nvCxnSpPr>
        <p:spPr bwMode="auto">
          <a:xfrm rot="10800000" flipV="1">
            <a:off x="2984500" y="2708275"/>
            <a:ext cx="1439863" cy="1081088"/>
          </a:xfrm>
          <a:prstGeom prst="line">
            <a:avLst/>
          </a:prstGeom>
          <a:ln w="38100">
            <a:solidFill>
              <a:srgbClr val="FF0000"/>
            </a:solidFill>
          </a:ln>
        </p:spPr>
        <p:style>
          <a:lnRef idx="1">
            <a:schemeClr val="dk1"/>
          </a:lnRef>
          <a:fillRef idx="0">
            <a:schemeClr val="dk1"/>
          </a:fillRef>
          <a:effectRef idx="0">
            <a:schemeClr val="dk1"/>
          </a:effectRef>
          <a:fontRef idx="minor">
            <a:schemeClr val="tx1"/>
          </a:fontRef>
        </p:style>
      </p:cxnSp>
      <p:cxnSp>
        <p:nvCxnSpPr>
          <p:cNvPr id="52" name="直線コネクタ 51"/>
          <p:cNvCxnSpPr/>
          <p:nvPr/>
        </p:nvCxnSpPr>
        <p:spPr bwMode="auto">
          <a:xfrm>
            <a:off x="3057525" y="3789363"/>
            <a:ext cx="1366838" cy="406400"/>
          </a:xfrm>
          <a:prstGeom prst="line">
            <a:avLst/>
          </a:prstGeom>
          <a:ln w="38100">
            <a:solidFill>
              <a:srgbClr val="FF0000"/>
            </a:solidFill>
          </a:ln>
        </p:spPr>
        <p:style>
          <a:lnRef idx="1">
            <a:schemeClr val="dk1"/>
          </a:lnRef>
          <a:fillRef idx="0">
            <a:schemeClr val="dk1"/>
          </a:fillRef>
          <a:effectRef idx="0">
            <a:schemeClr val="dk1"/>
          </a:effectRef>
          <a:fontRef idx="minor">
            <a:schemeClr val="tx1"/>
          </a:fontRef>
        </p:style>
      </p:cxnSp>
      <p:cxnSp>
        <p:nvCxnSpPr>
          <p:cNvPr id="54" name="直線コネクタ 53"/>
          <p:cNvCxnSpPr/>
          <p:nvPr/>
        </p:nvCxnSpPr>
        <p:spPr bwMode="auto">
          <a:xfrm rot="5400000" flipH="1" flipV="1">
            <a:off x="3431382" y="4452143"/>
            <a:ext cx="1295400" cy="690563"/>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sp>
        <p:nvSpPr>
          <p:cNvPr id="21" name="円/楕円 20"/>
          <p:cNvSpPr>
            <a:spLocks noChangeAspect="1"/>
          </p:cNvSpPr>
          <p:nvPr/>
        </p:nvSpPr>
        <p:spPr bwMode="auto">
          <a:xfrm>
            <a:off x="4137025" y="2420938"/>
            <a:ext cx="601663" cy="604837"/>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6" name="円/楕円 35"/>
          <p:cNvSpPr>
            <a:spLocks noChangeAspect="1"/>
          </p:cNvSpPr>
          <p:nvPr/>
        </p:nvSpPr>
        <p:spPr bwMode="auto">
          <a:xfrm>
            <a:off x="2700338" y="3500438"/>
            <a:ext cx="600075" cy="604837"/>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7" name="円/楕円 36"/>
          <p:cNvSpPr>
            <a:spLocks noChangeAspect="1"/>
          </p:cNvSpPr>
          <p:nvPr/>
        </p:nvSpPr>
        <p:spPr bwMode="auto">
          <a:xfrm>
            <a:off x="3419475" y="5084763"/>
            <a:ext cx="601663" cy="604837"/>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8" name="円/楕円 37"/>
          <p:cNvSpPr>
            <a:spLocks noChangeAspect="1"/>
          </p:cNvSpPr>
          <p:nvPr/>
        </p:nvSpPr>
        <p:spPr bwMode="auto">
          <a:xfrm>
            <a:off x="4137025" y="3860800"/>
            <a:ext cx="601663" cy="606425"/>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4" name="円/楕円 33"/>
          <p:cNvSpPr>
            <a:spLocks noChangeAspect="1"/>
          </p:cNvSpPr>
          <p:nvPr/>
        </p:nvSpPr>
        <p:spPr bwMode="auto">
          <a:xfrm>
            <a:off x="5576888" y="3500438"/>
            <a:ext cx="601662" cy="606425"/>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5" name="円/楕円 34"/>
          <p:cNvSpPr>
            <a:spLocks noChangeAspect="1"/>
          </p:cNvSpPr>
          <p:nvPr/>
        </p:nvSpPr>
        <p:spPr bwMode="auto">
          <a:xfrm>
            <a:off x="5003800" y="5084763"/>
            <a:ext cx="601663" cy="606425"/>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10610" name="テキスト ボックス 55"/>
          <p:cNvSpPr txBox="1">
            <a:spLocks noChangeArrowheads="1"/>
          </p:cNvSpPr>
          <p:nvPr/>
        </p:nvSpPr>
        <p:spPr bwMode="auto">
          <a:xfrm>
            <a:off x="3573463" y="3543300"/>
            <a:ext cx="355600" cy="461963"/>
          </a:xfrm>
          <a:prstGeom prst="rect">
            <a:avLst/>
          </a:prstGeom>
          <a:noFill/>
          <a:ln w="9525">
            <a:noFill/>
            <a:miter lim="800000"/>
            <a:headEnd/>
            <a:tailEnd/>
          </a:ln>
        </p:spPr>
        <p:txBody>
          <a:bodyPr wrap="none">
            <a:spAutoFit/>
          </a:bodyPr>
          <a:lstStyle/>
          <a:p>
            <a:r>
              <a:rPr lang="en-US" altLang="ja-JP" sz="2400"/>
              <a:t>4</a:t>
            </a:r>
            <a:endParaRPr lang="ja-JP" altLang="en-US" sz="2400"/>
          </a:p>
        </p:txBody>
      </p:sp>
      <p:sp>
        <p:nvSpPr>
          <p:cNvPr id="110611" name="テキスト ボックス 56"/>
          <p:cNvSpPr txBox="1">
            <a:spLocks noChangeArrowheads="1"/>
          </p:cNvSpPr>
          <p:nvPr/>
        </p:nvSpPr>
        <p:spPr bwMode="auto">
          <a:xfrm>
            <a:off x="3776663" y="4437063"/>
            <a:ext cx="357187" cy="461962"/>
          </a:xfrm>
          <a:prstGeom prst="rect">
            <a:avLst/>
          </a:prstGeom>
          <a:noFill/>
          <a:ln w="9525">
            <a:noFill/>
            <a:miter lim="800000"/>
            <a:headEnd/>
            <a:tailEnd/>
          </a:ln>
        </p:spPr>
        <p:txBody>
          <a:bodyPr wrap="none">
            <a:spAutoFit/>
          </a:bodyPr>
          <a:lstStyle/>
          <a:p>
            <a:r>
              <a:rPr lang="en-US" altLang="ja-JP" sz="2400"/>
              <a:t>3</a:t>
            </a:r>
            <a:endParaRPr lang="ja-JP" altLang="en-US" sz="2400"/>
          </a:p>
        </p:txBody>
      </p:sp>
      <p:sp>
        <p:nvSpPr>
          <p:cNvPr id="110612" name="テキスト ボックス 57"/>
          <p:cNvSpPr txBox="1">
            <a:spLocks noChangeArrowheads="1"/>
          </p:cNvSpPr>
          <p:nvPr/>
        </p:nvSpPr>
        <p:spPr bwMode="auto">
          <a:xfrm>
            <a:off x="2984500" y="4406900"/>
            <a:ext cx="357188" cy="461963"/>
          </a:xfrm>
          <a:prstGeom prst="rect">
            <a:avLst/>
          </a:prstGeom>
          <a:noFill/>
          <a:ln w="9525">
            <a:noFill/>
            <a:miter lim="800000"/>
            <a:headEnd/>
            <a:tailEnd/>
          </a:ln>
        </p:spPr>
        <p:txBody>
          <a:bodyPr wrap="none">
            <a:spAutoFit/>
          </a:bodyPr>
          <a:lstStyle/>
          <a:p>
            <a:r>
              <a:rPr lang="en-US" altLang="ja-JP" sz="2400"/>
              <a:t>2</a:t>
            </a:r>
            <a:endParaRPr lang="ja-JP" altLang="en-US" sz="2400"/>
          </a:p>
        </p:txBody>
      </p:sp>
      <p:sp>
        <p:nvSpPr>
          <p:cNvPr id="110613" name="テキスト ボックス 58"/>
          <p:cNvSpPr txBox="1">
            <a:spLocks noChangeArrowheads="1"/>
          </p:cNvSpPr>
          <p:nvPr/>
        </p:nvSpPr>
        <p:spPr bwMode="auto">
          <a:xfrm>
            <a:off x="5073650" y="2708275"/>
            <a:ext cx="355600" cy="461963"/>
          </a:xfrm>
          <a:prstGeom prst="rect">
            <a:avLst/>
          </a:prstGeom>
          <a:noFill/>
          <a:ln w="9525">
            <a:noFill/>
            <a:miter lim="800000"/>
            <a:headEnd/>
            <a:tailEnd/>
          </a:ln>
        </p:spPr>
        <p:txBody>
          <a:bodyPr wrap="none">
            <a:spAutoFit/>
          </a:bodyPr>
          <a:lstStyle/>
          <a:p>
            <a:r>
              <a:rPr lang="en-US" altLang="ja-JP" sz="2400"/>
              <a:t>6</a:t>
            </a:r>
            <a:endParaRPr lang="ja-JP" altLang="en-US" sz="2400"/>
          </a:p>
        </p:txBody>
      </p:sp>
      <p:sp>
        <p:nvSpPr>
          <p:cNvPr id="110614" name="テキスト ボックス 59"/>
          <p:cNvSpPr txBox="1">
            <a:spLocks noChangeArrowheads="1"/>
          </p:cNvSpPr>
          <p:nvPr/>
        </p:nvSpPr>
        <p:spPr bwMode="auto">
          <a:xfrm>
            <a:off x="4497388" y="3255963"/>
            <a:ext cx="355600" cy="460375"/>
          </a:xfrm>
          <a:prstGeom prst="rect">
            <a:avLst/>
          </a:prstGeom>
          <a:noFill/>
          <a:ln w="9525">
            <a:noFill/>
            <a:miter lim="800000"/>
            <a:headEnd/>
            <a:tailEnd/>
          </a:ln>
        </p:spPr>
        <p:txBody>
          <a:bodyPr wrap="none">
            <a:spAutoFit/>
          </a:bodyPr>
          <a:lstStyle/>
          <a:p>
            <a:r>
              <a:rPr lang="en-US" altLang="ja-JP" sz="2400"/>
              <a:t>2</a:t>
            </a:r>
            <a:endParaRPr lang="ja-JP" altLang="en-US" sz="2400"/>
          </a:p>
        </p:txBody>
      </p:sp>
      <p:sp>
        <p:nvSpPr>
          <p:cNvPr id="110615" name="テキスト ボックス 60"/>
          <p:cNvSpPr txBox="1">
            <a:spLocks noChangeArrowheads="1"/>
          </p:cNvSpPr>
          <p:nvPr/>
        </p:nvSpPr>
        <p:spPr bwMode="auto">
          <a:xfrm>
            <a:off x="4860925" y="4406900"/>
            <a:ext cx="355600" cy="461963"/>
          </a:xfrm>
          <a:prstGeom prst="rect">
            <a:avLst/>
          </a:prstGeom>
          <a:noFill/>
          <a:ln w="9525">
            <a:noFill/>
            <a:miter lim="800000"/>
            <a:headEnd/>
            <a:tailEnd/>
          </a:ln>
        </p:spPr>
        <p:txBody>
          <a:bodyPr wrap="none">
            <a:spAutoFit/>
          </a:bodyPr>
          <a:lstStyle/>
          <a:p>
            <a:r>
              <a:rPr lang="en-US" altLang="ja-JP" sz="2400"/>
              <a:t>2</a:t>
            </a:r>
            <a:endParaRPr lang="ja-JP" altLang="en-US" sz="2400"/>
          </a:p>
        </p:txBody>
      </p:sp>
      <p:sp>
        <p:nvSpPr>
          <p:cNvPr id="110616" name="テキスト ボックス 66"/>
          <p:cNvSpPr txBox="1">
            <a:spLocks noChangeArrowheads="1"/>
          </p:cNvSpPr>
          <p:nvPr/>
        </p:nvSpPr>
        <p:spPr bwMode="auto">
          <a:xfrm>
            <a:off x="4352925" y="5414963"/>
            <a:ext cx="355600" cy="461962"/>
          </a:xfrm>
          <a:prstGeom prst="rect">
            <a:avLst/>
          </a:prstGeom>
          <a:noFill/>
          <a:ln w="9525">
            <a:noFill/>
            <a:miter lim="800000"/>
            <a:headEnd/>
            <a:tailEnd/>
          </a:ln>
        </p:spPr>
        <p:txBody>
          <a:bodyPr wrap="none">
            <a:spAutoFit/>
          </a:bodyPr>
          <a:lstStyle/>
          <a:p>
            <a:r>
              <a:rPr lang="en-US" altLang="ja-JP" sz="2400"/>
              <a:t>6</a:t>
            </a:r>
            <a:endParaRPr lang="ja-JP" altLang="en-US" sz="2400"/>
          </a:p>
        </p:txBody>
      </p:sp>
      <p:sp>
        <p:nvSpPr>
          <p:cNvPr id="110617" name="テキスト ボックス 67"/>
          <p:cNvSpPr txBox="1">
            <a:spLocks noChangeArrowheads="1"/>
          </p:cNvSpPr>
          <p:nvPr/>
        </p:nvSpPr>
        <p:spPr bwMode="auto">
          <a:xfrm>
            <a:off x="5653088" y="4406900"/>
            <a:ext cx="355600" cy="461963"/>
          </a:xfrm>
          <a:prstGeom prst="rect">
            <a:avLst/>
          </a:prstGeom>
          <a:noFill/>
          <a:ln w="9525">
            <a:noFill/>
            <a:miter lim="800000"/>
            <a:headEnd/>
            <a:tailEnd/>
          </a:ln>
        </p:spPr>
        <p:txBody>
          <a:bodyPr wrap="none">
            <a:spAutoFit/>
          </a:bodyPr>
          <a:lstStyle/>
          <a:p>
            <a:r>
              <a:rPr lang="en-US" altLang="ja-JP" sz="2400"/>
              <a:t>4</a:t>
            </a:r>
            <a:endParaRPr lang="ja-JP" altLang="en-US" sz="2400"/>
          </a:p>
        </p:txBody>
      </p:sp>
      <p:sp>
        <p:nvSpPr>
          <p:cNvPr id="110618" name="テキスト ボックス 68"/>
          <p:cNvSpPr txBox="1">
            <a:spLocks noChangeArrowheads="1"/>
          </p:cNvSpPr>
          <p:nvPr/>
        </p:nvSpPr>
        <p:spPr bwMode="auto">
          <a:xfrm>
            <a:off x="2411413" y="3357563"/>
            <a:ext cx="338137" cy="460375"/>
          </a:xfrm>
          <a:prstGeom prst="rect">
            <a:avLst/>
          </a:prstGeom>
          <a:noFill/>
          <a:ln w="9525">
            <a:noFill/>
            <a:miter lim="800000"/>
            <a:headEnd/>
            <a:tailEnd/>
          </a:ln>
        </p:spPr>
        <p:txBody>
          <a:bodyPr wrap="none">
            <a:spAutoFit/>
          </a:bodyPr>
          <a:lstStyle/>
          <a:p>
            <a:r>
              <a:rPr lang="en-US" altLang="ja-JP" sz="2400"/>
              <a:t>x</a:t>
            </a:r>
            <a:endParaRPr lang="ja-JP" altLang="en-US" sz="2400"/>
          </a:p>
        </p:txBody>
      </p:sp>
      <p:sp>
        <p:nvSpPr>
          <p:cNvPr id="110619" name="テキスト ボックス 70"/>
          <p:cNvSpPr txBox="1">
            <a:spLocks noChangeArrowheads="1"/>
          </p:cNvSpPr>
          <p:nvPr/>
        </p:nvSpPr>
        <p:spPr bwMode="auto">
          <a:xfrm>
            <a:off x="2794000" y="3543300"/>
            <a:ext cx="355600" cy="461963"/>
          </a:xfrm>
          <a:prstGeom prst="rect">
            <a:avLst/>
          </a:prstGeom>
          <a:noFill/>
          <a:ln w="9525">
            <a:noFill/>
            <a:miter lim="800000"/>
            <a:headEnd/>
            <a:tailEnd/>
          </a:ln>
        </p:spPr>
        <p:txBody>
          <a:bodyPr wrap="none">
            <a:spAutoFit/>
          </a:bodyPr>
          <a:lstStyle/>
          <a:p>
            <a:r>
              <a:rPr lang="en-US" altLang="ja-JP" sz="2400"/>
              <a:t>0</a:t>
            </a:r>
            <a:endParaRPr lang="ja-JP" altLang="en-US" sz="2400"/>
          </a:p>
        </p:txBody>
      </p:sp>
      <p:sp>
        <p:nvSpPr>
          <p:cNvPr id="110620" name="テキスト ボックス 71"/>
          <p:cNvSpPr txBox="1">
            <a:spLocks noChangeArrowheads="1"/>
          </p:cNvSpPr>
          <p:nvPr/>
        </p:nvSpPr>
        <p:spPr bwMode="auto">
          <a:xfrm>
            <a:off x="4284663" y="2463800"/>
            <a:ext cx="355600" cy="460375"/>
          </a:xfrm>
          <a:prstGeom prst="rect">
            <a:avLst/>
          </a:prstGeom>
          <a:noFill/>
          <a:ln w="9525">
            <a:noFill/>
            <a:miter lim="800000"/>
            <a:headEnd/>
            <a:tailEnd/>
          </a:ln>
        </p:spPr>
        <p:txBody>
          <a:bodyPr wrap="none">
            <a:spAutoFit/>
          </a:bodyPr>
          <a:lstStyle/>
          <a:p>
            <a:r>
              <a:rPr lang="en-US" altLang="ja-JP" sz="2400"/>
              <a:t>5</a:t>
            </a:r>
            <a:endParaRPr lang="ja-JP" altLang="en-US" sz="2400"/>
          </a:p>
        </p:txBody>
      </p:sp>
      <p:sp>
        <p:nvSpPr>
          <p:cNvPr id="110621" name="テキスト ボックス 72"/>
          <p:cNvSpPr txBox="1">
            <a:spLocks noChangeArrowheads="1"/>
          </p:cNvSpPr>
          <p:nvPr/>
        </p:nvSpPr>
        <p:spPr bwMode="auto">
          <a:xfrm>
            <a:off x="4240213" y="3975100"/>
            <a:ext cx="355600" cy="461963"/>
          </a:xfrm>
          <a:prstGeom prst="rect">
            <a:avLst/>
          </a:prstGeom>
          <a:noFill/>
          <a:ln w="9525">
            <a:noFill/>
            <a:miter lim="800000"/>
            <a:headEnd/>
            <a:tailEnd/>
          </a:ln>
        </p:spPr>
        <p:txBody>
          <a:bodyPr wrap="none">
            <a:spAutoFit/>
          </a:bodyPr>
          <a:lstStyle/>
          <a:p>
            <a:r>
              <a:rPr lang="en-US" altLang="ja-JP" sz="2400"/>
              <a:t>4</a:t>
            </a:r>
            <a:endParaRPr lang="ja-JP" altLang="en-US" sz="2400"/>
          </a:p>
        </p:txBody>
      </p:sp>
      <p:sp>
        <p:nvSpPr>
          <p:cNvPr id="110622" name="テキスト ボックス 73"/>
          <p:cNvSpPr txBox="1">
            <a:spLocks noChangeArrowheads="1"/>
          </p:cNvSpPr>
          <p:nvPr/>
        </p:nvSpPr>
        <p:spPr bwMode="auto">
          <a:xfrm>
            <a:off x="3519488" y="5157788"/>
            <a:ext cx="355600" cy="460375"/>
          </a:xfrm>
          <a:prstGeom prst="rect">
            <a:avLst/>
          </a:prstGeom>
          <a:noFill/>
          <a:ln w="9525">
            <a:noFill/>
            <a:miter lim="800000"/>
            <a:headEnd/>
            <a:tailEnd/>
          </a:ln>
        </p:spPr>
        <p:txBody>
          <a:bodyPr wrap="none">
            <a:spAutoFit/>
          </a:bodyPr>
          <a:lstStyle/>
          <a:p>
            <a:r>
              <a:rPr lang="en-US" altLang="ja-JP" sz="2400"/>
              <a:t>2</a:t>
            </a:r>
            <a:endParaRPr lang="ja-JP" altLang="en-US" sz="2400"/>
          </a:p>
        </p:txBody>
      </p:sp>
      <p:sp>
        <p:nvSpPr>
          <p:cNvPr id="110623" name="テキスト ボックス 74"/>
          <p:cNvSpPr txBox="1">
            <a:spLocks noChangeArrowheads="1"/>
          </p:cNvSpPr>
          <p:nvPr/>
        </p:nvSpPr>
        <p:spPr bwMode="auto">
          <a:xfrm>
            <a:off x="5651500" y="3573463"/>
            <a:ext cx="504825" cy="461962"/>
          </a:xfrm>
          <a:prstGeom prst="rect">
            <a:avLst/>
          </a:prstGeom>
          <a:noFill/>
          <a:ln w="9525">
            <a:noFill/>
            <a:miter lim="800000"/>
            <a:headEnd/>
            <a:tailEnd/>
          </a:ln>
        </p:spPr>
        <p:txBody>
          <a:bodyPr wrap="none">
            <a:spAutoFit/>
          </a:bodyPr>
          <a:lstStyle/>
          <a:p>
            <a:r>
              <a:rPr lang="en-US" altLang="ja-JP" sz="2400"/>
              <a:t>11</a:t>
            </a:r>
            <a:endParaRPr lang="ja-JP" altLang="en-US" sz="2400"/>
          </a:p>
        </p:txBody>
      </p:sp>
      <p:sp>
        <p:nvSpPr>
          <p:cNvPr id="110624" name="テキスト ボックス 75"/>
          <p:cNvSpPr txBox="1">
            <a:spLocks noChangeArrowheads="1"/>
          </p:cNvSpPr>
          <p:nvPr/>
        </p:nvSpPr>
        <p:spPr bwMode="auto">
          <a:xfrm>
            <a:off x="5103813" y="5157788"/>
            <a:ext cx="355600" cy="460375"/>
          </a:xfrm>
          <a:prstGeom prst="rect">
            <a:avLst/>
          </a:prstGeom>
          <a:noFill/>
          <a:ln w="9525">
            <a:noFill/>
            <a:miter lim="800000"/>
            <a:headEnd/>
            <a:tailEnd/>
          </a:ln>
        </p:spPr>
        <p:txBody>
          <a:bodyPr wrap="none">
            <a:spAutoFit/>
          </a:bodyPr>
          <a:lstStyle/>
          <a:p>
            <a:r>
              <a:rPr lang="en-US" altLang="ja-JP" sz="2400"/>
              <a:t>6</a:t>
            </a:r>
            <a:endParaRPr lang="ja-JP" altLang="en-US" sz="2400"/>
          </a:p>
        </p:txBody>
      </p:sp>
      <p:sp>
        <p:nvSpPr>
          <p:cNvPr id="110625" name="タイトル 1"/>
          <p:cNvSpPr>
            <a:spLocks noGrp="1"/>
          </p:cNvSpPr>
          <p:nvPr>
            <p:ph type="title"/>
          </p:nvPr>
        </p:nvSpPr>
        <p:spPr/>
        <p:txBody>
          <a:bodyPr/>
          <a:lstStyle/>
          <a:p>
            <a:pPr eaLnBrk="1" hangingPunct="1"/>
            <a:r>
              <a:rPr lang="en-US" altLang="ja-JP"/>
              <a:t>2.3</a:t>
            </a:r>
            <a:r>
              <a:rPr lang="ja-JP" altLang="en-US"/>
              <a:t>　ダイキストラのアルゴリズム</a:t>
            </a:r>
          </a:p>
        </p:txBody>
      </p:sp>
    </p:spTree>
  </p:cSld>
  <p:clrMapOvr>
    <a:masterClrMapping/>
  </p:clrMapOvr>
  <p:transition advTm="14149"/>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4" name="直線コネクタ 63"/>
          <p:cNvCxnSpPr/>
          <p:nvPr/>
        </p:nvCxnSpPr>
        <p:spPr bwMode="auto">
          <a:xfrm rot="5400000">
            <a:off x="3703638" y="3429000"/>
            <a:ext cx="1441450" cy="0"/>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62" name="直線コネクタ 61"/>
          <p:cNvCxnSpPr/>
          <p:nvPr/>
        </p:nvCxnSpPr>
        <p:spPr bwMode="auto">
          <a:xfrm rot="16200000" flipH="1">
            <a:off x="4271963" y="4356100"/>
            <a:ext cx="1270000" cy="908050"/>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9" name="直線コネクタ 8"/>
          <p:cNvCxnSpPr/>
          <p:nvPr/>
        </p:nvCxnSpPr>
        <p:spPr bwMode="auto">
          <a:xfrm>
            <a:off x="4452938" y="2733675"/>
            <a:ext cx="1412875" cy="1055688"/>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sp>
        <p:nvSpPr>
          <p:cNvPr id="111621" name="テキスト ボックス 32"/>
          <p:cNvSpPr txBox="1">
            <a:spLocks noChangeArrowheads="1"/>
          </p:cNvSpPr>
          <p:nvPr/>
        </p:nvSpPr>
        <p:spPr bwMode="auto">
          <a:xfrm>
            <a:off x="3421063" y="2751138"/>
            <a:ext cx="355600" cy="461962"/>
          </a:xfrm>
          <a:prstGeom prst="rect">
            <a:avLst/>
          </a:prstGeom>
          <a:noFill/>
          <a:ln w="9525">
            <a:noFill/>
            <a:miter lim="800000"/>
            <a:headEnd/>
            <a:tailEnd/>
          </a:ln>
        </p:spPr>
        <p:txBody>
          <a:bodyPr wrap="none">
            <a:spAutoFit/>
          </a:bodyPr>
          <a:lstStyle/>
          <a:p>
            <a:r>
              <a:rPr lang="en-US" altLang="ja-JP" sz="2400"/>
              <a:t>5</a:t>
            </a:r>
            <a:endParaRPr lang="ja-JP" altLang="en-US" sz="2400"/>
          </a:p>
        </p:txBody>
      </p:sp>
      <p:cxnSp>
        <p:nvCxnSpPr>
          <p:cNvPr id="44" name="直線コネクタ 43"/>
          <p:cNvCxnSpPr/>
          <p:nvPr/>
        </p:nvCxnSpPr>
        <p:spPr bwMode="auto">
          <a:xfrm rot="16200000" flipH="1">
            <a:off x="2579688" y="4248150"/>
            <a:ext cx="1630362" cy="763588"/>
          </a:xfrm>
          <a:prstGeom prst="line">
            <a:avLst/>
          </a:prstGeom>
          <a:ln w="38100">
            <a:solidFill>
              <a:srgbClr val="FF0000"/>
            </a:solidFill>
          </a:ln>
        </p:spPr>
        <p:style>
          <a:lnRef idx="1">
            <a:schemeClr val="dk1"/>
          </a:lnRef>
          <a:fillRef idx="0">
            <a:schemeClr val="dk1"/>
          </a:fillRef>
          <a:effectRef idx="0">
            <a:schemeClr val="dk1"/>
          </a:effectRef>
          <a:fontRef idx="minor">
            <a:schemeClr val="tx1"/>
          </a:fontRef>
        </p:style>
      </p:cxnSp>
      <p:cxnSp>
        <p:nvCxnSpPr>
          <p:cNvPr id="46" name="直線コネクタ 45"/>
          <p:cNvCxnSpPr/>
          <p:nvPr/>
        </p:nvCxnSpPr>
        <p:spPr bwMode="auto">
          <a:xfrm>
            <a:off x="3733800" y="5399088"/>
            <a:ext cx="1555750" cy="46037"/>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48" name="直線コネクタ 47"/>
          <p:cNvCxnSpPr/>
          <p:nvPr/>
        </p:nvCxnSpPr>
        <p:spPr bwMode="auto">
          <a:xfrm rot="5400000" flipH="1" flipV="1">
            <a:off x="4787106" y="4320382"/>
            <a:ext cx="1609725" cy="547688"/>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50" name="直線コネクタ 49"/>
          <p:cNvCxnSpPr/>
          <p:nvPr/>
        </p:nvCxnSpPr>
        <p:spPr bwMode="auto">
          <a:xfrm rot="10800000" flipV="1">
            <a:off x="2984500" y="2708275"/>
            <a:ext cx="1439863" cy="1081088"/>
          </a:xfrm>
          <a:prstGeom prst="line">
            <a:avLst/>
          </a:prstGeom>
          <a:ln w="38100">
            <a:solidFill>
              <a:srgbClr val="FF0000"/>
            </a:solidFill>
          </a:ln>
        </p:spPr>
        <p:style>
          <a:lnRef idx="1">
            <a:schemeClr val="dk1"/>
          </a:lnRef>
          <a:fillRef idx="0">
            <a:schemeClr val="dk1"/>
          </a:fillRef>
          <a:effectRef idx="0">
            <a:schemeClr val="dk1"/>
          </a:effectRef>
          <a:fontRef idx="minor">
            <a:schemeClr val="tx1"/>
          </a:fontRef>
        </p:style>
      </p:cxnSp>
      <p:cxnSp>
        <p:nvCxnSpPr>
          <p:cNvPr id="52" name="直線コネクタ 51"/>
          <p:cNvCxnSpPr/>
          <p:nvPr/>
        </p:nvCxnSpPr>
        <p:spPr bwMode="auto">
          <a:xfrm>
            <a:off x="3057525" y="3789363"/>
            <a:ext cx="1366838" cy="406400"/>
          </a:xfrm>
          <a:prstGeom prst="line">
            <a:avLst/>
          </a:prstGeom>
          <a:ln w="38100">
            <a:solidFill>
              <a:srgbClr val="FF0000"/>
            </a:solidFill>
          </a:ln>
        </p:spPr>
        <p:style>
          <a:lnRef idx="1">
            <a:schemeClr val="dk1"/>
          </a:lnRef>
          <a:fillRef idx="0">
            <a:schemeClr val="dk1"/>
          </a:fillRef>
          <a:effectRef idx="0">
            <a:schemeClr val="dk1"/>
          </a:effectRef>
          <a:fontRef idx="minor">
            <a:schemeClr val="tx1"/>
          </a:fontRef>
        </p:style>
      </p:cxnSp>
      <p:cxnSp>
        <p:nvCxnSpPr>
          <p:cNvPr id="54" name="直線コネクタ 53"/>
          <p:cNvCxnSpPr/>
          <p:nvPr/>
        </p:nvCxnSpPr>
        <p:spPr bwMode="auto">
          <a:xfrm rot="5400000" flipH="1" flipV="1">
            <a:off x="3431382" y="4452143"/>
            <a:ext cx="1295400" cy="690563"/>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sp>
        <p:nvSpPr>
          <p:cNvPr id="21" name="円/楕円 20"/>
          <p:cNvSpPr>
            <a:spLocks noChangeAspect="1"/>
          </p:cNvSpPr>
          <p:nvPr/>
        </p:nvSpPr>
        <p:spPr bwMode="auto">
          <a:xfrm>
            <a:off x="4137025" y="2420938"/>
            <a:ext cx="601663" cy="604837"/>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6" name="円/楕円 35"/>
          <p:cNvSpPr>
            <a:spLocks noChangeAspect="1"/>
          </p:cNvSpPr>
          <p:nvPr/>
        </p:nvSpPr>
        <p:spPr bwMode="auto">
          <a:xfrm>
            <a:off x="2700338" y="3500438"/>
            <a:ext cx="600075" cy="604837"/>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7" name="円/楕円 36"/>
          <p:cNvSpPr>
            <a:spLocks noChangeAspect="1"/>
          </p:cNvSpPr>
          <p:nvPr/>
        </p:nvSpPr>
        <p:spPr bwMode="auto">
          <a:xfrm>
            <a:off x="3419475" y="5084763"/>
            <a:ext cx="601663" cy="604837"/>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8" name="円/楕円 37"/>
          <p:cNvSpPr>
            <a:spLocks noChangeAspect="1"/>
          </p:cNvSpPr>
          <p:nvPr/>
        </p:nvSpPr>
        <p:spPr bwMode="auto">
          <a:xfrm>
            <a:off x="4137025" y="3860800"/>
            <a:ext cx="601663" cy="606425"/>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4" name="円/楕円 33"/>
          <p:cNvSpPr>
            <a:spLocks noChangeAspect="1"/>
          </p:cNvSpPr>
          <p:nvPr/>
        </p:nvSpPr>
        <p:spPr bwMode="auto">
          <a:xfrm>
            <a:off x="5576888" y="3500438"/>
            <a:ext cx="601662" cy="606425"/>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5" name="円/楕円 34"/>
          <p:cNvSpPr>
            <a:spLocks noChangeAspect="1"/>
          </p:cNvSpPr>
          <p:nvPr/>
        </p:nvSpPr>
        <p:spPr bwMode="auto">
          <a:xfrm>
            <a:off x="5003800" y="5084763"/>
            <a:ext cx="601663" cy="606425"/>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11634" name="テキスト ボックス 55"/>
          <p:cNvSpPr txBox="1">
            <a:spLocks noChangeArrowheads="1"/>
          </p:cNvSpPr>
          <p:nvPr/>
        </p:nvSpPr>
        <p:spPr bwMode="auto">
          <a:xfrm>
            <a:off x="3573463" y="3543300"/>
            <a:ext cx="355600" cy="461963"/>
          </a:xfrm>
          <a:prstGeom prst="rect">
            <a:avLst/>
          </a:prstGeom>
          <a:noFill/>
          <a:ln w="9525">
            <a:noFill/>
            <a:miter lim="800000"/>
            <a:headEnd/>
            <a:tailEnd/>
          </a:ln>
        </p:spPr>
        <p:txBody>
          <a:bodyPr wrap="none">
            <a:spAutoFit/>
          </a:bodyPr>
          <a:lstStyle/>
          <a:p>
            <a:r>
              <a:rPr lang="en-US" altLang="ja-JP" sz="2400"/>
              <a:t>4</a:t>
            </a:r>
            <a:endParaRPr lang="ja-JP" altLang="en-US" sz="2400"/>
          </a:p>
        </p:txBody>
      </p:sp>
      <p:sp>
        <p:nvSpPr>
          <p:cNvPr id="111635" name="テキスト ボックス 56"/>
          <p:cNvSpPr txBox="1">
            <a:spLocks noChangeArrowheads="1"/>
          </p:cNvSpPr>
          <p:nvPr/>
        </p:nvSpPr>
        <p:spPr bwMode="auto">
          <a:xfrm>
            <a:off x="3776663" y="4437063"/>
            <a:ext cx="357187" cy="461962"/>
          </a:xfrm>
          <a:prstGeom prst="rect">
            <a:avLst/>
          </a:prstGeom>
          <a:noFill/>
          <a:ln w="9525">
            <a:noFill/>
            <a:miter lim="800000"/>
            <a:headEnd/>
            <a:tailEnd/>
          </a:ln>
        </p:spPr>
        <p:txBody>
          <a:bodyPr wrap="none">
            <a:spAutoFit/>
          </a:bodyPr>
          <a:lstStyle/>
          <a:p>
            <a:r>
              <a:rPr lang="en-US" altLang="ja-JP" sz="2400"/>
              <a:t>3</a:t>
            </a:r>
            <a:endParaRPr lang="ja-JP" altLang="en-US" sz="2400"/>
          </a:p>
        </p:txBody>
      </p:sp>
      <p:sp>
        <p:nvSpPr>
          <p:cNvPr id="111636" name="テキスト ボックス 57"/>
          <p:cNvSpPr txBox="1">
            <a:spLocks noChangeArrowheads="1"/>
          </p:cNvSpPr>
          <p:nvPr/>
        </p:nvSpPr>
        <p:spPr bwMode="auto">
          <a:xfrm>
            <a:off x="2984500" y="4406900"/>
            <a:ext cx="357188" cy="461963"/>
          </a:xfrm>
          <a:prstGeom prst="rect">
            <a:avLst/>
          </a:prstGeom>
          <a:noFill/>
          <a:ln w="9525">
            <a:noFill/>
            <a:miter lim="800000"/>
            <a:headEnd/>
            <a:tailEnd/>
          </a:ln>
        </p:spPr>
        <p:txBody>
          <a:bodyPr wrap="none">
            <a:spAutoFit/>
          </a:bodyPr>
          <a:lstStyle/>
          <a:p>
            <a:r>
              <a:rPr lang="en-US" altLang="ja-JP" sz="2400"/>
              <a:t>2</a:t>
            </a:r>
            <a:endParaRPr lang="ja-JP" altLang="en-US" sz="2400"/>
          </a:p>
        </p:txBody>
      </p:sp>
      <p:sp>
        <p:nvSpPr>
          <p:cNvPr id="111637" name="テキスト ボックス 58"/>
          <p:cNvSpPr txBox="1">
            <a:spLocks noChangeArrowheads="1"/>
          </p:cNvSpPr>
          <p:nvPr/>
        </p:nvSpPr>
        <p:spPr bwMode="auto">
          <a:xfrm>
            <a:off x="5073650" y="2708275"/>
            <a:ext cx="355600" cy="461963"/>
          </a:xfrm>
          <a:prstGeom prst="rect">
            <a:avLst/>
          </a:prstGeom>
          <a:noFill/>
          <a:ln w="9525">
            <a:noFill/>
            <a:miter lim="800000"/>
            <a:headEnd/>
            <a:tailEnd/>
          </a:ln>
        </p:spPr>
        <p:txBody>
          <a:bodyPr wrap="none">
            <a:spAutoFit/>
          </a:bodyPr>
          <a:lstStyle/>
          <a:p>
            <a:r>
              <a:rPr lang="en-US" altLang="ja-JP" sz="2400"/>
              <a:t>6</a:t>
            </a:r>
            <a:endParaRPr lang="ja-JP" altLang="en-US" sz="2400"/>
          </a:p>
        </p:txBody>
      </p:sp>
      <p:sp>
        <p:nvSpPr>
          <p:cNvPr id="111638" name="テキスト ボックス 59"/>
          <p:cNvSpPr txBox="1">
            <a:spLocks noChangeArrowheads="1"/>
          </p:cNvSpPr>
          <p:nvPr/>
        </p:nvSpPr>
        <p:spPr bwMode="auto">
          <a:xfrm>
            <a:off x="4497388" y="3255963"/>
            <a:ext cx="355600" cy="460375"/>
          </a:xfrm>
          <a:prstGeom prst="rect">
            <a:avLst/>
          </a:prstGeom>
          <a:noFill/>
          <a:ln w="9525">
            <a:noFill/>
            <a:miter lim="800000"/>
            <a:headEnd/>
            <a:tailEnd/>
          </a:ln>
        </p:spPr>
        <p:txBody>
          <a:bodyPr wrap="none">
            <a:spAutoFit/>
          </a:bodyPr>
          <a:lstStyle/>
          <a:p>
            <a:r>
              <a:rPr lang="en-US" altLang="ja-JP" sz="2400"/>
              <a:t>2</a:t>
            </a:r>
            <a:endParaRPr lang="ja-JP" altLang="en-US" sz="2400"/>
          </a:p>
        </p:txBody>
      </p:sp>
      <p:sp>
        <p:nvSpPr>
          <p:cNvPr id="111639" name="テキスト ボックス 60"/>
          <p:cNvSpPr txBox="1">
            <a:spLocks noChangeArrowheads="1"/>
          </p:cNvSpPr>
          <p:nvPr/>
        </p:nvSpPr>
        <p:spPr bwMode="auto">
          <a:xfrm>
            <a:off x="4860925" y="4406900"/>
            <a:ext cx="355600" cy="461963"/>
          </a:xfrm>
          <a:prstGeom prst="rect">
            <a:avLst/>
          </a:prstGeom>
          <a:noFill/>
          <a:ln w="9525">
            <a:noFill/>
            <a:miter lim="800000"/>
            <a:headEnd/>
            <a:tailEnd/>
          </a:ln>
        </p:spPr>
        <p:txBody>
          <a:bodyPr wrap="none">
            <a:spAutoFit/>
          </a:bodyPr>
          <a:lstStyle/>
          <a:p>
            <a:r>
              <a:rPr lang="en-US" altLang="ja-JP" sz="2400"/>
              <a:t>2</a:t>
            </a:r>
            <a:endParaRPr lang="ja-JP" altLang="en-US" sz="2400"/>
          </a:p>
        </p:txBody>
      </p:sp>
      <p:sp>
        <p:nvSpPr>
          <p:cNvPr id="111640" name="テキスト ボックス 66"/>
          <p:cNvSpPr txBox="1">
            <a:spLocks noChangeArrowheads="1"/>
          </p:cNvSpPr>
          <p:nvPr/>
        </p:nvSpPr>
        <p:spPr bwMode="auto">
          <a:xfrm>
            <a:off x="4352925" y="5414963"/>
            <a:ext cx="355600" cy="461962"/>
          </a:xfrm>
          <a:prstGeom prst="rect">
            <a:avLst/>
          </a:prstGeom>
          <a:noFill/>
          <a:ln w="9525">
            <a:noFill/>
            <a:miter lim="800000"/>
            <a:headEnd/>
            <a:tailEnd/>
          </a:ln>
        </p:spPr>
        <p:txBody>
          <a:bodyPr wrap="none">
            <a:spAutoFit/>
          </a:bodyPr>
          <a:lstStyle/>
          <a:p>
            <a:r>
              <a:rPr lang="en-US" altLang="ja-JP" sz="2400"/>
              <a:t>6</a:t>
            </a:r>
            <a:endParaRPr lang="ja-JP" altLang="en-US" sz="2400"/>
          </a:p>
        </p:txBody>
      </p:sp>
      <p:sp>
        <p:nvSpPr>
          <p:cNvPr id="111641" name="テキスト ボックス 67"/>
          <p:cNvSpPr txBox="1">
            <a:spLocks noChangeArrowheads="1"/>
          </p:cNvSpPr>
          <p:nvPr/>
        </p:nvSpPr>
        <p:spPr bwMode="auto">
          <a:xfrm>
            <a:off x="5653088" y="4406900"/>
            <a:ext cx="355600" cy="461963"/>
          </a:xfrm>
          <a:prstGeom prst="rect">
            <a:avLst/>
          </a:prstGeom>
          <a:noFill/>
          <a:ln w="9525">
            <a:noFill/>
            <a:miter lim="800000"/>
            <a:headEnd/>
            <a:tailEnd/>
          </a:ln>
        </p:spPr>
        <p:txBody>
          <a:bodyPr wrap="none">
            <a:spAutoFit/>
          </a:bodyPr>
          <a:lstStyle/>
          <a:p>
            <a:r>
              <a:rPr lang="en-US" altLang="ja-JP" sz="2400"/>
              <a:t>4</a:t>
            </a:r>
            <a:endParaRPr lang="ja-JP" altLang="en-US" sz="2400"/>
          </a:p>
        </p:txBody>
      </p:sp>
      <p:sp>
        <p:nvSpPr>
          <p:cNvPr id="111642" name="テキスト ボックス 68"/>
          <p:cNvSpPr txBox="1">
            <a:spLocks noChangeArrowheads="1"/>
          </p:cNvSpPr>
          <p:nvPr/>
        </p:nvSpPr>
        <p:spPr bwMode="auto">
          <a:xfrm>
            <a:off x="2411413" y="3357563"/>
            <a:ext cx="338137" cy="460375"/>
          </a:xfrm>
          <a:prstGeom prst="rect">
            <a:avLst/>
          </a:prstGeom>
          <a:noFill/>
          <a:ln w="9525">
            <a:noFill/>
            <a:miter lim="800000"/>
            <a:headEnd/>
            <a:tailEnd/>
          </a:ln>
        </p:spPr>
        <p:txBody>
          <a:bodyPr wrap="none">
            <a:spAutoFit/>
          </a:bodyPr>
          <a:lstStyle/>
          <a:p>
            <a:r>
              <a:rPr lang="en-US" altLang="ja-JP" sz="2400"/>
              <a:t>x</a:t>
            </a:r>
            <a:endParaRPr lang="ja-JP" altLang="en-US" sz="2400"/>
          </a:p>
        </p:txBody>
      </p:sp>
      <p:sp>
        <p:nvSpPr>
          <p:cNvPr id="111643" name="テキスト ボックス 70"/>
          <p:cNvSpPr txBox="1">
            <a:spLocks noChangeArrowheads="1"/>
          </p:cNvSpPr>
          <p:nvPr/>
        </p:nvSpPr>
        <p:spPr bwMode="auto">
          <a:xfrm>
            <a:off x="2794000" y="3543300"/>
            <a:ext cx="355600" cy="461963"/>
          </a:xfrm>
          <a:prstGeom prst="rect">
            <a:avLst/>
          </a:prstGeom>
          <a:noFill/>
          <a:ln w="9525">
            <a:noFill/>
            <a:miter lim="800000"/>
            <a:headEnd/>
            <a:tailEnd/>
          </a:ln>
        </p:spPr>
        <p:txBody>
          <a:bodyPr wrap="none">
            <a:spAutoFit/>
          </a:bodyPr>
          <a:lstStyle/>
          <a:p>
            <a:r>
              <a:rPr lang="en-US" altLang="ja-JP" sz="2400"/>
              <a:t>0</a:t>
            </a:r>
            <a:endParaRPr lang="ja-JP" altLang="en-US" sz="2400"/>
          </a:p>
        </p:txBody>
      </p:sp>
      <p:sp>
        <p:nvSpPr>
          <p:cNvPr id="111644" name="テキスト ボックス 71"/>
          <p:cNvSpPr txBox="1">
            <a:spLocks noChangeArrowheads="1"/>
          </p:cNvSpPr>
          <p:nvPr/>
        </p:nvSpPr>
        <p:spPr bwMode="auto">
          <a:xfrm>
            <a:off x="4284663" y="2463800"/>
            <a:ext cx="355600" cy="460375"/>
          </a:xfrm>
          <a:prstGeom prst="rect">
            <a:avLst/>
          </a:prstGeom>
          <a:noFill/>
          <a:ln w="9525">
            <a:noFill/>
            <a:miter lim="800000"/>
            <a:headEnd/>
            <a:tailEnd/>
          </a:ln>
        </p:spPr>
        <p:txBody>
          <a:bodyPr wrap="none">
            <a:spAutoFit/>
          </a:bodyPr>
          <a:lstStyle/>
          <a:p>
            <a:r>
              <a:rPr lang="en-US" altLang="ja-JP" sz="2400"/>
              <a:t>5</a:t>
            </a:r>
            <a:endParaRPr lang="ja-JP" altLang="en-US" sz="2400"/>
          </a:p>
        </p:txBody>
      </p:sp>
      <p:sp>
        <p:nvSpPr>
          <p:cNvPr id="111645" name="テキスト ボックス 72"/>
          <p:cNvSpPr txBox="1">
            <a:spLocks noChangeArrowheads="1"/>
          </p:cNvSpPr>
          <p:nvPr/>
        </p:nvSpPr>
        <p:spPr bwMode="auto">
          <a:xfrm>
            <a:off x="4240213" y="3975100"/>
            <a:ext cx="355600" cy="461963"/>
          </a:xfrm>
          <a:prstGeom prst="rect">
            <a:avLst/>
          </a:prstGeom>
          <a:noFill/>
          <a:ln w="9525">
            <a:noFill/>
            <a:miter lim="800000"/>
            <a:headEnd/>
            <a:tailEnd/>
          </a:ln>
        </p:spPr>
        <p:txBody>
          <a:bodyPr wrap="none">
            <a:spAutoFit/>
          </a:bodyPr>
          <a:lstStyle/>
          <a:p>
            <a:r>
              <a:rPr lang="en-US" altLang="ja-JP" sz="2400"/>
              <a:t>4</a:t>
            </a:r>
            <a:endParaRPr lang="ja-JP" altLang="en-US" sz="2400"/>
          </a:p>
        </p:txBody>
      </p:sp>
      <p:sp>
        <p:nvSpPr>
          <p:cNvPr id="111646" name="テキスト ボックス 73"/>
          <p:cNvSpPr txBox="1">
            <a:spLocks noChangeArrowheads="1"/>
          </p:cNvSpPr>
          <p:nvPr/>
        </p:nvSpPr>
        <p:spPr bwMode="auto">
          <a:xfrm>
            <a:off x="3519488" y="5157788"/>
            <a:ext cx="355600" cy="460375"/>
          </a:xfrm>
          <a:prstGeom prst="rect">
            <a:avLst/>
          </a:prstGeom>
          <a:noFill/>
          <a:ln w="9525">
            <a:noFill/>
            <a:miter lim="800000"/>
            <a:headEnd/>
            <a:tailEnd/>
          </a:ln>
        </p:spPr>
        <p:txBody>
          <a:bodyPr wrap="none">
            <a:spAutoFit/>
          </a:bodyPr>
          <a:lstStyle/>
          <a:p>
            <a:r>
              <a:rPr lang="en-US" altLang="ja-JP" sz="2400"/>
              <a:t>2</a:t>
            </a:r>
            <a:endParaRPr lang="ja-JP" altLang="en-US" sz="2400"/>
          </a:p>
        </p:txBody>
      </p:sp>
      <p:sp>
        <p:nvSpPr>
          <p:cNvPr id="111647" name="テキスト ボックス 74"/>
          <p:cNvSpPr txBox="1">
            <a:spLocks noChangeArrowheads="1"/>
          </p:cNvSpPr>
          <p:nvPr/>
        </p:nvSpPr>
        <p:spPr bwMode="auto">
          <a:xfrm>
            <a:off x="5651500" y="3573463"/>
            <a:ext cx="504825" cy="461962"/>
          </a:xfrm>
          <a:prstGeom prst="rect">
            <a:avLst/>
          </a:prstGeom>
          <a:noFill/>
          <a:ln w="9525">
            <a:noFill/>
            <a:miter lim="800000"/>
            <a:headEnd/>
            <a:tailEnd/>
          </a:ln>
        </p:spPr>
        <p:txBody>
          <a:bodyPr wrap="none">
            <a:spAutoFit/>
          </a:bodyPr>
          <a:lstStyle/>
          <a:p>
            <a:r>
              <a:rPr lang="en-US" altLang="ja-JP" sz="2400"/>
              <a:t>11</a:t>
            </a:r>
            <a:endParaRPr lang="ja-JP" altLang="en-US" sz="2400"/>
          </a:p>
        </p:txBody>
      </p:sp>
      <p:sp>
        <p:nvSpPr>
          <p:cNvPr id="111648" name="テキスト ボックス 75"/>
          <p:cNvSpPr txBox="1">
            <a:spLocks noChangeArrowheads="1"/>
          </p:cNvSpPr>
          <p:nvPr/>
        </p:nvSpPr>
        <p:spPr bwMode="auto">
          <a:xfrm>
            <a:off x="5103813" y="5157788"/>
            <a:ext cx="355600" cy="460375"/>
          </a:xfrm>
          <a:prstGeom prst="rect">
            <a:avLst/>
          </a:prstGeom>
          <a:noFill/>
          <a:ln w="9525">
            <a:noFill/>
            <a:miter lim="800000"/>
            <a:headEnd/>
            <a:tailEnd/>
          </a:ln>
        </p:spPr>
        <p:txBody>
          <a:bodyPr wrap="none">
            <a:spAutoFit/>
          </a:bodyPr>
          <a:lstStyle/>
          <a:p>
            <a:r>
              <a:rPr lang="en-US" altLang="ja-JP" sz="2400"/>
              <a:t>6</a:t>
            </a:r>
            <a:endParaRPr lang="ja-JP" altLang="en-US" sz="2400"/>
          </a:p>
        </p:txBody>
      </p:sp>
      <p:sp>
        <p:nvSpPr>
          <p:cNvPr id="111649" name="タイトル 1"/>
          <p:cNvSpPr>
            <a:spLocks noGrp="1"/>
          </p:cNvSpPr>
          <p:nvPr>
            <p:ph type="title"/>
          </p:nvPr>
        </p:nvSpPr>
        <p:spPr/>
        <p:txBody>
          <a:bodyPr/>
          <a:lstStyle/>
          <a:p>
            <a:pPr eaLnBrk="1" hangingPunct="1"/>
            <a:r>
              <a:rPr lang="en-US" altLang="ja-JP"/>
              <a:t>2.3</a:t>
            </a:r>
            <a:r>
              <a:rPr lang="ja-JP" altLang="en-US"/>
              <a:t>　ダイキストラのアルゴリズム</a:t>
            </a:r>
          </a:p>
        </p:txBody>
      </p:sp>
    </p:spTree>
  </p:cSld>
  <p:clrMapOvr>
    <a:masterClrMapping/>
  </p:clrMapOvr>
  <p:transition advTm="14149"/>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4" name="直線コネクタ 63"/>
          <p:cNvCxnSpPr/>
          <p:nvPr/>
        </p:nvCxnSpPr>
        <p:spPr bwMode="auto">
          <a:xfrm rot="5400000">
            <a:off x="3703638" y="3429000"/>
            <a:ext cx="1441450" cy="0"/>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62" name="直線コネクタ 61"/>
          <p:cNvCxnSpPr/>
          <p:nvPr/>
        </p:nvCxnSpPr>
        <p:spPr bwMode="auto">
          <a:xfrm rot="16200000" flipH="1">
            <a:off x="4271963" y="4356100"/>
            <a:ext cx="1270000" cy="908050"/>
          </a:xfrm>
          <a:prstGeom prst="line">
            <a:avLst/>
          </a:prstGeom>
          <a:ln w="38100">
            <a:solidFill>
              <a:srgbClr val="FFFF00"/>
            </a:solidFill>
          </a:ln>
        </p:spPr>
        <p:style>
          <a:lnRef idx="1">
            <a:schemeClr val="dk1"/>
          </a:lnRef>
          <a:fillRef idx="0">
            <a:schemeClr val="dk1"/>
          </a:fillRef>
          <a:effectRef idx="0">
            <a:schemeClr val="dk1"/>
          </a:effectRef>
          <a:fontRef idx="minor">
            <a:schemeClr val="tx1"/>
          </a:fontRef>
        </p:style>
      </p:cxnSp>
      <p:cxnSp>
        <p:nvCxnSpPr>
          <p:cNvPr id="9" name="直線コネクタ 8"/>
          <p:cNvCxnSpPr/>
          <p:nvPr/>
        </p:nvCxnSpPr>
        <p:spPr bwMode="auto">
          <a:xfrm>
            <a:off x="4452938" y="2733675"/>
            <a:ext cx="1412875" cy="1055688"/>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sp>
        <p:nvSpPr>
          <p:cNvPr id="112645" name="テキスト ボックス 32"/>
          <p:cNvSpPr txBox="1">
            <a:spLocks noChangeArrowheads="1"/>
          </p:cNvSpPr>
          <p:nvPr/>
        </p:nvSpPr>
        <p:spPr bwMode="auto">
          <a:xfrm>
            <a:off x="3421063" y="2751138"/>
            <a:ext cx="355600" cy="461962"/>
          </a:xfrm>
          <a:prstGeom prst="rect">
            <a:avLst/>
          </a:prstGeom>
          <a:noFill/>
          <a:ln w="9525">
            <a:noFill/>
            <a:miter lim="800000"/>
            <a:headEnd/>
            <a:tailEnd/>
          </a:ln>
        </p:spPr>
        <p:txBody>
          <a:bodyPr wrap="none">
            <a:spAutoFit/>
          </a:bodyPr>
          <a:lstStyle/>
          <a:p>
            <a:r>
              <a:rPr lang="en-US" altLang="ja-JP" sz="2400"/>
              <a:t>5</a:t>
            </a:r>
            <a:endParaRPr lang="ja-JP" altLang="en-US" sz="2400"/>
          </a:p>
        </p:txBody>
      </p:sp>
      <p:cxnSp>
        <p:nvCxnSpPr>
          <p:cNvPr id="44" name="直線コネクタ 43"/>
          <p:cNvCxnSpPr/>
          <p:nvPr/>
        </p:nvCxnSpPr>
        <p:spPr bwMode="auto">
          <a:xfrm rot="16200000" flipH="1">
            <a:off x="2579688" y="4248150"/>
            <a:ext cx="1630362" cy="763588"/>
          </a:xfrm>
          <a:prstGeom prst="line">
            <a:avLst/>
          </a:prstGeom>
          <a:ln w="38100">
            <a:solidFill>
              <a:srgbClr val="FF0000"/>
            </a:solidFill>
          </a:ln>
        </p:spPr>
        <p:style>
          <a:lnRef idx="1">
            <a:schemeClr val="dk1"/>
          </a:lnRef>
          <a:fillRef idx="0">
            <a:schemeClr val="dk1"/>
          </a:fillRef>
          <a:effectRef idx="0">
            <a:schemeClr val="dk1"/>
          </a:effectRef>
          <a:fontRef idx="minor">
            <a:schemeClr val="tx1"/>
          </a:fontRef>
        </p:style>
      </p:cxnSp>
      <p:cxnSp>
        <p:nvCxnSpPr>
          <p:cNvPr id="46" name="直線コネクタ 45"/>
          <p:cNvCxnSpPr/>
          <p:nvPr/>
        </p:nvCxnSpPr>
        <p:spPr bwMode="auto">
          <a:xfrm>
            <a:off x="3733800" y="5399088"/>
            <a:ext cx="1555750" cy="46037"/>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48" name="直線コネクタ 47"/>
          <p:cNvCxnSpPr/>
          <p:nvPr/>
        </p:nvCxnSpPr>
        <p:spPr bwMode="auto">
          <a:xfrm rot="5400000" flipH="1" flipV="1">
            <a:off x="4787106" y="4320382"/>
            <a:ext cx="1609725" cy="547688"/>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50" name="直線コネクタ 49"/>
          <p:cNvCxnSpPr/>
          <p:nvPr/>
        </p:nvCxnSpPr>
        <p:spPr bwMode="auto">
          <a:xfrm rot="10800000" flipV="1">
            <a:off x="2984500" y="2708275"/>
            <a:ext cx="1439863" cy="1081088"/>
          </a:xfrm>
          <a:prstGeom prst="line">
            <a:avLst/>
          </a:prstGeom>
          <a:ln w="38100">
            <a:solidFill>
              <a:srgbClr val="FF0000"/>
            </a:solidFill>
          </a:ln>
        </p:spPr>
        <p:style>
          <a:lnRef idx="1">
            <a:schemeClr val="dk1"/>
          </a:lnRef>
          <a:fillRef idx="0">
            <a:schemeClr val="dk1"/>
          </a:fillRef>
          <a:effectRef idx="0">
            <a:schemeClr val="dk1"/>
          </a:effectRef>
          <a:fontRef idx="minor">
            <a:schemeClr val="tx1"/>
          </a:fontRef>
        </p:style>
      </p:cxnSp>
      <p:cxnSp>
        <p:nvCxnSpPr>
          <p:cNvPr id="52" name="直線コネクタ 51"/>
          <p:cNvCxnSpPr/>
          <p:nvPr/>
        </p:nvCxnSpPr>
        <p:spPr bwMode="auto">
          <a:xfrm>
            <a:off x="3057525" y="3789363"/>
            <a:ext cx="1366838" cy="406400"/>
          </a:xfrm>
          <a:prstGeom prst="line">
            <a:avLst/>
          </a:prstGeom>
          <a:ln w="38100">
            <a:solidFill>
              <a:srgbClr val="FF0000"/>
            </a:solidFill>
          </a:ln>
        </p:spPr>
        <p:style>
          <a:lnRef idx="1">
            <a:schemeClr val="dk1"/>
          </a:lnRef>
          <a:fillRef idx="0">
            <a:schemeClr val="dk1"/>
          </a:fillRef>
          <a:effectRef idx="0">
            <a:schemeClr val="dk1"/>
          </a:effectRef>
          <a:fontRef idx="minor">
            <a:schemeClr val="tx1"/>
          </a:fontRef>
        </p:style>
      </p:cxnSp>
      <p:cxnSp>
        <p:nvCxnSpPr>
          <p:cNvPr id="54" name="直線コネクタ 53"/>
          <p:cNvCxnSpPr/>
          <p:nvPr/>
        </p:nvCxnSpPr>
        <p:spPr bwMode="auto">
          <a:xfrm rot="5400000" flipH="1" flipV="1">
            <a:off x="3431382" y="4452143"/>
            <a:ext cx="1295400" cy="690563"/>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sp>
        <p:nvSpPr>
          <p:cNvPr id="21" name="円/楕円 20"/>
          <p:cNvSpPr>
            <a:spLocks noChangeAspect="1"/>
          </p:cNvSpPr>
          <p:nvPr/>
        </p:nvSpPr>
        <p:spPr bwMode="auto">
          <a:xfrm>
            <a:off x="4137025" y="2420938"/>
            <a:ext cx="601663" cy="604837"/>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6" name="円/楕円 35"/>
          <p:cNvSpPr>
            <a:spLocks noChangeAspect="1"/>
          </p:cNvSpPr>
          <p:nvPr/>
        </p:nvSpPr>
        <p:spPr bwMode="auto">
          <a:xfrm>
            <a:off x="2700338" y="3500438"/>
            <a:ext cx="600075" cy="604837"/>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7" name="円/楕円 36"/>
          <p:cNvSpPr>
            <a:spLocks noChangeAspect="1"/>
          </p:cNvSpPr>
          <p:nvPr/>
        </p:nvSpPr>
        <p:spPr bwMode="auto">
          <a:xfrm>
            <a:off x="3419475" y="5084763"/>
            <a:ext cx="601663" cy="604837"/>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8" name="円/楕円 37"/>
          <p:cNvSpPr>
            <a:spLocks noChangeAspect="1"/>
          </p:cNvSpPr>
          <p:nvPr/>
        </p:nvSpPr>
        <p:spPr bwMode="auto">
          <a:xfrm>
            <a:off x="4137025" y="3860800"/>
            <a:ext cx="601663" cy="606425"/>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4" name="円/楕円 33"/>
          <p:cNvSpPr>
            <a:spLocks noChangeAspect="1"/>
          </p:cNvSpPr>
          <p:nvPr/>
        </p:nvSpPr>
        <p:spPr bwMode="auto">
          <a:xfrm>
            <a:off x="5576888" y="3500438"/>
            <a:ext cx="601662" cy="606425"/>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5" name="円/楕円 34"/>
          <p:cNvSpPr>
            <a:spLocks noChangeAspect="1"/>
          </p:cNvSpPr>
          <p:nvPr/>
        </p:nvSpPr>
        <p:spPr bwMode="auto">
          <a:xfrm>
            <a:off x="5003800" y="5084763"/>
            <a:ext cx="601663" cy="606425"/>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12658" name="テキスト ボックス 55"/>
          <p:cNvSpPr txBox="1">
            <a:spLocks noChangeArrowheads="1"/>
          </p:cNvSpPr>
          <p:nvPr/>
        </p:nvSpPr>
        <p:spPr bwMode="auto">
          <a:xfrm>
            <a:off x="3573463" y="3543300"/>
            <a:ext cx="355600" cy="461963"/>
          </a:xfrm>
          <a:prstGeom prst="rect">
            <a:avLst/>
          </a:prstGeom>
          <a:noFill/>
          <a:ln w="9525">
            <a:noFill/>
            <a:miter lim="800000"/>
            <a:headEnd/>
            <a:tailEnd/>
          </a:ln>
        </p:spPr>
        <p:txBody>
          <a:bodyPr wrap="none">
            <a:spAutoFit/>
          </a:bodyPr>
          <a:lstStyle/>
          <a:p>
            <a:r>
              <a:rPr lang="en-US" altLang="ja-JP" sz="2400"/>
              <a:t>4</a:t>
            </a:r>
            <a:endParaRPr lang="ja-JP" altLang="en-US" sz="2400"/>
          </a:p>
        </p:txBody>
      </p:sp>
      <p:sp>
        <p:nvSpPr>
          <p:cNvPr id="112659" name="テキスト ボックス 56"/>
          <p:cNvSpPr txBox="1">
            <a:spLocks noChangeArrowheads="1"/>
          </p:cNvSpPr>
          <p:nvPr/>
        </p:nvSpPr>
        <p:spPr bwMode="auto">
          <a:xfrm>
            <a:off x="3776663" y="4437063"/>
            <a:ext cx="357187" cy="461962"/>
          </a:xfrm>
          <a:prstGeom prst="rect">
            <a:avLst/>
          </a:prstGeom>
          <a:noFill/>
          <a:ln w="9525">
            <a:noFill/>
            <a:miter lim="800000"/>
            <a:headEnd/>
            <a:tailEnd/>
          </a:ln>
        </p:spPr>
        <p:txBody>
          <a:bodyPr wrap="none">
            <a:spAutoFit/>
          </a:bodyPr>
          <a:lstStyle/>
          <a:p>
            <a:r>
              <a:rPr lang="en-US" altLang="ja-JP" sz="2400"/>
              <a:t>3</a:t>
            </a:r>
            <a:endParaRPr lang="ja-JP" altLang="en-US" sz="2400"/>
          </a:p>
        </p:txBody>
      </p:sp>
      <p:sp>
        <p:nvSpPr>
          <p:cNvPr id="112660" name="テキスト ボックス 57"/>
          <p:cNvSpPr txBox="1">
            <a:spLocks noChangeArrowheads="1"/>
          </p:cNvSpPr>
          <p:nvPr/>
        </p:nvSpPr>
        <p:spPr bwMode="auto">
          <a:xfrm>
            <a:off x="2984500" y="4406900"/>
            <a:ext cx="357188" cy="461963"/>
          </a:xfrm>
          <a:prstGeom prst="rect">
            <a:avLst/>
          </a:prstGeom>
          <a:noFill/>
          <a:ln w="9525">
            <a:noFill/>
            <a:miter lim="800000"/>
            <a:headEnd/>
            <a:tailEnd/>
          </a:ln>
        </p:spPr>
        <p:txBody>
          <a:bodyPr wrap="none">
            <a:spAutoFit/>
          </a:bodyPr>
          <a:lstStyle/>
          <a:p>
            <a:r>
              <a:rPr lang="en-US" altLang="ja-JP" sz="2400"/>
              <a:t>2</a:t>
            </a:r>
            <a:endParaRPr lang="ja-JP" altLang="en-US" sz="2400"/>
          </a:p>
        </p:txBody>
      </p:sp>
      <p:sp>
        <p:nvSpPr>
          <p:cNvPr id="112661" name="テキスト ボックス 58"/>
          <p:cNvSpPr txBox="1">
            <a:spLocks noChangeArrowheads="1"/>
          </p:cNvSpPr>
          <p:nvPr/>
        </p:nvSpPr>
        <p:spPr bwMode="auto">
          <a:xfrm>
            <a:off x="5073650" y="2708275"/>
            <a:ext cx="355600" cy="461963"/>
          </a:xfrm>
          <a:prstGeom prst="rect">
            <a:avLst/>
          </a:prstGeom>
          <a:noFill/>
          <a:ln w="9525">
            <a:noFill/>
            <a:miter lim="800000"/>
            <a:headEnd/>
            <a:tailEnd/>
          </a:ln>
        </p:spPr>
        <p:txBody>
          <a:bodyPr wrap="none">
            <a:spAutoFit/>
          </a:bodyPr>
          <a:lstStyle/>
          <a:p>
            <a:r>
              <a:rPr lang="en-US" altLang="ja-JP" sz="2400"/>
              <a:t>6</a:t>
            </a:r>
            <a:endParaRPr lang="ja-JP" altLang="en-US" sz="2400"/>
          </a:p>
        </p:txBody>
      </p:sp>
      <p:sp>
        <p:nvSpPr>
          <p:cNvPr id="112662" name="テキスト ボックス 59"/>
          <p:cNvSpPr txBox="1">
            <a:spLocks noChangeArrowheads="1"/>
          </p:cNvSpPr>
          <p:nvPr/>
        </p:nvSpPr>
        <p:spPr bwMode="auto">
          <a:xfrm>
            <a:off x="4497388" y="3255963"/>
            <a:ext cx="355600" cy="460375"/>
          </a:xfrm>
          <a:prstGeom prst="rect">
            <a:avLst/>
          </a:prstGeom>
          <a:noFill/>
          <a:ln w="9525">
            <a:noFill/>
            <a:miter lim="800000"/>
            <a:headEnd/>
            <a:tailEnd/>
          </a:ln>
        </p:spPr>
        <p:txBody>
          <a:bodyPr wrap="none">
            <a:spAutoFit/>
          </a:bodyPr>
          <a:lstStyle/>
          <a:p>
            <a:r>
              <a:rPr lang="en-US" altLang="ja-JP" sz="2400"/>
              <a:t>2</a:t>
            </a:r>
            <a:endParaRPr lang="ja-JP" altLang="en-US" sz="2400"/>
          </a:p>
        </p:txBody>
      </p:sp>
      <p:sp>
        <p:nvSpPr>
          <p:cNvPr id="112663" name="テキスト ボックス 60"/>
          <p:cNvSpPr txBox="1">
            <a:spLocks noChangeArrowheads="1"/>
          </p:cNvSpPr>
          <p:nvPr/>
        </p:nvSpPr>
        <p:spPr bwMode="auto">
          <a:xfrm>
            <a:off x="4860925" y="4406900"/>
            <a:ext cx="355600" cy="461963"/>
          </a:xfrm>
          <a:prstGeom prst="rect">
            <a:avLst/>
          </a:prstGeom>
          <a:noFill/>
          <a:ln w="9525">
            <a:noFill/>
            <a:miter lim="800000"/>
            <a:headEnd/>
            <a:tailEnd/>
          </a:ln>
        </p:spPr>
        <p:txBody>
          <a:bodyPr wrap="none">
            <a:spAutoFit/>
          </a:bodyPr>
          <a:lstStyle/>
          <a:p>
            <a:r>
              <a:rPr lang="en-US" altLang="ja-JP" sz="2400"/>
              <a:t>2</a:t>
            </a:r>
            <a:endParaRPr lang="ja-JP" altLang="en-US" sz="2400"/>
          </a:p>
        </p:txBody>
      </p:sp>
      <p:sp>
        <p:nvSpPr>
          <p:cNvPr id="112664" name="テキスト ボックス 66"/>
          <p:cNvSpPr txBox="1">
            <a:spLocks noChangeArrowheads="1"/>
          </p:cNvSpPr>
          <p:nvPr/>
        </p:nvSpPr>
        <p:spPr bwMode="auto">
          <a:xfrm>
            <a:off x="4352925" y="5414963"/>
            <a:ext cx="355600" cy="461962"/>
          </a:xfrm>
          <a:prstGeom prst="rect">
            <a:avLst/>
          </a:prstGeom>
          <a:noFill/>
          <a:ln w="9525">
            <a:noFill/>
            <a:miter lim="800000"/>
            <a:headEnd/>
            <a:tailEnd/>
          </a:ln>
        </p:spPr>
        <p:txBody>
          <a:bodyPr wrap="none">
            <a:spAutoFit/>
          </a:bodyPr>
          <a:lstStyle/>
          <a:p>
            <a:r>
              <a:rPr lang="en-US" altLang="ja-JP" sz="2400"/>
              <a:t>6</a:t>
            </a:r>
            <a:endParaRPr lang="ja-JP" altLang="en-US" sz="2400"/>
          </a:p>
        </p:txBody>
      </p:sp>
      <p:sp>
        <p:nvSpPr>
          <p:cNvPr id="112665" name="テキスト ボックス 67"/>
          <p:cNvSpPr txBox="1">
            <a:spLocks noChangeArrowheads="1"/>
          </p:cNvSpPr>
          <p:nvPr/>
        </p:nvSpPr>
        <p:spPr bwMode="auto">
          <a:xfrm>
            <a:off x="5653088" y="4406900"/>
            <a:ext cx="355600" cy="461963"/>
          </a:xfrm>
          <a:prstGeom prst="rect">
            <a:avLst/>
          </a:prstGeom>
          <a:noFill/>
          <a:ln w="9525">
            <a:noFill/>
            <a:miter lim="800000"/>
            <a:headEnd/>
            <a:tailEnd/>
          </a:ln>
        </p:spPr>
        <p:txBody>
          <a:bodyPr wrap="none">
            <a:spAutoFit/>
          </a:bodyPr>
          <a:lstStyle/>
          <a:p>
            <a:r>
              <a:rPr lang="en-US" altLang="ja-JP" sz="2400"/>
              <a:t>4</a:t>
            </a:r>
            <a:endParaRPr lang="ja-JP" altLang="en-US" sz="2400"/>
          </a:p>
        </p:txBody>
      </p:sp>
      <p:sp>
        <p:nvSpPr>
          <p:cNvPr id="112666" name="テキスト ボックス 68"/>
          <p:cNvSpPr txBox="1">
            <a:spLocks noChangeArrowheads="1"/>
          </p:cNvSpPr>
          <p:nvPr/>
        </p:nvSpPr>
        <p:spPr bwMode="auto">
          <a:xfrm>
            <a:off x="2411413" y="3357563"/>
            <a:ext cx="338137" cy="460375"/>
          </a:xfrm>
          <a:prstGeom prst="rect">
            <a:avLst/>
          </a:prstGeom>
          <a:noFill/>
          <a:ln w="9525">
            <a:noFill/>
            <a:miter lim="800000"/>
            <a:headEnd/>
            <a:tailEnd/>
          </a:ln>
        </p:spPr>
        <p:txBody>
          <a:bodyPr wrap="none">
            <a:spAutoFit/>
          </a:bodyPr>
          <a:lstStyle/>
          <a:p>
            <a:r>
              <a:rPr lang="en-US" altLang="ja-JP" sz="2400"/>
              <a:t>x</a:t>
            </a:r>
            <a:endParaRPr lang="ja-JP" altLang="en-US" sz="2400"/>
          </a:p>
        </p:txBody>
      </p:sp>
      <p:sp>
        <p:nvSpPr>
          <p:cNvPr id="112667" name="テキスト ボックス 70"/>
          <p:cNvSpPr txBox="1">
            <a:spLocks noChangeArrowheads="1"/>
          </p:cNvSpPr>
          <p:nvPr/>
        </p:nvSpPr>
        <p:spPr bwMode="auto">
          <a:xfrm>
            <a:off x="2794000" y="3543300"/>
            <a:ext cx="355600" cy="461963"/>
          </a:xfrm>
          <a:prstGeom prst="rect">
            <a:avLst/>
          </a:prstGeom>
          <a:noFill/>
          <a:ln w="9525">
            <a:noFill/>
            <a:miter lim="800000"/>
            <a:headEnd/>
            <a:tailEnd/>
          </a:ln>
        </p:spPr>
        <p:txBody>
          <a:bodyPr wrap="none">
            <a:spAutoFit/>
          </a:bodyPr>
          <a:lstStyle/>
          <a:p>
            <a:r>
              <a:rPr lang="en-US" altLang="ja-JP" sz="2400"/>
              <a:t>0</a:t>
            </a:r>
            <a:endParaRPr lang="ja-JP" altLang="en-US" sz="2400"/>
          </a:p>
        </p:txBody>
      </p:sp>
      <p:sp>
        <p:nvSpPr>
          <p:cNvPr id="112668" name="テキスト ボックス 71"/>
          <p:cNvSpPr txBox="1">
            <a:spLocks noChangeArrowheads="1"/>
          </p:cNvSpPr>
          <p:nvPr/>
        </p:nvSpPr>
        <p:spPr bwMode="auto">
          <a:xfrm>
            <a:off x="4284663" y="2463800"/>
            <a:ext cx="355600" cy="460375"/>
          </a:xfrm>
          <a:prstGeom prst="rect">
            <a:avLst/>
          </a:prstGeom>
          <a:noFill/>
          <a:ln w="9525">
            <a:noFill/>
            <a:miter lim="800000"/>
            <a:headEnd/>
            <a:tailEnd/>
          </a:ln>
        </p:spPr>
        <p:txBody>
          <a:bodyPr wrap="none">
            <a:spAutoFit/>
          </a:bodyPr>
          <a:lstStyle/>
          <a:p>
            <a:r>
              <a:rPr lang="en-US" altLang="ja-JP" sz="2400"/>
              <a:t>5</a:t>
            </a:r>
            <a:endParaRPr lang="ja-JP" altLang="en-US" sz="2400"/>
          </a:p>
        </p:txBody>
      </p:sp>
      <p:sp>
        <p:nvSpPr>
          <p:cNvPr id="112669" name="テキスト ボックス 72"/>
          <p:cNvSpPr txBox="1">
            <a:spLocks noChangeArrowheads="1"/>
          </p:cNvSpPr>
          <p:nvPr/>
        </p:nvSpPr>
        <p:spPr bwMode="auto">
          <a:xfrm>
            <a:off x="4240213" y="3975100"/>
            <a:ext cx="355600" cy="461963"/>
          </a:xfrm>
          <a:prstGeom prst="rect">
            <a:avLst/>
          </a:prstGeom>
          <a:noFill/>
          <a:ln w="9525">
            <a:noFill/>
            <a:miter lim="800000"/>
            <a:headEnd/>
            <a:tailEnd/>
          </a:ln>
        </p:spPr>
        <p:txBody>
          <a:bodyPr wrap="none">
            <a:spAutoFit/>
          </a:bodyPr>
          <a:lstStyle/>
          <a:p>
            <a:r>
              <a:rPr lang="en-US" altLang="ja-JP" sz="2400"/>
              <a:t>4</a:t>
            </a:r>
            <a:endParaRPr lang="ja-JP" altLang="en-US" sz="2400"/>
          </a:p>
        </p:txBody>
      </p:sp>
      <p:sp>
        <p:nvSpPr>
          <p:cNvPr id="112670" name="テキスト ボックス 73"/>
          <p:cNvSpPr txBox="1">
            <a:spLocks noChangeArrowheads="1"/>
          </p:cNvSpPr>
          <p:nvPr/>
        </p:nvSpPr>
        <p:spPr bwMode="auto">
          <a:xfrm>
            <a:off x="3519488" y="5157788"/>
            <a:ext cx="355600" cy="460375"/>
          </a:xfrm>
          <a:prstGeom prst="rect">
            <a:avLst/>
          </a:prstGeom>
          <a:noFill/>
          <a:ln w="9525">
            <a:noFill/>
            <a:miter lim="800000"/>
            <a:headEnd/>
            <a:tailEnd/>
          </a:ln>
        </p:spPr>
        <p:txBody>
          <a:bodyPr wrap="none">
            <a:spAutoFit/>
          </a:bodyPr>
          <a:lstStyle/>
          <a:p>
            <a:r>
              <a:rPr lang="en-US" altLang="ja-JP" sz="2400"/>
              <a:t>2</a:t>
            </a:r>
            <a:endParaRPr lang="ja-JP" altLang="en-US" sz="2400"/>
          </a:p>
        </p:txBody>
      </p:sp>
      <p:sp>
        <p:nvSpPr>
          <p:cNvPr id="112671" name="テキスト ボックス 74"/>
          <p:cNvSpPr txBox="1">
            <a:spLocks noChangeArrowheads="1"/>
          </p:cNvSpPr>
          <p:nvPr/>
        </p:nvSpPr>
        <p:spPr bwMode="auto">
          <a:xfrm>
            <a:off x="5651500" y="3573463"/>
            <a:ext cx="504825" cy="461962"/>
          </a:xfrm>
          <a:prstGeom prst="rect">
            <a:avLst/>
          </a:prstGeom>
          <a:noFill/>
          <a:ln w="9525">
            <a:noFill/>
            <a:miter lim="800000"/>
            <a:headEnd/>
            <a:tailEnd/>
          </a:ln>
        </p:spPr>
        <p:txBody>
          <a:bodyPr wrap="none">
            <a:spAutoFit/>
          </a:bodyPr>
          <a:lstStyle/>
          <a:p>
            <a:r>
              <a:rPr lang="en-US" altLang="ja-JP" sz="2400"/>
              <a:t>11</a:t>
            </a:r>
            <a:endParaRPr lang="ja-JP" altLang="en-US" sz="2400"/>
          </a:p>
        </p:txBody>
      </p:sp>
      <p:sp>
        <p:nvSpPr>
          <p:cNvPr id="112672" name="テキスト ボックス 75"/>
          <p:cNvSpPr txBox="1">
            <a:spLocks noChangeArrowheads="1"/>
          </p:cNvSpPr>
          <p:nvPr/>
        </p:nvSpPr>
        <p:spPr bwMode="auto">
          <a:xfrm>
            <a:off x="5103813" y="5157788"/>
            <a:ext cx="355600" cy="460375"/>
          </a:xfrm>
          <a:prstGeom prst="rect">
            <a:avLst/>
          </a:prstGeom>
          <a:noFill/>
          <a:ln w="9525">
            <a:noFill/>
            <a:miter lim="800000"/>
            <a:headEnd/>
            <a:tailEnd/>
          </a:ln>
        </p:spPr>
        <p:txBody>
          <a:bodyPr wrap="none">
            <a:spAutoFit/>
          </a:bodyPr>
          <a:lstStyle/>
          <a:p>
            <a:r>
              <a:rPr lang="en-US" altLang="ja-JP" sz="2400"/>
              <a:t>6</a:t>
            </a:r>
            <a:endParaRPr lang="ja-JP" altLang="en-US" sz="2400"/>
          </a:p>
        </p:txBody>
      </p:sp>
      <p:sp>
        <p:nvSpPr>
          <p:cNvPr id="112673" name="タイトル 1"/>
          <p:cNvSpPr>
            <a:spLocks noGrp="1"/>
          </p:cNvSpPr>
          <p:nvPr>
            <p:ph type="title"/>
          </p:nvPr>
        </p:nvSpPr>
        <p:spPr/>
        <p:txBody>
          <a:bodyPr/>
          <a:lstStyle/>
          <a:p>
            <a:pPr eaLnBrk="1" hangingPunct="1"/>
            <a:r>
              <a:rPr lang="en-US" altLang="ja-JP"/>
              <a:t>2.3</a:t>
            </a:r>
            <a:r>
              <a:rPr lang="ja-JP" altLang="en-US"/>
              <a:t>　ダイキストラのアルゴリズム</a:t>
            </a:r>
          </a:p>
        </p:txBody>
      </p:sp>
    </p:spTree>
  </p:cSld>
  <p:clrMapOvr>
    <a:masterClrMapping/>
  </p:clrMapOvr>
  <p:transition advTm="14149"/>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4" name="直線コネクタ 63"/>
          <p:cNvCxnSpPr/>
          <p:nvPr/>
        </p:nvCxnSpPr>
        <p:spPr bwMode="auto">
          <a:xfrm rot="5400000">
            <a:off x="3703638" y="3429000"/>
            <a:ext cx="1441450" cy="0"/>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62" name="直線コネクタ 61"/>
          <p:cNvCxnSpPr/>
          <p:nvPr/>
        </p:nvCxnSpPr>
        <p:spPr bwMode="auto">
          <a:xfrm rot="16200000" flipH="1">
            <a:off x="4271963" y="4356100"/>
            <a:ext cx="1270000" cy="908050"/>
          </a:xfrm>
          <a:prstGeom prst="line">
            <a:avLst/>
          </a:prstGeom>
          <a:ln w="38100">
            <a:solidFill>
              <a:srgbClr val="FFFF00"/>
            </a:solidFill>
          </a:ln>
        </p:spPr>
        <p:style>
          <a:lnRef idx="1">
            <a:schemeClr val="dk1"/>
          </a:lnRef>
          <a:fillRef idx="0">
            <a:schemeClr val="dk1"/>
          </a:fillRef>
          <a:effectRef idx="0">
            <a:schemeClr val="dk1"/>
          </a:effectRef>
          <a:fontRef idx="minor">
            <a:schemeClr val="tx1"/>
          </a:fontRef>
        </p:style>
      </p:cxnSp>
      <p:cxnSp>
        <p:nvCxnSpPr>
          <p:cNvPr id="9" name="直線コネクタ 8"/>
          <p:cNvCxnSpPr/>
          <p:nvPr/>
        </p:nvCxnSpPr>
        <p:spPr bwMode="auto">
          <a:xfrm>
            <a:off x="4452938" y="2733675"/>
            <a:ext cx="1412875" cy="1055688"/>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sp>
        <p:nvSpPr>
          <p:cNvPr id="113669" name="テキスト ボックス 32"/>
          <p:cNvSpPr txBox="1">
            <a:spLocks noChangeArrowheads="1"/>
          </p:cNvSpPr>
          <p:nvPr/>
        </p:nvSpPr>
        <p:spPr bwMode="auto">
          <a:xfrm>
            <a:off x="3421063" y="2751138"/>
            <a:ext cx="355600" cy="461962"/>
          </a:xfrm>
          <a:prstGeom prst="rect">
            <a:avLst/>
          </a:prstGeom>
          <a:noFill/>
          <a:ln w="9525">
            <a:noFill/>
            <a:miter lim="800000"/>
            <a:headEnd/>
            <a:tailEnd/>
          </a:ln>
        </p:spPr>
        <p:txBody>
          <a:bodyPr wrap="none">
            <a:spAutoFit/>
          </a:bodyPr>
          <a:lstStyle/>
          <a:p>
            <a:r>
              <a:rPr lang="en-US" altLang="ja-JP" sz="2400"/>
              <a:t>5</a:t>
            </a:r>
            <a:endParaRPr lang="ja-JP" altLang="en-US" sz="2400"/>
          </a:p>
        </p:txBody>
      </p:sp>
      <p:cxnSp>
        <p:nvCxnSpPr>
          <p:cNvPr id="44" name="直線コネクタ 43"/>
          <p:cNvCxnSpPr/>
          <p:nvPr/>
        </p:nvCxnSpPr>
        <p:spPr bwMode="auto">
          <a:xfrm rot="16200000" flipH="1">
            <a:off x="2579688" y="4248150"/>
            <a:ext cx="1630362" cy="763588"/>
          </a:xfrm>
          <a:prstGeom prst="line">
            <a:avLst/>
          </a:prstGeom>
          <a:ln w="38100">
            <a:solidFill>
              <a:srgbClr val="FF0000"/>
            </a:solidFill>
          </a:ln>
        </p:spPr>
        <p:style>
          <a:lnRef idx="1">
            <a:schemeClr val="dk1"/>
          </a:lnRef>
          <a:fillRef idx="0">
            <a:schemeClr val="dk1"/>
          </a:fillRef>
          <a:effectRef idx="0">
            <a:schemeClr val="dk1"/>
          </a:effectRef>
          <a:fontRef idx="minor">
            <a:schemeClr val="tx1"/>
          </a:fontRef>
        </p:style>
      </p:cxnSp>
      <p:cxnSp>
        <p:nvCxnSpPr>
          <p:cNvPr id="46" name="直線コネクタ 45"/>
          <p:cNvCxnSpPr/>
          <p:nvPr/>
        </p:nvCxnSpPr>
        <p:spPr bwMode="auto">
          <a:xfrm>
            <a:off x="3733800" y="5399088"/>
            <a:ext cx="1555750" cy="46037"/>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48" name="直線コネクタ 47"/>
          <p:cNvCxnSpPr/>
          <p:nvPr/>
        </p:nvCxnSpPr>
        <p:spPr bwMode="auto">
          <a:xfrm rot="5400000" flipH="1" flipV="1">
            <a:off x="4787106" y="4320382"/>
            <a:ext cx="1609725" cy="547688"/>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50" name="直線コネクタ 49"/>
          <p:cNvCxnSpPr/>
          <p:nvPr/>
        </p:nvCxnSpPr>
        <p:spPr bwMode="auto">
          <a:xfrm rot="10800000" flipV="1">
            <a:off x="2984500" y="2708275"/>
            <a:ext cx="1439863" cy="1081088"/>
          </a:xfrm>
          <a:prstGeom prst="line">
            <a:avLst/>
          </a:prstGeom>
          <a:ln w="38100">
            <a:solidFill>
              <a:srgbClr val="FF0000"/>
            </a:solidFill>
          </a:ln>
        </p:spPr>
        <p:style>
          <a:lnRef idx="1">
            <a:schemeClr val="dk1"/>
          </a:lnRef>
          <a:fillRef idx="0">
            <a:schemeClr val="dk1"/>
          </a:fillRef>
          <a:effectRef idx="0">
            <a:schemeClr val="dk1"/>
          </a:effectRef>
          <a:fontRef idx="minor">
            <a:schemeClr val="tx1"/>
          </a:fontRef>
        </p:style>
      </p:cxnSp>
      <p:cxnSp>
        <p:nvCxnSpPr>
          <p:cNvPr id="52" name="直線コネクタ 51"/>
          <p:cNvCxnSpPr/>
          <p:nvPr/>
        </p:nvCxnSpPr>
        <p:spPr bwMode="auto">
          <a:xfrm>
            <a:off x="3057525" y="3789363"/>
            <a:ext cx="1366838" cy="406400"/>
          </a:xfrm>
          <a:prstGeom prst="line">
            <a:avLst/>
          </a:prstGeom>
          <a:ln w="38100">
            <a:solidFill>
              <a:srgbClr val="FF0000"/>
            </a:solidFill>
          </a:ln>
        </p:spPr>
        <p:style>
          <a:lnRef idx="1">
            <a:schemeClr val="dk1"/>
          </a:lnRef>
          <a:fillRef idx="0">
            <a:schemeClr val="dk1"/>
          </a:fillRef>
          <a:effectRef idx="0">
            <a:schemeClr val="dk1"/>
          </a:effectRef>
          <a:fontRef idx="minor">
            <a:schemeClr val="tx1"/>
          </a:fontRef>
        </p:style>
      </p:cxnSp>
      <p:cxnSp>
        <p:nvCxnSpPr>
          <p:cNvPr id="54" name="直線コネクタ 53"/>
          <p:cNvCxnSpPr/>
          <p:nvPr/>
        </p:nvCxnSpPr>
        <p:spPr bwMode="auto">
          <a:xfrm rot="5400000" flipH="1" flipV="1">
            <a:off x="3431382" y="4452143"/>
            <a:ext cx="1295400" cy="690563"/>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sp>
        <p:nvSpPr>
          <p:cNvPr id="21" name="円/楕円 20"/>
          <p:cNvSpPr>
            <a:spLocks noChangeAspect="1"/>
          </p:cNvSpPr>
          <p:nvPr/>
        </p:nvSpPr>
        <p:spPr bwMode="auto">
          <a:xfrm>
            <a:off x="4137025" y="2420938"/>
            <a:ext cx="601663" cy="604837"/>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6" name="円/楕円 35"/>
          <p:cNvSpPr>
            <a:spLocks noChangeAspect="1"/>
          </p:cNvSpPr>
          <p:nvPr/>
        </p:nvSpPr>
        <p:spPr bwMode="auto">
          <a:xfrm>
            <a:off x="2700338" y="3500438"/>
            <a:ext cx="600075" cy="604837"/>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7" name="円/楕円 36"/>
          <p:cNvSpPr>
            <a:spLocks noChangeAspect="1"/>
          </p:cNvSpPr>
          <p:nvPr/>
        </p:nvSpPr>
        <p:spPr bwMode="auto">
          <a:xfrm>
            <a:off x="3419475" y="5084763"/>
            <a:ext cx="601663" cy="604837"/>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8" name="円/楕円 37"/>
          <p:cNvSpPr>
            <a:spLocks noChangeAspect="1"/>
          </p:cNvSpPr>
          <p:nvPr/>
        </p:nvSpPr>
        <p:spPr bwMode="auto">
          <a:xfrm>
            <a:off x="4137025" y="3860800"/>
            <a:ext cx="601663" cy="606425"/>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4" name="円/楕円 33"/>
          <p:cNvSpPr>
            <a:spLocks noChangeAspect="1"/>
          </p:cNvSpPr>
          <p:nvPr/>
        </p:nvSpPr>
        <p:spPr bwMode="auto">
          <a:xfrm>
            <a:off x="5576888" y="3500438"/>
            <a:ext cx="601662" cy="606425"/>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5" name="円/楕円 34"/>
          <p:cNvSpPr>
            <a:spLocks noChangeAspect="1"/>
          </p:cNvSpPr>
          <p:nvPr/>
        </p:nvSpPr>
        <p:spPr bwMode="auto">
          <a:xfrm>
            <a:off x="5003800" y="5084763"/>
            <a:ext cx="601663" cy="606425"/>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13682" name="テキスト ボックス 55"/>
          <p:cNvSpPr txBox="1">
            <a:spLocks noChangeArrowheads="1"/>
          </p:cNvSpPr>
          <p:nvPr/>
        </p:nvSpPr>
        <p:spPr bwMode="auto">
          <a:xfrm>
            <a:off x="3573463" y="3543300"/>
            <a:ext cx="355600" cy="461963"/>
          </a:xfrm>
          <a:prstGeom prst="rect">
            <a:avLst/>
          </a:prstGeom>
          <a:noFill/>
          <a:ln w="9525">
            <a:noFill/>
            <a:miter lim="800000"/>
            <a:headEnd/>
            <a:tailEnd/>
          </a:ln>
        </p:spPr>
        <p:txBody>
          <a:bodyPr wrap="none">
            <a:spAutoFit/>
          </a:bodyPr>
          <a:lstStyle/>
          <a:p>
            <a:r>
              <a:rPr lang="en-US" altLang="ja-JP" sz="2400"/>
              <a:t>4</a:t>
            </a:r>
            <a:endParaRPr lang="ja-JP" altLang="en-US" sz="2400"/>
          </a:p>
        </p:txBody>
      </p:sp>
      <p:sp>
        <p:nvSpPr>
          <p:cNvPr id="113683" name="テキスト ボックス 56"/>
          <p:cNvSpPr txBox="1">
            <a:spLocks noChangeArrowheads="1"/>
          </p:cNvSpPr>
          <p:nvPr/>
        </p:nvSpPr>
        <p:spPr bwMode="auto">
          <a:xfrm>
            <a:off x="3776663" y="4437063"/>
            <a:ext cx="357187" cy="461962"/>
          </a:xfrm>
          <a:prstGeom prst="rect">
            <a:avLst/>
          </a:prstGeom>
          <a:noFill/>
          <a:ln w="9525">
            <a:noFill/>
            <a:miter lim="800000"/>
            <a:headEnd/>
            <a:tailEnd/>
          </a:ln>
        </p:spPr>
        <p:txBody>
          <a:bodyPr wrap="none">
            <a:spAutoFit/>
          </a:bodyPr>
          <a:lstStyle/>
          <a:p>
            <a:r>
              <a:rPr lang="en-US" altLang="ja-JP" sz="2400"/>
              <a:t>3</a:t>
            </a:r>
            <a:endParaRPr lang="ja-JP" altLang="en-US" sz="2400"/>
          </a:p>
        </p:txBody>
      </p:sp>
      <p:sp>
        <p:nvSpPr>
          <p:cNvPr id="113684" name="テキスト ボックス 57"/>
          <p:cNvSpPr txBox="1">
            <a:spLocks noChangeArrowheads="1"/>
          </p:cNvSpPr>
          <p:nvPr/>
        </p:nvSpPr>
        <p:spPr bwMode="auto">
          <a:xfrm>
            <a:off x="2984500" y="4406900"/>
            <a:ext cx="357188" cy="461963"/>
          </a:xfrm>
          <a:prstGeom prst="rect">
            <a:avLst/>
          </a:prstGeom>
          <a:noFill/>
          <a:ln w="9525">
            <a:noFill/>
            <a:miter lim="800000"/>
            <a:headEnd/>
            <a:tailEnd/>
          </a:ln>
        </p:spPr>
        <p:txBody>
          <a:bodyPr wrap="none">
            <a:spAutoFit/>
          </a:bodyPr>
          <a:lstStyle/>
          <a:p>
            <a:r>
              <a:rPr lang="en-US" altLang="ja-JP" sz="2400"/>
              <a:t>2</a:t>
            </a:r>
            <a:endParaRPr lang="ja-JP" altLang="en-US" sz="2400"/>
          </a:p>
        </p:txBody>
      </p:sp>
      <p:sp>
        <p:nvSpPr>
          <p:cNvPr id="113685" name="テキスト ボックス 58"/>
          <p:cNvSpPr txBox="1">
            <a:spLocks noChangeArrowheads="1"/>
          </p:cNvSpPr>
          <p:nvPr/>
        </p:nvSpPr>
        <p:spPr bwMode="auto">
          <a:xfrm>
            <a:off x="5073650" y="2708275"/>
            <a:ext cx="355600" cy="461963"/>
          </a:xfrm>
          <a:prstGeom prst="rect">
            <a:avLst/>
          </a:prstGeom>
          <a:noFill/>
          <a:ln w="9525">
            <a:noFill/>
            <a:miter lim="800000"/>
            <a:headEnd/>
            <a:tailEnd/>
          </a:ln>
        </p:spPr>
        <p:txBody>
          <a:bodyPr wrap="none">
            <a:spAutoFit/>
          </a:bodyPr>
          <a:lstStyle/>
          <a:p>
            <a:r>
              <a:rPr lang="en-US" altLang="ja-JP" sz="2400"/>
              <a:t>6</a:t>
            </a:r>
            <a:endParaRPr lang="ja-JP" altLang="en-US" sz="2400"/>
          </a:p>
        </p:txBody>
      </p:sp>
      <p:sp>
        <p:nvSpPr>
          <p:cNvPr id="113686" name="テキスト ボックス 59"/>
          <p:cNvSpPr txBox="1">
            <a:spLocks noChangeArrowheads="1"/>
          </p:cNvSpPr>
          <p:nvPr/>
        </p:nvSpPr>
        <p:spPr bwMode="auto">
          <a:xfrm>
            <a:off x="4497388" y="3255963"/>
            <a:ext cx="355600" cy="460375"/>
          </a:xfrm>
          <a:prstGeom prst="rect">
            <a:avLst/>
          </a:prstGeom>
          <a:noFill/>
          <a:ln w="9525">
            <a:noFill/>
            <a:miter lim="800000"/>
            <a:headEnd/>
            <a:tailEnd/>
          </a:ln>
        </p:spPr>
        <p:txBody>
          <a:bodyPr wrap="none">
            <a:spAutoFit/>
          </a:bodyPr>
          <a:lstStyle/>
          <a:p>
            <a:r>
              <a:rPr lang="en-US" altLang="ja-JP" sz="2400"/>
              <a:t>2</a:t>
            </a:r>
            <a:endParaRPr lang="ja-JP" altLang="en-US" sz="2400"/>
          </a:p>
        </p:txBody>
      </p:sp>
      <p:sp>
        <p:nvSpPr>
          <p:cNvPr id="113687" name="テキスト ボックス 60"/>
          <p:cNvSpPr txBox="1">
            <a:spLocks noChangeArrowheads="1"/>
          </p:cNvSpPr>
          <p:nvPr/>
        </p:nvSpPr>
        <p:spPr bwMode="auto">
          <a:xfrm>
            <a:off x="4860925" y="4406900"/>
            <a:ext cx="355600" cy="461963"/>
          </a:xfrm>
          <a:prstGeom prst="rect">
            <a:avLst/>
          </a:prstGeom>
          <a:noFill/>
          <a:ln w="9525">
            <a:noFill/>
            <a:miter lim="800000"/>
            <a:headEnd/>
            <a:tailEnd/>
          </a:ln>
        </p:spPr>
        <p:txBody>
          <a:bodyPr wrap="none">
            <a:spAutoFit/>
          </a:bodyPr>
          <a:lstStyle/>
          <a:p>
            <a:r>
              <a:rPr lang="en-US" altLang="ja-JP" sz="2400"/>
              <a:t>2</a:t>
            </a:r>
            <a:endParaRPr lang="ja-JP" altLang="en-US" sz="2400"/>
          </a:p>
        </p:txBody>
      </p:sp>
      <p:sp>
        <p:nvSpPr>
          <p:cNvPr id="113688" name="テキスト ボックス 66"/>
          <p:cNvSpPr txBox="1">
            <a:spLocks noChangeArrowheads="1"/>
          </p:cNvSpPr>
          <p:nvPr/>
        </p:nvSpPr>
        <p:spPr bwMode="auto">
          <a:xfrm>
            <a:off x="4352925" y="5414963"/>
            <a:ext cx="355600" cy="461962"/>
          </a:xfrm>
          <a:prstGeom prst="rect">
            <a:avLst/>
          </a:prstGeom>
          <a:noFill/>
          <a:ln w="9525">
            <a:noFill/>
            <a:miter lim="800000"/>
            <a:headEnd/>
            <a:tailEnd/>
          </a:ln>
        </p:spPr>
        <p:txBody>
          <a:bodyPr wrap="none">
            <a:spAutoFit/>
          </a:bodyPr>
          <a:lstStyle/>
          <a:p>
            <a:r>
              <a:rPr lang="en-US" altLang="ja-JP" sz="2400"/>
              <a:t>6</a:t>
            </a:r>
            <a:endParaRPr lang="ja-JP" altLang="en-US" sz="2400"/>
          </a:p>
        </p:txBody>
      </p:sp>
      <p:sp>
        <p:nvSpPr>
          <p:cNvPr id="113689" name="テキスト ボックス 67"/>
          <p:cNvSpPr txBox="1">
            <a:spLocks noChangeArrowheads="1"/>
          </p:cNvSpPr>
          <p:nvPr/>
        </p:nvSpPr>
        <p:spPr bwMode="auto">
          <a:xfrm>
            <a:off x="5653088" y="4406900"/>
            <a:ext cx="355600" cy="461963"/>
          </a:xfrm>
          <a:prstGeom prst="rect">
            <a:avLst/>
          </a:prstGeom>
          <a:noFill/>
          <a:ln w="9525">
            <a:noFill/>
            <a:miter lim="800000"/>
            <a:headEnd/>
            <a:tailEnd/>
          </a:ln>
        </p:spPr>
        <p:txBody>
          <a:bodyPr wrap="none">
            <a:spAutoFit/>
          </a:bodyPr>
          <a:lstStyle/>
          <a:p>
            <a:r>
              <a:rPr lang="en-US" altLang="ja-JP" sz="2400"/>
              <a:t>4</a:t>
            </a:r>
            <a:endParaRPr lang="ja-JP" altLang="en-US" sz="2400"/>
          </a:p>
        </p:txBody>
      </p:sp>
      <p:sp>
        <p:nvSpPr>
          <p:cNvPr id="113690" name="テキスト ボックス 68"/>
          <p:cNvSpPr txBox="1">
            <a:spLocks noChangeArrowheads="1"/>
          </p:cNvSpPr>
          <p:nvPr/>
        </p:nvSpPr>
        <p:spPr bwMode="auto">
          <a:xfrm>
            <a:off x="2411413" y="3357563"/>
            <a:ext cx="338137" cy="460375"/>
          </a:xfrm>
          <a:prstGeom prst="rect">
            <a:avLst/>
          </a:prstGeom>
          <a:noFill/>
          <a:ln w="9525">
            <a:noFill/>
            <a:miter lim="800000"/>
            <a:headEnd/>
            <a:tailEnd/>
          </a:ln>
        </p:spPr>
        <p:txBody>
          <a:bodyPr wrap="none">
            <a:spAutoFit/>
          </a:bodyPr>
          <a:lstStyle/>
          <a:p>
            <a:r>
              <a:rPr lang="en-US" altLang="ja-JP" sz="2400"/>
              <a:t>x</a:t>
            </a:r>
            <a:endParaRPr lang="ja-JP" altLang="en-US" sz="2400"/>
          </a:p>
        </p:txBody>
      </p:sp>
      <p:sp>
        <p:nvSpPr>
          <p:cNvPr id="113691" name="テキスト ボックス 70"/>
          <p:cNvSpPr txBox="1">
            <a:spLocks noChangeArrowheads="1"/>
          </p:cNvSpPr>
          <p:nvPr/>
        </p:nvSpPr>
        <p:spPr bwMode="auto">
          <a:xfrm>
            <a:off x="2794000" y="3543300"/>
            <a:ext cx="355600" cy="461963"/>
          </a:xfrm>
          <a:prstGeom prst="rect">
            <a:avLst/>
          </a:prstGeom>
          <a:noFill/>
          <a:ln w="9525">
            <a:noFill/>
            <a:miter lim="800000"/>
            <a:headEnd/>
            <a:tailEnd/>
          </a:ln>
        </p:spPr>
        <p:txBody>
          <a:bodyPr wrap="none">
            <a:spAutoFit/>
          </a:bodyPr>
          <a:lstStyle/>
          <a:p>
            <a:r>
              <a:rPr lang="en-US" altLang="ja-JP" sz="2400"/>
              <a:t>0</a:t>
            </a:r>
            <a:endParaRPr lang="ja-JP" altLang="en-US" sz="2400"/>
          </a:p>
        </p:txBody>
      </p:sp>
      <p:sp>
        <p:nvSpPr>
          <p:cNvPr id="113692" name="テキスト ボックス 71"/>
          <p:cNvSpPr txBox="1">
            <a:spLocks noChangeArrowheads="1"/>
          </p:cNvSpPr>
          <p:nvPr/>
        </p:nvSpPr>
        <p:spPr bwMode="auto">
          <a:xfrm>
            <a:off x="4284663" y="2463800"/>
            <a:ext cx="355600" cy="460375"/>
          </a:xfrm>
          <a:prstGeom prst="rect">
            <a:avLst/>
          </a:prstGeom>
          <a:noFill/>
          <a:ln w="9525">
            <a:noFill/>
            <a:miter lim="800000"/>
            <a:headEnd/>
            <a:tailEnd/>
          </a:ln>
        </p:spPr>
        <p:txBody>
          <a:bodyPr wrap="none">
            <a:spAutoFit/>
          </a:bodyPr>
          <a:lstStyle/>
          <a:p>
            <a:r>
              <a:rPr lang="en-US" altLang="ja-JP" sz="2400"/>
              <a:t>5</a:t>
            </a:r>
            <a:endParaRPr lang="ja-JP" altLang="en-US" sz="2400"/>
          </a:p>
        </p:txBody>
      </p:sp>
      <p:sp>
        <p:nvSpPr>
          <p:cNvPr id="113693" name="テキスト ボックス 72"/>
          <p:cNvSpPr txBox="1">
            <a:spLocks noChangeArrowheads="1"/>
          </p:cNvSpPr>
          <p:nvPr/>
        </p:nvSpPr>
        <p:spPr bwMode="auto">
          <a:xfrm>
            <a:off x="4240213" y="3975100"/>
            <a:ext cx="355600" cy="461963"/>
          </a:xfrm>
          <a:prstGeom prst="rect">
            <a:avLst/>
          </a:prstGeom>
          <a:noFill/>
          <a:ln w="9525">
            <a:noFill/>
            <a:miter lim="800000"/>
            <a:headEnd/>
            <a:tailEnd/>
          </a:ln>
        </p:spPr>
        <p:txBody>
          <a:bodyPr wrap="none">
            <a:spAutoFit/>
          </a:bodyPr>
          <a:lstStyle/>
          <a:p>
            <a:r>
              <a:rPr lang="en-US" altLang="ja-JP" sz="2400"/>
              <a:t>4</a:t>
            </a:r>
            <a:endParaRPr lang="ja-JP" altLang="en-US" sz="2400"/>
          </a:p>
        </p:txBody>
      </p:sp>
      <p:sp>
        <p:nvSpPr>
          <p:cNvPr id="113694" name="テキスト ボックス 73"/>
          <p:cNvSpPr txBox="1">
            <a:spLocks noChangeArrowheads="1"/>
          </p:cNvSpPr>
          <p:nvPr/>
        </p:nvSpPr>
        <p:spPr bwMode="auto">
          <a:xfrm>
            <a:off x="3519488" y="5157788"/>
            <a:ext cx="355600" cy="460375"/>
          </a:xfrm>
          <a:prstGeom prst="rect">
            <a:avLst/>
          </a:prstGeom>
          <a:noFill/>
          <a:ln w="9525">
            <a:noFill/>
            <a:miter lim="800000"/>
            <a:headEnd/>
            <a:tailEnd/>
          </a:ln>
        </p:spPr>
        <p:txBody>
          <a:bodyPr wrap="none">
            <a:spAutoFit/>
          </a:bodyPr>
          <a:lstStyle/>
          <a:p>
            <a:r>
              <a:rPr lang="en-US" altLang="ja-JP" sz="2400"/>
              <a:t>2</a:t>
            </a:r>
            <a:endParaRPr lang="ja-JP" altLang="en-US" sz="2400"/>
          </a:p>
        </p:txBody>
      </p:sp>
      <p:sp>
        <p:nvSpPr>
          <p:cNvPr id="113695" name="テキスト ボックス 74"/>
          <p:cNvSpPr txBox="1">
            <a:spLocks noChangeArrowheads="1"/>
          </p:cNvSpPr>
          <p:nvPr/>
        </p:nvSpPr>
        <p:spPr bwMode="auto">
          <a:xfrm>
            <a:off x="5651500" y="3573463"/>
            <a:ext cx="528638" cy="830262"/>
          </a:xfrm>
          <a:prstGeom prst="rect">
            <a:avLst/>
          </a:prstGeom>
          <a:noFill/>
          <a:ln w="9525">
            <a:noFill/>
            <a:miter lim="800000"/>
            <a:headEnd/>
            <a:tailEnd/>
          </a:ln>
        </p:spPr>
        <p:txBody>
          <a:bodyPr wrap="none">
            <a:spAutoFit/>
          </a:bodyPr>
          <a:lstStyle/>
          <a:p>
            <a:r>
              <a:rPr lang="en-US" altLang="ja-JP" sz="2400"/>
              <a:t>10</a:t>
            </a:r>
          </a:p>
          <a:p>
            <a:endParaRPr lang="ja-JP" altLang="en-US" sz="2400"/>
          </a:p>
        </p:txBody>
      </p:sp>
      <p:sp>
        <p:nvSpPr>
          <p:cNvPr id="113696" name="テキスト ボックス 75"/>
          <p:cNvSpPr txBox="1">
            <a:spLocks noChangeArrowheads="1"/>
          </p:cNvSpPr>
          <p:nvPr/>
        </p:nvSpPr>
        <p:spPr bwMode="auto">
          <a:xfrm>
            <a:off x="5103813" y="5157788"/>
            <a:ext cx="355600" cy="460375"/>
          </a:xfrm>
          <a:prstGeom prst="rect">
            <a:avLst/>
          </a:prstGeom>
          <a:noFill/>
          <a:ln w="9525">
            <a:noFill/>
            <a:miter lim="800000"/>
            <a:headEnd/>
            <a:tailEnd/>
          </a:ln>
        </p:spPr>
        <p:txBody>
          <a:bodyPr wrap="none">
            <a:spAutoFit/>
          </a:bodyPr>
          <a:lstStyle/>
          <a:p>
            <a:r>
              <a:rPr lang="en-US" altLang="ja-JP" sz="2400"/>
              <a:t>6</a:t>
            </a:r>
            <a:endParaRPr lang="ja-JP" altLang="en-US" sz="2400"/>
          </a:p>
        </p:txBody>
      </p:sp>
      <p:sp>
        <p:nvSpPr>
          <p:cNvPr id="113697" name="タイトル 1"/>
          <p:cNvSpPr>
            <a:spLocks noGrp="1"/>
          </p:cNvSpPr>
          <p:nvPr>
            <p:ph type="title"/>
          </p:nvPr>
        </p:nvSpPr>
        <p:spPr/>
        <p:txBody>
          <a:bodyPr/>
          <a:lstStyle/>
          <a:p>
            <a:pPr eaLnBrk="1" hangingPunct="1"/>
            <a:r>
              <a:rPr lang="en-US" altLang="ja-JP"/>
              <a:t>2.3</a:t>
            </a:r>
            <a:r>
              <a:rPr lang="ja-JP" altLang="en-US"/>
              <a:t>　ダイキストラのアルゴリズム</a:t>
            </a:r>
          </a:p>
        </p:txBody>
      </p:sp>
    </p:spTree>
  </p:cSld>
  <p:clrMapOvr>
    <a:masterClrMapping/>
  </p:clrMapOvr>
  <p:transition advTm="14149"/>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4" name="直線コネクタ 63"/>
          <p:cNvCxnSpPr/>
          <p:nvPr/>
        </p:nvCxnSpPr>
        <p:spPr bwMode="auto">
          <a:xfrm rot="5400000">
            <a:off x="3703638" y="3429000"/>
            <a:ext cx="1441450" cy="0"/>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62" name="直線コネクタ 61"/>
          <p:cNvCxnSpPr/>
          <p:nvPr/>
        </p:nvCxnSpPr>
        <p:spPr bwMode="auto">
          <a:xfrm rot="16200000" flipH="1">
            <a:off x="4271963" y="4356100"/>
            <a:ext cx="1270000" cy="908050"/>
          </a:xfrm>
          <a:prstGeom prst="line">
            <a:avLst/>
          </a:prstGeom>
          <a:ln w="38100">
            <a:solidFill>
              <a:srgbClr val="FF0000"/>
            </a:solidFill>
          </a:ln>
        </p:spPr>
        <p:style>
          <a:lnRef idx="1">
            <a:schemeClr val="dk1"/>
          </a:lnRef>
          <a:fillRef idx="0">
            <a:schemeClr val="dk1"/>
          </a:fillRef>
          <a:effectRef idx="0">
            <a:schemeClr val="dk1"/>
          </a:effectRef>
          <a:fontRef idx="minor">
            <a:schemeClr val="tx1"/>
          </a:fontRef>
        </p:style>
      </p:cxnSp>
      <p:cxnSp>
        <p:nvCxnSpPr>
          <p:cNvPr id="9" name="直線コネクタ 8"/>
          <p:cNvCxnSpPr/>
          <p:nvPr/>
        </p:nvCxnSpPr>
        <p:spPr bwMode="auto">
          <a:xfrm>
            <a:off x="4452938" y="2733675"/>
            <a:ext cx="1412875" cy="1055688"/>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sp>
        <p:nvSpPr>
          <p:cNvPr id="114693" name="テキスト ボックス 32"/>
          <p:cNvSpPr txBox="1">
            <a:spLocks noChangeArrowheads="1"/>
          </p:cNvSpPr>
          <p:nvPr/>
        </p:nvSpPr>
        <p:spPr bwMode="auto">
          <a:xfrm>
            <a:off x="3421063" y="2751138"/>
            <a:ext cx="355600" cy="461962"/>
          </a:xfrm>
          <a:prstGeom prst="rect">
            <a:avLst/>
          </a:prstGeom>
          <a:noFill/>
          <a:ln w="9525">
            <a:noFill/>
            <a:miter lim="800000"/>
            <a:headEnd/>
            <a:tailEnd/>
          </a:ln>
        </p:spPr>
        <p:txBody>
          <a:bodyPr wrap="none">
            <a:spAutoFit/>
          </a:bodyPr>
          <a:lstStyle/>
          <a:p>
            <a:r>
              <a:rPr lang="en-US" altLang="ja-JP" sz="2400"/>
              <a:t>5</a:t>
            </a:r>
            <a:endParaRPr lang="ja-JP" altLang="en-US" sz="2400"/>
          </a:p>
        </p:txBody>
      </p:sp>
      <p:cxnSp>
        <p:nvCxnSpPr>
          <p:cNvPr id="44" name="直線コネクタ 43"/>
          <p:cNvCxnSpPr/>
          <p:nvPr/>
        </p:nvCxnSpPr>
        <p:spPr bwMode="auto">
          <a:xfrm rot="16200000" flipH="1">
            <a:off x="2579688" y="4248150"/>
            <a:ext cx="1630362" cy="763588"/>
          </a:xfrm>
          <a:prstGeom prst="line">
            <a:avLst/>
          </a:prstGeom>
          <a:ln w="38100">
            <a:solidFill>
              <a:srgbClr val="FF0000"/>
            </a:solidFill>
          </a:ln>
        </p:spPr>
        <p:style>
          <a:lnRef idx="1">
            <a:schemeClr val="dk1"/>
          </a:lnRef>
          <a:fillRef idx="0">
            <a:schemeClr val="dk1"/>
          </a:fillRef>
          <a:effectRef idx="0">
            <a:schemeClr val="dk1"/>
          </a:effectRef>
          <a:fontRef idx="minor">
            <a:schemeClr val="tx1"/>
          </a:fontRef>
        </p:style>
      </p:cxnSp>
      <p:cxnSp>
        <p:nvCxnSpPr>
          <p:cNvPr id="46" name="直線コネクタ 45"/>
          <p:cNvCxnSpPr/>
          <p:nvPr/>
        </p:nvCxnSpPr>
        <p:spPr bwMode="auto">
          <a:xfrm>
            <a:off x="3733800" y="5399088"/>
            <a:ext cx="1555750" cy="46037"/>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48" name="直線コネクタ 47"/>
          <p:cNvCxnSpPr/>
          <p:nvPr/>
        </p:nvCxnSpPr>
        <p:spPr bwMode="auto">
          <a:xfrm rot="5400000" flipH="1" flipV="1">
            <a:off x="4787106" y="4320382"/>
            <a:ext cx="1609725" cy="547688"/>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50" name="直線コネクタ 49"/>
          <p:cNvCxnSpPr/>
          <p:nvPr/>
        </p:nvCxnSpPr>
        <p:spPr bwMode="auto">
          <a:xfrm rot="10800000" flipV="1">
            <a:off x="2984500" y="2708275"/>
            <a:ext cx="1439863" cy="1081088"/>
          </a:xfrm>
          <a:prstGeom prst="line">
            <a:avLst/>
          </a:prstGeom>
          <a:ln w="38100">
            <a:solidFill>
              <a:srgbClr val="FF0000"/>
            </a:solidFill>
          </a:ln>
        </p:spPr>
        <p:style>
          <a:lnRef idx="1">
            <a:schemeClr val="dk1"/>
          </a:lnRef>
          <a:fillRef idx="0">
            <a:schemeClr val="dk1"/>
          </a:fillRef>
          <a:effectRef idx="0">
            <a:schemeClr val="dk1"/>
          </a:effectRef>
          <a:fontRef idx="minor">
            <a:schemeClr val="tx1"/>
          </a:fontRef>
        </p:style>
      </p:cxnSp>
      <p:cxnSp>
        <p:nvCxnSpPr>
          <p:cNvPr id="52" name="直線コネクタ 51"/>
          <p:cNvCxnSpPr/>
          <p:nvPr/>
        </p:nvCxnSpPr>
        <p:spPr bwMode="auto">
          <a:xfrm>
            <a:off x="3057525" y="3789363"/>
            <a:ext cx="1366838" cy="406400"/>
          </a:xfrm>
          <a:prstGeom prst="line">
            <a:avLst/>
          </a:prstGeom>
          <a:ln w="38100">
            <a:solidFill>
              <a:srgbClr val="FF0000"/>
            </a:solidFill>
          </a:ln>
        </p:spPr>
        <p:style>
          <a:lnRef idx="1">
            <a:schemeClr val="dk1"/>
          </a:lnRef>
          <a:fillRef idx="0">
            <a:schemeClr val="dk1"/>
          </a:fillRef>
          <a:effectRef idx="0">
            <a:schemeClr val="dk1"/>
          </a:effectRef>
          <a:fontRef idx="minor">
            <a:schemeClr val="tx1"/>
          </a:fontRef>
        </p:style>
      </p:cxnSp>
      <p:cxnSp>
        <p:nvCxnSpPr>
          <p:cNvPr id="54" name="直線コネクタ 53"/>
          <p:cNvCxnSpPr/>
          <p:nvPr/>
        </p:nvCxnSpPr>
        <p:spPr bwMode="auto">
          <a:xfrm rot="5400000" flipH="1" flipV="1">
            <a:off x="3431382" y="4452143"/>
            <a:ext cx="1295400" cy="690563"/>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sp>
        <p:nvSpPr>
          <p:cNvPr id="21" name="円/楕円 20"/>
          <p:cNvSpPr>
            <a:spLocks noChangeAspect="1"/>
          </p:cNvSpPr>
          <p:nvPr/>
        </p:nvSpPr>
        <p:spPr bwMode="auto">
          <a:xfrm>
            <a:off x="4137025" y="2420938"/>
            <a:ext cx="601663" cy="604837"/>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6" name="円/楕円 35"/>
          <p:cNvSpPr>
            <a:spLocks noChangeAspect="1"/>
          </p:cNvSpPr>
          <p:nvPr/>
        </p:nvSpPr>
        <p:spPr bwMode="auto">
          <a:xfrm>
            <a:off x="2700338" y="3500438"/>
            <a:ext cx="600075" cy="604837"/>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7" name="円/楕円 36"/>
          <p:cNvSpPr>
            <a:spLocks noChangeAspect="1"/>
          </p:cNvSpPr>
          <p:nvPr/>
        </p:nvSpPr>
        <p:spPr bwMode="auto">
          <a:xfrm>
            <a:off x="3419475" y="5084763"/>
            <a:ext cx="601663" cy="604837"/>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8" name="円/楕円 37"/>
          <p:cNvSpPr>
            <a:spLocks noChangeAspect="1"/>
          </p:cNvSpPr>
          <p:nvPr/>
        </p:nvSpPr>
        <p:spPr bwMode="auto">
          <a:xfrm>
            <a:off x="4137025" y="3860800"/>
            <a:ext cx="601663" cy="606425"/>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4" name="円/楕円 33"/>
          <p:cNvSpPr>
            <a:spLocks noChangeAspect="1"/>
          </p:cNvSpPr>
          <p:nvPr/>
        </p:nvSpPr>
        <p:spPr bwMode="auto">
          <a:xfrm>
            <a:off x="5576888" y="3500438"/>
            <a:ext cx="601662" cy="606425"/>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5" name="円/楕円 34"/>
          <p:cNvSpPr>
            <a:spLocks noChangeAspect="1"/>
          </p:cNvSpPr>
          <p:nvPr/>
        </p:nvSpPr>
        <p:spPr bwMode="auto">
          <a:xfrm>
            <a:off x="5003800" y="5084763"/>
            <a:ext cx="601663" cy="606425"/>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14706" name="テキスト ボックス 55"/>
          <p:cNvSpPr txBox="1">
            <a:spLocks noChangeArrowheads="1"/>
          </p:cNvSpPr>
          <p:nvPr/>
        </p:nvSpPr>
        <p:spPr bwMode="auto">
          <a:xfrm>
            <a:off x="3573463" y="3543300"/>
            <a:ext cx="355600" cy="461963"/>
          </a:xfrm>
          <a:prstGeom prst="rect">
            <a:avLst/>
          </a:prstGeom>
          <a:noFill/>
          <a:ln w="9525">
            <a:noFill/>
            <a:miter lim="800000"/>
            <a:headEnd/>
            <a:tailEnd/>
          </a:ln>
        </p:spPr>
        <p:txBody>
          <a:bodyPr wrap="none">
            <a:spAutoFit/>
          </a:bodyPr>
          <a:lstStyle/>
          <a:p>
            <a:r>
              <a:rPr lang="en-US" altLang="ja-JP" sz="2400"/>
              <a:t>4</a:t>
            </a:r>
            <a:endParaRPr lang="ja-JP" altLang="en-US" sz="2400"/>
          </a:p>
        </p:txBody>
      </p:sp>
      <p:sp>
        <p:nvSpPr>
          <p:cNvPr id="114707" name="テキスト ボックス 56"/>
          <p:cNvSpPr txBox="1">
            <a:spLocks noChangeArrowheads="1"/>
          </p:cNvSpPr>
          <p:nvPr/>
        </p:nvSpPr>
        <p:spPr bwMode="auto">
          <a:xfrm>
            <a:off x="3776663" y="4437063"/>
            <a:ext cx="357187" cy="461962"/>
          </a:xfrm>
          <a:prstGeom prst="rect">
            <a:avLst/>
          </a:prstGeom>
          <a:noFill/>
          <a:ln w="9525">
            <a:noFill/>
            <a:miter lim="800000"/>
            <a:headEnd/>
            <a:tailEnd/>
          </a:ln>
        </p:spPr>
        <p:txBody>
          <a:bodyPr wrap="none">
            <a:spAutoFit/>
          </a:bodyPr>
          <a:lstStyle/>
          <a:p>
            <a:r>
              <a:rPr lang="en-US" altLang="ja-JP" sz="2400"/>
              <a:t>3</a:t>
            </a:r>
            <a:endParaRPr lang="ja-JP" altLang="en-US" sz="2400"/>
          </a:p>
        </p:txBody>
      </p:sp>
      <p:sp>
        <p:nvSpPr>
          <p:cNvPr id="114708" name="テキスト ボックス 57"/>
          <p:cNvSpPr txBox="1">
            <a:spLocks noChangeArrowheads="1"/>
          </p:cNvSpPr>
          <p:nvPr/>
        </p:nvSpPr>
        <p:spPr bwMode="auto">
          <a:xfrm>
            <a:off x="2984500" y="4406900"/>
            <a:ext cx="357188" cy="461963"/>
          </a:xfrm>
          <a:prstGeom prst="rect">
            <a:avLst/>
          </a:prstGeom>
          <a:noFill/>
          <a:ln w="9525">
            <a:noFill/>
            <a:miter lim="800000"/>
            <a:headEnd/>
            <a:tailEnd/>
          </a:ln>
        </p:spPr>
        <p:txBody>
          <a:bodyPr wrap="none">
            <a:spAutoFit/>
          </a:bodyPr>
          <a:lstStyle/>
          <a:p>
            <a:r>
              <a:rPr lang="en-US" altLang="ja-JP" sz="2400"/>
              <a:t>2</a:t>
            </a:r>
            <a:endParaRPr lang="ja-JP" altLang="en-US" sz="2400"/>
          </a:p>
        </p:txBody>
      </p:sp>
      <p:sp>
        <p:nvSpPr>
          <p:cNvPr id="114709" name="テキスト ボックス 58"/>
          <p:cNvSpPr txBox="1">
            <a:spLocks noChangeArrowheads="1"/>
          </p:cNvSpPr>
          <p:nvPr/>
        </p:nvSpPr>
        <p:spPr bwMode="auto">
          <a:xfrm>
            <a:off x="5073650" y="2708275"/>
            <a:ext cx="355600" cy="461963"/>
          </a:xfrm>
          <a:prstGeom prst="rect">
            <a:avLst/>
          </a:prstGeom>
          <a:noFill/>
          <a:ln w="9525">
            <a:noFill/>
            <a:miter lim="800000"/>
            <a:headEnd/>
            <a:tailEnd/>
          </a:ln>
        </p:spPr>
        <p:txBody>
          <a:bodyPr wrap="none">
            <a:spAutoFit/>
          </a:bodyPr>
          <a:lstStyle/>
          <a:p>
            <a:r>
              <a:rPr lang="en-US" altLang="ja-JP" sz="2400"/>
              <a:t>6</a:t>
            </a:r>
            <a:endParaRPr lang="ja-JP" altLang="en-US" sz="2400"/>
          </a:p>
        </p:txBody>
      </p:sp>
      <p:sp>
        <p:nvSpPr>
          <p:cNvPr id="114710" name="テキスト ボックス 59"/>
          <p:cNvSpPr txBox="1">
            <a:spLocks noChangeArrowheads="1"/>
          </p:cNvSpPr>
          <p:nvPr/>
        </p:nvSpPr>
        <p:spPr bwMode="auto">
          <a:xfrm>
            <a:off x="4497388" y="3255963"/>
            <a:ext cx="355600" cy="460375"/>
          </a:xfrm>
          <a:prstGeom prst="rect">
            <a:avLst/>
          </a:prstGeom>
          <a:noFill/>
          <a:ln w="9525">
            <a:noFill/>
            <a:miter lim="800000"/>
            <a:headEnd/>
            <a:tailEnd/>
          </a:ln>
        </p:spPr>
        <p:txBody>
          <a:bodyPr wrap="none">
            <a:spAutoFit/>
          </a:bodyPr>
          <a:lstStyle/>
          <a:p>
            <a:r>
              <a:rPr lang="en-US" altLang="ja-JP" sz="2400"/>
              <a:t>2</a:t>
            </a:r>
            <a:endParaRPr lang="ja-JP" altLang="en-US" sz="2400"/>
          </a:p>
        </p:txBody>
      </p:sp>
      <p:sp>
        <p:nvSpPr>
          <p:cNvPr id="114711" name="テキスト ボックス 60"/>
          <p:cNvSpPr txBox="1">
            <a:spLocks noChangeArrowheads="1"/>
          </p:cNvSpPr>
          <p:nvPr/>
        </p:nvSpPr>
        <p:spPr bwMode="auto">
          <a:xfrm>
            <a:off x="4860925" y="4406900"/>
            <a:ext cx="355600" cy="461963"/>
          </a:xfrm>
          <a:prstGeom prst="rect">
            <a:avLst/>
          </a:prstGeom>
          <a:noFill/>
          <a:ln w="9525">
            <a:noFill/>
            <a:miter lim="800000"/>
            <a:headEnd/>
            <a:tailEnd/>
          </a:ln>
        </p:spPr>
        <p:txBody>
          <a:bodyPr wrap="none">
            <a:spAutoFit/>
          </a:bodyPr>
          <a:lstStyle/>
          <a:p>
            <a:r>
              <a:rPr lang="en-US" altLang="ja-JP" sz="2400"/>
              <a:t>2</a:t>
            </a:r>
            <a:endParaRPr lang="ja-JP" altLang="en-US" sz="2400"/>
          </a:p>
        </p:txBody>
      </p:sp>
      <p:sp>
        <p:nvSpPr>
          <p:cNvPr id="114712" name="テキスト ボックス 66"/>
          <p:cNvSpPr txBox="1">
            <a:spLocks noChangeArrowheads="1"/>
          </p:cNvSpPr>
          <p:nvPr/>
        </p:nvSpPr>
        <p:spPr bwMode="auto">
          <a:xfrm>
            <a:off x="4352925" y="5414963"/>
            <a:ext cx="355600" cy="461962"/>
          </a:xfrm>
          <a:prstGeom prst="rect">
            <a:avLst/>
          </a:prstGeom>
          <a:noFill/>
          <a:ln w="9525">
            <a:noFill/>
            <a:miter lim="800000"/>
            <a:headEnd/>
            <a:tailEnd/>
          </a:ln>
        </p:spPr>
        <p:txBody>
          <a:bodyPr wrap="none">
            <a:spAutoFit/>
          </a:bodyPr>
          <a:lstStyle/>
          <a:p>
            <a:r>
              <a:rPr lang="en-US" altLang="ja-JP" sz="2400"/>
              <a:t>6</a:t>
            </a:r>
            <a:endParaRPr lang="ja-JP" altLang="en-US" sz="2400"/>
          </a:p>
        </p:txBody>
      </p:sp>
      <p:sp>
        <p:nvSpPr>
          <p:cNvPr id="114713" name="テキスト ボックス 67"/>
          <p:cNvSpPr txBox="1">
            <a:spLocks noChangeArrowheads="1"/>
          </p:cNvSpPr>
          <p:nvPr/>
        </p:nvSpPr>
        <p:spPr bwMode="auto">
          <a:xfrm>
            <a:off x="5653088" y="4406900"/>
            <a:ext cx="355600" cy="461963"/>
          </a:xfrm>
          <a:prstGeom prst="rect">
            <a:avLst/>
          </a:prstGeom>
          <a:noFill/>
          <a:ln w="9525">
            <a:noFill/>
            <a:miter lim="800000"/>
            <a:headEnd/>
            <a:tailEnd/>
          </a:ln>
        </p:spPr>
        <p:txBody>
          <a:bodyPr wrap="none">
            <a:spAutoFit/>
          </a:bodyPr>
          <a:lstStyle/>
          <a:p>
            <a:r>
              <a:rPr lang="en-US" altLang="ja-JP" sz="2400"/>
              <a:t>4</a:t>
            </a:r>
            <a:endParaRPr lang="ja-JP" altLang="en-US" sz="2400"/>
          </a:p>
        </p:txBody>
      </p:sp>
      <p:sp>
        <p:nvSpPr>
          <p:cNvPr id="114714" name="テキスト ボックス 68"/>
          <p:cNvSpPr txBox="1">
            <a:spLocks noChangeArrowheads="1"/>
          </p:cNvSpPr>
          <p:nvPr/>
        </p:nvSpPr>
        <p:spPr bwMode="auto">
          <a:xfrm>
            <a:off x="2411413" y="3357563"/>
            <a:ext cx="338137" cy="460375"/>
          </a:xfrm>
          <a:prstGeom prst="rect">
            <a:avLst/>
          </a:prstGeom>
          <a:noFill/>
          <a:ln w="9525">
            <a:noFill/>
            <a:miter lim="800000"/>
            <a:headEnd/>
            <a:tailEnd/>
          </a:ln>
        </p:spPr>
        <p:txBody>
          <a:bodyPr wrap="none">
            <a:spAutoFit/>
          </a:bodyPr>
          <a:lstStyle/>
          <a:p>
            <a:r>
              <a:rPr lang="en-US" altLang="ja-JP" sz="2400"/>
              <a:t>x</a:t>
            </a:r>
            <a:endParaRPr lang="ja-JP" altLang="en-US" sz="2400"/>
          </a:p>
        </p:txBody>
      </p:sp>
      <p:sp>
        <p:nvSpPr>
          <p:cNvPr id="114715" name="テキスト ボックス 70"/>
          <p:cNvSpPr txBox="1">
            <a:spLocks noChangeArrowheads="1"/>
          </p:cNvSpPr>
          <p:nvPr/>
        </p:nvSpPr>
        <p:spPr bwMode="auto">
          <a:xfrm>
            <a:off x="2794000" y="3543300"/>
            <a:ext cx="355600" cy="461963"/>
          </a:xfrm>
          <a:prstGeom prst="rect">
            <a:avLst/>
          </a:prstGeom>
          <a:noFill/>
          <a:ln w="9525">
            <a:noFill/>
            <a:miter lim="800000"/>
            <a:headEnd/>
            <a:tailEnd/>
          </a:ln>
        </p:spPr>
        <p:txBody>
          <a:bodyPr wrap="none">
            <a:spAutoFit/>
          </a:bodyPr>
          <a:lstStyle/>
          <a:p>
            <a:r>
              <a:rPr lang="en-US" altLang="ja-JP" sz="2400"/>
              <a:t>0</a:t>
            </a:r>
            <a:endParaRPr lang="ja-JP" altLang="en-US" sz="2400"/>
          </a:p>
        </p:txBody>
      </p:sp>
      <p:sp>
        <p:nvSpPr>
          <p:cNvPr id="114716" name="テキスト ボックス 71"/>
          <p:cNvSpPr txBox="1">
            <a:spLocks noChangeArrowheads="1"/>
          </p:cNvSpPr>
          <p:nvPr/>
        </p:nvSpPr>
        <p:spPr bwMode="auto">
          <a:xfrm>
            <a:off x="4284663" y="2463800"/>
            <a:ext cx="355600" cy="460375"/>
          </a:xfrm>
          <a:prstGeom prst="rect">
            <a:avLst/>
          </a:prstGeom>
          <a:noFill/>
          <a:ln w="9525">
            <a:noFill/>
            <a:miter lim="800000"/>
            <a:headEnd/>
            <a:tailEnd/>
          </a:ln>
        </p:spPr>
        <p:txBody>
          <a:bodyPr wrap="none">
            <a:spAutoFit/>
          </a:bodyPr>
          <a:lstStyle/>
          <a:p>
            <a:r>
              <a:rPr lang="en-US" altLang="ja-JP" sz="2400"/>
              <a:t>5</a:t>
            </a:r>
            <a:endParaRPr lang="ja-JP" altLang="en-US" sz="2400"/>
          </a:p>
        </p:txBody>
      </p:sp>
      <p:sp>
        <p:nvSpPr>
          <p:cNvPr id="114717" name="テキスト ボックス 72"/>
          <p:cNvSpPr txBox="1">
            <a:spLocks noChangeArrowheads="1"/>
          </p:cNvSpPr>
          <p:nvPr/>
        </p:nvSpPr>
        <p:spPr bwMode="auto">
          <a:xfrm>
            <a:off x="4240213" y="3975100"/>
            <a:ext cx="355600" cy="461963"/>
          </a:xfrm>
          <a:prstGeom prst="rect">
            <a:avLst/>
          </a:prstGeom>
          <a:noFill/>
          <a:ln w="9525">
            <a:noFill/>
            <a:miter lim="800000"/>
            <a:headEnd/>
            <a:tailEnd/>
          </a:ln>
        </p:spPr>
        <p:txBody>
          <a:bodyPr wrap="none">
            <a:spAutoFit/>
          </a:bodyPr>
          <a:lstStyle/>
          <a:p>
            <a:r>
              <a:rPr lang="en-US" altLang="ja-JP" sz="2400"/>
              <a:t>4</a:t>
            </a:r>
            <a:endParaRPr lang="ja-JP" altLang="en-US" sz="2400"/>
          </a:p>
        </p:txBody>
      </p:sp>
      <p:sp>
        <p:nvSpPr>
          <p:cNvPr id="114718" name="テキスト ボックス 73"/>
          <p:cNvSpPr txBox="1">
            <a:spLocks noChangeArrowheads="1"/>
          </p:cNvSpPr>
          <p:nvPr/>
        </p:nvSpPr>
        <p:spPr bwMode="auto">
          <a:xfrm>
            <a:off x="3519488" y="5157788"/>
            <a:ext cx="355600" cy="460375"/>
          </a:xfrm>
          <a:prstGeom prst="rect">
            <a:avLst/>
          </a:prstGeom>
          <a:noFill/>
          <a:ln w="9525">
            <a:noFill/>
            <a:miter lim="800000"/>
            <a:headEnd/>
            <a:tailEnd/>
          </a:ln>
        </p:spPr>
        <p:txBody>
          <a:bodyPr wrap="none">
            <a:spAutoFit/>
          </a:bodyPr>
          <a:lstStyle/>
          <a:p>
            <a:r>
              <a:rPr lang="en-US" altLang="ja-JP" sz="2400"/>
              <a:t>2</a:t>
            </a:r>
            <a:endParaRPr lang="ja-JP" altLang="en-US" sz="2400"/>
          </a:p>
        </p:txBody>
      </p:sp>
      <p:sp>
        <p:nvSpPr>
          <p:cNvPr id="114719" name="テキスト ボックス 74"/>
          <p:cNvSpPr txBox="1">
            <a:spLocks noChangeArrowheads="1"/>
          </p:cNvSpPr>
          <p:nvPr/>
        </p:nvSpPr>
        <p:spPr bwMode="auto">
          <a:xfrm>
            <a:off x="5651500" y="3573463"/>
            <a:ext cx="528638" cy="830262"/>
          </a:xfrm>
          <a:prstGeom prst="rect">
            <a:avLst/>
          </a:prstGeom>
          <a:noFill/>
          <a:ln w="9525">
            <a:noFill/>
            <a:miter lim="800000"/>
            <a:headEnd/>
            <a:tailEnd/>
          </a:ln>
        </p:spPr>
        <p:txBody>
          <a:bodyPr wrap="none">
            <a:spAutoFit/>
          </a:bodyPr>
          <a:lstStyle/>
          <a:p>
            <a:r>
              <a:rPr lang="en-US" altLang="ja-JP" sz="2400"/>
              <a:t>10</a:t>
            </a:r>
          </a:p>
          <a:p>
            <a:endParaRPr lang="ja-JP" altLang="en-US" sz="2400"/>
          </a:p>
        </p:txBody>
      </p:sp>
      <p:sp>
        <p:nvSpPr>
          <p:cNvPr id="114720" name="テキスト ボックス 75"/>
          <p:cNvSpPr txBox="1">
            <a:spLocks noChangeArrowheads="1"/>
          </p:cNvSpPr>
          <p:nvPr/>
        </p:nvSpPr>
        <p:spPr bwMode="auto">
          <a:xfrm>
            <a:off x="5103813" y="5157788"/>
            <a:ext cx="355600" cy="460375"/>
          </a:xfrm>
          <a:prstGeom prst="rect">
            <a:avLst/>
          </a:prstGeom>
          <a:noFill/>
          <a:ln w="9525">
            <a:noFill/>
            <a:miter lim="800000"/>
            <a:headEnd/>
            <a:tailEnd/>
          </a:ln>
        </p:spPr>
        <p:txBody>
          <a:bodyPr wrap="none">
            <a:spAutoFit/>
          </a:bodyPr>
          <a:lstStyle/>
          <a:p>
            <a:r>
              <a:rPr lang="en-US" altLang="ja-JP" sz="2400"/>
              <a:t>6</a:t>
            </a:r>
            <a:endParaRPr lang="ja-JP" altLang="en-US" sz="2400"/>
          </a:p>
        </p:txBody>
      </p:sp>
      <p:sp>
        <p:nvSpPr>
          <p:cNvPr id="114721" name="タイトル 1"/>
          <p:cNvSpPr>
            <a:spLocks noGrp="1"/>
          </p:cNvSpPr>
          <p:nvPr>
            <p:ph type="title"/>
          </p:nvPr>
        </p:nvSpPr>
        <p:spPr/>
        <p:txBody>
          <a:bodyPr/>
          <a:lstStyle/>
          <a:p>
            <a:pPr eaLnBrk="1" hangingPunct="1"/>
            <a:r>
              <a:rPr lang="en-US" altLang="ja-JP"/>
              <a:t>2.3</a:t>
            </a:r>
            <a:r>
              <a:rPr lang="ja-JP" altLang="en-US"/>
              <a:t>　ダイキストラのアルゴリズム</a:t>
            </a:r>
          </a:p>
        </p:txBody>
      </p:sp>
    </p:spTree>
  </p:cSld>
  <p:clrMapOvr>
    <a:masterClrMapping/>
  </p:clrMapOvr>
  <p:transition advTm="14149"/>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4" name="直線コネクタ 63"/>
          <p:cNvCxnSpPr/>
          <p:nvPr/>
        </p:nvCxnSpPr>
        <p:spPr bwMode="auto">
          <a:xfrm rot="5400000">
            <a:off x="3703638" y="3429000"/>
            <a:ext cx="1441450" cy="0"/>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62" name="直線コネクタ 61"/>
          <p:cNvCxnSpPr/>
          <p:nvPr/>
        </p:nvCxnSpPr>
        <p:spPr bwMode="auto">
          <a:xfrm rot="16200000" flipH="1">
            <a:off x="4271963" y="4356100"/>
            <a:ext cx="1270000" cy="908050"/>
          </a:xfrm>
          <a:prstGeom prst="line">
            <a:avLst/>
          </a:prstGeom>
          <a:ln w="38100">
            <a:solidFill>
              <a:srgbClr val="FF0000"/>
            </a:solidFill>
          </a:ln>
        </p:spPr>
        <p:style>
          <a:lnRef idx="1">
            <a:schemeClr val="dk1"/>
          </a:lnRef>
          <a:fillRef idx="0">
            <a:schemeClr val="dk1"/>
          </a:fillRef>
          <a:effectRef idx="0">
            <a:schemeClr val="dk1"/>
          </a:effectRef>
          <a:fontRef idx="minor">
            <a:schemeClr val="tx1"/>
          </a:fontRef>
        </p:style>
      </p:cxnSp>
      <p:cxnSp>
        <p:nvCxnSpPr>
          <p:cNvPr id="9" name="直線コネクタ 8"/>
          <p:cNvCxnSpPr/>
          <p:nvPr/>
        </p:nvCxnSpPr>
        <p:spPr bwMode="auto">
          <a:xfrm>
            <a:off x="4452938" y="2733675"/>
            <a:ext cx="1412875" cy="1055688"/>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sp>
        <p:nvSpPr>
          <p:cNvPr id="115717" name="テキスト ボックス 32"/>
          <p:cNvSpPr txBox="1">
            <a:spLocks noChangeArrowheads="1"/>
          </p:cNvSpPr>
          <p:nvPr/>
        </p:nvSpPr>
        <p:spPr bwMode="auto">
          <a:xfrm>
            <a:off x="3421063" y="2751138"/>
            <a:ext cx="355600" cy="461962"/>
          </a:xfrm>
          <a:prstGeom prst="rect">
            <a:avLst/>
          </a:prstGeom>
          <a:noFill/>
          <a:ln w="9525">
            <a:noFill/>
            <a:miter lim="800000"/>
            <a:headEnd/>
            <a:tailEnd/>
          </a:ln>
        </p:spPr>
        <p:txBody>
          <a:bodyPr wrap="none">
            <a:spAutoFit/>
          </a:bodyPr>
          <a:lstStyle/>
          <a:p>
            <a:r>
              <a:rPr lang="en-US" altLang="ja-JP" sz="2400"/>
              <a:t>5</a:t>
            </a:r>
            <a:endParaRPr lang="ja-JP" altLang="en-US" sz="2400"/>
          </a:p>
        </p:txBody>
      </p:sp>
      <p:cxnSp>
        <p:nvCxnSpPr>
          <p:cNvPr id="44" name="直線コネクタ 43"/>
          <p:cNvCxnSpPr/>
          <p:nvPr/>
        </p:nvCxnSpPr>
        <p:spPr bwMode="auto">
          <a:xfrm rot="16200000" flipH="1">
            <a:off x="2579688" y="4248150"/>
            <a:ext cx="1630362" cy="763588"/>
          </a:xfrm>
          <a:prstGeom prst="line">
            <a:avLst/>
          </a:prstGeom>
          <a:ln w="38100">
            <a:solidFill>
              <a:srgbClr val="FF0000"/>
            </a:solidFill>
          </a:ln>
        </p:spPr>
        <p:style>
          <a:lnRef idx="1">
            <a:schemeClr val="dk1"/>
          </a:lnRef>
          <a:fillRef idx="0">
            <a:schemeClr val="dk1"/>
          </a:fillRef>
          <a:effectRef idx="0">
            <a:schemeClr val="dk1"/>
          </a:effectRef>
          <a:fontRef idx="minor">
            <a:schemeClr val="tx1"/>
          </a:fontRef>
        </p:style>
      </p:cxnSp>
      <p:cxnSp>
        <p:nvCxnSpPr>
          <p:cNvPr id="46" name="直線コネクタ 45"/>
          <p:cNvCxnSpPr/>
          <p:nvPr/>
        </p:nvCxnSpPr>
        <p:spPr bwMode="auto">
          <a:xfrm>
            <a:off x="3733800" y="5399088"/>
            <a:ext cx="1555750" cy="46037"/>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48" name="直線コネクタ 47"/>
          <p:cNvCxnSpPr/>
          <p:nvPr/>
        </p:nvCxnSpPr>
        <p:spPr bwMode="auto">
          <a:xfrm rot="5400000" flipH="1" flipV="1">
            <a:off x="4787106" y="4320382"/>
            <a:ext cx="1609725" cy="547688"/>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50" name="直線コネクタ 49"/>
          <p:cNvCxnSpPr/>
          <p:nvPr/>
        </p:nvCxnSpPr>
        <p:spPr bwMode="auto">
          <a:xfrm rot="10800000" flipV="1">
            <a:off x="2984500" y="2708275"/>
            <a:ext cx="1439863" cy="1081088"/>
          </a:xfrm>
          <a:prstGeom prst="line">
            <a:avLst/>
          </a:prstGeom>
          <a:ln w="38100">
            <a:solidFill>
              <a:srgbClr val="FF0000"/>
            </a:solidFill>
          </a:ln>
        </p:spPr>
        <p:style>
          <a:lnRef idx="1">
            <a:schemeClr val="dk1"/>
          </a:lnRef>
          <a:fillRef idx="0">
            <a:schemeClr val="dk1"/>
          </a:fillRef>
          <a:effectRef idx="0">
            <a:schemeClr val="dk1"/>
          </a:effectRef>
          <a:fontRef idx="minor">
            <a:schemeClr val="tx1"/>
          </a:fontRef>
        </p:style>
      </p:cxnSp>
      <p:cxnSp>
        <p:nvCxnSpPr>
          <p:cNvPr id="52" name="直線コネクタ 51"/>
          <p:cNvCxnSpPr/>
          <p:nvPr/>
        </p:nvCxnSpPr>
        <p:spPr bwMode="auto">
          <a:xfrm>
            <a:off x="3057525" y="3789363"/>
            <a:ext cx="1366838" cy="406400"/>
          </a:xfrm>
          <a:prstGeom prst="line">
            <a:avLst/>
          </a:prstGeom>
          <a:ln w="38100">
            <a:solidFill>
              <a:srgbClr val="FF0000"/>
            </a:solidFill>
          </a:ln>
        </p:spPr>
        <p:style>
          <a:lnRef idx="1">
            <a:schemeClr val="dk1"/>
          </a:lnRef>
          <a:fillRef idx="0">
            <a:schemeClr val="dk1"/>
          </a:fillRef>
          <a:effectRef idx="0">
            <a:schemeClr val="dk1"/>
          </a:effectRef>
          <a:fontRef idx="minor">
            <a:schemeClr val="tx1"/>
          </a:fontRef>
        </p:style>
      </p:cxnSp>
      <p:cxnSp>
        <p:nvCxnSpPr>
          <p:cNvPr id="54" name="直線コネクタ 53"/>
          <p:cNvCxnSpPr/>
          <p:nvPr/>
        </p:nvCxnSpPr>
        <p:spPr bwMode="auto">
          <a:xfrm rot="5400000" flipH="1" flipV="1">
            <a:off x="3431382" y="4452143"/>
            <a:ext cx="1295400" cy="690563"/>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sp>
        <p:nvSpPr>
          <p:cNvPr id="21" name="円/楕円 20"/>
          <p:cNvSpPr>
            <a:spLocks noChangeAspect="1"/>
          </p:cNvSpPr>
          <p:nvPr/>
        </p:nvSpPr>
        <p:spPr bwMode="auto">
          <a:xfrm>
            <a:off x="4137025" y="2420938"/>
            <a:ext cx="601663" cy="604837"/>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6" name="円/楕円 35"/>
          <p:cNvSpPr>
            <a:spLocks noChangeAspect="1"/>
          </p:cNvSpPr>
          <p:nvPr/>
        </p:nvSpPr>
        <p:spPr bwMode="auto">
          <a:xfrm>
            <a:off x="2700338" y="3500438"/>
            <a:ext cx="600075" cy="604837"/>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7" name="円/楕円 36"/>
          <p:cNvSpPr>
            <a:spLocks noChangeAspect="1"/>
          </p:cNvSpPr>
          <p:nvPr/>
        </p:nvSpPr>
        <p:spPr bwMode="auto">
          <a:xfrm>
            <a:off x="3419475" y="5084763"/>
            <a:ext cx="601663" cy="604837"/>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8" name="円/楕円 37"/>
          <p:cNvSpPr>
            <a:spLocks noChangeAspect="1"/>
          </p:cNvSpPr>
          <p:nvPr/>
        </p:nvSpPr>
        <p:spPr bwMode="auto">
          <a:xfrm>
            <a:off x="4137025" y="3860800"/>
            <a:ext cx="601663" cy="606425"/>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4" name="円/楕円 33"/>
          <p:cNvSpPr>
            <a:spLocks noChangeAspect="1"/>
          </p:cNvSpPr>
          <p:nvPr/>
        </p:nvSpPr>
        <p:spPr bwMode="auto">
          <a:xfrm>
            <a:off x="5576888" y="3500438"/>
            <a:ext cx="601662" cy="606425"/>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5" name="円/楕円 34"/>
          <p:cNvSpPr>
            <a:spLocks noChangeAspect="1"/>
          </p:cNvSpPr>
          <p:nvPr/>
        </p:nvSpPr>
        <p:spPr bwMode="auto">
          <a:xfrm>
            <a:off x="5003800" y="5084763"/>
            <a:ext cx="601663" cy="606425"/>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15730" name="テキスト ボックス 55"/>
          <p:cNvSpPr txBox="1">
            <a:spLocks noChangeArrowheads="1"/>
          </p:cNvSpPr>
          <p:nvPr/>
        </p:nvSpPr>
        <p:spPr bwMode="auto">
          <a:xfrm>
            <a:off x="3573463" y="3543300"/>
            <a:ext cx="355600" cy="461963"/>
          </a:xfrm>
          <a:prstGeom prst="rect">
            <a:avLst/>
          </a:prstGeom>
          <a:noFill/>
          <a:ln w="9525">
            <a:noFill/>
            <a:miter lim="800000"/>
            <a:headEnd/>
            <a:tailEnd/>
          </a:ln>
        </p:spPr>
        <p:txBody>
          <a:bodyPr wrap="none">
            <a:spAutoFit/>
          </a:bodyPr>
          <a:lstStyle/>
          <a:p>
            <a:r>
              <a:rPr lang="en-US" altLang="ja-JP" sz="2400"/>
              <a:t>4</a:t>
            </a:r>
            <a:endParaRPr lang="ja-JP" altLang="en-US" sz="2400"/>
          </a:p>
        </p:txBody>
      </p:sp>
      <p:sp>
        <p:nvSpPr>
          <p:cNvPr id="115731" name="テキスト ボックス 56"/>
          <p:cNvSpPr txBox="1">
            <a:spLocks noChangeArrowheads="1"/>
          </p:cNvSpPr>
          <p:nvPr/>
        </p:nvSpPr>
        <p:spPr bwMode="auto">
          <a:xfrm>
            <a:off x="3776663" y="4437063"/>
            <a:ext cx="357187" cy="461962"/>
          </a:xfrm>
          <a:prstGeom prst="rect">
            <a:avLst/>
          </a:prstGeom>
          <a:noFill/>
          <a:ln w="9525">
            <a:noFill/>
            <a:miter lim="800000"/>
            <a:headEnd/>
            <a:tailEnd/>
          </a:ln>
        </p:spPr>
        <p:txBody>
          <a:bodyPr wrap="none">
            <a:spAutoFit/>
          </a:bodyPr>
          <a:lstStyle/>
          <a:p>
            <a:r>
              <a:rPr lang="en-US" altLang="ja-JP" sz="2400"/>
              <a:t>3</a:t>
            </a:r>
            <a:endParaRPr lang="ja-JP" altLang="en-US" sz="2400"/>
          </a:p>
        </p:txBody>
      </p:sp>
      <p:sp>
        <p:nvSpPr>
          <p:cNvPr id="115732" name="テキスト ボックス 57"/>
          <p:cNvSpPr txBox="1">
            <a:spLocks noChangeArrowheads="1"/>
          </p:cNvSpPr>
          <p:nvPr/>
        </p:nvSpPr>
        <p:spPr bwMode="auto">
          <a:xfrm>
            <a:off x="2984500" y="4406900"/>
            <a:ext cx="357188" cy="461963"/>
          </a:xfrm>
          <a:prstGeom prst="rect">
            <a:avLst/>
          </a:prstGeom>
          <a:noFill/>
          <a:ln w="9525">
            <a:noFill/>
            <a:miter lim="800000"/>
            <a:headEnd/>
            <a:tailEnd/>
          </a:ln>
        </p:spPr>
        <p:txBody>
          <a:bodyPr wrap="none">
            <a:spAutoFit/>
          </a:bodyPr>
          <a:lstStyle/>
          <a:p>
            <a:r>
              <a:rPr lang="en-US" altLang="ja-JP" sz="2400"/>
              <a:t>2</a:t>
            </a:r>
            <a:endParaRPr lang="ja-JP" altLang="en-US" sz="2400"/>
          </a:p>
        </p:txBody>
      </p:sp>
      <p:sp>
        <p:nvSpPr>
          <p:cNvPr id="115733" name="テキスト ボックス 58"/>
          <p:cNvSpPr txBox="1">
            <a:spLocks noChangeArrowheads="1"/>
          </p:cNvSpPr>
          <p:nvPr/>
        </p:nvSpPr>
        <p:spPr bwMode="auto">
          <a:xfrm>
            <a:off x="5073650" y="2708275"/>
            <a:ext cx="355600" cy="461963"/>
          </a:xfrm>
          <a:prstGeom prst="rect">
            <a:avLst/>
          </a:prstGeom>
          <a:noFill/>
          <a:ln w="9525">
            <a:noFill/>
            <a:miter lim="800000"/>
            <a:headEnd/>
            <a:tailEnd/>
          </a:ln>
        </p:spPr>
        <p:txBody>
          <a:bodyPr wrap="none">
            <a:spAutoFit/>
          </a:bodyPr>
          <a:lstStyle/>
          <a:p>
            <a:r>
              <a:rPr lang="en-US" altLang="ja-JP" sz="2400"/>
              <a:t>6</a:t>
            </a:r>
            <a:endParaRPr lang="ja-JP" altLang="en-US" sz="2400"/>
          </a:p>
        </p:txBody>
      </p:sp>
      <p:sp>
        <p:nvSpPr>
          <p:cNvPr id="115734" name="テキスト ボックス 59"/>
          <p:cNvSpPr txBox="1">
            <a:spLocks noChangeArrowheads="1"/>
          </p:cNvSpPr>
          <p:nvPr/>
        </p:nvSpPr>
        <p:spPr bwMode="auto">
          <a:xfrm>
            <a:off x="4497388" y="3255963"/>
            <a:ext cx="355600" cy="460375"/>
          </a:xfrm>
          <a:prstGeom prst="rect">
            <a:avLst/>
          </a:prstGeom>
          <a:noFill/>
          <a:ln w="9525">
            <a:noFill/>
            <a:miter lim="800000"/>
            <a:headEnd/>
            <a:tailEnd/>
          </a:ln>
        </p:spPr>
        <p:txBody>
          <a:bodyPr wrap="none">
            <a:spAutoFit/>
          </a:bodyPr>
          <a:lstStyle/>
          <a:p>
            <a:r>
              <a:rPr lang="en-US" altLang="ja-JP" sz="2400"/>
              <a:t>2</a:t>
            </a:r>
            <a:endParaRPr lang="ja-JP" altLang="en-US" sz="2400"/>
          </a:p>
        </p:txBody>
      </p:sp>
      <p:sp>
        <p:nvSpPr>
          <p:cNvPr id="115735" name="テキスト ボックス 60"/>
          <p:cNvSpPr txBox="1">
            <a:spLocks noChangeArrowheads="1"/>
          </p:cNvSpPr>
          <p:nvPr/>
        </p:nvSpPr>
        <p:spPr bwMode="auto">
          <a:xfrm>
            <a:off x="4860925" y="4406900"/>
            <a:ext cx="355600" cy="461963"/>
          </a:xfrm>
          <a:prstGeom prst="rect">
            <a:avLst/>
          </a:prstGeom>
          <a:noFill/>
          <a:ln w="9525">
            <a:noFill/>
            <a:miter lim="800000"/>
            <a:headEnd/>
            <a:tailEnd/>
          </a:ln>
        </p:spPr>
        <p:txBody>
          <a:bodyPr wrap="none">
            <a:spAutoFit/>
          </a:bodyPr>
          <a:lstStyle/>
          <a:p>
            <a:r>
              <a:rPr lang="en-US" altLang="ja-JP" sz="2400"/>
              <a:t>2</a:t>
            </a:r>
            <a:endParaRPr lang="ja-JP" altLang="en-US" sz="2400"/>
          </a:p>
        </p:txBody>
      </p:sp>
      <p:sp>
        <p:nvSpPr>
          <p:cNvPr id="115736" name="テキスト ボックス 66"/>
          <p:cNvSpPr txBox="1">
            <a:spLocks noChangeArrowheads="1"/>
          </p:cNvSpPr>
          <p:nvPr/>
        </p:nvSpPr>
        <p:spPr bwMode="auto">
          <a:xfrm>
            <a:off x="4352925" y="5414963"/>
            <a:ext cx="355600" cy="461962"/>
          </a:xfrm>
          <a:prstGeom prst="rect">
            <a:avLst/>
          </a:prstGeom>
          <a:noFill/>
          <a:ln w="9525">
            <a:noFill/>
            <a:miter lim="800000"/>
            <a:headEnd/>
            <a:tailEnd/>
          </a:ln>
        </p:spPr>
        <p:txBody>
          <a:bodyPr wrap="none">
            <a:spAutoFit/>
          </a:bodyPr>
          <a:lstStyle/>
          <a:p>
            <a:r>
              <a:rPr lang="en-US" altLang="ja-JP" sz="2400"/>
              <a:t>6</a:t>
            </a:r>
            <a:endParaRPr lang="ja-JP" altLang="en-US" sz="2400"/>
          </a:p>
        </p:txBody>
      </p:sp>
      <p:sp>
        <p:nvSpPr>
          <p:cNvPr id="115737" name="テキスト ボックス 67"/>
          <p:cNvSpPr txBox="1">
            <a:spLocks noChangeArrowheads="1"/>
          </p:cNvSpPr>
          <p:nvPr/>
        </p:nvSpPr>
        <p:spPr bwMode="auto">
          <a:xfrm>
            <a:off x="5653088" y="4406900"/>
            <a:ext cx="355600" cy="461963"/>
          </a:xfrm>
          <a:prstGeom prst="rect">
            <a:avLst/>
          </a:prstGeom>
          <a:noFill/>
          <a:ln w="9525">
            <a:noFill/>
            <a:miter lim="800000"/>
            <a:headEnd/>
            <a:tailEnd/>
          </a:ln>
        </p:spPr>
        <p:txBody>
          <a:bodyPr wrap="none">
            <a:spAutoFit/>
          </a:bodyPr>
          <a:lstStyle/>
          <a:p>
            <a:r>
              <a:rPr lang="en-US" altLang="ja-JP" sz="2400"/>
              <a:t>4</a:t>
            </a:r>
            <a:endParaRPr lang="ja-JP" altLang="en-US" sz="2400"/>
          </a:p>
        </p:txBody>
      </p:sp>
      <p:sp>
        <p:nvSpPr>
          <p:cNvPr id="115738" name="テキスト ボックス 68"/>
          <p:cNvSpPr txBox="1">
            <a:spLocks noChangeArrowheads="1"/>
          </p:cNvSpPr>
          <p:nvPr/>
        </p:nvSpPr>
        <p:spPr bwMode="auto">
          <a:xfrm>
            <a:off x="2411413" y="3357563"/>
            <a:ext cx="338137" cy="460375"/>
          </a:xfrm>
          <a:prstGeom prst="rect">
            <a:avLst/>
          </a:prstGeom>
          <a:noFill/>
          <a:ln w="9525">
            <a:noFill/>
            <a:miter lim="800000"/>
            <a:headEnd/>
            <a:tailEnd/>
          </a:ln>
        </p:spPr>
        <p:txBody>
          <a:bodyPr wrap="none">
            <a:spAutoFit/>
          </a:bodyPr>
          <a:lstStyle/>
          <a:p>
            <a:r>
              <a:rPr lang="en-US" altLang="ja-JP" sz="2400"/>
              <a:t>x</a:t>
            </a:r>
            <a:endParaRPr lang="ja-JP" altLang="en-US" sz="2400"/>
          </a:p>
        </p:txBody>
      </p:sp>
      <p:sp>
        <p:nvSpPr>
          <p:cNvPr id="115739" name="テキスト ボックス 70"/>
          <p:cNvSpPr txBox="1">
            <a:spLocks noChangeArrowheads="1"/>
          </p:cNvSpPr>
          <p:nvPr/>
        </p:nvSpPr>
        <p:spPr bwMode="auto">
          <a:xfrm>
            <a:off x="2794000" y="3543300"/>
            <a:ext cx="355600" cy="461963"/>
          </a:xfrm>
          <a:prstGeom prst="rect">
            <a:avLst/>
          </a:prstGeom>
          <a:noFill/>
          <a:ln w="9525">
            <a:noFill/>
            <a:miter lim="800000"/>
            <a:headEnd/>
            <a:tailEnd/>
          </a:ln>
        </p:spPr>
        <p:txBody>
          <a:bodyPr wrap="none">
            <a:spAutoFit/>
          </a:bodyPr>
          <a:lstStyle/>
          <a:p>
            <a:r>
              <a:rPr lang="en-US" altLang="ja-JP" sz="2400"/>
              <a:t>0</a:t>
            </a:r>
            <a:endParaRPr lang="ja-JP" altLang="en-US" sz="2400"/>
          </a:p>
        </p:txBody>
      </p:sp>
      <p:sp>
        <p:nvSpPr>
          <p:cNvPr id="115740" name="テキスト ボックス 71"/>
          <p:cNvSpPr txBox="1">
            <a:spLocks noChangeArrowheads="1"/>
          </p:cNvSpPr>
          <p:nvPr/>
        </p:nvSpPr>
        <p:spPr bwMode="auto">
          <a:xfrm>
            <a:off x="4284663" y="2463800"/>
            <a:ext cx="355600" cy="460375"/>
          </a:xfrm>
          <a:prstGeom prst="rect">
            <a:avLst/>
          </a:prstGeom>
          <a:noFill/>
          <a:ln w="9525">
            <a:noFill/>
            <a:miter lim="800000"/>
            <a:headEnd/>
            <a:tailEnd/>
          </a:ln>
        </p:spPr>
        <p:txBody>
          <a:bodyPr wrap="none">
            <a:spAutoFit/>
          </a:bodyPr>
          <a:lstStyle/>
          <a:p>
            <a:r>
              <a:rPr lang="en-US" altLang="ja-JP" sz="2400"/>
              <a:t>5</a:t>
            </a:r>
            <a:endParaRPr lang="ja-JP" altLang="en-US" sz="2400"/>
          </a:p>
        </p:txBody>
      </p:sp>
      <p:sp>
        <p:nvSpPr>
          <p:cNvPr id="115741" name="テキスト ボックス 72"/>
          <p:cNvSpPr txBox="1">
            <a:spLocks noChangeArrowheads="1"/>
          </p:cNvSpPr>
          <p:nvPr/>
        </p:nvSpPr>
        <p:spPr bwMode="auto">
          <a:xfrm>
            <a:off x="4240213" y="3975100"/>
            <a:ext cx="355600" cy="461963"/>
          </a:xfrm>
          <a:prstGeom prst="rect">
            <a:avLst/>
          </a:prstGeom>
          <a:noFill/>
          <a:ln w="9525">
            <a:noFill/>
            <a:miter lim="800000"/>
            <a:headEnd/>
            <a:tailEnd/>
          </a:ln>
        </p:spPr>
        <p:txBody>
          <a:bodyPr wrap="none">
            <a:spAutoFit/>
          </a:bodyPr>
          <a:lstStyle/>
          <a:p>
            <a:r>
              <a:rPr lang="en-US" altLang="ja-JP" sz="2400"/>
              <a:t>4</a:t>
            </a:r>
            <a:endParaRPr lang="ja-JP" altLang="en-US" sz="2400"/>
          </a:p>
        </p:txBody>
      </p:sp>
      <p:sp>
        <p:nvSpPr>
          <p:cNvPr id="115742" name="テキスト ボックス 73"/>
          <p:cNvSpPr txBox="1">
            <a:spLocks noChangeArrowheads="1"/>
          </p:cNvSpPr>
          <p:nvPr/>
        </p:nvSpPr>
        <p:spPr bwMode="auto">
          <a:xfrm>
            <a:off x="3519488" y="5157788"/>
            <a:ext cx="355600" cy="460375"/>
          </a:xfrm>
          <a:prstGeom prst="rect">
            <a:avLst/>
          </a:prstGeom>
          <a:noFill/>
          <a:ln w="9525">
            <a:noFill/>
            <a:miter lim="800000"/>
            <a:headEnd/>
            <a:tailEnd/>
          </a:ln>
        </p:spPr>
        <p:txBody>
          <a:bodyPr wrap="none">
            <a:spAutoFit/>
          </a:bodyPr>
          <a:lstStyle/>
          <a:p>
            <a:r>
              <a:rPr lang="en-US" altLang="ja-JP" sz="2400"/>
              <a:t>2</a:t>
            </a:r>
            <a:endParaRPr lang="ja-JP" altLang="en-US" sz="2400"/>
          </a:p>
        </p:txBody>
      </p:sp>
      <p:sp>
        <p:nvSpPr>
          <p:cNvPr id="115743" name="テキスト ボックス 74"/>
          <p:cNvSpPr txBox="1">
            <a:spLocks noChangeArrowheads="1"/>
          </p:cNvSpPr>
          <p:nvPr/>
        </p:nvSpPr>
        <p:spPr bwMode="auto">
          <a:xfrm>
            <a:off x="5651500" y="3573463"/>
            <a:ext cx="528638" cy="830262"/>
          </a:xfrm>
          <a:prstGeom prst="rect">
            <a:avLst/>
          </a:prstGeom>
          <a:noFill/>
          <a:ln w="9525">
            <a:noFill/>
            <a:miter lim="800000"/>
            <a:headEnd/>
            <a:tailEnd/>
          </a:ln>
        </p:spPr>
        <p:txBody>
          <a:bodyPr wrap="none">
            <a:spAutoFit/>
          </a:bodyPr>
          <a:lstStyle/>
          <a:p>
            <a:r>
              <a:rPr lang="en-US" altLang="ja-JP" sz="2400"/>
              <a:t>10</a:t>
            </a:r>
          </a:p>
          <a:p>
            <a:endParaRPr lang="ja-JP" altLang="en-US" sz="2400"/>
          </a:p>
        </p:txBody>
      </p:sp>
      <p:sp>
        <p:nvSpPr>
          <p:cNvPr id="115744" name="テキスト ボックス 75"/>
          <p:cNvSpPr txBox="1">
            <a:spLocks noChangeArrowheads="1"/>
          </p:cNvSpPr>
          <p:nvPr/>
        </p:nvSpPr>
        <p:spPr bwMode="auto">
          <a:xfrm>
            <a:off x="5103813" y="5157788"/>
            <a:ext cx="355600" cy="460375"/>
          </a:xfrm>
          <a:prstGeom prst="rect">
            <a:avLst/>
          </a:prstGeom>
          <a:noFill/>
          <a:ln w="9525">
            <a:noFill/>
            <a:miter lim="800000"/>
            <a:headEnd/>
            <a:tailEnd/>
          </a:ln>
        </p:spPr>
        <p:txBody>
          <a:bodyPr wrap="none">
            <a:spAutoFit/>
          </a:bodyPr>
          <a:lstStyle/>
          <a:p>
            <a:r>
              <a:rPr lang="en-US" altLang="ja-JP" sz="2400"/>
              <a:t>6</a:t>
            </a:r>
            <a:endParaRPr lang="ja-JP" altLang="en-US" sz="2400"/>
          </a:p>
        </p:txBody>
      </p:sp>
      <p:sp>
        <p:nvSpPr>
          <p:cNvPr id="115745" name="タイトル 1"/>
          <p:cNvSpPr>
            <a:spLocks noGrp="1"/>
          </p:cNvSpPr>
          <p:nvPr>
            <p:ph type="title"/>
          </p:nvPr>
        </p:nvSpPr>
        <p:spPr/>
        <p:txBody>
          <a:bodyPr/>
          <a:lstStyle/>
          <a:p>
            <a:pPr eaLnBrk="1" hangingPunct="1"/>
            <a:r>
              <a:rPr lang="en-US" altLang="ja-JP"/>
              <a:t>2.3</a:t>
            </a:r>
            <a:r>
              <a:rPr lang="ja-JP" altLang="en-US"/>
              <a:t>　ダイキストラのアルゴリズム</a:t>
            </a:r>
          </a:p>
        </p:txBody>
      </p:sp>
    </p:spTree>
  </p:cSld>
  <p:clrMapOvr>
    <a:masterClrMapping/>
  </p:clrMapOvr>
  <p:transition advTm="14149"/>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4" name="直線コネクタ 63"/>
          <p:cNvCxnSpPr/>
          <p:nvPr/>
        </p:nvCxnSpPr>
        <p:spPr bwMode="auto">
          <a:xfrm rot="5400000">
            <a:off x="3703638" y="3429000"/>
            <a:ext cx="1441450" cy="0"/>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62" name="直線コネクタ 61"/>
          <p:cNvCxnSpPr/>
          <p:nvPr/>
        </p:nvCxnSpPr>
        <p:spPr bwMode="auto">
          <a:xfrm rot="16200000" flipH="1">
            <a:off x="4271963" y="4356100"/>
            <a:ext cx="1270000" cy="908050"/>
          </a:xfrm>
          <a:prstGeom prst="line">
            <a:avLst/>
          </a:prstGeom>
          <a:ln w="38100">
            <a:solidFill>
              <a:srgbClr val="FF0000"/>
            </a:solidFill>
          </a:ln>
        </p:spPr>
        <p:style>
          <a:lnRef idx="1">
            <a:schemeClr val="dk1"/>
          </a:lnRef>
          <a:fillRef idx="0">
            <a:schemeClr val="dk1"/>
          </a:fillRef>
          <a:effectRef idx="0">
            <a:schemeClr val="dk1"/>
          </a:effectRef>
          <a:fontRef idx="minor">
            <a:schemeClr val="tx1"/>
          </a:fontRef>
        </p:style>
      </p:cxnSp>
      <p:cxnSp>
        <p:nvCxnSpPr>
          <p:cNvPr id="9" name="直線コネクタ 8"/>
          <p:cNvCxnSpPr/>
          <p:nvPr/>
        </p:nvCxnSpPr>
        <p:spPr bwMode="auto">
          <a:xfrm>
            <a:off x="4452938" y="2733675"/>
            <a:ext cx="1412875" cy="1055688"/>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sp>
        <p:nvSpPr>
          <p:cNvPr id="116741" name="テキスト ボックス 32"/>
          <p:cNvSpPr txBox="1">
            <a:spLocks noChangeArrowheads="1"/>
          </p:cNvSpPr>
          <p:nvPr/>
        </p:nvSpPr>
        <p:spPr bwMode="auto">
          <a:xfrm>
            <a:off x="3421063" y="2751138"/>
            <a:ext cx="355600" cy="461962"/>
          </a:xfrm>
          <a:prstGeom prst="rect">
            <a:avLst/>
          </a:prstGeom>
          <a:noFill/>
          <a:ln w="9525">
            <a:noFill/>
            <a:miter lim="800000"/>
            <a:headEnd/>
            <a:tailEnd/>
          </a:ln>
        </p:spPr>
        <p:txBody>
          <a:bodyPr wrap="none">
            <a:spAutoFit/>
          </a:bodyPr>
          <a:lstStyle/>
          <a:p>
            <a:r>
              <a:rPr lang="en-US" altLang="ja-JP" sz="2400"/>
              <a:t>5</a:t>
            </a:r>
            <a:endParaRPr lang="ja-JP" altLang="en-US" sz="2400"/>
          </a:p>
        </p:txBody>
      </p:sp>
      <p:cxnSp>
        <p:nvCxnSpPr>
          <p:cNvPr id="44" name="直線コネクタ 43"/>
          <p:cNvCxnSpPr/>
          <p:nvPr/>
        </p:nvCxnSpPr>
        <p:spPr bwMode="auto">
          <a:xfrm rot="16200000" flipH="1">
            <a:off x="2579688" y="4248150"/>
            <a:ext cx="1630362" cy="763588"/>
          </a:xfrm>
          <a:prstGeom prst="line">
            <a:avLst/>
          </a:prstGeom>
          <a:ln w="38100">
            <a:solidFill>
              <a:srgbClr val="FF0000"/>
            </a:solidFill>
          </a:ln>
        </p:spPr>
        <p:style>
          <a:lnRef idx="1">
            <a:schemeClr val="dk1"/>
          </a:lnRef>
          <a:fillRef idx="0">
            <a:schemeClr val="dk1"/>
          </a:fillRef>
          <a:effectRef idx="0">
            <a:schemeClr val="dk1"/>
          </a:effectRef>
          <a:fontRef idx="minor">
            <a:schemeClr val="tx1"/>
          </a:fontRef>
        </p:style>
      </p:cxnSp>
      <p:cxnSp>
        <p:nvCxnSpPr>
          <p:cNvPr id="46" name="直線コネクタ 45"/>
          <p:cNvCxnSpPr/>
          <p:nvPr/>
        </p:nvCxnSpPr>
        <p:spPr bwMode="auto">
          <a:xfrm>
            <a:off x="3733800" y="5399088"/>
            <a:ext cx="1555750" cy="46037"/>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48" name="直線コネクタ 47"/>
          <p:cNvCxnSpPr/>
          <p:nvPr/>
        </p:nvCxnSpPr>
        <p:spPr bwMode="auto">
          <a:xfrm rot="5400000" flipH="1" flipV="1">
            <a:off x="4787106" y="4320382"/>
            <a:ext cx="1609725" cy="547688"/>
          </a:xfrm>
          <a:prstGeom prst="line">
            <a:avLst/>
          </a:prstGeom>
          <a:ln w="38100">
            <a:solidFill>
              <a:srgbClr val="FFFF00"/>
            </a:solidFill>
          </a:ln>
        </p:spPr>
        <p:style>
          <a:lnRef idx="1">
            <a:schemeClr val="dk1"/>
          </a:lnRef>
          <a:fillRef idx="0">
            <a:schemeClr val="dk1"/>
          </a:fillRef>
          <a:effectRef idx="0">
            <a:schemeClr val="dk1"/>
          </a:effectRef>
          <a:fontRef idx="minor">
            <a:schemeClr val="tx1"/>
          </a:fontRef>
        </p:style>
      </p:cxnSp>
      <p:cxnSp>
        <p:nvCxnSpPr>
          <p:cNvPr id="50" name="直線コネクタ 49"/>
          <p:cNvCxnSpPr/>
          <p:nvPr/>
        </p:nvCxnSpPr>
        <p:spPr bwMode="auto">
          <a:xfrm rot="10800000" flipV="1">
            <a:off x="2984500" y="2708275"/>
            <a:ext cx="1439863" cy="1081088"/>
          </a:xfrm>
          <a:prstGeom prst="line">
            <a:avLst/>
          </a:prstGeom>
          <a:ln w="38100">
            <a:solidFill>
              <a:srgbClr val="FF0000"/>
            </a:solidFill>
          </a:ln>
        </p:spPr>
        <p:style>
          <a:lnRef idx="1">
            <a:schemeClr val="dk1"/>
          </a:lnRef>
          <a:fillRef idx="0">
            <a:schemeClr val="dk1"/>
          </a:fillRef>
          <a:effectRef idx="0">
            <a:schemeClr val="dk1"/>
          </a:effectRef>
          <a:fontRef idx="minor">
            <a:schemeClr val="tx1"/>
          </a:fontRef>
        </p:style>
      </p:cxnSp>
      <p:cxnSp>
        <p:nvCxnSpPr>
          <p:cNvPr id="52" name="直線コネクタ 51"/>
          <p:cNvCxnSpPr/>
          <p:nvPr/>
        </p:nvCxnSpPr>
        <p:spPr bwMode="auto">
          <a:xfrm>
            <a:off x="3057525" y="3789363"/>
            <a:ext cx="1366838" cy="406400"/>
          </a:xfrm>
          <a:prstGeom prst="line">
            <a:avLst/>
          </a:prstGeom>
          <a:ln w="38100">
            <a:solidFill>
              <a:srgbClr val="FF0000"/>
            </a:solidFill>
          </a:ln>
        </p:spPr>
        <p:style>
          <a:lnRef idx="1">
            <a:schemeClr val="dk1"/>
          </a:lnRef>
          <a:fillRef idx="0">
            <a:schemeClr val="dk1"/>
          </a:fillRef>
          <a:effectRef idx="0">
            <a:schemeClr val="dk1"/>
          </a:effectRef>
          <a:fontRef idx="minor">
            <a:schemeClr val="tx1"/>
          </a:fontRef>
        </p:style>
      </p:cxnSp>
      <p:cxnSp>
        <p:nvCxnSpPr>
          <p:cNvPr id="54" name="直線コネクタ 53"/>
          <p:cNvCxnSpPr/>
          <p:nvPr/>
        </p:nvCxnSpPr>
        <p:spPr bwMode="auto">
          <a:xfrm rot="5400000" flipH="1" flipV="1">
            <a:off x="3431382" y="4452143"/>
            <a:ext cx="1295400" cy="690563"/>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sp>
        <p:nvSpPr>
          <p:cNvPr id="21" name="円/楕円 20"/>
          <p:cNvSpPr>
            <a:spLocks noChangeAspect="1"/>
          </p:cNvSpPr>
          <p:nvPr/>
        </p:nvSpPr>
        <p:spPr bwMode="auto">
          <a:xfrm>
            <a:off x="4137025" y="2420938"/>
            <a:ext cx="601663" cy="604837"/>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6" name="円/楕円 35"/>
          <p:cNvSpPr>
            <a:spLocks noChangeAspect="1"/>
          </p:cNvSpPr>
          <p:nvPr/>
        </p:nvSpPr>
        <p:spPr bwMode="auto">
          <a:xfrm>
            <a:off x="2700338" y="3500438"/>
            <a:ext cx="600075" cy="604837"/>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7" name="円/楕円 36"/>
          <p:cNvSpPr>
            <a:spLocks noChangeAspect="1"/>
          </p:cNvSpPr>
          <p:nvPr/>
        </p:nvSpPr>
        <p:spPr bwMode="auto">
          <a:xfrm>
            <a:off x="3419475" y="5084763"/>
            <a:ext cx="601663" cy="604837"/>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8" name="円/楕円 37"/>
          <p:cNvSpPr>
            <a:spLocks noChangeAspect="1"/>
          </p:cNvSpPr>
          <p:nvPr/>
        </p:nvSpPr>
        <p:spPr bwMode="auto">
          <a:xfrm>
            <a:off x="4137025" y="3860800"/>
            <a:ext cx="601663" cy="606425"/>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4" name="円/楕円 33"/>
          <p:cNvSpPr>
            <a:spLocks noChangeAspect="1"/>
          </p:cNvSpPr>
          <p:nvPr/>
        </p:nvSpPr>
        <p:spPr bwMode="auto">
          <a:xfrm>
            <a:off x="5576888" y="3500438"/>
            <a:ext cx="601662" cy="606425"/>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5" name="円/楕円 34"/>
          <p:cNvSpPr>
            <a:spLocks noChangeAspect="1"/>
          </p:cNvSpPr>
          <p:nvPr/>
        </p:nvSpPr>
        <p:spPr bwMode="auto">
          <a:xfrm>
            <a:off x="5003800" y="5084763"/>
            <a:ext cx="601663" cy="606425"/>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16754" name="テキスト ボックス 55"/>
          <p:cNvSpPr txBox="1">
            <a:spLocks noChangeArrowheads="1"/>
          </p:cNvSpPr>
          <p:nvPr/>
        </p:nvSpPr>
        <p:spPr bwMode="auto">
          <a:xfrm>
            <a:off x="3573463" y="3543300"/>
            <a:ext cx="355600" cy="461963"/>
          </a:xfrm>
          <a:prstGeom prst="rect">
            <a:avLst/>
          </a:prstGeom>
          <a:noFill/>
          <a:ln w="9525">
            <a:noFill/>
            <a:miter lim="800000"/>
            <a:headEnd/>
            <a:tailEnd/>
          </a:ln>
        </p:spPr>
        <p:txBody>
          <a:bodyPr wrap="none">
            <a:spAutoFit/>
          </a:bodyPr>
          <a:lstStyle/>
          <a:p>
            <a:r>
              <a:rPr lang="en-US" altLang="ja-JP" sz="2400"/>
              <a:t>4</a:t>
            </a:r>
            <a:endParaRPr lang="ja-JP" altLang="en-US" sz="2400"/>
          </a:p>
        </p:txBody>
      </p:sp>
      <p:sp>
        <p:nvSpPr>
          <p:cNvPr id="116755" name="テキスト ボックス 56"/>
          <p:cNvSpPr txBox="1">
            <a:spLocks noChangeArrowheads="1"/>
          </p:cNvSpPr>
          <p:nvPr/>
        </p:nvSpPr>
        <p:spPr bwMode="auto">
          <a:xfrm>
            <a:off x="3776663" y="4437063"/>
            <a:ext cx="357187" cy="461962"/>
          </a:xfrm>
          <a:prstGeom prst="rect">
            <a:avLst/>
          </a:prstGeom>
          <a:noFill/>
          <a:ln w="9525">
            <a:noFill/>
            <a:miter lim="800000"/>
            <a:headEnd/>
            <a:tailEnd/>
          </a:ln>
        </p:spPr>
        <p:txBody>
          <a:bodyPr wrap="none">
            <a:spAutoFit/>
          </a:bodyPr>
          <a:lstStyle/>
          <a:p>
            <a:r>
              <a:rPr lang="en-US" altLang="ja-JP" sz="2400"/>
              <a:t>3</a:t>
            </a:r>
            <a:endParaRPr lang="ja-JP" altLang="en-US" sz="2400"/>
          </a:p>
        </p:txBody>
      </p:sp>
      <p:sp>
        <p:nvSpPr>
          <p:cNvPr id="116756" name="テキスト ボックス 57"/>
          <p:cNvSpPr txBox="1">
            <a:spLocks noChangeArrowheads="1"/>
          </p:cNvSpPr>
          <p:nvPr/>
        </p:nvSpPr>
        <p:spPr bwMode="auto">
          <a:xfrm>
            <a:off x="2984500" y="4406900"/>
            <a:ext cx="357188" cy="461963"/>
          </a:xfrm>
          <a:prstGeom prst="rect">
            <a:avLst/>
          </a:prstGeom>
          <a:noFill/>
          <a:ln w="9525">
            <a:noFill/>
            <a:miter lim="800000"/>
            <a:headEnd/>
            <a:tailEnd/>
          </a:ln>
        </p:spPr>
        <p:txBody>
          <a:bodyPr wrap="none">
            <a:spAutoFit/>
          </a:bodyPr>
          <a:lstStyle/>
          <a:p>
            <a:r>
              <a:rPr lang="en-US" altLang="ja-JP" sz="2400"/>
              <a:t>2</a:t>
            </a:r>
            <a:endParaRPr lang="ja-JP" altLang="en-US" sz="2400"/>
          </a:p>
        </p:txBody>
      </p:sp>
      <p:sp>
        <p:nvSpPr>
          <p:cNvPr id="116757" name="テキスト ボックス 58"/>
          <p:cNvSpPr txBox="1">
            <a:spLocks noChangeArrowheads="1"/>
          </p:cNvSpPr>
          <p:nvPr/>
        </p:nvSpPr>
        <p:spPr bwMode="auto">
          <a:xfrm>
            <a:off x="5073650" y="2708275"/>
            <a:ext cx="355600" cy="461963"/>
          </a:xfrm>
          <a:prstGeom prst="rect">
            <a:avLst/>
          </a:prstGeom>
          <a:noFill/>
          <a:ln w="9525">
            <a:noFill/>
            <a:miter lim="800000"/>
            <a:headEnd/>
            <a:tailEnd/>
          </a:ln>
        </p:spPr>
        <p:txBody>
          <a:bodyPr wrap="none">
            <a:spAutoFit/>
          </a:bodyPr>
          <a:lstStyle/>
          <a:p>
            <a:r>
              <a:rPr lang="en-US" altLang="ja-JP" sz="2400"/>
              <a:t>6</a:t>
            </a:r>
            <a:endParaRPr lang="ja-JP" altLang="en-US" sz="2400"/>
          </a:p>
        </p:txBody>
      </p:sp>
      <p:sp>
        <p:nvSpPr>
          <p:cNvPr id="116758" name="テキスト ボックス 59"/>
          <p:cNvSpPr txBox="1">
            <a:spLocks noChangeArrowheads="1"/>
          </p:cNvSpPr>
          <p:nvPr/>
        </p:nvSpPr>
        <p:spPr bwMode="auto">
          <a:xfrm>
            <a:off x="4497388" y="3255963"/>
            <a:ext cx="355600" cy="460375"/>
          </a:xfrm>
          <a:prstGeom prst="rect">
            <a:avLst/>
          </a:prstGeom>
          <a:noFill/>
          <a:ln w="9525">
            <a:noFill/>
            <a:miter lim="800000"/>
            <a:headEnd/>
            <a:tailEnd/>
          </a:ln>
        </p:spPr>
        <p:txBody>
          <a:bodyPr wrap="none">
            <a:spAutoFit/>
          </a:bodyPr>
          <a:lstStyle/>
          <a:p>
            <a:r>
              <a:rPr lang="en-US" altLang="ja-JP" sz="2400"/>
              <a:t>2</a:t>
            </a:r>
            <a:endParaRPr lang="ja-JP" altLang="en-US" sz="2400"/>
          </a:p>
        </p:txBody>
      </p:sp>
      <p:sp>
        <p:nvSpPr>
          <p:cNvPr id="116759" name="テキスト ボックス 60"/>
          <p:cNvSpPr txBox="1">
            <a:spLocks noChangeArrowheads="1"/>
          </p:cNvSpPr>
          <p:nvPr/>
        </p:nvSpPr>
        <p:spPr bwMode="auto">
          <a:xfrm>
            <a:off x="4860925" y="4406900"/>
            <a:ext cx="355600" cy="461963"/>
          </a:xfrm>
          <a:prstGeom prst="rect">
            <a:avLst/>
          </a:prstGeom>
          <a:noFill/>
          <a:ln w="9525">
            <a:noFill/>
            <a:miter lim="800000"/>
            <a:headEnd/>
            <a:tailEnd/>
          </a:ln>
        </p:spPr>
        <p:txBody>
          <a:bodyPr wrap="none">
            <a:spAutoFit/>
          </a:bodyPr>
          <a:lstStyle/>
          <a:p>
            <a:r>
              <a:rPr lang="en-US" altLang="ja-JP" sz="2400"/>
              <a:t>2</a:t>
            </a:r>
            <a:endParaRPr lang="ja-JP" altLang="en-US" sz="2400"/>
          </a:p>
        </p:txBody>
      </p:sp>
      <p:sp>
        <p:nvSpPr>
          <p:cNvPr id="116760" name="テキスト ボックス 66"/>
          <p:cNvSpPr txBox="1">
            <a:spLocks noChangeArrowheads="1"/>
          </p:cNvSpPr>
          <p:nvPr/>
        </p:nvSpPr>
        <p:spPr bwMode="auto">
          <a:xfrm>
            <a:off x="4352925" y="5414963"/>
            <a:ext cx="355600" cy="461962"/>
          </a:xfrm>
          <a:prstGeom prst="rect">
            <a:avLst/>
          </a:prstGeom>
          <a:noFill/>
          <a:ln w="9525">
            <a:noFill/>
            <a:miter lim="800000"/>
            <a:headEnd/>
            <a:tailEnd/>
          </a:ln>
        </p:spPr>
        <p:txBody>
          <a:bodyPr wrap="none">
            <a:spAutoFit/>
          </a:bodyPr>
          <a:lstStyle/>
          <a:p>
            <a:r>
              <a:rPr lang="en-US" altLang="ja-JP" sz="2400"/>
              <a:t>6</a:t>
            </a:r>
            <a:endParaRPr lang="ja-JP" altLang="en-US" sz="2400"/>
          </a:p>
        </p:txBody>
      </p:sp>
      <p:sp>
        <p:nvSpPr>
          <p:cNvPr id="116761" name="テキスト ボックス 67"/>
          <p:cNvSpPr txBox="1">
            <a:spLocks noChangeArrowheads="1"/>
          </p:cNvSpPr>
          <p:nvPr/>
        </p:nvSpPr>
        <p:spPr bwMode="auto">
          <a:xfrm>
            <a:off x="5653088" y="4406900"/>
            <a:ext cx="355600" cy="461963"/>
          </a:xfrm>
          <a:prstGeom prst="rect">
            <a:avLst/>
          </a:prstGeom>
          <a:noFill/>
          <a:ln w="9525">
            <a:noFill/>
            <a:miter lim="800000"/>
            <a:headEnd/>
            <a:tailEnd/>
          </a:ln>
        </p:spPr>
        <p:txBody>
          <a:bodyPr wrap="none">
            <a:spAutoFit/>
          </a:bodyPr>
          <a:lstStyle/>
          <a:p>
            <a:r>
              <a:rPr lang="en-US" altLang="ja-JP" sz="2400"/>
              <a:t>4</a:t>
            </a:r>
            <a:endParaRPr lang="ja-JP" altLang="en-US" sz="2400"/>
          </a:p>
        </p:txBody>
      </p:sp>
      <p:sp>
        <p:nvSpPr>
          <p:cNvPr id="116762" name="テキスト ボックス 68"/>
          <p:cNvSpPr txBox="1">
            <a:spLocks noChangeArrowheads="1"/>
          </p:cNvSpPr>
          <p:nvPr/>
        </p:nvSpPr>
        <p:spPr bwMode="auto">
          <a:xfrm>
            <a:off x="2411413" y="3357563"/>
            <a:ext cx="338137" cy="460375"/>
          </a:xfrm>
          <a:prstGeom prst="rect">
            <a:avLst/>
          </a:prstGeom>
          <a:noFill/>
          <a:ln w="9525">
            <a:noFill/>
            <a:miter lim="800000"/>
            <a:headEnd/>
            <a:tailEnd/>
          </a:ln>
        </p:spPr>
        <p:txBody>
          <a:bodyPr wrap="none">
            <a:spAutoFit/>
          </a:bodyPr>
          <a:lstStyle/>
          <a:p>
            <a:r>
              <a:rPr lang="en-US" altLang="ja-JP" sz="2400"/>
              <a:t>x</a:t>
            </a:r>
            <a:endParaRPr lang="ja-JP" altLang="en-US" sz="2400"/>
          </a:p>
        </p:txBody>
      </p:sp>
      <p:sp>
        <p:nvSpPr>
          <p:cNvPr id="116763" name="テキスト ボックス 70"/>
          <p:cNvSpPr txBox="1">
            <a:spLocks noChangeArrowheads="1"/>
          </p:cNvSpPr>
          <p:nvPr/>
        </p:nvSpPr>
        <p:spPr bwMode="auto">
          <a:xfrm>
            <a:off x="2794000" y="3543300"/>
            <a:ext cx="355600" cy="461963"/>
          </a:xfrm>
          <a:prstGeom prst="rect">
            <a:avLst/>
          </a:prstGeom>
          <a:noFill/>
          <a:ln w="9525">
            <a:noFill/>
            <a:miter lim="800000"/>
            <a:headEnd/>
            <a:tailEnd/>
          </a:ln>
        </p:spPr>
        <p:txBody>
          <a:bodyPr wrap="none">
            <a:spAutoFit/>
          </a:bodyPr>
          <a:lstStyle/>
          <a:p>
            <a:r>
              <a:rPr lang="en-US" altLang="ja-JP" sz="2400"/>
              <a:t>0</a:t>
            </a:r>
            <a:endParaRPr lang="ja-JP" altLang="en-US" sz="2400"/>
          </a:p>
        </p:txBody>
      </p:sp>
      <p:sp>
        <p:nvSpPr>
          <p:cNvPr id="116764" name="テキスト ボックス 71"/>
          <p:cNvSpPr txBox="1">
            <a:spLocks noChangeArrowheads="1"/>
          </p:cNvSpPr>
          <p:nvPr/>
        </p:nvSpPr>
        <p:spPr bwMode="auto">
          <a:xfrm>
            <a:off x="4284663" y="2463800"/>
            <a:ext cx="355600" cy="460375"/>
          </a:xfrm>
          <a:prstGeom prst="rect">
            <a:avLst/>
          </a:prstGeom>
          <a:noFill/>
          <a:ln w="9525">
            <a:noFill/>
            <a:miter lim="800000"/>
            <a:headEnd/>
            <a:tailEnd/>
          </a:ln>
        </p:spPr>
        <p:txBody>
          <a:bodyPr wrap="none">
            <a:spAutoFit/>
          </a:bodyPr>
          <a:lstStyle/>
          <a:p>
            <a:r>
              <a:rPr lang="en-US" altLang="ja-JP" sz="2400"/>
              <a:t>5</a:t>
            </a:r>
            <a:endParaRPr lang="ja-JP" altLang="en-US" sz="2400"/>
          </a:p>
        </p:txBody>
      </p:sp>
      <p:sp>
        <p:nvSpPr>
          <p:cNvPr id="116765" name="テキスト ボックス 72"/>
          <p:cNvSpPr txBox="1">
            <a:spLocks noChangeArrowheads="1"/>
          </p:cNvSpPr>
          <p:nvPr/>
        </p:nvSpPr>
        <p:spPr bwMode="auto">
          <a:xfrm>
            <a:off x="4240213" y="3975100"/>
            <a:ext cx="355600" cy="461963"/>
          </a:xfrm>
          <a:prstGeom prst="rect">
            <a:avLst/>
          </a:prstGeom>
          <a:noFill/>
          <a:ln w="9525">
            <a:noFill/>
            <a:miter lim="800000"/>
            <a:headEnd/>
            <a:tailEnd/>
          </a:ln>
        </p:spPr>
        <p:txBody>
          <a:bodyPr wrap="none">
            <a:spAutoFit/>
          </a:bodyPr>
          <a:lstStyle/>
          <a:p>
            <a:r>
              <a:rPr lang="en-US" altLang="ja-JP" sz="2400"/>
              <a:t>4</a:t>
            </a:r>
            <a:endParaRPr lang="ja-JP" altLang="en-US" sz="2400"/>
          </a:p>
        </p:txBody>
      </p:sp>
      <p:sp>
        <p:nvSpPr>
          <p:cNvPr id="116766" name="テキスト ボックス 73"/>
          <p:cNvSpPr txBox="1">
            <a:spLocks noChangeArrowheads="1"/>
          </p:cNvSpPr>
          <p:nvPr/>
        </p:nvSpPr>
        <p:spPr bwMode="auto">
          <a:xfrm>
            <a:off x="3519488" y="5157788"/>
            <a:ext cx="355600" cy="460375"/>
          </a:xfrm>
          <a:prstGeom prst="rect">
            <a:avLst/>
          </a:prstGeom>
          <a:noFill/>
          <a:ln w="9525">
            <a:noFill/>
            <a:miter lim="800000"/>
            <a:headEnd/>
            <a:tailEnd/>
          </a:ln>
        </p:spPr>
        <p:txBody>
          <a:bodyPr wrap="none">
            <a:spAutoFit/>
          </a:bodyPr>
          <a:lstStyle/>
          <a:p>
            <a:r>
              <a:rPr lang="en-US" altLang="ja-JP" sz="2400"/>
              <a:t>2</a:t>
            </a:r>
            <a:endParaRPr lang="ja-JP" altLang="en-US" sz="2400"/>
          </a:p>
        </p:txBody>
      </p:sp>
      <p:sp>
        <p:nvSpPr>
          <p:cNvPr id="116767" name="テキスト ボックス 74"/>
          <p:cNvSpPr txBox="1">
            <a:spLocks noChangeArrowheads="1"/>
          </p:cNvSpPr>
          <p:nvPr/>
        </p:nvSpPr>
        <p:spPr bwMode="auto">
          <a:xfrm>
            <a:off x="5651500" y="3573463"/>
            <a:ext cx="528638" cy="830262"/>
          </a:xfrm>
          <a:prstGeom prst="rect">
            <a:avLst/>
          </a:prstGeom>
          <a:noFill/>
          <a:ln w="9525">
            <a:noFill/>
            <a:miter lim="800000"/>
            <a:headEnd/>
            <a:tailEnd/>
          </a:ln>
        </p:spPr>
        <p:txBody>
          <a:bodyPr wrap="none">
            <a:spAutoFit/>
          </a:bodyPr>
          <a:lstStyle/>
          <a:p>
            <a:r>
              <a:rPr lang="en-US" altLang="ja-JP" sz="2400"/>
              <a:t>10</a:t>
            </a:r>
          </a:p>
          <a:p>
            <a:endParaRPr lang="ja-JP" altLang="en-US" sz="2400"/>
          </a:p>
        </p:txBody>
      </p:sp>
      <p:sp>
        <p:nvSpPr>
          <p:cNvPr id="116768" name="テキスト ボックス 75"/>
          <p:cNvSpPr txBox="1">
            <a:spLocks noChangeArrowheads="1"/>
          </p:cNvSpPr>
          <p:nvPr/>
        </p:nvSpPr>
        <p:spPr bwMode="auto">
          <a:xfrm>
            <a:off x="5103813" y="5157788"/>
            <a:ext cx="355600" cy="460375"/>
          </a:xfrm>
          <a:prstGeom prst="rect">
            <a:avLst/>
          </a:prstGeom>
          <a:noFill/>
          <a:ln w="9525">
            <a:noFill/>
            <a:miter lim="800000"/>
            <a:headEnd/>
            <a:tailEnd/>
          </a:ln>
        </p:spPr>
        <p:txBody>
          <a:bodyPr wrap="none">
            <a:spAutoFit/>
          </a:bodyPr>
          <a:lstStyle/>
          <a:p>
            <a:r>
              <a:rPr lang="en-US" altLang="ja-JP" sz="2400"/>
              <a:t>6</a:t>
            </a:r>
            <a:endParaRPr lang="ja-JP" altLang="en-US" sz="2400"/>
          </a:p>
        </p:txBody>
      </p:sp>
      <p:sp>
        <p:nvSpPr>
          <p:cNvPr id="116769" name="タイトル 1"/>
          <p:cNvSpPr>
            <a:spLocks noGrp="1"/>
          </p:cNvSpPr>
          <p:nvPr>
            <p:ph type="title"/>
          </p:nvPr>
        </p:nvSpPr>
        <p:spPr/>
        <p:txBody>
          <a:bodyPr/>
          <a:lstStyle/>
          <a:p>
            <a:pPr eaLnBrk="1" hangingPunct="1"/>
            <a:r>
              <a:rPr lang="en-US" altLang="ja-JP"/>
              <a:t>2.3</a:t>
            </a:r>
            <a:r>
              <a:rPr lang="ja-JP" altLang="en-US"/>
              <a:t>　ダイキストラのアルゴリズム</a:t>
            </a:r>
          </a:p>
        </p:txBody>
      </p:sp>
    </p:spTree>
  </p:cSld>
  <p:clrMapOvr>
    <a:masterClrMapping/>
  </p:clrMapOvr>
  <p:transition advTm="14149"/>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4" name="直線コネクタ 63"/>
          <p:cNvCxnSpPr/>
          <p:nvPr/>
        </p:nvCxnSpPr>
        <p:spPr bwMode="auto">
          <a:xfrm rot="5400000">
            <a:off x="3703638" y="3429000"/>
            <a:ext cx="1441450" cy="0"/>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62" name="直線コネクタ 61"/>
          <p:cNvCxnSpPr/>
          <p:nvPr/>
        </p:nvCxnSpPr>
        <p:spPr bwMode="auto">
          <a:xfrm rot="16200000" flipH="1">
            <a:off x="4271963" y="4356100"/>
            <a:ext cx="1270000" cy="908050"/>
          </a:xfrm>
          <a:prstGeom prst="line">
            <a:avLst/>
          </a:prstGeom>
          <a:ln w="38100">
            <a:solidFill>
              <a:srgbClr val="FF0000"/>
            </a:solidFill>
          </a:ln>
        </p:spPr>
        <p:style>
          <a:lnRef idx="1">
            <a:schemeClr val="dk1"/>
          </a:lnRef>
          <a:fillRef idx="0">
            <a:schemeClr val="dk1"/>
          </a:fillRef>
          <a:effectRef idx="0">
            <a:schemeClr val="dk1"/>
          </a:effectRef>
          <a:fontRef idx="minor">
            <a:schemeClr val="tx1"/>
          </a:fontRef>
        </p:style>
      </p:cxnSp>
      <p:cxnSp>
        <p:nvCxnSpPr>
          <p:cNvPr id="9" name="直線コネクタ 8"/>
          <p:cNvCxnSpPr/>
          <p:nvPr/>
        </p:nvCxnSpPr>
        <p:spPr bwMode="auto">
          <a:xfrm>
            <a:off x="4452938" y="2733675"/>
            <a:ext cx="1412875" cy="1055688"/>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sp>
        <p:nvSpPr>
          <p:cNvPr id="117765" name="テキスト ボックス 32"/>
          <p:cNvSpPr txBox="1">
            <a:spLocks noChangeArrowheads="1"/>
          </p:cNvSpPr>
          <p:nvPr/>
        </p:nvSpPr>
        <p:spPr bwMode="auto">
          <a:xfrm>
            <a:off x="3421063" y="2751138"/>
            <a:ext cx="355600" cy="461962"/>
          </a:xfrm>
          <a:prstGeom prst="rect">
            <a:avLst/>
          </a:prstGeom>
          <a:noFill/>
          <a:ln w="9525">
            <a:noFill/>
            <a:miter lim="800000"/>
            <a:headEnd/>
            <a:tailEnd/>
          </a:ln>
        </p:spPr>
        <p:txBody>
          <a:bodyPr wrap="none">
            <a:spAutoFit/>
          </a:bodyPr>
          <a:lstStyle/>
          <a:p>
            <a:r>
              <a:rPr lang="en-US" altLang="ja-JP" sz="2400"/>
              <a:t>5</a:t>
            </a:r>
            <a:endParaRPr lang="ja-JP" altLang="en-US" sz="2400"/>
          </a:p>
        </p:txBody>
      </p:sp>
      <p:cxnSp>
        <p:nvCxnSpPr>
          <p:cNvPr id="44" name="直線コネクタ 43"/>
          <p:cNvCxnSpPr/>
          <p:nvPr/>
        </p:nvCxnSpPr>
        <p:spPr bwMode="auto">
          <a:xfrm rot="16200000" flipH="1">
            <a:off x="2579688" y="4248150"/>
            <a:ext cx="1630362" cy="763588"/>
          </a:xfrm>
          <a:prstGeom prst="line">
            <a:avLst/>
          </a:prstGeom>
          <a:ln w="38100">
            <a:solidFill>
              <a:srgbClr val="FF0000"/>
            </a:solidFill>
          </a:ln>
        </p:spPr>
        <p:style>
          <a:lnRef idx="1">
            <a:schemeClr val="dk1"/>
          </a:lnRef>
          <a:fillRef idx="0">
            <a:schemeClr val="dk1"/>
          </a:fillRef>
          <a:effectRef idx="0">
            <a:schemeClr val="dk1"/>
          </a:effectRef>
          <a:fontRef idx="minor">
            <a:schemeClr val="tx1"/>
          </a:fontRef>
        </p:style>
      </p:cxnSp>
      <p:cxnSp>
        <p:nvCxnSpPr>
          <p:cNvPr id="46" name="直線コネクタ 45"/>
          <p:cNvCxnSpPr/>
          <p:nvPr/>
        </p:nvCxnSpPr>
        <p:spPr bwMode="auto">
          <a:xfrm>
            <a:off x="3733800" y="5399088"/>
            <a:ext cx="1555750" cy="46037"/>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48" name="直線コネクタ 47"/>
          <p:cNvCxnSpPr/>
          <p:nvPr/>
        </p:nvCxnSpPr>
        <p:spPr bwMode="auto">
          <a:xfrm rot="5400000" flipH="1" flipV="1">
            <a:off x="4787106" y="4320382"/>
            <a:ext cx="1609725" cy="547688"/>
          </a:xfrm>
          <a:prstGeom prst="line">
            <a:avLst/>
          </a:prstGeom>
          <a:ln w="38100">
            <a:solidFill>
              <a:srgbClr val="FF0000"/>
            </a:solidFill>
          </a:ln>
        </p:spPr>
        <p:style>
          <a:lnRef idx="1">
            <a:schemeClr val="dk1"/>
          </a:lnRef>
          <a:fillRef idx="0">
            <a:schemeClr val="dk1"/>
          </a:fillRef>
          <a:effectRef idx="0">
            <a:schemeClr val="dk1"/>
          </a:effectRef>
          <a:fontRef idx="minor">
            <a:schemeClr val="tx1"/>
          </a:fontRef>
        </p:style>
      </p:cxnSp>
      <p:cxnSp>
        <p:nvCxnSpPr>
          <p:cNvPr id="50" name="直線コネクタ 49"/>
          <p:cNvCxnSpPr/>
          <p:nvPr/>
        </p:nvCxnSpPr>
        <p:spPr bwMode="auto">
          <a:xfrm rot="10800000" flipV="1">
            <a:off x="2984500" y="2708275"/>
            <a:ext cx="1439863" cy="1081088"/>
          </a:xfrm>
          <a:prstGeom prst="line">
            <a:avLst/>
          </a:prstGeom>
          <a:ln w="38100">
            <a:solidFill>
              <a:srgbClr val="FF0000"/>
            </a:solidFill>
          </a:ln>
        </p:spPr>
        <p:style>
          <a:lnRef idx="1">
            <a:schemeClr val="dk1"/>
          </a:lnRef>
          <a:fillRef idx="0">
            <a:schemeClr val="dk1"/>
          </a:fillRef>
          <a:effectRef idx="0">
            <a:schemeClr val="dk1"/>
          </a:effectRef>
          <a:fontRef idx="minor">
            <a:schemeClr val="tx1"/>
          </a:fontRef>
        </p:style>
      </p:cxnSp>
      <p:cxnSp>
        <p:nvCxnSpPr>
          <p:cNvPr id="52" name="直線コネクタ 51"/>
          <p:cNvCxnSpPr/>
          <p:nvPr/>
        </p:nvCxnSpPr>
        <p:spPr bwMode="auto">
          <a:xfrm>
            <a:off x="3057525" y="3789363"/>
            <a:ext cx="1366838" cy="406400"/>
          </a:xfrm>
          <a:prstGeom prst="line">
            <a:avLst/>
          </a:prstGeom>
          <a:ln w="38100">
            <a:solidFill>
              <a:srgbClr val="FF0000"/>
            </a:solidFill>
          </a:ln>
        </p:spPr>
        <p:style>
          <a:lnRef idx="1">
            <a:schemeClr val="dk1"/>
          </a:lnRef>
          <a:fillRef idx="0">
            <a:schemeClr val="dk1"/>
          </a:fillRef>
          <a:effectRef idx="0">
            <a:schemeClr val="dk1"/>
          </a:effectRef>
          <a:fontRef idx="minor">
            <a:schemeClr val="tx1"/>
          </a:fontRef>
        </p:style>
      </p:cxnSp>
      <p:cxnSp>
        <p:nvCxnSpPr>
          <p:cNvPr id="54" name="直線コネクタ 53"/>
          <p:cNvCxnSpPr/>
          <p:nvPr/>
        </p:nvCxnSpPr>
        <p:spPr bwMode="auto">
          <a:xfrm rot="5400000" flipH="1" flipV="1">
            <a:off x="3431382" y="4452143"/>
            <a:ext cx="1295400" cy="690563"/>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sp>
        <p:nvSpPr>
          <p:cNvPr id="21" name="円/楕円 20"/>
          <p:cNvSpPr>
            <a:spLocks noChangeAspect="1"/>
          </p:cNvSpPr>
          <p:nvPr/>
        </p:nvSpPr>
        <p:spPr bwMode="auto">
          <a:xfrm>
            <a:off x="4137025" y="2420938"/>
            <a:ext cx="601663" cy="604837"/>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6" name="円/楕円 35"/>
          <p:cNvSpPr>
            <a:spLocks noChangeAspect="1"/>
          </p:cNvSpPr>
          <p:nvPr/>
        </p:nvSpPr>
        <p:spPr bwMode="auto">
          <a:xfrm>
            <a:off x="2700338" y="3500438"/>
            <a:ext cx="600075" cy="604837"/>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7" name="円/楕円 36"/>
          <p:cNvSpPr>
            <a:spLocks noChangeAspect="1"/>
          </p:cNvSpPr>
          <p:nvPr/>
        </p:nvSpPr>
        <p:spPr bwMode="auto">
          <a:xfrm>
            <a:off x="3419475" y="5084763"/>
            <a:ext cx="601663" cy="604837"/>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8" name="円/楕円 37"/>
          <p:cNvSpPr>
            <a:spLocks noChangeAspect="1"/>
          </p:cNvSpPr>
          <p:nvPr/>
        </p:nvSpPr>
        <p:spPr bwMode="auto">
          <a:xfrm>
            <a:off x="4137025" y="3860800"/>
            <a:ext cx="601663" cy="606425"/>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4" name="円/楕円 33"/>
          <p:cNvSpPr>
            <a:spLocks noChangeAspect="1"/>
          </p:cNvSpPr>
          <p:nvPr/>
        </p:nvSpPr>
        <p:spPr bwMode="auto">
          <a:xfrm>
            <a:off x="5576888" y="3500438"/>
            <a:ext cx="601662" cy="606425"/>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5" name="円/楕円 34"/>
          <p:cNvSpPr>
            <a:spLocks noChangeAspect="1"/>
          </p:cNvSpPr>
          <p:nvPr/>
        </p:nvSpPr>
        <p:spPr bwMode="auto">
          <a:xfrm>
            <a:off x="5003800" y="5084763"/>
            <a:ext cx="601663" cy="606425"/>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17778" name="テキスト ボックス 55"/>
          <p:cNvSpPr txBox="1">
            <a:spLocks noChangeArrowheads="1"/>
          </p:cNvSpPr>
          <p:nvPr/>
        </p:nvSpPr>
        <p:spPr bwMode="auto">
          <a:xfrm>
            <a:off x="3573463" y="3543300"/>
            <a:ext cx="355600" cy="461963"/>
          </a:xfrm>
          <a:prstGeom prst="rect">
            <a:avLst/>
          </a:prstGeom>
          <a:noFill/>
          <a:ln w="9525">
            <a:noFill/>
            <a:miter lim="800000"/>
            <a:headEnd/>
            <a:tailEnd/>
          </a:ln>
        </p:spPr>
        <p:txBody>
          <a:bodyPr wrap="none">
            <a:spAutoFit/>
          </a:bodyPr>
          <a:lstStyle/>
          <a:p>
            <a:r>
              <a:rPr lang="en-US" altLang="ja-JP" sz="2400"/>
              <a:t>4</a:t>
            </a:r>
            <a:endParaRPr lang="ja-JP" altLang="en-US" sz="2400"/>
          </a:p>
        </p:txBody>
      </p:sp>
      <p:sp>
        <p:nvSpPr>
          <p:cNvPr id="117779" name="テキスト ボックス 56"/>
          <p:cNvSpPr txBox="1">
            <a:spLocks noChangeArrowheads="1"/>
          </p:cNvSpPr>
          <p:nvPr/>
        </p:nvSpPr>
        <p:spPr bwMode="auto">
          <a:xfrm>
            <a:off x="3776663" y="4437063"/>
            <a:ext cx="357187" cy="461962"/>
          </a:xfrm>
          <a:prstGeom prst="rect">
            <a:avLst/>
          </a:prstGeom>
          <a:noFill/>
          <a:ln w="9525">
            <a:noFill/>
            <a:miter lim="800000"/>
            <a:headEnd/>
            <a:tailEnd/>
          </a:ln>
        </p:spPr>
        <p:txBody>
          <a:bodyPr wrap="none">
            <a:spAutoFit/>
          </a:bodyPr>
          <a:lstStyle/>
          <a:p>
            <a:r>
              <a:rPr lang="en-US" altLang="ja-JP" sz="2400"/>
              <a:t>3</a:t>
            </a:r>
            <a:endParaRPr lang="ja-JP" altLang="en-US" sz="2400"/>
          </a:p>
        </p:txBody>
      </p:sp>
      <p:sp>
        <p:nvSpPr>
          <p:cNvPr id="117780" name="テキスト ボックス 57"/>
          <p:cNvSpPr txBox="1">
            <a:spLocks noChangeArrowheads="1"/>
          </p:cNvSpPr>
          <p:nvPr/>
        </p:nvSpPr>
        <p:spPr bwMode="auto">
          <a:xfrm>
            <a:off x="2984500" y="4406900"/>
            <a:ext cx="357188" cy="461963"/>
          </a:xfrm>
          <a:prstGeom prst="rect">
            <a:avLst/>
          </a:prstGeom>
          <a:noFill/>
          <a:ln w="9525">
            <a:noFill/>
            <a:miter lim="800000"/>
            <a:headEnd/>
            <a:tailEnd/>
          </a:ln>
        </p:spPr>
        <p:txBody>
          <a:bodyPr wrap="none">
            <a:spAutoFit/>
          </a:bodyPr>
          <a:lstStyle/>
          <a:p>
            <a:r>
              <a:rPr lang="en-US" altLang="ja-JP" sz="2400"/>
              <a:t>2</a:t>
            </a:r>
            <a:endParaRPr lang="ja-JP" altLang="en-US" sz="2400"/>
          </a:p>
        </p:txBody>
      </p:sp>
      <p:sp>
        <p:nvSpPr>
          <p:cNvPr id="117781" name="テキスト ボックス 58"/>
          <p:cNvSpPr txBox="1">
            <a:spLocks noChangeArrowheads="1"/>
          </p:cNvSpPr>
          <p:nvPr/>
        </p:nvSpPr>
        <p:spPr bwMode="auto">
          <a:xfrm>
            <a:off x="5073650" y="2708275"/>
            <a:ext cx="355600" cy="461963"/>
          </a:xfrm>
          <a:prstGeom prst="rect">
            <a:avLst/>
          </a:prstGeom>
          <a:noFill/>
          <a:ln w="9525">
            <a:noFill/>
            <a:miter lim="800000"/>
            <a:headEnd/>
            <a:tailEnd/>
          </a:ln>
        </p:spPr>
        <p:txBody>
          <a:bodyPr wrap="none">
            <a:spAutoFit/>
          </a:bodyPr>
          <a:lstStyle/>
          <a:p>
            <a:r>
              <a:rPr lang="en-US" altLang="ja-JP" sz="2400"/>
              <a:t>6</a:t>
            </a:r>
            <a:endParaRPr lang="ja-JP" altLang="en-US" sz="2400"/>
          </a:p>
        </p:txBody>
      </p:sp>
      <p:sp>
        <p:nvSpPr>
          <p:cNvPr id="117782" name="テキスト ボックス 59"/>
          <p:cNvSpPr txBox="1">
            <a:spLocks noChangeArrowheads="1"/>
          </p:cNvSpPr>
          <p:nvPr/>
        </p:nvSpPr>
        <p:spPr bwMode="auto">
          <a:xfrm>
            <a:off x="4497388" y="3255963"/>
            <a:ext cx="355600" cy="460375"/>
          </a:xfrm>
          <a:prstGeom prst="rect">
            <a:avLst/>
          </a:prstGeom>
          <a:noFill/>
          <a:ln w="9525">
            <a:noFill/>
            <a:miter lim="800000"/>
            <a:headEnd/>
            <a:tailEnd/>
          </a:ln>
        </p:spPr>
        <p:txBody>
          <a:bodyPr wrap="none">
            <a:spAutoFit/>
          </a:bodyPr>
          <a:lstStyle/>
          <a:p>
            <a:r>
              <a:rPr lang="en-US" altLang="ja-JP" sz="2400"/>
              <a:t>2</a:t>
            </a:r>
            <a:endParaRPr lang="ja-JP" altLang="en-US" sz="2400"/>
          </a:p>
        </p:txBody>
      </p:sp>
      <p:sp>
        <p:nvSpPr>
          <p:cNvPr id="117783" name="テキスト ボックス 60"/>
          <p:cNvSpPr txBox="1">
            <a:spLocks noChangeArrowheads="1"/>
          </p:cNvSpPr>
          <p:nvPr/>
        </p:nvSpPr>
        <p:spPr bwMode="auto">
          <a:xfrm>
            <a:off x="4860925" y="4406900"/>
            <a:ext cx="355600" cy="461963"/>
          </a:xfrm>
          <a:prstGeom prst="rect">
            <a:avLst/>
          </a:prstGeom>
          <a:noFill/>
          <a:ln w="9525">
            <a:noFill/>
            <a:miter lim="800000"/>
            <a:headEnd/>
            <a:tailEnd/>
          </a:ln>
        </p:spPr>
        <p:txBody>
          <a:bodyPr wrap="none">
            <a:spAutoFit/>
          </a:bodyPr>
          <a:lstStyle/>
          <a:p>
            <a:r>
              <a:rPr lang="en-US" altLang="ja-JP" sz="2400"/>
              <a:t>2</a:t>
            </a:r>
            <a:endParaRPr lang="ja-JP" altLang="en-US" sz="2400"/>
          </a:p>
        </p:txBody>
      </p:sp>
      <p:sp>
        <p:nvSpPr>
          <p:cNvPr id="117784" name="テキスト ボックス 66"/>
          <p:cNvSpPr txBox="1">
            <a:spLocks noChangeArrowheads="1"/>
          </p:cNvSpPr>
          <p:nvPr/>
        </p:nvSpPr>
        <p:spPr bwMode="auto">
          <a:xfrm>
            <a:off x="4352925" y="5414963"/>
            <a:ext cx="355600" cy="461962"/>
          </a:xfrm>
          <a:prstGeom prst="rect">
            <a:avLst/>
          </a:prstGeom>
          <a:noFill/>
          <a:ln w="9525">
            <a:noFill/>
            <a:miter lim="800000"/>
            <a:headEnd/>
            <a:tailEnd/>
          </a:ln>
        </p:spPr>
        <p:txBody>
          <a:bodyPr wrap="none">
            <a:spAutoFit/>
          </a:bodyPr>
          <a:lstStyle/>
          <a:p>
            <a:r>
              <a:rPr lang="en-US" altLang="ja-JP" sz="2400"/>
              <a:t>6</a:t>
            </a:r>
            <a:endParaRPr lang="ja-JP" altLang="en-US" sz="2400"/>
          </a:p>
        </p:txBody>
      </p:sp>
      <p:sp>
        <p:nvSpPr>
          <p:cNvPr id="117785" name="テキスト ボックス 67"/>
          <p:cNvSpPr txBox="1">
            <a:spLocks noChangeArrowheads="1"/>
          </p:cNvSpPr>
          <p:nvPr/>
        </p:nvSpPr>
        <p:spPr bwMode="auto">
          <a:xfrm>
            <a:off x="5653088" y="4406900"/>
            <a:ext cx="355600" cy="461963"/>
          </a:xfrm>
          <a:prstGeom prst="rect">
            <a:avLst/>
          </a:prstGeom>
          <a:noFill/>
          <a:ln w="9525">
            <a:noFill/>
            <a:miter lim="800000"/>
            <a:headEnd/>
            <a:tailEnd/>
          </a:ln>
        </p:spPr>
        <p:txBody>
          <a:bodyPr wrap="none">
            <a:spAutoFit/>
          </a:bodyPr>
          <a:lstStyle/>
          <a:p>
            <a:r>
              <a:rPr lang="en-US" altLang="ja-JP" sz="2400"/>
              <a:t>4</a:t>
            </a:r>
            <a:endParaRPr lang="ja-JP" altLang="en-US" sz="2400"/>
          </a:p>
        </p:txBody>
      </p:sp>
      <p:sp>
        <p:nvSpPr>
          <p:cNvPr id="117786" name="テキスト ボックス 68"/>
          <p:cNvSpPr txBox="1">
            <a:spLocks noChangeArrowheads="1"/>
          </p:cNvSpPr>
          <p:nvPr/>
        </p:nvSpPr>
        <p:spPr bwMode="auto">
          <a:xfrm>
            <a:off x="2411413" y="3357563"/>
            <a:ext cx="338137" cy="460375"/>
          </a:xfrm>
          <a:prstGeom prst="rect">
            <a:avLst/>
          </a:prstGeom>
          <a:noFill/>
          <a:ln w="9525">
            <a:noFill/>
            <a:miter lim="800000"/>
            <a:headEnd/>
            <a:tailEnd/>
          </a:ln>
        </p:spPr>
        <p:txBody>
          <a:bodyPr wrap="none">
            <a:spAutoFit/>
          </a:bodyPr>
          <a:lstStyle/>
          <a:p>
            <a:r>
              <a:rPr lang="en-US" altLang="ja-JP" sz="2400" dirty="0"/>
              <a:t>x</a:t>
            </a:r>
            <a:endParaRPr lang="ja-JP" altLang="en-US" sz="2400" dirty="0"/>
          </a:p>
        </p:txBody>
      </p:sp>
      <p:sp>
        <p:nvSpPr>
          <p:cNvPr id="117787" name="テキスト ボックス 70"/>
          <p:cNvSpPr txBox="1">
            <a:spLocks noChangeArrowheads="1"/>
          </p:cNvSpPr>
          <p:nvPr/>
        </p:nvSpPr>
        <p:spPr bwMode="auto">
          <a:xfrm>
            <a:off x="2794000" y="3543300"/>
            <a:ext cx="355600" cy="461963"/>
          </a:xfrm>
          <a:prstGeom prst="rect">
            <a:avLst/>
          </a:prstGeom>
          <a:noFill/>
          <a:ln w="9525">
            <a:noFill/>
            <a:miter lim="800000"/>
            <a:headEnd/>
            <a:tailEnd/>
          </a:ln>
        </p:spPr>
        <p:txBody>
          <a:bodyPr wrap="none">
            <a:spAutoFit/>
          </a:bodyPr>
          <a:lstStyle/>
          <a:p>
            <a:r>
              <a:rPr lang="en-US" altLang="ja-JP" sz="2400"/>
              <a:t>0</a:t>
            </a:r>
            <a:endParaRPr lang="ja-JP" altLang="en-US" sz="2400"/>
          </a:p>
        </p:txBody>
      </p:sp>
      <p:sp>
        <p:nvSpPr>
          <p:cNvPr id="117788" name="テキスト ボックス 71"/>
          <p:cNvSpPr txBox="1">
            <a:spLocks noChangeArrowheads="1"/>
          </p:cNvSpPr>
          <p:nvPr/>
        </p:nvSpPr>
        <p:spPr bwMode="auto">
          <a:xfrm>
            <a:off x="4284663" y="2463800"/>
            <a:ext cx="355600" cy="460375"/>
          </a:xfrm>
          <a:prstGeom prst="rect">
            <a:avLst/>
          </a:prstGeom>
          <a:noFill/>
          <a:ln w="9525">
            <a:noFill/>
            <a:miter lim="800000"/>
            <a:headEnd/>
            <a:tailEnd/>
          </a:ln>
        </p:spPr>
        <p:txBody>
          <a:bodyPr wrap="none">
            <a:spAutoFit/>
          </a:bodyPr>
          <a:lstStyle/>
          <a:p>
            <a:r>
              <a:rPr lang="en-US" altLang="ja-JP" sz="2400"/>
              <a:t>5</a:t>
            </a:r>
            <a:endParaRPr lang="ja-JP" altLang="en-US" sz="2400"/>
          </a:p>
        </p:txBody>
      </p:sp>
      <p:sp>
        <p:nvSpPr>
          <p:cNvPr id="117789" name="テキスト ボックス 72"/>
          <p:cNvSpPr txBox="1">
            <a:spLocks noChangeArrowheads="1"/>
          </p:cNvSpPr>
          <p:nvPr/>
        </p:nvSpPr>
        <p:spPr bwMode="auto">
          <a:xfrm>
            <a:off x="4240213" y="3975100"/>
            <a:ext cx="355600" cy="461963"/>
          </a:xfrm>
          <a:prstGeom prst="rect">
            <a:avLst/>
          </a:prstGeom>
          <a:noFill/>
          <a:ln w="9525">
            <a:noFill/>
            <a:miter lim="800000"/>
            <a:headEnd/>
            <a:tailEnd/>
          </a:ln>
        </p:spPr>
        <p:txBody>
          <a:bodyPr wrap="none">
            <a:spAutoFit/>
          </a:bodyPr>
          <a:lstStyle/>
          <a:p>
            <a:r>
              <a:rPr lang="en-US" altLang="ja-JP" sz="2400"/>
              <a:t>4</a:t>
            </a:r>
            <a:endParaRPr lang="ja-JP" altLang="en-US" sz="2400"/>
          </a:p>
        </p:txBody>
      </p:sp>
      <p:sp>
        <p:nvSpPr>
          <p:cNvPr id="117790" name="テキスト ボックス 73"/>
          <p:cNvSpPr txBox="1">
            <a:spLocks noChangeArrowheads="1"/>
          </p:cNvSpPr>
          <p:nvPr/>
        </p:nvSpPr>
        <p:spPr bwMode="auto">
          <a:xfrm>
            <a:off x="3519488" y="5157788"/>
            <a:ext cx="355600" cy="460375"/>
          </a:xfrm>
          <a:prstGeom prst="rect">
            <a:avLst/>
          </a:prstGeom>
          <a:noFill/>
          <a:ln w="9525">
            <a:noFill/>
            <a:miter lim="800000"/>
            <a:headEnd/>
            <a:tailEnd/>
          </a:ln>
        </p:spPr>
        <p:txBody>
          <a:bodyPr wrap="none">
            <a:spAutoFit/>
          </a:bodyPr>
          <a:lstStyle/>
          <a:p>
            <a:r>
              <a:rPr lang="en-US" altLang="ja-JP" sz="2400"/>
              <a:t>2</a:t>
            </a:r>
            <a:endParaRPr lang="ja-JP" altLang="en-US" sz="2400"/>
          </a:p>
        </p:txBody>
      </p:sp>
      <p:sp>
        <p:nvSpPr>
          <p:cNvPr id="117791" name="テキスト ボックス 74"/>
          <p:cNvSpPr txBox="1">
            <a:spLocks noChangeArrowheads="1"/>
          </p:cNvSpPr>
          <p:nvPr/>
        </p:nvSpPr>
        <p:spPr bwMode="auto">
          <a:xfrm>
            <a:off x="5651500" y="3573463"/>
            <a:ext cx="528638" cy="830262"/>
          </a:xfrm>
          <a:prstGeom prst="rect">
            <a:avLst/>
          </a:prstGeom>
          <a:noFill/>
          <a:ln w="9525">
            <a:noFill/>
            <a:miter lim="800000"/>
            <a:headEnd/>
            <a:tailEnd/>
          </a:ln>
        </p:spPr>
        <p:txBody>
          <a:bodyPr wrap="none">
            <a:spAutoFit/>
          </a:bodyPr>
          <a:lstStyle/>
          <a:p>
            <a:r>
              <a:rPr lang="en-US" altLang="ja-JP" sz="2400"/>
              <a:t>10</a:t>
            </a:r>
          </a:p>
          <a:p>
            <a:endParaRPr lang="ja-JP" altLang="en-US" sz="2400"/>
          </a:p>
        </p:txBody>
      </p:sp>
      <p:sp>
        <p:nvSpPr>
          <p:cNvPr id="117792" name="テキスト ボックス 75"/>
          <p:cNvSpPr txBox="1">
            <a:spLocks noChangeArrowheads="1"/>
          </p:cNvSpPr>
          <p:nvPr/>
        </p:nvSpPr>
        <p:spPr bwMode="auto">
          <a:xfrm>
            <a:off x="5103813" y="5157788"/>
            <a:ext cx="355600" cy="460375"/>
          </a:xfrm>
          <a:prstGeom prst="rect">
            <a:avLst/>
          </a:prstGeom>
          <a:noFill/>
          <a:ln w="9525">
            <a:noFill/>
            <a:miter lim="800000"/>
            <a:headEnd/>
            <a:tailEnd/>
          </a:ln>
        </p:spPr>
        <p:txBody>
          <a:bodyPr wrap="none">
            <a:spAutoFit/>
          </a:bodyPr>
          <a:lstStyle/>
          <a:p>
            <a:r>
              <a:rPr lang="en-US" altLang="ja-JP" sz="2400"/>
              <a:t>6</a:t>
            </a:r>
            <a:endParaRPr lang="ja-JP" altLang="en-US" sz="2400"/>
          </a:p>
        </p:txBody>
      </p:sp>
      <p:sp>
        <p:nvSpPr>
          <p:cNvPr id="117793" name="タイトル 1"/>
          <p:cNvSpPr>
            <a:spLocks noGrp="1"/>
          </p:cNvSpPr>
          <p:nvPr>
            <p:ph type="title"/>
          </p:nvPr>
        </p:nvSpPr>
        <p:spPr/>
        <p:txBody>
          <a:bodyPr/>
          <a:lstStyle/>
          <a:p>
            <a:pPr eaLnBrk="1" hangingPunct="1"/>
            <a:r>
              <a:rPr lang="en-US" altLang="ja-JP"/>
              <a:t>2.3</a:t>
            </a:r>
            <a:r>
              <a:rPr lang="ja-JP" altLang="en-US"/>
              <a:t>　ダイキストラのアルゴリズム</a:t>
            </a:r>
          </a:p>
        </p:txBody>
      </p:sp>
    </p:spTree>
  </p:cSld>
  <p:clrMapOvr>
    <a:masterClrMapping/>
  </p:clrMapOvr>
  <p:transition advTm="14149"/>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93" name="タイトル 1"/>
          <p:cNvSpPr>
            <a:spLocks noGrp="1"/>
          </p:cNvSpPr>
          <p:nvPr>
            <p:ph type="title"/>
          </p:nvPr>
        </p:nvSpPr>
        <p:spPr/>
        <p:txBody>
          <a:bodyPr/>
          <a:lstStyle/>
          <a:p>
            <a:pPr eaLnBrk="1" hangingPunct="1"/>
            <a:r>
              <a:rPr lang="en-US" altLang="ja-JP"/>
              <a:t>2.3</a:t>
            </a:r>
            <a:r>
              <a:rPr lang="ja-JP" altLang="en-US"/>
              <a:t>　ダイキストラのアルゴリズム</a:t>
            </a:r>
          </a:p>
        </p:txBody>
      </p:sp>
      <p:sp>
        <p:nvSpPr>
          <p:cNvPr id="3" name="四角形: 角を丸くする 2">
            <a:extLst>
              <a:ext uri="{FF2B5EF4-FFF2-40B4-BE49-F238E27FC236}">
                <a16:creationId xmlns:a16="http://schemas.microsoft.com/office/drawing/2014/main" id="{4D380921-5A57-4402-A5F2-659347BDE500}"/>
              </a:ext>
            </a:extLst>
          </p:cNvPr>
          <p:cNvSpPr/>
          <p:nvPr/>
        </p:nvSpPr>
        <p:spPr>
          <a:xfrm>
            <a:off x="611560" y="4725144"/>
            <a:ext cx="4752528" cy="1368152"/>
          </a:xfrm>
          <a:prstGeom prst="round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9" name="円/楕円 37">
            <a:extLst>
              <a:ext uri="{FF2B5EF4-FFF2-40B4-BE49-F238E27FC236}">
                <a16:creationId xmlns:a16="http://schemas.microsoft.com/office/drawing/2014/main" id="{B095FF04-B724-4AAA-8BAD-0D97BC96F356}"/>
              </a:ext>
            </a:extLst>
          </p:cNvPr>
          <p:cNvSpPr/>
          <p:nvPr/>
        </p:nvSpPr>
        <p:spPr bwMode="auto">
          <a:xfrm>
            <a:off x="1331640" y="4164062"/>
            <a:ext cx="271462" cy="27305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40" name="円/楕円 37">
            <a:extLst>
              <a:ext uri="{FF2B5EF4-FFF2-40B4-BE49-F238E27FC236}">
                <a16:creationId xmlns:a16="http://schemas.microsoft.com/office/drawing/2014/main" id="{BA3FCCA8-CDF8-43F1-8AEC-64A4C05C88C2}"/>
              </a:ext>
            </a:extLst>
          </p:cNvPr>
          <p:cNvSpPr/>
          <p:nvPr/>
        </p:nvSpPr>
        <p:spPr bwMode="auto">
          <a:xfrm>
            <a:off x="1852266" y="4164062"/>
            <a:ext cx="271462" cy="27305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41" name="円/楕円 37">
            <a:extLst>
              <a:ext uri="{FF2B5EF4-FFF2-40B4-BE49-F238E27FC236}">
                <a16:creationId xmlns:a16="http://schemas.microsoft.com/office/drawing/2014/main" id="{7A5AAA04-A95F-46DE-892C-2E9E090CF510}"/>
              </a:ext>
            </a:extLst>
          </p:cNvPr>
          <p:cNvSpPr/>
          <p:nvPr/>
        </p:nvSpPr>
        <p:spPr bwMode="auto">
          <a:xfrm>
            <a:off x="2356322" y="4164062"/>
            <a:ext cx="271462" cy="27305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42" name="円/楕円 37">
            <a:extLst>
              <a:ext uri="{FF2B5EF4-FFF2-40B4-BE49-F238E27FC236}">
                <a16:creationId xmlns:a16="http://schemas.microsoft.com/office/drawing/2014/main" id="{D60F9DCA-265C-4286-BFD7-3C4796FA576E}"/>
              </a:ext>
            </a:extLst>
          </p:cNvPr>
          <p:cNvSpPr/>
          <p:nvPr/>
        </p:nvSpPr>
        <p:spPr bwMode="auto">
          <a:xfrm>
            <a:off x="2860378" y="4164062"/>
            <a:ext cx="271462" cy="27305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43" name="円/楕円 37">
            <a:extLst>
              <a:ext uri="{FF2B5EF4-FFF2-40B4-BE49-F238E27FC236}">
                <a16:creationId xmlns:a16="http://schemas.microsoft.com/office/drawing/2014/main" id="{6D512AD1-109D-4D59-9BFC-D516EA8C775F}"/>
              </a:ext>
            </a:extLst>
          </p:cNvPr>
          <p:cNvSpPr/>
          <p:nvPr/>
        </p:nvSpPr>
        <p:spPr bwMode="auto">
          <a:xfrm>
            <a:off x="3364434" y="4164062"/>
            <a:ext cx="271462" cy="27305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45" name="円/楕円 37">
            <a:extLst>
              <a:ext uri="{FF2B5EF4-FFF2-40B4-BE49-F238E27FC236}">
                <a16:creationId xmlns:a16="http://schemas.microsoft.com/office/drawing/2014/main" id="{F10E71CE-FA73-4A51-9986-E13380D9274B}"/>
              </a:ext>
            </a:extLst>
          </p:cNvPr>
          <p:cNvSpPr/>
          <p:nvPr/>
        </p:nvSpPr>
        <p:spPr bwMode="auto">
          <a:xfrm>
            <a:off x="3868490" y="4164062"/>
            <a:ext cx="271462" cy="27305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47" name="円/楕円 37">
            <a:extLst>
              <a:ext uri="{FF2B5EF4-FFF2-40B4-BE49-F238E27FC236}">
                <a16:creationId xmlns:a16="http://schemas.microsoft.com/office/drawing/2014/main" id="{B09D6609-6099-4E50-8199-D59B325C8703}"/>
              </a:ext>
            </a:extLst>
          </p:cNvPr>
          <p:cNvSpPr/>
          <p:nvPr/>
        </p:nvSpPr>
        <p:spPr bwMode="auto">
          <a:xfrm>
            <a:off x="4372546" y="4164062"/>
            <a:ext cx="271462" cy="273050"/>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49" name="四角形: 角を丸くする 48">
            <a:extLst>
              <a:ext uri="{FF2B5EF4-FFF2-40B4-BE49-F238E27FC236}">
                <a16:creationId xmlns:a16="http://schemas.microsoft.com/office/drawing/2014/main" id="{11190F81-6196-4399-BAE7-F23AB21AB961}"/>
              </a:ext>
            </a:extLst>
          </p:cNvPr>
          <p:cNvSpPr/>
          <p:nvPr/>
        </p:nvSpPr>
        <p:spPr>
          <a:xfrm>
            <a:off x="611560" y="4013448"/>
            <a:ext cx="4752528" cy="567680"/>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1" name="円/楕円 37">
            <a:extLst>
              <a:ext uri="{FF2B5EF4-FFF2-40B4-BE49-F238E27FC236}">
                <a16:creationId xmlns:a16="http://schemas.microsoft.com/office/drawing/2014/main" id="{60410607-0926-44B9-AE9E-F78D7F26CC5A}"/>
              </a:ext>
            </a:extLst>
          </p:cNvPr>
          <p:cNvSpPr/>
          <p:nvPr/>
        </p:nvSpPr>
        <p:spPr bwMode="auto">
          <a:xfrm>
            <a:off x="2860378" y="6252294"/>
            <a:ext cx="271462" cy="27305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53" name="四角形: 角を丸くする 52">
            <a:extLst>
              <a:ext uri="{FF2B5EF4-FFF2-40B4-BE49-F238E27FC236}">
                <a16:creationId xmlns:a16="http://schemas.microsoft.com/office/drawing/2014/main" id="{B436EB2F-0530-464C-A9C5-83691B5969C4}"/>
              </a:ext>
            </a:extLst>
          </p:cNvPr>
          <p:cNvSpPr/>
          <p:nvPr/>
        </p:nvSpPr>
        <p:spPr>
          <a:xfrm>
            <a:off x="611560" y="2852936"/>
            <a:ext cx="4752528" cy="1008112"/>
          </a:xfrm>
          <a:prstGeom prst="roundRect">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5" name="テキスト ボックス 68">
            <a:extLst>
              <a:ext uri="{FF2B5EF4-FFF2-40B4-BE49-F238E27FC236}">
                <a16:creationId xmlns:a16="http://schemas.microsoft.com/office/drawing/2014/main" id="{B17EFC5E-AA6A-4FE6-A859-ACA4482CE11D}"/>
              </a:ext>
            </a:extLst>
          </p:cNvPr>
          <p:cNvSpPr txBox="1">
            <a:spLocks noChangeArrowheads="1"/>
          </p:cNvSpPr>
          <p:nvPr/>
        </p:nvSpPr>
        <p:spPr bwMode="auto">
          <a:xfrm>
            <a:off x="2483768" y="6136977"/>
            <a:ext cx="338137" cy="460375"/>
          </a:xfrm>
          <a:prstGeom prst="rect">
            <a:avLst/>
          </a:prstGeom>
          <a:noFill/>
          <a:ln w="9525">
            <a:noFill/>
            <a:miter lim="800000"/>
            <a:headEnd/>
            <a:tailEnd/>
          </a:ln>
        </p:spPr>
        <p:txBody>
          <a:bodyPr wrap="none">
            <a:spAutoFit/>
          </a:bodyPr>
          <a:lstStyle/>
          <a:p>
            <a:r>
              <a:rPr lang="en-US" altLang="ja-JP" sz="2400" dirty="0"/>
              <a:t>x</a:t>
            </a:r>
            <a:endParaRPr lang="ja-JP" altLang="en-US" sz="2400" dirty="0"/>
          </a:p>
        </p:txBody>
      </p:sp>
      <p:sp>
        <p:nvSpPr>
          <p:cNvPr id="56" name="テキスト ボックス 68">
            <a:extLst>
              <a:ext uri="{FF2B5EF4-FFF2-40B4-BE49-F238E27FC236}">
                <a16:creationId xmlns:a16="http://schemas.microsoft.com/office/drawing/2014/main" id="{E723EE81-AC96-42CC-A720-30F5D175F2D7}"/>
              </a:ext>
            </a:extLst>
          </p:cNvPr>
          <p:cNvSpPr txBox="1">
            <a:spLocks noChangeArrowheads="1"/>
          </p:cNvSpPr>
          <p:nvPr/>
        </p:nvSpPr>
        <p:spPr bwMode="auto">
          <a:xfrm>
            <a:off x="467544" y="1988840"/>
            <a:ext cx="4254691" cy="461665"/>
          </a:xfrm>
          <a:prstGeom prst="rect">
            <a:avLst/>
          </a:prstGeom>
          <a:noFill/>
          <a:ln w="9525">
            <a:noFill/>
            <a:miter lim="800000"/>
            <a:headEnd/>
            <a:tailEnd/>
          </a:ln>
        </p:spPr>
        <p:txBody>
          <a:bodyPr wrap="none">
            <a:spAutoFit/>
          </a:bodyPr>
          <a:lstStyle/>
          <a:p>
            <a:r>
              <a:rPr lang="ja-JP" altLang="en-US" sz="2400" dirty="0"/>
              <a:t>アルゴリズムの正当性について</a:t>
            </a:r>
          </a:p>
        </p:txBody>
      </p:sp>
      <p:sp>
        <p:nvSpPr>
          <p:cNvPr id="57" name="テキスト ボックス 68">
            <a:extLst>
              <a:ext uri="{FF2B5EF4-FFF2-40B4-BE49-F238E27FC236}">
                <a16:creationId xmlns:a16="http://schemas.microsoft.com/office/drawing/2014/main" id="{F9F06A00-7312-4D47-A6C9-EC09F6103445}"/>
              </a:ext>
            </a:extLst>
          </p:cNvPr>
          <p:cNvSpPr txBox="1">
            <a:spLocks noChangeArrowheads="1"/>
          </p:cNvSpPr>
          <p:nvPr/>
        </p:nvSpPr>
        <p:spPr bwMode="auto">
          <a:xfrm>
            <a:off x="5559643" y="5085184"/>
            <a:ext cx="2396810" cy="738664"/>
          </a:xfrm>
          <a:prstGeom prst="rect">
            <a:avLst/>
          </a:prstGeom>
          <a:noFill/>
          <a:ln w="9525">
            <a:noFill/>
            <a:miter lim="800000"/>
            <a:headEnd/>
            <a:tailEnd/>
          </a:ln>
        </p:spPr>
        <p:txBody>
          <a:bodyPr wrap="none">
            <a:spAutoFit/>
          </a:bodyPr>
          <a:lstStyle/>
          <a:p>
            <a:r>
              <a:rPr lang="ja-JP" altLang="en-US" sz="1400" dirty="0"/>
              <a:t>←</a:t>
            </a:r>
            <a:endParaRPr lang="en-US" altLang="ja-JP" sz="1400" dirty="0"/>
          </a:p>
          <a:p>
            <a:r>
              <a:rPr lang="en-US" altLang="ja-JP" sz="1400" dirty="0"/>
              <a:t>k</a:t>
            </a:r>
            <a:r>
              <a:rPr lang="ja-JP" altLang="en-US" sz="1400" dirty="0"/>
              <a:t>回目の</a:t>
            </a:r>
            <a:r>
              <a:rPr lang="en-US" altLang="ja-JP" sz="1400" dirty="0"/>
              <a:t>STEP</a:t>
            </a:r>
            <a:r>
              <a:rPr lang="ja-JP" altLang="en-US" sz="1400" dirty="0"/>
              <a:t>で</a:t>
            </a:r>
            <a:endParaRPr lang="en-US" altLang="ja-JP" sz="1400" dirty="0"/>
          </a:p>
          <a:p>
            <a:r>
              <a:rPr lang="ja-JP" altLang="en-US" sz="1400" dirty="0"/>
              <a:t>ｘからの最短経路が確定済み</a:t>
            </a:r>
          </a:p>
        </p:txBody>
      </p:sp>
      <p:sp>
        <p:nvSpPr>
          <p:cNvPr id="4" name="正方形/長方形 3">
            <a:extLst>
              <a:ext uri="{FF2B5EF4-FFF2-40B4-BE49-F238E27FC236}">
                <a16:creationId xmlns:a16="http://schemas.microsoft.com/office/drawing/2014/main" id="{2708F1D9-E7AF-413D-B6DD-F50F6CA11027}"/>
              </a:ext>
            </a:extLst>
          </p:cNvPr>
          <p:cNvSpPr/>
          <p:nvPr/>
        </p:nvSpPr>
        <p:spPr>
          <a:xfrm>
            <a:off x="539552" y="4653136"/>
            <a:ext cx="4896544" cy="1944216"/>
          </a:xfrm>
          <a:prstGeom prst="rect">
            <a:avLst/>
          </a:prstGeom>
          <a:noFill/>
          <a:ln>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8" name="テキスト ボックス 68">
            <a:extLst>
              <a:ext uri="{FF2B5EF4-FFF2-40B4-BE49-F238E27FC236}">
                <a16:creationId xmlns:a16="http://schemas.microsoft.com/office/drawing/2014/main" id="{54672F2B-C484-48C3-97D1-A4C2D3EAC0F6}"/>
              </a:ext>
            </a:extLst>
          </p:cNvPr>
          <p:cNvSpPr txBox="1">
            <a:spLocks noChangeArrowheads="1"/>
          </p:cNvSpPr>
          <p:nvPr/>
        </p:nvSpPr>
        <p:spPr bwMode="auto">
          <a:xfrm>
            <a:off x="129407" y="5301208"/>
            <a:ext cx="372218" cy="461665"/>
          </a:xfrm>
          <a:prstGeom prst="rect">
            <a:avLst/>
          </a:prstGeom>
          <a:noFill/>
          <a:ln w="9525">
            <a:noFill/>
            <a:miter lim="800000"/>
            <a:headEnd/>
            <a:tailEnd/>
          </a:ln>
        </p:spPr>
        <p:txBody>
          <a:bodyPr wrap="none">
            <a:spAutoFit/>
          </a:bodyPr>
          <a:lstStyle/>
          <a:p>
            <a:r>
              <a:rPr lang="en-US" altLang="ja-JP" sz="2400" dirty="0"/>
              <a:t>T</a:t>
            </a:r>
            <a:endParaRPr lang="ja-JP" altLang="en-US" sz="2400" dirty="0"/>
          </a:p>
        </p:txBody>
      </p:sp>
      <p:sp>
        <p:nvSpPr>
          <p:cNvPr id="59" name="テキスト ボックス 68">
            <a:extLst>
              <a:ext uri="{FF2B5EF4-FFF2-40B4-BE49-F238E27FC236}">
                <a16:creationId xmlns:a16="http://schemas.microsoft.com/office/drawing/2014/main" id="{01CA3945-1173-4BEC-A595-799F18D38B58}"/>
              </a:ext>
            </a:extLst>
          </p:cNvPr>
          <p:cNvSpPr txBox="1">
            <a:spLocks noChangeArrowheads="1"/>
          </p:cNvSpPr>
          <p:nvPr/>
        </p:nvSpPr>
        <p:spPr bwMode="auto">
          <a:xfrm>
            <a:off x="5436096" y="4005064"/>
            <a:ext cx="3238387" cy="738664"/>
          </a:xfrm>
          <a:prstGeom prst="rect">
            <a:avLst/>
          </a:prstGeom>
          <a:noFill/>
          <a:ln w="9525">
            <a:noFill/>
            <a:miter lim="800000"/>
            <a:headEnd/>
            <a:tailEnd/>
          </a:ln>
        </p:spPr>
        <p:txBody>
          <a:bodyPr wrap="none">
            <a:spAutoFit/>
          </a:bodyPr>
          <a:lstStyle/>
          <a:p>
            <a:r>
              <a:rPr lang="ja-JP" altLang="en-US" sz="1400" dirty="0"/>
              <a:t>←</a:t>
            </a:r>
            <a:r>
              <a:rPr lang="en-US" altLang="ja-JP" sz="1400" dirty="0"/>
              <a:t>T</a:t>
            </a:r>
            <a:r>
              <a:rPr lang="ja-JP" altLang="en-US" sz="1400" dirty="0"/>
              <a:t>からの最短経路は分かっている．</a:t>
            </a:r>
            <a:br>
              <a:rPr lang="en-US" altLang="ja-JP" sz="1400" dirty="0"/>
            </a:br>
            <a:r>
              <a:rPr lang="ja-JP" altLang="en-US" sz="1400" dirty="0"/>
              <a:t>値が最少の所は改善されないので，</a:t>
            </a:r>
            <a:endParaRPr lang="en-US" altLang="ja-JP" sz="1400" dirty="0"/>
          </a:p>
          <a:p>
            <a:r>
              <a:rPr lang="en-US" altLang="ja-JP" sz="1400" dirty="0"/>
              <a:t>k+1</a:t>
            </a:r>
            <a:r>
              <a:rPr lang="ja-JP" altLang="en-US" sz="1400" dirty="0"/>
              <a:t>回目の</a:t>
            </a:r>
            <a:r>
              <a:rPr lang="en-US" altLang="ja-JP" sz="1400" dirty="0"/>
              <a:t>STEP</a:t>
            </a:r>
            <a:r>
              <a:rPr lang="ja-JP" altLang="en-US" sz="1400" dirty="0"/>
              <a:t>で値が最少の所を選ぶ</a:t>
            </a:r>
          </a:p>
        </p:txBody>
      </p:sp>
    </p:spTree>
    <p:extLst>
      <p:ext uri="{BB962C8B-B14F-4D97-AF65-F5344CB8AC3E}">
        <p14:creationId xmlns:p14="http://schemas.microsoft.com/office/powerpoint/2010/main" val="1580917619"/>
      </p:ext>
    </p:extLst>
  </p:cSld>
  <p:clrMapOvr>
    <a:masterClrMapping/>
  </p:clrMapOvr>
  <p:transition advTm="14149"/>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タイトル 1"/>
          <p:cNvSpPr>
            <a:spLocks noGrp="1"/>
          </p:cNvSpPr>
          <p:nvPr>
            <p:ph type="title"/>
          </p:nvPr>
        </p:nvSpPr>
        <p:spPr/>
        <p:txBody>
          <a:bodyPr/>
          <a:lstStyle/>
          <a:p>
            <a:pPr eaLnBrk="1" hangingPunct="1"/>
            <a:r>
              <a:rPr lang="ja-JP" altLang="en-US" dirty="0"/>
              <a:t>提出課題</a:t>
            </a:r>
            <a:r>
              <a:rPr lang="en-US" altLang="ja-JP" dirty="0"/>
              <a:t>2</a:t>
            </a:r>
            <a:endParaRPr lang="ja-JP" altLang="en-US" dirty="0"/>
          </a:p>
        </p:txBody>
      </p:sp>
      <p:sp>
        <p:nvSpPr>
          <p:cNvPr id="3" name="コンテンツ プレースホルダー 2"/>
          <p:cNvSpPr>
            <a:spLocks noGrp="1"/>
          </p:cNvSpPr>
          <p:nvPr>
            <p:ph idx="1"/>
          </p:nvPr>
        </p:nvSpPr>
        <p:spPr>
          <a:xfrm>
            <a:off x="323850" y="2133600"/>
            <a:ext cx="8640763" cy="4389438"/>
          </a:xfrm>
        </p:spPr>
        <p:txBody>
          <a:bodyPr/>
          <a:lstStyle/>
          <a:p>
            <a:pPr eaLnBrk="1" hangingPunct="1">
              <a:buFont typeface="Wingdings 2" pitchFamily="18" charset="2"/>
              <a:buNone/>
              <a:defRPr/>
            </a:pPr>
            <a:endParaRPr lang="en-US" altLang="ja-JP" sz="2400" dirty="0"/>
          </a:p>
          <a:p>
            <a:pPr eaLnBrk="1" hangingPunct="1">
              <a:buFont typeface="Wingdings 2" pitchFamily="18" charset="2"/>
              <a:buNone/>
              <a:defRPr/>
            </a:pPr>
            <a:endParaRPr lang="en-US" altLang="ja-JP" sz="2400" dirty="0"/>
          </a:p>
          <a:p>
            <a:pPr marL="457200" indent="-457200" eaLnBrk="1" hangingPunct="1">
              <a:buFont typeface="Wingdings 2" pitchFamily="18" charset="2"/>
              <a:buNone/>
              <a:defRPr/>
            </a:pPr>
            <a:endParaRPr lang="en-US" altLang="ja-JP" sz="2400" dirty="0"/>
          </a:p>
          <a:p>
            <a:pPr marL="457200" indent="-457200" eaLnBrk="1" hangingPunct="1">
              <a:buFont typeface="Wingdings 2" pitchFamily="18" charset="2"/>
              <a:buNone/>
              <a:defRPr/>
            </a:pPr>
            <a:endParaRPr lang="en-US" altLang="ja-JP" sz="2400" dirty="0"/>
          </a:p>
          <a:p>
            <a:pPr marL="457200" indent="-457200" eaLnBrk="1" hangingPunct="1">
              <a:buFont typeface="Wingdings 2" pitchFamily="18" charset="2"/>
              <a:buNone/>
              <a:defRPr/>
            </a:pPr>
            <a:endParaRPr lang="en-US" altLang="ja-JP" sz="2400" dirty="0"/>
          </a:p>
          <a:p>
            <a:pPr marL="457200" indent="-457200" eaLnBrk="1" hangingPunct="1">
              <a:buFont typeface="Wingdings 2" pitchFamily="18" charset="2"/>
              <a:buNone/>
              <a:defRPr/>
            </a:pPr>
            <a:endParaRPr lang="en-US" altLang="ja-JP" sz="2400" dirty="0"/>
          </a:p>
        </p:txBody>
      </p:sp>
      <p:sp>
        <p:nvSpPr>
          <p:cNvPr id="25" name="コンテンツ プレースホルダー 2"/>
          <p:cNvSpPr txBox="1">
            <a:spLocks/>
          </p:cNvSpPr>
          <p:nvPr/>
        </p:nvSpPr>
        <p:spPr bwMode="auto">
          <a:xfrm>
            <a:off x="457200" y="2151063"/>
            <a:ext cx="8229600" cy="4389437"/>
          </a:xfrm>
          <a:prstGeom prst="rect">
            <a:avLst/>
          </a:prstGeom>
          <a:noFill/>
          <a:ln>
            <a:noFill/>
          </a:ln>
        </p:spPr>
        <p:txBody>
          <a:bodyPr/>
          <a:lstStyle/>
          <a:p>
            <a:pPr marL="273050" indent="-273050">
              <a:spcBef>
                <a:spcPct val="20000"/>
              </a:spcBef>
              <a:buClr>
                <a:srgbClr val="0BD0D9"/>
              </a:buClr>
              <a:buSzPct val="95000"/>
              <a:buFont typeface="Wingdings 2" pitchFamily="18" charset="2"/>
              <a:buNone/>
              <a:defRPr/>
            </a:pPr>
            <a:endParaRPr lang="en-US" altLang="ja-JP" sz="240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p:txBody>
      </p:sp>
      <p:sp>
        <p:nvSpPr>
          <p:cNvPr id="10" name="コンテンツ プレースホルダー 2"/>
          <p:cNvSpPr txBox="1">
            <a:spLocks/>
          </p:cNvSpPr>
          <p:nvPr/>
        </p:nvSpPr>
        <p:spPr bwMode="auto">
          <a:xfrm>
            <a:off x="457200" y="2151063"/>
            <a:ext cx="8686800" cy="4389437"/>
          </a:xfrm>
          <a:prstGeom prst="rect">
            <a:avLst/>
          </a:prstGeom>
          <a:noFill/>
          <a:ln>
            <a:noFill/>
          </a:ln>
        </p:spPr>
        <p:txBody>
          <a:bodyPr/>
          <a:lstStyle/>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p:txBody>
      </p:sp>
      <p:sp>
        <p:nvSpPr>
          <p:cNvPr id="11" name="コンテンツ プレースホルダー 2"/>
          <p:cNvSpPr txBox="1">
            <a:spLocks/>
          </p:cNvSpPr>
          <p:nvPr/>
        </p:nvSpPr>
        <p:spPr bwMode="auto">
          <a:xfrm>
            <a:off x="457200" y="1935163"/>
            <a:ext cx="8686800" cy="5364162"/>
          </a:xfrm>
          <a:prstGeom prst="rect">
            <a:avLst/>
          </a:prstGeom>
          <a:noFill/>
          <a:ln>
            <a:noFill/>
          </a:ln>
        </p:spPr>
        <p:txBody>
          <a:bodyPr/>
          <a:lstStyle/>
          <a:p>
            <a:pPr marL="273050" indent="-273050">
              <a:spcBef>
                <a:spcPct val="20000"/>
              </a:spcBef>
              <a:buClr>
                <a:srgbClr val="0BD0D9"/>
              </a:buClr>
              <a:buSzPct val="95000"/>
              <a:buFont typeface="Wingdings 2" pitchFamily="18" charset="2"/>
              <a:buNone/>
              <a:defRPr/>
            </a:pPr>
            <a:endParaRPr lang="en-US" altLang="ja-JP" sz="240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p:txBody>
      </p:sp>
      <p:sp>
        <p:nvSpPr>
          <p:cNvPr id="12" name="角丸四角形 11"/>
          <p:cNvSpPr/>
          <p:nvPr/>
        </p:nvSpPr>
        <p:spPr>
          <a:xfrm>
            <a:off x="179388" y="2205038"/>
            <a:ext cx="8713787" cy="3960812"/>
          </a:xfrm>
          <a:prstGeom prst="round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18792" name="テキスト ボックス 83"/>
          <p:cNvSpPr txBox="1">
            <a:spLocks noChangeArrowheads="1"/>
          </p:cNvSpPr>
          <p:nvPr/>
        </p:nvSpPr>
        <p:spPr bwMode="auto">
          <a:xfrm>
            <a:off x="339725" y="2492375"/>
            <a:ext cx="8361584" cy="3785652"/>
          </a:xfrm>
          <a:prstGeom prst="rect">
            <a:avLst/>
          </a:prstGeom>
          <a:noFill/>
          <a:ln w="9525">
            <a:noFill/>
            <a:miter lim="800000"/>
            <a:headEnd/>
            <a:tailEnd/>
          </a:ln>
        </p:spPr>
        <p:txBody>
          <a:bodyPr wrap="none">
            <a:spAutoFit/>
          </a:bodyPr>
          <a:lstStyle/>
          <a:p>
            <a:r>
              <a:rPr lang="ja-JP" altLang="en-US" sz="2400" dirty="0"/>
              <a:t>課題</a:t>
            </a:r>
            <a:r>
              <a:rPr lang="en-US" altLang="ja-JP" sz="2400" dirty="0"/>
              <a:t>2</a:t>
            </a:r>
            <a:r>
              <a:rPr lang="ja-JP" altLang="en-US" sz="2400" dirty="0"/>
              <a:t>－</a:t>
            </a:r>
            <a:r>
              <a:rPr lang="en-US" altLang="ja-JP" sz="2400" dirty="0"/>
              <a:t>1</a:t>
            </a:r>
            <a:r>
              <a:rPr lang="ja-JP" altLang="en-US" sz="2400" dirty="0"/>
              <a:t>：</a:t>
            </a:r>
            <a:endParaRPr lang="en-US" altLang="ja-JP" sz="2400" dirty="0"/>
          </a:p>
          <a:p>
            <a:r>
              <a:rPr lang="ja-JP" altLang="en-US" sz="2400" dirty="0">
                <a:sym typeface="Wingdings" panose="05000000000000000000" pitchFamily="2" charset="2"/>
              </a:rPr>
              <a:t>教科書</a:t>
            </a:r>
            <a:r>
              <a:rPr lang="en-US" altLang="ja-JP" sz="2400" dirty="0"/>
              <a:t>P.20</a:t>
            </a:r>
            <a:r>
              <a:rPr lang="ja-JP" altLang="en-US" sz="2400" dirty="0"/>
              <a:t>のグラフ</a:t>
            </a:r>
            <a:r>
              <a:rPr lang="en-US" altLang="ja-JP" sz="2400" dirty="0">
                <a:latin typeface="+mn-ea"/>
                <a:ea typeface="+mn-ea"/>
              </a:rPr>
              <a:t>I</a:t>
            </a:r>
            <a:r>
              <a:rPr lang="ja-JP" altLang="en-US" sz="2400" dirty="0">
                <a:latin typeface="+mn-ea"/>
                <a:ea typeface="+mn-ea"/>
              </a:rPr>
              <a:t>：</a:t>
            </a:r>
            <a:endParaRPr lang="en-US" altLang="ja-JP" sz="2400" dirty="0"/>
          </a:p>
          <a:p>
            <a:r>
              <a:rPr lang="en-US" altLang="ja-JP" sz="2400" dirty="0"/>
              <a:t>a</a:t>
            </a:r>
            <a:r>
              <a:rPr lang="ja-JP" altLang="en-US" sz="2400" dirty="0"/>
              <a:t>以外の任意の頂点</a:t>
            </a:r>
            <a:r>
              <a:rPr lang="en-US" altLang="ja-JP" sz="2400" dirty="0"/>
              <a:t>y</a:t>
            </a:r>
            <a:r>
              <a:rPr lang="ja-JP" altLang="en-US" sz="2400" dirty="0"/>
              <a:t>に対して，</a:t>
            </a:r>
            <a:endParaRPr lang="en-US" altLang="ja-JP" sz="2400" dirty="0"/>
          </a:p>
          <a:p>
            <a:r>
              <a:rPr lang="ja-JP" altLang="en-US" sz="2400" dirty="0"/>
              <a:t>重み最小の</a:t>
            </a:r>
            <a:r>
              <a:rPr lang="en-US" altLang="ja-JP" sz="2400" dirty="0"/>
              <a:t>a-y </a:t>
            </a:r>
            <a:r>
              <a:rPr lang="ja-JP" altLang="en-US" sz="2400" dirty="0"/>
              <a:t>道とその重みを求めよ．</a:t>
            </a:r>
            <a:endParaRPr lang="en-US" altLang="ja-JP" sz="2400" dirty="0"/>
          </a:p>
          <a:p>
            <a:r>
              <a:rPr lang="ja-JP" altLang="en-US" sz="2400" dirty="0"/>
              <a:t>（答えのみでよいです．スライド</a:t>
            </a:r>
            <a:r>
              <a:rPr lang="en-US" altLang="ja-JP" sz="2400" dirty="0"/>
              <a:t>57</a:t>
            </a:r>
            <a:r>
              <a:rPr lang="ja-JP" altLang="en-US" sz="2400" dirty="0"/>
              <a:t>のような図を書いてください．）</a:t>
            </a:r>
            <a:endParaRPr lang="en-US" altLang="ja-JP" sz="2400" dirty="0"/>
          </a:p>
          <a:p>
            <a:endParaRPr lang="en-US" altLang="ja-JP" sz="2400" dirty="0"/>
          </a:p>
          <a:p>
            <a:r>
              <a:rPr lang="ja-JP" altLang="en-US" sz="2400" dirty="0"/>
              <a:t>課題</a:t>
            </a:r>
            <a:r>
              <a:rPr lang="en-US" altLang="ja-JP" sz="2400" dirty="0"/>
              <a:t>2</a:t>
            </a:r>
            <a:r>
              <a:rPr lang="ja-JP" altLang="en-US" sz="2400" dirty="0"/>
              <a:t>－</a:t>
            </a:r>
            <a:r>
              <a:rPr lang="en-US" altLang="ja-JP" sz="2400" dirty="0"/>
              <a:t>2</a:t>
            </a:r>
            <a:r>
              <a:rPr lang="ja-JP" altLang="en-US" sz="2400" dirty="0"/>
              <a:t>：</a:t>
            </a:r>
            <a:endParaRPr lang="en-US" altLang="ja-JP" sz="2400" dirty="0"/>
          </a:p>
          <a:p>
            <a:r>
              <a:rPr lang="ja-JP" altLang="en-US" sz="2400" dirty="0">
                <a:sym typeface="Wingdings" panose="05000000000000000000" pitchFamily="2" charset="2"/>
              </a:rPr>
              <a:t>教科書 </a:t>
            </a:r>
            <a:r>
              <a:rPr lang="en-US" altLang="ja-JP" sz="2400" dirty="0"/>
              <a:t>P.27 </a:t>
            </a:r>
            <a:r>
              <a:rPr lang="ja-JP" altLang="en-US" sz="2400" dirty="0"/>
              <a:t> 問</a:t>
            </a:r>
            <a:r>
              <a:rPr lang="en-US" altLang="ja-JP" sz="2400" dirty="0"/>
              <a:t>1.29</a:t>
            </a:r>
          </a:p>
          <a:p>
            <a:endParaRPr lang="en-US" altLang="ja-JP" sz="2400" dirty="0"/>
          </a:p>
          <a:p>
            <a:endParaRPr lang="en-US" altLang="ja-JP" sz="2400" dirty="0"/>
          </a:p>
        </p:txBody>
      </p:sp>
    </p:spTree>
  </p:cSld>
  <p:clrMapOvr>
    <a:masterClrMapping/>
  </p:clrMapOvr>
  <p:transition advTm="14149"/>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タイトル 1"/>
          <p:cNvSpPr>
            <a:spLocks noGrp="1"/>
          </p:cNvSpPr>
          <p:nvPr>
            <p:ph type="title"/>
          </p:nvPr>
        </p:nvSpPr>
        <p:spPr/>
        <p:txBody>
          <a:bodyPr/>
          <a:lstStyle/>
          <a:p>
            <a:pPr eaLnBrk="1" hangingPunct="1"/>
            <a:r>
              <a:rPr lang="en-US" altLang="ja-JP"/>
              <a:t>1</a:t>
            </a:r>
            <a:r>
              <a:rPr lang="ja-JP" altLang="en-US"/>
              <a:t>　様々なグラフの例</a:t>
            </a:r>
          </a:p>
        </p:txBody>
      </p:sp>
      <p:sp>
        <p:nvSpPr>
          <p:cNvPr id="68611" name="コンテンツ プレースホルダー 2"/>
          <p:cNvSpPr>
            <a:spLocks noGrp="1"/>
          </p:cNvSpPr>
          <p:nvPr>
            <p:ph idx="1"/>
          </p:nvPr>
        </p:nvSpPr>
        <p:spPr/>
        <p:txBody>
          <a:bodyPr/>
          <a:lstStyle/>
          <a:p>
            <a:pPr eaLnBrk="1" hangingPunct="1">
              <a:buFont typeface="Wingdings 2" pitchFamily="18" charset="2"/>
              <a:buNone/>
            </a:pPr>
            <a:endParaRPr lang="en-US" altLang="ja-JP" sz="2400"/>
          </a:p>
          <a:p>
            <a:pPr eaLnBrk="1" hangingPunct="1">
              <a:buFont typeface="Wingdings 2" pitchFamily="18" charset="2"/>
              <a:buNone/>
            </a:pPr>
            <a:endParaRPr lang="en-US" altLang="ja-JP" sz="2400"/>
          </a:p>
          <a:p>
            <a:pPr eaLnBrk="1" hangingPunct="1">
              <a:buFont typeface="Wingdings 2" pitchFamily="18" charset="2"/>
              <a:buNone/>
            </a:pPr>
            <a:endParaRPr lang="en-US" altLang="ja-JP" sz="2400"/>
          </a:p>
          <a:p>
            <a:pPr eaLnBrk="1" hangingPunct="1">
              <a:buFont typeface="Wingdings 2" pitchFamily="18" charset="2"/>
              <a:buNone/>
            </a:pPr>
            <a:endParaRPr lang="en-US" altLang="ja-JP" sz="2400"/>
          </a:p>
        </p:txBody>
      </p:sp>
      <p:sp>
        <p:nvSpPr>
          <p:cNvPr id="4" name="コンテンツ プレースホルダー 2"/>
          <p:cNvSpPr txBox="1">
            <a:spLocks/>
          </p:cNvSpPr>
          <p:nvPr/>
        </p:nvSpPr>
        <p:spPr bwMode="auto">
          <a:xfrm>
            <a:off x="609600" y="2087563"/>
            <a:ext cx="8534400" cy="4389437"/>
          </a:xfrm>
          <a:prstGeom prst="rect">
            <a:avLst/>
          </a:prstGeom>
          <a:noFill/>
          <a:ln>
            <a:noFill/>
          </a:ln>
        </p:spPr>
        <p:txBody>
          <a:bodyPr/>
          <a:lstStyle/>
          <a:p>
            <a:pPr marL="273050" indent="-273050">
              <a:spcBef>
                <a:spcPct val="20000"/>
              </a:spcBef>
              <a:buClr>
                <a:srgbClr val="0BD0D9"/>
              </a:buClr>
              <a:buSzPct val="95000"/>
              <a:buFont typeface="Wingdings 2" pitchFamily="18" charset="2"/>
              <a:buNone/>
              <a:defRPr/>
            </a:pPr>
            <a:r>
              <a:rPr lang="ja-JP" altLang="en-US" sz="2400" dirty="0">
                <a:latin typeface="Calibri" pitchFamily="34" charset="0"/>
                <a:ea typeface="+mn-ea"/>
              </a:rPr>
              <a:t>部分グラフ：</a:t>
            </a: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r>
              <a:rPr lang="en-US" altLang="ja-JP" sz="2400" dirty="0">
                <a:latin typeface="Calibri" pitchFamily="34" charset="0"/>
                <a:ea typeface="+mn-ea"/>
              </a:rPr>
              <a:t>V(H)</a:t>
            </a:r>
            <a:r>
              <a:rPr lang="ja-JP" altLang="en-US" sz="2400" dirty="0">
                <a:latin typeface="Calibri" pitchFamily="34" charset="0"/>
                <a:ea typeface="+mn-ea"/>
              </a:rPr>
              <a:t>⊆</a:t>
            </a:r>
            <a:r>
              <a:rPr lang="en-US" altLang="ja-JP" sz="2400" dirty="0">
                <a:latin typeface="Calibri" pitchFamily="34" charset="0"/>
                <a:ea typeface="+mn-ea"/>
              </a:rPr>
              <a:t>V(G)</a:t>
            </a:r>
            <a:r>
              <a:rPr lang="ja-JP" altLang="en-US" sz="2400" dirty="0" err="1">
                <a:latin typeface="Calibri" pitchFamily="34" charset="0"/>
                <a:ea typeface="+mn-ea"/>
              </a:rPr>
              <a:t>，</a:t>
            </a:r>
            <a:r>
              <a:rPr lang="ja-JP" altLang="en-US" sz="2400" dirty="0">
                <a:latin typeface="Calibri" pitchFamily="34" charset="0"/>
                <a:ea typeface="+mn-ea"/>
              </a:rPr>
              <a:t> </a:t>
            </a:r>
            <a:r>
              <a:rPr lang="en-US" altLang="ja-JP" sz="2400" dirty="0">
                <a:latin typeface="Calibri" pitchFamily="34" charset="0"/>
                <a:ea typeface="+mn-ea"/>
              </a:rPr>
              <a:t>E(H)</a:t>
            </a:r>
            <a:r>
              <a:rPr lang="ja-JP" altLang="en-US" sz="2400" dirty="0">
                <a:latin typeface="Calibri" pitchFamily="34" charset="0"/>
                <a:ea typeface="+mn-ea"/>
              </a:rPr>
              <a:t>⊆</a:t>
            </a:r>
            <a:r>
              <a:rPr lang="en-US" altLang="ja-JP" sz="2400" dirty="0">
                <a:latin typeface="Calibri" pitchFamily="34" charset="0"/>
                <a:ea typeface="+mn-ea"/>
              </a:rPr>
              <a:t>E(G)</a:t>
            </a:r>
            <a:r>
              <a:rPr lang="ja-JP" altLang="en-US" sz="2400" dirty="0">
                <a:latin typeface="Calibri" pitchFamily="34" charset="0"/>
                <a:ea typeface="+mn-ea"/>
              </a:rPr>
              <a:t>を満たすグラフ</a:t>
            </a:r>
            <a:r>
              <a:rPr lang="en-US" altLang="ja-JP" sz="2400" dirty="0">
                <a:latin typeface="Calibri" pitchFamily="34" charset="0"/>
                <a:ea typeface="+mn-ea"/>
              </a:rPr>
              <a:t>H</a:t>
            </a:r>
            <a:r>
              <a:rPr lang="ja-JP" altLang="en-US" sz="2400" dirty="0">
                <a:latin typeface="Calibri" pitchFamily="34" charset="0"/>
                <a:ea typeface="+mn-ea"/>
              </a:rPr>
              <a:t>を</a:t>
            </a:r>
            <a:r>
              <a:rPr lang="en-US" altLang="ja-JP" sz="2400" dirty="0">
                <a:latin typeface="Calibri" pitchFamily="34" charset="0"/>
                <a:ea typeface="+mn-ea"/>
              </a:rPr>
              <a:t>G</a:t>
            </a:r>
            <a:r>
              <a:rPr lang="ja-JP" altLang="en-US" sz="2400" dirty="0">
                <a:latin typeface="Calibri" pitchFamily="34" charset="0"/>
                <a:ea typeface="+mn-ea"/>
              </a:rPr>
              <a:t>の部分グラフという</a:t>
            </a: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r>
              <a:rPr lang="ja-JP" altLang="en-US" sz="2400" dirty="0">
                <a:latin typeface="Calibri" pitchFamily="34" charset="0"/>
                <a:ea typeface="+mn-ea"/>
              </a:rPr>
              <a:t>特に，</a:t>
            </a:r>
            <a:r>
              <a:rPr lang="en-US" altLang="ja-JP" sz="2400" dirty="0">
                <a:latin typeface="Calibri" pitchFamily="34" charset="0"/>
                <a:ea typeface="+mn-ea"/>
              </a:rPr>
              <a:t>V(H)=V(G)</a:t>
            </a:r>
            <a:r>
              <a:rPr lang="ja-JP" altLang="en-US" sz="2400" dirty="0">
                <a:latin typeface="Calibri" pitchFamily="34" charset="0"/>
                <a:ea typeface="+mn-ea"/>
              </a:rPr>
              <a:t>となるとき，</a:t>
            </a:r>
            <a:r>
              <a:rPr lang="en-US" altLang="ja-JP" sz="2400" dirty="0">
                <a:latin typeface="Calibri" pitchFamily="34" charset="0"/>
                <a:ea typeface="+mn-ea"/>
              </a:rPr>
              <a:t>H</a:t>
            </a:r>
            <a:r>
              <a:rPr lang="ja-JP" altLang="en-US" sz="2400" dirty="0">
                <a:latin typeface="Calibri" pitchFamily="34" charset="0"/>
                <a:ea typeface="+mn-ea"/>
              </a:rPr>
              <a:t>を</a:t>
            </a:r>
            <a:r>
              <a:rPr lang="en-US" altLang="ja-JP" sz="2400" dirty="0">
                <a:latin typeface="Calibri" pitchFamily="34" charset="0"/>
                <a:ea typeface="+mn-ea"/>
              </a:rPr>
              <a:t>G</a:t>
            </a:r>
            <a:r>
              <a:rPr lang="ja-JP" altLang="en-US" sz="2400" dirty="0">
                <a:latin typeface="Calibri" pitchFamily="34" charset="0"/>
                <a:ea typeface="+mn-ea"/>
              </a:rPr>
              <a:t>の全域部分グラフという</a:t>
            </a: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r>
              <a:rPr lang="ja-JP" altLang="en-US" sz="2400" dirty="0">
                <a:latin typeface="Calibri" pitchFamily="34" charset="0"/>
                <a:ea typeface="+mn-ea"/>
              </a:rPr>
              <a:t>　　　　　</a:t>
            </a:r>
            <a:r>
              <a:rPr lang="en-US" altLang="ja-JP" sz="2400" dirty="0">
                <a:latin typeface="Calibri" pitchFamily="34" charset="0"/>
                <a:ea typeface="+mn-ea"/>
              </a:rPr>
              <a:t>G</a:t>
            </a:r>
            <a:r>
              <a:rPr lang="ja-JP" altLang="en-US" sz="2400" dirty="0">
                <a:latin typeface="Calibri" pitchFamily="34" charset="0"/>
                <a:ea typeface="+mn-ea"/>
              </a:rPr>
              <a:t>　　　　　　　　</a:t>
            </a:r>
            <a:r>
              <a:rPr lang="en-US" altLang="ja-JP" sz="2400" dirty="0">
                <a:latin typeface="Calibri" pitchFamily="34" charset="0"/>
                <a:ea typeface="+mn-ea"/>
              </a:rPr>
              <a:t>G</a:t>
            </a:r>
            <a:r>
              <a:rPr lang="ja-JP" altLang="en-US" sz="2400" dirty="0">
                <a:latin typeface="Calibri" pitchFamily="34" charset="0"/>
                <a:ea typeface="+mn-ea"/>
              </a:rPr>
              <a:t>の部分グラフ　　　 </a:t>
            </a:r>
            <a:r>
              <a:rPr lang="en-US" altLang="ja-JP" sz="2400" dirty="0">
                <a:latin typeface="Calibri" pitchFamily="34" charset="0"/>
                <a:ea typeface="+mn-ea"/>
              </a:rPr>
              <a:t>G</a:t>
            </a:r>
            <a:r>
              <a:rPr lang="ja-JP" altLang="en-US" sz="2400" dirty="0">
                <a:latin typeface="Calibri" pitchFamily="34" charset="0"/>
                <a:ea typeface="+mn-ea"/>
              </a:rPr>
              <a:t>の全域部分グラフ　</a:t>
            </a:r>
            <a:endParaRPr lang="en-US" altLang="ja-JP" sz="2400" dirty="0">
              <a:latin typeface="Calibri" pitchFamily="34" charset="0"/>
              <a:ea typeface="+mn-ea"/>
            </a:endParaRPr>
          </a:p>
        </p:txBody>
      </p:sp>
      <p:cxnSp>
        <p:nvCxnSpPr>
          <p:cNvPr id="6" name="直線コネクタ 5"/>
          <p:cNvCxnSpPr/>
          <p:nvPr/>
        </p:nvCxnSpPr>
        <p:spPr bwMode="auto">
          <a:xfrm flipV="1">
            <a:off x="766763" y="4181475"/>
            <a:ext cx="1042987" cy="585788"/>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7" name="直線コネクタ 6"/>
          <p:cNvCxnSpPr/>
          <p:nvPr/>
        </p:nvCxnSpPr>
        <p:spPr bwMode="auto">
          <a:xfrm>
            <a:off x="1809750" y="4181475"/>
            <a:ext cx="1001713" cy="585788"/>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8" name="直線コネクタ 7"/>
          <p:cNvCxnSpPr>
            <a:endCxn id="17" idx="0"/>
          </p:cNvCxnSpPr>
          <p:nvPr/>
        </p:nvCxnSpPr>
        <p:spPr bwMode="auto">
          <a:xfrm rot="5400000">
            <a:off x="285750" y="5248276"/>
            <a:ext cx="962025" cy="0"/>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9" name="直線コネクタ 8"/>
          <p:cNvCxnSpPr/>
          <p:nvPr/>
        </p:nvCxnSpPr>
        <p:spPr bwMode="auto">
          <a:xfrm>
            <a:off x="766763" y="5813425"/>
            <a:ext cx="1042987" cy="585788"/>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10" name="直線コネクタ 9"/>
          <p:cNvCxnSpPr/>
          <p:nvPr/>
        </p:nvCxnSpPr>
        <p:spPr bwMode="auto">
          <a:xfrm flipV="1">
            <a:off x="1809750" y="5813425"/>
            <a:ext cx="1001713" cy="585788"/>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11" name="直線コネクタ 10"/>
          <p:cNvCxnSpPr/>
          <p:nvPr/>
        </p:nvCxnSpPr>
        <p:spPr bwMode="auto">
          <a:xfrm rot="5400000">
            <a:off x="2289175" y="5291138"/>
            <a:ext cx="1044575" cy="0"/>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sp>
        <p:nvSpPr>
          <p:cNvPr id="14" name="円/楕円 13"/>
          <p:cNvSpPr/>
          <p:nvPr/>
        </p:nvSpPr>
        <p:spPr bwMode="auto">
          <a:xfrm>
            <a:off x="684213" y="4683125"/>
            <a:ext cx="166687" cy="166688"/>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5" name="円/楕円 14"/>
          <p:cNvSpPr/>
          <p:nvPr/>
        </p:nvSpPr>
        <p:spPr bwMode="auto">
          <a:xfrm>
            <a:off x="1727200" y="4097338"/>
            <a:ext cx="165100" cy="16827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6" name="円/楕円 15"/>
          <p:cNvSpPr/>
          <p:nvPr/>
        </p:nvSpPr>
        <p:spPr bwMode="auto">
          <a:xfrm>
            <a:off x="2727325" y="4683125"/>
            <a:ext cx="168275" cy="166688"/>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7" name="円/楕円 16"/>
          <p:cNvSpPr/>
          <p:nvPr/>
        </p:nvSpPr>
        <p:spPr bwMode="auto">
          <a:xfrm>
            <a:off x="684213" y="5729288"/>
            <a:ext cx="166687" cy="16827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8" name="円/楕円 17"/>
          <p:cNvSpPr/>
          <p:nvPr/>
        </p:nvSpPr>
        <p:spPr bwMode="auto">
          <a:xfrm>
            <a:off x="1727200" y="6316663"/>
            <a:ext cx="165100" cy="166687"/>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9" name="円/楕円 18"/>
          <p:cNvSpPr/>
          <p:nvPr/>
        </p:nvSpPr>
        <p:spPr bwMode="auto">
          <a:xfrm>
            <a:off x="2727325" y="5729288"/>
            <a:ext cx="168275" cy="16827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cxnSp>
        <p:nvCxnSpPr>
          <p:cNvPr id="20" name="直線コネクタ 19"/>
          <p:cNvCxnSpPr>
            <a:endCxn id="18" idx="0"/>
          </p:cNvCxnSpPr>
          <p:nvPr/>
        </p:nvCxnSpPr>
        <p:spPr bwMode="auto">
          <a:xfrm rot="5400000">
            <a:off x="748506" y="5249069"/>
            <a:ext cx="2128838" cy="6350"/>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sp>
        <p:nvSpPr>
          <p:cNvPr id="68626" name="テキスト ボックス 23"/>
          <p:cNvSpPr txBox="1">
            <a:spLocks noChangeArrowheads="1"/>
          </p:cNvSpPr>
          <p:nvPr/>
        </p:nvSpPr>
        <p:spPr bwMode="auto">
          <a:xfrm>
            <a:off x="428625" y="4354513"/>
            <a:ext cx="355600" cy="461962"/>
          </a:xfrm>
          <a:prstGeom prst="rect">
            <a:avLst/>
          </a:prstGeom>
          <a:noFill/>
          <a:ln w="9525">
            <a:noFill/>
            <a:miter lim="800000"/>
            <a:headEnd/>
            <a:tailEnd/>
          </a:ln>
        </p:spPr>
        <p:txBody>
          <a:bodyPr wrap="none">
            <a:spAutoFit/>
          </a:bodyPr>
          <a:lstStyle/>
          <a:p>
            <a:r>
              <a:rPr lang="en-US" altLang="ja-JP" sz="2400"/>
              <a:t>u</a:t>
            </a:r>
            <a:endParaRPr lang="ja-JP" altLang="en-US" sz="2400"/>
          </a:p>
        </p:txBody>
      </p:sp>
      <p:sp>
        <p:nvSpPr>
          <p:cNvPr id="68627" name="テキスト ボックス 24"/>
          <p:cNvSpPr txBox="1">
            <a:spLocks noChangeArrowheads="1"/>
          </p:cNvSpPr>
          <p:nvPr/>
        </p:nvSpPr>
        <p:spPr bwMode="auto">
          <a:xfrm>
            <a:off x="1476375" y="3716338"/>
            <a:ext cx="338138" cy="461962"/>
          </a:xfrm>
          <a:prstGeom prst="rect">
            <a:avLst/>
          </a:prstGeom>
          <a:noFill/>
          <a:ln w="9525">
            <a:noFill/>
            <a:miter lim="800000"/>
            <a:headEnd/>
            <a:tailEnd/>
          </a:ln>
        </p:spPr>
        <p:txBody>
          <a:bodyPr wrap="none">
            <a:spAutoFit/>
          </a:bodyPr>
          <a:lstStyle/>
          <a:p>
            <a:r>
              <a:rPr lang="en-US" altLang="ja-JP" sz="2400"/>
              <a:t>v</a:t>
            </a:r>
            <a:endParaRPr lang="ja-JP" altLang="en-US" sz="2400"/>
          </a:p>
        </p:txBody>
      </p:sp>
      <p:sp>
        <p:nvSpPr>
          <p:cNvPr id="68628" name="テキスト ボックス 25"/>
          <p:cNvSpPr txBox="1">
            <a:spLocks noChangeArrowheads="1"/>
          </p:cNvSpPr>
          <p:nvPr/>
        </p:nvSpPr>
        <p:spPr bwMode="auto">
          <a:xfrm>
            <a:off x="2843213" y="4797425"/>
            <a:ext cx="407987" cy="461963"/>
          </a:xfrm>
          <a:prstGeom prst="rect">
            <a:avLst/>
          </a:prstGeom>
          <a:noFill/>
          <a:ln w="9525">
            <a:noFill/>
            <a:miter lim="800000"/>
            <a:headEnd/>
            <a:tailEnd/>
          </a:ln>
        </p:spPr>
        <p:txBody>
          <a:bodyPr wrap="none">
            <a:spAutoFit/>
          </a:bodyPr>
          <a:lstStyle/>
          <a:p>
            <a:r>
              <a:rPr lang="en-US" altLang="ja-JP" sz="2400"/>
              <a:t>w</a:t>
            </a:r>
            <a:endParaRPr lang="ja-JP" altLang="en-US" sz="2400"/>
          </a:p>
        </p:txBody>
      </p:sp>
      <p:sp>
        <p:nvSpPr>
          <p:cNvPr id="68629" name="テキスト ボックス 26"/>
          <p:cNvSpPr txBox="1">
            <a:spLocks noChangeArrowheads="1"/>
          </p:cNvSpPr>
          <p:nvPr/>
        </p:nvSpPr>
        <p:spPr bwMode="auto">
          <a:xfrm>
            <a:off x="2843213" y="5618163"/>
            <a:ext cx="339725" cy="461962"/>
          </a:xfrm>
          <a:prstGeom prst="rect">
            <a:avLst/>
          </a:prstGeom>
          <a:noFill/>
          <a:ln w="9525">
            <a:noFill/>
            <a:miter lim="800000"/>
            <a:headEnd/>
            <a:tailEnd/>
          </a:ln>
        </p:spPr>
        <p:txBody>
          <a:bodyPr wrap="none">
            <a:spAutoFit/>
          </a:bodyPr>
          <a:lstStyle/>
          <a:p>
            <a:r>
              <a:rPr lang="en-US" altLang="ja-JP" sz="2400"/>
              <a:t>x</a:t>
            </a:r>
            <a:endParaRPr lang="ja-JP" altLang="en-US" sz="2400"/>
          </a:p>
        </p:txBody>
      </p:sp>
      <p:sp>
        <p:nvSpPr>
          <p:cNvPr id="68630" name="テキスト ボックス 27"/>
          <p:cNvSpPr txBox="1">
            <a:spLocks noChangeArrowheads="1"/>
          </p:cNvSpPr>
          <p:nvPr/>
        </p:nvSpPr>
        <p:spPr bwMode="auto">
          <a:xfrm>
            <a:off x="1763713" y="6381750"/>
            <a:ext cx="338137" cy="461963"/>
          </a:xfrm>
          <a:prstGeom prst="rect">
            <a:avLst/>
          </a:prstGeom>
          <a:noFill/>
          <a:ln w="9525">
            <a:noFill/>
            <a:miter lim="800000"/>
            <a:headEnd/>
            <a:tailEnd/>
          </a:ln>
        </p:spPr>
        <p:txBody>
          <a:bodyPr wrap="none">
            <a:spAutoFit/>
          </a:bodyPr>
          <a:lstStyle/>
          <a:p>
            <a:r>
              <a:rPr lang="en-US" altLang="ja-JP" sz="2400"/>
              <a:t>y</a:t>
            </a:r>
            <a:endParaRPr lang="ja-JP" altLang="en-US" sz="2400"/>
          </a:p>
        </p:txBody>
      </p:sp>
      <p:sp>
        <p:nvSpPr>
          <p:cNvPr id="68631" name="テキスト ボックス 28"/>
          <p:cNvSpPr txBox="1">
            <a:spLocks noChangeArrowheads="1"/>
          </p:cNvSpPr>
          <p:nvPr/>
        </p:nvSpPr>
        <p:spPr bwMode="auto">
          <a:xfrm>
            <a:off x="395288" y="5691188"/>
            <a:ext cx="338137" cy="461962"/>
          </a:xfrm>
          <a:prstGeom prst="rect">
            <a:avLst/>
          </a:prstGeom>
          <a:noFill/>
          <a:ln w="9525">
            <a:noFill/>
            <a:miter lim="800000"/>
            <a:headEnd/>
            <a:tailEnd/>
          </a:ln>
        </p:spPr>
        <p:txBody>
          <a:bodyPr wrap="none">
            <a:spAutoFit/>
          </a:bodyPr>
          <a:lstStyle/>
          <a:p>
            <a:r>
              <a:rPr lang="en-US" altLang="ja-JP" sz="2400"/>
              <a:t>z</a:t>
            </a:r>
            <a:endParaRPr lang="ja-JP" altLang="en-US" sz="2400"/>
          </a:p>
        </p:txBody>
      </p:sp>
      <p:cxnSp>
        <p:nvCxnSpPr>
          <p:cNvPr id="34" name="直線コネクタ 33"/>
          <p:cNvCxnSpPr>
            <a:stCxn id="15" idx="3"/>
          </p:cNvCxnSpPr>
          <p:nvPr/>
        </p:nvCxnSpPr>
        <p:spPr bwMode="auto">
          <a:xfrm rot="5400000">
            <a:off x="480219" y="4528344"/>
            <a:ext cx="1558925" cy="982663"/>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36" name="直線コネクタ 35"/>
          <p:cNvCxnSpPr/>
          <p:nvPr/>
        </p:nvCxnSpPr>
        <p:spPr bwMode="auto">
          <a:xfrm flipV="1">
            <a:off x="3527425" y="4224338"/>
            <a:ext cx="1042988" cy="585787"/>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40" name="直線コネクタ 39"/>
          <p:cNvCxnSpPr/>
          <p:nvPr/>
        </p:nvCxnSpPr>
        <p:spPr bwMode="auto">
          <a:xfrm flipV="1">
            <a:off x="4570413" y="5856288"/>
            <a:ext cx="1001712" cy="584200"/>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sp>
        <p:nvSpPr>
          <p:cNvPr id="42" name="円/楕円 41"/>
          <p:cNvSpPr/>
          <p:nvPr/>
        </p:nvSpPr>
        <p:spPr bwMode="auto">
          <a:xfrm>
            <a:off x="3444875" y="4725988"/>
            <a:ext cx="166688" cy="166687"/>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43" name="円/楕円 42"/>
          <p:cNvSpPr/>
          <p:nvPr/>
        </p:nvSpPr>
        <p:spPr bwMode="auto">
          <a:xfrm>
            <a:off x="4487863" y="4140200"/>
            <a:ext cx="165100" cy="166688"/>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45" name="円/楕円 44"/>
          <p:cNvSpPr/>
          <p:nvPr/>
        </p:nvSpPr>
        <p:spPr bwMode="auto">
          <a:xfrm>
            <a:off x="3444875" y="5772150"/>
            <a:ext cx="166688" cy="16827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46" name="円/楕円 45"/>
          <p:cNvSpPr/>
          <p:nvPr/>
        </p:nvSpPr>
        <p:spPr bwMode="auto">
          <a:xfrm>
            <a:off x="4487863" y="6357938"/>
            <a:ext cx="165100" cy="166687"/>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47" name="円/楕円 46"/>
          <p:cNvSpPr/>
          <p:nvPr/>
        </p:nvSpPr>
        <p:spPr bwMode="auto">
          <a:xfrm>
            <a:off x="5487988" y="5772150"/>
            <a:ext cx="168275" cy="16827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68640" name="テキスト ボックス 48"/>
          <p:cNvSpPr txBox="1">
            <a:spLocks noChangeArrowheads="1"/>
          </p:cNvSpPr>
          <p:nvPr/>
        </p:nvSpPr>
        <p:spPr bwMode="auto">
          <a:xfrm>
            <a:off x="3189288" y="4397375"/>
            <a:ext cx="355600" cy="461963"/>
          </a:xfrm>
          <a:prstGeom prst="rect">
            <a:avLst/>
          </a:prstGeom>
          <a:noFill/>
          <a:ln w="9525">
            <a:noFill/>
            <a:miter lim="800000"/>
            <a:headEnd/>
            <a:tailEnd/>
          </a:ln>
        </p:spPr>
        <p:txBody>
          <a:bodyPr wrap="none">
            <a:spAutoFit/>
          </a:bodyPr>
          <a:lstStyle/>
          <a:p>
            <a:r>
              <a:rPr lang="en-US" altLang="ja-JP" sz="2400"/>
              <a:t>u</a:t>
            </a:r>
            <a:endParaRPr lang="ja-JP" altLang="en-US" sz="2400"/>
          </a:p>
        </p:txBody>
      </p:sp>
      <p:sp>
        <p:nvSpPr>
          <p:cNvPr id="68641" name="テキスト ボックス 49"/>
          <p:cNvSpPr txBox="1">
            <a:spLocks noChangeArrowheads="1"/>
          </p:cNvSpPr>
          <p:nvPr/>
        </p:nvSpPr>
        <p:spPr bwMode="auto">
          <a:xfrm>
            <a:off x="4237038" y="3759200"/>
            <a:ext cx="338137" cy="461963"/>
          </a:xfrm>
          <a:prstGeom prst="rect">
            <a:avLst/>
          </a:prstGeom>
          <a:noFill/>
          <a:ln w="9525">
            <a:noFill/>
            <a:miter lim="800000"/>
            <a:headEnd/>
            <a:tailEnd/>
          </a:ln>
        </p:spPr>
        <p:txBody>
          <a:bodyPr wrap="none">
            <a:spAutoFit/>
          </a:bodyPr>
          <a:lstStyle/>
          <a:p>
            <a:r>
              <a:rPr lang="en-US" altLang="ja-JP" sz="2400"/>
              <a:t>v</a:t>
            </a:r>
            <a:endParaRPr lang="ja-JP" altLang="en-US" sz="2400"/>
          </a:p>
        </p:txBody>
      </p:sp>
      <p:sp>
        <p:nvSpPr>
          <p:cNvPr id="68642" name="テキスト ボックス 51"/>
          <p:cNvSpPr txBox="1">
            <a:spLocks noChangeArrowheads="1"/>
          </p:cNvSpPr>
          <p:nvPr/>
        </p:nvSpPr>
        <p:spPr bwMode="auto">
          <a:xfrm>
            <a:off x="5605463" y="5661025"/>
            <a:ext cx="338137" cy="461963"/>
          </a:xfrm>
          <a:prstGeom prst="rect">
            <a:avLst/>
          </a:prstGeom>
          <a:noFill/>
          <a:ln w="9525">
            <a:noFill/>
            <a:miter lim="800000"/>
            <a:headEnd/>
            <a:tailEnd/>
          </a:ln>
        </p:spPr>
        <p:txBody>
          <a:bodyPr wrap="none">
            <a:spAutoFit/>
          </a:bodyPr>
          <a:lstStyle/>
          <a:p>
            <a:r>
              <a:rPr lang="en-US" altLang="ja-JP" sz="2400"/>
              <a:t>x</a:t>
            </a:r>
            <a:endParaRPr lang="ja-JP" altLang="en-US" sz="2400"/>
          </a:p>
        </p:txBody>
      </p:sp>
      <p:sp>
        <p:nvSpPr>
          <p:cNvPr id="68643" name="テキスト ボックス 52"/>
          <p:cNvSpPr txBox="1">
            <a:spLocks noChangeArrowheads="1"/>
          </p:cNvSpPr>
          <p:nvPr/>
        </p:nvSpPr>
        <p:spPr bwMode="auto">
          <a:xfrm>
            <a:off x="4524375" y="6423025"/>
            <a:ext cx="338138" cy="461963"/>
          </a:xfrm>
          <a:prstGeom prst="rect">
            <a:avLst/>
          </a:prstGeom>
          <a:noFill/>
          <a:ln w="9525">
            <a:noFill/>
            <a:miter lim="800000"/>
            <a:headEnd/>
            <a:tailEnd/>
          </a:ln>
        </p:spPr>
        <p:txBody>
          <a:bodyPr wrap="none">
            <a:spAutoFit/>
          </a:bodyPr>
          <a:lstStyle/>
          <a:p>
            <a:r>
              <a:rPr lang="en-US" altLang="ja-JP" sz="2400"/>
              <a:t>y</a:t>
            </a:r>
            <a:endParaRPr lang="ja-JP" altLang="en-US" sz="2400"/>
          </a:p>
        </p:txBody>
      </p:sp>
      <p:sp>
        <p:nvSpPr>
          <p:cNvPr id="68644" name="テキスト ボックス 53"/>
          <p:cNvSpPr txBox="1">
            <a:spLocks noChangeArrowheads="1"/>
          </p:cNvSpPr>
          <p:nvPr/>
        </p:nvSpPr>
        <p:spPr bwMode="auto">
          <a:xfrm>
            <a:off x="3155950" y="5732463"/>
            <a:ext cx="339725" cy="461962"/>
          </a:xfrm>
          <a:prstGeom prst="rect">
            <a:avLst/>
          </a:prstGeom>
          <a:noFill/>
          <a:ln w="9525">
            <a:noFill/>
            <a:miter lim="800000"/>
            <a:headEnd/>
            <a:tailEnd/>
          </a:ln>
        </p:spPr>
        <p:txBody>
          <a:bodyPr wrap="none">
            <a:spAutoFit/>
          </a:bodyPr>
          <a:lstStyle/>
          <a:p>
            <a:r>
              <a:rPr lang="en-US" altLang="ja-JP" sz="2400"/>
              <a:t>z</a:t>
            </a:r>
            <a:endParaRPr lang="ja-JP" altLang="en-US" sz="2400"/>
          </a:p>
        </p:txBody>
      </p:sp>
      <p:cxnSp>
        <p:nvCxnSpPr>
          <p:cNvPr id="55" name="直線コネクタ 54"/>
          <p:cNvCxnSpPr>
            <a:stCxn id="43" idx="3"/>
          </p:cNvCxnSpPr>
          <p:nvPr/>
        </p:nvCxnSpPr>
        <p:spPr bwMode="auto">
          <a:xfrm rot="5400000">
            <a:off x="3240881" y="4571207"/>
            <a:ext cx="1558925" cy="982662"/>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56" name="直線コネクタ 55"/>
          <p:cNvCxnSpPr/>
          <p:nvPr/>
        </p:nvCxnSpPr>
        <p:spPr bwMode="auto">
          <a:xfrm flipV="1">
            <a:off x="6311900" y="4181475"/>
            <a:ext cx="1042988" cy="585788"/>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58" name="直線コネクタ 57"/>
          <p:cNvCxnSpPr>
            <a:endCxn id="65" idx="0"/>
          </p:cNvCxnSpPr>
          <p:nvPr/>
        </p:nvCxnSpPr>
        <p:spPr bwMode="auto">
          <a:xfrm rot="5400000">
            <a:off x="5830887" y="5248276"/>
            <a:ext cx="962025" cy="0"/>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59" name="直線コネクタ 58"/>
          <p:cNvCxnSpPr/>
          <p:nvPr/>
        </p:nvCxnSpPr>
        <p:spPr bwMode="auto">
          <a:xfrm>
            <a:off x="6311900" y="5813425"/>
            <a:ext cx="1042988" cy="585788"/>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61" name="直線コネクタ 60"/>
          <p:cNvCxnSpPr/>
          <p:nvPr/>
        </p:nvCxnSpPr>
        <p:spPr bwMode="auto">
          <a:xfrm rot="5400000">
            <a:off x="7832725" y="5291138"/>
            <a:ext cx="1044575" cy="0"/>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sp>
        <p:nvSpPr>
          <p:cNvPr id="62" name="円/楕円 61"/>
          <p:cNvSpPr/>
          <p:nvPr/>
        </p:nvSpPr>
        <p:spPr bwMode="auto">
          <a:xfrm>
            <a:off x="6227763" y="4683125"/>
            <a:ext cx="166687" cy="166688"/>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63" name="円/楕円 62"/>
          <p:cNvSpPr/>
          <p:nvPr/>
        </p:nvSpPr>
        <p:spPr bwMode="auto">
          <a:xfrm>
            <a:off x="7270750" y="4097338"/>
            <a:ext cx="166688" cy="16827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64" name="円/楕円 63"/>
          <p:cNvSpPr/>
          <p:nvPr/>
        </p:nvSpPr>
        <p:spPr bwMode="auto">
          <a:xfrm>
            <a:off x="8272463" y="4683125"/>
            <a:ext cx="166687" cy="166688"/>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65" name="円/楕円 64"/>
          <p:cNvSpPr/>
          <p:nvPr/>
        </p:nvSpPr>
        <p:spPr bwMode="auto">
          <a:xfrm>
            <a:off x="6227763" y="5729288"/>
            <a:ext cx="166687" cy="16827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66" name="円/楕円 65"/>
          <p:cNvSpPr/>
          <p:nvPr/>
        </p:nvSpPr>
        <p:spPr bwMode="auto">
          <a:xfrm>
            <a:off x="7270750" y="6316663"/>
            <a:ext cx="166688" cy="166687"/>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67" name="円/楕円 66"/>
          <p:cNvSpPr/>
          <p:nvPr/>
        </p:nvSpPr>
        <p:spPr bwMode="auto">
          <a:xfrm>
            <a:off x="8272463" y="5729288"/>
            <a:ext cx="166687" cy="16827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cxnSp>
        <p:nvCxnSpPr>
          <p:cNvPr id="68" name="直線コネクタ 67"/>
          <p:cNvCxnSpPr>
            <a:endCxn id="66" idx="0"/>
          </p:cNvCxnSpPr>
          <p:nvPr/>
        </p:nvCxnSpPr>
        <p:spPr bwMode="auto">
          <a:xfrm rot="5400000">
            <a:off x="6292850" y="5249863"/>
            <a:ext cx="2128838" cy="4762"/>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sp>
        <p:nvSpPr>
          <p:cNvPr id="68657" name="テキスト ボックス 68"/>
          <p:cNvSpPr txBox="1">
            <a:spLocks noChangeArrowheads="1"/>
          </p:cNvSpPr>
          <p:nvPr/>
        </p:nvSpPr>
        <p:spPr bwMode="auto">
          <a:xfrm>
            <a:off x="5972175" y="4354513"/>
            <a:ext cx="357188" cy="461962"/>
          </a:xfrm>
          <a:prstGeom prst="rect">
            <a:avLst/>
          </a:prstGeom>
          <a:noFill/>
          <a:ln w="9525">
            <a:noFill/>
            <a:miter lim="800000"/>
            <a:headEnd/>
            <a:tailEnd/>
          </a:ln>
        </p:spPr>
        <p:txBody>
          <a:bodyPr wrap="none">
            <a:spAutoFit/>
          </a:bodyPr>
          <a:lstStyle/>
          <a:p>
            <a:r>
              <a:rPr lang="en-US" altLang="ja-JP" sz="2400"/>
              <a:t>u</a:t>
            </a:r>
            <a:endParaRPr lang="ja-JP" altLang="en-US" sz="2400"/>
          </a:p>
        </p:txBody>
      </p:sp>
      <p:sp>
        <p:nvSpPr>
          <p:cNvPr id="68658" name="テキスト ボックス 69"/>
          <p:cNvSpPr txBox="1">
            <a:spLocks noChangeArrowheads="1"/>
          </p:cNvSpPr>
          <p:nvPr/>
        </p:nvSpPr>
        <p:spPr bwMode="auto">
          <a:xfrm>
            <a:off x="7019925" y="3716338"/>
            <a:ext cx="338138" cy="461962"/>
          </a:xfrm>
          <a:prstGeom prst="rect">
            <a:avLst/>
          </a:prstGeom>
          <a:noFill/>
          <a:ln w="9525">
            <a:noFill/>
            <a:miter lim="800000"/>
            <a:headEnd/>
            <a:tailEnd/>
          </a:ln>
        </p:spPr>
        <p:txBody>
          <a:bodyPr wrap="none">
            <a:spAutoFit/>
          </a:bodyPr>
          <a:lstStyle/>
          <a:p>
            <a:r>
              <a:rPr lang="en-US" altLang="ja-JP" sz="2400"/>
              <a:t>v</a:t>
            </a:r>
            <a:endParaRPr lang="ja-JP" altLang="en-US" sz="2400"/>
          </a:p>
        </p:txBody>
      </p:sp>
      <p:sp>
        <p:nvSpPr>
          <p:cNvPr id="68659" name="テキスト ボックス 70"/>
          <p:cNvSpPr txBox="1">
            <a:spLocks noChangeArrowheads="1"/>
          </p:cNvSpPr>
          <p:nvPr/>
        </p:nvSpPr>
        <p:spPr bwMode="auto">
          <a:xfrm>
            <a:off x="8388350" y="5618163"/>
            <a:ext cx="338138" cy="461962"/>
          </a:xfrm>
          <a:prstGeom prst="rect">
            <a:avLst/>
          </a:prstGeom>
          <a:noFill/>
          <a:ln w="9525">
            <a:noFill/>
            <a:miter lim="800000"/>
            <a:headEnd/>
            <a:tailEnd/>
          </a:ln>
        </p:spPr>
        <p:txBody>
          <a:bodyPr wrap="none">
            <a:spAutoFit/>
          </a:bodyPr>
          <a:lstStyle/>
          <a:p>
            <a:r>
              <a:rPr lang="en-US" altLang="ja-JP" sz="2400"/>
              <a:t>x</a:t>
            </a:r>
            <a:endParaRPr lang="ja-JP" altLang="en-US" sz="2400"/>
          </a:p>
        </p:txBody>
      </p:sp>
      <p:sp>
        <p:nvSpPr>
          <p:cNvPr id="68660" name="テキスト ボックス 71"/>
          <p:cNvSpPr txBox="1">
            <a:spLocks noChangeArrowheads="1"/>
          </p:cNvSpPr>
          <p:nvPr/>
        </p:nvSpPr>
        <p:spPr bwMode="auto">
          <a:xfrm>
            <a:off x="7308850" y="6381750"/>
            <a:ext cx="338138" cy="461963"/>
          </a:xfrm>
          <a:prstGeom prst="rect">
            <a:avLst/>
          </a:prstGeom>
          <a:noFill/>
          <a:ln w="9525">
            <a:noFill/>
            <a:miter lim="800000"/>
            <a:headEnd/>
            <a:tailEnd/>
          </a:ln>
        </p:spPr>
        <p:txBody>
          <a:bodyPr wrap="none">
            <a:spAutoFit/>
          </a:bodyPr>
          <a:lstStyle/>
          <a:p>
            <a:r>
              <a:rPr lang="en-US" altLang="ja-JP" sz="2400"/>
              <a:t>y</a:t>
            </a:r>
            <a:endParaRPr lang="ja-JP" altLang="en-US" sz="2400"/>
          </a:p>
        </p:txBody>
      </p:sp>
      <p:sp>
        <p:nvSpPr>
          <p:cNvPr id="68661" name="テキスト ボックス 72"/>
          <p:cNvSpPr txBox="1">
            <a:spLocks noChangeArrowheads="1"/>
          </p:cNvSpPr>
          <p:nvPr/>
        </p:nvSpPr>
        <p:spPr bwMode="auto">
          <a:xfrm>
            <a:off x="5940425" y="5691188"/>
            <a:ext cx="338138" cy="461962"/>
          </a:xfrm>
          <a:prstGeom prst="rect">
            <a:avLst/>
          </a:prstGeom>
          <a:noFill/>
          <a:ln w="9525">
            <a:noFill/>
            <a:miter lim="800000"/>
            <a:headEnd/>
            <a:tailEnd/>
          </a:ln>
        </p:spPr>
        <p:txBody>
          <a:bodyPr wrap="none">
            <a:spAutoFit/>
          </a:bodyPr>
          <a:lstStyle/>
          <a:p>
            <a:r>
              <a:rPr lang="en-US" altLang="ja-JP" sz="2400"/>
              <a:t>z</a:t>
            </a:r>
            <a:endParaRPr lang="ja-JP" altLang="en-US" sz="2400"/>
          </a:p>
        </p:txBody>
      </p:sp>
      <p:sp>
        <p:nvSpPr>
          <p:cNvPr id="68662" name="テキスト ボックス 75"/>
          <p:cNvSpPr txBox="1">
            <a:spLocks noChangeArrowheads="1"/>
          </p:cNvSpPr>
          <p:nvPr/>
        </p:nvSpPr>
        <p:spPr bwMode="auto">
          <a:xfrm>
            <a:off x="8413750" y="4695825"/>
            <a:ext cx="406400" cy="461963"/>
          </a:xfrm>
          <a:prstGeom prst="rect">
            <a:avLst/>
          </a:prstGeom>
          <a:noFill/>
          <a:ln w="9525">
            <a:noFill/>
            <a:miter lim="800000"/>
            <a:headEnd/>
            <a:tailEnd/>
          </a:ln>
        </p:spPr>
        <p:txBody>
          <a:bodyPr wrap="none">
            <a:spAutoFit/>
          </a:bodyPr>
          <a:lstStyle/>
          <a:p>
            <a:r>
              <a:rPr lang="en-US" altLang="ja-JP" sz="2400"/>
              <a:t>w</a:t>
            </a:r>
            <a:endParaRPr lang="ja-JP" altLang="en-US" sz="2400"/>
          </a:p>
        </p:txBody>
      </p:sp>
    </p:spTree>
  </p:cSld>
  <p:clrMapOvr>
    <a:masterClrMapping/>
  </p:clrMapOvr>
  <p:transition advTm="14149"/>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タイトル 1"/>
          <p:cNvSpPr>
            <a:spLocks noGrp="1"/>
          </p:cNvSpPr>
          <p:nvPr>
            <p:ph type="title"/>
          </p:nvPr>
        </p:nvSpPr>
        <p:spPr/>
        <p:txBody>
          <a:bodyPr/>
          <a:lstStyle/>
          <a:p>
            <a:pPr eaLnBrk="1" hangingPunct="1"/>
            <a:r>
              <a:rPr lang="ja-JP" altLang="en-US" dirty="0"/>
              <a:t>提出課題</a:t>
            </a:r>
            <a:r>
              <a:rPr lang="en-US" altLang="ja-JP" dirty="0"/>
              <a:t>2</a:t>
            </a:r>
            <a:endParaRPr lang="ja-JP" altLang="en-US" dirty="0"/>
          </a:p>
        </p:txBody>
      </p:sp>
      <p:sp>
        <p:nvSpPr>
          <p:cNvPr id="3" name="コンテンツ プレースホルダー 2"/>
          <p:cNvSpPr>
            <a:spLocks noGrp="1"/>
          </p:cNvSpPr>
          <p:nvPr>
            <p:ph idx="1"/>
          </p:nvPr>
        </p:nvSpPr>
        <p:spPr>
          <a:xfrm>
            <a:off x="323850" y="2133600"/>
            <a:ext cx="8640763" cy="4389438"/>
          </a:xfrm>
        </p:spPr>
        <p:txBody>
          <a:bodyPr/>
          <a:lstStyle/>
          <a:p>
            <a:pPr eaLnBrk="1" hangingPunct="1">
              <a:buFont typeface="Wingdings 2" pitchFamily="18" charset="2"/>
              <a:buNone/>
              <a:defRPr/>
            </a:pPr>
            <a:endParaRPr lang="en-US" altLang="ja-JP" sz="2400" dirty="0"/>
          </a:p>
          <a:p>
            <a:pPr eaLnBrk="1" hangingPunct="1">
              <a:buFont typeface="Wingdings 2" pitchFamily="18" charset="2"/>
              <a:buNone/>
              <a:defRPr/>
            </a:pPr>
            <a:endParaRPr lang="en-US" altLang="ja-JP" sz="2400" dirty="0"/>
          </a:p>
          <a:p>
            <a:pPr marL="457200" indent="-457200" eaLnBrk="1" hangingPunct="1">
              <a:buFont typeface="Wingdings 2" pitchFamily="18" charset="2"/>
              <a:buNone/>
              <a:defRPr/>
            </a:pPr>
            <a:endParaRPr lang="en-US" altLang="ja-JP" sz="2400" dirty="0"/>
          </a:p>
          <a:p>
            <a:pPr marL="457200" indent="-457200" eaLnBrk="1" hangingPunct="1">
              <a:buFont typeface="Wingdings 2" pitchFamily="18" charset="2"/>
              <a:buNone/>
              <a:defRPr/>
            </a:pPr>
            <a:endParaRPr lang="en-US" altLang="ja-JP" sz="2400" dirty="0"/>
          </a:p>
          <a:p>
            <a:pPr marL="457200" indent="-457200" eaLnBrk="1" hangingPunct="1">
              <a:buFont typeface="Wingdings 2" pitchFamily="18" charset="2"/>
              <a:buNone/>
              <a:defRPr/>
            </a:pPr>
            <a:endParaRPr lang="en-US" altLang="ja-JP" sz="2400" dirty="0"/>
          </a:p>
          <a:p>
            <a:pPr marL="457200" indent="-457200" eaLnBrk="1" hangingPunct="1">
              <a:buFont typeface="Wingdings 2" pitchFamily="18" charset="2"/>
              <a:buNone/>
              <a:defRPr/>
            </a:pPr>
            <a:endParaRPr lang="en-US" altLang="ja-JP" sz="2400" dirty="0"/>
          </a:p>
        </p:txBody>
      </p:sp>
      <p:sp>
        <p:nvSpPr>
          <p:cNvPr id="25" name="コンテンツ プレースホルダー 2"/>
          <p:cNvSpPr txBox="1">
            <a:spLocks/>
          </p:cNvSpPr>
          <p:nvPr/>
        </p:nvSpPr>
        <p:spPr bwMode="auto">
          <a:xfrm>
            <a:off x="457200" y="2151063"/>
            <a:ext cx="8229600" cy="4389437"/>
          </a:xfrm>
          <a:prstGeom prst="rect">
            <a:avLst/>
          </a:prstGeom>
          <a:noFill/>
          <a:ln>
            <a:noFill/>
          </a:ln>
        </p:spPr>
        <p:txBody>
          <a:bodyPr/>
          <a:lstStyle/>
          <a:p>
            <a:pPr marL="273050" indent="-273050">
              <a:spcBef>
                <a:spcPct val="20000"/>
              </a:spcBef>
              <a:buClr>
                <a:srgbClr val="0BD0D9"/>
              </a:buClr>
              <a:buSzPct val="95000"/>
              <a:buFont typeface="Wingdings 2" pitchFamily="18" charset="2"/>
              <a:buNone/>
              <a:defRPr/>
            </a:pPr>
            <a:endParaRPr lang="en-US" altLang="ja-JP" sz="240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p:txBody>
      </p:sp>
      <p:sp>
        <p:nvSpPr>
          <p:cNvPr id="10" name="コンテンツ プレースホルダー 2"/>
          <p:cNvSpPr txBox="1">
            <a:spLocks/>
          </p:cNvSpPr>
          <p:nvPr/>
        </p:nvSpPr>
        <p:spPr bwMode="auto">
          <a:xfrm>
            <a:off x="457200" y="2151063"/>
            <a:ext cx="8686800" cy="4389437"/>
          </a:xfrm>
          <a:prstGeom prst="rect">
            <a:avLst/>
          </a:prstGeom>
          <a:noFill/>
          <a:ln>
            <a:noFill/>
          </a:ln>
        </p:spPr>
        <p:txBody>
          <a:bodyPr/>
          <a:lstStyle/>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p:txBody>
      </p:sp>
      <p:sp>
        <p:nvSpPr>
          <p:cNvPr id="11" name="コンテンツ プレースホルダー 2"/>
          <p:cNvSpPr txBox="1">
            <a:spLocks/>
          </p:cNvSpPr>
          <p:nvPr/>
        </p:nvSpPr>
        <p:spPr bwMode="auto">
          <a:xfrm>
            <a:off x="457200" y="1935163"/>
            <a:ext cx="8686800" cy="5364162"/>
          </a:xfrm>
          <a:prstGeom prst="rect">
            <a:avLst/>
          </a:prstGeom>
          <a:noFill/>
          <a:ln>
            <a:noFill/>
          </a:ln>
        </p:spPr>
        <p:txBody>
          <a:bodyPr/>
          <a:lstStyle/>
          <a:p>
            <a:pPr marL="273050" indent="-273050">
              <a:spcBef>
                <a:spcPct val="20000"/>
              </a:spcBef>
              <a:buClr>
                <a:srgbClr val="0BD0D9"/>
              </a:buClr>
              <a:buSzPct val="95000"/>
              <a:buFont typeface="Wingdings 2" pitchFamily="18" charset="2"/>
              <a:buNone/>
              <a:defRPr/>
            </a:pPr>
            <a:endParaRPr lang="en-US" altLang="ja-JP" sz="240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p:txBody>
      </p:sp>
      <p:sp>
        <p:nvSpPr>
          <p:cNvPr id="12" name="角丸四角形 11"/>
          <p:cNvSpPr/>
          <p:nvPr/>
        </p:nvSpPr>
        <p:spPr>
          <a:xfrm>
            <a:off x="179388" y="2205038"/>
            <a:ext cx="8713787" cy="3960812"/>
          </a:xfrm>
          <a:prstGeom prst="round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18792" name="テキスト ボックス 83"/>
          <p:cNvSpPr txBox="1">
            <a:spLocks noChangeArrowheads="1"/>
          </p:cNvSpPr>
          <p:nvPr/>
        </p:nvSpPr>
        <p:spPr bwMode="auto">
          <a:xfrm>
            <a:off x="339725" y="2492375"/>
            <a:ext cx="7931980" cy="1938992"/>
          </a:xfrm>
          <a:prstGeom prst="rect">
            <a:avLst/>
          </a:prstGeom>
          <a:noFill/>
          <a:ln w="9525">
            <a:noFill/>
            <a:miter lim="800000"/>
            <a:headEnd/>
            <a:tailEnd/>
          </a:ln>
        </p:spPr>
        <p:txBody>
          <a:bodyPr wrap="none">
            <a:spAutoFit/>
          </a:bodyPr>
          <a:lstStyle/>
          <a:p>
            <a:r>
              <a:rPr lang="ja-JP" altLang="en-US" sz="2400" dirty="0"/>
              <a:t>課題</a:t>
            </a:r>
            <a:r>
              <a:rPr lang="en-US" altLang="ja-JP" sz="2400" dirty="0"/>
              <a:t>2</a:t>
            </a:r>
            <a:r>
              <a:rPr lang="ja-JP" altLang="en-US" sz="2400" dirty="0"/>
              <a:t>－</a:t>
            </a:r>
            <a:r>
              <a:rPr lang="en-US" altLang="ja-JP" sz="2400" dirty="0"/>
              <a:t>3</a:t>
            </a:r>
            <a:r>
              <a:rPr lang="ja-JP" altLang="en-US" sz="2400" dirty="0"/>
              <a:t>：</a:t>
            </a:r>
            <a:endParaRPr lang="en-US" altLang="ja-JP" sz="2400" dirty="0"/>
          </a:p>
          <a:p>
            <a:r>
              <a:rPr lang="ja-JP" altLang="en-US" sz="2400" dirty="0"/>
              <a:t>位数が奇数の閉路を部分グラフとして持たない連結グラフは</a:t>
            </a:r>
            <a:endParaRPr lang="en-US" altLang="ja-JP" sz="2400" dirty="0"/>
          </a:p>
          <a:p>
            <a:r>
              <a:rPr lang="en-US" altLang="ja-JP" sz="2400" dirty="0"/>
              <a:t>2</a:t>
            </a:r>
            <a:r>
              <a:rPr lang="ja-JP" altLang="en-US" sz="2400" dirty="0"/>
              <a:t>部グラフであることを示せ．</a:t>
            </a:r>
            <a:endParaRPr lang="en-US" altLang="ja-JP" sz="2400" dirty="0"/>
          </a:p>
          <a:p>
            <a:endParaRPr lang="en-US" altLang="ja-JP" sz="2400" dirty="0"/>
          </a:p>
          <a:p>
            <a:endParaRPr lang="en-US" altLang="ja-JP" sz="2400" dirty="0"/>
          </a:p>
        </p:txBody>
      </p:sp>
    </p:spTree>
    <p:extLst>
      <p:ext uri="{BB962C8B-B14F-4D97-AF65-F5344CB8AC3E}">
        <p14:creationId xmlns:p14="http://schemas.microsoft.com/office/powerpoint/2010/main" val="2715992061"/>
      </p:ext>
    </p:extLst>
  </p:cSld>
  <p:clrMapOvr>
    <a:masterClrMapping/>
  </p:clrMapOvr>
  <p:transition advTm="14149"/>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タイトル 1"/>
          <p:cNvSpPr>
            <a:spLocks noGrp="1"/>
          </p:cNvSpPr>
          <p:nvPr>
            <p:ph type="title"/>
          </p:nvPr>
        </p:nvSpPr>
        <p:spPr/>
        <p:txBody>
          <a:bodyPr/>
          <a:lstStyle/>
          <a:p>
            <a:pPr eaLnBrk="1" hangingPunct="1"/>
            <a:r>
              <a:rPr lang="en-US" altLang="ja-JP"/>
              <a:t>1</a:t>
            </a:r>
            <a:r>
              <a:rPr lang="ja-JP" altLang="en-US"/>
              <a:t>　様々なグラフの例</a:t>
            </a:r>
          </a:p>
        </p:txBody>
      </p:sp>
      <p:sp>
        <p:nvSpPr>
          <p:cNvPr id="69635" name="コンテンツ プレースホルダー 2"/>
          <p:cNvSpPr>
            <a:spLocks noGrp="1"/>
          </p:cNvSpPr>
          <p:nvPr>
            <p:ph idx="1"/>
          </p:nvPr>
        </p:nvSpPr>
        <p:spPr/>
        <p:txBody>
          <a:bodyPr/>
          <a:lstStyle/>
          <a:p>
            <a:pPr eaLnBrk="1" hangingPunct="1">
              <a:buFont typeface="Wingdings 2" pitchFamily="18" charset="2"/>
              <a:buNone/>
            </a:pPr>
            <a:endParaRPr lang="en-US" altLang="ja-JP" sz="2400"/>
          </a:p>
          <a:p>
            <a:pPr eaLnBrk="1" hangingPunct="1">
              <a:buFont typeface="Wingdings 2" pitchFamily="18" charset="2"/>
              <a:buNone/>
            </a:pPr>
            <a:endParaRPr lang="en-US" altLang="ja-JP" sz="2400"/>
          </a:p>
          <a:p>
            <a:pPr eaLnBrk="1" hangingPunct="1">
              <a:buFont typeface="Wingdings 2" pitchFamily="18" charset="2"/>
              <a:buNone/>
            </a:pPr>
            <a:endParaRPr lang="en-US" altLang="ja-JP" sz="2400"/>
          </a:p>
          <a:p>
            <a:pPr eaLnBrk="1" hangingPunct="1">
              <a:buFont typeface="Wingdings 2" pitchFamily="18" charset="2"/>
              <a:buNone/>
            </a:pPr>
            <a:endParaRPr lang="en-US" altLang="ja-JP" sz="2400"/>
          </a:p>
        </p:txBody>
      </p:sp>
      <p:sp>
        <p:nvSpPr>
          <p:cNvPr id="4" name="コンテンツ プレースホルダー 2"/>
          <p:cNvSpPr txBox="1">
            <a:spLocks/>
          </p:cNvSpPr>
          <p:nvPr/>
        </p:nvSpPr>
        <p:spPr bwMode="auto">
          <a:xfrm>
            <a:off x="609600" y="2087563"/>
            <a:ext cx="8534400" cy="4389437"/>
          </a:xfrm>
          <a:prstGeom prst="rect">
            <a:avLst/>
          </a:prstGeom>
          <a:noFill/>
          <a:ln>
            <a:noFill/>
          </a:ln>
        </p:spPr>
        <p:txBody>
          <a:bodyPr/>
          <a:lstStyle/>
          <a:p>
            <a:pPr marL="273050" indent="-273050">
              <a:spcBef>
                <a:spcPct val="20000"/>
              </a:spcBef>
              <a:buClr>
                <a:srgbClr val="0BD0D9"/>
              </a:buClr>
              <a:buSzPct val="95000"/>
              <a:buFont typeface="Wingdings 2" pitchFamily="18" charset="2"/>
              <a:buNone/>
              <a:defRPr/>
            </a:pPr>
            <a:r>
              <a:rPr lang="en-US" altLang="ja-JP" sz="2400" dirty="0">
                <a:latin typeface="Calibri" pitchFamily="34" charset="0"/>
                <a:ea typeface="+mn-ea"/>
              </a:rPr>
              <a:t>W</a:t>
            </a:r>
            <a:r>
              <a:rPr lang="ja-JP" altLang="en-US" sz="2400" dirty="0">
                <a:latin typeface="Calibri" pitchFamily="34" charset="0"/>
                <a:ea typeface="+mn-ea"/>
              </a:rPr>
              <a:t>⊆</a:t>
            </a:r>
            <a:r>
              <a:rPr lang="en-US" altLang="ja-JP" sz="2400" dirty="0">
                <a:latin typeface="Calibri" pitchFamily="34" charset="0"/>
                <a:ea typeface="+mn-ea"/>
              </a:rPr>
              <a:t>V(G)</a:t>
            </a:r>
            <a:r>
              <a:rPr lang="ja-JP" altLang="en-US" sz="2400" dirty="0">
                <a:latin typeface="Calibri" pitchFamily="34" charset="0"/>
                <a:ea typeface="+mn-ea"/>
              </a:rPr>
              <a:t>によって誘導された</a:t>
            </a:r>
            <a:r>
              <a:rPr lang="en-US" altLang="ja-JP" sz="2400" dirty="0">
                <a:latin typeface="Calibri" pitchFamily="34" charset="0"/>
                <a:ea typeface="+mn-ea"/>
              </a:rPr>
              <a:t>G</a:t>
            </a:r>
            <a:r>
              <a:rPr lang="ja-JP" altLang="en-US" sz="2400" dirty="0">
                <a:latin typeface="Calibri" pitchFamily="34" charset="0"/>
                <a:ea typeface="+mn-ea"/>
              </a:rPr>
              <a:t>の誘導部分グラフ</a:t>
            </a:r>
            <a:r>
              <a:rPr lang="en-US" altLang="ja-JP" sz="2400" dirty="0">
                <a:latin typeface="Calibri" pitchFamily="34" charset="0"/>
                <a:ea typeface="+mn-ea"/>
              </a:rPr>
              <a:t>&lt;W&gt;</a:t>
            </a:r>
            <a:r>
              <a:rPr lang="en-US" altLang="ja-JP" sz="1600" dirty="0">
                <a:latin typeface="Calibri" pitchFamily="34" charset="0"/>
                <a:ea typeface="+mn-ea"/>
              </a:rPr>
              <a:t>G</a:t>
            </a:r>
            <a:r>
              <a:rPr lang="ja-JP" altLang="en-US" sz="2400" dirty="0">
                <a:latin typeface="Calibri" pitchFamily="34" charset="0"/>
                <a:ea typeface="+mn-ea"/>
              </a:rPr>
              <a:t>：</a:t>
            </a: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r>
              <a:rPr lang="en-US" altLang="ja-JP" sz="2400" dirty="0">
                <a:latin typeface="Calibri" pitchFamily="34" charset="0"/>
                <a:ea typeface="+mn-ea"/>
              </a:rPr>
              <a:t>V(</a:t>
            </a:r>
            <a:r>
              <a:rPr lang="en-US" altLang="ja-JP" sz="2400" dirty="0">
                <a:latin typeface="Calibri" pitchFamily="34" charset="0"/>
                <a:ea typeface="ＭＳ Ｐゴシック" charset="-128"/>
              </a:rPr>
              <a:t>&lt;W&gt;</a:t>
            </a:r>
            <a:r>
              <a:rPr lang="en-US" altLang="ja-JP" sz="1600" dirty="0">
                <a:latin typeface="Calibri" pitchFamily="34" charset="0"/>
                <a:ea typeface="ＭＳ Ｐゴシック" charset="-128"/>
              </a:rPr>
              <a:t>G</a:t>
            </a:r>
            <a:r>
              <a:rPr lang="en-US" altLang="ja-JP" sz="2400" dirty="0">
                <a:latin typeface="Calibri" pitchFamily="34" charset="0"/>
                <a:ea typeface="+mn-ea"/>
              </a:rPr>
              <a:t>)=W, E(</a:t>
            </a:r>
            <a:r>
              <a:rPr lang="en-US" altLang="ja-JP" sz="2400" dirty="0">
                <a:latin typeface="Calibri" pitchFamily="34" charset="0"/>
                <a:ea typeface="ＭＳ Ｐゴシック" charset="-128"/>
              </a:rPr>
              <a:t>&lt;W&gt;</a:t>
            </a:r>
            <a:r>
              <a:rPr lang="en-US" altLang="ja-JP" sz="1600" dirty="0">
                <a:latin typeface="Calibri" pitchFamily="34" charset="0"/>
                <a:ea typeface="ＭＳ Ｐゴシック" charset="-128"/>
              </a:rPr>
              <a:t>G</a:t>
            </a:r>
            <a:r>
              <a:rPr lang="en-US" altLang="ja-JP" sz="2400" dirty="0">
                <a:latin typeface="Calibri" pitchFamily="34" charset="0"/>
                <a:ea typeface="+mn-ea"/>
              </a:rPr>
              <a:t>)={</a:t>
            </a:r>
            <a:r>
              <a:rPr lang="en-US" altLang="ja-JP" sz="2400" dirty="0" err="1">
                <a:latin typeface="Calibri" pitchFamily="34" charset="0"/>
                <a:ea typeface="+mn-ea"/>
              </a:rPr>
              <a:t>xy</a:t>
            </a:r>
            <a:r>
              <a:rPr lang="en-US" altLang="ja-JP" sz="2400" dirty="0">
                <a:latin typeface="Calibri" pitchFamily="34" charset="0"/>
                <a:ea typeface="+mn-ea"/>
              </a:rPr>
              <a:t>: </a:t>
            </a:r>
            <a:r>
              <a:rPr lang="en-US" altLang="ja-JP" sz="2400" dirty="0" err="1">
                <a:latin typeface="Calibri" pitchFamily="34" charset="0"/>
                <a:ea typeface="+mn-ea"/>
              </a:rPr>
              <a:t>x,y</a:t>
            </a:r>
            <a:r>
              <a:rPr lang="en-US" altLang="ja-JP" sz="2400" dirty="0">
                <a:latin typeface="Calibri" pitchFamily="34" charset="0"/>
                <a:ea typeface="+mn-ea"/>
              </a:rPr>
              <a:t> </a:t>
            </a:r>
            <a:r>
              <a:rPr lang="ja-JP" altLang="en-US" sz="2400" dirty="0">
                <a:latin typeface="Calibri" pitchFamily="34" charset="0"/>
                <a:ea typeface="+mn-ea"/>
              </a:rPr>
              <a:t>∈</a:t>
            </a:r>
            <a:r>
              <a:rPr lang="en-US" altLang="ja-JP" sz="2400" dirty="0">
                <a:latin typeface="Calibri" pitchFamily="34" charset="0"/>
                <a:ea typeface="+mn-ea"/>
              </a:rPr>
              <a:t>W, </a:t>
            </a:r>
            <a:r>
              <a:rPr lang="en-US" altLang="ja-JP" sz="2400" dirty="0" err="1">
                <a:latin typeface="Calibri" pitchFamily="34" charset="0"/>
                <a:ea typeface="+mn-ea"/>
              </a:rPr>
              <a:t>xy</a:t>
            </a:r>
            <a:r>
              <a:rPr lang="en-US" altLang="ja-JP" sz="2400" dirty="0">
                <a:latin typeface="Calibri" pitchFamily="34" charset="0"/>
                <a:ea typeface="+mn-ea"/>
              </a:rPr>
              <a:t> </a:t>
            </a:r>
            <a:r>
              <a:rPr lang="ja-JP" altLang="en-US" sz="2400" dirty="0">
                <a:latin typeface="Calibri" pitchFamily="34" charset="0"/>
                <a:ea typeface="+mn-ea"/>
              </a:rPr>
              <a:t>∈</a:t>
            </a:r>
            <a:r>
              <a:rPr lang="en-US" altLang="ja-JP" sz="2400" dirty="0">
                <a:latin typeface="Calibri" pitchFamily="34" charset="0"/>
                <a:ea typeface="+mn-ea"/>
              </a:rPr>
              <a:t>E(G)}</a:t>
            </a:r>
            <a:r>
              <a:rPr lang="ja-JP" altLang="en-US" sz="2400" dirty="0">
                <a:latin typeface="Calibri" pitchFamily="34" charset="0"/>
                <a:ea typeface="+mn-ea"/>
              </a:rPr>
              <a:t>であるグラフ</a:t>
            </a: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r>
              <a:rPr lang="ja-JP" altLang="en-US" sz="2400" dirty="0">
                <a:latin typeface="Calibri" pitchFamily="34" charset="0"/>
                <a:ea typeface="+mn-ea"/>
              </a:rPr>
              <a:t>　　　　　　　</a:t>
            </a:r>
            <a:r>
              <a:rPr lang="en-US" altLang="ja-JP" sz="2400" dirty="0">
                <a:latin typeface="Calibri" pitchFamily="34" charset="0"/>
                <a:ea typeface="+mn-ea"/>
              </a:rPr>
              <a:t>              {</a:t>
            </a:r>
            <a:r>
              <a:rPr lang="en-US" altLang="ja-JP" sz="2400" dirty="0" err="1">
                <a:latin typeface="Calibri" pitchFamily="34" charset="0"/>
                <a:ea typeface="+mn-ea"/>
              </a:rPr>
              <a:t>u,v,y,z</a:t>
            </a:r>
            <a:r>
              <a:rPr lang="en-US" altLang="ja-JP" sz="2400" dirty="0">
                <a:latin typeface="Calibri" pitchFamily="34" charset="0"/>
                <a:ea typeface="+mn-ea"/>
              </a:rPr>
              <a:t>}</a:t>
            </a:r>
            <a:r>
              <a:rPr lang="ja-JP" altLang="en-US" sz="2400" dirty="0">
                <a:latin typeface="Calibri" pitchFamily="34" charset="0"/>
                <a:ea typeface="+mn-ea"/>
              </a:rPr>
              <a:t>によって誘導      </a:t>
            </a:r>
            <a:r>
              <a:rPr lang="en-US" altLang="ja-JP" sz="2400" dirty="0">
                <a:latin typeface="Calibri" pitchFamily="34" charset="0"/>
                <a:ea typeface="+mn-ea"/>
              </a:rPr>
              <a:t>{</a:t>
            </a:r>
            <a:r>
              <a:rPr lang="en-US" altLang="ja-JP" sz="2400" dirty="0" err="1">
                <a:latin typeface="Calibri" pitchFamily="34" charset="0"/>
                <a:ea typeface="+mn-ea"/>
              </a:rPr>
              <a:t>y,z,v,w</a:t>
            </a:r>
            <a:r>
              <a:rPr lang="en-US" altLang="ja-JP" sz="2400" dirty="0">
                <a:latin typeface="Calibri" pitchFamily="34" charset="0"/>
                <a:ea typeface="+mn-ea"/>
              </a:rPr>
              <a:t>}</a:t>
            </a:r>
            <a:r>
              <a:rPr lang="ja-JP" altLang="en-US" sz="2400" dirty="0">
                <a:latin typeface="Calibri" pitchFamily="34" charset="0"/>
                <a:ea typeface="+mn-ea"/>
              </a:rPr>
              <a:t>によって誘導</a:t>
            </a: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r>
              <a:rPr lang="ja-JP" altLang="en-US" sz="2400" dirty="0">
                <a:latin typeface="Calibri" pitchFamily="34" charset="0"/>
                <a:ea typeface="+mn-ea"/>
              </a:rPr>
              <a:t>　　　　　</a:t>
            </a:r>
            <a:r>
              <a:rPr lang="en-US" altLang="ja-JP" sz="2400" dirty="0">
                <a:latin typeface="Calibri" pitchFamily="34" charset="0"/>
                <a:ea typeface="+mn-ea"/>
              </a:rPr>
              <a:t>G</a:t>
            </a:r>
            <a:r>
              <a:rPr lang="ja-JP" altLang="en-US" sz="2400" dirty="0">
                <a:latin typeface="Calibri" pitchFamily="34" charset="0"/>
                <a:ea typeface="+mn-ea"/>
              </a:rPr>
              <a:t>　　　　　　された誘導部分グラフ　された誘導部分グラフ</a:t>
            </a:r>
            <a:endParaRPr lang="en-US" altLang="ja-JP" sz="2400" dirty="0">
              <a:latin typeface="Calibri" pitchFamily="34" charset="0"/>
              <a:ea typeface="+mn-ea"/>
            </a:endParaRPr>
          </a:p>
        </p:txBody>
      </p:sp>
      <p:cxnSp>
        <p:nvCxnSpPr>
          <p:cNvPr id="43" name="直線コネクタ 42"/>
          <p:cNvCxnSpPr/>
          <p:nvPr/>
        </p:nvCxnSpPr>
        <p:spPr bwMode="auto">
          <a:xfrm flipV="1">
            <a:off x="766763" y="4181475"/>
            <a:ext cx="1042987" cy="585788"/>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44" name="直線コネクタ 43"/>
          <p:cNvCxnSpPr/>
          <p:nvPr/>
        </p:nvCxnSpPr>
        <p:spPr bwMode="auto">
          <a:xfrm>
            <a:off x="1809750" y="4181475"/>
            <a:ext cx="1001713" cy="585788"/>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45" name="直線コネクタ 44"/>
          <p:cNvCxnSpPr>
            <a:endCxn id="52" idx="0"/>
          </p:cNvCxnSpPr>
          <p:nvPr/>
        </p:nvCxnSpPr>
        <p:spPr bwMode="auto">
          <a:xfrm rot="5400000">
            <a:off x="285750" y="5248276"/>
            <a:ext cx="962025" cy="0"/>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46" name="直線コネクタ 45"/>
          <p:cNvCxnSpPr/>
          <p:nvPr/>
        </p:nvCxnSpPr>
        <p:spPr bwMode="auto">
          <a:xfrm>
            <a:off x="766763" y="5813425"/>
            <a:ext cx="1042987" cy="585788"/>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47" name="直線コネクタ 46"/>
          <p:cNvCxnSpPr/>
          <p:nvPr/>
        </p:nvCxnSpPr>
        <p:spPr bwMode="auto">
          <a:xfrm flipV="1">
            <a:off x="1809750" y="5813425"/>
            <a:ext cx="1001713" cy="585788"/>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48" name="直線コネクタ 47"/>
          <p:cNvCxnSpPr/>
          <p:nvPr/>
        </p:nvCxnSpPr>
        <p:spPr bwMode="auto">
          <a:xfrm rot="5400000">
            <a:off x="2289175" y="5291138"/>
            <a:ext cx="1044575" cy="0"/>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sp>
        <p:nvSpPr>
          <p:cNvPr id="49" name="円/楕円 48"/>
          <p:cNvSpPr/>
          <p:nvPr/>
        </p:nvSpPr>
        <p:spPr bwMode="auto">
          <a:xfrm>
            <a:off x="684213" y="4683125"/>
            <a:ext cx="166687" cy="166688"/>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50" name="円/楕円 49"/>
          <p:cNvSpPr/>
          <p:nvPr/>
        </p:nvSpPr>
        <p:spPr bwMode="auto">
          <a:xfrm>
            <a:off x="1727200" y="4097338"/>
            <a:ext cx="165100" cy="16827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51" name="円/楕円 50"/>
          <p:cNvSpPr/>
          <p:nvPr/>
        </p:nvSpPr>
        <p:spPr bwMode="auto">
          <a:xfrm>
            <a:off x="2727325" y="4683125"/>
            <a:ext cx="168275" cy="166688"/>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52" name="円/楕円 51"/>
          <p:cNvSpPr/>
          <p:nvPr/>
        </p:nvSpPr>
        <p:spPr bwMode="auto">
          <a:xfrm>
            <a:off x="684213" y="5729288"/>
            <a:ext cx="166687" cy="16827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53" name="円/楕円 52"/>
          <p:cNvSpPr/>
          <p:nvPr/>
        </p:nvSpPr>
        <p:spPr bwMode="auto">
          <a:xfrm>
            <a:off x="1727200" y="6316663"/>
            <a:ext cx="165100" cy="166687"/>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54" name="円/楕円 53"/>
          <p:cNvSpPr/>
          <p:nvPr/>
        </p:nvSpPr>
        <p:spPr bwMode="auto">
          <a:xfrm>
            <a:off x="2727325" y="5729288"/>
            <a:ext cx="168275" cy="16827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cxnSp>
        <p:nvCxnSpPr>
          <p:cNvPr id="55" name="直線コネクタ 54"/>
          <p:cNvCxnSpPr>
            <a:endCxn id="53" idx="0"/>
          </p:cNvCxnSpPr>
          <p:nvPr/>
        </p:nvCxnSpPr>
        <p:spPr bwMode="auto">
          <a:xfrm rot="5400000">
            <a:off x="748506" y="5249069"/>
            <a:ext cx="2128838" cy="6350"/>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sp>
        <p:nvSpPr>
          <p:cNvPr id="69650" name="テキスト ボックス 55"/>
          <p:cNvSpPr txBox="1">
            <a:spLocks noChangeArrowheads="1"/>
          </p:cNvSpPr>
          <p:nvPr/>
        </p:nvSpPr>
        <p:spPr bwMode="auto">
          <a:xfrm>
            <a:off x="428625" y="4354513"/>
            <a:ext cx="355600" cy="461962"/>
          </a:xfrm>
          <a:prstGeom prst="rect">
            <a:avLst/>
          </a:prstGeom>
          <a:noFill/>
          <a:ln w="9525">
            <a:noFill/>
            <a:miter lim="800000"/>
            <a:headEnd/>
            <a:tailEnd/>
          </a:ln>
        </p:spPr>
        <p:txBody>
          <a:bodyPr wrap="none">
            <a:spAutoFit/>
          </a:bodyPr>
          <a:lstStyle/>
          <a:p>
            <a:r>
              <a:rPr lang="en-US" altLang="ja-JP" sz="2400"/>
              <a:t>u</a:t>
            </a:r>
            <a:endParaRPr lang="ja-JP" altLang="en-US" sz="2400"/>
          </a:p>
        </p:txBody>
      </p:sp>
      <p:sp>
        <p:nvSpPr>
          <p:cNvPr id="69651" name="テキスト ボックス 56"/>
          <p:cNvSpPr txBox="1">
            <a:spLocks noChangeArrowheads="1"/>
          </p:cNvSpPr>
          <p:nvPr/>
        </p:nvSpPr>
        <p:spPr bwMode="auto">
          <a:xfrm>
            <a:off x="1476375" y="3716338"/>
            <a:ext cx="338138" cy="461962"/>
          </a:xfrm>
          <a:prstGeom prst="rect">
            <a:avLst/>
          </a:prstGeom>
          <a:noFill/>
          <a:ln w="9525">
            <a:noFill/>
            <a:miter lim="800000"/>
            <a:headEnd/>
            <a:tailEnd/>
          </a:ln>
        </p:spPr>
        <p:txBody>
          <a:bodyPr wrap="none">
            <a:spAutoFit/>
          </a:bodyPr>
          <a:lstStyle/>
          <a:p>
            <a:r>
              <a:rPr lang="en-US" altLang="ja-JP" sz="2400"/>
              <a:t>v</a:t>
            </a:r>
            <a:endParaRPr lang="ja-JP" altLang="en-US" sz="2400"/>
          </a:p>
        </p:txBody>
      </p:sp>
      <p:sp>
        <p:nvSpPr>
          <p:cNvPr id="69652" name="テキスト ボックス 57"/>
          <p:cNvSpPr txBox="1">
            <a:spLocks noChangeArrowheads="1"/>
          </p:cNvSpPr>
          <p:nvPr/>
        </p:nvSpPr>
        <p:spPr bwMode="auto">
          <a:xfrm>
            <a:off x="2843213" y="4797425"/>
            <a:ext cx="407987" cy="461963"/>
          </a:xfrm>
          <a:prstGeom prst="rect">
            <a:avLst/>
          </a:prstGeom>
          <a:noFill/>
          <a:ln w="9525">
            <a:noFill/>
            <a:miter lim="800000"/>
            <a:headEnd/>
            <a:tailEnd/>
          </a:ln>
        </p:spPr>
        <p:txBody>
          <a:bodyPr wrap="none">
            <a:spAutoFit/>
          </a:bodyPr>
          <a:lstStyle/>
          <a:p>
            <a:r>
              <a:rPr lang="en-US" altLang="ja-JP" sz="2400"/>
              <a:t>w</a:t>
            </a:r>
            <a:endParaRPr lang="ja-JP" altLang="en-US" sz="2400"/>
          </a:p>
        </p:txBody>
      </p:sp>
      <p:sp>
        <p:nvSpPr>
          <p:cNvPr id="69653" name="テキスト ボックス 58"/>
          <p:cNvSpPr txBox="1">
            <a:spLocks noChangeArrowheads="1"/>
          </p:cNvSpPr>
          <p:nvPr/>
        </p:nvSpPr>
        <p:spPr bwMode="auto">
          <a:xfrm>
            <a:off x="2843213" y="5618163"/>
            <a:ext cx="339725" cy="461962"/>
          </a:xfrm>
          <a:prstGeom prst="rect">
            <a:avLst/>
          </a:prstGeom>
          <a:noFill/>
          <a:ln w="9525">
            <a:noFill/>
            <a:miter lim="800000"/>
            <a:headEnd/>
            <a:tailEnd/>
          </a:ln>
        </p:spPr>
        <p:txBody>
          <a:bodyPr wrap="none">
            <a:spAutoFit/>
          </a:bodyPr>
          <a:lstStyle/>
          <a:p>
            <a:r>
              <a:rPr lang="en-US" altLang="ja-JP" sz="2400"/>
              <a:t>x</a:t>
            </a:r>
            <a:endParaRPr lang="ja-JP" altLang="en-US" sz="2400"/>
          </a:p>
        </p:txBody>
      </p:sp>
      <p:sp>
        <p:nvSpPr>
          <p:cNvPr id="69654" name="テキスト ボックス 59"/>
          <p:cNvSpPr txBox="1">
            <a:spLocks noChangeArrowheads="1"/>
          </p:cNvSpPr>
          <p:nvPr/>
        </p:nvSpPr>
        <p:spPr bwMode="auto">
          <a:xfrm>
            <a:off x="1763713" y="6381750"/>
            <a:ext cx="338137" cy="461963"/>
          </a:xfrm>
          <a:prstGeom prst="rect">
            <a:avLst/>
          </a:prstGeom>
          <a:noFill/>
          <a:ln w="9525">
            <a:noFill/>
            <a:miter lim="800000"/>
            <a:headEnd/>
            <a:tailEnd/>
          </a:ln>
        </p:spPr>
        <p:txBody>
          <a:bodyPr wrap="none">
            <a:spAutoFit/>
          </a:bodyPr>
          <a:lstStyle/>
          <a:p>
            <a:r>
              <a:rPr lang="en-US" altLang="ja-JP" sz="2400"/>
              <a:t>y</a:t>
            </a:r>
            <a:endParaRPr lang="ja-JP" altLang="en-US" sz="2400"/>
          </a:p>
        </p:txBody>
      </p:sp>
      <p:sp>
        <p:nvSpPr>
          <p:cNvPr id="69655" name="テキスト ボックス 60"/>
          <p:cNvSpPr txBox="1">
            <a:spLocks noChangeArrowheads="1"/>
          </p:cNvSpPr>
          <p:nvPr/>
        </p:nvSpPr>
        <p:spPr bwMode="auto">
          <a:xfrm>
            <a:off x="395288" y="5691188"/>
            <a:ext cx="338137" cy="461962"/>
          </a:xfrm>
          <a:prstGeom prst="rect">
            <a:avLst/>
          </a:prstGeom>
          <a:noFill/>
          <a:ln w="9525">
            <a:noFill/>
            <a:miter lim="800000"/>
            <a:headEnd/>
            <a:tailEnd/>
          </a:ln>
        </p:spPr>
        <p:txBody>
          <a:bodyPr wrap="none">
            <a:spAutoFit/>
          </a:bodyPr>
          <a:lstStyle/>
          <a:p>
            <a:r>
              <a:rPr lang="en-US" altLang="ja-JP" sz="2400"/>
              <a:t>z</a:t>
            </a:r>
            <a:endParaRPr lang="ja-JP" altLang="en-US" sz="2400"/>
          </a:p>
        </p:txBody>
      </p:sp>
      <p:cxnSp>
        <p:nvCxnSpPr>
          <p:cNvPr id="62" name="直線コネクタ 61"/>
          <p:cNvCxnSpPr>
            <a:stCxn id="50" idx="3"/>
          </p:cNvCxnSpPr>
          <p:nvPr/>
        </p:nvCxnSpPr>
        <p:spPr bwMode="auto">
          <a:xfrm rot="5400000">
            <a:off x="480219" y="4528344"/>
            <a:ext cx="1558925" cy="982663"/>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63" name="直線コネクタ 62"/>
          <p:cNvCxnSpPr/>
          <p:nvPr/>
        </p:nvCxnSpPr>
        <p:spPr bwMode="auto">
          <a:xfrm flipV="1">
            <a:off x="3811588" y="4181475"/>
            <a:ext cx="1044575" cy="585788"/>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65" name="直線コネクタ 64"/>
          <p:cNvCxnSpPr>
            <a:endCxn id="72" idx="0"/>
          </p:cNvCxnSpPr>
          <p:nvPr/>
        </p:nvCxnSpPr>
        <p:spPr bwMode="auto">
          <a:xfrm rot="5400000">
            <a:off x="3330575" y="5248276"/>
            <a:ext cx="962025" cy="0"/>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66" name="直線コネクタ 65"/>
          <p:cNvCxnSpPr/>
          <p:nvPr/>
        </p:nvCxnSpPr>
        <p:spPr bwMode="auto">
          <a:xfrm>
            <a:off x="3811588" y="5813425"/>
            <a:ext cx="1044575" cy="585788"/>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sp>
        <p:nvSpPr>
          <p:cNvPr id="69" name="円/楕円 68"/>
          <p:cNvSpPr/>
          <p:nvPr/>
        </p:nvSpPr>
        <p:spPr bwMode="auto">
          <a:xfrm>
            <a:off x="3729038" y="4683125"/>
            <a:ext cx="166687" cy="166688"/>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70" name="円/楕円 69"/>
          <p:cNvSpPr/>
          <p:nvPr/>
        </p:nvSpPr>
        <p:spPr bwMode="auto">
          <a:xfrm>
            <a:off x="4772025" y="4097338"/>
            <a:ext cx="166688" cy="16827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72" name="円/楕円 71"/>
          <p:cNvSpPr/>
          <p:nvPr/>
        </p:nvSpPr>
        <p:spPr bwMode="auto">
          <a:xfrm>
            <a:off x="3729038" y="5729288"/>
            <a:ext cx="166687" cy="16827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73" name="円/楕円 72"/>
          <p:cNvSpPr/>
          <p:nvPr/>
        </p:nvSpPr>
        <p:spPr bwMode="auto">
          <a:xfrm>
            <a:off x="4772025" y="6316663"/>
            <a:ext cx="166688" cy="166687"/>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cxnSp>
        <p:nvCxnSpPr>
          <p:cNvPr id="75" name="直線コネクタ 74"/>
          <p:cNvCxnSpPr>
            <a:endCxn id="73" idx="0"/>
          </p:cNvCxnSpPr>
          <p:nvPr/>
        </p:nvCxnSpPr>
        <p:spPr bwMode="auto">
          <a:xfrm rot="5400000">
            <a:off x="3794125" y="5249863"/>
            <a:ext cx="2128838" cy="4762"/>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sp>
        <p:nvSpPr>
          <p:cNvPr id="69665" name="テキスト ボックス 75"/>
          <p:cNvSpPr txBox="1">
            <a:spLocks noChangeArrowheads="1"/>
          </p:cNvSpPr>
          <p:nvPr/>
        </p:nvSpPr>
        <p:spPr bwMode="auto">
          <a:xfrm>
            <a:off x="3473450" y="4354513"/>
            <a:ext cx="357188" cy="461962"/>
          </a:xfrm>
          <a:prstGeom prst="rect">
            <a:avLst/>
          </a:prstGeom>
          <a:noFill/>
          <a:ln w="9525">
            <a:noFill/>
            <a:miter lim="800000"/>
            <a:headEnd/>
            <a:tailEnd/>
          </a:ln>
        </p:spPr>
        <p:txBody>
          <a:bodyPr wrap="none">
            <a:spAutoFit/>
          </a:bodyPr>
          <a:lstStyle/>
          <a:p>
            <a:r>
              <a:rPr lang="en-US" altLang="ja-JP" sz="2400"/>
              <a:t>u</a:t>
            </a:r>
            <a:endParaRPr lang="ja-JP" altLang="en-US" sz="2400"/>
          </a:p>
        </p:txBody>
      </p:sp>
      <p:sp>
        <p:nvSpPr>
          <p:cNvPr id="69666" name="テキスト ボックス 76"/>
          <p:cNvSpPr txBox="1">
            <a:spLocks noChangeArrowheads="1"/>
          </p:cNvSpPr>
          <p:nvPr/>
        </p:nvSpPr>
        <p:spPr bwMode="auto">
          <a:xfrm>
            <a:off x="4521200" y="3716338"/>
            <a:ext cx="338138" cy="461962"/>
          </a:xfrm>
          <a:prstGeom prst="rect">
            <a:avLst/>
          </a:prstGeom>
          <a:noFill/>
          <a:ln w="9525">
            <a:noFill/>
            <a:miter lim="800000"/>
            <a:headEnd/>
            <a:tailEnd/>
          </a:ln>
        </p:spPr>
        <p:txBody>
          <a:bodyPr wrap="none">
            <a:spAutoFit/>
          </a:bodyPr>
          <a:lstStyle/>
          <a:p>
            <a:r>
              <a:rPr lang="en-US" altLang="ja-JP" sz="2400"/>
              <a:t>v</a:t>
            </a:r>
            <a:endParaRPr lang="ja-JP" altLang="en-US" sz="2400"/>
          </a:p>
        </p:txBody>
      </p:sp>
      <p:sp>
        <p:nvSpPr>
          <p:cNvPr id="69667" name="テキスト ボックス 79"/>
          <p:cNvSpPr txBox="1">
            <a:spLocks noChangeArrowheads="1"/>
          </p:cNvSpPr>
          <p:nvPr/>
        </p:nvSpPr>
        <p:spPr bwMode="auto">
          <a:xfrm>
            <a:off x="4810125" y="6381750"/>
            <a:ext cx="338138" cy="461963"/>
          </a:xfrm>
          <a:prstGeom prst="rect">
            <a:avLst/>
          </a:prstGeom>
          <a:noFill/>
          <a:ln w="9525">
            <a:noFill/>
            <a:miter lim="800000"/>
            <a:headEnd/>
            <a:tailEnd/>
          </a:ln>
        </p:spPr>
        <p:txBody>
          <a:bodyPr wrap="none">
            <a:spAutoFit/>
          </a:bodyPr>
          <a:lstStyle/>
          <a:p>
            <a:r>
              <a:rPr lang="en-US" altLang="ja-JP" sz="2400"/>
              <a:t>y</a:t>
            </a:r>
            <a:endParaRPr lang="ja-JP" altLang="en-US" sz="2400"/>
          </a:p>
        </p:txBody>
      </p:sp>
      <p:sp>
        <p:nvSpPr>
          <p:cNvPr id="69668" name="テキスト ボックス 80"/>
          <p:cNvSpPr txBox="1">
            <a:spLocks noChangeArrowheads="1"/>
          </p:cNvSpPr>
          <p:nvPr/>
        </p:nvSpPr>
        <p:spPr bwMode="auto">
          <a:xfrm>
            <a:off x="3441700" y="5691188"/>
            <a:ext cx="338138" cy="461962"/>
          </a:xfrm>
          <a:prstGeom prst="rect">
            <a:avLst/>
          </a:prstGeom>
          <a:noFill/>
          <a:ln w="9525">
            <a:noFill/>
            <a:miter lim="800000"/>
            <a:headEnd/>
            <a:tailEnd/>
          </a:ln>
        </p:spPr>
        <p:txBody>
          <a:bodyPr wrap="none">
            <a:spAutoFit/>
          </a:bodyPr>
          <a:lstStyle/>
          <a:p>
            <a:r>
              <a:rPr lang="en-US" altLang="ja-JP" sz="2400"/>
              <a:t>z</a:t>
            </a:r>
            <a:endParaRPr lang="ja-JP" altLang="en-US" sz="2400"/>
          </a:p>
        </p:txBody>
      </p:sp>
      <p:cxnSp>
        <p:nvCxnSpPr>
          <p:cNvPr id="82" name="直線コネクタ 81"/>
          <p:cNvCxnSpPr>
            <a:stCxn id="70" idx="3"/>
          </p:cNvCxnSpPr>
          <p:nvPr/>
        </p:nvCxnSpPr>
        <p:spPr bwMode="auto">
          <a:xfrm rot="5400000">
            <a:off x="3526631" y="4528345"/>
            <a:ext cx="1558925" cy="982662"/>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84" name="直線コネクタ 83"/>
          <p:cNvCxnSpPr/>
          <p:nvPr/>
        </p:nvCxnSpPr>
        <p:spPr bwMode="auto">
          <a:xfrm>
            <a:off x="7210425" y="4181475"/>
            <a:ext cx="1001713" cy="585788"/>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86" name="直線コネクタ 85"/>
          <p:cNvCxnSpPr/>
          <p:nvPr/>
        </p:nvCxnSpPr>
        <p:spPr bwMode="auto">
          <a:xfrm>
            <a:off x="6167438" y="5813425"/>
            <a:ext cx="1042987" cy="585788"/>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sp>
        <p:nvSpPr>
          <p:cNvPr id="90" name="円/楕円 89"/>
          <p:cNvSpPr/>
          <p:nvPr/>
        </p:nvSpPr>
        <p:spPr bwMode="auto">
          <a:xfrm>
            <a:off x="7127875" y="4097338"/>
            <a:ext cx="165100" cy="16827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91" name="円/楕円 90"/>
          <p:cNvSpPr/>
          <p:nvPr/>
        </p:nvSpPr>
        <p:spPr bwMode="auto">
          <a:xfrm>
            <a:off x="8128000" y="4683125"/>
            <a:ext cx="166688" cy="166688"/>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92" name="円/楕円 91"/>
          <p:cNvSpPr/>
          <p:nvPr/>
        </p:nvSpPr>
        <p:spPr bwMode="auto">
          <a:xfrm>
            <a:off x="6084888" y="5729288"/>
            <a:ext cx="166687" cy="16827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93" name="円/楕円 92"/>
          <p:cNvSpPr/>
          <p:nvPr/>
        </p:nvSpPr>
        <p:spPr bwMode="auto">
          <a:xfrm>
            <a:off x="7127875" y="6316663"/>
            <a:ext cx="165100" cy="166687"/>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cxnSp>
        <p:nvCxnSpPr>
          <p:cNvPr id="95" name="直線コネクタ 94"/>
          <p:cNvCxnSpPr>
            <a:endCxn id="93" idx="0"/>
          </p:cNvCxnSpPr>
          <p:nvPr/>
        </p:nvCxnSpPr>
        <p:spPr bwMode="auto">
          <a:xfrm rot="5400000">
            <a:off x="6149181" y="5249069"/>
            <a:ext cx="2128838" cy="6350"/>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sp>
        <p:nvSpPr>
          <p:cNvPr id="69677" name="テキスト ボックス 96"/>
          <p:cNvSpPr txBox="1">
            <a:spLocks noChangeArrowheads="1"/>
          </p:cNvSpPr>
          <p:nvPr/>
        </p:nvSpPr>
        <p:spPr bwMode="auto">
          <a:xfrm>
            <a:off x="6875463" y="3716338"/>
            <a:ext cx="339725" cy="461962"/>
          </a:xfrm>
          <a:prstGeom prst="rect">
            <a:avLst/>
          </a:prstGeom>
          <a:noFill/>
          <a:ln w="9525">
            <a:noFill/>
            <a:miter lim="800000"/>
            <a:headEnd/>
            <a:tailEnd/>
          </a:ln>
        </p:spPr>
        <p:txBody>
          <a:bodyPr wrap="none">
            <a:spAutoFit/>
          </a:bodyPr>
          <a:lstStyle/>
          <a:p>
            <a:r>
              <a:rPr lang="en-US" altLang="ja-JP" sz="2400"/>
              <a:t>v</a:t>
            </a:r>
            <a:endParaRPr lang="ja-JP" altLang="en-US" sz="2400"/>
          </a:p>
        </p:txBody>
      </p:sp>
      <p:sp>
        <p:nvSpPr>
          <p:cNvPr id="69678" name="テキスト ボックス 97"/>
          <p:cNvSpPr txBox="1">
            <a:spLocks noChangeArrowheads="1"/>
          </p:cNvSpPr>
          <p:nvPr/>
        </p:nvSpPr>
        <p:spPr bwMode="auto">
          <a:xfrm>
            <a:off x="8243888" y="4797425"/>
            <a:ext cx="407987" cy="461963"/>
          </a:xfrm>
          <a:prstGeom prst="rect">
            <a:avLst/>
          </a:prstGeom>
          <a:noFill/>
          <a:ln w="9525">
            <a:noFill/>
            <a:miter lim="800000"/>
            <a:headEnd/>
            <a:tailEnd/>
          </a:ln>
        </p:spPr>
        <p:txBody>
          <a:bodyPr wrap="none">
            <a:spAutoFit/>
          </a:bodyPr>
          <a:lstStyle/>
          <a:p>
            <a:r>
              <a:rPr lang="en-US" altLang="ja-JP" sz="2400"/>
              <a:t>w</a:t>
            </a:r>
            <a:endParaRPr lang="ja-JP" altLang="en-US" sz="2400"/>
          </a:p>
        </p:txBody>
      </p:sp>
      <p:sp>
        <p:nvSpPr>
          <p:cNvPr id="69679" name="テキスト ボックス 99"/>
          <p:cNvSpPr txBox="1">
            <a:spLocks noChangeArrowheads="1"/>
          </p:cNvSpPr>
          <p:nvPr/>
        </p:nvSpPr>
        <p:spPr bwMode="auto">
          <a:xfrm>
            <a:off x="7164388" y="6381750"/>
            <a:ext cx="338137" cy="461963"/>
          </a:xfrm>
          <a:prstGeom prst="rect">
            <a:avLst/>
          </a:prstGeom>
          <a:noFill/>
          <a:ln w="9525">
            <a:noFill/>
            <a:miter lim="800000"/>
            <a:headEnd/>
            <a:tailEnd/>
          </a:ln>
        </p:spPr>
        <p:txBody>
          <a:bodyPr wrap="none">
            <a:spAutoFit/>
          </a:bodyPr>
          <a:lstStyle/>
          <a:p>
            <a:r>
              <a:rPr lang="en-US" altLang="ja-JP" sz="2400"/>
              <a:t>y</a:t>
            </a:r>
            <a:endParaRPr lang="ja-JP" altLang="en-US" sz="2400"/>
          </a:p>
        </p:txBody>
      </p:sp>
      <p:sp>
        <p:nvSpPr>
          <p:cNvPr id="69680" name="テキスト ボックス 100"/>
          <p:cNvSpPr txBox="1">
            <a:spLocks noChangeArrowheads="1"/>
          </p:cNvSpPr>
          <p:nvPr/>
        </p:nvSpPr>
        <p:spPr bwMode="auto">
          <a:xfrm>
            <a:off x="5795963" y="5691188"/>
            <a:ext cx="338137" cy="461962"/>
          </a:xfrm>
          <a:prstGeom prst="rect">
            <a:avLst/>
          </a:prstGeom>
          <a:noFill/>
          <a:ln w="9525">
            <a:noFill/>
            <a:miter lim="800000"/>
            <a:headEnd/>
            <a:tailEnd/>
          </a:ln>
        </p:spPr>
        <p:txBody>
          <a:bodyPr wrap="none">
            <a:spAutoFit/>
          </a:bodyPr>
          <a:lstStyle/>
          <a:p>
            <a:r>
              <a:rPr lang="en-US" altLang="ja-JP" sz="2400"/>
              <a:t>z</a:t>
            </a:r>
            <a:endParaRPr lang="ja-JP" altLang="en-US" sz="2400"/>
          </a:p>
        </p:txBody>
      </p:sp>
      <p:cxnSp>
        <p:nvCxnSpPr>
          <p:cNvPr id="102" name="直線コネクタ 101"/>
          <p:cNvCxnSpPr>
            <a:stCxn id="90" idx="3"/>
          </p:cNvCxnSpPr>
          <p:nvPr/>
        </p:nvCxnSpPr>
        <p:spPr bwMode="auto">
          <a:xfrm rot="5400000">
            <a:off x="5880894" y="4528344"/>
            <a:ext cx="1558925" cy="982663"/>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spTree>
  </p:cSld>
  <p:clrMapOvr>
    <a:masterClrMapping/>
  </p:clrMapOvr>
  <p:transition advTm="14149"/>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タイトル 1"/>
          <p:cNvSpPr>
            <a:spLocks noGrp="1"/>
          </p:cNvSpPr>
          <p:nvPr>
            <p:ph type="title"/>
          </p:nvPr>
        </p:nvSpPr>
        <p:spPr/>
        <p:txBody>
          <a:bodyPr/>
          <a:lstStyle/>
          <a:p>
            <a:pPr eaLnBrk="1" hangingPunct="1"/>
            <a:r>
              <a:rPr lang="en-US" altLang="ja-JP"/>
              <a:t>1</a:t>
            </a:r>
            <a:r>
              <a:rPr lang="ja-JP" altLang="en-US"/>
              <a:t>　様々なグラフの例</a:t>
            </a:r>
          </a:p>
        </p:txBody>
      </p:sp>
      <p:sp>
        <p:nvSpPr>
          <p:cNvPr id="70659" name="コンテンツ プレースホルダー 2"/>
          <p:cNvSpPr>
            <a:spLocks noGrp="1"/>
          </p:cNvSpPr>
          <p:nvPr>
            <p:ph idx="1"/>
          </p:nvPr>
        </p:nvSpPr>
        <p:spPr/>
        <p:txBody>
          <a:bodyPr/>
          <a:lstStyle/>
          <a:p>
            <a:pPr eaLnBrk="1" hangingPunct="1">
              <a:buFont typeface="Wingdings 2" pitchFamily="18" charset="2"/>
              <a:buNone/>
            </a:pPr>
            <a:endParaRPr lang="en-US" altLang="ja-JP" sz="2400"/>
          </a:p>
          <a:p>
            <a:pPr eaLnBrk="1" hangingPunct="1">
              <a:buFont typeface="Wingdings 2" pitchFamily="18" charset="2"/>
              <a:buNone/>
            </a:pPr>
            <a:endParaRPr lang="en-US" altLang="ja-JP" sz="2400"/>
          </a:p>
          <a:p>
            <a:pPr eaLnBrk="1" hangingPunct="1">
              <a:buFont typeface="Wingdings 2" pitchFamily="18" charset="2"/>
              <a:buNone/>
            </a:pPr>
            <a:endParaRPr lang="en-US" altLang="ja-JP" sz="2400"/>
          </a:p>
          <a:p>
            <a:pPr eaLnBrk="1" hangingPunct="1">
              <a:buFont typeface="Wingdings 2" pitchFamily="18" charset="2"/>
              <a:buNone/>
            </a:pPr>
            <a:endParaRPr lang="en-US" altLang="ja-JP" sz="2400"/>
          </a:p>
        </p:txBody>
      </p:sp>
      <p:sp>
        <p:nvSpPr>
          <p:cNvPr id="4" name="コンテンツ プレースホルダー 2"/>
          <p:cNvSpPr txBox="1">
            <a:spLocks/>
          </p:cNvSpPr>
          <p:nvPr/>
        </p:nvSpPr>
        <p:spPr bwMode="auto">
          <a:xfrm>
            <a:off x="609600" y="2087563"/>
            <a:ext cx="8534400" cy="4389437"/>
          </a:xfrm>
          <a:prstGeom prst="rect">
            <a:avLst/>
          </a:prstGeom>
          <a:noFill/>
          <a:ln>
            <a:noFill/>
          </a:ln>
        </p:spPr>
        <p:txBody>
          <a:bodyPr/>
          <a:lstStyle/>
          <a:p>
            <a:pPr marL="273050" indent="-273050">
              <a:spcBef>
                <a:spcPct val="20000"/>
              </a:spcBef>
              <a:buClr>
                <a:srgbClr val="0BD0D9"/>
              </a:buClr>
              <a:buSzPct val="95000"/>
              <a:defRPr/>
            </a:pPr>
            <a:r>
              <a:rPr lang="ja-JP" altLang="en-US" sz="2400" dirty="0">
                <a:solidFill>
                  <a:srgbClr val="FF0000"/>
                </a:solidFill>
                <a:latin typeface="Calibri" pitchFamily="34" charset="0"/>
                <a:ea typeface="+mn-ea"/>
              </a:rPr>
              <a:t>完全グラフ</a:t>
            </a:r>
            <a:r>
              <a:rPr lang="ja-JP" altLang="en-US" sz="2400" dirty="0">
                <a:latin typeface="Calibri" pitchFamily="34" charset="0"/>
                <a:ea typeface="+mn-ea"/>
              </a:rPr>
              <a:t>，</a:t>
            </a:r>
            <a:r>
              <a:rPr lang="en-US" altLang="ja-JP" sz="2400" dirty="0">
                <a:solidFill>
                  <a:srgbClr val="FF0000"/>
                </a:solidFill>
                <a:latin typeface="Calibri" pitchFamily="34" charset="0"/>
                <a:ea typeface="+mn-ea"/>
              </a:rPr>
              <a:t>2</a:t>
            </a:r>
            <a:r>
              <a:rPr lang="ja-JP" altLang="en-US" sz="2400" dirty="0">
                <a:solidFill>
                  <a:srgbClr val="FF0000"/>
                </a:solidFill>
                <a:latin typeface="Calibri" pitchFamily="34" charset="0"/>
                <a:ea typeface="+mn-ea"/>
              </a:rPr>
              <a:t>部グラフ</a:t>
            </a:r>
            <a:r>
              <a:rPr lang="ja-JP" altLang="en-US" sz="2400" dirty="0">
                <a:latin typeface="Calibri" pitchFamily="34" charset="0"/>
                <a:ea typeface="+mn-ea"/>
              </a:rPr>
              <a:t>，</a:t>
            </a:r>
            <a:r>
              <a:rPr lang="ja-JP" altLang="en-US" sz="2400" dirty="0">
                <a:solidFill>
                  <a:srgbClr val="FF0000"/>
                </a:solidFill>
                <a:latin typeface="Calibri" pitchFamily="34" charset="0"/>
                <a:ea typeface="+mn-ea"/>
              </a:rPr>
              <a:t>完全</a:t>
            </a:r>
            <a:r>
              <a:rPr lang="en-US" altLang="ja-JP" sz="2400" dirty="0">
                <a:solidFill>
                  <a:srgbClr val="FF0000"/>
                </a:solidFill>
                <a:latin typeface="Calibri" pitchFamily="34" charset="0"/>
                <a:ea typeface="+mn-ea"/>
              </a:rPr>
              <a:t>2</a:t>
            </a:r>
            <a:r>
              <a:rPr lang="ja-JP" altLang="en-US" sz="2400" dirty="0">
                <a:solidFill>
                  <a:srgbClr val="FF0000"/>
                </a:solidFill>
                <a:latin typeface="Calibri" pitchFamily="34" charset="0"/>
                <a:ea typeface="+mn-ea"/>
              </a:rPr>
              <a:t>部グラフ</a:t>
            </a:r>
            <a:r>
              <a:rPr lang="ja-JP" altLang="en-US" sz="2400" dirty="0">
                <a:latin typeface="Calibri" pitchFamily="34" charset="0"/>
                <a:ea typeface="+mn-ea"/>
              </a:rPr>
              <a:t>，</a:t>
            </a:r>
            <a:endParaRPr lang="en-US" altLang="ja-JP" sz="2400" dirty="0">
              <a:latin typeface="Calibri" pitchFamily="34" charset="0"/>
              <a:ea typeface="+mn-ea"/>
            </a:endParaRPr>
          </a:p>
          <a:p>
            <a:pPr marL="273050" indent="-273050">
              <a:spcBef>
                <a:spcPct val="20000"/>
              </a:spcBef>
              <a:buClr>
                <a:srgbClr val="0BD0D9"/>
              </a:buClr>
              <a:buSzPct val="95000"/>
              <a:defRPr/>
            </a:pPr>
            <a:r>
              <a:rPr lang="ja-JP" altLang="en-US" sz="2400" dirty="0">
                <a:solidFill>
                  <a:srgbClr val="FF0000"/>
                </a:solidFill>
                <a:latin typeface="Calibri" pitchFamily="34" charset="0"/>
                <a:ea typeface="+mn-ea"/>
              </a:rPr>
              <a:t>道</a:t>
            </a:r>
            <a:r>
              <a:rPr lang="ja-JP" altLang="en-US" sz="2400" dirty="0">
                <a:latin typeface="Calibri" pitchFamily="34" charset="0"/>
                <a:ea typeface="+mn-ea"/>
              </a:rPr>
              <a:t>，</a:t>
            </a:r>
            <a:r>
              <a:rPr lang="ja-JP" altLang="en-US" sz="2400" dirty="0">
                <a:solidFill>
                  <a:srgbClr val="FF0000"/>
                </a:solidFill>
                <a:latin typeface="Calibri" pitchFamily="34" charset="0"/>
                <a:ea typeface="+mn-ea"/>
              </a:rPr>
              <a:t>閉路，車輪</a:t>
            </a:r>
            <a:r>
              <a:rPr lang="ja-JP" altLang="en-US" sz="2400" dirty="0">
                <a:latin typeface="Calibri" pitchFamily="34" charset="0"/>
                <a:ea typeface="+mn-ea"/>
              </a:rPr>
              <a:t>，</a:t>
            </a:r>
            <a:r>
              <a:rPr lang="ja-JP" altLang="en-US" sz="2400" dirty="0">
                <a:solidFill>
                  <a:srgbClr val="FF0000"/>
                </a:solidFill>
                <a:latin typeface="Calibri" pitchFamily="34" charset="0"/>
                <a:ea typeface="+mn-ea"/>
              </a:rPr>
              <a:t>空グラフ</a:t>
            </a:r>
            <a:r>
              <a:rPr lang="ja-JP" altLang="en-US" sz="2400" dirty="0">
                <a:latin typeface="Calibri" pitchFamily="34" charset="0"/>
                <a:ea typeface="+mn-ea"/>
              </a:rPr>
              <a:t>，</a:t>
            </a:r>
            <a:endParaRPr lang="en-US" altLang="ja-JP" sz="2400" dirty="0">
              <a:latin typeface="Calibri" pitchFamily="34" charset="0"/>
              <a:ea typeface="+mn-ea"/>
            </a:endParaRPr>
          </a:p>
          <a:p>
            <a:pPr marL="273050" indent="-273050">
              <a:spcBef>
                <a:spcPct val="20000"/>
              </a:spcBef>
              <a:buClr>
                <a:srgbClr val="0BD0D9"/>
              </a:buClr>
              <a:buSzPct val="95000"/>
              <a:defRPr/>
            </a:pPr>
            <a:r>
              <a:rPr lang="ja-JP" altLang="en-US" sz="2400" dirty="0">
                <a:solidFill>
                  <a:srgbClr val="FF0000"/>
                </a:solidFill>
                <a:latin typeface="Calibri" pitchFamily="34" charset="0"/>
                <a:ea typeface="+mn-ea"/>
              </a:rPr>
              <a:t>正則グラフ</a:t>
            </a:r>
            <a:r>
              <a:rPr lang="ja-JP" altLang="en-US" sz="2400" dirty="0">
                <a:latin typeface="Calibri" pitchFamily="34" charset="0"/>
                <a:ea typeface="+mn-ea"/>
              </a:rPr>
              <a:t>，</a:t>
            </a:r>
            <a:r>
              <a:rPr lang="en-US" altLang="ja-JP" sz="2400" dirty="0">
                <a:solidFill>
                  <a:srgbClr val="FF0000"/>
                </a:solidFill>
                <a:latin typeface="Calibri" pitchFamily="34" charset="0"/>
                <a:ea typeface="+mn-ea"/>
              </a:rPr>
              <a:t>r-</a:t>
            </a:r>
            <a:r>
              <a:rPr lang="ja-JP" altLang="en-US" sz="2400" dirty="0">
                <a:solidFill>
                  <a:srgbClr val="FF0000"/>
                </a:solidFill>
                <a:latin typeface="Calibri" pitchFamily="34" charset="0"/>
                <a:ea typeface="+mn-ea"/>
              </a:rPr>
              <a:t>正則グラフ</a:t>
            </a:r>
            <a:r>
              <a:rPr lang="ja-JP" altLang="en-US" sz="2400" dirty="0">
                <a:latin typeface="Calibri" pitchFamily="34" charset="0"/>
                <a:ea typeface="+mn-ea"/>
              </a:rPr>
              <a:t>　とは</a:t>
            </a:r>
            <a:endParaRPr lang="en-US" altLang="ja-JP" sz="2400" dirty="0">
              <a:latin typeface="Calibri" pitchFamily="34" charset="0"/>
              <a:ea typeface="+mn-ea"/>
            </a:endParaRPr>
          </a:p>
        </p:txBody>
      </p:sp>
    </p:spTree>
  </p:cSld>
  <p:clrMapOvr>
    <a:masterClrMapping/>
  </p:clrMapOvr>
  <p:transition advTm="14149"/>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タイトル 1"/>
          <p:cNvSpPr>
            <a:spLocks noGrp="1"/>
          </p:cNvSpPr>
          <p:nvPr>
            <p:ph type="title"/>
          </p:nvPr>
        </p:nvSpPr>
        <p:spPr/>
        <p:txBody>
          <a:bodyPr/>
          <a:lstStyle/>
          <a:p>
            <a:pPr eaLnBrk="1" hangingPunct="1"/>
            <a:r>
              <a:rPr lang="en-US" altLang="ja-JP"/>
              <a:t>1</a:t>
            </a:r>
            <a:r>
              <a:rPr lang="ja-JP" altLang="en-US"/>
              <a:t>　様々なグラフの例</a:t>
            </a:r>
          </a:p>
        </p:txBody>
      </p:sp>
      <p:sp>
        <p:nvSpPr>
          <p:cNvPr id="71683" name="コンテンツ プレースホルダー 2"/>
          <p:cNvSpPr>
            <a:spLocks noGrp="1"/>
          </p:cNvSpPr>
          <p:nvPr>
            <p:ph idx="1"/>
          </p:nvPr>
        </p:nvSpPr>
        <p:spPr/>
        <p:txBody>
          <a:bodyPr/>
          <a:lstStyle/>
          <a:p>
            <a:pPr eaLnBrk="1" hangingPunct="1">
              <a:buFont typeface="Wingdings 2" pitchFamily="18" charset="2"/>
              <a:buNone/>
            </a:pPr>
            <a:endParaRPr lang="en-US" altLang="ja-JP" sz="2400"/>
          </a:p>
          <a:p>
            <a:pPr eaLnBrk="1" hangingPunct="1">
              <a:buFont typeface="Wingdings 2" pitchFamily="18" charset="2"/>
              <a:buNone/>
            </a:pPr>
            <a:endParaRPr lang="en-US" altLang="ja-JP" sz="2400"/>
          </a:p>
          <a:p>
            <a:pPr eaLnBrk="1" hangingPunct="1">
              <a:buFont typeface="Wingdings 2" pitchFamily="18" charset="2"/>
              <a:buNone/>
            </a:pPr>
            <a:endParaRPr lang="en-US" altLang="ja-JP" sz="2400"/>
          </a:p>
          <a:p>
            <a:pPr eaLnBrk="1" hangingPunct="1">
              <a:buFont typeface="Wingdings 2" pitchFamily="18" charset="2"/>
              <a:buNone/>
            </a:pPr>
            <a:endParaRPr lang="en-US" altLang="ja-JP" sz="2400"/>
          </a:p>
        </p:txBody>
      </p:sp>
      <p:sp>
        <p:nvSpPr>
          <p:cNvPr id="4" name="コンテンツ プレースホルダー 2"/>
          <p:cNvSpPr txBox="1">
            <a:spLocks/>
          </p:cNvSpPr>
          <p:nvPr/>
        </p:nvSpPr>
        <p:spPr bwMode="auto">
          <a:xfrm>
            <a:off x="609600" y="2087563"/>
            <a:ext cx="8534400" cy="4389437"/>
          </a:xfrm>
          <a:prstGeom prst="rect">
            <a:avLst/>
          </a:prstGeom>
          <a:noFill/>
          <a:ln>
            <a:noFill/>
          </a:ln>
        </p:spPr>
        <p:txBody>
          <a:bodyPr/>
          <a:lstStyle/>
          <a:p>
            <a:pPr marL="273050" indent="-273050">
              <a:spcBef>
                <a:spcPct val="20000"/>
              </a:spcBef>
              <a:buClr>
                <a:srgbClr val="0BD0D9"/>
              </a:buClr>
              <a:buSzPct val="95000"/>
              <a:defRPr/>
            </a:pPr>
            <a:r>
              <a:rPr lang="ja-JP" altLang="en-US" sz="2400" dirty="0">
                <a:latin typeface="Calibri" pitchFamily="34" charset="0"/>
                <a:ea typeface="+mn-ea"/>
              </a:rPr>
              <a:t>完全グラフ：任意の相異なる</a:t>
            </a:r>
            <a:r>
              <a:rPr lang="en-US" altLang="ja-JP" sz="2400" dirty="0">
                <a:latin typeface="Calibri" pitchFamily="34" charset="0"/>
                <a:ea typeface="+mn-ea"/>
              </a:rPr>
              <a:t>2</a:t>
            </a:r>
            <a:r>
              <a:rPr lang="ja-JP" altLang="en-US" sz="2400" dirty="0">
                <a:latin typeface="Calibri" pitchFamily="34" charset="0"/>
                <a:ea typeface="+mn-ea"/>
              </a:rPr>
              <a:t>頂点が隣接しているグラフ</a:t>
            </a:r>
            <a:endParaRPr lang="en-US" altLang="ja-JP" sz="2400" dirty="0">
              <a:latin typeface="Calibri" pitchFamily="34" charset="0"/>
              <a:ea typeface="+mn-ea"/>
            </a:endParaRPr>
          </a:p>
          <a:p>
            <a:pPr marL="273050" indent="-273050">
              <a:spcBef>
                <a:spcPct val="20000"/>
              </a:spcBef>
              <a:buClr>
                <a:srgbClr val="0BD0D9"/>
              </a:buClr>
              <a:buSzPct val="95000"/>
              <a:defRPr/>
            </a:pPr>
            <a:r>
              <a:rPr lang="ja-JP" altLang="en-US" sz="2400" dirty="0">
                <a:latin typeface="Calibri" pitchFamily="34" charset="0"/>
                <a:ea typeface="+mn-ea"/>
              </a:rPr>
              <a:t>　　　　　　　  位数</a:t>
            </a:r>
            <a:r>
              <a:rPr lang="en-US" altLang="ja-JP" sz="2400" dirty="0">
                <a:latin typeface="Calibri" pitchFamily="34" charset="0"/>
                <a:ea typeface="+mn-ea"/>
              </a:rPr>
              <a:t>l</a:t>
            </a:r>
            <a:r>
              <a:rPr lang="ja-JP" altLang="en-US" sz="2400" dirty="0">
                <a:latin typeface="Calibri" pitchFamily="34" charset="0"/>
                <a:ea typeface="+mn-ea"/>
              </a:rPr>
              <a:t>の完全グラフは</a:t>
            </a:r>
            <a:r>
              <a:rPr lang="en-US" altLang="ja-JP" sz="2400" dirty="0" err="1">
                <a:latin typeface="Calibri" pitchFamily="34" charset="0"/>
                <a:ea typeface="+mn-ea"/>
              </a:rPr>
              <a:t>K</a:t>
            </a:r>
            <a:r>
              <a:rPr lang="en-US" altLang="ja-JP" sz="1600" dirty="0" err="1">
                <a:latin typeface="Calibri" pitchFamily="34" charset="0"/>
                <a:ea typeface="+mn-ea"/>
              </a:rPr>
              <a:t>l</a:t>
            </a:r>
            <a:r>
              <a:rPr lang="ja-JP" altLang="en-US" sz="2400" dirty="0">
                <a:latin typeface="Calibri" pitchFamily="34" charset="0"/>
                <a:ea typeface="+mn-ea"/>
              </a:rPr>
              <a:t>で表される</a:t>
            </a:r>
            <a:endParaRPr lang="en-US" altLang="ja-JP" sz="2400" dirty="0">
              <a:latin typeface="Calibri" pitchFamily="34" charset="0"/>
              <a:ea typeface="+mn-ea"/>
            </a:endParaRPr>
          </a:p>
          <a:p>
            <a:pPr marL="273050" indent="-273050">
              <a:spcBef>
                <a:spcPct val="20000"/>
              </a:spcBef>
              <a:buClr>
                <a:srgbClr val="0BD0D9"/>
              </a:buClr>
              <a:buSzPct val="95000"/>
              <a:defRPr/>
            </a:pPr>
            <a:r>
              <a:rPr lang="ja-JP" altLang="en-US" sz="2400" dirty="0">
                <a:latin typeface="Calibri" pitchFamily="34" charset="0"/>
                <a:ea typeface="+mn-ea"/>
              </a:rPr>
              <a:t>　　</a:t>
            </a:r>
            <a:endParaRPr lang="en-US" altLang="ja-JP" sz="2400" dirty="0">
              <a:latin typeface="Calibri" pitchFamily="34" charset="0"/>
              <a:ea typeface="+mn-ea"/>
            </a:endParaRPr>
          </a:p>
          <a:p>
            <a:pPr marL="273050" indent="-273050">
              <a:spcBef>
                <a:spcPct val="20000"/>
              </a:spcBef>
              <a:buClr>
                <a:srgbClr val="0BD0D9"/>
              </a:buClr>
              <a:buSzPct val="95000"/>
              <a:defRPr/>
            </a:pPr>
            <a:r>
              <a:rPr lang="ja-JP" altLang="en-US" sz="2400" dirty="0">
                <a:latin typeface="Calibri" pitchFamily="34" charset="0"/>
                <a:ea typeface="+mn-ea"/>
              </a:rPr>
              <a:t>　　　　　　　　　　　　　　　　　　  </a:t>
            </a:r>
            <a:r>
              <a:rPr lang="en-US" altLang="ja-JP" sz="2400" dirty="0">
                <a:latin typeface="Calibri" pitchFamily="34" charset="0"/>
                <a:ea typeface="+mn-ea"/>
              </a:rPr>
              <a:t>K</a:t>
            </a:r>
            <a:r>
              <a:rPr lang="en-US" altLang="ja-JP" sz="1600" dirty="0">
                <a:latin typeface="Calibri" pitchFamily="34" charset="0"/>
                <a:ea typeface="+mn-ea"/>
              </a:rPr>
              <a:t>6</a:t>
            </a:r>
          </a:p>
        </p:txBody>
      </p:sp>
      <p:cxnSp>
        <p:nvCxnSpPr>
          <p:cNvPr id="5" name="直線コネクタ 4"/>
          <p:cNvCxnSpPr/>
          <p:nvPr/>
        </p:nvCxnSpPr>
        <p:spPr bwMode="auto">
          <a:xfrm flipV="1">
            <a:off x="3598863" y="4181475"/>
            <a:ext cx="1042987" cy="585788"/>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6" name="直線コネクタ 5"/>
          <p:cNvCxnSpPr/>
          <p:nvPr/>
        </p:nvCxnSpPr>
        <p:spPr bwMode="auto">
          <a:xfrm>
            <a:off x="4641850" y="4181475"/>
            <a:ext cx="1001713" cy="585788"/>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7" name="直線コネクタ 6"/>
          <p:cNvCxnSpPr>
            <a:endCxn id="14" idx="0"/>
          </p:cNvCxnSpPr>
          <p:nvPr/>
        </p:nvCxnSpPr>
        <p:spPr bwMode="auto">
          <a:xfrm rot="5400000">
            <a:off x="3117850" y="5248276"/>
            <a:ext cx="962025" cy="0"/>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8" name="直線コネクタ 7"/>
          <p:cNvCxnSpPr/>
          <p:nvPr/>
        </p:nvCxnSpPr>
        <p:spPr bwMode="auto">
          <a:xfrm>
            <a:off x="3598863" y="5813425"/>
            <a:ext cx="1042987" cy="585788"/>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9" name="直線コネクタ 8"/>
          <p:cNvCxnSpPr/>
          <p:nvPr/>
        </p:nvCxnSpPr>
        <p:spPr bwMode="auto">
          <a:xfrm flipV="1">
            <a:off x="4641850" y="5813425"/>
            <a:ext cx="1001713" cy="585788"/>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10" name="直線コネクタ 9"/>
          <p:cNvCxnSpPr/>
          <p:nvPr/>
        </p:nvCxnSpPr>
        <p:spPr bwMode="auto">
          <a:xfrm rot="5400000">
            <a:off x="5121275" y="5291138"/>
            <a:ext cx="1044575" cy="0"/>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sp>
        <p:nvSpPr>
          <p:cNvPr id="11" name="円/楕円 10"/>
          <p:cNvSpPr/>
          <p:nvPr/>
        </p:nvSpPr>
        <p:spPr bwMode="auto">
          <a:xfrm>
            <a:off x="3516313" y="4683125"/>
            <a:ext cx="166687" cy="166688"/>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2" name="円/楕円 11"/>
          <p:cNvSpPr/>
          <p:nvPr/>
        </p:nvSpPr>
        <p:spPr bwMode="auto">
          <a:xfrm>
            <a:off x="4559300" y="4097338"/>
            <a:ext cx="166688" cy="16827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3" name="円/楕円 12"/>
          <p:cNvSpPr/>
          <p:nvPr/>
        </p:nvSpPr>
        <p:spPr bwMode="auto">
          <a:xfrm>
            <a:off x="5561013" y="4683125"/>
            <a:ext cx="166687" cy="166688"/>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4" name="円/楕円 13"/>
          <p:cNvSpPr/>
          <p:nvPr/>
        </p:nvSpPr>
        <p:spPr bwMode="auto">
          <a:xfrm>
            <a:off x="3516313" y="5729288"/>
            <a:ext cx="166687" cy="16827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5" name="円/楕円 14"/>
          <p:cNvSpPr/>
          <p:nvPr/>
        </p:nvSpPr>
        <p:spPr bwMode="auto">
          <a:xfrm>
            <a:off x="4559300" y="6316663"/>
            <a:ext cx="166688" cy="166687"/>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6" name="円/楕円 15"/>
          <p:cNvSpPr/>
          <p:nvPr/>
        </p:nvSpPr>
        <p:spPr bwMode="auto">
          <a:xfrm>
            <a:off x="5561013" y="5729288"/>
            <a:ext cx="166687" cy="16827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cxnSp>
        <p:nvCxnSpPr>
          <p:cNvPr id="17" name="直線コネクタ 16"/>
          <p:cNvCxnSpPr>
            <a:endCxn id="15" idx="0"/>
          </p:cNvCxnSpPr>
          <p:nvPr/>
        </p:nvCxnSpPr>
        <p:spPr bwMode="auto">
          <a:xfrm rot="5400000">
            <a:off x="3580606" y="5249069"/>
            <a:ext cx="2128838" cy="6350"/>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24" name="直線コネクタ 23"/>
          <p:cNvCxnSpPr>
            <a:stCxn id="12" idx="3"/>
          </p:cNvCxnSpPr>
          <p:nvPr/>
        </p:nvCxnSpPr>
        <p:spPr bwMode="auto">
          <a:xfrm rot="5400000">
            <a:off x="3312319" y="4528344"/>
            <a:ext cx="1558925" cy="982663"/>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25" name="直線コネクタ 24"/>
          <p:cNvCxnSpPr/>
          <p:nvPr/>
        </p:nvCxnSpPr>
        <p:spPr bwMode="auto">
          <a:xfrm rot="16200000" flipV="1">
            <a:off x="3311525" y="5049838"/>
            <a:ext cx="1622425" cy="1041400"/>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27" name="直線コネクタ 26"/>
          <p:cNvCxnSpPr/>
          <p:nvPr/>
        </p:nvCxnSpPr>
        <p:spPr bwMode="auto">
          <a:xfrm rot="16200000" flipV="1">
            <a:off x="4353719" y="4498182"/>
            <a:ext cx="1622425" cy="1042987"/>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28" name="直線コネクタ 27"/>
          <p:cNvCxnSpPr>
            <a:endCxn id="13" idx="2"/>
          </p:cNvCxnSpPr>
          <p:nvPr/>
        </p:nvCxnSpPr>
        <p:spPr bwMode="auto">
          <a:xfrm>
            <a:off x="3584575" y="4759325"/>
            <a:ext cx="1976438" cy="7938"/>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30" name="直線コネクタ 29"/>
          <p:cNvCxnSpPr/>
          <p:nvPr/>
        </p:nvCxnSpPr>
        <p:spPr bwMode="auto">
          <a:xfrm>
            <a:off x="3635375" y="5805488"/>
            <a:ext cx="1976438" cy="7937"/>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31" name="直線コネクタ 30"/>
          <p:cNvCxnSpPr/>
          <p:nvPr/>
        </p:nvCxnSpPr>
        <p:spPr bwMode="auto">
          <a:xfrm rot="10800000" flipV="1">
            <a:off x="3563938" y="4775200"/>
            <a:ext cx="2087562" cy="1030288"/>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33" name="直線コネクタ 32"/>
          <p:cNvCxnSpPr>
            <a:stCxn id="16" idx="1"/>
          </p:cNvCxnSpPr>
          <p:nvPr/>
        </p:nvCxnSpPr>
        <p:spPr bwMode="auto">
          <a:xfrm rot="16200000" flipV="1">
            <a:off x="4106068" y="4275932"/>
            <a:ext cx="995363" cy="1962150"/>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35" name="直線コネクタ 34"/>
          <p:cNvCxnSpPr>
            <a:stCxn id="15" idx="0"/>
          </p:cNvCxnSpPr>
          <p:nvPr/>
        </p:nvCxnSpPr>
        <p:spPr bwMode="auto">
          <a:xfrm rot="5400000" flipH="1" flipV="1">
            <a:off x="4379119" y="5039519"/>
            <a:ext cx="1539875" cy="1014413"/>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spTree>
  </p:cSld>
  <p:clrMapOvr>
    <a:masterClrMapping/>
  </p:clrMapOvr>
  <p:transition advTm="14149"/>
</p:sld>
</file>

<file path=ppt/tags/tag1.xml><?xml version="1.0" encoding="utf-8"?>
<p:tagLst xmlns:a="http://schemas.openxmlformats.org/drawingml/2006/main" xmlns:r="http://schemas.openxmlformats.org/officeDocument/2006/relationships" xmlns:p="http://schemas.openxmlformats.org/presentationml/2006/main">
  <p:tag name="TEXPOINTINIT" val=""/>
  <p:tag name="USEAMSFONTS" val="True"/>
  <p:tag name="EMBEDFONTS" val="False"/>
  <p:tag name="USEBOLDAMS" val="False"/>
  <p:tag name="DEFAULTDISPLAYSOURCE" val="\documentclass{slides}\pagestyle{empty}&#10;\begin{document}&#10;$E \subseteq $&#10;\end{document}&#10;"/>
  <p:tag name="TEX2PS" val="latex $(base).tex; dvips -D $(res) -E -o $(base).ps $(base).dvi"/>
  <p:tag name="EXTERNALEDITCOMMAND" val="notepad %"/>
  <p:tag name="GHOSTSCRIPTCOMMAND" val="gswin32c"/>
  <p:tag name="DEFAULTBITMAP" val="pngmono"/>
  <p:tag name="DEFAULTBLEND" val="False"/>
  <p:tag name="DEFAULTTRANSPARENT" val="False"/>
  <p:tag name="DEFAULTWORKAROUNDTRANSPARENCYBUG" val="False"/>
  <p:tag name="DEFAULTRESOLUTION" val="1200"/>
  <p:tag name="DEFAULTMAGNIFICATION" val="2"/>
  <p:tag name="DEFAULTFONTSIZE" val="10"/>
  <p:tag name="DEFAULTWIDTH" val="348"/>
  <p:tag name="DEFAULTHEIGHT" val="200"/>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リゾート">
  <a:themeElements>
    <a:clrScheme name="リゾート">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リゾート">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リゾート">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xml><?xml version="1.0" encoding="utf-8"?>
<a:themeOverride xmlns:a="http://schemas.openxmlformats.org/drawingml/2006/main">
  <a:clrScheme name="リゾート">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emplate/>
  <TotalTime>310217</TotalTime>
  <Words>2978</Words>
  <Application>Microsoft Office PowerPoint</Application>
  <PresentationFormat>画面に合わせる (4:3)</PresentationFormat>
  <Paragraphs>1030</Paragraphs>
  <Slides>60</Slides>
  <Notes>12</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60</vt:i4>
      </vt:variant>
    </vt:vector>
  </HeadingPairs>
  <TitlesOfParts>
    <vt:vector size="65" baseType="lpstr">
      <vt:lpstr>ＭＳ Ｐゴシック</vt:lpstr>
      <vt:lpstr>Arial</vt:lpstr>
      <vt:lpstr>Calibri</vt:lpstr>
      <vt:lpstr>Wingdings 2</vt:lpstr>
      <vt:lpstr>リゾート</vt:lpstr>
      <vt:lpstr>PowerPoint プレゼンテーション</vt:lpstr>
      <vt:lpstr>有限幾何学　第2回</vt:lpstr>
      <vt:lpstr> 1.　様々なグラフの例</vt:lpstr>
      <vt:lpstr>1　様々なグラフの例</vt:lpstr>
      <vt:lpstr>1　様々なグラフの例</vt:lpstr>
      <vt:lpstr>1　様々なグラフの例</vt:lpstr>
      <vt:lpstr>1　様々なグラフの例</vt:lpstr>
      <vt:lpstr>1　様々なグラフの例</vt:lpstr>
      <vt:lpstr>1　様々なグラフの例</vt:lpstr>
      <vt:lpstr>1　様々なグラフの例</vt:lpstr>
      <vt:lpstr>1　様々なグラフの例</vt:lpstr>
      <vt:lpstr>1　様々なグラフの例</vt:lpstr>
      <vt:lpstr>1　様々なグラフの例</vt:lpstr>
      <vt:lpstr>1　様々なグラフの例</vt:lpstr>
      <vt:lpstr>1　様々なグラフの例</vt:lpstr>
      <vt:lpstr>1　様々なグラフの例</vt:lpstr>
      <vt:lpstr>1　様々なグラフの例</vt:lpstr>
      <vt:lpstr> 2.　道と最短経路問題</vt:lpstr>
      <vt:lpstr>2.1　用語の説明</vt:lpstr>
      <vt:lpstr>2.1　用語の説明</vt:lpstr>
      <vt:lpstr>2.1　用語の説明</vt:lpstr>
      <vt:lpstr>2.1　用語の説明</vt:lpstr>
      <vt:lpstr>2.1　用語の説明</vt:lpstr>
      <vt:lpstr>2.1　用語の説明</vt:lpstr>
      <vt:lpstr>2.1　用語の説明</vt:lpstr>
      <vt:lpstr>2.1　用語の説明</vt:lpstr>
      <vt:lpstr>2.2　最短経路問題</vt:lpstr>
      <vt:lpstr>2.2　最短経路問題</vt:lpstr>
      <vt:lpstr>2.2　最短経路問題</vt:lpstr>
      <vt:lpstr>2.3　ダイキストラのアルゴリズム</vt:lpstr>
      <vt:lpstr>2.3　ダイキストラのアルゴリズム</vt:lpstr>
      <vt:lpstr>2.3　ダイキストラのアルゴリズム</vt:lpstr>
      <vt:lpstr>2.3　ダイキストラのアルゴリズム</vt:lpstr>
      <vt:lpstr>2.3　ダイキストラのアルゴリズム</vt:lpstr>
      <vt:lpstr>2.3　ダイキストラのアルゴリズム</vt:lpstr>
      <vt:lpstr>2.3　ダイキストラのアルゴリズム</vt:lpstr>
      <vt:lpstr>2.3　ダイキストラのアルゴリズム</vt:lpstr>
      <vt:lpstr>2.3　ダイキストラのアルゴリズム</vt:lpstr>
      <vt:lpstr>2.3　ダイキストラのアルゴリズム</vt:lpstr>
      <vt:lpstr>2.3　ダイキストラのアルゴリズム</vt:lpstr>
      <vt:lpstr>2.3　ダイキストラのアルゴリズム</vt:lpstr>
      <vt:lpstr>2.3　ダイキストラのアルゴリズム</vt:lpstr>
      <vt:lpstr>2.3　ダイキストラのアルゴリズム</vt:lpstr>
      <vt:lpstr>2.3　ダイキストラのアルゴリズム</vt:lpstr>
      <vt:lpstr>2.3　ダイキストラのアルゴリズム</vt:lpstr>
      <vt:lpstr>2.3　ダイキストラのアルゴリズム</vt:lpstr>
      <vt:lpstr>2.3　ダイキストラのアルゴリズム</vt:lpstr>
      <vt:lpstr>2.3　ダイキストラのアルゴリズム</vt:lpstr>
      <vt:lpstr>2.3　ダイキストラのアルゴリズム</vt:lpstr>
      <vt:lpstr>2.3　ダイキストラのアルゴリズム</vt:lpstr>
      <vt:lpstr>2.3　ダイキストラのアルゴリズム</vt:lpstr>
      <vt:lpstr>2.3　ダイキストラのアルゴリズム</vt:lpstr>
      <vt:lpstr>2.3　ダイキストラのアルゴリズム</vt:lpstr>
      <vt:lpstr>2.3　ダイキストラのアルゴリズム</vt:lpstr>
      <vt:lpstr>2.3　ダイキストラのアルゴリズム</vt:lpstr>
      <vt:lpstr>2.3　ダイキストラのアルゴリズム</vt:lpstr>
      <vt:lpstr>2.3　ダイキストラのアルゴリズム</vt:lpstr>
      <vt:lpstr>2.3　ダイキストラのアルゴリズム</vt:lpstr>
      <vt:lpstr>提出課題2</vt:lpstr>
      <vt:lpstr>提出課題2</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tsugaki</dc:creator>
  <cp:lastModifiedBy>tsugaki masao</cp:lastModifiedBy>
  <cp:revision>2975</cp:revision>
  <dcterms:created xsi:type="dcterms:W3CDTF">2011-01-05T07:10:26Z</dcterms:created>
  <dcterms:modified xsi:type="dcterms:W3CDTF">2022-04-22T01:23:16Z</dcterms:modified>
</cp:coreProperties>
</file>