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56"/>
  </p:notesMasterIdLst>
  <p:handoutMasterIdLst>
    <p:handoutMasterId r:id="rId57"/>
  </p:handoutMasterIdLst>
  <p:sldIdLst>
    <p:sldId id="382" r:id="rId2"/>
    <p:sldId id="383" r:id="rId3"/>
    <p:sldId id="737" r:id="rId4"/>
    <p:sldId id="452" r:id="rId5"/>
    <p:sldId id="449" r:id="rId6"/>
    <p:sldId id="450" r:id="rId7"/>
    <p:sldId id="520" r:id="rId8"/>
    <p:sldId id="467" r:id="rId9"/>
    <p:sldId id="508" r:id="rId10"/>
    <p:sldId id="510" r:id="rId11"/>
    <p:sldId id="511" r:id="rId12"/>
    <p:sldId id="512" r:id="rId13"/>
    <p:sldId id="513" r:id="rId14"/>
    <p:sldId id="517" r:id="rId15"/>
    <p:sldId id="518" r:id="rId16"/>
    <p:sldId id="926" r:id="rId17"/>
    <p:sldId id="519" r:id="rId18"/>
    <p:sldId id="526" r:id="rId19"/>
    <p:sldId id="527" r:id="rId20"/>
    <p:sldId id="528" r:id="rId21"/>
    <p:sldId id="738" r:id="rId22"/>
    <p:sldId id="739" r:id="rId23"/>
    <p:sldId id="533" r:id="rId24"/>
    <p:sldId id="535" r:id="rId25"/>
    <p:sldId id="740" r:id="rId26"/>
    <p:sldId id="741" r:id="rId27"/>
    <p:sldId id="529" r:id="rId28"/>
    <p:sldId id="534" r:id="rId29"/>
    <p:sldId id="742" r:id="rId30"/>
    <p:sldId id="743" r:id="rId31"/>
    <p:sldId id="744" r:id="rId32"/>
    <p:sldId id="745" r:id="rId33"/>
    <p:sldId id="925" r:id="rId34"/>
    <p:sldId id="521" r:id="rId35"/>
    <p:sldId id="536" r:id="rId36"/>
    <p:sldId id="523" r:id="rId37"/>
    <p:sldId id="524" r:id="rId38"/>
    <p:sldId id="537" r:id="rId39"/>
    <p:sldId id="643" r:id="rId40"/>
    <p:sldId id="893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  <p:sldId id="549" r:id="rId53"/>
    <p:sldId id="550" r:id="rId54"/>
    <p:sldId id="736" r:id="rId55"/>
  </p:sldIdLst>
  <p:sldSz cx="9144000" cy="6858000" type="screen4x3"/>
  <p:notesSz cx="6735763" cy="9869488"/>
  <p:custDataLst>
    <p:tags r:id="rId58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5365" autoAdjust="0"/>
  </p:normalViewPr>
  <p:slideViewPr>
    <p:cSldViewPr>
      <p:cViewPr varScale="1">
        <p:scale>
          <a:sx n="96" d="100"/>
          <a:sy n="96" d="100"/>
        </p:scale>
        <p:origin x="9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25F02C5-3174-4594-944E-065242650977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4F52F5A-4247-4D8A-8EFC-76A1FA91B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8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96BCE39-B2DF-44F5-9736-B4F6189049AC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7889"/>
            <a:ext cx="5389563" cy="4441824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04134A-B588-466E-9B2A-85E8ECD13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18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適当に始点を選ぶ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41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428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赤は既に確定した箇所．赤い辺を除いたグラフの橋を選ばないというルールの下で適当に行先を選び進んでいく．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42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588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BE56-CF05-4B2C-B9CB-2DB5725F0902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48E-2AAD-43D9-B2E0-BBD4309FE9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1AD-875A-47AC-8F66-C1B8CE57426A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B860-C191-433D-A792-7882AF7AF8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E0B-9818-4817-902B-0F526BED59B8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E025-CDDE-40D3-B7FE-C26FDB6F2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AAB0-3063-44A4-97A9-865A63502576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262A-D94B-4838-88B5-BE7B5F7E9E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E3D-B356-4C26-B7BB-9951C5D28CEB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481A-9B7D-422B-BA8B-BE74A237F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F665-BB50-47DB-81E8-EA54AF336220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7436-97B1-4696-BCCF-22C67329FF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F927-8B43-4AF8-867A-4065AA6FB7B9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B886-63F9-4163-ACE1-7B44E430C1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41D-40D9-4702-AFBF-0BF286301538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63A-B091-4F70-841E-5A602B0430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9ED6-397F-4089-AC48-5087CD227558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881E-8969-4F96-9EF6-5ACDED0FE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0418-F75C-4669-84A0-B58C4405C6EA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E8280-0FB1-469F-8D5A-4F933E33BA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9BC-C861-475F-BB21-2BB8DC21718E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B9BD-F82A-4E3A-ADDA-F670A9E68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17DEC7-B38A-4B0E-A13C-F4C9D47B28D4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0F40DA5-07BE-4CBC-84AA-D2F8FF597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1" r:id="rId2"/>
    <p:sldLayoutId id="2147484170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71" r:id="rId9"/>
    <p:sldLayoutId id="2147484167" r:id="rId10"/>
    <p:sldLayoutId id="21474841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タイトル 1"/>
          <p:cNvSpPr txBox="1">
            <a:spLocks/>
          </p:cNvSpPr>
          <p:nvPr/>
        </p:nvSpPr>
        <p:spPr bwMode="auto">
          <a:xfrm>
            <a:off x="806450" y="2492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　　　　有限幾何学　</a:t>
            </a:r>
            <a:endParaRPr lang="en-US" altLang="ja-JP" sz="54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　　　　　　第</a:t>
            </a:r>
            <a:r>
              <a:rPr lang="en-US" altLang="ja-JP" sz="5400">
                <a:solidFill>
                  <a:schemeClr val="tx2"/>
                </a:solidFill>
                <a:latin typeface="Calibri" pitchFamily="34" charset="0"/>
              </a:rPr>
              <a:t>3</a:t>
            </a:r>
            <a:r>
              <a:rPr lang="ja-JP" altLang="en-US" sz="5400">
                <a:solidFill>
                  <a:schemeClr val="tx2"/>
                </a:solidFill>
                <a:latin typeface="Calibri" pitchFamily="34" charset="0"/>
              </a:rPr>
              <a:t>回</a:t>
            </a:r>
            <a:endParaRPr lang="ja-JP" altLang="en-US" sz="50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432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用語の説明（連結性に関する用語）</a:t>
            </a:r>
          </a:p>
        </p:txBody>
      </p:sp>
      <p:sp>
        <p:nvSpPr>
          <p:cNvPr id="13107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, v </a:t>
            </a:r>
            <a:r>
              <a:rPr lang="ja-JP" altLang="en-US" sz="2400" dirty="0">
                <a:latin typeface="Calibri" pitchFamily="34" charset="0"/>
                <a:ea typeface="+mn-ea"/>
              </a:rPr>
              <a:t>∊ </a:t>
            </a:r>
            <a:r>
              <a:rPr lang="en-US" altLang="ja-JP" sz="2400" dirty="0">
                <a:latin typeface="Calibri" pitchFamily="34" charset="0"/>
                <a:ea typeface="+mn-ea"/>
              </a:rPr>
              <a:t>V(G)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G-v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 G</a:t>
            </a:r>
            <a:r>
              <a:rPr lang="ja-JP" altLang="en-US" sz="2400" dirty="0">
                <a:latin typeface="Calibri" pitchFamily="34" charset="0"/>
              </a:rPr>
              <a:t>から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ja-JP" altLang="en-US" sz="2400" dirty="0">
                <a:latin typeface="Calibri" pitchFamily="34" charset="0"/>
              </a:rPr>
              <a:t>を取り除くことによってできるグラフ　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（</a:t>
            </a:r>
            <a:r>
              <a:rPr lang="en-US" altLang="ja-JP" sz="2400" dirty="0">
                <a:latin typeface="Calibri" pitchFamily="34" charset="0"/>
                <a:ea typeface="+mn-ea"/>
              </a:rPr>
              <a:t>G-v=&lt;V(G)-{v}&gt;</a:t>
            </a:r>
            <a:r>
              <a:rPr lang="en-US" altLang="ja-JP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cxnSp>
        <p:nvCxnSpPr>
          <p:cNvPr id="69" name="直線コネクタ 68"/>
          <p:cNvCxnSpPr/>
          <p:nvPr/>
        </p:nvCxnSpPr>
        <p:spPr bwMode="auto">
          <a:xfrm flipV="1">
            <a:off x="831850" y="4154488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 bwMode="auto">
          <a:xfrm>
            <a:off x="1654175" y="4154488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endCxn id="109" idx="0"/>
          </p:cNvCxnSpPr>
          <p:nvPr/>
        </p:nvCxnSpPr>
        <p:spPr bwMode="auto">
          <a:xfrm rot="5400000">
            <a:off x="452437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 bwMode="auto">
          <a:xfrm>
            <a:off x="831850" y="5440363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 bwMode="auto">
          <a:xfrm flipV="1">
            <a:off x="1654175" y="5440363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 bwMode="auto">
          <a:xfrm rot="5400000">
            <a:off x="2031206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円/楕円 105"/>
          <p:cNvSpPr/>
          <p:nvPr/>
        </p:nvSpPr>
        <p:spPr bwMode="auto">
          <a:xfrm>
            <a:off x="7667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7" name="円/楕円 106"/>
          <p:cNvSpPr/>
          <p:nvPr/>
        </p:nvSpPr>
        <p:spPr bwMode="auto">
          <a:xfrm>
            <a:off x="1589088" y="4089400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8" name="円/楕円 107"/>
          <p:cNvSpPr/>
          <p:nvPr/>
        </p:nvSpPr>
        <p:spPr bwMode="auto">
          <a:xfrm>
            <a:off x="2376488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9" name="円/楕円 108"/>
          <p:cNvSpPr/>
          <p:nvPr/>
        </p:nvSpPr>
        <p:spPr bwMode="auto">
          <a:xfrm>
            <a:off x="7667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1589088" y="5837238"/>
            <a:ext cx="130175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1" name="円/楕円 110"/>
          <p:cNvSpPr/>
          <p:nvPr/>
        </p:nvSpPr>
        <p:spPr bwMode="auto">
          <a:xfrm>
            <a:off x="2376488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2" name="直線コネクタ 111"/>
          <p:cNvCxnSpPr>
            <a:endCxn id="108" idx="2"/>
          </p:cNvCxnSpPr>
          <p:nvPr/>
        </p:nvCxnSpPr>
        <p:spPr bwMode="auto">
          <a:xfrm>
            <a:off x="819150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090" name="テキスト ボックス 112"/>
          <p:cNvSpPr txBox="1">
            <a:spLocks noChangeArrowheads="1"/>
          </p:cNvSpPr>
          <p:nvPr/>
        </p:nvSpPr>
        <p:spPr bwMode="auto">
          <a:xfrm>
            <a:off x="565150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1091" name="テキスト ボックス 113"/>
          <p:cNvSpPr txBox="1">
            <a:spLocks noChangeArrowheads="1"/>
          </p:cNvSpPr>
          <p:nvPr/>
        </p:nvSpPr>
        <p:spPr bwMode="auto">
          <a:xfrm>
            <a:off x="1390650" y="37893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v</a:t>
            </a:r>
            <a:endParaRPr lang="ja-JP" altLang="en-US" sz="2400" dirty="0"/>
          </a:p>
        </p:txBody>
      </p:sp>
      <p:sp>
        <p:nvSpPr>
          <p:cNvPr id="131092" name="テキスト ボックス 114"/>
          <p:cNvSpPr txBox="1">
            <a:spLocks noChangeArrowheads="1"/>
          </p:cNvSpPr>
          <p:nvPr/>
        </p:nvSpPr>
        <p:spPr bwMode="auto">
          <a:xfrm>
            <a:off x="2216150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31093" name="テキスト ボックス 115"/>
          <p:cNvSpPr txBox="1">
            <a:spLocks noChangeArrowheads="1"/>
          </p:cNvSpPr>
          <p:nvPr/>
        </p:nvSpPr>
        <p:spPr bwMode="auto">
          <a:xfrm>
            <a:off x="2468563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31094" name="テキスト ボックス 116"/>
          <p:cNvSpPr txBox="1">
            <a:spLocks noChangeArrowheads="1"/>
          </p:cNvSpPr>
          <p:nvPr/>
        </p:nvSpPr>
        <p:spPr bwMode="auto">
          <a:xfrm>
            <a:off x="1617663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31095" name="テキスト ボックス 117"/>
          <p:cNvSpPr txBox="1">
            <a:spLocks noChangeArrowheads="1"/>
          </p:cNvSpPr>
          <p:nvPr/>
        </p:nvSpPr>
        <p:spPr bwMode="auto">
          <a:xfrm>
            <a:off x="539750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31096" name="テキスト ボックス 118"/>
          <p:cNvSpPr txBox="1">
            <a:spLocks noChangeArrowheads="1"/>
          </p:cNvSpPr>
          <p:nvPr/>
        </p:nvSpPr>
        <p:spPr bwMode="auto">
          <a:xfrm>
            <a:off x="3736975" y="4595813"/>
            <a:ext cx="279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120" name="直線コネクタ 119"/>
          <p:cNvCxnSpPr>
            <a:stCxn id="124" idx="1"/>
          </p:cNvCxnSpPr>
          <p:nvPr/>
        </p:nvCxnSpPr>
        <p:spPr bwMode="auto">
          <a:xfrm rot="16200000" flipV="1">
            <a:off x="3423444" y="4204494"/>
            <a:ext cx="357187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endCxn id="125" idx="3"/>
          </p:cNvCxnSpPr>
          <p:nvPr/>
        </p:nvCxnSpPr>
        <p:spPr bwMode="auto">
          <a:xfrm rot="5400000" flipH="1" flipV="1">
            <a:off x="3025776" y="4248150"/>
            <a:ext cx="404812" cy="293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円/楕円 121"/>
          <p:cNvSpPr/>
          <p:nvPr/>
        </p:nvSpPr>
        <p:spPr bwMode="auto">
          <a:xfrm>
            <a:off x="3016250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3" name="直線コネクタ 122"/>
          <p:cNvCxnSpPr>
            <a:endCxn id="124" idx="2"/>
          </p:cNvCxnSpPr>
          <p:nvPr/>
        </p:nvCxnSpPr>
        <p:spPr bwMode="auto">
          <a:xfrm>
            <a:off x="3090863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円/楕円 123"/>
          <p:cNvSpPr/>
          <p:nvPr/>
        </p:nvSpPr>
        <p:spPr bwMode="auto">
          <a:xfrm>
            <a:off x="3752850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5" name="円/楕円 124"/>
          <p:cNvSpPr/>
          <p:nvPr/>
        </p:nvSpPr>
        <p:spPr bwMode="auto">
          <a:xfrm>
            <a:off x="3355975" y="4079875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1103" name="テキスト ボックス 125"/>
          <p:cNvSpPr txBox="1">
            <a:spLocks noChangeArrowheads="1"/>
          </p:cNvSpPr>
          <p:nvPr/>
        </p:nvSpPr>
        <p:spPr bwMode="auto">
          <a:xfrm>
            <a:off x="3451225" y="3803650"/>
            <a:ext cx="2809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31104" name="テキスト ボックス 126"/>
          <p:cNvSpPr txBox="1">
            <a:spLocks noChangeArrowheads="1"/>
          </p:cNvSpPr>
          <p:nvPr/>
        </p:nvSpPr>
        <p:spPr bwMode="auto">
          <a:xfrm>
            <a:off x="2871788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cxnSp>
        <p:nvCxnSpPr>
          <p:cNvPr id="128" name="直線コネクタ 127"/>
          <p:cNvCxnSpPr/>
          <p:nvPr/>
        </p:nvCxnSpPr>
        <p:spPr bwMode="auto">
          <a:xfrm>
            <a:off x="2436813" y="4608513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106" name="テキスト ボックス 128"/>
          <p:cNvSpPr txBox="1">
            <a:spLocks noChangeArrowheads="1"/>
          </p:cNvSpPr>
          <p:nvPr/>
        </p:nvSpPr>
        <p:spPr bwMode="auto">
          <a:xfrm>
            <a:off x="1555750" y="6305550"/>
            <a:ext cx="42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</a:t>
            </a:r>
            <a:endParaRPr lang="ja-JP" altLang="en-US" sz="2400"/>
          </a:p>
        </p:txBody>
      </p:sp>
      <p:sp>
        <p:nvSpPr>
          <p:cNvPr id="131107" name="テキスト ボックス 129"/>
          <p:cNvSpPr txBox="1">
            <a:spLocks noChangeArrowheads="1"/>
          </p:cNvSpPr>
          <p:nvPr/>
        </p:nvSpPr>
        <p:spPr bwMode="auto">
          <a:xfrm>
            <a:off x="2555875" y="4508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e</a:t>
            </a:r>
            <a:endParaRPr lang="ja-JP" altLang="en-US" sz="2400"/>
          </a:p>
        </p:txBody>
      </p:sp>
      <p:cxnSp>
        <p:nvCxnSpPr>
          <p:cNvPr id="38" name="直線コネクタ 37"/>
          <p:cNvCxnSpPr>
            <a:endCxn id="45" idx="0"/>
          </p:cNvCxnSpPr>
          <p:nvPr/>
        </p:nvCxnSpPr>
        <p:spPr bwMode="auto">
          <a:xfrm rot="5400000">
            <a:off x="4608512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 bwMode="auto">
          <a:xfrm>
            <a:off x="4987925" y="5440363"/>
            <a:ext cx="82073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 bwMode="auto">
          <a:xfrm flipV="1">
            <a:off x="5808663" y="5440363"/>
            <a:ext cx="788987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 rot="5400000">
            <a:off x="6185693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 bwMode="auto">
          <a:xfrm>
            <a:off x="4922838" y="45497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65325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" name="円/楕円 44"/>
          <p:cNvSpPr/>
          <p:nvPr/>
        </p:nvSpPr>
        <p:spPr bwMode="auto">
          <a:xfrm>
            <a:off x="4922838" y="53752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5743575" y="5837238"/>
            <a:ext cx="131763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65325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8" name="直線コネクタ 47"/>
          <p:cNvCxnSpPr>
            <a:endCxn id="44" idx="2"/>
          </p:cNvCxnSpPr>
          <p:nvPr/>
        </p:nvCxnSpPr>
        <p:spPr bwMode="auto">
          <a:xfrm>
            <a:off x="4975225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118" name="テキスト ボックス 48"/>
          <p:cNvSpPr txBox="1">
            <a:spLocks noChangeArrowheads="1"/>
          </p:cNvSpPr>
          <p:nvPr/>
        </p:nvSpPr>
        <p:spPr bwMode="auto">
          <a:xfrm>
            <a:off x="4721225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1119" name="テキスト ボックス 50"/>
          <p:cNvSpPr txBox="1">
            <a:spLocks noChangeArrowheads="1"/>
          </p:cNvSpPr>
          <p:nvPr/>
        </p:nvSpPr>
        <p:spPr bwMode="auto">
          <a:xfrm>
            <a:off x="6372225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31120" name="テキスト ボックス 51"/>
          <p:cNvSpPr txBox="1">
            <a:spLocks noChangeArrowheads="1"/>
          </p:cNvSpPr>
          <p:nvPr/>
        </p:nvSpPr>
        <p:spPr bwMode="auto">
          <a:xfrm>
            <a:off x="6624638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31121" name="テキスト ボックス 52"/>
          <p:cNvSpPr txBox="1">
            <a:spLocks noChangeArrowheads="1"/>
          </p:cNvSpPr>
          <p:nvPr/>
        </p:nvSpPr>
        <p:spPr bwMode="auto">
          <a:xfrm>
            <a:off x="5773738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31122" name="テキスト ボックス 53"/>
          <p:cNvSpPr txBox="1">
            <a:spLocks noChangeArrowheads="1"/>
          </p:cNvSpPr>
          <p:nvPr/>
        </p:nvSpPr>
        <p:spPr bwMode="auto">
          <a:xfrm>
            <a:off x="4695825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31123" name="テキスト ボックス 54"/>
          <p:cNvSpPr txBox="1">
            <a:spLocks noChangeArrowheads="1"/>
          </p:cNvSpPr>
          <p:nvPr/>
        </p:nvSpPr>
        <p:spPr bwMode="auto">
          <a:xfrm>
            <a:off x="7891463" y="4595813"/>
            <a:ext cx="280987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56" name="直線コネクタ 55"/>
          <p:cNvCxnSpPr>
            <a:stCxn id="60" idx="1"/>
          </p:cNvCxnSpPr>
          <p:nvPr/>
        </p:nvCxnSpPr>
        <p:spPr bwMode="auto">
          <a:xfrm rot="16200000" flipV="1">
            <a:off x="7578725" y="4203701"/>
            <a:ext cx="357187" cy="341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61" idx="3"/>
          </p:cNvCxnSpPr>
          <p:nvPr/>
        </p:nvCxnSpPr>
        <p:spPr bwMode="auto">
          <a:xfrm rot="5400000" flipH="1" flipV="1">
            <a:off x="7181057" y="4247356"/>
            <a:ext cx="404812" cy="2952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円/楕円 57"/>
          <p:cNvSpPr/>
          <p:nvPr/>
        </p:nvSpPr>
        <p:spPr bwMode="auto">
          <a:xfrm>
            <a:off x="7172325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9" name="直線コネクタ 58"/>
          <p:cNvCxnSpPr>
            <a:endCxn id="60" idx="2"/>
          </p:cNvCxnSpPr>
          <p:nvPr/>
        </p:nvCxnSpPr>
        <p:spPr bwMode="auto">
          <a:xfrm>
            <a:off x="7246938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円/楕円 59"/>
          <p:cNvSpPr/>
          <p:nvPr/>
        </p:nvSpPr>
        <p:spPr bwMode="auto">
          <a:xfrm>
            <a:off x="7908925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1" name="円/楕円 60"/>
          <p:cNvSpPr/>
          <p:nvPr/>
        </p:nvSpPr>
        <p:spPr bwMode="auto">
          <a:xfrm>
            <a:off x="7510463" y="4079875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1130" name="テキスト ボックス 61"/>
          <p:cNvSpPr txBox="1">
            <a:spLocks noChangeArrowheads="1"/>
          </p:cNvSpPr>
          <p:nvPr/>
        </p:nvSpPr>
        <p:spPr bwMode="auto">
          <a:xfrm>
            <a:off x="7605713" y="3803650"/>
            <a:ext cx="28098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31131" name="テキスト ボックス 62"/>
          <p:cNvSpPr txBox="1">
            <a:spLocks noChangeArrowheads="1"/>
          </p:cNvSpPr>
          <p:nvPr/>
        </p:nvSpPr>
        <p:spPr bwMode="auto">
          <a:xfrm>
            <a:off x="7027863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6592888" y="4608513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133" name="テキスト ボックス 64"/>
          <p:cNvSpPr txBox="1">
            <a:spLocks noChangeArrowheads="1"/>
          </p:cNvSpPr>
          <p:nvPr/>
        </p:nvSpPr>
        <p:spPr bwMode="auto">
          <a:xfrm>
            <a:off x="5580063" y="6305550"/>
            <a:ext cx="679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G-v</a:t>
            </a:r>
            <a:endParaRPr lang="ja-JP" altLang="en-US" sz="2400"/>
          </a:p>
        </p:txBody>
      </p:sp>
      <p:sp>
        <p:nvSpPr>
          <p:cNvPr id="131134" name="テキスト ボックス 65"/>
          <p:cNvSpPr txBox="1">
            <a:spLocks noChangeArrowheads="1"/>
          </p:cNvSpPr>
          <p:nvPr/>
        </p:nvSpPr>
        <p:spPr bwMode="auto">
          <a:xfrm>
            <a:off x="6711950" y="4508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e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用語の説明（連結性に関する用語）</a:t>
            </a:r>
          </a:p>
        </p:txBody>
      </p:sp>
      <p:sp>
        <p:nvSpPr>
          <p:cNvPr id="13209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, e </a:t>
            </a:r>
            <a:r>
              <a:rPr lang="ja-JP" altLang="en-US" sz="2400" dirty="0">
                <a:latin typeface="Calibri" pitchFamily="34" charset="0"/>
                <a:ea typeface="+mn-ea"/>
              </a:rPr>
              <a:t>∊ </a:t>
            </a:r>
            <a:r>
              <a:rPr lang="en-US" altLang="ja-JP" sz="2400" dirty="0">
                <a:latin typeface="Calibri" pitchFamily="34" charset="0"/>
                <a:ea typeface="+mn-ea"/>
              </a:rPr>
              <a:t>E(G)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G-e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 G</a:t>
            </a:r>
            <a:r>
              <a:rPr lang="ja-JP" altLang="en-US" sz="2400" dirty="0">
                <a:latin typeface="Calibri" pitchFamily="34" charset="0"/>
              </a:rPr>
              <a:t>から</a:t>
            </a:r>
            <a:r>
              <a:rPr lang="en-US" altLang="ja-JP" sz="2400" dirty="0">
                <a:latin typeface="Calibri" pitchFamily="34" charset="0"/>
              </a:rPr>
              <a:t>e</a:t>
            </a:r>
            <a:r>
              <a:rPr lang="ja-JP" altLang="en-US" sz="2400" dirty="0">
                <a:latin typeface="Calibri" pitchFamily="34" charset="0"/>
              </a:rPr>
              <a:t>を取り除くことによってできるグラフ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（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の全域部分グラフで辺集合が</a:t>
            </a:r>
            <a:r>
              <a:rPr lang="en-US" altLang="ja-JP" sz="2400" dirty="0">
                <a:latin typeface="Calibri" pitchFamily="34" charset="0"/>
                <a:ea typeface="+mn-ea"/>
              </a:rPr>
              <a:t>E(G)-{e}</a:t>
            </a:r>
            <a:r>
              <a:rPr lang="ja-JP" altLang="en-US" sz="2400" dirty="0">
                <a:latin typeface="Calibri" pitchFamily="34" charset="0"/>
                <a:ea typeface="+mn-ea"/>
              </a:rPr>
              <a:t>であるもの）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cxnSp>
        <p:nvCxnSpPr>
          <p:cNvPr id="69" name="直線コネクタ 68"/>
          <p:cNvCxnSpPr/>
          <p:nvPr/>
        </p:nvCxnSpPr>
        <p:spPr bwMode="auto">
          <a:xfrm flipV="1">
            <a:off x="831850" y="4154488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 bwMode="auto">
          <a:xfrm>
            <a:off x="1654175" y="4154488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endCxn id="109" idx="0"/>
          </p:cNvCxnSpPr>
          <p:nvPr/>
        </p:nvCxnSpPr>
        <p:spPr bwMode="auto">
          <a:xfrm rot="5400000">
            <a:off x="452437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 bwMode="auto">
          <a:xfrm>
            <a:off x="831850" y="5440363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 bwMode="auto">
          <a:xfrm flipV="1">
            <a:off x="1654175" y="5440363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 bwMode="auto">
          <a:xfrm rot="5400000">
            <a:off x="2031206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円/楕円 105"/>
          <p:cNvSpPr/>
          <p:nvPr/>
        </p:nvSpPr>
        <p:spPr bwMode="auto">
          <a:xfrm>
            <a:off x="7667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7" name="円/楕円 106"/>
          <p:cNvSpPr/>
          <p:nvPr/>
        </p:nvSpPr>
        <p:spPr bwMode="auto">
          <a:xfrm>
            <a:off x="1589088" y="4089400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8" name="円/楕円 107"/>
          <p:cNvSpPr/>
          <p:nvPr/>
        </p:nvSpPr>
        <p:spPr bwMode="auto">
          <a:xfrm>
            <a:off x="2376488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9" name="円/楕円 108"/>
          <p:cNvSpPr/>
          <p:nvPr/>
        </p:nvSpPr>
        <p:spPr bwMode="auto">
          <a:xfrm>
            <a:off x="7667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1589088" y="5837238"/>
            <a:ext cx="130175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1" name="円/楕円 110"/>
          <p:cNvSpPr/>
          <p:nvPr/>
        </p:nvSpPr>
        <p:spPr bwMode="auto">
          <a:xfrm>
            <a:off x="2376488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2" name="直線コネクタ 111"/>
          <p:cNvCxnSpPr>
            <a:endCxn id="108" idx="2"/>
          </p:cNvCxnSpPr>
          <p:nvPr/>
        </p:nvCxnSpPr>
        <p:spPr bwMode="auto">
          <a:xfrm>
            <a:off x="819150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114" name="テキスト ボックス 112"/>
          <p:cNvSpPr txBox="1">
            <a:spLocks noChangeArrowheads="1"/>
          </p:cNvSpPr>
          <p:nvPr/>
        </p:nvSpPr>
        <p:spPr bwMode="auto">
          <a:xfrm>
            <a:off x="565150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2115" name="テキスト ボックス 113"/>
          <p:cNvSpPr txBox="1">
            <a:spLocks noChangeArrowheads="1"/>
          </p:cNvSpPr>
          <p:nvPr/>
        </p:nvSpPr>
        <p:spPr bwMode="auto">
          <a:xfrm>
            <a:off x="1390650" y="37893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32116" name="テキスト ボックス 114"/>
          <p:cNvSpPr txBox="1">
            <a:spLocks noChangeArrowheads="1"/>
          </p:cNvSpPr>
          <p:nvPr/>
        </p:nvSpPr>
        <p:spPr bwMode="auto">
          <a:xfrm>
            <a:off x="2216150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32117" name="テキスト ボックス 115"/>
          <p:cNvSpPr txBox="1">
            <a:spLocks noChangeArrowheads="1"/>
          </p:cNvSpPr>
          <p:nvPr/>
        </p:nvSpPr>
        <p:spPr bwMode="auto">
          <a:xfrm>
            <a:off x="2468563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32118" name="テキスト ボックス 116"/>
          <p:cNvSpPr txBox="1">
            <a:spLocks noChangeArrowheads="1"/>
          </p:cNvSpPr>
          <p:nvPr/>
        </p:nvSpPr>
        <p:spPr bwMode="auto">
          <a:xfrm>
            <a:off x="1617663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32119" name="テキスト ボックス 117"/>
          <p:cNvSpPr txBox="1">
            <a:spLocks noChangeArrowheads="1"/>
          </p:cNvSpPr>
          <p:nvPr/>
        </p:nvSpPr>
        <p:spPr bwMode="auto">
          <a:xfrm>
            <a:off x="539750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32120" name="テキスト ボックス 118"/>
          <p:cNvSpPr txBox="1">
            <a:spLocks noChangeArrowheads="1"/>
          </p:cNvSpPr>
          <p:nvPr/>
        </p:nvSpPr>
        <p:spPr bwMode="auto">
          <a:xfrm>
            <a:off x="3736975" y="4595813"/>
            <a:ext cx="279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120" name="直線コネクタ 119"/>
          <p:cNvCxnSpPr>
            <a:stCxn id="124" idx="1"/>
          </p:cNvCxnSpPr>
          <p:nvPr/>
        </p:nvCxnSpPr>
        <p:spPr bwMode="auto">
          <a:xfrm rot="16200000" flipV="1">
            <a:off x="3423444" y="4204494"/>
            <a:ext cx="357187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endCxn id="125" idx="3"/>
          </p:cNvCxnSpPr>
          <p:nvPr/>
        </p:nvCxnSpPr>
        <p:spPr bwMode="auto">
          <a:xfrm rot="5400000" flipH="1" flipV="1">
            <a:off x="3025776" y="4248150"/>
            <a:ext cx="404812" cy="293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円/楕円 121"/>
          <p:cNvSpPr/>
          <p:nvPr/>
        </p:nvSpPr>
        <p:spPr bwMode="auto">
          <a:xfrm>
            <a:off x="3016250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3" name="直線コネクタ 122"/>
          <p:cNvCxnSpPr>
            <a:endCxn id="124" idx="2"/>
          </p:cNvCxnSpPr>
          <p:nvPr/>
        </p:nvCxnSpPr>
        <p:spPr bwMode="auto">
          <a:xfrm>
            <a:off x="3090863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円/楕円 123"/>
          <p:cNvSpPr/>
          <p:nvPr/>
        </p:nvSpPr>
        <p:spPr bwMode="auto">
          <a:xfrm>
            <a:off x="3752850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5" name="円/楕円 124"/>
          <p:cNvSpPr/>
          <p:nvPr/>
        </p:nvSpPr>
        <p:spPr bwMode="auto">
          <a:xfrm>
            <a:off x="3355975" y="4079875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2127" name="テキスト ボックス 125"/>
          <p:cNvSpPr txBox="1">
            <a:spLocks noChangeArrowheads="1"/>
          </p:cNvSpPr>
          <p:nvPr/>
        </p:nvSpPr>
        <p:spPr bwMode="auto">
          <a:xfrm>
            <a:off x="3451225" y="3803650"/>
            <a:ext cx="2809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32128" name="テキスト ボックス 126"/>
          <p:cNvSpPr txBox="1">
            <a:spLocks noChangeArrowheads="1"/>
          </p:cNvSpPr>
          <p:nvPr/>
        </p:nvSpPr>
        <p:spPr bwMode="auto">
          <a:xfrm>
            <a:off x="2871788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cxnSp>
        <p:nvCxnSpPr>
          <p:cNvPr id="128" name="直線コネクタ 127"/>
          <p:cNvCxnSpPr/>
          <p:nvPr/>
        </p:nvCxnSpPr>
        <p:spPr bwMode="auto">
          <a:xfrm>
            <a:off x="2436813" y="4608513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130" name="テキスト ボックス 128"/>
          <p:cNvSpPr txBox="1">
            <a:spLocks noChangeArrowheads="1"/>
          </p:cNvSpPr>
          <p:nvPr/>
        </p:nvSpPr>
        <p:spPr bwMode="auto">
          <a:xfrm>
            <a:off x="1555750" y="6305550"/>
            <a:ext cx="42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</a:t>
            </a:r>
            <a:endParaRPr lang="ja-JP" altLang="en-US" sz="2400"/>
          </a:p>
        </p:txBody>
      </p:sp>
      <p:sp>
        <p:nvSpPr>
          <p:cNvPr id="132131" name="テキスト ボックス 129"/>
          <p:cNvSpPr txBox="1">
            <a:spLocks noChangeArrowheads="1"/>
          </p:cNvSpPr>
          <p:nvPr/>
        </p:nvSpPr>
        <p:spPr bwMode="auto">
          <a:xfrm>
            <a:off x="2555875" y="4508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e</a:t>
            </a:r>
            <a:endParaRPr lang="ja-JP" altLang="en-US" sz="2400"/>
          </a:p>
        </p:txBody>
      </p:sp>
      <p:cxnSp>
        <p:nvCxnSpPr>
          <p:cNvPr id="36" name="直線コネクタ 35"/>
          <p:cNvCxnSpPr/>
          <p:nvPr/>
        </p:nvCxnSpPr>
        <p:spPr bwMode="auto">
          <a:xfrm flipV="1">
            <a:off x="4987925" y="4154488"/>
            <a:ext cx="82073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 bwMode="auto">
          <a:xfrm>
            <a:off x="5808663" y="4154488"/>
            <a:ext cx="788987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45" idx="0"/>
          </p:cNvCxnSpPr>
          <p:nvPr/>
        </p:nvCxnSpPr>
        <p:spPr bwMode="auto">
          <a:xfrm rot="5400000">
            <a:off x="4608512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 bwMode="auto">
          <a:xfrm>
            <a:off x="4987925" y="5440363"/>
            <a:ext cx="82073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 bwMode="auto">
          <a:xfrm flipV="1">
            <a:off x="5808663" y="5440363"/>
            <a:ext cx="788987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 rot="5400000">
            <a:off x="6185693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 bwMode="auto">
          <a:xfrm>
            <a:off x="4922838" y="45497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" name="円/楕円 42"/>
          <p:cNvSpPr/>
          <p:nvPr/>
        </p:nvSpPr>
        <p:spPr bwMode="auto">
          <a:xfrm>
            <a:off x="5743575" y="4089400"/>
            <a:ext cx="131763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65325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" name="円/楕円 44"/>
          <p:cNvSpPr/>
          <p:nvPr/>
        </p:nvSpPr>
        <p:spPr bwMode="auto">
          <a:xfrm>
            <a:off x="4922838" y="53752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5743575" y="5837238"/>
            <a:ext cx="131763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65325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8" name="直線コネクタ 47"/>
          <p:cNvCxnSpPr>
            <a:endCxn id="44" idx="2"/>
          </p:cNvCxnSpPr>
          <p:nvPr/>
        </p:nvCxnSpPr>
        <p:spPr bwMode="auto">
          <a:xfrm>
            <a:off x="4975225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145" name="テキスト ボックス 48"/>
          <p:cNvSpPr txBox="1">
            <a:spLocks noChangeArrowheads="1"/>
          </p:cNvSpPr>
          <p:nvPr/>
        </p:nvSpPr>
        <p:spPr bwMode="auto">
          <a:xfrm>
            <a:off x="4721225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2146" name="テキスト ボックス 49"/>
          <p:cNvSpPr txBox="1">
            <a:spLocks noChangeArrowheads="1"/>
          </p:cNvSpPr>
          <p:nvPr/>
        </p:nvSpPr>
        <p:spPr bwMode="auto">
          <a:xfrm>
            <a:off x="5546725" y="37893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32147" name="テキスト ボックス 50"/>
          <p:cNvSpPr txBox="1">
            <a:spLocks noChangeArrowheads="1"/>
          </p:cNvSpPr>
          <p:nvPr/>
        </p:nvSpPr>
        <p:spPr bwMode="auto">
          <a:xfrm>
            <a:off x="6372225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32148" name="テキスト ボックス 51"/>
          <p:cNvSpPr txBox="1">
            <a:spLocks noChangeArrowheads="1"/>
          </p:cNvSpPr>
          <p:nvPr/>
        </p:nvSpPr>
        <p:spPr bwMode="auto">
          <a:xfrm>
            <a:off x="6624638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32149" name="テキスト ボックス 52"/>
          <p:cNvSpPr txBox="1">
            <a:spLocks noChangeArrowheads="1"/>
          </p:cNvSpPr>
          <p:nvPr/>
        </p:nvSpPr>
        <p:spPr bwMode="auto">
          <a:xfrm>
            <a:off x="5773738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32150" name="テキスト ボックス 53"/>
          <p:cNvSpPr txBox="1">
            <a:spLocks noChangeArrowheads="1"/>
          </p:cNvSpPr>
          <p:nvPr/>
        </p:nvSpPr>
        <p:spPr bwMode="auto">
          <a:xfrm>
            <a:off x="4695825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32151" name="テキスト ボックス 54"/>
          <p:cNvSpPr txBox="1">
            <a:spLocks noChangeArrowheads="1"/>
          </p:cNvSpPr>
          <p:nvPr/>
        </p:nvSpPr>
        <p:spPr bwMode="auto">
          <a:xfrm>
            <a:off x="7891463" y="4595813"/>
            <a:ext cx="280987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56" name="直線コネクタ 55"/>
          <p:cNvCxnSpPr>
            <a:stCxn id="60" idx="1"/>
          </p:cNvCxnSpPr>
          <p:nvPr/>
        </p:nvCxnSpPr>
        <p:spPr bwMode="auto">
          <a:xfrm rot="16200000" flipV="1">
            <a:off x="7578725" y="4203701"/>
            <a:ext cx="357187" cy="341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61" idx="3"/>
          </p:cNvCxnSpPr>
          <p:nvPr/>
        </p:nvCxnSpPr>
        <p:spPr bwMode="auto">
          <a:xfrm rot="5400000" flipH="1" flipV="1">
            <a:off x="7181057" y="4247356"/>
            <a:ext cx="404812" cy="2952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円/楕円 57"/>
          <p:cNvSpPr/>
          <p:nvPr/>
        </p:nvSpPr>
        <p:spPr bwMode="auto">
          <a:xfrm>
            <a:off x="7172325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9" name="直線コネクタ 58"/>
          <p:cNvCxnSpPr>
            <a:endCxn id="60" idx="2"/>
          </p:cNvCxnSpPr>
          <p:nvPr/>
        </p:nvCxnSpPr>
        <p:spPr bwMode="auto">
          <a:xfrm>
            <a:off x="7246938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円/楕円 59"/>
          <p:cNvSpPr/>
          <p:nvPr/>
        </p:nvSpPr>
        <p:spPr bwMode="auto">
          <a:xfrm>
            <a:off x="7908925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1" name="円/楕円 60"/>
          <p:cNvSpPr/>
          <p:nvPr/>
        </p:nvSpPr>
        <p:spPr bwMode="auto">
          <a:xfrm>
            <a:off x="7510463" y="4079875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2158" name="テキスト ボックス 61"/>
          <p:cNvSpPr txBox="1">
            <a:spLocks noChangeArrowheads="1"/>
          </p:cNvSpPr>
          <p:nvPr/>
        </p:nvSpPr>
        <p:spPr bwMode="auto">
          <a:xfrm>
            <a:off x="7605713" y="3803650"/>
            <a:ext cx="28098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32159" name="テキスト ボックス 62"/>
          <p:cNvSpPr txBox="1">
            <a:spLocks noChangeArrowheads="1"/>
          </p:cNvSpPr>
          <p:nvPr/>
        </p:nvSpPr>
        <p:spPr bwMode="auto">
          <a:xfrm>
            <a:off x="7027863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sp>
        <p:nvSpPr>
          <p:cNvPr id="132160" name="テキスト ボックス 64"/>
          <p:cNvSpPr txBox="1">
            <a:spLocks noChangeArrowheads="1"/>
          </p:cNvSpPr>
          <p:nvPr/>
        </p:nvSpPr>
        <p:spPr bwMode="auto">
          <a:xfrm>
            <a:off x="5580063" y="6305550"/>
            <a:ext cx="696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G-e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用語の説明（連結性に関する用語）</a:t>
            </a:r>
          </a:p>
        </p:txBody>
      </p:sp>
      <p:sp>
        <p:nvSpPr>
          <p:cNvPr id="1331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, v </a:t>
            </a:r>
            <a:r>
              <a:rPr lang="ja-JP" altLang="en-US" sz="2400" dirty="0">
                <a:latin typeface="Calibri" pitchFamily="34" charset="0"/>
                <a:ea typeface="+mn-ea"/>
              </a:rPr>
              <a:t>∊ </a:t>
            </a:r>
            <a:r>
              <a:rPr lang="en-US" altLang="ja-JP" sz="2400" dirty="0">
                <a:latin typeface="Calibri" pitchFamily="34" charset="0"/>
                <a:ea typeface="+mn-ea"/>
              </a:rPr>
              <a:t>V(G), e </a:t>
            </a:r>
            <a:r>
              <a:rPr lang="ja-JP" altLang="en-US" sz="2400" dirty="0">
                <a:latin typeface="Calibri" pitchFamily="34" charset="0"/>
                <a:ea typeface="+mn-ea"/>
              </a:rPr>
              <a:t>∊ </a:t>
            </a:r>
            <a:r>
              <a:rPr lang="en-US" altLang="ja-JP" sz="2400" dirty="0">
                <a:latin typeface="Calibri" pitchFamily="34" charset="0"/>
                <a:ea typeface="+mn-ea"/>
              </a:rPr>
              <a:t>E(G)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の切断点：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の連結成分の数 </a:t>
            </a:r>
            <a:r>
              <a:rPr lang="en-US" altLang="ja-JP" sz="2400" dirty="0">
                <a:latin typeface="Calibri" pitchFamily="34" charset="0"/>
                <a:ea typeface="+mn-ea"/>
              </a:rPr>
              <a:t>&lt; G-v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の連結成分の数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の橋：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        G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の連結成分の数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&lt; G-e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の連結成分の数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（取り除くと連結成分の数が増える頂点や辺のこと）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w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r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の切断点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cxnSp>
        <p:nvCxnSpPr>
          <p:cNvPr id="69" name="直線コネクタ 68"/>
          <p:cNvCxnSpPr/>
          <p:nvPr/>
        </p:nvCxnSpPr>
        <p:spPr bwMode="auto">
          <a:xfrm flipV="1">
            <a:off x="831850" y="4154488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 bwMode="auto">
          <a:xfrm>
            <a:off x="1654175" y="4154488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endCxn id="109" idx="0"/>
          </p:cNvCxnSpPr>
          <p:nvPr/>
        </p:nvCxnSpPr>
        <p:spPr bwMode="auto">
          <a:xfrm rot="5400000">
            <a:off x="452437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 bwMode="auto">
          <a:xfrm>
            <a:off x="831850" y="5440363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 bwMode="auto">
          <a:xfrm flipV="1">
            <a:off x="1654175" y="5440363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 bwMode="auto">
          <a:xfrm rot="5400000">
            <a:off x="2031206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円/楕円 105"/>
          <p:cNvSpPr/>
          <p:nvPr/>
        </p:nvSpPr>
        <p:spPr bwMode="auto">
          <a:xfrm>
            <a:off x="7667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7" name="円/楕円 106"/>
          <p:cNvSpPr/>
          <p:nvPr/>
        </p:nvSpPr>
        <p:spPr bwMode="auto">
          <a:xfrm>
            <a:off x="1589088" y="4089400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8" name="円/楕円 107"/>
          <p:cNvSpPr/>
          <p:nvPr/>
        </p:nvSpPr>
        <p:spPr bwMode="auto">
          <a:xfrm>
            <a:off x="2376488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9" name="円/楕円 108"/>
          <p:cNvSpPr/>
          <p:nvPr/>
        </p:nvSpPr>
        <p:spPr bwMode="auto">
          <a:xfrm>
            <a:off x="7667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1589088" y="5837238"/>
            <a:ext cx="130175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1" name="円/楕円 110"/>
          <p:cNvSpPr/>
          <p:nvPr/>
        </p:nvSpPr>
        <p:spPr bwMode="auto">
          <a:xfrm>
            <a:off x="2376488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2" name="直線コネクタ 111"/>
          <p:cNvCxnSpPr>
            <a:endCxn id="108" idx="2"/>
          </p:cNvCxnSpPr>
          <p:nvPr/>
        </p:nvCxnSpPr>
        <p:spPr bwMode="auto">
          <a:xfrm>
            <a:off x="819150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138" name="テキスト ボックス 112"/>
          <p:cNvSpPr txBox="1">
            <a:spLocks noChangeArrowheads="1"/>
          </p:cNvSpPr>
          <p:nvPr/>
        </p:nvSpPr>
        <p:spPr bwMode="auto">
          <a:xfrm>
            <a:off x="565150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33139" name="テキスト ボックス 113"/>
          <p:cNvSpPr txBox="1">
            <a:spLocks noChangeArrowheads="1"/>
          </p:cNvSpPr>
          <p:nvPr/>
        </p:nvSpPr>
        <p:spPr bwMode="auto">
          <a:xfrm>
            <a:off x="1390650" y="37893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33140" name="テキスト ボックス 114"/>
          <p:cNvSpPr txBox="1">
            <a:spLocks noChangeArrowheads="1"/>
          </p:cNvSpPr>
          <p:nvPr/>
        </p:nvSpPr>
        <p:spPr bwMode="auto">
          <a:xfrm>
            <a:off x="2216150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33141" name="テキスト ボックス 115"/>
          <p:cNvSpPr txBox="1">
            <a:spLocks noChangeArrowheads="1"/>
          </p:cNvSpPr>
          <p:nvPr/>
        </p:nvSpPr>
        <p:spPr bwMode="auto">
          <a:xfrm>
            <a:off x="2468563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33142" name="テキスト ボックス 116"/>
          <p:cNvSpPr txBox="1">
            <a:spLocks noChangeArrowheads="1"/>
          </p:cNvSpPr>
          <p:nvPr/>
        </p:nvSpPr>
        <p:spPr bwMode="auto">
          <a:xfrm>
            <a:off x="1617663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33143" name="テキスト ボックス 117"/>
          <p:cNvSpPr txBox="1">
            <a:spLocks noChangeArrowheads="1"/>
          </p:cNvSpPr>
          <p:nvPr/>
        </p:nvSpPr>
        <p:spPr bwMode="auto">
          <a:xfrm>
            <a:off x="539750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33144" name="テキスト ボックス 118"/>
          <p:cNvSpPr txBox="1">
            <a:spLocks noChangeArrowheads="1"/>
          </p:cNvSpPr>
          <p:nvPr/>
        </p:nvSpPr>
        <p:spPr bwMode="auto">
          <a:xfrm>
            <a:off x="3736975" y="4595813"/>
            <a:ext cx="279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120" name="直線コネクタ 119"/>
          <p:cNvCxnSpPr>
            <a:stCxn id="124" idx="1"/>
          </p:cNvCxnSpPr>
          <p:nvPr/>
        </p:nvCxnSpPr>
        <p:spPr bwMode="auto">
          <a:xfrm rot="16200000" flipV="1">
            <a:off x="3423444" y="4204494"/>
            <a:ext cx="357187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endCxn id="125" idx="3"/>
          </p:cNvCxnSpPr>
          <p:nvPr/>
        </p:nvCxnSpPr>
        <p:spPr bwMode="auto">
          <a:xfrm rot="5400000" flipH="1" flipV="1">
            <a:off x="3025776" y="4248150"/>
            <a:ext cx="404812" cy="293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円/楕円 121"/>
          <p:cNvSpPr/>
          <p:nvPr/>
        </p:nvSpPr>
        <p:spPr bwMode="auto">
          <a:xfrm>
            <a:off x="3016250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3" name="直線コネクタ 122"/>
          <p:cNvCxnSpPr>
            <a:endCxn id="124" idx="2"/>
          </p:cNvCxnSpPr>
          <p:nvPr/>
        </p:nvCxnSpPr>
        <p:spPr bwMode="auto">
          <a:xfrm>
            <a:off x="3090863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円/楕円 123"/>
          <p:cNvSpPr/>
          <p:nvPr/>
        </p:nvSpPr>
        <p:spPr bwMode="auto">
          <a:xfrm>
            <a:off x="3752850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5" name="円/楕円 124"/>
          <p:cNvSpPr/>
          <p:nvPr/>
        </p:nvSpPr>
        <p:spPr bwMode="auto">
          <a:xfrm>
            <a:off x="3355975" y="4079875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51" name="テキスト ボックス 125"/>
          <p:cNvSpPr txBox="1">
            <a:spLocks noChangeArrowheads="1"/>
          </p:cNvSpPr>
          <p:nvPr/>
        </p:nvSpPr>
        <p:spPr bwMode="auto">
          <a:xfrm>
            <a:off x="3451225" y="3803650"/>
            <a:ext cx="2809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33152" name="テキスト ボックス 126"/>
          <p:cNvSpPr txBox="1">
            <a:spLocks noChangeArrowheads="1"/>
          </p:cNvSpPr>
          <p:nvPr/>
        </p:nvSpPr>
        <p:spPr bwMode="auto">
          <a:xfrm>
            <a:off x="2871788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cxnSp>
        <p:nvCxnSpPr>
          <p:cNvPr id="128" name="直線コネクタ 127"/>
          <p:cNvCxnSpPr/>
          <p:nvPr/>
        </p:nvCxnSpPr>
        <p:spPr bwMode="auto">
          <a:xfrm>
            <a:off x="2436813" y="4608513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154" name="テキスト ボックス 128"/>
          <p:cNvSpPr txBox="1">
            <a:spLocks noChangeArrowheads="1"/>
          </p:cNvSpPr>
          <p:nvPr/>
        </p:nvSpPr>
        <p:spPr bwMode="auto">
          <a:xfrm>
            <a:off x="1555750" y="6305550"/>
            <a:ext cx="42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</a:t>
            </a:r>
            <a:endParaRPr lang="ja-JP" altLang="en-US" sz="2400"/>
          </a:p>
        </p:txBody>
      </p:sp>
      <p:sp>
        <p:nvSpPr>
          <p:cNvPr id="133155" name="テキスト ボックス 129"/>
          <p:cNvSpPr txBox="1">
            <a:spLocks noChangeArrowheads="1"/>
          </p:cNvSpPr>
          <p:nvPr/>
        </p:nvSpPr>
        <p:spPr bwMode="auto">
          <a:xfrm>
            <a:off x="2555875" y="4508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e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ケーニヒスベルクの橋渡りの問題</a:t>
            </a:r>
          </a:p>
        </p:txBody>
      </p:sp>
      <p:sp>
        <p:nvSpPr>
          <p:cNvPr id="13414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下の地図の街（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1730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年頃のケーニヒスベルク）では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同じ橋を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度渡らないで全ての橋を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度ずつ渡ることができるか？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pic>
        <p:nvPicPr>
          <p:cNvPr id="134149" name="Picture 3" descr="C:\Users\tsugaki\Desktop\Epson_0112_1_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2727325"/>
            <a:ext cx="5256213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楕円 1"/>
          <p:cNvSpPr/>
          <p:nvPr/>
        </p:nvSpPr>
        <p:spPr>
          <a:xfrm>
            <a:off x="3640577" y="425648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4283968" y="429309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5076056" y="4365104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3749197" y="501317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3256939" y="5007277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5165761" y="5661248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4961535" y="4701548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Tm="14149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ケーニヒスベルクの橋渡りの問題</a:t>
            </a:r>
          </a:p>
        </p:txBody>
      </p:sp>
      <p:sp>
        <p:nvSpPr>
          <p:cNvPr id="13517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135172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>
                <a:latin typeface="Calibri" pitchFamily="34" charset="0"/>
              </a:rPr>
              <a:t>4</a:t>
            </a:r>
            <a:r>
              <a:rPr lang="ja-JP" altLang="en-US" sz="2400">
                <a:latin typeface="Calibri" pitchFamily="34" charset="0"/>
              </a:rPr>
              <a:t>つの地区を頂点，橋を辺で表すことにより，</a:t>
            </a:r>
            <a:endParaRPr lang="en-US" altLang="ja-JP" sz="2400">
              <a:latin typeface="Calibri" pitchFamily="34" charset="0"/>
            </a:endParaRPr>
          </a:p>
          <a:p>
            <a:r>
              <a:rPr lang="ja-JP" altLang="en-US" sz="2400">
                <a:latin typeface="Calibri" pitchFamily="34" charset="0"/>
              </a:rPr>
              <a:t>地図を以下のグラフ</a:t>
            </a:r>
            <a:r>
              <a:rPr lang="en-US" altLang="ja-JP" sz="2400">
                <a:latin typeface="Calibri" pitchFamily="34" charset="0"/>
              </a:rPr>
              <a:t>G</a:t>
            </a:r>
            <a:r>
              <a:rPr lang="ja-JP" altLang="en-US" sz="2400">
                <a:latin typeface="Calibri" pitchFamily="34" charset="0"/>
              </a:rPr>
              <a:t>を用いて表すことができる．</a:t>
            </a:r>
            <a:endParaRPr lang="en-US" altLang="ja-JP" sz="2400">
              <a:latin typeface="Calibri" pitchFamily="34" charset="0"/>
            </a:endParaRPr>
          </a:p>
        </p:txBody>
      </p:sp>
      <p:pic>
        <p:nvPicPr>
          <p:cNvPr id="135173" name="Picture 3" descr="C:\Users\tsugaki\Desktop\Epson_0112_1_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2727325"/>
            <a:ext cx="5256213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円/楕円 5"/>
          <p:cNvSpPr>
            <a:spLocks noChangeAspect="1"/>
          </p:cNvSpPr>
          <p:nvPr/>
        </p:nvSpPr>
        <p:spPr bwMode="auto">
          <a:xfrm>
            <a:off x="3871913" y="3694113"/>
            <a:ext cx="122237" cy="1365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" name="直線コネクタ 6"/>
          <p:cNvCxnSpPr>
            <a:endCxn id="10" idx="2"/>
          </p:cNvCxnSpPr>
          <p:nvPr/>
        </p:nvCxnSpPr>
        <p:spPr bwMode="auto">
          <a:xfrm flipV="1">
            <a:off x="3941763" y="4803775"/>
            <a:ext cx="1839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/楕円 7"/>
          <p:cNvSpPr>
            <a:spLocks noChangeAspect="1"/>
          </p:cNvSpPr>
          <p:nvPr/>
        </p:nvSpPr>
        <p:spPr bwMode="auto">
          <a:xfrm>
            <a:off x="3875088" y="4737100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>
            <a:spLocks noChangeAspect="1"/>
          </p:cNvSpPr>
          <p:nvPr/>
        </p:nvSpPr>
        <p:spPr bwMode="auto">
          <a:xfrm>
            <a:off x="3884613" y="5721350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>
            <a:spLocks noChangeAspect="1"/>
          </p:cNvSpPr>
          <p:nvPr/>
        </p:nvSpPr>
        <p:spPr bwMode="auto">
          <a:xfrm>
            <a:off x="5781675" y="4737100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" name="直線コネクタ 10"/>
          <p:cNvCxnSpPr>
            <a:endCxn id="10" idx="6"/>
          </p:cNvCxnSpPr>
          <p:nvPr/>
        </p:nvCxnSpPr>
        <p:spPr bwMode="auto">
          <a:xfrm>
            <a:off x="3952875" y="3756025"/>
            <a:ext cx="1952625" cy="1047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0" idx="3"/>
          </p:cNvCxnSpPr>
          <p:nvPr/>
        </p:nvCxnSpPr>
        <p:spPr bwMode="auto">
          <a:xfrm flipV="1">
            <a:off x="3963988" y="4851400"/>
            <a:ext cx="1835150" cy="911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3743325" y="3740150"/>
            <a:ext cx="204788" cy="1074738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703638" y="4819650"/>
            <a:ext cx="260350" cy="963613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 rot="10800000">
            <a:off x="3908425" y="3744913"/>
            <a:ext cx="204788" cy="1074737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 rot="10800000">
            <a:off x="3924300" y="4846638"/>
            <a:ext cx="260350" cy="965200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ケーニヒスベルクの橋渡りの問題</a:t>
            </a:r>
          </a:p>
        </p:txBody>
      </p:sp>
      <p:sp>
        <p:nvSpPr>
          <p:cNvPr id="13619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136196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2400" dirty="0">
                <a:latin typeface="Calibri" pitchFamily="34" charset="0"/>
              </a:rPr>
              <a:t>「以下のグラフ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はオイラー回路またはオイラー小道を持つか？」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という問題に置き換えることができる．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注意：ここで扱うグラフは多重辺・ループを持っても構わないとします．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6" name="円/楕円 5"/>
          <p:cNvSpPr>
            <a:spLocks noChangeAspect="1"/>
          </p:cNvSpPr>
          <p:nvPr/>
        </p:nvSpPr>
        <p:spPr bwMode="auto">
          <a:xfrm>
            <a:off x="3871913" y="3933056"/>
            <a:ext cx="122237" cy="1365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" name="直線コネクタ 6"/>
          <p:cNvCxnSpPr>
            <a:endCxn id="10" idx="2"/>
          </p:cNvCxnSpPr>
          <p:nvPr/>
        </p:nvCxnSpPr>
        <p:spPr bwMode="auto">
          <a:xfrm flipV="1">
            <a:off x="3941763" y="5042718"/>
            <a:ext cx="1839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/楕円 7"/>
          <p:cNvSpPr>
            <a:spLocks noChangeAspect="1"/>
          </p:cNvSpPr>
          <p:nvPr/>
        </p:nvSpPr>
        <p:spPr bwMode="auto">
          <a:xfrm>
            <a:off x="3875088" y="4976043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>
            <a:spLocks noChangeAspect="1"/>
          </p:cNvSpPr>
          <p:nvPr/>
        </p:nvSpPr>
        <p:spPr bwMode="auto">
          <a:xfrm>
            <a:off x="3884613" y="5960293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>
            <a:spLocks noChangeAspect="1"/>
          </p:cNvSpPr>
          <p:nvPr/>
        </p:nvSpPr>
        <p:spPr bwMode="auto">
          <a:xfrm>
            <a:off x="5781675" y="4976043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" name="直線コネクタ 10"/>
          <p:cNvCxnSpPr>
            <a:endCxn id="10" idx="6"/>
          </p:cNvCxnSpPr>
          <p:nvPr/>
        </p:nvCxnSpPr>
        <p:spPr bwMode="auto">
          <a:xfrm>
            <a:off x="3952875" y="3994968"/>
            <a:ext cx="1952625" cy="1047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0" idx="3"/>
          </p:cNvCxnSpPr>
          <p:nvPr/>
        </p:nvCxnSpPr>
        <p:spPr bwMode="auto">
          <a:xfrm flipV="1">
            <a:off x="3963988" y="5090343"/>
            <a:ext cx="1835150" cy="911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3743325" y="3979093"/>
            <a:ext cx="204788" cy="1074738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703638" y="5058593"/>
            <a:ext cx="260350" cy="963613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 rot="10800000">
            <a:off x="3908425" y="3983856"/>
            <a:ext cx="204788" cy="1074737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 rot="10800000">
            <a:off x="3924300" y="5085581"/>
            <a:ext cx="260350" cy="965200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次数の補足</a:t>
            </a:r>
          </a:p>
        </p:txBody>
      </p:sp>
      <p:sp>
        <p:nvSpPr>
          <p:cNvPr id="13619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136196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2400" dirty="0">
                <a:latin typeface="Calibri" pitchFamily="34" charset="0"/>
              </a:rPr>
              <a:t>多重辺・ループを持つグラフの次数について：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次の例のように次数を定める．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6" name="円/楕円 5"/>
          <p:cNvSpPr>
            <a:spLocks noChangeAspect="1"/>
          </p:cNvSpPr>
          <p:nvPr/>
        </p:nvSpPr>
        <p:spPr bwMode="auto">
          <a:xfrm>
            <a:off x="3660155" y="3643089"/>
            <a:ext cx="122237" cy="1365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" name="直線コネクタ 6"/>
          <p:cNvCxnSpPr>
            <a:endCxn id="10" idx="2"/>
          </p:cNvCxnSpPr>
          <p:nvPr/>
        </p:nvCxnSpPr>
        <p:spPr bwMode="auto">
          <a:xfrm flipV="1">
            <a:off x="3730005" y="4752751"/>
            <a:ext cx="1839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円/楕円 7"/>
          <p:cNvSpPr>
            <a:spLocks noChangeAspect="1"/>
          </p:cNvSpPr>
          <p:nvPr/>
        </p:nvSpPr>
        <p:spPr bwMode="auto">
          <a:xfrm>
            <a:off x="3663330" y="4686076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円/楕円 8"/>
          <p:cNvSpPr>
            <a:spLocks noChangeAspect="1"/>
          </p:cNvSpPr>
          <p:nvPr/>
        </p:nvSpPr>
        <p:spPr bwMode="auto">
          <a:xfrm>
            <a:off x="3672855" y="5670326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円/楕円 9"/>
          <p:cNvSpPr>
            <a:spLocks noChangeAspect="1"/>
          </p:cNvSpPr>
          <p:nvPr/>
        </p:nvSpPr>
        <p:spPr bwMode="auto">
          <a:xfrm>
            <a:off x="5569917" y="4686076"/>
            <a:ext cx="123825" cy="1349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" name="直線コネクタ 10"/>
          <p:cNvCxnSpPr>
            <a:endCxn id="10" idx="6"/>
          </p:cNvCxnSpPr>
          <p:nvPr/>
        </p:nvCxnSpPr>
        <p:spPr bwMode="auto">
          <a:xfrm>
            <a:off x="3741117" y="3705001"/>
            <a:ext cx="1952625" cy="1047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0" idx="3"/>
          </p:cNvCxnSpPr>
          <p:nvPr/>
        </p:nvCxnSpPr>
        <p:spPr bwMode="auto">
          <a:xfrm flipV="1">
            <a:off x="3752230" y="4800376"/>
            <a:ext cx="1835150" cy="911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3531567" y="3689126"/>
            <a:ext cx="204788" cy="1074738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491880" y="4768626"/>
            <a:ext cx="260350" cy="963613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 rot="10800000">
            <a:off x="3696667" y="3693889"/>
            <a:ext cx="204788" cy="1074737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 rot="10800000">
            <a:off x="3712542" y="4795614"/>
            <a:ext cx="260350" cy="965200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59B480A8-EC7C-48B9-825D-D141FD285474}"/>
              </a:ext>
            </a:extLst>
          </p:cNvPr>
          <p:cNvSpPr/>
          <p:nvPr/>
        </p:nvSpPr>
        <p:spPr>
          <a:xfrm>
            <a:off x="5629523" y="4233314"/>
            <a:ext cx="835758" cy="1026264"/>
          </a:xfrm>
          <a:custGeom>
            <a:avLst/>
            <a:gdLst>
              <a:gd name="connsiteX0" fmla="*/ 0 w 835758"/>
              <a:gd name="connsiteY0" fmla="*/ 453574 h 1026264"/>
              <a:gd name="connsiteX1" fmla="*/ 413468 w 835758"/>
              <a:gd name="connsiteY1" fmla="*/ 350 h 1026264"/>
              <a:gd name="connsiteX2" fmla="*/ 834887 w 835758"/>
              <a:gd name="connsiteY2" fmla="*/ 517185 h 1026264"/>
              <a:gd name="connsiteX3" fmla="*/ 508884 w 835758"/>
              <a:gd name="connsiteY3" fmla="*/ 1026068 h 1026264"/>
              <a:gd name="connsiteX4" fmla="*/ 15903 w 835758"/>
              <a:gd name="connsiteY4" fmla="*/ 564893 h 1026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5758" h="1026264">
                <a:moveTo>
                  <a:pt x="0" y="453574"/>
                </a:moveTo>
                <a:cubicBezTo>
                  <a:pt x="137160" y="221661"/>
                  <a:pt x="274320" y="-10252"/>
                  <a:pt x="413468" y="350"/>
                </a:cubicBezTo>
                <a:cubicBezTo>
                  <a:pt x="552616" y="10952"/>
                  <a:pt x="818984" y="346232"/>
                  <a:pt x="834887" y="517185"/>
                </a:cubicBezTo>
                <a:cubicBezTo>
                  <a:pt x="850790" y="688138"/>
                  <a:pt x="645381" y="1018117"/>
                  <a:pt x="508884" y="1026068"/>
                </a:cubicBezTo>
                <a:cubicBezTo>
                  <a:pt x="372387" y="1034019"/>
                  <a:pt x="194145" y="799456"/>
                  <a:pt x="15903" y="564893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40">
            <a:extLst>
              <a:ext uri="{FF2B5EF4-FFF2-40B4-BE49-F238E27FC236}">
                <a16:creationId xmlns:a16="http://schemas.microsoft.com/office/drawing/2014/main" id="{EA1882F2-58F5-4C3A-A44D-2664D0C2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3471094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3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40">
            <a:extLst>
              <a:ext uri="{FF2B5EF4-FFF2-40B4-BE49-F238E27FC236}">
                <a16:creationId xmlns:a16="http://schemas.microsoft.com/office/drawing/2014/main" id="{7A098B23-4406-4A3A-8D7A-662916493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08" y="5703639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3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40">
            <a:extLst>
              <a:ext uri="{FF2B5EF4-FFF2-40B4-BE49-F238E27FC236}">
                <a16:creationId xmlns:a16="http://schemas.microsoft.com/office/drawing/2014/main" id="{5B586A3D-0E5B-4075-A68E-50E1655DD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50912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40">
            <a:extLst>
              <a:ext uri="{FF2B5EF4-FFF2-40B4-BE49-F238E27FC236}">
                <a16:creationId xmlns:a16="http://schemas.microsoft.com/office/drawing/2014/main" id="{03C1B473-1F4D-4A61-9A8D-5AB2F414D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9948" y="486916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5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13715"/>
      </p:ext>
    </p:extLst>
  </p:cSld>
  <p:clrMapOvr>
    <a:masterClrMapping/>
  </p:clrMapOvr>
  <p:transition advTm="14149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3721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0338"/>
            <a:ext cx="8229600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487488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（注：多重辺・ループがあってもよい）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132013"/>
            <a:ext cx="8207375" cy="20177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16113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1" name="左右矢印 30"/>
          <p:cNvSpPr/>
          <p:nvPr/>
        </p:nvSpPr>
        <p:spPr>
          <a:xfrm>
            <a:off x="692150" y="3284538"/>
            <a:ext cx="1216025" cy="360362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468313" y="4581525"/>
            <a:ext cx="8207375" cy="20875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左右矢印 8"/>
          <p:cNvSpPr/>
          <p:nvPr/>
        </p:nvSpPr>
        <p:spPr>
          <a:xfrm>
            <a:off x="692150" y="5734050"/>
            <a:ext cx="12160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755650" y="4365625"/>
            <a:ext cx="309562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457200" y="3933825"/>
            <a:ext cx="82296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</a:rPr>
              <a:t>（注：多重辺・ループがあってもよい）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がオイラー小道を持つ　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の奇点（次数が奇数の頂点）の数が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3824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r>
              <a:rPr lang="ja-JP" altLang="en-US" sz="2400" dirty="0" err="1">
                <a:latin typeface="+mn-lt"/>
                <a:ea typeface="+mn-ea"/>
              </a:rPr>
              <a:t>は簡</a:t>
            </a:r>
            <a:r>
              <a:rPr lang="ja-JP" altLang="en-US" sz="2400" dirty="0">
                <a:latin typeface="+mn-lt"/>
                <a:ea typeface="+mn-ea"/>
              </a:rPr>
              <a:t>単（∵任意の頂点</a:t>
            </a:r>
            <a:r>
              <a:rPr lang="en-US" altLang="ja-JP" sz="2400" dirty="0">
                <a:latin typeface="+mn-lt"/>
                <a:ea typeface="+mn-ea"/>
              </a:rPr>
              <a:t>u</a:t>
            </a:r>
            <a:r>
              <a:rPr lang="ja-JP" altLang="en-US" sz="2400" dirty="0">
                <a:latin typeface="+mn-lt"/>
                <a:ea typeface="+mn-ea"/>
              </a:rPr>
              <a:t>に対し，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　　　　　　　オイラー回路を辿っていったときに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　　　　　　　</a:t>
            </a:r>
            <a:r>
              <a:rPr lang="en-US" altLang="ja-JP" sz="2400" dirty="0">
                <a:latin typeface="+mn-lt"/>
                <a:ea typeface="+mn-ea"/>
              </a:rPr>
              <a:t>u</a:t>
            </a:r>
            <a:r>
              <a:rPr lang="ja-JP" altLang="en-US" sz="2400" dirty="0">
                <a:latin typeface="+mn-lt"/>
                <a:ea typeface="+mn-ea"/>
              </a:rPr>
              <a:t>を通過するたびに</a:t>
            </a:r>
            <a:r>
              <a:rPr lang="en-US" altLang="ja-JP" sz="2400" dirty="0">
                <a:latin typeface="+mn-lt"/>
                <a:ea typeface="+mn-ea"/>
              </a:rPr>
              <a:t>u</a:t>
            </a:r>
            <a:r>
              <a:rPr lang="ja-JP" altLang="en-US" sz="2400" dirty="0">
                <a:latin typeface="+mn-lt"/>
                <a:ea typeface="+mn-ea"/>
              </a:rPr>
              <a:t>に接続する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　　　　　　　辺の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r>
              <a:rPr lang="ja-JP" altLang="en-US" sz="2400" dirty="0">
                <a:latin typeface="+mn-lt"/>
                <a:ea typeface="+mn-ea"/>
              </a:rPr>
              <a:t>組を数えることができるので）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1" name="左右矢印 30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84213" y="4248150"/>
            <a:ext cx="1008062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1925638" y="5368925"/>
            <a:ext cx="360362" cy="287338"/>
          </a:xfrm>
          <a:prstGeom prst="line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 bwMode="auto">
          <a:xfrm flipV="1">
            <a:off x="2398713" y="4967288"/>
            <a:ext cx="360362" cy="288925"/>
          </a:xfrm>
          <a:prstGeom prst="line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 bwMode="auto">
          <a:xfrm rot="10800000">
            <a:off x="1854200" y="4999038"/>
            <a:ext cx="431800" cy="288925"/>
          </a:xfrm>
          <a:prstGeom prst="line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 bwMode="auto">
          <a:xfrm rot="10800000">
            <a:off x="2398713" y="5359400"/>
            <a:ext cx="373062" cy="301625"/>
          </a:xfrm>
          <a:prstGeom prst="line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>
            <a:spLocks noChangeAspect="1"/>
          </p:cNvSpPr>
          <p:nvPr/>
        </p:nvSpPr>
        <p:spPr bwMode="auto">
          <a:xfrm>
            <a:off x="2235200" y="5229225"/>
            <a:ext cx="190500" cy="190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3926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を示す．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|E(G)|</a:t>
            </a:r>
            <a:r>
              <a:rPr lang="ja-JP" altLang="en-US" sz="2400" dirty="0">
                <a:latin typeface="+mn-lt"/>
                <a:ea typeface="+mn-ea"/>
              </a:rPr>
              <a:t>に関する帰納法を用いる．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|E(G)|=2</a:t>
            </a:r>
            <a:r>
              <a:rPr lang="ja-JP" altLang="en-US" sz="2400" dirty="0">
                <a:latin typeface="+mn-lt"/>
                <a:ea typeface="+mn-ea"/>
              </a:rPr>
              <a:t>のときは自明．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10800000">
            <a:off x="684213" y="4248150"/>
            <a:ext cx="1008062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>
            <a:spLocks noChangeAspect="1"/>
          </p:cNvSpPr>
          <p:nvPr/>
        </p:nvSpPr>
        <p:spPr bwMode="auto">
          <a:xfrm>
            <a:off x="6319838" y="4614863"/>
            <a:ext cx="122237" cy="1349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 bwMode="auto">
          <a:xfrm>
            <a:off x="6323013" y="5656263"/>
            <a:ext cx="123825" cy="1365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6191250" y="4659313"/>
            <a:ext cx="204788" cy="1074737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0800000">
            <a:off x="6356350" y="4665663"/>
            <a:ext cx="204788" cy="1074737"/>
          </a:xfrm>
          <a:custGeom>
            <a:avLst/>
            <a:gdLst>
              <a:gd name="connsiteX0" fmla="*/ 482221 w 509517"/>
              <a:gd name="connsiteY0" fmla="*/ 0 h 1405719"/>
              <a:gd name="connsiteX1" fmla="*/ 4549 w 509517"/>
              <a:gd name="connsiteY1" fmla="*/ 723331 h 1405719"/>
              <a:gd name="connsiteX2" fmla="*/ 509517 w 509517"/>
              <a:gd name="connsiteY2" fmla="*/ 1405719 h 140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17" h="1405719">
                <a:moveTo>
                  <a:pt x="482221" y="0"/>
                </a:moveTo>
                <a:cubicBezTo>
                  <a:pt x="241110" y="244522"/>
                  <a:pt x="0" y="489045"/>
                  <a:pt x="4549" y="723331"/>
                </a:cubicBezTo>
                <a:cubicBezTo>
                  <a:pt x="9098" y="957617"/>
                  <a:pt x="259307" y="1181668"/>
                  <a:pt x="509517" y="1405719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左右矢印 33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有限幾何学　第</a:t>
            </a:r>
            <a:r>
              <a:rPr lang="en-US" altLang="ja-JP"/>
              <a:t>3</a:t>
            </a:r>
            <a:r>
              <a:rPr lang="ja-JP" altLang="en-US"/>
              <a:t>回</a:t>
            </a:r>
          </a:p>
        </p:txBody>
      </p:sp>
      <p:sp>
        <p:nvSpPr>
          <p:cNvPr id="1218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Clr>
                <a:schemeClr val="tx2"/>
              </a:buClr>
              <a:buFont typeface="Calibri" pitchFamily="34" charset="0"/>
              <a:buAutoNum type="arabicPeriod"/>
            </a:pPr>
            <a:r>
              <a:rPr lang="ja-JP" altLang="en-US"/>
              <a:t>オイラーグラフ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用語の説明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ケーニヒスベルクの橋渡りの問題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オイラーの定理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オイラー回路を求めるためのアルゴリズム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endParaRPr lang="en-US" altLang="ja-JP"/>
          </a:p>
        </p:txBody>
      </p:sp>
    </p:spTree>
  </p:cSld>
  <p:clrMapOvr>
    <a:masterClrMapping/>
  </p:clrMapOvr>
  <p:transition advTm="625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02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は連結グラフで全ての頂点の次数が偶数なので，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の全ての頂点の次数は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r>
              <a:rPr lang="ja-JP" altLang="en-US" sz="2400" dirty="0">
                <a:latin typeface="+mn-lt"/>
                <a:ea typeface="+mn-ea"/>
              </a:rPr>
              <a:t>以上．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よってある閉路</a:t>
            </a:r>
            <a:r>
              <a:rPr lang="en-US" altLang="ja-JP" sz="2400" dirty="0">
                <a:latin typeface="+mn-lt"/>
                <a:ea typeface="+mn-ea"/>
              </a:rPr>
              <a:t>C</a:t>
            </a:r>
            <a:r>
              <a:rPr lang="ja-JP" altLang="en-US" sz="2400" dirty="0">
                <a:latin typeface="+mn-lt"/>
                <a:ea typeface="+mn-ea"/>
              </a:rPr>
              <a:t>が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に含まれる（補足資料参照）．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C</a:t>
            </a:r>
            <a:r>
              <a:rPr lang="ja-JP" altLang="en-US" sz="2400" dirty="0">
                <a:latin typeface="+mn-lt"/>
                <a:ea typeface="+mn-ea"/>
              </a:rPr>
              <a:t>はオイラー回路ではないとしてよい．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+mn-lt"/>
                <a:ea typeface="+mn-ea"/>
              </a:rPr>
              <a:t>   </a:t>
            </a:r>
            <a:r>
              <a:rPr lang="en-US" altLang="ja-JP" sz="2400" dirty="0">
                <a:latin typeface="ＭＳ Ｐゴシック" pitchFamily="50" charset="-128"/>
              </a:rPr>
              <a:t>G</a:t>
            </a:r>
            <a:r>
              <a:rPr lang="ja-JP" altLang="en-US" sz="2400" dirty="0">
                <a:ea typeface="ＭＳ Ｐゴシック" charset="-128"/>
              </a:rPr>
              <a:t>から閉路</a:t>
            </a:r>
            <a:r>
              <a:rPr lang="en-US" altLang="ja-JP" sz="2400" dirty="0">
                <a:latin typeface="ＭＳ Ｐゴシック" pitchFamily="50" charset="-128"/>
              </a:rPr>
              <a:t>C</a:t>
            </a:r>
            <a:r>
              <a:rPr lang="ja-JP" altLang="en-US" sz="2400" dirty="0">
                <a:ea typeface="ＭＳ Ｐゴシック" charset="-128"/>
              </a:rPr>
              <a:t>の辺を取り除いてできるグラフを</a:t>
            </a:r>
            <a:r>
              <a:rPr lang="en-US" altLang="ja-JP" sz="2400" dirty="0">
                <a:latin typeface="ＭＳ Ｐゴシック" pitchFamily="50" charset="-128"/>
              </a:rPr>
              <a:t>G’</a:t>
            </a:r>
            <a:r>
              <a:rPr lang="ja-JP" altLang="en-US" sz="2400" dirty="0">
                <a:ea typeface="ＭＳ Ｐゴシック" charset="-128"/>
              </a:rPr>
              <a:t>とする．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44" name="角丸四角形 43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45" name="左右矢印 44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/>
          <p:cNvCxnSpPr>
            <a:stCxn id="34" idx="1"/>
          </p:cNvCxnSpPr>
          <p:nvPr/>
        </p:nvCxnSpPr>
        <p:spPr bwMode="auto">
          <a:xfrm rot="16200000" flipV="1">
            <a:off x="5601494" y="4795044"/>
            <a:ext cx="373062" cy="355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endCxn id="35" idx="3"/>
          </p:cNvCxnSpPr>
          <p:nvPr/>
        </p:nvCxnSpPr>
        <p:spPr bwMode="auto">
          <a:xfrm rot="5400000" flipH="1" flipV="1">
            <a:off x="5186363" y="4840288"/>
            <a:ext cx="422275" cy="307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endCxn id="34" idx="2"/>
          </p:cNvCxnSpPr>
          <p:nvPr/>
        </p:nvCxnSpPr>
        <p:spPr bwMode="auto">
          <a:xfrm>
            <a:off x="5254625" y="5199063"/>
            <a:ext cx="690563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3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131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ＭＳ Ｐゴシック" pitchFamily="50" charset="-128"/>
              </a:rPr>
              <a:t>G</a:t>
            </a:r>
            <a:r>
              <a:rPr lang="ja-JP" altLang="en-US" sz="2400" dirty="0">
                <a:ea typeface="ＭＳ Ｐゴシック" charset="-128"/>
              </a:rPr>
              <a:t>から閉路</a:t>
            </a:r>
            <a:r>
              <a:rPr lang="en-US" altLang="ja-JP" sz="2400" dirty="0">
                <a:latin typeface="ＭＳ Ｐゴシック" pitchFamily="50" charset="-128"/>
              </a:rPr>
              <a:t>C</a:t>
            </a:r>
            <a:r>
              <a:rPr lang="ja-JP" altLang="en-US" sz="2400" dirty="0">
                <a:ea typeface="ＭＳ Ｐゴシック" charset="-128"/>
              </a:rPr>
              <a:t>の辺を取り除いてできるグラフを</a:t>
            </a:r>
            <a:r>
              <a:rPr lang="en-US" altLang="ja-JP" sz="2400" dirty="0">
                <a:latin typeface="ＭＳ Ｐゴシック" pitchFamily="50" charset="-128"/>
              </a:rPr>
              <a:t>G’</a:t>
            </a:r>
            <a:r>
              <a:rPr lang="ja-JP" altLang="en-US" sz="2400" dirty="0">
                <a:ea typeface="ＭＳ Ｐゴシック" charset="-128"/>
              </a:rPr>
              <a:t>とする．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2" name="直線コネクタ 11"/>
          <p:cNvCxnSpPr/>
          <p:nvPr/>
        </p:nvCxnSpPr>
        <p:spPr bwMode="auto">
          <a:xfrm flipV="1">
            <a:off x="3560763" y="4733925"/>
            <a:ext cx="858837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4419600" y="4733925"/>
            <a:ext cx="823913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endCxn id="25" idx="0"/>
          </p:cNvCxnSpPr>
          <p:nvPr/>
        </p:nvCxnSpPr>
        <p:spPr bwMode="auto">
          <a:xfrm rot="5400000">
            <a:off x="3164681" y="5612607"/>
            <a:ext cx="7921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 bwMode="auto">
          <a:xfrm>
            <a:off x="3560763" y="6078538"/>
            <a:ext cx="858837" cy="481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 bwMode="auto">
          <a:xfrm flipV="1">
            <a:off x="4419600" y="6078538"/>
            <a:ext cx="823913" cy="481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 bwMode="auto">
          <a:xfrm rot="5400000">
            <a:off x="4812506" y="5647532"/>
            <a:ext cx="8620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 bwMode="auto">
          <a:xfrm>
            <a:off x="3492500" y="5146675"/>
            <a:ext cx="136525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4351338" y="4664075"/>
            <a:ext cx="136525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75250" y="5146675"/>
            <a:ext cx="138113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3492500" y="6008688"/>
            <a:ext cx="136525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円/楕円 25"/>
          <p:cNvSpPr/>
          <p:nvPr/>
        </p:nvSpPr>
        <p:spPr bwMode="auto">
          <a:xfrm>
            <a:off x="4351338" y="6491288"/>
            <a:ext cx="136525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 bwMode="auto">
          <a:xfrm>
            <a:off x="5175250" y="6008688"/>
            <a:ext cx="138113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2" name="直線コネクタ 31"/>
          <p:cNvCxnSpPr>
            <a:endCxn id="24" idx="2"/>
          </p:cNvCxnSpPr>
          <p:nvPr/>
        </p:nvCxnSpPr>
        <p:spPr bwMode="auto">
          <a:xfrm>
            <a:off x="3546475" y="5208588"/>
            <a:ext cx="1628775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5945188" y="5138738"/>
            <a:ext cx="139700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5530850" y="4664075"/>
            <a:ext cx="138113" cy="1397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6" name="直線コネクタ 45"/>
          <p:cNvCxnSpPr>
            <a:endCxn id="26" idx="1"/>
          </p:cNvCxnSpPr>
          <p:nvPr/>
        </p:nvCxnSpPr>
        <p:spPr bwMode="auto">
          <a:xfrm rot="16200000" flipH="1">
            <a:off x="3329782" y="5471319"/>
            <a:ext cx="1293812" cy="787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endCxn id="24" idx="3"/>
          </p:cNvCxnSpPr>
          <p:nvPr/>
        </p:nvCxnSpPr>
        <p:spPr bwMode="auto">
          <a:xfrm rot="5400000" flipH="1" flipV="1">
            <a:off x="4167188" y="5532437"/>
            <a:ext cx="1296988" cy="760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340" name="テキスト ボックス 40"/>
          <p:cNvSpPr txBox="1">
            <a:spLocks noChangeArrowheads="1"/>
          </p:cNvSpPr>
          <p:nvPr/>
        </p:nvSpPr>
        <p:spPr bwMode="auto">
          <a:xfrm>
            <a:off x="5435600" y="5300663"/>
            <a:ext cx="407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C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 useBgFill="1">
        <p:nvSpPr>
          <p:cNvPr id="52" name="角丸四角形 51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3" name="左右矢印 52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1343" name="テキスト ボックス 40"/>
          <p:cNvSpPr txBox="1">
            <a:spLocks noChangeArrowheads="1"/>
          </p:cNvSpPr>
          <p:nvPr/>
        </p:nvSpPr>
        <p:spPr bwMode="auto">
          <a:xfrm>
            <a:off x="5651500" y="6135688"/>
            <a:ext cx="423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233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ＭＳ Ｐゴシック" pitchFamily="50" charset="-128"/>
              </a:rPr>
              <a:t>G</a:t>
            </a:r>
            <a:r>
              <a:rPr lang="ja-JP" altLang="en-US" sz="2400" dirty="0">
                <a:ea typeface="ＭＳ Ｐゴシック" charset="-128"/>
              </a:rPr>
              <a:t>から閉路</a:t>
            </a:r>
            <a:r>
              <a:rPr lang="en-US" altLang="ja-JP" sz="2400" dirty="0">
                <a:latin typeface="ＭＳ Ｐゴシック" pitchFamily="50" charset="-128"/>
              </a:rPr>
              <a:t>C</a:t>
            </a:r>
            <a:r>
              <a:rPr lang="ja-JP" altLang="en-US" sz="2400" dirty="0">
                <a:ea typeface="ＭＳ Ｐゴシック" charset="-128"/>
              </a:rPr>
              <a:t>の辺を取り除いてできるグラフを</a:t>
            </a:r>
            <a:r>
              <a:rPr lang="en-US" altLang="ja-JP" sz="2400" dirty="0">
                <a:latin typeface="ＭＳ Ｐゴシック" pitchFamily="50" charset="-128"/>
              </a:rPr>
              <a:t>G’</a:t>
            </a:r>
            <a:r>
              <a:rPr lang="ja-JP" altLang="en-US" sz="2400" dirty="0">
                <a:ea typeface="ＭＳ Ｐゴシック" charset="-128"/>
              </a:rPr>
              <a:t>とする．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2" name="直線コネクタ 11"/>
          <p:cNvCxnSpPr/>
          <p:nvPr/>
        </p:nvCxnSpPr>
        <p:spPr bwMode="auto">
          <a:xfrm flipV="1">
            <a:off x="3560763" y="4733925"/>
            <a:ext cx="858837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4419600" y="4733925"/>
            <a:ext cx="823913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endCxn id="25" idx="0"/>
          </p:cNvCxnSpPr>
          <p:nvPr/>
        </p:nvCxnSpPr>
        <p:spPr bwMode="auto">
          <a:xfrm rot="5400000">
            <a:off x="3164681" y="5612607"/>
            <a:ext cx="7921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 bwMode="auto">
          <a:xfrm>
            <a:off x="3560763" y="6078538"/>
            <a:ext cx="858837" cy="481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 bwMode="auto">
          <a:xfrm flipV="1">
            <a:off x="4419600" y="6078538"/>
            <a:ext cx="823913" cy="481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 bwMode="auto">
          <a:xfrm rot="5400000">
            <a:off x="4812506" y="5647532"/>
            <a:ext cx="8620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 bwMode="auto">
          <a:xfrm>
            <a:off x="3492500" y="5146675"/>
            <a:ext cx="136525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4351338" y="4664075"/>
            <a:ext cx="136525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75250" y="5146675"/>
            <a:ext cx="138113" cy="138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3492500" y="6008688"/>
            <a:ext cx="136525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円/楕円 25"/>
          <p:cNvSpPr/>
          <p:nvPr/>
        </p:nvSpPr>
        <p:spPr bwMode="auto">
          <a:xfrm>
            <a:off x="4351338" y="6491288"/>
            <a:ext cx="136525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 bwMode="auto">
          <a:xfrm>
            <a:off x="5175250" y="6008688"/>
            <a:ext cx="138113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2" name="直線コネクタ 31"/>
          <p:cNvCxnSpPr>
            <a:endCxn id="24" idx="2"/>
          </p:cNvCxnSpPr>
          <p:nvPr/>
        </p:nvCxnSpPr>
        <p:spPr bwMode="auto">
          <a:xfrm>
            <a:off x="3546475" y="5208588"/>
            <a:ext cx="1628775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5945188" y="5138738"/>
            <a:ext cx="139700" cy="13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5530850" y="4664075"/>
            <a:ext cx="138113" cy="1397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6" name="直線コネクタ 45"/>
          <p:cNvCxnSpPr>
            <a:endCxn id="26" idx="1"/>
          </p:cNvCxnSpPr>
          <p:nvPr/>
        </p:nvCxnSpPr>
        <p:spPr bwMode="auto">
          <a:xfrm rot="16200000" flipH="1">
            <a:off x="3329782" y="5471319"/>
            <a:ext cx="1293812" cy="787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endCxn id="24" idx="3"/>
          </p:cNvCxnSpPr>
          <p:nvPr/>
        </p:nvCxnSpPr>
        <p:spPr bwMode="auto">
          <a:xfrm rot="5400000" flipH="1" flipV="1">
            <a:off x="4167188" y="5532437"/>
            <a:ext cx="1296988" cy="760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36" name="角丸四角形 35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7" name="左右矢印 36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2363" name="テキスト ボックス 40"/>
          <p:cNvSpPr txBox="1">
            <a:spLocks noChangeArrowheads="1"/>
          </p:cNvSpPr>
          <p:nvPr/>
        </p:nvSpPr>
        <p:spPr bwMode="auto">
          <a:xfrm>
            <a:off x="5651500" y="6135688"/>
            <a:ext cx="493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G’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336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の任意の連結成分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に対し；</a:t>
            </a:r>
            <a:endParaRPr lang="en-US" altLang="ja-JP" sz="2400" dirty="0">
              <a:latin typeface="+mn-lt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ea typeface="ＭＳ Ｐゴシック" charset="-128"/>
              </a:rPr>
              <a:t> (1) V(C) </a:t>
            </a:r>
            <a:r>
              <a:rPr lang="ja-JP" altLang="en-US" sz="2400" dirty="0">
                <a:ea typeface="ＭＳ Ｐゴシック" charset="-128"/>
              </a:rPr>
              <a:t>∩ </a:t>
            </a:r>
            <a:r>
              <a:rPr lang="en-US" altLang="ja-JP" sz="2400" dirty="0">
                <a:ea typeface="ＭＳ Ｐゴシック" charset="-128"/>
              </a:rPr>
              <a:t>V(H)</a:t>
            </a:r>
            <a:r>
              <a:rPr lang="ja-JP" altLang="en-US" sz="2400" dirty="0">
                <a:ea typeface="ＭＳ Ｐゴシック" charset="-128"/>
              </a:rPr>
              <a:t> ≠ ∅ 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ea typeface="ＭＳ Ｐゴシック" charset="-128"/>
              </a:rPr>
              <a:t>　</a:t>
            </a:r>
            <a:r>
              <a:rPr lang="en-US" altLang="ja-JP" sz="2400" dirty="0">
                <a:ea typeface="ＭＳ Ｐゴシック" charset="-128"/>
              </a:rPr>
              <a:t> (2) |H| </a:t>
            </a:r>
            <a:r>
              <a:rPr lang="ja-JP" altLang="en-US" sz="2400" dirty="0">
                <a:ea typeface="ＭＳ Ｐゴシック" charset="-128"/>
              </a:rPr>
              <a:t>≧ </a:t>
            </a:r>
            <a:r>
              <a:rPr lang="en-US" altLang="ja-JP" sz="2400" dirty="0">
                <a:ea typeface="ＭＳ Ｐゴシック" charset="-128"/>
              </a:rPr>
              <a:t>2 </a:t>
            </a:r>
            <a:r>
              <a:rPr lang="ja-JP" altLang="en-US" sz="2400" dirty="0">
                <a:ea typeface="ＭＳ Ｐゴシック" charset="-128"/>
              </a:rPr>
              <a:t>ならば</a:t>
            </a:r>
            <a:r>
              <a:rPr lang="en-US" altLang="ja-JP" sz="2400" dirty="0">
                <a:ea typeface="ＭＳ Ｐゴシック" charset="-128"/>
              </a:rPr>
              <a:t>H</a:t>
            </a:r>
            <a:r>
              <a:rPr lang="ja-JP" altLang="en-US" sz="2400" dirty="0">
                <a:ea typeface="ＭＳ Ｐゴシック" charset="-128"/>
              </a:rPr>
              <a:t>がオイラー回路を含む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 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0713" y="4149725"/>
            <a:ext cx="7912100" cy="14398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1" name="角丸四角形 10"/>
          <p:cNvSpPr/>
          <p:nvPr/>
        </p:nvSpPr>
        <p:spPr>
          <a:xfrm>
            <a:off x="7019925" y="3860800"/>
            <a:ext cx="1081088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Claim</a:t>
            </a:r>
          </a:p>
        </p:txBody>
      </p:sp>
      <p:sp>
        <p:nvSpPr>
          <p:cNvPr id="12" name="左右矢印 11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438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(1)</a:t>
            </a:r>
            <a:r>
              <a:rPr lang="ja-JP" altLang="en-US" sz="2400" dirty="0">
                <a:latin typeface="+mn-lt"/>
                <a:ea typeface="+mn-ea"/>
              </a:rPr>
              <a:t>の証明：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 G’</a:t>
            </a:r>
            <a:r>
              <a:rPr lang="ja-JP" altLang="en-US" sz="2400" dirty="0">
                <a:latin typeface="+mn-lt"/>
                <a:ea typeface="+mn-ea"/>
              </a:rPr>
              <a:t>の連結成分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に対し，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が連結グラフであることより，</a:t>
            </a:r>
            <a:r>
              <a:rPr lang="en-US" altLang="ja-JP" sz="2400" dirty="0">
                <a:ea typeface="ＭＳ Ｐゴシック" charset="-128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ea typeface="ＭＳ Ｐゴシック" charset="-128"/>
              </a:rPr>
              <a:t>　</a:t>
            </a:r>
            <a:r>
              <a:rPr lang="en-US" altLang="ja-JP" sz="2400" dirty="0">
                <a:ea typeface="ＭＳ Ｐゴシック" charset="-128"/>
              </a:rPr>
              <a:t>V(C) </a:t>
            </a:r>
            <a:r>
              <a:rPr lang="ja-JP" altLang="en-US" sz="2400" dirty="0">
                <a:ea typeface="ＭＳ Ｐゴシック" charset="-128"/>
              </a:rPr>
              <a:t>∩ </a:t>
            </a:r>
            <a:r>
              <a:rPr lang="en-US" altLang="ja-JP" sz="2400" dirty="0">
                <a:ea typeface="ＭＳ Ｐゴシック" charset="-128"/>
              </a:rPr>
              <a:t>V(H)</a:t>
            </a:r>
            <a:r>
              <a:rPr lang="ja-JP" altLang="en-US" sz="2400" dirty="0">
                <a:ea typeface="ＭＳ Ｐゴシック" charset="-128"/>
              </a:rPr>
              <a:t> ≠ ∅．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0713" y="4149725"/>
            <a:ext cx="7912100" cy="23749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1" name="角丸四角形 10"/>
          <p:cNvSpPr/>
          <p:nvPr/>
        </p:nvSpPr>
        <p:spPr>
          <a:xfrm>
            <a:off x="6516688" y="3860800"/>
            <a:ext cx="1943100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Claim</a:t>
            </a:r>
            <a:r>
              <a:rPr lang="ja-JP" altLang="en-US" sz="2400" dirty="0">
                <a:solidFill>
                  <a:schemeClr val="tx1"/>
                </a:solidFill>
              </a:rPr>
              <a:t>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508625" y="4652963"/>
            <a:ext cx="8636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6732588" y="4437063"/>
            <a:ext cx="792162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516688" y="5202238"/>
            <a:ext cx="1008062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4398" name="テキスト ボックス 40"/>
          <p:cNvSpPr txBox="1">
            <a:spLocks noChangeArrowheads="1"/>
          </p:cNvSpPr>
          <p:nvPr/>
        </p:nvSpPr>
        <p:spPr bwMode="auto">
          <a:xfrm>
            <a:off x="5692775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44399" name="テキスト ボックス 40"/>
          <p:cNvSpPr txBox="1">
            <a:spLocks noChangeArrowheads="1"/>
          </p:cNvSpPr>
          <p:nvPr/>
        </p:nvSpPr>
        <p:spPr bwMode="auto">
          <a:xfrm>
            <a:off x="6889750" y="447675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44400" name="テキスト ボックス 40"/>
          <p:cNvSpPr txBox="1">
            <a:spLocks noChangeArrowheads="1"/>
          </p:cNvSpPr>
          <p:nvPr/>
        </p:nvSpPr>
        <p:spPr bwMode="auto">
          <a:xfrm>
            <a:off x="6799263" y="5157788"/>
            <a:ext cx="536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 bwMode="auto">
          <a:xfrm>
            <a:off x="7885113" y="5048250"/>
            <a:ext cx="96837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4402" name="テキスト ボックス 40"/>
          <p:cNvSpPr txBox="1">
            <a:spLocks noChangeArrowheads="1"/>
          </p:cNvSpPr>
          <p:nvPr/>
        </p:nvSpPr>
        <p:spPr bwMode="auto">
          <a:xfrm>
            <a:off x="7740650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23" name="左右矢印 22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4404" name="テキスト ボックス 40"/>
          <p:cNvSpPr txBox="1">
            <a:spLocks noChangeArrowheads="1"/>
          </p:cNvSpPr>
          <p:nvPr/>
        </p:nvSpPr>
        <p:spPr bwMode="auto">
          <a:xfrm>
            <a:off x="4664075" y="5229225"/>
            <a:ext cx="163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G’=G-E(C)</a:t>
            </a:r>
          </a:p>
        </p:txBody>
      </p:sp>
    </p:spTree>
  </p:cSld>
  <p:clrMapOvr>
    <a:masterClrMapping/>
  </p:clrMapOvr>
  <p:transition advTm="14149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541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(1)</a:t>
            </a:r>
            <a:r>
              <a:rPr lang="ja-JP" altLang="en-US" sz="2400" dirty="0">
                <a:latin typeface="+mn-lt"/>
                <a:ea typeface="+mn-ea"/>
              </a:rPr>
              <a:t>の証明：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に対し，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が連結グラフであることより，</a:t>
            </a:r>
            <a:r>
              <a:rPr lang="en-US" altLang="ja-JP" sz="2400" dirty="0">
                <a:ea typeface="ＭＳ Ｐゴシック" charset="-128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ea typeface="ＭＳ Ｐゴシック" charset="-128"/>
              </a:rPr>
              <a:t>　</a:t>
            </a:r>
            <a:r>
              <a:rPr lang="en-US" altLang="ja-JP" sz="2400" dirty="0">
                <a:ea typeface="ＭＳ Ｐゴシック" charset="-128"/>
              </a:rPr>
              <a:t>V(C) </a:t>
            </a:r>
            <a:r>
              <a:rPr lang="ja-JP" altLang="en-US" sz="2400" dirty="0">
                <a:ea typeface="ＭＳ Ｐゴシック" charset="-128"/>
              </a:rPr>
              <a:t>∩ </a:t>
            </a:r>
            <a:r>
              <a:rPr lang="en-US" altLang="ja-JP" sz="2400" dirty="0">
                <a:ea typeface="ＭＳ Ｐゴシック" charset="-128"/>
              </a:rPr>
              <a:t>V(H)</a:t>
            </a:r>
            <a:r>
              <a:rPr lang="ja-JP" altLang="en-US" sz="2400" dirty="0">
                <a:ea typeface="ＭＳ Ｐゴシック" charset="-128"/>
              </a:rPr>
              <a:t> ≠ ∅．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0713" y="4149725"/>
            <a:ext cx="7912100" cy="23749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1" name="角丸四角形 10"/>
          <p:cNvSpPr/>
          <p:nvPr/>
        </p:nvSpPr>
        <p:spPr>
          <a:xfrm>
            <a:off x="6516688" y="3860800"/>
            <a:ext cx="1943100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Claim</a:t>
            </a:r>
            <a:r>
              <a:rPr lang="ja-JP" altLang="en-US" sz="2400" dirty="0">
                <a:solidFill>
                  <a:schemeClr val="tx1"/>
                </a:solidFill>
              </a:rPr>
              <a:t>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508625" y="4652963"/>
            <a:ext cx="8636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6732588" y="4437063"/>
            <a:ext cx="792162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516688" y="5202238"/>
            <a:ext cx="1008062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5422" name="テキスト ボックス 40"/>
          <p:cNvSpPr txBox="1">
            <a:spLocks noChangeArrowheads="1"/>
          </p:cNvSpPr>
          <p:nvPr/>
        </p:nvSpPr>
        <p:spPr bwMode="auto">
          <a:xfrm>
            <a:off x="5692775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45423" name="テキスト ボックス 40"/>
          <p:cNvSpPr txBox="1">
            <a:spLocks noChangeArrowheads="1"/>
          </p:cNvSpPr>
          <p:nvPr/>
        </p:nvSpPr>
        <p:spPr bwMode="auto">
          <a:xfrm>
            <a:off x="6889750" y="447675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45424" name="テキスト ボックス 40"/>
          <p:cNvSpPr txBox="1">
            <a:spLocks noChangeArrowheads="1"/>
          </p:cNvSpPr>
          <p:nvPr/>
        </p:nvSpPr>
        <p:spPr bwMode="auto">
          <a:xfrm>
            <a:off x="6799263" y="5157788"/>
            <a:ext cx="536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45425" name="テキスト ボックス 40"/>
          <p:cNvSpPr txBox="1">
            <a:spLocks noChangeArrowheads="1"/>
          </p:cNvSpPr>
          <p:nvPr/>
        </p:nvSpPr>
        <p:spPr bwMode="auto">
          <a:xfrm>
            <a:off x="5430838" y="5732463"/>
            <a:ext cx="447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E(C)</a:t>
            </a:r>
            <a:r>
              <a:rPr lang="ja-JP" altLang="en-US" sz="2400">
                <a:latin typeface="ＭＳ Ｐゴシック" pitchFamily="50" charset="-128"/>
              </a:rPr>
              <a:t>を戻すと連結</a:t>
            </a:r>
            <a:endParaRPr lang="en-US" altLang="ja-JP" sz="2400">
              <a:latin typeface="ＭＳ Ｐゴシック" pitchFamily="50" charset="-128"/>
            </a:endParaRPr>
          </a:p>
          <a:p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145426" name="テキスト ボックス 40"/>
          <p:cNvSpPr txBox="1">
            <a:spLocks noChangeArrowheads="1"/>
          </p:cNvSpPr>
          <p:nvPr/>
        </p:nvSpPr>
        <p:spPr bwMode="auto">
          <a:xfrm>
            <a:off x="4664075" y="5229225"/>
            <a:ext cx="163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G’=G-E(C)</a:t>
            </a:r>
          </a:p>
        </p:txBody>
      </p:sp>
      <p:sp>
        <p:nvSpPr>
          <p:cNvPr id="22" name="円/楕円 21"/>
          <p:cNvSpPr>
            <a:spLocks noChangeAspect="1"/>
          </p:cNvSpPr>
          <p:nvPr/>
        </p:nvSpPr>
        <p:spPr bwMode="auto">
          <a:xfrm>
            <a:off x="7885113" y="5048250"/>
            <a:ext cx="96837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5428" name="テキスト ボックス 40"/>
          <p:cNvSpPr txBox="1">
            <a:spLocks noChangeArrowheads="1"/>
          </p:cNvSpPr>
          <p:nvPr/>
        </p:nvSpPr>
        <p:spPr bwMode="auto">
          <a:xfrm>
            <a:off x="7740650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24" name="左右矢印 23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643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(1)</a:t>
            </a:r>
            <a:r>
              <a:rPr lang="ja-JP" altLang="en-US" sz="2400" dirty="0">
                <a:latin typeface="+mn-lt"/>
                <a:ea typeface="+mn-ea"/>
              </a:rPr>
              <a:t>の証明：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に対し，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が連結グラフであることより，</a:t>
            </a:r>
            <a:r>
              <a:rPr lang="en-US" altLang="ja-JP" sz="2400" dirty="0">
                <a:ea typeface="ＭＳ Ｐゴシック" charset="-128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ea typeface="ＭＳ Ｐゴシック" charset="-128"/>
              </a:rPr>
              <a:t>　</a:t>
            </a:r>
            <a:r>
              <a:rPr lang="en-US" altLang="ja-JP" sz="2400" dirty="0">
                <a:ea typeface="ＭＳ Ｐゴシック" charset="-128"/>
              </a:rPr>
              <a:t>V(C) </a:t>
            </a:r>
            <a:r>
              <a:rPr lang="ja-JP" altLang="en-US" sz="2400" dirty="0">
                <a:ea typeface="ＭＳ Ｐゴシック" charset="-128"/>
              </a:rPr>
              <a:t>∩ </a:t>
            </a:r>
            <a:r>
              <a:rPr lang="en-US" altLang="ja-JP" sz="2400" dirty="0">
                <a:ea typeface="ＭＳ Ｐゴシック" charset="-128"/>
              </a:rPr>
              <a:t>V(H)</a:t>
            </a:r>
            <a:r>
              <a:rPr lang="ja-JP" altLang="en-US" sz="2400" dirty="0">
                <a:ea typeface="ＭＳ Ｐゴシック" charset="-128"/>
              </a:rPr>
              <a:t> ≠ ∅．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0713" y="4149725"/>
            <a:ext cx="7912100" cy="23749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1" name="角丸四角形 10"/>
          <p:cNvSpPr/>
          <p:nvPr/>
        </p:nvSpPr>
        <p:spPr>
          <a:xfrm>
            <a:off x="6516688" y="3860800"/>
            <a:ext cx="1943100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Claim</a:t>
            </a:r>
            <a:r>
              <a:rPr lang="ja-JP" altLang="en-US" sz="2400" dirty="0">
                <a:solidFill>
                  <a:schemeClr val="tx1"/>
                </a:solidFill>
              </a:rPr>
              <a:t>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508625" y="4652963"/>
            <a:ext cx="8636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6732588" y="4437063"/>
            <a:ext cx="792162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516688" y="5202238"/>
            <a:ext cx="1008062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6446" name="テキスト ボックス 40"/>
          <p:cNvSpPr txBox="1">
            <a:spLocks noChangeArrowheads="1"/>
          </p:cNvSpPr>
          <p:nvPr/>
        </p:nvSpPr>
        <p:spPr bwMode="auto">
          <a:xfrm>
            <a:off x="5692775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46447" name="テキスト ボックス 40"/>
          <p:cNvSpPr txBox="1">
            <a:spLocks noChangeArrowheads="1"/>
          </p:cNvSpPr>
          <p:nvPr/>
        </p:nvSpPr>
        <p:spPr bwMode="auto">
          <a:xfrm>
            <a:off x="6889750" y="447675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46448" name="テキスト ボックス 40"/>
          <p:cNvSpPr txBox="1">
            <a:spLocks noChangeArrowheads="1"/>
          </p:cNvSpPr>
          <p:nvPr/>
        </p:nvSpPr>
        <p:spPr bwMode="auto">
          <a:xfrm>
            <a:off x="6799263" y="5157788"/>
            <a:ext cx="536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46449" name="テキスト ボックス 40"/>
          <p:cNvSpPr txBox="1">
            <a:spLocks noChangeArrowheads="1"/>
          </p:cNvSpPr>
          <p:nvPr/>
        </p:nvSpPr>
        <p:spPr bwMode="auto">
          <a:xfrm>
            <a:off x="5430838" y="5732463"/>
            <a:ext cx="44704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>
                <a:latin typeface="ＭＳ Ｐゴシック" pitchFamily="50" charset="-128"/>
              </a:rPr>
              <a:t>E(C)</a:t>
            </a:r>
            <a:r>
              <a:rPr lang="ja-JP" altLang="en-US" sz="2400" dirty="0">
                <a:latin typeface="ＭＳ Ｐゴシック" pitchFamily="50" charset="-128"/>
              </a:rPr>
              <a:t>を戻すと連結</a:t>
            </a:r>
            <a:endParaRPr lang="en-US" altLang="ja-JP" sz="2400" dirty="0">
              <a:latin typeface="ＭＳ Ｐゴシック" pitchFamily="50" charset="-128"/>
            </a:endParaRPr>
          </a:p>
          <a:p>
            <a:r>
              <a:rPr lang="ja-JP" altLang="en-US" sz="2400" dirty="0">
                <a:latin typeface="ＭＳ Ｐゴシック" pitchFamily="50" charset="-128"/>
              </a:rPr>
              <a:t>∴ </a:t>
            </a:r>
            <a:r>
              <a:rPr lang="en-US" altLang="ja-JP" sz="2400" dirty="0">
                <a:latin typeface="ＭＳ Ｐゴシック" pitchFamily="50" charset="-128"/>
              </a:rPr>
              <a:t>V(C) </a:t>
            </a:r>
            <a:r>
              <a:rPr lang="ja-JP" altLang="en-US" sz="2400" dirty="0">
                <a:latin typeface="ＭＳ Ｐゴシック" pitchFamily="50" charset="-128"/>
              </a:rPr>
              <a:t>∩ </a:t>
            </a:r>
            <a:r>
              <a:rPr lang="en-US" altLang="ja-JP" sz="2400" dirty="0">
                <a:latin typeface="ＭＳ Ｐゴシック" pitchFamily="50" charset="-128"/>
              </a:rPr>
              <a:t>V(Hi)</a:t>
            </a:r>
            <a:r>
              <a:rPr lang="ja-JP" altLang="en-US" sz="2400" dirty="0">
                <a:latin typeface="ＭＳ Ｐゴシック" pitchFamily="50" charset="-128"/>
              </a:rPr>
              <a:t>≠ ∅</a:t>
            </a:r>
            <a:r>
              <a:rPr lang="en-US" altLang="ja-JP" sz="2400" dirty="0">
                <a:latin typeface="ＭＳ Ｐゴシック" pitchFamily="50" charset="-128"/>
              </a:rPr>
              <a:t> </a:t>
            </a:r>
          </a:p>
          <a:p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146450" name="テキスト ボックス 40"/>
          <p:cNvSpPr txBox="1">
            <a:spLocks noChangeArrowheads="1"/>
          </p:cNvSpPr>
          <p:nvPr/>
        </p:nvSpPr>
        <p:spPr bwMode="auto">
          <a:xfrm>
            <a:off x="5140325" y="5229225"/>
            <a:ext cx="395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G</a:t>
            </a:r>
          </a:p>
        </p:txBody>
      </p:sp>
      <p:cxnSp>
        <p:nvCxnSpPr>
          <p:cNvPr id="33" name="直線コネクタ 32"/>
          <p:cNvCxnSpPr>
            <a:stCxn id="25" idx="5"/>
            <a:endCxn id="23" idx="5"/>
          </p:cNvCxnSpPr>
          <p:nvPr/>
        </p:nvCxnSpPr>
        <p:spPr>
          <a:xfrm rot="16200000" flipH="1">
            <a:off x="6276182" y="4853781"/>
            <a:ext cx="431800" cy="5032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25" idx="4"/>
            <a:endCxn id="24" idx="6"/>
          </p:cNvCxnSpPr>
          <p:nvPr/>
        </p:nvCxnSpPr>
        <p:spPr>
          <a:xfrm rot="16200000" flipH="1">
            <a:off x="6149182" y="4961731"/>
            <a:ext cx="522288" cy="409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24" idx="6"/>
            <a:endCxn id="27" idx="2"/>
          </p:cNvCxnSpPr>
          <p:nvPr/>
        </p:nvCxnSpPr>
        <p:spPr>
          <a:xfrm flipV="1">
            <a:off x="6615113" y="5356225"/>
            <a:ext cx="714375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4" idx="5"/>
            <a:endCxn id="26" idx="4"/>
          </p:cNvCxnSpPr>
          <p:nvPr/>
        </p:nvCxnSpPr>
        <p:spPr>
          <a:xfrm rot="5400000" flipH="1">
            <a:off x="7512844" y="4687094"/>
            <a:ext cx="371475" cy="5381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26" idx="6"/>
            <a:endCxn id="22" idx="6"/>
          </p:cNvCxnSpPr>
          <p:nvPr/>
        </p:nvCxnSpPr>
        <p:spPr>
          <a:xfrm flipH="1">
            <a:off x="6996113" y="4714875"/>
            <a:ext cx="482600" cy="730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2" idx="6"/>
            <a:endCxn id="23" idx="3"/>
          </p:cNvCxnSpPr>
          <p:nvPr/>
        </p:nvCxnSpPr>
        <p:spPr>
          <a:xfrm flipH="1">
            <a:off x="6673850" y="4787900"/>
            <a:ext cx="322263" cy="533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>
            <a:spLocks noChangeAspect="1"/>
          </p:cNvSpPr>
          <p:nvPr/>
        </p:nvSpPr>
        <p:spPr bwMode="auto">
          <a:xfrm>
            <a:off x="7380288" y="4660900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 bwMode="auto">
          <a:xfrm>
            <a:off x="6516688" y="5373688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>
            <a:spLocks noChangeAspect="1"/>
          </p:cNvSpPr>
          <p:nvPr/>
        </p:nvSpPr>
        <p:spPr bwMode="auto">
          <a:xfrm>
            <a:off x="6659563" y="5229225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 bwMode="auto">
          <a:xfrm>
            <a:off x="6156325" y="47974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6461" name="テキスト ボックス 40"/>
          <p:cNvSpPr txBox="1">
            <a:spLocks noChangeArrowheads="1"/>
          </p:cNvSpPr>
          <p:nvPr/>
        </p:nvSpPr>
        <p:spPr bwMode="auto">
          <a:xfrm>
            <a:off x="7740650" y="4622800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cxnSp>
        <p:nvCxnSpPr>
          <p:cNvPr id="57" name="直線コネクタ 56"/>
          <p:cNvCxnSpPr/>
          <p:nvPr/>
        </p:nvCxnSpPr>
        <p:spPr>
          <a:xfrm rot="5400000">
            <a:off x="7554119" y="4918869"/>
            <a:ext cx="276225" cy="6080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>
            <a:spLocks noChangeAspect="1"/>
          </p:cNvSpPr>
          <p:nvPr/>
        </p:nvSpPr>
        <p:spPr bwMode="auto">
          <a:xfrm>
            <a:off x="7329488" y="5300663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4" name="円/楕円 53"/>
          <p:cNvSpPr>
            <a:spLocks noChangeAspect="1"/>
          </p:cNvSpPr>
          <p:nvPr/>
        </p:nvSpPr>
        <p:spPr bwMode="auto">
          <a:xfrm>
            <a:off x="7885113" y="5048250"/>
            <a:ext cx="96837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 bwMode="auto">
          <a:xfrm>
            <a:off x="6897688" y="47339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9" name="左右矢印 58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745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(2)</a:t>
            </a:r>
            <a:r>
              <a:rPr lang="ja-JP" altLang="en-US" sz="2400" dirty="0">
                <a:latin typeface="+mn-lt"/>
                <a:ea typeface="+mn-ea"/>
              </a:rPr>
              <a:t>の証明：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に対し，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の全ての頂点の次数は偶数で</a:t>
            </a:r>
            <a:r>
              <a:rPr lang="en-US" altLang="ja-JP" sz="2400" dirty="0">
                <a:latin typeface="+mn-lt"/>
                <a:ea typeface="+mn-ea"/>
              </a:rPr>
              <a:t>|E(H)|&lt;|E(G)|</a:t>
            </a:r>
            <a:r>
              <a:rPr lang="ja-JP" altLang="en-US" sz="2400" dirty="0">
                <a:latin typeface="+mn-lt"/>
                <a:ea typeface="+mn-ea"/>
              </a:rPr>
              <a:t>なので，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|H| </a:t>
            </a:r>
            <a:r>
              <a:rPr lang="ja-JP" altLang="en-US" sz="2400" dirty="0">
                <a:latin typeface="+mn-lt"/>
                <a:ea typeface="+mn-ea"/>
              </a:rPr>
              <a:t>≧ </a:t>
            </a:r>
            <a:r>
              <a:rPr lang="en-US" altLang="ja-JP" sz="2400" dirty="0">
                <a:latin typeface="+mn-lt"/>
                <a:ea typeface="+mn-ea"/>
              </a:rPr>
              <a:t>2 </a:t>
            </a:r>
            <a:r>
              <a:rPr lang="ja-JP" altLang="en-US" sz="2400" dirty="0">
                <a:latin typeface="+mn-lt"/>
                <a:ea typeface="+mn-ea"/>
              </a:rPr>
              <a:t>ならば帰納法の仮定を適用することができ，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 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がオイラー回路を含むことが分かる．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20713" y="4149725"/>
            <a:ext cx="7912100" cy="18716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1" name="角丸四角形 10"/>
          <p:cNvSpPr/>
          <p:nvPr/>
        </p:nvSpPr>
        <p:spPr>
          <a:xfrm>
            <a:off x="6516688" y="3860800"/>
            <a:ext cx="1943100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Claim</a:t>
            </a:r>
            <a:r>
              <a:rPr lang="ja-JP" altLang="en-US" sz="2400" dirty="0">
                <a:solidFill>
                  <a:schemeClr val="tx1"/>
                </a:solidFill>
              </a:rPr>
              <a:t>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左右矢印 11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848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のオイラー回路の構成手順：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1.</a:t>
            </a:r>
            <a:r>
              <a:rPr lang="ja-JP" altLang="en-US" sz="2400" dirty="0">
                <a:latin typeface="+mn-lt"/>
                <a:ea typeface="+mn-ea"/>
              </a:rPr>
              <a:t>　閉路</a:t>
            </a:r>
            <a:r>
              <a:rPr lang="en-US" altLang="ja-JP" sz="2400" dirty="0">
                <a:latin typeface="+mn-lt"/>
                <a:ea typeface="+mn-ea"/>
              </a:rPr>
              <a:t>C</a:t>
            </a:r>
            <a:r>
              <a:rPr lang="ja-JP" altLang="en-US" sz="2400" dirty="0">
                <a:latin typeface="+mn-lt"/>
                <a:ea typeface="+mn-ea"/>
              </a:rPr>
              <a:t>の辺を</a:t>
            </a:r>
            <a:r>
              <a:rPr lang="en-US" altLang="ja-JP" sz="2400" dirty="0">
                <a:latin typeface="+mn-lt"/>
                <a:ea typeface="+mn-ea"/>
              </a:rPr>
              <a:t>1</a:t>
            </a:r>
            <a:r>
              <a:rPr lang="ja-JP" altLang="en-US" sz="2400" dirty="0">
                <a:latin typeface="+mn-lt"/>
                <a:ea typeface="+mn-ea"/>
              </a:rPr>
              <a:t>周するまで辿っていく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2.</a:t>
            </a:r>
            <a:r>
              <a:rPr lang="ja-JP" altLang="en-US" sz="2400" dirty="0">
                <a:latin typeface="+mn-lt"/>
                <a:ea typeface="+mn-ea"/>
              </a:rPr>
              <a:t>　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の孤立点ではない連結成分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の頂点が初めて現れたら，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</a:t>
            </a:r>
            <a:r>
              <a:rPr lang="en-US" altLang="ja-JP" sz="2400" dirty="0">
                <a:latin typeface="+mn-lt"/>
                <a:ea typeface="+mn-ea"/>
              </a:rPr>
              <a:t>H</a:t>
            </a:r>
            <a:r>
              <a:rPr lang="ja-JP" altLang="en-US" sz="2400" dirty="0">
                <a:latin typeface="+mn-lt"/>
                <a:ea typeface="+mn-ea"/>
              </a:rPr>
              <a:t>のオイラー回路を辿ってその頂点まで戻り，</a:t>
            </a:r>
            <a:r>
              <a:rPr lang="en-US" altLang="ja-JP" sz="2400" dirty="0">
                <a:latin typeface="+mn-lt"/>
                <a:ea typeface="+mn-ea"/>
              </a:rPr>
              <a:t>1</a:t>
            </a:r>
            <a:r>
              <a:rPr lang="ja-JP" altLang="en-US" sz="2400" dirty="0">
                <a:latin typeface="+mn-lt"/>
                <a:ea typeface="+mn-ea"/>
              </a:rPr>
              <a:t>に戻る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2" name="左右矢印 11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4950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オイラー回路の構成手順：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348038" y="4826000"/>
            <a:ext cx="863600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572000" y="4610100"/>
            <a:ext cx="792163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356100" y="5375275"/>
            <a:ext cx="1008063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9516" name="テキスト ボックス 40"/>
          <p:cNvSpPr txBox="1">
            <a:spLocks noChangeArrowheads="1"/>
          </p:cNvSpPr>
          <p:nvPr/>
        </p:nvSpPr>
        <p:spPr bwMode="auto">
          <a:xfrm>
            <a:off x="3532188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49517" name="テキスト ボックス 40"/>
          <p:cNvSpPr txBox="1">
            <a:spLocks noChangeArrowheads="1"/>
          </p:cNvSpPr>
          <p:nvPr/>
        </p:nvSpPr>
        <p:spPr bwMode="auto">
          <a:xfrm>
            <a:off x="4729163" y="465137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49518" name="テキスト ボックス 40"/>
          <p:cNvSpPr txBox="1">
            <a:spLocks noChangeArrowheads="1"/>
          </p:cNvSpPr>
          <p:nvPr/>
        </p:nvSpPr>
        <p:spPr bwMode="auto">
          <a:xfrm>
            <a:off x="4638675" y="53308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49519" name="テキスト ボックス 40"/>
          <p:cNvSpPr txBox="1">
            <a:spLocks noChangeArrowheads="1"/>
          </p:cNvSpPr>
          <p:nvPr/>
        </p:nvSpPr>
        <p:spPr bwMode="auto">
          <a:xfrm>
            <a:off x="2981325" y="5876925"/>
            <a:ext cx="3284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u</a:t>
            </a:r>
            <a:r>
              <a:rPr lang="ja-JP" altLang="en-US" sz="2400">
                <a:latin typeface="ＭＳ Ｐゴシック" pitchFamily="50" charset="-128"/>
              </a:rPr>
              <a:t>から閉路</a:t>
            </a:r>
            <a:r>
              <a:rPr lang="en-US" altLang="ja-JP" sz="2400">
                <a:latin typeface="ＭＳ Ｐゴシック" pitchFamily="50" charset="-128"/>
              </a:rPr>
              <a:t>C</a:t>
            </a:r>
            <a:r>
              <a:rPr lang="ja-JP" altLang="en-US" sz="2400">
                <a:latin typeface="ＭＳ Ｐゴシック" pitchFamily="50" charset="-128"/>
              </a:rPr>
              <a:t>を辿っていく</a:t>
            </a:r>
            <a:endParaRPr lang="en-US" altLang="ja-JP" sz="2400">
              <a:latin typeface="ＭＳ Ｐゴシック" pitchFamily="50" charset="-128"/>
            </a:endParaRPr>
          </a:p>
        </p:txBody>
      </p:sp>
      <p:cxnSp>
        <p:nvCxnSpPr>
          <p:cNvPr id="20" name="直線コネクタ 19"/>
          <p:cNvCxnSpPr>
            <a:stCxn id="33" idx="5"/>
            <a:endCxn id="32" idx="5"/>
          </p:cNvCxnSpPr>
          <p:nvPr/>
        </p:nvCxnSpPr>
        <p:spPr>
          <a:xfrm rot="16200000" flipH="1">
            <a:off x="4115594" y="5028406"/>
            <a:ext cx="431800" cy="5032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33" idx="4"/>
            <a:endCxn id="27" idx="6"/>
          </p:cNvCxnSpPr>
          <p:nvPr/>
        </p:nvCxnSpPr>
        <p:spPr>
          <a:xfrm rot="16200000" flipH="1">
            <a:off x="3989388" y="5135562"/>
            <a:ext cx="520700" cy="409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7" idx="6"/>
            <a:endCxn id="36" idx="2"/>
          </p:cNvCxnSpPr>
          <p:nvPr/>
        </p:nvCxnSpPr>
        <p:spPr>
          <a:xfrm flipV="1">
            <a:off x="4454525" y="5529263"/>
            <a:ext cx="714375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7" idx="5"/>
            <a:endCxn id="26" idx="4"/>
          </p:cNvCxnSpPr>
          <p:nvPr/>
        </p:nvCxnSpPr>
        <p:spPr>
          <a:xfrm rot="5400000" flipH="1">
            <a:off x="5353050" y="4859338"/>
            <a:ext cx="371475" cy="5397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26" idx="6"/>
            <a:endCxn id="38" idx="6"/>
          </p:cNvCxnSpPr>
          <p:nvPr/>
        </p:nvCxnSpPr>
        <p:spPr>
          <a:xfrm flipH="1">
            <a:off x="4835525" y="4889500"/>
            <a:ext cx="482600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38" idx="6"/>
            <a:endCxn id="32" idx="3"/>
          </p:cNvCxnSpPr>
          <p:nvPr/>
        </p:nvCxnSpPr>
        <p:spPr>
          <a:xfrm flipH="1">
            <a:off x="4514850" y="4960938"/>
            <a:ext cx="320675" cy="534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>
            <a:spLocks noChangeAspect="1"/>
          </p:cNvSpPr>
          <p:nvPr/>
        </p:nvSpPr>
        <p:spPr bwMode="auto">
          <a:xfrm>
            <a:off x="5219700" y="48355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 bwMode="auto">
          <a:xfrm>
            <a:off x="4356100" y="5546725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>
            <a:spLocks noChangeAspect="1"/>
          </p:cNvSpPr>
          <p:nvPr/>
        </p:nvSpPr>
        <p:spPr bwMode="auto">
          <a:xfrm>
            <a:off x="4500563" y="5402263"/>
            <a:ext cx="968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 bwMode="auto">
          <a:xfrm>
            <a:off x="3995738" y="4970463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9530" name="テキスト ボックス 40"/>
          <p:cNvSpPr txBox="1">
            <a:spLocks noChangeArrowheads="1"/>
          </p:cNvSpPr>
          <p:nvPr/>
        </p:nvSpPr>
        <p:spPr bwMode="auto">
          <a:xfrm>
            <a:off x="5580063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 rot="5400000">
            <a:off x="5395119" y="5093494"/>
            <a:ext cx="274637" cy="606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>
            <a:spLocks noChangeAspect="1"/>
          </p:cNvSpPr>
          <p:nvPr/>
        </p:nvSpPr>
        <p:spPr bwMode="auto">
          <a:xfrm>
            <a:off x="5168900" y="5475288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 bwMode="auto">
          <a:xfrm>
            <a:off x="5724525" y="5221288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 bwMode="auto">
          <a:xfrm>
            <a:off x="4737100" y="4906963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9535" name="テキスト ボックス 40"/>
          <p:cNvSpPr txBox="1">
            <a:spLocks noChangeArrowheads="1"/>
          </p:cNvSpPr>
          <p:nvPr/>
        </p:nvSpPr>
        <p:spPr bwMode="auto">
          <a:xfrm>
            <a:off x="3851275" y="4581525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u</a:t>
            </a:r>
          </a:p>
        </p:txBody>
      </p:sp>
      <p:sp>
        <p:nvSpPr>
          <p:cNvPr id="40" name="左右矢印 39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用語の説明（歩道，小道，道の復習）</a:t>
            </a:r>
          </a:p>
        </p:txBody>
      </p:sp>
      <p:sp>
        <p:nvSpPr>
          <p:cNvPr id="12288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0</a:t>
            </a:r>
            <a:r>
              <a:rPr lang="en-US" altLang="ja-JP" sz="2400" dirty="0">
                <a:latin typeface="Calibri" pitchFamily="34" charset="0"/>
                <a:ea typeface="+mn-ea"/>
              </a:rPr>
              <a:t>-x</a:t>
            </a:r>
            <a:r>
              <a:rPr lang="en-US" altLang="ja-JP" sz="1600" dirty="0">
                <a:latin typeface="Calibri" pitchFamily="34" charset="0"/>
                <a:ea typeface="+mn-ea"/>
              </a:rPr>
              <a:t>l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歩道：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e</a:t>
            </a:r>
            <a:r>
              <a:rPr lang="en-US" altLang="ja-JP" sz="16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=x</a:t>
            </a:r>
            <a:r>
              <a:rPr lang="en-US" altLang="ja-JP" dirty="0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i+1</a:t>
            </a:r>
            <a:r>
              <a:rPr lang="ja-JP" altLang="en-US" sz="24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dirty="0">
                <a:latin typeface="Calibri" pitchFamily="34" charset="0"/>
                <a:ea typeface="+mn-ea"/>
              </a:rPr>
              <a:t>E(G) (0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l-1)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のとき，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 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0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en-US" altLang="ja-JP" sz="1600" dirty="0">
                <a:latin typeface="Calibri" pitchFamily="34" charset="0"/>
                <a:ea typeface="+mn-ea"/>
              </a:rPr>
              <a:t>0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en-US" altLang="ja-JP" sz="1600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en-US" altLang="ja-JP" sz="16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l-1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en-US" altLang="ja-JP" sz="1600" dirty="0">
                <a:latin typeface="Calibri" pitchFamily="34" charset="0"/>
                <a:ea typeface="+mn-ea"/>
              </a:rPr>
              <a:t>l-1</a:t>
            </a: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l </a:t>
            </a:r>
            <a:r>
              <a:rPr lang="ja-JP" altLang="en-US" sz="2400" dirty="0">
                <a:latin typeface="Calibri" pitchFamily="34" charset="0"/>
                <a:ea typeface="+mn-ea"/>
              </a:rPr>
              <a:t>を，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を始点，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を終点とする 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歩道という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2</a:t>
            </a:r>
            <a:r>
              <a:rPr lang="ja-JP" altLang="en-US" sz="2400" dirty="0">
                <a:latin typeface="Calibri" pitchFamily="34" charset="0"/>
                <a:ea typeface="+mn-ea"/>
              </a:rPr>
              <a:t>点間を結ぶ辺が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本しかないときは，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1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・・・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l-1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 </a:t>
            </a:r>
            <a:r>
              <a:rPr lang="ja-JP" altLang="en-US" sz="2400" dirty="0">
                <a:latin typeface="Calibri" pitchFamily="34" charset="0"/>
                <a:ea typeface="+mn-ea"/>
              </a:rPr>
              <a:t>と表すことが多い</a:t>
            </a:r>
            <a:r>
              <a:rPr lang="en-US" altLang="ja-JP" sz="2400" dirty="0">
                <a:latin typeface="Calibri" pitchFamily="34" charset="0"/>
                <a:ea typeface="+mn-ea"/>
              </a:rPr>
              <a:t>.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                                          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左図での </a:t>
            </a:r>
            <a:r>
              <a:rPr lang="en-US" altLang="ja-JP" sz="2400" dirty="0">
                <a:latin typeface="Calibri" pitchFamily="34" charset="0"/>
                <a:ea typeface="+mn-ea"/>
              </a:rPr>
              <a:t>u-x </a:t>
            </a:r>
            <a:r>
              <a:rPr lang="ja-JP" altLang="en-US" sz="2400" dirty="0">
                <a:latin typeface="Calibri" pitchFamily="34" charset="0"/>
                <a:ea typeface="+mn-ea"/>
              </a:rPr>
              <a:t>歩道の例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uzuvwpowx</a:t>
            </a: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uvwpowx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uzyx</a:t>
            </a: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grpSp>
        <p:nvGrpSpPr>
          <p:cNvPr id="122885" name="グループ化 51"/>
          <p:cNvGrpSpPr>
            <a:grpSpLocks/>
          </p:cNvGrpSpPr>
          <p:nvPr/>
        </p:nvGrpSpPr>
        <p:grpSpPr bwMode="auto">
          <a:xfrm>
            <a:off x="250825" y="4097338"/>
            <a:ext cx="3148013" cy="2386012"/>
            <a:chOff x="4304917" y="3717032"/>
            <a:chExt cx="3147403" cy="2385157"/>
          </a:xfrm>
        </p:grpSpPr>
        <p:cxnSp>
          <p:nvCxnSpPr>
            <p:cNvPr id="7" name="直線コネクタ 6"/>
            <p:cNvCxnSpPr/>
            <p:nvPr/>
          </p:nvCxnSpPr>
          <p:spPr bwMode="auto">
            <a:xfrm flipV="1">
              <a:off x="4387451" y="3801139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 bwMode="auto">
            <a:xfrm>
              <a:off x="5430237" y="3801139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22" idx="0"/>
            </p:cNvCxnSpPr>
            <p:nvPr/>
          </p:nvCxnSpPr>
          <p:spPr bwMode="auto">
            <a:xfrm rot="5400000">
              <a:off x="3906610" y="4867558"/>
              <a:ext cx="9616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4387451" y="5432504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flipV="1">
              <a:off x="5430237" y="5432504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auto">
            <a:xfrm rot="5400000">
              <a:off x="5908861" y="4909611"/>
              <a:ext cx="1045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6" idx="1"/>
            </p:cNvCxnSpPr>
            <p:nvPr/>
          </p:nvCxnSpPr>
          <p:spPr bwMode="auto">
            <a:xfrm rot="16200000" flipV="1">
              <a:off x="6865889" y="3874896"/>
              <a:ext cx="453862" cy="4333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endCxn id="47" idx="3"/>
            </p:cNvCxnSpPr>
            <p:nvPr/>
          </p:nvCxnSpPr>
          <p:spPr bwMode="auto">
            <a:xfrm rot="5400000" flipH="1" flipV="1">
              <a:off x="6361168" y="3930443"/>
              <a:ext cx="514166" cy="3729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304917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347703" y="371703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6349221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304917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5347703" y="593556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6349221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1" idx="2"/>
            </p:cNvCxnSpPr>
            <p:nvPr/>
          </p:nvCxnSpPr>
          <p:spPr bwMode="auto">
            <a:xfrm>
              <a:off x="4371579" y="4377195"/>
              <a:ext cx="1977642" cy="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endCxn id="46" idx="2"/>
            </p:cNvCxnSpPr>
            <p:nvPr/>
          </p:nvCxnSpPr>
          <p:spPr bwMode="auto">
            <a:xfrm>
              <a:off x="6444452" y="4364500"/>
              <a:ext cx="839625" cy="12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円/楕円 45"/>
            <p:cNvSpPr/>
            <p:nvPr/>
          </p:nvSpPr>
          <p:spPr bwMode="auto">
            <a:xfrm>
              <a:off x="7284078" y="4293088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6779350" y="3717032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2886" name="テキスト ボックス 52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2887" name="テキスト ボックス 53"/>
          <p:cNvSpPr txBox="1">
            <a:spLocks noChangeArrowheads="1"/>
          </p:cNvSpPr>
          <p:nvPr/>
        </p:nvSpPr>
        <p:spPr bwMode="auto">
          <a:xfrm>
            <a:off x="1042988" y="3716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2888" name="テキスト ボックス 54"/>
          <p:cNvSpPr txBox="1">
            <a:spLocks noChangeArrowheads="1"/>
          </p:cNvSpPr>
          <p:nvPr/>
        </p:nvSpPr>
        <p:spPr bwMode="auto">
          <a:xfrm>
            <a:off x="2411413" y="47974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2889" name="テキスト ボックス 55"/>
          <p:cNvSpPr txBox="1">
            <a:spLocks noChangeArrowheads="1"/>
          </p:cNvSpPr>
          <p:nvPr/>
        </p:nvSpPr>
        <p:spPr bwMode="auto">
          <a:xfrm>
            <a:off x="2411413" y="56181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2890" name="テキスト ボックス 56"/>
          <p:cNvSpPr txBox="1">
            <a:spLocks noChangeArrowheads="1"/>
          </p:cNvSpPr>
          <p:nvPr/>
        </p:nvSpPr>
        <p:spPr bwMode="auto">
          <a:xfrm>
            <a:off x="1331913" y="63817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2891" name="テキスト ボックス 57"/>
          <p:cNvSpPr txBox="1">
            <a:spLocks noChangeArrowheads="1"/>
          </p:cNvSpPr>
          <p:nvPr/>
        </p:nvSpPr>
        <p:spPr bwMode="auto">
          <a:xfrm>
            <a:off x="-36513" y="56911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2892" name="テキスト ボックス 58"/>
          <p:cNvSpPr txBox="1">
            <a:spLocks noChangeArrowheads="1"/>
          </p:cNvSpPr>
          <p:nvPr/>
        </p:nvSpPr>
        <p:spPr bwMode="auto">
          <a:xfrm>
            <a:off x="3208338" y="47974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sp>
        <p:nvSpPr>
          <p:cNvPr id="122893" name="テキスト ボックス 59"/>
          <p:cNvSpPr txBox="1">
            <a:spLocks noChangeArrowheads="1"/>
          </p:cNvSpPr>
          <p:nvPr/>
        </p:nvSpPr>
        <p:spPr bwMode="auto">
          <a:xfrm>
            <a:off x="2847975" y="3746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053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オイラー回路の構成手順：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348038" y="4826000"/>
            <a:ext cx="863600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572000" y="4610100"/>
            <a:ext cx="792163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356100" y="5375275"/>
            <a:ext cx="1008063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0540" name="テキスト ボックス 40"/>
          <p:cNvSpPr txBox="1">
            <a:spLocks noChangeArrowheads="1"/>
          </p:cNvSpPr>
          <p:nvPr/>
        </p:nvSpPr>
        <p:spPr bwMode="auto">
          <a:xfrm>
            <a:off x="3532188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50541" name="テキスト ボックス 40"/>
          <p:cNvSpPr txBox="1">
            <a:spLocks noChangeArrowheads="1"/>
          </p:cNvSpPr>
          <p:nvPr/>
        </p:nvSpPr>
        <p:spPr bwMode="auto">
          <a:xfrm>
            <a:off x="4729163" y="465137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50542" name="テキスト ボックス 40"/>
          <p:cNvSpPr txBox="1">
            <a:spLocks noChangeArrowheads="1"/>
          </p:cNvSpPr>
          <p:nvPr/>
        </p:nvSpPr>
        <p:spPr bwMode="auto">
          <a:xfrm>
            <a:off x="4638675" y="53308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50543" name="テキスト ボックス 40"/>
          <p:cNvSpPr txBox="1">
            <a:spLocks noChangeArrowheads="1"/>
          </p:cNvSpPr>
          <p:nvPr/>
        </p:nvSpPr>
        <p:spPr bwMode="auto">
          <a:xfrm>
            <a:off x="2981325" y="5876925"/>
            <a:ext cx="4169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ＭＳ Ｐゴシック" pitchFamily="50" charset="-128"/>
              </a:rPr>
              <a:t>H</a:t>
            </a:r>
            <a:r>
              <a:rPr lang="en-US" altLang="ja-JP" dirty="0">
                <a:latin typeface="ＭＳ Ｐゴシック" pitchFamily="50" charset="-128"/>
              </a:rPr>
              <a:t>1</a:t>
            </a:r>
            <a:r>
              <a:rPr lang="ja-JP" altLang="en-US" sz="2400" dirty="0">
                <a:latin typeface="ＭＳ Ｐゴシック" pitchFamily="50" charset="-128"/>
              </a:rPr>
              <a:t>のオイラー回路を</a:t>
            </a:r>
            <a:r>
              <a:rPr lang="en-US" altLang="ja-JP" sz="2400" dirty="0">
                <a:latin typeface="ＭＳ Ｐゴシック" pitchFamily="50" charset="-128"/>
              </a:rPr>
              <a:t>u</a:t>
            </a:r>
            <a:r>
              <a:rPr lang="ja-JP" altLang="en-US" sz="2400" dirty="0">
                <a:latin typeface="ＭＳ Ｐゴシック" pitchFamily="50" charset="-128"/>
              </a:rPr>
              <a:t>から辿り</a:t>
            </a:r>
            <a:endParaRPr lang="en-US" altLang="ja-JP" sz="2400" dirty="0">
              <a:latin typeface="ＭＳ Ｐゴシック" pitchFamily="50" charset="-128"/>
            </a:endParaRPr>
          </a:p>
          <a:p>
            <a:r>
              <a:rPr lang="en-US" altLang="ja-JP" sz="2400" dirty="0">
                <a:latin typeface="ＭＳ Ｐゴシック" pitchFamily="50" charset="-128"/>
              </a:rPr>
              <a:t>u</a:t>
            </a:r>
            <a:r>
              <a:rPr lang="ja-JP" altLang="en-US" sz="2400" dirty="0">
                <a:latin typeface="ＭＳ Ｐゴシック" pitchFamily="50" charset="-128"/>
              </a:rPr>
              <a:t>に戻ったあと</a:t>
            </a:r>
            <a:r>
              <a:rPr lang="en-US" altLang="ja-JP" sz="2400" dirty="0">
                <a:latin typeface="ＭＳ Ｐゴシック" pitchFamily="50" charset="-128"/>
              </a:rPr>
              <a:t>v</a:t>
            </a:r>
            <a:r>
              <a:rPr lang="ja-JP" altLang="en-US" sz="2400" dirty="0">
                <a:latin typeface="ＭＳ Ｐゴシック" pitchFamily="50" charset="-128"/>
              </a:rPr>
              <a:t>に進む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cxnSp>
        <p:nvCxnSpPr>
          <p:cNvPr id="20" name="直線コネクタ 19"/>
          <p:cNvCxnSpPr>
            <a:stCxn id="33" idx="5"/>
            <a:endCxn id="32" idx="5"/>
          </p:cNvCxnSpPr>
          <p:nvPr/>
        </p:nvCxnSpPr>
        <p:spPr>
          <a:xfrm rot="16200000" flipH="1">
            <a:off x="4115594" y="5028406"/>
            <a:ext cx="431800" cy="5032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33" idx="4"/>
            <a:endCxn id="27" idx="6"/>
          </p:cNvCxnSpPr>
          <p:nvPr/>
        </p:nvCxnSpPr>
        <p:spPr>
          <a:xfrm rot="16200000" flipH="1">
            <a:off x="3989388" y="5135562"/>
            <a:ext cx="520700" cy="409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7" idx="6"/>
            <a:endCxn id="36" idx="2"/>
          </p:cNvCxnSpPr>
          <p:nvPr/>
        </p:nvCxnSpPr>
        <p:spPr>
          <a:xfrm flipV="1">
            <a:off x="4454525" y="5529263"/>
            <a:ext cx="714375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7" idx="5"/>
            <a:endCxn id="26" idx="4"/>
          </p:cNvCxnSpPr>
          <p:nvPr/>
        </p:nvCxnSpPr>
        <p:spPr>
          <a:xfrm rot="5400000" flipH="1">
            <a:off x="5353050" y="4859338"/>
            <a:ext cx="371475" cy="5397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26" idx="6"/>
            <a:endCxn id="38" idx="6"/>
          </p:cNvCxnSpPr>
          <p:nvPr/>
        </p:nvCxnSpPr>
        <p:spPr>
          <a:xfrm flipH="1">
            <a:off x="4835525" y="4889500"/>
            <a:ext cx="482600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38" idx="6"/>
            <a:endCxn id="32" idx="3"/>
          </p:cNvCxnSpPr>
          <p:nvPr/>
        </p:nvCxnSpPr>
        <p:spPr>
          <a:xfrm flipH="1">
            <a:off x="4514850" y="4960938"/>
            <a:ext cx="320675" cy="534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>
            <a:spLocks noChangeAspect="1"/>
          </p:cNvSpPr>
          <p:nvPr/>
        </p:nvSpPr>
        <p:spPr bwMode="auto">
          <a:xfrm>
            <a:off x="5219700" y="48355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 bwMode="auto">
          <a:xfrm>
            <a:off x="4356100" y="5546725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>
            <a:spLocks noChangeAspect="1"/>
          </p:cNvSpPr>
          <p:nvPr/>
        </p:nvSpPr>
        <p:spPr bwMode="auto">
          <a:xfrm>
            <a:off x="4500563" y="5402263"/>
            <a:ext cx="968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 bwMode="auto">
          <a:xfrm>
            <a:off x="3995738" y="4970463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0554" name="テキスト ボックス 40"/>
          <p:cNvSpPr txBox="1">
            <a:spLocks noChangeArrowheads="1"/>
          </p:cNvSpPr>
          <p:nvPr/>
        </p:nvSpPr>
        <p:spPr bwMode="auto">
          <a:xfrm>
            <a:off x="5580063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 rot="5400000">
            <a:off x="5395119" y="5093494"/>
            <a:ext cx="274637" cy="606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>
            <a:spLocks noChangeAspect="1"/>
          </p:cNvSpPr>
          <p:nvPr/>
        </p:nvSpPr>
        <p:spPr bwMode="auto">
          <a:xfrm>
            <a:off x="5168900" y="5475288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 bwMode="auto">
          <a:xfrm>
            <a:off x="5724525" y="5221288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 bwMode="auto">
          <a:xfrm>
            <a:off x="4737100" y="4906963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0559" name="テキスト ボックス 40"/>
          <p:cNvSpPr txBox="1">
            <a:spLocks noChangeArrowheads="1"/>
          </p:cNvSpPr>
          <p:nvPr/>
        </p:nvSpPr>
        <p:spPr bwMode="auto">
          <a:xfrm>
            <a:off x="3851275" y="4581525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u</a:t>
            </a:r>
          </a:p>
        </p:txBody>
      </p:sp>
      <p:sp>
        <p:nvSpPr>
          <p:cNvPr id="150560" name="テキスト ボックス 40"/>
          <p:cNvSpPr txBox="1">
            <a:spLocks noChangeArrowheads="1"/>
          </p:cNvSpPr>
          <p:nvPr/>
        </p:nvSpPr>
        <p:spPr bwMode="auto">
          <a:xfrm>
            <a:off x="4095750" y="5373688"/>
            <a:ext cx="33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v</a:t>
            </a:r>
          </a:p>
        </p:txBody>
      </p:sp>
      <p:sp>
        <p:nvSpPr>
          <p:cNvPr id="41" name="左右矢印 40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155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オイラー回路の構成手順：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348038" y="4826000"/>
            <a:ext cx="863600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572000" y="4610100"/>
            <a:ext cx="792163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356100" y="5375275"/>
            <a:ext cx="1008063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1564" name="テキスト ボックス 40"/>
          <p:cNvSpPr txBox="1">
            <a:spLocks noChangeArrowheads="1"/>
          </p:cNvSpPr>
          <p:nvPr/>
        </p:nvSpPr>
        <p:spPr bwMode="auto">
          <a:xfrm>
            <a:off x="3532188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51565" name="テキスト ボックス 40"/>
          <p:cNvSpPr txBox="1">
            <a:spLocks noChangeArrowheads="1"/>
          </p:cNvSpPr>
          <p:nvPr/>
        </p:nvSpPr>
        <p:spPr bwMode="auto">
          <a:xfrm>
            <a:off x="4729163" y="465137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51566" name="テキスト ボックス 40"/>
          <p:cNvSpPr txBox="1">
            <a:spLocks noChangeArrowheads="1"/>
          </p:cNvSpPr>
          <p:nvPr/>
        </p:nvSpPr>
        <p:spPr bwMode="auto">
          <a:xfrm>
            <a:off x="4638675" y="53308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51567" name="テキスト ボックス 40"/>
          <p:cNvSpPr txBox="1">
            <a:spLocks noChangeArrowheads="1"/>
          </p:cNvSpPr>
          <p:nvPr/>
        </p:nvSpPr>
        <p:spPr bwMode="auto">
          <a:xfrm>
            <a:off x="2981325" y="5876925"/>
            <a:ext cx="40094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ＭＳ Ｐゴシック" pitchFamily="50" charset="-128"/>
              </a:rPr>
              <a:t>H</a:t>
            </a:r>
            <a:r>
              <a:rPr lang="en-US" altLang="ja-JP" dirty="0">
                <a:latin typeface="ＭＳ Ｐゴシック" pitchFamily="50" charset="-128"/>
              </a:rPr>
              <a:t>3</a:t>
            </a:r>
            <a:r>
              <a:rPr lang="ja-JP" altLang="en-US" sz="2400" dirty="0">
                <a:latin typeface="ＭＳ Ｐゴシック" pitchFamily="50" charset="-128"/>
              </a:rPr>
              <a:t>のオイラー回路を</a:t>
            </a:r>
            <a:r>
              <a:rPr lang="en-US" altLang="ja-JP" sz="2400" dirty="0">
                <a:latin typeface="ＭＳ Ｐゴシック" pitchFamily="50" charset="-128"/>
              </a:rPr>
              <a:t>v</a:t>
            </a:r>
            <a:r>
              <a:rPr lang="ja-JP" altLang="en-US" sz="2400" dirty="0">
                <a:latin typeface="ＭＳ Ｐゴシック" pitchFamily="50" charset="-128"/>
              </a:rPr>
              <a:t>から辿り</a:t>
            </a:r>
            <a:endParaRPr lang="en-US" altLang="ja-JP" sz="2400" dirty="0">
              <a:latin typeface="ＭＳ Ｐゴシック" pitchFamily="50" charset="-128"/>
            </a:endParaRPr>
          </a:p>
          <a:p>
            <a:r>
              <a:rPr lang="en-US" altLang="ja-JP" sz="2400" dirty="0">
                <a:latin typeface="ＭＳ Ｐゴシック" pitchFamily="50" charset="-128"/>
              </a:rPr>
              <a:t>v</a:t>
            </a:r>
            <a:r>
              <a:rPr lang="ja-JP" altLang="en-US" sz="2400" dirty="0">
                <a:latin typeface="ＭＳ Ｐゴシック" pitchFamily="50" charset="-128"/>
              </a:rPr>
              <a:t>に戻ったあと</a:t>
            </a:r>
            <a:r>
              <a:rPr lang="en-US" altLang="ja-JP" sz="2400" dirty="0">
                <a:latin typeface="ＭＳ Ｐゴシック" pitchFamily="50" charset="-128"/>
              </a:rPr>
              <a:t>w</a:t>
            </a:r>
            <a:r>
              <a:rPr lang="ja-JP" altLang="en-US" sz="2400" dirty="0">
                <a:latin typeface="ＭＳ Ｐゴシック" pitchFamily="50" charset="-128"/>
              </a:rPr>
              <a:t>に進む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cxnSp>
        <p:nvCxnSpPr>
          <p:cNvPr id="20" name="直線コネクタ 19"/>
          <p:cNvCxnSpPr>
            <a:stCxn id="33" idx="5"/>
            <a:endCxn id="32" idx="5"/>
          </p:cNvCxnSpPr>
          <p:nvPr/>
        </p:nvCxnSpPr>
        <p:spPr>
          <a:xfrm rot="16200000" flipH="1">
            <a:off x="4115594" y="5028406"/>
            <a:ext cx="431800" cy="5032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33" idx="4"/>
            <a:endCxn id="27" idx="6"/>
          </p:cNvCxnSpPr>
          <p:nvPr/>
        </p:nvCxnSpPr>
        <p:spPr>
          <a:xfrm rot="16200000" flipH="1">
            <a:off x="3989388" y="5135562"/>
            <a:ext cx="520700" cy="409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7" idx="6"/>
            <a:endCxn id="36" idx="2"/>
          </p:cNvCxnSpPr>
          <p:nvPr/>
        </p:nvCxnSpPr>
        <p:spPr>
          <a:xfrm flipV="1">
            <a:off x="4454525" y="5529263"/>
            <a:ext cx="714375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7" idx="5"/>
            <a:endCxn id="26" idx="4"/>
          </p:cNvCxnSpPr>
          <p:nvPr/>
        </p:nvCxnSpPr>
        <p:spPr>
          <a:xfrm rot="5400000" flipH="1">
            <a:off x="5353050" y="4859338"/>
            <a:ext cx="371475" cy="5397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26" idx="6"/>
            <a:endCxn id="38" idx="6"/>
          </p:cNvCxnSpPr>
          <p:nvPr/>
        </p:nvCxnSpPr>
        <p:spPr>
          <a:xfrm flipH="1">
            <a:off x="4835525" y="4889500"/>
            <a:ext cx="482600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38" idx="6"/>
            <a:endCxn id="32" idx="3"/>
          </p:cNvCxnSpPr>
          <p:nvPr/>
        </p:nvCxnSpPr>
        <p:spPr>
          <a:xfrm flipH="1">
            <a:off x="4514850" y="4960938"/>
            <a:ext cx="320675" cy="534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>
            <a:spLocks noChangeAspect="1"/>
          </p:cNvSpPr>
          <p:nvPr/>
        </p:nvSpPr>
        <p:spPr bwMode="auto">
          <a:xfrm>
            <a:off x="5219700" y="48355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 bwMode="auto">
          <a:xfrm>
            <a:off x="4356100" y="5546725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>
            <a:spLocks noChangeAspect="1"/>
          </p:cNvSpPr>
          <p:nvPr/>
        </p:nvSpPr>
        <p:spPr bwMode="auto">
          <a:xfrm>
            <a:off x="4500563" y="5402263"/>
            <a:ext cx="968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 bwMode="auto">
          <a:xfrm>
            <a:off x="3995738" y="4970463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1578" name="テキスト ボックス 40"/>
          <p:cNvSpPr txBox="1">
            <a:spLocks noChangeArrowheads="1"/>
          </p:cNvSpPr>
          <p:nvPr/>
        </p:nvSpPr>
        <p:spPr bwMode="auto">
          <a:xfrm>
            <a:off x="5580063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 rot="5400000">
            <a:off x="5395119" y="5093494"/>
            <a:ext cx="274637" cy="606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>
            <a:spLocks noChangeAspect="1"/>
          </p:cNvSpPr>
          <p:nvPr/>
        </p:nvSpPr>
        <p:spPr bwMode="auto">
          <a:xfrm>
            <a:off x="5168900" y="5475288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 bwMode="auto">
          <a:xfrm>
            <a:off x="5724525" y="5221288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 bwMode="auto">
          <a:xfrm>
            <a:off x="4737100" y="4906963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1583" name="テキスト ボックス 40"/>
          <p:cNvSpPr txBox="1">
            <a:spLocks noChangeArrowheads="1"/>
          </p:cNvSpPr>
          <p:nvPr/>
        </p:nvSpPr>
        <p:spPr bwMode="auto">
          <a:xfrm>
            <a:off x="3851275" y="4581525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u</a:t>
            </a:r>
          </a:p>
        </p:txBody>
      </p:sp>
      <p:sp>
        <p:nvSpPr>
          <p:cNvPr id="151584" name="テキスト ボックス 40"/>
          <p:cNvSpPr txBox="1">
            <a:spLocks noChangeArrowheads="1"/>
          </p:cNvSpPr>
          <p:nvPr/>
        </p:nvSpPr>
        <p:spPr bwMode="auto">
          <a:xfrm>
            <a:off x="4095750" y="5373688"/>
            <a:ext cx="33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v</a:t>
            </a:r>
          </a:p>
        </p:txBody>
      </p:sp>
      <p:sp>
        <p:nvSpPr>
          <p:cNvPr id="151585" name="テキスト ボックス 40"/>
          <p:cNvSpPr txBox="1">
            <a:spLocks noChangeArrowheads="1"/>
          </p:cNvSpPr>
          <p:nvPr/>
        </p:nvSpPr>
        <p:spPr bwMode="auto">
          <a:xfrm>
            <a:off x="5248275" y="5343525"/>
            <a:ext cx="384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w</a:t>
            </a:r>
          </a:p>
        </p:txBody>
      </p:sp>
      <p:sp>
        <p:nvSpPr>
          <p:cNvPr id="42" name="左右矢印 41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257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の全ての頂点の次数が偶数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オイラー回路の構成手順：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205038"/>
            <a:ext cx="8207375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89138"/>
            <a:ext cx="25209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8313" y="3789363"/>
            <a:ext cx="8207375" cy="287972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5" name="角丸四角形 14"/>
          <p:cNvSpPr/>
          <p:nvPr/>
        </p:nvSpPr>
        <p:spPr>
          <a:xfrm>
            <a:off x="755650" y="3573463"/>
            <a:ext cx="3168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オイラーの定理の証明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348038" y="4826000"/>
            <a:ext cx="863600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572000" y="4610100"/>
            <a:ext cx="792163" cy="504825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356100" y="5375275"/>
            <a:ext cx="1008063" cy="43338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2588" name="テキスト ボックス 40"/>
          <p:cNvSpPr txBox="1">
            <a:spLocks noChangeArrowheads="1"/>
          </p:cNvSpPr>
          <p:nvPr/>
        </p:nvSpPr>
        <p:spPr bwMode="auto">
          <a:xfrm>
            <a:off x="3532188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152589" name="テキスト ボックス 40"/>
          <p:cNvSpPr txBox="1">
            <a:spLocks noChangeArrowheads="1"/>
          </p:cNvSpPr>
          <p:nvPr/>
        </p:nvSpPr>
        <p:spPr bwMode="auto">
          <a:xfrm>
            <a:off x="4729163" y="465137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152590" name="テキスト ボックス 40"/>
          <p:cNvSpPr txBox="1">
            <a:spLocks noChangeArrowheads="1"/>
          </p:cNvSpPr>
          <p:nvPr/>
        </p:nvSpPr>
        <p:spPr bwMode="auto">
          <a:xfrm>
            <a:off x="4638675" y="53308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152591" name="テキスト ボックス 40"/>
          <p:cNvSpPr txBox="1">
            <a:spLocks noChangeArrowheads="1"/>
          </p:cNvSpPr>
          <p:nvPr/>
        </p:nvSpPr>
        <p:spPr bwMode="auto">
          <a:xfrm>
            <a:off x="2981325" y="5876925"/>
            <a:ext cx="50942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w</a:t>
            </a:r>
            <a:r>
              <a:rPr lang="ja-JP" altLang="en-US" sz="2400">
                <a:latin typeface="ＭＳ Ｐゴシック" pitchFamily="50" charset="-128"/>
              </a:rPr>
              <a:t>の次は</a:t>
            </a:r>
            <a:r>
              <a:rPr lang="en-US" altLang="ja-JP" sz="2400">
                <a:latin typeface="ＭＳ Ｐゴシック" pitchFamily="50" charset="-128"/>
              </a:rPr>
              <a:t>x,y</a:t>
            </a:r>
            <a:r>
              <a:rPr lang="ja-JP" altLang="en-US" sz="2400">
                <a:latin typeface="ＭＳ Ｐゴシック" pitchFamily="50" charset="-128"/>
              </a:rPr>
              <a:t>の順に進む</a:t>
            </a:r>
            <a:endParaRPr lang="en-US" altLang="ja-JP" sz="2400">
              <a:latin typeface="ＭＳ Ｐゴシック" pitchFamily="50" charset="-128"/>
            </a:endParaRPr>
          </a:p>
          <a:p>
            <a:r>
              <a:rPr lang="ja-JP" altLang="en-US" sz="2400">
                <a:latin typeface="ＭＳ Ｐゴシック" pitchFamily="50" charset="-128"/>
              </a:rPr>
              <a:t>以下同様にして</a:t>
            </a:r>
            <a:r>
              <a:rPr lang="en-US" altLang="ja-JP" sz="2400">
                <a:latin typeface="ＭＳ Ｐゴシック" pitchFamily="50" charset="-128"/>
              </a:rPr>
              <a:t>u</a:t>
            </a:r>
            <a:r>
              <a:rPr lang="ja-JP" altLang="en-US" sz="2400">
                <a:latin typeface="ＭＳ Ｐゴシック" pitchFamily="50" charset="-128"/>
              </a:rPr>
              <a:t>に戻るまで辿っていく</a:t>
            </a:r>
            <a:endParaRPr lang="en-US" altLang="ja-JP" sz="2400">
              <a:latin typeface="ＭＳ Ｐゴシック" pitchFamily="50" charset="-128"/>
            </a:endParaRPr>
          </a:p>
        </p:txBody>
      </p:sp>
      <p:cxnSp>
        <p:nvCxnSpPr>
          <p:cNvPr id="20" name="直線コネクタ 19"/>
          <p:cNvCxnSpPr>
            <a:stCxn id="33" idx="5"/>
            <a:endCxn id="32" idx="5"/>
          </p:cNvCxnSpPr>
          <p:nvPr/>
        </p:nvCxnSpPr>
        <p:spPr>
          <a:xfrm rot="16200000" flipH="1">
            <a:off x="4115594" y="5028406"/>
            <a:ext cx="431800" cy="5032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33" idx="4"/>
            <a:endCxn id="27" idx="6"/>
          </p:cNvCxnSpPr>
          <p:nvPr/>
        </p:nvCxnSpPr>
        <p:spPr>
          <a:xfrm rot="16200000" flipH="1">
            <a:off x="3989388" y="5135562"/>
            <a:ext cx="520700" cy="409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7" idx="6"/>
            <a:endCxn id="36" idx="2"/>
          </p:cNvCxnSpPr>
          <p:nvPr/>
        </p:nvCxnSpPr>
        <p:spPr>
          <a:xfrm flipV="1">
            <a:off x="4454525" y="5529263"/>
            <a:ext cx="714375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37" idx="5"/>
            <a:endCxn id="26" idx="4"/>
          </p:cNvCxnSpPr>
          <p:nvPr/>
        </p:nvCxnSpPr>
        <p:spPr>
          <a:xfrm rot="5400000" flipH="1">
            <a:off x="5353050" y="4859338"/>
            <a:ext cx="371475" cy="5397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26" idx="6"/>
            <a:endCxn id="38" idx="6"/>
          </p:cNvCxnSpPr>
          <p:nvPr/>
        </p:nvCxnSpPr>
        <p:spPr>
          <a:xfrm flipH="1">
            <a:off x="4835525" y="4889500"/>
            <a:ext cx="482600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38" idx="6"/>
            <a:endCxn id="32" idx="3"/>
          </p:cNvCxnSpPr>
          <p:nvPr/>
        </p:nvCxnSpPr>
        <p:spPr>
          <a:xfrm flipH="1">
            <a:off x="4514850" y="4960938"/>
            <a:ext cx="320675" cy="534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>
            <a:spLocks noChangeAspect="1"/>
          </p:cNvSpPr>
          <p:nvPr/>
        </p:nvSpPr>
        <p:spPr bwMode="auto">
          <a:xfrm>
            <a:off x="5219700" y="4835525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 bwMode="auto">
          <a:xfrm>
            <a:off x="4356100" y="5546725"/>
            <a:ext cx="98425" cy="1095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>
            <a:spLocks noChangeAspect="1"/>
          </p:cNvSpPr>
          <p:nvPr/>
        </p:nvSpPr>
        <p:spPr bwMode="auto">
          <a:xfrm>
            <a:off x="4500563" y="5402263"/>
            <a:ext cx="968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 bwMode="auto">
          <a:xfrm>
            <a:off x="3995738" y="4970463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2602" name="テキスト ボックス 40"/>
          <p:cNvSpPr txBox="1">
            <a:spLocks noChangeArrowheads="1"/>
          </p:cNvSpPr>
          <p:nvPr/>
        </p:nvSpPr>
        <p:spPr bwMode="auto">
          <a:xfrm>
            <a:off x="5580063" y="47974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H</a:t>
            </a:r>
            <a:r>
              <a:rPr lang="en-US" altLang="ja-JP"/>
              <a:t>4</a:t>
            </a:r>
            <a:endParaRPr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 rot="5400000">
            <a:off x="5395119" y="5093494"/>
            <a:ext cx="274637" cy="6064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>
            <a:spLocks noChangeAspect="1"/>
          </p:cNvSpPr>
          <p:nvPr/>
        </p:nvSpPr>
        <p:spPr bwMode="auto">
          <a:xfrm>
            <a:off x="5168900" y="5475288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" name="円/楕円 36"/>
          <p:cNvSpPr>
            <a:spLocks noChangeAspect="1"/>
          </p:cNvSpPr>
          <p:nvPr/>
        </p:nvSpPr>
        <p:spPr bwMode="auto">
          <a:xfrm>
            <a:off x="5724525" y="5221288"/>
            <a:ext cx="98425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 bwMode="auto">
          <a:xfrm>
            <a:off x="4737100" y="4906963"/>
            <a:ext cx="98425" cy="1079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2607" name="テキスト ボックス 40"/>
          <p:cNvSpPr txBox="1">
            <a:spLocks noChangeArrowheads="1"/>
          </p:cNvSpPr>
          <p:nvPr/>
        </p:nvSpPr>
        <p:spPr bwMode="auto">
          <a:xfrm>
            <a:off x="3851275" y="4581525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u</a:t>
            </a:r>
          </a:p>
        </p:txBody>
      </p:sp>
      <p:sp>
        <p:nvSpPr>
          <p:cNvPr id="152608" name="テキスト ボックス 40"/>
          <p:cNvSpPr txBox="1">
            <a:spLocks noChangeArrowheads="1"/>
          </p:cNvSpPr>
          <p:nvPr/>
        </p:nvSpPr>
        <p:spPr bwMode="auto">
          <a:xfrm>
            <a:off x="4095750" y="5373688"/>
            <a:ext cx="33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v</a:t>
            </a:r>
          </a:p>
        </p:txBody>
      </p:sp>
      <p:sp>
        <p:nvSpPr>
          <p:cNvPr id="152609" name="テキスト ボックス 40"/>
          <p:cNvSpPr txBox="1">
            <a:spLocks noChangeArrowheads="1"/>
          </p:cNvSpPr>
          <p:nvPr/>
        </p:nvSpPr>
        <p:spPr bwMode="auto">
          <a:xfrm>
            <a:off x="5248275" y="5343525"/>
            <a:ext cx="384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w</a:t>
            </a:r>
          </a:p>
        </p:txBody>
      </p:sp>
      <p:sp>
        <p:nvSpPr>
          <p:cNvPr id="152610" name="テキスト ボックス 41"/>
          <p:cNvSpPr txBox="1">
            <a:spLocks noChangeArrowheads="1"/>
          </p:cNvSpPr>
          <p:nvPr/>
        </p:nvSpPr>
        <p:spPr bwMode="auto">
          <a:xfrm>
            <a:off x="5770563" y="5084763"/>
            <a:ext cx="328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x</a:t>
            </a:r>
          </a:p>
        </p:txBody>
      </p:sp>
      <p:sp>
        <p:nvSpPr>
          <p:cNvPr id="152611" name="テキスト ボックス 42"/>
          <p:cNvSpPr txBox="1">
            <a:spLocks noChangeArrowheads="1"/>
          </p:cNvSpPr>
          <p:nvPr/>
        </p:nvSpPr>
        <p:spPr bwMode="auto">
          <a:xfrm>
            <a:off x="5267325" y="4479925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ＭＳ Ｐゴシック" pitchFamily="50" charset="-128"/>
              </a:rPr>
              <a:t>y</a:t>
            </a:r>
          </a:p>
        </p:txBody>
      </p:sp>
      <p:sp>
        <p:nvSpPr>
          <p:cNvPr id="44" name="左右矢印 43"/>
          <p:cNvSpPr/>
          <p:nvPr/>
        </p:nvSpPr>
        <p:spPr>
          <a:xfrm>
            <a:off x="3086100" y="2924175"/>
            <a:ext cx="5048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360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を辺素な閉路に分割することができる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133600"/>
            <a:ext cx="8207375" cy="2159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16113"/>
            <a:ext cx="3095625" cy="433387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左右矢印 30"/>
          <p:cNvSpPr/>
          <p:nvPr/>
        </p:nvSpPr>
        <p:spPr>
          <a:xfrm>
            <a:off x="692150" y="3357563"/>
            <a:ext cx="1216025" cy="35877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3608" name="テキスト ボックス 40"/>
          <p:cNvSpPr txBox="1">
            <a:spLocks noChangeArrowheads="1"/>
          </p:cNvSpPr>
          <p:nvPr/>
        </p:nvSpPr>
        <p:spPr bwMode="auto">
          <a:xfrm>
            <a:off x="4427984" y="2557353"/>
            <a:ext cx="3960440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2000" dirty="0">
                <a:latin typeface="ＭＳ Ｐゴシック" pitchFamily="50" charset="-128"/>
              </a:rPr>
              <a:t>G</a:t>
            </a:r>
            <a:r>
              <a:rPr lang="ja-JP" altLang="en-US" sz="2000" dirty="0">
                <a:latin typeface="ＭＳ Ｐゴシック" pitchFamily="50" charset="-128"/>
              </a:rPr>
              <a:t>を辺素な閉路</a:t>
            </a:r>
            <a:r>
              <a:rPr lang="en-US" altLang="ja-JP" sz="2000" dirty="0">
                <a:latin typeface="ＭＳ Ｐゴシック" pitchFamily="50" charset="-128"/>
              </a:rPr>
              <a:t>C</a:t>
            </a:r>
            <a:r>
              <a:rPr lang="en-US" altLang="ja-JP" sz="2000" baseline="-25000" dirty="0">
                <a:latin typeface="ＭＳ Ｐゴシック" pitchFamily="50" charset="-128"/>
              </a:rPr>
              <a:t>1</a:t>
            </a:r>
            <a:r>
              <a:rPr lang="en-US" altLang="ja-JP" sz="2000" dirty="0">
                <a:latin typeface="ＭＳ Ｐゴシック" pitchFamily="50" charset="-128"/>
              </a:rPr>
              <a:t>,C</a:t>
            </a:r>
            <a:r>
              <a:rPr lang="en-US" altLang="ja-JP" sz="2000" baseline="-25000" dirty="0">
                <a:latin typeface="ＭＳ Ｐゴシック" pitchFamily="50" charset="-128"/>
              </a:rPr>
              <a:t>2</a:t>
            </a:r>
            <a:r>
              <a:rPr lang="en-US" altLang="ja-JP" sz="2000" dirty="0">
                <a:latin typeface="ＭＳ Ｐゴシック" pitchFamily="50" charset="-128"/>
              </a:rPr>
              <a:t>, ... ,C</a:t>
            </a:r>
            <a:r>
              <a:rPr lang="en-US" altLang="ja-JP" sz="2000" baseline="-25000" dirty="0">
                <a:latin typeface="ＭＳ Ｐゴシック" pitchFamily="50" charset="-128"/>
              </a:rPr>
              <a:t>m</a:t>
            </a:r>
            <a:r>
              <a:rPr lang="ja-JP" altLang="en-US" sz="2000" dirty="0">
                <a:latin typeface="ＭＳ Ｐゴシック" pitchFamily="50" charset="-128"/>
              </a:rPr>
              <a:t>に分割：</a:t>
            </a:r>
            <a:endParaRPr lang="en-US" altLang="ja-JP" sz="2000" dirty="0">
              <a:latin typeface="ＭＳ Ｐゴシック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  <a:r>
              <a:rPr lang="ja-JP" altLang="en-US" sz="2000" dirty="0">
                <a:latin typeface="ＭＳ Ｐゴシック" pitchFamily="50" charset="-128"/>
              </a:rPr>
              <a:t>∩</a:t>
            </a:r>
            <a:r>
              <a:rPr lang="en-US" altLang="ja-JP" sz="2000" dirty="0">
                <a:latin typeface="ＭＳ Ｐゴシック" pitchFamily="50" charset="-128"/>
              </a:rPr>
              <a:t>E(</a:t>
            </a:r>
            <a:r>
              <a:rPr lang="en-US" altLang="ja-JP" sz="2000" dirty="0" err="1">
                <a:latin typeface="ＭＳ Ｐゴシック" pitchFamily="50" charset="-128"/>
              </a:rPr>
              <a:t>C</a:t>
            </a:r>
            <a:r>
              <a:rPr lang="en-US" altLang="ja-JP" sz="2000" baseline="-25000" dirty="0" err="1">
                <a:latin typeface="ＭＳ Ｐゴシック" pitchFamily="50" charset="-128"/>
              </a:rPr>
              <a:t>j</a:t>
            </a:r>
            <a:r>
              <a:rPr lang="en-US" altLang="ja-JP" sz="2000" dirty="0">
                <a:latin typeface="ＭＳ Ｐゴシック" pitchFamily="50" charset="-128"/>
              </a:rPr>
              <a:t>) = </a:t>
            </a:r>
            <a:r>
              <a:rPr lang="ja-JP" altLang="en-US" sz="2000" dirty="0">
                <a:latin typeface="ＭＳ Ｐゴシック" pitchFamily="50" charset="-128"/>
              </a:rPr>
              <a:t>∅ </a:t>
            </a:r>
            <a:r>
              <a:rPr lang="en-US" altLang="ja-JP" sz="2000" dirty="0">
                <a:latin typeface="ＭＳ Ｐゴシック" pitchFamily="50" charset="-128"/>
              </a:rPr>
              <a:t>(</a:t>
            </a:r>
            <a:r>
              <a:rPr lang="en-US" altLang="ja-JP" sz="2000" dirty="0" err="1">
                <a:latin typeface="ＭＳ Ｐゴシック" pitchFamily="50" charset="-128"/>
              </a:rPr>
              <a:t>i</a:t>
            </a:r>
            <a:r>
              <a:rPr lang="ja-JP" altLang="en-US" sz="2000" dirty="0">
                <a:latin typeface="ＭＳ Ｐゴシック" pitchFamily="50" charset="-128"/>
              </a:rPr>
              <a:t>≠</a:t>
            </a:r>
            <a:r>
              <a:rPr lang="en-US" altLang="ja-JP" sz="2000" dirty="0">
                <a:latin typeface="ＭＳ Ｐゴシック" pitchFamily="50" charset="-128"/>
              </a:rPr>
              <a:t>j)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E(G) = </a:t>
            </a:r>
            <a:r>
              <a:rPr lang="ja-JP" altLang="en-US" sz="2000" dirty="0">
                <a:latin typeface="ＭＳ Ｐゴシック" pitchFamily="50" charset="-128"/>
              </a:rPr>
              <a:t>∪</a:t>
            </a: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68313" y="4581525"/>
            <a:ext cx="8207375" cy="21605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左右矢印 11"/>
          <p:cNvSpPr/>
          <p:nvPr/>
        </p:nvSpPr>
        <p:spPr>
          <a:xfrm>
            <a:off x="692150" y="5734050"/>
            <a:ext cx="12160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755650" y="4365625"/>
            <a:ext cx="309562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3612" name="正方形/長方形 14"/>
          <p:cNvSpPr>
            <a:spLocks noChangeArrowheads="1"/>
          </p:cNvSpPr>
          <p:nvPr/>
        </p:nvSpPr>
        <p:spPr bwMode="auto">
          <a:xfrm>
            <a:off x="560388" y="4830763"/>
            <a:ext cx="7345362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altLang="ja-JP" sz="2400">
                <a:latin typeface="Calibri" pitchFamily="34" charset="0"/>
              </a:rPr>
              <a:t>G</a:t>
            </a:r>
            <a:r>
              <a:rPr lang="ja-JP" altLang="en-US" sz="2400">
                <a:latin typeface="Calibri" pitchFamily="34" charset="0"/>
              </a:rPr>
              <a:t>：位数</a:t>
            </a:r>
            <a:r>
              <a:rPr lang="en-US" altLang="ja-JP" sz="2400">
                <a:latin typeface="Calibri" pitchFamily="34" charset="0"/>
              </a:rPr>
              <a:t>2</a:t>
            </a:r>
            <a:r>
              <a:rPr lang="ja-JP" altLang="en-US" sz="2400">
                <a:latin typeface="Calibri" pitchFamily="34" charset="0"/>
              </a:rPr>
              <a:t>以上の連結</a:t>
            </a:r>
            <a:r>
              <a:rPr lang="ja-JP" altLang="en-US" sz="2400"/>
              <a:t>グラフ</a:t>
            </a:r>
            <a:r>
              <a:rPr lang="ja-JP" altLang="en-US" sz="2400">
                <a:latin typeface="Calibri" pitchFamily="34" charset="0"/>
              </a:rPr>
              <a:t>　 </a:t>
            </a:r>
            <a:endParaRPr lang="en-US" altLang="ja-JP" sz="240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altLang="ja-JP" sz="2400">
                <a:latin typeface="Calibri" pitchFamily="34" charset="0"/>
              </a:rPr>
              <a:t>  G</a:t>
            </a:r>
            <a:r>
              <a:rPr lang="ja-JP" altLang="en-US" sz="2400"/>
              <a:t>がオイラー小道を持つ　　　　　　　　　</a:t>
            </a:r>
            <a:endParaRPr lang="en-US" altLang="ja-JP" sz="240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en-US" altLang="ja-JP" sz="240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ja-JP" altLang="en-US" sz="2400"/>
              <a:t>  </a:t>
            </a:r>
            <a:r>
              <a:rPr lang="en-US" altLang="ja-JP" sz="2400"/>
              <a:t>G</a:t>
            </a:r>
            <a:r>
              <a:rPr lang="ja-JP" altLang="en-US" sz="2400"/>
              <a:t>の奇点（次数が奇数の頂点）の数が</a:t>
            </a:r>
            <a:r>
              <a:rPr lang="en-US" altLang="ja-JP" sz="2400"/>
              <a:t>2</a:t>
            </a:r>
            <a:endParaRPr lang="en-US" altLang="ja-JP" sz="2400">
              <a:latin typeface="Calibri" pitchFamily="34" charset="0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32851CE7-FFE1-456E-88E6-2C258CDEDF31}"/>
              </a:ext>
            </a:extLst>
          </p:cNvPr>
          <p:cNvSpPr/>
          <p:nvPr/>
        </p:nvSpPr>
        <p:spPr>
          <a:xfrm>
            <a:off x="5076056" y="4797400"/>
            <a:ext cx="2592288" cy="431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系</a:t>
            </a:r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</a:rPr>
              <a:t>の証明は省略します</a:t>
            </a:r>
          </a:p>
        </p:txBody>
      </p:sp>
    </p:spTree>
  </p:cSld>
  <p:clrMapOvr>
    <a:masterClrMapping/>
  </p:clrMapOvr>
  <p:transition advTm="14149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462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を辺素な閉路に分割することができる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がオイラーグラフ⇒全ての頂点の次数が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r>
              <a:rPr lang="ja-JP" altLang="en-US" sz="2400" dirty="0">
                <a:latin typeface="+mn-lt"/>
                <a:ea typeface="+mn-ea"/>
              </a:rPr>
              <a:t>以上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⇒ある閉路</a:t>
            </a:r>
            <a:r>
              <a:rPr lang="en-US" altLang="ja-JP" sz="2400" dirty="0">
                <a:latin typeface="+mn-lt"/>
                <a:ea typeface="+mn-ea"/>
              </a:rPr>
              <a:t>C</a:t>
            </a:r>
            <a:r>
              <a:rPr lang="ja-JP" altLang="en-US" sz="2400" dirty="0" err="1">
                <a:latin typeface="+mn-lt"/>
                <a:ea typeface="+mn-ea"/>
              </a:rPr>
              <a:t>が存</a:t>
            </a:r>
            <a:r>
              <a:rPr lang="ja-JP" altLang="en-US" sz="2400" dirty="0">
                <a:latin typeface="+mn-lt"/>
                <a:ea typeface="+mn-ea"/>
              </a:rPr>
              <a:t>在し，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から</a:t>
            </a:r>
            <a:r>
              <a:rPr lang="en-US" altLang="ja-JP" sz="2400" dirty="0">
                <a:latin typeface="+mn-lt"/>
                <a:ea typeface="+mn-ea"/>
              </a:rPr>
              <a:t>C</a:t>
            </a:r>
            <a:r>
              <a:rPr lang="ja-JP" altLang="en-US" sz="2400" dirty="0">
                <a:latin typeface="+mn-lt"/>
                <a:ea typeface="+mn-ea"/>
              </a:rPr>
              <a:t>の辺を取り除いた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>
                <a:latin typeface="+mn-lt"/>
                <a:ea typeface="+mn-ea"/>
              </a:rPr>
              <a:t>の全ての頂点の次数は偶数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⇒</a:t>
            </a:r>
            <a:r>
              <a:rPr lang="en-US" altLang="ja-JP" sz="2400" dirty="0">
                <a:latin typeface="+mn-lt"/>
                <a:ea typeface="+mn-ea"/>
              </a:rPr>
              <a:t>G’</a:t>
            </a:r>
            <a:r>
              <a:rPr lang="ja-JP" altLang="en-US" sz="2400" dirty="0" err="1">
                <a:latin typeface="+mn-lt"/>
                <a:ea typeface="+mn-ea"/>
              </a:rPr>
              <a:t>の位</a:t>
            </a:r>
            <a:r>
              <a:rPr lang="ja-JP" altLang="en-US" sz="2400" dirty="0">
                <a:latin typeface="+mn-lt"/>
                <a:ea typeface="+mn-ea"/>
              </a:rPr>
              <a:t>数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r>
              <a:rPr lang="ja-JP" altLang="en-US" sz="2400" dirty="0">
                <a:latin typeface="+mn-lt"/>
                <a:ea typeface="+mn-ea"/>
              </a:rPr>
              <a:t>以上の連結成分の全ての頂点の次数が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  <a:r>
              <a:rPr lang="ja-JP" altLang="en-US" sz="2400" dirty="0">
                <a:latin typeface="+mn-lt"/>
                <a:ea typeface="+mn-ea"/>
              </a:rPr>
              <a:t>以上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</a:t>
            </a:r>
            <a:r>
              <a:rPr lang="ja-JP" altLang="en-US" sz="2400" dirty="0">
                <a:latin typeface="+mn-lt"/>
                <a:ea typeface="+mn-ea"/>
              </a:rPr>
              <a:t>以下辺がなくなるまで繰り返す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133600"/>
            <a:ext cx="8207375" cy="2159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16113"/>
            <a:ext cx="3095625" cy="433387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左右矢印 30"/>
          <p:cNvSpPr/>
          <p:nvPr/>
        </p:nvSpPr>
        <p:spPr>
          <a:xfrm>
            <a:off x="692150" y="3357563"/>
            <a:ext cx="1216025" cy="35877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684213" y="4292600"/>
            <a:ext cx="1008062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4633" name="テキスト ボックス 40"/>
          <p:cNvSpPr txBox="1">
            <a:spLocks noChangeArrowheads="1"/>
          </p:cNvSpPr>
          <p:nvPr/>
        </p:nvSpPr>
        <p:spPr bwMode="auto">
          <a:xfrm>
            <a:off x="1677988" y="4229100"/>
            <a:ext cx="2246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ＭＳ Ｐゴシック" pitchFamily="50" charset="-128"/>
              </a:rPr>
              <a:t>の証明：</a:t>
            </a:r>
            <a:r>
              <a:rPr lang="en-US" altLang="ja-JP" sz="2400">
                <a:latin typeface="ＭＳ Ｐゴシック" pitchFamily="50" charset="-128"/>
              </a:rPr>
              <a:t> </a:t>
            </a:r>
          </a:p>
          <a:p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10" name="テキスト ボックス 40">
            <a:extLst>
              <a:ext uri="{FF2B5EF4-FFF2-40B4-BE49-F238E27FC236}">
                <a16:creationId xmlns:a16="http://schemas.microsoft.com/office/drawing/2014/main" id="{BC7B244D-828F-475D-B8C9-F035C5882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2557353"/>
            <a:ext cx="3960440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2000" dirty="0">
                <a:latin typeface="ＭＳ Ｐゴシック" pitchFamily="50" charset="-128"/>
              </a:rPr>
              <a:t>G</a:t>
            </a:r>
            <a:r>
              <a:rPr lang="ja-JP" altLang="en-US" sz="2000" dirty="0">
                <a:latin typeface="ＭＳ Ｐゴシック" pitchFamily="50" charset="-128"/>
              </a:rPr>
              <a:t>を辺素な閉路</a:t>
            </a:r>
            <a:r>
              <a:rPr lang="en-US" altLang="ja-JP" sz="2000" dirty="0">
                <a:latin typeface="ＭＳ Ｐゴシック" pitchFamily="50" charset="-128"/>
              </a:rPr>
              <a:t>C</a:t>
            </a:r>
            <a:r>
              <a:rPr lang="en-US" altLang="ja-JP" sz="2000" baseline="-25000" dirty="0">
                <a:latin typeface="ＭＳ Ｐゴシック" pitchFamily="50" charset="-128"/>
              </a:rPr>
              <a:t>1</a:t>
            </a:r>
            <a:r>
              <a:rPr lang="en-US" altLang="ja-JP" sz="2000" dirty="0">
                <a:latin typeface="ＭＳ Ｐゴシック" pitchFamily="50" charset="-128"/>
              </a:rPr>
              <a:t>,C</a:t>
            </a:r>
            <a:r>
              <a:rPr lang="en-US" altLang="ja-JP" sz="2000" baseline="-25000" dirty="0">
                <a:latin typeface="ＭＳ Ｐゴシック" pitchFamily="50" charset="-128"/>
              </a:rPr>
              <a:t>2</a:t>
            </a:r>
            <a:r>
              <a:rPr lang="en-US" altLang="ja-JP" sz="2000" dirty="0">
                <a:latin typeface="ＭＳ Ｐゴシック" pitchFamily="50" charset="-128"/>
              </a:rPr>
              <a:t>, ... ,C</a:t>
            </a:r>
            <a:r>
              <a:rPr lang="en-US" altLang="ja-JP" sz="2000" baseline="-25000" dirty="0">
                <a:latin typeface="ＭＳ Ｐゴシック" pitchFamily="50" charset="-128"/>
              </a:rPr>
              <a:t>m</a:t>
            </a:r>
            <a:r>
              <a:rPr lang="ja-JP" altLang="en-US" sz="2000" dirty="0">
                <a:latin typeface="ＭＳ Ｐゴシック" pitchFamily="50" charset="-128"/>
              </a:rPr>
              <a:t>に分割：</a:t>
            </a:r>
            <a:endParaRPr lang="en-US" altLang="ja-JP" sz="2000" dirty="0">
              <a:latin typeface="ＭＳ Ｐゴシック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  <a:r>
              <a:rPr lang="ja-JP" altLang="en-US" sz="2000" dirty="0">
                <a:latin typeface="ＭＳ Ｐゴシック" pitchFamily="50" charset="-128"/>
              </a:rPr>
              <a:t>∩</a:t>
            </a:r>
            <a:r>
              <a:rPr lang="en-US" altLang="ja-JP" sz="2000" dirty="0">
                <a:latin typeface="ＭＳ Ｐゴシック" pitchFamily="50" charset="-128"/>
              </a:rPr>
              <a:t>E(</a:t>
            </a:r>
            <a:r>
              <a:rPr lang="en-US" altLang="ja-JP" sz="2000" dirty="0" err="1">
                <a:latin typeface="ＭＳ Ｐゴシック" pitchFamily="50" charset="-128"/>
              </a:rPr>
              <a:t>C</a:t>
            </a:r>
            <a:r>
              <a:rPr lang="en-US" altLang="ja-JP" sz="2000" baseline="-25000" dirty="0" err="1">
                <a:latin typeface="ＭＳ Ｐゴシック" pitchFamily="50" charset="-128"/>
              </a:rPr>
              <a:t>j</a:t>
            </a:r>
            <a:r>
              <a:rPr lang="en-US" altLang="ja-JP" sz="2000" dirty="0">
                <a:latin typeface="ＭＳ Ｐゴシック" pitchFamily="50" charset="-128"/>
              </a:rPr>
              <a:t>) = </a:t>
            </a:r>
            <a:r>
              <a:rPr lang="ja-JP" altLang="en-US" sz="2000" dirty="0">
                <a:latin typeface="ＭＳ Ｐゴシック" pitchFamily="50" charset="-128"/>
              </a:rPr>
              <a:t>∅ </a:t>
            </a:r>
            <a:r>
              <a:rPr lang="en-US" altLang="ja-JP" sz="2000" dirty="0">
                <a:latin typeface="ＭＳ Ｐゴシック" pitchFamily="50" charset="-128"/>
              </a:rPr>
              <a:t>(</a:t>
            </a:r>
            <a:r>
              <a:rPr lang="en-US" altLang="ja-JP" sz="2000" dirty="0" err="1">
                <a:latin typeface="ＭＳ Ｐゴシック" pitchFamily="50" charset="-128"/>
              </a:rPr>
              <a:t>i</a:t>
            </a:r>
            <a:r>
              <a:rPr lang="ja-JP" altLang="en-US" sz="2000" dirty="0">
                <a:latin typeface="ＭＳ Ｐゴシック" pitchFamily="50" charset="-128"/>
              </a:rPr>
              <a:t>≠</a:t>
            </a:r>
            <a:r>
              <a:rPr lang="en-US" altLang="ja-JP" sz="2000" dirty="0">
                <a:latin typeface="ＭＳ Ｐゴシック" pitchFamily="50" charset="-128"/>
              </a:rPr>
              <a:t>j)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E(G) = </a:t>
            </a:r>
            <a:r>
              <a:rPr lang="ja-JP" altLang="en-US" sz="2000" dirty="0">
                <a:latin typeface="ＭＳ Ｐゴシック" pitchFamily="50" charset="-128"/>
              </a:rPr>
              <a:t>∪</a:t>
            </a: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</a:p>
        </p:txBody>
      </p:sp>
    </p:spTree>
  </p:cSld>
  <p:clrMapOvr>
    <a:masterClrMapping/>
  </p:clrMapOvr>
  <p:transition advTm="14149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565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がオイラーグラフ　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を辺素な閉路に分割することができる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ＭＳ Ｐゴシック" pitchFamily="50" charset="-128"/>
              </a:rPr>
              <a:t>G</a:t>
            </a:r>
            <a:r>
              <a:rPr lang="ja-JP" altLang="en-US" sz="2400" dirty="0">
                <a:latin typeface="ＭＳ Ｐゴシック" pitchFamily="50" charset="-128"/>
              </a:rPr>
              <a:t>を辺</a:t>
            </a:r>
            <a:r>
              <a:rPr lang="ja-JP" altLang="en-US" sz="2400" dirty="0">
                <a:ea typeface="ＭＳ Ｐゴシック" charset="-128"/>
              </a:rPr>
              <a:t>素な閉路に分割することができる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⇒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の全ての頂点の次数は偶数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G</a:t>
            </a:r>
            <a:r>
              <a:rPr lang="ja-JP" altLang="en-US" sz="2400" dirty="0">
                <a:ea typeface="ＭＳ Ｐゴシック" charset="-128"/>
              </a:rPr>
              <a:t>がオイラーグラフ　　　　　　　　　</a:t>
            </a:r>
            <a:endParaRPr lang="en-US" altLang="ja-JP" sz="24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68313" y="2133600"/>
            <a:ext cx="8207375" cy="2159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755650" y="1916113"/>
            <a:ext cx="3095625" cy="433387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左右矢印 30"/>
          <p:cNvSpPr/>
          <p:nvPr/>
        </p:nvSpPr>
        <p:spPr>
          <a:xfrm>
            <a:off x="692150" y="3357563"/>
            <a:ext cx="1216025" cy="35877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右矢印 7"/>
          <p:cNvSpPr/>
          <p:nvPr/>
        </p:nvSpPr>
        <p:spPr>
          <a:xfrm rot="10800000">
            <a:off x="628650" y="4318000"/>
            <a:ext cx="1008063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5657" name="テキスト ボックス 40"/>
          <p:cNvSpPr txBox="1">
            <a:spLocks noChangeArrowheads="1"/>
          </p:cNvSpPr>
          <p:nvPr/>
        </p:nvSpPr>
        <p:spPr bwMode="auto">
          <a:xfrm>
            <a:off x="1677988" y="4229100"/>
            <a:ext cx="2246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>
                <a:latin typeface="ＭＳ Ｐゴシック" pitchFamily="50" charset="-128"/>
              </a:rPr>
              <a:t>の証明：</a:t>
            </a:r>
            <a:r>
              <a:rPr lang="en-US" altLang="ja-JP" sz="2400" dirty="0">
                <a:latin typeface="ＭＳ Ｐゴシック" pitchFamily="50" charset="-128"/>
              </a:rPr>
              <a:t> </a:t>
            </a:r>
          </a:p>
          <a:p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10" name="テキスト ボックス 40">
            <a:extLst>
              <a:ext uri="{FF2B5EF4-FFF2-40B4-BE49-F238E27FC236}">
                <a16:creationId xmlns:a16="http://schemas.microsoft.com/office/drawing/2014/main" id="{D42E4225-42BE-40E1-94A5-4716C023C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2557353"/>
            <a:ext cx="3960440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2000" dirty="0">
                <a:latin typeface="ＭＳ Ｐゴシック" pitchFamily="50" charset="-128"/>
              </a:rPr>
              <a:t>G</a:t>
            </a:r>
            <a:r>
              <a:rPr lang="ja-JP" altLang="en-US" sz="2000" dirty="0">
                <a:latin typeface="ＭＳ Ｐゴシック" pitchFamily="50" charset="-128"/>
              </a:rPr>
              <a:t>を辺素な閉路</a:t>
            </a:r>
            <a:r>
              <a:rPr lang="en-US" altLang="ja-JP" sz="2000" dirty="0">
                <a:latin typeface="ＭＳ Ｐゴシック" pitchFamily="50" charset="-128"/>
              </a:rPr>
              <a:t>C</a:t>
            </a:r>
            <a:r>
              <a:rPr lang="en-US" altLang="ja-JP" sz="2000" baseline="-25000" dirty="0">
                <a:latin typeface="ＭＳ Ｐゴシック" pitchFamily="50" charset="-128"/>
              </a:rPr>
              <a:t>1</a:t>
            </a:r>
            <a:r>
              <a:rPr lang="en-US" altLang="ja-JP" sz="2000" dirty="0">
                <a:latin typeface="ＭＳ Ｐゴシック" pitchFamily="50" charset="-128"/>
              </a:rPr>
              <a:t>,C</a:t>
            </a:r>
            <a:r>
              <a:rPr lang="en-US" altLang="ja-JP" sz="2000" baseline="-25000" dirty="0">
                <a:latin typeface="ＭＳ Ｐゴシック" pitchFamily="50" charset="-128"/>
              </a:rPr>
              <a:t>2</a:t>
            </a:r>
            <a:r>
              <a:rPr lang="en-US" altLang="ja-JP" sz="2000" dirty="0">
                <a:latin typeface="ＭＳ Ｐゴシック" pitchFamily="50" charset="-128"/>
              </a:rPr>
              <a:t>, ... ,C</a:t>
            </a:r>
            <a:r>
              <a:rPr lang="en-US" altLang="ja-JP" sz="2000" baseline="-25000" dirty="0">
                <a:latin typeface="ＭＳ Ｐゴシック" pitchFamily="50" charset="-128"/>
              </a:rPr>
              <a:t>m</a:t>
            </a:r>
            <a:r>
              <a:rPr lang="ja-JP" altLang="en-US" sz="2000" dirty="0">
                <a:latin typeface="ＭＳ Ｐゴシック" pitchFamily="50" charset="-128"/>
              </a:rPr>
              <a:t>に分割：</a:t>
            </a:r>
            <a:endParaRPr lang="en-US" altLang="ja-JP" sz="2000" dirty="0">
              <a:latin typeface="ＭＳ Ｐゴシック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  <a:r>
              <a:rPr lang="ja-JP" altLang="en-US" sz="2000" dirty="0">
                <a:latin typeface="ＭＳ Ｐゴシック" pitchFamily="50" charset="-128"/>
              </a:rPr>
              <a:t>∩</a:t>
            </a:r>
            <a:r>
              <a:rPr lang="en-US" altLang="ja-JP" sz="2000" dirty="0">
                <a:latin typeface="ＭＳ Ｐゴシック" pitchFamily="50" charset="-128"/>
              </a:rPr>
              <a:t>E(</a:t>
            </a:r>
            <a:r>
              <a:rPr lang="en-US" altLang="ja-JP" sz="2000" dirty="0" err="1">
                <a:latin typeface="ＭＳ Ｐゴシック" pitchFamily="50" charset="-128"/>
              </a:rPr>
              <a:t>C</a:t>
            </a:r>
            <a:r>
              <a:rPr lang="en-US" altLang="ja-JP" sz="2000" baseline="-25000" dirty="0" err="1">
                <a:latin typeface="ＭＳ Ｐゴシック" pitchFamily="50" charset="-128"/>
              </a:rPr>
              <a:t>j</a:t>
            </a:r>
            <a:r>
              <a:rPr lang="en-US" altLang="ja-JP" sz="2000" dirty="0">
                <a:latin typeface="ＭＳ Ｐゴシック" pitchFamily="50" charset="-128"/>
              </a:rPr>
              <a:t>) = </a:t>
            </a:r>
            <a:r>
              <a:rPr lang="ja-JP" altLang="en-US" sz="2000" dirty="0">
                <a:latin typeface="ＭＳ Ｐゴシック" pitchFamily="50" charset="-128"/>
              </a:rPr>
              <a:t>∅ </a:t>
            </a:r>
            <a:r>
              <a:rPr lang="en-US" altLang="ja-JP" sz="2000" dirty="0">
                <a:latin typeface="ＭＳ Ｐゴシック" pitchFamily="50" charset="-128"/>
              </a:rPr>
              <a:t>(</a:t>
            </a:r>
            <a:r>
              <a:rPr lang="en-US" altLang="ja-JP" sz="2000" dirty="0" err="1">
                <a:latin typeface="ＭＳ Ｐゴシック" pitchFamily="50" charset="-128"/>
              </a:rPr>
              <a:t>i</a:t>
            </a:r>
            <a:r>
              <a:rPr lang="ja-JP" altLang="en-US" sz="2000" dirty="0">
                <a:latin typeface="ＭＳ Ｐゴシック" pitchFamily="50" charset="-128"/>
              </a:rPr>
              <a:t>≠</a:t>
            </a:r>
            <a:r>
              <a:rPr lang="en-US" altLang="ja-JP" sz="2000" dirty="0">
                <a:latin typeface="ＭＳ Ｐゴシック" pitchFamily="50" charset="-128"/>
              </a:rPr>
              <a:t>j)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ＭＳ Ｐゴシック" pitchFamily="50" charset="-128"/>
              </a:rPr>
              <a:t>E(G) = </a:t>
            </a:r>
            <a:r>
              <a:rPr lang="ja-JP" altLang="en-US" sz="2000" dirty="0">
                <a:latin typeface="ＭＳ Ｐゴシック" pitchFamily="50" charset="-128"/>
              </a:rPr>
              <a:t>∪</a:t>
            </a:r>
            <a:r>
              <a:rPr lang="en-US" altLang="ja-JP" sz="2000" dirty="0">
                <a:latin typeface="ＭＳ Ｐゴシック" pitchFamily="50" charset="-128"/>
              </a:rPr>
              <a:t>E(C</a:t>
            </a:r>
            <a:r>
              <a:rPr lang="en-US" altLang="ja-JP" sz="2000" baseline="-25000" dirty="0">
                <a:latin typeface="ＭＳ Ｐゴシック" pitchFamily="50" charset="-128"/>
              </a:rPr>
              <a:t>i</a:t>
            </a:r>
            <a:r>
              <a:rPr lang="en-US" altLang="ja-JP" sz="2000" dirty="0">
                <a:latin typeface="ＭＳ Ｐゴシック" pitchFamily="50" charset="-128"/>
              </a:rPr>
              <a:t>)</a:t>
            </a:r>
          </a:p>
        </p:txBody>
      </p:sp>
    </p:spTree>
  </p:cSld>
  <p:clrMapOvr>
    <a:masterClrMapping/>
  </p:clrMapOvr>
  <p:transition advTm="14149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 bwMode="auto">
          <a:xfrm>
            <a:off x="457200" y="199231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以上の連結</a:t>
            </a:r>
            <a:r>
              <a:rPr lang="ja-JP" altLang="en-US" sz="2400" dirty="0">
                <a:latin typeface="+mn-lt"/>
                <a:ea typeface="+mn-ea"/>
              </a:rPr>
              <a:t>グラフ</a:t>
            </a: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G</a:t>
            </a:r>
            <a:r>
              <a:rPr lang="ja-JP" altLang="en-US" sz="2400" dirty="0">
                <a:latin typeface="+mn-lt"/>
                <a:ea typeface="+mn-ea"/>
              </a:rPr>
              <a:t>がオイラー回路またはオイラー小道を持つ　　　　　　　　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  </a:t>
            </a:r>
            <a:r>
              <a:rPr lang="en-US" altLang="ja-JP" sz="2400" dirty="0">
                <a:latin typeface="+mn-lt"/>
                <a:ea typeface="+mn-ea"/>
              </a:rPr>
              <a:t>G</a:t>
            </a:r>
            <a:r>
              <a:rPr lang="ja-JP" altLang="en-US" sz="2400" dirty="0">
                <a:latin typeface="+mn-lt"/>
                <a:ea typeface="+mn-ea"/>
              </a:rPr>
              <a:t>の奇点（次数が奇数の頂点）の数が</a:t>
            </a:r>
            <a:r>
              <a:rPr lang="en-US" altLang="ja-JP" sz="2400" dirty="0">
                <a:latin typeface="+mn-lt"/>
                <a:ea typeface="+mn-ea"/>
              </a:rPr>
              <a:t>0</a:t>
            </a:r>
            <a:r>
              <a:rPr lang="ja-JP" altLang="en-US" sz="2400" dirty="0">
                <a:latin typeface="+mn-lt"/>
                <a:ea typeface="+mn-ea"/>
              </a:rPr>
              <a:t>または</a:t>
            </a:r>
            <a:r>
              <a:rPr lang="en-US" altLang="ja-JP" sz="2400" dirty="0">
                <a:latin typeface="+mn-lt"/>
                <a:ea typeface="+mn-ea"/>
              </a:rPr>
              <a:t>2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                                  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                                  </a:t>
            </a:r>
            <a:r>
              <a:rPr lang="ja-JP" altLang="en-US" sz="2400" dirty="0">
                <a:latin typeface="+mn-lt"/>
                <a:ea typeface="+mn-ea"/>
              </a:rPr>
              <a:t>左のグラフは奇点の数が</a:t>
            </a:r>
            <a:r>
              <a:rPr lang="en-US" altLang="ja-JP" sz="2400" dirty="0">
                <a:latin typeface="+mn-lt"/>
                <a:ea typeface="+mn-ea"/>
              </a:rPr>
              <a:t>4</a:t>
            </a:r>
            <a:r>
              <a:rPr lang="ja-JP" altLang="en-US" sz="2400" dirty="0">
                <a:latin typeface="+mn-lt"/>
                <a:ea typeface="+mn-ea"/>
              </a:rPr>
              <a:t>個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+mn-lt"/>
                <a:ea typeface="+mn-ea"/>
              </a:rPr>
              <a:t>　　　　　　　　　　　　　 ∴上記の系より，左のグラフは</a:t>
            </a:r>
            <a:endParaRPr lang="en-US" altLang="ja-JP" sz="2400" dirty="0">
              <a:latin typeface="+mn-lt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+mn-lt"/>
                <a:ea typeface="+mn-ea"/>
              </a:rPr>
              <a:t>                                            </a:t>
            </a:r>
            <a:r>
              <a:rPr lang="ja-JP" altLang="en-US" sz="2400" dirty="0">
                <a:latin typeface="+mn-lt"/>
                <a:ea typeface="+mn-ea"/>
              </a:rPr>
              <a:t>オイラー回路，オイラー小道を持たない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23850" y="2205038"/>
            <a:ext cx="8208963" cy="208756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0" name="角丸四角形 29"/>
          <p:cNvSpPr/>
          <p:nvPr/>
        </p:nvSpPr>
        <p:spPr>
          <a:xfrm>
            <a:off x="611188" y="1989138"/>
            <a:ext cx="691314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オイラーの定理とオイラーの定理の系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を合わせると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1" name="左右矢印 30"/>
          <p:cNvSpPr/>
          <p:nvPr/>
        </p:nvSpPr>
        <p:spPr>
          <a:xfrm>
            <a:off x="547688" y="3311525"/>
            <a:ext cx="1216025" cy="360363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156679" name="グループ化 60"/>
          <p:cNvGrpSpPr>
            <a:grpSpLocks/>
          </p:cNvGrpSpPr>
          <p:nvPr/>
        </p:nvGrpSpPr>
        <p:grpSpPr bwMode="auto">
          <a:xfrm>
            <a:off x="1138238" y="4775200"/>
            <a:ext cx="1854200" cy="1820863"/>
            <a:chOff x="3630735" y="4708077"/>
            <a:chExt cx="2202622" cy="2162586"/>
          </a:xfrm>
        </p:grpSpPr>
        <p:sp>
          <p:nvSpPr>
            <p:cNvPr id="39" name="円/楕円 38"/>
            <p:cNvSpPr>
              <a:spLocks noChangeAspect="1"/>
            </p:cNvSpPr>
            <p:nvPr/>
          </p:nvSpPr>
          <p:spPr bwMode="auto">
            <a:xfrm>
              <a:off x="3800458" y="4708077"/>
              <a:ext cx="122577" cy="1376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0" name="直線コネクタ 39"/>
            <p:cNvCxnSpPr>
              <a:endCxn id="43" idx="2"/>
            </p:cNvCxnSpPr>
            <p:nvPr/>
          </p:nvCxnSpPr>
          <p:spPr bwMode="auto">
            <a:xfrm flipV="1">
              <a:off x="3868347" y="5818594"/>
              <a:ext cx="18405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円/楕円 40"/>
            <p:cNvSpPr>
              <a:spLocks noChangeAspect="1"/>
            </p:cNvSpPr>
            <p:nvPr/>
          </p:nvSpPr>
          <p:spPr bwMode="auto">
            <a:xfrm>
              <a:off x="3804229" y="5750719"/>
              <a:ext cx="122577" cy="1357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2" name="円/楕円 41"/>
            <p:cNvSpPr>
              <a:spLocks noChangeAspect="1"/>
            </p:cNvSpPr>
            <p:nvPr/>
          </p:nvSpPr>
          <p:spPr bwMode="auto">
            <a:xfrm>
              <a:off x="3813658" y="6734912"/>
              <a:ext cx="122578" cy="1357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3" name="円/楕円 42"/>
            <p:cNvSpPr>
              <a:spLocks noChangeAspect="1"/>
            </p:cNvSpPr>
            <p:nvPr/>
          </p:nvSpPr>
          <p:spPr bwMode="auto">
            <a:xfrm>
              <a:off x="5708894" y="5750719"/>
              <a:ext cx="124463" cy="13575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4" name="直線コネクタ 43"/>
            <p:cNvCxnSpPr>
              <a:endCxn id="43" idx="6"/>
            </p:cNvCxnSpPr>
            <p:nvPr/>
          </p:nvCxnSpPr>
          <p:spPr bwMode="auto">
            <a:xfrm>
              <a:off x="3881547" y="4770297"/>
              <a:ext cx="1951810" cy="1048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>
              <a:endCxn id="43" idx="3"/>
            </p:cNvCxnSpPr>
            <p:nvPr/>
          </p:nvCxnSpPr>
          <p:spPr bwMode="auto">
            <a:xfrm flipV="1">
              <a:off x="3892862" y="5865730"/>
              <a:ext cx="1834890" cy="9106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フリーフォーム 45"/>
            <p:cNvSpPr/>
            <p:nvPr/>
          </p:nvSpPr>
          <p:spPr>
            <a:xfrm>
              <a:off x="3670336" y="4753327"/>
              <a:ext cx="205554" cy="1074694"/>
            </a:xfrm>
            <a:custGeom>
              <a:avLst/>
              <a:gdLst>
                <a:gd name="connsiteX0" fmla="*/ 482221 w 509517"/>
                <a:gd name="connsiteY0" fmla="*/ 0 h 1405719"/>
                <a:gd name="connsiteX1" fmla="*/ 4549 w 509517"/>
                <a:gd name="connsiteY1" fmla="*/ 723331 h 1405719"/>
                <a:gd name="connsiteX2" fmla="*/ 509517 w 509517"/>
                <a:gd name="connsiteY2" fmla="*/ 1405719 h 14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17" h="1405719">
                  <a:moveTo>
                    <a:pt x="482221" y="0"/>
                  </a:moveTo>
                  <a:cubicBezTo>
                    <a:pt x="241110" y="244522"/>
                    <a:pt x="0" y="489045"/>
                    <a:pt x="4549" y="723331"/>
                  </a:cubicBezTo>
                  <a:cubicBezTo>
                    <a:pt x="9098" y="957617"/>
                    <a:pt x="259307" y="1181668"/>
                    <a:pt x="509517" y="1405719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7" name="フリーフォーム 46"/>
            <p:cNvSpPr/>
            <p:nvPr/>
          </p:nvSpPr>
          <p:spPr>
            <a:xfrm>
              <a:off x="3630735" y="5833678"/>
              <a:ext cx="262127" cy="963453"/>
            </a:xfrm>
            <a:custGeom>
              <a:avLst/>
              <a:gdLst>
                <a:gd name="connsiteX0" fmla="*/ 482221 w 509517"/>
                <a:gd name="connsiteY0" fmla="*/ 0 h 1405719"/>
                <a:gd name="connsiteX1" fmla="*/ 4549 w 509517"/>
                <a:gd name="connsiteY1" fmla="*/ 723331 h 1405719"/>
                <a:gd name="connsiteX2" fmla="*/ 509517 w 509517"/>
                <a:gd name="connsiteY2" fmla="*/ 1405719 h 14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17" h="1405719">
                  <a:moveTo>
                    <a:pt x="482221" y="0"/>
                  </a:moveTo>
                  <a:cubicBezTo>
                    <a:pt x="241110" y="244522"/>
                    <a:pt x="0" y="489045"/>
                    <a:pt x="4549" y="723331"/>
                  </a:cubicBezTo>
                  <a:cubicBezTo>
                    <a:pt x="9098" y="957617"/>
                    <a:pt x="259307" y="1181668"/>
                    <a:pt x="509517" y="1405719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8" name="フリーフォーム 47"/>
            <p:cNvSpPr/>
            <p:nvPr/>
          </p:nvSpPr>
          <p:spPr>
            <a:xfrm rot="10800000">
              <a:off x="3836287" y="4758984"/>
              <a:ext cx="205554" cy="1076579"/>
            </a:xfrm>
            <a:custGeom>
              <a:avLst/>
              <a:gdLst>
                <a:gd name="connsiteX0" fmla="*/ 482221 w 509517"/>
                <a:gd name="connsiteY0" fmla="*/ 0 h 1405719"/>
                <a:gd name="connsiteX1" fmla="*/ 4549 w 509517"/>
                <a:gd name="connsiteY1" fmla="*/ 723331 h 1405719"/>
                <a:gd name="connsiteX2" fmla="*/ 509517 w 509517"/>
                <a:gd name="connsiteY2" fmla="*/ 1405719 h 14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17" h="1405719">
                  <a:moveTo>
                    <a:pt x="482221" y="0"/>
                  </a:moveTo>
                  <a:cubicBezTo>
                    <a:pt x="241110" y="244522"/>
                    <a:pt x="0" y="489045"/>
                    <a:pt x="4549" y="723331"/>
                  </a:cubicBezTo>
                  <a:cubicBezTo>
                    <a:pt x="9098" y="957617"/>
                    <a:pt x="259307" y="1181668"/>
                    <a:pt x="509517" y="1405719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10800000">
              <a:off x="3851374" y="5861959"/>
              <a:ext cx="260241" cy="965339"/>
            </a:xfrm>
            <a:custGeom>
              <a:avLst/>
              <a:gdLst>
                <a:gd name="connsiteX0" fmla="*/ 482221 w 509517"/>
                <a:gd name="connsiteY0" fmla="*/ 0 h 1405719"/>
                <a:gd name="connsiteX1" fmla="*/ 4549 w 509517"/>
                <a:gd name="connsiteY1" fmla="*/ 723331 h 1405719"/>
                <a:gd name="connsiteX2" fmla="*/ 509517 w 509517"/>
                <a:gd name="connsiteY2" fmla="*/ 1405719 h 140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17" h="1405719">
                  <a:moveTo>
                    <a:pt x="482221" y="0"/>
                  </a:moveTo>
                  <a:cubicBezTo>
                    <a:pt x="241110" y="244522"/>
                    <a:pt x="0" y="489045"/>
                    <a:pt x="4549" y="723331"/>
                  </a:cubicBezTo>
                  <a:cubicBezTo>
                    <a:pt x="9098" y="957617"/>
                    <a:pt x="259307" y="1181668"/>
                    <a:pt x="509517" y="1405719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</p:spTree>
  </p:cSld>
  <p:clrMapOvr>
    <a:masterClrMapping/>
  </p:clrMapOvr>
  <p:transition advTm="14149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オイラーの定理</a:t>
            </a:r>
          </a:p>
        </p:txBody>
      </p:sp>
      <p:sp>
        <p:nvSpPr>
          <p:cNvPr id="15769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下の地図の街では同じ橋を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2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度渡らないで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全ての橋を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1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度ずつ渡ることができるか？　　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できない</a:t>
            </a:r>
            <a:endParaRPr lang="en-US" altLang="ja-JP" sz="2400" dirty="0">
              <a:solidFill>
                <a:srgbClr val="FF0000"/>
              </a:solidFill>
              <a:latin typeface="Calibri" pitchFamily="34" charset="0"/>
              <a:ea typeface="+mn-ea"/>
            </a:endParaRPr>
          </a:p>
        </p:txBody>
      </p:sp>
      <p:pic>
        <p:nvPicPr>
          <p:cNvPr id="157701" name="Picture 3" descr="C:\Users\tsugaki\Desktop\Epson_0112_1_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2727325"/>
            <a:ext cx="5256213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4149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587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58727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グラフ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のオイラー回路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ja-JP" altLang="en-US" sz="2400" dirty="0">
                <a:latin typeface="Calibri" pitchFamily="34" charset="0"/>
              </a:rPr>
              <a:t>を求めるアルゴリズム．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入力：各頂点の次数が偶数で位数が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以上の連結グラフ</a:t>
            </a:r>
            <a:r>
              <a:rPr lang="en-US" altLang="ja-JP" sz="2400" dirty="0">
                <a:latin typeface="Calibri" pitchFamily="34" charset="0"/>
              </a:rPr>
              <a:t>G</a:t>
            </a: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出力：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のオイラー回路</a:t>
            </a:r>
            <a:r>
              <a:rPr lang="en-US" altLang="ja-JP" sz="2400" dirty="0">
                <a:latin typeface="Calibri" pitchFamily="34" charset="0"/>
              </a:rPr>
              <a:t>W</a:t>
            </a:r>
          </a:p>
          <a:p>
            <a:r>
              <a:rPr lang="ja-JP" altLang="en-US" sz="2400" dirty="0">
                <a:latin typeface="Calibri" pitchFamily="34" charset="0"/>
              </a:rPr>
              <a:t>　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5974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59751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9646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1. v</a:t>
            </a:r>
            <a:r>
              <a:rPr lang="en-US" altLang="ja-JP" sz="1600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∈ </a:t>
            </a:r>
            <a:r>
              <a:rPr lang="en-US" altLang="ja-JP" sz="2400" dirty="0">
                <a:latin typeface="Calibri" pitchFamily="34" charset="0"/>
              </a:rPr>
              <a:t>V(G) </a:t>
            </a:r>
            <a:r>
              <a:rPr lang="ja-JP" altLang="en-US" sz="2400" dirty="0">
                <a:latin typeface="Calibri" pitchFamily="34" charset="0"/>
              </a:rPr>
              <a:t>を選び，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sz="1600" dirty="0">
                <a:latin typeface="Calibri" pitchFamily="34" charset="0"/>
              </a:rPr>
              <a:t>0</a:t>
            </a:r>
            <a:r>
              <a:rPr lang="en-US" altLang="ja-JP" sz="2400" dirty="0">
                <a:latin typeface="Calibri" pitchFamily="34" charset="0"/>
              </a:rPr>
              <a:t>= v</a:t>
            </a:r>
            <a:r>
              <a:rPr lang="en-US" altLang="ja-JP" sz="1600" dirty="0">
                <a:latin typeface="Calibri" pitchFamily="34" charset="0"/>
              </a:rPr>
              <a:t>1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=0 </a:t>
            </a:r>
            <a:r>
              <a:rPr lang="ja-JP" altLang="en-US" sz="2400" dirty="0">
                <a:latin typeface="Calibri" pitchFamily="34" charset="0"/>
              </a:rPr>
              <a:t>とする．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2. W</a:t>
            </a:r>
            <a:r>
              <a:rPr lang="en-US" altLang="ja-JP" sz="1600" dirty="0">
                <a:latin typeface="Calibri" pitchFamily="34" charset="0"/>
              </a:rPr>
              <a:t>i </a:t>
            </a:r>
            <a:r>
              <a:rPr lang="en-US" altLang="ja-JP" sz="2400" dirty="0">
                <a:latin typeface="Calibri" pitchFamily="34" charset="0"/>
              </a:rPr>
              <a:t>= v</a:t>
            </a:r>
            <a:r>
              <a:rPr lang="en-US" altLang="ja-JP" sz="1600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e</a:t>
            </a:r>
            <a:r>
              <a:rPr lang="en-US" altLang="ja-JP" sz="1600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sz="16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e</a:t>
            </a:r>
            <a:r>
              <a:rPr lang="en-US" altLang="ja-JP" sz="1600" dirty="0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sz="1600" dirty="0">
                <a:latin typeface="Calibri" pitchFamily="34" charset="0"/>
              </a:rPr>
              <a:t>i+1 </a:t>
            </a:r>
            <a:r>
              <a:rPr lang="ja-JP" altLang="en-US" sz="2400" dirty="0">
                <a:latin typeface="Calibri" pitchFamily="34" charset="0"/>
              </a:rPr>
              <a:t>に対し，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sz="1600" dirty="0">
                <a:latin typeface="Calibri" pitchFamily="34" charset="0"/>
              </a:rPr>
              <a:t>i+1</a:t>
            </a:r>
            <a:r>
              <a:rPr lang="ja-JP" altLang="en-US" sz="2400" dirty="0">
                <a:latin typeface="Calibri" pitchFamily="34" charset="0"/>
              </a:rPr>
              <a:t>に接続する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　 まだ選ばれていない辺</a:t>
            </a:r>
            <a:r>
              <a:rPr lang="en-US" altLang="ja-JP" sz="2400" dirty="0">
                <a:latin typeface="Calibri" pitchFamily="34" charset="0"/>
              </a:rPr>
              <a:t>e</a:t>
            </a:r>
            <a:r>
              <a:rPr lang="en-US" altLang="ja-JP" sz="1600" dirty="0">
                <a:latin typeface="Calibri" pitchFamily="34" charset="0"/>
              </a:rPr>
              <a:t>i+1 </a:t>
            </a:r>
            <a:r>
              <a:rPr lang="en-US" altLang="ja-JP" sz="2400" dirty="0">
                <a:latin typeface="Calibri" pitchFamily="34" charset="0"/>
              </a:rPr>
              <a:t>=v</a:t>
            </a:r>
            <a:r>
              <a:rPr lang="en-US" altLang="ja-JP" sz="1600" dirty="0">
                <a:latin typeface="Calibri" pitchFamily="34" charset="0"/>
              </a:rPr>
              <a:t>i+1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sz="1600" dirty="0">
                <a:latin typeface="Calibri" pitchFamily="34" charset="0"/>
              </a:rPr>
              <a:t>i+2</a:t>
            </a:r>
            <a:r>
              <a:rPr lang="ja-JP" altLang="en-US" sz="2400" dirty="0">
                <a:latin typeface="Calibri" pitchFamily="34" charset="0"/>
              </a:rPr>
              <a:t>を選ぶ．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　 ただし，可能ならば，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から</a:t>
            </a:r>
            <a:r>
              <a:rPr lang="en-US" altLang="ja-JP" sz="2400" dirty="0">
                <a:latin typeface="Calibri" pitchFamily="34" charset="0"/>
              </a:rPr>
              <a:t>e</a:t>
            </a:r>
            <a:r>
              <a:rPr lang="en-US" altLang="ja-JP" sz="1600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,e</a:t>
            </a:r>
            <a:r>
              <a:rPr lang="en-US" altLang="ja-JP" sz="1600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,…</a:t>
            </a:r>
            <a:r>
              <a:rPr lang="en-US" altLang="ja-JP" sz="2400" dirty="0" err="1">
                <a:latin typeface="Calibri" pitchFamily="34" charset="0"/>
              </a:rPr>
              <a:t>e</a:t>
            </a:r>
            <a:r>
              <a:rPr lang="en-US" altLang="ja-JP" sz="1600" dirty="0" err="1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を除いた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　 グラフにおいて橋ではないものを選ぶ．</a:t>
            </a:r>
            <a:endParaRPr lang="en-US" altLang="ja-JP" sz="16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3. W</a:t>
            </a:r>
            <a:r>
              <a:rPr lang="en-US" altLang="ja-JP" sz="1600" dirty="0">
                <a:latin typeface="Calibri" pitchFamily="34" charset="0"/>
              </a:rPr>
              <a:t>i+1</a:t>
            </a:r>
            <a:r>
              <a:rPr lang="en-US" altLang="ja-JP" sz="2400" dirty="0">
                <a:latin typeface="Calibri" pitchFamily="34" charset="0"/>
              </a:rPr>
              <a:t>=W</a:t>
            </a:r>
            <a:r>
              <a:rPr lang="en-US" altLang="ja-JP" sz="1600" dirty="0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 e</a:t>
            </a:r>
            <a:r>
              <a:rPr lang="en-US" altLang="ja-JP" sz="1600" dirty="0">
                <a:latin typeface="Calibri" pitchFamily="34" charset="0"/>
              </a:rPr>
              <a:t>i+1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sz="1600" dirty="0">
                <a:latin typeface="Calibri" pitchFamily="34" charset="0"/>
              </a:rPr>
              <a:t>i+2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=i+1 </a:t>
            </a:r>
            <a:r>
              <a:rPr lang="ja-JP" altLang="en-US" sz="2400" dirty="0">
                <a:latin typeface="Calibri" pitchFamily="34" charset="0"/>
              </a:rPr>
              <a:t>とする．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4. 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=|E(G)|</a:t>
            </a:r>
            <a:r>
              <a:rPr lang="ja-JP" altLang="en-US" sz="2400" dirty="0">
                <a:latin typeface="Calibri" pitchFamily="34" charset="0"/>
              </a:rPr>
              <a:t>ならば </a:t>
            </a:r>
            <a:r>
              <a:rPr lang="en-US" altLang="ja-JP" sz="2400" dirty="0">
                <a:latin typeface="Calibri" pitchFamily="34" charset="0"/>
              </a:rPr>
              <a:t>W=W</a:t>
            </a:r>
            <a:r>
              <a:rPr lang="en-US" altLang="ja-JP" sz="1600" dirty="0">
                <a:latin typeface="Calibri" pitchFamily="34" charset="0"/>
              </a:rPr>
              <a:t>i </a:t>
            </a:r>
            <a:r>
              <a:rPr lang="ja-JP" altLang="en-US" sz="2400" dirty="0">
                <a:latin typeface="Calibri" pitchFamily="34" charset="0"/>
              </a:rPr>
              <a:t>として終了．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5. 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≠</a:t>
            </a:r>
            <a:r>
              <a:rPr lang="en-US" altLang="ja-JP" sz="2400" dirty="0">
                <a:latin typeface="Calibri" pitchFamily="34" charset="0"/>
              </a:rPr>
              <a:t>|E(G)|</a:t>
            </a:r>
            <a:r>
              <a:rPr lang="ja-JP" altLang="en-US" sz="2400" dirty="0">
                <a:latin typeface="Calibri" pitchFamily="34" charset="0"/>
              </a:rPr>
              <a:t>ならば 手順２へ．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  <a:p>
            <a:r>
              <a:rPr lang="ja-JP" altLang="en-US" sz="2400" dirty="0">
                <a:latin typeface="Calibri" pitchFamily="34" charset="0"/>
              </a:rPr>
              <a:t>　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2E62976-E7DD-43DD-B841-FB9751A11697}"/>
              </a:ext>
            </a:extLst>
          </p:cNvPr>
          <p:cNvSpPr/>
          <p:nvPr/>
        </p:nvSpPr>
        <p:spPr>
          <a:xfrm>
            <a:off x="4283968" y="1989088"/>
            <a:ext cx="4104456" cy="431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このスライドは理解しなくても構いません</a:t>
            </a:r>
          </a:p>
        </p:txBody>
      </p:sp>
    </p:spTree>
  </p:cSld>
  <p:clrMapOvr>
    <a:masterClrMapping/>
  </p:clrMapOvr>
  <p:transition advTm="14149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用語の説明（歩道，小道，道の復習）</a:t>
            </a:r>
          </a:p>
        </p:txBody>
      </p:sp>
      <p:sp>
        <p:nvSpPr>
          <p:cNvPr id="12390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0</a:t>
            </a:r>
            <a:r>
              <a:rPr lang="en-US" altLang="ja-JP" sz="2400" dirty="0">
                <a:latin typeface="Calibri" pitchFamily="34" charset="0"/>
                <a:ea typeface="+mn-ea"/>
              </a:rPr>
              <a:t>-x</a:t>
            </a:r>
            <a:r>
              <a:rPr lang="en-US" altLang="ja-JP" sz="1600" dirty="0">
                <a:latin typeface="Calibri" pitchFamily="34" charset="0"/>
                <a:ea typeface="+mn-ea"/>
              </a:rPr>
              <a:t>l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小道：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歩道で同じ辺を含まないもの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道：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歩道で同じ頂点を含まないもの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左図での </a:t>
            </a:r>
            <a:r>
              <a:rPr lang="en-US" altLang="ja-JP" sz="2400" dirty="0">
                <a:latin typeface="Calibri" pitchFamily="34" charset="0"/>
                <a:ea typeface="+mn-ea"/>
              </a:rPr>
              <a:t>u-x </a:t>
            </a:r>
            <a:r>
              <a:rPr lang="ja-JP" altLang="en-US" sz="2400" dirty="0">
                <a:latin typeface="Calibri" pitchFamily="34" charset="0"/>
                <a:ea typeface="+mn-ea"/>
              </a:rPr>
              <a:t>小道の例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uzuvwpowx</a:t>
            </a: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uvwpowx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uzyx</a:t>
            </a: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grpSp>
        <p:nvGrpSpPr>
          <p:cNvPr id="123909" name="グループ化 51"/>
          <p:cNvGrpSpPr>
            <a:grpSpLocks/>
          </p:cNvGrpSpPr>
          <p:nvPr/>
        </p:nvGrpSpPr>
        <p:grpSpPr bwMode="auto">
          <a:xfrm>
            <a:off x="250825" y="4097338"/>
            <a:ext cx="3148013" cy="2386012"/>
            <a:chOff x="4304917" y="3717032"/>
            <a:chExt cx="3147403" cy="2385157"/>
          </a:xfrm>
        </p:grpSpPr>
        <p:cxnSp>
          <p:nvCxnSpPr>
            <p:cNvPr id="7" name="直線コネクタ 6"/>
            <p:cNvCxnSpPr/>
            <p:nvPr/>
          </p:nvCxnSpPr>
          <p:spPr bwMode="auto">
            <a:xfrm flipV="1">
              <a:off x="4387451" y="3801139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 bwMode="auto">
            <a:xfrm>
              <a:off x="5430237" y="3801139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22" idx="0"/>
            </p:cNvCxnSpPr>
            <p:nvPr/>
          </p:nvCxnSpPr>
          <p:spPr bwMode="auto">
            <a:xfrm rot="5400000">
              <a:off x="3906610" y="4867558"/>
              <a:ext cx="9616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4387451" y="5432504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flipV="1">
              <a:off x="5430237" y="5432504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auto">
            <a:xfrm rot="5400000">
              <a:off x="5908861" y="4909611"/>
              <a:ext cx="1045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6" idx="1"/>
            </p:cNvCxnSpPr>
            <p:nvPr/>
          </p:nvCxnSpPr>
          <p:spPr bwMode="auto">
            <a:xfrm rot="16200000" flipV="1">
              <a:off x="6865889" y="3874896"/>
              <a:ext cx="453862" cy="4333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endCxn id="47" idx="3"/>
            </p:cNvCxnSpPr>
            <p:nvPr/>
          </p:nvCxnSpPr>
          <p:spPr bwMode="auto">
            <a:xfrm rot="5400000" flipH="1" flipV="1">
              <a:off x="6361168" y="3930443"/>
              <a:ext cx="514166" cy="3729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304917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347703" y="371703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6349221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304917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5347703" y="593556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6349221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1" idx="2"/>
            </p:cNvCxnSpPr>
            <p:nvPr/>
          </p:nvCxnSpPr>
          <p:spPr bwMode="auto">
            <a:xfrm>
              <a:off x="4371579" y="4377195"/>
              <a:ext cx="1977642" cy="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endCxn id="46" idx="2"/>
            </p:cNvCxnSpPr>
            <p:nvPr/>
          </p:nvCxnSpPr>
          <p:spPr bwMode="auto">
            <a:xfrm>
              <a:off x="6444452" y="4364500"/>
              <a:ext cx="839625" cy="12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円/楕円 45"/>
            <p:cNvSpPr/>
            <p:nvPr/>
          </p:nvSpPr>
          <p:spPr bwMode="auto">
            <a:xfrm>
              <a:off x="7284078" y="4293088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6779350" y="3717032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3910" name="テキスト ボックス 52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3911" name="テキスト ボックス 53"/>
          <p:cNvSpPr txBox="1">
            <a:spLocks noChangeArrowheads="1"/>
          </p:cNvSpPr>
          <p:nvPr/>
        </p:nvSpPr>
        <p:spPr bwMode="auto">
          <a:xfrm>
            <a:off x="1042988" y="3716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3912" name="テキスト ボックス 54"/>
          <p:cNvSpPr txBox="1">
            <a:spLocks noChangeArrowheads="1"/>
          </p:cNvSpPr>
          <p:nvPr/>
        </p:nvSpPr>
        <p:spPr bwMode="auto">
          <a:xfrm>
            <a:off x="2411413" y="47974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3913" name="テキスト ボックス 55"/>
          <p:cNvSpPr txBox="1">
            <a:spLocks noChangeArrowheads="1"/>
          </p:cNvSpPr>
          <p:nvPr/>
        </p:nvSpPr>
        <p:spPr bwMode="auto">
          <a:xfrm>
            <a:off x="2411413" y="56181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3914" name="テキスト ボックス 56"/>
          <p:cNvSpPr txBox="1">
            <a:spLocks noChangeArrowheads="1"/>
          </p:cNvSpPr>
          <p:nvPr/>
        </p:nvSpPr>
        <p:spPr bwMode="auto">
          <a:xfrm>
            <a:off x="1331913" y="63817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3915" name="テキスト ボックス 57"/>
          <p:cNvSpPr txBox="1">
            <a:spLocks noChangeArrowheads="1"/>
          </p:cNvSpPr>
          <p:nvPr/>
        </p:nvSpPr>
        <p:spPr bwMode="auto">
          <a:xfrm>
            <a:off x="-36513" y="56911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3916" name="テキスト ボックス 58"/>
          <p:cNvSpPr txBox="1">
            <a:spLocks noChangeArrowheads="1"/>
          </p:cNvSpPr>
          <p:nvPr/>
        </p:nvSpPr>
        <p:spPr bwMode="auto">
          <a:xfrm>
            <a:off x="3208338" y="47974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sp>
        <p:nvSpPr>
          <p:cNvPr id="123917" name="テキスト ボックス 59"/>
          <p:cNvSpPr txBox="1">
            <a:spLocks noChangeArrowheads="1"/>
          </p:cNvSpPr>
          <p:nvPr/>
        </p:nvSpPr>
        <p:spPr bwMode="auto">
          <a:xfrm>
            <a:off x="2847975" y="3746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cxnSp>
        <p:nvCxnSpPr>
          <p:cNvPr id="36" name="直線コネクタ 35"/>
          <p:cNvCxnSpPr/>
          <p:nvPr/>
        </p:nvCxnSpPr>
        <p:spPr>
          <a:xfrm>
            <a:off x="3851275" y="4987925"/>
            <a:ext cx="172878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077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179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810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W0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281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833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W1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62844" name="テキスト ボックス 27"/>
          <p:cNvSpPr txBox="1">
            <a:spLocks noChangeArrowheads="1"/>
          </p:cNvSpPr>
          <p:nvPr/>
        </p:nvSpPr>
        <p:spPr bwMode="auto">
          <a:xfrm>
            <a:off x="4929188" y="2565400"/>
            <a:ext cx="3387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sz="2400"/>
          </a:p>
          <a:p>
            <a:r>
              <a:rPr lang="ja-JP" altLang="en-US" sz="2400"/>
              <a:t>赤い辺を除いたグラフの</a:t>
            </a:r>
            <a:endParaRPr lang="en-US" altLang="ja-JP" sz="2400"/>
          </a:p>
          <a:p>
            <a:r>
              <a:rPr lang="ja-JP" altLang="en-US" sz="2400"/>
              <a:t>橋を可能ならば選ばない</a:t>
            </a:r>
          </a:p>
        </p:txBody>
      </p:sp>
      <p:sp>
        <p:nvSpPr>
          <p:cNvPr id="162845" name="テキスト ボックス 27"/>
          <p:cNvSpPr txBox="1">
            <a:spLocks noChangeArrowheads="1"/>
          </p:cNvSpPr>
          <p:nvPr/>
        </p:nvSpPr>
        <p:spPr bwMode="auto">
          <a:xfrm>
            <a:off x="4067175" y="4941888"/>
            <a:ext cx="3444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sz="2400"/>
          </a:p>
          <a:p>
            <a:r>
              <a:rPr lang="ja-JP" altLang="en-US" sz="2400"/>
              <a:t>次にこの辺は選ばれない</a:t>
            </a:r>
            <a:endParaRPr lang="en-US" altLang="ja-JP" sz="2400"/>
          </a:p>
        </p:txBody>
      </p:sp>
      <p:sp>
        <p:nvSpPr>
          <p:cNvPr id="30" name="下矢印 29"/>
          <p:cNvSpPr/>
          <p:nvPr/>
        </p:nvSpPr>
        <p:spPr>
          <a:xfrm rot="10800000">
            <a:off x="4787900" y="4941888"/>
            <a:ext cx="71438" cy="4318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384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857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W2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486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881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W3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589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5905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W4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691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928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W5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793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950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W6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896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972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W7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6998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994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W8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用語の説明（歩道，小道，道の復習）</a:t>
            </a:r>
          </a:p>
        </p:txBody>
      </p:sp>
      <p:sp>
        <p:nvSpPr>
          <p:cNvPr id="12493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x</a:t>
            </a:r>
            <a:r>
              <a:rPr lang="en-US" altLang="ja-JP" sz="1600" dirty="0">
                <a:latin typeface="Calibri" pitchFamily="34" charset="0"/>
                <a:ea typeface="+mn-ea"/>
              </a:rPr>
              <a:t>0</a:t>
            </a:r>
            <a:r>
              <a:rPr lang="en-US" altLang="ja-JP" sz="2400" dirty="0">
                <a:latin typeface="Calibri" pitchFamily="34" charset="0"/>
                <a:ea typeface="+mn-ea"/>
              </a:rPr>
              <a:t>-x</a:t>
            </a:r>
            <a:r>
              <a:rPr lang="en-US" altLang="ja-JP" sz="1600" dirty="0">
                <a:latin typeface="Calibri" pitchFamily="34" charset="0"/>
                <a:ea typeface="+mn-ea"/>
              </a:rPr>
              <a:t>l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小道：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歩道で同じ辺を含まないもの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道：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0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-x</a:t>
            </a:r>
            <a:r>
              <a:rPr lang="en-US" altLang="ja-JP" sz="1600" dirty="0">
                <a:latin typeface="Calibri" pitchFamily="34" charset="0"/>
                <a:ea typeface="ＭＳ Ｐゴシック" charset="-128"/>
              </a:rPr>
              <a:t>l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歩道で同じ頂点を含まないもの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注意：道⇒小道⇒歩道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左図での </a:t>
            </a:r>
            <a:r>
              <a:rPr lang="en-US" altLang="ja-JP" sz="2400" dirty="0">
                <a:latin typeface="Calibri" pitchFamily="34" charset="0"/>
                <a:ea typeface="+mn-ea"/>
              </a:rPr>
              <a:t>u-x </a:t>
            </a:r>
            <a:r>
              <a:rPr lang="ja-JP" altLang="en-US" sz="2400" dirty="0">
                <a:latin typeface="Calibri" pitchFamily="34" charset="0"/>
                <a:ea typeface="+mn-ea"/>
              </a:rPr>
              <a:t>道の例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uzuvwpowx</a:t>
            </a: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uvwpowx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uzyx</a:t>
            </a: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grpSp>
        <p:nvGrpSpPr>
          <p:cNvPr id="124933" name="グループ化 51"/>
          <p:cNvGrpSpPr>
            <a:grpSpLocks/>
          </p:cNvGrpSpPr>
          <p:nvPr/>
        </p:nvGrpSpPr>
        <p:grpSpPr bwMode="auto">
          <a:xfrm>
            <a:off x="250825" y="4097338"/>
            <a:ext cx="3148013" cy="2386012"/>
            <a:chOff x="4304917" y="3717032"/>
            <a:chExt cx="3147403" cy="2385157"/>
          </a:xfrm>
        </p:grpSpPr>
        <p:cxnSp>
          <p:nvCxnSpPr>
            <p:cNvPr id="7" name="直線コネクタ 6"/>
            <p:cNvCxnSpPr/>
            <p:nvPr/>
          </p:nvCxnSpPr>
          <p:spPr bwMode="auto">
            <a:xfrm flipV="1">
              <a:off x="4387451" y="3801139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 bwMode="auto">
            <a:xfrm>
              <a:off x="5430237" y="3801139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22" idx="0"/>
            </p:cNvCxnSpPr>
            <p:nvPr/>
          </p:nvCxnSpPr>
          <p:spPr bwMode="auto">
            <a:xfrm rot="5400000">
              <a:off x="3906610" y="4867558"/>
              <a:ext cx="9616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4387451" y="5432504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flipV="1">
              <a:off x="5430237" y="5432504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auto">
            <a:xfrm rot="5400000">
              <a:off x="5908861" y="4909611"/>
              <a:ext cx="1045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6" idx="1"/>
            </p:cNvCxnSpPr>
            <p:nvPr/>
          </p:nvCxnSpPr>
          <p:spPr bwMode="auto">
            <a:xfrm rot="16200000" flipV="1">
              <a:off x="6865889" y="3874896"/>
              <a:ext cx="453862" cy="4333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endCxn id="47" idx="3"/>
            </p:cNvCxnSpPr>
            <p:nvPr/>
          </p:nvCxnSpPr>
          <p:spPr bwMode="auto">
            <a:xfrm rot="5400000" flipH="1" flipV="1">
              <a:off x="6361168" y="3930443"/>
              <a:ext cx="514166" cy="3729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304917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347703" y="371703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6349221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304917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5347703" y="593556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6349221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1" idx="2"/>
            </p:cNvCxnSpPr>
            <p:nvPr/>
          </p:nvCxnSpPr>
          <p:spPr bwMode="auto">
            <a:xfrm>
              <a:off x="4371579" y="4377195"/>
              <a:ext cx="1977642" cy="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endCxn id="46" idx="2"/>
            </p:cNvCxnSpPr>
            <p:nvPr/>
          </p:nvCxnSpPr>
          <p:spPr bwMode="auto">
            <a:xfrm>
              <a:off x="6444452" y="4364500"/>
              <a:ext cx="839625" cy="12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円/楕円 45"/>
            <p:cNvSpPr/>
            <p:nvPr/>
          </p:nvSpPr>
          <p:spPr bwMode="auto">
            <a:xfrm>
              <a:off x="7284078" y="4293088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6779350" y="3717032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4934" name="テキスト ボックス 52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4935" name="テキスト ボックス 53"/>
          <p:cNvSpPr txBox="1">
            <a:spLocks noChangeArrowheads="1"/>
          </p:cNvSpPr>
          <p:nvPr/>
        </p:nvSpPr>
        <p:spPr bwMode="auto">
          <a:xfrm>
            <a:off x="1042988" y="3716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4936" name="テキスト ボックス 54"/>
          <p:cNvSpPr txBox="1">
            <a:spLocks noChangeArrowheads="1"/>
          </p:cNvSpPr>
          <p:nvPr/>
        </p:nvSpPr>
        <p:spPr bwMode="auto">
          <a:xfrm>
            <a:off x="2411413" y="47974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4937" name="テキスト ボックス 55"/>
          <p:cNvSpPr txBox="1">
            <a:spLocks noChangeArrowheads="1"/>
          </p:cNvSpPr>
          <p:nvPr/>
        </p:nvSpPr>
        <p:spPr bwMode="auto">
          <a:xfrm>
            <a:off x="2411413" y="56181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4938" name="テキスト ボックス 56"/>
          <p:cNvSpPr txBox="1">
            <a:spLocks noChangeArrowheads="1"/>
          </p:cNvSpPr>
          <p:nvPr/>
        </p:nvSpPr>
        <p:spPr bwMode="auto">
          <a:xfrm>
            <a:off x="1331913" y="63817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4939" name="テキスト ボックス 57"/>
          <p:cNvSpPr txBox="1">
            <a:spLocks noChangeArrowheads="1"/>
          </p:cNvSpPr>
          <p:nvPr/>
        </p:nvSpPr>
        <p:spPr bwMode="auto">
          <a:xfrm>
            <a:off x="-36513" y="56911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4940" name="テキスト ボックス 58"/>
          <p:cNvSpPr txBox="1">
            <a:spLocks noChangeArrowheads="1"/>
          </p:cNvSpPr>
          <p:nvPr/>
        </p:nvSpPr>
        <p:spPr bwMode="auto">
          <a:xfrm>
            <a:off x="3208338" y="47974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sp>
        <p:nvSpPr>
          <p:cNvPr id="124941" name="テキスト ボックス 59"/>
          <p:cNvSpPr txBox="1">
            <a:spLocks noChangeArrowheads="1"/>
          </p:cNvSpPr>
          <p:nvPr/>
        </p:nvSpPr>
        <p:spPr bwMode="auto">
          <a:xfrm>
            <a:off x="2847975" y="3746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cxnSp>
        <p:nvCxnSpPr>
          <p:cNvPr id="32" name="直線コネクタ 31"/>
          <p:cNvCxnSpPr/>
          <p:nvPr/>
        </p:nvCxnSpPr>
        <p:spPr>
          <a:xfrm>
            <a:off x="3851275" y="4987925"/>
            <a:ext cx="172878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851275" y="5445125"/>
            <a:ext cx="172878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7101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018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646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W9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7203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42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817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W10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7305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3066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795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W11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1.4</a:t>
            </a:r>
            <a:r>
              <a:rPr lang="ja-JP" altLang="en-US"/>
              <a:t>　オイラー回路を求めるためのアルゴリズム</a:t>
            </a:r>
          </a:p>
        </p:txBody>
      </p:sp>
      <p:sp>
        <p:nvSpPr>
          <p:cNvPr id="17408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35450" y="3478213"/>
            <a:ext cx="788988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 bwMode="auto">
          <a:xfrm flipV="1">
            <a:off x="4235450" y="4762500"/>
            <a:ext cx="788988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 bwMode="auto">
          <a:xfrm rot="5400000">
            <a:off x="4613275" y="4351338"/>
            <a:ext cx="82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 bwMode="auto">
          <a:xfrm>
            <a:off x="4957763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2" name="直線コネクタ 21"/>
          <p:cNvCxnSpPr>
            <a:endCxn id="18" idx="2"/>
          </p:cNvCxnSpPr>
          <p:nvPr/>
        </p:nvCxnSpPr>
        <p:spPr bwMode="auto">
          <a:xfrm>
            <a:off x="3400425" y="3932238"/>
            <a:ext cx="1557338" cy="6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090" name="テキスト ボックス 24"/>
          <p:cNvSpPr txBox="1">
            <a:spLocks noChangeArrowheads="1"/>
          </p:cNvSpPr>
          <p:nvPr/>
        </p:nvSpPr>
        <p:spPr bwMode="auto">
          <a:xfrm>
            <a:off x="3914775" y="5630863"/>
            <a:ext cx="817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W12</a:t>
            </a:r>
            <a:endParaRPr lang="ja-JP" altLang="en-US" sz="2400"/>
          </a:p>
        </p:txBody>
      </p:sp>
      <p:cxnSp>
        <p:nvCxnSpPr>
          <p:cNvPr id="39" name="直線コネクタ 38"/>
          <p:cNvCxnSpPr>
            <a:stCxn id="16" idx="5"/>
          </p:cNvCxnSpPr>
          <p:nvPr/>
        </p:nvCxnSpPr>
        <p:spPr bwMode="auto">
          <a:xfrm rot="16200000" flipH="1">
            <a:off x="3227388" y="4217987"/>
            <a:ext cx="1239838" cy="773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endCxn id="18" idx="3"/>
          </p:cNvCxnSpPr>
          <p:nvPr/>
        </p:nvCxnSpPr>
        <p:spPr bwMode="auto">
          <a:xfrm rot="5400000" flipH="1" flipV="1">
            <a:off x="3991769" y="4244181"/>
            <a:ext cx="1246188" cy="727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7" idx="2"/>
          </p:cNvCxnSpPr>
          <p:nvPr/>
        </p:nvCxnSpPr>
        <p:spPr bwMode="auto">
          <a:xfrm>
            <a:off x="5022850" y="4764088"/>
            <a:ext cx="661988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角丸四角形 48"/>
          <p:cNvSpPr/>
          <p:nvPr/>
        </p:nvSpPr>
        <p:spPr>
          <a:xfrm>
            <a:off x="250825" y="2565400"/>
            <a:ext cx="8208963" cy="41036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1" name="角丸四角形 50"/>
          <p:cNvSpPr/>
          <p:nvPr/>
        </p:nvSpPr>
        <p:spPr>
          <a:xfrm>
            <a:off x="755650" y="2349500"/>
            <a:ext cx="3311525" cy="5032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フラーリのアルゴリズム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957763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>
            <a:endCxn id="48" idx="3"/>
          </p:cNvCxnSpPr>
          <p:nvPr/>
        </p:nvCxnSpPr>
        <p:spPr bwMode="auto">
          <a:xfrm rot="5400000" flipH="1" flipV="1">
            <a:off x="4957762" y="4421188"/>
            <a:ext cx="404813" cy="2936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 bwMode="auto">
          <a:xfrm>
            <a:off x="5287963" y="4252913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>
            <a:stCxn id="47" idx="1"/>
          </p:cNvCxnSpPr>
          <p:nvPr/>
        </p:nvCxnSpPr>
        <p:spPr bwMode="auto">
          <a:xfrm rot="16200000" flipV="1">
            <a:off x="5354638" y="4376737"/>
            <a:ext cx="357188" cy="341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 bwMode="auto">
          <a:xfrm>
            <a:off x="5684838" y="4706938"/>
            <a:ext cx="131762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4170363" y="5159375"/>
            <a:ext cx="130175" cy="1317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13125" y="4762500"/>
            <a:ext cx="822325" cy="4619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3348038" y="46974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" name="直線コネクタ 11"/>
          <p:cNvCxnSpPr>
            <a:endCxn id="19" idx="0"/>
          </p:cNvCxnSpPr>
          <p:nvPr/>
        </p:nvCxnSpPr>
        <p:spPr bwMode="auto">
          <a:xfrm rot="5400000">
            <a:off x="3033712" y="4318001"/>
            <a:ext cx="7588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 bwMode="auto">
          <a:xfrm>
            <a:off x="3348038" y="3871913"/>
            <a:ext cx="131762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 flipV="1">
            <a:off x="3413125" y="3478213"/>
            <a:ext cx="822325" cy="4603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 bwMode="auto">
          <a:xfrm>
            <a:off x="4170363" y="3411538"/>
            <a:ext cx="130175" cy="131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提出課題</a:t>
            </a:r>
            <a:r>
              <a:rPr lang="en-US" altLang="ja-JP" dirty="0"/>
              <a:t>3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2133600"/>
            <a:ext cx="8640763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6868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686800" cy="53641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79388" y="2205038"/>
            <a:ext cx="8713787" cy="39608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5112" name="テキスト ボックス 83"/>
          <p:cNvSpPr txBox="1">
            <a:spLocks noChangeArrowheads="1"/>
          </p:cNvSpPr>
          <p:nvPr/>
        </p:nvSpPr>
        <p:spPr bwMode="auto">
          <a:xfrm>
            <a:off x="339725" y="2492375"/>
            <a:ext cx="783099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sz="2400" dirty="0"/>
          </a:p>
          <a:p>
            <a:r>
              <a:rPr lang="ja-JP" altLang="en-US" sz="2400" dirty="0"/>
              <a:t>課題</a:t>
            </a:r>
            <a:r>
              <a:rPr lang="en-US" altLang="ja-JP" sz="2400" dirty="0"/>
              <a:t>3-1</a:t>
            </a:r>
            <a:r>
              <a:rPr lang="ja-JP" altLang="en-US" sz="2400" dirty="0"/>
              <a:t>：　</a:t>
            </a:r>
            <a:br>
              <a:rPr lang="en-US" altLang="ja-JP" sz="2400" dirty="0"/>
            </a:br>
            <a:r>
              <a:rPr lang="ja-JP" altLang="en-US" sz="2400" dirty="0"/>
              <a:t>位数が偶数，サイズが奇数のオイラーグラフの例を挙げよ．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課題</a:t>
            </a:r>
            <a:r>
              <a:rPr lang="en-US" altLang="ja-JP" sz="2400" dirty="0"/>
              <a:t>3-2</a:t>
            </a:r>
            <a:r>
              <a:rPr lang="ja-JP" altLang="en-US" sz="2400" dirty="0"/>
              <a:t>：　教科書　</a:t>
            </a:r>
            <a:r>
              <a:rPr lang="en-US" altLang="ja-JP" sz="2400" dirty="0"/>
              <a:t>P.36</a:t>
            </a:r>
            <a:r>
              <a:rPr lang="ja-JP" altLang="en-US" sz="2400" dirty="0"/>
              <a:t>　</a:t>
            </a:r>
            <a:r>
              <a:rPr lang="en-US" altLang="ja-JP" sz="2400" dirty="0"/>
              <a:t>2.4</a:t>
            </a:r>
          </a:p>
          <a:p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用語の説明（回路と閉路）</a:t>
            </a:r>
          </a:p>
        </p:txBody>
      </p:sp>
      <p:sp>
        <p:nvSpPr>
          <p:cNvPr id="12595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歩道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P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の始点と終点が一致しているとき，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P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は閉じているという．</a:t>
            </a:r>
            <a:endParaRPr lang="en-US" altLang="ja-JP" sz="2400" dirty="0">
              <a:latin typeface="Calibri" pitchFamily="34" charset="0"/>
              <a:ea typeface="ＭＳ Ｐゴシック" charset="-128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回路：閉じた小道　（同じ辺を含まない）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閉路：閉じた道　（同じ頂点を含まない）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uvwpowu</a:t>
            </a:r>
            <a:r>
              <a:rPr lang="ja-JP" altLang="en-US" sz="2400" dirty="0">
                <a:latin typeface="Calibri" pitchFamily="34" charset="0"/>
                <a:ea typeface="+mn-ea"/>
              </a:rPr>
              <a:t>：回路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uvwu</a:t>
            </a:r>
            <a:r>
              <a:rPr lang="ja-JP" altLang="en-US" sz="2400" dirty="0">
                <a:latin typeface="Calibri" pitchFamily="34" charset="0"/>
                <a:ea typeface="+mn-ea"/>
              </a:rPr>
              <a:t>：閉路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125957" name="グループ化 51"/>
          <p:cNvGrpSpPr>
            <a:grpSpLocks/>
          </p:cNvGrpSpPr>
          <p:nvPr/>
        </p:nvGrpSpPr>
        <p:grpSpPr bwMode="auto">
          <a:xfrm>
            <a:off x="250825" y="4097338"/>
            <a:ext cx="3148013" cy="2386012"/>
            <a:chOff x="4304917" y="3717032"/>
            <a:chExt cx="3147403" cy="2385157"/>
          </a:xfrm>
        </p:grpSpPr>
        <p:cxnSp>
          <p:nvCxnSpPr>
            <p:cNvPr id="7" name="直線コネクタ 6"/>
            <p:cNvCxnSpPr/>
            <p:nvPr/>
          </p:nvCxnSpPr>
          <p:spPr bwMode="auto">
            <a:xfrm flipV="1">
              <a:off x="4387451" y="3801139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 bwMode="auto">
            <a:xfrm>
              <a:off x="5430237" y="3801139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22" idx="0"/>
            </p:cNvCxnSpPr>
            <p:nvPr/>
          </p:nvCxnSpPr>
          <p:spPr bwMode="auto">
            <a:xfrm rot="5400000">
              <a:off x="3906610" y="4867558"/>
              <a:ext cx="9616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4387451" y="5432504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flipV="1">
              <a:off x="5430237" y="5432504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auto">
            <a:xfrm rot="5400000">
              <a:off x="5908861" y="4909611"/>
              <a:ext cx="1045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6" idx="1"/>
            </p:cNvCxnSpPr>
            <p:nvPr/>
          </p:nvCxnSpPr>
          <p:spPr bwMode="auto">
            <a:xfrm rot="16200000" flipV="1">
              <a:off x="6865889" y="3874896"/>
              <a:ext cx="453862" cy="4333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endCxn id="47" idx="3"/>
            </p:cNvCxnSpPr>
            <p:nvPr/>
          </p:nvCxnSpPr>
          <p:spPr bwMode="auto">
            <a:xfrm rot="5400000" flipH="1" flipV="1">
              <a:off x="6361168" y="3930443"/>
              <a:ext cx="514166" cy="3729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304917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347703" y="371703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6349221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304917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5347703" y="593556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6349221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1" idx="2"/>
            </p:cNvCxnSpPr>
            <p:nvPr/>
          </p:nvCxnSpPr>
          <p:spPr bwMode="auto">
            <a:xfrm>
              <a:off x="4371579" y="4377195"/>
              <a:ext cx="1977642" cy="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endCxn id="46" idx="2"/>
            </p:cNvCxnSpPr>
            <p:nvPr/>
          </p:nvCxnSpPr>
          <p:spPr bwMode="auto">
            <a:xfrm>
              <a:off x="6444452" y="4364500"/>
              <a:ext cx="839625" cy="12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円/楕円 45"/>
            <p:cNvSpPr/>
            <p:nvPr/>
          </p:nvSpPr>
          <p:spPr bwMode="auto">
            <a:xfrm>
              <a:off x="7284078" y="4293088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6779350" y="3717032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5958" name="テキスト ボックス 52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5959" name="テキスト ボックス 53"/>
          <p:cNvSpPr txBox="1">
            <a:spLocks noChangeArrowheads="1"/>
          </p:cNvSpPr>
          <p:nvPr/>
        </p:nvSpPr>
        <p:spPr bwMode="auto">
          <a:xfrm>
            <a:off x="1042988" y="3716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5960" name="テキスト ボックス 54"/>
          <p:cNvSpPr txBox="1">
            <a:spLocks noChangeArrowheads="1"/>
          </p:cNvSpPr>
          <p:nvPr/>
        </p:nvSpPr>
        <p:spPr bwMode="auto">
          <a:xfrm>
            <a:off x="2411413" y="47974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5961" name="テキスト ボックス 55"/>
          <p:cNvSpPr txBox="1">
            <a:spLocks noChangeArrowheads="1"/>
          </p:cNvSpPr>
          <p:nvPr/>
        </p:nvSpPr>
        <p:spPr bwMode="auto">
          <a:xfrm>
            <a:off x="2411413" y="56181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5962" name="テキスト ボックス 56"/>
          <p:cNvSpPr txBox="1">
            <a:spLocks noChangeArrowheads="1"/>
          </p:cNvSpPr>
          <p:nvPr/>
        </p:nvSpPr>
        <p:spPr bwMode="auto">
          <a:xfrm>
            <a:off x="1331913" y="63817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5963" name="テキスト ボックス 57"/>
          <p:cNvSpPr txBox="1">
            <a:spLocks noChangeArrowheads="1"/>
          </p:cNvSpPr>
          <p:nvPr/>
        </p:nvSpPr>
        <p:spPr bwMode="auto">
          <a:xfrm>
            <a:off x="-36513" y="56911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5964" name="テキスト ボックス 58"/>
          <p:cNvSpPr txBox="1">
            <a:spLocks noChangeArrowheads="1"/>
          </p:cNvSpPr>
          <p:nvPr/>
        </p:nvSpPr>
        <p:spPr bwMode="auto">
          <a:xfrm>
            <a:off x="3208338" y="47974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sp>
        <p:nvSpPr>
          <p:cNvPr id="125965" name="テキスト ボックス 59"/>
          <p:cNvSpPr txBox="1">
            <a:spLocks noChangeArrowheads="1"/>
          </p:cNvSpPr>
          <p:nvPr/>
        </p:nvSpPr>
        <p:spPr bwMode="auto">
          <a:xfrm>
            <a:off x="2847975" y="3746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用語の説明（オイラー回路・小道・グラフ）</a:t>
            </a:r>
          </a:p>
        </p:txBody>
      </p:sp>
      <p:sp>
        <p:nvSpPr>
          <p:cNvPr id="12697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オイラー回路：全ての辺を含む回路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オイラー小道：全ての辺を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含む</a:t>
            </a:r>
            <a:r>
              <a:rPr lang="ja-JP" altLang="en-US" sz="2400" dirty="0" err="1">
                <a:solidFill>
                  <a:srgbClr val="FF0000"/>
                </a:solidFill>
                <a:latin typeface="Calibri" pitchFamily="34" charset="0"/>
                <a:ea typeface="+mn-ea"/>
              </a:rPr>
              <a:t>閉じて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いない</a:t>
            </a:r>
            <a:r>
              <a:rPr lang="ja-JP" altLang="en-US" sz="2400" dirty="0">
                <a:latin typeface="Calibri" pitchFamily="34" charset="0"/>
                <a:ea typeface="+mn-ea"/>
              </a:rPr>
              <a:t>小道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オイラーグラフ：オイラー回路を持つグラフ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左のグラフはオイラー回路を持たないが，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オイラー小道（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en-US" altLang="ja-JP" sz="2400" dirty="0" err="1">
                <a:latin typeface="Calibri" pitchFamily="34" charset="0"/>
                <a:ea typeface="ＭＳ Ｐゴシック" charset="-128"/>
              </a:rPr>
              <a:t>uvwuzyxwopw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r>
              <a:rPr lang="ja-JP" altLang="en-US" sz="2400" dirty="0">
                <a:latin typeface="Calibri" pitchFamily="34" charset="0"/>
                <a:ea typeface="ＭＳ Ｐゴシック" charset="-128"/>
              </a:rPr>
              <a:t>）を持つ</a:t>
            </a:r>
            <a:r>
              <a:rPr lang="en-US" altLang="ja-JP" sz="2400" dirty="0">
                <a:latin typeface="Calibri" pitchFamily="34" charset="0"/>
                <a:ea typeface="ＭＳ Ｐゴシック" charset="-128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126981" name="グループ化 51"/>
          <p:cNvGrpSpPr>
            <a:grpSpLocks/>
          </p:cNvGrpSpPr>
          <p:nvPr/>
        </p:nvGrpSpPr>
        <p:grpSpPr bwMode="auto">
          <a:xfrm>
            <a:off x="250825" y="4097338"/>
            <a:ext cx="3148013" cy="2386012"/>
            <a:chOff x="4304917" y="3717032"/>
            <a:chExt cx="3147403" cy="2385157"/>
          </a:xfrm>
        </p:grpSpPr>
        <p:cxnSp>
          <p:nvCxnSpPr>
            <p:cNvPr id="7" name="直線コネクタ 6"/>
            <p:cNvCxnSpPr/>
            <p:nvPr/>
          </p:nvCxnSpPr>
          <p:spPr bwMode="auto">
            <a:xfrm flipV="1">
              <a:off x="4387451" y="3801139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 bwMode="auto">
            <a:xfrm>
              <a:off x="5430237" y="3801139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22" idx="0"/>
            </p:cNvCxnSpPr>
            <p:nvPr/>
          </p:nvCxnSpPr>
          <p:spPr bwMode="auto">
            <a:xfrm rot="5400000">
              <a:off x="3906610" y="4867558"/>
              <a:ext cx="9616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>
              <a:off x="4387451" y="5432504"/>
              <a:ext cx="1042786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flipV="1">
              <a:off x="5430237" y="5432504"/>
              <a:ext cx="1001518" cy="585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auto">
            <a:xfrm rot="5400000">
              <a:off x="5908861" y="4909611"/>
              <a:ext cx="10457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6" idx="1"/>
            </p:cNvCxnSpPr>
            <p:nvPr/>
          </p:nvCxnSpPr>
          <p:spPr bwMode="auto">
            <a:xfrm rot="16200000" flipV="1">
              <a:off x="6865889" y="3874896"/>
              <a:ext cx="453862" cy="4333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endCxn id="47" idx="3"/>
            </p:cNvCxnSpPr>
            <p:nvPr/>
          </p:nvCxnSpPr>
          <p:spPr bwMode="auto">
            <a:xfrm rot="5400000" flipH="1" flipV="1">
              <a:off x="6361168" y="3930443"/>
              <a:ext cx="514166" cy="37299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304917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347703" y="371703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6349221" y="4302609"/>
              <a:ext cx="166656" cy="166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304917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5347703" y="5935562"/>
              <a:ext cx="166655" cy="16662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6349221" y="5348397"/>
              <a:ext cx="166656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1" idx="2"/>
            </p:cNvCxnSpPr>
            <p:nvPr/>
          </p:nvCxnSpPr>
          <p:spPr bwMode="auto">
            <a:xfrm>
              <a:off x="4371579" y="4377195"/>
              <a:ext cx="1977642" cy="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endCxn id="46" idx="2"/>
            </p:cNvCxnSpPr>
            <p:nvPr/>
          </p:nvCxnSpPr>
          <p:spPr bwMode="auto">
            <a:xfrm>
              <a:off x="6444452" y="4364500"/>
              <a:ext cx="839625" cy="12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円/楕円 45"/>
            <p:cNvSpPr/>
            <p:nvPr/>
          </p:nvSpPr>
          <p:spPr bwMode="auto">
            <a:xfrm>
              <a:off x="7284078" y="4293088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6779350" y="3717032"/>
              <a:ext cx="168242" cy="1682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6982" name="テキスト ボックス 52"/>
          <p:cNvSpPr txBox="1">
            <a:spLocks noChangeArrowheads="1"/>
          </p:cNvSpPr>
          <p:nvPr/>
        </p:nvSpPr>
        <p:spPr bwMode="auto">
          <a:xfrm>
            <a:off x="-3175" y="43545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6983" name="テキスト ボックス 53"/>
          <p:cNvSpPr txBox="1">
            <a:spLocks noChangeArrowheads="1"/>
          </p:cNvSpPr>
          <p:nvPr/>
        </p:nvSpPr>
        <p:spPr bwMode="auto">
          <a:xfrm>
            <a:off x="1042988" y="3716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6984" name="テキスト ボックス 54"/>
          <p:cNvSpPr txBox="1">
            <a:spLocks noChangeArrowheads="1"/>
          </p:cNvSpPr>
          <p:nvPr/>
        </p:nvSpPr>
        <p:spPr bwMode="auto">
          <a:xfrm>
            <a:off x="2411413" y="47974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6985" name="テキスト ボックス 55"/>
          <p:cNvSpPr txBox="1">
            <a:spLocks noChangeArrowheads="1"/>
          </p:cNvSpPr>
          <p:nvPr/>
        </p:nvSpPr>
        <p:spPr bwMode="auto">
          <a:xfrm>
            <a:off x="2411413" y="56181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6986" name="テキスト ボックス 56"/>
          <p:cNvSpPr txBox="1">
            <a:spLocks noChangeArrowheads="1"/>
          </p:cNvSpPr>
          <p:nvPr/>
        </p:nvSpPr>
        <p:spPr bwMode="auto">
          <a:xfrm>
            <a:off x="1331913" y="63817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6987" name="テキスト ボックス 57"/>
          <p:cNvSpPr txBox="1">
            <a:spLocks noChangeArrowheads="1"/>
          </p:cNvSpPr>
          <p:nvPr/>
        </p:nvSpPr>
        <p:spPr bwMode="auto">
          <a:xfrm>
            <a:off x="-36513" y="56911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6988" name="テキスト ボックス 58"/>
          <p:cNvSpPr txBox="1">
            <a:spLocks noChangeArrowheads="1"/>
          </p:cNvSpPr>
          <p:nvPr/>
        </p:nvSpPr>
        <p:spPr bwMode="auto">
          <a:xfrm>
            <a:off x="3208338" y="47974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sp>
        <p:nvSpPr>
          <p:cNvPr id="126989" name="テキスト ボックス 59"/>
          <p:cNvSpPr txBox="1">
            <a:spLocks noChangeArrowheads="1"/>
          </p:cNvSpPr>
          <p:nvPr/>
        </p:nvSpPr>
        <p:spPr bwMode="auto">
          <a:xfrm>
            <a:off x="2847975" y="37465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</p:spTree>
  </p:cSld>
  <p:clrMapOvr>
    <a:masterClrMapping/>
  </p:clrMapOvr>
  <p:transition advTm="1414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用語の説明（連結性に関する用語）</a:t>
            </a:r>
          </a:p>
        </p:txBody>
      </p:sp>
      <p:sp>
        <p:nvSpPr>
          <p:cNvPr id="12800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285750" y="2087563"/>
            <a:ext cx="885825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連結グラフ：グラフ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の任意の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頂点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u,v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 </a:t>
            </a:r>
            <a:r>
              <a:rPr lang="en-US" altLang="ja-JP" sz="2400" dirty="0">
                <a:latin typeface="Calibri" pitchFamily="34" charset="0"/>
                <a:ea typeface="+mn-ea"/>
              </a:rPr>
              <a:t>u-v </a:t>
            </a:r>
            <a:r>
              <a:rPr lang="ja-JP" altLang="en-US" sz="2400" dirty="0">
                <a:latin typeface="Calibri" pitchFamily="34" charset="0"/>
                <a:ea typeface="+mn-ea"/>
              </a:rPr>
              <a:t>道が存在するとき，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 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は連結グラフであるという．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  連結グラフではないグラフを非連結グラフという．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cxnSp>
        <p:nvCxnSpPr>
          <p:cNvPr id="43" name="直線コネクタ 42"/>
          <p:cNvCxnSpPr/>
          <p:nvPr/>
        </p:nvCxnSpPr>
        <p:spPr bwMode="auto">
          <a:xfrm flipV="1">
            <a:off x="5491163" y="4140200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 bwMode="auto">
          <a:xfrm>
            <a:off x="6313488" y="4140200"/>
            <a:ext cx="788987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54" idx="0"/>
          </p:cNvCxnSpPr>
          <p:nvPr/>
        </p:nvCxnSpPr>
        <p:spPr bwMode="auto">
          <a:xfrm rot="5400000">
            <a:off x="5112544" y="4980782"/>
            <a:ext cx="7572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 bwMode="auto">
          <a:xfrm>
            <a:off x="5491163" y="5426075"/>
            <a:ext cx="822325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 bwMode="auto">
          <a:xfrm flipV="1">
            <a:off x="6313488" y="5426075"/>
            <a:ext cx="788987" cy="461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 bwMode="auto">
          <a:xfrm rot="5400000">
            <a:off x="6690519" y="5014119"/>
            <a:ext cx="823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 bwMode="auto">
          <a:xfrm>
            <a:off x="5426075" y="453548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2" name="円/楕円 51"/>
          <p:cNvSpPr/>
          <p:nvPr/>
        </p:nvSpPr>
        <p:spPr bwMode="auto">
          <a:xfrm>
            <a:off x="6248400" y="4075113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 bwMode="auto">
          <a:xfrm>
            <a:off x="7037388" y="4535488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4" name="円/楕円 53"/>
          <p:cNvSpPr/>
          <p:nvPr/>
        </p:nvSpPr>
        <p:spPr bwMode="auto">
          <a:xfrm>
            <a:off x="5426075" y="53594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5" name="円/楕円 54"/>
          <p:cNvSpPr/>
          <p:nvPr/>
        </p:nvSpPr>
        <p:spPr bwMode="auto">
          <a:xfrm>
            <a:off x="6248400" y="5821363"/>
            <a:ext cx="130175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6" name="円/楕円 55"/>
          <p:cNvSpPr/>
          <p:nvPr/>
        </p:nvSpPr>
        <p:spPr bwMode="auto">
          <a:xfrm>
            <a:off x="7037388" y="5359400"/>
            <a:ext cx="130175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7" name="直線コネクタ 56"/>
          <p:cNvCxnSpPr>
            <a:endCxn id="53" idx="2"/>
          </p:cNvCxnSpPr>
          <p:nvPr/>
        </p:nvCxnSpPr>
        <p:spPr bwMode="auto">
          <a:xfrm>
            <a:off x="5478463" y="4594225"/>
            <a:ext cx="1558925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018" name="テキスト ボックス 34"/>
          <p:cNvSpPr txBox="1">
            <a:spLocks noChangeArrowheads="1"/>
          </p:cNvSpPr>
          <p:nvPr/>
        </p:nvSpPr>
        <p:spPr bwMode="auto">
          <a:xfrm>
            <a:off x="5224463" y="4276725"/>
            <a:ext cx="28098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8019" name="テキスト ボックス 35"/>
          <p:cNvSpPr txBox="1">
            <a:spLocks noChangeArrowheads="1"/>
          </p:cNvSpPr>
          <p:nvPr/>
        </p:nvSpPr>
        <p:spPr bwMode="auto">
          <a:xfrm>
            <a:off x="6049963" y="3775075"/>
            <a:ext cx="2667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8020" name="テキスト ボックス 36"/>
          <p:cNvSpPr txBox="1">
            <a:spLocks noChangeArrowheads="1"/>
          </p:cNvSpPr>
          <p:nvPr/>
        </p:nvSpPr>
        <p:spPr bwMode="auto">
          <a:xfrm>
            <a:off x="6875463" y="4119563"/>
            <a:ext cx="40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8021" name="テキスト ボックス 37"/>
          <p:cNvSpPr txBox="1">
            <a:spLocks noChangeArrowheads="1"/>
          </p:cNvSpPr>
          <p:nvPr/>
        </p:nvSpPr>
        <p:spPr bwMode="auto">
          <a:xfrm>
            <a:off x="7127875" y="5272088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8022" name="テキスト ボックス 38"/>
          <p:cNvSpPr txBox="1">
            <a:spLocks noChangeArrowheads="1"/>
          </p:cNvSpPr>
          <p:nvPr/>
        </p:nvSpPr>
        <p:spPr bwMode="auto">
          <a:xfrm>
            <a:off x="6276975" y="5873750"/>
            <a:ext cx="2667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8023" name="テキスト ボックス 39"/>
          <p:cNvSpPr txBox="1">
            <a:spLocks noChangeArrowheads="1"/>
          </p:cNvSpPr>
          <p:nvPr/>
        </p:nvSpPr>
        <p:spPr bwMode="auto">
          <a:xfrm>
            <a:off x="5199063" y="53292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8024" name="テキスト ボックス 40"/>
          <p:cNvSpPr txBox="1">
            <a:spLocks noChangeArrowheads="1"/>
          </p:cNvSpPr>
          <p:nvPr/>
        </p:nvSpPr>
        <p:spPr bwMode="auto">
          <a:xfrm>
            <a:off x="8396288" y="4581525"/>
            <a:ext cx="279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61" name="直線コネクタ 60"/>
          <p:cNvCxnSpPr>
            <a:stCxn id="65" idx="1"/>
          </p:cNvCxnSpPr>
          <p:nvPr/>
        </p:nvCxnSpPr>
        <p:spPr bwMode="auto">
          <a:xfrm rot="16200000" flipV="1">
            <a:off x="8082757" y="4190206"/>
            <a:ext cx="357188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endCxn id="66" idx="3"/>
          </p:cNvCxnSpPr>
          <p:nvPr/>
        </p:nvCxnSpPr>
        <p:spPr bwMode="auto">
          <a:xfrm rot="5400000" flipH="1" flipV="1">
            <a:off x="7685087" y="4233863"/>
            <a:ext cx="404813" cy="293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円/楕円 62"/>
          <p:cNvSpPr/>
          <p:nvPr/>
        </p:nvSpPr>
        <p:spPr bwMode="auto">
          <a:xfrm>
            <a:off x="7675563" y="4525963"/>
            <a:ext cx="131762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4" name="直線コネクタ 63"/>
          <p:cNvCxnSpPr>
            <a:endCxn id="65" idx="2"/>
          </p:cNvCxnSpPr>
          <p:nvPr/>
        </p:nvCxnSpPr>
        <p:spPr bwMode="auto">
          <a:xfrm>
            <a:off x="7750175" y="4576763"/>
            <a:ext cx="661988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 bwMode="auto">
          <a:xfrm>
            <a:off x="8412163" y="4519613"/>
            <a:ext cx="133350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6" name="円/楕円 65"/>
          <p:cNvSpPr/>
          <p:nvPr/>
        </p:nvSpPr>
        <p:spPr bwMode="auto">
          <a:xfrm>
            <a:off x="8015288" y="4065588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8031" name="テキスト ボックス 66"/>
          <p:cNvSpPr txBox="1">
            <a:spLocks noChangeArrowheads="1"/>
          </p:cNvSpPr>
          <p:nvPr/>
        </p:nvSpPr>
        <p:spPr bwMode="auto">
          <a:xfrm>
            <a:off x="8110538" y="3789363"/>
            <a:ext cx="280987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28032" name="テキスト ボックス 67"/>
          <p:cNvSpPr txBox="1">
            <a:spLocks noChangeArrowheads="1"/>
          </p:cNvSpPr>
          <p:nvPr/>
        </p:nvSpPr>
        <p:spPr bwMode="auto">
          <a:xfrm>
            <a:off x="7531100" y="4581525"/>
            <a:ext cx="287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sp>
        <p:nvSpPr>
          <p:cNvPr id="128033" name="テキスト ボックス 69"/>
          <p:cNvSpPr txBox="1">
            <a:spLocks noChangeArrowheads="1"/>
          </p:cNvSpPr>
          <p:nvPr/>
        </p:nvSpPr>
        <p:spPr bwMode="auto">
          <a:xfrm>
            <a:off x="1258888" y="6280150"/>
            <a:ext cx="158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連結グラフ</a:t>
            </a:r>
          </a:p>
        </p:txBody>
      </p:sp>
      <p:sp>
        <p:nvSpPr>
          <p:cNvPr id="128034" name="テキスト ボックス 70"/>
          <p:cNvSpPr txBox="1">
            <a:spLocks noChangeArrowheads="1"/>
          </p:cNvSpPr>
          <p:nvPr/>
        </p:nvSpPr>
        <p:spPr bwMode="auto">
          <a:xfrm>
            <a:off x="6372225" y="6237288"/>
            <a:ext cx="189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非連結グラフ</a:t>
            </a:r>
          </a:p>
        </p:txBody>
      </p:sp>
      <p:cxnSp>
        <p:nvCxnSpPr>
          <p:cNvPr id="73" name="直線コネクタ 72"/>
          <p:cNvCxnSpPr/>
          <p:nvPr/>
        </p:nvCxnSpPr>
        <p:spPr bwMode="auto">
          <a:xfrm flipV="1">
            <a:off x="831850" y="4154488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 bwMode="auto">
          <a:xfrm>
            <a:off x="1654175" y="4154488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endCxn id="82" idx="0"/>
          </p:cNvCxnSpPr>
          <p:nvPr/>
        </p:nvCxnSpPr>
        <p:spPr bwMode="auto">
          <a:xfrm rot="5400000">
            <a:off x="452437" y="4995863"/>
            <a:ext cx="758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 bwMode="auto">
          <a:xfrm>
            <a:off x="831850" y="5440363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 bwMode="auto">
          <a:xfrm flipV="1">
            <a:off x="1654175" y="5440363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 bwMode="auto">
          <a:xfrm rot="5400000">
            <a:off x="2031206" y="5028407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円/楕円 78"/>
          <p:cNvSpPr/>
          <p:nvPr/>
        </p:nvSpPr>
        <p:spPr bwMode="auto">
          <a:xfrm>
            <a:off x="766763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0" name="円/楕円 79"/>
          <p:cNvSpPr/>
          <p:nvPr/>
        </p:nvSpPr>
        <p:spPr bwMode="auto">
          <a:xfrm>
            <a:off x="1589088" y="4089400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1" name="円/楕円 80"/>
          <p:cNvSpPr/>
          <p:nvPr/>
        </p:nvSpPr>
        <p:spPr bwMode="auto">
          <a:xfrm>
            <a:off x="2376488" y="45497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2" name="円/楕円 81"/>
          <p:cNvSpPr/>
          <p:nvPr/>
        </p:nvSpPr>
        <p:spPr bwMode="auto">
          <a:xfrm>
            <a:off x="766763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3" name="円/楕円 82"/>
          <p:cNvSpPr/>
          <p:nvPr/>
        </p:nvSpPr>
        <p:spPr bwMode="auto">
          <a:xfrm>
            <a:off x="1589088" y="5837238"/>
            <a:ext cx="130175" cy="1301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4" name="円/楕円 83"/>
          <p:cNvSpPr/>
          <p:nvPr/>
        </p:nvSpPr>
        <p:spPr bwMode="auto">
          <a:xfrm>
            <a:off x="2376488" y="5375275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5" name="直線コネクタ 84"/>
          <p:cNvCxnSpPr>
            <a:endCxn id="81" idx="2"/>
          </p:cNvCxnSpPr>
          <p:nvPr/>
        </p:nvCxnSpPr>
        <p:spPr bwMode="auto">
          <a:xfrm>
            <a:off x="819150" y="4608513"/>
            <a:ext cx="1557338" cy="7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048" name="テキスト ボックス 85"/>
          <p:cNvSpPr txBox="1">
            <a:spLocks noChangeArrowheads="1"/>
          </p:cNvSpPr>
          <p:nvPr/>
        </p:nvSpPr>
        <p:spPr bwMode="auto">
          <a:xfrm>
            <a:off x="565150" y="4291013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8049" name="テキスト ボックス 86"/>
          <p:cNvSpPr txBox="1">
            <a:spLocks noChangeArrowheads="1"/>
          </p:cNvSpPr>
          <p:nvPr/>
        </p:nvSpPr>
        <p:spPr bwMode="auto">
          <a:xfrm>
            <a:off x="1390650" y="37893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8050" name="テキスト ボックス 87"/>
          <p:cNvSpPr txBox="1">
            <a:spLocks noChangeArrowheads="1"/>
          </p:cNvSpPr>
          <p:nvPr/>
        </p:nvSpPr>
        <p:spPr bwMode="auto">
          <a:xfrm>
            <a:off x="2216150" y="41338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8051" name="テキスト ボックス 88"/>
          <p:cNvSpPr txBox="1">
            <a:spLocks noChangeArrowheads="1"/>
          </p:cNvSpPr>
          <p:nvPr/>
        </p:nvSpPr>
        <p:spPr bwMode="auto">
          <a:xfrm>
            <a:off x="2468563" y="528796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8052" name="テキスト ボックス 89"/>
          <p:cNvSpPr txBox="1">
            <a:spLocks noChangeArrowheads="1"/>
          </p:cNvSpPr>
          <p:nvPr/>
        </p:nvSpPr>
        <p:spPr bwMode="auto">
          <a:xfrm>
            <a:off x="1617663" y="58880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8053" name="テキスト ボックス 90"/>
          <p:cNvSpPr txBox="1">
            <a:spLocks noChangeArrowheads="1"/>
          </p:cNvSpPr>
          <p:nvPr/>
        </p:nvSpPr>
        <p:spPr bwMode="auto">
          <a:xfrm>
            <a:off x="539750" y="5343525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8054" name="テキスト ボックス 91"/>
          <p:cNvSpPr txBox="1">
            <a:spLocks noChangeArrowheads="1"/>
          </p:cNvSpPr>
          <p:nvPr/>
        </p:nvSpPr>
        <p:spPr bwMode="auto">
          <a:xfrm>
            <a:off x="3736975" y="4595813"/>
            <a:ext cx="279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93" name="直線コネクタ 92"/>
          <p:cNvCxnSpPr>
            <a:stCxn id="97" idx="1"/>
          </p:cNvCxnSpPr>
          <p:nvPr/>
        </p:nvCxnSpPr>
        <p:spPr bwMode="auto">
          <a:xfrm rot="16200000" flipV="1">
            <a:off x="3423444" y="4204494"/>
            <a:ext cx="357187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endCxn id="98" idx="3"/>
          </p:cNvCxnSpPr>
          <p:nvPr/>
        </p:nvCxnSpPr>
        <p:spPr bwMode="auto">
          <a:xfrm rot="5400000" flipH="1" flipV="1">
            <a:off x="3025776" y="4248150"/>
            <a:ext cx="404812" cy="293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016250" y="4541838"/>
            <a:ext cx="131763" cy="1317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6" name="直線コネクタ 95"/>
          <p:cNvCxnSpPr>
            <a:endCxn id="97" idx="2"/>
          </p:cNvCxnSpPr>
          <p:nvPr/>
        </p:nvCxnSpPr>
        <p:spPr bwMode="auto">
          <a:xfrm>
            <a:off x="3090863" y="4591050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 bwMode="auto">
          <a:xfrm>
            <a:off x="3752850" y="453390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8" name="円/楕円 97"/>
          <p:cNvSpPr/>
          <p:nvPr/>
        </p:nvSpPr>
        <p:spPr bwMode="auto">
          <a:xfrm>
            <a:off x="3355975" y="4079875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8061" name="テキスト ボックス 98"/>
          <p:cNvSpPr txBox="1">
            <a:spLocks noChangeArrowheads="1"/>
          </p:cNvSpPr>
          <p:nvPr/>
        </p:nvSpPr>
        <p:spPr bwMode="auto">
          <a:xfrm>
            <a:off x="3451225" y="3803650"/>
            <a:ext cx="2809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28062" name="テキスト ボックス 99"/>
          <p:cNvSpPr txBox="1">
            <a:spLocks noChangeArrowheads="1"/>
          </p:cNvSpPr>
          <p:nvPr/>
        </p:nvSpPr>
        <p:spPr bwMode="auto">
          <a:xfrm>
            <a:off x="2871788" y="4595813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cxnSp>
        <p:nvCxnSpPr>
          <p:cNvPr id="101" name="直線コネクタ 100"/>
          <p:cNvCxnSpPr/>
          <p:nvPr/>
        </p:nvCxnSpPr>
        <p:spPr bwMode="auto">
          <a:xfrm>
            <a:off x="2436813" y="4608513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1.1</a:t>
            </a:r>
            <a:r>
              <a:rPr lang="ja-JP" altLang="en-US" dirty="0"/>
              <a:t>　用語の説明（連結性に関する用語）</a:t>
            </a:r>
          </a:p>
        </p:txBody>
      </p:sp>
      <p:sp>
        <p:nvSpPr>
          <p:cNvPr id="12902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  <a:p>
            <a:pPr eaLnBrk="1" hangingPunct="1">
              <a:buFont typeface="Wingdings 2" pitchFamily="18" charset="2"/>
              <a:buNone/>
            </a:pPr>
            <a:endParaRPr lang="en-US" altLang="ja-JP" sz="240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609600" y="208756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連結成分（成分）：  グラフを構成する各連結グラフ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   　を連結成分（成分）という．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</a:t>
            </a:r>
          </a:p>
        </p:txBody>
      </p:sp>
      <p:cxnSp>
        <p:nvCxnSpPr>
          <p:cNvPr id="43" name="直線コネクタ 42"/>
          <p:cNvCxnSpPr/>
          <p:nvPr/>
        </p:nvCxnSpPr>
        <p:spPr bwMode="auto">
          <a:xfrm flipV="1">
            <a:off x="3279775" y="3865563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 bwMode="auto">
          <a:xfrm>
            <a:off x="4102100" y="3865563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54" idx="0"/>
          </p:cNvCxnSpPr>
          <p:nvPr/>
        </p:nvCxnSpPr>
        <p:spPr bwMode="auto">
          <a:xfrm rot="5400000">
            <a:off x="2901156" y="4706144"/>
            <a:ext cx="7572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 bwMode="auto">
          <a:xfrm>
            <a:off x="3279775" y="5151438"/>
            <a:ext cx="822325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 bwMode="auto">
          <a:xfrm flipV="1">
            <a:off x="4102100" y="5151438"/>
            <a:ext cx="788988" cy="461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 bwMode="auto">
          <a:xfrm rot="5400000">
            <a:off x="4479131" y="4739482"/>
            <a:ext cx="823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 bwMode="auto">
          <a:xfrm>
            <a:off x="3214688" y="4260850"/>
            <a:ext cx="131762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2" name="円/楕円 51"/>
          <p:cNvSpPr/>
          <p:nvPr/>
        </p:nvSpPr>
        <p:spPr bwMode="auto">
          <a:xfrm>
            <a:off x="4037013" y="380047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 bwMode="auto">
          <a:xfrm>
            <a:off x="4826000" y="4260850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4" name="円/楕円 53"/>
          <p:cNvSpPr/>
          <p:nvPr/>
        </p:nvSpPr>
        <p:spPr bwMode="auto">
          <a:xfrm>
            <a:off x="3214688" y="5084763"/>
            <a:ext cx="131762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5" name="円/楕円 54"/>
          <p:cNvSpPr/>
          <p:nvPr/>
        </p:nvSpPr>
        <p:spPr bwMode="auto">
          <a:xfrm>
            <a:off x="4037013" y="5546725"/>
            <a:ext cx="130175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6" name="円/楕円 55"/>
          <p:cNvSpPr/>
          <p:nvPr/>
        </p:nvSpPr>
        <p:spPr bwMode="auto">
          <a:xfrm>
            <a:off x="4826000" y="5084763"/>
            <a:ext cx="130175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7" name="直線コネクタ 56"/>
          <p:cNvCxnSpPr>
            <a:endCxn id="53" idx="2"/>
          </p:cNvCxnSpPr>
          <p:nvPr/>
        </p:nvCxnSpPr>
        <p:spPr bwMode="auto">
          <a:xfrm>
            <a:off x="3267075" y="4319588"/>
            <a:ext cx="1558925" cy="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042" name="テキスト ボックス 34"/>
          <p:cNvSpPr txBox="1">
            <a:spLocks noChangeArrowheads="1"/>
          </p:cNvSpPr>
          <p:nvPr/>
        </p:nvSpPr>
        <p:spPr bwMode="auto">
          <a:xfrm>
            <a:off x="3013075" y="4002088"/>
            <a:ext cx="2809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ja-JP" altLang="en-US" sz="2400"/>
          </a:p>
        </p:txBody>
      </p:sp>
      <p:sp>
        <p:nvSpPr>
          <p:cNvPr id="129043" name="テキスト ボックス 35"/>
          <p:cNvSpPr txBox="1">
            <a:spLocks noChangeArrowheads="1"/>
          </p:cNvSpPr>
          <p:nvPr/>
        </p:nvSpPr>
        <p:spPr bwMode="auto">
          <a:xfrm>
            <a:off x="3838575" y="3500438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endParaRPr lang="ja-JP" altLang="en-US" sz="2400"/>
          </a:p>
        </p:txBody>
      </p:sp>
      <p:sp>
        <p:nvSpPr>
          <p:cNvPr id="129044" name="テキスト ボックス 36"/>
          <p:cNvSpPr txBox="1">
            <a:spLocks noChangeArrowheads="1"/>
          </p:cNvSpPr>
          <p:nvPr/>
        </p:nvSpPr>
        <p:spPr bwMode="auto">
          <a:xfrm>
            <a:off x="4664075" y="3844925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endParaRPr lang="ja-JP" altLang="en-US" sz="2400"/>
          </a:p>
        </p:txBody>
      </p:sp>
      <p:sp>
        <p:nvSpPr>
          <p:cNvPr id="129045" name="テキスト ボックス 37"/>
          <p:cNvSpPr txBox="1">
            <a:spLocks noChangeArrowheads="1"/>
          </p:cNvSpPr>
          <p:nvPr/>
        </p:nvSpPr>
        <p:spPr bwMode="auto">
          <a:xfrm>
            <a:off x="4916488" y="4997450"/>
            <a:ext cx="266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  <a:endParaRPr lang="ja-JP" altLang="en-US" sz="2400"/>
          </a:p>
        </p:txBody>
      </p:sp>
      <p:sp>
        <p:nvSpPr>
          <p:cNvPr id="129046" name="テキスト ボックス 38"/>
          <p:cNvSpPr txBox="1">
            <a:spLocks noChangeArrowheads="1"/>
          </p:cNvSpPr>
          <p:nvPr/>
        </p:nvSpPr>
        <p:spPr bwMode="auto">
          <a:xfrm>
            <a:off x="4065588" y="5599113"/>
            <a:ext cx="2667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  <a:endParaRPr lang="ja-JP" altLang="en-US" sz="2400"/>
          </a:p>
        </p:txBody>
      </p:sp>
      <p:sp>
        <p:nvSpPr>
          <p:cNvPr id="129047" name="テキスト ボックス 39"/>
          <p:cNvSpPr txBox="1">
            <a:spLocks noChangeArrowheads="1"/>
          </p:cNvSpPr>
          <p:nvPr/>
        </p:nvSpPr>
        <p:spPr bwMode="auto">
          <a:xfrm>
            <a:off x="2987675" y="5054600"/>
            <a:ext cx="2667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z</a:t>
            </a:r>
            <a:endParaRPr lang="ja-JP" altLang="en-US" sz="2400"/>
          </a:p>
        </p:txBody>
      </p:sp>
      <p:sp>
        <p:nvSpPr>
          <p:cNvPr id="129048" name="テキスト ボックス 40"/>
          <p:cNvSpPr txBox="1">
            <a:spLocks noChangeArrowheads="1"/>
          </p:cNvSpPr>
          <p:nvPr/>
        </p:nvSpPr>
        <p:spPr bwMode="auto">
          <a:xfrm>
            <a:off x="6184900" y="4306888"/>
            <a:ext cx="279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o</a:t>
            </a:r>
            <a:endParaRPr lang="ja-JP" altLang="en-US" sz="2400"/>
          </a:p>
        </p:txBody>
      </p:sp>
      <p:cxnSp>
        <p:nvCxnSpPr>
          <p:cNvPr id="61" name="直線コネクタ 60"/>
          <p:cNvCxnSpPr>
            <a:stCxn id="65" idx="1"/>
          </p:cNvCxnSpPr>
          <p:nvPr/>
        </p:nvCxnSpPr>
        <p:spPr bwMode="auto">
          <a:xfrm rot="16200000" flipV="1">
            <a:off x="5871369" y="3915569"/>
            <a:ext cx="357187" cy="339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endCxn id="66" idx="3"/>
          </p:cNvCxnSpPr>
          <p:nvPr/>
        </p:nvCxnSpPr>
        <p:spPr bwMode="auto">
          <a:xfrm rot="5400000" flipH="1" flipV="1">
            <a:off x="5473701" y="3959225"/>
            <a:ext cx="404812" cy="293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円/楕円 62"/>
          <p:cNvSpPr/>
          <p:nvPr/>
        </p:nvSpPr>
        <p:spPr bwMode="auto">
          <a:xfrm>
            <a:off x="5464175" y="4251325"/>
            <a:ext cx="131763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4" name="直線コネクタ 63"/>
          <p:cNvCxnSpPr>
            <a:endCxn id="65" idx="2"/>
          </p:cNvCxnSpPr>
          <p:nvPr/>
        </p:nvCxnSpPr>
        <p:spPr bwMode="auto">
          <a:xfrm>
            <a:off x="5538788" y="4302125"/>
            <a:ext cx="661987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 bwMode="auto">
          <a:xfrm>
            <a:off x="6200775" y="4244975"/>
            <a:ext cx="133350" cy="1317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6" name="円/楕円 65"/>
          <p:cNvSpPr/>
          <p:nvPr/>
        </p:nvSpPr>
        <p:spPr bwMode="auto">
          <a:xfrm>
            <a:off x="5803900" y="3790950"/>
            <a:ext cx="131763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9055" name="テキスト ボックス 66"/>
          <p:cNvSpPr txBox="1">
            <a:spLocks noChangeArrowheads="1"/>
          </p:cNvSpPr>
          <p:nvPr/>
        </p:nvSpPr>
        <p:spPr bwMode="auto">
          <a:xfrm>
            <a:off x="5899150" y="3514725"/>
            <a:ext cx="2809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p</a:t>
            </a:r>
            <a:endParaRPr lang="ja-JP" altLang="en-US" sz="2400"/>
          </a:p>
        </p:txBody>
      </p:sp>
      <p:sp>
        <p:nvSpPr>
          <p:cNvPr id="129056" name="テキスト ボックス 67"/>
          <p:cNvSpPr txBox="1">
            <a:spLocks noChangeArrowheads="1"/>
          </p:cNvSpPr>
          <p:nvPr/>
        </p:nvSpPr>
        <p:spPr bwMode="auto">
          <a:xfrm>
            <a:off x="5319713" y="4306888"/>
            <a:ext cx="28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  <a:endParaRPr lang="ja-JP" altLang="en-US" sz="2400"/>
          </a:p>
        </p:txBody>
      </p:sp>
      <p:sp>
        <p:nvSpPr>
          <p:cNvPr id="129057" name="テキスト ボックス 70"/>
          <p:cNvSpPr txBox="1">
            <a:spLocks noChangeArrowheads="1"/>
          </p:cNvSpPr>
          <p:nvPr/>
        </p:nvSpPr>
        <p:spPr bwMode="auto">
          <a:xfrm>
            <a:off x="2555875" y="6021388"/>
            <a:ext cx="3840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2</a:t>
            </a:r>
            <a:r>
              <a:rPr lang="ja-JP" altLang="en-US" sz="2400"/>
              <a:t>つの連結成分を持つグラフ</a:t>
            </a:r>
          </a:p>
        </p:txBody>
      </p:sp>
    </p:spTree>
  </p:cSld>
  <p:clrMapOvr>
    <a:masterClrMapping/>
  </p:clrMapOvr>
  <p:transition advTm="14149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$E \subseteq 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310052</TotalTime>
  <Words>3155</Words>
  <Application>Microsoft Office PowerPoint</Application>
  <PresentationFormat>画面に合わせる (4:3)</PresentationFormat>
  <Paragraphs>796</Paragraphs>
  <Slides>54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59" baseType="lpstr">
      <vt:lpstr>ＭＳ Ｐゴシック</vt:lpstr>
      <vt:lpstr>Arial</vt:lpstr>
      <vt:lpstr>Calibri</vt:lpstr>
      <vt:lpstr>Wingdings 2</vt:lpstr>
      <vt:lpstr>リゾート</vt:lpstr>
      <vt:lpstr>PowerPoint プレゼンテーション</vt:lpstr>
      <vt:lpstr>有限幾何学　第3回</vt:lpstr>
      <vt:lpstr>1.1　用語の説明（歩道，小道，道の復習）</vt:lpstr>
      <vt:lpstr>1.1　用語の説明（歩道，小道，道の復習）</vt:lpstr>
      <vt:lpstr>1.1　用語の説明（歩道，小道，道の復習）</vt:lpstr>
      <vt:lpstr>1.1　用語の説明（回路と閉路）</vt:lpstr>
      <vt:lpstr>1.1　用語の説明（オイラー回路・小道・グラフ）</vt:lpstr>
      <vt:lpstr>1.1　用語の説明（連結性に関する用語）</vt:lpstr>
      <vt:lpstr>1.1　用語の説明（連結性に関する用語）</vt:lpstr>
      <vt:lpstr>1.1　用語の説明（連結性に関する用語）</vt:lpstr>
      <vt:lpstr>1.1　用語の説明（連結性に関する用語）</vt:lpstr>
      <vt:lpstr>1.1　用語の説明（連結性に関する用語）</vt:lpstr>
      <vt:lpstr>1.2　ケーニヒスベルクの橋渡りの問題</vt:lpstr>
      <vt:lpstr>1.2　ケーニヒスベルクの橋渡りの問題</vt:lpstr>
      <vt:lpstr>1.2　ケーニヒスベルクの橋渡りの問題</vt:lpstr>
      <vt:lpstr>1.2　次数の補足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1.3　オイラーの定理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1.4　オイラー回路を求めるためのアルゴリズム</vt:lpstr>
      <vt:lpstr>提出課題3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2988</cp:revision>
  <dcterms:created xsi:type="dcterms:W3CDTF">2011-01-05T07:10:26Z</dcterms:created>
  <dcterms:modified xsi:type="dcterms:W3CDTF">2022-04-28T13:43:31Z</dcterms:modified>
</cp:coreProperties>
</file>