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47"/>
  </p:notesMasterIdLst>
  <p:handoutMasterIdLst>
    <p:handoutMasterId r:id="rId48"/>
  </p:handoutMasterIdLst>
  <p:sldIdLst>
    <p:sldId id="384" r:id="rId2"/>
    <p:sldId id="386" r:id="rId3"/>
    <p:sldId id="551" r:id="rId4"/>
    <p:sldId id="553" r:id="rId5"/>
    <p:sldId id="556" r:id="rId6"/>
    <p:sldId id="557" r:id="rId7"/>
    <p:sldId id="558" r:id="rId8"/>
    <p:sldId id="559" r:id="rId9"/>
    <p:sldId id="560" r:id="rId10"/>
    <p:sldId id="561" r:id="rId11"/>
    <p:sldId id="562" r:id="rId12"/>
    <p:sldId id="563" r:id="rId13"/>
    <p:sldId id="564" r:id="rId14"/>
    <p:sldId id="565" r:id="rId15"/>
    <p:sldId id="648" r:id="rId16"/>
    <p:sldId id="645" r:id="rId17"/>
    <p:sldId id="852" r:id="rId18"/>
    <p:sldId id="965" r:id="rId19"/>
    <p:sldId id="649" r:id="rId20"/>
    <p:sldId id="650" r:id="rId21"/>
    <p:sldId id="651" r:id="rId22"/>
    <p:sldId id="966" r:id="rId23"/>
    <p:sldId id="967" r:id="rId24"/>
    <p:sldId id="968" r:id="rId25"/>
    <p:sldId id="969" r:id="rId26"/>
    <p:sldId id="850" r:id="rId27"/>
    <p:sldId id="851" r:id="rId28"/>
    <p:sldId id="552" r:id="rId29"/>
    <p:sldId id="654" r:id="rId30"/>
    <p:sldId id="656" r:id="rId31"/>
    <p:sldId id="655" r:id="rId32"/>
    <p:sldId id="657" r:id="rId33"/>
    <p:sldId id="658" r:id="rId34"/>
    <p:sldId id="659" r:id="rId35"/>
    <p:sldId id="723" r:id="rId36"/>
    <p:sldId id="943" r:id="rId37"/>
    <p:sldId id="944" r:id="rId38"/>
    <p:sldId id="945" r:id="rId39"/>
    <p:sldId id="946" r:id="rId40"/>
    <p:sldId id="947" r:id="rId41"/>
    <p:sldId id="948" r:id="rId42"/>
    <p:sldId id="746" r:id="rId43"/>
    <p:sldId id="985" r:id="rId44"/>
    <p:sldId id="989" r:id="rId45"/>
    <p:sldId id="987" r:id="rId46"/>
  </p:sldIdLst>
  <p:sldSz cx="9144000" cy="6858000" type="screen4x3"/>
  <p:notesSz cx="6735763" cy="9869488"/>
  <p:custDataLst>
    <p:tags r:id="rId4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3340" autoAdjust="0"/>
  </p:normalViewPr>
  <p:slideViewPr>
    <p:cSldViewPr>
      <p:cViewPr varScale="1">
        <p:scale>
          <a:sx n="94" d="100"/>
          <a:sy n="94" d="100"/>
        </p:scale>
        <p:origin x="97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4" y="1"/>
            <a:ext cx="2919411" cy="493713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C25F02C5-3174-4594-944E-065242650977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374188"/>
            <a:ext cx="2919413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4" y="9374188"/>
            <a:ext cx="2919411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D4F52F5A-4247-4D8A-8EFC-76A1FA91B5F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2189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4" y="1"/>
            <a:ext cx="2919411" cy="493713"/>
          </a:xfrm>
          <a:prstGeom prst="rect">
            <a:avLst/>
          </a:prstGeom>
        </p:spPr>
        <p:txBody>
          <a:bodyPr vert="horz" lIns="91427" tIns="45713" rIns="91427" bIns="45713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F96BCE39-B2DF-44F5-9736-B4F6189049AC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39775"/>
            <a:ext cx="493871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3" rIns="91427" bIns="4571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1" y="4687889"/>
            <a:ext cx="5389563" cy="4441824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374188"/>
            <a:ext cx="2919413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4" y="9374188"/>
            <a:ext cx="2919411" cy="493712"/>
          </a:xfrm>
          <a:prstGeom prst="rect">
            <a:avLst/>
          </a:prstGeom>
        </p:spPr>
        <p:txBody>
          <a:bodyPr vert="horz" lIns="91427" tIns="45713" rIns="91427" bIns="45713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3204134A-B588-466E-9B2A-85E8ECD138C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1856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これは余裕がある人用の問題です．</a:t>
            </a:r>
            <a:endParaRPr kumimoji="1" lang="en-US" altLang="ja-JP" dirty="0"/>
          </a:p>
          <a:p>
            <a:r>
              <a:rPr kumimoji="1" lang="ja-JP" altLang="en-US" dirty="0"/>
              <a:t>発展課題を提出する人は</a:t>
            </a:r>
            <a:r>
              <a:rPr kumimoji="1" lang="en-US" altLang="ja-JP" dirty="0"/>
              <a:t>(1)</a:t>
            </a:r>
            <a:r>
              <a:rPr kumimoji="1" lang="ja-JP" altLang="en-US" dirty="0"/>
              <a:t>を必ず解いてください．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04134A-B588-466E-9B2A-85E8ECD138CD}" type="slidenum">
              <a:rPr lang="ja-JP" altLang="en-US" smtClean="0"/>
              <a:pPr>
                <a:defRPr/>
              </a:pPr>
              <a:t>44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7122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04134A-B588-466E-9B2A-85E8ECD138CD}" type="slidenum">
              <a:rPr lang="ja-JP" altLang="en-US" smtClean="0"/>
              <a:pPr>
                <a:defRPr/>
              </a:pPr>
              <a:t>45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3159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/>
              <a:t>マスタ サブタイトルの書式設定</a:t>
            </a:r>
            <a:endParaRPr lang="en-US"/>
          </a:p>
        </p:txBody>
      </p:sp>
      <p:sp>
        <p:nvSpPr>
          <p:cNvPr id="4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1BE56-CF05-4B2C-B9CB-2DB5725F0902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5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5B48E-2AAD-43D9-B2E0-BBD4309FE9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571AD-875A-47AC-8F66-C1B8CE57426A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0B860-C191-433D-A792-7882AF7AF8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08E0B-9818-4817-902B-0F526BED59B8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6E025-CDDE-40D3-B7FE-C26FDB6F2F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ja-JP" altLang="en-US" dirty="0"/>
              <a:t>マスタ タイトルの書式設定</a:t>
            </a:r>
            <a:endParaRPr 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FAAB0-3063-44A4-97A9-865A63502576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8262A-D94B-4838-88B5-BE7B5F7E9E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32E3D-B356-4C26-B7BB-9951C5D28CEB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C481A-9B7D-422B-BA8B-BE74A237F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DF665-BB50-47DB-81E8-EA54AF336220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6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57436-97B1-4696-BCCF-22C67329FF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4F927-8B43-4AF8-867A-4065AA6FB7B9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8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0B886-63F9-4163-ACE1-7B44E430C1C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0341D-40D9-4702-AFBF-0BF286301538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4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E163A-B091-4F70-841E-5A602B04307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F9ED6-397F-4089-AC48-5087CD227558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3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C881E-8969-4F96-9EF6-5ACDED0FE0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20418-F75C-4669-84A0-B58C4405C6EA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6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E8280-0FB1-469F-8D5A-4F933E33BA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つの角を丸めた四角形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直角三角形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7" name="フリーフォーム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209BC-C861-475F-BB21-2BB8DC21718E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1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9B9BD-F82A-4E3A-ADDA-F670A9E686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タイトル プレースホルダ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en-US"/>
          </a:p>
        </p:txBody>
      </p:sp>
      <p:sp>
        <p:nvSpPr>
          <p:cNvPr id="1029" name="テキスト プレースホルダ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E017DEC7-B38A-4B0E-A13C-F4C9D47B28D4}" type="datetimeFigureOut">
              <a:rPr lang="ja-JP" altLang="en-US"/>
              <a:pPr>
                <a:defRPr/>
              </a:pPr>
              <a:t>2022/4/30</a:t>
            </a:fld>
            <a:endParaRPr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B0F40DA5-07BE-4CBC-84AA-D2F8FF597A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grpSp>
        <p:nvGrpSpPr>
          <p:cNvPr id="1033" name="グループ化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ＭＳ Ｐゴシック" charset="-128"/>
              </a:endParaRPr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ＭＳ Ｐゴシック" charset="-128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61" r:id="rId2"/>
    <p:sldLayoutId id="2147484170" r:id="rId3"/>
    <p:sldLayoutId id="2147484162" r:id="rId4"/>
    <p:sldLayoutId id="2147484163" r:id="rId5"/>
    <p:sldLayoutId id="2147484164" r:id="rId6"/>
    <p:sldLayoutId id="2147484165" r:id="rId7"/>
    <p:sldLayoutId id="2147484166" r:id="rId8"/>
    <p:sldLayoutId id="2147484171" r:id="rId9"/>
    <p:sldLayoutId id="2147484167" r:id="rId10"/>
    <p:sldLayoutId id="21474841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タイトル 1"/>
          <p:cNvSpPr txBox="1">
            <a:spLocks/>
          </p:cNvSpPr>
          <p:nvPr/>
        </p:nvSpPr>
        <p:spPr bwMode="auto">
          <a:xfrm>
            <a:off x="827088" y="24923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5400">
                <a:solidFill>
                  <a:schemeClr val="tx2"/>
                </a:solidFill>
                <a:latin typeface="Calibri" pitchFamily="34" charset="0"/>
              </a:rPr>
              <a:t>　　　　有限幾何学　</a:t>
            </a:r>
            <a:endParaRPr lang="en-US" altLang="ja-JP" sz="5400">
              <a:solidFill>
                <a:schemeClr val="tx2"/>
              </a:solidFill>
              <a:latin typeface="Calibri" pitchFamily="34" charset="0"/>
            </a:endParaRPr>
          </a:p>
          <a:p>
            <a:r>
              <a:rPr lang="ja-JP" altLang="en-US" sz="5400">
                <a:solidFill>
                  <a:schemeClr val="tx2"/>
                </a:solidFill>
                <a:latin typeface="Calibri" pitchFamily="34" charset="0"/>
              </a:rPr>
              <a:t>　　　　　　第</a:t>
            </a:r>
            <a:r>
              <a:rPr lang="en-US" altLang="ja-JP" sz="5400">
                <a:solidFill>
                  <a:schemeClr val="tx2"/>
                </a:solidFill>
                <a:latin typeface="Calibri" pitchFamily="34" charset="0"/>
              </a:rPr>
              <a:t>4</a:t>
            </a:r>
            <a:r>
              <a:rPr lang="ja-JP" altLang="en-US" sz="5400">
                <a:solidFill>
                  <a:schemeClr val="tx2"/>
                </a:solidFill>
                <a:latin typeface="Calibri" pitchFamily="34" charset="0"/>
              </a:rPr>
              <a:t>回</a:t>
            </a:r>
            <a:endParaRPr lang="ja-JP" altLang="en-US" sz="500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1432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5347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解答：</a:t>
            </a: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構成されるグラフはオイラーグラフなので，</a:t>
            </a: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全ての頂点の次数が偶数．</a:t>
            </a: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次数が奇数の頂点は以下の赤い</a:t>
            </a:r>
            <a:r>
              <a:rPr lang="en-US" altLang="ja-JP" sz="2400" dirty="0">
                <a:latin typeface="Calibri" pitchFamily="34" charset="0"/>
              </a:rPr>
              <a:t>8</a:t>
            </a:r>
            <a:r>
              <a:rPr lang="ja-JP" altLang="en-US" sz="2400" dirty="0">
                <a:latin typeface="Calibri" pitchFamily="34" charset="0"/>
              </a:rPr>
              <a:t>頂点．</a:t>
            </a: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 dirty="0"/>
          </a:p>
        </p:txBody>
      </p:sp>
      <p:sp>
        <p:nvSpPr>
          <p:cNvPr id="185348" name="テキスト ボックス 16"/>
          <p:cNvSpPr txBox="1">
            <a:spLocks noChangeArrowheads="1"/>
          </p:cNvSpPr>
          <p:nvPr/>
        </p:nvSpPr>
        <p:spPr bwMode="auto">
          <a:xfrm>
            <a:off x="3468688" y="4365625"/>
            <a:ext cx="33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2916238" y="38608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292100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3733800" y="46529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3752850" y="5470525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4591050" y="46529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4608513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5462588" y="385921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5467350" y="62357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rot="16200000" flipH="1">
            <a:off x="1828800" y="51450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6200000" flipH="1">
            <a:off x="2652713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 flipH="1">
            <a:off x="3498850" y="51323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 flipH="1">
            <a:off x="4376738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8" idx="6"/>
          </p:cNvCxnSpPr>
          <p:nvPr/>
        </p:nvCxnSpPr>
        <p:spPr>
          <a:xfrm flipV="1">
            <a:off x="3105150" y="3941763"/>
            <a:ext cx="2452688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3059113" y="4738688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4350" y="5561013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059113" y="6340475"/>
            <a:ext cx="2454275" cy="14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2916238" y="4652963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2933700" y="5470525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3733800" y="3860800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5462588" y="4651375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4591050" y="3860800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5481638" y="546893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3740150" y="6237288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4595813" y="623728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フリーフォーム 37"/>
          <p:cNvSpPr/>
          <p:nvPr/>
        </p:nvSpPr>
        <p:spPr>
          <a:xfrm rot="10800000">
            <a:off x="3824288" y="6308725"/>
            <a:ext cx="874712" cy="201613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 rot="16200000">
            <a:off x="2449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 rot="5400000">
            <a:off x="5243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819525" y="3738563"/>
            <a:ext cx="873125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6375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解答：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次数が奇数の</a:t>
            </a:r>
            <a:r>
              <a:rPr lang="en-US" altLang="ja-JP" sz="2400">
                <a:latin typeface="Calibri" pitchFamily="34" charset="0"/>
              </a:rPr>
              <a:t>8</a:t>
            </a:r>
            <a:r>
              <a:rPr lang="ja-JP" altLang="en-US" sz="2400">
                <a:latin typeface="Calibri" pitchFamily="34" charset="0"/>
              </a:rPr>
              <a:t>頂点を偶数の次数にするには，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最低</a:t>
            </a:r>
            <a:r>
              <a:rPr lang="en-US" altLang="ja-JP" sz="2400">
                <a:latin typeface="Calibri" pitchFamily="34" charset="0"/>
              </a:rPr>
              <a:t>4</a:t>
            </a:r>
            <a:r>
              <a:rPr lang="ja-JP" altLang="en-US" sz="2400">
                <a:latin typeface="Calibri" pitchFamily="34" charset="0"/>
              </a:rPr>
              <a:t>辺の追加が必要で，次のように</a:t>
            </a:r>
            <a:r>
              <a:rPr lang="en-US" altLang="ja-JP" sz="2400">
                <a:latin typeface="Calibri" pitchFamily="34" charset="0"/>
              </a:rPr>
              <a:t>4</a:t>
            </a:r>
            <a:r>
              <a:rPr lang="ja-JP" altLang="en-US" sz="2400">
                <a:latin typeface="Calibri" pitchFamily="34" charset="0"/>
              </a:rPr>
              <a:t>辺追加することにより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全ての頂点の次数を偶数にすることができる．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/>
          </a:p>
        </p:txBody>
      </p:sp>
      <p:sp>
        <p:nvSpPr>
          <p:cNvPr id="186376" name="テキスト ボックス 16"/>
          <p:cNvSpPr txBox="1">
            <a:spLocks noChangeArrowheads="1"/>
          </p:cNvSpPr>
          <p:nvPr/>
        </p:nvSpPr>
        <p:spPr bwMode="auto">
          <a:xfrm>
            <a:off x="3468688" y="4365625"/>
            <a:ext cx="33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2916238" y="38608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292100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3733800" y="46529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3752850" y="5470525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4591050" y="46529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4608513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5462588" y="385921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5467350" y="62357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rot="16200000" flipH="1">
            <a:off x="1828800" y="51450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6200000" flipH="1">
            <a:off x="2652713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 flipH="1">
            <a:off x="3498850" y="51323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 flipH="1">
            <a:off x="4376738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8" idx="6"/>
          </p:cNvCxnSpPr>
          <p:nvPr/>
        </p:nvCxnSpPr>
        <p:spPr>
          <a:xfrm flipV="1">
            <a:off x="3105150" y="3941763"/>
            <a:ext cx="2452688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3059113" y="4738688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4350" y="5561013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059113" y="6340475"/>
            <a:ext cx="2454275" cy="14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2916238" y="4652963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2933700" y="5470525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3733800" y="3860800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5462588" y="4651375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4591050" y="3860800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5481638" y="546893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3740150" y="6237288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4595813" y="623728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フリーフォーム 37"/>
          <p:cNvSpPr/>
          <p:nvPr/>
        </p:nvSpPr>
        <p:spPr>
          <a:xfrm rot="10800000">
            <a:off x="3824288" y="6308725"/>
            <a:ext cx="874712" cy="201613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 rot="16200000">
            <a:off x="2449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 rot="5400000">
            <a:off x="5243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819525" y="3738563"/>
            <a:ext cx="873125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7399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解答：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全ての頂点の次数が偶数なので，以下のグラフはオイラーグラフ．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グラフの構成の仕方より，以下のグラフのオイラー回路を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altLang="ja-JP" sz="2400">
                <a:latin typeface="Calibri" pitchFamily="34" charset="0"/>
              </a:rPr>
              <a:t>P</a:t>
            </a:r>
            <a:r>
              <a:rPr lang="ja-JP" altLang="en-US" sz="2400">
                <a:latin typeface="Calibri" pitchFamily="34" charset="0"/>
              </a:rPr>
              <a:t>からたどって</a:t>
            </a:r>
            <a:r>
              <a:rPr lang="en-US" altLang="ja-JP" sz="2400">
                <a:latin typeface="Calibri" pitchFamily="34" charset="0"/>
              </a:rPr>
              <a:t>P</a:t>
            </a:r>
            <a:r>
              <a:rPr lang="ja-JP" altLang="en-US" sz="2400">
                <a:latin typeface="Calibri" pitchFamily="34" charset="0"/>
              </a:rPr>
              <a:t>に戻ってくるのが最短経路となる</a:t>
            </a:r>
            <a:r>
              <a:rPr lang="en-US" altLang="ja-JP" sz="2400">
                <a:latin typeface="Calibri" pitchFamily="34" charset="0"/>
              </a:rPr>
              <a:t>.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/>
          </a:p>
        </p:txBody>
      </p:sp>
      <p:sp>
        <p:nvSpPr>
          <p:cNvPr id="187400" name="テキスト ボックス 16"/>
          <p:cNvSpPr txBox="1">
            <a:spLocks noChangeArrowheads="1"/>
          </p:cNvSpPr>
          <p:nvPr/>
        </p:nvSpPr>
        <p:spPr bwMode="auto">
          <a:xfrm>
            <a:off x="3468688" y="4365625"/>
            <a:ext cx="33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2916238" y="38608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292100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3733800" y="46529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3752850" y="5470525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4591050" y="46529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4608513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5462588" y="385921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5467350" y="62357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rot="16200000" flipH="1">
            <a:off x="1828800" y="51450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6200000" flipH="1">
            <a:off x="2652713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 flipH="1">
            <a:off x="3498850" y="51323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 flipH="1">
            <a:off x="4376738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8" idx="6"/>
          </p:cNvCxnSpPr>
          <p:nvPr/>
        </p:nvCxnSpPr>
        <p:spPr>
          <a:xfrm flipV="1">
            <a:off x="3105150" y="3941763"/>
            <a:ext cx="2452688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3059113" y="4738688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4350" y="5561013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059113" y="6340475"/>
            <a:ext cx="2454275" cy="14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2916238" y="4652963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2933700" y="5470525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3733800" y="3860800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5462588" y="4651375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4591050" y="3860800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5481638" y="546893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3740150" y="6237288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4595813" y="623728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フリーフォーム 37"/>
          <p:cNvSpPr/>
          <p:nvPr/>
        </p:nvSpPr>
        <p:spPr>
          <a:xfrm rot="10800000">
            <a:off x="3824288" y="6308725"/>
            <a:ext cx="874712" cy="201613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/>
          <p:nvPr/>
        </p:nvSpPr>
        <p:spPr>
          <a:xfrm rot="16200000">
            <a:off x="2449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 rot="5400000">
            <a:off x="5243512" y="5060951"/>
            <a:ext cx="874713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3819525" y="3738563"/>
            <a:ext cx="873125" cy="20161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8423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解答：</a:t>
            </a:r>
            <a:endParaRPr lang="en-US" altLang="ja-JP" sz="2400" dirty="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∴ 最短経路の長さ </a:t>
            </a:r>
            <a:r>
              <a:rPr lang="en-US" altLang="ja-JP" sz="2400" dirty="0">
                <a:latin typeface="Calibri" pitchFamily="34" charset="0"/>
              </a:rPr>
              <a:t>= </a:t>
            </a:r>
            <a:r>
              <a:rPr lang="ja-JP" altLang="en-US" sz="2400" dirty="0">
                <a:latin typeface="Calibri" pitchFamily="34" charset="0"/>
              </a:rPr>
              <a:t>以下のグラフの辺の本数 </a:t>
            </a:r>
            <a:r>
              <a:rPr lang="en-US" altLang="ja-JP" sz="2400" dirty="0">
                <a:latin typeface="Calibri" pitchFamily="34" charset="0"/>
              </a:rPr>
              <a:t>= 28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 dirty="0"/>
          </a:p>
        </p:txBody>
      </p:sp>
      <p:sp>
        <p:nvSpPr>
          <p:cNvPr id="188424" name="テキスト ボックス 16"/>
          <p:cNvSpPr txBox="1">
            <a:spLocks noChangeArrowheads="1"/>
          </p:cNvSpPr>
          <p:nvPr/>
        </p:nvSpPr>
        <p:spPr bwMode="auto">
          <a:xfrm>
            <a:off x="3468688" y="4365625"/>
            <a:ext cx="33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2916238" y="38608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292100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3733800" y="46529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3752850" y="5470525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4591050" y="46529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4608513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5462588" y="385921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5467350" y="62357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rot="16200000" flipH="1">
            <a:off x="1828800" y="51450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6200000" flipH="1">
            <a:off x="2652713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 flipH="1">
            <a:off x="3498850" y="51323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 flipH="1">
            <a:off x="4376738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8" idx="6"/>
          </p:cNvCxnSpPr>
          <p:nvPr/>
        </p:nvCxnSpPr>
        <p:spPr>
          <a:xfrm flipV="1">
            <a:off x="3105150" y="3941763"/>
            <a:ext cx="2452688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3059113" y="4738688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4350" y="5561013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059113" y="6340475"/>
            <a:ext cx="2454275" cy="14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2916238" y="4652963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2933700" y="5470525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3733800" y="3860800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5462588" y="4651375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4591050" y="3860800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5481638" y="546893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3740150" y="6237288"/>
            <a:ext cx="188913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4595813" y="6237288"/>
            <a:ext cx="188912" cy="1905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944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41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重み付きグラフの全ての辺を含む閉じた歩道で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重みが最小のものを求める問題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重み付きグラフ：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グラフの各辺</a:t>
            </a:r>
            <a:r>
              <a:rPr lang="en-US" altLang="ja-JP" sz="2400" dirty="0">
                <a:latin typeface="Calibri" pitchFamily="34" charset="0"/>
                <a:ea typeface="+mn-ea"/>
              </a:rPr>
              <a:t>e</a:t>
            </a:r>
            <a:r>
              <a:rPr lang="ja-JP" altLang="en-US" sz="2400" dirty="0">
                <a:latin typeface="Calibri" pitchFamily="34" charset="0"/>
                <a:ea typeface="+mn-ea"/>
              </a:rPr>
              <a:t>に重みと呼ばれる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                                         実数値</a:t>
            </a:r>
            <a:r>
              <a:rPr lang="en-US" altLang="ja-JP" sz="2400" dirty="0">
                <a:latin typeface="Calibri" pitchFamily="34" charset="0"/>
                <a:ea typeface="+mn-ea"/>
              </a:rPr>
              <a:t>w(e)</a:t>
            </a:r>
            <a:r>
              <a:rPr lang="ja-JP" altLang="en-US" sz="2400" dirty="0">
                <a:latin typeface="Calibri" pitchFamily="34" charset="0"/>
                <a:ea typeface="+mn-ea"/>
              </a:rPr>
              <a:t>が割り当てられているグラフ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歩道の重み：歩道に含まれる辺の重みの総和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 </a:t>
            </a:r>
          </a:p>
        </p:txBody>
      </p:sp>
      <p:sp>
        <p:nvSpPr>
          <p:cNvPr id="87" name="角丸四角形 86"/>
          <p:cNvSpPr/>
          <p:nvPr/>
        </p:nvSpPr>
        <p:spPr>
          <a:xfrm>
            <a:off x="250825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 useBgFill="1">
        <p:nvSpPr>
          <p:cNvPr id="88" name="角丸四角形 87"/>
          <p:cNvSpPr/>
          <p:nvPr/>
        </p:nvSpPr>
        <p:spPr>
          <a:xfrm>
            <a:off x="755650" y="1916113"/>
            <a:ext cx="3311525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89" name="直線コネクタ 88"/>
          <p:cNvCxnSpPr/>
          <p:nvPr/>
        </p:nvCxnSpPr>
        <p:spPr bwMode="auto">
          <a:xfrm flipV="1">
            <a:off x="334963" y="4181475"/>
            <a:ext cx="1042987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 bwMode="auto">
          <a:xfrm>
            <a:off x="1377950" y="4181475"/>
            <a:ext cx="1000125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コネクタ 90"/>
          <p:cNvCxnSpPr>
            <a:endCxn id="100" idx="0"/>
          </p:cNvCxnSpPr>
          <p:nvPr/>
        </p:nvCxnSpPr>
        <p:spPr bwMode="auto">
          <a:xfrm rot="5400000">
            <a:off x="-146050" y="5248276"/>
            <a:ext cx="9620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 bwMode="auto">
          <a:xfrm>
            <a:off x="334963" y="5813425"/>
            <a:ext cx="1042987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 bwMode="auto">
          <a:xfrm flipV="1">
            <a:off x="1377950" y="5813425"/>
            <a:ext cx="1000125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 bwMode="auto">
          <a:xfrm rot="5400000">
            <a:off x="1855787" y="5291138"/>
            <a:ext cx="10445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/>
          <p:cNvCxnSpPr>
            <a:stCxn id="105" idx="1"/>
          </p:cNvCxnSpPr>
          <p:nvPr/>
        </p:nvCxnSpPr>
        <p:spPr bwMode="auto">
          <a:xfrm rot="16200000" flipV="1">
            <a:off x="2812256" y="4255294"/>
            <a:ext cx="454025" cy="4333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/>
          <p:cNvCxnSpPr>
            <a:endCxn id="106" idx="3"/>
          </p:cNvCxnSpPr>
          <p:nvPr/>
        </p:nvCxnSpPr>
        <p:spPr bwMode="auto">
          <a:xfrm rot="5400000" flipH="1" flipV="1">
            <a:off x="2308225" y="4311650"/>
            <a:ext cx="512763" cy="3730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円/楕円 96"/>
          <p:cNvSpPr/>
          <p:nvPr/>
        </p:nvSpPr>
        <p:spPr bwMode="auto">
          <a:xfrm>
            <a:off x="250825" y="4683125"/>
            <a:ext cx="168275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8" name="円/楕円 97"/>
          <p:cNvSpPr/>
          <p:nvPr/>
        </p:nvSpPr>
        <p:spPr bwMode="auto">
          <a:xfrm>
            <a:off x="1295400" y="4097338"/>
            <a:ext cx="165100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99" name="円/楕円 98"/>
          <p:cNvSpPr/>
          <p:nvPr/>
        </p:nvSpPr>
        <p:spPr bwMode="auto">
          <a:xfrm>
            <a:off x="2295525" y="4683125"/>
            <a:ext cx="166688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0" name="円/楕円 99"/>
          <p:cNvSpPr/>
          <p:nvPr/>
        </p:nvSpPr>
        <p:spPr bwMode="auto">
          <a:xfrm>
            <a:off x="250825" y="5729288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1" name="円/楕円 100"/>
          <p:cNvSpPr/>
          <p:nvPr/>
        </p:nvSpPr>
        <p:spPr bwMode="auto">
          <a:xfrm>
            <a:off x="1295400" y="6316663"/>
            <a:ext cx="165100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2" name="円/楕円 101"/>
          <p:cNvSpPr/>
          <p:nvPr/>
        </p:nvSpPr>
        <p:spPr bwMode="auto">
          <a:xfrm>
            <a:off x="2295525" y="5729288"/>
            <a:ext cx="166688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103" name="直線コネクタ 102"/>
          <p:cNvCxnSpPr>
            <a:endCxn id="99" idx="2"/>
          </p:cNvCxnSpPr>
          <p:nvPr/>
        </p:nvCxnSpPr>
        <p:spPr bwMode="auto">
          <a:xfrm>
            <a:off x="319088" y="4757738"/>
            <a:ext cx="1976437" cy="95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/>
          <p:cNvCxnSpPr>
            <a:endCxn id="105" idx="2"/>
          </p:cNvCxnSpPr>
          <p:nvPr/>
        </p:nvCxnSpPr>
        <p:spPr bwMode="auto">
          <a:xfrm>
            <a:off x="2390775" y="4746625"/>
            <a:ext cx="839788" cy="111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円/楕円 104"/>
          <p:cNvSpPr/>
          <p:nvPr/>
        </p:nvSpPr>
        <p:spPr bwMode="auto">
          <a:xfrm>
            <a:off x="3230563" y="4673600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6" name="円/楕円 105"/>
          <p:cNvSpPr/>
          <p:nvPr/>
        </p:nvSpPr>
        <p:spPr bwMode="auto">
          <a:xfrm>
            <a:off x="2727325" y="4097338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89465" name="テキスト ボックス 114"/>
          <p:cNvSpPr txBox="1">
            <a:spLocks noChangeArrowheads="1"/>
          </p:cNvSpPr>
          <p:nvPr/>
        </p:nvSpPr>
        <p:spPr bwMode="auto">
          <a:xfrm>
            <a:off x="542925" y="40767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89466" name="テキスト ボックス 115"/>
          <p:cNvSpPr txBox="1">
            <a:spLocks noChangeArrowheads="1"/>
          </p:cNvSpPr>
          <p:nvPr/>
        </p:nvSpPr>
        <p:spPr bwMode="auto">
          <a:xfrm>
            <a:off x="323850" y="508476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89467" name="テキスト ボックス 116"/>
          <p:cNvSpPr txBox="1">
            <a:spLocks noChangeArrowheads="1"/>
          </p:cNvSpPr>
          <p:nvPr/>
        </p:nvSpPr>
        <p:spPr bwMode="auto">
          <a:xfrm>
            <a:off x="542925" y="602138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189468" name="テキスト ボックス 117"/>
          <p:cNvSpPr txBox="1">
            <a:spLocks noChangeArrowheads="1"/>
          </p:cNvSpPr>
          <p:nvPr/>
        </p:nvSpPr>
        <p:spPr bwMode="auto">
          <a:xfrm>
            <a:off x="1835150" y="602138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5</a:t>
            </a:r>
            <a:endParaRPr lang="ja-JP" altLang="en-US" sz="2400"/>
          </a:p>
        </p:txBody>
      </p:sp>
      <p:sp>
        <p:nvSpPr>
          <p:cNvPr id="189469" name="テキスト ボックス 118"/>
          <p:cNvSpPr txBox="1">
            <a:spLocks noChangeArrowheads="1"/>
          </p:cNvSpPr>
          <p:nvPr/>
        </p:nvSpPr>
        <p:spPr bwMode="auto">
          <a:xfrm>
            <a:off x="1839913" y="40767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  <p:sp>
        <p:nvSpPr>
          <p:cNvPr id="189470" name="テキスト ボックス 119"/>
          <p:cNvSpPr txBox="1">
            <a:spLocks noChangeArrowheads="1"/>
          </p:cNvSpPr>
          <p:nvPr/>
        </p:nvSpPr>
        <p:spPr bwMode="auto">
          <a:xfrm>
            <a:off x="1116013" y="4724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189471" name="テキスト ボックス 120"/>
          <p:cNvSpPr txBox="1">
            <a:spLocks noChangeArrowheads="1"/>
          </p:cNvSpPr>
          <p:nvPr/>
        </p:nvSpPr>
        <p:spPr bwMode="auto">
          <a:xfrm>
            <a:off x="1982788" y="5084763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89472" name="テキスト ボックス 121"/>
          <p:cNvSpPr txBox="1">
            <a:spLocks noChangeArrowheads="1"/>
          </p:cNvSpPr>
          <p:nvPr/>
        </p:nvSpPr>
        <p:spPr bwMode="auto">
          <a:xfrm>
            <a:off x="2268538" y="4048125"/>
            <a:ext cx="3556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89473" name="テキスト ボックス 122"/>
          <p:cNvSpPr txBox="1">
            <a:spLocks noChangeArrowheads="1"/>
          </p:cNvSpPr>
          <p:nvPr/>
        </p:nvSpPr>
        <p:spPr bwMode="auto">
          <a:xfrm>
            <a:off x="3063875" y="40767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89474" name="テキスト ボックス 123"/>
          <p:cNvSpPr txBox="1">
            <a:spLocks noChangeArrowheads="1"/>
          </p:cNvSpPr>
          <p:nvPr/>
        </p:nvSpPr>
        <p:spPr bwMode="auto">
          <a:xfrm>
            <a:off x="2771775" y="4724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</p:spTree>
  </p:cSld>
  <p:clrMapOvr>
    <a:masterClrMapping/>
  </p:clrMapOvr>
  <p:transition advTm="14149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0467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41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 </a:t>
            </a:r>
          </a:p>
        </p:txBody>
      </p:sp>
      <p:sp>
        <p:nvSpPr>
          <p:cNvPr id="190469" name="正方形/長方形 7"/>
          <p:cNvSpPr>
            <a:spLocks noChangeArrowheads="1"/>
          </p:cNvSpPr>
          <p:nvPr/>
        </p:nvSpPr>
        <p:spPr bwMode="auto">
          <a:xfrm>
            <a:off x="468313" y="2997200"/>
            <a:ext cx="80645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辺</a:t>
            </a:r>
            <a:r>
              <a:rPr lang="en-US" altLang="ja-JP" sz="2400">
                <a:latin typeface="Calibri" pitchFamily="34" charset="0"/>
              </a:rPr>
              <a:t>e=uv</a:t>
            </a:r>
            <a:r>
              <a:rPr lang="ja-JP" altLang="en-US" sz="2400">
                <a:latin typeface="Calibri" pitchFamily="34" charset="0"/>
              </a:rPr>
              <a:t>の</a:t>
            </a:r>
            <a:r>
              <a:rPr lang="en-US" altLang="ja-JP" sz="2400">
                <a:latin typeface="Calibri" pitchFamily="34" charset="0"/>
              </a:rPr>
              <a:t>2</a:t>
            </a:r>
            <a:r>
              <a:rPr lang="ja-JP" altLang="en-US" sz="2400">
                <a:latin typeface="Calibri" pitchFamily="34" charset="0"/>
              </a:rPr>
              <a:t>重化：頂点</a:t>
            </a:r>
            <a:r>
              <a:rPr lang="en-US" altLang="ja-JP" sz="2400">
                <a:latin typeface="Calibri" pitchFamily="34" charset="0"/>
              </a:rPr>
              <a:t>u</a:t>
            </a:r>
            <a:r>
              <a:rPr lang="ja-JP" altLang="en-US" sz="2400">
                <a:latin typeface="Calibri" pitchFamily="34" charset="0"/>
              </a:rPr>
              <a:t>と</a:t>
            </a:r>
            <a:r>
              <a:rPr lang="en-US" altLang="ja-JP" sz="2400">
                <a:latin typeface="Calibri" pitchFamily="34" charset="0"/>
              </a:rPr>
              <a:t>v</a:t>
            </a:r>
            <a:r>
              <a:rPr lang="ja-JP" altLang="en-US" sz="2400">
                <a:latin typeface="Calibri" pitchFamily="34" charset="0"/>
              </a:rPr>
              <a:t>を重み</a:t>
            </a:r>
            <a:r>
              <a:rPr lang="en-US" altLang="ja-JP" sz="2400">
                <a:latin typeface="Calibri" pitchFamily="34" charset="0"/>
              </a:rPr>
              <a:t>w(e)</a:t>
            </a:r>
            <a:r>
              <a:rPr lang="ja-JP" altLang="en-US" sz="2400">
                <a:latin typeface="Calibri" pitchFamily="34" charset="0"/>
              </a:rPr>
              <a:t>の新しい辺で</a:t>
            </a:r>
            <a:endParaRPr lang="en-US" altLang="ja-JP" sz="240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　　　　　　　　　　  更に結ぶ操作</a:t>
            </a:r>
            <a:endParaRPr lang="en-US" altLang="ja-JP" sz="2400">
              <a:latin typeface="Calibri" pitchFamily="34" charset="0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2987675" y="4729163"/>
            <a:ext cx="2520950" cy="169862"/>
          </a:xfrm>
          <a:custGeom>
            <a:avLst/>
            <a:gdLst>
              <a:gd name="connsiteX0" fmla="*/ 0 w 874059"/>
              <a:gd name="connsiteY0" fmla="*/ 201706 h 201706"/>
              <a:gd name="connsiteX1" fmla="*/ 416859 w 874059"/>
              <a:gd name="connsiteY1" fmla="*/ 0 h 201706"/>
              <a:gd name="connsiteX2" fmla="*/ 874059 w 874059"/>
              <a:gd name="connsiteY2" fmla="*/ 201706 h 201706"/>
              <a:gd name="connsiteX3" fmla="*/ 874059 w 874059"/>
              <a:gd name="connsiteY3" fmla="*/ 201706 h 20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059" h="201706">
                <a:moveTo>
                  <a:pt x="0" y="201706"/>
                </a:moveTo>
                <a:cubicBezTo>
                  <a:pt x="135591" y="100853"/>
                  <a:pt x="271183" y="0"/>
                  <a:pt x="416859" y="0"/>
                </a:cubicBezTo>
                <a:cubicBezTo>
                  <a:pt x="562535" y="0"/>
                  <a:pt x="874059" y="201706"/>
                  <a:pt x="874059" y="201706"/>
                </a:cubicBezTo>
                <a:lnTo>
                  <a:pt x="874059" y="201706"/>
                </a:lnTo>
              </a:path>
            </a:pathLst>
          </a:cu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円/楕円 9"/>
          <p:cNvSpPr>
            <a:spLocks noChangeAspect="1"/>
          </p:cNvSpPr>
          <p:nvPr/>
        </p:nvSpPr>
        <p:spPr bwMode="auto">
          <a:xfrm>
            <a:off x="2843213" y="4851400"/>
            <a:ext cx="190500" cy="1920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円/楕円 10"/>
          <p:cNvSpPr>
            <a:spLocks noChangeAspect="1"/>
          </p:cNvSpPr>
          <p:nvPr/>
        </p:nvSpPr>
        <p:spPr bwMode="auto">
          <a:xfrm>
            <a:off x="5391150" y="4849813"/>
            <a:ext cx="188913" cy="1920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12" name="直線コネクタ 11"/>
          <p:cNvCxnSpPr>
            <a:stCxn id="10" idx="6"/>
          </p:cNvCxnSpPr>
          <p:nvPr/>
        </p:nvCxnSpPr>
        <p:spPr>
          <a:xfrm flipV="1">
            <a:off x="3033713" y="4932363"/>
            <a:ext cx="2452687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0474" name="テキスト ボックス 12"/>
          <p:cNvSpPr txBox="1">
            <a:spLocks noChangeArrowheads="1"/>
          </p:cNvSpPr>
          <p:nvPr/>
        </p:nvSpPr>
        <p:spPr bwMode="auto">
          <a:xfrm>
            <a:off x="3779838" y="4826000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w(e)</a:t>
            </a:r>
            <a:endParaRPr lang="ja-JP" altLang="en-US" sz="2400"/>
          </a:p>
        </p:txBody>
      </p:sp>
      <p:sp>
        <p:nvSpPr>
          <p:cNvPr id="190475" name="テキスト ボックス 13"/>
          <p:cNvSpPr txBox="1">
            <a:spLocks noChangeArrowheads="1"/>
          </p:cNvSpPr>
          <p:nvPr/>
        </p:nvSpPr>
        <p:spPr bwMode="auto">
          <a:xfrm>
            <a:off x="3787775" y="4292600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w(e)</a:t>
            </a:r>
            <a:endParaRPr lang="ja-JP" altLang="en-US" sz="2400"/>
          </a:p>
        </p:txBody>
      </p:sp>
      <p:sp>
        <p:nvSpPr>
          <p:cNvPr id="15" name="角丸四角形 1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16" name="角丸四角形 15"/>
          <p:cNvSpPr/>
          <p:nvPr/>
        </p:nvSpPr>
        <p:spPr>
          <a:xfrm>
            <a:off x="755650" y="1890713"/>
            <a:ext cx="4248150" cy="503237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(1)</a:t>
            </a:r>
            <a:r>
              <a:rPr lang="ja-JP" altLang="en-US" sz="2400" dirty="0">
                <a:latin typeface="Calibri" pitchFamily="34" charset="0"/>
                <a:ea typeface="+mn-ea"/>
              </a:rPr>
              <a:t>　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重化を何回か行い，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  次の条件を満たすグラフ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を構成する．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　 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はオイラーグラフ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(ii)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のもとで ∑ </a:t>
            </a:r>
            <a:r>
              <a:rPr lang="en-US" altLang="ja-JP" sz="2400" dirty="0">
                <a:latin typeface="Calibri" pitchFamily="34" charset="0"/>
                <a:ea typeface="+mn-ea"/>
              </a:rPr>
              <a:t>w(e) </a:t>
            </a:r>
            <a:r>
              <a:rPr lang="ja-JP" altLang="en-US" sz="2400" dirty="0">
                <a:latin typeface="Calibri" pitchFamily="34" charset="0"/>
                <a:ea typeface="+mn-ea"/>
              </a:rPr>
              <a:t>が最小</a:t>
            </a: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(2)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のオイラー回路を見つける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 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10" name="角丸四角形 9"/>
          <p:cNvSpPr/>
          <p:nvPr/>
        </p:nvSpPr>
        <p:spPr>
          <a:xfrm>
            <a:off x="755650" y="1890713"/>
            <a:ext cx="4248150" cy="503237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191494" name="テキスト ボックス 14"/>
          <p:cNvSpPr txBox="1">
            <a:spLocks noChangeArrowheads="1"/>
          </p:cNvSpPr>
          <p:nvPr/>
        </p:nvSpPr>
        <p:spPr bwMode="auto">
          <a:xfrm>
            <a:off x="2782269" y="4241800"/>
            <a:ext cx="12779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dirty="0"/>
              <a:t>　</a:t>
            </a:r>
            <a:r>
              <a:rPr lang="en-US" altLang="ja-JP" sz="1600" dirty="0"/>
              <a:t>e </a:t>
            </a:r>
            <a:r>
              <a:rPr lang="ja-JP" altLang="en-US" sz="1600" dirty="0"/>
              <a:t>∈ </a:t>
            </a:r>
            <a:r>
              <a:rPr lang="en-US" altLang="ja-JP" sz="1600" dirty="0"/>
              <a:t>E(</a:t>
            </a:r>
            <a:r>
              <a:rPr lang="en-US" altLang="ja-JP" dirty="0">
                <a:latin typeface="Calibri" pitchFamily="34" charset="0"/>
              </a:rPr>
              <a:t>G</a:t>
            </a:r>
            <a:r>
              <a:rPr lang="en-US" altLang="ja-JP" sz="1600" dirty="0">
                <a:latin typeface="Calibri" pitchFamily="34" charset="0"/>
              </a:rPr>
              <a:t>*</a:t>
            </a:r>
            <a:r>
              <a:rPr lang="en-US" altLang="ja-JP" sz="1600" dirty="0"/>
              <a:t>)</a:t>
            </a:r>
            <a:endParaRPr lang="ja-JP" altLang="en-US" sz="1600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4149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(1)</a:t>
            </a:r>
            <a:r>
              <a:rPr lang="ja-JP" altLang="en-US" sz="2400" dirty="0">
                <a:latin typeface="Calibri" pitchFamily="34" charset="0"/>
                <a:ea typeface="+mn-ea"/>
              </a:rPr>
              <a:t>　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重化を何回か行い，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  次の条件を満たすグラフ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を構成する．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　 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はオイラーグラフ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(ii)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のもとで ∑ </a:t>
            </a:r>
            <a:r>
              <a:rPr lang="en-US" altLang="ja-JP" sz="2400" dirty="0">
                <a:latin typeface="Calibri" pitchFamily="34" charset="0"/>
                <a:ea typeface="+mn-ea"/>
              </a:rPr>
              <a:t>w(e) </a:t>
            </a:r>
            <a:r>
              <a:rPr lang="ja-JP" altLang="en-US" sz="2400" dirty="0">
                <a:latin typeface="Calibri" pitchFamily="34" charset="0"/>
                <a:ea typeface="+mn-ea"/>
              </a:rPr>
              <a:t>が最小</a:t>
            </a: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(2)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のオイラー回路を見つける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</a:rPr>
              <a:t>一般のグラフにおいて</a:t>
            </a: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</a:rPr>
              <a:t>効率よく</a:t>
            </a:r>
            <a:r>
              <a:rPr lang="en-US" altLang="ja-JP" sz="2400" dirty="0">
                <a:latin typeface="Calibri" pitchFamily="34" charset="0"/>
              </a:rPr>
              <a:t>G*</a:t>
            </a:r>
            <a:r>
              <a:rPr lang="ja-JP" altLang="en-US" sz="2400" dirty="0">
                <a:latin typeface="Calibri" pitchFamily="34" charset="0"/>
              </a:rPr>
              <a:t>を構成する方法は知られていない．</a:t>
            </a: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 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10" name="角丸四角形 9"/>
          <p:cNvSpPr/>
          <p:nvPr/>
        </p:nvSpPr>
        <p:spPr>
          <a:xfrm>
            <a:off x="755650" y="1890713"/>
            <a:ext cx="4248150" cy="503237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192518" name="テキスト ボックス 14"/>
          <p:cNvSpPr txBox="1">
            <a:spLocks noChangeArrowheads="1"/>
          </p:cNvSpPr>
          <p:nvPr/>
        </p:nvSpPr>
        <p:spPr bwMode="auto">
          <a:xfrm>
            <a:off x="2646363" y="4241800"/>
            <a:ext cx="14141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dirty="0"/>
              <a:t>　　</a:t>
            </a:r>
            <a:r>
              <a:rPr lang="en-US" altLang="ja-JP" sz="1600" dirty="0"/>
              <a:t>e </a:t>
            </a:r>
            <a:r>
              <a:rPr lang="ja-JP" altLang="en-US" sz="1600" dirty="0"/>
              <a:t>∈ </a:t>
            </a:r>
            <a:r>
              <a:rPr lang="en-US" altLang="ja-JP" sz="1600" dirty="0"/>
              <a:t>E(</a:t>
            </a:r>
            <a:r>
              <a:rPr lang="en-US" altLang="ja-JP" dirty="0">
                <a:latin typeface="Calibri" pitchFamily="34" charset="0"/>
              </a:rPr>
              <a:t>G</a:t>
            </a:r>
            <a:r>
              <a:rPr lang="en-US" altLang="ja-JP" sz="1600" dirty="0">
                <a:latin typeface="Calibri" pitchFamily="34" charset="0"/>
              </a:rPr>
              <a:t>*</a:t>
            </a:r>
            <a:r>
              <a:rPr lang="en-US" altLang="ja-JP" sz="1600" dirty="0"/>
              <a:t>)</a:t>
            </a:r>
            <a:endParaRPr lang="ja-JP" altLang="en-US" sz="1600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4149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(1)</a:t>
            </a:r>
            <a:r>
              <a:rPr lang="ja-JP" altLang="en-US" sz="2400" dirty="0">
                <a:latin typeface="Calibri" pitchFamily="34" charset="0"/>
                <a:ea typeface="+mn-ea"/>
              </a:rPr>
              <a:t>　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重化を何回か行い，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  次の条件を満たすグラフ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を構成する．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457200" indent="-45720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　 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はオイラーグラフ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(ii)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(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i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  <a:r>
              <a:rPr lang="ja-JP" altLang="en-US" sz="2400" dirty="0">
                <a:latin typeface="Calibri" pitchFamily="34" charset="0"/>
                <a:ea typeface="+mn-ea"/>
              </a:rPr>
              <a:t>のもとで ∑ </a:t>
            </a:r>
            <a:r>
              <a:rPr lang="en-US" altLang="ja-JP" sz="2400" dirty="0">
                <a:latin typeface="Calibri" pitchFamily="34" charset="0"/>
                <a:ea typeface="+mn-ea"/>
              </a:rPr>
              <a:t>w(e) </a:t>
            </a:r>
            <a:r>
              <a:rPr lang="ja-JP" altLang="en-US" sz="2400" dirty="0">
                <a:latin typeface="Calibri" pitchFamily="34" charset="0"/>
                <a:ea typeface="+mn-ea"/>
              </a:rPr>
              <a:t>が最小</a:t>
            </a: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(2)</a:t>
            </a:r>
            <a:r>
              <a:rPr lang="ja-JP" altLang="en-US" sz="2400" dirty="0">
                <a:latin typeface="Calibri" pitchFamily="34" charset="0"/>
                <a:ea typeface="+mn-ea"/>
              </a:rPr>
              <a:t>　</a:t>
            </a:r>
            <a:r>
              <a:rPr lang="en-US" altLang="ja-JP" sz="2400" dirty="0">
                <a:latin typeface="Calibri" pitchFamily="34" charset="0"/>
                <a:ea typeface="+mn-ea"/>
              </a:rPr>
              <a:t>G*</a:t>
            </a:r>
            <a:r>
              <a:rPr lang="ja-JP" altLang="en-US" sz="2400" dirty="0">
                <a:latin typeface="Calibri" pitchFamily="34" charset="0"/>
                <a:ea typeface="+mn-ea"/>
              </a:rPr>
              <a:t>のオイラー回路を見つける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</a:rPr>
              <a:t>奇点を丁度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つ持つグラフに対しては</a:t>
            </a: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</a:rPr>
              <a:t>効率よく</a:t>
            </a:r>
            <a:r>
              <a:rPr lang="en-US" altLang="ja-JP" sz="2400" dirty="0">
                <a:latin typeface="Calibri" pitchFamily="34" charset="0"/>
              </a:rPr>
              <a:t>G*</a:t>
            </a:r>
            <a:r>
              <a:rPr lang="ja-JP" altLang="en-US" sz="2400" dirty="0">
                <a:latin typeface="Calibri" pitchFamily="34" charset="0"/>
              </a:rPr>
              <a:t>を構成することができる</a:t>
            </a: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 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10" name="角丸四角形 9"/>
          <p:cNvSpPr/>
          <p:nvPr/>
        </p:nvSpPr>
        <p:spPr>
          <a:xfrm>
            <a:off x="755650" y="1890713"/>
            <a:ext cx="4248150" cy="503237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192518" name="テキスト ボックス 14"/>
          <p:cNvSpPr txBox="1">
            <a:spLocks noChangeArrowheads="1"/>
          </p:cNvSpPr>
          <p:nvPr/>
        </p:nvSpPr>
        <p:spPr bwMode="auto">
          <a:xfrm>
            <a:off x="2646363" y="4241800"/>
            <a:ext cx="14141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600" dirty="0"/>
              <a:t>　　</a:t>
            </a:r>
            <a:r>
              <a:rPr lang="en-US" altLang="ja-JP" sz="1600" dirty="0"/>
              <a:t>e </a:t>
            </a:r>
            <a:r>
              <a:rPr lang="ja-JP" altLang="en-US" sz="1600" dirty="0"/>
              <a:t>∈ </a:t>
            </a:r>
            <a:r>
              <a:rPr lang="en-US" altLang="ja-JP" sz="1600" dirty="0"/>
              <a:t>E(</a:t>
            </a:r>
            <a:r>
              <a:rPr lang="en-US" altLang="ja-JP" dirty="0">
                <a:latin typeface="Calibri" pitchFamily="34" charset="0"/>
              </a:rPr>
              <a:t>G</a:t>
            </a:r>
            <a:r>
              <a:rPr lang="en-US" altLang="ja-JP" sz="1600" dirty="0">
                <a:latin typeface="Calibri" pitchFamily="34" charset="0"/>
              </a:rPr>
              <a:t>*</a:t>
            </a:r>
            <a:r>
              <a:rPr lang="en-US" altLang="ja-JP" sz="1600" dirty="0"/>
              <a:t>)</a:t>
            </a:r>
            <a:endParaRPr lang="ja-JP" altLang="en-US" sz="1600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4149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入力：奇点を丁度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つ持つ連結な重み付きグラフ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出力：中国人郵便配達人問題の解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ＭＳ Ｐゴシック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10" name="角丸四角形 9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4149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有限幾何学　第</a:t>
            </a:r>
            <a:r>
              <a:rPr lang="en-US" altLang="ja-JP"/>
              <a:t>4</a:t>
            </a:r>
            <a:r>
              <a:rPr lang="ja-JP" altLang="en-US"/>
              <a:t>回</a:t>
            </a:r>
          </a:p>
        </p:txBody>
      </p:sp>
      <p:sp>
        <p:nvSpPr>
          <p:cNvPr id="11267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Clr>
                <a:schemeClr val="tx2"/>
              </a:buClr>
              <a:buFont typeface="+mj-lt"/>
              <a:buAutoNum type="arabicPeriod"/>
              <a:defRPr/>
            </a:pPr>
            <a:r>
              <a:rPr lang="ja-JP" altLang="en-US" dirty="0"/>
              <a:t>中国人郵便配達人問題</a:t>
            </a:r>
            <a:endParaRPr lang="en-US" altLang="ja-JP" dirty="0"/>
          </a:p>
          <a:p>
            <a:pPr marL="850900" lvl="1" indent="-457200" eaLnBrk="1" hangingPunct="1">
              <a:buFont typeface="+mj-lt"/>
              <a:buAutoNum type="arabicPeriod"/>
              <a:defRPr/>
            </a:pPr>
            <a:r>
              <a:rPr lang="ja-JP" altLang="en-US" dirty="0"/>
              <a:t>中国人郵便配達人問題</a:t>
            </a:r>
            <a:endParaRPr lang="en-US" altLang="ja-JP" dirty="0"/>
          </a:p>
          <a:p>
            <a:pPr marL="881063" lvl="1" indent="-514350" eaLnBrk="1" hangingPunct="1">
              <a:buClr>
                <a:schemeClr val="tx2"/>
              </a:buClr>
              <a:buFont typeface="Wingdings 2" pitchFamily="18" charset="2"/>
              <a:buNone/>
              <a:defRPr/>
            </a:pPr>
            <a:endParaRPr lang="en-US" altLang="ja-JP" dirty="0"/>
          </a:p>
          <a:p>
            <a:pPr marL="514350" indent="-514350" eaLnBrk="1" hangingPunct="1">
              <a:buClr>
                <a:schemeClr val="tx2"/>
              </a:buClr>
              <a:buFont typeface="+mj-lt"/>
              <a:buAutoNum type="arabicPeriod"/>
              <a:defRPr/>
            </a:pPr>
            <a:r>
              <a:rPr lang="ja-JP" altLang="en-US" dirty="0"/>
              <a:t>ハミルトングラフ</a:t>
            </a:r>
            <a:endParaRPr lang="en-US" altLang="ja-JP" dirty="0"/>
          </a:p>
          <a:p>
            <a:pPr marL="850900" lvl="1" indent="-457200" eaLnBrk="1" hangingPunct="1">
              <a:buFont typeface="+mj-lt"/>
              <a:buAutoNum type="arabicPeriod"/>
              <a:defRPr/>
            </a:pPr>
            <a:r>
              <a:rPr lang="ja-JP" altLang="en-US" dirty="0"/>
              <a:t>用語の説明</a:t>
            </a:r>
            <a:endParaRPr lang="en-US" altLang="ja-JP" dirty="0"/>
          </a:p>
          <a:p>
            <a:pPr marL="850900" lvl="1" indent="-457200" eaLnBrk="1" hangingPunct="1">
              <a:buFont typeface="+mj-lt"/>
              <a:buAutoNum type="arabicPeriod"/>
              <a:defRPr/>
            </a:pPr>
            <a:r>
              <a:rPr lang="ja-JP" altLang="en-US" dirty="0"/>
              <a:t>ハミルトン閉路問題</a:t>
            </a:r>
            <a:endParaRPr lang="en-US" altLang="ja-JP" dirty="0"/>
          </a:p>
          <a:p>
            <a:pPr marL="850900" lvl="1" indent="-457200" eaLnBrk="1" hangingPunct="1">
              <a:buFont typeface="Wingdings 2" pitchFamily="18" charset="2"/>
              <a:buNone/>
              <a:defRPr/>
            </a:pPr>
            <a:endParaRPr lang="en-US" altLang="ja-JP" dirty="0"/>
          </a:p>
          <a:p>
            <a:pPr marL="850900" lvl="1" indent="-457200" eaLnBrk="1" hangingPunct="1">
              <a:buFont typeface="+mj-lt"/>
              <a:buAutoNum type="arabicPeriod"/>
              <a:defRPr/>
            </a:pPr>
            <a:endParaRPr lang="en-US" altLang="ja-JP" dirty="0"/>
          </a:p>
          <a:p>
            <a:pPr marL="850900" lvl="1" indent="-457200" eaLnBrk="1" hangingPunct="1">
              <a:buFont typeface="+mj-lt"/>
              <a:buAutoNum type="arabicPeriod"/>
              <a:defRPr/>
            </a:pPr>
            <a:endParaRPr lang="en-US" altLang="ja-JP" dirty="0"/>
          </a:p>
        </p:txBody>
      </p:sp>
    </p:spTree>
  </p:cSld>
  <p:clrMapOvr>
    <a:masterClrMapping/>
  </p:clrMapOvr>
  <p:transition advTm="6256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手順</a:t>
            </a:r>
            <a:r>
              <a:rPr lang="en-US" altLang="ja-JP" sz="2400" dirty="0">
                <a:latin typeface="Calibri" pitchFamily="34" charset="0"/>
                <a:ea typeface="+mn-ea"/>
              </a:rPr>
              <a:t>1</a:t>
            </a:r>
            <a:r>
              <a:rPr lang="ja-JP" altLang="en-US" sz="2400" dirty="0">
                <a:latin typeface="Calibri" pitchFamily="34" charset="0"/>
                <a:ea typeface="+mn-ea"/>
              </a:rPr>
              <a:t>：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個の奇点間の重み最小の道を求める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手順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：手順</a:t>
            </a:r>
            <a:r>
              <a:rPr lang="en-US" altLang="ja-JP" sz="2400" dirty="0">
                <a:latin typeface="Calibri" pitchFamily="34" charset="0"/>
                <a:ea typeface="+mn-ea"/>
              </a:rPr>
              <a:t>1</a:t>
            </a:r>
            <a:r>
              <a:rPr lang="ja-JP" altLang="en-US" sz="2400" dirty="0">
                <a:latin typeface="Calibri" pitchFamily="34" charset="0"/>
                <a:ea typeface="+mn-ea"/>
              </a:rPr>
              <a:t>で求めた道上の辺を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重化する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手順</a:t>
            </a:r>
            <a:r>
              <a:rPr lang="en-US" altLang="ja-JP" sz="2400" dirty="0">
                <a:latin typeface="Calibri" pitchFamily="34" charset="0"/>
                <a:ea typeface="+mn-ea"/>
              </a:rPr>
              <a:t>3</a:t>
            </a:r>
            <a:r>
              <a:rPr lang="ja-JP" altLang="en-US" sz="2400" dirty="0">
                <a:latin typeface="Calibri" pitchFamily="34" charset="0"/>
                <a:ea typeface="+mn-ea"/>
              </a:rPr>
              <a:t>：手順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で得られたグラフのオイラー回路を求める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endCxn id="48" idx="1"/>
          </p:cNvCxnSpPr>
          <p:nvPr/>
        </p:nvCxnSpPr>
        <p:spPr bwMode="auto">
          <a:xfrm>
            <a:off x="4189413" y="3122613"/>
            <a:ext cx="1608137" cy="5873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20" idx="7"/>
            <a:endCxn id="23" idx="0"/>
          </p:cNvCxnSpPr>
          <p:nvPr/>
        </p:nvCxnSpPr>
        <p:spPr bwMode="auto">
          <a:xfrm rot="16200000" flipH="1" flipV="1">
            <a:off x="3043238" y="2490788"/>
            <a:ext cx="622300" cy="1765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endCxn id="47" idx="2"/>
          </p:cNvCxnSpPr>
          <p:nvPr/>
        </p:nvCxnSpPr>
        <p:spPr bwMode="auto">
          <a:xfrm>
            <a:off x="2484438" y="3806825"/>
            <a:ext cx="1609725" cy="609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 bwMode="auto">
          <a:xfrm>
            <a:off x="4094163" y="3036888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 bwMode="auto">
          <a:xfrm>
            <a:off x="238918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>
            <a:endCxn id="48" idx="2"/>
          </p:cNvCxnSpPr>
          <p:nvPr/>
        </p:nvCxnSpPr>
        <p:spPr bwMode="auto">
          <a:xfrm flipV="1">
            <a:off x="2487613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5597" name="テキスト ボックス 37"/>
          <p:cNvSpPr txBox="1">
            <a:spLocks noChangeArrowheads="1"/>
          </p:cNvSpPr>
          <p:nvPr/>
        </p:nvSpPr>
        <p:spPr bwMode="auto">
          <a:xfrm>
            <a:off x="4840288" y="303688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5598" name="テキスト ボックス 41"/>
          <p:cNvSpPr txBox="1">
            <a:spLocks noChangeArrowheads="1"/>
          </p:cNvSpPr>
          <p:nvPr/>
        </p:nvSpPr>
        <p:spPr bwMode="auto">
          <a:xfrm>
            <a:off x="3113088" y="2997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195599" name="テキスト ボックス 42"/>
          <p:cNvSpPr txBox="1">
            <a:spLocks noChangeArrowheads="1"/>
          </p:cNvSpPr>
          <p:nvPr/>
        </p:nvSpPr>
        <p:spPr bwMode="auto">
          <a:xfrm>
            <a:off x="31813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46" name="円/楕円 45"/>
          <p:cNvSpPr/>
          <p:nvPr/>
        </p:nvSpPr>
        <p:spPr bwMode="auto">
          <a:xfrm>
            <a:off x="4094163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円/楕円 46"/>
          <p:cNvSpPr/>
          <p:nvPr/>
        </p:nvSpPr>
        <p:spPr bwMode="auto">
          <a:xfrm>
            <a:off x="4094163" y="4333875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円/楕円 47"/>
          <p:cNvSpPr/>
          <p:nvPr/>
        </p:nvSpPr>
        <p:spPr bwMode="auto">
          <a:xfrm>
            <a:off x="577373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endCxn id="48" idx="3"/>
          </p:cNvCxnSpPr>
          <p:nvPr/>
        </p:nvCxnSpPr>
        <p:spPr bwMode="auto">
          <a:xfrm flipV="1">
            <a:off x="4189413" y="3827463"/>
            <a:ext cx="1608137" cy="604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5604" name="テキスト ボックス 54"/>
          <p:cNvSpPr txBox="1">
            <a:spLocks noChangeArrowheads="1"/>
          </p:cNvSpPr>
          <p:nvPr/>
        </p:nvSpPr>
        <p:spPr bwMode="auto">
          <a:xfrm>
            <a:off x="4837113" y="40878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95605" name="テキスト ボックス 55"/>
          <p:cNvSpPr txBox="1">
            <a:spLocks noChangeArrowheads="1"/>
          </p:cNvSpPr>
          <p:nvPr/>
        </p:nvSpPr>
        <p:spPr bwMode="auto">
          <a:xfrm>
            <a:off x="3108325" y="4087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5606" name="テキスト ボックス 56"/>
          <p:cNvSpPr txBox="1">
            <a:spLocks noChangeArrowheads="1"/>
          </p:cNvSpPr>
          <p:nvPr/>
        </p:nvSpPr>
        <p:spPr bwMode="auto">
          <a:xfrm>
            <a:off x="47688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251520" y="2239963"/>
            <a:ext cx="897503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重化を行いオイラーグラフにする．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　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95608" name="テキスト ボックス 58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195609" name="テキスト ボックス 59"/>
          <p:cNvSpPr txBox="1">
            <a:spLocks noChangeArrowheads="1"/>
          </p:cNvSpPr>
          <p:nvPr/>
        </p:nvSpPr>
        <p:spPr bwMode="auto">
          <a:xfrm>
            <a:off x="5943600" y="36449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v</a:t>
            </a:r>
            <a:endParaRPr lang="ja-JP" altLang="en-US" sz="2400"/>
          </a:p>
        </p:txBody>
      </p:sp>
      <p:sp>
        <p:nvSpPr>
          <p:cNvPr id="195610" name="正方形/長方形 60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アルゴリズムの説明</a:t>
            </a:r>
            <a:endParaRPr lang="en-US" altLang="ja-JP" sz="2400">
              <a:latin typeface="Calibri" pitchFamily="34" charset="0"/>
            </a:endParaRPr>
          </a:p>
        </p:txBody>
      </p:sp>
    </p:spTree>
  </p:cSld>
  <p:clrMapOvr>
    <a:masterClrMapping/>
  </p:clrMapOvr>
  <p:transition advTm="14149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endCxn id="48" idx="1"/>
          </p:cNvCxnSpPr>
          <p:nvPr/>
        </p:nvCxnSpPr>
        <p:spPr bwMode="auto">
          <a:xfrm>
            <a:off x="4189413" y="3122613"/>
            <a:ext cx="1608137" cy="5873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20" idx="7"/>
            <a:endCxn id="23" idx="0"/>
          </p:cNvCxnSpPr>
          <p:nvPr/>
        </p:nvCxnSpPr>
        <p:spPr bwMode="auto">
          <a:xfrm rot="16200000" flipH="1" flipV="1">
            <a:off x="3043238" y="2490788"/>
            <a:ext cx="622300" cy="1765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endCxn id="47" idx="2"/>
          </p:cNvCxnSpPr>
          <p:nvPr/>
        </p:nvCxnSpPr>
        <p:spPr bwMode="auto">
          <a:xfrm>
            <a:off x="2484438" y="3806825"/>
            <a:ext cx="1609725" cy="609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 bwMode="auto">
          <a:xfrm>
            <a:off x="4094163" y="3036888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 bwMode="auto">
          <a:xfrm>
            <a:off x="238918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>
            <a:endCxn id="48" idx="2"/>
          </p:cNvCxnSpPr>
          <p:nvPr/>
        </p:nvCxnSpPr>
        <p:spPr bwMode="auto">
          <a:xfrm flipV="1">
            <a:off x="2487613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5597" name="テキスト ボックス 37"/>
          <p:cNvSpPr txBox="1">
            <a:spLocks noChangeArrowheads="1"/>
          </p:cNvSpPr>
          <p:nvPr/>
        </p:nvSpPr>
        <p:spPr bwMode="auto">
          <a:xfrm>
            <a:off x="4840288" y="303688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5598" name="テキスト ボックス 41"/>
          <p:cNvSpPr txBox="1">
            <a:spLocks noChangeArrowheads="1"/>
          </p:cNvSpPr>
          <p:nvPr/>
        </p:nvSpPr>
        <p:spPr bwMode="auto">
          <a:xfrm>
            <a:off x="3113088" y="2997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195599" name="テキスト ボックス 42"/>
          <p:cNvSpPr txBox="1">
            <a:spLocks noChangeArrowheads="1"/>
          </p:cNvSpPr>
          <p:nvPr/>
        </p:nvSpPr>
        <p:spPr bwMode="auto">
          <a:xfrm>
            <a:off x="31813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46" name="円/楕円 45"/>
          <p:cNvSpPr/>
          <p:nvPr/>
        </p:nvSpPr>
        <p:spPr bwMode="auto">
          <a:xfrm>
            <a:off x="4094163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円/楕円 46"/>
          <p:cNvSpPr/>
          <p:nvPr/>
        </p:nvSpPr>
        <p:spPr bwMode="auto">
          <a:xfrm>
            <a:off x="4094163" y="4333875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円/楕円 47"/>
          <p:cNvSpPr/>
          <p:nvPr/>
        </p:nvSpPr>
        <p:spPr bwMode="auto">
          <a:xfrm>
            <a:off x="577373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endCxn id="48" idx="3"/>
          </p:cNvCxnSpPr>
          <p:nvPr/>
        </p:nvCxnSpPr>
        <p:spPr bwMode="auto">
          <a:xfrm flipV="1">
            <a:off x="4189413" y="3827463"/>
            <a:ext cx="1608137" cy="604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5604" name="テキスト ボックス 54"/>
          <p:cNvSpPr txBox="1">
            <a:spLocks noChangeArrowheads="1"/>
          </p:cNvSpPr>
          <p:nvPr/>
        </p:nvSpPr>
        <p:spPr bwMode="auto">
          <a:xfrm>
            <a:off x="4837113" y="40878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95605" name="テキスト ボックス 55"/>
          <p:cNvSpPr txBox="1">
            <a:spLocks noChangeArrowheads="1"/>
          </p:cNvSpPr>
          <p:nvPr/>
        </p:nvSpPr>
        <p:spPr bwMode="auto">
          <a:xfrm>
            <a:off x="3108325" y="4087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5606" name="テキスト ボックス 56"/>
          <p:cNvSpPr txBox="1">
            <a:spLocks noChangeArrowheads="1"/>
          </p:cNvSpPr>
          <p:nvPr/>
        </p:nvSpPr>
        <p:spPr bwMode="auto">
          <a:xfrm>
            <a:off x="47688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251520" y="2239963"/>
            <a:ext cx="897503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無駄のない</a:t>
            </a:r>
            <a:r>
              <a:rPr lang="ja-JP" altLang="en-US" sz="2400" dirty="0">
                <a:latin typeface="Calibri" pitchFamily="34" charset="0"/>
                <a:ea typeface="+mn-ea"/>
              </a:rPr>
              <a:t>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重化を行うと，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追加された辺を用いて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構成されるグラフは</a:t>
            </a:r>
            <a:r>
              <a:rPr lang="en-US" altLang="ja-JP" sz="2400" dirty="0">
                <a:latin typeface="Calibri" pitchFamily="34" charset="0"/>
                <a:ea typeface="+mn-ea"/>
              </a:rPr>
              <a:t> u-v </a:t>
            </a:r>
            <a:r>
              <a:rPr lang="ja-JP" altLang="en-US" sz="2400" dirty="0">
                <a:latin typeface="Calibri" pitchFamily="34" charset="0"/>
                <a:ea typeface="+mn-ea"/>
              </a:rPr>
              <a:t>道になる．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　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95608" name="テキスト ボックス 58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195609" name="テキスト ボックス 59"/>
          <p:cNvSpPr txBox="1">
            <a:spLocks noChangeArrowheads="1"/>
          </p:cNvSpPr>
          <p:nvPr/>
        </p:nvSpPr>
        <p:spPr bwMode="auto">
          <a:xfrm>
            <a:off x="5943600" y="36449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v</a:t>
            </a:r>
            <a:endParaRPr lang="ja-JP" altLang="en-US" sz="2400"/>
          </a:p>
        </p:txBody>
      </p:sp>
      <p:sp>
        <p:nvSpPr>
          <p:cNvPr id="195610" name="正方形/長方形 60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アルゴリズムの説明</a:t>
            </a:r>
            <a:endParaRPr lang="en-US" altLang="ja-JP" sz="2400">
              <a:latin typeface="Calibri" pitchFamily="34" charset="0"/>
            </a:endParaRPr>
          </a:p>
        </p:txBody>
      </p:sp>
    </p:spTree>
  </p:cSld>
  <p:clrMapOvr>
    <a:masterClrMapping/>
  </p:clrMapOvr>
  <p:transition advTm="14149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2308506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/>
          <p:nvPr/>
        </p:nvCxnSpPr>
        <p:spPr bwMode="auto">
          <a:xfrm flipV="1">
            <a:off x="2411760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251520" y="2239963"/>
            <a:ext cx="897503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無駄のない</a:t>
            </a:r>
            <a:r>
              <a:rPr lang="ja-JP" altLang="en-US" sz="2400" dirty="0">
                <a:latin typeface="Calibri" pitchFamily="34" charset="0"/>
                <a:ea typeface="+mn-ea"/>
              </a:rPr>
              <a:t>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重化を行うと，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追加された辺を用いて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構成されるグラフは</a:t>
            </a:r>
            <a:r>
              <a:rPr lang="en-US" altLang="ja-JP" sz="2400" dirty="0">
                <a:latin typeface="Calibri" pitchFamily="34" charset="0"/>
                <a:ea typeface="+mn-ea"/>
              </a:rPr>
              <a:t> u-v </a:t>
            </a:r>
            <a:r>
              <a:rPr lang="ja-JP" altLang="en-US" sz="2400" dirty="0">
                <a:latin typeface="Calibri" pitchFamily="34" charset="0"/>
                <a:ea typeface="+mn-ea"/>
              </a:rPr>
              <a:t>道になる．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　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95608" name="テキスト ボックス 58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195610" name="正方形/長方形 60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アルゴリズムの説明</a:t>
            </a:r>
            <a:endParaRPr lang="en-US" altLang="ja-JP" sz="2400" dirty="0">
              <a:latin typeface="Calibri" pitchFamily="34" charset="0"/>
            </a:endParaRPr>
          </a:p>
        </p:txBody>
      </p:sp>
      <p:sp>
        <p:nvSpPr>
          <p:cNvPr id="27" name="円/楕円 26"/>
          <p:cNvSpPr/>
          <p:nvPr/>
        </p:nvSpPr>
        <p:spPr bwMode="auto">
          <a:xfrm>
            <a:off x="3037161" y="369013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/>
          <p:nvPr/>
        </p:nvSpPr>
        <p:spPr bwMode="auto">
          <a:xfrm>
            <a:off x="3743794" y="3689071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/>
          <p:nvPr/>
        </p:nvSpPr>
        <p:spPr bwMode="auto">
          <a:xfrm>
            <a:off x="4481772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2380129" y="3415553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3086726" y="3425969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3825026" y="3410780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60"/>
          <p:cNvSpPr>
            <a:spLocks noChangeArrowheads="1"/>
          </p:cNvSpPr>
          <p:nvPr/>
        </p:nvSpPr>
        <p:spPr bwMode="auto">
          <a:xfrm>
            <a:off x="395932" y="4094063"/>
            <a:ext cx="87845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altLang="ja-JP" sz="2400" dirty="0">
                <a:latin typeface="Calibri" pitchFamily="34" charset="0"/>
              </a:rPr>
              <a:t>u </a:t>
            </a:r>
            <a:r>
              <a:rPr lang="ja-JP" altLang="en-US" sz="2400" dirty="0">
                <a:latin typeface="Calibri" pitchFamily="34" charset="0"/>
              </a:rPr>
              <a:t>（奇点）から辺の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重化をスタートし，次々に辺の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重化を行う</a:t>
            </a:r>
            <a:endParaRPr lang="en-US" altLang="ja-JP" sz="2400" dirty="0">
              <a:latin typeface="Calibri" pitchFamily="34" charset="0"/>
            </a:endParaRPr>
          </a:p>
        </p:txBody>
      </p:sp>
    </p:spTree>
  </p:cSld>
  <p:clrMapOvr>
    <a:masterClrMapping/>
  </p:clrMapOvr>
  <p:transition advTm="14149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フリーフォーム 35"/>
          <p:cNvSpPr/>
          <p:nvPr/>
        </p:nvSpPr>
        <p:spPr>
          <a:xfrm>
            <a:off x="3086726" y="3425969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3825026" y="3410780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3131840" y="2823882"/>
            <a:ext cx="1440160" cy="941294"/>
          </a:xfrm>
          <a:custGeom>
            <a:avLst/>
            <a:gdLst>
              <a:gd name="connsiteX0" fmla="*/ 0 w 2178424"/>
              <a:gd name="connsiteY0" fmla="*/ 941294 h 941294"/>
              <a:gd name="connsiteX1" fmla="*/ 1102659 w 2178424"/>
              <a:gd name="connsiteY1" fmla="*/ 0 h 941294"/>
              <a:gd name="connsiteX2" fmla="*/ 2178424 w 2178424"/>
              <a:gd name="connsiteY2" fmla="*/ 941294 h 941294"/>
              <a:gd name="connsiteX3" fmla="*/ 2178424 w 2178424"/>
              <a:gd name="connsiteY3" fmla="*/ 941294 h 941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8424" h="941294">
                <a:moveTo>
                  <a:pt x="0" y="941294"/>
                </a:moveTo>
                <a:cubicBezTo>
                  <a:pt x="369794" y="470647"/>
                  <a:pt x="739588" y="0"/>
                  <a:pt x="1102659" y="0"/>
                </a:cubicBezTo>
                <a:cubicBezTo>
                  <a:pt x="1465730" y="0"/>
                  <a:pt x="2178424" y="941294"/>
                  <a:pt x="2178424" y="941294"/>
                </a:cubicBezTo>
                <a:lnTo>
                  <a:pt x="2178424" y="941294"/>
                </a:lnTo>
              </a:path>
            </a:pathLst>
          </a:custGeom>
          <a:ln w="38100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558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</a:pPr>
            <a:endParaRPr lang="en-US" altLang="ja-JP" sz="2400" dirty="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2308506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/>
          <p:nvPr/>
        </p:nvCxnSpPr>
        <p:spPr bwMode="auto">
          <a:xfrm flipV="1">
            <a:off x="2411760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251520" y="2239963"/>
            <a:ext cx="897503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無駄のない</a:t>
            </a:r>
            <a:r>
              <a:rPr lang="ja-JP" altLang="en-US" sz="2400" dirty="0">
                <a:latin typeface="Calibri" pitchFamily="34" charset="0"/>
                <a:ea typeface="+mn-ea"/>
              </a:rPr>
              <a:t>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重化を行うと，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追加された辺を用いて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構成されるグラフは</a:t>
            </a:r>
            <a:r>
              <a:rPr lang="en-US" altLang="ja-JP" sz="2400" dirty="0">
                <a:latin typeface="Calibri" pitchFamily="34" charset="0"/>
                <a:ea typeface="+mn-ea"/>
              </a:rPr>
              <a:t> u-v </a:t>
            </a:r>
            <a:r>
              <a:rPr lang="ja-JP" altLang="en-US" sz="2400" dirty="0">
                <a:latin typeface="Calibri" pitchFamily="34" charset="0"/>
                <a:ea typeface="+mn-ea"/>
              </a:rPr>
              <a:t>道になる．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　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95608" name="テキスト ボックス 58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195610" name="正方形/長方形 60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アルゴリズムの説明</a:t>
            </a:r>
            <a:endParaRPr lang="en-US" altLang="ja-JP" sz="2400" dirty="0">
              <a:latin typeface="Calibri" pitchFamily="34" charset="0"/>
            </a:endParaRPr>
          </a:p>
        </p:txBody>
      </p:sp>
      <p:sp>
        <p:nvSpPr>
          <p:cNvPr id="27" name="円/楕円 26"/>
          <p:cNvSpPr/>
          <p:nvPr/>
        </p:nvSpPr>
        <p:spPr bwMode="auto">
          <a:xfrm>
            <a:off x="3037161" y="369013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/>
          <p:nvPr/>
        </p:nvSpPr>
        <p:spPr bwMode="auto">
          <a:xfrm>
            <a:off x="3743794" y="3689071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/>
          <p:nvPr/>
        </p:nvSpPr>
        <p:spPr bwMode="auto">
          <a:xfrm>
            <a:off x="4481772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2380129" y="3415553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60"/>
          <p:cNvSpPr>
            <a:spLocks noChangeArrowheads="1"/>
          </p:cNvSpPr>
          <p:nvPr/>
        </p:nvSpPr>
        <p:spPr bwMode="auto">
          <a:xfrm>
            <a:off x="683964" y="4077072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一度通った頂点に戻るのは無駄のある辺の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重化となる</a:t>
            </a:r>
            <a:endParaRPr lang="en-US" altLang="ja-JP" sz="2400" dirty="0">
              <a:latin typeface="Calibri" pitchFamily="34" charset="0"/>
            </a:endParaRPr>
          </a:p>
        </p:txBody>
      </p:sp>
      <p:cxnSp>
        <p:nvCxnSpPr>
          <p:cNvPr id="21" name="直線コネクタ 20"/>
          <p:cNvCxnSpPr/>
          <p:nvPr/>
        </p:nvCxnSpPr>
        <p:spPr>
          <a:xfrm rot="5400000">
            <a:off x="3325004" y="3212976"/>
            <a:ext cx="14401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rot="10800000" flipV="1">
            <a:off x="3397012" y="3212976"/>
            <a:ext cx="144016" cy="7200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60"/>
          <p:cNvSpPr>
            <a:spLocks noChangeArrowheads="1"/>
          </p:cNvSpPr>
          <p:nvPr/>
        </p:nvSpPr>
        <p:spPr bwMode="auto">
          <a:xfrm>
            <a:off x="4428380" y="2924944"/>
            <a:ext cx="41760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solidFill>
                  <a:srgbClr val="FF0000"/>
                </a:solidFill>
                <a:latin typeface="Calibri" pitchFamily="34" charset="0"/>
              </a:rPr>
              <a:t>⇐</a:t>
            </a:r>
            <a:r>
              <a:rPr lang="ja-JP" altLang="en-US" sz="2400" dirty="0">
                <a:latin typeface="Calibri" pitchFamily="34" charset="0"/>
              </a:rPr>
              <a:t> </a:t>
            </a:r>
            <a:r>
              <a:rPr lang="ja-JP" altLang="en-US" sz="1600" dirty="0">
                <a:latin typeface="Calibri" pitchFamily="34" charset="0"/>
              </a:rPr>
              <a:t>ここが無駄，</a:t>
            </a:r>
            <a:r>
              <a:rPr lang="en-US" altLang="ja-JP" sz="1600" dirty="0">
                <a:latin typeface="Calibri" pitchFamily="34" charset="0"/>
              </a:rPr>
              <a:t>2</a:t>
            </a:r>
            <a:r>
              <a:rPr lang="ja-JP" altLang="en-US" sz="1600" dirty="0">
                <a:latin typeface="Calibri" pitchFamily="34" charset="0"/>
              </a:rPr>
              <a:t>重化する必要がない</a:t>
            </a:r>
            <a:endParaRPr lang="en-US" altLang="ja-JP" sz="1600" dirty="0">
              <a:latin typeface="Calibri" pitchFamily="34" charset="0"/>
            </a:endParaRPr>
          </a:p>
        </p:txBody>
      </p:sp>
    </p:spTree>
  </p:cSld>
  <p:clrMapOvr>
    <a:masterClrMapping/>
  </p:clrMapOvr>
  <p:transition advTm="14149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23" name="円/楕円 22"/>
          <p:cNvSpPr/>
          <p:nvPr/>
        </p:nvSpPr>
        <p:spPr bwMode="auto">
          <a:xfrm>
            <a:off x="2308506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>
            <a:endCxn id="24" idx="2"/>
          </p:cNvCxnSpPr>
          <p:nvPr/>
        </p:nvCxnSpPr>
        <p:spPr bwMode="auto">
          <a:xfrm>
            <a:off x="2411760" y="3770313"/>
            <a:ext cx="2913276" cy="1172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251520" y="2239963"/>
            <a:ext cx="897503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無駄のない</a:t>
            </a:r>
            <a:r>
              <a:rPr lang="ja-JP" altLang="en-US" sz="2400" dirty="0">
                <a:latin typeface="Calibri" pitchFamily="34" charset="0"/>
                <a:ea typeface="+mn-ea"/>
              </a:rPr>
              <a:t>辺の</a:t>
            </a:r>
            <a:r>
              <a:rPr lang="en-US" altLang="ja-JP" sz="2400" dirty="0">
                <a:latin typeface="Calibri" pitchFamily="34" charset="0"/>
                <a:ea typeface="+mn-ea"/>
              </a:rPr>
              <a:t>2</a:t>
            </a:r>
            <a:r>
              <a:rPr lang="ja-JP" altLang="en-US" sz="2400" dirty="0">
                <a:latin typeface="Calibri" pitchFamily="34" charset="0"/>
                <a:ea typeface="+mn-ea"/>
              </a:rPr>
              <a:t>重化を行うと，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追加された辺を用いて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         構成されるグラフは</a:t>
            </a:r>
            <a:r>
              <a:rPr lang="en-US" altLang="ja-JP" sz="2400" dirty="0">
                <a:latin typeface="Calibri" pitchFamily="34" charset="0"/>
                <a:ea typeface="+mn-ea"/>
              </a:rPr>
              <a:t> u-v </a:t>
            </a:r>
            <a:r>
              <a:rPr lang="ja-JP" altLang="en-US" sz="2400" dirty="0">
                <a:latin typeface="Calibri" pitchFamily="34" charset="0"/>
                <a:ea typeface="+mn-ea"/>
              </a:rPr>
              <a:t>道になる．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 　  　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95608" name="テキスト ボックス 58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u</a:t>
            </a:r>
            <a:endParaRPr lang="ja-JP" altLang="en-US" sz="2400" dirty="0"/>
          </a:p>
        </p:txBody>
      </p:sp>
      <p:sp>
        <p:nvSpPr>
          <p:cNvPr id="195610" name="正方形/長方形 60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アルゴリズムの説明</a:t>
            </a:r>
            <a:endParaRPr lang="en-US" altLang="ja-JP" sz="2400" dirty="0">
              <a:latin typeface="Calibri" pitchFamily="34" charset="0"/>
            </a:endParaRPr>
          </a:p>
        </p:txBody>
      </p:sp>
      <p:sp>
        <p:nvSpPr>
          <p:cNvPr id="27" name="円/楕円 26"/>
          <p:cNvSpPr/>
          <p:nvPr/>
        </p:nvSpPr>
        <p:spPr bwMode="auto">
          <a:xfrm>
            <a:off x="3037161" y="369013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/>
          <p:nvPr/>
        </p:nvSpPr>
        <p:spPr bwMode="auto">
          <a:xfrm>
            <a:off x="3743794" y="3689071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/>
          <p:nvPr/>
        </p:nvSpPr>
        <p:spPr bwMode="auto">
          <a:xfrm>
            <a:off x="4481772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フリーフォーム 34"/>
          <p:cNvSpPr/>
          <p:nvPr/>
        </p:nvSpPr>
        <p:spPr>
          <a:xfrm>
            <a:off x="2380129" y="3415553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3086726" y="3425969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/>
          <p:cNvSpPr/>
          <p:nvPr/>
        </p:nvSpPr>
        <p:spPr>
          <a:xfrm>
            <a:off x="3825026" y="3410780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60"/>
          <p:cNvSpPr>
            <a:spLocks noChangeArrowheads="1"/>
          </p:cNvSpPr>
          <p:nvPr/>
        </p:nvSpPr>
        <p:spPr bwMode="auto">
          <a:xfrm>
            <a:off x="1764084" y="4094063"/>
            <a:ext cx="87845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 dirty="0">
                <a:latin typeface="Calibri" pitchFamily="34" charset="0"/>
              </a:rPr>
              <a:t>辺の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重化は次の奇点 </a:t>
            </a:r>
            <a:r>
              <a:rPr lang="en-US" altLang="ja-JP" sz="2400" dirty="0">
                <a:latin typeface="Calibri" pitchFamily="34" charset="0"/>
              </a:rPr>
              <a:t>v </a:t>
            </a:r>
            <a:r>
              <a:rPr lang="ja-JP" altLang="en-US" sz="2400" dirty="0" err="1">
                <a:latin typeface="Calibri" pitchFamily="34" charset="0"/>
              </a:rPr>
              <a:t>まで</a:t>
            </a:r>
            <a:r>
              <a:rPr lang="ja-JP" altLang="en-US" sz="2400" dirty="0">
                <a:latin typeface="Calibri" pitchFamily="34" charset="0"/>
              </a:rPr>
              <a:t>続く</a:t>
            </a:r>
            <a:endParaRPr lang="en-US" altLang="ja-JP" sz="2400" dirty="0">
              <a:latin typeface="Calibri" pitchFamily="34" charset="0"/>
            </a:endParaRPr>
          </a:p>
        </p:txBody>
      </p:sp>
      <p:sp>
        <p:nvSpPr>
          <p:cNvPr id="22" name="円/楕円 21"/>
          <p:cNvSpPr/>
          <p:nvPr/>
        </p:nvSpPr>
        <p:spPr bwMode="auto">
          <a:xfrm>
            <a:off x="5228746" y="3692773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4572000" y="3418965"/>
            <a:ext cx="753036" cy="363071"/>
          </a:xfrm>
          <a:custGeom>
            <a:avLst/>
            <a:gdLst>
              <a:gd name="connsiteX0" fmla="*/ 0 w 753036"/>
              <a:gd name="connsiteY0" fmla="*/ 363071 h 363071"/>
              <a:gd name="connsiteX1" fmla="*/ 376518 w 753036"/>
              <a:gd name="connsiteY1" fmla="*/ 0 h 363071"/>
              <a:gd name="connsiteX2" fmla="*/ 753036 w 753036"/>
              <a:gd name="connsiteY2" fmla="*/ 363071 h 363071"/>
              <a:gd name="connsiteX3" fmla="*/ 753036 w 753036"/>
              <a:gd name="connsiteY3" fmla="*/ 363071 h 363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036" h="363071">
                <a:moveTo>
                  <a:pt x="0" y="363071"/>
                </a:moveTo>
                <a:cubicBezTo>
                  <a:pt x="125506" y="181535"/>
                  <a:pt x="251012" y="0"/>
                  <a:pt x="376518" y="0"/>
                </a:cubicBezTo>
                <a:cubicBezTo>
                  <a:pt x="502024" y="0"/>
                  <a:pt x="753036" y="363071"/>
                  <a:pt x="753036" y="363071"/>
                </a:cubicBezTo>
                <a:lnTo>
                  <a:pt x="753036" y="363071"/>
                </a:lnTo>
              </a:path>
            </a:pathLst>
          </a:cu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58"/>
          <p:cNvSpPr txBox="1">
            <a:spLocks noChangeArrowheads="1"/>
          </p:cNvSpPr>
          <p:nvPr/>
        </p:nvSpPr>
        <p:spPr bwMode="auto">
          <a:xfrm>
            <a:off x="5292080" y="3687118"/>
            <a:ext cx="3385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/>
              <a:t>v</a:t>
            </a:r>
            <a:endParaRPr lang="ja-JP" altLang="en-US" sz="2400" dirty="0"/>
          </a:p>
        </p:txBody>
      </p:sp>
    </p:spTree>
  </p:cSld>
  <p:clrMapOvr>
    <a:masterClrMapping/>
  </p:clrMapOvr>
  <p:transition advTm="14149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endCxn id="48" idx="1"/>
          </p:cNvCxnSpPr>
          <p:nvPr/>
        </p:nvCxnSpPr>
        <p:spPr bwMode="auto">
          <a:xfrm>
            <a:off x="4189413" y="3122613"/>
            <a:ext cx="1608137" cy="5873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20" idx="7"/>
            <a:endCxn id="23" idx="0"/>
          </p:cNvCxnSpPr>
          <p:nvPr/>
        </p:nvCxnSpPr>
        <p:spPr bwMode="auto">
          <a:xfrm rot="16200000" flipH="1" flipV="1">
            <a:off x="3043238" y="2490788"/>
            <a:ext cx="622300" cy="1765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endCxn id="47" idx="2"/>
          </p:cNvCxnSpPr>
          <p:nvPr/>
        </p:nvCxnSpPr>
        <p:spPr bwMode="auto">
          <a:xfrm>
            <a:off x="2484438" y="3806825"/>
            <a:ext cx="1609725" cy="609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 bwMode="auto">
          <a:xfrm>
            <a:off x="4094163" y="3036888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 bwMode="auto">
          <a:xfrm>
            <a:off x="238918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>
            <a:endCxn id="48" idx="2"/>
          </p:cNvCxnSpPr>
          <p:nvPr/>
        </p:nvCxnSpPr>
        <p:spPr bwMode="auto">
          <a:xfrm flipV="1">
            <a:off x="2487613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693" name="テキスト ボックス 37"/>
          <p:cNvSpPr txBox="1">
            <a:spLocks noChangeArrowheads="1"/>
          </p:cNvSpPr>
          <p:nvPr/>
        </p:nvSpPr>
        <p:spPr bwMode="auto">
          <a:xfrm>
            <a:off x="4840288" y="303688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9694" name="テキスト ボックス 41"/>
          <p:cNvSpPr txBox="1">
            <a:spLocks noChangeArrowheads="1"/>
          </p:cNvSpPr>
          <p:nvPr/>
        </p:nvSpPr>
        <p:spPr bwMode="auto">
          <a:xfrm>
            <a:off x="3113088" y="2997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199695" name="テキスト ボックス 42"/>
          <p:cNvSpPr txBox="1">
            <a:spLocks noChangeArrowheads="1"/>
          </p:cNvSpPr>
          <p:nvPr/>
        </p:nvSpPr>
        <p:spPr bwMode="auto">
          <a:xfrm>
            <a:off x="31813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46" name="円/楕円 45"/>
          <p:cNvSpPr/>
          <p:nvPr/>
        </p:nvSpPr>
        <p:spPr bwMode="auto">
          <a:xfrm>
            <a:off x="4094163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円/楕円 46"/>
          <p:cNvSpPr/>
          <p:nvPr/>
        </p:nvSpPr>
        <p:spPr bwMode="auto">
          <a:xfrm>
            <a:off x="4094163" y="4333875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円/楕円 47"/>
          <p:cNvSpPr/>
          <p:nvPr/>
        </p:nvSpPr>
        <p:spPr bwMode="auto">
          <a:xfrm>
            <a:off x="577373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endCxn id="48" idx="3"/>
          </p:cNvCxnSpPr>
          <p:nvPr/>
        </p:nvCxnSpPr>
        <p:spPr bwMode="auto">
          <a:xfrm flipV="1">
            <a:off x="4189413" y="3827463"/>
            <a:ext cx="1608137" cy="604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9700" name="テキスト ボックス 54"/>
          <p:cNvSpPr txBox="1">
            <a:spLocks noChangeArrowheads="1"/>
          </p:cNvSpPr>
          <p:nvPr/>
        </p:nvSpPr>
        <p:spPr bwMode="auto">
          <a:xfrm>
            <a:off x="4837113" y="40878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199701" name="テキスト ボックス 55"/>
          <p:cNvSpPr txBox="1">
            <a:spLocks noChangeArrowheads="1"/>
          </p:cNvSpPr>
          <p:nvPr/>
        </p:nvSpPr>
        <p:spPr bwMode="auto">
          <a:xfrm>
            <a:off x="3108325" y="4087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9702" name="テキスト ボックス 56"/>
          <p:cNvSpPr txBox="1">
            <a:spLocks noChangeArrowheads="1"/>
          </p:cNvSpPr>
          <p:nvPr/>
        </p:nvSpPr>
        <p:spPr bwMode="auto">
          <a:xfrm>
            <a:off x="47688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692150" y="22399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u</a:t>
            </a:r>
            <a:r>
              <a:rPr lang="ja-JP" altLang="en-US" sz="2400" dirty="0">
                <a:latin typeface="Calibri" pitchFamily="34" charset="0"/>
                <a:ea typeface="+mn-ea"/>
              </a:rPr>
              <a:t>と</a:t>
            </a:r>
            <a:r>
              <a:rPr lang="en-US" altLang="ja-JP" sz="2400" dirty="0">
                <a:latin typeface="Calibri" pitchFamily="34" charset="0"/>
                <a:ea typeface="+mn-ea"/>
              </a:rPr>
              <a:t>v</a:t>
            </a:r>
            <a:r>
              <a:rPr lang="ja-JP" altLang="en-US" sz="2400" dirty="0">
                <a:latin typeface="Calibri" pitchFamily="34" charset="0"/>
                <a:ea typeface="+mn-ea"/>
              </a:rPr>
              <a:t>を結ぶ重みが最小の道を探す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注意：重み最小の </a:t>
            </a:r>
            <a:r>
              <a:rPr lang="en-US" altLang="ja-JP" sz="2400" dirty="0">
                <a:latin typeface="Calibri" pitchFamily="34" charset="0"/>
                <a:ea typeface="+mn-ea"/>
              </a:rPr>
              <a:t>u-v </a:t>
            </a:r>
            <a:r>
              <a:rPr lang="ja-JP" altLang="en-US" sz="2400" dirty="0">
                <a:latin typeface="Calibri" pitchFamily="34" charset="0"/>
                <a:ea typeface="+mn-ea"/>
              </a:rPr>
              <a:t>道は効率よく求めることができる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(</a:t>
            </a:r>
            <a:r>
              <a:rPr lang="ja-JP" altLang="en-US" sz="2400" dirty="0">
                <a:latin typeface="Calibri" pitchFamily="34" charset="0"/>
                <a:ea typeface="+mn-ea"/>
              </a:rPr>
              <a:t>例：ダイキストラのアルゴリズム</a:t>
            </a:r>
            <a:r>
              <a:rPr lang="en-US" altLang="ja-JP" sz="2400" dirty="0">
                <a:latin typeface="Calibri" pitchFamily="34" charset="0"/>
                <a:ea typeface="+mn-ea"/>
              </a:rPr>
              <a:t>)</a:t>
            </a:r>
          </a:p>
        </p:txBody>
      </p:sp>
      <p:sp>
        <p:nvSpPr>
          <p:cNvPr id="199704" name="テキスト ボックス 26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199705" name="テキスト ボックス 27"/>
          <p:cNvSpPr txBox="1">
            <a:spLocks noChangeArrowheads="1"/>
          </p:cNvSpPr>
          <p:nvPr/>
        </p:nvSpPr>
        <p:spPr bwMode="auto">
          <a:xfrm>
            <a:off x="5943600" y="36449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v</a:t>
            </a:r>
            <a:endParaRPr lang="ja-JP" altLang="en-US" sz="2400"/>
          </a:p>
        </p:txBody>
      </p:sp>
      <p:sp>
        <p:nvSpPr>
          <p:cNvPr id="199706" name="正方形/長方形 28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アルゴリズムの説明</a:t>
            </a:r>
            <a:endParaRPr lang="en-US" altLang="ja-JP" sz="2400">
              <a:latin typeface="Calibri" pitchFamily="34" charset="0"/>
            </a:endParaRPr>
          </a:p>
        </p:txBody>
      </p:sp>
      <p:sp>
        <p:nvSpPr>
          <p:cNvPr id="30" name="フリーフォーム 29"/>
          <p:cNvSpPr/>
          <p:nvPr/>
        </p:nvSpPr>
        <p:spPr>
          <a:xfrm>
            <a:off x="2463800" y="2951163"/>
            <a:ext cx="1714500" cy="808037"/>
          </a:xfrm>
          <a:custGeom>
            <a:avLst/>
            <a:gdLst>
              <a:gd name="connsiteX0" fmla="*/ 0 w 1714500"/>
              <a:gd name="connsiteY0" fmla="*/ 808567 h 808567"/>
              <a:gd name="connsiteX1" fmla="*/ 723900 w 1714500"/>
              <a:gd name="connsiteY1" fmla="*/ 110067 h 808567"/>
              <a:gd name="connsiteX2" fmla="*/ 1714500 w 1714500"/>
              <a:gd name="connsiteY2" fmla="*/ 148167 h 808567"/>
              <a:gd name="connsiteX3" fmla="*/ 1714500 w 1714500"/>
              <a:gd name="connsiteY3" fmla="*/ 148167 h 80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0" h="808567">
                <a:moveTo>
                  <a:pt x="0" y="808567"/>
                </a:moveTo>
                <a:cubicBezTo>
                  <a:pt x="219075" y="514350"/>
                  <a:pt x="438150" y="220134"/>
                  <a:pt x="723900" y="110067"/>
                </a:cubicBezTo>
                <a:cubicBezTo>
                  <a:pt x="1009650" y="0"/>
                  <a:pt x="1714500" y="148167"/>
                  <a:pt x="1714500" y="148167"/>
                </a:cubicBezTo>
                <a:lnTo>
                  <a:pt x="1714500" y="148167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/>
          <p:nvPr/>
        </p:nvSpPr>
        <p:spPr>
          <a:xfrm rot="2545861">
            <a:off x="4251325" y="2968625"/>
            <a:ext cx="1660525" cy="760413"/>
          </a:xfrm>
          <a:custGeom>
            <a:avLst/>
            <a:gdLst>
              <a:gd name="connsiteX0" fmla="*/ 0 w 1714500"/>
              <a:gd name="connsiteY0" fmla="*/ 808567 h 808567"/>
              <a:gd name="connsiteX1" fmla="*/ 723900 w 1714500"/>
              <a:gd name="connsiteY1" fmla="*/ 110067 h 808567"/>
              <a:gd name="connsiteX2" fmla="*/ 1714500 w 1714500"/>
              <a:gd name="connsiteY2" fmla="*/ 148167 h 808567"/>
              <a:gd name="connsiteX3" fmla="*/ 1714500 w 1714500"/>
              <a:gd name="connsiteY3" fmla="*/ 148167 h 80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0" h="808567">
                <a:moveTo>
                  <a:pt x="0" y="808567"/>
                </a:moveTo>
                <a:cubicBezTo>
                  <a:pt x="219075" y="514350"/>
                  <a:pt x="438150" y="220134"/>
                  <a:pt x="723900" y="110067"/>
                </a:cubicBezTo>
                <a:cubicBezTo>
                  <a:pt x="1009650" y="0"/>
                  <a:pt x="1714500" y="148167"/>
                  <a:pt x="1714500" y="148167"/>
                </a:cubicBezTo>
                <a:lnTo>
                  <a:pt x="1714500" y="148167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9709" name="テキスト ボックス 31"/>
          <p:cNvSpPr txBox="1">
            <a:spLocks noChangeArrowheads="1"/>
          </p:cNvSpPr>
          <p:nvPr/>
        </p:nvSpPr>
        <p:spPr bwMode="auto">
          <a:xfrm>
            <a:off x="5219700" y="27813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199710" name="テキスト ボックス 32"/>
          <p:cNvSpPr txBox="1">
            <a:spLocks noChangeArrowheads="1"/>
          </p:cNvSpPr>
          <p:nvPr/>
        </p:nvSpPr>
        <p:spPr bwMode="auto">
          <a:xfrm>
            <a:off x="2555875" y="2924175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</p:spTree>
  </p:cSld>
  <p:clrMapOvr>
    <a:masterClrMapping/>
  </p:clrMapOvr>
  <p:transition advTm="14149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  <a:p>
            <a:pPr eaLnBrk="1" hangingPunct="1">
              <a:buFont typeface="Wingdings 2" pitchFamily="18" charset="2"/>
              <a:buNone/>
            </a:pPr>
            <a:endParaRPr lang="en-US" altLang="ja-JP" sz="2400"/>
          </a:p>
        </p:txBody>
      </p:sp>
      <p:sp>
        <p:nvSpPr>
          <p:cNvPr id="8" name="コンテンツ プレースホルダー 2"/>
          <p:cNvSpPr txBox="1">
            <a:spLocks/>
          </p:cNvSpPr>
          <p:nvPr/>
        </p:nvSpPr>
        <p:spPr bwMode="auto">
          <a:xfrm>
            <a:off x="539750" y="20875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 useBgFill="1">
        <p:nvSpPr>
          <p:cNvPr id="11" name="角丸四角形 10"/>
          <p:cNvSpPr/>
          <p:nvPr/>
        </p:nvSpPr>
        <p:spPr>
          <a:xfrm>
            <a:off x="755650" y="1844675"/>
            <a:ext cx="5472113" cy="76517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奇点を丁度</a:t>
            </a:r>
            <a:r>
              <a:rPr lang="en-US" altLang="ja-JP" sz="2400" dirty="0">
                <a:solidFill>
                  <a:schemeClr val="tx1"/>
                </a:solidFill>
              </a:rPr>
              <a:t>2</a:t>
            </a:r>
            <a:r>
              <a:rPr lang="ja-JP" altLang="en-US" sz="2400" dirty="0">
                <a:solidFill>
                  <a:schemeClr val="tx1"/>
                </a:solidFill>
              </a:rPr>
              <a:t>つ持つグラフの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中国人郵便配達人問題の解法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endCxn id="48" idx="1"/>
          </p:cNvCxnSpPr>
          <p:nvPr/>
        </p:nvCxnSpPr>
        <p:spPr bwMode="auto">
          <a:xfrm>
            <a:off x="4189413" y="3122613"/>
            <a:ext cx="1608137" cy="5873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20" idx="7"/>
            <a:endCxn id="23" idx="0"/>
          </p:cNvCxnSpPr>
          <p:nvPr/>
        </p:nvCxnSpPr>
        <p:spPr bwMode="auto">
          <a:xfrm rot="16200000" flipH="1" flipV="1">
            <a:off x="3043238" y="2490788"/>
            <a:ext cx="622300" cy="17653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>
            <a:endCxn id="47" idx="2"/>
          </p:cNvCxnSpPr>
          <p:nvPr/>
        </p:nvCxnSpPr>
        <p:spPr bwMode="auto">
          <a:xfrm>
            <a:off x="2484438" y="3806825"/>
            <a:ext cx="1609725" cy="609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 bwMode="auto">
          <a:xfrm>
            <a:off x="4094163" y="3036888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 bwMode="auto">
          <a:xfrm>
            <a:off x="238918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26" name="直線コネクタ 25"/>
          <p:cNvCxnSpPr>
            <a:endCxn id="48" idx="2"/>
          </p:cNvCxnSpPr>
          <p:nvPr/>
        </p:nvCxnSpPr>
        <p:spPr bwMode="auto">
          <a:xfrm flipV="1">
            <a:off x="2487613" y="3768725"/>
            <a:ext cx="3286125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717" name="テキスト ボックス 37"/>
          <p:cNvSpPr txBox="1">
            <a:spLocks noChangeArrowheads="1"/>
          </p:cNvSpPr>
          <p:nvPr/>
        </p:nvSpPr>
        <p:spPr bwMode="auto">
          <a:xfrm>
            <a:off x="4840288" y="3036888"/>
            <a:ext cx="357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200718" name="テキスト ボックス 41"/>
          <p:cNvSpPr txBox="1">
            <a:spLocks noChangeArrowheads="1"/>
          </p:cNvSpPr>
          <p:nvPr/>
        </p:nvSpPr>
        <p:spPr bwMode="auto">
          <a:xfrm>
            <a:off x="3113088" y="2997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  <p:sp>
        <p:nvSpPr>
          <p:cNvPr id="200719" name="テキスト ボックス 42"/>
          <p:cNvSpPr txBox="1">
            <a:spLocks noChangeArrowheads="1"/>
          </p:cNvSpPr>
          <p:nvPr/>
        </p:nvSpPr>
        <p:spPr bwMode="auto">
          <a:xfrm>
            <a:off x="31813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46" name="円/楕円 45"/>
          <p:cNvSpPr/>
          <p:nvPr/>
        </p:nvSpPr>
        <p:spPr bwMode="auto">
          <a:xfrm>
            <a:off x="4094163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7" name="円/楕円 46"/>
          <p:cNvSpPr/>
          <p:nvPr/>
        </p:nvSpPr>
        <p:spPr bwMode="auto">
          <a:xfrm>
            <a:off x="4094163" y="4333875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8" name="円/楕円 47"/>
          <p:cNvSpPr/>
          <p:nvPr/>
        </p:nvSpPr>
        <p:spPr bwMode="auto">
          <a:xfrm>
            <a:off x="5773738" y="3684588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endCxn id="48" idx="3"/>
          </p:cNvCxnSpPr>
          <p:nvPr/>
        </p:nvCxnSpPr>
        <p:spPr bwMode="auto">
          <a:xfrm flipV="1">
            <a:off x="4189413" y="3827463"/>
            <a:ext cx="1608137" cy="604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0724" name="テキスト ボックス 54"/>
          <p:cNvSpPr txBox="1">
            <a:spLocks noChangeArrowheads="1"/>
          </p:cNvSpPr>
          <p:nvPr/>
        </p:nvSpPr>
        <p:spPr bwMode="auto">
          <a:xfrm>
            <a:off x="4837113" y="40878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2</a:t>
            </a:r>
            <a:endParaRPr lang="ja-JP" altLang="en-US" sz="2400"/>
          </a:p>
        </p:txBody>
      </p:sp>
      <p:sp>
        <p:nvSpPr>
          <p:cNvPr id="200725" name="テキスト ボックス 55"/>
          <p:cNvSpPr txBox="1">
            <a:spLocks noChangeArrowheads="1"/>
          </p:cNvSpPr>
          <p:nvPr/>
        </p:nvSpPr>
        <p:spPr bwMode="auto">
          <a:xfrm>
            <a:off x="3108325" y="4087813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200726" name="テキスト ボックス 56"/>
          <p:cNvSpPr txBox="1">
            <a:spLocks noChangeArrowheads="1"/>
          </p:cNvSpPr>
          <p:nvPr/>
        </p:nvSpPr>
        <p:spPr bwMode="auto">
          <a:xfrm>
            <a:off x="4768850" y="339725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4</a:t>
            </a:r>
            <a:endParaRPr lang="ja-JP" altLang="en-US" sz="2400"/>
          </a:p>
        </p:txBody>
      </p:sp>
      <p:sp>
        <p:nvSpPr>
          <p:cNvPr id="58" name="コンテンツ プレースホルダー 2"/>
          <p:cNvSpPr txBox="1">
            <a:spLocks/>
          </p:cNvSpPr>
          <p:nvPr/>
        </p:nvSpPr>
        <p:spPr bwMode="auto">
          <a:xfrm>
            <a:off x="692150" y="2239963"/>
            <a:ext cx="85344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オイラーグラフのオイラー回路は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効率よく求めることができる（例：フラーリのアルゴリズム）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200728" name="テキスト ボックス 26"/>
          <p:cNvSpPr txBox="1">
            <a:spLocks noChangeArrowheads="1"/>
          </p:cNvSpPr>
          <p:nvPr/>
        </p:nvSpPr>
        <p:spPr bwMode="auto">
          <a:xfrm>
            <a:off x="2051050" y="3716338"/>
            <a:ext cx="357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200729" name="テキスト ボックス 27"/>
          <p:cNvSpPr txBox="1">
            <a:spLocks noChangeArrowheads="1"/>
          </p:cNvSpPr>
          <p:nvPr/>
        </p:nvSpPr>
        <p:spPr bwMode="auto">
          <a:xfrm>
            <a:off x="5943600" y="36449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v</a:t>
            </a:r>
            <a:endParaRPr lang="ja-JP" altLang="en-US" sz="2400"/>
          </a:p>
        </p:txBody>
      </p:sp>
      <p:sp>
        <p:nvSpPr>
          <p:cNvPr id="200730" name="正方形/長方形 28"/>
          <p:cNvSpPr>
            <a:spLocks noChangeArrowheads="1"/>
          </p:cNvSpPr>
          <p:nvPr/>
        </p:nvSpPr>
        <p:spPr bwMode="auto">
          <a:xfrm>
            <a:off x="468313" y="2636838"/>
            <a:ext cx="8064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アルゴリズムの説明</a:t>
            </a:r>
            <a:endParaRPr lang="en-US" altLang="ja-JP" sz="2400">
              <a:latin typeface="Calibri" pitchFamily="34" charset="0"/>
            </a:endParaRPr>
          </a:p>
        </p:txBody>
      </p:sp>
      <p:sp>
        <p:nvSpPr>
          <p:cNvPr id="30" name="フリーフォーム 29"/>
          <p:cNvSpPr/>
          <p:nvPr/>
        </p:nvSpPr>
        <p:spPr>
          <a:xfrm>
            <a:off x="2463800" y="2951163"/>
            <a:ext cx="1714500" cy="808037"/>
          </a:xfrm>
          <a:custGeom>
            <a:avLst/>
            <a:gdLst>
              <a:gd name="connsiteX0" fmla="*/ 0 w 1714500"/>
              <a:gd name="connsiteY0" fmla="*/ 808567 h 808567"/>
              <a:gd name="connsiteX1" fmla="*/ 723900 w 1714500"/>
              <a:gd name="connsiteY1" fmla="*/ 110067 h 808567"/>
              <a:gd name="connsiteX2" fmla="*/ 1714500 w 1714500"/>
              <a:gd name="connsiteY2" fmla="*/ 148167 h 808567"/>
              <a:gd name="connsiteX3" fmla="*/ 1714500 w 1714500"/>
              <a:gd name="connsiteY3" fmla="*/ 148167 h 80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0" h="808567">
                <a:moveTo>
                  <a:pt x="0" y="808567"/>
                </a:moveTo>
                <a:cubicBezTo>
                  <a:pt x="219075" y="514350"/>
                  <a:pt x="438150" y="220134"/>
                  <a:pt x="723900" y="110067"/>
                </a:cubicBezTo>
                <a:cubicBezTo>
                  <a:pt x="1009650" y="0"/>
                  <a:pt x="1714500" y="148167"/>
                  <a:pt x="1714500" y="148167"/>
                </a:cubicBezTo>
                <a:lnTo>
                  <a:pt x="1714500" y="148167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1" name="フリーフォーム 30"/>
          <p:cNvSpPr/>
          <p:nvPr/>
        </p:nvSpPr>
        <p:spPr>
          <a:xfrm rot="2545861">
            <a:off x="4251325" y="2968625"/>
            <a:ext cx="1660525" cy="760413"/>
          </a:xfrm>
          <a:custGeom>
            <a:avLst/>
            <a:gdLst>
              <a:gd name="connsiteX0" fmla="*/ 0 w 1714500"/>
              <a:gd name="connsiteY0" fmla="*/ 808567 h 808567"/>
              <a:gd name="connsiteX1" fmla="*/ 723900 w 1714500"/>
              <a:gd name="connsiteY1" fmla="*/ 110067 h 808567"/>
              <a:gd name="connsiteX2" fmla="*/ 1714500 w 1714500"/>
              <a:gd name="connsiteY2" fmla="*/ 148167 h 808567"/>
              <a:gd name="connsiteX3" fmla="*/ 1714500 w 1714500"/>
              <a:gd name="connsiteY3" fmla="*/ 148167 h 8085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500" h="808567">
                <a:moveTo>
                  <a:pt x="0" y="808567"/>
                </a:moveTo>
                <a:cubicBezTo>
                  <a:pt x="219075" y="514350"/>
                  <a:pt x="438150" y="220134"/>
                  <a:pt x="723900" y="110067"/>
                </a:cubicBezTo>
                <a:cubicBezTo>
                  <a:pt x="1009650" y="0"/>
                  <a:pt x="1714500" y="148167"/>
                  <a:pt x="1714500" y="148167"/>
                </a:cubicBezTo>
                <a:lnTo>
                  <a:pt x="1714500" y="148167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0733" name="テキスト ボックス 31"/>
          <p:cNvSpPr txBox="1">
            <a:spLocks noChangeArrowheads="1"/>
          </p:cNvSpPr>
          <p:nvPr/>
        </p:nvSpPr>
        <p:spPr bwMode="auto">
          <a:xfrm>
            <a:off x="5219700" y="2781300"/>
            <a:ext cx="357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3</a:t>
            </a:r>
            <a:endParaRPr lang="ja-JP" altLang="en-US" sz="2400"/>
          </a:p>
        </p:txBody>
      </p:sp>
      <p:sp>
        <p:nvSpPr>
          <p:cNvPr id="200734" name="テキスト ボックス 32"/>
          <p:cNvSpPr txBox="1">
            <a:spLocks noChangeArrowheads="1"/>
          </p:cNvSpPr>
          <p:nvPr/>
        </p:nvSpPr>
        <p:spPr bwMode="auto">
          <a:xfrm>
            <a:off x="2555875" y="2924175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1</a:t>
            </a:r>
            <a:endParaRPr lang="ja-JP" altLang="en-US" sz="2400"/>
          </a:p>
        </p:txBody>
      </p:sp>
    </p:spTree>
  </p:cSld>
  <p:clrMapOvr>
    <a:masterClrMapping/>
  </p:clrMapOvr>
  <p:transition advTm="14149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2555875" y="24209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ハミルトングラフ</a:t>
            </a:r>
          </a:p>
        </p:txBody>
      </p:sp>
    </p:spTree>
  </p:cSld>
  <p:clrMapOvr>
    <a:masterClrMapping/>
  </p:clrMapOvr>
  <p:transition advTm="14149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2.1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用語の説明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ハミルトン閉路：   グラフの全ての頂点を含む閉路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ハミルトングラフ：ハミルトン閉路をもつグラフ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ハミルトン道：        グラフの全ての頂点を含む道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</p:spTree>
  </p:cSld>
  <p:clrMapOvr>
    <a:masterClrMapping/>
  </p:clrMapOvr>
  <p:transition advTm="14149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1908175" y="24209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advTm="14149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2.1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用語の説明</a:t>
            </a:r>
          </a:p>
        </p:txBody>
      </p:sp>
      <p:cxnSp>
        <p:nvCxnSpPr>
          <p:cNvPr id="5" name="直線コネクタ 4"/>
          <p:cNvCxnSpPr>
            <a:stCxn id="7" idx="2"/>
          </p:cNvCxnSpPr>
          <p:nvPr/>
        </p:nvCxnSpPr>
        <p:spPr bwMode="auto">
          <a:xfrm rot="10800000">
            <a:off x="2028825" y="4554538"/>
            <a:ext cx="1247775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 bwMode="auto">
          <a:xfrm rot="16200000" flipH="1">
            <a:off x="1240631" y="3755232"/>
            <a:ext cx="1119187" cy="387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3" idx="0"/>
          </p:cNvCxnSpPr>
          <p:nvPr/>
        </p:nvCxnSpPr>
        <p:spPr bwMode="auto">
          <a:xfrm rot="16200000" flipH="1" flipV="1">
            <a:off x="2921001" y="3806825"/>
            <a:ext cx="1223962" cy="3254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stCxn id="15" idx="7"/>
          </p:cNvCxnSpPr>
          <p:nvPr/>
        </p:nvCxnSpPr>
        <p:spPr bwMode="auto">
          <a:xfrm rot="16200000" flipH="1" flipV="1">
            <a:off x="1730375" y="2473325"/>
            <a:ext cx="876300" cy="1060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stCxn id="13" idx="1"/>
          </p:cNvCxnSpPr>
          <p:nvPr/>
        </p:nvCxnSpPr>
        <p:spPr bwMode="auto">
          <a:xfrm rot="16200000" flipV="1">
            <a:off x="2764632" y="2509044"/>
            <a:ext cx="757237" cy="9874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stCxn id="30" idx="2"/>
          </p:cNvCxnSpPr>
          <p:nvPr/>
        </p:nvCxnSpPr>
        <p:spPr bwMode="auto">
          <a:xfrm rot="10800000">
            <a:off x="5845175" y="4554538"/>
            <a:ext cx="1247775" cy="142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 bwMode="auto">
          <a:xfrm rot="16200000" flipH="1">
            <a:off x="5056981" y="3755232"/>
            <a:ext cx="1119187" cy="387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円/楕円 32"/>
          <p:cNvSpPr/>
          <p:nvPr/>
        </p:nvSpPr>
        <p:spPr bwMode="auto">
          <a:xfrm>
            <a:off x="7429500" y="3357563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36" name="直線コネクタ 35"/>
          <p:cNvCxnSpPr>
            <a:stCxn id="33" idx="0"/>
          </p:cNvCxnSpPr>
          <p:nvPr/>
        </p:nvCxnSpPr>
        <p:spPr bwMode="auto">
          <a:xfrm rot="16200000" flipH="1" flipV="1">
            <a:off x="6737351" y="3806825"/>
            <a:ext cx="1223962" cy="3254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/>
          <p:cNvCxnSpPr>
            <a:stCxn id="35" idx="7"/>
          </p:cNvCxnSpPr>
          <p:nvPr/>
        </p:nvCxnSpPr>
        <p:spPr bwMode="auto">
          <a:xfrm rot="16200000" flipH="1" flipV="1">
            <a:off x="5546725" y="2473325"/>
            <a:ext cx="876300" cy="10604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stCxn id="33" idx="1"/>
          </p:cNvCxnSpPr>
          <p:nvPr/>
        </p:nvCxnSpPr>
        <p:spPr bwMode="auto">
          <a:xfrm rot="16200000" flipV="1">
            <a:off x="6581775" y="2509838"/>
            <a:ext cx="757237" cy="9858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/>
          <p:cNvCxnSpPr>
            <a:stCxn id="13" idx="2"/>
          </p:cNvCxnSpPr>
          <p:nvPr/>
        </p:nvCxnSpPr>
        <p:spPr bwMode="auto">
          <a:xfrm rot="10800000" flipV="1">
            <a:off x="1651000" y="3441700"/>
            <a:ext cx="19621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線コネクタ 40"/>
          <p:cNvCxnSpPr/>
          <p:nvPr/>
        </p:nvCxnSpPr>
        <p:spPr bwMode="auto">
          <a:xfrm flipH="1" flipV="1">
            <a:off x="1633538" y="3443288"/>
            <a:ext cx="1809750" cy="11398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13" idx="3"/>
          </p:cNvCxnSpPr>
          <p:nvPr/>
        </p:nvCxnSpPr>
        <p:spPr bwMode="auto">
          <a:xfrm rot="5400000">
            <a:off x="2301875" y="3227388"/>
            <a:ext cx="1062037" cy="16081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/>
          <p:cNvCxnSpPr>
            <a:stCxn id="7" idx="5"/>
          </p:cNvCxnSpPr>
          <p:nvPr/>
        </p:nvCxnSpPr>
        <p:spPr bwMode="auto">
          <a:xfrm rot="5400000" flipH="1">
            <a:off x="2032001" y="3243262"/>
            <a:ext cx="2005012" cy="7667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/>
          <p:cNvCxnSpPr>
            <a:endCxn id="15" idx="3"/>
          </p:cNvCxnSpPr>
          <p:nvPr/>
        </p:nvCxnSpPr>
        <p:spPr bwMode="auto">
          <a:xfrm rot="5400000" flipH="1" flipV="1">
            <a:off x="1359694" y="3334544"/>
            <a:ext cx="1870075" cy="5699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円/楕円 48"/>
          <p:cNvSpPr/>
          <p:nvPr/>
        </p:nvSpPr>
        <p:spPr bwMode="auto">
          <a:xfrm>
            <a:off x="5940425" y="3500438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" name="円/楕円 50"/>
          <p:cNvSpPr/>
          <p:nvPr/>
        </p:nvSpPr>
        <p:spPr bwMode="auto">
          <a:xfrm>
            <a:off x="6156325" y="398145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4" name="直線コネクタ 53"/>
          <p:cNvCxnSpPr>
            <a:stCxn id="50" idx="2"/>
          </p:cNvCxnSpPr>
          <p:nvPr/>
        </p:nvCxnSpPr>
        <p:spPr bwMode="auto">
          <a:xfrm rot="10800000" flipV="1">
            <a:off x="6046788" y="3571875"/>
            <a:ext cx="757237" cy="142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 bwMode="auto">
          <a:xfrm rot="5400000">
            <a:off x="5956300" y="3590925"/>
            <a:ext cx="752475" cy="1936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/>
          <p:cNvCxnSpPr>
            <a:stCxn id="49" idx="5"/>
          </p:cNvCxnSpPr>
          <p:nvPr/>
        </p:nvCxnSpPr>
        <p:spPr bwMode="auto">
          <a:xfrm rot="16200000" flipH="1">
            <a:off x="6216650" y="3511550"/>
            <a:ext cx="404813" cy="6715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/>
          <p:cNvCxnSpPr>
            <a:endCxn id="52" idx="0"/>
          </p:cNvCxnSpPr>
          <p:nvPr/>
        </p:nvCxnSpPr>
        <p:spPr bwMode="auto">
          <a:xfrm rot="16200000" flipH="1">
            <a:off x="6232526" y="3470275"/>
            <a:ext cx="741362" cy="2809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直線コネクタ 61"/>
          <p:cNvCxnSpPr>
            <a:endCxn id="51" idx="7"/>
          </p:cNvCxnSpPr>
          <p:nvPr/>
        </p:nvCxnSpPr>
        <p:spPr bwMode="auto">
          <a:xfrm rot="10800000" flipV="1">
            <a:off x="6299200" y="3570288"/>
            <a:ext cx="595313" cy="4349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/>
          <p:cNvCxnSpPr>
            <a:endCxn id="53" idx="0"/>
          </p:cNvCxnSpPr>
          <p:nvPr/>
        </p:nvCxnSpPr>
        <p:spPr bwMode="auto">
          <a:xfrm rot="5400000">
            <a:off x="6209507" y="2883694"/>
            <a:ext cx="506412" cy="12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stCxn id="51" idx="3"/>
          </p:cNvCxnSpPr>
          <p:nvPr/>
        </p:nvCxnSpPr>
        <p:spPr bwMode="auto">
          <a:xfrm rot="5400000">
            <a:off x="5807869" y="4166394"/>
            <a:ext cx="414338" cy="330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stCxn id="52" idx="5"/>
          </p:cNvCxnSpPr>
          <p:nvPr/>
        </p:nvCxnSpPr>
        <p:spPr bwMode="auto">
          <a:xfrm rot="16200000" flipH="1">
            <a:off x="6773863" y="4152900"/>
            <a:ext cx="439738" cy="382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直線コネクタ 69"/>
          <p:cNvCxnSpPr>
            <a:endCxn id="33" idx="2"/>
          </p:cNvCxnSpPr>
          <p:nvPr/>
        </p:nvCxnSpPr>
        <p:spPr bwMode="auto">
          <a:xfrm flipV="1">
            <a:off x="6900863" y="3441700"/>
            <a:ext cx="528637" cy="1317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/>
          <p:cNvCxnSpPr>
            <a:endCxn id="49" idx="2"/>
          </p:cNvCxnSpPr>
          <p:nvPr/>
        </p:nvCxnSpPr>
        <p:spPr bwMode="auto">
          <a:xfrm>
            <a:off x="5470525" y="3435350"/>
            <a:ext cx="469900" cy="14922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 ハミルトングラフ                    ハミルトングラフではないが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　　　　　　　 ハミルトン道を含むグラフ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4" name="円/楕円 13"/>
          <p:cNvSpPr/>
          <p:nvPr/>
        </p:nvSpPr>
        <p:spPr bwMode="auto">
          <a:xfrm>
            <a:off x="1547813" y="3357563"/>
            <a:ext cx="166687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5" name="円/楕円 14"/>
          <p:cNvSpPr/>
          <p:nvPr/>
        </p:nvSpPr>
        <p:spPr bwMode="auto">
          <a:xfrm>
            <a:off x="2555875" y="254000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円/楕円 9"/>
          <p:cNvSpPr/>
          <p:nvPr/>
        </p:nvSpPr>
        <p:spPr bwMode="auto">
          <a:xfrm>
            <a:off x="1933575" y="447675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" name="円/楕円 12"/>
          <p:cNvSpPr/>
          <p:nvPr/>
        </p:nvSpPr>
        <p:spPr bwMode="auto">
          <a:xfrm>
            <a:off x="3613150" y="3357563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円/楕円 6"/>
          <p:cNvSpPr/>
          <p:nvPr/>
        </p:nvSpPr>
        <p:spPr bwMode="auto">
          <a:xfrm>
            <a:off x="3276600" y="4484688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/>
          <p:nvPr/>
        </p:nvSpPr>
        <p:spPr bwMode="auto">
          <a:xfrm>
            <a:off x="5749925" y="447675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/>
          <p:nvPr/>
        </p:nvSpPr>
        <p:spPr bwMode="auto">
          <a:xfrm>
            <a:off x="5364163" y="3357563"/>
            <a:ext cx="166687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円/楕円 34"/>
          <p:cNvSpPr/>
          <p:nvPr/>
        </p:nvSpPr>
        <p:spPr bwMode="auto">
          <a:xfrm>
            <a:off x="6372225" y="254000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2" name="円/楕円 51"/>
          <p:cNvSpPr/>
          <p:nvPr/>
        </p:nvSpPr>
        <p:spPr bwMode="auto">
          <a:xfrm>
            <a:off x="6659563" y="3981450"/>
            <a:ext cx="168275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/>
          <p:nvPr/>
        </p:nvSpPr>
        <p:spPr bwMode="auto">
          <a:xfrm>
            <a:off x="7092950" y="4484688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3" name="円/楕円 52"/>
          <p:cNvSpPr/>
          <p:nvPr/>
        </p:nvSpPr>
        <p:spPr bwMode="auto">
          <a:xfrm>
            <a:off x="6372225" y="3143250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0" name="円/楕円 49"/>
          <p:cNvSpPr/>
          <p:nvPr/>
        </p:nvSpPr>
        <p:spPr bwMode="auto">
          <a:xfrm>
            <a:off x="6804025" y="3487738"/>
            <a:ext cx="166688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2.1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用語の説明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ハミルトン閉路：グラフの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全ての頂点</a:t>
            </a:r>
            <a:r>
              <a:rPr lang="ja-JP" altLang="en-US" sz="2400" dirty="0">
                <a:latin typeface="Calibri" pitchFamily="34" charset="0"/>
                <a:ea typeface="+mn-ea"/>
              </a:rPr>
              <a:t>を含む閉路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各頂点を一度だけ通る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オイラー回路：   グラフの</a:t>
            </a:r>
            <a:r>
              <a:rPr lang="ja-JP" altLang="en-US" sz="2400" u="sng" dirty="0">
                <a:latin typeface="Calibri" pitchFamily="34" charset="0"/>
                <a:ea typeface="+mn-ea"/>
              </a:rPr>
              <a:t>全ての辺</a:t>
            </a:r>
            <a:r>
              <a:rPr lang="ja-JP" altLang="en-US" sz="2400" dirty="0">
                <a:latin typeface="Calibri" pitchFamily="34" charset="0"/>
                <a:ea typeface="+mn-ea"/>
              </a:rPr>
              <a:t>を含む回路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同じ頂点を何度通ってもよい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各辺を一度だけ通る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6" name="角丸四角形 5"/>
          <p:cNvSpPr/>
          <p:nvPr/>
        </p:nvSpPr>
        <p:spPr>
          <a:xfrm>
            <a:off x="755650" y="1844675"/>
            <a:ext cx="1008063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注意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与えられたグラフが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ハミルトングラフであるかどうかを調べる問題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グラフがハミルトングラフであるための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必要十分条件は知られていない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注意：オイラーグラフであるための必要十分条件は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全ての頂点の次数が偶数であること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6" name="角丸四角形 5"/>
          <p:cNvSpPr/>
          <p:nvPr/>
        </p:nvSpPr>
        <p:spPr>
          <a:xfrm>
            <a:off x="755650" y="1844675"/>
            <a:ext cx="3024188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ハミルトン閉路問題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与えられたグラフが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ハミルトングラフであるかどうかを調べる問題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効率よく最適解を求めるアルゴリズムは知られていない</a:t>
            </a:r>
            <a:endParaRPr lang="en-US" altLang="ja-JP" sz="2400" dirty="0">
              <a:latin typeface="Calibri" pitchFamily="34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注意：オイラーグラフであるかどうかの判定は簡単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∵全ての頂点の次数が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 偶数であるかどうかを調べればよい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6" name="角丸四角形 5"/>
          <p:cNvSpPr/>
          <p:nvPr/>
        </p:nvSpPr>
        <p:spPr>
          <a:xfrm>
            <a:off x="755650" y="1844675"/>
            <a:ext cx="3024188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ハミルトン閉路問題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与えられたグラフが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ハミルトングラフであるかどうかを調べる問題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グラフがハミルトングラフであるための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必要条件と十分条件に関して盛んに研究がなされている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ハミルトン閉路問題に関連した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アルゴリズムの研究が盛んになされている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6" name="角丸四角形 5"/>
          <p:cNvSpPr/>
          <p:nvPr/>
        </p:nvSpPr>
        <p:spPr>
          <a:xfrm>
            <a:off x="755650" y="1844675"/>
            <a:ext cx="3024188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ハミルトン閉路問題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457200" y="19923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与えられたグラフが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ハミルトングラフであるかどうかを調べる問題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関連する問題：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巡回セールスマン問題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重み付きグラフにおいて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重みが最小のハミルトン閉路を求める問題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250825" y="2133600"/>
            <a:ext cx="8208963" cy="44640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6" name="角丸四角形 5"/>
          <p:cNvSpPr/>
          <p:nvPr/>
        </p:nvSpPr>
        <p:spPr>
          <a:xfrm>
            <a:off x="755650" y="1844675"/>
            <a:ext cx="3024188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ハミルトン閉路問題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次のハミルトングラフの特徴は，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グラフがハミルトングラフ</a:t>
            </a:r>
            <a:r>
              <a:rPr lang="ja-JP" altLang="en-US" sz="2400" dirty="0">
                <a:solidFill>
                  <a:srgbClr val="FF0000"/>
                </a:solidFill>
                <a:latin typeface="Calibri" pitchFamily="34" charset="0"/>
                <a:ea typeface="+mn-ea"/>
              </a:rPr>
              <a:t>ではない</a:t>
            </a:r>
            <a:r>
              <a:rPr lang="ja-JP" altLang="en-US" sz="2400" dirty="0">
                <a:latin typeface="Calibri" pitchFamily="34" charset="0"/>
                <a:ea typeface="+mn-ea"/>
              </a:rPr>
              <a:t>ことを調べる際に役に立つ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k(G-S)</a:t>
            </a:r>
            <a:r>
              <a:rPr lang="ja-JP" altLang="en-US" sz="2400" dirty="0">
                <a:latin typeface="Calibri" pitchFamily="34" charset="0"/>
                <a:ea typeface="+mn-ea"/>
              </a:rPr>
              <a:t>：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から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を取り除いてできるグラフの連結成分の数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3309938"/>
            <a:ext cx="8208963" cy="180022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 useBgFill="1">
        <p:nvSpPr>
          <p:cNvPr id="7" name="角丸四角形 6"/>
          <p:cNvSpPr/>
          <p:nvPr/>
        </p:nvSpPr>
        <p:spPr>
          <a:xfrm>
            <a:off x="323850" y="3022600"/>
            <a:ext cx="5903913" cy="576263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9" name="右矢印 8"/>
          <p:cNvSpPr/>
          <p:nvPr/>
        </p:nvSpPr>
        <p:spPr>
          <a:xfrm>
            <a:off x="250825" y="4173538"/>
            <a:ext cx="1008063" cy="34766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</p:spTree>
  </p:cSld>
  <p:clrMapOvr>
    <a:masterClrMapping/>
  </p:clrMapOvr>
  <p:transition advTm="14149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証明：</a:t>
            </a:r>
            <a:r>
              <a:rPr lang="en-US" altLang="ja-JP" sz="2400" dirty="0">
                <a:latin typeface="Calibri" pitchFamily="34" charset="0"/>
                <a:ea typeface="+mn-ea"/>
              </a:rPr>
              <a:t>C</a:t>
            </a:r>
            <a:r>
              <a:rPr lang="ja-JP" altLang="en-US" sz="2400" dirty="0">
                <a:latin typeface="Calibri" pitchFamily="34" charset="0"/>
                <a:ea typeface="+mn-ea"/>
              </a:rPr>
              <a:t>：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のハミルトン閉路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：空ではない 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 </a:t>
            </a:r>
            <a:r>
              <a:rPr lang="ja-JP" altLang="en-US" sz="2400" dirty="0">
                <a:latin typeface="Calibri" pitchFamily="34" charset="0"/>
                <a:ea typeface="+mn-ea"/>
              </a:rPr>
              <a:t>とする．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このとき，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k(C-S)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  <a:r>
              <a:rPr lang="ja-JP" altLang="en-US" sz="2400" dirty="0" err="1">
                <a:latin typeface="Calibri" pitchFamily="34" charset="0"/>
                <a:ea typeface="+mn-ea"/>
              </a:rPr>
              <a:t>．</a:t>
            </a:r>
            <a:r>
              <a:rPr lang="ja-JP" altLang="en-US" sz="2400" dirty="0">
                <a:latin typeface="Calibri" pitchFamily="34" charset="0"/>
                <a:ea typeface="+mn-ea"/>
              </a:rPr>
              <a:t>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250825" y="2781300"/>
            <a:ext cx="1008063" cy="36036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円/楕円 7"/>
          <p:cNvSpPr/>
          <p:nvPr/>
        </p:nvSpPr>
        <p:spPr bwMode="auto">
          <a:xfrm>
            <a:off x="6762750" y="3838575"/>
            <a:ext cx="166688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508625" y="3933825"/>
            <a:ext cx="2663825" cy="2663825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円/楕円 10"/>
          <p:cNvSpPr/>
          <p:nvPr/>
        </p:nvSpPr>
        <p:spPr bwMode="auto">
          <a:xfrm>
            <a:off x="6791325" y="6494463"/>
            <a:ext cx="166688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2" name="円/楕円 11"/>
          <p:cNvSpPr/>
          <p:nvPr/>
        </p:nvSpPr>
        <p:spPr bwMode="auto">
          <a:xfrm>
            <a:off x="5462588" y="5026025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" name="円/楕円 12"/>
          <p:cNvSpPr/>
          <p:nvPr/>
        </p:nvSpPr>
        <p:spPr bwMode="auto">
          <a:xfrm>
            <a:off x="8101013" y="5084763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" name="円/楕円 13"/>
          <p:cNvSpPr/>
          <p:nvPr/>
        </p:nvSpPr>
        <p:spPr bwMode="auto">
          <a:xfrm>
            <a:off x="5845175" y="4221163"/>
            <a:ext cx="166688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5" name="円/楕円 14"/>
          <p:cNvSpPr/>
          <p:nvPr/>
        </p:nvSpPr>
        <p:spPr bwMode="auto">
          <a:xfrm>
            <a:off x="7667625" y="4221163"/>
            <a:ext cx="168275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6" name="円/楕円 15"/>
          <p:cNvSpPr/>
          <p:nvPr/>
        </p:nvSpPr>
        <p:spPr bwMode="auto">
          <a:xfrm>
            <a:off x="7716838" y="6092825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円/楕円 16"/>
          <p:cNvSpPr/>
          <p:nvPr/>
        </p:nvSpPr>
        <p:spPr bwMode="auto">
          <a:xfrm>
            <a:off x="5773738" y="6070600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0958" name="テキスト ボックス 17"/>
          <p:cNvSpPr txBox="1">
            <a:spLocks noChangeArrowheads="1"/>
          </p:cNvSpPr>
          <p:nvPr/>
        </p:nvSpPr>
        <p:spPr bwMode="auto">
          <a:xfrm>
            <a:off x="8243888" y="6280150"/>
            <a:ext cx="407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C</a:t>
            </a:r>
            <a:endParaRPr lang="ja-JP" altLang="en-US" sz="2400"/>
          </a:p>
        </p:txBody>
      </p:sp>
      <p:cxnSp>
        <p:nvCxnSpPr>
          <p:cNvPr id="20" name="直線コネクタ 19"/>
          <p:cNvCxnSpPr/>
          <p:nvPr/>
        </p:nvCxnSpPr>
        <p:spPr>
          <a:xfrm rot="16200000" flipH="1">
            <a:off x="5956301" y="4348162"/>
            <a:ext cx="1847850" cy="1812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rot="5400000">
            <a:off x="5307806" y="4552157"/>
            <a:ext cx="2136775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stCxn id="8" idx="4"/>
          </p:cNvCxnSpPr>
          <p:nvPr/>
        </p:nvCxnSpPr>
        <p:spPr>
          <a:xfrm rot="16200000" flipH="1">
            <a:off x="5588794" y="5263357"/>
            <a:ext cx="2560637" cy="4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12" idx="6"/>
          </p:cNvCxnSpPr>
          <p:nvPr/>
        </p:nvCxnSpPr>
        <p:spPr>
          <a:xfrm rot="10800000" flipV="1">
            <a:off x="5629275" y="4324350"/>
            <a:ext cx="2138363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 useBgFill="1">
        <p:nvSpPr>
          <p:cNvPr id="23" name="角丸四角形 22"/>
          <p:cNvSpPr/>
          <p:nvPr/>
        </p:nvSpPr>
        <p:spPr>
          <a:xfrm>
            <a:off x="250825" y="1844675"/>
            <a:ext cx="590550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証明：</a:t>
            </a:r>
            <a:r>
              <a:rPr lang="en-US" altLang="ja-JP" sz="2400" dirty="0">
                <a:latin typeface="Calibri" pitchFamily="34" charset="0"/>
                <a:ea typeface="+mn-ea"/>
              </a:rPr>
              <a:t>C</a:t>
            </a:r>
            <a:r>
              <a:rPr lang="ja-JP" altLang="en-US" sz="2400" dirty="0">
                <a:latin typeface="Calibri" pitchFamily="34" charset="0"/>
                <a:ea typeface="+mn-ea"/>
              </a:rPr>
              <a:t>：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のハミルトン閉路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：空ではない 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 </a:t>
            </a:r>
            <a:r>
              <a:rPr lang="ja-JP" altLang="en-US" sz="2400" dirty="0">
                <a:latin typeface="Calibri" pitchFamily="34" charset="0"/>
                <a:ea typeface="+mn-ea"/>
              </a:rPr>
              <a:t>とする．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このとき，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k(C-S)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  <a:r>
              <a:rPr lang="ja-JP" altLang="en-US" sz="2400" dirty="0" err="1">
                <a:latin typeface="Calibri" pitchFamily="34" charset="0"/>
                <a:ea typeface="+mn-ea"/>
              </a:rPr>
              <a:t>．</a:t>
            </a:r>
            <a:r>
              <a:rPr lang="ja-JP" altLang="en-US" sz="2400" dirty="0">
                <a:latin typeface="Calibri" pitchFamily="34" charset="0"/>
                <a:ea typeface="+mn-ea"/>
              </a:rPr>
              <a:t>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250825" y="2781300"/>
            <a:ext cx="1008063" cy="36036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円/楕円 7"/>
          <p:cNvSpPr/>
          <p:nvPr/>
        </p:nvSpPr>
        <p:spPr bwMode="auto">
          <a:xfrm>
            <a:off x="6762750" y="3838575"/>
            <a:ext cx="166688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5508625" y="3933825"/>
            <a:ext cx="2663825" cy="2663825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円/楕円 12"/>
          <p:cNvSpPr/>
          <p:nvPr/>
        </p:nvSpPr>
        <p:spPr bwMode="auto">
          <a:xfrm>
            <a:off x="8101013" y="5084763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" name="円/楕円 13"/>
          <p:cNvSpPr/>
          <p:nvPr/>
        </p:nvSpPr>
        <p:spPr bwMode="auto">
          <a:xfrm>
            <a:off x="5845175" y="4221163"/>
            <a:ext cx="166688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6" name="円/楕円 15"/>
          <p:cNvSpPr/>
          <p:nvPr/>
        </p:nvSpPr>
        <p:spPr bwMode="auto">
          <a:xfrm>
            <a:off x="7716838" y="6092825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7" name="円/楕円 16"/>
          <p:cNvSpPr/>
          <p:nvPr/>
        </p:nvSpPr>
        <p:spPr bwMode="auto">
          <a:xfrm>
            <a:off x="5773738" y="6070600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1979" name="テキスト ボックス 17"/>
          <p:cNvSpPr txBox="1">
            <a:spLocks noChangeArrowheads="1"/>
          </p:cNvSpPr>
          <p:nvPr/>
        </p:nvSpPr>
        <p:spPr bwMode="auto">
          <a:xfrm>
            <a:off x="8243888" y="6280150"/>
            <a:ext cx="407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C</a:t>
            </a:r>
            <a:endParaRPr lang="ja-JP" altLang="en-US" sz="2400"/>
          </a:p>
        </p:txBody>
      </p:sp>
      <p:cxnSp>
        <p:nvCxnSpPr>
          <p:cNvPr id="20" name="直線コネクタ 19"/>
          <p:cNvCxnSpPr/>
          <p:nvPr/>
        </p:nvCxnSpPr>
        <p:spPr>
          <a:xfrm rot="16200000" flipH="1">
            <a:off x="5956301" y="4348162"/>
            <a:ext cx="1847850" cy="1812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rot="5400000">
            <a:off x="5307806" y="4552157"/>
            <a:ext cx="2136775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>
            <a:stCxn id="8" idx="4"/>
          </p:cNvCxnSpPr>
          <p:nvPr/>
        </p:nvCxnSpPr>
        <p:spPr>
          <a:xfrm rot="16200000" flipH="1">
            <a:off x="5588794" y="5263357"/>
            <a:ext cx="2560637" cy="4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>
            <a:endCxn id="12" idx="6"/>
          </p:cNvCxnSpPr>
          <p:nvPr/>
        </p:nvCxnSpPr>
        <p:spPr>
          <a:xfrm rot="10800000" flipV="1">
            <a:off x="5629275" y="4324350"/>
            <a:ext cx="2138363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円/楕円 10"/>
          <p:cNvSpPr/>
          <p:nvPr/>
        </p:nvSpPr>
        <p:spPr bwMode="auto">
          <a:xfrm>
            <a:off x="6791325" y="6494463"/>
            <a:ext cx="166688" cy="1666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2" name="円/楕円 11"/>
          <p:cNvSpPr/>
          <p:nvPr/>
        </p:nvSpPr>
        <p:spPr bwMode="auto">
          <a:xfrm>
            <a:off x="5462588" y="5026025"/>
            <a:ext cx="166687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5" name="円/楕円 14"/>
          <p:cNvSpPr/>
          <p:nvPr/>
        </p:nvSpPr>
        <p:spPr bwMode="auto">
          <a:xfrm>
            <a:off x="7667625" y="4221163"/>
            <a:ext cx="168275" cy="1666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>
          <a:xfrm rot="19882272">
            <a:off x="5692775" y="3876675"/>
            <a:ext cx="1336675" cy="4937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円/楕円 24"/>
          <p:cNvSpPr/>
          <p:nvPr/>
        </p:nvSpPr>
        <p:spPr>
          <a:xfrm rot="17594071">
            <a:off x="7329488" y="5422900"/>
            <a:ext cx="1335087" cy="4937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円/楕円 26"/>
          <p:cNvSpPr/>
          <p:nvPr/>
        </p:nvSpPr>
        <p:spPr>
          <a:xfrm rot="14057052">
            <a:off x="5479256" y="5899944"/>
            <a:ext cx="777875" cy="43973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 useBgFill="1">
        <p:nvSpPr>
          <p:cNvPr id="29" name="角丸四角形 28"/>
          <p:cNvSpPr/>
          <p:nvPr/>
        </p:nvSpPr>
        <p:spPr>
          <a:xfrm>
            <a:off x="250825" y="1844675"/>
            <a:ext cx="590550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証明：</a:t>
            </a:r>
            <a:r>
              <a:rPr lang="en-US" altLang="ja-JP" sz="2400" dirty="0">
                <a:latin typeface="Calibri" pitchFamily="34" charset="0"/>
                <a:ea typeface="+mn-ea"/>
              </a:rPr>
              <a:t>C</a:t>
            </a:r>
            <a:r>
              <a:rPr lang="ja-JP" altLang="en-US" sz="2400" dirty="0">
                <a:latin typeface="Calibri" pitchFamily="34" charset="0"/>
                <a:ea typeface="+mn-ea"/>
              </a:rPr>
              <a:t>：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のハミルトン閉路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：空ではない 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 </a:t>
            </a:r>
            <a:r>
              <a:rPr lang="ja-JP" altLang="en-US" sz="2400" dirty="0">
                <a:latin typeface="Calibri" pitchFamily="34" charset="0"/>
                <a:ea typeface="+mn-ea"/>
              </a:rPr>
              <a:t>とする．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このとき，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k(C-S)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  <a:r>
              <a:rPr lang="ja-JP" altLang="en-US" sz="2400" dirty="0" err="1">
                <a:latin typeface="Calibri" pitchFamily="34" charset="0"/>
                <a:ea typeface="+mn-ea"/>
              </a:rPr>
              <a:t>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C-S</a:t>
            </a:r>
            <a:r>
              <a:rPr lang="ja-JP" altLang="en-US" sz="2400" dirty="0">
                <a:latin typeface="Calibri" pitchFamily="34" charset="0"/>
                <a:ea typeface="+mn-ea"/>
              </a:rPr>
              <a:t>は</a:t>
            </a:r>
            <a:r>
              <a:rPr lang="en-US" altLang="ja-JP" sz="2400" dirty="0">
                <a:latin typeface="Calibri" pitchFamily="34" charset="0"/>
                <a:ea typeface="+mn-ea"/>
              </a:rPr>
              <a:t>G-S</a:t>
            </a:r>
            <a:r>
              <a:rPr lang="ja-JP" altLang="en-US" sz="2400" dirty="0">
                <a:latin typeface="Calibri" pitchFamily="34" charset="0"/>
                <a:ea typeface="+mn-ea"/>
              </a:rPr>
              <a:t>の全域部分グラフなので，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k(C-S)</a:t>
            </a:r>
            <a:r>
              <a:rPr lang="ja-JP" altLang="en-US" sz="2400" dirty="0" err="1">
                <a:latin typeface="Calibri" pitchFamily="34" charset="0"/>
                <a:ea typeface="+mn-ea"/>
              </a:rPr>
              <a:t>．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</a:t>
            </a:r>
            <a:r>
              <a:rPr lang="ja-JP" altLang="en-US" sz="2400" dirty="0">
                <a:latin typeface="Calibri" pitchFamily="34" charset="0"/>
                <a:ea typeface="+mn-ea"/>
              </a:rPr>
              <a:t>∴ 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  <a:r>
              <a:rPr lang="ja-JP" altLang="en-US" sz="2400" dirty="0">
                <a:latin typeface="Calibri" pitchFamily="34" charset="0"/>
                <a:ea typeface="+mn-ea"/>
              </a:rPr>
              <a:t> 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250825" y="2781300"/>
            <a:ext cx="1008063" cy="36036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円/楕円 20"/>
          <p:cNvSpPr/>
          <p:nvPr/>
        </p:nvSpPr>
        <p:spPr bwMode="auto">
          <a:xfrm>
            <a:off x="6762750" y="3838575"/>
            <a:ext cx="166688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5508625" y="3933825"/>
            <a:ext cx="2663825" cy="2663825"/>
          </a:xfrm>
          <a:prstGeom prst="ellipse">
            <a:avLst/>
          </a:prstGeom>
          <a:noFill/>
          <a:ln w="349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円/楕円 24"/>
          <p:cNvSpPr/>
          <p:nvPr/>
        </p:nvSpPr>
        <p:spPr bwMode="auto">
          <a:xfrm>
            <a:off x="8101013" y="5084763"/>
            <a:ext cx="166687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/>
          <p:nvPr/>
        </p:nvSpPr>
        <p:spPr bwMode="auto">
          <a:xfrm>
            <a:off x="5845175" y="4221163"/>
            <a:ext cx="166688" cy="1666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/>
          <p:nvPr/>
        </p:nvSpPr>
        <p:spPr bwMode="auto">
          <a:xfrm>
            <a:off x="7716838" y="6092825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/>
          <p:nvPr/>
        </p:nvSpPr>
        <p:spPr bwMode="auto">
          <a:xfrm>
            <a:off x="5773738" y="6070600"/>
            <a:ext cx="166687" cy="1666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3003" name="テキスト ボックス 29"/>
          <p:cNvSpPr txBox="1">
            <a:spLocks noChangeArrowheads="1"/>
          </p:cNvSpPr>
          <p:nvPr/>
        </p:nvSpPr>
        <p:spPr bwMode="auto">
          <a:xfrm>
            <a:off x="8243888" y="6280150"/>
            <a:ext cx="407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C</a:t>
            </a:r>
            <a:endParaRPr lang="ja-JP" altLang="en-US" sz="2400"/>
          </a:p>
        </p:txBody>
      </p:sp>
      <p:cxnSp>
        <p:nvCxnSpPr>
          <p:cNvPr id="31" name="直線コネクタ 30"/>
          <p:cNvCxnSpPr/>
          <p:nvPr/>
        </p:nvCxnSpPr>
        <p:spPr>
          <a:xfrm rot="16200000" flipH="1">
            <a:off x="5956301" y="4348162"/>
            <a:ext cx="1847850" cy="1812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rot="5400000">
            <a:off x="5307806" y="4552157"/>
            <a:ext cx="2136775" cy="947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>
            <a:stCxn id="21" idx="4"/>
          </p:cNvCxnSpPr>
          <p:nvPr/>
        </p:nvCxnSpPr>
        <p:spPr>
          <a:xfrm rot="16200000" flipH="1">
            <a:off x="5588794" y="5263357"/>
            <a:ext cx="2560637" cy="44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>
            <a:endCxn id="37" idx="6"/>
          </p:cNvCxnSpPr>
          <p:nvPr/>
        </p:nvCxnSpPr>
        <p:spPr>
          <a:xfrm rot="10800000" flipV="1">
            <a:off x="5629275" y="4324350"/>
            <a:ext cx="2138363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円/楕円 35"/>
          <p:cNvSpPr/>
          <p:nvPr/>
        </p:nvSpPr>
        <p:spPr bwMode="auto">
          <a:xfrm>
            <a:off x="6791325" y="6494463"/>
            <a:ext cx="166688" cy="1666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7" name="円/楕円 36"/>
          <p:cNvSpPr/>
          <p:nvPr/>
        </p:nvSpPr>
        <p:spPr bwMode="auto">
          <a:xfrm>
            <a:off x="5462588" y="5026025"/>
            <a:ext cx="166687" cy="1682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8" name="円/楕円 37"/>
          <p:cNvSpPr/>
          <p:nvPr/>
        </p:nvSpPr>
        <p:spPr bwMode="auto">
          <a:xfrm>
            <a:off x="7667625" y="4221163"/>
            <a:ext cx="168275" cy="1666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9" name="円/楕円 38"/>
          <p:cNvSpPr/>
          <p:nvPr/>
        </p:nvSpPr>
        <p:spPr>
          <a:xfrm rot="19882272">
            <a:off x="5692775" y="3876675"/>
            <a:ext cx="1336675" cy="4937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円/楕円 39"/>
          <p:cNvSpPr/>
          <p:nvPr/>
        </p:nvSpPr>
        <p:spPr>
          <a:xfrm rot="17594071">
            <a:off x="7329488" y="5422900"/>
            <a:ext cx="1335087" cy="493713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円/楕円 40"/>
          <p:cNvSpPr/>
          <p:nvPr/>
        </p:nvSpPr>
        <p:spPr>
          <a:xfrm rot="14057052">
            <a:off x="5479256" y="5899944"/>
            <a:ext cx="777875" cy="439738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 useBgFill="1">
        <p:nvSpPr>
          <p:cNvPr id="26" name="角丸四角形 25"/>
          <p:cNvSpPr/>
          <p:nvPr/>
        </p:nvSpPr>
        <p:spPr>
          <a:xfrm>
            <a:off x="250825" y="1844675"/>
            <a:ext cx="590550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タイトル 1"/>
          <p:cNvSpPr>
            <a:spLocks noGrp="1"/>
          </p:cNvSpPr>
          <p:nvPr>
            <p:ph type="title"/>
          </p:nvPr>
        </p:nvSpPr>
        <p:spPr>
          <a:xfrm>
            <a:off x="1887538" y="2573338"/>
            <a:ext cx="8229600" cy="1143000"/>
          </a:xfrm>
        </p:spPr>
        <p:txBody>
          <a:bodyPr/>
          <a:lstStyle/>
          <a:p>
            <a:pPr eaLnBrk="1" hangingPunct="1"/>
            <a:br>
              <a:rPr lang="en-US" altLang="ja-JP"/>
            </a:br>
            <a:endParaRPr lang="ja-JP" altLang="en-US"/>
          </a:p>
        </p:txBody>
      </p: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r>
              <a:rPr lang="ja-JP" altLang="en-US" sz="2400" dirty="0">
                <a:ea typeface="ＭＳ Ｐゴシック" charset="-128"/>
              </a:rPr>
              <a:t>右下図の様に</a:t>
            </a:r>
            <a:r>
              <a:rPr lang="en-US" altLang="ja-JP" sz="2400" dirty="0">
                <a:ea typeface="ＭＳ Ｐゴシック" charset="-128"/>
              </a:rPr>
              <a:t>3×3</a:t>
            </a:r>
            <a:r>
              <a:rPr lang="ja-JP" altLang="en-US" sz="2400" dirty="0">
                <a:ea typeface="ＭＳ Ｐゴシック" charset="-128"/>
              </a:rPr>
              <a:t>のブロックになっている街路がある．</a:t>
            </a:r>
            <a:br>
              <a:rPr lang="ja-JP" altLang="en-US" sz="2400" dirty="0">
                <a:ea typeface="ＭＳ Ｐゴシック" charset="-128"/>
              </a:rPr>
            </a:br>
            <a:r>
              <a:rPr lang="ja-JP" altLang="en-US" sz="2400" dirty="0">
                <a:ea typeface="ＭＳ Ｐゴシック" charset="-128"/>
              </a:rPr>
              <a:t>郵便配達人はこの上の</a:t>
            </a:r>
            <a:r>
              <a:rPr lang="en-US" altLang="ja-JP" sz="2400" dirty="0">
                <a:ea typeface="ＭＳ Ｐゴシック" charset="-128"/>
              </a:rPr>
              <a:t>1</a:t>
            </a:r>
            <a:r>
              <a:rPr lang="ja-JP" altLang="en-US" sz="2400" dirty="0">
                <a:ea typeface="ＭＳ Ｐゴシック" charset="-128"/>
              </a:rPr>
              <a:t>点</a:t>
            </a:r>
            <a:r>
              <a:rPr lang="en-US" altLang="ja-JP" sz="2400" dirty="0">
                <a:ea typeface="ＭＳ Ｐゴシック" charset="-128"/>
              </a:rPr>
              <a:t>P</a:t>
            </a:r>
            <a:r>
              <a:rPr lang="ja-JP" altLang="en-US" sz="2400" dirty="0">
                <a:ea typeface="ＭＳ Ｐゴシック" charset="-128"/>
              </a:rPr>
              <a:t>から出発し，</a:t>
            </a:r>
            <a:endParaRPr lang="en-US" altLang="ja-JP" sz="2400" dirty="0">
              <a:ea typeface="ＭＳ Ｐゴシック" charset="-128"/>
            </a:endParaRPr>
          </a:p>
          <a:p>
            <a:pPr>
              <a:defRPr/>
            </a:pPr>
            <a:r>
              <a:rPr lang="ja-JP" altLang="en-US" sz="2400" dirty="0">
                <a:ea typeface="ＭＳ Ｐゴシック" charset="-128"/>
              </a:rPr>
              <a:t>全ての道を通って</a:t>
            </a:r>
            <a:r>
              <a:rPr lang="en-US" altLang="ja-JP" sz="2400" dirty="0">
                <a:ea typeface="ＭＳ Ｐゴシック" charset="-128"/>
              </a:rPr>
              <a:t>P</a:t>
            </a:r>
            <a:r>
              <a:rPr lang="ja-JP" altLang="en-US" sz="2400" dirty="0">
                <a:ea typeface="ＭＳ Ｐゴシック" charset="-128"/>
              </a:rPr>
              <a:t>に戻ってこなければならない．</a:t>
            </a:r>
            <a:br>
              <a:rPr lang="ja-JP" altLang="en-US" sz="2400" dirty="0">
                <a:ea typeface="ＭＳ Ｐゴシック" charset="-128"/>
              </a:rPr>
            </a:br>
            <a:r>
              <a:rPr lang="ja-JP" altLang="en-US" sz="2400" dirty="0">
                <a:ea typeface="ＭＳ Ｐゴシック" charset="-128"/>
              </a:rPr>
              <a:t>同じ道を何回通ってもかまわないが，</a:t>
            </a:r>
            <a:endParaRPr lang="en-US" altLang="ja-JP" sz="2400" dirty="0">
              <a:ea typeface="ＭＳ Ｐゴシック" charset="-128"/>
            </a:endParaRPr>
          </a:p>
          <a:p>
            <a:pPr>
              <a:defRPr/>
            </a:pPr>
            <a:r>
              <a:rPr lang="ja-JP" altLang="en-US" sz="2400" dirty="0">
                <a:ea typeface="ＭＳ Ｐゴシック" charset="-128"/>
              </a:rPr>
              <a:t>郵便配達人としては，当然、最短で回りたい．</a:t>
            </a:r>
            <a:br>
              <a:rPr lang="ja-JP" altLang="en-US" sz="2400" dirty="0">
                <a:ea typeface="ＭＳ Ｐゴシック" charset="-128"/>
              </a:rPr>
            </a:br>
            <a:r>
              <a:rPr lang="ja-JP" altLang="en-US" sz="2400" dirty="0">
                <a:ea typeface="ＭＳ Ｐゴシック" charset="-128"/>
              </a:rPr>
              <a:t>ブロックの</a:t>
            </a:r>
            <a:r>
              <a:rPr lang="en-US" altLang="ja-JP" sz="2400" dirty="0">
                <a:ea typeface="ＭＳ Ｐゴシック" charset="-128"/>
              </a:rPr>
              <a:t>1</a:t>
            </a:r>
            <a:r>
              <a:rPr lang="ja-JP" altLang="en-US" sz="2400" dirty="0">
                <a:ea typeface="ＭＳ Ｐゴシック" charset="-128"/>
              </a:rPr>
              <a:t>辺の長さを</a:t>
            </a:r>
            <a:r>
              <a:rPr lang="en-US" altLang="ja-JP" sz="2400" dirty="0">
                <a:ea typeface="ＭＳ Ｐゴシック" charset="-128"/>
              </a:rPr>
              <a:t>1</a:t>
            </a:r>
            <a:r>
              <a:rPr lang="ja-JP" altLang="en-US" sz="2400" dirty="0">
                <a:ea typeface="ＭＳ Ｐゴシック" charset="-128"/>
              </a:rPr>
              <a:t>とすると，</a:t>
            </a:r>
            <a:endParaRPr lang="en-US" altLang="ja-JP" sz="2400" dirty="0">
              <a:ea typeface="ＭＳ Ｐゴシック" charset="-128"/>
            </a:endParaRPr>
          </a:p>
          <a:p>
            <a:pPr>
              <a:defRPr/>
            </a:pPr>
            <a:r>
              <a:rPr lang="ja-JP" altLang="en-US" sz="2400" dirty="0">
                <a:ea typeface="ＭＳ Ｐゴシック" charset="-128"/>
              </a:rPr>
              <a:t>最短経路の長さは、いくつになるか？</a:t>
            </a:r>
            <a:endParaRPr lang="en-US" altLang="ja-JP" sz="2400" dirty="0">
              <a:ea typeface="ＭＳ Ｐゴシック" charset="-128"/>
            </a:endParaRPr>
          </a:p>
          <a:p>
            <a:pPr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ea typeface="ＭＳ Ｐゴシック" charset="-128"/>
              </a:rPr>
              <a:t>「たけしのコマネチ大学数学科」より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9700" y="4005263"/>
            <a:ext cx="2736850" cy="259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72100" y="4157663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150" y="4981575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1150" y="5805488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182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37288" y="4973638"/>
            <a:ext cx="638175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235700" y="5797550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0818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100888" y="4973638"/>
            <a:ext cx="639762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100888" y="5797550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9215" name="テキスト ボックス 16"/>
          <p:cNvSpPr txBox="1">
            <a:spLocks noChangeArrowheads="1"/>
          </p:cNvSpPr>
          <p:nvPr/>
        </p:nvSpPr>
        <p:spPr bwMode="auto">
          <a:xfrm>
            <a:off x="5940425" y="4652963"/>
            <a:ext cx="328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</p:spTree>
  </p:cSld>
  <p:clrMapOvr>
    <a:masterClrMapping/>
  </p:clrMapOvr>
  <p:transition advTm="14149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</a:rPr>
              <a:t>                                              左のグラフはハミルトングラフではない</a:t>
            </a: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</a:t>
            </a:r>
            <a:r>
              <a:rPr lang="ja-JP" altLang="en-US" sz="2400" dirty="0">
                <a:latin typeface="Calibri" pitchFamily="34" charset="0"/>
                <a:ea typeface="+mn-ea"/>
              </a:rPr>
              <a:t>∵</a:t>
            </a:r>
            <a:r>
              <a:rPr lang="en-US" altLang="ja-JP" sz="2400" dirty="0">
                <a:latin typeface="Calibri" pitchFamily="34" charset="0"/>
                <a:ea typeface="+mn-ea"/>
              </a:rPr>
              <a:t> k(G-{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u,v,w</a:t>
            </a:r>
            <a:r>
              <a:rPr lang="en-US" altLang="ja-JP" sz="2400" dirty="0">
                <a:latin typeface="Calibri" pitchFamily="34" charset="0"/>
                <a:ea typeface="+mn-ea"/>
              </a:rPr>
              <a:t>})=5, |{</a:t>
            </a:r>
            <a:r>
              <a:rPr lang="en-US" altLang="ja-JP" sz="2400" dirty="0" err="1">
                <a:latin typeface="Calibri" pitchFamily="34" charset="0"/>
                <a:ea typeface="+mn-ea"/>
              </a:rPr>
              <a:t>u,v,w</a:t>
            </a:r>
            <a:r>
              <a:rPr lang="en-US" altLang="ja-JP" sz="2400" dirty="0">
                <a:latin typeface="Calibri" pitchFamily="34" charset="0"/>
                <a:ea typeface="+mn-ea"/>
              </a:rPr>
              <a:t>}|=3 </a:t>
            </a:r>
            <a:r>
              <a:rPr lang="ja-JP" altLang="en-US" sz="2400" dirty="0">
                <a:latin typeface="Calibri" pitchFamily="34" charset="0"/>
                <a:ea typeface="+mn-ea"/>
              </a:rPr>
              <a:t>より，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 　　ある空ではない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S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⊆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V(G)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に対して，</a:t>
            </a:r>
            <a:endParaRPr lang="en-US" altLang="ja-JP" sz="2400" dirty="0">
              <a:latin typeface="Calibri" pitchFamily="34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                                              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　　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k(G-S) &gt;|S|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となるので</a:t>
            </a:r>
            <a:endParaRPr lang="en-US" altLang="ja-JP" sz="2400" dirty="0">
              <a:latin typeface="Calibri" pitchFamily="34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250825" y="2781300"/>
            <a:ext cx="1008063" cy="36036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24" name="直線コネクタ 23"/>
          <p:cNvCxnSpPr/>
          <p:nvPr/>
        </p:nvCxnSpPr>
        <p:spPr bwMode="auto">
          <a:xfrm flipV="1">
            <a:off x="334963" y="4181475"/>
            <a:ext cx="1042987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 bwMode="auto">
          <a:xfrm>
            <a:off x="1377950" y="4181475"/>
            <a:ext cx="1000125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直線コネクタ 41"/>
          <p:cNvCxnSpPr>
            <a:endCxn id="50" idx="0"/>
          </p:cNvCxnSpPr>
          <p:nvPr/>
        </p:nvCxnSpPr>
        <p:spPr bwMode="auto">
          <a:xfrm rot="5400000">
            <a:off x="-146050" y="5248276"/>
            <a:ext cx="9620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 bwMode="auto">
          <a:xfrm>
            <a:off x="334963" y="5813425"/>
            <a:ext cx="1042987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 bwMode="auto">
          <a:xfrm flipV="1">
            <a:off x="1377950" y="5813425"/>
            <a:ext cx="1000125" cy="5857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 bwMode="auto">
          <a:xfrm rot="5400000">
            <a:off x="1855787" y="5291138"/>
            <a:ext cx="104457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 bwMode="auto">
          <a:xfrm>
            <a:off x="1295400" y="4097338"/>
            <a:ext cx="165100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9" name="円/楕円 48"/>
          <p:cNvSpPr/>
          <p:nvPr/>
        </p:nvSpPr>
        <p:spPr bwMode="auto">
          <a:xfrm>
            <a:off x="2295525" y="4683125"/>
            <a:ext cx="166688" cy="1666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0" name="円/楕円 49"/>
          <p:cNvSpPr/>
          <p:nvPr/>
        </p:nvSpPr>
        <p:spPr bwMode="auto">
          <a:xfrm>
            <a:off x="250825" y="5729288"/>
            <a:ext cx="168275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1" name="円/楕円 50"/>
          <p:cNvSpPr/>
          <p:nvPr/>
        </p:nvSpPr>
        <p:spPr bwMode="auto">
          <a:xfrm>
            <a:off x="1295400" y="6316663"/>
            <a:ext cx="165100" cy="16668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52" name="円/楕円 51"/>
          <p:cNvSpPr/>
          <p:nvPr/>
        </p:nvSpPr>
        <p:spPr bwMode="auto">
          <a:xfrm>
            <a:off x="2295525" y="5729288"/>
            <a:ext cx="166688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53" name="直線コネクタ 52"/>
          <p:cNvCxnSpPr>
            <a:endCxn id="67" idx="5"/>
          </p:cNvCxnSpPr>
          <p:nvPr/>
        </p:nvCxnSpPr>
        <p:spPr bwMode="auto">
          <a:xfrm>
            <a:off x="319088" y="4757738"/>
            <a:ext cx="722312" cy="5905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4033" name="テキスト ボックス 53"/>
          <p:cNvSpPr txBox="1">
            <a:spLocks noChangeArrowheads="1"/>
          </p:cNvSpPr>
          <p:nvPr/>
        </p:nvSpPr>
        <p:spPr bwMode="auto">
          <a:xfrm>
            <a:off x="-3175" y="4354513"/>
            <a:ext cx="355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u</a:t>
            </a:r>
            <a:endParaRPr lang="ja-JP" altLang="en-US" sz="2400"/>
          </a:p>
        </p:txBody>
      </p:sp>
      <p:sp>
        <p:nvSpPr>
          <p:cNvPr id="214034" name="テキスト ボックス 56"/>
          <p:cNvSpPr txBox="1">
            <a:spLocks noChangeArrowheads="1"/>
          </p:cNvSpPr>
          <p:nvPr/>
        </p:nvSpPr>
        <p:spPr bwMode="auto">
          <a:xfrm>
            <a:off x="1187450" y="6381750"/>
            <a:ext cx="4079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w</a:t>
            </a:r>
            <a:endParaRPr lang="ja-JP" altLang="en-US" sz="2400"/>
          </a:p>
        </p:txBody>
      </p:sp>
      <p:sp>
        <p:nvSpPr>
          <p:cNvPr id="67" name="円/楕円 66"/>
          <p:cNvSpPr/>
          <p:nvPr/>
        </p:nvSpPr>
        <p:spPr bwMode="auto">
          <a:xfrm>
            <a:off x="900113" y="5205413"/>
            <a:ext cx="166687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8" name="円/楕円 67"/>
          <p:cNvSpPr/>
          <p:nvPr/>
        </p:nvSpPr>
        <p:spPr bwMode="auto">
          <a:xfrm>
            <a:off x="1619250" y="5205413"/>
            <a:ext cx="166688" cy="1682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70" name="直線コネクタ 69"/>
          <p:cNvCxnSpPr>
            <a:endCxn id="49" idx="3"/>
          </p:cNvCxnSpPr>
          <p:nvPr/>
        </p:nvCxnSpPr>
        <p:spPr bwMode="auto">
          <a:xfrm flipV="1">
            <a:off x="1706563" y="4826000"/>
            <a:ext cx="614362" cy="4746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/>
          <p:cNvCxnSpPr>
            <a:endCxn id="49" idx="2"/>
          </p:cNvCxnSpPr>
          <p:nvPr/>
        </p:nvCxnSpPr>
        <p:spPr bwMode="auto">
          <a:xfrm flipV="1">
            <a:off x="992188" y="4767263"/>
            <a:ext cx="1303337" cy="5191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endCxn id="68" idx="1"/>
          </p:cNvCxnSpPr>
          <p:nvPr/>
        </p:nvCxnSpPr>
        <p:spPr bwMode="auto">
          <a:xfrm>
            <a:off x="355600" y="4759325"/>
            <a:ext cx="1289050" cy="4699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endCxn id="51" idx="1"/>
          </p:cNvCxnSpPr>
          <p:nvPr/>
        </p:nvCxnSpPr>
        <p:spPr bwMode="auto">
          <a:xfrm rot="16200000" flipH="1">
            <a:off x="627063" y="5648325"/>
            <a:ext cx="1050925" cy="3333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/>
          <p:cNvCxnSpPr/>
          <p:nvPr/>
        </p:nvCxnSpPr>
        <p:spPr bwMode="auto">
          <a:xfrm rot="5400000">
            <a:off x="1057275" y="5661025"/>
            <a:ext cx="993775" cy="3016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4042" name="テキスト ボックス 79"/>
          <p:cNvSpPr txBox="1">
            <a:spLocks noChangeArrowheads="1"/>
          </p:cNvSpPr>
          <p:nvPr/>
        </p:nvSpPr>
        <p:spPr bwMode="auto">
          <a:xfrm>
            <a:off x="2363788" y="4406900"/>
            <a:ext cx="339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/>
              <a:t>v</a:t>
            </a:r>
            <a:endParaRPr lang="ja-JP" altLang="en-US" sz="2400"/>
          </a:p>
        </p:txBody>
      </p:sp>
      <p:sp>
        <p:nvSpPr>
          <p:cNvPr id="47" name="円/楕円 46"/>
          <p:cNvSpPr/>
          <p:nvPr/>
        </p:nvSpPr>
        <p:spPr bwMode="auto">
          <a:xfrm>
            <a:off x="250825" y="4683125"/>
            <a:ext cx="168275" cy="16668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 useBgFill="1">
        <p:nvSpPr>
          <p:cNvPr id="31" name="角丸四角形 30"/>
          <p:cNvSpPr/>
          <p:nvPr/>
        </p:nvSpPr>
        <p:spPr>
          <a:xfrm>
            <a:off x="250825" y="1844675"/>
            <a:ext cx="590550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 bwMode="auto">
          <a:xfrm>
            <a:off x="96838" y="1916113"/>
            <a:ext cx="9299575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グラフ</a:t>
            </a:r>
            <a:r>
              <a:rPr lang="en-US" altLang="ja-JP" sz="2400" dirty="0">
                <a:latin typeface="Calibri" pitchFamily="34" charset="0"/>
                <a:ea typeface="+mn-ea"/>
              </a:rPr>
              <a:t>G</a:t>
            </a:r>
            <a:r>
              <a:rPr lang="ja-JP" altLang="en-US" sz="2400" dirty="0">
                <a:latin typeface="Calibri" pitchFamily="34" charset="0"/>
                <a:ea typeface="+mn-ea"/>
              </a:rPr>
              <a:t>がハミルトングラフ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+mn-ea"/>
              </a:rPr>
              <a:t>S</a:t>
            </a:r>
            <a:r>
              <a:rPr lang="ja-JP" altLang="en-US" sz="2400" dirty="0">
                <a:latin typeface="Calibri" pitchFamily="34" charset="0"/>
                <a:ea typeface="+mn-ea"/>
              </a:rPr>
              <a:t>⊆</a:t>
            </a:r>
            <a:r>
              <a:rPr lang="en-US" altLang="ja-JP" sz="2400" dirty="0">
                <a:latin typeface="Calibri" pitchFamily="34" charset="0"/>
                <a:ea typeface="+mn-ea"/>
              </a:rPr>
              <a:t>V(G)</a:t>
            </a:r>
            <a:r>
              <a:rPr lang="ja-JP" altLang="en-US" sz="2400" dirty="0">
                <a:latin typeface="Calibri" pitchFamily="34" charset="0"/>
                <a:ea typeface="+mn-ea"/>
              </a:rPr>
              <a:t>に対して，</a:t>
            </a:r>
            <a:r>
              <a:rPr lang="en-US" altLang="ja-JP" sz="2400" dirty="0">
                <a:latin typeface="Calibri" pitchFamily="34" charset="0"/>
                <a:ea typeface="+mn-ea"/>
              </a:rPr>
              <a:t>k(G-S) </a:t>
            </a:r>
            <a:r>
              <a:rPr lang="ja-JP" altLang="en-US" sz="2400" dirty="0">
                <a:latin typeface="Calibri" pitchFamily="34" charset="0"/>
                <a:ea typeface="+mn-ea"/>
              </a:rPr>
              <a:t>≦</a:t>
            </a:r>
            <a:r>
              <a:rPr lang="en-US" altLang="ja-JP" sz="2400" dirty="0">
                <a:latin typeface="Calibri" pitchFamily="34" charset="0"/>
                <a:ea typeface="+mn-ea"/>
              </a:rPr>
              <a:t>|S|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                                             </a:t>
            </a:r>
            <a:r>
              <a:rPr lang="ja-JP" altLang="en-US" sz="2400" dirty="0">
                <a:latin typeface="Calibri" pitchFamily="34" charset="0"/>
                <a:ea typeface="+mn-ea"/>
              </a:rPr>
              <a:t>注意：</a:t>
            </a: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  <a:r>
              <a:rPr lang="ja-JP" altLang="en-US" sz="2400" dirty="0">
                <a:latin typeface="Calibri" pitchFamily="34" charset="0"/>
                <a:ea typeface="+mn-ea"/>
              </a:rPr>
              <a:t>逆は成立しない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 　　　　例えば左のグラフは，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 　　　　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空ではない任意の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S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⊆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V(G)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に対して，</a:t>
            </a:r>
            <a:endParaRPr lang="en-US" altLang="ja-JP" sz="2400" dirty="0">
              <a:latin typeface="Calibri" pitchFamily="34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　　　　　　　　　　　　　　　 　　　　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k(G-S) 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≦</a:t>
            </a:r>
            <a:r>
              <a:rPr lang="en-US" altLang="ja-JP" sz="2400" dirty="0">
                <a:latin typeface="Calibri" pitchFamily="34" charset="0"/>
                <a:ea typeface="ＭＳ Ｐゴシック" charset="-128"/>
              </a:rPr>
              <a:t>|S|</a:t>
            </a:r>
            <a:r>
              <a:rPr lang="ja-JP" altLang="en-US" sz="2400" dirty="0">
                <a:latin typeface="Calibri" pitchFamily="34" charset="0"/>
                <a:ea typeface="ＭＳ Ｐゴシック" charset="-128"/>
              </a:rPr>
              <a:t>となるが</a:t>
            </a:r>
            <a:endParaRPr lang="en-US" altLang="ja-JP" sz="2400" dirty="0">
              <a:latin typeface="Calibri" pitchFamily="34" charset="0"/>
              <a:ea typeface="ＭＳ Ｐゴシック" charset="-128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　　　　　　　　　　　　　　　　　　　ハミルトングラフではない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 </a:t>
            </a: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07950" y="2133600"/>
            <a:ext cx="8208963" cy="15827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右矢印 8"/>
          <p:cNvSpPr/>
          <p:nvPr/>
        </p:nvSpPr>
        <p:spPr>
          <a:xfrm>
            <a:off x="250825" y="2781300"/>
            <a:ext cx="1008063" cy="360363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215045" name="グループ化 72"/>
          <p:cNvGrpSpPr>
            <a:grpSpLocks/>
          </p:cNvGrpSpPr>
          <p:nvPr/>
        </p:nvGrpSpPr>
        <p:grpSpPr bwMode="auto">
          <a:xfrm>
            <a:off x="592138" y="3933825"/>
            <a:ext cx="2540000" cy="2403475"/>
            <a:chOff x="591518" y="4033190"/>
            <a:chExt cx="1532210" cy="1449942"/>
          </a:xfrm>
        </p:grpSpPr>
        <p:cxnSp>
          <p:nvCxnSpPr>
            <p:cNvPr id="30" name="直線コネクタ 29"/>
            <p:cNvCxnSpPr>
              <a:stCxn id="33" idx="2"/>
            </p:cNvCxnSpPr>
            <p:nvPr/>
          </p:nvCxnSpPr>
          <p:spPr bwMode="auto">
            <a:xfrm rot="10800000">
              <a:off x="921900" y="5415136"/>
              <a:ext cx="856122" cy="1053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線コネクタ 30"/>
            <p:cNvCxnSpPr/>
            <p:nvPr/>
          </p:nvCxnSpPr>
          <p:spPr bwMode="auto">
            <a:xfrm rot="16200000" flipH="1">
              <a:off x="380336" y="4867825"/>
              <a:ext cx="769025" cy="2643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円/楕円 32"/>
            <p:cNvSpPr/>
            <p:nvPr/>
          </p:nvSpPr>
          <p:spPr bwMode="auto">
            <a:xfrm>
              <a:off x="1778023" y="5367252"/>
              <a:ext cx="113958" cy="115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4" name="円/楕円 33"/>
            <p:cNvSpPr/>
            <p:nvPr/>
          </p:nvSpPr>
          <p:spPr bwMode="auto">
            <a:xfrm>
              <a:off x="856782" y="5362463"/>
              <a:ext cx="113958" cy="11492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5" name="円/楕円 34"/>
            <p:cNvSpPr/>
            <p:nvPr/>
          </p:nvSpPr>
          <p:spPr bwMode="auto">
            <a:xfrm>
              <a:off x="2008812" y="4593439"/>
              <a:ext cx="114916" cy="115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6" name="円/楕円 35"/>
            <p:cNvSpPr/>
            <p:nvPr/>
          </p:nvSpPr>
          <p:spPr bwMode="auto">
            <a:xfrm>
              <a:off x="591518" y="4593439"/>
              <a:ext cx="114916" cy="1158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37" name="円/楕円 36"/>
            <p:cNvSpPr/>
            <p:nvPr/>
          </p:nvSpPr>
          <p:spPr bwMode="auto">
            <a:xfrm>
              <a:off x="1283885" y="4033190"/>
              <a:ext cx="113958" cy="1158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38" name="直線コネクタ 37"/>
            <p:cNvCxnSpPr>
              <a:stCxn id="35" idx="0"/>
            </p:cNvCxnSpPr>
            <p:nvPr/>
          </p:nvCxnSpPr>
          <p:spPr bwMode="auto">
            <a:xfrm rot="16200000" flipH="1" flipV="1">
              <a:off x="1534281" y="4901343"/>
              <a:ext cx="839893" cy="2240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線コネクタ 38"/>
            <p:cNvCxnSpPr>
              <a:stCxn id="37" idx="7"/>
            </p:cNvCxnSpPr>
            <p:nvPr/>
          </p:nvCxnSpPr>
          <p:spPr bwMode="auto">
            <a:xfrm rot="16200000" flipH="1" flipV="1">
              <a:off x="716949" y="3987243"/>
              <a:ext cx="601429" cy="7278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>
              <a:stCxn id="35" idx="1"/>
            </p:cNvCxnSpPr>
            <p:nvPr/>
          </p:nvCxnSpPr>
          <p:spPr bwMode="auto">
            <a:xfrm rot="16200000" flipV="1">
              <a:off x="1426557" y="4011184"/>
              <a:ext cx="520983" cy="67800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円/楕円 40"/>
            <p:cNvSpPr/>
            <p:nvPr/>
          </p:nvSpPr>
          <p:spPr bwMode="auto">
            <a:xfrm>
              <a:off x="987019" y="4692080"/>
              <a:ext cx="114916" cy="1158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46" name="円/楕円 45"/>
            <p:cNvSpPr/>
            <p:nvPr/>
          </p:nvSpPr>
          <p:spPr bwMode="auto">
            <a:xfrm>
              <a:off x="1579793" y="4683462"/>
              <a:ext cx="114916" cy="11492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55" name="円/楕円 54"/>
            <p:cNvSpPr/>
            <p:nvPr/>
          </p:nvSpPr>
          <p:spPr bwMode="auto">
            <a:xfrm>
              <a:off x="1135453" y="5021526"/>
              <a:ext cx="113958" cy="1158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56" name="円/楕円 55"/>
            <p:cNvSpPr/>
            <p:nvPr/>
          </p:nvSpPr>
          <p:spPr bwMode="auto">
            <a:xfrm>
              <a:off x="1481157" y="5021526"/>
              <a:ext cx="114916" cy="1158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58" name="円/楕円 57"/>
            <p:cNvSpPr/>
            <p:nvPr/>
          </p:nvSpPr>
          <p:spPr bwMode="auto">
            <a:xfrm>
              <a:off x="1283885" y="4446912"/>
              <a:ext cx="113958" cy="11588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59" name="直線コネクタ 58"/>
            <p:cNvCxnSpPr>
              <a:stCxn id="46" idx="2"/>
            </p:cNvCxnSpPr>
            <p:nvPr/>
          </p:nvCxnSpPr>
          <p:spPr bwMode="auto">
            <a:xfrm rot="10800000" flipV="1">
              <a:off x="1059799" y="4740923"/>
              <a:ext cx="519994" cy="95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 bwMode="auto">
            <a:xfrm rot="5400000">
              <a:off x="998495" y="4754335"/>
              <a:ext cx="515237" cy="1321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41" idx="5"/>
            </p:cNvCxnSpPr>
            <p:nvPr/>
          </p:nvCxnSpPr>
          <p:spPr bwMode="auto">
            <a:xfrm rot="16200000" flipH="1">
              <a:off x="1176144" y="4699277"/>
              <a:ext cx="278687" cy="46157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endCxn id="56" idx="0"/>
            </p:cNvCxnSpPr>
            <p:nvPr/>
          </p:nvCxnSpPr>
          <p:spPr bwMode="auto">
            <a:xfrm rot="16200000" flipH="1">
              <a:off x="1187628" y="4670538"/>
              <a:ext cx="508533" cy="19344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>
              <a:endCxn id="55" idx="7"/>
            </p:cNvCxnSpPr>
            <p:nvPr/>
          </p:nvCxnSpPr>
          <p:spPr bwMode="auto">
            <a:xfrm rot="10800000" flipV="1">
              <a:off x="1233131" y="4739965"/>
              <a:ext cx="408908" cy="29879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>
              <a:endCxn id="58" idx="0"/>
            </p:cNvCxnSpPr>
            <p:nvPr/>
          </p:nvCxnSpPr>
          <p:spPr bwMode="auto">
            <a:xfrm rot="5400000">
              <a:off x="1171354" y="4268303"/>
              <a:ext cx="347641" cy="95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>
              <a:stCxn id="55" idx="3"/>
            </p:cNvCxnSpPr>
            <p:nvPr/>
          </p:nvCxnSpPr>
          <p:spPr bwMode="auto">
            <a:xfrm rot="5400000">
              <a:off x="896036" y="5148906"/>
              <a:ext cx="284433" cy="22695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直線コネクタ 65"/>
            <p:cNvCxnSpPr>
              <a:stCxn id="56" idx="5"/>
            </p:cNvCxnSpPr>
            <p:nvPr/>
          </p:nvCxnSpPr>
          <p:spPr bwMode="auto">
            <a:xfrm rot="16200000" flipH="1">
              <a:off x="1559195" y="5139808"/>
              <a:ext cx="301672" cy="26239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直線コネクタ 68"/>
            <p:cNvCxnSpPr>
              <a:endCxn id="35" idx="2"/>
            </p:cNvCxnSpPr>
            <p:nvPr/>
          </p:nvCxnSpPr>
          <p:spPr bwMode="auto">
            <a:xfrm flipV="1">
              <a:off x="1646828" y="4650900"/>
              <a:ext cx="361985" cy="909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1" name="直線コネクタ 70"/>
            <p:cNvCxnSpPr>
              <a:endCxn id="41" idx="2"/>
            </p:cNvCxnSpPr>
            <p:nvPr/>
          </p:nvCxnSpPr>
          <p:spPr bwMode="auto">
            <a:xfrm>
              <a:off x="665255" y="4647069"/>
              <a:ext cx="321764" cy="10343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2.2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ハミルトン閉路問題</a:t>
            </a:r>
          </a:p>
        </p:txBody>
      </p:sp>
      <p:sp useBgFill="1">
        <p:nvSpPr>
          <p:cNvPr id="43" name="角丸四角形 42"/>
          <p:cNvSpPr/>
          <p:nvPr/>
        </p:nvSpPr>
        <p:spPr>
          <a:xfrm>
            <a:off x="250825" y="1844675"/>
            <a:ext cx="590550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ハミルトングラフであるための必要条件の例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Tm="14149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提出課題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2133600"/>
            <a:ext cx="8640763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</p:txBody>
      </p:sp>
      <p:sp>
        <p:nvSpPr>
          <p:cNvPr id="25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6868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 bwMode="auto">
          <a:xfrm>
            <a:off x="457200" y="1935163"/>
            <a:ext cx="8686800" cy="53641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79388" y="2205038"/>
            <a:ext cx="8713787" cy="396081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6072" name="テキスト ボックス 83"/>
          <p:cNvSpPr txBox="1">
            <a:spLocks noChangeArrowheads="1"/>
          </p:cNvSpPr>
          <p:nvPr/>
        </p:nvSpPr>
        <p:spPr bwMode="auto">
          <a:xfrm>
            <a:off x="339725" y="2492375"/>
            <a:ext cx="3788217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400" dirty="0"/>
              <a:t>課題</a:t>
            </a:r>
            <a:r>
              <a:rPr lang="en-US" altLang="ja-JP" sz="2400" dirty="0"/>
              <a:t>4</a:t>
            </a:r>
            <a:r>
              <a:rPr lang="ja-JP" altLang="en-US" sz="2400" dirty="0"/>
              <a:t>－</a:t>
            </a:r>
            <a:r>
              <a:rPr lang="en-US" altLang="ja-JP" sz="2400" dirty="0"/>
              <a:t>1</a:t>
            </a:r>
          </a:p>
          <a:p>
            <a:endParaRPr lang="en-US" altLang="ja-JP" sz="2400" dirty="0"/>
          </a:p>
          <a:p>
            <a:r>
              <a:rPr lang="ja-JP" altLang="en-US" sz="2400" dirty="0"/>
              <a:t>教科書　</a:t>
            </a:r>
            <a:r>
              <a:rPr lang="en-US" altLang="ja-JP" sz="2400" dirty="0"/>
              <a:t>P.37</a:t>
            </a:r>
            <a:r>
              <a:rPr lang="ja-JP" altLang="en-US" sz="2400" dirty="0"/>
              <a:t>　問 </a:t>
            </a:r>
            <a:r>
              <a:rPr lang="en-US" altLang="ja-JP" sz="2400" dirty="0"/>
              <a:t>2.6</a:t>
            </a:r>
            <a:r>
              <a:rPr lang="ja-JP" altLang="en-US" sz="2400" dirty="0"/>
              <a:t>の</a:t>
            </a:r>
            <a:r>
              <a:rPr lang="en-US" altLang="ja-JP" sz="2400" dirty="0"/>
              <a:t>H</a:t>
            </a:r>
          </a:p>
          <a:p>
            <a:r>
              <a:rPr lang="ja-JP" altLang="en-US" sz="2400" dirty="0"/>
              <a:t>（解答の書き方は自由です）</a:t>
            </a:r>
            <a:endParaRPr lang="en-US" altLang="ja-JP" sz="2400" dirty="0"/>
          </a:p>
          <a:p>
            <a:r>
              <a:rPr lang="en-US" altLang="ja-JP" sz="2400" dirty="0"/>
              <a:t>         </a:t>
            </a:r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en-US" altLang="ja-JP" sz="2400" dirty="0"/>
              <a:t>          </a:t>
            </a:r>
          </a:p>
        </p:txBody>
      </p:sp>
    </p:spTree>
  </p:cSld>
  <p:clrMapOvr>
    <a:masterClrMapping/>
  </p:clrMapOvr>
  <p:transition advTm="14149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提出課題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2133600"/>
            <a:ext cx="8640763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</p:txBody>
      </p:sp>
      <p:sp>
        <p:nvSpPr>
          <p:cNvPr id="25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6868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 bwMode="auto">
          <a:xfrm>
            <a:off x="457200" y="1935163"/>
            <a:ext cx="8686800" cy="53641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79388" y="2205038"/>
            <a:ext cx="8713787" cy="396081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3656" name="テキスト ボックス 83"/>
          <p:cNvSpPr txBox="1">
            <a:spLocks noChangeArrowheads="1"/>
          </p:cNvSpPr>
          <p:nvPr/>
        </p:nvSpPr>
        <p:spPr bwMode="auto">
          <a:xfrm>
            <a:off x="339725" y="2492375"/>
            <a:ext cx="801693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/>
              <a:t>n×n</a:t>
            </a:r>
            <a:r>
              <a:rPr lang="ja-JP" altLang="en-US" sz="2400" dirty="0"/>
              <a:t> のチェス盤上の全ての正方形をナイトが丁度</a:t>
            </a:r>
            <a:r>
              <a:rPr lang="en-US" altLang="ja-JP" sz="2400" dirty="0"/>
              <a:t>1</a:t>
            </a:r>
            <a:r>
              <a:rPr lang="ja-JP" altLang="en-US" sz="2400" dirty="0"/>
              <a:t>回ずつ</a:t>
            </a:r>
            <a:endParaRPr lang="en-US" altLang="ja-JP" sz="2400" dirty="0"/>
          </a:p>
          <a:p>
            <a:r>
              <a:rPr lang="ja-JP" altLang="en-US" sz="2400" dirty="0"/>
              <a:t>通って出発点に戻ることが可能かどうかを考える問題．</a:t>
            </a:r>
            <a:endParaRPr lang="en-US" altLang="ja-JP" sz="2400" dirty="0"/>
          </a:p>
          <a:p>
            <a:r>
              <a:rPr lang="ja-JP" altLang="en-US" sz="2400" dirty="0"/>
              <a:t>　　　　　　　　　　　　　　</a:t>
            </a:r>
            <a:endParaRPr lang="en-US" altLang="ja-JP" sz="2400" dirty="0"/>
          </a:p>
          <a:p>
            <a:pPr marL="457200" indent="-457200"/>
            <a:r>
              <a:rPr lang="ja-JP" altLang="en-US" sz="2400" dirty="0"/>
              <a:t>　　　　　　　　</a:t>
            </a:r>
            <a:r>
              <a:rPr lang="en-US" altLang="ja-JP" sz="2400" dirty="0"/>
              <a:t>knight</a:t>
            </a:r>
            <a:r>
              <a:rPr lang="ja-JP" altLang="en-US" sz="2400" dirty="0"/>
              <a:t>の動かし方：</a:t>
            </a:r>
            <a:endParaRPr lang="en-US" altLang="ja-JP" sz="2400" dirty="0"/>
          </a:p>
          <a:p>
            <a:pPr marL="457200" indent="-457200"/>
            <a:r>
              <a:rPr lang="ja-JP" altLang="en-US" sz="2400" dirty="0"/>
              <a:t>　　　　　　　　左図において</a:t>
            </a:r>
            <a:endParaRPr lang="en-US" altLang="ja-JP" sz="2400" dirty="0"/>
          </a:p>
          <a:p>
            <a:pPr marL="457200" indent="-457200"/>
            <a:r>
              <a:rPr lang="ja-JP" altLang="en-US" sz="2400" dirty="0"/>
              <a:t>　　　　　　　　赤丸の位置から移動できる位置は青丸の位置</a:t>
            </a:r>
            <a:endParaRPr lang="en-US" altLang="ja-JP" sz="2400" dirty="0"/>
          </a:p>
          <a:p>
            <a:pPr marL="457200" indent="-457200"/>
            <a:endParaRPr lang="en-US" altLang="ja-JP" sz="2400" dirty="0"/>
          </a:p>
          <a:p>
            <a:pPr marL="457200" indent="-457200"/>
            <a:r>
              <a:rPr lang="ja-JP" altLang="en-US" sz="2400" dirty="0"/>
              <a:t>提出課題：</a:t>
            </a:r>
            <a:r>
              <a:rPr lang="en-US" altLang="ja-JP" sz="2400" dirty="0"/>
              <a:t>n = 4</a:t>
            </a:r>
            <a:r>
              <a:rPr lang="ja-JP" altLang="en-US" sz="2400" dirty="0"/>
              <a:t>の場合を考えよ．可能ならば道順を書き，</a:t>
            </a:r>
            <a:endParaRPr lang="en-US" altLang="ja-JP" sz="2400" dirty="0"/>
          </a:p>
          <a:p>
            <a:pPr marL="457200" indent="-457200"/>
            <a:r>
              <a:rPr lang="en-US" altLang="ja-JP" sz="2400" dirty="0"/>
              <a:t>                </a:t>
            </a:r>
            <a:r>
              <a:rPr lang="ja-JP" altLang="en-US" sz="2400" dirty="0"/>
              <a:t>不可能ならば理由を述べよ</a:t>
            </a:r>
            <a:r>
              <a:rPr lang="en-US" altLang="ja-JP" sz="2400" dirty="0"/>
              <a:t>.  </a:t>
            </a:r>
          </a:p>
          <a:p>
            <a:pPr marL="457200" indent="-457200"/>
            <a:endParaRPr lang="en-US" altLang="ja-JP" sz="2400" dirty="0"/>
          </a:p>
          <a:p>
            <a:pPr marL="457200" indent="-457200">
              <a:buAutoNum type="arabicParenBoth"/>
            </a:pPr>
            <a:endParaRPr lang="en-US" altLang="ja-JP" sz="2400" dirty="0"/>
          </a:p>
          <a:p>
            <a:pPr marL="457200" indent="-457200">
              <a:buAutoNum type="arabicParenBoth"/>
            </a:pPr>
            <a:endParaRPr lang="en-US" altLang="ja-JP" sz="2400" dirty="0"/>
          </a:p>
          <a:p>
            <a:endParaRPr lang="en-US" altLang="ja-JP" sz="2400" dirty="0"/>
          </a:p>
        </p:txBody>
      </p:sp>
      <p:sp useBgFill="1">
        <p:nvSpPr>
          <p:cNvPr id="9" name="角丸四角形 8"/>
          <p:cNvSpPr/>
          <p:nvPr/>
        </p:nvSpPr>
        <p:spPr>
          <a:xfrm>
            <a:off x="684287" y="1916063"/>
            <a:ext cx="3887713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>
                <a:latin typeface="Calibri" pitchFamily="34" charset="0"/>
              </a:rPr>
              <a:t>R</a:t>
            </a:r>
            <a:r>
              <a:rPr lang="ja-JP" altLang="en-US" sz="2400" dirty="0">
                <a:latin typeface="Calibri" pitchFamily="34" charset="0"/>
              </a:rPr>
              <a:t>包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64084" y="1925315"/>
            <a:ext cx="4383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課題</a:t>
            </a:r>
            <a:r>
              <a:rPr lang="en-US" altLang="ja-JP" sz="2400" dirty="0">
                <a:latin typeface="Calibri" pitchFamily="34" charset="0"/>
              </a:rPr>
              <a:t>4</a:t>
            </a:r>
            <a:r>
              <a:rPr lang="ja-JP" altLang="en-US" sz="2400" dirty="0">
                <a:latin typeface="Calibri" pitchFamily="34" charset="0"/>
              </a:rPr>
              <a:t>－</a:t>
            </a:r>
            <a:r>
              <a:rPr lang="en-US" altLang="ja-JP" sz="2400" dirty="0">
                <a:latin typeface="Calibri" pitchFamily="34" charset="0"/>
              </a:rPr>
              <a:t>2</a:t>
            </a:r>
            <a:r>
              <a:rPr lang="ja-JP" altLang="en-US" sz="2400" dirty="0">
                <a:latin typeface="Calibri" pitchFamily="34" charset="0"/>
              </a:rPr>
              <a:t>　</a:t>
            </a:r>
            <a:r>
              <a:rPr lang="en-US" altLang="ja-JP" sz="2400" dirty="0">
                <a:latin typeface="Calibri" pitchFamily="34" charset="0"/>
              </a:rPr>
              <a:t>knight  tour </a:t>
            </a:r>
            <a:r>
              <a:rPr lang="ja-JP" altLang="en-US" sz="2400" dirty="0">
                <a:latin typeface="Calibri" pitchFamily="34" charset="0"/>
              </a:rPr>
              <a:t>問題</a:t>
            </a:r>
            <a:endParaRPr lang="ja-JP" altLang="en-US" sz="2400" dirty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539552" y="3429000"/>
            <a:ext cx="1296144" cy="1296144"/>
            <a:chOff x="6012160" y="3429000"/>
            <a:chExt cx="2700300" cy="2700300"/>
          </a:xfrm>
        </p:grpSpPr>
        <p:sp>
          <p:nvSpPr>
            <p:cNvPr id="14" name="正方形/長方形 13"/>
            <p:cNvSpPr/>
            <p:nvPr/>
          </p:nvSpPr>
          <p:spPr>
            <a:xfrm>
              <a:off x="601216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01216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01216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601216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55222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655222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655222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655222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709228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09228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09228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709228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63234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763234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763234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763234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817240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817240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817240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817240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601216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6552220" y="558924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709228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7632340" y="558924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817240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6" name="円/楕円 45"/>
          <p:cNvSpPr/>
          <p:nvPr/>
        </p:nvSpPr>
        <p:spPr>
          <a:xfrm>
            <a:off x="1115616" y="4005064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円/楕円 46"/>
          <p:cNvSpPr/>
          <p:nvPr/>
        </p:nvSpPr>
        <p:spPr>
          <a:xfrm>
            <a:off x="852984" y="3488308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円/楕円 47"/>
          <p:cNvSpPr/>
          <p:nvPr/>
        </p:nvSpPr>
        <p:spPr>
          <a:xfrm>
            <a:off x="1371898" y="3488308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1626022" y="3750940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円/楕円 49"/>
          <p:cNvSpPr/>
          <p:nvPr/>
        </p:nvSpPr>
        <p:spPr>
          <a:xfrm>
            <a:off x="1626022" y="4267696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円/楕円 50"/>
          <p:cNvSpPr/>
          <p:nvPr/>
        </p:nvSpPr>
        <p:spPr>
          <a:xfrm>
            <a:off x="1365548" y="4521820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円/楕円 51"/>
          <p:cNvSpPr/>
          <p:nvPr/>
        </p:nvSpPr>
        <p:spPr>
          <a:xfrm>
            <a:off x="855142" y="4521820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592510" y="4259188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円/楕円 53"/>
          <p:cNvSpPr/>
          <p:nvPr/>
        </p:nvSpPr>
        <p:spPr>
          <a:xfrm>
            <a:off x="590352" y="3742432"/>
            <a:ext cx="144016" cy="144016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 advTm="14149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提出課題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2133600"/>
            <a:ext cx="8640763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</p:txBody>
      </p:sp>
      <p:sp>
        <p:nvSpPr>
          <p:cNvPr id="25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6868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 bwMode="auto">
          <a:xfrm>
            <a:off x="457200" y="1935163"/>
            <a:ext cx="8686800" cy="53641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79388" y="2205038"/>
            <a:ext cx="8713787" cy="417629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3656" name="テキスト ボックス 83"/>
          <p:cNvSpPr txBox="1">
            <a:spLocks noChangeArrowheads="1"/>
          </p:cNvSpPr>
          <p:nvPr/>
        </p:nvSpPr>
        <p:spPr bwMode="auto">
          <a:xfrm>
            <a:off x="339725" y="2492375"/>
            <a:ext cx="784862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/>
              <a:t>m×n</a:t>
            </a:r>
            <a:r>
              <a:rPr lang="ja-JP" altLang="en-US" sz="2400" dirty="0"/>
              <a:t> のチェス盤上の全ての正方形をナイトが丁度</a:t>
            </a:r>
            <a:r>
              <a:rPr lang="en-US" altLang="ja-JP" sz="2400" dirty="0"/>
              <a:t>1</a:t>
            </a:r>
            <a:r>
              <a:rPr lang="ja-JP" altLang="en-US" sz="2400" dirty="0"/>
              <a:t>回ずつ</a:t>
            </a:r>
            <a:endParaRPr lang="en-US" altLang="ja-JP" sz="2400" dirty="0"/>
          </a:p>
          <a:p>
            <a:r>
              <a:rPr lang="ja-JP" altLang="en-US" sz="2400" dirty="0"/>
              <a:t>通って出発点に戻ることが可能かどうかを考える（</a:t>
            </a:r>
            <a:r>
              <a:rPr lang="en-US" altLang="ja-JP" sz="2400" dirty="0"/>
              <a:t>m</a:t>
            </a:r>
            <a:r>
              <a:rPr lang="ja-JP" altLang="en-US" sz="2400" dirty="0"/>
              <a:t>≦</a:t>
            </a:r>
            <a:r>
              <a:rPr lang="en-US" altLang="ja-JP" sz="2400" dirty="0"/>
              <a:t>n</a:t>
            </a:r>
            <a:r>
              <a:rPr lang="ja-JP" altLang="en-US" sz="2400" dirty="0"/>
              <a:t>） ．</a:t>
            </a:r>
            <a:r>
              <a:rPr lang="en-US" altLang="ja-JP" sz="2400" dirty="0"/>
              <a:t> </a:t>
            </a:r>
          </a:p>
          <a:p>
            <a:r>
              <a:rPr lang="ja-JP" altLang="en-US" sz="2400" dirty="0"/>
              <a:t>　　　　　　　　</a:t>
            </a:r>
            <a:endParaRPr lang="en-US" altLang="ja-JP" sz="2400" dirty="0"/>
          </a:p>
          <a:p>
            <a:r>
              <a:rPr lang="ja-JP" altLang="en-US" sz="2400" dirty="0"/>
              <a:t>　　　　　　　　</a:t>
            </a:r>
            <a:r>
              <a:rPr lang="en-US" altLang="ja-JP" sz="2400" dirty="0"/>
              <a:t>(1) m=4</a:t>
            </a:r>
            <a:r>
              <a:rPr lang="ja-JP" altLang="en-US" sz="2400" dirty="0"/>
              <a:t>の場合，不可能であることを示せ．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                  </a:t>
            </a:r>
            <a:endParaRPr lang="en-US" altLang="ja-JP" sz="2400" dirty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539552" y="3429000"/>
            <a:ext cx="1296144" cy="1036915"/>
            <a:chOff x="6012160" y="3429000"/>
            <a:chExt cx="2700300" cy="2160240"/>
          </a:xfrm>
        </p:grpSpPr>
        <p:sp>
          <p:nvSpPr>
            <p:cNvPr id="14" name="正方形/長方形 13"/>
            <p:cNvSpPr/>
            <p:nvPr/>
          </p:nvSpPr>
          <p:spPr>
            <a:xfrm>
              <a:off x="601216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01216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01216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601216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55222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655222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655222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655222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709228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09228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09228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709228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63234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763234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763234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763234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817240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817240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817240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817240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 useBgFill="1">
        <p:nvSpPr>
          <p:cNvPr id="55" name="角丸四角形 8">
            <a:extLst>
              <a:ext uri="{FF2B5EF4-FFF2-40B4-BE49-F238E27FC236}">
                <a16:creationId xmlns:a16="http://schemas.microsoft.com/office/drawing/2014/main" id="{50767F84-0FE9-441E-B898-D8555CA520B5}"/>
              </a:ext>
            </a:extLst>
          </p:cNvPr>
          <p:cNvSpPr/>
          <p:nvPr/>
        </p:nvSpPr>
        <p:spPr>
          <a:xfrm>
            <a:off x="684287" y="1916063"/>
            <a:ext cx="1583457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>
                <a:latin typeface="Calibri" pitchFamily="34" charset="0"/>
              </a:rPr>
              <a:t>R</a:t>
            </a:r>
            <a:r>
              <a:rPr lang="ja-JP" altLang="en-US" sz="2400" dirty="0">
                <a:latin typeface="Calibri" pitchFamily="34" charset="0"/>
              </a:rPr>
              <a:t>包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5A0D1FF-040A-463B-BD63-07D9527DB226}"/>
              </a:ext>
            </a:extLst>
          </p:cNvPr>
          <p:cNvSpPr/>
          <p:nvPr/>
        </p:nvSpPr>
        <p:spPr>
          <a:xfrm>
            <a:off x="764084" y="192531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発展課題</a:t>
            </a:r>
            <a:endParaRPr lang="ja-JP" altLang="en-US" sz="2400" dirty="0"/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F96143B6-73BF-45C9-A345-D1611DCE864F}"/>
              </a:ext>
            </a:extLst>
          </p:cNvPr>
          <p:cNvSpPr/>
          <p:nvPr/>
        </p:nvSpPr>
        <p:spPr>
          <a:xfrm>
            <a:off x="5580434" y="1556792"/>
            <a:ext cx="3312046" cy="431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余裕があったら提出してください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654011836"/>
      </p:ext>
    </p:extLst>
  </p:cSld>
  <p:clrMapOvr>
    <a:masterClrMapping/>
  </p:clrMapOvr>
  <p:transition advTm="14149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dirty="0"/>
              <a:t>提出課題</a:t>
            </a:r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850" y="2133600"/>
            <a:ext cx="8640763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  <a:p>
            <a:pPr marL="457200" indent="-457200" eaLnBrk="1" hangingPunct="1">
              <a:buFont typeface="Wingdings 2" pitchFamily="18" charset="2"/>
              <a:buNone/>
              <a:defRPr/>
            </a:pPr>
            <a:endParaRPr lang="en-US" altLang="ja-JP" sz="2400" dirty="0"/>
          </a:p>
        </p:txBody>
      </p:sp>
      <p:sp>
        <p:nvSpPr>
          <p:cNvPr id="25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2296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 bwMode="auto">
          <a:xfrm>
            <a:off x="457200" y="2151063"/>
            <a:ext cx="8686800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 bwMode="auto">
          <a:xfrm>
            <a:off x="457200" y="1935163"/>
            <a:ext cx="8686800" cy="536416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>
              <a:latin typeface="Calibri" pitchFamily="34" charset="0"/>
              <a:ea typeface="+mn-ea"/>
            </a:endParaRP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None/>
              <a:defRPr/>
            </a:pP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179388" y="2205038"/>
            <a:ext cx="8713787" cy="417629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3656" name="テキスト ボックス 83"/>
          <p:cNvSpPr txBox="1">
            <a:spLocks noChangeArrowheads="1"/>
          </p:cNvSpPr>
          <p:nvPr/>
        </p:nvSpPr>
        <p:spPr bwMode="auto">
          <a:xfrm>
            <a:off x="339725" y="2492375"/>
            <a:ext cx="832471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sz="2400" dirty="0" err="1"/>
              <a:t>m×n</a:t>
            </a:r>
            <a:r>
              <a:rPr lang="ja-JP" altLang="en-US" sz="2400" dirty="0"/>
              <a:t> のチェス盤上の全ての正方形をナイトが丁度</a:t>
            </a:r>
            <a:r>
              <a:rPr lang="en-US" altLang="ja-JP" sz="2400" dirty="0"/>
              <a:t>1</a:t>
            </a:r>
            <a:r>
              <a:rPr lang="ja-JP" altLang="en-US" sz="2400" dirty="0"/>
              <a:t>回ずつ</a:t>
            </a:r>
            <a:endParaRPr lang="en-US" altLang="ja-JP" sz="2400" dirty="0"/>
          </a:p>
          <a:p>
            <a:r>
              <a:rPr lang="ja-JP" altLang="en-US" sz="2400" dirty="0"/>
              <a:t>通って出発点に戻ることが可能かどうかを考える（</a:t>
            </a:r>
            <a:r>
              <a:rPr lang="en-US" altLang="ja-JP" sz="2400" dirty="0"/>
              <a:t>m</a:t>
            </a:r>
            <a:r>
              <a:rPr lang="ja-JP" altLang="en-US" sz="2400" dirty="0"/>
              <a:t>≦</a:t>
            </a:r>
            <a:r>
              <a:rPr lang="en-US" altLang="ja-JP" sz="2400" dirty="0"/>
              <a:t>n</a:t>
            </a:r>
            <a:r>
              <a:rPr lang="ja-JP" altLang="en-US" sz="2400" dirty="0"/>
              <a:t>） ．</a:t>
            </a:r>
            <a:r>
              <a:rPr lang="en-US" altLang="ja-JP" sz="2400" dirty="0"/>
              <a:t> </a:t>
            </a:r>
          </a:p>
          <a:p>
            <a:r>
              <a:rPr lang="ja-JP" altLang="en-US" sz="2400" dirty="0"/>
              <a:t>　　　　　　　　</a:t>
            </a:r>
            <a:endParaRPr lang="en-US" altLang="ja-JP" sz="2400" dirty="0"/>
          </a:p>
          <a:p>
            <a:r>
              <a:rPr lang="ja-JP" altLang="en-US" sz="2400" dirty="0"/>
              <a:t>　　　　　　　　</a:t>
            </a:r>
            <a:r>
              <a:rPr lang="en-US" altLang="ja-JP" sz="2400" dirty="0"/>
              <a:t>(2) m</a:t>
            </a:r>
            <a:r>
              <a:rPr lang="ja-JP" altLang="en-US" sz="2400" dirty="0"/>
              <a:t>と</a:t>
            </a:r>
            <a:r>
              <a:rPr lang="en-US" altLang="ja-JP" sz="2400" dirty="0"/>
              <a:t>n</a:t>
            </a:r>
            <a:r>
              <a:rPr lang="ja-JP" altLang="en-US" sz="2400" dirty="0"/>
              <a:t>が奇数の場合，不可能であることを示せ．</a:t>
            </a:r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/>
              <a:t>                  </a:t>
            </a:r>
            <a:endParaRPr lang="en-US" altLang="ja-JP" sz="2400" dirty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539552" y="3429000"/>
            <a:ext cx="1296144" cy="1296144"/>
            <a:chOff x="6012160" y="3429000"/>
            <a:chExt cx="2700300" cy="2700300"/>
          </a:xfrm>
        </p:grpSpPr>
        <p:sp>
          <p:nvSpPr>
            <p:cNvPr id="14" name="正方形/長方形 13"/>
            <p:cNvSpPr/>
            <p:nvPr/>
          </p:nvSpPr>
          <p:spPr>
            <a:xfrm>
              <a:off x="601216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01216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01216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601216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55222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655222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655222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655222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/>
            <p:cNvSpPr/>
            <p:nvPr/>
          </p:nvSpPr>
          <p:spPr>
            <a:xfrm>
              <a:off x="709228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709228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/>
          </p:nvSpPr>
          <p:spPr>
            <a:xfrm>
              <a:off x="709228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/>
          </p:nvSpPr>
          <p:spPr>
            <a:xfrm>
              <a:off x="709228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7632340" y="342900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7632340" y="396906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7632340" y="450912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7632340" y="504918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8172400" y="342900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8172400" y="396906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8172400" y="450912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8172400" y="504918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601216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正方形/長方形 40"/>
            <p:cNvSpPr/>
            <p:nvPr/>
          </p:nvSpPr>
          <p:spPr>
            <a:xfrm>
              <a:off x="6552220" y="558924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正方形/長方形 41"/>
            <p:cNvSpPr/>
            <p:nvPr/>
          </p:nvSpPr>
          <p:spPr>
            <a:xfrm>
              <a:off x="709228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7632340" y="5589240"/>
              <a:ext cx="540060" cy="540060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8172400" y="5589240"/>
              <a:ext cx="540060" cy="540060"/>
            </a:xfrm>
            <a:prstGeom prst="rect">
              <a:avLst/>
            </a:prstGeom>
            <a:solidFill>
              <a:schemeClr val="tx1">
                <a:alpha val="45000"/>
              </a:schemeClr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 useBgFill="1">
        <p:nvSpPr>
          <p:cNvPr id="55" name="角丸四角形 8">
            <a:extLst>
              <a:ext uri="{FF2B5EF4-FFF2-40B4-BE49-F238E27FC236}">
                <a16:creationId xmlns:a16="http://schemas.microsoft.com/office/drawing/2014/main" id="{50767F84-0FE9-441E-B898-D8555CA520B5}"/>
              </a:ext>
            </a:extLst>
          </p:cNvPr>
          <p:cNvSpPr/>
          <p:nvPr/>
        </p:nvSpPr>
        <p:spPr>
          <a:xfrm>
            <a:off x="684287" y="1916063"/>
            <a:ext cx="1583457" cy="504825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400" dirty="0">
                <a:latin typeface="Calibri" pitchFamily="34" charset="0"/>
              </a:rPr>
              <a:t>R</a:t>
            </a:r>
            <a:r>
              <a:rPr lang="ja-JP" altLang="en-US" sz="2400" dirty="0">
                <a:latin typeface="Calibri" pitchFamily="34" charset="0"/>
              </a:rPr>
              <a:t>包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5A0D1FF-040A-463B-BD63-07D9527DB226}"/>
              </a:ext>
            </a:extLst>
          </p:cNvPr>
          <p:cNvSpPr/>
          <p:nvPr/>
        </p:nvSpPr>
        <p:spPr>
          <a:xfrm>
            <a:off x="764084" y="192531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Calibri" pitchFamily="34" charset="0"/>
              </a:rPr>
              <a:t>発展課題</a:t>
            </a:r>
            <a:endParaRPr lang="ja-JP" altLang="en-US" sz="2400" dirty="0"/>
          </a:p>
        </p:txBody>
      </p:sp>
      <p:sp>
        <p:nvSpPr>
          <p:cNvPr id="57" name="四角形: 角を丸くする 56">
            <a:extLst>
              <a:ext uri="{FF2B5EF4-FFF2-40B4-BE49-F238E27FC236}">
                <a16:creationId xmlns:a16="http://schemas.microsoft.com/office/drawing/2014/main" id="{C0AFE5F0-AA20-45EB-97C0-910B4023C242}"/>
              </a:ext>
            </a:extLst>
          </p:cNvPr>
          <p:cNvSpPr/>
          <p:nvPr/>
        </p:nvSpPr>
        <p:spPr>
          <a:xfrm>
            <a:off x="5580434" y="1556792"/>
            <a:ext cx="3312046" cy="431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余裕があったら提出してください</a:t>
            </a:r>
          </a:p>
        </p:txBody>
      </p:sp>
    </p:spTree>
  </p:cSld>
  <p:clrMapOvr>
    <a:masterClrMapping/>
  </p:clrMapOvr>
  <p:transition advTm="14149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ヒント：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交差点と四つ角を頂点とみなし，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頂点間を歩くたびに辺でつなぐことによりグラフを構成する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9700" y="4005263"/>
            <a:ext cx="2736850" cy="259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72100" y="4157663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150" y="4981575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1150" y="5805488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182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37288" y="4973638"/>
            <a:ext cx="638175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235700" y="5797550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0818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100888" y="4973638"/>
            <a:ext cx="639762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100888" y="5797550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0238" name="テキスト ボックス 16"/>
          <p:cNvSpPr txBox="1">
            <a:spLocks noChangeArrowheads="1"/>
          </p:cNvSpPr>
          <p:nvPr/>
        </p:nvSpPr>
        <p:spPr bwMode="auto">
          <a:xfrm>
            <a:off x="5754688" y="4508500"/>
            <a:ext cx="33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5202238" y="400526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5202238" y="479742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5219700" y="5614988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5207000" y="6381750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6019800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6019800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6038850" y="56149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6024563" y="638175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6875463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6875463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6894513" y="561498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6881813" y="638175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7748588" y="400367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7748588" y="479583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7767638" y="56134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7753350" y="63801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46" name="フリーフォーム 145"/>
          <p:cNvSpPr/>
          <p:nvPr/>
        </p:nvSpPr>
        <p:spPr>
          <a:xfrm>
            <a:off x="6134100" y="3978275"/>
            <a:ext cx="1779588" cy="973138"/>
          </a:xfrm>
          <a:custGeom>
            <a:avLst/>
            <a:gdLst>
              <a:gd name="connsiteX0" fmla="*/ 0 w 1779326"/>
              <a:gd name="connsiteY0" fmla="*/ 821963 h 973230"/>
              <a:gd name="connsiteX1" fmla="*/ 558800 w 1779326"/>
              <a:gd name="connsiteY1" fmla="*/ 847363 h 973230"/>
              <a:gd name="connsiteX2" fmla="*/ 812800 w 1779326"/>
              <a:gd name="connsiteY2" fmla="*/ 834663 h 973230"/>
              <a:gd name="connsiteX3" fmla="*/ 889000 w 1779326"/>
              <a:gd name="connsiteY3" fmla="*/ 98063 h 973230"/>
              <a:gd name="connsiteX4" fmla="*/ 1219200 w 1779326"/>
              <a:gd name="connsiteY4" fmla="*/ 123463 h 973230"/>
              <a:gd name="connsiteX5" fmla="*/ 1257300 w 1779326"/>
              <a:gd name="connsiteY5" fmla="*/ 136163 h 973230"/>
              <a:gd name="connsiteX6" fmla="*/ 1689100 w 1779326"/>
              <a:gd name="connsiteY6" fmla="*/ 148863 h 973230"/>
              <a:gd name="connsiteX7" fmla="*/ 1701800 w 1779326"/>
              <a:gd name="connsiteY7" fmla="*/ 263163 h 973230"/>
              <a:gd name="connsiteX8" fmla="*/ 1714500 w 1779326"/>
              <a:gd name="connsiteY8" fmla="*/ 415563 h 973230"/>
              <a:gd name="connsiteX9" fmla="*/ 1739900 w 1779326"/>
              <a:gd name="connsiteY9" fmla="*/ 504463 h 973230"/>
              <a:gd name="connsiteX10" fmla="*/ 1714500 w 1779326"/>
              <a:gd name="connsiteY10" fmla="*/ 923563 h 973230"/>
              <a:gd name="connsiteX11" fmla="*/ 1485900 w 1779326"/>
              <a:gd name="connsiteY11" fmla="*/ 910863 h 973230"/>
              <a:gd name="connsiteX12" fmla="*/ 838200 w 1779326"/>
              <a:gd name="connsiteY12" fmla="*/ 923563 h 973230"/>
              <a:gd name="connsiteX13" fmla="*/ 787400 w 1779326"/>
              <a:gd name="connsiteY13" fmla="*/ 936263 h 973230"/>
              <a:gd name="connsiteX14" fmla="*/ 38100 w 1779326"/>
              <a:gd name="connsiteY14" fmla="*/ 948963 h 973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79326" h="973230">
                <a:moveTo>
                  <a:pt x="0" y="821963"/>
                </a:moveTo>
                <a:cubicBezTo>
                  <a:pt x="186267" y="830430"/>
                  <a:pt x="372364" y="844450"/>
                  <a:pt x="558800" y="847363"/>
                </a:cubicBezTo>
                <a:cubicBezTo>
                  <a:pt x="643562" y="848687"/>
                  <a:pt x="781551" y="913466"/>
                  <a:pt x="812800" y="834663"/>
                </a:cubicBezTo>
                <a:cubicBezTo>
                  <a:pt x="1143787" y="0"/>
                  <a:pt x="605478" y="192570"/>
                  <a:pt x="889000" y="98063"/>
                </a:cubicBezTo>
                <a:cubicBezTo>
                  <a:pt x="999067" y="106530"/>
                  <a:pt x="1109394" y="112104"/>
                  <a:pt x="1219200" y="123463"/>
                </a:cubicBezTo>
                <a:cubicBezTo>
                  <a:pt x="1232516" y="124841"/>
                  <a:pt x="1243933" y="135440"/>
                  <a:pt x="1257300" y="136163"/>
                </a:cubicBezTo>
                <a:cubicBezTo>
                  <a:pt x="1401086" y="143935"/>
                  <a:pt x="1545167" y="144630"/>
                  <a:pt x="1689100" y="148863"/>
                </a:cubicBezTo>
                <a:cubicBezTo>
                  <a:pt x="1693333" y="186963"/>
                  <a:pt x="1698166" y="225001"/>
                  <a:pt x="1701800" y="263163"/>
                </a:cubicBezTo>
                <a:cubicBezTo>
                  <a:pt x="1706633" y="313909"/>
                  <a:pt x="1706550" y="365211"/>
                  <a:pt x="1714500" y="415563"/>
                </a:cubicBezTo>
                <a:cubicBezTo>
                  <a:pt x="1719307" y="446005"/>
                  <a:pt x="1731433" y="474830"/>
                  <a:pt x="1739900" y="504463"/>
                </a:cubicBezTo>
                <a:cubicBezTo>
                  <a:pt x="1745662" y="585134"/>
                  <a:pt x="1779326" y="867998"/>
                  <a:pt x="1714500" y="923563"/>
                </a:cubicBezTo>
                <a:cubicBezTo>
                  <a:pt x="1656555" y="973230"/>
                  <a:pt x="1562100" y="915096"/>
                  <a:pt x="1485900" y="910863"/>
                </a:cubicBezTo>
                <a:lnTo>
                  <a:pt x="838200" y="923563"/>
                </a:lnTo>
                <a:cubicBezTo>
                  <a:pt x="820757" y="924197"/>
                  <a:pt x="804824" y="935238"/>
                  <a:pt x="787400" y="936263"/>
                </a:cubicBezTo>
                <a:cubicBezTo>
                  <a:pt x="501971" y="953053"/>
                  <a:pt x="322594" y="948963"/>
                  <a:pt x="38100" y="948963"/>
                </a:cubicBezTo>
              </a:path>
            </a:pathLst>
          </a:cu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フリーフォーム 34"/>
          <p:cNvSpPr/>
          <p:nvPr/>
        </p:nvSpPr>
        <p:spPr>
          <a:xfrm rot="16200000">
            <a:off x="6460331" y="4587082"/>
            <a:ext cx="204787" cy="863600"/>
          </a:xfrm>
          <a:custGeom>
            <a:avLst/>
            <a:gdLst>
              <a:gd name="connsiteX0" fmla="*/ 482221 w 509517"/>
              <a:gd name="connsiteY0" fmla="*/ 0 h 1405719"/>
              <a:gd name="connsiteX1" fmla="*/ 4549 w 509517"/>
              <a:gd name="connsiteY1" fmla="*/ 723331 h 1405719"/>
              <a:gd name="connsiteX2" fmla="*/ 509517 w 509517"/>
              <a:gd name="connsiteY2" fmla="*/ 1405719 h 140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9517" h="1405719">
                <a:moveTo>
                  <a:pt x="482221" y="0"/>
                </a:moveTo>
                <a:cubicBezTo>
                  <a:pt x="241110" y="244522"/>
                  <a:pt x="0" y="489045"/>
                  <a:pt x="4549" y="723331"/>
                </a:cubicBezTo>
                <a:cubicBezTo>
                  <a:pt x="9098" y="957617"/>
                  <a:pt x="259307" y="1181668"/>
                  <a:pt x="509517" y="1405719"/>
                </a:cubicBezTo>
              </a:path>
            </a:pathLst>
          </a:cu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/>
          <p:nvPr/>
        </p:nvSpPr>
        <p:spPr>
          <a:xfrm rot="5400000">
            <a:off x="6465094" y="4315619"/>
            <a:ext cx="204788" cy="863600"/>
          </a:xfrm>
          <a:custGeom>
            <a:avLst/>
            <a:gdLst>
              <a:gd name="connsiteX0" fmla="*/ 482221 w 509517"/>
              <a:gd name="connsiteY0" fmla="*/ 0 h 1405719"/>
              <a:gd name="connsiteX1" fmla="*/ 4549 w 509517"/>
              <a:gd name="connsiteY1" fmla="*/ 723331 h 1405719"/>
              <a:gd name="connsiteX2" fmla="*/ 509517 w 509517"/>
              <a:gd name="connsiteY2" fmla="*/ 1405719 h 140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9517" h="1405719">
                <a:moveTo>
                  <a:pt x="482221" y="0"/>
                </a:moveTo>
                <a:cubicBezTo>
                  <a:pt x="241110" y="244522"/>
                  <a:pt x="0" y="489045"/>
                  <a:pt x="4549" y="723331"/>
                </a:cubicBezTo>
                <a:cubicBezTo>
                  <a:pt x="9098" y="957617"/>
                  <a:pt x="259307" y="1181668"/>
                  <a:pt x="509517" y="1405719"/>
                </a:cubicBezTo>
              </a:path>
            </a:pathLst>
          </a:cu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cxnSp>
        <p:nvCxnSpPr>
          <p:cNvPr id="38" name="直線コネクタ 37"/>
          <p:cNvCxnSpPr/>
          <p:nvPr/>
        </p:nvCxnSpPr>
        <p:spPr>
          <a:xfrm rot="16200000" flipH="1">
            <a:off x="6577806" y="4472782"/>
            <a:ext cx="792163" cy="0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コネクタ 38"/>
          <p:cNvCxnSpPr/>
          <p:nvPr/>
        </p:nvCxnSpPr>
        <p:spPr>
          <a:xfrm rot="16200000" flipH="1">
            <a:off x="7441406" y="4507707"/>
            <a:ext cx="792163" cy="0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/>
          <p:cNvCxnSpPr>
            <a:stCxn id="30" idx="2"/>
          </p:cNvCxnSpPr>
          <p:nvPr/>
        </p:nvCxnSpPr>
        <p:spPr>
          <a:xfrm rot="10800000">
            <a:off x="6969125" y="4076700"/>
            <a:ext cx="779463" cy="22225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 rot="10800000">
            <a:off x="7032625" y="4894263"/>
            <a:ext cx="779463" cy="22225"/>
          </a:xfrm>
          <a:prstGeom prst="line">
            <a:avLst/>
          </a:prstGeom>
          <a:ln w="476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ヒント：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交差点と四つ角を頂点とみなし，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頂点間を歩くたびに辺でつなぐことによりグラフを構成する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9700" y="4005263"/>
            <a:ext cx="2736850" cy="259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72100" y="4157663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150" y="4981575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1150" y="5805488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182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37288" y="4973638"/>
            <a:ext cx="638175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235700" y="5797550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0818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100888" y="4973638"/>
            <a:ext cx="639762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100888" y="5797550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1268" name="テキスト ボックス 16"/>
          <p:cNvSpPr txBox="1">
            <a:spLocks noChangeArrowheads="1"/>
          </p:cNvSpPr>
          <p:nvPr/>
        </p:nvSpPr>
        <p:spPr bwMode="auto">
          <a:xfrm>
            <a:off x="5754688" y="4508500"/>
            <a:ext cx="33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5202238" y="400526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5202238" y="479742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5219700" y="5614988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5207000" y="6381750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6019800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6019800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6038850" y="56149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6024563" y="638175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6875463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6875463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6894513" y="561498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6881813" y="638175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7748588" y="400367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7748588" y="479583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7767638" y="56134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7753350" y="63801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ヒント：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en-US" altLang="ja-JP" sz="2400" dirty="0">
                <a:latin typeface="Calibri" pitchFamily="34" charset="0"/>
                <a:ea typeface="+mn-ea"/>
              </a:rPr>
              <a:t>P</a:t>
            </a:r>
            <a:r>
              <a:rPr lang="ja-JP" altLang="en-US" sz="2400" dirty="0">
                <a:latin typeface="Calibri" pitchFamily="34" charset="0"/>
                <a:ea typeface="+mn-ea"/>
              </a:rPr>
              <a:t>から出発し，</a:t>
            </a:r>
            <a:r>
              <a:rPr lang="en-US" altLang="ja-JP" sz="2400" dirty="0">
                <a:latin typeface="Calibri" pitchFamily="34" charset="0"/>
                <a:ea typeface="+mn-ea"/>
              </a:rPr>
              <a:t>P</a:t>
            </a:r>
            <a:r>
              <a:rPr lang="ja-JP" altLang="en-US" sz="2400" dirty="0">
                <a:latin typeface="Calibri" pitchFamily="34" charset="0"/>
                <a:ea typeface="+mn-ea"/>
              </a:rPr>
              <a:t>に戻ってくるので，</a:t>
            </a:r>
            <a:endParaRPr lang="en-US" altLang="ja-JP" sz="2400" dirty="0">
              <a:latin typeface="Calibri" pitchFamily="34" charset="0"/>
              <a:ea typeface="+mn-ea"/>
            </a:endParaRPr>
          </a:p>
          <a:p>
            <a:pPr>
              <a:defRPr/>
            </a:pPr>
            <a:r>
              <a:rPr lang="ja-JP" altLang="en-US" sz="2400" dirty="0">
                <a:latin typeface="Calibri" pitchFamily="34" charset="0"/>
                <a:ea typeface="+mn-ea"/>
              </a:rPr>
              <a:t>構成されたグラフはオイラーグラフ</a:t>
            </a:r>
            <a:endParaRPr lang="en-US" altLang="ja-JP" sz="2400" dirty="0">
              <a:latin typeface="Calibri" pitchFamily="34" charset="0"/>
              <a:ea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219700" y="4005263"/>
            <a:ext cx="2736850" cy="259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72100" y="4157663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150" y="4981575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1150" y="5805488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182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37288" y="4973638"/>
            <a:ext cx="638175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235700" y="5797550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0818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100888" y="4973638"/>
            <a:ext cx="639762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100888" y="5797550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2286" name="テキスト ボックス 16"/>
          <p:cNvSpPr txBox="1">
            <a:spLocks noChangeArrowheads="1"/>
          </p:cNvSpPr>
          <p:nvPr/>
        </p:nvSpPr>
        <p:spPr bwMode="auto">
          <a:xfrm>
            <a:off x="5754688" y="4508500"/>
            <a:ext cx="33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5202238" y="400526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5202238" y="479742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5219700" y="5614988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5207000" y="6381750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6019800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6019800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6038850" y="56149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6024563" y="638175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6875463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6875463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6894513" y="561498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6881813" y="638175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7748588" y="400367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7748588" y="479583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7767638" y="56134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7753350" y="63801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3299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ヒント：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altLang="ja-JP" sz="2400">
                <a:latin typeface="Calibri" pitchFamily="34" charset="0"/>
              </a:rPr>
              <a:t>G</a:t>
            </a:r>
            <a:r>
              <a:rPr lang="ja-JP" altLang="en-US" sz="2400">
                <a:latin typeface="Calibri" pitchFamily="34" charset="0"/>
              </a:rPr>
              <a:t>：位数</a:t>
            </a:r>
            <a:r>
              <a:rPr lang="en-US" altLang="ja-JP" sz="2400">
                <a:latin typeface="Calibri" pitchFamily="34" charset="0"/>
              </a:rPr>
              <a:t>2</a:t>
            </a:r>
            <a:r>
              <a:rPr lang="ja-JP" altLang="en-US" sz="2400">
                <a:latin typeface="Calibri" pitchFamily="34" charset="0"/>
              </a:rPr>
              <a:t>以上の連結</a:t>
            </a:r>
            <a:r>
              <a:rPr lang="ja-JP" altLang="en-US" sz="2400"/>
              <a:t>グラフ</a:t>
            </a:r>
            <a:r>
              <a:rPr lang="ja-JP" altLang="en-US" sz="2400">
                <a:latin typeface="Calibri" pitchFamily="34" charset="0"/>
              </a:rPr>
              <a:t>　 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en-US" altLang="ja-JP" sz="2400">
                <a:latin typeface="Calibri" pitchFamily="34" charset="0"/>
              </a:rPr>
              <a:t>G</a:t>
            </a:r>
            <a:r>
              <a:rPr lang="ja-JP" altLang="en-US" sz="2400"/>
              <a:t>がオイラーグラフ　　　 </a:t>
            </a:r>
            <a:r>
              <a:rPr lang="en-US" altLang="ja-JP" sz="2400"/>
              <a:t>G</a:t>
            </a:r>
            <a:r>
              <a:rPr lang="ja-JP" altLang="en-US" sz="2400"/>
              <a:t>の全ての頂点の次数が偶数</a:t>
            </a:r>
            <a:endParaRPr lang="en-US" altLang="ja-JP" sz="2400"/>
          </a:p>
        </p:txBody>
      </p:sp>
      <p:sp>
        <p:nvSpPr>
          <p:cNvPr id="5" name="正方形/長方形 4"/>
          <p:cNvSpPr/>
          <p:nvPr/>
        </p:nvSpPr>
        <p:spPr>
          <a:xfrm>
            <a:off x="5219700" y="4005263"/>
            <a:ext cx="2736850" cy="259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72100" y="4157663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5391150" y="4981575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5391150" y="5805488"/>
            <a:ext cx="639763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2182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6237288" y="4973638"/>
            <a:ext cx="638175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6235700" y="5797550"/>
            <a:ext cx="639763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7081838" y="4149725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7100888" y="4973638"/>
            <a:ext cx="639762" cy="6397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100888" y="5797550"/>
            <a:ext cx="639762" cy="6397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3310" name="テキスト ボックス 16"/>
          <p:cNvSpPr txBox="1">
            <a:spLocks noChangeArrowheads="1"/>
          </p:cNvSpPr>
          <p:nvPr/>
        </p:nvSpPr>
        <p:spPr bwMode="auto">
          <a:xfrm>
            <a:off x="5754688" y="4508500"/>
            <a:ext cx="33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5202238" y="400526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5202238" y="479742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5219700" y="5614988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5207000" y="6381750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6019800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6019800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6038850" y="56149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6024563" y="638175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6875463" y="40052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6875463" y="47974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6894513" y="561498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6881813" y="638175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7748588" y="400367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7748588" y="479583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7767638" y="56134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7753350" y="63801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07950" y="2565400"/>
            <a:ext cx="8208963" cy="12954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 useBgFill="1">
        <p:nvSpPr>
          <p:cNvPr id="36" name="角丸四角形 35"/>
          <p:cNvSpPr/>
          <p:nvPr/>
        </p:nvSpPr>
        <p:spPr>
          <a:xfrm>
            <a:off x="395288" y="2349500"/>
            <a:ext cx="2520950" cy="431800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オイラーの定理</a:t>
            </a:r>
            <a:endParaRPr lang="en-US" altLang="ja-JP" sz="2400" dirty="0">
              <a:solidFill>
                <a:schemeClr val="tx1"/>
              </a:solidFill>
            </a:endParaRPr>
          </a:p>
        </p:txBody>
      </p:sp>
      <p:sp>
        <p:nvSpPr>
          <p:cNvPr id="37" name="左右矢印 36"/>
          <p:cNvSpPr/>
          <p:nvPr/>
        </p:nvSpPr>
        <p:spPr>
          <a:xfrm>
            <a:off x="2659063" y="3284538"/>
            <a:ext cx="504825" cy="360362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p:transition advTm="14149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"/>
          <p:cNvSpPr txBox="1">
            <a:spLocks/>
          </p:cNvSpPr>
          <p:nvPr/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rIns="0" bIns="0" anchor="b"/>
          <a:lstStyle/>
          <a:p>
            <a:pPr>
              <a:defRPr/>
            </a:pP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1.1.</a:t>
            </a:r>
            <a:r>
              <a:rPr lang="ja-JP" altLang="en-US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　中国人郵便配達人問題</a:t>
            </a:r>
            <a:r>
              <a:rPr lang="en-US" altLang="ja-JP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endParaRPr lang="ja-JP" altLang="en-US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4323" name="コンテンツ プレースホルダー 2"/>
          <p:cNvSpPr txBox="1">
            <a:spLocks/>
          </p:cNvSpPr>
          <p:nvPr/>
        </p:nvSpPr>
        <p:spPr bwMode="auto">
          <a:xfrm>
            <a:off x="107950" y="1916113"/>
            <a:ext cx="8964613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解答：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全ての道を通らなければならないので，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ja-JP" altLang="en-US" sz="2400">
                <a:latin typeface="Calibri" pitchFamily="34" charset="0"/>
              </a:rPr>
              <a:t>構成されるグラフは以下のグラフに幾つか辺を加えたものになる．</a:t>
            </a: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>
              <a:latin typeface="Calibri" pitchFamily="34" charset="0"/>
            </a:endParaRPr>
          </a:p>
          <a:p>
            <a:pPr>
              <a:spcBef>
                <a:spcPct val="20000"/>
              </a:spcBef>
              <a:buClr>
                <a:srgbClr val="0BD0D9"/>
              </a:buClr>
              <a:buSzPct val="95000"/>
            </a:pPr>
            <a:endParaRPr lang="en-US" altLang="ja-JP" sz="2400"/>
          </a:p>
        </p:txBody>
      </p:sp>
      <p:sp>
        <p:nvSpPr>
          <p:cNvPr id="184324" name="テキスト ボックス 16"/>
          <p:cNvSpPr txBox="1">
            <a:spLocks noChangeArrowheads="1"/>
          </p:cNvSpPr>
          <p:nvPr/>
        </p:nvSpPr>
        <p:spPr bwMode="auto">
          <a:xfrm>
            <a:off x="3468688" y="4365625"/>
            <a:ext cx="3302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400"/>
              <a:t>P</a:t>
            </a:r>
            <a:endParaRPr lang="ja-JP" altLang="en-US" sz="2400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 bwMode="auto">
          <a:xfrm>
            <a:off x="2916238" y="3860800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 bwMode="auto">
          <a:xfrm>
            <a:off x="2916238" y="465296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 bwMode="auto">
          <a:xfrm>
            <a:off x="2933700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 bwMode="auto">
          <a:xfrm>
            <a:off x="292100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 bwMode="auto">
          <a:xfrm>
            <a:off x="3733800" y="38608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 bwMode="auto">
          <a:xfrm>
            <a:off x="3733800" y="4652963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 bwMode="auto">
          <a:xfrm>
            <a:off x="3752850" y="5470525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 bwMode="auto">
          <a:xfrm>
            <a:off x="3740150" y="6237288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 bwMode="auto">
          <a:xfrm>
            <a:off x="4591050" y="3860800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 bwMode="auto">
          <a:xfrm>
            <a:off x="4591050" y="4652963"/>
            <a:ext cx="188913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8" name="円/楕円 27"/>
          <p:cNvSpPr>
            <a:spLocks noChangeAspect="1"/>
          </p:cNvSpPr>
          <p:nvPr/>
        </p:nvSpPr>
        <p:spPr bwMode="auto">
          <a:xfrm>
            <a:off x="4608513" y="5470525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円/楕円 28"/>
          <p:cNvSpPr>
            <a:spLocks noChangeAspect="1"/>
          </p:cNvSpPr>
          <p:nvPr/>
        </p:nvSpPr>
        <p:spPr bwMode="auto">
          <a:xfrm>
            <a:off x="4595813" y="623728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" name="円/楕円 29"/>
          <p:cNvSpPr>
            <a:spLocks noChangeAspect="1"/>
          </p:cNvSpPr>
          <p:nvPr/>
        </p:nvSpPr>
        <p:spPr bwMode="auto">
          <a:xfrm>
            <a:off x="5462588" y="3859213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" name="円/楕円 30"/>
          <p:cNvSpPr>
            <a:spLocks noChangeAspect="1"/>
          </p:cNvSpPr>
          <p:nvPr/>
        </p:nvSpPr>
        <p:spPr bwMode="auto">
          <a:xfrm>
            <a:off x="5462588" y="4651375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3" name="円/楕円 32"/>
          <p:cNvSpPr>
            <a:spLocks noChangeAspect="1"/>
          </p:cNvSpPr>
          <p:nvPr/>
        </p:nvSpPr>
        <p:spPr bwMode="auto">
          <a:xfrm>
            <a:off x="5481638" y="5468938"/>
            <a:ext cx="188912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4" name="円/楕円 33"/>
          <p:cNvSpPr>
            <a:spLocks noChangeAspect="1"/>
          </p:cNvSpPr>
          <p:nvPr/>
        </p:nvSpPr>
        <p:spPr bwMode="auto">
          <a:xfrm>
            <a:off x="5467350" y="6235700"/>
            <a:ext cx="190500" cy="1905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42" name="直線コネクタ 41"/>
          <p:cNvCxnSpPr/>
          <p:nvPr/>
        </p:nvCxnSpPr>
        <p:spPr>
          <a:xfrm rot="16200000" flipH="1">
            <a:off x="1828800" y="51450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/>
          <p:nvPr/>
        </p:nvCxnSpPr>
        <p:spPr>
          <a:xfrm rot="16200000" flipH="1">
            <a:off x="2652713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rot="16200000" flipH="1">
            <a:off x="3498850" y="5132388"/>
            <a:ext cx="2376488" cy="476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rot="16200000" flipH="1">
            <a:off x="4376738" y="5191125"/>
            <a:ext cx="2376487" cy="476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stCxn id="18" idx="6"/>
          </p:cNvCxnSpPr>
          <p:nvPr/>
        </p:nvCxnSpPr>
        <p:spPr>
          <a:xfrm flipV="1">
            <a:off x="3105150" y="3941763"/>
            <a:ext cx="2452688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 flipV="1">
            <a:off x="3059113" y="4738688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/>
          <p:nvPr/>
        </p:nvCxnSpPr>
        <p:spPr>
          <a:xfrm flipV="1">
            <a:off x="3054350" y="5561013"/>
            <a:ext cx="2454275" cy="1428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3059113" y="6340475"/>
            <a:ext cx="2454275" cy="1428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4149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$E \subseteq $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348"/>
  <p:tag name="DEFAULTHEIGHT" val="20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リゾート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リゾート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309905</TotalTime>
  <Words>2562</Words>
  <Application>Microsoft Office PowerPoint</Application>
  <PresentationFormat>画面に合わせる (4:3)</PresentationFormat>
  <Paragraphs>591</Paragraphs>
  <Slides>45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49" baseType="lpstr">
      <vt:lpstr>Arial</vt:lpstr>
      <vt:lpstr>Calibri</vt:lpstr>
      <vt:lpstr>Wingdings 2</vt:lpstr>
      <vt:lpstr>リゾート</vt:lpstr>
      <vt:lpstr>PowerPoint プレゼンテーション</vt:lpstr>
      <vt:lpstr>有限幾何学　第4回</vt:lpstr>
      <vt:lpstr> </vt:lpstr>
      <vt:lpstr>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 </vt:lpstr>
      <vt:lpstr> </vt:lpstr>
      <vt:lpstr>PowerPoint プレゼンテーション</vt:lpstr>
      <vt:lpstr> </vt:lpstr>
      <vt:lpstr> </vt:lpstr>
      <vt:lpstr> </vt:lpstr>
      <vt:lpstr> </vt:lpstr>
      <vt:lpstr>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提出課題4</vt:lpstr>
      <vt:lpstr>提出課題4</vt:lpstr>
      <vt:lpstr>提出課題4</vt:lpstr>
      <vt:lpstr>提出課題4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tsugaki</dc:creator>
  <cp:lastModifiedBy>tsugaki masao</cp:lastModifiedBy>
  <cp:revision>2955</cp:revision>
  <dcterms:created xsi:type="dcterms:W3CDTF">2011-01-05T07:10:26Z</dcterms:created>
  <dcterms:modified xsi:type="dcterms:W3CDTF">2022-04-30T11:38:23Z</dcterms:modified>
</cp:coreProperties>
</file>