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33"/>
  </p:notesMasterIdLst>
  <p:handoutMasterIdLst>
    <p:handoutMasterId r:id="rId34"/>
  </p:handoutMasterIdLst>
  <p:sldIdLst>
    <p:sldId id="385" r:id="rId2"/>
    <p:sldId id="387" r:id="rId3"/>
    <p:sldId id="661" r:id="rId4"/>
    <p:sldId id="662" r:id="rId5"/>
    <p:sldId id="667" r:id="rId6"/>
    <p:sldId id="668" r:id="rId7"/>
    <p:sldId id="672" r:id="rId8"/>
    <p:sldId id="673" r:id="rId9"/>
    <p:sldId id="747" r:id="rId10"/>
    <p:sldId id="670" r:id="rId11"/>
    <p:sldId id="675" r:id="rId12"/>
    <p:sldId id="964" r:id="rId13"/>
    <p:sldId id="678" r:id="rId14"/>
    <p:sldId id="683" r:id="rId15"/>
    <p:sldId id="749" r:id="rId16"/>
    <p:sldId id="684" r:id="rId17"/>
    <p:sldId id="685" r:id="rId18"/>
    <p:sldId id="686" r:id="rId19"/>
    <p:sldId id="687" r:id="rId20"/>
    <p:sldId id="695" r:id="rId21"/>
    <p:sldId id="692" r:id="rId22"/>
    <p:sldId id="688" r:id="rId23"/>
    <p:sldId id="690" r:id="rId24"/>
    <p:sldId id="965" r:id="rId25"/>
    <p:sldId id="966" r:id="rId26"/>
    <p:sldId id="967" r:id="rId27"/>
    <p:sldId id="679" r:id="rId28"/>
    <p:sldId id="693" r:id="rId29"/>
    <p:sldId id="694" r:id="rId30"/>
    <p:sldId id="677" r:id="rId31"/>
    <p:sldId id="968" r:id="rId32"/>
  </p:sldIdLst>
  <p:sldSz cx="9144000" cy="6858000" type="screen4x3"/>
  <p:notesSz cx="6735763" cy="9869488"/>
  <p:custDataLst>
    <p:tags r:id="rId35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91514" autoAdjust="0"/>
  </p:normalViewPr>
  <p:slideViewPr>
    <p:cSldViewPr>
      <p:cViewPr varScale="1">
        <p:scale>
          <a:sx n="92" d="100"/>
          <a:sy n="92" d="100"/>
        </p:scale>
        <p:origin x="130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25F02C5-3174-4594-944E-065242650977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D4F52F5A-4247-4D8A-8EFC-76A1FA91B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189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F96BCE39-B2DF-44F5-9736-B4F6189049AC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7889"/>
            <a:ext cx="5389563" cy="4441824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204134A-B588-466E-9B2A-85E8ECD138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1856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738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1197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小池 隆 から自分に （ダイレクト メッセージ） </a:t>
            </a:r>
            <a:r>
              <a:rPr kumimoji="1" lang="en-US" altLang="ja-JP" dirty="0"/>
              <a:t>09:45 AM</a:t>
            </a:r>
          </a:p>
          <a:p>
            <a:r>
              <a:rPr kumimoji="1" lang="ja-JP" altLang="en-US" dirty="0"/>
              <a:t>出席コードはおっしゃられましたでしょうか。</a:t>
            </a:r>
          </a:p>
          <a:p>
            <a:r>
              <a:rPr kumimoji="1" lang="ja-JP" altLang="en-US" dirty="0"/>
              <a:t>萱沼 凜 </a:t>
            </a:r>
            <a:r>
              <a:rPr kumimoji="1" lang="en-US" altLang="ja-JP" dirty="0"/>
              <a:t>(</a:t>
            </a:r>
            <a:r>
              <a:rPr kumimoji="1" lang="ja-JP" altLang="en-US" dirty="0"/>
              <a:t>学生</a:t>
            </a:r>
            <a:r>
              <a:rPr kumimoji="1" lang="en-US" altLang="ja-JP" dirty="0"/>
              <a:t>) </a:t>
            </a:r>
            <a:r>
              <a:rPr kumimoji="1" lang="ja-JP" altLang="en-US" dirty="0"/>
              <a:t>から自分に （ダイレクト メッセージ） </a:t>
            </a:r>
            <a:r>
              <a:rPr kumimoji="1" lang="en-US" altLang="ja-JP" dirty="0"/>
              <a:t>09:46 AM</a:t>
            </a:r>
          </a:p>
          <a:p>
            <a:r>
              <a:rPr kumimoji="1" lang="ja-JP" altLang="en-US" dirty="0"/>
              <a:t>すみません、出席コードを教えてもらいたいです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30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509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総当たりでチェックするしかないので面倒です．適当にチェックしたら先に進んでしまってください．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078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「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for </a:t>
            </a:r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12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」は「非隣接な任意の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頂点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と</a:t>
            </a:r>
            <a:r>
              <a:rPr lang="en-US" altLang="ja-JP" sz="1200" dirty="0">
                <a:latin typeface="Calibri" pitchFamily="34" charset="0"/>
                <a:ea typeface="ＭＳ Ｐゴシック" charset="-128"/>
              </a:rPr>
              <a:t>v</a:t>
            </a:r>
            <a:r>
              <a:rPr lang="ja-JP" altLang="en-US" sz="1200" dirty="0">
                <a:latin typeface="Calibri" pitchFamily="34" charset="0"/>
                <a:ea typeface="ＭＳ Ｐゴシック" charset="-128"/>
              </a:rPr>
              <a:t>に対して」という意味です．</a:t>
            </a:r>
            <a:endParaRPr lang="en-US" altLang="ja-JP" sz="1200" dirty="0">
              <a:latin typeface="Calibri" pitchFamily="34" charset="0"/>
              <a:ea typeface="ＭＳ Ｐゴシック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7467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よって，①の性質を満たすグラフの集合が空集合ではないと言えます．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8322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①の性質を満たすグラフの集合が空集合ではないことと，完全グラフはハミルトングラフであることから，このようなグラフ</a:t>
            </a:r>
            <a:r>
              <a:rPr kumimoji="1" lang="en-US" altLang="ja-JP" dirty="0"/>
              <a:t>G</a:t>
            </a:r>
            <a:r>
              <a:rPr kumimoji="1" lang="ja-JP" altLang="en-US" dirty="0"/>
              <a:t>を選ぶことができます．</a:t>
            </a:r>
            <a:endParaRPr kumimoji="1" lang="en-US" altLang="ja-JP" dirty="0"/>
          </a:p>
          <a:p>
            <a:r>
              <a:rPr kumimoji="1" lang="ja-JP" altLang="en-US" dirty="0"/>
              <a:t>次のスライドでグラフ</a:t>
            </a:r>
            <a:r>
              <a:rPr kumimoji="1" lang="en-US" altLang="ja-JP" dirty="0"/>
              <a:t>G</a:t>
            </a:r>
            <a:r>
              <a:rPr kumimoji="1" lang="ja-JP" altLang="en-US" dirty="0"/>
              <a:t>の存在と選び方を確認してください．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219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8516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右図は</a:t>
            </a:r>
            <a:r>
              <a:rPr kumimoji="1" lang="en-US" altLang="ja-JP" dirty="0"/>
              <a:t>G</a:t>
            </a:r>
            <a:r>
              <a:rPr kumimoji="1" lang="ja-JP" altLang="en-US" dirty="0"/>
              <a:t>に</a:t>
            </a:r>
            <a:r>
              <a:rPr kumimoji="1" lang="en-US" altLang="ja-JP" dirty="0" err="1"/>
              <a:t>uv</a:t>
            </a:r>
            <a:r>
              <a:rPr kumimoji="1" lang="ja-JP" altLang="en-US" dirty="0"/>
              <a:t>を加えたグラフにおけるハミルトン閉路のイメージ図です．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27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3106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もし起こりえたらこのようなハミルトン閉路が存在し，</a:t>
            </a:r>
            <a:endParaRPr kumimoji="1" lang="en-US" altLang="ja-JP" dirty="0"/>
          </a:p>
          <a:p>
            <a:r>
              <a:rPr kumimoji="1" lang="en-US" altLang="ja-JP" dirty="0"/>
              <a:t>G</a:t>
            </a:r>
            <a:r>
              <a:rPr kumimoji="1" lang="ja-JP" altLang="en-US" dirty="0"/>
              <a:t>がハミルトングラフではないことに矛盾します．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7337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4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BE56-CF05-4B2C-B9CB-2DB5725F0902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B48E-2AAD-43D9-B2E0-BBD4309FE9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71AD-875A-47AC-8F66-C1B8CE57426A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B860-C191-433D-A792-7882AF7AF8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8E0B-9818-4817-902B-0F526BED59B8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E025-CDDE-40D3-B7FE-C26FDB6F2F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AAB0-3063-44A4-97A9-865A63502576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8262A-D94B-4838-88B5-BE7B5F7E9E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32E3D-B356-4C26-B7BB-9951C5D28CEB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481A-9B7D-422B-BA8B-BE74A237F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DF665-BB50-47DB-81E8-EA54AF336220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57436-97B1-4696-BCCF-22C67329FF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F927-8B43-4AF8-867A-4065AA6FB7B9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8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B886-63F9-4163-ACE1-7B44E430C1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341D-40D9-4702-AFBF-0BF286301538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4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E163A-B091-4F70-841E-5A602B0430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9ED6-397F-4089-AC48-5087CD227558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3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881E-8969-4F96-9EF6-5ACDED0FE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0418-F75C-4669-84A0-B58C4405C6EA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E8280-0FB1-469F-8D5A-4F933E33BA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つの角を丸めた四角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09BC-C861-475F-BB21-2BB8DC21718E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1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9B9BD-F82A-4E3A-ADDA-F670A9E686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タイトル プレースホル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029" name="テキスト プレースホル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017DEC7-B38A-4B0E-A13C-F4C9D47B28D4}" type="datetimeFigureOut">
              <a:rPr lang="ja-JP" altLang="en-US"/>
              <a:pPr>
                <a:defRPr/>
              </a:pPr>
              <a:t>2022/5/13</a:t>
            </a:fld>
            <a:endParaRPr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B0F40DA5-07BE-4CBC-84AA-D2F8FF597A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1033" name="グループ化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61" r:id="rId2"/>
    <p:sldLayoutId id="2147484170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71" r:id="rId9"/>
    <p:sldLayoutId id="2147484167" r:id="rId10"/>
    <p:sldLayoutId id="21474841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タイトル 1"/>
          <p:cNvSpPr txBox="1">
            <a:spLocks/>
          </p:cNvSpPr>
          <p:nvPr/>
        </p:nvSpPr>
        <p:spPr bwMode="auto">
          <a:xfrm>
            <a:off x="755650" y="25733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5400">
                <a:solidFill>
                  <a:schemeClr val="tx2"/>
                </a:solidFill>
                <a:latin typeface="Calibri" pitchFamily="34" charset="0"/>
              </a:rPr>
              <a:t>　　　　有限幾何学　</a:t>
            </a:r>
            <a:endParaRPr lang="en-US" altLang="ja-JP" sz="540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ja-JP" altLang="en-US" sz="5400">
                <a:solidFill>
                  <a:schemeClr val="tx2"/>
                </a:solidFill>
                <a:latin typeface="Calibri" pitchFamily="34" charset="0"/>
              </a:rPr>
              <a:t>　　　　　　第</a:t>
            </a:r>
            <a:r>
              <a:rPr lang="en-US" altLang="ja-JP" sz="5400">
                <a:solidFill>
                  <a:schemeClr val="tx2"/>
                </a:solidFill>
                <a:latin typeface="Calibri" pitchFamily="34" charset="0"/>
              </a:rPr>
              <a:t>5</a:t>
            </a:r>
            <a:r>
              <a:rPr lang="ja-JP" altLang="en-US" sz="5400">
                <a:solidFill>
                  <a:schemeClr val="tx2"/>
                </a:solidFill>
                <a:latin typeface="Calibri" pitchFamily="34" charset="0"/>
              </a:rPr>
              <a:t>回</a:t>
            </a:r>
            <a:endParaRPr lang="ja-JP" altLang="en-US" sz="50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1432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ハミルトングラフであるための十分条件の例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d</a:t>
            </a:r>
            <a:r>
              <a:rPr lang="en-US" altLang="ja-JP" dirty="0" err="1">
                <a:latin typeface="Calibri" pitchFamily="34" charset="0"/>
                <a:ea typeface="+mn-ea"/>
              </a:rPr>
              <a:t>G</a:t>
            </a:r>
            <a:r>
              <a:rPr lang="en-US" altLang="ja-JP" sz="2400" dirty="0">
                <a:latin typeface="Calibri" pitchFamily="34" charset="0"/>
                <a:ea typeface="+mn-ea"/>
              </a:rPr>
              <a:t>(v) </a:t>
            </a:r>
            <a:r>
              <a:rPr lang="ja-JP" altLang="en-US" sz="2400" dirty="0">
                <a:latin typeface="Calibri" pitchFamily="34" charset="0"/>
                <a:ea typeface="+mn-ea"/>
              </a:rPr>
              <a:t>≧ </a:t>
            </a:r>
            <a:r>
              <a:rPr lang="en-US" altLang="ja-JP" sz="2400" dirty="0">
                <a:latin typeface="Calibri" pitchFamily="34" charset="0"/>
                <a:ea typeface="+mn-ea"/>
              </a:rPr>
              <a:t>n/2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for  </a:t>
            </a:r>
            <a:r>
              <a:rPr lang="ja-JP" altLang="en-US" sz="2400" dirty="0">
                <a:latin typeface="Calibri" pitchFamily="34" charset="0"/>
                <a:ea typeface="+mn-ea"/>
              </a:rPr>
              <a:t>∀</a:t>
            </a:r>
            <a:r>
              <a:rPr lang="en-US" altLang="ja-JP" sz="2400" dirty="0">
                <a:latin typeface="Calibri" pitchFamily="34" charset="0"/>
                <a:ea typeface="+mn-ea"/>
              </a:rPr>
              <a:t>v </a:t>
            </a:r>
            <a:r>
              <a:rPr lang="ja-JP" altLang="en-US" sz="2400" dirty="0">
                <a:latin typeface="Calibri" pitchFamily="34" charset="0"/>
                <a:ea typeface="+mn-ea"/>
              </a:rPr>
              <a:t>∈ </a:t>
            </a:r>
            <a:r>
              <a:rPr lang="en-US" altLang="ja-JP" sz="2400" dirty="0">
                <a:latin typeface="Calibri" pitchFamily="34" charset="0"/>
                <a:ea typeface="+mn-ea"/>
              </a:rPr>
              <a:t>V(G)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7950" y="29972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2708275"/>
            <a:ext cx="4968800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次数に関する十分条件の例（</a:t>
            </a:r>
            <a:r>
              <a:rPr lang="en-US" altLang="ja-JP" sz="2400" dirty="0">
                <a:solidFill>
                  <a:schemeClr val="tx1"/>
                </a:solidFill>
              </a:rPr>
              <a:t>Dirac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4140200" y="3716338"/>
            <a:ext cx="1008063" cy="36036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ハミルトングラフであるための十分条件の例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「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」は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「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n/2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」よりも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弱い条件</a:t>
            </a:r>
            <a:endParaRPr lang="en-US" altLang="ja-JP" sz="2400" dirty="0"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∴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Dirac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の定理は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Ore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の定理から導くことができる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924175"/>
            <a:ext cx="8567738" cy="20621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2636838"/>
            <a:ext cx="4680768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次数に関する十分条件の例（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4149725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つの</a:t>
            </a:r>
            <a:r>
              <a:rPr lang="ja-JP" altLang="en-US" sz="2400" dirty="0">
                <a:latin typeface="Calibri" pitchFamily="34" charset="0"/>
                <a:ea typeface="+mn-ea"/>
              </a:rPr>
              <a:t>条件</a:t>
            </a: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B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A </a:t>
            </a:r>
            <a:r>
              <a:rPr lang="ja-JP" altLang="en-US" sz="2400" dirty="0">
                <a:latin typeface="Calibri" pitchFamily="34" charset="0"/>
                <a:ea typeface="+mn-ea"/>
              </a:rPr>
              <a:t>⇒ </a:t>
            </a:r>
            <a:r>
              <a:rPr lang="en-US" altLang="ja-JP" sz="2400" dirty="0">
                <a:latin typeface="Calibri" pitchFamily="34" charset="0"/>
                <a:ea typeface="+mn-ea"/>
              </a:rPr>
              <a:t>B </a:t>
            </a:r>
            <a:r>
              <a:rPr lang="ja-JP" altLang="en-US" sz="2400" dirty="0">
                <a:latin typeface="Calibri" pitchFamily="34" charset="0"/>
                <a:ea typeface="+mn-ea"/>
              </a:rPr>
              <a:t>が成り立つとき，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dirty="0">
                <a:latin typeface="Calibri" pitchFamily="34" charset="0"/>
                <a:ea typeface="+mn-ea"/>
              </a:rPr>
              <a:t>B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より強い条件，</a:t>
            </a:r>
            <a:r>
              <a:rPr lang="en-US" altLang="ja-JP" sz="2400" dirty="0">
                <a:latin typeface="Calibri" pitchFamily="34" charset="0"/>
                <a:ea typeface="+mn-ea"/>
              </a:rPr>
              <a:t>B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より弱い条件であるという．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「定理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A </a:t>
            </a:r>
            <a:r>
              <a:rPr lang="ja-JP" altLang="en-US" sz="2400" dirty="0">
                <a:latin typeface="Calibri" pitchFamily="34" charset="0"/>
                <a:ea typeface="+mn-ea"/>
              </a:rPr>
              <a:t>⇒</a:t>
            </a:r>
            <a:r>
              <a:rPr lang="en-US" altLang="ja-JP" sz="2400" dirty="0">
                <a:latin typeface="Calibri" pitchFamily="34" charset="0"/>
                <a:ea typeface="+mn-ea"/>
              </a:rPr>
              <a:t>C</a:t>
            </a:r>
            <a:r>
              <a:rPr lang="ja-JP" altLang="en-US" sz="2400" dirty="0">
                <a:latin typeface="Calibri" pitchFamily="34" charset="0"/>
                <a:ea typeface="+mn-ea"/>
              </a:rPr>
              <a:t>」 と 「定理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B </a:t>
            </a:r>
            <a:r>
              <a:rPr lang="ja-JP" altLang="en-US" sz="2400" dirty="0">
                <a:latin typeface="Calibri" pitchFamily="34" charset="0"/>
                <a:ea typeface="+mn-ea"/>
              </a:rPr>
              <a:t>⇒ </a:t>
            </a:r>
            <a:r>
              <a:rPr lang="en-US" altLang="ja-JP" sz="2400" dirty="0">
                <a:latin typeface="Calibri" pitchFamily="34" charset="0"/>
                <a:ea typeface="+mn-ea"/>
              </a:rPr>
              <a:t>C</a:t>
            </a:r>
            <a:r>
              <a:rPr lang="ja-JP" altLang="en-US" sz="2400" dirty="0">
                <a:latin typeface="Calibri" pitchFamily="34" charset="0"/>
                <a:ea typeface="+mn-ea"/>
              </a:rPr>
              <a:t>」 に対して，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B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より弱い条件であるとき（</a:t>
            </a:r>
            <a:r>
              <a:rPr lang="en-US" altLang="ja-JP" sz="2400" dirty="0">
                <a:latin typeface="Calibri" pitchFamily="34" charset="0"/>
                <a:ea typeface="+mn-ea"/>
              </a:rPr>
              <a:t>A </a:t>
            </a:r>
            <a:r>
              <a:rPr lang="ja-JP" altLang="en-US" sz="2400" dirty="0">
                <a:latin typeface="Calibri" pitchFamily="34" charset="0"/>
                <a:ea typeface="+mn-ea"/>
              </a:rPr>
              <a:t>⇒</a:t>
            </a:r>
            <a:r>
              <a:rPr lang="en-US" altLang="ja-JP" sz="2400" dirty="0">
                <a:latin typeface="Calibri" pitchFamily="34" charset="0"/>
                <a:ea typeface="+mn-ea"/>
              </a:rPr>
              <a:t>B </a:t>
            </a:r>
            <a:r>
              <a:rPr lang="ja-JP" altLang="en-US" sz="2400" dirty="0">
                <a:latin typeface="Calibri" pitchFamily="34" charset="0"/>
                <a:ea typeface="+mn-ea"/>
              </a:rPr>
              <a:t>が成り立つ），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定理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は定理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より導くことができる．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∵ 定理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が成り立つとすると，</a:t>
            </a:r>
            <a:r>
              <a:rPr lang="en-US" altLang="ja-JP" sz="2400" dirty="0">
                <a:latin typeface="Calibri" pitchFamily="34" charset="0"/>
                <a:ea typeface="+mn-ea"/>
              </a:rPr>
              <a:t>A </a:t>
            </a:r>
            <a:r>
              <a:rPr lang="ja-JP" altLang="en-US" sz="2400" dirty="0">
                <a:latin typeface="Calibri" pitchFamily="34" charset="0"/>
                <a:ea typeface="+mn-ea"/>
              </a:rPr>
              <a:t>⇒ </a:t>
            </a:r>
            <a:r>
              <a:rPr lang="en-US" altLang="ja-JP" sz="2400" dirty="0">
                <a:latin typeface="Calibri" pitchFamily="34" charset="0"/>
                <a:ea typeface="+mn-ea"/>
              </a:rPr>
              <a:t>B </a:t>
            </a:r>
            <a:r>
              <a:rPr lang="ja-JP" altLang="en-US" sz="2400" dirty="0">
                <a:latin typeface="Calibri" pitchFamily="34" charset="0"/>
                <a:ea typeface="+mn-ea"/>
              </a:rPr>
              <a:t>⇒ </a:t>
            </a:r>
            <a:r>
              <a:rPr lang="en-US" altLang="ja-JP" sz="2400" dirty="0">
                <a:latin typeface="Calibri" pitchFamily="34" charset="0"/>
                <a:ea typeface="+mn-ea"/>
              </a:rPr>
              <a:t>C </a:t>
            </a:r>
            <a:r>
              <a:rPr lang="ja-JP" altLang="en-US" sz="2400" dirty="0">
                <a:latin typeface="Calibri" pitchFamily="34" charset="0"/>
                <a:ea typeface="+mn-ea"/>
              </a:rPr>
              <a:t>となるので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7950" y="2662981"/>
            <a:ext cx="8567738" cy="112605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107950" y="4293096"/>
            <a:ext cx="8567738" cy="20621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251520" y="2204864"/>
            <a:ext cx="3816672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補足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  <a:r>
              <a:rPr lang="ja-JP" altLang="en-US" sz="2400" dirty="0">
                <a:solidFill>
                  <a:schemeClr val="tx1"/>
                </a:solidFill>
              </a:rPr>
              <a:t>：条件の強弱に関して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 useBgFill="1">
        <p:nvSpPr>
          <p:cNvPr id="13" name="角丸四角形 12"/>
          <p:cNvSpPr/>
          <p:nvPr/>
        </p:nvSpPr>
        <p:spPr>
          <a:xfrm>
            <a:off x="251520" y="3933057"/>
            <a:ext cx="6624736" cy="5760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補足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>
                <a:solidFill>
                  <a:schemeClr val="tx1"/>
                </a:solidFill>
              </a:rPr>
              <a:t>：条件に強弱関係がある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 err="1">
                <a:solidFill>
                  <a:schemeClr val="tx1"/>
                </a:solidFill>
              </a:rPr>
              <a:t>つの</a:t>
            </a:r>
            <a:r>
              <a:rPr lang="ja-JP" altLang="en-US" sz="2400" dirty="0">
                <a:solidFill>
                  <a:schemeClr val="tx1"/>
                </a:solidFill>
              </a:rPr>
              <a:t>定理に関して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証明：上の定理が正しくないと仮定し，矛盾を導く．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上の定理が正しくないと仮定すると，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「定理の仮定を満たすが，ハミルトングラフではないグラフ」 ・・・① 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が存在する．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証明：上の定理が正しくないと仮定すると，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「定理の仮定を満たすが，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ハミルトングラフではないグラフ」・・・① が存在する．</a:t>
            </a: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①のグラフで，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辺を追加してしまうと①のグラフではなくなるものを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とする．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証明：「定理の仮定を満たすが，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ハミルトングラフではないグラフ」・・・①</a:t>
            </a: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</a:t>
            </a: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31775" y="5445125"/>
            <a:ext cx="1871663" cy="792163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4504" name="テキスト ボックス 8"/>
          <p:cNvSpPr txBox="1">
            <a:spLocks noChangeArrowheads="1"/>
          </p:cNvSpPr>
          <p:nvPr/>
        </p:nvSpPr>
        <p:spPr bwMode="auto">
          <a:xfrm>
            <a:off x="468313" y="5632450"/>
            <a:ext cx="13525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①のグラフ</a:t>
            </a:r>
            <a:endParaRPr lang="en-US" altLang="ja-JP" sz="2000"/>
          </a:p>
          <a:p>
            <a:endParaRPr lang="en-US" altLang="ja-JP"/>
          </a:p>
        </p:txBody>
      </p:sp>
      <p:sp>
        <p:nvSpPr>
          <p:cNvPr id="12" name="右矢印 11"/>
          <p:cNvSpPr/>
          <p:nvPr/>
        </p:nvSpPr>
        <p:spPr>
          <a:xfrm>
            <a:off x="2176463" y="5805488"/>
            <a:ext cx="1439862" cy="7143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4506" name="テキスト ボックス 12"/>
          <p:cNvSpPr txBox="1">
            <a:spLocks noChangeArrowheads="1"/>
          </p:cNvSpPr>
          <p:nvPr/>
        </p:nvSpPr>
        <p:spPr bwMode="auto">
          <a:xfrm>
            <a:off x="2103438" y="5949950"/>
            <a:ext cx="16367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/>
              <a:t>辺を追加していく</a:t>
            </a:r>
            <a:endParaRPr lang="en-US" altLang="ja-JP" sz="1600"/>
          </a:p>
        </p:txBody>
      </p:sp>
      <p:sp>
        <p:nvSpPr>
          <p:cNvPr id="234507" name="テキスト ボックス 13"/>
          <p:cNvSpPr txBox="1">
            <a:spLocks noChangeArrowheads="1"/>
          </p:cNvSpPr>
          <p:nvPr/>
        </p:nvSpPr>
        <p:spPr bwMode="auto">
          <a:xfrm>
            <a:off x="-36513" y="6308725"/>
            <a:ext cx="2441576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dirty="0"/>
              <a:t>注：少なくとも一つは</a:t>
            </a:r>
            <a:endParaRPr lang="en-US" altLang="ja-JP" sz="1600" dirty="0"/>
          </a:p>
          <a:p>
            <a:r>
              <a:rPr lang="ja-JP" altLang="en-US" sz="1600" dirty="0"/>
              <a:t>　　 ①のグラフが存在する</a:t>
            </a:r>
            <a:endParaRPr lang="en-US" altLang="ja-JP" sz="1600" dirty="0"/>
          </a:p>
        </p:txBody>
      </p:sp>
      <p:sp>
        <p:nvSpPr>
          <p:cNvPr id="16" name="円/楕円 15"/>
          <p:cNvSpPr/>
          <p:nvPr/>
        </p:nvSpPr>
        <p:spPr>
          <a:xfrm>
            <a:off x="3687763" y="5445125"/>
            <a:ext cx="1873250" cy="792163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4509" name="テキスト ボックス 16"/>
          <p:cNvSpPr txBox="1">
            <a:spLocks noChangeArrowheads="1"/>
          </p:cNvSpPr>
          <p:nvPr/>
        </p:nvSpPr>
        <p:spPr bwMode="auto">
          <a:xfrm>
            <a:off x="3938588" y="5632450"/>
            <a:ext cx="135413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①のグラフ</a:t>
            </a:r>
            <a:endParaRPr lang="en-US" altLang="ja-JP" sz="2000"/>
          </a:p>
          <a:p>
            <a:endParaRPr lang="en-US" altLang="ja-JP"/>
          </a:p>
        </p:txBody>
      </p:sp>
      <p:sp>
        <p:nvSpPr>
          <p:cNvPr id="18" name="右矢印 17"/>
          <p:cNvSpPr/>
          <p:nvPr/>
        </p:nvSpPr>
        <p:spPr>
          <a:xfrm>
            <a:off x="5632450" y="5805488"/>
            <a:ext cx="1243013" cy="7143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4511" name="テキスト ボックス 18"/>
          <p:cNvSpPr txBox="1">
            <a:spLocks noChangeArrowheads="1"/>
          </p:cNvSpPr>
          <p:nvPr/>
        </p:nvSpPr>
        <p:spPr bwMode="auto">
          <a:xfrm>
            <a:off x="5561013" y="5949950"/>
            <a:ext cx="14462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1</a:t>
            </a:r>
            <a:r>
              <a:rPr lang="ja-JP" altLang="en-US" sz="1600"/>
              <a:t>辺追加すると</a:t>
            </a:r>
            <a:endParaRPr lang="en-US" altLang="ja-JP" sz="1600"/>
          </a:p>
        </p:txBody>
      </p:sp>
      <p:sp>
        <p:nvSpPr>
          <p:cNvPr id="20" name="円/楕円 19"/>
          <p:cNvSpPr/>
          <p:nvPr/>
        </p:nvSpPr>
        <p:spPr>
          <a:xfrm>
            <a:off x="6948488" y="5445125"/>
            <a:ext cx="1871662" cy="792163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4513" name="テキスト ボックス 20"/>
          <p:cNvSpPr txBox="1">
            <a:spLocks noChangeArrowheads="1"/>
          </p:cNvSpPr>
          <p:nvPr/>
        </p:nvSpPr>
        <p:spPr bwMode="auto">
          <a:xfrm>
            <a:off x="7235825" y="5516563"/>
            <a:ext cx="140176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①ではない</a:t>
            </a:r>
            <a:endParaRPr lang="en-US" altLang="ja-JP" sz="2000"/>
          </a:p>
          <a:p>
            <a:r>
              <a:rPr lang="ja-JP" altLang="en-US" sz="2000"/>
              <a:t>グラフ</a:t>
            </a:r>
            <a:endParaRPr lang="en-US" altLang="ja-JP" sz="2000"/>
          </a:p>
          <a:p>
            <a:endParaRPr lang="en-US" altLang="ja-JP"/>
          </a:p>
        </p:txBody>
      </p:sp>
      <p:sp>
        <p:nvSpPr>
          <p:cNvPr id="234514" name="テキスト ボックス 21"/>
          <p:cNvSpPr txBox="1">
            <a:spLocks noChangeArrowheads="1"/>
          </p:cNvSpPr>
          <p:nvPr/>
        </p:nvSpPr>
        <p:spPr bwMode="auto">
          <a:xfrm>
            <a:off x="4437063" y="5847357"/>
            <a:ext cx="42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G</a:t>
            </a:r>
          </a:p>
        </p:txBody>
      </p:sp>
      <p:sp>
        <p:nvSpPr>
          <p:cNvPr id="19" name="テキスト ボックス 13"/>
          <p:cNvSpPr txBox="1">
            <a:spLocks noChangeArrowheads="1"/>
          </p:cNvSpPr>
          <p:nvPr/>
        </p:nvSpPr>
        <p:spPr bwMode="auto">
          <a:xfrm>
            <a:off x="3498576" y="6299596"/>
            <a:ext cx="23086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dirty="0"/>
              <a:t>注：辺を追加しても</a:t>
            </a:r>
            <a:endParaRPr lang="en-US" altLang="ja-JP" sz="1600" dirty="0"/>
          </a:p>
          <a:p>
            <a:r>
              <a:rPr lang="ja-JP" altLang="en-US" sz="1600" dirty="0"/>
              <a:t>　　 定理の仮定を満たす</a:t>
            </a:r>
            <a:endParaRPr lang="en-US" altLang="ja-JP" sz="1600" dirty="0"/>
          </a:p>
        </p:txBody>
      </p:sp>
      <p:sp>
        <p:nvSpPr>
          <p:cNvPr id="21" name="テキスト ボックス 13"/>
          <p:cNvSpPr txBox="1">
            <a:spLocks noChangeArrowheads="1"/>
          </p:cNvSpPr>
          <p:nvPr/>
        </p:nvSpPr>
        <p:spPr bwMode="auto">
          <a:xfrm>
            <a:off x="6732240" y="6309320"/>
            <a:ext cx="24577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dirty="0"/>
              <a:t>注：辺を追加し続けると</a:t>
            </a:r>
            <a:endParaRPr lang="en-US" altLang="ja-JP" sz="1600" dirty="0"/>
          </a:p>
          <a:p>
            <a:r>
              <a:rPr lang="ja-JP" altLang="en-US" sz="1600" dirty="0"/>
              <a:t>　　 ハミルトングラフになる</a:t>
            </a:r>
            <a:endParaRPr lang="en-US" altLang="ja-JP" sz="1600" dirty="0"/>
          </a:p>
        </p:txBody>
      </p:sp>
    </p:spTree>
  </p:cSld>
  <p:clrMapOvr>
    <a:masterClrMapping/>
  </p:clrMapOvr>
  <p:transition advTm="14149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の非隣接な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頂点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u,v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  辺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を加えたグラフはハミルトングラフ．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円/楕円 6"/>
          <p:cNvSpPr/>
          <p:nvPr/>
        </p:nvSpPr>
        <p:spPr bwMode="auto">
          <a:xfrm>
            <a:off x="7575550" y="4437063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6623050" y="4508500"/>
            <a:ext cx="2022475" cy="2024063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 bwMode="auto">
          <a:xfrm>
            <a:off x="7596188" y="6453188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6588125" y="53403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8591550" y="5384800"/>
            <a:ext cx="125413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円/楕円 14"/>
          <p:cNvSpPr/>
          <p:nvPr/>
        </p:nvSpPr>
        <p:spPr bwMode="auto">
          <a:xfrm>
            <a:off x="6878638" y="472757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円/楕円 15"/>
          <p:cNvSpPr/>
          <p:nvPr/>
        </p:nvSpPr>
        <p:spPr bwMode="auto">
          <a:xfrm>
            <a:off x="8262938" y="472757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8299450" y="614997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6823075" y="6132513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5536" name="テキスト ボックス 24"/>
          <p:cNvSpPr txBox="1">
            <a:spLocks noChangeArrowheads="1"/>
          </p:cNvSpPr>
          <p:nvPr/>
        </p:nvSpPr>
        <p:spPr bwMode="auto">
          <a:xfrm>
            <a:off x="8248650" y="4365625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235537" name="テキスト ボックス 25"/>
          <p:cNvSpPr txBox="1">
            <a:spLocks noChangeArrowheads="1"/>
          </p:cNvSpPr>
          <p:nvPr/>
        </p:nvSpPr>
        <p:spPr bwMode="auto">
          <a:xfrm>
            <a:off x="8604250" y="49831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の非隣接な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頂点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u,v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  辺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を加えたグラフはハミルトングラフ．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∴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と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を結ぶハミルトン道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P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が存在する．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円/楕円 6"/>
          <p:cNvSpPr/>
          <p:nvPr/>
        </p:nvSpPr>
        <p:spPr bwMode="auto">
          <a:xfrm>
            <a:off x="7575550" y="4437063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6623050" y="4508500"/>
            <a:ext cx="2022475" cy="2024063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 bwMode="auto">
          <a:xfrm>
            <a:off x="7596188" y="6453188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6588125" y="53403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8591550" y="5384800"/>
            <a:ext cx="125413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円/楕円 14"/>
          <p:cNvSpPr/>
          <p:nvPr/>
        </p:nvSpPr>
        <p:spPr bwMode="auto">
          <a:xfrm>
            <a:off x="6878638" y="472757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円/楕円 15"/>
          <p:cNvSpPr/>
          <p:nvPr/>
        </p:nvSpPr>
        <p:spPr bwMode="auto">
          <a:xfrm>
            <a:off x="8262938" y="472757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8299450" y="614997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6823075" y="6132513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6560" name="テキスト ボックス 22"/>
          <p:cNvSpPr txBox="1">
            <a:spLocks noChangeArrowheads="1"/>
          </p:cNvSpPr>
          <p:nvPr/>
        </p:nvSpPr>
        <p:spPr bwMode="auto">
          <a:xfrm>
            <a:off x="8248650" y="4365625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236561" name="テキスト ボックス 23"/>
          <p:cNvSpPr txBox="1">
            <a:spLocks noChangeArrowheads="1"/>
          </p:cNvSpPr>
          <p:nvPr/>
        </p:nvSpPr>
        <p:spPr bwMode="auto">
          <a:xfrm>
            <a:off x="8604250" y="49831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236562" name="テキスト ボックス 35"/>
          <p:cNvSpPr txBox="1">
            <a:spLocks noChangeArrowheads="1"/>
          </p:cNvSpPr>
          <p:nvPr/>
        </p:nvSpPr>
        <p:spPr bwMode="auto">
          <a:xfrm rot="-960212">
            <a:off x="8316913" y="4643438"/>
            <a:ext cx="4667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400">
                <a:solidFill>
                  <a:srgbClr val="FF0000"/>
                </a:solidFill>
              </a:rPr>
              <a:t>x</a:t>
            </a:r>
            <a:endParaRPr lang="ja-JP" altLang="en-US" sz="4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4149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と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を結ぶハミルトン道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P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が存在する．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円/楕円 38"/>
          <p:cNvSpPr/>
          <p:nvPr/>
        </p:nvSpPr>
        <p:spPr bwMode="auto">
          <a:xfrm>
            <a:off x="1835150" y="596582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7576" name="テキスト ボックス 39"/>
          <p:cNvSpPr txBox="1">
            <a:spLocks noChangeArrowheads="1"/>
          </p:cNvSpPr>
          <p:nvPr/>
        </p:nvSpPr>
        <p:spPr bwMode="auto">
          <a:xfrm>
            <a:off x="611188" y="577532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41" name="円/楕円 40"/>
          <p:cNvSpPr/>
          <p:nvPr/>
        </p:nvSpPr>
        <p:spPr bwMode="auto">
          <a:xfrm>
            <a:off x="971550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2" name="直線コネクタ 41"/>
          <p:cNvCxnSpPr/>
          <p:nvPr/>
        </p:nvCxnSpPr>
        <p:spPr>
          <a:xfrm>
            <a:off x="1042988" y="6021388"/>
            <a:ext cx="648176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6461125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2700338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5" name="円/楕円 44"/>
          <p:cNvSpPr/>
          <p:nvPr/>
        </p:nvSpPr>
        <p:spPr bwMode="auto">
          <a:xfrm>
            <a:off x="3563938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4500563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7" name="円/楕円 46"/>
          <p:cNvSpPr/>
          <p:nvPr/>
        </p:nvSpPr>
        <p:spPr bwMode="auto">
          <a:xfrm>
            <a:off x="543560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8" name="円/楕円 47"/>
          <p:cNvSpPr/>
          <p:nvPr/>
        </p:nvSpPr>
        <p:spPr bwMode="auto">
          <a:xfrm>
            <a:off x="739775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7585" name="テキスト ボックス 48"/>
          <p:cNvSpPr txBox="1">
            <a:spLocks noChangeArrowheads="1"/>
          </p:cNvSpPr>
          <p:nvPr/>
        </p:nvSpPr>
        <p:spPr bwMode="auto">
          <a:xfrm>
            <a:off x="7527925" y="57324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237586" name="テキスト ボックス 48"/>
          <p:cNvSpPr txBox="1">
            <a:spLocks noChangeArrowheads="1"/>
          </p:cNvSpPr>
          <p:nvPr/>
        </p:nvSpPr>
        <p:spPr bwMode="auto">
          <a:xfrm>
            <a:off x="3924300" y="5272088"/>
            <a:ext cx="3889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Claim.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以下のような状況は起こり得ない．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N</a:t>
            </a:r>
            <a:r>
              <a:rPr lang="en-US" altLang="ja-JP" dirty="0">
                <a:latin typeface="Calibri" pitchFamily="34" charset="0"/>
                <a:ea typeface="+mn-ea"/>
              </a:rPr>
              <a:t>G</a:t>
            </a:r>
            <a:r>
              <a:rPr lang="en-US" altLang="ja-JP" sz="2400" dirty="0">
                <a:latin typeface="Calibri" pitchFamily="34" charset="0"/>
                <a:ea typeface="+mn-ea"/>
              </a:rPr>
              <a:t>(u) </a:t>
            </a:r>
            <a:r>
              <a:rPr lang="ja-JP" altLang="en-US" sz="2400" dirty="0">
                <a:latin typeface="Calibri" pitchFamily="34" charset="0"/>
                <a:ea typeface="+mn-ea"/>
              </a:rPr>
              <a:t>と 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en-US" altLang="ja-JP" dirty="0">
                <a:latin typeface="Calibri" pitchFamily="34" charset="0"/>
                <a:ea typeface="+mn-ea"/>
              </a:rPr>
              <a:t>G</a:t>
            </a:r>
            <a:r>
              <a:rPr lang="en-US" altLang="ja-JP" sz="2400" dirty="0">
                <a:latin typeface="Calibri" pitchFamily="34" charset="0"/>
                <a:ea typeface="+mn-ea"/>
              </a:rPr>
              <a:t>(v) </a:t>
            </a:r>
            <a:r>
              <a:rPr lang="ja-JP" altLang="en-US" sz="2400" dirty="0">
                <a:latin typeface="Calibri" pitchFamily="34" charset="0"/>
                <a:ea typeface="+mn-ea"/>
              </a:rPr>
              <a:t>が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上隣同士で交差している状況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円/楕円 14"/>
          <p:cNvSpPr/>
          <p:nvPr/>
        </p:nvSpPr>
        <p:spPr bwMode="auto">
          <a:xfrm>
            <a:off x="1835150" y="596582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8600" name="テキスト ボックス 22"/>
          <p:cNvSpPr txBox="1">
            <a:spLocks noChangeArrowheads="1"/>
          </p:cNvSpPr>
          <p:nvPr/>
        </p:nvSpPr>
        <p:spPr bwMode="auto">
          <a:xfrm>
            <a:off x="611188" y="577532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25" name="円/楕円 24"/>
          <p:cNvSpPr/>
          <p:nvPr/>
        </p:nvSpPr>
        <p:spPr bwMode="auto">
          <a:xfrm>
            <a:off x="971550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>
            <a:off x="1042988" y="6021388"/>
            <a:ext cx="648176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 bwMode="auto">
          <a:xfrm>
            <a:off x="6461125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円/楕円 28"/>
          <p:cNvSpPr/>
          <p:nvPr/>
        </p:nvSpPr>
        <p:spPr bwMode="auto">
          <a:xfrm>
            <a:off x="2700338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 bwMode="auto">
          <a:xfrm>
            <a:off x="3563938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円/楕円 30"/>
          <p:cNvSpPr/>
          <p:nvPr/>
        </p:nvSpPr>
        <p:spPr bwMode="auto">
          <a:xfrm>
            <a:off x="4500563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/>
          <p:cNvSpPr/>
          <p:nvPr/>
        </p:nvSpPr>
        <p:spPr bwMode="auto">
          <a:xfrm>
            <a:off x="543560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7" name="円/楕円 36"/>
          <p:cNvSpPr/>
          <p:nvPr/>
        </p:nvSpPr>
        <p:spPr bwMode="auto">
          <a:xfrm>
            <a:off x="739775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8609" name="テキスト ボックス 37"/>
          <p:cNvSpPr txBox="1">
            <a:spLocks noChangeArrowheads="1"/>
          </p:cNvSpPr>
          <p:nvPr/>
        </p:nvSpPr>
        <p:spPr bwMode="auto">
          <a:xfrm>
            <a:off x="7527925" y="57324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8" name="フリーフォーム 17"/>
          <p:cNvSpPr/>
          <p:nvPr/>
        </p:nvSpPr>
        <p:spPr>
          <a:xfrm>
            <a:off x="1022350" y="5626100"/>
            <a:ext cx="3562350" cy="392113"/>
          </a:xfrm>
          <a:custGeom>
            <a:avLst/>
            <a:gdLst>
              <a:gd name="connsiteX0" fmla="*/ 0 w 3563471"/>
              <a:gd name="connsiteY0" fmla="*/ 392206 h 392206"/>
              <a:gd name="connsiteX1" fmla="*/ 1734671 w 3563471"/>
              <a:gd name="connsiteY1" fmla="*/ 2241 h 392206"/>
              <a:gd name="connsiteX2" fmla="*/ 3563471 w 3563471"/>
              <a:gd name="connsiteY2" fmla="*/ 378759 h 39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63471" h="392206">
                <a:moveTo>
                  <a:pt x="0" y="392206"/>
                </a:moveTo>
                <a:cubicBezTo>
                  <a:pt x="570379" y="198344"/>
                  <a:pt x="1140759" y="4482"/>
                  <a:pt x="1734671" y="2241"/>
                </a:cubicBezTo>
                <a:cubicBezTo>
                  <a:pt x="2328583" y="0"/>
                  <a:pt x="2946027" y="189379"/>
                  <a:pt x="3563471" y="378759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3630613" y="5597525"/>
            <a:ext cx="3819525" cy="420688"/>
          </a:xfrm>
          <a:custGeom>
            <a:avLst/>
            <a:gdLst>
              <a:gd name="connsiteX0" fmla="*/ 3818965 w 3818965"/>
              <a:gd name="connsiteY0" fmla="*/ 394446 h 421341"/>
              <a:gd name="connsiteX1" fmla="*/ 1828800 w 3818965"/>
              <a:gd name="connsiteY1" fmla="*/ 4482 h 421341"/>
              <a:gd name="connsiteX2" fmla="*/ 0 w 3818965"/>
              <a:gd name="connsiteY2" fmla="*/ 421341 h 42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8965" h="421341">
                <a:moveTo>
                  <a:pt x="3818965" y="394446"/>
                </a:moveTo>
                <a:cubicBezTo>
                  <a:pt x="3142129" y="197223"/>
                  <a:pt x="2465294" y="0"/>
                  <a:pt x="1828800" y="4482"/>
                </a:cubicBezTo>
                <a:cubicBezTo>
                  <a:pt x="1192306" y="8964"/>
                  <a:pt x="596153" y="215152"/>
                  <a:pt x="0" y="421341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有限幾何学　第</a:t>
            </a:r>
            <a:r>
              <a:rPr lang="en-US" altLang="ja-JP"/>
              <a:t>5</a:t>
            </a:r>
            <a:r>
              <a:rPr lang="ja-JP" altLang="en-US"/>
              <a:t>回</a:t>
            </a:r>
          </a:p>
        </p:txBody>
      </p:sp>
      <p:sp>
        <p:nvSpPr>
          <p:cNvPr id="21811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Clr>
                <a:schemeClr val="tx2"/>
              </a:buClr>
              <a:buFont typeface="Calibri" pitchFamily="34" charset="0"/>
              <a:buAutoNum type="arabicPeriod"/>
            </a:pPr>
            <a:r>
              <a:rPr lang="ja-JP" altLang="en-US"/>
              <a:t>ハミルトングラフ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/>
              <a:t>必要条件と十分条件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endParaRPr lang="en-US" altLang="ja-JP"/>
          </a:p>
        </p:txBody>
      </p:sp>
    </p:spTree>
  </p:cSld>
  <p:clrMapOvr>
    <a:masterClrMapping/>
  </p:clrMapOvr>
  <p:transition advTm="6256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線コネクタ 25"/>
          <p:cNvCxnSpPr>
            <a:endCxn id="18" idx="2"/>
          </p:cNvCxnSpPr>
          <p:nvPr/>
        </p:nvCxnSpPr>
        <p:spPr>
          <a:xfrm flipV="1">
            <a:off x="3635375" y="6005513"/>
            <a:ext cx="949325" cy="15875"/>
          </a:xfrm>
          <a:prstGeom prst="line">
            <a:avLst/>
          </a:prstGeom>
          <a:ln w="349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Claim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の証：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はハミルトングラフではないので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  以下のような状況は起こり得ない．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円/楕円 14"/>
          <p:cNvSpPr/>
          <p:nvPr/>
        </p:nvSpPr>
        <p:spPr bwMode="auto">
          <a:xfrm>
            <a:off x="1835150" y="596582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9625" name="テキスト ボックス 22"/>
          <p:cNvSpPr txBox="1">
            <a:spLocks noChangeArrowheads="1"/>
          </p:cNvSpPr>
          <p:nvPr/>
        </p:nvSpPr>
        <p:spPr bwMode="auto">
          <a:xfrm>
            <a:off x="611188" y="577532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25" name="円/楕円 24"/>
          <p:cNvSpPr/>
          <p:nvPr/>
        </p:nvSpPr>
        <p:spPr bwMode="auto">
          <a:xfrm>
            <a:off x="971550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7" name="直線コネクタ 26"/>
          <p:cNvCxnSpPr>
            <a:endCxn id="30" idx="2"/>
          </p:cNvCxnSpPr>
          <p:nvPr/>
        </p:nvCxnSpPr>
        <p:spPr>
          <a:xfrm flipV="1">
            <a:off x="1042988" y="6013450"/>
            <a:ext cx="2520950" cy="793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 bwMode="auto">
          <a:xfrm>
            <a:off x="6461125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円/楕円 28"/>
          <p:cNvSpPr/>
          <p:nvPr/>
        </p:nvSpPr>
        <p:spPr bwMode="auto">
          <a:xfrm>
            <a:off x="2700338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 bwMode="auto">
          <a:xfrm>
            <a:off x="3563938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円/楕円 30"/>
          <p:cNvSpPr/>
          <p:nvPr/>
        </p:nvSpPr>
        <p:spPr bwMode="auto">
          <a:xfrm>
            <a:off x="4500563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/>
          <p:cNvSpPr/>
          <p:nvPr/>
        </p:nvSpPr>
        <p:spPr bwMode="auto">
          <a:xfrm>
            <a:off x="543560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7" name="円/楕円 36"/>
          <p:cNvSpPr/>
          <p:nvPr/>
        </p:nvSpPr>
        <p:spPr bwMode="auto">
          <a:xfrm>
            <a:off x="739775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9634" name="テキスト ボックス 37"/>
          <p:cNvSpPr txBox="1">
            <a:spLocks noChangeArrowheads="1"/>
          </p:cNvSpPr>
          <p:nvPr/>
        </p:nvSpPr>
        <p:spPr bwMode="auto">
          <a:xfrm>
            <a:off x="7527925" y="57324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8" name="フリーフォーム 17"/>
          <p:cNvSpPr/>
          <p:nvPr/>
        </p:nvSpPr>
        <p:spPr>
          <a:xfrm>
            <a:off x="1022350" y="5626100"/>
            <a:ext cx="3562350" cy="392113"/>
          </a:xfrm>
          <a:custGeom>
            <a:avLst/>
            <a:gdLst>
              <a:gd name="connsiteX0" fmla="*/ 0 w 3563471"/>
              <a:gd name="connsiteY0" fmla="*/ 392206 h 392206"/>
              <a:gd name="connsiteX1" fmla="*/ 1734671 w 3563471"/>
              <a:gd name="connsiteY1" fmla="*/ 2241 h 392206"/>
              <a:gd name="connsiteX2" fmla="*/ 3563471 w 3563471"/>
              <a:gd name="connsiteY2" fmla="*/ 378759 h 39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63471" h="392206">
                <a:moveTo>
                  <a:pt x="0" y="392206"/>
                </a:moveTo>
                <a:cubicBezTo>
                  <a:pt x="570379" y="198344"/>
                  <a:pt x="1140759" y="4482"/>
                  <a:pt x="1734671" y="2241"/>
                </a:cubicBezTo>
                <a:cubicBezTo>
                  <a:pt x="2328583" y="0"/>
                  <a:pt x="2946027" y="189379"/>
                  <a:pt x="3563471" y="378759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3630613" y="5597525"/>
            <a:ext cx="3819525" cy="420688"/>
          </a:xfrm>
          <a:custGeom>
            <a:avLst/>
            <a:gdLst>
              <a:gd name="connsiteX0" fmla="*/ 3818965 w 3818965"/>
              <a:gd name="connsiteY0" fmla="*/ 394446 h 421341"/>
              <a:gd name="connsiteX1" fmla="*/ 1828800 w 3818965"/>
              <a:gd name="connsiteY1" fmla="*/ 4482 h 421341"/>
              <a:gd name="connsiteX2" fmla="*/ 0 w 3818965"/>
              <a:gd name="connsiteY2" fmla="*/ 421341 h 42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8965" h="421341">
                <a:moveTo>
                  <a:pt x="3818965" y="394446"/>
                </a:moveTo>
                <a:cubicBezTo>
                  <a:pt x="3142129" y="197223"/>
                  <a:pt x="2465294" y="0"/>
                  <a:pt x="1828800" y="4482"/>
                </a:cubicBezTo>
                <a:cubicBezTo>
                  <a:pt x="1192306" y="8964"/>
                  <a:pt x="596153" y="215152"/>
                  <a:pt x="0" y="421341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21" name="直線コネクタ 20"/>
          <p:cNvCxnSpPr>
            <a:endCxn id="37" idx="2"/>
          </p:cNvCxnSpPr>
          <p:nvPr/>
        </p:nvCxnSpPr>
        <p:spPr>
          <a:xfrm flipV="1">
            <a:off x="4630738" y="6013450"/>
            <a:ext cx="2767012" cy="793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8172400" y="6093296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Tm="14149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Claim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より，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en-US" altLang="ja-JP" dirty="0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に属する各頂点に対して，以下のように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V(G)-N</a:t>
            </a:r>
            <a:r>
              <a:rPr lang="en-US" altLang="ja-JP" dirty="0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(u)-{u}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に属する異なる頂点を対応させることができる．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円/楕円 14"/>
          <p:cNvSpPr/>
          <p:nvPr/>
        </p:nvSpPr>
        <p:spPr bwMode="auto">
          <a:xfrm>
            <a:off x="1835150" y="596582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0648" name="テキスト ボックス 22"/>
          <p:cNvSpPr txBox="1">
            <a:spLocks noChangeArrowheads="1"/>
          </p:cNvSpPr>
          <p:nvPr/>
        </p:nvSpPr>
        <p:spPr bwMode="auto">
          <a:xfrm>
            <a:off x="611188" y="577532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25" name="円/楕円 24"/>
          <p:cNvSpPr/>
          <p:nvPr/>
        </p:nvSpPr>
        <p:spPr bwMode="auto">
          <a:xfrm>
            <a:off x="971550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>
            <a:off x="1042988" y="6021388"/>
            <a:ext cx="648176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 bwMode="auto">
          <a:xfrm>
            <a:off x="6461125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円/楕円 28"/>
          <p:cNvSpPr/>
          <p:nvPr/>
        </p:nvSpPr>
        <p:spPr bwMode="auto">
          <a:xfrm>
            <a:off x="2700338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 bwMode="auto">
          <a:xfrm>
            <a:off x="3563938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円/楕円 30"/>
          <p:cNvSpPr/>
          <p:nvPr/>
        </p:nvSpPr>
        <p:spPr bwMode="auto">
          <a:xfrm>
            <a:off x="4500563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/>
          <p:cNvSpPr/>
          <p:nvPr/>
        </p:nvSpPr>
        <p:spPr bwMode="auto">
          <a:xfrm>
            <a:off x="543560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7" name="円/楕円 36"/>
          <p:cNvSpPr/>
          <p:nvPr/>
        </p:nvSpPr>
        <p:spPr bwMode="auto">
          <a:xfrm>
            <a:off x="739775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0657" name="テキスト ボックス 37"/>
          <p:cNvSpPr txBox="1">
            <a:spLocks noChangeArrowheads="1"/>
          </p:cNvSpPr>
          <p:nvPr/>
        </p:nvSpPr>
        <p:spPr bwMode="auto">
          <a:xfrm>
            <a:off x="7527925" y="57324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8" name="フリーフォーム 17"/>
          <p:cNvSpPr/>
          <p:nvPr/>
        </p:nvSpPr>
        <p:spPr>
          <a:xfrm>
            <a:off x="1908175" y="5626100"/>
            <a:ext cx="5557838" cy="392113"/>
          </a:xfrm>
          <a:custGeom>
            <a:avLst/>
            <a:gdLst>
              <a:gd name="connsiteX0" fmla="*/ 0 w 3563471"/>
              <a:gd name="connsiteY0" fmla="*/ 392206 h 392206"/>
              <a:gd name="connsiteX1" fmla="*/ 1734671 w 3563471"/>
              <a:gd name="connsiteY1" fmla="*/ 2241 h 392206"/>
              <a:gd name="connsiteX2" fmla="*/ 3563471 w 3563471"/>
              <a:gd name="connsiteY2" fmla="*/ 378759 h 39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63471" h="392206">
                <a:moveTo>
                  <a:pt x="0" y="392206"/>
                </a:moveTo>
                <a:cubicBezTo>
                  <a:pt x="570379" y="198344"/>
                  <a:pt x="1140759" y="4482"/>
                  <a:pt x="1734671" y="2241"/>
                </a:cubicBezTo>
                <a:cubicBezTo>
                  <a:pt x="2328583" y="0"/>
                  <a:pt x="2946027" y="189379"/>
                  <a:pt x="3563471" y="378759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3630613" y="5597525"/>
            <a:ext cx="3819525" cy="420688"/>
          </a:xfrm>
          <a:custGeom>
            <a:avLst/>
            <a:gdLst>
              <a:gd name="connsiteX0" fmla="*/ 3818965 w 3818965"/>
              <a:gd name="connsiteY0" fmla="*/ 394446 h 421341"/>
              <a:gd name="connsiteX1" fmla="*/ 1828800 w 3818965"/>
              <a:gd name="connsiteY1" fmla="*/ 4482 h 421341"/>
              <a:gd name="connsiteX2" fmla="*/ 0 w 3818965"/>
              <a:gd name="connsiteY2" fmla="*/ 421341 h 42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8965" h="421341">
                <a:moveTo>
                  <a:pt x="3818965" y="394446"/>
                </a:moveTo>
                <a:cubicBezTo>
                  <a:pt x="3142129" y="197223"/>
                  <a:pt x="2465294" y="0"/>
                  <a:pt x="1828800" y="4482"/>
                </a:cubicBezTo>
                <a:cubicBezTo>
                  <a:pt x="1192306" y="8964"/>
                  <a:pt x="596153" y="215152"/>
                  <a:pt x="0" y="421341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0661" name="テキスト ボックス 20"/>
          <p:cNvSpPr txBox="1">
            <a:spLocks noChangeArrowheads="1"/>
          </p:cNvSpPr>
          <p:nvPr/>
        </p:nvSpPr>
        <p:spPr bwMode="auto">
          <a:xfrm>
            <a:off x="1619250" y="558958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240662" name="テキスト ボックス 21"/>
          <p:cNvSpPr txBox="1">
            <a:spLocks noChangeArrowheads="1"/>
          </p:cNvSpPr>
          <p:nvPr/>
        </p:nvSpPr>
        <p:spPr bwMode="auto">
          <a:xfrm>
            <a:off x="3348038" y="558958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240664" name="テキスト ボックス 25"/>
          <p:cNvSpPr txBox="1">
            <a:spLocks noChangeArrowheads="1"/>
          </p:cNvSpPr>
          <p:nvPr/>
        </p:nvSpPr>
        <p:spPr bwMode="auto">
          <a:xfrm>
            <a:off x="6129338" y="566102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z</a:t>
            </a:r>
            <a:endParaRPr lang="ja-JP" altLang="en-US" sz="2400" dirty="0"/>
          </a:p>
        </p:txBody>
      </p:sp>
      <p:sp>
        <p:nvSpPr>
          <p:cNvPr id="240665" name="テキスト ボックス 33"/>
          <p:cNvSpPr txBox="1">
            <a:spLocks noChangeArrowheads="1"/>
          </p:cNvSpPr>
          <p:nvPr/>
        </p:nvSpPr>
        <p:spPr bwMode="auto">
          <a:xfrm>
            <a:off x="2533650" y="6064250"/>
            <a:ext cx="6286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f(x)</a:t>
            </a:r>
            <a:endParaRPr lang="ja-JP" altLang="en-US" sz="2400" dirty="0"/>
          </a:p>
        </p:txBody>
      </p:sp>
      <p:sp>
        <p:nvSpPr>
          <p:cNvPr id="240666" name="テキスト ボックス 34"/>
          <p:cNvSpPr txBox="1">
            <a:spLocks noChangeArrowheads="1"/>
          </p:cNvSpPr>
          <p:nvPr/>
        </p:nvSpPr>
        <p:spPr bwMode="auto">
          <a:xfrm>
            <a:off x="4333875" y="6064250"/>
            <a:ext cx="6286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f(y)</a:t>
            </a:r>
            <a:endParaRPr lang="ja-JP" altLang="en-US" sz="2400"/>
          </a:p>
        </p:txBody>
      </p:sp>
      <p:sp>
        <p:nvSpPr>
          <p:cNvPr id="240668" name="テキスト ボックス 38"/>
          <p:cNvSpPr txBox="1">
            <a:spLocks noChangeArrowheads="1"/>
          </p:cNvSpPr>
          <p:nvPr/>
        </p:nvSpPr>
        <p:spPr bwMode="auto">
          <a:xfrm>
            <a:off x="7213600" y="6064250"/>
            <a:ext cx="628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f(z)</a:t>
            </a:r>
            <a:endParaRPr lang="ja-JP" altLang="en-US" sz="2400" dirty="0"/>
          </a:p>
        </p:txBody>
      </p: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971600" y="6444044"/>
            <a:ext cx="70278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x</a:t>
            </a:r>
            <a:r>
              <a:rPr lang="ja-JP" altLang="en-US" dirty="0"/>
              <a:t>∈</a:t>
            </a:r>
            <a:r>
              <a:rPr lang="en-US" altLang="ja-JP" dirty="0"/>
              <a:t>N</a:t>
            </a:r>
            <a:r>
              <a:rPr lang="en-US" altLang="ja-JP" sz="1200" dirty="0"/>
              <a:t>G</a:t>
            </a:r>
            <a:r>
              <a:rPr lang="en-US" altLang="ja-JP" dirty="0"/>
              <a:t>(v) </a:t>
            </a:r>
            <a:r>
              <a:rPr lang="ja-JP" altLang="en-US" dirty="0"/>
              <a:t>に対し，</a:t>
            </a:r>
            <a:r>
              <a:rPr lang="en-US" altLang="ja-JP" dirty="0"/>
              <a:t>x </a:t>
            </a:r>
            <a:r>
              <a:rPr lang="ja-JP" altLang="en-US" dirty="0"/>
              <a:t>の右隣の頂点 </a:t>
            </a:r>
            <a:r>
              <a:rPr lang="en-US" altLang="ja-JP" dirty="0"/>
              <a:t>f(x) </a:t>
            </a:r>
            <a:r>
              <a:rPr lang="ja-JP" altLang="en-US" dirty="0"/>
              <a:t>∈</a:t>
            </a:r>
            <a:r>
              <a:rPr lang="en-US" altLang="ja-JP" dirty="0"/>
              <a:t>V(G)-N</a:t>
            </a:r>
            <a:r>
              <a:rPr lang="en-US" altLang="ja-JP" sz="1400" dirty="0"/>
              <a:t>G</a:t>
            </a:r>
            <a:r>
              <a:rPr lang="en-US" altLang="ja-JP" dirty="0"/>
              <a:t>(u)-{u} </a:t>
            </a:r>
            <a:r>
              <a:rPr lang="ja-JP" altLang="en-US" dirty="0"/>
              <a:t>を対応させる</a:t>
            </a:r>
          </a:p>
        </p:txBody>
      </p:sp>
    </p:spTree>
  </p:cSld>
  <p:clrMapOvr>
    <a:masterClrMapping/>
  </p:clrMapOvr>
  <p:transition advTm="14149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証明：∴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en-US" altLang="ja-JP" dirty="0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から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V(G)-N</a:t>
            </a:r>
            <a:r>
              <a:rPr lang="en-US" altLang="ja-JP" dirty="0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(u)-{u}</a:t>
            </a:r>
            <a:r>
              <a:rPr lang="ja-JP" altLang="en-US" sz="2400" dirty="0" err="1">
                <a:latin typeface="Calibri" pitchFamily="34" charset="0"/>
                <a:ea typeface="ＭＳ Ｐゴシック" charset="-128"/>
              </a:rPr>
              <a:t>への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単射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が存在する 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円/楕円 20"/>
          <p:cNvSpPr/>
          <p:nvPr/>
        </p:nvSpPr>
        <p:spPr bwMode="auto">
          <a:xfrm>
            <a:off x="1835150" y="596582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1672" name="テキスト ボックス 21"/>
          <p:cNvSpPr txBox="1">
            <a:spLocks noChangeArrowheads="1"/>
          </p:cNvSpPr>
          <p:nvPr/>
        </p:nvSpPr>
        <p:spPr bwMode="auto">
          <a:xfrm>
            <a:off x="611188" y="577532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24" name="円/楕円 23"/>
          <p:cNvSpPr/>
          <p:nvPr/>
        </p:nvSpPr>
        <p:spPr bwMode="auto">
          <a:xfrm>
            <a:off x="971550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>
            <a:off x="1042988" y="6021388"/>
            <a:ext cx="648176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6461125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2700338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6" name="円/楕円 35"/>
          <p:cNvSpPr/>
          <p:nvPr/>
        </p:nvSpPr>
        <p:spPr bwMode="auto">
          <a:xfrm>
            <a:off x="3563938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" name="円/楕円 38"/>
          <p:cNvSpPr/>
          <p:nvPr/>
        </p:nvSpPr>
        <p:spPr bwMode="auto">
          <a:xfrm>
            <a:off x="4500563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" name="円/楕円 39"/>
          <p:cNvSpPr/>
          <p:nvPr/>
        </p:nvSpPr>
        <p:spPr bwMode="auto">
          <a:xfrm>
            <a:off x="543560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1" name="円/楕円 40"/>
          <p:cNvSpPr/>
          <p:nvPr/>
        </p:nvSpPr>
        <p:spPr bwMode="auto">
          <a:xfrm>
            <a:off x="739775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1681" name="テキスト ボックス 41"/>
          <p:cNvSpPr txBox="1">
            <a:spLocks noChangeArrowheads="1"/>
          </p:cNvSpPr>
          <p:nvPr/>
        </p:nvSpPr>
        <p:spPr bwMode="auto">
          <a:xfrm>
            <a:off x="7527925" y="57324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22" name="フリーフォーム 21"/>
          <p:cNvSpPr/>
          <p:nvPr/>
        </p:nvSpPr>
        <p:spPr>
          <a:xfrm>
            <a:off x="1908175" y="5626100"/>
            <a:ext cx="5557838" cy="392113"/>
          </a:xfrm>
          <a:custGeom>
            <a:avLst/>
            <a:gdLst>
              <a:gd name="connsiteX0" fmla="*/ 0 w 3563471"/>
              <a:gd name="connsiteY0" fmla="*/ 392206 h 392206"/>
              <a:gd name="connsiteX1" fmla="*/ 1734671 w 3563471"/>
              <a:gd name="connsiteY1" fmla="*/ 2241 h 392206"/>
              <a:gd name="connsiteX2" fmla="*/ 3563471 w 3563471"/>
              <a:gd name="connsiteY2" fmla="*/ 378759 h 39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63471" h="392206">
                <a:moveTo>
                  <a:pt x="0" y="392206"/>
                </a:moveTo>
                <a:cubicBezTo>
                  <a:pt x="570379" y="198344"/>
                  <a:pt x="1140759" y="4482"/>
                  <a:pt x="1734671" y="2241"/>
                </a:cubicBezTo>
                <a:cubicBezTo>
                  <a:pt x="2328583" y="0"/>
                  <a:pt x="2946027" y="189379"/>
                  <a:pt x="3563471" y="378759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テキスト ボックス 20"/>
          <p:cNvSpPr txBox="1">
            <a:spLocks noChangeArrowheads="1"/>
          </p:cNvSpPr>
          <p:nvPr/>
        </p:nvSpPr>
        <p:spPr bwMode="auto">
          <a:xfrm>
            <a:off x="1619250" y="558958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25" name="テキスト ボックス 33"/>
          <p:cNvSpPr txBox="1">
            <a:spLocks noChangeArrowheads="1"/>
          </p:cNvSpPr>
          <p:nvPr/>
        </p:nvSpPr>
        <p:spPr bwMode="auto">
          <a:xfrm>
            <a:off x="2533650" y="6064250"/>
            <a:ext cx="6286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f(x)</a:t>
            </a:r>
            <a:endParaRPr lang="ja-JP" altLang="en-US" sz="2400"/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971600" y="6444044"/>
            <a:ext cx="70278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x</a:t>
            </a:r>
            <a:r>
              <a:rPr lang="ja-JP" altLang="en-US" dirty="0"/>
              <a:t>∈</a:t>
            </a:r>
            <a:r>
              <a:rPr lang="en-US" altLang="ja-JP" dirty="0"/>
              <a:t>N</a:t>
            </a:r>
            <a:r>
              <a:rPr lang="en-US" altLang="ja-JP" sz="1200" dirty="0"/>
              <a:t>G</a:t>
            </a:r>
            <a:r>
              <a:rPr lang="en-US" altLang="ja-JP" dirty="0"/>
              <a:t>(v) </a:t>
            </a:r>
            <a:r>
              <a:rPr lang="ja-JP" altLang="en-US" dirty="0"/>
              <a:t>に対し，</a:t>
            </a:r>
            <a:r>
              <a:rPr lang="en-US" altLang="ja-JP" dirty="0"/>
              <a:t>x </a:t>
            </a:r>
            <a:r>
              <a:rPr lang="ja-JP" altLang="en-US" dirty="0"/>
              <a:t>の右隣の頂点 </a:t>
            </a:r>
            <a:r>
              <a:rPr lang="en-US" altLang="ja-JP" dirty="0"/>
              <a:t>f(x) </a:t>
            </a:r>
            <a:r>
              <a:rPr lang="ja-JP" altLang="en-US" dirty="0"/>
              <a:t>∈</a:t>
            </a:r>
            <a:r>
              <a:rPr lang="en-US" altLang="ja-JP" dirty="0"/>
              <a:t>V(G)-N</a:t>
            </a:r>
            <a:r>
              <a:rPr lang="en-US" altLang="ja-JP" sz="1400" dirty="0"/>
              <a:t>G</a:t>
            </a:r>
            <a:r>
              <a:rPr lang="en-US" altLang="ja-JP" dirty="0"/>
              <a:t>(u)-{u} </a:t>
            </a:r>
            <a:r>
              <a:rPr lang="ja-JP" altLang="en-US" dirty="0"/>
              <a:t>を対応させる</a:t>
            </a:r>
          </a:p>
        </p:txBody>
      </p:sp>
    </p:spTree>
  </p:cSld>
  <p:clrMapOvr>
    <a:masterClrMapping/>
  </p:clrMapOvr>
  <p:transition advTm="14149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証明：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N</a:t>
            </a:r>
            <a:r>
              <a:rPr lang="en-US" altLang="ja-JP" sz="2400" baseline="-25000" dirty="0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から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V(G)-N</a:t>
            </a:r>
            <a:r>
              <a:rPr lang="en-US" altLang="ja-JP" sz="2400" baseline="-25000" dirty="0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(u)-{u}</a:t>
            </a:r>
            <a:r>
              <a:rPr lang="ja-JP" altLang="en-US" sz="2400" dirty="0" err="1">
                <a:latin typeface="Calibri" pitchFamily="34" charset="0"/>
                <a:ea typeface="ＭＳ Ｐゴシック" charset="-128"/>
              </a:rPr>
              <a:t>への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単射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が存在するので，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>
                <a:latin typeface="Calibri" pitchFamily="34" charset="0"/>
                <a:ea typeface="ＭＳ Ｐゴシック" charset="-128"/>
              </a:rPr>
              <a:t>(v)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=|</a:t>
            </a:r>
            <a:r>
              <a:rPr lang="en-US" altLang="ja-JP" sz="2400">
                <a:latin typeface="Calibri" pitchFamily="34" charset="0"/>
                <a:ea typeface="ＭＳ Ｐゴシック" charset="-128"/>
              </a:rPr>
              <a:t>N</a:t>
            </a:r>
            <a:r>
              <a:rPr lang="en-US" altLang="ja-JP" sz="2400" baseline="-25000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>
                <a:latin typeface="Calibri" pitchFamily="34" charset="0"/>
                <a:ea typeface="ＭＳ Ｐゴシック" charset="-128"/>
              </a:rPr>
              <a:t>(v)|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≦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|V(G)-N</a:t>
            </a:r>
            <a:r>
              <a:rPr lang="en-US" altLang="ja-JP" sz="2400" baseline="-25000" dirty="0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(u)-{u}|=n-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sz="2400" baseline="-25000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(u)-1</a:t>
            </a:r>
            <a:r>
              <a:rPr lang="ja-JP" altLang="en-US" sz="2400" dirty="0" err="1">
                <a:latin typeface="Calibri" pitchFamily="34" charset="0"/>
                <a:ea typeface="ＭＳ Ｐゴシック" charset="-128"/>
              </a:rPr>
              <a:t>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        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∴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≦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≦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n-1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となり矛盾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                                                                   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172400" y="5589240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Tm="14149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補足：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本質的には同じだが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Claim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以降の書き方を変えた証明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/>
              <a:t>下図のように</a:t>
            </a:r>
            <a:r>
              <a:rPr lang="en-US" altLang="ja-JP" sz="2400" dirty="0"/>
              <a:t>P</a:t>
            </a:r>
            <a:r>
              <a:rPr lang="ja-JP" altLang="en-US" sz="2400" dirty="0"/>
              <a:t>を描いて考える．</a:t>
            </a: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V(P)-{v}</a:t>
            </a:r>
            <a:r>
              <a:rPr lang="ja-JP" altLang="en-US" sz="2400" dirty="0"/>
              <a:t>に属する頂点</a:t>
            </a:r>
            <a:r>
              <a:rPr lang="en-US" altLang="ja-JP" sz="2400" dirty="0"/>
              <a:t>z</a:t>
            </a:r>
            <a:r>
              <a:rPr lang="ja-JP" altLang="en-US" sz="2400" dirty="0"/>
              <a:t>の右隣にある頂点を</a:t>
            </a:r>
            <a:r>
              <a:rPr lang="en-US" altLang="ja-JP" sz="2400" dirty="0"/>
              <a:t>z</a:t>
            </a:r>
            <a:r>
              <a:rPr lang="en-US" altLang="ja-JP" sz="4400" baseline="30000" dirty="0"/>
              <a:t>+</a:t>
            </a:r>
            <a:r>
              <a:rPr lang="ja-JP" altLang="en-US" sz="2400" dirty="0"/>
              <a:t>と書くことにする．</a:t>
            </a: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(u)=N</a:t>
            </a:r>
            <a:r>
              <a:rPr lang="en-US" altLang="ja-JP" sz="2400" baseline="-25000" dirty="0"/>
              <a:t>G</a:t>
            </a:r>
            <a:r>
              <a:rPr lang="en-US" altLang="ja-JP" sz="2400" dirty="0"/>
              <a:t>(u)</a:t>
            </a:r>
            <a:r>
              <a:rPr lang="ja-JP" altLang="en-US" sz="2400" dirty="0"/>
              <a:t>∩</a:t>
            </a:r>
            <a:r>
              <a:rPr lang="en-US" altLang="ja-JP" sz="2400" dirty="0"/>
              <a:t>V(P)</a:t>
            </a:r>
            <a:r>
              <a:rPr lang="ja-JP" altLang="en-US" sz="2400" dirty="0"/>
              <a:t>，</a:t>
            </a:r>
            <a:r>
              <a:rPr lang="en-US" altLang="ja-JP" sz="2400" dirty="0"/>
              <a:t>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(v)</a:t>
            </a:r>
            <a:r>
              <a:rPr lang="en-US" altLang="ja-JP" sz="4400" baseline="30000" dirty="0"/>
              <a:t>+</a:t>
            </a:r>
            <a:r>
              <a:rPr lang="en-US" altLang="ja-JP" sz="2400" dirty="0"/>
              <a:t>={ z</a:t>
            </a:r>
            <a:r>
              <a:rPr lang="en-US" altLang="ja-JP" sz="4400" baseline="30000" dirty="0"/>
              <a:t>+</a:t>
            </a:r>
            <a:r>
              <a:rPr lang="en-US" altLang="ja-JP" sz="2400" dirty="0"/>
              <a:t> : z</a:t>
            </a:r>
            <a:r>
              <a:rPr lang="ja-JP" altLang="en-US" sz="2400" dirty="0"/>
              <a:t>∊</a:t>
            </a:r>
            <a:r>
              <a:rPr lang="en-US" altLang="ja-JP" sz="2400" dirty="0"/>
              <a:t>N</a:t>
            </a:r>
            <a:r>
              <a:rPr lang="en-US" altLang="ja-JP" sz="2400" baseline="-25000" dirty="0"/>
              <a:t>G</a:t>
            </a:r>
            <a:r>
              <a:rPr lang="en-US" altLang="ja-JP" sz="2400" dirty="0"/>
              <a:t>(v)</a:t>
            </a:r>
            <a:r>
              <a:rPr lang="ja-JP" altLang="en-US" sz="2400" dirty="0"/>
              <a:t>∩</a:t>
            </a:r>
            <a:r>
              <a:rPr lang="en-US" altLang="ja-JP" sz="2400" dirty="0"/>
              <a:t>V(P) }</a:t>
            </a:r>
            <a:r>
              <a:rPr lang="ja-JP" altLang="en-US" sz="2400" dirty="0"/>
              <a:t>と定義する．</a:t>
            </a: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9" name="円/楕円 20">
            <a:extLst>
              <a:ext uri="{FF2B5EF4-FFF2-40B4-BE49-F238E27FC236}">
                <a16:creationId xmlns:a16="http://schemas.microsoft.com/office/drawing/2014/main" id="{E54676FC-9F1F-48AA-902B-2BD642D2A82D}"/>
              </a:ext>
            </a:extLst>
          </p:cNvPr>
          <p:cNvSpPr/>
          <p:nvPr/>
        </p:nvSpPr>
        <p:spPr bwMode="auto">
          <a:xfrm>
            <a:off x="1835150" y="5965825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テキスト ボックス 21">
            <a:extLst>
              <a:ext uri="{FF2B5EF4-FFF2-40B4-BE49-F238E27FC236}">
                <a16:creationId xmlns:a16="http://schemas.microsoft.com/office/drawing/2014/main" id="{79B37007-0834-455A-8C5C-F5E4F1148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77532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3" name="円/楕円 23">
            <a:extLst>
              <a:ext uri="{FF2B5EF4-FFF2-40B4-BE49-F238E27FC236}">
                <a16:creationId xmlns:a16="http://schemas.microsoft.com/office/drawing/2014/main" id="{EA0C6C49-139F-4BA2-B736-0CC6B8094694}"/>
              </a:ext>
            </a:extLst>
          </p:cNvPr>
          <p:cNvSpPr/>
          <p:nvPr/>
        </p:nvSpPr>
        <p:spPr bwMode="auto">
          <a:xfrm>
            <a:off x="971550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F0E6C40-AADA-4D80-9ED0-4EFA8C133395}"/>
              </a:ext>
            </a:extLst>
          </p:cNvPr>
          <p:cNvCxnSpPr/>
          <p:nvPr/>
        </p:nvCxnSpPr>
        <p:spPr>
          <a:xfrm>
            <a:off x="1042988" y="6021388"/>
            <a:ext cx="648176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33">
            <a:extLst>
              <a:ext uri="{FF2B5EF4-FFF2-40B4-BE49-F238E27FC236}">
                <a16:creationId xmlns:a16="http://schemas.microsoft.com/office/drawing/2014/main" id="{666FF1D0-6ACE-4531-A59A-D74DFF76F68C}"/>
              </a:ext>
            </a:extLst>
          </p:cNvPr>
          <p:cNvSpPr/>
          <p:nvPr/>
        </p:nvSpPr>
        <p:spPr bwMode="auto">
          <a:xfrm>
            <a:off x="6461125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円/楕円 34">
            <a:extLst>
              <a:ext uri="{FF2B5EF4-FFF2-40B4-BE49-F238E27FC236}">
                <a16:creationId xmlns:a16="http://schemas.microsoft.com/office/drawing/2014/main" id="{53D28D5E-D295-40AB-B1C8-5FB20A602B09}"/>
              </a:ext>
            </a:extLst>
          </p:cNvPr>
          <p:cNvSpPr/>
          <p:nvPr/>
        </p:nvSpPr>
        <p:spPr bwMode="auto">
          <a:xfrm>
            <a:off x="2700338" y="5962650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35">
            <a:extLst>
              <a:ext uri="{FF2B5EF4-FFF2-40B4-BE49-F238E27FC236}">
                <a16:creationId xmlns:a16="http://schemas.microsoft.com/office/drawing/2014/main" id="{BAE96F24-A462-41E2-9B5E-AA2706112917}"/>
              </a:ext>
            </a:extLst>
          </p:cNvPr>
          <p:cNvSpPr/>
          <p:nvPr/>
        </p:nvSpPr>
        <p:spPr bwMode="auto">
          <a:xfrm>
            <a:off x="3563938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38">
            <a:extLst>
              <a:ext uri="{FF2B5EF4-FFF2-40B4-BE49-F238E27FC236}">
                <a16:creationId xmlns:a16="http://schemas.microsoft.com/office/drawing/2014/main" id="{DF9FBFD5-77A0-4910-8C9A-E65D45379FEB}"/>
              </a:ext>
            </a:extLst>
          </p:cNvPr>
          <p:cNvSpPr/>
          <p:nvPr/>
        </p:nvSpPr>
        <p:spPr bwMode="auto">
          <a:xfrm>
            <a:off x="4500563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39">
            <a:extLst>
              <a:ext uri="{FF2B5EF4-FFF2-40B4-BE49-F238E27FC236}">
                <a16:creationId xmlns:a16="http://schemas.microsoft.com/office/drawing/2014/main" id="{72508936-A71F-44E7-94F8-7EA8A073EF5A}"/>
              </a:ext>
            </a:extLst>
          </p:cNvPr>
          <p:cNvSpPr/>
          <p:nvPr/>
        </p:nvSpPr>
        <p:spPr bwMode="auto">
          <a:xfrm>
            <a:off x="543560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40">
            <a:extLst>
              <a:ext uri="{FF2B5EF4-FFF2-40B4-BE49-F238E27FC236}">
                <a16:creationId xmlns:a16="http://schemas.microsoft.com/office/drawing/2014/main" id="{40EF4523-DA14-436A-9562-F5ECE5363079}"/>
              </a:ext>
            </a:extLst>
          </p:cNvPr>
          <p:cNvSpPr/>
          <p:nvPr/>
        </p:nvSpPr>
        <p:spPr bwMode="auto">
          <a:xfrm>
            <a:off x="7397750" y="5949950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テキスト ボックス 41">
            <a:extLst>
              <a:ext uri="{FF2B5EF4-FFF2-40B4-BE49-F238E27FC236}">
                <a16:creationId xmlns:a16="http://schemas.microsoft.com/office/drawing/2014/main" id="{74A3B803-CF49-4DC6-862B-3633F4DFF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57324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23" name="テキスト ボックス 20">
            <a:extLst>
              <a:ext uri="{FF2B5EF4-FFF2-40B4-BE49-F238E27FC236}">
                <a16:creationId xmlns:a16="http://schemas.microsoft.com/office/drawing/2014/main" id="{6B02C252-E1DB-46A8-87DE-39B302D75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291" y="5445224"/>
            <a:ext cx="518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z</a:t>
            </a:r>
            <a:r>
              <a:rPr lang="en-US" altLang="ja-JP" sz="3600" baseline="30000" dirty="0"/>
              <a:t>+</a:t>
            </a:r>
            <a:endParaRPr lang="ja-JP" altLang="en-US" sz="3600" baseline="30000" dirty="0"/>
          </a:p>
        </p:txBody>
      </p:sp>
      <p:sp>
        <p:nvSpPr>
          <p:cNvPr id="24" name="テキスト ボックス 20">
            <a:extLst>
              <a:ext uri="{FF2B5EF4-FFF2-40B4-BE49-F238E27FC236}">
                <a16:creationId xmlns:a16="http://schemas.microsoft.com/office/drawing/2014/main" id="{C40E21AB-6077-45F8-B1E8-EAFBA0898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870" y="5445224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z</a:t>
            </a:r>
            <a:endParaRPr lang="ja-JP" altLang="en-US" sz="3600" baseline="30000" dirty="0"/>
          </a:p>
        </p:txBody>
      </p:sp>
      <p:sp>
        <p:nvSpPr>
          <p:cNvPr id="25" name="テキスト ボックス 21">
            <a:extLst>
              <a:ext uri="{FF2B5EF4-FFF2-40B4-BE49-F238E27FC236}">
                <a16:creationId xmlns:a16="http://schemas.microsoft.com/office/drawing/2014/main" id="{2ED1ACB1-DB45-4F6D-AF1A-7857766A8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4118" y="6237312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P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67841706"/>
      </p:ext>
    </p:extLst>
  </p:cSld>
  <p:clrMapOvr>
    <a:masterClrMapping/>
  </p:clrMapOvr>
  <p:transition advTm="14149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補足：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本質的には同じだが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Claim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以降の書き方を変えた証明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Claim</a:t>
            </a:r>
            <a:r>
              <a:rPr lang="ja-JP" altLang="en-US" sz="2400" dirty="0"/>
              <a:t>より，</a:t>
            </a: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/>
              <a:t>のような状況は起こらないので，</a:t>
            </a:r>
            <a:endParaRPr lang="en-US" altLang="ja-JP" sz="2400" dirty="0"/>
          </a:p>
          <a:p>
            <a:pPr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(u)</a:t>
            </a:r>
            <a:r>
              <a:rPr lang="ja-JP" altLang="en-US" sz="2400" dirty="0"/>
              <a:t>∩</a:t>
            </a:r>
            <a:r>
              <a:rPr lang="en-US" altLang="ja-JP" sz="2400" dirty="0"/>
              <a:t>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(v)</a:t>
            </a:r>
            <a:r>
              <a:rPr lang="en-US" altLang="ja-JP" sz="4400" baseline="30000" dirty="0"/>
              <a:t>+</a:t>
            </a:r>
            <a:r>
              <a:rPr lang="en-US" altLang="ja-JP" sz="2400" dirty="0"/>
              <a:t>=</a:t>
            </a:r>
            <a:r>
              <a:rPr lang="ja-JP" altLang="en-US" sz="2400" dirty="0"/>
              <a:t>∅</a:t>
            </a: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/>
              <a:t>となることが分かる．</a:t>
            </a: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2" name="円/楕円 14">
            <a:extLst>
              <a:ext uri="{FF2B5EF4-FFF2-40B4-BE49-F238E27FC236}">
                <a16:creationId xmlns:a16="http://schemas.microsoft.com/office/drawing/2014/main" id="{CA0A0A0F-44FD-4705-A2B0-884D175A5BC8}"/>
              </a:ext>
            </a:extLst>
          </p:cNvPr>
          <p:cNvSpPr/>
          <p:nvPr/>
        </p:nvSpPr>
        <p:spPr bwMode="auto">
          <a:xfrm>
            <a:off x="1835150" y="3941316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テキスト ボックス 22">
            <a:extLst>
              <a:ext uri="{FF2B5EF4-FFF2-40B4-BE49-F238E27FC236}">
                <a16:creationId xmlns:a16="http://schemas.microsoft.com/office/drawing/2014/main" id="{91A76991-BD8B-4B7A-AA96-14D66F2D5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750816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26" name="円/楕円 24">
            <a:extLst>
              <a:ext uri="{FF2B5EF4-FFF2-40B4-BE49-F238E27FC236}">
                <a16:creationId xmlns:a16="http://schemas.microsoft.com/office/drawing/2014/main" id="{03D0F589-F8AD-47DF-97D4-FDAF9C8AA925}"/>
              </a:ext>
            </a:extLst>
          </p:cNvPr>
          <p:cNvSpPr/>
          <p:nvPr/>
        </p:nvSpPr>
        <p:spPr bwMode="auto">
          <a:xfrm>
            <a:off x="971550" y="3938141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8EB188D4-757E-4F3B-9FF9-D7A80E78B4CE}"/>
              </a:ext>
            </a:extLst>
          </p:cNvPr>
          <p:cNvCxnSpPr/>
          <p:nvPr/>
        </p:nvCxnSpPr>
        <p:spPr>
          <a:xfrm>
            <a:off x="1042988" y="3996879"/>
            <a:ext cx="648176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>
            <a:extLst>
              <a:ext uri="{FF2B5EF4-FFF2-40B4-BE49-F238E27FC236}">
                <a16:creationId xmlns:a16="http://schemas.microsoft.com/office/drawing/2014/main" id="{C8BE52A9-7980-4E72-AA18-1059D100DC04}"/>
              </a:ext>
            </a:extLst>
          </p:cNvPr>
          <p:cNvSpPr/>
          <p:nvPr/>
        </p:nvSpPr>
        <p:spPr bwMode="auto">
          <a:xfrm>
            <a:off x="6461125" y="3925441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円/楕円 28">
            <a:extLst>
              <a:ext uri="{FF2B5EF4-FFF2-40B4-BE49-F238E27FC236}">
                <a16:creationId xmlns:a16="http://schemas.microsoft.com/office/drawing/2014/main" id="{3E8683C5-C81F-4674-9CA3-D9E48A63A897}"/>
              </a:ext>
            </a:extLst>
          </p:cNvPr>
          <p:cNvSpPr/>
          <p:nvPr/>
        </p:nvSpPr>
        <p:spPr bwMode="auto">
          <a:xfrm>
            <a:off x="2700338" y="3938141"/>
            <a:ext cx="127000" cy="127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円/楕円 29">
            <a:extLst>
              <a:ext uri="{FF2B5EF4-FFF2-40B4-BE49-F238E27FC236}">
                <a16:creationId xmlns:a16="http://schemas.microsoft.com/office/drawing/2014/main" id="{3AB95304-A794-4D5D-A998-AE19848378EC}"/>
              </a:ext>
            </a:extLst>
          </p:cNvPr>
          <p:cNvSpPr/>
          <p:nvPr/>
        </p:nvSpPr>
        <p:spPr bwMode="auto">
          <a:xfrm>
            <a:off x="3563938" y="3925441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円/楕円 30">
            <a:extLst>
              <a:ext uri="{FF2B5EF4-FFF2-40B4-BE49-F238E27FC236}">
                <a16:creationId xmlns:a16="http://schemas.microsoft.com/office/drawing/2014/main" id="{0DA889C9-9CA2-4B40-B417-B7B3E25DD7F7}"/>
              </a:ext>
            </a:extLst>
          </p:cNvPr>
          <p:cNvSpPr/>
          <p:nvPr/>
        </p:nvSpPr>
        <p:spPr bwMode="auto">
          <a:xfrm>
            <a:off x="4500563" y="3925441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>
            <a:extLst>
              <a:ext uri="{FF2B5EF4-FFF2-40B4-BE49-F238E27FC236}">
                <a16:creationId xmlns:a16="http://schemas.microsoft.com/office/drawing/2014/main" id="{32455153-DC9E-4549-B286-AB4FF6877B5B}"/>
              </a:ext>
            </a:extLst>
          </p:cNvPr>
          <p:cNvSpPr/>
          <p:nvPr/>
        </p:nvSpPr>
        <p:spPr bwMode="auto">
          <a:xfrm>
            <a:off x="5435600" y="3925441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4" name="円/楕円 36">
            <a:extLst>
              <a:ext uri="{FF2B5EF4-FFF2-40B4-BE49-F238E27FC236}">
                <a16:creationId xmlns:a16="http://schemas.microsoft.com/office/drawing/2014/main" id="{CDE0236E-8FA9-483B-917D-BE54639E2EFC}"/>
              </a:ext>
            </a:extLst>
          </p:cNvPr>
          <p:cNvSpPr/>
          <p:nvPr/>
        </p:nvSpPr>
        <p:spPr bwMode="auto">
          <a:xfrm>
            <a:off x="7397750" y="3925441"/>
            <a:ext cx="127000" cy="1254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テキスト ボックス 37">
            <a:extLst>
              <a:ext uri="{FF2B5EF4-FFF2-40B4-BE49-F238E27FC236}">
                <a16:creationId xmlns:a16="http://schemas.microsoft.com/office/drawing/2014/main" id="{594A0F2E-9F9E-44EC-A330-89A1971E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3707954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36" name="フリーフォーム 17">
            <a:extLst>
              <a:ext uri="{FF2B5EF4-FFF2-40B4-BE49-F238E27FC236}">
                <a16:creationId xmlns:a16="http://schemas.microsoft.com/office/drawing/2014/main" id="{A0B3942F-7553-4C79-95D6-2988BD472571}"/>
              </a:ext>
            </a:extLst>
          </p:cNvPr>
          <p:cNvSpPr/>
          <p:nvPr/>
        </p:nvSpPr>
        <p:spPr>
          <a:xfrm>
            <a:off x="1022350" y="3601591"/>
            <a:ext cx="3562350" cy="392113"/>
          </a:xfrm>
          <a:custGeom>
            <a:avLst/>
            <a:gdLst>
              <a:gd name="connsiteX0" fmla="*/ 0 w 3563471"/>
              <a:gd name="connsiteY0" fmla="*/ 392206 h 392206"/>
              <a:gd name="connsiteX1" fmla="*/ 1734671 w 3563471"/>
              <a:gd name="connsiteY1" fmla="*/ 2241 h 392206"/>
              <a:gd name="connsiteX2" fmla="*/ 3563471 w 3563471"/>
              <a:gd name="connsiteY2" fmla="*/ 378759 h 39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63471" h="392206">
                <a:moveTo>
                  <a:pt x="0" y="392206"/>
                </a:moveTo>
                <a:cubicBezTo>
                  <a:pt x="570379" y="198344"/>
                  <a:pt x="1140759" y="4482"/>
                  <a:pt x="1734671" y="2241"/>
                </a:cubicBezTo>
                <a:cubicBezTo>
                  <a:pt x="2328583" y="0"/>
                  <a:pt x="2946027" y="189379"/>
                  <a:pt x="3563471" y="378759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18">
            <a:extLst>
              <a:ext uri="{FF2B5EF4-FFF2-40B4-BE49-F238E27FC236}">
                <a16:creationId xmlns:a16="http://schemas.microsoft.com/office/drawing/2014/main" id="{074D4481-1592-4D74-A88D-A15210C5870C}"/>
              </a:ext>
            </a:extLst>
          </p:cNvPr>
          <p:cNvSpPr/>
          <p:nvPr/>
        </p:nvSpPr>
        <p:spPr>
          <a:xfrm>
            <a:off x="3630613" y="3573016"/>
            <a:ext cx="3819525" cy="420688"/>
          </a:xfrm>
          <a:custGeom>
            <a:avLst/>
            <a:gdLst>
              <a:gd name="connsiteX0" fmla="*/ 3818965 w 3818965"/>
              <a:gd name="connsiteY0" fmla="*/ 394446 h 421341"/>
              <a:gd name="connsiteX1" fmla="*/ 1828800 w 3818965"/>
              <a:gd name="connsiteY1" fmla="*/ 4482 h 421341"/>
              <a:gd name="connsiteX2" fmla="*/ 0 w 3818965"/>
              <a:gd name="connsiteY2" fmla="*/ 421341 h 42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8965" h="421341">
                <a:moveTo>
                  <a:pt x="3818965" y="394446"/>
                </a:moveTo>
                <a:cubicBezTo>
                  <a:pt x="3142129" y="197223"/>
                  <a:pt x="2465294" y="0"/>
                  <a:pt x="1828800" y="4482"/>
                </a:cubicBezTo>
                <a:cubicBezTo>
                  <a:pt x="1192306" y="8964"/>
                  <a:pt x="596153" y="215152"/>
                  <a:pt x="0" y="421341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テキスト ボックス 22">
            <a:extLst>
              <a:ext uri="{FF2B5EF4-FFF2-40B4-BE49-F238E27FC236}">
                <a16:creationId xmlns:a16="http://schemas.microsoft.com/office/drawing/2014/main" id="{BF6F95A5-8A1E-41DA-980D-16798DB09E3D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418395" y="3975149"/>
            <a:ext cx="354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∊</a:t>
            </a:r>
          </a:p>
        </p:txBody>
      </p:sp>
      <p:sp>
        <p:nvSpPr>
          <p:cNvPr id="40" name="テキスト ボックス 22">
            <a:extLst>
              <a:ext uri="{FF2B5EF4-FFF2-40B4-BE49-F238E27FC236}">
                <a16:creationId xmlns:a16="http://schemas.microsoft.com/office/drawing/2014/main" id="{9E98C2A1-499D-480C-80B8-379EC5323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304" y="4187134"/>
            <a:ext cx="1601721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N</a:t>
            </a:r>
            <a:r>
              <a:rPr lang="en-US" altLang="ja-JP" baseline="-25000" dirty="0"/>
              <a:t>P</a:t>
            </a:r>
            <a:r>
              <a:rPr lang="en-US" altLang="ja-JP" dirty="0"/>
              <a:t>(u)</a:t>
            </a:r>
            <a:r>
              <a:rPr lang="ja-JP" altLang="en-US" dirty="0"/>
              <a:t>∩</a:t>
            </a:r>
            <a:r>
              <a:rPr lang="en-US" altLang="ja-JP" dirty="0"/>
              <a:t>N</a:t>
            </a:r>
            <a:r>
              <a:rPr lang="en-US" altLang="ja-JP" baseline="-25000" dirty="0"/>
              <a:t>P</a:t>
            </a:r>
            <a:r>
              <a:rPr lang="en-US" altLang="ja-JP" dirty="0"/>
              <a:t>(v)</a:t>
            </a:r>
            <a:r>
              <a:rPr lang="en-US" altLang="ja-JP" sz="3200" baseline="30000" dirty="0"/>
              <a:t>+</a:t>
            </a:r>
            <a:endParaRPr lang="ja-JP" alt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253508411"/>
      </p:ext>
    </p:extLst>
  </p:cSld>
  <p:clrMapOvr>
    <a:masterClrMapping/>
  </p:clrMapOvr>
  <p:transition advTm="14149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補足：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本質的には同じだが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Claim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以降の書き方を変えた証明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よって，</a:t>
            </a:r>
            <a:r>
              <a:rPr lang="en-US" altLang="ja-JP" sz="2400" dirty="0"/>
              <a:t> 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(u)</a:t>
            </a:r>
            <a:r>
              <a:rPr lang="ja-JP" altLang="en-US" sz="2400" dirty="0"/>
              <a:t>∪</a:t>
            </a:r>
            <a:r>
              <a:rPr lang="en-US" altLang="ja-JP" sz="2400" dirty="0"/>
              <a:t>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(v)</a:t>
            </a:r>
            <a:r>
              <a:rPr lang="en-US" altLang="ja-JP" sz="4400" baseline="30000" dirty="0"/>
              <a:t>+</a:t>
            </a:r>
            <a:r>
              <a:rPr lang="ja-JP" altLang="en-US" sz="2400" dirty="0"/>
              <a:t>⊆</a:t>
            </a:r>
            <a:r>
              <a:rPr lang="en-US" altLang="ja-JP" sz="2400" dirty="0"/>
              <a:t>V(P) - { u } </a:t>
            </a:r>
            <a:r>
              <a:rPr lang="ja-JP" altLang="en-US" sz="2400" dirty="0"/>
              <a:t>であることから，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n</a:t>
            </a:r>
            <a:r>
              <a:rPr lang="ja-JP" altLang="en-US" sz="2400" dirty="0"/>
              <a:t>≦</a:t>
            </a:r>
            <a:r>
              <a:rPr lang="en-US" altLang="ja-JP" sz="2400" dirty="0" err="1"/>
              <a:t>d</a:t>
            </a:r>
            <a:r>
              <a:rPr lang="en-US" altLang="ja-JP" sz="2400" baseline="-25000" dirty="0" err="1"/>
              <a:t>G</a:t>
            </a:r>
            <a:r>
              <a:rPr lang="en-US" altLang="ja-JP" sz="2400" dirty="0"/>
              <a:t>(v)+</a:t>
            </a:r>
            <a:r>
              <a:rPr lang="en-US" altLang="ja-JP" sz="2400" dirty="0" err="1"/>
              <a:t>d</a:t>
            </a:r>
            <a:r>
              <a:rPr lang="en-US" altLang="ja-JP" sz="2400" baseline="-25000" dirty="0" err="1"/>
              <a:t>G</a:t>
            </a:r>
            <a:r>
              <a:rPr lang="en-US" altLang="ja-JP" sz="2400" dirty="0"/>
              <a:t>(u)=|N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(u)|+|N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(v)|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                        =|N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(u)|+|N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(v)</a:t>
            </a:r>
            <a:r>
              <a:rPr lang="en-US" altLang="ja-JP" sz="4400" baseline="30000" dirty="0"/>
              <a:t>+</a:t>
            </a:r>
            <a:r>
              <a:rPr lang="en-US" altLang="ja-JP" sz="2400" dirty="0"/>
              <a:t>|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                        =|N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(u)</a:t>
            </a:r>
            <a:r>
              <a:rPr lang="ja-JP" altLang="en-US" sz="2400" dirty="0"/>
              <a:t>∪</a:t>
            </a:r>
            <a:r>
              <a:rPr lang="en-US" altLang="ja-JP" sz="2400" dirty="0"/>
              <a:t>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(v)</a:t>
            </a:r>
            <a:r>
              <a:rPr lang="en-US" altLang="ja-JP" sz="4400" baseline="30000" dirty="0"/>
              <a:t>+</a:t>
            </a:r>
            <a:r>
              <a:rPr lang="en-US" altLang="ja-JP" sz="2400" dirty="0"/>
              <a:t>|</a:t>
            </a:r>
            <a:r>
              <a:rPr lang="ja-JP" altLang="en-US" sz="2400" dirty="0"/>
              <a:t>　（∵ </a:t>
            </a:r>
            <a:r>
              <a:rPr lang="en-US" altLang="ja-JP" sz="2400" dirty="0"/>
              <a:t>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(u)</a:t>
            </a:r>
            <a:r>
              <a:rPr lang="ja-JP" altLang="en-US" sz="2400" dirty="0"/>
              <a:t>∩</a:t>
            </a:r>
            <a:r>
              <a:rPr lang="en-US" altLang="ja-JP" sz="2400" dirty="0"/>
              <a:t>N</a:t>
            </a:r>
            <a:r>
              <a:rPr lang="en-US" altLang="ja-JP" sz="2400" baseline="-25000" dirty="0"/>
              <a:t>P</a:t>
            </a:r>
            <a:r>
              <a:rPr lang="en-US" altLang="ja-JP" sz="2400" dirty="0"/>
              <a:t>(v)</a:t>
            </a:r>
            <a:r>
              <a:rPr lang="en-US" altLang="ja-JP" sz="4400" baseline="30000" dirty="0"/>
              <a:t>+</a:t>
            </a:r>
            <a:r>
              <a:rPr lang="en-US" altLang="ja-JP" sz="2400" dirty="0"/>
              <a:t>=</a:t>
            </a:r>
            <a:r>
              <a:rPr lang="ja-JP" altLang="en-US" sz="2400" dirty="0"/>
              <a:t>∅）</a:t>
            </a:r>
            <a:endParaRPr lang="en-US" altLang="ja-JP" sz="24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/>
              <a:t>　　　　　　　　　  ≦</a:t>
            </a:r>
            <a:r>
              <a:rPr lang="en-US" altLang="ja-JP" sz="2400" dirty="0"/>
              <a:t>|V(P) - { u }|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                        =|V(G) – { u }|</a:t>
            </a:r>
            <a:br>
              <a:rPr lang="en-US" altLang="ja-JP" sz="2400" dirty="0"/>
            </a:br>
            <a:r>
              <a:rPr lang="en-US" altLang="ja-JP" sz="2400" dirty="0"/>
              <a:t>                        =n-1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となり矛盾．□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3588473"/>
      </p:ext>
    </p:extLst>
  </p:cSld>
  <p:clrMapOvr>
    <a:masterClrMapping/>
  </p:clrMapOvr>
  <p:transition advTm="14149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</a:t>
            </a:r>
            <a:r>
              <a:rPr lang="en-US" altLang="ja-JP" sz="2400" dirty="0" err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n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はハミルトングラフ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「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n-1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」・・・①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だと上の定理は成立しない．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このことを示すには，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例えば，条件①を満たすが，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ハミルトングラフではないグラフの例をつくればよい．</a:t>
            </a: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2133600"/>
            <a:ext cx="8567738" cy="20605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次数に関する条件（</a:t>
            </a:r>
            <a:r>
              <a:rPr lang="en-US" altLang="ja-JP" sz="2400" dirty="0">
                <a:solidFill>
                  <a:schemeClr val="tx1"/>
                </a:solidFill>
              </a:rPr>
              <a:t>Ore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3850" y="3357563"/>
            <a:ext cx="1008063" cy="35877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「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n-1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」・・・①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を満たすがハミルトングラフではないグラフの例：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完全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部グラフ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K</a:t>
            </a:r>
            <a:r>
              <a:rPr lang="en-US" altLang="ja-JP" dirty="0">
                <a:latin typeface="Calibri" pitchFamily="34" charset="0"/>
                <a:ea typeface="ＭＳ Ｐゴシック" charset="-128"/>
              </a:rPr>
              <a:t>m,m+1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                                      n=|V(G)|=2m+1.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                                    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非隣接な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頂点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u,v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で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　　　 次数の和が最小になるものは左図の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頂点で，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                                     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(v)=2m=n-1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　　　 ∴ このグラフは条件①を満たす．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250825" y="4221163"/>
            <a:ext cx="168275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 bwMode="auto">
          <a:xfrm>
            <a:off x="660400" y="4221163"/>
            <a:ext cx="166688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1547813" y="4221163"/>
            <a:ext cx="166687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円/楕円 14"/>
          <p:cNvSpPr/>
          <p:nvPr/>
        </p:nvSpPr>
        <p:spPr bwMode="auto">
          <a:xfrm>
            <a:off x="1979613" y="4221163"/>
            <a:ext cx="166687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971550" y="4311650"/>
            <a:ext cx="431800" cy="0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 bwMode="auto">
          <a:xfrm>
            <a:off x="1560513" y="5157788"/>
            <a:ext cx="168275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円/楕円 20"/>
          <p:cNvSpPr/>
          <p:nvPr/>
        </p:nvSpPr>
        <p:spPr bwMode="auto">
          <a:xfrm>
            <a:off x="1993900" y="5157788"/>
            <a:ext cx="166688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>
            <a:off x="985838" y="5246688"/>
            <a:ext cx="431800" cy="0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 bwMode="auto">
          <a:xfrm>
            <a:off x="2416175" y="5157788"/>
            <a:ext cx="166688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5" name="直線コネクタ 24"/>
          <p:cNvCxnSpPr>
            <a:stCxn id="7" idx="4"/>
            <a:endCxn id="18" idx="0"/>
          </p:cNvCxnSpPr>
          <p:nvPr/>
        </p:nvCxnSpPr>
        <p:spPr>
          <a:xfrm rot="16200000" flipH="1">
            <a:off x="-42068" y="4766469"/>
            <a:ext cx="768350" cy="1428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rot="16200000" flipH="1">
            <a:off x="365125" y="4741863"/>
            <a:ext cx="766763" cy="1428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rot="16200000" flipH="1">
            <a:off x="1255713" y="4756150"/>
            <a:ext cx="768350" cy="127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16200000" flipH="1">
            <a:off x="1687513" y="4752975"/>
            <a:ext cx="768350" cy="127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endCxn id="19" idx="1"/>
          </p:cNvCxnSpPr>
          <p:nvPr/>
        </p:nvCxnSpPr>
        <p:spPr>
          <a:xfrm rot="16200000" flipH="1">
            <a:off x="101600" y="4584700"/>
            <a:ext cx="850900" cy="3429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endCxn id="20" idx="6"/>
          </p:cNvCxnSpPr>
          <p:nvPr/>
        </p:nvCxnSpPr>
        <p:spPr>
          <a:xfrm>
            <a:off x="368300" y="4319588"/>
            <a:ext cx="1360488" cy="92233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endCxn id="21" idx="5"/>
          </p:cNvCxnSpPr>
          <p:nvPr/>
        </p:nvCxnSpPr>
        <p:spPr>
          <a:xfrm>
            <a:off x="395288" y="4319588"/>
            <a:ext cx="1739900" cy="9810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endCxn id="23" idx="1"/>
          </p:cNvCxnSpPr>
          <p:nvPr/>
        </p:nvCxnSpPr>
        <p:spPr>
          <a:xfrm>
            <a:off x="363538" y="4321175"/>
            <a:ext cx="2076450" cy="8604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endCxn id="18" idx="7"/>
          </p:cNvCxnSpPr>
          <p:nvPr/>
        </p:nvCxnSpPr>
        <p:spPr>
          <a:xfrm rot="5400000">
            <a:off x="154782" y="4572794"/>
            <a:ext cx="862012" cy="3556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endCxn id="20" idx="0"/>
          </p:cNvCxnSpPr>
          <p:nvPr/>
        </p:nvCxnSpPr>
        <p:spPr>
          <a:xfrm>
            <a:off x="738188" y="4340225"/>
            <a:ext cx="906462" cy="81756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21" idx="1"/>
          </p:cNvCxnSpPr>
          <p:nvPr/>
        </p:nvCxnSpPr>
        <p:spPr>
          <a:xfrm>
            <a:off x="773113" y="4327525"/>
            <a:ext cx="1244600" cy="8540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endCxn id="23" idx="1"/>
          </p:cNvCxnSpPr>
          <p:nvPr/>
        </p:nvCxnSpPr>
        <p:spPr>
          <a:xfrm>
            <a:off x="814388" y="4343400"/>
            <a:ext cx="1625600" cy="8382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endCxn id="23" idx="0"/>
          </p:cNvCxnSpPr>
          <p:nvPr/>
        </p:nvCxnSpPr>
        <p:spPr>
          <a:xfrm rot="16200000" flipH="1">
            <a:off x="1878013" y="4537075"/>
            <a:ext cx="838200" cy="4032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endCxn id="20" idx="7"/>
          </p:cNvCxnSpPr>
          <p:nvPr/>
        </p:nvCxnSpPr>
        <p:spPr>
          <a:xfrm rot="5400000">
            <a:off x="1453357" y="4569619"/>
            <a:ext cx="862012" cy="36195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endCxn id="19" idx="7"/>
          </p:cNvCxnSpPr>
          <p:nvPr/>
        </p:nvCxnSpPr>
        <p:spPr>
          <a:xfrm rot="10800000" flipV="1">
            <a:off x="815975" y="4319588"/>
            <a:ext cx="1223963" cy="86201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18" idx="7"/>
          </p:cNvCxnSpPr>
          <p:nvPr/>
        </p:nvCxnSpPr>
        <p:spPr>
          <a:xfrm rot="10800000" flipV="1">
            <a:off x="407988" y="4295775"/>
            <a:ext cx="1643062" cy="8858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endCxn id="18" idx="3"/>
          </p:cNvCxnSpPr>
          <p:nvPr/>
        </p:nvCxnSpPr>
        <p:spPr>
          <a:xfrm rot="10800000" flipV="1">
            <a:off x="288925" y="4319588"/>
            <a:ext cx="1331913" cy="9810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endCxn id="19" idx="3"/>
          </p:cNvCxnSpPr>
          <p:nvPr/>
        </p:nvCxnSpPr>
        <p:spPr>
          <a:xfrm rot="5400000">
            <a:off x="679450" y="4338638"/>
            <a:ext cx="981075" cy="9429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endCxn id="21" idx="1"/>
          </p:cNvCxnSpPr>
          <p:nvPr/>
        </p:nvCxnSpPr>
        <p:spPr>
          <a:xfrm rot="16200000" flipH="1">
            <a:off x="1393032" y="4556918"/>
            <a:ext cx="857250" cy="39211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endCxn id="23" idx="1"/>
          </p:cNvCxnSpPr>
          <p:nvPr/>
        </p:nvCxnSpPr>
        <p:spPr>
          <a:xfrm rot="16200000" flipH="1">
            <a:off x="1621632" y="4363244"/>
            <a:ext cx="862012" cy="7747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左中かっこ 65"/>
          <p:cNvSpPr/>
          <p:nvPr/>
        </p:nvSpPr>
        <p:spPr>
          <a:xfrm rot="5400000">
            <a:off x="1106488" y="3122613"/>
            <a:ext cx="215900" cy="1981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左中かっこ 66"/>
          <p:cNvSpPr/>
          <p:nvPr/>
        </p:nvSpPr>
        <p:spPr>
          <a:xfrm rot="-5400000">
            <a:off x="1322388" y="4211638"/>
            <a:ext cx="215900" cy="239395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6819" name="テキスト ボックス 67"/>
          <p:cNvSpPr txBox="1">
            <a:spLocks noChangeArrowheads="1"/>
          </p:cNvSpPr>
          <p:nvPr/>
        </p:nvSpPr>
        <p:spPr bwMode="auto">
          <a:xfrm>
            <a:off x="939800" y="3687763"/>
            <a:ext cx="608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</a:t>
            </a:r>
            <a:r>
              <a:rPr lang="ja-JP" altLang="en-US"/>
              <a:t>個</a:t>
            </a:r>
          </a:p>
        </p:txBody>
      </p:sp>
      <p:sp>
        <p:nvSpPr>
          <p:cNvPr id="246820" name="テキスト ボックス 68"/>
          <p:cNvSpPr txBox="1">
            <a:spLocks noChangeArrowheads="1"/>
          </p:cNvSpPr>
          <p:nvPr/>
        </p:nvSpPr>
        <p:spPr bwMode="auto">
          <a:xfrm>
            <a:off x="1109663" y="5435600"/>
            <a:ext cx="86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m+1</a:t>
            </a:r>
            <a:r>
              <a:rPr lang="ja-JP" altLang="en-US"/>
              <a:t>個</a:t>
            </a:r>
          </a:p>
        </p:txBody>
      </p:sp>
      <p:sp>
        <p:nvSpPr>
          <p:cNvPr id="246821" name="テキスト ボックス 69"/>
          <p:cNvSpPr txBox="1">
            <a:spLocks noChangeArrowheads="1"/>
          </p:cNvSpPr>
          <p:nvPr/>
        </p:nvSpPr>
        <p:spPr bwMode="auto">
          <a:xfrm>
            <a:off x="219075" y="5291138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u</a:t>
            </a:r>
            <a:endParaRPr lang="ja-JP" altLang="en-US"/>
          </a:p>
        </p:txBody>
      </p:sp>
      <p:sp>
        <p:nvSpPr>
          <p:cNvPr id="246822" name="テキスト ボックス 70"/>
          <p:cNvSpPr txBox="1">
            <a:spLocks noChangeArrowheads="1"/>
          </p:cNvSpPr>
          <p:nvPr/>
        </p:nvSpPr>
        <p:spPr bwMode="auto">
          <a:xfrm>
            <a:off x="625475" y="528796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v</a:t>
            </a: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265113" y="5157788"/>
            <a:ext cx="166687" cy="1682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674688" y="5157788"/>
            <a:ext cx="166687" cy="1682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「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(u)+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d</a:t>
            </a:r>
            <a:r>
              <a:rPr lang="en-US" altLang="ja-JP" dirty="0" err="1">
                <a:latin typeface="Calibri" pitchFamily="34" charset="0"/>
                <a:ea typeface="ＭＳ Ｐゴシック" charset="-128"/>
              </a:rPr>
              <a:t>G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(v)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n-1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for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u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≠∀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∈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 with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∉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E(G)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」・・・①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を満たすがハミルトングラフではないグラフの例：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完全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部グラフ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K</a:t>
            </a:r>
            <a:r>
              <a:rPr lang="en-US" altLang="ja-JP" dirty="0">
                <a:latin typeface="Calibri" pitchFamily="34" charset="0"/>
                <a:ea typeface="ＭＳ Ｐゴシック" charset="-128"/>
              </a:rPr>
              <a:t>m,m+1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　　　　　ハミルトングラフではない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　　　　　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　　　　　∵ 左図の頂点集合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S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に対し，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k(G-S) &gt; |S| </a:t>
            </a:r>
            <a:br>
              <a:rPr lang="en-US" altLang="ja-JP" sz="2400" dirty="0">
                <a:latin typeface="Calibri" pitchFamily="34" charset="0"/>
                <a:ea typeface="ＭＳ Ｐゴシック" charset="-128"/>
              </a:rPr>
            </a:b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250825" y="4221163"/>
            <a:ext cx="168275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 bwMode="auto">
          <a:xfrm>
            <a:off x="660400" y="4221163"/>
            <a:ext cx="166688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1547813" y="4221163"/>
            <a:ext cx="166687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円/楕円 14"/>
          <p:cNvSpPr/>
          <p:nvPr/>
        </p:nvSpPr>
        <p:spPr bwMode="auto">
          <a:xfrm>
            <a:off x="1979613" y="4221163"/>
            <a:ext cx="166687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971550" y="4311650"/>
            <a:ext cx="431800" cy="0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 bwMode="auto">
          <a:xfrm>
            <a:off x="265113" y="5157788"/>
            <a:ext cx="166687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674688" y="5157788"/>
            <a:ext cx="166687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1560513" y="5157788"/>
            <a:ext cx="168275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円/楕円 20"/>
          <p:cNvSpPr/>
          <p:nvPr/>
        </p:nvSpPr>
        <p:spPr bwMode="auto">
          <a:xfrm>
            <a:off x="1993900" y="5157788"/>
            <a:ext cx="166688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>
            <a:off x="985838" y="5246688"/>
            <a:ext cx="431800" cy="0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 bwMode="auto">
          <a:xfrm>
            <a:off x="2416175" y="5157788"/>
            <a:ext cx="166688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5" name="直線コネクタ 24"/>
          <p:cNvCxnSpPr>
            <a:stCxn id="7" idx="4"/>
            <a:endCxn id="18" idx="0"/>
          </p:cNvCxnSpPr>
          <p:nvPr/>
        </p:nvCxnSpPr>
        <p:spPr>
          <a:xfrm rot="16200000" flipH="1">
            <a:off x="-42068" y="4766469"/>
            <a:ext cx="768350" cy="1428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rot="16200000" flipH="1">
            <a:off x="365125" y="4741863"/>
            <a:ext cx="766763" cy="1428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rot="16200000" flipH="1">
            <a:off x="1255713" y="4756150"/>
            <a:ext cx="768350" cy="127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16200000" flipH="1">
            <a:off x="1687513" y="4752975"/>
            <a:ext cx="768350" cy="127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endCxn id="19" idx="1"/>
          </p:cNvCxnSpPr>
          <p:nvPr/>
        </p:nvCxnSpPr>
        <p:spPr>
          <a:xfrm rot="16200000" flipH="1">
            <a:off x="101600" y="4584700"/>
            <a:ext cx="850900" cy="3429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endCxn id="20" idx="6"/>
          </p:cNvCxnSpPr>
          <p:nvPr/>
        </p:nvCxnSpPr>
        <p:spPr>
          <a:xfrm>
            <a:off x="368300" y="4319588"/>
            <a:ext cx="1360488" cy="92233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endCxn id="21" idx="5"/>
          </p:cNvCxnSpPr>
          <p:nvPr/>
        </p:nvCxnSpPr>
        <p:spPr>
          <a:xfrm>
            <a:off x="395288" y="4319588"/>
            <a:ext cx="1739900" cy="9810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endCxn id="23" idx="1"/>
          </p:cNvCxnSpPr>
          <p:nvPr/>
        </p:nvCxnSpPr>
        <p:spPr>
          <a:xfrm>
            <a:off x="363538" y="4321175"/>
            <a:ext cx="2076450" cy="8604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endCxn id="18" idx="7"/>
          </p:cNvCxnSpPr>
          <p:nvPr/>
        </p:nvCxnSpPr>
        <p:spPr>
          <a:xfrm rot="5400000">
            <a:off x="154782" y="4572794"/>
            <a:ext cx="862012" cy="3556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endCxn id="20" idx="0"/>
          </p:cNvCxnSpPr>
          <p:nvPr/>
        </p:nvCxnSpPr>
        <p:spPr>
          <a:xfrm>
            <a:off x="738188" y="4340225"/>
            <a:ext cx="906462" cy="81756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21" idx="1"/>
          </p:cNvCxnSpPr>
          <p:nvPr/>
        </p:nvCxnSpPr>
        <p:spPr>
          <a:xfrm>
            <a:off x="773113" y="4327525"/>
            <a:ext cx="1244600" cy="8540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endCxn id="23" idx="1"/>
          </p:cNvCxnSpPr>
          <p:nvPr/>
        </p:nvCxnSpPr>
        <p:spPr>
          <a:xfrm>
            <a:off x="814388" y="4343400"/>
            <a:ext cx="1625600" cy="8382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endCxn id="23" idx="0"/>
          </p:cNvCxnSpPr>
          <p:nvPr/>
        </p:nvCxnSpPr>
        <p:spPr>
          <a:xfrm rot="16200000" flipH="1">
            <a:off x="1878013" y="4537075"/>
            <a:ext cx="838200" cy="4032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endCxn id="20" idx="7"/>
          </p:cNvCxnSpPr>
          <p:nvPr/>
        </p:nvCxnSpPr>
        <p:spPr>
          <a:xfrm rot="5400000">
            <a:off x="1453357" y="4569619"/>
            <a:ext cx="862012" cy="36195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endCxn id="19" idx="7"/>
          </p:cNvCxnSpPr>
          <p:nvPr/>
        </p:nvCxnSpPr>
        <p:spPr>
          <a:xfrm rot="10800000" flipV="1">
            <a:off x="815975" y="4319588"/>
            <a:ext cx="1223963" cy="86201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18" idx="7"/>
          </p:cNvCxnSpPr>
          <p:nvPr/>
        </p:nvCxnSpPr>
        <p:spPr>
          <a:xfrm rot="10800000" flipV="1">
            <a:off x="407988" y="4295775"/>
            <a:ext cx="1643062" cy="8858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endCxn id="18" idx="3"/>
          </p:cNvCxnSpPr>
          <p:nvPr/>
        </p:nvCxnSpPr>
        <p:spPr>
          <a:xfrm rot="10800000" flipV="1">
            <a:off x="288925" y="4319588"/>
            <a:ext cx="1331913" cy="9810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endCxn id="19" idx="3"/>
          </p:cNvCxnSpPr>
          <p:nvPr/>
        </p:nvCxnSpPr>
        <p:spPr>
          <a:xfrm rot="5400000">
            <a:off x="679450" y="4338638"/>
            <a:ext cx="981075" cy="9429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endCxn id="21" idx="1"/>
          </p:cNvCxnSpPr>
          <p:nvPr/>
        </p:nvCxnSpPr>
        <p:spPr>
          <a:xfrm rot="16200000" flipH="1">
            <a:off x="1393032" y="4556918"/>
            <a:ext cx="857250" cy="39211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endCxn id="23" idx="1"/>
          </p:cNvCxnSpPr>
          <p:nvPr/>
        </p:nvCxnSpPr>
        <p:spPr>
          <a:xfrm rot="16200000" flipH="1">
            <a:off x="1621632" y="4363244"/>
            <a:ext cx="862012" cy="7747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左中かっこ 65"/>
          <p:cNvSpPr/>
          <p:nvPr/>
        </p:nvSpPr>
        <p:spPr>
          <a:xfrm rot="5400000">
            <a:off x="1106488" y="3122613"/>
            <a:ext cx="215900" cy="1981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左中かっこ 66"/>
          <p:cNvSpPr/>
          <p:nvPr/>
        </p:nvSpPr>
        <p:spPr>
          <a:xfrm rot="-5400000">
            <a:off x="1322388" y="4211638"/>
            <a:ext cx="215900" cy="239395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7845" name="テキスト ボックス 67"/>
          <p:cNvSpPr txBox="1">
            <a:spLocks noChangeArrowheads="1"/>
          </p:cNvSpPr>
          <p:nvPr/>
        </p:nvSpPr>
        <p:spPr bwMode="auto">
          <a:xfrm>
            <a:off x="939800" y="3687763"/>
            <a:ext cx="608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</a:t>
            </a:r>
            <a:r>
              <a:rPr lang="ja-JP" altLang="en-US"/>
              <a:t>個</a:t>
            </a:r>
          </a:p>
        </p:txBody>
      </p:sp>
      <p:sp>
        <p:nvSpPr>
          <p:cNvPr id="247846" name="テキスト ボックス 68"/>
          <p:cNvSpPr txBox="1">
            <a:spLocks noChangeArrowheads="1"/>
          </p:cNvSpPr>
          <p:nvPr/>
        </p:nvSpPr>
        <p:spPr bwMode="auto">
          <a:xfrm>
            <a:off x="1109663" y="5435600"/>
            <a:ext cx="86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m+1</a:t>
            </a:r>
            <a:r>
              <a:rPr lang="ja-JP" altLang="en-US"/>
              <a:t>個</a:t>
            </a:r>
          </a:p>
        </p:txBody>
      </p:sp>
      <p:sp>
        <p:nvSpPr>
          <p:cNvPr id="247847" name="テキスト ボックス 69"/>
          <p:cNvSpPr txBox="1">
            <a:spLocks noChangeArrowheads="1"/>
          </p:cNvSpPr>
          <p:nvPr/>
        </p:nvSpPr>
        <p:spPr bwMode="auto">
          <a:xfrm>
            <a:off x="219075" y="5291138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u</a:t>
            </a:r>
            <a:endParaRPr lang="ja-JP" altLang="en-US"/>
          </a:p>
        </p:txBody>
      </p:sp>
      <p:sp>
        <p:nvSpPr>
          <p:cNvPr id="247848" name="テキスト ボックス 70"/>
          <p:cNvSpPr txBox="1">
            <a:spLocks noChangeArrowheads="1"/>
          </p:cNvSpPr>
          <p:nvPr/>
        </p:nvSpPr>
        <p:spPr bwMode="auto">
          <a:xfrm>
            <a:off x="625475" y="528796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v</a:t>
            </a:r>
            <a:endParaRPr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58738" y="4130675"/>
            <a:ext cx="2411412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7850" name="テキスト ボックス 42"/>
          <p:cNvSpPr txBox="1">
            <a:spLocks noChangeArrowheads="1"/>
          </p:cNvSpPr>
          <p:nvPr/>
        </p:nvSpPr>
        <p:spPr bwMode="auto">
          <a:xfrm>
            <a:off x="2411413" y="4140200"/>
            <a:ext cx="338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S</a:t>
            </a:r>
            <a:endParaRPr lang="ja-JP" altLang="en-US"/>
          </a:p>
        </p:txBody>
      </p:sp>
    </p:spTree>
  </p:cSld>
  <p:clrMapOvr>
    <a:masterClrMapping/>
  </p:clrMapOvr>
  <p:transition advTm="1414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  <a:r>
              <a:rPr lang="ja-JP" altLang="en-US" sz="3200" dirty="0">
                <a:solidFill>
                  <a:schemeClr val="tx2"/>
                </a:solidFill>
              </a:rPr>
              <a:t>（前回の復習）</a:t>
            </a:r>
            <a:endParaRPr lang="ja-JP" altLang="en-US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ハミルトン閉路    ：グラフの全ての頂点を含む閉路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ハミルトングラフ ：ハミルトン閉路をもつグラフ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ハミルトン道        ：グラフの全ての頂点を含む道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グラフがハミルトングラフであるための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必要十分条件は知られていない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提出課題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 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|E(G)| </a:t>
            </a:r>
            <a:r>
              <a:rPr lang="ja-JP" altLang="en-US" sz="2400" dirty="0">
                <a:latin typeface="Calibri" pitchFamily="34" charset="0"/>
                <a:ea typeface="+mn-ea"/>
              </a:rPr>
              <a:t>≧ </a:t>
            </a:r>
            <a:r>
              <a:rPr lang="en-US" altLang="ja-JP" sz="2400" dirty="0">
                <a:latin typeface="Calibri" pitchFamily="34" charset="0"/>
                <a:ea typeface="+mn-ea"/>
              </a:rPr>
              <a:t>(n-1)(n-2)/2+2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    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問題：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(1) |E(G)|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≧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(n-1)(n-2)/2+1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だと上の定理が成立しない理由を述べよ．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(2)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Ore</a:t>
            </a:r>
            <a:r>
              <a:rPr lang="ja-JP" altLang="en-US" sz="2400" dirty="0">
                <a:latin typeface="Calibri" pitchFamily="34" charset="0"/>
                <a:ea typeface="+mn-ea"/>
              </a:rPr>
              <a:t>の定理を用いて上の定理を証明せよ．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Both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Both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        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7950" y="21336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671887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辺の本数に関する条件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779838" y="2852738"/>
            <a:ext cx="1008062" cy="36036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発展課題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C0941BFC-F31A-822B-8CAB-68E07D452DBB}"/>
              </a:ext>
            </a:extLst>
          </p:cNvPr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ハミルトン道に関する同様の命題を作ってみましょう．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0" name="角丸四角形 5">
            <a:extLst>
              <a:ext uri="{FF2B5EF4-FFF2-40B4-BE49-F238E27FC236}">
                <a16:creationId xmlns:a16="http://schemas.microsoft.com/office/drawing/2014/main" id="{091DD706-CB39-A45B-6D83-D1CD1B5C60FA}"/>
              </a:ext>
            </a:extLst>
          </p:cNvPr>
          <p:cNvSpPr/>
          <p:nvPr/>
        </p:nvSpPr>
        <p:spPr>
          <a:xfrm>
            <a:off x="179512" y="2505050"/>
            <a:ext cx="8567738" cy="106796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1" name="角丸四角形 6">
            <a:extLst>
              <a:ext uri="{FF2B5EF4-FFF2-40B4-BE49-F238E27FC236}">
                <a16:creationId xmlns:a16="http://schemas.microsoft.com/office/drawing/2014/main" id="{B9ED227D-6DBB-EE14-0340-FE0738BDA17D}"/>
              </a:ext>
            </a:extLst>
          </p:cNvPr>
          <p:cNvSpPr/>
          <p:nvPr/>
        </p:nvSpPr>
        <p:spPr>
          <a:xfrm>
            <a:off x="466851" y="2132087"/>
            <a:ext cx="1656432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発展課題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0809FB-8EAE-BC7E-914D-494A1B7FC3C6}"/>
              </a:ext>
            </a:extLst>
          </p:cNvPr>
          <p:cNvSpPr txBox="1"/>
          <p:nvPr/>
        </p:nvSpPr>
        <p:spPr>
          <a:xfrm>
            <a:off x="323528" y="4077072"/>
            <a:ext cx="8064896" cy="904863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|E(G)| </a:t>
            </a:r>
            <a:r>
              <a:rPr lang="ja-JP" altLang="en-US" sz="2400" dirty="0">
                <a:latin typeface="Calibri" pitchFamily="34" charset="0"/>
                <a:ea typeface="+mn-ea"/>
              </a:rPr>
              <a:t>≧ ？？？　　　　⇒　　　   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はハミルトン道を持つ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3" name="角丸四角形 5">
            <a:extLst>
              <a:ext uri="{FF2B5EF4-FFF2-40B4-BE49-F238E27FC236}">
                <a16:creationId xmlns:a16="http://schemas.microsoft.com/office/drawing/2014/main" id="{FC7E9C35-8491-2943-5AEE-BDC81523310A}"/>
              </a:ext>
            </a:extLst>
          </p:cNvPr>
          <p:cNvSpPr/>
          <p:nvPr/>
        </p:nvSpPr>
        <p:spPr>
          <a:xfrm>
            <a:off x="179512" y="4005064"/>
            <a:ext cx="8567738" cy="106796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06EE4C-FABE-AE0C-97F5-BF7B054790D1}"/>
              </a:ext>
            </a:extLst>
          </p:cNvPr>
          <p:cNvSpPr txBox="1"/>
          <p:nvPr/>
        </p:nvSpPr>
        <p:spPr>
          <a:xfrm>
            <a:off x="251520" y="5332449"/>
            <a:ext cx="8064896" cy="461665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最良の？？？を予想して，命題を証明してください．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1167733"/>
      </p:ext>
    </p:extLst>
  </p:cSld>
  <p:clrMapOvr>
    <a:masterClrMapping/>
  </p:clrMapOvr>
  <p:transition advTm="14149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  <a:r>
              <a:rPr lang="ja-JP" altLang="en-US" sz="3200" dirty="0">
                <a:solidFill>
                  <a:schemeClr val="tx2"/>
                </a:solidFill>
              </a:rPr>
              <a:t>（前回の復習）</a:t>
            </a:r>
            <a:endParaRPr lang="ja-JP" altLang="en-US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6113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ハミルトングラフであるための必要条件の例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空ではない任意の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⊆</a:t>
            </a:r>
            <a:r>
              <a:rPr lang="en-US" altLang="ja-JP" sz="2400" dirty="0">
                <a:latin typeface="Calibri" pitchFamily="34" charset="0"/>
                <a:ea typeface="+mn-ea"/>
              </a:rPr>
              <a:t>V(G)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K(G-S) 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|S|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k(G-S)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を取り除いてできるグラフの連結成分の数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7950" y="2852738"/>
            <a:ext cx="8208963" cy="18002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右矢印 8"/>
          <p:cNvSpPr/>
          <p:nvPr/>
        </p:nvSpPr>
        <p:spPr>
          <a:xfrm>
            <a:off x="250825" y="3716338"/>
            <a:ext cx="1008063" cy="34766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250825" y="2636838"/>
            <a:ext cx="590550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ハミルトングラフであるための必要条件の例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  <a:r>
              <a:rPr lang="ja-JP" altLang="en-US" sz="3200" dirty="0">
                <a:solidFill>
                  <a:schemeClr val="tx2"/>
                </a:solidFill>
              </a:rPr>
              <a:t>（前回の復習）</a:t>
            </a:r>
            <a:endParaRPr lang="ja-JP" altLang="en-US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6113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空ではない任意の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⊆</a:t>
            </a:r>
            <a:r>
              <a:rPr lang="en-US" altLang="ja-JP" sz="2400" dirty="0">
                <a:latin typeface="Calibri" pitchFamily="34" charset="0"/>
                <a:ea typeface="+mn-ea"/>
              </a:rPr>
              <a:t>V(G)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K(G-S) 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|S|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                                              左のグラフはハミルトングラフではない</a:t>
            </a: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</a:t>
            </a:r>
            <a:r>
              <a:rPr lang="ja-JP" altLang="en-US" sz="2400" dirty="0">
                <a:latin typeface="Calibri" pitchFamily="34" charset="0"/>
                <a:ea typeface="+mn-ea"/>
              </a:rPr>
              <a:t>∵</a:t>
            </a:r>
            <a:r>
              <a:rPr lang="en-US" altLang="ja-JP" sz="2400" dirty="0">
                <a:latin typeface="Calibri" pitchFamily="34" charset="0"/>
                <a:ea typeface="+mn-ea"/>
              </a:rPr>
              <a:t> k(G-{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u,v,w</a:t>
            </a:r>
            <a:r>
              <a:rPr lang="en-US" altLang="ja-JP" sz="2400" dirty="0">
                <a:latin typeface="Calibri" pitchFamily="34" charset="0"/>
                <a:ea typeface="+mn-ea"/>
              </a:rPr>
              <a:t>})=5, |{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u,v,w</a:t>
            </a:r>
            <a:r>
              <a:rPr lang="en-US" altLang="ja-JP" sz="2400" dirty="0">
                <a:latin typeface="Calibri" pitchFamily="34" charset="0"/>
                <a:ea typeface="+mn-ea"/>
              </a:rPr>
              <a:t>}|=3 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 　　ある空ではない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S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⊆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に対して，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                                           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K(G-S) &gt;|S|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となるので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7950" y="2133600"/>
            <a:ext cx="8208963" cy="15827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右矢印 8"/>
          <p:cNvSpPr/>
          <p:nvPr/>
        </p:nvSpPr>
        <p:spPr>
          <a:xfrm>
            <a:off x="250825" y="2781300"/>
            <a:ext cx="1008063" cy="3603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24" name="直線コネクタ 23"/>
          <p:cNvCxnSpPr/>
          <p:nvPr/>
        </p:nvCxnSpPr>
        <p:spPr bwMode="auto">
          <a:xfrm flipV="1">
            <a:off x="334963" y="4181475"/>
            <a:ext cx="1042987" cy="5857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 bwMode="auto">
          <a:xfrm>
            <a:off x="1377950" y="4181475"/>
            <a:ext cx="1000125" cy="5857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endCxn id="50" idx="0"/>
          </p:cNvCxnSpPr>
          <p:nvPr/>
        </p:nvCxnSpPr>
        <p:spPr bwMode="auto">
          <a:xfrm rot="5400000">
            <a:off x="-146050" y="5248276"/>
            <a:ext cx="9620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 bwMode="auto">
          <a:xfrm>
            <a:off x="334963" y="5813425"/>
            <a:ext cx="1042987" cy="5857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 bwMode="auto">
          <a:xfrm flipV="1">
            <a:off x="1377950" y="5813425"/>
            <a:ext cx="1000125" cy="5857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 bwMode="auto">
          <a:xfrm rot="5400000">
            <a:off x="1855787" y="5291138"/>
            <a:ext cx="10445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1295400" y="4097338"/>
            <a:ext cx="165100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9" name="円/楕円 48"/>
          <p:cNvSpPr/>
          <p:nvPr/>
        </p:nvSpPr>
        <p:spPr bwMode="auto">
          <a:xfrm>
            <a:off x="2295525" y="4683125"/>
            <a:ext cx="166688" cy="1666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0" name="円/楕円 49"/>
          <p:cNvSpPr/>
          <p:nvPr/>
        </p:nvSpPr>
        <p:spPr bwMode="auto">
          <a:xfrm>
            <a:off x="250825" y="5729288"/>
            <a:ext cx="168275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1" name="円/楕円 50"/>
          <p:cNvSpPr/>
          <p:nvPr/>
        </p:nvSpPr>
        <p:spPr bwMode="auto">
          <a:xfrm>
            <a:off x="1295400" y="6316663"/>
            <a:ext cx="165100" cy="1666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2" name="円/楕円 51"/>
          <p:cNvSpPr/>
          <p:nvPr/>
        </p:nvSpPr>
        <p:spPr bwMode="auto">
          <a:xfrm>
            <a:off x="2295525" y="5729288"/>
            <a:ext cx="166688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3" name="直線コネクタ 52"/>
          <p:cNvCxnSpPr>
            <a:endCxn id="67" idx="5"/>
          </p:cNvCxnSpPr>
          <p:nvPr/>
        </p:nvCxnSpPr>
        <p:spPr bwMode="auto">
          <a:xfrm>
            <a:off x="319088" y="4757738"/>
            <a:ext cx="722312" cy="5905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298" name="テキスト ボックス 53"/>
          <p:cNvSpPr txBox="1">
            <a:spLocks noChangeArrowheads="1"/>
          </p:cNvSpPr>
          <p:nvPr/>
        </p:nvSpPr>
        <p:spPr bwMode="auto">
          <a:xfrm>
            <a:off x="-3175" y="43545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225299" name="テキスト ボックス 56"/>
          <p:cNvSpPr txBox="1">
            <a:spLocks noChangeArrowheads="1"/>
          </p:cNvSpPr>
          <p:nvPr/>
        </p:nvSpPr>
        <p:spPr bwMode="auto">
          <a:xfrm>
            <a:off x="1187450" y="6381750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67" name="円/楕円 66"/>
          <p:cNvSpPr/>
          <p:nvPr/>
        </p:nvSpPr>
        <p:spPr bwMode="auto">
          <a:xfrm>
            <a:off x="900113" y="5205413"/>
            <a:ext cx="166687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8" name="円/楕円 67"/>
          <p:cNvSpPr/>
          <p:nvPr/>
        </p:nvSpPr>
        <p:spPr bwMode="auto">
          <a:xfrm>
            <a:off x="1619250" y="5205413"/>
            <a:ext cx="166688" cy="168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0" name="直線コネクタ 69"/>
          <p:cNvCxnSpPr>
            <a:endCxn id="49" idx="3"/>
          </p:cNvCxnSpPr>
          <p:nvPr/>
        </p:nvCxnSpPr>
        <p:spPr bwMode="auto">
          <a:xfrm flipV="1">
            <a:off x="1706563" y="4826000"/>
            <a:ext cx="614362" cy="4746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>
            <a:endCxn id="49" idx="2"/>
          </p:cNvCxnSpPr>
          <p:nvPr/>
        </p:nvCxnSpPr>
        <p:spPr bwMode="auto">
          <a:xfrm flipV="1">
            <a:off x="992188" y="4767263"/>
            <a:ext cx="1303337" cy="519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/>
          <p:cNvCxnSpPr>
            <a:endCxn id="68" idx="1"/>
          </p:cNvCxnSpPr>
          <p:nvPr/>
        </p:nvCxnSpPr>
        <p:spPr bwMode="auto">
          <a:xfrm>
            <a:off x="355600" y="4759325"/>
            <a:ext cx="1289050" cy="469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endCxn id="51" idx="1"/>
          </p:cNvCxnSpPr>
          <p:nvPr/>
        </p:nvCxnSpPr>
        <p:spPr bwMode="auto">
          <a:xfrm rot="16200000" flipH="1">
            <a:off x="627063" y="5648325"/>
            <a:ext cx="1050925" cy="333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 bwMode="auto">
          <a:xfrm rot="5400000">
            <a:off x="1057275" y="5661025"/>
            <a:ext cx="993775" cy="3016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07" name="テキスト ボックス 79"/>
          <p:cNvSpPr txBox="1">
            <a:spLocks noChangeArrowheads="1"/>
          </p:cNvSpPr>
          <p:nvPr/>
        </p:nvSpPr>
        <p:spPr bwMode="auto">
          <a:xfrm>
            <a:off x="2363788" y="44069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47" name="円/楕円 46"/>
          <p:cNvSpPr/>
          <p:nvPr/>
        </p:nvSpPr>
        <p:spPr bwMode="auto">
          <a:xfrm>
            <a:off x="250825" y="4683125"/>
            <a:ext cx="168275" cy="1666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250825" y="1844675"/>
            <a:ext cx="590550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ハミルトングラフであるための必要条件の例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  <a:r>
              <a:rPr lang="ja-JP" altLang="en-US" sz="3200" dirty="0">
                <a:solidFill>
                  <a:schemeClr val="tx2"/>
                </a:solidFill>
              </a:rPr>
              <a:t>（前回の復習）</a:t>
            </a:r>
            <a:endParaRPr lang="ja-JP" altLang="en-US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6113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空ではない任意の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⊆</a:t>
            </a:r>
            <a:r>
              <a:rPr lang="en-US" altLang="ja-JP" sz="2400" dirty="0">
                <a:latin typeface="Calibri" pitchFamily="34" charset="0"/>
                <a:ea typeface="+mn-ea"/>
              </a:rPr>
              <a:t>V(G)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K(G-S) 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|S|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</a:t>
            </a:r>
            <a:r>
              <a:rPr lang="ja-JP" altLang="en-US" sz="2400" dirty="0">
                <a:latin typeface="Calibri" pitchFamily="34" charset="0"/>
                <a:ea typeface="+mn-ea"/>
              </a:rPr>
              <a:t>注意：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逆は成立しない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 　　　　例えば左のグラフは，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 　　　　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空ではない任意の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S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⊆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V(G)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に対して，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　　　　　　　　　　　　　　　 　　　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K(G-S)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≦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|S|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となるが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ハミルトングラフではない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7950" y="2133600"/>
            <a:ext cx="8208963" cy="15827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右矢印 8"/>
          <p:cNvSpPr/>
          <p:nvPr/>
        </p:nvSpPr>
        <p:spPr>
          <a:xfrm>
            <a:off x="250825" y="2781300"/>
            <a:ext cx="1008063" cy="3603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226310" name="グループ化 72"/>
          <p:cNvGrpSpPr>
            <a:grpSpLocks/>
          </p:cNvGrpSpPr>
          <p:nvPr/>
        </p:nvGrpSpPr>
        <p:grpSpPr bwMode="auto">
          <a:xfrm>
            <a:off x="592138" y="3933825"/>
            <a:ext cx="2540000" cy="2403475"/>
            <a:chOff x="591518" y="4033190"/>
            <a:chExt cx="1532210" cy="1449942"/>
          </a:xfrm>
        </p:grpSpPr>
        <p:cxnSp>
          <p:nvCxnSpPr>
            <p:cNvPr id="30" name="直線コネクタ 29"/>
            <p:cNvCxnSpPr>
              <a:stCxn id="33" idx="2"/>
            </p:cNvCxnSpPr>
            <p:nvPr/>
          </p:nvCxnSpPr>
          <p:spPr bwMode="auto">
            <a:xfrm rot="10800000">
              <a:off x="921900" y="5415136"/>
              <a:ext cx="856122" cy="105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 bwMode="auto">
            <a:xfrm rot="16200000" flipH="1">
              <a:off x="380336" y="4867825"/>
              <a:ext cx="769025" cy="2643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円/楕円 32"/>
            <p:cNvSpPr/>
            <p:nvPr/>
          </p:nvSpPr>
          <p:spPr bwMode="auto">
            <a:xfrm>
              <a:off x="1778023" y="5367252"/>
              <a:ext cx="113958" cy="1158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4" name="円/楕円 33"/>
            <p:cNvSpPr/>
            <p:nvPr/>
          </p:nvSpPr>
          <p:spPr bwMode="auto">
            <a:xfrm>
              <a:off x="856782" y="5362463"/>
              <a:ext cx="113958" cy="11492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5" name="円/楕円 34"/>
            <p:cNvSpPr/>
            <p:nvPr/>
          </p:nvSpPr>
          <p:spPr bwMode="auto">
            <a:xfrm>
              <a:off x="2008812" y="4593439"/>
              <a:ext cx="114916" cy="1158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6" name="円/楕円 35"/>
            <p:cNvSpPr/>
            <p:nvPr/>
          </p:nvSpPr>
          <p:spPr bwMode="auto">
            <a:xfrm>
              <a:off x="591518" y="4593439"/>
              <a:ext cx="114916" cy="1158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7" name="円/楕円 36"/>
            <p:cNvSpPr/>
            <p:nvPr/>
          </p:nvSpPr>
          <p:spPr bwMode="auto">
            <a:xfrm>
              <a:off x="1283885" y="4033190"/>
              <a:ext cx="113958" cy="1158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8" name="直線コネクタ 37"/>
            <p:cNvCxnSpPr>
              <a:stCxn id="35" idx="0"/>
            </p:cNvCxnSpPr>
            <p:nvPr/>
          </p:nvCxnSpPr>
          <p:spPr bwMode="auto">
            <a:xfrm rot="16200000" flipH="1" flipV="1">
              <a:off x="1534281" y="4901343"/>
              <a:ext cx="839893" cy="2240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>
              <a:stCxn id="37" idx="7"/>
            </p:cNvCxnSpPr>
            <p:nvPr/>
          </p:nvCxnSpPr>
          <p:spPr bwMode="auto">
            <a:xfrm rot="16200000" flipH="1" flipV="1">
              <a:off x="716949" y="3987243"/>
              <a:ext cx="601429" cy="727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>
              <a:stCxn id="35" idx="1"/>
            </p:cNvCxnSpPr>
            <p:nvPr/>
          </p:nvCxnSpPr>
          <p:spPr bwMode="auto">
            <a:xfrm rot="16200000" flipV="1">
              <a:off x="1426557" y="4011184"/>
              <a:ext cx="520983" cy="67800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円/楕円 40"/>
            <p:cNvSpPr/>
            <p:nvPr/>
          </p:nvSpPr>
          <p:spPr bwMode="auto">
            <a:xfrm>
              <a:off x="987019" y="4692080"/>
              <a:ext cx="114916" cy="1158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6" name="円/楕円 45"/>
            <p:cNvSpPr/>
            <p:nvPr/>
          </p:nvSpPr>
          <p:spPr bwMode="auto">
            <a:xfrm>
              <a:off x="1579793" y="4683462"/>
              <a:ext cx="114916" cy="11492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5" name="円/楕円 54"/>
            <p:cNvSpPr/>
            <p:nvPr/>
          </p:nvSpPr>
          <p:spPr bwMode="auto">
            <a:xfrm>
              <a:off x="1135453" y="5021526"/>
              <a:ext cx="113958" cy="1158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6" name="円/楕円 55"/>
            <p:cNvSpPr/>
            <p:nvPr/>
          </p:nvSpPr>
          <p:spPr bwMode="auto">
            <a:xfrm>
              <a:off x="1481157" y="5021526"/>
              <a:ext cx="114916" cy="1158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8" name="円/楕円 57"/>
            <p:cNvSpPr/>
            <p:nvPr/>
          </p:nvSpPr>
          <p:spPr bwMode="auto">
            <a:xfrm>
              <a:off x="1283885" y="4446912"/>
              <a:ext cx="113958" cy="1158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9" name="直線コネクタ 58"/>
            <p:cNvCxnSpPr>
              <a:stCxn id="46" idx="2"/>
            </p:cNvCxnSpPr>
            <p:nvPr/>
          </p:nvCxnSpPr>
          <p:spPr bwMode="auto">
            <a:xfrm rot="10800000" flipV="1">
              <a:off x="1059799" y="4740923"/>
              <a:ext cx="519994" cy="957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 rot="5400000">
              <a:off x="998495" y="4754335"/>
              <a:ext cx="515237" cy="1321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>
              <a:stCxn id="41" idx="5"/>
            </p:cNvCxnSpPr>
            <p:nvPr/>
          </p:nvCxnSpPr>
          <p:spPr bwMode="auto">
            <a:xfrm rot="16200000" flipH="1">
              <a:off x="1176144" y="4699277"/>
              <a:ext cx="278687" cy="461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endCxn id="56" idx="0"/>
            </p:cNvCxnSpPr>
            <p:nvPr/>
          </p:nvCxnSpPr>
          <p:spPr bwMode="auto">
            <a:xfrm rot="16200000" flipH="1">
              <a:off x="1187628" y="4670538"/>
              <a:ext cx="508533" cy="1934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>
              <a:endCxn id="55" idx="7"/>
            </p:cNvCxnSpPr>
            <p:nvPr/>
          </p:nvCxnSpPr>
          <p:spPr bwMode="auto">
            <a:xfrm rot="10800000" flipV="1">
              <a:off x="1233131" y="4739965"/>
              <a:ext cx="408908" cy="2987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>
              <a:endCxn id="58" idx="0"/>
            </p:cNvCxnSpPr>
            <p:nvPr/>
          </p:nvCxnSpPr>
          <p:spPr bwMode="auto">
            <a:xfrm rot="5400000">
              <a:off x="1171354" y="4268303"/>
              <a:ext cx="347641" cy="95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55" idx="3"/>
            </p:cNvCxnSpPr>
            <p:nvPr/>
          </p:nvCxnSpPr>
          <p:spPr bwMode="auto">
            <a:xfrm rot="5400000">
              <a:off x="896036" y="5148906"/>
              <a:ext cx="284433" cy="2269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>
              <a:stCxn id="56" idx="5"/>
            </p:cNvCxnSpPr>
            <p:nvPr/>
          </p:nvCxnSpPr>
          <p:spPr bwMode="auto">
            <a:xfrm rot="16200000" flipH="1">
              <a:off x="1559195" y="5139808"/>
              <a:ext cx="301672" cy="2623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endCxn id="35" idx="2"/>
            </p:cNvCxnSpPr>
            <p:nvPr/>
          </p:nvCxnSpPr>
          <p:spPr bwMode="auto">
            <a:xfrm flipV="1">
              <a:off x="1646828" y="4650900"/>
              <a:ext cx="361985" cy="909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>
              <a:endCxn id="41" idx="2"/>
            </p:cNvCxnSpPr>
            <p:nvPr/>
          </p:nvCxnSpPr>
          <p:spPr bwMode="auto">
            <a:xfrm>
              <a:off x="665255" y="4647069"/>
              <a:ext cx="321764" cy="10343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 useBgFill="1">
        <p:nvSpPr>
          <p:cNvPr id="42" name="角丸四角形 41"/>
          <p:cNvSpPr/>
          <p:nvPr/>
        </p:nvSpPr>
        <p:spPr>
          <a:xfrm>
            <a:off x="250825" y="1844675"/>
            <a:ext cx="590550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ハミルトングラフであるための必要条件の例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次に十分条件について考える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完全グラフはハミルトングラフ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完全グラフから多少辺を除いてもハミルトングラフ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辺の本数がどのくらい多ければハミルトングラフであるか？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7950" y="4325284"/>
            <a:ext cx="8567738" cy="8636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395288" y="3976781"/>
            <a:ext cx="4752776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辺の本数に関する十分条件の問題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ハミルトングラフであるための十分条件の例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n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の単純グラフに対し，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|E(G)| </a:t>
            </a:r>
            <a:r>
              <a:rPr lang="ja-JP" altLang="en-US" sz="2400" dirty="0">
                <a:latin typeface="Calibri" pitchFamily="34" charset="0"/>
                <a:ea typeface="+mn-ea"/>
              </a:rPr>
              <a:t>≧ </a:t>
            </a:r>
            <a:r>
              <a:rPr lang="en-US" altLang="ja-JP" sz="2400" dirty="0">
                <a:latin typeface="Calibri" pitchFamily="34" charset="0"/>
                <a:ea typeface="+mn-ea"/>
              </a:rPr>
              <a:t>(n-1)(n-2)/2+2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    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証明：今日の提出課題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        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7950" y="29972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右矢印 8"/>
          <p:cNvSpPr/>
          <p:nvPr/>
        </p:nvSpPr>
        <p:spPr>
          <a:xfrm>
            <a:off x="3779838" y="3716338"/>
            <a:ext cx="1008062" cy="36036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395288" y="2727970"/>
            <a:ext cx="4752776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辺の本数に関する十分条件の例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必要条件と十分条件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完全グラフはハミルトングラフ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完全グラフは各頂点の次数が</a:t>
            </a:r>
            <a:r>
              <a:rPr lang="en-US" altLang="ja-JP" sz="2400" dirty="0">
                <a:latin typeface="Calibri" pitchFamily="34" charset="0"/>
                <a:ea typeface="+mn-ea"/>
              </a:rPr>
              <a:t>|V(G)|-1</a:t>
            </a:r>
            <a:r>
              <a:rPr lang="ja-JP" altLang="en-US" sz="2400" dirty="0">
                <a:latin typeface="Calibri" pitchFamily="34" charset="0"/>
                <a:ea typeface="+mn-ea"/>
              </a:rPr>
              <a:t>のグラフ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各頂点の次数が</a:t>
            </a:r>
            <a:r>
              <a:rPr lang="en-US" altLang="ja-JP" sz="2400" dirty="0">
                <a:latin typeface="Calibri" pitchFamily="34" charset="0"/>
                <a:ea typeface="+mn-ea"/>
              </a:rPr>
              <a:t>|V(G)|-1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より多少小さくてもハミルトングラフ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各頂点の次数がどれぐらい大きければハミルトングラフであるか？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07950" y="4293592"/>
            <a:ext cx="8567738" cy="8636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6" name="角丸四角形 5"/>
          <p:cNvSpPr/>
          <p:nvPr/>
        </p:nvSpPr>
        <p:spPr>
          <a:xfrm>
            <a:off x="395288" y="3991220"/>
            <a:ext cx="4176712" cy="5048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次数に関する十分条件の問題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$E \subseteq 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310403</TotalTime>
  <Words>3099</Words>
  <Application>Microsoft Office PowerPoint</Application>
  <PresentationFormat>画面に合わせる (4:3)</PresentationFormat>
  <Paragraphs>530</Paragraphs>
  <Slides>31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5" baseType="lpstr">
      <vt:lpstr>Arial</vt:lpstr>
      <vt:lpstr>Calibri</vt:lpstr>
      <vt:lpstr>Wingdings 2</vt:lpstr>
      <vt:lpstr>リゾート</vt:lpstr>
      <vt:lpstr>PowerPoint プレゼンテーション</vt:lpstr>
      <vt:lpstr>有限幾何学　第5回</vt:lpstr>
      <vt:lpstr>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2997</cp:revision>
  <dcterms:created xsi:type="dcterms:W3CDTF">2011-01-05T07:10:26Z</dcterms:created>
  <dcterms:modified xsi:type="dcterms:W3CDTF">2022-05-13T01:20:15Z</dcterms:modified>
</cp:coreProperties>
</file>