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notesSlides/notesSlide3.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42"/>
  </p:notesMasterIdLst>
  <p:handoutMasterIdLst>
    <p:handoutMasterId r:id="rId43"/>
  </p:handoutMasterIdLst>
  <p:sldIdLst>
    <p:sldId id="388" r:id="rId2"/>
    <p:sldId id="396" r:id="rId3"/>
    <p:sldId id="753" r:id="rId4"/>
    <p:sldId id="754" r:id="rId5"/>
    <p:sldId id="755" r:id="rId6"/>
    <p:sldId id="779" r:id="rId7"/>
    <p:sldId id="780" r:id="rId8"/>
    <p:sldId id="781" r:id="rId9"/>
    <p:sldId id="782" r:id="rId10"/>
    <p:sldId id="905" r:id="rId11"/>
    <p:sldId id="1093" r:id="rId12"/>
    <p:sldId id="783" r:id="rId13"/>
    <p:sldId id="756" r:id="rId14"/>
    <p:sldId id="906" r:id="rId15"/>
    <p:sldId id="1048" r:id="rId16"/>
    <p:sldId id="1049" r:id="rId17"/>
    <p:sldId id="770" r:id="rId18"/>
    <p:sldId id="760" r:id="rId19"/>
    <p:sldId id="894" r:id="rId20"/>
    <p:sldId id="895" r:id="rId21"/>
    <p:sldId id="761" r:id="rId22"/>
    <p:sldId id="762" r:id="rId23"/>
    <p:sldId id="763" r:id="rId24"/>
    <p:sldId id="764" r:id="rId25"/>
    <p:sldId id="765" r:id="rId26"/>
    <p:sldId id="766" r:id="rId27"/>
    <p:sldId id="767" r:id="rId28"/>
    <p:sldId id="768" r:id="rId29"/>
    <p:sldId id="769" r:id="rId30"/>
    <p:sldId id="771" r:id="rId31"/>
    <p:sldId id="1091" r:id="rId32"/>
    <p:sldId id="772" r:id="rId33"/>
    <p:sldId id="907" r:id="rId34"/>
    <p:sldId id="908" r:id="rId35"/>
    <p:sldId id="774" r:id="rId36"/>
    <p:sldId id="775" r:id="rId37"/>
    <p:sldId id="776" r:id="rId38"/>
    <p:sldId id="777" r:id="rId39"/>
    <p:sldId id="778" r:id="rId40"/>
    <p:sldId id="1094" r:id="rId41"/>
  </p:sldIdLst>
  <p:sldSz cx="9144000" cy="6858000" type="screen4x3"/>
  <p:notesSz cx="6735763" cy="9869488"/>
  <p:custDataLst>
    <p:tags r:id="rId44"/>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5147" autoAdjust="0"/>
  </p:normalViewPr>
  <p:slideViewPr>
    <p:cSldViewPr>
      <p:cViewPr varScale="1">
        <p:scale>
          <a:sx n="85" d="100"/>
          <a:sy n="85" d="100"/>
        </p:scale>
        <p:origin x="1219"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C25F02C5-3174-4594-944E-065242650977}" type="datetimeFigureOut">
              <a:rPr lang="ja-JP" altLang="en-US"/>
              <a:pPr>
                <a:defRPr/>
              </a:pPr>
              <a:t>2022/5/15</a:t>
            </a:fld>
            <a:endParaRPr lang="ja-JP" altLang="en-US"/>
          </a:p>
        </p:txBody>
      </p:sp>
      <p:sp>
        <p:nvSpPr>
          <p:cNvPr id="4" name="フッター プレースホルダ 3"/>
          <p:cNvSpPr>
            <a:spLocks noGrp="1"/>
          </p:cNvSpPr>
          <p:nvPr>
            <p:ph type="ftr" sz="quarter" idx="2"/>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D4F52F5A-4247-4D8A-8EFC-76A1FA91B5F6}" type="slidenum">
              <a:rPr lang="ja-JP" altLang="en-US"/>
              <a:pPr>
                <a:defRPr/>
              </a:pPr>
              <a:t>‹#›</a:t>
            </a:fld>
            <a:endParaRPr lang="ja-JP" altLang="en-US"/>
          </a:p>
        </p:txBody>
      </p:sp>
    </p:spTree>
    <p:extLst>
      <p:ext uri="{BB962C8B-B14F-4D97-AF65-F5344CB8AC3E}">
        <p14:creationId xmlns:p14="http://schemas.microsoft.com/office/powerpoint/2010/main" val="612189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F96BCE39-B2DF-44F5-9736-B4F6189049AC}" type="datetimeFigureOut">
              <a:rPr lang="ja-JP" altLang="en-US"/>
              <a:pPr>
                <a:defRPr/>
              </a:pPr>
              <a:t>2022/5/15</a:t>
            </a:fld>
            <a:endParaRPr lang="ja-JP" altLang="en-US"/>
          </a:p>
        </p:txBody>
      </p:sp>
      <p:sp>
        <p:nvSpPr>
          <p:cNvPr id="4" name="スライド イメージ プレースホルダ 3"/>
          <p:cNvSpPr>
            <a:spLocks noGrp="1" noRot="1" noChangeAspect="1"/>
          </p:cNvSpPr>
          <p:nvPr>
            <p:ph type="sldImg" idx="2"/>
          </p:nvPr>
        </p:nvSpPr>
        <p:spPr>
          <a:xfrm>
            <a:off x="898525" y="739775"/>
            <a:ext cx="4938713" cy="3703638"/>
          </a:xfrm>
          <a:prstGeom prst="rect">
            <a:avLst/>
          </a:prstGeom>
          <a:noFill/>
          <a:ln w="12700">
            <a:solidFill>
              <a:prstClr val="black"/>
            </a:solidFill>
          </a:ln>
        </p:spPr>
        <p:txBody>
          <a:bodyPr vert="horz" lIns="91427" tIns="45713" rIns="91427" bIns="45713" rtlCol="0" anchor="ctr"/>
          <a:lstStyle/>
          <a:p>
            <a:pPr lvl="0"/>
            <a:endParaRPr lang="ja-JP" altLang="en-US" noProof="0"/>
          </a:p>
        </p:txBody>
      </p:sp>
      <p:sp>
        <p:nvSpPr>
          <p:cNvPr id="5" name="ノート プレースホルダ 4"/>
          <p:cNvSpPr>
            <a:spLocks noGrp="1"/>
          </p:cNvSpPr>
          <p:nvPr>
            <p:ph type="body" sz="quarter" idx="3"/>
          </p:nvPr>
        </p:nvSpPr>
        <p:spPr>
          <a:xfrm>
            <a:off x="673101" y="4687889"/>
            <a:ext cx="5389563" cy="4441824"/>
          </a:xfrm>
          <a:prstGeom prst="rect">
            <a:avLst/>
          </a:prstGeom>
        </p:spPr>
        <p:txBody>
          <a:bodyPr vert="horz" lIns="91427" tIns="45713" rIns="91427" bIns="4571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3204134A-B588-466E-9B2A-85E8ECD138CD}" type="slidenum">
              <a:rPr lang="ja-JP" altLang="en-US"/>
              <a:pPr>
                <a:defRPr/>
              </a:pPr>
              <a:t>‹#›</a:t>
            </a:fld>
            <a:endParaRPr lang="ja-JP" altLang="en-US"/>
          </a:p>
        </p:txBody>
      </p:sp>
    </p:spTree>
    <p:extLst>
      <p:ext uri="{BB962C8B-B14F-4D97-AF65-F5344CB8AC3E}">
        <p14:creationId xmlns:p14="http://schemas.microsoft.com/office/powerpoint/2010/main" val="3861856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証明は簡単なので省略します．</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a:t>
            </a:fld>
            <a:endParaRPr lang="ja-JP" altLang="en-US"/>
          </a:p>
        </p:txBody>
      </p:sp>
    </p:spTree>
    <p:extLst>
      <p:ext uri="{BB962C8B-B14F-4D97-AF65-F5344CB8AC3E}">
        <p14:creationId xmlns:p14="http://schemas.microsoft.com/office/powerpoint/2010/main" val="48845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a:t>
            </a:r>
            <a:r>
              <a:rPr kumimoji="1" lang="ja-JP" altLang="en-US" dirty="0"/>
              <a:t>から連結性を保つように辺を</a:t>
            </a:r>
            <a:r>
              <a:rPr kumimoji="1" lang="en-US" altLang="ja-JP" dirty="0"/>
              <a:t>1</a:t>
            </a:r>
            <a:r>
              <a:rPr kumimoji="1" lang="ja-JP" altLang="en-US" dirty="0"/>
              <a:t>つずつ取り除いていくと，</a:t>
            </a:r>
            <a:endParaRPr kumimoji="1" lang="en-US" altLang="ja-JP" dirty="0"/>
          </a:p>
          <a:p>
            <a:r>
              <a:rPr kumimoji="1" lang="ja-JP" altLang="en-US" dirty="0"/>
              <a:t>いつかはどの辺を取り除いても非連結になってしまうような連結グラフとなります．</a:t>
            </a:r>
            <a:endParaRPr kumimoji="1" lang="en-US" altLang="ja-JP" dirty="0"/>
          </a:p>
          <a:p>
            <a:r>
              <a:rPr kumimoji="1" lang="ja-JP" altLang="en-US" dirty="0"/>
              <a:t>このグラフを</a:t>
            </a:r>
            <a:r>
              <a:rPr kumimoji="1" lang="en-US" altLang="ja-JP" dirty="0"/>
              <a:t>T</a:t>
            </a:r>
            <a:r>
              <a:rPr kumimoji="1" lang="ja-JP" altLang="en-US" dirty="0"/>
              <a:t>とおいています．</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14</a:t>
            </a:fld>
            <a:endParaRPr lang="ja-JP" altLang="en-US"/>
          </a:p>
        </p:txBody>
      </p:sp>
    </p:spTree>
    <p:extLst>
      <p:ext uri="{BB962C8B-B14F-4D97-AF65-F5344CB8AC3E}">
        <p14:creationId xmlns:p14="http://schemas.microsoft.com/office/powerpoint/2010/main" val="2613404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重みが小さい辺から順に選んでいく．</a:t>
            </a:r>
            <a:endParaRPr kumimoji="1" lang="en-US" altLang="ja-JP" dirty="0"/>
          </a:p>
          <a:p>
            <a:r>
              <a:rPr kumimoji="1" lang="ja-JP" altLang="en-US" dirty="0"/>
              <a:t>ただし閉路ができてしまう場合はその辺をとばして先に進む．</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22</a:t>
            </a:fld>
            <a:endParaRPr lang="ja-JP" altLang="en-US"/>
          </a:p>
        </p:txBody>
      </p:sp>
    </p:spTree>
    <p:extLst>
      <p:ext uri="{BB962C8B-B14F-4D97-AF65-F5344CB8AC3E}">
        <p14:creationId xmlns:p14="http://schemas.microsoft.com/office/powerpoint/2010/main" val="241816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木の頂点数は</a:t>
            </a:r>
            <a:r>
              <a:rPr kumimoji="1" lang="en-US" altLang="ja-JP" dirty="0"/>
              <a:t>2</a:t>
            </a:r>
            <a:r>
              <a:rPr kumimoji="1" lang="ja-JP" altLang="en-US" dirty="0"/>
              <a:t>以上とする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39</a:t>
            </a:fld>
            <a:endParaRPr lang="ja-JP" altLang="en-US"/>
          </a:p>
        </p:txBody>
      </p:sp>
    </p:spTree>
    <p:extLst>
      <p:ext uri="{BB962C8B-B14F-4D97-AF65-F5344CB8AC3E}">
        <p14:creationId xmlns:p14="http://schemas.microsoft.com/office/powerpoint/2010/main" val="3860696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木の頂点数は</a:t>
            </a:r>
            <a:r>
              <a:rPr kumimoji="1" lang="en-US" altLang="ja-JP" dirty="0"/>
              <a:t>2</a:t>
            </a:r>
            <a:r>
              <a:rPr kumimoji="1" lang="ja-JP" altLang="en-US" dirty="0"/>
              <a:t>以上とする</a:t>
            </a:r>
            <a:endParaRPr kumimoji="1" lang="en-US" altLang="ja-JP" dirty="0"/>
          </a:p>
          <a:p>
            <a:endParaRPr kumimoji="1" lang="en-US" altLang="ja-JP" dirty="0"/>
          </a:p>
          <a:p>
            <a:r>
              <a:rPr kumimoji="1" lang="ja-JP" altLang="en-US" dirty="0"/>
              <a:t>発展問題の等式から問題</a:t>
            </a:r>
            <a:r>
              <a:rPr kumimoji="1" lang="en-US" altLang="ja-JP" dirty="0"/>
              <a:t>3</a:t>
            </a:r>
            <a:r>
              <a:rPr kumimoji="1" lang="ja-JP" altLang="en-US" dirty="0"/>
              <a:t>の不等式が得られる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40</a:t>
            </a:fld>
            <a:endParaRPr lang="ja-JP" altLang="en-US"/>
          </a:p>
        </p:txBody>
      </p:sp>
    </p:spTree>
    <p:extLst>
      <p:ext uri="{BB962C8B-B14F-4D97-AF65-F5344CB8AC3E}">
        <p14:creationId xmlns:p14="http://schemas.microsoft.com/office/powerpoint/2010/main" val="18569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fld id="{8341BE56-CF05-4B2C-B9CB-2DB5725F0902}" type="datetimeFigureOut">
              <a:rPr lang="ja-JP" altLang="en-US"/>
              <a:pPr>
                <a:defRPr/>
              </a:pPr>
              <a:t>2022/5/15</a:t>
            </a:fld>
            <a:endParaRPr lang="ja-JP" altLang="en-US"/>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p:cNvSpPr>
            <a:spLocks noGrp="1"/>
          </p:cNvSpPr>
          <p:nvPr>
            <p:ph type="sldNum" sz="quarter" idx="12"/>
          </p:nvPr>
        </p:nvSpPr>
        <p:spPr/>
        <p:txBody>
          <a:bodyPr/>
          <a:lstStyle>
            <a:lvl1pPr>
              <a:defRPr/>
            </a:lvl1pPr>
          </a:lstStyle>
          <a:p>
            <a:pPr>
              <a:defRPr/>
            </a:pPr>
            <a:fld id="{2B15B48E-2AAD-43D9-B2E0-BBD4309FE9AF}"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107571AD-875A-47AC-8F66-C1B8CE57426A}" type="datetimeFigureOut">
              <a:rPr lang="ja-JP" altLang="en-US"/>
              <a:pPr>
                <a:defRPr/>
              </a:pPr>
              <a:t>2022/5/15</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BAA0B860-C191-433D-A792-7882AF7AF89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A7B08E0B-9818-4817-902B-0F526BED59B8}" type="datetimeFigureOut">
              <a:rPr lang="ja-JP" altLang="en-US"/>
              <a:pPr>
                <a:defRPr/>
              </a:pPr>
              <a:t>2022/5/15</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1456E025-CDDE-40D3-B7FE-C26FDB6F2FD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fld id="{C28FAAB0-3063-44A4-97A9-865A63502576}" type="datetimeFigureOut">
              <a:rPr lang="ja-JP" altLang="en-US"/>
              <a:pPr>
                <a:defRPr/>
              </a:pPr>
              <a:t>2022/5/15</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A998262A-D94B-4838-88B5-BE7B5F7E9E1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D532E3D-B356-4C26-B7BB-9951C5D28CEB}" type="datetimeFigureOut">
              <a:rPr lang="ja-JP" altLang="en-US"/>
              <a:pPr>
                <a:defRPr/>
              </a:pPr>
              <a:t>2022/5/15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0C481A-9B7D-422B-BA8B-BE74A237FCAA}"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2A8DF665-BB50-47DB-81E8-EA54AF336220}" type="datetimeFigureOut">
              <a:rPr lang="ja-JP" altLang="en-US"/>
              <a:pPr>
                <a:defRPr/>
              </a:pPr>
              <a:t>2022/5/15</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C2757436-97B1-4696-BCCF-22C67329FF7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fld id="{9384F927-8B43-4AF8-867A-4065AA6FB7B9}" type="datetimeFigureOut">
              <a:rPr lang="ja-JP" altLang="en-US"/>
              <a:pPr>
                <a:defRPr/>
              </a:pPr>
              <a:t>2022/5/15</a:t>
            </a:fld>
            <a:endParaRPr lang="ja-JP" altLang="en-US"/>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7"/>
          <p:cNvSpPr>
            <a:spLocks noGrp="1"/>
          </p:cNvSpPr>
          <p:nvPr>
            <p:ph type="sldNum" sz="quarter" idx="12"/>
          </p:nvPr>
        </p:nvSpPr>
        <p:spPr/>
        <p:txBody>
          <a:bodyPr/>
          <a:lstStyle>
            <a:lvl1pPr>
              <a:defRPr/>
            </a:lvl1pPr>
          </a:lstStyle>
          <a:p>
            <a:pPr>
              <a:defRPr/>
            </a:pPr>
            <a:fld id="{4C00B886-63F9-4163-ACE1-7B44E430C1C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fld id="{1A30341D-40D9-4702-AFBF-0BF286301538}" type="datetimeFigureOut">
              <a:rPr lang="ja-JP" altLang="en-US"/>
              <a:pPr>
                <a:defRPr/>
              </a:pPr>
              <a:t>2022/5/15</a:t>
            </a:fld>
            <a:endParaRPr lang="ja-JP" altLang="en-US"/>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17"/>
          <p:cNvSpPr>
            <a:spLocks noGrp="1"/>
          </p:cNvSpPr>
          <p:nvPr>
            <p:ph type="sldNum" sz="quarter" idx="12"/>
          </p:nvPr>
        </p:nvSpPr>
        <p:spPr/>
        <p:txBody>
          <a:bodyPr/>
          <a:lstStyle>
            <a:lvl1pPr>
              <a:defRPr/>
            </a:lvl1pPr>
          </a:lstStyle>
          <a:p>
            <a:pPr>
              <a:defRPr/>
            </a:pPr>
            <a:fld id="{974E163A-B091-4F70-841E-5A602B04307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fld id="{411F9ED6-397F-4089-AC48-5087CD227558}" type="datetimeFigureOut">
              <a:rPr lang="ja-JP" altLang="en-US"/>
              <a:pPr>
                <a:defRPr/>
              </a:pPr>
              <a:t>2022/5/15</a:t>
            </a:fld>
            <a:endParaRPr lang="ja-JP" altLang="en-US"/>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7"/>
          <p:cNvSpPr>
            <a:spLocks noGrp="1"/>
          </p:cNvSpPr>
          <p:nvPr>
            <p:ph type="sldNum" sz="quarter" idx="12"/>
          </p:nvPr>
        </p:nvSpPr>
        <p:spPr/>
        <p:txBody>
          <a:bodyPr/>
          <a:lstStyle>
            <a:lvl1pPr>
              <a:defRPr/>
            </a:lvl1pPr>
          </a:lstStyle>
          <a:p>
            <a:pPr>
              <a:defRPr/>
            </a:pPr>
            <a:fld id="{9F7C881E-8969-4F96-9EF6-5ACDED0FE0A0}"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FB120418-F75C-4669-84A0-B58C4405C6EA}" type="datetimeFigureOut">
              <a:rPr lang="ja-JP" altLang="en-US"/>
              <a:pPr>
                <a:defRPr/>
              </a:pPr>
              <a:t>2022/5/15</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D7DE8280-0FB1-469F-8D5A-4F933E33BA3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タイトル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fld id="{5AC209BC-C861-475F-BB21-2BB8DC21718E}" type="datetimeFigureOut">
              <a:rPr lang="ja-JP" altLang="en-US"/>
              <a:pPr>
                <a:defRPr/>
              </a:pPr>
              <a:t>2022/5/15</a:t>
            </a:fld>
            <a:endParaRPr lang="ja-JP" altLang="en-US"/>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11" name="スライド番号プレースホルダ 6"/>
          <p:cNvSpPr>
            <a:spLocks noGrp="1"/>
          </p:cNvSpPr>
          <p:nvPr>
            <p:ph type="sldNum" sz="quarter" idx="12"/>
          </p:nvPr>
        </p:nvSpPr>
        <p:spPr>
          <a:xfrm>
            <a:off x="8077200" y="6356350"/>
            <a:ext cx="609600" cy="365125"/>
          </a:xfrm>
        </p:spPr>
        <p:txBody>
          <a:bodyPr/>
          <a:lstStyle>
            <a:lvl1pPr>
              <a:defRPr/>
            </a:lvl1pPr>
          </a:lstStyle>
          <a:p>
            <a:pPr>
              <a:defRPr/>
            </a:pPr>
            <a:fld id="{2169B9BD-F82A-4E3A-ADDA-F670A9E6860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029" name="テキスト プレースホル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fld id="{E017DEC7-B38A-4B0E-A13C-F4C9D47B28D4}" type="datetimeFigureOut">
              <a:rPr lang="ja-JP" altLang="en-US"/>
              <a:pPr>
                <a:defRPr/>
              </a:pPr>
              <a:t>2022/5/15</a:t>
            </a:fld>
            <a:endParaRPr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charset="-128"/>
              </a:defRPr>
            </a:lvl1pPr>
          </a:lstStyle>
          <a:p>
            <a:pPr>
              <a:defRPr/>
            </a:pPr>
            <a:fld id="{B0F40DA5-07BE-4CBC-84AA-D2F8FF597A08}" type="slidenum">
              <a:rPr lang="ja-JP" altLang="en-US"/>
              <a:pPr>
                <a:defRPr/>
              </a:pPr>
              <a:t>‹#›</a:t>
            </a:fld>
            <a:endParaRPr lang="ja-JP" altLang="en-US"/>
          </a:p>
        </p:txBody>
      </p:sp>
      <p:grpSp>
        <p:nvGrpSpPr>
          <p:cNvPr id="1033" name="グループ化 1"/>
          <p:cNvGrpSpPr>
            <a:grpSpLocks/>
          </p:cNvGrpSpPr>
          <p:nvPr/>
        </p:nvGrpSpPr>
        <p:grpSpPr bwMode="auto">
          <a:xfrm>
            <a:off x="-19050"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grpSp>
    </p:spTree>
  </p:cSld>
  <p:clrMap bg1="lt1" tx1="dk1" bg2="lt2" tx2="dk2" accent1="accent1" accent2="accent2" accent3="accent3" accent4="accent4" accent5="accent5" accent6="accent6" hlink="hlink" folHlink="folHlink"/>
  <p:sldLayoutIdLst>
    <p:sldLayoutId id="2147484169" r:id="rId1"/>
    <p:sldLayoutId id="2147484161" r:id="rId2"/>
    <p:sldLayoutId id="2147484170" r:id="rId3"/>
    <p:sldLayoutId id="2147484162" r:id="rId4"/>
    <p:sldLayoutId id="2147484163" r:id="rId5"/>
    <p:sldLayoutId id="2147484164" r:id="rId6"/>
    <p:sldLayoutId id="2147484165" r:id="rId7"/>
    <p:sldLayoutId id="2147484166" r:id="rId8"/>
    <p:sldLayoutId id="2147484171" r:id="rId9"/>
    <p:sldLayoutId id="2147484167" r:id="rId10"/>
    <p:sldLayoutId id="2147484168" r:id="rId11"/>
  </p:sldLayoutIdLst>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タイトル 1"/>
          <p:cNvSpPr txBox="1">
            <a:spLocks/>
          </p:cNvSpPr>
          <p:nvPr/>
        </p:nvSpPr>
        <p:spPr bwMode="auto">
          <a:xfrm>
            <a:off x="806450" y="2573338"/>
            <a:ext cx="8229600" cy="1143000"/>
          </a:xfrm>
          <a:prstGeom prst="rect">
            <a:avLst/>
          </a:prstGeom>
          <a:noFill/>
          <a:ln w="9525">
            <a:noFill/>
            <a:miter lim="800000"/>
            <a:headEnd/>
            <a:tailEnd/>
          </a:ln>
        </p:spPr>
        <p:txBody>
          <a:bodyPr/>
          <a:lstStyle/>
          <a:p>
            <a:r>
              <a:rPr lang="ja-JP" altLang="en-US" sz="5400" dirty="0">
                <a:solidFill>
                  <a:schemeClr val="tx2"/>
                </a:solidFill>
                <a:latin typeface="Calibri" pitchFamily="34" charset="0"/>
              </a:rPr>
              <a:t>　　　　有限幾何学　</a:t>
            </a:r>
            <a:endParaRPr lang="en-US" altLang="ja-JP" sz="5400" dirty="0">
              <a:solidFill>
                <a:schemeClr val="tx2"/>
              </a:solidFill>
              <a:latin typeface="Calibri" pitchFamily="34" charset="0"/>
            </a:endParaRPr>
          </a:p>
          <a:p>
            <a:r>
              <a:rPr lang="ja-JP" altLang="en-US" sz="5400" dirty="0">
                <a:solidFill>
                  <a:schemeClr val="tx2"/>
                </a:solidFill>
                <a:latin typeface="Calibri" pitchFamily="34" charset="0"/>
              </a:rPr>
              <a:t>　　　　　　第</a:t>
            </a:r>
            <a:r>
              <a:rPr lang="en-US" altLang="ja-JP" sz="5400" dirty="0">
                <a:solidFill>
                  <a:schemeClr val="tx2"/>
                </a:solidFill>
                <a:latin typeface="Calibri" pitchFamily="34" charset="0"/>
              </a:rPr>
              <a:t>7</a:t>
            </a:r>
            <a:r>
              <a:rPr lang="ja-JP" altLang="en-US" sz="5400" dirty="0">
                <a:solidFill>
                  <a:schemeClr val="tx2"/>
                </a:solidFill>
                <a:latin typeface="Calibri" pitchFamily="34" charset="0"/>
              </a:rPr>
              <a:t>回</a:t>
            </a:r>
            <a:endParaRPr lang="ja-JP" altLang="en-US" sz="5000" dirty="0">
              <a:solidFill>
                <a:schemeClr val="tx2"/>
              </a:solidFill>
              <a:latin typeface="Calibri" pitchFamily="34" charset="0"/>
            </a:endParaRPr>
          </a:p>
        </p:txBody>
      </p:sp>
    </p:spTree>
  </p:cSld>
  <p:clrMapOvr>
    <a:masterClrMapping/>
  </p:clrMapOvr>
  <p:transition advTm="1432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9389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T </a:t>
            </a:r>
            <a:r>
              <a:rPr lang="ja-JP" altLang="en-US" sz="2400" dirty="0" err="1">
                <a:latin typeface="Calibri" pitchFamily="34" charset="0"/>
                <a:ea typeface="+mn-ea"/>
              </a:rPr>
              <a:t>は閉</a:t>
            </a:r>
            <a:r>
              <a:rPr lang="ja-JP" altLang="en-US" sz="2400" dirty="0">
                <a:latin typeface="Calibri" pitchFamily="34" charset="0"/>
                <a:ea typeface="+mn-ea"/>
              </a:rPr>
              <a:t>路を含まず，</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ＭＳ Ｐゴシック" charset="-128"/>
              </a:rPr>
              <a:t>(3) T </a:t>
            </a:r>
            <a:r>
              <a:rPr lang="ja-JP" altLang="en-US" sz="2400" dirty="0">
                <a:latin typeface="Calibri" pitchFamily="34" charset="0"/>
                <a:ea typeface="ＭＳ Ｐゴシック" charset="-128"/>
              </a:rPr>
              <a:t>は連結で，</a:t>
            </a:r>
            <a:r>
              <a:rPr lang="en-US" altLang="ja-JP" sz="2400" dirty="0">
                <a:latin typeface="Calibri" pitchFamily="34" charset="0"/>
                <a:ea typeface="ＭＳ Ｐゴシック" charset="-128"/>
              </a:rPr>
              <a:t>|E(T)|= p-1</a:t>
            </a:r>
            <a:r>
              <a:rPr lang="ja-JP" altLang="en-US" sz="2400" dirty="0" err="1">
                <a:latin typeface="Calibri" pitchFamily="34" charset="0"/>
                <a:ea typeface="ＭＳ Ｐゴシック" charset="-128"/>
              </a:rPr>
              <a:t>．</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r>
              <a:rPr lang="en-US" altLang="ja-JP" sz="2400" dirty="0">
                <a:latin typeface="Calibri" pitchFamily="34" charset="0"/>
                <a:ea typeface="+mn-ea"/>
                <a:sym typeface="Wingdings" pitchFamily="2" charset="2"/>
              </a:rPr>
              <a:t>(2)</a:t>
            </a:r>
            <a:r>
              <a:rPr lang="ja-JP" altLang="en-US" sz="2400" dirty="0">
                <a:latin typeface="Calibri" pitchFamily="34" charset="0"/>
                <a:ea typeface="+mn-ea"/>
                <a:sym typeface="Wingdings" pitchFamily="2" charset="2"/>
              </a:rPr>
              <a:t>⇒</a:t>
            </a:r>
            <a:r>
              <a:rPr lang="en-US" altLang="ja-JP" sz="2400" dirty="0">
                <a:latin typeface="Calibri" pitchFamily="34" charset="0"/>
                <a:ea typeface="+mn-ea"/>
                <a:sym typeface="Wingdings" pitchFamily="2" charset="2"/>
              </a:rPr>
              <a:t>(3) </a:t>
            </a:r>
          </a:p>
          <a:p>
            <a:pPr>
              <a:spcBef>
                <a:spcPct val="20000"/>
              </a:spcBef>
              <a:buClr>
                <a:srgbClr val="0BD0D9"/>
              </a:buClr>
              <a:buSzPct val="95000"/>
              <a:defRPr/>
            </a:pPr>
            <a:r>
              <a:rPr lang="en-US" altLang="ja-JP" sz="2400" dirty="0">
                <a:latin typeface="Calibri" pitchFamily="34" charset="0"/>
                <a:ea typeface="+mn-ea"/>
              </a:rPr>
              <a:t>|E(T</a:t>
            </a:r>
            <a:r>
              <a:rPr lang="en-US" altLang="ja-JP" dirty="0">
                <a:latin typeface="Calibri" pitchFamily="34" charset="0"/>
                <a:ea typeface="+mn-ea"/>
              </a:rPr>
              <a:t>i</a:t>
            </a:r>
            <a:r>
              <a:rPr lang="en-US" altLang="ja-JP" sz="2400" dirty="0">
                <a:latin typeface="Calibri" pitchFamily="34" charset="0"/>
                <a:ea typeface="+mn-ea"/>
              </a:rPr>
              <a:t>)|=|V(T</a:t>
            </a:r>
            <a:r>
              <a:rPr lang="en-US" altLang="ja-JP" dirty="0">
                <a:latin typeface="Calibri" pitchFamily="34" charset="0"/>
                <a:ea typeface="+mn-ea"/>
              </a:rPr>
              <a:t>i</a:t>
            </a:r>
            <a:r>
              <a:rPr lang="en-US" altLang="ja-JP" sz="2400" dirty="0">
                <a:latin typeface="Calibri" pitchFamily="34" charset="0"/>
                <a:ea typeface="+mn-ea"/>
              </a:rPr>
              <a:t>)|-1 (1 </a:t>
            </a:r>
            <a:r>
              <a:rPr lang="ja-JP" altLang="en-US" sz="2400" dirty="0">
                <a:latin typeface="Calibri" pitchFamily="34" charset="0"/>
                <a:ea typeface="+mn-ea"/>
              </a:rPr>
              <a:t>≦ </a:t>
            </a:r>
            <a:r>
              <a:rPr lang="en-US" altLang="ja-JP" sz="2400" dirty="0" err="1">
                <a:latin typeface="Calibri" pitchFamily="34" charset="0"/>
                <a:ea typeface="+mn-ea"/>
              </a:rPr>
              <a:t>i</a:t>
            </a: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p)</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1</a:t>
            </a:r>
            <a:r>
              <a:rPr lang="ja-JP" altLang="en-US" sz="2400" dirty="0">
                <a:latin typeface="Calibri" pitchFamily="34" charset="0"/>
                <a:ea typeface="+mn-ea"/>
              </a:rPr>
              <a:t>≦ </a:t>
            </a:r>
            <a:r>
              <a:rPr lang="en-US" altLang="ja-JP" sz="2400" dirty="0">
                <a:latin typeface="Calibri" pitchFamily="34" charset="0"/>
                <a:ea typeface="+mn-ea"/>
              </a:rPr>
              <a:t>p-1 =|E(T)|=|E(T</a:t>
            </a:r>
            <a:r>
              <a:rPr lang="en-US" altLang="ja-JP" dirty="0">
                <a:latin typeface="Calibri" pitchFamily="34" charset="0"/>
                <a:ea typeface="+mn-ea"/>
              </a:rPr>
              <a:t>1</a:t>
            </a:r>
            <a:r>
              <a:rPr lang="en-US" altLang="ja-JP" sz="2400" dirty="0">
                <a:latin typeface="Calibri" pitchFamily="34" charset="0"/>
                <a:ea typeface="+mn-ea"/>
              </a:rPr>
              <a:t>)|+</a:t>
            </a:r>
            <a:r>
              <a:rPr lang="ja-JP" altLang="en-US" sz="2400" dirty="0">
                <a:latin typeface="Calibri" pitchFamily="34" charset="0"/>
                <a:ea typeface="+mn-ea"/>
              </a:rPr>
              <a:t>・・・</a:t>
            </a:r>
            <a:r>
              <a:rPr lang="en-US" altLang="ja-JP" sz="2400" dirty="0">
                <a:latin typeface="Calibri" pitchFamily="34" charset="0"/>
                <a:ea typeface="+mn-ea"/>
              </a:rPr>
              <a:t>+|E(</a:t>
            </a:r>
            <a:r>
              <a:rPr lang="en-US" altLang="ja-JP" sz="2400" dirty="0" err="1">
                <a:latin typeface="Calibri" pitchFamily="34" charset="0"/>
                <a:ea typeface="+mn-ea"/>
              </a:rPr>
              <a:t>T</a:t>
            </a:r>
            <a:r>
              <a:rPr lang="en-US" altLang="ja-JP" dirty="0" err="1">
                <a:latin typeface="Calibri" pitchFamily="34" charset="0"/>
                <a:ea typeface="+mn-ea"/>
              </a:rPr>
              <a:t>p</a:t>
            </a:r>
            <a:r>
              <a:rPr lang="en-US" altLang="ja-JP" sz="2400" dirty="0">
                <a:latin typeface="Calibri" pitchFamily="34" charset="0"/>
                <a:ea typeface="+mn-ea"/>
              </a:rPr>
              <a:t>)|</a:t>
            </a:r>
          </a:p>
          <a:p>
            <a:pPr>
              <a:spcBef>
                <a:spcPct val="20000"/>
              </a:spcBef>
              <a:buClr>
                <a:srgbClr val="0BD0D9"/>
              </a:buClr>
              <a:buSzPct val="95000"/>
              <a:defRPr/>
            </a:pPr>
            <a:r>
              <a:rPr lang="en-US" altLang="ja-JP" sz="2400" dirty="0">
                <a:latin typeface="Calibri" pitchFamily="34" charset="0"/>
                <a:ea typeface="+mn-ea"/>
              </a:rPr>
              <a:t>                    = </a:t>
            </a:r>
            <a:r>
              <a:rPr lang="en-US" altLang="ja-JP" sz="2400" dirty="0">
                <a:latin typeface="Calibri" pitchFamily="34" charset="0"/>
                <a:ea typeface="ＭＳ Ｐゴシック" charset="-128"/>
              </a:rPr>
              <a:t>(|V(T</a:t>
            </a:r>
            <a:r>
              <a:rPr lang="en-US" altLang="ja-JP" dirty="0">
                <a:latin typeface="Calibri" pitchFamily="34" charset="0"/>
                <a:ea typeface="ＭＳ Ｐゴシック" charset="-128"/>
              </a:rPr>
              <a:t>1</a:t>
            </a:r>
            <a:r>
              <a:rPr lang="en-US" altLang="ja-JP" sz="2400" dirty="0">
                <a:latin typeface="Calibri" pitchFamily="34" charset="0"/>
                <a:ea typeface="ＭＳ Ｐゴシック" charset="-128"/>
              </a:rPr>
              <a:t>)|-1)+</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a:t>
            </a:r>
            <a:r>
              <a:rPr lang="en-US" altLang="ja-JP" sz="2400" dirty="0" err="1">
                <a:latin typeface="Calibri" pitchFamily="34" charset="0"/>
                <a:ea typeface="ＭＳ Ｐゴシック" charset="-128"/>
              </a:rPr>
              <a:t>T</a:t>
            </a:r>
            <a:r>
              <a:rPr lang="en-US" altLang="ja-JP" dirty="0" err="1">
                <a:latin typeface="Calibri" pitchFamily="34" charset="0"/>
                <a:ea typeface="ＭＳ Ｐゴシック" charset="-128"/>
              </a:rPr>
              <a:t>p</a:t>
            </a:r>
            <a:r>
              <a:rPr lang="en-US" altLang="ja-JP" sz="2400" dirty="0">
                <a:latin typeface="Calibri" pitchFamily="34" charset="0"/>
                <a:ea typeface="ＭＳ Ｐゴシック" charset="-128"/>
              </a:rPr>
              <a:t>)|-1)=|V(T)|-p=0 </a:t>
            </a:r>
            <a:r>
              <a:rPr lang="ja-JP" altLang="en-US" sz="2400" dirty="0">
                <a:latin typeface="Calibri" pitchFamily="34" charset="0"/>
                <a:ea typeface="ＭＳ Ｐゴシック" charset="-128"/>
              </a:rPr>
              <a:t>となり矛盾．</a:t>
            </a:r>
            <a:r>
              <a:rPr lang="en-US" altLang="ja-JP" sz="2400" dirty="0">
                <a:latin typeface="Calibri" pitchFamily="34" charset="0"/>
                <a:ea typeface="ＭＳ Ｐゴシック" charset="-128"/>
              </a:rPr>
              <a:t> </a:t>
            </a:r>
            <a:endParaRPr lang="en-US" altLang="ja-JP" sz="2400" dirty="0">
              <a:latin typeface="Calibri" pitchFamily="34" charset="0"/>
              <a:ea typeface="+mn-ea"/>
            </a:endParaRPr>
          </a:p>
        </p:txBody>
      </p:sp>
      <p:sp>
        <p:nvSpPr>
          <p:cNvPr id="26" name="角丸四角形 25"/>
          <p:cNvSpPr/>
          <p:nvPr/>
        </p:nvSpPr>
        <p:spPr>
          <a:xfrm>
            <a:off x="107950" y="2060575"/>
            <a:ext cx="8567738" cy="21605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spTree>
  </p:cSld>
  <p:clrMapOvr>
    <a:masterClrMapping/>
  </p:clrMapOvr>
  <p:transition advTm="14149"/>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9593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ＭＳ Ｐゴシック" charset="-128"/>
              </a:rPr>
              <a:t>(1) T </a:t>
            </a:r>
            <a:r>
              <a:rPr lang="ja-JP" altLang="en-US" sz="2400" dirty="0">
                <a:latin typeface="Calibri" pitchFamily="34" charset="0"/>
                <a:ea typeface="ＭＳ Ｐゴシック" charset="-128"/>
              </a:rPr>
              <a:t>は木（閉路を含まない連結グラフ）である．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ＭＳ Ｐゴシック" charset="-128"/>
              </a:rPr>
              <a:t>(3) T </a:t>
            </a:r>
            <a:r>
              <a:rPr lang="ja-JP" altLang="en-US" sz="2400" dirty="0">
                <a:latin typeface="Calibri" pitchFamily="34" charset="0"/>
                <a:ea typeface="ＭＳ Ｐゴシック" charset="-128"/>
              </a:rPr>
              <a:t>は連結で，</a:t>
            </a:r>
            <a:r>
              <a:rPr lang="en-US" altLang="ja-JP" sz="2400" dirty="0">
                <a:latin typeface="Calibri" pitchFamily="34" charset="0"/>
                <a:ea typeface="ＭＳ Ｐゴシック" charset="-128"/>
              </a:rPr>
              <a:t>|E(T)|= p-1</a:t>
            </a:r>
            <a:r>
              <a:rPr lang="ja-JP" altLang="en-US" sz="2400" dirty="0" err="1">
                <a:latin typeface="Calibri" pitchFamily="34" charset="0"/>
                <a:ea typeface="ＭＳ Ｐゴシック" charset="-128"/>
              </a:rPr>
              <a:t>．</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r>
              <a:rPr lang="en-US" altLang="ja-JP" sz="2400" dirty="0">
                <a:latin typeface="Calibri" pitchFamily="34" charset="0"/>
                <a:ea typeface="+mn-ea"/>
                <a:sym typeface="Wingdings" pitchFamily="2" charset="2"/>
              </a:rPr>
              <a:t>(3)</a:t>
            </a:r>
            <a:r>
              <a:rPr lang="ja-JP" altLang="en-US" sz="2400" dirty="0">
                <a:latin typeface="Calibri" pitchFamily="34" charset="0"/>
                <a:ea typeface="+mn-ea"/>
                <a:sym typeface="Wingdings" pitchFamily="2" charset="2"/>
              </a:rPr>
              <a:t>⇒</a:t>
            </a:r>
            <a:r>
              <a:rPr lang="en-US" altLang="ja-JP" sz="2400" dirty="0">
                <a:latin typeface="Calibri" pitchFamily="34" charset="0"/>
                <a:ea typeface="+mn-ea"/>
                <a:sym typeface="Wingdings" pitchFamily="2" charset="2"/>
              </a:rPr>
              <a:t>(1) </a:t>
            </a:r>
          </a:p>
          <a:p>
            <a:pPr>
              <a:spcBef>
                <a:spcPct val="20000"/>
              </a:spcBef>
              <a:buClr>
                <a:srgbClr val="0BD0D9"/>
              </a:buClr>
              <a:buSzPct val="95000"/>
              <a:defRPr/>
            </a:pPr>
            <a:r>
              <a:rPr lang="ja-JP" altLang="en-US" sz="2400" dirty="0">
                <a:latin typeface="Calibri" pitchFamily="34" charset="0"/>
                <a:ea typeface="+mn-ea"/>
                <a:sym typeface="Wingdings" pitchFamily="2" charset="2"/>
              </a:rPr>
              <a:t>∀</a:t>
            </a:r>
            <a:r>
              <a:rPr lang="en-US" altLang="ja-JP" sz="2400" dirty="0">
                <a:latin typeface="Calibri" pitchFamily="34" charset="0"/>
                <a:ea typeface="+mn-ea"/>
                <a:sym typeface="Wingdings" pitchFamily="2" charset="2"/>
              </a:rPr>
              <a:t>u </a:t>
            </a:r>
            <a:r>
              <a:rPr lang="ja-JP" altLang="en-US" sz="2400" dirty="0">
                <a:latin typeface="Calibri" pitchFamily="34" charset="0"/>
                <a:ea typeface="+mn-ea"/>
                <a:sym typeface="Wingdings" pitchFamily="2" charset="2"/>
              </a:rPr>
              <a:t>∈ </a:t>
            </a:r>
            <a:r>
              <a:rPr lang="en-US" altLang="ja-JP" sz="2400" dirty="0">
                <a:latin typeface="Calibri" pitchFamily="34" charset="0"/>
                <a:ea typeface="+mn-ea"/>
                <a:sym typeface="Wingdings" pitchFamily="2" charset="2"/>
              </a:rPr>
              <a:t>V(T) </a:t>
            </a:r>
            <a:r>
              <a:rPr lang="ja-JP" altLang="en-US" sz="2400" dirty="0">
                <a:latin typeface="Calibri" pitchFamily="34" charset="0"/>
                <a:ea typeface="+mn-ea"/>
                <a:sym typeface="Wingdings" pitchFamily="2" charset="2"/>
              </a:rPr>
              <a:t>に対して，</a:t>
            </a:r>
            <a:r>
              <a:rPr lang="en-US" altLang="ja-JP" sz="2400" dirty="0">
                <a:latin typeface="Calibri" pitchFamily="34" charset="0"/>
                <a:ea typeface="+mn-ea"/>
                <a:sym typeface="Wingdings" pitchFamily="2" charset="2"/>
              </a:rPr>
              <a:t>d</a:t>
            </a:r>
            <a:r>
              <a:rPr lang="en-US" altLang="ja-JP" dirty="0">
                <a:latin typeface="Calibri" pitchFamily="34" charset="0"/>
                <a:ea typeface="+mn-ea"/>
                <a:sym typeface="Wingdings" pitchFamily="2" charset="2"/>
              </a:rPr>
              <a:t>T</a:t>
            </a:r>
            <a:r>
              <a:rPr lang="en-US" altLang="ja-JP" sz="2400" dirty="0">
                <a:latin typeface="Calibri" pitchFamily="34" charset="0"/>
                <a:ea typeface="+mn-ea"/>
                <a:sym typeface="Wingdings" pitchFamily="2" charset="2"/>
              </a:rPr>
              <a:t>(u) </a:t>
            </a:r>
            <a:r>
              <a:rPr lang="ja-JP" altLang="en-US" sz="2400" dirty="0">
                <a:latin typeface="Calibri" pitchFamily="34" charset="0"/>
                <a:ea typeface="+mn-ea"/>
                <a:sym typeface="Wingdings" pitchFamily="2" charset="2"/>
              </a:rPr>
              <a:t>≧ </a:t>
            </a:r>
            <a:r>
              <a:rPr lang="en-US" altLang="ja-JP" sz="2400" dirty="0">
                <a:latin typeface="Calibri" pitchFamily="34" charset="0"/>
                <a:ea typeface="+mn-ea"/>
                <a:sym typeface="Wingdings" pitchFamily="2" charset="2"/>
              </a:rPr>
              <a:t>2 </a:t>
            </a:r>
            <a:r>
              <a:rPr lang="ja-JP" altLang="en-US" sz="2400" dirty="0">
                <a:latin typeface="Calibri" pitchFamily="34" charset="0"/>
                <a:ea typeface="+mn-ea"/>
                <a:sym typeface="Wingdings" pitchFamily="2" charset="2"/>
              </a:rPr>
              <a:t>とすると，</a:t>
            </a:r>
            <a:endParaRPr lang="en-US" altLang="ja-JP" sz="2400" dirty="0">
              <a:latin typeface="Calibri" pitchFamily="34" charset="0"/>
              <a:ea typeface="+mn-ea"/>
              <a:sym typeface="Wingdings" pitchFamily="2" charset="2"/>
            </a:endParaRPr>
          </a:p>
          <a:p>
            <a:pPr>
              <a:spcBef>
                <a:spcPct val="20000"/>
              </a:spcBef>
              <a:buClr>
                <a:srgbClr val="0BD0D9"/>
              </a:buClr>
              <a:buSzPct val="95000"/>
              <a:defRPr/>
            </a:pPr>
            <a:r>
              <a:rPr lang="ja-JP" altLang="en-US" sz="2400" dirty="0">
                <a:latin typeface="Calibri" pitchFamily="34" charset="0"/>
                <a:ea typeface="+mn-ea"/>
                <a:sym typeface="Wingdings" pitchFamily="2" charset="2"/>
              </a:rPr>
              <a:t>握手補題より，</a:t>
            </a:r>
            <a:endParaRPr lang="en-US" altLang="ja-JP" sz="2400" dirty="0">
              <a:latin typeface="Calibri" pitchFamily="34" charset="0"/>
              <a:ea typeface="+mn-ea"/>
              <a:sym typeface="Wingdings" pitchFamily="2" charset="2"/>
            </a:endParaRPr>
          </a:p>
          <a:p>
            <a:pPr>
              <a:spcBef>
                <a:spcPct val="20000"/>
              </a:spcBef>
              <a:buClr>
                <a:srgbClr val="0BD0D9"/>
              </a:buClr>
              <a:buSzPct val="95000"/>
              <a:defRPr/>
            </a:pPr>
            <a:r>
              <a:rPr lang="en-US" altLang="ja-JP" sz="2400" dirty="0">
                <a:latin typeface="Calibri" pitchFamily="34" charset="0"/>
                <a:ea typeface="+mn-ea"/>
                <a:sym typeface="Wingdings" pitchFamily="2" charset="2"/>
              </a:rPr>
              <a:t>2p </a:t>
            </a:r>
            <a:r>
              <a:rPr lang="ja-JP" altLang="en-US" sz="2400" dirty="0">
                <a:latin typeface="Calibri" pitchFamily="34" charset="0"/>
                <a:ea typeface="+mn-ea"/>
                <a:sym typeface="Wingdings" pitchFamily="2" charset="2"/>
              </a:rPr>
              <a:t>≦ ∑</a:t>
            </a:r>
            <a:r>
              <a:rPr lang="en-US" altLang="ja-JP" sz="2400" dirty="0">
                <a:latin typeface="Calibri" pitchFamily="34" charset="0"/>
                <a:ea typeface="+mn-ea"/>
                <a:sym typeface="Wingdings" pitchFamily="2" charset="2"/>
              </a:rPr>
              <a:t>d</a:t>
            </a:r>
            <a:r>
              <a:rPr lang="en-US" altLang="ja-JP" dirty="0">
                <a:latin typeface="Calibri" pitchFamily="34" charset="0"/>
                <a:ea typeface="+mn-ea"/>
                <a:sym typeface="Wingdings" pitchFamily="2" charset="2"/>
              </a:rPr>
              <a:t>T</a:t>
            </a:r>
            <a:r>
              <a:rPr lang="en-US" altLang="ja-JP" sz="2400" dirty="0">
                <a:latin typeface="Calibri" pitchFamily="34" charset="0"/>
                <a:ea typeface="+mn-ea"/>
                <a:sym typeface="Wingdings" pitchFamily="2" charset="2"/>
              </a:rPr>
              <a:t>(u) =2|E(T)|=2(p-1) </a:t>
            </a:r>
            <a:r>
              <a:rPr lang="ja-JP" altLang="en-US" sz="2400" dirty="0">
                <a:latin typeface="Calibri" pitchFamily="34" charset="0"/>
                <a:ea typeface="+mn-ea"/>
                <a:sym typeface="Wingdings" pitchFamily="2" charset="2"/>
              </a:rPr>
              <a:t>となり矛盾．</a:t>
            </a:r>
            <a:endParaRPr lang="en-US" altLang="ja-JP" sz="2400" dirty="0">
              <a:latin typeface="Calibri" pitchFamily="34" charset="0"/>
              <a:ea typeface="+mn-ea"/>
              <a:sym typeface="Wingdings" pitchFamily="2" charset="2"/>
            </a:endParaRPr>
          </a:p>
          <a:p>
            <a:pPr>
              <a:spcBef>
                <a:spcPct val="20000"/>
              </a:spcBef>
              <a:buClr>
                <a:srgbClr val="0BD0D9"/>
              </a:buClr>
              <a:buSzPct val="95000"/>
              <a:defRPr/>
            </a:pPr>
            <a:endParaRPr lang="en-US" altLang="ja-JP" sz="2400" dirty="0">
              <a:latin typeface="Calibri" pitchFamily="34" charset="0"/>
              <a:ea typeface="+mn-ea"/>
              <a:sym typeface="Wingdings" pitchFamily="2" charset="2"/>
            </a:endParaRPr>
          </a:p>
        </p:txBody>
      </p:sp>
      <p:sp>
        <p:nvSpPr>
          <p:cNvPr id="26" name="角丸四角形 25"/>
          <p:cNvSpPr/>
          <p:nvPr/>
        </p:nvSpPr>
        <p:spPr>
          <a:xfrm>
            <a:off x="107950" y="2060575"/>
            <a:ext cx="8567738" cy="21605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sp>
        <p:nvSpPr>
          <p:cNvPr id="295943" name="テキスト ボックス 6"/>
          <p:cNvSpPr txBox="1">
            <a:spLocks noChangeArrowheads="1"/>
          </p:cNvSpPr>
          <p:nvPr/>
        </p:nvSpPr>
        <p:spPr bwMode="auto">
          <a:xfrm>
            <a:off x="658813" y="6215063"/>
            <a:ext cx="930275" cy="338137"/>
          </a:xfrm>
          <a:prstGeom prst="rect">
            <a:avLst/>
          </a:prstGeom>
          <a:noFill/>
          <a:ln w="9525">
            <a:noFill/>
            <a:miter lim="800000"/>
            <a:headEnd/>
            <a:tailEnd/>
          </a:ln>
        </p:spPr>
        <p:txBody>
          <a:bodyPr wrap="none">
            <a:spAutoFit/>
          </a:bodyPr>
          <a:lstStyle/>
          <a:p>
            <a:r>
              <a:rPr lang="en-US" altLang="ja-JP" sz="1600">
                <a:latin typeface="Calibri" pitchFamily="34" charset="0"/>
                <a:sym typeface="Wingdings" pitchFamily="2" charset="2"/>
              </a:rPr>
              <a:t>u </a:t>
            </a:r>
            <a:r>
              <a:rPr lang="ja-JP" altLang="en-US" sz="1600">
                <a:latin typeface="Calibri" pitchFamily="34" charset="0"/>
                <a:sym typeface="Wingdings" pitchFamily="2" charset="2"/>
              </a:rPr>
              <a:t>∈ </a:t>
            </a:r>
            <a:r>
              <a:rPr lang="en-US" altLang="ja-JP" sz="1600">
                <a:latin typeface="Calibri" pitchFamily="34" charset="0"/>
                <a:sym typeface="Wingdings" pitchFamily="2" charset="2"/>
              </a:rPr>
              <a:t>V(T)</a:t>
            </a:r>
            <a:endParaRPr lang="ja-JP" altLang="en-US" sz="1600"/>
          </a:p>
        </p:txBody>
      </p:sp>
    </p:spTree>
    <p:extLst>
      <p:ext uri="{BB962C8B-B14F-4D97-AF65-F5344CB8AC3E}">
        <p14:creationId xmlns:p14="http://schemas.microsoft.com/office/powerpoint/2010/main" val="442335476"/>
      </p:ext>
    </p:extLst>
  </p:cSld>
  <p:clrMapOvr>
    <a:masterClrMapping/>
  </p:clrMapOvr>
  <p:transition advTm="14149"/>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9491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ＭＳ Ｐゴシック" charset="-128"/>
              </a:rPr>
              <a:t>(1) T </a:t>
            </a:r>
            <a:r>
              <a:rPr lang="ja-JP" altLang="en-US" sz="2400" dirty="0">
                <a:latin typeface="Calibri" pitchFamily="34" charset="0"/>
                <a:ea typeface="ＭＳ Ｐゴシック" charset="-128"/>
              </a:rPr>
              <a:t>は木（閉路を含まない連結グラフ）である．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ＭＳ Ｐゴシック" charset="-128"/>
              </a:rPr>
              <a:t>(3) T </a:t>
            </a:r>
            <a:r>
              <a:rPr lang="ja-JP" altLang="en-US" sz="2400" dirty="0">
                <a:latin typeface="Calibri" pitchFamily="34" charset="0"/>
                <a:ea typeface="ＭＳ Ｐゴシック" charset="-128"/>
              </a:rPr>
              <a:t>は連結で，</a:t>
            </a:r>
            <a:r>
              <a:rPr lang="en-US" altLang="ja-JP" sz="2400" dirty="0">
                <a:latin typeface="Calibri" pitchFamily="34" charset="0"/>
                <a:ea typeface="ＭＳ Ｐゴシック" charset="-128"/>
              </a:rPr>
              <a:t>|E(T)|= p-1</a:t>
            </a:r>
            <a:r>
              <a:rPr lang="ja-JP" altLang="en-US" sz="2400" dirty="0" err="1">
                <a:latin typeface="Calibri" pitchFamily="34" charset="0"/>
                <a:ea typeface="ＭＳ Ｐゴシック" charset="-128"/>
              </a:rPr>
              <a:t>．</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r>
              <a:rPr lang="en-US" altLang="ja-JP" sz="2400" dirty="0">
                <a:latin typeface="Calibri" pitchFamily="34" charset="0"/>
                <a:ea typeface="+mn-ea"/>
                <a:sym typeface="Wingdings" pitchFamily="2" charset="2"/>
              </a:rPr>
              <a:t>(3)</a:t>
            </a:r>
            <a:r>
              <a:rPr lang="ja-JP" altLang="en-US" sz="2400" dirty="0">
                <a:latin typeface="Calibri" pitchFamily="34" charset="0"/>
                <a:ea typeface="+mn-ea"/>
                <a:sym typeface="Wingdings" pitchFamily="2" charset="2"/>
              </a:rPr>
              <a:t>⇒</a:t>
            </a:r>
            <a:r>
              <a:rPr lang="en-US" altLang="ja-JP" sz="2400" dirty="0">
                <a:latin typeface="Calibri" pitchFamily="34" charset="0"/>
                <a:ea typeface="+mn-ea"/>
                <a:sym typeface="Wingdings" pitchFamily="2" charset="2"/>
              </a:rPr>
              <a:t>(1</a:t>
            </a:r>
            <a:r>
              <a:rPr lang="en-US" altLang="ja-JP" sz="2400">
                <a:latin typeface="Calibri" pitchFamily="34" charset="0"/>
                <a:ea typeface="+mn-ea"/>
                <a:sym typeface="Wingdings" pitchFamily="2" charset="2"/>
              </a:rPr>
              <a:t>) </a:t>
            </a:r>
            <a:endParaRPr lang="en-US" altLang="ja-JP" sz="2400" dirty="0">
              <a:latin typeface="Calibri" pitchFamily="34" charset="0"/>
              <a:ea typeface="+mn-ea"/>
              <a:sym typeface="Wingdings" pitchFamily="2" charset="2"/>
            </a:endParaRPr>
          </a:p>
          <a:p>
            <a:pPr>
              <a:spcBef>
                <a:spcPct val="20000"/>
              </a:spcBef>
              <a:buClr>
                <a:srgbClr val="0BD0D9"/>
              </a:buClr>
              <a:buSzPct val="95000"/>
              <a:defRPr/>
            </a:pPr>
            <a:r>
              <a:rPr lang="ja-JP" altLang="en-US" sz="2400" dirty="0">
                <a:latin typeface="Calibri" pitchFamily="34" charset="0"/>
                <a:ea typeface="+mn-ea"/>
                <a:sym typeface="Wingdings" pitchFamily="2" charset="2"/>
              </a:rPr>
              <a:t>よって</a:t>
            </a:r>
            <a:r>
              <a:rPr lang="en-US" altLang="ja-JP" sz="2400" dirty="0">
                <a:latin typeface="Calibri" pitchFamily="34" charset="0"/>
                <a:ea typeface="+mn-ea"/>
                <a:sym typeface="Wingdings" pitchFamily="2" charset="2"/>
              </a:rPr>
              <a:t>T</a:t>
            </a:r>
            <a:r>
              <a:rPr lang="ja-JP" altLang="en-US" sz="2400" dirty="0">
                <a:latin typeface="Calibri" pitchFamily="34" charset="0"/>
                <a:ea typeface="+mn-ea"/>
                <a:sym typeface="Wingdings" pitchFamily="2" charset="2"/>
              </a:rPr>
              <a:t>は次数</a:t>
            </a:r>
            <a:r>
              <a:rPr lang="en-US" altLang="ja-JP" sz="2400" dirty="0">
                <a:latin typeface="Calibri" pitchFamily="34" charset="0"/>
                <a:ea typeface="+mn-ea"/>
                <a:sym typeface="Wingdings" pitchFamily="2" charset="2"/>
              </a:rPr>
              <a:t>1</a:t>
            </a:r>
            <a:r>
              <a:rPr lang="ja-JP" altLang="en-US" sz="2400" dirty="0">
                <a:latin typeface="Calibri" pitchFamily="34" charset="0"/>
                <a:ea typeface="+mn-ea"/>
                <a:sym typeface="Wingdings" pitchFamily="2" charset="2"/>
              </a:rPr>
              <a:t>の頂点</a:t>
            </a:r>
            <a:r>
              <a:rPr lang="en-US" altLang="ja-JP" sz="2400" dirty="0">
                <a:latin typeface="Calibri" pitchFamily="34" charset="0"/>
                <a:ea typeface="+mn-ea"/>
                <a:sym typeface="Wingdings" pitchFamily="2" charset="2"/>
              </a:rPr>
              <a:t>u</a:t>
            </a:r>
            <a:r>
              <a:rPr lang="ja-JP" altLang="en-US" sz="2400" dirty="0">
                <a:latin typeface="Calibri" pitchFamily="34" charset="0"/>
                <a:ea typeface="+mn-ea"/>
                <a:sym typeface="Wingdings" pitchFamily="2" charset="2"/>
              </a:rPr>
              <a:t>を持つ．このとき</a:t>
            </a:r>
            <a:r>
              <a:rPr lang="en-US" altLang="ja-JP" sz="2400" dirty="0">
                <a:latin typeface="Calibri" pitchFamily="34" charset="0"/>
                <a:ea typeface="+mn-ea"/>
                <a:sym typeface="Wingdings" pitchFamily="2" charset="2"/>
              </a:rPr>
              <a:t>T-u</a:t>
            </a:r>
            <a:r>
              <a:rPr lang="ja-JP" altLang="en-US" sz="2400" dirty="0">
                <a:latin typeface="Calibri" pitchFamily="34" charset="0"/>
                <a:ea typeface="+mn-ea"/>
                <a:sym typeface="Wingdings" pitchFamily="2" charset="2"/>
              </a:rPr>
              <a:t>は連結で，（∵</a:t>
            </a:r>
            <a:r>
              <a:rPr lang="en-US" altLang="ja-JP" sz="2400" dirty="0">
                <a:latin typeface="Calibri" pitchFamily="34" charset="0"/>
                <a:ea typeface="+mn-ea"/>
                <a:sym typeface="Wingdings" pitchFamily="2" charset="2"/>
              </a:rPr>
              <a:t>T</a:t>
            </a:r>
            <a:r>
              <a:rPr lang="ja-JP" altLang="en-US" sz="2400" dirty="0">
                <a:latin typeface="Calibri" pitchFamily="34" charset="0"/>
                <a:ea typeface="+mn-ea"/>
                <a:sym typeface="Wingdings" pitchFamily="2" charset="2"/>
              </a:rPr>
              <a:t>は連結）</a:t>
            </a:r>
            <a:endParaRPr lang="en-US" altLang="ja-JP" sz="2400" dirty="0">
              <a:latin typeface="Calibri" pitchFamily="34" charset="0"/>
              <a:ea typeface="+mn-ea"/>
              <a:sym typeface="Wingdings" pitchFamily="2" charset="2"/>
            </a:endParaRPr>
          </a:p>
          <a:p>
            <a:pPr>
              <a:spcBef>
                <a:spcPct val="20000"/>
              </a:spcBef>
              <a:buClr>
                <a:srgbClr val="0BD0D9"/>
              </a:buClr>
              <a:buSzPct val="95000"/>
              <a:defRPr/>
            </a:pPr>
            <a:r>
              <a:rPr lang="en-US" altLang="ja-JP" sz="2400" dirty="0">
                <a:latin typeface="Calibri" pitchFamily="34" charset="0"/>
                <a:ea typeface="+mn-ea"/>
                <a:sym typeface="Wingdings" pitchFamily="2" charset="2"/>
              </a:rPr>
              <a:t>|E(T-u)|=|E(T)|-1=p-2=|V(T-u)|-1</a:t>
            </a:r>
            <a:r>
              <a:rPr lang="ja-JP" altLang="en-US" sz="2400" dirty="0" err="1">
                <a:latin typeface="Calibri" pitchFamily="34" charset="0"/>
                <a:ea typeface="+mn-ea"/>
                <a:sym typeface="Wingdings" pitchFamily="2" charset="2"/>
              </a:rPr>
              <a:t>．</a:t>
            </a:r>
            <a:endParaRPr lang="en-US" altLang="ja-JP" sz="2400" dirty="0">
              <a:latin typeface="Calibri" pitchFamily="34" charset="0"/>
              <a:ea typeface="+mn-ea"/>
              <a:sym typeface="Wingdings" pitchFamily="2" charset="2"/>
            </a:endParaRPr>
          </a:p>
          <a:p>
            <a:pPr>
              <a:spcBef>
                <a:spcPct val="20000"/>
              </a:spcBef>
              <a:buClr>
                <a:srgbClr val="0BD0D9"/>
              </a:buClr>
              <a:buSzPct val="95000"/>
              <a:defRPr/>
            </a:pPr>
            <a:r>
              <a:rPr lang="ja-JP" altLang="en-US" sz="2400" dirty="0">
                <a:latin typeface="Calibri" pitchFamily="34" charset="0"/>
                <a:ea typeface="+mn-ea"/>
                <a:sym typeface="Wingdings" pitchFamily="2" charset="2"/>
              </a:rPr>
              <a:t>よって帰納法の仮定より，</a:t>
            </a:r>
            <a:r>
              <a:rPr lang="en-US" altLang="ja-JP" sz="2400" dirty="0">
                <a:latin typeface="Calibri" pitchFamily="34" charset="0"/>
                <a:ea typeface="+mn-ea"/>
                <a:sym typeface="Wingdings" pitchFamily="2" charset="2"/>
              </a:rPr>
              <a:t>T-u</a:t>
            </a:r>
            <a:r>
              <a:rPr lang="ja-JP" altLang="en-US" sz="2400" dirty="0">
                <a:latin typeface="Calibri" pitchFamily="34" charset="0"/>
                <a:ea typeface="+mn-ea"/>
                <a:sym typeface="Wingdings" pitchFamily="2" charset="2"/>
              </a:rPr>
              <a:t>が木となるので</a:t>
            </a:r>
            <a:endParaRPr lang="en-US" altLang="ja-JP" sz="2400" dirty="0">
              <a:latin typeface="Calibri" pitchFamily="34" charset="0"/>
              <a:ea typeface="+mn-ea"/>
              <a:sym typeface="Wingdings" pitchFamily="2" charset="2"/>
            </a:endParaRPr>
          </a:p>
          <a:p>
            <a:pPr>
              <a:spcBef>
                <a:spcPct val="20000"/>
              </a:spcBef>
              <a:buClr>
                <a:srgbClr val="0BD0D9"/>
              </a:buClr>
              <a:buSzPct val="95000"/>
              <a:defRPr/>
            </a:pPr>
            <a:r>
              <a:rPr lang="en-US" altLang="ja-JP" sz="2400" dirty="0">
                <a:latin typeface="Calibri" pitchFamily="34" charset="0"/>
                <a:ea typeface="+mn-ea"/>
                <a:sym typeface="Wingdings" pitchFamily="2" charset="2"/>
              </a:rPr>
              <a:t>T-u</a:t>
            </a:r>
            <a:r>
              <a:rPr lang="ja-JP" altLang="en-US" sz="2400" dirty="0">
                <a:latin typeface="Calibri" pitchFamily="34" charset="0"/>
                <a:ea typeface="+mn-ea"/>
                <a:sym typeface="Wingdings" pitchFamily="2" charset="2"/>
              </a:rPr>
              <a:t>に</a:t>
            </a:r>
            <a:r>
              <a:rPr lang="en-US" altLang="ja-JP" sz="2400" dirty="0">
                <a:latin typeface="Calibri" pitchFamily="34" charset="0"/>
                <a:ea typeface="+mn-ea"/>
                <a:sym typeface="Wingdings" pitchFamily="2" charset="2"/>
              </a:rPr>
              <a:t>u</a:t>
            </a:r>
            <a:r>
              <a:rPr lang="ja-JP" altLang="en-US" sz="2400" dirty="0">
                <a:latin typeface="Calibri" pitchFamily="34" charset="0"/>
                <a:ea typeface="+mn-ea"/>
                <a:sym typeface="Wingdings" pitchFamily="2" charset="2"/>
              </a:rPr>
              <a:t>を</a:t>
            </a:r>
            <a:r>
              <a:rPr lang="en-US" altLang="ja-JP" sz="2400" dirty="0">
                <a:latin typeface="Calibri" pitchFamily="34" charset="0"/>
                <a:ea typeface="+mn-ea"/>
                <a:sym typeface="Wingdings" pitchFamily="2" charset="2"/>
              </a:rPr>
              <a:t>1</a:t>
            </a:r>
            <a:r>
              <a:rPr lang="ja-JP" altLang="en-US" sz="2400" dirty="0">
                <a:latin typeface="Calibri" pitchFamily="34" charset="0"/>
                <a:ea typeface="+mn-ea"/>
                <a:sym typeface="Wingdings" pitchFamily="2" charset="2"/>
              </a:rPr>
              <a:t>辺でつなげた</a:t>
            </a:r>
            <a:r>
              <a:rPr lang="en-US" altLang="ja-JP" sz="2400" dirty="0">
                <a:latin typeface="Calibri" pitchFamily="34" charset="0"/>
                <a:ea typeface="+mn-ea"/>
                <a:sym typeface="Wingdings" pitchFamily="2" charset="2"/>
              </a:rPr>
              <a:t>T</a:t>
            </a:r>
            <a:r>
              <a:rPr lang="ja-JP" altLang="en-US" sz="2400" dirty="0">
                <a:latin typeface="Calibri" pitchFamily="34" charset="0"/>
                <a:ea typeface="+mn-ea"/>
                <a:sym typeface="Wingdings" pitchFamily="2" charset="2"/>
              </a:rPr>
              <a:t>も木であることが分かる．</a:t>
            </a:r>
            <a:endParaRPr lang="en-US" altLang="ja-JP" sz="2400" dirty="0">
              <a:latin typeface="Calibri" pitchFamily="34" charset="0"/>
              <a:ea typeface="+mn-ea"/>
              <a:sym typeface="Wingdings" pitchFamily="2" charset="2"/>
            </a:endParaRPr>
          </a:p>
        </p:txBody>
      </p:sp>
      <p:sp>
        <p:nvSpPr>
          <p:cNvPr id="26" name="角丸四角形 25"/>
          <p:cNvSpPr/>
          <p:nvPr/>
        </p:nvSpPr>
        <p:spPr>
          <a:xfrm>
            <a:off x="107950" y="2060575"/>
            <a:ext cx="8567738" cy="21605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spTree>
  </p:cSld>
  <p:clrMapOvr>
    <a:masterClrMapping/>
  </p:clrMapOvr>
  <p:transition advTm="14149"/>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タイトル 1"/>
          <p:cNvSpPr>
            <a:spLocks noGrp="1"/>
          </p:cNvSpPr>
          <p:nvPr>
            <p:ph type="title"/>
          </p:nvPr>
        </p:nvSpPr>
        <p:spPr/>
        <p:txBody>
          <a:bodyPr/>
          <a:lstStyle/>
          <a:p>
            <a:pPr eaLnBrk="1" hangingPunct="1"/>
            <a:r>
              <a:rPr lang="en-US" altLang="ja-JP"/>
              <a:t>1.2</a:t>
            </a:r>
            <a:r>
              <a:rPr lang="ja-JP" altLang="en-US"/>
              <a:t>　木の性質</a:t>
            </a:r>
          </a:p>
        </p:txBody>
      </p:sp>
      <p:sp>
        <p:nvSpPr>
          <p:cNvPr id="29696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2</a:t>
            </a:r>
            <a:r>
              <a:rPr lang="ja-JP" altLang="en-US" sz="2400" dirty="0">
                <a:latin typeface="Calibri" pitchFamily="34" charset="0"/>
                <a:ea typeface="+mn-ea"/>
              </a:rPr>
              <a:t>以上の木は，次数</a:t>
            </a:r>
            <a:r>
              <a:rPr lang="en-US" altLang="ja-JP" sz="2400" dirty="0">
                <a:latin typeface="Calibri" pitchFamily="34" charset="0"/>
                <a:ea typeface="+mn-ea"/>
              </a:rPr>
              <a:t>1</a:t>
            </a:r>
            <a:r>
              <a:rPr lang="ja-JP" altLang="en-US" sz="2400" dirty="0">
                <a:latin typeface="Calibri" pitchFamily="34" charset="0"/>
                <a:ea typeface="+mn-ea"/>
              </a:rPr>
              <a:t>の頂点を少なくとも</a:t>
            </a:r>
            <a:r>
              <a:rPr lang="en-US" altLang="ja-JP" sz="2400" dirty="0">
                <a:latin typeface="Calibri" pitchFamily="34" charset="0"/>
                <a:ea typeface="+mn-ea"/>
              </a:rPr>
              <a:t>2</a:t>
            </a:r>
            <a:r>
              <a:rPr lang="ja-JP" altLang="en-US" sz="2400" dirty="0">
                <a:latin typeface="Calibri" pitchFamily="34" charset="0"/>
                <a:ea typeface="+mn-ea"/>
              </a:rPr>
              <a:t>つ含む．</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93662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特徴づけから得られる系</a:t>
            </a:r>
            <a:r>
              <a:rPr lang="en-US" altLang="ja-JP" sz="2400" dirty="0">
                <a:solidFill>
                  <a:schemeClr val="tx1"/>
                </a:solidFill>
              </a:rPr>
              <a:t>1</a:t>
            </a:r>
          </a:p>
        </p:txBody>
      </p:sp>
      <p:sp>
        <p:nvSpPr>
          <p:cNvPr id="7" name="コンテンツ プレースホルダー 2"/>
          <p:cNvSpPr txBox="1">
            <a:spLocks/>
          </p:cNvSpPr>
          <p:nvPr/>
        </p:nvSpPr>
        <p:spPr bwMode="auto">
          <a:xfrm>
            <a:off x="457200" y="32305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8" name="コンテンツ プレースホルダー 2"/>
          <p:cNvSpPr txBox="1">
            <a:spLocks/>
          </p:cNvSpPr>
          <p:nvPr/>
        </p:nvSpPr>
        <p:spPr bwMode="auto">
          <a:xfrm>
            <a:off x="96838" y="32162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err="1">
                <a:latin typeface="Calibri" pitchFamily="34" charset="0"/>
                <a:ea typeface="+mn-ea"/>
              </a:rPr>
              <a:t>，</a:t>
            </a:r>
            <a:r>
              <a:rPr lang="ja-JP" altLang="en-US" sz="2400" dirty="0">
                <a:latin typeface="Calibri" pitchFamily="34" charset="0"/>
                <a:ea typeface="+mn-ea"/>
              </a:rPr>
              <a:t>成分数</a:t>
            </a:r>
            <a:r>
              <a:rPr lang="en-US" altLang="ja-JP" sz="2400" dirty="0">
                <a:latin typeface="Calibri" pitchFamily="34" charset="0"/>
                <a:ea typeface="+mn-ea"/>
              </a:rPr>
              <a:t>k</a:t>
            </a:r>
            <a:r>
              <a:rPr lang="ja-JP" altLang="en-US" sz="2400" dirty="0">
                <a:latin typeface="Calibri" pitchFamily="34" charset="0"/>
                <a:ea typeface="+mn-ea"/>
              </a:rPr>
              <a:t>の森 </a:t>
            </a:r>
            <a:r>
              <a:rPr lang="en-US" altLang="ja-JP" sz="2400" dirty="0">
                <a:latin typeface="Calibri" pitchFamily="34" charset="0"/>
                <a:ea typeface="+mn-ea"/>
              </a:rPr>
              <a:t>T </a:t>
            </a:r>
            <a:r>
              <a:rPr lang="ja-JP" altLang="en-US" sz="2400" dirty="0">
                <a:latin typeface="Calibri" pitchFamily="34" charset="0"/>
                <a:ea typeface="+mn-ea"/>
              </a:rPr>
              <a:t>に対し．</a:t>
            </a:r>
            <a:r>
              <a:rPr lang="en-US" altLang="ja-JP" sz="2400" dirty="0">
                <a:latin typeface="Calibri" pitchFamily="34" charset="0"/>
                <a:ea typeface="+mn-ea"/>
              </a:rPr>
              <a:t>|E(T)|= p-k  </a:t>
            </a:r>
          </a:p>
          <a:p>
            <a:pPr>
              <a:spcBef>
                <a:spcPct val="20000"/>
              </a:spcBef>
              <a:buClr>
                <a:srgbClr val="0BD0D9"/>
              </a:buClr>
              <a:buSzPct val="95000"/>
              <a:defRPr/>
            </a:pPr>
            <a:endParaRPr lang="en-US" altLang="ja-JP" sz="2400" dirty="0">
              <a:latin typeface="Calibri" pitchFamily="34" charset="0"/>
              <a:ea typeface="+mn-ea"/>
            </a:endParaRPr>
          </a:p>
        </p:txBody>
      </p:sp>
      <p:sp>
        <p:nvSpPr>
          <p:cNvPr id="9" name="角丸四角形 8"/>
          <p:cNvSpPr/>
          <p:nvPr/>
        </p:nvSpPr>
        <p:spPr>
          <a:xfrm>
            <a:off x="107950" y="3357563"/>
            <a:ext cx="8567738" cy="93503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10" name="角丸四角形 9"/>
          <p:cNvSpPr/>
          <p:nvPr/>
        </p:nvSpPr>
        <p:spPr>
          <a:xfrm>
            <a:off x="395288" y="3141663"/>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特徴づけから得られる系</a:t>
            </a:r>
            <a:r>
              <a:rPr lang="en-US" altLang="ja-JP" sz="2400" dirty="0">
                <a:solidFill>
                  <a:schemeClr val="tx1"/>
                </a:solidFill>
              </a:rPr>
              <a:t>2</a:t>
            </a:r>
          </a:p>
        </p:txBody>
      </p:sp>
      <p:sp>
        <p:nvSpPr>
          <p:cNvPr id="11" name="コンテンツ プレースホルダー 2"/>
          <p:cNvSpPr txBox="1">
            <a:spLocks/>
          </p:cNvSpPr>
          <p:nvPr/>
        </p:nvSpPr>
        <p:spPr bwMode="auto">
          <a:xfrm>
            <a:off x="468313" y="4584700"/>
            <a:ext cx="8229600" cy="4389438"/>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コンテンツ プレースホルダー 2"/>
          <p:cNvSpPr txBox="1">
            <a:spLocks/>
          </p:cNvSpPr>
          <p:nvPr/>
        </p:nvSpPr>
        <p:spPr bwMode="auto">
          <a:xfrm>
            <a:off x="107950" y="456882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連結グラフは全域木を含む．</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系</a:t>
            </a:r>
            <a:r>
              <a:rPr lang="en-US" altLang="ja-JP" sz="2400" dirty="0">
                <a:latin typeface="Calibri" pitchFamily="34" charset="0"/>
                <a:ea typeface="+mn-ea"/>
              </a:rPr>
              <a:t>1</a:t>
            </a:r>
            <a:r>
              <a:rPr lang="ja-JP" altLang="en-US" sz="2400" dirty="0">
                <a:latin typeface="Calibri" pitchFamily="34" charset="0"/>
                <a:ea typeface="+mn-ea"/>
              </a:rPr>
              <a:t>と系</a:t>
            </a:r>
            <a:r>
              <a:rPr lang="en-US" altLang="ja-JP" sz="2400" dirty="0">
                <a:latin typeface="Calibri" pitchFamily="34" charset="0"/>
                <a:ea typeface="+mn-ea"/>
              </a:rPr>
              <a:t>2</a:t>
            </a:r>
            <a:r>
              <a:rPr lang="ja-JP" altLang="en-US" sz="2400" dirty="0">
                <a:latin typeface="Calibri" pitchFamily="34" charset="0"/>
                <a:ea typeface="+mn-ea"/>
              </a:rPr>
              <a:t>の証明は省略</a:t>
            </a:r>
            <a:endParaRPr lang="en-US" altLang="ja-JP" sz="2400" dirty="0">
              <a:latin typeface="Calibri" pitchFamily="34" charset="0"/>
              <a:ea typeface="+mn-ea"/>
            </a:endParaRPr>
          </a:p>
        </p:txBody>
      </p:sp>
      <p:sp>
        <p:nvSpPr>
          <p:cNvPr id="13" name="角丸四角形 12"/>
          <p:cNvSpPr/>
          <p:nvPr/>
        </p:nvSpPr>
        <p:spPr>
          <a:xfrm>
            <a:off x="117475" y="4710113"/>
            <a:ext cx="8569325" cy="93662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14" name="角丸四角形 13"/>
          <p:cNvSpPr/>
          <p:nvPr/>
        </p:nvSpPr>
        <p:spPr>
          <a:xfrm>
            <a:off x="406400" y="4494213"/>
            <a:ext cx="3743325"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特徴づけから得られる系</a:t>
            </a:r>
            <a:r>
              <a:rPr lang="en-US" altLang="ja-JP" sz="2400" dirty="0">
                <a:solidFill>
                  <a:schemeClr val="tx1"/>
                </a:solidFill>
              </a:rPr>
              <a:t>3</a:t>
            </a:r>
          </a:p>
        </p:txBody>
      </p:sp>
    </p:spTree>
  </p:cSld>
  <p:clrMapOvr>
    <a:masterClrMapping/>
  </p:clrMapOvr>
  <p:transition advTm="1414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タイトル 1"/>
          <p:cNvSpPr>
            <a:spLocks noGrp="1"/>
          </p:cNvSpPr>
          <p:nvPr>
            <p:ph type="title"/>
          </p:nvPr>
        </p:nvSpPr>
        <p:spPr/>
        <p:txBody>
          <a:bodyPr/>
          <a:lstStyle/>
          <a:p>
            <a:pPr eaLnBrk="1" hangingPunct="1"/>
            <a:r>
              <a:rPr lang="en-US" altLang="ja-JP"/>
              <a:t>1.2</a:t>
            </a:r>
            <a:r>
              <a:rPr lang="ja-JP" altLang="en-US"/>
              <a:t>　木の性質</a:t>
            </a:r>
          </a:p>
        </p:txBody>
      </p:sp>
      <p:sp>
        <p:nvSpPr>
          <p:cNvPr id="29798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7" name="コンテンツ プレースホルダー 2"/>
          <p:cNvSpPr txBox="1">
            <a:spLocks/>
          </p:cNvSpPr>
          <p:nvPr/>
        </p:nvSpPr>
        <p:spPr bwMode="auto">
          <a:xfrm>
            <a:off x="457200" y="32305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8" name="コンテンツ プレースホルダー 2"/>
          <p:cNvSpPr txBox="1">
            <a:spLocks/>
          </p:cNvSpPr>
          <p:nvPr/>
        </p:nvSpPr>
        <p:spPr bwMode="auto">
          <a:xfrm>
            <a:off x="96838" y="32162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68313" y="4584700"/>
            <a:ext cx="8229600" cy="4389438"/>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コンテンツ プレースホルダー 2"/>
          <p:cNvSpPr txBox="1">
            <a:spLocks/>
          </p:cNvSpPr>
          <p:nvPr/>
        </p:nvSpPr>
        <p:spPr bwMode="auto">
          <a:xfrm>
            <a:off x="241300" y="2492375"/>
            <a:ext cx="9299575" cy="4389438"/>
          </a:xfrm>
          <a:prstGeom prst="rect">
            <a:avLst/>
          </a:prstGeom>
          <a:noFill/>
          <a:ln>
            <a:noFill/>
          </a:ln>
        </p:spPr>
        <p:txBody>
          <a:bodyPr/>
          <a:lstStyle/>
          <a:p>
            <a:pPr>
              <a:spcBef>
                <a:spcPct val="20000"/>
              </a:spcBef>
              <a:buClr>
                <a:srgbClr val="0BD0D9"/>
              </a:buClr>
              <a:buSzPct val="95000"/>
              <a:defRPr/>
            </a:pPr>
            <a:r>
              <a:rPr lang="ja-JP" altLang="en-US" sz="2400" dirty="0">
                <a:latin typeface="Calibri" pitchFamily="34" charset="0"/>
                <a:ea typeface="+mn-ea"/>
              </a:rPr>
              <a:t>連結グラフは全域木を含む．</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a:t>
            </a:r>
            <a:r>
              <a:rPr lang="ja-JP" altLang="en-US" sz="2400" dirty="0">
                <a:latin typeface="Calibri" pitchFamily="34" charset="0"/>
                <a:ea typeface="+mn-ea"/>
              </a:rPr>
              <a:t>：連結グラフ</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T</a:t>
            </a:r>
            <a:r>
              <a:rPr lang="ja-JP" altLang="en-US" sz="2400" dirty="0">
                <a:latin typeface="Calibri" pitchFamily="34" charset="0"/>
                <a:ea typeface="+mn-ea"/>
              </a:rPr>
              <a:t>：</a:t>
            </a:r>
            <a:r>
              <a:rPr lang="en-US" altLang="ja-JP" sz="2400" dirty="0">
                <a:latin typeface="Calibri" pitchFamily="34" charset="0"/>
                <a:ea typeface="+mn-ea"/>
              </a:rPr>
              <a:t>1</a:t>
            </a:r>
            <a:r>
              <a:rPr lang="ja-JP" altLang="en-US" sz="2400" dirty="0">
                <a:latin typeface="Calibri" pitchFamily="34" charset="0"/>
                <a:ea typeface="+mn-ea"/>
              </a:rPr>
              <a:t>辺でも取り除くと連結ではなくなる</a:t>
            </a:r>
            <a:r>
              <a:rPr lang="en-US" altLang="ja-JP" sz="2400" dirty="0">
                <a:latin typeface="Calibri" pitchFamily="34" charset="0"/>
                <a:ea typeface="+mn-ea"/>
              </a:rPr>
              <a:t>G</a:t>
            </a:r>
            <a:r>
              <a:rPr lang="ja-JP" altLang="en-US" sz="2400" dirty="0">
                <a:latin typeface="Calibri" pitchFamily="34" charset="0"/>
                <a:ea typeface="+mn-ea"/>
              </a:rPr>
              <a:t>の連結な全域部分グラフ</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rPr>
              <a:t>T </a:t>
            </a:r>
            <a:r>
              <a:rPr lang="ja-JP" altLang="en-US" sz="2400" dirty="0">
                <a:latin typeface="Calibri" pitchFamily="34" charset="0"/>
              </a:rPr>
              <a:t>は連結で，全ての辺が橋なので，</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木の辺の性質からの特徴づけ</a:t>
            </a:r>
            <a:r>
              <a:rPr lang="en-US" altLang="ja-JP" sz="2400" dirty="0">
                <a:latin typeface="Calibri" pitchFamily="34" charset="0"/>
              </a:rPr>
              <a:t>(2)</a:t>
            </a:r>
            <a:r>
              <a:rPr lang="ja-JP" altLang="en-US" sz="2400" dirty="0">
                <a:latin typeface="Calibri" pitchFamily="34" charset="0"/>
              </a:rPr>
              <a:t>より，</a:t>
            </a:r>
            <a:r>
              <a:rPr lang="en-US" altLang="ja-JP" sz="2400" dirty="0">
                <a:latin typeface="Calibri" pitchFamily="34" charset="0"/>
              </a:rPr>
              <a:t>T</a:t>
            </a:r>
            <a:r>
              <a:rPr lang="ja-JP" altLang="en-US" sz="2400" dirty="0">
                <a:latin typeface="Calibri" pitchFamily="34" charset="0"/>
              </a:rPr>
              <a:t>は木．</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ea typeface="+mn-ea"/>
              </a:rPr>
              <a:t>よって</a:t>
            </a:r>
            <a:r>
              <a:rPr lang="en-US" altLang="ja-JP" sz="2400" dirty="0">
                <a:latin typeface="Calibri" pitchFamily="34" charset="0"/>
                <a:ea typeface="+mn-ea"/>
              </a:rPr>
              <a:t>T</a:t>
            </a:r>
            <a:r>
              <a:rPr lang="ja-JP" altLang="en-US" sz="2400" dirty="0">
                <a:latin typeface="Calibri" pitchFamily="34" charset="0"/>
                <a:ea typeface="+mn-ea"/>
              </a:rPr>
              <a:t>は</a:t>
            </a:r>
            <a:r>
              <a:rPr lang="en-US" altLang="ja-JP" sz="2400" dirty="0">
                <a:latin typeface="Calibri" pitchFamily="34" charset="0"/>
                <a:ea typeface="+mn-ea"/>
              </a:rPr>
              <a:t>G</a:t>
            </a:r>
            <a:r>
              <a:rPr lang="ja-JP" altLang="en-US" sz="2400" dirty="0">
                <a:latin typeface="Calibri" pitchFamily="34" charset="0"/>
                <a:ea typeface="+mn-ea"/>
              </a:rPr>
              <a:t>の全域木となる．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3" name="角丸四角形 12"/>
          <p:cNvSpPr/>
          <p:nvPr/>
        </p:nvSpPr>
        <p:spPr>
          <a:xfrm>
            <a:off x="117475" y="2205038"/>
            <a:ext cx="8569325" cy="93662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14" name="角丸四角形 13"/>
          <p:cNvSpPr/>
          <p:nvPr/>
        </p:nvSpPr>
        <p:spPr>
          <a:xfrm>
            <a:off x="406400" y="1989138"/>
            <a:ext cx="3743325"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特徴づけから得られる系</a:t>
            </a:r>
            <a:r>
              <a:rPr lang="en-US" altLang="ja-JP" sz="2400" dirty="0">
                <a:solidFill>
                  <a:schemeClr val="tx1"/>
                </a:solidFill>
              </a:rPr>
              <a:t>3</a:t>
            </a:r>
          </a:p>
        </p:txBody>
      </p:sp>
    </p:spTree>
  </p:cSld>
  <p:clrMapOvr>
    <a:masterClrMapping/>
  </p:clrMapOvr>
  <p:transition advTm="1414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タイトル 1"/>
          <p:cNvSpPr>
            <a:spLocks noGrp="1"/>
          </p:cNvSpPr>
          <p:nvPr>
            <p:ph type="title"/>
          </p:nvPr>
        </p:nvSpPr>
        <p:spPr/>
        <p:txBody>
          <a:bodyPr/>
          <a:lstStyle/>
          <a:p>
            <a:pPr eaLnBrk="1" hangingPunct="1"/>
            <a:r>
              <a:rPr lang="en-US" altLang="ja-JP"/>
              <a:t>1.3</a:t>
            </a:r>
            <a:r>
              <a:rPr lang="ja-JP" altLang="en-US"/>
              <a:t>　最小全域木</a:t>
            </a:r>
          </a:p>
        </p:txBody>
      </p:sp>
      <p:sp>
        <p:nvSpPr>
          <p:cNvPr id="2990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p:txBody>
      </p:sp>
      <p:grpSp>
        <p:nvGrpSpPr>
          <p:cNvPr id="2" name="グループ化 68"/>
          <p:cNvGrpSpPr>
            <a:grpSpLocks/>
          </p:cNvGrpSpPr>
          <p:nvPr/>
        </p:nvGrpSpPr>
        <p:grpSpPr bwMode="auto">
          <a:xfrm>
            <a:off x="2411413" y="4077072"/>
            <a:ext cx="3898900" cy="2520950"/>
            <a:chOff x="3396848" y="3429000"/>
            <a:chExt cx="2710344" cy="1752353"/>
          </a:xfrm>
        </p:grpSpPr>
        <p:cxnSp>
          <p:nvCxnSpPr>
            <p:cNvPr id="65" name="直線コネクタ 64"/>
            <p:cNvCxnSpPr>
              <a:stCxn id="10" idx="5"/>
            </p:cNvCxnSpPr>
            <p:nvPr/>
          </p:nvCxnSpPr>
          <p:spPr>
            <a:xfrm rot="16200000" flipH="1">
              <a:off x="4634510" y="3701000"/>
              <a:ext cx="647752" cy="39066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endCxn id="46" idx="1"/>
            </p:cNvCxnSpPr>
            <p:nvPr/>
          </p:nvCxnSpPr>
          <p:spPr>
            <a:xfrm>
              <a:off x="5164752" y="4255519"/>
              <a:ext cx="800081" cy="78238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8" idx="2"/>
            </p:cNvCxnSpPr>
            <p:nvPr/>
          </p:nvCxnSpPr>
          <p:spPr>
            <a:xfrm rot="10800000" flipV="1">
              <a:off x="4329356" y="5097487"/>
              <a:ext cx="747111" cy="110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rot="10800000" flipV="1">
              <a:off x="4355842" y="4233449"/>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rot="10800000" flipV="1">
              <a:off x="3538104" y="5084245"/>
              <a:ext cx="746007" cy="110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endCxn id="45" idx="7"/>
            </p:cNvCxnSpPr>
            <p:nvPr/>
          </p:nvCxnSpPr>
          <p:spPr>
            <a:xfrm rot="5400000">
              <a:off x="3503365" y="4257152"/>
              <a:ext cx="816588" cy="7449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円/楕円 9"/>
            <p:cNvSpPr/>
            <p:nvPr/>
          </p:nvSpPr>
          <p:spPr bwMode="auto">
            <a:xfrm>
              <a:off x="4620696" y="3429000"/>
              <a:ext cx="167741"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p:nvPr/>
          </p:nvCxnSpPr>
          <p:spPr>
            <a:xfrm rot="16200000" flipH="1">
              <a:off x="3919406" y="4668778"/>
              <a:ext cx="768034" cy="14347"/>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bwMode="auto">
            <a:xfrm>
              <a:off x="3396848" y="5013621"/>
              <a:ext cx="166637"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5940554" y="5013621"/>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4212379" y="5013621"/>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5076467" y="5013621"/>
              <a:ext cx="166637"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4212379" y="4149583"/>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bwMode="auto">
            <a:xfrm>
              <a:off x="5053292" y="4149583"/>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51" name="直線コネクタ 50"/>
            <p:cNvCxnSpPr/>
            <p:nvPr/>
          </p:nvCxnSpPr>
          <p:spPr>
            <a:xfrm rot="16200000" flipH="1">
              <a:off x="4770802" y="4670433"/>
              <a:ext cx="768034" cy="1324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0" idx="3"/>
            </p:cNvCxnSpPr>
            <p:nvPr/>
          </p:nvCxnSpPr>
          <p:spPr>
            <a:xfrm rot="5400000">
              <a:off x="4291306" y="4299085"/>
              <a:ext cx="792311" cy="780217"/>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rot="10800000" flipV="1">
              <a:off x="5240897" y="5097487"/>
              <a:ext cx="746007" cy="110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10" idx="3"/>
            </p:cNvCxnSpPr>
            <p:nvPr/>
          </p:nvCxnSpPr>
          <p:spPr>
            <a:xfrm rot="5400000">
              <a:off x="4162185" y="3728590"/>
              <a:ext cx="638924" cy="32665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9014" name="テキスト ボックス 69"/>
          <p:cNvSpPr txBox="1">
            <a:spLocks noChangeArrowheads="1"/>
          </p:cNvSpPr>
          <p:nvPr/>
        </p:nvSpPr>
        <p:spPr bwMode="auto">
          <a:xfrm>
            <a:off x="2847975" y="5445497"/>
            <a:ext cx="355600" cy="461962"/>
          </a:xfrm>
          <a:prstGeom prst="rect">
            <a:avLst/>
          </a:prstGeom>
          <a:noFill/>
          <a:ln w="9525">
            <a:noFill/>
            <a:miter lim="800000"/>
            <a:headEnd/>
            <a:tailEnd/>
          </a:ln>
        </p:spPr>
        <p:txBody>
          <a:bodyPr wrap="none">
            <a:spAutoFit/>
          </a:bodyPr>
          <a:lstStyle/>
          <a:p>
            <a:r>
              <a:rPr lang="en-US" altLang="ja-JP" sz="2400"/>
              <a:t>7</a:t>
            </a:r>
          </a:p>
        </p:txBody>
      </p:sp>
      <p:sp>
        <p:nvSpPr>
          <p:cNvPr id="299015" name="テキスト ボックス 70"/>
          <p:cNvSpPr txBox="1">
            <a:spLocks noChangeArrowheads="1"/>
          </p:cNvSpPr>
          <p:nvPr/>
        </p:nvSpPr>
        <p:spPr bwMode="auto">
          <a:xfrm>
            <a:off x="3000375" y="6423397"/>
            <a:ext cx="355600" cy="461962"/>
          </a:xfrm>
          <a:prstGeom prst="rect">
            <a:avLst/>
          </a:prstGeom>
          <a:noFill/>
          <a:ln w="9525">
            <a:noFill/>
            <a:miter lim="800000"/>
            <a:headEnd/>
            <a:tailEnd/>
          </a:ln>
        </p:spPr>
        <p:txBody>
          <a:bodyPr wrap="none">
            <a:spAutoFit/>
          </a:bodyPr>
          <a:lstStyle/>
          <a:p>
            <a:r>
              <a:rPr lang="en-US" altLang="ja-JP" sz="2400"/>
              <a:t>5</a:t>
            </a:r>
          </a:p>
        </p:txBody>
      </p:sp>
      <p:sp>
        <p:nvSpPr>
          <p:cNvPr id="299016" name="テキスト ボックス 71"/>
          <p:cNvSpPr txBox="1">
            <a:spLocks noChangeArrowheads="1"/>
          </p:cNvSpPr>
          <p:nvPr/>
        </p:nvSpPr>
        <p:spPr bwMode="auto">
          <a:xfrm>
            <a:off x="3424238" y="5704259"/>
            <a:ext cx="355600" cy="461963"/>
          </a:xfrm>
          <a:prstGeom prst="rect">
            <a:avLst/>
          </a:prstGeom>
          <a:noFill/>
          <a:ln w="9525">
            <a:noFill/>
            <a:miter lim="800000"/>
            <a:headEnd/>
            <a:tailEnd/>
          </a:ln>
        </p:spPr>
        <p:txBody>
          <a:bodyPr wrap="none">
            <a:spAutoFit/>
          </a:bodyPr>
          <a:lstStyle/>
          <a:p>
            <a:r>
              <a:rPr lang="en-US" altLang="ja-JP" sz="2400"/>
              <a:t>9</a:t>
            </a:r>
          </a:p>
        </p:txBody>
      </p:sp>
      <p:sp>
        <p:nvSpPr>
          <p:cNvPr id="299017" name="テキスト ボックス 72"/>
          <p:cNvSpPr txBox="1">
            <a:spLocks noChangeArrowheads="1"/>
          </p:cNvSpPr>
          <p:nvPr/>
        </p:nvSpPr>
        <p:spPr bwMode="auto">
          <a:xfrm>
            <a:off x="4092575" y="4869234"/>
            <a:ext cx="357188" cy="461963"/>
          </a:xfrm>
          <a:prstGeom prst="rect">
            <a:avLst/>
          </a:prstGeom>
          <a:noFill/>
          <a:ln w="9525">
            <a:noFill/>
            <a:miter lim="800000"/>
            <a:headEnd/>
            <a:tailEnd/>
          </a:ln>
        </p:spPr>
        <p:txBody>
          <a:bodyPr wrap="none">
            <a:spAutoFit/>
          </a:bodyPr>
          <a:lstStyle/>
          <a:p>
            <a:r>
              <a:rPr lang="en-US" altLang="ja-JP" sz="2400"/>
              <a:t>7</a:t>
            </a:r>
          </a:p>
        </p:txBody>
      </p:sp>
      <p:sp>
        <p:nvSpPr>
          <p:cNvPr id="299018" name="テキスト ボックス 73"/>
          <p:cNvSpPr txBox="1">
            <a:spLocks noChangeArrowheads="1"/>
          </p:cNvSpPr>
          <p:nvPr/>
        </p:nvSpPr>
        <p:spPr bwMode="auto">
          <a:xfrm>
            <a:off x="3924300" y="5445497"/>
            <a:ext cx="527050" cy="461962"/>
          </a:xfrm>
          <a:prstGeom prst="rect">
            <a:avLst/>
          </a:prstGeom>
          <a:noFill/>
          <a:ln w="9525">
            <a:noFill/>
            <a:miter lim="800000"/>
            <a:headEnd/>
            <a:tailEnd/>
          </a:ln>
        </p:spPr>
        <p:txBody>
          <a:bodyPr wrap="none">
            <a:spAutoFit/>
          </a:bodyPr>
          <a:lstStyle/>
          <a:p>
            <a:r>
              <a:rPr lang="en-US" altLang="ja-JP" sz="2400"/>
              <a:t>15</a:t>
            </a:r>
          </a:p>
        </p:txBody>
      </p:sp>
      <p:sp>
        <p:nvSpPr>
          <p:cNvPr id="299019" name="テキスト ボックス 74"/>
          <p:cNvSpPr txBox="1">
            <a:spLocks noChangeArrowheads="1"/>
          </p:cNvSpPr>
          <p:nvPr/>
        </p:nvSpPr>
        <p:spPr bwMode="auto">
          <a:xfrm>
            <a:off x="4143375" y="6423397"/>
            <a:ext cx="357188" cy="461962"/>
          </a:xfrm>
          <a:prstGeom prst="rect">
            <a:avLst/>
          </a:prstGeom>
          <a:noFill/>
          <a:ln w="9525">
            <a:noFill/>
            <a:miter lim="800000"/>
            <a:headEnd/>
            <a:tailEnd/>
          </a:ln>
        </p:spPr>
        <p:txBody>
          <a:bodyPr wrap="none">
            <a:spAutoFit/>
          </a:bodyPr>
          <a:lstStyle/>
          <a:p>
            <a:r>
              <a:rPr lang="en-US" altLang="ja-JP" sz="2400"/>
              <a:t>6</a:t>
            </a:r>
          </a:p>
        </p:txBody>
      </p:sp>
      <p:sp>
        <p:nvSpPr>
          <p:cNvPr id="299020" name="テキスト ボックス 75"/>
          <p:cNvSpPr txBox="1">
            <a:spLocks noChangeArrowheads="1"/>
          </p:cNvSpPr>
          <p:nvPr/>
        </p:nvSpPr>
        <p:spPr bwMode="auto">
          <a:xfrm>
            <a:off x="4910138" y="5699497"/>
            <a:ext cx="357187" cy="461962"/>
          </a:xfrm>
          <a:prstGeom prst="rect">
            <a:avLst/>
          </a:prstGeom>
          <a:noFill/>
          <a:ln w="9525">
            <a:noFill/>
            <a:miter lim="800000"/>
            <a:headEnd/>
            <a:tailEnd/>
          </a:ln>
        </p:spPr>
        <p:txBody>
          <a:bodyPr wrap="none">
            <a:spAutoFit/>
          </a:bodyPr>
          <a:lstStyle/>
          <a:p>
            <a:r>
              <a:rPr lang="en-US" altLang="ja-JP" sz="2400"/>
              <a:t>8</a:t>
            </a:r>
          </a:p>
        </p:txBody>
      </p:sp>
      <p:sp>
        <p:nvSpPr>
          <p:cNvPr id="299021" name="テキスト ボックス 76"/>
          <p:cNvSpPr txBox="1">
            <a:spLocks noChangeArrowheads="1"/>
          </p:cNvSpPr>
          <p:nvPr/>
        </p:nvSpPr>
        <p:spPr bwMode="auto">
          <a:xfrm>
            <a:off x="5511800" y="5415334"/>
            <a:ext cx="355600" cy="461963"/>
          </a:xfrm>
          <a:prstGeom prst="rect">
            <a:avLst/>
          </a:prstGeom>
          <a:noFill/>
          <a:ln w="9525">
            <a:noFill/>
            <a:miter lim="800000"/>
            <a:headEnd/>
            <a:tailEnd/>
          </a:ln>
        </p:spPr>
        <p:txBody>
          <a:bodyPr wrap="none">
            <a:spAutoFit/>
          </a:bodyPr>
          <a:lstStyle/>
          <a:p>
            <a:r>
              <a:rPr lang="en-US" altLang="ja-JP" sz="2400"/>
              <a:t>9</a:t>
            </a:r>
          </a:p>
        </p:txBody>
      </p:sp>
      <p:sp>
        <p:nvSpPr>
          <p:cNvPr id="299022" name="テキスト ボックス 77"/>
          <p:cNvSpPr txBox="1">
            <a:spLocks noChangeArrowheads="1"/>
          </p:cNvSpPr>
          <p:nvPr/>
        </p:nvSpPr>
        <p:spPr bwMode="auto">
          <a:xfrm>
            <a:off x="5292725" y="6423397"/>
            <a:ext cx="504825" cy="461962"/>
          </a:xfrm>
          <a:prstGeom prst="rect">
            <a:avLst/>
          </a:prstGeom>
          <a:noFill/>
          <a:ln w="9525">
            <a:noFill/>
            <a:miter lim="800000"/>
            <a:headEnd/>
            <a:tailEnd/>
          </a:ln>
        </p:spPr>
        <p:txBody>
          <a:bodyPr wrap="none">
            <a:spAutoFit/>
          </a:bodyPr>
          <a:lstStyle/>
          <a:p>
            <a:r>
              <a:rPr lang="en-US" altLang="ja-JP" sz="2400"/>
              <a:t>11</a:t>
            </a:r>
          </a:p>
        </p:txBody>
      </p:sp>
      <p:sp>
        <p:nvSpPr>
          <p:cNvPr id="299023" name="テキスト ボックス 78"/>
          <p:cNvSpPr txBox="1">
            <a:spLocks noChangeArrowheads="1"/>
          </p:cNvSpPr>
          <p:nvPr/>
        </p:nvSpPr>
        <p:spPr bwMode="auto">
          <a:xfrm>
            <a:off x="3711575" y="4407272"/>
            <a:ext cx="355600" cy="461962"/>
          </a:xfrm>
          <a:prstGeom prst="rect">
            <a:avLst/>
          </a:prstGeom>
          <a:noFill/>
          <a:ln w="9525">
            <a:noFill/>
            <a:miter lim="800000"/>
            <a:headEnd/>
            <a:tailEnd/>
          </a:ln>
        </p:spPr>
        <p:txBody>
          <a:bodyPr wrap="none">
            <a:spAutoFit/>
          </a:bodyPr>
          <a:lstStyle/>
          <a:p>
            <a:r>
              <a:rPr lang="en-US" altLang="ja-JP" sz="2400"/>
              <a:t>8</a:t>
            </a:r>
          </a:p>
        </p:txBody>
      </p:sp>
      <p:sp>
        <p:nvSpPr>
          <p:cNvPr id="299024" name="テキスト ボックス 79"/>
          <p:cNvSpPr txBox="1">
            <a:spLocks noChangeArrowheads="1"/>
          </p:cNvSpPr>
          <p:nvPr/>
        </p:nvSpPr>
        <p:spPr bwMode="auto">
          <a:xfrm>
            <a:off x="4572000" y="4365997"/>
            <a:ext cx="355600" cy="461962"/>
          </a:xfrm>
          <a:prstGeom prst="rect">
            <a:avLst/>
          </a:prstGeom>
          <a:noFill/>
          <a:ln w="9525">
            <a:noFill/>
            <a:miter lim="800000"/>
            <a:headEnd/>
            <a:tailEnd/>
          </a:ln>
        </p:spPr>
        <p:txBody>
          <a:bodyPr wrap="none">
            <a:spAutoFit/>
          </a:bodyPr>
          <a:lstStyle/>
          <a:p>
            <a:r>
              <a:rPr lang="en-US" altLang="ja-JP" sz="2400" dirty="0"/>
              <a:t>5</a:t>
            </a:r>
          </a:p>
        </p:txBody>
      </p:sp>
      <p:sp>
        <p:nvSpPr>
          <p:cNvPr id="39"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重み付き連結グラフにおける全域木を考える．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重み付き連結グラフは全域木を含むが，</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（∵連結グラフは全域木を含む）</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全域木の取り方によってその重みが変わってくる．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重さ </a:t>
            </a:r>
            <a:r>
              <a:rPr lang="en-US" altLang="ja-JP" sz="2400" dirty="0">
                <a:latin typeface="Calibri" pitchFamily="34" charset="0"/>
              </a:rPr>
              <a:t>39</a:t>
            </a: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p:txBody>
      </p:sp>
      <p:sp>
        <p:nvSpPr>
          <p:cNvPr id="39"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重み付き連結グラフにおける全域木を考える．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重み付き連結グラフは全域木を含むが，</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（∵連結グラフは全域木を含む）</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全域木の取り方によってその重みが変わってくる．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重さ </a:t>
            </a:r>
            <a:r>
              <a:rPr lang="en-US" altLang="ja-JP" sz="2400" dirty="0">
                <a:latin typeface="Calibri" pitchFamily="34" charset="0"/>
              </a:rPr>
              <a:t>54</a:t>
            </a:r>
          </a:p>
          <a:p>
            <a:pPr>
              <a:spcBef>
                <a:spcPct val="20000"/>
              </a:spcBef>
              <a:buClr>
                <a:srgbClr val="0BD0D9"/>
              </a:buClr>
              <a:buSzPct val="95000"/>
              <a:defRPr/>
            </a:pPr>
            <a:endParaRPr lang="en-US" altLang="ja-JP" sz="2400" dirty="0">
              <a:latin typeface="Calibri" pitchFamily="34" charset="0"/>
              <a:ea typeface="+mn-ea"/>
            </a:endParaRPr>
          </a:p>
        </p:txBody>
      </p:sp>
      <p:sp>
        <p:nvSpPr>
          <p:cNvPr id="299010" name="タイトル 1"/>
          <p:cNvSpPr>
            <a:spLocks noGrp="1"/>
          </p:cNvSpPr>
          <p:nvPr>
            <p:ph type="title"/>
          </p:nvPr>
        </p:nvSpPr>
        <p:spPr/>
        <p:txBody>
          <a:bodyPr/>
          <a:lstStyle/>
          <a:p>
            <a:pPr eaLnBrk="1" hangingPunct="1"/>
            <a:r>
              <a:rPr lang="en-US" altLang="ja-JP"/>
              <a:t>1.3</a:t>
            </a:r>
            <a:r>
              <a:rPr lang="ja-JP" altLang="en-US"/>
              <a:t>　最小全域木</a:t>
            </a:r>
          </a:p>
        </p:txBody>
      </p:sp>
      <p:grpSp>
        <p:nvGrpSpPr>
          <p:cNvPr id="2" name="グループ化 68"/>
          <p:cNvGrpSpPr>
            <a:grpSpLocks/>
          </p:cNvGrpSpPr>
          <p:nvPr/>
        </p:nvGrpSpPr>
        <p:grpSpPr bwMode="auto">
          <a:xfrm>
            <a:off x="2411413" y="4077072"/>
            <a:ext cx="3898900" cy="2520950"/>
            <a:chOff x="3396848" y="3429000"/>
            <a:chExt cx="2710344" cy="1752353"/>
          </a:xfrm>
        </p:grpSpPr>
        <p:cxnSp>
          <p:nvCxnSpPr>
            <p:cNvPr id="51" name="直線コネクタ 50"/>
            <p:cNvCxnSpPr/>
            <p:nvPr/>
          </p:nvCxnSpPr>
          <p:spPr>
            <a:xfrm rot="16200000" flipH="1">
              <a:off x="4770802" y="4670433"/>
              <a:ext cx="768034" cy="13243"/>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0" idx="3"/>
            </p:cNvCxnSpPr>
            <p:nvPr/>
          </p:nvCxnSpPr>
          <p:spPr>
            <a:xfrm rot="5400000">
              <a:off x="4291306" y="4299085"/>
              <a:ext cx="792311" cy="780217"/>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10" idx="3"/>
            </p:cNvCxnSpPr>
            <p:nvPr/>
          </p:nvCxnSpPr>
          <p:spPr>
            <a:xfrm rot="5400000">
              <a:off x="4162185" y="3728590"/>
              <a:ext cx="638924" cy="326654"/>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a:stCxn id="10" idx="5"/>
            </p:cNvCxnSpPr>
            <p:nvPr/>
          </p:nvCxnSpPr>
          <p:spPr>
            <a:xfrm rot="16200000" flipH="1">
              <a:off x="4634510" y="3701000"/>
              <a:ext cx="647752" cy="39066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endCxn id="46" idx="1"/>
            </p:cNvCxnSpPr>
            <p:nvPr/>
          </p:nvCxnSpPr>
          <p:spPr>
            <a:xfrm>
              <a:off x="5164752" y="4255519"/>
              <a:ext cx="800081" cy="78238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8" idx="2"/>
            </p:cNvCxnSpPr>
            <p:nvPr/>
          </p:nvCxnSpPr>
          <p:spPr>
            <a:xfrm rot="10800000" flipV="1">
              <a:off x="4329356" y="5097487"/>
              <a:ext cx="747111" cy="110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rot="10800000" flipV="1">
              <a:off x="4355842" y="4233449"/>
              <a:ext cx="746007"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rot="10800000" flipV="1">
              <a:off x="3538104" y="5084245"/>
              <a:ext cx="746007" cy="1103"/>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endCxn id="45" idx="7"/>
            </p:cNvCxnSpPr>
            <p:nvPr/>
          </p:nvCxnSpPr>
          <p:spPr>
            <a:xfrm rot="5400000">
              <a:off x="3503365" y="4257152"/>
              <a:ext cx="816588" cy="7449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円/楕円 9"/>
            <p:cNvSpPr/>
            <p:nvPr/>
          </p:nvSpPr>
          <p:spPr bwMode="auto">
            <a:xfrm>
              <a:off x="4620696" y="3429000"/>
              <a:ext cx="167741"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p:nvPr/>
          </p:nvCxnSpPr>
          <p:spPr>
            <a:xfrm rot="16200000" flipH="1">
              <a:off x="3919406" y="4668778"/>
              <a:ext cx="768034" cy="14347"/>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bwMode="auto">
            <a:xfrm>
              <a:off x="3396848" y="5013621"/>
              <a:ext cx="166637"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5940554" y="5013621"/>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4212379" y="5013621"/>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5076467" y="5013621"/>
              <a:ext cx="166637"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4212379" y="4149583"/>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bwMode="auto">
            <a:xfrm>
              <a:off x="5053292" y="4149583"/>
              <a:ext cx="166638" cy="1677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58" name="直線コネクタ 57"/>
            <p:cNvCxnSpPr/>
            <p:nvPr/>
          </p:nvCxnSpPr>
          <p:spPr>
            <a:xfrm rot="10800000" flipV="1">
              <a:off x="5240897" y="5097487"/>
              <a:ext cx="746007" cy="110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9014" name="テキスト ボックス 69"/>
          <p:cNvSpPr txBox="1">
            <a:spLocks noChangeArrowheads="1"/>
          </p:cNvSpPr>
          <p:nvPr/>
        </p:nvSpPr>
        <p:spPr bwMode="auto">
          <a:xfrm>
            <a:off x="2847975" y="5445497"/>
            <a:ext cx="355600" cy="461962"/>
          </a:xfrm>
          <a:prstGeom prst="rect">
            <a:avLst/>
          </a:prstGeom>
          <a:noFill/>
          <a:ln w="9525">
            <a:noFill/>
            <a:miter lim="800000"/>
            <a:headEnd/>
            <a:tailEnd/>
          </a:ln>
        </p:spPr>
        <p:txBody>
          <a:bodyPr wrap="none">
            <a:spAutoFit/>
          </a:bodyPr>
          <a:lstStyle/>
          <a:p>
            <a:r>
              <a:rPr lang="en-US" altLang="ja-JP" sz="2400"/>
              <a:t>7</a:t>
            </a:r>
          </a:p>
        </p:txBody>
      </p:sp>
      <p:sp>
        <p:nvSpPr>
          <p:cNvPr id="299015" name="テキスト ボックス 70"/>
          <p:cNvSpPr txBox="1">
            <a:spLocks noChangeArrowheads="1"/>
          </p:cNvSpPr>
          <p:nvPr/>
        </p:nvSpPr>
        <p:spPr bwMode="auto">
          <a:xfrm>
            <a:off x="3000375" y="6423397"/>
            <a:ext cx="355600" cy="461962"/>
          </a:xfrm>
          <a:prstGeom prst="rect">
            <a:avLst/>
          </a:prstGeom>
          <a:noFill/>
          <a:ln w="9525">
            <a:noFill/>
            <a:miter lim="800000"/>
            <a:headEnd/>
            <a:tailEnd/>
          </a:ln>
        </p:spPr>
        <p:txBody>
          <a:bodyPr wrap="none">
            <a:spAutoFit/>
          </a:bodyPr>
          <a:lstStyle/>
          <a:p>
            <a:r>
              <a:rPr lang="en-US" altLang="ja-JP" sz="2400"/>
              <a:t>5</a:t>
            </a:r>
          </a:p>
        </p:txBody>
      </p:sp>
      <p:sp>
        <p:nvSpPr>
          <p:cNvPr id="299016" name="テキスト ボックス 71"/>
          <p:cNvSpPr txBox="1">
            <a:spLocks noChangeArrowheads="1"/>
          </p:cNvSpPr>
          <p:nvPr/>
        </p:nvSpPr>
        <p:spPr bwMode="auto">
          <a:xfrm>
            <a:off x="3424238" y="5704259"/>
            <a:ext cx="355600" cy="461963"/>
          </a:xfrm>
          <a:prstGeom prst="rect">
            <a:avLst/>
          </a:prstGeom>
          <a:noFill/>
          <a:ln w="9525">
            <a:noFill/>
            <a:miter lim="800000"/>
            <a:headEnd/>
            <a:tailEnd/>
          </a:ln>
        </p:spPr>
        <p:txBody>
          <a:bodyPr wrap="none">
            <a:spAutoFit/>
          </a:bodyPr>
          <a:lstStyle/>
          <a:p>
            <a:r>
              <a:rPr lang="en-US" altLang="ja-JP" sz="2400"/>
              <a:t>9</a:t>
            </a:r>
          </a:p>
        </p:txBody>
      </p:sp>
      <p:sp>
        <p:nvSpPr>
          <p:cNvPr id="299017" name="テキスト ボックス 72"/>
          <p:cNvSpPr txBox="1">
            <a:spLocks noChangeArrowheads="1"/>
          </p:cNvSpPr>
          <p:nvPr/>
        </p:nvSpPr>
        <p:spPr bwMode="auto">
          <a:xfrm>
            <a:off x="4092575" y="4869234"/>
            <a:ext cx="357188" cy="461963"/>
          </a:xfrm>
          <a:prstGeom prst="rect">
            <a:avLst/>
          </a:prstGeom>
          <a:noFill/>
          <a:ln w="9525">
            <a:noFill/>
            <a:miter lim="800000"/>
            <a:headEnd/>
            <a:tailEnd/>
          </a:ln>
        </p:spPr>
        <p:txBody>
          <a:bodyPr wrap="none">
            <a:spAutoFit/>
          </a:bodyPr>
          <a:lstStyle/>
          <a:p>
            <a:r>
              <a:rPr lang="en-US" altLang="ja-JP" sz="2400"/>
              <a:t>7</a:t>
            </a:r>
          </a:p>
        </p:txBody>
      </p:sp>
      <p:sp>
        <p:nvSpPr>
          <p:cNvPr id="299018" name="テキスト ボックス 73"/>
          <p:cNvSpPr txBox="1">
            <a:spLocks noChangeArrowheads="1"/>
          </p:cNvSpPr>
          <p:nvPr/>
        </p:nvSpPr>
        <p:spPr bwMode="auto">
          <a:xfrm>
            <a:off x="3924300" y="5445497"/>
            <a:ext cx="527050" cy="461962"/>
          </a:xfrm>
          <a:prstGeom prst="rect">
            <a:avLst/>
          </a:prstGeom>
          <a:noFill/>
          <a:ln w="9525">
            <a:noFill/>
            <a:miter lim="800000"/>
            <a:headEnd/>
            <a:tailEnd/>
          </a:ln>
        </p:spPr>
        <p:txBody>
          <a:bodyPr wrap="none">
            <a:spAutoFit/>
          </a:bodyPr>
          <a:lstStyle/>
          <a:p>
            <a:r>
              <a:rPr lang="en-US" altLang="ja-JP" sz="2400"/>
              <a:t>15</a:t>
            </a:r>
          </a:p>
        </p:txBody>
      </p:sp>
      <p:sp>
        <p:nvSpPr>
          <p:cNvPr id="299019" name="テキスト ボックス 74"/>
          <p:cNvSpPr txBox="1">
            <a:spLocks noChangeArrowheads="1"/>
          </p:cNvSpPr>
          <p:nvPr/>
        </p:nvSpPr>
        <p:spPr bwMode="auto">
          <a:xfrm>
            <a:off x="4143375" y="6423397"/>
            <a:ext cx="357188" cy="461962"/>
          </a:xfrm>
          <a:prstGeom prst="rect">
            <a:avLst/>
          </a:prstGeom>
          <a:noFill/>
          <a:ln w="9525">
            <a:noFill/>
            <a:miter lim="800000"/>
            <a:headEnd/>
            <a:tailEnd/>
          </a:ln>
        </p:spPr>
        <p:txBody>
          <a:bodyPr wrap="none">
            <a:spAutoFit/>
          </a:bodyPr>
          <a:lstStyle/>
          <a:p>
            <a:r>
              <a:rPr lang="en-US" altLang="ja-JP" sz="2400"/>
              <a:t>6</a:t>
            </a:r>
          </a:p>
        </p:txBody>
      </p:sp>
      <p:sp>
        <p:nvSpPr>
          <p:cNvPr id="299020" name="テキスト ボックス 75"/>
          <p:cNvSpPr txBox="1">
            <a:spLocks noChangeArrowheads="1"/>
          </p:cNvSpPr>
          <p:nvPr/>
        </p:nvSpPr>
        <p:spPr bwMode="auto">
          <a:xfrm>
            <a:off x="4910138" y="5699497"/>
            <a:ext cx="357187" cy="461962"/>
          </a:xfrm>
          <a:prstGeom prst="rect">
            <a:avLst/>
          </a:prstGeom>
          <a:noFill/>
          <a:ln w="9525">
            <a:noFill/>
            <a:miter lim="800000"/>
            <a:headEnd/>
            <a:tailEnd/>
          </a:ln>
        </p:spPr>
        <p:txBody>
          <a:bodyPr wrap="none">
            <a:spAutoFit/>
          </a:bodyPr>
          <a:lstStyle/>
          <a:p>
            <a:r>
              <a:rPr lang="en-US" altLang="ja-JP" sz="2400"/>
              <a:t>8</a:t>
            </a:r>
          </a:p>
        </p:txBody>
      </p:sp>
      <p:sp>
        <p:nvSpPr>
          <p:cNvPr id="299021" name="テキスト ボックス 76"/>
          <p:cNvSpPr txBox="1">
            <a:spLocks noChangeArrowheads="1"/>
          </p:cNvSpPr>
          <p:nvPr/>
        </p:nvSpPr>
        <p:spPr bwMode="auto">
          <a:xfrm>
            <a:off x="5511800" y="5415334"/>
            <a:ext cx="355600" cy="461963"/>
          </a:xfrm>
          <a:prstGeom prst="rect">
            <a:avLst/>
          </a:prstGeom>
          <a:noFill/>
          <a:ln w="9525">
            <a:noFill/>
            <a:miter lim="800000"/>
            <a:headEnd/>
            <a:tailEnd/>
          </a:ln>
        </p:spPr>
        <p:txBody>
          <a:bodyPr wrap="none">
            <a:spAutoFit/>
          </a:bodyPr>
          <a:lstStyle/>
          <a:p>
            <a:r>
              <a:rPr lang="en-US" altLang="ja-JP" sz="2400"/>
              <a:t>9</a:t>
            </a:r>
          </a:p>
        </p:txBody>
      </p:sp>
      <p:sp>
        <p:nvSpPr>
          <p:cNvPr id="299022" name="テキスト ボックス 77"/>
          <p:cNvSpPr txBox="1">
            <a:spLocks noChangeArrowheads="1"/>
          </p:cNvSpPr>
          <p:nvPr/>
        </p:nvSpPr>
        <p:spPr bwMode="auto">
          <a:xfrm>
            <a:off x="5292725" y="6423397"/>
            <a:ext cx="504825" cy="461962"/>
          </a:xfrm>
          <a:prstGeom prst="rect">
            <a:avLst/>
          </a:prstGeom>
          <a:noFill/>
          <a:ln w="9525">
            <a:noFill/>
            <a:miter lim="800000"/>
            <a:headEnd/>
            <a:tailEnd/>
          </a:ln>
        </p:spPr>
        <p:txBody>
          <a:bodyPr wrap="none">
            <a:spAutoFit/>
          </a:bodyPr>
          <a:lstStyle/>
          <a:p>
            <a:r>
              <a:rPr lang="en-US" altLang="ja-JP" sz="2400"/>
              <a:t>11</a:t>
            </a:r>
          </a:p>
        </p:txBody>
      </p:sp>
      <p:sp>
        <p:nvSpPr>
          <p:cNvPr id="299023" name="テキスト ボックス 78"/>
          <p:cNvSpPr txBox="1">
            <a:spLocks noChangeArrowheads="1"/>
          </p:cNvSpPr>
          <p:nvPr/>
        </p:nvSpPr>
        <p:spPr bwMode="auto">
          <a:xfrm>
            <a:off x="3711575" y="4407272"/>
            <a:ext cx="355600" cy="461962"/>
          </a:xfrm>
          <a:prstGeom prst="rect">
            <a:avLst/>
          </a:prstGeom>
          <a:noFill/>
          <a:ln w="9525">
            <a:noFill/>
            <a:miter lim="800000"/>
            <a:headEnd/>
            <a:tailEnd/>
          </a:ln>
        </p:spPr>
        <p:txBody>
          <a:bodyPr wrap="none">
            <a:spAutoFit/>
          </a:bodyPr>
          <a:lstStyle/>
          <a:p>
            <a:r>
              <a:rPr lang="en-US" altLang="ja-JP" sz="2400"/>
              <a:t>8</a:t>
            </a:r>
          </a:p>
        </p:txBody>
      </p:sp>
      <p:sp>
        <p:nvSpPr>
          <p:cNvPr id="299024" name="テキスト ボックス 79"/>
          <p:cNvSpPr txBox="1">
            <a:spLocks noChangeArrowheads="1"/>
          </p:cNvSpPr>
          <p:nvPr/>
        </p:nvSpPr>
        <p:spPr bwMode="auto">
          <a:xfrm>
            <a:off x="4572000" y="4365997"/>
            <a:ext cx="355600" cy="461962"/>
          </a:xfrm>
          <a:prstGeom prst="rect">
            <a:avLst/>
          </a:prstGeom>
          <a:noFill/>
          <a:ln w="9525">
            <a:noFill/>
            <a:miter lim="800000"/>
            <a:headEnd/>
            <a:tailEnd/>
          </a:ln>
        </p:spPr>
        <p:txBody>
          <a:bodyPr wrap="none">
            <a:spAutoFit/>
          </a:bodyPr>
          <a:lstStyle/>
          <a:p>
            <a:r>
              <a:rPr lang="en-US" altLang="ja-JP" sz="2400"/>
              <a:t>5</a:t>
            </a:r>
          </a:p>
        </p:txBody>
      </p:sp>
    </p:spTree>
  </p:cSld>
  <p:clrMapOvr>
    <a:masterClrMapping/>
  </p:clrMapOvr>
  <p:transition advTm="14149"/>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003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最小全域木：重み付き連結グラフの全域木の中で重みが最小のもの</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最小全域木問題：・最小全域木を求める問題</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・効率の良いアルゴリズムが知られている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例： ・クルスカルのアルゴリズム</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・プリムのアルゴリズム</a:t>
            </a: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ja-JP" altLang="en-US" sz="2400" dirty="0">
                <a:ea typeface="ＭＳ Ｐゴシック" charset="-128"/>
              </a:rPr>
              <a:t>クラスター分析やネットワーク・デザインなどの</a:t>
            </a:r>
            <a:endParaRPr lang="en-US" altLang="ja-JP" sz="2400" dirty="0">
              <a:ea typeface="ＭＳ Ｐゴシック" charset="-128"/>
            </a:endParaRPr>
          </a:p>
          <a:p>
            <a:pPr>
              <a:spcBef>
                <a:spcPct val="20000"/>
              </a:spcBef>
              <a:buClr>
                <a:srgbClr val="0BD0D9"/>
              </a:buClr>
              <a:buSzPct val="95000"/>
              <a:defRPr/>
            </a:pPr>
            <a:r>
              <a:rPr lang="ja-JP" altLang="en-US" sz="2400" dirty="0">
                <a:ea typeface="ＭＳ Ｐゴシック" charset="-128"/>
              </a:rPr>
              <a:t>　　　　　　　　　　　   分野で利用されている</a:t>
            </a:r>
            <a:endParaRPr lang="en-US" altLang="ja-JP" sz="2400" dirty="0">
              <a:latin typeface="Calibri" pitchFamily="34" charset="0"/>
              <a:ea typeface="+mn-ea"/>
            </a:endParaRPr>
          </a:p>
        </p:txBody>
      </p:sp>
    </p:spTree>
  </p:cSld>
  <p:clrMapOvr>
    <a:masterClrMapping/>
  </p:clrMapOvr>
  <p:transition advTm="14149"/>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01058"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105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・重み付き連結グラフの最小全域木を求めるアルゴリズム．</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ea typeface="ＭＳ Ｐゴシック" charset="-128"/>
              </a:rPr>
              <a:t>・貪欲アルゴリズムという種類に分類される．</a:t>
            </a:r>
            <a:endParaRPr lang="en-US" altLang="ja-JP" sz="2400" dirty="0">
              <a:ea typeface="ＭＳ Ｐゴシック" charset="-128"/>
            </a:endParaRPr>
          </a:p>
          <a:p>
            <a:pPr>
              <a:spcBef>
                <a:spcPct val="20000"/>
              </a:spcBef>
              <a:buClr>
                <a:srgbClr val="0BD0D9"/>
              </a:buClr>
              <a:buSzPct val="95000"/>
              <a:defRPr/>
            </a:pPr>
            <a:r>
              <a:rPr lang="ja-JP" altLang="en-US" sz="2400" dirty="0">
                <a:ea typeface="ＭＳ Ｐゴシック" charset="-128"/>
              </a:rPr>
              <a:t>　　 貪欲アルゴリズム：各計算ステップで局所的な情報から</a:t>
            </a:r>
            <a:endParaRPr lang="en-US" altLang="ja-JP" sz="2400" dirty="0">
              <a:ea typeface="ＭＳ Ｐゴシック" charset="-128"/>
            </a:endParaRPr>
          </a:p>
          <a:p>
            <a:pPr>
              <a:spcBef>
                <a:spcPct val="20000"/>
              </a:spcBef>
              <a:buClr>
                <a:srgbClr val="0BD0D9"/>
              </a:buClr>
              <a:buSzPct val="95000"/>
              <a:defRPr/>
            </a:pPr>
            <a:r>
              <a:rPr lang="ja-JP" altLang="en-US" sz="2400" dirty="0">
                <a:ea typeface="ＭＳ Ｐゴシック" charset="-128"/>
              </a:rPr>
              <a:t>　　　　　　　　　　　　　　 その時点で最適なものを選択していくことで</a:t>
            </a:r>
            <a:endParaRPr lang="en-US" altLang="ja-JP" sz="2400" dirty="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最適解または近似解を求める方法</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　　　　　　　　　　　　　　 （クルスカルのアルゴリズムでは最適解）</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mn-ea"/>
              </a:rPr>
              <a:t>・入力：重み付き連結グラフ </a:t>
            </a:r>
            <a:r>
              <a:rPr lang="en-US" altLang="ja-JP" sz="2400" dirty="0">
                <a:latin typeface="Calibri" pitchFamily="34" charset="0"/>
                <a:ea typeface="+mn-ea"/>
              </a:rPr>
              <a:t>G</a:t>
            </a:r>
          </a:p>
          <a:p>
            <a:pPr>
              <a:spcBef>
                <a:spcPct val="20000"/>
              </a:spcBef>
              <a:buClr>
                <a:srgbClr val="0BD0D9"/>
              </a:buClr>
              <a:buSzPct val="95000"/>
              <a:defRPr/>
            </a:pPr>
            <a:r>
              <a:rPr lang="ja-JP" altLang="en-US" sz="2400" dirty="0">
                <a:latin typeface="Calibri" pitchFamily="34" charset="0"/>
                <a:ea typeface="+mn-ea"/>
              </a:rPr>
              <a:t>・出力：最小全域木 </a:t>
            </a:r>
            <a:r>
              <a:rPr lang="en-US" altLang="ja-JP" sz="2400" dirty="0">
                <a:latin typeface="Calibri" pitchFamily="34" charset="0"/>
                <a:ea typeface="+mn-ea"/>
              </a:rPr>
              <a:t>T</a:t>
            </a: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advTm="14149"/>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02082"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208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02086" name="グループ化 6"/>
          <p:cNvGrpSpPr>
            <a:grpSpLocks/>
          </p:cNvGrpSpPr>
          <p:nvPr/>
        </p:nvGrpSpPr>
        <p:grpSpPr bwMode="auto">
          <a:xfrm>
            <a:off x="2411413" y="2565400"/>
            <a:ext cx="3898900" cy="2808288"/>
            <a:chOff x="2411760" y="3284984"/>
            <a:chExt cx="3898088" cy="2808312"/>
          </a:xfrm>
        </p:grpSpPr>
        <p:grpSp>
          <p:nvGrpSpPr>
            <p:cNvPr id="302088" name="グループ化 68"/>
            <p:cNvGrpSpPr>
              <a:grpSpLocks/>
            </p:cNvGrpSpPr>
            <p:nvPr/>
          </p:nvGrpSpPr>
          <p:grpSpPr bwMode="auto">
            <a:xfrm>
              <a:off x="2411753" y="3284992"/>
              <a:ext cx="3898082" cy="2520284"/>
              <a:chOff x="3396848" y="3429000"/>
              <a:chExt cx="2710344" cy="1752353"/>
            </a:xfrm>
          </p:grpSpPr>
          <p:sp>
            <p:nvSpPr>
              <p:cNvPr id="20" name="円/楕円 19"/>
              <p:cNvSpPr/>
              <p:nvPr/>
            </p:nvSpPr>
            <p:spPr bwMode="auto">
              <a:xfrm>
                <a:off x="4620703" y="3428994"/>
                <a:ext cx="167741"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p:nvPr/>
            </p:nvCxnSpPr>
            <p:spPr>
              <a:xfrm rot="16200000" flipH="1">
                <a:off x="3919307" y="4669113"/>
                <a:ext cx="768243" cy="14347"/>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bwMode="auto">
              <a:xfrm>
                <a:off x="3396853"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63"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85"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74"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85" y="4149775"/>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9" y="4149775"/>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1" name="直線コネクタ 30"/>
              <p:cNvCxnSpPr/>
              <p:nvPr/>
            </p:nvCxnSpPr>
            <p:spPr>
              <a:xfrm rot="16200000" flipH="1">
                <a:off x="4770705" y="4670769"/>
                <a:ext cx="768243" cy="1324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205" y="4299424"/>
                <a:ext cx="792527" cy="7802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62" y="5097937"/>
                <a:ext cx="747112"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8" y="4233664"/>
                <a:ext cx="746008" cy="110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9" y="5084692"/>
                <a:ext cx="746008"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905" y="5097937"/>
                <a:ext cx="746008"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259" y="4257474"/>
                <a:ext cx="816811" cy="744905"/>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2104" y="3728711"/>
                <a:ext cx="639099" cy="32665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428" y="3701123"/>
                <a:ext cx="647930" cy="390661"/>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9" y="4255740"/>
                <a:ext cx="800082" cy="782592"/>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2089" name="テキスト ボックス 8"/>
            <p:cNvSpPr txBox="1">
              <a:spLocks noChangeArrowheads="1"/>
            </p:cNvSpPr>
            <p:nvPr/>
          </p:nvSpPr>
          <p:spPr bwMode="auto">
            <a:xfrm>
              <a:off x="2847660" y="4653136"/>
              <a:ext cx="356188" cy="461665"/>
            </a:xfrm>
            <a:prstGeom prst="rect">
              <a:avLst/>
            </a:prstGeom>
            <a:noFill/>
            <a:ln w="9525">
              <a:noFill/>
              <a:miter lim="800000"/>
              <a:headEnd/>
              <a:tailEnd/>
            </a:ln>
          </p:spPr>
          <p:txBody>
            <a:bodyPr wrap="none">
              <a:spAutoFit/>
            </a:bodyPr>
            <a:lstStyle/>
            <a:p>
              <a:r>
                <a:rPr lang="en-US" altLang="ja-JP" sz="2400"/>
                <a:t>7</a:t>
              </a:r>
            </a:p>
          </p:txBody>
        </p:sp>
        <p:sp>
          <p:nvSpPr>
            <p:cNvPr id="302090" name="テキスト ボックス 9"/>
            <p:cNvSpPr txBox="1">
              <a:spLocks noChangeArrowheads="1"/>
            </p:cNvSpPr>
            <p:nvPr/>
          </p:nvSpPr>
          <p:spPr bwMode="auto">
            <a:xfrm>
              <a:off x="3000060" y="5631631"/>
              <a:ext cx="356188" cy="461665"/>
            </a:xfrm>
            <a:prstGeom prst="rect">
              <a:avLst/>
            </a:prstGeom>
            <a:noFill/>
            <a:ln w="9525">
              <a:noFill/>
              <a:miter lim="800000"/>
              <a:headEnd/>
              <a:tailEnd/>
            </a:ln>
          </p:spPr>
          <p:txBody>
            <a:bodyPr wrap="none">
              <a:spAutoFit/>
            </a:bodyPr>
            <a:lstStyle/>
            <a:p>
              <a:r>
                <a:rPr lang="en-US" altLang="ja-JP" sz="2400"/>
                <a:t>5</a:t>
              </a:r>
            </a:p>
          </p:txBody>
        </p:sp>
        <p:sp>
          <p:nvSpPr>
            <p:cNvPr id="302091" name="テキスト ボックス 10"/>
            <p:cNvSpPr txBox="1">
              <a:spLocks noChangeArrowheads="1"/>
            </p:cNvSpPr>
            <p:nvPr/>
          </p:nvSpPr>
          <p:spPr bwMode="auto">
            <a:xfrm>
              <a:off x="3423724" y="4911551"/>
              <a:ext cx="356188" cy="461665"/>
            </a:xfrm>
            <a:prstGeom prst="rect">
              <a:avLst/>
            </a:prstGeom>
            <a:noFill/>
            <a:ln w="9525">
              <a:noFill/>
              <a:miter lim="800000"/>
              <a:headEnd/>
              <a:tailEnd/>
            </a:ln>
          </p:spPr>
          <p:txBody>
            <a:bodyPr wrap="none">
              <a:spAutoFit/>
            </a:bodyPr>
            <a:lstStyle/>
            <a:p>
              <a:r>
                <a:rPr lang="en-US" altLang="ja-JP" sz="2400"/>
                <a:t>9</a:t>
              </a:r>
            </a:p>
          </p:txBody>
        </p:sp>
        <p:sp>
          <p:nvSpPr>
            <p:cNvPr id="302092" name="テキスト ボックス 11"/>
            <p:cNvSpPr txBox="1">
              <a:spLocks noChangeArrowheads="1"/>
            </p:cNvSpPr>
            <p:nvPr/>
          </p:nvSpPr>
          <p:spPr bwMode="auto">
            <a:xfrm>
              <a:off x="4093344" y="4077072"/>
              <a:ext cx="356188" cy="461665"/>
            </a:xfrm>
            <a:prstGeom prst="rect">
              <a:avLst/>
            </a:prstGeom>
            <a:noFill/>
            <a:ln w="9525">
              <a:noFill/>
              <a:miter lim="800000"/>
              <a:headEnd/>
              <a:tailEnd/>
            </a:ln>
          </p:spPr>
          <p:txBody>
            <a:bodyPr wrap="none">
              <a:spAutoFit/>
            </a:bodyPr>
            <a:lstStyle/>
            <a:p>
              <a:r>
                <a:rPr lang="en-US" altLang="ja-JP" sz="2400"/>
                <a:t>7</a:t>
              </a:r>
            </a:p>
          </p:txBody>
        </p:sp>
        <p:sp>
          <p:nvSpPr>
            <p:cNvPr id="302093" name="テキスト ボックス 12"/>
            <p:cNvSpPr txBox="1">
              <a:spLocks noChangeArrowheads="1"/>
            </p:cNvSpPr>
            <p:nvPr/>
          </p:nvSpPr>
          <p:spPr bwMode="auto">
            <a:xfrm>
              <a:off x="3923928" y="4653136"/>
              <a:ext cx="527709" cy="461665"/>
            </a:xfrm>
            <a:prstGeom prst="rect">
              <a:avLst/>
            </a:prstGeom>
            <a:noFill/>
            <a:ln w="9525">
              <a:noFill/>
              <a:miter lim="800000"/>
              <a:headEnd/>
              <a:tailEnd/>
            </a:ln>
          </p:spPr>
          <p:txBody>
            <a:bodyPr wrap="none">
              <a:spAutoFit/>
            </a:bodyPr>
            <a:lstStyle/>
            <a:p>
              <a:r>
                <a:rPr lang="en-US" altLang="ja-JP" sz="2400"/>
                <a:t>15</a:t>
              </a:r>
            </a:p>
          </p:txBody>
        </p:sp>
        <p:sp>
          <p:nvSpPr>
            <p:cNvPr id="302094" name="テキスト ボックス 13"/>
            <p:cNvSpPr txBox="1">
              <a:spLocks noChangeArrowheads="1"/>
            </p:cNvSpPr>
            <p:nvPr/>
          </p:nvSpPr>
          <p:spPr bwMode="auto">
            <a:xfrm>
              <a:off x="4143804" y="5631631"/>
              <a:ext cx="356188" cy="461665"/>
            </a:xfrm>
            <a:prstGeom prst="rect">
              <a:avLst/>
            </a:prstGeom>
            <a:noFill/>
            <a:ln w="9525">
              <a:noFill/>
              <a:miter lim="800000"/>
              <a:headEnd/>
              <a:tailEnd/>
            </a:ln>
          </p:spPr>
          <p:txBody>
            <a:bodyPr wrap="none">
              <a:spAutoFit/>
            </a:bodyPr>
            <a:lstStyle/>
            <a:p>
              <a:r>
                <a:rPr lang="en-US" altLang="ja-JP" sz="2400"/>
                <a:t>6</a:t>
              </a:r>
            </a:p>
          </p:txBody>
        </p:sp>
        <p:sp>
          <p:nvSpPr>
            <p:cNvPr id="302095" name="テキスト ボックス 14"/>
            <p:cNvSpPr txBox="1">
              <a:spLocks noChangeArrowheads="1"/>
            </p:cNvSpPr>
            <p:nvPr/>
          </p:nvSpPr>
          <p:spPr bwMode="auto">
            <a:xfrm>
              <a:off x="4910492" y="4907260"/>
              <a:ext cx="356188" cy="461665"/>
            </a:xfrm>
            <a:prstGeom prst="rect">
              <a:avLst/>
            </a:prstGeom>
            <a:noFill/>
            <a:ln w="9525">
              <a:noFill/>
              <a:miter lim="800000"/>
              <a:headEnd/>
              <a:tailEnd/>
            </a:ln>
          </p:spPr>
          <p:txBody>
            <a:bodyPr wrap="none">
              <a:spAutoFit/>
            </a:bodyPr>
            <a:lstStyle/>
            <a:p>
              <a:r>
                <a:rPr lang="en-US" altLang="ja-JP" sz="2400"/>
                <a:t>8</a:t>
              </a:r>
            </a:p>
          </p:txBody>
        </p:sp>
        <p:sp>
          <p:nvSpPr>
            <p:cNvPr id="302096" name="テキスト ボックス 15"/>
            <p:cNvSpPr txBox="1">
              <a:spLocks noChangeArrowheads="1"/>
            </p:cNvSpPr>
            <p:nvPr/>
          </p:nvSpPr>
          <p:spPr bwMode="auto">
            <a:xfrm>
              <a:off x="5511956" y="4623519"/>
              <a:ext cx="356188" cy="461665"/>
            </a:xfrm>
            <a:prstGeom prst="rect">
              <a:avLst/>
            </a:prstGeom>
            <a:noFill/>
            <a:ln w="9525">
              <a:noFill/>
              <a:miter lim="800000"/>
              <a:headEnd/>
              <a:tailEnd/>
            </a:ln>
          </p:spPr>
          <p:txBody>
            <a:bodyPr wrap="none">
              <a:spAutoFit/>
            </a:bodyPr>
            <a:lstStyle/>
            <a:p>
              <a:r>
                <a:rPr lang="en-US" altLang="ja-JP" sz="2400"/>
                <a:t>9</a:t>
              </a:r>
            </a:p>
          </p:txBody>
        </p:sp>
        <p:sp>
          <p:nvSpPr>
            <p:cNvPr id="302097" name="テキスト ボックス 16"/>
            <p:cNvSpPr txBox="1">
              <a:spLocks noChangeArrowheads="1"/>
            </p:cNvSpPr>
            <p:nvPr/>
          </p:nvSpPr>
          <p:spPr bwMode="auto">
            <a:xfrm>
              <a:off x="5292080" y="5631631"/>
              <a:ext cx="504882" cy="461665"/>
            </a:xfrm>
            <a:prstGeom prst="rect">
              <a:avLst/>
            </a:prstGeom>
            <a:noFill/>
            <a:ln w="9525">
              <a:noFill/>
              <a:miter lim="800000"/>
              <a:headEnd/>
              <a:tailEnd/>
            </a:ln>
          </p:spPr>
          <p:txBody>
            <a:bodyPr wrap="none">
              <a:spAutoFit/>
            </a:bodyPr>
            <a:lstStyle/>
            <a:p>
              <a:r>
                <a:rPr lang="en-US" altLang="ja-JP" sz="2400"/>
                <a:t>11</a:t>
              </a:r>
            </a:p>
          </p:txBody>
        </p:sp>
        <p:sp>
          <p:nvSpPr>
            <p:cNvPr id="302098" name="テキスト ボックス 17"/>
            <p:cNvSpPr txBox="1">
              <a:spLocks noChangeArrowheads="1"/>
            </p:cNvSpPr>
            <p:nvPr/>
          </p:nvSpPr>
          <p:spPr bwMode="auto">
            <a:xfrm>
              <a:off x="3711756" y="3615407"/>
              <a:ext cx="356188" cy="461665"/>
            </a:xfrm>
            <a:prstGeom prst="rect">
              <a:avLst/>
            </a:prstGeom>
            <a:noFill/>
            <a:ln w="9525">
              <a:noFill/>
              <a:miter lim="800000"/>
              <a:headEnd/>
              <a:tailEnd/>
            </a:ln>
          </p:spPr>
          <p:txBody>
            <a:bodyPr wrap="none">
              <a:spAutoFit/>
            </a:bodyPr>
            <a:lstStyle/>
            <a:p>
              <a:r>
                <a:rPr lang="en-US" altLang="ja-JP" sz="2400"/>
                <a:t>8</a:t>
              </a:r>
            </a:p>
          </p:txBody>
        </p:sp>
        <p:sp>
          <p:nvSpPr>
            <p:cNvPr id="302099" name="テキスト ボックス 18"/>
            <p:cNvSpPr txBox="1">
              <a:spLocks noChangeArrowheads="1"/>
            </p:cNvSpPr>
            <p:nvPr/>
          </p:nvSpPr>
          <p:spPr bwMode="auto">
            <a:xfrm>
              <a:off x="4572000" y="3573016"/>
              <a:ext cx="356188" cy="461665"/>
            </a:xfrm>
            <a:prstGeom prst="rect">
              <a:avLst/>
            </a:prstGeom>
            <a:noFill/>
            <a:ln w="9525">
              <a:noFill/>
              <a:miter lim="800000"/>
              <a:headEnd/>
              <a:tailEnd/>
            </a:ln>
          </p:spPr>
          <p:txBody>
            <a:bodyPr wrap="none">
              <a:spAutoFit/>
            </a:bodyPr>
            <a:lstStyle/>
            <a:p>
              <a:r>
                <a:rPr lang="en-US" altLang="ja-JP" sz="2400"/>
                <a:t>5</a:t>
              </a:r>
            </a:p>
          </p:txBody>
        </p:sp>
      </p:grpSp>
      <p:sp useBgFill="1">
        <p:nvSpPr>
          <p:cNvPr id="41" name="角丸四角形 40"/>
          <p:cNvSpPr/>
          <p:nvPr/>
        </p:nvSpPr>
        <p:spPr>
          <a:xfrm>
            <a:off x="1114425" y="2924175"/>
            <a:ext cx="144145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入力</a:t>
            </a:r>
            <a:endParaRPr lang="en-US" altLang="ja-JP" sz="24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advTm="1414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タイトル 1"/>
          <p:cNvSpPr>
            <a:spLocks noGrp="1"/>
          </p:cNvSpPr>
          <p:nvPr>
            <p:ph type="title"/>
          </p:nvPr>
        </p:nvSpPr>
        <p:spPr/>
        <p:txBody>
          <a:bodyPr/>
          <a:lstStyle/>
          <a:p>
            <a:pPr eaLnBrk="1" hangingPunct="1"/>
            <a:r>
              <a:rPr lang="ja-JP" altLang="en-US" dirty="0"/>
              <a:t>有限幾何学　第</a:t>
            </a:r>
            <a:r>
              <a:rPr lang="en-US" altLang="ja-JP" dirty="0"/>
              <a:t>7</a:t>
            </a:r>
            <a:r>
              <a:rPr lang="ja-JP" altLang="en-US" dirty="0"/>
              <a:t>回</a:t>
            </a:r>
          </a:p>
        </p:txBody>
      </p:sp>
      <p:sp>
        <p:nvSpPr>
          <p:cNvPr id="285699" name="コンテンツ プレースホルダ 2"/>
          <p:cNvSpPr>
            <a:spLocks noGrp="1"/>
          </p:cNvSpPr>
          <p:nvPr>
            <p:ph idx="1"/>
          </p:nvPr>
        </p:nvSpPr>
        <p:spPr/>
        <p:txBody>
          <a:bodyPr/>
          <a:lstStyle/>
          <a:p>
            <a:pPr marL="514350" indent="-514350" eaLnBrk="1" hangingPunct="1">
              <a:buClr>
                <a:schemeClr val="tx2"/>
              </a:buClr>
              <a:buFont typeface="Calibri" pitchFamily="34" charset="0"/>
              <a:buAutoNum type="arabicPeriod"/>
            </a:pPr>
            <a:r>
              <a:rPr lang="ja-JP" altLang="en-US"/>
              <a:t>木の性質と最小全域木</a:t>
            </a:r>
            <a:endParaRPr lang="en-US" altLang="ja-JP"/>
          </a:p>
          <a:p>
            <a:pPr marL="850900" lvl="1" indent="-457200" eaLnBrk="1" hangingPunct="1">
              <a:buFont typeface="Wingdings 2" pitchFamily="18" charset="2"/>
              <a:buNone/>
            </a:pPr>
            <a:endParaRPr lang="en-US" altLang="ja-JP"/>
          </a:p>
          <a:p>
            <a:pPr marL="850900" lvl="1" indent="-457200" eaLnBrk="1" hangingPunct="1">
              <a:buFont typeface="Calibri" pitchFamily="34" charset="0"/>
              <a:buAutoNum type="arabicPeriod"/>
            </a:pPr>
            <a:r>
              <a:rPr lang="ja-JP" altLang="en-US"/>
              <a:t>用語の説明</a:t>
            </a:r>
            <a:endParaRPr lang="en-US" altLang="ja-JP"/>
          </a:p>
          <a:p>
            <a:pPr marL="850900" lvl="1" indent="-457200" eaLnBrk="1" hangingPunct="1">
              <a:buFont typeface="Calibri" pitchFamily="34" charset="0"/>
              <a:buAutoNum type="arabicPeriod"/>
            </a:pPr>
            <a:r>
              <a:rPr lang="ja-JP" altLang="en-US"/>
              <a:t>木の性質</a:t>
            </a:r>
            <a:endParaRPr lang="en-US" altLang="ja-JP"/>
          </a:p>
          <a:p>
            <a:pPr marL="850900" lvl="1" indent="-457200" eaLnBrk="1" hangingPunct="1">
              <a:buFont typeface="Calibri" pitchFamily="34" charset="0"/>
              <a:buAutoNum type="arabicPeriod"/>
            </a:pPr>
            <a:r>
              <a:rPr lang="ja-JP" altLang="en-US"/>
              <a:t>最小全域木</a:t>
            </a:r>
            <a:endParaRPr lang="en-US" altLang="ja-JP"/>
          </a:p>
          <a:p>
            <a:pPr marL="850900" lvl="1" indent="-457200" eaLnBrk="1" hangingPunct="1">
              <a:buFont typeface="Calibri" pitchFamily="34" charset="0"/>
              <a:buAutoNum type="arabicPeriod"/>
            </a:pPr>
            <a:endParaRPr lang="en-US" altLang="ja-JP"/>
          </a:p>
        </p:txBody>
      </p:sp>
    </p:spTree>
  </p:cSld>
  <p:clrMapOvr>
    <a:masterClrMapping/>
  </p:clrMapOvr>
  <p:transition advTm="6256"/>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310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03110"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3111"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03112"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03113"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03114"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03115"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03116"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03117"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03118"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03119"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03120"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03121"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ＭＳ Ｐゴシック" charset="-128"/>
              </a:rPr>
              <a:t>              </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useBgFill="1">
        <p:nvSpPr>
          <p:cNvPr id="42" name="角丸四角形 41"/>
          <p:cNvSpPr/>
          <p:nvPr/>
        </p:nvSpPr>
        <p:spPr>
          <a:xfrm>
            <a:off x="1114425" y="2924175"/>
            <a:ext cx="144145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出力</a:t>
            </a:r>
            <a:endParaRPr lang="en-US" altLang="ja-JP" sz="2400" dirty="0">
              <a:solidFill>
                <a:schemeClr val="tx1"/>
              </a:solidFill>
            </a:endParaRPr>
          </a:p>
        </p:txBody>
      </p:sp>
    </p:spTree>
  </p:cSld>
  <p:clrMapOvr>
    <a:masterClrMapping/>
  </p:clrMapOvr>
  <p:transition advTm="14149"/>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41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1. T </a:t>
            </a:r>
            <a:r>
              <a:rPr lang="ja-JP" altLang="en-US" sz="2400" dirty="0">
                <a:latin typeface="Calibri" pitchFamily="34" charset="0"/>
                <a:ea typeface="+mn-ea"/>
              </a:rPr>
              <a:t>を</a:t>
            </a:r>
            <a:r>
              <a:rPr lang="en-US" altLang="ja-JP" sz="2400" dirty="0">
                <a:latin typeface="Calibri" pitchFamily="34" charset="0"/>
                <a:ea typeface="+mn-ea"/>
              </a:rPr>
              <a:t>G</a:t>
            </a:r>
            <a:r>
              <a:rPr lang="ja-JP" altLang="en-US" sz="2400" dirty="0">
                <a:latin typeface="Calibri" pitchFamily="34" charset="0"/>
                <a:ea typeface="+mn-ea"/>
              </a:rPr>
              <a:t>から全ての辺を除いたグラフとする．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E={e</a:t>
            </a:r>
            <a:r>
              <a:rPr lang="ja-JP" altLang="en-US" sz="2400" dirty="0">
                <a:latin typeface="Calibri" pitchFamily="34" charset="0"/>
                <a:ea typeface="+mn-ea"/>
              </a:rPr>
              <a:t>∈ </a:t>
            </a:r>
            <a:r>
              <a:rPr lang="en-US" altLang="ja-JP" sz="2400" dirty="0">
                <a:latin typeface="Calibri" pitchFamily="34" charset="0"/>
                <a:ea typeface="+mn-ea"/>
              </a:rPr>
              <a:t>E(G): e </a:t>
            </a:r>
            <a:r>
              <a:rPr lang="ja-JP" altLang="en-US" sz="2400" dirty="0">
                <a:latin typeface="Calibri" pitchFamily="34" charset="0"/>
                <a:ea typeface="+mn-ea"/>
              </a:rPr>
              <a:t>∉ </a:t>
            </a:r>
            <a:r>
              <a:rPr lang="en-US" altLang="ja-JP" sz="2400" dirty="0">
                <a:latin typeface="Calibri" pitchFamily="34" charset="0"/>
                <a:ea typeface="+mn-ea"/>
              </a:rPr>
              <a:t>E(T), </a:t>
            </a:r>
            <a:r>
              <a:rPr lang="en-US" altLang="ja-JP" sz="2400" dirty="0" err="1">
                <a:latin typeface="Calibri" pitchFamily="34" charset="0"/>
                <a:ea typeface="+mn-ea"/>
              </a:rPr>
              <a:t>T+e</a:t>
            </a:r>
            <a:r>
              <a:rPr lang="ja-JP" altLang="en-US" sz="2400" dirty="0" err="1">
                <a:latin typeface="Calibri" pitchFamily="34" charset="0"/>
                <a:ea typeface="+mn-ea"/>
              </a:rPr>
              <a:t>に閉</a:t>
            </a:r>
            <a:r>
              <a:rPr lang="ja-JP" altLang="en-US" sz="2400" dirty="0">
                <a:latin typeface="Calibri" pitchFamily="34" charset="0"/>
                <a:ea typeface="+mn-ea"/>
              </a:rPr>
              <a:t>路がない</a:t>
            </a:r>
            <a:r>
              <a:rPr lang="en-US" altLang="ja-JP" sz="2400" dirty="0">
                <a:latin typeface="Calibri" pitchFamily="34" charset="0"/>
                <a:ea typeface="+mn-ea"/>
              </a:rPr>
              <a:t>} </a:t>
            </a:r>
            <a:r>
              <a:rPr lang="ja-JP" altLang="en-US" sz="2400" dirty="0">
                <a:latin typeface="Calibri" pitchFamily="34" charset="0"/>
                <a:ea typeface="+mn-ea"/>
              </a:rPr>
              <a:t>とする．</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en-US" altLang="ja-JP" sz="2400" dirty="0" err="1">
                <a:latin typeface="Calibri" pitchFamily="34" charset="0"/>
                <a:ea typeface="+mn-ea"/>
              </a:rPr>
              <a:t>i</a:t>
            </a:r>
            <a:r>
              <a:rPr lang="en-US" altLang="ja-JP" sz="2400" dirty="0">
                <a:latin typeface="Calibri" pitchFamily="34" charset="0"/>
                <a:ea typeface="+mn-ea"/>
              </a:rPr>
              <a:t>) E </a:t>
            </a:r>
            <a:r>
              <a:rPr lang="ja-JP" altLang="en-US" sz="2400" dirty="0">
                <a:latin typeface="Calibri" pitchFamily="34" charset="0"/>
                <a:ea typeface="+mn-ea"/>
              </a:rPr>
              <a:t>≠ ∅ ならば，</a:t>
            </a:r>
            <a:r>
              <a:rPr lang="en-US" altLang="ja-JP" sz="2400" dirty="0">
                <a:latin typeface="Calibri" pitchFamily="34" charset="0"/>
                <a:ea typeface="+mn-ea"/>
              </a:rPr>
              <a:t>E</a:t>
            </a:r>
            <a:r>
              <a:rPr lang="ja-JP" altLang="en-US" sz="2400" dirty="0">
                <a:latin typeface="Calibri" pitchFamily="34" charset="0"/>
                <a:ea typeface="+mn-ea"/>
              </a:rPr>
              <a:t>の中から重みが最小の辺</a:t>
            </a:r>
            <a:r>
              <a:rPr lang="en-US" altLang="ja-JP" sz="2400" dirty="0">
                <a:latin typeface="Calibri" pitchFamily="34" charset="0"/>
                <a:ea typeface="+mn-ea"/>
              </a:rPr>
              <a:t>e</a:t>
            </a:r>
            <a:r>
              <a:rPr lang="ja-JP" altLang="en-US" sz="2400" dirty="0">
                <a:latin typeface="Calibri" pitchFamily="34" charset="0"/>
                <a:ea typeface="+mn-ea"/>
              </a:rPr>
              <a:t>を選び，</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T=</a:t>
            </a:r>
            <a:r>
              <a:rPr lang="en-US" altLang="ja-JP" sz="2400" dirty="0" err="1">
                <a:latin typeface="Calibri" pitchFamily="34" charset="0"/>
                <a:ea typeface="+mn-ea"/>
              </a:rPr>
              <a:t>T+e</a:t>
            </a:r>
            <a:r>
              <a:rPr lang="en-US" altLang="ja-JP" sz="2400" dirty="0">
                <a:latin typeface="Calibri" pitchFamily="34" charset="0"/>
                <a:ea typeface="+mn-ea"/>
              </a:rPr>
              <a:t> </a:t>
            </a:r>
            <a:r>
              <a:rPr lang="ja-JP" altLang="en-US" sz="2400" dirty="0">
                <a:latin typeface="Calibri" pitchFamily="34" charset="0"/>
                <a:ea typeface="+mn-ea"/>
              </a:rPr>
              <a:t>とし，再度 手順</a:t>
            </a:r>
            <a:r>
              <a:rPr lang="en-US" altLang="ja-JP" sz="2400" dirty="0">
                <a:latin typeface="Calibri" pitchFamily="34" charset="0"/>
                <a:ea typeface="+mn-ea"/>
              </a:rPr>
              <a:t>2</a:t>
            </a:r>
            <a:r>
              <a:rPr lang="ja-JP" altLang="en-US" sz="2400" dirty="0">
                <a:latin typeface="Calibri" pitchFamily="34" charset="0"/>
                <a:ea typeface="+mn-ea"/>
              </a:rPr>
              <a:t> を行う．</a:t>
            </a:r>
            <a:r>
              <a:rPr lang="en-US" altLang="ja-JP" sz="2400" dirty="0">
                <a:latin typeface="Calibri" pitchFamily="34" charset="0"/>
                <a:ea typeface="+mn-ea"/>
              </a:rPr>
              <a:t>                            </a:t>
            </a: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(ii) E = </a:t>
            </a:r>
            <a:r>
              <a:rPr lang="ja-JP" altLang="en-US" sz="2400" dirty="0">
                <a:latin typeface="Calibri" pitchFamily="34" charset="0"/>
                <a:ea typeface="ＭＳ Ｐゴシック" charset="-128"/>
              </a:rPr>
              <a:t>∅ ならば終了．</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spTree>
  </p:cSld>
  <p:clrMapOvr>
    <a:masterClrMapping/>
  </p:clrMapOvr>
  <p:transition advTm="14149"/>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515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05158" name="グループ化 6"/>
          <p:cNvGrpSpPr>
            <a:grpSpLocks/>
          </p:cNvGrpSpPr>
          <p:nvPr/>
        </p:nvGrpSpPr>
        <p:grpSpPr bwMode="auto">
          <a:xfrm>
            <a:off x="2411413" y="2565400"/>
            <a:ext cx="3898900" cy="2808288"/>
            <a:chOff x="2411760" y="3284984"/>
            <a:chExt cx="3898088" cy="2808312"/>
          </a:xfrm>
        </p:grpSpPr>
        <p:grpSp>
          <p:nvGrpSpPr>
            <p:cNvPr id="305159" name="グループ化 68"/>
            <p:cNvGrpSpPr>
              <a:grpSpLocks/>
            </p:cNvGrpSpPr>
            <p:nvPr/>
          </p:nvGrpSpPr>
          <p:grpSpPr bwMode="auto">
            <a:xfrm>
              <a:off x="2411753" y="3284992"/>
              <a:ext cx="3898082" cy="2520284"/>
              <a:chOff x="3396848" y="3429000"/>
              <a:chExt cx="2710344" cy="1752353"/>
            </a:xfrm>
          </p:grpSpPr>
          <p:sp>
            <p:nvSpPr>
              <p:cNvPr id="20" name="円/楕円 19"/>
              <p:cNvSpPr/>
              <p:nvPr/>
            </p:nvSpPr>
            <p:spPr bwMode="auto">
              <a:xfrm>
                <a:off x="4620703" y="3428994"/>
                <a:ext cx="167741"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p:nvPr/>
            </p:nvCxnSpPr>
            <p:spPr>
              <a:xfrm rot="16200000" flipH="1">
                <a:off x="3919307" y="4669113"/>
                <a:ext cx="768243" cy="14347"/>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bwMode="auto">
              <a:xfrm>
                <a:off x="3396853"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63"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85"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74" y="5014048"/>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85" y="4149775"/>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9" y="4149775"/>
                <a:ext cx="166638" cy="1677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1" name="直線コネクタ 30"/>
              <p:cNvCxnSpPr/>
              <p:nvPr/>
            </p:nvCxnSpPr>
            <p:spPr>
              <a:xfrm rot="16200000" flipH="1">
                <a:off x="4770705" y="4670769"/>
                <a:ext cx="768243" cy="1324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205" y="4299424"/>
                <a:ext cx="792527" cy="7802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62" y="5097937"/>
                <a:ext cx="747112"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8" y="4233664"/>
                <a:ext cx="746008" cy="110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9" y="5084692"/>
                <a:ext cx="746008"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905" y="5097937"/>
                <a:ext cx="746008" cy="110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259" y="4257474"/>
                <a:ext cx="816811" cy="744905"/>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2104" y="3728711"/>
                <a:ext cx="639099" cy="32665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428" y="3701123"/>
                <a:ext cx="647930" cy="390661"/>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9" y="4255740"/>
                <a:ext cx="800082" cy="782592"/>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5160" name="テキスト ボックス 8"/>
            <p:cNvSpPr txBox="1">
              <a:spLocks noChangeArrowheads="1"/>
            </p:cNvSpPr>
            <p:nvPr/>
          </p:nvSpPr>
          <p:spPr bwMode="auto">
            <a:xfrm>
              <a:off x="2847660" y="4653136"/>
              <a:ext cx="356188" cy="461665"/>
            </a:xfrm>
            <a:prstGeom prst="rect">
              <a:avLst/>
            </a:prstGeom>
            <a:noFill/>
            <a:ln w="9525">
              <a:noFill/>
              <a:miter lim="800000"/>
              <a:headEnd/>
              <a:tailEnd/>
            </a:ln>
          </p:spPr>
          <p:txBody>
            <a:bodyPr wrap="none">
              <a:spAutoFit/>
            </a:bodyPr>
            <a:lstStyle/>
            <a:p>
              <a:r>
                <a:rPr lang="en-US" altLang="ja-JP" sz="2400"/>
                <a:t>7</a:t>
              </a:r>
            </a:p>
          </p:txBody>
        </p:sp>
        <p:sp>
          <p:nvSpPr>
            <p:cNvPr id="305161" name="テキスト ボックス 9"/>
            <p:cNvSpPr txBox="1">
              <a:spLocks noChangeArrowheads="1"/>
            </p:cNvSpPr>
            <p:nvPr/>
          </p:nvSpPr>
          <p:spPr bwMode="auto">
            <a:xfrm>
              <a:off x="3000060" y="5631631"/>
              <a:ext cx="356188" cy="461665"/>
            </a:xfrm>
            <a:prstGeom prst="rect">
              <a:avLst/>
            </a:prstGeom>
            <a:noFill/>
            <a:ln w="9525">
              <a:noFill/>
              <a:miter lim="800000"/>
              <a:headEnd/>
              <a:tailEnd/>
            </a:ln>
          </p:spPr>
          <p:txBody>
            <a:bodyPr wrap="none">
              <a:spAutoFit/>
            </a:bodyPr>
            <a:lstStyle/>
            <a:p>
              <a:r>
                <a:rPr lang="en-US" altLang="ja-JP" sz="2400"/>
                <a:t>5</a:t>
              </a:r>
            </a:p>
          </p:txBody>
        </p:sp>
        <p:sp>
          <p:nvSpPr>
            <p:cNvPr id="305162" name="テキスト ボックス 10"/>
            <p:cNvSpPr txBox="1">
              <a:spLocks noChangeArrowheads="1"/>
            </p:cNvSpPr>
            <p:nvPr/>
          </p:nvSpPr>
          <p:spPr bwMode="auto">
            <a:xfrm>
              <a:off x="3423724" y="4911551"/>
              <a:ext cx="356188" cy="461665"/>
            </a:xfrm>
            <a:prstGeom prst="rect">
              <a:avLst/>
            </a:prstGeom>
            <a:noFill/>
            <a:ln w="9525">
              <a:noFill/>
              <a:miter lim="800000"/>
              <a:headEnd/>
              <a:tailEnd/>
            </a:ln>
          </p:spPr>
          <p:txBody>
            <a:bodyPr wrap="none">
              <a:spAutoFit/>
            </a:bodyPr>
            <a:lstStyle/>
            <a:p>
              <a:r>
                <a:rPr lang="en-US" altLang="ja-JP" sz="2400"/>
                <a:t>9</a:t>
              </a:r>
            </a:p>
          </p:txBody>
        </p:sp>
        <p:sp>
          <p:nvSpPr>
            <p:cNvPr id="305163" name="テキスト ボックス 11"/>
            <p:cNvSpPr txBox="1">
              <a:spLocks noChangeArrowheads="1"/>
            </p:cNvSpPr>
            <p:nvPr/>
          </p:nvSpPr>
          <p:spPr bwMode="auto">
            <a:xfrm>
              <a:off x="4093344" y="4077072"/>
              <a:ext cx="356188" cy="461665"/>
            </a:xfrm>
            <a:prstGeom prst="rect">
              <a:avLst/>
            </a:prstGeom>
            <a:noFill/>
            <a:ln w="9525">
              <a:noFill/>
              <a:miter lim="800000"/>
              <a:headEnd/>
              <a:tailEnd/>
            </a:ln>
          </p:spPr>
          <p:txBody>
            <a:bodyPr wrap="none">
              <a:spAutoFit/>
            </a:bodyPr>
            <a:lstStyle/>
            <a:p>
              <a:r>
                <a:rPr lang="en-US" altLang="ja-JP" sz="2400"/>
                <a:t>7</a:t>
              </a:r>
            </a:p>
          </p:txBody>
        </p:sp>
        <p:sp>
          <p:nvSpPr>
            <p:cNvPr id="305164" name="テキスト ボックス 12"/>
            <p:cNvSpPr txBox="1">
              <a:spLocks noChangeArrowheads="1"/>
            </p:cNvSpPr>
            <p:nvPr/>
          </p:nvSpPr>
          <p:spPr bwMode="auto">
            <a:xfrm>
              <a:off x="3923928" y="4653136"/>
              <a:ext cx="527709" cy="461665"/>
            </a:xfrm>
            <a:prstGeom prst="rect">
              <a:avLst/>
            </a:prstGeom>
            <a:noFill/>
            <a:ln w="9525">
              <a:noFill/>
              <a:miter lim="800000"/>
              <a:headEnd/>
              <a:tailEnd/>
            </a:ln>
          </p:spPr>
          <p:txBody>
            <a:bodyPr wrap="none">
              <a:spAutoFit/>
            </a:bodyPr>
            <a:lstStyle/>
            <a:p>
              <a:r>
                <a:rPr lang="en-US" altLang="ja-JP" sz="2400"/>
                <a:t>15</a:t>
              </a:r>
            </a:p>
          </p:txBody>
        </p:sp>
        <p:sp>
          <p:nvSpPr>
            <p:cNvPr id="305165" name="テキスト ボックス 13"/>
            <p:cNvSpPr txBox="1">
              <a:spLocks noChangeArrowheads="1"/>
            </p:cNvSpPr>
            <p:nvPr/>
          </p:nvSpPr>
          <p:spPr bwMode="auto">
            <a:xfrm>
              <a:off x="4143804" y="5631631"/>
              <a:ext cx="356188" cy="461665"/>
            </a:xfrm>
            <a:prstGeom prst="rect">
              <a:avLst/>
            </a:prstGeom>
            <a:noFill/>
            <a:ln w="9525">
              <a:noFill/>
              <a:miter lim="800000"/>
              <a:headEnd/>
              <a:tailEnd/>
            </a:ln>
          </p:spPr>
          <p:txBody>
            <a:bodyPr wrap="none">
              <a:spAutoFit/>
            </a:bodyPr>
            <a:lstStyle/>
            <a:p>
              <a:r>
                <a:rPr lang="en-US" altLang="ja-JP" sz="2400"/>
                <a:t>6</a:t>
              </a:r>
            </a:p>
          </p:txBody>
        </p:sp>
        <p:sp>
          <p:nvSpPr>
            <p:cNvPr id="305166" name="テキスト ボックス 14"/>
            <p:cNvSpPr txBox="1">
              <a:spLocks noChangeArrowheads="1"/>
            </p:cNvSpPr>
            <p:nvPr/>
          </p:nvSpPr>
          <p:spPr bwMode="auto">
            <a:xfrm>
              <a:off x="4910492" y="4907260"/>
              <a:ext cx="356188" cy="461665"/>
            </a:xfrm>
            <a:prstGeom prst="rect">
              <a:avLst/>
            </a:prstGeom>
            <a:noFill/>
            <a:ln w="9525">
              <a:noFill/>
              <a:miter lim="800000"/>
              <a:headEnd/>
              <a:tailEnd/>
            </a:ln>
          </p:spPr>
          <p:txBody>
            <a:bodyPr wrap="none">
              <a:spAutoFit/>
            </a:bodyPr>
            <a:lstStyle/>
            <a:p>
              <a:r>
                <a:rPr lang="en-US" altLang="ja-JP" sz="2400"/>
                <a:t>8</a:t>
              </a:r>
            </a:p>
          </p:txBody>
        </p:sp>
        <p:sp>
          <p:nvSpPr>
            <p:cNvPr id="305167" name="テキスト ボックス 15"/>
            <p:cNvSpPr txBox="1">
              <a:spLocks noChangeArrowheads="1"/>
            </p:cNvSpPr>
            <p:nvPr/>
          </p:nvSpPr>
          <p:spPr bwMode="auto">
            <a:xfrm>
              <a:off x="5511956" y="4623519"/>
              <a:ext cx="356188" cy="461665"/>
            </a:xfrm>
            <a:prstGeom prst="rect">
              <a:avLst/>
            </a:prstGeom>
            <a:noFill/>
            <a:ln w="9525">
              <a:noFill/>
              <a:miter lim="800000"/>
              <a:headEnd/>
              <a:tailEnd/>
            </a:ln>
          </p:spPr>
          <p:txBody>
            <a:bodyPr wrap="none">
              <a:spAutoFit/>
            </a:bodyPr>
            <a:lstStyle/>
            <a:p>
              <a:r>
                <a:rPr lang="en-US" altLang="ja-JP" sz="2400"/>
                <a:t>9</a:t>
              </a:r>
            </a:p>
          </p:txBody>
        </p:sp>
        <p:sp>
          <p:nvSpPr>
            <p:cNvPr id="305168" name="テキスト ボックス 16"/>
            <p:cNvSpPr txBox="1">
              <a:spLocks noChangeArrowheads="1"/>
            </p:cNvSpPr>
            <p:nvPr/>
          </p:nvSpPr>
          <p:spPr bwMode="auto">
            <a:xfrm>
              <a:off x="5292080" y="5631631"/>
              <a:ext cx="504882" cy="461665"/>
            </a:xfrm>
            <a:prstGeom prst="rect">
              <a:avLst/>
            </a:prstGeom>
            <a:noFill/>
            <a:ln w="9525">
              <a:noFill/>
              <a:miter lim="800000"/>
              <a:headEnd/>
              <a:tailEnd/>
            </a:ln>
          </p:spPr>
          <p:txBody>
            <a:bodyPr wrap="none">
              <a:spAutoFit/>
            </a:bodyPr>
            <a:lstStyle/>
            <a:p>
              <a:r>
                <a:rPr lang="en-US" altLang="ja-JP" sz="2400"/>
                <a:t>11</a:t>
              </a:r>
            </a:p>
          </p:txBody>
        </p:sp>
        <p:sp>
          <p:nvSpPr>
            <p:cNvPr id="305169" name="テキスト ボックス 17"/>
            <p:cNvSpPr txBox="1">
              <a:spLocks noChangeArrowheads="1"/>
            </p:cNvSpPr>
            <p:nvPr/>
          </p:nvSpPr>
          <p:spPr bwMode="auto">
            <a:xfrm>
              <a:off x="3711756" y="3615407"/>
              <a:ext cx="356188" cy="461665"/>
            </a:xfrm>
            <a:prstGeom prst="rect">
              <a:avLst/>
            </a:prstGeom>
            <a:noFill/>
            <a:ln w="9525">
              <a:noFill/>
              <a:miter lim="800000"/>
              <a:headEnd/>
              <a:tailEnd/>
            </a:ln>
          </p:spPr>
          <p:txBody>
            <a:bodyPr wrap="none">
              <a:spAutoFit/>
            </a:bodyPr>
            <a:lstStyle/>
            <a:p>
              <a:r>
                <a:rPr lang="en-US" altLang="ja-JP" sz="2400"/>
                <a:t>8</a:t>
              </a:r>
            </a:p>
          </p:txBody>
        </p:sp>
        <p:sp>
          <p:nvSpPr>
            <p:cNvPr id="305170" name="テキスト ボックス 18"/>
            <p:cNvSpPr txBox="1">
              <a:spLocks noChangeArrowheads="1"/>
            </p:cNvSpPr>
            <p:nvPr/>
          </p:nvSpPr>
          <p:spPr bwMode="auto">
            <a:xfrm>
              <a:off x="4572000" y="3573016"/>
              <a:ext cx="356188" cy="461665"/>
            </a:xfrm>
            <a:prstGeom prst="rect">
              <a:avLst/>
            </a:prstGeom>
            <a:noFill/>
            <a:ln w="9525">
              <a:noFill/>
              <a:miter lim="800000"/>
              <a:headEnd/>
              <a:tailEnd/>
            </a:ln>
          </p:spPr>
          <p:txBody>
            <a:bodyPr wrap="none">
              <a:spAutoFit/>
            </a:bodyPr>
            <a:lstStyle/>
            <a:p>
              <a:r>
                <a:rPr lang="en-US" altLang="ja-JP" sz="2400"/>
                <a:t>5</a:t>
              </a:r>
            </a:p>
          </p:txBody>
        </p:sp>
      </p:grpSp>
    </p:spTree>
  </p:cSld>
  <p:clrMapOvr>
    <a:masterClrMapping/>
  </p:clrMapOvr>
  <p:transition advTm="14149"/>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617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06182"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6183"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06184"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06185"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06186"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06187"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06188"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06189"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06190"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06191"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06192"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06193"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1</a:t>
            </a:r>
            <a:r>
              <a:rPr lang="ja-JP" altLang="en-US" sz="2400" dirty="0">
                <a:latin typeface="Calibri" pitchFamily="34" charset="0"/>
                <a:ea typeface="+mn-ea"/>
              </a:rPr>
              <a:t>：</a:t>
            </a:r>
            <a:r>
              <a:rPr lang="en-US" altLang="ja-JP" sz="2400" dirty="0">
                <a:latin typeface="Calibri" pitchFamily="34" charset="0"/>
                <a:ea typeface="+mn-ea"/>
              </a:rPr>
              <a:t>T </a:t>
            </a:r>
            <a:r>
              <a:rPr lang="ja-JP" altLang="en-US" sz="2400" dirty="0">
                <a:latin typeface="Calibri" pitchFamily="34" charset="0"/>
                <a:ea typeface="+mn-ea"/>
              </a:rPr>
              <a:t>を</a:t>
            </a:r>
            <a:r>
              <a:rPr lang="en-US" altLang="ja-JP" sz="2400" dirty="0">
                <a:latin typeface="Calibri" pitchFamily="34" charset="0"/>
                <a:ea typeface="+mn-ea"/>
              </a:rPr>
              <a:t>G</a:t>
            </a:r>
            <a:r>
              <a:rPr lang="ja-JP" altLang="en-US" sz="2400" dirty="0">
                <a:latin typeface="Calibri" pitchFamily="34" charset="0"/>
                <a:ea typeface="+mn-ea"/>
              </a:rPr>
              <a:t>から全ての辺を除いたグラフとする．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720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07206"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7207"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07208"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07209"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07210"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07211"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07212"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07213"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07214"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07215"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07216"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07217"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a:t>
            </a:r>
            <a:r>
              <a:rPr lang="en-US" altLang="ja-JP" sz="2400" dirty="0" err="1">
                <a:latin typeface="Calibri" pitchFamily="34" charset="0"/>
                <a:ea typeface="ＭＳ Ｐゴシック" charset="-128"/>
              </a:rPr>
              <a:t>i</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E(G): 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E(T), </a:t>
            </a:r>
            <a:r>
              <a:rPr lang="en-US" altLang="ja-JP" sz="2400" dirty="0" err="1">
                <a:latin typeface="Calibri" pitchFamily="34" charset="0"/>
                <a:ea typeface="ＭＳ Ｐゴシック" charset="-128"/>
              </a:rPr>
              <a:t>T+e</a:t>
            </a:r>
            <a:r>
              <a:rPr lang="ja-JP" altLang="en-US" sz="2400" dirty="0" err="1">
                <a:latin typeface="Calibri" pitchFamily="34" charset="0"/>
                <a:ea typeface="ＭＳ Ｐゴシック" charset="-128"/>
              </a:rPr>
              <a:t>に閉</a:t>
            </a:r>
            <a:r>
              <a:rPr lang="ja-JP" altLang="en-US" sz="2400" dirty="0">
                <a:latin typeface="Calibri" pitchFamily="34" charset="0"/>
                <a:ea typeface="ＭＳ Ｐゴシック" charset="-128"/>
              </a:rPr>
              <a:t>路がない</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 ならば，</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                  E</a:t>
            </a:r>
            <a:r>
              <a:rPr lang="ja-JP" altLang="en-US" sz="2400" dirty="0">
                <a:latin typeface="Calibri" pitchFamily="34" charset="0"/>
                <a:ea typeface="ＭＳ Ｐゴシック" charset="-128"/>
              </a:rPr>
              <a:t>の中から重みが最小の辺</a:t>
            </a:r>
            <a:r>
              <a:rPr lang="en-US" altLang="ja-JP" sz="2400" dirty="0">
                <a:latin typeface="Calibri" pitchFamily="34" charset="0"/>
                <a:ea typeface="ＭＳ Ｐゴシック" charset="-128"/>
              </a:rPr>
              <a:t>e</a:t>
            </a:r>
            <a:r>
              <a:rPr lang="ja-JP" altLang="en-US" sz="2400" dirty="0">
                <a:latin typeface="Calibri" pitchFamily="34" charset="0"/>
                <a:ea typeface="ＭＳ Ｐゴシック" charset="-128"/>
              </a:rPr>
              <a:t>を選び，</a:t>
            </a:r>
            <a:r>
              <a:rPr lang="en-US" altLang="ja-JP" sz="2400" dirty="0">
                <a:latin typeface="Calibri" pitchFamily="34" charset="0"/>
                <a:ea typeface="ＭＳ Ｐゴシック" charset="-128"/>
              </a:rPr>
              <a:t>T=</a:t>
            </a:r>
            <a:r>
              <a:rPr lang="en-US" altLang="ja-JP" sz="2400" dirty="0" err="1">
                <a:latin typeface="Calibri" pitchFamily="34" charset="0"/>
                <a:ea typeface="ＭＳ Ｐゴシック" charset="-128"/>
              </a:rPr>
              <a:t>T+e</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とする．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822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08230"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8231"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08232"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08233"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08234"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08235"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08236"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08237"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08238"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08239"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08240"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08241"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a:t>
            </a:r>
            <a:r>
              <a:rPr lang="en-US" altLang="ja-JP" sz="2400" dirty="0" err="1">
                <a:latin typeface="Calibri" pitchFamily="34" charset="0"/>
                <a:ea typeface="ＭＳ Ｐゴシック" charset="-128"/>
              </a:rPr>
              <a:t>i</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E(G): 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E(T), </a:t>
            </a:r>
            <a:r>
              <a:rPr lang="en-US" altLang="ja-JP" sz="2400" dirty="0" err="1">
                <a:latin typeface="Calibri" pitchFamily="34" charset="0"/>
                <a:ea typeface="ＭＳ Ｐゴシック" charset="-128"/>
              </a:rPr>
              <a:t>T+e</a:t>
            </a:r>
            <a:r>
              <a:rPr lang="ja-JP" altLang="en-US" sz="2400" dirty="0" err="1">
                <a:latin typeface="Calibri" pitchFamily="34" charset="0"/>
                <a:ea typeface="ＭＳ Ｐゴシック" charset="-128"/>
              </a:rPr>
              <a:t>に閉</a:t>
            </a:r>
            <a:r>
              <a:rPr lang="ja-JP" altLang="en-US" sz="2400" dirty="0">
                <a:latin typeface="Calibri" pitchFamily="34" charset="0"/>
                <a:ea typeface="ＭＳ Ｐゴシック" charset="-128"/>
              </a:rPr>
              <a:t>路がない</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 ならば，</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                  E</a:t>
            </a:r>
            <a:r>
              <a:rPr lang="ja-JP" altLang="en-US" sz="2400" dirty="0">
                <a:latin typeface="Calibri" pitchFamily="34" charset="0"/>
                <a:ea typeface="ＭＳ Ｐゴシック" charset="-128"/>
              </a:rPr>
              <a:t>の中から重みが最小の辺</a:t>
            </a:r>
            <a:r>
              <a:rPr lang="en-US" altLang="ja-JP" sz="2400" dirty="0">
                <a:latin typeface="Calibri" pitchFamily="34" charset="0"/>
                <a:ea typeface="ＭＳ Ｐゴシック" charset="-128"/>
              </a:rPr>
              <a:t>e</a:t>
            </a:r>
            <a:r>
              <a:rPr lang="ja-JP" altLang="en-US" sz="2400" dirty="0">
                <a:latin typeface="Calibri" pitchFamily="34" charset="0"/>
                <a:ea typeface="ＭＳ Ｐゴシック" charset="-128"/>
              </a:rPr>
              <a:t>を選び，</a:t>
            </a:r>
            <a:r>
              <a:rPr lang="en-US" altLang="ja-JP" sz="2400" dirty="0">
                <a:latin typeface="Calibri" pitchFamily="34" charset="0"/>
                <a:ea typeface="ＭＳ Ｐゴシック" charset="-128"/>
              </a:rPr>
              <a:t>T=</a:t>
            </a:r>
            <a:r>
              <a:rPr lang="en-US" altLang="ja-JP" sz="2400" dirty="0" err="1">
                <a:latin typeface="Calibri" pitchFamily="34" charset="0"/>
                <a:ea typeface="ＭＳ Ｐゴシック" charset="-128"/>
              </a:rPr>
              <a:t>T+e</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とする．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0925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09254"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9255"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09256"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09257"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09258"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09259"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09260"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09261"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09262"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09263"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09264"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09265"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a:t>
            </a:r>
            <a:r>
              <a:rPr lang="en-US" altLang="ja-JP" sz="2400" dirty="0" err="1">
                <a:latin typeface="Calibri" pitchFamily="34" charset="0"/>
                <a:ea typeface="ＭＳ Ｐゴシック" charset="-128"/>
              </a:rPr>
              <a:t>i</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E(G): 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E(T), </a:t>
            </a:r>
            <a:r>
              <a:rPr lang="en-US" altLang="ja-JP" sz="2400" dirty="0" err="1">
                <a:latin typeface="Calibri" pitchFamily="34" charset="0"/>
                <a:ea typeface="ＭＳ Ｐゴシック" charset="-128"/>
              </a:rPr>
              <a:t>T+e</a:t>
            </a:r>
            <a:r>
              <a:rPr lang="ja-JP" altLang="en-US" sz="2400" dirty="0" err="1">
                <a:latin typeface="Calibri" pitchFamily="34" charset="0"/>
                <a:ea typeface="ＭＳ Ｐゴシック" charset="-128"/>
              </a:rPr>
              <a:t>に閉</a:t>
            </a:r>
            <a:r>
              <a:rPr lang="ja-JP" altLang="en-US" sz="2400" dirty="0">
                <a:latin typeface="Calibri" pitchFamily="34" charset="0"/>
                <a:ea typeface="ＭＳ Ｐゴシック" charset="-128"/>
              </a:rPr>
              <a:t>路がない</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 ならば，</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                  E</a:t>
            </a:r>
            <a:r>
              <a:rPr lang="ja-JP" altLang="en-US" sz="2400" dirty="0">
                <a:latin typeface="Calibri" pitchFamily="34" charset="0"/>
                <a:ea typeface="ＭＳ Ｐゴシック" charset="-128"/>
              </a:rPr>
              <a:t>の中から重みが最小の辺</a:t>
            </a:r>
            <a:r>
              <a:rPr lang="en-US" altLang="ja-JP" sz="2400" dirty="0">
                <a:latin typeface="Calibri" pitchFamily="34" charset="0"/>
                <a:ea typeface="ＭＳ Ｐゴシック" charset="-128"/>
              </a:rPr>
              <a:t>e</a:t>
            </a:r>
            <a:r>
              <a:rPr lang="ja-JP" altLang="en-US" sz="2400" dirty="0">
                <a:latin typeface="Calibri" pitchFamily="34" charset="0"/>
                <a:ea typeface="ＭＳ Ｐゴシック" charset="-128"/>
              </a:rPr>
              <a:t>を選び，</a:t>
            </a:r>
            <a:r>
              <a:rPr lang="en-US" altLang="ja-JP" sz="2400" dirty="0">
                <a:latin typeface="Calibri" pitchFamily="34" charset="0"/>
                <a:ea typeface="ＭＳ Ｐゴシック" charset="-128"/>
              </a:rPr>
              <a:t>T=</a:t>
            </a:r>
            <a:r>
              <a:rPr lang="en-US" altLang="ja-JP" sz="2400" dirty="0" err="1">
                <a:latin typeface="Calibri" pitchFamily="34" charset="0"/>
                <a:ea typeface="ＭＳ Ｐゴシック" charset="-128"/>
              </a:rPr>
              <a:t>T+e</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027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10278"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0279"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10280"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10281"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10282"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10283"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10284"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10285"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10286"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10287"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10288"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10289"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a:t>
            </a:r>
            <a:r>
              <a:rPr lang="en-US" altLang="ja-JP" sz="2400" dirty="0" err="1">
                <a:latin typeface="Calibri" pitchFamily="34" charset="0"/>
                <a:ea typeface="ＭＳ Ｐゴシック" charset="-128"/>
              </a:rPr>
              <a:t>i</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E(G): 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E(T), </a:t>
            </a:r>
            <a:r>
              <a:rPr lang="en-US" altLang="ja-JP" sz="2400" dirty="0" err="1">
                <a:latin typeface="Calibri" pitchFamily="34" charset="0"/>
                <a:ea typeface="ＭＳ Ｐゴシック" charset="-128"/>
              </a:rPr>
              <a:t>T+e</a:t>
            </a:r>
            <a:r>
              <a:rPr lang="ja-JP" altLang="en-US" sz="2400" dirty="0" err="1">
                <a:latin typeface="Calibri" pitchFamily="34" charset="0"/>
                <a:ea typeface="ＭＳ Ｐゴシック" charset="-128"/>
              </a:rPr>
              <a:t>に閉</a:t>
            </a:r>
            <a:r>
              <a:rPr lang="ja-JP" altLang="en-US" sz="2400" dirty="0">
                <a:latin typeface="Calibri" pitchFamily="34" charset="0"/>
                <a:ea typeface="ＭＳ Ｐゴシック" charset="-128"/>
              </a:rPr>
              <a:t>路がない</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 ならば，</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                  E</a:t>
            </a:r>
            <a:r>
              <a:rPr lang="ja-JP" altLang="en-US" sz="2400" dirty="0">
                <a:latin typeface="Calibri" pitchFamily="34" charset="0"/>
                <a:ea typeface="ＭＳ Ｐゴシック" charset="-128"/>
              </a:rPr>
              <a:t>の中から重みが最小の辺</a:t>
            </a:r>
            <a:r>
              <a:rPr lang="en-US" altLang="ja-JP" sz="2400" dirty="0">
                <a:latin typeface="Calibri" pitchFamily="34" charset="0"/>
                <a:ea typeface="ＭＳ Ｐゴシック" charset="-128"/>
              </a:rPr>
              <a:t>e</a:t>
            </a:r>
            <a:r>
              <a:rPr lang="ja-JP" altLang="en-US" sz="2400" dirty="0">
                <a:latin typeface="Calibri" pitchFamily="34" charset="0"/>
                <a:ea typeface="ＭＳ Ｐゴシック" charset="-128"/>
              </a:rPr>
              <a:t>を選び，</a:t>
            </a:r>
            <a:r>
              <a:rPr lang="en-US" altLang="ja-JP" sz="2400" dirty="0">
                <a:latin typeface="Calibri" pitchFamily="34" charset="0"/>
                <a:ea typeface="ＭＳ Ｐゴシック" charset="-128"/>
              </a:rPr>
              <a:t>T=</a:t>
            </a:r>
            <a:r>
              <a:rPr lang="en-US" altLang="ja-JP" sz="2400" dirty="0" err="1">
                <a:latin typeface="Calibri" pitchFamily="34" charset="0"/>
                <a:ea typeface="ＭＳ Ｐゴシック" charset="-128"/>
              </a:rPr>
              <a:t>T+e</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129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11302"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1303"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11304"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11305"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11306"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11307"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11308"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11309"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11310"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11311"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11312"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11313"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a:t>
            </a:r>
            <a:r>
              <a:rPr lang="en-US" altLang="ja-JP" sz="2400" dirty="0" err="1">
                <a:latin typeface="Calibri" pitchFamily="34" charset="0"/>
                <a:ea typeface="ＭＳ Ｐゴシック" charset="-128"/>
              </a:rPr>
              <a:t>i</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E(G): 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E(T), </a:t>
            </a:r>
            <a:r>
              <a:rPr lang="en-US" altLang="ja-JP" sz="2400" dirty="0" err="1">
                <a:latin typeface="Calibri" pitchFamily="34" charset="0"/>
                <a:ea typeface="ＭＳ Ｐゴシック" charset="-128"/>
              </a:rPr>
              <a:t>T+e</a:t>
            </a:r>
            <a:r>
              <a:rPr lang="ja-JP" altLang="en-US" sz="2400" dirty="0" err="1">
                <a:latin typeface="Calibri" pitchFamily="34" charset="0"/>
                <a:ea typeface="ＭＳ Ｐゴシック" charset="-128"/>
              </a:rPr>
              <a:t>に閉</a:t>
            </a:r>
            <a:r>
              <a:rPr lang="ja-JP" altLang="en-US" sz="2400" dirty="0">
                <a:latin typeface="Calibri" pitchFamily="34" charset="0"/>
                <a:ea typeface="ＭＳ Ｐゴシック" charset="-128"/>
              </a:rPr>
              <a:t>路がない</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 ならば，</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                  E</a:t>
            </a:r>
            <a:r>
              <a:rPr lang="ja-JP" altLang="en-US" sz="2400" dirty="0">
                <a:latin typeface="Calibri" pitchFamily="34" charset="0"/>
                <a:ea typeface="ＭＳ Ｐゴシック" charset="-128"/>
              </a:rPr>
              <a:t>の中から重みが最小の辺</a:t>
            </a:r>
            <a:r>
              <a:rPr lang="en-US" altLang="ja-JP" sz="2400" dirty="0">
                <a:latin typeface="Calibri" pitchFamily="34" charset="0"/>
                <a:ea typeface="ＭＳ Ｐゴシック" charset="-128"/>
              </a:rPr>
              <a:t>e</a:t>
            </a:r>
            <a:r>
              <a:rPr lang="ja-JP" altLang="en-US" sz="2400" dirty="0">
                <a:latin typeface="Calibri" pitchFamily="34" charset="0"/>
                <a:ea typeface="ＭＳ Ｐゴシック" charset="-128"/>
              </a:rPr>
              <a:t>を選び，</a:t>
            </a:r>
            <a:r>
              <a:rPr lang="en-US" altLang="ja-JP" sz="2400" dirty="0">
                <a:latin typeface="Calibri" pitchFamily="34" charset="0"/>
                <a:ea typeface="ＭＳ Ｐゴシック" charset="-128"/>
              </a:rPr>
              <a:t>T=</a:t>
            </a:r>
            <a:r>
              <a:rPr lang="en-US" altLang="ja-JP" sz="2400" dirty="0" err="1">
                <a:latin typeface="Calibri" pitchFamily="34" charset="0"/>
                <a:ea typeface="ＭＳ Ｐゴシック" charset="-128"/>
              </a:rPr>
              <a:t>T+e</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2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12322"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232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12326" name="グループ化 68"/>
          <p:cNvGrpSpPr>
            <a:grpSpLocks/>
          </p:cNvGrpSpPr>
          <p:nvPr/>
        </p:nvGrpSpPr>
        <p:grpSpPr bwMode="auto">
          <a:xfrm>
            <a:off x="2411413" y="2565400"/>
            <a:ext cx="3898900" cy="2519363"/>
            <a:chOff x="3396848" y="3429000"/>
            <a:chExt cx="2710344" cy="1752353"/>
          </a:xfrm>
        </p:grpSpPr>
        <p:cxnSp>
          <p:nvCxnSpPr>
            <p:cNvPr id="31" name="直線コネクタ 30"/>
            <p:cNvCxnSpPr/>
            <p:nvPr/>
          </p:nvCxnSpPr>
          <p:spPr>
            <a:xfrm rot="16200000" flipH="1">
              <a:off x="4771113" y="4670668"/>
              <a:ext cx="767413" cy="13243"/>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3"/>
            </p:cNvCxnSpPr>
            <p:nvPr/>
          </p:nvCxnSpPr>
          <p:spPr>
            <a:xfrm rot="5400000">
              <a:off x="4291056" y="4298775"/>
              <a:ext cx="792810" cy="78021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2"/>
            </p:cNvCxnSpPr>
            <p:nvPr/>
          </p:nvCxnSpPr>
          <p:spPr>
            <a:xfrm rot="10800000" flipV="1">
              <a:off x="4329356" y="5097434"/>
              <a:ext cx="747111"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0800000" flipV="1">
              <a:off x="5240897" y="5097434"/>
              <a:ext cx="746007" cy="110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endCxn id="23" idx="1"/>
            </p:cNvCxnSpPr>
            <p:nvPr/>
          </p:nvCxnSpPr>
          <p:spPr>
            <a:xfrm>
              <a:off x="5164752" y="4254936"/>
              <a:ext cx="800081" cy="78287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0" flipV="1">
              <a:off x="4355842" y="4233956"/>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3"/>
            </p:cNvCxnSpPr>
            <p:nvPr/>
          </p:nvCxnSpPr>
          <p:spPr>
            <a:xfrm rot="5400000">
              <a:off x="4161983" y="3728882"/>
              <a:ext cx="639327" cy="326654"/>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0" idx="5"/>
            </p:cNvCxnSpPr>
            <p:nvPr/>
          </p:nvCxnSpPr>
          <p:spPr>
            <a:xfrm rot="16200000" flipH="1">
              <a:off x="4634305" y="3701295"/>
              <a:ext cx="648161" cy="39066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3919164" y="4668460"/>
              <a:ext cx="768518" cy="14347"/>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10800000" flipV="1">
              <a:off x="3538104" y="5084184"/>
              <a:ext cx="746007" cy="11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2" idx="7"/>
            </p:cNvCxnSpPr>
            <p:nvPr/>
          </p:nvCxnSpPr>
          <p:spPr>
            <a:xfrm rot="5400000">
              <a:off x="3503108" y="4256805"/>
              <a:ext cx="817102" cy="74490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bwMode="auto">
            <a:xfrm>
              <a:off x="4620696" y="3429000"/>
              <a:ext cx="167741"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3396848"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940554"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212379" y="5013516"/>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5076467" y="5013516"/>
              <a:ext cx="166637"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4212379"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5053292" y="4148933"/>
              <a:ext cx="166638" cy="1678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2327" name="テキスト ボックス 8"/>
          <p:cNvSpPr txBox="1">
            <a:spLocks noChangeArrowheads="1"/>
          </p:cNvSpPr>
          <p:nvPr/>
        </p:nvSpPr>
        <p:spPr bwMode="auto">
          <a:xfrm>
            <a:off x="2847975" y="3933825"/>
            <a:ext cx="355600" cy="460375"/>
          </a:xfrm>
          <a:prstGeom prst="rect">
            <a:avLst/>
          </a:prstGeom>
          <a:noFill/>
          <a:ln w="9525">
            <a:noFill/>
            <a:miter lim="800000"/>
            <a:headEnd/>
            <a:tailEnd/>
          </a:ln>
        </p:spPr>
        <p:txBody>
          <a:bodyPr wrap="none">
            <a:spAutoFit/>
          </a:bodyPr>
          <a:lstStyle/>
          <a:p>
            <a:r>
              <a:rPr lang="en-US" altLang="ja-JP" sz="2400"/>
              <a:t>7</a:t>
            </a:r>
          </a:p>
        </p:txBody>
      </p:sp>
      <p:sp>
        <p:nvSpPr>
          <p:cNvPr id="312328" name="テキスト ボックス 9"/>
          <p:cNvSpPr txBox="1">
            <a:spLocks noChangeArrowheads="1"/>
          </p:cNvSpPr>
          <p:nvPr/>
        </p:nvSpPr>
        <p:spPr bwMode="auto">
          <a:xfrm>
            <a:off x="3000375" y="4911725"/>
            <a:ext cx="355600" cy="461963"/>
          </a:xfrm>
          <a:prstGeom prst="rect">
            <a:avLst/>
          </a:prstGeom>
          <a:noFill/>
          <a:ln w="9525">
            <a:noFill/>
            <a:miter lim="800000"/>
            <a:headEnd/>
            <a:tailEnd/>
          </a:ln>
        </p:spPr>
        <p:txBody>
          <a:bodyPr wrap="none">
            <a:spAutoFit/>
          </a:bodyPr>
          <a:lstStyle/>
          <a:p>
            <a:r>
              <a:rPr lang="en-US" altLang="ja-JP" sz="2400"/>
              <a:t>5</a:t>
            </a:r>
          </a:p>
        </p:txBody>
      </p:sp>
      <p:sp>
        <p:nvSpPr>
          <p:cNvPr id="312329" name="テキスト ボックス 10"/>
          <p:cNvSpPr txBox="1">
            <a:spLocks noChangeArrowheads="1"/>
          </p:cNvSpPr>
          <p:nvPr/>
        </p:nvSpPr>
        <p:spPr bwMode="auto">
          <a:xfrm>
            <a:off x="3424238" y="4191000"/>
            <a:ext cx="355600" cy="461963"/>
          </a:xfrm>
          <a:prstGeom prst="rect">
            <a:avLst/>
          </a:prstGeom>
          <a:noFill/>
          <a:ln w="9525">
            <a:noFill/>
            <a:miter lim="800000"/>
            <a:headEnd/>
            <a:tailEnd/>
          </a:ln>
        </p:spPr>
        <p:txBody>
          <a:bodyPr wrap="none">
            <a:spAutoFit/>
          </a:bodyPr>
          <a:lstStyle/>
          <a:p>
            <a:r>
              <a:rPr lang="en-US" altLang="ja-JP" sz="2400"/>
              <a:t>9</a:t>
            </a:r>
          </a:p>
        </p:txBody>
      </p:sp>
      <p:sp>
        <p:nvSpPr>
          <p:cNvPr id="312330" name="テキスト ボックス 11"/>
          <p:cNvSpPr txBox="1">
            <a:spLocks noChangeArrowheads="1"/>
          </p:cNvSpPr>
          <p:nvPr/>
        </p:nvSpPr>
        <p:spPr bwMode="auto">
          <a:xfrm>
            <a:off x="4092575" y="3357563"/>
            <a:ext cx="357188" cy="460375"/>
          </a:xfrm>
          <a:prstGeom prst="rect">
            <a:avLst/>
          </a:prstGeom>
          <a:noFill/>
          <a:ln w="9525">
            <a:noFill/>
            <a:miter lim="800000"/>
            <a:headEnd/>
            <a:tailEnd/>
          </a:ln>
        </p:spPr>
        <p:txBody>
          <a:bodyPr wrap="none">
            <a:spAutoFit/>
          </a:bodyPr>
          <a:lstStyle/>
          <a:p>
            <a:r>
              <a:rPr lang="en-US" altLang="ja-JP" sz="2400"/>
              <a:t>7</a:t>
            </a:r>
          </a:p>
        </p:txBody>
      </p:sp>
      <p:sp>
        <p:nvSpPr>
          <p:cNvPr id="312331" name="テキスト ボックス 12"/>
          <p:cNvSpPr txBox="1">
            <a:spLocks noChangeArrowheads="1"/>
          </p:cNvSpPr>
          <p:nvPr/>
        </p:nvSpPr>
        <p:spPr bwMode="auto">
          <a:xfrm>
            <a:off x="3924300" y="3933825"/>
            <a:ext cx="527050" cy="460375"/>
          </a:xfrm>
          <a:prstGeom prst="rect">
            <a:avLst/>
          </a:prstGeom>
          <a:noFill/>
          <a:ln w="9525">
            <a:noFill/>
            <a:miter lim="800000"/>
            <a:headEnd/>
            <a:tailEnd/>
          </a:ln>
        </p:spPr>
        <p:txBody>
          <a:bodyPr wrap="none">
            <a:spAutoFit/>
          </a:bodyPr>
          <a:lstStyle/>
          <a:p>
            <a:r>
              <a:rPr lang="en-US" altLang="ja-JP" sz="2400"/>
              <a:t>15</a:t>
            </a:r>
          </a:p>
        </p:txBody>
      </p:sp>
      <p:sp>
        <p:nvSpPr>
          <p:cNvPr id="312332" name="テキスト ボックス 13"/>
          <p:cNvSpPr txBox="1">
            <a:spLocks noChangeArrowheads="1"/>
          </p:cNvSpPr>
          <p:nvPr/>
        </p:nvSpPr>
        <p:spPr bwMode="auto">
          <a:xfrm>
            <a:off x="4143375" y="4911725"/>
            <a:ext cx="357188" cy="461963"/>
          </a:xfrm>
          <a:prstGeom prst="rect">
            <a:avLst/>
          </a:prstGeom>
          <a:noFill/>
          <a:ln w="9525">
            <a:noFill/>
            <a:miter lim="800000"/>
            <a:headEnd/>
            <a:tailEnd/>
          </a:ln>
        </p:spPr>
        <p:txBody>
          <a:bodyPr wrap="none">
            <a:spAutoFit/>
          </a:bodyPr>
          <a:lstStyle/>
          <a:p>
            <a:r>
              <a:rPr lang="en-US" altLang="ja-JP" sz="2400"/>
              <a:t>6</a:t>
            </a:r>
          </a:p>
        </p:txBody>
      </p:sp>
      <p:sp>
        <p:nvSpPr>
          <p:cNvPr id="312333" name="テキスト ボックス 14"/>
          <p:cNvSpPr txBox="1">
            <a:spLocks noChangeArrowheads="1"/>
          </p:cNvSpPr>
          <p:nvPr/>
        </p:nvSpPr>
        <p:spPr bwMode="auto">
          <a:xfrm>
            <a:off x="4910138" y="4187825"/>
            <a:ext cx="357187" cy="460375"/>
          </a:xfrm>
          <a:prstGeom prst="rect">
            <a:avLst/>
          </a:prstGeom>
          <a:noFill/>
          <a:ln w="9525">
            <a:noFill/>
            <a:miter lim="800000"/>
            <a:headEnd/>
            <a:tailEnd/>
          </a:ln>
        </p:spPr>
        <p:txBody>
          <a:bodyPr wrap="none">
            <a:spAutoFit/>
          </a:bodyPr>
          <a:lstStyle/>
          <a:p>
            <a:r>
              <a:rPr lang="en-US" altLang="ja-JP" sz="2400"/>
              <a:t>8</a:t>
            </a:r>
          </a:p>
        </p:txBody>
      </p:sp>
      <p:sp>
        <p:nvSpPr>
          <p:cNvPr id="312334" name="テキスト ボックス 15"/>
          <p:cNvSpPr txBox="1">
            <a:spLocks noChangeArrowheads="1"/>
          </p:cNvSpPr>
          <p:nvPr/>
        </p:nvSpPr>
        <p:spPr bwMode="auto">
          <a:xfrm>
            <a:off x="5511800" y="3903663"/>
            <a:ext cx="355600" cy="461962"/>
          </a:xfrm>
          <a:prstGeom prst="rect">
            <a:avLst/>
          </a:prstGeom>
          <a:noFill/>
          <a:ln w="9525">
            <a:noFill/>
            <a:miter lim="800000"/>
            <a:headEnd/>
            <a:tailEnd/>
          </a:ln>
        </p:spPr>
        <p:txBody>
          <a:bodyPr wrap="none">
            <a:spAutoFit/>
          </a:bodyPr>
          <a:lstStyle/>
          <a:p>
            <a:r>
              <a:rPr lang="en-US" altLang="ja-JP" sz="2400"/>
              <a:t>9</a:t>
            </a:r>
          </a:p>
        </p:txBody>
      </p:sp>
      <p:sp>
        <p:nvSpPr>
          <p:cNvPr id="312335" name="テキスト ボックス 16"/>
          <p:cNvSpPr txBox="1">
            <a:spLocks noChangeArrowheads="1"/>
          </p:cNvSpPr>
          <p:nvPr/>
        </p:nvSpPr>
        <p:spPr bwMode="auto">
          <a:xfrm>
            <a:off x="5292725" y="4911725"/>
            <a:ext cx="504825" cy="461963"/>
          </a:xfrm>
          <a:prstGeom prst="rect">
            <a:avLst/>
          </a:prstGeom>
          <a:noFill/>
          <a:ln w="9525">
            <a:noFill/>
            <a:miter lim="800000"/>
            <a:headEnd/>
            <a:tailEnd/>
          </a:ln>
        </p:spPr>
        <p:txBody>
          <a:bodyPr wrap="none">
            <a:spAutoFit/>
          </a:bodyPr>
          <a:lstStyle/>
          <a:p>
            <a:r>
              <a:rPr lang="en-US" altLang="ja-JP" sz="2400"/>
              <a:t>11</a:t>
            </a:r>
          </a:p>
        </p:txBody>
      </p:sp>
      <p:sp>
        <p:nvSpPr>
          <p:cNvPr id="312336" name="テキスト ボックス 17"/>
          <p:cNvSpPr txBox="1">
            <a:spLocks noChangeArrowheads="1"/>
          </p:cNvSpPr>
          <p:nvPr/>
        </p:nvSpPr>
        <p:spPr bwMode="auto">
          <a:xfrm>
            <a:off x="3711575" y="2895600"/>
            <a:ext cx="355600" cy="461963"/>
          </a:xfrm>
          <a:prstGeom prst="rect">
            <a:avLst/>
          </a:prstGeom>
          <a:noFill/>
          <a:ln w="9525">
            <a:noFill/>
            <a:miter lim="800000"/>
            <a:headEnd/>
            <a:tailEnd/>
          </a:ln>
        </p:spPr>
        <p:txBody>
          <a:bodyPr wrap="none">
            <a:spAutoFit/>
          </a:bodyPr>
          <a:lstStyle/>
          <a:p>
            <a:r>
              <a:rPr lang="en-US" altLang="ja-JP" sz="2400"/>
              <a:t>8</a:t>
            </a:r>
          </a:p>
        </p:txBody>
      </p:sp>
      <p:sp>
        <p:nvSpPr>
          <p:cNvPr id="312337" name="テキスト ボックス 18"/>
          <p:cNvSpPr txBox="1">
            <a:spLocks noChangeArrowheads="1"/>
          </p:cNvSpPr>
          <p:nvPr/>
        </p:nvSpPr>
        <p:spPr bwMode="auto">
          <a:xfrm>
            <a:off x="4572000" y="2852738"/>
            <a:ext cx="355600" cy="461962"/>
          </a:xfrm>
          <a:prstGeom prst="rect">
            <a:avLst/>
          </a:prstGeom>
          <a:noFill/>
          <a:ln w="9525">
            <a:noFill/>
            <a:miter lim="800000"/>
            <a:headEnd/>
            <a:tailEnd/>
          </a:ln>
        </p:spPr>
        <p:txBody>
          <a:bodyPr wrap="none">
            <a:spAutoFit/>
          </a:bodyPr>
          <a:lstStyle/>
          <a:p>
            <a:r>
              <a:rPr lang="en-US" altLang="ja-JP" sz="2400"/>
              <a:t>5</a:t>
            </a:r>
          </a:p>
        </p:txBody>
      </p:sp>
      <p:sp>
        <p:nvSpPr>
          <p:cNvPr id="41"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(ii)</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E(G): e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E(T), </a:t>
            </a:r>
            <a:r>
              <a:rPr lang="en-US" altLang="ja-JP" sz="2400" dirty="0" err="1">
                <a:latin typeface="Calibri" pitchFamily="34" charset="0"/>
                <a:ea typeface="ＭＳ Ｐゴシック" charset="-128"/>
              </a:rPr>
              <a:t>T+e</a:t>
            </a:r>
            <a:r>
              <a:rPr lang="ja-JP" altLang="en-US" sz="2400" dirty="0" err="1">
                <a:latin typeface="Calibri" pitchFamily="34" charset="0"/>
                <a:ea typeface="ＭＳ Ｐゴシック" charset="-128"/>
              </a:rPr>
              <a:t>に閉</a:t>
            </a:r>
            <a:r>
              <a:rPr lang="ja-JP" altLang="en-US" sz="2400" dirty="0">
                <a:latin typeface="Calibri" pitchFamily="34" charset="0"/>
                <a:ea typeface="ＭＳ Ｐゴシック" charset="-128"/>
              </a:rPr>
              <a:t>路がない</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 ならば終了．</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              </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overrideClrMapping bg1="lt1" tx1="dk1" bg2="lt2" tx2="dk2" accent1="accent1" accent2="accent2" accent3="accent3" accent4="accent4" accent5="accent5" accent6="accent6" hlink="hlink" folHlink="folHlink"/>
  </p:clrMapOvr>
  <p:transition advTm="14149"/>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正方形/長方形 94"/>
          <p:cNvSpPr/>
          <p:nvPr/>
        </p:nvSpPr>
        <p:spPr>
          <a:xfrm>
            <a:off x="3182640" y="3717032"/>
            <a:ext cx="2808312" cy="2895347"/>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森：閉路を含まないグラフ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木：閉路を含まない連結グラフ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全域木：あるグラフの全域グラフで木であるもの</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森　　　　　　　　　　　　　 木　　　　　　　　　         全域木</a:t>
            </a:r>
            <a:endParaRPr lang="en-US" altLang="ja-JP" sz="2400" dirty="0">
              <a:latin typeface="Calibri" pitchFamily="34" charset="0"/>
              <a:ea typeface="+mn-ea"/>
            </a:endParaRPr>
          </a:p>
        </p:txBody>
      </p:sp>
      <p:sp>
        <p:nvSpPr>
          <p:cNvPr id="286722" name="タイトル 1"/>
          <p:cNvSpPr>
            <a:spLocks noGrp="1"/>
          </p:cNvSpPr>
          <p:nvPr>
            <p:ph type="title"/>
          </p:nvPr>
        </p:nvSpPr>
        <p:spPr/>
        <p:txBody>
          <a:bodyPr/>
          <a:lstStyle/>
          <a:p>
            <a:pPr eaLnBrk="1" hangingPunct="1"/>
            <a:r>
              <a:rPr lang="en-US" altLang="ja-JP"/>
              <a:t>1.1</a:t>
            </a:r>
            <a:r>
              <a:rPr lang="ja-JP" altLang="en-US"/>
              <a:t>　用語の説明</a:t>
            </a:r>
          </a:p>
        </p:txBody>
      </p:sp>
      <p:sp>
        <p:nvSpPr>
          <p:cNvPr id="286723" name="コンテンツ プレースホルダー 2"/>
          <p:cNvSpPr>
            <a:spLocks noGrp="1"/>
          </p:cNvSpPr>
          <p:nvPr>
            <p:ph idx="1"/>
          </p:nvPr>
        </p:nvSpPr>
        <p:spPr/>
        <p:txBody>
          <a:bodyPr/>
          <a:lstStyle/>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p:txBody>
      </p:sp>
      <p:grpSp>
        <p:nvGrpSpPr>
          <p:cNvPr id="286725" name="グループ化 32"/>
          <p:cNvGrpSpPr>
            <a:grpSpLocks/>
          </p:cNvGrpSpPr>
          <p:nvPr/>
        </p:nvGrpSpPr>
        <p:grpSpPr bwMode="auto">
          <a:xfrm>
            <a:off x="6537325" y="4149725"/>
            <a:ext cx="2427288" cy="1838325"/>
            <a:chOff x="2864757" y="3861048"/>
            <a:chExt cx="3147403" cy="2385157"/>
          </a:xfrm>
        </p:grpSpPr>
        <p:cxnSp>
          <p:nvCxnSpPr>
            <p:cNvPr id="7" name="直線コネクタ 6"/>
            <p:cNvCxnSpPr/>
            <p:nvPr/>
          </p:nvCxnSpPr>
          <p:spPr bwMode="auto">
            <a:xfrm flipV="1">
              <a:off x="2947096" y="3945497"/>
              <a:ext cx="1043646" cy="58496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3990741" y="3945497"/>
              <a:ext cx="1000417" cy="58496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a:endCxn id="22" idx="0"/>
            </p:cNvCxnSpPr>
            <p:nvPr/>
          </p:nvCxnSpPr>
          <p:spPr bwMode="auto">
            <a:xfrm rot="5400000">
              <a:off x="2466151" y="5011403"/>
              <a:ext cx="961889"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2947096" y="5576796"/>
              <a:ext cx="1043646" cy="58496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flipV="1">
              <a:off x="3990741" y="5576796"/>
              <a:ext cx="1000417" cy="58496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bwMode="auto">
            <a:xfrm rot="5400000">
              <a:off x="4467989" y="5053627"/>
              <a:ext cx="1046338"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46" idx="1"/>
            </p:cNvCxnSpPr>
            <p:nvPr/>
          </p:nvCxnSpPr>
          <p:spPr bwMode="auto">
            <a:xfrm rot="16200000" flipV="1">
              <a:off x="5425359" y="4019777"/>
              <a:ext cx="453139" cy="43227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endCxn id="47" idx="3"/>
            </p:cNvCxnSpPr>
            <p:nvPr/>
          </p:nvCxnSpPr>
          <p:spPr bwMode="auto">
            <a:xfrm rot="5400000" flipH="1" flipV="1">
              <a:off x="4921015" y="4075372"/>
              <a:ext cx="512871" cy="372583"/>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9" name="円/楕円 18"/>
            <p:cNvSpPr/>
            <p:nvPr/>
          </p:nvSpPr>
          <p:spPr bwMode="auto">
            <a:xfrm>
              <a:off x="2864757" y="4446009"/>
              <a:ext cx="166737" cy="1668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bwMode="auto">
            <a:xfrm>
              <a:off x="3908403" y="3861048"/>
              <a:ext cx="164678" cy="1668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4908819" y="4446009"/>
              <a:ext cx="166736" cy="1668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2864757" y="5492347"/>
              <a:ext cx="166737" cy="16889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3908403" y="6079368"/>
              <a:ext cx="164678" cy="1668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4908819" y="5492347"/>
              <a:ext cx="166736" cy="16889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8" name="直線コネクタ 27"/>
            <p:cNvCxnSpPr>
              <a:endCxn id="21" idx="2"/>
            </p:cNvCxnSpPr>
            <p:nvPr/>
          </p:nvCxnSpPr>
          <p:spPr bwMode="auto">
            <a:xfrm>
              <a:off x="2932687" y="4522219"/>
              <a:ext cx="1976132" cy="823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46" idx="2"/>
            </p:cNvCxnSpPr>
            <p:nvPr/>
          </p:nvCxnSpPr>
          <p:spPr bwMode="auto">
            <a:xfrm>
              <a:off x="5003509" y="4509861"/>
              <a:ext cx="839856" cy="1235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46" name="円/楕円 45"/>
            <p:cNvSpPr/>
            <p:nvPr/>
          </p:nvSpPr>
          <p:spPr bwMode="auto">
            <a:xfrm>
              <a:off x="5843365" y="4437770"/>
              <a:ext cx="168795" cy="1668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5339039" y="3861048"/>
              <a:ext cx="168795" cy="16889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cxnSp>
        <p:nvCxnSpPr>
          <p:cNvPr id="64" name="直線コネクタ 63"/>
          <p:cNvCxnSpPr/>
          <p:nvPr/>
        </p:nvCxnSpPr>
        <p:spPr bwMode="auto">
          <a:xfrm flipV="1">
            <a:off x="315913" y="4246563"/>
            <a:ext cx="804862" cy="450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5" name="直線コネクタ 64"/>
          <p:cNvCxnSpPr>
            <a:endCxn id="72" idx="0"/>
          </p:cNvCxnSpPr>
          <p:nvPr/>
        </p:nvCxnSpPr>
        <p:spPr bwMode="auto">
          <a:xfrm rot="5400000">
            <a:off x="-55562" y="5068888"/>
            <a:ext cx="7429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bwMode="auto">
          <a:xfrm>
            <a:off x="315913" y="5505450"/>
            <a:ext cx="804862" cy="450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bwMode="auto">
          <a:xfrm rot="5400000">
            <a:off x="1489075" y="5102225"/>
            <a:ext cx="806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a:endCxn id="78" idx="3"/>
          </p:cNvCxnSpPr>
          <p:nvPr/>
        </p:nvCxnSpPr>
        <p:spPr bwMode="auto">
          <a:xfrm rot="5400000" flipH="1" flipV="1">
            <a:off x="1838325" y="4346575"/>
            <a:ext cx="395288" cy="2873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9" name="円/楕円 68"/>
          <p:cNvSpPr/>
          <p:nvPr/>
        </p:nvSpPr>
        <p:spPr bwMode="auto">
          <a:xfrm>
            <a:off x="250825" y="4633913"/>
            <a:ext cx="130175"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bwMode="auto">
          <a:xfrm>
            <a:off x="1055688" y="4181475"/>
            <a:ext cx="128587"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1" name="円/楕円 70"/>
          <p:cNvSpPr/>
          <p:nvPr/>
        </p:nvSpPr>
        <p:spPr bwMode="auto">
          <a:xfrm>
            <a:off x="1828800" y="4633913"/>
            <a:ext cx="128588"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2" name="円/楕円 71"/>
          <p:cNvSpPr/>
          <p:nvPr/>
        </p:nvSpPr>
        <p:spPr bwMode="auto">
          <a:xfrm>
            <a:off x="250825" y="544036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3" name="円/楕円 72"/>
          <p:cNvSpPr/>
          <p:nvPr/>
        </p:nvSpPr>
        <p:spPr bwMode="auto">
          <a:xfrm>
            <a:off x="1055688" y="5892800"/>
            <a:ext cx="128587"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4" name="円/楕円 73"/>
          <p:cNvSpPr/>
          <p:nvPr/>
        </p:nvSpPr>
        <p:spPr bwMode="auto">
          <a:xfrm>
            <a:off x="1828800" y="5440363"/>
            <a:ext cx="128588"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5" name="直線コネクタ 74"/>
          <p:cNvCxnSpPr>
            <a:endCxn id="79" idx="6"/>
          </p:cNvCxnSpPr>
          <p:nvPr/>
        </p:nvCxnSpPr>
        <p:spPr bwMode="auto">
          <a:xfrm>
            <a:off x="303213" y="4691063"/>
            <a:ext cx="939800" cy="6175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6" name="直線コネクタ 75"/>
          <p:cNvCxnSpPr>
            <a:endCxn id="77" idx="2"/>
          </p:cNvCxnSpPr>
          <p:nvPr/>
        </p:nvCxnSpPr>
        <p:spPr bwMode="auto">
          <a:xfrm>
            <a:off x="1901825" y="4681538"/>
            <a:ext cx="647700"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77" name="円/楕円 76"/>
          <p:cNvSpPr/>
          <p:nvPr/>
        </p:nvSpPr>
        <p:spPr bwMode="auto">
          <a:xfrm>
            <a:off x="2549525" y="4625975"/>
            <a:ext cx="128588"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8" name="円/楕円 77"/>
          <p:cNvSpPr/>
          <p:nvPr/>
        </p:nvSpPr>
        <p:spPr bwMode="auto">
          <a:xfrm>
            <a:off x="2160588" y="4181475"/>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9" name="円/楕円 78"/>
          <p:cNvSpPr/>
          <p:nvPr/>
        </p:nvSpPr>
        <p:spPr bwMode="auto">
          <a:xfrm>
            <a:off x="1116013" y="5245100"/>
            <a:ext cx="127000"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1" name="円/楕円 80"/>
          <p:cNvSpPr/>
          <p:nvPr/>
        </p:nvSpPr>
        <p:spPr bwMode="auto">
          <a:xfrm>
            <a:off x="1835150" y="5876925"/>
            <a:ext cx="128588"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2500313" y="5876925"/>
            <a:ext cx="127000"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1258888" y="4652963"/>
            <a:ext cx="128587"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4" name="直線コネクタ 83"/>
          <p:cNvCxnSpPr>
            <a:endCxn id="82" idx="2"/>
          </p:cNvCxnSpPr>
          <p:nvPr/>
        </p:nvCxnSpPr>
        <p:spPr bwMode="auto">
          <a:xfrm flipV="1">
            <a:off x="1924050" y="5942013"/>
            <a:ext cx="576263" cy="79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nvGrpSpPr>
          <p:cNvPr id="94" name="グループ化 93"/>
          <p:cNvGrpSpPr/>
          <p:nvPr/>
        </p:nvGrpSpPr>
        <p:grpSpPr>
          <a:xfrm>
            <a:off x="3318049" y="4149725"/>
            <a:ext cx="2566987" cy="1866900"/>
            <a:chOff x="3335338" y="4149725"/>
            <a:chExt cx="2566987" cy="1866900"/>
          </a:xfrm>
        </p:grpSpPr>
        <p:cxnSp>
          <p:nvCxnSpPr>
            <p:cNvPr id="35" name="直線コネクタ 34"/>
            <p:cNvCxnSpPr/>
            <p:nvPr/>
          </p:nvCxnSpPr>
          <p:spPr bwMode="auto">
            <a:xfrm flipV="1">
              <a:off x="3792538" y="4213225"/>
              <a:ext cx="804862" cy="4524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endCxn id="49" idx="0"/>
            </p:cNvCxnSpPr>
            <p:nvPr/>
          </p:nvCxnSpPr>
          <p:spPr bwMode="auto">
            <a:xfrm rot="5400000">
              <a:off x="3421857" y="5036344"/>
              <a:ext cx="74136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bwMode="auto">
            <a:xfrm rot="16200000" flipH="1">
              <a:off x="3727450" y="5537201"/>
              <a:ext cx="477837" cy="3476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bwMode="auto">
            <a:xfrm rot="5400000">
              <a:off x="3378201" y="5529262"/>
              <a:ext cx="461962" cy="3794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3" name="直線コネクタ 42"/>
            <p:cNvCxnSpPr/>
            <p:nvPr/>
          </p:nvCxnSpPr>
          <p:spPr bwMode="auto">
            <a:xfrm rot="5400000" flipH="1" flipV="1">
              <a:off x="4642644" y="4645819"/>
              <a:ext cx="396875" cy="2873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4" name="円/楕円 43"/>
            <p:cNvSpPr/>
            <p:nvPr/>
          </p:nvSpPr>
          <p:spPr bwMode="auto">
            <a:xfrm>
              <a:off x="3729038" y="4600575"/>
              <a:ext cx="128587"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4533900" y="4149725"/>
              <a:ext cx="127000"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4932363" y="4508500"/>
              <a:ext cx="128587"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3729038" y="5407025"/>
              <a:ext cx="128587"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bwMode="auto">
            <a:xfrm>
              <a:off x="4052888" y="5859463"/>
              <a:ext cx="127000"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円/楕円 50"/>
            <p:cNvSpPr/>
            <p:nvPr/>
          </p:nvSpPr>
          <p:spPr bwMode="auto">
            <a:xfrm>
              <a:off x="3335338" y="5886450"/>
              <a:ext cx="128587"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52" name="直線コネクタ 51"/>
            <p:cNvCxnSpPr/>
            <p:nvPr/>
          </p:nvCxnSpPr>
          <p:spPr bwMode="auto">
            <a:xfrm>
              <a:off x="4616450" y="4221163"/>
              <a:ext cx="387350" cy="3603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bwMode="auto">
            <a:xfrm>
              <a:off x="3805238" y="4676775"/>
              <a:ext cx="479425" cy="4079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2" name="円/楕円 61"/>
            <p:cNvSpPr/>
            <p:nvPr/>
          </p:nvSpPr>
          <p:spPr bwMode="auto">
            <a:xfrm>
              <a:off x="4164013" y="498316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3" name="円/楕円 62"/>
            <p:cNvSpPr/>
            <p:nvPr/>
          </p:nvSpPr>
          <p:spPr bwMode="auto">
            <a:xfrm>
              <a:off x="4605338" y="4941888"/>
              <a:ext cx="130175"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7" name="直線コネクタ 86"/>
            <p:cNvCxnSpPr/>
            <p:nvPr/>
          </p:nvCxnSpPr>
          <p:spPr bwMode="auto">
            <a:xfrm>
              <a:off x="5013325" y="4581525"/>
              <a:ext cx="479425" cy="4079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88" name="円/楕円 87"/>
            <p:cNvSpPr/>
            <p:nvPr/>
          </p:nvSpPr>
          <p:spPr bwMode="auto">
            <a:xfrm>
              <a:off x="5372100" y="488791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9" name="直線コネクタ 88"/>
            <p:cNvCxnSpPr/>
            <p:nvPr/>
          </p:nvCxnSpPr>
          <p:spPr bwMode="auto">
            <a:xfrm>
              <a:off x="4687888" y="5032375"/>
              <a:ext cx="479425" cy="4079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0" name="円/楕円 89"/>
            <p:cNvSpPr/>
            <p:nvPr/>
          </p:nvSpPr>
          <p:spPr bwMode="auto">
            <a:xfrm>
              <a:off x="5046663" y="533876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91" name="直線コネクタ 90"/>
            <p:cNvCxnSpPr/>
            <p:nvPr/>
          </p:nvCxnSpPr>
          <p:spPr bwMode="auto">
            <a:xfrm rot="5400000" flipH="1" flipV="1">
              <a:off x="4396582" y="5107781"/>
              <a:ext cx="369888" cy="1619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2" name="円/楕円 91"/>
            <p:cNvSpPr/>
            <p:nvPr/>
          </p:nvSpPr>
          <p:spPr bwMode="auto">
            <a:xfrm>
              <a:off x="4405313" y="5314950"/>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97" name="直線コネクタ 96"/>
            <p:cNvCxnSpPr>
              <a:stCxn id="98" idx="3"/>
            </p:cNvCxnSpPr>
            <p:nvPr/>
          </p:nvCxnSpPr>
          <p:spPr bwMode="auto">
            <a:xfrm rot="5400000" flipH="1" flipV="1">
              <a:off x="3362325" y="4686301"/>
              <a:ext cx="422275" cy="4127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8" name="円/楕円 97"/>
            <p:cNvSpPr/>
            <p:nvPr/>
          </p:nvSpPr>
          <p:spPr bwMode="auto">
            <a:xfrm>
              <a:off x="3348038" y="4992688"/>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99" name="直線コネクタ 98"/>
            <p:cNvCxnSpPr/>
            <p:nvPr/>
          </p:nvCxnSpPr>
          <p:spPr bwMode="auto">
            <a:xfrm rot="5400000" flipH="1" flipV="1">
              <a:off x="4841875" y="5529263"/>
              <a:ext cx="369888" cy="16351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0" name="円/楕円 99"/>
            <p:cNvSpPr/>
            <p:nvPr/>
          </p:nvSpPr>
          <p:spPr bwMode="auto">
            <a:xfrm>
              <a:off x="4849813" y="5737225"/>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1" name="直線コネクタ 100"/>
            <p:cNvCxnSpPr/>
            <p:nvPr/>
          </p:nvCxnSpPr>
          <p:spPr bwMode="auto">
            <a:xfrm>
              <a:off x="5119688" y="5407025"/>
              <a:ext cx="388937" cy="3254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2" name="円/楕円 101"/>
            <p:cNvSpPr/>
            <p:nvPr/>
          </p:nvSpPr>
          <p:spPr bwMode="auto">
            <a:xfrm>
              <a:off x="5435600" y="5680075"/>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7" name="直線コネクタ 106"/>
            <p:cNvCxnSpPr/>
            <p:nvPr/>
          </p:nvCxnSpPr>
          <p:spPr bwMode="auto">
            <a:xfrm>
              <a:off x="5454650" y="4970463"/>
              <a:ext cx="388938" cy="3254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8" name="円/楕円 107"/>
            <p:cNvSpPr/>
            <p:nvPr/>
          </p:nvSpPr>
          <p:spPr bwMode="auto">
            <a:xfrm>
              <a:off x="5772150" y="524351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80" name="正方形/長方形 79"/>
          <p:cNvSpPr/>
          <p:nvPr/>
        </p:nvSpPr>
        <p:spPr>
          <a:xfrm>
            <a:off x="107504" y="3717032"/>
            <a:ext cx="2808312" cy="2895347"/>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正方形/長方形 92"/>
          <p:cNvSpPr/>
          <p:nvPr/>
        </p:nvSpPr>
        <p:spPr>
          <a:xfrm>
            <a:off x="6228184" y="3717032"/>
            <a:ext cx="2808312" cy="2895347"/>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advTm="14149"/>
</p:sld>
</file>

<file path=ppt/slides/slide3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13346"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33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このアルゴリズムにより最適解（最小全域木）が得られる．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次に，得られたグラフが最小全域木であることを証明する．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このことを証明するには，</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a:latin typeface="Calibri" pitchFamily="34" charset="0"/>
                <a:ea typeface="ＭＳ Ｐゴシック" charset="-128"/>
              </a:rPr>
              <a:t>・得られたグラフが全域</a:t>
            </a:r>
            <a:r>
              <a:rPr lang="ja-JP" altLang="en-US" sz="2400" dirty="0">
                <a:latin typeface="Calibri" pitchFamily="34" charset="0"/>
                <a:ea typeface="ＭＳ Ｐゴシック" charset="-128"/>
              </a:rPr>
              <a:t>木であること</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・重みの最小性</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この</a:t>
            </a:r>
            <a:r>
              <a:rPr lang="en-US" altLang="ja-JP" sz="2400" dirty="0">
                <a:latin typeface="Calibri" pitchFamily="34" charset="0"/>
                <a:ea typeface="ＭＳ Ｐゴシック" charset="-128"/>
              </a:rPr>
              <a:t>2</a:t>
            </a:r>
            <a:r>
              <a:rPr lang="ja-JP" altLang="en-US" sz="2400" dirty="0">
                <a:latin typeface="Calibri" pitchFamily="34" charset="0"/>
                <a:ea typeface="ＭＳ Ｐゴシック" charset="-128"/>
              </a:rPr>
              <a:t>つが示せればよい．</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advTm="14149"/>
</p:sld>
</file>

<file path=ppt/slides/slide3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13346"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33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全域木であること：</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得られるグラフが全域木であることは簡単に分かる．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重みの最小性：</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このことは簡単には分からない．</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advTm="14149"/>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437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最小性の証明：背理法で示す．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クルスカルのアルゴリズムによって得られる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全域木 </a:t>
            </a:r>
            <a:r>
              <a:rPr lang="en-US" altLang="ja-JP" sz="2400" dirty="0">
                <a:latin typeface="Calibri" pitchFamily="34" charset="0"/>
                <a:ea typeface="+mn-ea"/>
              </a:rPr>
              <a:t>T </a:t>
            </a:r>
            <a:r>
              <a:rPr lang="ja-JP" altLang="en-US" sz="2400" dirty="0">
                <a:latin typeface="Calibri" pitchFamily="34" charset="0"/>
                <a:ea typeface="+mn-ea"/>
              </a:rPr>
              <a:t>が</a:t>
            </a:r>
            <a:r>
              <a:rPr lang="en-US" altLang="ja-JP" sz="2400" dirty="0">
                <a:latin typeface="Calibri" pitchFamily="34" charset="0"/>
                <a:ea typeface="+mn-ea"/>
              </a:rPr>
              <a:t>G </a:t>
            </a:r>
            <a:r>
              <a:rPr lang="ja-JP" altLang="en-US" sz="2400" dirty="0">
                <a:latin typeface="Calibri" pitchFamily="34" charset="0"/>
                <a:ea typeface="+mn-ea"/>
              </a:rPr>
              <a:t>の最小全域木ではないとする．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a:t>
            </a:r>
            <a:r>
              <a:rPr lang="ja-JP" altLang="en-US" sz="2400" dirty="0">
                <a:latin typeface="Calibri" pitchFamily="34" charset="0"/>
                <a:ea typeface="+mn-ea"/>
              </a:rPr>
              <a:t>の最小全域木</a:t>
            </a:r>
            <a:r>
              <a:rPr lang="en-US" altLang="ja-JP" sz="2400" dirty="0">
                <a:latin typeface="Calibri" pitchFamily="34" charset="0"/>
                <a:ea typeface="+mn-ea"/>
              </a:rPr>
              <a:t>T</a:t>
            </a:r>
            <a:r>
              <a:rPr lang="en-US" altLang="ja-JP" dirty="0">
                <a:latin typeface="Calibri" pitchFamily="34" charset="0"/>
                <a:ea typeface="+mn-ea"/>
              </a:rPr>
              <a:t>1</a:t>
            </a:r>
            <a:r>
              <a:rPr lang="ja-JP" altLang="en-US" sz="2400" dirty="0">
                <a:latin typeface="Calibri" pitchFamily="34" charset="0"/>
                <a:ea typeface="+mn-ea"/>
              </a:rPr>
              <a:t>を </a:t>
            </a:r>
            <a:r>
              <a:rPr lang="en-US" altLang="ja-JP" sz="2400" dirty="0">
                <a:latin typeface="Calibri" pitchFamily="34" charset="0"/>
                <a:ea typeface="+mn-ea"/>
              </a:rPr>
              <a:t>|E(T) </a:t>
            </a:r>
            <a:r>
              <a:rPr lang="ja-JP" altLang="en-US" sz="2400" dirty="0">
                <a:latin typeface="Calibri" pitchFamily="34" charset="0"/>
                <a:ea typeface="+mn-ea"/>
              </a:rPr>
              <a:t>∩</a:t>
            </a:r>
            <a:r>
              <a:rPr lang="en-US" altLang="ja-JP" sz="2400" dirty="0">
                <a:latin typeface="Calibri" pitchFamily="34" charset="0"/>
                <a:ea typeface="+mn-ea"/>
              </a:rPr>
              <a:t> E(T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が最大になるように選ぶ．</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E(T) – E(T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に属す辺の中から</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クルスカルのアルゴリズムによって最初に選ばれる辺を</a:t>
            </a:r>
            <a:r>
              <a:rPr lang="en-US" altLang="ja-JP" sz="2400" dirty="0">
                <a:latin typeface="Calibri" pitchFamily="34" charset="0"/>
                <a:ea typeface="+mn-ea"/>
              </a:rPr>
              <a:t>e</a:t>
            </a:r>
            <a:r>
              <a:rPr lang="ja-JP" altLang="en-US" sz="2400" dirty="0">
                <a:latin typeface="Calibri" pitchFamily="34" charset="0"/>
                <a:ea typeface="+mn-ea"/>
              </a:rPr>
              <a:t>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14375" name="グループ化 68"/>
          <p:cNvGrpSpPr>
            <a:grpSpLocks/>
          </p:cNvGrpSpPr>
          <p:nvPr/>
        </p:nvGrpSpPr>
        <p:grpSpPr bwMode="auto">
          <a:xfrm>
            <a:off x="5786438" y="2255838"/>
            <a:ext cx="2817812" cy="1820862"/>
            <a:chOff x="3396848" y="3429000"/>
            <a:chExt cx="2710344" cy="1752353"/>
          </a:xfrm>
        </p:grpSpPr>
        <p:cxnSp>
          <p:nvCxnSpPr>
            <p:cNvPr id="72" name="直線コネクタ 71"/>
            <p:cNvCxnSpPr/>
            <p:nvPr/>
          </p:nvCxnSpPr>
          <p:spPr>
            <a:xfrm rot="16200000" flipH="1">
              <a:off x="4771665" y="4670318"/>
              <a:ext cx="766941" cy="1374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89" idx="3"/>
            </p:cNvCxnSpPr>
            <p:nvPr/>
          </p:nvCxnSpPr>
          <p:spPr>
            <a:xfrm rot="5400000">
              <a:off x="4291431" y="4298511"/>
              <a:ext cx="792914" cy="78027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87" idx="2"/>
            </p:cNvCxnSpPr>
            <p:nvPr/>
          </p:nvCxnSpPr>
          <p:spPr>
            <a:xfrm rot="10800000" flipV="1">
              <a:off x="4329817" y="5097326"/>
              <a:ext cx="746681" cy="152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rot="10800000" flipV="1">
              <a:off x="5241409" y="5097326"/>
              <a:ext cx="745154" cy="1527"/>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endCxn id="85" idx="1"/>
            </p:cNvCxnSpPr>
            <p:nvPr/>
          </p:nvCxnSpPr>
          <p:spPr>
            <a:xfrm>
              <a:off x="5165061" y="4255524"/>
              <a:ext cx="800124" cy="782219"/>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10800000" flipV="1">
              <a:off x="4355776" y="4234135"/>
              <a:ext cx="746680" cy="152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83" idx="3"/>
            </p:cNvCxnSpPr>
            <p:nvPr/>
          </p:nvCxnSpPr>
          <p:spPr>
            <a:xfrm rot="5400000">
              <a:off x="4161681" y="3728531"/>
              <a:ext cx="638608" cy="32676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3" idx="5"/>
            </p:cNvCxnSpPr>
            <p:nvPr/>
          </p:nvCxnSpPr>
          <p:spPr>
            <a:xfrm rot="16200000" flipH="1">
              <a:off x="4635035" y="3701048"/>
              <a:ext cx="647775" cy="39090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rot="16200000" flipH="1">
              <a:off x="3918861" y="4668026"/>
              <a:ext cx="768468" cy="1374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rot="10800000" flipV="1">
              <a:off x="3538854" y="5083576"/>
              <a:ext cx="745154" cy="152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endCxn id="84" idx="7"/>
            </p:cNvCxnSpPr>
            <p:nvPr/>
          </p:nvCxnSpPr>
          <p:spPr>
            <a:xfrm rot="5400000">
              <a:off x="3502753" y="4256487"/>
              <a:ext cx="817357" cy="745154"/>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円/楕円 82"/>
            <p:cNvSpPr/>
            <p:nvPr/>
          </p:nvSpPr>
          <p:spPr bwMode="auto">
            <a:xfrm>
              <a:off x="4619938" y="3429000"/>
              <a:ext cx="167965"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396848"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5" name="円/楕円 84"/>
            <p:cNvSpPr/>
            <p:nvPr/>
          </p:nvSpPr>
          <p:spPr bwMode="auto">
            <a:xfrm>
              <a:off x="5940754"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6" name="円/楕円 85"/>
            <p:cNvSpPr/>
            <p:nvPr/>
          </p:nvSpPr>
          <p:spPr bwMode="auto">
            <a:xfrm>
              <a:off x="4212242"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5076498"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8" name="円/楕円 87"/>
            <p:cNvSpPr/>
            <p:nvPr/>
          </p:nvSpPr>
          <p:spPr bwMode="auto">
            <a:xfrm>
              <a:off x="4212242" y="4148580"/>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9" name="円/楕円 88"/>
            <p:cNvSpPr/>
            <p:nvPr/>
          </p:nvSpPr>
          <p:spPr bwMode="auto">
            <a:xfrm>
              <a:off x="5053593" y="4148580"/>
              <a:ext cx="166439"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4376" name="テキスト ボックス 8"/>
          <p:cNvSpPr txBox="1">
            <a:spLocks noChangeArrowheads="1"/>
          </p:cNvSpPr>
          <p:nvPr/>
        </p:nvSpPr>
        <p:spPr bwMode="auto">
          <a:xfrm>
            <a:off x="7740650" y="2608263"/>
            <a:ext cx="371475" cy="461962"/>
          </a:xfrm>
          <a:prstGeom prst="rect">
            <a:avLst/>
          </a:prstGeom>
          <a:noFill/>
          <a:ln w="9525">
            <a:noFill/>
            <a:miter lim="800000"/>
            <a:headEnd/>
            <a:tailEnd/>
          </a:ln>
        </p:spPr>
        <p:txBody>
          <a:bodyPr wrap="none">
            <a:spAutoFit/>
          </a:bodyPr>
          <a:lstStyle/>
          <a:p>
            <a:r>
              <a:rPr lang="en-US" altLang="ja-JP" sz="2400">
                <a:solidFill>
                  <a:srgbClr val="FF0000"/>
                </a:solidFill>
              </a:rPr>
              <a:t>T</a:t>
            </a:r>
          </a:p>
        </p:txBody>
      </p:sp>
    </p:spTree>
  </p:cSld>
  <p:clrMapOvr>
    <a:masterClrMapping/>
  </p:clrMapOvr>
  <p:transition advTm="14149"/>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539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最小性の証明：背理法で示す．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クルスカルのアルゴリズムによって得られる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全域木 </a:t>
            </a:r>
            <a:r>
              <a:rPr lang="en-US" altLang="ja-JP" sz="2400" dirty="0">
                <a:latin typeface="Calibri" pitchFamily="34" charset="0"/>
                <a:ea typeface="+mn-ea"/>
              </a:rPr>
              <a:t>T </a:t>
            </a:r>
            <a:r>
              <a:rPr lang="ja-JP" altLang="en-US" sz="2400" dirty="0">
                <a:latin typeface="Calibri" pitchFamily="34" charset="0"/>
                <a:ea typeface="+mn-ea"/>
              </a:rPr>
              <a:t>が</a:t>
            </a:r>
            <a:r>
              <a:rPr lang="en-US" altLang="ja-JP" sz="2400" dirty="0">
                <a:latin typeface="Calibri" pitchFamily="34" charset="0"/>
                <a:ea typeface="+mn-ea"/>
              </a:rPr>
              <a:t>G </a:t>
            </a:r>
            <a:r>
              <a:rPr lang="ja-JP" altLang="en-US" sz="2400" dirty="0">
                <a:latin typeface="Calibri" pitchFamily="34" charset="0"/>
                <a:ea typeface="+mn-ea"/>
              </a:rPr>
              <a:t>の最小全域木ではないとする．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a:t>
            </a:r>
            <a:r>
              <a:rPr lang="ja-JP" altLang="en-US" sz="2400" dirty="0">
                <a:latin typeface="Calibri" pitchFamily="34" charset="0"/>
                <a:ea typeface="+mn-ea"/>
              </a:rPr>
              <a:t>の最小全域木</a:t>
            </a:r>
            <a:r>
              <a:rPr lang="en-US" altLang="ja-JP" sz="2400" dirty="0">
                <a:latin typeface="Calibri" pitchFamily="34" charset="0"/>
                <a:ea typeface="+mn-ea"/>
              </a:rPr>
              <a:t>T</a:t>
            </a:r>
            <a:r>
              <a:rPr lang="en-US" altLang="ja-JP" dirty="0">
                <a:latin typeface="Calibri" pitchFamily="34" charset="0"/>
                <a:ea typeface="+mn-ea"/>
              </a:rPr>
              <a:t>1</a:t>
            </a:r>
            <a:r>
              <a:rPr lang="ja-JP" altLang="en-US" sz="2400" dirty="0">
                <a:latin typeface="Calibri" pitchFamily="34" charset="0"/>
                <a:ea typeface="+mn-ea"/>
              </a:rPr>
              <a:t>を </a:t>
            </a:r>
            <a:r>
              <a:rPr lang="en-US" altLang="ja-JP" sz="2400" dirty="0">
                <a:latin typeface="Calibri" pitchFamily="34" charset="0"/>
                <a:ea typeface="+mn-ea"/>
              </a:rPr>
              <a:t>|E(T) </a:t>
            </a:r>
            <a:r>
              <a:rPr lang="ja-JP" altLang="en-US" sz="2400" dirty="0">
                <a:latin typeface="Calibri" pitchFamily="34" charset="0"/>
                <a:ea typeface="+mn-ea"/>
              </a:rPr>
              <a:t>∩</a:t>
            </a:r>
            <a:r>
              <a:rPr lang="en-US" altLang="ja-JP" sz="2400" dirty="0">
                <a:latin typeface="Calibri" pitchFamily="34" charset="0"/>
                <a:ea typeface="+mn-ea"/>
              </a:rPr>
              <a:t> E(T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が最大になるように選ぶ．</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E(T) – E(T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に属す辺の中から</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クルスカルのアルゴリズムによって最初に選ばれる辺を</a:t>
            </a:r>
            <a:r>
              <a:rPr lang="en-US" altLang="ja-JP" sz="2400" dirty="0">
                <a:latin typeface="Calibri" pitchFamily="34" charset="0"/>
                <a:ea typeface="+mn-ea"/>
              </a:rPr>
              <a:t>e</a:t>
            </a:r>
            <a:r>
              <a:rPr lang="ja-JP" altLang="en-US" sz="2400" dirty="0">
                <a:latin typeface="Calibri" pitchFamily="34" charset="0"/>
                <a:ea typeface="+mn-ea"/>
              </a:rPr>
              <a:t>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grpSp>
        <p:nvGrpSpPr>
          <p:cNvPr id="315399" name="グループ化 68"/>
          <p:cNvGrpSpPr>
            <a:grpSpLocks/>
          </p:cNvGrpSpPr>
          <p:nvPr/>
        </p:nvGrpSpPr>
        <p:grpSpPr bwMode="auto">
          <a:xfrm>
            <a:off x="5786438" y="2255838"/>
            <a:ext cx="2817812" cy="1820862"/>
            <a:chOff x="3396848" y="3429000"/>
            <a:chExt cx="2710344" cy="1752353"/>
          </a:xfrm>
        </p:grpSpPr>
        <p:cxnSp>
          <p:nvCxnSpPr>
            <p:cNvPr id="72" name="直線コネクタ 71"/>
            <p:cNvCxnSpPr/>
            <p:nvPr/>
          </p:nvCxnSpPr>
          <p:spPr>
            <a:xfrm rot="16200000" flipH="1">
              <a:off x="4771665" y="4670318"/>
              <a:ext cx="766941" cy="13743"/>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89" idx="3"/>
            </p:cNvCxnSpPr>
            <p:nvPr/>
          </p:nvCxnSpPr>
          <p:spPr>
            <a:xfrm rot="5400000">
              <a:off x="4291431" y="4298511"/>
              <a:ext cx="792914" cy="78027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87" idx="2"/>
            </p:cNvCxnSpPr>
            <p:nvPr/>
          </p:nvCxnSpPr>
          <p:spPr>
            <a:xfrm rot="10800000" flipV="1">
              <a:off x="4329817" y="5097326"/>
              <a:ext cx="746681" cy="1527"/>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rot="10800000" flipV="1">
              <a:off x="5241409" y="5097326"/>
              <a:ext cx="745154" cy="1527"/>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endCxn id="85" idx="1"/>
            </p:cNvCxnSpPr>
            <p:nvPr/>
          </p:nvCxnSpPr>
          <p:spPr>
            <a:xfrm>
              <a:off x="5165061" y="4255524"/>
              <a:ext cx="800124" cy="782219"/>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10800000" flipV="1">
              <a:off x="4355776" y="4234135"/>
              <a:ext cx="746680" cy="152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83" idx="3"/>
            </p:cNvCxnSpPr>
            <p:nvPr/>
          </p:nvCxnSpPr>
          <p:spPr>
            <a:xfrm rot="5400000">
              <a:off x="4161681" y="3728531"/>
              <a:ext cx="638608" cy="326768"/>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3" idx="5"/>
            </p:cNvCxnSpPr>
            <p:nvPr/>
          </p:nvCxnSpPr>
          <p:spPr>
            <a:xfrm rot="16200000" flipH="1">
              <a:off x="4635035" y="3701048"/>
              <a:ext cx="647775" cy="39090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rot="16200000" flipH="1">
              <a:off x="3918861" y="4668026"/>
              <a:ext cx="768468" cy="13743"/>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rot="10800000" flipV="1">
              <a:off x="3538854" y="5083576"/>
              <a:ext cx="745154" cy="152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endCxn id="84" idx="7"/>
            </p:cNvCxnSpPr>
            <p:nvPr/>
          </p:nvCxnSpPr>
          <p:spPr>
            <a:xfrm rot="5400000">
              <a:off x="3502753" y="4256487"/>
              <a:ext cx="817357" cy="745154"/>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83" name="円/楕円 82"/>
            <p:cNvSpPr/>
            <p:nvPr/>
          </p:nvSpPr>
          <p:spPr bwMode="auto">
            <a:xfrm>
              <a:off x="4619938" y="3429000"/>
              <a:ext cx="167965"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396848"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5" name="円/楕円 84"/>
            <p:cNvSpPr/>
            <p:nvPr/>
          </p:nvSpPr>
          <p:spPr bwMode="auto">
            <a:xfrm>
              <a:off x="5940754"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6" name="円/楕円 85"/>
            <p:cNvSpPr/>
            <p:nvPr/>
          </p:nvSpPr>
          <p:spPr bwMode="auto">
            <a:xfrm>
              <a:off x="4212242"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5076498" y="5013298"/>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8" name="円/楕円 87"/>
            <p:cNvSpPr/>
            <p:nvPr/>
          </p:nvSpPr>
          <p:spPr bwMode="auto">
            <a:xfrm>
              <a:off x="4212242" y="4148580"/>
              <a:ext cx="166438"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9" name="円/楕円 88"/>
            <p:cNvSpPr/>
            <p:nvPr/>
          </p:nvSpPr>
          <p:spPr bwMode="auto">
            <a:xfrm>
              <a:off x="5053593" y="4148580"/>
              <a:ext cx="166439" cy="1680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5400" name="テキスト ボックス 8"/>
          <p:cNvSpPr txBox="1">
            <a:spLocks noChangeArrowheads="1"/>
          </p:cNvSpPr>
          <p:nvPr/>
        </p:nvSpPr>
        <p:spPr bwMode="auto">
          <a:xfrm>
            <a:off x="7740650" y="2608263"/>
            <a:ext cx="500458" cy="461665"/>
          </a:xfrm>
          <a:prstGeom prst="rect">
            <a:avLst/>
          </a:prstGeom>
          <a:noFill/>
          <a:ln w="9525">
            <a:noFill/>
            <a:miter lim="800000"/>
            <a:headEnd/>
            <a:tailEnd/>
          </a:ln>
        </p:spPr>
        <p:txBody>
          <a:bodyPr wrap="none">
            <a:spAutoFit/>
          </a:bodyPr>
          <a:lstStyle/>
          <a:p>
            <a:r>
              <a:rPr lang="en-US" altLang="ja-JP" sz="2400" dirty="0">
                <a:solidFill>
                  <a:srgbClr val="00B050"/>
                </a:solidFill>
              </a:rPr>
              <a:t>T</a:t>
            </a:r>
            <a:r>
              <a:rPr lang="en-US" altLang="ja-JP" dirty="0">
                <a:solidFill>
                  <a:srgbClr val="00B050"/>
                </a:solidFill>
              </a:rPr>
              <a:t>1</a:t>
            </a:r>
          </a:p>
        </p:txBody>
      </p:sp>
    </p:spTree>
  </p:cSld>
  <p:clrMapOvr>
    <a:masterClrMapping/>
  </p:clrMapOvr>
  <p:transition advTm="14149"/>
</p:sld>
</file>

<file path=ppt/slides/slide3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最小性の証明：背理法で示す．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クルスカルのアルゴリズムによって得られる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全域木 </a:t>
            </a:r>
            <a:r>
              <a:rPr lang="en-US" altLang="ja-JP" sz="2400" dirty="0">
                <a:latin typeface="Calibri" pitchFamily="34" charset="0"/>
                <a:ea typeface="+mn-ea"/>
              </a:rPr>
              <a:t>T </a:t>
            </a:r>
            <a:r>
              <a:rPr lang="ja-JP" altLang="en-US" sz="2400" dirty="0">
                <a:latin typeface="Calibri" pitchFamily="34" charset="0"/>
                <a:ea typeface="+mn-ea"/>
              </a:rPr>
              <a:t>が</a:t>
            </a:r>
            <a:r>
              <a:rPr lang="en-US" altLang="ja-JP" sz="2400" dirty="0">
                <a:latin typeface="Calibri" pitchFamily="34" charset="0"/>
                <a:ea typeface="+mn-ea"/>
              </a:rPr>
              <a:t>G </a:t>
            </a:r>
            <a:r>
              <a:rPr lang="ja-JP" altLang="en-US" sz="2400" dirty="0">
                <a:latin typeface="Calibri" pitchFamily="34" charset="0"/>
                <a:ea typeface="+mn-ea"/>
              </a:rPr>
              <a:t>の最小全域木ではないとする．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a:t>
            </a:r>
            <a:r>
              <a:rPr lang="ja-JP" altLang="en-US" sz="2400" dirty="0">
                <a:latin typeface="Calibri" pitchFamily="34" charset="0"/>
                <a:ea typeface="+mn-ea"/>
              </a:rPr>
              <a:t>の最小全域木</a:t>
            </a:r>
            <a:r>
              <a:rPr lang="en-US" altLang="ja-JP" sz="2400" dirty="0">
                <a:latin typeface="Calibri" pitchFamily="34" charset="0"/>
                <a:ea typeface="+mn-ea"/>
              </a:rPr>
              <a:t>T</a:t>
            </a:r>
            <a:r>
              <a:rPr lang="en-US" altLang="ja-JP" dirty="0">
                <a:latin typeface="Calibri" pitchFamily="34" charset="0"/>
                <a:ea typeface="+mn-ea"/>
              </a:rPr>
              <a:t>1</a:t>
            </a:r>
            <a:r>
              <a:rPr lang="ja-JP" altLang="en-US" sz="2400" dirty="0">
                <a:latin typeface="Calibri" pitchFamily="34" charset="0"/>
                <a:ea typeface="+mn-ea"/>
              </a:rPr>
              <a:t>を </a:t>
            </a:r>
            <a:r>
              <a:rPr lang="en-US" altLang="ja-JP" sz="2400" dirty="0">
                <a:latin typeface="Calibri" pitchFamily="34" charset="0"/>
                <a:ea typeface="+mn-ea"/>
              </a:rPr>
              <a:t>|E(T) </a:t>
            </a:r>
            <a:r>
              <a:rPr lang="ja-JP" altLang="en-US" sz="2400" dirty="0">
                <a:latin typeface="Calibri" pitchFamily="34" charset="0"/>
                <a:ea typeface="+mn-ea"/>
              </a:rPr>
              <a:t>∩</a:t>
            </a:r>
            <a:r>
              <a:rPr lang="en-US" altLang="ja-JP" sz="2400" dirty="0">
                <a:latin typeface="Calibri" pitchFamily="34" charset="0"/>
                <a:ea typeface="+mn-ea"/>
              </a:rPr>
              <a:t> E(T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が最大になるように選ぶ．</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E(T) – E(T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に属す辺の中から</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クルスカルのアルゴリズムによって最初に選ばれる辺を</a:t>
            </a:r>
            <a:r>
              <a:rPr lang="en-US" altLang="ja-JP" sz="2400" dirty="0">
                <a:latin typeface="Calibri" pitchFamily="34" charset="0"/>
                <a:ea typeface="+mn-ea"/>
              </a:rPr>
              <a:t>e</a:t>
            </a:r>
            <a:r>
              <a:rPr lang="ja-JP" altLang="en-US" sz="2400" dirty="0">
                <a:latin typeface="Calibri" pitchFamily="34" charset="0"/>
                <a:ea typeface="+mn-ea"/>
              </a:rPr>
              <a:t>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316419" name="コンテンツ プレースホルダー 2"/>
          <p:cNvSpPr>
            <a:spLocks noGrp="1"/>
          </p:cNvSpPr>
          <p:nvPr>
            <p:ph idx="1"/>
          </p:nvPr>
        </p:nvSpPr>
        <p:spPr/>
        <p:txBody>
          <a:bodyPr/>
          <a:lstStyle/>
          <a:p>
            <a:pPr eaLnBrk="1" hangingPunct="1">
              <a:buFont typeface="Wingdings 2" pitchFamily="18" charset="2"/>
              <a:buNone/>
            </a:pPr>
            <a:endParaRPr lang="en-US" altLang="ja-JP" sz="2400" dirty="0"/>
          </a:p>
          <a:p>
            <a:pPr eaLnBrk="1" hangingPunct="1">
              <a:buFont typeface="Wingdings 2" pitchFamily="18" charset="2"/>
              <a:buNone/>
            </a:pPr>
            <a:endParaRPr lang="en-US" altLang="ja-JP" sz="1800" dirty="0"/>
          </a:p>
        </p:txBody>
      </p:sp>
      <p:cxnSp>
        <p:nvCxnSpPr>
          <p:cNvPr id="129" name="直線コネクタ 128"/>
          <p:cNvCxnSpPr/>
          <p:nvPr/>
        </p:nvCxnSpPr>
        <p:spPr bwMode="auto">
          <a:xfrm rot="16200000" flipH="1">
            <a:off x="7205662" y="3498851"/>
            <a:ext cx="796925" cy="1270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auto">
          <a:xfrm rot="10800000" flipV="1">
            <a:off x="6769100" y="3941763"/>
            <a:ext cx="776288" cy="1587"/>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bwMode="auto">
          <a:xfrm rot="10800000" flipV="1">
            <a:off x="7662863" y="3994150"/>
            <a:ext cx="776287" cy="1588"/>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auto">
          <a:xfrm rot="5400000">
            <a:off x="6591300" y="2541588"/>
            <a:ext cx="663575" cy="339725"/>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auto">
          <a:xfrm rot="16200000" flipH="1">
            <a:off x="6319838" y="3511550"/>
            <a:ext cx="798512" cy="14288"/>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auto">
          <a:xfrm rot="5400000">
            <a:off x="5849143" y="3098007"/>
            <a:ext cx="849313" cy="77470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316426" name="テキスト ボックス 8"/>
          <p:cNvSpPr txBox="1">
            <a:spLocks noChangeArrowheads="1"/>
          </p:cNvSpPr>
          <p:nvPr/>
        </p:nvSpPr>
        <p:spPr bwMode="auto">
          <a:xfrm>
            <a:off x="8050213" y="2603500"/>
            <a:ext cx="500458" cy="461665"/>
          </a:xfrm>
          <a:prstGeom prst="rect">
            <a:avLst/>
          </a:prstGeom>
          <a:noFill/>
          <a:ln w="9525">
            <a:noFill/>
            <a:miter lim="800000"/>
            <a:headEnd/>
            <a:tailEnd/>
          </a:ln>
        </p:spPr>
        <p:txBody>
          <a:bodyPr wrap="none">
            <a:spAutoFit/>
          </a:bodyPr>
          <a:lstStyle/>
          <a:p>
            <a:r>
              <a:rPr lang="en-US" altLang="ja-JP" sz="2400" dirty="0">
                <a:solidFill>
                  <a:srgbClr val="00B050"/>
                </a:solidFill>
              </a:rPr>
              <a:t>T</a:t>
            </a:r>
            <a:r>
              <a:rPr lang="en-US" altLang="ja-JP" dirty="0">
                <a:solidFill>
                  <a:srgbClr val="00B050"/>
                </a:solidFill>
              </a:rPr>
              <a:t>1</a:t>
            </a:r>
          </a:p>
        </p:txBody>
      </p:sp>
      <p:sp>
        <p:nvSpPr>
          <p:cNvPr id="316427" name="タイトル 1"/>
          <p:cNvSpPr>
            <a:spLocks noGrp="1"/>
          </p:cNvSpPr>
          <p:nvPr>
            <p:ph type="title"/>
          </p:nvPr>
        </p:nvSpPr>
        <p:spPr/>
        <p:txBody>
          <a:bodyPr/>
          <a:lstStyle/>
          <a:p>
            <a:pPr eaLnBrk="1" hangingPunct="1"/>
            <a:r>
              <a:rPr lang="en-US" altLang="ja-JP"/>
              <a:t>1.3</a:t>
            </a:r>
            <a:r>
              <a:rPr lang="ja-JP" altLang="en-US"/>
              <a:t>　最小全域木</a:t>
            </a: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cxnSp>
        <p:nvCxnSpPr>
          <p:cNvPr id="73" name="直線コネクタ 72"/>
          <p:cNvCxnSpPr>
            <a:stCxn id="89" idx="3"/>
          </p:cNvCxnSpPr>
          <p:nvPr/>
        </p:nvCxnSpPr>
        <p:spPr bwMode="auto">
          <a:xfrm rot="5400000">
            <a:off x="6715918" y="3158332"/>
            <a:ext cx="823913" cy="81280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87" idx="2"/>
          </p:cNvCxnSpPr>
          <p:nvPr/>
        </p:nvCxnSpPr>
        <p:spPr bwMode="auto">
          <a:xfrm rot="10800000" flipV="1">
            <a:off x="6754813" y="3989388"/>
            <a:ext cx="777875" cy="158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endCxn id="85" idx="1"/>
          </p:cNvCxnSpPr>
          <p:nvPr/>
        </p:nvCxnSpPr>
        <p:spPr bwMode="auto">
          <a:xfrm>
            <a:off x="7624763" y="3114675"/>
            <a:ext cx="831850" cy="81280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bwMode="auto">
          <a:xfrm rot="10800000" flipV="1">
            <a:off x="6783388" y="3092450"/>
            <a:ext cx="776287" cy="158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3" idx="5"/>
          </p:cNvCxnSpPr>
          <p:nvPr/>
        </p:nvCxnSpPr>
        <p:spPr bwMode="auto">
          <a:xfrm rot="16200000" flipH="1">
            <a:off x="7073107" y="2539206"/>
            <a:ext cx="673100" cy="40481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bwMode="auto">
          <a:xfrm rot="10800000" flipV="1">
            <a:off x="5932488" y="3976688"/>
            <a:ext cx="776287"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endCxn id="84" idx="7"/>
          </p:cNvCxnSpPr>
          <p:nvPr/>
        </p:nvCxnSpPr>
        <p:spPr bwMode="auto">
          <a:xfrm rot="5400000">
            <a:off x="5896769" y="3115469"/>
            <a:ext cx="849312" cy="77470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円/楕円 82"/>
          <p:cNvSpPr/>
          <p:nvPr/>
        </p:nvSpPr>
        <p:spPr bwMode="auto">
          <a:xfrm>
            <a:off x="7058025" y="2255838"/>
            <a:ext cx="174625"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5786438"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5" name="円/楕円 84"/>
          <p:cNvSpPr/>
          <p:nvPr/>
        </p:nvSpPr>
        <p:spPr bwMode="auto">
          <a:xfrm>
            <a:off x="8431213"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6" name="円/楕円 85"/>
          <p:cNvSpPr/>
          <p:nvPr/>
        </p:nvSpPr>
        <p:spPr bwMode="auto">
          <a:xfrm>
            <a:off x="6634163"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7532688"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8" name="円/楕円 87"/>
          <p:cNvSpPr/>
          <p:nvPr/>
        </p:nvSpPr>
        <p:spPr bwMode="auto">
          <a:xfrm>
            <a:off x="6634163" y="3003550"/>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9" name="円/楕円 88"/>
          <p:cNvSpPr/>
          <p:nvPr/>
        </p:nvSpPr>
        <p:spPr bwMode="auto">
          <a:xfrm>
            <a:off x="7508875" y="3003550"/>
            <a:ext cx="173038"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6444" name="テキスト ボックス 8"/>
          <p:cNvSpPr txBox="1">
            <a:spLocks noChangeArrowheads="1"/>
          </p:cNvSpPr>
          <p:nvPr/>
        </p:nvSpPr>
        <p:spPr bwMode="auto">
          <a:xfrm>
            <a:off x="7740650" y="2608263"/>
            <a:ext cx="371475" cy="461962"/>
          </a:xfrm>
          <a:prstGeom prst="rect">
            <a:avLst/>
          </a:prstGeom>
          <a:noFill/>
          <a:ln w="9525">
            <a:noFill/>
            <a:miter lim="800000"/>
            <a:headEnd/>
            <a:tailEnd/>
          </a:ln>
        </p:spPr>
        <p:txBody>
          <a:bodyPr wrap="none">
            <a:spAutoFit/>
          </a:bodyPr>
          <a:lstStyle/>
          <a:p>
            <a:r>
              <a:rPr lang="en-US" altLang="ja-JP" sz="2400">
                <a:solidFill>
                  <a:srgbClr val="FF0000"/>
                </a:solidFill>
              </a:rPr>
              <a:t>T</a:t>
            </a:r>
          </a:p>
        </p:txBody>
      </p:sp>
      <p:sp>
        <p:nvSpPr>
          <p:cNvPr id="316445" name="テキスト ボックス 8"/>
          <p:cNvSpPr txBox="1">
            <a:spLocks noChangeArrowheads="1"/>
          </p:cNvSpPr>
          <p:nvPr/>
        </p:nvSpPr>
        <p:spPr bwMode="auto">
          <a:xfrm>
            <a:off x="7943850" y="3141663"/>
            <a:ext cx="357188" cy="460375"/>
          </a:xfrm>
          <a:prstGeom prst="rect">
            <a:avLst/>
          </a:prstGeom>
          <a:noFill/>
          <a:ln w="9525">
            <a:noFill/>
            <a:miter lim="800000"/>
            <a:headEnd/>
            <a:tailEnd/>
          </a:ln>
        </p:spPr>
        <p:txBody>
          <a:bodyPr wrap="none">
            <a:spAutoFit/>
          </a:bodyPr>
          <a:lstStyle/>
          <a:p>
            <a:r>
              <a:rPr lang="en-US" altLang="ja-JP" sz="2400" dirty="0"/>
              <a:t>e</a:t>
            </a:r>
          </a:p>
        </p:txBody>
      </p:sp>
    </p:spTree>
  </p:cSld>
  <p:clrMapOvr>
    <a:overrideClrMapping bg1="lt1" tx1="dk1" bg2="lt2" tx2="dk2" accent1="accent1" accent2="accent2" accent3="accent3" accent4="accent4" accent5="accent5" accent6="accent6" hlink="hlink" folHlink="folHlink"/>
  </p:clrMapOvr>
  <p:transition advTm="14149"/>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744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最小性の証明：</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このとき，</a:t>
            </a:r>
            <a:r>
              <a:rPr lang="en-US" altLang="ja-JP" sz="2400" dirty="0">
                <a:latin typeface="Calibri" pitchFamily="34" charset="0"/>
                <a:ea typeface="+mn-ea"/>
              </a:rPr>
              <a:t>T</a:t>
            </a:r>
            <a:r>
              <a:rPr lang="en-US" altLang="ja-JP" dirty="0">
                <a:latin typeface="Calibri" pitchFamily="34" charset="0"/>
                <a:ea typeface="+mn-ea"/>
              </a:rPr>
              <a:t>1</a:t>
            </a:r>
            <a:r>
              <a:rPr lang="en-US" altLang="ja-JP" sz="2400" dirty="0">
                <a:latin typeface="Calibri" pitchFamily="34" charset="0"/>
                <a:ea typeface="+mn-ea"/>
              </a:rPr>
              <a:t>+e</a:t>
            </a:r>
            <a:r>
              <a:rPr lang="ja-JP" altLang="en-US" sz="2400" dirty="0">
                <a:latin typeface="Calibri" pitchFamily="34" charset="0"/>
                <a:ea typeface="+mn-ea"/>
              </a:rPr>
              <a:t>はある閉路</a:t>
            </a:r>
            <a:r>
              <a:rPr lang="en-US" altLang="ja-JP" sz="2400" dirty="0">
                <a:latin typeface="Calibri" pitchFamily="34" charset="0"/>
                <a:ea typeface="+mn-ea"/>
              </a:rPr>
              <a:t>C</a:t>
            </a:r>
            <a:r>
              <a:rPr lang="ja-JP" altLang="en-US" sz="2400" dirty="0">
                <a:latin typeface="Calibri" pitchFamily="34" charset="0"/>
                <a:ea typeface="+mn-ea"/>
              </a:rPr>
              <a:t>を含む．</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T</a:t>
            </a:r>
            <a:r>
              <a:rPr lang="ja-JP" altLang="en-US" sz="2400" dirty="0">
                <a:latin typeface="Calibri" pitchFamily="34" charset="0"/>
                <a:ea typeface="+mn-ea"/>
              </a:rPr>
              <a:t>は木なので ∃</a:t>
            </a:r>
            <a:r>
              <a:rPr lang="en-US" altLang="ja-JP" sz="2400" dirty="0">
                <a:latin typeface="Calibri" pitchFamily="34" charset="0"/>
                <a:ea typeface="+mn-ea"/>
              </a:rPr>
              <a:t>f </a:t>
            </a:r>
            <a:r>
              <a:rPr lang="ja-JP" altLang="en-US" sz="2400" dirty="0">
                <a:latin typeface="Calibri" pitchFamily="34" charset="0"/>
                <a:ea typeface="+mn-ea"/>
              </a:rPr>
              <a:t>∈ </a:t>
            </a:r>
            <a:r>
              <a:rPr lang="en-US" altLang="ja-JP" sz="2400" dirty="0">
                <a:latin typeface="Calibri" pitchFamily="34" charset="0"/>
                <a:ea typeface="+mn-ea"/>
              </a:rPr>
              <a:t>E(C) –E(T)</a:t>
            </a:r>
            <a:r>
              <a:rPr lang="ja-JP" altLang="en-US" sz="2400" dirty="0">
                <a:latin typeface="Calibri" pitchFamily="34" charset="0"/>
                <a:ea typeface="+mn-ea"/>
              </a:rPr>
              <a:t>⊆</a:t>
            </a:r>
            <a:r>
              <a:rPr lang="en-US" altLang="ja-JP" sz="2400" dirty="0">
                <a:latin typeface="Calibri" pitchFamily="34" charset="0"/>
                <a:ea typeface="+mn-ea"/>
              </a:rPr>
              <a:t>E(T</a:t>
            </a:r>
            <a:r>
              <a:rPr lang="en-US" altLang="ja-JP" dirty="0">
                <a:latin typeface="Calibri" pitchFamily="34" charset="0"/>
                <a:ea typeface="+mn-ea"/>
              </a:rPr>
              <a:t>1</a:t>
            </a:r>
            <a:r>
              <a:rPr lang="en-US" altLang="ja-JP" sz="2400" dirty="0">
                <a:latin typeface="Calibri" pitchFamily="34" charset="0"/>
                <a:ea typeface="+mn-ea"/>
              </a:rPr>
              <a:t>)-E(T)</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また，</a:t>
            </a:r>
            <a:r>
              <a:rPr lang="en-US" altLang="ja-JP" sz="2400" dirty="0">
                <a:latin typeface="Calibri" pitchFamily="34" charset="0"/>
                <a:ea typeface="+mn-ea"/>
              </a:rPr>
              <a:t>T</a:t>
            </a:r>
            <a:r>
              <a:rPr lang="en-US" altLang="ja-JP" dirty="0">
                <a:latin typeface="Calibri" pitchFamily="34" charset="0"/>
                <a:ea typeface="+mn-ea"/>
              </a:rPr>
              <a:t>1</a:t>
            </a:r>
            <a:r>
              <a:rPr lang="en-US" altLang="ja-JP" sz="2400" dirty="0">
                <a:latin typeface="Calibri" pitchFamily="34" charset="0"/>
                <a:ea typeface="+mn-ea"/>
              </a:rPr>
              <a:t>+e-f </a:t>
            </a:r>
            <a:r>
              <a:rPr lang="ja-JP" altLang="en-US" sz="2400" dirty="0">
                <a:latin typeface="Calibri" pitchFamily="34" charset="0"/>
                <a:ea typeface="+mn-ea"/>
              </a:rPr>
              <a:t>は全域木なので </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が最小全域木であることより，</a:t>
            </a:r>
            <a:r>
              <a:rPr lang="en-US" altLang="ja-JP" sz="2400" dirty="0">
                <a:latin typeface="Calibri" pitchFamily="34" charset="0"/>
                <a:ea typeface="+mn-ea"/>
              </a:rPr>
              <a:t>w(f)</a:t>
            </a:r>
            <a:r>
              <a:rPr lang="ja-JP" altLang="en-US" sz="2400" dirty="0">
                <a:latin typeface="Calibri" pitchFamily="34" charset="0"/>
                <a:ea typeface="+mn-ea"/>
              </a:rPr>
              <a:t> ≦ </a:t>
            </a:r>
            <a:r>
              <a:rPr lang="en-US" altLang="ja-JP" sz="2400" dirty="0">
                <a:latin typeface="Calibri" pitchFamily="34" charset="0"/>
                <a:ea typeface="+mn-ea"/>
              </a:rPr>
              <a:t>w(e)</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w(f)=w(e) </a:t>
            </a:r>
            <a:r>
              <a:rPr lang="ja-JP" altLang="en-US" sz="2400" dirty="0">
                <a:latin typeface="Calibri" pitchFamily="34" charset="0"/>
                <a:ea typeface="+mn-ea"/>
              </a:rPr>
              <a:t>とすると </a:t>
            </a:r>
            <a:r>
              <a:rPr lang="en-US" altLang="ja-JP" sz="2400" dirty="0">
                <a:latin typeface="Calibri" pitchFamily="34" charset="0"/>
                <a:ea typeface="ＭＳ Ｐゴシック" charset="-128"/>
              </a:rPr>
              <a:t>T</a:t>
            </a:r>
            <a:r>
              <a:rPr lang="en-US" altLang="ja-JP" dirty="0">
                <a:latin typeface="Calibri" pitchFamily="34" charset="0"/>
                <a:ea typeface="ＭＳ Ｐゴシック" charset="-128"/>
              </a:rPr>
              <a:t>1</a:t>
            </a:r>
            <a:r>
              <a:rPr lang="en-US" altLang="ja-JP" sz="2400" dirty="0">
                <a:latin typeface="Calibri" pitchFamily="34" charset="0"/>
                <a:ea typeface="ＭＳ Ｐゴシック" charset="-128"/>
              </a:rPr>
              <a:t>+e-f </a:t>
            </a:r>
            <a:r>
              <a:rPr lang="ja-JP" altLang="en-US" sz="2400" dirty="0">
                <a:latin typeface="Calibri" pitchFamily="34" charset="0"/>
                <a:ea typeface="ＭＳ Ｐゴシック" charset="-128"/>
              </a:rPr>
              <a:t>が最小全域木となり，</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T</a:t>
            </a:r>
            <a:r>
              <a:rPr lang="en-US" altLang="ja-JP" dirty="0">
                <a:latin typeface="Calibri" pitchFamily="34" charset="0"/>
                <a:ea typeface="ＭＳ Ｐゴシック" charset="-128"/>
              </a:rPr>
              <a:t>1</a:t>
            </a:r>
            <a:r>
              <a:rPr lang="ja-JP" altLang="en-US" sz="2400" dirty="0">
                <a:latin typeface="Calibri" pitchFamily="34" charset="0"/>
                <a:ea typeface="ＭＳ Ｐゴシック" charset="-128"/>
              </a:rPr>
              <a:t>を</a:t>
            </a:r>
            <a:r>
              <a:rPr lang="en-US" altLang="ja-JP" sz="2400" dirty="0">
                <a:latin typeface="Calibri" pitchFamily="34" charset="0"/>
                <a:ea typeface="ＭＳ Ｐゴシック" charset="-128"/>
              </a:rPr>
              <a:t>|E(T) </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 E(T</a:t>
            </a:r>
            <a:r>
              <a:rPr lang="en-US" altLang="ja-JP" dirty="0">
                <a:latin typeface="Calibri" pitchFamily="34" charset="0"/>
                <a:ea typeface="ＭＳ Ｐゴシック" charset="-128"/>
              </a:rPr>
              <a:t>1</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が最大になるように選んだことに矛盾．</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w(f) &lt; w(e)</a:t>
            </a: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cxnSp>
        <p:nvCxnSpPr>
          <p:cNvPr id="7" name="直線コネクタ 6"/>
          <p:cNvCxnSpPr/>
          <p:nvPr/>
        </p:nvCxnSpPr>
        <p:spPr bwMode="auto">
          <a:xfrm rot="16200000" flipH="1">
            <a:off x="7205662" y="3498851"/>
            <a:ext cx="796925" cy="1270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bwMode="auto">
          <a:xfrm rot="10800000" flipV="1">
            <a:off x="6769100" y="3941763"/>
            <a:ext cx="776288" cy="1587"/>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auto">
          <a:xfrm rot="10800000" flipV="1">
            <a:off x="7662863" y="3994150"/>
            <a:ext cx="776287" cy="1588"/>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auto">
          <a:xfrm rot="5400000">
            <a:off x="6591300" y="2541588"/>
            <a:ext cx="663575" cy="339725"/>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auto">
          <a:xfrm rot="16200000" flipH="1">
            <a:off x="6319838" y="3511550"/>
            <a:ext cx="798512" cy="14288"/>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auto">
          <a:xfrm rot="5400000">
            <a:off x="5849143" y="3098007"/>
            <a:ext cx="849313" cy="77470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317453" name="テキスト ボックス 8"/>
          <p:cNvSpPr txBox="1">
            <a:spLocks noChangeArrowheads="1"/>
          </p:cNvSpPr>
          <p:nvPr/>
        </p:nvSpPr>
        <p:spPr bwMode="auto">
          <a:xfrm>
            <a:off x="8050213" y="2603500"/>
            <a:ext cx="500458" cy="461665"/>
          </a:xfrm>
          <a:prstGeom prst="rect">
            <a:avLst/>
          </a:prstGeom>
          <a:noFill/>
          <a:ln w="9525">
            <a:noFill/>
            <a:miter lim="800000"/>
            <a:headEnd/>
            <a:tailEnd/>
          </a:ln>
        </p:spPr>
        <p:txBody>
          <a:bodyPr wrap="none">
            <a:spAutoFit/>
          </a:bodyPr>
          <a:lstStyle/>
          <a:p>
            <a:r>
              <a:rPr lang="en-US" altLang="ja-JP" sz="2400" dirty="0">
                <a:solidFill>
                  <a:srgbClr val="00B050"/>
                </a:solidFill>
              </a:rPr>
              <a:t>T</a:t>
            </a:r>
            <a:r>
              <a:rPr lang="en-US" altLang="ja-JP" dirty="0">
                <a:solidFill>
                  <a:srgbClr val="00B050"/>
                </a:solidFill>
              </a:rPr>
              <a:t>1</a:t>
            </a:r>
          </a:p>
        </p:txBody>
      </p:sp>
      <p:cxnSp>
        <p:nvCxnSpPr>
          <p:cNvPr id="14" name="直線コネクタ 13"/>
          <p:cNvCxnSpPr>
            <a:stCxn id="30" idx="3"/>
          </p:cNvCxnSpPr>
          <p:nvPr/>
        </p:nvCxnSpPr>
        <p:spPr bwMode="auto">
          <a:xfrm rot="5400000">
            <a:off x="6715918" y="3158332"/>
            <a:ext cx="823913" cy="81280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28" idx="2"/>
          </p:cNvCxnSpPr>
          <p:nvPr/>
        </p:nvCxnSpPr>
        <p:spPr bwMode="auto">
          <a:xfrm rot="10800000" flipV="1">
            <a:off x="6754813" y="3989388"/>
            <a:ext cx="777875" cy="158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23" idx="1"/>
          </p:cNvCxnSpPr>
          <p:nvPr/>
        </p:nvCxnSpPr>
        <p:spPr bwMode="auto">
          <a:xfrm>
            <a:off x="7624763" y="3114675"/>
            <a:ext cx="831850" cy="81280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auto">
          <a:xfrm rot="10800000" flipV="1">
            <a:off x="6783388" y="3092450"/>
            <a:ext cx="776287" cy="158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21" idx="5"/>
          </p:cNvCxnSpPr>
          <p:nvPr/>
        </p:nvCxnSpPr>
        <p:spPr bwMode="auto">
          <a:xfrm rot="16200000" flipH="1">
            <a:off x="7073107" y="2539206"/>
            <a:ext cx="673100" cy="40481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auto">
          <a:xfrm rot="10800000" flipV="1">
            <a:off x="5932488" y="3976688"/>
            <a:ext cx="776287"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endCxn id="22" idx="7"/>
          </p:cNvCxnSpPr>
          <p:nvPr/>
        </p:nvCxnSpPr>
        <p:spPr bwMode="auto">
          <a:xfrm rot="5400000">
            <a:off x="5896769" y="3115469"/>
            <a:ext cx="849312" cy="77470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bwMode="auto">
          <a:xfrm>
            <a:off x="7058025" y="2255838"/>
            <a:ext cx="174625"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5786438"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8431213"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6634163"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7532688" y="3902075"/>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6634163" y="3003550"/>
            <a:ext cx="173037"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7508875" y="3003550"/>
            <a:ext cx="173038" cy="1746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68" name="テキスト ボックス 8"/>
          <p:cNvSpPr txBox="1">
            <a:spLocks noChangeArrowheads="1"/>
          </p:cNvSpPr>
          <p:nvPr/>
        </p:nvSpPr>
        <p:spPr bwMode="auto">
          <a:xfrm>
            <a:off x="7740650" y="2608263"/>
            <a:ext cx="371475" cy="461962"/>
          </a:xfrm>
          <a:prstGeom prst="rect">
            <a:avLst/>
          </a:prstGeom>
          <a:noFill/>
          <a:ln w="9525">
            <a:noFill/>
            <a:miter lim="800000"/>
            <a:headEnd/>
            <a:tailEnd/>
          </a:ln>
        </p:spPr>
        <p:txBody>
          <a:bodyPr wrap="none">
            <a:spAutoFit/>
          </a:bodyPr>
          <a:lstStyle/>
          <a:p>
            <a:r>
              <a:rPr lang="en-US" altLang="ja-JP" sz="2400">
                <a:solidFill>
                  <a:srgbClr val="FF0000"/>
                </a:solidFill>
              </a:rPr>
              <a:t>T</a:t>
            </a:r>
          </a:p>
        </p:txBody>
      </p:sp>
      <p:sp>
        <p:nvSpPr>
          <p:cNvPr id="317469" name="テキスト ボックス 8"/>
          <p:cNvSpPr txBox="1">
            <a:spLocks noChangeArrowheads="1"/>
          </p:cNvSpPr>
          <p:nvPr/>
        </p:nvSpPr>
        <p:spPr bwMode="auto">
          <a:xfrm>
            <a:off x="7943850" y="3141663"/>
            <a:ext cx="357188" cy="460375"/>
          </a:xfrm>
          <a:prstGeom prst="rect">
            <a:avLst/>
          </a:prstGeom>
          <a:noFill/>
          <a:ln w="9525">
            <a:noFill/>
            <a:miter lim="800000"/>
            <a:headEnd/>
            <a:tailEnd/>
          </a:ln>
        </p:spPr>
        <p:txBody>
          <a:bodyPr wrap="none">
            <a:spAutoFit/>
          </a:bodyPr>
          <a:lstStyle/>
          <a:p>
            <a:r>
              <a:rPr lang="en-US" altLang="ja-JP" sz="2400"/>
              <a:t>e</a:t>
            </a:r>
          </a:p>
        </p:txBody>
      </p:sp>
      <p:sp>
        <p:nvSpPr>
          <p:cNvPr id="33" name="正方形/長方形 32"/>
          <p:cNvSpPr/>
          <p:nvPr/>
        </p:nvSpPr>
        <p:spPr>
          <a:xfrm>
            <a:off x="7478713" y="2951163"/>
            <a:ext cx="1152525" cy="1152525"/>
          </a:xfrm>
          <a:prstGeom prst="rect">
            <a:avLst/>
          </a:prstGeom>
          <a:solidFill>
            <a:srgbClr val="7030A0">
              <a:alpha val="1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7471" name="テキスト ボックス 8"/>
          <p:cNvSpPr txBox="1">
            <a:spLocks noChangeArrowheads="1"/>
          </p:cNvSpPr>
          <p:nvPr/>
        </p:nvSpPr>
        <p:spPr bwMode="auto">
          <a:xfrm>
            <a:off x="7772400" y="4292600"/>
            <a:ext cx="407988" cy="461963"/>
          </a:xfrm>
          <a:prstGeom prst="rect">
            <a:avLst/>
          </a:prstGeom>
          <a:noFill/>
          <a:ln w="9525">
            <a:noFill/>
            <a:miter lim="800000"/>
            <a:headEnd/>
            <a:tailEnd/>
          </a:ln>
        </p:spPr>
        <p:txBody>
          <a:bodyPr wrap="none">
            <a:spAutoFit/>
          </a:bodyPr>
          <a:lstStyle/>
          <a:p>
            <a:r>
              <a:rPr lang="en-US" altLang="ja-JP" sz="2400">
                <a:solidFill>
                  <a:srgbClr val="7030A0"/>
                </a:solidFill>
              </a:rPr>
              <a:t>C</a:t>
            </a:r>
          </a:p>
        </p:txBody>
      </p:sp>
      <p:sp>
        <p:nvSpPr>
          <p:cNvPr id="317472" name="テキスト ボックス 8"/>
          <p:cNvSpPr txBox="1">
            <a:spLocks noChangeArrowheads="1"/>
          </p:cNvSpPr>
          <p:nvPr/>
        </p:nvSpPr>
        <p:spPr bwMode="auto">
          <a:xfrm>
            <a:off x="7853363" y="3644900"/>
            <a:ext cx="268287" cy="461963"/>
          </a:xfrm>
          <a:prstGeom prst="rect">
            <a:avLst/>
          </a:prstGeom>
          <a:noFill/>
          <a:ln w="9525">
            <a:noFill/>
            <a:miter lim="800000"/>
            <a:headEnd/>
            <a:tailEnd/>
          </a:ln>
        </p:spPr>
        <p:txBody>
          <a:bodyPr wrap="none">
            <a:spAutoFit/>
          </a:bodyPr>
          <a:lstStyle/>
          <a:p>
            <a:r>
              <a:rPr lang="en-US" altLang="ja-JP" sz="2400"/>
              <a:t>f</a:t>
            </a:r>
          </a:p>
        </p:txBody>
      </p:sp>
    </p:spTree>
  </p:cSld>
  <p:clrMapOvr>
    <a:masterClrMapping/>
  </p:clrMapOvr>
  <p:transition advTm="14149"/>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846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最小性の証明：</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ここまでのまとめ</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(1)</a:t>
            </a:r>
            <a:r>
              <a:rPr lang="ja-JP" altLang="en-US" sz="2400" dirty="0">
                <a:latin typeface="Calibri" pitchFamily="34" charset="0"/>
                <a:ea typeface="+mn-ea"/>
              </a:rPr>
              <a:t>　</a:t>
            </a:r>
            <a:r>
              <a:rPr lang="en-US" altLang="ja-JP" sz="2400" dirty="0">
                <a:latin typeface="Calibri" pitchFamily="34" charset="0"/>
                <a:ea typeface="+mn-ea"/>
              </a:rPr>
              <a:t>e</a:t>
            </a:r>
            <a:r>
              <a:rPr lang="ja-JP" altLang="en-US" sz="2400" dirty="0">
                <a:latin typeface="Calibri" pitchFamily="34" charset="0"/>
                <a:ea typeface="+mn-ea"/>
              </a:rPr>
              <a:t>：</a:t>
            </a:r>
            <a:r>
              <a:rPr lang="en-US" altLang="ja-JP" sz="2400" dirty="0">
                <a:latin typeface="Calibri" pitchFamily="34" charset="0"/>
                <a:ea typeface="ＭＳ Ｐゴシック" charset="-128"/>
              </a:rPr>
              <a:t>E(T) - E(T</a:t>
            </a:r>
            <a:r>
              <a:rPr lang="en-US" altLang="ja-JP" dirty="0">
                <a:latin typeface="Calibri" pitchFamily="34" charset="0"/>
                <a:ea typeface="ＭＳ Ｐゴシック" charset="-128"/>
              </a:rPr>
              <a:t>1</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に属す辺の中から</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　　　   クルスカルのアルゴリズムによって最初に選ばれる辺</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mn-ea"/>
              </a:rPr>
              <a:t>(2)</a:t>
            </a:r>
            <a:r>
              <a:rPr lang="ja-JP" altLang="en-US" sz="2400" dirty="0">
                <a:latin typeface="Calibri" pitchFamily="34" charset="0"/>
                <a:ea typeface="+mn-ea"/>
              </a:rPr>
              <a:t>　</a:t>
            </a:r>
            <a:r>
              <a:rPr lang="en-US" altLang="ja-JP" sz="2400" dirty="0">
                <a:latin typeface="Calibri" pitchFamily="34" charset="0"/>
                <a:ea typeface="+mn-ea"/>
              </a:rPr>
              <a:t>f </a:t>
            </a:r>
            <a:r>
              <a:rPr lang="ja-JP" altLang="en-US" sz="2400" dirty="0">
                <a:latin typeface="Calibri" pitchFamily="34" charset="0"/>
                <a:ea typeface="+mn-ea"/>
              </a:rPr>
              <a:t>∈ </a:t>
            </a:r>
            <a:r>
              <a:rPr lang="en-US" altLang="ja-JP" sz="2400" dirty="0">
                <a:latin typeface="Calibri" pitchFamily="34" charset="0"/>
                <a:ea typeface="+mn-ea"/>
              </a:rPr>
              <a:t>E(T</a:t>
            </a:r>
            <a:r>
              <a:rPr lang="en-US" altLang="ja-JP" dirty="0">
                <a:latin typeface="Calibri" pitchFamily="34" charset="0"/>
                <a:ea typeface="+mn-ea"/>
              </a:rPr>
              <a:t>1</a:t>
            </a:r>
            <a:r>
              <a:rPr lang="en-US" altLang="ja-JP" sz="2400" dirty="0">
                <a:latin typeface="Calibri" pitchFamily="34" charset="0"/>
                <a:ea typeface="+mn-ea"/>
              </a:rPr>
              <a:t>) - E(T)</a:t>
            </a:r>
          </a:p>
          <a:p>
            <a:pPr>
              <a:spcBef>
                <a:spcPct val="20000"/>
              </a:spcBef>
              <a:buClr>
                <a:srgbClr val="0BD0D9"/>
              </a:buClr>
              <a:buSzPct val="95000"/>
              <a:defRPr/>
            </a:pPr>
            <a:r>
              <a:rPr lang="en-US" altLang="ja-JP" sz="2400" dirty="0">
                <a:latin typeface="Calibri" pitchFamily="34" charset="0"/>
                <a:ea typeface="+mn-ea"/>
              </a:rPr>
              <a:t>(3)</a:t>
            </a:r>
            <a:r>
              <a:rPr lang="ja-JP" altLang="en-US" sz="2400" dirty="0">
                <a:latin typeface="Calibri" pitchFamily="34" charset="0"/>
                <a:ea typeface="+mn-ea"/>
              </a:rPr>
              <a:t>   </a:t>
            </a:r>
            <a:r>
              <a:rPr lang="en-US" altLang="ja-JP" sz="2400" dirty="0">
                <a:latin typeface="Calibri" pitchFamily="34" charset="0"/>
                <a:ea typeface="+mn-ea"/>
              </a:rPr>
              <a:t>w(f) &lt; w(e)</a:t>
            </a: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spTree>
  </p:cSld>
  <p:clrMapOvr>
    <a:masterClrMapping/>
  </p:clrMapOvr>
  <p:transition advTm="14149"/>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1949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最小性の証明：</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クルスカルのアルゴリズムによって</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e</a:t>
            </a:r>
            <a:r>
              <a:rPr lang="ja-JP" altLang="en-US" sz="2400" dirty="0">
                <a:latin typeface="Calibri" pitchFamily="34" charset="0"/>
                <a:ea typeface="+mn-ea"/>
              </a:rPr>
              <a:t>を追加する</a:t>
            </a:r>
            <a:r>
              <a:rPr lang="en-US" altLang="ja-JP" sz="2400" dirty="0">
                <a:latin typeface="Calibri" pitchFamily="34" charset="0"/>
                <a:ea typeface="+mn-ea"/>
              </a:rPr>
              <a:t>1</a:t>
            </a:r>
            <a:r>
              <a:rPr lang="ja-JP" altLang="en-US" sz="2400" dirty="0">
                <a:latin typeface="Calibri" pitchFamily="34" charset="0"/>
                <a:ea typeface="+mn-ea"/>
              </a:rPr>
              <a:t>つ手前のグラフを </a:t>
            </a:r>
            <a:r>
              <a:rPr lang="en-US" altLang="ja-JP" sz="2400" dirty="0">
                <a:latin typeface="Calibri" pitchFamily="34" charset="0"/>
                <a:ea typeface="+mn-ea"/>
              </a:rPr>
              <a:t>T’</a:t>
            </a:r>
            <a:r>
              <a:rPr lang="ja-JP" altLang="en-US" sz="2400" dirty="0">
                <a:latin typeface="Calibri" pitchFamily="34" charset="0"/>
                <a:ea typeface="+mn-ea"/>
              </a:rPr>
              <a:t>とする．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このとき</a:t>
            </a:r>
            <a:r>
              <a:rPr lang="en-US" altLang="ja-JP" sz="2400" dirty="0">
                <a:latin typeface="Calibri" pitchFamily="34" charset="0"/>
                <a:ea typeface="+mn-ea"/>
              </a:rPr>
              <a:t>(1)</a:t>
            </a:r>
            <a:r>
              <a:rPr lang="ja-JP" altLang="en-US" sz="2400" dirty="0">
                <a:latin typeface="Calibri" pitchFamily="34" charset="0"/>
                <a:ea typeface="+mn-ea"/>
              </a:rPr>
              <a:t>より，</a:t>
            </a:r>
            <a:r>
              <a:rPr lang="en-US" altLang="ja-JP" sz="2400" dirty="0">
                <a:latin typeface="Calibri" pitchFamily="34" charset="0"/>
                <a:ea typeface="+mn-ea"/>
              </a:rPr>
              <a:t>T’ </a:t>
            </a:r>
            <a:r>
              <a:rPr lang="ja-JP" altLang="en-US" sz="2400" dirty="0">
                <a:latin typeface="Calibri" pitchFamily="34" charset="0"/>
                <a:ea typeface="+mn-ea"/>
              </a:rPr>
              <a:t>は  </a:t>
            </a:r>
            <a:r>
              <a:rPr lang="en-US" altLang="ja-JP" sz="2400" dirty="0">
                <a:latin typeface="Calibri" pitchFamily="34" charset="0"/>
                <a:ea typeface="+mn-ea"/>
              </a:rPr>
              <a:t>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の部分グラフ．</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rPr>
              <a:t>(1)</a:t>
            </a:r>
            <a:r>
              <a:rPr lang="ja-JP" altLang="en-US" sz="2400" dirty="0">
                <a:latin typeface="Calibri" pitchFamily="34" charset="0"/>
              </a:rPr>
              <a:t>  </a:t>
            </a:r>
            <a:r>
              <a:rPr lang="en-US" altLang="ja-JP" sz="2400" dirty="0">
                <a:latin typeface="Calibri" pitchFamily="34" charset="0"/>
              </a:rPr>
              <a:t>e</a:t>
            </a:r>
            <a:r>
              <a:rPr lang="ja-JP" altLang="en-US" sz="2400" dirty="0">
                <a:latin typeface="Calibri" pitchFamily="34" charset="0"/>
              </a:rPr>
              <a:t>：</a:t>
            </a:r>
            <a:r>
              <a:rPr lang="en-US" altLang="ja-JP" sz="2400" dirty="0">
                <a:latin typeface="Calibri" pitchFamily="34" charset="0"/>
                <a:ea typeface="ＭＳ Ｐゴシック" charset="-128"/>
              </a:rPr>
              <a:t>E(T) - E(T</a:t>
            </a:r>
            <a:r>
              <a:rPr lang="en-US" altLang="ja-JP" dirty="0">
                <a:latin typeface="Calibri" pitchFamily="34" charset="0"/>
                <a:ea typeface="ＭＳ Ｐゴシック" charset="-128"/>
              </a:rPr>
              <a:t>1</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に属す辺の中から</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　　　  クルスカルのアルゴリズムによって最初に選ばれる辺</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spTree>
  </p:cSld>
  <p:clrMapOvr>
    <a:masterClrMapping/>
  </p:clrMapOvr>
  <p:transition advTm="14149"/>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タイトル 1"/>
          <p:cNvSpPr>
            <a:spLocks noGrp="1"/>
          </p:cNvSpPr>
          <p:nvPr>
            <p:ph type="title"/>
          </p:nvPr>
        </p:nvSpPr>
        <p:spPr/>
        <p:txBody>
          <a:bodyPr/>
          <a:lstStyle/>
          <a:p>
            <a:pPr eaLnBrk="1" hangingPunct="1"/>
            <a:r>
              <a:rPr lang="en-US" altLang="ja-JP"/>
              <a:t>1.3</a:t>
            </a:r>
            <a:r>
              <a:rPr lang="ja-JP" altLang="en-US"/>
              <a:t>　最小全域木</a:t>
            </a:r>
          </a:p>
        </p:txBody>
      </p:sp>
      <p:sp>
        <p:nvSpPr>
          <p:cNvPr id="32051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最小性の証明：</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T’ </a:t>
            </a:r>
            <a:r>
              <a:rPr lang="ja-JP" altLang="en-US" sz="2400" dirty="0">
                <a:latin typeface="Calibri" pitchFamily="34" charset="0"/>
                <a:ea typeface="+mn-ea"/>
              </a:rPr>
              <a:t>は</a:t>
            </a:r>
            <a:r>
              <a:rPr lang="en-US" altLang="ja-JP" sz="2400" dirty="0">
                <a:latin typeface="Calibri" pitchFamily="34" charset="0"/>
                <a:ea typeface="+mn-ea"/>
              </a:rPr>
              <a:t> T</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の部分グラフなので</a:t>
            </a:r>
            <a:r>
              <a:rPr lang="en-US" altLang="ja-JP" sz="2400" dirty="0">
                <a:latin typeface="Calibri" pitchFamily="34" charset="0"/>
                <a:ea typeface="+mn-ea"/>
              </a:rPr>
              <a:t>(2)</a:t>
            </a:r>
            <a:r>
              <a:rPr lang="ja-JP" altLang="en-US" sz="2400" dirty="0">
                <a:latin typeface="Calibri" pitchFamily="34" charset="0"/>
                <a:ea typeface="+mn-ea"/>
              </a:rPr>
              <a:t>より，</a:t>
            </a:r>
            <a:r>
              <a:rPr lang="en-US" altLang="ja-JP" sz="2400" dirty="0">
                <a:latin typeface="Calibri" pitchFamily="34" charset="0"/>
                <a:ea typeface="+mn-ea"/>
              </a:rPr>
              <a:t>T’+ f </a:t>
            </a:r>
            <a:r>
              <a:rPr lang="ja-JP" altLang="en-US" sz="2400" dirty="0" err="1">
                <a:latin typeface="Calibri" pitchFamily="34" charset="0"/>
                <a:ea typeface="+mn-ea"/>
              </a:rPr>
              <a:t>には閉</a:t>
            </a:r>
            <a:r>
              <a:rPr lang="ja-JP" altLang="en-US" sz="2400" dirty="0">
                <a:latin typeface="Calibri" pitchFamily="34" charset="0"/>
                <a:ea typeface="+mn-ea"/>
              </a:rPr>
              <a:t>路がない．</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しかし，</a:t>
            </a:r>
            <a:r>
              <a:rPr lang="en-US" altLang="ja-JP" sz="2400" dirty="0">
                <a:latin typeface="Calibri" pitchFamily="34" charset="0"/>
                <a:ea typeface="+mn-ea"/>
              </a:rPr>
              <a:t>(3)</a:t>
            </a:r>
            <a:r>
              <a:rPr lang="ja-JP" altLang="en-US" sz="2400" dirty="0">
                <a:latin typeface="Calibri" pitchFamily="34" charset="0"/>
                <a:ea typeface="+mn-ea"/>
              </a:rPr>
              <a:t>とアルゴリズムの手順</a:t>
            </a:r>
            <a:r>
              <a:rPr lang="en-US" altLang="ja-JP" sz="2400" dirty="0">
                <a:latin typeface="Calibri" pitchFamily="34" charset="0"/>
                <a:ea typeface="+mn-ea"/>
              </a:rPr>
              <a:t>2</a:t>
            </a:r>
            <a:r>
              <a:rPr lang="ja-JP" altLang="en-US" sz="2400" dirty="0">
                <a:latin typeface="Calibri" pitchFamily="34" charset="0"/>
                <a:ea typeface="+mn-ea"/>
              </a:rPr>
              <a:t>より，</a:t>
            </a:r>
            <a:r>
              <a:rPr lang="en-US" altLang="ja-JP" sz="2400" dirty="0">
                <a:latin typeface="Calibri" pitchFamily="34" charset="0"/>
                <a:ea typeface="+mn-ea"/>
              </a:rPr>
              <a:t>T’+ f </a:t>
            </a:r>
            <a:r>
              <a:rPr lang="ja-JP" altLang="en-US" sz="2400" dirty="0" err="1">
                <a:latin typeface="Calibri" pitchFamily="34" charset="0"/>
                <a:ea typeface="+mn-ea"/>
              </a:rPr>
              <a:t>は閉</a:t>
            </a:r>
            <a:r>
              <a:rPr lang="ja-JP" altLang="en-US" sz="2400" dirty="0">
                <a:latin typeface="Calibri" pitchFamily="34" charset="0"/>
                <a:ea typeface="+mn-ea"/>
              </a:rPr>
              <a:t>路を含み矛盾．</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a:t>
            </a: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rPr>
              <a:t>(2)</a:t>
            </a:r>
            <a:r>
              <a:rPr lang="ja-JP" altLang="en-US" sz="2400" dirty="0">
                <a:latin typeface="Calibri" pitchFamily="34" charset="0"/>
              </a:rPr>
              <a:t>    </a:t>
            </a:r>
            <a:r>
              <a:rPr lang="en-US" altLang="ja-JP" sz="2400" dirty="0">
                <a:latin typeface="Calibri" pitchFamily="34" charset="0"/>
              </a:rPr>
              <a:t>f </a:t>
            </a:r>
            <a:r>
              <a:rPr lang="ja-JP" altLang="en-US" sz="2400" dirty="0">
                <a:latin typeface="Calibri" pitchFamily="34" charset="0"/>
              </a:rPr>
              <a:t>∈ </a:t>
            </a:r>
            <a:r>
              <a:rPr lang="en-US" altLang="ja-JP" sz="2400" dirty="0">
                <a:latin typeface="Calibri" pitchFamily="34" charset="0"/>
              </a:rPr>
              <a:t>E(T</a:t>
            </a:r>
            <a:r>
              <a:rPr lang="en-US" altLang="ja-JP" dirty="0">
                <a:latin typeface="Calibri" pitchFamily="34" charset="0"/>
              </a:rPr>
              <a:t>1</a:t>
            </a:r>
            <a:r>
              <a:rPr lang="en-US" altLang="ja-JP" sz="2400" dirty="0">
                <a:latin typeface="Calibri" pitchFamily="34" charset="0"/>
              </a:rPr>
              <a:t>) - E(T)</a:t>
            </a:r>
            <a:r>
              <a:rPr lang="ja-JP" altLang="en-US" sz="2400" dirty="0" err="1">
                <a:latin typeface="Calibri" pitchFamily="34" charset="0"/>
              </a:rPr>
              <a:t>，</a:t>
            </a: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rPr>
              <a:t>(3)</a:t>
            </a:r>
            <a:r>
              <a:rPr lang="ja-JP" altLang="en-US" sz="2400" dirty="0">
                <a:latin typeface="Calibri" pitchFamily="34" charset="0"/>
              </a:rPr>
              <a:t>    </a:t>
            </a:r>
            <a:r>
              <a:rPr lang="en-US" altLang="ja-JP" sz="2400" dirty="0">
                <a:latin typeface="Calibri" pitchFamily="34" charset="0"/>
              </a:rPr>
              <a:t>w(f) &lt; w(e)</a:t>
            </a:r>
          </a:p>
          <a:p>
            <a:pPr>
              <a:spcBef>
                <a:spcPct val="20000"/>
              </a:spcBef>
              <a:buClr>
                <a:srgbClr val="0BD0D9"/>
              </a:buClr>
              <a:buSzPct val="95000"/>
              <a:defRPr/>
            </a:pPr>
            <a:r>
              <a:rPr lang="ja-JP" altLang="en-US" sz="2400" dirty="0">
                <a:latin typeface="Calibri" pitchFamily="34" charset="0"/>
              </a:rPr>
              <a:t>手順</a:t>
            </a:r>
            <a:r>
              <a:rPr lang="en-US" altLang="ja-JP" sz="2400" dirty="0">
                <a:latin typeface="Calibri" pitchFamily="34" charset="0"/>
              </a:rPr>
              <a:t>2. E={e</a:t>
            </a:r>
            <a:r>
              <a:rPr lang="ja-JP" altLang="en-US" sz="2400" dirty="0">
                <a:latin typeface="Calibri" pitchFamily="34" charset="0"/>
              </a:rPr>
              <a:t>∈ </a:t>
            </a:r>
            <a:r>
              <a:rPr lang="en-US" altLang="ja-JP" sz="2400" dirty="0">
                <a:latin typeface="Calibri" pitchFamily="34" charset="0"/>
              </a:rPr>
              <a:t>E(G): e </a:t>
            </a:r>
            <a:r>
              <a:rPr lang="ja-JP" altLang="en-US" sz="2400" dirty="0">
                <a:latin typeface="Calibri" pitchFamily="34" charset="0"/>
              </a:rPr>
              <a:t>∉ </a:t>
            </a:r>
            <a:r>
              <a:rPr lang="en-US" altLang="ja-JP" sz="2400" dirty="0">
                <a:latin typeface="Calibri" pitchFamily="34" charset="0"/>
              </a:rPr>
              <a:t>E(T), </a:t>
            </a:r>
            <a:r>
              <a:rPr lang="en-US" altLang="ja-JP" sz="2400" dirty="0" err="1">
                <a:latin typeface="Calibri" pitchFamily="34" charset="0"/>
              </a:rPr>
              <a:t>T+e</a:t>
            </a:r>
            <a:r>
              <a:rPr lang="ja-JP" altLang="en-US" sz="2400" dirty="0" err="1">
                <a:latin typeface="Calibri" pitchFamily="34" charset="0"/>
              </a:rPr>
              <a:t>に閉</a:t>
            </a:r>
            <a:r>
              <a:rPr lang="ja-JP" altLang="en-US" sz="2400" dirty="0">
                <a:latin typeface="Calibri" pitchFamily="34" charset="0"/>
              </a:rPr>
              <a:t>路がない</a:t>
            </a:r>
            <a:r>
              <a:rPr lang="en-US" altLang="ja-JP" sz="2400" dirty="0">
                <a:latin typeface="Calibri" pitchFamily="34" charset="0"/>
              </a:rPr>
              <a:t>} </a:t>
            </a:r>
          </a:p>
          <a:p>
            <a:pPr>
              <a:spcBef>
                <a:spcPct val="20000"/>
              </a:spcBef>
              <a:buClr>
                <a:srgbClr val="0BD0D9"/>
              </a:buClr>
              <a:buSzPct val="95000"/>
              <a:defRPr/>
            </a:pPr>
            <a:r>
              <a:rPr lang="ja-JP" altLang="en-US" sz="2400" dirty="0">
                <a:latin typeface="Calibri" pitchFamily="34" charset="0"/>
              </a:rPr>
              <a:t>　　　　 の中から重みが最小の辺</a:t>
            </a:r>
            <a:r>
              <a:rPr lang="en-US" altLang="ja-JP" sz="2400" dirty="0">
                <a:latin typeface="Calibri" pitchFamily="34" charset="0"/>
              </a:rPr>
              <a:t>e</a:t>
            </a:r>
            <a:r>
              <a:rPr lang="ja-JP" altLang="en-US" sz="2400" dirty="0">
                <a:latin typeface="Calibri" pitchFamily="34" charset="0"/>
              </a:rPr>
              <a:t>を選び，</a:t>
            </a:r>
            <a:r>
              <a:rPr lang="en-US" altLang="ja-JP" sz="2400" dirty="0">
                <a:latin typeface="Calibri" pitchFamily="34" charset="0"/>
              </a:rPr>
              <a:t>T=</a:t>
            </a:r>
            <a:r>
              <a:rPr lang="en-US" altLang="ja-JP" sz="2400" dirty="0" err="1">
                <a:latin typeface="Calibri" pitchFamily="34" charset="0"/>
              </a:rPr>
              <a:t>T+e</a:t>
            </a:r>
            <a:r>
              <a:rPr lang="en-US" altLang="ja-JP" sz="2400" dirty="0">
                <a:latin typeface="Calibri" pitchFamily="34" charset="0"/>
              </a:rPr>
              <a:t> </a:t>
            </a:r>
            <a:r>
              <a:rPr lang="ja-JP" altLang="en-US" sz="2400" dirty="0">
                <a:latin typeface="Calibri" pitchFamily="34" charset="0"/>
              </a:rPr>
              <a:t>とする．</a:t>
            </a:r>
            <a:endParaRPr lang="en-US" altLang="ja-JP" sz="2400" dirty="0">
              <a:latin typeface="Calibri" pitchFamily="34" charset="0"/>
              <a:ea typeface="+mn-ea"/>
            </a:endParaRPr>
          </a:p>
        </p:txBody>
      </p:sp>
      <p:sp>
        <p:nvSpPr>
          <p:cNvPr id="26" name="角丸四角形 25"/>
          <p:cNvSpPr/>
          <p:nvPr/>
        </p:nvSpPr>
        <p:spPr>
          <a:xfrm>
            <a:off x="107950" y="2060575"/>
            <a:ext cx="8567738" cy="417671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クルスカルのアルゴリズム</a:t>
            </a:r>
            <a:endParaRPr lang="en-US" altLang="ja-JP" sz="2400" dirty="0">
              <a:solidFill>
                <a:schemeClr val="tx1"/>
              </a:solidFill>
            </a:endParaRPr>
          </a:p>
        </p:txBody>
      </p:sp>
    </p:spTree>
  </p:cSld>
  <p:clrMapOvr>
    <a:masterClrMapping/>
  </p:clrMapOvr>
  <p:transition advTm="14149"/>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タイトル 1"/>
          <p:cNvSpPr>
            <a:spLocks noGrp="1"/>
          </p:cNvSpPr>
          <p:nvPr>
            <p:ph type="title"/>
          </p:nvPr>
        </p:nvSpPr>
        <p:spPr/>
        <p:txBody>
          <a:bodyPr/>
          <a:lstStyle/>
          <a:p>
            <a:pPr eaLnBrk="1" hangingPunct="1"/>
            <a:r>
              <a:rPr lang="ja-JP" altLang="en-US" dirty="0"/>
              <a:t>提出課題</a:t>
            </a:r>
            <a:r>
              <a:rPr lang="en-US" altLang="ja-JP" dirty="0"/>
              <a:t>7</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1544" name="テキスト ボックス 83"/>
          <p:cNvSpPr txBox="1">
            <a:spLocks noChangeArrowheads="1"/>
          </p:cNvSpPr>
          <p:nvPr/>
        </p:nvSpPr>
        <p:spPr bwMode="auto">
          <a:xfrm>
            <a:off x="638675" y="2348880"/>
            <a:ext cx="7821757" cy="3046988"/>
          </a:xfrm>
          <a:prstGeom prst="rect">
            <a:avLst/>
          </a:prstGeom>
          <a:noFill/>
          <a:ln w="9525">
            <a:noFill/>
            <a:miter lim="800000"/>
            <a:headEnd/>
            <a:tailEnd/>
          </a:ln>
        </p:spPr>
        <p:txBody>
          <a:bodyPr wrap="none">
            <a:spAutoFit/>
          </a:bodyPr>
          <a:lstStyle/>
          <a:p>
            <a:r>
              <a:rPr lang="ja-JP" altLang="en-US" sz="2400" dirty="0"/>
              <a:t>問題</a:t>
            </a:r>
            <a:r>
              <a:rPr lang="en-US" altLang="ja-JP" sz="2400" dirty="0"/>
              <a:t>1</a:t>
            </a:r>
            <a:r>
              <a:rPr lang="ja-JP" altLang="en-US" sz="2400" dirty="0"/>
              <a:t>： </a:t>
            </a:r>
            <a:r>
              <a:rPr lang="en-US" altLang="ja-JP" sz="2400" dirty="0"/>
              <a:t>P.55</a:t>
            </a:r>
            <a:r>
              <a:rPr lang="ja-JP" altLang="en-US" sz="2400" dirty="0"/>
              <a:t>　問</a:t>
            </a:r>
            <a:r>
              <a:rPr lang="en-US" altLang="ja-JP" sz="2400" dirty="0"/>
              <a:t>3.6 (a), (b)</a:t>
            </a:r>
          </a:p>
          <a:p>
            <a:r>
              <a:rPr lang="ja-JP" altLang="en-US" sz="2400" dirty="0"/>
              <a:t>注意：教科書</a:t>
            </a:r>
            <a:r>
              <a:rPr lang="en-US" altLang="ja-JP" sz="2400" dirty="0"/>
              <a:t>P.53</a:t>
            </a:r>
            <a:r>
              <a:rPr lang="ja-JP" altLang="en-US" sz="2400" dirty="0"/>
              <a:t>のプリムのアルゴリズムを各自で読むこと</a:t>
            </a:r>
            <a:endParaRPr lang="en-US" altLang="ja-JP" sz="2400" dirty="0"/>
          </a:p>
          <a:p>
            <a:endParaRPr lang="en-US" altLang="ja-JP" sz="2400" dirty="0"/>
          </a:p>
          <a:p>
            <a:r>
              <a:rPr lang="ja-JP" altLang="en-US" sz="2400" dirty="0"/>
              <a:t>問題</a:t>
            </a:r>
            <a:r>
              <a:rPr lang="en-US" altLang="ja-JP" sz="2400" dirty="0"/>
              <a:t>2</a:t>
            </a:r>
            <a:r>
              <a:rPr lang="ja-JP" altLang="en-US" sz="2400" dirty="0"/>
              <a:t>：</a:t>
            </a:r>
            <a:r>
              <a:rPr lang="en-US" altLang="ja-JP" sz="2400" dirty="0"/>
              <a:t>G</a:t>
            </a:r>
            <a:r>
              <a:rPr lang="ja-JP" altLang="en-US" sz="2400" dirty="0"/>
              <a:t>が木で，</a:t>
            </a:r>
            <a:r>
              <a:rPr lang="en-US" altLang="ja-JP" sz="2400" dirty="0"/>
              <a:t>G</a:t>
            </a:r>
            <a:r>
              <a:rPr lang="ja-JP" altLang="en-US" sz="2400" dirty="0"/>
              <a:t>の頂点の次数が全て奇数ならば，</a:t>
            </a:r>
            <a:endParaRPr lang="en-US" altLang="ja-JP" sz="2400" dirty="0"/>
          </a:p>
          <a:p>
            <a:r>
              <a:rPr lang="ja-JP" altLang="en-US" sz="2400" dirty="0"/>
              <a:t>　　　　 辺の数は奇数であることを示せ．</a:t>
            </a:r>
            <a:endParaRPr lang="en-US" altLang="ja-JP" sz="2400" dirty="0"/>
          </a:p>
          <a:p>
            <a:endParaRPr lang="en-US" altLang="ja-JP" sz="2400" dirty="0"/>
          </a:p>
          <a:p>
            <a:r>
              <a:rPr lang="ja-JP" altLang="en-US" sz="2400" dirty="0"/>
              <a:t>問題</a:t>
            </a:r>
            <a:r>
              <a:rPr lang="en-US" altLang="ja-JP" sz="2400" dirty="0"/>
              <a:t>3</a:t>
            </a:r>
            <a:r>
              <a:rPr lang="ja-JP" altLang="en-US" sz="2400" dirty="0">
                <a:sym typeface="Wingdings" panose="05000000000000000000" pitchFamily="2" charset="2"/>
              </a:rPr>
              <a:t>：</a:t>
            </a:r>
            <a:r>
              <a:rPr lang="ja-JP" altLang="en-US" sz="2400" dirty="0"/>
              <a:t>次数が</a:t>
            </a:r>
            <a:r>
              <a:rPr lang="en-US" altLang="ja-JP" sz="2400" dirty="0"/>
              <a:t>k</a:t>
            </a:r>
            <a:r>
              <a:rPr lang="ja-JP" altLang="en-US" sz="2400" dirty="0"/>
              <a:t>の頂点を</a:t>
            </a:r>
            <a:r>
              <a:rPr lang="en-US" altLang="ja-JP" sz="2400" dirty="0"/>
              <a:t>l</a:t>
            </a:r>
            <a:r>
              <a:rPr lang="ja-JP" altLang="en-US" sz="2400" dirty="0"/>
              <a:t>個持つ木は次数</a:t>
            </a:r>
            <a:r>
              <a:rPr lang="en-US" altLang="ja-JP" sz="2400" dirty="0"/>
              <a:t>1</a:t>
            </a:r>
            <a:r>
              <a:rPr lang="ja-JP" altLang="en-US" sz="2400" dirty="0"/>
              <a:t>の頂点を</a:t>
            </a:r>
            <a:endParaRPr lang="en-US" altLang="ja-JP" sz="2400" dirty="0"/>
          </a:p>
          <a:p>
            <a:r>
              <a:rPr lang="ja-JP" altLang="en-US" sz="2400" dirty="0"/>
              <a:t>　　　　 少なくとも</a:t>
            </a:r>
            <a:r>
              <a:rPr lang="en-US" altLang="ja-JP" sz="2400" dirty="0"/>
              <a:t>(k-2)l+2</a:t>
            </a:r>
            <a:r>
              <a:rPr lang="ja-JP" altLang="en-US" sz="2400" dirty="0"/>
              <a:t>個持つことを示せ．（</a:t>
            </a:r>
            <a:r>
              <a:rPr lang="en-US" altLang="ja-JP" sz="2400" dirty="0"/>
              <a:t>k</a:t>
            </a:r>
            <a:r>
              <a:rPr lang="ja-JP" altLang="en-US" sz="2400" dirty="0"/>
              <a:t>≧</a:t>
            </a:r>
            <a:r>
              <a:rPr lang="en-US" altLang="ja-JP" sz="2400" dirty="0"/>
              <a:t>3</a:t>
            </a:r>
            <a:r>
              <a:rPr lang="ja-JP" altLang="en-US" sz="2400" dirty="0"/>
              <a:t>とする）</a:t>
            </a:r>
            <a:endParaRPr lang="en-US" altLang="ja-JP" sz="2400" dirty="0"/>
          </a:p>
        </p:txBody>
      </p:sp>
    </p:spTree>
  </p:cSld>
  <p:clrMapOvr>
    <a:masterClrMapping/>
  </p:clrMapOvr>
  <p:transition advTm="14149"/>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木の性質（木であることと同値な条件①）</a:t>
            </a:r>
          </a:p>
        </p:txBody>
      </p:sp>
      <p:sp>
        <p:nvSpPr>
          <p:cNvPr id="2877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3</a:t>
            </a:r>
            <a:r>
              <a:rPr lang="ja-JP" altLang="en-US" sz="2400" dirty="0">
                <a:latin typeface="Calibri" pitchFamily="34" charset="0"/>
                <a:ea typeface="+mn-ea"/>
              </a:rPr>
              <a:t>以上のグラフ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(1) T </a:t>
            </a:r>
            <a:r>
              <a:rPr lang="ja-JP" altLang="en-US" sz="2400" dirty="0">
                <a:latin typeface="Calibri" pitchFamily="34" charset="0"/>
                <a:ea typeface="+mn-ea"/>
              </a:rPr>
              <a:t>は木（</a:t>
            </a:r>
            <a:r>
              <a:rPr lang="ja-JP" altLang="en-US" sz="2400" dirty="0">
                <a:latin typeface="Calibri" pitchFamily="34" charset="0"/>
                <a:ea typeface="ＭＳ Ｐゴシック" charset="-128"/>
              </a:rPr>
              <a:t>閉路を含まない連結グラフ</a:t>
            </a:r>
            <a:r>
              <a:rPr lang="ja-JP" altLang="en-US" sz="2400" dirty="0">
                <a:latin typeface="Calibri" pitchFamily="34" charset="0"/>
                <a:ea typeface="+mn-ea"/>
              </a:rPr>
              <a:t>）である．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T </a:t>
            </a:r>
            <a:r>
              <a:rPr lang="ja-JP" altLang="en-US" sz="2400" dirty="0">
                <a:latin typeface="Calibri" pitchFamily="34" charset="0"/>
                <a:ea typeface="+mn-ea"/>
              </a:rPr>
              <a:t>は連結で，全ての辺が橋である．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(3) T </a:t>
            </a:r>
            <a:r>
              <a:rPr lang="ja-JP" altLang="en-US" sz="2400" dirty="0">
                <a:latin typeface="Calibri" pitchFamily="34" charset="0"/>
                <a:ea typeface="+mn-ea"/>
              </a:rPr>
              <a:t>の任意の</a:t>
            </a:r>
            <a:r>
              <a:rPr lang="en-US" altLang="ja-JP" sz="2400" dirty="0">
                <a:latin typeface="Calibri" pitchFamily="34" charset="0"/>
                <a:ea typeface="+mn-ea"/>
              </a:rPr>
              <a:t>2</a:t>
            </a:r>
            <a:r>
              <a:rPr lang="ja-JP" altLang="en-US" sz="2400" dirty="0">
                <a:latin typeface="Calibri" pitchFamily="34" charset="0"/>
                <a:ea typeface="+mn-ea"/>
              </a:rPr>
              <a:t>点は丁度</a:t>
            </a:r>
            <a:r>
              <a:rPr lang="en-US" altLang="ja-JP" sz="2400" dirty="0">
                <a:latin typeface="Calibri" pitchFamily="34" charset="0"/>
                <a:ea typeface="+mn-ea"/>
              </a:rPr>
              <a:t>1</a:t>
            </a:r>
            <a:r>
              <a:rPr lang="ja-JP" altLang="en-US" sz="2400" dirty="0">
                <a:latin typeface="Calibri" pitchFamily="34" charset="0"/>
                <a:ea typeface="+mn-ea"/>
              </a:rPr>
              <a:t>本の道で結ばれている．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(4) T </a:t>
            </a:r>
            <a:r>
              <a:rPr lang="ja-JP" altLang="en-US" sz="2400" dirty="0" err="1">
                <a:latin typeface="Calibri" pitchFamily="34" charset="0"/>
                <a:ea typeface="+mn-ea"/>
              </a:rPr>
              <a:t>は閉</a:t>
            </a:r>
            <a:r>
              <a:rPr lang="ja-JP" altLang="en-US" sz="2400" dirty="0">
                <a:latin typeface="Calibri" pitchFamily="34" charset="0"/>
                <a:ea typeface="+mn-ea"/>
              </a:rPr>
              <a:t>路を含まないが，</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辺を追加すると丁度</a:t>
            </a:r>
            <a:r>
              <a:rPr lang="en-US" altLang="ja-JP" sz="2400" dirty="0">
                <a:latin typeface="Calibri" pitchFamily="34" charset="0"/>
                <a:ea typeface="+mn-ea"/>
              </a:rPr>
              <a:t>1</a:t>
            </a:r>
            <a:r>
              <a:rPr lang="ja-JP" altLang="en-US" sz="2400" dirty="0" err="1">
                <a:latin typeface="Calibri" pitchFamily="34" charset="0"/>
                <a:ea typeface="+mn-ea"/>
              </a:rPr>
              <a:t>つの閉</a:t>
            </a:r>
            <a:r>
              <a:rPr lang="ja-JP" altLang="en-US" sz="2400" dirty="0">
                <a:latin typeface="Calibri" pitchFamily="34" charset="0"/>
                <a:ea typeface="+mn-ea"/>
              </a:rPr>
              <a:t>路ができる．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32117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446405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木の辺の性質からの特徴づけ</a:t>
            </a:r>
            <a:endParaRPr lang="en-US" altLang="ja-JP" sz="2400" dirty="0">
              <a:solidFill>
                <a:schemeClr val="tx1"/>
              </a:solidFill>
            </a:endParaRPr>
          </a:p>
        </p:txBody>
      </p:sp>
      <p:cxnSp>
        <p:nvCxnSpPr>
          <p:cNvPr id="30" name="直線コネクタ 29"/>
          <p:cNvCxnSpPr/>
          <p:nvPr/>
        </p:nvCxnSpPr>
        <p:spPr bwMode="auto">
          <a:xfrm flipV="1">
            <a:off x="6003925" y="2951163"/>
            <a:ext cx="804863" cy="450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1" name="直線コネクタ 30"/>
          <p:cNvCxnSpPr>
            <a:endCxn id="38" idx="0"/>
          </p:cNvCxnSpPr>
          <p:nvPr/>
        </p:nvCxnSpPr>
        <p:spPr bwMode="auto">
          <a:xfrm rot="5400000">
            <a:off x="5633244" y="3772694"/>
            <a:ext cx="74136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2" name="直線コネクタ 31"/>
          <p:cNvCxnSpPr/>
          <p:nvPr/>
        </p:nvCxnSpPr>
        <p:spPr bwMode="auto">
          <a:xfrm>
            <a:off x="6003925" y="4208463"/>
            <a:ext cx="804863" cy="4524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bwMode="auto">
          <a:xfrm rot="5400000">
            <a:off x="7177088" y="3805238"/>
            <a:ext cx="806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4" name="直線コネクタ 33"/>
          <p:cNvCxnSpPr>
            <a:endCxn id="44" idx="3"/>
          </p:cNvCxnSpPr>
          <p:nvPr/>
        </p:nvCxnSpPr>
        <p:spPr bwMode="auto">
          <a:xfrm rot="5400000" flipH="1" flipV="1">
            <a:off x="7525544" y="3050382"/>
            <a:ext cx="396875" cy="2873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5940425" y="3336925"/>
            <a:ext cx="128588"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p:nvPr/>
        </p:nvSpPr>
        <p:spPr bwMode="auto">
          <a:xfrm>
            <a:off x="6745288" y="2886075"/>
            <a:ext cx="127000"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p:nvPr/>
        </p:nvSpPr>
        <p:spPr bwMode="auto">
          <a:xfrm>
            <a:off x="7516813" y="3336925"/>
            <a:ext cx="128587"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bwMode="auto">
          <a:xfrm>
            <a:off x="5940425" y="4143375"/>
            <a:ext cx="128588"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9" name="円/楕円 38"/>
          <p:cNvSpPr/>
          <p:nvPr/>
        </p:nvSpPr>
        <p:spPr bwMode="auto">
          <a:xfrm>
            <a:off x="6745288" y="4595813"/>
            <a:ext cx="127000"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 name="円/楕円 39"/>
          <p:cNvSpPr/>
          <p:nvPr/>
        </p:nvSpPr>
        <p:spPr bwMode="auto">
          <a:xfrm>
            <a:off x="7516813" y="4143375"/>
            <a:ext cx="128587"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1" name="直線コネクタ 40"/>
          <p:cNvCxnSpPr>
            <a:endCxn id="37" idx="2"/>
          </p:cNvCxnSpPr>
          <p:nvPr/>
        </p:nvCxnSpPr>
        <p:spPr bwMode="auto">
          <a:xfrm>
            <a:off x="5991225" y="3394075"/>
            <a:ext cx="1525588" cy="7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2" name="直線コネクタ 41"/>
          <p:cNvCxnSpPr>
            <a:endCxn id="43" idx="2"/>
          </p:cNvCxnSpPr>
          <p:nvPr/>
        </p:nvCxnSpPr>
        <p:spPr bwMode="auto">
          <a:xfrm>
            <a:off x="7589838" y="3386138"/>
            <a:ext cx="647700" cy="79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3" name="円/楕円 42"/>
          <p:cNvSpPr/>
          <p:nvPr/>
        </p:nvSpPr>
        <p:spPr bwMode="auto">
          <a:xfrm>
            <a:off x="8237538" y="3330575"/>
            <a:ext cx="130175"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7848600" y="2886075"/>
            <a:ext cx="130175"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advTm="14149"/>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タイトル 1"/>
          <p:cNvSpPr>
            <a:spLocks noGrp="1"/>
          </p:cNvSpPr>
          <p:nvPr>
            <p:ph type="title"/>
          </p:nvPr>
        </p:nvSpPr>
        <p:spPr/>
        <p:txBody>
          <a:bodyPr/>
          <a:lstStyle/>
          <a:p>
            <a:pPr eaLnBrk="1" hangingPunct="1"/>
            <a:r>
              <a:rPr lang="ja-JP" altLang="en-US" dirty="0"/>
              <a:t>発展問題</a:t>
            </a:r>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mc:AlternateContent xmlns:mc="http://schemas.openxmlformats.org/markup-compatibility/2006">
        <mc:Choice xmlns:a14="http://schemas.microsoft.com/office/drawing/2010/main" Requires="a14">
          <p:sp>
            <p:nvSpPr>
              <p:cNvPr id="321544" name="テキスト ボックス 83"/>
              <p:cNvSpPr txBox="1">
                <a:spLocks noChangeArrowheads="1"/>
              </p:cNvSpPr>
              <p:nvPr/>
            </p:nvSpPr>
            <p:spPr bwMode="auto">
              <a:xfrm>
                <a:off x="638674" y="2348880"/>
                <a:ext cx="7965773" cy="3466013"/>
              </a:xfrm>
              <a:prstGeom prst="rect">
                <a:avLst/>
              </a:prstGeom>
              <a:noFill/>
              <a:ln w="9525">
                <a:noFill/>
                <a:miter lim="800000"/>
                <a:headEnd/>
                <a:tailEnd/>
              </a:ln>
            </p:spPr>
            <p:txBody>
              <a:bodyPr wrap="square">
                <a:spAutoFit/>
              </a:bodyPr>
              <a:lstStyle/>
              <a:p>
                <a:r>
                  <a:rPr lang="ja-JP" altLang="en-US" sz="2400" dirty="0">
                    <a:sym typeface="Wingdings" panose="05000000000000000000" pitchFamily="2" charset="2"/>
                  </a:rPr>
                  <a:t>発展問題：</a:t>
                </a:r>
                <a:endParaRPr lang="en-US" altLang="ja-JP" sz="2400" dirty="0">
                  <a:sym typeface="Wingdings" panose="05000000000000000000" pitchFamily="2" charset="2"/>
                </a:endParaRPr>
              </a:p>
              <a:p>
                <a:endParaRPr lang="en-US" altLang="ja-JP" sz="2400" dirty="0">
                  <a:sym typeface="Wingdings" panose="05000000000000000000" pitchFamily="2" charset="2"/>
                </a:endParaRPr>
              </a:p>
              <a:p>
                <a:r>
                  <a:rPr lang="ja-JP" altLang="en-US" sz="2400" dirty="0">
                    <a:sym typeface="Wingdings" panose="05000000000000000000" pitchFamily="2" charset="2"/>
                  </a:rPr>
                  <a:t>木</a:t>
                </a:r>
                <a:r>
                  <a:rPr lang="en-US" altLang="ja-JP" sz="2400" dirty="0">
                    <a:sym typeface="Wingdings" panose="05000000000000000000" pitchFamily="2" charset="2"/>
                  </a:rPr>
                  <a:t>T</a:t>
                </a:r>
                <a:r>
                  <a:rPr lang="ja-JP" altLang="en-US" sz="2400" dirty="0">
                    <a:sym typeface="Wingdings" panose="05000000000000000000" pitchFamily="2" charset="2"/>
                  </a:rPr>
                  <a:t>に対して次の等式が成り立つことを証明せよ．</a:t>
                </a:r>
                <a:endParaRPr lang="en-US" altLang="ja-JP" sz="2400" dirty="0">
                  <a:sym typeface="Wingdings" panose="05000000000000000000" pitchFamily="2" charset="2"/>
                </a:endParaRPr>
              </a:p>
              <a:p>
                <a:endParaRPr lang="en-US" altLang="ja-JP" sz="2400" dirty="0">
                  <a:sym typeface="Wingdings" panose="05000000000000000000" pitchFamily="2" charset="2"/>
                </a:endParaRPr>
              </a:p>
              <a:p>
                <a:pPr algn="ctr"/>
                <a:r>
                  <a:rPr lang="en-US" altLang="ja-JP" sz="2400" dirty="0">
                    <a:sym typeface="Wingdings" panose="05000000000000000000" pitchFamily="2" charset="2"/>
                  </a:rPr>
                  <a:t>T</a:t>
                </a:r>
                <a:r>
                  <a:rPr lang="ja-JP" altLang="en-US" sz="2400" dirty="0">
                    <a:sym typeface="Wingdings" panose="05000000000000000000" pitchFamily="2" charset="2"/>
                  </a:rPr>
                  <a:t>の次数</a:t>
                </a:r>
                <a:r>
                  <a:rPr lang="en-US" altLang="ja-JP" sz="2400" dirty="0">
                    <a:sym typeface="Wingdings" panose="05000000000000000000" pitchFamily="2" charset="2"/>
                  </a:rPr>
                  <a:t>1</a:t>
                </a:r>
                <a:r>
                  <a:rPr lang="ja-JP" altLang="en-US" sz="2400" dirty="0">
                    <a:sym typeface="Wingdings" panose="05000000000000000000" pitchFamily="2" charset="2"/>
                  </a:rPr>
                  <a:t>の頂点数 </a:t>
                </a:r>
                <a:r>
                  <a:rPr lang="en-US" altLang="ja-JP" sz="2400" dirty="0">
                    <a:sym typeface="Wingdings" panose="05000000000000000000" pitchFamily="2" charset="2"/>
                  </a:rPr>
                  <a:t>= </a:t>
                </a:r>
                <a14:m>
                  <m:oMath xmlns:m="http://schemas.openxmlformats.org/officeDocument/2006/math">
                    <m:r>
                      <a:rPr lang="en-US" altLang="ja-JP" sz="2400" b="0" i="0" smtClean="0">
                        <a:latin typeface="Cambria Math" panose="02040503050406030204" pitchFamily="18" charset="0"/>
                        <a:sym typeface="Wingdings" panose="05000000000000000000" pitchFamily="2" charset="2"/>
                      </a:rPr>
                      <m:t>2+</m:t>
                    </m:r>
                    <m:nary>
                      <m:naryPr>
                        <m:chr m:val="∑"/>
                        <m:supHide m:val="on"/>
                        <m:ctrlPr>
                          <a:rPr lang="en-US" altLang="ja-JP" sz="2400" i="1" smtClean="0">
                            <a:latin typeface="Cambria Math" panose="02040503050406030204" pitchFamily="18" charset="0"/>
                            <a:sym typeface="Wingdings" panose="05000000000000000000" pitchFamily="2" charset="2"/>
                          </a:rPr>
                        </m:ctrlPr>
                      </m:naryPr>
                      <m:sub>
                        <m:r>
                          <m:rPr>
                            <m:brk m:alnAt="7"/>
                          </m:rPr>
                          <a:rPr lang="en-US" altLang="ja-JP" sz="2400" b="0" i="1" smtClean="0">
                            <a:latin typeface="Cambria Math" panose="02040503050406030204" pitchFamily="18" charset="0"/>
                            <a:sym typeface="Wingdings" panose="05000000000000000000" pitchFamily="2" charset="2"/>
                          </a:rPr>
                          <m:t>𝑣</m:t>
                        </m:r>
                        <m:r>
                          <a:rPr lang="en-US" altLang="ja-JP" sz="2400" b="0" i="1" smtClean="0">
                            <a:latin typeface="Cambria Math" panose="02040503050406030204" pitchFamily="18" charset="0"/>
                            <a:ea typeface="Cambria Math" panose="02040503050406030204" pitchFamily="18" charset="0"/>
                            <a:sym typeface="Wingdings" panose="05000000000000000000" pitchFamily="2" charset="2"/>
                          </a:rPr>
                          <m:t>∈</m:t>
                        </m:r>
                        <m:r>
                          <a:rPr lang="en-US" altLang="ja-JP" sz="2400" b="0" i="1" smtClean="0">
                            <a:latin typeface="Cambria Math" panose="02040503050406030204" pitchFamily="18" charset="0"/>
                            <a:ea typeface="Cambria Math" panose="02040503050406030204" pitchFamily="18" charset="0"/>
                            <a:sym typeface="Wingdings" panose="05000000000000000000" pitchFamily="2" charset="2"/>
                          </a:rPr>
                          <m:t>𝑉</m:t>
                        </m:r>
                        <m:r>
                          <a:rPr lang="en-US" altLang="ja-JP" sz="2400" b="0" i="1" smtClean="0">
                            <a:latin typeface="Cambria Math" panose="02040503050406030204" pitchFamily="18" charset="0"/>
                            <a:ea typeface="Cambria Math" panose="02040503050406030204" pitchFamily="18" charset="0"/>
                            <a:sym typeface="Wingdings" panose="05000000000000000000" pitchFamily="2" charset="2"/>
                          </a:rPr>
                          <m:t>(</m:t>
                        </m:r>
                        <m:r>
                          <a:rPr lang="en-US" altLang="ja-JP" sz="2400" b="0" i="1" smtClean="0">
                            <a:latin typeface="Cambria Math" panose="02040503050406030204" pitchFamily="18" charset="0"/>
                            <a:ea typeface="Cambria Math" panose="02040503050406030204" pitchFamily="18" charset="0"/>
                            <a:sym typeface="Wingdings" panose="05000000000000000000" pitchFamily="2" charset="2"/>
                          </a:rPr>
                          <m:t>𝑇</m:t>
                        </m:r>
                        <m:r>
                          <a:rPr lang="en-US" altLang="ja-JP" sz="2400" b="0" i="1" smtClean="0">
                            <a:latin typeface="Cambria Math" panose="02040503050406030204" pitchFamily="18" charset="0"/>
                            <a:ea typeface="Cambria Math" panose="02040503050406030204" pitchFamily="18" charset="0"/>
                            <a:sym typeface="Wingdings" panose="05000000000000000000" pitchFamily="2" charset="2"/>
                          </a:rPr>
                          <m:t>)</m:t>
                        </m:r>
                      </m:sub>
                      <m:sup/>
                      <m:e>
                        <m:func>
                          <m:funcPr>
                            <m:ctrlPr>
                              <a:rPr lang="en-US" altLang="ja-JP" sz="2400" b="0" i="1" smtClean="0">
                                <a:latin typeface="Cambria Math" panose="02040503050406030204" pitchFamily="18" charset="0"/>
                                <a:sym typeface="Wingdings" panose="05000000000000000000" pitchFamily="2" charset="2"/>
                              </a:rPr>
                            </m:ctrlPr>
                          </m:funcPr>
                          <m:fName>
                            <m:r>
                              <m:rPr>
                                <m:sty m:val="p"/>
                              </m:rPr>
                              <a:rPr lang="en-US" altLang="ja-JP" sz="2400" b="0" i="0" smtClean="0">
                                <a:latin typeface="Cambria Math" panose="02040503050406030204" pitchFamily="18" charset="0"/>
                                <a:sym typeface="Wingdings" panose="05000000000000000000" pitchFamily="2" charset="2"/>
                              </a:rPr>
                              <m:t>max</m:t>
                            </m:r>
                          </m:fName>
                          <m:e>
                            <m:r>
                              <a:rPr lang="en-US" altLang="ja-JP" sz="2400" b="0" i="1" smtClean="0">
                                <a:latin typeface="Cambria Math" panose="02040503050406030204" pitchFamily="18" charset="0"/>
                                <a:sym typeface="Wingdings" panose="05000000000000000000" pitchFamily="2" charset="2"/>
                              </a:rPr>
                              <m:t>{0,</m:t>
                            </m:r>
                            <m:sSub>
                              <m:sSubPr>
                                <m:ctrlPr>
                                  <a:rPr lang="en-US" altLang="ja-JP" sz="2400" b="0" i="1" smtClean="0">
                                    <a:latin typeface="Cambria Math" panose="02040503050406030204" pitchFamily="18" charset="0"/>
                                    <a:sym typeface="Wingdings" panose="05000000000000000000" pitchFamily="2" charset="2"/>
                                  </a:rPr>
                                </m:ctrlPr>
                              </m:sSubPr>
                              <m:e>
                                <m:r>
                                  <a:rPr lang="en-US" altLang="ja-JP" sz="2400" b="0" i="1" smtClean="0">
                                    <a:latin typeface="Cambria Math" panose="02040503050406030204" pitchFamily="18" charset="0"/>
                                    <a:sym typeface="Wingdings" panose="05000000000000000000" pitchFamily="2" charset="2"/>
                                  </a:rPr>
                                  <m:t>𝑑</m:t>
                                </m:r>
                              </m:e>
                              <m:sub>
                                <m:r>
                                  <a:rPr lang="en-US" altLang="ja-JP" sz="2400" b="0" i="1" smtClean="0">
                                    <a:latin typeface="Cambria Math" panose="02040503050406030204" pitchFamily="18" charset="0"/>
                                    <a:sym typeface="Wingdings" panose="05000000000000000000" pitchFamily="2" charset="2"/>
                                  </a:rPr>
                                  <m:t>𝑇</m:t>
                                </m:r>
                              </m:sub>
                            </m:sSub>
                            <m:d>
                              <m:dPr>
                                <m:ctrlPr>
                                  <a:rPr lang="en-US" altLang="ja-JP" sz="2400" b="0" i="1" smtClean="0">
                                    <a:latin typeface="Cambria Math" panose="02040503050406030204" pitchFamily="18" charset="0"/>
                                    <a:sym typeface="Wingdings" panose="05000000000000000000" pitchFamily="2" charset="2"/>
                                  </a:rPr>
                                </m:ctrlPr>
                              </m:dPr>
                              <m:e>
                                <m:r>
                                  <a:rPr lang="en-US" altLang="ja-JP" sz="2400" b="0" i="1" smtClean="0">
                                    <a:latin typeface="Cambria Math" panose="02040503050406030204" pitchFamily="18" charset="0"/>
                                    <a:sym typeface="Wingdings" panose="05000000000000000000" pitchFamily="2" charset="2"/>
                                  </a:rPr>
                                  <m:t>𝑣</m:t>
                                </m:r>
                              </m:e>
                            </m:d>
                            <m:r>
                              <a:rPr lang="en-US" altLang="ja-JP" sz="2400" b="0" i="1" smtClean="0">
                                <a:latin typeface="Cambria Math" panose="02040503050406030204" pitchFamily="18" charset="0"/>
                                <a:sym typeface="Wingdings" panose="05000000000000000000" pitchFamily="2" charset="2"/>
                              </a:rPr>
                              <m:t>−2}</m:t>
                            </m:r>
                          </m:e>
                        </m:func>
                      </m:e>
                    </m:nary>
                  </m:oMath>
                </a14:m>
                <a:endParaRPr lang="en-US" altLang="ja-JP" sz="2400" dirty="0">
                  <a:sym typeface="Wingdings" panose="05000000000000000000" pitchFamily="2" charset="2"/>
                </a:endParaRPr>
              </a:p>
              <a:p>
                <a:endParaRPr lang="en-US" altLang="ja-JP" sz="2400" dirty="0">
                  <a:sym typeface="Wingdings" panose="05000000000000000000" pitchFamily="2" charset="2"/>
                </a:endParaRPr>
              </a:p>
              <a:p>
                <a:endParaRPr lang="en-US" altLang="ja-JP" sz="2400" dirty="0">
                  <a:sym typeface="Wingdings" panose="05000000000000000000" pitchFamily="2" charset="2"/>
                </a:endParaRPr>
              </a:p>
              <a:p>
                <a:endParaRPr lang="en-US" altLang="ja-JP" sz="2400" dirty="0">
                  <a:sym typeface="Wingdings" panose="05000000000000000000" pitchFamily="2" charset="2"/>
                </a:endParaRPr>
              </a:p>
              <a:p>
                <a:endParaRPr lang="en-US" altLang="ja-JP" sz="2400" dirty="0"/>
              </a:p>
            </p:txBody>
          </p:sp>
        </mc:Choice>
        <mc:Fallback>
          <p:sp>
            <p:nvSpPr>
              <p:cNvPr id="321544" name="テキスト ボックス 83"/>
              <p:cNvSpPr txBox="1">
                <a:spLocks noRot="1" noChangeAspect="1" noMove="1" noResize="1" noEditPoints="1" noAdjustHandles="1" noChangeArrowheads="1" noChangeShapeType="1" noTextEdit="1"/>
              </p:cNvSpPr>
              <p:nvPr/>
            </p:nvSpPr>
            <p:spPr bwMode="auto">
              <a:xfrm>
                <a:off x="638674" y="2348880"/>
                <a:ext cx="7965773" cy="3466013"/>
              </a:xfrm>
              <a:prstGeom prst="rect">
                <a:avLst/>
              </a:prstGeom>
              <a:blipFill>
                <a:blip r:embed="rId3"/>
                <a:stretch>
                  <a:fillRect l="-1225" t="-1933"/>
                </a:stretch>
              </a:blipFill>
              <a:ln w="9525">
                <a:noFill/>
                <a:miter lim="800000"/>
                <a:headEnd/>
                <a:tailEnd/>
              </a:ln>
            </p:spPr>
            <p:txBody>
              <a:bodyPr/>
              <a:lstStyle/>
              <a:p>
                <a:r>
                  <a:rPr lang="ja-JP" altLang="en-US">
                    <a:noFill/>
                  </a:rPr>
                  <a:t> </a:t>
                </a:r>
              </a:p>
            </p:txBody>
          </p:sp>
        </mc:Fallback>
      </mc:AlternateContent>
    </p:spTree>
    <p:extLst>
      <p:ext uri="{BB962C8B-B14F-4D97-AF65-F5344CB8AC3E}">
        <p14:creationId xmlns:p14="http://schemas.microsoft.com/office/powerpoint/2010/main" val="2240888422"/>
      </p:ext>
    </p:extLst>
  </p:cSld>
  <p:clrMapOvr>
    <a:masterClrMapping/>
  </p:clrMapOvr>
  <p:transition advTm="14149"/>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8877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(1) T </a:t>
            </a:r>
            <a:r>
              <a:rPr lang="ja-JP" altLang="en-US" sz="2400" dirty="0">
                <a:latin typeface="Calibri" pitchFamily="34" charset="0"/>
                <a:ea typeface="+mn-ea"/>
              </a:rPr>
              <a:t>は木（</a:t>
            </a:r>
            <a:r>
              <a:rPr lang="ja-JP" altLang="en-US" sz="2400" dirty="0">
                <a:latin typeface="Calibri" pitchFamily="34" charset="0"/>
                <a:ea typeface="ＭＳ Ｐゴシック" charset="-128"/>
              </a:rPr>
              <a:t>閉路を含まない連結グラフ</a:t>
            </a:r>
            <a:r>
              <a:rPr lang="ja-JP" altLang="en-US" sz="2400" dirty="0">
                <a:latin typeface="Calibri" pitchFamily="34" charset="0"/>
                <a:ea typeface="+mn-ea"/>
              </a:rPr>
              <a:t>）である．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T </a:t>
            </a:r>
            <a:r>
              <a:rPr lang="ja-JP" altLang="en-US" sz="2400" dirty="0" err="1">
                <a:latin typeface="Calibri" pitchFamily="34" charset="0"/>
                <a:ea typeface="+mn-ea"/>
              </a:rPr>
              <a:t>は閉</a:t>
            </a:r>
            <a:r>
              <a:rPr lang="ja-JP" altLang="en-US" sz="2400" dirty="0">
                <a:latin typeface="Calibri" pitchFamily="34" charset="0"/>
                <a:ea typeface="+mn-ea"/>
              </a:rPr>
              <a:t>路を含まず，</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(3) T </a:t>
            </a:r>
            <a:r>
              <a:rPr lang="ja-JP" altLang="en-US" sz="2400" dirty="0">
                <a:latin typeface="Calibri" pitchFamily="34" charset="0"/>
                <a:ea typeface="+mn-ea"/>
              </a:rPr>
              <a:t>は連結で，</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32400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spTree>
  </p:cSld>
  <p:clrMapOvr>
    <a:masterClrMapping/>
  </p:clrMapOvr>
  <p:transition advTm="14149"/>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8979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(1) T </a:t>
            </a:r>
            <a:r>
              <a:rPr lang="ja-JP" altLang="en-US" sz="2400" dirty="0">
                <a:latin typeface="Calibri" pitchFamily="34" charset="0"/>
                <a:ea typeface="+mn-ea"/>
              </a:rPr>
              <a:t>は木（</a:t>
            </a:r>
            <a:r>
              <a:rPr lang="ja-JP" altLang="en-US" sz="2400" dirty="0">
                <a:latin typeface="Calibri" pitchFamily="34" charset="0"/>
                <a:ea typeface="ＭＳ Ｐゴシック" charset="-128"/>
              </a:rPr>
              <a:t>閉路を含まない連結グラフ</a:t>
            </a:r>
            <a:r>
              <a:rPr lang="ja-JP" altLang="en-US" sz="2400" dirty="0">
                <a:latin typeface="Calibri" pitchFamily="34" charset="0"/>
                <a:ea typeface="+mn-ea"/>
              </a:rPr>
              <a:t>）である．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T </a:t>
            </a:r>
            <a:r>
              <a:rPr lang="ja-JP" altLang="en-US" sz="2400" dirty="0" err="1">
                <a:latin typeface="Calibri" pitchFamily="34" charset="0"/>
                <a:ea typeface="+mn-ea"/>
              </a:rPr>
              <a:t>は閉</a:t>
            </a:r>
            <a:r>
              <a:rPr lang="ja-JP" altLang="en-US" sz="2400" dirty="0">
                <a:latin typeface="Calibri" pitchFamily="34" charset="0"/>
                <a:ea typeface="+mn-ea"/>
              </a:rPr>
              <a:t>路を含まず，</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(3) T </a:t>
            </a:r>
            <a:r>
              <a:rPr lang="ja-JP" altLang="en-US" sz="2400" dirty="0">
                <a:latin typeface="Calibri" pitchFamily="34" charset="0"/>
                <a:ea typeface="+mn-ea"/>
              </a:rPr>
              <a:t>は連結で，</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r>
              <a:rPr lang="en-US" altLang="ja-JP" sz="2400" dirty="0">
                <a:latin typeface="Calibri" pitchFamily="34" charset="0"/>
                <a:ea typeface="+mn-ea"/>
              </a:rPr>
              <a:t>T</a:t>
            </a:r>
            <a:r>
              <a:rPr lang="ja-JP" altLang="en-US" sz="2400" dirty="0" err="1">
                <a:latin typeface="Calibri" pitchFamily="34" charset="0"/>
                <a:ea typeface="+mn-ea"/>
              </a:rPr>
              <a:t>の位</a:t>
            </a:r>
            <a:r>
              <a:rPr lang="ja-JP" altLang="en-US" sz="2400" dirty="0">
                <a:latin typeface="Calibri" pitchFamily="34" charset="0"/>
                <a:ea typeface="+mn-ea"/>
              </a:rPr>
              <a:t>数</a:t>
            </a:r>
            <a:r>
              <a:rPr lang="en-US" altLang="ja-JP" sz="2400" dirty="0">
                <a:latin typeface="Calibri" pitchFamily="34" charset="0"/>
                <a:ea typeface="+mn-ea"/>
              </a:rPr>
              <a:t>p</a:t>
            </a:r>
            <a:r>
              <a:rPr lang="ja-JP" altLang="en-US" sz="2400" dirty="0">
                <a:latin typeface="Calibri" pitchFamily="34" charset="0"/>
                <a:ea typeface="+mn-ea"/>
              </a:rPr>
              <a:t>に関する帰納法</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p=1 </a:t>
            </a:r>
            <a:r>
              <a:rPr lang="ja-JP" altLang="en-US" sz="2400" dirty="0">
                <a:latin typeface="Calibri" pitchFamily="34" charset="0"/>
                <a:ea typeface="+mn-ea"/>
              </a:rPr>
              <a:t>のとき，</a:t>
            </a:r>
            <a:r>
              <a:rPr lang="en-US" altLang="ja-JP" sz="2400" dirty="0">
                <a:latin typeface="Calibri" pitchFamily="34" charset="0"/>
                <a:ea typeface="+mn-ea"/>
              </a:rPr>
              <a:t>(1)</a:t>
            </a:r>
            <a:r>
              <a:rPr lang="ja-JP" altLang="en-US" sz="2400" dirty="0">
                <a:latin typeface="Calibri" pitchFamily="34" charset="0"/>
                <a:ea typeface="+mn-ea"/>
              </a:rPr>
              <a:t>～</a:t>
            </a:r>
            <a:r>
              <a:rPr lang="en-US" altLang="ja-JP" sz="2400" dirty="0">
                <a:latin typeface="Calibri" pitchFamily="34" charset="0"/>
                <a:ea typeface="+mn-ea"/>
              </a:rPr>
              <a:t>(3)</a:t>
            </a:r>
            <a:r>
              <a:rPr lang="ja-JP" altLang="en-US" sz="2400" dirty="0">
                <a:latin typeface="Calibri" pitchFamily="34" charset="0"/>
                <a:ea typeface="+mn-ea"/>
              </a:rPr>
              <a:t>が同値であることは明らか．</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32400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spTree>
  </p:cSld>
  <p:clrMapOvr>
    <a:masterClrMapping/>
  </p:clrMapOvr>
  <p:transition advTm="1414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9081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(1) T </a:t>
            </a:r>
            <a:r>
              <a:rPr lang="ja-JP" altLang="en-US" sz="2400" dirty="0">
                <a:latin typeface="Calibri" pitchFamily="34" charset="0"/>
                <a:ea typeface="+mn-ea"/>
              </a:rPr>
              <a:t>は木（</a:t>
            </a:r>
            <a:r>
              <a:rPr lang="ja-JP" altLang="en-US" sz="2400" dirty="0">
                <a:latin typeface="Calibri" pitchFamily="34" charset="0"/>
                <a:ea typeface="ＭＳ Ｐゴシック" charset="-128"/>
              </a:rPr>
              <a:t>閉路を含まない連結グラフ</a:t>
            </a:r>
            <a:r>
              <a:rPr lang="ja-JP" altLang="en-US" sz="2400" dirty="0">
                <a:latin typeface="Calibri" pitchFamily="34" charset="0"/>
                <a:ea typeface="+mn-ea"/>
              </a:rPr>
              <a:t>）である．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T </a:t>
            </a:r>
            <a:r>
              <a:rPr lang="ja-JP" altLang="en-US" sz="2400" dirty="0" err="1">
                <a:latin typeface="Calibri" pitchFamily="34" charset="0"/>
                <a:ea typeface="+mn-ea"/>
              </a:rPr>
              <a:t>は閉</a:t>
            </a:r>
            <a:r>
              <a:rPr lang="ja-JP" altLang="en-US" sz="2400" dirty="0">
                <a:latin typeface="Calibri" pitchFamily="34" charset="0"/>
                <a:ea typeface="+mn-ea"/>
              </a:rPr>
              <a:t>路を含まず，</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r>
              <a:rPr lang="en-US" altLang="ja-JP" sz="2400" dirty="0">
                <a:latin typeface="Calibri" pitchFamily="34" charset="0"/>
                <a:ea typeface="+mn-ea"/>
                <a:sym typeface="Wingdings" pitchFamily="2" charset="2"/>
              </a:rPr>
              <a:t>(1)</a:t>
            </a:r>
            <a:r>
              <a:rPr lang="ja-JP" altLang="en-US" sz="2400" dirty="0">
                <a:latin typeface="Calibri" pitchFamily="34" charset="0"/>
                <a:ea typeface="+mn-ea"/>
                <a:sym typeface="Wingdings" pitchFamily="2" charset="2"/>
              </a:rPr>
              <a:t>⇒</a:t>
            </a:r>
            <a:r>
              <a:rPr lang="en-US" altLang="ja-JP" sz="2400" dirty="0">
                <a:latin typeface="Calibri" pitchFamily="34" charset="0"/>
                <a:ea typeface="+mn-ea"/>
                <a:sym typeface="Wingdings" pitchFamily="2" charset="2"/>
              </a:rPr>
              <a:t>(2) </a:t>
            </a:r>
          </a:p>
          <a:p>
            <a:pPr>
              <a:spcBef>
                <a:spcPct val="20000"/>
              </a:spcBef>
              <a:buClr>
                <a:srgbClr val="0BD0D9"/>
              </a:buClr>
              <a:buSzPct val="95000"/>
              <a:defRPr/>
            </a:pPr>
            <a:r>
              <a:rPr lang="en-US" altLang="ja-JP" sz="2400" dirty="0">
                <a:latin typeface="Calibri" pitchFamily="34" charset="0"/>
                <a:ea typeface="+mn-ea"/>
              </a:rPr>
              <a:t>T </a:t>
            </a:r>
            <a:r>
              <a:rPr lang="ja-JP" altLang="en-US" sz="2400" dirty="0">
                <a:latin typeface="Calibri" pitchFamily="34" charset="0"/>
                <a:ea typeface="+mn-ea"/>
              </a:rPr>
              <a:t>の辺</a:t>
            </a:r>
            <a:r>
              <a:rPr lang="en-US" altLang="ja-JP" sz="2400" dirty="0">
                <a:latin typeface="Calibri" pitchFamily="34" charset="0"/>
                <a:ea typeface="+mn-ea"/>
              </a:rPr>
              <a:t>e</a:t>
            </a:r>
            <a:r>
              <a:rPr lang="ja-JP" altLang="en-US" sz="2400" dirty="0">
                <a:latin typeface="Calibri" pitchFamily="34" charset="0"/>
                <a:ea typeface="+mn-ea"/>
              </a:rPr>
              <a:t>を除くと，</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T</a:t>
            </a:r>
            <a:r>
              <a:rPr lang="ja-JP" altLang="en-US" sz="2400" dirty="0">
                <a:latin typeface="Calibri" pitchFamily="34" charset="0"/>
                <a:ea typeface="+mn-ea"/>
              </a:rPr>
              <a:t>は</a:t>
            </a:r>
            <a:r>
              <a:rPr lang="en-US" altLang="ja-JP" sz="2400" dirty="0">
                <a:latin typeface="Calibri" pitchFamily="34" charset="0"/>
                <a:ea typeface="+mn-ea"/>
              </a:rPr>
              <a:t>2</a:t>
            </a:r>
            <a:r>
              <a:rPr lang="ja-JP" altLang="en-US" sz="2400" dirty="0" err="1">
                <a:latin typeface="Calibri" pitchFamily="34" charset="0"/>
                <a:ea typeface="+mn-ea"/>
              </a:rPr>
              <a:t>つの</a:t>
            </a:r>
            <a:r>
              <a:rPr lang="ja-JP" altLang="en-US" sz="2400" dirty="0">
                <a:latin typeface="Calibri" pitchFamily="34" charset="0"/>
                <a:ea typeface="+mn-ea"/>
              </a:rPr>
              <a:t>木 </a:t>
            </a:r>
            <a:r>
              <a:rPr lang="en-US" altLang="ja-JP" sz="2400" dirty="0">
                <a:latin typeface="Calibri" pitchFamily="34" charset="0"/>
                <a:ea typeface="+mn-ea"/>
              </a:rPr>
              <a:t>T</a:t>
            </a:r>
            <a:r>
              <a:rPr lang="en-US" altLang="ja-JP" dirty="0">
                <a:latin typeface="Calibri" pitchFamily="34" charset="0"/>
                <a:ea typeface="+mn-ea"/>
              </a:rPr>
              <a:t>1</a:t>
            </a:r>
            <a:r>
              <a:rPr lang="en-US" altLang="ja-JP" sz="2400" dirty="0">
                <a:latin typeface="Calibri" pitchFamily="34" charset="0"/>
                <a:ea typeface="+mn-ea"/>
              </a:rPr>
              <a:t>,T</a:t>
            </a:r>
            <a:r>
              <a:rPr lang="en-US" altLang="ja-JP" dirty="0">
                <a:latin typeface="Calibri" pitchFamily="34" charset="0"/>
                <a:ea typeface="+mn-ea"/>
              </a:rPr>
              <a:t>2</a:t>
            </a:r>
            <a:r>
              <a:rPr lang="en-US" altLang="ja-JP" sz="2400" dirty="0">
                <a:latin typeface="Calibri" pitchFamily="34" charset="0"/>
                <a:ea typeface="+mn-ea"/>
              </a:rPr>
              <a:t> </a:t>
            </a:r>
            <a:r>
              <a:rPr lang="ja-JP" altLang="en-US" sz="2400" dirty="0">
                <a:latin typeface="Calibri" pitchFamily="34" charset="0"/>
                <a:ea typeface="+mn-ea"/>
              </a:rPr>
              <a:t>に</a:t>
            </a:r>
            <a:r>
              <a:rPr lang="en-US" altLang="ja-JP" sz="2400" dirty="0">
                <a:latin typeface="Calibri" pitchFamily="34" charset="0"/>
                <a:ea typeface="+mn-ea"/>
              </a:rPr>
              <a:t> </a:t>
            </a:r>
            <a:r>
              <a:rPr lang="ja-JP" altLang="en-US" sz="2400" dirty="0">
                <a:latin typeface="Calibri" pitchFamily="34" charset="0"/>
                <a:ea typeface="+mn-ea"/>
              </a:rPr>
              <a:t>分離される．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木の辺の性質からの特徴づけ</a:t>
            </a:r>
            <a:r>
              <a:rPr lang="en-US" altLang="ja-JP" sz="2400" dirty="0">
                <a:latin typeface="Calibri" pitchFamily="34" charset="0"/>
                <a:ea typeface="+mn-ea"/>
              </a:rPr>
              <a:t>(2)</a:t>
            </a:r>
            <a:r>
              <a:rPr lang="ja-JP" altLang="en-US" sz="2400" dirty="0">
                <a:latin typeface="Calibri" pitchFamily="34" charset="0"/>
                <a:ea typeface="+mn-ea"/>
              </a:rPr>
              <a:t>より</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rPr>
              <a:t>T </a:t>
            </a:r>
            <a:r>
              <a:rPr lang="ja-JP" altLang="en-US" sz="2400" dirty="0">
                <a:latin typeface="Calibri" pitchFamily="34" charset="0"/>
              </a:rPr>
              <a:t>は全ての辺が橋である．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21605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cxnSp>
        <p:nvCxnSpPr>
          <p:cNvPr id="7" name="直線コネクタ 6"/>
          <p:cNvCxnSpPr/>
          <p:nvPr/>
        </p:nvCxnSpPr>
        <p:spPr bwMode="auto">
          <a:xfrm flipV="1">
            <a:off x="6003925" y="4502150"/>
            <a:ext cx="804863" cy="450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a:endCxn id="15" idx="0"/>
          </p:cNvCxnSpPr>
          <p:nvPr/>
        </p:nvCxnSpPr>
        <p:spPr bwMode="auto">
          <a:xfrm rot="5400000">
            <a:off x="5632450" y="5324475"/>
            <a:ext cx="7429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6003925" y="5761038"/>
            <a:ext cx="804863" cy="450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rot="5400000">
            <a:off x="7177088" y="5357813"/>
            <a:ext cx="806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a:endCxn id="21" idx="3"/>
          </p:cNvCxnSpPr>
          <p:nvPr/>
        </p:nvCxnSpPr>
        <p:spPr bwMode="auto">
          <a:xfrm rot="5400000" flipH="1" flipV="1">
            <a:off x="7526338" y="4602163"/>
            <a:ext cx="395287" cy="2873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2" name="円/楕円 11"/>
          <p:cNvSpPr/>
          <p:nvPr/>
        </p:nvSpPr>
        <p:spPr bwMode="auto">
          <a:xfrm>
            <a:off x="5940425" y="4887913"/>
            <a:ext cx="128588"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円/楕円 12"/>
          <p:cNvSpPr/>
          <p:nvPr/>
        </p:nvSpPr>
        <p:spPr bwMode="auto">
          <a:xfrm>
            <a:off x="6745288" y="4437063"/>
            <a:ext cx="127000"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円/楕円 13"/>
          <p:cNvSpPr/>
          <p:nvPr/>
        </p:nvSpPr>
        <p:spPr bwMode="auto">
          <a:xfrm>
            <a:off x="7516813" y="4887913"/>
            <a:ext cx="128587"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円/楕円 14"/>
          <p:cNvSpPr/>
          <p:nvPr/>
        </p:nvSpPr>
        <p:spPr bwMode="auto">
          <a:xfrm>
            <a:off x="5940425" y="5695950"/>
            <a:ext cx="128588"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6745288" y="6148388"/>
            <a:ext cx="127000"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7516813" y="5695950"/>
            <a:ext cx="128587"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8" name="直線コネクタ 17"/>
          <p:cNvCxnSpPr>
            <a:endCxn id="14" idx="2"/>
          </p:cNvCxnSpPr>
          <p:nvPr/>
        </p:nvCxnSpPr>
        <p:spPr bwMode="auto">
          <a:xfrm>
            <a:off x="5991225" y="4946650"/>
            <a:ext cx="1525588" cy="6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直線コネクタ 18"/>
          <p:cNvCxnSpPr>
            <a:endCxn id="20" idx="2"/>
          </p:cNvCxnSpPr>
          <p:nvPr/>
        </p:nvCxnSpPr>
        <p:spPr bwMode="auto">
          <a:xfrm>
            <a:off x="7589838" y="4937125"/>
            <a:ext cx="647700"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0" name="円/楕円 19"/>
          <p:cNvSpPr/>
          <p:nvPr/>
        </p:nvSpPr>
        <p:spPr bwMode="auto">
          <a:xfrm>
            <a:off x="8237538" y="488156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7848600" y="443706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0838" name="テキスト ボックス 21"/>
          <p:cNvSpPr txBox="1">
            <a:spLocks noChangeArrowheads="1"/>
          </p:cNvSpPr>
          <p:nvPr/>
        </p:nvSpPr>
        <p:spPr bwMode="auto">
          <a:xfrm>
            <a:off x="6610350" y="4911725"/>
            <a:ext cx="355600" cy="461963"/>
          </a:xfrm>
          <a:prstGeom prst="rect">
            <a:avLst/>
          </a:prstGeom>
          <a:noFill/>
          <a:ln w="9525">
            <a:noFill/>
            <a:miter lim="800000"/>
            <a:headEnd/>
            <a:tailEnd/>
          </a:ln>
        </p:spPr>
        <p:txBody>
          <a:bodyPr wrap="none">
            <a:spAutoFit/>
          </a:bodyPr>
          <a:lstStyle/>
          <a:p>
            <a:r>
              <a:rPr lang="en-US" altLang="ja-JP" sz="2400"/>
              <a:t>e</a:t>
            </a:r>
          </a:p>
        </p:txBody>
      </p:sp>
    </p:spTree>
  </p:cSld>
  <p:clrMapOvr>
    <a:masterClrMapping/>
  </p:clrMapOvr>
  <p:transition advTm="1414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9184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(1) T </a:t>
            </a:r>
            <a:r>
              <a:rPr lang="ja-JP" altLang="en-US" sz="2400" dirty="0">
                <a:latin typeface="Calibri" pitchFamily="34" charset="0"/>
                <a:ea typeface="+mn-ea"/>
              </a:rPr>
              <a:t>は木（</a:t>
            </a:r>
            <a:r>
              <a:rPr lang="ja-JP" altLang="en-US" sz="2400" dirty="0">
                <a:latin typeface="Calibri" pitchFamily="34" charset="0"/>
                <a:ea typeface="ＭＳ Ｐゴシック" charset="-128"/>
              </a:rPr>
              <a:t>閉路を含まない連結グラフ</a:t>
            </a:r>
            <a:r>
              <a:rPr lang="ja-JP" altLang="en-US" sz="2400" dirty="0">
                <a:latin typeface="Calibri" pitchFamily="34" charset="0"/>
                <a:ea typeface="+mn-ea"/>
              </a:rPr>
              <a:t>）である．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T </a:t>
            </a:r>
            <a:r>
              <a:rPr lang="ja-JP" altLang="en-US" sz="2400" dirty="0" err="1">
                <a:latin typeface="Calibri" pitchFamily="34" charset="0"/>
                <a:ea typeface="+mn-ea"/>
              </a:rPr>
              <a:t>は閉</a:t>
            </a:r>
            <a:r>
              <a:rPr lang="ja-JP" altLang="en-US" sz="2400" dirty="0">
                <a:latin typeface="Calibri" pitchFamily="34" charset="0"/>
                <a:ea typeface="+mn-ea"/>
              </a:rPr>
              <a:t>路を含まず，</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r>
              <a:rPr lang="en-US" altLang="ja-JP" sz="2400" dirty="0">
                <a:latin typeface="Calibri" pitchFamily="34" charset="0"/>
                <a:ea typeface="+mn-ea"/>
                <a:sym typeface="Wingdings" pitchFamily="2" charset="2"/>
              </a:rPr>
              <a:t>(1)</a:t>
            </a:r>
            <a:r>
              <a:rPr lang="ja-JP" altLang="en-US" sz="2400" dirty="0">
                <a:latin typeface="Calibri" pitchFamily="34" charset="0"/>
                <a:ea typeface="+mn-ea"/>
                <a:sym typeface="Wingdings" pitchFamily="2" charset="2"/>
              </a:rPr>
              <a:t>⇒</a:t>
            </a:r>
            <a:r>
              <a:rPr lang="en-US" altLang="ja-JP" sz="2400" dirty="0">
                <a:latin typeface="Calibri" pitchFamily="34" charset="0"/>
                <a:ea typeface="+mn-ea"/>
                <a:sym typeface="Wingdings" pitchFamily="2" charset="2"/>
              </a:rPr>
              <a:t>(2) </a:t>
            </a:r>
          </a:p>
          <a:p>
            <a:pPr>
              <a:spcBef>
                <a:spcPct val="20000"/>
              </a:spcBef>
              <a:buClr>
                <a:srgbClr val="0BD0D9"/>
              </a:buClr>
              <a:buSzPct val="95000"/>
              <a:defRPr/>
            </a:pPr>
            <a:r>
              <a:rPr lang="ja-JP" altLang="en-US" sz="2400" dirty="0">
                <a:latin typeface="Calibri" pitchFamily="34" charset="0"/>
                <a:ea typeface="+mn-ea"/>
              </a:rPr>
              <a:t>帰納法の仮定より，</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|E(T</a:t>
            </a:r>
            <a:r>
              <a:rPr lang="en-US" altLang="ja-JP" dirty="0">
                <a:latin typeface="Calibri" pitchFamily="34" charset="0"/>
                <a:ea typeface="+mn-ea"/>
              </a:rPr>
              <a:t>1</a:t>
            </a:r>
            <a:r>
              <a:rPr lang="en-US" altLang="ja-JP" sz="2400" dirty="0">
                <a:latin typeface="Calibri" pitchFamily="34" charset="0"/>
                <a:ea typeface="+mn-ea"/>
              </a:rPr>
              <a:t>)|=|V(T</a:t>
            </a:r>
            <a:r>
              <a:rPr lang="en-US" altLang="ja-JP" dirty="0">
                <a:latin typeface="Calibri" pitchFamily="34" charset="0"/>
                <a:ea typeface="+mn-ea"/>
              </a:rPr>
              <a:t>1</a:t>
            </a:r>
            <a:r>
              <a:rPr lang="en-US" altLang="ja-JP" sz="2400" dirty="0">
                <a:latin typeface="Calibri" pitchFamily="34" charset="0"/>
                <a:ea typeface="+mn-ea"/>
              </a:rPr>
              <a:t>)|-1, </a:t>
            </a:r>
            <a:r>
              <a:rPr lang="en-US" altLang="ja-JP" sz="2400" dirty="0">
                <a:latin typeface="Calibri" pitchFamily="34" charset="0"/>
                <a:ea typeface="ＭＳ Ｐゴシック" charset="-128"/>
              </a:rPr>
              <a:t>|E(T</a:t>
            </a:r>
            <a:r>
              <a:rPr lang="en-US" altLang="ja-JP" dirty="0">
                <a:latin typeface="Calibri" pitchFamily="34" charset="0"/>
                <a:ea typeface="ＭＳ Ｐゴシック" charset="-128"/>
              </a:rPr>
              <a:t>2</a:t>
            </a:r>
            <a:r>
              <a:rPr lang="en-US" altLang="ja-JP" sz="2400" dirty="0">
                <a:latin typeface="Calibri" pitchFamily="34" charset="0"/>
                <a:ea typeface="ＭＳ Ｐゴシック" charset="-128"/>
              </a:rPr>
              <a:t>)|=|V(T</a:t>
            </a:r>
            <a:r>
              <a:rPr lang="en-US" altLang="ja-JP" dirty="0">
                <a:latin typeface="Calibri" pitchFamily="34" charset="0"/>
                <a:ea typeface="ＭＳ Ｐゴシック" charset="-128"/>
              </a:rPr>
              <a:t>2</a:t>
            </a:r>
            <a:r>
              <a:rPr lang="en-US" altLang="ja-JP" sz="2400" dirty="0">
                <a:latin typeface="Calibri" pitchFamily="34" charset="0"/>
                <a:ea typeface="ＭＳ Ｐゴシック" charset="-128"/>
              </a:rPr>
              <a:t>)|-1</a:t>
            </a:r>
            <a:r>
              <a:rPr lang="ja-JP" altLang="en-US" sz="2400" dirty="0" err="1">
                <a:latin typeface="Calibri" pitchFamily="34" charset="0"/>
                <a:ea typeface="ＭＳ Ｐゴシック" charset="-128"/>
              </a:rPr>
              <a:t>．</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mn-ea"/>
              </a:rPr>
              <a:t>∴</a:t>
            </a:r>
            <a:r>
              <a:rPr lang="en-US" altLang="ja-JP" sz="2400" dirty="0">
                <a:latin typeface="Calibri" pitchFamily="34" charset="0"/>
                <a:ea typeface="+mn-ea"/>
              </a:rPr>
              <a:t>|E(T)|=|E(T</a:t>
            </a:r>
            <a:r>
              <a:rPr lang="en-US" altLang="ja-JP" dirty="0">
                <a:latin typeface="Calibri" pitchFamily="34" charset="0"/>
                <a:ea typeface="+mn-ea"/>
              </a:rPr>
              <a:t>1</a:t>
            </a:r>
            <a:r>
              <a:rPr lang="en-US" altLang="ja-JP" sz="2400" dirty="0">
                <a:latin typeface="Calibri" pitchFamily="34" charset="0"/>
                <a:ea typeface="+mn-ea"/>
              </a:rPr>
              <a:t>)|+|E(T</a:t>
            </a:r>
            <a:r>
              <a:rPr lang="en-US" altLang="ja-JP" dirty="0">
                <a:latin typeface="Calibri" pitchFamily="34" charset="0"/>
                <a:ea typeface="+mn-ea"/>
              </a:rPr>
              <a:t>2</a:t>
            </a:r>
            <a:r>
              <a:rPr lang="en-US" altLang="ja-JP" sz="2400" dirty="0">
                <a:latin typeface="Calibri" pitchFamily="34" charset="0"/>
                <a:ea typeface="+mn-ea"/>
              </a:rPr>
              <a:t>)|+1</a:t>
            </a:r>
          </a:p>
          <a:p>
            <a:pPr>
              <a:spcBef>
                <a:spcPct val="20000"/>
              </a:spcBef>
              <a:buClr>
                <a:srgbClr val="0BD0D9"/>
              </a:buClr>
              <a:buSzPct val="95000"/>
              <a:defRPr/>
            </a:pPr>
            <a:r>
              <a:rPr lang="en-US" altLang="ja-JP" sz="2400" dirty="0">
                <a:latin typeface="Calibri" pitchFamily="34" charset="0"/>
                <a:ea typeface="+mn-ea"/>
              </a:rPr>
              <a:t>                =(|V(T</a:t>
            </a:r>
            <a:r>
              <a:rPr lang="en-US" altLang="ja-JP" dirty="0">
                <a:latin typeface="Calibri" pitchFamily="34" charset="0"/>
                <a:ea typeface="+mn-ea"/>
              </a:rPr>
              <a:t>1</a:t>
            </a:r>
            <a:r>
              <a:rPr lang="en-US" altLang="ja-JP" sz="2400" dirty="0">
                <a:latin typeface="Calibri" pitchFamily="34" charset="0"/>
                <a:ea typeface="+mn-ea"/>
              </a:rPr>
              <a:t>)|-1)+</a:t>
            </a:r>
            <a:r>
              <a:rPr lang="en-US" altLang="ja-JP" sz="2400" dirty="0">
                <a:latin typeface="Calibri" pitchFamily="34" charset="0"/>
                <a:ea typeface="ＭＳ Ｐゴシック" charset="-128"/>
              </a:rPr>
              <a:t>(|V(T</a:t>
            </a:r>
            <a:r>
              <a:rPr lang="en-US" altLang="ja-JP" dirty="0">
                <a:latin typeface="Calibri" pitchFamily="34" charset="0"/>
                <a:ea typeface="ＭＳ Ｐゴシック" charset="-128"/>
              </a:rPr>
              <a:t>2</a:t>
            </a:r>
            <a:r>
              <a:rPr lang="en-US" altLang="ja-JP" sz="2400" dirty="0">
                <a:latin typeface="Calibri" pitchFamily="34" charset="0"/>
                <a:ea typeface="ＭＳ Ｐゴシック" charset="-128"/>
              </a:rPr>
              <a:t>)|-1)+1=|V(T)|-1</a:t>
            </a:r>
            <a:r>
              <a:rPr lang="ja-JP" altLang="en-US" sz="2400" dirty="0" err="1">
                <a:latin typeface="Calibri" pitchFamily="34" charset="0"/>
                <a:ea typeface="ＭＳ Ｐゴシック" charset="-128"/>
              </a:rPr>
              <a:t>．</a:t>
            </a:r>
            <a:r>
              <a:rPr lang="en-US" altLang="ja-JP" sz="2400" dirty="0">
                <a:latin typeface="Calibri" pitchFamily="34" charset="0"/>
                <a:ea typeface="+mn-ea"/>
              </a:rPr>
              <a:t> </a:t>
            </a: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21605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cxnSp>
        <p:nvCxnSpPr>
          <p:cNvPr id="7" name="直線コネクタ 6"/>
          <p:cNvCxnSpPr/>
          <p:nvPr/>
        </p:nvCxnSpPr>
        <p:spPr bwMode="auto">
          <a:xfrm flipV="1">
            <a:off x="6003925" y="4502150"/>
            <a:ext cx="804863" cy="450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a:endCxn id="15" idx="0"/>
          </p:cNvCxnSpPr>
          <p:nvPr/>
        </p:nvCxnSpPr>
        <p:spPr bwMode="auto">
          <a:xfrm rot="5400000">
            <a:off x="5632450" y="5324475"/>
            <a:ext cx="7429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6003925" y="5761038"/>
            <a:ext cx="804863" cy="450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rot="5400000">
            <a:off x="7177088" y="5357813"/>
            <a:ext cx="806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a:endCxn id="21" idx="3"/>
          </p:cNvCxnSpPr>
          <p:nvPr/>
        </p:nvCxnSpPr>
        <p:spPr bwMode="auto">
          <a:xfrm rot="5400000" flipH="1" flipV="1">
            <a:off x="7526338" y="4602163"/>
            <a:ext cx="395287" cy="2873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2" name="円/楕円 11"/>
          <p:cNvSpPr/>
          <p:nvPr/>
        </p:nvSpPr>
        <p:spPr bwMode="auto">
          <a:xfrm>
            <a:off x="5940425" y="4887913"/>
            <a:ext cx="128588"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円/楕円 12"/>
          <p:cNvSpPr/>
          <p:nvPr/>
        </p:nvSpPr>
        <p:spPr bwMode="auto">
          <a:xfrm>
            <a:off x="6745288" y="4437063"/>
            <a:ext cx="127000"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円/楕円 13"/>
          <p:cNvSpPr/>
          <p:nvPr/>
        </p:nvSpPr>
        <p:spPr bwMode="auto">
          <a:xfrm>
            <a:off x="7516813" y="4887913"/>
            <a:ext cx="128587"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円/楕円 14"/>
          <p:cNvSpPr/>
          <p:nvPr/>
        </p:nvSpPr>
        <p:spPr bwMode="auto">
          <a:xfrm>
            <a:off x="5940425" y="5695950"/>
            <a:ext cx="128588"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6745288" y="6148388"/>
            <a:ext cx="127000" cy="128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7516813" y="5695950"/>
            <a:ext cx="128587" cy="1285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9" name="直線コネクタ 18"/>
          <p:cNvCxnSpPr>
            <a:endCxn id="20" idx="2"/>
          </p:cNvCxnSpPr>
          <p:nvPr/>
        </p:nvCxnSpPr>
        <p:spPr bwMode="auto">
          <a:xfrm>
            <a:off x="7589838" y="4937125"/>
            <a:ext cx="647700"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0" name="円/楕円 19"/>
          <p:cNvSpPr/>
          <p:nvPr/>
        </p:nvSpPr>
        <p:spPr bwMode="auto">
          <a:xfrm>
            <a:off x="8237538" y="488156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7848600" y="4437063"/>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1861" name="テキスト ボックス 21"/>
          <p:cNvSpPr txBox="1">
            <a:spLocks noChangeArrowheads="1"/>
          </p:cNvSpPr>
          <p:nvPr/>
        </p:nvSpPr>
        <p:spPr bwMode="auto">
          <a:xfrm>
            <a:off x="6156325" y="6165850"/>
            <a:ext cx="500458" cy="461665"/>
          </a:xfrm>
          <a:prstGeom prst="rect">
            <a:avLst/>
          </a:prstGeom>
          <a:noFill/>
          <a:ln w="9525">
            <a:noFill/>
            <a:miter lim="800000"/>
            <a:headEnd/>
            <a:tailEnd/>
          </a:ln>
        </p:spPr>
        <p:txBody>
          <a:bodyPr wrap="none">
            <a:spAutoFit/>
          </a:bodyPr>
          <a:lstStyle/>
          <a:p>
            <a:r>
              <a:rPr lang="en-US" altLang="ja-JP" sz="2400" dirty="0"/>
              <a:t>T</a:t>
            </a:r>
            <a:r>
              <a:rPr lang="en-US" altLang="ja-JP" dirty="0"/>
              <a:t>1</a:t>
            </a:r>
          </a:p>
        </p:txBody>
      </p:sp>
      <p:sp>
        <p:nvSpPr>
          <p:cNvPr id="291862" name="テキスト ボックス 22"/>
          <p:cNvSpPr txBox="1">
            <a:spLocks noChangeArrowheads="1"/>
          </p:cNvSpPr>
          <p:nvPr/>
        </p:nvSpPr>
        <p:spPr bwMode="auto">
          <a:xfrm>
            <a:off x="7556500" y="6165850"/>
            <a:ext cx="500458" cy="461665"/>
          </a:xfrm>
          <a:prstGeom prst="rect">
            <a:avLst/>
          </a:prstGeom>
          <a:noFill/>
          <a:ln w="9525">
            <a:noFill/>
            <a:miter lim="800000"/>
            <a:headEnd/>
            <a:tailEnd/>
          </a:ln>
        </p:spPr>
        <p:txBody>
          <a:bodyPr wrap="none">
            <a:spAutoFit/>
          </a:bodyPr>
          <a:lstStyle/>
          <a:p>
            <a:r>
              <a:rPr lang="en-US" altLang="ja-JP" sz="2400" dirty="0"/>
              <a:t>T</a:t>
            </a:r>
            <a:r>
              <a:rPr lang="en-US" altLang="ja-JP" dirty="0"/>
              <a:t>2</a:t>
            </a:r>
          </a:p>
        </p:txBody>
      </p:sp>
      <p:cxnSp>
        <p:nvCxnSpPr>
          <p:cNvPr id="24" name="直線コネクタ 23"/>
          <p:cNvCxnSpPr/>
          <p:nvPr/>
        </p:nvCxnSpPr>
        <p:spPr bwMode="auto">
          <a:xfrm>
            <a:off x="5991225" y="4946650"/>
            <a:ext cx="1525588" cy="6350"/>
          </a:xfrm>
          <a:prstGeom prst="line">
            <a:avLst/>
          </a:prstGeom>
          <a:ln w="38100">
            <a:solidFill>
              <a:schemeClr val="tx1"/>
            </a:solidFill>
            <a:prstDash val="sysDot"/>
          </a:ln>
        </p:spPr>
        <p:style>
          <a:lnRef idx="1">
            <a:schemeClr val="dk1"/>
          </a:lnRef>
          <a:fillRef idx="0">
            <a:schemeClr val="dk1"/>
          </a:fillRef>
          <a:effectRef idx="0">
            <a:schemeClr val="dk1"/>
          </a:effectRef>
          <a:fontRef idx="minor">
            <a:schemeClr val="tx1"/>
          </a:fontRef>
        </p:style>
      </p:cxnSp>
      <p:sp>
        <p:nvSpPr>
          <p:cNvPr id="291864" name="テキスト ボックス 27"/>
          <p:cNvSpPr txBox="1">
            <a:spLocks noChangeArrowheads="1"/>
          </p:cNvSpPr>
          <p:nvPr/>
        </p:nvSpPr>
        <p:spPr bwMode="auto">
          <a:xfrm>
            <a:off x="6610350" y="4911725"/>
            <a:ext cx="355600" cy="461963"/>
          </a:xfrm>
          <a:prstGeom prst="rect">
            <a:avLst/>
          </a:prstGeom>
          <a:noFill/>
          <a:ln w="9525">
            <a:noFill/>
            <a:miter lim="800000"/>
            <a:headEnd/>
            <a:tailEnd/>
          </a:ln>
        </p:spPr>
        <p:txBody>
          <a:bodyPr wrap="none">
            <a:spAutoFit/>
          </a:bodyPr>
          <a:lstStyle/>
          <a:p>
            <a:r>
              <a:rPr lang="en-US" altLang="ja-JP" sz="2400"/>
              <a:t>e</a:t>
            </a:r>
          </a:p>
        </p:txBody>
      </p:sp>
    </p:spTree>
  </p:cSld>
  <p:clrMapOvr>
    <a:masterClrMapping/>
  </p:clrMapOvr>
  <p:transition advTm="1414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タイトル 1"/>
          <p:cNvSpPr>
            <a:spLocks noGrp="1"/>
          </p:cNvSpPr>
          <p:nvPr>
            <p:ph type="title"/>
          </p:nvPr>
        </p:nvSpPr>
        <p:spPr/>
        <p:txBody>
          <a:bodyPr/>
          <a:lstStyle/>
          <a:p>
            <a:pPr eaLnBrk="1" hangingPunct="1"/>
            <a:r>
              <a:rPr lang="en-US" altLang="ja-JP" dirty="0"/>
              <a:t>1.2</a:t>
            </a:r>
            <a:r>
              <a:rPr lang="ja-JP" altLang="en-US" dirty="0"/>
              <a:t>　木の性質（木であることと同値な条件②）</a:t>
            </a:r>
          </a:p>
        </p:txBody>
      </p:sp>
      <p:sp>
        <p:nvSpPr>
          <p:cNvPr id="29286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p</a:t>
            </a:r>
            <a:r>
              <a:rPr lang="ja-JP" altLang="en-US" sz="2400" dirty="0">
                <a:latin typeface="Calibri" pitchFamily="34" charset="0"/>
                <a:ea typeface="+mn-ea"/>
              </a:rPr>
              <a:t>のグラフ </a:t>
            </a:r>
            <a:r>
              <a:rPr lang="en-US" altLang="ja-JP" sz="2400" dirty="0">
                <a:latin typeface="Calibri" pitchFamily="34" charset="0"/>
                <a:ea typeface="+mn-ea"/>
              </a:rPr>
              <a:t>T </a:t>
            </a:r>
            <a:r>
              <a:rPr lang="ja-JP" altLang="en-US" sz="2400" dirty="0">
                <a:latin typeface="Calibri" pitchFamily="34" charset="0"/>
                <a:ea typeface="+mn-ea"/>
              </a:rPr>
              <a:t>に対し，次の各命題は同値．</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(2) T </a:t>
            </a:r>
            <a:r>
              <a:rPr lang="ja-JP" altLang="en-US" sz="2400" dirty="0" err="1">
                <a:latin typeface="Calibri" pitchFamily="34" charset="0"/>
                <a:ea typeface="+mn-ea"/>
              </a:rPr>
              <a:t>は閉</a:t>
            </a:r>
            <a:r>
              <a:rPr lang="ja-JP" altLang="en-US" sz="2400" dirty="0">
                <a:latin typeface="Calibri" pitchFamily="34" charset="0"/>
                <a:ea typeface="+mn-ea"/>
              </a:rPr>
              <a:t>路を含まず，</a:t>
            </a:r>
            <a:r>
              <a:rPr lang="en-US" altLang="ja-JP" sz="2400" dirty="0">
                <a:latin typeface="Calibri" pitchFamily="34" charset="0"/>
                <a:ea typeface="+mn-ea"/>
              </a:rPr>
              <a:t>|E(T)|= p-1</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ＭＳ Ｐゴシック" charset="-128"/>
              </a:rPr>
              <a:t>(3) T </a:t>
            </a:r>
            <a:r>
              <a:rPr lang="ja-JP" altLang="en-US" sz="2400" dirty="0">
                <a:latin typeface="Calibri" pitchFamily="34" charset="0"/>
                <a:ea typeface="ＭＳ Ｐゴシック" charset="-128"/>
              </a:rPr>
              <a:t>は連結で，</a:t>
            </a:r>
            <a:r>
              <a:rPr lang="en-US" altLang="ja-JP" sz="2400" dirty="0">
                <a:latin typeface="Calibri" pitchFamily="34" charset="0"/>
                <a:ea typeface="ＭＳ Ｐゴシック" charset="-128"/>
              </a:rPr>
              <a:t>|E(T)|= p-1</a:t>
            </a:r>
            <a:r>
              <a:rPr lang="ja-JP" altLang="en-US" sz="2400" dirty="0" err="1">
                <a:latin typeface="Calibri" pitchFamily="34" charset="0"/>
                <a:ea typeface="ＭＳ Ｐゴシック" charset="-128"/>
              </a:rPr>
              <a:t>．</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証明：</a:t>
            </a:r>
            <a:r>
              <a:rPr lang="en-US" altLang="ja-JP" sz="2400" dirty="0">
                <a:latin typeface="Calibri" pitchFamily="34" charset="0"/>
                <a:ea typeface="+mn-ea"/>
                <a:sym typeface="Wingdings" pitchFamily="2" charset="2"/>
              </a:rPr>
              <a:t>(2)</a:t>
            </a:r>
            <a:r>
              <a:rPr lang="ja-JP" altLang="en-US" sz="2400" dirty="0">
                <a:latin typeface="Calibri" pitchFamily="34" charset="0"/>
                <a:ea typeface="+mn-ea"/>
                <a:sym typeface="Wingdings" pitchFamily="2" charset="2"/>
              </a:rPr>
              <a:t>⇒</a:t>
            </a:r>
            <a:r>
              <a:rPr lang="en-US" altLang="ja-JP" sz="2400" dirty="0">
                <a:latin typeface="Calibri" pitchFamily="34" charset="0"/>
                <a:ea typeface="+mn-ea"/>
                <a:sym typeface="Wingdings" pitchFamily="2" charset="2"/>
              </a:rPr>
              <a:t>(3) </a:t>
            </a:r>
          </a:p>
          <a:p>
            <a:pPr>
              <a:spcBef>
                <a:spcPct val="20000"/>
              </a:spcBef>
              <a:buClr>
                <a:srgbClr val="0BD0D9"/>
              </a:buClr>
              <a:buSzPct val="95000"/>
              <a:defRPr/>
            </a:pPr>
            <a:r>
              <a:rPr lang="en-US" altLang="ja-JP" sz="2400" dirty="0">
                <a:latin typeface="Calibri" pitchFamily="34" charset="0"/>
                <a:ea typeface="+mn-ea"/>
              </a:rPr>
              <a:t>T</a:t>
            </a:r>
            <a:r>
              <a:rPr lang="ja-JP" altLang="en-US" sz="2400" dirty="0">
                <a:latin typeface="Calibri" pitchFamily="34" charset="0"/>
                <a:ea typeface="+mn-ea"/>
              </a:rPr>
              <a:t>が非連結とし，</a:t>
            </a:r>
            <a:r>
              <a:rPr lang="en-US" altLang="ja-JP" sz="2400" dirty="0">
                <a:latin typeface="Calibri" pitchFamily="34" charset="0"/>
                <a:ea typeface="+mn-ea"/>
              </a:rPr>
              <a:t>T</a:t>
            </a:r>
            <a:r>
              <a:rPr lang="ja-JP" altLang="en-US" sz="2400" dirty="0">
                <a:latin typeface="Calibri" pitchFamily="34" charset="0"/>
                <a:ea typeface="+mn-ea"/>
              </a:rPr>
              <a:t>の連結成分を </a:t>
            </a:r>
            <a:r>
              <a:rPr lang="en-US" altLang="ja-JP" sz="2400" dirty="0">
                <a:latin typeface="Calibri" pitchFamily="34" charset="0"/>
                <a:ea typeface="+mn-ea"/>
              </a:rPr>
              <a:t>T</a:t>
            </a:r>
            <a:r>
              <a:rPr lang="en-US" altLang="ja-JP" dirty="0">
                <a:latin typeface="Calibri" pitchFamily="34" charset="0"/>
                <a:ea typeface="+mn-ea"/>
              </a:rPr>
              <a:t>1</a:t>
            </a:r>
            <a:r>
              <a:rPr lang="en-US" altLang="ja-JP" sz="2400" dirty="0">
                <a:latin typeface="Calibri" pitchFamily="34" charset="0"/>
                <a:ea typeface="+mn-ea"/>
              </a:rPr>
              <a:t>, T</a:t>
            </a:r>
            <a:r>
              <a:rPr lang="en-US" altLang="ja-JP" dirty="0">
                <a:latin typeface="Calibri" pitchFamily="34" charset="0"/>
                <a:ea typeface="+mn-ea"/>
              </a:rPr>
              <a:t>2</a:t>
            </a:r>
            <a:r>
              <a:rPr lang="en-US" altLang="ja-JP" sz="2400" dirty="0">
                <a:latin typeface="Calibri" pitchFamily="34" charset="0"/>
                <a:ea typeface="+mn-ea"/>
              </a:rPr>
              <a:t>, …, </a:t>
            </a:r>
            <a:r>
              <a:rPr lang="en-US" altLang="ja-JP" sz="2400" dirty="0" err="1">
                <a:latin typeface="Calibri" pitchFamily="34" charset="0"/>
                <a:ea typeface="+mn-ea"/>
              </a:rPr>
              <a:t>T</a:t>
            </a:r>
            <a:r>
              <a:rPr lang="en-US" altLang="ja-JP" dirty="0" err="1">
                <a:latin typeface="Calibri" pitchFamily="34" charset="0"/>
                <a:ea typeface="+mn-ea"/>
              </a:rPr>
              <a:t>p</a:t>
            </a:r>
            <a:r>
              <a:rPr lang="en-US" altLang="ja-JP" sz="2400" dirty="0">
                <a:latin typeface="Calibri" pitchFamily="34" charset="0"/>
                <a:ea typeface="+mn-ea"/>
              </a:rPr>
              <a:t> </a:t>
            </a:r>
            <a:r>
              <a:rPr lang="ja-JP" altLang="en-US" sz="2400" dirty="0">
                <a:latin typeface="Calibri" pitchFamily="34" charset="0"/>
                <a:ea typeface="+mn-ea"/>
              </a:rPr>
              <a:t>とすると </a:t>
            </a:r>
            <a:r>
              <a:rPr lang="en-US" altLang="ja-JP" sz="2400" dirty="0">
                <a:latin typeface="Calibri" pitchFamily="34" charset="0"/>
                <a:ea typeface="+mn-ea"/>
              </a:rPr>
              <a:t>(p </a:t>
            </a:r>
            <a:r>
              <a:rPr lang="ja-JP" altLang="en-US" sz="2400" dirty="0">
                <a:latin typeface="Calibri" pitchFamily="34" charset="0"/>
                <a:ea typeface="+mn-ea"/>
              </a:rPr>
              <a:t>≧ </a:t>
            </a:r>
            <a:r>
              <a:rPr lang="en-US" altLang="ja-JP" sz="2400" dirty="0">
                <a:latin typeface="Calibri" pitchFamily="34" charset="0"/>
                <a:ea typeface="+mn-ea"/>
              </a:rPr>
              <a:t>2)</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各 </a:t>
            </a:r>
            <a:r>
              <a:rPr lang="en-US" altLang="ja-JP" sz="2400" dirty="0">
                <a:latin typeface="Calibri" pitchFamily="34" charset="0"/>
                <a:ea typeface="+mn-ea"/>
              </a:rPr>
              <a:t>Ti </a:t>
            </a:r>
            <a:r>
              <a:rPr lang="ja-JP" altLang="en-US" sz="2400" dirty="0" err="1">
                <a:latin typeface="Calibri" pitchFamily="34" charset="0"/>
                <a:ea typeface="+mn-ea"/>
              </a:rPr>
              <a:t>は閉</a:t>
            </a:r>
            <a:r>
              <a:rPr lang="ja-JP" altLang="en-US" sz="2400" dirty="0">
                <a:latin typeface="Calibri" pitchFamily="34" charset="0"/>
                <a:ea typeface="+mn-ea"/>
              </a:rPr>
              <a:t>路を含まない連結グラフ，すなわち木となるので，</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帰納法の仮定より，</a:t>
            </a:r>
            <a:r>
              <a:rPr lang="en-US" altLang="ja-JP" sz="2400" dirty="0">
                <a:latin typeface="Calibri" pitchFamily="34" charset="0"/>
                <a:ea typeface="+mn-ea"/>
              </a:rPr>
              <a:t>|E(T</a:t>
            </a:r>
            <a:r>
              <a:rPr lang="en-US" altLang="ja-JP" dirty="0">
                <a:latin typeface="Calibri" pitchFamily="34" charset="0"/>
                <a:ea typeface="+mn-ea"/>
              </a:rPr>
              <a:t>i</a:t>
            </a:r>
            <a:r>
              <a:rPr lang="en-US" altLang="ja-JP" sz="2400" dirty="0">
                <a:latin typeface="Calibri" pitchFamily="34" charset="0"/>
                <a:ea typeface="+mn-ea"/>
              </a:rPr>
              <a:t>)|=|V(T</a:t>
            </a:r>
            <a:r>
              <a:rPr lang="en-US" altLang="ja-JP" dirty="0">
                <a:latin typeface="Calibri" pitchFamily="34" charset="0"/>
                <a:ea typeface="+mn-ea"/>
              </a:rPr>
              <a:t>i</a:t>
            </a:r>
            <a:r>
              <a:rPr lang="en-US" altLang="ja-JP" sz="2400" dirty="0">
                <a:latin typeface="Calibri" pitchFamily="34" charset="0"/>
                <a:ea typeface="+mn-ea"/>
              </a:rPr>
              <a:t>)|-1 (1 </a:t>
            </a:r>
            <a:r>
              <a:rPr lang="ja-JP" altLang="en-US" sz="2400" dirty="0">
                <a:latin typeface="Calibri" pitchFamily="34" charset="0"/>
                <a:ea typeface="+mn-ea"/>
              </a:rPr>
              <a:t>≦ </a:t>
            </a:r>
            <a:r>
              <a:rPr lang="en-US" altLang="ja-JP" sz="2400" dirty="0" err="1">
                <a:latin typeface="Calibri" pitchFamily="34" charset="0"/>
                <a:ea typeface="+mn-ea"/>
              </a:rPr>
              <a:t>i</a:t>
            </a: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p)</a:t>
            </a:r>
            <a:r>
              <a:rPr lang="ja-JP" altLang="en-US" sz="2400" dirty="0" err="1">
                <a:latin typeface="Calibri" pitchFamily="34" charset="0"/>
                <a:ea typeface="+mn-ea"/>
              </a:rPr>
              <a:t>，</a:t>
            </a:r>
            <a:endParaRPr lang="en-US" altLang="ja-JP" sz="2400" dirty="0">
              <a:latin typeface="Calibri" pitchFamily="34" charset="0"/>
              <a:ea typeface="+mn-ea"/>
            </a:endParaRPr>
          </a:p>
        </p:txBody>
      </p:sp>
      <p:sp>
        <p:nvSpPr>
          <p:cNvPr id="26" name="角丸四角形 25"/>
          <p:cNvSpPr/>
          <p:nvPr/>
        </p:nvSpPr>
        <p:spPr>
          <a:xfrm>
            <a:off x="107950" y="2060575"/>
            <a:ext cx="8567738" cy="21605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374491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木のサイズからの特徴づけ</a:t>
            </a:r>
            <a:endParaRPr lang="en-US" altLang="ja-JP" sz="2400" dirty="0">
              <a:solidFill>
                <a:schemeClr val="tx1"/>
              </a:solidFill>
            </a:endParaRPr>
          </a:p>
        </p:txBody>
      </p:sp>
    </p:spTree>
  </p:cSld>
  <p:clrMapOvr>
    <a:masterClrMapping/>
  </p:clrMapOvr>
  <p:transition advTm="14149"/>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E \subseteq $&#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10"/>
  <p:tag name="DEFAULTWIDTH" val="348"/>
  <p:tag name="DEFAULTHEIGHT" val="2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310230</TotalTime>
  <Words>3299</Words>
  <Application>Microsoft Office PowerPoint</Application>
  <PresentationFormat>画面に合わせる (4:3)</PresentationFormat>
  <Paragraphs>614</Paragraphs>
  <Slides>40</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40</vt:i4>
      </vt:variant>
    </vt:vector>
  </HeadingPairs>
  <TitlesOfParts>
    <vt:vector size="45" baseType="lpstr">
      <vt:lpstr>Arial</vt:lpstr>
      <vt:lpstr>Calibri</vt:lpstr>
      <vt:lpstr>Cambria Math</vt:lpstr>
      <vt:lpstr>Wingdings 2</vt:lpstr>
      <vt:lpstr>リゾート</vt:lpstr>
      <vt:lpstr>PowerPoint プレゼンテーション</vt:lpstr>
      <vt:lpstr>有限幾何学　第7回</vt:lpstr>
      <vt:lpstr>1.1　用語の説明</vt:lpstr>
      <vt:lpstr>1.2　木の性質（木であることと同値な条件①）</vt:lpstr>
      <vt:lpstr>1.2　木の性質（木であることと同値な条件②）</vt:lpstr>
      <vt:lpstr>1.2　木の性質（木であることと同値な条件②）</vt:lpstr>
      <vt:lpstr>1.2　木の性質（木であることと同値な条件②）</vt:lpstr>
      <vt:lpstr>1.2　木の性質（木であることと同値な条件②）</vt:lpstr>
      <vt:lpstr>1.2　木の性質（木であることと同値な条件②）</vt:lpstr>
      <vt:lpstr>1.2　木の性質（木であることと同値な条件②）</vt:lpstr>
      <vt:lpstr>1.2　木の性質（木であることと同値な条件②）</vt:lpstr>
      <vt:lpstr>1.2　木の性質（木であることと同値な条件②）</vt:lpstr>
      <vt:lpstr>1.2　木の性質</vt:lpstr>
      <vt:lpstr>1.2　木の性質</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1.3　最小全域木</vt:lpstr>
      <vt:lpstr>提出課題7</vt:lpstr>
      <vt:lpstr>発展問題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2995</cp:revision>
  <dcterms:created xsi:type="dcterms:W3CDTF">2011-01-05T07:10:26Z</dcterms:created>
  <dcterms:modified xsi:type="dcterms:W3CDTF">2022-05-15T10:04:37Z</dcterms:modified>
</cp:coreProperties>
</file>