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3.xml" ContentType="application/vnd.openxmlformats-officedocument.themeOverride+xml"/>
  <Override PartName="/ppt/theme/themeOverride4.xml" ContentType="application/vnd.openxmlformats-officedocument.themeOverride+xml"/>
  <Override PartName="/ppt/notesSlides/notesSlide3.xml" ContentType="application/vnd.openxmlformats-officedocument.presentationml.notesSl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04" r:id="rId1"/>
  </p:sldMasterIdLst>
  <p:notesMasterIdLst>
    <p:notesMasterId r:id="rId42"/>
  </p:notesMasterIdLst>
  <p:handoutMasterIdLst>
    <p:handoutMasterId r:id="rId43"/>
  </p:handoutMasterIdLst>
  <p:sldIdLst>
    <p:sldId id="388" r:id="rId2"/>
    <p:sldId id="396" r:id="rId3"/>
    <p:sldId id="753" r:id="rId4"/>
    <p:sldId id="754" r:id="rId5"/>
    <p:sldId id="755" r:id="rId6"/>
    <p:sldId id="779" r:id="rId7"/>
    <p:sldId id="780" r:id="rId8"/>
    <p:sldId id="781" r:id="rId9"/>
    <p:sldId id="782" r:id="rId10"/>
    <p:sldId id="905" r:id="rId11"/>
    <p:sldId id="1093" r:id="rId12"/>
    <p:sldId id="783" r:id="rId13"/>
    <p:sldId id="756" r:id="rId14"/>
    <p:sldId id="906" r:id="rId15"/>
    <p:sldId id="1048" r:id="rId16"/>
    <p:sldId id="1049" r:id="rId17"/>
    <p:sldId id="770" r:id="rId18"/>
    <p:sldId id="760" r:id="rId19"/>
    <p:sldId id="894" r:id="rId20"/>
    <p:sldId id="895" r:id="rId21"/>
    <p:sldId id="761" r:id="rId22"/>
    <p:sldId id="762" r:id="rId23"/>
    <p:sldId id="763" r:id="rId24"/>
    <p:sldId id="764" r:id="rId25"/>
    <p:sldId id="765" r:id="rId26"/>
    <p:sldId id="766" r:id="rId27"/>
    <p:sldId id="767" r:id="rId28"/>
    <p:sldId id="768" r:id="rId29"/>
    <p:sldId id="769" r:id="rId30"/>
    <p:sldId id="771" r:id="rId31"/>
    <p:sldId id="1091" r:id="rId32"/>
    <p:sldId id="772" r:id="rId33"/>
    <p:sldId id="907" r:id="rId34"/>
    <p:sldId id="908" r:id="rId35"/>
    <p:sldId id="774" r:id="rId36"/>
    <p:sldId id="775" r:id="rId37"/>
    <p:sldId id="776" r:id="rId38"/>
    <p:sldId id="777" r:id="rId39"/>
    <p:sldId id="778" r:id="rId40"/>
    <p:sldId id="1094" r:id="rId41"/>
  </p:sldIdLst>
  <p:sldSz cx="9144000" cy="6858000" type="screen4x3"/>
  <p:notesSz cx="6735763" cy="9869488"/>
  <p:custDataLst>
    <p:tags r:id="rId44"/>
  </p:custDataLst>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118" autoAdjust="0"/>
    <p:restoredTop sz="85147" autoAdjust="0"/>
  </p:normalViewPr>
  <p:slideViewPr>
    <p:cSldViewPr>
      <p:cViewPr varScale="1">
        <p:scale>
          <a:sx n="85" d="100"/>
          <a:sy n="85" d="100"/>
        </p:scale>
        <p:origin x="1219"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1"/>
            <a:ext cx="2919413" cy="493713"/>
          </a:xfrm>
          <a:prstGeom prst="rect">
            <a:avLst/>
          </a:prstGeom>
        </p:spPr>
        <p:txBody>
          <a:bodyPr vert="horz" lIns="91427" tIns="45713" rIns="91427" bIns="45713" rtlCol="0"/>
          <a:lstStyle>
            <a:lvl1pPr algn="l">
              <a:defRPr sz="1200">
                <a:ea typeface="ＭＳ Ｐゴシック" charset="-128"/>
              </a:defRPr>
            </a:lvl1pPr>
          </a:lstStyle>
          <a:p>
            <a:pPr>
              <a:defRPr/>
            </a:pPr>
            <a:endParaRPr lang="ja-JP" altLang="en-US"/>
          </a:p>
        </p:txBody>
      </p:sp>
      <p:sp>
        <p:nvSpPr>
          <p:cNvPr id="3" name="日付プレースホルダ 2"/>
          <p:cNvSpPr>
            <a:spLocks noGrp="1"/>
          </p:cNvSpPr>
          <p:nvPr>
            <p:ph type="dt" sz="quarter" idx="1"/>
          </p:nvPr>
        </p:nvSpPr>
        <p:spPr>
          <a:xfrm>
            <a:off x="3814764" y="1"/>
            <a:ext cx="2919411" cy="493713"/>
          </a:xfrm>
          <a:prstGeom prst="rect">
            <a:avLst/>
          </a:prstGeom>
        </p:spPr>
        <p:txBody>
          <a:bodyPr vert="horz" lIns="91427" tIns="45713" rIns="91427" bIns="45713" rtlCol="0"/>
          <a:lstStyle>
            <a:lvl1pPr algn="r">
              <a:defRPr sz="1200">
                <a:ea typeface="ＭＳ Ｐゴシック" charset="-128"/>
              </a:defRPr>
            </a:lvl1pPr>
          </a:lstStyle>
          <a:p>
            <a:pPr>
              <a:defRPr/>
            </a:pPr>
            <a:fld id="{C25F02C5-3174-4594-944E-065242650977}" type="datetimeFigureOut">
              <a:rPr lang="ja-JP" altLang="en-US"/>
              <a:pPr>
                <a:defRPr/>
              </a:pPr>
              <a:t>2022/5/15</a:t>
            </a:fld>
            <a:endParaRPr lang="ja-JP" altLang="en-US"/>
          </a:p>
        </p:txBody>
      </p:sp>
      <p:sp>
        <p:nvSpPr>
          <p:cNvPr id="4" name="フッター プレースホルダ 3"/>
          <p:cNvSpPr>
            <a:spLocks noGrp="1"/>
          </p:cNvSpPr>
          <p:nvPr>
            <p:ph type="ftr" sz="quarter" idx="2"/>
          </p:nvPr>
        </p:nvSpPr>
        <p:spPr>
          <a:xfrm>
            <a:off x="1" y="9374188"/>
            <a:ext cx="2919413" cy="493712"/>
          </a:xfrm>
          <a:prstGeom prst="rect">
            <a:avLst/>
          </a:prstGeom>
        </p:spPr>
        <p:txBody>
          <a:bodyPr vert="horz" lIns="91427" tIns="45713" rIns="91427" bIns="45713" rtlCol="0" anchor="b"/>
          <a:lstStyle>
            <a:lvl1pPr algn="l">
              <a:defRPr sz="1200">
                <a:ea typeface="ＭＳ Ｐゴシック" charset="-128"/>
              </a:defRPr>
            </a:lvl1pPr>
          </a:lstStyle>
          <a:p>
            <a:pPr>
              <a:defRPr/>
            </a:pPr>
            <a:endParaRPr lang="ja-JP" altLang="en-US"/>
          </a:p>
        </p:txBody>
      </p:sp>
      <p:sp>
        <p:nvSpPr>
          <p:cNvPr id="5" name="スライド番号プレースホルダ 4"/>
          <p:cNvSpPr>
            <a:spLocks noGrp="1"/>
          </p:cNvSpPr>
          <p:nvPr>
            <p:ph type="sldNum" sz="quarter" idx="3"/>
          </p:nvPr>
        </p:nvSpPr>
        <p:spPr>
          <a:xfrm>
            <a:off x="3814764" y="9374188"/>
            <a:ext cx="2919411" cy="493712"/>
          </a:xfrm>
          <a:prstGeom prst="rect">
            <a:avLst/>
          </a:prstGeom>
        </p:spPr>
        <p:txBody>
          <a:bodyPr vert="horz" lIns="91427" tIns="45713" rIns="91427" bIns="45713" rtlCol="0" anchor="b"/>
          <a:lstStyle>
            <a:lvl1pPr algn="r">
              <a:defRPr sz="1200">
                <a:ea typeface="ＭＳ Ｐゴシック" charset="-128"/>
              </a:defRPr>
            </a:lvl1pPr>
          </a:lstStyle>
          <a:p>
            <a:pPr>
              <a:defRPr/>
            </a:pPr>
            <a:fld id="{D4F52F5A-4247-4D8A-8EFC-76A1FA91B5F6}" type="slidenum">
              <a:rPr lang="ja-JP" altLang="en-US"/>
              <a:pPr>
                <a:defRPr/>
              </a:pPr>
              <a:t>‹#›</a:t>
            </a:fld>
            <a:endParaRPr lang="ja-JP" altLang="en-US"/>
          </a:p>
        </p:txBody>
      </p:sp>
    </p:spTree>
    <p:extLst>
      <p:ext uri="{BB962C8B-B14F-4D97-AF65-F5344CB8AC3E}">
        <p14:creationId xmlns:p14="http://schemas.microsoft.com/office/powerpoint/2010/main" val="6121891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1"/>
            <a:ext cx="2919413" cy="493713"/>
          </a:xfrm>
          <a:prstGeom prst="rect">
            <a:avLst/>
          </a:prstGeom>
        </p:spPr>
        <p:txBody>
          <a:bodyPr vert="horz" lIns="91427" tIns="45713" rIns="91427" bIns="45713" rtlCol="0"/>
          <a:lstStyle>
            <a:lvl1pPr algn="l">
              <a:defRPr sz="1200">
                <a:ea typeface="ＭＳ Ｐゴシック" charset="-128"/>
              </a:defRPr>
            </a:lvl1pPr>
          </a:lstStyle>
          <a:p>
            <a:pPr>
              <a:defRPr/>
            </a:pPr>
            <a:endParaRPr lang="ja-JP" altLang="en-US"/>
          </a:p>
        </p:txBody>
      </p:sp>
      <p:sp>
        <p:nvSpPr>
          <p:cNvPr id="3" name="日付プレースホルダ 2"/>
          <p:cNvSpPr>
            <a:spLocks noGrp="1"/>
          </p:cNvSpPr>
          <p:nvPr>
            <p:ph type="dt" idx="1"/>
          </p:nvPr>
        </p:nvSpPr>
        <p:spPr>
          <a:xfrm>
            <a:off x="3814764" y="1"/>
            <a:ext cx="2919411" cy="493713"/>
          </a:xfrm>
          <a:prstGeom prst="rect">
            <a:avLst/>
          </a:prstGeom>
        </p:spPr>
        <p:txBody>
          <a:bodyPr vert="horz" lIns="91427" tIns="45713" rIns="91427" bIns="45713" rtlCol="0"/>
          <a:lstStyle>
            <a:lvl1pPr algn="r">
              <a:defRPr sz="1200">
                <a:ea typeface="ＭＳ Ｐゴシック" charset="-128"/>
              </a:defRPr>
            </a:lvl1pPr>
          </a:lstStyle>
          <a:p>
            <a:pPr>
              <a:defRPr/>
            </a:pPr>
            <a:fld id="{F96BCE39-B2DF-44F5-9736-B4F6189049AC}" type="datetimeFigureOut">
              <a:rPr lang="ja-JP" altLang="en-US"/>
              <a:pPr>
                <a:defRPr/>
              </a:pPr>
              <a:t>2022/5/15</a:t>
            </a:fld>
            <a:endParaRPr lang="ja-JP" altLang="en-US"/>
          </a:p>
        </p:txBody>
      </p:sp>
      <p:sp>
        <p:nvSpPr>
          <p:cNvPr id="4" name="スライド イメージ プレースホルダ 3"/>
          <p:cNvSpPr>
            <a:spLocks noGrp="1" noRot="1" noChangeAspect="1"/>
          </p:cNvSpPr>
          <p:nvPr>
            <p:ph type="sldImg" idx="2"/>
          </p:nvPr>
        </p:nvSpPr>
        <p:spPr>
          <a:xfrm>
            <a:off x="898525" y="739775"/>
            <a:ext cx="4938713" cy="3703638"/>
          </a:xfrm>
          <a:prstGeom prst="rect">
            <a:avLst/>
          </a:prstGeom>
          <a:noFill/>
          <a:ln w="12700">
            <a:solidFill>
              <a:prstClr val="black"/>
            </a:solidFill>
          </a:ln>
        </p:spPr>
        <p:txBody>
          <a:bodyPr vert="horz" lIns="91427" tIns="45713" rIns="91427" bIns="45713" rtlCol="0" anchor="ctr"/>
          <a:lstStyle/>
          <a:p>
            <a:pPr lvl="0"/>
            <a:endParaRPr lang="ja-JP" altLang="en-US" noProof="0"/>
          </a:p>
        </p:txBody>
      </p:sp>
      <p:sp>
        <p:nvSpPr>
          <p:cNvPr id="5" name="ノート プレースホルダ 4"/>
          <p:cNvSpPr>
            <a:spLocks noGrp="1"/>
          </p:cNvSpPr>
          <p:nvPr>
            <p:ph type="body" sz="quarter" idx="3"/>
          </p:nvPr>
        </p:nvSpPr>
        <p:spPr>
          <a:xfrm>
            <a:off x="673101" y="4687889"/>
            <a:ext cx="5389563" cy="4441824"/>
          </a:xfrm>
          <a:prstGeom prst="rect">
            <a:avLst/>
          </a:prstGeom>
        </p:spPr>
        <p:txBody>
          <a:bodyPr vert="horz" lIns="91427" tIns="45713" rIns="91427" bIns="45713"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1" y="9374188"/>
            <a:ext cx="2919413" cy="493712"/>
          </a:xfrm>
          <a:prstGeom prst="rect">
            <a:avLst/>
          </a:prstGeom>
        </p:spPr>
        <p:txBody>
          <a:bodyPr vert="horz" lIns="91427" tIns="45713" rIns="91427" bIns="45713" rtlCol="0" anchor="b"/>
          <a:lstStyle>
            <a:lvl1pPr algn="l">
              <a:defRPr sz="120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14764" y="9374188"/>
            <a:ext cx="2919411" cy="493712"/>
          </a:xfrm>
          <a:prstGeom prst="rect">
            <a:avLst/>
          </a:prstGeom>
        </p:spPr>
        <p:txBody>
          <a:bodyPr vert="horz" lIns="91427" tIns="45713" rIns="91427" bIns="45713" rtlCol="0" anchor="b"/>
          <a:lstStyle>
            <a:lvl1pPr algn="r">
              <a:defRPr sz="1200">
                <a:ea typeface="ＭＳ Ｐゴシック" charset="-128"/>
              </a:defRPr>
            </a:lvl1pPr>
          </a:lstStyle>
          <a:p>
            <a:pPr>
              <a:defRPr/>
            </a:pPr>
            <a:fld id="{3204134A-B588-466E-9B2A-85E8ECD138CD}" type="slidenum">
              <a:rPr lang="ja-JP" altLang="en-US"/>
              <a:pPr>
                <a:defRPr/>
              </a:pPr>
              <a:t>‹#›</a:t>
            </a:fld>
            <a:endParaRPr lang="ja-JP" altLang="en-US"/>
          </a:p>
        </p:txBody>
      </p:sp>
    </p:spTree>
    <p:extLst>
      <p:ext uri="{BB962C8B-B14F-4D97-AF65-F5344CB8AC3E}">
        <p14:creationId xmlns:p14="http://schemas.microsoft.com/office/powerpoint/2010/main" val="38618564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証明は簡単なので省略します．</a:t>
            </a:r>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4</a:t>
            </a:fld>
            <a:endParaRPr lang="ja-JP" altLang="en-US"/>
          </a:p>
        </p:txBody>
      </p:sp>
    </p:spTree>
    <p:extLst>
      <p:ext uri="{BB962C8B-B14F-4D97-AF65-F5344CB8AC3E}">
        <p14:creationId xmlns:p14="http://schemas.microsoft.com/office/powerpoint/2010/main" val="488453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G</a:t>
            </a:r>
            <a:r>
              <a:rPr kumimoji="1" lang="ja-JP" altLang="en-US" dirty="0"/>
              <a:t>から連結性を保つように辺を</a:t>
            </a:r>
            <a:r>
              <a:rPr kumimoji="1" lang="en-US" altLang="ja-JP" dirty="0"/>
              <a:t>1</a:t>
            </a:r>
            <a:r>
              <a:rPr kumimoji="1" lang="ja-JP" altLang="en-US" dirty="0"/>
              <a:t>つずつ取り除いていくと，</a:t>
            </a:r>
            <a:endParaRPr kumimoji="1" lang="en-US" altLang="ja-JP" dirty="0"/>
          </a:p>
          <a:p>
            <a:r>
              <a:rPr kumimoji="1" lang="ja-JP" altLang="en-US" dirty="0"/>
              <a:t>いつかはどの辺を取り除いても非連結になってしまうような連結グラフとなります．</a:t>
            </a:r>
            <a:endParaRPr kumimoji="1" lang="en-US" altLang="ja-JP" dirty="0"/>
          </a:p>
          <a:p>
            <a:r>
              <a:rPr kumimoji="1" lang="ja-JP" altLang="en-US" dirty="0"/>
              <a:t>このグラフを</a:t>
            </a:r>
            <a:r>
              <a:rPr kumimoji="1" lang="en-US" altLang="ja-JP" dirty="0"/>
              <a:t>T</a:t>
            </a:r>
            <a:r>
              <a:rPr kumimoji="1" lang="ja-JP" altLang="en-US" dirty="0"/>
              <a:t>とおいています．</a:t>
            </a:r>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14</a:t>
            </a:fld>
            <a:endParaRPr lang="ja-JP" altLang="en-US"/>
          </a:p>
        </p:txBody>
      </p:sp>
    </p:spTree>
    <p:extLst>
      <p:ext uri="{BB962C8B-B14F-4D97-AF65-F5344CB8AC3E}">
        <p14:creationId xmlns:p14="http://schemas.microsoft.com/office/powerpoint/2010/main" val="2613404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重みが小さい辺から順に選んでいく．</a:t>
            </a:r>
            <a:endParaRPr kumimoji="1" lang="en-US" altLang="ja-JP" dirty="0"/>
          </a:p>
          <a:p>
            <a:r>
              <a:rPr kumimoji="1" lang="ja-JP" altLang="en-US" dirty="0"/>
              <a:t>ただし閉路ができてしまう場合はその辺をとばして先に進む．</a:t>
            </a:r>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22</a:t>
            </a:fld>
            <a:endParaRPr lang="ja-JP" altLang="en-US"/>
          </a:p>
        </p:txBody>
      </p:sp>
    </p:spTree>
    <p:extLst>
      <p:ext uri="{BB962C8B-B14F-4D97-AF65-F5344CB8AC3E}">
        <p14:creationId xmlns:p14="http://schemas.microsoft.com/office/powerpoint/2010/main" val="24181698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木の頂点数は</a:t>
            </a:r>
            <a:r>
              <a:rPr kumimoji="1" lang="en-US" altLang="ja-JP" dirty="0"/>
              <a:t>2</a:t>
            </a:r>
            <a:r>
              <a:rPr kumimoji="1" lang="ja-JP" altLang="en-US" dirty="0"/>
              <a:t>以上とする</a:t>
            </a:r>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39</a:t>
            </a:fld>
            <a:endParaRPr lang="ja-JP" altLang="en-US"/>
          </a:p>
        </p:txBody>
      </p:sp>
    </p:spTree>
    <p:extLst>
      <p:ext uri="{BB962C8B-B14F-4D97-AF65-F5344CB8AC3E}">
        <p14:creationId xmlns:p14="http://schemas.microsoft.com/office/powerpoint/2010/main" val="3860696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木の頂点数は</a:t>
            </a:r>
            <a:r>
              <a:rPr kumimoji="1" lang="en-US" altLang="ja-JP" dirty="0"/>
              <a:t>2</a:t>
            </a:r>
            <a:r>
              <a:rPr kumimoji="1" lang="ja-JP" altLang="en-US" dirty="0"/>
              <a:t>以上とする</a:t>
            </a:r>
            <a:endParaRPr kumimoji="1" lang="en-US" altLang="ja-JP" dirty="0"/>
          </a:p>
          <a:p>
            <a:endParaRPr kumimoji="1" lang="en-US" altLang="ja-JP" dirty="0"/>
          </a:p>
          <a:p>
            <a:r>
              <a:rPr kumimoji="1" lang="ja-JP" altLang="en-US" dirty="0"/>
              <a:t>発展問題の等式から問題</a:t>
            </a:r>
            <a:r>
              <a:rPr kumimoji="1" lang="en-US" altLang="ja-JP" dirty="0"/>
              <a:t>3</a:t>
            </a:r>
            <a:r>
              <a:rPr kumimoji="1" lang="ja-JP" altLang="en-US" dirty="0"/>
              <a:t>の不等式が得られる</a:t>
            </a:r>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40</a:t>
            </a:fld>
            <a:endParaRPr lang="ja-JP" altLang="en-US"/>
          </a:p>
        </p:txBody>
      </p:sp>
    </p:spTree>
    <p:extLst>
      <p:ext uri="{BB962C8B-B14F-4D97-AF65-F5344CB8AC3E}">
        <p14:creationId xmlns:p14="http://schemas.microsoft.com/office/powerpoint/2010/main" val="185691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2">
        <a:schemeClr val="bg2"/>
      </p:bgRef>
    </p:bg>
    <p:spTree>
      <p:nvGrpSpPr>
        <p:cNvPr id="1" name=""/>
        <p:cNvGrpSpPr/>
        <p:nvPr/>
      </p:nvGrpSpPr>
      <p:grpSpPr>
        <a:xfrm>
          <a:off x="0" y="0"/>
          <a:ext cx="0" cy="0"/>
          <a:chOff x="0" y="0"/>
          <a:chExt cx="0" cy="0"/>
        </a:xfrm>
      </p:grpSpPr>
      <p:sp>
        <p:nvSpPr>
          <p:cNvPr id="9" name="タイトル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ja-JP" altLang="en-US"/>
              <a:t>マスタ タイトルの書式設定</a:t>
            </a:r>
            <a:endParaRPr lang="en-US"/>
          </a:p>
        </p:txBody>
      </p:sp>
      <p:sp>
        <p:nvSpPr>
          <p:cNvPr id="17" name="サブタイトル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a:t>マスタ サブタイトルの書式設定</a:t>
            </a:r>
            <a:endParaRPr lang="en-US"/>
          </a:p>
        </p:txBody>
      </p:sp>
      <p:sp>
        <p:nvSpPr>
          <p:cNvPr id="4" name="日付プレースホルダ 29"/>
          <p:cNvSpPr>
            <a:spLocks noGrp="1"/>
          </p:cNvSpPr>
          <p:nvPr>
            <p:ph type="dt" sz="half" idx="10"/>
          </p:nvPr>
        </p:nvSpPr>
        <p:spPr/>
        <p:txBody>
          <a:bodyPr/>
          <a:lstStyle>
            <a:lvl1pPr>
              <a:defRPr/>
            </a:lvl1pPr>
          </a:lstStyle>
          <a:p>
            <a:pPr>
              <a:defRPr/>
            </a:pPr>
            <a:fld id="{8341BE56-CF05-4B2C-B9CB-2DB5725F0902}" type="datetimeFigureOut">
              <a:rPr lang="ja-JP" altLang="en-US"/>
              <a:pPr>
                <a:defRPr/>
              </a:pPr>
              <a:t>2022/5/15</a:t>
            </a:fld>
            <a:endParaRPr lang="ja-JP" altLang="en-US"/>
          </a:p>
        </p:txBody>
      </p:sp>
      <p:sp>
        <p:nvSpPr>
          <p:cNvPr id="5" name="フッター プレースホルダ 18"/>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26"/>
          <p:cNvSpPr>
            <a:spLocks noGrp="1"/>
          </p:cNvSpPr>
          <p:nvPr>
            <p:ph type="sldNum" sz="quarter" idx="12"/>
          </p:nvPr>
        </p:nvSpPr>
        <p:spPr/>
        <p:txBody>
          <a:bodyPr/>
          <a:lstStyle>
            <a:lvl1pPr>
              <a:defRPr/>
            </a:lvl1pPr>
          </a:lstStyle>
          <a:p>
            <a:pPr>
              <a:defRPr/>
            </a:pPr>
            <a:fld id="{2B15B48E-2AAD-43D9-B2E0-BBD4309FE9AF}"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9"/>
          <p:cNvSpPr>
            <a:spLocks noGrp="1"/>
          </p:cNvSpPr>
          <p:nvPr>
            <p:ph type="dt" sz="half" idx="10"/>
          </p:nvPr>
        </p:nvSpPr>
        <p:spPr/>
        <p:txBody>
          <a:bodyPr/>
          <a:lstStyle>
            <a:lvl1pPr>
              <a:defRPr/>
            </a:lvl1pPr>
          </a:lstStyle>
          <a:p>
            <a:pPr>
              <a:defRPr/>
            </a:pPr>
            <a:fld id="{107571AD-875A-47AC-8F66-C1B8CE57426A}" type="datetimeFigureOut">
              <a:rPr lang="ja-JP" altLang="en-US"/>
              <a:pPr>
                <a:defRPr/>
              </a:pPr>
              <a:t>2022/5/15</a:t>
            </a:fld>
            <a:endParaRPr lang="ja-JP" altLang="en-US"/>
          </a:p>
        </p:txBody>
      </p:sp>
      <p:sp>
        <p:nvSpPr>
          <p:cNvPr id="5"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17"/>
          <p:cNvSpPr>
            <a:spLocks noGrp="1"/>
          </p:cNvSpPr>
          <p:nvPr>
            <p:ph type="sldNum" sz="quarter" idx="12"/>
          </p:nvPr>
        </p:nvSpPr>
        <p:spPr/>
        <p:txBody>
          <a:bodyPr/>
          <a:lstStyle>
            <a:lvl1pPr>
              <a:defRPr/>
            </a:lvl1pPr>
          </a:lstStyle>
          <a:p>
            <a:pPr>
              <a:defRPr/>
            </a:pPr>
            <a:fld id="{BAA0B860-C191-433D-A792-7882AF7AF893}"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914401"/>
            <a:ext cx="2057400" cy="5211763"/>
          </a:xfrm>
        </p:spPr>
        <p:txBody>
          <a:bodyPr vert="eaVert"/>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a:xfrm>
            <a:off x="457200" y="914401"/>
            <a:ext cx="6019800" cy="52117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9"/>
          <p:cNvSpPr>
            <a:spLocks noGrp="1"/>
          </p:cNvSpPr>
          <p:nvPr>
            <p:ph type="dt" sz="half" idx="10"/>
          </p:nvPr>
        </p:nvSpPr>
        <p:spPr/>
        <p:txBody>
          <a:bodyPr/>
          <a:lstStyle>
            <a:lvl1pPr>
              <a:defRPr/>
            </a:lvl1pPr>
          </a:lstStyle>
          <a:p>
            <a:pPr>
              <a:defRPr/>
            </a:pPr>
            <a:fld id="{A7B08E0B-9818-4817-902B-0F526BED59B8}" type="datetimeFigureOut">
              <a:rPr lang="ja-JP" altLang="en-US"/>
              <a:pPr>
                <a:defRPr/>
              </a:pPr>
              <a:t>2022/5/15</a:t>
            </a:fld>
            <a:endParaRPr lang="ja-JP" altLang="en-US"/>
          </a:p>
        </p:txBody>
      </p:sp>
      <p:sp>
        <p:nvSpPr>
          <p:cNvPr id="5"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17"/>
          <p:cNvSpPr>
            <a:spLocks noGrp="1"/>
          </p:cNvSpPr>
          <p:nvPr>
            <p:ph type="sldNum" sz="quarter" idx="12"/>
          </p:nvPr>
        </p:nvSpPr>
        <p:spPr/>
        <p:txBody>
          <a:bodyPr/>
          <a:lstStyle>
            <a:lvl1pPr>
              <a:defRPr/>
            </a:lvl1pPr>
          </a:lstStyle>
          <a:p>
            <a:pPr>
              <a:defRPr/>
            </a:pPr>
            <a:fld id="{1456E025-CDDE-40D3-B7FE-C26FDB6F2FD0}"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sz="3200"/>
            </a:lvl1pPr>
          </a:lstStyle>
          <a:p>
            <a:r>
              <a:rPr lang="ja-JP" altLang="en-US" dirty="0"/>
              <a:t>マスタ タイトルの書式設定</a:t>
            </a:r>
            <a:endParaRPr lang="en-US" dirty="0"/>
          </a:p>
        </p:txBody>
      </p:sp>
      <p:sp>
        <p:nvSpPr>
          <p:cNvPr id="3" name="コンテンツ プレースホルダ 2"/>
          <p:cNvSpPr>
            <a:spLocks noGrp="1"/>
          </p:cNvSpPr>
          <p:nvPr>
            <p:ph idx="1"/>
          </p:nvPr>
        </p:nvSpPr>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日付プレースホルダ 9"/>
          <p:cNvSpPr>
            <a:spLocks noGrp="1"/>
          </p:cNvSpPr>
          <p:nvPr>
            <p:ph type="dt" sz="half" idx="10"/>
          </p:nvPr>
        </p:nvSpPr>
        <p:spPr/>
        <p:txBody>
          <a:bodyPr/>
          <a:lstStyle>
            <a:lvl1pPr>
              <a:defRPr/>
            </a:lvl1pPr>
          </a:lstStyle>
          <a:p>
            <a:pPr>
              <a:defRPr/>
            </a:pPr>
            <a:fld id="{C28FAAB0-3063-44A4-97A9-865A63502576}" type="datetimeFigureOut">
              <a:rPr lang="ja-JP" altLang="en-US"/>
              <a:pPr>
                <a:defRPr/>
              </a:pPr>
              <a:t>2022/5/15</a:t>
            </a:fld>
            <a:endParaRPr lang="ja-JP" altLang="en-US"/>
          </a:p>
        </p:txBody>
      </p:sp>
      <p:sp>
        <p:nvSpPr>
          <p:cNvPr id="5"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17"/>
          <p:cNvSpPr>
            <a:spLocks noGrp="1"/>
          </p:cNvSpPr>
          <p:nvPr>
            <p:ph type="sldNum" sz="quarter" idx="12"/>
          </p:nvPr>
        </p:nvSpPr>
        <p:spPr/>
        <p:txBody>
          <a:bodyPr/>
          <a:lstStyle>
            <a:lvl1pPr>
              <a:defRPr/>
            </a:lvl1pPr>
          </a:lstStyle>
          <a:p>
            <a:pPr>
              <a:defRPr/>
            </a:pPr>
            <a:fld id="{A998262A-D94B-4838-88B5-BE7B5F7E9E10}"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5D532E3D-B356-4C26-B7BB-9951C5D28CEB}" type="datetimeFigureOut">
              <a:rPr lang="ja-JP" altLang="en-US"/>
              <a:pPr>
                <a:defRPr/>
              </a:pPr>
              <a:t>2022/5/15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00C481A-9B7D-422B-BA8B-BE74A237FCAA}"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p>
            <a:r>
              <a:rPr lang="ja-JP" altLang="en-US"/>
              <a:t>マスタ タイトルの書式設定</a:t>
            </a:r>
            <a:endParaRPr lang="en-US"/>
          </a:p>
        </p:txBody>
      </p:sp>
      <p:sp>
        <p:nvSpPr>
          <p:cNvPr id="3" name="コンテンツ プレースホル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9"/>
          <p:cNvSpPr>
            <a:spLocks noGrp="1"/>
          </p:cNvSpPr>
          <p:nvPr>
            <p:ph type="dt" sz="half" idx="10"/>
          </p:nvPr>
        </p:nvSpPr>
        <p:spPr/>
        <p:txBody>
          <a:bodyPr/>
          <a:lstStyle>
            <a:lvl1pPr>
              <a:defRPr/>
            </a:lvl1pPr>
          </a:lstStyle>
          <a:p>
            <a:pPr>
              <a:defRPr/>
            </a:pPr>
            <a:fld id="{2A8DF665-BB50-47DB-81E8-EA54AF336220}" type="datetimeFigureOut">
              <a:rPr lang="ja-JP" altLang="en-US"/>
              <a:pPr>
                <a:defRPr/>
              </a:pPr>
              <a:t>2022/5/15</a:t>
            </a:fld>
            <a:endParaRPr lang="ja-JP" altLang="en-US"/>
          </a:p>
        </p:txBody>
      </p:sp>
      <p:sp>
        <p:nvSpPr>
          <p:cNvPr id="6"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17"/>
          <p:cNvSpPr>
            <a:spLocks noGrp="1"/>
          </p:cNvSpPr>
          <p:nvPr>
            <p:ph type="sldNum" sz="quarter" idx="12"/>
          </p:nvPr>
        </p:nvSpPr>
        <p:spPr/>
        <p:txBody>
          <a:bodyPr/>
          <a:lstStyle>
            <a:lvl1pPr>
              <a:defRPr/>
            </a:lvl1pPr>
          </a:lstStyle>
          <a:p>
            <a:pPr>
              <a:defRPr/>
            </a:pPr>
            <a:fld id="{C2757436-97B1-4696-BCCF-22C67329FF74}"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lvl1pPr>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4" name="テキスト プレースホル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5" name="コンテンツ プレースホル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6" name="コンテンツ プレースホル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日付プレースホルダ 9"/>
          <p:cNvSpPr>
            <a:spLocks noGrp="1"/>
          </p:cNvSpPr>
          <p:nvPr>
            <p:ph type="dt" sz="half" idx="10"/>
          </p:nvPr>
        </p:nvSpPr>
        <p:spPr/>
        <p:txBody>
          <a:bodyPr/>
          <a:lstStyle>
            <a:lvl1pPr>
              <a:defRPr/>
            </a:lvl1pPr>
          </a:lstStyle>
          <a:p>
            <a:pPr>
              <a:defRPr/>
            </a:pPr>
            <a:fld id="{9384F927-8B43-4AF8-867A-4065AA6FB7B9}" type="datetimeFigureOut">
              <a:rPr lang="ja-JP" altLang="en-US"/>
              <a:pPr>
                <a:defRPr/>
              </a:pPr>
              <a:t>2022/5/15</a:t>
            </a:fld>
            <a:endParaRPr lang="ja-JP" altLang="en-US"/>
          </a:p>
        </p:txBody>
      </p:sp>
      <p:sp>
        <p:nvSpPr>
          <p:cNvPr id="8"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17"/>
          <p:cNvSpPr>
            <a:spLocks noGrp="1"/>
          </p:cNvSpPr>
          <p:nvPr>
            <p:ph type="sldNum" sz="quarter" idx="12"/>
          </p:nvPr>
        </p:nvSpPr>
        <p:spPr/>
        <p:txBody>
          <a:bodyPr/>
          <a:lstStyle>
            <a:lvl1pPr>
              <a:defRPr/>
            </a:lvl1pPr>
          </a:lstStyle>
          <a:p>
            <a:pPr>
              <a:defRPr/>
            </a:pPr>
            <a:fld id="{4C00B886-63F9-4163-ACE1-7B44E430C1CE}"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ja-JP" altLang="en-US"/>
              <a:t>マスタ タイトルの書式設定</a:t>
            </a:r>
            <a:endParaRPr lang="en-US"/>
          </a:p>
        </p:txBody>
      </p:sp>
      <p:sp>
        <p:nvSpPr>
          <p:cNvPr id="3" name="日付プレースホルダ 9"/>
          <p:cNvSpPr>
            <a:spLocks noGrp="1"/>
          </p:cNvSpPr>
          <p:nvPr>
            <p:ph type="dt" sz="half" idx="10"/>
          </p:nvPr>
        </p:nvSpPr>
        <p:spPr/>
        <p:txBody>
          <a:bodyPr/>
          <a:lstStyle>
            <a:lvl1pPr>
              <a:defRPr/>
            </a:lvl1pPr>
          </a:lstStyle>
          <a:p>
            <a:pPr>
              <a:defRPr/>
            </a:pPr>
            <a:fld id="{1A30341D-40D9-4702-AFBF-0BF286301538}" type="datetimeFigureOut">
              <a:rPr lang="ja-JP" altLang="en-US"/>
              <a:pPr>
                <a:defRPr/>
              </a:pPr>
              <a:t>2022/5/15</a:t>
            </a:fld>
            <a:endParaRPr lang="ja-JP" altLang="en-US"/>
          </a:p>
        </p:txBody>
      </p:sp>
      <p:sp>
        <p:nvSpPr>
          <p:cNvPr id="4"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17"/>
          <p:cNvSpPr>
            <a:spLocks noGrp="1"/>
          </p:cNvSpPr>
          <p:nvPr>
            <p:ph type="sldNum" sz="quarter" idx="12"/>
          </p:nvPr>
        </p:nvSpPr>
        <p:spPr/>
        <p:txBody>
          <a:bodyPr/>
          <a:lstStyle>
            <a:lvl1pPr>
              <a:defRPr/>
            </a:lvl1pPr>
          </a:lstStyle>
          <a:p>
            <a:pPr>
              <a:defRPr/>
            </a:pPr>
            <a:fld id="{974E163A-B091-4F70-841E-5A602B04307E}"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9"/>
          <p:cNvSpPr>
            <a:spLocks noGrp="1"/>
          </p:cNvSpPr>
          <p:nvPr>
            <p:ph type="dt" sz="half" idx="10"/>
          </p:nvPr>
        </p:nvSpPr>
        <p:spPr/>
        <p:txBody>
          <a:bodyPr/>
          <a:lstStyle>
            <a:lvl1pPr>
              <a:defRPr/>
            </a:lvl1pPr>
          </a:lstStyle>
          <a:p>
            <a:pPr>
              <a:defRPr/>
            </a:pPr>
            <a:fld id="{411F9ED6-397F-4089-AC48-5087CD227558}" type="datetimeFigureOut">
              <a:rPr lang="ja-JP" altLang="en-US"/>
              <a:pPr>
                <a:defRPr/>
              </a:pPr>
              <a:t>2022/5/15</a:t>
            </a:fld>
            <a:endParaRPr lang="ja-JP" altLang="en-US"/>
          </a:p>
        </p:txBody>
      </p:sp>
      <p:sp>
        <p:nvSpPr>
          <p:cNvPr id="3"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17"/>
          <p:cNvSpPr>
            <a:spLocks noGrp="1"/>
          </p:cNvSpPr>
          <p:nvPr>
            <p:ph type="sldNum" sz="quarter" idx="12"/>
          </p:nvPr>
        </p:nvSpPr>
        <p:spPr/>
        <p:txBody>
          <a:bodyPr/>
          <a:lstStyle>
            <a:lvl1pPr>
              <a:defRPr/>
            </a:lvl1pPr>
          </a:lstStyle>
          <a:p>
            <a:pPr>
              <a:defRPr/>
            </a:pPr>
            <a:fld id="{9F7C881E-8969-4F96-9EF6-5ACDED0FE0A0}"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ja-JP" altLang="en-US"/>
              <a:t>マスタ タイトルの書式設定</a:t>
            </a:r>
            <a:endParaRPr lang="en-US"/>
          </a:p>
        </p:txBody>
      </p:sp>
      <p:sp>
        <p:nvSpPr>
          <p:cNvPr id="3" name="テキスト プレースホル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ja-JP" altLang="en-US"/>
              <a:t>マスタ テキストの書式設定</a:t>
            </a:r>
          </a:p>
        </p:txBody>
      </p:sp>
      <p:sp>
        <p:nvSpPr>
          <p:cNvPr id="4" name="コンテンツ プレースホル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9"/>
          <p:cNvSpPr>
            <a:spLocks noGrp="1"/>
          </p:cNvSpPr>
          <p:nvPr>
            <p:ph type="dt" sz="half" idx="10"/>
          </p:nvPr>
        </p:nvSpPr>
        <p:spPr/>
        <p:txBody>
          <a:bodyPr/>
          <a:lstStyle>
            <a:lvl1pPr>
              <a:defRPr/>
            </a:lvl1pPr>
          </a:lstStyle>
          <a:p>
            <a:pPr>
              <a:defRPr/>
            </a:pPr>
            <a:fld id="{FB120418-F75C-4669-84A0-B58C4405C6EA}" type="datetimeFigureOut">
              <a:rPr lang="ja-JP" altLang="en-US"/>
              <a:pPr>
                <a:defRPr/>
              </a:pPr>
              <a:t>2022/5/15</a:t>
            </a:fld>
            <a:endParaRPr lang="ja-JP" altLang="en-US"/>
          </a:p>
        </p:txBody>
      </p:sp>
      <p:sp>
        <p:nvSpPr>
          <p:cNvPr id="6"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17"/>
          <p:cNvSpPr>
            <a:spLocks noGrp="1"/>
          </p:cNvSpPr>
          <p:nvPr>
            <p:ph type="sldNum" sz="quarter" idx="12"/>
          </p:nvPr>
        </p:nvSpPr>
        <p:spPr/>
        <p:txBody>
          <a:bodyPr/>
          <a:lstStyle>
            <a:lvl1pPr>
              <a:defRPr/>
            </a:lvl1pPr>
          </a:lstStyle>
          <a:p>
            <a:pPr>
              <a:defRPr/>
            </a:pPr>
            <a:fld id="{D7DE8280-0FB1-469F-8D5A-4F933E33BA35}"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5" name="1 つの角を丸めた四角形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p:nvSpPr>
          <p:cNvPr id="6" name="直角三角形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p:nvSpPr>
          <p:cNvPr id="7" name="フリーフォーム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8" name="フリーフォーム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2" name="タイトル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ja-JP" altLang="en-US"/>
              <a:t>マスタ タイトルの書式設定</a:t>
            </a:r>
            <a:endParaRPr lang="en-US"/>
          </a:p>
        </p:txBody>
      </p:sp>
      <p:sp>
        <p:nvSpPr>
          <p:cNvPr id="4" name="テキスト プレースホルダ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ja-JP" altLang="en-US"/>
              <a:t>マスタ テキストの書式設定</a:t>
            </a:r>
          </a:p>
        </p:txBody>
      </p:sp>
      <p:sp>
        <p:nvSpPr>
          <p:cNvPr id="3" name="図プレースホル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ja-JP" altLang="en-US" noProof="0"/>
              <a:t>アイコンをクリックして図を追加</a:t>
            </a:r>
            <a:endParaRPr lang="en-US" noProof="0" dirty="0"/>
          </a:p>
        </p:txBody>
      </p:sp>
      <p:sp>
        <p:nvSpPr>
          <p:cNvPr id="9" name="日付プレースホルダ 4"/>
          <p:cNvSpPr>
            <a:spLocks noGrp="1"/>
          </p:cNvSpPr>
          <p:nvPr>
            <p:ph type="dt" sz="half" idx="10"/>
          </p:nvPr>
        </p:nvSpPr>
        <p:spPr/>
        <p:txBody>
          <a:bodyPr/>
          <a:lstStyle>
            <a:lvl1pPr>
              <a:defRPr/>
            </a:lvl1pPr>
          </a:lstStyle>
          <a:p>
            <a:pPr>
              <a:defRPr/>
            </a:pPr>
            <a:fld id="{5AC209BC-C861-475F-BB21-2BB8DC21718E}" type="datetimeFigureOut">
              <a:rPr lang="ja-JP" altLang="en-US"/>
              <a:pPr>
                <a:defRPr/>
              </a:pPr>
              <a:t>2022/5/15</a:t>
            </a:fld>
            <a:endParaRPr lang="ja-JP" altLang="en-US"/>
          </a:p>
        </p:txBody>
      </p:sp>
      <p:sp>
        <p:nvSpPr>
          <p:cNvPr id="10" name="フッター プレースホルダ 5"/>
          <p:cNvSpPr>
            <a:spLocks noGrp="1"/>
          </p:cNvSpPr>
          <p:nvPr>
            <p:ph type="ftr" sz="quarter" idx="11"/>
          </p:nvPr>
        </p:nvSpPr>
        <p:spPr/>
        <p:txBody>
          <a:bodyPr/>
          <a:lstStyle>
            <a:lvl1pPr>
              <a:defRPr/>
            </a:lvl1pPr>
          </a:lstStyle>
          <a:p>
            <a:pPr>
              <a:defRPr/>
            </a:pPr>
            <a:endParaRPr lang="ja-JP" altLang="en-US"/>
          </a:p>
        </p:txBody>
      </p:sp>
      <p:sp>
        <p:nvSpPr>
          <p:cNvPr id="11" name="スライド番号プレースホルダ 6"/>
          <p:cNvSpPr>
            <a:spLocks noGrp="1"/>
          </p:cNvSpPr>
          <p:nvPr>
            <p:ph type="sldNum" sz="quarter" idx="12"/>
          </p:nvPr>
        </p:nvSpPr>
        <p:spPr>
          <a:xfrm>
            <a:off x="8077200" y="6356350"/>
            <a:ext cx="609600" cy="365125"/>
          </a:xfrm>
        </p:spPr>
        <p:txBody>
          <a:bodyPr/>
          <a:lstStyle>
            <a:lvl1pPr>
              <a:defRPr/>
            </a:lvl1pPr>
          </a:lstStyle>
          <a:p>
            <a:pPr>
              <a:defRPr/>
            </a:pPr>
            <a:fld id="{2169B9BD-F82A-4E3A-ADDA-F670A9E6860B}"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フリーフォーム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8" name="フリーフォーム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1028" name="タイトル プレースホルダ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ja-JP" altLang="en-US"/>
              <a:t>マスタ タイトルの書式設定</a:t>
            </a:r>
            <a:endParaRPr lang="en-US"/>
          </a:p>
        </p:txBody>
      </p:sp>
      <p:sp>
        <p:nvSpPr>
          <p:cNvPr id="1029" name="テキスト プレースホルダ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 name="日付プレースホルダ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ea typeface="ＭＳ Ｐゴシック" charset="-128"/>
              </a:defRPr>
            </a:lvl1pPr>
          </a:lstStyle>
          <a:p>
            <a:pPr>
              <a:defRPr/>
            </a:pPr>
            <a:fld id="{E017DEC7-B38A-4B0E-A13C-F4C9D47B28D4}" type="datetimeFigureOut">
              <a:rPr lang="ja-JP" altLang="en-US"/>
              <a:pPr>
                <a:defRPr/>
              </a:pPr>
              <a:t>2022/5/15</a:t>
            </a:fld>
            <a:endParaRPr lang="ja-JP" altLang="en-US"/>
          </a:p>
        </p:txBody>
      </p:sp>
      <p:sp>
        <p:nvSpPr>
          <p:cNvPr id="22" name="フッター プレースホル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ea typeface="ＭＳ Ｐゴシック" charset="-128"/>
              </a:defRPr>
            </a:lvl1pPr>
          </a:lstStyle>
          <a:p>
            <a:pPr>
              <a:defRPr/>
            </a:pPr>
            <a:endParaRPr lang="ja-JP" altLang="en-US"/>
          </a:p>
        </p:txBody>
      </p:sp>
      <p:sp>
        <p:nvSpPr>
          <p:cNvPr id="18" name="スライド番号プレースホル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ea typeface="ＭＳ Ｐゴシック" charset="-128"/>
              </a:defRPr>
            </a:lvl1pPr>
          </a:lstStyle>
          <a:p>
            <a:pPr>
              <a:defRPr/>
            </a:pPr>
            <a:fld id="{B0F40DA5-07BE-4CBC-84AA-D2F8FF597A08}" type="slidenum">
              <a:rPr lang="ja-JP" altLang="en-US"/>
              <a:pPr>
                <a:defRPr/>
              </a:pPr>
              <a:t>‹#›</a:t>
            </a:fld>
            <a:endParaRPr lang="ja-JP" altLang="en-US"/>
          </a:p>
        </p:txBody>
      </p:sp>
      <p:grpSp>
        <p:nvGrpSpPr>
          <p:cNvPr id="1033" name="グループ化 1"/>
          <p:cNvGrpSpPr>
            <a:grpSpLocks/>
          </p:cNvGrpSpPr>
          <p:nvPr/>
        </p:nvGrpSpPr>
        <p:grpSpPr bwMode="auto">
          <a:xfrm>
            <a:off x="-19050" y="203200"/>
            <a:ext cx="9180513" cy="647700"/>
            <a:chOff x="-19045" y="216550"/>
            <a:chExt cx="9180548" cy="649224"/>
          </a:xfrm>
        </p:grpSpPr>
        <p:sp>
          <p:nvSpPr>
            <p:cNvPr id="12" name="フリーフォーム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kumimoji="0" lang="en-US">
                <a:ea typeface="ＭＳ Ｐゴシック" charset="-128"/>
              </a:endParaRPr>
            </a:p>
          </p:txBody>
        </p:sp>
        <p:sp>
          <p:nvSpPr>
            <p:cNvPr id="13" name="フリーフォーム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kumimoji="0" lang="en-US">
                <a:ea typeface="ＭＳ Ｐゴシック" charset="-128"/>
              </a:endParaRPr>
            </a:p>
          </p:txBody>
        </p:sp>
      </p:grpSp>
    </p:spTree>
  </p:cSld>
  <p:clrMap bg1="lt1" tx1="dk1" bg2="lt2" tx2="dk2" accent1="accent1" accent2="accent2" accent3="accent3" accent4="accent4" accent5="accent5" accent6="accent6" hlink="hlink" folHlink="folHlink"/>
  <p:sldLayoutIdLst>
    <p:sldLayoutId id="2147484169" r:id="rId1"/>
    <p:sldLayoutId id="2147484161" r:id="rId2"/>
    <p:sldLayoutId id="2147484170" r:id="rId3"/>
    <p:sldLayoutId id="2147484162" r:id="rId4"/>
    <p:sldLayoutId id="2147484163" r:id="rId5"/>
    <p:sldLayoutId id="2147484164" r:id="rId6"/>
    <p:sldLayoutId id="2147484165" r:id="rId7"/>
    <p:sldLayoutId id="2147484166" r:id="rId8"/>
    <p:sldLayoutId id="2147484171" r:id="rId9"/>
    <p:sldLayoutId id="2147484167" r:id="rId10"/>
    <p:sldLayoutId id="2147484168" r:id="rId11"/>
  </p:sldLayoutIdLst>
  <p:txStyles>
    <p:titleStyle>
      <a:lvl1pPr algn="l" rtl="0" eaLnBrk="0" fontAlgn="base" hangingPunct="0">
        <a:spcBef>
          <a:spcPct val="0"/>
        </a:spcBef>
        <a:spcAft>
          <a:spcPct val="0"/>
        </a:spcAft>
        <a:defRPr kumimoji="1" sz="5000" kern="1200">
          <a:solidFill>
            <a:schemeClr val="tx2"/>
          </a:solidFill>
          <a:latin typeface="+mj-lt"/>
          <a:ea typeface="+mj-ea"/>
          <a:cs typeface="+mj-cs"/>
        </a:defRPr>
      </a:lvl1pPr>
      <a:lvl2pPr algn="l" rtl="0" eaLnBrk="0" fontAlgn="base" hangingPunct="0">
        <a:spcBef>
          <a:spcPct val="0"/>
        </a:spcBef>
        <a:spcAft>
          <a:spcPct val="0"/>
        </a:spcAft>
        <a:defRPr kumimoji="1" sz="5000">
          <a:solidFill>
            <a:schemeClr val="tx2"/>
          </a:solidFill>
          <a:latin typeface="Calibri" pitchFamily="34" charset="0"/>
          <a:ea typeface="ＭＳ Ｐゴシック" charset="-128"/>
        </a:defRPr>
      </a:lvl2pPr>
      <a:lvl3pPr algn="l" rtl="0" eaLnBrk="0" fontAlgn="base" hangingPunct="0">
        <a:spcBef>
          <a:spcPct val="0"/>
        </a:spcBef>
        <a:spcAft>
          <a:spcPct val="0"/>
        </a:spcAft>
        <a:defRPr kumimoji="1" sz="5000">
          <a:solidFill>
            <a:schemeClr val="tx2"/>
          </a:solidFill>
          <a:latin typeface="Calibri" pitchFamily="34" charset="0"/>
          <a:ea typeface="ＭＳ Ｐゴシック" charset="-128"/>
        </a:defRPr>
      </a:lvl3pPr>
      <a:lvl4pPr algn="l" rtl="0" eaLnBrk="0" fontAlgn="base" hangingPunct="0">
        <a:spcBef>
          <a:spcPct val="0"/>
        </a:spcBef>
        <a:spcAft>
          <a:spcPct val="0"/>
        </a:spcAft>
        <a:defRPr kumimoji="1" sz="5000">
          <a:solidFill>
            <a:schemeClr val="tx2"/>
          </a:solidFill>
          <a:latin typeface="Calibri" pitchFamily="34" charset="0"/>
          <a:ea typeface="ＭＳ Ｐゴシック" charset="-128"/>
        </a:defRPr>
      </a:lvl4pPr>
      <a:lvl5pPr algn="l" rtl="0" eaLnBrk="0" fontAlgn="base" hangingPunct="0">
        <a:spcBef>
          <a:spcPct val="0"/>
        </a:spcBef>
        <a:spcAft>
          <a:spcPct val="0"/>
        </a:spcAft>
        <a:defRPr kumimoji="1" sz="5000">
          <a:solidFill>
            <a:schemeClr val="tx2"/>
          </a:solidFill>
          <a:latin typeface="Calibri" pitchFamily="34" charset="0"/>
          <a:ea typeface="ＭＳ Ｐゴシック" charset="-128"/>
        </a:defRPr>
      </a:lvl5pPr>
      <a:lvl6pPr marL="457200" algn="l" rtl="0" fontAlgn="base">
        <a:spcBef>
          <a:spcPct val="0"/>
        </a:spcBef>
        <a:spcAft>
          <a:spcPct val="0"/>
        </a:spcAft>
        <a:defRPr kumimoji="1" sz="5000">
          <a:solidFill>
            <a:schemeClr val="tx2"/>
          </a:solidFill>
          <a:latin typeface="Calibri" pitchFamily="34" charset="0"/>
          <a:ea typeface="ＭＳ Ｐゴシック" charset="-128"/>
        </a:defRPr>
      </a:lvl6pPr>
      <a:lvl7pPr marL="914400" algn="l" rtl="0" fontAlgn="base">
        <a:spcBef>
          <a:spcPct val="0"/>
        </a:spcBef>
        <a:spcAft>
          <a:spcPct val="0"/>
        </a:spcAft>
        <a:defRPr kumimoji="1" sz="5000">
          <a:solidFill>
            <a:schemeClr val="tx2"/>
          </a:solidFill>
          <a:latin typeface="Calibri" pitchFamily="34" charset="0"/>
          <a:ea typeface="ＭＳ Ｐゴシック" charset="-128"/>
        </a:defRPr>
      </a:lvl7pPr>
      <a:lvl8pPr marL="1371600" algn="l" rtl="0" fontAlgn="base">
        <a:spcBef>
          <a:spcPct val="0"/>
        </a:spcBef>
        <a:spcAft>
          <a:spcPct val="0"/>
        </a:spcAft>
        <a:defRPr kumimoji="1" sz="5000">
          <a:solidFill>
            <a:schemeClr val="tx2"/>
          </a:solidFill>
          <a:latin typeface="Calibri" pitchFamily="34" charset="0"/>
          <a:ea typeface="ＭＳ Ｐゴシック" charset="-128"/>
        </a:defRPr>
      </a:lvl8pPr>
      <a:lvl9pPr marL="1828800" algn="l" rtl="0" fontAlgn="base">
        <a:spcBef>
          <a:spcPct val="0"/>
        </a:spcBef>
        <a:spcAft>
          <a:spcPct val="0"/>
        </a:spcAft>
        <a:defRPr kumimoji="1" sz="5000">
          <a:solidFill>
            <a:schemeClr val="tx2"/>
          </a:solidFill>
          <a:latin typeface="Calibri" pitchFamily="34" charset="0"/>
          <a:ea typeface="ＭＳ Ｐゴシック" charset="-128"/>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kumimoji="1"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kumimoji="1"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kumimoji="1"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kumimoji="1"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タイトル 1"/>
          <p:cNvSpPr txBox="1">
            <a:spLocks/>
          </p:cNvSpPr>
          <p:nvPr/>
        </p:nvSpPr>
        <p:spPr bwMode="auto">
          <a:xfrm>
            <a:off x="806450" y="2573338"/>
            <a:ext cx="8229600" cy="1143000"/>
          </a:xfrm>
          <a:prstGeom prst="rect">
            <a:avLst/>
          </a:prstGeom>
          <a:noFill/>
          <a:ln w="9525">
            <a:noFill/>
            <a:miter lim="800000"/>
            <a:headEnd/>
            <a:tailEnd/>
          </a:ln>
        </p:spPr>
        <p:txBody>
          <a:bodyPr/>
          <a:lstStyle/>
          <a:p>
            <a:r>
              <a:rPr lang="ja-JP" altLang="en-US" sz="5400" dirty="0">
                <a:solidFill>
                  <a:schemeClr val="tx2"/>
                </a:solidFill>
                <a:latin typeface="Calibri" pitchFamily="34" charset="0"/>
              </a:rPr>
              <a:t>　　　　有限幾何学　</a:t>
            </a:r>
            <a:endParaRPr lang="en-US" altLang="ja-JP" sz="5400" dirty="0">
              <a:solidFill>
                <a:schemeClr val="tx2"/>
              </a:solidFill>
              <a:latin typeface="Calibri" pitchFamily="34" charset="0"/>
            </a:endParaRPr>
          </a:p>
          <a:p>
            <a:r>
              <a:rPr lang="ja-JP" altLang="en-US" sz="5400" dirty="0">
                <a:solidFill>
                  <a:schemeClr val="tx2"/>
                </a:solidFill>
                <a:latin typeface="Calibri" pitchFamily="34" charset="0"/>
              </a:rPr>
              <a:t>　　　　　　第</a:t>
            </a:r>
            <a:r>
              <a:rPr lang="en-US" altLang="ja-JP" sz="5400" dirty="0">
                <a:solidFill>
                  <a:schemeClr val="tx2"/>
                </a:solidFill>
                <a:latin typeface="Calibri" pitchFamily="34" charset="0"/>
              </a:rPr>
              <a:t>7</a:t>
            </a:r>
            <a:r>
              <a:rPr lang="ja-JP" altLang="en-US" sz="5400" dirty="0">
                <a:solidFill>
                  <a:schemeClr val="tx2"/>
                </a:solidFill>
                <a:latin typeface="Calibri" pitchFamily="34" charset="0"/>
              </a:rPr>
              <a:t>回</a:t>
            </a:r>
            <a:endParaRPr lang="ja-JP" altLang="en-US" sz="5000" dirty="0">
              <a:solidFill>
                <a:schemeClr val="tx2"/>
              </a:solidFill>
              <a:latin typeface="Calibri" pitchFamily="34" charset="0"/>
            </a:endParaRPr>
          </a:p>
        </p:txBody>
      </p:sp>
    </p:spTree>
  </p:cSld>
  <p:clrMapOvr>
    <a:masterClrMapping/>
  </p:clrMapOvr>
  <p:transition advTm="14321"/>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タイトル 1"/>
          <p:cNvSpPr>
            <a:spLocks noGrp="1"/>
          </p:cNvSpPr>
          <p:nvPr>
            <p:ph type="title"/>
          </p:nvPr>
        </p:nvSpPr>
        <p:spPr/>
        <p:txBody>
          <a:bodyPr/>
          <a:lstStyle/>
          <a:p>
            <a:pPr eaLnBrk="1" hangingPunct="1"/>
            <a:r>
              <a:rPr lang="en-US" altLang="ja-JP" dirty="0"/>
              <a:t>1.2</a:t>
            </a:r>
            <a:r>
              <a:rPr lang="ja-JP" altLang="en-US" dirty="0"/>
              <a:t>　木の性質（木であることと同値な条件②）</a:t>
            </a:r>
          </a:p>
        </p:txBody>
      </p:sp>
      <p:sp>
        <p:nvSpPr>
          <p:cNvPr id="293891"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位数</a:t>
            </a:r>
            <a:r>
              <a:rPr lang="en-US" altLang="ja-JP" sz="2400" dirty="0">
                <a:latin typeface="Calibri" pitchFamily="34" charset="0"/>
                <a:ea typeface="+mn-ea"/>
              </a:rPr>
              <a:t>p</a:t>
            </a:r>
            <a:r>
              <a:rPr lang="ja-JP" altLang="en-US" sz="2400" dirty="0">
                <a:latin typeface="Calibri" pitchFamily="34" charset="0"/>
                <a:ea typeface="+mn-ea"/>
              </a:rPr>
              <a:t>のグラフ </a:t>
            </a:r>
            <a:r>
              <a:rPr lang="en-US" altLang="ja-JP" sz="2400" dirty="0">
                <a:latin typeface="Calibri" pitchFamily="34" charset="0"/>
                <a:ea typeface="+mn-ea"/>
              </a:rPr>
              <a:t>T </a:t>
            </a:r>
            <a:r>
              <a:rPr lang="ja-JP" altLang="en-US" sz="2400" dirty="0">
                <a:latin typeface="Calibri" pitchFamily="34" charset="0"/>
                <a:ea typeface="+mn-ea"/>
              </a:rPr>
              <a:t>に対し，次の各命題は同値．</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(2) T </a:t>
            </a:r>
            <a:r>
              <a:rPr lang="ja-JP" altLang="en-US" sz="2400" dirty="0" err="1">
                <a:latin typeface="Calibri" pitchFamily="34" charset="0"/>
                <a:ea typeface="+mn-ea"/>
              </a:rPr>
              <a:t>は閉</a:t>
            </a:r>
            <a:r>
              <a:rPr lang="ja-JP" altLang="en-US" sz="2400" dirty="0">
                <a:latin typeface="Calibri" pitchFamily="34" charset="0"/>
                <a:ea typeface="+mn-ea"/>
              </a:rPr>
              <a:t>路を含まず，</a:t>
            </a:r>
            <a:r>
              <a:rPr lang="en-US" altLang="ja-JP" sz="2400" dirty="0">
                <a:latin typeface="Calibri" pitchFamily="34" charset="0"/>
                <a:ea typeface="+mn-ea"/>
              </a:rPr>
              <a:t>|E(T)|= p-1</a:t>
            </a:r>
            <a:r>
              <a:rPr lang="ja-JP" altLang="en-US" sz="2400" dirty="0" err="1">
                <a:latin typeface="Calibri" pitchFamily="34" charset="0"/>
                <a:ea typeface="+mn-ea"/>
              </a:rPr>
              <a:t>．</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ＭＳ Ｐゴシック" charset="-128"/>
              </a:rPr>
              <a:t>(3) T </a:t>
            </a:r>
            <a:r>
              <a:rPr lang="ja-JP" altLang="en-US" sz="2400" dirty="0">
                <a:latin typeface="Calibri" pitchFamily="34" charset="0"/>
                <a:ea typeface="ＭＳ Ｐゴシック" charset="-128"/>
              </a:rPr>
              <a:t>は連結で，</a:t>
            </a:r>
            <a:r>
              <a:rPr lang="en-US" altLang="ja-JP" sz="2400" dirty="0">
                <a:latin typeface="Calibri" pitchFamily="34" charset="0"/>
                <a:ea typeface="ＭＳ Ｐゴシック" charset="-128"/>
              </a:rPr>
              <a:t>|E(T)|= p-1</a:t>
            </a:r>
            <a:r>
              <a:rPr lang="ja-JP" altLang="en-US" sz="2400" dirty="0" err="1">
                <a:latin typeface="Calibri" pitchFamily="34" charset="0"/>
                <a:ea typeface="ＭＳ Ｐゴシック" charset="-128"/>
              </a:rPr>
              <a:t>．</a:t>
            </a:r>
            <a:endParaRPr lang="en-US" altLang="ja-JP" sz="2400" dirty="0">
              <a:latin typeface="Calibri" pitchFamily="34" charset="0"/>
              <a:ea typeface="ＭＳ Ｐゴシック" charset="-128"/>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証明：</a:t>
            </a:r>
            <a:r>
              <a:rPr lang="en-US" altLang="ja-JP" sz="2400" dirty="0">
                <a:latin typeface="Calibri" pitchFamily="34" charset="0"/>
                <a:ea typeface="+mn-ea"/>
                <a:sym typeface="Wingdings" pitchFamily="2" charset="2"/>
              </a:rPr>
              <a:t>(2)</a:t>
            </a:r>
            <a:r>
              <a:rPr lang="ja-JP" altLang="en-US" sz="2400" dirty="0">
                <a:latin typeface="Calibri" pitchFamily="34" charset="0"/>
                <a:ea typeface="+mn-ea"/>
                <a:sym typeface="Wingdings" pitchFamily="2" charset="2"/>
              </a:rPr>
              <a:t>⇒</a:t>
            </a:r>
            <a:r>
              <a:rPr lang="en-US" altLang="ja-JP" sz="2400" dirty="0">
                <a:latin typeface="Calibri" pitchFamily="34" charset="0"/>
                <a:ea typeface="+mn-ea"/>
                <a:sym typeface="Wingdings" pitchFamily="2" charset="2"/>
              </a:rPr>
              <a:t>(3) </a:t>
            </a:r>
          </a:p>
          <a:p>
            <a:pPr>
              <a:spcBef>
                <a:spcPct val="20000"/>
              </a:spcBef>
              <a:buClr>
                <a:srgbClr val="0BD0D9"/>
              </a:buClr>
              <a:buSzPct val="95000"/>
              <a:defRPr/>
            </a:pPr>
            <a:r>
              <a:rPr lang="en-US" altLang="ja-JP" sz="2400" dirty="0">
                <a:latin typeface="Calibri" pitchFamily="34" charset="0"/>
                <a:ea typeface="+mn-ea"/>
              </a:rPr>
              <a:t>|E(T</a:t>
            </a:r>
            <a:r>
              <a:rPr lang="en-US" altLang="ja-JP" dirty="0">
                <a:latin typeface="Calibri" pitchFamily="34" charset="0"/>
                <a:ea typeface="+mn-ea"/>
              </a:rPr>
              <a:t>i</a:t>
            </a:r>
            <a:r>
              <a:rPr lang="en-US" altLang="ja-JP" sz="2400" dirty="0">
                <a:latin typeface="Calibri" pitchFamily="34" charset="0"/>
                <a:ea typeface="+mn-ea"/>
              </a:rPr>
              <a:t>)|=|V(T</a:t>
            </a:r>
            <a:r>
              <a:rPr lang="en-US" altLang="ja-JP" dirty="0">
                <a:latin typeface="Calibri" pitchFamily="34" charset="0"/>
                <a:ea typeface="+mn-ea"/>
              </a:rPr>
              <a:t>i</a:t>
            </a:r>
            <a:r>
              <a:rPr lang="en-US" altLang="ja-JP" sz="2400" dirty="0">
                <a:latin typeface="Calibri" pitchFamily="34" charset="0"/>
                <a:ea typeface="+mn-ea"/>
              </a:rPr>
              <a:t>)|-1 (1 </a:t>
            </a:r>
            <a:r>
              <a:rPr lang="ja-JP" altLang="en-US" sz="2400" dirty="0">
                <a:latin typeface="Calibri" pitchFamily="34" charset="0"/>
                <a:ea typeface="+mn-ea"/>
              </a:rPr>
              <a:t>≦ </a:t>
            </a:r>
            <a:r>
              <a:rPr lang="en-US" altLang="ja-JP" sz="2400" dirty="0" err="1">
                <a:latin typeface="Calibri" pitchFamily="34" charset="0"/>
                <a:ea typeface="+mn-ea"/>
              </a:rPr>
              <a:t>i</a:t>
            </a:r>
            <a:r>
              <a:rPr lang="en-US" altLang="ja-JP" sz="2400" dirty="0">
                <a:latin typeface="Calibri" pitchFamily="34" charset="0"/>
                <a:ea typeface="+mn-ea"/>
              </a:rPr>
              <a:t> </a:t>
            </a:r>
            <a:r>
              <a:rPr lang="ja-JP" altLang="en-US" sz="2400" dirty="0">
                <a:latin typeface="Calibri" pitchFamily="34" charset="0"/>
                <a:ea typeface="+mn-ea"/>
              </a:rPr>
              <a:t>≦ </a:t>
            </a:r>
            <a:r>
              <a:rPr lang="en-US" altLang="ja-JP" sz="2400" dirty="0">
                <a:latin typeface="Calibri" pitchFamily="34" charset="0"/>
                <a:ea typeface="+mn-ea"/>
              </a:rPr>
              <a:t>p)</a:t>
            </a:r>
            <a:r>
              <a:rPr lang="ja-JP" altLang="en-US" sz="2400" dirty="0" err="1">
                <a:latin typeface="Calibri" pitchFamily="34" charset="0"/>
                <a:ea typeface="+mn-ea"/>
              </a:rPr>
              <a:t>，</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r>
              <a:rPr lang="en-US" altLang="ja-JP" sz="2400" dirty="0">
                <a:latin typeface="Calibri" pitchFamily="34" charset="0"/>
                <a:ea typeface="+mn-ea"/>
              </a:rPr>
              <a:t>1</a:t>
            </a:r>
            <a:r>
              <a:rPr lang="ja-JP" altLang="en-US" sz="2400" dirty="0">
                <a:latin typeface="Calibri" pitchFamily="34" charset="0"/>
                <a:ea typeface="+mn-ea"/>
              </a:rPr>
              <a:t>≦ </a:t>
            </a:r>
            <a:r>
              <a:rPr lang="en-US" altLang="ja-JP" sz="2400" dirty="0">
                <a:latin typeface="Calibri" pitchFamily="34" charset="0"/>
                <a:ea typeface="+mn-ea"/>
              </a:rPr>
              <a:t>p-1 =|E(T)|=|E(T</a:t>
            </a:r>
            <a:r>
              <a:rPr lang="en-US" altLang="ja-JP" dirty="0">
                <a:latin typeface="Calibri" pitchFamily="34" charset="0"/>
                <a:ea typeface="+mn-ea"/>
              </a:rPr>
              <a:t>1</a:t>
            </a:r>
            <a:r>
              <a:rPr lang="en-US" altLang="ja-JP" sz="2400" dirty="0">
                <a:latin typeface="Calibri" pitchFamily="34" charset="0"/>
                <a:ea typeface="+mn-ea"/>
              </a:rPr>
              <a:t>)|+</a:t>
            </a:r>
            <a:r>
              <a:rPr lang="ja-JP" altLang="en-US" sz="2400" dirty="0">
                <a:latin typeface="Calibri" pitchFamily="34" charset="0"/>
                <a:ea typeface="+mn-ea"/>
              </a:rPr>
              <a:t>・・・</a:t>
            </a:r>
            <a:r>
              <a:rPr lang="en-US" altLang="ja-JP" sz="2400" dirty="0">
                <a:latin typeface="Calibri" pitchFamily="34" charset="0"/>
                <a:ea typeface="+mn-ea"/>
              </a:rPr>
              <a:t>+|E(</a:t>
            </a:r>
            <a:r>
              <a:rPr lang="en-US" altLang="ja-JP" sz="2400" dirty="0" err="1">
                <a:latin typeface="Calibri" pitchFamily="34" charset="0"/>
                <a:ea typeface="+mn-ea"/>
              </a:rPr>
              <a:t>T</a:t>
            </a:r>
            <a:r>
              <a:rPr lang="en-US" altLang="ja-JP" dirty="0" err="1">
                <a:latin typeface="Calibri" pitchFamily="34" charset="0"/>
                <a:ea typeface="+mn-ea"/>
              </a:rPr>
              <a:t>p</a:t>
            </a:r>
            <a:r>
              <a:rPr lang="en-US" altLang="ja-JP" sz="2400" dirty="0">
                <a:latin typeface="Calibri" pitchFamily="34" charset="0"/>
                <a:ea typeface="+mn-ea"/>
              </a:rPr>
              <a:t>)|</a:t>
            </a:r>
          </a:p>
          <a:p>
            <a:pPr>
              <a:spcBef>
                <a:spcPct val="20000"/>
              </a:spcBef>
              <a:buClr>
                <a:srgbClr val="0BD0D9"/>
              </a:buClr>
              <a:buSzPct val="95000"/>
              <a:defRPr/>
            </a:pPr>
            <a:r>
              <a:rPr lang="en-US" altLang="ja-JP" sz="2400" dirty="0">
                <a:latin typeface="Calibri" pitchFamily="34" charset="0"/>
                <a:ea typeface="+mn-ea"/>
              </a:rPr>
              <a:t>                    = </a:t>
            </a:r>
            <a:r>
              <a:rPr lang="en-US" altLang="ja-JP" sz="2400" dirty="0">
                <a:latin typeface="Calibri" pitchFamily="34" charset="0"/>
                <a:ea typeface="ＭＳ Ｐゴシック" charset="-128"/>
              </a:rPr>
              <a:t>(|V(T</a:t>
            </a:r>
            <a:r>
              <a:rPr lang="en-US" altLang="ja-JP" dirty="0">
                <a:latin typeface="Calibri" pitchFamily="34" charset="0"/>
                <a:ea typeface="ＭＳ Ｐゴシック" charset="-128"/>
              </a:rPr>
              <a:t>1</a:t>
            </a:r>
            <a:r>
              <a:rPr lang="en-US" altLang="ja-JP" sz="2400" dirty="0">
                <a:latin typeface="Calibri" pitchFamily="34" charset="0"/>
                <a:ea typeface="ＭＳ Ｐゴシック" charset="-128"/>
              </a:rPr>
              <a:t>)|-1)+</a:t>
            </a: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+(|V(</a:t>
            </a:r>
            <a:r>
              <a:rPr lang="en-US" altLang="ja-JP" sz="2400" dirty="0" err="1">
                <a:latin typeface="Calibri" pitchFamily="34" charset="0"/>
                <a:ea typeface="ＭＳ Ｐゴシック" charset="-128"/>
              </a:rPr>
              <a:t>T</a:t>
            </a:r>
            <a:r>
              <a:rPr lang="en-US" altLang="ja-JP" dirty="0" err="1">
                <a:latin typeface="Calibri" pitchFamily="34" charset="0"/>
                <a:ea typeface="ＭＳ Ｐゴシック" charset="-128"/>
              </a:rPr>
              <a:t>p</a:t>
            </a:r>
            <a:r>
              <a:rPr lang="en-US" altLang="ja-JP" sz="2400" dirty="0">
                <a:latin typeface="Calibri" pitchFamily="34" charset="0"/>
                <a:ea typeface="ＭＳ Ｐゴシック" charset="-128"/>
              </a:rPr>
              <a:t>)|-1)=|V(T)|-p=0 </a:t>
            </a:r>
            <a:r>
              <a:rPr lang="ja-JP" altLang="en-US" sz="2400" dirty="0">
                <a:latin typeface="Calibri" pitchFamily="34" charset="0"/>
                <a:ea typeface="ＭＳ Ｐゴシック" charset="-128"/>
              </a:rPr>
              <a:t>となり矛盾．</a:t>
            </a:r>
            <a:r>
              <a:rPr lang="en-US" altLang="ja-JP" sz="2400" dirty="0">
                <a:latin typeface="Calibri" pitchFamily="34" charset="0"/>
                <a:ea typeface="ＭＳ Ｐゴシック" charset="-128"/>
              </a:rPr>
              <a:t> </a:t>
            </a:r>
            <a:endParaRPr lang="en-US" altLang="ja-JP" sz="2400" dirty="0">
              <a:latin typeface="Calibri" pitchFamily="34" charset="0"/>
              <a:ea typeface="+mn-ea"/>
            </a:endParaRPr>
          </a:p>
        </p:txBody>
      </p:sp>
      <p:sp>
        <p:nvSpPr>
          <p:cNvPr id="26" name="角丸四角形 25"/>
          <p:cNvSpPr/>
          <p:nvPr/>
        </p:nvSpPr>
        <p:spPr>
          <a:xfrm>
            <a:off x="107950" y="2060575"/>
            <a:ext cx="8567738" cy="216058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374491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木のサイズからの特徴づけ</a:t>
            </a:r>
            <a:endParaRPr lang="en-US" altLang="ja-JP" sz="2400" dirty="0">
              <a:solidFill>
                <a:schemeClr val="tx1"/>
              </a:solidFill>
            </a:endParaRPr>
          </a:p>
        </p:txBody>
      </p:sp>
    </p:spTree>
  </p:cSld>
  <p:clrMapOvr>
    <a:masterClrMapping/>
  </p:clrMapOvr>
  <p:transition advTm="14149"/>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タイトル 1"/>
          <p:cNvSpPr>
            <a:spLocks noGrp="1"/>
          </p:cNvSpPr>
          <p:nvPr>
            <p:ph type="title"/>
          </p:nvPr>
        </p:nvSpPr>
        <p:spPr/>
        <p:txBody>
          <a:bodyPr/>
          <a:lstStyle/>
          <a:p>
            <a:pPr eaLnBrk="1" hangingPunct="1"/>
            <a:r>
              <a:rPr lang="en-US" altLang="ja-JP" dirty="0"/>
              <a:t>1.2</a:t>
            </a:r>
            <a:r>
              <a:rPr lang="ja-JP" altLang="en-US" dirty="0"/>
              <a:t>　木の性質（木であることと同値な条件②）</a:t>
            </a:r>
          </a:p>
        </p:txBody>
      </p:sp>
      <p:sp>
        <p:nvSpPr>
          <p:cNvPr id="295939"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位数</a:t>
            </a:r>
            <a:r>
              <a:rPr lang="en-US" altLang="ja-JP" sz="2400" dirty="0">
                <a:latin typeface="Calibri" pitchFamily="34" charset="0"/>
                <a:ea typeface="+mn-ea"/>
              </a:rPr>
              <a:t>p</a:t>
            </a:r>
            <a:r>
              <a:rPr lang="ja-JP" altLang="en-US" sz="2400" dirty="0">
                <a:latin typeface="Calibri" pitchFamily="34" charset="0"/>
                <a:ea typeface="+mn-ea"/>
              </a:rPr>
              <a:t>のグラフ </a:t>
            </a:r>
            <a:r>
              <a:rPr lang="en-US" altLang="ja-JP" sz="2400" dirty="0">
                <a:latin typeface="Calibri" pitchFamily="34" charset="0"/>
                <a:ea typeface="+mn-ea"/>
              </a:rPr>
              <a:t>T </a:t>
            </a:r>
            <a:r>
              <a:rPr lang="ja-JP" altLang="en-US" sz="2400" dirty="0">
                <a:latin typeface="Calibri" pitchFamily="34" charset="0"/>
                <a:ea typeface="+mn-ea"/>
              </a:rPr>
              <a:t>に対し，次の各命題は同値．</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ＭＳ Ｐゴシック" charset="-128"/>
              </a:rPr>
              <a:t>(1) T </a:t>
            </a:r>
            <a:r>
              <a:rPr lang="ja-JP" altLang="en-US" sz="2400" dirty="0">
                <a:latin typeface="Calibri" pitchFamily="34" charset="0"/>
                <a:ea typeface="ＭＳ Ｐゴシック" charset="-128"/>
              </a:rPr>
              <a:t>は木（閉路を含まない連結グラフ）である．</a:t>
            </a:r>
            <a:endParaRPr lang="en-US" altLang="ja-JP" sz="2400" dirty="0">
              <a:latin typeface="Calibri" pitchFamily="34" charset="0"/>
              <a:ea typeface="ＭＳ Ｐゴシック" charset="-128"/>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ＭＳ Ｐゴシック" charset="-128"/>
              </a:rPr>
              <a:t>(3) T </a:t>
            </a:r>
            <a:r>
              <a:rPr lang="ja-JP" altLang="en-US" sz="2400" dirty="0">
                <a:latin typeface="Calibri" pitchFamily="34" charset="0"/>
                <a:ea typeface="ＭＳ Ｐゴシック" charset="-128"/>
              </a:rPr>
              <a:t>は連結で，</a:t>
            </a:r>
            <a:r>
              <a:rPr lang="en-US" altLang="ja-JP" sz="2400" dirty="0">
                <a:latin typeface="Calibri" pitchFamily="34" charset="0"/>
                <a:ea typeface="ＭＳ Ｐゴシック" charset="-128"/>
              </a:rPr>
              <a:t>|E(T)|= p-1</a:t>
            </a:r>
            <a:r>
              <a:rPr lang="ja-JP" altLang="en-US" sz="2400" dirty="0" err="1">
                <a:latin typeface="Calibri" pitchFamily="34" charset="0"/>
                <a:ea typeface="ＭＳ Ｐゴシック" charset="-128"/>
              </a:rPr>
              <a:t>．</a:t>
            </a:r>
            <a:endParaRPr lang="en-US" altLang="ja-JP" sz="2400" dirty="0">
              <a:latin typeface="Calibri" pitchFamily="34" charset="0"/>
              <a:ea typeface="ＭＳ Ｐゴシック" charset="-128"/>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証明：</a:t>
            </a:r>
            <a:r>
              <a:rPr lang="en-US" altLang="ja-JP" sz="2400" dirty="0">
                <a:latin typeface="Calibri" pitchFamily="34" charset="0"/>
                <a:ea typeface="+mn-ea"/>
                <a:sym typeface="Wingdings" pitchFamily="2" charset="2"/>
              </a:rPr>
              <a:t>(3)</a:t>
            </a:r>
            <a:r>
              <a:rPr lang="ja-JP" altLang="en-US" sz="2400" dirty="0">
                <a:latin typeface="Calibri" pitchFamily="34" charset="0"/>
                <a:ea typeface="+mn-ea"/>
                <a:sym typeface="Wingdings" pitchFamily="2" charset="2"/>
              </a:rPr>
              <a:t>⇒</a:t>
            </a:r>
            <a:r>
              <a:rPr lang="en-US" altLang="ja-JP" sz="2400" dirty="0">
                <a:latin typeface="Calibri" pitchFamily="34" charset="0"/>
                <a:ea typeface="+mn-ea"/>
                <a:sym typeface="Wingdings" pitchFamily="2" charset="2"/>
              </a:rPr>
              <a:t>(1) </a:t>
            </a:r>
          </a:p>
          <a:p>
            <a:pPr>
              <a:spcBef>
                <a:spcPct val="20000"/>
              </a:spcBef>
              <a:buClr>
                <a:srgbClr val="0BD0D9"/>
              </a:buClr>
              <a:buSzPct val="95000"/>
              <a:defRPr/>
            </a:pPr>
            <a:r>
              <a:rPr lang="ja-JP" altLang="en-US" sz="2400" dirty="0">
                <a:latin typeface="Calibri" pitchFamily="34" charset="0"/>
                <a:ea typeface="+mn-ea"/>
                <a:sym typeface="Wingdings" pitchFamily="2" charset="2"/>
              </a:rPr>
              <a:t>∀</a:t>
            </a:r>
            <a:r>
              <a:rPr lang="en-US" altLang="ja-JP" sz="2400" dirty="0">
                <a:latin typeface="Calibri" pitchFamily="34" charset="0"/>
                <a:ea typeface="+mn-ea"/>
                <a:sym typeface="Wingdings" pitchFamily="2" charset="2"/>
              </a:rPr>
              <a:t>u </a:t>
            </a:r>
            <a:r>
              <a:rPr lang="ja-JP" altLang="en-US" sz="2400" dirty="0">
                <a:latin typeface="Calibri" pitchFamily="34" charset="0"/>
                <a:ea typeface="+mn-ea"/>
                <a:sym typeface="Wingdings" pitchFamily="2" charset="2"/>
              </a:rPr>
              <a:t>∈ </a:t>
            </a:r>
            <a:r>
              <a:rPr lang="en-US" altLang="ja-JP" sz="2400" dirty="0">
                <a:latin typeface="Calibri" pitchFamily="34" charset="0"/>
                <a:ea typeface="+mn-ea"/>
                <a:sym typeface="Wingdings" pitchFamily="2" charset="2"/>
              </a:rPr>
              <a:t>V(T) </a:t>
            </a:r>
            <a:r>
              <a:rPr lang="ja-JP" altLang="en-US" sz="2400" dirty="0">
                <a:latin typeface="Calibri" pitchFamily="34" charset="0"/>
                <a:ea typeface="+mn-ea"/>
                <a:sym typeface="Wingdings" pitchFamily="2" charset="2"/>
              </a:rPr>
              <a:t>に対して，</a:t>
            </a:r>
            <a:r>
              <a:rPr lang="en-US" altLang="ja-JP" sz="2400" dirty="0">
                <a:latin typeface="Calibri" pitchFamily="34" charset="0"/>
                <a:ea typeface="+mn-ea"/>
                <a:sym typeface="Wingdings" pitchFamily="2" charset="2"/>
              </a:rPr>
              <a:t>d</a:t>
            </a:r>
            <a:r>
              <a:rPr lang="en-US" altLang="ja-JP" dirty="0">
                <a:latin typeface="Calibri" pitchFamily="34" charset="0"/>
                <a:ea typeface="+mn-ea"/>
                <a:sym typeface="Wingdings" pitchFamily="2" charset="2"/>
              </a:rPr>
              <a:t>T</a:t>
            </a:r>
            <a:r>
              <a:rPr lang="en-US" altLang="ja-JP" sz="2400" dirty="0">
                <a:latin typeface="Calibri" pitchFamily="34" charset="0"/>
                <a:ea typeface="+mn-ea"/>
                <a:sym typeface="Wingdings" pitchFamily="2" charset="2"/>
              </a:rPr>
              <a:t>(u) </a:t>
            </a:r>
            <a:r>
              <a:rPr lang="ja-JP" altLang="en-US" sz="2400" dirty="0">
                <a:latin typeface="Calibri" pitchFamily="34" charset="0"/>
                <a:ea typeface="+mn-ea"/>
                <a:sym typeface="Wingdings" pitchFamily="2" charset="2"/>
              </a:rPr>
              <a:t>≧ </a:t>
            </a:r>
            <a:r>
              <a:rPr lang="en-US" altLang="ja-JP" sz="2400" dirty="0">
                <a:latin typeface="Calibri" pitchFamily="34" charset="0"/>
                <a:ea typeface="+mn-ea"/>
                <a:sym typeface="Wingdings" pitchFamily="2" charset="2"/>
              </a:rPr>
              <a:t>2 </a:t>
            </a:r>
            <a:r>
              <a:rPr lang="ja-JP" altLang="en-US" sz="2400" dirty="0">
                <a:latin typeface="Calibri" pitchFamily="34" charset="0"/>
                <a:ea typeface="+mn-ea"/>
                <a:sym typeface="Wingdings" pitchFamily="2" charset="2"/>
              </a:rPr>
              <a:t>とすると，</a:t>
            </a:r>
            <a:endParaRPr lang="en-US" altLang="ja-JP" sz="2400" dirty="0">
              <a:latin typeface="Calibri" pitchFamily="34" charset="0"/>
              <a:ea typeface="+mn-ea"/>
              <a:sym typeface="Wingdings" pitchFamily="2" charset="2"/>
            </a:endParaRPr>
          </a:p>
          <a:p>
            <a:pPr>
              <a:spcBef>
                <a:spcPct val="20000"/>
              </a:spcBef>
              <a:buClr>
                <a:srgbClr val="0BD0D9"/>
              </a:buClr>
              <a:buSzPct val="95000"/>
              <a:defRPr/>
            </a:pPr>
            <a:r>
              <a:rPr lang="ja-JP" altLang="en-US" sz="2400" dirty="0">
                <a:latin typeface="Calibri" pitchFamily="34" charset="0"/>
                <a:ea typeface="+mn-ea"/>
                <a:sym typeface="Wingdings" pitchFamily="2" charset="2"/>
              </a:rPr>
              <a:t>握手補題より，</a:t>
            </a:r>
            <a:endParaRPr lang="en-US" altLang="ja-JP" sz="2400" dirty="0">
              <a:latin typeface="Calibri" pitchFamily="34" charset="0"/>
              <a:ea typeface="+mn-ea"/>
              <a:sym typeface="Wingdings" pitchFamily="2" charset="2"/>
            </a:endParaRPr>
          </a:p>
          <a:p>
            <a:pPr>
              <a:spcBef>
                <a:spcPct val="20000"/>
              </a:spcBef>
              <a:buClr>
                <a:srgbClr val="0BD0D9"/>
              </a:buClr>
              <a:buSzPct val="95000"/>
              <a:defRPr/>
            </a:pPr>
            <a:r>
              <a:rPr lang="en-US" altLang="ja-JP" sz="2400" dirty="0">
                <a:latin typeface="Calibri" pitchFamily="34" charset="0"/>
                <a:ea typeface="+mn-ea"/>
                <a:sym typeface="Wingdings" pitchFamily="2" charset="2"/>
              </a:rPr>
              <a:t>2p </a:t>
            </a:r>
            <a:r>
              <a:rPr lang="ja-JP" altLang="en-US" sz="2400" dirty="0">
                <a:latin typeface="Calibri" pitchFamily="34" charset="0"/>
                <a:ea typeface="+mn-ea"/>
                <a:sym typeface="Wingdings" pitchFamily="2" charset="2"/>
              </a:rPr>
              <a:t>≦ ∑</a:t>
            </a:r>
            <a:r>
              <a:rPr lang="en-US" altLang="ja-JP" sz="2400" dirty="0">
                <a:latin typeface="Calibri" pitchFamily="34" charset="0"/>
                <a:ea typeface="+mn-ea"/>
                <a:sym typeface="Wingdings" pitchFamily="2" charset="2"/>
              </a:rPr>
              <a:t>d</a:t>
            </a:r>
            <a:r>
              <a:rPr lang="en-US" altLang="ja-JP" dirty="0">
                <a:latin typeface="Calibri" pitchFamily="34" charset="0"/>
                <a:ea typeface="+mn-ea"/>
                <a:sym typeface="Wingdings" pitchFamily="2" charset="2"/>
              </a:rPr>
              <a:t>T</a:t>
            </a:r>
            <a:r>
              <a:rPr lang="en-US" altLang="ja-JP" sz="2400" dirty="0">
                <a:latin typeface="Calibri" pitchFamily="34" charset="0"/>
                <a:ea typeface="+mn-ea"/>
                <a:sym typeface="Wingdings" pitchFamily="2" charset="2"/>
              </a:rPr>
              <a:t>(u) =2|E(T)|=2(p-1) </a:t>
            </a:r>
            <a:r>
              <a:rPr lang="ja-JP" altLang="en-US" sz="2400" dirty="0">
                <a:latin typeface="Calibri" pitchFamily="34" charset="0"/>
                <a:ea typeface="+mn-ea"/>
                <a:sym typeface="Wingdings" pitchFamily="2" charset="2"/>
              </a:rPr>
              <a:t>となり矛盾．</a:t>
            </a:r>
            <a:endParaRPr lang="en-US" altLang="ja-JP" sz="2400" dirty="0">
              <a:latin typeface="Calibri" pitchFamily="34" charset="0"/>
              <a:ea typeface="+mn-ea"/>
              <a:sym typeface="Wingdings" pitchFamily="2" charset="2"/>
            </a:endParaRPr>
          </a:p>
          <a:p>
            <a:pPr>
              <a:spcBef>
                <a:spcPct val="20000"/>
              </a:spcBef>
              <a:buClr>
                <a:srgbClr val="0BD0D9"/>
              </a:buClr>
              <a:buSzPct val="95000"/>
              <a:defRPr/>
            </a:pPr>
            <a:endParaRPr lang="en-US" altLang="ja-JP" sz="2400" dirty="0">
              <a:latin typeface="Calibri" pitchFamily="34" charset="0"/>
              <a:ea typeface="+mn-ea"/>
              <a:sym typeface="Wingdings" pitchFamily="2" charset="2"/>
            </a:endParaRPr>
          </a:p>
        </p:txBody>
      </p:sp>
      <p:sp>
        <p:nvSpPr>
          <p:cNvPr id="26" name="角丸四角形 25"/>
          <p:cNvSpPr/>
          <p:nvPr/>
        </p:nvSpPr>
        <p:spPr>
          <a:xfrm>
            <a:off x="107950" y="2060575"/>
            <a:ext cx="8567738" cy="216058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374491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木のサイズからの特徴づけ</a:t>
            </a:r>
            <a:endParaRPr lang="en-US" altLang="ja-JP" sz="2400" dirty="0">
              <a:solidFill>
                <a:schemeClr val="tx1"/>
              </a:solidFill>
            </a:endParaRPr>
          </a:p>
        </p:txBody>
      </p:sp>
      <p:sp>
        <p:nvSpPr>
          <p:cNvPr id="295943" name="テキスト ボックス 6"/>
          <p:cNvSpPr txBox="1">
            <a:spLocks noChangeArrowheads="1"/>
          </p:cNvSpPr>
          <p:nvPr/>
        </p:nvSpPr>
        <p:spPr bwMode="auto">
          <a:xfrm>
            <a:off x="658813" y="6215063"/>
            <a:ext cx="930275" cy="338137"/>
          </a:xfrm>
          <a:prstGeom prst="rect">
            <a:avLst/>
          </a:prstGeom>
          <a:noFill/>
          <a:ln w="9525">
            <a:noFill/>
            <a:miter lim="800000"/>
            <a:headEnd/>
            <a:tailEnd/>
          </a:ln>
        </p:spPr>
        <p:txBody>
          <a:bodyPr wrap="none">
            <a:spAutoFit/>
          </a:bodyPr>
          <a:lstStyle/>
          <a:p>
            <a:r>
              <a:rPr lang="en-US" altLang="ja-JP" sz="1600">
                <a:latin typeface="Calibri" pitchFamily="34" charset="0"/>
                <a:sym typeface="Wingdings" pitchFamily="2" charset="2"/>
              </a:rPr>
              <a:t>u </a:t>
            </a:r>
            <a:r>
              <a:rPr lang="ja-JP" altLang="en-US" sz="1600">
                <a:latin typeface="Calibri" pitchFamily="34" charset="0"/>
                <a:sym typeface="Wingdings" pitchFamily="2" charset="2"/>
              </a:rPr>
              <a:t>∈ </a:t>
            </a:r>
            <a:r>
              <a:rPr lang="en-US" altLang="ja-JP" sz="1600">
                <a:latin typeface="Calibri" pitchFamily="34" charset="0"/>
                <a:sym typeface="Wingdings" pitchFamily="2" charset="2"/>
              </a:rPr>
              <a:t>V(T)</a:t>
            </a:r>
            <a:endParaRPr lang="ja-JP" altLang="en-US" sz="1600"/>
          </a:p>
        </p:txBody>
      </p:sp>
    </p:spTree>
    <p:extLst>
      <p:ext uri="{BB962C8B-B14F-4D97-AF65-F5344CB8AC3E}">
        <p14:creationId xmlns:p14="http://schemas.microsoft.com/office/powerpoint/2010/main" val="442335476"/>
      </p:ext>
    </p:extLst>
  </p:cSld>
  <p:clrMapOvr>
    <a:masterClrMapping/>
  </p:clrMapOvr>
  <p:transition advTm="14149"/>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タイトル 1"/>
          <p:cNvSpPr>
            <a:spLocks noGrp="1"/>
          </p:cNvSpPr>
          <p:nvPr>
            <p:ph type="title"/>
          </p:nvPr>
        </p:nvSpPr>
        <p:spPr/>
        <p:txBody>
          <a:bodyPr/>
          <a:lstStyle/>
          <a:p>
            <a:pPr eaLnBrk="1" hangingPunct="1"/>
            <a:r>
              <a:rPr lang="en-US" altLang="ja-JP" dirty="0"/>
              <a:t>1.2</a:t>
            </a:r>
            <a:r>
              <a:rPr lang="ja-JP" altLang="en-US" dirty="0"/>
              <a:t>　木の性質（木であることと同値な条件②）</a:t>
            </a:r>
          </a:p>
        </p:txBody>
      </p:sp>
      <p:sp>
        <p:nvSpPr>
          <p:cNvPr id="294915"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位数</a:t>
            </a:r>
            <a:r>
              <a:rPr lang="en-US" altLang="ja-JP" sz="2400" dirty="0">
                <a:latin typeface="Calibri" pitchFamily="34" charset="0"/>
                <a:ea typeface="+mn-ea"/>
              </a:rPr>
              <a:t>p</a:t>
            </a:r>
            <a:r>
              <a:rPr lang="ja-JP" altLang="en-US" sz="2400" dirty="0">
                <a:latin typeface="Calibri" pitchFamily="34" charset="0"/>
                <a:ea typeface="+mn-ea"/>
              </a:rPr>
              <a:t>のグラフ </a:t>
            </a:r>
            <a:r>
              <a:rPr lang="en-US" altLang="ja-JP" sz="2400" dirty="0">
                <a:latin typeface="Calibri" pitchFamily="34" charset="0"/>
                <a:ea typeface="+mn-ea"/>
              </a:rPr>
              <a:t>T </a:t>
            </a:r>
            <a:r>
              <a:rPr lang="ja-JP" altLang="en-US" sz="2400" dirty="0">
                <a:latin typeface="Calibri" pitchFamily="34" charset="0"/>
                <a:ea typeface="+mn-ea"/>
              </a:rPr>
              <a:t>に対し，次の各命題は同値．</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ＭＳ Ｐゴシック" charset="-128"/>
              </a:rPr>
              <a:t>(1) T </a:t>
            </a:r>
            <a:r>
              <a:rPr lang="ja-JP" altLang="en-US" sz="2400" dirty="0">
                <a:latin typeface="Calibri" pitchFamily="34" charset="0"/>
                <a:ea typeface="ＭＳ Ｐゴシック" charset="-128"/>
              </a:rPr>
              <a:t>は木（閉路を含まない連結グラフ）である．</a:t>
            </a:r>
            <a:endParaRPr lang="en-US" altLang="ja-JP" sz="2400" dirty="0">
              <a:latin typeface="Calibri" pitchFamily="34" charset="0"/>
              <a:ea typeface="ＭＳ Ｐゴシック" charset="-128"/>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ＭＳ Ｐゴシック" charset="-128"/>
              </a:rPr>
              <a:t>(3) T </a:t>
            </a:r>
            <a:r>
              <a:rPr lang="ja-JP" altLang="en-US" sz="2400" dirty="0">
                <a:latin typeface="Calibri" pitchFamily="34" charset="0"/>
                <a:ea typeface="ＭＳ Ｐゴシック" charset="-128"/>
              </a:rPr>
              <a:t>は連結で，</a:t>
            </a:r>
            <a:r>
              <a:rPr lang="en-US" altLang="ja-JP" sz="2400" dirty="0">
                <a:latin typeface="Calibri" pitchFamily="34" charset="0"/>
                <a:ea typeface="ＭＳ Ｐゴシック" charset="-128"/>
              </a:rPr>
              <a:t>|E(T)|= p-1</a:t>
            </a:r>
            <a:r>
              <a:rPr lang="ja-JP" altLang="en-US" sz="2400" dirty="0" err="1">
                <a:latin typeface="Calibri" pitchFamily="34" charset="0"/>
                <a:ea typeface="ＭＳ Ｐゴシック" charset="-128"/>
              </a:rPr>
              <a:t>．</a:t>
            </a:r>
            <a:endParaRPr lang="en-US" altLang="ja-JP" sz="2400" dirty="0">
              <a:latin typeface="Calibri" pitchFamily="34" charset="0"/>
              <a:ea typeface="ＭＳ Ｐゴシック" charset="-128"/>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証明：</a:t>
            </a:r>
            <a:r>
              <a:rPr lang="en-US" altLang="ja-JP" sz="2400" dirty="0">
                <a:latin typeface="Calibri" pitchFamily="34" charset="0"/>
                <a:ea typeface="+mn-ea"/>
                <a:sym typeface="Wingdings" pitchFamily="2" charset="2"/>
              </a:rPr>
              <a:t>(3)</a:t>
            </a:r>
            <a:r>
              <a:rPr lang="ja-JP" altLang="en-US" sz="2400" dirty="0">
                <a:latin typeface="Calibri" pitchFamily="34" charset="0"/>
                <a:ea typeface="+mn-ea"/>
                <a:sym typeface="Wingdings" pitchFamily="2" charset="2"/>
              </a:rPr>
              <a:t>⇒</a:t>
            </a:r>
            <a:r>
              <a:rPr lang="en-US" altLang="ja-JP" sz="2400" dirty="0">
                <a:latin typeface="Calibri" pitchFamily="34" charset="0"/>
                <a:ea typeface="+mn-ea"/>
                <a:sym typeface="Wingdings" pitchFamily="2" charset="2"/>
              </a:rPr>
              <a:t>(1</a:t>
            </a:r>
            <a:r>
              <a:rPr lang="en-US" altLang="ja-JP" sz="2400">
                <a:latin typeface="Calibri" pitchFamily="34" charset="0"/>
                <a:ea typeface="+mn-ea"/>
                <a:sym typeface="Wingdings" pitchFamily="2" charset="2"/>
              </a:rPr>
              <a:t>) </a:t>
            </a:r>
            <a:endParaRPr lang="en-US" altLang="ja-JP" sz="2400" dirty="0">
              <a:latin typeface="Calibri" pitchFamily="34" charset="0"/>
              <a:ea typeface="+mn-ea"/>
              <a:sym typeface="Wingdings" pitchFamily="2" charset="2"/>
            </a:endParaRPr>
          </a:p>
          <a:p>
            <a:pPr>
              <a:spcBef>
                <a:spcPct val="20000"/>
              </a:spcBef>
              <a:buClr>
                <a:srgbClr val="0BD0D9"/>
              </a:buClr>
              <a:buSzPct val="95000"/>
              <a:defRPr/>
            </a:pPr>
            <a:r>
              <a:rPr lang="ja-JP" altLang="en-US" sz="2400" dirty="0">
                <a:latin typeface="Calibri" pitchFamily="34" charset="0"/>
                <a:ea typeface="+mn-ea"/>
                <a:sym typeface="Wingdings" pitchFamily="2" charset="2"/>
              </a:rPr>
              <a:t>よって</a:t>
            </a:r>
            <a:r>
              <a:rPr lang="en-US" altLang="ja-JP" sz="2400" dirty="0">
                <a:latin typeface="Calibri" pitchFamily="34" charset="0"/>
                <a:ea typeface="+mn-ea"/>
                <a:sym typeface="Wingdings" pitchFamily="2" charset="2"/>
              </a:rPr>
              <a:t>T</a:t>
            </a:r>
            <a:r>
              <a:rPr lang="ja-JP" altLang="en-US" sz="2400" dirty="0">
                <a:latin typeface="Calibri" pitchFamily="34" charset="0"/>
                <a:ea typeface="+mn-ea"/>
                <a:sym typeface="Wingdings" pitchFamily="2" charset="2"/>
              </a:rPr>
              <a:t>は次数</a:t>
            </a:r>
            <a:r>
              <a:rPr lang="en-US" altLang="ja-JP" sz="2400" dirty="0">
                <a:latin typeface="Calibri" pitchFamily="34" charset="0"/>
                <a:ea typeface="+mn-ea"/>
                <a:sym typeface="Wingdings" pitchFamily="2" charset="2"/>
              </a:rPr>
              <a:t>1</a:t>
            </a:r>
            <a:r>
              <a:rPr lang="ja-JP" altLang="en-US" sz="2400" dirty="0">
                <a:latin typeface="Calibri" pitchFamily="34" charset="0"/>
                <a:ea typeface="+mn-ea"/>
                <a:sym typeface="Wingdings" pitchFamily="2" charset="2"/>
              </a:rPr>
              <a:t>の頂点</a:t>
            </a:r>
            <a:r>
              <a:rPr lang="en-US" altLang="ja-JP" sz="2400" dirty="0">
                <a:latin typeface="Calibri" pitchFamily="34" charset="0"/>
                <a:ea typeface="+mn-ea"/>
                <a:sym typeface="Wingdings" pitchFamily="2" charset="2"/>
              </a:rPr>
              <a:t>u</a:t>
            </a:r>
            <a:r>
              <a:rPr lang="ja-JP" altLang="en-US" sz="2400" dirty="0">
                <a:latin typeface="Calibri" pitchFamily="34" charset="0"/>
                <a:ea typeface="+mn-ea"/>
                <a:sym typeface="Wingdings" pitchFamily="2" charset="2"/>
              </a:rPr>
              <a:t>を持つ．このとき</a:t>
            </a:r>
            <a:r>
              <a:rPr lang="en-US" altLang="ja-JP" sz="2400" dirty="0">
                <a:latin typeface="Calibri" pitchFamily="34" charset="0"/>
                <a:ea typeface="+mn-ea"/>
                <a:sym typeface="Wingdings" pitchFamily="2" charset="2"/>
              </a:rPr>
              <a:t>T-u</a:t>
            </a:r>
            <a:r>
              <a:rPr lang="ja-JP" altLang="en-US" sz="2400" dirty="0">
                <a:latin typeface="Calibri" pitchFamily="34" charset="0"/>
                <a:ea typeface="+mn-ea"/>
                <a:sym typeface="Wingdings" pitchFamily="2" charset="2"/>
              </a:rPr>
              <a:t>は連結で，（∵</a:t>
            </a:r>
            <a:r>
              <a:rPr lang="en-US" altLang="ja-JP" sz="2400" dirty="0">
                <a:latin typeface="Calibri" pitchFamily="34" charset="0"/>
                <a:ea typeface="+mn-ea"/>
                <a:sym typeface="Wingdings" pitchFamily="2" charset="2"/>
              </a:rPr>
              <a:t>T</a:t>
            </a:r>
            <a:r>
              <a:rPr lang="ja-JP" altLang="en-US" sz="2400" dirty="0">
                <a:latin typeface="Calibri" pitchFamily="34" charset="0"/>
                <a:ea typeface="+mn-ea"/>
                <a:sym typeface="Wingdings" pitchFamily="2" charset="2"/>
              </a:rPr>
              <a:t>は連結）</a:t>
            </a:r>
            <a:endParaRPr lang="en-US" altLang="ja-JP" sz="2400" dirty="0">
              <a:latin typeface="Calibri" pitchFamily="34" charset="0"/>
              <a:ea typeface="+mn-ea"/>
              <a:sym typeface="Wingdings" pitchFamily="2" charset="2"/>
            </a:endParaRPr>
          </a:p>
          <a:p>
            <a:pPr>
              <a:spcBef>
                <a:spcPct val="20000"/>
              </a:spcBef>
              <a:buClr>
                <a:srgbClr val="0BD0D9"/>
              </a:buClr>
              <a:buSzPct val="95000"/>
              <a:defRPr/>
            </a:pPr>
            <a:r>
              <a:rPr lang="en-US" altLang="ja-JP" sz="2400" dirty="0">
                <a:latin typeface="Calibri" pitchFamily="34" charset="0"/>
                <a:ea typeface="+mn-ea"/>
                <a:sym typeface="Wingdings" pitchFamily="2" charset="2"/>
              </a:rPr>
              <a:t>|E(T-u)|=|E(T)|-1=p-2=|V(T-u)|-1</a:t>
            </a:r>
            <a:r>
              <a:rPr lang="ja-JP" altLang="en-US" sz="2400" dirty="0" err="1">
                <a:latin typeface="Calibri" pitchFamily="34" charset="0"/>
                <a:ea typeface="+mn-ea"/>
                <a:sym typeface="Wingdings" pitchFamily="2" charset="2"/>
              </a:rPr>
              <a:t>．</a:t>
            </a:r>
            <a:endParaRPr lang="en-US" altLang="ja-JP" sz="2400" dirty="0">
              <a:latin typeface="Calibri" pitchFamily="34" charset="0"/>
              <a:ea typeface="+mn-ea"/>
              <a:sym typeface="Wingdings" pitchFamily="2" charset="2"/>
            </a:endParaRPr>
          </a:p>
          <a:p>
            <a:pPr>
              <a:spcBef>
                <a:spcPct val="20000"/>
              </a:spcBef>
              <a:buClr>
                <a:srgbClr val="0BD0D9"/>
              </a:buClr>
              <a:buSzPct val="95000"/>
              <a:defRPr/>
            </a:pPr>
            <a:r>
              <a:rPr lang="ja-JP" altLang="en-US" sz="2400" dirty="0">
                <a:latin typeface="Calibri" pitchFamily="34" charset="0"/>
                <a:ea typeface="+mn-ea"/>
                <a:sym typeface="Wingdings" pitchFamily="2" charset="2"/>
              </a:rPr>
              <a:t>よって帰納法の仮定より，</a:t>
            </a:r>
            <a:r>
              <a:rPr lang="en-US" altLang="ja-JP" sz="2400" dirty="0">
                <a:latin typeface="Calibri" pitchFamily="34" charset="0"/>
                <a:ea typeface="+mn-ea"/>
                <a:sym typeface="Wingdings" pitchFamily="2" charset="2"/>
              </a:rPr>
              <a:t>T-u</a:t>
            </a:r>
            <a:r>
              <a:rPr lang="ja-JP" altLang="en-US" sz="2400" dirty="0">
                <a:latin typeface="Calibri" pitchFamily="34" charset="0"/>
                <a:ea typeface="+mn-ea"/>
                <a:sym typeface="Wingdings" pitchFamily="2" charset="2"/>
              </a:rPr>
              <a:t>が木となるので</a:t>
            </a:r>
            <a:endParaRPr lang="en-US" altLang="ja-JP" sz="2400" dirty="0">
              <a:latin typeface="Calibri" pitchFamily="34" charset="0"/>
              <a:ea typeface="+mn-ea"/>
              <a:sym typeface="Wingdings" pitchFamily="2" charset="2"/>
            </a:endParaRPr>
          </a:p>
          <a:p>
            <a:pPr>
              <a:spcBef>
                <a:spcPct val="20000"/>
              </a:spcBef>
              <a:buClr>
                <a:srgbClr val="0BD0D9"/>
              </a:buClr>
              <a:buSzPct val="95000"/>
              <a:defRPr/>
            </a:pPr>
            <a:r>
              <a:rPr lang="en-US" altLang="ja-JP" sz="2400" dirty="0">
                <a:latin typeface="Calibri" pitchFamily="34" charset="0"/>
                <a:ea typeface="+mn-ea"/>
                <a:sym typeface="Wingdings" pitchFamily="2" charset="2"/>
              </a:rPr>
              <a:t>T-u</a:t>
            </a:r>
            <a:r>
              <a:rPr lang="ja-JP" altLang="en-US" sz="2400" dirty="0">
                <a:latin typeface="Calibri" pitchFamily="34" charset="0"/>
                <a:ea typeface="+mn-ea"/>
                <a:sym typeface="Wingdings" pitchFamily="2" charset="2"/>
              </a:rPr>
              <a:t>に</a:t>
            </a:r>
            <a:r>
              <a:rPr lang="en-US" altLang="ja-JP" sz="2400" dirty="0">
                <a:latin typeface="Calibri" pitchFamily="34" charset="0"/>
                <a:ea typeface="+mn-ea"/>
                <a:sym typeface="Wingdings" pitchFamily="2" charset="2"/>
              </a:rPr>
              <a:t>u</a:t>
            </a:r>
            <a:r>
              <a:rPr lang="ja-JP" altLang="en-US" sz="2400" dirty="0">
                <a:latin typeface="Calibri" pitchFamily="34" charset="0"/>
                <a:ea typeface="+mn-ea"/>
                <a:sym typeface="Wingdings" pitchFamily="2" charset="2"/>
              </a:rPr>
              <a:t>を</a:t>
            </a:r>
            <a:r>
              <a:rPr lang="en-US" altLang="ja-JP" sz="2400" dirty="0">
                <a:latin typeface="Calibri" pitchFamily="34" charset="0"/>
                <a:ea typeface="+mn-ea"/>
                <a:sym typeface="Wingdings" pitchFamily="2" charset="2"/>
              </a:rPr>
              <a:t>1</a:t>
            </a:r>
            <a:r>
              <a:rPr lang="ja-JP" altLang="en-US" sz="2400" dirty="0">
                <a:latin typeface="Calibri" pitchFamily="34" charset="0"/>
                <a:ea typeface="+mn-ea"/>
                <a:sym typeface="Wingdings" pitchFamily="2" charset="2"/>
              </a:rPr>
              <a:t>辺でつなげた</a:t>
            </a:r>
            <a:r>
              <a:rPr lang="en-US" altLang="ja-JP" sz="2400" dirty="0">
                <a:latin typeface="Calibri" pitchFamily="34" charset="0"/>
                <a:ea typeface="+mn-ea"/>
                <a:sym typeface="Wingdings" pitchFamily="2" charset="2"/>
              </a:rPr>
              <a:t>T</a:t>
            </a:r>
            <a:r>
              <a:rPr lang="ja-JP" altLang="en-US" sz="2400" dirty="0">
                <a:latin typeface="Calibri" pitchFamily="34" charset="0"/>
                <a:ea typeface="+mn-ea"/>
                <a:sym typeface="Wingdings" pitchFamily="2" charset="2"/>
              </a:rPr>
              <a:t>も木であることが分かる．</a:t>
            </a:r>
            <a:endParaRPr lang="en-US" altLang="ja-JP" sz="2400" dirty="0">
              <a:latin typeface="Calibri" pitchFamily="34" charset="0"/>
              <a:ea typeface="+mn-ea"/>
              <a:sym typeface="Wingdings" pitchFamily="2" charset="2"/>
            </a:endParaRPr>
          </a:p>
        </p:txBody>
      </p:sp>
      <p:sp>
        <p:nvSpPr>
          <p:cNvPr id="26" name="角丸四角形 25"/>
          <p:cNvSpPr/>
          <p:nvPr/>
        </p:nvSpPr>
        <p:spPr>
          <a:xfrm>
            <a:off x="107950" y="2060575"/>
            <a:ext cx="8567738" cy="216058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374491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木のサイズからの特徴づけ</a:t>
            </a:r>
            <a:endParaRPr lang="en-US" altLang="ja-JP" sz="2400" dirty="0">
              <a:solidFill>
                <a:schemeClr val="tx1"/>
              </a:solidFill>
            </a:endParaRPr>
          </a:p>
        </p:txBody>
      </p:sp>
    </p:spTree>
  </p:cSld>
  <p:clrMapOvr>
    <a:masterClrMapping/>
  </p:clrMapOvr>
  <p:transition advTm="14149"/>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タイトル 1"/>
          <p:cNvSpPr>
            <a:spLocks noGrp="1"/>
          </p:cNvSpPr>
          <p:nvPr>
            <p:ph type="title"/>
          </p:nvPr>
        </p:nvSpPr>
        <p:spPr/>
        <p:txBody>
          <a:bodyPr/>
          <a:lstStyle/>
          <a:p>
            <a:pPr eaLnBrk="1" hangingPunct="1"/>
            <a:r>
              <a:rPr lang="en-US" altLang="ja-JP"/>
              <a:t>1.2</a:t>
            </a:r>
            <a:r>
              <a:rPr lang="ja-JP" altLang="en-US"/>
              <a:t>　木の性質</a:t>
            </a:r>
          </a:p>
        </p:txBody>
      </p:sp>
      <p:sp>
        <p:nvSpPr>
          <p:cNvPr id="296963"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位数</a:t>
            </a:r>
            <a:r>
              <a:rPr lang="en-US" altLang="ja-JP" sz="2400" dirty="0">
                <a:latin typeface="Calibri" pitchFamily="34" charset="0"/>
                <a:ea typeface="+mn-ea"/>
              </a:rPr>
              <a:t>2</a:t>
            </a:r>
            <a:r>
              <a:rPr lang="ja-JP" altLang="en-US" sz="2400" dirty="0">
                <a:latin typeface="Calibri" pitchFamily="34" charset="0"/>
                <a:ea typeface="+mn-ea"/>
              </a:rPr>
              <a:t>以上の木は，次数</a:t>
            </a:r>
            <a:r>
              <a:rPr lang="en-US" altLang="ja-JP" sz="2400" dirty="0">
                <a:latin typeface="Calibri" pitchFamily="34" charset="0"/>
                <a:ea typeface="+mn-ea"/>
              </a:rPr>
              <a:t>1</a:t>
            </a:r>
            <a:r>
              <a:rPr lang="ja-JP" altLang="en-US" sz="2400" dirty="0">
                <a:latin typeface="Calibri" pitchFamily="34" charset="0"/>
                <a:ea typeface="+mn-ea"/>
              </a:rPr>
              <a:t>の頂点を少なくとも</a:t>
            </a:r>
            <a:r>
              <a:rPr lang="en-US" altLang="ja-JP" sz="2400" dirty="0">
                <a:latin typeface="Calibri" pitchFamily="34" charset="0"/>
                <a:ea typeface="+mn-ea"/>
              </a:rPr>
              <a:t>2</a:t>
            </a:r>
            <a:r>
              <a:rPr lang="ja-JP" altLang="en-US" sz="2400" dirty="0">
                <a:latin typeface="Calibri" pitchFamily="34" charset="0"/>
                <a:ea typeface="+mn-ea"/>
              </a:rPr>
              <a:t>つ含む．</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26" name="角丸四角形 25"/>
          <p:cNvSpPr/>
          <p:nvPr/>
        </p:nvSpPr>
        <p:spPr>
          <a:xfrm>
            <a:off x="107950" y="2060575"/>
            <a:ext cx="8567738" cy="93662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374491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特徴づけから得られる系</a:t>
            </a:r>
            <a:r>
              <a:rPr lang="en-US" altLang="ja-JP" sz="2400" dirty="0">
                <a:solidFill>
                  <a:schemeClr val="tx1"/>
                </a:solidFill>
              </a:rPr>
              <a:t>1</a:t>
            </a:r>
          </a:p>
        </p:txBody>
      </p:sp>
      <p:sp>
        <p:nvSpPr>
          <p:cNvPr id="7" name="コンテンツ プレースホルダー 2"/>
          <p:cNvSpPr txBox="1">
            <a:spLocks/>
          </p:cNvSpPr>
          <p:nvPr/>
        </p:nvSpPr>
        <p:spPr bwMode="auto">
          <a:xfrm>
            <a:off x="457200" y="3230563"/>
            <a:ext cx="82296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8" name="コンテンツ プレースホルダー 2"/>
          <p:cNvSpPr txBox="1">
            <a:spLocks/>
          </p:cNvSpPr>
          <p:nvPr/>
        </p:nvSpPr>
        <p:spPr bwMode="auto">
          <a:xfrm>
            <a:off x="96838" y="3216275"/>
            <a:ext cx="9299575" cy="4389438"/>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位数</a:t>
            </a:r>
            <a:r>
              <a:rPr lang="en-US" altLang="ja-JP" sz="2400" dirty="0">
                <a:latin typeface="Calibri" pitchFamily="34" charset="0"/>
                <a:ea typeface="+mn-ea"/>
              </a:rPr>
              <a:t>p</a:t>
            </a:r>
            <a:r>
              <a:rPr lang="ja-JP" altLang="en-US" sz="2400" dirty="0" err="1">
                <a:latin typeface="Calibri" pitchFamily="34" charset="0"/>
                <a:ea typeface="+mn-ea"/>
              </a:rPr>
              <a:t>，</a:t>
            </a:r>
            <a:r>
              <a:rPr lang="ja-JP" altLang="en-US" sz="2400" dirty="0">
                <a:latin typeface="Calibri" pitchFamily="34" charset="0"/>
                <a:ea typeface="+mn-ea"/>
              </a:rPr>
              <a:t>成分数</a:t>
            </a:r>
            <a:r>
              <a:rPr lang="en-US" altLang="ja-JP" sz="2400" dirty="0">
                <a:latin typeface="Calibri" pitchFamily="34" charset="0"/>
                <a:ea typeface="+mn-ea"/>
              </a:rPr>
              <a:t>k</a:t>
            </a:r>
            <a:r>
              <a:rPr lang="ja-JP" altLang="en-US" sz="2400" dirty="0">
                <a:latin typeface="Calibri" pitchFamily="34" charset="0"/>
                <a:ea typeface="+mn-ea"/>
              </a:rPr>
              <a:t>の森 </a:t>
            </a:r>
            <a:r>
              <a:rPr lang="en-US" altLang="ja-JP" sz="2400" dirty="0">
                <a:latin typeface="Calibri" pitchFamily="34" charset="0"/>
                <a:ea typeface="+mn-ea"/>
              </a:rPr>
              <a:t>T </a:t>
            </a:r>
            <a:r>
              <a:rPr lang="ja-JP" altLang="en-US" sz="2400" dirty="0">
                <a:latin typeface="Calibri" pitchFamily="34" charset="0"/>
                <a:ea typeface="+mn-ea"/>
              </a:rPr>
              <a:t>に対し．</a:t>
            </a:r>
            <a:r>
              <a:rPr lang="en-US" altLang="ja-JP" sz="2400" dirty="0">
                <a:latin typeface="Calibri" pitchFamily="34" charset="0"/>
                <a:ea typeface="+mn-ea"/>
              </a:rPr>
              <a:t>|E(T)|= p-k  </a:t>
            </a:r>
          </a:p>
          <a:p>
            <a:pPr>
              <a:spcBef>
                <a:spcPct val="20000"/>
              </a:spcBef>
              <a:buClr>
                <a:srgbClr val="0BD0D9"/>
              </a:buClr>
              <a:buSzPct val="95000"/>
              <a:defRPr/>
            </a:pPr>
            <a:endParaRPr lang="en-US" altLang="ja-JP" sz="2400" dirty="0">
              <a:latin typeface="Calibri" pitchFamily="34" charset="0"/>
              <a:ea typeface="+mn-ea"/>
            </a:endParaRPr>
          </a:p>
        </p:txBody>
      </p:sp>
      <p:sp>
        <p:nvSpPr>
          <p:cNvPr id="9" name="角丸四角形 8"/>
          <p:cNvSpPr/>
          <p:nvPr/>
        </p:nvSpPr>
        <p:spPr>
          <a:xfrm>
            <a:off x="107950" y="3357563"/>
            <a:ext cx="8567738" cy="935037"/>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10" name="角丸四角形 9"/>
          <p:cNvSpPr/>
          <p:nvPr/>
        </p:nvSpPr>
        <p:spPr>
          <a:xfrm>
            <a:off x="395288" y="3141663"/>
            <a:ext cx="374491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特徴づけから得られる系</a:t>
            </a:r>
            <a:r>
              <a:rPr lang="en-US" altLang="ja-JP" sz="2400" dirty="0">
                <a:solidFill>
                  <a:schemeClr val="tx1"/>
                </a:solidFill>
              </a:rPr>
              <a:t>2</a:t>
            </a:r>
          </a:p>
        </p:txBody>
      </p:sp>
      <p:sp>
        <p:nvSpPr>
          <p:cNvPr id="11" name="コンテンツ プレースホルダー 2"/>
          <p:cNvSpPr txBox="1">
            <a:spLocks/>
          </p:cNvSpPr>
          <p:nvPr/>
        </p:nvSpPr>
        <p:spPr bwMode="auto">
          <a:xfrm>
            <a:off x="468313" y="4584700"/>
            <a:ext cx="8229600" cy="4389438"/>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2" name="コンテンツ プレースホルダー 2"/>
          <p:cNvSpPr txBox="1">
            <a:spLocks/>
          </p:cNvSpPr>
          <p:nvPr/>
        </p:nvSpPr>
        <p:spPr bwMode="auto">
          <a:xfrm>
            <a:off x="107950" y="4568825"/>
            <a:ext cx="9299575" cy="4389438"/>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連結グラフは全域木を含む．</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系</a:t>
            </a:r>
            <a:r>
              <a:rPr lang="en-US" altLang="ja-JP" sz="2400" dirty="0">
                <a:latin typeface="Calibri" pitchFamily="34" charset="0"/>
                <a:ea typeface="+mn-ea"/>
              </a:rPr>
              <a:t>1</a:t>
            </a:r>
            <a:r>
              <a:rPr lang="ja-JP" altLang="en-US" sz="2400" dirty="0">
                <a:latin typeface="Calibri" pitchFamily="34" charset="0"/>
                <a:ea typeface="+mn-ea"/>
              </a:rPr>
              <a:t>と系</a:t>
            </a:r>
            <a:r>
              <a:rPr lang="en-US" altLang="ja-JP" sz="2400" dirty="0">
                <a:latin typeface="Calibri" pitchFamily="34" charset="0"/>
                <a:ea typeface="+mn-ea"/>
              </a:rPr>
              <a:t>2</a:t>
            </a:r>
            <a:r>
              <a:rPr lang="ja-JP" altLang="en-US" sz="2400" dirty="0">
                <a:latin typeface="Calibri" pitchFamily="34" charset="0"/>
                <a:ea typeface="+mn-ea"/>
              </a:rPr>
              <a:t>の証明は省略</a:t>
            </a:r>
            <a:endParaRPr lang="en-US" altLang="ja-JP" sz="2400" dirty="0">
              <a:latin typeface="Calibri" pitchFamily="34" charset="0"/>
              <a:ea typeface="+mn-ea"/>
            </a:endParaRPr>
          </a:p>
        </p:txBody>
      </p:sp>
      <p:sp>
        <p:nvSpPr>
          <p:cNvPr id="13" name="角丸四角形 12"/>
          <p:cNvSpPr/>
          <p:nvPr/>
        </p:nvSpPr>
        <p:spPr>
          <a:xfrm>
            <a:off x="117475" y="4710113"/>
            <a:ext cx="8569325" cy="93662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14" name="角丸四角形 13"/>
          <p:cNvSpPr/>
          <p:nvPr/>
        </p:nvSpPr>
        <p:spPr>
          <a:xfrm>
            <a:off x="406400" y="4494213"/>
            <a:ext cx="3743325"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特徴づけから得られる系</a:t>
            </a:r>
            <a:r>
              <a:rPr lang="en-US" altLang="ja-JP" sz="2400" dirty="0">
                <a:solidFill>
                  <a:schemeClr val="tx1"/>
                </a:solidFill>
              </a:rPr>
              <a:t>3</a:t>
            </a:r>
          </a:p>
        </p:txBody>
      </p:sp>
    </p:spTree>
  </p:cSld>
  <p:clrMapOvr>
    <a:masterClrMapping/>
  </p:clrMapOvr>
  <p:transition advTm="14149"/>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タイトル 1"/>
          <p:cNvSpPr>
            <a:spLocks noGrp="1"/>
          </p:cNvSpPr>
          <p:nvPr>
            <p:ph type="title"/>
          </p:nvPr>
        </p:nvSpPr>
        <p:spPr/>
        <p:txBody>
          <a:bodyPr/>
          <a:lstStyle/>
          <a:p>
            <a:pPr eaLnBrk="1" hangingPunct="1"/>
            <a:r>
              <a:rPr lang="en-US" altLang="ja-JP"/>
              <a:t>1.2</a:t>
            </a:r>
            <a:r>
              <a:rPr lang="ja-JP" altLang="en-US"/>
              <a:t>　木の性質</a:t>
            </a:r>
          </a:p>
        </p:txBody>
      </p:sp>
      <p:sp>
        <p:nvSpPr>
          <p:cNvPr id="297987"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p:txBody>
      </p:sp>
      <p:sp>
        <p:nvSpPr>
          <p:cNvPr id="7" name="コンテンツ プレースホルダー 2"/>
          <p:cNvSpPr txBox="1">
            <a:spLocks/>
          </p:cNvSpPr>
          <p:nvPr/>
        </p:nvSpPr>
        <p:spPr bwMode="auto">
          <a:xfrm>
            <a:off x="457200" y="3230563"/>
            <a:ext cx="82296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8" name="コンテンツ プレースホルダー 2"/>
          <p:cNvSpPr txBox="1">
            <a:spLocks/>
          </p:cNvSpPr>
          <p:nvPr/>
        </p:nvSpPr>
        <p:spPr bwMode="auto">
          <a:xfrm>
            <a:off x="96838" y="3216275"/>
            <a:ext cx="9299575" cy="4389438"/>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11" name="コンテンツ プレースホルダー 2"/>
          <p:cNvSpPr txBox="1">
            <a:spLocks/>
          </p:cNvSpPr>
          <p:nvPr/>
        </p:nvSpPr>
        <p:spPr bwMode="auto">
          <a:xfrm>
            <a:off x="468313" y="4584700"/>
            <a:ext cx="8229600" cy="4389438"/>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2" name="コンテンツ プレースホルダー 2"/>
          <p:cNvSpPr txBox="1">
            <a:spLocks/>
          </p:cNvSpPr>
          <p:nvPr/>
        </p:nvSpPr>
        <p:spPr bwMode="auto">
          <a:xfrm>
            <a:off x="241300" y="2492375"/>
            <a:ext cx="9299575" cy="4389438"/>
          </a:xfrm>
          <a:prstGeom prst="rect">
            <a:avLst/>
          </a:prstGeom>
          <a:noFill/>
          <a:ln>
            <a:noFill/>
          </a:ln>
        </p:spPr>
        <p:txBody>
          <a:bodyPr/>
          <a:lstStyle/>
          <a:p>
            <a:pPr>
              <a:spcBef>
                <a:spcPct val="20000"/>
              </a:spcBef>
              <a:buClr>
                <a:srgbClr val="0BD0D9"/>
              </a:buClr>
              <a:buSzPct val="95000"/>
              <a:defRPr/>
            </a:pPr>
            <a:r>
              <a:rPr lang="ja-JP" altLang="en-US" sz="2400" dirty="0">
                <a:latin typeface="Calibri" pitchFamily="34" charset="0"/>
                <a:ea typeface="+mn-ea"/>
              </a:rPr>
              <a:t>連結グラフは全域木を含む．</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証明：</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G</a:t>
            </a:r>
            <a:r>
              <a:rPr lang="ja-JP" altLang="en-US" sz="2400" dirty="0">
                <a:latin typeface="Calibri" pitchFamily="34" charset="0"/>
                <a:ea typeface="+mn-ea"/>
              </a:rPr>
              <a:t>：連結グラフ</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T</a:t>
            </a:r>
            <a:r>
              <a:rPr lang="ja-JP" altLang="en-US" sz="2400" dirty="0">
                <a:latin typeface="Calibri" pitchFamily="34" charset="0"/>
                <a:ea typeface="+mn-ea"/>
              </a:rPr>
              <a:t>：</a:t>
            </a:r>
            <a:r>
              <a:rPr lang="en-US" altLang="ja-JP" sz="2400" dirty="0">
                <a:latin typeface="Calibri" pitchFamily="34" charset="0"/>
                <a:ea typeface="+mn-ea"/>
              </a:rPr>
              <a:t>1</a:t>
            </a:r>
            <a:r>
              <a:rPr lang="ja-JP" altLang="en-US" sz="2400" dirty="0">
                <a:latin typeface="Calibri" pitchFamily="34" charset="0"/>
                <a:ea typeface="+mn-ea"/>
              </a:rPr>
              <a:t>辺でも取り除くと連結ではなくなる</a:t>
            </a:r>
            <a:r>
              <a:rPr lang="en-US" altLang="ja-JP" sz="2400" dirty="0">
                <a:latin typeface="Calibri" pitchFamily="34" charset="0"/>
                <a:ea typeface="+mn-ea"/>
              </a:rPr>
              <a:t>G</a:t>
            </a:r>
            <a:r>
              <a:rPr lang="ja-JP" altLang="en-US" sz="2400" dirty="0">
                <a:latin typeface="Calibri" pitchFamily="34" charset="0"/>
                <a:ea typeface="+mn-ea"/>
              </a:rPr>
              <a:t>の連結な全域部分グラフ</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ndParaRPr>
          </a:p>
          <a:p>
            <a:pPr>
              <a:spcBef>
                <a:spcPct val="20000"/>
              </a:spcBef>
              <a:buClr>
                <a:srgbClr val="0BD0D9"/>
              </a:buClr>
              <a:buSzPct val="95000"/>
              <a:defRPr/>
            </a:pPr>
            <a:r>
              <a:rPr lang="en-US" altLang="ja-JP" sz="2400" dirty="0">
                <a:latin typeface="Calibri" pitchFamily="34" charset="0"/>
              </a:rPr>
              <a:t>T </a:t>
            </a:r>
            <a:r>
              <a:rPr lang="ja-JP" altLang="en-US" sz="2400" dirty="0">
                <a:latin typeface="Calibri" pitchFamily="34" charset="0"/>
              </a:rPr>
              <a:t>は連結で，全ての辺が橋なので，</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木の辺の性質からの特徴づけ</a:t>
            </a:r>
            <a:r>
              <a:rPr lang="en-US" altLang="ja-JP" sz="2400" dirty="0">
                <a:latin typeface="Calibri" pitchFamily="34" charset="0"/>
              </a:rPr>
              <a:t>(2)</a:t>
            </a:r>
            <a:r>
              <a:rPr lang="ja-JP" altLang="en-US" sz="2400" dirty="0">
                <a:latin typeface="Calibri" pitchFamily="34" charset="0"/>
              </a:rPr>
              <a:t>より，</a:t>
            </a:r>
            <a:r>
              <a:rPr lang="en-US" altLang="ja-JP" sz="2400" dirty="0">
                <a:latin typeface="Calibri" pitchFamily="34" charset="0"/>
              </a:rPr>
              <a:t>T</a:t>
            </a:r>
            <a:r>
              <a:rPr lang="ja-JP" altLang="en-US" sz="2400" dirty="0">
                <a:latin typeface="Calibri" pitchFamily="34" charset="0"/>
              </a:rPr>
              <a:t>は木．</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ea typeface="+mn-ea"/>
              </a:rPr>
              <a:t>よって</a:t>
            </a:r>
            <a:r>
              <a:rPr lang="en-US" altLang="ja-JP" sz="2400" dirty="0">
                <a:latin typeface="Calibri" pitchFamily="34" charset="0"/>
                <a:ea typeface="+mn-ea"/>
              </a:rPr>
              <a:t>T</a:t>
            </a:r>
            <a:r>
              <a:rPr lang="ja-JP" altLang="en-US" sz="2400" dirty="0">
                <a:latin typeface="Calibri" pitchFamily="34" charset="0"/>
                <a:ea typeface="+mn-ea"/>
              </a:rPr>
              <a:t>は</a:t>
            </a:r>
            <a:r>
              <a:rPr lang="en-US" altLang="ja-JP" sz="2400" dirty="0">
                <a:latin typeface="Calibri" pitchFamily="34" charset="0"/>
                <a:ea typeface="+mn-ea"/>
              </a:rPr>
              <a:t>G</a:t>
            </a:r>
            <a:r>
              <a:rPr lang="ja-JP" altLang="en-US" sz="2400" dirty="0">
                <a:latin typeface="Calibri" pitchFamily="34" charset="0"/>
                <a:ea typeface="+mn-ea"/>
              </a:rPr>
              <a:t>の全域木となる．</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13" name="角丸四角形 12"/>
          <p:cNvSpPr/>
          <p:nvPr/>
        </p:nvSpPr>
        <p:spPr>
          <a:xfrm>
            <a:off x="117475" y="2205038"/>
            <a:ext cx="8569325" cy="93662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14" name="角丸四角形 13"/>
          <p:cNvSpPr/>
          <p:nvPr/>
        </p:nvSpPr>
        <p:spPr>
          <a:xfrm>
            <a:off x="406400" y="1989138"/>
            <a:ext cx="3743325"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特徴づけから得られる系</a:t>
            </a:r>
            <a:r>
              <a:rPr lang="en-US" altLang="ja-JP" sz="2400" dirty="0">
                <a:solidFill>
                  <a:schemeClr val="tx1"/>
                </a:solidFill>
              </a:rPr>
              <a:t>3</a:t>
            </a:r>
          </a:p>
        </p:txBody>
      </p:sp>
    </p:spTree>
  </p:cSld>
  <p:clrMapOvr>
    <a:masterClrMapping/>
  </p:clrMapOvr>
  <p:transition advTm="14149"/>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タイトル 1"/>
          <p:cNvSpPr>
            <a:spLocks noGrp="1"/>
          </p:cNvSpPr>
          <p:nvPr>
            <p:ph type="title"/>
          </p:nvPr>
        </p:nvSpPr>
        <p:spPr/>
        <p:txBody>
          <a:bodyPr/>
          <a:lstStyle/>
          <a:p>
            <a:pPr eaLnBrk="1" hangingPunct="1"/>
            <a:r>
              <a:rPr lang="en-US" altLang="ja-JP"/>
              <a:t>1.3</a:t>
            </a:r>
            <a:r>
              <a:rPr lang="ja-JP" altLang="en-US"/>
              <a:t>　最小全域木</a:t>
            </a:r>
          </a:p>
        </p:txBody>
      </p:sp>
      <p:sp>
        <p:nvSpPr>
          <p:cNvPr id="299011" name="コンテンツ プレースホルダー 2"/>
          <p:cNvSpPr>
            <a:spLocks noGrp="1"/>
          </p:cNvSpPr>
          <p:nvPr>
            <p:ph idx="1"/>
          </p:nvPr>
        </p:nvSpPr>
        <p:spPr/>
        <p:txBody>
          <a:bodyPr/>
          <a:lstStyle/>
          <a:p>
            <a:pPr eaLnBrk="1" hangingPunct="1">
              <a:buFont typeface="Wingdings 2" pitchFamily="18" charset="2"/>
              <a:buNone/>
            </a:pPr>
            <a:endParaRPr lang="en-US" altLang="ja-JP" sz="2400" dirty="0"/>
          </a:p>
          <a:p>
            <a:pPr eaLnBrk="1" hangingPunct="1">
              <a:buFont typeface="Wingdings 2" pitchFamily="18" charset="2"/>
              <a:buNone/>
            </a:pPr>
            <a:endParaRPr lang="en-US" altLang="ja-JP" sz="2400" dirty="0"/>
          </a:p>
        </p:txBody>
      </p:sp>
      <p:grpSp>
        <p:nvGrpSpPr>
          <p:cNvPr id="2" name="グループ化 68"/>
          <p:cNvGrpSpPr>
            <a:grpSpLocks/>
          </p:cNvGrpSpPr>
          <p:nvPr/>
        </p:nvGrpSpPr>
        <p:grpSpPr bwMode="auto">
          <a:xfrm>
            <a:off x="2411413" y="4077072"/>
            <a:ext cx="3898900" cy="2520950"/>
            <a:chOff x="3396848" y="3429000"/>
            <a:chExt cx="2710344" cy="1752353"/>
          </a:xfrm>
        </p:grpSpPr>
        <p:cxnSp>
          <p:nvCxnSpPr>
            <p:cNvPr id="65" name="直線コネクタ 64"/>
            <p:cNvCxnSpPr>
              <a:stCxn id="10" idx="5"/>
            </p:cNvCxnSpPr>
            <p:nvPr/>
          </p:nvCxnSpPr>
          <p:spPr>
            <a:xfrm rot="16200000" flipH="1">
              <a:off x="4634510" y="3701000"/>
              <a:ext cx="647752" cy="39066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直線コネクタ 66"/>
            <p:cNvCxnSpPr>
              <a:endCxn id="46" idx="1"/>
            </p:cNvCxnSpPr>
            <p:nvPr/>
          </p:nvCxnSpPr>
          <p:spPr>
            <a:xfrm>
              <a:off x="5164752" y="4255519"/>
              <a:ext cx="800081" cy="78238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a:stCxn id="48" idx="2"/>
            </p:cNvCxnSpPr>
            <p:nvPr/>
          </p:nvCxnSpPr>
          <p:spPr>
            <a:xfrm rot="10800000" flipV="1">
              <a:off x="4329356" y="5097487"/>
              <a:ext cx="747111" cy="1103"/>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rot="10800000" flipV="1">
              <a:off x="4355842" y="4233449"/>
              <a:ext cx="746007" cy="1104"/>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rot="10800000" flipV="1">
              <a:off x="3538104" y="5084245"/>
              <a:ext cx="746007" cy="1103"/>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a:endCxn id="45" idx="7"/>
            </p:cNvCxnSpPr>
            <p:nvPr/>
          </p:nvCxnSpPr>
          <p:spPr>
            <a:xfrm rot="5400000">
              <a:off x="3503365" y="4257152"/>
              <a:ext cx="816588" cy="744904"/>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円/楕円 9"/>
            <p:cNvSpPr/>
            <p:nvPr/>
          </p:nvSpPr>
          <p:spPr bwMode="auto">
            <a:xfrm>
              <a:off x="4620696" y="3429000"/>
              <a:ext cx="167741" cy="1677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21" name="直線コネクタ 20"/>
            <p:cNvCxnSpPr/>
            <p:nvPr/>
          </p:nvCxnSpPr>
          <p:spPr>
            <a:xfrm rot="16200000" flipH="1">
              <a:off x="3919406" y="4668778"/>
              <a:ext cx="768034" cy="14347"/>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円/楕円 44"/>
            <p:cNvSpPr/>
            <p:nvPr/>
          </p:nvSpPr>
          <p:spPr bwMode="auto">
            <a:xfrm>
              <a:off x="3396848" y="5013621"/>
              <a:ext cx="166637" cy="1677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6" name="円/楕円 45"/>
            <p:cNvSpPr/>
            <p:nvPr/>
          </p:nvSpPr>
          <p:spPr bwMode="auto">
            <a:xfrm>
              <a:off x="5940554" y="5013621"/>
              <a:ext cx="166638" cy="1677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7" name="円/楕円 46"/>
            <p:cNvSpPr/>
            <p:nvPr/>
          </p:nvSpPr>
          <p:spPr bwMode="auto">
            <a:xfrm>
              <a:off x="4212379" y="5013621"/>
              <a:ext cx="166638" cy="1677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8" name="円/楕円 47"/>
            <p:cNvSpPr/>
            <p:nvPr/>
          </p:nvSpPr>
          <p:spPr bwMode="auto">
            <a:xfrm>
              <a:off x="5076467" y="5013621"/>
              <a:ext cx="166637" cy="1677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9" name="円/楕円 48"/>
            <p:cNvSpPr/>
            <p:nvPr/>
          </p:nvSpPr>
          <p:spPr bwMode="auto">
            <a:xfrm>
              <a:off x="4212379" y="4149583"/>
              <a:ext cx="166638" cy="1677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0" name="円/楕円 49"/>
            <p:cNvSpPr/>
            <p:nvPr/>
          </p:nvSpPr>
          <p:spPr bwMode="auto">
            <a:xfrm>
              <a:off x="5053292" y="4149583"/>
              <a:ext cx="166638" cy="1677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51" name="直線コネクタ 50"/>
            <p:cNvCxnSpPr/>
            <p:nvPr/>
          </p:nvCxnSpPr>
          <p:spPr>
            <a:xfrm rot="16200000" flipH="1">
              <a:off x="4770802" y="4670433"/>
              <a:ext cx="768034" cy="1324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a:stCxn id="50" idx="3"/>
            </p:cNvCxnSpPr>
            <p:nvPr/>
          </p:nvCxnSpPr>
          <p:spPr>
            <a:xfrm rot="5400000">
              <a:off x="4291306" y="4299085"/>
              <a:ext cx="792311" cy="780217"/>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rot="10800000" flipV="1">
              <a:off x="5240897" y="5097487"/>
              <a:ext cx="746007" cy="110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a:stCxn id="10" idx="3"/>
            </p:cNvCxnSpPr>
            <p:nvPr/>
          </p:nvCxnSpPr>
          <p:spPr>
            <a:xfrm rot="5400000">
              <a:off x="4162185" y="3728590"/>
              <a:ext cx="638924" cy="326654"/>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99014" name="テキスト ボックス 69"/>
          <p:cNvSpPr txBox="1">
            <a:spLocks noChangeArrowheads="1"/>
          </p:cNvSpPr>
          <p:nvPr/>
        </p:nvSpPr>
        <p:spPr bwMode="auto">
          <a:xfrm>
            <a:off x="2847975" y="5445497"/>
            <a:ext cx="355600" cy="461962"/>
          </a:xfrm>
          <a:prstGeom prst="rect">
            <a:avLst/>
          </a:prstGeom>
          <a:noFill/>
          <a:ln w="9525">
            <a:noFill/>
            <a:miter lim="800000"/>
            <a:headEnd/>
            <a:tailEnd/>
          </a:ln>
        </p:spPr>
        <p:txBody>
          <a:bodyPr wrap="none">
            <a:spAutoFit/>
          </a:bodyPr>
          <a:lstStyle/>
          <a:p>
            <a:r>
              <a:rPr lang="en-US" altLang="ja-JP" sz="2400"/>
              <a:t>7</a:t>
            </a:r>
          </a:p>
        </p:txBody>
      </p:sp>
      <p:sp>
        <p:nvSpPr>
          <p:cNvPr id="299015" name="テキスト ボックス 70"/>
          <p:cNvSpPr txBox="1">
            <a:spLocks noChangeArrowheads="1"/>
          </p:cNvSpPr>
          <p:nvPr/>
        </p:nvSpPr>
        <p:spPr bwMode="auto">
          <a:xfrm>
            <a:off x="3000375" y="6423397"/>
            <a:ext cx="355600" cy="461962"/>
          </a:xfrm>
          <a:prstGeom prst="rect">
            <a:avLst/>
          </a:prstGeom>
          <a:noFill/>
          <a:ln w="9525">
            <a:noFill/>
            <a:miter lim="800000"/>
            <a:headEnd/>
            <a:tailEnd/>
          </a:ln>
        </p:spPr>
        <p:txBody>
          <a:bodyPr wrap="none">
            <a:spAutoFit/>
          </a:bodyPr>
          <a:lstStyle/>
          <a:p>
            <a:r>
              <a:rPr lang="en-US" altLang="ja-JP" sz="2400"/>
              <a:t>5</a:t>
            </a:r>
          </a:p>
        </p:txBody>
      </p:sp>
      <p:sp>
        <p:nvSpPr>
          <p:cNvPr id="299016" name="テキスト ボックス 71"/>
          <p:cNvSpPr txBox="1">
            <a:spLocks noChangeArrowheads="1"/>
          </p:cNvSpPr>
          <p:nvPr/>
        </p:nvSpPr>
        <p:spPr bwMode="auto">
          <a:xfrm>
            <a:off x="3424238" y="5704259"/>
            <a:ext cx="355600" cy="461963"/>
          </a:xfrm>
          <a:prstGeom prst="rect">
            <a:avLst/>
          </a:prstGeom>
          <a:noFill/>
          <a:ln w="9525">
            <a:noFill/>
            <a:miter lim="800000"/>
            <a:headEnd/>
            <a:tailEnd/>
          </a:ln>
        </p:spPr>
        <p:txBody>
          <a:bodyPr wrap="none">
            <a:spAutoFit/>
          </a:bodyPr>
          <a:lstStyle/>
          <a:p>
            <a:r>
              <a:rPr lang="en-US" altLang="ja-JP" sz="2400"/>
              <a:t>9</a:t>
            </a:r>
          </a:p>
        </p:txBody>
      </p:sp>
      <p:sp>
        <p:nvSpPr>
          <p:cNvPr id="299017" name="テキスト ボックス 72"/>
          <p:cNvSpPr txBox="1">
            <a:spLocks noChangeArrowheads="1"/>
          </p:cNvSpPr>
          <p:nvPr/>
        </p:nvSpPr>
        <p:spPr bwMode="auto">
          <a:xfrm>
            <a:off x="4092575" y="4869234"/>
            <a:ext cx="357188" cy="461963"/>
          </a:xfrm>
          <a:prstGeom prst="rect">
            <a:avLst/>
          </a:prstGeom>
          <a:noFill/>
          <a:ln w="9525">
            <a:noFill/>
            <a:miter lim="800000"/>
            <a:headEnd/>
            <a:tailEnd/>
          </a:ln>
        </p:spPr>
        <p:txBody>
          <a:bodyPr wrap="none">
            <a:spAutoFit/>
          </a:bodyPr>
          <a:lstStyle/>
          <a:p>
            <a:r>
              <a:rPr lang="en-US" altLang="ja-JP" sz="2400"/>
              <a:t>7</a:t>
            </a:r>
          </a:p>
        </p:txBody>
      </p:sp>
      <p:sp>
        <p:nvSpPr>
          <p:cNvPr id="299018" name="テキスト ボックス 73"/>
          <p:cNvSpPr txBox="1">
            <a:spLocks noChangeArrowheads="1"/>
          </p:cNvSpPr>
          <p:nvPr/>
        </p:nvSpPr>
        <p:spPr bwMode="auto">
          <a:xfrm>
            <a:off x="3924300" y="5445497"/>
            <a:ext cx="527050" cy="461962"/>
          </a:xfrm>
          <a:prstGeom prst="rect">
            <a:avLst/>
          </a:prstGeom>
          <a:noFill/>
          <a:ln w="9525">
            <a:noFill/>
            <a:miter lim="800000"/>
            <a:headEnd/>
            <a:tailEnd/>
          </a:ln>
        </p:spPr>
        <p:txBody>
          <a:bodyPr wrap="none">
            <a:spAutoFit/>
          </a:bodyPr>
          <a:lstStyle/>
          <a:p>
            <a:r>
              <a:rPr lang="en-US" altLang="ja-JP" sz="2400"/>
              <a:t>15</a:t>
            </a:r>
          </a:p>
        </p:txBody>
      </p:sp>
      <p:sp>
        <p:nvSpPr>
          <p:cNvPr id="299019" name="テキスト ボックス 74"/>
          <p:cNvSpPr txBox="1">
            <a:spLocks noChangeArrowheads="1"/>
          </p:cNvSpPr>
          <p:nvPr/>
        </p:nvSpPr>
        <p:spPr bwMode="auto">
          <a:xfrm>
            <a:off x="4143375" y="6423397"/>
            <a:ext cx="357188" cy="461962"/>
          </a:xfrm>
          <a:prstGeom prst="rect">
            <a:avLst/>
          </a:prstGeom>
          <a:noFill/>
          <a:ln w="9525">
            <a:noFill/>
            <a:miter lim="800000"/>
            <a:headEnd/>
            <a:tailEnd/>
          </a:ln>
        </p:spPr>
        <p:txBody>
          <a:bodyPr wrap="none">
            <a:spAutoFit/>
          </a:bodyPr>
          <a:lstStyle/>
          <a:p>
            <a:r>
              <a:rPr lang="en-US" altLang="ja-JP" sz="2400"/>
              <a:t>6</a:t>
            </a:r>
          </a:p>
        </p:txBody>
      </p:sp>
      <p:sp>
        <p:nvSpPr>
          <p:cNvPr id="299020" name="テキスト ボックス 75"/>
          <p:cNvSpPr txBox="1">
            <a:spLocks noChangeArrowheads="1"/>
          </p:cNvSpPr>
          <p:nvPr/>
        </p:nvSpPr>
        <p:spPr bwMode="auto">
          <a:xfrm>
            <a:off x="4910138" y="5699497"/>
            <a:ext cx="357187" cy="461962"/>
          </a:xfrm>
          <a:prstGeom prst="rect">
            <a:avLst/>
          </a:prstGeom>
          <a:noFill/>
          <a:ln w="9525">
            <a:noFill/>
            <a:miter lim="800000"/>
            <a:headEnd/>
            <a:tailEnd/>
          </a:ln>
        </p:spPr>
        <p:txBody>
          <a:bodyPr wrap="none">
            <a:spAutoFit/>
          </a:bodyPr>
          <a:lstStyle/>
          <a:p>
            <a:r>
              <a:rPr lang="en-US" altLang="ja-JP" sz="2400"/>
              <a:t>8</a:t>
            </a:r>
          </a:p>
        </p:txBody>
      </p:sp>
      <p:sp>
        <p:nvSpPr>
          <p:cNvPr id="299021" name="テキスト ボックス 76"/>
          <p:cNvSpPr txBox="1">
            <a:spLocks noChangeArrowheads="1"/>
          </p:cNvSpPr>
          <p:nvPr/>
        </p:nvSpPr>
        <p:spPr bwMode="auto">
          <a:xfrm>
            <a:off x="5511800" y="5415334"/>
            <a:ext cx="355600" cy="461963"/>
          </a:xfrm>
          <a:prstGeom prst="rect">
            <a:avLst/>
          </a:prstGeom>
          <a:noFill/>
          <a:ln w="9525">
            <a:noFill/>
            <a:miter lim="800000"/>
            <a:headEnd/>
            <a:tailEnd/>
          </a:ln>
        </p:spPr>
        <p:txBody>
          <a:bodyPr wrap="none">
            <a:spAutoFit/>
          </a:bodyPr>
          <a:lstStyle/>
          <a:p>
            <a:r>
              <a:rPr lang="en-US" altLang="ja-JP" sz="2400"/>
              <a:t>9</a:t>
            </a:r>
          </a:p>
        </p:txBody>
      </p:sp>
      <p:sp>
        <p:nvSpPr>
          <p:cNvPr id="299022" name="テキスト ボックス 77"/>
          <p:cNvSpPr txBox="1">
            <a:spLocks noChangeArrowheads="1"/>
          </p:cNvSpPr>
          <p:nvPr/>
        </p:nvSpPr>
        <p:spPr bwMode="auto">
          <a:xfrm>
            <a:off x="5292725" y="6423397"/>
            <a:ext cx="504825" cy="461962"/>
          </a:xfrm>
          <a:prstGeom prst="rect">
            <a:avLst/>
          </a:prstGeom>
          <a:noFill/>
          <a:ln w="9525">
            <a:noFill/>
            <a:miter lim="800000"/>
            <a:headEnd/>
            <a:tailEnd/>
          </a:ln>
        </p:spPr>
        <p:txBody>
          <a:bodyPr wrap="none">
            <a:spAutoFit/>
          </a:bodyPr>
          <a:lstStyle/>
          <a:p>
            <a:r>
              <a:rPr lang="en-US" altLang="ja-JP" sz="2400"/>
              <a:t>11</a:t>
            </a:r>
          </a:p>
        </p:txBody>
      </p:sp>
      <p:sp>
        <p:nvSpPr>
          <p:cNvPr id="299023" name="テキスト ボックス 78"/>
          <p:cNvSpPr txBox="1">
            <a:spLocks noChangeArrowheads="1"/>
          </p:cNvSpPr>
          <p:nvPr/>
        </p:nvSpPr>
        <p:spPr bwMode="auto">
          <a:xfrm>
            <a:off x="3711575" y="4407272"/>
            <a:ext cx="355600" cy="461962"/>
          </a:xfrm>
          <a:prstGeom prst="rect">
            <a:avLst/>
          </a:prstGeom>
          <a:noFill/>
          <a:ln w="9525">
            <a:noFill/>
            <a:miter lim="800000"/>
            <a:headEnd/>
            <a:tailEnd/>
          </a:ln>
        </p:spPr>
        <p:txBody>
          <a:bodyPr wrap="none">
            <a:spAutoFit/>
          </a:bodyPr>
          <a:lstStyle/>
          <a:p>
            <a:r>
              <a:rPr lang="en-US" altLang="ja-JP" sz="2400"/>
              <a:t>8</a:t>
            </a:r>
          </a:p>
        </p:txBody>
      </p:sp>
      <p:sp>
        <p:nvSpPr>
          <p:cNvPr id="299024" name="テキスト ボックス 79"/>
          <p:cNvSpPr txBox="1">
            <a:spLocks noChangeArrowheads="1"/>
          </p:cNvSpPr>
          <p:nvPr/>
        </p:nvSpPr>
        <p:spPr bwMode="auto">
          <a:xfrm>
            <a:off x="4572000" y="4365997"/>
            <a:ext cx="355600" cy="461962"/>
          </a:xfrm>
          <a:prstGeom prst="rect">
            <a:avLst/>
          </a:prstGeom>
          <a:noFill/>
          <a:ln w="9525">
            <a:noFill/>
            <a:miter lim="800000"/>
            <a:headEnd/>
            <a:tailEnd/>
          </a:ln>
        </p:spPr>
        <p:txBody>
          <a:bodyPr wrap="none">
            <a:spAutoFit/>
          </a:bodyPr>
          <a:lstStyle/>
          <a:p>
            <a:r>
              <a:rPr lang="en-US" altLang="ja-JP" sz="2400" dirty="0"/>
              <a:t>5</a:t>
            </a:r>
          </a:p>
        </p:txBody>
      </p:sp>
      <p:sp>
        <p:nvSpPr>
          <p:cNvPr id="39"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重み付き連結グラフにおける全域木を考える．</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rPr>
              <a:t>重み付き連結グラフは全域木を含むが，</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（∵連結グラフは全域木を含む）</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全域木の取り方によってその重みが変わってくる．</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　　　　　　　　　　　　　　　　　　　　　　　　　　　　　　 重さ </a:t>
            </a:r>
            <a:r>
              <a:rPr lang="en-US" altLang="ja-JP" sz="2400" dirty="0">
                <a:latin typeface="Calibri" pitchFamily="34" charset="0"/>
              </a:rPr>
              <a:t>39</a:t>
            </a:r>
          </a:p>
          <a:p>
            <a:pPr>
              <a:spcBef>
                <a:spcPct val="20000"/>
              </a:spcBef>
              <a:buClr>
                <a:srgbClr val="0BD0D9"/>
              </a:buClr>
              <a:buSzPct val="95000"/>
              <a:defRPr/>
            </a:pPr>
            <a:endParaRPr lang="en-US" altLang="ja-JP" sz="2400" dirty="0">
              <a:latin typeface="Calibri" pitchFamily="34" charset="0"/>
              <a:ea typeface="+mn-ea"/>
            </a:endParaRPr>
          </a:p>
        </p:txBody>
      </p:sp>
    </p:spTree>
  </p:cSld>
  <p:clrMapOvr>
    <a:masterClrMapping/>
  </p:clrMapOvr>
  <p:transition advTm="14149"/>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1" name="コンテンツ プレースホルダー 2"/>
          <p:cNvSpPr>
            <a:spLocks noGrp="1"/>
          </p:cNvSpPr>
          <p:nvPr>
            <p:ph idx="1"/>
          </p:nvPr>
        </p:nvSpPr>
        <p:spPr/>
        <p:txBody>
          <a:bodyPr/>
          <a:lstStyle/>
          <a:p>
            <a:pPr eaLnBrk="1" hangingPunct="1">
              <a:buFont typeface="Wingdings 2" pitchFamily="18" charset="2"/>
              <a:buNone/>
            </a:pPr>
            <a:endParaRPr lang="en-US" altLang="ja-JP" sz="2400" dirty="0"/>
          </a:p>
          <a:p>
            <a:pPr eaLnBrk="1" hangingPunct="1">
              <a:buFont typeface="Wingdings 2" pitchFamily="18" charset="2"/>
              <a:buNone/>
            </a:pPr>
            <a:endParaRPr lang="en-US" altLang="ja-JP" sz="2400" dirty="0"/>
          </a:p>
        </p:txBody>
      </p:sp>
      <p:sp>
        <p:nvSpPr>
          <p:cNvPr id="39"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重み付き連結グラフにおける全域木を考える．</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rPr>
              <a:t>重み付き連結グラフは全域木を含むが，</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（∵連結グラフは全域木を含む）</a:t>
            </a: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全域木の取り方によってその重みが変わってくる．</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ndParaRPr>
          </a:p>
          <a:p>
            <a:pPr>
              <a:spcBef>
                <a:spcPct val="20000"/>
              </a:spcBef>
              <a:buClr>
                <a:srgbClr val="0BD0D9"/>
              </a:buClr>
              <a:buSzPct val="95000"/>
              <a:defRPr/>
            </a:pPr>
            <a:r>
              <a:rPr lang="ja-JP" altLang="en-US" sz="2400" dirty="0">
                <a:latin typeface="Calibri" pitchFamily="34" charset="0"/>
              </a:rPr>
              <a:t>                                                                                          重さ </a:t>
            </a:r>
            <a:r>
              <a:rPr lang="en-US" altLang="ja-JP" sz="2400" dirty="0">
                <a:latin typeface="Calibri" pitchFamily="34" charset="0"/>
              </a:rPr>
              <a:t>54</a:t>
            </a:r>
          </a:p>
          <a:p>
            <a:pPr>
              <a:spcBef>
                <a:spcPct val="20000"/>
              </a:spcBef>
              <a:buClr>
                <a:srgbClr val="0BD0D9"/>
              </a:buClr>
              <a:buSzPct val="95000"/>
              <a:defRPr/>
            </a:pPr>
            <a:endParaRPr lang="en-US" altLang="ja-JP" sz="2400" dirty="0">
              <a:latin typeface="Calibri" pitchFamily="34" charset="0"/>
              <a:ea typeface="+mn-ea"/>
            </a:endParaRPr>
          </a:p>
        </p:txBody>
      </p:sp>
      <p:sp>
        <p:nvSpPr>
          <p:cNvPr id="299010" name="タイトル 1"/>
          <p:cNvSpPr>
            <a:spLocks noGrp="1"/>
          </p:cNvSpPr>
          <p:nvPr>
            <p:ph type="title"/>
          </p:nvPr>
        </p:nvSpPr>
        <p:spPr/>
        <p:txBody>
          <a:bodyPr/>
          <a:lstStyle/>
          <a:p>
            <a:pPr eaLnBrk="1" hangingPunct="1"/>
            <a:r>
              <a:rPr lang="en-US" altLang="ja-JP"/>
              <a:t>1.3</a:t>
            </a:r>
            <a:r>
              <a:rPr lang="ja-JP" altLang="en-US"/>
              <a:t>　最小全域木</a:t>
            </a:r>
          </a:p>
        </p:txBody>
      </p:sp>
      <p:grpSp>
        <p:nvGrpSpPr>
          <p:cNvPr id="2" name="グループ化 68"/>
          <p:cNvGrpSpPr>
            <a:grpSpLocks/>
          </p:cNvGrpSpPr>
          <p:nvPr/>
        </p:nvGrpSpPr>
        <p:grpSpPr bwMode="auto">
          <a:xfrm>
            <a:off x="2411413" y="4077072"/>
            <a:ext cx="3898900" cy="2520950"/>
            <a:chOff x="3396848" y="3429000"/>
            <a:chExt cx="2710344" cy="1752353"/>
          </a:xfrm>
        </p:grpSpPr>
        <p:cxnSp>
          <p:nvCxnSpPr>
            <p:cNvPr id="51" name="直線コネクタ 50"/>
            <p:cNvCxnSpPr/>
            <p:nvPr/>
          </p:nvCxnSpPr>
          <p:spPr>
            <a:xfrm rot="16200000" flipH="1">
              <a:off x="4770802" y="4670433"/>
              <a:ext cx="768034" cy="13243"/>
            </a:xfrm>
            <a:prstGeom prst="line">
              <a:avLst/>
            </a:prstGeom>
            <a:ln w="349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a:stCxn id="50" idx="3"/>
            </p:cNvCxnSpPr>
            <p:nvPr/>
          </p:nvCxnSpPr>
          <p:spPr>
            <a:xfrm rot="5400000">
              <a:off x="4291306" y="4299085"/>
              <a:ext cx="792311" cy="780217"/>
            </a:xfrm>
            <a:prstGeom prst="line">
              <a:avLst/>
            </a:prstGeom>
            <a:ln w="349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a:stCxn id="10" idx="3"/>
            </p:cNvCxnSpPr>
            <p:nvPr/>
          </p:nvCxnSpPr>
          <p:spPr>
            <a:xfrm rot="5400000">
              <a:off x="4162185" y="3728590"/>
              <a:ext cx="638924" cy="326654"/>
            </a:xfrm>
            <a:prstGeom prst="line">
              <a:avLst/>
            </a:prstGeom>
            <a:ln w="349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a:stCxn id="10" idx="5"/>
            </p:cNvCxnSpPr>
            <p:nvPr/>
          </p:nvCxnSpPr>
          <p:spPr>
            <a:xfrm rot="16200000" flipH="1">
              <a:off x="4634510" y="3701000"/>
              <a:ext cx="647752" cy="390660"/>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直線コネクタ 66"/>
            <p:cNvCxnSpPr>
              <a:endCxn id="46" idx="1"/>
            </p:cNvCxnSpPr>
            <p:nvPr/>
          </p:nvCxnSpPr>
          <p:spPr>
            <a:xfrm>
              <a:off x="5164752" y="4255519"/>
              <a:ext cx="800081" cy="782380"/>
            </a:xfrm>
            <a:prstGeom prst="line">
              <a:avLst/>
            </a:prstGeom>
            <a:ln w="349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a:stCxn id="48" idx="2"/>
            </p:cNvCxnSpPr>
            <p:nvPr/>
          </p:nvCxnSpPr>
          <p:spPr>
            <a:xfrm rot="10800000" flipV="1">
              <a:off x="4329356" y="5097487"/>
              <a:ext cx="747111" cy="110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rot="10800000" flipV="1">
              <a:off x="4355842" y="4233449"/>
              <a:ext cx="746007" cy="1104"/>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rot="10800000" flipV="1">
              <a:off x="3538104" y="5084245"/>
              <a:ext cx="746007" cy="1103"/>
            </a:xfrm>
            <a:prstGeom prst="line">
              <a:avLst/>
            </a:prstGeom>
            <a:ln w="349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a:endCxn id="45" idx="7"/>
            </p:cNvCxnSpPr>
            <p:nvPr/>
          </p:nvCxnSpPr>
          <p:spPr>
            <a:xfrm rot="5400000">
              <a:off x="3503365" y="4257152"/>
              <a:ext cx="816588" cy="744904"/>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円/楕円 9"/>
            <p:cNvSpPr/>
            <p:nvPr/>
          </p:nvSpPr>
          <p:spPr bwMode="auto">
            <a:xfrm>
              <a:off x="4620696" y="3429000"/>
              <a:ext cx="167741" cy="1677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21" name="直線コネクタ 20"/>
            <p:cNvCxnSpPr/>
            <p:nvPr/>
          </p:nvCxnSpPr>
          <p:spPr>
            <a:xfrm rot="16200000" flipH="1">
              <a:off x="3919406" y="4668778"/>
              <a:ext cx="768034" cy="14347"/>
            </a:xfrm>
            <a:prstGeom prst="line">
              <a:avLst/>
            </a:prstGeom>
            <a:ln w="34925">
              <a:solidFill>
                <a:srgbClr val="00B050"/>
              </a:solidFill>
            </a:ln>
          </p:spPr>
          <p:style>
            <a:lnRef idx="1">
              <a:schemeClr val="accent1"/>
            </a:lnRef>
            <a:fillRef idx="0">
              <a:schemeClr val="accent1"/>
            </a:fillRef>
            <a:effectRef idx="0">
              <a:schemeClr val="accent1"/>
            </a:effectRef>
            <a:fontRef idx="minor">
              <a:schemeClr val="tx1"/>
            </a:fontRef>
          </p:style>
        </p:cxnSp>
        <p:sp>
          <p:nvSpPr>
            <p:cNvPr id="45" name="円/楕円 44"/>
            <p:cNvSpPr/>
            <p:nvPr/>
          </p:nvSpPr>
          <p:spPr bwMode="auto">
            <a:xfrm>
              <a:off x="3396848" y="5013621"/>
              <a:ext cx="166637" cy="1677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6" name="円/楕円 45"/>
            <p:cNvSpPr/>
            <p:nvPr/>
          </p:nvSpPr>
          <p:spPr bwMode="auto">
            <a:xfrm>
              <a:off x="5940554" y="5013621"/>
              <a:ext cx="166638" cy="1677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7" name="円/楕円 46"/>
            <p:cNvSpPr/>
            <p:nvPr/>
          </p:nvSpPr>
          <p:spPr bwMode="auto">
            <a:xfrm>
              <a:off x="4212379" y="5013621"/>
              <a:ext cx="166638" cy="1677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8" name="円/楕円 47"/>
            <p:cNvSpPr/>
            <p:nvPr/>
          </p:nvSpPr>
          <p:spPr bwMode="auto">
            <a:xfrm>
              <a:off x="5076467" y="5013621"/>
              <a:ext cx="166637" cy="1677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9" name="円/楕円 48"/>
            <p:cNvSpPr/>
            <p:nvPr/>
          </p:nvSpPr>
          <p:spPr bwMode="auto">
            <a:xfrm>
              <a:off x="4212379" y="4149583"/>
              <a:ext cx="166638" cy="1677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0" name="円/楕円 49"/>
            <p:cNvSpPr/>
            <p:nvPr/>
          </p:nvSpPr>
          <p:spPr bwMode="auto">
            <a:xfrm>
              <a:off x="5053292" y="4149583"/>
              <a:ext cx="166638" cy="1677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58" name="直線コネクタ 57"/>
            <p:cNvCxnSpPr/>
            <p:nvPr/>
          </p:nvCxnSpPr>
          <p:spPr>
            <a:xfrm rot="10800000" flipV="1">
              <a:off x="5240897" y="5097487"/>
              <a:ext cx="746007" cy="110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99014" name="テキスト ボックス 69"/>
          <p:cNvSpPr txBox="1">
            <a:spLocks noChangeArrowheads="1"/>
          </p:cNvSpPr>
          <p:nvPr/>
        </p:nvSpPr>
        <p:spPr bwMode="auto">
          <a:xfrm>
            <a:off x="2847975" y="5445497"/>
            <a:ext cx="355600" cy="461962"/>
          </a:xfrm>
          <a:prstGeom prst="rect">
            <a:avLst/>
          </a:prstGeom>
          <a:noFill/>
          <a:ln w="9525">
            <a:noFill/>
            <a:miter lim="800000"/>
            <a:headEnd/>
            <a:tailEnd/>
          </a:ln>
        </p:spPr>
        <p:txBody>
          <a:bodyPr wrap="none">
            <a:spAutoFit/>
          </a:bodyPr>
          <a:lstStyle/>
          <a:p>
            <a:r>
              <a:rPr lang="en-US" altLang="ja-JP" sz="2400"/>
              <a:t>7</a:t>
            </a:r>
          </a:p>
        </p:txBody>
      </p:sp>
      <p:sp>
        <p:nvSpPr>
          <p:cNvPr id="299015" name="テキスト ボックス 70"/>
          <p:cNvSpPr txBox="1">
            <a:spLocks noChangeArrowheads="1"/>
          </p:cNvSpPr>
          <p:nvPr/>
        </p:nvSpPr>
        <p:spPr bwMode="auto">
          <a:xfrm>
            <a:off x="3000375" y="6423397"/>
            <a:ext cx="355600" cy="461962"/>
          </a:xfrm>
          <a:prstGeom prst="rect">
            <a:avLst/>
          </a:prstGeom>
          <a:noFill/>
          <a:ln w="9525">
            <a:noFill/>
            <a:miter lim="800000"/>
            <a:headEnd/>
            <a:tailEnd/>
          </a:ln>
        </p:spPr>
        <p:txBody>
          <a:bodyPr wrap="none">
            <a:spAutoFit/>
          </a:bodyPr>
          <a:lstStyle/>
          <a:p>
            <a:r>
              <a:rPr lang="en-US" altLang="ja-JP" sz="2400"/>
              <a:t>5</a:t>
            </a:r>
          </a:p>
        </p:txBody>
      </p:sp>
      <p:sp>
        <p:nvSpPr>
          <p:cNvPr id="299016" name="テキスト ボックス 71"/>
          <p:cNvSpPr txBox="1">
            <a:spLocks noChangeArrowheads="1"/>
          </p:cNvSpPr>
          <p:nvPr/>
        </p:nvSpPr>
        <p:spPr bwMode="auto">
          <a:xfrm>
            <a:off x="3424238" y="5704259"/>
            <a:ext cx="355600" cy="461963"/>
          </a:xfrm>
          <a:prstGeom prst="rect">
            <a:avLst/>
          </a:prstGeom>
          <a:noFill/>
          <a:ln w="9525">
            <a:noFill/>
            <a:miter lim="800000"/>
            <a:headEnd/>
            <a:tailEnd/>
          </a:ln>
        </p:spPr>
        <p:txBody>
          <a:bodyPr wrap="none">
            <a:spAutoFit/>
          </a:bodyPr>
          <a:lstStyle/>
          <a:p>
            <a:r>
              <a:rPr lang="en-US" altLang="ja-JP" sz="2400"/>
              <a:t>9</a:t>
            </a:r>
          </a:p>
        </p:txBody>
      </p:sp>
      <p:sp>
        <p:nvSpPr>
          <p:cNvPr id="299017" name="テキスト ボックス 72"/>
          <p:cNvSpPr txBox="1">
            <a:spLocks noChangeArrowheads="1"/>
          </p:cNvSpPr>
          <p:nvPr/>
        </p:nvSpPr>
        <p:spPr bwMode="auto">
          <a:xfrm>
            <a:off x="4092575" y="4869234"/>
            <a:ext cx="357188" cy="461963"/>
          </a:xfrm>
          <a:prstGeom prst="rect">
            <a:avLst/>
          </a:prstGeom>
          <a:noFill/>
          <a:ln w="9525">
            <a:noFill/>
            <a:miter lim="800000"/>
            <a:headEnd/>
            <a:tailEnd/>
          </a:ln>
        </p:spPr>
        <p:txBody>
          <a:bodyPr wrap="none">
            <a:spAutoFit/>
          </a:bodyPr>
          <a:lstStyle/>
          <a:p>
            <a:r>
              <a:rPr lang="en-US" altLang="ja-JP" sz="2400"/>
              <a:t>7</a:t>
            </a:r>
          </a:p>
        </p:txBody>
      </p:sp>
      <p:sp>
        <p:nvSpPr>
          <p:cNvPr id="299018" name="テキスト ボックス 73"/>
          <p:cNvSpPr txBox="1">
            <a:spLocks noChangeArrowheads="1"/>
          </p:cNvSpPr>
          <p:nvPr/>
        </p:nvSpPr>
        <p:spPr bwMode="auto">
          <a:xfrm>
            <a:off x="3924300" y="5445497"/>
            <a:ext cx="527050" cy="461962"/>
          </a:xfrm>
          <a:prstGeom prst="rect">
            <a:avLst/>
          </a:prstGeom>
          <a:noFill/>
          <a:ln w="9525">
            <a:noFill/>
            <a:miter lim="800000"/>
            <a:headEnd/>
            <a:tailEnd/>
          </a:ln>
        </p:spPr>
        <p:txBody>
          <a:bodyPr wrap="none">
            <a:spAutoFit/>
          </a:bodyPr>
          <a:lstStyle/>
          <a:p>
            <a:r>
              <a:rPr lang="en-US" altLang="ja-JP" sz="2400"/>
              <a:t>15</a:t>
            </a:r>
          </a:p>
        </p:txBody>
      </p:sp>
      <p:sp>
        <p:nvSpPr>
          <p:cNvPr id="299019" name="テキスト ボックス 74"/>
          <p:cNvSpPr txBox="1">
            <a:spLocks noChangeArrowheads="1"/>
          </p:cNvSpPr>
          <p:nvPr/>
        </p:nvSpPr>
        <p:spPr bwMode="auto">
          <a:xfrm>
            <a:off x="4143375" y="6423397"/>
            <a:ext cx="357188" cy="461962"/>
          </a:xfrm>
          <a:prstGeom prst="rect">
            <a:avLst/>
          </a:prstGeom>
          <a:noFill/>
          <a:ln w="9525">
            <a:noFill/>
            <a:miter lim="800000"/>
            <a:headEnd/>
            <a:tailEnd/>
          </a:ln>
        </p:spPr>
        <p:txBody>
          <a:bodyPr wrap="none">
            <a:spAutoFit/>
          </a:bodyPr>
          <a:lstStyle/>
          <a:p>
            <a:r>
              <a:rPr lang="en-US" altLang="ja-JP" sz="2400"/>
              <a:t>6</a:t>
            </a:r>
          </a:p>
        </p:txBody>
      </p:sp>
      <p:sp>
        <p:nvSpPr>
          <p:cNvPr id="299020" name="テキスト ボックス 75"/>
          <p:cNvSpPr txBox="1">
            <a:spLocks noChangeArrowheads="1"/>
          </p:cNvSpPr>
          <p:nvPr/>
        </p:nvSpPr>
        <p:spPr bwMode="auto">
          <a:xfrm>
            <a:off x="4910138" y="5699497"/>
            <a:ext cx="357187" cy="461962"/>
          </a:xfrm>
          <a:prstGeom prst="rect">
            <a:avLst/>
          </a:prstGeom>
          <a:noFill/>
          <a:ln w="9525">
            <a:noFill/>
            <a:miter lim="800000"/>
            <a:headEnd/>
            <a:tailEnd/>
          </a:ln>
        </p:spPr>
        <p:txBody>
          <a:bodyPr wrap="none">
            <a:spAutoFit/>
          </a:bodyPr>
          <a:lstStyle/>
          <a:p>
            <a:r>
              <a:rPr lang="en-US" altLang="ja-JP" sz="2400"/>
              <a:t>8</a:t>
            </a:r>
          </a:p>
        </p:txBody>
      </p:sp>
      <p:sp>
        <p:nvSpPr>
          <p:cNvPr id="299021" name="テキスト ボックス 76"/>
          <p:cNvSpPr txBox="1">
            <a:spLocks noChangeArrowheads="1"/>
          </p:cNvSpPr>
          <p:nvPr/>
        </p:nvSpPr>
        <p:spPr bwMode="auto">
          <a:xfrm>
            <a:off x="5511800" y="5415334"/>
            <a:ext cx="355600" cy="461963"/>
          </a:xfrm>
          <a:prstGeom prst="rect">
            <a:avLst/>
          </a:prstGeom>
          <a:noFill/>
          <a:ln w="9525">
            <a:noFill/>
            <a:miter lim="800000"/>
            <a:headEnd/>
            <a:tailEnd/>
          </a:ln>
        </p:spPr>
        <p:txBody>
          <a:bodyPr wrap="none">
            <a:spAutoFit/>
          </a:bodyPr>
          <a:lstStyle/>
          <a:p>
            <a:r>
              <a:rPr lang="en-US" altLang="ja-JP" sz="2400"/>
              <a:t>9</a:t>
            </a:r>
          </a:p>
        </p:txBody>
      </p:sp>
      <p:sp>
        <p:nvSpPr>
          <p:cNvPr id="299022" name="テキスト ボックス 77"/>
          <p:cNvSpPr txBox="1">
            <a:spLocks noChangeArrowheads="1"/>
          </p:cNvSpPr>
          <p:nvPr/>
        </p:nvSpPr>
        <p:spPr bwMode="auto">
          <a:xfrm>
            <a:off x="5292725" y="6423397"/>
            <a:ext cx="504825" cy="461962"/>
          </a:xfrm>
          <a:prstGeom prst="rect">
            <a:avLst/>
          </a:prstGeom>
          <a:noFill/>
          <a:ln w="9525">
            <a:noFill/>
            <a:miter lim="800000"/>
            <a:headEnd/>
            <a:tailEnd/>
          </a:ln>
        </p:spPr>
        <p:txBody>
          <a:bodyPr wrap="none">
            <a:spAutoFit/>
          </a:bodyPr>
          <a:lstStyle/>
          <a:p>
            <a:r>
              <a:rPr lang="en-US" altLang="ja-JP" sz="2400"/>
              <a:t>11</a:t>
            </a:r>
          </a:p>
        </p:txBody>
      </p:sp>
      <p:sp>
        <p:nvSpPr>
          <p:cNvPr id="299023" name="テキスト ボックス 78"/>
          <p:cNvSpPr txBox="1">
            <a:spLocks noChangeArrowheads="1"/>
          </p:cNvSpPr>
          <p:nvPr/>
        </p:nvSpPr>
        <p:spPr bwMode="auto">
          <a:xfrm>
            <a:off x="3711575" y="4407272"/>
            <a:ext cx="355600" cy="461962"/>
          </a:xfrm>
          <a:prstGeom prst="rect">
            <a:avLst/>
          </a:prstGeom>
          <a:noFill/>
          <a:ln w="9525">
            <a:noFill/>
            <a:miter lim="800000"/>
            <a:headEnd/>
            <a:tailEnd/>
          </a:ln>
        </p:spPr>
        <p:txBody>
          <a:bodyPr wrap="none">
            <a:spAutoFit/>
          </a:bodyPr>
          <a:lstStyle/>
          <a:p>
            <a:r>
              <a:rPr lang="en-US" altLang="ja-JP" sz="2400"/>
              <a:t>8</a:t>
            </a:r>
          </a:p>
        </p:txBody>
      </p:sp>
      <p:sp>
        <p:nvSpPr>
          <p:cNvPr id="299024" name="テキスト ボックス 79"/>
          <p:cNvSpPr txBox="1">
            <a:spLocks noChangeArrowheads="1"/>
          </p:cNvSpPr>
          <p:nvPr/>
        </p:nvSpPr>
        <p:spPr bwMode="auto">
          <a:xfrm>
            <a:off x="4572000" y="4365997"/>
            <a:ext cx="355600" cy="461962"/>
          </a:xfrm>
          <a:prstGeom prst="rect">
            <a:avLst/>
          </a:prstGeom>
          <a:noFill/>
          <a:ln w="9525">
            <a:noFill/>
            <a:miter lim="800000"/>
            <a:headEnd/>
            <a:tailEnd/>
          </a:ln>
        </p:spPr>
        <p:txBody>
          <a:bodyPr wrap="none">
            <a:spAutoFit/>
          </a:bodyPr>
          <a:lstStyle/>
          <a:p>
            <a:r>
              <a:rPr lang="en-US" altLang="ja-JP" sz="2400"/>
              <a:t>5</a:t>
            </a:r>
          </a:p>
        </p:txBody>
      </p:sp>
    </p:spTree>
  </p:cSld>
  <p:clrMapOvr>
    <a:masterClrMapping/>
  </p:clrMapOvr>
  <p:transition advTm="14149"/>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タイトル 1"/>
          <p:cNvSpPr>
            <a:spLocks noGrp="1"/>
          </p:cNvSpPr>
          <p:nvPr>
            <p:ph type="title"/>
          </p:nvPr>
        </p:nvSpPr>
        <p:spPr/>
        <p:txBody>
          <a:bodyPr/>
          <a:lstStyle/>
          <a:p>
            <a:pPr eaLnBrk="1" hangingPunct="1"/>
            <a:r>
              <a:rPr lang="en-US" altLang="ja-JP"/>
              <a:t>1.3</a:t>
            </a:r>
            <a:r>
              <a:rPr lang="ja-JP" altLang="en-US"/>
              <a:t>　最小全域木</a:t>
            </a:r>
          </a:p>
        </p:txBody>
      </p:sp>
      <p:sp>
        <p:nvSpPr>
          <p:cNvPr id="300035"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最小全域木：重み付き連結グラフの全域木の中で重みが最小のもの</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最小全域木問題：・最小全域木を求める問題</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                                  </a:t>
            </a:r>
            <a:r>
              <a:rPr lang="ja-JP" altLang="en-US" sz="2400" dirty="0">
                <a:latin typeface="Calibri" pitchFamily="34" charset="0"/>
                <a:ea typeface="+mn-ea"/>
              </a:rPr>
              <a:t>・効率の良いアルゴリズムが知られている</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例： ・クルスカルのアルゴリズム</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・プリムのアルゴリズム</a:t>
            </a:r>
            <a:r>
              <a:rPr lang="en-US" altLang="ja-JP" sz="2400" dirty="0">
                <a:latin typeface="Calibri" pitchFamily="34" charset="0"/>
                <a:ea typeface="+mn-ea"/>
              </a:rPr>
              <a:t> </a:t>
            </a: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r>
              <a:rPr lang="ja-JP" altLang="en-US" sz="2400" dirty="0">
                <a:ea typeface="ＭＳ Ｐゴシック" charset="-128"/>
              </a:rPr>
              <a:t>クラスター分析やネットワーク・デザインなどの</a:t>
            </a:r>
            <a:endParaRPr lang="en-US" altLang="ja-JP" sz="2400" dirty="0">
              <a:ea typeface="ＭＳ Ｐゴシック" charset="-128"/>
            </a:endParaRPr>
          </a:p>
          <a:p>
            <a:pPr>
              <a:spcBef>
                <a:spcPct val="20000"/>
              </a:spcBef>
              <a:buClr>
                <a:srgbClr val="0BD0D9"/>
              </a:buClr>
              <a:buSzPct val="95000"/>
              <a:defRPr/>
            </a:pPr>
            <a:r>
              <a:rPr lang="ja-JP" altLang="en-US" sz="2400" dirty="0">
                <a:ea typeface="ＭＳ Ｐゴシック" charset="-128"/>
              </a:rPr>
              <a:t>　　　　　　　　　　　   分野で利用されている</a:t>
            </a:r>
            <a:endParaRPr lang="en-US" altLang="ja-JP" sz="2400" dirty="0">
              <a:latin typeface="Calibri" pitchFamily="34" charset="0"/>
              <a:ea typeface="+mn-ea"/>
            </a:endParaRPr>
          </a:p>
        </p:txBody>
      </p:sp>
    </p:spTree>
  </p:cSld>
  <p:clrMapOvr>
    <a:masterClrMapping/>
  </p:clrMapOvr>
  <p:transition advTm="14149"/>
</p:sld>
</file>

<file path=ppt/slides/slide18.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01058" name="タイトル 1"/>
          <p:cNvSpPr>
            <a:spLocks noGrp="1"/>
          </p:cNvSpPr>
          <p:nvPr>
            <p:ph type="title"/>
          </p:nvPr>
        </p:nvSpPr>
        <p:spPr/>
        <p:txBody>
          <a:bodyPr/>
          <a:lstStyle/>
          <a:p>
            <a:pPr eaLnBrk="1" hangingPunct="1"/>
            <a:r>
              <a:rPr lang="en-US" altLang="ja-JP"/>
              <a:t>1.3</a:t>
            </a:r>
            <a:r>
              <a:rPr lang="ja-JP" altLang="en-US"/>
              <a:t>　最小全域木</a:t>
            </a:r>
          </a:p>
        </p:txBody>
      </p:sp>
      <p:sp>
        <p:nvSpPr>
          <p:cNvPr id="301059"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・重み付き連結グラフの最小全域木を求めるアルゴリズム．</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ea typeface="ＭＳ Ｐゴシック" charset="-128"/>
              </a:rPr>
              <a:t>・貪欲アルゴリズムという種類に分類される．</a:t>
            </a:r>
            <a:endParaRPr lang="en-US" altLang="ja-JP" sz="2400" dirty="0">
              <a:ea typeface="ＭＳ Ｐゴシック" charset="-128"/>
            </a:endParaRPr>
          </a:p>
          <a:p>
            <a:pPr>
              <a:spcBef>
                <a:spcPct val="20000"/>
              </a:spcBef>
              <a:buClr>
                <a:srgbClr val="0BD0D9"/>
              </a:buClr>
              <a:buSzPct val="95000"/>
              <a:defRPr/>
            </a:pPr>
            <a:r>
              <a:rPr lang="ja-JP" altLang="en-US" sz="2400" dirty="0">
                <a:ea typeface="ＭＳ Ｐゴシック" charset="-128"/>
              </a:rPr>
              <a:t>　　 貪欲アルゴリズム：各計算ステップで局所的な情報から</a:t>
            </a:r>
            <a:endParaRPr lang="en-US" altLang="ja-JP" sz="2400" dirty="0">
              <a:ea typeface="ＭＳ Ｐゴシック" charset="-128"/>
            </a:endParaRPr>
          </a:p>
          <a:p>
            <a:pPr>
              <a:spcBef>
                <a:spcPct val="20000"/>
              </a:spcBef>
              <a:buClr>
                <a:srgbClr val="0BD0D9"/>
              </a:buClr>
              <a:buSzPct val="95000"/>
              <a:defRPr/>
            </a:pPr>
            <a:r>
              <a:rPr lang="ja-JP" altLang="en-US" sz="2400" dirty="0">
                <a:ea typeface="ＭＳ Ｐゴシック" charset="-128"/>
              </a:rPr>
              <a:t>　　　　　　　　　　　　　　 その時点で最適なものを選択していくことで</a:t>
            </a:r>
            <a:endParaRPr lang="en-US" altLang="ja-JP" sz="2400" dirty="0">
              <a:ea typeface="ＭＳ Ｐゴシック" charset="-128"/>
            </a:endParaRPr>
          </a:p>
          <a:p>
            <a:pPr>
              <a:spcBef>
                <a:spcPct val="20000"/>
              </a:spcBef>
              <a:buClr>
                <a:srgbClr val="0BD0D9"/>
              </a:buClr>
              <a:buSzPct val="95000"/>
              <a:defRPr/>
            </a:pP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最適解または近似解を求める方法</a:t>
            </a:r>
            <a:endParaRPr lang="en-US" altLang="ja-JP" sz="2400" dirty="0">
              <a:latin typeface="Calibri" pitchFamily="34" charset="0"/>
              <a:ea typeface="ＭＳ Ｐゴシック" charset="-128"/>
            </a:endParaRPr>
          </a:p>
          <a:p>
            <a:pPr>
              <a:spcBef>
                <a:spcPct val="20000"/>
              </a:spcBef>
              <a:buClr>
                <a:srgbClr val="0BD0D9"/>
              </a:buClr>
              <a:buSzPct val="95000"/>
              <a:defRPr/>
            </a:pPr>
            <a:r>
              <a:rPr lang="ja-JP" altLang="en-US" sz="2400" dirty="0">
                <a:latin typeface="Calibri" pitchFamily="34" charset="0"/>
                <a:ea typeface="ＭＳ Ｐゴシック" charset="-128"/>
              </a:rPr>
              <a:t>　　　　　　　　　　　　　　 （クルスカルのアルゴリズムでは最適解）</a:t>
            </a:r>
            <a:endParaRPr lang="en-US" altLang="ja-JP" sz="2400" dirty="0">
              <a:latin typeface="Calibri" pitchFamily="34" charset="0"/>
              <a:ea typeface="ＭＳ Ｐゴシック" charset="-128"/>
            </a:endParaRPr>
          </a:p>
          <a:p>
            <a:pPr>
              <a:spcBef>
                <a:spcPct val="20000"/>
              </a:spcBef>
              <a:buClr>
                <a:srgbClr val="0BD0D9"/>
              </a:buClr>
              <a:buSzPct val="95000"/>
              <a:defRPr/>
            </a:pPr>
            <a:r>
              <a:rPr lang="ja-JP" altLang="en-US" sz="2400" dirty="0">
                <a:latin typeface="Calibri" pitchFamily="34" charset="0"/>
                <a:ea typeface="+mn-ea"/>
              </a:rPr>
              <a:t>・入力：重み付き連結グラフ </a:t>
            </a:r>
            <a:r>
              <a:rPr lang="en-US" altLang="ja-JP" sz="2400" dirty="0">
                <a:latin typeface="Calibri" pitchFamily="34" charset="0"/>
                <a:ea typeface="+mn-ea"/>
              </a:rPr>
              <a:t>G</a:t>
            </a:r>
          </a:p>
          <a:p>
            <a:pPr>
              <a:spcBef>
                <a:spcPct val="20000"/>
              </a:spcBef>
              <a:buClr>
                <a:srgbClr val="0BD0D9"/>
              </a:buClr>
              <a:buSzPct val="95000"/>
              <a:defRPr/>
            </a:pPr>
            <a:r>
              <a:rPr lang="ja-JP" altLang="en-US" sz="2400" dirty="0">
                <a:latin typeface="Calibri" pitchFamily="34" charset="0"/>
                <a:ea typeface="+mn-ea"/>
              </a:rPr>
              <a:t>・出力：最小全域木 </a:t>
            </a:r>
            <a:r>
              <a:rPr lang="en-US" altLang="ja-JP" sz="2400" dirty="0">
                <a:latin typeface="Calibri" pitchFamily="34" charset="0"/>
                <a:ea typeface="+mn-ea"/>
              </a:rPr>
              <a:t>T</a:t>
            </a: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26" name="角丸四角形 25"/>
          <p:cNvSpPr/>
          <p:nvPr/>
        </p:nvSpPr>
        <p:spPr>
          <a:xfrm>
            <a:off x="107950" y="2060575"/>
            <a:ext cx="8567738" cy="4176713"/>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374491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クルスカルのアルゴリズム</a:t>
            </a:r>
            <a:endParaRPr lang="en-US" altLang="ja-JP" sz="2400" dirty="0">
              <a:solidFill>
                <a:schemeClr val="tx1"/>
              </a:solidFill>
            </a:endParaRPr>
          </a:p>
        </p:txBody>
      </p:sp>
    </p:spTree>
  </p:cSld>
  <p:clrMapOvr>
    <a:overrideClrMapping bg1="lt1" tx1="dk1" bg2="lt2" tx2="dk2" accent1="accent1" accent2="accent2" accent3="accent3" accent4="accent4" accent5="accent5" accent6="accent6" hlink="hlink" folHlink="folHlink"/>
  </p:clrMapOvr>
  <p:transition advTm="14149"/>
</p:sld>
</file>

<file path=ppt/slides/slide19.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02082" name="タイトル 1"/>
          <p:cNvSpPr>
            <a:spLocks noGrp="1"/>
          </p:cNvSpPr>
          <p:nvPr>
            <p:ph type="title"/>
          </p:nvPr>
        </p:nvSpPr>
        <p:spPr/>
        <p:txBody>
          <a:bodyPr/>
          <a:lstStyle/>
          <a:p>
            <a:pPr eaLnBrk="1" hangingPunct="1"/>
            <a:r>
              <a:rPr lang="en-US" altLang="ja-JP"/>
              <a:t>1.3</a:t>
            </a:r>
            <a:r>
              <a:rPr lang="ja-JP" altLang="en-US"/>
              <a:t>　最小全域木</a:t>
            </a:r>
          </a:p>
        </p:txBody>
      </p:sp>
      <p:sp>
        <p:nvSpPr>
          <p:cNvPr id="302083"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6" name="角丸四角形 25"/>
          <p:cNvSpPr/>
          <p:nvPr/>
        </p:nvSpPr>
        <p:spPr>
          <a:xfrm>
            <a:off x="107950" y="2060575"/>
            <a:ext cx="8567738" cy="4176713"/>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374491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クルスカルのアルゴリズム</a:t>
            </a:r>
            <a:endParaRPr lang="en-US" altLang="ja-JP" sz="2400" dirty="0">
              <a:solidFill>
                <a:schemeClr val="tx1"/>
              </a:solidFill>
            </a:endParaRPr>
          </a:p>
        </p:txBody>
      </p:sp>
      <p:grpSp>
        <p:nvGrpSpPr>
          <p:cNvPr id="302086" name="グループ化 6"/>
          <p:cNvGrpSpPr>
            <a:grpSpLocks/>
          </p:cNvGrpSpPr>
          <p:nvPr/>
        </p:nvGrpSpPr>
        <p:grpSpPr bwMode="auto">
          <a:xfrm>
            <a:off x="2411413" y="2565400"/>
            <a:ext cx="3898900" cy="2808288"/>
            <a:chOff x="2411760" y="3284984"/>
            <a:chExt cx="3898088" cy="2808312"/>
          </a:xfrm>
        </p:grpSpPr>
        <p:grpSp>
          <p:nvGrpSpPr>
            <p:cNvPr id="302088" name="グループ化 68"/>
            <p:cNvGrpSpPr>
              <a:grpSpLocks/>
            </p:cNvGrpSpPr>
            <p:nvPr/>
          </p:nvGrpSpPr>
          <p:grpSpPr bwMode="auto">
            <a:xfrm>
              <a:off x="2411753" y="3284992"/>
              <a:ext cx="3898082" cy="2520284"/>
              <a:chOff x="3396848" y="3429000"/>
              <a:chExt cx="2710344" cy="1752353"/>
            </a:xfrm>
          </p:grpSpPr>
          <p:sp>
            <p:nvSpPr>
              <p:cNvPr id="20" name="円/楕円 19"/>
              <p:cNvSpPr/>
              <p:nvPr/>
            </p:nvSpPr>
            <p:spPr bwMode="auto">
              <a:xfrm>
                <a:off x="4620703" y="3428994"/>
                <a:ext cx="167741" cy="1677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21" name="直線コネクタ 20"/>
              <p:cNvCxnSpPr/>
              <p:nvPr/>
            </p:nvCxnSpPr>
            <p:spPr>
              <a:xfrm rot="16200000" flipH="1">
                <a:off x="3919307" y="4669113"/>
                <a:ext cx="768243" cy="14347"/>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円/楕円 21"/>
              <p:cNvSpPr/>
              <p:nvPr/>
            </p:nvSpPr>
            <p:spPr bwMode="auto">
              <a:xfrm>
                <a:off x="3396853" y="5014048"/>
                <a:ext cx="166638" cy="1677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3" name="円/楕円 22"/>
              <p:cNvSpPr/>
              <p:nvPr/>
            </p:nvSpPr>
            <p:spPr bwMode="auto">
              <a:xfrm>
                <a:off x="5940563" y="5014048"/>
                <a:ext cx="166638" cy="1677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4" name="円/楕円 23"/>
              <p:cNvSpPr/>
              <p:nvPr/>
            </p:nvSpPr>
            <p:spPr bwMode="auto">
              <a:xfrm>
                <a:off x="4212385" y="5014048"/>
                <a:ext cx="166638" cy="1677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8" name="円/楕円 27"/>
              <p:cNvSpPr/>
              <p:nvPr/>
            </p:nvSpPr>
            <p:spPr bwMode="auto">
              <a:xfrm>
                <a:off x="5076474" y="5014048"/>
                <a:ext cx="166638" cy="1677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9" name="円/楕円 28"/>
              <p:cNvSpPr/>
              <p:nvPr/>
            </p:nvSpPr>
            <p:spPr bwMode="auto">
              <a:xfrm>
                <a:off x="4212385" y="4149775"/>
                <a:ext cx="166638" cy="1677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5053299" y="4149775"/>
                <a:ext cx="166638" cy="1677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1" name="直線コネクタ 30"/>
              <p:cNvCxnSpPr/>
              <p:nvPr/>
            </p:nvCxnSpPr>
            <p:spPr>
              <a:xfrm rot="16200000" flipH="1">
                <a:off x="4770705" y="4670769"/>
                <a:ext cx="768243" cy="1324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a:stCxn id="30" idx="3"/>
              </p:cNvCxnSpPr>
              <p:nvPr/>
            </p:nvCxnSpPr>
            <p:spPr>
              <a:xfrm rot="5400000">
                <a:off x="4291205" y="4299424"/>
                <a:ext cx="792527" cy="780218"/>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a:stCxn id="28" idx="2"/>
              </p:cNvCxnSpPr>
              <p:nvPr/>
            </p:nvCxnSpPr>
            <p:spPr>
              <a:xfrm rot="10800000" flipV="1">
                <a:off x="4329362" y="5097937"/>
                <a:ext cx="747112" cy="1104"/>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rot="10800000" flipV="1">
                <a:off x="4355848" y="4233664"/>
                <a:ext cx="746008" cy="110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rot="10800000" flipV="1">
                <a:off x="3538109" y="5084692"/>
                <a:ext cx="746008" cy="1104"/>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rot="10800000" flipV="1">
                <a:off x="5240905" y="5097937"/>
                <a:ext cx="746008" cy="1104"/>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a:endCxn id="22" idx="7"/>
              </p:cNvCxnSpPr>
              <p:nvPr/>
            </p:nvCxnSpPr>
            <p:spPr>
              <a:xfrm rot="5400000">
                <a:off x="3503259" y="4257474"/>
                <a:ext cx="816811" cy="744905"/>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a:stCxn id="20" idx="3"/>
              </p:cNvCxnSpPr>
              <p:nvPr/>
            </p:nvCxnSpPr>
            <p:spPr>
              <a:xfrm rot="5400000">
                <a:off x="4162104" y="3728711"/>
                <a:ext cx="639099" cy="326654"/>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a:stCxn id="20" idx="5"/>
              </p:cNvCxnSpPr>
              <p:nvPr/>
            </p:nvCxnSpPr>
            <p:spPr>
              <a:xfrm rot="16200000" flipH="1">
                <a:off x="4634428" y="3701123"/>
                <a:ext cx="647930" cy="390661"/>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a:endCxn id="23" idx="1"/>
              </p:cNvCxnSpPr>
              <p:nvPr/>
            </p:nvCxnSpPr>
            <p:spPr>
              <a:xfrm>
                <a:off x="5164759" y="4255740"/>
                <a:ext cx="800082" cy="782592"/>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02089" name="テキスト ボックス 8"/>
            <p:cNvSpPr txBox="1">
              <a:spLocks noChangeArrowheads="1"/>
            </p:cNvSpPr>
            <p:nvPr/>
          </p:nvSpPr>
          <p:spPr bwMode="auto">
            <a:xfrm>
              <a:off x="2847660" y="4653136"/>
              <a:ext cx="356188" cy="461665"/>
            </a:xfrm>
            <a:prstGeom prst="rect">
              <a:avLst/>
            </a:prstGeom>
            <a:noFill/>
            <a:ln w="9525">
              <a:noFill/>
              <a:miter lim="800000"/>
              <a:headEnd/>
              <a:tailEnd/>
            </a:ln>
          </p:spPr>
          <p:txBody>
            <a:bodyPr wrap="none">
              <a:spAutoFit/>
            </a:bodyPr>
            <a:lstStyle/>
            <a:p>
              <a:r>
                <a:rPr lang="en-US" altLang="ja-JP" sz="2400"/>
                <a:t>7</a:t>
              </a:r>
            </a:p>
          </p:txBody>
        </p:sp>
        <p:sp>
          <p:nvSpPr>
            <p:cNvPr id="302090" name="テキスト ボックス 9"/>
            <p:cNvSpPr txBox="1">
              <a:spLocks noChangeArrowheads="1"/>
            </p:cNvSpPr>
            <p:nvPr/>
          </p:nvSpPr>
          <p:spPr bwMode="auto">
            <a:xfrm>
              <a:off x="3000060" y="5631631"/>
              <a:ext cx="356188" cy="461665"/>
            </a:xfrm>
            <a:prstGeom prst="rect">
              <a:avLst/>
            </a:prstGeom>
            <a:noFill/>
            <a:ln w="9525">
              <a:noFill/>
              <a:miter lim="800000"/>
              <a:headEnd/>
              <a:tailEnd/>
            </a:ln>
          </p:spPr>
          <p:txBody>
            <a:bodyPr wrap="none">
              <a:spAutoFit/>
            </a:bodyPr>
            <a:lstStyle/>
            <a:p>
              <a:r>
                <a:rPr lang="en-US" altLang="ja-JP" sz="2400"/>
                <a:t>5</a:t>
              </a:r>
            </a:p>
          </p:txBody>
        </p:sp>
        <p:sp>
          <p:nvSpPr>
            <p:cNvPr id="302091" name="テキスト ボックス 10"/>
            <p:cNvSpPr txBox="1">
              <a:spLocks noChangeArrowheads="1"/>
            </p:cNvSpPr>
            <p:nvPr/>
          </p:nvSpPr>
          <p:spPr bwMode="auto">
            <a:xfrm>
              <a:off x="3423724" y="4911551"/>
              <a:ext cx="356188" cy="461665"/>
            </a:xfrm>
            <a:prstGeom prst="rect">
              <a:avLst/>
            </a:prstGeom>
            <a:noFill/>
            <a:ln w="9525">
              <a:noFill/>
              <a:miter lim="800000"/>
              <a:headEnd/>
              <a:tailEnd/>
            </a:ln>
          </p:spPr>
          <p:txBody>
            <a:bodyPr wrap="none">
              <a:spAutoFit/>
            </a:bodyPr>
            <a:lstStyle/>
            <a:p>
              <a:r>
                <a:rPr lang="en-US" altLang="ja-JP" sz="2400"/>
                <a:t>9</a:t>
              </a:r>
            </a:p>
          </p:txBody>
        </p:sp>
        <p:sp>
          <p:nvSpPr>
            <p:cNvPr id="302092" name="テキスト ボックス 11"/>
            <p:cNvSpPr txBox="1">
              <a:spLocks noChangeArrowheads="1"/>
            </p:cNvSpPr>
            <p:nvPr/>
          </p:nvSpPr>
          <p:spPr bwMode="auto">
            <a:xfrm>
              <a:off x="4093344" y="4077072"/>
              <a:ext cx="356188" cy="461665"/>
            </a:xfrm>
            <a:prstGeom prst="rect">
              <a:avLst/>
            </a:prstGeom>
            <a:noFill/>
            <a:ln w="9525">
              <a:noFill/>
              <a:miter lim="800000"/>
              <a:headEnd/>
              <a:tailEnd/>
            </a:ln>
          </p:spPr>
          <p:txBody>
            <a:bodyPr wrap="none">
              <a:spAutoFit/>
            </a:bodyPr>
            <a:lstStyle/>
            <a:p>
              <a:r>
                <a:rPr lang="en-US" altLang="ja-JP" sz="2400"/>
                <a:t>7</a:t>
              </a:r>
            </a:p>
          </p:txBody>
        </p:sp>
        <p:sp>
          <p:nvSpPr>
            <p:cNvPr id="302093" name="テキスト ボックス 12"/>
            <p:cNvSpPr txBox="1">
              <a:spLocks noChangeArrowheads="1"/>
            </p:cNvSpPr>
            <p:nvPr/>
          </p:nvSpPr>
          <p:spPr bwMode="auto">
            <a:xfrm>
              <a:off x="3923928" y="4653136"/>
              <a:ext cx="527709" cy="461665"/>
            </a:xfrm>
            <a:prstGeom prst="rect">
              <a:avLst/>
            </a:prstGeom>
            <a:noFill/>
            <a:ln w="9525">
              <a:noFill/>
              <a:miter lim="800000"/>
              <a:headEnd/>
              <a:tailEnd/>
            </a:ln>
          </p:spPr>
          <p:txBody>
            <a:bodyPr wrap="none">
              <a:spAutoFit/>
            </a:bodyPr>
            <a:lstStyle/>
            <a:p>
              <a:r>
                <a:rPr lang="en-US" altLang="ja-JP" sz="2400"/>
                <a:t>15</a:t>
              </a:r>
            </a:p>
          </p:txBody>
        </p:sp>
        <p:sp>
          <p:nvSpPr>
            <p:cNvPr id="302094" name="テキスト ボックス 13"/>
            <p:cNvSpPr txBox="1">
              <a:spLocks noChangeArrowheads="1"/>
            </p:cNvSpPr>
            <p:nvPr/>
          </p:nvSpPr>
          <p:spPr bwMode="auto">
            <a:xfrm>
              <a:off x="4143804" y="5631631"/>
              <a:ext cx="356188" cy="461665"/>
            </a:xfrm>
            <a:prstGeom prst="rect">
              <a:avLst/>
            </a:prstGeom>
            <a:noFill/>
            <a:ln w="9525">
              <a:noFill/>
              <a:miter lim="800000"/>
              <a:headEnd/>
              <a:tailEnd/>
            </a:ln>
          </p:spPr>
          <p:txBody>
            <a:bodyPr wrap="none">
              <a:spAutoFit/>
            </a:bodyPr>
            <a:lstStyle/>
            <a:p>
              <a:r>
                <a:rPr lang="en-US" altLang="ja-JP" sz="2400"/>
                <a:t>6</a:t>
              </a:r>
            </a:p>
          </p:txBody>
        </p:sp>
        <p:sp>
          <p:nvSpPr>
            <p:cNvPr id="302095" name="テキスト ボックス 14"/>
            <p:cNvSpPr txBox="1">
              <a:spLocks noChangeArrowheads="1"/>
            </p:cNvSpPr>
            <p:nvPr/>
          </p:nvSpPr>
          <p:spPr bwMode="auto">
            <a:xfrm>
              <a:off x="4910492" y="4907260"/>
              <a:ext cx="356188" cy="461665"/>
            </a:xfrm>
            <a:prstGeom prst="rect">
              <a:avLst/>
            </a:prstGeom>
            <a:noFill/>
            <a:ln w="9525">
              <a:noFill/>
              <a:miter lim="800000"/>
              <a:headEnd/>
              <a:tailEnd/>
            </a:ln>
          </p:spPr>
          <p:txBody>
            <a:bodyPr wrap="none">
              <a:spAutoFit/>
            </a:bodyPr>
            <a:lstStyle/>
            <a:p>
              <a:r>
                <a:rPr lang="en-US" altLang="ja-JP" sz="2400"/>
                <a:t>8</a:t>
              </a:r>
            </a:p>
          </p:txBody>
        </p:sp>
        <p:sp>
          <p:nvSpPr>
            <p:cNvPr id="302096" name="テキスト ボックス 15"/>
            <p:cNvSpPr txBox="1">
              <a:spLocks noChangeArrowheads="1"/>
            </p:cNvSpPr>
            <p:nvPr/>
          </p:nvSpPr>
          <p:spPr bwMode="auto">
            <a:xfrm>
              <a:off x="5511956" y="4623519"/>
              <a:ext cx="356188" cy="461665"/>
            </a:xfrm>
            <a:prstGeom prst="rect">
              <a:avLst/>
            </a:prstGeom>
            <a:noFill/>
            <a:ln w="9525">
              <a:noFill/>
              <a:miter lim="800000"/>
              <a:headEnd/>
              <a:tailEnd/>
            </a:ln>
          </p:spPr>
          <p:txBody>
            <a:bodyPr wrap="none">
              <a:spAutoFit/>
            </a:bodyPr>
            <a:lstStyle/>
            <a:p>
              <a:r>
                <a:rPr lang="en-US" altLang="ja-JP" sz="2400"/>
                <a:t>9</a:t>
              </a:r>
            </a:p>
          </p:txBody>
        </p:sp>
        <p:sp>
          <p:nvSpPr>
            <p:cNvPr id="302097" name="テキスト ボックス 16"/>
            <p:cNvSpPr txBox="1">
              <a:spLocks noChangeArrowheads="1"/>
            </p:cNvSpPr>
            <p:nvPr/>
          </p:nvSpPr>
          <p:spPr bwMode="auto">
            <a:xfrm>
              <a:off x="5292080" y="5631631"/>
              <a:ext cx="504882" cy="461665"/>
            </a:xfrm>
            <a:prstGeom prst="rect">
              <a:avLst/>
            </a:prstGeom>
            <a:noFill/>
            <a:ln w="9525">
              <a:noFill/>
              <a:miter lim="800000"/>
              <a:headEnd/>
              <a:tailEnd/>
            </a:ln>
          </p:spPr>
          <p:txBody>
            <a:bodyPr wrap="none">
              <a:spAutoFit/>
            </a:bodyPr>
            <a:lstStyle/>
            <a:p>
              <a:r>
                <a:rPr lang="en-US" altLang="ja-JP" sz="2400"/>
                <a:t>11</a:t>
              </a:r>
            </a:p>
          </p:txBody>
        </p:sp>
        <p:sp>
          <p:nvSpPr>
            <p:cNvPr id="302098" name="テキスト ボックス 17"/>
            <p:cNvSpPr txBox="1">
              <a:spLocks noChangeArrowheads="1"/>
            </p:cNvSpPr>
            <p:nvPr/>
          </p:nvSpPr>
          <p:spPr bwMode="auto">
            <a:xfrm>
              <a:off x="3711756" y="3615407"/>
              <a:ext cx="356188" cy="461665"/>
            </a:xfrm>
            <a:prstGeom prst="rect">
              <a:avLst/>
            </a:prstGeom>
            <a:noFill/>
            <a:ln w="9525">
              <a:noFill/>
              <a:miter lim="800000"/>
              <a:headEnd/>
              <a:tailEnd/>
            </a:ln>
          </p:spPr>
          <p:txBody>
            <a:bodyPr wrap="none">
              <a:spAutoFit/>
            </a:bodyPr>
            <a:lstStyle/>
            <a:p>
              <a:r>
                <a:rPr lang="en-US" altLang="ja-JP" sz="2400"/>
                <a:t>8</a:t>
              </a:r>
            </a:p>
          </p:txBody>
        </p:sp>
        <p:sp>
          <p:nvSpPr>
            <p:cNvPr id="302099" name="テキスト ボックス 18"/>
            <p:cNvSpPr txBox="1">
              <a:spLocks noChangeArrowheads="1"/>
            </p:cNvSpPr>
            <p:nvPr/>
          </p:nvSpPr>
          <p:spPr bwMode="auto">
            <a:xfrm>
              <a:off x="4572000" y="3573016"/>
              <a:ext cx="356188" cy="461665"/>
            </a:xfrm>
            <a:prstGeom prst="rect">
              <a:avLst/>
            </a:prstGeom>
            <a:noFill/>
            <a:ln w="9525">
              <a:noFill/>
              <a:miter lim="800000"/>
              <a:headEnd/>
              <a:tailEnd/>
            </a:ln>
          </p:spPr>
          <p:txBody>
            <a:bodyPr wrap="none">
              <a:spAutoFit/>
            </a:bodyPr>
            <a:lstStyle/>
            <a:p>
              <a:r>
                <a:rPr lang="en-US" altLang="ja-JP" sz="2400"/>
                <a:t>5</a:t>
              </a:r>
            </a:p>
          </p:txBody>
        </p:sp>
      </p:grpSp>
      <p:sp useBgFill="1">
        <p:nvSpPr>
          <p:cNvPr id="41" name="角丸四角形 40"/>
          <p:cNvSpPr/>
          <p:nvPr/>
        </p:nvSpPr>
        <p:spPr>
          <a:xfrm>
            <a:off x="1114425" y="2924175"/>
            <a:ext cx="1441450"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入力</a:t>
            </a:r>
            <a:endParaRPr lang="en-US" altLang="ja-JP" sz="2400" dirty="0">
              <a:solidFill>
                <a:schemeClr val="tx1"/>
              </a:solidFill>
            </a:endParaRPr>
          </a:p>
        </p:txBody>
      </p:sp>
    </p:spTree>
  </p:cSld>
  <p:clrMapOvr>
    <a:overrideClrMapping bg1="lt1" tx1="dk1" bg2="lt2" tx2="dk2" accent1="accent1" accent2="accent2" accent3="accent3" accent4="accent4" accent5="accent5" accent6="accent6" hlink="hlink" folHlink="folHlink"/>
  </p:clrMapOvr>
  <p:transition advTm="14149"/>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タイトル 1"/>
          <p:cNvSpPr>
            <a:spLocks noGrp="1"/>
          </p:cNvSpPr>
          <p:nvPr>
            <p:ph type="title"/>
          </p:nvPr>
        </p:nvSpPr>
        <p:spPr/>
        <p:txBody>
          <a:bodyPr/>
          <a:lstStyle/>
          <a:p>
            <a:pPr eaLnBrk="1" hangingPunct="1"/>
            <a:r>
              <a:rPr lang="ja-JP" altLang="en-US" dirty="0"/>
              <a:t>有限幾何学　第</a:t>
            </a:r>
            <a:r>
              <a:rPr lang="en-US" altLang="ja-JP" dirty="0"/>
              <a:t>7</a:t>
            </a:r>
            <a:r>
              <a:rPr lang="ja-JP" altLang="en-US" dirty="0"/>
              <a:t>回</a:t>
            </a:r>
          </a:p>
        </p:txBody>
      </p:sp>
      <p:sp>
        <p:nvSpPr>
          <p:cNvPr id="285699" name="コンテンツ プレースホルダ 2"/>
          <p:cNvSpPr>
            <a:spLocks noGrp="1"/>
          </p:cNvSpPr>
          <p:nvPr>
            <p:ph idx="1"/>
          </p:nvPr>
        </p:nvSpPr>
        <p:spPr/>
        <p:txBody>
          <a:bodyPr/>
          <a:lstStyle/>
          <a:p>
            <a:pPr marL="514350" indent="-514350" eaLnBrk="1" hangingPunct="1">
              <a:buClr>
                <a:schemeClr val="tx2"/>
              </a:buClr>
              <a:buFont typeface="Calibri" pitchFamily="34" charset="0"/>
              <a:buAutoNum type="arabicPeriod"/>
            </a:pPr>
            <a:r>
              <a:rPr lang="ja-JP" altLang="en-US"/>
              <a:t>木の性質と最小全域木</a:t>
            </a:r>
            <a:endParaRPr lang="en-US" altLang="ja-JP"/>
          </a:p>
          <a:p>
            <a:pPr marL="850900" lvl="1" indent="-457200" eaLnBrk="1" hangingPunct="1">
              <a:buFont typeface="Wingdings 2" pitchFamily="18" charset="2"/>
              <a:buNone/>
            </a:pPr>
            <a:endParaRPr lang="en-US" altLang="ja-JP"/>
          </a:p>
          <a:p>
            <a:pPr marL="850900" lvl="1" indent="-457200" eaLnBrk="1" hangingPunct="1">
              <a:buFont typeface="Calibri" pitchFamily="34" charset="0"/>
              <a:buAutoNum type="arabicPeriod"/>
            </a:pPr>
            <a:r>
              <a:rPr lang="ja-JP" altLang="en-US"/>
              <a:t>用語の説明</a:t>
            </a:r>
            <a:endParaRPr lang="en-US" altLang="ja-JP"/>
          </a:p>
          <a:p>
            <a:pPr marL="850900" lvl="1" indent="-457200" eaLnBrk="1" hangingPunct="1">
              <a:buFont typeface="Calibri" pitchFamily="34" charset="0"/>
              <a:buAutoNum type="arabicPeriod"/>
            </a:pPr>
            <a:r>
              <a:rPr lang="ja-JP" altLang="en-US"/>
              <a:t>木の性質</a:t>
            </a:r>
            <a:endParaRPr lang="en-US" altLang="ja-JP"/>
          </a:p>
          <a:p>
            <a:pPr marL="850900" lvl="1" indent="-457200" eaLnBrk="1" hangingPunct="1">
              <a:buFont typeface="Calibri" pitchFamily="34" charset="0"/>
              <a:buAutoNum type="arabicPeriod"/>
            </a:pPr>
            <a:r>
              <a:rPr lang="ja-JP" altLang="en-US"/>
              <a:t>最小全域木</a:t>
            </a:r>
            <a:endParaRPr lang="en-US" altLang="ja-JP"/>
          </a:p>
          <a:p>
            <a:pPr marL="850900" lvl="1" indent="-457200" eaLnBrk="1" hangingPunct="1">
              <a:buFont typeface="Calibri" pitchFamily="34" charset="0"/>
              <a:buAutoNum type="arabicPeriod"/>
            </a:pPr>
            <a:endParaRPr lang="en-US" altLang="ja-JP"/>
          </a:p>
        </p:txBody>
      </p:sp>
    </p:spTree>
  </p:cSld>
  <p:clrMapOvr>
    <a:masterClrMapping/>
  </p:clrMapOvr>
  <p:transition advTm="6256"/>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タイトル 1"/>
          <p:cNvSpPr>
            <a:spLocks noGrp="1"/>
          </p:cNvSpPr>
          <p:nvPr>
            <p:ph type="title"/>
          </p:nvPr>
        </p:nvSpPr>
        <p:spPr/>
        <p:txBody>
          <a:bodyPr/>
          <a:lstStyle/>
          <a:p>
            <a:pPr eaLnBrk="1" hangingPunct="1"/>
            <a:r>
              <a:rPr lang="en-US" altLang="ja-JP"/>
              <a:t>1.3</a:t>
            </a:r>
            <a:r>
              <a:rPr lang="ja-JP" altLang="en-US"/>
              <a:t>　最小全域木</a:t>
            </a:r>
          </a:p>
        </p:txBody>
      </p:sp>
      <p:sp>
        <p:nvSpPr>
          <p:cNvPr id="303107"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6" name="角丸四角形 25"/>
          <p:cNvSpPr/>
          <p:nvPr/>
        </p:nvSpPr>
        <p:spPr>
          <a:xfrm>
            <a:off x="107950" y="2060575"/>
            <a:ext cx="8567738" cy="4176713"/>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374491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クルスカルのアルゴリズム</a:t>
            </a:r>
            <a:endParaRPr lang="en-US" altLang="ja-JP" sz="2400" dirty="0">
              <a:solidFill>
                <a:schemeClr val="tx1"/>
              </a:solidFill>
            </a:endParaRPr>
          </a:p>
        </p:txBody>
      </p:sp>
      <p:grpSp>
        <p:nvGrpSpPr>
          <p:cNvPr id="303110" name="グループ化 68"/>
          <p:cNvGrpSpPr>
            <a:grpSpLocks/>
          </p:cNvGrpSpPr>
          <p:nvPr/>
        </p:nvGrpSpPr>
        <p:grpSpPr bwMode="auto">
          <a:xfrm>
            <a:off x="2411413" y="2565400"/>
            <a:ext cx="3898900" cy="2519363"/>
            <a:chOff x="3396848" y="3429000"/>
            <a:chExt cx="2710344" cy="1752353"/>
          </a:xfrm>
        </p:grpSpPr>
        <p:cxnSp>
          <p:nvCxnSpPr>
            <p:cNvPr id="31" name="直線コネクタ 30"/>
            <p:cNvCxnSpPr/>
            <p:nvPr/>
          </p:nvCxnSpPr>
          <p:spPr>
            <a:xfrm rot="16200000" flipH="1">
              <a:off x="4771113" y="4670668"/>
              <a:ext cx="767413" cy="1324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a:stCxn id="30" idx="3"/>
            </p:cNvCxnSpPr>
            <p:nvPr/>
          </p:nvCxnSpPr>
          <p:spPr>
            <a:xfrm rot="5400000">
              <a:off x="4291056" y="4298775"/>
              <a:ext cx="792810" cy="780217"/>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a:stCxn id="28" idx="2"/>
            </p:cNvCxnSpPr>
            <p:nvPr/>
          </p:nvCxnSpPr>
          <p:spPr>
            <a:xfrm rot="10800000" flipV="1">
              <a:off x="4329356" y="5097434"/>
              <a:ext cx="747111" cy="1104"/>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rot="10800000" flipV="1">
              <a:off x="5240897" y="5097434"/>
              <a:ext cx="746007" cy="1104"/>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a:endCxn id="23" idx="1"/>
            </p:cNvCxnSpPr>
            <p:nvPr/>
          </p:nvCxnSpPr>
          <p:spPr>
            <a:xfrm>
              <a:off x="5164752" y="4254936"/>
              <a:ext cx="800081" cy="782872"/>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rot="10800000" flipV="1">
              <a:off x="4355842" y="4233956"/>
              <a:ext cx="746007" cy="1104"/>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a:stCxn id="20" idx="3"/>
            </p:cNvCxnSpPr>
            <p:nvPr/>
          </p:nvCxnSpPr>
          <p:spPr>
            <a:xfrm rot="5400000">
              <a:off x="4161983" y="3728882"/>
              <a:ext cx="639327" cy="326654"/>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a:stCxn id="20" idx="5"/>
            </p:cNvCxnSpPr>
            <p:nvPr/>
          </p:nvCxnSpPr>
          <p:spPr>
            <a:xfrm rot="16200000" flipH="1">
              <a:off x="4634305" y="3701295"/>
              <a:ext cx="648161" cy="39066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rot="16200000" flipH="1">
              <a:off x="3919164" y="4668460"/>
              <a:ext cx="768518" cy="14347"/>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rot="10800000" flipV="1">
              <a:off x="3538104" y="5084184"/>
              <a:ext cx="746007" cy="1104"/>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a:endCxn id="22" idx="7"/>
            </p:cNvCxnSpPr>
            <p:nvPr/>
          </p:nvCxnSpPr>
          <p:spPr>
            <a:xfrm rot="5400000">
              <a:off x="3503108" y="4256805"/>
              <a:ext cx="817102" cy="744904"/>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円/楕円 19"/>
            <p:cNvSpPr/>
            <p:nvPr/>
          </p:nvSpPr>
          <p:spPr bwMode="auto">
            <a:xfrm>
              <a:off x="4620696" y="3429000"/>
              <a:ext cx="167741"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2" name="円/楕円 21"/>
            <p:cNvSpPr/>
            <p:nvPr/>
          </p:nvSpPr>
          <p:spPr bwMode="auto">
            <a:xfrm>
              <a:off x="3396848" y="5013516"/>
              <a:ext cx="166637"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3" name="円/楕円 22"/>
            <p:cNvSpPr/>
            <p:nvPr/>
          </p:nvSpPr>
          <p:spPr bwMode="auto">
            <a:xfrm>
              <a:off x="5940554" y="5013516"/>
              <a:ext cx="166638"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4" name="円/楕円 23"/>
            <p:cNvSpPr/>
            <p:nvPr/>
          </p:nvSpPr>
          <p:spPr bwMode="auto">
            <a:xfrm>
              <a:off x="4212379" y="5013516"/>
              <a:ext cx="166638"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8" name="円/楕円 27"/>
            <p:cNvSpPr/>
            <p:nvPr/>
          </p:nvSpPr>
          <p:spPr bwMode="auto">
            <a:xfrm>
              <a:off x="5076467" y="5013516"/>
              <a:ext cx="166637"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9" name="円/楕円 28"/>
            <p:cNvSpPr/>
            <p:nvPr/>
          </p:nvSpPr>
          <p:spPr bwMode="auto">
            <a:xfrm>
              <a:off x="4212379" y="4148933"/>
              <a:ext cx="166638"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5053292" y="4148933"/>
              <a:ext cx="166638"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03111" name="テキスト ボックス 8"/>
          <p:cNvSpPr txBox="1">
            <a:spLocks noChangeArrowheads="1"/>
          </p:cNvSpPr>
          <p:nvPr/>
        </p:nvSpPr>
        <p:spPr bwMode="auto">
          <a:xfrm>
            <a:off x="2847975" y="3933825"/>
            <a:ext cx="355600" cy="460375"/>
          </a:xfrm>
          <a:prstGeom prst="rect">
            <a:avLst/>
          </a:prstGeom>
          <a:noFill/>
          <a:ln w="9525">
            <a:noFill/>
            <a:miter lim="800000"/>
            <a:headEnd/>
            <a:tailEnd/>
          </a:ln>
        </p:spPr>
        <p:txBody>
          <a:bodyPr wrap="none">
            <a:spAutoFit/>
          </a:bodyPr>
          <a:lstStyle/>
          <a:p>
            <a:r>
              <a:rPr lang="en-US" altLang="ja-JP" sz="2400"/>
              <a:t>7</a:t>
            </a:r>
          </a:p>
        </p:txBody>
      </p:sp>
      <p:sp>
        <p:nvSpPr>
          <p:cNvPr id="303112" name="テキスト ボックス 9"/>
          <p:cNvSpPr txBox="1">
            <a:spLocks noChangeArrowheads="1"/>
          </p:cNvSpPr>
          <p:nvPr/>
        </p:nvSpPr>
        <p:spPr bwMode="auto">
          <a:xfrm>
            <a:off x="3000375" y="4911725"/>
            <a:ext cx="355600" cy="461963"/>
          </a:xfrm>
          <a:prstGeom prst="rect">
            <a:avLst/>
          </a:prstGeom>
          <a:noFill/>
          <a:ln w="9525">
            <a:noFill/>
            <a:miter lim="800000"/>
            <a:headEnd/>
            <a:tailEnd/>
          </a:ln>
        </p:spPr>
        <p:txBody>
          <a:bodyPr wrap="none">
            <a:spAutoFit/>
          </a:bodyPr>
          <a:lstStyle/>
          <a:p>
            <a:r>
              <a:rPr lang="en-US" altLang="ja-JP" sz="2400"/>
              <a:t>5</a:t>
            </a:r>
          </a:p>
        </p:txBody>
      </p:sp>
      <p:sp>
        <p:nvSpPr>
          <p:cNvPr id="303113" name="テキスト ボックス 10"/>
          <p:cNvSpPr txBox="1">
            <a:spLocks noChangeArrowheads="1"/>
          </p:cNvSpPr>
          <p:nvPr/>
        </p:nvSpPr>
        <p:spPr bwMode="auto">
          <a:xfrm>
            <a:off x="3424238" y="4191000"/>
            <a:ext cx="355600" cy="461963"/>
          </a:xfrm>
          <a:prstGeom prst="rect">
            <a:avLst/>
          </a:prstGeom>
          <a:noFill/>
          <a:ln w="9525">
            <a:noFill/>
            <a:miter lim="800000"/>
            <a:headEnd/>
            <a:tailEnd/>
          </a:ln>
        </p:spPr>
        <p:txBody>
          <a:bodyPr wrap="none">
            <a:spAutoFit/>
          </a:bodyPr>
          <a:lstStyle/>
          <a:p>
            <a:r>
              <a:rPr lang="en-US" altLang="ja-JP" sz="2400"/>
              <a:t>9</a:t>
            </a:r>
          </a:p>
        </p:txBody>
      </p:sp>
      <p:sp>
        <p:nvSpPr>
          <p:cNvPr id="303114" name="テキスト ボックス 11"/>
          <p:cNvSpPr txBox="1">
            <a:spLocks noChangeArrowheads="1"/>
          </p:cNvSpPr>
          <p:nvPr/>
        </p:nvSpPr>
        <p:spPr bwMode="auto">
          <a:xfrm>
            <a:off x="4092575" y="3357563"/>
            <a:ext cx="357188" cy="460375"/>
          </a:xfrm>
          <a:prstGeom prst="rect">
            <a:avLst/>
          </a:prstGeom>
          <a:noFill/>
          <a:ln w="9525">
            <a:noFill/>
            <a:miter lim="800000"/>
            <a:headEnd/>
            <a:tailEnd/>
          </a:ln>
        </p:spPr>
        <p:txBody>
          <a:bodyPr wrap="none">
            <a:spAutoFit/>
          </a:bodyPr>
          <a:lstStyle/>
          <a:p>
            <a:r>
              <a:rPr lang="en-US" altLang="ja-JP" sz="2400"/>
              <a:t>7</a:t>
            </a:r>
          </a:p>
        </p:txBody>
      </p:sp>
      <p:sp>
        <p:nvSpPr>
          <p:cNvPr id="303115" name="テキスト ボックス 12"/>
          <p:cNvSpPr txBox="1">
            <a:spLocks noChangeArrowheads="1"/>
          </p:cNvSpPr>
          <p:nvPr/>
        </p:nvSpPr>
        <p:spPr bwMode="auto">
          <a:xfrm>
            <a:off x="3924300" y="3933825"/>
            <a:ext cx="527050" cy="460375"/>
          </a:xfrm>
          <a:prstGeom prst="rect">
            <a:avLst/>
          </a:prstGeom>
          <a:noFill/>
          <a:ln w="9525">
            <a:noFill/>
            <a:miter lim="800000"/>
            <a:headEnd/>
            <a:tailEnd/>
          </a:ln>
        </p:spPr>
        <p:txBody>
          <a:bodyPr wrap="none">
            <a:spAutoFit/>
          </a:bodyPr>
          <a:lstStyle/>
          <a:p>
            <a:r>
              <a:rPr lang="en-US" altLang="ja-JP" sz="2400"/>
              <a:t>15</a:t>
            </a:r>
          </a:p>
        </p:txBody>
      </p:sp>
      <p:sp>
        <p:nvSpPr>
          <p:cNvPr id="303116" name="テキスト ボックス 13"/>
          <p:cNvSpPr txBox="1">
            <a:spLocks noChangeArrowheads="1"/>
          </p:cNvSpPr>
          <p:nvPr/>
        </p:nvSpPr>
        <p:spPr bwMode="auto">
          <a:xfrm>
            <a:off x="4143375" y="4911725"/>
            <a:ext cx="357188" cy="461963"/>
          </a:xfrm>
          <a:prstGeom prst="rect">
            <a:avLst/>
          </a:prstGeom>
          <a:noFill/>
          <a:ln w="9525">
            <a:noFill/>
            <a:miter lim="800000"/>
            <a:headEnd/>
            <a:tailEnd/>
          </a:ln>
        </p:spPr>
        <p:txBody>
          <a:bodyPr wrap="none">
            <a:spAutoFit/>
          </a:bodyPr>
          <a:lstStyle/>
          <a:p>
            <a:r>
              <a:rPr lang="en-US" altLang="ja-JP" sz="2400"/>
              <a:t>6</a:t>
            </a:r>
          </a:p>
        </p:txBody>
      </p:sp>
      <p:sp>
        <p:nvSpPr>
          <p:cNvPr id="303117" name="テキスト ボックス 14"/>
          <p:cNvSpPr txBox="1">
            <a:spLocks noChangeArrowheads="1"/>
          </p:cNvSpPr>
          <p:nvPr/>
        </p:nvSpPr>
        <p:spPr bwMode="auto">
          <a:xfrm>
            <a:off x="4910138" y="4187825"/>
            <a:ext cx="357187" cy="460375"/>
          </a:xfrm>
          <a:prstGeom prst="rect">
            <a:avLst/>
          </a:prstGeom>
          <a:noFill/>
          <a:ln w="9525">
            <a:noFill/>
            <a:miter lim="800000"/>
            <a:headEnd/>
            <a:tailEnd/>
          </a:ln>
        </p:spPr>
        <p:txBody>
          <a:bodyPr wrap="none">
            <a:spAutoFit/>
          </a:bodyPr>
          <a:lstStyle/>
          <a:p>
            <a:r>
              <a:rPr lang="en-US" altLang="ja-JP" sz="2400"/>
              <a:t>8</a:t>
            </a:r>
          </a:p>
        </p:txBody>
      </p:sp>
      <p:sp>
        <p:nvSpPr>
          <p:cNvPr id="303118" name="テキスト ボックス 15"/>
          <p:cNvSpPr txBox="1">
            <a:spLocks noChangeArrowheads="1"/>
          </p:cNvSpPr>
          <p:nvPr/>
        </p:nvSpPr>
        <p:spPr bwMode="auto">
          <a:xfrm>
            <a:off x="5511800" y="3903663"/>
            <a:ext cx="355600" cy="461962"/>
          </a:xfrm>
          <a:prstGeom prst="rect">
            <a:avLst/>
          </a:prstGeom>
          <a:noFill/>
          <a:ln w="9525">
            <a:noFill/>
            <a:miter lim="800000"/>
            <a:headEnd/>
            <a:tailEnd/>
          </a:ln>
        </p:spPr>
        <p:txBody>
          <a:bodyPr wrap="none">
            <a:spAutoFit/>
          </a:bodyPr>
          <a:lstStyle/>
          <a:p>
            <a:r>
              <a:rPr lang="en-US" altLang="ja-JP" sz="2400"/>
              <a:t>9</a:t>
            </a:r>
          </a:p>
        </p:txBody>
      </p:sp>
      <p:sp>
        <p:nvSpPr>
          <p:cNvPr id="303119" name="テキスト ボックス 16"/>
          <p:cNvSpPr txBox="1">
            <a:spLocks noChangeArrowheads="1"/>
          </p:cNvSpPr>
          <p:nvPr/>
        </p:nvSpPr>
        <p:spPr bwMode="auto">
          <a:xfrm>
            <a:off x="5292725" y="4911725"/>
            <a:ext cx="504825" cy="461963"/>
          </a:xfrm>
          <a:prstGeom prst="rect">
            <a:avLst/>
          </a:prstGeom>
          <a:noFill/>
          <a:ln w="9525">
            <a:noFill/>
            <a:miter lim="800000"/>
            <a:headEnd/>
            <a:tailEnd/>
          </a:ln>
        </p:spPr>
        <p:txBody>
          <a:bodyPr wrap="none">
            <a:spAutoFit/>
          </a:bodyPr>
          <a:lstStyle/>
          <a:p>
            <a:r>
              <a:rPr lang="en-US" altLang="ja-JP" sz="2400"/>
              <a:t>11</a:t>
            </a:r>
          </a:p>
        </p:txBody>
      </p:sp>
      <p:sp>
        <p:nvSpPr>
          <p:cNvPr id="303120" name="テキスト ボックス 17"/>
          <p:cNvSpPr txBox="1">
            <a:spLocks noChangeArrowheads="1"/>
          </p:cNvSpPr>
          <p:nvPr/>
        </p:nvSpPr>
        <p:spPr bwMode="auto">
          <a:xfrm>
            <a:off x="3711575" y="2895600"/>
            <a:ext cx="355600" cy="461963"/>
          </a:xfrm>
          <a:prstGeom prst="rect">
            <a:avLst/>
          </a:prstGeom>
          <a:noFill/>
          <a:ln w="9525">
            <a:noFill/>
            <a:miter lim="800000"/>
            <a:headEnd/>
            <a:tailEnd/>
          </a:ln>
        </p:spPr>
        <p:txBody>
          <a:bodyPr wrap="none">
            <a:spAutoFit/>
          </a:bodyPr>
          <a:lstStyle/>
          <a:p>
            <a:r>
              <a:rPr lang="en-US" altLang="ja-JP" sz="2400"/>
              <a:t>8</a:t>
            </a:r>
          </a:p>
        </p:txBody>
      </p:sp>
      <p:sp>
        <p:nvSpPr>
          <p:cNvPr id="303121" name="テキスト ボックス 18"/>
          <p:cNvSpPr txBox="1">
            <a:spLocks noChangeArrowheads="1"/>
          </p:cNvSpPr>
          <p:nvPr/>
        </p:nvSpPr>
        <p:spPr bwMode="auto">
          <a:xfrm>
            <a:off x="4572000" y="2852738"/>
            <a:ext cx="355600" cy="461962"/>
          </a:xfrm>
          <a:prstGeom prst="rect">
            <a:avLst/>
          </a:prstGeom>
          <a:noFill/>
          <a:ln w="9525">
            <a:noFill/>
            <a:miter lim="800000"/>
            <a:headEnd/>
            <a:tailEnd/>
          </a:ln>
        </p:spPr>
        <p:txBody>
          <a:bodyPr wrap="none">
            <a:spAutoFit/>
          </a:bodyPr>
          <a:lstStyle/>
          <a:p>
            <a:r>
              <a:rPr lang="en-US" altLang="ja-JP" sz="2400"/>
              <a:t>5</a:t>
            </a:r>
          </a:p>
        </p:txBody>
      </p:sp>
      <p:sp>
        <p:nvSpPr>
          <p:cNvPr id="41"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ＭＳ Ｐゴシック" charset="-128"/>
              </a:rPr>
              <a:t>              </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useBgFill="1">
        <p:nvSpPr>
          <p:cNvPr id="42" name="角丸四角形 41"/>
          <p:cNvSpPr/>
          <p:nvPr/>
        </p:nvSpPr>
        <p:spPr>
          <a:xfrm>
            <a:off x="1114425" y="2924175"/>
            <a:ext cx="1441450"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出力</a:t>
            </a:r>
            <a:endParaRPr lang="en-US" altLang="ja-JP" sz="2400" dirty="0">
              <a:solidFill>
                <a:schemeClr val="tx1"/>
              </a:solidFill>
            </a:endParaRPr>
          </a:p>
        </p:txBody>
      </p:sp>
    </p:spTree>
  </p:cSld>
  <p:clrMapOvr>
    <a:masterClrMapping/>
  </p:clrMapOvr>
  <p:transition advTm="14149"/>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タイトル 1"/>
          <p:cNvSpPr>
            <a:spLocks noGrp="1"/>
          </p:cNvSpPr>
          <p:nvPr>
            <p:ph type="title"/>
          </p:nvPr>
        </p:nvSpPr>
        <p:spPr/>
        <p:txBody>
          <a:bodyPr/>
          <a:lstStyle/>
          <a:p>
            <a:pPr eaLnBrk="1" hangingPunct="1"/>
            <a:r>
              <a:rPr lang="en-US" altLang="ja-JP"/>
              <a:t>1.3</a:t>
            </a:r>
            <a:r>
              <a:rPr lang="ja-JP" altLang="en-US"/>
              <a:t>　最小全域木</a:t>
            </a:r>
          </a:p>
        </p:txBody>
      </p:sp>
      <p:sp>
        <p:nvSpPr>
          <p:cNvPr id="304131"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1. T </a:t>
            </a:r>
            <a:r>
              <a:rPr lang="ja-JP" altLang="en-US" sz="2400" dirty="0">
                <a:latin typeface="Calibri" pitchFamily="34" charset="0"/>
                <a:ea typeface="+mn-ea"/>
              </a:rPr>
              <a:t>を</a:t>
            </a:r>
            <a:r>
              <a:rPr lang="en-US" altLang="ja-JP" sz="2400" dirty="0">
                <a:latin typeface="Calibri" pitchFamily="34" charset="0"/>
                <a:ea typeface="+mn-ea"/>
              </a:rPr>
              <a:t>G</a:t>
            </a:r>
            <a:r>
              <a:rPr lang="ja-JP" altLang="en-US" sz="2400" dirty="0">
                <a:latin typeface="Calibri" pitchFamily="34" charset="0"/>
                <a:ea typeface="+mn-ea"/>
              </a:rPr>
              <a:t>から全ての辺を除いたグラフとする．</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2. E={e</a:t>
            </a:r>
            <a:r>
              <a:rPr lang="ja-JP" altLang="en-US" sz="2400" dirty="0">
                <a:latin typeface="Calibri" pitchFamily="34" charset="0"/>
                <a:ea typeface="+mn-ea"/>
              </a:rPr>
              <a:t>∈ </a:t>
            </a:r>
            <a:r>
              <a:rPr lang="en-US" altLang="ja-JP" sz="2400" dirty="0">
                <a:latin typeface="Calibri" pitchFamily="34" charset="0"/>
                <a:ea typeface="+mn-ea"/>
              </a:rPr>
              <a:t>E(G): e </a:t>
            </a:r>
            <a:r>
              <a:rPr lang="ja-JP" altLang="en-US" sz="2400" dirty="0">
                <a:latin typeface="Calibri" pitchFamily="34" charset="0"/>
                <a:ea typeface="+mn-ea"/>
              </a:rPr>
              <a:t>∉ </a:t>
            </a:r>
            <a:r>
              <a:rPr lang="en-US" altLang="ja-JP" sz="2400" dirty="0">
                <a:latin typeface="Calibri" pitchFamily="34" charset="0"/>
                <a:ea typeface="+mn-ea"/>
              </a:rPr>
              <a:t>E(T), </a:t>
            </a:r>
            <a:r>
              <a:rPr lang="en-US" altLang="ja-JP" sz="2400" dirty="0" err="1">
                <a:latin typeface="Calibri" pitchFamily="34" charset="0"/>
                <a:ea typeface="+mn-ea"/>
              </a:rPr>
              <a:t>T+e</a:t>
            </a:r>
            <a:r>
              <a:rPr lang="ja-JP" altLang="en-US" sz="2400" dirty="0" err="1">
                <a:latin typeface="Calibri" pitchFamily="34" charset="0"/>
                <a:ea typeface="+mn-ea"/>
              </a:rPr>
              <a:t>に閉</a:t>
            </a:r>
            <a:r>
              <a:rPr lang="ja-JP" altLang="en-US" sz="2400" dirty="0">
                <a:latin typeface="Calibri" pitchFamily="34" charset="0"/>
                <a:ea typeface="+mn-ea"/>
              </a:rPr>
              <a:t>路がない</a:t>
            </a:r>
            <a:r>
              <a:rPr lang="en-US" altLang="ja-JP" sz="2400" dirty="0">
                <a:latin typeface="Calibri" pitchFamily="34" charset="0"/>
                <a:ea typeface="+mn-ea"/>
              </a:rPr>
              <a:t>} </a:t>
            </a:r>
            <a:r>
              <a:rPr lang="ja-JP" altLang="en-US" sz="2400" dirty="0">
                <a:latin typeface="Calibri" pitchFamily="34" charset="0"/>
                <a:ea typeface="+mn-ea"/>
              </a:rPr>
              <a:t>とする．</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              (</a:t>
            </a:r>
            <a:r>
              <a:rPr lang="en-US" altLang="ja-JP" sz="2400" dirty="0" err="1">
                <a:latin typeface="Calibri" pitchFamily="34" charset="0"/>
                <a:ea typeface="+mn-ea"/>
              </a:rPr>
              <a:t>i</a:t>
            </a:r>
            <a:r>
              <a:rPr lang="en-US" altLang="ja-JP" sz="2400" dirty="0">
                <a:latin typeface="Calibri" pitchFamily="34" charset="0"/>
                <a:ea typeface="+mn-ea"/>
              </a:rPr>
              <a:t>) E </a:t>
            </a:r>
            <a:r>
              <a:rPr lang="ja-JP" altLang="en-US" sz="2400" dirty="0">
                <a:latin typeface="Calibri" pitchFamily="34" charset="0"/>
                <a:ea typeface="+mn-ea"/>
              </a:rPr>
              <a:t>≠ ∅ ならば，</a:t>
            </a:r>
            <a:r>
              <a:rPr lang="en-US" altLang="ja-JP" sz="2400" dirty="0">
                <a:latin typeface="Calibri" pitchFamily="34" charset="0"/>
                <a:ea typeface="+mn-ea"/>
              </a:rPr>
              <a:t>E</a:t>
            </a:r>
            <a:r>
              <a:rPr lang="ja-JP" altLang="en-US" sz="2400" dirty="0">
                <a:latin typeface="Calibri" pitchFamily="34" charset="0"/>
                <a:ea typeface="+mn-ea"/>
              </a:rPr>
              <a:t>の中から重みが最小の辺</a:t>
            </a:r>
            <a:r>
              <a:rPr lang="en-US" altLang="ja-JP" sz="2400" dirty="0">
                <a:latin typeface="Calibri" pitchFamily="34" charset="0"/>
                <a:ea typeface="+mn-ea"/>
              </a:rPr>
              <a:t>e</a:t>
            </a:r>
            <a:r>
              <a:rPr lang="ja-JP" altLang="en-US" sz="2400" dirty="0">
                <a:latin typeface="Calibri" pitchFamily="34" charset="0"/>
                <a:ea typeface="+mn-ea"/>
              </a:rPr>
              <a:t>を選び，</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r>
              <a:rPr lang="en-US" altLang="ja-JP" sz="2400" dirty="0">
                <a:latin typeface="Calibri" pitchFamily="34" charset="0"/>
                <a:ea typeface="+mn-ea"/>
              </a:rPr>
              <a:t>T=</a:t>
            </a:r>
            <a:r>
              <a:rPr lang="en-US" altLang="ja-JP" sz="2400" dirty="0" err="1">
                <a:latin typeface="Calibri" pitchFamily="34" charset="0"/>
                <a:ea typeface="+mn-ea"/>
              </a:rPr>
              <a:t>T+e</a:t>
            </a:r>
            <a:r>
              <a:rPr lang="en-US" altLang="ja-JP" sz="2400" dirty="0">
                <a:latin typeface="Calibri" pitchFamily="34" charset="0"/>
                <a:ea typeface="+mn-ea"/>
              </a:rPr>
              <a:t> </a:t>
            </a:r>
            <a:r>
              <a:rPr lang="ja-JP" altLang="en-US" sz="2400" dirty="0">
                <a:latin typeface="Calibri" pitchFamily="34" charset="0"/>
                <a:ea typeface="+mn-ea"/>
              </a:rPr>
              <a:t>とし，再度 手順</a:t>
            </a:r>
            <a:r>
              <a:rPr lang="en-US" altLang="ja-JP" sz="2400" dirty="0">
                <a:latin typeface="Calibri" pitchFamily="34" charset="0"/>
                <a:ea typeface="+mn-ea"/>
              </a:rPr>
              <a:t>2</a:t>
            </a:r>
            <a:r>
              <a:rPr lang="ja-JP" altLang="en-US" sz="2400" dirty="0">
                <a:latin typeface="Calibri" pitchFamily="34" charset="0"/>
                <a:ea typeface="+mn-ea"/>
              </a:rPr>
              <a:t> を行う．</a:t>
            </a:r>
            <a:r>
              <a:rPr lang="en-US" altLang="ja-JP" sz="2400" dirty="0">
                <a:latin typeface="Calibri" pitchFamily="34" charset="0"/>
                <a:ea typeface="+mn-ea"/>
              </a:rPr>
              <a:t>                            </a:t>
            </a:r>
          </a:p>
          <a:p>
            <a:pPr>
              <a:spcBef>
                <a:spcPct val="20000"/>
              </a:spcBef>
              <a:buClr>
                <a:srgbClr val="0BD0D9"/>
              </a:buClr>
              <a:buSzPct val="95000"/>
              <a:defRPr/>
            </a:pPr>
            <a:r>
              <a:rPr lang="ja-JP" altLang="en-US" sz="2400" dirty="0">
                <a:latin typeface="Calibri" pitchFamily="34" charset="0"/>
                <a:ea typeface="+mn-ea"/>
              </a:rPr>
              <a:t>　　　　  </a:t>
            </a:r>
            <a:r>
              <a:rPr lang="en-US" altLang="ja-JP" sz="2400" dirty="0">
                <a:latin typeface="Calibri" pitchFamily="34" charset="0"/>
                <a:ea typeface="ＭＳ Ｐゴシック" charset="-128"/>
              </a:rPr>
              <a:t>(ii) E = </a:t>
            </a:r>
            <a:r>
              <a:rPr lang="ja-JP" altLang="en-US" sz="2400" dirty="0">
                <a:latin typeface="Calibri" pitchFamily="34" charset="0"/>
                <a:ea typeface="ＭＳ Ｐゴシック" charset="-128"/>
              </a:rPr>
              <a:t>∅ ならば終了．</a:t>
            </a:r>
            <a:endParaRPr lang="en-US" altLang="ja-JP" sz="2400" dirty="0">
              <a:latin typeface="Calibri" pitchFamily="34" charset="0"/>
              <a:ea typeface="ＭＳ Ｐゴシック" charset="-128"/>
            </a:endParaRPr>
          </a:p>
          <a:p>
            <a:pPr>
              <a:spcBef>
                <a:spcPct val="20000"/>
              </a:spcBef>
              <a:buClr>
                <a:srgbClr val="0BD0D9"/>
              </a:buClr>
              <a:buSzPct val="95000"/>
              <a:defRPr/>
            </a:pPr>
            <a:endParaRPr lang="en-US" altLang="ja-JP" sz="2400" dirty="0">
              <a:latin typeface="Calibri" pitchFamily="34" charset="0"/>
              <a:ea typeface="ＭＳ Ｐゴシック" charset="-128"/>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26" name="角丸四角形 25"/>
          <p:cNvSpPr/>
          <p:nvPr/>
        </p:nvSpPr>
        <p:spPr>
          <a:xfrm>
            <a:off x="107950" y="2060575"/>
            <a:ext cx="8567738" cy="4176713"/>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374491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クルスカルのアルゴリズム</a:t>
            </a:r>
            <a:endParaRPr lang="en-US" altLang="ja-JP" sz="2400" dirty="0">
              <a:solidFill>
                <a:schemeClr val="tx1"/>
              </a:solidFill>
            </a:endParaRPr>
          </a:p>
        </p:txBody>
      </p:sp>
    </p:spTree>
  </p:cSld>
  <p:clrMapOvr>
    <a:masterClrMapping/>
  </p:clrMapOvr>
  <p:transition advTm="14149"/>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タイトル 1"/>
          <p:cNvSpPr>
            <a:spLocks noGrp="1"/>
          </p:cNvSpPr>
          <p:nvPr>
            <p:ph type="title"/>
          </p:nvPr>
        </p:nvSpPr>
        <p:spPr/>
        <p:txBody>
          <a:bodyPr/>
          <a:lstStyle/>
          <a:p>
            <a:pPr eaLnBrk="1" hangingPunct="1"/>
            <a:r>
              <a:rPr lang="en-US" altLang="ja-JP"/>
              <a:t>1.3</a:t>
            </a:r>
            <a:r>
              <a:rPr lang="ja-JP" altLang="en-US"/>
              <a:t>　最小全域木</a:t>
            </a:r>
          </a:p>
        </p:txBody>
      </p:sp>
      <p:sp>
        <p:nvSpPr>
          <p:cNvPr id="305155"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6" name="角丸四角形 25"/>
          <p:cNvSpPr/>
          <p:nvPr/>
        </p:nvSpPr>
        <p:spPr>
          <a:xfrm>
            <a:off x="107950" y="2060575"/>
            <a:ext cx="8567738" cy="4176713"/>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374491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クルスカルのアルゴリズム</a:t>
            </a:r>
            <a:endParaRPr lang="en-US" altLang="ja-JP" sz="2400" dirty="0">
              <a:solidFill>
                <a:schemeClr val="tx1"/>
              </a:solidFill>
            </a:endParaRPr>
          </a:p>
        </p:txBody>
      </p:sp>
      <p:grpSp>
        <p:nvGrpSpPr>
          <p:cNvPr id="305158" name="グループ化 6"/>
          <p:cNvGrpSpPr>
            <a:grpSpLocks/>
          </p:cNvGrpSpPr>
          <p:nvPr/>
        </p:nvGrpSpPr>
        <p:grpSpPr bwMode="auto">
          <a:xfrm>
            <a:off x="2411413" y="2565400"/>
            <a:ext cx="3898900" cy="2808288"/>
            <a:chOff x="2411760" y="3284984"/>
            <a:chExt cx="3898088" cy="2808312"/>
          </a:xfrm>
        </p:grpSpPr>
        <p:grpSp>
          <p:nvGrpSpPr>
            <p:cNvPr id="305159" name="グループ化 68"/>
            <p:cNvGrpSpPr>
              <a:grpSpLocks/>
            </p:cNvGrpSpPr>
            <p:nvPr/>
          </p:nvGrpSpPr>
          <p:grpSpPr bwMode="auto">
            <a:xfrm>
              <a:off x="2411753" y="3284992"/>
              <a:ext cx="3898082" cy="2520284"/>
              <a:chOff x="3396848" y="3429000"/>
              <a:chExt cx="2710344" cy="1752353"/>
            </a:xfrm>
          </p:grpSpPr>
          <p:sp>
            <p:nvSpPr>
              <p:cNvPr id="20" name="円/楕円 19"/>
              <p:cNvSpPr/>
              <p:nvPr/>
            </p:nvSpPr>
            <p:spPr bwMode="auto">
              <a:xfrm>
                <a:off x="4620703" y="3428994"/>
                <a:ext cx="167741" cy="1677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21" name="直線コネクタ 20"/>
              <p:cNvCxnSpPr/>
              <p:nvPr/>
            </p:nvCxnSpPr>
            <p:spPr>
              <a:xfrm rot="16200000" flipH="1">
                <a:off x="3919307" y="4669113"/>
                <a:ext cx="768243" cy="14347"/>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円/楕円 21"/>
              <p:cNvSpPr/>
              <p:nvPr/>
            </p:nvSpPr>
            <p:spPr bwMode="auto">
              <a:xfrm>
                <a:off x="3396853" y="5014048"/>
                <a:ext cx="166638" cy="1677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3" name="円/楕円 22"/>
              <p:cNvSpPr/>
              <p:nvPr/>
            </p:nvSpPr>
            <p:spPr bwMode="auto">
              <a:xfrm>
                <a:off x="5940563" y="5014048"/>
                <a:ext cx="166638" cy="1677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4" name="円/楕円 23"/>
              <p:cNvSpPr/>
              <p:nvPr/>
            </p:nvSpPr>
            <p:spPr bwMode="auto">
              <a:xfrm>
                <a:off x="4212385" y="5014048"/>
                <a:ext cx="166638" cy="1677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8" name="円/楕円 27"/>
              <p:cNvSpPr/>
              <p:nvPr/>
            </p:nvSpPr>
            <p:spPr bwMode="auto">
              <a:xfrm>
                <a:off x="5076474" y="5014048"/>
                <a:ext cx="166638" cy="1677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9" name="円/楕円 28"/>
              <p:cNvSpPr/>
              <p:nvPr/>
            </p:nvSpPr>
            <p:spPr bwMode="auto">
              <a:xfrm>
                <a:off x="4212385" y="4149775"/>
                <a:ext cx="166638" cy="1677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5053299" y="4149775"/>
                <a:ext cx="166638" cy="16777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1" name="直線コネクタ 30"/>
              <p:cNvCxnSpPr/>
              <p:nvPr/>
            </p:nvCxnSpPr>
            <p:spPr>
              <a:xfrm rot="16200000" flipH="1">
                <a:off x="4770705" y="4670769"/>
                <a:ext cx="768243" cy="1324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a:stCxn id="30" idx="3"/>
              </p:cNvCxnSpPr>
              <p:nvPr/>
            </p:nvCxnSpPr>
            <p:spPr>
              <a:xfrm rot="5400000">
                <a:off x="4291205" y="4299424"/>
                <a:ext cx="792527" cy="780218"/>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a:stCxn id="28" idx="2"/>
              </p:cNvCxnSpPr>
              <p:nvPr/>
            </p:nvCxnSpPr>
            <p:spPr>
              <a:xfrm rot="10800000" flipV="1">
                <a:off x="4329362" y="5097937"/>
                <a:ext cx="747112" cy="1104"/>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rot="10800000" flipV="1">
                <a:off x="4355848" y="4233664"/>
                <a:ext cx="746008" cy="110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rot="10800000" flipV="1">
                <a:off x="3538109" y="5084692"/>
                <a:ext cx="746008" cy="1104"/>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rot="10800000" flipV="1">
                <a:off x="5240905" y="5097937"/>
                <a:ext cx="746008" cy="1104"/>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a:endCxn id="22" idx="7"/>
              </p:cNvCxnSpPr>
              <p:nvPr/>
            </p:nvCxnSpPr>
            <p:spPr>
              <a:xfrm rot="5400000">
                <a:off x="3503259" y="4257474"/>
                <a:ext cx="816811" cy="744905"/>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a:stCxn id="20" idx="3"/>
              </p:cNvCxnSpPr>
              <p:nvPr/>
            </p:nvCxnSpPr>
            <p:spPr>
              <a:xfrm rot="5400000">
                <a:off x="4162104" y="3728711"/>
                <a:ext cx="639099" cy="326654"/>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a:stCxn id="20" idx="5"/>
              </p:cNvCxnSpPr>
              <p:nvPr/>
            </p:nvCxnSpPr>
            <p:spPr>
              <a:xfrm rot="16200000" flipH="1">
                <a:off x="4634428" y="3701123"/>
                <a:ext cx="647930" cy="390661"/>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a:endCxn id="23" idx="1"/>
              </p:cNvCxnSpPr>
              <p:nvPr/>
            </p:nvCxnSpPr>
            <p:spPr>
              <a:xfrm>
                <a:off x="5164759" y="4255740"/>
                <a:ext cx="800082" cy="782592"/>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05160" name="テキスト ボックス 8"/>
            <p:cNvSpPr txBox="1">
              <a:spLocks noChangeArrowheads="1"/>
            </p:cNvSpPr>
            <p:nvPr/>
          </p:nvSpPr>
          <p:spPr bwMode="auto">
            <a:xfrm>
              <a:off x="2847660" y="4653136"/>
              <a:ext cx="356188" cy="461665"/>
            </a:xfrm>
            <a:prstGeom prst="rect">
              <a:avLst/>
            </a:prstGeom>
            <a:noFill/>
            <a:ln w="9525">
              <a:noFill/>
              <a:miter lim="800000"/>
              <a:headEnd/>
              <a:tailEnd/>
            </a:ln>
          </p:spPr>
          <p:txBody>
            <a:bodyPr wrap="none">
              <a:spAutoFit/>
            </a:bodyPr>
            <a:lstStyle/>
            <a:p>
              <a:r>
                <a:rPr lang="en-US" altLang="ja-JP" sz="2400"/>
                <a:t>7</a:t>
              </a:r>
            </a:p>
          </p:txBody>
        </p:sp>
        <p:sp>
          <p:nvSpPr>
            <p:cNvPr id="305161" name="テキスト ボックス 9"/>
            <p:cNvSpPr txBox="1">
              <a:spLocks noChangeArrowheads="1"/>
            </p:cNvSpPr>
            <p:nvPr/>
          </p:nvSpPr>
          <p:spPr bwMode="auto">
            <a:xfrm>
              <a:off x="3000060" y="5631631"/>
              <a:ext cx="356188" cy="461665"/>
            </a:xfrm>
            <a:prstGeom prst="rect">
              <a:avLst/>
            </a:prstGeom>
            <a:noFill/>
            <a:ln w="9525">
              <a:noFill/>
              <a:miter lim="800000"/>
              <a:headEnd/>
              <a:tailEnd/>
            </a:ln>
          </p:spPr>
          <p:txBody>
            <a:bodyPr wrap="none">
              <a:spAutoFit/>
            </a:bodyPr>
            <a:lstStyle/>
            <a:p>
              <a:r>
                <a:rPr lang="en-US" altLang="ja-JP" sz="2400"/>
                <a:t>5</a:t>
              </a:r>
            </a:p>
          </p:txBody>
        </p:sp>
        <p:sp>
          <p:nvSpPr>
            <p:cNvPr id="305162" name="テキスト ボックス 10"/>
            <p:cNvSpPr txBox="1">
              <a:spLocks noChangeArrowheads="1"/>
            </p:cNvSpPr>
            <p:nvPr/>
          </p:nvSpPr>
          <p:spPr bwMode="auto">
            <a:xfrm>
              <a:off x="3423724" y="4911551"/>
              <a:ext cx="356188" cy="461665"/>
            </a:xfrm>
            <a:prstGeom prst="rect">
              <a:avLst/>
            </a:prstGeom>
            <a:noFill/>
            <a:ln w="9525">
              <a:noFill/>
              <a:miter lim="800000"/>
              <a:headEnd/>
              <a:tailEnd/>
            </a:ln>
          </p:spPr>
          <p:txBody>
            <a:bodyPr wrap="none">
              <a:spAutoFit/>
            </a:bodyPr>
            <a:lstStyle/>
            <a:p>
              <a:r>
                <a:rPr lang="en-US" altLang="ja-JP" sz="2400"/>
                <a:t>9</a:t>
              </a:r>
            </a:p>
          </p:txBody>
        </p:sp>
        <p:sp>
          <p:nvSpPr>
            <p:cNvPr id="305163" name="テキスト ボックス 11"/>
            <p:cNvSpPr txBox="1">
              <a:spLocks noChangeArrowheads="1"/>
            </p:cNvSpPr>
            <p:nvPr/>
          </p:nvSpPr>
          <p:spPr bwMode="auto">
            <a:xfrm>
              <a:off x="4093344" y="4077072"/>
              <a:ext cx="356188" cy="461665"/>
            </a:xfrm>
            <a:prstGeom prst="rect">
              <a:avLst/>
            </a:prstGeom>
            <a:noFill/>
            <a:ln w="9525">
              <a:noFill/>
              <a:miter lim="800000"/>
              <a:headEnd/>
              <a:tailEnd/>
            </a:ln>
          </p:spPr>
          <p:txBody>
            <a:bodyPr wrap="none">
              <a:spAutoFit/>
            </a:bodyPr>
            <a:lstStyle/>
            <a:p>
              <a:r>
                <a:rPr lang="en-US" altLang="ja-JP" sz="2400"/>
                <a:t>7</a:t>
              </a:r>
            </a:p>
          </p:txBody>
        </p:sp>
        <p:sp>
          <p:nvSpPr>
            <p:cNvPr id="305164" name="テキスト ボックス 12"/>
            <p:cNvSpPr txBox="1">
              <a:spLocks noChangeArrowheads="1"/>
            </p:cNvSpPr>
            <p:nvPr/>
          </p:nvSpPr>
          <p:spPr bwMode="auto">
            <a:xfrm>
              <a:off x="3923928" y="4653136"/>
              <a:ext cx="527709" cy="461665"/>
            </a:xfrm>
            <a:prstGeom prst="rect">
              <a:avLst/>
            </a:prstGeom>
            <a:noFill/>
            <a:ln w="9525">
              <a:noFill/>
              <a:miter lim="800000"/>
              <a:headEnd/>
              <a:tailEnd/>
            </a:ln>
          </p:spPr>
          <p:txBody>
            <a:bodyPr wrap="none">
              <a:spAutoFit/>
            </a:bodyPr>
            <a:lstStyle/>
            <a:p>
              <a:r>
                <a:rPr lang="en-US" altLang="ja-JP" sz="2400"/>
                <a:t>15</a:t>
              </a:r>
            </a:p>
          </p:txBody>
        </p:sp>
        <p:sp>
          <p:nvSpPr>
            <p:cNvPr id="305165" name="テキスト ボックス 13"/>
            <p:cNvSpPr txBox="1">
              <a:spLocks noChangeArrowheads="1"/>
            </p:cNvSpPr>
            <p:nvPr/>
          </p:nvSpPr>
          <p:spPr bwMode="auto">
            <a:xfrm>
              <a:off x="4143804" y="5631631"/>
              <a:ext cx="356188" cy="461665"/>
            </a:xfrm>
            <a:prstGeom prst="rect">
              <a:avLst/>
            </a:prstGeom>
            <a:noFill/>
            <a:ln w="9525">
              <a:noFill/>
              <a:miter lim="800000"/>
              <a:headEnd/>
              <a:tailEnd/>
            </a:ln>
          </p:spPr>
          <p:txBody>
            <a:bodyPr wrap="none">
              <a:spAutoFit/>
            </a:bodyPr>
            <a:lstStyle/>
            <a:p>
              <a:r>
                <a:rPr lang="en-US" altLang="ja-JP" sz="2400"/>
                <a:t>6</a:t>
              </a:r>
            </a:p>
          </p:txBody>
        </p:sp>
        <p:sp>
          <p:nvSpPr>
            <p:cNvPr id="305166" name="テキスト ボックス 14"/>
            <p:cNvSpPr txBox="1">
              <a:spLocks noChangeArrowheads="1"/>
            </p:cNvSpPr>
            <p:nvPr/>
          </p:nvSpPr>
          <p:spPr bwMode="auto">
            <a:xfrm>
              <a:off x="4910492" y="4907260"/>
              <a:ext cx="356188" cy="461665"/>
            </a:xfrm>
            <a:prstGeom prst="rect">
              <a:avLst/>
            </a:prstGeom>
            <a:noFill/>
            <a:ln w="9525">
              <a:noFill/>
              <a:miter lim="800000"/>
              <a:headEnd/>
              <a:tailEnd/>
            </a:ln>
          </p:spPr>
          <p:txBody>
            <a:bodyPr wrap="none">
              <a:spAutoFit/>
            </a:bodyPr>
            <a:lstStyle/>
            <a:p>
              <a:r>
                <a:rPr lang="en-US" altLang="ja-JP" sz="2400"/>
                <a:t>8</a:t>
              </a:r>
            </a:p>
          </p:txBody>
        </p:sp>
        <p:sp>
          <p:nvSpPr>
            <p:cNvPr id="305167" name="テキスト ボックス 15"/>
            <p:cNvSpPr txBox="1">
              <a:spLocks noChangeArrowheads="1"/>
            </p:cNvSpPr>
            <p:nvPr/>
          </p:nvSpPr>
          <p:spPr bwMode="auto">
            <a:xfrm>
              <a:off x="5511956" y="4623519"/>
              <a:ext cx="356188" cy="461665"/>
            </a:xfrm>
            <a:prstGeom prst="rect">
              <a:avLst/>
            </a:prstGeom>
            <a:noFill/>
            <a:ln w="9525">
              <a:noFill/>
              <a:miter lim="800000"/>
              <a:headEnd/>
              <a:tailEnd/>
            </a:ln>
          </p:spPr>
          <p:txBody>
            <a:bodyPr wrap="none">
              <a:spAutoFit/>
            </a:bodyPr>
            <a:lstStyle/>
            <a:p>
              <a:r>
                <a:rPr lang="en-US" altLang="ja-JP" sz="2400"/>
                <a:t>9</a:t>
              </a:r>
            </a:p>
          </p:txBody>
        </p:sp>
        <p:sp>
          <p:nvSpPr>
            <p:cNvPr id="305168" name="テキスト ボックス 16"/>
            <p:cNvSpPr txBox="1">
              <a:spLocks noChangeArrowheads="1"/>
            </p:cNvSpPr>
            <p:nvPr/>
          </p:nvSpPr>
          <p:spPr bwMode="auto">
            <a:xfrm>
              <a:off x="5292080" y="5631631"/>
              <a:ext cx="504882" cy="461665"/>
            </a:xfrm>
            <a:prstGeom prst="rect">
              <a:avLst/>
            </a:prstGeom>
            <a:noFill/>
            <a:ln w="9525">
              <a:noFill/>
              <a:miter lim="800000"/>
              <a:headEnd/>
              <a:tailEnd/>
            </a:ln>
          </p:spPr>
          <p:txBody>
            <a:bodyPr wrap="none">
              <a:spAutoFit/>
            </a:bodyPr>
            <a:lstStyle/>
            <a:p>
              <a:r>
                <a:rPr lang="en-US" altLang="ja-JP" sz="2400"/>
                <a:t>11</a:t>
              </a:r>
            </a:p>
          </p:txBody>
        </p:sp>
        <p:sp>
          <p:nvSpPr>
            <p:cNvPr id="305169" name="テキスト ボックス 17"/>
            <p:cNvSpPr txBox="1">
              <a:spLocks noChangeArrowheads="1"/>
            </p:cNvSpPr>
            <p:nvPr/>
          </p:nvSpPr>
          <p:spPr bwMode="auto">
            <a:xfrm>
              <a:off x="3711756" y="3615407"/>
              <a:ext cx="356188" cy="461665"/>
            </a:xfrm>
            <a:prstGeom prst="rect">
              <a:avLst/>
            </a:prstGeom>
            <a:noFill/>
            <a:ln w="9525">
              <a:noFill/>
              <a:miter lim="800000"/>
              <a:headEnd/>
              <a:tailEnd/>
            </a:ln>
          </p:spPr>
          <p:txBody>
            <a:bodyPr wrap="none">
              <a:spAutoFit/>
            </a:bodyPr>
            <a:lstStyle/>
            <a:p>
              <a:r>
                <a:rPr lang="en-US" altLang="ja-JP" sz="2400"/>
                <a:t>8</a:t>
              </a:r>
            </a:p>
          </p:txBody>
        </p:sp>
        <p:sp>
          <p:nvSpPr>
            <p:cNvPr id="305170" name="テキスト ボックス 18"/>
            <p:cNvSpPr txBox="1">
              <a:spLocks noChangeArrowheads="1"/>
            </p:cNvSpPr>
            <p:nvPr/>
          </p:nvSpPr>
          <p:spPr bwMode="auto">
            <a:xfrm>
              <a:off x="4572000" y="3573016"/>
              <a:ext cx="356188" cy="461665"/>
            </a:xfrm>
            <a:prstGeom prst="rect">
              <a:avLst/>
            </a:prstGeom>
            <a:noFill/>
            <a:ln w="9525">
              <a:noFill/>
              <a:miter lim="800000"/>
              <a:headEnd/>
              <a:tailEnd/>
            </a:ln>
          </p:spPr>
          <p:txBody>
            <a:bodyPr wrap="none">
              <a:spAutoFit/>
            </a:bodyPr>
            <a:lstStyle/>
            <a:p>
              <a:r>
                <a:rPr lang="en-US" altLang="ja-JP" sz="2400"/>
                <a:t>5</a:t>
              </a:r>
            </a:p>
          </p:txBody>
        </p:sp>
      </p:grpSp>
    </p:spTree>
  </p:cSld>
  <p:clrMapOvr>
    <a:masterClrMapping/>
  </p:clrMapOvr>
  <p:transition advTm="14149"/>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タイトル 1"/>
          <p:cNvSpPr>
            <a:spLocks noGrp="1"/>
          </p:cNvSpPr>
          <p:nvPr>
            <p:ph type="title"/>
          </p:nvPr>
        </p:nvSpPr>
        <p:spPr/>
        <p:txBody>
          <a:bodyPr/>
          <a:lstStyle/>
          <a:p>
            <a:pPr eaLnBrk="1" hangingPunct="1"/>
            <a:r>
              <a:rPr lang="en-US" altLang="ja-JP"/>
              <a:t>1.3</a:t>
            </a:r>
            <a:r>
              <a:rPr lang="ja-JP" altLang="en-US"/>
              <a:t>　最小全域木</a:t>
            </a:r>
          </a:p>
        </p:txBody>
      </p:sp>
      <p:sp>
        <p:nvSpPr>
          <p:cNvPr id="306179"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6" name="角丸四角形 25"/>
          <p:cNvSpPr/>
          <p:nvPr/>
        </p:nvSpPr>
        <p:spPr>
          <a:xfrm>
            <a:off x="107950" y="2060575"/>
            <a:ext cx="8567738" cy="4176713"/>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374491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クルスカルのアルゴリズム</a:t>
            </a:r>
            <a:endParaRPr lang="en-US" altLang="ja-JP" sz="2400" dirty="0">
              <a:solidFill>
                <a:schemeClr val="tx1"/>
              </a:solidFill>
            </a:endParaRPr>
          </a:p>
        </p:txBody>
      </p:sp>
      <p:grpSp>
        <p:nvGrpSpPr>
          <p:cNvPr id="306182" name="グループ化 68"/>
          <p:cNvGrpSpPr>
            <a:grpSpLocks/>
          </p:cNvGrpSpPr>
          <p:nvPr/>
        </p:nvGrpSpPr>
        <p:grpSpPr bwMode="auto">
          <a:xfrm>
            <a:off x="2411413" y="2565400"/>
            <a:ext cx="3898900" cy="2519363"/>
            <a:chOff x="3396848" y="3429000"/>
            <a:chExt cx="2710344" cy="1752353"/>
          </a:xfrm>
        </p:grpSpPr>
        <p:cxnSp>
          <p:nvCxnSpPr>
            <p:cNvPr id="31" name="直線コネクタ 30"/>
            <p:cNvCxnSpPr/>
            <p:nvPr/>
          </p:nvCxnSpPr>
          <p:spPr>
            <a:xfrm rot="16200000" flipH="1">
              <a:off x="4771113" y="4670668"/>
              <a:ext cx="767413" cy="13243"/>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a:stCxn id="30" idx="3"/>
            </p:cNvCxnSpPr>
            <p:nvPr/>
          </p:nvCxnSpPr>
          <p:spPr>
            <a:xfrm rot="5400000">
              <a:off x="4291056" y="4298775"/>
              <a:ext cx="792810" cy="780217"/>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a:stCxn id="28" idx="2"/>
            </p:cNvCxnSpPr>
            <p:nvPr/>
          </p:nvCxnSpPr>
          <p:spPr>
            <a:xfrm rot="10800000" flipV="1">
              <a:off x="4329356" y="5097434"/>
              <a:ext cx="747111" cy="1104"/>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rot="10800000" flipV="1">
              <a:off x="5240897" y="5097434"/>
              <a:ext cx="746007" cy="1104"/>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a:endCxn id="23" idx="1"/>
            </p:cNvCxnSpPr>
            <p:nvPr/>
          </p:nvCxnSpPr>
          <p:spPr>
            <a:xfrm>
              <a:off x="5164752" y="4254936"/>
              <a:ext cx="800081" cy="782872"/>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rot="10800000" flipV="1">
              <a:off x="4355842" y="4233956"/>
              <a:ext cx="746007" cy="1104"/>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a:stCxn id="20" idx="3"/>
            </p:cNvCxnSpPr>
            <p:nvPr/>
          </p:nvCxnSpPr>
          <p:spPr>
            <a:xfrm rot="5400000">
              <a:off x="4161983" y="3728882"/>
              <a:ext cx="639327" cy="326654"/>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a:stCxn id="20" idx="5"/>
            </p:cNvCxnSpPr>
            <p:nvPr/>
          </p:nvCxnSpPr>
          <p:spPr>
            <a:xfrm rot="16200000" flipH="1">
              <a:off x="4634305" y="3701295"/>
              <a:ext cx="648161" cy="390660"/>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rot="16200000" flipH="1">
              <a:off x="3919164" y="4668460"/>
              <a:ext cx="768518" cy="14347"/>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rot="10800000" flipV="1">
              <a:off x="3538104" y="5084184"/>
              <a:ext cx="746007" cy="1104"/>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a:endCxn id="22" idx="7"/>
            </p:cNvCxnSpPr>
            <p:nvPr/>
          </p:nvCxnSpPr>
          <p:spPr>
            <a:xfrm rot="5400000">
              <a:off x="3503108" y="4256805"/>
              <a:ext cx="817102" cy="744904"/>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sp>
          <p:nvSpPr>
            <p:cNvPr id="20" name="円/楕円 19"/>
            <p:cNvSpPr/>
            <p:nvPr/>
          </p:nvSpPr>
          <p:spPr bwMode="auto">
            <a:xfrm>
              <a:off x="4620696" y="3429000"/>
              <a:ext cx="167741"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2" name="円/楕円 21"/>
            <p:cNvSpPr/>
            <p:nvPr/>
          </p:nvSpPr>
          <p:spPr bwMode="auto">
            <a:xfrm>
              <a:off x="3396848" y="5013516"/>
              <a:ext cx="166637"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3" name="円/楕円 22"/>
            <p:cNvSpPr/>
            <p:nvPr/>
          </p:nvSpPr>
          <p:spPr bwMode="auto">
            <a:xfrm>
              <a:off x="5940554" y="5013516"/>
              <a:ext cx="166638"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4" name="円/楕円 23"/>
            <p:cNvSpPr/>
            <p:nvPr/>
          </p:nvSpPr>
          <p:spPr bwMode="auto">
            <a:xfrm>
              <a:off x="4212379" y="5013516"/>
              <a:ext cx="166638"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8" name="円/楕円 27"/>
            <p:cNvSpPr/>
            <p:nvPr/>
          </p:nvSpPr>
          <p:spPr bwMode="auto">
            <a:xfrm>
              <a:off x="5076467" y="5013516"/>
              <a:ext cx="166637"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9" name="円/楕円 28"/>
            <p:cNvSpPr/>
            <p:nvPr/>
          </p:nvSpPr>
          <p:spPr bwMode="auto">
            <a:xfrm>
              <a:off x="4212379" y="4148933"/>
              <a:ext cx="166638"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5053292" y="4148933"/>
              <a:ext cx="166638"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06183" name="テキスト ボックス 8"/>
          <p:cNvSpPr txBox="1">
            <a:spLocks noChangeArrowheads="1"/>
          </p:cNvSpPr>
          <p:nvPr/>
        </p:nvSpPr>
        <p:spPr bwMode="auto">
          <a:xfrm>
            <a:off x="2847975" y="3933825"/>
            <a:ext cx="355600" cy="460375"/>
          </a:xfrm>
          <a:prstGeom prst="rect">
            <a:avLst/>
          </a:prstGeom>
          <a:noFill/>
          <a:ln w="9525">
            <a:noFill/>
            <a:miter lim="800000"/>
            <a:headEnd/>
            <a:tailEnd/>
          </a:ln>
        </p:spPr>
        <p:txBody>
          <a:bodyPr wrap="none">
            <a:spAutoFit/>
          </a:bodyPr>
          <a:lstStyle/>
          <a:p>
            <a:r>
              <a:rPr lang="en-US" altLang="ja-JP" sz="2400"/>
              <a:t>7</a:t>
            </a:r>
          </a:p>
        </p:txBody>
      </p:sp>
      <p:sp>
        <p:nvSpPr>
          <p:cNvPr id="306184" name="テキスト ボックス 9"/>
          <p:cNvSpPr txBox="1">
            <a:spLocks noChangeArrowheads="1"/>
          </p:cNvSpPr>
          <p:nvPr/>
        </p:nvSpPr>
        <p:spPr bwMode="auto">
          <a:xfrm>
            <a:off x="3000375" y="4911725"/>
            <a:ext cx="355600" cy="461963"/>
          </a:xfrm>
          <a:prstGeom prst="rect">
            <a:avLst/>
          </a:prstGeom>
          <a:noFill/>
          <a:ln w="9525">
            <a:noFill/>
            <a:miter lim="800000"/>
            <a:headEnd/>
            <a:tailEnd/>
          </a:ln>
        </p:spPr>
        <p:txBody>
          <a:bodyPr wrap="none">
            <a:spAutoFit/>
          </a:bodyPr>
          <a:lstStyle/>
          <a:p>
            <a:r>
              <a:rPr lang="en-US" altLang="ja-JP" sz="2400"/>
              <a:t>5</a:t>
            </a:r>
          </a:p>
        </p:txBody>
      </p:sp>
      <p:sp>
        <p:nvSpPr>
          <p:cNvPr id="306185" name="テキスト ボックス 10"/>
          <p:cNvSpPr txBox="1">
            <a:spLocks noChangeArrowheads="1"/>
          </p:cNvSpPr>
          <p:nvPr/>
        </p:nvSpPr>
        <p:spPr bwMode="auto">
          <a:xfrm>
            <a:off x="3424238" y="4191000"/>
            <a:ext cx="355600" cy="461963"/>
          </a:xfrm>
          <a:prstGeom prst="rect">
            <a:avLst/>
          </a:prstGeom>
          <a:noFill/>
          <a:ln w="9525">
            <a:noFill/>
            <a:miter lim="800000"/>
            <a:headEnd/>
            <a:tailEnd/>
          </a:ln>
        </p:spPr>
        <p:txBody>
          <a:bodyPr wrap="none">
            <a:spAutoFit/>
          </a:bodyPr>
          <a:lstStyle/>
          <a:p>
            <a:r>
              <a:rPr lang="en-US" altLang="ja-JP" sz="2400"/>
              <a:t>9</a:t>
            </a:r>
          </a:p>
        </p:txBody>
      </p:sp>
      <p:sp>
        <p:nvSpPr>
          <p:cNvPr id="306186" name="テキスト ボックス 11"/>
          <p:cNvSpPr txBox="1">
            <a:spLocks noChangeArrowheads="1"/>
          </p:cNvSpPr>
          <p:nvPr/>
        </p:nvSpPr>
        <p:spPr bwMode="auto">
          <a:xfrm>
            <a:off x="4092575" y="3357563"/>
            <a:ext cx="357188" cy="460375"/>
          </a:xfrm>
          <a:prstGeom prst="rect">
            <a:avLst/>
          </a:prstGeom>
          <a:noFill/>
          <a:ln w="9525">
            <a:noFill/>
            <a:miter lim="800000"/>
            <a:headEnd/>
            <a:tailEnd/>
          </a:ln>
        </p:spPr>
        <p:txBody>
          <a:bodyPr wrap="none">
            <a:spAutoFit/>
          </a:bodyPr>
          <a:lstStyle/>
          <a:p>
            <a:r>
              <a:rPr lang="en-US" altLang="ja-JP" sz="2400"/>
              <a:t>7</a:t>
            </a:r>
          </a:p>
        </p:txBody>
      </p:sp>
      <p:sp>
        <p:nvSpPr>
          <p:cNvPr id="306187" name="テキスト ボックス 12"/>
          <p:cNvSpPr txBox="1">
            <a:spLocks noChangeArrowheads="1"/>
          </p:cNvSpPr>
          <p:nvPr/>
        </p:nvSpPr>
        <p:spPr bwMode="auto">
          <a:xfrm>
            <a:off x="3924300" y="3933825"/>
            <a:ext cx="527050" cy="460375"/>
          </a:xfrm>
          <a:prstGeom prst="rect">
            <a:avLst/>
          </a:prstGeom>
          <a:noFill/>
          <a:ln w="9525">
            <a:noFill/>
            <a:miter lim="800000"/>
            <a:headEnd/>
            <a:tailEnd/>
          </a:ln>
        </p:spPr>
        <p:txBody>
          <a:bodyPr wrap="none">
            <a:spAutoFit/>
          </a:bodyPr>
          <a:lstStyle/>
          <a:p>
            <a:r>
              <a:rPr lang="en-US" altLang="ja-JP" sz="2400"/>
              <a:t>15</a:t>
            </a:r>
          </a:p>
        </p:txBody>
      </p:sp>
      <p:sp>
        <p:nvSpPr>
          <p:cNvPr id="306188" name="テキスト ボックス 13"/>
          <p:cNvSpPr txBox="1">
            <a:spLocks noChangeArrowheads="1"/>
          </p:cNvSpPr>
          <p:nvPr/>
        </p:nvSpPr>
        <p:spPr bwMode="auto">
          <a:xfrm>
            <a:off x="4143375" y="4911725"/>
            <a:ext cx="357188" cy="461963"/>
          </a:xfrm>
          <a:prstGeom prst="rect">
            <a:avLst/>
          </a:prstGeom>
          <a:noFill/>
          <a:ln w="9525">
            <a:noFill/>
            <a:miter lim="800000"/>
            <a:headEnd/>
            <a:tailEnd/>
          </a:ln>
        </p:spPr>
        <p:txBody>
          <a:bodyPr wrap="none">
            <a:spAutoFit/>
          </a:bodyPr>
          <a:lstStyle/>
          <a:p>
            <a:r>
              <a:rPr lang="en-US" altLang="ja-JP" sz="2400"/>
              <a:t>6</a:t>
            </a:r>
          </a:p>
        </p:txBody>
      </p:sp>
      <p:sp>
        <p:nvSpPr>
          <p:cNvPr id="306189" name="テキスト ボックス 14"/>
          <p:cNvSpPr txBox="1">
            <a:spLocks noChangeArrowheads="1"/>
          </p:cNvSpPr>
          <p:nvPr/>
        </p:nvSpPr>
        <p:spPr bwMode="auto">
          <a:xfrm>
            <a:off x="4910138" y="4187825"/>
            <a:ext cx="357187" cy="460375"/>
          </a:xfrm>
          <a:prstGeom prst="rect">
            <a:avLst/>
          </a:prstGeom>
          <a:noFill/>
          <a:ln w="9525">
            <a:noFill/>
            <a:miter lim="800000"/>
            <a:headEnd/>
            <a:tailEnd/>
          </a:ln>
        </p:spPr>
        <p:txBody>
          <a:bodyPr wrap="none">
            <a:spAutoFit/>
          </a:bodyPr>
          <a:lstStyle/>
          <a:p>
            <a:r>
              <a:rPr lang="en-US" altLang="ja-JP" sz="2400"/>
              <a:t>8</a:t>
            </a:r>
          </a:p>
        </p:txBody>
      </p:sp>
      <p:sp>
        <p:nvSpPr>
          <p:cNvPr id="306190" name="テキスト ボックス 15"/>
          <p:cNvSpPr txBox="1">
            <a:spLocks noChangeArrowheads="1"/>
          </p:cNvSpPr>
          <p:nvPr/>
        </p:nvSpPr>
        <p:spPr bwMode="auto">
          <a:xfrm>
            <a:off x="5511800" y="3903663"/>
            <a:ext cx="355600" cy="461962"/>
          </a:xfrm>
          <a:prstGeom prst="rect">
            <a:avLst/>
          </a:prstGeom>
          <a:noFill/>
          <a:ln w="9525">
            <a:noFill/>
            <a:miter lim="800000"/>
            <a:headEnd/>
            <a:tailEnd/>
          </a:ln>
        </p:spPr>
        <p:txBody>
          <a:bodyPr wrap="none">
            <a:spAutoFit/>
          </a:bodyPr>
          <a:lstStyle/>
          <a:p>
            <a:r>
              <a:rPr lang="en-US" altLang="ja-JP" sz="2400"/>
              <a:t>9</a:t>
            </a:r>
          </a:p>
        </p:txBody>
      </p:sp>
      <p:sp>
        <p:nvSpPr>
          <p:cNvPr id="306191" name="テキスト ボックス 16"/>
          <p:cNvSpPr txBox="1">
            <a:spLocks noChangeArrowheads="1"/>
          </p:cNvSpPr>
          <p:nvPr/>
        </p:nvSpPr>
        <p:spPr bwMode="auto">
          <a:xfrm>
            <a:off x="5292725" y="4911725"/>
            <a:ext cx="504825" cy="461963"/>
          </a:xfrm>
          <a:prstGeom prst="rect">
            <a:avLst/>
          </a:prstGeom>
          <a:noFill/>
          <a:ln w="9525">
            <a:noFill/>
            <a:miter lim="800000"/>
            <a:headEnd/>
            <a:tailEnd/>
          </a:ln>
        </p:spPr>
        <p:txBody>
          <a:bodyPr wrap="none">
            <a:spAutoFit/>
          </a:bodyPr>
          <a:lstStyle/>
          <a:p>
            <a:r>
              <a:rPr lang="en-US" altLang="ja-JP" sz="2400"/>
              <a:t>11</a:t>
            </a:r>
          </a:p>
        </p:txBody>
      </p:sp>
      <p:sp>
        <p:nvSpPr>
          <p:cNvPr id="306192" name="テキスト ボックス 17"/>
          <p:cNvSpPr txBox="1">
            <a:spLocks noChangeArrowheads="1"/>
          </p:cNvSpPr>
          <p:nvPr/>
        </p:nvSpPr>
        <p:spPr bwMode="auto">
          <a:xfrm>
            <a:off x="3711575" y="2895600"/>
            <a:ext cx="355600" cy="461963"/>
          </a:xfrm>
          <a:prstGeom prst="rect">
            <a:avLst/>
          </a:prstGeom>
          <a:noFill/>
          <a:ln w="9525">
            <a:noFill/>
            <a:miter lim="800000"/>
            <a:headEnd/>
            <a:tailEnd/>
          </a:ln>
        </p:spPr>
        <p:txBody>
          <a:bodyPr wrap="none">
            <a:spAutoFit/>
          </a:bodyPr>
          <a:lstStyle/>
          <a:p>
            <a:r>
              <a:rPr lang="en-US" altLang="ja-JP" sz="2400"/>
              <a:t>8</a:t>
            </a:r>
          </a:p>
        </p:txBody>
      </p:sp>
      <p:sp>
        <p:nvSpPr>
          <p:cNvPr id="306193" name="テキスト ボックス 18"/>
          <p:cNvSpPr txBox="1">
            <a:spLocks noChangeArrowheads="1"/>
          </p:cNvSpPr>
          <p:nvPr/>
        </p:nvSpPr>
        <p:spPr bwMode="auto">
          <a:xfrm>
            <a:off x="4572000" y="2852738"/>
            <a:ext cx="355600" cy="461962"/>
          </a:xfrm>
          <a:prstGeom prst="rect">
            <a:avLst/>
          </a:prstGeom>
          <a:noFill/>
          <a:ln w="9525">
            <a:noFill/>
            <a:miter lim="800000"/>
            <a:headEnd/>
            <a:tailEnd/>
          </a:ln>
        </p:spPr>
        <p:txBody>
          <a:bodyPr wrap="none">
            <a:spAutoFit/>
          </a:bodyPr>
          <a:lstStyle/>
          <a:p>
            <a:r>
              <a:rPr lang="en-US" altLang="ja-JP" sz="2400"/>
              <a:t>5</a:t>
            </a:r>
          </a:p>
        </p:txBody>
      </p:sp>
      <p:sp>
        <p:nvSpPr>
          <p:cNvPr id="41"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                   </a:t>
            </a:r>
            <a:r>
              <a:rPr lang="ja-JP" altLang="en-US" sz="2400" dirty="0">
                <a:latin typeface="Calibri" pitchFamily="34" charset="0"/>
                <a:ea typeface="+mn-ea"/>
              </a:rPr>
              <a:t>　</a:t>
            </a:r>
            <a:r>
              <a:rPr lang="en-US" altLang="ja-JP" sz="2400" dirty="0">
                <a:latin typeface="Calibri" pitchFamily="34" charset="0"/>
                <a:ea typeface="+mn-ea"/>
              </a:rPr>
              <a:t>1</a:t>
            </a:r>
            <a:r>
              <a:rPr lang="ja-JP" altLang="en-US" sz="2400" dirty="0">
                <a:latin typeface="Calibri" pitchFamily="34" charset="0"/>
                <a:ea typeface="+mn-ea"/>
              </a:rPr>
              <a:t>：</a:t>
            </a:r>
            <a:r>
              <a:rPr lang="en-US" altLang="ja-JP" sz="2400" dirty="0">
                <a:latin typeface="Calibri" pitchFamily="34" charset="0"/>
                <a:ea typeface="+mn-ea"/>
              </a:rPr>
              <a:t>T </a:t>
            </a:r>
            <a:r>
              <a:rPr lang="ja-JP" altLang="en-US" sz="2400" dirty="0">
                <a:latin typeface="Calibri" pitchFamily="34" charset="0"/>
                <a:ea typeface="+mn-ea"/>
              </a:rPr>
              <a:t>を</a:t>
            </a:r>
            <a:r>
              <a:rPr lang="en-US" altLang="ja-JP" sz="2400" dirty="0">
                <a:latin typeface="Calibri" pitchFamily="34" charset="0"/>
                <a:ea typeface="+mn-ea"/>
              </a:rPr>
              <a:t>G</a:t>
            </a:r>
            <a:r>
              <a:rPr lang="ja-JP" altLang="en-US" sz="2400" dirty="0">
                <a:latin typeface="Calibri" pitchFamily="34" charset="0"/>
                <a:ea typeface="+mn-ea"/>
              </a:rPr>
              <a:t>から全ての辺を除いたグラフとする．</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Tree>
  </p:cSld>
  <p:clrMapOvr>
    <a:masterClrMapping/>
  </p:clrMapOvr>
  <p:transition advTm="14149"/>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タイトル 1"/>
          <p:cNvSpPr>
            <a:spLocks noGrp="1"/>
          </p:cNvSpPr>
          <p:nvPr>
            <p:ph type="title"/>
          </p:nvPr>
        </p:nvSpPr>
        <p:spPr/>
        <p:txBody>
          <a:bodyPr/>
          <a:lstStyle/>
          <a:p>
            <a:pPr eaLnBrk="1" hangingPunct="1"/>
            <a:r>
              <a:rPr lang="en-US" altLang="ja-JP"/>
              <a:t>1.3</a:t>
            </a:r>
            <a:r>
              <a:rPr lang="ja-JP" altLang="en-US"/>
              <a:t>　最小全域木</a:t>
            </a:r>
          </a:p>
        </p:txBody>
      </p:sp>
      <p:sp>
        <p:nvSpPr>
          <p:cNvPr id="307203"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6" name="角丸四角形 25"/>
          <p:cNvSpPr/>
          <p:nvPr/>
        </p:nvSpPr>
        <p:spPr>
          <a:xfrm>
            <a:off x="107950" y="2060575"/>
            <a:ext cx="8567738" cy="4176713"/>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374491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クルスカルのアルゴリズム</a:t>
            </a:r>
            <a:endParaRPr lang="en-US" altLang="ja-JP" sz="2400" dirty="0">
              <a:solidFill>
                <a:schemeClr val="tx1"/>
              </a:solidFill>
            </a:endParaRPr>
          </a:p>
        </p:txBody>
      </p:sp>
      <p:grpSp>
        <p:nvGrpSpPr>
          <p:cNvPr id="307206" name="グループ化 68"/>
          <p:cNvGrpSpPr>
            <a:grpSpLocks/>
          </p:cNvGrpSpPr>
          <p:nvPr/>
        </p:nvGrpSpPr>
        <p:grpSpPr bwMode="auto">
          <a:xfrm>
            <a:off x="2411413" y="2565400"/>
            <a:ext cx="3898900" cy="2519363"/>
            <a:chOff x="3396848" y="3429000"/>
            <a:chExt cx="2710344" cy="1752353"/>
          </a:xfrm>
        </p:grpSpPr>
        <p:cxnSp>
          <p:nvCxnSpPr>
            <p:cNvPr id="31" name="直線コネクタ 30"/>
            <p:cNvCxnSpPr/>
            <p:nvPr/>
          </p:nvCxnSpPr>
          <p:spPr>
            <a:xfrm rot="16200000" flipH="1">
              <a:off x="4771113" y="4670668"/>
              <a:ext cx="767413" cy="13243"/>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a:stCxn id="30" idx="3"/>
            </p:cNvCxnSpPr>
            <p:nvPr/>
          </p:nvCxnSpPr>
          <p:spPr>
            <a:xfrm rot="5400000">
              <a:off x="4291056" y="4298775"/>
              <a:ext cx="792810" cy="780217"/>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a:stCxn id="28" idx="2"/>
            </p:cNvCxnSpPr>
            <p:nvPr/>
          </p:nvCxnSpPr>
          <p:spPr>
            <a:xfrm rot="10800000" flipV="1">
              <a:off x="4329356" y="5097434"/>
              <a:ext cx="747111" cy="1104"/>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rot="10800000" flipV="1">
              <a:off x="5240897" y="5097434"/>
              <a:ext cx="746007" cy="1104"/>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a:endCxn id="23" idx="1"/>
            </p:cNvCxnSpPr>
            <p:nvPr/>
          </p:nvCxnSpPr>
          <p:spPr>
            <a:xfrm>
              <a:off x="5164752" y="4254936"/>
              <a:ext cx="800081" cy="782872"/>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rot="10800000" flipV="1">
              <a:off x="4355842" y="4233956"/>
              <a:ext cx="746007" cy="1104"/>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a:stCxn id="20" idx="3"/>
            </p:cNvCxnSpPr>
            <p:nvPr/>
          </p:nvCxnSpPr>
          <p:spPr>
            <a:xfrm rot="5400000">
              <a:off x="4161983" y="3728882"/>
              <a:ext cx="639327" cy="326654"/>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a:stCxn id="20" idx="5"/>
            </p:cNvCxnSpPr>
            <p:nvPr/>
          </p:nvCxnSpPr>
          <p:spPr>
            <a:xfrm rot="16200000" flipH="1">
              <a:off x="4634305" y="3701295"/>
              <a:ext cx="648161" cy="390660"/>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rot="16200000" flipH="1">
              <a:off x="3919164" y="4668460"/>
              <a:ext cx="768518" cy="14347"/>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rot="10800000" flipV="1">
              <a:off x="3538104" y="5084184"/>
              <a:ext cx="746007" cy="1104"/>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a:endCxn id="22" idx="7"/>
            </p:cNvCxnSpPr>
            <p:nvPr/>
          </p:nvCxnSpPr>
          <p:spPr>
            <a:xfrm rot="5400000">
              <a:off x="3503108" y="4256805"/>
              <a:ext cx="817102" cy="744904"/>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sp>
          <p:nvSpPr>
            <p:cNvPr id="20" name="円/楕円 19"/>
            <p:cNvSpPr/>
            <p:nvPr/>
          </p:nvSpPr>
          <p:spPr bwMode="auto">
            <a:xfrm>
              <a:off x="4620696" y="3429000"/>
              <a:ext cx="167741"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2" name="円/楕円 21"/>
            <p:cNvSpPr/>
            <p:nvPr/>
          </p:nvSpPr>
          <p:spPr bwMode="auto">
            <a:xfrm>
              <a:off x="3396848" y="5013516"/>
              <a:ext cx="166637"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3" name="円/楕円 22"/>
            <p:cNvSpPr/>
            <p:nvPr/>
          </p:nvSpPr>
          <p:spPr bwMode="auto">
            <a:xfrm>
              <a:off x="5940554" y="5013516"/>
              <a:ext cx="166638"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4" name="円/楕円 23"/>
            <p:cNvSpPr/>
            <p:nvPr/>
          </p:nvSpPr>
          <p:spPr bwMode="auto">
            <a:xfrm>
              <a:off x="4212379" y="5013516"/>
              <a:ext cx="166638"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8" name="円/楕円 27"/>
            <p:cNvSpPr/>
            <p:nvPr/>
          </p:nvSpPr>
          <p:spPr bwMode="auto">
            <a:xfrm>
              <a:off x="5076467" y="5013516"/>
              <a:ext cx="166637"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9" name="円/楕円 28"/>
            <p:cNvSpPr/>
            <p:nvPr/>
          </p:nvSpPr>
          <p:spPr bwMode="auto">
            <a:xfrm>
              <a:off x="4212379" y="4148933"/>
              <a:ext cx="166638"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5053292" y="4148933"/>
              <a:ext cx="166638"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07207" name="テキスト ボックス 8"/>
          <p:cNvSpPr txBox="1">
            <a:spLocks noChangeArrowheads="1"/>
          </p:cNvSpPr>
          <p:nvPr/>
        </p:nvSpPr>
        <p:spPr bwMode="auto">
          <a:xfrm>
            <a:off x="2847975" y="3933825"/>
            <a:ext cx="355600" cy="460375"/>
          </a:xfrm>
          <a:prstGeom prst="rect">
            <a:avLst/>
          </a:prstGeom>
          <a:noFill/>
          <a:ln w="9525">
            <a:noFill/>
            <a:miter lim="800000"/>
            <a:headEnd/>
            <a:tailEnd/>
          </a:ln>
        </p:spPr>
        <p:txBody>
          <a:bodyPr wrap="none">
            <a:spAutoFit/>
          </a:bodyPr>
          <a:lstStyle/>
          <a:p>
            <a:r>
              <a:rPr lang="en-US" altLang="ja-JP" sz="2400"/>
              <a:t>7</a:t>
            </a:r>
          </a:p>
        </p:txBody>
      </p:sp>
      <p:sp>
        <p:nvSpPr>
          <p:cNvPr id="307208" name="テキスト ボックス 9"/>
          <p:cNvSpPr txBox="1">
            <a:spLocks noChangeArrowheads="1"/>
          </p:cNvSpPr>
          <p:nvPr/>
        </p:nvSpPr>
        <p:spPr bwMode="auto">
          <a:xfrm>
            <a:off x="3000375" y="4911725"/>
            <a:ext cx="355600" cy="461963"/>
          </a:xfrm>
          <a:prstGeom prst="rect">
            <a:avLst/>
          </a:prstGeom>
          <a:noFill/>
          <a:ln w="9525">
            <a:noFill/>
            <a:miter lim="800000"/>
            <a:headEnd/>
            <a:tailEnd/>
          </a:ln>
        </p:spPr>
        <p:txBody>
          <a:bodyPr wrap="none">
            <a:spAutoFit/>
          </a:bodyPr>
          <a:lstStyle/>
          <a:p>
            <a:r>
              <a:rPr lang="en-US" altLang="ja-JP" sz="2400"/>
              <a:t>5</a:t>
            </a:r>
          </a:p>
        </p:txBody>
      </p:sp>
      <p:sp>
        <p:nvSpPr>
          <p:cNvPr id="307209" name="テキスト ボックス 10"/>
          <p:cNvSpPr txBox="1">
            <a:spLocks noChangeArrowheads="1"/>
          </p:cNvSpPr>
          <p:nvPr/>
        </p:nvSpPr>
        <p:spPr bwMode="auto">
          <a:xfrm>
            <a:off x="3424238" y="4191000"/>
            <a:ext cx="355600" cy="461963"/>
          </a:xfrm>
          <a:prstGeom prst="rect">
            <a:avLst/>
          </a:prstGeom>
          <a:noFill/>
          <a:ln w="9525">
            <a:noFill/>
            <a:miter lim="800000"/>
            <a:headEnd/>
            <a:tailEnd/>
          </a:ln>
        </p:spPr>
        <p:txBody>
          <a:bodyPr wrap="none">
            <a:spAutoFit/>
          </a:bodyPr>
          <a:lstStyle/>
          <a:p>
            <a:r>
              <a:rPr lang="en-US" altLang="ja-JP" sz="2400"/>
              <a:t>9</a:t>
            </a:r>
          </a:p>
        </p:txBody>
      </p:sp>
      <p:sp>
        <p:nvSpPr>
          <p:cNvPr id="307210" name="テキスト ボックス 11"/>
          <p:cNvSpPr txBox="1">
            <a:spLocks noChangeArrowheads="1"/>
          </p:cNvSpPr>
          <p:nvPr/>
        </p:nvSpPr>
        <p:spPr bwMode="auto">
          <a:xfrm>
            <a:off x="4092575" y="3357563"/>
            <a:ext cx="357188" cy="460375"/>
          </a:xfrm>
          <a:prstGeom prst="rect">
            <a:avLst/>
          </a:prstGeom>
          <a:noFill/>
          <a:ln w="9525">
            <a:noFill/>
            <a:miter lim="800000"/>
            <a:headEnd/>
            <a:tailEnd/>
          </a:ln>
        </p:spPr>
        <p:txBody>
          <a:bodyPr wrap="none">
            <a:spAutoFit/>
          </a:bodyPr>
          <a:lstStyle/>
          <a:p>
            <a:r>
              <a:rPr lang="en-US" altLang="ja-JP" sz="2400"/>
              <a:t>7</a:t>
            </a:r>
          </a:p>
        </p:txBody>
      </p:sp>
      <p:sp>
        <p:nvSpPr>
          <p:cNvPr id="307211" name="テキスト ボックス 12"/>
          <p:cNvSpPr txBox="1">
            <a:spLocks noChangeArrowheads="1"/>
          </p:cNvSpPr>
          <p:nvPr/>
        </p:nvSpPr>
        <p:spPr bwMode="auto">
          <a:xfrm>
            <a:off x="3924300" y="3933825"/>
            <a:ext cx="527050" cy="460375"/>
          </a:xfrm>
          <a:prstGeom prst="rect">
            <a:avLst/>
          </a:prstGeom>
          <a:noFill/>
          <a:ln w="9525">
            <a:noFill/>
            <a:miter lim="800000"/>
            <a:headEnd/>
            <a:tailEnd/>
          </a:ln>
        </p:spPr>
        <p:txBody>
          <a:bodyPr wrap="none">
            <a:spAutoFit/>
          </a:bodyPr>
          <a:lstStyle/>
          <a:p>
            <a:r>
              <a:rPr lang="en-US" altLang="ja-JP" sz="2400"/>
              <a:t>15</a:t>
            </a:r>
          </a:p>
        </p:txBody>
      </p:sp>
      <p:sp>
        <p:nvSpPr>
          <p:cNvPr id="307212" name="テキスト ボックス 13"/>
          <p:cNvSpPr txBox="1">
            <a:spLocks noChangeArrowheads="1"/>
          </p:cNvSpPr>
          <p:nvPr/>
        </p:nvSpPr>
        <p:spPr bwMode="auto">
          <a:xfrm>
            <a:off x="4143375" y="4911725"/>
            <a:ext cx="357188" cy="461963"/>
          </a:xfrm>
          <a:prstGeom prst="rect">
            <a:avLst/>
          </a:prstGeom>
          <a:noFill/>
          <a:ln w="9525">
            <a:noFill/>
            <a:miter lim="800000"/>
            <a:headEnd/>
            <a:tailEnd/>
          </a:ln>
        </p:spPr>
        <p:txBody>
          <a:bodyPr wrap="none">
            <a:spAutoFit/>
          </a:bodyPr>
          <a:lstStyle/>
          <a:p>
            <a:r>
              <a:rPr lang="en-US" altLang="ja-JP" sz="2400"/>
              <a:t>6</a:t>
            </a:r>
          </a:p>
        </p:txBody>
      </p:sp>
      <p:sp>
        <p:nvSpPr>
          <p:cNvPr id="307213" name="テキスト ボックス 14"/>
          <p:cNvSpPr txBox="1">
            <a:spLocks noChangeArrowheads="1"/>
          </p:cNvSpPr>
          <p:nvPr/>
        </p:nvSpPr>
        <p:spPr bwMode="auto">
          <a:xfrm>
            <a:off x="4910138" y="4187825"/>
            <a:ext cx="357187" cy="460375"/>
          </a:xfrm>
          <a:prstGeom prst="rect">
            <a:avLst/>
          </a:prstGeom>
          <a:noFill/>
          <a:ln w="9525">
            <a:noFill/>
            <a:miter lim="800000"/>
            <a:headEnd/>
            <a:tailEnd/>
          </a:ln>
        </p:spPr>
        <p:txBody>
          <a:bodyPr wrap="none">
            <a:spAutoFit/>
          </a:bodyPr>
          <a:lstStyle/>
          <a:p>
            <a:r>
              <a:rPr lang="en-US" altLang="ja-JP" sz="2400"/>
              <a:t>8</a:t>
            </a:r>
          </a:p>
        </p:txBody>
      </p:sp>
      <p:sp>
        <p:nvSpPr>
          <p:cNvPr id="307214" name="テキスト ボックス 15"/>
          <p:cNvSpPr txBox="1">
            <a:spLocks noChangeArrowheads="1"/>
          </p:cNvSpPr>
          <p:nvPr/>
        </p:nvSpPr>
        <p:spPr bwMode="auto">
          <a:xfrm>
            <a:off x="5511800" y="3903663"/>
            <a:ext cx="355600" cy="461962"/>
          </a:xfrm>
          <a:prstGeom prst="rect">
            <a:avLst/>
          </a:prstGeom>
          <a:noFill/>
          <a:ln w="9525">
            <a:noFill/>
            <a:miter lim="800000"/>
            <a:headEnd/>
            <a:tailEnd/>
          </a:ln>
        </p:spPr>
        <p:txBody>
          <a:bodyPr wrap="none">
            <a:spAutoFit/>
          </a:bodyPr>
          <a:lstStyle/>
          <a:p>
            <a:r>
              <a:rPr lang="en-US" altLang="ja-JP" sz="2400"/>
              <a:t>9</a:t>
            </a:r>
          </a:p>
        </p:txBody>
      </p:sp>
      <p:sp>
        <p:nvSpPr>
          <p:cNvPr id="307215" name="テキスト ボックス 16"/>
          <p:cNvSpPr txBox="1">
            <a:spLocks noChangeArrowheads="1"/>
          </p:cNvSpPr>
          <p:nvPr/>
        </p:nvSpPr>
        <p:spPr bwMode="auto">
          <a:xfrm>
            <a:off x="5292725" y="4911725"/>
            <a:ext cx="504825" cy="461963"/>
          </a:xfrm>
          <a:prstGeom prst="rect">
            <a:avLst/>
          </a:prstGeom>
          <a:noFill/>
          <a:ln w="9525">
            <a:noFill/>
            <a:miter lim="800000"/>
            <a:headEnd/>
            <a:tailEnd/>
          </a:ln>
        </p:spPr>
        <p:txBody>
          <a:bodyPr wrap="none">
            <a:spAutoFit/>
          </a:bodyPr>
          <a:lstStyle/>
          <a:p>
            <a:r>
              <a:rPr lang="en-US" altLang="ja-JP" sz="2400"/>
              <a:t>11</a:t>
            </a:r>
          </a:p>
        </p:txBody>
      </p:sp>
      <p:sp>
        <p:nvSpPr>
          <p:cNvPr id="307216" name="テキスト ボックス 17"/>
          <p:cNvSpPr txBox="1">
            <a:spLocks noChangeArrowheads="1"/>
          </p:cNvSpPr>
          <p:nvPr/>
        </p:nvSpPr>
        <p:spPr bwMode="auto">
          <a:xfrm>
            <a:off x="3711575" y="2895600"/>
            <a:ext cx="355600" cy="461963"/>
          </a:xfrm>
          <a:prstGeom prst="rect">
            <a:avLst/>
          </a:prstGeom>
          <a:noFill/>
          <a:ln w="9525">
            <a:noFill/>
            <a:miter lim="800000"/>
            <a:headEnd/>
            <a:tailEnd/>
          </a:ln>
        </p:spPr>
        <p:txBody>
          <a:bodyPr wrap="none">
            <a:spAutoFit/>
          </a:bodyPr>
          <a:lstStyle/>
          <a:p>
            <a:r>
              <a:rPr lang="en-US" altLang="ja-JP" sz="2400"/>
              <a:t>8</a:t>
            </a:r>
          </a:p>
        </p:txBody>
      </p:sp>
      <p:sp>
        <p:nvSpPr>
          <p:cNvPr id="307217" name="テキスト ボックス 18"/>
          <p:cNvSpPr txBox="1">
            <a:spLocks noChangeArrowheads="1"/>
          </p:cNvSpPr>
          <p:nvPr/>
        </p:nvSpPr>
        <p:spPr bwMode="auto">
          <a:xfrm>
            <a:off x="4572000" y="2852738"/>
            <a:ext cx="355600" cy="461962"/>
          </a:xfrm>
          <a:prstGeom prst="rect">
            <a:avLst/>
          </a:prstGeom>
          <a:noFill/>
          <a:ln w="9525">
            <a:noFill/>
            <a:miter lim="800000"/>
            <a:headEnd/>
            <a:tailEnd/>
          </a:ln>
        </p:spPr>
        <p:txBody>
          <a:bodyPr wrap="none">
            <a:spAutoFit/>
          </a:bodyPr>
          <a:lstStyle/>
          <a:p>
            <a:r>
              <a:rPr lang="en-US" altLang="ja-JP" sz="2400"/>
              <a:t>5</a:t>
            </a:r>
          </a:p>
        </p:txBody>
      </p:sp>
      <p:sp>
        <p:nvSpPr>
          <p:cNvPr id="41"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2 (</a:t>
            </a:r>
            <a:r>
              <a:rPr lang="en-US" altLang="ja-JP" sz="2400" dirty="0" err="1">
                <a:latin typeface="Calibri" pitchFamily="34" charset="0"/>
                <a:ea typeface="ＭＳ Ｐゴシック" charset="-128"/>
              </a:rPr>
              <a:t>i</a:t>
            </a:r>
            <a:r>
              <a:rPr lang="en-US" altLang="ja-JP" sz="2400" dirty="0">
                <a:latin typeface="Calibri" pitchFamily="34" charset="0"/>
                <a:ea typeface="ＭＳ Ｐゴシック" charset="-128"/>
              </a:rPr>
              <a:t>)</a:t>
            </a: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E={e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E(G): e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E(T), </a:t>
            </a:r>
            <a:r>
              <a:rPr lang="en-US" altLang="ja-JP" sz="2400" dirty="0" err="1">
                <a:latin typeface="Calibri" pitchFamily="34" charset="0"/>
                <a:ea typeface="ＭＳ Ｐゴシック" charset="-128"/>
              </a:rPr>
              <a:t>T+e</a:t>
            </a:r>
            <a:r>
              <a:rPr lang="ja-JP" altLang="en-US" sz="2400" dirty="0" err="1">
                <a:latin typeface="Calibri" pitchFamily="34" charset="0"/>
                <a:ea typeface="ＭＳ Ｐゴシック" charset="-128"/>
              </a:rPr>
              <a:t>に閉</a:t>
            </a:r>
            <a:r>
              <a:rPr lang="ja-JP" altLang="en-US" sz="2400" dirty="0">
                <a:latin typeface="Calibri" pitchFamily="34" charset="0"/>
                <a:ea typeface="ＭＳ Ｐゴシック" charset="-128"/>
              </a:rPr>
              <a:t>路がない</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 ∅ ならば，</a:t>
            </a:r>
            <a:endParaRPr lang="en-US" altLang="ja-JP" sz="2400" dirty="0">
              <a:latin typeface="Calibri" pitchFamily="34" charset="0"/>
              <a:ea typeface="ＭＳ Ｐゴシック" charset="-128"/>
            </a:endParaRPr>
          </a:p>
          <a:p>
            <a:pPr>
              <a:spcBef>
                <a:spcPct val="20000"/>
              </a:spcBef>
              <a:buClr>
                <a:srgbClr val="0BD0D9"/>
              </a:buClr>
              <a:buSzPct val="95000"/>
              <a:defRPr/>
            </a:pPr>
            <a:r>
              <a:rPr lang="en-US" altLang="ja-JP" sz="2400" dirty="0">
                <a:latin typeface="Calibri" pitchFamily="34" charset="0"/>
                <a:ea typeface="ＭＳ Ｐゴシック" charset="-128"/>
              </a:rPr>
              <a:t>                  E</a:t>
            </a:r>
            <a:r>
              <a:rPr lang="ja-JP" altLang="en-US" sz="2400" dirty="0">
                <a:latin typeface="Calibri" pitchFamily="34" charset="0"/>
                <a:ea typeface="ＭＳ Ｐゴシック" charset="-128"/>
              </a:rPr>
              <a:t>の中から重みが最小の辺</a:t>
            </a:r>
            <a:r>
              <a:rPr lang="en-US" altLang="ja-JP" sz="2400" dirty="0">
                <a:latin typeface="Calibri" pitchFamily="34" charset="0"/>
                <a:ea typeface="ＭＳ Ｐゴシック" charset="-128"/>
              </a:rPr>
              <a:t>e</a:t>
            </a:r>
            <a:r>
              <a:rPr lang="ja-JP" altLang="en-US" sz="2400" dirty="0">
                <a:latin typeface="Calibri" pitchFamily="34" charset="0"/>
                <a:ea typeface="ＭＳ Ｐゴシック" charset="-128"/>
              </a:rPr>
              <a:t>を選び，</a:t>
            </a:r>
            <a:r>
              <a:rPr lang="en-US" altLang="ja-JP" sz="2400" dirty="0">
                <a:latin typeface="Calibri" pitchFamily="34" charset="0"/>
                <a:ea typeface="ＭＳ Ｐゴシック" charset="-128"/>
              </a:rPr>
              <a:t>T=</a:t>
            </a:r>
            <a:r>
              <a:rPr lang="en-US" altLang="ja-JP" sz="2400" dirty="0" err="1">
                <a:latin typeface="Calibri" pitchFamily="34" charset="0"/>
                <a:ea typeface="ＭＳ Ｐゴシック" charset="-128"/>
              </a:rPr>
              <a:t>T+e</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とする．</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Tree>
  </p:cSld>
  <p:clrMapOvr>
    <a:masterClrMapping/>
  </p:clrMapOvr>
  <p:transition advTm="14149"/>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タイトル 1"/>
          <p:cNvSpPr>
            <a:spLocks noGrp="1"/>
          </p:cNvSpPr>
          <p:nvPr>
            <p:ph type="title"/>
          </p:nvPr>
        </p:nvSpPr>
        <p:spPr/>
        <p:txBody>
          <a:bodyPr/>
          <a:lstStyle/>
          <a:p>
            <a:pPr eaLnBrk="1" hangingPunct="1"/>
            <a:r>
              <a:rPr lang="en-US" altLang="ja-JP"/>
              <a:t>1.3</a:t>
            </a:r>
            <a:r>
              <a:rPr lang="ja-JP" altLang="en-US"/>
              <a:t>　最小全域木</a:t>
            </a:r>
          </a:p>
        </p:txBody>
      </p:sp>
      <p:sp>
        <p:nvSpPr>
          <p:cNvPr id="308227"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6" name="角丸四角形 25"/>
          <p:cNvSpPr/>
          <p:nvPr/>
        </p:nvSpPr>
        <p:spPr>
          <a:xfrm>
            <a:off x="107950" y="2060575"/>
            <a:ext cx="8567738" cy="4176713"/>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374491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クルスカルのアルゴリズム</a:t>
            </a:r>
            <a:endParaRPr lang="en-US" altLang="ja-JP" sz="2400" dirty="0">
              <a:solidFill>
                <a:schemeClr val="tx1"/>
              </a:solidFill>
            </a:endParaRPr>
          </a:p>
        </p:txBody>
      </p:sp>
      <p:grpSp>
        <p:nvGrpSpPr>
          <p:cNvPr id="308230" name="グループ化 68"/>
          <p:cNvGrpSpPr>
            <a:grpSpLocks/>
          </p:cNvGrpSpPr>
          <p:nvPr/>
        </p:nvGrpSpPr>
        <p:grpSpPr bwMode="auto">
          <a:xfrm>
            <a:off x="2411413" y="2565400"/>
            <a:ext cx="3898900" cy="2519363"/>
            <a:chOff x="3396848" y="3429000"/>
            <a:chExt cx="2710344" cy="1752353"/>
          </a:xfrm>
        </p:grpSpPr>
        <p:cxnSp>
          <p:nvCxnSpPr>
            <p:cNvPr id="31" name="直線コネクタ 30"/>
            <p:cNvCxnSpPr/>
            <p:nvPr/>
          </p:nvCxnSpPr>
          <p:spPr>
            <a:xfrm rot="16200000" flipH="1">
              <a:off x="4771113" y="4670668"/>
              <a:ext cx="767413" cy="13243"/>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a:stCxn id="30" idx="3"/>
            </p:cNvCxnSpPr>
            <p:nvPr/>
          </p:nvCxnSpPr>
          <p:spPr>
            <a:xfrm rot="5400000">
              <a:off x="4291056" y="4298775"/>
              <a:ext cx="792810" cy="780217"/>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a:stCxn id="28" idx="2"/>
            </p:cNvCxnSpPr>
            <p:nvPr/>
          </p:nvCxnSpPr>
          <p:spPr>
            <a:xfrm rot="10800000" flipV="1">
              <a:off x="4329356" y="5097434"/>
              <a:ext cx="747111" cy="1104"/>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rot="10800000" flipV="1">
              <a:off x="5240897" y="5097434"/>
              <a:ext cx="746007" cy="1104"/>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a:endCxn id="23" idx="1"/>
            </p:cNvCxnSpPr>
            <p:nvPr/>
          </p:nvCxnSpPr>
          <p:spPr>
            <a:xfrm>
              <a:off x="5164752" y="4254936"/>
              <a:ext cx="800081" cy="782872"/>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rot="10800000" flipV="1">
              <a:off x="4355842" y="4233956"/>
              <a:ext cx="746007" cy="1104"/>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a:stCxn id="20" idx="3"/>
            </p:cNvCxnSpPr>
            <p:nvPr/>
          </p:nvCxnSpPr>
          <p:spPr>
            <a:xfrm rot="5400000">
              <a:off x="4161983" y="3728882"/>
              <a:ext cx="639327" cy="326654"/>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a:stCxn id="20" idx="5"/>
            </p:cNvCxnSpPr>
            <p:nvPr/>
          </p:nvCxnSpPr>
          <p:spPr>
            <a:xfrm rot="16200000" flipH="1">
              <a:off x="4634305" y="3701295"/>
              <a:ext cx="648161" cy="39066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rot="16200000" flipH="1">
              <a:off x="3919164" y="4668460"/>
              <a:ext cx="768518" cy="14347"/>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rot="10800000" flipV="1">
              <a:off x="3538104" y="5084184"/>
              <a:ext cx="746007" cy="1104"/>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a:endCxn id="22" idx="7"/>
            </p:cNvCxnSpPr>
            <p:nvPr/>
          </p:nvCxnSpPr>
          <p:spPr>
            <a:xfrm rot="5400000">
              <a:off x="3503108" y="4256805"/>
              <a:ext cx="817102" cy="744904"/>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sp>
          <p:nvSpPr>
            <p:cNvPr id="20" name="円/楕円 19"/>
            <p:cNvSpPr/>
            <p:nvPr/>
          </p:nvSpPr>
          <p:spPr bwMode="auto">
            <a:xfrm>
              <a:off x="4620696" y="3429000"/>
              <a:ext cx="167741"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2" name="円/楕円 21"/>
            <p:cNvSpPr/>
            <p:nvPr/>
          </p:nvSpPr>
          <p:spPr bwMode="auto">
            <a:xfrm>
              <a:off x="3396848" y="5013516"/>
              <a:ext cx="166637"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3" name="円/楕円 22"/>
            <p:cNvSpPr/>
            <p:nvPr/>
          </p:nvSpPr>
          <p:spPr bwMode="auto">
            <a:xfrm>
              <a:off x="5940554" y="5013516"/>
              <a:ext cx="166638"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4" name="円/楕円 23"/>
            <p:cNvSpPr/>
            <p:nvPr/>
          </p:nvSpPr>
          <p:spPr bwMode="auto">
            <a:xfrm>
              <a:off x="4212379" y="5013516"/>
              <a:ext cx="166638"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8" name="円/楕円 27"/>
            <p:cNvSpPr/>
            <p:nvPr/>
          </p:nvSpPr>
          <p:spPr bwMode="auto">
            <a:xfrm>
              <a:off x="5076467" y="5013516"/>
              <a:ext cx="166637"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9" name="円/楕円 28"/>
            <p:cNvSpPr/>
            <p:nvPr/>
          </p:nvSpPr>
          <p:spPr bwMode="auto">
            <a:xfrm>
              <a:off x="4212379" y="4148933"/>
              <a:ext cx="166638"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5053292" y="4148933"/>
              <a:ext cx="166638"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08231" name="テキスト ボックス 8"/>
          <p:cNvSpPr txBox="1">
            <a:spLocks noChangeArrowheads="1"/>
          </p:cNvSpPr>
          <p:nvPr/>
        </p:nvSpPr>
        <p:spPr bwMode="auto">
          <a:xfrm>
            <a:off x="2847975" y="3933825"/>
            <a:ext cx="355600" cy="460375"/>
          </a:xfrm>
          <a:prstGeom prst="rect">
            <a:avLst/>
          </a:prstGeom>
          <a:noFill/>
          <a:ln w="9525">
            <a:noFill/>
            <a:miter lim="800000"/>
            <a:headEnd/>
            <a:tailEnd/>
          </a:ln>
        </p:spPr>
        <p:txBody>
          <a:bodyPr wrap="none">
            <a:spAutoFit/>
          </a:bodyPr>
          <a:lstStyle/>
          <a:p>
            <a:r>
              <a:rPr lang="en-US" altLang="ja-JP" sz="2400"/>
              <a:t>7</a:t>
            </a:r>
          </a:p>
        </p:txBody>
      </p:sp>
      <p:sp>
        <p:nvSpPr>
          <p:cNvPr id="308232" name="テキスト ボックス 9"/>
          <p:cNvSpPr txBox="1">
            <a:spLocks noChangeArrowheads="1"/>
          </p:cNvSpPr>
          <p:nvPr/>
        </p:nvSpPr>
        <p:spPr bwMode="auto">
          <a:xfrm>
            <a:off x="3000375" y="4911725"/>
            <a:ext cx="355600" cy="461963"/>
          </a:xfrm>
          <a:prstGeom prst="rect">
            <a:avLst/>
          </a:prstGeom>
          <a:noFill/>
          <a:ln w="9525">
            <a:noFill/>
            <a:miter lim="800000"/>
            <a:headEnd/>
            <a:tailEnd/>
          </a:ln>
        </p:spPr>
        <p:txBody>
          <a:bodyPr wrap="none">
            <a:spAutoFit/>
          </a:bodyPr>
          <a:lstStyle/>
          <a:p>
            <a:r>
              <a:rPr lang="en-US" altLang="ja-JP" sz="2400"/>
              <a:t>5</a:t>
            </a:r>
          </a:p>
        </p:txBody>
      </p:sp>
      <p:sp>
        <p:nvSpPr>
          <p:cNvPr id="308233" name="テキスト ボックス 10"/>
          <p:cNvSpPr txBox="1">
            <a:spLocks noChangeArrowheads="1"/>
          </p:cNvSpPr>
          <p:nvPr/>
        </p:nvSpPr>
        <p:spPr bwMode="auto">
          <a:xfrm>
            <a:off x="3424238" y="4191000"/>
            <a:ext cx="355600" cy="461963"/>
          </a:xfrm>
          <a:prstGeom prst="rect">
            <a:avLst/>
          </a:prstGeom>
          <a:noFill/>
          <a:ln w="9525">
            <a:noFill/>
            <a:miter lim="800000"/>
            <a:headEnd/>
            <a:tailEnd/>
          </a:ln>
        </p:spPr>
        <p:txBody>
          <a:bodyPr wrap="none">
            <a:spAutoFit/>
          </a:bodyPr>
          <a:lstStyle/>
          <a:p>
            <a:r>
              <a:rPr lang="en-US" altLang="ja-JP" sz="2400"/>
              <a:t>9</a:t>
            </a:r>
          </a:p>
        </p:txBody>
      </p:sp>
      <p:sp>
        <p:nvSpPr>
          <p:cNvPr id="308234" name="テキスト ボックス 11"/>
          <p:cNvSpPr txBox="1">
            <a:spLocks noChangeArrowheads="1"/>
          </p:cNvSpPr>
          <p:nvPr/>
        </p:nvSpPr>
        <p:spPr bwMode="auto">
          <a:xfrm>
            <a:off x="4092575" y="3357563"/>
            <a:ext cx="357188" cy="460375"/>
          </a:xfrm>
          <a:prstGeom prst="rect">
            <a:avLst/>
          </a:prstGeom>
          <a:noFill/>
          <a:ln w="9525">
            <a:noFill/>
            <a:miter lim="800000"/>
            <a:headEnd/>
            <a:tailEnd/>
          </a:ln>
        </p:spPr>
        <p:txBody>
          <a:bodyPr wrap="none">
            <a:spAutoFit/>
          </a:bodyPr>
          <a:lstStyle/>
          <a:p>
            <a:r>
              <a:rPr lang="en-US" altLang="ja-JP" sz="2400"/>
              <a:t>7</a:t>
            </a:r>
          </a:p>
        </p:txBody>
      </p:sp>
      <p:sp>
        <p:nvSpPr>
          <p:cNvPr id="308235" name="テキスト ボックス 12"/>
          <p:cNvSpPr txBox="1">
            <a:spLocks noChangeArrowheads="1"/>
          </p:cNvSpPr>
          <p:nvPr/>
        </p:nvSpPr>
        <p:spPr bwMode="auto">
          <a:xfrm>
            <a:off x="3924300" y="3933825"/>
            <a:ext cx="527050" cy="460375"/>
          </a:xfrm>
          <a:prstGeom prst="rect">
            <a:avLst/>
          </a:prstGeom>
          <a:noFill/>
          <a:ln w="9525">
            <a:noFill/>
            <a:miter lim="800000"/>
            <a:headEnd/>
            <a:tailEnd/>
          </a:ln>
        </p:spPr>
        <p:txBody>
          <a:bodyPr wrap="none">
            <a:spAutoFit/>
          </a:bodyPr>
          <a:lstStyle/>
          <a:p>
            <a:r>
              <a:rPr lang="en-US" altLang="ja-JP" sz="2400"/>
              <a:t>15</a:t>
            </a:r>
          </a:p>
        </p:txBody>
      </p:sp>
      <p:sp>
        <p:nvSpPr>
          <p:cNvPr id="308236" name="テキスト ボックス 13"/>
          <p:cNvSpPr txBox="1">
            <a:spLocks noChangeArrowheads="1"/>
          </p:cNvSpPr>
          <p:nvPr/>
        </p:nvSpPr>
        <p:spPr bwMode="auto">
          <a:xfrm>
            <a:off x="4143375" y="4911725"/>
            <a:ext cx="357188" cy="461963"/>
          </a:xfrm>
          <a:prstGeom prst="rect">
            <a:avLst/>
          </a:prstGeom>
          <a:noFill/>
          <a:ln w="9525">
            <a:noFill/>
            <a:miter lim="800000"/>
            <a:headEnd/>
            <a:tailEnd/>
          </a:ln>
        </p:spPr>
        <p:txBody>
          <a:bodyPr wrap="none">
            <a:spAutoFit/>
          </a:bodyPr>
          <a:lstStyle/>
          <a:p>
            <a:r>
              <a:rPr lang="en-US" altLang="ja-JP" sz="2400"/>
              <a:t>6</a:t>
            </a:r>
          </a:p>
        </p:txBody>
      </p:sp>
      <p:sp>
        <p:nvSpPr>
          <p:cNvPr id="308237" name="テキスト ボックス 14"/>
          <p:cNvSpPr txBox="1">
            <a:spLocks noChangeArrowheads="1"/>
          </p:cNvSpPr>
          <p:nvPr/>
        </p:nvSpPr>
        <p:spPr bwMode="auto">
          <a:xfrm>
            <a:off x="4910138" y="4187825"/>
            <a:ext cx="357187" cy="460375"/>
          </a:xfrm>
          <a:prstGeom prst="rect">
            <a:avLst/>
          </a:prstGeom>
          <a:noFill/>
          <a:ln w="9525">
            <a:noFill/>
            <a:miter lim="800000"/>
            <a:headEnd/>
            <a:tailEnd/>
          </a:ln>
        </p:spPr>
        <p:txBody>
          <a:bodyPr wrap="none">
            <a:spAutoFit/>
          </a:bodyPr>
          <a:lstStyle/>
          <a:p>
            <a:r>
              <a:rPr lang="en-US" altLang="ja-JP" sz="2400"/>
              <a:t>8</a:t>
            </a:r>
          </a:p>
        </p:txBody>
      </p:sp>
      <p:sp>
        <p:nvSpPr>
          <p:cNvPr id="308238" name="テキスト ボックス 15"/>
          <p:cNvSpPr txBox="1">
            <a:spLocks noChangeArrowheads="1"/>
          </p:cNvSpPr>
          <p:nvPr/>
        </p:nvSpPr>
        <p:spPr bwMode="auto">
          <a:xfrm>
            <a:off x="5511800" y="3903663"/>
            <a:ext cx="355600" cy="461962"/>
          </a:xfrm>
          <a:prstGeom prst="rect">
            <a:avLst/>
          </a:prstGeom>
          <a:noFill/>
          <a:ln w="9525">
            <a:noFill/>
            <a:miter lim="800000"/>
            <a:headEnd/>
            <a:tailEnd/>
          </a:ln>
        </p:spPr>
        <p:txBody>
          <a:bodyPr wrap="none">
            <a:spAutoFit/>
          </a:bodyPr>
          <a:lstStyle/>
          <a:p>
            <a:r>
              <a:rPr lang="en-US" altLang="ja-JP" sz="2400"/>
              <a:t>9</a:t>
            </a:r>
          </a:p>
        </p:txBody>
      </p:sp>
      <p:sp>
        <p:nvSpPr>
          <p:cNvPr id="308239" name="テキスト ボックス 16"/>
          <p:cNvSpPr txBox="1">
            <a:spLocks noChangeArrowheads="1"/>
          </p:cNvSpPr>
          <p:nvPr/>
        </p:nvSpPr>
        <p:spPr bwMode="auto">
          <a:xfrm>
            <a:off x="5292725" y="4911725"/>
            <a:ext cx="504825" cy="461963"/>
          </a:xfrm>
          <a:prstGeom prst="rect">
            <a:avLst/>
          </a:prstGeom>
          <a:noFill/>
          <a:ln w="9525">
            <a:noFill/>
            <a:miter lim="800000"/>
            <a:headEnd/>
            <a:tailEnd/>
          </a:ln>
        </p:spPr>
        <p:txBody>
          <a:bodyPr wrap="none">
            <a:spAutoFit/>
          </a:bodyPr>
          <a:lstStyle/>
          <a:p>
            <a:r>
              <a:rPr lang="en-US" altLang="ja-JP" sz="2400"/>
              <a:t>11</a:t>
            </a:r>
          </a:p>
        </p:txBody>
      </p:sp>
      <p:sp>
        <p:nvSpPr>
          <p:cNvPr id="308240" name="テキスト ボックス 17"/>
          <p:cNvSpPr txBox="1">
            <a:spLocks noChangeArrowheads="1"/>
          </p:cNvSpPr>
          <p:nvPr/>
        </p:nvSpPr>
        <p:spPr bwMode="auto">
          <a:xfrm>
            <a:off x="3711575" y="2895600"/>
            <a:ext cx="355600" cy="461963"/>
          </a:xfrm>
          <a:prstGeom prst="rect">
            <a:avLst/>
          </a:prstGeom>
          <a:noFill/>
          <a:ln w="9525">
            <a:noFill/>
            <a:miter lim="800000"/>
            <a:headEnd/>
            <a:tailEnd/>
          </a:ln>
        </p:spPr>
        <p:txBody>
          <a:bodyPr wrap="none">
            <a:spAutoFit/>
          </a:bodyPr>
          <a:lstStyle/>
          <a:p>
            <a:r>
              <a:rPr lang="en-US" altLang="ja-JP" sz="2400"/>
              <a:t>8</a:t>
            </a:r>
          </a:p>
        </p:txBody>
      </p:sp>
      <p:sp>
        <p:nvSpPr>
          <p:cNvPr id="308241" name="テキスト ボックス 18"/>
          <p:cNvSpPr txBox="1">
            <a:spLocks noChangeArrowheads="1"/>
          </p:cNvSpPr>
          <p:nvPr/>
        </p:nvSpPr>
        <p:spPr bwMode="auto">
          <a:xfrm>
            <a:off x="4572000" y="2852738"/>
            <a:ext cx="355600" cy="461962"/>
          </a:xfrm>
          <a:prstGeom prst="rect">
            <a:avLst/>
          </a:prstGeom>
          <a:noFill/>
          <a:ln w="9525">
            <a:noFill/>
            <a:miter lim="800000"/>
            <a:headEnd/>
            <a:tailEnd/>
          </a:ln>
        </p:spPr>
        <p:txBody>
          <a:bodyPr wrap="none">
            <a:spAutoFit/>
          </a:bodyPr>
          <a:lstStyle/>
          <a:p>
            <a:r>
              <a:rPr lang="en-US" altLang="ja-JP" sz="2400"/>
              <a:t>5</a:t>
            </a:r>
          </a:p>
        </p:txBody>
      </p:sp>
      <p:sp>
        <p:nvSpPr>
          <p:cNvPr id="41"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2 (</a:t>
            </a:r>
            <a:r>
              <a:rPr lang="en-US" altLang="ja-JP" sz="2400" dirty="0" err="1">
                <a:latin typeface="Calibri" pitchFamily="34" charset="0"/>
                <a:ea typeface="ＭＳ Ｐゴシック" charset="-128"/>
              </a:rPr>
              <a:t>i</a:t>
            </a:r>
            <a:r>
              <a:rPr lang="en-US" altLang="ja-JP" sz="2400" dirty="0">
                <a:latin typeface="Calibri" pitchFamily="34" charset="0"/>
                <a:ea typeface="ＭＳ Ｐゴシック" charset="-128"/>
              </a:rPr>
              <a:t>)</a:t>
            </a: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E={e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E(G): e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E(T), </a:t>
            </a:r>
            <a:r>
              <a:rPr lang="en-US" altLang="ja-JP" sz="2400" dirty="0" err="1">
                <a:latin typeface="Calibri" pitchFamily="34" charset="0"/>
                <a:ea typeface="ＭＳ Ｐゴシック" charset="-128"/>
              </a:rPr>
              <a:t>T+e</a:t>
            </a:r>
            <a:r>
              <a:rPr lang="ja-JP" altLang="en-US" sz="2400" dirty="0" err="1">
                <a:latin typeface="Calibri" pitchFamily="34" charset="0"/>
                <a:ea typeface="ＭＳ Ｐゴシック" charset="-128"/>
              </a:rPr>
              <a:t>に閉</a:t>
            </a:r>
            <a:r>
              <a:rPr lang="ja-JP" altLang="en-US" sz="2400" dirty="0">
                <a:latin typeface="Calibri" pitchFamily="34" charset="0"/>
                <a:ea typeface="ＭＳ Ｐゴシック" charset="-128"/>
              </a:rPr>
              <a:t>路がない</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 ∅ ならば，</a:t>
            </a:r>
            <a:endParaRPr lang="en-US" altLang="ja-JP" sz="2400" dirty="0">
              <a:latin typeface="Calibri" pitchFamily="34" charset="0"/>
              <a:ea typeface="ＭＳ Ｐゴシック" charset="-128"/>
            </a:endParaRPr>
          </a:p>
          <a:p>
            <a:pPr>
              <a:spcBef>
                <a:spcPct val="20000"/>
              </a:spcBef>
              <a:buClr>
                <a:srgbClr val="0BD0D9"/>
              </a:buClr>
              <a:buSzPct val="95000"/>
              <a:defRPr/>
            </a:pPr>
            <a:r>
              <a:rPr lang="en-US" altLang="ja-JP" sz="2400" dirty="0">
                <a:latin typeface="Calibri" pitchFamily="34" charset="0"/>
                <a:ea typeface="ＭＳ Ｐゴシック" charset="-128"/>
              </a:rPr>
              <a:t>                  E</a:t>
            </a:r>
            <a:r>
              <a:rPr lang="ja-JP" altLang="en-US" sz="2400" dirty="0">
                <a:latin typeface="Calibri" pitchFamily="34" charset="0"/>
                <a:ea typeface="ＭＳ Ｐゴシック" charset="-128"/>
              </a:rPr>
              <a:t>の中から重みが最小の辺</a:t>
            </a:r>
            <a:r>
              <a:rPr lang="en-US" altLang="ja-JP" sz="2400" dirty="0">
                <a:latin typeface="Calibri" pitchFamily="34" charset="0"/>
                <a:ea typeface="ＭＳ Ｐゴシック" charset="-128"/>
              </a:rPr>
              <a:t>e</a:t>
            </a:r>
            <a:r>
              <a:rPr lang="ja-JP" altLang="en-US" sz="2400" dirty="0">
                <a:latin typeface="Calibri" pitchFamily="34" charset="0"/>
                <a:ea typeface="ＭＳ Ｐゴシック" charset="-128"/>
              </a:rPr>
              <a:t>を選び，</a:t>
            </a:r>
            <a:r>
              <a:rPr lang="en-US" altLang="ja-JP" sz="2400" dirty="0">
                <a:latin typeface="Calibri" pitchFamily="34" charset="0"/>
                <a:ea typeface="ＭＳ Ｐゴシック" charset="-128"/>
              </a:rPr>
              <a:t>T=</a:t>
            </a:r>
            <a:r>
              <a:rPr lang="en-US" altLang="ja-JP" sz="2400" dirty="0" err="1">
                <a:latin typeface="Calibri" pitchFamily="34" charset="0"/>
                <a:ea typeface="ＭＳ Ｐゴシック" charset="-128"/>
              </a:rPr>
              <a:t>T+e</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とする．</a:t>
            </a:r>
            <a:endParaRPr lang="en-US" altLang="ja-JP" sz="2400" dirty="0">
              <a:latin typeface="Calibri" pitchFamily="34" charset="0"/>
              <a:ea typeface="ＭＳ Ｐゴシック" charset="-128"/>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Tree>
  </p:cSld>
  <p:clrMapOvr>
    <a:masterClrMapping/>
  </p:clrMapOvr>
  <p:transition advTm="14149"/>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タイトル 1"/>
          <p:cNvSpPr>
            <a:spLocks noGrp="1"/>
          </p:cNvSpPr>
          <p:nvPr>
            <p:ph type="title"/>
          </p:nvPr>
        </p:nvSpPr>
        <p:spPr/>
        <p:txBody>
          <a:bodyPr/>
          <a:lstStyle/>
          <a:p>
            <a:pPr eaLnBrk="1" hangingPunct="1"/>
            <a:r>
              <a:rPr lang="en-US" altLang="ja-JP"/>
              <a:t>1.3</a:t>
            </a:r>
            <a:r>
              <a:rPr lang="ja-JP" altLang="en-US"/>
              <a:t>　最小全域木</a:t>
            </a:r>
          </a:p>
        </p:txBody>
      </p:sp>
      <p:sp>
        <p:nvSpPr>
          <p:cNvPr id="309251"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6" name="角丸四角形 25"/>
          <p:cNvSpPr/>
          <p:nvPr/>
        </p:nvSpPr>
        <p:spPr>
          <a:xfrm>
            <a:off x="107950" y="2060575"/>
            <a:ext cx="8567738" cy="4176713"/>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374491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クルスカルのアルゴリズム</a:t>
            </a:r>
            <a:endParaRPr lang="en-US" altLang="ja-JP" sz="2400" dirty="0">
              <a:solidFill>
                <a:schemeClr val="tx1"/>
              </a:solidFill>
            </a:endParaRPr>
          </a:p>
        </p:txBody>
      </p:sp>
      <p:grpSp>
        <p:nvGrpSpPr>
          <p:cNvPr id="309254" name="グループ化 68"/>
          <p:cNvGrpSpPr>
            <a:grpSpLocks/>
          </p:cNvGrpSpPr>
          <p:nvPr/>
        </p:nvGrpSpPr>
        <p:grpSpPr bwMode="auto">
          <a:xfrm>
            <a:off x="2411413" y="2565400"/>
            <a:ext cx="3898900" cy="2519363"/>
            <a:chOff x="3396848" y="3429000"/>
            <a:chExt cx="2710344" cy="1752353"/>
          </a:xfrm>
        </p:grpSpPr>
        <p:cxnSp>
          <p:nvCxnSpPr>
            <p:cNvPr id="31" name="直線コネクタ 30"/>
            <p:cNvCxnSpPr/>
            <p:nvPr/>
          </p:nvCxnSpPr>
          <p:spPr>
            <a:xfrm rot="16200000" flipH="1">
              <a:off x="4771113" y="4670668"/>
              <a:ext cx="767413" cy="13243"/>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a:stCxn id="30" idx="3"/>
            </p:cNvCxnSpPr>
            <p:nvPr/>
          </p:nvCxnSpPr>
          <p:spPr>
            <a:xfrm rot="5400000">
              <a:off x="4291056" y="4298775"/>
              <a:ext cx="792810" cy="780217"/>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a:stCxn id="28" idx="2"/>
            </p:cNvCxnSpPr>
            <p:nvPr/>
          </p:nvCxnSpPr>
          <p:spPr>
            <a:xfrm rot="10800000" flipV="1">
              <a:off x="4329356" y="5097434"/>
              <a:ext cx="747111" cy="1104"/>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rot="10800000" flipV="1">
              <a:off x="5240897" y="5097434"/>
              <a:ext cx="746007" cy="1104"/>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a:endCxn id="23" idx="1"/>
            </p:cNvCxnSpPr>
            <p:nvPr/>
          </p:nvCxnSpPr>
          <p:spPr>
            <a:xfrm>
              <a:off x="5164752" y="4254936"/>
              <a:ext cx="800081" cy="782872"/>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rot="10800000" flipV="1">
              <a:off x="4355842" y="4233956"/>
              <a:ext cx="746007" cy="1104"/>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a:stCxn id="20" idx="3"/>
            </p:cNvCxnSpPr>
            <p:nvPr/>
          </p:nvCxnSpPr>
          <p:spPr>
            <a:xfrm rot="5400000">
              <a:off x="4161983" y="3728882"/>
              <a:ext cx="639327" cy="326654"/>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a:stCxn id="20" idx="5"/>
            </p:cNvCxnSpPr>
            <p:nvPr/>
          </p:nvCxnSpPr>
          <p:spPr>
            <a:xfrm rot="16200000" flipH="1">
              <a:off x="4634305" y="3701295"/>
              <a:ext cx="648161" cy="39066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rot="16200000" flipH="1">
              <a:off x="3919164" y="4668460"/>
              <a:ext cx="768518" cy="14347"/>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rot="10800000" flipV="1">
              <a:off x="3538104" y="5084184"/>
              <a:ext cx="746007" cy="1104"/>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a:endCxn id="22" idx="7"/>
            </p:cNvCxnSpPr>
            <p:nvPr/>
          </p:nvCxnSpPr>
          <p:spPr>
            <a:xfrm rot="5400000">
              <a:off x="3503108" y="4256805"/>
              <a:ext cx="817102" cy="744904"/>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sp>
          <p:nvSpPr>
            <p:cNvPr id="20" name="円/楕円 19"/>
            <p:cNvSpPr/>
            <p:nvPr/>
          </p:nvSpPr>
          <p:spPr bwMode="auto">
            <a:xfrm>
              <a:off x="4620696" y="3429000"/>
              <a:ext cx="167741"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2" name="円/楕円 21"/>
            <p:cNvSpPr/>
            <p:nvPr/>
          </p:nvSpPr>
          <p:spPr bwMode="auto">
            <a:xfrm>
              <a:off x="3396848" y="5013516"/>
              <a:ext cx="166637"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3" name="円/楕円 22"/>
            <p:cNvSpPr/>
            <p:nvPr/>
          </p:nvSpPr>
          <p:spPr bwMode="auto">
            <a:xfrm>
              <a:off x="5940554" y="5013516"/>
              <a:ext cx="166638"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4" name="円/楕円 23"/>
            <p:cNvSpPr/>
            <p:nvPr/>
          </p:nvSpPr>
          <p:spPr bwMode="auto">
            <a:xfrm>
              <a:off x="4212379" y="5013516"/>
              <a:ext cx="166638"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8" name="円/楕円 27"/>
            <p:cNvSpPr/>
            <p:nvPr/>
          </p:nvSpPr>
          <p:spPr bwMode="auto">
            <a:xfrm>
              <a:off x="5076467" y="5013516"/>
              <a:ext cx="166637"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9" name="円/楕円 28"/>
            <p:cNvSpPr/>
            <p:nvPr/>
          </p:nvSpPr>
          <p:spPr bwMode="auto">
            <a:xfrm>
              <a:off x="4212379" y="4148933"/>
              <a:ext cx="166638"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5053292" y="4148933"/>
              <a:ext cx="166638"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09255" name="テキスト ボックス 8"/>
          <p:cNvSpPr txBox="1">
            <a:spLocks noChangeArrowheads="1"/>
          </p:cNvSpPr>
          <p:nvPr/>
        </p:nvSpPr>
        <p:spPr bwMode="auto">
          <a:xfrm>
            <a:off x="2847975" y="3933825"/>
            <a:ext cx="355600" cy="460375"/>
          </a:xfrm>
          <a:prstGeom prst="rect">
            <a:avLst/>
          </a:prstGeom>
          <a:noFill/>
          <a:ln w="9525">
            <a:noFill/>
            <a:miter lim="800000"/>
            <a:headEnd/>
            <a:tailEnd/>
          </a:ln>
        </p:spPr>
        <p:txBody>
          <a:bodyPr wrap="none">
            <a:spAutoFit/>
          </a:bodyPr>
          <a:lstStyle/>
          <a:p>
            <a:r>
              <a:rPr lang="en-US" altLang="ja-JP" sz="2400"/>
              <a:t>7</a:t>
            </a:r>
          </a:p>
        </p:txBody>
      </p:sp>
      <p:sp>
        <p:nvSpPr>
          <p:cNvPr id="309256" name="テキスト ボックス 9"/>
          <p:cNvSpPr txBox="1">
            <a:spLocks noChangeArrowheads="1"/>
          </p:cNvSpPr>
          <p:nvPr/>
        </p:nvSpPr>
        <p:spPr bwMode="auto">
          <a:xfrm>
            <a:off x="3000375" y="4911725"/>
            <a:ext cx="355600" cy="461963"/>
          </a:xfrm>
          <a:prstGeom prst="rect">
            <a:avLst/>
          </a:prstGeom>
          <a:noFill/>
          <a:ln w="9525">
            <a:noFill/>
            <a:miter lim="800000"/>
            <a:headEnd/>
            <a:tailEnd/>
          </a:ln>
        </p:spPr>
        <p:txBody>
          <a:bodyPr wrap="none">
            <a:spAutoFit/>
          </a:bodyPr>
          <a:lstStyle/>
          <a:p>
            <a:r>
              <a:rPr lang="en-US" altLang="ja-JP" sz="2400"/>
              <a:t>5</a:t>
            </a:r>
          </a:p>
        </p:txBody>
      </p:sp>
      <p:sp>
        <p:nvSpPr>
          <p:cNvPr id="309257" name="テキスト ボックス 10"/>
          <p:cNvSpPr txBox="1">
            <a:spLocks noChangeArrowheads="1"/>
          </p:cNvSpPr>
          <p:nvPr/>
        </p:nvSpPr>
        <p:spPr bwMode="auto">
          <a:xfrm>
            <a:off x="3424238" y="4191000"/>
            <a:ext cx="355600" cy="461963"/>
          </a:xfrm>
          <a:prstGeom prst="rect">
            <a:avLst/>
          </a:prstGeom>
          <a:noFill/>
          <a:ln w="9525">
            <a:noFill/>
            <a:miter lim="800000"/>
            <a:headEnd/>
            <a:tailEnd/>
          </a:ln>
        </p:spPr>
        <p:txBody>
          <a:bodyPr wrap="none">
            <a:spAutoFit/>
          </a:bodyPr>
          <a:lstStyle/>
          <a:p>
            <a:r>
              <a:rPr lang="en-US" altLang="ja-JP" sz="2400"/>
              <a:t>9</a:t>
            </a:r>
          </a:p>
        </p:txBody>
      </p:sp>
      <p:sp>
        <p:nvSpPr>
          <p:cNvPr id="309258" name="テキスト ボックス 11"/>
          <p:cNvSpPr txBox="1">
            <a:spLocks noChangeArrowheads="1"/>
          </p:cNvSpPr>
          <p:nvPr/>
        </p:nvSpPr>
        <p:spPr bwMode="auto">
          <a:xfrm>
            <a:off x="4092575" y="3357563"/>
            <a:ext cx="357188" cy="460375"/>
          </a:xfrm>
          <a:prstGeom prst="rect">
            <a:avLst/>
          </a:prstGeom>
          <a:noFill/>
          <a:ln w="9525">
            <a:noFill/>
            <a:miter lim="800000"/>
            <a:headEnd/>
            <a:tailEnd/>
          </a:ln>
        </p:spPr>
        <p:txBody>
          <a:bodyPr wrap="none">
            <a:spAutoFit/>
          </a:bodyPr>
          <a:lstStyle/>
          <a:p>
            <a:r>
              <a:rPr lang="en-US" altLang="ja-JP" sz="2400"/>
              <a:t>7</a:t>
            </a:r>
          </a:p>
        </p:txBody>
      </p:sp>
      <p:sp>
        <p:nvSpPr>
          <p:cNvPr id="309259" name="テキスト ボックス 12"/>
          <p:cNvSpPr txBox="1">
            <a:spLocks noChangeArrowheads="1"/>
          </p:cNvSpPr>
          <p:nvPr/>
        </p:nvSpPr>
        <p:spPr bwMode="auto">
          <a:xfrm>
            <a:off x="3924300" y="3933825"/>
            <a:ext cx="527050" cy="460375"/>
          </a:xfrm>
          <a:prstGeom prst="rect">
            <a:avLst/>
          </a:prstGeom>
          <a:noFill/>
          <a:ln w="9525">
            <a:noFill/>
            <a:miter lim="800000"/>
            <a:headEnd/>
            <a:tailEnd/>
          </a:ln>
        </p:spPr>
        <p:txBody>
          <a:bodyPr wrap="none">
            <a:spAutoFit/>
          </a:bodyPr>
          <a:lstStyle/>
          <a:p>
            <a:r>
              <a:rPr lang="en-US" altLang="ja-JP" sz="2400"/>
              <a:t>15</a:t>
            </a:r>
          </a:p>
        </p:txBody>
      </p:sp>
      <p:sp>
        <p:nvSpPr>
          <p:cNvPr id="309260" name="テキスト ボックス 13"/>
          <p:cNvSpPr txBox="1">
            <a:spLocks noChangeArrowheads="1"/>
          </p:cNvSpPr>
          <p:nvPr/>
        </p:nvSpPr>
        <p:spPr bwMode="auto">
          <a:xfrm>
            <a:off x="4143375" y="4911725"/>
            <a:ext cx="357188" cy="461963"/>
          </a:xfrm>
          <a:prstGeom prst="rect">
            <a:avLst/>
          </a:prstGeom>
          <a:noFill/>
          <a:ln w="9525">
            <a:noFill/>
            <a:miter lim="800000"/>
            <a:headEnd/>
            <a:tailEnd/>
          </a:ln>
        </p:spPr>
        <p:txBody>
          <a:bodyPr wrap="none">
            <a:spAutoFit/>
          </a:bodyPr>
          <a:lstStyle/>
          <a:p>
            <a:r>
              <a:rPr lang="en-US" altLang="ja-JP" sz="2400"/>
              <a:t>6</a:t>
            </a:r>
          </a:p>
        </p:txBody>
      </p:sp>
      <p:sp>
        <p:nvSpPr>
          <p:cNvPr id="309261" name="テキスト ボックス 14"/>
          <p:cNvSpPr txBox="1">
            <a:spLocks noChangeArrowheads="1"/>
          </p:cNvSpPr>
          <p:nvPr/>
        </p:nvSpPr>
        <p:spPr bwMode="auto">
          <a:xfrm>
            <a:off x="4910138" y="4187825"/>
            <a:ext cx="357187" cy="460375"/>
          </a:xfrm>
          <a:prstGeom prst="rect">
            <a:avLst/>
          </a:prstGeom>
          <a:noFill/>
          <a:ln w="9525">
            <a:noFill/>
            <a:miter lim="800000"/>
            <a:headEnd/>
            <a:tailEnd/>
          </a:ln>
        </p:spPr>
        <p:txBody>
          <a:bodyPr wrap="none">
            <a:spAutoFit/>
          </a:bodyPr>
          <a:lstStyle/>
          <a:p>
            <a:r>
              <a:rPr lang="en-US" altLang="ja-JP" sz="2400"/>
              <a:t>8</a:t>
            </a:r>
          </a:p>
        </p:txBody>
      </p:sp>
      <p:sp>
        <p:nvSpPr>
          <p:cNvPr id="309262" name="テキスト ボックス 15"/>
          <p:cNvSpPr txBox="1">
            <a:spLocks noChangeArrowheads="1"/>
          </p:cNvSpPr>
          <p:nvPr/>
        </p:nvSpPr>
        <p:spPr bwMode="auto">
          <a:xfrm>
            <a:off x="5511800" y="3903663"/>
            <a:ext cx="355600" cy="461962"/>
          </a:xfrm>
          <a:prstGeom prst="rect">
            <a:avLst/>
          </a:prstGeom>
          <a:noFill/>
          <a:ln w="9525">
            <a:noFill/>
            <a:miter lim="800000"/>
            <a:headEnd/>
            <a:tailEnd/>
          </a:ln>
        </p:spPr>
        <p:txBody>
          <a:bodyPr wrap="none">
            <a:spAutoFit/>
          </a:bodyPr>
          <a:lstStyle/>
          <a:p>
            <a:r>
              <a:rPr lang="en-US" altLang="ja-JP" sz="2400"/>
              <a:t>9</a:t>
            </a:r>
          </a:p>
        </p:txBody>
      </p:sp>
      <p:sp>
        <p:nvSpPr>
          <p:cNvPr id="309263" name="テキスト ボックス 16"/>
          <p:cNvSpPr txBox="1">
            <a:spLocks noChangeArrowheads="1"/>
          </p:cNvSpPr>
          <p:nvPr/>
        </p:nvSpPr>
        <p:spPr bwMode="auto">
          <a:xfrm>
            <a:off x="5292725" y="4911725"/>
            <a:ext cx="504825" cy="461963"/>
          </a:xfrm>
          <a:prstGeom prst="rect">
            <a:avLst/>
          </a:prstGeom>
          <a:noFill/>
          <a:ln w="9525">
            <a:noFill/>
            <a:miter lim="800000"/>
            <a:headEnd/>
            <a:tailEnd/>
          </a:ln>
        </p:spPr>
        <p:txBody>
          <a:bodyPr wrap="none">
            <a:spAutoFit/>
          </a:bodyPr>
          <a:lstStyle/>
          <a:p>
            <a:r>
              <a:rPr lang="en-US" altLang="ja-JP" sz="2400"/>
              <a:t>11</a:t>
            </a:r>
          </a:p>
        </p:txBody>
      </p:sp>
      <p:sp>
        <p:nvSpPr>
          <p:cNvPr id="309264" name="テキスト ボックス 17"/>
          <p:cNvSpPr txBox="1">
            <a:spLocks noChangeArrowheads="1"/>
          </p:cNvSpPr>
          <p:nvPr/>
        </p:nvSpPr>
        <p:spPr bwMode="auto">
          <a:xfrm>
            <a:off x="3711575" y="2895600"/>
            <a:ext cx="355600" cy="461963"/>
          </a:xfrm>
          <a:prstGeom prst="rect">
            <a:avLst/>
          </a:prstGeom>
          <a:noFill/>
          <a:ln w="9525">
            <a:noFill/>
            <a:miter lim="800000"/>
            <a:headEnd/>
            <a:tailEnd/>
          </a:ln>
        </p:spPr>
        <p:txBody>
          <a:bodyPr wrap="none">
            <a:spAutoFit/>
          </a:bodyPr>
          <a:lstStyle/>
          <a:p>
            <a:r>
              <a:rPr lang="en-US" altLang="ja-JP" sz="2400"/>
              <a:t>8</a:t>
            </a:r>
          </a:p>
        </p:txBody>
      </p:sp>
      <p:sp>
        <p:nvSpPr>
          <p:cNvPr id="309265" name="テキスト ボックス 18"/>
          <p:cNvSpPr txBox="1">
            <a:spLocks noChangeArrowheads="1"/>
          </p:cNvSpPr>
          <p:nvPr/>
        </p:nvSpPr>
        <p:spPr bwMode="auto">
          <a:xfrm>
            <a:off x="4572000" y="2852738"/>
            <a:ext cx="355600" cy="461962"/>
          </a:xfrm>
          <a:prstGeom prst="rect">
            <a:avLst/>
          </a:prstGeom>
          <a:noFill/>
          <a:ln w="9525">
            <a:noFill/>
            <a:miter lim="800000"/>
            <a:headEnd/>
            <a:tailEnd/>
          </a:ln>
        </p:spPr>
        <p:txBody>
          <a:bodyPr wrap="none">
            <a:spAutoFit/>
          </a:bodyPr>
          <a:lstStyle/>
          <a:p>
            <a:r>
              <a:rPr lang="en-US" altLang="ja-JP" sz="2400"/>
              <a:t>5</a:t>
            </a:r>
          </a:p>
        </p:txBody>
      </p:sp>
      <p:sp>
        <p:nvSpPr>
          <p:cNvPr id="41"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2 (</a:t>
            </a:r>
            <a:r>
              <a:rPr lang="en-US" altLang="ja-JP" sz="2400" dirty="0" err="1">
                <a:latin typeface="Calibri" pitchFamily="34" charset="0"/>
                <a:ea typeface="ＭＳ Ｐゴシック" charset="-128"/>
              </a:rPr>
              <a:t>i</a:t>
            </a:r>
            <a:r>
              <a:rPr lang="en-US" altLang="ja-JP" sz="2400" dirty="0">
                <a:latin typeface="Calibri" pitchFamily="34" charset="0"/>
                <a:ea typeface="ＭＳ Ｐゴシック" charset="-128"/>
              </a:rPr>
              <a:t>)</a:t>
            </a: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E={e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E(G): e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E(T), </a:t>
            </a:r>
            <a:r>
              <a:rPr lang="en-US" altLang="ja-JP" sz="2400" dirty="0" err="1">
                <a:latin typeface="Calibri" pitchFamily="34" charset="0"/>
                <a:ea typeface="ＭＳ Ｐゴシック" charset="-128"/>
              </a:rPr>
              <a:t>T+e</a:t>
            </a:r>
            <a:r>
              <a:rPr lang="ja-JP" altLang="en-US" sz="2400" dirty="0" err="1">
                <a:latin typeface="Calibri" pitchFamily="34" charset="0"/>
                <a:ea typeface="ＭＳ Ｐゴシック" charset="-128"/>
              </a:rPr>
              <a:t>に閉</a:t>
            </a:r>
            <a:r>
              <a:rPr lang="ja-JP" altLang="en-US" sz="2400" dirty="0">
                <a:latin typeface="Calibri" pitchFamily="34" charset="0"/>
                <a:ea typeface="ＭＳ Ｐゴシック" charset="-128"/>
              </a:rPr>
              <a:t>路がない</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 ∅ ならば，</a:t>
            </a:r>
            <a:endParaRPr lang="en-US" altLang="ja-JP" sz="2400" dirty="0">
              <a:latin typeface="Calibri" pitchFamily="34" charset="0"/>
              <a:ea typeface="ＭＳ Ｐゴシック" charset="-128"/>
            </a:endParaRPr>
          </a:p>
          <a:p>
            <a:pPr>
              <a:spcBef>
                <a:spcPct val="20000"/>
              </a:spcBef>
              <a:buClr>
                <a:srgbClr val="0BD0D9"/>
              </a:buClr>
              <a:buSzPct val="95000"/>
              <a:defRPr/>
            </a:pPr>
            <a:r>
              <a:rPr lang="en-US" altLang="ja-JP" sz="2400" dirty="0">
                <a:latin typeface="Calibri" pitchFamily="34" charset="0"/>
                <a:ea typeface="ＭＳ Ｐゴシック" charset="-128"/>
              </a:rPr>
              <a:t>                  E</a:t>
            </a:r>
            <a:r>
              <a:rPr lang="ja-JP" altLang="en-US" sz="2400" dirty="0">
                <a:latin typeface="Calibri" pitchFamily="34" charset="0"/>
                <a:ea typeface="ＭＳ Ｐゴシック" charset="-128"/>
              </a:rPr>
              <a:t>の中から重みが最小の辺</a:t>
            </a:r>
            <a:r>
              <a:rPr lang="en-US" altLang="ja-JP" sz="2400" dirty="0">
                <a:latin typeface="Calibri" pitchFamily="34" charset="0"/>
                <a:ea typeface="ＭＳ Ｐゴシック" charset="-128"/>
              </a:rPr>
              <a:t>e</a:t>
            </a:r>
            <a:r>
              <a:rPr lang="ja-JP" altLang="en-US" sz="2400" dirty="0">
                <a:latin typeface="Calibri" pitchFamily="34" charset="0"/>
                <a:ea typeface="ＭＳ Ｐゴシック" charset="-128"/>
              </a:rPr>
              <a:t>を選び，</a:t>
            </a:r>
            <a:r>
              <a:rPr lang="en-US" altLang="ja-JP" sz="2400" dirty="0">
                <a:latin typeface="Calibri" pitchFamily="34" charset="0"/>
                <a:ea typeface="ＭＳ Ｐゴシック" charset="-128"/>
              </a:rPr>
              <a:t>T=</a:t>
            </a:r>
            <a:r>
              <a:rPr lang="en-US" altLang="ja-JP" sz="2400" dirty="0" err="1">
                <a:latin typeface="Calibri" pitchFamily="34" charset="0"/>
                <a:ea typeface="ＭＳ Ｐゴシック" charset="-128"/>
              </a:rPr>
              <a:t>T+e</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とする．</a:t>
            </a:r>
            <a:endParaRPr lang="en-US" altLang="ja-JP" sz="2400" dirty="0">
              <a:latin typeface="Calibri" pitchFamily="34" charset="0"/>
              <a:ea typeface="ＭＳ Ｐゴシック" charset="-128"/>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Tree>
  </p:cSld>
  <p:clrMapOvr>
    <a:masterClrMapping/>
  </p:clrMapOvr>
  <p:transition advTm="14149"/>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タイトル 1"/>
          <p:cNvSpPr>
            <a:spLocks noGrp="1"/>
          </p:cNvSpPr>
          <p:nvPr>
            <p:ph type="title"/>
          </p:nvPr>
        </p:nvSpPr>
        <p:spPr/>
        <p:txBody>
          <a:bodyPr/>
          <a:lstStyle/>
          <a:p>
            <a:pPr eaLnBrk="1" hangingPunct="1"/>
            <a:r>
              <a:rPr lang="en-US" altLang="ja-JP"/>
              <a:t>1.3</a:t>
            </a:r>
            <a:r>
              <a:rPr lang="ja-JP" altLang="en-US"/>
              <a:t>　最小全域木</a:t>
            </a:r>
          </a:p>
        </p:txBody>
      </p:sp>
      <p:sp>
        <p:nvSpPr>
          <p:cNvPr id="310275"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6" name="角丸四角形 25"/>
          <p:cNvSpPr/>
          <p:nvPr/>
        </p:nvSpPr>
        <p:spPr>
          <a:xfrm>
            <a:off x="107950" y="2060575"/>
            <a:ext cx="8567738" cy="4176713"/>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374491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クルスカルのアルゴリズム</a:t>
            </a:r>
            <a:endParaRPr lang="en-US" altLang="ja-JP" sz="2400" dirty="0">
              <a:solidFill>
                <a:schemeClr val="tx1"/>
              </a:solidFill>
            </a:endParaRPr>
          </a:p>
        </p:txBody>
      </p:sp>
      <p:grpSp>
        <p:nvGrpSpPr>
          <p:cNvPr id="310278" name="グループ化 68"/>
          <p:cNvGrpSpPr>
            <a:grpSpLocks/>
          </p:cNvGrpSpPr>
          <p:nvPr/>
        </p:nvGrpSpPr>
        <p:grpSpPr bwMode="auto">
          <a:xfrm>
            <a:off x="2411413" y="2565400"/>
            <a:ext cx="3898900" cy="2519363"/>
            <a:chOff x="3396848" y="3429000"/>
            <a:chExt cx="2710344" cy="1752353"/>
          </a:xfrm>
        </p:grpSpPr>
        <p:cxnSp>
          <p:nvCxnSpPr>
            <p:cNvPr id="31" name="直線コネクタ 30"/>
            <p:cNvCxnSpPr/>
            <p:nvPr/>
          </p:nvCxnSpPr>
          <p:spPr>
            <a:xfrm rot="16200000" flipH="1">
              <a:off x="4771113" y="4670668"/>
              <a:ext cx="767413" cy="13243"/>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a:stCxn id="30" idx="3"/>
            </p:cNvCxnSpPr>
            <p:nvPr/>
          </p:nvCxnSpPr>
          <p:spPr>
            <a:xfrm rot="5400000">
              <a:off x="4291056" y="4298775"/>
              <a:ext cx="792810" cy="780217"/>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a:stCxn id="28" idx="2"/>
            </p:cNvCxnSpPr>
            <p:nvPr/>
          </p:nvCxnSpPr>
          <p:spPr>
            <a:xfrm rot="10800000" flipV="1">
              <a:off x="4329356" y="5097434"/>
              <a:ext cx="747111" cy="1104"/>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rot="10800000" flipV="1">
              <a:off x="5240897" y="5097434"/>
              <a:ext cx="746007" cy="1104"/>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a:endCxn id="23" idx="1"/>
            </p:cNvCxnSpPr>
            <p:nvPr/>
          </p:nvCxnSpPr>
          <p:spPr>
            <a:xfrm>
              <a:off x="5164752" y="4254936"/>
              <a:ext cx="800081" cy="782872"/>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rot="10800000" flipV="1">
              <a:off x="4355842" y="4233956"/>
              <a:ext cx="746007" cy="1104"/>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a:stCxn id="20" idx="3"/>
            </p:cNvCxnSpPr>
            <p:nvPr/>
          </p:nvCxnSpPr>
          <p:spPr>
            <a:xfrm rot="5400000">
              <a:off x="4161983" y="3728882"/>
              <a:ext cx="639327" cy="326654"/>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a:stCxn id="20" idx="5"/>
            </p:cNvCxnSpPr>
            <p:nvPr/>
          </p:nvCxnSpPr>
          <p:spPr>
            <a:xfrm rot="16200000" flipH="1">
              <a:off x="4634305" y="3701295"/>
              <a:ext cx="648161" cy="39066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rot="16200000" flipH="1">
              <a:off x="3919164" y="4668460"/>
              <a:ext cx="768518" cy="14347"/>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rot="10800000" flipV="1">
              <a:off x="3538104" y="5084184"/>
              <a:ext cx="746007" cy="1104"/>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a:endCxn id="22" idx="7"/>
            </p:cNvCxnSpPr>
            <p:nvPr/>
          </p:nvCxnSpPr>
          <p:spPr>
            <a:xfrm rot="5400000">
              <a:off x="3503108" y="4256805"/>
              <a:ext cx="817102" cy="744904"/>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円/楕円 19"/>
            <p:cNvSpPr/>
            <p:nvPr/>
          </p:nvSpPr>
          <p:spPr bwMode="auto">
            <a:xfrm>
              <a:off x="4620696" y="3429000"/>
              <a:ext cx="167741"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2" name="円/楕円 21"/>
            <p:cNvSpPr/>
            <p:nvPr/>
          </p:nvSpPr>
          <p:spPr bwMode="auto">
            <a:xfrm>
              <a:off x="3396848" y="5013516"/>
              <a:ext cx="166637"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3" name="円/楕円 22"/>
            <p:cNvSpPr/>
            <p:nvPr/>
          </p:nvSpPr>
          <p:spPr bwMode="auto">
            <a:xfrm>
              <a:off x="5940554" y="5013516"/>
              <a:ext cx="166638"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4" name="円/楕円 23"/>
            <p:cNvSpPr/>
            <p:nvPr/>
          </p:nvSpPr>
          <p:spPr bwMode="auto">
            <a:xfrm>
              <a:off x="4212379" y="5013516"/>
              <a:ext cx="166638"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8" name="円/楕円 27"/>
            <p:cNvSpPr/>
            <p:nvPr/>
          </p:nvSpPr>
          <p:spPr bwMode="auto">
            <a:xfrm>
              <a:off x="5076467" y="5013516"/>
              <a:ext cx="166637"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9" name="円/楕円 28"/>
            <p:cNvSpPr/>
            <p:nvPr/>
          </p:nvSpPr>
          <p:spPr bwMode="auto">
            <a:xfrm>
              <a:off x="4212379" y="4148933"/>
              <a:ext cx="166638"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5053292" y="4148933"/>
              <a:ext cx="166638"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10279" name="テキスト ボックス 8"/>
          <p:cNvSpPr txBox="1">
            <a:spLocks noChangeArrowheads="1"/>
          </p:cNvSpPr>
          <p:nvPr/>
        </p:nvSpPr>
        <p:spPr bwMode="auto">
          <a:xfrm>
            <a:off x="2847975" y="3933825"/>
            <a:ext cx="355600" cy="460375"/>
          </a:xfrm>
          <a:prstGeom prst="rect">
            <a:avLst/>
          </a:prstGeom>
          <a:noFill/>
          <a:ln w="9525">
            <a:noFill/>
            <a:miter lim="800000"/>
            <a:headEnd/>
            <a:tailEnd/>
          </a:ln>
        </p:spPr>
        <p:txBody>
          <a:bodyPr wrap="none">
            <a:spAutoFit/>
          </a:bodyPr>
          <a:lstStyle/>
          <a:p>
            <a:r>
              <a:rPr lang="en-US" altLang="ja-JP" sz="2400"/>
              <a:t>7</a:t>
            </a:r>
          </a:p>
        </p:txBody>
      </p:sp>
      <p:sp>
        <p:nvSpPr>
          <p:cNvPr id="310280" name="テキスト ボックス 9"/>
          <p:cNvSpPr txBox="1">
            <a:spLocks noChangeArrowheads="1"/>
          </p:cNvSpPr>
          <p:nvPr/>
        </p:nvSpPr>
        <p:spPr bwMode="auto">
          <a:xfrm>
            <a:off x="3000375" y="4911725"/>
            <a:ext cx="355600" cy="461963"/>
          </a:xfrm>
          <a:prstGeom prst="rect">
            <a:avLst/>
          </a:prstGeom>
          <a:noFill/>
          <a:ln w="9525">
            <a:noFill/>
            <a:miter lim="800000"/>
            <a:headEnd/>
            <a:tailEnd/>
          </a:ln>
        </p:spPr>
        <p:txBody>
          <a:bodyPr wrap="none">
            <a:spAutoFit/>
          </a:bodyPr>
          <a:lstStyle/>
          <a:p>
            <a:r>
              <a:rPr lang="en-US" altLang="ja-JP" sz="2400"/>
              <a:t>5</a:t>
            </a:r>
          </a:p>
        </p:txBody>
      </p:sp>
      <p:sp>
        <p:nvSpPr>
          <p:cNvPr id="310281" name="テキスト ボックス 10"/>
          <p:cNvSpPr txBox="1">
            <a:spLocks noChangeArrowheads="1"/>
          </p:cNvSpPr>
          <p:nvPr/>
        </p:nvSpPr>
        <p:spPr bwMode="auto">
          <a:xfrm>
            <a:off x="3424238" y="4191000"/>
            <a:ext cx="355600" cy="461963"/>
          </a:xfrm>
          <a:prstGeom prst="rect">
            <a:avLst/>
          </a:prstGeom>
          <a:noFill/>
          <a:ln w="9525">
            <a:noFill/>
            <a:miter lim="800000"/>
            <a:headEnd/>
            <a:tailEnd/>
          </a:ln>
        </p:spPr>
        <p:txBody>
          <a:bodyPr wrap="none">
            <a:spAutoFit/>
          </a:bodyPr>
          <a:lstStyle/>
          <a:p>
            <a:r>
              <a:rPr lang="en-US" altLang="ja-JP" sz="2400"/>
              <a:t>9</a:t>
            </a:r>
          </a:p>
        </p:txBody>
      </p:sp>
      <p:sp>
        <p:nvSpPr>
          <p:cNvPr id="310282" name="テキスト ボックス 11"/>
          <p:cNvSpPr txBox="1">
            <a:spLocks noChangeArrowheads="1"/>
          </p:cNvSpPr>
          <p:nvPr/>
        </p:nvSpPr>
        <p:spPr bwMode="auto">
          <a:xfrm>
            <a:off x="4092575" y="3357563"/>
            <a:ext cx="357188" cy="460375"/>
          </a:xfrm>
          <a:prstGeom prst="rect">
            <a:avLst/>
          </a:prstGeom>
          <a:noFill/>
          <a:ln w="9525">
            <a:noFill/>
            <a:miter lim="800000"/>
            <a:headEnd/>
            <a:tailEnd/>
          </a:ln>
        </p:spPr>
        <p:txBody>
          <a:bodyPr wrap="none">
            <a:spAutoFit/>
          </a:bodyPr>
          <a:lstStyle/>
          <a:p>
            <a:r>
              <a:rPr lang="en-US" altLang="ja-JP" sz="2400"/>
              <a:t>7</a:t>
            </a:r>
          </a:p>
        </p:txBody>
      </p:sp>
      <p:sp>
        <p:nvSpPr>
          <p:cNvPr id="310283" name="テキスト ボックス 12"/>
          <p:cNvSpPr txBox="1">
            <a:spLocks noChangeArrowheads="1"/>
          </p:cNvSpPr>
          <p:nvPr/>
        </p:nvSpPr>
        <p:spPr bwMode="auto">
          <a:xfrm>
            <a:off x="3924300" y="3933825"/>
            <a:ext cx="527050" cy="460375"/>
          </a:xfrm>
          <a:prstGeom prst="rect">
            <a:avLst/>
          </a:prstGeom>
          <a:noFill/>
          <a:ln w="9525">
            <a:noFill/>
            <a:miter lim="800000"/>
            <a:headEnd/>
            <a:tailEnd/>
          </a:ln>
        </p:spPr>
        <p:txBody>
          <a:bodyPr wrap="none">
            <a:spAutoFit/>
          </a:bodyPr>
          <a:lstStyle/>
          <a:p>
            <a:r>
              <a:rPr lang="en-US" altLang="ja-JP" sz="2400"/>
              <a:t>15</a:t>
            </a:r>
          </a:p>
        </p:txBody>
      </p:sp>
      <p:sp>
        <p:nvSpPr>
          <p:cNvPr id="310284" name="テキスト ボックス 13"/>
          <p:cNvSpPr txBox="1">
            <a:spLocks noChangeArrowheads="1"/>
          </p:cNvSpPr>
          <p:nvPr/>
        </p:nvSpPr>
        <p:spPr bwMode="auto">
          <a:xfrm>
            <a:off x="4143375" y="4911725"/>
            <a:ext cx="357188" cy="461963"/>
          </a:xfrm>
          <a:prstGeom prst="rect">
            <a:avLst/>
          </a:prstGeom>
          <a:noFill/>
          <a:ln w="9525">
            <a:noFill/>
            <a:miter lim="800000"/>
            <a:headEnd/>
            <a:tailEnd/>
          </a:ln>
        </p:spPr>
        <p:txBody>
          <a:bodyPr wrap="none">
            <a:spAutoFit/>
          </a:bodyPr>
          <a:lstStyle/>
          <a:p>
            <a:r>
              <a:rPr lang="en-US" altLang="ja-JP" sz="2400"/>
              <a:t>6</a:t>
            </a:r>
          </a:p>
        </p:txBody>
      </p:sp>
      <p:sp>
        <p:nvSpPr>
          <p:cNvPr id="310285" name="テキスト ボックス 14"/>
          <p:cNvSpPr txBox="1">
            <a:spLocks noChangeArrowheads="1"/>
          </p:cNvSpPr>
          <p:nvPr/>
        </p:nvSpPr>
        <p:spPr bwMode="auto">
          <a:xfrm>
            <a:off x="4910138" y="4187825"/>
            <a:ext cx="357187" cy="460375"/>
          </a:xfrm>
          <a:prstGeom prst="rect">
            <a:avLst/>
          </a:prstGeom>
          <a:noFill/>
          <a:ln w="9525">
            <a:noFill/>
            <a:miter lim="800000"/>
            <a:headEnd/>
            <a:tailEnd/>
          </a:ln>
        </p:spPr>
        <p:txBody>
          <a:bodyPr wrap="none">
            <a:spAutoFit/>
          </a:bodyPr>
          <a:lstStyle/>
          <a:p>
            <a:r>
              <a:rPr lang="en-US" altLang="ja-JP" sz="2400"/>
              <a:t>8</a:t>
            </a:r>
          </a:p>
        </p:txBody>
      </p:sp>
      <p:sp>
        <p:nvSpPr>
          <p:cNvPr id="310286" name="テキスト ボックス 15"/>
          <p:cNvSpPr txBox="1">
            <a:spLocks noChangeArrowheads="1"/>
          </p:cNvSpPr>
          <p:nvPr/>
        </p:nvSpPr>
        <p:spPr bwMode="auto">
          <a:xfrm>
            <a:off x="5511800" y="3903663"/>
            <a:ext cx="355600" cy="461962"/>
          </a:xfrm>
          <a:prstGeom prst="rect">
            <a:avLst/>
          </a:prstGeom>
          <a:noFill/>
          <a:ln w="9525">
            <a:noFill/>
            <a:miter lim="800000"/>
            <a:headEnd/>
            <a:tailEnd/>
          </a:ln>
        </p:spPr>
        <p:txBody>
          <a:bodyPr wrap="none">
            <a:spAutoFit/>
          </a:bodyPr>
          <a:lstStyle/>
          <a:p>
            <a:r>
              <a:rPr lang="en-US" altLang="ja-JP" sz="2400"/>
              <a:t>9</a:t>
            </a:r>
          </a:p>
        </p:txBody>
      </p:sp>
      <p:sp>
        <p:nvSpPr>
          <p:cNvPr id="310287" name="テキスト ボックス 16"/>
          <p:cNvSpPr txBox="1">
            <a:spLocks noChangeArrowheads="1"/>
          </p:cNvSpPr>
          <p:nvPr/>
        </p:nvSpPr>
        <p:spPr bwMode="auto">
          <a:xfrm>
            <a:off x="5292725" y="4911725"/>
            <a:ext cx="504825" cy="461963"/>
          </a:xfrm>
          <a:prstGeom prst="rect">
            <a:avLst/>
          </a:prstGeom>
          <a:noFill/>
          <a:ln w="9525">
            <a:noFill/>
            <a:miter lim="800000"/>
            <a:headEnd/>
            <a:tailEnd/>
          </a:ln>
        </p:spPr>
        <p:txBody>
          <a:bodyPr wrap="none">
            <a:spAutoFit/>
          </a:bodyPr>
          <a:lstStyle/>
          <a:p>
            <a:r>
              <a:rPr lang="en-US" altLang="ja-JP" sz="2400"/>
              <a:t>11</a:t>
            </a:r>
          </a:p>
        </p:txBody>
      </p:sp>
      <p:sp>
        <p:nvSpPr>
          <p:cNvPr id="310288" name="テキスト ボックス 17"/>
          <p:cNvSpPr txBox="1">
            <a:spLocks noChangeArrowheads="1"/>
          </p:cNvSpPr>
          <p:nvPr/>
        </p:nvSpPr>
        <p:spPr bwMode="auto">
          <a:xfrm>
            <a:off x="3711575" y="2895600"/>
            <a:ext cx="355600" cy="461963"/>
          </a:xfrm>
          <a:prstGeom prst="rect">
            <a:avLst/>
          </a:prstGeom>
          <a:noFill/>
          <a:ln w="9525">
            <a:noFill/>
            <a:miter lim="800000"/>
            <a:headEnd/>
            <a:tailEnd/>
          </a:ln>
        </p:spPr>
        <p:txBody>
          <a:bodyPr wrap="none">
            <a:spAutoFit/>
          </a:bodyPr>
          <a:lstStyle/>
          <a:p>
            <a:r>
              <a:rPr lang="en-US" altLang="ja-JP" sz="2400"/>
              <a:t>8</a:t>
            </a:r>
          </a:p>
        </p:txBody>
      </p:sp>
      <p:sp>
        <p:nvSpPr>
          <p:cNvPr id="310289" name="テキスト ボックス 18"/>
          <p:cNvSpPr txBox="1">
            <a:spLocks noChangeArrowheads="1"/>
          </p:cNvSpPr>
          <p:nvPr/>
        </p:nvSpPr>
        <p:spPr bwMode="auto">
          <a:xfrm>
            <a:off x="4572000" y="2852738"/>
            <a:ext cx="355600" cy="461962"/>
          </a:xfrm>
          <a:prstGeom prst="rect">
            <a:avLst/>
          </a:prstGeom>
          <a:noFill/>
          <a:ln w="9525">
            <a:noFill/>
            <a:miter lim="800000"/>
            <a:headEnd/>
            <a:tailEnd/>
          </a:ln>
        </p:spPr>
        <p:txBody>
          <a:bodyPr wrap="none">
            <a:spAutoFit/>
          </a:bodyPr>
          <a:lstStyle/>
          <a:p>
            <a:r>
              <a:rPr lang="en-US" altLang="ja-JP" sz="2400"/>
              <a:t>5</a:t>
            </a:r>
          </a:p>
        </p:txBody>
      </p:sp>
      <p:sp>
        <p:nvSpPr>
          <p:cNvPr id="41"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2 (</a:t>
            </a:r>
            <a:r>
              <a:rPr lang="en-US" altLang="ja-JP" sz="2400" dirty="0" err="1">
                <a:latin typeface="Calibri" pitchFamily="34" charset="0"/>
                <a:ea typeface="ＭＳ Ｐゴシック" charset="-128"/>
              </a:rPr>
              <a:t>i</a:t>
            </a:r>
            <a:r>
              <a:rPr lang="en-US" altLang="ja-JP" sz="2400" dirty="0">
                <a:latin typeface="Calibri" pitchFamily="34" charset="0"/>
                <a:ea typeface="ＭＳ Ｐゴシック" charset="-128"/>
              </a:rPr>
              <a:t>)</a:t>
            </a: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E={e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E(G): e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E(T), </a:t>
            </a:r>
            <a:r>
              <a:rPr lang="en-US" altLang="ja-JP" sz="2400" dirty="0" err="1">
                <a:latin typeface="Calibri" pitchFamily="34" charset="0"/>
                <a:ea typeface="ＭＳ Ｐゴシック" charset="-128"/>
              </a:rPr>
              <a:t>T+e</a:t>
            </a:r>
            <a:r>
              <a:rPr lang="ja-JP" altLang="en-US" sz="2400" dirty="0" err="1">
                <a:latin typeface="Calibri" pitchFamily="34" charset="0"/>
                <a:ea typeface="ＭＳ Ｐゴシック" charset="-128"/>
              </a:rPr>
              <a:t>に閉</a:t>
            </a:r>
            <a:r>
              <a:rPr lang="ja-JP" altLang="en-US" sz="2400" dirty="0">
                <a:latin typeface="Calibri" pitchFamily="34" charset="0"/>
                <a:ea typeface="ＭＳ Ｐゴシック" charset="-128"/>
              </a:rPr>
              <a:t>路がない</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 ∅ ならば，</a:t>
            </a:r>
            <a:endParaRPr lang="en-US" altLang="ja-JP" sz="2400" dirty="0">
              <a:latin typeface="Calibri" pitchFamily="34" charset="0"/>
              <a:ea typeface="ＭＳ Ｐゴシック" charset="-128"/>
            </a:endParaRPr>
          </a:p>
          <a:p>
            <a:pPr>
              <a:spcBef>
                <a:spcPct val="20000"/>
              </a:spcBef>
              <a:buClr>
                <a:srgbClr val="0BD0D9"/>
              </a:buClr>
              <a:buSzPct val="95000"/>
              <a:defRPr/>
            </a:pPr>
            <a:r>
              <a:rPr lang="en-US" altLang="ja-JP" sz="2400" dirty="0">
                <a:latin typeface="Calibri" pitchFamily="34" charset="0"/>
                <a:ea typeface="ＭＳ Ｐゴシック" charset="-128"/>
              </a:rPr>
              <a:t>                  E</a:t>
            </a:r>
            <a:r>
              <a:rPr lang="ja-JP" altLang="en-US" sz="2400" dirty="0">
                <a:latin typeface="Calibri" pitchFamily="34" charset="0"/>
                <a:ea typeface="ＭＳ Ｐゴシック" charset="-128"/>
              </a:rPr>
              <a:t>の中から重みが最小の辺</a:t>
            </a:r>
            <a:r>
              <a:rPr lang="en-US" altLang="ja-JP" sz="2400" dirty="0">
                <a:latin typeface="Calibri" pitchFamily="34" charset="0"/>
                <a:ea typeface="ＭＳ Ｐゴシック" charset="-128"/>
              </a:rPr>
              <a:t>e</a:t>
            </a:r>
            <a:r>
              <a:rPr lang="ja-JP" altLang="en-US" sz="2400" dirty="0">
                <a:latin typeface="Calibri" pitchFamily="34" charset="0"/>
                <a:ea typeface="ＭＳ Ｐゴシック" charset="-128"/>
              </a:rPr>
              <a:t>を選び，</a:t>
            </a:r>
            <a:r>
              <a:rPr lang="en-US" altLang="ja-JP" sz="2400" dirty="0">
                <a:latin typeface="Calibri" pitchFamily="34" charset="0"/>
                <a:ea typeface="ＭＳ Ｐゴシック" charset="-128"/>
              </a:rPr>
              <a:t>T=</a:t>
            </a:r>
            <a:r>
              <a:rPr lang="en-US" altLang="ja-JP" sz="2400" dirty="0" err="1">
                <a:latin typeface="Calibri" pitchFamily="34" charset="0"/>
                <a:ea typeface="ＭＳ Ｐゴシック" charset="-128"/>
              </a:rPr>
              <a:t>T+e</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とする．</a:t>
            </a:r>
            <a:endParaRPr lang="en-US" altLang="ja-JP" sz="2400" dirty="0">
              <a:latin typeface="Calibri" pitchFamily="34" charset="0"/>
              <a:ea typeface="ＭＳ Ｐゴシック" charset="-128"/>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Tree>
  </p:cSld>
  <p:clrMapOvr>
    <a:masterClrMapping/>
  </p:clrMapOvr>
  <p:transition advTm="14149"/>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タイトル 1"/>
          <p:cNvSpPr>
            <a:spLocks noGrp="1"/>
          </p:cNvSpPr>
          <p:nvPr>
            <p:ph type="title"/>
          </p:nvPr>
        </p:nvSpPr>
        <p:spPr/>
        <p:txBody>
          <a:bodyPr/>
          <a:lstStyle/>
          <a:p>
            <a:pPr eaLnBrk="1" hangingPunct="1"/>
            <a:r>
              <a:rPr lang="en-US" altLang="ja-JP"/>
              <a:t>1.3</a:t>
            </a:r>
            <a:r>
              <a:rPr lang="ja-JP" altLang="en-US"/>
              <a:t>　最小全域木</a:t>
            </a:r>
          </a:p>
        </p:txBody>
      </p:sp>
      <p:sp>
        <p:nvSpPr>
          <p:cNvPr id="311299"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6" name="角丸四角形 25"/>
          <p:cNvSpPr/>
          <p:nvPr/>
        </p:nvSpPr>
        <p:spPr>
          <a:xfrm>
            <a:off x="107950" y="2060575"/>
            <a:ext cx="8567738" cy="4176713"/>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374491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クルスカルのアルゴリズム</a:t>
            </a:r>
            <a:endParaRPr lang="en-US" altLang="ja-JP" sz="2400" dirty="0">
              <a:solidFill>
                <a:schemeClr val="tx1"/>
              </a:solidFill>
            </a:endParaRPr>
          </a:p>
        </p:txBody>
      </p:sp>
      <p:grpSp>
        <p:nvGrpSpPr>
          <p:cNvPr id="311302" name="グループ化 68"/>
          <p:cNvGrpSpPr>
            <a:grpSpLocks/>
          </p:cNvGrpSpPr>
          <p:nvPr/>
        </p:nvGrpSpPr>
        <p:grpSpPr bwMode="auto">
          <a:xfrm>
            <a:off x="2411413" y="2565400"/>
            <a:ext cx="3898900" cy="2519363"/>
            <a:chOff x="3396848" y="3429000"/>
            <a:chExt cx="2710344" cy="1752353"/>
          </a:xfrm>
        </p:grpSpPr>
        <p:cxnSp>
          <p:nvCxnSpPr>
            <p:cNvPr id="31" name="直線コネクタ 30"/>
            <p:cNvCxnSpPr/>
            <p:nvPr/>
          </p:nvCxnSpPr>
          <p:spPr>
            <a:xfrm rot="16200000" flipH="1">
              <a:off x="4771113" y="4670668"/>
              <a:ext cx="767413" cy="13243"/>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a:stCxn id="30" idx="3"/>
            </p:cNvCxnSpPr>
            <p:nvPr/>
          </p:nvCxnSpPr>
          <p:spPr>
            <a:xfrm rot="5400000">
              <a:off x="4291056" y="4298775"/>
              <a:ext cx="792810" cy="780217"/>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a:stCxn id="28" idx="2"/>
            </p:cNvCxnSpPr>
            <p:nvPr/>
          </p:nvCxnSpPr>
          <p:spPr>
            <a:xfrm rot="10800000" flipV="1">
              <a:off x="4329356" y="5097434"/>
              <a:ext cx="747111" cy="1104"/>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rot="10800000" flipV="1">
              <a:off x="5240897" y="5097434"/>
              <a:ext cx="746007" cy="1104"/>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a:endCxn id="23" idx="1"/>
            </p:cNvCxnSpPr>
            <p:nvPr/>
          </p:nvCxnSpPr>
          <p:spPr>
            <a:xfrm>
              <a:off x="5164752" y="4254936"/>
              <a:ext cx="800081" cy="782872"/>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rot="10800000" flipV="1">
              <a:off x="4355842" y="4233956"/>
              <a:ext cx="746007" cy="1104"/>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a:stCxn id="20" idx="3"/>
            </p:cNvCxnSpPr>
            <p:nvPr/>
          </p:nvCxnSpPr>
          <p:spPr>
            <a:xfrm rot="5400000">
              <a:off x="4161983" y="3728882"/>
              <a:ext cx="639327" cy="326654"/>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a:stCxn id="20" idx="5"/>
            </p:cNvCxnSpPr>
            <p:nvPr/>
          </p:nvCxnSpPr>
          <p:spPr>
            <a:xfrm rot="16200000" flipH="1">
              <a:off x="4634305" y="3701295"/>
              <a:ext cx="648161" cy="39066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rot="16200000" flipH="1">
              <a:off x="3919164" y="4668460"/>
              <a:ext cx="768518" cy="14347"/>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rot="10800000" flipV="1">
              <a:off x="3538104" y="5084184"/>
              <a:ext cx="746007" cy="1104"/>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a:endCxn id="22" idx="7"/>
            </p:cNvCxnSpPr>
            <p:nvPr/>
          </p:nvCxnSpPr>
          <p:spPr>
            <a:xfrm rot="5400000">
              <a:off x="3503108" y="4256805"/>
              <a:ext cx="817102" cy="744904"/>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円/楕円 19"/>
            <p:cNvSpPr/>
            <p:nvPr/>
          </p:nvSpPr>
          <p:spPr bwMode="auto">
            <a:xfrm>
              <a:off x="4620696" y="3429000"/>
              <a:ext cx="167741"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2" name="円/楕円 21"/>
            <p:cNvSpPr/>
            <p:nvPr/>
          </p:nvSpPr>
          <p:spPr bwMode="auto">
            <a:xfrm>
              <a:off x="3396848" y="5013516"/>
              <a:ext cx="166637"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3" name="円/楕円 22"/>
            <p:cNvSpPr/>
            <p:nvPr/>
          </p:nvSpPr>
          <p:spPr bwMode="auto">
            <a:xfrm>
              <a:off x="5940554" y="5013516"/>
              <a:ext cx="166638"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4" name="円/楕円 23"/>
            <p:cNvSpPr/>
            <p:nvPr/>
          </p:nvSpPr>
          <p:spPr bwMode="auto">
            <a:xfrm>
              <a:off x="4212379" y="5013516"/>
              <a:ext cx="166638"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8" name="円/楕円 27"/>
            <p:cNvSpPr/>
            <p:nvPr/>
          </p:nvSpPr>
          <p:spPr bwMode="auto">
            <a:xfrm>
              <a:off x="5076467" y="5013516"/>
              <a:ext cx="166637"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9" name="円/楕円 28"/>
            <p:cNvSpPr/>
            <p:nvPr/>
          </p:nvSpPr>
          <p:spPr bwMode="auto">
            <a:xfrm>
              <a:off x="4212379" y="4148933"/>
              <a:ext cx="166638"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5053292" y="4148933"/>
              <a:ext cx="166638"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11303" name="テキスト ボックス 8"/>
          <p:cNvSpPr txBox="1">
            <a:spLocks noChangeArrowheads="1"/>
          </p:cNvSpPr>
          <p:nvPr/>
        </p:nvSpPr>
        <p:spPr bwMode="auto">
          <a:xfrm>
            <a:off x="2847975" y="3933825"/>
            <a:ext cx="355600" cy="460375"/>
          </a:xfrm>
          <a:prstGeom prst="rect">
            <a:avLst/>
          </a:prstGeom>
          <a:noFill/>
          <a:ln w="9525">
            <a:noFill/>
            <a:miter lim="800000"/>
            <a:headEnd/>
            <a:tailEnd/>
          </a:ln>
        </p:spPr>
        <p:txBody>
          <a:bodyPr wrap="none">
            <a:spAutoFit/>
          </a:bodyPr>
          <a:lstStyle/>
          <a:p>
            <a:r>
              <a:rPr lang="en-US" altLang="ja-JP" sz="2400"/>
              <a:t>7</a:t>
            </a:r>
          </a:p>
        </p:txBody>
      </p:sp>
      <p:sp>
        <p:nvSpPr>
          <p:cNvPr id="311304" name="テキスト ボックス 9"/>
          <p:cNvSpPr txBox="1">
            <a:spLocks noChangeArrowheads="1"/>
          </p:cNvSpPr>
          <p:nvPr/>
        </p:nvSpPr>
        <p:spPr bwMode="auto">
          <a:xfrm>
            <a:off x="3000375" y="4911725"/>
            <a:ext cx="355600" cy="461963"/>
          </a:xfrm>
          <a:prstGeom prst="rect">
            <a:avLst/>
          </a:prstGeom>
          <a:noFill/>
          <a:ln w="9525">
            <a:noFill/>
            <a:miter lim="800000"/>
            <a:headEnd/>
            <a:tailEnd/>
          </a:ln>
        </p:spPr>
        <p:txBody>
          <a:bodyPr wrap="none">
            <a:spAutoFit/>
          </a:bodyPr>
          <a:lstStyle/>
          <a:p>
            <a:r>
              <a:rPr lang="en-US" altLang="ja-JP" sz="2400"/>
              <a:t>5</a:t>
            </a:r>
          </a:p>
        </p:txBody>
      </p:sp>
      <p:sp>
        <p:nvSpPr>
          <p:cNvPr id="311305" name="テキスト ボックス 10"/>
          <p:cNvSpPr txBox="1">
            <a:spLocks noChangeArrowheads="1"/>
          </p:cNvSpPr>
          <p:nvPr/>
        </p:nvSpPr>
        <p:spPr bwMode="auto">
          <a:xfrm>
            <a:off x="3424238" y="4191000"/>
            <a:ext cx="355600" cy="461963"/>
          </a:xfrm>
          <a:prstGeom prst="rect">
            <a:avLst/>
          </a:prstGeom>
          <a:noFill/>
          <a:ln w="9525">
            <a:noFill/>
            <a:miter lim="800000"/>
            <a:headEnd/>
            <a:tailEnd/>
          </a:ln>
        </p:spPr>
        <p:txBody>
          <a:bodyPr wrap="none">
            <a:spAutoFit/>
          </a:bodyPr>
          <a:lstStyle/>
          <a:p>
            <a:r>
              <a:rPr lang="en-US" altLang="ja-JP" sz="2400"/>
              <a:t>9</a:t>
            </a:r>
          </a:p>
        </p:txBody>
      </p:sp>
      <p:sp>
        <p:nvSpPr>
          <p:cNvPr id="311306" name="テキスト ボックス 11"/>
          <p:cNvSpPr txBox="1">
            <a:spLocks noChangeArrowheads="1"/>
          </p:cNvSpPr>
          <p:nvPr/>
        </p:nvSpPr>
        <p:spPr bwMode="auto">
          <a:xfrm>
            <a:off x="4092575" y="3357563"/>
            <a:ext cx="357188" cy="460375"/>
          </a:xfrm>
          <a:prstGeom prst="rect">
            <a:avLst/>
          </a:prstGeom>
          <a:noFill/>
          <a:ln w="9525">
            <a:noFill/>
            <a:miter lim="800000"/>
            <a:headEnd/>
            <a:tailEnd/>
          </a:ln>
        </p:spPr>
        <p:txBody>
          <a:bodyPr wrap="none">
            <a:spAutoFit/>
          </a:bodyPr>
          <a:lstStyle/>
          <a:p>
            <a:r>
              <a:rPr lang="en-US" altLang="ja-JP" sz="2400"/>
              <a:t>7</a:t>
            </a:r>
          </a:p>
        </p:txBody>
      </p:sp>
      <p:sp>
        <p:nvSpPr>
          <p:cNvPr id="311307" name="テキスト ボックス 12"/>
          <p:cNvSpPr txBox="1">
            <a:spLocks noChangeArrowheads="1"/>
          </p:cNvSpPr>
          <p:nvPr/>
        </p:nvSpPr>
        <p:spPr bwMode="auto">
          <a:xfrm>
            <a:off x="3924300" y="3933825"/>
            <a:ext cx="527050" cy="460375"/>
          </a:xfrm>
          <a:prstGeom prst="rect">
            <a:avLst/>
          </a:prstGeom>
          <a:noFill/>
          <a:ln w="9525">
            <a:noFill/>
            <a:miter lim="800000"/>
            <a:headEnd/>
            <a:tailEnd/>
          </a:ln>
        </p:spPr>
        <p:txBody>
          <a:bodyPr wrap="none">
            <a:spAutoFit/>
          </a:bodyPr>
          <a:lstStyle/>
          <a:p>
            <a:r>
              <a:rPr lang="en-US" altLang="ja-JP" sz="2400"/>
              <a:t>15</a:t>
            </a:r>
          </a:p>
        </p:txBody>
      </p:sp>
      <p:sp>
        <p:nvSpPr>
          <p:cNvPr id="311308" name="テキスト ボックス 13"/>
          <p:cNvSpPr txBox="1">
            <a:spLocks noChangeArrowheads="1"/>
          </p:cNvSpPr>
          <p:nvPr/>
        </p:nvSpPr>
        <p:spPr bwMode="auto">
          <a:xfrm>
            <a:off x="4143375" y="4911725"/>
            <a:ext cx="357188" cy="461963"/>
          </a:xfrm>
          <a:prstGeom prst="rect">
            <a:avLst/>
          </a:prstGeom>
          <a:noFill/>
          <a:ln w="9525">
            <a:noFill/>
            <a:miter lim="800000"/>
            <a:headEnd/>
            <a:tailEnd/>
          </a:ln>
        </p:spPr>
        <p:txBody>
          <a:bodyPr wrap="none">
            <a:spAutoFit/>
          </a:bodyPr>
          <a:lstStyle/>
          <a:p>
            <a:r>
              <a:rPr lang="en-US" altLang="ja-JP" sz="2400"/>
              <a:t>6</a:t>
            </a:r>
          </a:p>
        </p:txBody>
      </p:sp>
      <p:sp>
        <p:nvSpPr>
          <p:cNvPr id="311309" name="テキスト ボックス 14"/>
          <p:cNvSpPr txBox="1">
            <a:spLocks noChangeArrowheads="1"/>
          </p:cNvSpPr>
          <p:nvPr/>
        </p:nvSpPr>
        <p:spPr bwMode="auto">
          <a:xfrm>
            <a:off x="4910138" y="4187825"/>
            <a:ext cx="357187" cy="460375"/>
          </a:xfrm>
          <a:prstGeom prst="rect">
            <a:avLst/>
          </a:prstGeom>
          <a:noFill/>
          <a:ln w="9525">
            <a:noFill/>
            <a:miter lim="800000"/>
            <a:headEnd/>
            <a:tailEnd/>
          </a:ln>
        </p:spPr>
        <p:txBody>
          <a:bodyPr wrap="none">
            <a:spAutoFit/>
          </a:bodyPr>
          <a:lstStyle/>
          <a:p>
            <a:r>
              <a:rPr lang="en-US" altLang="ja-JP" sz="2400"/>
              <a:t>8</a:t>
            </a:r>
          </a:p>
        </p:txBody>
      </p:sp>
      <p:sp>
        <p:nvSpPr>
          <p:cNvPr id="311310" name="テキスト ボックス 15"/>
          <p:cNvSpPr txBox="1">
            <a:spLocks noChangeArrowheads="1"/>
          </p:cNvSpPr>
          <p:nvPr/>
        </p:nvSpPr>
        <p:spPr bwMode="auto">
          <a:xfrm>
            <a:off x="5511800" y="3903663"/>
            <a:ext cx="355600" cy="461962"/>
          </a:xfrm>
          <a:prstGeom prst="rect">
            <a:avLst/>
          </a:prstGeom>
          <a:noFill/>
          <a:ln w="9525">
            <a:noFill/>
            <a:miter lim="800000"/>
            <a:headEnd/>
            <a:tailEnd/>
          </a:ln>
        </p:spPr>
        <p:txBody>
          <a:bodyPr wrap="none">
            <a:spAutoFit/>
          </a:bodyPr>
          <a:lstStyle/>
          <a:p>
            <a:r>
              <a:rPr lang="en-US" altLang="ja-JP" sz="2400"/>
              <a:t>9</a:t>
            </a:r>
          </a:p>
        </p:txBody>
      </p:sp>
      <p:sp>
        <p:nvSpPr>
          <p:cNvPr id="311311" name="テキスト ボックス 16"/>
          <p:cNvSpPr txBox="1">
            <a:spLocks noChangeArrowheads="1"/>
          </p:cNvSpPr>
          <p:nvPr/>
        </p:nvSpPr>
        <p:spPr bwMode="auto">
          <a:xfrm>
            <a:off x="5292725" y="4911725"/>
            <a:ext cx="504825" cy="461963"/>
          </a:xfrm>
          <a:prstGeom prst="rect">
            <a:avLst/>
          </a:prstGeom>
          <a:noFill/>
          <a:ln w="9525">
            <a:noFill/>
            <a:miter lim="800000"/>
            <a:headEnd/>
            <a:tailEnd/>
          </a:ln>
        </p:spPr>
        <p:txBody>
          <a:bodyPr wrap="none">
            <a:spAutoFit/>
          </a:bodyPr>
          <a:lstStyle/>
          <a:p>
            <a:r>
              <a:rPr lang="en-US" altLang="ja-JP" sz="2400"/>
              <a:t>11</a:t>
            </a:r>
          </a:p>
        </p:txBody>
      </p:sp>
      <p:sp>
        <p:nvSpPr>
          <p:cNvPr id="311312" name="テキスト ボックス 17"/>
          <p:cNvSpPr txBox="1">
            <a:spLocks noChangeArrowheads="1"/>
          </p:cNvSpPr>
          <p:nvPr/>
        </p:nvSpPr>
        <p:spPr bwMode="auto">
          <a:xfrm>
            <a:off x="3711575" y="2895600"/>
            <a:ext cx="355600" cy="461963"/>
          </a:xfrm>
          <a:prstGeom prst="rect">
            <a:avLst/>
          </a:prstGeom>
          <a:noFill/>
          <a:ln w="9525">
            <a:noFill/>
            <a:miter lim="800000"/>
            <a:headEnd/>
            <a:tailEnd/>
          </a:ln>
        </p:spPr>
        <p:txBody>
          <a:bodyPr wrap="none">
            <a:spAutoFit/>
          </a:bodyPr>
          <a:lstStyle/>
          <a:p>
            <a:r>
              <a:rPr lang="en-US" altLang="ja-JP" sz="2400"/>
              <a:t>8</a:t>
            </a:r>
          </a:p>
        </p:txBody>
      </p:sp>
      <p:sp>
        <p:nvSpPr>
          <p:cNvPr id="311313" name="テキスト ボックス 18"/>
          <p:cNvSpPr txBox="1">
            <a:spLocks noChangeArrowheads="1"/>
          </p:cNvSpPr>
          <p:nvPr/>
        </p:nvSpPr>
        <p:spPr bwMode="auto">
          <a:xfrm>
            <a:off x="4572000" y="2852738"/>
            <a:ext cx="355600" cy="461962"/>
          </a:xfrm>
          <a:prstGeom prst="rect">
            <a:avLst/>
          </a:prstGeom>
          <a:noFill/>
          <a:ln w="9525">
            <a:noFill/>
            <a:miter lim="800000"/>
            <a:headEnd/>
            <a:tailEnd/>
          </a:ln>
        </p:spPr>
        <p:txBody>
          <a:bodyPr wrap="none">
            <a:spAutoFit/>
          </a:bodyPr>
          <a:lstStyle/>
          <a:p>
            <a:r>
              <a:rPr lang="en-US" altLang="ja-JP" sz="2400"/>
              <a:t>5</a:t>
            </a:r>
          </a:p>
        </p:txBody>
      </p:sp>
      <p:sp>
        <p:nvSpPr>
          <p:cNvPr id="41"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2 (</a:t>
            </a:r>
            <a:r>
              <a:rPr lang="en-US" altLang="ja-JP" sz="2400" dirty="0" err="1">
                <a:latin typeface="Calibri" pitchFamily="34" charset="0"/>
                <a:ea typeface="ＭＳ Ｐゴシック" charset="-128"/>
              </a:rPr>
              <a:t>i</a:t>
            </a:r>
            <a:r>
              <a:rPr lang="en-US" altLang="ja-JP" sz="2400" dirty="0">
                <a:latin typeface="Calibri" pitchFamily="34" charset="0"/>
                <a:ea typeface="ＭＳ Ｐゴシック" charset="-128"/>
              </a:rPr>
              <a:t>)</a:t>
            </a: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E={e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E(G): e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E(T), </a:t>
            </a:r>
            <a:r>
              <a:rPr lang="en-US" altLang="ja-JP" sz="2400" dirty="0" err="1">
                <a:latin typeface="Calibri" pitchFamily="34" charset="0"/>
                <a:ea typeface="ＭＳ Ｐゴシック" charset="-128"/>
              </a:rPr>
              <a:t>T+e</a:t>
            </a:r>
            <a:r>
              <a:rPr lang="ja-JP" altLang="en-US" sz="2400" dirty="0" err="1">
                <a:latin typeface="Calibri" pitchFamily="34" charset="0"/>
                <a:ea typeface="ＭＳ Ｐゴシック" charset="-128"/>
              </a:rPr>
              <a:t>に閉</a:t>
            </a:r>
            <a:r>
              <a:rPr lang="ja-JP" altLang="en-US" sz="2400" dirty="0">
                <a:latin typeface="Calibri" pitchFamily="34" charset="0"/>
                <a:ea typeface="ＭＳ Ｐゴシック" charset="-128"/>
              </a:rPr>
              <a:t>路がない</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 ∅ ならば，</a:t>
            </a:r>
            <a:endParaRPr lang="en-US" altLang="ja-JP" sz="2400" dirty="0">
              <a:latin typeface="Calibri" pitchFamily="34" charset="0"/>
              <a:ea typeface="ＭＳ Ｐゴシック" charset="-128"/>
            </a:endParaRPr>
          </a:p>
          <a:p>
            <a:pPr>
              <a:spcBef>
                <a:spcPct val="20000"/>
              </a:spcBef>
              <a:buClr>
                <a:srgbClr val="0BD0D9"/>
              </a:buClr>
              <a:buSzPct val="95000"/>
              <a:defRPr/>
            </a:pPr>
            <a:r>
              <a:rPr lang="en-US" altLang="ja-JP" sz="2400" dirty="0">
                <a:latin typeface="Calibri" pitchFamily="34" charset="0"/>
                <a:ea typeface="ＭＳ Ｐゴシック" charset="-128"/>
              </a:rPr>
              <a:t>                  E</a:t>
            </a:r>
            <a:r>
              <a:rPr lang="ja-JP" altLang="en-US" sz="2400" dirty="0">
                <a:latin typeface="Calibri" pitchFamily="34" charset="0"/>
                <a:ea typeface="ＭＳ Ｐゴシック" charset="-128"/>
              </a:rPr>
              <a:t>の中から重みが最小の辺</a:t>
            </a:r>
            <a:r>
              <a:rPr lang="en-US" altLang="ja-JP" sz="2400" dirty="0">
                <a:latin typeface="Calibri" pitchFamily="34" charset="0"/>
                <a:ea typeface="ＭＳ Ｐゴシック" charset="-128"/>
              </a:rPr>
              <a:t>e</a:t>
            </a:r>
            <a:r>
              <a:rPr lang="ja-JP" altLang="en-US" sz="2400" dirty="0">
                <a:latin typeface="Calibri" pitchFamily="34" charset="0"/>
                <a:ea typeface="ＭＳ Ｐゴシック" charset="-128"/>
              </a:rPr>
              <a:t>を選び，</a:t>
            </a:r>
            <a:r>
              <a:rPr lang="en-US" altLang="ja-JP" sz="2400" dirty="0">
                <a:latin typeface="Calibri" pitchFamily="34" charset="0"/>
                <a:ea typeface="ＭＳ Ｐゴシック" charset="-128"/>
              </a:rPr>
              <a:t>T=</a:t>
            </a:r>
            <a:r>
              <a:rPr lang="en-US" altLang="ja-JP" sz="2400" dirty="0" err="1">
                <a:latin typeface="Calibri" pitchFamily="34" charset="0"/>
                <a:ea typeface="ＭＳ Ｐゴシック" charset="-128"/>
              </a:rPr>
              <a:t>T+e</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とする．</a:t>
            </a:r>
            <a:endParaRPr lang="en-US" altLang="ja-JP" sz="2400" dirty="0">
              <a:latin typeface="Calibri" pitchFamily="34" charset="0"/>
              <a:ea typeface="ＭＳ Ｐゴシック" charset="-128"/>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Tree>
  </p:cSld>
  <p:clrMapOvr>
    <a:masterClrMapping/>
  </p:clrMapOvr>
  <p:transition advTm="14149"/>
</p:sld>
</file>

<file path=ppt/slides/slide29.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12322" name="タイトル 1"/>
          <p:cNvSpPr>
            <a:spLocks noGrp="1"/>
          </p:cNvSpPr>
          <p:nvPr>
            <p:ph type="title"/>
          </p:nvPr>
        </p:nvSpPr>
        <p:spPr/>
        <p:txBody>
          <a:bodyPr/>
          <a:lstStyle/>
          <a:p>
            <a:pPr eaLnBrk="1" hangingPunct="1"/>
            <a:r>
              <a:rPr lang="en-US" altLang="ja-JP"/>
              <a:t>1.3</a:t>
            </a:r>
            <a:r>
              <a:rPr lang="ja-JP" altLang="en-US"/>
              <a:t>　最小全域木</a:t>
            </a:r>
          </a:p>
        </p:txBody>
      </p:sp>
      <p:sp>
        <p:nvSpPr>
          <p:cNvPr id="312323"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6" name="角丸四角形 25"/>
          <p:cNvSpPr/>
          <p:nvPr/>
        </p:nvSpPr>
        <p:spPr>
          <a:xfrm>
            <a:off x="107950" y="2060575"/>
            <a:ext cx="8567738" cy="4176713"/>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374491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クルスカルのアルゴリズム</a:t>
            </a:r>
            <a:endParaRPr lang="en-US" altLang="ja-JP" sz="2400" dirty="0">
              <a:solidFill>
                <a:schemeClr val="tx1"/>
              </a:solidFill>
            </a:endParaRPr>
          </a:p>
        </p:txBody>
      </p:sp>
      <p:grpSp>
        <p:nvGrpSpPr>
          <p:cNvPr id="312326" name="グループ化 68"/>
          <p:cNvGrpSpPr>
            <a:grpSpLocks/>
          </p:cNvGrpSpPr>
          <p:nvPr/>
        </p:nvGrpSpPr>
        <p:grpSpPr bwMode="auto">
          <a:xfrm>
            <a:off x="2411413" y="2565400"/>
            <a:ext cx="3898900" cy="2519363"/>
            <a:chOff x="3396848" y="3429000"/>
            <a:chExt cx="2710344" cy="1752353"/>
          </a:xfrm>
        </p:grpSpPr>
        <p:cxnSp>
          <p:nvCxnSpPr>
            <p:cNvPr id="31" name="直線コネクタ 30"/>
            <p:cNvCxnSpPr/>
            <p:nvPr/>
          </p:nvCxnSpPr>
          <p:spPr>
            <a:xfrm rot="16200000" flipH="1">
              <a:off x="4771113" y="4670668"/>
              <a:ext cx="767413" cy="13243"/>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a:stCxn id="30" idx="3"/>
            </p:cNvCxnSpPr>
            <p:nvPr/>
          </p:nvCxnSpPr>
          <p:spPr>
            <a:xfrm rot="5400000">
              <a:off x="4291056" y="4298775"/>
              <a:ext cx="792810" cy="780217"/>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a:stCxn id="28" idx="2"/>
            </p:cNvCxnSpPr>
            <p:nvPr/>
          </p:nvCxnSpPr>
          <p:spPr>
            <a:xfrm rot="10800000" flipV="1">
              <a:off x="4329356" y="5097434"/>
              <a:ext cx="747111" cy="1104"/>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rot="10800000" flipV="1">
              <a:off x="5240897" y="5097434"/>
              <a:ext cx="746007" cy="1104"/>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a:endCxn id="23" idx="1"/>
            </p:cNvCxnSpPr>
            <p:nvPr/>
          </p:nvCxnSpPr>
          <p:spPr>
            <a:xfrm>
              <a:off x="5164752" y="4254936"/>
              <a:ext cx="800081" cy="782872"/>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rot="10800000" flipV="1">
              <a:off x="4355842" y="4233956"/>
              <a:ext cx="746007" cy="1104"/>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a:stCxn id="20" idx="3"/>
            </p:cNvCxnSpPr>
            <p:nvPr/>
          </p:nvCxnSpPr>
          <p:spPr>
            <a:xfrm rot="5400000">
              <a:off x="4161983" y="3728882"/>
              <a:ext cx="639327" cy="326654"/>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a:stCxn id="20" idx="5"/>
            </p:cNvCxnSpPr>
            <p:nvPr/>
          </p:nvCxnSpPr>
          <p:spPr>
            <a:xfrm rot="16200000" flipH="1">
              <a:off x="4634305" y="3701295"/>
              <a:ext cx="648161" cy="39066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rot="16200000" flipH="1">
              <a:off x="3919164" y="4668460"/>
              <a:ext cx="768518" cy="14347"/>
            </a:xfrm>
            <a:prstGeom prst="line">
              <a:avLst/>
            </a:prstGeom>
            <a:ln w="349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rot="10800000" flipV="1">
              <a:off x="3538104" y="5084184"/>
              <a:ext cx="746007" cy="1104"/>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a:endCxn id="22" idx="7"/>
            </p:cNvCxnSpPr>
            <p:nvPr/>
          </p:nvCxnSpPr>
          <p:spPr>
            <a:xfrm rot="5400000">
              <a:off x="3503108" y="4256805"/>
              <a:ext cx="817102" cy="744904"/>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円/楕円 19"/>
            <p:cNvSpPr/>
            <p:nvPr/>
          </p:nvSpPr>
          <p:spPr bwMode="auto">
            <a:xfrm>
              <a:off x="4620696" y="3429000"/>
              <a:ext cx="167741"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2" name="円/楕円 21"/>
            <p:cNvSpPr/>
            <p:nvPr/>
          </p:nvSpPr>
          <p:spPr bwMode="auto">
            <a:xfrm>
              <a:off x="3396848" y="5013516"/>
              <a:ext cx="166637"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3" name="円/楕円 22"/>
            <p:cNvSpPr/>
            <p:nvPr/>
          </p:nvSpPr>
          <p:spPr bwMode="auto">
            <a:xfrm>
              <a:off x="5940554" y="5013516"/>
              <a:ext cx="166638"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4" name="円/楕円 23"/>
            <p:cNvSpPr/>
            <p:nvPr/>
          </p:nvSpPr>
          <p:spPr bwMode="auto">
            <a:xfrm>
              <a:off x="4212379" y="5013516"/>
              <a:ext cx="166638"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8" name="円/楕円 27"/>
            <p:cNvSpPr/>
            <p:nvPr/>
          </p:nvSpPr>
          <p:spPr bwMode="auto">
            <a:xfrm>
              <a:off x="5076467" y="5013516"/>
              <a:ext cx="166637"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9" name="円/楕円 28"/>
            <p:cNvSpPr/>
            <p:nvPr/>
          </p:nvSpPr>
          <p:spPr bwMode="auto">
            <a:xfrm>
              <a:off x="4212379" y="4148933"/>
              <a:ext cx="166638"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5053292" y="4148933"/>
              <a:ext cx="166638" cy="16783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12327" name="テキスト ボックス 8"/>
          <p:cNvSpPr txBox="1">
            <a:spLocks noChangeArrowheads="1"/>
          </p:cNvSpPr>
          <p:nvPr/>
        </p:nvSpPr>
        <p:spPr bwMode="auto">
          <a:xfrm>
            <a:off x="2847975" y="3933825"/>
            <a:ext cx="355600" cy="460375"/>
          </a:xfrm>
          <a:prstGeom prst="rect">
            <a:avLst/>
          </a:prstGeom>
          <a:noFill/>
          <a:ln w="9525">
            <a:noFill/>
            <a:miter lim="800000"/>
            <a:headEnd/>
            <a:tailEnd/>
          </a:ln>
        </p:spPr>
        <p:txBody>
          <a:bodyPr wrap="none">
            <a:spAutoFit/>
          </a:bodyPr>
          <a:lstStyle/>
          <a:p>
            <a:r>
              <a:rPr lang="en-US" altLang="ja-JP" sz="2400"/>
              <a:t>7</a:t>
            </a:r>
          </a:p>
        </p:txBody>
      </p:sp>
      <p:sp>
        <p:nvSpPr>
          <p:cNvPr id="312328" name="テキスト ボックス 9"/>
          <p:cNvSpPr txBox="1">
            <a:spLocks noChangeArrowheads="1"/>
          </p:cNvSpPr>
          <p:nvPr/>
        </p:nvSpPr>
        <p:spPr bwMode="auto">
          <a:xfrm>
            <a:off x="3000375" y="4911725"/>
            <a:ext cx="355600" cy="461963"/>
          </a:xfrm>
          <a:prstGeom prst="rect">
            <a:avLst/>
          </a:prstGeom>
          <a:noFill/>
          <a:ln w="9525">
            <a:noFill/>
            <a:miter lim="800000"/>
            <a:headEnd/>
            <a:tailEnd/>
          </a:ln>
        </p:spPr>
        <p:txBody>
          <a:bodyPr wrap="none">
            <a:spAutoFit/>
          </a:bodyPr>
          <a:lstStyle/>
          <a:p>
            <a:r>
              <a:rPr lang="en-US" altLang="ja-JP" sz="2400"/>
              <a:t>5</a:t>
            </a:r>
          </a:p>
        </p:txBody>
      </p:sp>
      <p:sp>
        <p:nvSpPr>
          <p:cNvPr id="312329" name="テキスト ボックス 10"/>
          <p:cNvSpPr txBox="1">
            <a:spLocks noChangeArrowheads="1"/>
          </p:cNvSpPr>
          <p:nvPr/>
        </p:nvSpPr>
        <p:spPr bwMode="auto">
          <a:xfrm>
            <a:off x="3424238" y="4191000"/>
            <a:ext cx="355600" cy="461963"/>
          </a:xfrm>
          <a:prstGeom prst="rect">
            <a:avLst/>
          </a:prstGeom>
          <a:noFill/>
          <a:ln w="9525">
            <a:noFill/>
            <a:miter lim="800000"/>
            <a:headEnd/>
            <a:tailEnd/>
          </a:ln>
        </p:spPr>
        <p:txBody>
          <a:bodyPr wrap="none">
            <a:spAutoFit/>
          </a:bodyPr>
          <a:lstStyle/>
          <a:p>
            <a:r>
              <a:rPr lang="en-US" altLang="ja-JP" sz="2400"/>
              <a:t>9</a:t>
            </a:r>
          </a:p>
        </p:txBody>
      </p:sp>
      <p:sp>
        <p:nvSpPr>
          <p:cNvPr id="312330" name="テキスト ボックス 11"/>
          <p:cNvSpPr txBox="1">
            <a:spLocks noChangeArrowheads="1"/>
          </p:cNvSpPr>
          <p:nvPr/>
        </p:nvSpPr>
        <p:spPr bwMode="auto">
          <a:xfrm>
            <a:off x="4092575" y="3357563"/>
            <a:ext cx="357188" cy="460375"/>
          </a:xfrm>
          <a:prstGeom prst="rect">
            <a:avLst/>
          </a:prstGeom>
          <a:noFill/>
          <a:ln w="9525">
            <a:noFill/>
            <a:miter lim="800000"/>
            <a:headEnd/>
            <a:tailEnd/>
          </a:ln>
        </p:spPr>
        <p:txBody>
          <a:bodyPr wrap="none">
            <a:spAutoFit/>
          </a:bodyPr>
          <a:lstStyle/>
          <a:p>
            <a:r>
              <a:rPr lang="en-US" altLang="ja-JP" sz="2400"/>
              <a:t>7</a:t>
            </a:r>
          </a:p>
        </p:txBody>
      </p:sp>
      <p:sp>
        <p:nvSpPr>
          <p:cNvPr id="312331" name="テキスト ボックス 12"/>
          <p:cNvSpPr txBox="1">
            <a:spLocks noChangeArrowheads="1"/>
          </p:cNvSpPr>
          <p:nvPr/>
        </p:nvSpPr>
        <p:spPr bwMode="auto">
          <a:xfrm>
            <a:off x="3924300" y="3933825"/>
            <a:ext cx="527050" cy="460375"/>
          </a:xfrm>
          <a:prstGeom prst="rect">
            <a:avLst/>
          </a:prstGeom>
          <a:noFill/>
          <a:ln w="9525">
            <a:noFill/>
            <a:miter lim="800000"/>
            <a:headEnd/>
            <a:tailEnd/>
          </a:ln>
        </p:spPr>
        <p:txBody>
          <a:bodyPr wrap="none">
            <a:spAutoFit/>
          </a:bodyPr>
          <a:lstStyle/>
          <a:p>
            <a:r>
              <a:rPr lang="en-US" altLang="ja-JP" sz="2400"/>
              <a:t>15</a:t>
            </a:r>
          </a:p>
        </p:txBody>
      </p:sp>
      <p:sp>
        <p:nvSpPr>
          <p:cNvPr id="312332" name="テキスト ボックス 13"/>
          <p:cNvSpPr txBox="1">
            <a:spLocks noChangeArrowheads="1"/>
          </p:cNvSpPr>
          <p:nvPr/>
        </p:nvSpPr>
        <p:spPr bwMode="auto">
          <a:xfrm>
            <a:off x="4143375" y="4911725"/>
            <a:ext cx="357188" cy="461963"/>
          </a:xfrm>
          <a:prstGeom prst="rect">
            <a:avLst/>
          </a:prstGeom>
          <a:noFill/>
          <a:ln w="9525">
            <a:noFill/>
            <a:miter lim="800000"/>
            <a:headEnd/>
            <a:tailEnd/>
          </a:ln>
        </p:spPr>
        <p:txBody>
          <a:bodyPr wrap="none">
            <a:spAutoFit/>
          </a:bodyPr>
          <a:lstStyle/>
          <a:p>
            <a:r>
              <a:rPr lang="en-US" altLang="ja-JP" sz="2400"/>
              <a:t>6</a:t>
            </a:r>
          </a:p>
        </p:txBody>
      </p:sp>
      <p:sp>
        <p:nvSpPr>
          <p:cNvPr id="312333" name="テキスト ボックス 14"/>
          <p:cNvSpPr txBox="1">
            <a:spLocks noChangeArrowheads="1"/>
          </p:cNvSpPr>
          <p:nvPr/>
        </p:nvSpPr>
        <p:spPr bwMode="auto">
          <a:xfrm>
            <a:off x="4910138" y="4187825"/>
            <a:ext cx="357187" cy="460375"/>
          </a:xfrm>
          <a:prstGeom prst="rect">
            <a:avLst/>
          </a:prstGeom>
          <a:noFill/>
          <a:ln w="9525">
            <a:noFill/>
            <a:miter lim="800000"/>
            <a:headEnd/>
            <a:tailEnd/>
          </a:ln>
        </p:spPr>
        <p:txBody>
          <a:bodyPr wrap="none">
            <a:spAutoFit/>
          </a:bodyPr>
          <a:lstStyle/>
          <a:p>
            <a:r>
              <a:rPr lang="en-US" altLang="ja-JP" sz="2400"/>
              <a:t>8</a:t>
            </a:r>
          </a:p>
        </p:txBody>
      </p:sp>
      <p:sp>
        <p:nvSpPr>
          <p:cNvPr id="312334" name="テキスト ボックス 15"/>
          <p:cNvSpPr txBox="1">
            <a:spLocks noChangeArrowheads="1"/>
          </p:cNvSpPr>
          <p:nvPr/>
        </p:nvSpPr>
        <p:spPr bwMode="auto">
          <a:xfrm>
            <a:off x="5511800" y="3903663"/>
            <a:ext cx="355600" cy="461962"/>
          </a:xfrm>
          <a:prstGeom prst="rect">
            <a:avLst/>
          </a:prstGeom>
          <a:noFill/>
          <a:ln w="9525">
            <a:noFill/>
            <a:miter lim="800000"/>
            <a:headEnd/>
            <a:tailEnd/>
          </a:ln>
        </p:spPr>
        <p:txBody>
          <a:bodyPr wrap="none">
            <a:spAutoFit/>
          </a:bodyPr>
          <a:lstStyle/>
          <a:p>
            <a:r>
              <a:rPr lang="en-US" altLang="ja-JP" sz="2400"/>
              <a:t>9</a:t>
            </a:r>
          </a:p>
        </p:txBody>
      </p:sp>
      <p:sp>
        <p:nvSpPr>
          <p:cNvPr id="312335" name="テキスト ボックス 16"/>
          <p:cNvSpPr txBox="1">
            <a:spLocks noChangeArrowheads="1"/>
          </p:cNvSpPr>
          <p:nvPr/>
        </p:nvSpPr>
        <p:spPr bwMode="auto">
          <a:xfrm>
            <a:off x="5292725" y="4911725"/>
            <a:ext cx="504825" cy="461963"/>
          </a:xfrm>
          <a:prstGeom prst="rect">
            <a:avLst/>
          </a:prstGeom>
          <a:noFill/>
          <a:ln w="9525">
            <a:noFill/>
            <a:miter lim="800000"/>
            <a:headEnd/>
            <a:tailEnd/>
          </a:ln>
        </p:spPr>
        <p:txBody>
          <a:bodyPr wrap="none">
            <a:spAutoFit/>
          </a:bodyPr>
          <a:lstStyle/>
          <a:p>
            <a:r>
              <a:rPr lang="en-US" altLang="ja-JP" sz="2400"/>
              <a:t>11</a:t>
            </a:r>
          </a:p>
        </p:txBody>
      </p:sp>
      <p:sp>
        <p:nvSpPr>
          <p:cNvPr id="312336" name="テキスト ボックス 17"/>
          <p:cNvSpPr txBox="1">
            <a:spLocks noChangeArrowheads="1"/>
          </p:cNvSpPr>
          <p:nvPr/>
        </p:nvSpPr>
        <p:spPr bwMode="auto">
          <a:xfrm>
            <a:off x="3711575" y="2895600"/>
            <a:ext cx="355600" cy="461963"/>
          </a:xfrm>
          <a:prstGeom prst="rect">
            <a:avLst/>
          </a:prstGeom>
          <a:noFill/>
          <a:ln w="9525">
            <a:noFill/>
            <a:miter lim="800000"/>
            <a:headEnd/>
            <a:tailEnd/>
          </a:ln>
        </p:spPr>
        <p:txBody>
          <a:bodyPr wrap="none">
            <a:spAutoFit/>
          </a:bodyPr>
          <a:lstStyle/>
          <a:p>
            <a:r>
              <a:rPr lang="en-US" altLang="ja-JP" sz="2400"/>
              <a:t>8</a:t>
            </a:r>
          </a:p>
        </p:txBody>
      </p:sp>
      <p:sp>
        <p:nvSpPr>
          <p:cNvPr id="312337" name="テキスト ボックス 18"/>
          <p:cNvSpPr txBox="1">
            <a:spLocks noChangeArrowheads="1"/>
          </p:cNvSpPr>
          <p:nvPr/>
        </p:nvSpPr>
        <p:spPr bwMode="auto">
          <a:xfrm>
            <a:off x="4572000" y="2852738"/>
            <a:ext cx="355600" cy="461962"/>
          </a:xfrm>
          <a:prstGeom prst="rect">
            <a:avLst/>
          </a:prstGeom>
          <a:noFill/>
          <a:ln w="9525">
            <a:noFill/>
            <a:miter lim="800000"/>
            <a:headEnd/>
            <a:tailEnd/>
          </a:ln>
        </p:spPr>
        <p:txBody>
          <a:bodyPr wrap="none">
            <a:spAutoFit/>
          </a:bodyPr>
          <a:lstStyle/>
          <a:p>
            <a:r>
              <a:rPr lang="en-US" altLang="ja-JP" sz="2400"/>
              <a:t>5</a:t>
            </a:r>
          </a:p>
        </p:txBody>
      </p:sp>
      <p:sp>
        <p:nvSpPr>
          <p:cNvPr id="41"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2 (ii)</a:t>
            </a: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E={e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E(G): e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E(T), </a:t>
            </a:r>
            <a:r>
              <a:rPr lang="en-US" altLang="ja-JP" sz="2400" dirty="0" err="1">
                <a:latin typeface="Calibri" pitchFamily="34" charset="0"/>
                <a:ea typeface="ＭＳ Ｐゴシック" charset="-128"/>
              </a:rPr>
              <a:t>T+e</a:t>
            </a:r>
            <a:r>
              <a:rPr lang="ja-JP" altLang="en-US" sz="2400" dirty="0" err="1">
                <a:latin typeface="Calibri" pitchFamily="34" charset="0"/>
                <a:ea typeface="ＭＳ Ｐゴシック" charset="-128"/>
              </a:rPr>
              <a:t>に閉</a:t>
            </a:r>
            <a:r>
              <a:rPr lang="ja-JP" altLang="en-US" sz="2400" dirty="0">
                <a:latin typeface="Calibri" pitchFamily="34" charset="0"/>
                <a:ea typeface="ＭＳ Ｐゴシック" charset="-128"/>
              </a:rPr>
              <a:t>路がない</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 ∅ ならば終了．</a:t>
            </a:r>
            <a:endParaRPr lang="en-US" altLang="ja-JP" sz="2400" dirty="0">
              <a:latin typeface="Calibri" pitchFamily="34" charset="0"/>
              <a:ea typeface="ＭＳ Ｐゴシック" charset="-128"/>
            </a:endParaRPr>
          </a:p>
          <a:p>
            <a:pPr>
              <a:spcBef>
                <a:spcPct val="20000"/>
              </a:spcBef>
              <a:buClr>
                <a:srgbClr val="0BD0D9"/>
              </a:buClr>
              <a:buSzPct val="95000"/>
              <a:defRPr/>
            </a:pPr>
            <a:r>
              <a:rPr lang="en-US" altLang="ja-JP" sz="2400" dirty="0">
                <a:latin typeface="Calibri" pitchFamily="34" charset="0"/>
                <a:ea typeface="ＭＳ Ｐゴシック" charset="-128"/>
              </a:rPr>
              <a:t>              </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Tree>
  </p:cSld>
  <p:clrMapOvr>
    <a:overrideClrMapping bg1="lt1" tx1="dk1" bg2="lt2" tx2="dk2" accent1="accent1" accent2="accent2" accent3="accent3" accent4="accent4" accent5="accent5" accent6="accent6" hlink="hlink" folHlink="folHlink"/>
  </p:clrMapOvr>
  <p:transition advTm="14149"/>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正方形/長方形 94"/>
          <p:cNvSpPr/>
          <p:nvPr/>
        </p:nvSpPr>
        <p:spPr>
          <a:xfrm>
            <a:off x="3182640" y="3717032"/>
            <a:ext cx="2808312" cy="2895347"/>
          </a:xfrm>
          <a:prstGeom prst="rect">
            <a:avLst/>
          </a:prstGeom>
          <a:solidFill>
            <a:schemeClr val="accent1">
              <a:alpha val="7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 name="コンテンツ プレースホルダー 2"/>
          <p:cNvSpPr txBox="1">
            <a:spLocks/>
          </p:cNvSpPr>
          <p:nvPr/>
        </p:nvSpPr>
        <p:spPr bwMode="auto">
          <a:xfrm>
            <a:off x="609600" y="2087563"/>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森：閉路を含まないグラフ</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木：閉路を含まない連結グラフ</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全域木：あるグラフの全域グラフで木であるもの</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r>
              <a:rPr lang="ja-JP" altLang="en-US" sz="2400" dirty="0">
                <a:latin typeface="Calibri" pitchFamily="34" charset="0"/>
                <a:ea typeface="+mn-ea"/>
              </a:rPr>
              <a:t>　　森　　　　　　　　　　　　　 木　　　　　　　　　         全域木</a:t>
            </a:r>
            <a:endParaRPr lang="en-US" altLang="ja-JP" sz="2400" dirty="0">
              <a:latin typeface="Calibri" pitchFamily="34" charset="0"/>
              <a:ea typeface="+mn-ea"/>
            </a:endParaRPr>
          </a:p>
        </p:txBody>
      </p:sp>
      <p:sp>
        <p:nvSpPr>
          <p:cNvPr id="286722" name="タイトル 1"/>
          <p:cNvSpPr>
            <a:spLocks noGrp="1"/>
          </p:cNvSpPr>
          <p:nvPr>
            <p:ph type="title"/>
          </p:nvPr>
        </p:nvSpPr>
        <p:spPr/>
        <p:txBody>
          <a:bodyPr/>
          <a:lstStyle/>
          <a:p>
            <a:pPr eaLnBrk="1" hangingPunct="1"/>
            <a:r>
              <a:rPr lang="en-US" altLang="ja-JP"/>
              <a:t>1.1</a:t>
            </a:r>
            <a:r>
              <a:rPr lang="ja-JP" altLang="en-US"/>
              <a:t>　用語の説明</a:t>
            </a:r>
          </a:p>
        </p:txBody>
      </p:sp>
      <p:sp>
        <p:nvSpPr>
          <p:cNvPr id="286723" name="コンテンツ プレースホルダー 2"/>
          <p:cNvSpPr>
            <a:spLocks noGrp="1"/>
          </p:cNvSpPr>
          <p:nvPr>
            <p:ph idx="1"/>
          </p:nvPr>
        </p:nvSpPr>
        <p:spPr/>
        <p:txBody>
          <a:bodyPr/>
          <a:lstStyle/>
          <a:p>
            <a:pPr eaLnBrk="1" hangingPunct="1">
              <a:buFont typeface="Wingdings 2" pitchFamily="18" charset="2"/>
              <a:buNone/>
            </a:pPr>
            <a:endParaRPr lang="en-US" altLang="ja-JP" sz="2400" dirty="0"/>
          </a:p>
          <a:p>
            <a:pPr eaLnBrk="1" hangingPunct="1">
              <a:buFont typeface="Wingdings 2" pitchFamily="18" charset="2"/>
              <a:buNone/>
            </a:pPr>
            <a:endParaRPr lang="en-US" altLang="ja-JP" sz="2400" dirty="0"/>
          </a:p>
          <a:p>
            <a:pPr eaLnBrk="1" hangingPunct="1">
              <a:buFont typeface="Wingdings 2" pitchFamily="18" charset="2"/>
              <a:buNone/>
            </a:pPr>
            <a:endParaRPr lang="en-US" altLang="ja-JP" sz="2400" dirty="0"/>
          </a:p>
          <a:p>
            <a:pPr eaLnBrk="1" hangingPunct="1">
              <a:buFont typeface="Wingdings 2" pitchFamily="18" charset="2"/>
              <a:buNone/>
            </a:pPr>
            <a:endParaRPr lang="en-US" altLang="ja-JP" sz="2400" dirty="0"/>
          </a:p>
        </p:txBody>
      </p:sp>
      <p:grpSp>
        <p:nvGrpSpPr>
          <p:cNvPr id="286725" name="グループ化 32"/>
          <p:cNvGrpSpPr>
            <a:grpSpLocks/>
          </p:cNvGrpSpPr>
          <p:nvPr/>
        </p:nvGrpSpPr>
        <p:grpSpPr bwMode="auto">
          <a:xfrm>
            <a:off x="6537325" y="4149725"/>
            <a:ext cx="2427288" cy="1838325"/>
            <a:chOff x="2864757" y="3861048"/>
            <a:chExt cx="3147403" cy="2385157"/>
          </a:xfrm>
        </p:grpSpPr>
        <p:cxnSp>
          <p:nvCxnSpPr>
            <p:cNvPr id="7" name="直線コネクタ 6"/>
            <p:cNvCxnSpPr/>
            <p:nvPr/>
          </p:nvCxnSpPr>
          <p:spPr bwMode="auto">
            <a:xfrm flipV="1">
              <a:off x="2947096" y="3945497"/>
              <a:ext cx="1043646" cy="584961"/>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8" name="直線コネクタ 7"/>
            <p:cNvCxnSpPr/>
            <p:nvPr/>
          </p:nvCxnSpPr>
          <p:spPr bwMode="auto">
            <a:xfrm>
              <a:off x="3990741" y="3945497"/>
              <a:ext cx="1000417" cy="58496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a:endCxn id="22" idx="0"/>
            </p:cNvCxnSpPr>
            <p:nvPr/>
          </p:nvCxnSpPr>
          <p:spPr bwMode="auto">
            <a:xfrm rot="5400000">
              <a:off x="2466151" y="5011403"/>
              <a:ext cx="961889"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0" name="直線コネクタ 9"/>
            <p:cNvCxnSpPr/>
            <p:nvPr/>
          </p:nvCxnSpPr>
          <p:spPr bwMode="auto">
            <a:xfrm>
              <a:off x="2947096" y="5576796"/>
              <a:ext cx="1043646" cy="584961"/>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1" name="直線コネクタ 10"/>
            <p:cNvCxnSpPr/>
            <p:nvPr/>
          </p:nvCxnSpPr>
          <p:spPr bwMode="auto">
            <a:xfrm flipV="1">
              <a:off x="3990741" y="5576796"/>
              <a:ext cx="1000417" cy="58496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2" name="直線コネクタ 11"/>
            <p:cNvCxnSpPr/>
            <p:nvPr/>
          </p:nvCxnSpPr>
          <p:spPr bwMode="auto">
            <a:xfrm rot="5400000">
              <a:off x="4467989" y="5053627"/>
              <a:ext cx="1046338"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3" name="直線コネクタ 12"/>
            <p:cNvCxnSpPr>
              <a:stCxn id="46" idx="1"/>
            </p:cNvCxnSpPr>
            <p:nvPr/>
          </p:nvCxnSpPr>
          <p:spPr bwMode="auto">
            <a:xfrm rot="16200000" flipV="1">
              <a:off x="5425359" y="4019777"/>
              <a:ext cx="453139" cy="43227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7" name="直線コネクタ 16"/>
            <p:cNvCxnSpPr>
              <a:endCxn id="47" idx="3"/>
            </p:cNvCxnSpPr>
            <p:nvPr/>
          </p:nvCxnSpPr>
          <p:spPr bwMode="auto">
            <a:xfrm rot="5400000" flipH="1" flipV="1">
              <a:off x="4921015" y="4075372"/>
              <a:ext cx="512871" cy="372583"/>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19" name="円/楕円 18"/>
            <p:cNvSpPr/>
            <p:nvPr/>
          </p:nvSpPr>
          <p:spPr bwMode="auto">
            <a:xfrm>
              <a:off x="2864757" y="4446009"/>
              <a:ext cx="166737" cy="16683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0" name="円/楕円 19"/>
            <p:cNvSpPr/>
            <p:nvPr/>
          </p:nvSpPr>
          <p:spPr bwMode="auto">
            <a:xfrm>
              <a:off x="3908403" y="3861048"/>
              <a:ext cx="164678" cy="16683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1" name="円/楕円 20"/>
            <p:cNvSpPr/>
            <p:nvPr/>
          </p:nvSpPr>
          <p:spPr bwMode="auto">
            <a:xfrm>
              <a:off x="4908819" y="4446009"/>
              <a:ext cx="166736" cy="16683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2" name="円/楕円 21"/>
            <p:cNvSpPr/>
            <p:nvPr/>
          </p:nvSpPr>
          <p:spPr bwMode="auto">
            <a:xfrm>
              <a:off x="2864757" y="5492347"/>
              <a:ext cx="166737" cy="168897"/>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3" name="円/楕円 22"/>
            <p:cNvSpPr/>
            <p:nvPr/>
          </p:nvSpPr>
          <p:spPr bwMode="auto">
            <a:xfrm>
              <a:off x="3908403" y="6079368"/>
              <a:ext cx="164678" cy="166837"/>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4" name="円/楕円 23"/>
            <p:cNvSpPr/>
            <p:nvPr/>
          </p:nvSpPr>
          <p:spPr bwMode="auto">
            <a:xfrm>
              <a:off x="4908819" y="5492347"/>
              <a:ext cx="166736" cy="168897"/>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28" name="直線コネクタ 27"/>
            <p:cNvCxnSpPr>
              <a:endCxn id="21" idx="2"/>
            </p:cNvCxnSpPr>
            <p:nvPr/>
          </p:nvCxnSpPr>
          <p:spPr bwMode="auto">
            <a:xfrm>
              <a:off x="2932687" y="4522219"/>
              <a:ext cx="1976132" cy="8239"/>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29" name="直線コネクタ 28"/>
            <p:cNvCxnSpPr>
              <a:endCxn id="46" idx="2"/>
            </p:cNvCxnSpPr>
            <p:nvPr/>
          </p:nvCxnSpPr>
          <p:spPr bwMode="auto">
            <a:xfrm>
              <a:off x="5003509" y="4509861"/>
              <a:ext cx="839856" cy="12358"/>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46" name="円/楕円 45"/>
            <p:cNvSpPr/>
            <p:nvPr/>
          </p:nvSpPr>
          <p:spPr bwMode="auto">
            <a:xfrm>
              <a:off x="5843365" y="4437770"/>
              <a:ext cx="168795" cy="16683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7" name="円/楕円 46"/>
            <p:cNvSpPr/>
            <p:nvPr/>
          </p:nvSpPr>
          <p:spPr bwMode="auto">
            <a:xfrm>
              <a:off x="5339039" y="3861048"/>
              <a:ext cx="168795" cy="168897"/>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cxnSp>
        <p:nvCxnSpPr>
          <p:cNvPr id="64" name="直線コネクタ 63"/>
          <p:cNvCxnSpPr/>
          <p:nvPr/>
        </p:nvCxnSpPr>
        <p:spPr bwMode="auto">
          <a:xfrm flipV="1">
            <a:off x="315913" y="4246563"/>
            <a:ext cx="804862" cy="4508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5" name="直線コネクタ 64"/>
          <p:cNvCxnSpPr>
            <a:endCxn id="72" idx="0"/>
          </p:cNvCxnSpPr>
          <p:nvPr/>
        </p:nvCxnSpPr>
        <p:spPr bwMode="auto">
          <a:xfrm rot="5400000">
            <a:off x="-55562" y="5068888"/>
            <a:ext cx="7429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6" name="直線コネクタ 65"/>
          <p:cNvCxnSpPr/>
          <p:nvPr/>
        </p:nvCxnSpPr>
        <p:spPr bwMode="auto">
          <a:xfrm>
            <a:off x="315913" y="5505450"/>
            <a:ext cx="804862" cy="4508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7" name="直線コネクタ 66"/>
          <p:cNvCxnSpPr/>
          <p:nvPr/>
        </p:nvCxnSpPr>
        <p:spPr bwMode="auto">
          <a:xfrm rot="5400000">
            <a:off x="1489075" y="5102225"/>
            <a:ext cx="8064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8" name="直線コネクタ 67"/>
          <p:cNvCxnSpPr>
            <a:endCxn id="78" idx="3"/>
          </p:cNvCxnSpPr>
          <p:nvPr/>
        </p:nvCxnSpPr>
        <p:spPr bwMode="auto">
          <a:xfrm rot="5400000" flipH="1" flipV="1">
            <a:off x="1838325" y="4346575"/>
            <a:ext cx="395288" cy="28733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69" name="円/楕円 68"/>
          <p:cNvSpPr/>
          <p:nvPr/>
        </p:nvSpPr>
        <p:spPr bwMode="auto">
          <a:xfrm>
            <a:off x="250825" y="4633913"/>
            <a:ext cx="130175" cy="12858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0" name="円/楕円 69"/>
          <p:cNvSpPr/>
          <p:nvPr/>
        </p:nvSpPr>
        <p:spPr bwMode="auto">
          <a:xfrm>
            <a:off x="1055688" y="4181475"/>
            <a:ext cx="128587" cy="1285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1" name="円/楕円 70"/>
          <p:cNvSpPr/>
          <p:nvPr/>
        </p:nvSpPr>
        <p:spPr bwMode="auto">
          <a:xfrm>
            <a:off x="1828800" y="4633913"/>
            <a:ext cx="128588" cy="12858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2" name="円/楕円 71"/>
          <p:cNvSpPr/>
          <p:nvPr/>
        </p:nvSpPr>
        <p:spPr bwMode="auto">
          <a:xfrm>
            <a:off x="250825" y="5440363"/>
            <a:ext cx="130175" cy="1301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3" name="円/楕円 72"/>
          <p:cNvSpPr/>
          <p:nvPr/>
        </p:nvSpPr>
        <p:spPr bwMode="auto">
          <a:xfrm>
            <a:off x="1055688" y="5892800"/>
            <a:ext cx="128587" cy="1285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4" name="円/楕円 73"/>
          <p:cNvSpPr/>
          <p:nvPr/>
        </p:nvSpPr>
        <p:spPr bwMode="auto">
          <a:xfrm>
            <a:off x="1828800" y="5440363"/>
            <a:ext cx="128588" cy="1301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75" name="直線コネクタ 74"/>
          <p:cNvCxnSpPr>
            <a:endCxn id="79" idx="6"/>
          </p:cNvCxnSpPr>
          <p:nvPr/>
        </p:nvCxnSpPr>
        <p:spPr bwMode="auto">
          <a:xfrm>
            <a:off x="303213" y="4691063"/>
            <a:ext cx="939800" cy="6175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76" name="直線コネクタ 75"/>
          <p:cNvCxnSpPr>
            <a:endCxn id="77" idx="2"/>
          </p:cNvCxnSpPr>
          <p:nvPr/>
        </p:nvCxnSpPr>
        <p:spPr bwMode="auto">
          <a:xfrm>
            <a:off x="1901825" y="4681538"/>
            <a:ext cx="647700" cy="952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77" name="円/楕円 76"/>
          <p:cNvSpPr/>
          <p:nvPr/>
        </p:nvSpPr>
        <p:spPr bwMode="auto">
          <a:xfrm>
            <a:off x="2549525" y="4625975"/>
            <a:ext cx="128588" cy="1301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8" name="円/楕円 77"/>
          <p:cNvSpPr/>
          <p:nvPr/>
        </p:nvSpPr>
        <p:spPr bwMode="auto">
          <a:xfrm>
            <a:off x="2160588" y="4181475"/>
            <a:ext cx="130175" cy="1301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9" name="円/楕円 78"/>
          <p:cNvSpPr/>
          <p:nvPr/>
        </p:nvSpPr>
        <p:spPr bwMode="auto">
          <a:xfrm>
            <a:off x="1116013" y="5245100"/>
            <a:ext cx="127000" cy="1285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1" name="円/楕円 80"/>
          <p:cNvSpPr/>
          <p:nvPr/>
        </p:nvSpPr>
        <p:spPr bwMode="auto">
          <a:xfrm>
            <a:off x="1835150" y="5876925"/>
            <a:ext cx="128588" cy="1285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2" name="円/楕円 81"/>
          <p:cNvSpPr/>
          <p:nvPr/>
        </p:nvSpPr>
        <p:spPr bwMode="auto">
          <a:xfrm>
            <a:off x="2500313" y="5876925"/>
            <a:ext cx="127000" cy="1285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3" name="円/楕円 82"/>
          <p:cNvSpPr/>
          <p:nvPr/>
        </p:nvSpPr>
        <p:spPr bwMode="auto">
          <a:xfrm>
            <a:off x="1258888" y="4652963"/>
            <a:ext cx="128587" cy="12858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84" name="直線コネクタ 83"/>
          <p:cNvCxnSpPr>
            <a:endCxn id="82" idx="2"/>
          </p:cNvCxnSpPr>
          <p:nvPr/>
        </p:nvCxnSpPr>
        <p:spPr bwMode="auto">
          <a:xfrm flipV="1">
            <a:off x="1924050" y="5942013"/>
            <a:ext cx="576263" cy="79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grpSp>
        <p:nvGrpSpPr>
          <p:cNvPr id="94" name="グループ化 93"/>
          <p:cNvGrpSpPr/>
          <p:nvPr/>
        </p:nvGrpSpPr>
        <p:grpSpPr>
          <a:xfrm>
            <a:off x="3318049" y="4149725"/>
            <a:ext cx="2566987" cy="1866900"/>
            <a:chOff x="3335338" y="4149725"/>
            <a:chExt cx="2566987" cy="1866900"/>
          </a:xfrm>
        </p:grpSpPr>
        <p:cxnSp>
          <p:nvCxnSpPr>
            <p:cNvPr id="35" name="直線コネクタ 34"/>
            <p:cNvCxnSpPr/>
            <p:nvPr/>
          </p:nvCxnSpPr>
          <p:spPr bwMode="auto">
            <a:xfrm flipV="1">
              <a:off x="3792538" y="4213225"/>
              <a:ext cx="804862" cy="45243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8" name="直線コネクタ 37"/>
            <p:cNvCxnSpPr>
              <a:endCxn id="49" idx="0"/>
            </p:cNvCxnSpPr>
            <p:nvPr/>
          </p:nvCxnSpPr>
          <p:spPr bwMode="auto">
            <a:xfrm rot="5400000">
              <a:off x="3421857" y="5036344"/>
              <a:ext cx="741362"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9" name="直線コネクタ 38"/>
            <p:cNvCxnSpPr/>
            <p:nvPr/>
          </p:nvCxnSpPr>
          <p:spPr bwMode="auto">
            <a:xfrm rot="16200000" flipH="1">
              <a:off x="3727450" y="5537201"/>
              <a:ext cx="477837" cy="347662"/>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1" name="直線コネクタ 40"/>
            <p:cNvCxnSpPr/>
            <p:nvPr/>
          </p:nvCxnSpPr>
          <p:spPr bwMode="auto">
            <a:xfrm rot="5400000">
              <a:off x="3378201" y="5529262"/>
              <a:ext cx="461962" cy="37941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3" name="直線コネクタ 42"/>
            <p:cNvCxnSpPr/>
            <p:nvPr/>
          </p:nvCxnSpPr>
          <p:spPr bwMode="auto">
            <a:xfrm rot="5400000" flipH="1" flipV="1">
              <a:off x="4642644" y="4645819"/>
              <a:ext cx="396875" cy="2873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44" name="円/楕円 43"/>
            <p:cNvSpPr/>
            <p:nvPr/>
          </p:nvSpPr>
          <p:spPr bwMode="auto">
            <a:xfrm>
              <a:off x="3729038" y="4600575"/>
              <a:ext cx="128587" cy="1285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5" name="円/楕円 44"/>
            <p:cNvSpPr/>
            <p:nvPr/>
          </p:nvSpPr>
          <p:spPr bwMode="auto">
            <a:xfrm>
              <a:off x="4533900" y="4149725"/>
              <a:ext cx="127000" cy="1285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8" name="円/楕円 47"/>
            <p:cNvSpPr/>
            <p:nvPr/>
          </p:nvSpPr>
          <p:spPr bwMode="auto">
            <a:xfrm>
              <a:off x="4932363" y="4508500"/>
              <a:ext cx="128587" cy="1285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9" name="円/楕円 48"/>
            <p:cNvSpPr/>
            <p:nvPr/>
          </p:nvSpPr>
          <p:spPr bwMode="auto">
            <a:xfrm>
              <a:off x="3729038" y="5407025"/>
              <a:ext cx="128587" cy="1301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0" name="円/楕円 49"/>
            <p:cNvSpPr/>
            <p:nvPr/>
          </p:nvSpPr>
          <p:spPr bwMode="auto">
            <a:xfrm>
              <a:off x="4052888" y="5859463"/>
              <a:ext cx="127000" cy="12858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1" name="円/楕円 50"/>
            <p:cNvSpPr/>
            <p:nvPr/>
          </p:nvSpPr>
          <p:spPr bwMode="auto">
            <a:xfrm>
              <a:off x="3335338" y="5886450"/>
              <a:ext cx="128587" cy="1301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52" name="直線コネクタ 51"/>
            <p:cNvCxnSpPr/>
            <p:nvPr/>
          </p:nvCxnSpPr>
          <p:spPr bwMode="auto">
            <a:xfrm>
              <a:off x="4616450" y="4221163"/>
              <a:ext cx="387350" cy="360362"/>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1" name="直線コネクタ 60"/>
            <p:cNvCxnSpPr/>
            <p:nvPr/>
          </p:nvCxnSpPr>
          <p:spPr bwMode="auto">
            <a:xfrm>
              <a:off x="3805238" y="4676775"/>
              <a:ext cx="479425" cy="4079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62" name="円/楕円 61"/>
            <p:cNvSpPr/>
            <p:nvPr/>
          </p:nvSpPr>
          <p:spPr bwMode="auto">
            <a:xfrm>
              <a:off x="4164013" y="4983163"/>
              <a:ext cx="130175" cy="1301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3" name="円/楕円 62"/>
            <p:cNvSpPr/>
            <p:nvPr/>
          </p:nvSpPr>
          <p:spPr bwMode="auto">
            <a:xfrm>
              <a:off x="4605338" y="4941888"/>
              <a:ext cx="130175" cy="12858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87" name="直線コネクタ 86"/>
            <p:cNvCxnSpPr/>
            <p:nvPr/>
          </p:nvCxnSpPr>
          <p:spPr bwMode="auto">
            <a:xfrm>
              <a:off x="5013325" y="4581525"/>
              <a:ext cx="479425" cy="4079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88" name="円/楕円 87"/>
            <p:cNvSpPr/>
            <p:nvPr/>
          </p:nvSpPr>
          <p:spPr bwMode="auto">
            <a:xfrm>
              <a:off x="5372100" y="4887913"/>
              <a:ext cx="130175" cy="1301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89" name="直線コネクタ 88"/>
            <p:cNvCxnSpPr/>
            <p:nvPr/>
          </p:nvCxnSpPr>
          <p:spPr bwMode="auto">
            <a:xfrm>
              <a:off x="4687888" y="5032375"/>
              <a:ext cx="479425" cy="4079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90" name="円/楕円 89"/>
            <p:cNvSpPr/>
            <p:nvPr/>
          </p:nvSpPr>
          <p:spPr bwMode="auto">
            <a:xfrm>
              <a:off x="5046663" y="5338763"/>
              <a:ext cx="130175" cy="1301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91" name="直線コネクタ 90"/>
            <p:cNvCxnSpPr/>
            <p:nvPr/>
          </p:nvCxnSpPr>
          <p:spPr bwMode="auto">
            <a:xfrm rot="5400000" flipH="1" flipV="1">
              <a:off x="4396582" y="5107781"/>
              <a:ext cx="369888" cy="16192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92" name="円/楕円 91"/>
            <p:cNvSpPr/>
            <p:nvPr/>
          </p:nvSpPr>
          <p:spPr bwMode="auto">
            <a:xfrm>
              <a:off x="4405313" y="5314950"/>
              <a:ext cx="130175" cy="1301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97" name="直線コネクタ 96"/>
            <p:cNvCxnSpPr>
              <a:stCxn id="98" idx="3"/>
            </p:cNvCxnSpPr>
            <p:nvPr/>
          </p:nvCxnSpPr>
          <p:spPr bwMode="auto">
            <a:xfrm rot="5400000" flipH="1" flipV="1">
              <a:off x="3362325" y="4686301"/>
              <a:ext cx="422275" cy="4127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98" name="円/楕円 97"/>
            <p:cNvSpPr/>
            <p:nvPr/>
          </p:nvSpPr>
          <p:spPr bwMode="auto">
            <a:xfrm>
              <a:off x="3348038" y="4992688"/>
              <a:ext cx="130175" cy="1301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99" name="直線コネクタ 98"/>
            <p:cNvCxnSpPr/>
            <p:nvPr/>
          </p:nvCxnSpPr>
          <p:spPr bwMode="auto">
            <a:xfrm rot="5400000" flipH="1" flipV="1">
              <a:off x="4841875" y="5529263"/>
              <a:ext cx="369888" cy="163512"/>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00" name="円/楕円 99"/>
            <p:cNvSpPr/>
            <p:nvPr/>
          </p:nvSpPr>
          <p:spPr bwMode="auto">
            <a:xfrm>
              <a:off x="4849813" y="5737225"/>
              <a:ext cx="130175" cy="1301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101" name="直線コネクタ 100"/>
            <p:cNvCxnSpPr/>
            <p:nvPr/>
          </p:nvCxnSpPr>
          <p:spPr bwMode="auto">
            <a:xfrm>
              <a:off x="5119688" y="5407025"/>
              <a:ext cx="388937" cy="32543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02" name="円/楕円 101"/>
            <p:cNvSpPr/>
            <p:nvPr/>
          </p:nvSpPr>
          <p:spPr bwMode="auto">
            <a:xfrm>
              <a:off x="5435600" y="5680075"/>
              <a:ext cx="130175" cy="1301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107" name="直線コネクタ 106"/>
            <p:cNvCxnSpPr/>
            <p:nvPr/>
          </p:nvCxnSpPr>
          <p:spPr bwMode="auto">
            <a:xfrm>
              <a:off x="5454650" y="4970463"/>
              <a:ext cx="388938" cy="3254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08" name="円/楕円 107"/>
            <p:cNvSpPr/>
            <p:nvPr/>
          </p:nvSpPr>
          <p:spPr bwMode="auto">
            <a:xfrm>
              <a:off x="5772150" y="5243513"/>
              <a:ext cx="130175" cy="1301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80" name="正方形/長方形 79"/>
          <p:cNvSpPr/>
          <p:nvPr/>
        </p:nvSpPr>
        <p:spPr>
          <a:xfrm>
            <a:off x="107504" y="3717032"/>
            <a:ext cx="2808312" cy="2895347"/>
          </a:xfrm>
          <a:prstGeom prst="rect">
            <a:avLst/>
          </a:prstGeom>
          <a:solidFill>
            <a:schemeClr val="accent1">
              <a:alpha val="7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3" name="正方形/長方形 92"/>
          <p:cNvSpPr/>
          <p:nvPr/>
        </p:nvSpPr>
        <p:spPr>
          <a:xfrm>
            <a:off x="6228184" y="3717032"/>
            <a:ext cx="2808312" cy="2895347"/>
          </a:xfrm>
          <a:prstGeom prst="rect">
            <a:avLst/>
          </a:prstGeom>
          <a:solidFill>
            <a:schemeClr val="accent1">
              <a:alpha val="7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ransition advTm="14149"/>
</p:sld>
</file>

<file path=ppt/slides/slide30.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13346" name="タイトル 1"/>
          <p:cNvSpPr>
            <a:spLocks noGrp="1"/>
          </p:cNvSpPr>
          <p:nvPr>
            <p:ph type="title"/>
          </p:nvPr>
        </p:nvSpPr>
        <p:spPr/>
        <p:txBody>
          <a:bodyPr/>
          <a:lstStyle/>
          <a:p>
            <a:pPr eaLnBrk="1" hangingPunct="1"/>
            <a:r>
              <a:rPr lang="en-US" altLang="ja-JP"/>
              <a:t>1.3</a:t>
            </a:r>
            <a:r>
              <a:rPr lang="ja-JP" altLang="en-US"/>
              <a:t>　最小全域木</a:t>
            </a:r>
          </a:p>
        </p:txBody>
      </p:sp>
      <p:sp>
        <p:nvSpPr>
          <p:cNvPr id="313347"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このアルゴリズムにより最適解（最小全域木）が得られる．</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ＭＳ Ｐゴシック" charset="-128"/>
            </a:endParaRPr>
          </a:p>
          <a:p>
            <a:pPr>
              <a:spcBef>
                <a:spcPct val="20000"/>
              </a:spcBef>
              <a:buClr>
                <a:srgbClr val="0BD0D9"/>
              </a:buClr>
              <a:buSzPct val="95000"/>
              <a:defRPr/>
            </a:pPr>
            <a:r>
              <a:rPr lang="ja-JP" altLang="en-US" sz="2400" dirty="0">
                <a:latin typeface="Calibri" pitchFamily="34" charset="0"/>
                <a:ea typeface="ＭＳ Ｐゴシック" charset="-128"/>
              </a:rPr>
              <a:t>次に，得られたグラフが最小全域木であることを証明する．</a:t>
            </a:r>
            <a:endParaRPr lang="en-US" altLang="ja-JP" sz="2400" dirty="0">
              <a:latin typeface="Calibri" pitchFamily="34" charset="0"/>
              <a:ea typeface="ＭＳ Ｐゴシック" charset="-128"/>
            </a:endParaRPr>
          </a:p>
          <a:p>
            <a:pPr>
              <a:spcBef>
                <a:spcPct val="20000"/>
              </a:spcBef>
              <a:buClr>
                <a:srgbClr val="0BD0D9"/>
              </a:buClr>
              <a:buSzPct val="95000"/>
              <a:defRPr/>
            </a:pPr>
            <a:r>
              <a:rPr lang="ja-JP" altLang="en-US" sz="2400" dirty="0">
                <a:latin typeface="Calibri" pitchFamily="34" charset="0"/>
                <a:ea typeface="ＭＳ Ｐゴシック" charset="-128"/>
              </a:rPr>
              <a:t>このことを証明するには，</a:t>
            </a:r>
            <a:endParaRPr lang="en-US" altLang="ja-JP" sz="2400" dirty="0">
              <a:latin typeface="Calibri" pitchFamily="34" charset="0"/>
              <a:ea typeface="ＭＳ Ｐゴシック" charset="-128"/>
            </a:endParaRPr>
          </a:p>
          <a:p>
            <a:pPr>
              <a:spcBef>
                <a:spcPct val="20000"/>
              </a:spcBef>
              <a:buClr>
                <a:srgbClr val="0BD0D9"/>
              </a:buClr>
              <a:buSzPct val="95000"/>
              <a:defRPr/>
            </a:pPr>
            <a:r>
              <a:rPr lang="ja-JP" altLang="en-US" sz="2400">
                <a:latin typeface="Calibri" pitchFamily="34" charset="0"/>
                <a:ea typeface="ＭＳ Ｐゴシック" charset="-128"/>
              </a:rPr>
              <a:t>・得られたグラフが全域</a:t>
            </a:r>
            <a:r>
              <a:rPr lang="ja-JP" altLang="en-US" sz="2400" dirty="0">
                <a:latin typeface="Calibri" pitchFamily="34" charset="0"/>
                <a:ea typeface="ＭＳ Ｐゴシック" charset="-128"/>
              </a:rPr>
              <a:t>木であること</a:t>
            </a:r>
            <a:endParaRPr lang="en-US" altLang="ja-JP" sz="2400" dirty="0">
              <a:latin typeface="Calibri" pitchFamily="34" charset="0"/>
              <a:ea typeface="ＭＳ Ｐゴシック" charset="-128"/>
            </a:endParaRPr>
          </a:p>
          <a:p>
            <a:pPr>
              <a:spcBef>
                <a:spcPct val="20000"/>
              </a:spcBef>
              <a:buClr>
                <a:srgbClr val="0BD0D9"/>
              </a:buClr>
              <a:buSzPct val="95000"/>
              <a:defRPr/>
            </a:pPr>
            <a:r>
              <a:rPr lang="ja-JP" altLang="en-US" sz="2400" dirty="0">
                <a:latin typeface="Calibri" pitchFamily="34" charset="0"/>
                <a:ea typeface="ＭＳ Ｐゴシック" charset="-128"/>
              </a:rPr>
              <a:t>・重みの最小性</a:t>
            </a:r>
            <a:endParaRPr lang="en-US" altLang="ja-JP" sz="2400" dirty="0">
              <a:latin typeface="Calibri" pitchFamily="34" charset="0"/>
              <a:ea typeface="ＭＳ Ｐゴシック" charset="-128"/>
            </a:endParaRPr>
          </a:p>
          <a:p>
            <a:pPr>
              <a:spcBef>
                <a:spcPct val="20000"/>
              </a:spcBef>
              <a:buClr>
                <a:srgbClr val="0BD0D9"/>
              </a:buClr>
              <a:buSzPct val="95000"/>
              <a:defRPr/>
            </a:pPr>
            <a:r>
              <a:rPr lang="ja-JP" altLang="en-US" sz="2400" dirty="0">
                <a:latin typeface="Calibri" pitchFamily="34" charset="0"/>
                <a:ea typeface="ＭＳ Ｐゴシック" charset="-128"/>
              </a:rPr>
              <a:t>この</a:t>
            </a:r>
            <a:r>
              <a:rPr lang="en-US" altLang="ja-JP" sz="2400" dirty="0">
                <a:latin typeface="Calibri" pitchFamily="34" charset="0"/>
                <a:ea typeface="ＭＳ Ｐゴシック" charset="-128"/>
              </a:rPr>
              <a:t>2</a:t>
            </a:r>
            <a:r>
              <a:rPr lang="ja-JP" altLang="en-US" sz="2400" dirty="0">
                <a:latin typeface="Calibri" pitchFamily="34" charset="0"/>
                <a:ea typeface="ＭＳ Ｐゴシック" charset="-128"/>
              </a:rPr>
              <a:t>つが示せればよい．</a:t>
            </a:r>
            <a:endParaRPr lang="en-US" altLang="ja-JP" sz="2400" dirty="0">
              <a:latin typeface="Calibri" pitchFamily="34" charset="0"/>
              <a:ea typeface="ＭＳ Ｐゴシック" charset="-128"/>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26" name="角丸四角形 25"/>
          <p:cNvSpPr/>
          <p:nvPr/>
        </p:nvSpPr>
        <p:spPr>
          <a:xfrm>
            <a:off x="107950" y="2060575"/>
            <a:ext cx="8567738" cy="4176713"/>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374491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クルスカルのアルゴリズム</a:t>
            </a:r>
            <a:endParaRPr lang="en-US" altLang="ja-JP" sz="2400" dirty="0">
              <a:solidFill>
                <a:schemeClr val="tx1"/>
              </a:solidFill>
            </a:endParaRPr>
          </a:p>
        </p:txBody>
      </p:sp>
    </p:spTree>
  </p:cSld>
  <p:clrMapOvr>
    <a:overrideClrMapping bg1="lt1" tx1="dk1" bg2="lt2" tx2="dk2" accent1="accent1" accent2="accent2" accent3="accent3" accent4="accent4" accent5="accent5" accent6="accent6" hlink="hlink" folHlink="folHlink"/>
  </p:clrMapOvr>
  <p:transition advTm="14149"/>
</p:sld>
</file>

<file path=ppt/slides/slide3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13346" name="タイトル 1"/>
          <p:cNvSpPr>
            <a:spLocks noGrp="1"/>
          </p:cNvSpPr>
          <p:nvPr>
            <p:ph type="title"/>
          </p:nvPr>
        </p:nvSpPr>
        <p:spPr/>
        <p:txBody>
          <a:bodyPr/>
          <a:lstStyle/>
          <a:p>
            <a:pPr eaLnBrk="1" hangingPunct="1"/>
            <a:r>
              <a:rPr lang="en-US" altLang="ja-JP"/>
              <a:t>1.3</a:t>
            </a:r>
            <a:r>
              <a:rPr lang="ja-JP" altLang="en-US"/>
              <a:t>　最小全域木</a:t>
            </a:r>
          </a:p>
        </p:txBody>
      </p:sp>
      <p:sp>
        <p:nvSpPr>
          <p:cNvPr id="313347"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ＭＳ Ｐゴシック" charset="-128"/>
            </a:endParaRPr>
          </a:p>
          <a:p>
            <a:pPr>
              <a:spcBef>
                <a:spcPct val="20000"/>
              </a:spcBef>
              <a:buClr>
                <a:srgbClr val="0BD0D9"/>
              </a:buClr>
              <a:buSzPct val="95000"/>
              <a:defRPr/>
            </a:pPr>
            <a:r>
              <a:rPr lang="ja-JP" altLang="en-US" sz="2400" dirty="0">
                <a:latin typeface="Calibri" pitchFamily="34" charset="0"/>
                <a:ea typeface="ＭＳ Ｐゴシック" charset="-128"/>
              </a:rPr>
              <a:t>全域木であること：</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得られるグラフが全域木であることは簡単に分かる．</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重みの最小性：</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このことは簡単には分からない．</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26" name="角丸四角形 25"/>
          <p:cNvSpPr/>
          <p:nvPr/>
        </p:nvSpPr>
        <p:spPr>
          <a:xfrm>
            <a:off x="107950" y="2060575"/>
            <a:ext cx="8567738" cy="4176713"/>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374491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クルスカルのアルゴリズム</a:t>
            </a:r>
            <a:endParaRPr lang="en-US" altLang="ja-JP" sz="2400" dirty="0">
              <a:solidFill>
                <a:schemeClr val="tx1"/>
              </a:solidFill>
            </a:endParaRPr>
          </a:p>
        </p:txBody>
      </p:sp>
    </p:spTree>
  </p:cSld>
  <p:clrMapOvr>
    <a:overrideClrMapping bg1="lt1" tx1="dk1" bg2="lt2" tx2="dk2" accent1="accent1" accent2="accent2" accent3="accent3" accent4="accent4" accent5="accent5" accent6="accent6" hlink="hlink" folHlink="folHlink"/>
  </p:clrMapOvr>
  <p:transition advTm="14149"/>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タイトル 1"/>
          <p:cNvSpPr>
            <a:spLocks noGrp="1"/>
          </p:cNvSpPr>
          <p:nvPr>
            <p:ph type="title"/>
          </p:nvPr>
        </p:nvSpPr>
        <p:spPr/>
        <p:txBody>
          <a:bodyPr/>
          <a:lstStyle/>
          <a:p>
            <a:pPr eaLnBrk="1" hangingPunct="1"/>
            <a:r>
              <a:rPr lang="en-US" altLang="ja-JP"/>
              <a:t>1.3</a:t>
            </a:r>
            <a:r>
              <a:rPr lang="ja-JP" altLang="en-US"/>
              <a:t>　最小全域木</a:t>
            </a:r>
          </a:p>
        </p:txBody>
      </p:sp>
      <p:sp>
        <p:nvSpPr>
          <p:cNvPr id="314371"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最小性の証明：背理法で示す．</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クルスカルのアルゴリズムによって得られる</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全域木 </a:t>
            </a:r>
            <a:r>
              <a:rPr lang="en-US" altLang="ja-JP" sz="2400" dirty="0">
                <a:latin typeface="Calibri" pitchFamily="34" charset="0"/>
                <a:ea typeface="+mn-ea"/>
              </a:rPr>
              <a:t>T </a:t>
            </a:r>
            <a:r>
              <a:rPr lang="ja-JP" altLang="en-US" sz="2400" dirty="0">
                <a:latin typeface="Calibri" pitchFamily="34" charset="0"/>
                <a:ea typeface="+mn-ea"/>
              </a:rPr>
              <a:t>が</a:t>
            </a:r>
            <a:r>
              <a:rPr lang="en-US" altLang="ja-JP" sz="2400" dirty="0">
                <a:latin typeface="Calibri" pitchFamily="34" charset="0"/>
                <a:ea typeface="+mn-ea"/>
              </a:rPr>
              <a:t>G </a:t>
            </a:r>
            <a:r>
              <a:rPr lang="ja-JP" altLang="en-US" sz="2400" dirty="0">
                <a:latin typeface="Calibri" pitchFamily="34" charset="0"/>
                <a:ea typeface="+mn-ea"/>
              </a:rPr>
              <a:t>の最小全域木ではないとする．</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G</a:t>
            </a:r>
            <a:r>
              <a:rPr lang="ja-JP" altLang="en-US" sz="2400" dirty="0">
                <a:latin typeface="Calibri" pitchFamily="34" charset="0"/>
                <a:ea typeface="+mn-ea"/>
              </a:rPr>
              <a:t>の最小全域木</a:t>
            </a:r>
            <a:r>
              <a:rPr lang="en-US" altLang="ja-JP" sz="2400" dirty="0">
                <a:latin typeface="Calibri" pitchFamily="34" charset="0"/>
                <a:ea typeface="+mn-ea"/>
              </a:rPr>
              <a:t>T</a:t>
            </a:r>
            <a:r>
              <a:rPr lang="en-US" altLang="ja-JP" dirty="0">
                <a:latin typeface="Calibri" pitchFamily="34" charset="0"/>
                <a:ea typeface="+mn-ea"/>
              </a:rPr>
              <a:t>1</a:t>
            </a:r>
            <a:r>
              <a:rPr lang="ja-JP" altLang="en-US" sz="2400" dirty="0">
                <a:latin typeface="Calibri" pitchFamily="34" charset="0"/>
                <a:ea typeface="+mn-ea"/>
              </a:rPr>
              <a:t>を </a:t>
            </a:r>
            <a:r>
              <a:rPr lang="en-US" altLang="ja-JP" sz="2400" dirty="0">
                <a:latin typeface="Calibri" pitchFamily="34" charset="0"/>
                <a:ea typeface="+mn-ea"/>
              </a:rPr>
              <a:t>|E(T) </a:t>
            </a:r>
            <a:r>
              <a:rPr lang="ja-JP" altLang="en-US" sz="2400" dirty="0">
                <a:latin typeface="Calibri" pitchFamily="34" charset="0"/>
                <a:ea typeface="+mn-ea"/>
              </a:rPr>
              <a:t>∩</a:t>
            </a:r>
            <a:r>
              <a:rPr lang="en-US" altLang="ja-JP" sz="2400" dirty="0">
                <a:latin typeface="Calibri" pitchFamily="34" charset="0"/>
                <a:ea typeface="+mn-ea"/>
              </a:rPr>
              <a:t> E(T</a:t>
            </a:r>
            <a:r>
              <a:rPr lang="en-US" altLang="ja-JP" dirty="0">
                <a:latin typeface="Calibri" pitchFamily="34" charset="0"/>
                <a:ea typeface="+mn-ea"/>
              </a:rPr>
              <a:t>1</a:t>
            </a:r>
            <a:r>
              <a:rPr lang="en-US" altLang="ja-JP" sz="2400" dirty="0">
                <a:latin typeface="Calibri" pitchFamily="34" charset="0"/>
                <a:ea typeface="+mn-ea"/>
              </a:rPr>
              <a:t>)| </a:t>
            </a:r>
            <a:r>
              <a:rPr lang="ja-JP" altLang="en-US" sz="2400" dirty="0">
                <a:latin typeface="Calibri" pitchFamily="34" charset="0"/>
                <a:ea typeface="+mn-ea"/>
              </a:rPr>
              <a:t>が最大になるように選ぶ．</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E(T) – E(T</a:t>
            </a:r>
            <a:r>
              <a:rPr lang="en-US" altLang="ja-JP" dirty="0">
                <a:latin typeface="Calibri" pitchFamily="34" charset="0"/>
                <a:ea typeface="+mn-ea"/>
              </a:rPr>
              <a:t>1</a:t>
            </a:r>
            <a:r>
              <a:rPr lang="en-US" altLang="ja-JP" sz="2400" dirty="0">
                <a:latin typeface="Calibri" pitchFamily="34" charset="0"/>
                <a:ea typeface="+mn-ea"/>
              </a:rPr>
              <a:t>) </a:t>
            </a:r>
            <a:r>
              <a:rPr lang="ja-JP" altLang="en-US" sz="2400" dirty="0">
                <a:latin typeface="Calibri" pitchFamily="34" charset="0"/>
                <a:ea typeface="+mn-ea"/>
              </a:rPr>
              <a:t>に属す辺の中から</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クルスカルのアルゴリズムによって最初に選ばれる辺を</a:t>
            </a:r>
            <a:r>
              <a:rPr lang="en-US" altLang="ja-JP" sz="2400" dirty="0">
                <a:latin typeface="Calibri" pitchFamily="34" charset="0"/>
                <a:ea typeface="+mn-ea"/>
              </a:rPr>
              <a:t>e</a:t>
            </a:r>
            <a:r>
              <a:rPr lang="ja-JP" altLang="en-US" sz="2400" dirty="0">
                <a:latin typeface="Calibri" pitchFamily="34" charset="0"/>
                <a:ea typeface="+mn-ea"/>
              </a:rPr>
              <a:t>とする．</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26" name="角丸四角形 25"/>
          <p:cNvSpPr/>
          <p:nvPr/>
        </p:nvSpPr>
        <p:spPr>
          <a:xfrm>
            <a:off x="107950" y="2060575"/>
            <a:ext cx="8567738" cy="4176713"/>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374491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クルスカルのアルゴリズム</a:t>
            </a:r>
            <a:endParaRPr lang="en-US" altLang="ja-JP" sz="2400" dirty="0">
              <a:solidFill>
                <a:schemeClr val="tx1"/>
              </a:solidFill>
            </a:endParaRPr>
          </a:p>
        </p:txBody>
      </p:sp>
      <p:grpSp>
        <p:nvGrpSpPr>
          <p:cNvPr id="314375" name="グループ化 68"/>
          <p:cNvGrpSpPr>
            <a:grpSpLocks/>
          </p:cNvGrpSpPr>
          <p:nvPr/>
        </p:nvGrpSpPr>
        <p:grpSpPr bwMode="auto">
          <a:xfrm>
            <a:off x="5786438" y="2255838"/>
            <a:ext cx="2817812" cy="1820862"/>
            <a:chOff x="3396848" y="3429000"/>
            <a:chExt cx="2710344" cy="1752353"/>
          </a:xfrm>
        </p:grpSpPr>
        <p:cxnSp>
          <p:nvCxnSpPr>
            <p:cNvPr id="72" name="直線コネクタ 71"/>
            <p:cNvCxnSpPr/>
            <p:nvPr/>
          </p:nvCxnSpPr>
          <p:spPr>
            <a:xfrm rot="16200000" flipH="1">
              <a:off x="4771665" y="4670318"/>
              <a:ext cx="766941" cy="1374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a:stCxn id="89" idx="3"/>
            </p:cNvCxnSpPr>
            <p:nvPr/>
          </p:nvCxnSpPr>
          <p:spPr>
            <a:xfrm rot="5400000">
              <a:off x="4291431" y="4298511"/>
              <a:ext cx="792914" cy="78027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a:stCxn id="87" idx="2"/>
            </p:cNvCxnSpPr>
            <p:nvPr/>
          </p:nvCxnSpPr>
          <p:spPr>
            <a:xfrm rot="10800000" flipV="1">
              <a:off x="4329817" y="5097326"/>
              <a:ext cx="746681" cy="1527"/>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rot="10800000" flipV="1">
              <a:off x="5241409" y="5097326"/>
              <a:ext cx="745154" cy="1527"/>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a:endCxn id="85" idx="1"/>
            </p:cNvCxnSpPr>
            <p:nvPr/>
          </p:nvCxnSpPr>
          <p:spPr>
            <a:xfrm>
              <a:off x="5165061" y="4255524"/>
              <a:ext cx="800124" cy="782219"/>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rot="10800000" flipV="1">
              <a:off x="4355776" y="4234135"/>
              <a:ext cx="746680" cy="1528"/>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a:stCxn id="83" idx="3"/>
            </p:cNvCxnSpPr>
            <p:nvPr/>
          </p:nvCxnSpPr>
          <p:spPr>
            <a:xfrm rot="5400000">
              <a:off x="4161681" y="3728531"/>
              <a:ext cx="638608" cy="326768"/>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a:stCxn id="83" idx="5"/>
            </p:cNvCxnSpPr>
            <p:nvPr/>
          </p:nvCxnSpPr>
          <p:spPr>
            <a:xfrm rot="16200000" flipH="1">
              <a:off x="4635035" y="3701048"/>
              <a:ext cx="647775" cy="39090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0" name="直線コネクタ 79"/>
            <p:cNvCxnSpPr/>
            <p:nvPr/>
          </p:nvCxnSpPr>
          <p:spPr>
            <a:xfrm rot="16200000" flipH="1">
              <a:off x="3918861" y="4668026"/>
              <a:ext cx="768468" cy="1374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直線コネクタ 80"/>
            <p:cNvCxnSpPr/>
            <p:nvPr/>
          </p:nvCxnSpPr>
          <p:spPr>
            <a:xfrm rot="10800000" flipV="1">
              <a:off x="3538854" y="5083576"/>
              <a:ext cx="745154" cy="1528"/>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2" name="直線コネクタ 81"/>
            <p:cNvCxnSpPr>
              <a:endCxn id="84" idx="7"/>
            </p:cNvCxnSpPr>
            <p:nvPr/>
          </p:nvCxnSpPr>
          <p:spPr>
            <a:xfrm rot="5400000">
              <a:off x="3502753" y="4256487"/>
              <a:ext cx="817357" cy="745154"/>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83" name="円/楕円 82"/>
            <p:cNvSpPr/>
            <p:nvPr/>
          </p:nvSpPr>
          <p:spPr bwMode="auto">
            <a:xfrm>
              <a:off x="4619938" y="3429000"/>
              <a:ext cx="167965" cy="16805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4" name="円/楕円 83"/>
            <p:cNvSpPr/>
            <p:nvPr/>
          </p:nvSpPr>
          <p:spPr bwMode="auto">
            <a:xfrm>
              <a:off x="3396848" y="5013298"/>
              <a:ext cx="166438" cy="16805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5" name="円/楕円 84"/>
            <p:cNvSpPr/>
            <p:nvPr/>
          </p:nvSpPr>
          <p:spPr bwMode="auto">
            <a:xfrm>
              <a:off x="5940754" y="5013298"/>
              <a:ext cx="166438" cy="16805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6" name="円/楕円 85"/>
            <p:cNvSpPr/>
            <p:nvPr/>
          </p:nvSpPr>
          <p:spPr bwMode="auto">
            <a:xfrm>
              <a:off x="4212242" y="5013298"/>
              <a:ext cx="166438" cy="16805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7" name="円/楕円 86"/>
            <p:cNvSpPr/>
            <p:nvPr/>
          </p:nvSpPr>
          <p:spPr bwMode="auto">
            <a:xfrm>
              <a:off x="5076498" y="5013298"/>
              <a:ext cx="166438" cy="16805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8" name="円/楕円 87"/>
            <p:cNvSpPr/>
            <p:nvPr/>
          </p:nvSpPr>
          <p:spPr bwMode="auto">
            <a:xfrm>
              <a:off x="4212242" y="4148580"/>
              <a:ext cx="166438" cy="16805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9" name="円/楕円 88"/>
            <p:cNvSpPr/>
            <p:nvPr/>
          </p:nvSpPr>
          <p:spPr bwMode="auto">
            <a:xfrm>
              <a:off x="5053593" y="4148580"/>
              <a:ext cx="166439" cy="16805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14376" name="テキスト ボックス 8"/>
          <p:cNvSpPr txBox="1">
            <a:spLocks noChangeArrowheads="1"/>
          </p:cNvSpPr>
          <p:nvPr/>
        </p:nvSpPr>
        <p:spPr bwMode="auto">
          <a:xfrm>
            <a:off x="7740650" y="2608263"/>
            <a:ext cx="371475" cy="461962"/>
          </a:xfrm>
          <a:prstGeom prst="rect">
            <a:avLst/>
          </a:prstGeom>
          <a:noFill/>
          <a:ln w="9525">
            <a:noFill/>
            <a:miter lim="800000"/>
            <a:headEnd/>
            <a:tailEnd/>
          </a:ln>
        </p:spPr>
        <p:txBody>
          <a:bodyPr wrap="none">
            <a:spAutoFit/>
          </a:bodyPr>
          <a:lstStyle/>
          <a:p>
            <a:r>
              <a:rPr lang="en-US" altLang="ja-JP" sz="2400">
                <a:solidFill>
                  <a:srgbClr val="FF0000"/>
                </a:solidFill>
              </a:rPr>
              <a:t>T</a:t>
            </a:r>
          </a:p>
        </p:txBody>
      </p:sp>
    </p:spTree>
  </p:cSld>
  <p:clrMapOvr>
    <a:masterClrMapping/>
  </p:clrMapOvr>
  <p:transition advTm="14149"/>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タイトル 1"/>
          <p:cNvSpPr>
            <a:spLocks noGrp="1"/>
          </p:cNvSpPr>
          <p:nvPr>
            <p:ph type="title"/>
          </p:nvPr>
        </p:nvSpPr>
        <p:spPr/>
        <p:txBody>
          <a:bodyPr/>
          <a:lstStyle/>
          <a:p>
            <a:pPr eaLnBrk="1" hangingPunct="1"/>
            <a:r>
              <a:rPr lang="en-US" altLang="ja-JP"/>
              <a:t>1.3</a:t>
            </a:r>
            <a:r>
              <a:rPr lang="ja-JP" altLang="en-US"/>
              <a:t>　最小全域木</a:t>
            </a:r>
          </a:p>
        </p:txBody>
      </p:sp>
      <p:sp>
        <p:nvSpPr>
          <p:cNvPr id="315395"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最小性の証明：背理法で示す．</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クルスカルのアルゴリズムによって得られる</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全域木 </a:t>
            </a:r>
            <a:r>
              <a:rPr lang="en-US" altLang="ja-JP" sz="2400" dirty="0">
                <a:latin typeface="Calibri" pitchFamily="34" charset="0"/>
                <a:ea typeface="+mn-ea"/>
              </a:rPr>
              <a:t>T </a:t>
            </a:r>
            <a:r>
              <a:rPr lang="ja-JP" altLang="en-US" sz="2400" dirty="0">
                <a:latin typeface="Calibri" pitchFamily="34" charset="0"/>
                <a:ea typeface="+mn-ea"/>
              </a:rPr>
              <a:t>が</a:t>
            </a:r>
            <a:r>
              <a:rPr lang="en-US" altLang="ja-JP" sz="2400" dirty="0">
                <a:latin typeface="Calibri" pitchFamily="34" charset="0"/>
                <a:ea typeface="+mn-ea"/>
              </a:rPr>
              <a:t>G </a:t>
            </a:r>
            <a:r>
              <a:rPr lang="ja-JP" altLang="en-US" sz="2400" dirty="0">
                <a:latin typeface="Calibri" pitchFamily="34" charset="0"/>
                <a:ea typeface="+mn-ea"/>
              </a:rPr>
              <a:t>の最小全域木ではないとする．</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G</a:t>
            </a:r>
            <a:r>
              <a:rPr lang="ja-JP" altLang="en-US" sz="2400" dirty="0">
                <a:latin typeface="Calibri" pitchFamily="34" charset="0"/>
                <a:ea typeface="+mn-ea"/>
              </a:rPr>
              <a:t>の最小全域木</a:t>
            </a:r>
            <a:r>
              <a:rPr lang="en-US" altLang="ja-JP" sz="2400" dirty="0">
                <a:latin typeface="Calibri" pitchFamily="34" charset="0"/>
                <a:ea typeface="+mn-ea"/>
              </a:rPr>
              <a:t>T</a:t>
            </a:r>
            <a:r>
              <a:rPr lang="en-US" altLang="ja-JP" dirty="0">
                <a:latin typeface="Calibri" pitchFamily="34" charset="0"/>
                <a:ea typeface="+mn-ea"/>
              </a:rPr>
              <a:t>1</a:t>
            </a:r>
            <a:r>
              <a:rPr lang="ja-JP" altLang="en-US" sz="2400" dirty="0">
                <a:latin typeface="Calibri" pitchFamily="34" charset="0"/>
                <a:ea typeface="+mn-ea"/>
              </a:rPr>
              <a:t>を </a:t>
            </a:r>
            <a:r>
              <a:rPr lang="en-US" altLang="ja-JP" sz="2400" dirty="0">
                <a:latin typeface="Calibri" pitchFamily="34" charset="0"/>
                <a:ea typeface="+mn-ea"/>
              </a:rPr>
              <a:t>|E(T) </a:t>
            </a:r>
            <a:r>
              <a:rPr lang="ja-JP" altLang="en-US" sz="2400" dirty="0">
                <a:latin typeface="Calibri" pitchFamily="34" charset="0"/>
                <a:ea typeface="+mn-ea"/>
              </a:rPr>
              <a:t>∩</a:t>
            </a:r>
            <a:r>
              <a:rPr lang="en-US" altLang="ja-JP" sz="2400" dirty="0">
                <a:latin typeface="Calibri" pitchFamily="34" charset="0"/>
                <a:ea typeface="+mn-ea"/>
              </a:rPr>
              <a:t> E(T</a:t>
            </a:r>
            <a:r>
              <a:rPr lang="en-US" altLang="ja-JP" dirty="0">
                <a:latin typeface="Calibri" pitchFamily="34" charset="0"/>
                <a:ea typeface="+mn-ea"/>
              </a:rPr>
              <a:t>1</a:t>
            </a:r>
            <a:r>
              <a:rPr lang="en-US" altLang="ja-JP" sz="2400" dirty="0">
                <a:latin typeface="Calibri" pitchFamily="34" charset="0"/>
                <a:ea typeface="+mn-ea"/>
              </a:rPr>
              <a:t>)| </a:t>
            </a:r>
            <a:r>
              <a:rPr lang="ja-JP" altLang="en-US" sz="2400" dirty="0">
                <a:latin typeface="Calibri" pitchFamily="34" charset="0"/>
                <a:ea typeface="+mn-ea"/>
              </a:rPr>
              <a:t>が最大になるように選ぶ．</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E(T) – E(T</a:t>
            </a:r>
            <a:r>
              <a:rPr lang="en-US" altLang="ja-JP" dirty="0">
                <a:latin typeface="Calibri" pitchFamily="34" charset="0"/>
                <a:ea typeface="+mn-ea"/>
              </a:rPr>
              <a:t>1</a:t>
            </a:r>
            <a:r>
              <a:rPr lang="en-US" altLang="ja-JP" sz="2400" dirty="0">
                <a:latin typeface="Calibri" pitchFamily="34" charset="0"/>
                <a:ea typeface="+mn-ea"/>
              </a:rPr>
              <a:t>) </a:t>
            </a:r>
            <a:r>
              <a:rPr lang="ja-JP" altLang="en-US" sz="2400" dirty="0">
                <a:latin typeface="Calibri" pitchFamily="34" charset="0"/>
                <a:ea typeface="+mn-ea"/>
              </a:rPr>
              <a:t>に属す辺の中から</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クルスカルのアルゴリズムによって最初に選ばれる辺を</a:t>
            </a:r>
            <a:r>
              <a:rPr lang="en-US" altLang="ja-JP" sz="2400" dirty="0">
                <a:latin typeface="Calibri" pitchFamily="34" charset="0"/>
                <a:ea typeface="+mn-ea"/>
              </a:rPr>
              <a:t>e</a:t>
            </a:r>
            <a:r>
              <a:rPr lang="ja-JP" altLang="en-US" sz="2400" dirty="0">
                <a:latin typeface="Calibri" pitchFamily="34" charset="0"/>
                <a:ea typeface="+mn-ea"/>
              </a:rPr>
              <a:t>とする．</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26" name="角丸四角形 25"/>
          <p:cNvSpPr/>
          <p:nvPr/>
        </p:nvSpPr>
        <p:spPr>
          <a:xfrm>
            <a:off x="107950" y="2060575"/>
            <a:ext cx="8567738" cy="4176713"/>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374491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クルスカルのアルゴリズム</a:t>
            </a:r>
            <a:endParaRPr lang="en-US" altLang="ja-JP" sz="2400" dirty="0">
              <a:solidFill>
                <a:schemeClr val="tx1"/>
              </a:solidFill>
            </a:endParaRPr>
          </a:p>
        </p:txBody>
      </p:sp>
      <p:grpSp>
        <p:nvGrpSpPr>
          <p:cNvPr id="315399" name="グループ化 68"/>
          <p:cNvGrpSpPr>
            <a:grpSpLocks/>
          </p:cNvGrpSpPr>
          <p:nvPr/>
        </p:nvGrpSpPr>
        <p:grpSpPr bwMode="auto">
          <a:xfrm>
            <a:off x="5786438" y="2255838"/>
            <a:ext cx="2817812" cy="1820862"/>
            <a:chOff x="3396848" y="3429000"/>
            <a:chExt cx="2710344" cy="1752353"/>
          </a:xfrm>
        </p:grpSpPr>
        <p:cxnSp>
          <p:nvCxnSpPr>
            <p:cNvPr id="72" name="直線コネクタ 71"/>
            <p:cNvCxnSpPr/>
            <p:nvPr/>
          </p:nvCxnSpPr>
          <p:spPr>
            <a:xfrm rot="16200000" flipH="1">
              <a:off x="4771665" y="4670318"/>
              <a:ext cx="766941" cy="13743"/>
            </a:xfrm>
            <a:prstGeom prst="line">
              <a:avLst/>
            </a:prstGeom>
            <a:ln w="349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a:stCxn id="89" idx="3"/>
            </p:cNvCxnSpPr>
            <p:nvPr/>
          </p:nvCxnSpPr>
          <p:spPr>
            <a:xfrm rot="5400000">
              <a:off x="4291431" y="4298511"/>
              <a:ext cx="792914" cy="78027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a:stCxn id="87" idx="2"/>
            </p:cNvCxnSpPr>
            <p:nvPr/>
          </p:nvCxnSpPr>
          <p:spPr>
            <a:xfrm rot="10800000" flipV="1">
              <a:off x="4329817" y="5097326"/>
              <a:ext cx="746681" cy="1527"/>
            </a:xfrm>
            <a:prstGeom prst="line">
              <a:avLst/>
            </a:prstGeom>
            <a:ln w="349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rot="10800000" flipV="1">
              <a:off x="5241409" y="5097326"/>
              <a:ext cx="745154" cy="1527"/>
            </a:xfrm>
            <a:prstGeom prst="line">
              <a:avLst/>
            </a:prstGeom>
            <a:ln w="349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a:endCxn id="85" idx="1"/>
            </p:cNvCxnSpPr>
            <p:nvPr/>
          </p:nvCxnSpPr>
          <p:spPr>
            <a:xfrm>
              <a:off x="5165061" y="4255524"/>
              <a:ext cx="800124" cy="782219"/>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rot="10800000" flipV="1">
              <a:off x="4355776" y="4234135"/>
              <a:ext cx="746680" cy="1528"/>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a:stCxn id="83" idx="3"/>
            </p:cNvCxnSpPr>
            <p:nvPr/>
          </p:nvCxnSpPr>
          <p:spPr>
            <a:xfrm rot="5400000">
              <a:off x="4161681" y="3728531"/>
              <a:ext cx="638608" cy="326768"/>
            </a:xfrm>
            <a:prstGeom prst="line">
              <a:avLst/>
            </a:prstGeom>
            <a:ln w="349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a:stCxn id="83" idx="5"/>
            </p:cNvCxnSpPr>
            <p:nvPr/>
          </p:nvCxnSpPr>
          <p:spPr>
            <a:xfrm rot="16200000" flipH="1">
              <a:off x="4635035" y="3701048"/>
              <a:ext cx="647775" cy="390900"/>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直線コネクタ 79"/>
            <p:cNvCxnSpPr/>
            <p:nvPr/>
          </p:nvCxnSpPr>
          <p:spPr>
            <a:xfrm rot="16200000" flipH="1">
              <a:off x="3918861" y="4668026"/>
              <a:ext cx="768468" cy="13743"/>
            </a:xfrm>
            <a:prstGeom prst="line">
              <a:avLst/>
            </a:prstGeom>
            <a:ln w="349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1" name="直線コネクタ 80"/>
            <p:cNvCxnSpPr/>
            <p:nvPr/>
          </p:nvCxnSpPr>
          <p:spPr>
            <a:xfrm rot="10800000" flipV="1">
              <a:off x="3538854" y="5083576"/>
              <a:ext cx="745154" cy="1528"/>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直線コネクタ 81"/>
            <p:cNvCxnSpPr>
              <a:endCxn id="84" idx="7"/>
            </p:cNvCxnSpPr>
            <p:nvPr/>
          </p:nvCxnSpPr>
          <p:spPr>
            <a:xfrm rot="5400000">
              <a:off x="3502753" y="4256487"/>
              <a:ext cx="817357" cy="745154"/>
            </a:xfrm>
            <a:prstGeom prst="line">
              <a:avLst/>
            </a:prstGeom>
            <a:ln w="34925">
              <a:solidFill>
                <a:srgbClr val="00B050"/>
              </a:solidFill>
            </a:ln>
          </p:spPr>
          <p:style>
            <a:lnRef idx="1">
              <a:schemeClr val="accent1"/>
            </a:lnRef>
            <a:fillRef idx="0">
              <a:schemeClr val="accent1"/>
            </a:fillRef>
            <a:effectRef idx="0">
              <a:schemeClr val="accent1"/>
            </a:effectRef>
            <a:fontRef idx="minor">
              <a:schemeClr val="tx1"/>
            </a:fontRef>
          </p:style>
        </p:cxnSp>
        <p:sp>
          <p:nvSpPr>
            <p:cNvPr id="83" name="円/楕円 82"/>
            <p:cNvSpPr/>
            <p:nvPr/>
          </p:nvSpPr>
          <p:spPr bwMode="auto">
            <a:xfrm>
              <a:off x="4619938" y="3429000"/>
              <a:ext cx="167965" cy="16805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4" name="円/楕円 83"/>
            <p:cNvSpPr/>
            <p:nvPr/>
          </p:nvSpPr>
          <p:spPr bwMode="auto">
            <a:xfrm>
              <a:off x="3396848" y="5013298"/>
              <a:ext cx="166438" cy="16805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5" name="円/楕円 84"/>
            <p:cNvSpPr/>
            <p:nvPr/>
          </p:nvSpPr>
          <p:spPr bwMode="auto">
            <a:xfrm>
              <a:off x="5940754" y="5013298"/>
              <a:ext cx="166438" cy="16805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6" name="円/楕円 85"/>
            <p:cNvSpPr/>
            <p:nvPr/>
          </p:nvSpPr>
          <p:spPr bwMode="auto">
            <a:xfrm>
              <a:off x="4212242" y="5013298"/>
              <a:ext cx="166438" cy="16805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7" name="円/楕円 86"/>
            <p:cNvSpPr/>
            <p:nvPr/>
          </p:nvSpPr>
          <p:spPr bwMode="auto">
            <a:xfrm>
              <a:off x="5076498" y="5013298"/>
              <a:ext cx="166438" cy="16805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8" name="円/楕円 87"/>
            <p:cNvSpPr/>
            <p:nvPr/>
          </p:nvSpPr>
          <p:spPr bwMode="auto">
            <a:xfrm>
              <a:off x="4212242" y="4148580"/>
              <a:ext cx="166438" cy="16805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9" name="円/楕円 88"/>
            <p:cNvSpPr/>
            <p:nvPr/>
          </p:nvSpPr>
          <p:spPr bwMode="auto">
            <a:xfrm>
              <a:off x="5053593" y="4148580"/>
              <a:ext cx="166439" cy="16805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15400" name="テキスト ボックス 8"/>
          <p:cNvSpPr txBox="1">
            <a:spLocks noChangeArrowheads="1"/>
          </p:cNvSpPr>
          <p:nvPr/>
        </p:nvSpPr>
        <p:spPr bwMode="auto">
          <a:xfrm>
            <a:off x="7740650" y="2608263"/>
            <a:ext cx="500458" cy="461665"/>
          </a:xfrm>
          <a:prstGeom prst="rect">
            <a:avLst/>
          </a:prstGeom>
          <a:noFill/>
          <a:ln w="9525">
            <a:noFill/>
            <a:miter lim="800000"/>
            <a:headEnd/>
            <a:tailEnd/>
          </a:ln>
        </p:spPr>
        <p:txBody>
          <a:bodyPr wrap="none">
            <a:spAutoFit/>
          </a:bodyPr>
          <a:lstStyle/>
          <a:p>
            <a:r>
              <a:rPr lang="en-US" altLang="ja-JP" sz="2400" dirty="0">
                <a:solidFill>
                  <a:srgbClr val="00B050"/>
                </a:solidFill>
              </a:rPr>
              <a:t>T</a:t>
            </a:r>
            <a:r>
              <a:rPr lang="en-US" altLang="ja-JP" dirty="0">
                <a:solidFill>
                  <a:srgbClr val="00B050"/>
                </a:solidFill>
              </a:rPr>
              <a:t>1</a:t>
            </a:r>
          </a:p>
        </p:txBody>
      </p:sp>
    </p:spTree>
  </p:cSld>
  <p:clrMapOvr>
    <a:masterClrMapping/>
  </p:clrMapOvr>
  <p:transition advTm="14149"/>
</p:sld>
</file>

<file path=ppt/slides/slide3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最小性の証明：背理法で示す．</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クルスカルのアルゴリズムによって得られる</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全域木 </a:t>
            </a:r>
            <a:r>
              <a:rPr lang="en-US" altLang="ja-JP" sz="2400" dirty="0">
                <a:latin typeface="Calibri" pitchFamily="34" charset="0"/>
                <a:ea typeface="+mn-ea"/>
              </a:rPr>
              <a:t>T </a:t>
            </a:r>
            <a:r>
              <a:rPr lang="ja-JP" altLang="en-US" sz="2400" dirty="0">
                <a:latin typeface="Calibri" pitchFamily="34" charset="0"/>
                <a:ea typeface="+mn-ea"/>
              </a:rPr>
              <a:t>が</a:t>
            </a:r>
            <a:r>
              <a:rPr lang="en-US" altLang="ja-JP" sz="2400" dirty="0">
                <a:latin typeface="Calibri" pitchFamily="34" charset="0"/>
                <a:ea typeface="+mn-ea"/>
              </a:rPr>
              <a:t>G </a:t>
            </a:r>
            <a:r>
              <a:rPr lang="ja-JP" altLang="en-US" sz="2400" dirty="0">
                <a:latin typeface="Calibri" pitchFamily="34" charset="0"/>
                <a:ea typeface="+mn-ea"/>
              </a:rPr>
              <a:t>の最小全域木ではないとする．</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G</a:t>
            </a:r>
            <a:r>
              <a:rPr lang="ja-JP" altLang="en-US" sz="2400" dirty="0">
                <a:latin typeface="Calibri" pitchFamily="34" charset="0"/>
                <a:ea typeface="+mn-ea"/>
              </a:rPr>
              <a:t>の最小全域木</a:t>
            </a:r>
            <a:r>
              <a:rPr lang="en-US" altLang="ja-JP" sz="2400" dirty="0">
                <a:latin typeface="Calibri" pitchFamily="34" charset="0"/>
                <a:ea typeface="+mn-ea"/>
              </a:rPr>
              <a:t>T</a:t>
            </a:r>
            <a:r>
              <a:rPr lang="en-US" altLang="ja-JP" dirty="0">
                <a:latin typeface="Calibri" pitchFamily="34" charset="0"/>
                <a:ea typeface="+mn-ea"/>
              </a:rPr>
              <a:t>1</a:t>
            </a:r>
            <a:r>
              <a:rPr lang="ja-JP" altLang="en-US" sz="2400" dirty="0">
                <a:latin typeface="Calibri" pitchFamily="34" charset="0"/>
                <a:ea typeface="+mn-ea"/>
              </a:rPr>
              <a:t>を </a:t>
            </a:r>
            <a:r>
              <a:rPr lang="en-US" altLang="ja-JP" sz="2400" dirty="0">
                <a:latin typeface="Calibri" pitchFamily="34" charset="0"/>
                <a:ea typeface="+mn-ea"/>
              </a:rPr>
              <a:t>|E(T) </a:t>
            </a:r>
            <a:r>
              <a:rPr lang="ja-JP" altLang="en-US" sz="2400" dirty="0">
                <a:latin typeface="Calibri" pitchFamily="34" charset="0"/>
                <a:ea typeface="+mn-ea"/>
              </a:rPr>
              <a:t>∩</a:t>
            </a:r>
            <a:r>
              <a:rPr lang="en-US" altLang="ja-JP" sz="2400" dirty="0">
                <a:latin typeface="Calibri" pitchFamily="34" charset="0"/>
                <a:ea typeface="+mn-ea"/>
              </a:rPr>
              <a:t> E(T</a:t>
            </a:r>
            <a:r>
              <a:rPr lang="en-US" altLang="ja-JP" dirty="0">
                <a:latin typeface="Calibri" pitchFamily="34" charset="0"/>
                <a:ea typeface="+mn-ea"/>
              </a:rPr>
              <a:t>1</a:t>
            </a:r>
            <a:r>
              <a:rPr lang="en-US" altLang="ja-JP" sz="2400" dirty="0">
                <a:latin typeface="Calibri" pitchFamily="34" charset="0"/>
                <a:ea typeface="+mn-ea"/>
              </a:rPr>
              <a:t>)| </a:t>
            </a:r>
            <a:r>
              <a:rPr lang="ja-JP" altLang="en-US" sz="2400" dirty="0">
                <a:latin typeface="Calibri" pitchFamily="34" charset="0"/>
                <a:ea typeface="+mn-ea"/>
              </a:rPr>
              <a:t>が最大になるように選ぶ．</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E(T) – E(T</a:t>
            </a:r>
            <a:r>
              <a:rPr lang="en-US" altLang="ja-JP" dirty="0">
                <a:latin typeface="Calibri" pitchFamily="34" charset="0"/>
                <a:ea typeface="+mn-ea"/>
              </a:rPr>
              <a:t>1</a:t>
            </a:r>
            <a:r>
              <a:rPr lang="en-US" altLang="ja-JP" sz="2400" dirty="0">
                <a:latin typeface="Calibri" pitchFamily="34" charset="0"/>
                <a:ea typeface="+mn-ea"/>
              </a:rPr>
              <a:t>) </a:t>
            </a:r>
            <a:r>
              <a:rPr lang="ja-JP" altLang="en-US" sz="2400" dirty="0">
                <a:latin typeface="Calibri" pitchFamily="34" charset="0"/>
                <a:ea typeface="+mn-ea"/>
              </a:rPr>
              <a:t>に属す辺の中から</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クルスカルのアルゴリズムによって最初に選ばれる辺を</a:t>
            </a:r>
            <a:r>
              <a:rPr lang="en-US" altLang="ja-JP" sz="2400" dirty="0">
                <a:latin typeface="Calibri" pitchFamily="34" charset="0"/>
                <a:ea typeface="+mn-ea"/>
              </a:rPr>
              <a:t>e</a:t>
            </a:r>
            <a:r>
              <a:rPr lang="ja-JP" altLang="en-US" sz="2400" dirty="0">
                <a:latin typeface="Calibri" pitchFamily="34" charset="0"/>
                <a:ea typeface="+mn-ea"/>
              </a:rPr>
              <a:t>とする．</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316419" name="コンテンツ プレースホルダー 2"/>
          <p:cNvSpPr>
            <a:spLocks noGrp="1"/>
          </p:cNvSpPr>
          <p:nvPr>
            <p:ph idx="1"/>
          </p:nvPr>
        </p:nvSpPr>
        <p:spPr/>
        <p:txBody>
          <a:bodyPr/>
          <a:lstStyle/>
          <a:p>
            <a:pPr eaLnBrk="1" hangingPunct="1">
              <a:buFont typeface="Wingdings 2" pitchFamily="18" charset="2"/>
              <a:buNone/>
            </a:pPr>
            <a:endParaRPr lang="en-US" altLang="ja-JP" sz="2400" dirty="0"/>
          </a:p>
          <a:p>
            <a:pPr eaLnBrk="1" hangingPunct="1">
              <a:buFont typeface="Wingdings 2" pitchFamily="18" charset="2"/>
              <a:buNone/>
            </a:pPr>
            <a:endParaRPr lang="en-US" altLang="ja-JP" sz="1800" dirty="0"/>
          </a:p>
        </p:txBody>
      </p:sp>
      <p:cxnSp>
        <p:nvCxnSpPr>
          <p:cNvPr id="129" name="直線コネクタ 128"/>
          <p:cNvCxnSpPr/>
          <p:nvPr/>
        </p:nvCxnSpPr>
        <p:spPr bwMode="auto">
          <a:xfrm rot="16200000" flipH="1">
            <a:off x="7205662" y="3498851"/>
            <a:ext cx="796925" cy="12700"/>
          </a:xfrm>
          <a:prstGeom prst="line">
            <a:avLst/>
          </a:prstGeom>
          <a:ln w="349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0" name="直線コネクタ 129"/>
          <p:cNvCxnSpPr/>
          <p:nvPr/>
        </p:nvCxnSpPr>
        <p:spPr bwMode="auto">
          <a:xfrm rot="10800000" flipV="1">
            <a:off x="6769100" y="3941763"/>
            <a:ext cx="776288" cy="1587"/>
          </a:xfrm>
          <a:prstGeom prst="line">
            <a:avLst/>
          </a:prstGeom>
          <a:ln w="349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1" name="直線コネクタ 130"/>
          <p:cNvCxnSpPr/>
          <p:nvPr/>
        </p:nvCxnSpPr>
        <p:spPr bwMode="auto">
          <a:xfrm rot="10800000" flipV="1">
            <a:off x="7662863" y="3994150"/>
            <a:ext cx="776287" cy="1588"/>
          </a:xfrm>
          <a:prstGeom prst="line">
            <a:avLst/>
          </a:prstGeom>
          <a:ln w="349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p:cNvCxnSpPr/>
          <p:nvPr/>
        </p:nvCxnSpPr>
        <p:spPr bwMode="auto">
          <a:xfrm rot="5400000">
            <a:off x="6591300" y="2541588"/>
            <a:ext cx="663575" cy="339725"/>
          </a:xfrm>
          <a:prstGeom prst="line">
            <a:avLst/>
          </a:prstGeom>
          <a:ln w="349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3" name="直線コネクタ 132"/>
          <p:cNvCxnSpPr/>
          <p:nvPr/>
        </p:nvCxnSpPr>
        <p:spPr bwMode="auto">
          <a:xfrm rot="16200000" flipH="1">
            <a:off x="6319838" y="3511550"/>
            <a:ext cx="798512" cy="14288"/>
          </a:xfrm>
          <a:prstGeom prst="line">
            <a:avLst/>
          </a:prstGeom>
          <a:ln w="349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4" name="直線コネクタ 133"/>
          <p:cNvCxnSpPr/>
          <p:nvPr/>
        </p:nvCxnSpPr>
        <p:spPr bwMode="auto">
          <a:xfrm rot="5400000">
            <a:off x="5849143" y="3098007"/>
            <a:ext cx="849313" cy="774700"/>
          </a:xfrm>
          <a:prstGeom prst="line">
            <a:avLst/>
          </a:prstGeom>
          <a:ln w="34925">
            <a:solidFill>
              <a:srgbClr val="00B050"/>
            </a:solidFill>
          </a:ln>
        </p:spPr>
        <p:style>
          <a:lnRef idx="1">
            <a:schemeClr val="accent1"/>
          </a:lnRef>
          <a:fillRef idx="0">
            <a:schemeClr val="accent1"/>
          </a:fillRef>
          <a:effectRef idx="0">
            <a:schemeClr val="accent1"/>
          </a:effectRef>
          <a:fontRef idx="minor">
            <a:schemeClr val="tx1"/>
          </a:fontRef>
        </p:style>
      </p:cxnSp>
      <p:sp>
        <p:nvSpPr>
          <p:cNvPr id="316426" name="テキスト ボックス 8"/>
          <p:cNvSpPr txBox="1">
            <a:spLocks noChangeArrowheads="1"/>
          </p:cNvSpPr>
          <p:nvPr/>
        </p:nvSpPr>
        <p:spPr bwMode="auto">
          <a:xfrm>
            <a:off x="8050213" y="2603500"/>
            <a:ext cx="500458" cy="461665"/>
          </a:xfrm>
          <a:prstGeom prst="rect">
            <a:avLst/>
          </a:prstGeom>
          <a:noFill/>
          <a:ln w="9525">
            <a:noFill/>
            <a:miter lim="800000"/>
            <a:headEnd/>
            <a:tailEnd/>
          </a:ln>
        </p:spPr>
        <p:txBody>
          <a:bodyPr wrap="none">
            <a:spAutoFit/>
          </a:bodyPr>
          <a:lstStyle/>
          <a:p>
            <a:r>
              <a:rPr lang="en-US" altLang="ja-JP" sz="2400" dirty="0">
                <a:solidFill>
                  <a:srgbClr val="00B050"/>
                </a:solidFill>
              </a:rPr>
              <a:t>T</a:t>
            </a:r>
            <a:r>
              <a:rPr lang="en-US" altLang="ja-JP" dirty="0">
                <a:solidFill>
                  <a:srgbClr val="00B050"/>
                </a:solidFill>
              </a:rPr>
              <a:t>1</a:t>
            </a:r>
          </a:p>
        </p:txBody>
      </p:sp>
      <p:sp>
        <p:nvSpPr>
          <p:cNvPr id="316427" name="タイトル 1"/>
          <p:cNvSpPr>
            <a:spLocks noGrp="1"/>
          </p:cNvSpPr>
          <p:nvPr>
            <p:ph type="title"/>
          </p:nvPr>
        </p:nvSpPr>
        <p:spPr/>
        <p:txBody>
          <a:bodyPr/>
          <a:lstStyle/>
          <a:p>
            <a:pPr eaLnBrk="1" hangingPunct="1"/>
            <a:r>
              <a:rPr lang="en-US" altLang="ja-JP"/>
              <a:t>1.3</a:t>
            </a:r>
            <a:r>
              <a:rPr lang="ja-JP" altLang="en-US"/>
              <a:t>　最小全域木</a:t>
            </a:r>
          </a:p>
        </p:txBody>
      </p:sp>
      <p:sp>
        <p:nvSpPr>
          <p:cNvPr id="26" name="角丸四角形 25"/>
          <p:cNvSpPr/>
          <p:nvPr/>
        </p:nvSpPr>
        <p:spPr>
          <a:xfrm>
            <a:off x="107950" y="2060575"/>
            <a:ext cx="8567738" cy="4176713"/>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374491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クルスカルのアルゴリズム</a:t>
            </a:r>
            <a:endParaRPr lang="en-US" altLang="ja-JP" sz="2400" dirty="0">
              <a:solidFill>
                <a:schemeClr val="tx1"/>
              </a:solidFill>
            </a:endParaRPr>
          </a:p>
        </p:txBody>
      </p:sp>
      <p:cxnSp>
        <p:nvCxnSpPr>
          <p:cNvPr id="73" name="直線コネクタ 72"/>
          <p:cNvCxnSpPr>
            <a:stCxn id="89" idx="3"/>
          </p:cNvCxnSpPr>
          <p:nvPr/>
        </p:nvCxnSpPr>
        <p:spPr bwMode="auto">
          <a:xfrm rot="5400000">
            <a:off x="6715918" y="3158332"/>
            <a:ext cx="823913" cy="812800"/>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a:stCxn id="87" idx="2"/>
          </p:cNvCxnSpPr>
          <p:nvPr/>
        </p:nvCxnSpPr>
        <p:spPr bwMode="auto">
          <a:xfrm rot="10800000" flipV="1">
            <a:off x="6754813" y="3989388"/>
            <a:ext cx="777875" cy="1587"/>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a:endCxn id="85" idx="1"/>
          </p:cNvCxnSpPr>
          <p:nvPr/>
        </p:nvCxnSpPr>
        <p:spPr bwMode="auto">
          <a:xfrm>
            <a:off x="7624763" y="3114675"/>
            <a:ext cx="831850" cy="81280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bwMode="auto">
          <a:xfrm rot="10800000" flipV="1">
            <a:off x="6783388" y="3092450"/>
            <a:ext cx="776287" cy="1588"/>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a:stCxn id="83" idx="5"/>
          </p:cNvCxnSpPr>
          <p:nvPr/>
        </p:nvCxnSpPr>
        <p:spPr bwMode="auto">
          <a:xfrm rot="16200000" flipH="1">
            <a:off x="7073107" y="2539206"/>
            <a:ext cx="673100" cy="404813"/>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1" name="直線コネクタ 80"/>
          <p:cNvCxnSpPr/>
          <p:nvPr/>
        </p:nvCxnSpPr>
        <p:spPr bwMode="auto">
          <a:xfrm rot="10800000" flipV="1">
            <a:off x="5932488" y="3976688"/>
            <a:ext cx="776287" cy="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2" name="直線コネクタ 81"/>
          <p:cNvCxnSpPr>
            <a:endCxn id="84" idx="7"/>
          </p:cNvCxnSpPr>
          <p:nvPr/>
        </p:nvCxnSpPr>
        <p:spPr bwMode="auto">
          <a:xfrm rot="5400000">
            <a:off x="5896769" y="3115469"/>
            <a:ext cx="849312" cy="77470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83" name="円/楕円 82"/>
          <p:cNvSpPr/>
          <p:nvPr/>
        </p:nvSpPr>
        <p:spPr bwMode="auto">
          <a:xfrm>
            <a:off x="7058025" y="2255838"/>
            <a:ext cx="174625" cy="17462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4" name="円/楕円 83"/>
          <p:cNvSpPr/>
          <p:nvPr/>
        </p:nvSpPr>
        <p:spPr bwMode="auto">
          <a:xfrm>
            <a:off x="5786438" y="3902075"/>
            <a:ext cx="173037" cy="17462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5" name="円/楕円 84"/>
          <p:cNvSpPr/>
          <p:nvPr/>
        </p:nvSpPr>
        <p:spPr bwMode="auto">
          <a:xfrm>
            <a:off x="8431213" y="3902075"/>
            <a:ext cx="173037" cy="17462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6" name="円/楕円 85"/>
          <p:cNvSpPr/>
          <p:nvPr/>
        </p:nvSpPr>
        <p:spPr bwMode="auto">
          <a:xfrm>
            <a:off x="6634163" y="3902075"/>
            <a:ext cx="173037" cy="17462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7" name="円/楕円 86"/>
          <p:cNvSpPr/>
          <p:nvPr/>
        </p:nvSpPr>
        <p:spPr bwMode="auto">
          <a:xfrm>
            <a:off x="7532688" y="3902075"/>
            <a:ext cx="173037" cy="17462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8" name="円/楕円 87"/>
          <p:cNvSpPr/>
          <p:nvPr/>
        </p:nvSpPr>
        <p:spPr bwMode="auto">
          <a:xfrm>
            <a:off x="6634163" y="3003550"/>
            <a:ext cx="173037" cy="17462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9" name="円/楕円 88"/>
          <p:cNvSpPr/>
          <p:nvPr/>
        </p:nvSpPr>
        <p:spPr bwMode="auto">
          <a:xfrm>
            <a:off x="7508875" y="3003550"/>
            <a:ext cx="173038" cy="17462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16444" name="テキスト ボックス 8"/>
          <p:cNvSpPr txBox="1">
            <a:spLocks noChangeArrowheads="1"/>
          </p:cNvSpPr>
          <p:nvPr/>
        </p:nvSpPr>
        <p:spPr bwMode="auto">
          <a:xfrm>
            <a:off x="7740650" y="2608263"/>
            <a:ext cx="371475" cy="461962"/>
          </a:xfrm>
          <a:prstGeom prst="rect">
            <a:avLst/>
          </a:prstGeom>
          <a:noFill/>
          <a:ln w="9525">
            <a:noFill/>
            <a:miter lim="800000"/>
            <a:headEnd/>
            <a:tailEnd/>
          </a:ln>
        </p:spPr>
        <p:txBody>
          <a:bodyPr wrap="none">
            <a:spAutoFit/>
          </a:bodyPr>
          <a:lstStyle/>
          <a:p>
            <a:r>
              <a:rPr lang="en-US" altLang="ja-JP" sz="2400">
                <a:solidFill>
                  <a:srgbClr val="FF0000"/>
                </a:solidFill>
              </a:rPr>
              <a:t>T</a:t>
            </a:r>
          </a:p>
        </p:txBody>
      </p:sp>
      <p:sp>
        <p:nvSpPr>
          <p:cNvPr id="316445" name="テキスト ボックス 8"/>
          <p:cNvSpPr txBox="1">
            <a:spLocks noChangeArrowheads="1"/>
          </p:cNvSpPr>
          <p:nvPr/>
        </p:nvSpPr>
        <p:spPr bwMode="auto">
          <a:xfrm>
            <a:off x="7943850" y="3141663"/>
            <a:ext cx="357188" cy="460375"/>
          </a:xfrm>
          <a:prstGeom prst="rect">
            <a:avLst/>
          </a:prstGeom>
          <a:noFill/>
          <a:ln w="9525">
            <a:noFill/>
            <a:miter lim="800000"/>
            <a:headEnd/>
            <a:tailEnd/>
          </a:ln>
        </p:spPr>
        <p:txBody>
          <a:bodyPr wrap="none">
            <a:spAutoFit/>
          </a:bodyPr>
          <a:lstStyle/>
          <a:p>
            <a:r>
              <a:rPr lang="en-US" altLang="ja-JP" sz="2400" dirty="0"/>
              <a:t>e</a:t>
            </a:r>
          </a:p>
        </p:txBody>
      </p:sp>
    </p:spTree>
  </p:cSld>
  <p:clrMapOvr>
    <a:overrideClrMapping bg1="lt1" tx1="dk1" bg2="lt2" tx2="dk2" accent1="accent1" accent2="accent2" accent3="accent3" accent4="accent4" accent5="accent5" accent6="accent6" hlink="hlink" folHlink="folHlink"/>
  </p:clrMapOvr>
  <p:transition advTm="14149"/>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タイトル 1"/>
          <p:cNvSpPr>
            <a:spLocks noGrp="1"/>
          </p:cNvSpPr>
          <p:nvPr>
            <p:ph type="title"/>
          </p:nvPr>
        </p:nvSpPr>
        <p:spPr/>
        <p:txBody>
          <a:bodyPr/>
          <a:lstStyle/>
          <a:p>
            <a:pPr eaLnBrk="1" hangingPunct="1"/>
            <a:r>
              <a:rPr lang="en-US" altLang="ja-JP"/>
              <a:t>1.3</a:t>
            </a:r>
            <a:r>
              <a:rPr lang="ja-JP" altLang="en-US"/>
              <a:t>　最小全域木</a:t>
            </a:r>
          </a:p>
        </p:txBody>
      </p:sp>
      <p:sp>
        <p:nvSpPr>
          <p:cNvPr id="317443"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最小性の証明：</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このとき，</a:t>
            </a:r>
            <a:r>
              <a:rPr lang="en-US" altLang="ja-JP" sz="2400" dirty="0">
                <a:latin typeface="Calibri" pitchFamily="34" charset="0"/>
                <a:ea typeface="+mn-ea"/>
              </a:rPr>
              <a:t>T</a:t>
            </a:r>
            <a:r>
              <a:rPr lang="en-US" altLang="ja-JP" dirty="0">
                <a:latin typeface="Calibri" pitchFamily="34" charset="0"/>
                <a:ea typeface="+mn-ea"/>
              </a:rPr>
              <a:t>1</a:t>
            </a:r>
            <a:r>
              <a:rPr lang="en-US" altLang="ja-JP" sz="2400" dirty="0">
                <a:latin typeface="Calibri" pitchFamily="34" charset="0"/>
                <a:ea typeface="+mn-ea"/>
              </a:rPr>
              <a:t>+e</a:t>
            </a:r>
            <a:r>
              <a:rPr lang="ja-JP" altLang="en-US" sz="2400" dirty="0">
                <a:latin typeface="Calibri" pitchFamily="34" charset="0"/>
                <a:ea typeface="+mn-ea"/>
              </a:rPr>
              <a:t>はある閉路</a:t>
            </a:r>
            <a:r>
              <a:rPr lang="en-US" altLang="ja-JP" sz="2400" dirty="0">
                <a:latin typeface="Calibri" pitchFamily="34" charset="0"/>
                <a:ea typeface="+mn-ea"/>
              </a:rPr>
              <a:t>C</a:t>
            </a:r>
            <a:r>
              <a:rPr lang="ja-JP" altLang="en-US" sz="2400" dirty="0">
                <a:latin typeface="Calibri" pitchFamily="34" charset="0"/>
                <a:ea typeface="+mn-ea"/>
              </a:rPr>
              <a:t>を含む．</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T</a:t>
            </a:r>
            <a:r>
              <a:rPr lang="ja-JP" altLang="en-US" sz="2400" dirty="0">
                <a:latin typeface="Calibri" pitchFamily="34" charset="0"/>
                <a:ea typeface="+mn-ea"/>
              </a:rPr>
              <a:t>は木なので ∃</a:t>
            </a:r>
            <a:r>
              <a:rPr lang="en-US" altLang="ja-JP" sz="2400" dirty="0">
                <a:latin typeface="Calibri" pitchFamily="34" charset="0"/>
                <a:ea typeface="+mn-ea"/>
              </a:rPr>
              <a:t>f </a:t>
            </a:r>
            <a:r>
              <a:rPr lang="ja-JP" altLang="en-US" sz="2400" dirty="0">
                <a:latin typeface="Calibri" pitchFamily="34" charset="0"/>
                <a:ea typeface="+mn-ea"/>
              </a:rPr>
              <a:t>∈ </a:t>
            </a:r>
            <a:r>
              <a:rPr lang="en-US" altLang="ja-JP" sz="2400" dirty="0">
                <a:latin typeface="Calibri" pitchFamily="34" charset="0"/>
                <a:ea typeface="+mn-ea"/>
              </a:rPr>
              <a:t>E(C) –E(T)</a:t>
            </a:r>
            <a:r>
              <a:rPr lang="ja-JP" altLang="en-US" sz="2400" dirty="0">
                <a:latin typeface="Calibri" pitchFamily="34" charset="0"/>
                <a:ea typeface="+mn-ea"/>
              </a:rPr>
              <a:t>⊆</a:t>
            </a:r>
            <a:r>
              <a:rPr lang="en-US" altLang="ja-JP" sz="2400" dirty="0">
                <a:latin typeface="Calibri" pitchFamily="34" charset="0"/>
                <a:ea typeface="+mn-ea"/>
              </a:rPr>
              <a:t>E(T</a:t>
            </a:r>
            <a:r>
              <a:rPr lang="en-US" altLang="ja-JP" dirty="0">
                <a:latin typeface="Calibri" pitchFamily="34" charset="0"/>
                <a:ea typeface="+mn-ea"/>
              </a:rPr>
              <a:t>1</a:t>
            </a:r>
            <a:r>
              <a:rPr lang="en-US" altLang="ja-JP" sz="2400" dirty="0">
                <a:latin typeface="Calibri" pitchFamily="34" charset="0"/>
                <a:ea typeface="+mn-ea"/>
              </a:rPr>
              <a:t>)-E(T)</a:t>
            </a:r>
            <a:r>
              <a:rPr lang="ja-JP" altLang="en-US" sz="2400" dirty="0" err="1">
                <a:latin typeface="Calibri" pitchFamily="34" charset="0"/>
                <a:ea typeface="+mn-ea"/>
              </a:rPr>
              <a:t>．</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また，</a:t>
            </a:r>
            <a:r>
              <a:rPr lang="en-US" altLang="ja-JP" sz="2400" dirty="0">
                <a:latin typeface="Calibri" pitchFamily="34" charset="0"/>
                <a:ea typeface="+mn-ea"/>
              </a:rPr>
              <a:t>T</a:t>
            </a:r>
            <a:r>
              <a:rPr lang="en-US" altLang="ja-JP" dirty="0">
                <a:latin typeface="Calibri" pitchFamily="34" charset="0"/>
                <a:ea typeface="+mn-ea"/>
              </a:rPr>
              <a:t>1</a:t>
            </a:r>
            <a:r>
              <a:rPr lang="en-US" altLang="ja-JP" sz="2400" dirty="0">
                <a:latin typeface="Calibri" pitchFamily="34" charset="0"/>
                <a:ea typeface="+mn-ea"/>
              </a:rPr>
              <a:t>+e-f </a:t>
            </a:r>
            <a:r>
              <a:rPr lang="ja-JP" altLang="en-US" sz="2400" dirty="0">
                <a:latin typeface="Calibri" pitchFamily="34" charset="0"/>
                <a:ea typeface="+mn-ea"/>
              </a:rPr>
              <a:t>は全域木なので </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r>
              <a:rPr lang="en-US" altLang="ja-JP" sz="2400" dirty="0">
                <a:latin typeface="Calibri" pitchFamily="34" charset="0"/>
                <a:ea typeface="+mn-ea"/>
              </a:rPr>
              <a:t>T</a:t>
            </a:r>
            <a:r>
              <a:rPr lang="en-US" altLang="ja-JP" dirty="0">
                <a:latin typeface="Calibri" pitchFamily="34" charset="0"/>
                <a:ea typeface="+mn-ea"/>
              </a:rPr>
              <a:t>1</a:t>
            </a:r>
            <a:r>
              <a:rPr lang="en-US" altLang="ja-JP" sz="2400" dirty="0">
                <a:latin typeface="Calibri" pitchFamily="34" charset="0"/>
                <a:ea typeface="+mn-ea"/>
              </a:rPr>
              <a:t> </a:t>
            </a:r>
            <a:r>
              <a:rPr lang="ja-JP" altLang="en-US" sz="2400" dirty="0">
                <a:latin typeface="Calibri" pitchFamily="34" charset="0"/>
                <a:ea typeface="+mn-ea"/>
              </a:rPr>
              <a:t>が最小全域木であることより，</a:t>
            </a:r>
            <a:r>
              <a:rPr lang="en-US" altLang="ja-JP" sz="2400" dirty="0">
                <a:latin typeface="Calibri" pitchFamily="34" charset="0"/>
                <a:ea typeface="+mn-ea"/>
              </a:rPr>
              <a:t>w(f)</a:t>
            </a:r>
            <a:r>
              <a:rPr lang="ja-JP" altLang="en-US" sz="2400" dirty="0">
                <a:latin typeface="Calibri" pitchFamily="34" charset="0"/>
                <a:ea typeface="+mn-ea"/>
              </a:rPr>
              <a:t> ≦ </a:t>
            </a:r>
            <a:r>
              <a:rPr lang="en-US" altLang="ja-JP" sz="2400" dirty="0">
                <a:latin typeface="Calibri" pitchFamily="34" charset="0"/>
                <a:ea typeface="+mn-ea"/>
              </a:rPr>
              <a:t>w(e)</a:t>
            </a:r>
            <a:r>
              <a:rPr lang="ja-JP" altLang="en-US" sz="2400" dirty="0" err="1">
                <a:latin typeface="Calibri" pitchFamily="34" charset="0"/>
                <a:ea typeface="+mn-ea"/>
              </a:rPr>
              <a:t>．</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w(f)=w(e) </a:t>
            </a:r>
            <a:r>
              <a:rPr lang="ja-JP" altLang="en-US" sz="2400" dirty="0">
                <a:latin typeface="Calibri" pitchFamily="34" charset="0"/>
                <a:ea typeface="+mn-ea"/>
              </a:rPr>
              <a:t>とすると </a:t>
            </a:r>
            <a:r>
              <a:rPr lang="en-US" altLang="ja-JP" sz="2400" dirty="0">
                <a:latin typeface="Calibri" pitchFamily="34" charset="0"/>
                <a:ea typeface="ＭＳ Ｐゴシック" charset="-128"/>
              </a:rPr>
              <a:t>T</a:t>
            </a:r>
            <a:r>
              <a:rPr lang="en-US" altLang="ja-JP" dirty="0">
                <a:latin typeface="Calibri" pitchFamily="34" charset="0"/>
                <a:ea typeface="ＭＳ Ｐゴシック" charset="-128"/>
              </a:rPr>
              <a:t>1</a:t>
            </a:r>
            <a:r>
              <a:rPr lang="en-US" altLang="ja-JP" sz="2400" dirty="0">
                <a:latin typeface="Calibri" pitchFamily="34" charset="0"/>
                <a:ea typeface="ＭＳ Ｐゴシック" charset="-128"/>
              </a:rPr>
              <a:t>+e-f </a:t>
            </a:r>
            <a:r>
              <a:rPr lang="ja-JP" altLang="en-US" sz="2400" dirty="0">
                <a:latin typeface="Calibri" pitchFamily="34" charset="0"/>
                <a:ea typeface="ＭＳ Ｐゴシック" charset="-128"/>
              </a:rPr>
              <a:t>が最小全域木となり，</a:t>
            </a:r>
            <a:endParaRPr lang="en-US" altLang="ja-JP" sz="2400" dirty="0">
              <a:latin typeface="Calibri" pitchFamily="34" charset="0"/>
              <a:ea typeface="ＭＳ Ｐゴシック" charset="-128"/>
            </a:endParaRPr>
          </a:p>
          <a:p>
            <a:pPr>
              <a:spcBef>
                <a:spcPct val="20000"/>
              </a:spcBef>
              <a:buClr>
                <a:srgbClr val="0BD0D9"/>
              </a:buClr>
              <a:buSzPct val="95000"/>
              <a:defRPr/>
            </a:pPr>
            <a:r>
              <a:rPr lang="en-US" altLang="ja-JP" sz="2400" dirty="0">
                <a:latin typeface="Calibri" pitchFamily="34" charset="0"/>
                <a:ea typeface="ＭＳ Ｐゴシック" charset="-128"/>
              </a:rPr>
              <a:t>T</a:t>
            </a:r>
            <a:r>
              <a:rPr lang="en-US" altLang="ja-JP" dirty="0">
                <a:latin typeface="Calibri" pitchFamily="34" charset="0"/>
                <a:ea typeface="ＭＳ Ｐゴシック" charset="-128"/>
              </a:rPr>
              <a:t>1</a:t>
            </a:r>
            <a:r>
              <a:rPr lang="ja-JP" altLang="en-US" sz="2400" dirty="0">
                <a:latin typeface="Calibri" pitchFamily="34" charset="0"/>
                <a:ea typeface="ＭＳ Ｐゴシック" charset="-128"/>
              </a:rPr>
              <a:t>を</a:t>
            </a:r>
            <a:r>
              <a:rPr lang="en-US" altLang="ja-JP" sz="2400" dirty="0">
                <a:latin typeface="Calibri" pitchFamily="34" charset="0"/>
                <a:ea typeface="ＭＳ Ｐゴシック" charset="-128"/>
              </a:rPr>
              <a:t>|E(T) </a:t>
            </a: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 E(T</a:t>
            </a:r>
            <a:r>
              <a:rPr lang="en-US" altLang="ja-JP" dirty="0">
                <a:latin typeface="Calibri" pitchFamily="34" charset="0"/>
                <a:ea typeface="ＭＳ Ｐゴシック" charset="-128"/>
              </a:rPr>
              <a:t>1</a:t>
            </a:r>
            <a:r>
              <a:rPr lang="en-US" altLang="ja-JP" sz="2400" dirty="0">
                <a:latin typeface="Calibri" pitchFamily="34" charset="0"/>
                <a:ea typeface="ＭＳ Ｐゴシック" charset="-128"/>
              </a:rPr>
              <a:t>)|</a:t>
            </a:r>
            <a:r>
              <a:rPr lang="ja-JP" altLang="en-US" sz="2400" dirty="0">
                <a:latin typeface="Calibri" pitchFamily="34" charset="0"/>
                <a:ea typeface="ＭＳ Ｐゴシック" charset="-128"/>
              </a:rPr>
              <a:t>が最大になるように選んだことに矛盾．</a:t>
            </a:r>
            <a:endParaRPr lang="en-US" altLang="ja-JP" sz="2400" dirty="0">
              <a:latin typeface="Calibri" pitchFamily="34" charset="0"/>
              <a:ea typeface="ＭＳ Ｐゴシック" charset="-128"/>
            </a:endParaRPr>
          </a:p>
          <a:p>
            <a:pPr>
              <a:spcBef>
                <a:spcPct val="20000"/>
              </a:spcBef>
              <a:buClr>
                <a:srgbClr val="0BD0D9"/>
              </a:buClr>
              <a:buSzPct val="95000"/>
              <a:defRPr/>
            </a:pPr>
            <a:r>
              <a:rPr lang="en-US" altLang="ja-JP" sz="2400" dirty="0">
                <a:latin typeface="Calibri" pitchFamily="34" charset="0"/>
                <a:ea typeface="+mn-ea"/>
              </a:rPr>
              <a:t>       </a:t>
            </a:r>
            <a:r>
              <a:rPr lang="ja-JP" altLang="en-US" sz="2400" dirty="0">
                <a:latin typeface="Calibri" pitchFamily="34" charset="0"/>
                <a:ea typeface="+mn-ea"/>
              </a:rPr>
              <a:t>∴ </a:t>
            </a:r>
            <a:r>
              <a:rPr lang="en-US" altLang="ja-JP" sz="2400" dirty="0">
                <a:latin typeface="Calibri" pitchFamily="34" charset="0"/>
                <a:ea typeface="+mn-ea"/>
              </a:rPr>
              <a:t>w(f) &lt; w(e)</a:t>
            </a:r>
          </a:p>
        </p:txBody>
      </p:sp>
      <p:sp>
        <p:nvSpPr>
          <p:cNvPr id="26" name="角丸四角形 25"/>
          <p:cNvSpPr/>
          <p:nvPr/>
        </p:nvSpPr>
        <p:spPr>
          <a:xfrm>
            <a:off x="107950" y="2060575"/>
            <a:ext cx="8567738" cy="4176713"/>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374491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クルスカルのアルゴリズム</a:t>
            </a:r>
            <a:endParaRPr lang="en-US" altLang="ja-JP" sz="2400" dirty="0">
              <a:solidFill>
                <a:schemeClr val="tx1"/>
              </a:solidFill>
            </a:endParaRPr>
          </a:p>
        </p:txBody>
      </p:sp>
      <p:cxnSp>
        <p:nvCxnSpPr>
          <p:cNvPr id="7" name="直線コネクタ 6"/>
          <p:cNvCxnSpPr/>
          <p:nvPr/>
        </p:nvCxnSpPr>
        <p:spPr bwMode="auto">
          <a:xfrm rot="16200000" flipH="1">
            <a:off x="7205662" y="3498851"/>
            <a:ext cx="796925" cy="12700"/>
          </a:xfrm>
          <a:prstGeom prst="line">
            <a:avLst/>
          </a:prstGeom>
          <a:ln w="349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bwMode="auto">
          <a:xfrm rot="10800000" flipV="1">
            <a:off x="6769100" y="3941763"/>
            <a:ext cx="776288" cy="1587"/>
          </a:xfrm>
          <a:prstGeom prst="line">
            <a:avLst/>
          </a:prstGeom>
          <a:ln w="349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bwMode="auto">
          <a:xfrm rot="10800000" flipV="1">
            <a:off x="7662863" y="3994150"/>
            <a:ext cx="776287" cy="1588"/>
          </a:xfrm>
          <a:prstGeom prst="line">
            <a:avLst/>
          </a:prstGeom>
          <a:ln w="349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bwMode="auto">
          <a:xfrm rot="5400000">
            <a:off x="6591300" y="2541588"/>
            <a:ext cx="663575" cy="339725"/>
          </a:xfrm>
          <a:prstGeom prst="line">
            <a:avLst/>
          </a:prstGeom>
          <a:ln w="349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bwMode="auto">
          <a:xfrm rot="16200000" flipH="1">
            <a:off x="6319838" y="3511550"/>
            <a:ext cx="798512" cy="14288"/>
          </a:xfrm>
          <a:prstGeom prst="line">
            <a:avLst/>
          </a:prstGeom>
          <a:ln w="349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auto">
          <a:xfrm rot="5400000">
            <a:off x="5849143" y="3098007"/>
            <a:ext cx="849313" cy="774700"/>
          </a:xfrm>
          <a:prstGeom prst="line">
            <a:avLst/>
          </a:prstGeom>
          <a:ln w="34925">
            <a:solidFill>
              <a:srgbClr val="00B050"/>
            </a:solidFill>
          </a:ln>
        </p:spPr>
        <p:style>
          <a:lnRef idx="1">
            <a:schemeClr val="accent1"/>
          </a:lnRef>
          <a:fillRef idx="0">
            <a:schemeClr val="accent1"/>
          </a:fillRef>
          <a:effectRef idx="0">
            <a:schemeClr val="accent1"/>
          </a:effectRef>
          <a:fontRef idx="minor">
            <a:schemeClr val="tx1"/>
          </a:fontRef>
        </p:style>
      </p:cxnSp>
      <p:sp>
        <p:nvSpPr>
          <p:cNvPr id="317453" name="テキスト ボックス 8"/>
          <p:cNvSpPr txBox="1">
            <a:spLocks noChangeArrowheads="1"/>
          </p:cNvSpPr>
          <p:nvPr/>
        </p:nvSpPr>
        <p:spPr bwMode="auto">
          <a:xfrm>
            <a:off x="8050213" y="2603500"/>
            <a:ext cx="500458" cy="461665"/>
          </a:xfrm>
          <a:prstGeom prst="rect">
            <a:avLst/>
          </a:prstGeom>
          <a:noFill/>
          <a:ln w="9525">
            <a:noFill/>
            <a:miter lim="800000"/>
            <a:headEnd/>
            <a:tailEnd/>
          </a:ln>
        </p:spPr>
        <p:txBody>
          <a:bodyPr wrap="none">
            <a:spAutoFit/>
          </a:bodyPr>
          <a:lstStyle/>
          <a:p>
            <a:r>
              <a:rPr lang="en-US" altLang="ja-JP" sz="2400" dirty="0">
                <a:solidFill>
                  <a:srgbClr val="00B050"/>
                </a:solidFill>
              </a:rPr>
              <a:t>T</a:t>
            </a:r>
            <a:r>
              <a:rPr lang="en-US" altLang="ja-JP" dirty="0">
                <a:solidFill>
                  <a:srgbClr val="00B050"/>
                </a:solidFill>
              </a:rPr>
              <a:t>1</a:t>
            </a:r>
          </a:p>
        </p:txBody>
      </p:sp>
      <p:cxnSp>
        <p:nvCxnSpPr>
          <p:cNvPr id="14" name="直線コネクタ 13"/>
          <p:cNvCxnSpPr>
            <a:stCxn id="30" idx="3"/>
          </p:cNvCxnSpPr>
          <p:nvPr/>
        </p:nvCxnSpPr>
        <p:spPr bwMode="auto">
          <a:xfrm rot="5400000">
            <a:off x="6715918" y="3158332"/>
            <a:ext cx="823913" cy="812800"/>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a:stCxn id="28" idx="2"/>
          </p:cNvCxnSpPr>
          <p:nvPr/>
        </p:nvCxnSpPr>
        <p:spPr bwMode="auto">
          <a:xfrm rot="10800000" flipV="1">
            <a:off x="6754813" y="3989388"/>
            <a:ext cx="777875" cy="1587"/>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a:endCxn id="23" idx="1"/>
          </p:cNvCxnSpPr>
          <p:nvPr/>
        </p:nvCxnSpPr>
        <p:spPr bwMode="auto">
          <a:xfrm>
            <a:off x="7624763" y="3114675"/>
            <a:ext cx="831850" cy="81280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bwMode="auto">
          <a:xfrm rot="10800000" flipV="1">
            <a:off x="6783388" y="3092450"/>
            <a:ext cx="776287" cy="1588"/>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a:stCxn id="21" idx="5"/>
          </p:cNvCxnSpPr>
          <p:nvPr/>
        </p:nvCxnSpPr>
        <p:spPr bwMode="auto">
          <a:xfrm rot="16200000" flipH="1">
            <a:off x="7073107" y="2539206"/>
            <a:ext cx="673100" cy="404813"/>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auto">
          <a:xfrm rot="10800000" flipV="1">
            <a:off x="5932488" y="3976688"/>
            <a:ext cx="776287" cy="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a:endCxn id="22" idx="7"/>
          </p:cNvCxnSpPr>
          <p:nvPr/>
        </p:nvCxnSpPr>
        <p:spPr bwMode="auto">
          <a:xfrm rot="5400000">
            <a:off x="5896769" y="3115469"/>
            <a:ext cx="849312" cy="77470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21" name="円/楕円 20"/>
          <p:cNvSpPr/>
          <p:nvPr/>
        </p:nvSpPr>
        <p:spPr bwMode="auto">
          <a:xfrm>
            <a:off x="7058025" y="2255838"/>
            <a:ext cx="174625" cy="17462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2" name="円/楕円 21"/>
          <p:cNvSpPr/>
          <p:nvPr/>
        </p:nvSpPr>
        <p:spPr bwMode="auto">
          <a:xfrm>
            <a:off x="5786438" y="3902075"/>
            <a:ext cx="173037" cy="17462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3" name="円/楕円 22"/>
          <p:cNvSpPr/>
          <p:nvPr/>
        </p:nvSpPr>
        <p:spPr bwMode="auto">
          <a:xfrm>
            <a:off x="8431213" y="3902075"/>
            <a:ext cx="173037" cy="17462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4" name="円/楕円 23"/>
          <p:cNvSpPr/>
          <p:nvPr/>
        </p:nvSpPr>
        <p:spPr bwMode="auto">
          <a:xfrm>
            <a:off x="6634163" y="3902075"/>
            <a:ext cx="173037" cy="17462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8" name="円/楕円 27"/>
          <p:cNvSpPr/>
          <p:nvPr/>
        </p:nvSpPr>
        <p:spPr bwMode="auto">
          <a:xfrm>
            <a:off x="7532688" y="3902075"/>
            <a:ext cx="173037" cy="17462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9" name="円/楕円 28"/>
          <p:cNvSpPr/>
          <p:nvPr/>
        </p:nvSpPr>
        <p:spPr bwMode="auto">
          <a:xfrm>
            <a:off x="6634163" y="3003550"/>
            <a:ext cx="173037" cy="17462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円/楕円 29"/>
          <p:cNvSpPr/>
          <p:nvPr/>
        </p:nvSpPr>
        <p:spPr bwMode="auto">
          <a:xfrm>
            <a:off x="7508875" y="3003550"/>
            <a:ext cx="173038" cy="17462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17468" name="テキスト ボックス 8"/>
          <p:cNvSpPr txBox="1">
            <a:spLocks noChangeArrowheads="1"/>
          </p:cNvSpPr>
          <p:nvPr/>
        </p:nvSpPr>
        <p:spPr bwMode="auto">
          <a:xfrm>
            <a:off x="7740650" y="2608263"/>
            <a:ext cx="371475" cy="461962"/>
          </a:xfrm>
          <a:prstGeom prst="rect">
            <a:avLst/>
          </a:prstGeom>
          <a:noFill/>
          <a:ln w="9525">
            <a:noFill/>
            <a:miter lim="800000"/>
            <a:headEnd/>
            <a:tailEnd/>
          </a:ln>
        </p:spPr>
        <p:txBody>
          <a:bodyPr wrap="none">
            <a:spAutoFit/>
          </a:bodyPr>
          <a:lstStyle/>
          <a:p>
            <a:r>
              <a:rPr lang="en-US" altLang="ja-JP" sz="2400">
                <a:solidFill>
                  <a:srgbClr val="FF0000"/>
                </a:solidFill>
              </a:rPr>
              <a:t>T</a:t>
            </a:r>
          </a:p>
        </p:txBody>
      </p:sp>
      <p:sp>
        <p:nvSpPr>
          <p:cNvPr id="317469" name="テキスト ボックス 8"/>
          <p:cNvSpPr txBox="1">
            <a:spLocks noChangeArrowheads="1"/>
          </p:cNvSpPr>
          <p:nvPr/>
        </p:nvSpPr>
        <p:spPr bwMode="auto">
          <a:xfrm>
            <a:off x="7943850" y="3141663"/>
            <a:ext cx="357188" cy="460375"/>
          </a:xfrm>
          <a:prstGeom prst="rect">
            <a:avLst/>
          </a:prstGeom>
          <a:noFill/>
          <a:ln w="9525">
            <a:noFill/>
            <a:miter lim="800000"/>
            <a:headEnd/>
            <a:tailEnd/>
          </a:ln>
        </p:spPr>
        <p:txBody>
          <a:bodyPr wrap="none">
            <a:spAutoFit/>
          </a:bodyPr>
          <a:lstStyle/>
          <a:p>
            <a:r>
              <a:rPr lang="en-US" altLang="ja-JP" sz="2400"/>
              <a:t>e</a:t>
            </a:r>
          </a:p>
        </p:txBody>
      </p:sp>
      <p:sp>
        <p:nvSpPr>
          <p:cNvPr id="33" name="正方形/長方形 32"/>
          <p:cNvSpPr/>
          <p:nvPr/>
        </p:nvSpPr>
        <p:spPr>
          <a:xfrm>
            <a:off x="7478713" y="2951163"/>
            <a:ext cx="1152525" cy="1152525"/>
          </a:xfrm>
          <a:prstGeom prst="rect">
            <a:avLst/>
          </a:prstGeom>
          <a:solidFill>
            <a:srgbClr val="7030A0">
              <a:alpha val="17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17471" name="テキスト ボックス 8"/>
          <p:cNvSpPr txBox="1">
            <a:spLocks noChangeArrowheads="1"/>
          </p:cNvSpPr>
          <p:nvPr/>
        </p:nvSpPr>
        <p:spPr bwMode="auto">
          <a:xfrm>
            <a:off x="7772400" y="4292600"/>
            <a:ext cx="407988" cy="461963"/>
          </a:xfrm>
          <a:prstGeom prst="rect">
            <a:avLst/>
          </a:prstGeom>
          <a:noFill/>
          <a:ln w="9525">
            <a:noFill/>
            <a:miter lim="800000"/>
            <a:headEnd/>
            <a:tailEnd/>
          </a:ln>
        </p:spPr>
        <p:txBody>
          <a:bodyPr wrap="none">
            <a:spAutoFit/>
          </a:bodyPr>
          <a:lstStyle/>
          <a:p>
            <a:r>
              <a:rPr lang="en-US" altLang="ja-JP" sz="2400">
                <a:solidFill>
                  <a:srgbClr val="7030A0"/>
                </a:solidFill>
              </a:rPr>
              <a:t>C</a:t>
            </a:r>
          </a:p>
        </p:txBody>
      </p:sp>
      <p:sp>
        <p:nvSpPr>
          <p:cNvPr id="317472" name="テキスト ボックス 8"/>
          <p:cNvSpPr txBox="1">
            <a:spLocks noChangeArrowheads="1"/>
          </p:cNvSpPr>
          <p:nvPr/>
        </p:nvSpPr>
        <p:spPr bwMode="auto">
          <a:xfrm>
            <a:off x="7853363" y="3644900"/>
            <a:ext cx="268287" cy="461963"/>
          </a:xfrm>
          <a:prstGeom prst="rect">
            <a:avLst/>
          </a:prstGeom>
          <a:noFill/>
          <a:ln w="9525">
            <a:noFill/>
            <a:miter lim="800000"/>
            <a:headEnd/>
            <a:tailEnd/>
          </a:ln>
        </p:spPr>
        <p:txBody>
          <a:bodyPr wrap="none">
            <a:spAutoFit/>
          </a:bodyPr>
          <a:lstStyle/>
          <a:p>
            <a:r>
              <a:rPr lang="en-US" altLang="ja-JP" sz="2400"/>
              <a:t>f</a:t>
            </a:r>
          </a:p>
        </p:txBody>
      </p:sp>
    </p:spTree>
  </p:cSld>
  <p:clrMapOvr>
    <a:masterClrMapping/>
  </p:clrMapOvr>
  <p:transition advTm="14149"/>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タイトル 1"/>
          <p:cNvSpPr>
            <a:spLocks noGrp="1"/>
          </p:cNvSpPr>
          <p:nvPr>
            <p:ph type="title"/>
          </p:nvPr>
        </p:nvSpPr>
        <p:spPr/>
        <p:txBody>
          <a:bodyPr/>
          <a:lstStyle/>
          <a:p>
            <a:pPr eaLnBrk="1" hangingPunct="1"/>
            <a:r>
              <a:rPr lang="en-US" altLang="ja-JP"/>
              <a:t>1.3</a:t>
            </a:r>
            <a:r>
              <a:rPr lang="ja-JP" altLang="en-US"/>
              <a:t>　最小全域木</a:t>
            </a:r>
          </a:p>
        </p:txBody>
      </p:sp>
      <p:sp>
        <p:nvSpPr>
          <p:cNvPr id="318467"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最小性の証明：</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ここまでのまとめ</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(1)</a:t>
            </a:r>
            <a:r>
              <a:rPr lang="ja-JP" altLang="en-US" sz="2400" dirty="0">
                <a:latin typeface="Calibri" pitchFamily="34" charset="0"/>
                <a:ea typeface="+mn-ea"/>
              </a:rPr>
              <a:t>　</a:t>
            </a:r>
            <a:r>
              <a:rPr lang="en-US" altLang="ja-JP" sz="2400" dirty="0">
                <a:latin typeface="Calibri" pitchFamily="34" charset="0"/>
                <a:ea typeface="+mn-ea"/>
              </a:rPr>
              <a:t>e</a:t>
            </a:r>
            <a:r>
              <a:rPr lang="ja-JP" altLang="en-US" sz="2400" dirty="0">
                <a:latin typeface="Calibri" pitchFamily="34" charset="0"/>
                <a:ea typeface="+mn-ea"/>
              </a:rPr>
              <a:t>：</a:t>
            </a:r>
            <a:r>
              <a:rPr lang="en-US" altLang="ja-JP" sz="2400" dirty="0">
                <a:latin typeface="Calibri" pitchFamily="34" charset="0"/>
                <a:ea typeface="ＭＳ Ｐゴシック" charset="-128"/>
              </a:rPr>
              <a:t>E(T) - E(T</a:t>
            </a:r>
            <a:r>
              <a:rPr lang="en-US" altLang="ja-JP" dirty="0">
                <a:latin typeface="Calibri" pitchFamily="34" charset="0"/>
                <a:ea typeface="ＭＳ Ｐゴシック" charset="-128"/>
              </a:rPr>
              <a:t>1</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に属す辺の中から</a:t>
            </a:r>
            <a:endParaRPr lang="en-US" altLang="ja-JP" sz="2400" dirty="0">
              <a:latin typeface="Calibri" pitchFamily="34" charset="0"/>
              <a:ea typeface="ＭＳ Ｐゴシック" charset="-128"/>
            </a:endParaRPr>
          </a:p>
          <a:p>
            <a:pPr>
              <a:spcBef>
                <a:spcPct val="20000"/>
              </a:spcBef>
              <a:buClr>
                <a:srgbClr val="0BD0D9"/>
              </a:buClr>
              <a:buSzPct val="95000"/>
              <a:defRPr/>
            </a:pPr>
            <a:r>
              <a:rPr lang="ja-JP" altLang="en-US" sz="2400" dirty="0">
                <a:latin typeface="Calibri" pitchFamily="34" charset="0"/>
                <a:ea typeface="ＭＳ Ｐゴシック" charset="-128"/>
              </a:rPr>
              <a:t>　　　   クルスカルのアルゴリズムによって最初に選ばれる辺</a:t>
            </a:r>
            <a:endParaRPr lang="en-US" altLang="ja-JP" sz="2400" dirty="0">
              <a:latin typeface="Calibri" pitchFamily="34" charset="0"/>
              <a:ea typeface="ＭＳ Ｐゴシック" charset="-128"/>
            </a:endParaRPr>
          </a:p>
          <a:p>
            <a:pPr>
              <a:spcBef>
                <a:spcPct val="20000"/>
              </a:spcBef>
              <a:buClr>
                <a:srgbClr val="0BD0D9"/>
              </a:buClr>
              <a:buSzPct val="95000"/>
              <a:defRPr/>
            </a:pPr>
            <a:r>
              <a:rPr lang="en-US" altLang="ja-JP" sz="2400" dirty="0">
                <a:latin typeface="Calibri" pitchFamily="34" charset="0"/>
                <a:ea typeface="+mn-ea"/>
              </a:rPr>
              <a:t>(2)</a:t>
            </a:r>
            <a:r>
              <a:rPr lang="ja-JP" altLang="en-US" sz="2400" dirty="0">
                <a:latin typeface="Calibri" pitchFamily="34" charset="0"/>
                <a:ea typeface="+mn-ea"/>
              </a:rPr>
              <a:t>　</a:t>
            </a:r>
            <a:r>
              <a:rPr lang="en-US" altLang="ja-JP" sz="2400" dirty="0">
                <a:latin typeface="Calibri" pitchFamily="34" charset="0"/>
                <a:ea typeface="+mn-ea"/>
              </a:rPr>
              <a:t>f </a:t>
            </a:r>
            <a:r>
              <a:rPr lang="ja-JP" altLang="en-US" sz="2400" dirty="0">
                <a:latin typeface="Calibri" pitchFamily="34" charset="0"/>
                <a:ea typeface="+mn-ea"/>
              </a:rPr>
              <a:t>∈ </a:t>
            </a:r>
            <a:r>
              <a:rPr lang="en-US" altLang="ja-JP" sz="2400" dirty="0">
                <a:latin typeface="Calibri" pitchFamily="34" charset="0"/>
                <a:ea typeface="+mn-ea"/>
              </a:rPr>
              <a:t>E(T</a:t>
            </a:r>
            <a:r>
              <a:rPr lang="en-US" altLang="ja-JP" dirty="0">
                <a:latin typeface="Calibri" pitchFamily="34" charset="0"/>
                <a:ea typeface="+mn-ea"/>
              </a:rPr>
              <a:t>1</a:t>
            </a:r>
            <a:r>
              <a:rPr lang="en-US" altLang="ja-JP" sz="2400" dirty="0">
                <a:latin typeface="Calibri" pitchFamily="34" charset="0"/>
                <a:ea typeface="+mn-ea"/>
              </a:rPr>
              <a:t>) - E(T)</a:t>
            </a:r>
          </a:p>
          <a:p>
            <a:pPr>
              <a:spcBef>
                <a:spcPct val="20000"/>
              </a:spcBef>
              <a:buClr>
                <a:srgbClr val="0BD0D9"/>
              </a:buClr>
              <a:buSzPct val="95000"/>
              <a:defRPr/>
            </a:pPr>
            <a:r>
              <a:rPr lang="en-US" altLang="ja-JP" sz="2400" dirty="0">
                <a:latin typeface="Calibri" pitchFamily="34" charset="0"/>
                <a:ea typeface="+mn-ea"/>
              </a:rPr>
              <a:t>(3)</a:t>
            </a:r>
            <a:r>
              <a:rPr lang="ja-JP" altLang="en-US" sz="2400" dirty="0">
                <a:latin typeface="Calibri" pitchFamily="34" charset="0"/>
                <a:ea typeface="+mn-ea"/>
              </a:rPr>
              <a:t>   </a:t>
            </a:r>
            <a:r>
              <a:rPr lang="en-US" altLang="ja-JP" sz="2400" dirty="0">
                <a:latin typeface="Calibri" pitchFamily="34" charset="0"/>
                <a:ea typeface="+mn-ea"/>
              </a:rPr>
              <a:t>w(f) &lt; w(e)</a:t>
            </a:r>
          </a:p>
        </p:txBody>
      </p:sp>
      <p:sp>
        <p:nvSpPr>
          <p:cNvPr id="26" name="角丸四角形 25"/>
          <p:cNvSpPr/>
          <p:nvPr/>
        </p:nvSpPr>
        <p:spPr>
          <a:xfrm>
            <a:off x="107950" y="2060575"/>
            <a:ext cx="8567738" cy="4176713"/>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374491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クルスカルのアルゴリズム</a:t>
            </a:r>
            <a:endParaRPr lang="en-US" altLang="ja-JP" sz="2400" dirty="0">
              <a:solidFill>
                <a:schemeClr val="tx1"/>
              </a:solidFill>
            </a:endParaRPr>
          </a:p>
        </p:txBody>
      </p:sp>
    </p:spTree>
  </p:cSld>
  <p:clrMapOvr>
    <a:masterClrMapping/>
  </p:clrMapOvr>
  <p:transition advTm="14149"/>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タイトル 1"/>
          <p:cNvSpPr>
            <a:spLocks noGrp="1"/>
          </p:cNvSpPr>
          <p:nvPr>
            <p:ph type="title"/>
          </p:nvPr>
        </p:nvSpPr>
        <p:spPr/>
        <p:txBody>
          <a:bodyPr/>
          <a:lstStyle/>
          <a:p>
            <a:pPr eaLnBrk="1" hangingPunct="1"/>
            <a:r>
              <a:rPr lang="en-US" altLang="ja-JP"/>
              <a:t>1.3</a:t>
            </a:r>
            <a:r>
              <a:rPr lang="ja-JP" altLang="en-US"/>
              <a:t>　最小全域木</a:t>
            </a:r>
          </a:p>
        </p:txBody>
      </p:sp>
      <p:sp>
        <p:nvSpPr>
          <p:cNvPr id="319491"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最小性の証明：</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クルスカルのアルゴリズムによって</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e</a:t>
            </a:r>
            <a:r>
              <a:rPr lang="ja-JP" altLang="en-US" sz="2400" dirty="0">
                <a:latin typeface="Calibri" pitchFamily="34" charset="0"/>
                <a:ea typeface="+mn-ea"/>
              </a:rPr>
              <a:t>を追加する</a:t>
            </a:r>
            <a:r>
              <a:rPr lang="en-US" altLang="ja-JP" sz="2400" dirty="0">
                <a:latin typeface="Calibri" pitchFamily="34" charset="0"/>
                <a:ea typeface="+mn-ea"/>
              </a:rPr>
              <a:t>1</a:t>
            </a:r>
            <a:r>
              <a:rPr lang="ja-JP" altLang="en-US" sz="2400" dirty="0">
                <a:latin typeface="Calibri" pitchFamily="34" charset="0"/>
                <a:ea typeface="+mn-ea"/>
              </a:rPr>
              <a:t>つ手前のグラフを </a:t>
            </a:r>
            <a:r>
              <a:rPr lang="en-US" altLang="ja-JP" sz="2400" dirty="0">
                <a:latin typeface="Calibri" pitchFamily="34" charset="0"/>
                <a:ea typeface="+mn-ea"/>
              </a:rPr>
              <a:t>T’</a:t>
            </a:r>
            <a:r>
              <a:rPr lang="ja-JP" altLang="en-US" sz="2400" dirty="0">
                <a:latin typeface="Calibri" pitchFamily="34" charset="0"/>
                <a:ea typeface="+mn-ea"/>
              </a:rPr>
              <a:t>とする．</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このとき</a:t>
            </a:r>
            <a:r>
              <a:rPr lang="en-US" altLang="ja-JP" sz="2400" dirty="0">
                <a:latin typeface="Calibri" pitchFamily="34" charset="0"/>
                <a:ea typeface="+mn-ea"/>
              </a:rPr>
              <a:t>(1)</a:t>
            </a:r>
            <a:r>
              <a:rPr lang="ja-JP" altLang="en-US" sz="2400" dirty="0">
                <a:latin typeface="Calibri" pitchFamily="34" charset="0"/>
                <a:ea typeface="+mn-ea"/>
              </a:rPr>
              <a:t>より，</a:t>
            </a:r>
            <a:r>
              <a:rPr lang="en-US" altLang="ja-JP" sz="2400" dirty="0">
                <a:latin typeface="Calibri" pitchFamily="34" charset="0"/>
                <a:ea typeface="+mn-ea"/>
              </a:rPr>
              <a:t>T’ </a:t>
            </a:r>
            <a:r>
              <a:rPr lang="ja-JP" altLang="en-US" sz="2400" dirty="0">
                <a:latin typeface="Calibri" pitchFamily="34" charset="0"/>
                <a:ea typeface="+mn-ea"/>
              </a:rPr>
              <a:t>は  </a:t>
            </a:r>
            <a:r>
              <a:rPr lang="en-US" altLang="ja-JP" sz="2400" dirty="0">
                <a:latin typeface="Calibri" pitchFamily="34" charset="0"/>
                <a:ea typeface="+mn-ea"/>
              </a:rPr>
              <a:t>T</a:t>
            </a:r>
            <a:r>
              <a:rPr lang="en-US" altLang="ja-JP" dirty="0">
                <a:latin typeface="Calibri" pitchFamily="34" charset="0"/>
                <a:ea typeface="+mn-ea"/>
              </a:rPr>
              <a:t>1</a:t>
            </a:r>
            <a:r>
              <a:rPr lang="en-US" altLang="ja-JP" sz="2400" dirty="0">
                <a:latin typeface="Calibri" pitchFamily="34" charset="0"/>
                <a:ea typeface="+mn-ea"/>
              </a:rPr>
              <a:t> </a:t>
            </a:r>
            <a:r>
              <a:rPr lang="ja-JP" altLang="en-US" sz="2400" dirty="0">
                <a:latin typeface="Calibri" pitchFamily="34" charset="0"/>
                <a:ea typeface="+mn-ea"/>
              </a:rPr>
              <a:t>の部分グラフ．</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ndParaRPr>
          </a:p>
          <a:p>
            <a:pPr>
              <a:spcBef>
                <a:spcPct val="20000"/>
              </a:spcBef>
              <a:buClr>
                <a:srgbClr val="0BD0D9"/>
              </a:buClr>
              <a:buSzPct val="95000"/>
              <a:defRPr/>
            </a:pPr>
            <a:r>
              <a:rPr lang="en-US" altLang="ja-JP" sz="2400" dirty="0">
                <a:latin typeface="Calibri" pitchFamily="34" charset="0"/>
              </a:rPr>
              <a:t>(1)</a:t>
            </a:r>
            <a:r>
              <a:rPr lang="ja-JP" altLang="en-US" sz="2400" dirty="0">
                <a:latin typeface="Calibri" pitchFamily="34" charset="0"/>
              </a:rPr>
              <a:t>  </a:t>
            </a:r>
            <a:r>
              <a:rPr lang="en-US" altLang="ja-JP" sz="2400" dirty="0">
                <a:latin typeface="Calibri" pitchFamily="34" charset="0"/>
              </a:rPr>
              <a:t>e</a:t>
            </a:r>
            <a:r>
              <a:rPr lang="ja-JP" altLang="en-US" sz="2400" dirty="0">
                <a:latin typeface="Calibri" pitchFamily="34" charset="0"/>
              </a:rPr>
              <a:t>：</a:t>
            </a:r>
            <a:r>
              <a:rPr lang="en-US" altLang="ja-JP" sz="2400" dirty="0">
                <a:latin typeface="Calibri" pitchFamily="34" charset="0"/>
                <a:ea typeface="ＭＳ Ｐゴシック" charset="-128"/>
              </a:rPr>
              <a:t>E(T) - E(T</a:t>
            </a:r>
            <a:r>
              <a:rPr lang="en-US" altLang="ja-JP" dirty="0">
                <a:latin typeface="Calibri" pitchFamily="34" charset="0"/>
                <a:ea typeface="ＭＳ Ｐゴシック" charset="-128"/>
              </a:rPr>
              <a:t>1</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に属す辺の中から</a:t>
            </a:r>
            <a:endParaRPr lang="en-US" altLang="ja-JP" sz="2400" dirty="0">
              <a:latin typeface="Calibri" pitchFamily="34" charset="0"/>
              <a:ea typeface="ＭＳ Ｐゴシック" charset="-128"/>
            </a:endParaRPr>
          </a:p>
          <a:p>
            <a:pPr>
              <a:spcBef>
                <a:spcPct val="20000"/>
              </a:spcBef>
              <a:buClr>
                <a:srgbClr val="0BD0D9"/>
              </a:buClr>
              <a:buSzPct val="95000"/>
              <a:defRPr/>
            </a:pPr>
            <a:r>
              <a:rPr lang="ja-JP" altLang="en-US" sz="2400" dirty="0">
                <a:latin typeface="Calibri" pitchFamily="34" charset="0"/>
                <a:ea typeface="ＭＳ Ｐゴシック" charset="-128"/>
              </a:rPr>
              <a:t>　　　  クルスカルのアルゴリズムによって最初に選ばれる辺</a:t>
            </a:r>
            <a:endParaRPr lang="en-US" altLang="ja-JP" sz="2400" dirty="0">
              <a:latin typeface="Calibri" pitchFamily="34" charset="0"/>
              <a:ea typeface="ＭＳ Ｐゴシック" charset="-128"/>
            </a:endParaRPr>
          </a:p>
          <a:p>
            <a:pPr>
              <a:spcBef>
                <a:spcPct val="20000"/>
              </a:spcBef>
              <a:buClr>
                <a:srgbClr val="0BD0D9"/>
              </a:buClr>
              <a:buSzPct val="95000"/>
              <a:defRPr/>
            </a:pPr>
            <a:endParaRPr lang="en-US" altLang="ja-JP" sz="2400" dirty="0">
              <a:latin typeface="Calibri" pitchFamily="34" charset="0"/>
              <a:ea typeface="+mn-ea"/>
            </a:endParaRPr>
          </a:p>
        </p:txBody>
      </p:sp>
      <p:sp>
        <p:nvSpPr>
          <p:cNvPr id="26" name="角丸四角形 25"/>
          <p:cNvSpPr/>
          <p:nvPr/>
        </p:nvSpPr>
        <p:spPr>
          <a:xfrm>
            <a:off x="107950" y="2060575"/>
            <a:ext cx="8567738" cy="4176713"/>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374491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クルスカルのアルゴリズム</a:t>
            </a:r>
            <a:endParaRPr lang="en-US" altLang="ja-JP" sz="2400" dirty="0">
              <a:solidFill>
                <a:schemeClr val="tx1"/>
              </a:solidFill>
            </a:endParaRPr>
          </a:p>
        </p:txBody>
      </p:sp>
    </p:spTree>
  </p:cSld>
  <p:clrMapOvr>
    <a:masterClrMapping/>
  </p:clrMapOvr>
  <p:transition advTm="14149"/>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タイトル 1"/>
          <p:cNvSpPr>
            <a:spLocks noGrp="1"/>
          </p:cNvSpPr>
          <p:nvPr>
            <p:ph type="title"/>
          </p:nvPr>
        </p:nvSpPr>
        <p:spPr/>
        <p:txBody>
          <a:bodyPr/>
          <a:lstStyle/>
          <a:p>
            <a:pPr eaLnBrk="1" hangingPunct="1"/>
            <a:r>
              <a:rPr lang="en-US" altLang="ja-JP"/>
              <a:t>1.3</a:t>
            </a:r>
            <a:r>
              <a:rPr lang="ja-JP" altLang="en-US"/>
              <a:t>　最小全域木</a:t>
            </a:r>
          </a:p>
        </p:txBody>
      </p:sp>
      <p:sp>
        <p:nvSpPr>
          <p:cNvPr id="320515"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最小性の証明：</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T’ </a:t>
            </a:r>
            <a:r>
              <a:rPr lang="ja-JP" altLang="en-US" sz="2400" dirty="0">
                <a:latin typeface="Calibri" pitchFamily="34" charset="0"/>
                <a:ea typeface="+mn-ea"/>
              </a:rPr>
              <a:t>は</a:t>
            </a:r>
            <a:r>
              <a:rPr lang="en-US" altLang="ja-JP" sz="2400" dirty="0">
                <a:latin typeface="Calibri" pitchFamily="34" charset="0"/>
                <a:ea typeface="+mn-ea"/>
              </a:rPr>
              <a:t> T</a:t>
            </a:r>
            <a:r>
              <a:rPr lang="en-US" altLang="ja-JP" dirty="0">
                <a:latin typeface="Calibri" pitchFamily="34" charset="0"/>
                <a:ea typeface="+mn-ea"/>
              </a:rPr>
              <a:t>1</a:t>
            </a:r>
            <a:r>
              <a:rPr lang="en-US" altLang="ja-JP" sz="2400" dirty="0">
                <a:latin typeface="Calibri" pitchFamily="34" charset="0"/>
                <a:ea typeface="+mn-ea"/>
              </a:rPr>
              <a:t> </a:t>
            </a:r>
            <a:r>
              <a:rPr lang="ja-JP" altLang="en-US" sz="2400" dirty="0">
                <a:latin typeface="Calibri" pitchFamily="34" charset="0"/>
                <a:ea typeface="+mn-ea"/>
              </a:rPr>
              <a:t>の部分グラフなので</a:t>
            </a:r>
            <a:r>
              <a:rPr lang="en-US" altLang="ja-JP" sz="2400" dirty="0">
                <a:latin typeface="Calibri" pitchFamily="34" charset="0"/>
                <a:ea typeface="+mn-ea"/>
              </a:rPr>
              <a:t>(2)</a:t>
            </a:r>
            <a:r>
              <a:rPr lang="ja-JP" altLang="en-US" sz="2400" dirty="0">
                <a:latin typeface="Calibri" pitchFamily="34" charset="0"/>
                <a:ea typeface="+mn-ea"/>
              </a:rPr>
              <a:t>より，</a:t>
            </a:r>
            <a:r>
              <a:rPr lang="en-US" altLang="ja-JP" sz="2400" dirty="0">
                <a:latin typeface="Calibri" pitchFamily="34" charset="0"/>
                <a:ea typeface="+mn-ea"/>
              </a:rPr>
              <a:t>T’+ f </a:t>
            </a:r>
            <a:r>
              <a:rPr lang="ja-JP" altLang="en-US" sz="2400" dirty="0" err="1">
                <a:latin typeface="Calibri" pitchFamily="34" charset="0"/>
                <a:ea typeface="+mn-ea"/>
              </a:rPr>
              <a:t>には閉</a:t>
            </a:r>
            <a:r>
              <a:rPr lang="ja-JP" altLang="en-US" sz="2400" dirty="0">
                <a:latin typeface="Calibri" pitchFamily="34" charset="0"/>
                <a:ea typeface="+mn-ea"/>
              </a:rPr>
              <a:t>路がない．</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しかし，</a:t>
            </a:r>
            <a:r>
              <a:rPr lang="en-US" altLang="ja-JP" sz="2400" dirty="0">
                <a:latin typeface="Calibri" pitchFamily="34" charset="0"/>
                <a:ea typeface="+mn-ea"/>
              </a:rPr>
              <a:t>(3)</a:t>
            </a:r>
            <a:r>
              <a:rPr lang="ja-JP" altLang="en-US" sz="2400" dirty="0">
                <a:latin typeface="Calibri" pitchFamily="34" charset="0"/>
                <a:ea typeface="+mn-ea"/>
              </a:rPr>
              <a:t>とアルゴリズムの手順</a:t>
            </a:r>
            <a:r>
              <a:rPr lang="en-US" altLang="ja-JP" sz="2400" dirty="0">
                <a:latin typeface="Calibri" pitchFamily="34" charset="0"/>
                <a:ea typeface="+mn-ea"/>
              </a:rPr>
              <a:t>2</a:t>
            </a:r>
            <a:r>
              <a:rPr lang="ja-JP" altLang="en-US" sz="2400" dirty="0">
                <a:latin typeface="Calibri" pitchFamily="34" charset="0"/>
                <a:ea typeface="+mn-ea"/>
              </a:rPr>
              <a:t>より，</a:t>
            </a:r>
            <a:r>
              <a:rPr lang="en-US" altLang="ja-JP" sz="2400" dirty="0">
                <a:latin typeface="Calibri" pitchFamily="34" charset="0"/>
                <a:ea typeface="+mn-ea"/>
              </a:rPr>
              <a:t>T’+ f </a:t>
            </a:r>
            <a:r>
              <a:rPr lang="ja-JP" altLang="en-US" sz="2400" dirty="0" err="1">
                <a:latin typeface="Calibri" pitchFamily="34" charset="0"/>
                <a:ea typeface="+mn-ea"/>
              </a:rPr>
              <a:t>は閉</a:t>
            </a:r>
            <a:r>
              <a:rPr lang="ja-JP" altLang="en-US" sz="2400" dirty="0">
                <a:latin typeface="Calibri" pitchFamily="34" charset="0"/>
                <a:ea typeface="+mn-ea"/>
              </a:rPr>
              <a:t>路を含み矛盾．</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rPr>
              <a:t>　　　　　　　　　　　　　　　　　　　　　　　　　　　　　　　　　　　　　　　□</a:t>
            </a:r>
            <a:endParaRPr lang="en-US" altLang="ja-JP" sz="2400" dirty="0">
              <a:latin typeface="Calibri" pitchFamily="34" charset="0"/>
            </a:endParaRPr>
          </a:p>
          <a:p>
            <a:pPr>
              <a:spcBef>
                <a:spcPct val="20000"/>
              </a:spcBef>
              <a:buClr>
                <a:srgbClr val="0BD0D9"/>
              </a:buClr>
              <a:buSzPct val="95000"/>
              <a:defRPr/>
            </a:pPr>
            <a:r>
              <a:rPr lang="en-US" altLang="ja-JP" sz="2400" dirty="0">
                <a:latin typeface="Calibri" pitchFamily="34" charset="0"/>
              </a:rPr>
              <a:t>(2)</a:t>
            </a:r>
            <a:r>
              <a:rPr lang="ja-JP" altLang="en-US" sz="2400" dirty="0">
                <a:latin typeface="Calibri" pitchFamily="34" charset="0"/>
              </a:rPr>
              <a:t>    </a:t>
            </a:r>
            <a:r>
              <a:rPr lang="en-US" altLang="ja-JP" sz="2400" dirty="0">
                <a:latin typeface="Calibri" pitchFamily="34" charset="0"/>
              </a:rPr>
              <a:t>f </a:t>
            </a:r>
            <a:r>
              <a:rPr lang="ja-JP" altLang="en-US" sz="2400" dirty="0">
                <a:latin typeface="Calibri" pitchFamily="34" charset="0"/>
              </a:rPr>
              <a:t>∈ </a:t>
            </a:r>
            <a:r>
              <a:rPr lang="en-US" altLang="ja-JP" sz="2400" dirty="0">
                <a:latin typeface="Calibri" pitchFamily="34" charset="0"/>
              </a:rPr>
              <a:t>E(T</a:t>
            </a:r>
            <a:r>
              <a:rPr lang="en-US" altLang="ja-JP" dirty="0">
                <a:latin typeface="Calibri" pitchFamily="34" charset="0"/>
              </a:rPr>
              <a:t>1</a:t>
            </a:r>
            <a:r>
              <a:rPr lang="en-US" altLang="ja-JP" sz="2400" dirty="0">
                <a:latin typeface="Calibri" pitchFamily="34" charset="0"/>
              </a:rPr>
              <a:t>) - E(T)</a:t>
            </a:r>
            <a:r>
              <a:rPr lang="ja-JP" altLang="en-US" sz="2400" dirty="0" err="1">
                <a:latin typeface="Calibri" pitchFamily="34" charset="0"/>
              </a:rPr>
              <a:t>，</a:t>
            </a:r>
            <a:endParaRPr lang="en-US" altLang="ja-JP" sz="2400" dirty="0">
              <a:latin typeface="Calibri" pitchFamily="34" charset="0"/>
            </a:endParaRPr>
          </a:p>
          <a:p>
            <a:pPr>
              <a:spcBef>
                <a:spcPct val="20000"/>
              </a:spcBef>
              <a:buClr>
                <a:srgbClr val="0BD0D9"/>
              </a:buClr>
              <a:buSzPct val="95000"/>
              <a:defRPr/>
            </a:pPr>
            <a:r>
              <a:rPr lang="en-US" altLang="ja-JP" sz="2400" dirty="0">
                <a:latin typeface="Calibri" pitchFamily="34" charset="0"/>
              </a:rPr>
              <a:t>(3)</a:t>
            </a:r>
            <a:r>
              <a:rPr lang="ja-JP" altLang="en-US" sz="2400" dirty="0">
                <a:latin typeface="Calibri" pitchFamily="34" charset="0"/>
              </a:rPr>
              <a:t>    </a:t>
            </a:r>
            <a:r>
              <a:rPr lang="en-US" altLang="ja-JP" sz="2400" dirty="0">
                <a:latin typeface="Calibri" pitchFamily="34" charset="0"/>
              </a:rPr>
              <a:t>w(f) &lt; w(e)</a:t>
            </a:r>
          </a:p>
          <a:p>
            <a:pPr>
              <a:spcBef>
                <a:spcPct val="20000"/>
              </a:spcBef>
              <a:buClr>
                <a:srgbClr val="0BD0D9"/>
              </a:buClr>
              <a:buSzPct val="95000"/>
              <a:defRPr/>
            </a:pPr>
            <a:r>
              <a:rPr lang="ja-JP" altLang="en-US" sz="2400" dirty="0">
                <a:latin typeface="Calibri" pitchFamily="34" charset="0"/>
              </a:rPr>
              <a:t>手順</a:t>
            </a:r>
            <a:r>
              <a:rPr lang="en-US" altLang="ja-JP" sz="2400" dirty="0">
                <a:latin typeface="Calibri" pitchFamily="34" charset="0"/>
              </a:rPr>
              <a:t>2. E={e</a:t>
            </a:r>
            <a:r>
              <a:rPr lang="ja-JP" altLang="en-US" sz="2400" dirty="0">
                <a:latin typeface="Calibri" pitchFamily="34" charset="0"/>
              </a:rPr>
              <a:t>∈ </a:t>
            </a:r>
            <a:r>
              <a:rPr lang="en-US" altLang="ja-JP" sz="2400" dirty="0">
                <a:latin typeface="Calibri" pitchFamily="34" charset="0"/>
              </a:rPr>
              <a:t>E(G): e </a:t>
            </a:r>
            <a:r>
              <a:rPr lang="ja-JP" altLang="en-US" sz="2400" dirty="0">
                <a:latin typeface="Calibri" pitchFamily="34" charset="0"/>
              </a:rPr>
              <a:t>∉ </a:t>
            </a:r>
            <a:r>
              <a:rPr lang="en-US" altLang="ja-JP" sz="2400" dirty="0">
                <a:latin typeface="Calibri" pitchFamily="34" charset="0"/>
              </a:rPr>
              <a:t>E(T), </a:t>
            </a:r>
            <a:r>
              <a:rPr lang="en-US" altLang="ja-JP" sz="2400" dirty="0" err="1">
                <a:latin typeface="Calibri" pitchFamily="34" charset="0"/>
              </a:rPr>
              <a:t>T+e</a:t>
            </a:r>
            <a:r>
              <a:rPr lang="ja-JP" altLang="en-US" sz="2400" dirty="0" err="1">
                <a:latin typeface="Calibri" pitchFamily="34" charset="0"/>
              </a:rPr>
              <a:t>に閉</a:t>
            </a:r>
            <a:r>
              <a:rPr lang="ja-JP" altLang="en-US" sz="2400" dirty="0">
                <a:latin typeface="Calibri" pitchFamily="34" charset="0"/>
              </a:rPr>
              <a:t>路がない</a:t>
            </a:r>
            <a:r>
              <a:rPr lang="en-US" altLang="ja-JP" sz="2400" dirty="0">
                <a:latin typeface="Calibri" pitchFamily="34" charset="0"/>
              </a:rPr>
              <a:t>} </a:t>
            </a:r>
          </a:p>
          <a:p>
            <a:pPr>
              <a:spcBef>
                <a:spcPct val="20000"/>
              </a:spcBef>
              <a:buClr>
                <a:srgbClr val="0BD0D9"/>
              </a:buClr>
              <a:buSzPct val="95000"/>
              <a:defRPr/>
            </a:pPr>
            <a:r>
              <a:rPr lang="ja-JP" altLang="en-US" sz="2400" dirty="0">
                <a:latin typeface="Calibri" pitchFamily="34" charset="0"/>
              </a:rPr>
              <a:t>　　　　 の中から重みが最小の辺</a:t>
            </a:r>
            <a:r>
              <a:rPr lang="en-US" altLang="ja-JP" sz="2400" dirty="0">
                <a:latin typeface="Calibri" pitchFamily="34" charset="0"/>
              </a:rPr>
              <a:t>e</a:t>
            </a:r>
            <a:r>
              <a:rPr lang="ja-JP" altLang="en-US" sz="2400" dirty="0">
                <a:latin typeface="Calibri" pitchFamily="34" charset="0"/>
              </a:rPr>
              <a:t>を選び，</a:t>
            </a:r>
            <a:r>
              <a:rPr lang="en-US" altLang="ja-JP" sz="2400" dirty="0">
                <a:latin typeface="Calibri" pitchFamily="34" charset="0"/>
              </a:rPr>
              <a:t>T=</a:t>
            </a:r>
            <a:r>
              <a:rPr lang="en-US" altLang="ja-JP" sz="2400" dirty="0" err="1">
                <a:latin typeface="Calibri" pitchFamily="34" charset="0"/>
              </a:rPr>
              <a:t>T+e</a:t>
            </a:r>
            <a:r>
              <a:rPr lang="en-US" altLang="ja-JP" sz="2400" dirty="0">
                <a:latin typeface="Calibri" pitchFamily="34" charset="0"/>
              </a:rPr>
              <a:t> </a:t>
            </a:r>
            <a:r>
              <a:rPr lang="ja-JP" altLang="en-US" sz="2400" dirty="0">
                <a:latin typeface="Calibri" pitchFamily="34" charset="0"/>
              </a:rPr>
              <a:t>とする．</a:t>
            </a:r>
            <a:endParaRPr lang="en-US" altLang="ja-JP" sz="2400" dirty="0">
              <a:latin typeface="Calibri" pitchFamily="34" charset="0"/>
              <a:ea typeface="+mn-ea"/>
            </a:endParaRPr>
          </a:p>
        </p:txBody>
      </p:sp>
      <p:sp>
        <p:nvSpPr>
          <p:cNvPr id="26" name="角丸四角形 25"/>
          <p:cNvSpPr/>
          <p:nvPr/>
        </p:nvSpPr>
        <p:spPr>
          <a:xfrm>
            <a:off x="107950" y="2060575"/>
            <a:ext cx="8567738" cy="4176713"/>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374491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クルスカルのアルゴリズム</a:t>
            </a:r>
            <a:endParaRPr lang="en-US" altLang="ja-JP" sz="2400" dirty="0">
              <a:solidFill>
                <a:schemeClr val="tx1"/>
              </a:solidFill>
            </a:endParaRPr>
          </a:p>
        </p:txBody>
      </p:sp>
    </p:spTree>
  </p:cSld>
  <p:clrMapOvr>
    <a:masterClrMapping/>
  </p:clrMapOvr>
  <p:transition advTm="14149"/>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タイトル 1"/>
          <p:cNvSpPr>
            <a:spLocks noGrp="1"/>
          </p:cNvSpPr>
          <p:nvPr>
            <p:ph type="title"/>
          </p:nvPr>
        </p:nvSpPr>
        <p:spPr/>
        <p:txBody>
          <a:bodyPr/>
          <a:lstStyle/>
          <a:p>
            <a:pPr eaLnBrk="1" hangingPunct="1"/>
            <a:r>
              <a:rPr lang="ja-JP" altLang="en-US" dirty="0"/>
              <a:t>提出課題</a:t>
            </a:r>
            <a:r>
              <a:rPr lang="en-US" altLang="ja-JP" dirty="0"/>
              <a:t>7</a:t>
            </a:r>
            <a:endParaRPr lang="ja-JP" altLang="en-US" dirty="0"/>
          </a:p>
        </p:txBody>
      </p:sp>
      <p:sp>
        <p:nvSpPr>
          <p:cNvPr id="3" name="コンテンツ プレースホルダー 2"/>
          <p:cNvSpPr>
            <a:spLocks noGrp="1"/>
          </p:cNvSpPr>
          <p:nvPr>
            <p:ph idx="1"/>
          </p:nvPr>
        </p:nvSpPr>
        <p:spPr>
          <a:xfrm>
            <a:off x="323850" y="2133600"/>
            <a:ext cx="8640763" cy="4389438"/>
          </a:xfrm>
        </p:spPr>
        <p:txBody>
          <a:bodyPr/>
          <a:lstStyle/>
          <a:p>
            <a:pPr eaLnBrk="1" hangingPunct="1">
              <a:buFont typeface="Wingdings 2" pitchFamily="18" charset="2"/>
              <a:buNone/>
              <a:defRPr/>
            </a:pPr>
            <a:endParaRPr lang="en-US" altLang="ja-JP" sz="2400" dirty="0"/>
          </a:p>
          <a:p>
            <a:pPr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p:txBody>
      </p:sp>
      <p:sp>
        <p:nvSpPr>
          <p:cNvPr id="25" name="コンテンツ プレースホルダー 2"/>
          <p:cNvSpPr txBox="1">
            <a:spLocks/>
          </p:cNvSpPr>
          <p:nvPr/>
        </p:nvSpPr>
        <p:spPr bwMode="auto">
          <a:xfrm>
            <a:off x="457200" y="2151063"/>
            <a:ext cx="82296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0" name="コンテンツ プレースホルダー 2"/>
          <p:cNvSpPr txBox="1">
            <a:spLocks/>
          </p:cNvSpPr>
          <p:nvPr/>
        </p:nvSpPr>
        <p:spPr bwMode="auto">
          <a:xfrm>
            <a:off x="457200" y="2151063"/>
            <a:ext cx="86868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1" name="コンテンツ プレースホルダー 2"/>
          <p:cNvSpPr txBox="1">
            <a:spLocks/>
          </p:cNvSpPr>
          <p:nvPr/>
        </p:nvSpPr>
        <p:spPr bwMode="auto">
          <a:xfrm>
            <a:off x="457200" y="1935163"/>
            <a:ext cx="8686800" cy="5364162"/>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2" name="角丸四角形 11"/>
          <p:cNvSpPr/>
          <p:nvPr/>
        </p:nvSpPr>
        <p:spPr>
          <a:xfrm>
            <a:off x="179388" y="2205038"/>
            <a:ext cx="8713787" cy="3960812"/>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21544" name="テキスト ボックス 83"/>
          <p:cNvSpPr txBox="1">
            <a:spLocks noChangeArrowheads="1"/>
          </p:cNvSpPr>
          <p:nvPr/>
        </p:nvSpPr>
        <p:spPr bwMode="auto">
          <a:xfrm>
            <a:off x="638675" y="2348880"/>
            <a:ext cx="7821757" cy="3046988"/>
          </a:xfrm>
          <a:prstGeom prst="rect">
            <a:avLst/>
          </a:prstGeom>
          <a:noFill/>
          <a:ln w="9525">
            <a:noFill/>
            <a:miter lim="800000"/>
            <a:headEnd/>
            <a:tailEnd/>
          </a:ln>
        </p:spPr>
        <p:txBody>
          <a:bodyPr wrap="none">
            <a:spAutoFit/>
          </a:bodyPr>
          <a:lstStyle/>
          <a:p>
            <a:r>
              <a:rPr lang="ja-JP" altLang="en-US" sz="2400" dirty="0"/>
              <a:t>問題</a:t>
            </a:r>
            <a:r>
              <a:rPr lang="en-US" altLang="ja-JP" sz="2400" dirty="0"/>
              <a:t>1</a:t>
            </a:r>
            <a:r>
              <a:rPr lang="ja-JP" altLang="en-US" sz="2400" dirty="0"/>
              <a:t>： </a:t>
            </a:r>
            <a:r>
              <a:rPr lang="en-US" altLang="ja-JP" sz="2400" dirty="0"/>
              <a:t>P.55</a:t>
            </a:r>
            <a:r>
              <a:rPr lang="ja-JP" altLang="en-US" sz="2400" dirty="0"/>
              <a:t>　問</a:t>
            </a:r>
            <a:r>
              <a:rPr lang="en-US" altLang="ja-JP" sz="2400" dirty="0"/>
              <a:t>3.6 (a), (b)</a:t>
            </a:r>
          </a:p>
          <a:p>
            <a:r>
              <a:rPr lang="ja-JP" altLang="en-US" sz="2400" dirty="0"/>
              <a:t>注意：教科書</a:t>
            </a:r>
            <a:r>
              <a:rPr lang="en-US" altLang="ja-JP" sz="2400" dirty="0"/>
              <a:t>P.53</a:t>
            </a:r>
            <a:r>
              <a:rPr lang="ja-JP" altLang="en-US" sz="2400" dirty="0"/>
              <a:t>のプリムのアルゴリズムを各自で読むこと</a:t>
            </a:r>
            <a:endParaRPr lang="en-US" altLang="ja-JP" sz="2400" dirty="0"/>
          </a:p>
          <a:p>
            <a:endParaRPr lang="en-US" altLang="ja-JP" sz="2400" dirty="0"/>
          </a:p>
          <a:p>
            <a:r>
              <a:rPr lang="ja-JP" altLang="en-US" sz="2400" dirty="0"/>
              <a:t>問題</a:t>
            </a:r>
            <a:r>
              <a:rPr lang="en-US" altLang="ja-JP" sz="2400" dirty="0"/>
              <a:t>2</a:t>
            </a:r>
            <a:r>
              <a:rPr lang="ja-JP" altLang="en-US" sz="2400" dirty="0"/>
              <a:t>：</a:t>
            </a:r>
            <a:r>
              <a:rPr lang="en-US" altLang="ja-JP" sz="2400" dirty="0"/>
              <a:t>G</a:t>
            </a:r>
            <a:r>
              <a:rPr lang="ja-JP" altLang="en-US" sz="2400" dirty="0"/>
              <a:t>が木で，</a:t>
            </a:r>
            <a:r>
              <a:rPr lang="en-US" altLang="ja-JP" sz="2400" dirty="0"/>
              <a:t>G</a:t>
            </a:r>
            <a:r>
              <a:rPr lang="ja-JP" altLang="en-US" sz="2400" dirty="0"/>
              <a:t>の頂点の次数が全て奇数ならば，</a:t>
            </a:r>
            <a:endParaRPr lang="en-US" altLang="ja-JP" sz="2400" dirty="0"/>
          </a:p>
          <a:p>
            <a:r>
              <a:rPr lang="ja-JP" altLang="en-US" sz="2400" dirty="0"/>
              <a:t>　　　　 辺の数は奇数であることを示せ．</a:t>
            </a:r>
            <a:endParaRPr lang="en-US" altLang="ja-JP" sz="2400" dirty="0"/>
          </a:p>
          <a:p>
            <a:endParaRPr lang="en-US" altLang="ja-JP" sz="2400" dirty="0"/>
          </a:p>
          <a:p>
            <a:r>
              <a:rPr lang="ja-JP" altLang="en-US" sz="2400" dirty="0"/>
              <a:t>問題</a:t>
            </a:r>
            <a:r>
              <a:rPr lang="en-US" altLang="ja-JP" sz="2400" dirty="0"/>
              <a:t>3</a:t>
            </a:r>
            <a:r>
              <a:rPr lang="ja-JP" altLang="en-US" sz="2400" dirty="0">
                <a:sym typeface="Wingdings" panose="05000000000000000000" pitchFamily="2" charset="2"/>
              </a:rPr>
              <a:t>：</a:t>
            </a:r>
            <a:r>
              <a:rPr lang="ja-JP" altLang="en-US" sz="2400" dirty="0"/>
              <a:t>次数が</a:t>
            </a:r>
            <a:r>
              <a:rPr lang="en-US" altLang="ja-JP" sz="2400" dirty="0"/>
              <a:t>k</a:t>
            </a:r>
            <a:r>
              <a:rPr lang="ja-JP" altLang="en-US" sz="2400" dirty="0"/>
              <a:t>の頂点を</a:t>
            </a:r>
            <a:r>
              <a:rPr lang="en-US" altLang="ja-JP" sz="2400" dirty="0"/>
              <a:t>l</a:t>
            </a:r>
            <a:r>
              <a:rPr lang="ja-JP" altLang="en-US" sz="2400" dirty="0"/>
              <a:t>個持つ木は次数</a:t>
            </a:r>
            <a:r>
              <a:rPr lang="en-US" altLang="ja-JP" sz="2400" dirty="0"/>
              <a:t>1</a:t>
            </a:r>
            <a:r>
              <a:rPr lang="ja-JP" altLang="en-US" sz="2400" dirty="0"/>
              <a:t>の頂点を</a:t>
            </a:r>
            <a:endParaRPr lang="en-US" altLang="ja-JP" sz="2400" dirty="0"/>
          </a:p>
          <a:p>
            <a:r>
              <a:rPr lang="ja-JP" altLang="en-US" sz="2400" dirty="0"/>
              <a:t>　　　　 少なくとも</a:t>
            </a:r>
            <a:r>
              <a:rPr lang="en-US" altLang="ja-JP" sz="2400" dirty="0"/>
              <a:t>(k-2)l+2</a:t>
            </a:r>
            <a:r>
              <a:rPr lang="ja-JP" altLang="en-US" sz="2400" dirty="0"/>
              <a:t>個持つことを示せ．（</a:t>
            </a:r>
            <a:r>
              <a:rPr lang="en-US" altLang="ja-JP" sz="2400" dirty="0"/>
              <a:t>k</a:t>
            </a:r>
            <a:r>
              <a:rPr lang="ja-JP" altLang="en-US" sz="2400" dirty="0"/>
              <a:t>≧</a:t>
            </a:r>
            <a:r>
              <a:rPr lang="en-US" altLang="ja-JP" sz="2400" dirty="0"/>
              <a:t>3</a:t>
            </a:r>
            <a:r>
              <a:rPr lang="ja-JP" altLang="en-US" sz="2400" dirty="0"/>
              <a:t>とする）</a:t>
            </a:r>
            <a:endParaRPr lang="en-US" altLang="ja-JP" sz="2400" dirty="0"/>
          </a:p>
        </p:txBody>
      </p:sp>
    </p:spTree>
  </p:cSld>
  <p:clrMapOvr>
    <a:masterClrMapping/>
  </p:clrMapOvr>
  <p:transition advTm="14149"/>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タイトル 1"/>
          <p:cNvSpPr>
            <a:spLocks noGrp="1"/>
          </p:cNvSpPr>
          <p:nvPr>
            <p:ph type="title"/>
          </p:nvPr>
        </p:nvSpPr>
        <p:spPr/>
        <p:txBody>
          <a:bodyPr/>
          <a:lstStyle/>
          <a:p>
            <a:pPr eaLnBrk="1" hangingPunct="1"/>
            <a:r>
              <a:rPr lang="en-US" altLang="ja-JP" dirty="0"/>
              <a:t>1.2</a:t>
            </a:r>
            <a:r>
              <a:rPr lang="ja-JP" altLang="en-US" dirty="0"/>
              <a:t>　木の性質（木であることと同値な条件①）</a:t>
            </a:r>
          </a:p>
        </p:txBody>
      </p:sp>
      <p:sp>
        <p:nvSpPr>
          <p:cNvPr id="287747"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位数</a:t>
            </a:r>
            <a:r>
              <a:rPr lang="en-US" altLang="ja-JP" sz="2400" dirty="0">
                <a:latin typeface="Calibri" pitchFamily="34" charset="0"/>
                <a:ea typeface="+mn-ea"/>
              </a:rPr>
              <a:t>3</a:t>
            </a:r>
            <a:r>
              <a:rPr lang="ja-JP" altLang="en-US" sz="2400" dirty="0">
                <a:latin typeface="Calibri" pitchFamily="34" charset="0"/>
                <a:ea typeface="+mn-ea"/>
              </a:rPr>
              <a:t>以上のグラフ </a:t>
            </a:r>
            <a:r>
              <a:rPr lang="en-US" altLang="ja-JP" sz="2400" dirty="0">
                <a:latin typeface="Calibri" pitchFamily="34" charset="0"/>
                <a:ea typeface="+mn-ea"/>
              </a:rPr>
              <a:t>T </a:t>
            </a:r>
            <a:r>
              <a:rPr lang="ja-JP" altLang="en-US" sz="2400" dirty="0">
                <a:latin typeface="Calibri" pitchFamily="34" charset="0"/>
                <a:ea typeface="+mn-ea"/>
              </a:rPr>
              <a:t>に対し，次の各命題は同値．</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(1) T </a:t>
            </a:r>
            <a:r>
              <a:rPr lang="ja-JP" altLang="en-US" sz="2400" dirty="0">
                <a:latin typeface="Calibri" pitchFamily="34" charset="0"/>
                <a:ea typeface="+mn-ea"/>
              </a:rPr>
              <a:t>は木（</a:t>
            </a:r>
            <a:r>
              <a:rPr lang="ja-JP" altLang="en-US" sz="2400" dirty="0">
                <a:latin typeface="Calibri" pitchFamily="34" charset="0"/>
                <a:ea typeface="ＭＳ Ｐゴシック" charset="-128"/>
              </a:rPr>
              <a:t>閉路を含まない連結グラフ</a:t>
            </a:r>
            <a:r>
              <a:rPr lang="ja-JP" altLang="en-US" sz="2400" dirty="0">
                <a:latin typeface="Calibri" pitchFamily="34" charset="0"/>
                <a:ea typeface="+mn-ea"/>
              </a:rPr>
              <a:t>）である．</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(2) T </a:t>
            </a:r>
            <a:r>
              <a:rPr lang="ja-JP" altLang="en-US" sz="2400" dirty="0">
                <a:latin typeface="Calibri" pitchFamily="34" charset="0"/>
                <a:ea typeface="+mn-ea"/>
              </a:rPr>
              <a:t>は連結で，全ての辺が橋である．</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(3) T </a:t>
            </a:r>
            <a:r>
              <a:rPr lang="ja-JP" altLang="en-US" sz="2400" dirty="0">
                <a:latin typeface="Calibri" pitchFamily="34" charset="0"/>
                <a:ea typeface="+mn-ea"/>
              </a:rPr>
              <a:t>の任意の</a:t>
            </a:r>
            <a:r>
              <a:rPr lang="en-US" altLang="ja-JP" sz="2400" dirty="0">
                <a:latin typeface="Calibri" pitchFamily="34" charset="0"/>
                <a:ea typeface="+mn-ea"/>
              </a:rPr>
              <a:t>2</a:t>
            </a:r>
            <a:r>
              <a:rPr lang="ja-JP" altLang="en-US" sz="2400" dirty="0">
                <a:latin typeface="Calibri" pitchFamily="34" charset="0"/>
                <a:ea typeface="+mn-ea"/>
              </a:rPr>
              <a:t>点は丁度</a:t>
            </a:r>
            <a:r>
              <a:rPr lang="en-US" altLang="ja-JP" sz="2400" dirty="0">
                <a:latin typeface="Calibri" pitchFamily="34" charset="0"/>
                <a:ea typeface="+mn-ea"/>
              </a:rPr>
              <a:t>1</a:t>
            </a:r>
            <a:r>
              <a:rPr lang="ja-JP" altLang="en-US" sz="2400" dirty="0">
                <a:latin typeface="Calibri" pitchFamily="34" charset="0"/>
                <a:ea typeface="+mn-ea"/>
              </a:rPr>
              <a:t>本の道で結ばれている．</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(4) T </a:t>
            </a:r>
            <a:r>
              <a:rPr lang="ja-JP" altLang="en-US" sz="2400" dirty="0" err="1">
                <a:latin typeface="Calibri" pitchFamily="34" charset="0"/>
                <a:ea typeface="+mn-ea"/>
              </a:rPr>
              <a:t>は閉</a:t>
            </a:r>
            <a:r>
              <a:rPr lang="ja-JP" altLang="en-US" sz="2400" dirty="0">
                <a:latin typeface="Calibri" pitchFamily="34" charset="0"/>
                <a:ea typeface="+mn-ea"/>
              </a:rPr>
              <a:t>路を含まないが，</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辺を追加すると丁度</a:t>
            </a:r>
            <a:r>
              <a:rPr lang="en-US" altLang="ja-JP" sz="2400" dirty="0">
                <a:latin typeface="Calibri" pitchFamily="34" charset="0"/>
                <a:ea typeface="+mn-ea"/>
              </a:rPr>
              <a:t>1</a:t>
            </a:r>
            <a:r>
              <a:rPr lang="ja-JP" altLang="en-US" sz="2400" dirty="0" err="1">
                <a:latin typeface="Calibri" pitchFamily="34" charset="0"/>
                <a:ea typeface="+mn-ea"/>
              </a:rPr>
              <a:t>つの閉</a:t>
            </a:r>
            <a:r>
              <a:rPr lang="ja-JP" altLang="en-US" sz="2400" dirty="0">
                <a:latin typeface="Calibri" pitchFamily="34" charset="0"/>
                <a:ea typeface="+mn-ea"/>
              </a:rPr>
              <a:t>路ができる．</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 </a:t>
            </a: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26" name="角丸四角形 25"/>
          <p:cNvSpPr/>
          <p:nvPr/>
        </p:nvSpPr>
        <p:spPr>
          <a:xfrm>
            <a:off x="107950" y="2060575"/>
            <a:ext cx="8567738" cy="432117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4464050"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木の辺の性質からの特徴づけ</a:t>
            </a:r>
            <a:endParaRPr lang="en-US" altLang="ja-JP" sz="2400" dirty="0">
              <a:solidFill>
                <a:schemeClr val="tx1"/>
              </a:solidFill>
            </a:endParaRPr>
          </a:p>
        </p:txBody>
      </p:sp>
      <p:cxnSp>
        <p:nvCxnSpPr>
          <p:cNvPr id="30" name="直線コネクタ 29"/>
          <p:cNvCxnSpPr/>
          <p:nvPr/>
        </p:nvCxnSpPr>
        <p:spPr bwMode="auto">
          <a:xfrm flipV="1">
            <a:off x="6003925" y="2951163"/>
            <a:ext cx="804863" cy="4508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1" name="直線コネクタ 30"/>
          <p:cNvCxnSpPr>
            <a:endCxn id="38" idx="0"/>
          </p:cNvCxnSpPr>
          <p:nvPr/>
        </p:nvCxnSpPr>
        <p:spPr bwMode="auto">
          <a:xfrm rot="5400000">
            <a:off x="5633244" y="3772694"/>
            <a:ext cx="741362"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2" name="直線コネクタ 31"/>
          <p:cNvCxnSpPr/>
          <p:nvPr/>
        </p:nvCxnSpPr>
        <p:spPr bwMode="auto">
          <a:xfrm>
            <a:off x="6003925" y="4208463"/>
            <a:ext cx="804863" cy="4524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3" name="直線コネクタ 32"/>
          <p:cNvCxnSpPr/>
          <p:nvPr/>
        </p:nvCxnSpPr>
        <p:spPr bwMode="auto">
          <a:xfrm rot="5400000">
            <a:off x="7177088" y="3805238"/>
            <a:ext cx="8064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4" name="直線コネクタ 33"/>
          <p:cNvCxnSpPr>
            <a:endCxn id="44" idx="3"/>
          </p:cNvCxnSpPr>
          <p:nvPr/>
        </p:nvCxnSpPr>
        <p:spPr bwMode="auto">
          <a:xfrm rot="5400000" flipH="1" flipV="1">
            <a:off x="7525544" y="3050382"/>
            <a:ext cx="396875" cy="2873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35" name="円/楕円 34"/>
          <p:cNvSpPr/>
          <p:nvPr/>
        </p:nvSpPr>
        <p:spPr bwMode="auto">
          <a:xfrm>
            <a:off x="5940425" y="3336925"/>
            <a:ext cx="128588" cy="1285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 name="円/楕円 35"/>
          <p:cNvSpPr/>
          <p:nvPr/>
        </p:nvSpPr>
        <p:spPr bwMode="auto">
          <a:xfrm>
            <a:off x="6745288" y="2886075"/>
            <a:ext cx="127000" cy="1285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円/楕円 36"/>
          <p:cNvSpPr/>
          <p:nvPr/>
        </p:nvSpPr>
        <p:spPr bwMode="auto">
          <a:xfrm>
            <a:off x="7516813" y="3336925"/>
            <a:ext cx="128587" cy="1285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p:nvPr/>
        </p:nvSpPr>
        <p:spPr bwMode="auto">
          <a:xfrm>
            <a:off x="5940425" y="4143375"/>
            <a:ext cx="128588" cy="1301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9" name="円/楕円 38"/>
          <p:cNvSpPr/>
          <p:nvPr/>
        </p:nvSpPr>
        <p:spPr bwMode="auto">
          <a:xfrm>
            <a:off x="6745288" y="4595813"/>
            <a:ext cx="127000" cy="12858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0" name="円/楕円 39"/>
          <p:cNvSpPr/>
          <p:nvPr/>
        </p:nvSpPr>
        <p:spPr bwMode="auto">
          <a:xfrm>
            <a:off x="7516813" y="4143375"/>
            <a:ext cx="128587" cy="1301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41" name="直線コネクタ 40"/>
          <p:cNvCxnSpPr>
            <a:endCxn id="37" idx="2"/>
          </p:cNvCxnSpPr>
          <p:nvPr/>
        </p:nvCxnSpPr>
        <p:spPr bwMode="auto">
          <a:xfrm>
            <a:off x="5991225" y="3394075"/>
            <a:ext cx="1525588" cy="793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2" name="直線コネクタ 41"/>
          <p:cNvCxnSpPr>
            <a:endCxn id="43" idx="2"/>
          </p:cNvCxnSpPr>
          <p:nvPr/>
        </p:nvCxnSpPr>
        <p:spPr bwMode="auto">
          <a:xfrm>
            <a:off x="7589838" y="3386138"/>
            <a:ext cx="647700" cy="79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43" name="円/楕円 42"/>
          <p:cNvSpPr/>
          <p:nvPr/>
        </p:nvSpPr>
        <p:spPr bwMode="auto">
          <a:xfrm>
            <a:off x="8237538" y="3330575"/>
            <a:ext cx="130175" cy="1285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4" name="円/楕円 43"/>
          <p:cNvSpPr/>
          <p:nvPr/>
        </p:nvSpPr>
        <p:spPr bwMode="auto">
          <a:xfrm>
            <a:off x="7848600" y="2886075"/>
            <a:ext cx="130175" cy="1285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Tree>
  </p:cSld>
  <p:clrMapOvr>
    <a:masterClrMapping/>
  </p:clrMapOvr>
  <p:transition advTm="14149"/>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タイトル 1"/>
          <p:cNvSpPr>
            <a:spLocks noGrp="1"/>
          </p:cNvSpPr>
          <p:nvPr>
            <p:ph type="title"/>
          </p:nvPr>
        </p:nvSpPr>
        <p:spPr/>
        <p:txBody>
          <a:bodyPr/>
          <a:lstStyle/>
          <a:p>
            <a:pPr eaLnBrk="1" hangingPunct="1"/>
            <a:r>
              <a:rPr lang="ja-JP" altLang="en-US" dirty="0"/>
              <a:t>発展問題</a:t>
            </a:r>
          </a:p>
        </p:txBody>
      </p:sp>
      <p:sp>
        <p:nvSpPr>
          <p:cNvPr id="3" name="コンテンツ プレースホルダー 2"/>
          <p:cNvSpPr>
            <a:spLocks noGrp="1"/>
          </p:cNvSpPr>
          <p:nvPr>
            <p:ph idx="1"/>
          </p:nvPr>
        </p:nvSpPr>
        <p:spPr>
          <a:xfrm>
            <a:off x="323850" y="2133600"/>
            <a:ext cx="8640763" cy="4389438"/>
          </a:xfrm>
        </p:spPr>
        <p:txBody>
          <a:bodyPr/>
          <a:lstStyle/>
          <a:p>
            <a:pPr eaLnBrk="1" hangingPunct="1">
              <a:buFont typeface="Wingdings 2" pitchFamily="18" charset="2"/>
              <a:buNone/>
              <a:defRPr/>
            </a:pPr>
            <a:endParaRPr lang="en-US" altLang="ja-JP" sz="2400" dirty="0"/>
          </a:p>
          <a:p>
            <a:pPr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p:txBody>
      </p:sp>
      <p:sp>
        <p:nvSpPr>
          <p:cNvPr id="25" name="コンテンツ プレースホルダー 2"/>
          <p:cNvSpPr txBox="1">
            <a:spLocks/>
          </p:cNvSpPr>
          <p:nvPr/>
        </p:nvSpPr>
        <p:spPr bwMode="auto">
          <a:xfrm>
            <a:off x="457200" y="2151063"/>
            <a:ext cx="82296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0" name="コンテンツ プレースホルダー 2"/>
          <p:cNvSpPr txBox="1">
            <a:spLocks/>
          </p:cNvSpPr>
          <p:nvPr/>
        </p:nvSpPr>
        <p:spPr bwMode="auto">
          <a:xfrm>
            <a:off x="457200" y="2151063"/>
            <a:ext cx="86868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1" name="コンテンツ プレースホルダー 2"/>
          <p:cNvSpPr txBox="1">
            <a:spLocks/>
          </p:cNvSpPr>
          <p:nvPr/>
        </p:nvSpPr>
        <p:spPr bwMode="auto">
          <a:xfrm>
            <a:off x="457200" y="1935163"/>
            <a:ext cx="8686800" cy="5364162"/>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2" name="角丸四角形 11"/>
          <p:cNvSpPr/>
          <p:nvPr/>
        </p:nvSpPr>
        <p:spPr>
          <a:xfrm>
            <a:off x="179388" y="2205038"/>
            <a:ext cx="8713787" cy="3960812"/>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mc:AlternateContent xmlns:mc="http://schemas.openxmlformats.org/markup-compatibility/2006">
        <mc:Choice xmlns:a14="http://schemas.microsoft.com/office/drawing/2010/main" Requires="a14">
          <p:sp>
            <p:nvSpPr>
              <p:cNvPr id="321544" name="テキスト ボックス 83"/>
              <p:cNvSpPr txBox="1">
                <a:spLocks noChangeArrowheads="1"/>
              </p:cNvSpPr>
              <p:nvPr/>
            </p:nvSpPr>
            <p:spPr bwMode="auto">
              <a:xfrm>
                <a:off x="638674" y="2348880"/>
                <a:ext cx="7965773" cy="3466013"/>
              </a:xfrm>
              <a:prstGeom prst="rect">
                <a:avLst/>
              </a:prstGeom>
              <a:noFill/>
              <a:ln w="9525">
                <a:noFill/>
                <a:miter lim="800000"/>
                <a:headEnd/>
                <a:tailEnd/>
              </a:ln>
            </p:spPr>
            <p:txBody>
              <a:bodyPr wrap="square">
                <a:spAutoFit/>
              </a:bodyPr>
              <a:lstStyle/>
              <a:p>
                <a:r>
                  <a:rPr lang="ja-JP" altLang="en-US" sz="2400" dirty="0">
                    <a:sym typeface="Wingdings" panose="05000000000000000000" pitchFamily="2" charset="2"/>
                  </a:rPr>
                  <a:t>発展問題：</a:t>
                </a:r>
                <a:endParaRPr lang="en-US" altLang="ja-JP" sz="2400" dirty="0">
                  <a:sym typeface="Wingdings" panose="05000000000000000000" pitchFamily="2" charset="2"/>
                </a:endParaRPr>
              </a:p>
              <a:p>
                <a:endParaRPr lang="en-US" altLang="ja-JP" sz="2400" dirty="0">
                  <a:sym typeface="Wingdings" panose="05000000000000000000" pitchFamily="2" charset="2"/>
                </a:endParaRPr>
              </a:p>
              <a:p>
                <a:r>
                  <a:rPr lang="ja-JP" altLang="en-US" sz="2400" dirty="0">
                    <a:sym typeface="Wingdings" panose="05000000000000000000" pitchFamily="2" charset="2"/>
                  </a:rPr>
                  <a:t>木</a:t>
                </a:r>
                <a:r>
                  <a:rPr lang="en-US" altLang="ja-JP" sz="2400" dirty="0">
                    <a:sym typeface="Wingdings" panose="05000000000000000000" pitchFamily="2" charset="2"/>
                  </a:rPr>
                  <a:t>T</a:t>
                </a:r>
                <a:r>
                  <a:rPr lang="ja-JP" altLang="en-US" sz="2400" dirty="0">
                    <a:sym typeface="Wingdings" panose="05000000000000000000" pitchFamily="2" charset="2"/>
                  </a:rPr>
                  <a:t>に対して次の等式が成り立つことを証明せよ．</a:t>
                </a:r>
                <a:endParaRPr lang="en-US" altLang="ja-JP" sz="2400" dirty="0">
                  <a:sym typeface="Wingdings" panose="05000000000000000000" pitchFamily="2" charset="2"/>
                </a:endParaRPr>
              </a:p>
              <a:p>
                <a:endParaRPr lang="en-US" altLang="ja-JP" sz="2400" dirty="0">
                  <a:sym typeface="Wingdings" panose="05000000000000000000" pitchFamily="2" charset="2"/>
                </a:endParaRPr>
              </a:p>
              <a:p>
                <a:pPr algn="ctr"/>
                <a:r>
                  <a:rPr lang="en-US" altLang="ja-JP" sz="2400" dirty="0">
                    <a:sym typeface="Wingdings" panose="05000000000000000000" pitchFamily="2" charset="2"/>
                  </a:rPr>
                  <a:t>T</a:t>
                </a:r>
                <a:r>
                  <a:rPr lang="ja-JP" altLang="en-US" sz="2400" dirty="0">
                    <a:sym typeface="Wingdings" panose="05000000000000000000" pitchFamily="2" charset="2"/>
                  </a:rPr>
                  <a:t>の次数</a:t>
                </a:r>
                <a:r>
                  <a:rPr lang="en-US" altLang="ja-JP" sz="2400" dirty="0">
                    <a:sym typeface="Wingdings" panose="05000000000000000000" pitchFamily="2" charset="2"/>
                  </a:rPr>
                  <a:t>1</a:t>
                </a:r>
                <a:r>
                  <a:rPr lang="ja-JP" altLang="en-US" sz="2400" dirty="0">
                    <a:sym typeface="Wingdings" panose="05000000000000000000" pitchFamily="2" charset="2"/>
                  </a:rPr>
                  <a:t>の頂点数 </a:t>
                </a:r>
                <a:r>
                  <a:rPr lang="en-US" altLang="ja-JP" sz="2400" dirty="0">
                    <a:sym typeface="Wingdings" panose="05000000000000000000" pitchFamily="2" charset="2"/>
                  </a:rPr>
                  <a:t>= </a:t>
                </a:r>
                <a14:m>
                  <m:oMath xmlns:m="http://schemas.openxmlformats.org/officeDocument/2006/math">
                    <m:r>
                      <a:rPr lang="en-US" altLang="ja-JP" sz="2400" b="0" i="0" smtClean="0">
                        <a:latin typeface="Cambria Math" panose="02040503050406030204" pitchFamily="18" charset="0"/>
                        <a:sym typeface="Wingdings" panose="05000000000000000000" pitchFamily="2" charset="2"/>
                      </a:rPr>
                      <m:t>2+</m:t>
                    </m:r>
                    <m:nary>
                      <m:naryPr>
                        <m:chr m:val="∑"/>
                        <m:supHide m:val="on"/>
                        <m:ctrlPr>
                          <a:rPr lang="en-US" altLang="ja-JP" sz="2400" i="1" smtClean="0">
                            <a:latin typeface="Cambria Math" panose="02040503050406030204" pitchFamily="18" charset="0"/>
                            <a:sym typeface="Wingdings" panose="05000000000000000000" pitchFamily="2" charset="2"/>
                          </a:rPr>
                        </m:ctrlPr>
                      </m:naryPr>
                      <m:sub>
                        <m:r>
                          <m:rPr>
                            <m:brk m:alnAt="7"/>
                          </m:rPr>
                          <a:rPr lang="en-US" altLang="ja-JP" sz="2400" b="0" i="1" smtClean="0">
                            <a:latin typeface="Cambria Math" panose="02040503050406030204" pitchFamily="18" charset="0"/>
                            <a:sym typeface="Wingdings" panose="05000000000000000000" pitchFamily="2" charset="2"/>
                          </a:rPr>
                          <m:t>𝑣</m:t>
                        </m:r>
                        <m:r>
                          <a:rPr lang="en-US" altLang="ja-JP" sz="2400" b="0" i="1" smtClean="0">
                            <a:latin typeface="Cambria Math" panose="02040503050406030204" pitchFamily="18" charset="0"/>
                            <a:ea typeface="Cambria Math" panose="02040503050406030204" pitchFamily="18" charset="0"/>
                            <a:sym typeface="Wingdings" panose="05000000000000000000" pitchFamily="2" charset="2"/>
                          </a:rPr>
                          <m:t>∈</m:t>
                        </m:r>
                        <m:r>
                          <a:rPr lang="en-US" altLang="ja-JP" sz="2400" b="0" i="1" smtClean="0">
                            <a:latin typeface="Cambria Math" panose="02040503050406030204" pitchFamily="18" charset="0"/>
                            <a:ea typeface="Cambria Math" panose="02040503050406030204" pitchFamily="18" charset="0"/>
                            <a:sym typeface="Wingdings" panose="05000000000000000000" pitchFamily="2" charset="2"/>
                          </a:rPr>
                          <m:t>𝑉</m:t>
                        </m:r>
                        <m:r>
                          <a:rPr lang="en-US" altLang="ja-JP" sz="2400" b="0" i="1" smtClean="0">
                            <a:latin typeface="Cambria Math" panose="02040503050406030204" pitchFamily="18" charset="0"/>
                            <a:ea typeface="Cambria Math" panose="02040503050406030204" pitchFamily="18" charset="0"/>
                            <a:sym typeface="Wingdings" panose="05000000000000000000" pitchFamily="2" charset="2"/>
                          </a:rPr>
                          <m:t>(</m:t>
                        </m:r>
                        <m:r>
                          <a:rPr lang="en-US" altLang="ja-JP" sz="2400" b="0" i="1" smtClean="0">
                            <a:latin typeface="Cambria Math" panose="02040503050406030204" pitchFamily="18" charset="0"/>
                            <a:ea typeface="Cambria Math" panose="02040503050406030204" pitchFamily="18" charset="0"/>
                            <a:sym typeface="Wingdings" panose="05000000000000000000" pitchFamily="2" charset="2"/>
                          </a:rPr>
                          <m:t>𝑇</m:t>
                        </m:r>
                        <m:r>
                          <a:rPr lang="en-US" altLang="ja-JP" sz="2400" b="0" i="1" smtClean="0">
                            <a:latin typeface="Cambria Math" panose="02040503050406030204" pitchFamily="18" charset="0"/>
                            <a:ea typeface="Cambria Math" panose="02040503050406030204" pitchFamily="18" charset="0"/>
                            <a:sym typeface="Wingdings" panose="05000000000000000000" pitchFamily="2" charset="2"/>
                          </a:rPr>
                          <m:t>)</m:t>
                        </m:r>
                      </m:sub>
                      <m:sup/>
                      <m:e>
                        <m:func>
                          <m:funcPr>
                            <m:ctrlPr>
                              <a:rPr lang="en-US" altLang="ja-JP" sz="2400" b="0" i="1" smtClean="0">
                                <a:latin typeface="Cambria Math" panose="02040503050406030204" pitchFamily="18" charset="0"/>
                                <a:sym typeface="Wingdings" panose="05000000000000000000" pitchFamily="2" charset="2"/>
                              </a:rPr>
                            </m:ctrlPr>
                          </m:funcPr>
                          <m:fName>
                            <m:r>
                              <m:rPr>
                                <m:sty m:val="p"/>
                              </m:rPr>
                              <a:rPr lang="en-US" altLang="ja-JP" sz="2400" b="0" i="0" smtClean="0">
                                <a:latin typeface="Cambria Math" panose="02040503050406030204" pitchFamily="18" charset="0"/>
                                <a:sym typeface="Wingdings" panose="05000000000000000000" pitchFamily="2" charset="2"/>
                              </a:rPr>
                              <m:t>max</m:t>
                            </m:r>
                          </m:fName>
                          <m:e>
                            <m:r>
                              <a:rPr lang="en-US" altLang="ja-JP" sz="2400" b="0" i="1" smtClean="0">
                                <a:latin typeface="Cambria Math" panose="02040503050406030204" pitchFamily="18" charset="0"/>
                                <a:sym typeface="Wingdings" panose="05000000000000000000" pitchFamily="2" charset="2"/>
                              </a:rPr>
                              <m:t>{0,</m:t>
                            </m:r>
                            <m:sSub>
                              <m:sSubPr>
                                <m:ctrlPr>
                                  <a:rPr lang="en-US" altLang="ja-JP" sz="2400" b="0" i="1" smtClean="0">
                                    <a:latin typeface="Cambria Math" panose="02040503050406030204" pitchFamily="18" charset="0"/>
                                    <a:sym typeface="Wingdings" panose="05000000000000000000" pitchFamily="2" charset="2"/>
                                  </a:rPr>
                                </m:ctrlPr>
                              </m:sSubPr>
                              <m:e>
                                <m:r>
                                  <a:rPr lang="en-US" altLang="ja-JP" sz="2400" b="0" i="1" smtClean="0">
                                    <a:latin typeface="Cambria Math" panose="02040503050406030204" pitchFamily="18" charset="0"/>
                                    <a:sym typeface="Wingdings" panose="05000000000000000000" pitchFamily="2" charset="2"/>
                                  </a:rPr>
                                  <m:t>𝑑</m:t>
                                </m:r>
                              </m:e>
                              <m:sub>
                                <m:r>
                                  <a:rPr lang="en-US" altLang="ja-JP" sz="2400" b="0" i="1" smtClean="0">
                                    <a:latin typeface="Cambria Math" panose="02040503050406030204" pitchFamily="18" charset="0"/>
                                    <a:sym typeface="Wingdings" panose="05000000000000000000" pitchFamily="2" charset="2"/>
                                  </a:rPr>
                                  <m:t>𝑇</m:t>
                                </m:r>
                              </m:sub>
                            </m:sSub>
                            <m:d>
                              <m:dPr>
                                <m:ctrlPr>
                                  <a:rPr lang="en-US" altLang="ja-JP" sz="2400" b="0" i="1" smtClean="0">
                                    <a:latin typeface="Cambria Math" panose="02040503050406030204" pitchFamily="18" charset="0"/>
                                    <a:sym typeface="Wingdings" panose="05000000000000000000" pitchFamily="2" charset="2"/>
                                  </a:rPr>
                                </m:ctrlPr>
                              </m:dPr>
                              <m:e>
                                <m:r>
                                  <a:rPr lang="en-US" altLang="ja-JP" sz="2400" b="0" i="1" smtClean="0">
                                    <a:latin typeface="Cambria Math" panose="02040503050406030204" pitchFamily="18" charset="0"/>
                                    <a:sym typeface="Wingdings" panose="05000000000000000000" pitchFamily="2" charset="2"/>
                                  </a:rPr>
                                  <m:t>𝑣</m:t>
                                </m:r>
                              </m:e>
                            </m:d>
                            <m:r>
                              <a:rPr lang="en-US" altLang="ja-JP" sz="2400" b="0" i="1" smtClean="0">
                                <a:latin typeface="Cambria Math" panose="02040503050406030204" pitchFamily="18" charset="0"/>
                                <a:sym typeface="Wingdings" panose="05000000000000000000" pitchFamily="2" charset="2"/>
                              </a:rPr>
                              <m:t>−2}</m:t>
                            </m:r>
                          </m:e>
                        </m:func>
                      </m:e>
                    </m:nary>
                  </m:oMath>
                </a14:m>
                <a:endParaRPr lang="en-US" altLang="ja-JP" sz="2400" dirty="0">
                  <a:sym typeface="Wingdings" panose="05000000000000000000" pitchFamily="2" charset="2"/>
                </a:endParaRPr>
              </a:p>
              <a:p>
                <a:endParaRPr lang="en-US" altLang="ja-JP" sz="2400" dirty="0">
                  <a:sym typeface="Wingdings" panose="05000000000000000000" pitchFamily="2" charset="2"/>
                </a:endParaRPr>
              </a:p>
              <a:p>
                <a:endParaRPr lang="en-US" altLang="ja-JP" sz="2400" dirty="0">
                  <a:sym typeface="Wingdings" panose="05000000000000000000" pitchFamily="2" charset="2"/>
                </a:endParaRPr>
              </a:p>
              <a:p>
                <a:endParaRPr lang="en-US" altLang="ja-JP" sz="2400" dirty="0">
                  <a:sym typeface="Wingdings" panose="05000000000000000000" pitchFamily="2" charset="2"/>
                </a:endParaRPr>
              </a:p>
              <a:p>
                <a:endParaRPr lang="en-US" altLang="ja-JP" sz="2400" dirty="0"/>
              </a:p>
            </p:txBody>
          </p:sp>
        </mc:Choice>
        <mc:Fallback>
          <p:sp>
            <p:nvSpPr>
              <p:cNvPr id="321544" name="テキスト ボックス 83"/>
              <p:cNvSpPr txBox="1">
                <a:spLocks noRot="1" noChangeAspect="1" noMove="1" noResize="1" noEditPoints="1" noAdjustHandles="1" noChangeArrowheads="1" noChangeShapeType="1" noTextEdit="1"/>
              </p:cNvSpPr>
              <p:nvPr/>
            </p:nvSpPr>
            <p:spPr bwMode="auto">
              <a:xfrm>
                <a:off x="638674" y="2348880"/>
                <a:ext cx="7965773" cy="3466013"/>
              </a:xfrm>
              <a:prstGeom prst="rect">
                <a:avLst/>
              </a:prstGeom>
              <a:blipFill>
                <a:blip r:embed="rId3"/>
                <a:stretch>
                  <a:fillRect l="-1225" t="-1933"/>
                </a:stretch>
              </a:blipFill>
              <a:ln w="9525">
                <a:noFill/>
                <a:miter lim="800000"/>
                <a:headEnd/>
                <a:tailEnd/>
              </a:ln>
            </p:spPr>
            <p:txBody>
              <a:bodyPr/>
              <a:lstStyle/>
              <a:p>
                <a:r>
                  <a:rPr lang="ja-JP" altLang="en-US">
                    <a:noFill/>
                  </a:rPr>
                  <a:t> </a:t>
                </a:r>
              </a:p>
            </p:txBody>
          </p:sp>
        </mc:Fallback>
      </mc:AlternateContent>
    </p:spTree>
    <p:extLst>
      <p:ext uri="{BB962C8B-B14F-4D97-AF65-F5344CB8AC3E}">
        <p14:creationId xmlns:p14="http://schemas.microsoft.com/office/powerpoint/2010/main" val="2240888422"/>
      </p:ext>
    </p:extLst>
  </p:cSld>
  <p:clrMapOvr>
    <a:masterClrMapping/>
  </p:clrMapOvr>
  <p:transition advTm="14149"/>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タイトル 1"/>
          <p:cNvSpPr>
            <a:spLocks noGrp="1"/>
          </p:cNvSpPr>
          <p:nvPr>
            <p:ph type="title"/>
          </p:nvPr>
        </p:nvSpPr>
        <p:spPr/>
        <p:txBody>
          <a:bodyPr/>
          <a:lstStyle/>
          <a:p>
            <a:pPr eaLnBrk="1" hangingPunct="1"/>
            <a:r>
              <a:rPr lang="en-US" altLang="ja-JP" dirty="0"/>
              <a:t>1.2</a:t>
            </a:r>
            <a:r>
              <a:rPr lang="ja-JP" altLang="en-US" dirty="0"/>
              <a:t>　木の性質（木であることと同値な条件②）</a:t>
            </a:r>
          </a:p>
        </p:txBody>
      </p:sp>
      <p:sp>
        <p:nvSpPr>
          <p:cNvPr id="288771"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位数</a:t>
            </a:r>
            <a:r>
              <a:rPr lang="en-US" altLang="ja-JP" sz="2400" dirty="0">
                <a:latin typeface="Calibri" pitchFamily="34" charset="0"/>
                <a:ea typeface="+mn-ea"/>
              </a:rPr>
              <a:t>p</a:t>
            </a:r>
            <a:r>
              <a:rPr lang="ja-JP" altLang="en-US" sz="2400" dirty="0">
                <a:latin typeface="Calibri" pitchFamily="34" charset="0"/>
                <a:ea typeface="+mn-ea"/>
              </a:rPr>
              <a:t>のグラフ </a:t>
            </a:r>
            <a:r>
              <a:rPr lang="en-US" altLang="ja-JP" sz="2400" dirty="0">
                <a:latin typeface="Calibri" pitchFamily="34" charset="0"/>
                <a:ea typeface="+mn-ea"/>
              </a:rPr>
              <a:t>T </a:t>
            </a:r>
            <a:r>
              <a:rPr lang="ja-JP" altLang="en-US" sz="2400" dirty="0">
                <a:latin typeface="Calibri" pitchFamily="34" charset="0"/>
                <a:ea typeface="+mn-ea"/>
              </a:rPr>
              <a:t>に対し，次の各命題は同値．</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(1) T </a:t>
            </a:r>
            <a:r>
              <a:rPr lang="ja-JP" altLang="en-US" sz="2400" dirty="0">
                <a:latin typeface="Calibri" pitchFamily="34" charset="0"/>
                <a:ea typeface="+mn-ea"/>
              </a:rPr>
              <a:t>は木（</a:t>
            </a:r>
            <a:r>
              <a:rPr lang="ja-JP" altLang="en-US" sz="2400" dirty="0">
                <a:latin typeface="Calibri" pitchFamily="34" charset="0"/>
                <a:ea typeface="ＭＳ Ｐゴシック" charset="-128"/>
              </a:rPr>
              <a:t>閉路を含まない連結グラフ</a:t>
            </a:r>
            <a:r>
              <a:rPr lang="ja-JP" altLang="en-US" sz="2400" dirty="0">
                <a:latin typeface="Calibri" pitchFamily="34" charset="0"/>
                <a:ea typeface="+mn-ea"/>
              </a:rPr>
              <a:t>）である．</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(2) T </a:t>
            </a:r>
            <a:r>
              <a:rPr lang="ja-JP" altLang="en-US" sz="2400" dirty="0" err="1">
                <a:latin typeface="Calibri" pitchFamily="34" charset="0"/>
                <a:ea typeface="+mn-ea"/>
              </a:rPr>
              <a:t>は閉</a:t>
            </a:r>
            <a:r>
              <a:rPr lang="ja-JP" altLang="en-US" sz="2400" dirty="0">
                <a:latin typeface="Calibri" pitchFamily="34" charset="0"/>
                <a:ea typeface="+mn-ea"/>
              </a:rPr>
              <a:t>路を含まず，</a:t>
            </a:r>
            <a:r>
              <a:rPr lang="en-US" altLang="ja-JP" sz="2400" dirty="0">
                <a:latin typeface="Calibri" pitchFamily="34" charset="0"/>
                <a:ea typeface="+mn-ea"/>
              </a:rPr>
              <a:t>|E(T)|= p-1</a:t>
            </a:r>
            <a:r>
              <a:rPr lang="ja-JP" altLang="en-US" sz="2400" dirty="0" err="1">
                <a:latin typeface="Calibri" pitchFamily="34" charset="0"/>
                <a:ea typeface="+mn-ea"/>
              </a:rPr>
              <a:t>．</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(3) T </a:t>
            </a:r>
            <a:r>
              <a:rPr lang="ja-JP" altLang="en-US" sz="2400" dirty="0">
                <a:latin typeface="Calibri" pitchFamily="34" charset="0"/>
                <a:ea typeface="+mn-ea"/>
              </a:rPr>
              <a:t>は連結で，</a:t>
            </a:r>
            <a:r>
              <a:rPr lang="en-US" altLang="ja-JP" sz="2400" dirty="0">
                <a:latin typeface="Calibri" pitchFamily="34" charset="0"/>
                <a:ea typeface="+mn-ea"/>
              </a:rPr>
              <a:t>|E(T)|= p-1</a:t>
            </a:r>
            <a:r>
              <a:rPr lang="ja-JP" altLang="en-US" sz="2400" dirty="0" err="1">
                <a:latin typeface="Calibri" pitchFamily="34" charset="0"/>
                <a:ea typeface="+mn-ea"/>
              </a:rPr>
              <a:t>．</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 </a:t>
            </a: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26" name="角丸四角形 25"/>
          <p:cNvSpPr/>
          <p:nvPr/>
        </p:nvSpPr>
        <p:spPr>
          <a:xfrm>
            <a:off x="107950" y="2060575"/>
            <a:ext cx="8567738" cy="324008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374491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木のサイズからの特徴づけ</a:t>
            </a:r>
            <a:endParaRPr lang="en-US" altLang="ja-JP" sz="2400" dirty="0">
              <a:solidFill>
                <a:schemeClr val="tx1"/>
              </a:solidFill>
            </a:endParaRPr>
          </a:p>
        </p:txBody>
      </p:sp>
    </p:spTree>
  </p:cSld>
  <p:clrMapOvr>
    <a:masterClrMapping/>
  </p:clrMapOvr>
  <p:transition advTm="14149"/>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タイトル 1"/>
          <p:cNvSpPr>
            <a:spLocks noGrp="1"/>
          </p:cNvSpPr>
          <p:nvPr>
            <p:ph type="title"/>
          </p:nvPr>
        </p:nvSpPr>
        <p:spPr/>
        <p:txBody>
          <a:bodyPr/>
          <a:lstStyle/>
          <a:p>
            <a:pPr eaLnBrk="1" hangingPunct="1"/>
            <a:r>
              <a:rPr lang="en-US" altLang="ja-JP" dirty="0"/>
              <a:t>1.2</a:t>
            </a:r>
            <a:r>
              <a:rPr lang="ja-JP" altLang="en-US" dirty="0"/>
              <a:t>　木の性質（木であることと同値な条件②）</a:t>
            </a:r>
          </a:p>
        </p:txBody>
      </p:sp>
      <p:sp>
        <p:nvSpPr>
          <p:cNvPr id="289795"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位数</a:t>
            </a:r>
            <a:r>
              <a:rPr lang="en-US" altLang="ja-JP" sz="2400" dirty="0">
                <a:latin typeface="Calibri" pitchFamily="34" charset="0"/>
                <a:ea typeface="+mn-ea"/>
              </a:rPr>
              <a:t>p</a:t>
            </a:r>
            <a:r>
              <a:rPr lang="ja-JP" altLang="en-US" sz="2400" dirty="0">
                <a:latin typeface="Calibri" pitchFamily="34" charset="0"/>
                <a:ea typeface="+mn-ea"/>
              </a:rPr>
              <a:t>のグラフ </a:t>
            </a:r>
            <a:r>
              <a:rPr lang="en-US" altLang="ja-JP" sz="2400" dirty="0">
                <a:latin typeface="Calibri" pitchFamily="34" charset="0"/>
                <a:ea typeface="+mn-ea"/>
              </a:rPr>
              <a:t>T </a:t>
            </a:r>
            <a:r>
              <a:rPr lang="ja-JP" altLang="en-US" sz="2400" dirty="0">
                <a:latin typeface="Calibri" pitchFamily="34" charset="0"/>
                <a:ea typeface="+mn-ea"/>
              </a:rPr>
              <a:t>に対し，次の各命題は同値．</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(1) T </a:t>
            </a:r>
            <a:r>
              <a:rPr lang="ja-JP" altLang="en-US" sz="2400" dirty="0">
                <a:latin typeface="Calibri" pitchFamily="34" charset="0"/>
                <a:ea typeface="+mn-ea"/>
              </a:rPr>
              <a:t>は木（</a:t>
            </a:r>
            <a:r>
              <a:rPr lang="ja-JP" altLang="en-US" sz="2400" dirty="0">
                <a:latin typeface="Calibri" pitchFamily="34" charset="0"/>
                <a:ea typeface="ＭＳ Ｐゴシック" charset="-128"/>
              </a:rPr>
              <a:t>閉路を含まない連結グラフ</a:t>
            </a:r>
            <a:r>
              <a:rPr lang="ja-JP" altLang="en-US" sz="2400" dirty="0">
                <a:latin typeface="Calibri" pitchFamily="34" charset="0"/>
                <a:ea typeface="+mn-ea"/>
              </a:rPr>
              <a:t>）である．</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(2) T </a:t>
            </a:r>
            <a:r>
              <a:rPr lang="ja-JP" altLang="en-US" sz="2400" dirty="0" err="1">
                <a:latin typeface="Calibri" pitchFamily="34" charset="0"/>
                <a:ea typeface="+mn-ea"/>
              </a:rPr>
              <a:t>は閉</a:t>
            </a:r>
            <a:r>
              <a:rPr lang="ja-JP" altLang="en-US" sz="2400" dirty="0">
                <a:latin typeface="Calibri" pitchFamily="34" charset="0"/>
                <a:ea typeface="+mn-ea"/>
              </a:rPr>
              <a:t>路を含まず，</a:t>
            </a:r>
            <a:r>
              <a:rPr lang="en-US" altLang="ja-JP" sz="2400" dirty="0">
                <a:latin typeface="Calibri" pitchFamily="34" charset="0"/>
                <a:ea typeface="+mn-ea"/>
              </a:rPr>
              <a:t>|E(T)|= p-1</a:t>
            </a:r>
            <a:r>
              <a:rPr lang="ja-JP" altLang="en-US" sz="2400" dirty="0" err="1">
                <a:latin typeface="Calibri" pitchFamily="34" charset="0"/>
                <a:ea typeface="+mn-ea"/>
              </a:rPr>
              <a:t>．</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(3) T </a:t>
            </a:r>
            <a:r>
              <a:rPr lang="ja-JP" altLang="en-US" sz="2400" dirty="0">
                <a:latin typeface="Calibri" pitchFamily="34" charset="0"/>
                <a:ea typeface="+mn-ea"/>
              </a:rPr>
              <a:t>は連結で，</a:t>
            </a:r>
            <a:r>
              <a:rPr lang="en-US" altLang="ja-JP" sz="2400" dirty="0">
                <a:latin typeface="Calibri" pitchFamily="34" charset="0"/>
                <a:ea typeface="+mn-ea"/>
              </a:rPr>
              <a:t>|E(T)|= p-1</a:t>
            </a:r>
            <a:r>
              <a:rPr lang="ja-JP" altLang="en-US" sz="2400" dirty="0" err="1">
                <a:latin typeface="Calibri" pitchFamily="34" charset="0"/>
                <a:ea typeface="+mn-ea"/>
              </a:rPr>
              <a:t>．</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証明：</a:t>
            </a:r>
            <a:r>
              <a:rPr lang="en-US" altLang="ja-JP" sz="2400" dirty="0">
                <a:latin typeface="Calibri" pitchFamily="34" charset="0"/>
                <a:ea typeface="+mn-ea"/>
              </a:rPr>
              <a:t>T</a:t>
            </a:r>
            <a:r>
              <a:rPr lang="ja-JP" altLang="en-US" sz="2400" dirty="0" err="1">
                <a:latin typeface="Calibri" pitchFamily="34" charset="0"/>
                <a:ea typeface="+mn-ea"/>
              </a:rPr>
              <a:t>の位</a:t>
            </a:r>
            <a:r>
              <a:rPr lang="ja-JP" altLang="en-US" sz="2400" dirty="0">
                <a:latin typeface="Calibri" pitchFamily="34" charset="0"/>
                <a:ea typeface="+mn-ea"/>
              </a:rPr>
              <a:t>数</a:t>
            </a:r>
            <a:r>
              <a:rPr lang="en-US" altLang="ja-JP" sz="2400" dirty="0">
                <a:latin typeface="Calibri" pitchFamily="34" charset="0"/>
                <a:ea typeface="+mn-ea"/>
              </a:rPr>
              <a:t>p</a:t>
            </a:r>
            <a:r>
              <a:rPr lang="ja-JP" altLang="en-US" sz="2400" dirty="0">
                <a:latin typeface="Calibri" pitchFamily="34" charset="0"/>
                <a:ea typeface="+mn-ea"/>
              </a:rPr>
              <a:t>に関する帰納法</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            p=1 </a:t>
            </a:r>
            <a:r>
              <a:rPr lang="ja-JP" altLang="en-US" sz="2400" dirty="0">
                <a:latin typeface="Calibri" pitchFamily="34" charset="0"/>
                <a:ea typeface="+mn-ea"/>
              </a:rPr>
              <a:t>のとき，</a:t>
            </a:r>
            <a:r>
              <a:rPr lang="en-US" altLang="ja-JP" sz="2400" dirty="0">
                <a:latin typeface="Calibri" pitchFamily="34" charset="0"/>
                <a:ea typeface="+mn-ea"/>
              </a:rPr>
              <a:t>(1)</a:t>
            </a:r>
            <a:r>
              <a:rPr lang="ja-JP" altLang="en-US" sz="2400" dirty="0">
                <a:latin typeface="Calibri" pitchFamily="34" charset="0"/>
                <a:ea typeface="+mn-ea"/>
              </a:rPr>
              <a:t>～</a:t>
            </a:r>
            <a:r>
              <a:rPr lang="en-US" altLang="ja-JP" sz="2400" dirty="0">
                <a:latin typeface="Calibri" pitchFamily="34" charset="0"/>
                <a:ea typeface="+mn-ea"/>
              </a:rPr>
              <a:t>(3)</a:t>
            </a:r>
            <a:r>
              <a:rPr lang="ja-JP" altLang="en-US" sz="2400" dirty="0">
                <a:latin typeface="Calibri" pitchFamily="34" charset="0"/>
                <a:ea typeface="+mn-ea"/>
              </a:rPr>
              <a:t>が同値であることは明らか．</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 </a:t>
            </a: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26" name="角丸四角形 25"/>
          <p:cNvSpPr/>
          <p:nvPr/>
        </p:nvSpPr>
        <p:spPr>
          <a:xfrm>
            <a:off x="107950" y="2060575"/>
            <a:ext cx="8567738" cy="324008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374491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木のサイズからの特徴づけ</a:t>
            </a:r>
            <a:endParaRPr lang="en-US" altLang="ja-JP" sz="2400" dirty="0">
              <a:solidFill>
                <a:schemeClr val="tx1"/>
              </a:solidFill>
            </a:endParaRPr>
          </a:p>
        </p:txBody>
      </p:sp>
    </p:spTree>
  </p:cSld>
  <p:clrMapOvr>
    <a:masterClrMapping/>
  </p:clrMapOvr>
  <p:transition advTm="14149"/>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タイトル 1"/>
          <p:cNvSpPr>
            <a:spLocks noGrp="1"/>
          </p:cNvSpPr>
          <p:nvPr>
            <p:ph type="title"/>
          </p:nvPr>
        </p:nvSpPr>
        <p:spPr/>
        <p:txBody>
          <a:bodyPr/>
          <a:lstStyle/>
          <a:p>
            <a:pPr eaLnBrk="1" hangingPunct="1"/>
            <a:r>
              <a:rPr lang="en-US" altLang="ja-JP" dirty="0"/>
              <a:t>1.2</a:t>
            </a:r>
            <a:r>
              <a:rPr lang="ja-JP" altLang="en-US" dirty="0"/>
              <a:t>　木の性質（木であることと同値な条件②）</a:t>
            </a:r>
          </a:p>
        </p:txBody>
      </p:sp>
      <p:sp>
        <p:nvSpPr>
          <p:cNvPr id="290819"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位数</a:t>
            </a:r>
            <a:r>
              <a:rPr lang="en-US" altLang="ja-JP" sz="2400" dirty="0">
                <a:latin typeface="Calibri" pitchFamily="34" charset="0"/>
                <a:ea typeface="+mn-ea"/>
              </a:rPr>
              <a:t>p</a:t>
            </a:r>
            <a:r>
              <a:rPr lang="ja-JP" altLang="en-US" sz="2400" dirty="0">
                <a:latin typeface="Calibri" pitchFamily="34" charset="0"/>
                <a:ea typeface="+mn-ea"/>
              </a:rPr>
              <a:t>のグラフ </a:t>
            </a:r>
            <a:r>
              <a:rPr lang="en-US" altLang="ja-JP" sz="2400" dirty="0">
                <a:latin typeface="Calibri" pitchFamily="34" charset="0"/>
                <a:ea typeface="+mn-ea"/>
              </a:rPr>
              <a:t>T </a:t>
            </a:r>
            <a:r>
              <a:rPr lang="ja-JP" altLang="en-US" sz="2400" dirty="0">
                <a:latin typeface="Calibri" pitchFamily="34" charset="0"/>
                <a:ea typeface="+mn-ea"/>
              </a:rPr>
              <a:t>に対し，次の各命題は同値．</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(1) T </a:t>
            </a:r>
            <a:r>
              <a:rPr lang="ja-JP" altLang="en-US" sz="2400" dirty="0">
                <a:latin typeface="Calibri" pitchFamily="34" charset="0"/>
                <a:ea typeface="+mn-ea"/>
              </a:rPr>
              <a:t>は木（</a:t>
            </a:r>
            <a:r>
              <a:rPr lang="ja-JP" altLang="en-US" sz="2400" dirty="0">
                <a:latin typeface="Calibri" pitchFamily="34" charset="0"/>
                <a:ea typeface="ＭＳ Ｐゴシック" charset="-128"/>
              </a:rPr>
              <a:t>閉路を含まない連結グラフ</a:t>
            </a:r>
            <a:r>
              <a:rPr lang="ja-JP" altLang="en-US" sz="2400" dirty="0">
                <a:latin typeface="Calibri" pitchFamily="34" charset="0"/>
                <a:ea typeface="+mn-ea"/>
              </a:rPr>
              <a:t>）である．</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(2) T </a:t>
            </a:r>
            <a:r>
              <a:rPr lang="ja-JP" altLang="en-US" sz="2400" dirty="0" err="1">
                <a:latin typeface="Calibri" pitchFamily="34" charset="0"/>
                <a:ea typeface="+mn-ea"/>
              </a:rPr>
              <a:t>は閉</a:t>
            </a:r>
            <a:r>
              <a:rPr lang="ja-JP" altLang="en-US" sz="2400" dirty="0">
                <a:latin typeface="Calibri" pitchFamily="34" charset="0"/>
                <a:ea typeface="+mn-ea"/>
              </a:rPr>
              <a:t>路を含まず，</a:t>
            </a:r>
            <a:r>
              <a:rPr lang="en-US" altLang="ja-JP" sz="2400" dirty="0">
                <a:latin typeface="Calibri" pitchFamily="34" charset="0"/>
                <a:ea typeface="+mn-ea"/>
              </a:rPr>
              <a:t>|E(T)|= p-1</a:t>
            </a:r>
            <a:r>
              <a:rPr lang="ja-JP" altLang="en-US" sz="2400" dirty="0" err="1">
                <a:latin typeface="Calibri" pitchFamily="34" charset="0"/>
                <a:ea typeface="+mn-ea"/>
              </a:rPr>
              <a:t>．</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証明：</a:t>
            </a:r>
            <a:r>
              <a:rPr lang="en-US" altLang="ja-JP" sz="2400" dirty="0">
                <a:latin typeface="Calibri" pitchFamily="34" charset="0"/>
                <a:ea typeface="+mn-ea"/>
                <a:sym typeface="Wingdings" pitchFamily="2" charset="2"/>
              </a:rPr>
              <a:t>(1)</a:t>
            </a:r>
            <a:r>
              <a:rPr lang="ja-JP" altLang="en-US" sz="2400" dirty="0">
                <a:latin typeface="Calibri" pitchFamily="34" charset="0"/>
                <a:ea typeface="+mn-ea"/>
                <a:sym typeface="Wingdings" pitchFamily="2" charset="2"/>
              </a:rPr>
              <a:t>⇒</a:t>
            </a:r>
            <a:r>
              <a:rPr lang="en-US" altLang="ja-JP" sz="2400" dirty="0">
                <a:latin typeface="Calibri" pitchFamily="34" charset="0"/>
                <a:ea typeface="+mn-ea"/>
                <a:sym typeface="Wingdings" pitchFamily="2" charset="2"/>
              </a:rPr>
              <a:t>(2) </a:t>
            </a:r>
          </a:p>
          <a:p>
            <a:pPr>
              <a:spcBef>
                <a:spcPct val="20000"/>
              </a:spcBef>
              <a:buClr>
                <a:srgbClr val="0BD0D9"/>
              </a:buClr>
              <a:buSzPct val="95000"/>
              <a:defRPr/>
            </a:pPr>
            <a:r>
              <a:rPr lang="en-US" altLang="ja-JP" sz="2400" dirty="0">
                <a:latin typeface="Calibri" pitchFamily="34" charset="0"/>
                <a:ea typeface="+mn-ea"/>
              </a:rPr>
              <a:t>T </a:t>
            </a:r>
            <a:r>
              <a:rPr lang="ja-JP" altLang="en-US" sz="2400" dirty="0">
                <a:latin typeface="Calibri" pitchFamily="34" charset="0"/>
                <a:ea typeface="+mn-ea"/>
              </a:rPr>
              <a:t>の辺</a:t>
            </a:r>
            <a:r>
              <a:rPr lang="en-US" altLang="ja-JP" sz="2400" dirty="0">
                <a:latin typeface="Calibri" pitchFamily="34" charset="0"/>
                <a:ea typeface="+mn-ea"/>
              </a:rPr>
              <a:t>e</a:t>
            </a:r>
            <a:r>
              <a:rPr lang="ja-JP" altLang="en-US" sz="2400" dirty="0">
                <a:latin typeface="Calibri" pitchFamily="34" charset="0"/>
                <a:ea typeface="+mn-ea"/>
              </a:rPr>
              <a:t>を除くと，</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T</a:t>
            </a:r>
            <a:r>
              <a:rPr lang="ja-JP" altLang="en-US" sz="2400" dirty="0">
                <a:latin typeface="Calibri" pitchFamily="34" charset="0"/>
                <a:ea typeface="+mn-ea"/>
              </a:rPr>
              <a:t>は</a:t>
            </a:r>
            <a:r>
              <a:rPr lang="en-US" altLang="ja-JP" sz="2400" dirty="0">
                <a:latin typeface="Calibri" pitchFamily="34" charset="0"/>
                <a:ea typeface="+mn-ea"/>
              </a:rPr>
              <a:t>2</a:t>
            </a:r>
            <a:r>
              <a:rPr lang="ja-JP" altLang="en-US" sz="2400" dirty="0" err="1">
                <a:latin typeface="Calibri" pitchFamily="34" charset="0"/>
                <a:ea typeface="+mn-ea"/>
              </a:rPr>
              <a:t>つの</a:t>
            </a:r>
            <a:r>
              <a:rPr lang="ja-JP" altLang="en-US" sz="2400" dirty="0">
                <a:latin typeface="Calibri" pitchFamily="34" charset="0"/>
                <a:ea typeface="+mn-ea"/>
              </a:rPr>
              <a:t>木 </a:t>
            </a:r>
            <a:r>
              <a:rPr lang="en-US" altLang="ja-JP" sz="2400" dirty="0">
                <a:latin typeface="Calibri" pitchFamily="34" charset="0"/>
                <a:ea typeface="+mn-ea"/>
              </a:rPr>
              <a:t>T</a:t>
            </a:r>
            <a:r>
              <a:rPr lang="en-US" altLang="ja-JP" dirty="0">
                <a:latin typeface="Calibri" pitchFamily="34" charset="0"/>
                <a:ea typeface="+mn-ea"/>
              </a:rPr>
              <a:t>1</a:t>
            </a:r>
            <a:r>
              <a:rPr lang="en-US" altLang="ja-JP" sz="2400" dirty="0">
                <a:latin typeface="Calibri" pitchFamily="34" charset="0"/>
                <a:ea typeface="+mn-ea"/>
              </a:rPr>
              <a:t>,T</a:t>
            </a:r>
            <a:r>
              <a:rPr lang="en-US" altLang="ja-JP" dirty="0">
                <a:latin typeface="Calibri" pitchFamily="34" charset="0"/>
                <a:ea typeface="+mn-ea"/>
              </a:rPr>
              <a:t>2</a:t>
            </a:r>
            <a:r>
              <a:rPr lang="en-US" altLang="ja-JP" sz="2400" dirty="0">
                <a:latin typeface="Calibri" pitchFamily="34" charset="0"/>
                <a:ea typeface="+mn-ea"/>
              </a:rPr>
              <a:t> </a:t>
            </a:r>
            <a:r>
              <a:rPr lang="ja-JP" altLang="en-US" sz="2400" dirty="0">
                <a:latin typeface="Calibri" pitchFamily="34" charset="0"/>
                <a:ea typeface="+mn-ea"/>
              </a:rPr>
              <a:t>に</a:t>
            </a:r>
            <a:r>
              <a:rPr lang="en-US" altLang="ja-JP" sz="2400" dirty="0">
                <a:latin typeface="Calibri" pitchFamily="34" charset="0"/>
                <a:ea typeface="+mn-ea"/>
              </a:rPr>
              <a:t> </a:t>
            </a:r>
            <a:r>
              <a:rPr lang="ja-JP" altLang="en-US" sz="2400" dirty="0">
                <a:latin typeface="Calibri" pitchFamily="34" charset="0"/>
                <a:ea typeface="+mn-ea"/>
              </a:rPr>
              <a:t>分離される．</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木の辺の性質からの特徴づけ</a:t>
            </a:r>
            <a:r>
              <a:rPr lang="en-US" altLang="ja-JP" sz="2400" dirty="0">
                <a:latin typeface="Calibri" pitchFamily="34" charset="0"/>
                <a:ea typeface="+mn-ea"/>
              </a:rPr>
              <a:t>(2)</a:t>
            </a:r>
            <a:r>
              <a:rPr lang="ja-JP" altLang="en-US" sz="2400" dirty="0">
                <a:latin typeface="Calibri" pitchFamily="34" charset="0"/>
                <a:ea typeface="+mn-ea"/>
              </a:rPr>
              <a:t>より</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r>
              <a:rPr lang="en-US" altLang="ja-JP" sz="2400" dirty="0">
                <a:latin typeface="Calibri" pitchFamily="34" charset="0"/>
              </a:rPr>
              <a:t>T </a:t>
            </a:r>
            <a:r>
              <a:rPr lang="ja-JP" altLang="en-US" sz="2400" dirty="0">
                <a:latin typeface="Calibri" pitchFamily="34" charset="0"/>
              </a:rPr>
              <a:t>は全ての辺が橋である．</a:t>
            </a:r>
            <a:endParaRPr lang="en-US" altLang="ja-JP" sz="2400" dirty="0">
              <a:latin typeface="Calibri" pitchFamily="34" charset="0"/>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26" name="角丸四角形 25"/>
          <p:cNvSpPr/>
          <p:nvPr/>
        </p:nvSpPr>
        <p:spPr>
          <a:xfrm>
            <a:off x="107950" y="2060575"/>
            <a:ext cx="8567738" cy="216058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374491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木のサイズからの特徴づけ</a:t>
            </a:r>
            <a:endParaRPr lang="en-US" altLang="ja-JP" sz="2400" dirty="0">
              <a:solidFill>
                <a:schemeClr val="tx1"/>
              </a:solidFill>
            </a:endParaRPr>
          </a:p>
        </p:txBody>
      </p:sp>
      <p:cxnSp>
        <p:nvCxnSpPr>
          <p:cNvPr id="7" name="直線コネクタ 6"/>
          <p:cNvCxnSpPr/>
          <p:nvPr/>
        </p:nvCxnSpPr>
        <p:spPr bwMode="auto">
          <a:xfrm flipV="1">
            <a:off x="6003925" y="4502150"/>
            <a:ext cx="804863" cy="4508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 name="直線コネクタ 7"/>
          <p:cNvCxnSpPr>
            <a:endCxn id="15" idx="0"/>
          </p:cNvCxnSpPr>
          <p:nvPr/>
        </p:nvCxnSpPr>
        <p:spPr bwMode="auto">
          <a:xfrm rot="5400000">
            <a:off x="5632450" y="5324475"/>
            <a:ext cx="7429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bwMode="auto">
          <a:xfrm>
            <a:off x="6003925" y="5761038"/>
            <a:ext cx="804863" cy="4508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 name="直線コネクタ 9"/>
          <p:cNvCxnSpPr/>
          <p:nvPr/>
        </p:nvCxnSpPr>
        <p:spPr bwMode="auto">
          <a:xfrm rot="5400000">
            <a:off x="7177088" y="5357813"/>
            <a:ext cx="8064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1" name="直線コネクタ 10"/>
          <p:cNvCxnSpPr>
            <a:endCxn id="21" idx="3"/>
          </p:cNvCxnSpPr>
          <p:nvPr/>
        </p:nvCxnSpPr>
        <p:spPr bwMode="auto">
          <a:xfrm rot="5400000" flipH="1" flipV="1">
            <a:off x="7526338" y="4602163"/>
            <a:ext cx="395287" cy="2873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2" name="円/楕円 11"/>
          <p:cNvSpPr/>
          <p:nvPr/>
        </p:nvSpPr>
        <p:spPr bwMode="auto">
          <a:xfrm>
            <a:off x="5940425" y="4887913"/>
            <a:ext cx="128588" cy="12858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3" name="円/楕円 12"/>
          <p:cNvSpPr/>
          <p:nvPr/>
        </p:nvSpPr>
        <p:spPr bwMode="auto">
          <a:xfrm>
            <a:off x="6745288" y="4437063"/>
            <a:ext cx="127000" cy="12858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4" name="円/楕円 13"/>
          <p:cNvSpPr/>
          <p:nvPr/>
        </p:nvSpPr>
        <p:spPr bwMode="auto">
          <a:xfrm>
            <a:off x="7516813" y="4887913"/>
            <a:ext cx="128587" cy="12858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5" name="円/楕円 14"/>
          <p:cNvSpPr/>
          <p:nvPr/>
        </p:nvSpPr>
        <p:spPr bwMode="auto">
          <a:xfrm>
            <a:off x="5940425" y="5695950"/>
            <a:ext cx="128588" cy="1285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円/楕円 15"/>
          <p:cNvSpPr/>
          <p:nvPr/>
        </p:nvSpPr>
        <p:spPr bwMode="auto">
          <a:xfrm>
            <a:off x="6745288" y="6148388"/>
            <a:ext cx="127000" cy="12858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7" name="円/楕円 16"/>
          <p:cNvSpPr/>
          <p:nvPr/>
        </p:nvSpPr>
        <p:spPr bwMode="auto">
          <a:xfrm>
            <a:off x="7516813" y="5695950"/>
            <a:ext cx="128587" cy="1285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18" name="直線コネクタ 17"/>
          <p:cNvCxnSpPr>
            <a:endCxn id="14" idx="2"/>
          </p:cNvCxnSpPr>
          <p:nvPr/>
        </p:nvCxnSpPr>
        <p:spPr bwMode="auto">
          <a:xfrm>
            <a:off x="5991225" y="4946650"/>
            <a:ext cx="1525588" cy="63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9" name="直線コネクタ 18"/>
          <p:cNvCxnSpPr>
            <a:endCxn id="20" idx="2"/>
          </p:cNvCxnSpPr>
          <p:nvPr/>
        </p:nvCxnSpPr>
        <p:spPr bwMode="auto">
          <a:xfrm>
            <a:off x="7589838" y="4937125"/>
            <a:ext cx="647700" cy="952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0" name="円/楕円 19"/>
          <p:cNvSpPr/>
          <p:nvPr/>
        </p:nvSpPr>
        <p:spPr bwMode="auto">
          <a:xfrm>
            <a:off x="8237538" y="4881563"/>
            <a:ext cx="130175" cy="1301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1" name="円/楕円 20"/>
          <p:cNvSpPr/>
          <p:nvPr/>
        </p:nvSpPr>
        <p:spPr bwMode="auto">
          <a:xfrm>
            <a:off x="7848600" y="4437063"/>
            <a:ext cx="130175" cy="1301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90838" name="テキスト ボックス 21"/>
          <p:cNvSpPr txBox="1">
            <a:spLocks noChangeArrowheads="1"/>
          </p:cNvSpPr>
          <p:nvPr/>
        </p:nvSpPr>
        <p:spPr bwMode="auto">
          <a:xfrm>
            <a:off x="6610350" y="4911725"/>
            <a:ext cx="355600" cy="461963"/>
          </a:xfrm>
          <a:prstGeom prst="rect">
            <a:avLst/>
          </a:prstGeom>
          <a:noFill/>
          <a:ln w="9525">
            <a:noFill/>
            <a:miter lim="800000"/>
            <a:headEnd/>
            <a:tailEnd/>
          </a:ln>
        </p:spPr>
        <p:txBody>
          <a:bodyPr wrap="none">
            <a:spAutoFit/>
          </a:bodyPr>
          <a:lstStyle/>
          <a:p>
            <a:r>
              <a:rPr lang="en-US" altLang="ja-JP" sz="2400"/>
              <a:t>e</a:t>
            </a:r>
          </a:p>
        </p:txBody>
      </p:sp>
    </p:spTree>
  </p:cSld>
  <p:clrMapOvr>
    <a:masterClrMapping/>
  </p:clrMapOvr>
  <p:transition advTm="14149"/>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タイトル 1"/>
          <p:cNvSpPr>
            <a:spLocks noGrp="1"/>
          </p:cNvSpPr>
          <p:nvPr>
            <p:ph type="title"/>
          </p:nvPr>
        </p:nvSpPr>
        <p:spPr/>
        <p:txBody>
          <a:bodyPr/>
          <a:lstStyle/>
          <a:p>
            <a:pPr eaLnBrk="1" hangingPunct="1"/>
            <a:r>
              <a:rPr lang="en-US" altLang="ja-JP" dirty="0"/>
              <a:t>1.2</a:t>
            </a:r>
            <a:r>
              <a:rPr lang="ja-JP" altLang="en-US" dirty="0"/>
              <a:t>　木の性質（木であることと同値な条件②）</a:t>
            </a:r>
          </a:p>
        </p:txBody>
      </p:sp>
      <p:sp>
        <p:nvSpPr>
          <p:cNvPr id="291843"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位数</a:t>
            </a:r>
            <a:r>
              <a:rPr lang="en-US" altLang="ja-JP" sz="2400" dirty="0">
                <a:latin typeface="Calibri" pitchFamily="34" charset="0"/>
                <a:ea typeface="+mn-ea"/>
              </a:rPr>
              <a:t>p</a:t>
            </a:r>
            <a:r>
              <a:rPr lang="ja-JP" altLang="en-US" sz="2400" dirty="0">
                <a:latin typeface="Calibri" pitchFamily="34" charset="0"/>
                <a:ea typeface="+mn-ea"/>
              </a:rPr>
              <a:t>のグラフ </a:t>
            </a:r>
            <a:r>
              <a:rPr lang="en-US" altLang="ja-JP" sz="2400" dirty="0">
                <a:latin typeface="Calibri" pitchFamily="34" charset="0"/>
                <a:ea typeface="+mn-ea"/>
              </a:rPr>
              <a:t>T </a:t>
            </a:r>
            <a:r>
              <a:rPr lang="ja-JP" altLang="en-US" sz="2400" dirty="0">
                <a:latin typeface="Calibri" pitchFamily="34" charset="0"/>
                <a:ea typeface="+mn-ea"/>
              </a:rPr>
              <a:t>に対し，次の各命題は同値．</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(1) T </a:t>
            </a:r>
            <a:r>
              <a:rPr lang="ja-JP" altLang="en-US" sz="2400" dirty="0">
                <a:latin typeface="Calibri" pitchFamily="34" charset="0"/>
                <a:ea typeface="+mn-ea"/>
              </a:rPr>
              <a:t>は木（</a:t>
            </a:r>
            <a:r>
              <a:rPr lang="ja-JP" altLang="en-US" sz="2400" dirty="0">
                <a:latin typeface="Calibri" pitchFamily="34" charset="0"/>
                <a:ea typeface="ＭＳ Ｐゴシック" charset="-128"/>
              </a:rPr>
              <a:t>閉路を含まない連結グラフ</a:t>
            </a:r>
            <a:r>
              <a:rPr lang="ja-JP" altLang="en-US" sz="2400" dirty="0">
                <a:latin typeface="Calibri" pitchFamily="34" charset="0"/>
                <a:ea typeface="+mn-ea"/>
              </a:rPr>
              <a:t>）である．</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(2) T </a:t>
            </a:r>
            <a:r>
              <a:rPr lang="ja-JP" altLang="en-US" sz="2400" dirty="0" err="1">
                <a:latin typeface="Calibri" pitchFamily="34" charset="0"/>
                <a:ea typeface="+mn-ea"/>
              </a:rPr>
              <a:t>は閉</a:t>
            </a:r>
            <a:r>
              <a:rPr lang="ja-JP" altLang="en-US" sz="2400" dirty="0">
                <a:latin typeface="Calibri" pitchFamily="34" charset="0"/>
                <a:ea typeface="+mn-ea"/>
              </a:rPr>
              <a:t>路を含まず，</a:t>
            </a:r>
            <a:r>
              <a:rPr lang="en-US" altLang="ja-JP" sz="2400" dirty="0">
                <a:latin typeface="Calibri" pitchFamily="34" charset="0"/>
                <a:ea typeface="+mn-ea"/>
              </a:rPr>
              <a:t>|E(T)|= p-1</a:t>
            </a:r>
            <a:r>
              <a:rPr lang="ja-JP" altLang="en-US" sz="2400" dirty="0" err="1">
                <a:latin typeface="Calibri" pitchFamily="34" charset="0"/>
                <a:ea typeface="+mn-ea"/>
              </a:rPr>
              <a:t>．</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証明：</a:t>
            </a:r>
            <a:r>
              <a:rPr lang="en-US" altLang="ja-JP" sz="2400" dirty="0">
                <a:latin typeface="Calibri" pitchFamily="34" charset="0"/>
                <a:ea typeface="+mn-ea"/>
                <a:sym typeface="Wingdings" pitchFamily="2" charset="2"/>
              </a:rPr>
              <a:t>(1)</a:t>
            </a:r>
            <a:r>
              <a:rPr lang="ja-JP" altLang="en-US" sz="2400" dirty="0">
                <a:latin typeface="Calibri" pitchFamily="34" charset="0"/>
                <a:ea typeface="+mn-ea"/>
                <a:sym typeface="Wingdings" pitchFamily="2" charset="2"/>
              </a:rPr>
              <a:t>⇒</a:t>
            </a:r>
            <a:r>
              <a:rPr lang="en-US" altLang="ja-JP" sz="2400" dirty="0">
                <a:latin typeface="Calibri" pitchFamily="34" charset="0"/>
                <a:ea typeface="+mn-ea"/>
                <a:sym typeface="Wingdings" pitchFamily="2" charset="2"/>
              </a:rPr>
              <a:t>(2) </a:t>
            </a:r>
          </a:p>
          <a:p>
            <a:pPr>
              <a:spcBef>
                <a:spcPct val="20000"/>
              </a:spcBef>
              <a:buClr>
                <a:srgbClr val="0BD0D9"/>
              </a:buClr>
              <a:buSzPct val="95000"/>
              <a:defRPr/>
            </a:pPr>
            <a:r>
              <a:rPr lang="ja-JP" altLang="en-US" sz="2400" dirty="0">
                <a:latin typeface="Calibri" pitchFamily="34" charset="0"/>
                <a:ea typeface="+mn-ea"/>
              </a:rPr>
              <a:t>帰納法の仮定より，</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|E(T</a:t>
            </a:r>
            <a:r>
              <a:rPr lang="en-US" altLang="ja-JP" dirty="0">
                <a:latin typeface="Calibri" pitchFamily="34" charset="0"/>
                <a:ea typeface="+mn-ea"/>
              </a:rPr>
              <a:t>1</a:t>
            </a:r>
            <a:r>
              <a:rPr lang="en-US" altLang="ja-JP" sz="2400" dirty="0">
                <a:latin typeface="Calibri" pitchFamily="34" charset="0"/>
                <a:ea typeface="+mn-ea"/>
              </a:rPr>
              <a:t>)|=|V(T</a:t>
            </a:r>
            <a:r>
              <a:rPr lang="en-US" altLang="ja-JP" dirty="0">
                <a:latin typeface="Calibri" pitchFamily="34" charset="0"/>
                <a:ea typeface="+mn-ea"/>
              </a:rPr>
              <a:t>1</a:t>
            </a:r>
            <a:r>
              <a:rPr lang="en-US" altLang="ja-JP" sz="2400" dirty="0">
                <a:latin typeface="Calibri" pitchFamily="34" charset="0"/>
                <a:ea typeface="+mn-ea"/>
              </a:rPr>
              <a:t>)|-1, </a:t>
            </a:r>
            <a:r>
              <a:rPr lang="en-US" altLang="ja-JP" sz="2400" dirty="0">
                <a:latin typeface="Calibri" pitchFamily="34" charset="0"/>
                <a:ea typeface="ＭＳ Ｐゴシック" charset="-128"/>
              </a:rPr>
              <a:t>|E(T</a:t>
            </a:r>
            <a:r>
              <a:rPr lang="en-US" altLang="ja-JP" dirty="0">
                <a:latin typeface="Calibri" pitchFamily="34" charset="0"/>
                <a:ea typeface="ＭＳ Ｐゴシック" charset="-128"/>
              </a:rPr>
              <a:t>2</a:t>
            </a:r>
            <a:r>
              <a:rPr lang="en-US" altLang="ja-JP" sz="2400" dirty="0">
                <a:latin typeface="Calibri" pitchFamily="34" charset="0"/>
                <a:ea typeface="ＭＳ Ｐゴシック" charset="-128"/>
              </a:rPr>
              <a:t>)|=|V(T</a:t>
            </a:r>
            <a:r>
              <a:rPr lang="en-US" altLang="ja-JP" dirty="0">
                <a:latin typeface="Calibri" pitchFamily="34" charset="0"/>
                <a:ea typeface="ＭＳ Ｐゴシック" charset="-128"/>
              </a:rPr>
              <a:t>2</a:t>
            </a:r>
            <a:r>
              <a:rPr lang="en-US" altLang="ja-JP" sz="2400" dirty="0">
                <a:latin typeface="Calibri" pitchFamily="34" charset="0"/>
                <a:ea typeface="ＭＳ Ｐゴシック" charset="-128"/>
              </a:rPr>
              <a:t>)|-1</a:t>
            </a:r>
            <a:r>
              <a:rPr lang="ja-JP" altLang="en-US" sz="2400" dirty="0" err="1">
                <a:latin typeface="Calibri" pitchFamily="34" charset="0"/>
                <a:ea typeface="ＭＳ Ｐゴシック" charset="-128"/>
              </a:rPr>
              <a:t>．</a:t>
            </a:r>
            <a:endParaRPr lang="en-US" altLang="ja-JP" sz="2400" dirty="0">
              <a:latin typeface="Calibri" pitchFamily="34" charset="0"/>
              <a:ea typeface="ＭＳ Ｐゴシック" charset="-128"/>
            </a:endParaRPr>
          </a:p>
          <a:p>
            <a:pPr>
              <a:spcBef>
                <a:spcPct val="20000"/>
              </a:spcBef>
              <a:buClr>
                <a:srgbClr val="0BD0D9"/>
              </a:buClr>
              <a:buSzPct val="95000"/>
              <a:defRPr/>
            </a:pPr>
            <a:r>
              <a:rPr lang="ja-JP" altLang="en-US" sz="2400" dirty="0">
                <a:latin typeface="Calibri" pitchFamily="34" charset="0"/>
                <a:ea typeface="+mn-ea"/>
              </a:rPr>
              <a:t>∴</a:t>
            </a:r>
            <a:r>
              <a:rPr lang="en-US" altLang="ja-JP" sz="2400" dirty="0">
                <a:latin typeface="Calibri" pitchFamily="34" charset="0"/>
                <a:ea typeface="+mn-ea"/>
              </a:rPr>
              <a:t>|E(T)|=|E(T</a:t>
            </a:r>
            <a:r>
              <a:rPr lang="en-US" altLang="ja-JP" dirty="0">
                <a:latin typeface="Calibri" pitchFamily="34" charset="0"/>
                <a:ea typeface="+mn-ea"/>
              </a:rPr>
              <a:t>1</a:t>
            </a:r>
            <a:r>
              <a:rPr lang="en-US" altLang="ja-JP" sz="2400" dirty="0">
                <a:latin typeface="Calibri" pitchFamily="34" charset="0"/>
                <a:ea typeface="+mn-ea"/>
              </a:rPr>
              <a:t>)|+|E(T</a:t>
            </a:r>
            <a:r>
              <a:rPr lang="en-US" altLang="ja-JP" dirty="0">
                <a:latin typeface="Calibri" pitchFamily="34" charset="0"/>
                <a:ea typeface="+mn-ea"/>
              </a:rPr>
              <a:t>2</a:t>
            </a:r>
            <a:r>
              <a:rPr lang="en-US" altLang="ja-JP" sz="2400" dirty="0">
                <a:latin typeface="Calibri" pitchFamily="34" charset="0"/>
                <a:ea typeface="+mn-ea"/>
              </a:rPr>
              <a:t>)|+1</a:t>
            </a:r>
          </a:p>
          <a:p>
            <a:pPr>
              <a:spcBef>
                <a:spcPct val="20000"/>
              </a:spcBef>
              <a:buClr>
                <a:srgbClr val="0BD0D9"/>
              </a:buClr>
              <a:buSzPct val="95000"/>
              <a:defRPr/>
            </a:pPr>
            <a:r>
              <a:rPr lang="en-US" altLang="ja-JP" sz="2400" dirty="0">
                <a:latin typeface="Calibri" pitchFamily="34" charset="0"/>
                <a:ea typeface="+mn-ea"/>
              </a:rPr>
              <a:t>                =(|V(T</a:t>
            </a:r>
            <a:r>
              <a:rPr lang="en-US" altLang="ja-JP" dirty="0">
                <a:latin typeface="Calibri" pitchFamily="34" charset="0"/>
                <a:ea typeface="+mn-ea"/>
              </a:rPr>
              <a:t>1</a:t>
            </a:r>
            <a:r>
              <a:rPr lang="en-US" altLang="ja-JP" sz="2400" dirty="0">
                <a:latin typeface="Calibri" pitchFamily="34" charset="0"/>
                <a:ea typeface="+mn-ea"/>
              </a:rPr>
              <a:t>)|-1)+</a:t>
            </a:r>
            <a:r>
              <a:rPr lang="en-US" altLang="ja-JP" sz="2400" dirty="0">
                <a:latin typeface="Calibri" pitchFamily="34" charset="0"/>
                <a:ea typeface="ＭＳ Ｐゴシック" charset="-128"/>
              </a:rPr>
              <a:t>(|V(T</a:t>
            </a:r>
            <a:r>
              <a:rPr lang="en-US" altLang="ja-JP" dirty="0">
                <a:latin typeface="Calibri" pitchFamily="34" charset="0"/>
                <a:ea typeface="ＭＳ Ｐゴシック" charset="-128"/>
              </a:rPr>
              <a:t>2</a:t>
            </a:r>
            <a:r>
              <a:rPr lang="en-US" altLang="ja-JP" sz="2400" dirty="0">
                <a:latin typeface="Calibri" pitchFamily="34" charset="0"/>
                <a:ea typeface="ＭＳ Ｐゴシック" charset="-128"/>
              </a:rPr>
              <a:t>)|-1)+1=|V(T)|-1</a:t>
            </a:r>
            <a:r>
              <a:rPr lang="ja-JP" altLang="en-US" sz="2400" dirty="0" err="1">
                <a:latin typeface="Calibri" pitchFamily="34" charset="0"/>
                <a:ea typeface="ＭＳ Ｐゴシック" charset="-128"/>
              </a:rPr>
              <a:t>．</a:t>
            </a:r>
            <a:r>
              <a:rPr lang="en-US" altLang="ja-JP" sz="2400" dirty="0">
                <a:latin typeface="Calibri" pitchFamily="34" charset="0"/>
                <a:ea typeface="+mn-ea"/>
              </a:rPr>
              <a:t> </a:t>
            </a: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p:txBody>
      </p:sp>
      <p:sp>
        <p:nvSpPr>
          <p:cNvPr id="26" name="角丸四角形 25"/>
          <p:cNvSpPr/>
          <p:nvPr/>
        </p:nvSpPr>
        <p:spPr>
          <a:xfrm>
            <a:off x="107950" y="2060575"/>
            <a:ext cx="8567738" cy="216058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374491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木のサイズからの特徴づけ</a:t>
            </a:r>
            <a:endParaRPr lang="en-US" altLang="ja-JP" sz="2400" dirty="0">
              <a:solidFill>
                <a:schemeClr val="tx1"/>
              </a:solidFill>
            </a:endParaRPr>
          </a:p>
        </p:txBody>
      </p:sp>
      <p:cxnSp>
        <p:nvCxnSpPr>
          <p:cNvPr id="7" name="直線コネクタ 6"/>
          <p:cNvCxnSpPr/>
          <p:nvPr/>
        </p:nvCxnSpPr>
        <p:spPr bwMode="auto">
          <a:xfrm flipV="1">
            <a:off x="6003925" y="4502150"/>
            <a:ext cx="804863" cy="4508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 name="直線コネクタ 7"/>
          <p:cNvCxnSpPr>
            <a:endCxn id="15" idx="0"/>
          </p:cNvCxnSpPr>
          <p:nvPr/>
        </p:nvCxnSpPr>
        <p:spPr bwMode="auto">
          <a:xfrm rot="5400000">
            <a:off x="5632450" y="5324475"/>
            <a:ext cx="7429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bwMode="auto">
          <a:xfrm>
            <a:off x="6003925" y="5761038"/>
            <a:ext cx="804863" cy="4508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 name="直線コネクタ 9"/>
          <p:cNvCxnSpPr/>
          <p:nvPr/>
        </p:nvCxnSpPr>
        <p:spPr bwMode="auto">
          <a:xfrm rot="5400000">
            <a:off x="7177088" y="5357813"/>
            <a:ext cx="8064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1" name="直線コネクタ 10"/>
          <p:cNvCxnSpPr>
            <a:endCxn id="21" idx="3"/>
          </p:cNvCxnSpPr>
          <p:nvPr/>
        </p:nvCxnSpPr>
        <p:spPr bwMode="auto">
          <a:xfrm rot="5400000" flipH="1" flipV="1">
            <a:off x="7526338" y="4602163"/>
            <a:ext cx="395287" cy="2873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2" name="円/楕円 11"/>
          <p:cNvSpPr/>
          <p:nvPr/>
        </p:nvSpPr>
        <p:spPr bwMode="auto">
          <a:xfrm>
            <a:off x="5940425" y="4887913"/>
            <a:ext cx="128588" cy="12858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3" name="円/楕円 12"/>
          <p:cNvSpPr/>
          <p:nvPr/>
        </p:nvSpPr>
        <p:spPr bwMode="auto">
          <a:xfrm>
            <a:off x="6745288" y="4437063"/>
            <a:ext cx="127000" cy="12858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4" name="円/楕円 13"/>
          <p:cNvSpPr/>
          <p:nvPr/>
        </p:nvSpPr>
        <p:spPr bwMode="auto">
          <a:xfrm>
            <a:off x="7516813" y="4887913"/>
            <a:ext cx="128587" cy="12858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5" name="円/楕円 14"/>
          <p:cNvSpPr/>
          <p:nvPr/>
        </p:nvSpPr>
        <p:spPr bwMode="auto">
          <a:xfrm>
            <a:off x="5940425" y="5695950"/>
            <a:ext cx="128588" cy="1285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円/楕円 15"/>
          <p:cNvSpPr/>
          <p:nvPr/>
        </p:nvSpPr>
        <p:spPr bwMode="auto">
          <a:xfrm>
            <a:off x="6745288" y="6148388"/>
            <a:ext cx="127000" cy="12858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7" name="円/楕円 16"/>
          <p:cNvSpPr/>
          <p:nvPr/>
        </p:nvSpPr>
        <p:spPr bwMode="auto">
          <a:xfrm>
            <a:off x="7516813" y="5695950"/>
            <a:ext cx="128587" cy="1285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19" name="直線コネクタ 18"/>
          <p:cNvCxnSpPr>
            <a:endCxn id="20" idx="2"/>
          </p:cNvCxnSpPr>
          <p:nvPr/>
        </p:nvCxnSpPr>
        <p:spPr bwMode="auto">
          <a:xfrm>
            <a:off x="7589838" y="4937125"/>
            <a:ext cx="647700" cy="952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0" name="円/楕円 19"/>
          <p:cNvSpPr/>
          <p:nvPr/>
        </p:nvSpPr>
        <p:spPr bwMode="auto">
          <a:xfrm>
            <a:off x="8237538" y="4881563"/>
            <a:ext cx="130175" cy="1301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1" name="円/楕円 20"/>
          <p:cNvSpPr/>
          <p:nvPr/>
        </p:nvSpPr>
        <p:spPr bwMode="auto">
          <a:xfrm>
            <a:off x="7848600" y="4437063"/>
            <a:ext cx="130175" cy="1301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91861" name="テキスト ボックス 21"/>
          <p:cNvSpPr txBox="1">
            <a:spLocks noChangeArrowheads="1"/>
          </p:cNvSpPr>
          <p:nvPr/>
        </p:nvSpPr>
        <p:spPr bwMode="auto">
          <a:xfrm>
            <a:off x="6156325" y="6165850"/>
            <a:ext cx="500458" cy="461665"/>
          </a:xfrm>
          <a:prstGeom prst="rect">
            <a:avLst/>
          </a:prstGeom>
          <a:noFill/>
          <a:ln w="9525">
            <a:noFill/>
            <a:miter lim="800000"/>
            <a:headEnd/>
            <a:tailEnd/>
          </a:ln>
        </p:spPr>
        <p:txBody>
          <a:bodyPr wrap="none">
            <a:spAutoFit/>
          </a:bodyPr>
          <a:lstStyle/>
          <a:p>
            <a:r>
              <a:rPr lang="en-US" altLang="ja-JP" sz="2400" dirty="0"/>
              <a:t>T</a:t>
            </a:r>
            <a:r>
              <a:rPr lang="en-US" altLang="ja-JP" dirty="0"/>
              <a:t>1</a:t>
            </a:r>
          </a:p>
        </p:txBody>
      </p:sp>
      <p:sp>
        <p:nvSpPr>
          <p:cNvPr id="291862" name="テキスト ボックス 22"/>
          <p:cNvSpPr txBox="1">
            <a:spLocks noChangeArrowheads="1"/>
          </p:cNvSpPr>
          <p:nvPr/>
        </p:nvSpPr>
        <p:spPr bwMode="auto">
          <a:xfrm>
            <a:off x="7556500" y="6165850"/>
            <a:ext cx="500458" cy="461665"/>
          </a:xfrm>
          <a:prstGeom prst="rect">
            <a:avLst/>
          </a:prstGeom>
          <a:noFill/>
          <a:ln w="9525">
            <a:noFill/>
            <a:miter lim="800000"/>
            <a:headEnd/>
            <a:tailEnd/>
          </a:ln>
        </p:spPr>
        <p:txBody>
          <a:bodyPr wrap="none">
            <a:spAutoFit/>
          </a:bodyPr>
          <a:lstStyle/>
          <a:p>
            <a:r>
              <a:rPr lang="en-US" altLang="ja-JP" sz="2400" dirty="0"/>
              <a:t>T</a:t>
            </a:r>
            <a:r>
              <a:rPr lang="en-US" altLang="ja-JP" dirty="0"/>
              <a:t>2</a:t>
            </a:r>
          </a:p>
        </p:txBody>
      </p:sp>
      <p:cxnSp>
        <p:nvCxnSpPr>
          <p:cNvPr id="24" name="直線コネクタ 23"/>
          <p:cNvCxnSpPr/>
          <p:nvPr/>
        </p:nvCxnSpPr>
        <p:spPr bwMode="auto">
          <a:xfrm>
            <a:off x="5991225" y="4946650"/>
            <a:ext cx="1525588" cy="6350"/>
          </a:xfrm>
          <a:prstGeom prst="line">
            <a:avLst/>
          </a:prstGeom>
          <a:ln w="38100">
            <a:solidFill>
              <a:schemeClr val="tx1"/>
            </a:solidFill>
            <a:prstDash val="sysDot"/>
          </a:ln>
        </p:spPr>
        <p:style>
          <a:lnRef idx="1">
            <a:schemeClr val="dk1"/>
          </a:lnRef>
          <a:fillRef idx="0">
            <a:schemeClr val="dk1"/>
          </a:fillRef>
          <a:effectRef idx="0">
            <a:schemeClr val="dk1"/>
          </a:effectRef>
          <a:fontRef idx="minor">
            <a:schemeClr val="tx1"/>
          </a:fontRef>
        </p:style>
      </p:cxnSp>
      <p:sp>
        <p:nvSpPr>
          <p:cNvPr id="291864" name="テキスト ボックス 27"/>
          <p:cNvSpPr txBox="1">
            <a:spLocks noChangeArrowheads="1"/>
          </p:cNvSpPr>
          <p:nvPr/>
        </p:nvSpPr>
        <p:spPr bwMode="auto">
          <a:xfrm>
            <a:off x="6610350" y="4911725"/>
            <a:ext cx="355600" cy="461963"/>
          </a:xfrm>
          <a:prstGeom prst="rect">
            <a:avLst/>
          </a:prstGeom>
          <a:noFill/>
          <a:ln w="9525">
            <a:noFill/>
            <a:miter lim="800000"/>
            <a:headEnd/>
            <a:tailEnd/>
          </a:ln>
        </p:spPr>
        <p:txBody>
          <a:bodyPr wrap="none">
            <a:spAutoFit/>
          </a:bodyPr>
          <a:lstStyle/>
          <a:p>
            <a:r>
              <a:rPr lang="en-US" altLang="ja-JP" sz="2400"/>
              <a:t>e</a:t>
            </a:r>
          </a:p>
        </p:txBody>
      </p:sp>
    </p:spTree>
  </p:cSld>
  <p:clrMapOvr>
    <a:masterClrMapping/>
  </p:clrMapOvr>
  <p:transition advTm="14149"/>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タイトル 1"/>
          <p:cNvSpPr>
            <a:spLocks noGrp="1"/>
          </p:cNvSpPr>
          <p:nvPr>
            <p:ph type="title"/>
          </p:nvPr>
        </p:nvSpPr>
        <p:spPr/>
        <p:txBody>
          <a:bodyPr/>
          <a:lstStyle/>
          <a:p>
            <a:pPr eaLnBrk="1" hangingPunct="1"/>
            <a:r>
              <a:rPr lang="en-US" altLang="ja-JP" dirty="0"/>
              <a:t>1.2</a:t>
            </a:r>
            <a:r>
              <a:rPr lang="ja-JP" altLang="en-US" dirty="0"/>
              <a:t>　木の性質（木であることと同値な条件②）</a:t>
            </a:r>
          </a:p>
        </p:txBody>
      </p:sp>
      <p:sp>
        <p:nvSpPr>
          <p:cNvPr id="292867"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25" name="コンテンツ プレースホルダー 2"/>
          <p:cNvSpPr txBox="1">
            <a:spLocks/>
          </p:cNvSpPr>
          <p:nvPr/>
        </p:nvSpPr>
        <p:spPr bwMode="auto">
          <a:xfrm>
            <a:off x="96838" y="1919288"/>
            <a:ext cx="9299575" cy="4389437"/>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位数</a:t>
            </a:r>
            <a:r>
              <a:rPr lang="en-US" altLang="ja-JP" sz="2400" dirty="0">
                <a:latin typeface="Calibri" pitchFamily="34" charset="0"/>
                <a:ea typeface="+mn-ea"/>
              </a:rPr>
              <a:t>p</a:t>
            </a:r>
            <a:r>
              <a:rPr lang="ja-JP" altLang="en-US" sz="2400" dirty="0">
                <a:latin typeface="Calibri" pitchFamily="34" charset="0"/>
                <a:ea typeface="+mn-ea"/>
              </a:rPr>
              <a:t>のグラフ </a:t>
            </a:r>
            <a:r>
              <a:rPr lang="en-US" altLang="ja-JP" sz="2400" dirty="0">
                <a:latin typeface="Calibri" pitchFamily="34" charset="0"/>
                <a:ea typeface="+mn-ea"/>
              </a:rPr>
              <a:t>T </a:t>
            </a:r>
            <a:r>
              <a:rPr lang="ja-JP" altLang="en-US" sz="2400" dirty="0">
                <a:latin typeface="Calibri" pitchFamily="34" charset="0"/>
                <a:ea typeface="+mn-ea"/>
              </a:rPr>
              <a:t>に対し，次の各命題は同値．</a:t>
            </a: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mn-ea"/>
              </a:rPr>
              <a:t>(2) T </a:t>
            </a:r>
            <a:r>
              <a:rPr lang="ja-JP" altLang="en-US" sz="2400" dirty="0" err="1">
                <a:latin typeface="Calibri" pitchFamily="34" charset="0"/>
                <a:ea typeface="+mn-ea"/>
              </a:rPr>
              <a:t>は閉</a:t>
            </a:r>
            <a:r>
              <a:rPr lang="ja-JP" altLang="en-US" sz="2400" dirty="0">
                <a:latin typeface="Calibri" pitchFamily="34" charset="0"/>
                <a:ea typeface="+mn-ea"/>
              </a:rPr>
              <a:t>路を含まず，</a:t>
            </a:r>
            <a:r>
              <a:rPr lang="en-US" altLang="ja-JP" sz="2400" dirty="0">
                <a:latin typeface="Calibri" pitchFamily="34" charset="0"/>
                <a:ea typeface="+mn-ea"/>
              </a:rPr>
              <a:t>|E(T)|= p-1</a:t>
            </a:r>
            <a:r>
              <a:rPr lang="ja-JP" altLang="en-US" sz="2400" dirty="0" err="1">
                <a:latin typeface="Calibri" pitchFamily="34" charset="0"/>
                <a:ea typeface="+mn-ea"/>
              </a:rPr>
              <a:t>．</a:t>
            </a: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en-US" altLang="ja-JP" sz="2400" dirty="0">
                <a:latin typeface="Calibri" pitchFamily="34" charset="0"/>
                <a:ea typeface="ＭＳ Ｐゴシック" charset="-128"/>
              </a:rPr>
              <a:t>(3) T </a:t>
            </a:r>
            <a:r>
              <a:rPr lang="ja-JP" altLang="en-US" sz="2400" dirty="0">
                <a:latin typeface="Calibri" pitchFamily="34" charset="0"/>
                <a:ea typeface="ＭＳ Ｐゴシック" charset="-128"/>
              </a:rPr>
              <a:t>は連結で，</a:t>
            </a:r>
            <a:r>
              <a:rPr lang="en-US" altLang="ja-JP" sz="2400" dirty="0">
                <a:latin typeface="Calibri" pitchFamily="34" charset="0"/>
                <a:ea typeface="ＭＳ Ｐゴシック" charset="-128"/>
              </a:rPr>
              <a:t>|E(T)|= p-1</a:t>
            </a:r>
            <a:r>
              <a:rPr lang="ja-JP" altLang="en-US" sz="2400" dirty="0" err="1">
                <a:latin typeface="Calibri" pitchFamily="34" charset="0"/>
                <a:ea typeface="ＭＳ Ｐゴシック" charset="-128"/>
              </a:rPr>
              <a:t>．</a:t>
            </a:r>
            <a:endParaRPr lang="en-US" altLang="ja-JP" sz="2400" dirty="0">
              <a:latin typeface="Calibri" pitchFamily="34" charset="0"/>
              <a:ea typeface="ＭＳ Ｐゴシック" charset="-128"/>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証明：</a:t>
            </a:r>
            <a:r>
              <a:rPr lang="en-US" altLang="ja-JP" sz="2400" dirty="0">
                <a:latin typeface="Calibri" pitchFamily="34" charset="0"/>
                <a:ea typeface="+mn-ea"/>
                <a:sym typeface="Wingdings" pitchFamily="2" charset="2"/>
              </a:rPr>
              <a:t>(2)</a:t>
            </a:r>
            <a:r>
              <a:rPr lang="ja-JP" altLang="en-US" sz="2400" dirty="0">
                <a:latin typeface="Calibri" pitchFamily="34" charset="0"/>
                <a:ea typeface="+mn-ea"/>
                <a:sym typeface="Wingdings" pitchFamily="2" charset="2"/>
              </a:rPr>
              <a:t>⇒</a:t>
            </a:r>
            <a:r>
              <a:rPr lang="en-US" altLang="ja-JP" sz="2400" dirty="0">
                <a:latin typeface="Calibri" pitchFamily="34" charset="0"/>
                <a:ea typeface="+mn-ea"/>
                <a:sym typeface="Wingdings" pitchFamily="2" charset="2"/>
              </a:rPr>
              <a:t>(3) </a:t>
            </a:r>
          </a:p>
          <a:p>
            <a:pPr>
              <a:spcBef>
                <a:spcPct val="20000"/>
              </a:spcBef>
              <a:buClr>
                <a:srgbClr val="0BD0D9"/>
              </a:buClr>
              <a:buSzPct val="95000"/>
              <a:defRPr/>
            </a:pPr>
            <a:r>
              <a:rPr lang="en-US" altLang="ja-JP" sz="2400" dirty="0">
                <a:latin typeface="Calibri" pitchFamily="34" charset="0"/>
                <a:ea typeface="+mn-ea"/>
              </a:rPr>
              <a:t>T</a:t>
            </a:r>
            <a:r>
              <a:rPr lang="ja-JP" altLang="en-US" sz="2400" dirty="0">
                <a:latin typeface="Calibri" pitchFamily="34" charset="0"/>
                <a:ea typeface="+mn-ea"/>
              </a:rPr>
              <a:t>が非連結とし，</a:t>
            </a:r>
            <a:r>
              <a:rPr lang="en-US" altLang="ja-JP" sz="2400" dirty="0">
                <a:latin typeface="Calibri" pitchFamily="34" charset="0"/>
                <a:ea typeface="+mn-ea"/>
              </a:rPr>
              <a:t>T</a:t>
            </a:r>
            <a:r>
              <a:rPr lang="ja-JP" altLang="en-US" sz="2400" dirty="0">
                <a:latin typeface="Calibri" pitchFamily="34" charset="0"/>
                <a:ea typeface="+mn-ea"/>
              </a:rPr>
              <a:t>の連結成分を </a:t>
            </a:r>
            <a:r>
              <a:rPr lang="en-US" altLang="ja-JP" sz="2400" dirty="0">
                <a:latin typeface="Calibri" pitchFamily="34" charset="0"/>
                <a:ea typeface="+mn-ea"/>
              </a:rPr>
              <a:t>T</a:t>
            </a:r>
            <a:r>
              <a:rPr lang="en-US" altLang="ja-JP" dirty="0">
                <a:latin typeface="Calibri" pitchFamily="34" charset="0"/>
                <a:ea typeface="+mn-ea"/>
              </a:rPr>
              <a:t>1</a:t>
            </a:r>
            <a:r>
              <a:rPr lang="en-US" altLang="ja-JP" sz="2400" dirty="0">
                <a:latin typeface="Calibri" pitchFamily="34" charset="0"/>
                <a:ea typeface="+mn-ea"/>
              </a:rPr>
              <a:t>, T</a:t>
            </a:r>
            <a:r>
              <a:rPr lang="en-US" altLang="ja-JP" dirty="0">
                <a:latin typeface="Calibri" pitchFamily="34" charset="0"/>
                <a:ea typeface="+mn-ea"/>
              </a:rPr>
              <a:t>2</a:t>
            </a:r>
            <a:r>
              <a:rPr lang="en-US" altLang="ja-JP" sz="2400" dirty="0">
                <a:latin typeface="Calibri" pitchFamily="34" charset="0"/>
                <a:ea typeface="+mn-ea"/>
              </a:rPr>
              <a:t>, …, </a:t>
            </a:r>
            <a:r>
              <a:rPr lang="en-US" altLang="ja-JP" sz="2400" dirty="0" err="1">
                <a:latin typeface="Calibri" pitchFamily="34" charset="0"/>
                <a:ea typeface="+mn-ea"/>
              </a:rPr>
              <a:t>T</a:t>
            </a:r>
            <a:r>
              <a:rPr lang="en-US" altLang="ja-JP" dirty="0" err="1">
                <a:latin typeface="Calibri" pitchFamily="34" charset="0"/>
                <a:ea typeface="+mn-ea"/>
              </a:rPr>
              <a:t>p</a:t>
            </a:r>
            <a:r>
              <a:rPr lang="en-US" altLang="ja-JP" sz="2400" dirty="0">
                <a:latin typeface="Calibri" pitchFamily="34" charset="0"/>
                <a:ea typeface="+mn-ea"/>
              </a:rPr>
              <a:t> </a:t>
            </a:r>
            <a:r>
              <a:rPr lang="ja-JP" altLang="en-US" sz="2400" dirty="0">
                <a:latin typeface="Calibri" pitchFamily="34" charset="0"/>
                <a:ea typeface="+mn-ea"/>
              </a:rPr>
              <a:t>とすると </a:t>
            </a:r>
            <a:r>
              <a:rPr lang="en-US" altLang="ja-JP" sz="2400" dirty="0">
                <a:latin typeface="Calibri" pitchFamily="34" charset="0"/>
                <a:ea typeface="+mn-ea"/>
              </a:rPr>
              <a:t>(p </a:t>
            </a:r>
            <a:r>
              <a:rPr lang="ja-JP" altLang="en-US" sz="2400" dirty="0">
                <a:latin typeface="Calibri" pitchFamily="34" charset="0"/>
                <a:ea typeface="+mn-ea"/>
              </a:rPr>
              <a:t>≧ </a:t>
            </a:r>
            <a:r>
              <a:rPr lang="en-US" altLang="ja-JP" sz="2400" dirty="0">
                <a:latin typeface="Calibri" pitchFamily="34" charset="0"/>
                <a:ea typeface="+mn-ea"/>
              </a:rPr>
              <a:t>2)</a:t>
            </a:r>
            <a:r>
              <a:rPr lang="ja-JP" altLang="en-US" sz="2400" dirty="0" err="1">
                <a:latin typeface="Calibri" pitchFamily="34" charset="0"/>
                <a:ea typeface="+mn-ea"/>
              </a:rPr>
              <a:t>，</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各 </a:t>
            </a:r>
            <a:r>
              <a:rPr lang="en-US" altLang="ja-JP" sz="2400" dirty="0">
                <a:latin typeface="Calibri" pitchFamily="34" charset="0"/>
                <a:ea typeface="+mn-ea"/>
              </a:rPr>
              <a:t>Ti </a:t>
            </a:r>
            <a:r>
              <a:rPr lang="ja-JP" altLang="en-US" sz="2400" dirty="0" err="1">
                <a:latin typeface="Calibri" pitchFamily="34" charset="0"/>
                <a:ea typeface="+mn-ea"/>
              </a:rPr>
              <a:t>は閉</a:t>
            </a:r>
            <a:r>
              <a:rPr lang="ja-JP" altLang="en-US" sz="2400" dirty="0">
                <a:latin typeface="Calibri" pitchFamily="34" charset="0"/>
                <a:ea typeface="+mn-ea"/>
              </a:rPr>
              <a:t>路を含まない連結グラフ，すなわち木となるので，</a:t>
            </a: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帰納法の仮定より，</a:t>
            </a:r>
            <a:r>
              <a:rPr lang="en-US" altLang="ja-JP" sz="2400" dirty="0">
                <a:latin typeface="Calibri" pitchFamily="34" charset="0"/>
                <a:ea typeface="+mn-ea"/>
              </a:rPr>
              <a:t>|E(T</a:t>
            </a:r>
            <a:r>
              <a:rPr lang="en-US" altLang="ja-JP" dirty="0">
                <a:latin typeface="Calibri" pitchFamily="34" charset="0"/>
                <a:ea typeface="+mn-ea"/>
              </a:rPr>
              <a:t>i</a:t>
            </a:r>
            <a:r>
              <a:rPr lang="en-US" altLang="ja-JP" sz="2400" dirty="0">
                <a:latin typeface="Calibri" pitchFamily="34" charset="0"/>
                <a:ea typeface="+mn-ea"/>
              </a:rPr>
              <a:t>)|=|V(T</a:t>
            </a:r>
            <a:r>
              <a:rPr lang="en-US" altLang="ja-JP" dirty="0">
                <a:latin typeface="Calibri" pitchFamily="34" charset="0"/>
                <a:ea typeface="+mn-ea"/>
              </a:rPr>
              <a:t>i</a:t>
            </a:r>
            <a:r>
              <a:rPr lang="en-US" altLang="ja-JP" sz="2400" dirty="0">
                <a:latin typeface="Calibri" pitchFamily="34" charset="0"/>
                <a:ea typeface="+mn-ea"/>
              </a:rPr>
              <a:t>)|-1 (1 </a:t>
            </a:r>
            <a:r>
              <a:rPr lang="ja-JP" altLang="en-US" sz="2400" dirty="0">
                <a:latin typeface="Calibri" pitchFamily="34" charset="0"/>
                <a:ea typeface="+mn-ea"/>
              </a:rPr>
              <a:t>≦ </a:t>
            </a:r>
            <a:r>
              <a:rPr lang="en-US" altLang="ja-JP" sz="2400" dirty="0" err="1">
                <a:latin typeface="Calibri" pitchFamily="34" charset="0"/>
                <a:ea typeface="+mn-ea"/>
              </a:rPr>
              <a:t>i</a:t>
            </a:r>
            <a:r>
              <a:rPr lang="en-US" altLang="ja-JP" sz="2400" dirty="0">
                <a:latin typeface="Calibri" pitchFamily="34" charset="0"/>
                <a:ea typeface="+mn-ea"/>
              </a:rPr>
              <a:t> </a:t>
            </a:r>
            <a:r>
              <a:rPr lang="ja-JP" altLang="en-US" sz="2400" dirty="0">
                <a:latin typeface="Calibri" pitchFamily="34" charset="0"/>
                <a:ea typeface="+mn-ea"/>
              </a:rPr>
              <a:t>≦ </a:t>
            </a:r>
            <a:r>
              <a:rPr lang="en-US" altLang="ja-JP" sz="2400" dirty="0">
                <a:latin typeface="Calibri" pitchFamily="34" charset="0"/>
                <a:ea typeface="+mn-ea"/>
              </a:rPr>
              <a:t>p)</a:t>
            </a:r>
            <a:r>
              <a:rPr lang="ja-JP" altLang="en-US" sz="2400" dirty="0" err="1">
                <a:latin typeface="Calibri" pitchFamily="34" charset="0"/>
                <a:ea typeface="+mn-ea"/>
              </a:rPr>
              <a:t>，</a:t>
            </a:r>
            <a:endParaRPr lang="en-US" altLang="ja-JP" sz="2400" dirty="0">
              <a:latin typeface="Calibri" pitchFamily="34" charset="0"/>
              <a:ea typeface="+mn-ea"/>
            </a:endParaRPr>
          </a:p>
        </p:txBody>
      </p:sp>
      <p:sp>
        <p:nvSpPr>
          <p:cNvPr id="26" name="角丸四角形 25"/>
          <p:cNvSpPr/>
          <p:nvPr/>
        </p:nvSpPr>
        <p:spPr>
          <a:xfrm>
            <a:off x="107950" y="2060575"/>
            <a:ext cx="8567738" cy="216058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5288" y="1844675"/>
            <a:ext cx="374491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木のサイズからの特徴づけ</a:t>
            </a:r>
            <a:endParaRPr lang="en-US" altLang="ja-JP" sz="2400" dirty="0">
              <a:solidFill>
                <a:schemeClr val="tx1"/>
              </a:solidFill>
            </a:endParaRPr>
          </a:p>
        </p:txBody>
      </p:sp>
    </p:spTree>
  </p:cSld>
  <p:clrMapOvr>
    <a:masterClrMapping/>
  </p:clrMapOvr>
  <p:transition advTm="14149"/>
</p:sld>
</file>

<file path=ppt/tags/tag1.xml><?xml version="1.0" encoding="utf-8"?>
<p:tagLst xmlns:a="http://schemas.openxmlformats.org/drawingml/2006/main" xmlns:r="http://schemas.openxmlformats.org/officeDocument/2006/relationships" xmlns:p="http://schemas.openxmlformats.org/presentationml/2006/main">
  <p:tag name="TEXPOINTINIT" val=""/>
  <p:tag name="USEAMSFONTS" val="True"/>
  <p:tag name="EMBEDFONTS" val="False"/>
  <p:tag name="USEBOLDAMS" val="False"/>
  <p:tag name="DEFAULTDISPLAYSOURCE" val="\documentclass{slides}\pagestyle{empty}&#10;\begin{document}&#10;$E \subseteq $&#10;\end{document}&#10;"/>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2"/>
  <p:tag name="DEFAULTFONTSIZE" val="10"/>
  <p:tag name="DEFAULTWIDTH" val="348"/>
  <p:tag name="DEFAULTHEIGHT" val="20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リゾート">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5.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6.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7.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8.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310230</TotalTime>
  <Words>3299</Words>
  <Application>Microsoft Office PowerPoint</Application>
  <PresentationFormat>画面に合わせる (4:3)</PresentationFormat>
  <Paragraphs>614</Paragraphs>
  <Slides>40</Slides>
  <Notes>5</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40</vt:i4>
      </vt:variant>
    </vt:vector>
  </HeadingPairs>
  <TitlesOfParts>
    <vt:vector size="45" baseType="lpstr">
      <vt:lpstr>Arial</vt:lpstr>
      <vt:lpstr>Calibri</vt:lpstr>
      <vt:lpstr>Cambria Math</vt:lpstr>
      <vt:lpstr>Wingdings 2</vt:lpstr>
      <vt:lpstr>リゾート</vt:lpstr>
      <vt:lpstr>PowerPoint プレゼンテーション</vt:lpstr>
      <vt:lpstr>有限幾何学　第7回</vt:lpstr>
      <vt:lpstr>1.1　用語の説明</vt:lpstr>
      <vt:lpstr>1.2　木の性質（木であることと同値な条件①）</vt:lpstr>
      <vt:lpstr>1.2　木の性質（木であることと同値な条件②）</vt:lpstr>
      <vt:lpstr>1.2　木の性質（木であることと同値な条件②）</vt:lpstr>
      <vt:lpstr>1.2　木の性質（木であることと同値な条件②）</vt:lpstr>
      <vt:lpstr>1.2　木の性質（木であることと同値な条件②）</vt:lpstr>
      <vt:lpstr>1.2　木の性質（木であることと同値な条件②）</vt:lpstr>
      <vt:lpstr>1.2　木の性質（木であることと同値な条件②）</vt:lpstr>
      <vt:lpstr>1.2　木の性質（木であることと同値な条件②）</vt:lpstr>
      <vt:lpstr>1.2　木の性質（木であることと同値な条件②）</vt:lpstr>
      <vt:lpstr>1.2　木の性質</vt:lpstr>
      <vt:lpstr>1.2　木の性質</vt:lpstr>
      <vt:lpstr>1.3　最小全域木</vt:lpstr>
      <vt:lpstr>1.3　最小全域木</vt:lpstr>
      <vt:lpstr>1.3　最小全域木</vt:lpstr>
      <vt:lpstr>1.3　最小全域木</vt:lpstr>
      <vt:lpstr>1.3　最小全域木</vt:lpstr>
      <vt:lpstr>1.3　最小全域木</vt:lpstr>
      <vt:lpstr>1.3　最小全域木</vt:lpstr>
      <vt:lpstr>1.3　最小全域木</vt:lpstr>
      <vt:lpstr>1.3　最小全域木</vt:lpstr>
      <vt:lpstr>1.3　最小全域木</vt:lpstr>
      <vt:lpstr>1.3　最小全域木</vt:lpstr>
      <vt:lpstr>1.3　最小全域木</vt:lpstr>
      <vt:lpstr>1.3　最小全域木</vt:lpstr>
      <vt:lpstr>1.3　最小全域木</vt:lpstr>
      <vt:lpstr>1.3　最小全域木</vt:lpstr>
      <vt:lpstr>1.3　最小全域木</vt:lpstr>
      <vt:lpstr>1.3　最小全域木</vt:lpstr>
      <vt:lpstr>1.3　最小全域木</vt:lpstr>
      <vt:lpstr>1.3　最小全域木</vt:lpstr>
      <vt:lpstr>1.3　最小全域木</vt:lpstr>
      <vt:lpstr>1.3　最小全域木</vt:lpstr>
      <vt:lpstr>1.3　最小全域木</vt:lpstr>
      <vt:lpstr>1.3　最小全域木</vt:lpstr>
      <vt:lpstr>1.3　最小全域木</vt:lpstr>
      <vt:lpstr>提出課題7</vt:lpstr>
      <vt:lpstr>発展問題</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tsugaki</dc:creator>
  <cp:lastModifiedBy>tsugaki masao</cp:lastModifiedBy>
  <cp:revision>2995</cp:revision>
  <dcterms:created xsi:type="dcterms:W3CDTF">2011-01-05T07:10:26Z</dcterms:created>
  <dcterms:modified xsi:type="dcterms:W3CDTF">2022-05-15T10:04:37Z</dcterms:modified>
</cp:coreProperties>
</file>