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notesSlides/notesSlide1.xml" ContentType="application/vnd.openxmlformats-officedocument.presentationml.notesSlide+xml"/>
  <Override PartName="/ppt/theme/themeOverride5.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64"/>
  </p:notesMasterIdLst>
  <p:handoutMasterIdLst>
    <p:handoutMasterId r:id="rId65"/>
  </p:handoutMasterIdLst>
  <p:sldIdLst>
    <p:sldId id="389" r:id="rId2"/>
    <p:sldId id="397" r:id="rId3"/>
    <p:sldId id="791" r:id="rId4"/>
    <p:sldId id="796" r:id="rId5"/>
    <p:sldId id="792" r:id="rId6"/>
    <p:sldId id="795" r:id="rId7"/>
    <p:sldId id="793" r:id="rId8"/>
    <p:sldId id="1053" r:id="rId9"/>
    <p:sldId id="1054" r:id="rId10"/>
    <p:sldId id="1055" r:id="rId11"/>
    <p:sldId id="1056" r:id="rId12"/>
    <p:sldId id="1094" r:id="rId13"/>
    <p:sldId id="1093" r:id="rId14"/>
    <p:sldId id="1057" r:id="rId15"/>
    <p:sldId id="1059" r:id="rId16"/>
    <p:sldId id="1060" r:id="rId17"/>
    <p:sldId id="1106" r:id="rId18"/>
    <p:sldId id="797" r:id="rId19"/>
    <p:sldId id="798" r:id="rId20"/>
    <p:sldId id="799" r:id="rId21"/>
    <p:sldId id="800" r:id="rId22"/>
    <p:sldId id="801" r:id="rId23"/>
    <p:sldId id="802" r:id="rId24"/>
    <p:sldId id="803" r:id="rId25"/>
    <p:sldId id="804" r:id="rId26"/>
    <p:sldId id="1097" r:id="rId27"/>
    <p:sldId id="1098" r:id="rId28"/>
    <p:sldId id="1099" r:id="rId29"/>
    <p:sldId id="1100" r:id="rId30"/>
    <p:sldId id="1101" r:id="rId31"/>
    <p:sldId id="1102" r:id="rId32"/>
    <p:sldId id="1103" r:id="rId33"/>
    <p:sldId id="1104" r:id="rId34"/>
    <p:sldId id="1105" r:id="rId35"/>
    <p:sldId id="909" r:id="rId36"/>
    <p:sldId id="812" r:id="rId37"/>
    <p:sldId id="896" r:id="rId38"/>
    <p:sldId id="897" r:id="rId39"/>
    <p:sldId id="813" r:id="rId40"/>
    <p:sldId id="814" r:id="rId41"/>
    <p:sldId id="815" r:id="rId42"/>
    <p:sldId id="816" r:id="rId43"/>
    <p:sldId id="817" r:id="rId44"/>
    <p:sldId id="818" r:id="rId45"/>
    <p:sldId id="819" r:id="rId46"/>
    <p:sldId id="820" r:id="rId47"/>
    <p:sldId id="821" r:id="rId48"/>
    <p:sldId id="822" r:id="rId49"/>
    <p:sldId id="823" r:id="rId50"/>
    <p:sldId id="824" r:id="rId51"/>
    <p:sldId id="825" r:id="rId52"/>
    <p:sldId id="826" r:id="rId53"/>
    <p:sldId id="827" r:id="rId54"/>
    <p:sldId id="828" r:id="rId55"/>
    <p:sldId id="829" r:id="rId56"/>
    <p:sldId id="830" r:id="rId57"/>
    <p:sldId id="831" r:id="rId58"/>
    <p:sldId id="832" r:id="rId59"/>
    <p:sldId id="834" r:id="rId60"/>
    <p:sldId id="836" r:id="rId61"/>
    <p:sldId id="1061" r:id="rId62"/>
    <p:sldId id="1107" r:id="rId63"/>
  </p:sldIdLst>
  <p:sldSz cx="9144000" cy="6858000" type="screen4x3"/>
  <p:notesSz cx="6735763" cy="9869488"/>
  <p:custDataLst>
    <p:tags r:id="rId66"/>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18" autoAdjust="0"/>
    <p:restoredTop sz="95365" autoAdjust="0"/>
  </p:normalViewPr>
  <p:slideViewPr>
    <p:cSldViewPr>
      <p:cViewPr varScale="1">
        <p:scale>
          <a:sx n="96" d="100"/>
          <a:sy n="96" d="100"/>
        </p:scale>
        <p:origin x="907"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C25F02C5-3174-4594-944E-065242650977}" type="datetimeFigureOut">
              <a:rPr lang="ja-JP" altLang="en-US"/>
              <a:pPr>
                <a:defRPr/>
              </a:pPr>
              <a:t>2022/5/26</a:t>
            </a:fld>
            <a:endParaRPr lang="ja-JP" altLang="en-US"/>
          </a:p>
        </p:txBody>
      </p:sp>
      <p:sp>
        <p:nvSpPr>
          <p:cNvPr id="4" name="フッター プレースホルダ 3"/>
          <p:cNvSpPr>
            <a:spLocks noGrp="1"/>
          </p:cNvSpPr>
          <p:nvPr>
            <p:ph type="ftr" sz="quarter" idx="2"/>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D4F52F5A-4247-4D8A-8EFC-76A1FA91B5F6}" type="slidenum">
              <a:rPr lang="ja-JP" altLang="en-US"/>
              <a:pPr>
                <a:defRPr/>
              </a:pPr>
              <a:t>‹#›</a:t>
            </a:fld>
            <a:endParaRPr lang="ja-JP" altLang="en-US"/>
          </a:p>
        </p:txBody>
      </p:sp>
    </p:spTree>
    <p:extLst>
      <p:ext uri="{BB962C8B-B14F-4D97-AF65-F5344CB8AC3E}">
        <p14:creationId xmlns:p14="http://schemas.microsoft.com/office/powerpoint/2010/main" val="612189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F96BCE39-B2DF-44F5-9736-B4F6189049AC}" type="datetimeFigureOut">
              <a:rPr lang="ja-JP" altLang="en-US"/>
              <a:pPr>
                <a:defRPr/>
              </a:pPr>
              <a:t>2022/5/26</a:t>
            </a:fld>
            <a:endParaRPr lang="ja-JP" altLang="en-US"/>
          </a:p>
        </p:txBody>
      </p:sp>
      <p:sp>
        <p:nvSpPr>
          <p:cNvPr id="4" name="スライド イメージ プレースホルダ 3"/>
          <p:cNvSpPr>
            <a:spLocks noGrp="1" noRot="1" noChangeAspect="1"/>
          </p:cNvSpPr>
          <p:nvPr>
            <p:ph type="sldImg" idx="2"/>
          </p:nvPr>
        </p:nvSpPr>
        <p:spPr>
          <a:xfrm>
            <a:off x="898525" y="739775"/>
            <a:ext cx="4938713" cy="3703638"/>
          </a:xfrm>
          <a:prstGeom prst="rect">
            <a:avLst/>
          </a:prstGeom>
          <a:noFill/>
          <a:ln w="12700">
            <a:solidFill>
              <a:prstClr val="black"/>
            </a:solidFill>
          </a:ln>
        </p:spPr>
        <p:txBody>
          <a:bodyPr vert="horz" lIns="91427" tIns="45713" rIns="91427" bIns="45713" rtlCol="0" anchor="ctr"/>
          <a:lstStyle/>
          <a:p>
            <a:pPr lvl="0"/>
            <a:endParaRPr lang="ja-JP" altLang="en-US" noProof="0"/>
          </a:p>
        </p:txBody>
      </p:sp>
      <p:sp>
        <p:nvSpPr>
          <p:cNvPr id="5" name="ノート プレースホルダ 4"/>
          <p:cNvSpPr>
            <a:spLocks noGrp="1"/>
          </p:cNvSpPr>
          <p:nvPr>
            <p:ph type="body" sz="quarter" idx="3"/>
          </p:nvPr>
        </p:nvSpPr>
        <p:spPr>
          <a:xfrm>
            <a:off x="673101" y="4687889"/>
            <a:ext cx="5389563" cy="4441824"/>
          </a:xfrm>
          <a:prstGeom prst="rect">
            <a:avLst/>
          </a:prstGeom>
        </p:spPr>
        <p:txBody>
          <a:bodyPr vert="horz" lIns="91427" tIns="45713" rIns="91427" bIns="4571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3204134A-B588-466E-9B2A-85E8ECD138CD}" type="slidenum">
              <a:rPr lang="ja-JP" altLang="en-US"/>
              <a:pPr>
                <a:defRPr/>
              </a:pPr>
              <a:t>‹#›</a:t>
            </a:fld>
            <a:endParaRPr lang="ja-JP" altLang="en-US"/>
          </a:p>
        </p:txBody>
      </p:sp>
    </p:spTree>
    <p:extLst>
      <p:ext uri="{BB962C8B-B14F-4D97-AF65-F5344CB8AC3E}">
        <p14:creationId xmlns:p14="http://schemas.microsoft.com/office/powerpoint/2010/main" val="3861856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例えば勝ったほうから負けたほうに向けて向き付けを行う．</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10</a:t>
            </a:fld>
            <a:endParaRPr lang="ja-JP" altLang="en-US"/>
          </a:p>
        </p:txBody>
      </p:sp>
    </p:spTree>
    <p:extLst>
      <p:ext uri="{BB962C8B-B14F-4D97-AF65-F5344CB8AC3E}">
        <p14:creationId xmlns:p14="http://schemas.microsoft.com/office/powerpoint/2010/main" val="1518878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グラフの用語を使って問題を言い換えています．</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11</a:t>
            </a:fld>
            <a:endParaRPr lang="ja-JP" altLang="en-US"/>
          </a:p>
        </p:txBody>
      </p:sp>
    </p:spTree>
    <p:extLst>
      <p:ext uri="{BB962C8B-B14F-4D97-AF65-F5344CB8AC3E}">
        <p14:creationId xmlns:p14="http://schemas.microsoft.com/office/powerpoint/2010/main" val="611242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よってこのような問題を考えることができます．特徴づけとは，ここでは必要十分条件のことを意味します．</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12</a:t>
            </a:fld>
            <a:endParaRPr lang="ja-JP" altLang="en-US"/>
          </a:p>
        </p:txBody>
      </p:sp>
    </p:spTree>
    <p:extLst>
      <p:ext uri="{BB962C8B-B14F-4D97-AF65-F5344CB8AC3E}">
        <p14:creationId xmlns:p14="http://schemas.microsoft.com/office/powerpoint/2010/main" val="1521813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明らかな十分条件からスタートし，条件を弱めていくことで必要条件を探っていく</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13</a:t>
            </a:fld>
            <a:endParaRPr lang="ja-JP" altLang="en-US"/>
          </a:p>
        </p:txBody>
      </p:sp>
    </p:spTree>
    <p:extLst>
      <p:ext uri="{BB962C8B-B14F-4D97-AF65-F5344CB8AC3E}">
        <p14:creationId xmlns:p14="http://schemas.microsoft.com/office/powerpoint/2010/main" val="4246777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4</a:t>
            </a:r>
            <a:r>
              <a:rPr kumimoji="1" lang="ja-JP" altLang="en-US" dirty="0"/>
              <a:t>回のスライド参照</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14</a:t>
            </a:fld>
            <a:endParaRPr lang="ja-JP" altLang="en-US"/>
          </a:p>
        </p:txBody>
      </p:sp>
    </p:spTree>
    <p:extLst>
      <p:ext uri="{BB962C8B-B14F-4D97-AF65-F5344CB8AC3E}">
        <p14:creationId xmlns:p14="http://schemas.microsoft.com/office/powerpoint/2010/main" val="2500831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始点を</a:t>
            </a:r>
            <a:r>
              <a:rPr kumimoji="1" lang="en-US" altLang="ja-JP" dirty="0"/>
              <a:t>1</a:t>
            </a:r>
            <a:r>
              <a:rPr kumimoji="1" lang="ja-JP" altLang="en-US" dirty="0"/>
              <a:t>とし，番号を増やしながら先に進む</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42</a:t>
            </a:fld>
            <a:endParaRPr lang="ja-JP" altLang="en-US"/>
          </a:p>
        </p:txBody>
      </p:sp>
    </p:spTree>
    <p:extLst>
      <p:ext uri="{BB962C8B-B14F-4D97-AF65-F5344CB8AC3E}">
        <p14:creationId xmlns:p14="http://schemas.microsoft.com/office/powerpoint/2010/main" val="3357298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行き止まりになったら後戻りをする</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53</a:t>
            </a:fld>
            <a:endParaRPr lang="ja-JP" altLang="en-US"/>
          </a:p>
        </p:txBody>
      </p:sp>
    </p:spTree>
    <p:extLst>
      <p:ext uri="{BB962C8B-B14F-4D97-AF65-F5344CB8AC3E}">
        <p14:creationId xmlns:p14="http://schemas.microsoft.com/office/powerpoint/2010/main" val="1112842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fld id="{8341BE56-CF05-4B2C-B9CB-2DB5725F0902}" type="datetimeFigureOut">
              <a:rPr lang="ja-JP" altLang="en-US"/>
              <a:pPr>
                <a:defRPr/>
              </a:pPr>
              <a:t>2022/5/26</a:t>
            </a:fld>
            <a:endParaRPr lang="ja-JP" altLang="en-US"/>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p:cNvSpPr>
            <a:spLocks noGrp="1"/>
          </p:cNvSpPr>
          <p:nvPr>
            <p:ph type="sldNum" sz="quarter" idx="12"/>
          </p:nvPr>
        </p:nvSpPr>
        <p:spPr/>
        <p:txBody>
          <a:bodyPr/>
          <a:lstStyle>
            <a:lvl1pPr>
              <a:defRPr/>
            </a:lvl1pPr>
          </a:lstStyle>
          <a:p>
            <a:pPr>
              <a:defRPr/>
            </a:pPr>
            <a:fld id="{2B15B48E-2AAD-43D9-B2E0-BBD4309FE9AF}"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107571AD-875A-47AC-8F66-C1B8CE57426A}" type="datetimeFigureOut">
              <a:rPr lang="ja-JP" altLang="en-US"/>
              <a:pPr>
                <a:defRPr/>
              </a:pPr>
              <a:t>2022/5/26</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BAA0B860-C191-433D-A792-7882AF7AF89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A7B08E0B-9818-4817-902B-0F526BED59B8}" type="datetimeFigureOut">
              <a:rPr lang="ja-JP" altLang="en-US"/>
              <a:pPr>
                <a:defRPr/>
              </a:pPr>
              <a:t>2022/5/26</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1456E025-CDDE-40D3-B7FE-C26FDB6F2FD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200"/>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fld id="{C28FAAB0-3063-44A4-97A9-865A63502576}" type="datetimeFigureOut">
              <a:rPr lang="ja-JP" altLang="en-US"/>
              <a:pPr>
                <a:defRPr/>
              </a:pPr>
              <a:t>2022/5/26</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A998262A-D94B-4838-88B5-BE7B5F7E9E1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D532E3D-B356-4C26-B7BB-9951C5D28CEB}" type="datetimeFigureOut">
              <a:rPr lang="ja-JP" altLang="en-US"/>
              <a:pPr>
                <a:defRPr/>
              </a:pPr>
              <a:t>2022/5/26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0C481A-9B7D-422B-BA8B-BE74A237FCAA}"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2A8DF665-BB50-47DB-81E8-EA54AF336220}" type="datetimeFigureOut">
              <a:rPr lang="ja-JP" altLang="en-US"/>
              <a:pPr>
                <a:defRPr/>
              </a:pPr>
              <a:t>2022/5/26</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C2757436-97B1-4696-BCCF-22C67329FF7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fld id="{9384F927-8B43-4AF8-867A-4065AA6FB7B9}" type="datetimeFigureOut">
              <a:rPr lang="ja-JP" altLang="en-US"/>
              <a:pPr>
                <a:defRPr/>
              </a:pPr>
              <a:t>2022/5/26</a:t>
            </a:fld>
            <a:endParaRPr lang="ja-JP" altLang="en-US"/>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17"/>
          <p:cNvSpPr>
            <a:spLocks noGrp="1"/>
          </p:cNvSpPr>
          <p:nvPr>
            <p:ph type="sldNum" sz="quarter" idx="12"/>
          </p:nvPr>
        </p:nvSpPr>
        <p:spPr/>
        <p:txBody>
          <a:bodyPr/>
          <a:lstStyle>
            <a:lvl1pPr>
              <a:defRPr/>
            </a:lvl1pPr>
          </a:lstStyle>
          <a:p>
            <a:pPr>
              <a:defRPr/>
            </a:pPr>
            <a:fld id="{4C00B886-63F9-4163-ACE1-7B44E430C1C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fld id="{1A30341D-40D9-4702-AFBF-0BF286301538}" type="datetimeFigureOut">
              <a:rPr lang="ja-JP" altLang="en-US"/>
              <a:pPr>
                <a:defRPr/>
              </a:pPr>
              <a:t>2022/5/26</a:t>
            </a:fld>
            <a:endParaRPr lang="ja-JP" altLang="en-US"/>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17"/>
          <p:cNvSpPr>
            <a:spLocks noGrp="1"/>
          </p:cNvSpPr>
          <p:nvPr>
            <p:ph type="sldNum" sz="quarter" idx="12"/>
          </p:nvPr>
        </p:nvSpPr>
        <p:spPr/>
        <p:txBody>
          <a:bodyPr/>
          <a:lstStyle>
            <a:lvl1pPr>
              <a:defRPr/>
            </a:lvl1pPr>
          </a:lstStyle>
          <a:p>
            <a:pPr>
              <a:defRPr/>
            </a:pPr>
            <a:fld id="{974E163A-B091-4F70-841E-5A602B04307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fld id="{411F9ED6-397F-4089-AC48-5087CD227558}" type="datetimeFigureOut">
              <a:rPr lang="ja-JP" altLang="en-US"/>
              <a:pPr>
                <a:defRPr/>
              </a:pPr>
              <a:t>2022/5/26</a:t>
            </a:fld>
            <a:endParaRPr lang="ja-JP" altLang="en-US"/>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17"/>
          <p:cNvSpPr>
            <a:spLocks noGrp="1"/>
          </p:cNvSpPr>
          <p:nvPr>
            <p:ph type="sldNum" sz="quarter" idx="12"/>
          </p:nvPr>
        </p:nvSpPr>
        <p:spPr/>
        <p:txBody>
          <a:bodyPr/>
          <a:lstStyle>
            <a:lvl1pPr>
              <a:defRPr/>
            </a:lvl1pPr>
          </a:lstStyle>
          <a:p>
            <a:pPr>
              <a:defRPr/>
            </a:pPr>
            <a:fld id="{9F7C881E-8969-4F96-9EF6-5ACDED0FE0A0}"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FB120418-F75C-4669-84A0-B58C4405C6EA}" type="datetimeFigureOut">
              <a:rPr lang="ja-JP" altLang="en-US"/>
              <a:pPr>
                <a:defRPr/>
              </a:pPr>
              <a:t>2022/5/26</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D7DE8280-0FB1-469F-8D5A-4F933E33BA3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タイトル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fld id="{5AC209BC-C861-475F-BB21-2BB8DC21718E}" type="datetimeFigureOut">
              <a:rPr lang="ja-JP" altLang="en-US"/>
              <a:pPr>
                <a:defRPr/>
              </a:pPr>
              <a:t>2022/5/26</a:t>
            </a:fld>
            <a:endParaRPr lang="ja-JP" altLang="en-US"/>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11" name="スライド番号プレースホルダ 6"/>
          <p:cNvSpPr>
            <a:spLocks noGrp="1"/>
          </p:cNvSpPr>
          <p:nvPr>
            <p:ph type="sldNum" sz="quarter" idx="12"/>
          </p:nvPr>
        </p:nvSpPr>
        <p:spPr>
          <a:xfrm>
            <a:off x="8077200" y="6356350"/>
            <a:ext cx="609600" cy="365125"/>
          </a:xfrm>
        </p:spPr>
        <p:txBody>
          <a:bodyPr/>
          <a:lstStyle>
            <a:lvl1pPr>
              <a:defRPr/>
            </a:lvl1pPr>
          </a:lstStyle>
          <a:p>
            <a:pPr>
              <a:defRPr/>
            </a:pPr>
            <a:fld id="{2169B9BD-F82A-4E3A-ADDA-F670A9E6860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1029" name="テキスト プレースホル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fld id="{E017DEC7-B38A-4B0E-A13C-F4C9D47B28D4}" type="datetimeFigureOut">
              <a:rPr lang="ja-JP" altLang="en-US"/>
              <a:pPr>
                <a:defRPr/>
              </a:pPr>
              <a:t>2022/5/26</a:t>
            </a:fld>
            <a:endParaRPr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charset="-128"/>
              </a:defRPr>
            </a:lvl1pPr>
          </a:lstStyle>
          <a:p>
            <a:pPr>
              <a:defRPr/>
            </a:pPr>
            <a:fld id="{B0F40DA5-07BE-4CBC-84AA-D2F8FF597A08}" type="slidenum">
              <a:rPr lang="ja-JP" altLang="en-US"/>
              <a:pPr>
                <a:defRPr/>
              </a:pPr>
              <a:t>‹#›</a:t>
            </a:fld>
            <a:endParaRPr lang="ja-JP" altLang="en-US"/>
          </a:p>
        </p:txBody>
      </p:sp>
      <p:grpSp>
        <p:nvGrpSpPr>
          <p:cNvPr id="1033" name="グループ化 1"/>
          <p:cNvGrpSpPr>
            <a:grpSpLocks/>
          </p:cNvGrpSpPr>
          <p:nvPr/>
        </p:nvGrpSpPr>
        <p:grpSpPr bwMode="auto">
          <a:xfrm>
            <a:off x="-19050"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grpSp>
    </p:spTree>
  </p:cSld>
  <p:clrMap bg1="lt1" tx1="dk1" bg2="lt2" tx2="dk2" accent1="accent1" accent2="accent2" accent3="accent3" accent4="accent4" accent5="accent5" accent6="accent6" hlink="hlink" folHlink="folHlink"/>
  <p:sldLayoutIdLst>
    <p:sldLayoutId id="2147484169" r:id="rId1"/>
    <p:sldLayoutId id="2147484161" r:id="rId2"/>
    <p:sldLayoutId id="2147484170" r:id="rId3"/>
    <p:sldLayoutId id="2147484162" r:id="rId4"/>
    <p:sldLayoutId id="2147484163" r:id="rId5"/>
    <p:sldLayoutId id="2147484164" r:id="rId6"/>
    <p:sldLayoutId id="2147484165" r:id="rId7"/>
    <p:sldLayoutId id="2147484166" r:id="rId8"/>
    <p:sldLayoutId id="2147484171" r:id="rId9"/>
    <p:sldLayoutId id="2147484167" r:id="rId10"/>
    <p:sldLayoutId id="2147484168" r:id="rId11"/>
  </p:sldLayoutIdLst>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タイトル 1"/>
          <p:cNvSpPr txBox="1">
            <a:spLocks/>
          </p:cNvSpPr>
          <p:nvPr/>
        </p:nvSpPr>
        <p:spPr bwMode="auto">
          <a:xfrm>
            <a:off x="806450" y="2492375"/>
            <a:ext cx="8229600" cy="1143000"/>
          </a:xfrm>
          <a:prstGeom prst="rect">
            <a:avLst/>
          </a:prstGeom>
          <a:noFill/>
          <a:ln w="9525">
            <a:noFill/>
            <a:miter lim="800000"/>
            <a:headEnd/>
            <a:tailEnd/>
          </a:ln>
        </p:spPr>
        <p:txBody>
          <a:bodyPr/>
          <a:lstStyle/>
          <a:p>
            <a:r>
              <a:rPr lang="ja-JP" altLang="en-US" sz="5400" dirty="0">
                <a:solidFill>
                  <a:schemeClr val="tx2"/>
                </a:solidFill>
                <a:latin typeface="Calibri" pitchFamily="34" charset="0"/>
              </a:rPr>
              <a:t>　　　　有限幾何学　</a:t>
            </a:r>
            <a:endParaRPr lang="en-US" altLang="ja-JP" sz="5400" dirty="0">
              <a:solidFill>
                <a:schemeClr val="tx2"/>
              </a:solidFill>
              <a:latin typeface="Calibri" pitchFamily="34" charset="0"/>
            </a:endParaRPr>
          </a:p>
          <a:p>
            <a:r>
              <a:rPr lang="ja-JP" altLang="en-US" sz="5400" dirty="0">
                <a:solidFill>
                  <a:schemeClr val="tx2"/>
                </a:solidFill>
                <a:latin typeface="Calibri" pitchFamily="34" charset="0"/>
              </a:rPr>
              <a:t>　　　　　  第</a:t>
            </a:r>
            <a:r>
              <a:rPr lang="en-US" altLang="ja-JP" sz="5400" dirty="0">
                <a:solidFill>
                  <a:schemeClr val="tx2"/>
                </a:solidFill>
                <a:latin typeface="Calibri" pitchFamily="34" charset="0"/>
              </a:rPr>
              <a:t>8</a:t>
            </a:r>
            <a:r>
              <a:rPr lang="ja-JP" altLang="en-US" sz="5400" dirty="0">
                <a:solidFill>
                  <a:schemeClr val="tx2"/>
                </a:solidFill>
                <a:latin typeface="Calibri" pitchFamily="34" charset="0"/>
              </a:rPr>
              <a:t>回</a:t>
            </a:r>
            <a:endParaRPr lang="ja-JP" altLang="en-US" sz="5000" dirty="0">
              <a:solidFill>
                <a:schemeClr val="tx2"/>
              </a:solidFill>
              <a:latin typeface="Calibri" pitchFamily="34" charset="0"/>
            </a:endParaRPr>
          </a:p>
        </p:txBody>
      </p:sp>
    </p:spTree>
  </p:cSld>
  <p:clrMapOvr>
    <a:masterClrMapping/>
  </p:clrMapOvr>
  <p:transition advTm="1432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タイトル 1"/>
          <p:cNvSpPr>
            <a:spLocks noGrp="1"/>
          </p:cNvSpPr>
          <p:nvPr>
            <p:ph type="title"/>
          </p:nvPr>
        </p:nvSpPr>
        <p:spPr/>
        <p:txBody>
          <a:bodyPr/>
          <a:lstStyle/>
          <a:p>
            <a:pPr eaLnBrk="1" hangingPunct="1"/>
            <a:r>
              <a:rPr lang="en-US" altLang="ja-JP" dirty="0"/>
              <a:t>1.2</a:t>
            </a:r>
            <a:r>
              <a:rPr lang="ja-JP" altLang="en-US" dirty="0"/>
              <a:t>　応用例</a:t>
            </a:r>
          </a:p>
        </p:txBody>
      </p:sp>
      <p:sp>
        <p:nvSpPr>
          <p:cNvPr id="3246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107950" y="1992313"/>
            <a:ext cx="903605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有向グラフの応用例②：</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トーナメント：向き付けされた完全グラフ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引き分けのないグループトーナメント（総当たり戦）表は</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トーナメントを用いて表すことができる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graphicFrame>
        <p:nvGraphicFramePr>
          <p:cNvPr id="5" name="表 4"/>
          <p:cNvGraphicFramePr>
            <a:graphicFrameLocks noGrp="1"/>
          </p:cNvGraphicFramePr>
          <p:nvPr/>
        </p:nvGraphicFramePr>
        <p:xfrm>
          <a:off x="1907704" y="4005064"/>
          <a:ext cx="2156144" cy="2225040"/>
        </p:xfrm>
        <a:graphic>
          <a:graphicData uri="http://schemas.openxmlformats.org/drawingml/2006/table">
            <a:tbl>
              <a:tblPr firstRow="1" bandRow="1">
                <a:tableStyleId>{21E4AEA4-8DFA-4A89-87EB-49C32662AFE0}</a:tableStyleId>
              </a:tblPr>
              <a:tblGrid>
                <a:gridCol w="398780">
                  <a:extLst>
                    <a:ext uri="{9D8B030D-6E8A-4147-A177-3AD203B41FA5}">
                      <a16:colId xmlns:a16="http://schemas.microsoft.com/office/drawing/2014/main" val="20000"/>
                    </a:ext>
                  </a:extLst>
                </a:gridCol>
                <a:gridCol w="340043">
                  <a:extLst>
                    <a:ext uri="{9D8B030D-6E8A-4147-A177-3AD203B41FA5}">
                      <a16:colId xmlns:a16="http://schemas.microsoft.com/office/drawing/2014/main" val="20001"/>
                    </a:ext>
                  </a:extLst>
                </a:gridCol>
                <a:gridCol w="343218">
                  <a:extLst>
                    <a:ext uri="{9D8B030D-6E8A-4147-A177-3AD203B41FA5}">
                      <a16:colId xmlns:a16="http://schemas.microsoft.com/office/drawing/2014/main" val="20002"/>
                    </a:ext>
                  </a:extLst>
                </a:gridCol>
                <a:gridCol w="325755">
                  <a:extLst>
                    <a:ext uri="{9D8B030D-6E8A-4147-A177-3AD203B41FA5}">
                      <a16:colId xmlns:a16="http://schemas.microsoft.com/office/drawing/2014/main" val="20003"/>
                    </a:ext>
                  </a:extLst>
                </a:gridCol>
                <a:gridCol w="343218">
                  <a:extLst>
                    <a:ext uri="{9D8B030D-6E8A-4147-A177-3AD203B41FA5}">
                      <a16:colId xmlns:a16="http://schemas.microsoft.com/office/drawing/2014/main" val="20004"/>
                    </a:ext>
                  </a:extLst>
                </a:gridCol>
                <a:gridCol w="405130">
                  <a:extLst>
                    <a:ext uri="{9D8B030D-6E8A-4147-A177-3AD203B41FA5}">
                      <a16:colId xmlns:a16="http://schemas.microsoft.com/office/drawing/2014/main" val="20005"/>
                    </a:ext>
                  </a:extLst>
                </a:gridCol>
              </a:tblGrid>
              <a:tr h="370840">
                <a:tc>
                  <a:txBody>
                    <a:bodyPr/>
                    <a:lstStyle/>
                    <a:p>
                      <a:r>
                        <a:rPr kumimoji="1" lang="ja-JP" altLang="en-US" dirty="0">
                          <a:solidFill>
                            <a:schemeClr val="tx1"/>
                          </a:solidFill>
                        </a:rPr>
                        <a:t>＼</a:t>
                      </a:r>
                    </a:p>
                  </a:txBody>
                  <a:tcPr>
                    <a:solidFill>
                      <a:srgbClr val="00B0F0"/>
                    </a:solidFill>
                  </a:tcPr>
                </a:tc>
                <a:tc>
                  <a:txBody>
                    <a:bodyPr/>
                    <a:lstStyle/>
                    <a:p>
                      <a:r>
                        <a:rPr kumimoji="1" lang="en-US" altLang="ja-JP" dirty="0">
                          <a:solidFill>
                            <a:schemeClr val="tx1"/>
                          </a:solidFill>
                        </a:rPr>
                        <a:t>x</a:t>
                      </a:r>
                      <a:endParaRPr kumimoji="1" lang="ja-JP" altLang="en-US" dirty="0">
                        <a:solidFill>
                          <a:schemeClr val="tx1"/>
                        </a:solidFill>
                      </a:endParaRPr>
                    </a:p>
                  </a:txBody>
                  <a:tcPr>
                    <a:solidFill>
                      <a:srgbClr val="00B0F0"/>
                    </a:solidFill>
                  </a:tcPr>
                </a:tc>
                <a:tc>
                  <a:txBody>
                    <a:bodyPr/>
                    <a:lstStyle/>
                    <a:p>
                      <a:r>
                        <a:rPr kumimoji="1" lang="en-US" altLang="ja-JP" dirty="0">
                          <a:solidFill>
                            <a:schemeClr val="tx1"/>
                          </a:solidFill>
                        </a:rPr>
                        <a:t>y</a:t>
                      </a:r>
                      <a:endParaRPr kumimoji="1" lang="ja-JP" altLang="en-US" dirty="0">
                        <a:solidFill>
                          <a:schemeClr val="tx1"/>
                        </a:solidFill>
                      </a:endParaRPr>
                    </a:p>
                  </a:txBody>
                  <a:tcPr>
                    <a:solidFill>
                      <a:srgbClr val="00B0F0"/>
                    </a:solidFill>
                  </a:tcPr>
                </a:tc>
                <a:tc>
                  <a:txBody>
                    <a:bodyPr/>
                    <a:lstStyle/>
                    <a:p>
                      <a:r>
                        <a:rPr kumimoji="1" lang="en-US" altLang="ja-JP" dirty="0">
                          <a:solidFill>
                            <a:schemeClr val="tx1"/>
                          </a:solidFill>
                        </a:rPr>
                        <a:t>z</a:t>
                      </a:r>
                      <a:endParaRPr kumimoji="1" lang="ja-JP" altLang="en-US" dirty="0">
                        <a:solidFill>
                          <a:schemeClr val="tx1"/>
                        </a:solidFill>
                      </a:endParaRPr>
                    </a:p>
                  </a:txBody>
                  <a:tcPr>
                    <a:solidFill>
                      <a:srgbClr val="00B0F0"/>
                    </a:solidFill>
                  </a:tcPr>
                </a:tc>
                <a:tc>
                  <a:txBody>
                    <a:bodyPr/>
                    <a:lstStyle/>
                    <a:p>
                      <a:r>
                        <a:rPr kumimoji="1" lang="en-US" altLang="ja-JP" dirty="0">
                          <a:solidFill>
                            <a:schemeClr val="tx1"/>
                          </a:solidFill>
                        </a:rPr>
                        <a:t>v</a:t>
                      </a:r>
                      <a:endParaRPr kumimoji="1" lang="ja-JP" altLang="en-US" dirty="0">
                        <a:solidFill>
                          <a:schemeClr val="tx1"/>
                        </a:solidFill>
                      </a:endParaRPr>
                    </a:p>
                  </a:txBody>
                  <a:tcPr>
                    <a:solidFill>
                      <a:srgbClr val="00B0F0"/>
                    </a:solidFill>
                  </a:tcPr>
                </a:tc>
                <a:tc>
                  <a:txBody>
                    <a:bodyPr/>
                    <a:lstStyle/>
                    <a:p>
                      <a:r>
                        <a:rPr kumimoji="1" lang="en-US" altLang="ja-JP" dirty="0">
                          <a:solidFill>
                            <a:schemeClr val="tx1"/>
                          </a:solidFill>
                        </a:rPr>
                        <a:t>w</a:t>
                      </a:r>
                      <a:endParaRPr kumimoji="1" lang="ja-JP" altLang="en-US" dirty="0">
                        <a:solidFill>
                          <a:schemeClr val="tx1"/>
                        </a:solidFill>
                      </a:endParaRPr>
                    </a:p>
                  </a:txBody>
                  <a:tcPr>
                    <a:solidFill>
                      <a:srgbClr val="00B0F0"/>
                    </a:solidFill>
                  </a:tcPr>
                </a:tc>
                <a:extLst>
                  <a:ext uri="{0D108BD9-81ED-4DB2-BD59-A6C34878D82A}">
                    <a16:rowId xmlns:a16="http://schemas.microsoft.com/office/drawing/2014/main" val="10000"/>
                  </a:ext>
                </a:extLst>
              </a:tr>
              <a:tr h="370840">
                <a:tc>
                  <a:txBody>
                    <a:bodyPr/>
                    <a:lstStyle/>
                    <a:p>
                      <a:r>
                        <a:rPr kumimoji="1" lang="en-US" altLang="ja-JP" b="1" dirty="0"/>
                        <a:t>x</a:t>
                      </a:r>
                      <a:endParaRPr kumimoji="1" lang="ja-JP" altLang="en-US" b="1" dirty="0"/>
                    </a:p>
                  </a:txBody>
                  <a:tcPr>
                    <a:solidFill>
                      <a:srgbClr val="00B0F0"/>
                    </a:solidFill>
                  </a:tcPr>
                </a:tc>
                <a:tc>
                  <a:txBody>
                    <a:bodyPr/>
                    <a:lstStyle/>
                    <a:p>
                      <a:r>
                        <a:rPr kumimoji="1" lang="ja-JP" altLang="en-US" b="1" dirty="0"/>
                        <a:t>＼</a:t>
                      </a:r>
                    </a:p>
                  </a:txBody>
                  <a:tcPr/>
                </a:tc>
                <a:tc>
                  <a:txBody>
                    <a:bodyPr/>
                    <a:lstStyle/>
                    <a:p>
                      <a:r>
                        <a:rPr kumimoji="1" lang="ja-JP" altLang="en-US" b="1" dirty="0"/>
                        <a:t>○</a:t>
                      </a:r>
                    </a:p>
                  </a:txBody>
                  <a:tcPr/>
                </a:tc>
                <a:tc>
                  <a:txBody>
                    <a:bodyPr/>
                    <a:lstStyle/>
                    <a:p>
                      <a:r>
                        <a:rPr kumimoji="1" lang="ja-JP" altLang="en-US" b="1" dirty="0"/>
                        <a:t>○</a:t>
                      </a:r>
                    </a:p>
                  </a:txBody>
                  <a:tcPr/>
                </a:tc>
                <a:tc>
                  <a:txBody>
                    <a:bodyPr/>
                    <a:lstStyle/>
                    <a:p>
                      <a:r>
                        <a:rPr kumimoji="1" lang="en-US" altLang="ja-JP" b="1" dirty="0"/>
                        <a:t>×</a:t>
                      </a:r>
                      <a:endParaRPr kumimoji="1" lang="ja-JP" altLang="en-US" b="1" dirty="0"/>
                    </a:p>
                  </a:txBody>
                  <a:tcPr/>
                </a:tc>
                <a:tc>
                  <a:txBody>
                    <a:bodyPr/>
                    <a:lstStyle/>
                    <a:p>
                      <a:r>
                        <a:rPr kumimoji="1" lang="en-US" altLang="ja-JP" b="1" dirty="0"/>
                        <a:t>×</a:t>
                      </a:r>
                      <a:endParaRPr kumimoji="1" lang="ja-JP" altLang="en-US" b="1" dirty="0"/>
                    </a:p>
                  </a:txBody>
                  <a:tcPr/>
                </a:tc>
                <a:extLst>
                  <a:ext uri="{0D108BD9-81ED-4DB2-BD59-A6C34878D82A}">
                    <a16:rowId xmlns:a16="http://schemas.microsoft.com/office/drawing/2014/main" val="10001"/>
                  </a:ext>
                </a:extLst>
              </a:tr>
              <a:tr h="370840">
                <a:tc>
                  <a:txBody>
                    <a:bodyPr/>
                    <a:lstStyle/>
                    <a:p>
                      <a:r>
                        <a:rPr kumimoji="1" lang="en-US" altLang="ja-JP" b="1" dirty="0"/>
                        <a:t>y</a:t>
                      </a:r>
                      <a:endParaRPr kumimoji="1" lang="ja-JP" altLang="en-US" b="1" dirty="0"/>
                    </a:p>
                  </a:txBody>
                  <a:tcPr>
                    <a:solidFill>
                      <a:srgbClr val="00B0F0"/>
                    </a:solidFill>
                  </a:tcPr>
                </a:tc>
                <a:tc>
                  <a:txBody>
                    <a:bodyPr/>
                    <a:lstStyle/>
                    <a:p>
                      <a:r>
                        <a:rPr kumimoji="1" lang="en-US" altLang="ja-JP" b="1" dirty="0"/>
                        <a:t>×</a:t>
                      </a:r>
                      <a:endParaRPr kumimoji="1" lang="ja-JP" altLang="en-US" b="1" dirty="0"/>
                    </a:p>
                  </a:txBody>
                  <a:tcPr/>
                </a:tc>
                <a:tc>
                  <a:txBody>
                    <a:bodyPr/>
                    <a:lstStyle/>
                    <a:p>
                      <a:r>
                        <a:rPr kumimoji="1" lang="ja-JP" altLang="en-US" b="1" dirty="0"/>
                        <a:t>＼</a:t>
                      </a:r>
                    </a:p>
                  </a:txBody>
                  <a:tcPr/>
                </a:tc>
                <a:tc>
                  <a:txBody>
                    <a:bodyPr/>
                    <a:lstStyle/>
                    <a:p>
                      <a:r>
                        <a:rPr kumimoji="1" lang="en-US" altLang="ja-JP" b="1" dirty="0"/>
                        <a:t>×</a:t>
                      </a:r>
                      <a:endParaRPr kumimoji="1" lang="ja-JP" altLang="en-US" b="1" dirty="0"/>
                    </a:p>
                  </a:txBody>
                  <a:tcPr/>
                </a:tc>
                <a:tc>
                  <a:txBody>
                    <a:bodyPr/>
                    <a:lstStyle/>
                    <a:p>
                      <a:r>
                        <a:rPr kumimoji="1" lang="en-US" altLang="ja-JP" b="1" dirty="0"/>
                        <a:t>×</a:t>
                      </a:r>
                      <a:endParaRPr kumimoji="1" lang="ja-JP" altLang="en-US" b="1" dirty="0"/>
                    </a:p>
                  </a:txBody>
                  <a:tcPr/>
                </a:tc>
                <a:tc>
                  <a:txBody>
                    <a:bodyPr/>
                    <a:lstStyle/>
                    <a:p>
                      <a:r>
                        <a:rPr kumimoji="1" lang="en-US" altLang="ja-JP" b="1" dirty="0"/>
                        <a:t>×</a:t>
                      </a:r>
                      <a:endParaRPr kumimoji="1" lang="ja-JP" altLang="en-US" b="1" dirty="0"/>
                    </a:p>
                  </a:txBody>
                  <a:tcPr/>
                </a:tc>
                <a:extLst>
                  <a:ext uri="{0D108BD9-81ED-4DB2-BD59-A6C34878D82A}">
                    <a16:rowId xmlns:a16="http://schemas.microsoft.com/office/drawing/2014/main" val="10002"/>
                  </a:ext>
                </a:extLst>
              </a:tr>
              <a:tr h="370840">
                <a:tc>
                  <a:txBody>
                    <a:bodyPr/>
                    <a:lstStyle/>
                    <a:p>
                      <a:r>
                        <a:rPr kumimoji="1" lang="en-US" altLang="ja-JP" b="1" dirty="0"/>
                        <a:t>z</a:t>
                      </a:r>
                      <a:endParaRPr kumimoji="1" lang="ja-JP" altLang="en-US" b="1" dirty="0"/>
                    </a:p>
                  </a:txBody>
                  <a:tcPr>
                    <a:solidFill>
                      <a:srgbClr val="00B0F0"/>
                    </a:solidFill>
                  </a:tcPr>
                </a:tc>
                <a:tc>
                  <a:txBody>
                    <a:bodyPr/>
                    <a:lstStyle/>
                    <a:p>
                      <a:r>
                        <a:rPr kumimoji="1" lang="en-US" altLang="ja-JP" b="1" dirty="0"/>
                        <a:t>×</a:t>
                      </a:r>
                      <a:endParaRPr kumimoji="1" lang="ja-JP" altLang="en-US" b="1" dirty="0"/>
                    </a:p>
                  </a:txBody>
                  <a:tcPr/>
                </a:tc>
                <a:tc>
                  <a:txBody>
                    <a:bodyPr/>
                    <a:lstStyle/>
                    <a:p>
                      <a:r>
                        <a:rPr kumimoji="1" lang="ja-JP" altLang="en-US" b="1" dirty="0"/>
                        <a:t>○</a:t>
                      </a:r>
                    </a:p>
                  </a:txBody>
                  <a:tcPr/>
                </a:tc>
                <a:tc>
                  <a:txBody>
                    <a:bodyPr/>
                    <a:lstStyle/>
                    <a:p>
                      <a:r>
                        <a:rPr kumimoji="1" lang="ja-JP" altLang="en-US" b="1" dirty="0"/>
                        <a:t>＼</a:t>
                      </a:r>
                    </a:p>
                  </a:txBody>
                  <a:tcPr/>
                </a:tc>
                <a:tc>
                  <a:txBody>
                    <a:bodyPr/>
                    <a:lstStyle/>
                    <a:p>
                      <a:r>
                        <a:rPr kumimoji="1" lang="en-US" altLang="ja-JP" b="1" dirty="0"/>
                        <a:t>×</a:t>
                      </a:r>
                      <a:endParaRPr kumimoji="1" lang="ja-JP" altLang="en-US" b="1" dirty="0"/>
                    </a:p>
                  </a:txBody>
                  <a:tcPr/>
                </a:tc>
                <a:tc>
                  <a:txBody>
                    <a:bodyPr/>
                    <a:lstStyle/>
                    <a:p>
                      <a:r>
                        <a:rPr kumimoji="1" lang="ja-JP" altLang="en-US" b="1" dirty="0"/>
                        <a:t>○</a:t>
                      </a:r>
                    </a:p>
                  </a:txBody>
                  <a:tcPr/>
                </a:tc>
                <a:extLst>
                  <a:ext uri="{0D108BD9-81ED-4DB2-BD59-A6C34878D82A}">
                    <a16:rowId xmlns:a16="http://schemas.microsoft.com/office/drawing/2014/main" val="10003"/>
                  </a:ext>
                </a:extLst>
              </a:tr>
              <a:tr h="370840">
                <a:tc>
                  <a:txBody>
                    <a:bodyPr/>
                    <a:lstStyle/>
                    <a:p>
                      <a:r>
                        <a:rPr kumimoji="1" lang="en-US" altLang="ja-JP" b="1" dirty="0"/>
                        <a:t>v</a:t>
                      </a:r>
                      <a:endParaRPr kumimoji="1" lang="ja-JP" altLang="en-US" b="1" dirty="0"/>
                    </a:p>
                  </a:txBody>
                  <a:tcPr>
                    <a:solidFill>
                      <a:srgbClr val="00B0F0"/>
                    </a:solidFill>
                  </a:tcPr>
                </a:tc>
                <a:tc>
                  <a:txBody>
                    <a:bodyPr/>
                    <a:lstStyle/>
                    <a:p>
                      <a:r>
                        <a:rPr kumimoji="1" lang="ja-JP" altLang="en-US" b="1" dirty="0"/>
                        <a:t>○</a:t>
                      </a:r>
                    </a:p>
                  </a:txBody>
                  <a:tcPr/>
                </a:tc>
                <a:tc>
                  <a:txBody>
                    <a:bodyPr/>
                    <a:lstStyle/>
                    <a:p>
                      <a:r>
                        <a:rPr kumimoji="1" lang="ja-JP" altLang="en-US" b="1" dirty="0"/>
                        <a:t>○</a:t>
                      </a:r>
                    </a:p>
                  </a:txBody>
                  <a:tcPr/>
                </a:tc>
                <a:tc>
                  <a:txBody>
                    <a:bodyPr/>
                    <a:lstStyle/>
                    <a:p>
                      <a:r>
                        <a:rPr kumimoji="1" lang="ja-JP" altLang="en-US" b="1" dirty="0"/>
                        <a:t>○</a:t>
                      </a:r>
                    </a:p>
                  </a:txBody>
                  <a:tcPr/>
                </a:tc>
                <a:tc>
                  <a:txBody>
                    <a:bodyPr/>
                    <a:lstStyle/>
                    <a:p>
                      <a:r>
                        <a:rPr kumimoji="1" lang="ja-JP" altLang="en-US" b="1" dirty="0"/>
                        <a:t>＼</a:t>
                      </a:r>
                    </a:p>
                  </a:txBody>
                  <a:tcPr/>
                </a:tc>
                <a:tc>
                  <a:txBody>
                    <a:bodyPr/>
                    <a:lstStyle/>
                    <a:p>
                      <a:r>
                        <a:rPr kumimoji="1" lang="ja-JP" altLang="en-US" b="1" dirty="0"/>
                        <a:t>○</a:t>
                      </a:r>
                    </a:p>
                  </a:txBody>
                  <a:tcPr/>
                </a:tc>
                <a:extLst>
                  <a:ext uri="{0D108BD9-81ED-4DB2-BD59-A6C34878D82A}">
                    <a16:rowId xmlns:a16="http://schemas.microsoft.com/office/drawing/2014/main" val="10004"/>
                  </a:ext>
                </a:extLst>
              </a:tr>
              <a:tr h="370840">
                <a:tc>
                  <a:txBody>
                    <a:bodyPr/>
                    <a:lstStyle/>
                    <a:p>
                      <a:r>
                        <a:rPr kumimoji="1" lang="en-US" altLang="ja-JP" b="1" dirty="0"/>
                        <a:t>w</a:t>
                      </a:r>
                      <a:endParaRPr kumimoji="1" lang="ja-JP" altLang="en-US" b="1" dirty="0"/>
                    </a:p>
                  </a:txBody>
                  <a:tcPr>
                    <a:solidFill>
                      <a:srgbClr val="00B0F0"/>
                    </a:solidFill>
                  </a:tcPr>
                </a:tc>
                <a:tc>
                  <a:txBody>
                    <a:bodyPr/>
                    <a:lstStyle/>
                    <a:p>
                      <a:r>
                        <a:rPr kumimoji="1" lang="ja-JP" altLang="en-US" b="1" dirty="0"/>
                        <a:t>○</a:t>
                      </a:r>
                    </a:p>
                  </a:txBody>
                  <a:tcPr/>
                </a:tc>
                <a:tc>
                  <a:txBody>
                    <a:bodyPr/>
                    <a:lstStyle/>
                    <a:p>
                      <a:r>
                        <a:rPr kumimoji="1" lang="ja-JP" altLang="en-US" b="1" dirty="0"/>
                        <a:t>○</a:t>
                      </a:r>
                    </a:p>
                  </a:txBody>
                  <a:tcPr/>
                </a:tc>
                <a:tc>
                  <a:txBody>
                    <a:bodyPr/>
                    <a:lstStyle/>
                    <a:p>
                      <a:r>
                        <a:rPr kumimoji="1" lang="en-US" altLang="ja-JP" b="1" dirty="0"/>
                        <a:t>×</a:t>
                      </a:r>
                      <a:endParaRPr kumimoji="1" lang="ja-JP" altLang="en-US" b="1" dirty="0"/>
                    </a:p>
                  </a:txBody>
                  <a:tcPr/>
                </a:tc>
                <a:tc>
                  <a:txBody>
                    <a:bodyPr/>
                    <a:lstStyle/>
                    <a:p>
                      <a:r>
                        <a:rPr kumimoji="1" lang="en-US" altLang="ja-JP" b="1" dirty="0"/>
                        <a:t>×</a:t>
                      </a:r>
                      <a:endParaRPr kumimoji="1" lang="ja-JP" altLang="en-US" b="1" dirty="0"/>
                    </a:p>
                  </a:txBody>
                  <a:tcPr/>
                </a:tc>
                <a:tc>
                  <a:txBody>
                    <a:bodyPr/>
                    <a:lstStyle/>
                    <a:p>
                      <a:r>
                        <a:rPr kumimoji="1" lang="ja-JP" altLang="en-US" b="1" dirty="0"/>
                        <a:t>＼</a:t>
                      </a:r>
                    </a:p>
                  </a:txBody>
                  <a:tcPr/>
                </a:tc>
                <a:extLst>
                  <a:ext uri="{0D108BD9-81ED-4DB2-BD59-A6C34878D82A}">
                    <a16:rowId xmlns:a16="http://schemas.microsoft.com/office/drawing/2014/main" val="10005"/>
                  </a:ext>
                </a:extLst>
              </a:tr>
            </a:tbl>
          </a:graphicData>
        </a:graphic>
      </p:graphicFrame>
      <p:grpSp>
        <p:nvGrpSpPr>
          <p:cNvPr id="2" name="グループ化 40"/>
          <p:cNvGrpSpPr/>
          <p:nvPr/>
        </p:nvGrpSpPr>
        <p:grpSpPr>
          <a:xfrm>
            <a:off x="4618886" y="3720440"/>
            <a:ext cx="2786672" cy="2635488"/>
            <a:chOff x="4618886" y="3720440"/>
            <a:chExt cx="2786672" cy="2635488"/>
          </a:xfrm>
        </p:grpSpPr>
        <p:sp>
          <p:nvSpPr>
            <p:cNvPr id="6" name="円/楕円 5"/>
            <p:cNvSpPr/>
            <p:nvPr/>
          </p:nvSpPr>
          <p:spPr bwMode="auto">
            <a:xfrm>
              <a:off x="5911130" y="4051672"/>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 name="直線コネクタ 6"/>
            <p:cNvCxnSpPr>
              <a:endCxn id="9" idx="6"/>
            </p:cNvCxnSpPr>
            <p:nvPr/>
          </p:nvCxnSpPr>
          <p:spPr bwMode="auto">
            <a:xfrm rot="10800000">
              <a:off x="5076056" y="4855443"/>
              <a:ext cx="1851002" cy="1016"/>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sp>
          <p:nvSpPr>
            <p:cNvPr id="8" name="円/楕円 7"/>
            <p:cNvSpPr/>
            <p:nvPr/>
          </p:nvSpPr>
          <p:spPr bwMode="auto">
            <a:xfrm>
              <a:off x="6935564" y="4757018"/>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円/楕円 8"/>
            <p:cNvSpPr/>
            <p:nvPr/>
          </p:nvSpPr>
          <p:spPr bwMode="auto">
            <a:xfrm>
              <a:off x="4903018" y="4769718"/>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円/楕円 9"/>
            <p:cNvSpPr/>
            <p:nvPr/>
          </p:nvSpPr>
          <p:spPr bwMode="auto">
            <a:xfrm>
              <a:off x="6516216" y="5889972"/>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円/楕円 10"/>
            <p:cNvSpPr/>
            <p:nvPr/>
          </p:nvSpPr>
          <p:spPr bwMode="auto">
            <a:xfrm>
              <a:off x="5292080" y="5889972"/>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5" name="直線コネクタ 14"/>
            <p:cNvCxnSpPr>
              <a:stCxn id="11" idx="1"/>
            </p:cNvCxnSpPr>
            <p:nvPr/>
          </p:nvCxnSpPr>
          <p:spPr bwMode="auto">
            <a:xfrm rot="16200000" flipV="1">
              <a:off x="4635679" y="5233338"/>
              <a:ext cx="1050112" cy="313372"/>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17" name="直線コネクタ 16"/>
            <p:cNvCxnSpPr>
              <a:stCxn id="8" idx="1"/>
            </p:cNvCxnSpPr>
            <p:nvPr/>
          </p:nvCxnSpPr>
          <p:spPr bwMode="auto">
            <a:xfrm rot="16200000" flipV="1">
              <a:off x="6170011" y="3991231"/>
              <a:ext cx="628853" cy="952937"/>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rot="5400000" flipH="1" flipV="1">
              <a:off x="5198024" y="3980689"/>
              <a:ext cx="641428" cy="961446"/>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21" name="直線コネクタ 20"/>
            <p:cNvCxnSpPr/>
            <p:nvPr/>
          </p:nvCxnSpPr>
          <p:spPr bwMode="auto">
            <a:xfrm rot="16200000" flipV="1">
              <a:off x="5426399" y="4726336"/>
              <a:ext cx="1736698" cy="590574"/>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flipH="1" flipV="1">
              <a:off x="4792170" y="4745889"/>
              <a:ext cx="1765998" cy="572384"/>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bwMode="auto">
            <a:xfrm rot="5400000" flipH="1" flipV="1">
              <a:off x="6307688" y="5206505"/>
              <a:ext cx="1052100" cy="365050"/>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29" name="直線コネクタ 28"/>
            <p:cNvCxnSpPr>
              <a:stCxn id="9" idx="5"/>
            </p:cNvCxnSpPr>
            <p:nvPr/>
          </p:nvCxnSpPr>
          <p:spPr bwMode="auto">
            <a:xfrm rot="16200000" flipH="1">
              <a:off x="5297533" y="4669241"/>
              <a:ext cx="1065140" cy="1558777"/>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31" name="直線コネクタ 30"/>
            <p:cNvCxnSpPr>
              <a:stCxn id="11" idx="6"/>
            </p:cNvCxnSpPr>
            <p:nvPr/>
          </p:nvCxnSpPr>
          <p:spPr bwMode="auto">
            <a:xfrm>
              <a:off x="5465118" y="5975697"/>
              <a:ext cx="1148566" cy="14011"/>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bwMode="auto">
            <a:xfrm rot="5400000" flipH="1" flipV="1">
              <a:off x="5707721" y="4611038"/>
              <a:ext cx="1061499" cy="1571987"/>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sp>
          <p:nvSpPr>
            <p:cNvPr id="36" name="テキスト ボックス 93"/>
            <p:cNvSpPr txBox="1">
              <a:spLocks noChangeArrowheads="1"/>
            </p:cNvSpPr>
            <p:nvPr/>
          </p:nvSpPr>
          <p:spPr bwMode="auto">
            <a:xfrm>
              <a:off x="5843022" y="3720440"/>
              <a:ext cx="300082" cy="369332"/>
            </a:xfrm>
            <a:prstGeom prst="rect">
              <a:avLst/>
            </a:prstGeom>
            <a:noFill/>
            <a:ln w="9525">
              <a:noFill/>
              <a:miter lim="800000"/>
              <a:headEnd/>
              <a:tailEnd/>
            </a:ln>
          </p:spPr>
          <p:txBody>
            <a:bodyPr wrap="none">
              <a:spAutoFit/>
            </a:bodyPr>
            <a:lstStyle/>
            <a:p>
              <a:r>
                <a:rPr lang="en-US" altLang="ja-JP" dirty="0"/>
                <a:t>v</a:t>
              </a:r>
            </a:p>
          </p:txBody>
        </p:sp>
        <p:sp>
          <p:nvSpPr>
            <p:cNvPr id="37" name="テキスト ボックス 93"/>
            <p:cNvSpPr txBox="1">
              <a:spLocks noChangeArrowheads="1"/>
            </p:cNvSpPr>
            <p:nvPr/>
          </p:nvSpPr>
          <p:spPr bwMode="auto">
            <a:xfrm>
              <a:off x="4618886" y="4665960"/>
              <a:ext cx="300082" cy="369332"/>
            </a:xfrm>
            <a:prstGeom prst="rect">
              <a:avLst/>
            </a:prstGeom>
            <a:noFill/>
            <a:ln w="9525">
              <a:noFill/>
              <a:miter lim="800000"/>
              <a:headEnd/>
              <a:tailEnd/>
            </a:ln>
          </p:spPr>
          <p:txBody>
            <a:bodyPr wrap="none">
              <a:spAutoFit/>
            </a:bodyPr>
            <a:lstStyle/>
            <a:p>
              <a:r>
                <a:rPr lang="en-US" altLang="ja-JP" dirty="0"/>
                <a:t>z</a:t>
              </a:r>
            </a:p>
          </p:txBody>
        </p:sp>
        <p:sp>
          <p:nvSpPr>
            <p:cNvPr id="38" name="テキスト ボックス 93"/>
            <p:cNvSpPr txBox="1">
              <a:spLocks noChangeArrowheads="1"/>
            </p:cNvSpPr>
            <p:nvPr/>
          </p:nvSpPr>
          <p:spPr bwMode="auto">
            <a:xfrm>
              <a:off x="7054180" y="4678660"/>
              <a:ext cx="351378" cy="369332"/>
            </a:xfrm>
            <a:prstGeom prst="rect">
              <a:avLst/>
            </a:prstGeom>
            <a:noFill/>
            <a:ln w="9525">
              <a:noFill/>
              <a:miter lim="800000"/>
              <a:headEnd/>
              <a:tailEnd/>
            </a:ln>
          </p:spPr>
          <p:txBody>
            <a:bodyPr wrap="none">
              <a:spAutoFit/>
            </a:bodyPr>
            <a:lstStyle/>
            <a:p>
              <a:r>
                <a:rPr lang="en-US" altLang="ja-JP" dirty="0"/>
                <a:t>w</a:t>
              </a:r>
            </a:p>
          </p:txBody>
        </p:sp>
        <p:sp>
          <p:nvSpPr>
            <p:cNvPr id="39" name="テキスト ボックス 93"/>
            <p:cNvSpPr txBox="1">
              <a:spLocks noChangeArrowheads="1"/>
            </p:cNvSpPr>
            <p:nvPr/>
          </p:nvSpPr>
          <p:spPr bwMode="auto">
            <a:xfrm>
              <a:off x="5220350" y="5970488"/>
              <a:ext cx="300082" cy="369332"/>
            </a:xfrm>
            <a:prstGeom prst="rect">
              <a:avLst/>
            </a:prstGeom>
            <a:noFill/>
            <a:ln w="9525">
              <a:noFill/>
              <a:miter lim="800000"/>
              <a:headEnd/>
              <a:tailEnd/>
            </a:ln>
          </p:spPr>
          <p:txBody>
            <a:bodyPr wrap="none">
              <a:spAutoFit/>
            </a:bodyPr>
            <a:lstStyle/>
            <a:p>
              <a:r>
                <a:rPr lang="en-US" altLang="ja-JP" dirty="0"/>
                <a:t>y</a:t>
              </a:r>
            </a:p>
          </p:txBody>
        </p:sp>
        <p:sp>
          <p:nvSpPr>
            <p:cNvPr id="40" name="テキスト ボックス 93"/>
            <p:cNvSpPr txBox="1">
              <a:spLocks noChangeArrowheads="1"/>
            </p:cNvSpPr>
            <p:nvPr/>
          </p:nvSpPr>
          <p:spPr bwMode="auto">
            <a:xfrm>
              <a:off x="6453366" y="5986596"/>
              <a:ext cx="300082" cy="369332"/>
            </a:xfrm>
            <a:prstGeom prst="rect">
              <a:avLst/>
            </a:prstGeom>
            <a:noFill/>
            <a:ln w="9525">
              <a:noFill/>
              <a:miter lim="800000"/>
              <a:headEnd/>
              <a:tailEnd/>
            </a:ln>
          </p:spPr>
          <p:txBody>
            <a:bodyPr wrap="none">
              <a:spAutoFit/>
            </a:bodyPr>
            <a:lstStyle/>
            <a:p>
              <a:r>
                <a:rPr lang="en-US" altLang="ja-JP" dirty="0"/>
                <a:t>x</a:t>
              </a:r>
            </a:p>
          </p:txBody>
        </p:sp>
      </p:grpSp>
      <p:sp>
        <p:nvSpPr>
          <p:cNvPr id="3" name="四角形: 角を丸くする 2">
            <a:extLst>
              <a:ext uri="{FF2B5EF4-FFF2-40B4-BE49-F238E27FC236}">
                <a16:creationId xmlns:a16="http://schemas.microsoft.com/office/drawing/2014/main" id="{9077ED27-FBE7-43E7-AB58-082211C98182}"/>
              </a:ext>
            </a:extLst>
          </p:cNvPr>
          <p:cNvSpPr/>
          <p:nvPr/>
        </p:nvSpPr>
        <p:spPr>
          <a:xfrm>
            <a:off x="1784894" y="2852936"/>
            <a:ext cx="7056784" cy="88924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吹き出し: 線 12">
            <a:extLst>
              <a:ext uri="{FF2B5EF4-FFF2-40B4-BE49-F238E27FC236}">
                <a16:creationId xmlns:a16="http://schemas.microsoft.com/office/drawing/2014/main" id="{53797841-9EB5-4E01-A927-5C322B28C287}"/>
              </a:ext>
            </a:extLst>
          </p:cNvPr>
          <p:cNvSpPr/>
          <p:nvPr/>
        </p:nvSpPr>
        <p:spPr>
          <a:xfrm>
            <a:off x="6156176" y="2229436"/>
            <a:ext cx="1368152" cy="551492"/>
          </a:xfrm>
          <a:prstGeom prst="borderCallout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名前の由来</a:t>
            </a:r>
          </a:p>
        </p:txBody>
      </p:sp>
    </p:spTree>
  </p:cSld>
  <p:clrMapOvr>
    <a:masterClrMapping/>
  </p:clrMapOvr>
  <p:transition advTm="14149"/>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24610" name="タイトル 1"/>
          <p:cNvSpPr>
            <a:spLocks noGrp="1"/>
          </p:cNvSpPr>
          <p:nvPr>
            <p:ph type="title"/>
          </p:nvPr>
        </p:nvSpPr>
        <p:spPr/>
        <p:txBody>
          <a:bodyPr/>
          <a:lstStyle/>
          <a:p>
            <a:pPr eaLnBrk="1" hangingPunct="1"/>
            <a:r>
              <a:rPr lang="en-US" altLang="ja-JP" dirty="0"/>
              <a:t>1.2</a:t>
            </a:r>
            <a:r>
              <a:rPr lang="ja-JP" altLang="en-US" dirty="0"/>
              <a:t>　応用例</a:t>
            </a:r>
          </a:p>
        </p:txBody>
      </p:sp>
      <p:sp>
        <p:nvSpPr>
          <p:cNvPr id="3246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107950" y="199231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有向グラフの応用例③：</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全ての道路が一方通行になっている町の地図：</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「町の任意の個所から他の任意の個所へ車で行けるように，</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道路地図に一方通行の制限を課せるのはどんなときか」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「グラフが強連結な向き付け可能であるのはどんなときか」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5" name="左右矢印 4"/>
          <p:cNvSpPr/>
          <p:nvPr/>
        </p:nvSpPr>
        <p:spPr>
          <a:xfrm>
            <a:off x="285428" y="3805610"/>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overrideClrMapping bg1="lt1" tx1="dk1" bg2="lt2" tx2="dk2" accent1="accent1" accent2="accent2" accent3="accent3" accent4="accent4" accent5="accent5" accent6="accent6" hlink="hlink" folHlink="folHlink"/>
  </p:clrMapOvr>
  <p:transition advTm="14149"/>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297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強連結な向き付け可能であるグラフを特徴づけよ</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以下，</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グラフが強連結な向き付け可能であるための必要十分条件を考える．</a:t>
            </a:r>
            <a:endParaRPr lang="en-US" altLang="ja-JP" sz="2400" dirty="0">
              <a:latin typeface="Calibri" pitchFamily="34" charset="0"/>
            </a:endParaRPr>
          </a:p>
        </p:txBody>
      </p:sp>
      <p:sp>
        <p:nvSpPr>
          <p:cNvPr id="8" name="角丸四角形 7"/>
          <p:cNvSpPr/>
          <p:nvPr/>
        </p:nvSpPr>
        <p:spPr>
          <a:xfrm>
            <a:off x="107950" y="2162572"/>
            <a:ext cx="8567738" cy="86481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9" name="角丸四角形 8"/>
          <p:cNvSpPr/>
          <p:nvPr/>
        </p:nvSpPr>
        <p:spPr>
          <a:xfrm>
            <a:off x="395288" y="1874540"/>
            <a:ext cx="1080368"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問題</a:t>
            </a:r>
            <a:endParaRPr lang="en-US" altLang="ja-JP" sz="2400" dirty="0">
              <a:solidFill>
                <a:schemeClr val="tx1"/>
              </a:solidFill>
            </a:endParaRPr>
          </a:p>
        </p:txBody>
      </p:sp>
    </p:spTree>
    <p:extLst>
      <p:ext uri="{BB962C8B-B14F-4D97-AF65-F5344CB8AC3E}">
        <p14:creationId xmlns:p14="http://schemas.microsoft.com/office/powerpoint/2010/main" val="688492431"/>
      </p:ext>
    </p:extLst>
  </p:cSld>
  <p:clrMapOvr>
    <a:masterClrMapping/>
  </p:clrMapOvr>
  <p:transition advTm="14149"/>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297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強連結な向き付け可能であるグラフを特徴づけよ</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「オイラーグラフ ⇒ 強連結な向き付け可能」は明らかだが，</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「オイラーグラフ ⇐ 強連結な向き付け可能」は成立しない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強連結な向き付け可能だがオイラーグラフではないグラフの例</a:t>
            </a:r>
            <a:endParaRPr lang="en-US" altLang="ja-JP" sz="2400" dirty="0">
              <a:latin typeface="Calibri" pitchFamily="34" charset="0"/>
            </a:endParaRPr>
          </a:p>
        </p:txBody>
      </p:sp>
      <p:sp>
        <p:nvSpPr>
          <p:cNvPr id="8" name="角丸四角形 7"/>
          <p:cNvSpPr/>
          <p:nvPr/>
        </p:nvSpPr>
        <p:spPr>
          <a:xfrm>
            <a:off x="107950" y="2162572"/>
            <a:ext cx="8567738" cy="86481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9" name="角丸四角形 8"/>
          <p:cNvSpPr/>
          <p:nvPr/>
        </p:nvSpPr>
        <p:spPr>
          <a:xfrm>
            <a:off x="395288" y="1874540"/>
            <a:ext cx="1080368"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問題</a:t>
            </a:r>
            <a:endParaRPr lang="en-US" altLang="ja-JP" sz="2400" dirty="0">
              <a:solidFill>
                <a:schemeClr val="tx1"/>
              </a:solidFill>
            </a:endParaRPr>
          </a:p>
        </p:txBody>
      </p:sp>
      <p:cxnSp>
        <p:nvCxnSpPr>
          <p:cNvPr id="7" name="直線コネクタ 6"/>
          <p:cNvCxnSpPr/>
          <p:nvPr/>
        </p:nvCxnSpPr>
        <p:spPr bwMode="auto">
          <a:xfrm flipV="1">
            <a:off x="3022428" y="4606528"/>
            <a:ext cx="1358056" cy="663378"/>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a:off x="4454103" y="4627909"/>
            <a:ext cx="1366543" cy="698701"/>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11" name="円/楕円 10"/>
          <p:cNvSpPr/>
          <p:nvPr/>
        </p:nvSpPr>
        <p:spPr bwMode="auto">
          <a:xfrm>
            <a:off x="5689328" y="5173190"/>
            <a:ext cx="250824" cy="2508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2" name="直線コネクタ 11"/>
          <p:cNvCxnSpPr>
            <a:stCxn id="13" idx="4"/>
            <a:endCxn id="15" idx="4"/>
          </p:cNvCxnSpPr>
          <p:nvPr/>
        </p:nvCxnSpPr>
        <p:spPr bwMode="auto">
          <a:xfrm rot="5400000">
            <a:off x="3644853" y="5444158"/>
            <a:ext cx="1437381" cy="4911"/>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sp>
        <p:nvSpPr>
          <p:cNvPr id="13" name="円/楕円 12"/>
          <p:cNvSpPr/>
          <p:nvPr/>
        </p:nvSpPr>
        <p:spPr bwMode="auto">
          <a:xfrm>
            <a:off x="4241379" y="4477097"/>
            <a:ext cx="249238" cy="2508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bwMode="auto">
          <a:xfrm>
            <a:off x="2808116" y="5182592"/>
            <a:ext cx="250824" cy="2508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円/楕円 14"/>
          <p:cNvSpPr/>
          <p:nvPr/>
        </p:nvSpPr>
        <p:spPr bwMode="auto">
          <a:xfrm>
            <a:off x="4236468" y="5914478"/>
            <a:ext cx="249238" cy="25082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0" name="直線コネクタ 19"/>
          <p:cNvCxnSpPr>
            <a:stCxn id="15" idx="2"/>
          </p:cNvCxnSpPr>
          <p:nvPr/>
        </p:nvCxnSpPr>
        <p:spPr bwMode="auto">
          <a:xfrm rot="10800000">
            <a:off x="2927624" y="5301209"/>
            <a:ext cx="1308844" cy="738683"/>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22" name="直線コネクタ 21"/>
          <p:cNvCxnSpPr>
            <a:stCxn id="11" idx="3"/>
          </p:cNvCxnSpPr>
          <p:nvPr/>
        </p:nvCxnSpPr>
        <p:spPr bwMode="auto">
          <a:xfrm rot="5400000">
            <a:off x="4720171" y="5034896"/>
            <a:ext cx="653502" cy="1358276"/>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55875888"/>
      </p:ext>
    </p:extLst>
  </p:cSld>
  <p:clrMapOvr>
    <a:masterClrMapping/>
  </p:clrMapOvr>
  <p:transition advTm="14149"/>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297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強連結な向き付け可能であるグラフを特徴づけよ</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次に，条件「</a:t>
            </a:r>
            <a:r>
              <a:rPr lang="en-US" altLang="ja-JP" sz="2400" dirty="0">
                <a:latin typeface="Calibri" pitchFamily="34" charset="0"/>
              </a:rPr>
              <a:t>G</a:t>
            </a:r>
            <a:r>
              <a:rPr lang="ja-JP" altLang="en-US" sz="2400" dirty="0">
                <a:latin typeface="Calibri" pitchFamily="34" charset="0"/>
              </a:rPr>
              <a:t>がオイラーグラフ」を弱めることで</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必要十分条件が得られるかどうかを考えていく．</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どのようにして弱めるか？：</a:t>
            </a:r>
            <a:endParaRPr lang="en-US" altLang="ja-JP" sz="2400" dirty="0">
              <a:latin typeface="Calibri" pitchFamily="34" charset="0"/>
            </a:endParaRPr>
          </a:p>
          <a:p>
            <a:pPr>
              <a:spcBef>
                <a:spcPct val="20000"/>
              </a:spcBef>
              <a:buClr>
                <a:srgbClr val="0BD0D9"/>
              </a:buClr>
              <a:buSzPct val="95000"/>
              <a:defRPr/>
            </a:pPr>
            <a:r>
              <a:rPr lang="en-US" altLang="ja-JP" sz="2400" dirty="0">
                <a:latin typeface="Calibri" pitchFamily="34" charset="0"/>
              </a:rPr>
              <a:t> G</a:t>
            </a:r>
            <a:r>
              <a:rPr lang="ja-JP" altLang="en-US" sz="2400" dirty="0">
                <a:latin typeface="Calibri" pitchFamily="34" charset="0"/>
              </a:rPr>
              <a:t>がオイラーグラフ　</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en-US" altLang="ja-JP" sz="2400" dirty="0">
                <a:latin typeface="Calibri" pitchFamily="34" charset="0"/>
              </a:rPr>
              <a:t> G</a:t>
            </a:r>
            <a:r>
              <a:rPr lang="ja-JP" altLang="en-US" sz="2400" dirty="0">
                <a:latin typeface="Calibri" pitchFamily="34" charset="0"/>
              </a:rPr>
              <a:t>は連結グラフで，</a:t>
            </a:r>
            <a:r>
              <a:rPr lang="en-US" altLang="ja-JP" sz="2400" dirty="0">
                <a:latin typeface="Calibri" pitchFamily="34" charset="0"/>
              </a:rPr>
              <a:t>E(G)</a:t>
            </a:r>
            <a:r>
              <a:rPr lang="ja-JP" altLang="en-US" sz="2400" dirty="0">
                <a:latin typeface="Calibri" pitchFamily="34" charset="0"/>
              </a:rPr>
              <a:t>を互いに素な閉路に分割することができる</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を利用する．</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p:txBody>
      </p:sp>
      <p:sp>
        <p:nvSpPr>
          <p:cNvPr id="8" name="角丸四角形 7"/>
          <p:cNvSpPr/>
          <p:nvPr/>
        </p:nvSpPr>
        <p:spPr>
          <a:xfrm>
            <a:off x="107950" y="2162572"/>
            <a:ext cx="8567738" cy="86481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9" name="角丸四角形 8"/>
          <p:cNvSpPr/>
          <p:nvPr/>
        </p:nvSpPr>
        <p:spPr>
          <a:xfrm>
            <a:off x="395288" y="1874540"/>
            <a:ext cx="1080368"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問題</a:t>
            </a:r>
            <a:endParaRPr lang="en-US" altLang="ja-JP" sz="2400" dirty="0">
              <a:solidFill>
                <a:schemeClr val="tx1"/>
              </a:solidFill>
            </a:endParaRPr>
          </a:p>
        </p:txBody>
      </p:sp>
      <p:sp>
        <p:nvSpPr>
          <p:cNvPr id="10" name="左右矢印 9"/>
          <p:cNvSpPr/>
          <p:nvPr/>
        </p:nvSpPr>
        <p:spPr>
          <a:xfrm>
            <a:off x="251520" y="5483002"/>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ransition advTm="14149"/>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297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強連結な向き付け可能であるグラフを特徴づけよ</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a:latin typeface="Calibri" pitchFamily="34" charset="0"/>
              </a:rPr>
              <a:t>G</a:t>
            </a:r>
            <a:r>
              <a:rPr lang="ja-JP" altLang="en-US" sz="2400" dirty="0">
                <a:latin typeface="Calibri" pitchFamily="34" charset="0"/>
              </a:rPr>
              <a:t>は連結グラフで，</a:t>
            </a:r>
            <a:r>
              <a:rPr lang="en-US" altLang="ja-JP" sz="2400" dirty="0">
                <a:latin typeface="Calibri" pitchFamily="34" charset="0"/>
              </a:rPr>
              <a:t>E(G)</a:t>
            </a:r>
            <a:r>
              <a:rPr lang="ja-JP" altLang="en-US" sz="2400" dirty="0">
                <a:latin typeface="Calibri" pitchFamily="34" charset="0"/>
              </a:rPr>
              <a:t>を互いに素な閉路に分割することができる」</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を弱めた条件</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a:latin typeface="Calibri" pitchFamily="34" charset="0"/>
              </a:rPr>
              <a:t>G</a:t>
            </a:r>
            <a:r>
              <a:rPr lang="ja-JP" altLang="en-US" sz="2400" dirty="0">
                <a:latin typeface="Calibri" pitchFamily="34" charset="0"/>
              </a:rPr>
              <a:t>は連結グラフで，任意の辺がある閉路に含まれる」</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はグラフが強連結な向き付け可能であるための必要十分条件か？</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p:txBody>
      </p:sp>
      <p:sp>
        <p:nvSpPr>
          <p:cNvPr id="8" name="角丸四角形 7"/>
          <p:cNvSpPr/>
          <p:nvPr/>
        </p:nvSpPr>
        <p:spPr>
          <a:xfrm>
            <a:off x="107950" y="2162572"/>
            <a:ext cx="8567738" cy="86481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9" name="角丸四角形 8"/>
          <p:cNvSpPr/>
          <p:nvPr/>
        </p:nvSpPr>
        <p:spPr>
          <a:xfrm>
            <a:off x="395288" y="1874540"/>
            <a:ext cx="1080368"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問題</a:t>
            </a:r>
            <a:endParaRPr lang="en-US" altLang="ja-JP" sz="2400" dirty="0">
              <a:solidFill>
                <a:schemeClr val="tx1"/>
              </a:solidFill>
            </a:endParaRPr>
          </a:p>
        </p:txBody>
      </p:sp>
    </p:spTree>
  </p:cSld>
  <p:clrMapOvr>
    <a:masterClrMapping/>
  </p:clrMapOvr>
  <p:transition advTm="14149"/>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297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強連結な向き付け可能であるグラフを特徴づけよ</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注意：</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a:latin typeface="Calibri" pitchFamily="34" charset="0"/>
              </a:rPr>
              <a:t>G</a:t>
            </a:r>
            <a:r>
              <a:rPr lang="ja-JP" altLang="en-US" sz="2400" dirty="0">
                <a:latin typeface="Calibri" pitchFamily="34" charset="0"/>
              </a:rPr>
              <a:t>は連結グラフで，任意の辺がある閉路に含まれる」</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a:latin typeface="Calibri" pitchFamily="34" charset="0"/>
              </a:rPr>
              <a:t>G</a:t>
            </a:r>
            <a:r>
              <a:rPr lang="ja-JP" altLang="en-US" sz="2400" dirty="0">
                <a:latin typeface="Calibri" pitchFamily="34" charset="0"/>
              </a:rPr>
              <a:t>は連結グラフで，橋を含まない」</a:t>
            </a:r>
            <a:r>
              <a:rPr lang="en-US" altLang="ja-JP" sz="2400" dirty="0">
                <a:latin typeface="Calibri" pitchFamily="34" charset="0"/>
              </a:rPr>
              <a:t>      </a:t>
            </a: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⇒は明らか</a:t>
            </a:r>
            <a:r>
              <a:rPr lang="en-US" altLang="ja-JP" sz="2400" dirty="0">
                <a:latin typeface="Calibri" pitchFamily="34" charset="0"/>
              </a:rPr>
              <a:t>     </a:t>
            </a: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p:txBody>
      </p:sp>
      <p:sp>
        <p:nvSpPr>
          <p:cNvPr id="8" name="角丸四角形 7"/>
          <p:cNvSpPr/>
          <p:nvPr/>
        </p:nvSpPr>
        <p:spPr>
          <a:xfrm>
            <a:off x="107950" y="2162572"/>
            <a:ext cx="8567738" cy="86481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9" name="角丸四角形 8"/>
          <p:cNvSpPr/>
          <p:nvPr/>
        </p:nvSpPr>
        <p:spPr>
          <a:xfrm>
            <a:off x="395288" y="1874540"/>
            <a:ext cx="1080368"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問題</a:t>
            </a:r>
            <a:endParaRPr lang="en-US" altLang="ja-JP" sz="2400" dirty="0">
              <a:solidFill>
                <a:schemeClr val="tx1"/>
              </a:solidFill>
            </a:endParaRPr>
          </a:p>
        </p:txBody>
      </p:sp>
      <p:sp>
        <p:nvSpPr>
          <p:cNvPr id="7" name="左右矢印 6"/>
          <p:cNvSpPr/>
          <p:nvPr/>
        </p:nvSpPr>
        <p:spPr>
          <a:xfrm>
            <a:off x="192212" y="4158283"/>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ransition advTm="14149"/>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297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強連結な向き付け可能であるグラフを特徴づけよ</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注意：</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a:latin typeface="Calibri" pitchFamily="34" charset="0"/>
              </a:rPr>
              <a:t>G</a:t>
            </a:r>
            <a:r>
              <a:rPr lang="ja-JP" altLang="en-US" sz="2400" dirty="0">
                <a:latin typeface="Calibri" pitchFamily="34" charset="0"/>
              </a:rPr>
              <a:t>は連結グラフで，任意の辺がある閉路に含まれる」</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a:latin typeface="Calibri" pitchFamily="34" charset="0"/>
              </a:rPr>
              <a:t>G</a:t>
            </a:r>
            <a:r>
              <a:rPr lang="ja-JP" altLang="en-US" sz="2400" dirty="0">
                <a:latin typeface="Calibri" pitchFamily="34" charset="0"/>
              </a:rPr>
              <a:t>は連結グラフで，橋を含まない」</a:t>
            </a:r>
            <a:r>
              <a:rPr lang="en-US" altLang="ja-JP" sz="2400" dirty="0">
                <a:latin typeface="Calibri" pitchFamily="34" charset="0"/>
              </a:rPr>
              <a:t>           </a:t>
            </a:r>
          </a:p>
          <a:p>
            <a:pPr>
              <a:spcBef>
                <a:spcPct val="20000"/>
              </a:spcBef>
              <a:buClr>
                <a:srgbClr val="0BD0D9"/>
              </a:buClr>
              <a:buSzPct val="95000"/>
              <a:defRPr/>
            </a:pPr>
            <a:r>
              <a:rPr lang="ja-JP" altLang="en-US" sz="2400" dirty="0">
                <a:latin typeface="Calibri" pitchFamily="34" charset="0"/>
              </a:rPr>
              <a:t>⇐が成り立つ理由：</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辺</a:t>
            </a:r>
            <a:r>
              <a:rPr lang="en-US" altLang="ja-JP" sz="2400" dirty="0">
                <a:latin typeface="Calibri" pitchFamily="34" charset="0"/>
              </a:rPr>
              <a:t>ab</a:t>
            </a:r>
            <a:r>
              <a:rPr lang="ja-JP" altLang="en-US" sz="2400" dirty="0">
                <a:latin typeface="Calibri" pitchFamily="34" charset="0"/>
              </a:rPr>
              <a:t>は橋ではないので</a:t>
            </a:r>
            <a:r>
              <a:rPr lang="en-US" altLang="ja-JP" sz="2400" dirty="0">
                <a:latin typeface="Calibri" pitchFamily="34" charset="0"/>
              </a:rPr>
              <a:t>G-ab</a:t>
            </a:r>
            <a:r>
              <a:rPr lang="ja-JP" altLang="en-US" sz="2400" dirty="0">
                <a:latin typeface="Calibri" pitchFamily="34" charset="0"/>
              </a:rPr>
              <a:t>は連結</a:t>
            </a:r>
            <a:br>
              <a:rPr lang="en-US" altLang="ja-JP" sz="2400" dirty="0">
                <a:latin typeface="Calibri" pitchFamily="34" charset="0"/>
              </a:rPr>
            </a:br>
            <a:r>
              <a:rPr lang="ja-JP" altLang="en-US" sz="2400" dirty="0">
                <a:latin typeface="Calibri" pitchFamily="34" charset="0"/>
              </a:rPr>
              <a:t>よって，</a:t>
            </a:r>
            <a:r>
              <a:rPr lang="en-US" altLang="ja-JP" sz="2400" dirty="0">
                <a:latin typeface="Calibri" pitchFamily="34" charset="0"/>
              </a:rPr>
              <a:t>G-ab</a:t>
            </a:r>
            <a:r>
              <a:rPr lang="ja-JP" altLang="en-US" sz="2400" dirty="0">
                <a:latin typeface="Calibri" pitchFamily="34" charset="0"/>
              </a:rPr>
              <a:t>に</a:t>
            </a:r>
            <a:r>
              <a:rPr lang="en-US" altLang="ja-JP" sz="2400" dirty="0">
                <a:latin typeface="Calibri" pitchFamily="34" charset="0"/>
              </a:rPr>
              <a:t>a</a:t>
            </a:r>
            <a:r>
              <a:rPr lang="ja-JP" altLang="en-US" sz="2400" dirty="0">
                <a:latin typeface="Calibri" pitchFamily="34" charset="0"/>
              </a:rPr>
              <a:t>と</a:t>
            </a:r>
            <a:r>
              <a:rPr lang="en-US" altLang="ja-JP" sz="2400" dirty="0">
                <a:latin typeface="Calibri" pitchFamily="34" charset="0"/>
              </a:rPr>
              <a:t>b</a:t>
            </a:r>
            <a:r>
              <a:rPr lang="ja-JP" altLang="en-US" sz="2400" dirty="0">
                <a:latin typeface="Calibri" pitchFamily="34" charset="0"/>
              </a:rPr>
              <a:t>が端点となる道</a:t>
            </a:r>
            <a:r>
              <a:rPr lang="en-US" altLang="ja-JP" sz="2400" dirty="0">
                <a:latin typeface="Calibri" pitchFamily="34" charset="0"/>
              </a:rPr>
              <a:t>P</a:t>
            </a:r>
            <a:r>
              <a:rPr lang="ja-JP" altLang="en-US" sz="2400" dirty="0">
                <a:latin typeface="Calibri" pitchFamily="34" charset="0"/>
              </a:rPr>
              <a:t>があり，</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道</a:t>
            </a:r>
            <a:r>
              <a:rPr lang="en-US" altLang="ja-JP" sz="2400" dirty="0">
                <a:latin typeface="Calibri" pitchFamily="34" charset="0"/>
              </a:rPr>
              <a:t>P</a:t>
            </a:r>
            <a:r>
              <a:rPr lang="ja-JP" altLang="en-US" sz="2400" dirty="0">
                <a:latin typeface="Calibri" pitchFamily="34" charset="0"/>
              </a:rPr>
              <a:t>の両端点を辺</a:t>
            </a:r>
            <a:r>
              <a:rPr lang="en-US" altLang="ja-JP" sz="2400" dirty="0">
                <a:latin typeface="Calibri" pitchFamily="34" charset="0"/>
              </a:rPr>
              <a:t>ab</a:t>
            </a:r>
            <a:r>
              <a:rPr lang="ja-JP" altLang="en-US" sz="2400" dirty="0">
                <a:latin typeface="Calibri" pitchFamily="34" charset="0"/>
              </a:rPr>
              <a:t>でつなぐことにより辺</a:t>
            </a:r>
            <a:r>
              <a:rPr lang="en-US" altLang="ja-JP" sz="2400" dirty="0">
                <a:latin typeface="Calibri" pitchFamily="34" charset="0"/>
              </a:rPr>
              <a:t>ab</a:t>
            </a:r>
            <a:r>
              <a:rPr lang="ja-JP" altLang="en-US" sz="2400" dirty="0">
                <a:latin typeface="Calibri" pitchFamily="34" charset="0"/>
              </a:rPr>
              <a:t>を含む閉路が得られる</a:t>
            </a:r>
            <a:endParaRPr lang="en-US" altLang="ja-JP" sz="2400" dirty="0">
              <a:latin typeface="Calibri" pitchFamily="34" charset="0"/>
            </a:endParaRPr>
          </a:p>
        </p:txBody>
      </p:sp>
      <p:sp>
        <p:nvSpPr>
          <p:cNvPr id="8" name="角丸四角形 7"/>
          <p:cNvSpPr/>
          <p:nvPr/>
        </p:nvSpPr>
        <p:spPr>
          <a:xfrm>
            <a:off x="107950" y="2162572"/>
            <a:ext cx="8567738" cy="86481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9" name="角丸四角形 8"/>
          <p:cNvSpPr/>
          <p:nvPr/>
        </p:nvSpPr>
        <p:spPr>
          <a:xfrm>
            <a:off x="395288" y="1874540"/>
            <a:ext cx="1080368"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問題</a:t>
            </a:r>
            <a:endParaRPr lang="en-US" altLang="ja-JP" sz="2400" dirty="0">
              <a:solidFill>
                <a:schemeClr val="tx1"/>
              </a:solidFill>
            </a:endParaRPr>
          </a:p>
        </p:txBody>
      </p:sp>
      <p:sp>
        <p:nvSpPr>
          <p:cNvPr id="7" name="左右矢印 6"/>
          <p:cNvSpPr/>
          <p:nvPr/>
        </p:nvSpPr>
        <p:spPr>
          <a:xfrm>
            <a:off x="192212" y="4158283"/>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3932222704"/>
      </p:ext>
    </p:extLst>
  </p:cSld>
  <p:clrMapOvr>
    <a:masterClrMapping/>
  </p:clrMapOvr>
  <p:transition advTm="14149"/>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297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注意：</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a:latin typeface="Calibri" pitchFamily="34" charset="0"/>
              </a:rPr>
              <a:t>G</a:t>
            </a:r>
            <a:r>
              <a:rPr lang="ja-JP" altLang="en-US" sz="2400" dirty="0">
                <a:latin typeface="Calibri" pitchFamily="34" charset="0"/>
              </a:rPr>
              <a:t>は連結グラフで，任意の辺がある閉路に含まれる」</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a:latin typeface="Calibri" pitchFamily="34" charset="0"/>
              </a:rPr>
              <a:t>G</a:t>
            </a:r>
            <a:r>
              <a:rPr lang="ja-JP" altLang="en-US" sz="2400" dirty="0">
                <a:latin typeface="Calibri" pitchFamily="34" charset="0"/>
              </a:rPr>
              <a:t>は連結グラフで，橋を含まない」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左右矢印 7"/>
          <p:cNvSpPr/>
          <p:nvPr/>
        </p:nvSpPr>
        <p:spPr>
          <a:xfrm>
            <a:off x="192212" y="458112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ransition advTm="14149"/>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075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グラフ</a:t>
            </a:r>
            <a:r>
              <a:rPr lang="en-US" altLang="ja-JP" sz="2400" dirty="0">
                <a:latin typeface="Calibri" pitchFamily="34" charset="0"/>
                <a:ea typeface="+mn-ea"/>
              </a:rPr>
              <a:t>G</a:t>
            </a:r>
            <a:r>
              <a:rPr lang="ja-JP" altLang="en-US" sz="2400" dirty="0">
                <a:latin typeface="Calibri" pitchFamily="34" charset="0"/>
                <a:ea typeface="+mn-ea"/>
              </a:rPr>
              <a:t>に対して，</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G</a:t>
            </a:r>
            <a:r>
              <a:rPr lang="ja-JP" altLang="en-US" sz="2400" dirty="0" err="1">
                <a:latin typeface="Calibri" pitchFamily="34" charset="0"/>
                <a:ea typeface="+mn-ea"/>
              </a:rPr>
              <a:t>が強</a:t>
            </a:r>
            <a:r>
              <a:rPr lang="ja-JP" altLang="en-US" sz="2400" dirty="0">
                <a:latin typeface="Calibri" pitchFamily="34" charset="0"/>
                <a:ea typeface="+mn-ea"/>
              </a:rPr>
              <a:t>連結な向き付け可能    　　　　　　</a:t>
            </a:r>
            <a:r>
              <a:rPr lang="en-US" altLang="ja-JP" sz="2400" dirty="0">
                <a:latin typeface="Calibri" pitchFamily="34" charset="0"/>
                <a:ea typeface="+mn-ea"/>
              </a:rPr>
              <a:t>G</a:t>
            </a:r>
            <a:r>
              <a:rPr lang="ja-JP" altLang="en-US" sz="2400" dirty="0">
                <a:latin typeface="Calibri" pitchFamily="34" charset="0"/>
                <a:ea typeface="+mn-ea"/>
              </a:rPr>
              <a:t>が連結で橋を含まない</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注意より，</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G</a:t>
            </a:r>
            <a:r>
              <a:rPr lang="ja-JP" altLang="en-US" sz="2400" dirty="0">
                <a:latin typeface="Calibri" pitchFamily="34" charset="0"/>
                <a:ea typeface="+mn-ea"/>
              </a:rPr>
              <a:t>はある閉路</a:t>
            </a:r>
            <a:r>
              <a:rPr lang="en-US" altLang="ja-JP" sz="2400" dirty="0">
                <a:latin typeface="Calibri" pitchFamily="34" charset="0"/>
                <a:ea typeface="+mn-ea"/>
              </a:rPr>
              <a:t>G1</a:t>
            </a:r>
            <a:r>
              <a:rPr lang="ja-JP" altLang="en-US" sz="2400" dirty="0">
                <a:latin typeface="Calibri" pitchFamily="34" charset="0"/>
                <a:ea typeface="+mn-ea"/>
              </a:rPr>
              <a:t>を含む．</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000" dirty="0">
                <a:latin typeface="Calibri" pitchFamily="34" charset="0"/>
              </a:rPr>
              <a:t>注意：</a:t>
            </a:r>
            <a:endParaRPr lang="en-US" altLang="ja-JP" sz="2000" dirty="0">
              <a:latin typeface="Calibri" pitchFamily="34" charset="0"/>
            </a:endParaRPr>
          </a:p>
          <a:p>
            <a:pPr>
              <a:spcBef>
                <a:spcPct val="20000"/>
              </a:spcBef>
              <a:buClr>
                <a:srgbClr val="0BD0D9"/>
              </a:buClr>
              <a:buSzPct val="95000"/>
              <a:defRPr/>
            </a:pPr>
            <a:r>
              <a:rPr lang="ja-JP" altLang="en-US" sz="2000" dirty="0">
                <a:latin typeface="Calibri" pitchFamily="34" charset="0"/>
              </a:rPr>
              <a:t>「</a:t>
            </a:r>
            <a:r>
              <a:rPr lang="en-US" altLang="ja-JP" sz="2000" dirty="0">
                <a:latin typeface="Calibri" pitchFamily="34" charset="0"/>
              </a:rPr>
              <a:t>G</a:t>
            </a:r>
            <a:r>
              <a:rPr lang="ja-JP" altLang="en-US" sz="2000" dirty="0">
                <a:latin typeface="Calibri" pitchFamily="34" charset="0"/>
              </a:rPr>
              <a:t>は連結グラフで，任意の辺がある閉路に含まれる」</a:t>
            </a:r>
            <a:endParaRPr lang="en-US" altLang="ja-JP" sz="2000" dirty="0">
              <a:latin typeface="Calibri" pitchFamily="34" charset="0"/>
            </a:endParaRPr>
          </a:p>
          <a:p>
            <a:pPr>
              <a:spcBef>
                <a:spcPct val="20000"/>
              </a:spcBef>
              <a:buClr>
                <a:srgbClr val="0BD0D9"/>
              </a:buClr>
              <a:buSzPct val="95000"/>
              <a:defRPr/>
            </a:pPr>
            <a:endParaRPr lang="en-US" altLang="ja-JP" sz="2000" dirty="0">
              <a:latin typeface="Calibri" pitchFamily="34" charset="0"/>
            </a:endParaRPr>
          </a:p>
          <a:p>
            <a:pPr>
              <a:spcBef>
                <a:spcPct val="20000"/>
              </a:spcBef>
              <a:buClr>
                <a:srgbClr val="0BD0D9"/>
              </a:buClr>
              <a:buSzPct val="95000"/>
              <a:defRPr/>
            </a:pPr>
            <a:r>
              <a:rPr lang="ja-JP" altLang="en-US" sz="2000" dirty="0">
                <a:latin typeface="Calibri" pitchFamily="34" charset="0"/>
              </a:rPr>
              <a:t>「</a:t>
            </a:r>
            <a:r>
              <a:rPr lang="en-US" altLang="ja-JP" sz="2000" dirty="0">
                <a:latin typeface="Calibri" pitchFamily="34" charset="0"/>
              </a:rPr>
              <a:t>G</a:t>
            </a:r>
            <a:r>
              <a:rPr lang="ja-JP" altLang="en-US" sz="2000" dirty="0">
                <a:latin typeface="Calibri" pitchFamily="34" charset="0"/>
              </a:rPr>
              <a:t>は連結グラフで，橋を含まない」</a:t>
            </a:r>
            <a:endParaRPr lang="en-US" altLang="ja-JP" sz="20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9" name="円/楕円 8"/>
          <p:cNvSpPr/>
          <p:nvPr/>
        </p:nvSpPr>
        <p:spPr>
          <a:xfrm>
            <a:off x="6156325" y="4365625"/>
            <a:ext cx="1511300" cy="1511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0762" name="テキスト ボックス 9"/>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左右矢印 10"/>
          <p:cNvSpPr/>
          <p:nvPr/>
        </p:nvSpPr>
        <p:spPr>
          <a:xfrm>
            <a:off x="192212" y="586079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ransition advTm="14149"/>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タイトル 1"/>
          <p:cNvSpPr>
            <a:spLocks noGrp="1"/>
          </p:cNvSpPr>
          <p:nvPr>
            <p:ph type="title"/>
          </p:nvPr>
        </p:nvSpPr>
        <p:spPr/>
        <p:txBody>
          <a:bodyPr/>
          <a:lstStyle/>
          <a:p>
            <a:pPr eaLnBrk="1" hangingPunct="1"/>
            <a:r>
              <a:rPr lang="ja-JP" altLang="en-US" dirty="0"/>
              <a:t>有限幾何学　第</a:t>
            </a:r>
            <a:r>
              <a:rPr lang="en-US" altLang="ja-JP" dirty="0"/>
              <a:t>8</a:t>
            </a:r>
            <a:r>
              <a:rPr lang="ja-JP" altLang="en-US" dirty="0"/>
              <a:t>回</a:t>
            </a:r>
          </a:p>
        </p:txBody>
      </p:sp>
      <p:sp>
        <p:nvSpPr>
          <p:cNvPr id="323587" name="コンテンツ プレースホルダ 2"/>
          <p:cNvSpPr>
            <a:spLocks noGrp="1"/>
          </p:cNvSpPr>
          <p:nvPr>
            <p:ph idx="1"/>
          </p:nvPr>
        </p:nvSpPr>
        <p:spPr/>
        <p:txBody>
          <a:bodyPr/>
          <a:lstStyle/>
          <a:p>
            <a:pPr marL="514350" indent="-514350" eaLnBrk="1" hangingPunct="1">
              <a:buClr>
                <a:schemeClr val="tx2"/>
              </a:buClr>
              <a:buFont typeface="Calibri" pitchFamily="34" charset="0"/>
              <a:buAutoNum type="arabicPeriod"/>
            </a:pPr>
            <a:r>
              <a:rPr lang="ja-JP" altLang="en-US" dirty="0"/>
              <a:t>有向グラフと探索に関する木</a:t>
            </a:r>
            <a:endParaRPr lang="en-US" altLang="ja-JP" dirty="0"/>
          </a:p>
          <a:p>
            <a:pPr marL="850900" lvl="1" indent="-457200" eaLnBrk="1" hangingPunct="1">
              <a:buFont typeface="Wingdings 2" pitchFamily="18" charset="2"/>
              <a:buNone/>
            </a:pPr>
            <a:endParaRPr lang="en-US" altLang="ja-JP" dirty="0"/>
          </a:p>
          <a:p>
            <a:pPr marL="850900" lvl="1" indent="-457200" eaLnBrk="1" hangingPunct="1">
              <a:buFont typeface="Calibri" pitchFamily="34" charset="0"/>
              <a:buAutoNum type="arabicPeriod"/>
            </a:pPr>
            <a:r>
              <a:rPr lang="ja-JP" altLang="en-US" dirty="0"/>
              <a:t>用語の説明</a:t>
            </a:r>
            <a:endParaRPr lang="en-US" altLang="ja-JP" dirty="0"/>
          </a:p>
          <a:p>
            <a:pPr marL="850900" lvl="1" indent="-457200" eaLnBrk="1" hangingPunct="1">
              <a:buFont typeface="Calibri" pitchFamily="34" charset="0"/>
              <a:buAutoNum type="arabicPeriod"/>
            </a:pPr>
            <a:r>
              <a:rPr lang="ja-JP" altLang="en-US" dirty="0"/>
              <a:t>応用例</a:t>
            </a:r>
            <a:endParaRPr lang="en-US" altLang="ja-JP" dirty="0"/>
          </a:p>
          <a:p>
            <a:pPr marL="850900" lvl="1" indent="-457200" eaLnBrk="1" hangingPunct="1">
              <a:buFont typeface="Calibri" pitchFamily="34" charset="0"/>
              <a:buAutoNum type="arabicPeriod"/>
            </a:pPr>
            <a:r>
              <a:rPr lang="ja-JP" altLang="en-US" dirty="0"/>
              <a:t>強連結可能な向き付け</a:t>
            </a:r>
            <a:endParaRPr lang="en-US" altLang="ja-JP" dirty="0"/>
          </a:p>
          <a:p>
            <a:pPr marL="850900" lvl="1" indent="-457200" eaLnBrk="1" hangingPunct="1">
              <a:buFont typeface="Calibri" pitchFamily="34" charset="0"/>
              <a:buAutoNum type="arabicPeriod"/>
            </a:pPr>
            <a:r>
              <a:rPr lang="ja-JP" altLang="en-US" dirty="0"/>
              <a:t>深さ優先探索（</a:t>
            </a:r>
            <a:r>
              <a:rPr lang="en-US" altLang="ja-JP" dirty="0"/>
              <a:t>DFS</a:t>
            </a:r>
            <a:r>
              <a:rPr lang="ja-JP" altLang="en-US" dirty="0"/>
              <a:t>）</a:t>
            </a:r>
            <a:endParaRPr lang="en-US" altLang="ja-JP" dirty="0"/>
          </a:p>
          <a:p>
            <a:pPr marL="850900" lvl="1" indent="-457200" eaLnBrk="1" hangingPunct="1">
              <a:buFont typeface="Wingdings 2" pitchFamily="18" charset="2"/>
              <a:buNone/>
            </a:pPr>
            <a:endParaRPr lang="en-US" altLang="ja-JP" dirty="0"/>
          </a:p>
        </p:txBody>
      </p:sp>
    </p:spTree>
  </p:cSld>
  <p:clrMapOvr>
    <a:masterClrMapping/>
  </p:clrMapOvr>
  <p:transition advTm="6256"/>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177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注意より，</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G</a:t>
            </a:r>
            <a:r>
              <a:rPr lang="ja-JP" altLang="en-US" sz="2400" dirty="0">
                <a:latin typeface="Calibri" pitchFamily="34" charset="0"/>
                <a:ea typeface="+mn-ea"/>
              </a:rPr>
              <a:t>はある閉路</a:t>
            </a:r>
            <a:r>
              <a:rPr lang="en-US" altLang="ja-JP" sz="2400" dirty="0">
                <a:latin typeface="Calibri" pitchFamily="34" charset="0"/>
                <a:ea typeface="+mn-ea"/>
              </a:rPr>
              <a:t>G1</a:t>
            </a:r>
            <a:r>
              <a:rPr lang="ja-JP" altLang="en-US" sz="2400" dirty="0">
                <a:latin typeface="Calibri" pitchFamily="34" charset="0"/>
                <a:ea typeface="+mn-ea"/>
              </a:rPr>
              <a:t>を含む．</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G1</a:t>
            </a:r>
            <a:r>
              <a:rPr lang="ja-JP" altLang="en-US" sz="2400" dirty="0">
                <a:latin typeface="Calibri" pitchFamily="34" charset="0"/>
                <a:ea typeface="+mn-ea"/>
              </a:rPr>
              <a:t>≠</a:t>
            </a:r>
            <a:r>
              <a:rPr lang="en-US" altLang="ja-JP" sz="2400" dirty="0">
                <a:latin typeface="Calibri" pitchFamily="34" charset="0"/>
                <a:ea typeface="+mn-ea"/>
              </a:rPr>
              <a:t>G</a:t>
            </a:r>
            <a:r>
              <a:rPr lang="ja-JP" altLang="en-US" sz="2400" dirty="0">
                <a:latin typeface="Calibri" pitchFamily="34" charset="0"/>
                <a:ea typeface="+mn-ea"/>
              </a:rPr>
              <a:t>ならば右図のような辺</a:t>
            </a:r>
            <a:r>
              <a:rPr lang="en-US" altLang="ja-JP" sz="2400" dirty="0">
                <a:latin typeface="Calibri" pitchFamily="34" charset="0"/>
                <a:ea typeface="+mn-ea"/>
              </a:rPr>
              <a:t>e</a:t>
            </a:r>
            <a:r>
              <a:rPr lang="ja-JP" altLang="en-US" sz="2400" dirty="0">
                <a:latin typeface="Calibri" pitchFamily="34" charset="0"/>
                <a:ea typeface="+mn-ea"/>
              </a:rPr>
              <a:t>が存在する．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11"/>
          <p:cNvSpPr/>
          <p:nvPr/>
        </p:nvSpPr>
        <p:spPr bwMode="auto">
          <a:xfrm>
            <a:off x="7235825" y="4121150"/>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1788"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331789" name="テキスト ボックス 13"/>
          <p:cNvSpPr txBox="1">
            <a:spLocks noChangeArrowheads="1"/>
          </p:cNvSpPr>
          <p:nvPr/>
        </p:nvSpPr>
        <p:spPr bwMode="auto">
          <a:xfrm>
            <a:off x="7308850" y="4149725"/>
            <a:ext cx="327025" cy="400050"/>
          </a:xfrm>
          <a:prstGeom prst="rect">
            <a:avLst/>
          </a:prstGeom>
          <a:noFill/>
          <a:ln w="9525">
            <a:noFill/>
            <a:miter lim="800000"/>
            <a:headEnd/>
            <a:tailEnd/>
          </a:ln>
        </p:spPr>
        <p:txBody>
          <a:bodyPr wrap="none">
            <a:spAutoFit/>
          </a:bodyPr>
          <a:lstStyle/>
          <a:p>
            <a:r>
              <a:rPr lang="en-US" altLang="ja-JP" sz="2000"/>
              <a:t>e</a:t>
            </a:r>
          </a:p>
        </p:txBody>
      </p:sp>
      <p:cxnSp>
        <p:nvCxnSpPr>
          <p:cNvPr id="16" name="直線コネクタ 15"/>
          <p:cNvCxnSpPr/>
          <p:nvPr/>
        </p:nvCxnSpPr>
        <p:spPr>
          <a:xfrm rot="5400000">
            <a:off x="7219950" y="4368800"/>
            <a:ext cx="203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14149"/>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280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注意より，</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G</a:t>
            </a:r>
            <a:r>
              <a:rPr lang="ja-JP" altLang="en-US" sz="2400" dirty="0">
                <a:latin typeface="Calibri" pitchFamily="34" charset="0"/>
                <a:ea typeface="+mn-ea"/>
              </a:rPr>
              <a:t>は</a:t>
            </a:r>
            <a:r>
              <a:rPr lang="en-US" altLang="ja-JP" sz="2400" dirty="0">
                <a:latin typeface="Calibri" pitchFamily="34" charset="0"/>
                <a:ea typeface="+mn-ea"/>
              </a:rPr>
              <a:t>e</a:t>
            </a:r>
            <a:r>
              <a:rPr lang="ja-JP" altLang="en-US" sz="2400" dirty="0">
                <a:latin typeface="Calibri" pitchFamily="34" charset="0"/>
                <a:ea typeface="+mn-ea"/>
              </a:rPr>
              <a:t>を含むある閉路を含む．</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2810"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332811" name="テキスト ボックス 13"/>
          <p:cNvSpPr txBox="1">
            <a:spLocks noChangeArrowheads="1"/>
          </p:cNvSpPr>
          <p:nvPr/>
        </p:nvSpPr>
        <p:spPr bwMode="auto">
          <a:xfrm>
            <a:off x="7308850" y="4149725"/>
            <a:ext cx="327025" cy="400050"/>
          </a:xfrm>
          <a:prstGeom prst="rect">
            <a:avLst/>
          </a:prstGeom>
          <a:noFill/>
          <a:ln w="9525">
            <a:noFill/>
            <a:miter lim="800000"/>
            <a:headEnd/>
            <a:tailEnd/>
          </a:ln>
        </p:spPr>
        <p:txBody>
          <a:bodyPr wrap="none">
            <a:spAutoFit/>
          </a:bodyPr>
          <a:lstStyle/>
          <a:p>
            <a:r>
              <a:rPr lang="en-US" altLang="ja-JP" sz="2000"/>
              <a:t>e</a:t>
            </a:r>
          </a:p>
        </p:txBody>
      </p:sp>
      <p:sp>
        <p:nvSpPr>
          <p:cNvPr id="15" name="円/楕円 14"/>
          <p:cNvSpPr/>
          <p:nvPr/>
        </p:nvSpPr>
        <p:spPr>
          <a:xfrm>
            <a:off x="7308850" y="36449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11"/>
          <p:cNvSpPr/>
          <p:nvPr/>
        </p:nvSpPr>
        <p:spPr bwMode="auto">
          <a:xfrm>
            <a:off x="7235825" y="4121150"/>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advTm="14149"/>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円/楕円 14"/>
          <p:cNvSpPr/>
          <p:nvPr/>
        </p:nvSpPr>
        <p:spPr>
          <a:xfrm>
            <a:off x="7308850" y="3644900"/>
            <a:ext cx="1511300" cy="15128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3827"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3828"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右図のようにグラフ</a:t>
            </a:r>
            <a:r>
              <a:rPr lang="en-US" altLang="ja-JP" sz="2400" dirty="0">
                <a:latin typeface="Calibri" pitchFamily="34" charset="0"/>
                <a:ea typeface="+mn-ea"/>
              </a:rPr>
              <a:t>G2</a:t>
            </a:r>
            <a:r>
              <a:rPr lang="ja-JP" altLang="en-US" sz="2400" dirty="0">
                <a:latin typeface="Calibri" pitchFamily="34" charset="0"/>
                <a:ea typeface="+mn-ea"/>
              </a:rPr>
              <a:t>を選ぶ</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3835"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3838"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Tree>
  </p:cSld>
  <p:clrMapOvr>
    <a:masterClrMapping/>
  </p:clrMapOvr>
  <p:transition advTm="14149"/>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円/楕円 14"/>
          <p:cNvSpPr/>
          <p:nvPr/>
        </p:nvSpPr>
        <p:spPr>
          <a:xfrm>
            <a:off x="7308850" y="36449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4851"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4852"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右図のグラフ≠</a:t>
            </a:r>
            <a:r>
              <a:rPr lang="en-US" altLang="ja-JP" sz="2400" dirty="0">
                <a:latin typeface="Calibri" pitchFamily="34" charset="0"/>
                <a:ea typeface="+mn-ea"/>
              </a:rPr>
              <a:t>G</a:t>
            </a:r>
            <a:r>
              <a:rPr lang="ja-JP" altLang="en-US" sz="2400" dirty="0">
                <a:latin typeface="Calibri" pitchFamily="34" charset="0"/>
                <a:ea typeface="+mn-ea"/>
              </a:rPr>
              <a:t>ならば</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右図のような辺</a:t>
            </a:r>
            <a:r>
              <a:rPr lang="en-US" altLang="ja-JP" sz="2400" dirty="0">
                <a:latin typeface="Calibri" pitchFamily="34" charset="0"/>
                <a:ea typeface="ＭＳ Ｐゴシック" charset="-128"/>
              </a:rPr>
              <a:t>f</a:t>
            </a:r>
            <a:r>
              <a:rPr lang="ja-JP" altLang="en-US" sz="2400" dirty="0">
                <a:latin typeface="Calibri" pitchFamily="34" charset="0"/>
                <a:ea typeface="ＭＳ Ｐゴシック" charset="-128"/>
              </a:rPr>
              <a:t>が存在する．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4859"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4862"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8" name="円/楕円 17"/>
          <p:cNvSpPr/>
          <p:nvPr/>
        </p:nvSpPr>
        <p:spPr bwMode="auto">
          <a:xfrm>
            <a:off x="7308850" y="5921375"/>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0" name="直線コネクタ 19"/>
          <p:cNvCxnSpPr/>
          <p:nvPr/>
        </p:nvCxnSpPr>
        <p:spPr>
          <a:xfrm rot="5400000">
            <a:off x="7292975" y="5845175"/>
            <a:ext cx="203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4866" name="テキスト ボックス 20"/>
          <p:cNvSpPr txBox="1">
            <a:spLocks noChangeArrowheads="1"/>
          </p:cNvSpPr>
          <p:nvPr/>
        </p:nvSpPr>
        <p:spPr bwMode="auto">
          <a:xfrm>
            <a:off x="7380288" y="5653088"/>
            <a:ext cx="255587" cy="400050"/>
          </a:xfrm>
          <a:prstGeom prst="rect">
            <a:avLst/>
          </a:prstGeom>
          <a:noFill/>
          <a:ln w="9525">
            <a:noFill/>
            <a:miter lim="800000"/>
            <a:headEnd/>
            <a:tailEnd/>
          </a:ln>
        </p:spPr>
        <p:txBody>
          <a:bodyPr wrap="none">
            <a:spAutoFit/>
          </a:bodyPr>
          <a:lstStyle/>
          <a:p>
            <a:r>
              <a:rPr lang="en-US" altLang="ja-JP" sz="2000"/>
              <a:t>f</a:t>
            </a:r>
          </a:p>
        </p:txBody>
      </p:sp>
    </p:spTree>
  </p:cSld>
  <p:clrMapOvr>
    <a:masterClrMapping/>
  </p:clrMapOvr>
  <p:transition advTm="14149"/>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円/楕円 14"/>
          <p:cNvSpPr/>
          <p:nvPr/>
        </p:nvSpPr>
        <p:spPr>
          <a:xfrm>
            <a:off x="7308850" y="36449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5875"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5876"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注意より，</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G</a:t>
            </a:r>
            <a:r>
              <a:rPr lang="ja-JP" altLang="en-US" sz="2400" dirty="0">
                <a:latin typeface="Calibri" pitchFamily="34" charset="0"/>
                <a:ea typeface="ＭＳ Ｐゴシック" charset="-128"/>
              </a:rPr>
              <a:t>は</a:t>
            </a:r>
            <a:r>
              <a:rPr lang="en-US" altLang="ja-JP" sz="2400" dirty="0">
                <a:latin typeface="Calibri" pitchFamily="34" charset="0"/>
                <a:ea typeface="ＭＳ Ｐゴシック" charset="-128"/>
              </a:rPr>
              <a:t>f</a:t>
            </a:r>
            <a:r>
              <a:rPr lang="ja-JP" altLang="en-US" sz="2400" dirty="0">
                <a:latin typeface="Calibri" pitchFamily="34" charset="0"/>
                <a:ea typeface="ＭＳ Ｐゴシック" charset="-128"/>
              </a:rPr>
              <a:t>を含むある閉路を含む．</a:t>
            </a: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5883"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5886"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8" name="円/楕円 17"/>
          <p:cNvSpPr/>
          <p:nvPr/>
        </p:nvSpPr>
        <p:spPr bwMode="auto">
          <a:xfrm>
            <a:off x="7308850" y="5921375"/>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5889" name="テキスト ボックス 20"/>
          <p:cNvSpPr txBox="1">
            <a:spLocks noChangeArrowheads="1"/>
          </p:cNvSpPr>
          <p:nvPr/>
        </p:nvSpPr>
        <p:spPr bwMode="auto">
          <a:xfrm>
            <a:off x="7380288" y="5653088"/>
            <a:ext cx="255587" cy="400050"/>
          </a:xfrm>
          <a:prstGeom prst="rect">
            <a:avLst/>
          </a:prstGeom>
          <a:noFill/>
          <a:ln w="9525">
            <a:noFill/>
            <a:miter lim="800000"/>
            <a:headEnd/>
            <a:tailEnd/>
          </a:ln>
        </p:spPr>
        <p:txBody>
          <a:bodyPr wrap="none">
            <a:spAutoFit/>
          </a:bodyPr>
          <a:lstStyle/>
          <a:p>
            <a:r>
              <a:rPr lang="en-US" altLang="ja-JP" sz="2000"/>
              <a:t>f</a:t>
            </a:r>
          </a:p>
        </p:txBody>
      </p:sp>
      <p:sp>
        <p:nvSpPr>
          <p:cNvPr id="22" name="円/楕円 21"/>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ransition advTm="14149"/>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円/楕円 14"/>
          <p:cNvSpPr/>
          <p:nvPr/>
        </p:nvSpPr>
        <p:spPr>
          <a:xfrm>
            <a:off x="7308850" y="36449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6899"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6900"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右図のように</a:t>
            </a:r>
            <a:r>
              <a:rPr lang="en-US" altLang="ja-JP" sz="2400" dirty="0">
                <a:latin typeface="Calibri" pitchFamily="34" charset="0"/>
                <a:ea typeface="+mn-ea"/>
              </a:rPr>
              <a:t>G3</a:t>
            </a:r>
            <a:r>
              <a:rPr lang="ja-JP" altLang="en-US" sz="2400" dirty="0">
                <a:latin typeface="Calibri" pitchFamily="34" charset="0"/>
                <a:ea typeface="+mn-ea"/>
              </a:rPr>
              <a:t>を選ぶ．</a:t>
            </a: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6907"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6910"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9" name="円/楕円 18"/>
          <p:cNvSpPr/>
          <p:nvPr/>
        </p:nvSpPr>
        <p:spPr bwMode="auto">
          <a:xfrm>
            <a:off x="7308850" y="5595938"/>
            <a:ext cx="171450" cy="1714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7380288" y="5445125"/>
            <a:ext cx="1008062" cy="10080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6913"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Tree>
  </p:cSld>
  <p:clrMapOvr>
    <a:masterClrMapping/>
  </p:clrMapOvr>
  <p:transition advTm="14149"/>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円/楕円 17"/>
          <p:cNvSpPr/>
          <p:nvPr/>
        </p:nvSpPr>
        <p:spPr>
          <a:xfrm>
            <a:off x="6516688" y="34290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円/楕円 14"/>
          <p:cNvSpPr/>
          <p:nvPr/>
        </p:nvSpPr>
        <p:spPr>
          <a:xfrm>
            <a:off x="7308850" y="3644900"/>
            <a:ext cx="1511300" cy="15128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7924"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7925" name="コンテンツ プレースホルダー 2"/>
          <p:cNvSpPr>
            <a:spLocks noGrp="1"/>
          </p:cNvSpPr>
          <p:nvPr>
            <p:ph idx="1"/>
          </p:nvPr>
        </p:nvSpPr>
        <p:spPr/>
        <p:txBody>
          <a:bodyPr/>
          <a:lstStyle/>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以下同様にして</a:t>
            </a:r>
            <a:r>
              <a:rPr lang="en-US" altLang="ja-JP" sz="2400" dirty="0">
                <a:latin typeface="Calibri" pitchFamily="34" charset="0"/>
                <a:ea typeface="+mn-ea"/>
              </a:rPr>
              <a:t>G4,G5,</a:t>
            </a:r>
            <a:r>
              <a:rPr lang="ja-JP" altLang="en-US" sz="2400" dirty="0">
                <a:latin typeface="Calibri" pitchFamily="34" charset="0"/>
                <a:ea typeface="+mn-ea"/>
              </a:rPr>
              <a:t>・・・</a:t>
            </a:r>
            <a:r>
              <a:rPr lang="en-US" altLang="ja-JP" sz="2400" dirty="0">
                <a:latin typeface="Calibri" pitchFamily="34" charset="0"/>
                <a:ea typeface="+mn-ea"/>
              </a:rPr>
              <a:t>,</a:t>
            </a:r>
            <a:r>
              <a:rPr lang="en-US" altLang="ja-JP" sz="2400" dirty="0" err="1">
                <a:latin typeface="Calibri" pitchFamily="34" charset="0"/>
                <a:ea typeface="+mn-ea"/>
              </a:rPr>
              <a:t>Gr</a:t>
            </a:r>
            <a:r>
              <a:rPr lang="ja-JP" altLang="en-US" sz="2400" dirty="0">
                <a:latin typeface="Calibri" pitchFamily="34" charset="0"/>
                <a:ea typeface="+mn-ea"/>
              </a:rPr>
              <a:t>を構成，</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頂点集合が </a:t>
            </a:r>
            <a:r>
              <a:rPr lang="en-US" altLang="ja-JP" sz="2400" dirty="0">
                <a:latin typeface="Calibri" pitchFamily="34" charset="0"/>
                <a:ea typeface="+mn-ea"/>
              </a:rPr>
              <a:t>V(G1) </a:t>
            </a:r>
            <a:r>
              <a:rPr lang="ja-JP" altLang="en-US" sz="2400" dirty="0">
                <a:latin typeface="Calibri" pitchFamily="34" charset="0"/>
                <a:ea typeface="+mn-ea"/>
              </a:rPr>
              <a:t>∪ </a:t>
            </a:r>
            <a:r>
              <a:rPr lang="en-US" altLang="ja-JP" sz="2400" dirty="0">
                <a:latin typeface="Calibri" pitchFamily="34" charset="0"/>
                <a:ea typeface="+mn-ea"/>
              </a:rPr>
              <a:t>V(G2) </a:t>
            </a:r>
            <a:r>
              <a:rPr lang="ja-JP" altLang="en-US" sz="2400" dirty="0">
                <a:latin typeface="Calibri" pitchFamily="34" charset="0"/>
              </a:rPr>
              <a:t>∪</a:t>
            </a:r>
            <a:r>
              <a:rPr lang="en-US" altLang="ja-JP" sz="2400" dirty="0">
                <a:latin typeface="Calibri" pitchFamily="34" charset="0"/>
              </a:rPr>
              <a:t>‥</a:t>
            </a:r>
            <a:r>
              <a:rPr lang="ja-JP" altLang="en-US" sz="2400" dirty="0">
                <a:latin typeface="Calibri" pitchFamily="34" charset="0"/>
                <a:ea typeface="+mn-ea"/>
              </a:rPr>
              <a:t>∪ </a:t>
            </a:r>
            <a:r>
              <a:rPr lang="en-US" altLang="ja-JP" sz="2400" dirty="0">
                <a:latin typeface="Calibri" pitchFamily="34" charset="0"/>
                <a:ea typeface="+mn-ea"/>
              </a:rPr>
              <a:t>V(</a:t>
            </a:r>
            <a:r>
              <a:rPr lang="en-US" altLang="ja-JP" sz="2400" dirty="0" err="1">
                <a:latin typeface="Calibri" pitchFamily="34" charset="0"/>
                <a:ea typeface="+mn-ea"/>
              </a:rPr>
              <a:t>Gr</a:t>
            </a:r>
            <a:r>
              <a:rPr lang="en-US" altLang="ja-JP" sz="2400" dirty="0">
                <a:latin typeface="Calibri" pitchFamily="34" charset="0"/>
                <a:ea typeface="+mn-ea"/>
              </a:rPr>
              <a:t>)</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辺集合が </a:t>
            </a:r>
            <a:r>
              <a:rPr lang="en-US" altLang="ja-JP" sz="2400" dirty="0">
                <a:latin typeface="Calibri" pitchFamily="34" charset="0"/>
              </a:rPr>
              <a:t>E(G1) </a:t>
            </a:r>
            <a:r>
              <a:rPr lang="ja-JP" altLang="en-US" sz="2400" dirty="0">
                <a:latin typeface="Calibri" pitchFamily="34" charset="0"/>
              </a:rPr>
              <a:t>∪ </a:t>
            </a:r>
            <a:r>
              <a:rPr lang="en-US" altLang="ja-JP" sz="2400" dirty="0">
                <a:latin typeface="Calibri" pitchFamily="34" charset="0"/>
              </a:rPr>
              <a:t>E(G2) </a:t>
            </a:r>
            <a:r>
              <a:rPr lang="ja-JP" altLang="en-US" sz="2400" dirty="0">
                <a:latin typeface="Calibri" pitchFamily="34" charset="0"/>
              </a:rPr>
              <a:t>∪</a:t>
            </a:r>
            <a:r>
              <a:rPr lang="en-US" altLang="ja-JP" sz="2400" dirty="0">
                <a:latin typeface="Calibri" pitchFamily="34" charset="0"/>
              </a:rPr>
              <a:t> ‥</a:t>
            </a:r>
            <a:r>
              <a:rPr lang="ja-JP" altLang="en-US" sz="2400" dirty="0">
                <a:latin typeface="Calibri" pitchFamily="34" charset="0"/>
              </a:rPr>
              <a:t>∪ </a:t>
            </a:r>
            <a:r>
              <a:rPr lang="en-US" altLang="ja-JP" sz="2400" dirty="0">
                <a:latin typeface="Calibri" pitchFamily="34" charset="0"/>
              </a:rPr>
              <a:t>E(</a:t>
            </a:r>
            <a:r>
              <a:rPr lang="en-US" altLang="ja-JP" sz="2400" dirty="0" err="1">
                <a:latin typeface="Calibri" pitchFamily="34" charset="0"/>
              </a:rPr>
              <a:t>Gr</a:t>
            </a:r>
            <a:r>
              <a:rPr lang="en-US" altLang="ja-JP" sz="2400" dirty="0">
                <a:latin typeface="Calibri" pitchFamily="34" charset="0"/>
              </a:rPr>
              <a:t>)</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のグラフが</a:t>
            </a:r>
            <a:r>
              <a:rPr lang="en-US" altLang="ja-JP" sz="2400" dirty="0">
                <a:latin typeface="Calibri" pitchFamily="34" charset="0"/>
                <a:ea typeface="+mn-ea"/>
              </a:rPr>
              <a:t>G</a:t>
            </a:r>
            <a:r>
              <a:rPr lang="ja-JP" altLang="en-US" sz="2400" dirty="0">
                <a:latin typeface="Calibri" pitchFamily="34" charset="0"/>
                <a:ea typeface="+mn-ea"/>
              </a:rPr>
              <a:t>となるまで繰り返す．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（このようなグラフの辺集合の分解を</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耳分解という）</a:t>
            </a: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7932"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7935"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9" name="円/楕円 18"/>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7938"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
        <p:nvSpPr>
          <p:cNvPr id="21" name="円/楕円 20"/>
          <p:cNvSpPr/>
          <p:nvPr/>
        </p:nvSpPr>
        <p:spPr bwMode="auto">
          <a:xfrm>
            <a:off x="6489700" y="4378325"/>
            <a:ext cx="169863"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7726363" y="3611563"/>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7941" name="テキスト ボックス 23"/>
          <p:cNvSpPr txBox="1">
            <a:spLocks noChangeArrowheads="1"/>
          </p:cNvSpPr>
          <p:nvPr/>
        </p:nvSpPr>
        <p:spPr bwMode="auto">
          <a:xfrm>
            <a:off x="6084888" y="3644900"/>
            <a:ext cx="468312" cy="400050"/>
          </a:xfrm>
          <a:prstGeom prst="rect">
            <a:avLst/>
          </a:prstGeom>
          <a:noFill/>
          <a:ln w="9525">
            <a:noFill/>
            <a:miter lim="800000"/>
            <a:headEnd/>
            <a:tailEnd/>
          </a:ln>
        </p:spPr>
        <p:txBody>
          <a:bodyPr wrap="none">
            <a:spAutoFit/>
          </a:bodyPr>
          <a:lstStyle/>
          <a:p>
            <a:r>
              <a:rPr lang="en-US" altLang="ja-JP" sz="2000"/>
              <a:t>Gr</a:t>
            </a:r>
          </a:p>
        </p:txBody>
      </p:sp>
    </p:spTree>
    <p:extLst>
      <p:ext uri="{BB962C8B-B14F-4D97-AF65-F5344CB8AC3E}">
        <p14:creationId xmlns:p14="http://schemas.microsoft.com/office/powerpoint/2010/main" val="1196051427"/>
      </p:ext>
    </p:extLst>
  </p:cSld>
  <p:clrMapOvr>
    <a:masterClrMapping/>
  </p:clrMapOvr>
  <p:transition advTm="14149"/>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894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 name="円/楕円 28"/>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8956"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31" name="円/楕円 3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p:nvPr/>
        </p:nvSpPr>
        <p:spPr bwMode="auto">
          <a:xfrm>
            <a:off x="6489700" y="4378325"/>
            <a:ext cx="169863"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nvGrpSpPr>
          <p:cNvPr id="338966" name="グループ化 31"/>
          <p:cNvGrpSpPr>
            <a:grpSpLocks/>
          </p:cNvGrpSpPr>
          <p:nvPr/>
        </p:nvGrpSpPr>
        <p:grpSpPr bwMode="auto">
          <a:xfrm>
            <a:off x="6301333" y="4509120"/>
            <a:ext cx="142875" cy="149225"/>
            <a:chOff x="6732240" y="3501008"/>
            <a:chExt cx="144016" cy="149444"/>
          </a:xfrm>
        </p:grpSpPr>
        <p:cxnSp>
          <p:nvCxnSpPr>
            <p:cNvPr id="41" name="直線コネクタ 40"/>
            <p:cNvCxnSpPr/>
            <p:nvPr/>
          </p:nvCxnSpPr>
          <p:spPr>
            <a:xfrm rot="16200000" flipH="1">
              <a:off x="6659918" y="3573330"/>
              <a:ext cx="149444" cy="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rot="5400000" flipH="1" flipV="1">
              <a:off x="6804263" y="3578459"/>
              <a:ext cx="4770" cy="1392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以下，</a:t>
            </a:r>
            <a:r>
              <a:rPr lang="en-US" altLang="ja-JP" sz="2400" dirty="0">
                <a:latin typeface="Calibri" pitchFamily="34" charset="0"/>
                <a:ea typeface="+mn-ea"/>
              </a:rPr>
              <a:t>r</a:t>
            </a:r>
            <a:r>
              <a:rPr lang="ja-JP" altLang="en-US" sz="2400" dirty="0">
                <a:latin typeface="Calibri" pitchFamily="34" charset="0"/>
                <a:ea typeface="+mn-ea"/>
              </a:rPr>
              <a:t>個の耳に耳分解することができる連結グラフが</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強連結な向き付け可能であることを，</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r</a:t>
            </a:r>
            <a:r>
              <a:rPr lang="ja-JP" altLang="en-US" sz="2400" dirty="0">
                <a:latin typeface="Calibri" pitchFamily="34" charset="0"/>
                <a:ea typeface="+mn-ea"/>
              </a:rPr>
              <a:t>に関する帰納法で示す．</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r  = 1 </a:t>
            </a:r>
            <a:r>
              <a:rPr lang="ja-JP" altLang="en-US" sz="2400" dirty="0">
                <a:latin typeface="Calibri" pitchFamily="34" charset="0"/>
                <a:ea typeface="+mn-ea"/>
              </a:rPr>
              <a:t>のときは明らか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p:txBody>
      </p:sp>
    </p:spTree>
    <p:extLst>
      <p:ext uri="{BB962C8B-B14F-4D97-AF65-F5344CB8AC3E}">
        <p14:creationId xmlns:p14="http://schemas.microsoft.com/office/powerpoint/2010/main" val="2963024872"/>
      </p:ext>
    </p:extLst>
  </p:cSld>
  <p:clrMapOvr>
    <a:masterClrMapping/>
  </p:clrMapOvr>
  <p:transition advTm="14149"/>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894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r  </a:t>
            </a:r>
            <a:r>
              <a:rPr lang="ja-JP" altLang="en-US" sz="2400" dirty="0">
                <a:latin typeface="Calibri" pitchFamily="34" charset="0"/>
                <a:ea typeface="+mn-ea"/>
              </a:rPr>
              <a:t>≧ </a:t>
            </a:r>
            <a:r>
              <a:rPr lang="en-US" altLang="ja-JP" sz="2400" dirty="0">
                <a:latin typeface="Calibri" pitchFamily="34" charset="0"/>
                <a:ea typeface="+mn-ea"/>
              </a:rPr>
              <a:t>2 </a:t>
            </a:r>
            <a:r>
              <a:rPr lang="ja-JP" altLang="en-US" sz="2400" dirty="0">
                <a:latin typeface="Calibri" pitchFamily="34" charset="0"/>
                <a:ea typeface="+mn-ea"/>
              </a:rPr>
              <a:t>のとき，</a:t>
            </a:r>
            <a:endParaRPr lang="en-US" altLang="ja-JP" sz="2400" dirty="0">
              <a:latin typeface="Calibri" pitchFamily="34" charset="0"/>
              <a:ea typeface="+mn-ea"/>
            </a:endParaRPr>
          </a:p>
          <a:p>
            <a:pPr>
              <a:spcBef>
                <a:spcPct val="20000"/>
              </a:spcBef>
              <a:buClr>
                <a:srgbClr val="0BD0D9"/>
              </a:buClr>
              <a:buSzPct val="95000"/>
              <a:defRPr/>
            </a:pPr>
            <a:r>
              <a:rPr lang="en-US" altLang="ja-JP" sz="2400" dirty="0" err="1">
                <a:latin typeface="Calibri" pitchFamily="34" charset="0"/>
              </a:rPr>
              <a:t>Gr</a:t>
            </a:r>
            <a:r>
              <a:rPr lang="ja-JP" altLang="en-US" sz="2400" dirty="0">
                <a:latin typeface="Calibri" pitchFamily="34" charset="0"/>
              </a:rPr>
              <a:t>を除いたグラフ（端点を除く）は</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ea typeface="+mn-ea"/>
              </a:rPr>
              <a:t>帰納法の仮定より，強連結な向き付けを持つ．</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4" name="円/楕円 23"/>
          <p:cNvSpPr/>
          <p:nvPr/>
        </p:nvSpPr>
        <p:spPr>
          <a:xfrm>
            <a:off x="6516688" y="3429000"/>
            <a:ext cx="1511300" cy="1512888"/>
          </a:xfrm>
          <a:prstGeom prst="ellipse">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8" name="円/楕円 27"/>
          <p:cNvSpPr/>
          <p:nvPr/>
        </p:nvSpPr>
        <p:spPr>
          <a:xfrm>
            <a:off x="7308850" y="3644900"/>
            <a:ext cx="1511300" cy="15128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 name="円/楕円 28"/>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8956"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31" name="円/楕円 3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8959"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34" name="円/楕円 33"/>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8962"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
        <p:nvSpPr>
          <p:cNvPr id="37" name="円/楕円 36"/>
          <p:cNvSpPr/>
          <p:nvPr/>
        </p:nvSpPr>
        <p:spPr bwMode="auto">
          <a:xfrm>
            <a:off x="6489700" y="4378325"/>
            <a:ext cx="169863"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p:nvPr/>
        </p:nvSpPr>
        <p:spPr bwMode="auto">
          <a:xfrm>
            <a:off x="7726363" y="3611563"/>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8965" name="テキスト ボックス 23"/>
          <p:cNvSpPr txBox="1">
            <a:spLocks noChangeArrowheads="1"/>
          </p:cNvSpPr>
          <p:nvPr/>
        </p:nvSpPr>
        <p:spPr bwMode="auto">
          <a:xfrm>
            <a:off x="6084888" y="3644900"/>
            <a:ext cx="468312" cy="400050"/>
          </a:xfrm>
          <a:prstGeom prst="rect">
            <a:avLst/>
          </a:prstGeom>
          <a:noFill/>
          <a:ln w="9525">
            <a:noFill/>
            <a:miter lim="800000"/>
            <a:headEnd/>
            <a:tailEnd/>
          </a:ln>
        </p:spPr>
        <p:txBody>
          <a:bodyPr wrap="none">
            <a:spAutoFit/>
          </a:bodyPr>
          <a:lstStyle/>
          <a:p>
            <a:r>
              <a:rPr lang="en-US" altLang="ja-JP" sz="2000"/>
              <a:t>Gr</a:t>
            </a:r>
          </a:p>
        </p:txBody>
      </p:sp>
    </p:spTree>
    <p:extLst>
      <p:ext uri="{BB962C8B-B14F-4D97-AF65-F5344CB8AC3E}">
        <p14:creationId xmlns:p14="http://schemas.microsoft.com/office/powerpoint/2010/main" val="2173188591"/>
      </p:ext>
    </p:extLst>
  </p:cSld>
  <p:clrMapOvr>
    <a:masterClrMapping/>
  </p:clrMapOvr>
  <p:transition advTm="14149"/>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894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en-US" altLang="ja-JP" sz="2400" dirty="0">
                <a:latin typeface="Calibri" pitchFamily="34" charset="0"/>
              </a:rPr>
              <a:t>E(</a:t>
            </a:r>
            <a:r>
              <a:rPr lang="en-US" altLang="ja-JP" sz="2400" dirty="0" err="1">
                <a:latin typeface="Calibri" pitchFamily="34" charset="0"/>
              </a:rPr>
              <a:t>Gr</a:t>
            </a:r>
            <a:r>
              <a:rPr lang="en-US" altLang="ja-JP" sz="2400" dirty="0">
                <a:latin typeface="Calibri" pitchFamily="34" charset="0"/>
              </a:rPr>
              <a:t>) </a:t>
            </a:r>
            <a:r>
              <a:rPr lang="ja-JP" altLang="en-US" sz="2400" dirty="0" err="1">
                <a:latin typeface="Calibri" pitchFamily="34" charset="0"/>
              </a:rPr>
              <a:t>には</a:t>
            </a:r>
            <a:r>
              <a:rPr lang="ja-JP" altLang="en-US" sz="2400" dirty="0">
                <a:latin typeface="Calibri" pitchFamily="34" charset="0"/>
              </a:rPr>
              <a:t>右図のように</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a:t>
            </a:r>
            <a:r>
              <a:rPr lang="en-US" altLang="ja-JP" sz="2400" dirty="0" err="1">
                <a:latin typeface="Calibri" pitchFamily="34" charset="0"/>
              </a:rPr>
              <a:t>Gr</a:t>
            </a:r>
            <a:r>
              <a:rPr lang="ja-JP" altLang="en-US" sz="2400" dirty="0">
                <a:latin typeface="Calibri" pitchFamily="34" charset="0"/>
              </a:rPr>
              <a:t>に沿った）向き付けを与える</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（向きはどちらでもよい）．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4" name="円/楕円 23"/>
          <p:cNvSpPr/>
          <p:nvPr/>
        </p:nvSpPr>
        <p:spPr>
          <a:xfrm>
            <a:off x="6516688" y="34290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8" name="円/楕円 27"/>
          <p:cNvSpPr/>
          <p:nvPr/>
        </p:nvSpPr>
        <p:spPr>
          <a:xfrm>
            <a:off x="7308850" y="3644900"/>
            <a:ext cx="1511300" cy="15128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 name="円/楕円 28"/>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8956"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31" name="円/楕円 3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8959"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34" name="円/楕円 33"/>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8962"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
        <p:nvSpPr>
          <p:cNvPr id="37" name="円/楕円 36"/>
          <p:cNvSpPr/>
          <p:nvPr/>
        </p:nvSpPr>
        <p:spPr bwMode="auto">
          <a:xfrm>
            <a:off x="6489700" y="4378325"/>
            <a:ext cx="169863"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p:nvPr/>
        </p:nvSpPr>
        <p:spPr bwMode="auto">
          <a:xfrm>
            <a:off x="7726363" y="3611563"/>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8965" name="テキスト ボックス 23"/>
          <p:cNvSpPr txBox="1">
            <a:spLocks noChangeArrowheads="1"/>
          </p:cNvSpPr>
          <p:nvPr/>
        </p:nvSpPr>
        <p:spPr bwMode="auto">
          <a:xfrm>
            <a:off x="6084888" y="3644900"/>
            <a:ext cx="468312" cy="400050"/>
          </a:xfrm>
          <a:prstGeom prst="rect">
            <a:avLst/>
          </a:prstGeom>
          <a:noFill/>
          <a:ln w="9525">
            <a:noFill/>
            <a:miter lim="800000"/>
            <a:headEnd/>
            <a:tailEnd/>
          </a:ln>
        </p:spPr>
        <p:txBody>
          <a:bodyPr wrap="none">
            <a:spAutoFit/>
          </a:bodyPr>
          <a:lstStyle/>
          <a:p>
            <a:r>
              <a:rPr lang="en-US" altLang="ja-JP" sz="2000"/>
              <a:t>Gr</a:t>
            </a:r>
          </a:p>
        </p:txBody>
      </p:sp>
      <p:grpSp>
        <p:nvGrpSpPr>
          <p:cNvPr id="2" name="グループ化 31"/>
          <p:cNvGrpSpPr>
            <a:grpSpLocks/>
          </p:cNvGrpSpPr>
          <p:nvPr/>
        </p:nvGrpSpPr>
        <p:grpSpPr bwMode="auto">
          <a:xfrm>
            <a:off x="6732588" y="3500438"/>
            <a:ext cx="142875" cy="149225"/>
            <a:chOff x="6732240" y="3501008"/>
            <a:chExt cx="144016" cy="149444"/>
          </a:xfrm>
        </p:grpSpPr>
        <p:cxnSp>
          <p:nvCxnSpPr>
            <p:cNvPr id="41" name="直線コネクタ 40"/>
            <p:cNvCxnSpPr>
              <a:endCxn id="24" idx="1"/>
            </p:cNvCxnSpPr>
            <p:nvPr/>
          </p:nvCxnSpPr>
          <p:spPr>
            <a:xfrm rot="16200000" flipH="1">
              <a:off x="6659918" y="3573330"/>
              <a:ext cx="149444" cy="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24" idx="1"/>
            </p:cNvCxnSpPr>
            <p:nvPr/>
          </p:nvCxnSpPr>
          <p:spPr>
            <a:xfrm rot="5400000" flipH="1" flipV="1">
              <a:off x="6804263" y="3578459"/>
              <a:ext cx="4770" cy="1392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34948487"/>
      </p:ext>
    </p:extLst>
  </p:cSld>
  <p:clrMapOvr>
    <a:masterClrMapping/>
  </p:clrMapOvr>
  <p:transition advTm="14149"/>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24610" name="タイトル 1"/>
          <p:cNvSpPr>
            <a:spLocks noGrp="1"/>
          </p:cNvSpPr>
          <p:nvPr>
            <p:ph type="title"/>
          </p:nvPr>
        </p:nvSpPr>
        <p:spPr/>
        <p:txBody>
          <a:bodyPr/>
          <a:lstStyle/>
          <a:p>
            <a:pPr eaLnBrk="1" hangingPunct="1"/>
            <a:r>
              <a:rPr lang="en-US" altLang="ja-JP"/>
              <a:t>1.1</a:t>
            </a:r>
            <a:r>
              <a:rPr lang="ja-JP" altLang="en-US"/>
              <a:t>　用語の説明</a:t>
            </a:r>
          </a:p>
        </p:txBody>
      </p:sp>
      <p:sp>
        <p:nvSpPr>
          <p:cNvPr id="3246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107950" y="199231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グラフの向き付け：グラフの各辺に向きをつけること</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有向グラフ：各辺に向きがつけられたグラフ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グラフ </a:t>
            </a:r>
            <a:r>
              <a:rPr lang="en-US" altLang="ja-JP" sz="2400" dirty="0">
                <a:latin typeface="Calibri" pitchFamily="34" charset="0"/>
                <a:ea typeface="+mn-ea"/>
              </a:rPr>
              <a:t>G                           </a:t>
            </a:r>
            <a:r>
              <a:rPr lang="ja-JP" altLang="en-US" sz="2400" dirty="0">
                <a:latin typeface="Calibri" pitchFamily="34" charset="0"/>
                <a:ea typeface="+mn-ea"/>
              </a:rPr>
              <a:t>　　　 有向グラフ</a:t>
            </a:r>
            <a:r>
              <a:rPr lang="en-US" altLang="ja-JP" sz="2400" dirty="0">
                <a:latin typeface="Calibri" pitchFamily="34" charset="0"/>
                <a:ea typeface="+mn-ea"/>
              </a:rPr>
              <a:t>G</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grpSp>
        <p:nvGrpSpPr>
          <p:cNvPr id="324644" name="グループ化 114"/>
          <p:cNvGrpSpPr>
            <a:grpSpLocks/>
          </p:cNvGrpSpPr>
          <p:nvPr/>
        </p:nvGrpSpPr>
        <p:grpSpPr bwMode="auto">
          <a:xfrm>
            <a:off x="1283714" y="3500635"/>
            <a:ext cx="2283372" cy="2463675"/>
            <a:chOff x="1568613" y="3645024"/>
            <a:chExt cx="1705386" cy="1839468"/>
          </a:xfrm>
        </p:grpSpPr>
        <p:cxnSp>
          <p:nvCxnSpPr>
            <p:cNvPr id="59" name="直線コネクタ 58"/>
            <p:cNvCxnSpPr/>
            <p:nvPr/>
          </p:nvCxnSpPr>
          <p:spPr bwMode="auto">
            <a:xfrm flipV="1">
              <a:off x="1633067" y="3710067"/>
              <a:ext cx="803877" cy="45159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0" name="直線コネクタ 59"/>
            <p:cNvCxnSpPr/>
            <p:nvPr/>
          </p:nvCxnSpPr>
          <p:spPr bwMode="auto">
            <a:xfrm>
              <a:off x="2436944" y="3710067"/>
              <a:ext cx="771864" cy="45159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0" name="直線コネクタ 79"/>
            <p:cNvCxnSpPr>
              <a:endCxn id="93" idx="0"/>
            </p:cNvCxnSpPr>
            <p:nvPr/>
          </p:nvCxnSpPr>
          <p:spPr bwMode="auto">
            <a:xfrm rot="5400000">
              <a:off x="1262073" y="4532655"/>
              <a:ext cx="74198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bwMode="auto">
            <a:xfrm>
              <a:off x="1633067" y="4967654"/>
              <a:ext cx="803877" cy="45159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bwMode="auto">
            <a:xfrm flipV="1">
              <a:off x="2436944" y="4967654"/>
              <a:ext cx="771864" cy="45159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bwMode="auto">
            <a:xfrm rot="5400000">
              <a:off x="2805811" y="4564658"/>
              <a:ext cx="805993"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0" name="円/楕円 89"/>
            <p:cNvSpPr/>
            <p:nvPr/>
          </p:nvSpPr>
          <p:spPr bwMode="auto">
            <a:xfrm>
              <a:off x="1569042" y="4096470"/>
              <a:ext cx="129236" cy="1280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1" name="円/楕円 90"/>
            <p:cNvSpPr/>
            <p:nvPr/>
          </p:nvSpPr>
          <p:spPr bwMode="auto">
            <a:xfrm>
              <a:off x="2372918" y="3644877"/>
              <a:ext cx="128051" cy="1291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2" name="円/楕円 91"/>
            <p:cNvSpPr/>
            <p:nvPr/>
          </p:nvSpPr>
          <p:spPr bwMode="auto">
            <a:xfrm>
              <a:off x="3144782" y="4096470"/>
              <a:ext cx="129237" cy="1280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3" name="円/楕円 92"/>
            <p:cNvSpPr/>
            <p:nvPr/>
          </p:nvSpPr>
          <p:spPr bwMode="auto">
            <a:xfrm>
              <a:off x="1569042" y="4903649"/>
              <a:ext cx="129236" cy="1291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4" name="円/楕円 93"/>
            <p:cNvSpPr/>
            <p:nvPr/>
          </p:nvSpPr>
          <p:spPr bwMode="auto">
            <a:xfrm>
              <a:off x="2372918" y="5355242"/>
              <a:ext cx="128051" cy="1291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5" name="円/楕円 94"/>
            <p:cNvSpPr/>
            <p:nvPr/>
          </p:nvSpPr>
          <p:spPr bwMode="auto">
            <a:xfrm>
              <a:off x="3144782" y="4903649"/>
              <a:ext cx="129237" cy="1291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0" name="直線コネクタ 99"/>
            <p:cNvCxnSpPr>
              <a:stCxn id="101" idx="0"/>
            </p:cNvCxnSpPr>
            <p:nvPr/>
          </p:nvCxnSpPr>
          <p:spPr bwMode="auto">
            <a:xfrm rot="16200000" flipH="1" flipV="1">
              <a:off x="2134690" y="4526728"/>
              <a:ext cx="568936"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1" name="円/楕円 100"/>
            <p:cNvSpPr/>
            <p:nvPr/>
          </p:nvSpPr>
          <p:spPr bwMode="auto">
            <a:xfrm>
              <a:off x="2355133" y="4242260"/>
              <a:ext cx="129237" cy="1291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2" name="円/楕円 101"/>
            <p:cNvSpPr/>
            <p:nvPr/>
          </p:nvSpPr>
          <p:spPr bwMode="auto">
            <a:xfrm>
              <a:off x="2355133" y="4746006"/>
              <a:ext cx="129237" cy="13038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4" name="直線コネクタ 103"/>
            <p:cNvCxnSpPr/>
            <p:nvPr/>
          </p:nvCxnSpPr>
          <p:spPr bwMode="auto">
            <a:xfrm rot="16200000" flipH="1" flipV="1">
              <a:off x="2140619" y="4008759"/>
              <a:ext cx="568936"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bwMode="auto">
            <a:xfrm rot="16200000" flipH="1" flipV="1">
              <a:off x="2140619" y="5101591"/>
              <a:ext cx="568936"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6" name="直線コネクタ 105"/>
            <p:cNvCxnSpPr>
              <a:stCxn id="101" idx="2"/>
            </p:cNvCxnSpPr>
            <p:nvPr/>
          </p:nvCxnSpPr>
          <p:spPr bwMode="auto">
            <a:xfrm rot="10800000" flipV="1">
              <a:off x="1644924" y="4307450"/>
              <a:ext cx="710209" cy="64598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a:stCxn id="95" idx="1"/>
            </p:cNvCxnSpPr>
            <p:nvPr/>
          </p:nvCxnSpPr>
          <p:spPr bwMode="auto">
            <a:xfrm rot="16200000" flipV="1">
              <a:off x="2479134" y="4237995"/>
              <a:ext cx="630571" cy="73866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0" name="直線コネクタ 109"/>
            <p:cNvCxnSpPr>
              <a:stCxn id="102" idx="5"/>
            </p:cNvCxnSpPr>
            <p:nvPr/>
          </p:nvCxnSpPr>
          <p:spPr bwMode="auto">
            <a:xfrm rot="5400000" flipH="1">
              <a:off x="1700761" y="4092785"/>
              <a:ext cx="708800" cy="8204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3" name="直線コネクタ 112"/>
            <p:cNvCxnSpPr>
              <a:endCxn id="102" idx="7"/>
            </p:cNvCxnSpPr>
            <p:nvPr/>
          </p:nvCxnSpPr>
          <p:spPr bwMode="auto">
            <a:xfrm rot="10800000" flipV="1">
              <a:off x="2465400" y="4161661"/>
              <a:ext cx="716138" cy="60330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grpSp>
        <p:nvGrpSpPr>
          <p:cNvPr id="324614" name="グループ化 114"/>
          <p:cNvGrpSpPr>
            <a:grpSpLocks/>
          </p:cNvGrpSpPr>
          <p:nvPr/>
        </p:nvGrpSpPr>
        <p:grpSpPr bwMode="auto">
          <a:xfrm>
            <a:off x="5029200" y="3500438"/>
            <a:ext cx="2282825" cy="2463800"/>
            <a:chOff x="1568613" y="3645024"/>
            <a:chExt cx="1705386" cy="1839468"/>
          </a:xfrm>
        </p:grpSpPr>
        <p:cxnSp>
          <p:nvCxnSpPr>
            <p:cNvPr id="157" name="直線コネクタ 156"/>
            <p:cNvCxnSpPr/>
            <p:nvPr/>
          </p:nvCxnSpPr>
          <p:spPr bwMode="auto">
            <a:xfrm flipV="1">
              <a:off x="1632654" y="3710211"/>
              <a:ext cx="804069" cy="451571"/>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58" name="直線コネクタ 157"/>
            <p:cNvCxnSpPr/>
            <p:nvPr/>
          </p:nvCxnSpPr>
          <p:spPr bwMode="auto">
            <a:xfrm>
              <a:off x="2436723" y="3710211"/>
              <a:ext cx="772049" cy="451571"/>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159" name="直線コネクタ 158"/>
            <p:cNvCxnSpPr>
              <a:endCxn id="166" idx="0"/>
            </p:cNvCxnSpPr>
            <p:nvPr/>
          </p:nvCxnSpPr>
          <p:spPr bwMode="auto">
            <a:xfrm rot="5400000">
              <a:off x="1261678" y="4532757"/>
              <a:ext cx="741950" cy="0"/>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160" name="直線コネクタ 159"/>
            <p:cNvCxnSpPr/>
            <p:nvPr/>
          </p:nvCxnSpPr>
          <p:spPr bwMode="auto">
            <a:xfrm>
              <a:off x="1632654" y="4967734"/>
              <a:ext cx="804069" cy="451570"/>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161" name="直線コネクタ 160"/>
            <p:cNvCxnSpPr/>
            <p:nvPr/>
          </p:nvCxnSpPr>
          <p:spPr bwMode="auto">
            <a:xfrm flipV="1">
              <a:off x="2436723" y="4967734"/>
              <a:ext cx="772049" cy="451570"/>
            </a:xfrm>
            <a:prstGeom prst="line">
              <a:avLst/>
            </a:prstGeom>
            <a:ln w="38100">
              <a:solidFill>
                <a:schemeClr val="tx1"/>
              </a:solidFill>
              <a:headEnd type="none"/>
              <a:tailEnd type="triangle" w="lg" len="lg"/>
            </a:ln>
          </p:spPr>
          <p:style>
            <a:lnRef idx="1">
              <a:schemeClr val="dk1"/>
            </a:lnRef>
            <a:fillRef idx="0">
              <a:schemeClr val="dk1"/>
            </a:fillRef>
            <a:effectRef idx="0">
              <a:schemeClr val="dk1"/>
            </a:effectRef>
            <a:fontRef idx="minor">
              <a:schemeClr val="tx1"/>
            </a:fontRef>
          </p:style>
        </p:cxnSp>
        <p:cxnSp>
          <p:nvCxnSpPr>
            <p:cNvPr id="162" name="直線コネクタ 161"/>
            <p:cNvCxnSpPr/>
            <p:nvPr/>
          </p:nvCxnSpPr>
          <p:spPr bwMode="auto">
            <a:xfrm rot="5400000">
              <a:off x="2805796" y="4564758"/>
              <a:ext cx="805952" cy="0"/>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sp>
          <p:nvSpPr>
            <p:cNvPr id="163" name="円/楕円 162"/>
            <p:cNvSpPr/>
            <p:nvPr/>
          </p:nvSpPr>
          <p:spPr bwMode="auto">
            <a:xfrm>
              <a:off x="1568613" y="4096594"/>
              <a:ext cx="129268"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4" name="円/楕円 163"/>
            <p:cNvSpPr/>
            <p:nvPr/>
          </p:nvSpPr>
          <p:spPr bwMode="auto">
            <a:xfrm>
              <a:off x="2372682" y="3645024"/>
              <a:ext cx="128082" cy="12918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5" name="円/楕円 164"/>
            <p:cNvSpPr/>
            <p:nvPr/>
          </p:nvSpPr>
          <p:spPr bwMode="auto">
            <a:xfrm>
              <a:off x="3144732" y="4096594"/>
              <a:ext cx="129267"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6" name="円/楕円 165"/>
            <p:cNvSpPr/>
            <p:nvPr/>
          </p:nvSpPr>
          <p:spPr bwMode="auto">
            <a:xfrm>
              <a:off x="1568613" y="4903732"/>
              <a:ext cx="129268" cy="12918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7" name="円/楕円 166"/>
            <p:cNvSpPr/>
            <p:nvPr/>
          </p:nvSpPr>
          <p:spPr bwMode="auto">
            <a:xfrm>
              <a:off x="2372682" y="5355302"/>
              <a:ext cx="128082"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8" name="円/楕円 167"/>
            <p:cNvSpPr/>
            <p:nvPr/>
          </p:nvSpPr>
          <p:spPr bwMode="auto">
            <a:xfrm>
              <a:off x="3144732" y="4903732"/>
              <a:ext cx="129267" cy="12918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69" name="直線コネクタ 168"/>
            <p:cNvCxnSpPr>
              <a:stCxn id="170" idx="0"/>
            </p:cNvCxnSpPr>
            <p:nvPr/>
          </p:nvCxnSpPr>
          <p:spPr bwMode="auto">
            <a:xfrm rot="16200000" flipH="1" flipV="1">
              <a:off x="2134481" y="4526831"/>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sp>
          <p:nvSpPr>
            <p:cNvPr id="170" name="円/楕円 169"/>
            <p:cNvSpPr/>
            <p:nvPr/>
          </p:nvSpPr>
          <p:spPr bwMode="auto">
            <a:xfrm>
              <a:off x="2354894" y="4242377"/>
              <a:ext cx="129267" cy="12918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1" name="円/楕円 170"/>
            <p:cNvSpPr/>
            <p:nvPr/>
          </p:nvSpPr>
          <p:spPr bwMode="auto">
            <a:xfrm>
              <a:off x="2354894" y="4746097"/>
              <a:ext cx="129267" cy="1303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72" name="直線コネクタ 171"/>
            <p:cNvCxnSpPr/>
            <p:nvPr/>
          </p:nvCxnSpPr>
          <p:spPr bwMode="auto">
            <a:xfrm rot="16200000" flipH="1" flipV="1">
              <a:off x="2140410" y="4008887"/>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73" name="直線コネクタ 172"/>
            <p:cNvCxnSpPr/>
            <p:nvPr/>
          </p:nvCxnSpPr>
          <p:spPr bwMode="auto">
            <a:xfrm rot="16200000" flipH="1" flipV="1">
              <a:off x="2140410" y="5101664"/>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74" name="直線コネクタ 173"/>
            <p:cNvCxnSpPr>
              <a:stCxn id="170" idx="2"/>
            </p:cNvCxnSpPr>
            <p:nvPr/>
          </p:nvCxnSpPr>
          <p:spPr bwMode="auto">
            <a:xfrm rot="10800000" flipV="1">
              <a:off x="1644513" y="4307564"/>
              <a:ext cx="710380" cy="645948"/>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175" name="直線コネクタ 174"/>
            <p:cNvCxnSpPr>
              <a:stCxn id="168" idx="1"/>
            </p:cNvCxnSpPr>
            <p:nvPr/>
          </p:nvCxnSpPr>
          <p:spPr bwMode="auto">
            <a:xfrm rot="16200000" flipV="1">
              <a:off x="2479016" y="4238004"/>
              <a:ext cx="630539" cy="738843"/>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bwMode="auto">
            <a:xfrm rot="16200000" flipV="1">
              <a:off x="1676724" y="4116533"/>
              <a:ext cx="625798" cy="690219"/>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177" name="直線コネクタ 176"/>
            <p:cNvCxnSpPr>
              <a:endCxn id="171" idx="7"/>
            </p:cNvCxnSpPr>
            <p:nvPr/>
          </p:nvCxnSpPr>
          <p:spPr bwMode="auto">
            <a:xfrm rot="10800000" flipV="1">
              <a:off x="2465186" y="4161782"/>
              <a:ext cx="716310" cy="603279"/>
            </a:xfrm>
            <a:prstGeom prst="line">
              <a:avLst/>
            </a:prstGeom>
            <a:ln w="38100">
              <a:solidFill>
                <a:schemeClr val="tx1"/>
              </a:solidFill>
              <a:headEnd type="none" w="med" len="med"/>
              <a:tailEnd type="triangle" w="lg" len="lg"/>
            </a:ln>
          </p:spPr>
          <p:style>
            <a:lnRef idx="1">
              <a:schemeClr val="dk1"/>
            </a:lnRef>
            <a:fillRef idx="0">
              <a:schemeClr val="dk1"/>
            </a:fillRef>
            <a:effectRef idx="0">
              <a:schemeClr val="dk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ransition advTm="14149"/>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円/楕円 17"/>
          <p:cNvSpPr/>
          <p:nvPr/>
        </p:nvSpPr>
        <p:spPr>
          <a:xfrm>
            <a:off x="6516688" y="34290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円/楕円 14"/>
          <p:cNvSpPr/>
          <p:nvPr/>
        </p:nvSpPr>
        <p:spPr>
          <a:xfrm>
            <a:off x="7308850" y="3644900"/>
            <a:ext cx="1511300" cy="15128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9972"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3997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以下，次のことを示せばよい．</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u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V(G)-V(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v1,</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v2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に対して，</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(1)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v1-v2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(2)</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v2-v1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(3)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u-v1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(4)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v1-u </a:t>
            </a:r>
            <a:r>
              <a:rPr lang="ja-JP" altLang="en-US" sz="2400" dirty="0">
                <a:latin typeface="Calibri" pitchFamily="34" charset="0"/>
                <a:ea typeface="ＭＳ Ｐゴシック" charset="-128"/>
              </a:rPr>
              <a:t>有向道が存在する． </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9980"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9983"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9" name="円/楕円 18"/>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9986"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
        <p:nvSpPr>
          <p:cNvPr id="21" name="円/楕円 20"/>
          <p:cNvSpPr/>
          <p:nvPr/>
        </p:nvSpPr>
        <p:spPr bwMode="auto">
          <a:xfrm>
            <a:off x="6489700" y="4378325"/>
            <a:ext cx="169863"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7726363" y="3611563"/>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9989" name="テキスト ボックス 23"/>
          <p:cNvSpPr txBox="1">
            <a:spLocks noChangeArrowheads="1"/>
          </p:cNvSpPr>
          <p:nvPr/>
        </p:nvSpPr>
        <p:spPr bwMode="auto">
          <a:xfrm>
            <a:off x="6084888" y="3644900"/>
            <a:ext cx="468312" cy="400050"/>
          </a:xfrm>
          <a:prstGeom prst="rect">
            <a:avLst/>
          </a:prstGeom>
          <a:noFill/>
          <a:ln w="9525">
            <a:noFill/>
            <a:miter lim="800000"/>
            <a:headEnd/>
            <a:tailEnd/>
          </a:ln>
        </p:spPr>
        <p:txBody>
          <a:bodyPr wrap="none">
            <a:spAutoFit/>
          </a:bodyPr>
          <a:lstStyle/>
          <a:p>
            <a:r>
              <a:rPr lang="en-US" altLang="ja-JP" sz="2000"/>
              <a:t>Gr</a:t>
            </a:r>
          </a:p>
        </p:txBody>
      </p:sp>
      <p:cxnSp>
        <p:nvCxnSpPr>
          <p:cNvPr id="29" name="直線コネクタ 28"/>
          <p:cNvCxnSpPr>
            <a:endCxn id="18" idx="1"/>
          </p:cNvCxnSpPr>
          <p:nvPr/>
        </p:nvCxnSpPr>
        <p:spPr>
          <a:xfrm rot="16200000" flipH="1">
            <a:off x="6660356" y="3572670"/>
            <a:ext cx="149225" cy="47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18" idx="1"/>
          </p:cNvCxnSpPr>
          <p:nvPr/>
        </p:nvCxnSpPr>
        <p:spPr>
          <a:xfrm rot="5400000" flipH="1" flipV="1">
            <a:off x="6804025" y="3578225"/>
            <a:ext cx="4763" cy="1381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円/楕円 27"/>
          <p:cNvSpPr/>
          <p:nvPr/>
        </p:nvSpPr>
        <p:spPr bwMode="auto">
          <a:xfrm>
            <a:off x="6992938" y="3382963"/>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6443663" y="3976688"/>
            <a:ext cx="171450" cy="1730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8304213" y="5911850"/>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9995" name="テキスト ボックス 32"/>
          <p:cNvSpPr txBox="1">
            <a:spLocks noChangeArrowheads="1"/>
          </p:cNvSpPr>
          <p:nvPr/>
        </p:nvSpPr>
        <p:spPr bwMode="auto">
          <a:xfrm>
            <a:off x="6924675" y="3460750"/>
            <a:ext cx="455613" cy="400050"/>
          </a:xfrm>
          <a:prstGeom prst="rect">
            <a:avLst/>
          </a:prstGeom>
          <a:noFill/>
          <a:ln w="9525">
            <a:noFill/>
            <a:miter lim="800000"/>
            <a:headEnd/>
            <a:tailEnd/>
          </a:ln>
        </p:spPr>
        <p:txBody>
          <a:bodyPr wrap="none">
            <a:spAutoFit/>
          </a:bodyPr>
          <a:lstStyle/>
          <a:p>
            <a:r>
              <a:rPr lang="en-US" altLang="ja-JP" sz="2000"/>
              <a:t>v1</a:t>
            </a:r>
          </a:p>
        </p:txBody>
      </p:sp>
      <p:sp>
        <p:nvSpPr>
          <p:cNvPr id="339996" name="テキスト ボックス 33"/>
          <p:cNvSpPr txBox="1">
            <a:spLocks noChangeArrowheads="1"/>
          </p:cNvSpPr>
          <p:nvPr/>
        </p:nvSpPr>
        <p:spPr bwMode="auto">
          <a:xfrm>
            <a:off x="6564313" y="3867150"/>
            <a:ext cx="455612" cy="400050"/>
          </a:xfrm>
          <a:prstGeom prst="rect">
            <a:avLst/>
          </a:prstGeom>
          <a:noFill/>
          <a:ln w="9525">
            <a:noFill/>
            <a:miter lim="800000"/>
            <a:headEnd/>
            <a:tailEnd/>
          </a:ln>
        </p:spPr>
        <p:txBody>
          <a:bodyPr wrap="none">
            <a:spAutoFit/>
          </a:bodyPr>
          <a:lstStyle/>
          <a:p>
            <a:r>
              <a:rPr lang="en-US" altLang="ja-JP" sz="2000"/>
              <a:t>v2</a:t>
            </a:r>
          </a:p>
        </p:txBody>
      </p:sp>
      <p:sp>
        <p:nvSpPr>
          <p:cNvPr id="339997" name="テキスト ボックス 34"/>
          <p:cNvSpPr txBox="1">
            <a:spLocks noChangeArrowheads="1"/>
          </p:cNvSpPr>
          <p:nvPr/>
        </p:nvSpPr>
        <p:spPr bwMode="auto">
          <a:xfrm>
            <a:off x="8437563" y="5805488"/>
            <a:ext cx="327025" cy="400050"/>
          </a:xfrm>
          <a:prstGeom prst="rect">
            <a:avLst/>
          </a:prstGeom>
          <a:noFill/>
          <a:ln w="9525">
            <a:noFill/>
            <a:miter lim="800000"/>
            <a:headEnd/>
            <a:tailEnd/>
          </a:ln>
        </p:spPr>
        <p:txBody>
          <a:bodyPr wrap="none">
            <a:spAutoFit/>
          </a:bodyPr>
          <a:lstStyle/>
          <a:p>
            <a:r>
              <a:rPr lang="en-US" altLang="ja-JP" sz="2000"/>
              <a:t>u</a:t>
            </a:r>
          </a:p>
        </p:txBody>
      </p:sp>
    </p:spTree>
    <p:extLst>
      <p:ext uri="{BB962C8B-B14F-4D97-AF65-F5344CB8AC3E}">
        <p14:creationId xmlns:p14="http://schemas.microsoft.com/office/powerpoint/2010/main" val="2105396687"/>
      </p:ext>
    </p:extLst>
  </p:cSld>
  <p:clrMapOvr>
    <a:masterClrMapping/>
  </p:clrMapOvr>
  <p:transition advTm="14149"/>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円/楕円 17"/>
          <p:cNvSpPr/>
          <p:nvPr/>
        </p:nvSpPr>
        <p:spPr>
          <a:xfrm>
            <a:off x="6516688" y="34290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円/楕円 14"/>
          <p:cNvSpPr/>
          <p:nvPr/>
        </p:nvSpPr>
        <p:spPr>
          <a:xfrm>
            <a:off x="7308850" y="3644900"/>
            <a:ext cx="1511300" cy="15128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0996"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4099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以下，次のことを示せばよい．</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u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V(G)-V(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v1,</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v2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に対して，</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(1)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v1-v2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(1)</a:t>
            </a:r>
            <a:r>
              <a:rPr lang="ja-JP" altLang="en-US" sz="2400" dirty="0">
                <a:latin typeface="Calibri" pitchFamily="34" charset="0"/>
                <a:ea typeface="ＭＳ Ｐゴシック" charset="-128"/>
              </a:rPr>
              <a:t>は明らか．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1004"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1007"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9" name="円/楕円 18"/>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1010"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
        <p:nvSpPr>
          <p:cNvPr id="21" name="円/楕円 20"/>
          <p:cNvSpPr/>
          <p:nvPr/>
        </p:nvSpPr>
        <p:spPr bwMode="auto">
          <a:xfrm>
            <a:off x="6489700" y="4378325"/>
            <a:ext cx="169863"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7726363" y="3611563"/>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1013" name="テキスト ボックス 23"/>
          <p:cNvSpPr txBox="1">
            <a:spLocks noChangeArrowheads="1"/>
          </p:cNvSpPr>
          <p:nvPr/>
        </p:nvSpPr>
        <p:spPr bwMode="auto">
          <a:xfrm>
            <a:off x="6084888" y="3644900"/>
            <a:ext cx="468312" cy="400050"/>
          </a:xfrm>
          <a:prstGeom prst="rect">
            <a:avLst/>
          </a:prstGeom>
          <a:noFill/>
          <a:ln w="9525">
            <a:noFill/>
            <a:miter lim="800000"/>
            <a:headEnd/>
            <a:tailEnd/>
          </a:ln>
        </p:spPr>
        <p:txBody>
          <a:bodyPr wrap="none">
            <a:spAutoFit/>
          </a:bodyPr>
          <a:lstStyle/>
          <a:p>
            <a:r>
              <a:rPr lang="en-US" altLang="ja-JP" sz="2000"/>
              <a:t>Gr</a:t>
            </a:r>
          </a:p>
        </p:txBody>
      </p:sp>
      <p:cxnSp>
        <p:nvCxnSpPr>
          <p:cNvPr id="29" name="直線コネクタ 28"/>
          <p:cNvCxnSpPr>
            <a:endCxn id="18" idx="1"/>
          </p:cNvCxnSpPr>
          <p:nvPr/>
        </p:nvCxnSpPr>
        <p:spPr>
          <a:xfrm rot="16200000" flipH="1">
            <a:off x="6660356" y="3572670"/>
            <a:ext cx="149225" cy="47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18" idx="1"/>
          </p:cNvCxnSpPr>
          <p:nvPr/>
        </p:nvCxnSpPr>
        <p:spPr>
          <a:xfrm rot="5400000" flipH="1" flipV="1">
            <a:off x="6804025" y="3578225"/>
            <a:ext cx="4763" cy="1381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円/楕円 27"/>
          <p:cNvSpPr/>
          <p:nvPr/>
        </p:nvSpPr>
        <p:spPr bwMode="auto">
          <a:xfrm>
            <a:off x="6992938" y="3382963"/>
            <a:ext cx="171450" cy="1714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6443663" y="3976688"/>
            <a:ext cx="171450" cy="1730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8304213" y="5911850"/>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1019" name="テキスト ボックス 32"/>
          <p:cNvSpPr txBox="1">
            <a:spLocks noChangeArrowheads="1"/>
          </p:cNvSpPr>
          <p:nvPr/>
        </p:nvSpPr>
        <p:spPr bwMode="auto">
          <a:xfrm>
            <a:off x="6924675" y="3460750"/>
            <a:ext cx="455613" cy="400050"/>
          </a:xfrm>
          <a:prstGeom prst="rect">
            <a:avLst/>
          </a:prstGeom>
          <a:noFill/>
          <a:ln w="9525">
            <a:noFill/>
            <a:miter lim="800000"/>
            <a:headEnd/>
            <a:tailEnd/>
          </a:ln>
        </p:spPr>
        <p:txBody>
          <a:bodyPr wrap="none">
            <a:spAutoFit/>
          </a:bodyPr>
          <a:lstStyle/>
          <a:p>
            <a:r>
              <a:rPr lang="en-US" altLang="ja-JP" sz="2000"/>
              <a:t>v1</a:t>
            </a:r>
          </a:p>
        </p:txBody>
      </p:sp>
      <p:sp>
        <p:nvSpPr>
          <p:cNvPr id="341020" name="テキスト ボックス 33"/>
          <p:cNvSpPr txBox="1">
            <a:spLocks noChangeArrowheads="1"/>
          </p:cNvSpPr>
          <p:nvPr/>
        </p:nvSpPr>
        <p:spPr bwMode="auto">
          <a:xfrm>
            <a:off x="6564313" y="3867150"/>
            <a:ext cx="455612" cy="400050"/>
          </a:xfrm>
          <a:prstGeom prst="rect">
            <a:avLst/>
          </a:prstGeom>
          <a:noFill/>
          <a:ln w="9525">
            <a:noFill/>
            <a:miter lim="800000"/>
            <a:headEnd/>
            <a:tailEnd/>
          </a:ln>
        </p:spPr>
        <p:txBody>
          <a:bodyPr wrap="none">
            <a:spAutoFit/>
          </a:bodyPr>
          <a:lstStyle/>
          <a:p>
            <a:r>
              <a:rPr lang="en-US" altLang="ja-JP" sz="2000"/>
              <a:t>v2</a:t>
            </a:r>
          </a:p>
        </p:txBody>
      </p:sp>
      <p:sp>
        <p:nvSpPr>
          <p:cNvPr id="341021" name="テキスト ボックス 34"/>
          <p:cNvSpPr txBox="1">
            <a:spLocks noChangeArrowheads="1"/>
          </p:cNvSpPr>
          <p:nvPr/>
        </p:nvSpPr>
        <p:spPr bwMode="auto">
          <a:xfrm>
            <a:off x="8437563" y="5805488"/>
            <a:ext cx="327025" cy="400050"/>
          </a:xfrm>
          <a:prstGeom prst="rect">
            <a:avLst/>
          </a:prstGeom>
          <a:noFill/>
          <a:ln w="9525">
            <a:noFill/>
            <a:miter lim="800000"/>
            <a:headEnd/>
            <a:tailEnd/>
          </a:ln>
        </p:spPr>
        <p:txBody>
          <a:bodyPr wrap="none">
            <a:spAutoFit/>
          </a:bodyPr>
          <a:lstStyle/>
          <a:p>
            <a:r>
              <a:rPr lang="en-US" altLang="ja-JP" sz="2000"/>
              <a:t>u</a:t>
            </a:r>
          </a:p>
        </p:txBody>
      </p:sp>
    </p:spTree>
    <p:extLst>
      <p:ext uri="{BB962C8B-B14F-4D97-AF65-F5344CB8AC3E}">
        <p14:creationId xmlns:p14="http://schemas.microsoft.com/office/powerpoint/2010/main" val="2879182834"/>
      </p:ext>
    </p:extLst>
  </p:cSld>
  <p:clrMapOvr>
    <a:masterClrMapping/>
  </p:clrMapOvr>
  <p:transition advTm="14149"/>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円/楕円 17"/>
          <p:cNvSpPr/>
          <p:nvPr/>
        </p:nvSpPr>
        <p:spPr>
          <a:xfrm>
            <a:off x="6516688" y="34290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円/楕円 14"/>
          <p:cNvSpPr/>
          <p:nvPr/>
        </p:nvSpPr>
        <p:spPr>
          <a:xfrm>
            <a:off x="7308850" y="3644900"/>
            <a:ext cx="1511300" cy="15128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0996"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4099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以下，次のことを示せばよい．</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u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V(G)-V(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v1,</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v2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に対して，</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(2)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v2-v1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G</a:t>
            </a:r>
            <a:r>
              <a:rPr lang="ja-JP" altLang="en-US" sz="2400" dirty="0">
                <a:latin typeface="Calibri" pitchFamily="34" charset="0"/>
                <a:ea typeface="ＭＳ Ｐゴシック" charset="-128"/>
              </a:rPr>
              <a:t>から</a:t>
            </a:r>
            <a:r>
              <a:rPr lang="en-US" altLang="ja-JP" sz="2400" dirty="0" err="1">
                <a:latin typeface="Calibri" pitchFamily="34" charset="0"/>
                <a:ea typeface="ＭＳ Ｐゴシック" charset="-128"/>
              </a:rPr>
              <a:t>Gr</a:t>
            </a:r>
            <a:r>
              <a:rPr lang="ja-JP" altLang="en-US" sz="2400" dirty="0">
                <a:latin typeface="Calibri" pitchFamily="34" charset="0"/>
                <a:ea typeface="ＭＳ Ｐゴシック" charset="-128"/>
              </a:rPr>
              <a:t>を除いたグラフには </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w1-w2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これを用いて </a:t>
            </a:r>
            <a:r>
              <a:rPr lang="en-US" altLang="ja-JP" sz="2400" dirty="0">
                <a:latin typeface="Calibri" pitchFamily="34" charset="0"/>
                <a:ea typeface="ＭＳ Ｐゴシック" charset="-128"/>
              </a:rPr>
              <a:t>v2-v1 </a:t>
            </a:r>
            <a:r>
              <a:rPr lang="ja-JP" altLang="en-US" sz="2400" dirty="0">
                <a:latin typeface="Calibri" pitchFamily="34" charset="0"/>
                <a:ea typeface="ＭＳ Ｐゴシック" charset="-128"/>
              </a:rPr>
              <a:t>有向道を構成することができる．</a:t>
            </a: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1004"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1007"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9" name="円/楕円 18"/>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1010"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
        <p:nvSpPr>
          <p:cNvPr id="21" name="円/楕円 20"/>
          <p:cNvSpPr/>
          <p:nvPr/>
        </p:nvSpPr>
        <p:spPr bwMode="auto">
          <a:xfrm>
            <a:off x="6489700" y="4378325"/>
            <a:ext cx="169863" cy="17145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7726363" y="3611563"/>
            <a:ext cx="171450" cy="17145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1013" name="テキスト ボックス 23"/>
          <p:cNvSpPr txBox="1">
            <a:spLocks noChangeArrowheads="1"/>
          </p:cNvSpPr>
          <p:nvPr/>
        </p:nvSpPr>
        <p:spPr bwMode="auto">
          <a:xfrm>
            <a:off x="6084888" y="3644900"/>
            <a:ext cx="468312" cy="400050"/>
          </a:xfrm>
          <a:prstGeom prst="rect">
            <a:avLst/>
          </a:prstGeom>
          <a:noFill/>
          <a:ln w="9525">
            <a:noFill/>
            <a:miter lim="800000"/>
            <a:headEnd/>
            <a:tailEnd/>
          </a:ln>
        </p:spPr>
        <p:txBody>
          <a:bodyPr wrap="none">
            <a:spAutoFit/>
          </a:bodyPr>
          <a:lstStyle/>
          <a:p>
            <a:r>
              <a:rPr lang="en-US" altLang="ja-JP" sz="2000"/>
              <a:t>Gr</a:t>
            </a:r>
          </a:p>
        </p:txBody>
      </p:sp>
      <p:cxnSp>
        <p:nvCxnSpPr>
          <p:cNvPr id="29" name="直線コネクタ 28"/>
          <p:cNvCxnSpPr>
            <a:endCxn id="18" idx="1"/>
          </p:cNvCxnSpPr>
          <p:nvPr/>
        </p:nvCxnSpPr>
        <p:spPr>
          <a:xfrm rot="16200000" flipH="1">
            <a:off x="6660356" y="3572670"/>
            <a:ext cx="149225" cy="47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18" idx="1"/>
          </p:cNvCxnSpPr>
          <p:nvPr/>
        </p:nvCxnSpPr>
        <p:spPr>
          <a:xfrm rot="5400000" flipH="1" flipV="1">
            <a:off x="6804025" y="3578225"/>
            <a:ext cx="4763" cy="1381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円/楕円 27"/>
          <p:cNvSpPr/>
          <p:nvPr/>
        </p:nvSpPr>
        <p:spPr bwMode="auto">
          <a:xfrm>
            <a:off x="6992938" y="3382963"/>
            <a:ext cx="171450" cy="1714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6443663" y="3976688"/>
            <a:ext cx="171450" cy="1730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8304213" y="5911850"/>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1019" name="テキスト ボックス 32"/>
          <p:cNvSpPr txBox="1">
            <a:spLocks noChangeArrowheads="1"/>
          </p:cNvSpPr>
          <p:nvPr/>
        </p:nvSpPr>
        <p:spPr bwMode="auto">
          <a:xfrm>
            <a:off x="6924675" y="3460750"/>
            <a:ext cx="455613" cy="400050"/>
          </a:xfrm>
          <a:prstGeom prst="rect">
            <a:avLst/>
          </a:prstGeom>
          <a:noFill/>
          <a:ln w="9525">
            <a:noFill/>
            <a:miter lim="800000"/>
            <a:headEnd/>
            <a:tailEnd/>
          </a:ln>
        </p:spPr>
        <p:txBody>
          <a:bodyPr wrap="none">
            <a:spAutoFit/>
          </a:bodyPr>
          <a:lstStyle/>
          <a:p>
            <a:r>
              <a:rPr lang="en-US" altLang="ja-JP" sz="2000"/>
              <a:t>v1</a:t>
            </a:r>
          </a:p>
        </p:txBody>
      </p:sp>
      <p:sp>
        <p:nvSpPr>
          <p:cNvPr id="341020" name="テキスト ボックス 33"/>
          <p:cNvSpPr txBox="1">
            <a:spLocks noChangeArrowheads="1"/>
          </p:cNvSpPr>
          <p:nvPr/>
        </p:nvSpPr>
        <p:spPr bwMode="auto">
          <a:xfrm>
            <a:off x="6564313" y="3867150"/>
            <a:ext cx="455612" cy="400050"/>
          </a:xfrm>
          <a:prstGeom prst="rect">
            <a:avLst/>
          </a:prstGeom>
          <a:noFill/>
          <a:ln w="9525">
            <a:noFill/>
            <a:miter lim="800000"/>
            <a:headEnd/>
            <a:tailEnd/>
          </a:ln>
        </p:spPr>
        <p:txBody>
          <a:bodyPr wrap="none">
            <a:spAutoFit/>
          </a:bodyPr>
          <a:lstStyle/>
          <a:p>
            <a:r>
              <a:rPr lang="en-US" altLang="ja-JP" sz="2000"/>
              <a:t>v2</a:t>
            </a:r>
          </a:p>
        </p:txBody>
      </p:sp>
      <p:sp>
        <p:nvSpPr>
          <p:cNvPr id="341021" name="テキスト ボックス 34"/>
          <p:cNvSpPr txBox="1">
            <a:spLocks noChangeArrowheads="1"/>
          </p:cNvSpPr>
          <p:nvPr/>
        </p:nvSpPr>
        <p:spPr bwMode="auto">
          <a:xfrm>
            <a:off x="8437563" y="5805488"/>
            <a:ext cx="327025" cy="400050"/>
          </a:xfrm>
          <a:prstGeom prst="rect">
            <a:avLst/>
          </a:prstGeom>
          <a:noFill/>
          <a:ln w="9525">
            <a:noFill/>
            <a:miter lim="800000"/>
            <a:headEnd/>
            <a:tailEnd/>
          </a:ln>
        </p:spPr>
        <p:txBody>
          <a:bodyPr wrap="none">
            <a:spAutoFit/>
          </a:bodyPr>
          <a:lstStyle/>
          <a:p>
            <a:r>
              <a:rPr lang="en-US" altLang="ja-JP" sz="2000"/>
              <a:t>u</a:t>
            </a:r>
          </a:p>
        </p:txBody>
      </p:sp>
      <p:sp>
        <p:nvSpPr>
          <p:cNvPr id="33" name="テキスト ボックス 35"/>
          <p:cNvSpPr txBox="1">
            <a:spLocks noChangeArrowheads="1"/>
          </p:cNvSpPr>
          <p:nvPr/>
        </p:nvSpPr>
        <p:spPr bwMode="auto">
          <a:xfrm>
            <a:off x="7675563" y="3703638"/>
            <a:ext cx="513282" cy="400110"/>
          </a:xfrm>
          <a:prstGeom prst="rect">
            <a:avLst/>
          </a:prstGeom>
          <a:noFill/>
          <a:ln w="9525">
            <a:noFill/>
            <a:miter lim="800000"/>
            <a:headEnd/>
            <a:tailEnd/>
          </a:ln>
        </p:spPr>
        <p:txBody>
          <a:bodyPr wrap="none">
            <a:spAutoFit/>
          </a:bodyPr>
          <a:lstStyle/>
          <a:p>
            <a:r>
              <a:rPr lang="en-US" altLang="ja-JP" sz="2000" dirty="0"/>
              <a:t>w2</a:t>
            </a:r>
          </a:p>
        </p:txBody>
      </p:sp>
      <p:sp>
        <p:nvSpPr>
          <p:cNvPr id="34" name="テキスト ボックス 35"/>
          <p:cNvSpPr txBox="1">
            <a:spLocks noChangeArrowheads="1"/>
          </p:cNvSpPr>
          <p:nvPr/>
        </p:nvSpPr>
        <p:spPr bwMode="auto">
          <a:xfrm>
            <a:off x="6384925" y="4483100"/>
            <a:ext cx="513282" cy="400110"/>
          </a:xfrm>
          <a:prstGeom prst="rect">
            <a:avLst/>
          </a:prstGeom>
          <a:noFill/>
          <a:ln w="9525">
            <a:noFill/>
            <a:miter lim="800000"/>
            <a:headEnd/>
            <a:tailEnd/>
          </a:ln>
        </p:spPr>
        <p:txBody>
          <a:bodyPr wrap="none">
            <a:spAutoFit/>
          </a:bodyPr>
          <a:lstStyle/>
          <a:p>
            <a:r>
              <a:rPr lang="en-US" altLang="ja-JP" sz="2000" dirty="0"/>
              <a:t>w1</a:t>
            </a:r>
          </a:p>
        </p:txBody>
      </p:sp>
    </p:spTree>
    <p:extLst>
      <p:ext uri="{BB962C8B-B14F-4D97-AF65-F5344CB8AC3E}">
        <p14:creationId xmlns:p14="http://schemas.microsoft.com/office/powerpoint/2010/main" val="7031061"/>
      </p:ext>
    </p:extLst>
  </p:cSld>
  <p:clrMapOvr>
    <a:masterClrMapping/>
  </p:clrMapOvr>
  <p:transition advTm="14149"/>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円/楕円 17"/>
          <p:cNvSpPr/>
          <p:nvPr/>
        </p:nvSpPr>
        <p:spPr>
          <a:xfrm>
            <a:off x="6516688" y="34290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円/楕円 14"/>
          <p:cNvSpPr/>
          <p:nvPr/>
        </p:nvSpPr>
        <p:spPr>
          <a:xfrm>
            <a:off x="7308850" y="3644900"/>
            <a:ext cx="1511300" cy="15128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2020"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4202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以下，次のことを示せばよい．</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u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V(G)-V(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v1,</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v2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に対して，</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(3)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u-v1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G</a:t>
            </a:r>
            <a:r>
              <a:rPr lang="ja-JP" altLang="en-US" sz="2400" dirty="0">
                <a:latin typeface="Calibri" pitchFamily="34" charset="0"/>
                <a:ea typeface="ＭＳ Ｐゴシック" charset="-128"/>
              </a:rPr>
              <a:t>から</a:t>
            </a:r>
            <a:r>
              <a:rPr lang="en-US" altLang="ja-JP" sz="2400" dirty="0" err="1">
                <a:latin typeface="Calibri" pitchFamily="34" charset="0"/>
                <a:ea typeface="ＭＳ Ｐゴシック" charset="-128"/>
              </a:rPr>
              <a:t>Gr</a:t>
            </a:r>
            <a:r>
              <a:rPr lang="ja-JP" altLang="en-US" sz="2400" dirty="0">
                <a:latin typeface="Calibri" pitchFamily="34" charset="0"/>
                <a:ea typeface="ＭＳ Ｐゴシック" charset="-128"/>
              </a:rPr>
              <a:t>を除いたグラフには </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u-w1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これを用いて </a:t>
            </a:r>
            <a:r>
              <a:rPr lang="en-US" altLang="ja-JP" sz="2400" dirty="0">
                <a:latin typeface="Calibri" pitchFamily="34" charset="0"/>
                <a:ea typeface="ＭＳ Ｐゴシック" charset="-128"/>
              </a:rPr>
              <a:t>u-v1 </a:t>
            </a:r>
            <a:r>
              <a:rPr lang="ja-JP" altLang="en-US" sz="2400" dirty="0">
                <a:latin typeface="Calibri" pitchFamily="34" charset="0"/>
                <a:ea typeface="ＭＳ Ｐゴシック" charset="-128"/>
              </a:rPr>
              <a:t>有向道を構成することができる．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2028"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2031"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9" name="円/楕円 18"/>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2034"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
        <p:nvSpPr>
          <p:cNvPr id="21" name="円/楕円 20"/>
          <p:cNvSpPr/>
          <p:nvPr/>
        </p:nvSpPr>
        <p:spPr bwMode="auto">
          <a:xfrm>
            <a:off x="6489700" y="4378325"/>
            <a:ext cx="169863"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7726363" y="3611563"/>
            <a:ext cx="171450" cy="17145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2037" name="テキスト ボックス 23"/>
          <p:cNvSpPr txBox="1">
            <a:spLocks noChangeArrowheads="1"/>
          </p:cNvSpPr>
          <p:nvPr/>
        </p:nvSpPr>
        <p:spPr bwMode="auto">
          <a:xfrm>
            <a:off x="6084888" y="3644900"/>
            <a:ext cx="468312" cy="400050"/>
          </a:xfrm>
          <a:prstGeom prst="rect">
            <a:avLst/>
          </a:prstGeom>
          <a:noFill/>
          <a:ln w="9525">
            <a:noFill/>
            <a:miter lim="800000"/>
            <a:headEnd/>
            <a:tailEnd/>
          </a:ln>
        </p:spPr>
        <p:txBody>
          <a:bodyPr wrap="none">
            <a:spAutoFit/>
          </a:bodyPr>
          <a:lstStyle/>
          <a:p>
            <a:r>
              <a:rPr lang="en-US" altLang="ja-JP" sz="2000"/>
              <a:t>Gr</a:t>
            </a:r>
          </a:p>
        </p:txBody>
      </p:sp>
      <p:cxnSp>
        <p:nvCxnSpPr>
          <p:cNvPr id="29" name="直線コネクタ 28"/>
          <p:cNvCxnSpPr>
            <a:endCxn id="18" idx="1"/>
          </p:cNvCxnSpPr>
          <p:nvPr/>
        </p:nvCxnSpPr>
        <p:spPr>
          <a:xfrm rot="16200000" flipH="1">
            <a:off x="6660356" y="3572670"/>
            <a:ext cx="149225" cy="47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18" idx="1"/>
          </p:cNvCxnSpPr>
          <p:nvPr/>
        </p:nvCxnSpPr>
        <p:spPr>
          <a:xfrm rot="5400000" flipH="1" flipV="1">
            <a:off x="6804025" y="3578225"/>
            <a:ext cx="4763" cy="1381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円/楕円 27"/>
          <p:cNvSpPr/>
          <p:nvPr/>
        </p:nvSpPr>
        <p:spPr bwMode="auto">
          <a:xfrm>
            <a:off x="6992938" y="3382963"/>
            <a:ext cx="171450" cy="1714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6443663" y="3976688"/>
            <a:ext cx="171450" cy="1730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8304213" y="5911850"/>
            <a:ext cx="171450" cy="1714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2043" name="テキスト ボックス 32"/>
          <p:cNvSpPr txBox="1">
            <a:spLocks noChangeArrowheads="1"/>
          </p:cNvSpPr>
          <p:nvPr/>
        </p:nvSpPr>
        <p:spPr bwMode="auto">
          <a:xfrm>
            <a:off x="6924675" y="3460750"/>
            <a:ext cx="455613" cy="400050"/>
          </a:xfrm>
          <a:prstGeom prst="rect">
            <a:avLst/>
          </a:prstGeom>
          <a:noFill/>
          <a:ln w="9525">
            <a:noFill/>
            <a:miter lim="800000"/>
            <a:headEnd/>
            <a:tailEnd/>
          </a:ln>
        </p:spPr>
        <p:txBody>
          <a:bodyPr wrap="none">
            <a:spAutoFit/>
          </a:bodyPr>
          <a:lstStyle/>
          <a:p>
            <a:r>
              <a:rPr lang="en-US" altLang="ja-JP" sz="2000"/>
              <a:t>v1</a:t>
            </a:r>
          </a:p>
        </p:txBody>
      </p:sp>
      <p:sp>
        <p:nvSpPr>
          <p:cNvPr id="342044" name="テキスト ボックス 33"/>
          <p:cNvSpPr txBox="1">
            <a:spLocks noChangeArrowheads="1"/>
          </p:cNvSpPr>
          <p:nvPr/>
        </p:nvSpPr>
        <p:spPr bwMode="auto">
          <a:xfrm>
            <a:off x="6564313" y="3867150"/>
            <a:ext cx="455612" cy="400050"/>
          </a:xfrm>
          <a:prstGeom prst="rect">
            <a:avLst/>
          </a:prstGeom>
          <a:noFill/>
          <a:ln w="9525">
            <a:noFill/>
            <a:miter lim="800000"/>
            <a:headEnd/>
            <a:tailEnd/>
          </a:ln>
        </p:spPr>
        <p:txBody>
          <a:bodyPr wrap="none">
            <a:spAutoFit/>
          </a:bodyPr>
          <a:lstStyle/>
          <a:p>
            <a:r>
              <a:rPr lang="en-US" altLang="ja-JP" sz="2000"/>
              <a:t>v2</a:t>
            </a:r>
          </a:p>
        </p:txBody>
      </p:sp>
      <p:sp>
        <p:nvSpPr>
          <p:cNvPr id="342045" name="テキスト ボックス 34"/>
          <p:cNvSpPr txBox="1">
            <a:spLocks noChangeArrowheads="1"/>
          </p:cNvSpPr>
          <p:nvPr/>
        </p:nvSpPr>
        <p:spPr bwMode="auto">
          <a:xfrm>
            <a:off x="8437563" y="5805488"/>
            <a:ext cx="327025" cy="400050"/>
          </a:xfrm>
          <a:prstGeom prst="rect">
            <a:avLst/>
          </a:prstGeom>
          <a:noFill/>
          <a:ln w="9525">
            <a:noFill/>
            <a:miter lim="800000"/>
            <a:headEnd/>
            <a:tailEnd/>
          </a:ln>
        </p:spPr>
        <p:txBody>
          <a:bodyPr wrap="none">
            <a:spAutoFit/>
          </a:bodyPr>
          <a:lstStyle/>
          <a:p>
            <a:r>
              <a:rPr lang="en-US" altLang="ja-JP" sz="2000"/>
              <a:t>u</a:t>
            </a:r>
          </a:p>
        </p:txBody>
      </p:sp>
      <p:sp>
        <p:nvSpPr>
          <p:cNvPr id="342046" name="テキスト ボックス 35"/>
          <p:cNvSpPr txBox="1">
            <a:spLocks noChangeArrowheads="1"/>
          </p:cNvSpPr>
          <p:nvPr/>
        </p:nvSpPr>
        <p:spPr bwMode="auto">
          <a:xfrm>
            <a:off x="7675563" y="3703638"/>
            <a:ext cx="512762" cy="400050"/>
          </a:xfrm>
          <a:prstGeom prst="rect">
            <a:avLst/>
          </a:prstGeom>
          <a:noFill/>
          <a:ln w="9525">
            <a:noFill/>
            <a:miter lim="800000"/>
            <a:headEnd/>
            <a:tailEnd/>
          </a:ln>
        </p:spPr>
        <p:txBody>
          <a:bodyPr wrap="none">
            <a:spAutoFit/>
          </a:bodyPr>
          <a:lstStyle/>
          <a:p>
            <a:r>
              <a:rPr lang="en-US" altLang="ja-JP" sz="2000" dirty="0"/>
              <a:t>w1</a:t>
            </a:r>
          </a:p>
        </p:txBody>
      </p:sp>
    </p:spTree>
    <p:extLst>
      <p:ext uri="{BB962C8B-B14F-4D97-AF65-F5344CB8AC3E}">
        <p14:creationId xmlns:p14="http://schemas.microsoft.com/office/powerpoint/2010/main" val="2998388770"/>
      </p:ext>
    </p:extLst>
  </p:cSld>
  <p:clrMapOvr>
    <a:masterClrMapping/>
  </p:clrMapOvr>
  <p:transition advTm="14149"/>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円/楕円 17"/>
          <p:cNvSpPr/>
          <p:nvPr/>
        </p:nvSpPr>
        <p:spPr>
          <a:xfrm>
            <a:off x="6516688" y="3429000"/>
            <a:ext cx="1511300" cy="15128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円/楕円 14"/>
          <p:cNvSpPr/>
          <p:nvPr/>
        </p:nvSpPr>
        <p:spPr>
          <a:xfrm>
            <a:off x="7308850" y="3644900"/>
            <a:ext cx="1511300" cy="15128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3044" name="タイトル 1"/>
          <p:cNvSpPr>
            <a:spLocks noGrp="1"/>
          </p:cNvSpPr>
          <p:nvPr>
            <p:ph type="title"/>
          </p:nvPr>
        </p:nvSpPr>
        <p:spPr/>
        <p:txBody>
          <a:bodyPr/>
          <a:lstStyle/>
          <a:p>
            <a:pPr eaLnBrk="1" hangingPunct="1"/>
            <a:r>
              <a:rPr lang="en-US" altLang="ja-JP" dirty="0"/>
              <a:t>1.3</a:t>
            </a:r>
            <a:r>
              <a:rPr lang="ja-JP" altLang="en-US" dirty="0"/>
              <a:t>　強連結な向き付け</a:t>
            </a:r>
          </a:p>
        </p:txBody>
      </p:sp>
      <p:sp>
        <p:nvSpPr>
          <p:cNvPr id="34304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グラフ</a:t>
            </a:r>
            <a:r>
              <a:rPr lang="en-US" altLang="ja-JP" sz="2400" dirty="0">
                <a:latin typeface="Calibri" pitchFamily="34" charset="0"/>
              </a:rPr>
              <a:t>G</a:t>
            </a:r>
            <a:r>
              <a:rPr lang="ja-JP" altLang="en-US" sz="2400" dirty="0">
                <a:latin typeface="Calibri" pitchFamily="34" charset="0"/>
              </a:rPr>
              <a:t>に対して，</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a:t>
            </a:r>
            <a:r>
              <a:rPr lang="en-US" altLang="ja-JP" sz="2400" dirty="0">
                <a:latin typeface="Calibri" pitchFamily="34" charset="0"/>
              </a:rPr>
              <a:t>G</a:t>
            </a:r>
            <a:r>
              <a:rPr lang="ja-JP" altLang="en-US" sz="2400" dirty="0" err="1">
                <a:latin typeface="Calibri" pitchFamily="34" charset="0"/>
              </a:rPr>
              <a:t>が強</a:t>
            </a:r>
            <a:r>
              <a:rPr lang="ja-JP" altLang="en-US" sz="2400" dirty="0">
                <a:latin typeface="Calibri" pitchFamily="34" charset="0"/>
              </a:rPr>
              <a:t>連結な向き付け可能    　　　　　　</a:t>
            </a:r>
            <a:r>
              <a:rPr lang="en-US" altLang="ja-JP" sz="2400" dirty="0">
                <a:latin typeface="Calibri" pitchFamily="34" charset="0"/>
              </a:rPr>
              <a:t>G</a:t>
            </a:r>
            <a:r>
              <a:rPr lang="ja-JP" altLang="en-US" sz="2400" dirty="0">
                <a:latin typeface="Calibri" pitchFamily="34" charset="0"/>
              </a:rPr>
              <a:t>が連結で橋を含まない</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12969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720090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強連結な向き付け可能なグラフの特徴づけ（ロビンス）</a:t>
            </a:r>
            <a:endParaRPr lang="en-US" altLang="ja-JP" sz="2400" dirty="0">
              <a:solidFill>
                <a:schemeClr val="tx1"/>
              </a:solidFill>
            </a:endParaRPr>
          </a:p>
        </p:txBody>
      </p:sp>
      <p:sp>
        <p:nvSpPr>
          <p:cNvPr id="7" name="左右矢印 6"/>
          <p:cNvSpPr/>
          <p:nvPr/>
        </p:nvSpPr>
        <p:spPr>
          <a:xfrm>
            <a:off x="4140200" y="2865438"/>
            <a:ext cx="863600" cy="322262"/>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コンテンツ プレースホルダー 2"/>
          <p:cNvSpPr txBox="1">
            <a:spLocks/>
          </p:cNvSpPr>
          <p:nvPr/>
        </p:nvSpPr>
        <p:spPr bwMode="auto">
          <a:xfrm>
            <a:off x="34925" y="29241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証明：⇒は明らか．⇐を示す．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以下，次のことを示せばよい．</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u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V(G)-V(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v1,</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v2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dirty="0" err="1">
                <a:latin typeface="Calibri" pitchFamily="34" charset="0"/>
                <a:ea typeface="ＭＳ Ｐゴシック" charset="-128"/>
              </a:rPr>
              <a:t>Gr</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に対して，</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(4)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v1-u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G</a:t>
            </a:r>
            <a:r>
              <a:rPr lang="ja-JP" altLang="en-US" sz="2400" dirty="0">
                <a:latin typeface="Calibri" pitchFamily="34" charset="0"/>
                <a:ea typeface="ＭＳ Ｐゴシック" charset="-128"/>
              </a:rPr>
              <a:t>から</a:t>
            </a:r>
            <a:r>
              <a:rPr lang="en-US" altLang="ja-JP" sz="2400" dirty="0" err="1">
                <a:latin typeface="Calibri" pitchFamily="34" charset="0"/>
                <a:ea typeface="ＭＳ Ｐゴシック" charset="-128"/>
              </a:rPr>
              <a:t>Gr</a:t>
            </a:r>
            <a:r>
              <a:rPr lang="ja-JP" altLang="en-US" sz="2400" dirty="0">
                <a:latin typeface="Calibri" pitchFamily="34" charset="0"/>
                <a:ea typeface="ＭＳ Ｐゴシック" charset="-128"/>
              </a:rPr>
              <a:t>を除いたグラフには </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w2-u </a:t>
            </a:r>
            <a:r>
              <a:rPr lang="ja-JP" altLang="en-US" sz="2400" dirty="0">
                <a:latin typeface="Calibri" pitchFamily="34" charset="0"/>
                <a:ea typeface="ＭＳ Ｐゴシック" charset="-128"/>
              </a:rPr>
              <a:t>有向道が存在する．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これを用いて </a:t>
            </a:r>
            <a:r>
              <a:rPr lang="en-US" altLang="ja-JP" sz="2400" dirty="0">
                <a:latin typeface="Calibri" pitchFamily="34" charset="0"/>
                <a:ea typeface="ＭＳ Ｐゴシック" charset="-128"/>
              </a:rPr>
              <a:t>v1-u </a:t>
            </a:r>
            <a:r>
              <a:rPr lang="ja-JP" altLang="en-US" sz="2400" dirty="0">
                <a:latin typeface="Calibri" pitchFamily="34" charset="0"/>
                <a:ea typeface="ＭＳ Ｐゴシック" charset="-128"/>
              </a:rPr>
              <a:t>有向道を構成することができる．□ </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0" name="円/楕円 9"/>
          <p:cNvSpPr/>
          <p:nvPr/>
        </p:nvSpPr>
        <p:spPr>
          <a:xfrm>
            <a:off x="6156325" y="4365625"/>
            <a:ext cx="1511300" cy="1511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3052" name="テキスト ボックス 12"/>
          <p:cNvSpPr txBox="1">
            <a:spLocks noChangeArrowheads="1"/>
          </p:cNvSpPr>
          <p:nvPr/>
        </p:nvSpPr>
        <p:spPr bwMode="auto">
          <a:xfrm>
            <a:off x="6732588" y="5908675"/>
            <a:ext cx="525462" cy="400050"/>
          </a:xfrm>
          <a:prstGeom prst="rect">
            <a:avLst/>
          </a:prstGeom>
          <a:noFill/>
          <a:ln w="9525">
            <a:noFill/>
            <a:miter lim="800000"/>
            <a:headEnd/>
            <a:tailEnd/>
          </a:ln>
        </p:spPr>
        <p:txBody>
          <a:bodyPr wrap="none">
            <a:spAutoFit/>
          </a:bodyPr>
          <a:lstStyle/>
          <a:p>
            <a:r>
              <a:rPr lang="en-US" altLang="ja-JP" sz="2000"/>
              <a:t>G1</a:t>
            </a:r>
          </a:p>
        </p:txBody>
      </p:sp>
      <p:sp>
        <p:nvSpPr>
          <p:cNvPr id="11" name="円/楕円 10"/>
          <p:cNvSpPr/>
          <p:nvPr/>
        </p:nvSpPr>
        <p:spPr bwMode="auto">
          <a:xfrm>
            <a:off x="7235825" y="44450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7569200" y="4927600"/>
            <a:ext cx="171450" cy="173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3055" name="テキスト ボックス 16"/>
          <p:cNvSpPr txBox="1">
            <a:spLocks noChangeArrowheads="1"/>
          </p:cNvSpPr>
          <p:nvPr/>
        </p:nvSpPr>
        <p:spPr bwMode="auto">
          <a:xfrm>
            <a:off x="7885113" y="5157788"/>
            <a:ext cx="525462" cy="400050"/>
          </a:xfrm>
          <a:prstGeom prst="rect">
            <a:avLst/>
          </a:prstGeom>
          <a:noFill/>
          <a:ln w="9525">
            <a:noFill/>
            <a:miter lim="800000"/>
            <a:headEnd/>
            <a:tailEnd/>
          </a:ln>
        </p:spPr>
        <p:txBody>
          <a:bodyPr wrap="none">
            <a:spAutoFit/>
          </a:bodyPr>
          <a:lstStyle/>
          <a:p>
            <a:r>
              <a:rPr lang="en-US" altLang="ja-JP" sz="2000"/>
              <a:t>G2</a:t>
            </a:r>
          </a:p>
        </p:txBody>
      </p:sp>
      <p:sp>
        <p:nvSpPr>
          <p:cNvPr id="19" name="円/楕円 18"/>
          <p:cNvSpPr/>
          <p:nvPr/>
        </p:nvSpPr>
        <p:spPr bwMode="auto">
          <a:xfrm>
            <a:off x="7308850" y="559593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7380288" y="5445125"/>
            <a:ext cx="1008062" cy="1008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3058" name="テキスト ボックス 19"/>
          <p:cNvSpPr txBox="1">
            <a:spLocks noChangeArrowheads="1"/>
          </p:cNvSpPr>
          <p:nvPr/>
        </p:nvSpPr>
        <p:spPr bwMode="auto">
          <a:xfrm>
            <a:off x="7667625" y="6413500"/>
            <a:ext cx="527050" cy="400050"/>
          </a:xfrm>
          <a:prstGeom prst="rect">
            <a:avLst/>
          </a:prstGeom>
          <a:noFill/>
          <a:ln w="9525">
            <a:noFill/>
            <a:miter lim="800000"/>
            <a:headEnd/>
            <a:tailEnd/>
          </a:ln>
        </p:spPr>
        <p:txBody>
          <a:bodyPr wrap="none">
            <a:spAutoFit/>
          </a:bodyPr>
          <a:lstStyle/>
          <a:p>
            <a:r>
              <a:rPr lang="en-US" altLang="ja-JP" sz="2000"/>
              <a:t>G3</a:t>
            </a:r>
          </a:p>
        </p:txBody>
      </p:sp>
      <p:sp>
        <p:nvSpPr>
          <p:cNvPr id="21" name="円/楕円 20"/>
          <p:cNvSpPr/>
          <p:nvPr/>
        </p:nvSpPr>
        <p:spPr bwMode="auto">
          <a:xfrm>
            <a:off x="6489700" y="4378325"/>
            <a:ext cx="169863" cy="17145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7726363" y="3611563"/>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3061" name="テキスト ボックス 23"/>
          <p:cNvSpPr txBox="1">
            <a:spLocks noChangeArrowheads="1"/>
          </p:cNvSpPr>
          <p:nvPr/>
        </p:nvSpPr>
        <p:spPr bwMode="auto">
          <a:xfrm>
            <a:off x="6084888" y="3644900"/>
            <a:ext cx="468312" cy="400050"/>
          </a:xfrm>
          <a:prstGeom prst="rect">
            <a:avLst/>
          </a:prstGeom>
          <a:noFill/>
          <a:ln w="9525">
            <a:noFill/>
            <a:miter lim="800000"/>
            <a:headEnd/>
            <a:tailEnd/>
          </a:ln>
        </p:spPr>
        <p:txBody>
          <a:bodyPr wrap="none">
            <a:spAutoFit/>
          </a:bodyPr>
          <a:lstStyle/>
          <a:p>
            <a:r>
              <a:rPr lang="en-US" altLang="ja-JP" sz="2000"/>
              <a:t>Gr</a:t>
            </a:r>
          </a:p>
        </p:txBody>
      </p:sp>
      <p:cxnSp>
        <p:nvCxnSpPr>
          <p:cNvPr id="29" name="直線コネクタ 28"/>
          <p:cNvCxnSpPr>
            <a:endCxn id="18" idx="1"/>
          </p:cNvCxnSpPr>
          <p:nvPr/>
        </p:nvCxnSpPr>
        <p:spPr>
          <a:xfrm rot="16200000" flipH="1">
            <a:off x="6660356" y="3572670"/>
            <a:ext cx="149225" cy="47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18" idx="1"/>
          </p:cNvCxnSpPr>
          <p:nvPr/>
        </p:nvCxnSpPr>
        <p:spPr>
          <a:xfrm rot="5400000" flipH="1" flipV="1">
            <a:off x="6804025" y="3578225"/>
            <a:ext cx="4763" cy="1381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円/楕円 27"/>
          <p:cNvSpPr/>
          <p:nvPr/>
        </p:nvSpPr>
        <p:spPr bwMode="auto">
          <a:xfrm>
            <a:off x="6992938" y="3382963"/>
            <a:ext cx="171450" cy="1714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6443663" y="3976688"/>
            <a:ext cx="171450" cy="1730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8304213" y="5911850"/>
            <a:ext cx="171450" cy="17145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3067" name="テキスト ボックス 32"/>
          <p:cNvSpPr txBox="1">
            <a:spLocks noChangeArrowheads="1"/>
          </p:cNvSpPr>
          <p:nvPr/>
        </p:nvSpPr>
        <p:spPr bwMode="auto">
          <a:xfrm>
            <a:off x="6924675" y="3460750"/>
            <a:ext cx="455613" cy="400050"/>
          </a:xfrm>
          <a:prstGeom prst="rect">
            <a:avLst/>
          </a:prstGeom>
          <a:noFill/>
          <a:ln w="9525">
            <a:noFill/>
            <a:miter lim="800000"/>
            <a:headEnd/>
            <a:tailEnd/>
          </a:ln>
        </p:spPr>
        <p:txBody>
          <a:bodyPr wrap="none">
            <a:spAutoFit/>
          </a:bodyPr>
          <a:lstStyle/>
          <a:p>
            <a:r>
              <a:rPr lang="en-US" altLang="ja-JP" sz="2000"/>
              <a:t>v1</a:t>
            </a:r>
          </a:p>
        </p:txBody>
      </p:sp>
      <p:sp>
        <p:nvSpPr>
          <p:cNvPr id="343068" name="テキスト ボックス 33"/>
          <p:cNvSpPr txBox="1">
            <a:spLocks noChangeArrowheads="1"/>
          </p:cNvSpPr>
          <p:nvPr/>
        </p:nvSpPr>
        <p:spPr bwMode="auto">
          <a:xfrm>
            <a:off x="6564313" y="3867150"/>
            <a:ext cx="455612" cy="400050"/>
          </a:xfrm>
          <a:prstGeom prst="rect">
            <a:avLst/>
          </a:prstGeom>
          <a:noFill/>
          <a:ln w="9525">
            <a:noFill/>
            <a:miter lim="800000"/>
            <a:headEnd/>
            <a:tailEnd/>
          </a:ln>
        </p:spPr>
        <p:txBody>
          <a:bodyPr wrap="none">
            <a:spAutoFit/>
          </a:bodyPr>
          <a:lstStyle/>
          <a:p>
            <a:r>
              <a:rPr lang="en-US" altLang="ja-JP" sz="2000"/>
              <a:t>v2</a:t>
            </a:r>
          </a:p>
        </p:txBody>
      </p:sp>
      <p:sp>
        <p:nvSpPr>
          <p:cNvPr id="343069" name="テキスト ボックス 34"/>
          <p:cNvSpPr txBox="1">
            <a:spLocks noChangeArrowheads="1"/>
          </p:cNvSpPr>
          <p:nvPr/>
        </p:nvSpPr>
        <p:spPr bwMode="auto">
          <a:xfrm>
            <a:off x="8437563" y="5805488"/>
            <a:ext cx="327025" cy="400050"/>
          </a:xfrm>
          <a:prstGeom prst="rect">
            <a:avLst/>
          </a:prstGeom>
          <a:noFill/>
          <a:ln w="9525">
            <a:noFill/>
            <a:miter lim="800000"/>
            <a:headEnd/>
            <a:tailEnd/>
          </a:ln>
        </p:spPr>
        <p:txBody>
          <a:bodyPr wrap="none">
            <a:spAutoFit/>
          </a:bodyPr>
          <a:lstStyle/>
          <a:p>
            <a:r>
              <a:rPr lang="en-US" altLang="ja-JP" sz="2000"/>
              <a:t>u</a:t>
            </a:r>
          </a:p>
        </p:txBody>
      </p:sp>
      <p:sp>
        <p:nvSpPr>
          <p:cNvPr id="343070" name="テキスト ボックス 35"/>
          <p:cNvSpPr txBox="1">
            <a:spLocks noChangeArrowheads="1"/>
          </p:cNvSpPr>
          <p:nvPr/>
        </p:nvSpPr>
        <p:spPr bwMode="auto">
          <a:xfrm>
            <a:off x="6384925" y="4483100"/>
            <a:ext cx="512763" cy="400050"/>
          </a:xfrm>
          <a:prstGeom prst="rect">
            <a:avLst/>
          </a:prstGeom>
          <a:noFill/>
          <a:ln w="9525">
            <a:noFill/>
            <a:miter lim="800000"/>
            <a:headEnd/>
            <a:tailEnd/>
          </a:ln>
        </p:spPr>
        <p:txBody>
          <a:bodyPr wrap="none">
            <a:spAutoFit/>
          </a:bodyPr>
          <a:lstStyle/>
          <a:p>
            <a:r>
              <a:rPr lang="en-US" altLang="ja-JP" sz="2000" dirty="0"/>
              <a:t>w2</a:t>
            </a:r>
          </a:p>
        </p:txBody>
      </p:sp>
    </p:spTree>
    <p:extLst>
      <p:ext uri="{BB962C8B-B14F-4D97-AF65-F5344CB8AC3E}">
        <p14:creationId xmlns:p14="http://schemas.microsoft.com/office/powerpoint/2010/main" val="3709926603"/>
      </p:ext>
    </p:extLst>
  </p:cSld>
  <p:clrMapOvr>
    <a:masterClrMapping/>
  </p:clrMapOvr>
  <p:transition advTm="14149"/>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4406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484313"/>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ロビンスの定理より，</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橋を持たない連結グラフには</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強連結な向き付けを与えられることが分かった．</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次に，与えられた</a:t>
            </a:r>
            <a:r>
              <a:rPr lang="ja-JP" altLang="en-US" sz="2400" dirty="0">
                <a:latin typeface="Calibri" pitchFamily="34" charset="0"/>
              </a:rPr>
              <a:t>橋を持たない連結グラフに</a:t>
            </a:r>
            <a:endParaRPr lang="en-US" altLang="ja-JP" sz="2400" dirty="0">
              <a:latin typeface="Calibri" pitchFamily="34" charset="0"/>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強連結な向き付けを与えるアルゴリズムを紹介する．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深さ優先探索</a:t>
            </a:r>
            <a:r>
              <a:rPr lang="en-US" altLang="ja-JP" sz="2400" dirty="0">
                <a:latin typeface="Calibri" pitchFamily="34" charset="0"/>
                <a:ea typeface="+mn-ea"/>
              </a:rPr>
              <a:t>(DFS)</a:t>
            </a:r>
            <a:r>
              <a:rPr lang="ja-JP" altLang="en-US" sz="2400" dirty="0">
                <a:latin typeface="Calibri" pitchFamily="34" charset="0"/>
                <a:ea typeface="+mn-ea"/>
              </a:rPr>
              <a:t>と呼ばれる頂点のラベル付けを</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用いた強連結な向き付けの方法を紹介する．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4509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・全ての頂点を探索するアルゴリズム</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a:t>
            </a:r>
            <a:r>
              <a:rPr lang="en-US" altLang="ja-JP" sz="2400" dirty="0">
                <a:latin typeface="Calibri" pitchFamily="34" charset="0"/>
                <a:ea typeface="+mn-ea"/>
              </a:rPr>
              <a:t>DFS</a:t>
            </a:r>
            <a:r>
              <a:rPr lang="ja-JP" altLang="en-US" sz="2400" dirty="0">
                <a:latin typeface="Calibri" pitchFamily="34" charset="0"/>
                <a:ea typeface="+mn-ea"/>
              </a:rPr>
              <a:t>は</a:t>
            </a:r>
            <a:r>
              <a:rPr lang="en-US" altLang="ja-JP" sz="2400" dirty="0">
                <a:latin typeface="Calibri" pitchFamily="34" charset="0"/>
                <a:ea typeface="+mn-ea"/>
              </a:rPr>
              <a:t>depth-first-search</a:t>
            </a:r>
            <a:r>
              <a:rPr lang="ja-JP" altLang="en-US" sz="2400" dirty="0">
                <a:latin typeface="Calibri" pitchFamily="34" charset="0"/>
                <a:ea typeface="+mn-ea"/>
              </a:rPr>
              <a:t>の略</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・可能な限り深い所を先に探索する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・グラフの構造，性質を調べるときに有効な方法</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・グラフの連結性，連結成分，強連結成分，・・・等</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・入力：橋を持たない連結なグラフ </a:t>
            </a:r>
            <a:r>
              <a:rPr lang="en-US" altLang="ja-JP" sz="2400" dirty="0">
                <a:latin typeface="Calibri" pitchFamily="34" charset="0"/>
                <a:ea typeface="+mn-ea"/>
              </a:rPr>
              <a:t>G </a:t>
            </a:r>
            <a:r>
              <a:rPr lang="ja-JP" altLang="en-US" sz="2400" dirty="0">
                <a:latin typeface="Calibri" pitchFamily="34" charset="0"/>
                <a:ea typeface="+mn-ea"/>
              </a:rPr>
              <a:t>と始点 </a:t>
            </a:r>
            <a:r>
              <a:rPr lang="en-US" altLang="ja-JP" sz="2400" dirty="0">
                <a:latin typeface="Calibri" pitchFamily="34" charset="0"/>
                <a:ea typeface="+mn-ea"/>
              </a:rPr>
              <a:t>s</a:t>
            </a:r>
          </a:p>
          <a:p>
            <a:pPr>
              <a:spcBef>
                <a:spcPct val="20000"/>
              </a:spcBef>
              <a:buClr>
                <a:srgbClr val="0BD0D9"/>
              </a:buClr>
              <a:buSzPct val="95000"/>
              <a:defRPr/>
            </a:pPr>
            <a:r>
              <a:rPr lang="ja-JP" altLang="en-US" sz="2400" dirty="0">
                <a:latin typeface="Calibri" pitchFamily="34" charset="0"/>
                <a:ea typeface="+mn-ea"/>
              </a:rPr>
              <a:t> ・出力：グラフ</a:t>
            </a:r>
            <a:r>
              <a:rPr lang="en-US" altLang="ja-JP" sz="2400" dirty="0">
                <a:latin typeface="Calibri" pitchFamily="34" charset="0"/>
                <a:ea typeface="+mn-ea"/>
              </a:rPr>
              <a:t>G</a:t>
            </a:r>
            <a:r>
              <a:rPr lang="ja-JP" altLang="en-US" sz="2400" dirty="0">
                <a:latin typeface="Calibri" pitchFamily="34" charset="0"/>
                <a:ea typeface="+mn-ea"/>
              </a:rPr>
              <a:t>の全域木</a:t>
            </a:r>
            <a:r>
              <a:rPr lang="en-US" altLang="ja-JP" sz="2400" dirty="0">
                <a:latin typeface="Calibri" pitchFamily="34" charset="0"/>
                <a:ea typeface="+mn-ea"/>
              </a:rPr>
              <a:t>T</a:t>
            </a:r>
            <a:r>
              <a:rPr lang="ja-JP" altLang="en-US" sz="2400" dirty="0">
                <a:latin typeface="Calibri" pitchFamily="34" charset="0"/>
                <a:ea typeface="+mn-ea"/>
              </a:rPr>
              <a:t>（</a:t>
            </a:r>
            <a:r>
              <a:rPr lang="en-US" altLang="ja-JP" sz="2400" dirty="0">
                <a:latin typeface="Calibri" pitchFamily="34" charset="0"/>
                <a:ea typeface="+mn-ea"/>
              </a:rPr>
              <a:t>DFS</a:t>
            </a:r>
            <a:r>
              <a:rPr lang="ja-JP" altLang="en-US" sz="2400" dirty="0">
                <a:latin typeface="Calibri" pitchFamily="34" charset="0"/>
                <a:ea typeface="+mn-ea"/>
              </a:rPr>
              <a:t>木）と頂点のラベル</a:t>
            </a:r>
            <a:r>
              <a:rPr lang="en-US" altLang="ja-JP" sz="2400" dirty="0">
                <a:latin typeface="Calibri" pitchFamily="34" charset="0"/>
                <a:ea typeface="+mn-ea"/>
              </a:rPr>
              <a:t>n(u)</a:t>
            </a: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spTree>
  </p:cSld>
  <p:clrMapOvr>
    <a:masterClrMapping/>
  </p:clrMapOvr>
  <p:transition advTm="14149"/>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4611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46119" name="グループ化 114"/>
          <p:cNvGrpSpPr>
            <a:grpSpLocks/>
          </p:cNvGrpSpPr>
          <p:nvPr/>
        </p:nvGrpSpPr>
        <p:grpSpPr bwMode="auto">
          <a:xfrm>
            <a:off x="2500313" y="2230438"/>
            <a:ext cx="3314700" cy="3576637"/>
            <a:chOff x="1568613" y="3645024"/>
            <a:chExt cx="1705386" cy="1839468"/>
          </a:xfrm>
        </p:grpSpPr>
        <p:cxnSp>
          <p:nvCxnSpPr>
            <p:cNvPr id="19" name="直線コネクタ 18"/>
            <p:cNvCxnSpPr/>
            <p:nvPr/>
          </p:nvCxnSpPr>
          <p:spPr bwMode="auto">
            <a:xfrm flipV="1">
              <a:off x="1632320" y="370952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6" name="円/楕円 25"/>
            <p:cNvSpPr/>
            <p:nvPr/>
          </p:nvSpPr>
          <p:spPr bwMode="auto">
            <a:xfrm>
              <a:off x="1568613"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2373117" y="3645024"/>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sp>
        <p:nvSpPr>
          <p:cNvPr id="346120" name="テキスト ボックス 10"/>
          <p:cNvSpPr txBox="1">
            <a:spLocks noChangeArrowheads="1"/>
          </p:cNvSpPr>
          <p:nvPr/>
        </p:nvSpPr>
        <p:spPr bwMode="auto">
          <a:xfrm>
            <a:off x="3640138" y="2032000"/>
            <a:ext cx="390525" cy="461963"/>
          </a:xfrm>
          <a:prstGeom prst="rect">
            <a:avLst/>
          </a:prstGeom>
          <a:noFill/>
          <a:ln w="9525">
            <a:noFill/>
            <a:miter lim="800000"/>
            <a:headEnd/>
            <a:tailEnd/>
          </a:ln>
        </p:spPr>
        <p:txBody>
          <a:bodyPr wrap="none">
            <a:spAutoFit/>
          </a:bodyPr>
          <a:lstStyle/>
          <a:p>
            <a:r>
              <a:rPr lang="en-US" altLang="ja-JP" sz="2400"/>
              <a:t>S</a:t>
            </a:r>
          </a:p>
        </p:txBody>
      </p:sp>
      <p:sp useBgFill="1">
        <p:nvSpPr>
          <p:cNvPr id="42" name="角丸四角形 41"/>
          <p:cNvSpPr/>
          <p:nvPr/>
        </p:nvSpPr>
        <p:spPr>
          <a:xfrm>
            <a:off x="755650" y="2781300"/>
            <a:ext cx="1008063"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入力</a:t>
            </a:r>
            <a:endParaRPr lang="en-US" altLang="ja-JP" sz="2400" dirty="0">
              <a:solidFill>
                <a:schemeClr val="tx1"/>
              </a:solidFill>
            </a:endParaRPr>
          </a:p>
        </p:txBody>
      </p:sp>
    </p:spTree>
  </p:cSld>
  <p:clrMapOvr>
    <a:masterClrMapping/>
  </p:clrMapOvr>
  <p:transition advTm="14149"/>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4713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47143" name="グループ化 114"/>
          <p:cNvGrpSpPr>
            <a:grpSpLocks/>
          </p:cNvGrpSpPr>
          <p:nvPr/>
        </p:nvGrpSpPr>
        <p:grpSpPr bwMode="auto">
          <a:xfrm>
            <a:off x="2500313" y="2230438"/>
            <a:ext cx="3314700" cy="3576637"/>
            <a:chOff x="1568613" y="3645024"/>
            <a:chExt cx="1705386" cy="1839468"/>
          </a:xfrm>
        </p:grpSpPr>
        <p:cxnSp>
          <p:nvCxnSpPr>
            <p:cNvPr id="37" name="直線コネクタ 36"/>
            <p:cNvCxnSpPr/>
            <p:nvPr/>
          </p:nvCxnSpPr>
          <p:spPr bwMode="auto">
            <a:xfrm rot="16200000" flipH="1" flipV="1">
              <a:off x="2140447" y="5101576"/>
              <a:ext cx="568251"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47144"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47145"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47146"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47147"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7</a:t>
            </a:r>
          </a:p>
        </p:txBody>
      </p:sp>
      <p:sp>
        <p:nvSpPr>
          <p:cNvPr id="347148"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5</a:t>
            </a:r>
          </a:p>
        </p:txBody>
      </p:sp>
      <p:sp>
        <p:nvSpPr>
          <p:cNvPr id="347149"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6</a:t>
            </a:r>
          </a:p>
        </p:txBody>
      </p:sp>
      <p:sp>
        <p:nvSpPr>
          <p:cNvPr id="347150"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47151"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8</a:t>
            </a:r>
          </a:p>
        </p:txBody>
      </p:sp>
      <p:sp useBgFill="1">
        <p:nvSpPr>
          <p:cNvPr id="41" name="角丸四角形 40"/>
          <p:cNvSpPr/>
          <p:nvPr/>
        </p:nvSpPr>
        <p:spPr>
          <a:xfrm>
            <a:off x="755650" y="2781300"/>
            <a:ext cx="1008063"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出力</a:t>
            </a:r>
            <a:endParaRPr lang="en-US" altLang="ja-JP" sz="2400" dirty="0">
              <a:solidFill>
                <a:schemeClr val="tx1"/>
              </a:solidFill>
            </a:endParaRPr>
          </a:p>
        </p:txBody>
      </p:sp>
    </p:spTree>
  </p:cSld>
  <p:clrMapOvr>
    <a:masterClrMapping/>
  </p:clrMapOvr>
  <p:transition advTm="14149"/>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4816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手順</a:t>
            </a:r>
            <a:r>
              <a:rPr lang="en-US" altLang="ja-JP" sz="2400" dirty="0">
                <a:latin typeface="Calibri" pitchFamily="34" charset="0"/>
                <a:ea typeface="+mn-ea"/>
              </a:rPr>
              <a:t>1</a:t>
            </a:r>
            <a:r>
              <a:rPr lang="ja-JP" altLang="en-US" sz="2400" dirty="0">
                <a:latin typeface="Calibri" pitchFamily="34" charset="0"/>
                <a:ea typeface="+mn-ea"/>
              </a:rPr>
              <a:t>：</a:t>
            </a:r>
            <a:r>
              <a:rPr lang="en-US" altLang="ja-JP" sz="2400" dirty="0">
                <a:latin typeface="Calibri" pitchFamily="34" charset="0"/>
                <a:ea typeface="+mn-ea"/>
              </a:rPr>
              <a:t>n(u)=0 for</a:t>
            </a:r>
            <a:r>
              <a:rPr lang="ja-JP" altLang="en-US" sz="2400" dirty="0">
                <a:latin typeface="Calibri" pitchFamily="34" charset="0"/>
                <a:ea typeface="+mn-ea"/>
              </a:rPr>
              <a:t>∀</a:t>
            </a:r>
            <a:r>
              <a:rPr lang="en-US" altLang="ja-JP" sz="2400" dirty="0">
                <a:latin typeface="Calibri" pitchFamily="34" charset="0"/>
                <a:ea typeface="+mn-ea"/>
              </a:rPr>
              <a:t>u </a:t>
            </a:r>
            <a:r>
              <a:rPr lang="ja-JP" altLang="en-US" sz="2400" dirty="0">
                <a:latin typeface="Calibri" pitchFamily="34" charset="0"/>
                <a:ea typeface="+mn-ea"/>
              </a:rPr>
              <a:t>∈ </a:t>
            </a:r>
            <a:r>
              <a:rPr lang="en-US" altLang="ja-JP" sz="2400" dirty="0">
                <a:latin typeface="Calibri" pitchFamily="34" charset="0"/>
                <a:ea typeface="+mn-ea"/>
              </a:rPr>
              <a:t>V(G)</a:t>
            </a:r>
            <a:r>
              <a:rPr lang="ja-JP" altLang="en-US" sz="2400" dirty="0" err="1">
                <a:latin typeface="Calibri" pitchFamily="34" charset="0"/>
                <a:ea typeface="+mn-ea"/>
              </a:rPr>
              <a:t>，</a:t>
            </a:r>
            <a:r>
              <a:rPr lang="en-US" altLang="ja-JP" sz="2400" dirty="0" err="1">
                <a:latin typeface="Calibri" pitchFamily="34" charset="0"/>
                <a:ea typeface="+mn-ea"/>
              </a:rPr>
              <a:t>i</a:t>
            </a:r>
            <a:r>
              <a:rPr lang="en-US" altLang="ja-JP" sz="2400" dirty="0">
                <a:latin typeface="Calibri" pitchFamily="34" charset="0"/>
                <a:ea typeface="+mn-ea"/>
              </a:rPr>
              <a:t>=0</a:t>
            </a:r>
            <a:r>
              <a:rPr lang="ja-JP" altLang="en-US" sz="2400" dirty="0" err="1">
                <a:latin typeface="Calibri" pitchFamily="34" charset="0"/>
                <a:ea typeface="+mn-ea"/>
              </a:rPr>
              <a:t>，</a:t>
            </a:r>
            <a:r>
              <a:rPr lang="en-US" altLang="ja-JP" sz="2400" dirty="0">
                <a:latin typeface="Calibri" pitchFamily="34" charset="0"/>
                <a:ea typeface="ＭＳ Ｐゴシック" charset="-128"/>
              </a:rPr>
              <a:t>T=s</a:t>
            </a:r>
            <a:r>
              <a:rPr lang="ja-JP" altLang="en-US" sz="2400" dirty="0">
                <a:latin typeface="Calibri" pitchFamily="34" charset="0"/>
                <a:ea typeface="+mn-ea"/>
              </a:rPr>
              <a:t> とする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手順</a:t>
            </a:r>
            <a:r>
              <a:rPr lang="en-US" altLang="ja-JP" sz="2400" dirty="0">
                <a:latin typeface="Calibri" pitchFamily="34" charset="0"/>
                <a:ea typeface="+mn-ea"/>
              </a:rPr>
              <a:t>2</a:t>
            </a:r>
            <a:r>
              <a:rPr lang="ja-JP" altLang="en-US" sz="2400" dirty="0">
                <a:latin typeface="Calibri" pitchFamily="34" charset="0"/>
                <a:ea typeface="+mn-ea"/>
              </a:rPr>
              <a:t>：</a:t>
            </a:r>
            <a:r>
              <a:rPr lang="en-US" altLang="ja-JP" sz="2400" dirty="0">
                <a:latin typeface="Calibri" pitchFamily="34" charset="0"/>
                <a:ea typeface="+mn-ea"/>
              </a:rPr>
              <a:t>DFS(s)</a:t>
            </a:r>
            <a:r>
              <a:rPr lang="ja-JP" altLang="en-US" sz="2400" dirty="0">
                <a:latin typeface="Calibri" pitchFamily="34" charset="0"/>
                <a:ea typeface="+mn-ea"/>
              </a:rPr>
              <a:t>を実行</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手順</a:t>
            </a:r>
            <a:r>
              <a:rPr lang="en-US" altLang="ja-JP" sz="2400" dirty="0">
                <a:latin typeface="Calibri" pitchFamily="34" charset="0"/>
                <a:ea typeface="+mn-ea"/>
              </a:rPr>
              <a:t>3</a:t>
            </a:r>
            <a:r>
              <a:rPr lang="ja-JP" altLang="en-US" sz="2400" dirty="0">
                <a:latin typeface="Calibri" pitchFamily="34" charset="0"/>
                <a:ea typeface="+mn-ea"/>
              </a:rPr>
              <a:t>：終了</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a:t>
            </a:r>
            <a:r>
              <a:rPr lang="en-US" altLang="ja-JP" sz="2400" dirty="0">
                <a:latin typeface="Calibri" pitchFamily="34" charset="0"/>
                <a:ea typeface="ＭＳ Ｐゴシック" charset="-128"/>
              </a:rPr>
              <a:t>DFS(v) ----</a:t>
            </a:r>
          </a:p>
          <a:p>
            <a:pPr>
              <a:spcBef>
                <a:spcPct val="20000"/>
              </a:spcBef>
              <a:buClr>
                <a:srgbClr val="0BD0D9"/>
              </a:buClr>
              <a:buSzPct val="95000"/>
              <a:defRPr/>
            </a:pPr>
            <a:r>
              <a:rPr lang="ja-JP" altLang="en-US" sz="2400" dirty="0">
                <a:latin typeface="Calibri" pitchFamily="34" charset="0"/>
                <a:ea typeface="+mn-ea"/>
              </a:rPr>
              <a:t> 手順</a:t>
            </a:r>
            <a:r>
              <a:rPr lang="en-US" altLang="ja-JP" sz="2400" dirty="0">
                <a:latin typeface="Calibri" pitchFamily="34" charset="0"/>
                <a:ea typeface="+mn-ea"/>
              </a:rPr>
              <a:t>1</a:t>
            </a:r>
            <a:r>
              <a:rPr lang="ja-JP" altLang="en-US" sz="2400" dirty="0">
                <a:latin typeface="Calibri" pitchFamily="34" charset="0"/>
                <a:ea typeface="+mn-ea"/>
              </a:rPr>
              <a:t>：</a:t>
            </a:r>
            <a:r>
              <a:rPr lang="en-US" altLang="ja-JP" sz="2400" dirty="0">
                <a:latin typeface="Calibri" pitchFamily="34" charset="0"/>
              </a:rPr>
              <a:t> </a:t>
            </a:r>
            <a:r>
              <a:rPr lang="en-US" altLang="ja-JP" sz="2400" dirty="0" err="1">
                <a:latin typeface="Calibri" pitchFamily="34" charset="0"/>
              </a:rPr>
              <a:t>i</a:t>
            </a:r>
            <a:r>
              <a:rPr lang="en-US" altLang="ja-JP" sz="2400" dirty="0">
                <a:latin typeface="Calibri" pitchFamily="34" charset="0"/>
              </a:rPr>
              <a:t>=i+1</a:t>
            </a:r>
            <a:r>
              <a:rPr lang="ja-JP" altLang="en-US" sz="2400" dirty="0" err="1">
                <a:latin typeface="Calibri" pitchFamily="34" charset="0"/>
              </a:rPr>
              <a:t>，</a:t>
            </a:r>
            <a:r>
              <a:rPr lang="en-US" altLang="ja-JP" sz="2400" dirty="0">
                <a:latin typeface="Calibri" pitchFamily="34" charset="0"/>
                <a:ea typeface="+mn-ea"/>
              </a:rPr>
              <a:t>n(v)=</a:t>
            </a:r>
            <a:r>
              <a:rPr lang="en-US" altLang="ja-JP" sz="2400" dirty="0" err="1">
                <a:latin typeface="Calibri" pitchFamily="34" charset="0"/>
                <a:ea typeface="+mn-ea"/>
              </a:rPr>
              <a:t>i</a:t>
            </a:r>
            <a:r>
              <a:rPr lang="en-US" altLang="ja-JP" sz="2400" dirty="0">
                <a:latin typeface="Calibri" pitchFamily="34" charset="0"/>
                <a:ea typeface="+mn-ea"/>
              </a:rPr>
              <a:t> </a:t>
            </a:r>
            <a:r>
              <a:rPr lang="ja-JP" altLang="en-US" sz="2400" dirty="0">
                <a:latin typeface="Calibri" pitchFamily="34" charset="0"/>
                <a:ea typeface="+mn-ea"/>
              </a:rPr>
              <a:t>とする</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手順</a:t>
            </a:r>
            <a:r>
              <a:rPr lang="en-US" altLang="ja-JP" sz="2400" dirty="0">
                <a:latin typeface="Calibri" pitchFamily="34" charset="0"/>
                <a:ea typeface="+mn-ea"/>
              </a:rPr>
              <a:t>2</a:t>
            </a:r>
            <a:r>
              <a:rPr lang="ja-JP" altLang="en-US" sz="2400" dirty="0">
                <a:latin typeface="Calibri" pitchFamily="34" charset="0"/>
                <a:ea typeface="+mn-ea"/>
              </a:rPr>
              <a:t>：</a:t>
            </a:r>
            <a:r>
              <a:rPr lang="en-US" altLang="ja-JP" sz="2400" dirty="0">
                <a:latin typeface="Calibri" pitchFamily="34" charset="0"/>
                <a:ea typeface="+mn-ea"/>
              </a:rPr>
              <a:t>Do while M={w </a:t>
            </a:r>
            <a:r>
              <a:rPr lang="ja-JP" altLang="en-US" sz="2400" dirty="0">
                <a:latin typeface="Calibri" pitchFamily="34" charset="0"/>
                <a:ea typeface="+mn-ea"/>
              </a:rPr>
              <a:t>∈ </a:t>
            </a:r>
            <a:r>
              <a:rPr lang="en-US" altLang="ja-JP" sz="2400" dirty="0">
                <a:latin typeface="Calibri" pitchFamily="34" charset="0"/>
                <a:ea typeface="+mn-ea"/>
              </a:rPr>
              <a:t>N</a:t>
            </a:r>
            <a:r>
              <a:rPr lang="en-US" altLang="ja-JP" dirty="0">
                <a:latin typeface="Calibri" pitchFamily="34" charset="0"/>
                <a:ea typeface="+mn-ea"/>
              </a:rPr>
              <a:t>G</a:t>
            </a:r>
            <a:r>
              <a:rPr lang="en-US" altLang="ja-JP" sz="2400" dirty="0">
                <a:latin typeface="Calibri" pitchFamily="34" charset="0"/>
                <a:ea typeface="+mn-ea"/>
              </a:rPr>
              <a:t>(v)</a:t>
            </a:r>
            <a:r>
              <a:rPr lang="ja-JP" altLang="en-US" sz="2400" dirty="0">
                <a:latin typeface="Calibri" pitchFamily="34" charset="0"/>
                <a:ea typeface="+mn-ea"/>
              </a:rPr>
              <a:t>：</a:t>
            </a:r>
            <a:r>
              <a:rPr lang="en-US" altLang="ja-JP" sz="2400" dirty="0">
                <a:latin typeface="Calibri" pitchFamily="34" charset="0"/>
                <a:ea typeface="+mn-ea"/>
              </a:rPr>
              <a:t>n(w)=0} </a:t>
            </a: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w </a:t>
            </a:r>
            <a:r>
              <a:rPr lang="ja-JP" altLang="en-US" sz="2400" dirty="0">
                <a:latin typeface="Calibri" pitchFamily="34" charset="0"/>
                <a:ea typeface="+mn-ea"/>
              </a:rPr>
              <a:t>∈ </a:t>
            </a:r>
            <a:r>
              <a:rPr lang="en-US" altLang="ja-JP" sz="2400" dirty="0">
                <a:latin typeface="Calibri" pitchFamily="34" charset="0"/>
                <a:ea typeface="+mn-ea"/>
              </a:rPr>
              <a:t>M</a:t>
            </a:r>
            <a:r>
              <a:rPr lang="ja-JP" altLang="en-US" sz="2400" dirty="0">
                <a:latin typeface="Calibri" pitchFamily="34" charset="0"/>
                <a:ea typeface="+mn-ea"/>
              </a:rPr>
              <a:t> を選び，</a:t>
            </a:r>
            <a:r>
              <a:rPr lang="en-US" altLang="ja-JP" sz="2400" dirty="0">
                <a:latin typeface="Calibri" pitchFamily="34" charset="0"/>
                <a:ea typeface="+mn-ea"/>
              </a:rPr>
              <a:t>T=</a:t>
            </a:r>
            <a:r>
              <a:rPr lang="en-US" altLang="ja-JP" sz="2400" dirty="0" err="1">
                <a:latin typeface="Calibri" pitchFamily="34" charset="0"/>
                <a:ea typeface="+mn-ea"/>
              </a:rPr>
              <a:t>T+vw</a:t>
            </a:r>
            <a:r>
              <a:rPr lang="ja-JP" altLang="en-US" sz="2400" dirty="0">
                <a:latin typeface="Calibri" pitchFamily="34" charset="0"/>
                <a:ea typeface="+mn-ea"/>
              </a:rPr>
              <a:t> </a:t>
            </a:r>
            <a:r>
              <a:rPr lang="en-US" altLang="ja-JP" sz="2400" dirty="0">
                <a:latin typeface="Calibri" pitchFamily="34" charset="0"/>
                <a:ea typeface="+mn-ea"/>
              </a:rPr>
              <a:t> </a:t>
            </a:r>
            <a:r>
              <a:rPr lang="ja-JP" altLang="en-US" sz="2400" dirty="0">
                <a:latin typeface="Calibri" pitchFamily="34" charset="0"/>
                <a:ea typeface="+mn-ea"/>
              </a:rPr>
              <a:t>とし </a:t>
            </a:r>
            <a:r>
              <a:rPr lang="en-US" altLang="ja-JP" sz="2400" dirty="0">
                <a:latin typeface="Calibri" pitchFamily="34" charset="0"/>
                <a:ea typeface="+mn-ea"/>
              </a:rPr>
              <a:t>DFS(w) </a:t>
            </a:r>
            <a:r>
              <a:rPr lang="ja-JP" altLang="en-US" sz="2400" dirty="0">
                <a:latin typeface="Calibri" pitchFamily="34" charset="0"/>
                <a:ea typeface="+mn-ea"/>
              </a:rPr>
              <a:t>を実行</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Loop</a:t>
            </a:r>
          </a:p>
          <a:p>
            <a:pPr>
              <a:spcBef>
                <a:spcPct val="20000"/>
              </a:spcBef>
              <a:buClr>
                <a:srgbClr val="0BD0D9"/>
              </a:buClr>
              <a:buSzPct val="95000"/>
              <a:defRPr/>
            </a:pPr>
            <a:r>
              <a:rPr lang="ja-JP" altLang="en-US" sz="2400" dirty="0">
                <a:latin typeface="Calibri" pitchFamily="34" charset="0"/>
                <a:ea typeface="+mn-ea"/>
              </a:rPr>
              <a:t>手順</a:t>
            </a:r>
            <a:r>
              <a:rPr lang="en-US" altLang="ja-JP" sz="2400" dirty="0">
                <a:latin typeface="Calibri" pitchFamily="34" charset="0"/>
                <a:ea typeface="+mn-ea"/>
              </a:rPr>
              <a:t>3</a:t>
            </a:r>
            <a:r>
              <a:rPr lang="ja-JP" altLang="en-US" sz="2400" dirty="0">
                <a:latin typeface="Calibri" pitchFamily="34" charset="0"/>
                <a:ea typeface="+mn-ea"/>
              </a:rPr>
              <a:t>：</a:t>
            </a:r>
            <a:r>
              <a:rPr lang="en-US" altLang="ja-JP" sz="2400" dirty="0">
                <a:latin typeface="Calibri" pitchFamily="34" charset="0"/>
                <a:ea typeface="+mn-ea"/>
              </a:rPr>
              <a:t>DFS(v)</a:t>
            </a:r>
            <a:r>
              <a:rPr lang="ja-JP" altLang="en-US" sz="2400" dirty="0">
                <a:latin typeface="Calibri" pitchFamily="34" charset="0"/>
                <a:ea typeface="+mn-ea"/>
              </a:rPr>
              <a:t>の終了</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sp>
        <p:nvSpPr>
          <p:cNvPr id="7" name="四角形: 角を丸くする 6">
            <a:extLst>
              <a:ext uri="{FF2B5EF4-FFF2-40B4-BE49-F238E27FC236}">
                <a16:creationId xmlns:a16="http://schemas.microsoft.com/office/drawing/2014/main" id="{7C456FBD-2899-4AD7-8428-CAF80641F7D1}"/>
              </a:ext>
            </a:extLst>
          </p:cNvPr>
          <p:cNvSpPr/>
          <p:nvPr/>
        </p:nvSpPr>
        <p:spPr>
          <a:xfrm>
            <a:off x="4716016" y="1340768"/>
            <a:ext cx="3312368" cy="431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このスライドは無視してよいです</a:t>
            </a:r>
          </a:p>
        </p:txBody>
      </p:sp>
    </p:spTree>
  </p:cSld>
  <p:clrMapOvr>
    <a:masterClrMapping/>
  </p:clrMapOvr>
  <p:transition advTm="14149"/>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タイトル 1"/>
          <p:cNvSpPr>
            <a:spLocks noGrp="1"/>
          </p:cNvSpPr>
          <p:nvPr>
            <p:ph type="title"/>
          </p:nvPr>
        </p:nvSpPr>
        <p:spPr/>
        <p:txBody>
          <a:bodyPr/>
          <a:lstStyle/>
          <a:p>
            <a:pPr eaLnBrk="1" hangingPunct="1"/>
            <a:r>
              <a:rPr lang="en-US" altLang="ja-JP"/>
              <a:t>1.1</a:t>
            </a:r>
            <a:r>
              <a:rPr lang="ja-JP" altLang="en-US"/>
              <a:t>　用語の説明</a:t>
            </a:r>
          </a:p>
        </p:txBody>
      </p:sp>
      <p:sp>
        <p:nvSpPr>
          <p:cNvPr id="32563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107950" y="2565400"/>
            <a:ext cx="8534400" cy="4389438"/>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a-b </a:t>
            </a:r>
            <a:r>
              <a:rPr lang="ja-JP" altLang="en-US" sz="2400" dirty="0">
                <a:latin typeface="Calibri" pitchFamily="34" charset="0"/>
                <a:ea typeface="+mn-ea"/>
              </a:rPr>
              <a:t>有向道：</a:t>
            </a:r>
            <a:r>
              <a:rPr lang="en-US" altLang="ja-JP" sz="2400" dirty="0">
                <a:latin typeface="Calibri" pitchFamily="34" charset="0"/>
                <a:ea typeface="+mn-ea"/>
              </a:rPr>
              <a:t>a-b </a:t>
            </a:r>
            <a:r>
              <a:rPr lang="ja-JP" altLang="en-US" sz="2400" dirty="0">
                <a:latin typeface="Calibri" pitchFamily="34" charset="0"/>
                <a:ea typeface="+mn-ea"/>
              </a:rPr>
              <a:t>道で各辺の向きが全て</a:t>
            </a:r>
            <a:r>
              <a:rPr lang="en-US" altLang="ja-JP" sz="2400" dirty="0">
                <a:latin typeface="Calibri" pitchFamily="34" charset="0"/>
                <a:ea typeface="+mn-ea"/>
              </a:rPr>
              <a:t>a</a:t>
            </a:r>
            <a:r>
              <a:rPr lang="ja-JP" altLang="en-US" sz="2400" dirty="0">
                <a:latin typeface="Calibri" pitchFamily="34" charset="0"/>
                <a:ea typeface="+mn-ea"/>
              </a:rPr>
              <a:t>から</a:t>
            </a:r>
            <a:r>
              <a:rPr lang="en-US" altLang="ja-JP" sz="2400" dirty="0">
                <a:latin typeface="Calibri" pitchFamily="34" charset="0"/>
                <a:ea typeface="+mn-ea"/>
              </a:rPr>
              <a:t>b</a:t>
            </a:r>
            <a:r>
              <a:rPr lang="ja-JP" altLang="en-US" sz="2400" dirty="0">
                <a:latin typeface="Calibri" pitchFamily="34" charset="0"/>
                <a:ea typeface="+mn-ea"/>
              </a:rPr>
              <a:t>へ向いているもの</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有向閉路：閉じた有向道</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強連結な向き付け：相異なる任意の</a:t>
            </a:r>
            <a:r>
              <a:rPr lang="en-US" altLang="ja-JP" sz="2400" dirty="0">
                <a:latin typeface="Calibri" pitchFamily="34" charset="0"/>
                <a:ea typeface="+mn-ea"/>
              </a:rPr>
              <a:t>2</a:t>
            </a:r>
            <a:r>
              <a:rPr lang="ja-JP" altLang="en-US" sz="2400" dirty="0">
                <a:latin typeface="Calibri" pitchFamily="34" charset="0"/>
                <a:ea typeface="+mn-ea"/>
              </a:rPr>
              <a:t>頂点</a:t>
            </a:r>
            <a:r>
              <a:rPr lang="en-US" altLang="ja-JP" sz="2400" dirty="0" err="1">
                <a:latin typeface="Calibri" pitchFamily="34" charset="0"/>
                <a:ea typeface="+mn-ea"/>
              </a:rPr>
              <a:t>u,v</a:t>
            </a:r>
            <a:r>
              <a:rPr lang="ja-JP" altLang="en-US" sz="2400" dirty="0">
                <a:latin typeface="Calibri" pitchFamily="34" charset="0"/>
                <a:ea typeface="+mn-ea"/>
              </a:rPr>
              <a:t>に対して，</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u-v </a:t>
            </a:r>
            <a:r>
              <a:rPr lang="ja-JP" altLang="en-US" sz="2400" dirty="0">
                <a:latin typeface="Calibri" pitchFamily="34" charset="0"/>
                <a:ea typeface="+mn-ea"/>
              </a:rPr>
              <a:t>有向道が存在するグラフの向き付け</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grpSp>
        <p:nvGrpSpPr>
          <p:cNvPr id="325637" name="グループ化 114"/>
          <p:cNvGrpSpPr>
            <a:grpSpLocks/>
          </p:cNvGrpSpPr>
          <p:nvPr/>
        </p:nvGrpSpPr>
        <p:grpSpPr bwMode="auto">
          <a:xfrm>
            <a:off x="5461000" y="908050"/>
            <a:ext cx="2282825" cy="2463800"/>
            <a:chOff x="1568613" y="3645024"/>
            <a:chExt cx="1705386" cy="1839468"/>
          </a:xfrm>
        </p:grpSpPr>
        <p:cxnSp>
          <p:nvCxnSpPr>
            <p:cNvPr id="73" name="直線コネクタ 72"/>
            <p:cNvCxnSpPr/>
            <p:nvPr/>
          </p:nvCxnSpPr>
          <p:spPr bwMode="auto">
            <a:xfrm flipV="1">
              <a:off x="1632654" y="3710212"/>
              <a:ext cx="804069" cy="45157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bwMode="auto">
            <a:xfrm>
              <a:off x="2436723" y="3710212"/>
              <a:ext cx="772049" cy="451570"/>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75" name="直線コネクタ 74"/>
            <p:cNvCxnSpPr>
              <a:endCxn id="82" idx="0"/>
            </p:cNvCxnSpPr>
            <p:nvPr/>
          </p:nvCxnSpPr>
          <p:spPr bwMode="auto">
            <a:xfrm rot="5400000">
              <a:off x="1261678" y="4532757"/>
              <a:ext cx="741950" cy="0"/>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bwMode="auto">
            <a:xfrm>
              <a:off x="1632654" y="4967734"/>
              <a:ext cx="804069" cy="451571"/>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bwMode="auto">
            <a:xfrm flipV="1">
              <a:off x="2436723" y="4967734"/>
              <a:ext cx="772049" cy="451571"/>
            </a:xfrm>
            <a:prstGeom prst="line">
              <a:avLst/>
            </a:prstGeom>
            <a:ln w="38100">
              <a:solidFill>
                <a:schemeClr val="tx1"/>
              </a:solidFill>
              <a:headEnd type="none"/>
              <a:tailEnd type="triangle" w="lg" len="lg"/>
            </a:ln>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bwMode="auto">
            <a:xfrm rot="5400000">
              <a:off x="2805796" y="4564758"/>
              <a:ext cx="805952" cy="0"/>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sp>
          <p:nvSpPr>
            <p:cNvPr id="79" name="円/楕円 78"/>
            <p:cNvSpPr/>
            <p:nvPr/>
          </p:nvSpPr>
          <p:spPr bwMode="auto">
            <a:xfrm>
              <a:off x="1568613" y="4096595"/>
              <a:ext cx="129268"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0" name="円/楕円 79"/>
            <p:cNvSpPr/>
            <p:nvPr/>
          </p:nvSpPr>
          <p:spPr bwMode="auto">
            <a:xfrm>
              <a:off x="2372682" y="3645024"/>
              <a:ext cx="128082"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1" name="円/楕円 80"/>
            <p:cNvSpPr/>
            <p:nvPr/>
          </p:nvSpPr>
          <p:spPr bwMode="auto">
            <a:xfrm>
              <a:off x="3144732" y="4096595"/>
              <a:ext cx="129267"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1568613" y="4903732"/>
              <a:ext cx="129268"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3" name="円/楕円 82"/>
            <p:cNvSpPr/>
            <p:nvPr/>
          </p:nvSpPr>
          <p:spPr bwMode="auto">
            <a:xfrm>
              <a:off x="2372682" y="5355303"/>
              <a:ext cx="128082" cy="12918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3144732" y="4903732"/>
              <a:ext cx="129267"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5" name="直線コネクタ 84"/>
            <p:cNvCxnSpPr>
              <a:stCxn id="86" idx="0"/>
            </p:cNvCxnSpPr>
            <p:nvPr/>
          </p:nvCxnSpPr>
          <p:spPr bwMode="auto">
            <a:xfrm rot="16200000" flipH="1" flipV="1">
              <a:off x="2134481" y="4526831"/>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sp>
          <p:nvSpPr>
            <p:cNvPr id="86" name="円/楕円 85"/>
            <p:cNvSpPr/>
            <p:nvPr/>
          </p:nvSpPr>
          <p:spPr bwMode="auto">
            <a:xfrm>
              <a:off x="2354894" y="4242377"/>
              <a:ext cx="129267"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2354894" y="4746098"/>
              <a:ext cx="129267" cy="1303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8" name="直線コネクタ 87"/>
            <p:cNvCxnSpPr/>
            <p:nvPr/>
          </p:nvCxnSpPr>
          <p:spPr bwMode="auto">
            <a:xfrm rot="16200000" flipH="1" flipV="1">
              <a:off x="2140410" y="4008888"/>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bwMode="auto">
            <a:xfrm rot="16200000" flipH="1" flipV="1">
              <a:off x="2140410" y="5101665"/>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90" name="直線コネクタ 89"/>
            <p:cNvCxnSpPr>
              <a:stCxn id="86" idx="2"/>
            </p:cNvCxnSpPr>
            <p:nvPr/>
          </p:nvCxnSpPr>
          <p:spPr bwMode="auto">
            <a:xfrm rot="10800000" flipV="1">
              <a:off x="1644513" y="4307565"/>
              <a:ext cx="710380" cy="645947"/>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91" name="直線コネクタ 90"/>
            <p:cNvCxnSpPr>
              <a:stCxn id="84" idx="1"/>
            </p:cNvCxnSpPr>
            <p:nvPr/>
          </p:nvCxnSpPr>
          <p:spPr bwMode="auto">
            <a:xfrm rot="16200000" flipV="1">
              <a:off x="2479016" y="4238004"/>
              <a:ext cx="630539" cy="738843"/>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bwMode="auto">
            <a:xfrm rot="10800000">
              <a:off x="1644513" y="4148745"/>
              <a:ext cx="766119" cy="679133"/>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93" name="直線コネクタ 92"/>
            <p:cNvCxnSpPr>
              <a:endCxn id="87" idx="7"/>
            </p:cNvCxnSpPr>
            <p:nvPr/>
          </p:nvCxnSpPr>
          <p:spPr bwMode="auto">
            <a:xfrm rot="10800000" flipV="1">
              <a:off x="2465186" y="4161782"/>
              <a:ext cx="716310" cy="603280"/>
            </a:xfrm>
            <a:prstGeom prst="line">
              <a:avLst/>
            </a:prstGeom>
            <a:ln w="38100">
              <a:solidFill>
                <a:schemeClr val="tx1"/>
              </a:solidFill>
              <a:headEnd type="none" w="med" len="med"/>
              <a:tailEnd type="triangle" w="lg" len="lg"/>
            </a:ln>
          </p:spPr>
          <p:style>
            <a:lnRef idx="1">
              <a:schemeClr val="dk1"/>
            </a:lnRef>
            <a:fillRef idx="0">
              <a:schemeClr val="dk1"/>
            </a:fillRef>
            <a:effectRef idx="0">
              <a:schemeClr val="dk1"/>
            </a:effectRef>
            <a:fontRef idx="minor">
              <a:schemeClr val="tx1"/>
            </a:fontRef>
          </p:style>
        </p:cxnSp>
      </p:grpSp>
      <p:sp>
        <p:nvSpPr>
          <p:cNvPr id="325638" name="テキスト ボックス 93"/>
          <p:cNvSpPr txBox="1">
            <a:spLocks noChangeArrowheads="1"/>
          </p:cNvSpPr>
          <p:nvPr/>
        </p:nvSpPr>
        <p:spPr bwMode="auto">
          <a:xfrm>
            <a:off x="6202363" y="692150"/>
            <a:ext cx="355600" cy="461963"/>
          </a:xfrm>
          <a:prstGeom prst="rect">
            <a:avLst/>
          </a:prstGeom>
          <a:noFill/>
          <a:ln w="9525">
            <a:noFill/>
            <a:miter lim="800000"/>
            <a:headEnd/>
            <a:tailEnd/>
          </a:ln>
        </p:spPr>
        <p:txBody>
          <a:bodyPr wrap="none">
            <a:spAutoFit/>
          </a:bodyPr>
          <a:lstStyle/>
          <a:p>
            <a:r>
              <a:rPr lang="en-US" altLang="ja-JP" sz="2400" dirty="0"/>
              <a:t>a</a:t>
            </a:r>
          </a:p>
        </p:txBody>
      </p:sp>
      <p:sp>
        <p:nvSpPr>
          <p:cNvPr id="325639" name="テキスト ボックス 94"/>
          <p:cNvSpPr txBox="1">
            <a:spLocks noChangeArrowheads="1"/>
          </p:cNvSpPr>
          <p:nvPr/>
        </p:nvSpPr>
        <p:spPr bwMode="auto">
          <a:xfrm>
            <a:off x="5151438" y="1455738"/>
            <a:ext cx="357187" cy="460375"/>
          </a:xfrm>
          <a:prstGeom prst="rect">
            <a:avLst/>
          </a:prstGeom>
          <a:noFill/>
          <a:ln w="9525">
            <a:noFill/>
            <a:miter lim="800000"/>
            <a:headEnd/>
            <a:tailEnd/>
          </a:ln>
        </p:spPr>
        <p:txBody>
          <a:bodyPr wrap="none">
            <a:spAutoFit/>
          </a:bodyPr>
          <a:lstStyle/>
          <a:p>
            <a:r>
              <a:rPr lang="en-US" altLang="ja-JP" sz="2400"/>
              <a:t>b</a:t>
            </a:r>
          </a:p>
        </p:txBody>
      </p:sp>
      <p:sp>
        <p:nvSpPr>
          <p:cNvPr id="325640" name="テキスト ボックス 95"/>
          <p:cNvSpPr txBox="1">
            <a:spLocks noChangeArrowheads="1"/>
          </p:cNvSpPr>
          <p:nvPr/>
        </p:nvSpPr>
        <p:spPr bwMode="auto">
          <a:xfrm>
            <a:off x="5189538" y="2535238"/>
            <a:ext cx="339725" cy="461962"/>
          </a:xfrm>
          <a:prstGeom prst="rect">
            <a:avLst/>
          </a:prstGeom>
          <a:noFill/>
          <a:ln w="9525">
            <a:noFill/>
            <a:miter lim="800000"/>
            <a:headEnd/>
            <a:tailEnd/>
          </a:ln>
        </p:spPr>
        <p:txBody>
          <a:bodyPr wrap="none">
            <a:spAutoFit/>
          </a:bodyPr>
          <a:lstStyle/>
          <a:p>
            <a:r>
              <a:rPr lang="en-US" altLang="ja-JP" sz="2400"/>
              <a:t>c</a:t>
            </a:r>
          </a:p>
        </p:txBody>
      </p:sp>
      <p:sp>
        <p:nvSpPr>
          <p:cNvPr id="325641" name="テキスト ボックス 96"/>
          <p:cNvSpPr txBox="1">
            <a:spLocks noChangeArrowheads="1"/>
          </p:cNvSpPr>
          <p:nvPr/>
        </p:nvSpPr>
        <p:spPr bwMode="auto">
          <a:xfrm>
            <a:off x="6697663" y="3111500"/>
            <a:ext cx="357187" cy="461963"/>
          </a:xfrm>
          <a:prstGeom prst="rect">
            <a:avLst/>
          </a:prstGeom>
          <a:noFill/>
          <a:ln w="9525">
            <a:noFill/>
            <a:miter lim="800000"/>
            <a:headEnd/>
            <a:tailEnd/>
          </a:ln>
        </p:spPr>
        <p:txBody>
          <a:bodyPr wrap="none">
            <a:spAutoFit/>
          </a:bodyPr>
          <a:lstStyle/>
          <a:p>
            <a:r>
              <a:rPr lang="en-US" altLang="ja-JP" sz="2400"/>
              <a:t>d</a:t>
            </a:r>
          </a:p>
        </p:txBody>
      </p:sp>
      <p:sp>
        <p:nvSpPr>
          <p:cNvPr id="325642" name="テキスト ボックス 97"/>
          <p:cNvSpPr txBox="1">
            <a:spLocks noChangeArrowheads="1"/>
          </p:cNvSpPr>
          <p:nvPr/>
        </p:nvSpPr>
        <p:spPr bwMode="auto">
          <a:xfrm>
            <a:off x="7672388" y="2276475"/>
            <a:ext cx="355600" cy="461963"/>
          </a:xfrm>
          <a:prstGeom prst="rect">
            <a:avLst/>
          </a:prstGeom>
          <a:noFill/>
          <a:ln w="9525">
            <a:noFill/>
            <a:miter lim="800000"/>
            <a:headEnd/>
            <a:tailEnd/>
          </a:ln>
        </p:spPr>
        <p:txBody>
          <a:bodyPr wrap="none">
            <a:spAutoFit/>
          </a:bodyPr>
          <a:lstStyle/>
          <a:p>
            <a:r>
              <a:rPr lang="en-US" altLang="ja-JP" sz="2400"/>
              <a:t>e</a:t>
            </a:r>
          </a:p>
        </p:txBody>
      </p:sp>
      <p:sp>
        <p:nvSpPr>
          <p:cNvPr id="325643" name="テキスト ボックス 98"/>
          <p:cNvSpPr txBox="1">
            <a:spLocks noChangeArrowheads="1"/>
          </p:cNvSpPr>
          <p:nvPr/>
        </p:nvSpPr>
        <p:spPr bwMode="auto">
          <a:xfrm>
            <a:off x="7675563" y="1311275"/>
            <a:ext cx="269875" cy="461963"/>
          </a:xfrm>
          <a:prstGeom prst="rect">
            <a:avLst/>
          </a:prstGeom>
          <a:noFill/>
          <a:ln w="9525">
            <a:noFill/>
            <a:miter lim="800000"/>
            <a:headEnd/>
            <a:tailEnd/>
          </a:ln>
        </p:spPr>
        <p:txBody>
          <a:bodyPr wrap="none">
            <a:spAutoFit/>
          </a:bodyPr>
          <a:lstStyle/>
          <a:p>
            <a:r>
              <a:rPr lang="en-US" altLang="ja-JP" sz="2400"/>
              <a:t>f</a:t>
            </a:r>
          </a:p>
        </p:txBody>
      </p:sp>
      <p:sp>
        <p:nvSpPr>
          <p:cNvPr id="325644" name="テキスト ボックス 99"/>
          <p:cNvSpPr txBox="1">
            <a:spLocks noChangeArrowheads="1"/>
          </p:cNvSpPr>
          <p:nvPr/>
        </p:nvSpPr>
        <p:spPr bwMode="auto">
          <a:xfrm>
            <a:off x="6651625" y="1450975"/>
            <a:ext cx="355600" cy="461963"/>
          </a:xfrm>
          <a:prstGeom prst="rect">
            <a:avLst/>
          </a:prstGeom>
          <a:noFill/>
          <a:ln w="9525">
            <a:noFill/>
            <a:miter lim="800000"/>
            <a:headEnd/>
            <a:tailEnd/>
          </a:ln>
        </p:spPr>
        <p:txBody>
          <a:bodyPr wrap="none">
            <a:spAutoFit/>
          </a:bodyPr>
          <a:lstStyle/>
          <a:p>
            <a:r>
              <a:rPr lang="en-US" altLang="ja-JP" sz="2400"/>
              <a:t>g</a:t>
            </a:r>
          </a:p>
        </p:txBody>
      </p:sp>
      <p:sp>
        <p:nvSpPr>
          <p:cNvPr id="325645" name="テキスト ボックス 100"/>
          <p:cNvSpPr txBox="1">
            <a:spLocks noChangeArrowheads="1"/>
          </p:cNvSpPr>
          <p:nvPr/>
        </p:nvSpPr>
        <p:spPr bwMode="auto">
          <a:xfrm>
            <a:off x="6307138" y="2420938"/>
            <a:ext cx="357187" cy="461962"/>
          </a:xfrm>
          <a:prstGeom prst="rect">
            <a:avLst/>
          </a:prstGeom>
          <a:noFill/>
          <a:ln w="9525">
            <a:noFill/>
            <a:miter lim="800000"/>
            <a:headEnd/>
            <a:tailEnd/>
          </a:ln>
        </p:spPr>
        <p:txBody>
          <a:bodyPr wrap="none">
            <a:spAutoFit/>
          </a:bodyPr>
          <a:lstStyle/>
          <a:p>
            <a:r>
              <a:rPr lang="en-US" altLang="ja-JP" sz="2400"/>
              <a:t>h</a:t>
            </a:r>
          </a:p>
        </p:txBody>
      </p:sp>
    </p:spTree>
  </p:cSld>
  <p:clrMapOvr>
    <a:masterClrMapping/>
  </p:clrMapOvr>
  <p:transition advTm="14149"/>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4918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49191" name="グループ化 114"/>
          <p:cNvGrpSpPr>
            <a:grpSpLocks/>
          </p:cNvGrpSpPr>
          <p:nvPr/>
        </p:nvGrpSpPr>
        <p:grpSpPr bwMode="auto">
          <a:xfrm>
            <a:off x="2500313" y="2230438"/>
            <a:ext cx="3314700" cy="3576637"/>
            <a:chOff x="1568613" y="3645024"/>
            <a:chExt cx="1705386" cy="1839468"/>
          </a:xfrm>
        </p:grpSpPr>
        <p:cxnSp>
          <p:nvCxnSpPr>
            <p:cNvPr id="19" name="直線コネクタ 18"/>
            <p:cNvCxnSpPr/>
            <p:nvPr/>
          </p:nvCxnSpPr>
          <p:spPr bwMode="auto">
            <a:xfrm flipV="1">
              <a:off x="1632320" y="370952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6" name="円/楕円 25"/>
            <p:cNvSpPr/>
            <p:nvPr/>
          </p:nvSpPr>
          <p:spPr bwMode="auto">
            <a:xfrm>
              <a:off x="1568613"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2373117" y="3645024"/>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sp>
        <p:nvSpPr>
          <p:cNvPr id="349192" name="テキスト ボックス 10"/>
          <p:cNvSpPr txBox="1">
            <a:spLocks noChangeArrowheads="1"/>
          </p:cNvSpPr>
          <p:nvPr/>
        </p:nvSpPr>
        <p:spPr bwMode="auto">
          <a:xfrm>
            <a:off x="3640138" y="2032000"/>
            <a:ext cx="390525" cy="461963"/>
          </a:xfrm>
          <a:prstGeom prst="rect">
            <a:avLst/>
          </a:prstGeom>
          <a:noFill/>
          <a:ln w="9525">
            <a:noFill/>
            <a:miter lim="800000"/>
            <a:headEnd/>
            <a:tailEnd/>
          </a:ln>
        </p:spPr>
        <p:txBody>
          <a:bodyPr wrap="none">
            <a:spAutoFit/>
          </a:bodyPr>
          <a:lstStyle/>
          <a:p>
            <a:r>
              <a:rPr lang="en-US" altLang="ja-JP" sz="2400"/>
              <a:t>S</a:t>
            </a:r>
          </a:p>
        </p:txBody>
      </p:sp>
    </p:spTree>
  </p:cSld>
  <p:clrMapOvr>
    <a:masterClrMapping/>
  </p:clrMapOvr>
  <p:transition advTm="14149"/>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02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0215" name="グループ化 114"/>
          <p:cNvGrpSpPr>
            <a:grpSpLocks/>
          </p:cNvGrpSpPr>
          <p:nvPr/>
        </p:nvGrpSpPr>
        <p:grpSpPr bwMode="auto">
          <a:xfrm>
            <a:off x="2500313" y="2230438"/>
            <a:ext cx="3314700" cy="3576637"/>
            <a:chOff x="1568613" y="3645024"/>
            <a:chExt cx="1705386" cy="1839468"/>
          </a:xfrm>
        </p:grpSpPr>
        <p:cxnSp>
          <p:nvCxnSpPr>
            <p:cNvPr id="19" name="直線コネクタ 18"/>
            <p:cNvCxnSpPr/>
            <p:nvPr/>
          </p:nvCxnSpPr>
          <p:spPr bwMode="auto">
            <a:xfrm flipV="1">
              <a:off x="1632320" y="370952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6" name="円/楕円 25"/>
            <p:cNvSpPr/>
            <p:nvPr/>
          </p:nvSpPr>
          <p:spPr bwMode="auto">
            <a:xfrm>
              <a:off x="1568613"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0216"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0</a:t>
            </a:r>
          </a:p>
        </p:txBody>
      </p:sp>
      <p:sp>
        <p:nvSpPr>
          <p:cNvPr id="350217"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0</a:t>
            </a:r>
          </a:p>
        </p:txBody>
      </p:sp>
      <p:sp>
        <p:nvSpPr>
          <p:cNvPr id="350218"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0</a:t>
            </a:r>
          </a:p>
        </p:txBody>
      </p:sp>
      <p:sp>
        <p:nvSpPr>
          <p:cNvPr id="350219"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0220"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0221"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0222"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0</a:t>
            </a:r>
          </a:p>
        </p:txBody>
      </p:sp>
      <p:sp>
        <p:nvSpPr>
          <p:cNvPr id="350223"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123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1239" name="グループ化 114"/>
          <p:cNvGrpSpPr>
            <a:grpSpLocks/>
          </p:cNvGrpSpPr>
          <p:nvPr/>
        </p:nvGrpSpPr>
        <p:grpSpPr bwMode="auto">
          <a:xfrm>
            <a:off x="2500313" y="2230438"/>
            <a:ext cx="3314700" cy="3576637"/>
            <a:chOff x="1568613" y="3645024"/>
            <a:chExt cx="1705386" cy="1839468"/>
          </a:xfrm>
        </p:grpSpPr>
        <p:cxnSp>
          <p:nvCxnSpPr>
            <p:cNvPr id="19" name="直線コネクタ 18"/>
            <p:cNvCxnSpPr/>
            <p:nvPr/>
          </p:nvCxnSpPr>
          <p:spPr bwMode="auto">
            <a:xfrm flipV="1">
              <a:off x="1632320" y="370952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6" name="円/楕円 25"/>
            <p:cNvSpPr/>
            <p:nvPr/>
          </p:nvSpPr>
          <p:spPr bwMode="auto">
            <a:xfrm>
              <a:off x="1568613"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1240"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1241"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0</a:t>
            </a:r>
          </a:p>
        </p:txBody>
      </p:sp>
      <p:sp>
        <p:nvSpPr>
          <p:cNvPr id="351242"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0</a:t>
            </a:r>
          </a:p>
        </p:txBody>
      </p:sp>
      <p:sp>
        <p:nvSpPr>
          <p:cNvPr id="351243"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1244"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1245"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1246"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0</a:t>
            </a:r>
          </a:p>
        </p:txBody>
      </p:sp>
      <p:sp>
        <p:nvSpPr>
          <p:cNvPr id="351247"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225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2263" name="グループ化 114"/>
          <p:cNvGrpSpPr>
            <a:grpSpLocks/>
          </p:cNvGrpSpPr>
          <p:nvPr/>
        </p:nvGrpSpPr>
        <p:grpSpPr bwMode="auto">
          <a:xfrm>
            <a:off x="2500313" y="2230438"/>
            <a:ext cx="3314700" cy="3576637"/>
            <a:chOff x="1568613" y="3645024"/>
            <a:chExt cx="1705386" cy="1839468"/>
          </a:xfrm>
        </p:grpSpPr>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6" name="円/楕円 25"/>
            <p:cNvSpPr/>
            <p:nvPr/>
          </p:nvSpPr>
          <p:spPr bwMode="auto">
            <a:xfrm>
              <a:off x="1568613"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2264"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2265"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0</a:t>
            </a:r>
          </a:p>
        </p:txBody>
      </p:sp>
      <p:sp>
        <p:nvSpPr>
          <p:cNvPr id="352266"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0</a:t>
            </a:r>
          </a:p>
        </p:txBody>
      </p:sp>
      <p:sp>
        <p:nvSpPr>
          <p:cNvPr id="352267"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2268"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2269"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2270"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0</a:t>
            </a:r>
          </a:p>
        </p:txBody>
      </p:sp>
      <p:sp>
        <p:nvSpPr>
          <p:cNvPr id="352271"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328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3287" name="グループ化 114"/>
          <p:cNvGrpSpPr>
            <a:grpSpLocks/>
          </p:cNvGrpSpPr>
          <p:nvPr/>
        </p:nvGrpSpPr>
        <p:grpSpPr bwMode="auto">
          <a:xfrm>
            <a:off x="2500313" y="2230438"/>
            <a:ext cx="3314700" cy="3576637"/>
            <a:chOff x="1568613" y="3645024"/>
            <a:chExt cx="1705386" cy="1839468"/>
          </a:xfrm>
        </p:grpSpPr>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3288"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3289"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53290"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0</a:t>
            </a:r>
          </a:p>
        </p:txBody>
      </p:sp>
      <p:sp>
        <p:nvSpPr>
          <p:cNvPr id="353291"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3292"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3293"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3294"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0</a:t>
            </a:r>
          </a:p>
        </p:txBody>
      </p:sp>
      <p:sp>
        <p:nvSpPr>
          <p:cNvPr id="353295"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430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4311" name="グループ化 114"/>
          <p:cNvGrpSpPr>
            <a:grpSpLocks/>
          </p:cNvGrpSpPr>
          <p:nvPr/>
        </p:nvGrpSpPr>
        <p:grpSpPr bwMode="auto">
          <a:xfrm>
            <a:off x="2500313" y="2230438"/>
            <a:ext cx="3314700" cy="3576637"/>
            <a:chOff x="1568613" y="3645024"/>
            <a:chExt cx="1705386" cy="1839468"/>
          </a:xfrm>
        </p:grpSpPr>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4312"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4313"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54314"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0</a:t>
            </a:r>
          </a:p>
        </p:txBody>
      </p:sp>
      <p:sp>
        <p:nvSpPr>
          <p:cNvPr id="354315"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4316"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4317"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4318"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0</a:t>
            </a:r>
          </a:p>
        </p:txBody>
      </p:sp>
      <p:sp>
        <p:nvSpPr>
          <p:cNvPr id="354319"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53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5335" name="グループ化 114"/>
          <p:cNvGrpSpPr>
            <a:grpSpLocks/>
          </p:cNvGrpSpPr>
          <p:nvPr/>
        </p:nvGrpSpPr>
        <p:grpSpPr bwMode="auto">
          <a:xfrm>
            <a:off x="2500313" y="2230438"/>
            <a:ext cx="3314700" cy="3576637"/>
            <a:chOff x="1568613" y="3645024"/>
            <a:chExt cx="1705386" cy="1839468"/>
          </a:xfrm>
        </p:grpSpPr>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5336"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5337"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55338"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55339"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5340"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5341"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5342"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0</a:t>
            </a:r>
          </a:p>
        </p:txBody>
      </p:sp>
      <p:sp>
        <p:nvSpPr>
          <p:cNvPr id="355343"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635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6359" name="グループ化 114"/>
          <p:cNvGrpSpPr>
            <a:grpSpLocks/>
          </p:cNvGrpSpPr>
          <p:nvPr/>
        </p:nvGrpSpPr>
        <p:grpSpPr bwMode="auto">
          <a:xfrm>
            <a:off x="2500313" y="2230438"/>
            <a:ext cx="3314700" cy="3576637"/>
            <a:chOff x="1568613" y="3645024"/>
            <a:chExt cx="1705386" cy="1839468"/>
          </a:xfrm>
        </p:grpSpPr>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4" name="円/楕円 33"/>
            <p:cNvSpPr/>
            <p:nvPr/>
          </p:nvSpPr>
          <p:spPr bwMode="auto">
            <a:xfrm>
              <a:off x="2355149" y="4242667"/>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6360"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6361"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56362"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56363"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6364"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6365"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6366"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0</a:t>
            </a:r>
          </a:p>
        </p:txBody>
      </p:sp>
      <p:sp>
        <p:nvSpPr>
          <p:cNvPr id="356367"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737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7383" name="グループ化 114"/>
          <p:cNvGrpSpPr>
            <a:grpSpLocks/>
          </p:cNvGrpSpPr>
          <p:nvPr/>
        </p:nvGrpSpPr>
        <p:grpSpPr bwMode="auto">
          <a:xfrm>
            <a:off x="2500313" y="2230438"/>
            <a:ext cx="3314700" cy="3576637"/>
            <a:chOff x="1568613" y="3645024"/>
            <a:chExt cx="1705386" cy="1839468"/>
          </a:xfrm>
        </p:grpSpPr>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7384"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7385"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57386"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57387"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7388"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7389"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7390"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57391"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840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8407" name="グループ化 114"/>
          <p:cNvGrpSpPr>
            <a:grpSpLocks/>
          </p:cNvGrpSpPr>
          <p:nvPr/>
        </p:nvGrpSpPr>
        <p:grpSpPr bwMode="auto">
          <a:xfrm>
            <a:off x="2500313" y="2230438"/>
            <a:ext cx="3314700" cy="3576637"/>
            <a:chOff x="1568613" y="3645024"/>
            <a:chExt cx="1705386" cy="1839468"/>
          </a:xfrm>
        </p:grpSpPr>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8408"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8409"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58410"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58411"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8412"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0</a:t>
            </a:r>
          </a:p>
        </p:txBody>
      </p:sp>
      <p:sp>
        <p:nvSpPr>
          <p:cNvPr id="358413"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8414"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58415"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タイトル 1"/>
          <p:cNvSpPr>
            <a:spLocks noGrp="1"/>
          </p:cNvSpPr>
          <p:nvPr>
            <p:ph type="title"/>
          </p:nvPr>
        </p:nvSpPr>
        <p:spPr/>
        <p:txBody>
          <a:bodyPr/>
          <a:lstStyle/>
          <a:p>
            <a:pPr eaLnBrk="1" hangingPunct="1"/>
            <a:r>
              <a:rPr lang="en-US" altLang="ja-JP"/>
              <a:t>1.1</a:t>
            </a:r>
            <a:r>
              <a:rPr lang="ja-JP" altLang="en-US"/>
              <a:t>　用語の説明</a:t>
            </a:r>
          </a:p>
        </p:txBody>
      </p:sp>
      <p:sp>
        <p:nvSpPr>
          <p:cNvPr id="32665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107950" y="2565400"/>
            <a:ext cx="8534400" cy="4389438"/>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solidFill>
                  <a:srgbClr val="FF0000"/>
                </a:solidFill>
                <a:latin typeface="Calibri" pitchFamily="34" charset="0"/>
                <a:ea typeface="+mn-ea"/>
              </a:rPr>
              <a:t>a-b </a:t>
            </a:r>
            <a:r>
              <a:rPr lang="ja-JP" altLang="en-US" sz="2400" dirty="0">
                <a:solidFill>
                  <a:srgbClr val="FF0000"/>
                </a:solidFill>
                <a:latin typeface="Calibri" pitchFamily="34" charset="0"/>
                <a:ea typeface="+mn-ea"/>
              </a:rPr>
              <a:t>有向道</a:t>
            </a:r>
            <a:r>
              <a:rPr lang="ja-JP" altLang="en-US" sz="2400" dirty="0">
                <a:latin typeface="Calibri" pitchFamily="34" charset="0"/>
                <a:ea typeface="+mn-ea"/>
              </a:rPr>
              <a:t>：</a:t>
            </a:r>
            <a:r>
              <a:rPr lang="en-US" altLang="ja-JP" sz="2400" dirty="0">
                <a:latin typeface="Calibri" pitchFamily="34" charset="0"/>
                <a:ea typeface="+mn-ea"/>
              </a:rPr>
              <a:t>a-b </a:t>
            </a:r>
            <a:r>
              <a:rPr lang="ja-JP" altLang="en-US" sz="2400" dirty="0">
                <a:latin typeface="Calibri" pitchFamily="34" charset="0"/>
                <a:ea typeface="+mn-ea"/>
              </a:rPr>
              <a:t>道で各辺の向きが全て</a:t>
            </a:r>
            <a:r>
              <a:rPr lang="en-US" altLang="ja-JP" sz="2400" dirty="0">
                <a:latin typeface="Calibri" pitchFamily="34" charset="0"/>
                <a:ea typeface="+mn-ea"/>
              </a:rPr>
              <a:t>a</a:t>
            </a:r>
            <a:r>
              <a:rPr lang="ja-JP" altLang="en-US" sz="2400" dirty="0">
                <a:latin typeface="Calibri" pitchFamily="34" charset="0"/>
                <a:ea typeface="+mn-ea"/>
              </a:rPr>
              <a:t>から</a:t>
            </a:r>
            <a:r>
              <a:rPr lang="en-US" altLang="ja-JP" sz="2400" dirty="0">
                <a:latin typeface="Calibri" pitchFamily="34" charset="0"/>
                <a:ea typeface="+mn-ea"/>
              </a:rPr>
              <a:t>b</a:t>
            </a:r>
            <a:r>
              <a:rPr lang="ja-JP" altLang="en-US" sz="2400" dirty="0">
                <a:latin typeface="Calibri" pitchFamily="34" charset="0"/>
                <a:ea typeface="+mn-ea"/>
              </a:rPr>
              <a:t>へ向いているもの</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有向閉路：閉じた有向道</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強連結な向き付け：相異なる任意の</a:t>
            </a:r>
            <a:r>
              <a:rPr lang="en-US" altLang="ja-JP" sz="2400" dirty="0">
                <a:latin typeface="Calibri" pitchFamily="34" charset="0"/>
                <a:ea typeface="+mn-ea"/>
              </a:rPr>
              <a:t>2</a:t>
            </a:r>
            <a:r>
              <a:rPr lang="ja-JP" altLang="en-US" sz="2400" dirty="0">
                <a:latin typeface="Calibri" pitchFamily="34" charset="0"/>
                <a:ea typeface="+mn-ea"/>
              </a:rPr>
              <a:t>頂点</a:t>
            </a:r>
            <a:r>
              <a:rPr lang="en-US" altLang="ja-JP" sz="2400" dirty="0" err="1">
                <a:latin typeface="Calibri" pitchFamily="34" charset="0"/>
                <a:ea typeface="+mn-ea"/>
              </a:rPr>
              <a:t>u,v</a:t>
            </a:r>
            <a:r>
              <a:rPr lang="ja-JP" altLang="en-US" sz="2400" dirty="0">
                <a:latin typeface="Calibri" pitchFamily="34" charset="0"/>
                <a:ea typeface="+mn-ea"/>
              </a:rPr>
              <a:t>に対して，</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u-v </a:t>
            </a:r>
            <a:r>
              <a:rPr lang="ja-JP" altLang="en-US" sz="2400" dirty="0">
                <a:latin typeface="Calibri" pitchFamily="34" charset="0"/>
                <a:ea typeface="+mn-ea"/>
              </a:rPr>
              <a:t>有向道が存在するグラフの向き付け</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grpSp>
        <p:nvGrpSpPr>
          <p:cNvPr id="326661" name="グループ化 114"/>
          <p:cNvGrpSpPr>
            <a:grpSpLocks/>
          </p:cNvGrpSpPr>
          <p:nvPr/>
        </p:nvGrpSpPr>
        <p:grpSpPr bwMode="auto">
          <a:xfrm>
            <a:off x="5461000" y="908050"/>
            <a:ext cx="2282825" cy="2463800"/>
            <a:chOff x="1568613" y="3645024"/>
            <a:chExt cx="1705386" cy="1839468"/>
          </a:xfrm>
        </p:grpSpPr>
        <p:cxnSp>
          <p:nvCxnSpPr>
            <p:cNvPr id="73" name="直線コネクタ 72"/>
            <p:cNvCxnSpPr/>
            <p:nvPr/>
          </p:nvCxnSpPr>
          <p:spPr bwMode="auto">
            <a:xfrm flipV="1">
              <a:off x="1632654" y="3710212"/>
              <a:ext cx="804069" cy="45157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bwMode="auto">
            <a:xfrm>
              <a:off x="2436723" y="3710212"/>
              <a:ext cx="772049" cy="451570"/>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75" name="直線コネクタ 74"/>
            <p:cNvCxnSpPr>
              <a:endCxn id="82" idx="0"/>
            </p:cNvCxnSpPr>
            <p:nvPr/>
          </p:nvCxnSpPr>
          <p:spPr bwMode="auto">
            <a:xfrm rot="5400000">
              <a:off x="1261678" y="4532757"/>
              <a:ext cx="741950" cy="0"/>
            </a:xfrm>
            <a:prstGeom prst="line">
              <a:avLst/>
            </a:prstGeom>
            <a:ln w="38100">
              <a:solidFill>
                <a:srgbClr val="FF0000"/>
              </a:solidFill>
              <a:headEnd type="triangle" w="lg" len="lg"/>
            </a:ln>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bwMode="auto">
            <a:xfrm>
              <a:off x="1632654" y="4967734"/>
              <a:ext cx="804069" cy="451571"/>
            </a:xfrm>
            <a:prstGeom prst="line">
              <a:avLst/>
            </a:prstGeom>
            <a:ln w="38100">
              <a:solidFill>
                <a:srgbClr val="FF0000"/>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bwMode="auto">
            <a:xfrm flipV="1">
              <a:off x="2436723" y="4967734"/>
              <a:ext cx="772049" cy="451571"/>
            </a:xfrm>
            <a:prstGeom prst="line">
              <a:avLst/>
            </a:prstGeom>
            <a:ln w="38100">
              <a:solidFill>
                <a:schemeClr val="tx1"/>
              </a:solidFill>
              <a:headEnd type="none"/>
              <a:tailEnd type="triangle" w="lg" len="lg"/>
            </a:ln>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bwMode="auto">
            <a:xfrm rot="5400000">
              <a:off x="2805796" y="4564758"/>
              <a:ext cx="805952" cy="0"/>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sp>
          <p:nvSpPr>
            <p:cNvPr id="79" name="円/楕円 78"/>
            <p:cNvSpPr/>
            <p:nvPr/>
          </p:nvSpPr>
          <p:spPr bwMode="auto">
            <a:xfrm>
              <a:off x="1568613" y="4096595"/>
              <a:ext cx="129268"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0" name="円/楕円 79"/>
            <p:cNvSpPr/>
            <p:nvPr/>
          </p:nvSpPr>
          <p:spPr bwMode="auto">
            <a:xfrm>
              <a:off x="2372682" y="3645024"/>
              <a:ext cx="128082"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1" name="円/楕円 80"/>
            <p:cNvSpPr/>
            <p:nvPr/>
          </p:nvSpPr>
          <p:spPr bwMode="auto">
            <a:xfrm>
              <a:off x="3144732" y="4096595"/>
              <a:ext cx="129267"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1568613" y="4903732"/>
              <a:ext cx="129268"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3" name="円/楕円 82"/>
            <p:cNvSpPr/>
            <p:nvPr/>
          </p:nvSpPr>
          <p:spPr bwMode="auto">
            <a:xfrm>
              <a:off x="2372682" y="5355303"/>
              <a:ext cx="128082" cy="12918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3144732" y="4903732"/>
              <a:ext cx="129267"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5" name="直線コネクタ 84"/>
            <p:cNvCxnSpPr>
              <a:stCxn id="86" idx="0"/>
            </p:cNvCxnSpPr>
            <p:nvPr/>
          </p:nvCxnSpPr>
          <p:spPr bwMode="auto">
            <a:xfrm rot="16200000" flipH="1" flipV="1">
              <a:off x="2134481" y="4526831"/>
              <a:ext cx="568908" cy="0"/>
            </a:xfrm>
            <a:prstGeom prst="line">
              <a:avLst/>
            </a:prstGeom>
            <a:ln w="38100">
              <a:solidFill>
                <a:srgbClr val="FF0000"/>
              </a:solidFill>
              <a:tailEnd type="triangle" w="lg" len="lg"/>
            </a:ln>
          </p:spPr>
          <p:style>
            <a:lnRef idx="1">
              <a:schemeClr val="dk1"/>
            </a:lnRef>
            <a:fillRef idx="0">
              <a:schemeClr val="dk1"/>
            </a:fillRef>
            <a:effectRef idx="0">
              <a:schemeClr val="dk1"/>
            </a:effectRef>
            <a:fontRef idx="minor">
              <a:schemeClr val="tx1"/>
            </a:fontRef>
          </p:style>
        </p:cxnSp>
        <p:sp>
          <p:nvSpPr>
            <p:cNvPr id="86" name="円/楕円 85"/>
            <p:cNvSpPr/>
            <p:nvPr/>
          </p:nvSpPr>
          <p:spPr bwMode="auto">
            <a:xfrm>
              <a:off x="2354894" y="4242377"/>
              <a:ext cx="129267"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2354894" y="4746098"/>
              <a:ext cx="129267" cy="1303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8" name="直線コネクタ 87"/>
            <p:cNvCxnSpPr/>
            <p:nvPr/>
          </p:nvCxnSpPr>
          <p:spPr bwMode="auto">
            <a:xfrm rot="16200000" flipH="1" flipV="1">
              <a:off x="2140410" y="4008888"/>
              <a:ext cx="568908" cy="0"/>
            </a:xfrm>
            <a:prstGeom prst="line">
              <a:avLst/>
            </a:prstGeom>
            <a:ln w="38100">
              <a:solidFill>
                <a:srgbClr val="FF0000"/>
              </a:solidFill>
              <a:tailEnd type="triangle" w="lg" len="lg"/>
            </a:ln>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bwMode="auto">
            <a:xfrm rot="16200000" flipH="1" flipV="1">
              <a:off x="2140410" y="5101665"/>
              <a:ext cx="568908" cy="0"/>
            </a:xfrm>
            <a:prstGeom prst="line">
              <a:avLst/>
            </a:prstGeom>
            <a:ln w="38100">
              <a:solidFill>
                <a:srgbClr val="FF0000"/>
              </a:solidFill>
              <a:tailEnd type="triangle" w="lg" len="lg"/>
            </a:ln>
          </p:spPr>
          <p:style>
            <a:lnRef idx="1">
              <a:schemeClr val="dk1"/>
            </a:lnRef>
            <a:fillRef idx="0">
              <a:schemeClr val="dk1"/>
            </a:fillRef>
            <a:effectRef idx="0">
              <a:schemeClr val="dk1"/>
            </a:effectRef>
            <a:fontRef idx="minor">
              <a:schemeClr val="tx1"/>
            </a:fontRef>
          </p:style>
        </p:cxnSp>
        <p:cxnSp>
          <p:nvCxnSpPr>
            <p:cNvPr id="90" name="直線コネクタ 89"/>
            <p:cNvCxnSpPr>
              <a:stCxn id="86" idx="2"/>
            </p:cNvCxnSpPr>
            <p:nvPr/>
          </p:nvCxnSpPr>
          <p:spPr bwMode="auto">
            <a:xfrm rot="10800000" flipV="1">
              <a:off x="1644513" y="4307565"/>
              <a:ext cx="710380" cy="645947"/>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91" name="直線コネクタ 90"/>
            <p:cNvCxnSpPr>
              <a:stCxn id="84" idx="1"/>
            </p:cNvCxnSpPr>
            <p:nvPr/>
          </p:nvCxnSpPr>
          <p:spPr bwMode="auto">
            <a:xfrm rot="16200000" flipV="1">
              <a:off x="2479016" y="4238004"/>
              <a:ext cx="630539" cy="738843"/>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bwMode="auto">
            <a:xfrm rot="10800000">
              <a:off x="1644513" y="4148745"/>
              <a:ext cx="766119" cy="679133"/>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93" name="直線コネクタ 92"/>
            <p:cNvCxnSpPr>
              <a:endCxn id="87" idx="7"/>
            </p:cNvCxnSpPr>
            <p:nvPr/>
          </p:nvCxnSpPr>
          <p:spPr bwMode="auto">
            <a:xfrm rot="10800000" flipV="1">
              <a:off x="2465186" y="4161782"/>
              <a:ext cx="716310" cy="603280"/>
            </a:xfrm>
            <a:prstGeom prst="line">
              <a:avLst/>
            </a:prstGeom>
            <a:ln w="38100">
              <a:solidFill>
                <a:schemeClr val="tx1"/>
              </a:solidFill>
              <a:headEnd type="none" w="med" len="med"/>
              <a:tailEnd type="triangle" w="lg" len="lg"/>
            </a:ln>
          </p:spPr>
          <p:style>
            <a:lnRef idx="1">
              <a:schemeClr val="dk1"/>
            </a:lnRef>
            <a:fillRef idx="0">
              <a:schemeClr val="dk1"/>
            </a:fillRef>
            <a:effectRef idx="0">
              <a:schemeClr val="dk1"/>
            </a:effectRef>
            <a:fontRef idx="minor">
              <a:schemeClr val="tx1"/>
            </a:fontRef>
          </p:style>
        </p:cxnSp>
      </p:grpSp>
      <p:sp>
        <p:nvSpPr>
          <p:cNvPr id="326662" name="テキスト ボックス 93"/>
          <p:cNvSpPr txBox="1">
            <a:spLocks noChangeArrowheads="1"/>
          </p:cNvSpPr>
          <p:nvPr/>
        </p:nvSpPr>
        <p:spPr bwMode="auto">
          <a:xfrm>
            <a:off x="6202363" y="692150"/>
            <a:ext cx="355600" cy="461963"/>
          </a:xfrm>
          <a:prstGeom prst="rect">
            <a:avLst/>
          </a:prstGeom>
          <a:noFill/>
          <a:ln w="9525">
            <a:noFill/>
            <a:miter lim="800000"/>
            <a:headEnd/>
            <a:tailEnd/>
          </a:ln>
        </p:spPr>
        <p:txBody>
          <a:bodyPr wrap="none">
            <a:spAutoFit/>
          </a:bodyPr>
          <a:lstStyle/>
          <a:p>
            <a:r>
              <a:rPr lang="en-US" altLang="ja-JP" sz="2400"/>
              <a:t>a</a:t>
            </a:r>
          </a:p>
        </p:txBody>
      </p:sp>
      <p:sp>
        <p:nvSpPr>
          <p:cNvPr id="326663" name="テキスト ボックス 94"/>
          <p:cNvSpPr txBox="1">
            <a:spLocks noChangeArrowheads="1"/>
          </p:cNvSpPr>
          <p:nvPr/>
        </p:nvSpPr>
        <p:spPr bwMode="auto">
          <a:xfrm>
            <a:off x="5151438" y="1455738"/>
            <a:ext cx="357187" cy="460375"/>
          </a:xfrm>
          <a:prstGeom prst="rect">
            <a:avLst/>
          </a:prstGeom>
          <a:noFill/>
          <a:ln w="9525">
            <a:noFill/>
            <a:miter lim="800000"/>
            <a:headEnd/>
            <a:tailEnd/>
          </a:ln>
        </p:spPr>
        <p:txBody>
          <a:bodyPr wrap="none">
            <a:spAutoFit/>
          </a:bodyPr>
          <a:lstStyle/>
          <a:p>
            <a:r>
              <a:rPr lang="en-US" altLang="ja-JP" sz="2400"/>
              <a:t>b</a:t>
            </a:r>
          </a:p>
        </p:txBody>
      </p:sp>
      <p:sp>
        <p:nvSpPr>
          <p:cNvPr id="326664" name="テキスト ボックス 95"/>
          <p:cNvSpPr txBox="1">
            <a:spLocks noChangeArrowheads="1"/>
          </p:cNvSpPr>
          <p:nvPr/>
        </p:nvSpPr>
        <p:spPr bwMode="auto">
          <a:xfrm>
            <a:off x="5189538" y="2535238"/>
            <a:ext cx="339725" cy="461962"/>
          </a:xfrm>
          <a:prstGeom prst="rect">
            <a:avLst/>
          </a:prstGeom>
          <a:noFill/>
          <a:ln w="9525">
            <a:noFill/>
            <a:miter lim="800000"/>
            <a:headEnd/>
            <a:tailEnd/>
          </a:ln>
        </p:spPr>
        <p:txBody>
          <a:bodyPr wrap="none">
            <a:spAutoFit/>
          </a:bodyPr>
          <a:lstStyle/>
          <a:p>
            <a:r>
              <a:rPr lang="en-US" altLang="ja-JP" sz="2400"/>
              <a:t>c</a:t>
            </a:r>
          </a:p>
        </p:txBody>
      </p:sp>
      <p:sp>
        <p:nvSpPr>
          <p:cNvPr id="326665" name="テキスト ボックス 96"/>
          <p:cNvSpPr txBox="1">
            <a:spLocks noChangeArrowheads="1"/>
          </p:cNvSpPr>
          <p:nvPr/>
        </p:nvSpPr>
        <p:spPr bwMode="auto">
          <a:xfrm>
            <a:off x="6697663" y="3111500"/>
            <a:ext cx="357187" cy="461963"/>
          </a:xfrm>
          <a:prstGeom prst="rect">
            <a:avLst/>
          </a:prstGeom>
          <a:noFill/>
          <a:ln w="9525">
            <a:noFill/>
            <a:miter lim="800000"/>
            <a:headEnd/>
            <a:tailEnd/>
          </a:ln>
        </p:spPr>
        <p:txBody>
          <a:bodyPr wrap="none">
            <a:spAutoFit/>
          </a:bodyPr>
          <a:lstStyle/>
          <a:p>
            <a:r>
              <a:rPr lang="en-US" altLang="ja-JP" sz="2400"/>
              <a:t>d</a:t>
            </a:r>
          </a:p>
        </p:txBody>
      </p:sp>
      <p:sp>
        <p:nvSpPr>
          <p:cNvPr id="326666" name="テキスト ボックス 97"/>
          <p:cNvSpPr txBox="1">
            <a:spLocks noChangeArrowheads="1"/>
          </p:cNvSpPr>
          <p:nvPr/>
        </p:nvSpPr>
        <p:spPr bwMode="auto">
          <a:xfrm>
            <a:off x="7672388" y="2276475"/>
            <a:ext cx="355600" cy="461963"/>
          </a:xfrm>
          <a:prstGeom prst="rect">
            <a:avLst/>
          </a:prstGeom>
          <a:noFill/>
          <a:ln w="9525">
            <a:noFill/>
            <a:miter lim="800000"/>
            <a:headEnd/>
            <a:tailEnd/>
          </a:ln>
        </p:spPr>
        <p:txBody>
          <a:bodyPr wrap="none">
            <a:spAutoFit/>
          </a:bodyPr>
          <a:lstStyle/>
          <a:p>
            <a:r>
              <a:rPr lang="en-US" altLang="ja-JP" sz="2400"/>
              <a:t>e</a:t>
            </a:r>
          </a:p>
        </p:txBody>
      </p:sp>
      <p:sp>
        <p:nvSpPr>
          <p:cNvPr id="326667" name="テキスト ボックス 98"/>
          <p:cNvSpPr txBox="1">
            <a:spLocks noChangeArrowheads="1"/>
          </p:cNvSpPr>
          <p:nvPr/>
        </p:nvSpPr>
        <p:spPr bwMode="auto">
          <a:xfrm>
            <a:off x="7675563" y="1311275"/>
            <a:ext cx="269875" cy="461963"/>
          </a:xfrm>
          <a:prstGeom prst="rect">
            <a:avLst/>
          </a:prstGeom>
          <a:noFill/>
          <a:ln w="9525">
            <a:noFill/>
            <a:miter lim="800000"/>
            <a:headEnd/>
            <a:tailEnd/>
          </a:ln>
        </p:spPr>
        <p:txBody>
          <a:bodyPr wrap="none">
            <a:spAutoFit/>
          </a:bodyPr>
          <a:lstStyle/>
          <a:p>
            <a:r>
              <a:rPr lang="en-US" altLang="ja-JP" sz="2400"/>
              <a:t>f</a:t>
            </a:r>
          </a:p>
        </p:txBody>
      </p:sp>
      <p:sp>
        <p:nvSpPr>
          <p:cNvPr id="326668" name="テキスト ボックス 99"/>
          <p:cNvSpPr txBox="1">
            <a:spLocks noChangeArrowheads="1"/>
          </p:cNvSpPr>
          <p:nvPr/>
        </p:nvSpPr>
        <p:spPr bwMode="auto">
          <a:xfrm>
            <a:off x="6651625" y="1450975"/>
            <a:ext cx="355600" cy="461963"/>
          </a:xfrm>
          <a:prstGeom prst="rect">
            <a:avLst/>
          </a:prstGeom>
          <a:noFill/>
          <a:ln w="9525">
            <a:noFill/>
            <a:miter lim="800000"/>
            <a:headEnd/>
            <a:tailEnd/>
          </a:ln>
        </p:spPr>
        <p:txBody>
          <a:bodyPr wrap="none">
            <a:spAutoFit/>
          </a:bodyPr>
          <a:lstStyle/>
          <a:p>
            <a:r>
              <a:rPr lang="en-US" altLang="ja-JP" sz="2400"/>
              <a:t>g</a:t>
            </a:r>
          </a:p>
        </p:txBody>
      </p:sp>
      <p:sp>
        <p:nvSpPr>
          <p:cNvPr id="326669" name="テキスト ボックス 100"/>
          <p:cNvSpPr txBox="1">
            <a:spLocks noChangeArrowheads="1"/>
          </p:cNvSpPr>
          <p:nvPr/>
        </p:nvSpPr>
        <p:spPr bwMode="auto">
          <a:xfrm>
            <a:off x="6307138" y="2420938"/>
            <a:ext cx="357187" cy="461962"/>
          </a:xfrm>
          <a:prstGeom prst="rect">
            <a:avLst/>
          </a:prstGeom>
          <a:noFill/>
          <a:ln w="9525">
            <a:noFill/>
            <a:miter lim="800000"/>
            <a:headEnd/>
            <a:tailEnd/>
          </a:ln>
        </p:spPr>
        <p:txBody>
          <a:bodyPr wrap="none">
            <a:spAutoFit/>
          </a:bodyPr>
          <a:lstStyle/>
          <a:p>
            <a:r>
              <a:rPr lang="en-US" altLang="ja-JP" sz="2400"/>
              <a:t>h</a:t>
            </a:r>
          </a:p>
        </p:txBody>
      </p:sp>
    </p:spTree>
  </p:cSld>
  <p:clrMapOvr>
    <a:masterClrMapping/>
  </p:clrMapOvr>
  <p:transition advTm="14149"/>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5942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59431" name="グループ化 114"/>
          <p:cNvGrpSpPr>
            <a:grpSpLocks/>
          </p:cNvGrpSpPr>
          <p:nvPr/>
        </p:nvGrpSpPr>
        <p:grpSpPr bwMode="auto">
          <a:xfrm>
            <a:off x="2500313" y="2230438"/>
            <a:ext cx="3314700" cy="3576637"/>
            <a:chOff x="1568613" y="3645024"/>
            <a:chExt cx="1705386" cy="1839468"/>
          </a:xfrm>
        </p:grpSpPr>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59432"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59433"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59434"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59435"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59436"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5</a:t>
            </a:r>
          </a:p>
        </p:txBody>
      </p:sp>
      <p:sp>
        <p:nvSpPr>
          <p:cNvPr id="359437"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59438"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59439"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045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60455" name="グループ化 114"/>
          <p:cNvGrpSpPr>
            <a:grpSpLocks/>
          </p:cNvGrpSpPr>
          <p:nvPr/>
        </p:nvGrpSpPr>
        <p:grpSpPr bwMode="auto">
          <a:xfrm>
            <a:off x="2500313" y="2230438"/>
            <a:ext cx="3314700" cy="3576637"/>
            <a:chOff x="1568613" y="3645024"/>
            <a:chExt cx="1705386" cy="1839468"/>
          </a:xfrm>
        </p:grpSpPr>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60456"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60457"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60458"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60459"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60460"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5</a:t>
            </a:r>
          </a:p>
        </p:txBody>
      </p:sp>
      <p:sp>
        <p:nvSpPr>
          <p:cNvPr id="360461"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0</a:t>
            </a:r>
          </a:p>
        </p:txBody>
      </p:sp>
      <p:sp>
        <p:nvSpPr>
          <p:cNvPr id="360462"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60463"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147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61479" name="グループ化 114"/>
          <p:cNvGrpSpPr>
            <a:grpSpLocks/>
          </p:cNvGrpSpPr>
          <p:nvPr/>
        </p:nvGrpSpPr>
        <p:grpSpPr bwMode="auto">
          <a:xfrm>
            <a:off x="2500313" y="2230438"/>
            <a:ext cx="3314700" cy="3576637"/>
            <a:chOff x="1568613" y="3645024"/>
            <a:chExt cx="1705386" cy="1839468"/>
          </a:xfrm>
        </p:grpSpPr>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61480"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61481"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61482"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61483"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61484"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5</a:t>
            </a:r>
          </a:p>
        </p:txBody>
      </p:sp>
      <p:sp>
        <p:nvSpPr>
          <p:cNvPr id="361485"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6</a:t>
            </a:r>
          </a:p>
        </p:txBody>
      </p:sp>
      <p:sp>
        <p:nvSpPr>
          <p:cNvPr id="361486"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61487"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249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62503" name="グループ化 114"/>
          <p:cNvGrpSpPr>
            <a:grpSpLocks/>
          </p:cNvGrpSpPr>
          <p:nvPr/>
        </p:nvGrpSpPr>
        <p:grpSpPr bwMode="auto">
          <a:xfrm>
            <a:off x="2500313" y="2230438"/>
            <a:ext cx="3314700" cy="3576637"/>
            <a:chOff x="1568613" y="3645024"/>
            <a:chExt cx="1705386" cy="1839468"/>
          </a:xfrm>
        </p:grpSpPr>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62504"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62505"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62506"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62507"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0</a:t>
            </a:r>
          </a:p>
        </p:txBody>
      </p:sp>
      <p:sp>
        <p:nvSpPr>
          <p:cNvPr id="362508"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5</a:t>
            </a:r>
          </a:p>
        </p:txBody>
      </p:sp>
      <p:sp>
        <p:nvSpPr>
          <p:cNvPr id="362509"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6</a:t>
            </a:r>
          </a:p>
        </p:txBody>
      </p:sp>
      <p:sp>
        <p:nvSpPr>
          <p:cNvPr id="362510"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62511"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352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63527" name="グループ化 114"/>
          <p:cNvGrpSpPr>
            <a:grpSpLocks/>
          </p:cNvGrpSpPr>
          <p:nvPr/>
        </p:nvGrpSpPr>
        <p:grpSpPr bwMode="auto">
          <a:xfrm>
            <a:off x="2500313" y="2230438"/>
            <a:ext cx="3314700" cy="3576637"/>
            <a:chOff x="1568613" y="3645024"/>
            <a:chExt cx="1705386" cy="1839468"/>
          </a:xfrm>
        </p:grpSpPr>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bwMode="auto">
            <a:xfrm rot="16200000" flipH="1" flipV="1">
              <a:off x="2140447" y="5101576"/>
              <a:ext cx="568251"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63528"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63529"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63530"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63531"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7</a:t>
            </a:r>
          </a:p>
        </p:txBody>
      </p:sp>
      <p:sp>
        <p:nvSpPr>
          <p:cNvPr id="363532"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5</a:t>
            </a:r>
          </a:p>
        </p:txBody>
      </p:sp>
      <p:sp>
        <p:nvSpPr>
          <p:cNvPr id="363533"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6</a:t>
            </a:r>
          </a:p>
        </p:txBody>
      </p:sp>
      <p:sp>
        <p:nvSpPr>
          <p:cNvPr id="363534"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63535"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454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64551" name="グループ化 114"/>
          <p:cNvGrpSpPr>
            <a:grpSpLocks/>
          </p:cNvGrpSpPr>
          <p:nvPr/>
        </p:nvGrpSpPr>
        <p:grpSpPr bwMode="auto">
          <a:xfrm>
            <a:off x="2500313" y="2230438"/>
            <a:ext cx="3314700" cy="3576637"/>
            <a:chOff x="1568613" y="3645024"/>
            <a:chExt cx="1705386" cy="1839468"/>
          </a:xfrm>
        </p:grpSpPr>
        <p:cxnSp>
          <p:nvCxnSpPr>
            <p:cNvPr id="37" name="直線コネクタ 36"/>
            <p:cNvCxnSpPr/>
            <p:nvPr/>
          </p:nvCxnSpPr>
          <p:spPr bwMode="auto">
            <a:xfrm rot="16200000" flipH="1" flipV="1">
              <a:off x="2140447" y="5101576"/>
              <a:ext cx="568251"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2355149" y="4746419"/>
              <a:ext cx="128231" cy="1298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64552"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64553"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64554"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64555"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7</a:t>
            </a:r>
          </a:p>
        </p:txBody>
      </p:sp>
      <p:sp>
        <p:nvSpPr>
          <p:cNvPr id="364556"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5</a:t>
            </a:r>
          </a:p>
        </p:txBody>
      </p:sp>
      <p:sp>
        <p:nvSpPr>
          <p:cNvPr id="364557"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6</a:t>
            </a:r>
          </a:p>
        </p:txBody>
      </p:sp>
      <p:sp>
        <p:nvSpPr>
          <p:cNvPr id="364558"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64559"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0</a:t>
            </a:r>
          </a:p>
        </p:txBody>
      </p:sp>
    </p:spTree>
  </p:cSld>
  <p:clrMapOvr>
    <a:masterClrMapping/>
  </p:clrMapOvr>
  <p:transition advTm="14149"/>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557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2592387"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アルゴリズム</a:t>
            </a:r>
            <a:endParaRPr lang="en-US" altLang="ja-JP" sz="2400" dirty="0">
              <a:solidFill>
                <a:schemeClr val="tx1"/>
              </a:solidFill>
            </a:endParaRPr>
          </a:p>
        </p:txBody>
      </p:sp>
      <p:grpSp>
        <p:nvGrpSpPr>
          <p:cNvPr id="365575" name="グループ化 114"/>
          <p:cNvGrpSpPr>
            <a:grpSpLocks/>
          </p:cNvGrpSpPr>
          <p:nvPr/>
        </p:nvGrpSpPr>
        <p:grpSpPr bwMode="auto">
          <a:xfrm>
            <a:off x="2500313" y="2230438"/>
            <a:ext cx="3314700" cy="3576637"/>
            <a:chOff x="1568613" y="3645024"/>
            <a:chExt cx="1705386" cy="1839468"/>
          </a:xfrm>
        </p:grpSpPr>
        <p:cxnSp>
          <p:nvCxnSpPr>
            <p:cNvPr id="37" name="直線コネクタ 36"/>
            <p:cNvCxnSpPr/>
            <p:nvPr/>
          </p:nvCxnSpPr>
          <p:spPr bwMode="auto">
            <a:xfrm rot="16200000" flipH="1" flipV="1">
              <a:off x="2140447" y="5101576"/>
              <a:ext cx="568251"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9" name="直線コネクタ 38"/>
            <p:cNvCxnSpPr>
              <a:stCxn id="32" idx="1"/>
            </p:cNvCxnSpPr>
            <p:nvPr/>
          </p:nvCxnSpPr>
          <p:spPr bwMode="auto">
            <a:xfrm rot="16200000" flipV="1">
              <a:off x="2478596" y="4237632"/>
              <a:ext cx="631118" cy="7391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stCxn id="34" idx="2"/>
            </p:cNvCxnSpPr>
            <p:nvPr/>
          </p:nvCxnSpPr>
          <p:spPr bwMode="auto">
            <a:xfrm rot="10800000" flipV="1">
              <a:off x="1645388" y="4307167"/>
              <a:ext cx="709760" cy="64663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V="1">
              <a:off x="1632320" y="3709524"/>
              <a:ext cx="804504"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a:off x="2436824" y="3709524"/>
              <a:ext cx="772651"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30" idx="0"/>
            </p:cNvCxnSpPr>
            <p:nvPr/>
          </p:nvCxnSpPr>
          <p:spPr bwMode="auto">
            <a:xfrm rot="5400000">
              <a:off x="1261242" y="4532100"/>
              <a:ext cx="7421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632320" y="4968494"/>
              <a:ext cx="804504" cy="45149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flipV="1">
              <a:off x="2436824" y="4968494"/>
              <a:ext cx="772651" cy="45149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bwMode="auto">
            <a:xfrm rot="5400000">
              <a:off x="2806147" y="4565166"/>
              <a:ext cx="80665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29" name="円/楕円 28"/>
            <p:cNvSpPr/>
            <p:nvPr/>
          </p:nvSpPr>
          <p:spPr bwMode="auto">
            <a:xfrm>
              <a:off x="3144952"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3" name="直線コネクタ 32"/>
            <p:cNvCxnSpPr>
              <a:stCxn id="34" idx="0"/>
            </p:cNvCxnSpPr>
            <p:nvPr/>
          </p:nvCxnSpPr>
          <p:spPr bwMode="auto">
            <a:xfrm rot="16200000" flipH="1" flipV="1">
              <a:off x="2135138" y="4526385"/>
              <a:ext cx="568251" cy="81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6" name="直線コネクタ 35"/>
            <p:cNvCxnSpPr/>
            <p:nvPr/>
          </p:nvCxnSpPr>
          <p:spPr bwMode="auto">
            <a:xfrm rot="16200000" flipH="1" flipV="1">
              <a:off x="2140039" y="4008754"/>
              <a:ext cx="569068"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a:stCxn id="35" idx="5"/>
            </p:cNvCxnSpPr>
            <p:nvPr/>
          </p:nvCxnSpPr>
          <p:spPr bwMode="auto">
            <a:xfrm rot="5400000" flipH="1">
              <a:off x="1700650" y="4093513"/>
              <a:ext cx="708681" cy="8192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8" name="円/楕円 27"/>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円/楕円 30"/>
            <p:cNvSpPr/>
            <p:nvPr/>
          </p:nvSpPr>
          <p:spPr bwMode="auto">
            <a:xfrm>
              <a:off x="2373117" y="5355492"/>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2355149" y="4746419"/>
              <a:ext cx="128231"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65576" name="テキスト ボックス 10"/>
          <p:cNvSpPr txBox="1">
            <a:spLocks noChangeArrowheads="1"/>
          </p:cNvSpPr>
          <p:nvPr/>
        </p:nvSpPr>
        <p:spPr bwMode="auto">
          <a:xfrm>
            <a:off x="3640138" y="2032000"/>
            <a:ext cx="355600" cy="460375"/>
          </a:xfrm>
          <a:prstGeom prst="rect">
            <a:avLst/>
          </a:prstGeom>
          <a:noFill/>
          <a:ln w="9525">
            <a:noFill/>
            <a:miter lim="800000"/>
            <a:headEnd/>
            <a:tailEnd/>
          </a:ln>
        </p:spPr>
        <p:txBody>
          <a:bodyPr wrap="none">
            <a:spAutoFit/>
          </a:bodyPr>
          <a:lstStyle/>
          <a:p>
            <a:r>
              <a:rPr lang="en-US" altLang="ja-JP" sz="2400"/>
              <a:t>1</a:t>
            </a:r>
          </a:p>
        </p:txBody>
      </p:sp>
      <p:sp>
        <p:nvSpPr>
          <p:cNvPr id="365577" name="テキスト ボックス 11"/>
          <p:cNvSpPr txBox="1">
            <a:spLocks noChangeArrowheads="1"/>
          </p:cNvSpPr>
          <p:nvPr/>
        </p:nvSpPr>
        <p:spPr bwMode="auto">
          <a:xfrm>
            <a:off x="2051050" y="3024188"/>
            <a:ext cx="357188" cy="461962"/>
          </a:xfrm>
          <a:prstGeom prst="rect">
            <a:avLst/>
          </a:prstGeom>
          <a:noFill/>
          <a:ln w="9525">
            <a:noFill/>
            <a:miter lim="800000"/>
            <a:headEnd/>
            <a:tailEnd/>
          </a:ln>
        </p:spPr>
        <p:txBody>
          <a:bodyPr wrap="none">
            <a:spAutoFit/>
          </a:bodyPr>
          <a:lstStyle/>
          <a:p>
            <a:r>
              <a:rPr lang="en-US" altLang="ja-JP" sz="2400"/>
              <a:t>2</a:t>
            </a:r>
          </a:p>
        </p:txBody>
      </p:sp>
      <p:sp>
        <p:nvSpPr>
          <p:cNvPr id="365578" name="テキスト ボックス 12"/>
          <p:cNvSpPr txBox="1">
            <a:spLocks noChangeArrowheads="1"/>
          </p:cNvSpPr>
          <p:nvPr/>
        </p:nvSpPr>
        <p:spPr bwMode="auto">
          <a:xfrm>
            <a:off x="2106613" y="4592638"/>
            <a:ext cx="357187" cy="461962"/>
          </a:xfrm>
          <a:prstGeom prst="rect">
            <a:avLst/>
          </a:prstGeom>
          <a:noFill/>
          <a:ln w="9525">
            <a:noFill/>
            <a:miter lim="800000"/>
            <a:headEnd/>
            <a:tailEnd/>
          </a:ln>
        </p:spPr>
        <p:txBody>
          <a:bodyPr wrap="none">
            <a:spAutoFit/>
          </a:bodyPr>
          <a:lstStyle/>
          <a:p>
            <a:r>
              <a:rPr lang="en-US" altLang="ja-JP" sz="2400"/>
              <a:t>3</a:t>
            </a:r>
          </a:p>
        </p:txBody>
      </p:sp>
      <p:sp>
        <p:nvSpPr>
          <p:cNvPr id="365579" name="テキスト ボックス 13"/>
          <p:cNvSpPr txBox="1">
            <a:spLocks noChangeArrowheads="1"/>
          </p:cNvSpPr>
          <p:nvPr/>
        </p:nvSpPr>
        <p:spPr bwMode="auto">
          <a:xfrm>
            <a:off x="4295775" y="5589588"/>
            <a:ext cx="357188" cy="461962"/>
          </a:xfrm>
          <a:prstGeom prst="rect">
            <a:avLst/>
          </a:prstGeom>
          <a:noFill/>
          <a:ln w="9525">
            <a:noFill/>
            <a:miter lim="800000"/>
            <a:headEnd/>
            <a:tailEnd/>
          </a:ln>
        </p:spPr>
        <p:txBody>
          <a:bodyPr wrap="none">
            <a:spAutoFit/>
          </a:bodyPr>
          <a:lstStyle/>
          <a:p>
            <a:r>
              <a:rPr lang="en-US" altLang="ja-JP" sz="2400"/>
              <a:t>7</a:t>
            </a:r>
          </a:p>
        </p:txBody>
      </p:sp>
      <p:sp>
        <p:nvSpPr>
          <p:cNvPr id="365580" name="テキスト ボックス 14"/>
          <p:cNvSpPr txBox="1">
            <a:spLocks noChangeArrowheads="1"/>
          </p:cNvSpPr>
          <p:nvPr/>
        </p:nvSpPr>
        <p:spPr bwMode="auto">
          <a:xfrm>
            <a:off x="5710238" y="4216400"/>
            <a:ext cx="357187" cy="461963"/>
          </a:xfrm>
          <a:prstGeom prst="rect">
            <a:avLst/>
          </a:prstGeom>
          <a:noFill/>
          <a:ln w="9525">
            <a:noFill/>
            <a:miter lim="800000"/>
            <a:headEnd/>
            <a:tailEnd/>
          </a:ln>
        </p:spPr>
        <p:txBody>
          <a:bodyPr wrap="none">
            <a:spAutoFit/>
          </a:bodyPr>
          <a:lstStyle/>
          <a:p>
            <a:r>
              <a:rPr lang="en-US" altLang="ja-JP" sz="2400"/>
              <a:t>5</a:t>
            </a:r>
          </a:p>
        </p:txBody>
      </p:sp>
      <p:sp>
        <p:nvSpPr>
          <p:cNvPr id="365581" name="テキスト ボックス 15"/>
          <p:cNvSpPr txBox="1">
            <a:spLocks noChangeArrowheads="1"/>
          </p:cNvSpPr>
          <p:nvPr/>
        </p:nvSpPr>
        <p:spPr bwMode="auto">
          <a:xfrm>
            <a:off x="5716588" y="2814638"/>
            <a:ext cx="355600" cy="461962"/>
          </a:xfrm>
          <a:prstGeom prst="rect">
            <a:avLst/>
          </a:prstGeom>
          <a:noFill/>
          <a:ln w="9525">
            <a:noFill/>
            <a:miter lim="800000"/>
            <a:headEnd/>
            <a:tailEnd/>
          </a:ln>
        </p:spPr>
        <p:txBody>
          <a:bodyPr wrap="none">
            <a:spAutoFit/>
          </a:bodyPr>
          <a:lstStyle/>
          <a:p>
            <a:r>
              <a:rPr lang="en-US" altLang="ja-JP" sz="2400"/>
              <a:t>6</a:t>
            </a:r>
          </a:p>
        </p:txBody>
      </p:sp>
      <p:sp>
        <p:nvSpPr>
          <p:cNvPr id="365582" name="テキスト ボックス 16"/>
          <p:cNvSpPr txBox="1">
            <a:spLocks noChangeArrowheads="1"/>
          </p:cNvSpPr>
          <p:nvPr/>
        </p:nvSpPr>
        <p:spPr bwMode="auto">
          <a:xfrm>
            <a:off x="4229100" y="3017838"/>
            <a:ext cx="355600" cy="461962"/>
          </a:xfrm>
          <a:prstGeom prst="rect">
            <a:avLst/>
          </a:prstGeom>
          <a:noFill/>
          <a:ln w="9525">
            <a:noFill/>
            <a:miter lim="800000"/>
            <a:headEnd/>
            <a:tailEnd/>
          </a:ln>
        </p:spPr>
        <p:txBody>
          <a:bodyPr wrap="none">
            <a:spAutoFit/>
          </a:bodyPr>
          <a:lstStyle/>
          <a:p>
            <a:r>
              <a:rPr lang="en-US" altLang="ja-JP" sz="2400"/>
              <a:t>4</a:t>
            </a:r>
          </a:p>
        </p:txBody>
      </p:sp>
      <p:sp>
        <p:nvSpPr>
          <p:cNvPr id="365583" name="テキスト ボックス 17"/>
          <p:cNvSpPr txBox="1">
            <a:spLocks noChangeArrowheads="1"/>
          </p:cNvSpPr>
          <p:nvPr/>
        </p:nvSpPr>
        <p:spPr bwMode="auto">
          <a:xfrm>
            <a:off x="3730625" y="4425950"/>
            <a:ext cx="355600" cy="461963"/>
          </a:xfrm>
          <a:prstGeom prst="rect">
            <a:avLst/>
          </a:prstGeom>
          <a:noFill/>
          <a:ln w="9525">
            <a:noFill/>
            <a:miter lim="800000"/>
            <a:headEnd/>
            <a:tailEnd/>
          </a:ln>
        </p:spPr>
        <p:txBody>
          <a:bodyPr wrap="none">
            <a:spAutoFit/>
          </a:bodyPr>
          <a:lstStyle/>
          <a:p>
            <a:r>
              <a:rPr lang="en-US" altLang="ja-JP" sz="2400"/>
              <a:t>8</a:t>
            </a:r>
          </a:p>
        </p:txBody>
      </p:sp>
    </p:spTree>
  </p:cSld>
  <p:clrMapOvr>
    <a:masterClrMapping/>
  </p:clrMapOvr>
  <p:transition advTm="14149"/>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659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41" name="角丸四角形 40"/>
          <p:cNvSpPr/>
          <p:nvPr/>
        </p:nvSpPr>
        <p:spPr>
          <a:xfrm>
            <a:off x="539750" y="1844675"/>
            <a:ext cx="4248150" cy="720725"/>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を用いた強連結な向き付けを与えるアルゴリズム</a:t>
            </a:r>
            <a:endParaRPr lang="en-US" altLang="ja-JP" sz="2400" dirty="0">
              <a:solidFill>
                <a:schemeClr val="tx1"/>
              </a:solidFill>
            </a:endParaRPr>
          </a:p>
        </p:txBody>
      </p:sp>
      <p:sp>
        <p:nvSpPr>
          <p:cNvPr id="42" name="コンテンツ プレースホルダー 2"/>
          <p:cNvSpPr txBox="1">
            <a:spLocks/>
          </p:cNvSpPr>
          <p:nvPr/>
        </p:nvSpPr>
        <p:spPr bwMode="auto">
          <a:xfrm>
            <a:off x="249238" y="2279650"/>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DFS</a:t>
            </a:r>
            <a:r>
              <a:rPr lang="ja-JP" altLang="en-US" sz="2400" dirty="0">
                <a:latin typeface="Calibri" pitchFamily="34" charset="0"/>
                <a:ea typeface="+mn-ea"/>
              </a:rPr>
              <a:t>アルゴリズムを用いて，橋を持たない連結グラフに</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強連結な向き付けを与えることができる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・入力：橋を持たない連結グラフ </a:t>
            </a:r>
            <a:r>
              <a:rPr lang="en-US" altLang="ja-JP" sz="2400" dirty="0">
                <a:latin typeface="Calibri" pitchFamily="34" charset="0"/>
                <a:ea typeface="+mn-ea"/>
              </a:rPr>
              <a:t>G</a:t>
            </a:r>
          </a:p>
          <a:p>
            <a:pPr>
              <a:spcBef>
                <a:spcPct val="20000"/>
              </a:spcBef>
              <a:buClr>
                <a:srgbClr val="0BD0D9"/>
              </a:buClr>
              <a:buSzPct val="95000"/>
              <a:defRPr/>
            </a:pPr>
            <a:r>
              <a:rPr lang="ja-JP" altLang="en-US" sz="2400" dirty="0">
                <a:latin typeface="Calibri" pitchFamily="34" charset="0"/>
                <a:ea typeface="+mn-ea"/>
              </a:rPr>
              <a:t> ・出力：</a:t>
            </a:r>
            <a:r>
              <a:rPr lang="en-US" altLang="ja-JP" sz="2400" dirty="0">
                <a:latin typeface="Calibri" pitchFamily="34" charset="0"/>
                <a:ea typeface="+mn-ea"/>
              </a:rPr>
              <a:t>G </a:t>
            </a:r>
            <a:r>
              <a:rPr lang="ja-JP" altLang="en-US" sz="2400" dirty="0" err="1">
                <a:latin typeface="Calibri" pitchFamily="34" charset="0"/>
                <a:ea typeface="+mn-ea"/>
              </a:rPr>
              <a:t>の強</a:t>
            </a:r>
            <a:r>
              <a:rPr lang="ja-JP" altLang="en-US" sz="2400" dirty="0">
                <a:latin typeface="Calibri" pitchFamily="34" charset="0"/>
                <a:ea typeface="+mn-ea"/>
              </a:rPr>
              <a:t>連結な向き付け</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761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41" name="角丸四角形 40"/>
          <p:cNvSpPr/>
          <p:nvPr/>
        </p:nvSpPr>
        <p:spPr>
          <a:xfrm>
            <a:off x="539750" y="1844675"/>
            <a:ext cx="4248150" cy="720725"/>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を用いた強連結な向き付けを与えるアルゴリズム</a:t>
            </a:r>
            <a:endParaRPr lang="en-US" altLang="ja-JP" sz="2400" dirty="0">
              <a:solidFill>
                <a:schemeClr val="tx1"/>
              </a:solidFill>
            </a:endParaRPr>
          </a:p>
        </p:txBody>
      </p:sp>
      <p:sp>
        <p:nvSpPr>
          <p:cNvPr id="42" name="コンテンツ プレースホルダー 2"/>
          <p:cNvSpPr txBox="1">
            <a:spLocks/>
          </p:cNvSpPr>
          <p:nvPr/>
        </p:nvSpPr>
        <p:spPr bwMode="auto">
          <a:xfrm>
            <a:off x="249238" y="2279650"/>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手順</a:t>
            </a:r>
            <a:r>
              <a:rPr lang="en-US" altLang="ja-JP" sz="2400" dirty="0">
                <a:latin typeface="Calibri" pitchFamily="34" charset="0"/>
                <a:ea typeface="+mn-ea"/>
              </a:rPr>
              <a:t>1</a:t>
            </a:r>
            <a:r>
              <a:rPr lang="ja-JP" altLang="en-US" sz="2400" dirty="0">
                <a:latin typeface="Calibri" pitchFamily="34" charset="0"/>
                <a:ea typeface="+mn-ea"/>
              </a:rPr>
              <a:t>：</a:t>
            </a:r>
            <a:r>
              <a:rPr lang="en-US" altLang="ja-JP" sz="2400" dirty="0">
                <a:latin typeface="Calibri" pitchFamily="34" charset="0"/>
                <a:ea typeface="+mn-ea"/>
              </a:rPr>
              <a:t>G</a:t>
            </a:r>
            <a:r>
              <a:rPr lang="ja-JP" altLang="en-US" sz="2400" dirty="0">
                <a:latin typeface="Calibri" pitchFamily="34" charset="0"/>
                <a:ea typeface="+mn-ea"/>
              </a:rPr>
              <a:t>に対して</a:t>
            </a:r>
            <a:r>
              <a:rPr lang="en-US" altLang="ja-JP" sz="2400" dirty="0">
                <a:latin typeface="Calibri" pitchFamily="34" charset="0"/>
                <a:ea typeface="+mn-ea"/>
              </a:rPr>
              <a:t>DFS</a:t>
            </a:r>
            <a:r>
              <a:rPr lang="ja-JP" altLang="en-US" sz="2400" dirty="0">
                <a:latin typeface="Calibri" pitchFamily="34" charset="0"/>
                <a:ea typeface="+mn-ea"/>
              </a:rPr>
              <a:t>を実行する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手順</a:t>
            </a:r>
            <a:r>
              <a:rPr lang="en-US" altLang="ja-JP" sz="2400" dirty="0">
                <a:latin typeface="Calibri" pitchFamily="34" charset="0"/>
                <a:ea typeface="+mn-ea"/>
              </a:rPr>
              <a:t>2</a:t>
            </a:r>
            <a:r>
              <a:rPr lang="ja-JP" altLang="en-US" sz="2400" dirty="0">
                <a:latin typeface="Calibri" pitchFamily="34" charset="0"/>
                <a:ea typeface="+mn-ea"/>
              </a:rPr>
              <a:t>：∀</a:t>
            </a:r>
            <a:r>
              <a:rPr lang="en-US" altLang="ja-JP" sz="2400" dirty="0">
                <a:latin typeface="Calibri" pitchFamily="34" charset="0"/>
                <a:ea typeface="+mn-ea"/>
              </a:rPr>
              <a:t>e=</a:t>
            </a:r>
            <a:r>
              <a:rPr lang="en-US" altLang="ja-JP" sz="2400" dirty="0" err="1">
                <a:latin typeface="Calibri" pitchFamily="34" charset="0"/>
                <a:ea typeface="+mn-ea"/>
              </a:rPr>
              <a:t>uv</a:t>
            </a:r>
            <a:r>
              <a:rPr lang="en-US" altLang="ja-JP" sz="2400" dirty="0">
                <a:latin typeface="Calibri" pitchFamily="34" charset="0"/>
                <a:ea typeface="+mn-ea"/>
              </a:rPr>
              <a:t> </a:t>
            </a:r>
            <a:r>
              <a:rPr lang="ja-JP" altLang="en-US" sz="2400" dirty="0">
                <a:latin typeface="Calibri" pitchFamily="34" charset="0"/>
                <a:ea typeface="+mn-ea"/>
              </a:rPr>
              <a:t>∈ </a:t>
            </a:r>
            <a:r>
              <a:rPr lang="en-US" altLang="ja-JP" sz="2400" dirty="0">
                <a:latin typeface="Calibri" pitchFamily="34" charset="0"/>
                <a:ea typeface="+mn-ea"/>
              </a:rPr>
              <a:t>E(G)</a:t>
            </a:r>
            <a:r>
              <a:rPr lang="ja-JP" altLang="en-US" sz="2400" dirty="0" err="1">
                <a:latin typeface="Calibri" pitchFamily="34" charset="0"/>
                <a:ea typeface="+mn-ea"/>
              </a:rPr>
              <a:t>，</a:t>
            </a:r>
            <a:r>
              <a:rPr lang="en-US" altLang="ja-JP" sz="2400" dirty="0">
                <a:latin typeface="Calibri" pitchFamily="34" charset="0"/>
                <a:ea typeface="+mn-ea"/>
              </a:rPr>
              <a:t>n(u) &lt; n(v) </a:t>
            </a:r>
            <a:r>
              <a:rPr lang="ja-JP" altLang="en-US" sz="2400" dirty="0">
                <a:latin typeface="Calibri" pitchFamily="34" charset="0"/>
                <a:ea typeface="+mn-ea"/>
              </a:rPr>
              <a:t>に対し，</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次の向き付けを与える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e=</a:t>
            </a:r>
            <a:r>
              <a:rPr lang="en-US" altLang="ja-JP" sz="2400" dirty="0" err="1">
                <a:latin typeface="Calibri" pitchFamily="34" charset="0"/>
                <a:ea typeface="+mn-ea"/>
              </a:rPr>
              <a:t>uv</a:t>
            </a:r>
            <a:r>
              <a:rPr lang="en-US" altLang="ja-JP" sz="2400" dirty="0">
                <a:latin typeface="Calibri" pitchFamily="34" charset="0"/>
                <a:ea typeface="+mn-ea"/>
              </a:rPr>
              <a:t> </a:t>
            </a:r>
            <a:r>
              <a:rPr lang="ja-JP" altLang="en-US" sz="2400" dirty="0">
                <a:latin typeface="Calibri" pitchFamily="34" charset="0"/>
                <a:ea typeface="+mn-ea"/>
              </a:rPr>
              <a:t>∈</a:t>
            </a:r>
            <a:r>
              <a:rPr lang="en-US" altLang="ja-JP" sz="2400" dirty="0">
                <a:latin typeface="Calibri" pitchFamily="34" charset="0"/>
                <a:ea typeface="+mn-ea"/>
              </a:rPr>
              <a:t>E(T) </a:t>
            </a:r>
            <a:r>
              <a:rPr lang="ja-JP" altLang="en-US" sz="2400" dirty="0">
                <a:latin typeface="Calibri" pitchFamily="34" charset="0"/>
                <a:ea typeface="+mn-ea"/>
              </a:rPr>
              <a:t>ならば </a:t>
            </a:r>
            <a:r>
              <a:rPr lang="en-US" altLang="ja-JP" sz="2400" dirty="0">
                <a:latin typeface="Calibri" pitchFamily="34" charset="0"/>
                <a:ea typeface="+mn-ea"/>
              </a:rPr>
              <a:t>e </a:t>
            </a:r>
            <a:r>
              <a:rPr lang="ja-JP" altLang="en-US" sz="2400" dirty="0">
                <a:latin typeface="Calibri" pitchFamily="34" charset="0"/>
                <a:ea typeface="+mn-ea"/>
              </a:rPr>
              <a:t>に </a:t>
            </a:r>
            <a:r>
              <a:rPr lang="en-US" altLang="ja-JP" sz="2400" dirty="0">
                <a:latin typeface="Calibri" pitchFamily="34" charset="0"/>
                <a:ea typeface="+mn-ea"/>
              </a:rPr>
              <a:t>u </a:t>
            </a:r>
            <a:r>
              <a:rPr lang="ja-JP" altLang="en-US" sz="2400" dirty="0">
                <a:latin typeface="Calibri" pitchFamily="34" charset="0"/>
                <a:ea typeface="+mn-ea"/>
              </a:rPr>
              <a:t>から </a:t>
            </a:r>
            <a:r>
              <a:rPr lang="en-US" altLang="ja-JP" sz="2400" dirty="0">
                <a:latin typeface="Calibri" pitchFamily="34" charset="0"/>
                <a:ea typeface="+mn-ea"/>
              </a:rPr>
              <a:t>v </a:t>
            </a:r>
            <a:r>
              <a:rPr lang="ja-JP" altLang="en-US" sz="2400" dirty="0" err="1">
                <a:latin typeface="Calibri" pitchFamily="34" charset="0"/>
                <a:ea typeface="+mn-ea"/>
              </a:rPr>
              <a:t>へと</a:t>
            </a:r>
            <a:r>
              <a:rPr lang="ja-JP" altLang="en-US" sz="2400" dirty="0">
                <a:latin typeface="Calibri" pitchFamily="34" charset="0"/>
                <a:ea typeface="+mn-ea"/>
              </a:rPr>
              <a:t>向き付けを与える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a:t>
            </a:r>
            <a:r>
              <a:rPr lang="en-US" altLang="ja-JP" sz="2400" dirty="0" err="1">
                <a:latin typeface="Calibri" pitchFamily="34" charset="0"/>
                <a:ea typeface="ＭＳ Ｐゴシック" charset="-128"/>
              </a:rPr>
              <a:t>uv</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E(T) </a:t>
            </a:r>
            <a:r>
              <a:rPr lang="ja-JP" altLang="en-US" sz="2400" dirty="0">
                <a:latin typeface="Calibri" pitchFamily="34" charset="0"/>
                <a:ea typeface="ＭＳ Ｐゴシック" charset="-128"/>
              </a:rPr>
              <a:t>ならば </a:t>
            </a:r>
            <a:r>
              <a:rPr lang="en-US" altLang="ja-JP" sz="2400" dirty="0">
                <a:latin typeface="Calibri" pitchFamily="34" charset="0"/>
                <a:ea typeface="ＭＳ Ｐゴシック" charset="-128"/>
              </a:rPr>
              <a:t>e </a:t>
            </a:r>
            <a:r>
              <a:rPr lang="ja-JP" altLang="en-US" sz="2400" dirty="0">
                <a:latin typeface="Calibri" pitchFamily="34" charset="0"/>
                <a:ea typeface="ＭＳ Ｐゴシック" charset="-128"/>
              </a:rPr>
              <a:t>に </a:t>
            </a:r>
            <a:r>
              <a:rPr lang="en-US" altLang="ja-JP" sz="2400" dirty="0">
                <a:latin typeface="Calibri" pitchFamily="34" charset="0"/>
                <a:ea typeface="ＭＳ Ｐゴシック" charset="-128"/>
              </a:rPr>
              <a:t>v </a:t>
            </a:r>
            <a:r>
              <a:rPr lang="ja-JP" altLang="en-US" sz="2400" dirty="0">
                <a:latin typeface="Calibri" pitchFamily="34" charset="0"/>
                <a:ea typeface="ＭＳ Ｐゴシック" charset="-128"/>
              </a:rPr>
              <a:t>から </a:t>
            </a:r>
            <a:r>
              <a:rPr lang="en-US" altLang="ja-JP" sz="2400" dirty="0">
                <a:latin typeface="Calibri" pitchFamily="34" charset="0"/>
                <a:ea typeface="ＭＳ Ｐゴシック" charset="-128"/>
              </a:rPr>
              <a:t>u </a:t>
            </a:r>
            <a:r>
              <a:rPr lang="ja-JP" altLang="en-US" sz="2400" dirty="0" err="1">
                <a:latin typeface="Calibri" pitchFamily="34" charset="0"/>
                <a:ea typeface="ＭＳ Ｐゴシック" charset="-128"/>
              </a:rPr>
              <a:t>へと</a:t>
            </a:r>
            <a:r>
              <a:rPr lang="ja-JP" altLang="en-US" sz="2400" dirty="0">
                <a:latin typeface="Calibri" pitchFamily="34" charset="0"/>
                <a:ea typeface="ＭＳ Ｐゴシック" charset="-128"/>
              </a:rPr>
              <a:t>向き付けを与える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タイトル 1"/>
          <p:cNvSpPr>
            <a:spLocks noGrp="1"/>
          </p:cNvSpPr>
          <p:nvPr>
            <p:ph type="title"/>
          </p:nvPr>
        </p:nvSpPr>
        <p:spPr/>
        <p:txBody>
          <a:bodyPr/>
          <a:lstStyle/>
          <a:p>
            <a:pPr eaLnBrk="1" hangingPunct="1"/>
            <a:r>
              <a:rPr lang="en-US" altLang="ja-JP" dirty="0"/>
              <a:t>1.4</a:t>
            </a:r>
            <a:r>
              <a:rPr lang="ja-JP" altLang="en-US" dirty="0"/>
              <a:t>　深さ優先探索（</a:t>
            </a:r>
            <a:r>
              <a:rPr lang="en-US" altLang="ja-JP" dirty="0"/>
              <a:t>DFS</a:t>
            </a:r>
            <a:r>
              <a:rPr lang="ja-JP" altLang="en-US" dirty="0"/>
              <a:t>）</a:t>
            </a:r>
          </a:p>
        </p:txBody>
      </p:sp>
      <p:sp>
        <p:nvSpPr>
          <p:cNvPr id="36864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7" name="角丸四角形 6"/>
          <p:cNvSpPr/>
          <p:nvPr/>
        </p:nvSpPr>
        <p:spPr>
          <a:xfrm>
            <a:off x="107950" y="2060575"/>
            <a:ext cx="8567738" cy="468153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41" name="角丸四角形 40"/>
          <p:cNvSpPr/>
          <p:nvPr/>
        </p:nvSpPr>
        <p:spPr>
          <a:xfrm>
            <a:off x="539750" y="1844675"/>
            <a:ext cx="4248150" cy="720725"/>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400" dirty="0">
                <a:solidFill>
                  <a:schemeClr val="tx1"/>
                </a:solidFill>
              </a:rPr>
              <a:t>DFS</a:t>
            </a:r>
            <a:r>
              <a:rPr lang="ja-JP" altLang="en-US" sz="2400" dirty="0">
                <a:solidFill>
                  <a:schemeClr val="tx1"/>
                </a:solidFill>
              </a:rPr>
              <a:t>を用いた強連結な向き付けを与えるアルゴリズム</a:t>
            </a:r>
            <a:endParaRPr lang="en-US" altLang="ja-JP" sz="2400" dirty="0">
              <a:solidFill>
                <a:schemeClr val="tx1"/>
              </a:solidFill>
            </a:endParaRPr>
          </a:p>
        </p:txBody>
      </p:sp>
      <p:grpSp>
        <p:nvGrpSpPr>
          <p:cNvPr id="368647" name="グループ化 114"/>
          <p:cNvGrpSpPr>
            <a:grpSpLocks/>
          </p:cNvGrpSpPr>
          <p:nvPr/>
        </p:nvGrpSpPr>
        <p:grpSpPr bwMode="auto">
          <a:xfrm>
            <a:off x="2500313" y="2878138"/>
            <a:ext cx="3314700" cy="3576637"/>
            <a:chOff x="1568613" y="3645024"/>
            <a:chExt cx="1705386" cy="1839468"/>
          </a:xfrm>
        </p:grpSpPr>
        <p:cxnSp>
          <p:nvCxnSpPr>
            <p:cNvPr id="32" name="直線コネクタ 31"/>
            <p:cNvCxnSpPr>
              <a:stCxn id="52" idx="4"/>
            </p:cNvCxnSpPr>
            <p:nvPr/>
          </p:nvCxnSpPr>
          <p:spPr bwMode="auto">
            <a:xfrm rot="16200000" flipH="1">
              <a:off x="2167390" y="5128518"/>
              <a:ext cx="509467" cy="4901"/>
            </a:xfrm>
            <a:prstGeom prst="line">
              <a:avLst/>
            </a:prstGeom>
            <a:ln w="38100">
              <a:solidFill>
                <a:srgbClr val="FF0000"/>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33" name="直線コネクタ 32"/>
            <p:cNvCxnSpPr>
              <a:stCxn id="43" idx="1"/>
            </p:cNvCxnSpPr>
            <p:nvPr/>
          </p:nvCxnSpPr>
          <p:spPr bwMode="auto">
            <a:xfrm rot="16200000" flipV="1">
              <a:off x="2478596" y="4237632"/>
              <a:ext cx="631118" cy="739164"/>
            </a:xfrm>
            <a:prstGeom prst="line">
              <a:avLst/>
            </a:prstGeom>
            <a:ln w="38100">
              <a:solidFill>
                <a:srgbClr val="FF0000"/>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34" name="直線コネクタ 33"/>
            <p:cNvCxnSpPr>
              <a:stCxn id="50" idx="2"/>
            </p:cNvCxnSpPr>
            <p:nvPr/>
          </p:nvCxnSpPr>
          <p:spPr bwMode="auto">
            <a:xfrm rot="10800000" flipV="1">
              <a:off x="1645388" y="4307167"/>
              <a:ext cx="709760" cy="646631"/>
            </a:xfrm>
            <a:prstGeom prst="line">
              <a:avLst/>
            </a:prstGeom>
            <a:ln w="38100">
              <a:solidFill>
                <a:srgbClr val="FF0000"/>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35" name="直線コネクタ 34"/>
            <p:cNvCxnSpPr>
              <a:stCxn id="48" idx="7"/>
            </p:cNvCxnSpPr>
            <p:nvPr/>
          </p:nvCxnSpPr>
          <p:spPr bwMode="auto">
            <a:xfrm rot="5400000" flipH="1" flipV="1">
              <a:off x="1854961" y="3533438"/>
              <a:ext cx="405777" cy="757949"/>
            </a:xfrm>
            <a:prstGeom prst="line">
              <a:avLst/>
            </a:prstGeom>
            <a:ln w="38100">
              <a:solidFill>
                <a:srgbClr val="FF0000"/>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36" name="直線コネクタ 35"/>
            <p:cNvCxnSpPr>
              <a:stCxn id="47" idx="5"/>
            </p:cNvCxnSpPr>
            <p:nvPr/>
          </p:nvCxnSpPr>
          <p:spPr bwMode="auto">
            <a:xfrm rot="16200000" flipH="1">
              <a:off x="2643130" y="3594677"/>
              <a:ext cx="405777" cy="726913"/>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37" name="直線コネクタ 36"/>
            <p:cNvCxnSpPr>
              <a:endCxn id="49" idx="0"/>
            </p:cNvCxnSpPr>
            <p:nvPr/>
          </p:nvCxnSpPr>
          <p:spPr bwMode="auto">
            <a:xfrm rot="5400000">
              <a:off x="1261242" y="4532100"/>
              <a:ext cx="742155" cy="0"/>
            </a:xfrm>
            <a:prstGeom prst="line">
              <a:avLst/>
            </a:prstGeom>
            <a:ln w="38100">
              <a:solidFill>
                <a:srgbClr val="FF0000"/>
              </a:solidFill>
              <a:headEnd type="none" w="med" len="med"/>
              <a:tailEnd type="triangle" w="lg" len="lg"/>
            </a:ln>
          </p:spPr>
          <p:style>
            <a:lnRef idx="1">
              <a:schemeClr val="dk1"/>
            </a:lnRef>
            <a:fillRef idx="0">
              <a:schemeClr val="dk1"/>
            </a:fillRef>
            <a:effectRef idx="0">
              <a:schemeClr val="dk1"/>
            </a:effectRef>
            <a:fontRef idx="minor">
              <a:schemeClr val="tx1"/>
            </a:fontRef>
          </p:style>
        </p:cxnSp>
        <p:cxnSp>
          <p:nvCxnSpPr>
            <p:cNvPr id="38" name="直線コネクタ 37"/>
            <p:cNvCxnSpPr>
              <a:stCxn id="49" idx="5"/>
            </p:cNvCxnSpPr>
            <p:nvPr/>
          </p:nvCxnSpPr>
          <p:spPr bwMode="auto">
            <a:xfrm rot="16200000" flipH="1">
              <a:off x="1854961" y="4838129"/>
              <a:ext cx="405777" cy="757949"/>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39" name="直線コネクタ 38"/>
            <p:cNvCxnSpPr>
              <a:stCxn id="51" idx="7"/>
            </p:cNvCxnSpPr>
            <p:nvPr/>
          </p:nvCxnSpPr>
          <p:spPr bwMode="auto">
            <a:xfrm rot="5400000" flipH="1" flipV="1">
              <a:off x="2643130" y="4807926"/>
              <a:ext cx="405777" cy="726913"/>
            </a:xfrm>
            <a:prstGeom prst="line">
              <a:avLst/>
            </a:prstGeom>
            <a:ln w="38100">
              <a:solidFill>
                <a:srgbClr val="FF0000"/>
              </a:solidFill>
              <a:headEnd type="triangle" w="lg" len="lg"/>
            </a:ln>
          </p:spPr>
          <p:style>
            <a:lnRef idx="1">
              <a:schemeClr val="dk1"/>
            </a:lnRef>
            <a:fillRef idx="0">
              <a:schemeClr val="dk1"/>
            </a:fillRef>
            <a:effectRef idx="0">
              <a:schemeClr val="dk1"/>
            </a:effectRef>
            <a:fontRef idx="minor">
              <a:schemeClr val="tx1"/>
            </a:fontRef>
          </p:style>
        </p:cxnSp>
        <p:cxnSp>
          <p:nvCxnSpPr>
            <p:cNvPr id="40" name="直線コネクタ 39"/>
            <p:cNvCxnSpPr>
              <a:stCxn id="42" idx="4"/>
            </p:cNvCxnSpPr>
            <p:nvPr/>
          </p:nvCxnSpPr>
          <p:spPr bwMode="auto">
            <a:xfrm rot="5400000">
              <a:off x="2837989" y="4597008"/>
              <a:ext cx="742972" cy="0"/>
            </a:xfrm>
            <a:prstGeom prst="line">
              <a:avLst/>
            </a:prstGeom>
            <a:ln w="38100">
              <a:solidFill>
                <a:srgbClr val="FF0000"/>
              </a:solidFill>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2" name="円/楕円 41"/>
            <p:cNvSpPr/>
            <p:nvPr/>
          </p:nvSpPr>
          <p:spPr bwMode="auto">
            <a:xfrm>
              <a:off x="3144952"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 name="円/楕円 42"/>
            <p:cNvSpPr/>
            <p:nvPr/>
          </p:nvSpPr>
          <p:spPr bwMode="auto">
            <a:xfrm>
              <a:off x="3144952"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44" name="直線コネクタ 43"/>
            <p:cNvCxnSpPr>
              <a:stCxn id="50" idx="4"/>
            </p:cNvCxnSpPr>
            <p:nvPr/>
          </p:nvCxnSpPr>
          <p:spPr bwMode="auto">
            <a:xfrm rot="5400000">
              <a:off x="2199638" y="4590885"/>
              <a:ext cx="439252" cy="817"/>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45" name="直線コネクタ 44"/>
            <p:cNvCxnSpPr>
              <a:stCxn id="47" idx="4"/>
            </p:cNvCxnSpPr>
            <p:nvPr/>
          </p:nvCxnSpPr>
          <p:spPr bwMode="auto">
            <a:xfrm rot="5400000">
              <a:off x="2171067" y="4027530"/>
              <a:ext cx="519264" cy="12251"/>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46" name="直線コネクタ 45"/>
            <p:cNvCxnSpPr>
              <a:endCxn id="48" idx="5"/>
            </p:cNvCxnSpPr>
            <p:nvPr/>
          </p:nvCxnSpPr>
          <p:spPr bwMode="auto">
            <a:xfrm rot="10800000">
              <a:off x="1678875" y="4205927"/>
              <a:ext cx="695876" cy="573967"/>
            </a:xfrm>
            <a:prstGeom prst="line">
              <a:avLst/>
            </a:prstGeom>
            <a:ln w="38100">
              <a:solidFill>
                <a:schemeClr val="tx1"/>
              </a:solidFill>
              <a:headEnd type="none" w="med" len="med"/>
              <a:tailEnd type="triangle" w="lg" len="lg"/>
            </a:ln>
          </p:spPr>
          <p:style>
            <a:lnRef idx="1">
              <a:schemeClr val="dk1"/>
            </a:lnRef>
            <a:fillRef idx="0">
              <a:schemeClr val="dk1"/>
            </a:fillRef>
            <a:effectRef idx="0">
              <a:schemeClr val="dk1"/>
            </a:effectRef>
            <a:fontRef idx="minor">
              <a:schemeClr val="tx1"/>
            </a:fontRef>
          </p:style>
        </p:cxnSp>
        <p:sp>
          <p:nvSpPr>
            <p:cNvPr id="47" name="円/楕円 46"/>
            <p:cNvSpPr/>
            <p:nvPr/>
          </p:nvSpPr>
          <p:spPr bwMode="auto">
            <a:xfrm>
              <a:off x="2373117" y="3645024"/>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1568613" y="4096522"/>
              <a:ext cx="129047"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1568613" y="4903178"/>
              <a:ext cx="129047"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円/楕円 49"/>
            <p:cNvSpPr/>
            <p:nvPr/>
          </p:nvSpPr>
          <p:spPr bwMode="auto">
            <a:xfrm>
              <a:off x="2355149" y="4242667"/>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円/楕円 50"/>
            <p:cNvSpPr/>
            <p:nvPr/>
          </p:nvSpPr>
          <p:spPr bwMode="auto">
            <a:xfrm>
              <a:off x="2373117" y="5355492"/>
              <a:ext cx="128231" cy="129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2" name="円/楕円 51"/>
            <p:cNvSpPr/>
            <p:nvPr/>
          </p:nvSpPr>
          <p:spPr bwMode="auto">
            <a:xfrm>
              <a:off x="2355149" y="4746419"/>
              <a:ext cx="128231" cy="1298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68648" name="テキスト ボックス 52"/>
          <p:cNvSpPr txBox="1">
            <a:spLocks noChangeArrowheads="1"/>
          </p:cNvSpPr>
          <p:nvPr/>
        </p:nvSpPr>
        <p:spPr bwMode="auto">
          <a:xfrm>
            <a:off x="3640138" y="2679700"/>
            <a:ext cx="355600" cy="461963"/>
          </a:xfrm>
          <a:prstGeom prst="rect">
            <a:avLst/>
          </a:prstGeom>
          <a:noFill/>
          <a:ln w="9525">
            <a:noFill/>
            <a:miter lim="800000"/>
            <a:headEnd/>
            <a:tailEnd/>
          </a:ln>
        </p:spPr>
        <p:txBody>
          <a:bodyPr wrap="none">
            <a:spAutoFit/>
          </a:bodyPr>
          <a:lstStyle/>
          <a:p>
            <a:r>
              <a:rPr lang="en-US" altLang="ja-JP" sz="2400"/>
              <a:t>1</a:t>
            </a:r>
          </a:p>
        </p:txBody>
      </p:sp>
      <p:sp>
        <p:nvSpPr>
          <p:cNvPr id="368649" name="テキスト ボックス 53"/>
          <p:cNvSpPr txBox="1">
            <a:spLocks noChangeArrowheads="1"/>
          </p:cNvSpPr>
          <p:nvPr/>
        </p:nvSpPr>
        <p:spPr bwMode="auto">
          <a:xfrm>
            <a:off x="2051050" y="3671888"/>
            <a:ext cx="357188" cy="461962"/>
          </a:xfrm>
          <a:prstGeom prst="rect">
            <a:avLst/>
          </a:prstGeom>
          <a:noFill/>
          <a:ln w="9525">
            <a:noFill/>
            <a:miter lim="800000"/>
            <a:headEnd/>
            <a:tailEnd/>
          </a:ln>
        </p:spPr>
        <p:txBody>
          <a:bodyPr wrap="none">
            <a:spAutoFit/>
          </a:bodyPr>
          <a:lstStyle/>
          <a:p>
            <a:r>
              <a:rPr lang="en-US" altLang="ja-JP" sz="2400"/>
              <a:t>2</a:t>
            </a:r>
          </a:p>
        </p:txBody>
      </p:sp>
      <p:sp>
        <p:nvSpPr>
          <p:cNvPr id="368650" name="テキスト ボックス 54"/>
          <p:cNvSpPr txBox="1">
            <a:spLocks noChangeArrowheads="1"/>
          </p:cNvSpPr>
          <p:nvPr/>
        </p:nvSpPr>
        <p:spPr bwMode="auto">
          <a:xfrm>
            <a:off x="2106613" y="5240338"/>
            <a:ext cx="357187" cy="461962"/>
          </a:xfrm>
          <a:prstGeom prst="rect">
            <a:avLst/>
          </a:prstGeom>
          <a:noFill/>
          <a:ln w="9525">
            <a:noFill/>
            <a:miter lim="800000"/>
            <a:headEnd/>
            <a:tailEnd/>
          </a:ln>
        </p:spPr>
        <p:txBody>
          <a:bodyPr wrap="none">
            <a:spAutoFit/>
          </a:bodyPr>
          <a:lstStyle/>
          <a:p>
            <a:r>
              <a:rPr lang="en-US" altLang="ja-JP" sz="2400"/>
              <a:t>3</a:t>
            </a:r>
          </a:p>
        </p:txBody>
      </p:sp>
      <p:sp>
        <p:nvSpPr>
          <p:cNvPr id="368651" name="テキスト ボックス 55"/>
          <p:cNvSpPr txBox="1">
            <a:spLocks noChangeArrowheads="1"/>
          </p:cNvSpPr>
          <p:nvPr/>
        </p:nvSpPr>
        <p:spPr bwMode="auto">
          <a:xfrm>
            <a:off x="4295775" y="6237288"/>
            <a:ext cx="357188" cy="461962"/>
          </a:xfrm>
          <a:prstGeom prst="rect">
            <a:avLst/>
          </a:prstGeom>
          <a:noFill/>
          <a:ln w="9525">
            <a:noFill/>
            <a:miter lim="800000"/>
            <a:headEnd/>
            <a:tailEnd/>
          </a:ln>
        </p:spPr>
        <p:txBody>
          <a:bodyPr wrap="none">
            <a:spAutoFit/>
          </a:bodyPr>
          <a:lstStyle/>
          <a:p>
            <a:r>
              <a:rPr lang="en-US" altLang="ja-JP" sz="2400"/>
              <a:t>7</a:t>
            </a:r>
          </a:p>
        </p:txBody>
      </p:sp>
      <p:sp>
        <p:nvSpPr>
          <p:cNvPr id="368652" name="テキスト ボックス 56"/>
          <p:cNvSpPr txBox="1">
            <a:spLocks noChangeArrowheads="1"/>
          </p:cNvSpPr>
          <p:nvPr/>
        </p:nvSpPr>
        <p:spPr bwMode="auto">
          <a:xfrm>
            <a:off x="5710238" y="4865688"/>
            <a:ext cx="357187" cy="460375"/>
          </a:xfrm>
          <a:prstGeom prst="rect">
            <a:avLst/>
          </a:prstGeom>
          <a:noFill/>
          <a:ln w="9525">
            <a:noFill/>
            <a:miter lim="800000"/>
            <a:headEnd/>
            <a:tailEnd/>
          </a:ln>
        </p:spPr>
        <p:txBody>
          <a:bodyPr wrap="none">
            <a:spAutoFit/>
          </a:bodyPr>
          <a:lstStyle/>
          <a:p>
            <a:r>
              <a:rPr lang="en-US" altLang="ja-JP" sz="2400"/>
              <a:t>5</a:t>
            </a:r>
          </a:p>
        </p:txBody>
      </p:sp>
      <p:sp>
        <p:nvSpPr>
          <p:cNvPr id="368653" name="テキスト ボックス 57"/>
          <p:cNvSpPr txBox="1">
            <a:spLocks noChangeArrowheads="1"/>
          </p:cNvSpPr>
          <p:nvPr/>
        </p:nvSpPr>
        <p:spPr bwMode="auto">
          <a:xfrm>
            <a:off x="5716588" y="3462338"/>
            <a:ext cx="355600" cy="461962"/>
          </a:xfrm>
          <a:prstGeom prst="rect">
            <a:avLst/>
          </a:prstGeom>
          <a:noFill/>
          <a:ln w="9525">
            <a:noFill/>
            <a:miter lim="800000"/>
            <a:headEnd/>
            <a:tailEnd/>
          </a:ln>
        </p:spPr>
        <p:txBody>
          <a:bodyPr wrap="none">
            <a:spAutoFit/>
          </a:bodyPr>
          <a:lstStyle/>
          <a:p>
            <a:r>
              <a:rPr lang="en-US" altLang="ja-JP" sz="2400"/>
              <a:t>6</a:t>
            </a:r>
          </a:p>
        </p:txBody>
      </p:sp>
      <p:sp>
        <p:nvSpPr>
          <p:cNvPr id="368654" name="テキスト ボックス 58"/>
          <p:cNvSpPr txBox="1">
            <a:spLocks noChangeArrowheads="1"/>
          </p:cNvSpPr>
          <p:nvPr/>
        </p:nvSpPr>
        <p:spPr bwMode="auto">
          <a:xfrm>
            <a:off x="4229100" y="3665538"/>
            <a:ext cx="355600" cy="461962"/>
          </a:xfrm>
          <a:prstGeom prst="rect">
            <a:avLst/>
          </a:prstGeom>
          <a:noFill/>
          <a:ln w="9525">
            <a:noFill/>
            <a:miter lim="800000"/>
            <a:headEnd/>
            <a:tailEnd/>
          </a:ln>
        </p:spPr>
        <p:txBody>
          <a:bodyPr wrap="none">
            <a:spAutoFit/>
          </a:bodyPr>
          <a:lstStyle/>
          <a:p>
            <a:r>
              <a:rPr lang="en-US" altLang="ja-JP" sz="2400"/>
              <a:t>4</a:t>
            </a:r>
          </a:p>
        </p:txBody>
      </p:sp>
      <p:sp>
        <p:nvSpPr>
          <p:cNvPr id="368655" name="テキスト ボックス 59"/>
          <p:cNvSpPr txBox="1">
            <a:spLocks noChangeArrowheads="1"/>
          </p:cNvSpPr>
          <p:nvPr/>
        </p:nvSpPr>
        <p:spPr bwMode="auto">
          <a:xfrm>
            <a:off x="3730625" y="5073650"/>
            <a:ext cx="355600" cy="461963"/>
          </a:xfrm>
          <a:prstGeom prst="rect">
            <a:avLst/>
          </a:prstGeom>
          <a:noFill/>
          <a:ln w="9525">
            <a:noFill/>
            <a:miter lim="800000"/>
            <a:headEnd/>
            <a:tailEnd/>
          </a:ln>
        </p:spPr>
        <p:txBody>
          <a:bodyPr wrap="none">
            <a:spAutoFit/>
          </a:bodyPr>
          <a:lstStyle/>
          <a:p>
            <a:r>
              <a:rPr lang="en-US" altLang="ja-JP" sz="2400"/>
              <a:t>8</a:t>
            </a:r>
          </a:p>
        </p:txBody>
      </p:sp>
    </p:spTree>
  </p:cSld>
  <p:clrMapOvr>
    <a:masterClrMapping/>
  </p:clrMapOvr>
  <p:transition advTm="14149"/>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タイトル 1"/>
          <p:cNvSpPr>
            <a:spLocks noGrp="1"/>
          </p:cNvSpPr>
          <p:nvPr>
            <p:ph type="title"/>
          </p:nvPr>
        </p:nvSpPr>
        <p:spPr/>
        <p:txBody>
          <a:bodyPr/>
          <a:lstStyle/>
          <a:p>
            <a:pPr eaLnBrk="1" hangingPunct="1"/>
            <a:r>
              <a:rPr lang="en-US" altLang="ja-JP"/>
              <a:t>1.1</a:t>
            </a:r>
            <a:r>
              <a:rPr lang="ja-JP" altLang="en-US"/>
              <a:t>　用語の説明</a:t>
            </a:r>
          </a:p>
        </p:txBody>
      </p:sp>
      <p:sp>
        <p:nvSpPr>
          <p:cNvPr id="32768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107950" y="2565400"/>
            <a:ext cx="8534400" cy="4389438"/>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a-b </a:t>
            </a:r>
            <a:r>
              <a:rPr lang="ja-JP" altLang="en-US" sz="2400" dirty="0">
                <a:latin typeface="Calibri" pitchFamily="34" charset="0"/>
                <a:ea typeface="+mn-ea"/>
              </a:rPr>
              <a:t>有向道：</a:t>
            </a:r>
            <a:r>
              <a:rPr lang="en-US" altLang="ja-JP" sz="2400" dirty="0">
                <a:latin typeface="Calibri" pitchFamily="34" charset="0"/>
                <a:ea typeface="+mn-ea"/>
              </a:rPr>
              <a:t>a-b </a:t>
            </a:r>
            <a:r>
              <a:rPr lang="ja-JP" altLang="en-US" sz="2400" dirty="0">
                <a:latin typeface="Calibri" pitchFamily="34" charset="0"/>
                <a:ea typeface="+mn-ea"/>
              </a:rPr>
              <a:t>道で各辺の向きが全て</a:t>
            </a:r>
            <a:r>
              <a:rPr lang="en-US" altLang="ja-JP" sz="2400" dirty="0">
                <a:latin typeface="Calibri" pitchFamily="34" charset="0"/>
                <a:ea typeface="+mn-ea"/>
              </a:rPr>
              <a:t>a</a:t>
            </a:r>
            <a:r>
              <a:rPr lang="ja-JP" altLang="en-US" sz="2400" dirty="0">
                <a:latin typeface="Calibri" pitchFamily="34" charset="0"/>
                <a:ea typeface="+mn-ea"/>
              </a:rPr>
              <a:t>から</a:t>
            </a:r>
            <a:r>
              <a:rPr lang="en-US" altLang="ja-JP" sz="2400" dirty="0">
                <a:latin typeface="Calibri" pitchFamily="34" charset="0"/>
                <a:ea typeface="+mn-ea"/>
              </a:rPr>
              <a:t>b</a:t>
            </a:r>
            <a:r>
              <a:rPr lang="ja-JP" altLang="en-US" sz="2400" dirty="0">
                <a:latin typeface="Calibri" pitchFamily="34" charset="0"/>
                <a:ea typeface="+mn-ea"/>
              </a:rPr>
              <a:t>へ向いているもの</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solidFill>
                  <a:srgbClr val="FF0000"/>
                </a:solidFill>
                <a:latin typeface="Calibri" pitchFamily="34" charset="0"/>
                <a:ea typeface="+mn-ea"/>
              </a:rPr>
              <a:t>有向閉路</a:t>
            </a:r>
            <a:r>
              <a:rPr lang="ja-JP" altLang="en-US" sz="2400" dirty="0">
                <a:latin typeface="Calibri" pitchFamily="34" charset="0"/>
                <a:ea typeface="+mn-ea"/>
              </a:rPr>
              <a:t>：閉じた有向道</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強連結な向き付け：相異なる任意の</a:t>
            </a:r>
            <a:r>
              <a:rPr lang="en-US" altLang="ja-JP" sz="2400" dirty="0">
                <a:latin typeface="Calibri" pitchFamily="34" charset="0"/>
                <a:ea typeface="+mn-ea"/>
              </a:rPr>
              <a:t>2</a:t>
            </a:r>
            <a:r>
              <a:rPr lang="ja-JP" altLang="en-US" sz="2400" dirty="0">
                <a:latin typeface="Calibri" pitchFamily="34" charset="0"/>
                <a:ea typeface="+mn-ea"/>
              </a:rPr>
              <a:t>頂点</a:t>
            </a:r>
            <a:r>
              <a:rPr lang="en-US" altLang="ja-JP" sz="2400" dirty="0" err="1">
                <a:latin typeface="Calibri" pitchFamily="34" charset="0"/>
                <a:ea typeface="+mn-ea"/>
              </a:rPr>
              <a:t>u,v</a:t>
            </a:r>
            <a:r>
              <a:rPr lang="ja-JP" altLang="en-US" sz="2400" dirty="0">
                <a:latin typeface="Calibri" pitchFamily="34" charset="0"/>
                <a:ea typeface="+mn-ea"/>
              </a:rPr>
              <a:t>に対して，</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u-v </a:t>
            </a:r>
            <a:r>
              <a:rPr lang="ja-JP" altLang="en-US" sz="2400" dirty="0">
                <a:latin typeface="Calibri" pitchFamily="34" charset="0"/>
                <a:ea typeface="+mn-ea"/>
              </a:rPr>
              <a:t>有向道が存在するグラフの向き付け</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grpSp>
        <p:nvGrpSpPr>
          <p:cNvPr id="327685" name="グループ化 114"/>
          <p:cNvGrpSpPr>
            <a:grpSpLocks/>
          </p:cNvGrpSpPr>
          <p:nvPr/>
        </p:nvGrpSpPr>
        <p:grpSpPr bwMode="auto">
          <a:xfrm>
            <a:off x="5461000" y="908050"/>
            <a:ext cx="2282825" cy="2463800"/>
            <a:chOff x="1568613" y="3645024"/>
            <a:chExt cx="1705386" cy="1839468"/>
          </a:xfrm>
        </p:grpSpPr>
        <p:cxnSp>
          <p:nvCxnSpPr>
            <p:cNvPr id="73" name="直線コネクタ 72"/>
            <p:cNvCxnSpPr/>
            <p:nvPr/>
          </p:nvCxnSpPr>
          <p:spPr bwMode="auto">
            <a:xfrm flipV="1">
              <a:off x="1632654" y="3710212"/>
              <a:ext cx="804069" cy="451570"/>
            </a:xfrm>
            <a:prstGeom prst="line">
              <a:avLst/>
            </a:prstGeom>
            <a:ln w="38100">
              <a:solidFill>
                <a:srgbClr val="FF0000"/>
              </a:solidFill>
              <a:tailEnd type="triangle" w="lg" len="lg"/>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bwMode="auto">
            <a:xfrm>
              <a:off x="2436723" y="3710212"/>
              <a:ext cx="772049" cy="451570"/>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75" name="直線コネクタ 74"/>
            <p:cNvCxnSpPr>
              <a:endCxn id="82" idx="0"/>
            </p:cNvCxnSpPr>
            <p:nvPr/>
          </p:nvCxnSpPr>
          <p:spPr bwMode="auto">
            <a:xfrm rot="5400000">
              <a:off x="1261678" y="4532757"/>
              <a:ext cx="741950" cy="0"/>
            </a:xfrm>
            <a:prstGeom prst="line">
              <a:avLst/>
            </a:prstGeom>
            <a:ln w="38100">
              <a:solidFill>
                <a:srgbClr val="FF0000"/>
              </a:solidFill>
              <a:headEnd type="triangle" w="lg" len="lg"/>
            </a:ln>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bwMode="auto">
            <a:xfrm>
              <a:off x="1632654" y="4967734"/>
              <a:ext cx="804069" cy="451571"/>
            </a:xfrm>
            <a:prstGeom prst="line">
              <a:avLst/>
            </a:prstGeom>
            <a:ln w="38100">
              <a:solidFill>
                <a:srgbClr val="FF0000"/>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bwMode="auto">
            <a:xfrm flipV="1">
              <a:off x="2436723" y="4967734"/>
              <a:ext cx="772049" cy="451571"/>
            </a:xfrm>
            <a:prstGeom prst="line">
              <a:avLst/>
            </a:prstGeom>
            <a:ln w="38100">
              <a:solidFill>
                <a:schemeClr val="tx1"/>
              </a:solidFill>
              <a:headEnd type="none"/>
              <a:tailEnd type="triangle" w="lg" len="lg"/>
            </a:ln>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bwMode="auto">
            <a:xfrm rot="5400000">
              <a:off x="2805796" y="4564758"/>
              <a:ext cx="805952" cy="0"/>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sp>
          <p:nvSpPr>
            <p:cNvPr id="79" name="円/楕円 78"/>
            <p:cNvSpPr/>
            <p:nvPr/>
          </p:nvSpPr>
          <p:spPr bwMode="auto">
            <a:xfrm>
              <a:off x="1568613" y="4096595"/>
              <a:ext cx="129268"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0" name="円/楕円 79"/>
            <p:cNvSpPr/>
            <p:nvPr/>
          </p:nvSpPr>
          <p:spPr bwMode="auto">
            <a:xfrm>
              <a:off x="2372682" y="3645024"/>
              <a:ext cx="128082"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1" name="円/楕円 80"/>
            <p:cNvSpPr/>
            <p:nvPr/>
          </p:nvSpPr>
          <p:spPr bwMode="auto">
            <a:xfrm>
              <a:off x="3144732" y="4096595"/>
              <a:ext cx="129267"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1568613" y="4903732"/>
              <a:ext cx="129268"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3" name="円/楕円 82"/>
            <p:cNvSpPr/>
            <p:nvPr/>
          </p:nvSpPr>
          <p:spPr bwMode="auto">
            <a:xfrm>
              <a:off x="2372682" y="5355303"/>
              <a:ext cx="128082" cy="12918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3144732" y="4903732"/>
              <a:ext cx="129267"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5" name="直線コネクタ 84"/>
            <p:cNvCxnSpPr>
              <a:stCxn id="86" idx="0"/>
            </p:cNvCxnSpPr>
            <p:nvPr/>
          </p:nvCxnSpPr>
          <p:spPr bwMode="auto">
            <a:xfrm rot="16200000" flipH="1" flipV="1">
              <a:off x="2134481" y="4526831"/>
              <a:ext cx="568908" cy="0"/>
            </a:xfrm>
            <a:prstGeom prst="line">
              <a:avLst/>
            </a:prstGeom>
            <a:ln w="38100">
              <a:solidFill>
                <a:srgbClr val="FF0000"/>
              </a:solidFill>
              <a:tailEnd type="triangle" w="lg" len="lg"/>
            </a:ln>
          </p:spPr>
          <p:style>
            <a:lnRef idx="1">
              <a:schemeClr val="dk1"/>
            </a:lnRef>
            <a:fillRef idx="0">
              <a:schemeClr val="dk1"/>
            </a:fillRef>
            <a:effectRef idx="0">
              <a:schemeClr val="dk1"/>
            </a:effectRef>
            <a:fontRef idx="minor">
              <a:schemeClr val="tx1"/>
            </a:fontRef>
          </p:style>
        </p:cxnSp>
        <p:sp>
          <p:nvSpPr>
            <p:cNvPr id="86" name="円/楕円 85"/>
            <p:cNvSpPr/>
            <p:nvPr/>
          </p:nvSpPr>
          <p:spPr bwMode="auto">
            <a:xfrm>
              <a:off x="2354894" y="4242377"/>
              <a:ext cx="129267"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2354894" y="4746098"/>
              <a:ext cx="129267" cy="1303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8" name="直線コネクタ 87"/>
            <p:cNvCxnSpPr/>
            <p:nvPr/>
          </p:nvCxnSpPr>
          <p:spPr bwMode="auto">
            <a:xfrm rot="16200000" flipH="1" flipV="1">
              <a:off x="2140410" y="4008888"/>
              <a:ext cx="568908" cy="0"/>
            </a:xfrm>
            <a:prstGeom prst="line">
              <a:avLst/>
            </a:prstGeom>
            <a:ln w="38100">
              <a:solidFill>
                <a:srgbClr val="FF0000"/>
              </a:solidFill>
              <a:tailEnd type="triangle" w="lg" len="lg"/>
            </a:ln>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bwMode="auto">
            <a:xfrm rot="16200000" flipH="1" flipV="1">
              <a:off x="2140410" y="5101665"/>
              <a:ext cx="568908" cy="0"/>
            </a:xfrm>
            <a:prstGeom prst="line">
              <a:avLst/>
            </a:prstGeom>
            <a:ln w="38100">
              <a:solidFill>
                <a:srgbClr val="FF0000"/>
              </a:solidFill>
              <a:tailEnd type="triangle" w="lg" len="lg"/>
            </a:ln>
          </p:spPr>
          <p:style>
            <a:lnRef idx="1">
              <a:schemeClr val="dk1"/>
            </a:lnRef>
            <a:fillRef idx="0">
              <a:schemeClr val="dk1"/>
            </a:fillRef>
            <a:effectRef idx="0">
              <a:schemeClr val="dk1"/>
            </a:effectRef>
            <a:fontRef idx="minor">
              <a:schemeClr val="tx1"/>
            </a:fontRef>
          </p:style>
        </p:cxnSp>
        <p:cxnSp>
          <p:nvCxnSpPr>
            <p:cNvPr id="90" name="直線コネクタ 89"/>
            <p:cNvCxnSpPr>
              <a:stCxn id="86" idx="2"/>
            </p:cNvCxnSpPr>
            <p:nvPr/>
          </p:nvCxnSpPr>
          <p:spPr bwMode="auto">
            <a:xfrm rot="10800000" flipV="1">
              <a:off x="1644513" y="4307565"/>
              <a:ext cx="710380" cy="645947"/>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91" name="直線コネクタ 90"/>
            <p:cNvCxnSpPr>
              <a:stCxn id="84" idx="1"/>
            </p:cNvCxnSpPr>
            <p:nvPr/>
          </p:nvCxnSpPr>
          <p:spPr bwMode="auto">
            <a:xfrm rot="16200000" flipV="1">
              <a:off x="2479016" y="4238004"/>
              <a:ext cx="630539" cy="738843"/>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bwMode="auto">
            <a:xfrm rot="10800000">
              <a:off x="1644513" y="4148745"/>
              <a:ext cx="766119" cy="679133"/>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93" name="直線コネクタ 92"/>
            <p:cNvCxnSpPr>
              <a:endCxn id="87" idx="7"/>
            </p:cNvCxnSpPr>
            <p:nvPr/>
          </p:nvCxnSpPr>
          <p:spPr bwMode="auto">
            <a:xfrm rot="10800000" flipV="1">
              <a:off x="2465186" y="4161782"/>
              <a:ext cx="716310" cy="603280"/>
            </a:xfrm>
            <a:prstGeom prst="line">
              <a:avLst/>
            </a:prstGeom>
            <a:ln w="38100">
              <a:solidFill>
                <a:schemeClr val="tx1"/>
              </a:solidFill>
              <a:headEnd type="none" w="med" len="med"/>
              <a:tailEnd type="triangle" w="lg" len="lg"/>
            </a:ln>
          </p:spPr>
          <p:style>
            <a:lnRef idx="1">
              <a:schemeClr val="dk1"/>
            </a:lnRef>
            <a:fillRef idx="0">
              <a:schemeClr val="dk1"/>
            </a:fillRef>
            <a:effectRef idx="0">
              <a:schemeClr val="dk1"/>
            </a:effectRef>
            <a:fontRef idx="minor">
              <a:schemeClr val="tx1"/>
            </a:fontRef>
          </p:style>
        </p:cxnSp>
      </p:grpSp>
      <p:sp>
        <p:nvSpPr>
          <p:cNvPr id="327686" name="テキスト ボックス 93"/>
          <p:cNvSpPr txBox="1">
            <a:spLocks noChangeArrowheads="1"/>
          </p:cNvSpPr>
          <p:nvPr/>
        </p:nvSpPr>
        <p:spPr bwMode="auto">
          <a:xfrm>
            <a:off x="6202363" y="692150"/>
            <a:ext cx="355600" cy="461963"/>
          </a:xfrm>
          <a:prstGeom prst="rect">
            <a:avLst/>
          </a:prstGeom>
          <a:noFill/>
          <a:ln w="9525">
            <a:noFill/>
            <a:miter lim="800000"/>
            <a:headEnd/>
            <a:tailEnd/>
          </a:ln>
        </p:spPr>
        <p:txBody>
          <a:bodyPr wrap="none">
            <a:spAutoFit/>
          </a:bodyPr>
          <a:lstStyle/>
          <a:p>
            <a:r>
              <a:rPr lang="en-US" altLang="ja-JP" sz="2400"/>
              <a:t>a</a:t>
            </a:r>
          </a:p>
        </p:txBody>
      </p:sp>
      <p:sp>
        <p:nvSpPr>
          <p:cNvPr id="327687" name="テキスト ボックス 94"/>
          <p:cNvSpPr txBox="1">
            <a:spLocks noChangeArrowheads="1"/>
          </p:cNvSpPr>
          <p:nvPr/>
        </p:nvSpPr>
        <p:spPr bwMode="auto">
          <a:xfrm>
            <a:off x="5151438" y="1455738"/>
            <a:ext cx="357187" cy="460375"/>
          </a:xfrm>
          <a:prstGeom prst="rect">
            <a:avLst/>
          </a:prstGeom>
          <a:noFill/>
          <a:ln w="9525">
            <a:noFill/>
            <a:miter lim="800000"/>
            <a:headEnd/>
            <a:tailEnd/>
          </a:ln>
        </p:spPr>
        <p:txBody>
          <a:bodyPr wrap="none">
            <a:spAutoFit/>
          </a:bodyPr>
          <a:lstStyle/>
          <a:p>
            <a:r>
              <a:rPr lang="en-US" altLang="ja-JP" sz="2400"/>
              <a:t>b</a:t>
            </a:r>
          </a:p>
        </p:txBody>
      </p:sp>
      <p:sp>
        <p:nvSpPr>
          <p:cNvPr id="327688" name="テキスト ボックス 95"/>
          <p:cNvSpPr txBox="1">
            <a:spLocks noChangeArrowheads="1"/>
          </p:cNvSpPr>
          <p:nvPr/>
        </p:nvSpPr>
        <p:spPr bwMode="auto">
          <a:xfrm>
            <a:off x="5189538" y="2535238"/>
            <a:ext cx="339725" cy="461962"/>
          </a:xfrm>
          <a:prstGeom prst="rect">
            <a:avLst/>
          </a:prstGeom>
          <a:noFill/>
          <a:ln w="9525">
            <a:noFill/>
            <a:miter lim="800000"/>
            <a:headEnd/>
            <a:tailEnd/>
          </a:ln>
        </p:spPr>
        <p:txBody>
          <a:bodyPr wrap="none">
            <a:spAutoFit/>
          </a:bodyPr>
          <a:lstStyle/>
          <a:p>
            <a:r>
              <a:rPr lang="en-US" altLang="ja-JP" sz="2400"/>
              <a:t>c</a:t>
            </a:r>
          </a:p>
        </p:txBody>
      </p:sp>
      <p:sp>
        <p:nvSpPr>
          <p:cNvPr id="327689" name="テキスト ボックス 96"/>
          <p:cNvSpPr txBox="1">
            <a:spLocks noChangeArrowheads="1"/>
          </p:cNvSpPr>
          <p:nvPr/>
        </p:nvSpPr>
        <p:spPr bwMode="auto">
          <a:xfrm>
            <a:off x="6697663" y="3111500"/>
            <a:ext cx="357187" cy="461963"/>
          </a:xfrm>
          <a:prstGeom prst="rect">
            <a:avLst/>
          </a:prstGeom>
          <a:noFill/>
          <a:ln w="9525">
            <a:noFill/>
            <a:miter lim="800000"/>
            <a:headEnd/>
            <a:tailEnd/>
          </a:ln>
        </p:spPr>
        <p:txBody>
          <a:bodyPr wrap="none">
            <a:spAutoFit/>
          </a:bodyPr>
          <a:lstStyle/>
          <a:p>
            <a:r>
              <a:rPr lang="en-US" altLang="ja-JP" sz="2400"/>
              <a:t>d</a:t>
            </a:r>
          </a:p>
        </p:txBody>
      </p:sp>
      <p:sp>
        <p:nvSpPr>
          <p:cNvPr id="327690" name="テキスト ボックス 97"/>
          <p:cNvSpPr txBox="1">
            <a:spLocks noChangeArrowheads="1"/>
          </p:cNvSpPr>
          <p:nvPr/>
        </p:nvSpPr>
        <p:spPr bwMode="auto">
          <a:xfrm>
            <a:off x="7672388" y="2276475"/>
            <a:ext cx="355600" cy="461963"/>
          </a:xfrm>
          <a:prstGeom prst="rect">
            <a:avLst/>
          </a:prstGeom>
          <a:noFill/>
          <a:ln w="9525">
            <a:noFill/>
            <a:miter lim="800000"/>
            <a:headEnd/>
            <a:tailEnd/>
          </a:ln>
        </p:spPr>
        <p:txBody>
          <a:bodyPr wrap="none">
            <a:spAutoFit/>
          </a:bodyPr>
          <a:lstStyle/>
          <a:p>
            <a:r>
              <a:rPr lang="en-US" altLang="ja-JP" sz="2400"/>
              <a:t>e</a:t>
            </a:r>
          </a:p>
        </p:txBody>
      </p:sp>
      <p:sp>
        <p:nvSpPr>
          <p:cNvPr id="327691" name="テキスト ボックス 98"/>
          <p:cNvSpPr txBox="1">
            <a:spLocks noChangeArrowheads="1"/>
          </p:cNvSpPr>
          <p:nvPr/>
        </p:nvSpPr>
        <p:spPr bwMode="auto">
          <a:xfrm>
            <a:off x="7675563" y="1311275"/>
            <a:ext cx="269875" cy="461963"/>
          </a:xfrm>
          <a:prstGeom prst="rect">
            <a:avLst/>
          </a:prstGeom>
          <a:noFill/>
          <a:ln w="9525">
            <a:noFill/>
            <a:miter lim="800000"/>
            <a:headEnd/>
            <a:tailEnd/>
          </a:ln>
        </p:spPr>
        <p:txBody>
          <a:bodyPr wrap="none">
            <a:spAutoFit/>
          </a:bodyPr>
          <a:lstStyle/>
          <a:p>
            <a:r>
              <a:rPr lang="en-US" altLang="ja-JP" sz="2400"/>
              <a:t>f</a:t>
            </a:r>
          </a:p>
        </p:txBody>
      </p:sp>
      <p:sp>
        <p:nvSpPr>
          <p:cNvPr id="327692" name="テキスト ボックス 99"/>
          <p:cNvSpPr txBox="1">
            <a:spLocks noChangeArrowheads="1"/>
          </p:cNvSpPr>
          <p:nvPr/>
        </p:nvSpPr>
        <p:spPr bwMode="auto">
          <a:xfrm>
            <a:off x="6651625" y="1450975"/>
            <a:ext cx="355600" cy="461963"/>
          </a:xfrm>
          <a:prstGeom prst="rect">
            <a:avLst/>
          </a:prstGeom>
          <a:noFill/>
          <a:ln w="9525">
            <a:noFill/>
            <a:miter lim="800000"/>
            <a:headEnd/>
            <a:tailEnd/>
          </a:ln>
        </p:spPr>
        <p:txBody>
          <a:bodyPr wrap="none">
            <a:spAutoFit/>
          </a:bodyPr>
          <a:lstStyle/>
          <a:p>
            <a:r>
              <a:rPr lang="en-US" altLang="ja-JP" sz="2400"/>
              <a:t>g</a:t>
            </a:r>
          </a:p>
        </p:txBody>
      </p:sp>
      <p:sp>
        <p:nvSpPr>
          <p:cNvPr id="327693" name="テキスト ボックス 100"/>
          <p:cNvSpPr txBox="1">
            <a:spLocks noChangeArrowheads="1"/>
          </p:cNvSpPr>
          <p:nvPr/>
        </p:nvSpPr>
        <p:spPr bwMode="auto">
          <a:xfrm>
            <a:off x="6307138" y="2420938"/>
            <a:ext cx="357187" cy="461962"/>
          </a:xfrm>
          <a:prstGeom prst="rect">
            <a:avLst/>
          </a:prstGeom>
          <a:noFill/>
          <a:ln w="9525">
            <a:noFill/>
            <a:miter lim="800000"/>
            <a:headEnd/>
            <a:tailEnd/>
          </a:ln>
        </p:spPr>
        <p:txBody>
          <a:bodyPr wrap="none">
            <a:spAutoFit/>
          </a:bodyPr>
          <a:lstStyle/>
          <a:p>
            <a:r>
              <a:rPr lang="en-US" altLang="ja-JP" sz="2400"/>
              <a:t>h</a:t>
            </a:r>
          </a:p>
        </p:txBody>
      </p:sp>
    </p:spTree>
  </p:cSld>
  <p:clrMapOvr>
    <a:masterClrMapping/>
  </p:clrMapOvr>
  <p:transition advTm="14149"/>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タイトル 1"/>
          <p:cNvSpPr>
            <a:spLocks noGrp="1"/>
          </p:cNvSpPr>
          <p:nvPr>
            <p:ph type="title"/>
          </p:nvPr>
        </p:nvSpPr>
        <p:spPr/>
        <p:txBody>
          <a:bodyPr/>
          <a:lstStyle/>
          <a:p>
            <a:pPr eaLnBrk="1" hangingPunct="1"/>
            <a:r>
              <a:rPr lang="ja-JP" altLang="en-US" dirty="0"/>
              <a:t>提出課題</a:t>
            </a:r>
            <a:r>
              <a:rPr lang="en-US" altLang="ja-JP" dirty="0"/>
              <a:t>8 </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0696" name="テキスト ボックス 83"/>
          <p:cNvSpPr txBox="1">
            <a:spLocks noChangeArrowheads="1"/>
          </p:cNvSpPr>
          <p:nvPr/>
        </p:nvSpPr>
        <p:spPr bwMode="auto">
          <a:xfrm>
            <a:off x="339725" y="2492375"/>
            <a:ext cx="2696957" cy="1938992"/>
          </a:xfrm>
          <a:prstGeom prst="rect">
            <a:avLst/>
          </a:prstGeom>
          <a:noFill/>
          <a:ln w="9525">
            <a:noFill/>
            <a:miter lim="800000"/>
            <a:headEnd/>
            <a:tailEnd/>
          </a:ln>
        </p:spPr>
        <p:txBody>
          <a:bodyPr wrap="none">
            <a:spAutoFit/>
          </a:bodyPr>
          <a:lstStyle/>
          <a:p>
            <a:pPr>
              <a:spcBef>
                <a:spcPct val="20000"/>
              </a:spcBef>
              <a:buClr>
                <a:srgbClr val="0BD0D9"/>
              </a:buClr>
              <a:buSzPct val="95000"/>
              <a:defRPr/>
            </a:pPr>
            <a:r>
              <a:rPr lang="ja-JP" altLang="en-US" sz="2400" dirty="0"/>
              <a:t> </a:t>
            </a:r>
            <a:r>
              <a:rPr lang="en-US" altLang="ja-JP" sz="2400" dirty="0"/>
              <a:t> </a:t>
            </a:r>
            <a:r>
              <a:rPr lang="ja-JP" altLang="en-US" sz="2400" dirty="0"/>
              <a:t>問</a:t>
            </a:r>
            <a:r>
              <a:rPr lang="en-US" altLang="ja-JP" sz="2400" dirty="0"/>
              <a:t>1</a:t>
            </a:r>
            <a:r>
              <a:rPr lang="ja-JP" altLang="en-US" sz="2400" dirty="0"/>
              <a:t>：</a:t>
            </a:r>
            <a:r>
              <a:rPr lang="en-US" altLang="ja-JP" sz="2400" dirty="0"/>
              <a:t>P.60</a:t>
            </a:r>
            <a:r>
              <a:rPr lang="ja-JP" altLang="en-US" sz="2400" dirty="0"/>
              <a:t>  問</a:t>
            </a:r>
            <a:r>
              <a:rPr lang="en-US" altLang="ja-JP" sz="2400" dirty="0"/>
              <a:t>3.13</a:t>
            </a:r>
          </a:p>
          <a:p>
            <a:endParaRPr lang="en-US" altLang="ja-JP" sz="2400" dirty="0"/>
          </a:p>
          <a:p>
            <a:r>
              <a:rPr lang="ja-JP" altLang="en-US" sz="2400" dirty="0"/>
              <a:t>  問</a:t>
            </a:r>
            <a:r>
              <a:rPr lang="en-US" altLang="ja-JP" sz="2400" dirty="0"/>
              <a:t>2</a:t>
            </a:r>
            <a:r>
              <a:rPr lang="ja-JP" altLang="en-US" sz="2400" dirty="0"/>
              <a:t>：</a:t>
            </a:r>
            <a:r>
              <a:rPr lang="en-US" altLang="ja-JP" sz="2400" dirty="0"/>
              <a:t>P.60  </a:t>
            </a:r>
            <a:r>
              <a:rPr lang="ja-JP" altLang="en-US" sz="2400" dirty="0"/>
              <a:t>問</a:t>
            </a:r>
            <a:r>
              <a:rPr lang="en-US" altLang="ja-JP" sz="2400" dirty="0"/>
              <a:t>3.15</a:t>
            </a:r>
          </a:p>
          <a:p>
            <a:endParaRPr lang="en-US" altLang="ja-JP" sz="2400" dirty="0"/>
          </a:p>
          <a:p>
            <a:endParaRPr lang="en-US" altLang="ja-JP" sz="2400" dirty="0"/>
          </a:p>
        </p:txBody>
      </p:sp>
    </p:spTree>
  </p:cSld>
  <p:clrMapOvr>
    <a:masterClrMapping/>
  </p:clrMapOvr>
  <p:transition advTm="14149"/>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タイトル 1"/>
          <p:cNvSpPr>
            <a:spLocks noGrp="1"/>
          </p:cNvSpPr>
          <p:nvPr>
            <p:ph type="title"/>
          </p:nvPr>
        </p:nvSpPr>
        <p:spPr/>
        <p:txBody>
          <a:bodyPr/>
          <a:lstStyle/>
          <a:p>
            <a:pPr eaLnBrk="1" hangingPunct="1"/>
            <a:r>
              <a:rPr lang="ja-JP" altLang="en-US" dirty="0"/>
              <a:t>提出課題</a:t>
            </a:r>
            <a:r>
              <a:rPr lang="en-US" altLang="ja-JP" dirty="0"/>
              <a:t>8</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0696" name="テキスト ボックス 83"/>
          <p:cNvSpPr txBox="1">
            <a:spLocks noChangeArrowheads="1"/>
          </p:cNvSpPr>
          <p:nvPr/>
        </p:nvSpPr>
        <p:spPr bwMode="auto">
          <a:xfrm>
            <a:off x="339725" y="2492375"/>
            <a:ext cx="7468711" cy="3785652"/>
          </a:xfrm>
          <a:prstGeom prst="rect">
            <a:avLst/>
          </a:prstGeom>
          <a:noFill/>
          <a:ln w="9525">
            <a:noFill/>
            <a:miter lim="800000"/>
            <a:headEnd/>
            <a:tailEnd/>
          </a:ln>
        </p:spPr>
        <p:txBody>
          <a:bodyPr wrap="none">
            <a:spAutoFit/>
          </a:bodyPr>
          <a:lstStyle/>
          <a:p>
            <a:r>
              <a:rPr lang="ja-JP" altLang="en-US" sz="2400" dirty="0"/>
              <a:t>問</a:t>
            </a:r>
            <a:r>
              <a:rPr lang="en-US" altLang="ja-JP" sz="2400" dirty="0"/>
              <a:t>3</a:t>
            </a:r>
            <a:r>
              <a:rPr lang="ja-JP" altLang="en-US" sz="2400" dirty="0"/>
              <a:t>：</a:t>
            </a:r>
            <a:endParaRPr lang="en-US" altLang="ja-JP" sz="2400" dirty="0"/>
          </a:p>
          <a:p>
            <a:r>
              <a:rPr lang="en-US" altLang="ja-JP" sz="2400" dirty="0"/>
              <a:t>       </a:t>
            </a:r>
            <a:r>
              <a:rPr lang="ja-JP" altLang="en-US" sz="2400" dirty="0"/>
              <a:t>有向グラフ</a:t>
            </a:r>
            <a:r>
              <a:rPr lang="en-US" altLang="ja-JP" sz="2400" dirty="0"/>
              <a:t>G</a:t>
            </a:r>
            <a:r>
              <a:rPr lang="ja-JP" altLang="en-US" sz="2400" dirty="0"/>
              <a:t>に対して，</a:t>
            </a:r>
            <a:endParaRPr lang="en-US" altLang="ja-JP" sz="2400" dirty="0"/>
          </a:p>
          <a:p>
            <a:r>
              <a:rPr lang="ja-JP" altLang="en-US" sz="2400" dirty="0"/>
              <a:t>　　　全ての頂点を含む有向道が存在するとき，</a:t>
            </a:r>
            <a:endParaRPr lang="en-US" altLang="ja-JP" sz="2400" dirty="0"/>
          </a:p>
          <a:p>
            <a:r>
              <a:rPr lang="ja-JP" altLang="en-US" sz="2400" dirty="0"/>
              <a:t>　　　</a:t>
            </a:r>
            <a:r>
              <a:rPr lang="en-US" altLang="ja-JP" sz="2400" dirty="0"/>
              <a:t>G</a:t>
            </a:r>
            <a:r>
              <a:rPr lang="ja-JP" altLang="en-US" sz="2400" dirty="0"/>
              <a:t>は半ハミルトンであるという．</a:t>
            </a:r>
            <a:endParaRPr lang="en-US" altLang="ja-JP" sz="2400" dirty="0"/>
          </a:p>
          <a:p>
            <a:r>
              <a:rPr lang="ja-JP" altLang="en-US" sz="2400" dirty="0"/>
              <a:t>　　　</a:t>
            </a:r>
            <a:endParaRPr lang="en-US" altLang="ja-JP" sz="2400" dirty="0"/>
          </a:p>
          <a:p>
            <a:r>
              <a:rPr lang="ja-JP" altLang="en-US" sz="2400" dirty="0"/>
              <a:t>　　　全てのトーナメントは半ハミルトンであることを示せ．</a:t>
            </a:r>
            <a:endParaRPr lang="en-US" altLang="ja-JP" sz="2400" dirty="0"/>
          </a:p>
          <a:p>
            <a:endParaRPr lang="en-US" altLang="ja-JP" sz="2400" dirty="0"/>
          </a:p>
          <a:p>
            <a:r>
              <a:rPr lang="ja-JP" altLang="en-US" sz="2400" dirty="0"/>
              <a:t>ヒント：頂点数に関する帰納法</a:t>
            </a:r>
            <a:endParaRPr lang="en-US" altLang="ja-JP" sz="2400" dirty="0"/>
          </a:p>
          <a:p>
            <a:r>
              <a:rPr lang="ja-JP" altLang="en-US" sz="2400" dirty="0"/>
              <a:t>　　　</a:t>
            </a:r>
            <a:endParaRPr lang="en-US" altLang="ja-JP" sz="2400" dirty="0"/>
          </a:p>
          <a:p>
            <a:r>
              <a:rPr lang="ja-JP" altLang="en-US" sz="2400" dirty="0"/>
              <a:t>　　　</a:t>
            </a:r>
            <a:endParaRPr lang="en-US" altLang="ja-JP" sz="2400" dirty="0"/>
          </a:p>
        </p:txBody>
      </p:sp>
    </p:spTree>
  </p:cSld>
  <p:clrMapOvr>
    <a:masterClrMapping/>
  </p:clrMapOvr>
  <p:transition advTm="14149"/>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タイトル 1"/>
          <p:cNvSpPr>
            <a:spLocks noGrp="1"/>
          </p:cNvSpPr>
          <p:nvPr>
            <p:ph type="title"/>
          </p:nvPr>
        </p:nvSpPr>
        <p:spPr/>
        <p:txBody>
          <a:bodyPr/>
          <a:lstStyle/>
          <a:p>
            <a:pPr eaLnBrk="1" hangingPunct="1"/>
            <a:r>
              <a:rPr lang="ja-JP" altLang="en-US" dirty="0"/>
              <a:t>提出課題</a:t>
            </a:r>
            <a:r>
              <a:rPr lang="en-US" altLang="ja-JP" dirty="0"/>
              <a:t>8</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7"/>
            <a:ext cx="8713787" cy="451643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0696" name="テキスト ボックス 83"/>
          <p:cNvSpPr txBox="1">
            <a:spLocks noChangeArrowheads="1"/>
          </p:cNvSpPr>
          <p:nvPr/>
        </p:nvSpPr>
        <p:spPr bwMode="auto">
          <a:xfrm>
            <a:off x="492551" y="2309385"/>
            <a:ext cx="8327921" cy="4093428"/>
          </a:xfrm>
          <a:prstGeom prst="rect">
            <a:avLst/>
          </a:prstGeom>
          <a:noFill/>
          <a:ln w="9525">
            <a:noFill/>
            <a:miter lim="800000"/>
            <a:headEnd/>
            <a:tailEnd/>
          </a:ln>
        </p:spPr>
        <p:txBody>
          <a:bodyPr wrap="none">
            <a:spAutoFit/>
          </a:bodyPr>
          <a:lstStyle/>
          <a:p>
            <a:r>
              <a:rPr lang="ja-JP" altLang="en-US" sz="2000"/>
              <a:t>発展課題：</a:t>
            </a:r>
            <a:endParaRPr lang="en-US" altLang="ja-JP" sz="2000" dirty="0"/>
          </a:p>
          <a:p>
            <a:r>
              <a:rPr lang="ja-JP" altLang="en-US" sz="2000" dirty="0"/>
              <a:t>ある鶏達は強いほうが弱いほうをつつくことによって優劣関係を決めている．</a:t>
            </a:r>
            <a:endParaRPr lang="en-US" altLang="ja-JP" sz="2000" dirty="0"/>
          </a:p>
          <a:p>
            <a:r>
              <a:rPr lang="ja-JP" altLang="en-US" sz="2000" dirty="0"/>
              <a:t>どのペアに対しても優劣関係が決められていて，</a:t>
            </a:r>
            <a:endParaRPr lang="en-US" altLang="ja-JP" sz="2000" dirty="0"/>
          </a:p>
          <a:p>
            <a:r>
              <a:rPr lang="ja-JP" altLang="en-US" sz="2000" dirty="0">
                <a:ea typeface="ＭＳ Ｐゴシック" charset="-128"/>
              </a:rPr>
              <a:t>鶏</a:t>
            </a:r>
            <a:r>
              <a:rPr lang="en-US" altLang="ja-JP" sz="2000" dirty="0">
                <a:ea typeface="ＭＳ Ｐゴシック" charset="-128"/>
              </a:rPr>
              <a:t>A</a:t>
            </a:r>
            <a:r>
              <a:rPr lang="ja-JP" altLang="en-US" sz="2000" dirty="0">
                <a:ea typeface="ＭＳ Ｐゴシック" charset="-128"/>
              </a:rPr>
              <a:t>が鶏</a:t>
            </a:r>
            <a:r>
              <a:rPr lang="en-US" altLang="ja-JP" sz="2000" dirty="0">
                <a:ea typeface="ＭＳ Ｐゴシック" charset="-128"/>
              </a:rPr>
              <a:t>B</a:t>
            </a:r>
            <a:r>
              <a:rPr lang="ja-JP" altLang="en-US" sz="2000" dirty="0">
                <a:ea typeface="ＭＳ Ｐゴシック" charset="-128"/>
              </a:rPr>
              <a:t>をつつくとき</a:t>
            </a:r>
            <a:r>
              <a:rPr lang="en-US" altLang="ja-JP" sz="2000" dirty="0">
                <a:ea typeface="ＭＳ Ｐゴシック" charset="-128"/>
              </a:rPr>
              <a:t>B</a:t>
            </a:r>
            <a:r>
              <a:rPr lang="ja-JP" altLang="en-US" sz="2000" dirty="0">
                <a:ea typeface="ＭＳ Ｐゴシック" charset="-128"/>
              </a:rPr>
              <a:t>が</a:t>
            </a:r>
            <a:r>
              <a:rPr lang="en-US" altLang="ja-JP" sz="2000" dirty="0">
                <a:ea typeface="ＭＳ Ｐゴシック" charset="-128"/>
              </a:rPr>
              <a:t>A</a:t>
            </a:r>
            <a:r>
              <a:rPr lang="ja-JP" altLang="en-US" sz="2000" dirty="0">
                <a:ea typeface="ＭＳ Ｐゴシック" charset="-128"/>
              </a:rPr>
              <a:t>をつつくことはないとする．</a:t>
            </a:r>
            <a:endParaRPr lang="en-US" altLang="ja-JP" sz="2000" dirty="0">
              <a:ea typeface="ＭＳ Ｐゴシック" charset="-128"/>
            </a:endParaRPr>
          </a:p>
          <a:p>
            <a:r>
              <a:rPr lang="ja-JP" altLang="en-US" sz="2000" dirty="0">
                <a:ea typeface="ＭＳ Ｐゴシック" charset="-128"/>
              </a:rPr>
              <a:t>鶏</a:t>
            </a:r>
            <a:r>
              <a:rPr lang="en-US" altLang="ja-JP" sz="2000" dirty="0">
                <a:ea typeface="ＭＳ Ｐゴシック" charset="-128"/>
              </a:rPr>
              <a:t>A</a:t>
            </a:r>
            <a:r>
              <a:rPr lang="ja-JP" altLang="en-US" sz="2000" dirty="0">
                <a:ea typeface="ＭＳ Ｐゴシック" charset="-128"/>
              </a:rPr>
              <a:t>と鶏</a:t>
            </a:r>
            <a:r>
              <a:rPr lang="en-US" altLang="ja-JP" sz="2000" dirty="0">
                <a:ea typeface="ＭＳ Ｐゴシック" charset="-128"/>
              </a:rPr>
              <a:t>B</a:t>
            </a:r>
            <a:r>
              <a:rPr lang="ja-JP" altLang="en-US" sz="2000" dirty="0">
                <a:ea typeface="ＭＳ Ｐゴシック" charset="-128"/>
              </a:rPr>
              <a:t>の関係が次の</a:t>
            </a:r>
            <a:r>
              <a:rPr lang="en-US" altLang="ja-JP" sz="2000" dirty="0">
                <a:ea typeface="ＭＳ Ｐゴシック" charset="-128"/>
              </a:rPr>
              <a:t>(a)</a:t>
            </a:r>
            <a:r>
              <a:rPr lang="ja-JP" altLang="en-US" sz="2000" dirty="0">
                <a:ea typeface="ＭＳ Ｐゴシック" charset="-128"/>
              </a:rPr>
              <a:t>または</a:t>
            </a:r>
            <a:r>
              <a:rPr lang="en-US" altLang="ja-JP" sz="2000" dirty="0">
                <a:ea typeface="ＭＳ Ｐゴシック" charset="-128"/>
              </a:rPr>
              <a:t>(b)</a:t>
            </a:r>
            <a:r>
              <a:rPr lang="ja-JP" altLang="en-US" sz="2000" dirty="0">
                <a:ea typeface="ＭＳ Ｐゴシック" charset="-128"/>
              </a:rPr>
              <a:t>であるとき，</a:t>
            </a:r>
            <a:endParaRPr lang="en-US" altLang="ja-JP" sz="2000" dirty="0">
              <a:ea typeface="ＭＳ Ｐゴシック" charset="-128"/>
            </a:endParaRPr>
          </a:p>
          <a:p>
            <a:r>
              <a:rPr lang="en-US" altLang="ja-JP" sz="2000" dirty="0">
                <a:ea typeface="ＭＳ Ｐゴシック" charset="-128"/>
              </a:rPr>
              <a:t>A</a:t>
            </a:r>
            <a:r>
              <a:rPr lang="ja-JP" altLang="en-US" sz="2000" dirty="0">
                <a:ea typeface="ＭＳ Ｐゴシック" charset="-128"/>
              </a:rPr>
              <a:t>は</a:t>
            </a:r>
            <a:r>
              <a:rPr lang="en-US" altLang="ja-JP" sz="2000" dirty="0">
                <a:ea typeface="ＭＳ Ｐゴシック" charset="-128"/>
              </a:rPr>
              <a:t>B</a:t>
            </a:r>
            <a:r>
              <a:rPr lang="ja-JP" altLang="en-US" sz="2000" dirty="0">
                <a:ea typeface="ＭＳ Ｐゴシック" charset="-128"/>
              </a:rPr>
              <a:t>を事実上つついている関係であるという．</a:t>
            </a:r>
            <a:br>
              <a:rPr lang="en-US" altLang="ja-JP" sz="2000" dirty="0">
                <a:ea typeface="ＭＳ Ｐゴシック" charset="-128"/>
              </a:rPr>
            </a:br>
            <a:r>
              <a:rPr lang="en-US" altLang="ja-JP" sz="2000" dirty="0">
                <a:ea typeface="ＭＳ Ｐゴシック" charset="-128"/>
              </a:rPr>
              <a:t>(a)</a:t>
            </a:r>
            <a:r>
              <a:rPr lang="ja-JP" altLang="en-US" sz="2000" dirty="0">
                <a:ea typeface="ＭＳ Ｐゴシック" charset="-128"/>
              </a:rPr>
              <a:t>　</a:t>
            </a:r>
            <a:r>
              <a:rPr lang="en-US" altLang="ja-JP" sz="2000" dirty="0">
                <a:ea typeface="ＭＳ Ｐゴシック" charset="-128"/>
              </a:rPr>
              <a:t>A</a:t>
            </a:r>
            <a:r>
              <a:rPr lang="ja-JP" altLang="en-US" sz="2000" dirty="0">
                <a:ea typeface="ＭＳ Ｐゴシック" charset="-128"/>
              </a:rPr>
              <a:t>は</a:t>
            </a:r>
            <a:r>
              <a:rPr lang="en-US" altLang="ja-JP" sz="2000" dirty="0">
                <a:ea typeface="ＭＳ Ｐゴシック" charset="-128"/>
              </a:rPr>
              <a:t>B</a:t>
            </a:r>
            <a:r>
              <a:rPr lang="ja-JP" altLang="en-US" sz="2000" dirty="0">
                <a:ea typeface="ＭＳ Ｐゴシック" charset="-128"/>
              </a:rPr>
              <a:t>をつつく関係である．　</a:t>
            </a:r>
            <a:endParaRPr lang="en-US" altLang="ja-JP" sz="2000" dirty="0">
              <a:ea typeface="ＭＳ Ｐゴシック" charset="-128"/>
            </a:endParaRPr>
          </a:p>
          <a:p>
            <a:r>
              <a:rPr lang="en-US" altLang="ja-JP" sz="2000" dirty="0">
                <a:ea typeface="ＭＳ Ｐゴシック" charset="-128"/>
              </a:rPr>
              <a:t>(b)</a:t>
            </a:r>
            <a:r>
              <a:rPr lang="ja-JP" altLang="en-US" sz="2000" dirty="0">
                <a:ea typeface="ＭＳ Ｐゴシック" charset="-128"/>
              </a:rPr>
              <a:t>　ある鶏</a:t>
            </a:r>
            <a:r>
              <a:rPr lang="en-US" altLang="ja-JP" sz="2000" dirty="0">
                <a:ea typeface="ＭＳ Ｐゴシック" charset="-128"/>
              </a:rPr>
              <a:t>C</a:t>
            </a:r>
            <a:r>
              <a:rPr lang="ja-JP" altLang="en-US" sz="2000" dirty="0">
                <a:ea typeface="ＭＳ Ｐゴシック" charset="-128"/>
              </a:rPr>
              <a:t>がいて，</a:t>
            </a:r>
            <a:r>
              <a:rPr lang="en-US" altLang="ja-JP" sz="2000" dirty="0">
                <a:ea typeface="ＭＳ Ｐゴシック" charset="-128"/>
              </a:rPr>
              <a:t>A</a:t>
            </a:r>
            <a:r>
              <a:rPr lang="ja-JP" altLang="en-US" sz="2000" dirty="0">
                <a:ea typeface="ＭＳ Ｐゴシック" charset="-128"/>
              </a:rPr>
              <a:t>は</a:t>
            </a:r>
            <a:r>
              <a:rPr lang="en-US" altLang="ja-JP" sz="2000" dirty="0">
                <a:ea typeface="ＭＳ Ｐゴシック" charset="-128"/>
              </a:rPr>
              <a:t>C</a:t>
            </a:r>
            <a:r>
              <a:rPr lang="ja-JP" altLang="en-US" sz="2000" dirty="0">
                <a:ea typeface="ＭＳ Ｐゴシック" charset="-128"/>
              </a:rPr>
              <a:t>をつつく関係であり，</a:t>
            </a:r>
            <a:r>
              <a:rPr lang="en-US" altLang="ja-JP" sz="2000" dirty="0">
                <a:ea typeface="ＭＳ Ｐゴシック" charset="-128"/>
              </a:rPr>
              <a:t>C</a:t>
            </a:r>
            <a:r>
              <a:rPr lang="ja-JP" altLang="en-US" sz="2000" dirty="0">
                <a:ea typeface="ＭＳ Ｐゴシック" charset="-128"/>
              </a:rPr>
              <a:t>は</a:t>
            </a:r>
            <a:r>
              <a:rPr lang="en-US" altLang="ja-JP" sz="2000" dirty="0">
                <a:ea typeface="ＭＳ Ｐゴシック" charset="-128"/>
              </a:rPr>
              <a:t>B</a:t>
            </a:r>
            <a:r>
              <a:rPr lang="ja-JP" altLang="en-US" sz="2000" dirty="0">
                <a:ea typeface="ＭＳ Ｐゴシック" charset="-128"/>
              </a:rPr>
              <a:t>をつつく関係である．</a:t>
            </a:r>
            <a:endParaRPr lang="en-US" altLang="ja-JP" sz="2000" dirty="0">
              <a:ea typeface="ＭＳ Ｐゴシック" charset="-128"/>
            </a:endParaRPr>
          </a:p>
          <a:p>
            <a:r>
              <a:rPr lang="ja-JP" altLang="en-US" sz="2000" dirty="0">
                <a:ea typeface="ＭＳ Ｐゴシック" charset="-128"/>
              </a:rPr>
              <a:t>自分以外の全ての鶏を事実上つついている鶏をキングチキンと呼ぶ．</a:t>
            </a:r>
            <a:endParaRPr lang="en-US" altLang="ja-JP" sz="2000" dirty="0">
              <a:ea typeface="ＭＳ Ｐゴシック" charset="-128"/>
            </a:endParaRPr>
          </a:p>
          <a:p>
            <a:endParaRPr lang="en-US" altLang="ja-JP" sz="2000" dirty="0">
              <a:ea typeface="ＭＳ Ｐゴシック" charset="-128"/>
            </a:endParaRPr>
          </a:p>
          <a:p>
            <a:r>
              <a:rPr lang="ja-JP" altLang="en-US" sz="2000" dirty="0">
                <a:ea typeface="ＭＳ Ｐゴシック" charset="-128"/>
              </a:rPr>
              <a:t>問題：</a:t>
            </a:r>
            <a:endParaRPr lang="en-US" altLang="ja-JP" sz="2000" dirty="0">
              <a:ea typeface="ＭＳ Ｐゴシック" charset="-128"/>
            </a:endParaRPr>
          </a:p>
          <a:p>
            <a:r>
              <a:rPr lang="ja-JP" altLang="en-US" sz="2000" dirty="0">
                <a:ea typeface="ＭＳ Ｐゴシック" charset="-128"/>
              </a:rPr>
              <a:t>最も多くの鶏をつついている鶏がキングチキンであることを</a:t>
            </a:r>
            <a:endParaRPr lang="en-US" altLang="ja-JP" sz="2000" dirty="0">
              <a:ea typeface="ＭＳ Ｐゴシック" charset="-128"/>
            </a:endParaRPr>
          </a:p>
          <a:p>
            <a:r>
              <a:rPr lang="ja-JP" altLang="en-US" sz="2000" dirty="0">
                <a:ea typeface="ＭＳ Ｐゴシック" charset="-128"/>
              </a:rPr>
              <a:t>グラフ理論の用語を用いて証明せよ．</a:t>
            </a:r>
            <a:r>
              <a:rPr lang="ja-JP" altLang="en-US" sz="2000" dirty="0"/>
              <a:t>　</a:t>
            </a:r>
            <a:endParaRPr lang="en-US" altLang="ja-JP" sz="2000" dirty="0"/>
          </a:p>
        </p:txBody>
      </p:sp>
    </p:spTree>
    <p:extLst>
      <p:ext uri="{BB962C8B-B14F-4D97-AF65-F5344CB8AC3E}">
        <p14:creationId xmlns:p14="http://schemas.microsoft.com/office/powerpoint/2010/main" val="3753344334"/>
      </p:ext>
    </p:extLst>
  </p:cSld>
  <p:clrMapOvr>
    <a:masterClrMapping/>
  </p:clrMapOvr>
  <p:transition advTm="14149"/>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タイトル 1"/>
          <p:cNvSpPr>
            <a:spLocks noGrp="1"/>
          </p:cNvSpPr>
          <p:nvPr>
            <p:ph type="title"/>
          </p:nvPr>
        </p:nvSpPr>
        <p:spPr/>
        <p:txBody>
          <a:bodyPr/>
          <a:lstStyle/>
          <a:p>
            <a:pPr eaLnBrk="1" hangingPunct="1"/>
            <a:r>
              <a:rPr lang="en-US" altLang="ja-JP"/>
              <a:t>1.1</a:t>
            </a:r>
            <a:r>
              <a:rPr lang="ja-JP" altLang="en-US"/>
              <a:t>　用語の説明</a:t>
            </a:r>
          </a:p>
        </p:txBody>
      </p:sp>
      <p:sp>
        <p:nvSpPr>
          <p:cNvPr id="32870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107950" y="2565400"/>
            <a:ext cx="8534400" cy="4389438"/>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a-b </a:t>
            </a:r>
            <a:r>
              <a:rPr lang="ja-JP" altLang="en-US" sz="2400" dirty="0">
                <a:latin typeface="Calibri" pitchFamily="34" charset="0"/>
                <a:ea typeface="+mn-ea"/>
              </a:rPr>
              <a:t>有向道：</a:t>
            </a:r>
            <a:r>
              <a:rPr lang="en-US" altLang="ja-JP" sz="2400" dirty="0">
                <a:latin typeface="Calibri" pitchFamily="34" charset="0"/>
                <a:ea typeface="+mn-ea"/>
              </a:rPr>
              <a:t>a-b </a:t>
            </a:r>
            <a:r>
              <a:rPr lang="ja-JP" altLang="en-US" sz="2400" dirty="0">
                <a:latin typeface="Calibri" pitchFamily="34" charset="0"/>
                <a:ea typeface="+mn-ea"/>
              </a:rPr>
              <a:t>道で各辺の向きが全て</a:t>
            </a:r>
            <a:r>
              <a:rPr lang="en-US" altLang="ja-JP" sz="2400" dirty="0">
                <a:latin typeface="Calibri" pitchFamily="34" charset="0"/>
                <a:ea typeface="+mn-ea"/>
              </a:rPr>
              <a:t>a</a:t>
            </a:r>
            <a:r>
              <a:rPr lang="ja-JP" altLang="en-US" sz="2400" dirty="0">
                <a:latin typeface="Calibri" pitchFamily="34" charset="0"/>
                <a:ea typeface="+mn-ea"/>
              </a:rPr>
              <a:t>から</a:t>
            </a:r>
            <a:r>
              <a:rPr lang="en-US" altLang="ja-JP" sz="2400" dirty="0">
                <a:latin typeface="Calibri" pitchFamily="34" charset="0"/>
                <a:ea typeface="+mn-ea"/>
              </a:rPr>
              <a:t>b</a:t>
            </a:r>
            <a:r>
              <a:rPr lang="ja-JP" altLang="en-US" sz="2400" dirty="0">
                <a:latin typeface="Calibri" pitchFamily="34" charset="0"/>
                <a:ea typeface="+mn-ea"/>
              </a:rPr>
              <a:t>へ向いているもの</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有向閉路：閉じた有向道</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solidFill>
                  <a:srgbClr val="FF0000"/>
                </a:solidFill>
                <a:latin typeface="Calibri" pitchFamily="34" charset="0"/>
                <a:ea typeface="+mn-ea"/>
              </a:rPr>
              <a:t>強連結な向き付け</a:t>
            </a:r>
            <a:r>
              <a:rPr lang="ja-JP" altLang="en-US" sz="2400" dirty="0">
                <a:latin typeface="Calibri" pitchFamily="34" charset="0"/>
                <a:ea typeface="+mn-ea"/>
              </a:rPr>
              <a:t>：相異なる任意の</a:t>
            </a:r>
            <a:r>
              <a:rPr lang="en-US" altLang="ja-JP" sz="2400" dirty="0">
                <a:latin typeface="Calibri" pitchFamily="34" charset="0"/>
                <a:ea typeface="+mn-ea"/>
              </a:rPr>
              <a:t>2</a:t>
            </a:r>
            <a:r>
              <a:rPr lang="ja-JP" altLang="en-US" sz="2400" dirty="0">
                <a:latin typeface="Calibri" pitchFamily="34" charset="0"/>
                <a:ea typeface="+mn-ea"/>
              </a:rPr>
              <a:t>頂点</a:t>
            </a:r>
            <a:r>
              <a:rPr lang="en-US" altLang="ja-JP" sz="2400" dirty="0" err="1">
                <a:latin typeface="Calibri" pitchFamily="34" charset="0"/>
                <a:ea typeface="+mn-ea"/>
              </a:rPr>
              <a:t>u,v</a:t>
            </a:r>
            <a:r>
              <a:rPr lang="ja-JP" altLang="en-US" sz="2400" dirty="0">
                <a:latin typeface="Calibri" pitchFamily="34" charset="0"/>
                <a:ea typeface="+mn-ea"/>
              </a:rPr>
              <a:t>に対して，</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u-v </a:t>
            </a:r>
            <a:r>
              <a:rPr lang="ja-JP" altLang="en-US" sz="2400" dirty="0">
                <a:latin typeface="Calibri" pitchFamily="34" charset="0"/>
                <a:ea typeface="+mn-ea"/>
              </a:rPr>
              <a:t>有向道が存在するグラフの向き付け</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grpSp>
        <p:nvGrpSpPr>
          <p:cNvPr id="328709" name="グループ化 114"/>
          <p:cNvGrpSpPr>
            <a:grpSpLocks/>
          </p:cNvGrpSpPr>
          <p:nvPr/>
        </p:nvGrpSpPr>
        <p:grpSpPr bwMode="auto">
          <a:xfrm>
            <a:off x="5461000" y="908050"/>
            <a:ext cx="2282825" cy="2463800"/>
            <a:chOff x="1568613" y="3645024"/>
            <a:chExt cx="1705386" cy="1839468"/>
          </a:xfrm>
        </p:grpSpPr>
        <p:cxnSp>
          <p:nvCxnSpPr>
            <p:cNvPr id="73" name="直線コネクタ 72"/>
            <p:cNvCxnSpPr/>
            <p:nvPr/>
          </p:nvCxnSpPr>
          <p:spPr bwMode="auto">
            <a:xfrm flipV="1">
              <a:off x="1632654" y="3710212"/>
              <a:ext cx="804069" cy="45157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bwMode="auto">
            <a:xfrm>
              <a:off x="2436723" y="3710212"/>
              <a:ext cx="772049" cy="451570"/>
            </a:xfrm>
            <a:prstGeom prst="line">
              <a:avLst/>
            </a:prstGeom>
            <a:ln w="38100">
              <a:solidFill>
                <a:schemeClr val="tx1"/>
              </a:solidFill>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75" name="直線コネクタ 74"/>
            <p:cNvCxnSpPr>
              <a:endCxn id="82" idx="0"/>
            </p:cNvCxnSpPr>
            <p:nvPr/>
          </p:nvCxnSpPr>
          <p:spPr bwMode="auto">
            <a:xfrm rot="5400000">
              <a:off x="1261678" y="4532757"/>
              <a:ext cx="741950" cy="0"/>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bwMode="auto">
            <a:xfrm>
              <a:off x="1632654" y="4967734"/>
              <a:ext cx="804069" cy="451571"/>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bwMode="auto">
            <a:xfrm flipV="1">
              <a:off x="2436723" y="4967734"/>
              <a:ext cx="772049" cy="451571"/>
            </a:xfrm>
            <a:prstGeom prst="line">
              <a:avLst/>
            </a:prstGeom>
            <a:ln w="38100">
              <a:solidFill>
                <a:schemeClr val="tx1"/>
              </a:solidFill>
              <a:headEnd type="none"/>
              <a:tailEnd type="triangle" w="lg" len="lg"/>
            </a:ln>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bwMode="auto">
            <a:xfrm rot="5400000">
              <a:off x="2805796" y="4564758"/>
              <a:ext cx="805952" cy="0"/>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sp>
          <p:nvSpPr>
            <p:cNvPr id="79" name="円/楕円 78"/>
            <p:cNvSpPr/>
            <p:nvPr/>
          </p:nvSpPr>
          <p:spPr bwMode="auto">
            <a:xfrm>
              <a:off x="1568613" y="4096595"/>
              <a:ext cx="129268"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0" name="円/楕円 79"/>
            <p:cNvSpPr/>
            <p:nvPr/>
          </p:nvSpPr>
          <p:spPr bwMode="auto">
            <a:xfrm>
              <a:off x="2372682" y="3645024"/>
              <a:ext cx="128082"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1" name="円/楕円 80"/>
            <p:cNvSpPr/>
            <p:nvPr/>
          </p:nvSpPr>
          <p:spPr bwMode="auto">
            <a:xfrm>
              <a:off x="3144732" y="4096595"/>
              <a:ext cx="129267" cy="12800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1568613" y="4903732"/>
              <a:ext cx="129268"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3" name="円/楕円 82"/>
            <p:cNvSpPr/>
            <p:nvPr/>
          </p:nvSpPr>
          <p:spPr bwMode="auto">
            <a:xfrm>
              <a:off x="2372682" y="5355303"/>
              <a:ext cx="128082" cy="12918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3144732" y="4903732"/>
              <a:ext cx="129267"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5" name="直線コネクタ 84"/>
            <p:cNvCxnSpPr>
              <a:stCxn id="86" idx="0"/>
            </p:cNvCxnSpPr>
            <p:nvPr/>
          </p:nvCxnSpPr>
          <p:spPr bwMode="auto">
            <a:xfrm rot="16200000" flipH="1" flipV="1">
              <a:off x="2134481" y="4526831"/>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sp>
          <p:nvSpPr>
            <p:cNvPr id="86" name="円/楕円 85"/>
            <p:cNvSpPr/>
            <p:nvPr/>
          </p:nvSpPr>
          <p:spPr bwMode="auto">
            <a:xfrm>
              <a:off x="2354894" y="4242377"/>
              <a:ext cx="129267" cy="12919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2354894" y="4746098"/>
              <a:ext cx="129267" cy="1303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8" name="直線コネクタ 87"/>
            <p:cNvCxnSpPr/>
            <p:nvPr/>
          </p:nvCxnSpPr>
          <p:spPr bwMode="auto">
            <a:xfrm rot="16200000" flipH="1" flipV="1">
              <a:off x="2140410" y="4008888"/>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bwMode="auto">
            <a:xfrm rot="16200000" flipH="1" flipV="1">
              <a:off x="2140410" y="5101665"/>
              <a:ext cx="568908" cy="0"/>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90" name="直線コネクタ 89"/>
            <p:cNvCxnSpPr>
              <a:stCxn id="86" idx="2"/>
            </p:cNvCxnSpPr>
            <p:nvPr/>
          </p:nvCxnSpPr>
          <p:spPr bwMode="auto">
            <a:xfrm rot="10800000" flipV="1">
              <a:off x="1644513" y="4307565"/>
              <a:ext cx="710380" cy="645947"/>
            </a:xfrm>
            <a:prstGeom prst="line">
              <a:avLst/>
            </a:prstGeom>
            <a:ln w="38100">
              <a:solidFill>
                <a:schemeClr val="tx1"/>
              </a:solidFill>
              <a:headEnd type="triangle" w="lg" len="lg"/>
              <a:tailEnd type="none"/>
            </a:ln>
          </p:spPr>
          <p:style>
            <a:lnRef idx="1">
              <a:schemeClr val="dk1"/>
            </a:lnRef>
            <a:fillRef idx="0">
              <a:schemeClr val="dk1"/>
            </a:fillRef>
            <a:effectRef idx="0">
              <a:schemeClr val="dk1"/>
            </a:effectRef>
            <a:fontRef idx="minor">
              <a:schemeClr val="tx1"/>
            </a:fontRef>
          </p:style>
        </p:cxnSp>
        <p:cxnSp>
          <p:nvCxnSpPr>
            <p:cNvPr id="91" name="直線コネクタ 90"/>
            <p:cNvCxnSpPr>
              <a:stCxn id="84" idx="1"/>
            </p:cNvCxnSpPr>
            <p:nvPr/>
          </p:nvCxnSpPr>
          <p:spPr bwMode="auto">
            <a:xfrm rot="16200000" flipV="1">
              <a:off x="2479016" y="4238004"/>
              <a:ext cx="630539" cy="738843"/>
            </a:xfrm>
            <a:prstGeom prst="line">
              <a:avLst/>
            </a:prstGeom>
            <a:ln w="38100">
              <a:solidFill>
                <a:schemeClr val="tx1"/>
              </a:solidFill>
              <a:tailEnd type="triangle" w="lg" len="lg"/>
            </a:ln>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bwMode="auto">
            <a:xfrm rot="10800000">
              <a:off x="1644513" y="4148745"/>
              <a:ext cx="766119" cy="679133"/>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93" name="直線コネクタ 92"/>
            <p:cNvCxnSpPr>
              <a:endCxn id="87" idx="7"/>
            </p:cNvCxnSpPr>
            <p:nvPr/>
          </p:nvCxnSpPr>
          <p:spPr bwMode="auto">
            <a:xfrm rot="10800000" flipV="1">
              <a:off x="2465186" y="4161782"/>
              <a:ext cx="716310" cy="603280"/>
            </a:xfrm>
            <a:prstGeom prst="line">
              <a:avLst/>
            </a:prstGeom>
            <a:ln w="38100">
              <a:solidFill>
                <a:schemeClr val="tx1"/>
              </a:solidFill>
              <a:headEnd type="none" w="med" len="med"/>
              <a:tailEnd type="triangle" w="lg" len="lg"/>
            </a:ln>
          </p:spPr>
          <p:style>
            <a:lnRef idx="1">
              <a:schemeClr val="dk1"/>
            </a:lnRef>
            <a:fillRef idx="0">
              <a:schemeClr val="dk1"/>
            </a:fillRef>
            <a:effectRef idx="0">
              <a:schemeClr val="dk1"/>
            </a:effectRef>
            <a:fontRef idx="minor">
              <a:schemeClr val="tx1"/>
            </a:fontRef>
          </p:style>
        </p:cxnSp>
      </p:grpSp>
      <p:sp>
        <p:nvSpPr>
          <p:cNvPr id="328710" name="テキスト ボックス 93"/>
          <p:cNvSpPr txBox="1">
            <a:spLocks noChangeArrowheads="1"/>
          </p:cNvSpPr>
          <p:nvPr/>
        </p:nvSpPr>
        <p:spPr bwMode="auto">
          <a:xfrm>
            <a:off x="6202363" y="692150"/>
            <a:ext cx="355600" cy="461963"/>
          </a:xfrm>
          <a:prstGeom prst="rect">
            <a:avLst/>
          </a:prstGeom>
          <a:noFill/>
          <a:ln w="9525">
            <a:noFill/>
            <a:miter lim="800000"/>
            <a:headEnd/>
            <a:tailEnd/>
          </a:ln>
        </p:spPr>
        <p:txBody>
          <a:bodyPr wrap="none">
            <a:spAutoFit/>
          </a:bodyPr>
          <a:lstStyle/>
          <a:p>
            <a:r>
              <a:rPr lang="en-US" altLang="ja-JP" sz="2400"/>
              <a:t>a</a:t>
            </a:r>
          </a:p>
        </p:txBody>
      </p:sp>
      <p:sp>
        <p:nvSpPr>
          <p:cNvPr id="328711" name="テキスト ボックス 94"/>
          <p:cNvSpPr txBox="1">
            <a:spLocks noChangeArrowheads="1"/>
          </p:cNvSpPr>
          <p:nvPr/>
        </p:nvSpPr>
        <p:spPr bwMode="auto">
          <a:xfrm>
            <a:off x="5151438" y="1455738"/>
            <a:ext cx="357187" cy="460375"/>
          </a:xfrm>
          <a:prstGeom prst="rect">
            <a:avLst/>
          </a:prstGeom>
          <a:noFill/>
          <a:ln w="9525">
            <a:noFill/>
            <a:miter lim="800000"/>
            <a:headEnd/>
            <a:tailEnd/>
          </a:ln>
        </p:spPr>
        <p:txBody>
          <a:bodyPr wrap="none">
            <a:spAutoFit/>
          </a:bodyPr>
          <a:lstStyle/>
          <a:p>
            <a:r>
              <a:rPr lang="en-US" altLang="ja-JP" sz="2400"/>
              <a:t>b</a:t>
            </a:r>
          </a:p>
        </p:txBody>
      </p:sp>
      <p:sp>
        <p:nvSpPr>
          <p:cNvPr id="328712" name="テキスト ボックス 95"/>
          <p:cNvSpPr txBox="1">
            <a:spLocks noChangeArrowheads="1"/>
          </p:cNvSpPr>
          <p:nvPr/>
        </p:nvSpPr>
        <p:spPr bwMode="auto">
          <a:xfrm>
            <a:off x="5189538" y="2535238"/>
            <a:ext cx="339725" cy="461962"/>
          </a:xfrm>
          <a:prstGeom prst="rect">
            <a:avLst/>
          </a:prstGeom>
          <a:noFill/>
          <a:ln w="9525">
            <a:noFill/>
            <a:miter lim="800000"/>
            <a:headEnd/>
            <a:tailEnd/>
          </a:ln>
        </p:spPr>
        <p:txBody>
          <a:bodyPr wrap="none">
            <a:spAutoFit/>
          </a:bodyPr>
          <a:lstStyle/>
          <a:p>
            <a:r>
              <a:rPr lang="en-US" altLang="ja-JP" sz="2400"/>
              <a:t>c</a:t>
            </a:r>
          </a:p>
        </p:txBody>
      </p:sp>
      <p:sp>
        <p:nvSpPr>
          <p:cNvPr id="328713" name="テキスト ボックス 96"/>
          <p:cNvSpPr txBox="1">
            <a:spLocks noChangeArrowheads="1"/>
          </p:cNvSpPr>
          <p:nvPr/>
        </p:nvSpPr>
        <p:spPr bwMode="auto">
          <a:xfrm>
            <a:off x="6697663" y="3111500"/>
            <a:ext cx="357187" cy="461963"/>
          </a:xfrm>
          <a:prstGeom prst="rect">
            <a:avLst/>
          </a:prstGeom>
          <a:noFill/>
          <a:ln w="9525">
            <a:noFill/>
            <a:miter lim="800000"/>
            <a:headEnd/>
            <a:tailEnd/>
          </a:ln>
        </p:spPr>
        <p:txBody>
          <a:bodyPr wrap="none">
            <a:spAutoFit/>
          </a:bodyPr>
          <a:lstStyle/>
          <a:p>
            <a:r>
              <a:rPr lang="en-US" altLang="ja-JP" sz="2400"/>
              <a:t>d</a:t>
            </a:r>
          </a:p>
        </p:txBody>
      </p:sp>
      <p:sp>
        <p:nvSpPr>
          <p:cNvPr id="328714" name="テキスト ボックス 97"/>
          <p:cNvSpPr txBox="1">
            <a:spLocks noChangeArrowheads="1"/>
          </p:cNvSpPr>
          <p:nvPr/>
        </p:nvSpPr>
        <p:spPr bwMode="auto">
          <a:xfrm>
            <a:off x="7672388" y="2276475"/>
            <a:ext cx="355600" cy="461963"/>
          </a:xfrm>
          <a:prstGeom prst="rect">
            <a:avLst/>
          </a:prstGeom>
          <a:noFill/>
          <a:ln w="9525">
            <a:noFill/>
            <a:miter lim="800000"/>
            <a:headEnd/>
            <a:tailEnd/>
          </a:ln>
        </p:spPr>
        <p:txBody>
          <a:bodyPr wrap="none">
            <a:spAutoFit/>
          </a:bodyPr>
          <a:lstStyle/>
          <a:p>
            <a:r>
              <a:rPr lang="en-US" altLang="ja-JP" sz="2400"/>
              <a:t>e</a:t>
            </a:r>
          </a:p>
        </p:txBody>
      </p:sp>
      <p:sp>
        <p:nvSpPr>
          <p:cNvPr id="328715" name="テキスト ボックス 98"/>
          <p:cNvSpPr txBox="1">
            <a:spLocks noChangeArrowheads="1"/>
          </p:cNvSpPr>
          <p:nvPr/>
        </p:nvSpPr>
        <p:spPr bwMode="auto">
          <a:xfrm>
            <a:off x="7675563" y="1311275"/>
            <a:ext cx="269875" cy="461963"/>
          </a:xfrm>
          <a:prstGeom prst="rect">
            <a:avLst/>
          </a:prstGeom>
          <a:noFill/>
          <a:ln w="9525">
            <a:noFill/>
            <a:miter lim="800000"/>
            <a:headEnd/>
            <a:tailEnd/>
          </a:ln>
        </p:spPr>
        <p:txBody>
          <a:bodyPr wrap="none">
            <a:spAutoFit/>
          </a:bodyPr>
          <a:lstStyle/>
          <a:p>
            <a:r>
              <a:rPr lang="en-US" altLang="ja-JP" sz="2400"/>
              <a:t>f</a:t>
            </a:r>
          </a:p>
        </p:txBody>
      </p:sp>
      <p:sp>
        <p:nvSpPr>
          <p:cNvPr id="328716" name="テキスト ボックス 99"/>
          <p:cNvSpPr txBox="1">
            <a:spLocks noChangeArrowheads="1"/>
          </p:cNvSpPr>
          <p:nvPr/>
        </p:nvSpPr>
        <p:spPr bwMode="auto">
          <a:xfrm>
            <a:off x="6651625" y="1450975"/>
            <a:ext cx="355600" cy="461963"/>
          </a:xfrm>
          <a:prstGeom prst="rect">
            <a:avLst/>
          </a:prstGeom>
          <a:noFill/>
          <a:ln w="9525">
            <a:noFill/>
            <a:miter lim="800000"/>
            <a:headEnd/>
            <a:tailEnd/>
          </a:ln>
        </p:spPr>
        <p:txBody>
          <a:bodyPr wrap="none">
            <a:spAutoFit/>
          </a:bodyPr>
          <a:lstStyle/>
          <a:p>
            <a:r>
              <a:rPr lang="en-US" altLang="ja-JP" sz="2400"/>
              <a:t>g</a:t>
            </a:r>
          </a:p>
        </p:txBody>
      </p:sp>
      <p:sp>
        <p:nvSpPr>
          <p:cNvPr id="328717" name="テキスト ボックス 100"/>
          <p:cNvSpPr txBox="1">
            <a:spLocks noChangeArrowheads="1"/>
          </p:cNvSpPr>
          <p:nvPr/>
        </p:nvSpPr>
        <p:spPr bwMode="auto">
          <a:xfrm>
            <a:off x="6307138" y="2420938"/>
            <a:ext cx="357187" cy="461962"/>
          </a:xfrm>
          <a:prstGeom prst="rect">
            <a:avLst/>
          </a:prstGeom>
          <a:noFill/>
          <a:ln w="9525">
            <a:noFill/>
            <a:miter lim="800000"/>
            <a:headEnd/>
            <a:tailEnd/>
          </a:ln>
        </p:spPr>
        <p:txBody>
          <a:bodyPr wrap="none">
            <a:spAutoFit/>
          </a:bodyPr>
          <a:lstStyle/>
          <a:p>
            <a:r>
              <a:rPr lang="en-US" altLang="ja-JP" sz="2400"/>
              <a:t>h</a:t>
            </a:r>
          </a:p>
        </p:txBody>
      </p:sp>
    </p:spTree>
  </p:cSld>
  <p:clrMapOvr>
    <a:masterClrMapping/>
  </p:clrMapOvr>
  <p:transition advTm="14149"/>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タイトル 1"/>
          <p:cNvSpPr>
            <a:spLocks noGrp="1"/>
          </p:cNvSpPr>
          <p:nvPr>
            <p:ph type="title"/>
          </p:nvPr>
        </p:nvSpPr>
        <p:spPr/>
        <p:txBody>
          <a:bodyPr/>
          <a:lstStyle/>
          <a:p>
            <a:pPr eaLnBrk="1" hangingPunct="1"/>
            <a:r>
              <a:rPr lang="en-US" altLang="ja-JP" dirty="0"/>
              <a:t>1.2</a:t>
            </a:r>
            <a:r>
              <a:rPr lang="ja-JP" altLang="en-US" dirty="0"/>
              <a:t>　応用例</a:t>
            </a:r>
          </a:p>
        </p:txBody>
      </p:sp>
      <p:sp>
        <p:nvSpPr>
          <p:cNvPr id="3246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107950" y="199231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有向グラフの応用例①：</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PERT (Program Evaluation and Review Technique)</a:t>
            </a:r>
            <a:r>
              <a:rPr lang="ja-JP" altLang="en-US" sz="2400" dirty="0">
                <a:latin typeface="Calibri" pitchFamily="34" charset="0"/>
                <a:ea typeface="+mn-ea"/>
              </a:rPr>
              <a:t>：</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スケジューリングの手法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大規模なプロジェクトの日程管理などで用いられる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PERT</a:t>
            </a:r>
            <a:r>
              <a:rPr lang="ja-JP" altLang="en-US" sz="2400" dirty="0">
                <a:latin typeface="Calibri" pitchFamily="34" charset="0"/>
                <a:ea typeface="+mn-ea"/>
              </a:rPr>
              <a:t>の手順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1</a:t>
            </a:r>
            <a:r>
              <a:rPr lang="ja-JP" altLang="en-US" sz="2400" dirty="0">
                <a:latin typeface="Calibri" pitchFamily="34" charset="0"/>
                <a:ea typeface="+mn-ea"/>
              </a:rPr>
              <a:t>：</a:t>
            </a:r>
            <a:r>
              <a:rPr lang="en-US" altLang="ja-JP" sz="2400" dirty="0">
                <a:latin typeface="Calibri" pitchFamily="34" charset="0"/>
                <a:ea typeface="+mn-ea"/>
              </a:rPr>
              <a:t>1</a:t>
            </a:r>
            <a:r>
              <a:rPr lang="ja-JP" altLang="en-US" sz="2400" dirty="0" err="1">
                <a:latin typeface="Calibri" pitchFamily="34" charset="0"/>
                <a:ea typeface="+mn-ea"/>
              </a:rPr>
              <a:t>つの</a:t>
            </a:r>
            <a:r>
              <a:rPr lang="ja-JP" altLang="en-US" sz="2400" dirty="0">
                <a:latin typeface="Calibri" pitchFamily="34" charset="0"/>
                <a:ea typeface="+mn-ea"/>
              </a:rPr>
              <a:t>プロジェクトをいくつかの作業に分解</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2</a:t>
            </a:r>
            <a:r>
              <a:rPr lang="ja-JP" altLang="en-US" sz="2400" dirty="0">
                <a:latin typeface="Calibri" pitchFamily="34" charset="0"/>
                <a:ea typeface="+mn-ea"/>
              </a:rPr>
              <a:t>：作業の順序関係を</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重み付き有向グラフで表す（アローダイアグラム）</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3</a:t>
            </a:r>
            <a:r>
              <a:rPr lang="ja-JP" altLang="en-US" sz="2400" dirty="0">
                <a:latin typeface="Calibri" pitchFamily="34" charset="0"/>
                <a:ea typeface="+mn-ea"/>
              </a:rPr>
              <a:t>：作業にかかる時間等を見積もる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spTree>
  </p:cSld>
  <p:clrMapOvr>
    <a:masterClrMapping/>
  </p:clrMapOvr>
  <p:transition advTm="14149"/>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24610" name="タイトル 1"/>
          <p:cNvSpPr>
            <a:spLocks noGrp="1"/>
          </p:cNvSpPr>
          <p:nvPr>
            <p:ph type="title"/>
          </p:nvPr>
        </p:nvSpPr>
        <p:spPr/>
        <p:txBody>
          <a:bodyPr/>
          <a:lstStyle/>
          <a:p>
            <a:pPr eaLnBrk="1" hangingPunct="1"/>
            <a:r>
              <a:rPr lang="en-US" altLang="ja-JP" dirty="0"/>
              <a:t>1.2</a:t>
            </a:r>
            <a:r>
              <a:rPr lang="ja-JP" altLang="en-US" dirty="0"/>
              <a:t>　応用例</a:t>
            </a:r>
          </a:p>
        </p:txBody>
      </p:sp>
      <p:sp>
        <p:nvSpPr>
          <p:cNvPr id="3246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p:txBody>
      </p:sp>
      <p:sp>
        <p:nvSpPr>
          <p:cNvPr id="4" name="コンテンツ プレースホルダー 2"/>
          <p:cNvSpPr txBox="1">
            <a:spLocks/>
          </p:cNvSpPr>
          <p:nvPr/>
        </p:nvSpPr>
        <p:spPr bwMode="auto">
          <a:xfrm>
            <a:off x="107950" y="199231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有向グラフの応用例①：</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PERT (Program Evaluation and Review Technique)</a:t>
            </a:r>
            <a:r>
              <a:rPr lang="ja-JP" altLang="en-US" sz="2400" dirty="0">
                <a:latin typeface="Calibri" pitchFamily="34" charset="0"/>
                <a:ea typeface="+mn-ea"/>
              </a:rPr>
              <a:t>：</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スケジューリングの手法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大規模なプロジェクトの日程管理などで用いられる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graphicFrame>
        <p:nvGraphicFramePr>
          <p:cNvPr id="6" name="表 5"/>
          <p:cNvGraphicFramePr>
            <a:graphicFrameLocks noGrp="1"/>
          </p:cNvGraphicFramePr>
          <p:nvPr/>
        </p:nvGraphicFramePr>
        <p:xfrm>
          <a:off x="395536" y="3933056"/>
          <a:ext cx="2177415" cy="2225040"/>
        </p:xfrm>
        <a:graphic>
          <a:graphicData uri="http://schemas.openxmlformats.org/drawingml/2006/table">
            <a:tbl>
              <a:tblPr firstRow="1" bandRow="1">
                <a:tableStyleId>{21E4AEA4-8DFA-4A89-87EB-49C32662AFE0}</a:tableStyleId>
              </a:tblPr>
              <a:tblGrid>
                <a:gridCol w="522605">
                  <a:extLst>
                    <a:ext uri="{9D8B030D-6E8A-4147-A177-3AD203B41FA5}">
                      <a16:colId xmlns:a16="http://schemas.microsoft.com/office/drawing/2014/main" val="20000"/>
                    </a:ext>
                  </a:extLst>
                </a:gridCol>
                <a:gridCol w="827405">
                  <a:extLst>
                    <a:ext uri="{9D8B030D-6E8A-4147-A177-3AD203B41FA5}">
                      <a16:colId xmlns:a16="http://schemas.microsoft.com/office/drawing/2014/main" val="20001"/>
                    </a:ext>
                  </a:extLst>
                </a:gridCol>
                <a:gridCol w="827405">
                  <a:extLst>
                    <a:ext uri="{9D8B030D-6E8A-4147-A177-3AD203B41FA5}">
                      <a16:colId xmlns:a16="http://schemas.microsoft.com/office/drawing/2014/main" val="20002"/>
                    </a:ext>
                  </a:extLst>
                </a:gridCol>
              </a:tblGrid>
              <a:tr h="370840">
                <a:tc>
                  <a:txBody>
                    <a:bodyPr/>
                    <a:lstStyle/>
                    <a:p>
                      <a:r>
                        <a:rPr kumimoji="1" lang="ja-JP" altLang="en-US" sz="1200" b="1" dirty="0">
                          <a:solidFill>
                            <a:schemeClr val="tx1"/>
                          </a:solidFill>
                        </a:rPr>
                        <a:t>作業</a:t>
                      </a:r>
                    </a:p>
                  </a:txBody>
                  <a:tcPr/>
                </a:tc>
                <a:tc>
                  <a:txBody>
                    <a:bodyPr/>
                    <a:lstStyle/>
                    <a:p>
                      <a:r>
                        <a:rPr kumimoji="1" lang="ja-JP" altLang="en-US" sz="1200" b="1" dirty="0">
                          <a:solidFill>
                            <a:schemeClr val="tx1"/>
                          </a:solidFill>
                        </a:rPr>
                        <a:t>先行作業</a:t>
                      </a:r>
                    </a:p>
                  </a:txBody>
                  <a:tcPr/>
                </a:tc>
                <a:tc>
                  <a:txBody>
                    <a:bodyPr/>
                    <a:lstStyle/>
                    <a:p>
                      <a:r>
                        <a:rPr kumimoji="1" lang="ja-JP" altLang="en-US" sz="1200" b="1" dirty="0">
                          <a:solidFill>
                            <a:schemeClr val="tx1"/>
                          </a:solidFill>
                        </a:rPr>
                        <a:t>作業時間</a:t>
                      </a:r>
                    </a:p>
                  </a:txBody>
                  <a:tcPr/>
                </a:tc>
                <a:extLst>
                  <a:ext uri="{0D108BD9-81ED-4DB2-BD59-A6C34878D82A}">
                    <a16:rowId xmlns:a16="http://schemas.microsoft.com/office/drawing/2014/main" val="10000"/>
                  </a:ext>
                </a:extLst>
              </a:tr>
              <a:tr h="370840">
                <a:tc>
                  <a:txBody>
                    <a:bodyPr/>
                    <a:lstStyle/>
                    <a:p>
                      <a:r>
                        <a:rPr kumimoji="1" lang="en-US" altLang="ja-JP" b="1" dirty="0">
                          <a:solidFill>
                            <a:schemeClr val="tx1"/>
                          </a:solidFill>
                        </a:rPr>
                        <a:t>A</a:t>
                      </a:r>
                      <a:endParaRPr kumimoji="1" lang="ja-JP" altLang="en-US" b="1" dirty="0">
                        <a:solidFill>
                          <a:schemeClr val="tx1"/>
                        </a:solidFill>
                      </a:endParaRPr>
                    </a:p>
                  </a:txBody>
                  <a:tcPr/>
                </a:tc>
                <a:tc>
                  <a:txBody>
                    <a:bodyPr/>
                    <a:lstStyle/>
                    <a:p>
                      <a:r>
                        <a:rPr kumimoji="1" lang="en-US" altLang="ja-JP" b="1" dirty="0">
                          <a:solidFill>
                            <a:schemeClr val="tx1"/>
                          </a:solidFill>
                        </a:rPr>
                        <a:t>---</a:t>
                      </a:r>
                      <a:endParaRPr kumimoji="1" lang="ja-JP" altLang="en-US" b="1" dirty="0">
                        <a:solidFill>
                          <a:schemeClr val="tx1"/>
                        </a:solidFill>
                      </a:endParaRPr>
                    </a:p>
                  </a:txBody>
                  <a:tcPr/>
                </a:tc>
                <a:tc>
                  <a:txBody>
                    <a:bodyPr/>
                    <a:lstStyle/>
                    <a:p>
                      <a:r>
                        <a:rPr kumimoji="1" lang="en-US" altLang="ja-JP" b="1" dirty="0">
                          <a:solidFill>
                            <a:schemeClr val="tx1"/>
                          </a:solidFill>
                        </a:rPr>
                        <a:t>9</a:t>
                      </a:r>
                      <a:endParaRPr kumimoji="1" lang="ja-JP" altLang="en-US" b="1" dirty="0">
                        <a:solidFill>
                          <a:schemeClr val="tx1"/>
                        </a:solidFill>
                      </a:endParaRPr>
                    </a:p>
                  </a:txBody>
                  <a:tcPr/>
                </a:tc>
                <a:extLst>
                  <a:ext uri="{0D108BD9-81ED-4DB2-BD59-A6C34878D82A}">
                    <a16:rowId xmlns:a16="http://schemas.microsoft.com/office/drawing/2014/main" val="10001"/>
                  </a:ext>
                </a:extLst>
              </a:tr>
              <a:tr h="370840">
                <a:tc>
                  <a:txBody>
                    <a:bodyPr/>
                    <a:lstStyle/>
                    <a:p>
                      <a:r>
                        <a:rPr kumimoji="1" lang="en-US" altLang="ja-JP" b="1" dirty="0">
                          <a:solidFill>
                            <a:schemeClr val="tx1"/>
                          </a:solidFill>
                        </a:rPr>
                        <a:t>B</a:t>
                      </a:r>
                      <a:endParaRPr kumimoji="1" lang="ja-JP" altLang="en-US" b="1" dirty="0">
                        <a:solidFill>
                          <a:schemeClr val="tx1"/>
                        </a:solidFill>
                      </a:endParaRPr>
                    </a:p>
                  </a:txBody>
                  <a:tcPr/>
                </a:tc>
                <a:tc>
                  <a:txBody>
                    <a:bodyPr/>
                    <a:lstStyle/>
                    <a:p>
                      <a:r>
                        <a:rPr kumimoji="1" lang="en-US" altLang="ja-JP" b="1" dirty="0">
                          <a:solidFill>
                            <a:schemeClr val="tx1"/>
                          </a:solidFill>
                        </a:rPr>
                        <a:t>---</a:t>
                      </a:r>
                      <a:endParaRPr kumimoji="1" lang="ja-JP" altLang="en-US" b="1" dirty="0">
                        <a:solidFill>
                          <a:schemeClr val="tx1"/>
                        </a:solidFill>
                      </a:endParaRPr>
                    </a:p>
                  </a:txBody>
                  <a:tcPr/>
                </a:tc>
                <a:tc>
                  <a:txBody>
                    <a:bodyPr/>
                    <a:lstStyle/>
                    <a:p>
                      <a:r>
                        <a:rPr kumimoji="1" lang="en-US" altLang="ja-JP" b="1" dirty="0">
                          <a:solidFill>
                            <a:schemeClr val="tx1"/>
                          </a:solidFill>
                        </a:rPr>
                        <a:t>3</a:t>
                      </a:r>
                      <a:endParaRPr kumimoji="1" lang="ja-JP" altLang="en-US" b="1" dirty="0">
                        <a:solidFill>
                          <a:schemeClr val="tx1"/>
                        </a:solidFill>
                      </a:endParaRPr>
                    </a:p>
                  </a:txBody>
                  <a:tcPr/>
                </a:tc>
                <a:extLst>
                  <a:ext uri="{0D108BD9-81ED-4DB2-BD59-A6C34878D82A}">
                    <a16:rowId xmlns:a16="http://schemas.microsoft.com/office/drawing/2014/main" val="10002"/>
                  </a:ext>
                </a:extLst>
              </a:tr>
              <a:tr h="370840">
                <a:tc>
                  <a:txBody>
                    <a:bodyPr/>
                    <a:lstStyle/>
                    <a:p>
                      <a:r>
                        <a:rPr kumimoji="1" lang="en-US" altLang="ja-JP" b="1" dirty="0">
                          <a:solidFill>
                            <a:schemeClr val="tx1"/>
                          </a:solidFill>
                        </a:rPr>
                        <a:t>C</a:t>
                      </a:r>
                      <a:endParaRPr kumimoji="1" lang="ja-JP" altLang="en-US" b="1" dirty="0">
                        <a:solidFill>
                          <a:schemeClr val="tx1"/>
                        </a:solidFill>
                      </a:endParaRPr>
                    </a:p>
                  </a:txBody>
                  <a:tcPr/>
                </a:tc>
                <a:tc>
                  <a:txBody>
                    <a:bodyPr/>
                    <a:lstStyle/>
                    <a:p>
                      <a:r>
                        <a:rPr kumimoji="1" lang="en-US" altLang="ja-JP" b="1" dirty="0">
                          <a:solidFill>
                            <a:schemeClr val="tx1"/>
                          </a:solidFill>
                        </a:rPr>
                        <a:t>A</a:t>
                      </a:r>
                      <a:endParaRPr kumimoji="1" lang="ja-JP" altLang="en-US" b="1" dirty="0">
                        <a:solidFill>
                          <a:schemeClr val="tx1"/>
                        </a:solidFill>
                      </a:endParaRPr>
                    </a:p>
                  </a:txBody>
                  <a:tcPr/>
                </a:tc>
                <a:tc>
                  <a:txBody>
                    <a:bodyPr/>
                    <a:lstStyle/>
                    <a:p>
                      <a:r>
                        <a:rPr kumimoji="1" lang="en-US" altLang="ja-JP" b="1" dirty="0">
                          <a:solidFill>
                            <a:schemeClr val="tx1"/>
                          </a:solidFill>
                        </a:rPr>
                        <a:t>8</a:t>
                      </a:r>
                      <a:endParaRPr kumimoji="1" lang="ja-JP" altLang="en-US" b="1" dirty="0">
                        <a:solidFill>
                          <a:schemeClr val="tx1"/>
                        </a:solidFill>
                      </a:endParaRPr>
                    </a:p>
                  </a:txBody>
                  <a:tcPr/>
                </a:tc>
                <a:extLst>
                  <a:ext uri="{0D108BD9-81ED-4DB2-BD59-A6C34878D82A}">
                    <a16:rowId xmlns:a16="http://schemas.microsoft.com/office/drawing/2014/main" val="10003"/>
                  </a:ext>
                </a:extLst>
              </a:tr>
              <a:tr h="370840">
                <a:tc>
                  <a:txBody>
                    <a:bodyPr/>
                    <a:lstStyle/>
                    <a:p>
                      <a:r>
                        <a:rPr kumimoji="1" lang="en-US" altLang="ja-JP" b="1" dirty="0">
                          <a:solidFill>
                            <a:schemeClr val="tx1"/>
                          </a:solidFill>
                        </a:rPr>
                        <a:t>D</a:t>
                      </a:r>
                      <a:endParaRPr kumimoji="1" lang="ja-JP" altLang="en-US" b="1" dirty="0">
                        <a:solidFill>
                          <a:schemeClr val="tx1"/>
                        </a:solidFill>
                      </a:endParaRPr>
                    </a:p>
                  </a:txBody>
                  <a:tcPr/>
                </a:tc>
                <a:tc>
                  <a:txBody>
                    <a:bodyPr/>
                    <a:lstStyle/>
                    <a:p>
                      <a:r>
                        <a:rPr kumimoji="1" lang="en-US" altLang="ja-JP" b="1" dirty="0">
                          <a:solidFill>
                            <a:schemeClr val="tx1"/>
                          </a:solidFill>
                        </a:rPr>
                        <a:t>A</a:t>
                      </a:r>
                      <a:endParaRPr kumimoji="1" lang="ja-JP" altLang="en-US" b="1" dirty="0">
                        <a:solidFill>
                          <a:schemeClr val="tx1"/>
                        </a:solidFill>
                      </a:endParaRPr>
                    </a:p>
                  </a:txBody>
                  <a:tcPr/>
                </a:tc>
                <a:tc>
                  <a:txBody>
                    <a:bodyPr/>
                    <a:lstStyle/>
                    <a:p>
                      <a:r>
                        <a:rPr kumimoji="1" lang="en-US" altLang="ja-JP" b="1" dirty="0">
                          <a:solidFill>
                            <a:schemeClr val="tx1"/>
                          </a:solidFill>
                        </a:rPr>
                        <a:t>4</a:t>
                      </a:r>
                      <a:endParaRPr kumimoji="1" lang="ja-JP" altLang="en-US" b="1" dirty="0">
                        <a:solidFill>
                          <a:schemeClr val="tx1"/>
                        </a:solidFill>
                      </a:endParaRPr>
                    </a:p>
                  </a:txBody>
                  <a:tcPr/>
                </a:tc>
                <a:extLst>
                  <a:ext uri="{0D108BD9-81ED-4DB2-BD59-A6C34878D82A}">
                    <a16:rowId xmlns:a16="http://schemas.microsoft.com/office/drawing/2014/main" val="10004"/>
                  </a:ext>
                </a:extLst>
              </a:tr>
              <a:tr h="370840">
                <a:tc>
                  <a:txBody>
                    <a:bodyPr/>
                    <a:lstStyle/>
                    <a:p>
                      <a:r>
                        <a:rPr kumimoji="1" lang="en-US" altLang="ja-JP" b="1" dirty="0">
                          <a:solidFill>
                            <a:schemeClr val="tx1"/>
                          </a:solidFill>
                        </a:rPr>
                        <a:t>E</a:t>
                      </a:r>
                      <a:endParaRPr kumimoji="1" lang="ja-JP" altLang="en-US" b="1" dirty="0">
                        <a:solidFill>
                          <a:schemeClr val="tx1"/>
                        </a:solidFill>
                      </a:endParaRPr>
                    </a:p>
                  </a:txBody>
                  <a:tcPr/>
                </a:tc>
                <a:tc>
                  <a:txBody>
                    <a:bodyPr/>
                    <a:lstStyle/>
                    <a:p>
                      <a:r>
                        <a:rPr kumimoji="1" lang="en-US" altLang="ja-JP" b="1" dirty="0">
                          <a:solidFill>
                            <a:schemeClr val="tx1"/>
                          </a:solidFill>
                        </a:rPr>
                        <a:t>B,C</a:t>
                      </a:r>
                      <a:endParaRPr kumimoji="1" lang="ja-JP" altLang="en-US" b="1" dirty="0">
                        <a:solidFill>
                          <a:schemeClr val="tx1"/>
                        </a:solidFill>
                      </a:endParaRPr>
                    </a:p>
                  </a:txBody>
                  <a:tcPr/>
                </a:tc>
                <a:tc>
                  <a:txBody>
                    <a:bodyPr/>
                    <a:lstStyle/>
                    <a:p>
                      <a:r>
                        <a:rPr kumimoji="1" lang="en-US" altLang="ja-JP" b="1" dirty="0">
                          <a:solidFill>
                            <a:schemeClr val="tx1"/>
                          </a:solidFill>
                        </a:rPr>
                        <a:t>7</a:t>
                      </a:r>
                      <a:endParaRPr kumimoji="1" lang="ja-JP" altLang="en-US" b="1" dirty="0">
                        <a:solidFill>
                          <a:schemeClr val="tx1"/>
                        </a:solidFill>
                      </a:endParaRPr>
                    </a:p>
                  </a:txBody>
                  <a:tcPr/>
                </a:tc>
                <a:extLst>
                  <a:ext uri="{0D108BD9-81ED-4DB2-BD59-A6C34878D82A}">
                    <a16:rowId xmlns:a16="http://schemas.microsoft.com/office/drawing/2014/main" val="10005"/>
                  </a:ext>
                </a:extLst>
              </a:tr>
            </a:tbl>
          </a:graphicData>
        </a:graphic>
      </p:graphicFrame>
      <p:grpSp>
        <p:nvGrpSpPr>
          <p:cNvPr id="2" name="グループ化 31"/>
          <p:cNvGrpSpPr/>
          <p:nvPr/>
        </p:nvGrpSpPr>
        <p:grpSpPr>
          <a:xfrm>
            <a:off x="3563888" y="4265662"/>
            <a:ext cx="3053358" cy="1611610"/>
            <a:chOff x="3755082" y="4049638"/>
            <a:chExt cx="3053358" cy="1611610"/>
          </a:xfrm>
        </p:grpSpPr>
        <p:sp>
          <p:nvSpPr>
            <p:cNvPr id="7" name="円/楕円 6"/>
            <p:cNvSpPr/>
            <p:nvPr/>
          </p:nvSpPr>
          <p:spPr bwMode="auto">
            <a:xfrm>
              <a:off x="3755082" y="4771752"/>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 name="円/楕円 7"/>
            <p:cNvSpPr/>
            <p:nvPr/>
          </p:nvSpPr>
          <p:spPr bwMode="auto">
            <a:xfrm>
              <a:off x="5194672" y="4049638"/>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円/楕円 8"/>
            <p:cNvSpPr/>
            <p:nvPr/>
          </p:nvSpPr>
          <p:spPr bwMode="auto">
            <a:xfrm>
              <a:off x="5207372" y="5489798"/>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円/楕円 9"/>
            <p:cNvSpPr/>
            <p:nvPr/>
          </p:nvSpPr>
          <p:spPr bwMode="auto">
            <a:xfrm>
              <a:off x="6635402" y="4769718"/>
              <a:ext cx="173038"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1" name="直線コネクタ 10"/>
            <p:cNvCxnSpPr>
              <a:stCxn id="9" idx="2"/>
            </p:cNvCxnSpPr>
            <p:nvPr/>
          </p:nvCxnSpPr>
          <p:spPr bwMode="auto">
            <a:xfrm rot="10800000">
              <a:off x="3843786" y="4869979"/>
              <a:ext cx="1363586" cy="705544"/>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13" name="直線コネクタ 12"/>
            <p:cNvCxnSpPr>
              <a:stCxn id="8" idx="2"/>
            </p:cNvCxnSpPr>
            <p:nvPr/>
          </p:nvCxnSpPr>
          <p:spPr bwMode="auto">
            <a:xfrm rot="10800000" flipV="1">
              <a:off x="3843786" y="4135362"/>
              <a:ext cx="1350886" cy="733797"/>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15" name="直線コネクタ 14"/>
            <p:cNvCxnSpPr>
              <a:stCxn id="10" idx="3"/>
            </p:cNvCxnSpPr>
            <p:nvPr/>
          </p:nvCxnSpPr>
          <p:spPr bwMode="auto">
            <a:xfrm rot="5400000">
              <a:off x="5647538" y="4569361"/>
              <a:ext cx="666507" cy="1359905"/>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17" name="直線コネクタ 16"/>
            <p:cNvCxnSpPr/>
            <p:nvPr/>
          </p:nvCxnSpPr>
          <p:spPr bwMode="auto">
            <a:xfrm rot="10800000">
              <a:off x="5283946" y="4140696"/>
              <a:ext cx="1363586" cy="705544"/>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bwMode="auto">
            <a:xfrm rot="16200000" flipH="1">
              <a:off x="4606021" y="4883558"/>
              <a:ext cx="1365794" cy="15454"/>
            </a:xfrm>
            <a:prstGeom prst="line">
              <a:avLst/>
            </a:prstGeom>
            <a:ln w="38100">
              <a:solidFill>
                <a:schemeClr val="tx1"/>
              </a:solidFill>
              <a:headEnd type="triangle" w="lg" len="lg"/>
            </a:ln>
          </p:spPr>
          <p:style>
            <a:lnRef idx="1">
              <a:schemeClr val="dk1"/>
            </a:lnRef>
            <a:fillRef idx="0">
              <a:schemeClr val="dk1"/>
            </a:fillRef>
            <a:effectRef idx="0">
              <a:schemeClr val="dk1"/>
            </a:effectRef>
            <a:fontRef idx="minor">
              <a:schemeClr val="tx1"/>
            </a:fontRef>
          </p:style>
        </p:cxnSp>
        <p:sp>
          <p:nvSpPr>
            <p:cNvPr id="22" name="テキスト ボックス 93"/>
            <p:cNvSpPr txBox="1">
              <a:spLocks noChangeArrowheads="1"/>
            </p:cNvSpPr>
            <p:nvPr/>
          </p:nvSpPr>
          <p:spPr bwMode="auto">
            <a:xfrm>
              <a:off x="4402584" y="4881537"/>
              <a:ext cx="338554" cy="369332"/>
            </a:xfrm>
            <a:prstGeom prst="rect">
              <a:avLst/>
            </a:prstGeom>
            <a:noFill/>
            <a:ln w="9525">
              <a:noFill/>
              <a:miter lim="800000"/>
              <a:headEnd/>
              <a:tailEnd/>
            </a:ln>
          </p:spPr>
          <p:txBody>
            <a:bodyPr wrap="none">
              <a:spAutoFit/>
            </a:bodyPr>
            <a:lstStyle/>
            <a:p>
              <a:r>
                <a:rPr lang="en-US" altLang="ja-JP" dirty="0"/>
                <a:t>A</a:t>
              </a:r>
            </a:p>
          </p:txBody>
        </p:sp>
        <p:sp>
          <p:nvSpPr>
            <p:cNvPr id="23" name="テキスト ボックス 93"/>
            <p:cNvSpPr txBox="1">
              <a:spLocks noChangeArrowheads="1"/>
            </p:cNvSpPr>
            <p:nvPr/>
          </p:nvSpPr>
          <p:spPr bwMode="auto">
            <a:xfrm>
              <a:off x="4415284" y="4462636"/>
              <a:ext cx="338554" cy="369332"/>
            </a:xfrm>
            <a:prstGeom prst="rect">
              <a:avLst/>
            </a:prstGeom>
            <a:noFill/>
            <a:ln w="9525">
              <a:noFill/>
              <a:miter lim="800000"/>
              <a:headEnd/>
              <a:tailEnd/>
            </a:ln>
          </p:spPr>
          <p:txBody>
            <a:bodyPr wrap="none">
              <a:spAutoFit/>
            </a:bodyPr>
            <a:lstStyle/>
            <a:p>
              <a:r>
                <a:rPr lang="en-US" altLang="ja-JP" dirty="0"/>
                <a:t>B</a:t>
              </a:r>
            </a:p>
          </p:txBody>
        </p:sp>
        <p:sp>
          <p:nvSpPr>
            <p:cNvPr id="24" name="テキスト ボックス 93"/>
            <p:cNvSpPr txBox="1">
              <a:spLocks noChangeArrowheads="1"/>
            </p:cNvSpPr>
            <p:nvPr/>
          </p:nvSpPr>
          <p:spPr bwMode="auto">
            <a:xfrm>
              <a:off x="4987156" y="4678536"/>
              <a:ext cx="351378" cy="369332"/>
            </a:xfrm>
            <a:prstGeom prst="rect">
              <a:avLst/>
            </a:prstGeom>
            <a:noFill/>
            <a:ln w="9525">
              <a:noFill/>
              <a:miter lim="800000"/>
              <a:headEnd/>
              <a:tailEnd/>
            </a:ln>
          </p:spPr>
          <p:txBody>
            <a:bodyPr wrap="none">
              <a:spAutoFit/>
            </a:bodyPr>
            <a:lstStyle/>
            <a:p>
              <a:r>
                <a:rPr lang="en-US" altLang="ja-JP" dirty="0"/>
                <a:t>C</a:t>
              </a:r>
            </a:p>
          </p:txBody>
        </p:sp>
        <p:sp>
          <p:nvSpPr>
            <p:cNvPr id="25" name="テキスト ボックス 93"/>
            <p:cNvSpPr txBox="1">
              <a:spLocks noChangeArrowheads="1"/>
            </p:cNvSpPr>
            <p:nvPr/>
          </p:nvSpPr>
          <p:spPr bwMode="auto">
            <a:xfrm>
              <a:off x="5842744" y="4893776"/>
              <a:ext cx="351378" cy="369332"/>
            </a:xfrm>
            <a:prstGeom prst="rect">
              <a:avLst/>
            </a:prstGeom>
            <a:noFill/>
            <a:ln w="9525">
              <a:noFill/>
              <a:miter lim="800000"/>
              <a:headEnd/>
              <a:tailEnd/>
            </a:ln>
          </p:spPr>
          <p:txBody>
            <a:bodyPr wrap="none">
              <a:spAutoFit/>
            </a:bodyPr>
            <a:lstStyle/>
            <a:p>
              <a:r>
                <a:rPr lang="en-US" altLang="ja-JP" dirty="0"/>
                <a:t>D</a:t>
              </a:r>
            </a:p>
          </p:txBody>
        </p:sp>
        <p:sp>
          <p:nvSpPr>
            <p:cNvPr id="26" name="テキスト ボックス 93"/>
            <p:cNvSpPr txBox="1">
              <a:spLocks noChangeArrowheads="1"/>
            </p:cNvSpPr>
            <p:nvPr/>
          </p:nvSpPr>
          <p:spPr bwMode="auto">
            <a:xfrm>
              <a:off x="5838830" y="4465920"/>
              <a:ext cx="338554" cy="369332"/>
            </a:xfrm>
            <a:prstGeom prst="rect">
              <a:avLst/>
            </a:prstGeom>
            <a:noFill/>
            <a:ln w="9525">
              <a:noFill/>
              <a:miter lim="800000"/>
              <a:headEnd/>
              <a:tailEnd/>
            </a:ln>
          </p:spPr>
          <p:txBody>
            <a:bodyPr wrap="none">
              <a:spAutoFit/>
            </a:bodyPr>
            <a:lstStyle/>
            <a:p>
              <a:r>
                <a:rPr lang="en-US" altLang="ja-JP" dirty="0"/>
                <a:t>E</a:t>
              </a:r>
            </a:p>
          </p:txBody>
        </p:sp>
        <p:sp>
          <p:nvSpPr>
            <p:cNvPr id="27" name="テキスト ボックス 93"/>
            <p:cNvSpPr txBox="1">
              <a:spLocks noChangeArrowheads="1"/>
            </p:cNvSpPr>
            <p:nvPr/>
          </p:nvSpPr>
          <p:spPr bwMode="auto">
            <a:xfrm>
              <a:off x="4224660" y="5135984"/>
              <a:ext cx="312906" cy="369332"/>
            </a:xfrm>
            <a:prstGeom prst="rect">
              <a:avLst/>
            </a:prstGeom>
            <a:noFill/>
            <a:ln w="9525">
              <a:noFill/>
              <a:miter lim="800000"/>
              <a:headEnd/>
              <a:tailEnd/>
            </a:ln>
          </p:spPr>
          <p:txBody>
            <a:bodyPr wrap="none">
              <a:spAutoFit/>
            </a:bodyPr>
            <a:lstStyle/>
            <a:p>
              <a:r>
                <a:rPr lang="en-US" altLang="ja-JP" dirty="0"/>
                <a:t>9</a:t>
              </a:r>
            </a:p>
          </p:txBody>
        </p:sp>
        <p:sp>
          <p:nvSpPr>
            <p:cNvPr id="28" name="テキスト ボックス 93"/>
            <p:cNvSpPr txBox="1">
              <a:spLocks noChangeArrowheads="1"/>
            </p:cNvSpPr>
            <p:nvPr/>
          </p:nvSpPr>
          <p:spPr bwMode="auto">
            <a:xfrm>
              <a:off x="4233446" y="4165188"/>
              <a:ext cx="312906" cy="369332"/>
            </a:xfrm>
            <a:prstGeom prst="rect">
              <a:avLst/>
            </a:prstGeom>
            <a:noFill/>
            <a:ln w="9525">
              <a:noFill/>
              <a:miter lim="800000"/>
              <a:headEnd/>
              <a:tailEnd/>
            </a:ln>
          </p:spPr>
          <p:txBody>
            <a:bodyPr wrap="none">
              <a:spAutoFit/>
            </a:bodyPr>
            <a:lstStyle/>
            <a:p>
              <a:r>
                <a:rPr lang="en-US" altLang="ja-JP" dirty="0"/>
                <a:t>3</a:t>
              </a:r>
            </a:p>
          </p:txBody>
        </p:sp>
        <p:sp>
          <p:nvSpPr>
            <p:cNvPr id="29" name="テキスト ボックス 93"/>
            <p:cNvSpPr txBox="1">
              <a:spLocks noChangeArrowheads="1"/>
            </p:cNvSpPr>
            <p:nvPr/>
          </p:nvSpPr>
          <p:spPr bwMode="auto">
            <a:xfrm>
              <a:off x="5279380" y="4661644"/>
              <a:ext cx="312906" cy="369332"/>
            </a:xfrm>
            <a:prstGeom prst="rect">
              <a:avLst/>
            </a:prstGeom>
            <a:noFill/>
            <a:ln w="9525">
              <a:noFill/>
              <a:miter lim="800000"/>
              <a:headEnd/>
              <a:tailEnd/>
            </a:ln>
          </p:spPr>
          <p:txBody>
            <a:bodyPr wrap="none">
              <a:spAutoFit/>
            </a:bodyPr>
            <a:lstStyle/>
            <a:p>
              <a:r>
                <a:rPr lang="en-US" altLang="ja-JP" dirty="0"/>
                <a:t>8</a:t>
              </a:r>
            </a:p>
          </p:txBody>
        </p:sp>
        <p:sp>
          <p:nvSpPr>
            <p:cNvPr id="30" name="テキスト ボックス 93"/>
            <p:cNvSpPr txBox="1">
              <a:spLocks noChangeArrowheads="1"/>
            </p:cNvSpPr>
            <p:nvPr/>
          </p:nvSpPr>
          <p:spPr bwMode="auto">
            <a:xfrm>
              <a:off x="5978252" y="5156408"/>
              <a:ext cx="312906" cy="369332"/>
            </a:xfrm>
            <a:prstGeom prst="rect">
              <a:avLst/>
            </a:prstGeom>
            <a:noFill/>
            <a:ln w="9525">
              <a:noFill/>
              <a:miter lim="800000"/>
              <a:headEnd/>
              <a:tailEnd/>
            </a:ln>
          </p:spPr>
          <p:txBody>
            <a:bodyPr wrap="none">
              <a:spAutoFit/>
            </a:bodyPr>
            <a:lstStyle/>
            <a:p>
              <a:r>
                <a:rPr lang="en-US" altLang="ja-JP" dirty="0"/>
                <a:t>4</a:t>
              </a:r>
            </a:p>
          </p:txBody>
        </p:sp>
        <p:sp>
          <p:nvSpPr>
            <p:cNvPr id="31" name="テキスト ボックス 93"/>
            <p:cNvSpPr txBox="1">
              <a:spLocks noChangeArrowheads="1"/>
            </p:cNvSpPr>
            <p:nvPr/>
          </p:nvSpPr>
          <p:spPr bwMode="auto">
            <a:xfrm>
              <a:off x="5995546" y="4211796"/>
              <a:ext cx="312906" cy="369332"/>
            </a:xfrm>
            <a:prstGeom prst="rect">
              <a:avLst/>
            </a:prstGeom>
            <a:noFill/>
            <a:ln w="9525">
              <a:noFill/>
              <a:miter lim="800000"/>
              <a:headEnd/>
              <a:tailEnd/>
            </a:ln>
          </p:spPr>
          <p:txBody>
            <a:bodyPr wrap="none">
              <a:spAutoFit/>
            </a:bodyPr>
            <a:lstStyle/>
            <a:p>
              <a:r>
                <a:rPr lang="en-US" altLang="ja-JP" dirty="0"/>
                <a:t>7</a:t>
              </a:r>
            </a:p>
          </p:txBody>
        </p:sp>
      </p:grpSp>
    </p:spTree>
  </p:cSld>
  <p:clrMapOvr>
    <a:overrideClrMapping bg1="lt1" tx1="dk1" bg2="lt2" tx2="dk2" accent1="accent1" accent2="accent2" accent3="accent3" accent4="accent4" accent5="accent5" accent6="accent6" hlink="hlink" folHlink="folHlink"/>
  </p:clrMapOvr>
  <p:transition advTm="14149"/>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E \subseteq $&#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310280</TotalTime>
  <Words>3814</Words>
  <Application>Microsoft Office PowerPoint</Application>
  <PresentationFormat>画面に合わせる (4:3)</PresentationFormat>
  <Paragraphs>997</Paragraphs>
  <Slides>62</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62</vt:i4>
      </vt:variant>
    </vt:vector>
  </HeadingPairs>
  <TitlesOfParts>
    <vt:vector size="66" baseType="lpstr">
      <vt:lpstr>Arial</vt:lpstr>
      <vt:lpstr>Calibri</vt:lpstr>
      <vt:lpstr>Wingdings 2</vt:lpstr>
      <vt:lpstr>リゾート</vt:lpstr>
      <vt:lpstr>PowerPoint プレゼンテーション</vt:lpstr>
      <vt:lpstr>有限幾何学　第8回</vt:lpstr>
      <vt:lpstr>1.1　用語の説明</vt:lpstr>
      <vt:lpstr>1.1　用語の説明</vt:lpstr>
      <vt:lpstr>1.1　用語の説明</vt:lpstr>
      <vt:lpstr>1.1　用語の説明</vt:lpstr>
      <vt:lpstr>1.1　用語の説明</vt:lpstr>
      <vt:lpstr>1.2　応用例</vt:lpstr>
      <vt:lpstr>1.2　応用例</vt:lpstr>
      <vt:lpstr>1.2　応用例</vt:lpstr>
      <vt:lpstr>1.2　応用例</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1.3　強連結な向き付け</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1.4　深さ優先探索（DFS）</vt:lpstr>
      <vt:lpstr>提出課題8 </vt:lpstr>
      <vt:lpstr>提出課題8</vt:lpstr>
      <vt:lpstr>提出課題8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2997</cp:revision>
  <dcterms:created xsi:type="dcterms:W3CDTF">2011-01-05T07:10:26Z</dcterms:created>
  <dcterms:modified xsi:type="dcterms:W3CDTF">2022-05-26T10:13:17Z</dcterms:modified>
</cp:coreProperties>
</file>