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4" r:id="rId1"/>
  </p:sldMasterIdLst>
  <p:notesMasterIdLst>
    <p:notesMasterId r:id="rId50"/>
  </p:notesMasterIdLst>
  <p:handoutMasterIdLst>
    <p:handoutMasterId r:id="rId51"/>
  </p:handoutMasterIdLst>
  <p:sldIdLst>
    <p:sldId id="390" r:id="rId2"/>
    <p:sldId id="398" r:id="rId3"/>
    <p:sldId id="855" r:id="rId4"/>
    <p:sldId id="856" r:id="rId5"/>
    <p:sldId id="857" r:id="rId6"/>
    <p:sldId id="858" r:id="rId7"/>
    <p:sldId id="859" r:id="rId8"/>
    <p:sldId id="860" r:id="rId9"/>
    <p:sldId id="861" r:id="rId10"/>
    <p:sldId id="862" r:id="rId11"/>
    <p:sldId id="864" r:id="rId12"/>
    <p:sldId id="865" r:id="rId13"/>
    <p:sldId id="866" r:id="rId14"/>
    <p:sldId id="867" r:id="rId15"/>
    <p:sldId id="868" r:id="rId16"/>
    <p:sldId id="873" r:id="rId17"/>
    <p:sldId id="869" r:id="rId18"/>
    <p:sldId id="870" r:id="rId19"/>
    <p:sldId id="872" r:id="rId20"/>
    <p:sldId id="871" r:id="rId21"/>
    <p:sldId id="1068" r:id="rId22"/>
    <p:sldId id="1069" r:id="rId23"/>
    <p:sldId id="875" r:id="rId24"/>
    <p:sldId id="910" r:id="rId25"/>
    <p:sldId id="876" r:id="rId26"/>
    <p:sldId id="878" r:id="rId27"/>
    <p:sldId id="879" r:id="rId28"/>
    <p:sldId id="880" r:id="rId29"/>
    <p:sldId id="881" r:id="rId30"/>
    <p:sldId id="882" r:id="rId31"/>
    <p:sldId id="883" r:id="rId32"/>
    <p:sldId id="884" r:id="rId33"/>
    <p:sldId id="885" r:id="rId34"/>
    <p:sldId id="912" r:id="rId35"/>
    <p:sldId id="911" r:id="rId36"/>
    <p:sldId id="913" r:id="rId37"/>
    <p:sldId id="915" r:id="rId38"/>
    <p:sldId id="916" r:id="rId39"/>
    <p:sldId id="918" r:id="rId40"/>
    <p:sldId id="917" r:id="rId41"/>
    <p:sldId id="919" r:id="rId42"/>
    <p:sldId id="877" r:id="rId43"/>
    <p:sldId id="920" r:id="rId44"/>
    <p:sldId id="921" r:id="rId45"/>
    <p:sldId id="922" r:id="rId46"/>
    <p:sldId id="923" r:id="rId47"/>
    <p:sldId id="924" r:id="rId48"/>
    <p:sldId id="786" r:id="rId49"/>
  </p:sldIdLst>
  <p:sldSz cx="9144000" cy="6858000" type="screen4x3"/>
  <p:notesSz cx="6735763" cy="9869488"/>
  <p:custDataLst>
    <p:tags r:id="rId52"/>
  </p:custDataLst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5365" autoAdjust="0"/>
  </p:normalViewPr>
  <p:slideViewPr>
    <p:cSldViewPr>
      <p:cViewPr varScale="1">
        <p:scale>
          <a:sx n="75" d="100"/>
          <a:sy n="75" d="100"/>
        </p:scale>
        <p:origin x="8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handoutMaster" Target="handoutMasters/handoutMaster1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4" y="1"/>
            <a:ext cx="2919411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C25F02C5-3174-4594-944E-065242650977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1" y="9374188"/>
            <a:ext cx="2919413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4" y="9374188"/>
            <a:ext cx="2919411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D4F52F5A-4247-4D8A-8EFC-76A1FA91B5F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12189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19413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4" y="1"/>
            <a:ext cx="2919411" cy="493713"/>
          </a:xfrm>
          <a:prstGeom prst="rect">
            <a:avLst/>
          </a:prstGeom>
        </p:spPr>
        <p:txBody>
          <a:bodyPr vert="horz" lIns="91427" tIns="45713" rIns="91427" bIns="45713" rtlCol="0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F96BCE39-B2DF-44F5-9736-B4F6189049AC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98525" y="739775"/>
            <a:ext cx="4938713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7" tIns="45713" rIns="91427" bIns="45713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1" y="4687889"/>
            <a:ext cx="5389563" cy="4441824"/>
          </a:xfrm>
          <a:prstGeom prst="rect">
            <a:avLst/>
          </a:prstGeom>
        </p:spPr>
        <p:txBody>
          <a:bodyPr vert="horz" lIns="91427" tIns="45713" rIns="91427" bIns="45713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" y="9374188"/>
            <a:ext cx="2919413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l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4" y="9374188"/>
            <a:ext cx="2919411" cy="493712"/>
          </a:xfrm>
          <a:prstGeom prst="rect">
            <a:avLst/>
          </a:prstGeom>
        </p:spPr>
        <p:txBody>
          <a:bodyPr vert="horz" lIns="91427" tIns="45713" rIns="91427" bIns="45713" rtlCol="0" anchor="b"/>
          <a:lstStyle>
            <a:lvl1pPr algn="r">
              <a:defRPr sz="1200">
                <a:ea typeface="ＭＳ Ｐゴシック" charset="-128"/>
              </a:defRPr>
            </a:lvl1pPr>
          </a:lstStyle>
          <a:p>
            <a:pPr>
              <a:defRPr/>
            </a:pPr>
            <a:fld id="{3204134A-B588-466E-9B2A-85E8ECD138C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18564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8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48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49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C3D1DF5-4EB6-458D-81B3-F33F8A51E91A}" type="slidenum">
              <a:rPr lang="ja-JP" altLang="en-US" smtClean="0">
                <a:ea typeface="ＭＳ Ｐゴシック" pitchFamily="50" charset="-128"/>
              </a:rPr>
              <a:pPr/>
              <a:t>10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31446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41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41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41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A3E3BBC-0AFE-48D9-97E6-8220E9EF7633}" type="slidenum">
              <a:rPr lang="ja-JP" altLang="en-US" smtClean="0">
                <a:ea typeface="ＭＳ Ｐゴシック" pitchFamily="50" charset="-128"/>
              </a:rPr>
              <a:pPr/>
              <a:t>19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648470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51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51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51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FD58472-CCBA-48DE-9E99-DD8A6A6001CF}" type="slidenum">
              <a:rPr lang="ja-JP" altLang="en-US" smtClean="0">
                <a:ea typeface="ＭＳ Ｐゴシック" pitchFamily="50" charset="-128"/>
              </a:rPr>
              <a:pPr/>
              <a:t>20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967070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61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61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12B0BB-5566-451D-A578-2CBF96201E3E}" type="slidenum">
              <a:rPr lang="ja-JP" altLang="en-US" smtClean="0">
                <a:ea typeface="ＭＳ Ｐゴシック" pitchFamily="50" charset="-128"/>
              </a:rPr>
              <a:pPr/>
              <a:t>21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9077571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1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61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61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12B0BB-5566-451D-A578-2CBF96201E3E}" type="slidenum">
              <a:rPr lang="ja-JP" altLang="en-US" smtClean="0">
                <a:ea typeface="ＭＳ Ｐゴシック" pitchFamily="50" charset="-128"/>
              </a:rPr>
              <a:pPr/>
              <a:t>22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88964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718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718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718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09D524D-41ED-4EFD-9A51-08E49D465265}" type="slidenum">
              <a:rPr lang="ja-JP" altLang="en-US" smtClean="0">
                <a:ea typeface="ＭＳ Ｐゴシック" pitchFamily="50" charset="-128"/>
              </a:rPr>
              <a:pPr/>
              <a:t>23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1816301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21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821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821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13D458-5D40-47FC-9E74-1B3C95E02191}" type="slidenum">
              <a:rPr lang="ja-JP" altLang="en-US" smtClean="0">
                <a:ea typeface="ＭＳ Ｐゴシック" pitchFamily="50" charset="-128"/>
              </a:rPr>
              <a:pPr/>
              <a:t>24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005132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23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923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923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3DCC03-BF89-4257-8424-BB19AF6017D1}" type="slidenum">
              <a:rPr lang="ja-JP" altLang="en-US" smtClean="0">
                <a:ea typeface="ＭＳ Ｐゴシック" pitchFamily="50" charset="-128"/>
              </a:rPr>
              <a:pPr/>
              <a:t>25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4030138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025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025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026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E87EE1-0516-4D63-B00D-6585AE91622F}" type="slidenum">
              <a:rPr lang="ja-JP" altLang="en-US" smtClean="0">
                <a:ea typeface="ＭＳ Ｐゴシック" pitchFamily="50" charset="-128"/>
              </a:rPr>
              <a:pPr/>
              <a:t>26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481569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8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28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128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75BBA66-76F9-4CF9-84A9-7172E8FD52C3}" type="slidenum">
              <a:rPr lang="ja-JP" altLang="en-US" smtClean="0">
                <a:ea typeface="ＭＳ Ｐゴシック" pitchFamily="50" charset="-128"/>
              </a:rPr>
              <a:pPr/>
              <a:t>27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6382249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30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230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230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4E5E-F2FC-4187-88EB-00FECC0FCC08}" type="slidenum">
              <a:rPr lang="ja-JP" altLang="en-US" smtClean="0">
                <a:ea typeface="ＭＳ Ｐゴシック" pitchFamily="50" charset="-128"/>
              </a:rPr>
              <a:pPr/>
              <a:t>28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564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59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59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61B393-22C9-4F97-9330-5DDAB2859873}" type="slidenum">
              <a:rPr lang="ja-JP" altLang="en-US" smtClean="0">
                <a:ea typeface="ＭＳ Ｐゴシック" pitchFamily="50" charset="-128"/>
              </a:rPr>
              <a:pPr/>
              <a:t>11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327432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333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333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2862342-1D8B-4721-B9FC-B239138F8FFB}" type="slidenum">
              <a:rPr lang="ja-JP" altLang="en-US" smtClean="0">
                <a:ea typeface="ＭＳ Ｐゴシック" pitchFamily="50" charset="-128"/>
              </a:rPr>
              <a:pPr/>
              <a:t>29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4132210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435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435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7DE89EA-05A8-4A95-9C3D-C2C26DE546C0}" type="slidenum">
              <a:rPr lang="ja-JP" altLang="en-US" smtClean="0">
                <a:ea typeface="ＭＳ Ｐゴシック" pitchFamily="50" charset="-128"/>
              </a:rPr>
              <a:pPr/>
              <a:t>30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603984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537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538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07CC9C-69E4-4733-930B-04F5F29DE9A6}" type="slidenum">
              <a:rPr lang="ja-JP" altLang="en-US" smtClean="0">
                <a:ea typeface="ＭＳ Ｐゴシック" pitchFamily="50" charset="-128"/>
              </a:rPr>
              <a:pPr/>
              <a:t>31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8266969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640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2B18CE-9872-4F0D-84A2-E4B771774C1A}" type="slidenum">
              <a:rPr lang="ja-JP" altLang="en-US" smtClean="0">
                <a:ea typeface="ＭＳ Ｐゴシック" pitchFamily="50" charset="-128"/>
              </a:rPr>
              <a:pPr/>
              <a:t>32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308731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742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742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57E8E9D-94F4-44E1-B248-C611C9BD3E72}" type="slidenum">
              <a:rPr lang="ja-JP" altLang="en-US" smtClean="0">
                <a:ea typeface="ＭＳ Ｐゴシック" pitchFamily="50" charset="-128"/>
              </a:rPr>
              <a:pPr/>
              <a:t>33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24755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45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845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845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DC63DE8-01BC-45EC-BDC6-AD128047D30F}" type="slidenum">
              <a:rPr lang="ja-JP" altLang="en-US" smtClean="0">
                <a:ea typeface="ＭＳ Ｐゴシック" pitchFamily="50" charset="-128"/>
              </a:rPr>
              <a:pPr/>
              <a:t>34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8615235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947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8947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3D4EEA-FCC9-4DB6-90C1-11EF57028D4E}" type="slidenum">
              <a:rPr lang="ja-JP" altLang="en-US" smtClean="0">
                <a:ea typeface="ＭＳ Ｐゴシック" pitchFamily="50" charset="-128"/>
              </a:rPr>
              <a:pPr/>
              <a:t>35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303759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049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049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050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6B9F0A8-87C4-4B23-A050-6EF8F45C9641}" type="slidenum">
              <a:rPr lang="ja-JP" altLang="en-US" smtClean="0">
                <a:ea typeface="ＭＳ Ｐゴシック" pitchFamily="50" charset="-128"/>
              </a:rPr>
              <a:pPr/>
              <a:t>36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8951823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2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2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152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52F8EA6-8488-4EC3-9260-DD8FA7A8A085}" type="slidenum">
              <a:rPr lang="ja-JP" altLang="en-US" smtClean="0">
                <a:ea typeface="ＭＳ Ｐゴシック" pitchFamily="50" charset="-128"/>
              </a:rPr>
              <a:pPr/>
              <a:t>37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949010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25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254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25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87F414-E5B2-40E7-8799-3482CEC498EA}" type="slidenum">
              <a:rPr lang="ja-JP" altLang="en-US" smtClean="0">
                <a:ea typeface="ＭＳ Ｐゴシック" pitchFamily="50" charset="-128"/>
              </a:rPr>
              <a:pPr/>
              <a:t>38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57901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694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694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694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EA3CD42-3E50-4B82-A822-74F5E807BD16}" type="slidenum">
              <a:rPr lang="ja-JP" altLang="en-US" smtClean="0">
                <a:ea typeface="ＭＳ Ｐゴシック" pitchFamily="50" charset="-128"/>
              </a:rPr>
              <a:pPr/>
              <a:t>12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2552522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35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35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35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EA775A-E692-4D62-95EC-1A51D3EA4041}" type="slidenum">
              <a:rPr lang="ja-JP" altLang="en-US" smtClean="0">
                <a:ea typeface="ＭＳ Ｐゴシック" pitchFamily="50" charset="-128"/>
              </a:rPr>
              <a:pPr/>
              <a:t>39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72423590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45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45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459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409A57F-FA55-4ABE-B600-B3CB5CF3E4A3}" type="slidenum">
              <a:rPr lang="ja-JP" altLang="en-US" smtClean="0">
                <a:ea typeface="ＭＳ Ｐゴシック" pitchFamily="50" charset="-128"/>
              </a:rPr>
              <a:pPr/>
              <a:t>40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0238689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6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56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56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D41243A-1D4E-4D63-BEFC-12EF6301404D}" type="slidenum">
              <a:rPr lang="ja-JP" altLang="en-US" smtClean="0">
                <a:ea typeface="ＭＳ Ｐゴシック" pitchFamily="50" charset="-128"/>
              </a:rPr>
              <a:pPr/>
              <a:t>41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086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664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664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D792787-4CA0-46DD-A461-E3EC56B07174}" type="slidenum">
              <a:rPr lang="ja-JP" altLang="en-US" smtClean="0">
                <a:ea typeface="ＭＳ Ｐゴシック" pitchFamily="50" charset="-128"/>
              </a:rPr>
              <a:pPr/>
              <a:t>42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258966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76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76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CA41421-EFF4-4C43-9C00-31D815E4E219}" type="slidenum">
              <a:rPr lang="ja-JP" altLang="en-US" smtClean="0">
                <a:ea typeface="ＭＳ Ｐゴシック" pitchFamily="50" charset="-128"/>
              </a:rPr>
              <a:pPr/>
              <a:t>43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55644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6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86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86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B1299B5-582C-4B97-ACD8-78DFA245A1FA}" type="slidenum">
              <a:rPr lang="ja-JP" altLang="en-US" smtClean="0">
                <a:ea typeface="ＭＳ Ｐゴシック" pitchFamily="50" charset="-128"/>
              </a:rPr>
              <a:pPr/>
              <a:t>44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329008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9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99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FB20950-0E70-4253-8373-2E52311C2280}" type="slidenum">
              <a:rPr lang="ja-JP" altLang="en-US" smtClean="0">
                <a:ea typeface="ＭＳ Ｐゴシック" pitchFamily="50" charset="-128"/>
              </a:rPr>
              <a:pPr/>
              <a:t>45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7898782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073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073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074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22F12C-BE4D-4BFD-98DB-746A36FA0CE5}" type="slidenum">
              <a:rPr lang="ja-JP" altLang="en-US" smtClean="0">
                <a:ea typeface="ＭＳ Ｐゴシック" pitchFamily="50" charset="-128"/>
              </a:rPr>
              <a:pPr/>
              <a:t>46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7580222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6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50176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37300F-9476-4396-9C30-34899EFA7EA9}" type="slidenum">
              <a:rPr lang="ja-JP" altLang="en-US" smtClean="0">
                <a:ea typeface="ＭＳ Ｐゴシック" pitchFamily="50" charset="-128"/>
              </a:rPr>
              <a:pPr/>
              <a:t>47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67603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797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797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797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B92EF31-A67C-4340-BB09-8164B95307CD}" type="slidenum">
              <a:rPr lang="ja-JP" altLang="en-US" smtClean="0">
                <a:ea typeface="ＭＳ Ｐゴシック" pitchFamily="50" charset="-128"/>
              </a:rPr>
              <a:pPr/>
              <a:t>13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820390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899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6899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8295A37-4102-4B3D-A55F-E341BB8CD0F7}" type="slidenum">
              <a:rPr lang="ja-JP" altLang="en-US" smtClean="0">
                <a:ea typeface="ＭＳ Ｐゴシック" pitchFamily="50" charset="-128"/>
              </a:rPr>
              <a:pPr/>
              <a:t>14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882418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0018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0019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0020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BAE769E-B0CE-4CBC-9114-9A2C22358184}" type="slidenum">
              <a:rPr lang="ja-JP" altLang="en-US" smtClean="0">
                <a:ea typeface="ＭＳ Ｐゴシック" pitchFamily="50" charset="-128"/>
              </a:rPr>
              <a:pPr/>
              <a:t>15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850981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42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43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1044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6644CDC-CAE8-4115-88D1-8ECBCFA1C05F}" type="slidenum">
              <a:rPr lang="ja-JP" altLang="en-US" smtClean="0">
                <a:ea typeface="ＭＳ Ｐゴシック" pitchFamily="50" charset="-128"/>
              </a:rPr>
              <a:pPr/>
              <a:t>16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723064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2066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2067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2068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92DA061-2094-49CC-BECA-D38DC2C21410}" type="slidenum">
              <a:rPr lang="ja-JP" altLang="en-US" smtClean="0">
                <a:ea typeface="ＭＳ Ｐゴシック" pitchFamily="50" charset="-128"/>
              </a:rPr>
              <a:pPr/>
              <a:t>17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6918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090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3091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473092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09584C3-EFE1-495C-9461-18B3C4F5C65C}" type="slidenum">
              <a:rPr lang="ja-JP" altLang="en-US" smtClean="0">
                <a:ea typeface="ＭＳ Ｐゴシック" pitchFamily="50" charset="-128"/>
              </a:rPr>
              <a:pPr/>
              <a:t>18</a:t>
            </a:fld>
            <a:endParaRPr lang="ja-JP" altLang="en-US"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848681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タイトル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7" name="サブタイトル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ja-JP" altLang="en-US"/>
              <a:t>マスタ サブタイトルの書式設定</a:t>
            </a:r>
            <a:endParaRPr lang="en-US"/>
          </a:p>
        </p:txBody>
      </p:sp>
      <p:sp>
        <p:nvSpPr>
          <p:cNvPr id="4" name="日付プレースホルダ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41BE56-CF05-4B2C-B9CB-2DB5725F0902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5" name="フッター プレースホルダ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5B48E-2AAD-43D9-B2E0-BBD4309FE9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571AD-875A-47AC-8F66-C1B8CE57426A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A0B860-C191-433D-A792-7882AF7AF89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08E0B-9818-4817-902B-0F526BED59B8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E025-CDDE-40D3-B7FE-C26FDB6F2FD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ja-JP" altLang="en-US" dirty="0"/>
              <a:t>マスタ タイトルの書式設定</a:t>
            </a:r>
            <a:endParaRPr 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8FAAB0-3063-44A4-97A9-865A63502576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5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98262A-D94B-4838-88B5-BE7B5F7E9E1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532E3D-B356-4C26-B7BB-9951C5D28CEB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C481A-9B7D-422B-BA8B-BE74A237FCA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8DF665-BB50-47DB-81E8-EA54AF336220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57436-97B1-4696-BCCF-22C67329FF7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4F927-8B43-4AF8-867A-4065AA6FB7B9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8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0B886-63F9-4163-ACE1-7B44E430C1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0341D-40D9-4702-AFBF-0BF286301538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4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4E163A-B091-4F70-841E-5A602B04307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F9ED6-397F-4089-AC48-5087CD227558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3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C881E-8969-4F96-9EF6-5ACDED0FE0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日付プレースホルダ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20418-F75C-4669-84A0-B58C4405C6EA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6" name="フッター プレースホルダ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DE8280-0FB1-469F-8D5A-4F933E33BA3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つの角を丸めた四角形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6" name="直角三角形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kumimoji="0" lang="en-US"/>
          </a:p>
        </p:txBody>
      </p:sp>
      <p:sp>
        <p:nvSpPr>
          <p:cNvPr id="7" name="フリーフォーム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9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209BC-C861-475F-BB21-2BB8DC21718E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10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1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9B9BD-F82A-4E3A-ADDA-F670A9E6860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フリーフォーム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フリーフォーム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1028" name="タイトル プレースホルダ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  <a:endParaRPr lang="en-US"/>
          </a:p>
        </p:txBody>
      </p:sp>
      <p:sp>
        <p:nvSpPr>
          <p:cNvPr id="1029" name="テキスト プレースホルダ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日付プレースホルダ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E017DEC7-B38A-4B0E-A13C-F4C9D47B28D4}" type="datetimeFigureOut">
              <a:rPr lang="ja-JP" altLang="en-US"/>
              <a:pPr>
                <a:defRPr/>
              </a:pPr>
              <a:t>2020/5/1</a:t>
            </a:fld>
            <a:endParaRPr lang="ja-JP" altLang="en-US"/>
          </a:p>
        </p:txBody>
      </p:sp>
      <p:sp>
        <p:nvSpPr>
          <p:cNvPr id="22" name="フッター プレースホルダ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ea typeface="ＭＳ Ｐゴシック" charset="-128"/>
              </a:defRPr>
            </a:lvl1pPr>
          </a:lstStyle>
          <a:p>
            <a:pPr>
              <a:defRPr/>
            </a:pPr>
            <a:fld id="{B0F40DA5-07BE-4CBC-84AA-D2F8FF597A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grpSp>
        <p:nvGrpSpPr>
          <p:cNvPr id="1033" name="グループ化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フリーフォーム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charset="-128"/>
              </a:endParaRPr>
            </a:p>
          </p:txBody>
        </p:sp>
        <p:sp>
          <p:nvSpPr>
            <p:cNvPr id="13" name="フリーフォーム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kumimoji="0" lang="en-US">
                <a:ea typeface="ＭＳ Ｐゴシック" charset="-128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61" r:id="rId2"/>
    <p:sldLayoutId id="2147484170" r:id="rId3"/>
    <p:sldLayoutId id="2147484162" r:id="rId4"/>
    <p:sldLayoutId id="2147484163" r:id="rId5"/>
    <p:sldLayoutId id="2147484164" r:id="rId6"/>
    <p:sldLayoutId id="2147484165" r:id="rId7"/>
    <p:sldLayoutId id="2147484166" r:id="rId8"/>
    <p:sldLayoutId id="2147484171" r:id="rId9"/>
    <p:sldLayoutId id="2147484167" r:id="rId10"/>
    <p:sldLayoutId id="214748416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Calibri" pitchFamily="34" charset="0"/>
          <a:ea typeface="ＭＳ Ｐゴシック" charset="-128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1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1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タイトル 1"/>
          <p:cNvSpPr txBox="1">
            <a:spLocks/>
          </p:cNvSpPr>
          <p:nvPr/>
        </p:nvSpPr>
        <p:spPr bwMode="auto">
          <a:xfrm>
            <a:off x="806450" y="2492375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ja-JP" altLang="en-US" sz="5400" dirty="0">
                <a:solidFill>
                  <a:schemeClr val="tx2"/>
                </a:solidFill>
                <a:latin typeface="Calibri" pitchFamily="34" charset="0"/>
              </a:rPr>
              <a:t>　　　　有限幾何学　</a:t>
            </a:r>
            <a:endParaRPr lang="en-US" altLang="ja-JP" sz="5400" dirty="0">
              <a:solidFill>
                <a:schemeClr val="tx2"/>
              </a:solidFill>
              <a:latin typeface="Calibri" pitchFamily="34" charset="0"/>
            </a:endParaRPr>
          </a:p>
          <a:p>
            <a:r>
              <a:rPr lang="ja-JP" altLang="en-US" sz="5400" dirty="0">
                <a:solidFill>
                  <a:schemeClr val="tx2"/>
                </a:solidFill>
                <a:latin typeface="Calibri" pitchFamily="34" charset="0"/>
              </a:rPr>
              <a:t>　　　　　   第</a:t>
            </a:r>
            <a:r>
              <a:rPr lang="en-US" altLang="ja-JP" sz="5400" dirty="0">
                <a:solidFill>
                  <a:schemeClr val="tx2"/>
                </a:solidFill>
                <a:latin typeface="Calibri" pitchFamily="34" charset="0"/>
              </a:rPr>
              <a:t>9</a:t>
            </a:r>
            <a:r>
              <a:rPr lang="ja-JP" altLang="en-US" sz="5400" dirty="0">
                <a:solidFill>
                  <a:schemeClr val="tx2"/>
                </a:solidFill>
                <a:latin typeface="Calibri" pitchFamily="34" charset="0"/>
              </a:rPr>
              <a:t>回</a:t>
            </a:r>
            <a:endParaRPr lang="ja-JP" altLang="en-US" sz="5000" dirty="0">
              <a:solidFill>
                <a:schemeClr val="tx2"/>
              </a:solidFill>
              <a:latin typeface="Calibri" pitchFamily="34" charset="0"/>
            </a:endParaRPr>
          </a:p>
        </p:txBody>
      </p:sp>
    </p:spTree>
  </p:cSld>
  <p:clrMapOvr>
    <a:masterClrMapping/>
  </p:clrMapOvr>
  <p:transition advTm="1432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</a:t>
            </a:r>
            <a:r>
              <a:rPr lang="en-US" altLang="ja-JP"/>
              <a:t>2</a:t>
            </a:r>
            <a:r>
              <a:rPr lang="ja-JP" altLang="en-US"/>
              <a:t>分木とプレフィクスコード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符号語：</a:t>
            </a:r>
            <a:r>
              <a:rPr lang="en-US" altLang="ja-JP" sz="2400" dirty="0">
                <a:latin typeface="Calibri" pitchFamily="34" charset="0"/>
                <a:ea typeface="+mn-ea"/>
              </a:rPr>
              <a:t>0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からなる有限列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        例：</a:t>
            </a:r>
            <a:r>
              <a:rPr lang="en-US" altLang="ja-JP" sz="2400" dirty="0">
                <a:latin typeface="Calibri" pitchFamily="34" charset="0"/>
                <a:ea typeface="+mn-ea"/>
              </a:rPr>
              <a:t>01, 0110, 10010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接頭部：符号語 </a:t>
            </a:r>
            <a:r>
              <a:rPr lang="en-US" altLang="ja-JP" sz="2400" dirty="0">
                <a:latin typeface="Calibri" pitchFamily="34" charset="0"/>
                <a:ea typeface="+mn-ea"/>
              </a:rPr>
              <a:t>S=S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en-US" altLang="ja-JP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S</a:t>
            </a:r>
            <a:r>
              <a:rPr lang="en-US" altLang="ja-JP" dirty="0" err="1">
                <a:latin typeface="Calibri" pitchFamily="34" charset="0"/>
                <a:ea typeface="+mn-ea"/>
              </a:rPr>
              <a:t>n</a:t>
            </a:r>
            <a:r>
              <a:rPr lang="en-US" altLang="ja-JP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S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en-US" altLang="ja-JP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S</a:t>
            </a:r>
            <a:r>
              <a:rPr lang="en-US" altLang="ja-JP" dirty="0" err="1">
                <a:latin typeface="Calibri" pitchFamily="34" charset="0"/>
                <a:ea typeface="+mn-ea"/>
              </a:rPr>
              <a:t>l</a:t>
            </a:r>
            <a:r>
              <a:rPr lang="en-US" altLang="ja-JP" sz="2400" dirty="0">
                <a:latin typeface="Calibri" pitchFamily="34" charset="0"/>
                <a:ea typeface="+mn-ea"/>
              </a:rPr>
              <a:t>  (1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l </a:t>
            </a:r>
            <a:r>
              <a:rPr lang="ja-JP" altLang="en-US" sz="2400" dirty="0">
                <a:latin typeface="Calibri" pitchFamily="34" charset="0"/>
                <a:ea typeface="+mn-ea"/>
              </a:rPr>
              <a:t>≦ </a:t>
            </a:r>
            <a:r>
              <a:rPr lang="en-US" altLang="ja-JP" sz="2400" dirty="0">
                <a:latin typeface="Calibri" pitchFamily="34" charset="0"/>
                <a:ea typeface="+mn-ea"/>
              </a:rPr>
              <a:t>n)</a:t>
            </a:r>
            <a:r>
              <a:rPr lang="ja-JP" altLang="en-US" sz="2400" dirty="0">
                <a:latin typeface="Calibri" pitchFamily="34" charset="0"/>
                <a:ea typeface="+mn-ea"/>
              </a:rPr>
              <a:t>で表される符号語を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    </a:t>
            </a:r>
            <a:r>
              <a:rPr lang="en-US" altLang="ja-JP" sz="2400" dirty="0">
                <a:latin typeface="Calibri" pitchFamily="34" charset="0"/>
                <a:ea typeface="+mn-ea"/>
              </a:rPr>
              <a:t>S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の接</a:t>
            </a:r>
            <a:r>
              <a:rPr lang="ja-JP" altLang="en-US" sz="2400" dirty="0">
                <a:latin typeface="Calibri" pitchFamily="34" charset="0"/>
                <a:ea typeface="+mn-ea"/>
              </a:rPr>
              <a:t>頭部という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       例：</a:t>
            </a:r>
            <a:r>
              <a:rPr lang="en-US" altLang="ja-JP" sz="2400" dirty="0">
                <a:latin typeface="Calibri" pitchFamily="34" charset="0"/>
                <a:ea typeface="+mn-ea"/>
              </a:rPr>
              <a:t>01</a:t>
            </a:r>
            <a:r>
              <a:rPr lang="ja-JP" altLang="en-US" sz="2400" dirty="0">
                <a:latin typeface="Calibri" pitchFamily="34" charset="0"/>
                <a:ea typeface="+mn-ea"/>
              </a:rPr>
              <a:t>は</a:t>
            </a:r>
            <a:r>
              <a:rPr lang="en-US" altLang="ja-JP" sz="2400" u="sng" dirty="0">
                <a:latin typeface="Calibri" pitchFamily="34" charset="0"/>
                <a:ea typeface="+mn-ea"/>
              </a:rPr>
              <a:t>01</a:t>
            </a:r>
            <a:r>
              <a:rPr lang="en-US" altLang="ja-JP" sz="2400" dirty="0">
                <a:latin typeface="Calibri" pitchFamily="34" charset="0"/>
                <a:ea typeface="+mn-ea"/>
              </a:rPr>
              <a:t>10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の接</a:t>
            </a:r>
            <a:r>
              <a:rPr lang="ja-JP" altLang="en-US" sz="2400" dirty="0">
                <a:latin typeface="Calibri" pitchFamily="34" charset="0"/>
                <a:ea typeface="+mn-ea"/>
              </a:rPr>
              <a:t>頭部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         </a:t>
            </a:r>
            <a:r>
              <a:rPr lang="en-US" altLang="ja-JP" sz="2400" dirty="0">
                <a:latin typeface="Calibri" pitchFamily="34" charset="0"/>
                <a:ea typeface="+mn-ea"/>
              </a:rPr>
              <a:t>0110</a:t>
            </a:r>
            <a:r>
              <a:rPr lang="ja-JP" altLang="en-US" sz="2400" dirty="0">
                <a:latin typeface="Calibri" pitchFamily="34" charset="0"/>
                <a:ea typeface="+mn-ea"/>
              </a:rPr>
              <a:t>は</a:t>
            </a:r>
            <a:r>
              <a:rPr lang="en-US" altLang="ja-JP" sz="2400" u="sng" dirty="0">
                <a:latin typeface="Calibri" pitchFamily="34" charset="0"/>
                <a:ea typeface="+mn-ea"/>
              </a:rPr>
              <a:t>0110</a:t>
            </a:r>
            <a:r>
              <a:rPr lang="en-US" altLang="ja-JP" sz="2400" dirty="0">
                <a:latin typeface="Calibri" pitchFamily="34" charset="0"/>
                <a:ea typeface="+mn-ea"/>
              </a:rPr>
              <a:t>01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の接</a:t>
            </a:r>
            <a:r>
              <a:rPr lang="ja-JP" altLang="en-US" sz="2400" dirty="0">
                <a:latin typeface="Calibri" pitchFamily="34" charset="0"/>
                <a:ea typeface="+mn-ea"/>
              </a:rPr>
              <a:t>頭部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</a:t>
            </a:r>
            <a:r>
              <a:rPr lang="en-US" altLang="ja-JP"/>
              <a:t>2</a:t>
            </a:r>
            <a:r>
              <a:rPr lang="ja-JP" altLang="en-US"/>
              <a:t>分木とプレフィクスコード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プレフィクスコード</a:t>
            </a:r>
            <a:r>
              <a:rPr lang="en-US" altLang="ja-JP" sz="2400" dirty="0">
                <a:latin typeface="Calibri" pitchFamily="34" charset="0"/>
                <a:ea typeface="+mn-ea"/>
              </a:rPr>
              <a:t>(prefix code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接頭符号</a:t>
            </a:r>
            <a:r>
              <a:rPr lang="en-US" altLang="ja-JP" sz="2400" dirty="0">
                <a:latin typeface="Calibri" pitchFamily="34" charset="0"/>
                <a:ea typeface="+mn-ea"/>
              </a:rPr>
              <a:t>)</a:t>
            </a:r>
            <a:r>
              <a:rPr lang="ja-JP" altLang="en-US" sz="2400" dirty="0">
                <a:latin typeface="Calibri" pitchFamily="34" charset="0"/>
                <a:ea typeface="+mn-ea"/>
              </a:rPr>
              <a:t>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符号語からなる集合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で，</a:t>
            </a:r>
            <a:r>
              <a:rPr lang="en-US" altLang="ja-JP" sz="2400" dirty="0">
                <a:latin typeface="Calibri" pitchFamily="34" charset="0"/>
                <a:ea typeface="+mn-ea"/>
              </a:rPr>
              <a:t>P</a:t>
            </a:r>
            <a:r>
              <a:rPr lang="ja-JP" altLang="en-US" sz="2400" dirty="0">
                <a:latin typeface="Calibri" pitchFamily="34" charset="0"/>
                <a:ea typeface="+mn-ea"/>
              </a:rPr>
              <a:t>に属す任意の符号語が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</a:rPr>
              <a:t>P</a:t>
            </a:r>
            <a:r>
              <a:rPr lang="ja-JP" altLang="en-US" sz="2400" dirty="0">
                <a:latin typeface="Calibri" pitchFamily="34" charset="0"/>
              </a:rPr>
              <a:t>に属す他の</a:t>
            </a:r>
            <a:r>
              <a:rPr lang="ja-JP" altLang="en-US" sz="2400" dirty="0">
                <a:latin typeface="Calibri" pitchFamily="34" charset="0"/>
                <a:ea typeface="+mn-ea"/>
              </a:rPr>
              <a:t>符号語の接頭部にならないもの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例：プレフィクスコード</a:t>
            </a:r>
            <a:r>
              <a:rPr lang="en-US" altLang="ja-JP" sz="2400" dirty="0">
                <a:latin typeface="Calibri" pitchFamily="34" charset="0"/>
              </a:rPr>
              <a:t>S</a:t>
            </a:r>
            <a:r>
              <a:rPr lang="ja-JP" altLang="en-US" sz="2400" dirty="0">
                <a:latin typeface="Calibri" pitchFamily="34" charset="0"/>
              </a:rPr>
              <a:t>に対して，例えば</a:t>
            </a:r>
            <a:r>
              <a:rPr lang="en-US" altLang="ja-JP" sz="2400" dirty="0">
                <a:latin typeface="Calibri" pitchFamily="34" charset="0"/>
              </a:rPr>
              <a:t>01</a:t>
            </a:r>
            <a:r>
              <a:rPr lang="ja-JP" altLang="en-US" sz="2400" dirty="0">
                <a:latin typeface="Calibri" pitchFamily="34" charset="0"/>
              </a:rPr>
              <a:t>∈</a:t>
            </a:r>
            <a:r>
              <a:rPr lang="en-US" altLang="ja-JP" sz="2400" dirty="0">
                <a:latin typeface="Calibri" pitchFamily="34" charset="0"/>
              </a:rPr>
              <a:t>S</a:t>
            </a:r>
            <a:r>
              <a:rPr lang="ja-JP" altLang="en-US" sz="2400" dirty="0">
                <a:latin typeface="Calibri" pitchFamily="34" charset="0"/>
              </a:rPr>
              <a:t>のとき，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　　 </a:t>
            </a:r>
            <a:r>
              <a:rPr lang="en-US" altLang="ja-JP" sz="2400" dirty="0">
                <a:latin typeface="Calibri" pitchFamily="34" charset="0"/>
              </a:rPr>
              <a:t>01XXX</a:t>
            </a:r>
            <a:r>
              <a:rPr lang="ja-JP" altLang="en-US" sz="2400" dirty="0" err="1">
                <a:latin typeface="Calibri" pitchFamily="34" charset="0"/>
              </a:rPr>
              <a:t>のように</a:t>
            </a:r>
            <a:r>
              <a:rPr lang="ja-JP" altLang="en-US" sz="2400" dirty="0">
                <a:latin typeface="Calibri" pitchFamily="34" charset="0"/>
              </a:rPr>
              <a:t>表される符号語は</a:t>
            </a:r>
            <a:r>
              <a:rPr lang="en-US" altLang="ja-JP" sz="2400" dirty="0">
                <a:latin typeface="Calibri" pitchFamily="34" charset="0"/>
              </a:rPr>
              <a:t>S</a:t>
            </a:r>
            <a:r>
              <a:rPr lang="ja-JP" altLang="en-US" sz="2400" dirty="0">
                <a:latin typeface="Calibri" pitchFamily="34" charset="0"/>
              </a:rPr>
              <a:t>の要素ではない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例：</a:t>
            </a:r>
            <a:r>
              <a:rPr lang="en-US" altLang="ja-JP" sz="2400" dirty="0">
                <a:latin typeface="Calibri" pitchFamily="34" charset="0"/>
              </a:rPr>
              <a:t>S={ 01,001,100,0001 }</a:t>
            </a:r>
            <a:r>
              <a:rPr lang="ja-JP" altLang="en-US" sz="2400" dirty="0">
                <a:latin typeface="Calibri" pitchFamily="34" charset="0"/>
              </a:rPr>
              <a:t>はプレフィクスコード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</a:t>
            </a:r>
            <a:r>
              <a:rPr lang="en-US" altLang="ja-JP"/>
              <a:t>2</a:t>
            </a:r>
            <a:r>
              <a:rPr lang="ja-JP" altLang="en-US"/>
              <a:t>分木とプレフィクスコード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文字の符号化における</a:t>
            </a:r>
            <a:r>
              <a:rPr lang="ja-JP" altLang="en-US" sz="2400" dirty="0">
                <a:latin typeface="Calibri" pitchFamily="34" charset="0"/>
                <a:ea typeface="+mn-ea"/>
              </a:rPr>
              <a:t>プレフィクスコードの利点：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例：</a:t>
            </a:r>
            <a:r>
              <a:rPr lang="en-US" altLang="ja-JP" sz="2400" dirty="0">
                <a:latin typeface="Calibri" pitchFamily="34" charset="0"/>
                <a:ea typeface="+mn-ea"/>
              </a:rPr>
              <a:t>a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  <a:ea typeface="+mn-ea"/>
              </a:rPr>
              <a:t>00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en-US" altLang="ja-JP" sz="2400" dirty="0">
                <a:latin typeface="Calibri" pitchFamily="34" charset="0"/>
                <a:ea typeface="+mn-ea"/>
              </a:rPr>
              <a:t>b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  <a:ea typeface="+mn-ea"/>
              </a:rPr>
              <a:t>1000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en-US" altLang="ja-JP" sz="2400" dirty="0">
                <a:latin typeface="Calibri" pitchFamily="34" charset="0"/>
                <a:ea typeface="+mn-ea"/>
              </a:rPr>
              <a:t>c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  <a:ea typeface="+mn-ea"/>
              </a:rPr>
              <a:t>10 </a:t>
            </a:r>
            <a:r>
              <a:rPr lang="ja-JP" altLang="en-US" sz="2400" dirty="0">
                <a:latin typeface="Calibri" pitchFamily="34" charset="0"/>
                <a:ea typeface="+mn-ea"/>
              </a:rPr>
              <a:t>に符号化した場合</a:t>
            </a:r>
            <a:r>
              <a:rPr lang="en-US" altLang="ja-JP" sz="2400" dirty="0">
                <a:latin typeface="Calibri" pitchFamily="34" charset="0"/>
                <a:ea typeface="+mn-ea"/>
              </a:rPr>
              <a:t>      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（注意：</a:t>
            </a:r>
            <a:r>
              <a:rPr lang="en-US" altLang="ja-JP" sz="2400" dirty="0">
                <a:latin typeface="Calibri" pitchFamily="34" charset="0"/>
                <a:ea typeface="+mn-ea"/>
              </a:rPr>
              <a:t>{00, 1000, 10}</a:t>
            </a:r>
            <a:r>
              <a:rPr lang="ja-JP" altLang="en-US" sz="2400" dirty="0">
                <a:latin typeface="Calibri" pitchFamily="34" charset="0"/>
                <a:ea typeface="+mn-ea"/>
              </a:rPr>
              <a:t> はプレフィクスコードではない）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・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ba</a:t>
            </a:r>
            <a:r>
              <a:rPr lang="ja-JP" altLang="en-US" sz="2400" dirty="0">
                <a:latin typeface="Calibri" pitchFamily="34" charset="0"/>
                <a:ea typeface="+mn-ea"/>
              </a:rPr>
              <a:t>は</a:t>
            </a:r>
            <a:r>
              <a:rPr lang="en-US" altLang="ja-JP" sz="2400" dirty="0">
                <a:latin typeface="Calibri" pitchFamily="34" charset="0"/>
                <a:ea typeface="+mn-ea"/>
              </a:rPr>
              <a:t>100000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caa</a:t>
            </a:r>
            <a:r>
              <a:rPr lang="ja-JP" altLang="en-US" sz="2400" dirty="0">
                <a:latin typeface="Calibri" pitchFamily="34" charset="0"/>
                <a:ea typeface="+mn-ea"/>
              </a:rPr>
              <a:t>は</a:t>
            </a:r>
            <a:r>
              <a:rPr lang="en-US" altLang="ja-JP" sz="2400" dirty="0">
                <a:latin typeface="Calibri" pitchFamily="34" charset="0"/>
                <a:ea typeface="+mn-ea"/>
              </a:rPr>
              <a:t>100000 </a:t>
            </a:r>
            <a:r>
              <a:rPr lang="ja-JP" altLang="en-US" sz="2400" dirty="0">
                <a:latin typeface="Calibri" pitchFamily="34" charset="0"/>
                <a:ea typeface="+mn-ea"/>
              </a:rPr>
              <a:t>となるので，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</a:t>
            </a:r>
            <a:r>
              <a:rPr lang="en-US" altLang="ja-JP" sz="2400" dirty="0">
                <a:latin typeface="Calibri" pitchFamily="34" charset="0"/>
                <a:ea typeface="+mn-ea"/>
              </a:rPr>
              <a:t>100000</a:t>
            </a:r>
            <a:r>
              <a:rPr lang="ja-JP" altLang="en-US" sz="2400" dirty="0">
                <a:latin typeface="Calibri" pitchFamily="34" charset="0"/>
                <a:ea typeface="+mn-ea"/>
              </a:rPr>
              <a:t>から元の文字列を一意に復号することができない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・</a:t>
            </a:r>
            <a:r>
              <a:rPr lang="en-US" altLang="ja-JP" sz="2400" dirty="0">
                <a:latin typeface="Calibri" pitchFamily="34" charset="0"/>
                <a:ea typeface="+mn-ea"/>
              </a:rPr>
              <a:t>100000</a:t>
            </a:r>
            <a:r>
              <a:rPr lang="ja-JP" altLang="en-US" sz="2400" dirty="0">
                <a:latin typeface="Calibri" pitchFamily="34" charset="0"/>
                <a:ea typeface="+mn-ea"/>
              </a:rPr>
              <a:t>を先頭から順に見ていったときに，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 </a:t>
            </a:r>
            <a:r>
              <a:rPr lang="en-US" altLang="ja-JP" sz="2400" dirty="0">
                <a:latin typeface="Calibri" pitchFamily="34" charset="0"/>
                <a:ea typeface="+mn-ea"/>
              </a:rPr>
              <a:t>10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1000</a:t>
            </a:r>
            <a:r>
              <a:rPr lang="ja-JP" altLang="en-US" sz="2400" dirty="0">
                <a:latin typeface="Calibri" pitchFamily="34" charset="0"/>
                <a:ea typeface="+mn-ea"/>
              </a:rPr>
              <a:t>どちらで読み取ればよいのかが分からないことに注意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</a:t>
            </a:r>
            <a:r>
              <a:rPr lang="en-US" altLang="ja-JP"/>
              <a:t>2</a:t>
            </a:r>
            <a:r>
              <a:rPr lang="ja-JP" altLang="en-US"/>
              <a:t>分木とプレフィクスコード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</a:rPr>
              <a:t>文字の符号化における</a:t>
            </a:r>
            <a:r>
              <a:rPr lang="ja-JP" altLang="en-US" sz="2400" dirty="0">
                <a:latin typeface="Calibri" pitchFamily="34" charset="0"/>
                <a:ea typeface="+mn-ea"/>
              </a:rPr>
              <a:t>プレフィクスコードの利点：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例：</a:t>
            </a:r>
            <a:r>
              <a:rPr lang="en-US" altLang="ja-JP" sz="2400" dirty="0">
                <a:latin typeface="Calibri" pitchFamily="34" charset="0"/>
                <a:ea typeface="+mn-ea"/>
              </a:rPr>
              <a:t>a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  <a:ea typeface="+mn-ea"/>
              </a:rPr>
              <a:t>00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en-US" altLang="ja-JP" sz="2400" dirty="0">
                <a:latin typeface="Calibri" pitchFamily="34" charset="0"/>
                <a:ea typeface="+mn-ea"/>
              </a:rPr>
              <a:t>b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  <a:ea typeface="+mn-ea"/>
              </a:rPr>
              <a:t>1000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en-US" altLang="ja-JP" sz="2400" dirty="0">
                <a:latin typeface="Calibri" pitchFamily="34" charset="0"/>
                <a:ea typeface="+mn-ea"/>
              </a:rPr>
              <a:t>c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  <a:ea typeface="+mn-ea"/>
              </a:rPr>
              <a:t>11 </a:t>
            </a:r>
            <a:r>
              <a:rPr lang="ja-JP" altLang="en-US" sz="2400" dirty="0">
                <a:latin typeface="Calibri" pitchFamily="34" charset="0"/>
                <a:ea typeface="+mn-ea"/>
              </a:rPr>
              <a:t>に符号化した場合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（注意：</a:t>
            </a:r>
            <a:r>
              <a:rPr lang="en-US" altLang="ja-JP" sz="2400" dirty="0">
                <a:latin typeface="Calibri" pitchFamily="34" charset="0"/>
                <a:ea typeface="+mn-ea"/>
              </a:rPr>
              <a:t>{00, 1000, 11}</a:t>
            </a:r>
            <a:r>
              <a:rPr lang="ja-JP" altLang="en-US" sz="2400" dirty="0">
                <a:latin typeface="Calibri" pitchFamily="34" charset="0"/>
                <a:ea typeface="+mn-ea"/>
              </a:rPr>
              <a:t> はプレフィクスコード）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・</a:t>
            </a:r>
            <a:r>
              <a:rPr lang="en-US" altLang="ja-JP" sz="2400" dirty="0">
                <a:latin typeface="Calibri" pitchFamily="34" charset="0"/>
                <a:ea typeface="+mn-ea"/>
              </a:rPr>
              <a:t>00,1000,11</a:t>
            </a:r>
            <a:r>
              <a:rPr lang="ja-JP" altLang="en-US" sz="2400" dirty="0">
                <a:latin typeface="Calibri" pitchFamily="34" charset="0"/>
                <a:ea typeface="+mn-ea"/>
              </a:rPr>
              <a:t>からなる列は一意に復号することができる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例えば，</a:t>
            </a:r>
            <a:r>
              <a:rPr lang="en-US" altLang="ja-JP" sz="2400" dirty="0">
                <a:latin typeface="Calibri" pitchFamily="34" charset="0"/>
              </a:rPr>
              <a:t>1000000</a:t>
            </a:r>
            <a:r>
              <a:rPr lang="ja-JP" altLang="en-US" sz="2400" dirty="0">
                <a:latin typeface="Calibri" pitchFamily="34" charset="0"/>
              </a:rPr>
              <a:t>だと，</a:t>
            </a:r>
            <a:r>
              <a:rPr lang="en-US" altLang="ja-JP" sz="2400" dirty="0">
                <a:latin typeface="Calibri" pitchFamily="34" charset="0"/>
              </a:rPr>
              <a:t>1000   00  00 = baa </a:t>
            </a:r>
            <a:r>
              <a:rPr lang="ja-JP" altLang="en-US" sz="2400" dirty="0">
                <a:latin typeface="Calibri" pitchFamily="34" charset="0"/>
              </a:rPr>
              <a:t>となる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 </a:t>
            </a:r>
            <a:r>
              <a:rPr lang="en-US" altLang="ja-JP" sz="2400" dirty="0">
                <a:latin typeface="Calibri" pitchFamily="34" charset="0"/>
                <a:ea typeface="+mn-ea"/>
              </a:rPr>
              <a:t>111000001100</a:t>
            </a:r>
            <a:r>
              <a:rPr lang="ja-JP" altLang="en-US" sz="2400" dirty="0">
                <a:latin typeface="Calibri" pitchFamily="34" charset="0"/>
                <a:ea typeface="+mn-ea"/>
              </a:rPr>
              <a:t>だと，</a:t>
            </a:r>
            <a:r>
              <a:rPr lang="en-US" altLang="ja-JP" sz="2400" dirty="0">
                <a:latin typeface="Calibri" pitchFamily="34" charset="0"/>
              </a:rPr>
              <a:t>11  1000  00  11  00 = </a:t>
            </a:r>
            <a:r>
              <a:rPr lang="en-US" altLang="ja-JP" sz="2400" dirty="0" err="1">
                <a:latin typeface="Calibri" pitchFamily="34" charset="0"/>
              </a:rPr>
              <a:t>cbaca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となる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</a:t>
            </a:r>
            <a:r>
              <a:rPr lang="en-US" altLang="ja-JP"/>
              <a:t>2</a:t>
            </a:r>
            <a:r>
              <a:rPr lang="ja-JP" altLang="en-US"/>
              <a:t>分木とプレフィクスコード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8" name="角丸四角形 7"/>
          <p:cNvSpPr/>
          <p:nvPr/>
        </p:nvSpPr>
        <p:spPr>
          <a:xfrm>
            <a:off x="539750" y="1844675"/>
            <a:ext cx="4248150" cy="7207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2</a:t>
            </a:r>
            <a:r>
              <a:rPr lang="ja-JP" altLang="en-US" sz="2400" dirty="0">
                <a:solidFill>
                  <a:schemeClr val="tx1"/>
                </a:solidFill>
              </a:rPr>
              <a:t>分木からプレフィクスコードを構成する方法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249238" y="2279650"/>
            <a:ext cx="9299575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 rot="5400000">
            <a:off x="3360738" y="33067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円/楕円 11"/>
          <p:cNvSpPr/>
          <p:nvPr/>
        </p:nvSpPr>
        <p:spPr bwMode="auto">
          <a:xfrm>
            <a:off x="4157663" y="32131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 bwMode="auto">
          <a:xfrm>
            <a:off x="3246438" y="41195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円/楕円 13"/>
          <p:cNvSpPr/>
          <p:nvPr/>
        </p:nvSpPr>
        <p:spPr bwMode="auto">
          <a:xfrm>
            <a:off x="5121275" y="411956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5" name="直線コネクタ 14"/>
          <p:cNvCxnSpPr>
            <a:stCxn id="14" idx="1"/>
          </p:cNvCxnSpPr>
          <p:nvPr/>
        </p:nvCxnSpPr>
        <p:spPr bwMode="auto">
          <a:xfrm rot="16200000" flipV="1">
            <a:off x="4302125" y="3302000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5036" name="テキスト ボックス 95"/>
          <p:cNvSpPr txBox="1">
            <a:spLocks noChangeArrowheads="1"/>
          </p:cNvSpPr>
          <p:nvPr/>
        </p:nvSpPr>
        <p:spPr bwMode="auto">
          <a:xfrm>
            <a:off x="3419475" y="3068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根⇒</a:t>
            </a:r>
            <a:endParaRPr lang="en-US" altLang="ja-JP" sz="2400"/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2439988" y="42084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20" idx="0"/>
          </p:cNvCxnSpPr>
          <p:nvPr/>
        </p:nvCxnSpPr>
        <p:spPr bwMode="auto">
          <a:xfrm rot="16200000" flipV="1">
            <a:off x="2940051" y="4613275"/>
            <a:ext cx="804862" cy="14287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 bwMode="auto">
          <a:xfrm>
            <a:off x="2327275" y="5024438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3262313" y="5022850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1" name="直線コネクタ 20"/>
          <p:cNvCxnSpPr/>
          <p:nvPr/>
        </p:nvCxnSpPr>
        <p:spPr bwMode="auto">
          <a:xfrm rot="5400000">
            <a:off x="1517650" y="5106988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24" idx="0"/>
          </p:cNvCxnSpPr>
          <p:nvPr/>
        </p:nvCxnSpPr>
        <p:spPr bwMode="auto">
          <a:xfrm rot="16200000" flipV="1">
            <a:off x="2017712" y="55118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 bwMode="auto">
          <a:xfrm>
            <a:off x="1403350" y="5921375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2339975" y="59197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4202113" y="59197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6" name="直線コネクタ 25"/>
          <p:cNvCxnSpPr>
            <a:stCxn id="25" idx="1"/>
          </p:cNvCxnSpPr>
          <p:nvPr/>
        </p:nvCxnSpPr>
        <p:spPr bwMode="auto">
          <a:xfrm rot="16200000" flipV="1">
            <a:off x="3383757" y="5101431"/>
            <a:ext cx="820738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 bwMode="auto">
          <a:xfrm>
            <a:off x="6073775" y="501173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0" name="直線コネクタ 29"/>
          <p:cNvCxnSpPr>
            <a:stCxn id="29" idx="1"/>
          </p:cNvCxnSpPr>
          <p:nvPr/>
        </p:nvCxnSpPr>
        <p:spPr bwMode="auto">
          <a:xfrm rot="16200000" flipV="1">
            <a:off x="5254625" y="4194175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32" idx="0"/>
          </p:cNvCxnSpPr>
          <p:nvPr/>
        </p:nvCxnSpPr>
        <p:spPr bwMode="auto">
          <a:xfrm rot="16200000" flipV="1">
            <a:off x="2954337" y="55245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円/楕円 31"/>
          <p:cNvSpPr/>
          <p:nvPr/>
        </p:nvSpPr>
        <p:spPr bwMode="auto">
          <a:xfrm>
            <a:off x="3276600" y="59324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3" name="直線コネクタ 32"/>
          <p:cNvCxnSpPr>
            <a:stCxn id="34" idx="0"/>
          </p:cNvCxnSpPr>
          <p:nvPr/>
        </p:nvCxnSpPr>
        <p:spPr bwMode="auto">
          <a:xfrm rot="16200000" flipV="1">
            <a:off x="5774531" y="5520532"/>
            <a:ext cx="804863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 bwMode="auto">
          <a:xfrm>
            <a:off x="6097588" y="592931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5" name="円/楕円 34"/>
          <p:cNvSpPr/>
          <p:nvPr/>
        </p:nvSpPr>
        <p:spPr bwMode="auto">
          <a:xfrm>
            <a:off x="7034213" y="592931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6" name="直線コネクタ 35"/>
          <p:cNvCxnSpPr>
            <a:stCxn id="35" idx="1"/>
          </p:cNvCxnSpPr>
          <p:nvPr/>
        </p:nvCxnSpPr>
        <p:spPr bwMode="auto">
          <a:xfrm rot="16200000" flipV="1">
            <a:off x="6215063" y="5110163"/>
            <a:ext cx="822325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コンテンツ プレースホルダー 2"/>
          <p:cNvSpPr txBox="1">
            <a:spLocks/>
          </p:cNvSpPr>
          <p:nvPr/>
        </p:nvSpPr>
        <p:spPr bwMode="auto">
          <a:xfrm>
            <a:off x="358775" y="2636838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任意の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分木からプレフィクスコードを構成することができる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05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</a:t>
            </a:r>
            <a:r>
              <a:rPr lang="en-US" altLang="ja-JP"/>
              <a:t>2</a:t>
            </a:r>
            <a:r>
              <a:rPr lang="ja-JP" altLang="en-US"/>
              <a:t>分木とプレフィクスコード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8" name="角丸四角形 7"/>
          <p:cNvSpPr/>
          <p:nvPr/>
        </p:nvSpPr>
        <p:spPr>
          <a:xfrm>
            <a:off x="539750" y="1844675"/>
            <a:ext cx="4248150" cy="7207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2</a:t>
            </a:r>
            <a:r>
              <a:rPr lang="ja-JP" altLang="en-US" sz="2400" dirty="0">
                <a:solidFill>
                  <a:schemeClr val="tx1"/>
                </a:solidFill>
              </a:rPr>
              <a:t>分木からプレフィクスコードを構成する方法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249238" y="2279650"/>
            <a:ext cx="9299575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 rot="5400000">
            <a:off x="3360738" y="33067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円/楕円 11"/>
          <p:cNvSpPr/>
          <p:nvPr/>
        </p:nvSpPr>
        <p:spPr bwMode="auto">
          <a:xfrm>
            <a:off x="4157663" y="32131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 bwMode="auto">
          <a:xfrm>
            <a:off x="3246438" y="41195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円/楕円 13"/>
          <p:cNvSpPr/>
          <p:nvPr/>
        </p:nvSpPr>
        <p:spPr bwMode="auto">
          <a:xfrm>
            <a:off x="5121275" y="411956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5" name="直線コネクタ 14"/>
          <p:cNvCxnSpPr>
            <a:stCxn id="14" idx="1"/>
          </p:cNvCxnSpPr>
          <p:nvPr/>
        </p:nvCxnSpPr>
        <p:spPr bwMode="auto">
          <a:xfrm rot="16200000" flipV="1">
            <a:off x="4302125" y="3302000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6060" name="テキスト ボックス 95"/>
          <p:cNvSpPr txBox="1">
            <a:spLocks noChangeArrowheads="1"/>
          </p:cNvSpPr>
          <p:nvPr/>
        </p:nvSpPr>
        <p:spPr bwMode="auto">
          <a:xfrm>
            <a:off x="3419475" y="3068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根⇒</a:t>
            </a:r>
            <a:endParaRPr lang="en-US" altLang="ja-JP" sz="2400"/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2439988" y="42084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20" idx="0"/>
          </p:cNvCxnSpPr>
          <p:nvPr/>
        </p:nvCxnSpPr>
        <p:spPr bwMode="auto">
          <a:xfrm rot="16200000" flipV="1">
            <a:off x="2940051" y="4613275"/>
            <a:ext cx="804862" cy="14287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 bwMode="auto">
          <a:xfrm>
            <a:off x="2327275" y="5024438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3262313" y="5022850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1" name="直線コネクタ 20"/>
          <p:cNvCxnSpPr/>
          <p:nvPr/>
        </p:nvCxnSpPr>
        <p:spPr bwMode="auto">
          <a:xfrm rot="5400000">
            <a:off x="1517650" y="5106988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24" idx="0"/>
          </p:cNvCxnSpPr>
          <p:nvPr/>
        </p:nvCxnSpPr>
        <p:spPr bwMode="auto">
          <a:xfrm rot="16200000" flipV="1">
            <a:off x="2017712" y="55118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 bwMode="auto">
          <a:xfrm>
            <a:off x="1403350" y="5921375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2339975" y="59197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4202113" y="59197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6" name="直線コネクタ 25"/>
          <p:cNvCxnSpPr>
            <a:stCxn id="25" idx="1"/>
          </p:cNvCxnSpPr>
          <p:nvPr/>
        </p:nvCxnSpPr>
        <p:spPr bwMode="auto">
          <a:xfrm rot="16200000" flipV="1">
            <a:off x="3383757" y="5101431"/>
            <a:ext cx="820738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 bwMode="auto">
          <a:xfrm>
            <a:off x="6073775" y="501173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0" name="直線コネクタ 29"/>
          <p:cNvCxnSpPr>
            <a:stCxn id="29" idx="1"/>
          </p:cNvCxnSpPr>
          <p:nvPr/>
        </p:nvCxnSpPr>
        <p:spPr bwMode="auto">
          <a:xfrm rot="16200000" flipV="1">
            <a:off x="5254625" y="4194175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32" idx="0"/>
          </p:cNvCxnSpPr>
          <p:nvPr/>
        </p:nvCxnSpPr>
        <p:spPr bwMode="auto">
          <a:xfrm rot="16200000" flipV="1">
            <a:off x="2954337" y="55245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円/楕円 31"/>
          <p:cNvSpPr/>
          <p:nvPr/>
        </p:nvSpPr>
        <p:spPr bwMode="auto">
          <a:xfrm>
            <a:off x="3276600" y="59324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3" name="直線コネクタ 32"/>
          <p:cNvCxnSpPr>
            <a:stCxn id="34" idx="0"/>
          </p:cNvCxnSpPr>
          <p:nvPr/>
        </p:nvCxnSpPr>
        <p:spPr bwMode="auto">
          <a:xfrm rot="16200000" flipV="1">
            <a:off x="5774531" y="5520532"/>
            <a:ext cx="804863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 bwMode="auto">
          <a:xfrm>
            <a:off x="6097588" y="592931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5" name="円/楕円 34"/>
          <p:cNvSpPr/>
          <p:nvPr/>
        </p:nvSpPr>
        <p:spPr bwMode="auto">
          <a:xfrm>
            <a:off x="7034213" y="592931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6" name="直線コネクタ 35"/>
          <p:cNvCxnSpPr>
            <a:stCxn id="35" idx="1"/>
          </p:cNvCxnSpPr>
          <p:nvPr/>
        </p:nvCxnSpPr>
        <p:spPr bwMode="auto">
          <a:xfrm rot="16200000" flipV="1">
            <a:off x="6215063" y="5110163"/>
            <a:ext cx="822325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コンテンツ プレースホルダー 2"/>
          <p:cNvSpPr txBox="1">
            <a:spLocks/>
          </p:cNvSpPr>
          <p:nvPr/>
        </p:nvSpPr>
        <p:spPr bwMode="auto">
          <a:xfrm>
            <a:off x="358775" y="2636838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次のように各辺に</a:t>
            </a:r>
            <a:r>
              <a:rPr lang="en-US" altLang="ja-JP" sz="2400" dirty="0">
                <a:latin typeface="Calibri" pitchFamily="34" charset="0"/>
                <a:ea typeface="+mn-ea"/>
              </a:rPr>
              <a:t>0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のラベルを割り当てる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86080" name="テキスト ボックス 95"/>
          <p:cNvSpPr txBox="1">
            <a:spLocks noChangeArrowheads="1"/>
          </p:cNvSpPr>
          <p:nvPr/>
        </p:nvSpPr>
        <p:spPr bwMode="auto">
          <a:xfrm>
            <a:off x="3495675" y="34290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6081" name="テキスト ボックス 95"/>
          <p:cNvSpPr txBox="1">
            <a:spLocks noChangeArrowheads="1"/>
          </p:cNvSpPr>
          <p:nvPr/>
        </p:nvSpPr>
        <p:spPr bwMode="auto">
          <a:xfrm>
            <a:off x="4394200" y="35988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6082" name="テキスト ボックス 95"/>
          <p:cNvSpPr txBox="1">
            <a:spLocks noChangeArrowheads="1"/>
          </p:cNvSpPr>
          <p:nvPr/>
        </p:nvSpPr>
        <p:spPr bwMode="auto">
          <a:xfrm>
            <a:off x="2627313" y="4264025"/>
            <a:ext cx="3571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6083" name="テキスト ボックス 95"/>
          <p:cNvSpPr txBox="1">
            <a:spLocks noChangeArrowheads="1"/>
          </p:cNvSpPr>
          <p:nvPr/>
        </p:nvSpPr>
        <p:spPr bwMode="auto">
          <a:xfrm>
            <a:off x="3355975" y="4305300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6084" name="テキスト ボックス 95"/>
          <p:cNvSpPr txBox="1">
            <a:spLocks noChangeArrowheads="1"/>
          </p:cNvSpPr>
          <p:nvPr/>
        </p:nvSpPr>
        <p:spPr bwMode="auto">
          <a:xfrm>
            <a:off x="1733550" y="5145088"/>
            <a:ext cx="357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6085" name="テキスト ボックス 95"/>
          <p:cNvSpPr txBox="1">
            <a:spLocks noChangeArrowheads="1"/>
          </p:cNvSpPr>
          <p:nvPr/>
        </p:nvSpPr>
        <p:spPr bwMode="auto">
          <a:xfrm>
            <a:off x="2390775" y="52720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6086" name="テキスト ボックス 95"/>
          <p:cNvSpPr txBox="1">
            <a:spLocks noChangeArrowheads="1"/>
          </p:cNvSpPr>
          <p:nvPr/>
        </p:nvSpPr>
        <p:spPr bwMode="auto">
          <a:xfrm>
            <a:off x="2987675" y="53006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6087" name="テキスト ボックス 95"/>
          <p:cNvSpPr txBox="1">
            <a:spLocks noChangeArrowheads="1"/>
          </p:cNvSpPr>
          <p:nvPr/>
        </p:nvSpPr>
        <p:spPr bwMode="auto">
          <a:xfrm>
            <a:off x="3732213" y="5199063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6088" name="テキスト ボックス 95"/>
          <p:cNvSpPr txBox="1">
            <a:spLocks noChangeArrowheads="1"/>
          </p:cNvSpPr>
          <p:nvPr/>
        </p:nvSpPr>
        <p:spPr bwMode="auto">
          <a:xfrm>
            <a:off x="5838825" y="53101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6089" name="テキスト ボックス 95"/>
          <p:cNvSpPr txBox="1">
            <a:spLocks noChangeArrowheads="1"/>
          </p:cNvSpPr>
          <p:nvPr/>
        </p:nvSpPr>
        <p:spPr bwMode="auto">
          <a:xfrm>
            <a:off x="6516688" y="51577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6090" name="テキスト ボックス 95"/>
          <p:cNvSpPr txBox="1">
            <a:spLocks noChangeArrowheads="1"/>
          </p:cNvSpPr>
          <p:nvPr/>
        </p:nvSpPr>
        <p:spPr bwMode="auto">
          <a:xfrm>
            <a:off x="5295900" y="44799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6091" name="テキスト ボックス 95"/>
          <p:cNvSpPr txBox="1">
            <a:spLocks noChangeArrowheads="1"/>
          </p:cNvSpPr>
          <p:nvPr/>
        </p:nvSpPr>
        <p:spPr bwMode="auto">
          <a:xfrm>
            <a:off x="5651500" y="4181475"/>
            <a:ext cx="30559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⇐分岐していない所は</a:t>
            </a:r>
            <a:endParaRPr lang="en-US" altLang="ja-JP" sz="2400"/>
          </a:p>
          <a:p>
            <a:r>
              <a:rPr lang="ja-JP" altLang="en-US" sz="2400"/>
              <a:t>　 </a:t>
            </a:r>
            <a:r>
              <a:rPr lang="en-US" altLang="ja-JP" sz="2400"/>
              <a:t>0,1</a:t>
            </a:r>
            <a:r>
              <a:rPr lang="ja-JP" altLang="en-US" sz="2400"/>
              <a:t>どちらでもよい</a:t>
            </a:r>
            <a:endParaRPr lang="en-US" altLang="ja-JP" sz="2400"/>
          </a:p>
        </p:txBody>
      </p:sp>
    </p:spTree>
  </p:cSld>
  <p:clrMapOvr>
    <a:masterClrMapping/>
  </p:clrMapOvr>
  <p:transition advTm="14149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0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</a:t>
            </a:r>
            <a:r>
              <a:rPr lang="en-US" altLang="ja-JP"/>
              <a:t>2</a:t>
            </a:r>
            <a:r>
              <a:rPr lang="ja-JP" altLang="en-US"/>
              <a:t>分木とプレフィクスコード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8" name="角丸四角形 7"/>
          <p:cNvSpPr/>
          <p:nvPr/>
        </p:nvSpPr>
        <p:spPr>
          <a:xfrm>
            <a:off x="539750" y="1844675"/>
            <a:ext cx="4248150" cy="7207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2</a:t>
            </a:r>
            <a:r>
              <a:rPr lang="ja-JP" altLang="en-US" sz="2400" dirty="0">
                <a:solidFill>
                  <a:schemeClr val="tx1"/>
                </a:solidFill>
              </a:rPr>
              <a:t>分木からプレフィクスコードを構成する方法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249238" y="2279650"/>
            <a:ext cx="9299575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 rot="5400000">
            <a:off x="3360738" y="33067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円/楕円 11"/>
          <p:cNvSpPr/>
          <p:nvPr/>
        </p:nvSpPr>
        <p:spPr bwMode="auto">
          <a:xfrm>
            <a:off x="4157663" y="32131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 bwMode="auto">
          <a:xfrm>
            <a:off x="3246438" y="41195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円/楕円 13"/>
          <p:cNvSpPr/>
          <p:nvPr/>
        </p:nvSpPr>
        <p:spPr bwMode="auto">
          <a:xfrm>
            <a:off x="5121275" y="411956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5" name="直線コネクタ 14"/>
          <p:cNvCxnSpPr>
            <a:stCxn id="14" idx="1"/>
          </p:cNvCxnSpPr>
          <p:nvPr/>
        </p:nvCxnSpPr>
        <p:spPr bwMode="auto">
          <a:xfrm rot="16200000" flipV="1">
            <a:off x="4302125" y="3302000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7084" name="テキスト ボックス 95"/>
          <p:cNvSpPr txBox="1">
            <a:spLocks noChangeArrowheads="1"/>
          </p:cNvSpPr>
          <p:nvPr/>
        </p:nvSpPr>
        <p:spPr bwMode="auto">
          <a:xfrm>
            <a:off x="3419475" y="3068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根⇒</a:t>
            </a:r>
            <a:endParaRPr lang="en-US" altLang="ja-JP" sz="2400"/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2439988" y="42084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20" idx="0"/>
          </p:cNvCxnSpPr>
          <p:nvPr/>
        </p:nvCxnSpPr>
        <p:spPr bwMode="auto">
          <a:xfrm rot="16200000" flipV="1">
            <a:off x="2940051" y="4613275"/>
            <a:ext cx="804862" cy="14287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 bwMode="auto">
          <a:xfrm>
            <a:off x="2327275" y="5024438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3262313" y="5022850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1" name="直線コネクタ 20"/>
          <p:cNvCxnSpPr/>
          <p:nvPr/>
        </p:nvCxnSpPr>
        <p:spPr bwMode="auto">
          <a:xfrm rot="5400000">
            <a:off x="1517650" y="5106988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24" idx="0"/>
          </p:cNvCxnSpPr>
          <p:nvPr/>
        </p:nvCxnSpPr>
        <p:spPr bwMode="auto">
          <a:xfrm rot="16200000" flipV="1">
            <a:off x="2017712" y="55118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 bwMode="auto">
          <a:xfrm>
            <a:off x="1403350" y="5921375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2339975" y="59197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4202113" y="59197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6" name="直線コネクタ 25"/>
          <p:cNvCxnSpPr>
            <a:stCxn id="25" idx="1"/>
          </p:cNvCxnSpPr>
          <p:nvPr/>
        </p:nvCxnSpPr>
        <p:spPr bwMode="auto">
          <a:xfrm rot="16200000" flipV="1">
            <a:off x="3383757" y="5101431"/>
            <a:ext cx="820738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 bwMode="auto">
          <a:xfrm>
            <a:off x="6073775" y="501173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0" name="直線コネクタ 29"/>
          <p:cNvCxnSpPr>
            <a:stCxn id="29" idx="1"/>
          </p:cNvCxnSpPr>
          <p:nvPr/>
        </p:nvCxnSpPr>
        <p:spPr bwMode="auto">
          <a:xfrm rot="16200000" flipV="1">
            <a:off x="5254625" y="4194175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32" idx="0"/>
          </p:cNvCxnSpPr>
          <p:nvPr/>
        </p:nvCxnSpPr>
        <p:spPr bwMode="auto">
          <a:xfrm rot="16200000" flipV="1">
            <a:off x="2954337" y="55245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円/楕円 31"/>
          <p:cNvSpPr/>
          <p:nvPr/>
        </p:nvSpPr>
        <p:spPr bwMode="auto">
          <a:xfrm>
            <a:off x="3276600" y="59324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3" name="直線コネクタ 32"/>
          <p:cNvCxnSpPr>
            <a:stCxn id="34" idx="0"/>
          </p:cNvCxnSpPr>
          <p:nvPr/>
        </p:nvCxnSpPr>
        <p:spPr bwMode="auto">
          <a:xfrm rot="16200000" flipV="1">
            <a:off x="5774531" y="5520532"/>
            <a:ext cx="804863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 bwMode="auto">
          <a:xfrm>
            <a:off x="6097588" y="592931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5" name="円/楕円 34"/>
          <p:cNvSpPr/>
          <p:nvPr/>
        </p:nvSpPr>
        <p:spPr bwMode="auto">
          <a:xfrm>
            <a:off x="7034213" y="592931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6" name="直線コネクタ 35"/>
          <p:cNvCxnSpPr>
            <a:stCxn id="35" idx="1"/>
          </p:cNvCxnSpPr>
          <p:nvPr/>
        </p:nvCxnSpPr>
        <p:spPr bwMode="auto">
          <a:xfrm rot="16200000" flipV="1">
            <a:off x="6215063" y="5110163"/>
            <a:ext cx="822325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コンテンツ プレースホルダー 2"/>
          <p:cNvSpPr txBox="1">
            <a:spLocks/>
          </p:cNvSpPr>
          <p:nvPr/>
        </p:nvSpPr>
        <p:spPr bwMode="auto">
          <a:xfrm>
            <a:off x="358775" y="2636838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このようにラベル付けされた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分木をプレフィクス木と呼ぶ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87104" name="テキスト ボックス 95"/>
          <p:cNvSpPr txBox="1">
            <a:spLocks noChangeArrowheads="1"/>
          </p:cNvSpPr>
          <p:nvPr/>
        </p:nvSpPr>
        <p:spPr bwMode="auto">
          <a:xfrm>
            <a:off x="3495675" y="34290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7105" name="テキスト ボックス 95"/>
          <p:cNvSpPr txBox="1">
            <a:spLocks noChangeArrowheads="1"/>
          </p:cNvSpPr>
          <p:nvPr/>
        </p:nvSpPr>
        <p:spPr bwMode="auto">
          <a:xfrm>
            <a:off x="4394200" y="35988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7106" name="テキスト ボックス 95"/>
          <p:cNvSpPr txBox="1">
            <a:spLocks noChangeArrowheads="1"/>
          </p:cNvSpPr>
          <p:nvPr/>
        </p:nvSpPr>
        <p:spPr bwMode="auto">
          <a:xfrm>
            <a:off x="2627313" y="4264025"/>
            <a:ext cx="3571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7107" name="テキスト ボックス 95"/>
          <p:cNvSpPr txBox="1">
            <a:spLocks noChangeArrowheads="1"/>
          </p:cNvSpPr>
          <p:nvPr/>
        </p:nvSpPr>
        <p:spPr bwMode="auto">
          <a:xfrm>
            <a:off x="3355975" y="4305300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7108" name="テキスト ボックス 95"/>
          <p:cNvSpPr txBox="1">
            <a:spLocks noChangeArrowheads="1"/>
          </p:cNvSpPr>
          <p:nvPr/>
        </p:nvSpPr>
        <p:spPr bwMode="auto">
          <a:xfrm>
            <a:off x="1733550" y="5145088"/>
            <a:ext cx="357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7109" name="テキスト ボックス 95"/>
          <p:cNvSpPr txBox="1">
            <a:spLocks noChangeArrowheads="1"/>
          </p:cNvSpPr>
          <p:nvPr/>
        </p:nvSpPr>
        <p:spPr bwMode="auto">
          <a:xfrm>
            <a:off x="2390775" y="52720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7110" name="テキスト ボックス 95"/>
          <p:cNvSpPr txBox="1">
            <a:spLocks noChangeArrowheads="1"/>
          </p:cNvSpPr>
          <p:nvPr/>
        </p:nvSpPr>
        <p:spPr bwMode="auto">
          <a:xfrm>
            <a:off x="2987675" y="53006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7111" name="テキスト ボックス 95"/>
          <p:cNvSpPr txBox="1">
            <a:spLocks noChangeArrowheads="1"/>
          </p:cNvSpPr>
          <p:nvPr/>
        </p:nvSpPr>
        <p:spPr bwMode="auto">
          <a:xfrm>
            <a:off x="3732213" y="5199063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7112" name="テキスト ボックス 95"/>
          <p:cNvSpPr txBox="1">
            <a:spLocks noChangeArrowheads="1"/>
          </p:cNvSpPr>
          <p:nvPr/>
        </p:nvSpPr>
        <p:spPr bwMode="auto">
          <a:xfrm>
            <a:off x="5838825" y="53101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7113" name="テキスト ボックス 95"/>
          <p:cNvSpPr txBox="1">
            <a:spLocks noChangeArrowheads="1"/>
          </p:cNvSpPr>
          <p:nvPr/>
        </p:nvSpPr>
        <p:spPr bwMode="auto">
          <a:xfrm>
            <a:off x="6516688" y="51577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7114" name="テキスト ボックス 95"/>
          <p:cNvSpPr txBox="1">
            <a:spLocks noChangeArrowheads="1"/>
          </p:cNvSpPr>
          <p:nvPr/>
        </p:nvSpPr>
        <p:spPr bwMode="auto">
          <a:xfrm>
            <a:off x="5295900" y="44799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</p:spTree>
  </p:cSld>
  <p:clrMapOvr>
    <a:masterClrMapping/>
  </p:clrMapOvr>
  <p:transition advTm="14149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0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</a:t>
            </a:r>
            <a:r>
              <a:rPr lang="en-US" altLang="ja-JP"/>
              <a:t>2</a:t>
            </a:r>
            <a:r>
              <a:rPr lang="ja-JP" altLang="en-US"/>
              <a:t>分木とプレフィクスコード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8" name="角丸四角形 7"/>
          <p:cNvSpPr/>
          <p:nvPr/>
        </p:nvSpPr>
        <p:spPr>
          <a:xfrm>
            <a:off x="539750" y="1844675"/>
            <a:ext cx="4248150" cy="7207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2</a:t>
            </a:r>
            <a:r>
              <a:rPr lang="ja-JP" altLang="en-US" sz="2400" dirty="0">
                <a:solidFill>
                  <a:schemeClr val="tx1"/>
                </a:solidFill>
              </a:rPr>
              <a:t>分木からプレフィクスコードを構成する方法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249238" y="2279650"/>
            <a:ext cx="9299575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 rot="5400000">
            <a:off x="3360738" y="33067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円/楕円 11"/>
          <p:cNvSpPr/>
          <p:nvPr/>
        </p:nvSpPr>
        <p:spPr bwMode="auto">
          <a:xfrm>
            <a:off x="4157663" y="32131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 bwMode="auto">
          <a:xfrm>
            <a:off x="3246438" y="41195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円/楕円 13"/>
          <p:cNvSpPr/>
          <p:nvPr/>
        </p:nvSpPr>
        <p:spPr bwMode="auto">
          <a:xfrm>
            <a:off x="5121275" y="411956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5" name="直線コネクタ 14"/>
          <p:cNvCxnSpPr>
            <a:stCxn id="14" idx="1"/>
          </p:cNvCxnSpPr>
          <p:nvPr/>
        </p:nvCxnSpPr>
        <p:spPr bwMode="auto">
          <a:xfrm rot="16200000" flipV="1">
            <a:off x="4302125" y="3302000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8108" name="テキスト ボックス 95"/>
          <p:cNvSpPr txBox="1">
            <a:spLocks noChangeArrowheads="1"/>
          </p:cNvSpPr>
          <p:nvPr/>
        </p:nvSpPr>
        <p:spPr bwMode="auto">
          <a:xfrm>
            <a:off x="3419475" y="3068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根⇒</a:t>
            </a:r>
            <a:endParaRPr lang="en-US" altLang="ja-JP" sz="2400"/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2439988" y="42084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20" idx="0"/>
          </p:cNvCxnSpPr>
          <p:nvPr/>
        </p:nvCxnSpPr>
        <p:spPr bwMode="auto">
          <a:xfrm rot="16200000" flipV="1">
            <a:off x="2940051" y="4613275"/>
            <a:ext cx="804862" cy="14287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 bwMode="auto">
          <a:xfrm>
            <a:off x="2327275" y="5024438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3262313" y="5022850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1" name="直線コネクタ 20"/>
          <p:cNvCxnSpPr/>
          <p:nvPr/>
        </p:nvCxnSpPr>
        <p:spPr bwMode="auto">
          <a:xfrm rot="5400000">
            <a:off x="1517650" y="5106988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24" idx="0"/>
          </p:cNvCxnSpPr>
          <p:nvPr/>
        </p:nvCxnSpPr>
        <p:spPr bwMode="auto">
          <a:xfrm rot="16200000" flipV="1">
            <a:off x="2017712" y="55118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 bwMode="auto">
          <a:xfrm>
            <a:off x="1403350" y="5921375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2339975" y="59197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4202113" y="59197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6" name="直線コネクタ 25"/>
          <p:cNvCxnSpPr>
            <a:stCxn id="25" idx="1"/>
          </p:cNvCxnSpPr>
          <p:nvPr/>
        </p:nvCxnSpPr>
        <p:spPr bwMode="auto">
          <a:xfrm rot="16200000" flipV="1">
            <a:off x="3383757" y="5101431"/>
            <a:ext cx="820738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 bwMode="auto">
          <a:xfrm>
            <a:off x="6073775" y="501173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0" name="直線コネクタ 29"/>
          <p:cNvCxnSpPr>
            <a:stCxn id="29" idx="1"/>
          </p:cNvCxnSpPr>
          <p:nvPr/>
        </p:nvCxnSpPr>
        <p:spPr bwMode="auto">
          <a:xfrm rot="16200000" flipV="1">
            <a:off x="5254625" y="4194175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32" idx="0"/>
          </p:cNvCxnSpPr>
          <p:nvPr/>
        </p:nvCxnSpPr>
        <p:spPr bwMode="auto">
          <a:xfrm rot="16200000" flipV="1">
            <a:off x="2954337" y="55245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円/楕円 31"/>
          <p:cNvSpPr/>
          <p:nvPr/>
        </p:nvSpPr>
        <p:spPr bwMode="auto">
          <a:xfrm>
            <a:off x="3276600" y="59324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3" name="直線コネクタ 32"/>
          <p:cNvCxnSpPr>
            <a:stCxn id="34" idx="0"/>
          </p:cNvCxnSpPr>
          <p:nvPr/>
        </p:nvCxnSpPr>
        <p:spPr bwMode="auto">
          <a:xfrm rot="16200000" flipV="1">
            <a:off x="5774531" y="5520532"/>
            <a:ext cx="804863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 bwMode="auto">
          <a:xfrm>
            <a:off x="6097588" y="592931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5" name="円/楕円 34"/>
          <p:cNvSpPr/>
          <p:nvPr/>
        </p:nvSpPr>
        <p:spPr bwMode="auto">
          <a:xfrm>
            <a:off x="7034213" y="592931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6" name="直線コネクタ 35"/>
          <p:cNvCxnSpPr>
            <a:stCxn id="35" idx="1"/>
          </p:cNvCxnSpPr>
          <p:nvPr/>
        </p:nvCxnSpPr>
        <p:spPr bwMode="auto">
          <a:xfrm rot="16200000" flipV="1">
            <a:off x="6215063" y="5110163"/>
            <a:ext cx="822325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コンテンツ プレースホルダー 2"/>
          <p:cNvSpPr txBox="1">
            <a:spLocks/>
          </p:cNvSpPr>
          <p:nvPr/>
        </p:nvSpPr>
        <p:spPr bwMode="auto">
          <a:xfrm>
            <a:off x="358775" y="2636838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各葉に次のように符号語を割り当てることができる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88128" name="テキスト ボックス 95"/>
          <p:cNvSpPr txBox="1">
            <a:spLocks noChangeArrowheads="1"/>
          </p:cNvSpPr>
          <p:nvPr/>
        </p:nvSpPr>
        <p:spPr bwMode="auto">
          <a:xfrm>
            <a:off x="3495675" y="34290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8129" name="テキスト ボックス 95"/>
          <p:cNvSpPr txBox="1">
            <a:spLocks noChangeArrowheads="1"/>
          </p:cNvSpPr>
          <p:nvPr/>
        </p:nvSpPr>
        <p:spPr bwMode="auto">
          <a:xfrm>
            <a:off x="4394200" y="35988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8130" name="テキスト ボックス 95"/>
          <p:cNvSpPr txBox="1">
            <a:spLocks noChangeArrowheads="1"/>
          </p:cNvSpPr>
          <p:nvPr/>
        </p:nvSpPr>
        <p:spPr bwMode="auto">
          <a:xfrm>
            <a:off x="2627313" y="4264025"/>
            <a:ext cx="3571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8131" name="テキスト ボックス 95"/>
          <p:cNvSpPr txBox="1">
            <a:spLocks noChangeArrowheads="1"/>
          </p:cNvSpPr>
          <p:nvPr/>
        </p:nvSpPr>
        <p:spPr bwMode="auto">
          <a:xfrm>
            <a:off x="3355975" y="4305300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8132" name="テキスト ボックス 95"/>
          <p:cNvSpPr txBox="1">
            <a:spLocks noChangeArrowheads="1"/>
          </p:cNvSpPr>
          <p:nvPr/>
        </p:nvSpPr>
        <p:spPr bwMode="auto">
          <a:xfrm>
            <a:off x="1733550" y="5145088"/>
            <a:ext cx="357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8133" name="テキスト ボックス 95"/>
          <p:cNvSpPr txBox="1">
            <a:spLocks noChangeArrowheads="1"/>
          </p:cNvSpPr>
          <p:nvPr/>
        </p:nvSpPr>
        <p:spPr bwMode="auto">
          <a:xfrm>
            <a:off x="2390775" y="52720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8134" name="テキスト ボックス 95"/>
          <p:cNvSpPr txBox="1">
            <a:spLocks noChangeArrowheads="1"/>
          </p:cNvSpPr>
          <p:nvPr/>
        </p:nvSpPr>
        <p:spPr bwMode="auto">
          <a:xfrm>
            <a:off x="2987675" y="53006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8135" name="テキスト ボックス 95"/>
          <p:cNvSpPr txBox="1">
            <a:spLocks noChangeArrowheads="1"/>
          </p:cNvSpPr>
          <p:nvPr/>
        </p:nvSpPr>
        <p:spPr bwMode="auto">
          <a:xfrm>
            <a:off x="3732213" y="5199063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8136" name="テキスト ボックス 95"/>
          <p:cNvSpPr txBox="1">
            <a:spLocks noChangeArrowheads="1"/>
          </p:cNvSpPr>
          <p:nvPr/>
        </p:nvSpPr>
        <p:spPr bwMode="auto">
          <a:xfrm>
            <a:off x="5838825" y="53101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8137" name="テキスト ボックス 95"/>
          <p:cNvSpPr txBox="1">
            <a:spLocks noChangeArrowheads="1"/>
          </p:cNvSpPr>
          <p:nvPr/>
        </p:nvSpPr>
        <p:spPr bwMode="auto">
          <a:xfrm>
            <a:off x="6516688" y="51577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8138" name="テキスト ボックス 95"/>
          <p:cNvSpPr txBox="1">
            <a:spLocks noChangeArrowheads="1"/>
          </p:cNvSpPr>
          <p:nvPr/>
        </p:nvSpPr>
        <p:spPr bwMode="auto">
          <a:xfrm>
            <a:off x="5295900" y="44799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8140" name="テキスト ボックス 95"/>
          <p:cNvSpPr txBox="1">
            <a:spLocks noChangeArrowheads="1"/>
          </p:cNvSpPr>
          <p:nvPr/>
        </p:nvSpPr>
        <p:spPr bwMode="auto">
          <a:xfrm>
            <a:off x="1141413" y="6054725"/>
            <a:ext cx="698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000</a:t>
            </a:r>
          </a:p>
        </p:txBody>
      </p:sp>
      <p:sp>
        <p:nvSpPr>
          <p:cNvPr id="388141" name="テキスト ボックス 95"/>
          <p:cNvSpPr txBox="1">
            <a:spLocks noChangeArrowheads="1"/>
          </p:cNvSpPr>
          <p:nvPr/>
        </p:nvSpPr>
        <p:spPr bwMode="auto">
          <a:xfrm>
            <a:off x="2073275" y="6046788"/>
            <a:ext cx="698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001</a:t>
            </a:r>
          </a:p>
        </p:txBody>
      </p:sp>
      <p:sp>
        <p:nvSpPr>
          <p:cNvPr id="388142" name="テキスト ボックス 95"/>
          <p:cNvSpPr txBox="1">
            <a:spLocks noChangeArrowheads="1"/>
          </p:cNvSpPr>
          <p:nvPr/>
        </p:nvSpPr>
        <p:spPr bwMode="auto">
          <a:xfrm>
            <a:off x="3008313" y="6051550"/>
            <a:ext cx="7000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010</a:t>
            </a:r>
          </a:p>
        </p:txBody>
      </p:sp>
      <p:sp>
        <p:nvSpPr>
          <p:cNvPr id="388143" name="テキスト ボックス 95"/>
          <p:cNvSpPr txBox="1">
            <a:spLocks noChangeArrowheads="1"/>
          </p:cNvSpPr>
          <p:nvPr/>
        </p:nvSpPr>
        <p:spPr bwMode="auto">
          <a:xfrm>
            <a:off x="3932238" y="6038850"/>
            <a:ext cx="6762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011</a:t>
            </a:r>
          </a:p>
        </p:txBody>
      </p:sp>
      <p:sp>
        <p:nvSpPr>
          <p:cNvPr id="388144" name="テキスト ボックス 95"/>
          <p:cNvSpPr txBox="1">
            <a:spLocks noChangeArrowheads="1"/>
          </p:cNvSpPr>
          <p:nvPr/>
        </p:nvSpPr>
        <p:spPr bwMode="auto">
          <a:xfrm>
            <a:off x="5829300" y="6029325"/>
            <a:ext cx="676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110</a:t>
            </a:r>
          </a:p>
        </p:txBody>
      </p:sp>
      <p:sp>
        <p:nvSpPr>
          <p:cNvPr id="388145" name="テキスト ボックス 95"/>
          <p:cNvSpPr txBox="1">
            <a:spLocks noChangeArrowheads="1"/>
          </p:cNvSpPr>
          <p:nvPr/>
        </p:nvSpPr>
        <p:spPr bwMode="auto">
          <a:xfrm>
            <a:off x="6799263" y="6029325"/>
            <a:ext cx="652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111</a:t>
            </a:r>
          </a:p>
        </p:txBody>
      </p:sp>
    </p:spTree>
  </p:cSld>
  <p:clrMapOvr>
    <a:masterClrMapping/>
  </p:clrMapOvr>
  <p:transition advTm="14149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</a:t>
            </a:r>
            <a:r>
              <a:rPr lang="en-US" altLang="ja-JP"/>
              <a:t>2</a:t>
            </a:r>
            <a:r>
              <a:rPr lang="ja-JP" altLang="en-US"/>
              <a:t>分木とプレフィクスコード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8" name="角丸四角形 7"/>
          <p:cNvSpPr/>
          <p:nvPr/>
        </p:nvSpPr>
        <p:spPr>
          <a:xfrm>
            <a:off x="539750" y="1844675"/>
            <a:ext cx="4248150" cy="7207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2</a:t>
            </a:r>
            <a:r>
              <a:rPr lang="ja-JP" altLang="en-US" sz="2400" dirty="0">
                <a:solidFill>
                  <a:schemeClr val="tx1"/>
                </a:solidFill>
              </a:rPr>
              <a:t>分木からプレフィクスコードを構成する方法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249238" y="2279650"/>
            <a:ext cx="9299575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 rot="5400000">
            <a:off x="3360738" y="33067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円/楕円 11"/>
          <p:cNvSpPr/>
          <p:nvPr/>
        </p:nvSpPr>
        <p:spPr bwMode="auto">
          <a:xfrm>
            <a:off x="4157663" y="32131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 bwMode="auto">
          <a:xfrm>
            <a:off x="3246438" y="41195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円/楕円 13"/>
          <p:cNvSpPr/>
          <p:nvPr/>
        </p:nvSpPr>
        <p:spPr bwMode="auto">
          <a:xfrm>
            <a:off x="5121275" y="411956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5" name="直線コネクタ 14"/>
          <p:cNvCxnSpPr>
            <a:stCxn id="14" idx="1"/>
          </p:cNvCxnSpPr>
          <p:nvPr/>
        </p:nvCxnSpPr>
        <p:spPr bwMode="auto">
          <a:xfrm rot="16200000" flipV="1">
            <a:off x="4302125" y="3302000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9132" name="テキスト ボックス 95"/>
          <p:cNvSpPr txBox="1">
            <a:spLocks noChangeArrowheads="1"/>
          </p:cNvSpPr>
          <p:nvPr/>
        </p:nvSpPr>
        <p:spPr bwMode="auto">
          <a:xfrm>
            <a:off x="3419475" y="3068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根⇒</a:t>
            </a:r>
            <a:endParaRPr lang="en-US" altLang="ja-JP" sz="2400"/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2439988" y="42084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20" idx="0"/>
          </p:cNvCxnSpPr>
          <p:nvPr/>
        </p:nvCxnSpPr>
        <p:spPr bwMode="auto">
          <a:xfrm rot="16200000" flipV="1">
            <a:off x="2940051" y="4613275"/>
            <a:ext cx="804862" cy="14287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 bwMode="auto">
          <a:xfrm>
            <a:off x="2327275" y="5024438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3262313" y="5022850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1" name="直線コネクタ 20"/>
          <p:cNvCxnSpPr/>
          <p:nvPr/>
        </p:nvCxnSpPr>
        <p:spPr bwMode="auto">
          <a:xfrm rot="5400000">
            <a:off x="1517650" y="5106988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24" idx="0"/>
          </p:cNvCxnSpPr>
          <p:nvPr/>
        </p:nvCxnSpPr>
        <p:spPr bwMode="auto">
          <a:xfrm rot="16200000" flipV="1">
            <a:off x="2017712" y="55118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 bwMode="auto">
          <a:xfrm>
            <a:off x="1403350" y="5921375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2339975" y="59197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4202113" y="59197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6" name="直線コネクタ 25"/>
          <p:cNvCxnSpPr>
            <a:stCxn id="25" idx="1"/>
          </p:cNvCxnSpPr>
          <p:nvPr/>
        </p:nvCxnSpPr>
        <p:spPr bwMode="auto">
          <a:xfrm rot="16200000" flipV="1">
            <a:off x="3383757" y="5101431"/>
            <a:ext cx="820738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 bwMode="auto">
          <a:xfrm>
            <a:off x="6073775" y="501173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0" name="直線コネクタ 29"/>
          <p:cNvCxnSpPr>
            <a:stCxn id="29" idx="1"/>
          </p:cNvCxnSpPr>
          <p:nvPr/>
        </p:nvCxnSpPr>
        <p:spPr bwMode="auto">
          <a:xfrm rot="16200000" flipV="1">
            <a:off x="5254625" y="4194175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32" idx="0"/>
          </p:cNvCxnSpPr>
          <p:nvPr/>
        </p:nvCxnSpPr>
        <p:spPr bwMode="auto">
          <a:xfrm rot="16200000" flipV="1">
            <a:off x="2954337" y="55245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円/楕円 31"/>
          <p:cNvSpPr/>
          <p:nvPr/>
        </p:nvSpPr>
        <p:spPr bwMode="auto">
          <a:xfrm>
            <a:off x="3276600" y="59324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3" name="直線コネクタ 32"/>
          <p:cNvCxnSpPr>
            <a:stCxn id="34" idx="0"/>
          </p:cNvCxnSpPr>
          <p:nvPr/>
        </p:nvCxnSpPr>
        <p:spPr bwMode="auto">
          <a:xfrm rot="16200000" flipV="1">
            <a:off x="5774531" y="5520532"/>
            <a:ext cx="804863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 bwMode="auto">
          <a:xfrm>
            <a:off x="6097588" y="592931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5" name="円/楕円 34"/>
          <p:cNvSpPr/>
          <p:nvPr/>
        </p:nvSpPr>
        <p:spPr bwMode="auto">
          <a:xfrm>
            <a:off x="7034213" y="592931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6" name="直線コネクタ 35"/>
          <p:cNvCxnSpPr>
            <a:stCxn id="35" idx="1"/>
          </p:cNvCxnSpPr>
          <p:nvPr/>
        </p:nvCxnSpPr>
        <p:spPr bwMode="auto">
          <a:xfrm rot="16200000" flipV="1">
            <a:off x="6215063" y="5110163"/>
            <a:ext cx="822325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コンテンツ プレースホルダー 2"/>
          <p:cNvSpPr txBox="1">
            <a:spLocks/>
          </p:cNvSpPr>
          <p:nvPr/>
        </p:nvSpPr>
        <p:spPr bwMode="auto">
          <a:xfrm>
            <a:off x="358775" y="2636838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割り当てられた符号語からなる集合はプレフィクスコード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89152" name="テキスト ボックス 95"/>
          <p:cNvSpPr txBox="1">
            <a:spLocks noChangeArrowheads="1"/>
          </p:cNvSpPr>
          <p:nvPr/>
        </p:nvSpPr>
        <p:spPr bwMode="auto">
          <a:xfrm>
            <a:off x="3495675" y="34290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9153" name="テキスト ボックス 95"/>
          <p:cNvSpPr txBox="1">
            <a:spLocks noChangeArrowheads="1"/>
          </p:cNvSpPr>
          <p:nvPr/>
        </p:nvSpPr>
        <p:spPr bwMode="auto">
          <a:xfrm>
            <a:off x="4394200" y="35988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9154" name="テキスト ボックス 95"/>
          <p:cNvSpPr txBox="1">
            <a:spLocks noChangeArrowheads="1"/>
          </p:cNvSpPr>
          <p:nvPr/>
        </p:nvSpPr>
        <p:spPr bwMode="auto">
          <a:xfrm>
            <a:off x="2627313" y="4264025"/>
            <a:ext cx="3571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9155" name="テキスト ボックス 95"/>
          <p:cNvSpPr txBox="1">
            <a:spLocks noChangeArrowheads="1"/>
          </p:cNvSpPr>
          <p:nvPr/>
        </p:nvSpPr>
        <p:spPr bwMode="auto">
          <a:xfrm>
            <a:off x="3355975" y="4305300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9156" name="テキスト ボックス 95"/>
          <p:cNvSpPr txBox="1">
            <a:spLocks noChangeArrowheads="1"/>
          </p:cNvSpPr>
          <p:nvPr/>
        </p:nvSpPr>
        <p:spPr bwMode="auto">
          <a:xfrm>
            <a:off x="1733550" y="5145088"/>
            <a:ext cx="357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9157" name="テキスト ボックス 95"/>
          <p:cNvSpPr txBox="1">
            <a:spLocks noChangeArrowheads="1"/>
          </p:cNvSpPr>
          <p:nvPr/>
        </p:nvSpPr>
        <p:spPr bwMode="auto">
          <a:xfrm>
            <a:off x="2390775" y="52720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9158" name="テキスト ボックス 95"/>
          <p:cNvSpPr txBox="1">
            <a:spLocks noChangeArrowheads="1"/>
          </p:cNvSpPr>
          <p:nvPr/>
        </p:nvSpPr>
        <p:spPr bwMode="auto">
          <a:xfrm>
            <a:off x="2987675" y="53006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9159" name="テキスト ボックス 95"/>
          <p:cNvSpPr txBox="1">
            <a:spLocks noChangeArrowheads="1"/>
          </p:cNvSpPr>
          <p:nvPr/>
        </p:nvSpPr>
        <p:spPr bwMode="auto">
          <a:xfrm>
            <a:off x="3732213" y="5199063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9160" name="テキスト ボックス 95"/>
          <p:cNvSpPr txBox="1">
            <a:spLocks noChangeArrowheads="1"/>
          </p:cNvSpPr>
          <p:nvPr/>
        </p:nvSpPr>
        <p:spPr bwMode="auto">
          <a:xfrm>
            <a:off x="5838825" y="53101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89161" name="テキスト ボックス 95"/>
          <p:cNvSpPr txBox="1">
            <a:spLocks noChangeArrowheads="1"/>
          </p:cNvSpPr>
          <p:nvPr/>
        </p:nvSpPr>
        <p:spPr bwMode="auto">
          <a:xfrm>
            <a:off x="6516688" y="51577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9162" name="テキスト ボックス 95"/>
          <p:cNvSpPr txBox="1">
            <a:spLocks noChangeArrowheads="1"/>
          </p:cNvSpPr>
          <p:nvPr/>
        </p:nvSpPr>
        <p:spPr bwMode="auto">
          <a:xfrm>
            <a:off x="5295900" y="44799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89164" name="テキスト ボックス 95"/>
          <p:cNvSpPr txBox="1">
            <a:spLocks noChangeArrowheads="1"/>
          </p:cNvSpPr>
          <p:nvPr/>
        </p:nvSpPr>
        <p:spPr bwMode="auto">
          <a:xfrm>
            <a:off x="1141413" y="6054725"/>
            <a:ext cx="698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000</a:t>
            </a:r>
          </a:p>
        </p:txBody>
      </p:sp>
      <p:sp>
        <p:nvSpPr>
          <p:cNvPr id="389165" name="テキスト ボックス 95"/>
          <p:cNvSpPr txBox="1">
            <a:spLocks noChangeArrowheads="1"/>
          </p:cNvSpPr>
          <p:nvPr/>
        </p:nvSpPr>
        <p:spPr bwMode="auto">
          <a:xfrm>
            <a:off x="2073275" y="6046788"/>
            <a:ext cx="698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001</a:t>
            </a:r>
          </a:p>
        </p:txBody>
      </p:sp>
      <p:sp>
        <p:nvSpPr>
          <p:cNvPr id="389166" name="テキスト ボックス 95"/>
          <p:cNvSpPr txBox="1">
            <a:spLocks noChangeArrowheads="1"/>
          </p:cNvSpPr>
          <p:nvPr/>
        </p:nvSpPr>
        <p:spPr bwMode="auto">
          <a:xfrm>
            <a:off x="3008313" y="6051550"/>
            <a:ext cx="7000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010</a:t>
            </a:r>
          </a:p>
        </p:txBody>
      </p:sp>
      <p:sp>
        <p:nvSpPr>
          <p:cNvPr id="389167" name="テキスト ボックス 95"/>
          <p:cNvSpPr txBox="1">
            <a:spLocks noChangeArrowheads="1"/>
          </p:cNvSpPr>
          <p:nvPr/>
        </p:nvSpPr>
        <p:spPr bwMode="auto">
          <a:xfrm>
            <a:off x="3932238" y="6038850"/>
            <a:ext cx="6762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011</a:t>
            </a:r>
          </a:p>
        </p:txBody>
      </p:sp>
      <p:sp>
        <p:nvSpPr>
          <p:cNvPr id="389168" name="テキスト ボックス 95"/>
          <p:cNvSpPr txBox="1">
            <a:spLocks noChangeArrowheads="1"/>
          </p:cNvSpPr>
          <p:nvPr/>
        </p:nvSpPr>
        <p:spPr bwMode="auto">
          <a:xfrm>
            <a:off x="5829300" y="6029325"/>
            <a:ext cx="676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110</a:t>
            </a:r>
          </a:p>
        </p:txBody>
      </p:sp>
      <p:sp>
        <p:nvSpPr>
          <p:cNvPr id="389169" name="テキスト ボックス 95"/>
          <p:cNvSpPr txBox="1">
            <a:spLocks noChangeArrowheads="1"/>
          </p:cNvSpPr>
          <p:nvPr/>
        </p:nvSpPr>
        <p:spPr bwMode="auto">
          <a:xfrm>
            <a:off x="6799263" y="6029325"/>
            <a:ext cx="652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111</a:t>
            </a:r>
          </a:p>
        </p:txBody>
      </p:sp>
    </p:spTree>
  </p:cSld>
  <p:clrMapOvr>
    <a:masterClrMapping/>
  </p:clrMapOvr>
  <p:transition advTm="14149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1.2</a:t>
            </a:r>
            <a:r>
              <a:rPr lang="ja-JP" altLang="en-US"/>
              <a:t>　</a:t>
            </a:r>
            <a:r>
              <a:rPr lang="en-US" altLang="ja-JP"/>
              <a:t>2</a:t>
            </a:r>
            <a:r>
              <a:rPr lang="ja-JP" altLang="en-US"/>
              <a:t>分木とプレフィクスコード</a:t>
            </a:r>
          </a:p>
        </p:txBody>
      </p:sp>
      <p:sp>
        <p:nvSpPr>
          <p:cNvPr id="6" name="コンテンツ プレースホルダー 2"/>
          <p:cNvSpPr txBox="1">
            <a:spLocks/>
          </p:cNvSpPr>
          <p:nvPr/>
        </p:nvSpPr>
        <p:spPr bwMode="auto">
          <a:xfrm>
            <a:off x="96838" y="1919288"/>
            <a:ext cx="9299575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8" name="角丸四角形 7"/>
          <p:cNvSpPr/>
          <p:nvPr/>
        </p:nvSpPr>
        <p:spPr>
          <a:xfrm>
            <a:off x="539750" y="1844675"/>
            <a:ext cx="4248150" cy="720725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2</a:t>
            </a:r>
            <a:r>
              <a:rPr lang="ja-JP" altLang="en-US" sz="2400" dirty="0">
                <a:solidFill>
                  <a:schemeClr val="tx1"/>
                </a:solidFill>
              </a:rPr>
              <a:t>分木からプレフィクスコードを構成する方法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249238" y="2279650"/>
            <a:ext cx="9299575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11" name="直線コネクタ 10"/>
          <p:cNvCxnSpPr/>
          <p:nvPr/>
        </p:nvCxnSpPr>
        <p:spPr bwMode="auto">
          <a:xfrm rot="5400000">
            <a:off x="3360738" y="33067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円/楕円 11"/>
          <p:cNvSpPr/>
          <p:nvPr/>
        </p:nvSpPr>
        <p:spPr bwMode="auto">
          <a:xfrm>
            <a:off x="4157663" y="32131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 bwMode="auto">
          <a:xfrm>
            <a:off x="3246438" y="41195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4" name="円/楕円 13"/>
          <p:cNvSpPr/>
          <p:nvPr/>
        </p:nvSpPr>
        <p:spPr bwMode="auto">
          <a:xfrm>
            <a:off x="5121275" y="411956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5" name="直線コネクタ 14"/>
          <p:cNvCxnSpPr>
            <a:stCxn id="14" idx="1"/>
          </p:cNvCxnSpPr>
          <p:nvPr/>
        </p:nvCxnSpPr>
        <p:spPr bwMode="auto">
          <a:xfrm rot="16200000" flipV="1">
            <a:off x="4302125" y="3302000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0156" name="テキスト ボックス 95"/>
          <p:cNvSpPr txBox="1">
            <a:spLocks noChangeArrowheads="1"/>
          </p:cNvSpPr>
          <p:nvPr/>
        </p:nvSpPr>
        <p:spPr bwMode="auto">
          <a:xfrm>
            <a:off x="3419475" y="3068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根⇒</a:t>
            </a:r>
            <a:endParaRPr lang="en-US" altLang="ja-JP" sz="2400"/>
          </a:p>
        </p:txBody>
      </p:sp>
      <p:cxnSp>
        <p:nvCxnSpPr>
          <p:cNvPr id="17" name="直線コネクタ 16"/>
          <p:cNvCxnSpPr/>
          <p:nvPr/>
        </p:nvCxnSpPr>
        <p:spPr bwMode="auto">
          <a:xfrm rot="5400000">
            <a:off x="2439988" y="42084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>
            <a:stCxn id="20" idx="0"/>
          </p:cNvCxnSpPr>
          <p:nvPr/>
        </p:nvCxnSpPr>
        <p:spPr bwMode="auto">
          <a:xfrm rot="16200000" flipV="1">
            <a:off x="2940051" y="4613275"/>
            <a:ext cx="804862" cy="14287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円/楕円 18"/>
          <p:cNvSpPr/>
          <p:nvPr/>
        </p:nvSpPr>
        <p:spPr bwMode="auto">
          <a:xfrm>
            <a:off x="2327275" y="5024438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0" name="円/楕円 19"/>
          <p:cNvSpPr/>
          <p:nvPr/>
        </p:nvSpPr>
        <p:spPr bwMode="auto">
          <a:xfrm>
            <a:off x="3262313" y="5022850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1" name="直線コネクタ 20"/>
          <p:cNvCxnSpPr/>
          <p:nvPr/>
        </p:nvCxnSpPr>
        <p:spPr bwMode="auto">
          <a:xfrm rot="5400000">
            <a:off x="1517650" y="5106988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線コネクタ 21"/>
          <p:cNvCxnSpPr>
            <a:stCxn id="24" idx="0"/>
          </p:cNvCxnSpPr>
          <p:nvPr/>
        </p:nvCxnSpPr>
        <p:spPr bwMode="auto">
          <a:xfrm rot="16200000" flipV="1">
            <a:off x="2017712" y="55118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円/楕円 22"/>
          <p:cNvSpPr/>
          <p:nvPr/>
        </p:nvSpPr>
        <p:spPr bwMode="auto">
          <a:xfrm>
            <a:off x="1403350" y="5921375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2339975" y="59197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4202113" y="59197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26" name="直線コネクタ 25"/>
          <p:cNvCxnSpPr>
            <a:stCxn id="25" idx="1"/>
          </p:cNvCxnSpPr>
          <p:nvPr/>
        </p:nvCxnSpPr>
        <p:spPr bwMode="auto">
          <a:xfrm rot="16200000" flipV="1">
            <a:off x="3383757" y="5101431"/>
            <a:ext cx="820738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円/楕円 28"/>
          <p:cNvSpPr/>
          <p:nvPr/>
        </p:nvSpPr>
        <p:spPr bwMode="auto">
          <a:xfrm>
            <a:off x="6073775" y="501173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0" name="直線コネクタ 29"/>
          <p:cNvCxnSpPr>
            <a:stCxn id="29" idx="1"/>
          </p:cNvCxnSpPr>
          <p:nvPr/>
        </p:nvCxnSpPr>
        <p:spPr bwMode="auto">
          <a:xfrm rot="16200000" flipV="1">
            <a:off x="5254625" y="4194175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直線コネクタ 30"/>
          <p:cNvCxnSpPr>
            <a:stCxn id="32" idx="0"/>
          </p:cNvCxnSpPr>
          <p:nvPr/>
        </p:nvCxnSpPr>
        <p:spPr bwMode="auto">
          <a:xfrm rot="16200000" flipV="1">
            <a:off x="2954337" y="55245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円/楕円 31"/>
          <p:cNvSpPr/>
          <p:nvPr/>
        </p:nvSpPr>
        <p:spPr bwMode="auto">
          <a:xfrm>
            <a:off x="3276600" y="59324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3" name="直線コネクタ 32"/>
          <p:cNvCxnSpPr>
            <a:stCxn id="34" idx="0"/>
          </p:cNvCxnSpPr>
          <p:nvPr/>
        </p:nvCxnSpPr>
        <p:spPr bwMode="auto">
          <a:xfrm rot="16200000" flipV="1">
            <a:off x="5774531" y="5520532"/>
            <a:ext cx="804863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円/楕円 33"/>
          <p:cNvSpPr/>
          <p:nvPr/>
        </p:nvSpPr>
        <p:spPr bwMode="auto">
          <a:xfrm>
            <a:off x="6097588" y="592931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5" name="円/楕円 34"/>
          <p:cNvSpPr/>
          <p:nvPr/>
        </p:nvSpPr>
        <p:spPr bwMode="auto">
          <a:xfrm>
            <a:off x="7034213" y="592931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6" name="直線コネクタ 35"/>
          <p:cNvCxnSpPr>
            <a:stCxn id="35" idx="1"/>
          </p:cNvCxnSpPr>
          <p:nvPr/>
        </p:nvCxnSpPr>
        <p:spPr bwMode="auto">
          <a:xfrm rot="16200000" flipV="1">
            <a:off x="6215063" y="5110163"/>
            <a:ext cx="822325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コンテンツ プレースホルダー 2"/>
          <p:cNvSpPr txBox="1">
            <a:spLocks/>
          </p:cNvSpPr>
          <p:nvPr/>
        </p:nvSpPr>
        <p:spPr bwMode="auto">
          <a:xfrm>
            <a:off x="358775" y="2636838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逆に任意のプレフィクスコードはあるプレフィクス木から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　　　　　　　　　　　構成することができる（省略）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90176" name="テキスト ボックス 95"/>
          <p:cNvSpPr txBox="1">
            <a:spLocks noChangeArrowheads="1"/>
          </p:cNvSpPr>
          <p:nvPr/>
        </p:nvSpPr>
        <p:spPr bwMode="auto">
          <a:xfrm>
            <a:off x="3495675" y="34290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90177" name="テキスト ボックス 95"/>
          <p:cNvSpPr txBox="1">
            <a:spLocks noChangeArrowheads="1"/>
          </p:cNvSpPr>
          <p:nvPr/>
        </p:nvSpPr>
        <p:spPr bwMode="auto">
          <a:xfrm>
            <a:off x="4394200" y="35988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90178" name="テキスト ボックス 95"/>
          <p:cNvSpPr txBox="1">
            <a:spLocks noChangeArrowheads="1"/>
          </p:cNvSpPr>
          <p:nvPr/>
        </p:nvSpPr>
        <p:spPr bwMode="auto">
          <a:xfrm>
            <a:off x="2627313" y="4264025"/>
            <a:ext cx="3571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90179" name="テキスト ボックス 95"/>
          <p:cNvSpPr txBox="1">
            <a:spLocks noChangeArrowheads="1"/>
          </p:cNvSpPr>
          <p:nvPr/>
        </p:nvSpPr>
        <p:spPr bwMode="auto">
          <a:xfrm>
            <a:off x="3355975" y="4305300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90180" name="テキスト ボックス 95"/>
          <p:cNvSpPr txBox="1">
            <a:spLocks noChangeArrowheads="1"/>
          </p:cNvSpPr>
          <p:nvPr/>
        </p:nvSpPr>
        <p:spPr bwMode="auto">
          <a:xfrm>
            <a:off x="1733550" y="5145088"/>
            <a:ext cx="3571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90181" name="テキスト ボックス 95"/>
          <p:cNvSpPr txBox="1">
            <a:spLocks noChangeArrowheads="1"/>
          </p:cNvSpPr>
          <p:nvPr/>
        </p:nvSpPr>
        <p:spPr bwMode="auto">
          <a:xfrm>
            <a:off x="2390775" y="52720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90182" name="テキスト ボックス 95"/>
          <p:cNvSpPr txBox="1">
            <a:spLocks noChangeArrowheads="1"/>
          </p:cNvSpPr>
          <p:nvPr/>
        </p:nvSpPr>
        <p:spPr bwMode="auto">
          <a:xfrm>
            <a:off x="2987675" y="53006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90183" name="テキスト ボックス 95"/>
          <p:cNvSpPr txBox="1">
            <a:spLocks noChangeArrowheads="1"/>
          </p:cNvSpPr>
          <p:nvPr/>
        </p:nvSpPr>
        <p:spPr bwMode="auto">
          <a:xfrm>
            <a:off x="3732213" y="5199063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90184" name="テキスト ボックス 95"/>
          <p:cNvSpPr txBox="1">
            <a:spLocks noChangeArrowheads="1"/>
          </p:cNvSpPr>
          <p:nvPr/>
        </p:nvSpPr>
        <p:spPr bwMode="auto">
          <a:xfrm>
            <a:off x="5838825" y="53101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</a:t>
            </a:r>
          </a:p>
        </p:txBody>
      </p:sp>
      <p:sp>
        <p:nvSpPr>
          <p:cNvPr id="390185" name="テキスト ボックス 95"/>
          <p:cNvSpPr txBox="1">
            <a:spLocks noChangeArrowheads="1"/>
          </p:cNvSpPr>
          <p:nvPr/>
        </p:nvSpPr>
        <p:spPr bwMode="auto">
          <a:xfrm>
            <a:off x="6516688" y="51577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90186" name="テキスト ボックス 95"/>
          <p:cNvSpPr txBox="1">
            <a:spLocks noChangeArrowheads="1"/>
          </p:cNvSpPr>
          <p:nvPr/>
        </p:nvSpPr>
        <p:spPr bwMode="auto">
          <a:xfrm>
            <a:off x="5295900" y="44799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</a:t>
            </a:r>
          </a:p>
        </p:txBody>
      </p:sp>
      <p:sp>
        <p:nvSpPr>
          <p:cNvPr id="390187" name="テキスト ボックス 95"/>
          <p:cNvSpPr txBox="1">
            <a:spLocks noChangeArrowheads="1"/>
          </p:cNvSpPr>
          <p:nvPr/>
        </p:nvSpPr>
        <p:spPr bwMode="auto">
          <a:xfrm>
            <a:off x="1141413" y="6054725"/>
            <a:ext cx="698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000</a:t>
            </a:r>
          </a:p>
        </p:txBody>
      </p:sp>
      <p:sp>
        <p:nvSpPr>
          <p:cNvPr id="390188" name="テキスト ボックス 95"/>
          <p:cNvSpPr txBox="1">
            <a:spLocks noChangeArrowheads="1"/>
          </p:cNvSpPr>
          <p:nvPr/>
        </p:nvSpPr>
        <p:spPr bwMode="auto">
          <a:xfrm>
            <a:off x="2073275" y="6046788"/>
            <a:ext cx="698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001</a:t>
            </a:r>
          </a:p>
        </p:txBody>
      </p:sp>
      <p:sp>
        <p:nvSpPr>
          <p:cNvPr id="390189" name="テキスト ボックス 95"/>
          <p:cNvSpPr txBox="1">
            <a:spLocks noChangeArrowheads="1"/>
          </p:cNvSpPr>
          <p:nvPr/>
        </p:nvSpPr>
        <p:spPr bwMode="auto">
          <a:xfrm>
            <a:off x="3008313" y="6051550"/>
            <a:ext cx="7000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010</a:t>
            </a:r>
          </a:p>
        </p:txBody>
      </p:sp>
      <p:sp>
        <p:nvSpPr>
          <p:cNvPr id="390190" name="テキスト ボックス 95"/>
          <p:cNvSpPr txBox="1">
            <a:spLocks noChangeArrowheads="1"/>
          </p:cNvSpPr>
          <p:nvPr/>
        </p:nvSpPr>
        <p:spPr bwMode="auto">
          <a:xfrm>
            <a:off x="3932238" y="6038850"/>
            <a:ext cx="6762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011</a:t>
            </a:r>
          </a:p>
        </p:txBody>
      </p:sp>
      <p:sp>
        <p:nvSpPr>
          <p:cNvPr id="390191" name="テキスト ボックス 95"/>
          <p:cNvSpPr txBox="1">
            <a:spLocks noChangeArrowheads="1"/>
          </p:cNvSpPr>
          <p:nvPr/>
        </p:nvSpPr>
        <p:spPr bwMode="auto">
          <a:xfrm>
            <a:off x="5829300" y="6029325"/>
            <a:ext cx="6762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110</a:t>
            </a:r>
          </a:p>
        </p:txBody>
      </p:sp>
      <p:sp>
        <p:nvSpPr>
          <p:cNvPr id="390192" name="テキスト ボックス 95"/>
          <p:cNvSpPr txBox="1">
            <a:spLocks noChangeArrowheads="1"/>
          </p:cNvSpPr>
          <p:nvPr/>
        </p:nvSpPr>
        <p:spPr bwMode="auto">
          <a:xfrm>
            <a:off x="6799263" y="6029325"/>
            <a:ext cx="6524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111</a:t>
            </a:r>
          </a:p>
        </p:txBody>
      </p:sp>
    </p:spTree>
  </p:cSld>
  <p:clrMapOvr>
    <a:masterClrMapping/>
  </p:clrMapOvr>
  <p:transition advTm="14149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有限幾何学　第</a:t>
            </a:r>
            <a:r>
              <a:rPr lang="en-US" altLang="ja-JP" dirty="0"/>
              <a:t>9</a:t>
            </a:r>
            <a:r>
              <a:rPr lang="ja-JP" altLang="en-US" dirty="0"/>
              <a:t>回</a:t>
            </a:r>
          </a:p>
        </p:txBody>
      </p:sp>
      <p:sp>
        <p:nvSpPr>
          <p:cNvPr id="372739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Clr>
                <a:schemeClr val="tx2"/>
              </a:buClr>
              <a:buFont typeface="Calibri" pitchFamily="34" charset="0"/>
              <a:buAutoNum type="arabicPeriod"/>
            </a:pPr>
            <a:r>
              <a:rPr lang="ja-JP" altLang="en-US"/>
              <a:t>プレフィックスコードと根付き木</a:t>
            </a:r>
            <a:endParaRPr lang="en-US" altLang="ja-JP"/>
          </a:p>
          <a:p>
            <a:pPr marL="850900" lvl="1" indent="-457200" eaLnBrk="1" hangingPunct="1">
              <a:buFont typeface="Wingdings 2" pitchFamily="18" charset="2"/>
              <a:buNone/>
            </a:pPr>
            <a:endParaRPr lang="en-US" altLang="ja-JP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r>
              <a:rPr lang="ja-JP" altLang="en-US"/>
              <a:t>用語の説明</a:t>
            </a:r>
            <a:endParaRPr lang="en-US" altLang="ja-JP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r>
              <a:rPr lang="en-US" altLang="ja-JP"/>
              <a:t>2</a:t>
            </a:r>
            <a:r>
              <a:rPr lang="ja-JP" altLang="en-US"/>
              <a:t>分木とプレフィックスコード</a:t>
            </a:r>
            <a:endParaRPr lang="en-US" altLang="ja-JP"/>
          </a:p>
          <a:p>
            <a:pPr marL="850900" lvl="1" indent="-457200" eaLnBrk="1" hangingPunct="1">
              <a:buFont typeface="Calibri" pitchFamily="34" charset="0"/>
              <a:buAutoNum type="arabicPeriod"/>
            </a:pPr>
            <a:r>
              <a:rPr lang="ja-JP" altLang="en-US"/>
              <a:t>ハフマン木とハフマンコード</a:t>
            </a:r>
            <a:endParaRPr lang="en-US" altLang="ja-JP"/>
          </a:p>
        </p:txBody>
      </p:sp>
    </p:spTree>
  </p:cSld>
  <p:clrMapOvr>
    <a:masterClrMapping/>
  </p:clrMapOvr>
  <p:transition advTm="6256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1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個の</a:t>
            </a:r>
            <a:r>
              <a:rPr lang="ja-JP" altLang="en-US" sz="2400" dirty="0">
                <a:latin typeface="Calibri" pitchFamily="34" charset="0"/>
                <a:ea typeface="+mn-ea"/>
              </a:rPr>
              <a:t>文字をプレフィクスコードに対応させる方法を考える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文章をコード化した際になるべく短くなるようにしたい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個の文字の使用頻度と対応する符号語の長さ（</a:t>
            </a:r>
            <a:r>
              <a:rPr lang="en-US" altLang="ja-JP" sz="2400" dirty="0">
                <a:latin typeface="Calibri" pitchFamily="34" charset="0"/>
                <a:ea typeface="+mn-ea"/>
              </a:rPr>
              <a:t>0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の個数）を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それぞれ 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,w</a:t>
            </a:r>
            <a:r>
              <a:rPr lang="en-US" altLang="ja-JP" dirty="0">
                <a:latin typeface="Calibri" pitchFamily="34" charset="0"/>
                <a:ea typeface="+mn-ea"/>
              </a:rPr>
              <a:t>2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>
                <a:latin typeface="Calibri" pitchFamily="34" charset="0"/>
                <a:ea typeface="+mn-ea"/>
              </a:rPr>
              <a:t>,w</a:t>
            </a:r>
            <a:r>
              <a:rPr lang="en-US" altLang="ja-JP" dirty="0">
                <a:latin typeface="Calibri" pitchFamily="34" charset="0"/>
                <a:ea typeface="+mn-ea"/>
              </a:rPr>
              <a:t>t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と </a:t>
            </a:r>
            <a:r>
              <a:rPr lang="en-US" altLang="ja-JP" sz="2400" dirty="0">
                <a:latin typeface="Calibri" pitchFamily="34" charset="0"/>
                <a:ea typeface="+mn-ea"/>
              </a:rPr>
              <a:t>l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, l</a:t>
            </a:r>
            <a:r>
              <a:rPr lang="en-US" altLang="ja-JP" dirty="0">
                <a:latin typeface="Calibri" pitchFamily="34" charset="0"/>
                <a:ea typeface="+mn-ea"/>
              </a:rPr>
              <a:t>2</a:t>
            </a:r>
            <a:r>
              <a:rPr lang="en-US" altLang="ja-JP" sz="2400" dirty="0">
                <a:latin typeface="Calibri" pitchFamily="34" charset="0"/>
                <a:ea typeface="+mn-ea"/>
              </a:rPr>
              <a:t>, 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l</a:t>
            </a:r>
            <a:r>
              <a:rPr lang="en-US" altLang="ja-JP" dirty="0" err="1">
                <a:latin typeface="Calibri" pitchFamily="34" charset="0"/>
                <a:ea typeface="+mn-ea"/>
              </a:rPr>
              <a:t>t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とすると，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∑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w</a:t>
            </a:r>
            <a:r>
              <a:rPr lang="en-US" altLang="ja-JP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400" dirty="0">
                <a:latin typeface="Calibri" pitchFamily="34" charset="0"/>
                <a:ea typeface="+mn-ea"/>
              </a:rPr>
              <a:t> l</a:t>
            </a:r>
            <a:r>
              <a:rPr lang="en-US" altLang="ja-JP" dirty="0">
                <a:latin typeface="Calibri" pitchFamily="34" charset="0"/>
                <a:ea typeface="+mn-ea"/>
              </a:rPr>
              <a:t>i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の値が小さいほどコード化された文章が短くなる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プレフィクス木を用いてこの問題を考えていく．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91172" name="テキスト ボックス 95"/>
          <p:cNvSpPr txBox="1">
            <a:spLocks noChangeArrowheads="1"/>
          </p:cNvSpPr>
          <p:nvPr/>
        </p:nvSpPr>
        <p:spPr bwMode="auto">
          <a:xfrm>
            <a:off x="34925" y="4508500"/>
            <a:ext cx="112712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/>
              <a:t>1</a:t>
            </a:r>
            <a:r>
              <a:rPr lang="ja-JP" altLang="en-US" sz="1600"/>
              <a:t>≦</a:t>
            </a:r>
            <a:r>
              <a:rPr lang="en-US" altLang="ja-JP" sz="1600"/>
              <a:t>i</a:t>
            </a:r>
            <a:r>
              <a:rPr lang="ja-JP" altLang="en-US" sz="1600"/>
              <a:t>≦</a:t>
            </a:r>
            <a:r>
              <a:rPr lang="en-US" altLang="ja-JP" sz="1600"/>
              <a:t>t</a:t>
            </a:r>
          </a:p>
        </p:txBody>
      </p:sp>
    </p:spTree>
  </p:cSld>
  <p:clrMapOvr>
    <a:masterClrMapping/>
  </p:clrMapOvr>
  <p:transition advTm="14149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個の葉を持つ</a:t>
            </a:r>
            <a:r>
              <a:rPr lang="ja-JP" altLang="en-US" sz="2400" dirty="0">
                <a:latin typeface="Calibri" pitchFamily="34" charset="0"/>
                <a:ea typeface="+mn-ea"/>
              </a:rPr>
              <a:t>二分木とし，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葉にそれぞれ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の重みが与えられているとする．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の根から重み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w</a:t>
            </a:r>
            <a:r>
              <a:rPr lang="en-US" altLang="ja-JP" dirty="0" err="1">
                <a:latin typeface="Calibri" pitchFamily="34" charset="0"/>
                <a:ea typeface="+mn-ea"/>
              </a:rPr>
              <a:t>i</a:t>
            </a:r>
            <a:r>
              <a:rPr lang="ja-JP" altLang="en-US" sz="2400" dirty="0">
                <a:latin typeface="Calibri" pitchFamily="34" charset="0"/>
                <a:ea typeface="+mn-ea"/>
              </a:rPr>
              <a:t>が与えられた葉までの</a:t>
            </a:r>
            <a:r>
              <a:rPr lang="ja-JP" altLang="en-US" sz="2400" u="sng" dirty="0">
                <a:latin typeface="Calibri" pitchFamily="34" charset="0"/>
                <a:ea typeface="+mn-ea"/>
              </a:rPr>
              <a:t>距離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li</a:t>
            </a:r>
            <a:r>
              <a:rPr lang="ja-JP" altLang="en-US" sz="2400" dirty="0">
                <a:latin typeface="Calibri" pitchFamily="34" charset="0"/>
                <a:ea typeface="+mn-ea"/>
              </a:rPr>
              <a:t>とするとき，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wt(T):=</a:t>
            </a:r>
            <a:r>
              <a:rPr lang="ja-JP" altLang="en-US" sz="2400" dirty="0">
                <a:latin typeface="Calibri" pitchFamily="34" charset="0"/>
                <a:ea typeface="+mn-ea"/>
              </a:rPr>
              <a:t>∑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w</a:t>
            </a:r>
            <a:r>
              <a:rPr lang="en-US" altLang="ja-JP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l</a:t>
            </a:r>
            <a:r>
              <a:rPr lang="en-US" altLang="ja-JP" dirty="0" err="1">
                <a:latin typeface="Calibri" pitchFamily="34" charset="0"/>
                <a:ea typeface="+mn-ea"/>
              </a:rPr>
              <a:t>i</a:t>
            </a:r>
            <a:endParaRPr lang="en-US" altLang="ja-JP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の総コード長という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92196" name="テキスト ボックス 95"/>
          <p:cNvSpPr txBox="1">
            <a:spLocks noChangeArrowheads="1"/>
          </p:cNvSpPr>
          <p:nvPr/>
        </p:nvSpPr>
        <p:spPr bwMode="auto">
          <a:xfrm>
            <a:off x="3517900" y="3621088"/>
            <a:ext cx="11255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/>
              <a:t>1</a:t>
            </a:r>
            <a:r>
              <a:rPr lang="ja-JP" altLang="en-US" sz="1600"/>
              <a:t>≦</a:t>
            </a:r>
            <a:r>
              <a:rPr lang="en-US" altLang="ja-JP" sz="1600"/>
              <a:t>i</a:t>
            </a:r>
            <a:r>
              <a:rPr lang="ja-JP" altLang="en-US" sz="1600"/>
              <a:t>≦</a:t>
            </a:r>
            <a:r>
              <a:rPr lang="en-US" altLang="ja-JP" sz="1600"/>
              <a:t>t</a:t>
            </a:r>
          </a:p>
        </p:txBody>
      </p:sp>
      <p:sp>
        <p:nvSpPr>
          <p:cNvPr id="5" name="テキスト ボックス 95"/>
          <p:cNvSpPr txBox="1">
            <a:spLocks noChangeArrowheads="1"/>
          </p:cNvSpPr>
          <p:nvPr/>
        </p:nvSpPr>
        <p:spPr bwMode="auto">
          <a:xfrm>
            <a:off x="4956428" y="3479800"/>
            <a:ext cx="14157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辺の本数</a:t>
            </a:r>
            <a:endParaRPr lang="en-US" altLang="ja-JP" sz="2400" dirty="0"/>
          </a:p>
        </p:txBody>
      </p:sp>
      <p:sp>
        <p:nvSpPr>
          <p:cNvPr id="6" name="下矢印 5"/>
          <p:cNvSpPr/>
          <p:nvPr/>
        </p:nvSpPr>
        <p:spPr>
          <a:xfrm rot="10800000">
            <a:off x="5472592" y="3276476"/>
            <a:ext cx="216024" cy="288032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9" name="グループ化 28"/>
          <p:cNvGrpSpPr/>
          <p:nvPr/>
        </p:nvGrpSpPr>
        <p:grpSpPr>
          <a:xfrm>
            <a:off x="903784" y="4649861"/>
            <a:ext cx="2516088" cy="1587451"/>
            <a:chOff x="1790586" y="4217813"/>
            <a:chExt cx="4113933" cy="2595563"/>
          </a:xfrm>
        </p:grpSpPr>
        <p:sp>
          <p:nvSpPr>
            <p:cNvPr id="7" name="円/楕円 6"/>
            <p:cNvSpPr/>
            <p:nvPr/>
          </p:nvSpPr>
          <p:spPr bwMode="auto">
            <a:xfrm>
              <a:off x="1988666" y="6218063"/>
              <a:ext cx="173038" cy="171450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8" name="円/楕円 7"/>
            <p:cNvSpPr/>
            <p:nvPr/>
          </p:nvSpPr>
          <p:spPr bwMode="auto">
            <a:xfrm>
              <a:off x="2925291" y="6216476"/>
              <a:ext cx="173038" cy="17303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9" name="円/楕円 8"/>
            <p:cNvSpPr/>
            <p:nvPr/>
          </p:nvSpPr>
          <p:spPr bwMode="auto">
            <a:xfrm>
              <a:off x="4787429" y="6216476"/>
              <a:ext cx="171450" cy="17303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0" name="円/楕円 9"/>
            <p:cNvSpPr/>
            <p:nvPr/>
          </p:nvSpPr>
          <p:spPr bwMode="auto">
            <a:xfrm>
              <a:off x="3860329" y="6229176"/>
              <a:ext cx="173037" cy="17303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1" name="テキスト ボックス 95"/>
            <p:cNvSpPr txBox="1">
              <a:spLocks noChangeArrowheads="1"/>
            </p:cNvSpPr>
            <p:nvPr/>
          </p:nvSpPr>
          <p:spPr bwMode="auto">
            <a:xfrm>
              <a:off x="1790586" y="6351414"/>
              <a:ext cx="355601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3</a:t>
              </a:r>
            </a:p>
          </p:txBody>
        </p:sp>
        <p:sp>
          <p:nvSpPr>
            <p:cNvPr id="12" name="テキスト ボックス 95"/>
            <p:cNvSpPr txBox="1">
              <a:spLocks noChangeArrowheads="1"/>
            </p:cNvSpPr>
            <p:nvPr/>
          </p:nvSpPr>
          <p:spPr bwMode="auto">
            <a:xfrm>
              <a:off x="2774011" y="6343475"/>
              <a:ext cx="355601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4</a:t>
              </a:r>
            </a:p>
          </p:txBody>
        </p:sp>
        <p:sp>
          <p:nvSpPr>
            <p:cNvPr id="13" name="テキスト ボックス 95"/>
            <p:cNvSpPr txBox="1">
              <a:spLocks noChangeArrowheads="1"/>
            </p:cNvSpPr>
            <p:nvPr/>
          </p:nvSpPr>
          <p:spPr bwMode="auto">
            <a:xfrm>
              <a:off x="3688369" y="6348238"/>
              <a:ext cx="355601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5</a:t>
              </a:r>
            </a:p>
          </p:txBody>
        </p:sp>
        <p:sp>
          <p:nvSpPr>
            <p:cNvPr id="14" name="テキスト ボックス 95"/>
            <p:cNvSpPr txBox="1">
              <a:spLocks noChangeArrowheads="1"/>
            </p:cNvSpPr>
            <p:nvPr/>
          </p:nvSpPr>
          <p:spPr bwMode="auto">
            <a:xfrm>
              <a:off x="4591528" y="6335537"/>
              <a:ext cx="355601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8</a:t>
              </a:r>
            </a:p>
          </p:txBody>
        </p:sp>
        <p:sp>
          <p:nvSpPr>
            <p:cNvPr id="15" name="円/楕円 14"/>
            <p:cNvSpPr/>
            <p:nvPr/>
          </p:nvSpPr>
          <p:spPr bwMode="auto">
            <a:xfrm>
              <a:off x="5720879" y="6224413"/>
              <a:ext cx="173037" cy="1730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6" name="テキスト ボックス 95"/>
            <p:cNvSpPr txBox="1">
              <a:spLocks noChangeArrowheads="1"/>
            </p:cNvSpPr>
            <p:nvPr/>
          </p:nvSpPr>
          <p:spPr bwMode="auto">
            <a:xfrm>
              <a:off x="5547331" y="6343475"/>
              <a:ext cx="35718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9</a:t>
              </a:r>
            </a:p>
          </p:txBody>
        </p:sp>
        <p:cxnSp>
          <p:nvCxnSpPr>
            <p:cNvPr id="17" name="直線コネクタ 16"/>
            <p:cNvCxnSpPr/>
            <p:nvPr/>
          </p:nvCxnSpPr>
          <p:spPr bwMode="auto">
            <a:xfrm rot="5400000">
              <a:off x="1995810" y="5720382"/>
              <a:ext cx="563563" cy="403225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 bwMode="auto">
            <a:xfrm rot="16200000" flipH="1">
              <a:off x="2522860" y="5720382"/>
              <a:ext cx="566738" cy="40640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円/楕円 18"/>
            <p:cNvSpPr/>
            <p:nvPr/>
          </p:nvSpPr>
          <p:spPr bwMode="auto">
            <a:xfrm>
              <a:off x="2458566" y="5495751"/>
              <a:ext cx="171450" cy="17303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0" name="円/楕円 19"/>
            <p:cNvSpPr/>
            <p:nvPr/>
          </p:nvSpPr>
          <p:spPr bwMode="auto">
            <a:xfrm>
              <a:off x="2934816" y="4848051"/>
              <a:ext cx="171450" cy="17303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1" name="直線コネクタ 20"/>
            <p:cNvCxnSpPr/>
            <p:nvPr/>
          </p:nvCxnSpPr>
          <p:spPr bwMode="auto">
            <a:xfrm rot="5400000">
              <a:off x="2514129" y="5025851"/>
              <a:ext cx="561975" cy="403225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>
              <a:stCxn id="20" idx="5"/>
            </p:cNvCxnSpPr>
            <p:nvPr/>
          </p:nvCxnSpPr>
          <p:spPr bwMode="auto">
            <a:xfrm rot="16200000" flipH="1">
              <a:off x="2880047" y="5196507"/>
              <a:ext cx="1266825" cy="865188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 bwMode="auto">
            <a:xfrm rot="5400000">
              <a:off x="4792985" y="5729907"/>
              <a:ext cx="563563" cy="403225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 bwMode="auto">
            <a:xfrm rot="16200000" flipH="1">
              <a:off x="5319241" y="5729113"/>
              <a:ext cx="566738" cy="407988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円/楕円 24"/>
            <p:cNvSpPr/>
            <p:nvPr/>
          </p:nvSpPr>
          <p:spPr bwMode="auto">
            <a:xfrm>
              <a:off x="5255741" y="5505276"/>
              <a:ext cx="171450" cy="173037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6" name="直線コネクタ 25"/>
            <p:cNvCxnSpPr>
              <a:endCxn id="25" idx="1"/>
            </p:cNvCxnSpPr>
            <p:nvPr/>
          </p:nvCxnSpPr>
          <p:spPr bwMode="auto">
            <a:xfrm>
              <a:off x="4007966" y="4360688"/>
              <a:ext cx="1273175" cy="1169988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円/楕円 26"/>
            <p:cNvSpPr/>
            <p:nvPr/>
          </p:nvSpPr>
          <p:spPr bwMode="auto">
            <a:xfrm>
              <a:off x="3863504" y="4217813"/>
              <a:ext cx="171450" cy="17303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8" name="直線コネクタ 27"/>
            <p:cNvCxnSpPr>
              <a:endCxn id="20" idx="7"/>
            </p:cNvCxnSpPr>
            <p:nvPr/>
          </p:nvCxnSpPr>
          <p:spPr bwMode="auto">
            <a:xfrm rot="10800000" flipV="1">
              <a:off x="3080866" y="4309888"/>
              <a:ext cx="877888" cy="563563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1" name="円/楕円 30"/>
          <p:cNvSpPr/>
          <p:nvPr/>
        </p:nvSpPr>
        <p:spPr bwMode="auto">
          <a:xfrm>
            <a:off x="5485234" y="5876492"/>
            <a:ext cx="105830" cy="10485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2" name="円/楕円 31"/>
          <p:cNvSpPr/>
          <p:nvPr/>
        </p:nvSpPr>
        <p:spPr bwMode="auto">
          <a:xfrm>
            <a:off x="6058075" y="5875522"/>
            <a:ext cx="105830" cy="1058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3" name="円/楕円 32"/>
          <p:cNvSpPr/>
          <p:nvPr/>
        </p:nvSpPr>
        <p:spPr bwMode="auto">
          <a:xfrm>
            <a:off x="7196962" y="5875522"/>
            <a:ext cx="104859" cy="1058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4" name="円/楕円 33"/>
          <p:cNvSpPr/>
          <p:nvPr/>
        </p:nvSpPr>
        <p:spPr bwMode="auto">
          <a:xfrm>
            <a:off x="6629946" y="5883289"/>
            <a:ext cx="105830" cy="1058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5" name="テキスト ボックス 95"/>
          <p:cNvSpPr txBox="1">
            <a:spLocks noChangeArrowheads="1"/>
          </p:cNvSpPr>
          <p:nvPr/>
        </p:nvSpPr>
        <p:spPr bwMode="auto">
          <a:xfrm>
            <a:off x="5364088" y="5958050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9</a:t>
            </a:r>
          </a:p>
        </p:txBody>
      </p:sp>
      <p:sp>
        <p:nvSpPr>
          <p:cNvPr id="36" name="テキスト ボックス 95"/>
          <p:cNvSpPr txBox="1">
            <a:spLocks noChangeArrowheads="1"/>
          </p:cNvSpPr>
          <p:nvPr/>
        </p:nvSpPr>
        <p:spPr bwMode="auto">
          <a:xfrm>
            <a:off x="5965552" y="5953195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8</a:t>
            </a:r>
          </a:p>
        </p:txBody>
      </p:sp>
      <p:sp>
        <p:nvSpPr>
          <p:cNvPr id="37" name="テキスト ボックス 95"/>
          <p:cNvSpPr txBox="1">
            <a:spLocks noChangeArrowheads="1"/>
          </p:cNvSpPr>
          <p:nvPr/>
        </p:nvSpPr>
        <p:spPr bwMode="auto">
          <a:xfrm>
            <a:off x="6524775" y="5956108"/>
            <a:ext cx="217486" cy="282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5</a:t>
            </a:r>
          </a:p>
        </p:txBody>
      </p:sp>
      <p:sp>
        <p:nvSpPr>
          <p:cNvPr id="38" name="テキスト ボックス 95"/>
          <p:cNvSpPr txBox="1">
            <a:spLocks noChangeArrowheads="1"/>
          </p:cNvSpPr>
          <p:nvPr/>
        </p:nvSpPr>
        <p:spPr bwMode="auto">
          <a:xfrm>
            <a:off x="7077149" y="5948340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4</a:t>
            </a:r>
          </a:p>
        </p:txBody>
      </p:sp>
      <p:sp>
        <p:nvSpPr>
          <p:cNvPr id="39" name="円/楕円 38"/>
          <p:cNvSpPr/>
          <p:nvPr/>
        </p:nvSpPr>
        <p:spPr bwMode="auto">
          <a:xfrm>
            <a:off x="7767861" y="5880376"/>
            <a:ext cx="105830" cy="1058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" name="テキスト ボックス 95"/>
          <p:cNvSpPr txBox="1">
            <a:spLocks noChangeArrowheads="1"/>
          </p:cNvSpPr>
          <p:nvPr/>
        </p:nvSpPr>
        <p:spPr bwMode="auto">
          <a:xfrm>
            <a:off x="7661719" y="5953195"/>
            <a:ext cx="3561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3</a:t>
            </a:r>
          </a:p>
        </p:txBody>
      </p:sp>
      <p:cxnSp>
        <p:nvCxnSpPr>
          <p:cNvPr id="41" name="直線コネクタ 40"/>
          <p:cNvCxnSpPr/>
          <p:nvPr/>
        </p:nvCxnSpPr>
        <p:spPr bwMode="auto">
          <a:xfrm rot="5400000">
            <a:off x="5489603" y="5572110"/>
            <a:ext cx="344676" cy="246613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 bwMode="auto">
          <a:xfrm rot="16200000" flipH="1">
            <a:off x="5811948" y="5572110"/>
            <a:ext cx="346618" cy="24855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 bwMode="auto">
          <a:xfrm>
            <a:off x="5772626" y="5434725"/>
            <a:ext cx="104859" cy="1058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4" name="円/楕円 43"/>
          <p:cNvSpPr/>
          <p:nvPr/>
        </p:nvSpPr>
        <p:spPr bwMode="auto">
          <a:xfrm>
            <a:off x="6063901" y="5038591"/>
            <a:ext cx="104859" cy="1058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5" name="直線コネクタ 44"/>
          <p:cNvCxnSpPr/>
          <p:nvPr/>
        </p:nvCxnSpPr>
        <p:spPr bwMode="auto">
          <a:xfrm rot="5400000">
            <a:off x="5806608" y="5147334"/>
            <a:ext cx="343705" cy="246613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直線コネクタ 45"/>
          <p:cNvCxnSpPr>
            <a:stCxn id="44" idx="5"/>
          </p:cNvCxnSpPr>
          <p:nvPr/>
        </p:nvCxnSpPr>
        <p:spPr bwMode="auto">
          <a:xfrm rot="16200000" flipH="1">
            <a:off x="6030404" y="5251707"/>
            <a:ext cx="774792" cy="52915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直線コネクタ 47"/>
          <p:cNvCxnSpPr>
            <a:stCxn id="65" idx="5"/>
          </p:cNvCxnSpPr>
          <p:nvPr/>
        </p:nvCxnSpPr>
        <p:spPr bwMode="auto">
          <a:xfrm rot="16200000" flipH="1">
            <a:off x="6931200" y="4986431"/>
            <a:ext cx="1135482" cy="6427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直線コネクタ 49"/>
          <p:cNvCxnSpPr>
            <a:endCxn id="33" idx="1"/>
          </p:cNvCxnSpPr>
          <p:nvPr/>
        </p:nvCxnSpPr>
        <p:spPr bwMode="auto">
          <a:xfrm rot="16200000" flipH="1">
            <a:off x="6388959" y="5067661"/>
            <a:ext cx="1029480" cy="617238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1" name="円/楕円 50"/>
          <p:cNvSpPr/>
          <p:nvPr/>
        </p:nvSpPr>
        <p:spPr bwMode="auto">
          <a:xfrm>
            <a:off x="6527264" y="4797152"/>
            <a:ext cx="104859" cy="1058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2" name="直線コネクタ 51"/>
          <p:cNvCxnSpPr/>
          <p:nvPr/>
        </p:nvCxnSpPr>
        <p:spPr bwMode="auto">
          <a:xfrm rot="16200000" flipH="1" flipV="1">
            <a:off x="6271477" y="4727829"/>
            <a:ext cx="206767" cy="445752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5" name="円/楕円 64"/>
          <p:cNvSpPr/>
          <p:nvPr/>
        </p:nvSpPr>
        <p:spPr bwMode="auto">
          <a:xfrm>
            <a:off x="7088088" y="4649708"/>
            <a:ext cx="104859" cy="10583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66" name="直線コネクタ 65"/>
          <p:cNvCxnSpPr>
            <a:stCxn id="65" idx="6"/>
          </p:cNvCxnSpPr>
          <p:nvPr/>
        </p:nvCxnSpPr>
        <p:spPr bwMode="auto">
          <a:xfrm flipH="1">
            <a:off x="6640801" y="4702623"/>
            <a:ext cx="552146" cy="127821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9" name="テキスト ボックス 95"/>
          <p:cNvSpPr txBox="1">
            <a:spLocks noChangeArrowheads="1"/>
          </p:cNvSpPr>
          <p:nvPr/>
        </p:nvSpPr>
        <p:spPr bwMode="auto">
          <a:xfrm>
            <a:off x="2034110" y="4154575"/>
            <a:ext cx="5004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T</a:t>
            </a:r>
            <a:r>
              <a:rPr lang="en-US" altLang="ja-JP" dirty="0"/>
              <a:t>1</a:t>
            </a:r>
          </a:p>
        </p:txBody>
      </p:sp>
      <p:sp>
        <p:nvSpPr>
          <p:cNvPr id="70" name="テキスト ボックス 95"/>
          <p:cNvSpPr txBox="1">
            <a:spLocks noChangeArrowheads="1"/>
          </p:cNvSpPr>
          <p:nvPr/>
        </p:nvSpPr>
        <p:spPr bwMode="auto">
          <a:xfrm>
            <a:off x="6443614" y="4153371"/>
            <a:ext cx="50045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T</a:t>
            </a:r>
            <a:r>
              <a:rPr lang="en-US" altLang="ja-JP" dirty="0"/>
              <a:t>2</a:t>
            </a:r>
          </a:p>
        </p:txBody>
      </p:sp>
      <p:sp>
        <p:nvSpPr>
          <p:cNvPr id="71" name="テキスト ボックス 95"/>
          <p:cNvSpPr txBox="1">
            <a:spLocks noChangeArrowheads="1"/>
          </p:cNvSpPr>
          <p:nvPr/>
        </p:nvSpPr>
        <p:spPr bwMode="auto">
          <a:xfrm>
            <a:off x="-36512" y="6351711"/>
            <a:ext cx="457208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dirty="0"/>
              <a:t>wt(T</a:t>
            </a:r>
            <a:r>
              <a:rPr lang="en-US" altLang="ja-JP" sz="1200" dirty="0"/>
              <a:t>1</a:t>
            </a:r>
            <a:r>
              <a:rPr lang="en-US" altLang="ja-JP" sz="1600" dirty="0"/>
              <a:t>) = 3×3 + 4×3 + 5×2 + 8×2 + 9×2 = 65</a:t>
            </a:r>
          </a:p>
        </p:txBody>
      </p:sp>
      <p:sp>
        <p:nvSpPr>
          <p:cNvPr id="72" name="テキスト ボックス 95"/>
          <p:cNvSpPr txBox="1">
            <a:spLocks noChangeArrowheads="1"/>
          </p:cNvSpPr>
          <p:nvPr/>
        </p:nvSpPr>
        <p:spPr bwMode="auto">
          <a:xfrm>
            <a:off x="4427984" y="6355928"/>
            <a:ext cx="45432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1600" dirty="0"/>
              <a:t>wt(T</a:t>
            </a:r>
            <a:r>
              <a:rPr lang="en-US" altLang="ja-JP" sz="1200" dirty="0"/>
              <a:t>2</a:t>
            </a:r>
            <a:r>
              <a:rPr lang="en-US" altLang="ja-JP" sz="1600" dirty="0"/>
              <a:t>) = 9×4 + 8×4 + 5×3 + 4×2 + 3×1 = 94</a:t>
            </a:r>
          </a:p>
        </p:txBody>
      </p:sp>
    </p:spTree>
  </p:cSld>
  <p:clrMapOvr>
    <a:masterClrMapping/>
  </p:clrMapOvr>
  <p:transition advTm="14149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21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個の葉を持つ二分木</a:t>
            </a:r>
            <a:r>
              <a:rPr lang="ja-JP" altLang="en-US" sz="2400" dirty="0">
                <a:latin typeface="Calibri" pitchFamily="34" charset="0"/>
                <a:ea typeface="+mn-ea"/>
              </a:rPr>
              <a:t>とし，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葉にそれぞれ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の重みが与えられているとする．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の根から重み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w</a:t>
            </a:r>
            <a:r>
              <a:rPr lang="en-US" altLang="ja-JP" dirty="0" err="1">
                <a:latin typeface="Calibri" pitchFamily="34" charset="0"/>
                <a:ea typeface="+mn-ea"/>
              </a:rPr>
              <a:t>i</a:t>
            </a:r>
            <a:r>
              <a:rPr lang="ja-JP" altLang="en-US" sz="2400" dirty="0">
                <a:latin typeface="Calibri" pitchFamily="34" charset="0"/>
                <a:ea typeface="+mn-ea"/>
              </a:rPr>
              <a:t>が与えられた葉までの距離を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li</a:t>
            </a:r>
            <a:r>
              <a:rPr lang="ja-JP" altLang="en-US" sz="2400" dirty="0">
                <a:latin typeface="Calibri" pitchFamily="34" charset="0"/>
                <a:ea typeface="+mn-ea"/>
              </a:rPr>
              <a:t>とするとき，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wt(T):=</a:t>
            </a:r>
            <a:r>
              <a:rPr lang="ja-JP" altLang="en-US" sz="2400" dirty="0">
                <a:latin typeface="Calibri" pitchFamily="34" charset="0"/>
                <a:ea typeface="+mn-ea"/>
              </a:rPr>
              <a:t>∑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w</a:t>
            </a:r>
            <a:r>
              <a:rPr lang="en-US" altLang="ja-JP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l</a:t>
            </a:r>
            <a:r>
              <a:rPr lang="en-US" altLang="ja-JP" dirty="0" err="1">
                <a:latin typeface="Calibri" pitchFamily="34" charset="0"/>
                <a:ea typeface="+mn-ea"/>
              </a:rPr>
              <a:t>i</a:t>
            </a:r>
            <a:endParaRPr lang="en-US" altLang="ja-JP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の総コード長という．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使用頻度を重みとみなし，その重みに対する総コード長が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最小となる</a:t>
            </a:r>
            <a:r>
              <a:rPr lang="ja-JP" altLang="en-US" sz="2400" dirty="0">
                <a:latin typeface="Calibri" pitchFamily="34" charset="0"/>
              </a:rPr>
              <a:t>二分木</a:t>
            </a:r>
            <a:r>
              <a:rPr lang="ja-JP" altLang="en-US" sz="2400" dirty="0">
                <a:latin typeface="Calibri" pitchFamily="34" charset="0"/>
                <a:ea typeface="+mn-ea"/>
              </a:rPr>
              <a:t>を求めることにより，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効率のよいプレフィクスコードを得ることができる．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注意：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「</a:t>
            </a:r>
            <a:r>
              <a:rPr lang="en-US" altLang="ja-JP" sz="2400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の根から重み</a:t>
            </a:r>
            <a:r>
              <a:rPr lang="en-US" altLang="ja-JP" sz="2400" dirty="0" err="1">
                <a:latin typeface="Calibri" pitchFamily="34" charset="0"/>
              </a:rPr>
              <a:t>wi</a:t>
            </a:r>
            <a:r>
              <a:rPr lang="ja-JP" altLang="en-US" sz="2400" dirty="0">
                <a:latin typeface="Calibri" pitchFamily="34" charset="0"/>
              </a:rPr>
              <a:t>が与えられた葉までの距離」は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「使用頻度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wi</a:t>
            </a:r>
            <a:r>
              <a:rPr lang="ja-JP" altLang="en-US" sz="2400" dirty="0">
                <a:latin typeface="Calibri" pitchFamily="34" charset="0"/>
                <a:ea typeface="+mn-ea"/>
              </a:rPr>
              <a:t>の符号語の長さ」となる．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392196" name="テキスト ボックス 95"/>
          <p:cNvSpPr txBox="1">
            <a:spLocks noChangeArrowheads="1"/>
          </p:cNvSpPr>
          <p:nvPr/>
        </p:nvSpPr>
        <p:spPr bwMode="auto">
          <a:xfrm>
            <a:off x="3517900" y="3621088"/>
            <a:ext cx="11255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ja-JP" sz="1600"/>
              <a:t>1</a:t>
            </a:r>
            <a:r>
              <a:rPr lang="ja-JP" altLang="en-US" sz="1600"/>
              <a:t>≦</a:t>
            </a:r>
            <a:r>
              <a:rPr lang="en-US" altLang="ja-JP" sz="1600"/>
              <a:t>i</a:t>
            </a:r>
            <a:r>
              <a:rPr lang="ja-JP" altLang="en-US" sz="1600"/>
              <a:t>≦</a:t>
            </a:r>
            <a:r>
              <a:rPr lang="en-US" altLang="ja-JP" sz="1600"/>
              <a:t>t</a:t>
            </a:r>
          </a:p>
        </p:txBody>
      </p:sp>
    </p:spTree>
  </p:cSld>
  <p:clrMapOvr>
    <a:masterClrMapping/>
  </p:clrMapOvr>
  <p:transition advTm="14149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2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288" y="1844675"/>
            <a:ext cx="3889375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ハフマンによるアルゴリズム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250825" y="24241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・ 指定された重みを割り当てられた葉を持つ</a:t>
            </a:r>
            <a:r>
              <a:rPr lang="ja-JP" altLang="en-US" sz="2400" dirty="0">
                <a:latin typeface="Calibri" pitchFamily="34" charset="0"/>
              </a:rPr>
              <a:t>二分木</a:t>
            </a:r>
            <a:r>
              <a:rPr lang="ja-JP" altLang="en-US" sz="2400" dirty="0">
                <a:latin typeface="Calibri" pitchFamily="34" charset="0"/>
                <a:ea typeface="+mn-ea"/>
              </a:rPr>
              <a:t>で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総コード長が最小となるものを求めるアルゴリズム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・このアルゴリズムによって得られる</a:t>
            </a:r>
            <a:r>
              <a:rPr lang="ja-JP" altLang="en-US" sz="2400" dirty="0">
                <a:latin typeface="Calibri" pitchFamily="34" charset="0"/>
              </a:rPr>
              <a:t>二分木</a:t>
            </a:r>
            <a:r>
              <a:rPr lang="ja-JP" altLang="en-US" sz="2400" dirty="0">
                <a:latin typeface="Calibri" pitchFamily="34" charset="0"/>
                <a:ea typeface="+mn-ea"/>
              </a:rPr>
              <a:t>をハフマン木という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・ハフマン木に対応するプレフィクスコードをハフマンコードという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・ハフマンコードはデータの圧縮に利用されている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・入力：重み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,w</a:t>
            </a:r>
            <a:r>
              <a:rPr lang="en-US" altLang="ja-JP" dirty="0">
                <a:latin typeface="Calibri" pitchFamily="34" charset="0"/>
                <a:ea typeface="+mn-ea"/>
              </a:rPr>
              <a:t>2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>
                <a:latin typeface="Calibri" pitchFamily="34" charset="0"/>
                <a:ea typeface="+mn-ea"/>
              </a:rPr>
              <a:t>, w</a:t>
            </a:r>
            <a:r>
              <a:rPr lang="en-US" altLang="ja-JP" dirty="0">
                <a:latin typeface="Calibri" pitchFamily="34" charset="0"/>
                <a:ea typeface="+mn-ea"/>
              </a:rPr>
              <a:t>t</a:t>
            </a: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・出力：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個の葉を持つ</a:t>
            </a:r>
            <a:r>
              <a:rPr lang="ja-JP" altLang="en-US" sz="2400" dirty="0">
                <a:latin typeface="Calibri" pitchFamily="34" charset="0"/>
              </a:rPr>
              <a:t>二分木</a:t>
            </a:r>
            <a:r>
              <a:rPr lang="ja-JP" altLang="en-US" sz="2400" dirty="0">
                <a:latin typeface="Calibri" pitchFamily="34" charset="0"/>
                <a:ea typeface="+mn-ea"/>
              </a:rPr>
              <a:t>で，それぞれの葉に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  </a:t>
            </a: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 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が割り当てられているもののなかで</a:t>
            </a:r>
            <a:endParaRPr lang="en-US" altLang="ja-JP" sz="2400" dirty="0">
              <a:latin typeface="Calibri" pitchFamily="34" charset="0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  総コード長が最小のもの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424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288" y="1844675"/>
            <a:ext cx="3889375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ハフマンによるアルゴリズム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                                 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</a:t>
            </a:r>
            <a:r>
              <a:rPr lang="ja-JP" altLang="en-US" sz="2400" dirty="0">
                <a:latin typeface="Calibri" pitchFamily="34" charset="0"/>
                <a:ea typeface="+mn-ea"/>
              </a:rPr>
              <a:t> 重み </a:t>
            </a:r>
            <a:r>
              <a:rPr lang="en-US" altLang="ja-JP" sz="2400" dirty="0">
                <a:latin typeface="Calibri" pitchFamily="34" charset="0"/>
                <a:ea typeface="+mn-ea"/>
              </a:rPr>
              <a:t>3, 4, 5, 8, 9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2301875" y="6073775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円/楕円 22"/>
          <p:cNvSpPr/>
          <p:nvPr/>
        </p:nvSpPr>
        <p:spPr bwMode="auto">
          <a:xfrm>
            <a:off x="3238500" y="60721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5100638" y="60721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4173538" y="6084888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94250" name="テキスト ボックス 95"/>
          <p:cNvSpPr txBox="1">
            <a:spLocks noChangeArrowheads="1"/>
          </p:cNvSpPr>
          <p:nvPr/>
        </p:nvSpPr>
        <p:spPr bwMode="auto">
          <a:xfrm>
            <a:off x="2220913" y="62071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3</a:t>
            </a:r>
          </a:p>
        </p:txBody>
      </p:sp>
      <p:sp>
        <p:nvSpPr>
          <p:cNvPr id="394251" name="テキスト ボックス 95"/>
          <p:cNvSpPr txBox="1">
            <a:spLocks noChangeArrowheads="1"/>
          </p:cNvSpPr>
          <p:nvPr/>
        </p:nvSpPr>
        <p:spPr bwMode="auto">
          <a:xfrm>
            <a:off x="3144838" y="6199188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4</a:t>
            </a:r>
          </a:p>
        </p:txBody>
      </p:sp>
      <p:sp>
        <p:nvSpPr>
          <p:cNvPr id="394252" name="テキスト ボックス 95"/>
          <p:cNvSpPr txBox="1">
            <a:spLocks noChangeArrowheads="1"/>
          </p:cNvSpPr>
          <p:nvPr/>
        </p:nvSpPr>
        <p:spPr bwMode="auto">
          <a:xfrm>
            <a:off x="4084638" y="620395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5</a:t>
            </a:r>
          </a:p>
        </p:txBody>
      </p:sp>
      <p:sp>
        <p:nvSpPr>
          <p:cNvPr id="394253" name="テキスト ボックス 95"/>
          <p:cNvSpPr txBox="1">
            <a:spLocks noChangeArrowheads="1"/>
          </p:cNvSpPr>
          <p:nvPr/>
        </p:nvSpPr>
        <p:spPr bwMode="auto">
          <a:xfrm>
            <a:off x="5008563" y="619125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8</a:t>
            </a:r>
          </a:p>
        </p:txBody>
      </p:sp>
      <p:sp>
        <p:nvSpPr>
          <p:cNvPr id="30" name="円/楕円 29"/>
          <p:cNvSpPr/>
          <p:nvPr/>
        </p:nvSpPr>
        <p:spPr bwMode="auto">
          <a:xfrm>
            <a:off x="6034088" y="6080125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94255" name="テキスト ボックス 95"/>
          <p:cNvSpPr txBox="1">
            <a:spLocks noChangeArrowheads="1"/>
          </p:cNvSpPr>
          <p:nvPr/>
        </p:nvSpPr>
        <p:spPr bwMode="auto">
          <a:xfrm>
            <a:off x="5943600" y="6199188"/>
            <a:ext cx="3571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9</a:t>
            </a:r>
          </a:p>
        </p:txBody>
      </p:sp>
      <p:cxnSp>
        <p:nvCxnSpPr>
          <p:cNvPr id="34" name="直線コネクタ 33"/>
          <p:cNvCxnSpPr/>
          <p:nvPr/>
        </p:nvCxnSpPr>
        <p:spPr bwMode="auto">
          <a:xfrm rot="5400000">
            <a:off x="2309019" y="5576094"/>
            <a:ext cx="563563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 bwMode="auto">
          <a:xfrm rot="16200000" flipH="1">
            <a:off x="2836069" y="5576094"/>
            <a:ext cx="566738" cy="4064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 bwMode="auto">
          <a:xfrm>
            <a:off x="2771775" y="535146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8" name="円/楕円 37"/>
          <p:cNvSpPr/>
          <p:nvPr/>
        </p:nvSpPr>
        <p:spPr bwMode="auto">
          <a:xfrm>
            <a:off x="3248025" y="470376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9" name="直線コネクタ 38"/>
          <p:cNvCxnSpPr/>
          <p:nvPr/>
        </p:nvCxnSpPr>
        <p:spPr bwMode="auto">
          <a:xfrm rot="5400000">
            <a:off x="2827338" y="4881563"/>
            <a:ext cx="561975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38" idx="5"/>
          </p:cNvCxnSpPr>
          <p:nvPr/>
        </p:nvCxnSpPr>
        <p:spPr bwMode="auto">
          <a:xfrm rot="16200000" flipH="1">
            <a:off x="3193256" y="5052219"/>
            <a:ext cx="1266825" cy="865188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直線コネクタ 32"/>
          <p:cNvCxnSpPr/>
          <p:nvPr/>
        </p:nvCxnSpPr>
        <p:spPr bwMode="auto">
          <a:xfrm rot="5400000">
            <a:off x="5106194" y="5585619"/>
            <a:ext cx="563563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 bwMode="auto">
          <a:xfrm rot="16200000" flipH="1">
            <a:off x="5632450" y="5584825"/>
            <a:ext cx="566738" cy="407988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 bwMode="auto">
          <a:xfrm>
            <a:off x="5568950" y="53609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2" name="直線コネクタ 31"/>
          <p:cNvCxnSpPr>
            <a:endCxn id="43" idx="1"/>
          </p:cNvCxnSpPr>
          <p:nvPr/>
        </p:nvCxnSpPr>
        <p:spPr bwMode="auto">
          <a:xfrm>
            <a:off x="4321175" y="4216400"/>
            <a:ext cx="1273175" cy="1169988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 bwMode="auto">
          <a:xfrm>
            <a:off x="4176713" y="4073525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8" name="直線コネクタ 47"/>
          <p:cNvCxnSpPr>
            <a:endCxn id="38" idx="7"/>
          </p:cNvCxnSpPr>
          <p:nvPr/>
        </p:nvCxnSpPr>
        <p:spPr bwMode="auto">
          <a:xfrm rot="10800000" flipV="1">
            <a:off x="3394075" y="4165600"/>
            <a:ext cx="877888" cy="563563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 useBgFill="1">
        <p:nvSpPr>
          <p:cNvPr id="47" name="角丸四角形 46"/>
          <p:cNvSpPr/>
          <p:nvPr/>
        </p:nvSpPr>
        <p:spPr>
          <a:xfrm>
            <a:off x="827088" y="2781300"/>
            <a:ext cx="1009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入力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 useBgFill="1">
        <p:nvSpPr>
          <p:cNvPr id="49" name="角丸四角形 48"/>
          <p:cNvSpPr/>
          <p:nvPr/>
        </p:nvSpPr>
        <p:spPr>
          <a:xfrm>
            <a:off x="827088" y="4149725"/>
            <a:ext cx="1009650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出力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26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288" y="1844675"/>
            <a:ext cx="3889375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ハフマンによるアルゴリズム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 bwMode="auto">
          <a:xfrm>
            <a:off x="177800" y="249555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二分木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に対し，</a:t>
            </a:r>
            <a:r>
              <a:rPr lang="en-US" altLang="ja-JP" sz="2400" dirty="0" err="1">
                <a:solidFill>
                  <a:srgbClr val="FF0000"/>
                </a:solidFill>
                <a:latin typeface="Calibri" pitchFamily="34" charset="0"/>
                <a:ea typeface="+mn-ea"/>
              </a:rPr>
              <a:t>wr</a:t>
            </a:r>
            <a:r>
              <a:rPr lang="en-US" altLang="ja-JP" sz="2400" dirty="0">
                <a:solidFill>
                  <a:srgbClr val="FF0000"/>
                </a:solidFill>
                <a:latin typeface="Calibri" pitchFamily="34" charset="0"/>
                <a:ea typeface="+mn-ea"/>
              </a:rPr>
              <a:t>(T)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  <a:ea typeface="+mn-ea"/>
              </a:rPr>
              <a:t>で</a:t>
            </a:r>
            <a:r>
              <a:rPr lang="en-US" altLang="ja-JP" sz="2400" dirty="0">
                <a:solidFill>
                  <a:srgbClr val="FF0000"/>
                </a:solidFill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  <a:ea typeface="+mn-ea"/>
              </a:rPr>
              <a:t>の根の重み</a:t>
            </a:r>
            <a:r>
              <a:rPr lang="ja-JP" altLang="en-US" sz="2400" dirty="0">
                <a:latin typeface="Calibri" pitchFamily="34" charset="0"/>
                <a:ea typeface="+mn-ea"/>
              </a:rPr>
              <a:t>を表すとする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1. 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T</a:t>
            </a:r>
            <a:r>
              <a:rPr lang="en-US" altLang="ja-JP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400" dirty="0">
                <a:latin typeface="Calibri" pitchFamily="34" charset="0"/>
                <a:ea typeface="+mn-ea"/>
              </a:rPr>
              <a:t>=v</a:t>
            </a:r>
            <a:r>
              <a:rPr lang="en-US" altLang="ja-JP" dirty="0">
                <a:latin typeface="Calibri" pitchFamily="34" charset="0"/>
                <a:ea typeface="+mn-ea"/>
              </a:rPr>
              <a:t>i</a:t>
            </a:r>
            <a:r>
              <a:rPr lang="ja-JP" altLang="en-US" sz="2400" dirty="0">
                <a:latin typeface="Calibri" pitchFamily="34" charset="0"/>
                <a:ea typeface="+mn-ea"/>
              </a:rPr>
              <a:t>（</a:t>
            </a:r>
            <a:r>
              <a:rPr lang="en-US" altLang="ja-JP" sz="2400" dirty="0">
                <a:latin typeface="Calibri" pitchFamily="34" charset="0"/>
                <a:ea typeface="+mn-ea"/>
              </a:rPr>
              <a:t>1 </a:t>
            </a:r>
            <a:r>
              <a:rPr lang="ja-JP" altLang="en-US" sz="2400" dirty="0">
                <a:latin typeface="Calibri" pitchFamily="34" charset="0"/>
                <a:ea typeface="+mn-ea"/>
              </a:rPr>
              <a:t>≦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400" dirty="0">
                <a:latin typeface="Calibri" pitchFamily="34" charset="0"/>
                <a:ea typeface="+mn-ea"/>
              </a:rPr>
              <a:t> </a:t>
            </a:r>
            <a:r>
              <a:rPr lang="ja-JP" altLang="en-US" sz="2400" dirty="0">
                <a:latin typeface="Calibri" pitchFamily="34" charset="0"/>
                <a:ea typeface="+mn-ea"/>
              </a:rPr>
              <a:t>≦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）を</a:t>
            </a:r>
            <a:r>
              <a:rPr lang="en-US" altLang="ja-JP" sz="2400" dirty="0">
                <a:latin typeface="Calibri" pitchFamily="34" charset="0"/>
                <a:ea typeface="+mn-ea"/>
              </a:rPr>
              <a:t>v</a:t>
            </a:r>
            <a:r>
              <a:rPr lang="en-US" altLang="ja-JP" dirty="0">
                <a:latin typeface="Calibri" pitchFamily="34" charset="0"/>
                <a:ea typeface="+mn-ea"/>
              </a:rPr>
              <a:t>i</a:t>
            </a:r>
            <a:r>
              <a:rPr lang="ja-JP" altLang="en-US" sz="2400" dirty="0">
                <a:latin typeface="Calibri" pitchFamily="34" charset="0"/>
                <a:ea typeface="+mn-ea"/>
              </a:rPr>
              <a:t>が根の</a:t>
            </a:r>
            <a:r>
              <a:rPr lang="ja-JP" altLang="en-US" sz="2400" dirty="0">
                <a:latin typeface="Calibri" pitchFamily="34" charset="0"/>
              </a:rPr>
              <a:t>二分木</a:t>
            </a:r>
            <a:r>
              <a:rPr lang="ja-JP" altLang="en-US" sz="2400" dirty="0">
                <a:latin typeface="Calibri" pitchFamily="34" charset="0"/>
                <a:ea typeface="+mn-ea"/>
              </a:rPr>
              <a:t>とし，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wr</a:t>
            </a:r>
            <a:r>
              <a:rPr lang="en-US" altLang="ja-JP" sz="2400" dirty="0">
                <a:latin typeface="Calibri" pitchFamily="34" charset="0"/>
                <a:ea typeface="+mn-ea"/>
              </a:rPr>
              <a:t>(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T</a:t>
            </a:r>
            <a:r>
              <a:rPr lang="en-US" altLang="ja-JP" dirty="0" err="1">
                <a:latin typeface="Calibri" pitchFamily="34" charset="0"/>
                <a:ea typeface="+mn-ea"/>
              </a:rPr>
              <a:t>i</a:t>
            </a:r>
            <a:r>
              <a:rPr lang="en-US" altLang="ja-JP" sz="2400" dirty="0">
                <a:latin typeface="Calibri" pitchFamily="34" charset="0"/>
                <a:ea typeface="+mn-ea"/>
              </a:rPr>
              <a:t>)=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w</a:t>
            </a:r>
            <a:r>
              <a:rPr lang="en-US" altLang="ja-JP" dirty="0" err="1">
                <a:latin typeface="Calibri" pitchFamily="34" charset="0"/>
                <a:ea typeface="+mn-ea"/>
              </a:rPr>
              <a:t>i</a:t>
            </a:r>
            <a:r>
              <a:rPr lang="ja-JP" altLang="en-US" sz="2400" dirty="0">
                <a:latin typeface="Calibri" pitchFamily="34" charset="0"/>
                <a:ea typeface="+mn-ea"/>
              </a:rPr>
              <a:t>とする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2. F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T</a:t>
            </a:r>
            <a:r>
              <a:rPr lang="en-US" altLang="ja-JP" dirty="0" err="1">
                <a:latin typeface="Calibri" pitchFamily="34" charset="0"/>
                <a:ea typeface="+mn-ea"/>
              </a:rPr>
              <a:t>i</a:t>
            </a:r>
            <a:r>
              <a:rPr lang="ja-JP" altLang="en-US" sz="2400" dirty="0">
                <a:latin typeface="Calibri" pitchFamily="34" charset="0"/>
              </a:rPr>
              <a:t> （</a:t>
            </a:r>
            <a:r>
              <a:rPr lang="en-US" altLang="ja-JP" sz="2400" dirty="0">
                <a:latin typeface="Calibri" pitchFamily="34" charset="0"/>
              </a:rPr>
              <a:t>1 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 err="1">
                <a:latin typeface="Calibri" pitchFamily="34" charset="0"/>
              </a:rPr>
              <a:t>i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）</a:t>
            </a:r>
            <a:r>
              <a:rPr lang="ja-JP" altLang="en-US" sz="2400" dirty="0">
                <a:latin typeface="Calibri" pitchFamily="34" charset="0"/>
                <a:ea typeface="+mn-ea"/>
              </a:rPr>
              <a:t>を並べたグラフとする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3. F</a:t>
            </a:r>
            <a:r>
              <a:rPr lang="ja-JP" altLang="en-US" sz="2400" dirty="0">
                <a:latin typeface="Calibri" pitchFamily="34" charset="0"/>
                <a:ea typeface="+mn-ea"/>
              </a:rPr>
              <a:t>の中で根の重みが最小の木を</a:t>
            </a:r>
            <a:r>
              <a:rPr lang="en-US" altLang="ja-JP" sz="2400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，</a:t>
            </a:r>
            <a:r>
              <a:rPr lang="ja-JP" altLang="en-US" sz="2400" dirty="0">
                <a:latin typeface="Calibri" pitchFamily="34" charset="0"/>
                <a:ea typeface="+mn-ea"/>
              </a:rPr>
              <a:t>次に小さい木を</a:t>
            </a:r>
            <a:r>
              <a:rPr lang="en-US" altLang="ja-JP" sz="2400" dirty="0">
                <a:latin typeface="Calibri" pitchFamily="34" charset="0"/>
                <a:ea typeface="+mn-ea"/>
              </a:rPr>
              <a:t>T’</a:t>
            </a:r>
            <a:r>
              <a:rPr lang="ja-JP" altLang="en-US" sz="2400" dirty="0">
                <a:latin typeface="Calibri" pitchFamily="34" charset="0"/>
                <a:ea typeface="+mn-ea"/>
              </a:rPr>
              <a:t>とする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4. </a:t>
            </a:r>
            <a:r>
              <a:rPr lang="ja-JP" altLang="en-US" sz="2400" dirty="0">
                <a:latin typeface="Calibri" pitchFamily="34" charset="0"/>
                <a:ea typeface="+mn-ea"/>
              </a:rPr>
              <a:t>新たに頂点</a:t>
            </a:r>
            <a:r>
              <a:rPr lang="en-US" altLang="ja-JP" sz="2400" dirty="0">
                <a:latin typeface="Calibri" pitchFamily="34" charset="0"/>
                <a:ea typeface="+mn-ea"/>
              </a:rPr>
              <a:t>r*</a:t>
            </a:r>
            <a:r>
              <a:rPr lang="ja-JP" altLang="en-US" sz="2400" dirty="0">
                <a:latin typeface="Calibri" pitchFamily="34" charset="0"/>
                <a:ea typeface="+mn-ea"/>
              </a:rPr>
              <a:t>を加え，</a:t>
            </a:r>
            <a:r>
              <a:rPr lang="en-US" altLang="ja-JP" sz="2400" dirty="0">
                <a:latin typeface="Calibri" pitchFamily="34" charset="0"/>
                <a:ea typeface="+mn-ea"/>
              </a:rPr>
              <a:t>r*</a:t>
            </a:r>
            <a:r>
              <a:rPr lang="ja-JP" altLang="en-US" sz="2400" dirty="0">
                <a:latin typeface="Calibri" pitchFamily="34" charset="0"/>
                <a:ea typeface="+mn-ea"/>
              </a:rPr>
              <a:t>と</a:t>
            </a:r>
            <a:r>
              <a:rPr lang="en-US" altLang="ja-JP" sz="2400" dirty="0">
                <a:latin typeface="Calibri" pitchFamily="34" charset="0"/>
                <a:ea typeface="+mn-ea"/>
              </a:rPr>
              <a:t>T, T’</a:t>
            </a:r>
            <a:r>
              <a:rPr lang="ja-JP" altLang="en-US" sz="2400" dirty="0">
                <a:latin typeface="Calibri" pitchFamily="34" charset="0"/>
                <a:ea typeface="+mn-ea"/>
              </a:rPr>
              <a:t>各々の根を辺で結び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  </a:t>
            </a:r>
            <a:r>
              <a:rPr lang="en-US" altLang="ja-JP" sz="2400" dirty="0">
                <a:latin typeface="Calibri" pitchFamily="34" charset="0"/>
                <a:ea typeface="+mn-ea"/>
              </a:rPr>
              <a:t>r*</a:t>
            </a:r>
            <a:r>
              <a:rPr lang="ja-JP" altLang="en-US" sz="2400" dirty="0">
                <a:latin typeface="Calibri" pitchFamily="34" charset="0"/>
                <a:ea typeface="+mn-ea"/>
              </a:rPr>
              <a:t>を根とする</a:t>
            </a:r>
            <a:r>
              <a:rPr lang="ja-JP" altLang="en-US" sz="2400" dirty="0">
                <a:latin typeface="Calibri" pitchFamily="34" charset="0"/>
              </a:rPr>
              <a:t>二分木</a:t>
            </a:r>
            <a:r>
              <a:rPr lang="en-US" altLang="ja-JP" sz="2400" dirty="0">
                <a:latin typeface="Calibri" pitchFamily="34" charset="0"/>
                <a:ea typeface="+mn-ea"/>
              </a:rPr>
              <a:t>T*</a:t>
            </a:r>
            <a:r>
              <a:rPr lang="ja-JP" altLang="en-US" sz="2400" dirty="0">
                <a:latin typeface="Calibri" pitchFamily="34" charset="0"/>
                <a:ea typeface="+mn-ea"/>
              </a:rPr>
              <a:t>を構成する．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wr</a:t>
            </a:r>
            <a:r>
              <a:rPr lang="en-US" altLang="ja-JP" sz="2400" dirty="0">
                <a:latin typeface="Calibri" pitchFamily="34" charset="0"/>
                <a:ea typeface="+mn-ea"/>
              </a:rPr>
              <a:t>(T*)=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wr</a:t>
            </a:r>
            <a:r>
              <a:rPr lang="en-US" altLang="ja-JP" sz="2400" dirty="0">
                <a:latin typeface="Calibri" pitchFamily="34" charset="0"/>
                <a:ea typeface="+mn-ea"/>
              </a:rPr>
              <a:t>(T)+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wr</a:t>
            </a:r>
            <a:r>
              <a:rPr lang="en-US" altLang="ja-JP" sz="2400" dirty="0">
                <a:latin typeface="Calibri" pitchFamily="34" charset="0"/>
                <a:ea typeface="+mn-ea"/>
              </a:rPr>
              <a:t>(T’)</a:t>
            </a:r>
            <a:r>
              <a:rPr lang="ja-JP" altLang="en-US" sz="2400" dirty="0">
                <a:latin typeface="Calibri" pitchFamily="34" charset="0"/>
                <a:ea typeface="+mn-ea"/>
              </a:rPr>
              <a:t>とする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5. F=F-{T, T’} </a:t>
            </a:r>
            <a:r>
              <a:rPr lang="ja-JP" altLang="en-US" sz="2400" dirty="0">
                <a:latin typeface="Calibri" pitchFamily="34" charset="0"/>
                <a:ea typeface="+mn-ea"/>
              </a:rPr>
              <a:t>∪</a:t>
            </a:r>
            <a:r>
              <a:rPr lang="en-US" altLang="ja-JP" sz="2400" dirty="0">
                <a:latin typeface="Calibri" pitchFamily="34" charset="0"/>
                <a:ea typeface="+mn-ea"/>
              </a:rPr>
              <a:t>{T*}</a:t>
            </a:r>
            <a:r>
              <a:rPr lang="ja-JP" altLang="en-US" sz="2400" dirty="0">
                <a:latin typeface="Calibri" pitchFamily="34" charset="0"/>
                <a:ea typeface="+mn-ea"/>
              </a:rPr>
              <a:t>とする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6. F</a:t>
            </a:r>
            <a:r>
              <a:rPr lang="ja-JP" altLang="en-US" sz="2400" dirty="0">
                <a:latin typeface="Calibri" pitchFamily="34" charset="0"/>
                <a:ea typeface="+mn-ea"/>
              </a:rPr>
              <a:t>の連結成分の数が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ならば終了，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以上ならば手順</a:t>
            </a:r>
            <a:r>
              <a:rPr lang="en-US" altLang="ja-JP" sz="2400" dirty="0">
                <a:latin typeface="Calibri" pitchFamily="34" charset="0"/>
                <a:ea typeface="+mn-ea"/>
              </a:rPr>
              <a:t>3</a:t>
            </a:r>
            <a:r>
              <a:rPr lang="ja-JP" altLang="en-US" sz="2400" dirty="0">
                <a:latin typeface="Calibri" pitchFamily="34" charset="0"/>
                <a:ea typeface="+mn-ea"/>
              </a:rPr>
              <a:t>へ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288" y="1844675"/>
            <a:ext cx="3889375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ハフマンによるアルゴリズム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例：重み </a:t>
            </a:r>
            <a:r>
              <a:rPr lang="en-US" altLang="ja-JP" sz="2400" dirty="0">
                <a:latin typeface="Calibri" pitchFamily="34" charset="0"/>
                <a:ea typeface="+mn-ea"/>
              </a:rPr>
              <a:t>3, 4, 5, 8, 9 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に対してハフマンのアルゴリズムを適用する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</a:rPr>
              <a:t>                                                       </a:t>
            </a: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</a:rPr>
              <a:t>    1. </a:t>
            </a:r>
            <a:r>
              <a:rPr lang="en-US" altLang="ja-JP" sz="2400" dirty="0" err="1">
                <a:latin typeface="Calibri" pitchFamily="34" charset="0"/>
              </a:rPr>
              <a:t>T</a:t>
            </a:r>
            <a:r>
              <a:rPr lang="en-US" altLang="ja-JP" dirty="0" err="1">
                <a:latin typeface="Calibri" pitchFamily="34" charset="0"/>
              </a:rPr>
              <a:t>i</a:t>
            </a:r>
            <a:r>
              <a:rPr lang="en-US" altLang="ja-JP" sz="2400" dirty="0">
                <a:latin typeface="Calibri" pitchFamily="34" charset="0"/>
              </a:rPr>
              <a:t>=v</a:t>
            </a:r>
            <a:r>
              <a:rPr lang="en-US" altLang="ja-JP" dirty="0">
                <a:latin typeface="Calibri" pitchFamily="34" charset="0"/>
              </a:rPr>
              <a:t>i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1 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 err="1">
                <a:latin typeface="Calibri" pitchFamily="34" charset="0"/>
              </a:rPr>
              <a:t>i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）を</a:t>
            </a:r>
            <a:r>
              <a:rPr lang="en-US" altLang="ja-JP" sz="2400" dirty="0">
                <a:latin typeface="Calibri" pitchFamily="34" charset="0"/>
              </a:rPr>
              <a:t>v</a:t>
            </a:r>
            <a:r>
              <a:rPr lang="en-US" altLang="ja-JP" dirty="0">
                <a:latin typeface="Calibri" pitchFamily="34" charset="0"/>
              </a:rPr>
              <a:t>i</a:t>
            </a:r>
            <a:r>
              <a:rPr lang="ja-JP" altLang="en-US" sz="2400" dirty="0">
                <a:latin typeface="Calibri" pitchFamily="34" charset="0"/>
              </a:rPr>
              <a:t>が根の二分木とし，</a:t>
            </a:r>
            <a:r>
              <a:rPr lang="en-US" altLang="ja-JP" sz="2400" dirty="0" err="1">
                <a:latin typeface="Calibri" pitchFamily="34" charset="0"/>
              </a:rPr>
              <a:t>wr</a:t>
            </a:r>
            <a:r>
              <a:rPr lang="en-US" altLang="ja-JP" sz="2400" dirty="0">
                <a:latin typeface="Calibri" pitchFamily="34" charset="0"/>
              </a:rPr>
              <a:t>(</a:t>
            </a:r>
            <a:r>
              <a:rPr lang="en-US" altLang="ja-JP" sz="2400" dirty="0" err="1">
                <a:latin typeface="Calibri" pitchFamily="34" charset="0"/>
              </a:rPr>
              <a:t>T</a:t>
            </a:r>
            <a:r>
              <a:rPr lang="en-US" altLang="ja-JP" dirty="0" err="1">
                <a:latin typeface="Calibri" pitchFamily="34" charset="0"/>
              </a:rPr>
              <a:t>i</a:t>
            </a:r>
            <a:r>
              <a:rPr lang="en-US" altLang="ja-JP" sz="2400" dirty="0">
                <a:latin typeface="Calibri" pitchFamily="34" charset="0"/>
              </a:rPr>
              <a:t>)=</a:t>
            </a:r>
            <a:r>
              <a:rPr lang="en-US" altLang="ja-JP" sz="2400" dirty="0" err="1">
                <a:latin typeface="Calibri" pitchFamily="34" charset="0"/>
              </a:rPr>
              <a:t>w</a:t>
            </a:r>
            <a:r>
              <a:rPr lang="en-US" altLang="ja-JP" dirty="0" err="1">
                <a:latin typeface="Calibri" pitchFamily="34" charset="0"/>
              </a:rPr>
              <a:t>i</a:t>
            </a:r>
            <a:r>
              <a:rPr lang="ja-JP" altLang="en-US" sz="2400" dirty="0">
                <a:latin typeface="Calibri" pitchFamily="34" charset="0"/>
              </a:rPr>
              <a:t>とする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</a:rPr>
              <a:t>    2. F</a:t>
            </a:r>
            <a:r>
              <a:rPr lang="ja-JP" altLang="en-US" sz="2400" dirty="0">
                <a:latin typeface="Calibri" pitchFamily="34" charset="0"/>
              </a:rPr>
              <a:t>を</a:t>
            </a:r>
            <a:r>
              <a:rPr lang="en-US" altLang="ja-JP" sz="2400" dirty="0" err="1">
                <a:latin typeface="Calibri" pitchFamily="34" charset="0"/>
              </a:rPr>
              <a:t>T</a:t>
            </a:r>
            <a:r>
              <a:rPr lang="en-US" altLang="ja-JP" dirty="0" err="1">
                <a:latin typeface="Calibri" pitchFamily="34" charset="0"/>
              </a:rPr>
              <a:t>i</a:t>
            </a:r>
            <a:r>
              <a:rPr lang="ja-JP" altLang="en-US" sz="2400" dirty="0">
                <a:latin typeface="Calibri" pitchFamily="34" charset="0"/>
              </a:rPr>
              <a:t> （</a:t>
            </a:r>
            <a:r>
              <a:rPr lang="en-US" altLang="ja-JP" sz="2400" dirty="0">
                <a:latin typeface="Calibri" pitchFamily="34" charset="0"/>
              </a:rPr>
              <a:t>1 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 err="1">
                <a:latin typeface="Calibri" pitchFamily="34" charset="0"/>
              </a:rPr>
              <a:t>i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）を並べたグラフとする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0" name="円/楕円 9"/>
          <p:cNvSpPr/>
          <p:nvPr/>
        </p:nvSpPr>
        <p:spPr bwMode="auto">
          <a:xfrm>
            <a:off x="2301875" y="5014913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円/楕円 10"/>
          <p:cNvSpPr/>
          <p:nvPr/>
        </p:nvSpPr>
        <p:spPr bwMode="auto">
          <a:xfrm>
            <a:off x="3238500" y="5013325"/>
            <a:ext cx="173038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円/楕円 11"/>
          <p:cNvSpPr/>
          <p:nvPr/>
        </p:nvSpPr>
        <p:spPr bwMode="auto">
          <a:xfrm>
            <a:off x="5100638" y="5013325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 bwMode="auto">
          <a:xfrm>
            <a:off x="4173538" y="5026025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96298" name="テキスト ボックス 95"/>
          <p:cNvSpPr txBox="1">
            <a:spLocks noChangeArrowheads="1"/>
          </p:cNvSpPr>
          <p:nvPr/>
        </p:nvSpPr>
        <p:spPr bwMode="auto">
          <a:xfrm>
            <a:off x="2220913" y="5148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3</a:t>
            </a:r>
          </a:p>
        </p:txBody>
      </p:sp>
      <p:sp>
        <p:nvSpPr>
          <p:cNvPr id="396299" name="テキスト ボックス 95"/>
          <p:cNvSpPr txBox="1">
            <a:spLocks noChangeArrowheads="1"/>
          </p:cNvSpPr>
          <p:nvPr/>
        </p:nvSpPr>
        <p:spPr bwMode="auto">
          <a:xfrm>
            <a:off x="3144838" y="51403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4</a:t>
            </a:r>
          </a:p>
        </p:txBody>
      </p:sp>
      <p:sp>
        <p:nvSpPr>
          <p:cNvPr id="396300" name="テキスト ボックス 95"/>
          <p:cNvSpPr txBox="1">
            <a:spLocks noChangeArrowheads="1"/>
          </p:cNvSpPr>
          <p:nvPr/>
        </p:nvSpPr>
        <p:spPr bwMode="auto">
          <a:xfrm>
            <a:off x="4084638" y="51450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5</a:t>
            </a:r>
          </a:p>
        </p:txBody>
      </p:sp>
      <p:sp>
        <p:nvSpPr>
          <p:cNvPr id="396301" name="テキスト ボックス 95"/>
          <p:cNvSpPr txBox="1">
            <a:spLocks noChangeArrowheads="1"/>
          </p:cNvSpPr>
          <p:nvPr/>
        </p:nvSpPr>
        <p:spPr bwMode="auto">
          <a:xfrm>
            <a:off x="5008563" y="51323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8</a:t>
            </a:r>
          </a:p>
        </p:txBody>
      </p:sp>
      <p:sp>
        <p:nvSpPr>
          <p:cNvPr id="19" name="円/楕円 18"/>
          <p:cNvSpPr/>
          <p:nvPr/>
        </p:nvSpPr>
        <p:spPr bwMode="auto">
          <a:xfrm>
            <a:off x="6034088" y="50212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96303" name="テキスト ボックス 95"/>
          <p:cNvSpPr txBox="1">
            <a:spLocks noChangeArrowheads="1"/>
          </p:cNvSpPr>
          <p:nvPr/>
        </p:nvSpPr>
        <p:spPr bwMode="auto">
          <a:xfrm>
            <a:off x="5943600" y="5140325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9</a:t>
            </a:r>
          </a:p>
        </p:txBody>
      </p:sp>
    </p:spTree>
  </p:cSld>
  <p:clrMapOvr>
    <a:masterClrMapping/>
  </p:clrMapOvr>
  <p:transition advTm="14149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288" y="1844675"/>
            <a:ext cx="3889375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ハフマンによるアルゴリズム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例：重み </a:t>
            </a:r>
            <a:r>
              <a:rPr lang="en-US" altLang="ja-JP" sz="2400" dirty="0">
                <a:latin typeface="Calibri" pitchFamily="34" charset="0"/>
                <a:ea typeface="+mn-ea"/>
              </a:rPr>
              <a:t>3, 4, 5, 8, 9 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に対してハフマンのアルゴリズムを適用する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</a:rPr>
              <a:t>3. F</a:t>
            </a:r>
            <a:r>
              <a:rPr lang="ja-JP" altLang="en-US" sz="2400" dirty="0">
                <a:latin typeface="Calibri" pitchFamily="34" charset="0"/>
              </a:rPr>
              <a:t>の中で根の重みが最小の木を</a:t>
            </a:r>
            <a:r>
              <a:rPr lang="en-US" altLang="ja-JP" sz="2400" dirty="0">
                <a:latin typeface="Calibri" pitchFamily="34" charset="0"/>
              </a:rPr>
              <a:t>T</a:t>
            </a:r>
            <a:r>
              <a:rPr lang="ja-JP" altLang="en-US" sz="2400" dirty="0" err="1">
                <a:latin typeface="Calibri" pitchFamily="34" charset="0"/>
              </a:rPr>
              <a:t>，</a:t>
            </a:r>
            <a:r>
              <a:rPr lang="ja-JP" altLang="en-US" sz="2400" dirty="0">
                <a:latin typeface="Calibri" pitchFamily="34" charset="0"/>
              </a:rPr>
              <a:t>次に小さい木を</a:t>
            </a:r>
            <a:r>
              <a:rPr lang="en-US" altLang="ja-JP" sz="2400" dirty="0">
                <a:latin typeface="Calibri" pitchFamily="34" charset="0"/>
              </a:rPr>
              <a:t>T’</a:t>
            </a:r>
            <a:r>
              <a:rPr lang="ja-JP" altLang="en-US" sz="2400" dirty="0">
                <a:latin typeface="Calibri" pitchFamily="34" charset="0"/>
              </a:rPr>
              <a:t>とする</a:t>
            </a: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10" name="円/楕円 9"/>
          <p:cNvSpPr/>
          <p:nvPr/>
        </p:nvSpPr>
        <p:spPr bwMode="auto">
          <a:xfrm>
            <a:off x="2301875" y="5014913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" name="円/楕円 10"/>
          <p:cNvSpPr/>
          <p:nvPr/>
        </p:nvSpPr>
        <p:spPr bwMode="auto">
          <a:xfrm>
            <a:off x="3238500" y="5013325"/>
            <a:ext cx="173038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" name="円/楕円 11"/>
          <p:cNvSpPr/>
          <p:nvPr/>
        </p:nvSpPr>
        <p:spPr bwMode="auto">
          <a:xfrm>
            <a:off x="5100638" y="5013325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3" name="円/楕円 12"/>
          <p:cNvSpPr/>
          <p:nvPr/>
        </p:nvSpPr>
        <p:spPr bwMode="auto">
          <a:xfrm>
            <a:off x="4173538" y="5026025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97322" name="テキスト ボックス 95"/>
          <p:cNvSpPr txBox="1">
            <a:spLocks noChangeArrowheads="1"/>
          </p:cNvSpPr>
          <p:nvPr/>
        </p:nvSpPr>
        <p:spPr bwMode="auto">
          <a:xfrm>
            <a:off x="2220913" y="5148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3</a:t>
            </a:r>
          </a:p>
        </p:txBody>
      </p:sp>
      <p:sp>
        <p:nvSpPr>
          <p:cNvPr id="397323" name="テキスト ボックス 95"/>
          <p:cNvSpPr txBox="1">
            <a:spLocks noChangeArrowheads="1"/>
          </p:cNvSpPr>
          <p:nvPr/>
        </p:nvSpPr>
        <p:spPr bwMode="auto">
          <a:xfrm>
            <a:off x="3144838" y="51403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4</a:t>
            </a:r>
          </a:p>
        </p:txBody>
      </p:sp>
      <p:sp>
        <p:nvSpPr>
          <p:cNvPr id="397324" name="テキスト ボックス 95"/>
          <p:cNvSpPr txBox="1">
            <a:spLocks noChangeArrowheads="1"/>
          </p:cNvSpPr>
          <p:nvPr/>
        </p:nvSpPr>
        <p:spPr bwMode="auto">
          <a:xfrm>
            <a:off x="4084638" y="51450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5</a:t>
            </a:r>
          </a:p>
        </p:txBody>
      </p:sp>
      <p:sp>
        <p:nvSpPr>
          <p:cNvPr id="397325" name="テキスト ボックス 95"/>
          <p:cNvSpPr txBox="1">
            <a:spLocks noChangeArrowheads="1"/>
          </p:cNvSpPr>
          <p:nvPr/>
        </p:nvSpPr>
        <p:spPr bwMode="auto">
          <a:xfrm>
            <a:off x="5008563" y="51323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8</a:t>
            </a:r>
          </a:p>
        </p:txBody>
      </p:sp>
      <p:sp>
        <p:nvSpPr>
          <p:cNvPr id="19" name="円/楕円 18"/>
          <p:cNvSpPr/>
          <p:nvPr/>
        </p:nvSpPr>
        <p:spPr bwMode="auto">
          <a:xfrm>
            <a:off x="6034088" y="50212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97327" name="テキスト ボックス 95"/>
          <p:cNvSpPr txBox="1">
            <a:spLocks noChangeArrowheads="1"/>
          </p:cNvSpPr>
          <p:nvPr/>
        </p:nvSpPr>
        <p:spPr bwMode="auto">
          <a:xfrm>
            <a:off x="5943600" y="5140325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9</a:t>
            </a:r>
          </a:p>
        </p:txBody>
      </p:sp>
      <p:sp>
        <p:nvSpPr>
          <p:cNvPr id="397328" name="テキスト ボックス 95"/>
          <p:cNvSpPr txBox="1">
            <a:spLocks noChangeArrowheads="1"/>
          </p:cNvSpPr>
          <p:nvPr/>
        </p:nvSpPr>
        <p:spPr bwMode="auto">
          <a:xfrm>
            <a:off x="1895475" y="4868863"/>
            <a:ext cx="373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</a:p>
        </p:txBody>
      </p:sp>
      <p:sp>
        <p:nvSpPr>
          <p:cNvPr id="397329" name="テキスト ボックス 95"/>
          <p:cNvSpPr txBox="1">
            <a:spLocks noChangeArrowheads="1"/>
          </p:cNvSpPr>
          <p:nvPr/>
        </p:nvSpPr>
        <p:spPr bwMode="auto">
          <a:xfrm>
            <a:off x="2843213" y="4868863"/>
            <a:ext cx="441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T’</a:t>
            </a:r>
          </a:p>
        </p:txBody>
      </p:sp>
    </p:spTree>
  </p:cSld>
  <p:clrMapOvr>
    <a:masterClrMapping/>
  </p:clrMapOvr>
  <p:transition advTm="14149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288" y="1844675"/>
            <a:ext cx="3889375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ハフマンによるアルゴリズム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例：重み </a:t>
            </a:r>
            <a:r>
              <a:rPr lang="en-US" altLang="ja-JP" sz="2400" dirty="0">
                <a:latin typeface="Calibri" pitchFamily="34" charset="0"/>
                <a:ea typeface="+mn-ea"/>
              </a:rPr>
              <a:t>3, 4, 5, 8, 9 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に対してハフマンのアルゴリズムを適用する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</a:rPr>
              <a:t>4. </a:t>
            </a:r>
            <a:r>
              <a:rPr lang="ja-JP" altLang="en-US" sz="2400" dirty="0">
                <a:latin typeface="Calibri" pitchFamily="34" charset="0"/>
              </a:rPr>
              <a:t>新たに頂点</a:t>
            </a:r>
            <a:r>
              <a:rPr lang="en-US" altLang="ja-JP" sz="2400" dirty="0">
                <a:latin typeface="Calibri" pitchFamily="34" charset="0"/>
              </a:rPr>
              <a:t>r*</a:t>
            </a:r>
            <a:r>
              <a:rPr lang="ja-JP" altLang="en-US" sz="2400" dirty="0">
                <a:latin typeface="Calibri" pitchFamily="34" charset="0"/>
              </a:rPr>
              <a:t>を加え，</a:t>
            </a:r>
            <a:r>
              <a:rPr lang="en-US" altLang="ja-JP" sz="2400" dirty="0">
                <a:latin typeface="Calibri" pitchFamily="34" charset="0"/>
              </a:rPr>
              <a:t>r*</a:t>
            </a:r>
            <a:r>
              <a:rPr lang="ja-JP" altLang="en-US" sz="2400" dirty="0">
                <a:latin typeface="Calibri" pitchFamily="34" charset="0"/>
              </a:rPr>
              <a:t>と</a:t>
            </a:r>
            <a:r>
              <a:rPr lang="en-US" altLang="ja-JP" sz="2400" dirty="0">
                <a:latin typeface="Calibri" pitchFamily="34" charset="0"/>
              </a:rPr>
              <a:t>T, T’</a:t>
            </a:r>
            <a:r>
              <a:rPr lang="ja-JP" altLang="en-US" sz="2400" dirty="0">
                <a:latin typeface="Calibri" pitchFamily="34" charset="0"/>
              </a:rPr>
              <a:t>各々の根を辺で結び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　 </a:t>
            </a:r>
            <a:r>
              <a:rPr lang="en-US" altLang="ja-JP" sz="2400" dirty="0">
                <a:latin typeface="Calibri" pitchFamily="34" charset="0"/>
              </a:rPr>
              <a:t>r*</a:t>
            </a:r>
            <a:r>
              <a:rPr lang="ja-JP" altLang="en-US" sz="2400" dirty="0">
                <a:latin typeface="Calibri" pitchFamily="34" charset="0"/>
              </a:rPr>
              <a:t>を根とする二分木</a:t>
            </a:r>
            <a:r>
              <a:rPr lang="en-US" altLang="ja-JP" sz="2400" dirty="0">
                <a:latin typeface="Calibri" pitchFamily="34" charset="0"/>
              </a:rPr>
              <a:t>T*</a:t>
            </a:r>
            <a:r>
              <a:rPr lang="ja-JP" altLang="en-US" sz="2400" dirty="0">
                <a:latin typeface="Calibri" pitchFamily="34" charset="0"/>
              </a:rPr>
              <a:t>を構成する．</a:t>
            </a:r>
            <a:r>
              <a:rPr lang="en-US" altLang="ja-JP" sz="2400" dirty="0" err="1">
                <a:latin typeface="Calibri" pitchFamily="34" charset="0"/>
              </a:rPr>
              <a:t>wr</a:t>
            </a:r>
            <a:r>
              <a:rPr lang="en-US" altLang="ja-JP" sz="2400" dirty="0">
                <a:latin typeface="Calibri" pitchFamily="34" charset="0"/>
              </a:rPr>
              <a:t>(T*)=</a:t>
            </a:r>
            <a:r>
              <a:rPr lang="en-US" altLang="ja-JP" sz="2400" dirty="0" err="1">
                <a:latin typeface="Calibri" pitchFamily="34" charset="0"/>
              </a:rPr>
              <a:t>wr</a:t>
            </a:r>
            <a:r>
              <a:rPr lang="en-US" altLang="ja-JP" sz="2400" dirty="0">
                <a:latin typeface="Calibri" pitchFamily="34" charset="0"/>
              </a:rPr>
              <a:t>(T)+</a:t>
            </a:r>
            <a:r>
              <a:rPr lang="en-US" altLang="ja-JP" sz="2400" dirty="0" err="1">
                <a:latin typeface="Calibri" pitchFamily="34" charset="0"/>
              </a:rPr>
              <a:t>wr</a:t>
            </a:r>
            <a:r>
              <a:rPr lang="en-US" altLang="ja-JP" sz="2400" dirty="0">
                <a:latin typeface="Calibri" pitchFamily="34" charset="0"/>
              </a:rPr>
              <a:t>(T’)</a:t>
            </a:r>
            <a:r>
              <a:rPr lang="ja-JP" altLang="en-US" sz="2400" dirty="0">
                <a:latin typeface="Calibri" pitchFamily="34" charset="0"/>
              </a:rPr>
              <a:t>とする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</a:rPr>
              <a:t>     5. F=F-{T, T’} </a:t>
            </a:r>
            <a:r>
              <a:rPr lang="ja-JP" altLang="en-US" sz="2400" dirty="0">
                <a:latin typeface="Calibri" pitchFamily="34" charset="0"/>
              </a:rPr>
              <a:t>∪</a:t>
            </a:r>
            <a:r>
              <a:rPr lang="en-US" altLang="ja-JP" sz="2400" dirty="0">
                <a:latin typeface="Calibri" pitchFamily="34" charset="0"/>
              </a:rPr>
              <a:t>{T*}</a:t>
            </a:r>
            <a:r>
              <a:rPr lang="ja-JP" altLang="en-US" sz="2400" dirty="0">
                <a:latin typeface="Calibri" pitchFamily="34" charset="0"/>
              </a:rPr>
              <a:t>とする．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2301875" y="5014913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円/楕円 22"/>
          <p:cNvSpPr/>
          <p:nvPr/>
        </p:nvSpPr>
        <p:spPr bwMode="auto">
          <a:xfrm>
            <a:off x="3238500" y="5013325"/>
            <a:ext cx="173038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5100638" y="5013325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4173538" y="5026025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98346" name="テキスト ボックス 95"/>
          <p:cNvSpPr txBox="1">
            <a:spLocks noChangeArrowheads="1"/>
          </p:cNvSpPr>
          <p:nvPr/>
        </p:nvSpPr>
        <p:spPr bwMode="auto">
          <a:xfrm>
            <a:off x="2220913" y="5148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3</a:t>
            </a:r>
          </a:p>
        </p:txBody>
      </p:sp>
      <p:sp>
        <p:nvSpPr>
          <p:cNvPr id="398347" name="テキスト ボックス 95"/>
          <p:cNvSpPr txBox="1">
            <a:spLocks noChangeArrowheads="1"/>
          </p:cNvSpPr>
          <p:nvPr/>
        </p:nvSpPr>
        <p:spPr bwMode="auto">
          <a:xfrm>
            <a:off x="3144838" y="51403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4</a:t>
            </a:r>
          </a:p>
        </p:txBody>
      </p:sp>
      <p:sp>
        <p:nvSpPr>
          <p:cNvPr id="398348" name="テキスト ボックス 95"/>
          <p:cNvSpPr txBox="1">
            <a:spLocks noChangeArrowheads="1"/>
          </p:cNvSpPr>
          <p:nvPr/>
        </p:nvSpPr>
        <p:spPr bwMode="auto">
          <a:xfrm>
            <a:off x="4084638" y="51450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5</a:t>
            </a:r>
          </a:p>
        </p:txBody>
      </p:sp>
      <p:sp>
        <p:nvSpPr>
          <p:cNvPr id="398349" name="テキスト ボックス 95"/>
          <p:cNvSpPr txBox="1">
            <a:spLocks noChangeArrowheads="1"/>
          </p:cNvSpPr>
          <p:nvPr/>
        </p:nvSpPr>
        <p:spPr bwMode="auto">
          <a:xfrm>
            <a:off x="5008563" y="51323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8</a:t>
            </a:r>
          </a:p>
        </p:txBody>
      </p:sp>
      <p:sp>
        <p:nvSpPr>
          <p:cNvPr id="30" name="円/楕円 29"/>
          <p:cNvSpPr/>
          <p:nvPr/>
        </p:nvSpPr>
        <p:spPr bwMode="auto">
          <a:xfrm>
            <a:off x="6034088" y="50212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98351" name="テキスト ボックス 95"/>
          <p:cNvSpPr txBox="1">
            <a:spLocks noChangeArrowheads="1"/>
          </p:cNvSpPr>
          <p:nvPr/>
        </p:nvSpPr>
        <p:spPr bwMode="auto">
          <a:xfrm>
            <a:off x="5943600" y="5140325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9</a:t>
            </a:r>
          </a:p>
        </p:txBody>
      </p:sp>
      <p:sp>
        <p:nvSpPr>
          <p:cNvPr id="398352" name="テキスト ボックス 95"/>
          <p:cNvSpPr txBox="1">
            <a:spLocks noChangeArrowheads="1"/>
          </p:cNvSpPr>
          <p:nvPr/>
        </p:nvSpPr>
        <p:spPr bwMode="auto">
          <a:xfrm>
            <a:off x="1895475" y="4868863"/>
            <a:ext cx="3730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</a:p>
        </p:txBody>
      </p:sp>
      <p:sp>
        <p:nvSpPr>
          <p:cNvPr id="398353" name="テキスト ボックス 95"/>
          <p:cNvSpPr txBox="1">
            <a:spLocks noChangeArrowheads="1"/>
          </p:cNvSpPr>
          <p:nvPr/>
        </p:nvSpPr>
        <p:spPr bwMode="auto">
          <a:xfrm>
            <a:off x="2843213" y="4868863"/>
            <a:ext cx="441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T’</a:t>
            </a:r>
          </a:p>
        </p:txBody>
      </p:sp>
      <p:cxnSp>
        <p:nvCxnSpPr>
          <p:cNvPr id="34" name="直線コネクタ 33"/>
          <p:cNvCxnSpPr/>
          <p:nvPr/>
        </p:nvCxnSpPr>
        <p:spPr bwMode="auto">
          <a:xfrm rot="5400000">
            <a:off x="2309020" y="4517231"/>
            <a:ext cx="563562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 bwMode="auto">
          <a:xfrm rot="16200000" flipH="1">
            <a:off x="2836069" y="4517232"/>
            <a:ext cx="566737" cy="4064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 bwMode="auto">
          <a:xfrm>
            <a:off x="2771775" y="42926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98357" name="テキスト ボックス 95"/>
          <p:cNvSpPr txBox="1">
            <a:spLocks noChangeArrowheads="1"/>
          </p:cNvSpPr>
          <p:nvPr/>
        </p:nvSpPr>
        <p:spPr bwMode="auto">
          <a:xfrm>
            <a:off x="2474913" y="4132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7</a:t>
            </a:r>
          </a:p>
        </p:txBody>
      </p:sp>
      <p:sp>
        <p:nvSpPr>
          <p:cNvPr id="398358" name="テキスト ボックス 95"/>
          <p:cNvSpPr txBox="1">
            <a:spLocks noChangeArrowheads="1"/>
          </p:cNvSpPr>
          <p:nvPr/>
        </p:nvSpPr>
        <p:spPr bwMode="auto">
          <a:xfrm>
            <a:off x="2916238" y="4005263"/>
            <a:ext cx="4460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Calibri" pitchFamily="34" charset="0"/>
              </a:rPr>
              <a:t>r*</a:t>
            </a:r>
            <a:endParaRPr lang="en-US" altLang="ja-JP" sz="2400"/>
          </a:p>
        </p:txBody>
      </p:sp>
    </p:spTree>
  </p:cSld>
  <p:clrMapOvr>
    <a:masterClrMapping/>
  </p:clrMapOvr>
  <p:transition advTm="14149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288" y="1844675"/>
            <a:ext cx="3889375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ハフマンによるアルゴリズム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例：重み </a:t>
            </a:r>
            <a:r>
              <a:rPr lang="en-US" altLang="ja-JP" sz="2400" dirty="0">
                <a:latin typeface="Calibri" pitchFamily="34" charset="0"/>
                <a:ea typeface="+mn-ea"/>
              </a:rPr>
              <a:t>3, 4, 5, 8, 9 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に対してハフマンのアルゴリズムを適用する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</a:rPr>
              <a:t>6. F</a:t>
            </a:r>
            <a:r>
              <a:rPr lang="ja-JP" altLang="en-US" sz="2400" dirty="0">
                <a:latin typeface="Calibri" pitchFamily="34" charset="0"/>
              </a:rPr>
              <a:t>の連結成分の数が</a:t>
            </a:r>
            <a:r>
              <a:rPr lang="en-US" altLang="ja-JP" sz="2400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ならば終了，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以上ならば手順</a:t>
            </a:r>
            <a:r>
              <a:rPr lang="en-US" altLang="ja-JP" sz="2400" dirty="0">
                <a:latin typeface="Calibri" pitchFamily="34" charset="0"/>
              </a:rPr>
              <a:t>3</a:t>
            </a:r>
            <a:r>
              <a:rPr lang="ja-JP" altLang="en-US" sz="2400" dirty="0">
                <a:latin typeface="Calibri" pitchFamily="34" charset="0"/>
              </a:rPr>
              <a:t>へ</a:t>
            </a: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2301875" y="5014913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円/楕円 22"/>
          <p:cNvSpPr/>
          <p:nvPr/>
        </p:nvSpPr>
        <p:spPr bwMode="auto">
          <a:xfrm>
            <a:off x="3238500" y="5013325"/>
            <a:ext cx="173038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5100638" y="5013325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4173538" y="5026025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99370" name="テキスト ボックス 95"/>
          <p:cNvSpPr txBox="1">
            <a:spLocks noChangeArrowheads="1"/>
          </p:cNvSpPr>
          <p:nvPr/>
        </p:nvSpPr>
        <p:spPr bwMode="auto">
          <a:xfrm>
            <a:off x="2220913" y="5148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3</a:t>
            </a:r>
          </a:p>
        </p:txBody>
      </p:sp>
      <p:sp>
        <p:nvSpPr>
          <p:cNvPr id="399371" name="テキスト ボックス 95"/>
          <p:cNvSpPr txBox="1">
            <a:spLocks noChangeArrowheads="1"/>
          </p:cNvSpPr>
          <p:nvPr/>
        </p:nvSpPr>
        <p:spPr bwMode="auto">
          <a:xfrm>
            <a:off x="3144838" y="51403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4</a:t>
            </a:r>
          </a:p>
        </p:txBody>
      </p:sp>
      <p:sp>
        <p:nvSpPr>
          <p:cNvPr id="399372" name="テキスト ボックス 95"/>
          <p:cNvSpPr txBox="1">
            <a:spLocks noChangeArrowheads="1"/>
          </p:cNvSpPr>
          <p:nvPr/>
        </p:nvSpPr>
        <p:spPr bwMode="auto">
          <a:xfrm>
            <a:off x="4084638" y="51450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5</a:t>
            </a:r>
          </a:p>
        </p:txBody>
      </p:sp>
      <p:sp>
        <p:nvSpPr>
          <p:cNvPr id="399373" name="テキスト ボックス 95"/>
          <p:cNvSpPr txBox="1">
            <a:spLocks noChangeArrowheads="1"/>
          </p:cNvSpPr>
          <p:nvPr/>
        </p:nvSpPr>
        <p:spPr bwMode="auto">
          <a:xfrm>
            <a:off x="5008563" y="51323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8</a:t>
            </a:r>
          </a:p>
        </p:txBody>
      </p:sp>
      <p:sp>
        <p:nvSpPr>
          <p:cNvPr id="30" name="円/楕円 29"/>
          <p:cNvSpPr/>
          <p:nvPr/>
        </p:nvSpPr>
        <p:spPr bwMode="auto">
          <a:xfrm>
            <a:off x="6034088" y="50212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99375" name="テキスト ボックス 95"/>
          <p:cNvSpPr txBox="1">
            <a:spLocks noChangeArrowheads="1"/>
          </p:cNvSpPr>
          <p:nvPr/>
        </p:nvSpPr>
        <p:spPr bwMode="auto">
          <a:xfrm>
            <a:off x="5943600" y="5140325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9</a:t>
            </a:r>
          </a:p>
        </p:txBody>
      </p:sp>
      <p:cxnSp>
        <p:nvCxnSpPr>
          <p:cNvPr id="34" name="直線コネクタ 33"/>
          <p:cNvCxnSpPr/>
          <p:nvPr/>
        </p:nvCxnSpPr>
        <p:spPr bwMode="auto">
          <a:xfrm rot="5400000">
            <a:off x="2309020" y="4517231"/>
            <a:ext cx="563562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 bwMode="auto">
          <a:xfrm rot="16200000" flipH="1">
            <a:off x="2836069" y="4517232"/>
            <a:ext cx="566737" cy="4064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 bwMode="auto">
          <a:xfrm>
            <a:off x="2771775" y="42926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99379" name="テキスト ボックス 95"/>
          <p:cNvSpPr txBox="1">
            <a:spLocks noChangeArrowheads="1"/>
          </p:cNvSpPr>
          <p:nvPr/>
        </p:nvSpPr>
        <p:spPr bwMode="auto">
          <a:xfrm>
            <a:off x="2474913" y="4132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7</a:t>
            </a:r>
          </a:p>
        </p:txBody>
      </p:sp>
    </p:spTree>
  </p:cSld>
  <p:clrMapOvr>
    <a:masterClrMapping/>
  </p:clrMapOvr>
  <p:transition advTm="14149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1.1</a:t>
            </a:r>
            <a:r>
              <a:rPr lang="ja-JP" altLang="en-US"/>
              <a:t>　用語の説明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根付き木：根と呼ばれる頂点が指定されている木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  根から他の頂点に向けて向き付けをすることができる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37" name="直線コネクタ 36"/>
          <p:cNvCxnSpPr/>
          <p:nvPr/>
        </p:nvCxnSpPr>
        <p:spPr bwMode="auto">
          <a:xfrm rot="5400000">
            <a:off x="3360738" y="33067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46" idx="0"/>
          </p:cNvCxnSpPr>
          <p:nvPr/>
        </p:nvCxnSpPr>
        <p:spPr bwMode="auto">
          <a:xfrm rot="16200000" flipV="1">
            <a:off x="3860800" y="3711576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 bwMode="auto">
          <a:xfrm>
            <a:off x="3246438" y="4121150"/>
            <a:ext cx="173037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4" name="円/楕円 43"/>
          <p:cNvSpPr/>
          <p:nvPr/>
        </p:nvSpPr>
        <p:spPr bwMode="auto">
          <a:xfrm>
            <a:off x="4157663" y="32131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6" name="円/楕円 45"/>
          <p:cNvSpPr/>
          <p:nvPr/>
        </p:nvSpPr>
        <p:spPr bwMode="auto">
          <a:xfrm>
            <a:off x="4183063" y="41195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7" name="円/楕円 46"/>
          <p:cNvSpPr/>
          <p:nvPr/>
        </p:nvSpPr>
        <p:spPr bwMode="auto">
          <a:xfrm>
            <a:off x="5121275" y="411956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6" name="直線コネクタ 55"/>
          <p:cNvCxnSpPr>
            <a:stCxn id="47" idx="1"/>
          </p:cNvCxnSpPr>
          <p:nvPr/>
        </p:nvCxnSpPr>
        <p:spPr bwMode="auto">
          <a:xfrm rot="16200000" flipV="1">
            <a:off x="4302125" y="3302000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3771" name="テキスト ボックス 95"/>
          <p:cNvSpPr txBox="1">
            <a:spLocks noChangeArrowheads="1"/>
          </p:cNvSpPr>
          <p:nvPr/>
        </p:nvSpPr>
        <p:spPr bwMode="auto">
          <a:xfrm>
            <a:off x="3419475" y="3068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根⇒</a:t>
            </a:r>
            <a:endParaRPr lang="en-US" altLang="ja-JP" sz="2400"/>
          </a:p>
        </p:txBody>
      </p:sp>
      <p:cxnSp>
        <p:nvCxnSpPr>
          <p:cNvPr id="72" name="直線コネクタ 71"/>
          <p:cNvCxnSpPr/>
          <p:nvPr/>
        </p:nvCxnSpPr>
        <p:spPr bwMode="auto">
          <a:xfrm rot="5400000">
            <a:off x="3376613" y="42084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stCxn id="97" idx="0"/>
          </p:cNvCxnSpPr>
          <p:nvPr/>
        </p:nvCxnSpPr>
        <p:spPr bwMode="auto">
          <a:xfrm rot="16200000" flipV="1">
            <a:off x="3876676" y="4613275"/>
            <a:ext cx="804862" cy="14287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 bwMode="auto">
          <a:xfrm>
            <a:off x="3263900" y="5024438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7" name="円/楕円 96"/>
          <p:cNvSpPr/>
          <p:nvPr/>
        </p:nvSpPr>
        <p:spPr bwMode="auto">
          <a:xfrm>
            <a:off x="4198938" y="5022850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98" name="直線コネクタ 97"/>
          <p:cNvCxnSpPr/>
          <p:nvPr/>
        </p:nvCxnSpPr>
        <p:spPr bwMode="auto">
          <a:xfrm rot="5400000">
            <a:off x="2454275" y="5106988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stCxn id="102" idx="0"/>
          </p:cNvCxnSpPr>
          <p:nvPr/>
        </p:nvCxnSpPr>
        <p:spPr bwMode="auto">
          <a:xfrm rot="16200000" flipV="1">
            <a:off x="2954337" y="55118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円/楕円 99"/>
          <p:cNvSpPr/>
          <p:nvPr/>
        </p:nvSpPr>
        <p:spPr bwMode="auto">
          <a:xfrm>
            <a:off x="2339975" y="5921375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2" name="円/楕円 101"/>
          <p:cNvSpPr/>
          <p:nvPr/>
        </p:nvSpPr>
        <p:spPr bwMode="auto">
          <a:xfrm>
            <a:off x="3276600" y="59197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3" name="円/楕円 102"/>
          <p:cNvSpPr/>
          <p:nvPr/>
        </p:nvSpPr>
        <p:spPr bwMode="auto">
          <a:xfrm>
            <a:off x="4213225" y="59197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4" name="直線コネクタ 103"/>
          <p:cNvCxnSpPr>
            <a:stCxn id="103" idx="1"/>
          </p:cNvCxnSpPr>
          <p:nvPr/>
        </p:nvCxnSpPr>
        <p:spPr bwMode="auto">
          <a:xfrm rot="16200000" flipV="1">
            <a:off x="3394869" y="5101431"/>
            <a:ext cx="820738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>
            <a:stCxn id="109" idx="0"/>
          </p:cNvCxnSpPr>
          <p:nvPr/>
        </p:nvCxnSpPr>
        <p:spPr bwMode="auto">
          <a:xfrm rot="16200000" flipV="1">
            <a:off x="4813300" y="460375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円/楕円 108"/>
          <p:cNvSpPr/>
          <p:nvPr/>
        </p:nvSpPr>
        <p:spPr bwMode="auto">
          <a:xfrm>
            <a:off x="5135563" y="5011738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0" name="円/楕円 109"/>
          <p:cNvSpPr/>
          <p:nvPr/>
        </p:nvSpPr>
        <p:spPr bwMode="auto">
          <a:xfrm>
            <a:off x="6073775" y="501173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1" name="直線コネクタ 110"/>
          <p:cNvCxnSpPr>
            <a:stCxn id="110" idx="1"/>
          </p:cNvCxnSpPr>
          <p:nvPr/>
        </p:nvCxnSpPr>
        <p:spPr bwMode="auto">
          <a:xfrm rot="16200000" flipV="1">
            <a:off x="5254625" y="4194175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>
            <a:stCxn id="116" idx="0"/>
          </p:cNvCxnSpPr>
          <p:nvPr/>
        </p:nvCxnSpPr>
        <p:spPr bwMode="auto">
          <a:xfrm rot="16200000" flipV="1">
            <a:off x="4826000" y="55245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 bwMode="auto">
          <a:xfrm>
            <a:off x="5148263" y="5932488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0" name="直線コネクタ 119"/>
          <p:cNvCxnSpPr>
            <a:stCxn id="123" idx="0"/>
          </p:cNvCxnSpPr>
          <p:nvPr/>
        </p:nvCxnSpPr>
        <p:spPr bwMode="auto">
          <a:xfrm rot="16200000" flipV="1">
            <a:off x="5774531" y="5520532"/>
            <a:ext cx="804863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円/楕円 122"/>
          <p:cNvSpPr/>
          <p:nvPr/>
        </p:nvSpPr>
        <p:spPr bwMode="auto">
          <a:xfrm>
            <a:off x="6097588" y="592931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4" name="円/楕円 123"/>
          <p:cNvSpPr/>
          <p:nvPr/>
        </p:nvSpPr>
        <p:spPr bwMode="auto">
          <a:xfrm>
            <a:off x="7034213" y="592931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5" name="直線コネクタ 124"/>
          <p:cNvCxnSpPr>
            <a:stCxn id="124" idx="1"/>
          </p:cNvCxnSpPr>
          <p:nvPr/>
        </p:nvCxnSpPr>
        <p:spPr bwMode="auto">
          <a:xfrm rot="16200000" flipV="1">
            <a:off x="6215063" y="5110163"/>
            <a:ext cx="822325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吹き出し: 線 1">
            <a:extLst>
              <a:ext uri="{FF2B5EF4-FFF2-40B4-BE49-F238E27FC236}">
                <a16:creationId xmlns:a16="http://schemas.microsoft.com/office/drawing/2014/main" id="{9DA26772-F790-4E50-909C-5540AA7D6217}"/>
              </a:ext>
            </a:extLst>
          </p:cNvPr>
          <p:cNvSpPr/>
          <p:nvPr/>
        </p:nvSpPr>
        <p:spPr>
          <a:xfrm>
            <a:off x="6300192" y="3593432"/>
            <a:ext cx="2342158" cy="1059703"/>
          </a:xfrm>
          <a:prstGeom prst="borderCallout1">
            <a:avLst>
              <a:gd name="adj1" fmla="val 18750"/>
              <a:gd name="adj2" fmla="val -8333"/>
              <a:gd name="adj3" fmla="val 80203"/>
              <a:gd name="adj4" fmla="val -32476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</a:rPr>
              <a:t>補足：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向き付けされていない辺で描くことも多い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288" y="1844675"/>
            <a:ext cx="3889375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ハフマンによるアルゴリズム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例：重み </a:t>
            </a:r>
            <a:r>
              <a:rPr lang="en-US" altLang="ja-JP" sz="2400" dirty="0">
                <a:latin typeface="Calibri" pitchFamily="34" charset="0"/>
                <a:ea typeface="+mn-ea"/>
              </a:rPr>
              <a:t>3, 4, 5, 8, 9 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に対してハフマンのアルゴリズムを適用する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</a:rPr>
              <a:t>3. F</a:t>
            </a:r>
            <a:r>
              <a:rPr lang="ja-JP" altLang="en-US" sz="2400" dirty="0">
                <a:latin typeface="Calibri" pitchFamily="34" charset="0"/>
              </a:rPr>
              <a:t>の中で根の重みが最小の木を</a:t>
            </a:r>
            <a:r>
              <a:rPr lang="en-US" altLang="ja-JP" sz="2400" dirty="0">
                <a:latin typeface="Calibri" pitchFamily="34" charset="0"/>
              </a:rPr>
              <a:t>T</a:t>
            </a:r>
            <a:r>
              <a:rPr lang="ja-JP" altLang="en-US" sz="2400" dirty="0" err="1">
                <a:latin typeface="Calibri" pitchFamily="34" charset="0"/>
              </a:rPr>
              <a:t>，</a:t>
            </a:r>
            <a:r>
              <a:rPr lang="ja-JP" altLang="en-US" sz="2400" dirty="0">
                <a:latin typeface="Calibri" pitchFamily="34" charset="0"/>
              </a:rPr>
              <a:t>次に小さい木を</a:t>
            </a:r>
            <a:r>
              <a:rPr lang="en-US" altLang="ja-JP" sz="2400" dirty="0">
                <a:latin typeface="Calibri" pitchFamily="34" charset="0"/>
              </a:rPr>
              <a:t>T’</a:t>
            </a:r>
            <a:r>
              <a:rPr lang="ja-JP" altLang="en-US" sz="2400" dirty="0">
                <a:latin typeface="Calibri" pitchFamily="34" charset="0"/>
              </a:rPr>
              <a:t>とする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2301875" y="5014913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円/楕円 22"/>
          <p:cNvSpPr/>
          <p:nvPr/>
        </p:nvSpPr>
        <p:spPr bwMode="auto">
          <a:xfrm>
            <a:off x="3238500" y="5013325"/>
            <a:ext cx="173038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5100638" y="5013325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4173538" y="5026025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0394" name="テキスト ボックス 95"/>
          <p:cNvSpPr txBox="1">
            <a:spLocks noChangeArrowheads="1"/>
          </p:cNvSpPr>
          <p:nvPr/>
        </p:nvSpPr>
        <p:spPr bwMode="auto">
          <a:xfrm>
            <a:off x="2220913" y="5148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3</a:t>
            </a:r>
          </a:p>
        </p:txBody>
      </p:sp>
      <p:sp>
        <p:nvSpPr>
          <p:cNvPr id="400395" name="テキスト ボックス 95"/>
          <p:cNvSpPr txBox="1">
            <a:spLocks noChangeArrowheads="1"/>
          </p:cNvSpPr>
          <p:nvPr/>
        </p:nvSpPr>
        <p:spPr bwMode="auto">
          <a:xfrm>
            <a:off x="3144838" y="51403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4</a:t>
            </a:r>
          </a:p>
        </p:txBody>
      </p:sp>
      <p:sp>
        <p:nvSpPr>
          <p:cNvPr id="400396" name="テキスト ボックス 95"/>
          <p:cNvSpPr txBox="1">
            <a:spLocks noChangeArrowheads="1"/>
          </p:cNvSpPr>
          <p:nvPr/>
        </p:nvSpPr>
        <p:spPr bwMode="auto">
          <a:xfrm>
            <a:off x="4084638" y="51450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5</a:t>
            </a:r>
          </a:p>
        </p:txBody>
      </p:sp>
      <p:sp>
        <p:nvSpPr>
          <p:cNvPr id="400397" name="テキスト ボックス 95"/>
          <p:cNvSpPr txBox="1">
            <a:spLocks noChangeArrowheads="1"/>
          </p:cNvSpPr>
          <p:nvPr/>
        </p:nvSpPr>
        <p:spPr bwMode="auto">
          <a:xfrm>
            <a:off x="5008563" y="51323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8</a:t>
            </a:r>
          </a:p>
        </p:txBody>
      </p:sp>
      <p:sp>
        <p:nvSpPr>
          <p:cNvPr id="30" name="円/楕円 29"/>
          <p:cNvSpPr/>
          <p:nvPr/>
        </p:nvSpPr>
        <p:spPr bwMode="auto">
          <a:xfrm>
            <a:off x="6034088" y="50212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0399" name="テキスト ボックス 95"/>
          <p:cNvSpPr txBox="1">
            <a:spLocks noChangeArrowheads="1"/>
          </p:cNvSpPr>
          <p:nvPr/>
        </p:nvSpPr>
        <p:spPr bwMode="auto">
          <a:xfrm>
            <a:off x="5943600" y="5140325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9</a:t>
            </a:r>
          </a:p>
        </p:txBody>
      </p:sp>
      <p:cxnSp>
        <p:nvCxnSpPr>
          <p:cNvPr id="34" name="直線コネクタ 33"/>
          <p:cNvCxnSpPr/>
          <p:nvPr/>
        </p:nvCxnSpPr>
        <p:spPr bwMode="auto">
          <a:xfrm rot="5400000">
            <a:off x="2309020" y="4517231"/>
            <a:ext cx="563562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 bwMode="auto">
          <a:xfrm rot="16200000" flipH="1">
            <a:off x="2836069" y="4517232"/>
            <a:ext cx="566737" cy="4064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 bwMode="auto">
          <a:xfrm>
            <a:off x="2771775" y="42926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0403" name="テキスト ボックス 95"/>
          <p:cNvSpPr txBox="1">
            <a:spLocks noChangeArrowheads="1"/>
          </p:cNvSpPr>
          <p:nvPr/>
        </p:nvSpPr>
        <p:spPr bwMode="auto">
          <a:xfrm>
            <a:off x="2474913" y="4132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7</a:t>
            </a:r>
          </a:p>
        </p:txBody>
      </p:sp>
      <p:sp>
        <p:nvSpPr>
          <p:cNvPr id="400404" name="テキスト ボックス 95"/>
          <p:cNvSpPr txBox="1">
            <a:spLocks noChangeArrowheads="1"/>
          </p:cNvSpPr>
          <p:nvPr/>
        </p:nvSpPr>
        <p:spPr bwMode="auto">
          <a:xfrm>
            <a:off x="3779838" y="4868863"/>
            <a:ext cx="373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</a:p>
        </p:txBody>
      </p:sp>
      <p:sp>
        <p:nvSpPr>
          <p:cNvPr id="400405" name="テキスト ボックス 95"/>
          <p:cNvSpPr txBox="1">
            <a:spLocks noChangeArrowheads="1"/>
          </p:cNvSpPr>
          <p:nvPr/>
        </p:nvSpPr>
        <p:spPr bwMode="auto">
          <a:xfrm>
            <a:off x="2114550" y="4365625"/>
            <a:ext cx="4413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T’</a:t>
            </a:r>
          </a:p>
        </p:txBody>
      </p:sp>
    </p:spTree>
  </p:cSld>
  <p:clrMapOvr>
    <a:masterClrMapping/>
  </p:clrMapOvr>
  <p:transition advTm="14149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288" y="1844675"/>
            <a:ext cx="3889375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ハフマンによるアルゴリズム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例：重み </a:t>
            </a:r>
            <a:r>
              <a:rPr lang="en-US" altLang="ja-JP" sz="2400" dirty="0">
                <a:latin typeface="Calibri" pitchFamily="34" charset="0"/>
                <a:ea typeface="+mn-ea"/>
              </a:rPr>
              <a:t>3, 4, 5, 8, 9 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に対してハフマンのアルゴリズムを適用する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</a:rPr>
              <a:t>4. </a:t>
            </a:r>
            <a:r>
              <a:rPr lang="ja-JP" altLang="en-US" sz="2400" dirty="0">
                <a:latin typeface="Calibri" pitchFamily="34" charset="0"/>
              </a:rPr>
              <a:t>新たに頂点</a:t>
            </a:r>
            <a:r>
              <a:rPr lang="en-US" altLang="ja-JP" sz="2400" dirty="0">
                <a:latin typeface="Calibri" pitchFamily="34" charset="0"/>
              </a:rPr>
              <a:t>r*</a:t>
            </a:r>
            <a:r>
              <a:rPr lang="ja-JP" altLang="en-US" sz="2400" dirty="0">
                <a:latin typeface="Calibri" pitchFamily="34" charset="0"/>
              </a:rPr>
              <a:t>を加え，</a:t>
            </a:r>
            <a:r>
              <a:rPr lang="en-US" altLang="ja-JP" sz="2400" dirty="0">
                <a:latin typeface="Calibri" pitchFamily="34" charset="0"/>
              </a:rPr>
              <a:t>r*</a:t>
            </a:r>
            <a:r>
              <a:rPr lang="ja-JP" altLang="en-US" sz="2400" dirty="0">
                <a:latin typeface="Calibri" pitchFamily="34" charset="0"/>
              </a:rPr>
              <a:t>と</a:t>
            </a:r>
            <a:r>
              <a:rPr lang="en-US" altLang="ja-JP" sz="2400" dirty="0">
                <a:latin typeface="Calibri" pitchFamily="34" charset="0"/>
              </a:rPr>
              <a:t>T, T’</a:t>
            </a:r>
            <a:r>
              <a:rPr lang="ja-JP" altLang="en-US" sz="2400" dirty="0">
                <a:latin typeface="Calibri" pitchFamily="34" charset="0"/>
              </a:rPr>
              <a:t>各々の根を辺で結び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　 </a:t>
            </a:r>
            <a:r>
              <a:rPr lang="en-US" altLang="ja-JP" sz="2400" dirty="0">
                <a:latin typeface="Calibri" pitchFamily="34" charset="0"/>
              </a:rPr>
              <a:t>r*</a:t>
            </a:r>
            <a:r>
              <a:rPr lang="ja-JP" altLang="en-US" sz="2400" dirty="0">
                <a:latin typeface="Calibri" pitchFamily="34" charset="0"/>
              </a:rPr>
              <a:t>を根とする二分木</a:t>
            </a:r>
            <a:r>
              <a:rPr lang="en-US" altLang="ja-JP" sz="2400" dirty="0">
                <a:latin typeface="Calibri" pitchFamily="34" charset="0"/>
              </a:rPr>
              <a:t>T*</a:t>
            </a:r>
            <a:r>
              <a:rPr lang="ja-JP" altLang="en-US" sz="2400" dirty="0">
                <a:latin typeface="Calibri" pitchFamily="34" charset="0"/>
              </a:rPr>
              <a:t>を構成する．</a:t>
            </a:r>
            <a:r>
              <a:rPr lang="en-US" altLang="ja-JP" sz="2400" dirty="0" err="1">
                <a:latin typeface="Calibri" pitchFamily="34" charset="0"/>
              </a:rPr>
              <a:t>wr</a:t>
            </a:r>
            <a:r>
              <a:rPr lang="en-US" altLang="ja-JP" sz="2400" dirty="0">
                <a:latin typeface="Calibri" pitchFamily="34" charset="0"/>
              </a:rPr>
              <a:t>(T*)=</a:t>
            </a:r>
            <a:r>
              <a:rPr lang="en-US" altLang="ja-JP" sz="2400" dirty="0" err="1">
                <a:latin typeface="Calibri" pitchFamily="34" charset="0"/>
              </a:rPr>
              <a:t>wr</a:t>
            </a:r>
            <a:r>
              <a:rPr lang="en-US" altLang="ja-JP" sz="2400" dirty="0">
                <a:latin typeface="Calibri" pitchFamily="34" charset="0"/>
              </a:rPr>
              <a:t>(T)+</a:t>
            </a:r>
            <a:r>
              <a:rPr lang="en-US" altLang="ja-JP" sz="2400" dirty="0" err="1">
                <a:latin typeface="Calibri" pitchFamily="34" charset="0"/>
              </a:rPr>
              <a:t>wr</a:t>
            </a:r>
            <a:r>
              <a:rPr lang="en-US" altLang="ja-JP" sz="2400" dirty="0">
                <a:latin typeface="Calibri" pitchFamily="34" charset="0"/>
              </a:rPr>
              <a:t>(T’)</a:t>
            </a:r>
            <a:r>
              <a:rPr lang="ja-JP" altLang="en-US" sz="2400" dirty="0">
                <a:latin typeface="Calibri" pitchFamily="34" charset="0"/>
              </a:rPr>
              <a:t>とする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</a:rPr>
              <a:t>     5. F=F-{T, T’} </a:t>
            </a:r>
            <a:r>
              <a:rPr lang="ja-JP" altLang="en-US" sz="2400" dirty="0">
                <a:latin typeface="Calibri" pitchFamily="34" charset="0"/>
              </a:rPr>
              <a:t>∪</a:t>
            </a:r>
            <a:r>
              <a:rPr lang="en-US" altLang="ja-JP" sz="2400" dirty="0">
                <a:latin typeface="Calibri" pitchFamily="34" charset="0"/>
              </a:rPr>
              <a:t>{T*}</a:t>
            </a:r>
            <a:r>
              <a:rPr lang="ja-JP" altLang="en-US" sz="2400" dirty="0">
                <a:latin typeface="Calibri" pitchFamily="34" charset="0"/>
              </a:rPr>
              <a:t>とする．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2301875" y="5014913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円/楕円 22"/>
          <p:cNvSpPr/>
          <p:nvPr/>
        </p:nvSpPr>
        <p:spPr bwMode="auto">
          <a:xfrm>
            <a:off x="3238500" y="5013325"/>
            <a:ext cx="173038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5100638" y="5013325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4173538" y="5026025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1418" name="テキスト ボックス 95"/>
          <p:cNvSpPr txBox="1">
            <a:spLocks noChangeArrowheads="1"/>
          </p:cNvSpPr>
          <p:nvPr/>
        </p:nvSpPr>
        <p:spPr bwMode="auto">
          <a:xfrm>
            <a:off x="2220913" y="5148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3</a:t>
            </a:r>
          </a:p>
        </p:txBody>
      </p:sp>
      <p:sp>
        <p:nvSpPr>
          <p:cNvPr id="401419" name="テキスト ボックス 95"/>
          <p:cNvSpPr txBox="1">
            <a:spLocks noChangeArrowheads="1"/>
          </p:cNvSpPr>
          <p:nvPr/>
        </p:nvSpPr>
        <p:spPr bwMode="auto">
          <a:xfrm>
            <a:off x="3144838" y="51403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4</a:t>
            </a:r>
          </a:p>
        </p:txBody>
      </p:sp>
      <p:sp>
        <p:nvSpPr>
          <p:cNvPr id="401420" name="テキスト ボックス 95"/>
          <p:cNvSpPr txBox="1">
            <a:spLocks noChangeArrowheads="1"/>
          </p:cNvSpPr>
          <p:nvPr/>
        </p:nvSpPr>
        <p:spPr bwMode="auto">
          <a:xfrm>
            <a:off x="4084638" y="51450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5</a:t>
            </a:r>
          </a:p>
        </p:txBody>
      </p:sp>
      <p:sp>
        <p:nvSpPr>
          <p:cNvPr id="401421" name="テキスト ボックス 95"/>
          <p:cNvSpPr txBox="1">
            <a:spLocks noChangeArrowheads="1"/>
          </p:cNvSpPr>
          <p:nvPr/>
        </p:nvSpPr>
        <p:spPr bwMode="auto">
          <a:xfrm>
            <a:off x="5008563" y="51323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8</a:t>
            </a:r>
          </a:p>
        </p:txBody>
      </p:sp>
      <p:sp>
        <p:nvSpPr>
          <p:cNvPr id="30" name="円/楕円 29"/>
          <p:cNvSpPr/>
          <p:nvPr/>
        </p:nvSpPr>
        <p:spPr bwMode="auto">
          <a:xfrm>
            <a:off x="6034088" y="50212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1423" name="テキスト ボックス 95"/>
          <p:cNvSpPr txBox="1">
            <a:spLocks noChangeArrowheads="1"/>
          </p:cNvSpPr>
          <p:nvPr/>
        </p:nvSpPr>
        <p:spPr bwMode="auto">
          <a:xfrm>
            <a:off x="5943600" y="5140325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9</a:t>
            </a:r>
          </a:p>
        </p:txBody>
      </p:sp>
      <p:cxnSp>
        <p:nvCxnSpPr>
          <p:cNvPr id="34" name="直線コネクタ 33"/>
          <p:cNvCxnSpPr/>
          <p:nvPr/>
        </p:nvCxnSpPr>
        <p:spPr bwMode="auto">
          <a:xfrm rot="5400000">
            <a:off x="2309020" y="4517231"/>
            <a:ext cx="563562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 bwMode="auto">
          <a:xfrm rot="16200000" flipH="1">
            <a:off x="2836069" y="4517232"/>
            <a:ext cx="566737" cy="4064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 bwMode="auto">
          <a:xfrm>
            <a:off x="2771775" y="42926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1427" name="テキスト ボックス 95"/>
          <p:cNvSpPr txBox="1">
            <a:spLocks noChangeArrowheads="1"/>
          </p:cNvSpPr>
          <p:nvPr/>
        </p:nvSpPr>
        <p:spPr bwMode="auto">
          <a:xfrm>
            <a:off x="2474913" y="4132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7</a:t>
            </a:r>
          </a:p>
        </p:txBody>
      </p:sp>
      <p:sp>
        <p:nvSpPr>
          <p:cNvPr id="401428" name="テキスト ボックス 95"/>
          <p:cNvSpPr txBox="1">
            <a:spLocks noChangeArrowheads="1"/>
          </p:cNvSpPr>
          <p:nvPr/>
        </p:nvSpPr>
        <p:spPr bwMode="auto">
          <a:xfrm>
            <a:off x="3779838" y="4868863"/>
            <a:ext cx="3730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</a:t>
            </a:r>
          </a:p>
        </p:txBody>
      </p:sp>
      <p:sp>
        <p:nvSpPr>
          <p:cNvPr id="401429" name="テキスト ボックス 95"/>
          <p:cNvSpPr txBox="1">
            <a:spLocks noChangeArrowheads="1"/>
          </p:cNvSpPr>
          <p:nvPr/>
        </p:nvSpPr>
        <p:spPr bwMode="auto">
          <a:xfrm>
            <a:off x="2114550" y="4365625"/>
            <a:ext cx="44132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T’</a:t>
            </a:r>
          </a:p>
        </p:txBody>
      </p:sp>
      <p:sp>
        <p:nvSpPr>
          <p:cNvPr id="38" name="円/楕円 37"/>
          <p:cNvSpPr/>
          <p:nvPr/>
        </p:nvSpPr>
        <p:spPr bwMode="auto">
          <a:xfrm>
            <a:off x="3248025" y="36449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9" name="直線コネクタ 38"/>
          <p:cNvCxnSpPr/>
          <p:nvPr/>
        </p:nvCxnSpPr>
        <p:spPr bwMode="auto">
          <a:xfrm rot="5400000">
            <a:off x="2826545" y="3821906"/>
            <a:ext cx="563562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38" idx="5"/>
          </p:cNvCxnSpPr>
          <p:nvPr/>
        </p:nvCxnSpPr>
        <p:spPr bwMode="auto">
          <a:xfrm rot="16200000" flipH="1">
            <a:off x="3193256" y="3993357"/>
            <a:ext cx="1266825" cy="865188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1433" name="テキスト ボックス 95"/>
          <p:cNvSpPr txBox="1">
            <a:spLocks noChangeArrowheads="1"/>
          </p:cNvSpPr>
          <p:nvPr/>
        </p:nvSpPr>
        <p:spPr bwMode="auto">
          <a:xfrm>
            <a:off x="2771775" y="3471863"/>
            <a:ext cx="527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12</a:t>
            </a:r>
          </a:p>
        </p:txBody>
      </p:sp>
      <p:sp>
        <p:nvSpPr>
          <p:cNvPr id="401434" name="テキスト ボックス 95"/>
          <p:cNvSpPr txBox="1">
            <a:spLocks noChangeArrowheads="1"/>
          </p:cNvSpPr>
          <p:nvPr/>
        </p:nvSpPr>
        <p:spPr bwMode="auto">
          <a:xfrm>
            <a:off x="3348038" y="3327400"/>
            <a:ext cx="4460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>
                <a:latin typeface="Calibri" pitchFamily="34" charset="0"/>
              </a:rPr>
              <a:t>r*</a:t>
            </a:r>
            <a:endParaRPr lang="en-US" altLang="ja-JP" sz="2400"/>
          </a:p>
        </p:txBody>
      </p:sp>
    </p:spTree>
  </p:cSld>
  <p:clrMapOvr>
    <a:masterClrMapping/>
  </p:clrMapOvr>
  <p:transition advTm="14149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288" y="1844675"/>
            <a:ext cx="3889375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ハフマンによるアルゴリズム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例：重み </a:t>
            </a:r>
            <a:r>
              <a:rPr lang="en-US" altLang="ja-JP" sz="2400" dirty="0">
                <a:latin typeface="Calibri" pitchFamily="34" charset="0"/>
                <a:ea typeface="+mn-ea"/>
              </a:rPr>
              <a:t>3, 4, 5, 8, 9 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に対してハフマンのアルゴリズムを適用する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2301875" y="5014913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円/楕円 22"/>
          <p:cNvSpPr/>
          <p:nvPr/>
        </p:nvSpPr>
        <p:spPr bwMode="auto">
          <a:xfrm>
            <a:off x="3238500" y="5013325"/>
            <a:ext cx="173038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5100638" y="5013325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4173538" y="5026025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2442" name="テキスト ボックス 95"/>
          <p:cNvSpPr txBox="1">
            <a:spLocks noChangeArrowheads="1"/>
          </p:cNvSpPr>
          <p:nvPr/>
        </p:nvSpPr>
        <p:spPr bwMode="auto">
          <a:xfrm>
            <a:off x="2220913" y="5148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3</a:t>
            </a:r>
          </a:p>
        </p:txBody>
      </p:sp>
      <p:sp>
        <p:nvSpPr>
          <p:cNvPr id="402443" name="テキスト ボックス 95"/>
          <p:cNvSpPr txBox="1">
            <a:spLocks noChangeArrowheads="1"/>
          </p:cNvSpPr>
          <p:nvPr/>
        </p:nvSpPr>
        <p:spPr bwMode="auto">
          <a:xfrm>
            <a:off x="3144838" y="51403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4</a:t>
            </a:r>
          </a:p>
        </p:txBody>
      </p:sp>
      <p:sp>
        <p:nvSpPr>
          <p:cNvPr id="402444" name="テキスト ボックス 95"/>
          <p:cNvSpPr txBox="1">
            <a:spLocks noChangeArrowheads="1"/>
          </p:cNvSpPr>
          <p:nvPr/>
        </p:nvSpPr>
        <p:spPr bwMode="auto">
          <a:xfrm>
            <a:off x="4084638" y="51450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5</a:t>
            </a:r>
          </a:p>
        </p:txBody>
      </p:sp>
      <p:sp>
        <p:nvSpPr>
          <p:cNvPr id="402445" name="テキスト ボックス 95"/>
          <p:cNvSpPr txBox="1">
            <a:spLocks noChangeArrowheads="1"/>
          </p:cNvSpPr>
          <p:nvPr/>
        </p:nvSpPr>
        <p:spPr bwMode="auto">
          <a:xfrm>
            <a:off x="5008563" y="51323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8</a:t>
            </a:r>
          </a:p>
        </p:txBody>
      </p:sp>
      <p:sp>
        <p:nvSpPr>
          <p:cNvPr id="30" name="円/楕円 29"/>
          <p:cNvSpPr/>
          <p:nvPr/>
        </p:nvSpPr>
        <p:spPr bwMode="auto">
          <a:xfrm>
            <a:off x="6034088" y="50212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2447" name="テキスト ボックス 95"/>
          <p:cNvSpPr txBox="1">
            <a:spLocks noChangeArrowheads="1"/>
          </p:cNvSpPr>
          <p:nvPr/>
        </p:nvSpPr>
        <p:spPr bwMode="auto">
          <a:xfrm>
            <a:off x="5943600" y="5140325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9</a:t>
            </a:r>
          </a:p>
        </p:txBody>
      </p:sp>
      <p:cxnSp>
        <p:nvCxnSpPr>
          <p:cNvPr id="34" name="直線コネクタ 33"/>
          <p:cNvCxnSpPr/>
          <p:nvPr/>
        </p:nvCxnSpPr>
        <p:spPr bwMode="auto">
          <a:xfrm rot="5400000">
            <a:off x="2309020" y="4517231"/>
            <a:ext cx="563562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 bwMode="auto">
          <a:xfrm rot="16200000" flipH="1">
            <a:off x="2836069" y="4517232"/>
            <a:ext cx="566737" cy="4064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 bwMode="auto">
          <a:xfrm>
            <a:off x="2771775" y="42926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2451" name="テキスト ボックス 95"/>
          <p:cNvSpPr txBox="1">
            <a:spLocks noChangeArrowheads="1"/>
          </p:cNvSpPr>
          <p:nvPr/>
        </p:nvSpPr>
        <p:spPr bwMode="auto">
          <a:xfrm>
            <a:off x="2474913" y="4132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7</a:t>
            </a:r>
          </a:p>
        </p:txBody>
      </p:sp>
      <p:sp>
        <p:nvSpPr>
          <p:cNvPr id="38" name="円/楕円 37"/>
          <p:cNvSpPr/>
          <p:nvPr/>
        </p:nvSpPr>
        <p:spPr bwMode="auto">
          <a:xfrm>
            <a:off x="3248025" y="36449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9" name="直線コネクタ 38"/>
          <p:cNvCxnSpPr/>
          <p:nvPr/>
        </p:nvCxnSpPr>
        <p:spPr bwMode="auto">
          <a:xfrm rot="5400000">
            <a:off x="2826545" y="3821906"/>
            <a:ext cx="563562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38" idx="5"/>
          </p:cNvCxnSpPr>
          <p:nvPr/>
        </p:nvCxnSpPr>
        <p:spPr bwMode="auto">
          <a:xfrm rot="16200000" flipH="1">
            <a:off x="3193256" y="3993357"/>
            <a:ext cx="1266825" cy="865188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2455" name="テキスト ボックス 95"/>
          <p:cNvSpPr txBox="1">
            <a:spLocks noChangeArrowheads="1"/>
          </p:cNvSpPr>
          <p:nvPr/>
        </p:nvSpPr>
        <p:spPr bwMode="auto">
          <a:xfrm>
            <a:off x="2771775" y="3471863"/>
            <a:ext cx="527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12</a:t>
            </a:r>
          </a:p>
        </p:txBody>
      </p:sp>
      <p:cxnSp>
        <p:nvCxnSpPr>
          <p:cNvPr id="33" name="直線コネクタ 32"/>
          <p:cNvCxnSpPr/>
          <p:nvPr/>
        </p:nvCxnSpPr>
        <p:spPr bwMode="auto">
          <a:xfrm rot="5400000">
            <a:off x="5106195" y="4526756"/>
            <a:ext cx="563562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 bwMode="auto">
          <a:xfrm rot="16200000" flipH="1">
            <a:off x="5632450" y="4525963"/>
            <a:ext cx="566737" cy="407988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 bwMode="auto">
          <a:xfrm>
            <a:off x="5568950" y="4302125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2459" name="テキスト ボックス 95"/>
          <p:cNvSpPr txBox="1">
            <a:spLocks noChangeArrowheads="1"/>
          </p:cNvSpPr>
          <p:nvPr/>
        </p:nvSpPr>
        <p:spPr bwMode="auto">
          <a:xfrm>
            <a:off x="5651500" y="4141788"/>
            <a:ext cx="5286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17</a:t>
            </a:r>
          </a:p>
        </p:txBody>
      </p:sp>
    </p:spTree>
  </p:cSld>
  <p:clrMapOvr>
    <a:masterClrMapping/>
  </p:clrMapOvr>
  <p:transition advTm="14149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4681538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288" y="1844675"/>
            <a:ext cx="3889375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ハフマンによるアルゴリズム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260350" y="2349500"/>
            <a:ext cx="9001125" cy="453548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例：重み </a:t>
            </a:r>
            <a:r>
              <a:rPr lang="en-US" altLang="ja-JP" sz="2400" dirty="0">
                <a:latin typeface="Calibri" pitchFamily="34" charset="0"/>
                <a:ea typeface="+mn-ea"/>
              </a:rPr>
              <a:t>3, 4, 5, 8, 9 </a:t>
            </a:r>
            <a:r>
              <a:rPr lang="ja-JP" altLang="en-US" sz="2400" dirty="0">
                <a:latin typeface="Calibri" pitchFamily="34" charset="0"/>
                <a:ea typeface="+mn-ea"/>
              </a:rPr>
              <a:t>に対してハフマンのアルゴリズムを適用する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sp>
        <p:nvSpPr>
          <p:cNvPr id="22" name="円/楕円 21"/>
          <p:cNvSpPr/>
          <p:nvPr/>
        </p:nvSpPr>
        <p:spPr bwMode="auto">
          <a:xfrm>
            <a:off x="2301875" y="5014913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3" name="円/楕円 22"/>
          <p:cNvSpPr/>
          <p:nvPr/>
        </p:nvSpPr>
        <p:spPr bwMode="auto">
          <a:xfrm>
            <a:off x="3238500" y="5013325"/>
            <a:ext cx="173038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4" name="円/楕円 23"/>
          <p:cNvSpPr/>
          <p:nvPr/>
        </p:nvSpPr>
        <p:spPr bwMode="auto">
          <a:xfrm>
            <a:off x="5100638" y="5013325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5" name="円/楕円 24"/>
          <p:cNvSpPr/>
          <p:nvPr/>
        </p:nvSpPr>
        <p:spPr bwMode="auto">
          <a:xfrm>
            <a:off x="4173538" y="5026025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3466" name="テキスト ボックス 95"/>
          <p:cNvSpPr txBox="1">
            <a:spLocks noChangeArrowheads="1"/>
          </p:cNvSpPr>
          <p:nvPr/>
        </p:nvSpPr>
        <p:spPr bwMode="auto">
          <a:xfrm>
            <a:off x="2220913" y="5148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3</a:t>
            </a:r>
          </a:p>
        </p:txBody>
      </p:sp>
      <p:sp>
        <p:nvSpPr>
          <p:cNvPr id="403467" name="テキスト ボックス 95"/>
          <p:cNvSpPr txBox="1">
            <a:spLocks noChangeArrowheads="1"/>
          </p:cNvSpPr>
          <p:nvPr/>
        </p:nvSpPr>
        <p:spPr bwMode="auto">
          <a:xfrm>
            <a:off x="3144838" y="5140325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4</a:t>
            </a:r>
          </a:p>
        </p:txBody>
      </p:sp>
      <p:sp>
        <p:nvSpPr>
          <p:cNvPr id="403468" name="テキスト ボックス 95"/>
          <p:cNvSpPr txBox="1">
            <a:spLocks noChangeArrowheads="1"/>
          </p:cNvSpPr>
          <p:nvPr/>
        </p:nvSpPr>
        <p:spPr bwMode="auto">
          <a:xfrm>
            <a:off x="4084638" y="51450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5</a:t>
            </a:r>
          </a:p>
        </p:txBody>
      </p:sp>
      <p:sp>
        <p:nvSpPr>
          <p:cNvPr id="403469" name="テキスト ボックス 95"/>
          <p:cNvSpPr txBox="1">
            <a:spLocks noChangeArrowheads="1"/>
          </p:cNvSpPr>
          <p:nvPr/>
        </p:nvSpPr>
        <p:spPr bwMode="auto">
          <a:xfrm>
            <a:off x="5008563" y="51323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8</a:t>
            </a:r>
          </a:p>
        </p:txBody>
      </p:sp>
      <p:sp>
        <p:nvSpPr>
          <p:cNvPr id="30" name="円/楕円 29"/>
          <p:cNvSpPr/>
          <p:nvPr/>
        </p:nvSpPr>
        <p:spPr bwMode="auto">
          <a:xfrm>
            <a:off x="6034088" y="50212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3471" name="テキスト ボックス 95"/>
          <p:cNvSpPr txBox="1">
            <a:spLocks noChangeArrowheads="1"/>
          </p:cNvSpPr>
          <p:nvPr/>
        </p:nvSpPr>
        <p:spPr bwMode="auto">
          <a:xfrm>
            <a:off x="5943600" y="5140325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9</a:t>
            </a:r>
          </a:p>
        </p:txBody>
      </p:sp>
      <p:cxnSp>
        <p:nvCxnSpPr>
          <p:cNvPr id="34" name="直線コネクタ 33"/>
          <p:cNvCxnSpPr/>
          <p:nvPr/>
        </p:nvCxnSpPr>
        <p:spPr bwMode="auto">
          <a:xfrm rot="5400000">
            <a:off x="2309020" y="4517231"/>
            <a:ext cx="563562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 bwMode="auto">
          <a:xfrm rot="16200000" flipH="1">
            <a:off x="2836069" y="4517232"/>
            <a:ext cx="566737" cy="4064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円/楕円 35"/>
          <p:cNvSpPr/>
          <p:nvPr/>
        </p:nvSpPr>
        <p:spPr bwMode="auto">
          <a:xfrm>
            <a:off x="2771775" y="42926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3475" name="テキスト ボックス 95"/>
          <p:cNvSpPr txBox="1">
            <a:spLocks noChangeArrowheads="1"/>
          </p:cNvSpPr>
          <p:nvPr/>
        </p:nvSpPr>
        <p:spPr bwMode="auto">
          <a:xfrm>
            <a:off x="2474913" y="4132263"/>
            <a:ext cx="3556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7</a:t>
            </a:r>
          </a:p>
        </p:txBody>
      </p:sp>
      <p:sp>
        <p:nvSpPr>
          <p:cNvPr id="38" name="円/楕円 37"/>
          <p:cNvSpPr/>
          <p:nvPr/>
        </p:nvSpPr>
        <p:spPr bwMode="auto">
          <a:xfrm>
            <a:off x="3248025" y="36449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39" name="直線コネクタ 38"/>
          <p:cNvCxnSpPr/>
          <p:nvPr/>
        </p:nvCxnSpPr>
        <p:spPr bwMode="auto">
          <a:xfrm rot="5400000">
            <a:off x="2826545" y="3821906"/>
            <a:ext cx="563562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38" idx="5"/>
          </p:cNvCxnSpPr>
          <p:nvPr/>
        </p:nvCxnSpPr>
        <p:spPr bwMode="auto">
          <a:xfrm rot="16200000" flipH="1">
            <a:off x="3193256" y="3993357"/>
            <a:ext cx="1266825" cy="865188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3479" name="テキスト ボックス 95"/>
          <p:cNvSpPr txBox="1">
            <a:spLocks noChangeArrowheads="1"/>
          </p:cNvSpPr>
          <p:nvPr/>
        </p:nvSpPr>
        <p:spPr bwMode="auto">
          <a:xfrm>
            <a:off x="2771775" y="3471863"/>
            <a:ext cx="5270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12</a:t>
            </a:r>
          </a:p>
        </p:txBody>
      </p:sp>
      <p:cxnSp>
        <p:nvCxnSpPr>
          <p:cNvPr id="33" name="直線コネクタ 32"/>
          <p:cNvCxnSpPr/>
          <p:nvPr/>
        </p:nvCxnSpPr>
        <p:spPr bwMode="auto">
          <a:xfrm rot="5400000">
            <a:off x="5106195" y="4526756"/>
            <a:ext cx="563562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 bwMode="auto">
          <a:xfrm rot="16200000" flipH="1">
            <a:off x="5632450" y="4525963"/>
            <a:ext cx="566737" cy="407988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 bwMode="auto">
          <a:xfrm>
            <a:off x="5568950" y="4302125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3483" name="テキスト ボックス 95"/>
          <p:cNvSpPr txBox="1">
            <a:spLocks noChangeArrowheads="1"/>
          </p:cNvSpPr>
          <p:nvPr/>
        </p:nvSpPr>
        <p:spPr bwMode="auto">
          <a:xfrm>
            <a:off x="5651500" y="4141788"/>
            <a:ext cx="5286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17</a:t>
            </a:r>
          </a:p>
        </p:txBody>
      </p:sp>
      <p:cxnSp>
        <p:nvCxnSpPr>
          <p:cNvPr id="32" name="直線コネクタ 31"/>
          <p:cNvCxnSpPr>
            <a:endCxn id="43" idx="1"/>
          </p:cNvCxnSpPr>
          <p:nvPr/>
        </p:nvCxnSpPr>
        <p:spPr bwMode="auto">
          <a:xfrm>
            <a:off x="4321175" y="3157538"/>
            <a:ext cx="1273175" cy="1169987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 bwMode="auto">
          <a:xfrm>
            <a:off x="4176713" y="3014663"/>
            <a:ext cx="171450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3486" name="テキスト ボックス 95"/>
          <p:cNvSpPr txBox="1">
            <a:spLocks noChangeArrowheads="1"/>
          </p:cNvSpPr>
          <p:nvPr/>
        </p:nvSpPr>
        <p:spPr bwMode="auto">
          <a:xfrm>
            <a:off x="4356100" y="2781300"/>
            <a:ext cx="5270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29</a:t>
            </a:r>
          </a:p>
        </p:txBody>
      </p:sp>
      <p:cxnSp>
        <p:nvCxnSpPr>
          <p:cNvPr id="48" name="直線コネクタ 47"/>
          <p:cNvCxnSpPr>
            <a:endCxn id="38" idx="7"/>
          </p:cNvCxnSpPr>
          <p:nvPr/>
        </p:nvCxnSpPr>
        <p:spPr bwMode="auto">
          <a:xfrm rot="10800000" flipV="1">
            <a:off x="3394075" y="3106738"/>
            <a:ext cx="877888" cy="563562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Tm="14149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10080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395610" y="1844675"/>
            <a:ext cx="3744342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定理（総コード長の最小性）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ハフマン木は総コード長が最小の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分木である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以下</a:t>
            </a:r>
            <a:r>
              <a:rPr lang="ja-JP" altLang="en-US" sz="2400">
                <a:latin typeface="Calibri" pitchFamily="34" charset="0"/>
                <a:ea typeface="+mn-ea"/>
              </a:rPr>
              <a:t>，この</a:t>
            </a:r>
            <a:r>
              <a:rPr lang="ja-JP" altLang="en-US" sz="2400" dirty="0">
                <a:latin typeface="Calibri" pitchFamily="34" charset="0"/>
                <a:ea typeface="+mn-ea"/>
              </a:rPr>
              <a:t>定理の証明を紹介していく．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</p:spTree>
  </p:cSld>
  <p:clrMapOvr>
    <a:masterClrMapping/>
  </p:clrMapOvr>
  <p:transition advTm="14149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10080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ハフマン木は総コード長が最小の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分木である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≦・・・≦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）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に対する総コード長が最小の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分木で，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を持つ葉が兄弟であるのものが存在する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07950" y="3932238"/>
            <a:ext cx="8567738" cy="1296987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2" name="角丸四角形 11"/>
          <p:cNvSpPr/>
          <p:nvPr/>
        </p:nvSpPr>
        <p:spPr>
          <a:xfrm>
            <a:off x="6948488" y="3716338"/>
            <a:ext cx="1512887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Lemma</a:t>
            </a:r>
          </a:p>
        </p:txBody>
      </p:sp>
      <p:sp>
        <p:nvSpPr>
          <p:cNvPr id="405512" name="テキスト ボックス 95"/>
          <p:cNvSpPr txBox="1">
            <a:spLocks noChangeArrowheads="1"/>
          </p:cNvSpPr>
          <p:nvPr/>
        </p:nvSpPr>
        <p:spPr bwMode="auto">
          <a:xfrm>
            <a:off x="179388" y="3255963"/>
            <a:ext cx="49680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定理の証明に次の</a:t>
            </a:r>
            <a:r>
              <a:rPr lang="en-US" altLang="ja-JP" sz="2400" dirty="0"/>
              <a:t>Lemma</a:t>
            </a:r>
            <a:r>
              <a:rPr lang="ja-JP" altLang="en-US" sz="2400" dirty="0"/>
              <a:t>を用いる</a:t>
            </a:r>
            <a:endParaRPr lang="en-US" altLang="ja-JP" sz="2400" dirty="0"/>
          </a:p>
        </p:txBody>
      </p:sp>
      <p:sp useBgFill="1">
        <p:nvSpPr>
          <p:cNvPr id="11" name="角丸四角形 10"/>
          <p:cNvSpPr/>
          <p:nvPr/>
        </p:nvSpPr>
        <p:spPr>
          <a:xfrm>
            <a:off x="395610" y="1844675"/>
            <a:ext cx="3744342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定理（総コード長の最小性）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≦・・・≦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）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に対する総コード長が最小の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分木で，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を持つ葉が兄弟であるのものが存在する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07950" y="2146300"/>
            <a:ext cx="8567738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2" name="角丸四角形 11"/>
          <p:cNvSpPr/>
          <p:nvPr/>
        </p:nvSpPr>
        <p:spPr>
          <a:xfrm>
            <a:off x="6948488" y="1912938"/>
            <a:ext cx="1512887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Lemma</a:t>
            </a:r>
          </a:p>
        </p:txBody>
      </p:sp>
      <p:sp>
        <p:nvSpPr>
          <p:cNvPr id="13" name="テキスト ボックス 95"/>
          <p:cNvSpPr txBox="1">
            <a:spLocks noChangeArrowheads="1"/>
          </p:cNvSpPr>
          <p:nvPr/>
        </p:nvSpPr>
        <p:spPr bwMode="auto">
          <a:xfrm>
            <a:off x="179388" y="3500438"/>
            <a:ext cx="7636001" cy="356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/>
              <a:t>Lemma</a:t>
            </a:r>
            <a:r>
              <a:rPr lang="ja-JP" altLang="en-US" sz="2400" dirty="0"/>
              <a:t>の証明：</a:t>
            </a:r>
            <a:endParaRPr lang="en-US" altLang="ja-JP" sz="2400" dirty="0"/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L</a:t>
            </a:r>
            <a:r>
              <a:rPr lang="ja-JP" altLang="en-US" sz="2400" dirty="0"/>
              <a:t>：</a:t>
            </a:r>
            <a:r>
              <a:rPr lang="ja-JP" altLang="en-US" sz="2400" dirty="0">
                <a:latin typeface="Calibri" pitchFamily="34" charset="0"/>
              </a:rPr>
              <a:t>重み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 に対する総コード長が最小の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 err="1">
                <a:latin typeface="Calibri" pitchFamily="34" charset="0"/>
              </a:rPr>
              <a:t>r</a:t>
            </a:r>
            <a:r>
              <a:rPr lang="en-US" altLang="ja-JP" dirty="0" err="1">
                <a:latin typeface="Calibri" pitchFamily="34" charset="0"/>
              </a:rPr>
              <a:t>L</a:t>
            </a:r>
            <a:r>
              <a:rPr lang="ja-JP" altLang="en-US" sz="2400" dirty="0">
                <a:latin typeface="Calibri" pitchFamily="34" charset="0"/>
              </a:rPr>
              <a:t>：</a:t>
            </a:r>
            <a:r>
              <a:rPr lang="en-US" altLang="ja-JP" sz="2400" dirty="0">
                <a:latin typeface="Calibri" pitchFamily="34" charset="0"/>
              </a:rPr>
              <a:t>L</a:t>
            </a:r>
            <a:r>
              <a:rPr lang="ja-JP" altLang="en-US" sz="2400" dirty="0">
                <a:latin typeface="Calibri" pitchFamily="34" charset="0"/>
              </a:rPr>
              <a:t>の根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注意：このとき</a:t>
            </a:r>
            <a:r>
              <a:rPr lang="en-US" altLang="ja-JP" sz="2400" dirty="0">
                <a:latin typeface="Calibri" pitchFamily="34" charset="0"/>
              </a:rPr>
              <a:t>L</a:t>
            </a:r>
            <a:r>
              <a:rPr lang="ja-JP" altLang="en-US" sz="2400" dirty="0">
                <a:latin typeface="Calibri" pitchFamily="34" charset="0"/>
              </a:rPr>
              <a:t>は正則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分木となる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　　　 ∵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</a:rPr>
              <a:t>                                                      </a:t>
            </a:r>
            <a:endParaRPr lang="en-US" altLang="ja-JP" sz="16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</a:endParaRPr>
          </a:p>
        </p:txBody>
      </p:sp>
      <p:grpSp>
        <p:nvGrpSpPr>
          <p:cNvPr id="406535" name="グループ化 9"/>
          <p:cNvGrpSpPr>
            <a:grpSpLocks/>
          </p:cNvGrpSpPr>
          <p:nvPr/>
        </p:nvGrpSpPr>
        <p:grpSpPr bwMode="auto">
          <a:xfrm>
            <a:off x="1437333" y="5237708"/>
            <a:ext cx="1934488" cy="1082148"/>
            <a:chOff x="2301652" y="3856956"/>
            <a:chExt cx="3906013" cy="2185044"/>
          </a:xfrm>
        </p:grpSpPr>
        <p:sp>
          <p:nvSpPr>
            <p:cNvPr id="11" name="円/楕円 10"/>
            <p:cNvSpPr/>
            <p:nvPr/>
          </p:nvSpPr>
          <p:spPr bwMode="auto">
            <a:xfrm>
              <a:off x="2301652" y="5856827"/>
              <a:ext cx="172099" cy="17210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" name="円/楕円 13"/>
            <p:cNvSpPr/>
            <p:nvPr/>
          </p:nvSpPr>
          <p:spPr bwMode="auto">
            <a:xfrm>
              <a:off x="5100997" y="5856827"/>
              <a:ext cx="169921" cy="17210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5" name="円/楕円 14"/>
            <p:cNvSpPr/>
            <p:nvPr/>
          </p:nvSpPr>
          <p:spPr bwMode="auto">
            <a:xfrm>
              <a:off x="4172965" y="5869898"/>
              <a:ext cx="174278" cy="17210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6" name="円/楕円 15"/>
            <p:cNvSpPr/>
            <p:nvPr/>
          </p:nvSpPr>
          <p:spPr bwMode="auto">
            <a:xfrm>
              <a:off x="6035566" y="5865541"/>
              <a:ext cx="172099" cy="17210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17" name="直線コネクタ 16"/>
            <p:cNvCxnSpPr/>
            <p:nvPr/>
          </p:nvCxnSpPr>
          <p:spPr bwMode="auto">
            <a:xfrm rot="5400000">
              <a:off x="2310362" y="5360130"/>
              <a:ext cx="562055" cy="40519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円/楕円 17"/>
            <p:cNvSpPr/>
            <p:nvPr/>
          </p:nvSpPr>
          <p:spPr bwMode="auto">
            <a:xfrm>
              <a:off x="2772204" y="5135740"/>
              <a:ext cx="172099" cy="174281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9" name="円/楕円 18"/>
            <p:cNvSpPr/>
            <p:nvPr/>
          </p:nvSpPr>
          <p:spPr bwMode="auto">
            <a:xfrm>
              <a:off x="3249290" y="4488724"/>
              <a:ext cx="169921" cy="17210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0" name="直線コネクタ 19"/>
            <p:cNvCxnSpPr/>
            <p:nvPr/>
          </p:nvCxnSpPr>
          <p:spPr bwMode="auto">
            <a:xfrm rot="5400000">
              <a:off x="2826662" y="4665185"/>
              <a:ext cx="564233" cy="403018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>
              <a:stCxn id="19" idx="5"/>
            </p:cNvCxnSpPr>
            <p:nvPr/>
          </p:nvCxnSpPr>
          <p:spPr bwMode="auto">
            <a:xfrm rot="16200000" flipH="1">
              <a:off x="3193730" y="4838381"/>
              <a:ext cx="1265713" cy="862678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 bwMode="auto">
            <a:xfrm rot="5400000">
              <a:off x="5106440" y="5369934"/>
              <a:ext cx="562055" cy="403018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3" name="直線コネクタ 22"/>
            <p:cNvCxnSpPr/>
            <p:nvPr/>
          </p:nvCxnSpPr>
          <p:spPr bwMode="auto">
            <a:xfrm rot="16200000" flipH="1">
              <a:off x="5631454" y="5369932"/>
              <a:ext cx="568592" cy="40519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4" name="円/楕円 23"/>
            <p:cNvSpPr/>
            <p:nvPr/>
          </p:nvSpPr>
          <p:spPr bwMode="auto">
            <a:xfrm>
              <a:off x="5569371" y="5144454"/>
              <a:ext cx="169921" cy="1742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5" name="直線コネクタ 24"/>
            <p:cNvCxnSpPr>
              <a:endCxn id="24" idx="1"/>
            </p:cNvCxnSpPr>
            <p:nvPr/>
          </p:nvCxnSpPr>
          <p:spPr bwMode="auto">
            <a:xfrm>
              <a:off x="4321102" y="4000738"/>
              <a:ext cx="1272232" cy="1169859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6" name="円/楕円 25"/>
            <p:cNvSpPr/>
            <p:nvPr/>
          </p:nvSpPr>
          <p:spPr bwMode="auto">
            <a:xfrm>
              <a:off x="4177322" y="3856956"/>
              <a:ext cx="169921" cy="17210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7" name="直線コネクタ 26"/>
            <p:cNvCxnSpPr>
              <a:endCxn id="19" idx="7"/>
            </p:cNvCxnSpPr>
            <p:nvPr/>
          </p:nvCxnSpPr>
          <p:spPr bwMode="auto">
            <a:xfrm rot="10800000" flipV="1">
              <a:off x="3395249" y="3950631"/>
              <a:ext cx="875749" cy="562055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06536" name="グループ化 43"/>
          <p:cNvGrpSpPr>
            <a:grpSpLocks/>
          </p:cNvGrpSpPr>
          <p:nvPr/>
        </p:nvGrpSpPr>
        <p:grpSpPr bwMode="auto">
          <a:xfrm>
            <a:off x="4742764" y="5237708"/>
            <a:ext cx="1701444" cy="1082148"/>
            <a:chOff x="2771800" y="3856956"/>
            <a:chExt cx="3435865" cy="2185044"/>
          </a:xfrm>
        </p:grpSpPr>
        <p:sp>
          <p:nvSpPr>
            <p:cNvPr id="46" name="円/楕円 45"/>
            <p:cNvSpPr/>
            <p:nvPr/>
          </p:nvSpPr>
          <p:spPr bwMode="auto">
            <a:xfrm>
              <a:off x="5100868" y="5856827"/>
              <a:ext cx="169941" cy="17210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7" name="円/楕円 46"/>
            <p:cNvSpPr/>
            <p:nvPr/>
          </p:nvSpPr>
          <p:spPr bwMode="auto">
            <a:xfrm>
              <a:off x="4174905" y="5869898"/>
              <a:ext cx="172121" cy="17210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8" name="円/楕円 47"/>
            <p:cNvSpPr/>
            <p:nvPr/>
          </p:nvSpPr>
          <p:spPr bwMode="auto">
            <a:xfrm>
              <a:off x="6035544" y="5865541"/>
              <a:ext cx="172121" cy="17210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50" name="円/楕円 49"/>
            <p:cNvSpPr/>
            <p:nvPr/>
          </p:nvSpPr>
          <p:spPr bwMode="auto">
            <a:xfrm>
              <a:off x="2771800" y="5135740"/>
              <a:ext cx="172121" cy="1742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51" name="円/楕円 50"/>
            <p:cNvSpPr/>
            <p:nvPr/>
          </p:nvSpPr>
          <p:spPr bwMode="auto">
            <a:xfrm>
              <a:off x="3248944" y="4488724"/>
              <a:ext cx="169941" cy="17210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52" name="直線コネクタ 51"/>
            <p:cNvCxnSpPr/>
            <p:nvPr/>
          </p:nvCxnSpPr>
          <p:spPr bwMode="auto">
            <a:xfrm rot="5400000">
              <a:off x="2826298" y="4665161"/>
              <a:ext cx="564233" cy="40306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直線コネクタ 52"/>
            <p:cNvCxnSpPr>
              <a:stCxn id="51" idx="5"/>
            </p:cNvCxnSpPr>
            <p:nvPr/>
          </p:nvCxnSpPr>
          <p:spPr bwMode="auto">
            <a:xfrm rot="16200000" flipH="1">
              <a:off x="3193450" y="4838330"/>
              <a:ext cx="1265713" cy="862779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直線コネクタ 53"/>
            <p:cNvCxnSpPr/>
            <p:nvPr/>
          </p:nvCxnSpPr>
          <p:spPr bwMode="auto">
            <a:xfrm rot="5400000">
              <a:off x="5106343" y="5369910"/>
              <a:ext cx="562055" cy="40306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直線コネクタ 54"/>
            <p:cNvCxnSpPr/>
            <p:nvPr/>
          </p:nvCxnSpPr>
          <p:spPr bwMode="auto">
            <a:xfrm rot="16200000" flipH="1">
              <a:off x="5631419" y="5369909"/>
              <a:ext cx="568592" cy="405245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円/楕円 55"/>
            <p:cNvSpPr/>
            <p:nvPr/>
          </p:nvSpPr>
          <p:spPr bwMode="auto">
            <a:xfrm>
              <a:off x="5569295" y="5144454"/>
              <a:ext cx="169941" cy="17428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57" name="直線コネクタ 56"/>
            <p:cNvCxnSpPr>
              <a:endCxn id="56" idx="1"/>
            </p:cNvCxnSpPr>
            <p:nvPr/>
          </p:nvCxnSpPr>
          <p:spPr bwMode="auto">
            <a:xfrm>
              <a:off x="4320881" y="4000738"/>
              <a:ext cx="1272381" cy="1169859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8" name="円/楕円 57"/>
            <p:cNvSpPr/>
            <p:nvPr/>
          </p:nvSpPr>
          <p:spPr bwMode="auto">
            <a:xfrm>
              <a:off x="4177084" y="3856956"/>
              <a:ext cx="172119" cy="17210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59" name="直線コネクタ 58"/>
            <p:cNvCxnSpPr>
              <a:endCxn id="51" idx="7"/>
            </p:cNvCxnSpPr>
            <p:nvPr/>
          </p:nvCxnSpPr>
          <p:spPr bwMode="auto">
            <a:xfrm rot="10800000" flipV="1">
              <a:off x="3394918" y="3950631"/>
              <a:ext cx="875851" cy="562055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60" name="右矢印 59"/>
          <p:cNvSpPr/>
          <p:nvPr/>
        </p:nvSpPr>
        <p:spPr>
          <a:xfrm>
            <a:off x="3794142" y="5634747"/>
            <a:ext cx="489826" cy="244913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39" name="テキスト ボックス 95"/>
          <p:cNvSpPr txBox="1">
            <a:spLocks noChangeArrowheads="1"/>
          </p:cNvSpPr>
          <p:nvPr/>
        </p:nvSpPr>
        <p:spPr bwMode="auto">
          <a:xfrm>
            <a:off x="4103453" y="6402814"/>
            <a:ext cx="327685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dirty="0"/>
              <a:t>こちらの方が総コード長が小さくなる</a:t>
            </a:r>
            <a:endParaRPr lang="en-US" altLang="ja-JP" sz="1600" dirty="0"/>
          </a:p>
        </p:txBody>
      </p:sp>
      <p:sp>
        <p:nvSpPr>
          <p:cNvPr id="40" name="テキスト ボックス 95"/>
          <p:cNvSpPr txBox="1">
            <a:spLocks noChangeArrowheads="1"/>
          </p:cNvSpPr>
          <p:nvPr/>
        </p:nvSpPr>
        <p:spPr bwMode="auto">
          <a:xfrm>
            <a:off x="971600" y="6419428"/>
            <a:ext cx="30011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1600" dirty="0"/>
              <a:t>子の数が</a:t>
            </a:r>
            <a:r>
              <a:rPr lang="en-US" altLang="ja-JP" sz="1600" dirty="0"/>
              <a:t>1</a:t>
            </a:r>
            <a:r>
              <a:rPr lang="ja-JP" altLang="en-US" sz="1600" dirty="0"/>
              <a:t>の内点があるとすると</a:t>
            </a:r>
            <a:endParaRPr lang="en-US" altLang="ja-JP" sz="1600" dirty="0"/>
          </a:p>
        </p:txBody>
      </p:sp>
    </p:spTree>
  </p:cSld>
  <p:clrMapOvr>
    <a:masterClrMapping/>
  </p:clrMapOvr>
  <p:transition advTm="14149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≦・・・≦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）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に対する総コード長が最小の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分木で，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を持つ葉が兄弟であるのものが存在する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07950" y="2146300"/>
            <a:ext cx="8567738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2" name="角丸四角形 11"/>
          <p:cNvSpPr/>
          <p:nvPr/>
        </p:nvSpPr>
        <p:spPr>
          <a:xfrm>
            <a:off x="6948488" y="1912938"/>
            <a:ext cx="1512887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Lemma</a:t>
            </a:r>
          </a:p>
        </p:txBody>
      </p:sp>
      <p:sp>
        <p:nvSpPr>
          <p:cNvPr id="13" name="テキスト ボックス 95"/>
          <p:cNvSpPr txBox="1">
            <a:spLocks noChangeArrowheads="1"/>
          </p:cNvSpPr>
          <p:nvPr/>
        </p:nvSpPr>
        <p:spPr bwMode="auto">
          <a:xfrm>
            <a:off x="179388" y="3500438"/>
            <a:ext cx="8610600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/>
              <a:t>Lemma</a:t>
            </a:r>
            <a:r>
              <a:rPr lang="ja-JP" altLang="en-US" sz="2400" dirty="0"/>
              <a:t>の証明：</a:t>
            </a:r>
            <a:endParaRPr lang="en-US" altLang="ja-JP" sz="2400" dirty="0"/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L</a:t>
            </a:r>
            <a:r>
              <a:rPr lang="ja-JP" altLang="en-US" sz="2400" dirty="0"/>
              <a:t>：</a:t>
            </a:r>
            <a:r>
              <a:rPr lang="ja-JP" altLang="en-US" sz="2400" dirty="0">
                <a:latin typeface="Calibri" pitchFamily="34" charset="0"/>
              </a:rPr>
              <a:t>重み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 に対する総コード長が最小の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 err="1">
                <a:latin typeface="Calibri" pitchFamily="34" charset="0"/>
              </a:rPr>
              <a:t>r</a:t>
            </a:r>
            <a:r>
              <a:rPr lang="en-US" altLang="ja-JP" dirty="0" err="1">
                <a:latin typeface="Calibri" pitchFamily="34" charset="0"/>
              </a:rPr>
              <a:t>L</a:t>
            </a:r>
            <a:r>
              <a:rPr lang="ja-JP" altLang="en-US" sz="2400" dirty="0">
                <a:latin typeface="Calibri" pitchFamily="34" charset="0"/>
              </a:rPr>
              <a:t>：</a:t>
            </a:r>
            <a:r>
              <a:rPr lang="en-US" altLang="ja-JP" sz="2400" dirty="0">
                <a:latin typeface="Calibri" pitchFamily="34" charset="0"/>
              </a:rPr>
              <a:t>L</a:t>
            </a:r>
            <a:r>
              <a:rPr lang="ja-JP" altLang="en-US" sz="2400" dirty="0">
                <a:latin typeface="Calibri" pitchFamily="34" charset="0"/>
              </a:rPr>
              <a:t>の根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</a:rPr>
              <a:t>u</a:t>
            </a:r>
            <a:r>
              <a:rPr lang="ja-JP" altLang="en-US" sz="2400" dirty="0">
                <a:latin typeface="Calibri" pitchFamily="34" charset="0"/>
              </a:rPr>
              <a:t>：</a:t>
            </a:r>
            <a:r>
              <a:rPr lang="en-US" altLang="ja-JP" sz="2400" dirty="0">
                <a:latin typeface="Calibri" pitchFamily="34" charset="0"/>
              </a:rPr>
              <a:t>L</a:t>
            </a:r>
            <a:r>
              <a:rPr lang="ja-JP" altLang="en-US" sz="2400" dirty="0">
                <a:latin typeface="Calibri" pitchFamily="34" charset="0"/>
              </a:rPr>
              <a:t>において，</a:t>
            </a:r>
            <a:r>
              <a:rPr lang="en-US" altLang="ja-JP" sz="2400" dirty="0" err="1">
                <a:latin typeface="Calibri" pitchFamily="34" charset="0"/>
              </a:rPr>
              <a:t>r</a:t>
            </a:r>
            <a:r>
              <a:rPr lang="en-US" altLang="ja-JP" dirty="0" err="1">
                <a:latin typeface="Calibri" pitchFamily="34" charset="0"/>
              </a:rPr>
              <a:t>L</a:t>
            </a:r>
            <a:r>
              <a:rPr lang="ja-JP" altLang="en-US" sz="2400" dirty="0">
                <a:latin typeface="Calibri" pitchFamily="34" charset="0"/>
              </a:rPr>
              <a:t>より距離が最も離れた内点（注：</a:t>
            </a:r>
            <a:r>
              <a:rPr lang="en-US" altLang="ja-JP" sz="2400" dirty="0">
                <a:latin typeface="Calibri" pitchFamily="34" charset="0"/>
              </a:rPr>
              <a:t>u</a:t>
            </a:r>
            <a:r>
              <a:rPr lang="ja-JP" altLang="en-US" sz="2400" dirty="0">
                <a:latin typeface="Calibri" pitchFamily="34" charset="0"/>
              </a:rPr>
              <a:t>の子は葉）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v</a:t>
            </a:r>
            <a:r>
              <a:rPr lang="en-US" altLang="ja-JP" dirty="0"/>
              <a:t>i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v</a:t>
            </a:r>
            <a:r>
              <a:rPr lang="en-US" altLang="ja-JP" dirty="0" err="1"/>
              <a:t>j</a:t>
            </a:r>
            <a:r>
              <a:rPr lang="ja-JP" altLang="en-US" sz="2400" dirty="0"/>
              <a:t>：</a:t>
            </a:r>
            <a:r>
              <a:rPr lang="en-US" altLang="ja-JP" sz="2400" dirty="0"/>
              <a:t>u</a:t>
            </a:r>
            <a:r>
              <a:rPr lang="ja-JP" altLang="en-US" sz="2400" dirty="0"/>
              <a:t>の子，割り当てられた重みをそれぞれ</a:t>
            </a:r>
            <a:r>
              <a:rPr lang="en-US" altLang="ja-JP" sz="2400" dirty="0" err="1"/>
              <a:t>w</a:t>
            </a:r>
            <a:r>
              <a:rPr lang="en-US" altLang="ja-JP" dirty="0" err="1"/>
              <a:t>i</a:t>
            </a:r>
            <a:r>
              <a:rPr lang="en-US" altLang="ja-JP" sz="2400" dirty="0" err="1"/>
              <a:t>,w</a:t>
            </a:r>
            <a:r>
              <a:rPr lang="en-US" altLang="ja-JP" dirty="0" err="1"/>
              <a:t>j</a:t>
            </a:r>
            <a:r>
              <a:rPr lang="ja-JP" altLang="en-US" sz="2400" dirty="0">
                <a:latin typeface="Calibri" pitchFamily="34" charset="0"/>
              </a:rPr>
              <a:t> （</a:t>
            </a:r>
            <a:r>
              <a:rPr lang="en-US" altLang="ja-JP" sz="2400" dirty="0" err="1">
                <a:latin typeface="Calibri" pitchFamily="34" charset="0"/>
              </a:rPr>
              <a:t>w</a:t>
            </a:r>
            <a:r>
              <a:rPr lang="en-US" altLang="ja-JP" dirty="0" err="1">
                <a:latin typeface="Calibri" pitchFamily="34" charset="0"/>
              </a:rPr>
              <a:t>i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 err="1">
                <a:latin typeface="Calibri" pitchFamily="34" charset="0"/>
              </a:rPr>
              <a:t>w</a:t>
            </a:r>
            <a:r>
              <a:rPr lang="en-US" altLang="ja-JP" dirty="0" err="1">
                <a:latin typeface="Calibri" pitchFamily="34" charset="0"/>
              </a:rPr>
              <a:t>j</a:t>
            </a:r>
            <a:r>
              <a:rPr lang="ja-JP" altLang="en-US" sz="2400" dirty="0">
                <a:latin typeface="Calibri" pitchFamily="34" charset="0"/>
              </a:rPr>
              <a:t>）とする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v</a:t>
            </a:r>
            <a:r>
              <a:rPr lang="en-US" altLang="ja-JP" dirty="0"/>
              <a:t>1</a:t>
            </a:r>
            <a:r>
              <a:rPr lang="en-US" altLang="ja-JP" sz="2400" dirty="0"/>
              <a:t>,v</a:t>
            </a:r>
            <a:r>
              <a:rPr lang="en-US" altLang="ja-JP" dirty="0"/>
              <a:t>2</a:t>
            </a:r>
            <a:r>
              <a:rPr lang="ja-JP" altLang="en-US" sz="2400" dirty="0"/>
              <a:t>：それぞれ重み</a:t>
            </a:r>
            <a:r>
              <a:rPr lang="en-US" altLang="ja-JP" sz="2400" dirty="0"/>
              <a:t>w</a:t>
            </a:r>
            <a:r>
              <a:rPr lang="en-US" altLang="ja-JP" dirty="0"/>
              <a:t>1</a:t>
            </a:r>
            <a:r>
              <a:rPr lang="en-US" altLang="ja-JP" sz="2400" dirty="0"/>
              <a:t>,w</a:t>
            </a:r>
            <a:r>
              <a:rPr lang="en-US" altLang="ja-JP" dirty="0"/>
              <a:t>2</a:t>
            </a:r>
            <a:r>
              <a:rPr lang="ja-JP" altLang="en-US" sz="2400" dirty="0"/>
              <a:t>が割り当てられているとする</a:t>
            </a:r>
            <a:endParaRPr lang="en-US" altLang="ja-JP" sz="2400" dirty="0"/>
          </a:p>
        </p:txBody>
      </p:sp>
    </p:spTree>
  </p:cSld>
  <p:clrMapOvr>
    <a:masterClrMapping/>
  </p:clrMapOvr>
  <p:transition advTm="14149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≦・・・≦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）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に対する総コード長が最小の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分木で，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を持つ葉が兄弟であるのものが存在する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07950" y="2146300"/>
            <a:ext cx="8567738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2" name="角丸四角形 11"/>
          <p:cNvSpPr/>
          <p:nvPr/>
        </p:nvSpPr>
        <p:spPr>
          <a:xfrm>
            <a:off x="6948488" y="1912938"/>
            <a:ext cx="1512887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Lemma</a:t>
            </a:r>
          </a:p>
        </p:txBody>
      </p:sp>
      <p:sp>
        <p:nvSpPr>
          <p:cNvPr id="408582" name="テキスト ボックス 95"/>
          <p:cNvSpPr txBox="1">
            <a:spLocks noChangeArrowheads="1"/>
          </p:cNvSpPr>
          <p:nvPr/>
        </p:nvSpPr>
        <p:spPr bwMode="auto">
          <a:xfrm>
            <a:off x="179388" y="3500438"/>
            <a:ext cx="2289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Lemma</a:t>
            </a:r>
            <a:r>
              <a:rPr lang="ja-JP" altLang="en-US" sz="2400"/>
              <a:t>の証明：</a:t>
            </a:r>
            <a:endParaRPr lang="en-US" altLang="ja-JP" sz="2400"/>
          </a:p>
        </p:txBody>
      </p:sp>
      <p:sp>
        <p:nvSpPr>
          <p:cNvPr id="24" name="円/楕円 23"/>
          <p:cNvSpPr/>
          <p:nvPr/>
        </p:nvSpPr>
        <p:spPr bwMode="auto">
          <a:xfrm>
            <a:off x="2301875" y="5929313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28" name="円/楕円 27"/>
          <p:cNvSpPr/>
          <p:nvPr/>
        </p:nvSpPr>
        <p:spPr bwMode="auto">
          <a:xfrm>
            <a:off x="3238500" y="5927725"/>
            <a:ext cx="173038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2" name="円/楕円 31"/>
          <p:cNvSpPr/>
          <p:nvPr/>
        </p:nvSpPr>
        <p:spPr bwMode="auto">
          <a:xfrm>
            <a:off x="5100638" y="5927725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5" name="円/楕円 34"/>
          <p:cNvSpPr/>
          <p:nvPr/>
        </p:nvSpPr>
        <p:spPr bwMode="auto">
          <a:xfrm>
            <a:off x="4173538" y="5940425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8587" name="テキスト ボックス 95"/>
          <p:cNvSpPr txBox="1">
            <a:spLocks noChangeArrowheads="1"/>
          </p:cNvSpPr>
          <p:nvPr/>
        </p:nvSpPr>
        <p:spPr bwMode="auto">
          <a:xfrm>
            <a:off x="2163763" y="6064250"/>
            <a:ext cx="4587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r>
              <a:rPr lang="en-US" altLang="ja-JP"/>
              <a:t>i</a:t>
            </a:r>
          </a:p>
        </p:txBody>
      </p:sp>
      <p:sp>
        <p:nvSpPr>
          <p:cNvPr id="408588" name="テキスト ボックス 95"/>
          <p:cNvSpPr txBox="1">
            <a:spLocks noChangeArrowheads="1"/>
          </p:cNvSpPr>
          <p:nvPr/>
        </p:nvSpPr>
        <p:spPr bwMode="auto">
          <a:xfrm>
            <a:off x="4067175" y="6059488"/>
            <a:ext cx="536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w</a:t>
            </a:r>
            <a:r>
              <a:rPr lang="en-US" altLang="ja-JP" dirty="0"/>
              <a:t>1</a:t>
            </a:r>
          </a:p>
        </p:txBody>
      </p:sp>
      <p:sp>
        <p:nvSpPr>
          <p:cNvPr id="408589" name="テキスト ボックス 95"/>
          <p:cNvSpPr txBox="1">
            <a:spLocks noChangeArrowheads="1"/>
          </p:cNvSpPr>
          <p:nvPr/>
        </p:nvSpPr>
        <p:spPr bwMode="auto">
          <a:xfrm>
            <a:off x="4959350" y="6046788"/>
            <a:ext cx="536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r>
              <a:rPr lang="en-US" altLang="ja-JP"/>
              <a:t>2</a:t>
            </a:r>
          </a:p>
        </p:txBody>
      </p:sp>
      <p:sp>
        <p:nvSpPr>
          <p:cNvPr id="41" name="円/楕円 40"/>
          <p:cNvSpPr/>
          <p:nvPr/>
        </p:nvSpPr>
        <p:spPr bwMode="auto">
          <a:xfrm>
            <a:off x="6034088" y="5937250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8591" name="テキスト ボックス 95"/>
          <p:cNvSpPr txBox="1">
            <a:spLocks noChangeArrowheads="1"/>
          </p:cNvSpPr>
          <p:nvPr/>
        </p:nvSpPr>
        <p:spPr bwMode="auto">
          <a:xfrm>
            <a:off x="3132138" y="6054725"/>
            <a:ext cx="4762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r>
              <a:rPr lang="en-US" altLang="ja-JP"/>
              <a:t>j</a:t>
            </a:r>
          </a:p>
        </p:txBody>
      </p:sp>
      <p:cxnSp>
        <p:nvCxnSpPr>
          <p:cNvPr id="43" name="直線コネクタ 42"/>
          <p:cNvCxnSpPr/>
          <p:nvPr/>
        </p:nvCxnSpPr>
        <p:spPr bwMode="auto">
          <a:xfrm rot="5400000">
            <a:off x="2309813" y="5432425"/>
            <a:ext cx="561975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 bwMode="auto">
          <a:xfrm rot="16200000" flipH="1">
            <a:off x="2835275" y="5432426"/>
            <a:ext cx="568325" cy="4064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円/楕円 44"/>
          <p:cNvSpPr/>
          <p:nvPr/>
        </p:nvSpPr>
        <p:spPr bwMode="auto">
          <a:xfrm>
            <a:off x="2771775" y="52085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8595" name="テキスト ボックス 95"/>
          <p:cNvSpPr txBox="1">
            <a:spLocks noChangeArrowheads="1"/>
          </p:cNvSpPr>
          <p:nvPr/>
        </p:nvSpPr>
        <p:spPr bwMode="auto">
          <a:xfrm>
            <a:off x="1949450" y="5589588"/>
            <a:ext cx="390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r>
              <a:rPr lang="en-US" altLang="ja-JP"/>
              <a:t>i</a:t>
            </a:r>
          </a:p>
        </p:txBody>
      </p:sp>
      <p:sp>
        <p:nvSpPr>
          <p:cNvPr id="47" name="円/楕円 46"/>
          <p:cNvSpPr/>
          <p:nvPr/>
        </p:nvSpPr>
        <p:spPr bwMode="auto">
          <a:xfrm>
            <a:off x="3248025" y="45608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48" name="直線コネクタ 47"/>
          <p:cNvCxnSpPr/>
          <p:nvPr/>
        </p:nvCxnSpPr>
        <p:spPr bwMode="auto">
          <a:xfrm rot="5400000">
            <a:off x="2827338" y="4737100"/>
            <a:ext cx="561975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直線コネクタ 48"/>
          <p:cNvCxnSpPr>
            <a:stCxn id="47" idx="5"/>
          </p:cNvCxnSpPr>
          <p:nvPr/>
        </p:nvCxnSpPr>
        <p:spPr bwMode="auto">
          <a:xfrm rot="16200000" flipH="1">
            <a:off x="3194050" y="4908550"/>
            <a:ext cx="1265238" cy="865188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直線コネクタ 50"/>
          <p:cNvCxnSpPr/>
          <p:nvPr/>
        </p:nvCxnSpPr>
        <p:spPr bwMode="auto">
          <a:xfrm rot="5400000">
            <a:off x="5106195" y="5441156"/>
            <a:ext cx="563562" cy="40322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 bwMode="auto">
          <a:xfrm rot="16200000" flipH="1">
            <a:off x="5632450" y="5440363"/>
            <a:ext cx="566737" cy="407988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3" name="円/楕円 52"/>
          <p:cNvSpPr/>
          <p:nvPr/>
        </p:nvSpPr>
        <p:spPr bwMode="auto">
          <a:xfrm>
            <a:off x="5568950" y="5216525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8602" name="テキスト ボックス 95"/>
          <p:cNvSpPr txBox="1">
            <a:spLocks noChangeArrowheads="1"/>
          </p:cNvSpPr>
          <p:nvPr/>
        </p:nvSpPr>
        <p:spPr bwMode="auto">
          <a:xfrm>
            <a:off x="2487613" y="4941888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</a:p>
        </p:txBody>
      </p:sp>
      <p:cxnSp>
        <p:nvCxnSpPr>
          <p:cNvPr id="55" name="直線コネクタ 54"/>
          <p:cNvCxnSpPr>
            <a:endCxn id="53" idx="1"/>
          </p:cNvCxnSpPr>
          <p:nvPr/>
        </p:nvCxnSpPr>
        <p:spPr bwMode="auto">
          <a:xfrm>
            <a:off x="4321175" y="4073525"/>
            <a:ext cx="1273175" cy="11684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円/楕円 55"/>
          <p:cNvSpPr/>
          <p:nvPr/>
        </p:nvSpPr>
        <p:spPr bwMode="auto">
          <a:xfrm>
            <a:off x="4176713" y="392906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08605" name="テキスト ボックス 95"/>
          <p:cNvSpPr txBox="1">
            <a:spLocks noChangeArrowheads="1"/>
          </p:cNvSpPr>
          <p:nvPr/>
        </p:nvSpPr>
        <p:spPr bwMode="auto">
          <a:xfrm>
            <a:off x="4084638" y="3471863"/>
            <a:ext cx="4159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 err="1"/>
              <a:t>r</a:t>
            </a:r>
            <a:r>
              <a:rPr lang="en-US" altLang="ja-JP" dirty="0" err="1"/>
              <a:t>L</a:t>
            </a:r>
            <a:endParaRPr lang="en-US" altLang="ja-JP" dirty="0"/>
          </a:p>
        </p:txBody>
      </p:sp>
      <p:cxnSp>
        <p:nvCxnSpPr>
          <p:cNvPr id="58" name="直線コネクタ 57"/>
          <p:cNvCxnSpPr>
            <a:endCxn id="47" idx="7"/>
          </p:cNvCxnSpPr>
          <p:nvPr/>
        </p:nvCxnSpPr>
        <p:spPr bwMode="auto">
          <a:xfrm rot="10800000" flipV="1">
            <a:off x="3394075" y="4022725"/>
            <a:ext cx="877888" cy="561975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8607" name="テキスト ボックス 95"/>
          <p:cNvSpPr txBox="1">
            <a:spLocks noChangeArrowheads="1"/>
          </p:cNvSpPr>
          <p:nvPr/>
        </p:nvSpPr>
        <p:spPr bwMode="auto">
          <a:xfrm>
            <a:off x="4211638" y="5589588"/>
            <a:ext cx="466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r>
              <a:rPr lang="en-US" altLang="ja-JP"/>
              <a:t>1</a:t>
            </a:r>
          </a:p>
        </p:txBody>
      </p:sp>
      <p:sp>
        <p:nvSpPr>
          <p:cNvPr id="408608" name="テキスト ボックス 95"/>
          <p:cNvSpPr txBox="1">
            <a:spLocks noChangeArrowheads="1"/>
          </p:cNvSpPr>
          <p:nvPr/>
        </p:nvSpPr>
        <p:spPr bwMode="auto">
          <a:xfrm>
            <a:off x="4752975" y="5589588"/>
            <a:ext cx="4667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r>
              <a:rPr lang="en-US" altLang="ja-JP"/>
              <a:t>2</a:t>
            </a:r>
          </a:p>
        </p:txBody>
      </p:sp>
      <p:sp>
        <p:nvSpPr>
          <p:cNvPr id="408609" name="テキスト ボックス 95"/>
          <p:cNvSpPr txBox="1">
            <a:spLocks noChangeArrowheads="1"/>
          </p:cNvSpPr>
          <p:nvPr/>
        </p:nvSpPr>
        <p:spPr bwMode="auto">
          <a:xfrm>
            <a:off x="3317875" y="5589588"/>
            <a:ext cx="3905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  <a:r>
              <a:rPr lang="en-US" altLang="ja-JP"/>
              <a:t>j</a:t>
            </a:r>
          </a:p>
        </p:txBody>
      </p:sp>
      <p:sp>
        <p:nvSpPr>
          <p:cNvPr id="408610" name="テキスト ボックス 95"/>
          <p:cNvSpPr txBox="1">
            <a:spLocks noChangeArrowheads="1"/>
          </p:cNvSpPr>
          <p:nvPr/>
        </p:nvSpPr>
        <p:spPr bwMode="auto">
          <a:xfrm>
            <a:off x="2487613" y="3975100"/>
            <a:ext cx="355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 dirty="0"/>
              <a:t>L</a:t>
            </a:r>
            <a:endParaRPr lang="en-US" altLang="ja-JP" dirty="0"/>
          </a:p>
        </p:txBody>
      </p:sp>
    </p:spTree>
  </p:cSld>
  <p:clrMapOvr>
    <a:masterClrMapping/>
  </p:clrMapOvr>
  <p:transition advTm="14149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≦・・・≦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）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に対する総コード長が最小の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分木で，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を持つ葉が兄弟であるのものが存在する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07950" y="2146300"/>
            <a:ext cx="8567738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2" name="角丸四角形 11"/>
          <p:cNvSpPr/>
          <p:nvPr/>
        </p:nvSpPr>
        <p:spPr>
          <a:xfrm>
            <a:off x="6948488" y="1912938"/>
            <a:ext cx="1512887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Lemma</a:t>
            </a:r>
          </a:p>
        </p:txBody>
      </p:sp>
      <p:sp>
        <p:nvSpPr>
          <p:cNvPr id="13" name="テキスト ボックス 95"/>
          <p:cNvSpPr txBox="1">
            <a:spLocks noChangeArrowheads="1"/>
          </p:cNvSpPr>
          <p:nvPr/>
        </p:nvSpPr>
        <p:spPr bwMode="auto">
          <a:xfrm>
            <a:off x="179388" y="3500438"/>
            <a:ext cx="7224712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/>
              <a:t>Lemma</a:t>
            </a:r>
            <a:r>
              <a:rPr lang="ja-JP" altLang="en-US" sz="2400" dirty="0"/>
              <a:t>の証明：</a:t>
            </a:r>
            <a:endParaRPr lang="en-US" altLang="ja-JP" sz="2400" dirty="0"/>
          </a:p>
          <a:p>
            <a:pPr>
              <a:defRPr/>
            </a:pPr>
            <a:r>
              <a:rPr lang="ja-JP" altLang="en-US" sz="2400" dirty="0"/>
              <a:t>葉に</a:t>
            </a: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が割り当てられた </a:t>
            </a:r>
            <a:endParaRPr lang="en-US" altLang="ja-JP" sz="2400" dirty="0">
              <a:latin typeface="Calibri" pitchFamily="34" charset="0"/>
            </a:endParaRPr>
          </a:p>
          <a:p>
            <a:pPr>
              <a:defRPr/>
            </a:pPr>
            <a:r>
              <a:rPr lang="en-US" altLang="ja-JP" sz="2400" dirty="0"/>
              <a:t>2</a:t>
            </a:r>
            <a:r>
              <a:rPr lang="ja-JP" altLang="en-US" sz="2400" dirty="0"/>
              <a:t>分木</a:t>
            </a:r>
            <a:r>
              <a:rPr lang="en-US" altLang="ja-JP" sz="2400" dirty="0"/>
              <a:t>L</a:t>
            </a:r>
            <a:r>
              <a:rPr lang="en-US" altLang="ja-JP" sz="2400" dirty="0">
                <a:latin typeface="Calibri" pitchFamily="34" charset="0"/>
              </a:rPr>
              <a:t>’</a:t>
            </a:r>
            <a:r>
              <a:rPr lang="ja-JP" altLang="en-US" sz="2400" dirty="0"/>
              <a:t>を次のように構成する</a:t>
            </a:r>
            <a:endParaRPr lang="en-US" altLang="ja-JP" sz="2400" dirty="0"/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>
                <a:latin typeface="Calibri" pitchFamily="34" charset="0"/>
              </a:rPr>
              <a:t>V(L’) := V(L)</a:t>
            </a:r>
            <a:r>
              <a:rPr lang="ja-JP" altLang="en-US" sz="2400" dirty="0" err="1">
                <a:latin typeface="Calibri" pitchFamily="34" charset="0"/>
              </a:rPr>
              <a:t>，</a:t>
            </a:r>
            <a:r>
              <a:rPr lang="en-US" altLang="ja-JP" sz="2400" dirty="0">
                <a:latin typeface="Calibri" pitchFamily="34" charset="0"/>
              </a:rPr>
              <a:t>E(L’) := E(L)</a:t>
            </a: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v</a:t>
            </a:r>
            <a:r>
              <a:rPr lang="en-US" altLang="ja-JP" dirty="0"/>
              <a:t>i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v</a:t>
            </a:r>
            <a:r>
              <a:rPr lang="en-US" altLang="ja-JP" dirty="0" err="1"/>
              <a:t>j</a:t>
            </a:r>
            <a:r>
              <a:rPr lang="ja-JP" altLang="en-US" sz="2400" dirty="0"/>
              <a:t>にそれぞれ重み </a:t>
            </a:r>
            <a:r>
              <a:rPr lang="en-US" altLang="ja-JP" sz="2400" dirty="0"/>
              <a:t>w</a:t>
            </a:r>
            <a:r>
              <a:rPr lang="en-US" altLang="ja-JP" dirty="0"/>
              <a:t>1</a:t>
            </a:r>
            <a:r>
              <a:rPr lang="en-US" altLang="ja-JP" sz="2400" dirty="0"/>
              <a:t>, w</a:t>
            </a:r>
            <a:r>
              <a:rPr lang="en-US" altLang="ja-JP" dirty="0"/>
              <a:t>2</a:t>
            </a:r>
            <a:r>
              <a:rPr lang="en-US" altLang="ja-JP" sz="2400" dirty="0"/>
              <a:t> </a:t>
            </a:r>
            <a:r>
              <a:rPr lang="ja-JP" altLang="en-US" sz="2400" dirty="0"/>
              <a:t>を割り当てる</a:t>
            </a:r>
            <a:endParaRPr lang="en-US" altLang="ja-JP" sz="2400" dirty="0"/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v</a:t>
            </a:r>
            <a:r>
              <a:rPr lang="en-US" altLang="ja-JP" dirty="0"/>
              <a:t>1</a:t>
            </a:r>
            <a:r>
              <a:rPr lang="en-US" altLang="ja-JP" sz="2400" dirty="0"/>
              <a:t>,v</a:t>
            </a:r>
            <a:r>
              <a:rPr lang="en-US" altLang="ja-JP" dirty="0"/>
              <a:t>2</a:t>
            </a:r>
            <a:r>
              <a:rPr lang="ja-JP" altLang="en-US" sz="2400" dirty="0"/>
              <a:t>にそれぞれ重み </a:t>
            </a:r>
            <a:r>
              <a:rPr lang="en-US" altLang="ja-JP" sz="2400" dirty="0" err="1"/>
              <a:t>w</a:t>
            </a:r>
            <a:r>
              <a:rPr lang="en-US" altLang="ja-JP" dirty="0" err="1"/>
              <a:t>i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w</a:t>
            </a:r>
            <a:r>
              <a:rPr lang="en-US" altLang="ja-JP" dirty="0" err="1"/>
              <a:t>j</a:t>
            </a:r>
            <a:r>
              <a:rPr lang="ja-JP" altLang="en-US" sz="2400" dirty="0">
                <a:latin typeface="Calibri" pitchFamily="34" charset="0"/>
              </a:rPr>
              <a:t> を割り当てる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v</a:t>
            </a:r>
            <a:r>
              <a:rPr lang="en-US" altLang="ja-JP" dirty="0"/>
              <a:t>1</a:t>
            </a:r>
            <a:r>
              <a:rPr lang="en-US" altLang="ja-JP" sz="2400" dirty="0"/>
              <a:t>,v</a:t>
            </a:r>
            <a:r>
              <a:rPr lang="en-US" altLang="ja-JP" dirty="0"/>
              <a:t>2</a:t>
            </a:r>
            <a:r>
              <a:rPr lang="en-US" altLang="ja-JP" sz="2400" dirty="0"/>
              <a:t> v</a:t>
            </a:r>
            <a:r>
              <a:rPr lang="en-US" altLang="ja-JP" dirty="0"/>
              <a:t>i</a:t>
            </a:r>
            <a:r>
              <a:rPr lang="en-US" altLang="ja-JP" sz="2400" dirty="0"/>
              <a:t>, </a:t>
            </a:r>
            <a:r>
              <a:rPr lang="en-US" altLang="ja-JP" sz="2400" dirty="0" err="1"/>
              <a:t>v</a:t>
            </a:r>
            <a:r>
              <a:rPr lang="en-US" altLang="ja-JP" dirty="0" err="1"/>
              <a:t>j</a:t>
            </a:r>
            <a:r>
              <a:rPr lang="en-US" altLang="ja-JP" dirty="0"/>
              <a:t> </a:t>
            </a:r>
            <a:r>
              <a:rPr lang="ja-JP" altLang="en-US" sz="2400" dirty="0"/>
              <a:t>以外の葉には</a:t>
            </a:r>
            <a:r>
              <a:rPr lang="en-US" altLang="ja-JP" sz="2400" dirty="0"/>
              <a:t>L</a:t>
            </a:r>
            <a:r>
              <a:rPr lang="ja-JP" altLang="en-US" sz="2400" dirty="0"/>
              <a:t>の葉と同じ重みを割り当てる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/>
          </a:p>
        </p:txBody>
      </p:sp>
    </p:spTree>
  </p:cSld>
  <p:clrMapOvr>
    <a:masterClrMapping/>
  </p:clrMapOvr>
  <p:transition advTm="14149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1.1</a:t>
            </a:r>
            <a:r>
              <a:rPr lang="ja-JP" altLang="en-US"/>
              <a:t>　用語の説明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 葉：根付き木の根以外の次数</a:t>
            </a:r>
            <a:r>
              <a:rPr lang="en-US" altLang="ja-JP" sz="2400" dirty="0">
                <a:latin typeface="Calibri" pitchFamily="34" charset="0"/>
                <a:ea typeface="+mn-ea"/>
              </a:rPr>
              <a:t>1</a:t>
            </a:r>
            <a:r>
              <a:rPr lang="ja-JP" altLang="en-US" sz="2400" dirty="0">
                <a:latin typeface="Calibri" pitchFamily="34" charset="0"/>
                <a:ea typeface="+mn-ea"/>
              </a:rPr>
              <a:t>の頂点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内点：根付き木の葉以外の頂点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37" name="直線コネクタ 36"/>
          <p:cNvCxnSpPr/>
          <p:nvPr/>
        </p:nvCxnSpPr>
        <p:spPr bwMode="auto">
          <a:xfrm rot="5400000">
            <a:off x="3360738" y="33067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46" idx="0"/>
          </p:cNvCxnSpPr>
          <p:nvPr/>
        </p:nvCxnSpPr>
        <p:spPr bwMode="auto">
          <a:xfrm rot="16200000" flipV="1">
            <a:off x="3860800" y="3711576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 bwMode="auto">
          <a:xfrm>
            <a:off x="3246438" y="4121150"/>
            <a:ext cx="173037" cy="1714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4" name="円/楕円 43"/>
          <p:cNvSpPr/>
          <p:nvPr/>
        </p:nvSpPr>
        <p:spPr bwMode="auto">
          <a:xfrm>
            <a:off x="4157663" y="32131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6" name="円/楕円 45"/>
          <p:cNvSpPr/>
          <p:nvPr/>
        </p:nvSpPr>
        <p:spPr bwMode="auto">
          <a:xfrm>
            <a:off x="4183063" y="41195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7" name="円/楕円 46"/>
          <p:cNvSpPr/>
          <p:nvPr/>
        </p:nvSpPr>
        <p:spPr bwMode="auto">
          <a:xfrm>
            <a:off x="5121275" y="411956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6" name="直線コネクタ 55"/>
          <p:cNvCxnSpPr>
            <a:stCxn id="47" idx="1"/>
          </p:cNvCxnSpPr>
          <p:nvPr/>
        </p:nvCxnSpPr>
        <p:spPr bwMode="auto">
          <a:xfrm rot="16200000" flipV="1">
            <a:off x="4302125" y="3302000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4795" name="テキスト ボックス 95"/>
          <p:cNvSpPr txBox="1">
            <a:spLocks noChangeArrowheads="1"/>
          </p:cNvSpPr>
          <p:nvPr/>
        </p:nvSpPr>
        <p:spPr bwMode="auto">
          <a:xfrm>
            <a:off x="3419475" y="3068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根⇒</a:t>
            </a:r>
            <a:endParaRPr lang="en-US" altLang="ja-JP" sz="2400"/>
          </a:p>
        </p:txBody>
      </p:sp>
      <p:cxnSp>
        <p:nvCxnSpPr>
          <p:cNvPr id="72" name="直線コネクタ 71"/>
          <p:cNvCxnSpPr/>
          <p:nvPr/>
        </p:nvCxnSpPr>
        <p:spPr bwMode="auto">
          <a:xfrm rot="5400000">
            <a:off x="3376613" y="42084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stCxn id="97" idx="0"/>
          </p:cNvCxnSpPr>
          <p:nvPr/>
        </p:nvCxnSpPr>
        <p:spPr bwMode="auto">
          <a:xfrm rot="16200000" flipV="1">
            <a:off x="3876676" y="4613275"/>
            <a:ext cx="804862" cy="14287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 bwMode="auto">
          <a:xfrm>
            <a:off x="3263900" y="5024438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7" name="円/楕円 96"/>
          <p:cNvSpPr/>
          <p:nvPr/>
        </p:nvSpPr>
        <p:spPr bwMode="auto">
          <a:xfrm>
            <a:off x="4198938" y="5022850"/>
            <a:ext cx="173037" cy="1730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98" name="直線コネクタ 97"/>
          <p:cNvCxnSpPr/>
          <p:nvPr/>
        </p:nvCxnSpPr>
        <p:spPr bwMode="auto">
          <a:xfrm rot="5400000">
            <a:off x="2454275" y="5106988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stCxn id="102" idx="0"/>
          </p:cNvCxnSpPr>
          <p:nvPr/>
        </p:nvCxnSpPr>
        <p:spPr bwMode="auto">
          <a:xfrm rot="16200000" flipV="1">
            <a:off x="2954337" y="55118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円/楕円 99"/>
          <p:cNvSpPr/>
          <p:nvPr/>
        </p:nvSpPr>
        <p:spPr bwMode="auto">
          <a:xfrm>
            <a:off x="2339975" y="5921375"/>
            <a:ext cx="173038" cy="17145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2" name="円/楕円 101"/>
          <p:cNvSpPr/>
          <p:nvPr/>
        </p:nvSpPr>
        <p:spPr bwMode="auto">
          <a:xfrm>
            <a:off x="3276600" y="5919788"/>
            <a:ext cx="173038" cy="17303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3" name="円/楕円 102"/>
          <p:cNvSpPr/>
          <p:nvPr/>
        </p:nvSpPr>
        <p:spPr bwMode="auto">
          <a:xfrm>
            <a:off x="4213225" y="5919788"/>
            <a:ext cx="171450" cy="17303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4" name="直線コネクタ 103"/>
          <p:cNvCxnSpPr>
            <a:stCxn id="103" idx="1"/>
          </p:cNvCxnSpPr>
          <p:nvPr/>
        </p:nvCxnSpPr>
        <p:spPr bwMode="auto">
          <a:xfrm rot="16200000" flipV="1">
            <a:off x="3394869" y="5101431"/>
            <a:ext cx="820738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>
            <a:stCxn id="109" idx="0"/>
          </p:cNvCxnSpPr>
          <p:nvPr/>
        </p:nvCxnSpPr>
        <p:spPr bwMode="auto">
          <a:xfrm rot="16200000" flipV="1">
            <a:off x="4813300" y="460375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円/楕円 108"/>
          <p:cNvSpPr/>
          <p:nvPr/>
        </p:nvSpPr>
        <p:spPr bwMode="auto">
          <a:xfrm>
            <a:off x="5135563" y="5011738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0" name="円/楕円 109"/>
          <p:cNvSpPr/>
          <p:nvPr/>
        </p:nvSpPr>
        <p:spPr bwMode="auto">
          <a:xfrm>
            <a:off x="6073775" y="501173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1" name="直線コネクタ 110"/>
          <p:cNvCxnSpPr>
            <a:stCxn id="110" idx="1"/>
          </p:cNvCxnSpPr>
          <p:nvPr/>
        </p:nvCxnSpPr>
        <p:spPr bwMode="auto">
          <a:xfrm rot="16200000" flipV="1">
            <a:off x="5254625" y="4194175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>
            <a:stCxn id="116" idx="0"/>
          </p:cNvCxnSpPr>
          <p:nvPr/>
        </p:nvCxnSpPr>
        <p:spPr bwMode="auto">
          <a:xfrm rot="16200000" flipV="1">
            <a:off x="4826000" y="55245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 bwMode="auto">
          <a:xfrm>
            <a:off x="5148263" y="5932488"/>
            <a:ext cx="173037" cy="17303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0" name="直線コネクタ 119"/>
          <p:cNvCxnSpPr>
            <a:stCxn id="123" idx="0"/>
          </p:cNvCxnSpPr>
          <p:nvPr/>
        </p:nvCxnSpPr>
        <p:spPr bwMode="auto">
          <a:xfrm rot="16200000" flipV="1">
            <a:off x="5774531" y="5520532"/>
            <a:ext cx="804863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円/楕円 122"/>
          <p:cNvSpPr/>
          <p:nvPr/>
        </p:nvSpPr>
        <p:spPr bwMode="auto">
          <a:xfrm>
            <a:off x="6097588" y="5929313"/>
            <a:ext cx="173037" cy="17303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4" name="円/楕円 123"/>
          <p:cNvSpPr/>
          <p:nvPr/>
        </p:nvSpPr>
        <p:spPr bwMode="auto">
          <a:xfrm>
            <a:off x="7034213" y="5929313"/>
            <a:ext cx="171450" cy="173037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5" name="直線コネクタ 124"/>
          <p:cNvCxnSpPr>
            <a:stCxn id="124" idx="1"/>
          </p:cNvCxnSpPr>
          <p:nvPr/>
        </p:nvCxnSpPr>
        <p:spPr bwMode="auto">
          <a:xfrm rot="16200000" flipV="1">
            <a:off x="6215063" y="5110163"/>
            <a:ext cx="822325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円/楕円 31"/>
          <p:cNvSpPr/>
          <p:nvPr/>
        </p:nvSpPr>
        <p:spPr bwMode="auto">
          <a:xfrm>
            <a:off x="971550" y="4305300"/>
            <a:ext cx="171450" cy="173038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74817" name="テキスト ボックス 95"/>
          <p:cNvSpPr txBox="1">
            <a:spLocks noChangeArrowheads="1"/>
          </p:cNvSpPr>
          <p:nvPr/>
        </p:nvSpPr>
        <p:spPr bwMode="auto">
          <a:xfrm>
            <a:off x="323850" y="4149725"/>
            <a:ext cx="2852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　　　　の頂点が葉</a:t>
            </a:r>
            <a:endParaRPr lang="en-US" altLang="ja-JP" sz="2400"/>
          </a:p>
          <a:p>
            <a:r>
              <a:rPr lang="ja-JP" altLang="en-US" sz="2400"/>
              <a:t>　　　　の頂点が内点</a:t>
            </a:r>
            <a:endParaRPr lang="en-US" altLang="ja-JP" sz="2400"/>
          </a:p>
        </p:txBody>
      </p:sp>
      <p:sp>
        <p:nvSpPr>
          <p:cNvPr id="34" name="円/楕円 33"/>
          <p:cNvSpPr/>
          <p:nvPr/>
        </p:nvSpPr>
        <p:spPr bwMode="auto">
          <a:xfrm>
            <a:off x="984250" y="4652963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35" name="吹き出し: 線 34">
            <a:extLst>
              <a:ext uri="{FF2B5EF4-FFF2-40B4-BE49-F238E27FC236}">
                <a16:creationId xmlns:a16="http://schemas.microsoft.com/office/drawing/2014/main" id="{A311568C-94DB-4FDB-B8F2-C9868DD4023B}"/>
              </a:ext>
            </a:extLst>
          </p:cNvPr>
          <p:cNvSpPr/>
          <p:nvPr/>
        </p:nvSpPr>
        <p:spPr>
          <a:xfrm>
            <a:off x="6660232" y="2852936"/>
            <a:ext cx="2026568" cy="1143000"/>
          </a:xfrm>
          <a:prstGeom prst="borderCallout1">
            <a:avLst>
              <a:gd name="adj1" fmla="val 18750"/>
              <a:gd name="adj2" fmla="val -8333"/>
              <a:gd name="adj3" fmla="val -38075"/>
              <a:gd name="adj4" fmla="val -34184"/>
            </a:avLst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</a:rPr>
              <a:t>補足：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次数が</a:t>
            </a:r>
            <a:r>
              <a:rPr lang="en-US" altLang="ja-JP" dirty="0">
                <a:solidFill>
                  <a:schemeClr val="tx1"/>
                </a:solidFill>
              </a:rPr>
              <a:t>1</a:t>
            </a:r>
            <a:r>
              <a:rPr lang="ja-JP" altLang="en-US" dirty="0">
                <a:solidFill>
                  <a:schemeClr val="tx1"/>
                </a:solidFill>
              </a:rPr>
              <a:t>の根も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葉に含めてしまう</a:t>
            </a:r>
            <a:endParaRPr lang="en-US" altLang="ja-JP" dirty="0">
              <a:solidFill>
                <a:schemeClr val="tx1"/>
              </a:solidFill>
            </a:endParaRPr>
          </a:p>
          <a:p>
            <a:r>
              <a:rPr lang="ja-JP" altLang="en-US" dirty="0">
                <a:solidFill>
                  <a:schemeClr val="tx1"/>
                </a:solidFill>
              </a:rPr>
              <a:t>ことが多い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4149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≦・・・≦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）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に対する総コード長が最小の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分木で，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を持つ葉が兄弟であるのものが存在する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07950" y="2146300"/>
            <a:ext cx="8567738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2" name="角丸四角形 11"/>
          <p:cNvSpPr/>
          <p:nvPr/>
        </p:nvSpPr>
        <p:spPr>
          <a:xfrm>
            <a:off x="6948488" y="1912938"/>
            <a:ext cx="1512887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Lemma</a:t>
            </a:r>
          </a:p>
        </p:txBody>
      </p:sp>
      <p:sp>
        <p:nvSpPr>
          <p:cNvPr id="410630" name="テキスト ボックス 95"/>
          <p:cNvSpPr txBox="1">
            <a:spLocks noChangeArrowheads="1"/>
          </p:cNvSpPr>
          <p:nvPr/>
        </p:nvSpPr>
        <p:spPr bwMode="auto">
          <a:xfrm>
            <a:off x="179388" y="3500438"/>
            <a:ext cx="22891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Lemma</a:t>
            </a:r>
            <a:r>
              <a:rPr lang="ja-JP" altLang="en-US" sz="2400"/>
              <a:t>の証明：</a:t>
            </a:r>
            <a:endParaRPr lang="en-US" altLang="ja-JP" sz="2400"/>
          </a:p>
        </p:txBody>
      </p:sp>
      <p:grpSp>
        <p:nvGrpSpPr>
          <p:cNvPr id="410631" name="グループ化 35"/>
          <p:cNvGrpSpPr>
            <a:grpSpLocks/>
          </p:cNvGrpSpPr>
          <p:nvPr/>
        </p:nvGrpSpPr>
        <p:grpSpPr bwMode="auto">
          <a:xfrm>
            <a:off x="65088" y="3759200"/>
            <a:ext cx="4257675" cy="3054350"/>
            <a:chOff x="1949902" y="3471391"/>
            <a:chExt cx="4257763" cy="3053953"/>
          </a:xfrm>
        </p:grpSpPr>
        <p:sp>
          <p:nvSpPr>
            <p:cNvPr id="24" name="円/楕円 23"/>
            <p:cNvSpPr/>
            <p:nvPr/>
          </p:nvSpPr>
          <p:spPr bwMode="auto">
            <a:xfrm>
              <a:off x="2302334" y="5930109"/>
              <a:ext cx="173041" cy="1714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8" name="円/楕円 27"/>
            <p:cNvSpPr/>
            <p:nvPr/>
          </p:nvSpPr>
          <p:spPr bwMode="auto">
            <a:xfrm>
              <a:off x="3238979" y="5928522"/>
              <a:ext cx="173041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2" name="円/楕円 31"/>
            <p:cNvSpPr/>
            <p:nvPr/>
          </p:nvSpPr>
          <p:spPr bwMode="auto">
            <a:xfrm>
              <a:off x="5099567" y="5928522"/>
              <a:ext cx="171454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35" name="円/楕円 34"/>
            <p:cNvSpPr/>
            <p:nvPr/>
          </p:nvSpPr>
          <p:spPr bwMode="auto">
            <a:xfrm>
              <a:off x="4174035" y="5941220"/>
              <a:ext cx="173042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0666" name="テキスト ボックス 95"/>
            <p:cNvSpPr txBox="1">
              <a:spLocks noChangeArrowheads="1"/>
            </p:cNvSpPr>
            <p:nvPr/>
          </p:nvSpPr>
          <p:spPr bwMode="auto">
            <a:xfrm>
              <a:off x="2164068" y="6063679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i</a:t>
              </a:r>
            </a:p>
          </p:txBody>
        </p:sp>
        <p:sp>
          <p:nvSpPr>
            <p:cNvPr id="410667" name="テキスト ボックス 95"/>
            <p:cNvSpPr txBox="1">
              <a:spLocks noChangeArrowheads="1"/>
            </p:cNvSpPr>
            <p:nvPr/>
          </p:nvSpPr>
          <p:spPr bwMode="auto">
            <a:xfrm>
              <a:off x="4067944" y="6059462"/>
              <a:ext cx="5357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1</a:t>
              </a:r>
            </a:p>
          </p:txBody>
        </p:sp>
        <p:sp>
          <p:nvSpPr>
            <p:cNvPr id="410668" name="テキスト ボックス 95"/>
            <p:cNvSpPr txBox="1">
              <a:spLocks noChangeArrowheads="1"/>
            </p:cNvSpPr>
            <p:nvPr/>
          </p:nvSpPr>
          <p:spPr bwMode="auto">
            <a:xfrm>
              <a:off x="4959684" y="6046762"/>
              <a:ext cx="5357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2</a:t>
              </a:r>
            </a:p>
          </p:txBody>
        </p:sp>
        <p:sp>
          <p:nvSpPr>
            <p:cNvPr id="41" name="円/楕円 40"/>
            <p:cNvSpPr/>
            <p:nvPr/>
          </p:nvSpPr>
          <p:spPr bwMode="auto">
            <a:xfrm>
              <a:off x="6034623" y="5936459"/>
              <a:ext cx="173042" cy="1730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0670" name="テキスト ボックス 95"/>
            <p:cNvSpPr txBox="1">
              <a:spLocks noChangeArrowheads="1"/>
            </p:cNvSpPr>
            <p:nvPr/>
          </p:nvSpPr>
          <p:spPr bwMode="auto">
            <a:xfrm>
              <a:off x="3131840" y="6055071"/>
              <a:ext cx="476412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j</a:t>
              </a:r>
            </a:p>
          </p:txBody>
        </p:sp>
        <p:cxnSp>
          <p:nvCxnSpPr>
            <p:cNvPr id="43" name="直線コネクタ 42"/>
            <p:cNvCxnSpPr/>
            <p:nvPr/>
          </p:nvCxnSpPr>
          <p:spPr bwMode="auto">
            <a:xfrm rot="5400000">
              <a:off x="2309521" y="5432462"/>
              <a:ext cx="563489" cy="403233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/>
            <p:nvPr/>
          </p:nvCxnSpPr>
          <p:spPr bwMode="auto">
            <a:xfrm rot="16200000" flipH="1">
              <a:off x="2835788" y="5431668"/>
              <a:ext cx="566663" cy="407995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円/楕円 44"/>
            <p:cNvSpPr/>
            <p:nvPr/>
          </p:nvSpPr>
          <p:spPr bwMode="auto">
            <a:xfrm>
              <a:off x="2772244" y="5207890"/>
              <a:ext cx="171454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0674" name="テキスト ボックス 95"/>
            <p:cNvSpPr txBox="1">
              <a:spLocks noChangeArrowheads="1"/>
            </p:cNvSpPr>
            <p:nvPr/>
          </p:nvSpPr>
          <p:spPr bwMode="auto">
            <a:xfrm>
              <a:off x="1949902" y="5589240"/>
              <a:ext cx="3898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v</a:t>
              </a:r>
              <a:r>
                <a:rPr lang="en-US" altLang="ja-JP"/>
                <a:t>i</a:t>
              </a:r>
            </a:p>
          </p:txBody>
        </p:sp>
        <p:sp>
          <p:nvSpPr>
            <p:cNvPr id="47" name="円/楕円 46"/>
            <p:cNvSpPr/>
            <p:nvPr/>
          </p:nvSpPr>
          <p:spPr bwMode="auto">
            <a:xfrm>
              <a:off x="3248504" y="4560274"/>
              <a:ext cx="171454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48" name="直線コネクタ 47"/>
            <p:cNvCxnSpPr/>
            <p:nvPr/>
          </p:nvCxnSpPr>
          <p:spPr bwMode="auto">
            <a:xfrm rot="5400000">
              <a:off x="2826263" y="4736434"/>
              <a:ext cx="563489" cy="40482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49" name="直線コネクタ 48"/>
            <p:cNvCxnSpPr>
              <a:stCxn id="47" idx="5"/>
            </p:cNvCxnSpPr>
            <p:nvPr/>
          </p:nvCxnSpPr>
          <p:spPr bwMode="auto">
            <a:xfrm rot="16200000" flipH="1">
              <a:off x="3193035" y="4909415"/>
              <a:ext cx="1266660" cy="863618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 bwMode="auto">
            <a:xfrm rot="5400000">
              <a:off x="5107547" y="5441193"/>
              <a:ext cx="561902" cy="403233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 bwMode="auto">
            <a:xfrm rot="16200000" flipH="1">
              <a:off x="5632227" y="5441986"/>
              <a:ext cx="566663" cy="406408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円/楕円 52"/>
            <p:cNvSpPr/>
            <p:nvPr/>
          </p:nvSpPr>
          <p:spPr bwMode="auto">
            <a:xfrm>
              <a:off x="5567889" y="5217414"/>
              <a:ext cx="171454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0681" name="テキスト ボックス 95"/>
            <p:cNvSpPr txBox="1">
              <a:spLocks noChangeArrowheads="1"/>
            </p:cNvSpPr>
            <p:nvPr/>
          </p:nvSpPr>
          <p:spPr bwMode="auto">
            <a:xfrm>
              <a:off x="2487620" y="4941168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u</a:t>
              </a:r>
            </a:p>
          </p:txBody>
        </p:sp>
        <p:cxnSp>
          <p:nvCxnSpPr>
            <p:cNvPr id="55" name="直線コネクタ 54"/>
            <p:cNvCxnSpPr>
              <a:endCxn id="53" idx="1"/>
            </p:cNvCxnSpPr>
            <p:nvPr/>
          </p:nvCxnSpPr>
          <p:spPr bwMode="auto">
            <a:xfrm>
              <a:off x="4320088" y="4072976"/>
              <a:ext cx="1273201" cy="1169835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6" name="円/楕円 55"/>
            <p:cNvSpPr/>
            <p:nvPr/>
          </p:nvSpPr>
          <p:spPr bwMode="auto">
            <a:xfrm>
              <a:off x="4177210" y="3928532"/>
              <a:ext cx="171454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0684" name="テキスト ボックス 95"/>
            <p:cNvSpPr txBox="1">
              <a:spLocks noChangeArrowheads="1"/>
            </p:cNvSpPr>
            <p:nvPr/>
          </p:nvSpPr>
          <p:spPr bwMode="auto">
            <a:xfrm>
              <a:off x="4084494" y="3471391"/>
              <a:ext cx="4154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r</a:t>
              </a:r>
              <a:r>
                <a:rPr lang="en-US" altLang="ja-JP"/>
                <a:t>L</a:t>
              </a:r>
            </a:p>
          </p:txBody>
        </p:sp>
        <p:cxnSp>
          <p:nvCxnSpPr>
            <p:cNvPr id="58" name="直線コネクタ 57"/>
            <p:cNvCxnSpPr>
              <a:endCxn id="47" idx="7"/>
            </p:cNvCxnSpPr>
            <p:nvPr/>
          </p:nvCxnSpPr>
          <p:spPr bwMode="auto">
            <a:xfrm rot="10800000" flipV="1">
              <a:off x="3394557" y="4022182"/>
              <a:ext cx="876318" cy="563489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0686" name="テキスト ボックス 95"/>
            <p:cNvSpPr txBox="1">
              <a:spLocks noChangeArrowheads="1"/>
            </p:cNvSpPr>
            <p:nvPr/>
          </p:nvSpPr>
          <p:spPr bwMode="auto">
            <a:xfrm>
              <a:off x="4211960" y="5589240"/>
              <a:ext cx="4667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v</a:t>
              </a:r>
              <a:r>
                <a:rPr lang="en-US" altLang="ja-JP"/>
                <a:t>1</a:t>
              </a:r>
            </a:p>
          </p:txBody>
        </p:sp>
        <p:sp>
          <p:nvSpPr>
            <p:cNvPr id="410687" name="テキスト ボックス 95"/>
            <p:cNvSpPr txBox="1">
              <a:spLocks noChangeArrowheads="1"/>
            </p:cNvSpPr>
            <p:nvPr/>
          </p:nvSpPr>
          <p:spPr bwMode="auto">
            <a:xfrm>
              <a:off x="4753278" y="5589240"/>
              <a:ext cx="4667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v</a:t>
              </a:r>
              <a:r>
                <a:rPr lang="en-US" altLang="ja-JP"/>
                <a:t>2</a:t>
              </a:r>
            </a:p>
          </p:txBody>
        </p:sp>
        <p:sp>
          <p:nvSpPr>
            <p:cNvPr id="410688" name="テキスト ボックス 95"/>
            <p:cNvSpPr txBox="1">
              <a:spLocks noChangeArrowheads="1"/>
            </p:cNvSpPr>
            <p:nvPr/>
          </p:nvSpPr>
          <p:spPr bwMode="auto">
            <a:xfrm>
              <a:off x="3318054" y="5589240"/>
              <a:ext cx="3898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v</a:t>
              </a:r>
              <a:r>
                <a:rPr lang="en-US" altLang="ja-JP"/>
                <a:t>j</a:t>
              </a:r>
            </a:p>
          </p:txBody>
        </p:sp>
        <p:sp>
          <p:nvSpPr>
            <p:cNvPr id="410689" name="テキスト ボックス 95"/>
            <p:cNvSpPr txBox="1">
              <a:spLocks noChangeArrowheads="1"/>
            </p:cNvSpPr>
            <p:nvPr/>
          </p:nvSpPr>
          <p:spPr bwMode="auto">
            <a:xfrm>
              <a:off x="2352450" y="3975447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L</a:t>
              </a:r>
              <a:endParaRPr lang="en-US" altLang="ja-JP"/>
            </a:p>
          </p:txBody>
        </p:sp>
      </p:grpSp>
      <p:grpSp>
        <p:nvGrpSpPr>
          <p:cNvPr id="410632" name="グループ化 37"/>
          <p:cNvGrpSpPr>
            <a:grpSpLocks/>
          </p:cNvGrpSpPr>
          <p:nvPr/>
        </p:nvGrpSpPr>
        <p:grpSpPr bwMode="auto">
          <a:xfrm>
            <a:off x="4778375" y="3759200"/>
            <a:ext cx="4257675" cy="3054350"/>
            <a:chOff x="1949902" y="3471391"/>
            <a:chExt cx="4257763" cy="3053953"/>
          </a:xfrm>
        </p:grpSpPr>
        <p:sp>
          <p:nvSpPr>
            <p:cNvPr id="50" name="円/楕円 49"/>
            <p:cNvSpPr/>
            <p:nvPr/>
          </p:nvSpPr>
          <p:spPr bwMode="auto">
            <a:xfrm>
              <a:off x="2302334" y="5930109"/>
              <a:ext cx="173042" cy="171428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63" name="円/楕円 62"/>
            <p:cNvSpPr/>
            <p:nvPr/>
          </p:nvSpPr>
          <p:spPr bwMode="auto">
            <a:xfrm>
              <a:off x="3238979" y="5928522"/>
              <a:ext cx="173042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64" name="円/楕円 63"/>
            <p:cNvSpPr/>
            <p:nvPr/>
          </p:nvSpPr>
          <p:spPr bwMode="auto">
            <a:xfrm>
              <a:off x="5099567" y="5928522"/>
              <a:ext cx="171454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65" name="円/楕円 64"/>
            <p:cNvSpPr/>
            <p:nvPr/>
          </p:nvSpPr>
          <p:spPr bwMode="auto">
            <a:xfrm>
              <a:off x="4174036" y="5941220"/>
              <a:ext cx="173041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0638" name="テキスト ボックス 95"/>
            <p:cNvSpPr txBox="1">
              <a:spLocks noChangeArrowheads="1"/>
            </p:cNvSpPr>
            <p:nvPr/>
          </p:nvSpPr>
          <p:spPr bwMode="auto">
            <a:xfrm>
              <a:off x="2164068" y="6063679"/>
              <a:ext cx="5357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1</a:t>
              </a:r>
            </a:p>
          </p:txBody>
        </p:sp>
        <p:sp>
          <p:nvSpPr>
            <p:cNvPr id="410639" name="テキスト ボックス 95"/>
            <p:cNvSpPr txBox="1">
              <a:spLocks noChangeArrowheads="1"/>
            </p:cNvSpPr>
            <p:nvPr/>
          </p:nvSpPr>
          <p:spPr bwMode="auto">
            <a:xfrm>
              <a:off x="4067944" y="6059462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i</a:t>
              </a:r>
            </a:p>
          </p:txBody>
        </p:sp>
        <p:sp>
          <p:nvSpPr>
            <p:cNvPr id="410640" name="テキスト ボックス 95"/>
            <p:cNvSpPr txBox="1">
              <a:spLocks noChangeArrowheads="1"/>
            </p:cNvSpPr>
            <p:nvPr/>
          </p:nvSpPr>
          <p:spPr bwMode="auto">
            <a:xfrm>
              <a:off x="4959684" y="6046762"/>
              <a:ext cx="45878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j</a:t>
              </a:r>
            </a:p>
          </p:txBody>
        </p:sp>
        <p:sp>
          <p:nvSpPr>
            <p:cNvPr id="69" name="円/楕円 68"/>
            <p:cNvSpPr/>
            <p:nvPr/>
          </p:nvSpPr>
          <p:spPr bwMode="auto">
            <a:xfrm>
              <a:off x="6034624" y="5936459"/>
              <a:ext cx="173041" cy="17301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0642" name="テキスト ボックス 95"/>
            <p:cNvSpPr txBox="1">
              <a:spLocks noChangeArrowheads="1"/>
            </p:cNvSpPr>
            <p:nvPr/>
          </p:nvSpPr>
          <p:spPr bwMode="auto">
            <a:xfrm>
              <a:off x="3131840" y="6055071"/>
              <a:ext cx="5357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2</a:t>
              </a:r>
            </a:p>
          </p:txBody>
        </p:sp>
        <p:cxnSp>
          <p:nvCxnSpPr>
            <p:cNvPr id="71" name="直線コネクタ 70"/>
            <p:cNvCxnSpPr/>
            <p:nvPr/>
          </p:nvCxnSpPr>
          <p:spPr bwMode="auto">
            <a:xfrm rot="5400000">
              <a:off x="2309522" y="5432462"/>
              <a:ext cx="563489" cy="403233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直線コネクタ 71"/>
            <p:cNvCxnSpPr/>
            <p:nvPr/>
          </p:nvCxnSpPr>
          <p:spPr bwMode="auto">
            <a:xfrm rot="16200000" flipH="1">
              <a:off x="2835788" y="5431668"/>
              <a:ext cx="566663" cy="40799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3" name="円/楕円 72"/>
            <p:cNvSpPr/>
            <p:nvPr/>
          </p:nvSpPr>
          <p:spPr bwMode="auto">
            <a:xfrm>
              <a:off x="2772244" y="5207890"/>
              <a:ext cx="171454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0646" name="テキスト ボックス 95"/>
            <p:cNvSpPr txBox="1">
              <a:spLocks noChangeArrowheads="1"/>
            </p:cNvSpPr>
            <p:nvPr/>
          </p:nvSpPr>
          <p:spPr bwMode="auto">
            <a:xfrm>
              <a:off x="1949902" y="5589240"/>
              <a:ext cx="3898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v</a:t>
              </a:r>
              <a:r>
                <a:rPr lang="en-US" altLang="ja-JP"/>
                <a:t>i</a:t>
              </a:r>
            </a:p>
          </p:txBody>
        </p:sp>
        <p:sp>
          <p:nvSpPr>
            <p:cNvPr id="75" name="円/楕円 74"/>
            <p:cNvSpPr/>
            <p:nvPr/>
          </p:nvSpPr>
          <p:spPr bwMode="auto">
            <a:xfrm>
              <a:off x="3248504" y="4560274"/>
              <a:ext cx="171454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76" name="直線コネクタ 75"/>
            <p:cNvCxnSpPr/>
            <p:nvPr/>
          </p:nvCxnSpPr>
          <p:spPr bwMode="auto">
            <a:xfrm rot="5400000">
              <a:off x="2826264" y="4736433"/>
              <a:ext cx="563489" cy="404821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>
              <a:stCxn id="75" idx="5"/>
            </p:cNvCxnSpPr>
            <p:nvPr/>
          </p:nvCxnSpPr>
          <p:spPr bwMode="auto">
            <a:xfrm rot="16200000" flipH="1">
              <a:off x="3193035" y="4909415"/>
              <a:ext cx="1266660" cy="863618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 bwMode="auto">
            <a:xfrm rot="5400000">
              <a:off x="5107548" y="5441193"/>
              <a:ext cx="561902" cy="403233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 bwMode="auto">
            <a:xfrm rot="16200000" flipH="1">
              <a:off x="5632227" y="5441986"/>
              <a:ext cx="566663" cy="406408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0" name="円/楕円 79"/>
            <p:cNvSpPr/>
            <p:nvPr/>
          </p:nvSpPr>
          <p:spPr bwMode="auto">
            <a:xfrm>
              <a:off x="5567890" y="5217414"/>
              <a:ext cx="171454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0653" name="テキスト ボックス 95"/>
            <p:cNvSpPr txBox="1">
              <a:spLocks noChangeArrowheads="1"/>
            </p:cNvSpPr>
            <p:nvPr/>
          </p:nvSpPr>
          <p:spPr bwMode="auto">
            <a:xfrm>
              <a:off x="2487620" y="4941168"/>
              <a:ext cx="3561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u</a:t>
              </a:r>
            </a:p>
          </p:txBody>
        </p:sp>
        <p:cxnSp>
          <p:nvCxnSpPr>
            <p:cNvPr id="82" name="直線コネクタ 81"/>
            <p:cNvCxnSpPr>
              <a:endCxn id="80" idx="1"/>
            </p:cNvCxnSpPr>
            <p:nvPr/>
          </p:nvCxnSpPr>
          <p:spPr bwMode="auto">
            <a:xfrm>
              <a:off x="4320089" y="4072976"/>
              <a:ext cx="1273201" cy="1169835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3" name="円/楕円 82"/>
            <p:cNvSpPr/>
            <p:nvPr/>
          </p:nvSpPr>
          <p:spPr bwMode="auto">
            <a:xfrm>
              <a:off x="4177211" y="3928532"/>
              <a:ext cx="171454" cy="17301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0656" name="テキスト ボックス 95"/>
            <p:cNvSpPr txBox="1">
              <a:spLocks noChangeArrowheads="1"/>
            </p:cNvSpPr>
            <p:nvPr/>
          </p:nvSpPr>
          <p:spPr bwMode="auto">
            <a:xfrm>
              <a:off x="4084494" y="3471391"/>
              <a:ext cx="41549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r</a:t>
              </a:r>
              <a:r>
                <a:rPr lang="en-US" altLang="ja-JP"/>
                <a:t>L</a:t>
              </a:r>
            </a:p>
          </p:txBody>
        </p:sp>
        <p:cxnSp>
          <p:nvCxnSpPr>
            <p:cNvPr id="85" name="直線コネクタ 84"/>
            <p:cNvCxnSpPr>
              <a:endCxn id="75" idx="7"/>
            </p:cNvCxnSpPr>
            <p:nvPr/>
          </p:nvCxnSpPr>
          <p:spPr bwMode="auto">
            <a:xfrm rot="10800000" flipV="1">
              <a:off x="3394557" y="4022182"/>
              <a:ext cx="876318" cy="563489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0658" name="テキスト ボックス 95"/>
            <p:cNvSpPr txBox="1">
              <a:spLocks noChangeArrowheads="1"/>
            </p:cNvSpPr>
            <p:nvPr/>
          </p:nvSpPr>
          <p:spPr bwMode="auto">
            <a:xfrm>
              <a:off x="4211960" y="5589240"/>
              <a:ext cx="4667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v</a:t>
              </a:r>
              <a:r>
                <a:rPr lang="en-US" altLang="ja-JP"/>
                <a:t>1</a:t>
              </a:r>
            </a:p>
          </p:txBody>
        </p:sp>
        <p:sp>
          <p:nvSpPr>
            <p:cNvPr id="410659" name="テキスト ボックス 95"/>
            <p:cNvSpPr txBox="1">
              <a:spLocks noChangeArrowheads="1"/>
            </p:cNvSpPr>
            <p:nvPr/>
          </p:nvSpPr>
          <p:spPr bwMode="auto">
            <a:xfrm>
              <a:off x="4753278" y="5589240"/>
              <a:ext cx="4667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v</a:t>
              </a:r>
              <a:r>
                <a:rPr lang="en-US" altLang="ja-JP"/>
                <a:t>2</a:t>
              </a:r>
            </a:p>
          </p:txBody>
        </p:sp>
        <p:sp>
          <p:nvSpPr>
            <p:cNvPr id="410660" name="テキスト ボックス 95"/>
            <p:cNvSpPr txBox="1">
              <a:spLocks noChangeArrowheads="1"/>
            </p:cNvSpPr>
            <p:nvPr/>
          </p:nvSpPr>
          <p:spPr bwMode="auto">
            <a:xfrm>
              <a:off x="3318054" y="5589240"/>
              <a:ext cx="389850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v</a:t>
              </a:r>
              <a:r>
                <a:rPr lang="en-US" altLang="ja-JP"/>
                <a:t>j</a:t>
              </a:r>
            </a:p>
          </p:txBody>
        </p:sp>
        <p:sp>
          <p:nvSpPr>
            <p:cNvPr id="410661" name="テキスト ボックス 95"/>
            <p:cNvSpPr txBox="1">
              <a:spLocks noChangeArrowheads="1"/>
            </p:cNvSpPr>
            <p:nvPr/>
          </p:nvSpPr>
          <p:spPr bwMode="auto">
            <a:xfrm>
              <a:off x="2352450" y="3975447"/>
              <a:ext cx="433141" cy="4616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L</a:t>
              </a:r>
              <a:r>
                <a:rPr lang="en-US" altLang="ja-JP" sz="2400" dirty="0">
                  <a:latin typeface="Calibri" pitchFamily="34" charset="0"/>
                </a:rPr>
                <a:t>’</a:t>
              </a:r>
              <a:endParaRPr lang="en-US" altLang="ja-JP" dirty="0"/>
            </a:p>
          </p:txBody>
        </p:sp>
      </p:grpSp>
      <p:sp>
        <p:nvSpPr>
          <p:cNvPr id="90" name="右矢印 89"/>
          <p:cNvSpPr/>
          <p:nvPr/>
        </p:nvSpPr>
        <p:spPr>
          <a:xfrm>
            <a:off x="4211638" y="4868863"/>
            <a:ext cx="720725" cy="36036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≦・・・≦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）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に対する総コード長が最小の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分木で，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を持つ葉が兄弟であるのものが存在する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107950" y="2146300"/>
            <a:ext cx="8567738" cy="1295400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12" name="角丸四角形 11"/>
          <p:cNvSpPr/>
          <p:nvPr/>
        </p:nvSpPr>
        <p:spPr>
          <a:xfrm>
            <a:off x="6948488" y="1912938"/>
            <a:ext cx="1512887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2400" dirty="0">
                <a:solidFill>
                  <a:schemeClr val="tx1"/>
                </a:solidFill>
              </a:rPr>
              <a:t>Lemma</a:t>
            </a:r>
          </a:p>
        </p:txBody>
      </p:sp>
      <p:sp>
        <p:nvSpPr>
          <p:cNvPr id="13" name="テキスト ボックス 95"/>
          <p:cNvSpPr txBox="1">
            <a:spLocks noChangeArrowheads="1"/>
          </p:cNvSpPr>
          <p:nvPr/>
        </p:nvSpPr>
        <p:spPr bwMode="auto">
          <a:xfrm>
            <a:off x="179388" y="3500438"/>
            <a:ext cx="7737475" cy="223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altLang="ja-JP" sz="2400" dirty="0"/>
              <a:t>Lemma</a:t>
            </a:r>
            <a:r>
              <a:rPr lang="ja-JP" altLang="en-US" sz="2400" dirty="0"/>
              <a:t>の証明：</a:t>
            </a:r>
            <a:endParaRPr lang="en-US" altLang="ja-JP" sz="2400" dirty="0"/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/>
              <a:t>このとき，</a:t>
            </a:r>
            <a:endParaRPr lang="en-US" altLang="ja-JP" sz="2400" dirty="0"/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L</a:t>
            </a:r>
            <a:r>
              <a:rPr lang="en-US" altLang="ja-JP" sz="2400" dirty="0">
                <a:latin typeface="Calibri" pitchFamily="34" charset="0"/>
              </a:rPr>
              <a:t>’</a:t>
            </a:r>
            <a:r>
              <a:rPr lang="ja-JP" altLang="en-US" sz="2400" dirty="0"/>
              <a:t>が</a:t>
            </a: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≦・・・≦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）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に対する総コード長が最小の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分木で，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を持つ葉が兄弟であるのものとなる（提出課題）</a:t>
            </a:r>
            <a:endParaRPr lang="en-US" altLang="ja-JP" sz="2400" dirty="0"/>
          </a:p>
        </p:txBody>
      </p:sp>
    </p:spTree>
  </p:cSld>
  <p:clrMapOvr>
    <a:masterClrMapping/>
  </p:clrMapOvr>
  <p:transition advTm="14149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10080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6875463" y="1844675"/>
            <a:ext cx="1512887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（重み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,w</a:t>
            </a:r>
            <a:r>
              <a:rPr lang="en-US" altLang="ja-JP" dirty="0">
                <a:latin typeface="Calibri" pitchFamily="34" charset="0"/>
                <a:ea typeface="+mn-ea"/>
              </a:rPr>
              <a:t>2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（</a:t>
            </a:r>
            <a:r>
              <a:rPr lang="en-US" altLang="ja-JP" sz="2400" dirty="0">
                <a:latin typeface="Calibri" pitchFamily="34" charset="0"/>
                <a:ea typeface="+mn-ea"/>
              </a:rPr>
              <a:t>t 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）に対して，）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ハフマン木は総コード長が最小の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分木である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12678" name="テキスト ボックス 95"/>
          <p:cNvSpPr txBox="1">
            <a:spLocks noChangeArrowheads="1"/>
          </p:cNvSpPr>
          <p:nvPr/>
        </p:nvSpPr>
        <p:spPr bwMode="auto">
          <a:xfrm>
            <a:off x="179388" y="3213100"/>
            <a:ext cx="7977187" cy="3563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定理の証明：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ja-JP" sz="2400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に関する帰納法．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ja-JP" sz="2400" dirty="0">
                <a:latin typeface="Calibri" pitchFamily="34" charset="0"/>
              </a:rPr>
              <a:t>t=2</a:t>
            </a:r>
            <a:r>
              <a:rPr lang="ja-JP" altLang="en-US" sz="2400" dirty="0">
                <a:latin typeface="Calibri" pitchFamily="34" charset="0"/>
              </a:rPr>
              <a:t>の場合は自明．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≦・・・≦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としてよい．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ja-JP" sz="2400" dirty="0">
                <a:latin typeface="Calibri" pitchFamily="34" charset="0"/>
              </a:rPr>
              <a:t>Lemma</a:t>
            </a:r>
            <a:r>
              <a:rPr lang="ja-JP" altLang="en-US" sz="2400" dirty="0">
                <a:latin typeface="Calibri" pitchFamily="34" charset="0"/>
              </a:rPr>
              <a:t>より，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に対する総コード長が最小の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 </a:t>
            </a:r>
            <a:r>
              <a:rPr lang="en-US" altLang="ja-JP" sz="2400" dirty="0">
                <a:latin typeface="Calibri" pitchFamily="34" charset="0"/>
              </a:rPr>
              <a:t>L </a:t>
            </a:r>
            <a:r>
              <a:rPr lang="ja-JP" altLang="en-US" sz="2400" dirty="0">
                <a:latin typeface="Calibri" pitchFamily="34" charset="0"/>
              </a:rPr>
              <a:t>で，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を持つ葉が兄弟であるのものが存在する．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altLang="ja-JP" sz="2400" dirty="0">
              <a:latin typeface="Calibri" pitchFamily="34" charset="0"/>
            </a:endParaRPr>
          </a:p>
        </p:txBody>
      </p:sp>
    </p:spTree>
  </p:cSld>
  <p:clrMapOvr>
    <a:masterClrMapping/>
  </p:clrMapOvr>
  <p:transition advTm="14149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10080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6875463" y="1844675"/>
            <a:ext cx="1512887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（重み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,w</a:t>
            </a:r>
            <a:r>
              <a:rPr lang="en-US" altLang="ja-JP" dirty="0">
                <a:latin typeface="Calibri" pitchFamily="34" charset="0"/>
                <a:ea typeface="+mn-ea"/>
              </a:rPr>
              <a:t>2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（</a:t>
            </a:r>
            <a:r>
              <a:rPr lang="en-US" altLang="ja-JP" sz="2400" dirty="0">
                <a:latin typeface="Calibri" pitchFamily="34" charset="0"/>
                <a:ea typeface="+mn-ea"/>
              </a:rPr>
              <a:t>t 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）に対して，）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ハフマン木は総コード長が最小の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分木である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13702" name="テキスト ボックス 95"/>
          <p:cNvSpPr txBox="1">
            <a:spLocks noChangeArrowheads="1"/>
          </p:cNvSpPr>
          <p:nvPr/>
        </p:nvSpPr>
        <p:spPr bwMode="auto">
          <a:xfrm>
            <a:off x="179388" y="3213100"/>
            <a:ext cx="8062912" cy="312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定理の証明：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ja-JP" sz="2400" dirty="0">
                <a:latin typeface="Calibri" pitchFamily="34" charset="0"/>
              </a:rPr>
              <a:t>L</a:t>
            </a:r>
            <a:r>
              <a:rPr lang="ja-JP" altLang="en-US" sz="2400" dirty="0">
                <a:latin typeface="Calibri" pitchFamily="34" charset="0"/>
              </a:rPr>
              <a:t>：重み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に対する総コード長が最小の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分木で，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　   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を持つ葉が兄弟であるのもの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ja-JP" sz="2400" dirty="0">
                <a:latin typeface="Calibri" pitchFamily="34" charset="0"/>
              </a:rPr>
              <a:t>v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,v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：それぞれ重み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が割り当てられた</a:t>
            </a:r>
            <a:r>
              <a:rPr lang="en-US" altLang="ja-JP" sz="2400" dirty="0">
                <a:latin typeface="Calibri" pitchFamily="34" charset="0"/>
              </a:rPr>
              <a:t>L</a:t>
            </a:r>
            <a:r>
              <a:rPr lang="ja-JP" altLang="en-US" sz="2400" dirty="0">
                <a:latin typeface="Calibri" pitchFamily="34" charset="0"/>
              </a:rPr>
              <a:t>の葉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altLang="ja-JP" sz="2400" dirty="0">
              <a:latin typeface="Calibri" pitchFamily="34" charset="0"/>
            </a:endParaRPr>
          </a:p>
        </p:txBody>
      </p:sp>
      <p:grpSp>
        <p:nvGrpSpPr>
          <p:cNvPr id="413703" name="グループ化 8"/>
          <p:cNvGrpSpPr>
            <a:grpSpLocks/>
          </p:cNvGrpSpPr>
          <p:nvPr/>
        </p:nvGrpSpPr>
        <p:grpSpPr bwMode="auto">
          <a:xfrm>
            <a:off x="1143000" y="5013325"/>
            <a:ext cx="2997200" cy="1724025"/>
            <a:chOff x="1728058" y="3928964"/>
            <a:chExt cx="4479607" cy="2576281"/>
          </a:xfrm>
        </p:grpSpPr>
        <p:sp>
          <p:nvSpPr>
            <p:cNvPr id="10" name="円/楕円 9"/>
            <p:cNvSpPr/>
            <p:nvPr/>
          </p:nvSpPr>
          <p:spPr bwMode="auto">
            <a:xfrm>
              <a:off x="2302245" y="5928785"/>
              <a:ext cx="173206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1" name="円/楕円 10"/>
            <p:cNvSpPr/>
            <p:nvPr/>
          </p:nvSpPr>
          <p:spPr bwMode="auto">
            <a:xfrm>
              <a:off x="3239452" y="5928785"/>
              <a:ext cx="170832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3" name="円/楕円 12"/>
            <p:cNvSpPr/>
            <p:nvPr/>
          </p:nvSpPr>
          <p:spPr bwMode="auto">
            <a:xfrm>
              <a:off x="5099627" y="5928785"/>
              <a:ext cx="170832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" name="円/楕円 13"/>
            <p:cNvSpPr/>
            <p:nvPr/>
          </p:nvSpPr>
          <p:spPr bwMode="auto">
            <a:xfrm>
              <a:off x="4174285" y="5940646"/>
              <a:ext cx="173204" cy="1731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3708" name="テキスト ボックス 95"/>
            <p:cNvSpPr txBox="1">
              <a:spLocks noChangeArrowheads="1"/>
            </p:cNvSpPr>
            <p:nvPr/>
          </p:nvSpPr>
          <p:spPr bwMode="auto">
            <a:xfrm>
              <a:off x="2080113" y="6043580"/>
              <a:ext cx="5357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w</a:t>
              </a:r>
              <a:r>
                <a:rPr lang="en-US" altLang="ja-JP" dirty="0"/>
                <a:t>1</a:t>
              </a:r>
            </a:p>
          </p:txBody>
        </p:sp>
        <p:sp>
          <p:nvSpPr>
            <p:cNvPr id="18" name="円/楕円 17"/>
            <p:cNvSpPr/>
            <p:nvPr/>
          </p:nvSpPr>
          <p:spPr bwMode="auto">
            <a:xfrm>
              <a:off x="6034461" y="5935901"/>
              <a:ext cx="173204" cy="1731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3710" name="テキスト ボックス 95"/>
            <p:cNvSpPr txBox="1">
              <a:spLocks noChangeArrowheads="1"/>
            </p:cNvSpPr>
            <p:nvPr/>
          </p:nvSpPr>
          <p:spPr bwMode="auto">
            <a:xfrm>
              <a:off x="3026240" y="6034973"/>
              <a:ext cx="5357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w</a:t>
              </a:r>
              <a:r>
                <a:rPr lang="en-US" altLang="ja-JP" dirty="0"/>
                <a:t>2</a:t>
              </a:r>
            </a:p>
          </p:txBody>
        </p:sp>
        <p:cxnSp>
          <p:nvCxnSpPr>
            <p:cNvPr id="20" name="直線コネクタ 19"/>
            <p:cNvCxnSpPr/>
            <p:nvPr/>
          </p:nvCxnSpPr>
          <p:spPr bwMode="auto">
            <a:xfrm rot="5400000">
              <a:off x="2310599" y="5431760"/>
              <a:ext cx="562228" cy="403354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 bwMode="auto">
            <a:xfrm rot="16200000" flipH="1">
              <a:off x="2836144" y="5432947"/>
              <a:ext cx="566972" cy="40572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円/楕円 21"/>
            <p:cNvSpPr/>
            <p:nvPr/>
          </p:nvSpPr>
          <p:spPr bwMode="auto">
            <a:xfrm>
              <a:off x="2772034" y="5207616"/>
              <a:ext cx="170832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3714" name="テキスト ボックス 95"/>
            <p:cNvSpPr txBox="1">
              <a:spLocks noChangeArrowheads="1"/>
            </p:cNvSpPr>
            <p:nvPr/>
          </p:nvSpPr>
          <p:spPr bwMode="auto">
            <a:xfrm>
              <a:off x="1728058" y="5589240"/>
              <a:ext cx="697683" cy="690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v</a:t>
              </a:r>
              <a:r>
                <a:rPr lang="en-US" altLang="ja-JP" dirty="0"/>
                <a:t>1</a:t>
              </a:r>
            </a:p>
          </p:txBody>
        </p:sp>
        <p:sp>
          <p:nvSpPr>
            <p:cNvPr id="24" name="円/楕円 23"/>
            <p:cNvSpPr/>
            <p:nvPr/>
          </p:nvSpPr>
          <p:spPr bwMode="auto">
            <a:xfrm>
              <a:off x="3248942" y="4559987"/>
              <a:ext cx="170832" cy="1731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 bwMode="auto">
            <a:xfrm rot="5400000">
              <a:off x="2827841" y="4736686"/>
              <a:ext cx="562226" cy="403354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>
              <a:stCxn id="24" idx="5"/>
            </p:cNvCxnSpPr>
            <p:nvPr/>
          </p:nvCxnSpPr>
          <p:spPr bwMode="auto">
            <a:xfrm rot="16200000" flipH="1">
              <a:off x="3193292" y="4907450"/>
              <a:ext cx="1266790" cy="86602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 bwMode="auto">
            <a:xfrm rot="5400000">
              <a:off x="5106793" y="5440063"/>
              <a:ext cx="562228" cy="40572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 bwMode="auto">
            <a:xfrm rot="16200000" flipH="1">
              <a:off x="5632340" y="5441250"/>
              <a:ext cx="566972" cy="40810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円/楕円 28"/>
            <p:cNvSpPr/>
            <p:nvPr/>
          </p:nvSpPr>
          <p:spPr bwMode="auto">
            <a:xfrm>
              <a:off x="5569417" y="5217105"/>
              <a:ext cx="170832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31" name="直線コネクタ 30"/>
            <p:cNvCxnSpPr>
              <a:endCxn id="29" idx="1"/>
            </p:cNvCxnSpPr>
            <p:nvPr/>
          </p:nvCxnSpPr>
          <p:spPr bwMode="auto">
            <a:xfrm>
              <a:off x="4321391" y="4073673"/>
              <a:ext cx="1271753" cy="116952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円/楕円 31"/>
            <p:cNvSpPr/>
            <p:nvPr/>
          </p:nvSpPr>
          <p:spPr bwMode="auto">
            <a:xfrm>
              <a:off x="4176657" y="3928964"/>
              <a:ext cx="170832" cy="1731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34" name="直線コネクタ 33"/>
            <p:cNvCxnSpPr>
              <a:endCxn id="24" idx="7"/>
            </p:cNvCxnSpPr>
            <p:nvPr/>
          </p:nvCxnSpPr>
          <p:spPr bwMode="auto">
            <a:xfrm rot="10800000" flipV="1">
              <a:off x="3393675" y="4021483"/>
              <a:ext cx="877889" cy="564599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3724" name="テキスト ボックス 95"/>
            <p:cNvSpPr txBox="1">
              <a:spLocks noChangeArrowheads="1"/>
            </p:cNvSpPr>
            <p:nvPr/>
          </p:nvSpPr>
          <p:spPr bwMode="auto">
            <a:xfrm>
              <a:off x="3318054" y="5589240"/>
              <a:ext cx="697683" cy="690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v</a:t>
              </a:r>
              <a:r>
                <a:rPr lang="en-US" altLang="ja-JP"/>
                <a:t>2</a:t>
              </a:r>
            </a:p>
          </p:txBody>
        </p:sp>
        <p:sp>
          <p:nvSpPr>
            <p:cNvPr id="413725" name="テキスト ボックス 95"/>
            <p:cNvSpPr txBox="1">
              <a:spLocks noChangeArrowheads="1"/>
            </p:cNvSpPr>
            <p:nvPr/>
          </p:nvSpPr>
          <p:spPr bwMode="auto">
            <a:xfrm>
              <a:off x="2132912" y="4144213"/>
              <a:ext cx="532358" cy="689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/>
                <a:t>L</a:t>
              </a:r>
              <a:endParaRPr lang="en-US" altLang="ja-JP" dirty="0"/>
            </a:p>
          </p:txBody>
        </p:sp>
      </p:grpSp>
    </p:spTree>
  </p:cSld>
  <p:clrMapOvr>
    <a:masterClrMapping/>
  </p:clrMapOvr>
  <p:transition advTm="14149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10080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6875463" y="1844675"/>
            <a:ext cx="1512887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（重み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,w</a:t>
            </a:r>
            <a:r>
              <a:rPr lang="en-US" altLang="ja-JP" dirty="0">
                <a:latin typeface="Calibri" pitchFamily="34" charset="0"/>
                <a:ea typeface="+mn-ea"/>
              </a:rPr>
              <a:t>2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（</a:t>
            </a:r>
            <a:r>
              <a:rPr lang="en-US" altLang="ja-JP" sz="2400" dirty="0">
                <a:latin typeface="Calibri" pitchFamily="34" charset="0"/>
                <a:ea typeface="+mn-ea"/>
              </a:rPr>
              <a:t>t 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）に対して，）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ハフマン木は総コード長が最小の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分木である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14726" name="テキスト ボックス 95"/>
          <p:cNvSpPr txBox="1">
            <a:spLocks noChangeArrowheads="1"/>
          </p:cNvSpPr>
          <p:nvPr/>
        </p:nvSpPr>
        <p:spPr bwMode="auto">
          <a:xfrm>
            <a:off x="179388" y="3213100"/>
            <a:ext cx="5610831" cy="312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定理の証明：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ja-JP" sz="2400" dirty="0">
                <a:latin typeface="Calibri" pitchFamily="34" charset="0"/>
              </a:rPr>
              <a:t>L*</a:t>
            </a:r>
            <a:r>
              <a:rPr lang="ja-JP" altLang="en-US" sz="2400" dirty="0">
                <a:latin typeface="Calibri" pitchFamily="34" charset="0"/>
              </a:rPr>
              <a:t>：</a:t>
            </a:r>
            <a:r>
              <a:rPr lang="en-US" altLang="ja-JP" sz="2400" dirty="0">
                <a:latin typeface="Calibri" pitchFamily="34" charset="0"/>
              </a:rPr>
              <a:t>L</a:t>
            </a:r>
            <a:r>
              <a:rPr lang="ja-JP" altLang="en-US" sz="2400" dirty="0">
                <a:latin typeface="Calibri" pitchFamily="34" charset="0"/>
              </a:rPr>
              <a:t>から</a:t>
            </a:r>
            <a:r>
              <a:rPr lang="en-US" altLang="ja-JP" sz="2400" dirty="0">
                <a:latin typeface="Calibri" pitchFamily="34" charset="0"/>
              </a:rPr>
              <a:t>v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と</a:t>
            </a:r>
            <a:r>
              <a:rPr lang="en-US" altLang="ja-JP" sz="2400" dirty="0">
                <a:latin typeface="Calibri" pitchFamily="34" charset="0"/>
              </a:rPr>
              <a:t>v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を取り除き，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　　</a:t>
            </a:r>
            <a:r>
              <a:rPr lang="en-US" altLang="ja-JP" sz="2400" dirty="0">
                <a:latin typeface="Calibri" pitchFamily="34" charset="0"/>
              </a:rPr>
              <a:t>v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と</a:t>
            </a:r>
            <a:r>
              <a:rPr lang="en-US" altLang="ja-JP" sz="2400" dirty="0">
                <a:latin typeface="Calibri" pitchFamily="34" charset="0"/>
              </a:rPr>
              <a:t>v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の親</a:t>
            </a:r>
            <a:r>
              <a:rPr lang="en-US" altLang="ja-JP" sz="2400" dirty="0">
                <a:latin typeface="Calibri" pitchFamily="34" charset="0"/>
              </a:rPr>
              <a:t>u</a:t>
            </a:r>
            <a:r>
              <a:rPr lang="ja-JP" altLang="en-US" sz="2400" dirty="0">
                <a:latin typeface="Calibri" pitchFamily="34" charset="0"/>
              </a:rPr>
              <a:t>に重み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+w</a:t>
            </a:r>
            <a:r>
              <a:rPr lang="en-US" altLang="ja-JP" dirty="0">
                <a:latin typeface="Calibri" pitchFamily="34" charset="0"/>
              </a:rPr>
              <a:t>2 </a:t>
            </a:r>
            <a:r>
              <a:rPr lang="ja-JP" altLang="en-US" sz="2400" dirty="0">
                <a:latin typeface="Calibri" pitchFamily="34" charset="0"/>
              </a:rPr>
              <a:t>を与えたもの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注意</a:t>
            </a:r>
            <a:r>
              <a:rPr lang="en-US" altLang="ja-JP" sz="2400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：</a:t>
            </a:r>
            <a:r>
              <a:rPr lang="en-US" altLang="ja-JP" sz="2400" dirty="0" err="1">
                <a:latin typeface="Calibri" pitchFamily="34" charset="0"/>
              </a:rPr>
              <a:t>wt</a:t>
            </a:r>
            <a:r>
              <a:rPr lang="en-US" altLang="ja-JP" sz="2400" dirty="0">
                <a:latin typeface="Calibri" pitchFamily="34" charset="0"/>
              </a:rPr>
              <a:t>(L) = wt(L*) + w</a:t>
            </a:r>
            <a:r>
              <a:rPr lang="en-US" altLang="ja-JP" dirty="0">
                <a:latin typeface="Calibri" pitchFamily="34" charset="0"/>
              </a:rPr>
              <a:t>1 </a:t>
            </a:r>
            <a:r>
              <a:rPr lang="en-US" altLang="ja-JP" sz="2400" dirty="0">
                <a:latin typeface="Calibri" pitchFamily="34" charset="0"/>
              </a:rPr>
              <a:t>+ w</a:t>
            </a:r>
            <a:r>
              <a:rPr lang="en-US" altLang="ja-JP" dirty="0">
                <a:latin typeface="Calibri" pitchFamily="34" charset="0"/>
              </a:rPr>
              <a:t>2</a:t>
            </a: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altLang="ja-JP" sz="2400" dirty="0">
              <a:latin typeface="Calibri" pitchFamily="34" charset="0"/>
            </a:endParaRPr>
          </a:p>
        </p:txBody>
      </p:sp>
      <p:grpSp>
        <p:nvGrpSpPr>
          <p:cNvPr id="414727" name="グループ化 8"/>
          <p:cNvGrpSpPr>
            <a:grpSpLocks/>
          </p:cNvGrpSpPr>
          <p:nvPr/>
        </p:nvGrpSpPr>
        <p:grpSpPr bwMode="auto">
          <a:xfrm>
            <a:off x="1143000" y="5013325"/>
            <a:ext cx="2997200" cy="1724025"/>
            <a:chOff x="1728058" y="3928964"/>
            <a:chExt cx="4479607" cy="2576281"/>
          </a:xfrm>
        </p:grpSpPr>
        <p:sp>
          <p:nvSpPr>
            <p:cNvPr id="10" name="円/楕円 9"/>
            <p:cNvSpPr/>
            <p:nvPr/>
          </p:nvSpPr>
          <p:spPr bwMode="auto">
            <a:xfrm>
              <a:off x="2302245" y="5928785"/>
              <a:ext cx="173206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1" name="円/楕円 10"/>
            <p:cNvSpPr/>
            <p:nvPr/>
          </p:nvSpPr>
          <p:spPr bwMode="auto">
            <a:xfrm>
              <a:off x="3239452" y="5928785"/>
              <a:ext cx="170832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3" name="円/楕円 12"/>
            <p:cNvSpPr/>
            <p:nvPr/>
          </p:nvSpPr>
          <p:spPr bwMode="auto">
            <a:xfrm>
              <a:off x="5099627" y="5928785"/>
              <a:ext cx="170832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" name="円/楕円 13"/>
            <p:cNvSpPr/>
            <p:nvPr/>
          </p:nvSpPr>
          <p:spPr bwMode="auto">
            <a:xfrm>
              <a:off x="4174285" y="5940646"/>
              <a:ext cx="173204" cy="1731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4751" name="テキスト ボックス 95"/>
            <p:cNvSpPr txBox="1">
              <a:spLocks noChangeArrowheads="1"/>
            </p:cNvSpPr>
            <p:nvPr/>
          </p:nvSpPr>
          <p:spPr bwMode="auto">
            <a:xfrm>
              <a:off x="2080113" y="6043580"/>
              <a:ext cx="5357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1</a:t>
              </a:r>
            </a:p>
          </p:txBody>
        </p:sp>
        <p:sp>
          <p:nvSpPr>
            <p:cNvPr id="18" name="円/楕円 17"/>
            <p:cNvSpPr/>
            <p:nvPr/>
          </p:nvSpPr>
          <p:spPr bwMode="auto">
            <a:xfrm>
              <a:off x="6034461" y="5935901"/>
              <a:ext cx="173204" cy="1731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4753" name="テキスト ボックス 95"/>
            <p:cNvSpPr txBox="1">
              <a:spLocks noChangeArrowheads="1"/>
            </p:cNvSpPr>
            <p:nvPr/>
          </p:nvSpPr>
          <p:spPr bwMode="auto">
            <a:xfrm>
              <a:off x="3026240" y="6034973"/>
              <a:ext cx="5357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2</a:t>
              </a:r>
            </a:p>
          </p:txBody>
        </p:sp>
        <p:cxnSp>
          <p:nvCxnSpPr>
            <p:cNvPr id="20" name="直線コネクタ 19"/>
            <p:cNvCxnSpPr/>
            <p:nvPr/>
          </p:nvCxnSpPr>
          <p:spPr bwMode="auto">
            <a:xfrm rot="5400000">
              <a:off x="2310599" y="5431760"/>
              <a:ext cx="562228" cy="403354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 bwMode="auto">
            <a:xfrm rot="16200000" flipH="1">
              <a:off x="2836144" y="5432947"/>
              <a:ext cx="566972" cy="40572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円/楕円 21"/>
            <p:cNvSpPr/>
            <p:nvPr/>
          </p:nvSpPr>
          <p:spPr bwMode="auto">
            <a:xfrm>
              <a:off x="2772034" y="5207616"/>
              <a:ext cx="170832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4757" name="テキスト ボックス 95"/>
            <p:cNvSpPr txBox="1">
              <a:spLocks noChangeArrowheads="1"/>
            </p:cNvSpPr>
            <p:nvPr/>
          </p:nvSpPr>
          <p:spPr bwMode="auto">
            <a:xfrm>
              <a:off x="1728058" y="5589240"/>
              <a:ext cx="697683" cy="690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v</a:t>
              </a:r>
              <a:r>
                <a:rPr lang="en-US" altLang="ja-JP"/>
                <a:t>1</a:t>
              </a:r>
            </a:p>
          </p:txBody>
        </p:sp>
        <p:sp>
          <p:nvSpPr>
            <p:cNvPr id="24" name="円/楕円 23"/>
            <p:cNvSpPr/>
            <p:nvPr/>
          </p:nvSpPr>
          <p:spPr bwMode="auto">
            <a:xfrm>
              <a:off x="3248942" y="4559987"/>
              <a:ext cx="170832" cy="1731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 bwMode="auto">
            <a:xfrm rot="5400000">
              <a:off x="2827841" y="4736686"/>
              <a:ext cx="562226" cy="403354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>
              <a:stCxn id="24" idx="5"/>
            </p:cNvCxnSpPr>
            <p:nvPr/>
          </p:nvCxnSpPr>
          <p:spPr bwMode="auto">
            <a:xfrm rot="16200000" flipH="1">
              <a:off x="3193292" y="4907450"/>
              <a:ext cx="1266790" cy="86602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 bwMode="auto">
            <a:xfrm rot="5400000">
              <a:off x="5106793" y="5440063"/>
              <a:ext cx="562228" cy="40572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 bwMode="auto">
            <a:xfrm rot="16200000" flipH="1">
              <a:off x="5632340" y="5441250"/>
              <a:ext cx="566972" cy="40810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円/楕円 28"/>
            <p:cNvSpPr/>
            <p:nvPr/>
          </p:nvSpPr>
          <p:spPr bwMode="auto">
            <a:xfrm>
              <a:off x="5569417" y="5217105"/>
              <a:ext cx="170832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31" name="直線コネクタ 30"/>
            <p:cNvCxnSpPr>
              <a:endCxn id="29" idx="1"/>
            </p:cNvCxnSpPr>
            <p:nvPr/>
          </p:nvCxnSpPr>
          <p:spPr bwMode="auto">
            <a:xfrm>
              <a:off x="4321391" y="4073673"/>
              <a:ext cx="1271753" cy="116952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円/楕円 31"/>
            <p:cNvSpPr/>
            <p:nvPr/>
          </p:nvSpPr>
          <p:spPr bwMode="auto">
            <a:xfrm>
              <a:off x="4176657" y="3928964"/>
              <a:ext cx="170832" cy="1731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34" name="直線コネクタ 33"/>
            <p:cNvCxnSpPr>
              <a:endCxn id="24" idx="7"/>
            </p:cNvCxnSpPr>
            <p:nvPr/>
          </p:nvCxnSpPr>
          <p:spPr bwMode="auto">
            <a:xfrm rot="10800000" flipV="1">
              <a:off x="3393675" y="4021483"/>
              <a:ext cx="877889" cy="564599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4767" name="テキスト ボックス 95"/>
            <p:cNvSpPr txBox="1">
              <a:spLocks noChangeArrowheads="1"/>
            </p:cNvSpPr>
            <p:nvPr/>
          </p:nvSpPr>
          <p:spPr bwMode="auto">
            <a:xfrm>
              <a:off x="3318054" y="5589240"/>
              <a:ext cx="697683" cy="6900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v</a:t>
              </a:r>
              <a:r>
                <a:rPr lang="en-US" altLang="ja-JP"/>
                <a:t>2</a:t>
              </a:r>
            </a:p>
          </p:txBody>
        </p:sp>
        <p:sp>
          <p:nvSpPr>
            <p:cNvPr id="414768" name="テキスト ボックス 95"/>
            <p:cNvSpPr txBox="1">
              <a:spLocks noChangeArrowheads="1"/>
            </p:cNvSpPr>
            <p:nvPr/>
          </p:nvSpPr>
          <p:spPr bwMode="auto">
            <a:xfrm>
              <a:off x="2132912" y="4144213"/>
              <a:ext cx="470066" cy="68988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>
                  <a:latin typeface="Calibri" pitchFamily="34" charset="0"/>
                </a:rPr>
                <a:t>L</a:t>
              </a:r>
              <a:endParaRPr lang="en-US" altLang="ja-JP" sz="2400" dirty="0"/>
            </a:p>
          </p:txBody>
        </p:sp>
      </p:grpSp>
      <p:sp>
        <p:nvSpPr>
          <p:cNvPr id="414728" name="テキスト ボックス 95"/>
          <p:cNvSpPr txBox="1">
            <a:spLocks noChangeArrowheads="1"/>
          </p:cNvSpPr>
          <p:nvPr/>
        </p:nvSpPr>
        <p:spPr bwMode="auto">
          <a:xfrm>
            <a:off x="1550988" y="5589588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en-US" altLang="ja-JP"/>
          </a:p>
        </p:txBody>
      </p:sp>
      <p:grpSp>
        <p:nvGrpSpPr>
          <p:cNvPr id="414729" name="グループ化 8"/>
          <p:cNvGrpSpPr>
            <a:grpSpLocks/>
          </p:cNvGrpSpPr>
          <p:nvPr/>
        </p:nvGrpSpPr>
        <p:grpSpPr bwMode="auto">
          <a:xfrm>
            <a:off x="4957763" y="5013325"/>
            <a:ext cx="2782887" cy="1462088"/>
            <a:chOff x="2049894" y="3928964"/>
            <a:chExt cx="4157771" cy="2185044"/>
          </a:xfrm>
        </p:grpSpPr>
        <p:sp>
          <p:nvSpPr>
            <p:cNvPr id="39" name="円/楕円 38"/>
            <p:cNvSpPr/>
            <p:nvPr/>
          </p:nvSpPr>
          <p:spPr bwMode="auto">
            <a:xfrm>
              <a:off x="5100033" y="5928955"/>
              <a:ext cx="170770" cy="1731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0" name="円/楕円 39"/>
            <p:cNvSpPr/>
            <p:nvPr/>
          </p:nvSpPr>
          <p:spPr bwMode="auto">
            <a:xfrm>
              <a:off x="4175030" y="5940817"/>
              <a:ext cx="170770" cy="1731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4734" name="テキスト ボックス 95"/>
            <p:cNvSpPr txBox="1">
              <a:spLocks noChangeArrowheads="1"/>
            </p:cNvSpPr>
            <p:nvPr/>
          </p:nvSpPr>
          <p:spPr bwMode="auto">
            <a:xfrm>
              <a:off x="2049894" y="5296393"/>
              <a:ext cx="1593749" cy="690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1</a:t>
              </a:r>
              <a:r>
                <a:rPr lang="en-US" altLang="ja-JP" sz="2400"/>
                <a:t>+w</a:t>
              </a:r>
              <a:r>
                <a:rPr lang="en-US" altLang="ja-JP"/>
                <a:t>2</a:t>
              </a:r>
            </a:p>
          </p:txBody>
        </p:sp>
        <p:sp>
          <p:nvSpPr>
            <p:cNvPr id="42" name="円/楕円 41"/>
            <p:cNvSpPr/>
            <p:nvPr/>
          </p:nvSpPr>
          <p:spPr bwMode="auto">
            <a:xfrm>
              <a:off x="6034524" y="5936072"/>
              <a:ext cx="173141" cy="1731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6" name="円/楕円 45"/>
            <p:cNvSpPr/>
            <p:nvPr/>
          </p:nvSpPr>
          <p:spPr bwMode="auto">
            <a:xfrm>
              <a:off x="2770922" y="5207725"/>
              <a:ext cx="173141" cy="1731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8" name="円/楕円 47"/>
            <p:cNvSpPr/>
            <p:nvPr/>
          </p:nvSpPr>
          <p:spPr bwMode="auto">
            <a:xfrm>
              <a:off x="3247654" y="4560041"/>
              <a:ext cx="173142" cy="1731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49" name="直線コネクタ 48"/>
            <p:cNvCxnSpPr/>
            <p:nvPr/>
          </p:nvCxnSpPr>
          <p:spPr bwMode="auto">
            <a:xfrm rot="5400000">
              <a:off x="2826581" y="4736846"/>
              <a:ext cx="562274" cy="40320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>
              <a:stCxn id="48" idx="5"/>
            </p:cNvCxnSpPr>
            <p:nvPr/>
          </p:nvCxnSpPr>
          <p:spPr bwMode="auto">
            <a:xfrm rot="16200000" flipH="1">
              <a:off x="3192924" y="4908915"/>
              <a:ext cx="1266898" cy="86333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 bwMode="auto">
            <a:xfrm rot="5400000">
              <a:off x="5105885" y="5441469"/>
              <a:ext cx="562276" cy="40320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 bwMode="auto">
            <a:xfrm rot="16200000" flipH="1">
              <a:off x="5632423" y="5441471"/>
              <a:ext cx="567021" cy="40795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円/楕円 52"/>
            <p:cNvSpPr/>
            <p:nvPr/>
          </p:nvSpPr>
          <p:spPr bwMode="auto">
            <a:xfrm>
              <a:off x="5569651" y="5217215"/>
              <a:ext cx="170770" cy="1731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54" name="直線コネクタ 53"/>
            <p:cNvCxnSpPr>
              <a:endCxn id="53" idx="1"/>
            </p:cNvCxnSpPr>
            <p:nvPr/>
          </p:nvCxnSpPr>
          <p:spPr bwMode="auto">
            <a:xfrm>
              <a:off x="4319709" y="4073685"/>
              <a:ext cx="1273659" cy="116962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円/楕円 54"/>
            <p:cNvSpPr/>
            <p:nvPr/>
          </p:nvSpPr>
          <p:spPr bwMode="auto">
            <a:xfrm>
              <a:off x="4177401" y="3928964"/>
              <a:ext cx="170770" cy="1731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56" name="直線コネクタ 55"/>
            <p:cNvCxnSpPr>
              <a:endCxn id="48" idx="7"/>
            </p:cNvCxnSpPr>
            <p:nvPr/>
          </p:nvCxnSpPr>
          <p:spPr bwMode="auto">
            <a:xfrm rot="10800000" flipV="1">
              <a:off x="3394706" y="4021491"/>
              <a:ext cx="877567" cy="56464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4746" name="テキスト ボックス 95"/>
            <p:cNvSpPr txBox="1">
              <a:spLocks noChangeArrowheads="1"/>
            </p:cNvSpPr>
            <p:nvPr/>
          </p:nvSpPr>
          <p:spPr bwMode="auto">
            <a:xfrm>
              <a:off x="2132911" y="4144214"/>
              <a:ext cx="700081" cy="690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>
                  <a:latin typeface="Calibri" pitchFamily="34" charset="0"/>
                </a:rPr>
                <a:t>L*</a:t>
              </a:r>
              <a:endParaRPr lang="en-US" altLang="ja-JP" sz="2400"/>
            </a:p>
          </p:txBody>
        </p:sp>
      </p:grpSp>
      <p:sp>
        <p:nvSpPr>
          <p:cNvPr id="414730" name="テキスト ボックス 95"/>
          <p:cNvSpPr txBox="1">
            <a:spLocks noChangeArrowheads="1"/>
          </p:cNvSpPr>
          <p:nvPr/>
        </p:nvSpPr>
        <p:spPr bwMode="auto">
          <a:xfrm>
            <a:off x="5151438" y="5589588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  <a:endParaRPr lang="en-US" altLang="ja-JP"/>
          </a:p>
        </p:txBody>
      </p:sp>
      <p:sp>
        <p:nvSpPr>
          <p:cNvPr id="60" name="右矢印 59"/>
          <p:cNvSpPr/>
          <p:nvPr/>
        </p:nvSpPr>
        <p:spPr>
          <a:xfrm>
            <a:off x="4211638" y="5589588"/>
            <a:ext cx="720725" cy="360362"/>
          </a:xfrm>
          <a:prstGeom prst="righ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10080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6875463" y="1844675"/>
            <a:ext cx="1512887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（重み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,w</a:t>
            </a:r>
            <a:r>
              <a:rPr lang="en-US" altLang="ja-JP" dirty="0">
                <a:latin typeface="Calibri" pitchFamily="34" charset="0"/>
                <a:ea typeface="+mn-ea"/>
              </a:rPr>
              <a:t>2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（</a:t>
            </a:r>
            <a:r>
              <a:rPr lang="en-US" altLang="ja-JP" sz="2400" dirty="0">
                <a:latin typeface="Calibri" pitchFamily="34" charset="0"/>
                <a:ea typeface="+mn-ea"/>
              </a:rPr>
              <a:t>t 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）に対して，）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ハフマン木は総コード長が最小の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分木である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15750" name="テキスト ボックス 95"/>
          <p:cNvSpPr txBox="1">
            <a:spLocks noChangeArrowheads="1"/>
          </p:cNvSpPr>
          <p:nvPr/>
        </p:nvSpPr>
        <p:spPr bwMode="auto">
          <a:xfrm>
            <a:off x="179388" y="3213100"/>
            <a:ext cx="6038833" cy="356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定理の証明：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ja-JP" sz="2400" dirty="0">
                <a:latin typeface="Calibri" pitchFamily="34" charset="0"/>
              </a:rPr>
              <a:t>F</a:t>
            </a:r>
            <a:r>
              <a:rPr lang="ja-JP" altLang="en-US" sz="2400" dirty="0">
                <a:latin typeface="Calibri" pitchFamily="34" charset="0"/>
              </a:rPr>
              <a:t>：  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に対するハフマン木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ja-JP" sz="2400" dirty="0">
                <a:latin typeface="Calibri" pitchFamily="34" charset="0"/>
              </a:rPr>
              <a:t>F*</a:t>
            </a:r>
            <a:r>
              <a:rPr lang="ja-JP" altLang="en-US" sz="2400" dirty="0">
                <a:latin typeface="Calibri" pitchFamily="34" charset="0"/>
              </a:rPr>
              <a:t>：重み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+w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3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に対するハフマン木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　　（ただし，</a:t>
            </a:r>
            <a:r>
              <a:rPr lang="en-US" altLang="ja-JP" sz="2400" dirty="0">
                <a:latin typeface="Calibri" pitchFamily="34" charset="0"/>
              </a:rPr>
              <a:t>F</a:t>
            </a:r>
            <a:r>
              <a:rPr lang="ja-JP" altLang="en-US" sz="2400" dirty="0">
                <a:latin typeface="Calibri" pitchFamily="34" charset="0"/>
              </a:rPr>
              <a:t>と同じ手順で構成する）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注意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：</a:t>
            </a:r>
            <a:r>
              <a:rPr lang="en-US" altLang="ja-JP" sz="2400" dirty="0">
                <a:latin typeface="Calibri" pitchFamily="34" charset="0"/>
              </a:rPr>
              <a:t>wt(F) = wt(F*) + w</a:t>
            </a:r>
            <a:r>
              <a:rPr lang="en-US" altLang="ja-JP" dirty="0">
                <a:latin typeface="Calibri" pitchFamily="34" charset="0"/>
              </a:rPr>
              <a:t>1 </a:t>
            </a:r>
            <a:r>
              <a:rPr lang="en-US" altLang="ja-JP" sz="2400" dirty="0">
                <a:latin typeface="Calibri" pitchFamily="34" charset="0"/>
              </a:rPr>
              <a:t>+ w</a:t>
            </a:r>
            <a:r>
              <a:rPr lang="en-US" altLang="ja-JP" dirty="0">
                <a:latin typeface="Calibri" pitchFamily="34" charset="0"/>
              </a:rPr>
              <a:t>2</a:t>
            </a: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altLang="ja-JP" sz="2400" dirty="0">
              <a:latin typeface="Calibri" pitchFamily="34" charset="0"/>
            </a:endParaRPr>
          </a:p>
        </p:txBody>
      </p:sp>
      <p:grpSp>
        <p:nvGrpSpPr>
          <p:cNvPr id="415751" name="グループ化 8"/>
          <p:cNvGrpSpPr>
            <a:grpSpLocks/>
          </p:cNvGrpSpPr>
          <p:nvPr/>
        </p:nvGrpSpPr>
        <p:grpSpPr bwMode="auto">
          <a:xfrm>
            <a:off x="3420020" y="5013175"/>
            <a:ext cx="2762250" cy="1724174"/>
            <a:chOff x="2080113" y="3928741"/>
            <a:chExt cx="4127552" cy="2576504"/>
          </a:xfrm>
        </p:grpSpPr>
        <p:sp>
          <p:nvSpPr>
            <p:cNvPr id="10" name="円/楕円 9"/>
            <p:cNvSpPr/>
            <p:nvPr/>
          </p:nvSpPr>
          <p:spPr bwMode="auto">
            <a:xfrm>
              <a:off x="2300724" y="5928785"/>
              <a:ext cx="173167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1" name="円/楕円 10"/>
            <p:cNvSpPr/>
            <p:nvPr/>
          </p:nvSpPr>
          <p:spPr bwMode="auto">
            <a:xfrm>
              <a:off x="3237725" y="5928785"/>
              <a:ext cx="173168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3" name="円/楕円 12"/>
            <p:cNvSpPr/>
            <p:nvPr/>
          </p:nvSpPr>
          <p:spPr bwMode="auto">
            <a:xfrm>
              <a:off x="5099869" y="5928785"/>
              <a:ext cx="170795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14" name="円/楕円 13"/>
            <p:cNvSpPr/>
            <p:nvPr/>
          </p:nvSpPr>
          <p:spPr bwMode="auto">
            <a:xfrm>
              <a:off x="4174728" y="5940646"/>
              <a:ext cx="173167" cy="1731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5778" name="テキスト ボックス 95"/>
            <p:cNvSpPr txBox="1">
              <a:spLocks noChangeArrowheads="1"/>
            </p:cNvSpPr>
            <p:nvPr/>
          </p:nvSpPr>
          <p:spPr bwMode="auto">
            <a:xfrm>
              <a:off x="2080113" y="6043580"/>
              <a:ext cx="5357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1</a:t>
              </a:r>
            </a:p>
          </p:txBody>
        </p:sp>
        <p:sp>
          <p:nvSpPr>
            <p:cNvPr id="18" name="円/楕円 17"/>
            <p:cNvSpPr/>
            <p:nvPr/>
          </p:nvSpPr>
          <p:spPr bwMode="auto">
            <a:xfrm>
              <a:off x="6034498" y="5935901"/>
              <a:ext cx="173167" cy="1731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5780" name="テキスト ボックス 95"/>
            <p:cNvSpPr txBox="1">
              <a:spLocks noChangeArrowheads="1"/>
            </p:cNvSpPr>
            <p:nvPr/>
          </p:nvSpPr>
          <p:spPr bwMode="auto">
            <a:xfrm>
              <a:off x="3026240" y="6034973"/>
              <a:ext cx="53572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2</a:t>
              </a:r>
            </a:p>
          </p:txBody>
        </p:sp>
        <p:cxnSp>
          <p:nvCxnSpPr>
            <p:cNvPr id="20" name="直線コネクタ 19"/>
            <p:cNvCxnSpPr/>
            <p:nvPr/>
          </p:nvCxnSpPr>
          <p:spPr bwMode="auto">
            <a:xfrm rot="5400000">
              <a:off x="2310200" y="5430617"/>
              <a:ext cx="562228" cy="405639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直線コネクタ 20"/>
            <p:cNvCxnSpPr/>
            <p:nvPr/>
          </p:nvCxnSpPr>
          <p:spPr bwMode="auto">
            <a:xfrm rot="16200000" flipH="1">
              <a:off x="2835631" y="5431805"/>
              <a:ext cx="566972" cy="408011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2" name="円/楕円 21"/>
            <p:cNvSpPr/>
            <p:nvPr/>
          </p:nvSpPr>
          <p:spPr bwMode="auto">
            <a:xfrm>
              <a:off x="2772783" y="5207616"/>
              <a:ext cx="170795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24" name="円/楕円 23"/>
            <p:cNvSpPr/>
            <p:nvPr/>
          </p:nvSpPr>
          <p:spPr bwMode="auto">
            <a:xfrm>
              <a:off x="3249587" y="4559987"/>
              <a:ext cx="170795" cy="1731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 bwMode="auto">
            <a:xfrm rot="5400000">
              <a:off x="2826144" y="4736730"/>
              <a:ext cx="562226" cy="40326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直線コネクタ 25"/>
            <p:cNvCxnSpPr>
              <a:stCxn id="24" idx="5"/>
            </p:cNvCxnSpPr>
            <p:nvPr/>
          </p:nvCxnSpPr>
          <p:spPr bwMode="auto">
            <a:xfrm rot="16200000" flipH="1">
              <a:off x="3192624" y="4908731"/>
              <a:ext cx="1266790" cy="863465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直線コネクタ 26"/>
            <p:cNvCxnSpPr/>
            <p:nvPr/>
          </p:nvCxnSpPr>
          <p:spPr bwMode="auto">
            <a:xfrm rot="5400000">
              <a:off x="5105786" y="5441293"/>
              <a:ext cx="562228" cy="40326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8" name="直線コネクタ 27"/>
            <p:cNvCxnSpPr/>
            <p:nvPr/>
          </p:nvCxnSpPr>
          <p:spPr bwMode="auto">
            <a:xfrm rot="16200000" flipH="1">
              <a:off x="5632404" y="5441294"/>
              <a:ext cx="566972" cy="408011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9" name="円/楕円 28"/>
            <p:cNvSpPr/>
            <p:nvPr/>
          </p:nvSpPr>
          <p:spPr bwMode="auto">
            <a:xfrm>
              <a:off x="5569556" y="5217105"/>
              <a:ext cx="170795" cy="173175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31" name="直線コネクタ 30"/>
            <p:cNvCxnSpPr>
              <a:endCxn id="29" idx="1"/>
            </p:cNvCxnSpPr>
            <p:nvPr/>
          </p:nvCxnSpPr>
          <p:spPr bwMode="auto">
            <a:xfrm>
              <a:off x="4321801" y="4073673"/>
              <a:ext cx="1271476" cy="116952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32" name="円/楕円 31"/>
            <p:cNvSpPr/>
            <p:nvPr/>
          </p:nvSpPr>
          <p:spPr bwMode="auto">
            <a:xfrm>
              <a:off x="4177099" y="3928964"/>
              <a:ext cx="170795" cy="173176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34" name="直線コネクタ 33"/>
            <p:cNvCxnSpPr>
              <a:endCxn id="24" idx="7"/>
            </p:cNvCxnSpPr>
            <p:nvPr/>
          </p:nvCxnSpPr>
          <p:spPr bwMode="auto">
            <a:xfrm rot="10800000" flipV="1">
              <a:off x="3394288" y="4021483"/>
              <a:ext cx="877698" cy="564599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5793" name="テキスト ボックス 95"/>
            <p:cNvSpPr txBox="1">
              <a:spLocks noChangeArrowheads="1"/>
            </p:cNvSpPr>
            <p:nvPr/>
          </p:nvSpPr>
          <p:spPr bwMode="auto">
            <a:xfrm>
              <a:off x="5092678" y="3928741"/>
              <a:ext cx="486846" cy="690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>
                  <a:latin typeface="Calibri" pitchFamily="34" charset="0"/>
                </a:rPr>
                <a:t>F</a:t>
              </a:r>
              <a:endParaRPr lang="en-US" altLang="ja-JP" sz="2400" dirty="0"/>
            </a:p>
          </p:txBody>
        </p:sp>
      </p:grpSp>
      <p:grpSp>
        <p:nvGrpSpPr>
          <p:cNvPr id="415752" name="グループ化 8"/>
          <p:cNvGrpSpPr>
            <a:grpSpLocks/>
          </p:cNvGrpSpPr>
          <p:nvPr/>
        </p:nvGrpSpPr>
        <p:grpSpPr bwMode="auto">
          <a:xfrm>
            <a:off x="6228184" y="5013175"/>
            <a:ext cx="2782887" cy="1462237"/>
            <a:chOff x="2049894" y="3928741"/>
            <a:chExt cx="4157771" cy="2185267"/>
          </a:xfrm>
        </p:grpSpPr>
        <p:sp>
          <p:nvSpPr>
            <p:cNvPr id="39" name="円/楕円 38"/>
            <p:cNvSpPr/>
            <p:nvPr/>
          </p:nvSpPr>
          <p:spPr bwMode="auto">
            <a:xfrm>
              <a:off x="5100033" y="5928955"/>
              <a:ext cx="170770" cy="1731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0" name="円/楕円 39"/>
            <p:cNvSpPr/>
            <p:nvPr/>
          </p:nvSpPr>
          <p:spPr bwMode="auto">
            <a:xfrm>
              <a:off x="4175030" y="5940817"/>
              <a:ext cx="170770" cy="1731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15761" name="テキスト ボックス 95"/>
            <p:cNvSpPr txBox="1">
              <a:spLocks noChangeArrowheads="1"/>
            </p:cNvSpPr>
            <p:nvPr/>
          </p:nvSpPr>
          <p:spPr bwMode="auto">
            <a:xfrm>
              <a:off x="2049894" y="5296393"/>
              <a:ext cx="1593749" cy="690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/>
                <a:t>w</a:t>
              </a:r>
              <a:r>
                <a:rPr lang="en-US" altLang="ja-JP"/>
                <a:t>1</a:t>
              </a:r>
              <a:r>
                <a:rPr lang="en-US" altLang="ja-JP" sz="2400"/>
                <a:t>+w</a:t>
              </a:r>
              <a:r>
                <a:rPr lang="en-US" altLang="ja-JP"/>
                <a:t>2</a:t>
              </a:r>
            </a:p>
          </p:txBody>
        </p:sp>
        <p:sp>
          <p:nvSpPr>
            <p:cNvPr id="42" name="円/楕円 41"/>
            <p:cNvSpPr/>
            <p:nvPr/>
          </p:nvSpPr>
          <p:spPr bwMode="auto">
            <a:xfrm>
              <a:off x="6034524" y="5936072"/>
              <a:ext cx="173141" cy="1731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6" name="円/楕円 45"/>
            <p:cNvSpPr/>
            <p:nvPr/>
          </p:nvSpPr>
          <p:spPr bwMode="auto">
            <a:xfrm>
              <a:off x="2770922" y="5207725"/>
              <a:ext cx="173141" cy="1731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sp>
          <p:nvSpPr>
            <p:cNvPr id="48" name="円/楕円 47"/>
            <p:cNvSpPr/>
            <p:nvPr/>
          </p:nvSpPr>
          <p:spPr bwMode="auto">
            <a:xfrm>
              <a:off x="3247654" y="4560041"/>
              <a:ext cx="173142" cy="1731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49" name="直線コネクタ 48"/>
            <p:cNvCxnSpPr/>
            <p:nvPr/>
          </p:nvCxnSpPr>
          <p:spPr bwMode="auto">
            <a:xfrm rot="5400000">
              <a:off x="2826581" y="4736846"/>
              <a:ext cx="562274" cy="40320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直線コネクタ 49"/>
            <p:cNvCxnSpPr>
              <a:stCxn id="48" idx="5"/>
            </p:cNvCxnSpPr>
            <p:nvPr/>
          </p:nvCxnSpPr>
          <p:spPr bwMode="auto">
            <a:xfrm rot="16200000" flipH="1">
              <a:off x="3192924" y="4908915"/>
              <a:ext cx="1266898" cy="86333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直線コネクタ 50"/>
            <p:cNvCxnSpPr/>
            <p:nvPr/>
          </p:nvCxnSpPr>
          <p:spPr bwMode="auto">
            <a:xfrm rot="5400000">
              <a:off x="5105885" y="5441469"/>
              <a:ext cx="562276" cy="40320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直線コネクタ 51"/>
            <p:cNvCxnSpPr/>
            <p:nvPr/>
          </p:nvCxnSpPr>
          <p:spPr bwMode="auto">
            <a:xfrm rot="16200000" flipH="1">
              <a:off x="5632423" y="5441471"/>
              <a:ext cx="567021" cy="407950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3" name="円/楕円 52"/>
            <p:cNvSpPr/>
            <p:nvPr/>
          </p:nvSpPr>
          <p:spPr bwMode="auto">
            <a:xfrm>
              <a:off x="5569651" y="5217215"/>
              <a:ext cx="170770" cy="17318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54" name="直線コネクタ 53"/>
            <p:cNvCxnSpPr>
              <a:endCxn id="53" idx="1"/>
            </p:cNvCxnSpPr>
            <p:nvPr/>
          </p:nvCxnSpPr>
          <p:spPr bwMode="auto">
            <a:xfrm>
              <a:off x="4319709" y="4073685"/>
              <a:ext cx="1273659" cy="1169626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55" name="円/楕円 54"/>
            <p:cNvSpPr/>
            <p:nvPr/>
          </p:nvSpPr>
          <p:spPr bwMode="auto">
            <a:xfrm>
              <a:off x="4177401" y="3928964"/>
              <a:ext cx="170770" cy="173191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ja-JP" altLang="en-US"/>
            </a:p>
          </p:txBody>
        </p:sp>
        <p:cxnSp>
          <p:nvCxnSpPr>
            <p:cNvPr id="56" name="直線コネクタ 55"/>
            <p:cNvCxnSpPr>
              <a:endCxn id="48" idx="7"/>
            </p:cNvCxnSpPr>
            <p:nvPr/>
          </p:nvCxnSpPr>
          <p:spPr bwMode="auto">
            <a:xfrm rot="10800000" flipV="1">
              <a:off x="3394706" y="4021491"/>
              <a:ext cx="877567" cy="564647"/>
            </a:xfrm>
            <a:prstGeom prst="line">
              <a:avLst/>
            </a:prstGeom>
            <a:ln w="3810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415773" name="テキスト ボックス 95"/>
            <p:cNvSpPr txBox="1">
              <a:spLocks noChangeArrowheads="1"/>
            </p:cNvSpPr>
            <p:nvPr/>
          </p:nvSpPr>
          <p:spPr bwMode="auto">
            <a:xfrm>
              <a:off x="5169816" y="3928741"/>
              <a:ext cx="716849" cy="6900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altLang="ja-JP" sz="2400" dirty="0">
                  <a:latin typeface="Calibri" pitchFamily="34" charset="0"/>
                </a:rPr>
                <a:t>F*</a:t>
              </a:r>
              <a:endParaRPr lang="en-US" altLang="ja-JP" sz="2400" dirty="0"/>
            </a:p>
          </p:txBody>
        </p:sp>
      </p:grpSp>
      <p:sp>
        <p:nvSpPr>
          <p:cNvPr id="415753" name="テキスト ボックス 95"/>
          <p:cNvSpPr txBox="1">
            <a:spLocks noChangeArrowheads="1"/>
          </p:cNvSpPr>
          <p:nvPr/>
        </p:nvSpPr>
        <p:spPr bwMode="auto">
          <a:xfrm>
            <a:off x="4670970" y="6419850"/>
            <a:ext cx="536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r>
              <a:rPr lang="en-US" altLang="ja-JP"/>
              <a:t>3</a:t>
            </a:r>
          </a:p>
        </p:txBody>
      </p:sp>
      <p:sp>
        <p:nvSpPr>
          <p:cNvPr id="415754" name="テキスト ボックス 95"/>
          <p:cNvSpPr txBox="1">
            <a:spLocks noChangeArrowheads="1"/>
          </p:cNvSpPr>
          <p:nvPr/>
        </p:nvSpPr>
        <p:spPr bwMode="auto">
          <a:xfrm>
            <a:off x="5245645" y="6423025"/>
            <a:ext cx="536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r>
              <a:rPr lang="en-US" altLang="ja-JP"/>
              <a:t>4</a:t>
            </a:r>
          </a:p>
        </p:txBody>
      </p:sp>
      <p:sp>
        <p:nvSpPr>
          <p:cNvPr id="415755" name="テキスト ボックス 95"/>
          <p:cNvSpPr txBox="1">
            <a:spLocks noChangeArrowheads="1"/>
          </p:cNvSpPr>
          <p:nvPr/>
        </p:nvSpPr>
        <p:spPr bwMode="auto">
          <a:xfrm>
            <a:off x="5909220" y="6423025"/>
            <a:ext cx="5349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r>
              <a:rPr lang="en-US" altLang="ja-JP"/>
              <a:t>5</a:t>
            </a:r>
          </a:p>
        </p:txBody>
      </p:sp>
      <p:sp>
        <p:nvSpPr>
          <p:cNvPr id="415756" name="テキスト ボックス 95"/>
          <p:cNvSpPr txBox="1">
            <a:spLocks noChangeArrowheads="1"/>
          </p:cNvSpPr>
          <p:nvPr/>
        </p:nvSpPr>
        <p:spPr bwMode="auto">
          <a:xfrm>
            <a:off x="7453734" y="6419850"/>
            <a:ext cx="534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r>
              <a:rPr lang="en-US" altLang="ja-JP"/>
              <a:t>3</a:t>
            </a:r>
          </a:p>
        </p:txBody>
      </p:sp>
      <p:sp>
        <p:nvSpPr>
          <p:cNvPr id="415757" name="テキスト ボックス 95"/>
          <p:cNvSpPr txBox="1">
            <a:spLocks noChangeArrowheads="1"/>
          </p:cNvSpPr>
          <p:nvPr/>
        </p:nvSpPr>
        <p:spPr bwMode="auto">
          <a:xfrm>
            <a:off x="8028409" y="6423025"/>
            <a:ext cx="534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r>
              <a:rPr lang="en-US" altLang="ja-JP"/>
              <a:t>4</a:t>
            </a:r>
          </a:p>
        </p:txBody>
      </p:sp>
      <p:sp>
        <p:nvSpPr>
          <p:cNvPr id="415758" name="テキスト ボックス 95"/>
          <p:cNvSpPr txBox="1">
            <a:spLocks noChangeArrowheads="1"/>
          </p:cNvSpPr>
          <p:nvPr/>
        </p:nvSpPr>
        <p:spPr bwMode="auto">
          <a:xfrm>
            <a:off x="8690396" y="6423025"/>
            <a:ext cx="5365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  <a:r>
              <a:rPr lang="en-US" altLang="ja-JP"/>
              <a:t>5</a:t>
            </a:r>
          </a:p>
        </p:txBody>
      </p:sp>
    </p:spTree>
  </p:cSld>
  <p:clrMapOvr>
    <a:masterClrMapping/>
  </p:clrMapOvr>
  <p:transition advTm="14149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10080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6875463" y="1844675"/>
            <a:ext cx="1512887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（重み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,w</a:t>
            </a:r>
            <a:r>
              <a:rPr lang="en-US" altLang="ja-JP" dirty="0">
                <a:latin typeface="Calibri" pitchFamily="34" charset="0"/>
                <a:ea typeface="+mn-ea"/>
              </a:rPr>
              <a:t>2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（</a:t>
            </a:r>
            <a:r>
              <a:rPr lang="en-US" altLang="ja-JP" sz="2400" dirty="0">
                <a:latin typeface="Calibri" pitchFamily="34" charset="0"/>
                <a:ea typeface="+mn-ea"/>
              </a:rPr>
              <a:t>t 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）に対して，）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ハフマン木は総コード長が最小の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分木である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16774" name="テキスト ボックス 95"/>
          <p:cNvSpPr txBox="1">
            <a:spLocks noChangeArrowheads="1"/>
          </p:cNvSpPr>
          <p:nvPr/>
        </p:nvSpPr>
        <p:spPr bwMode="auto">
          <a:xfrm>
            <a:off x="179388" y="3213100"/>
            <a:ext cx="8944500" cy="4007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定理の証明：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帰納法の仮定より，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ja-JP" sz="2400" dirty="0">
                <a:latin typeface="Calibri" pitchFamily="34" charset="0"/>
              </a:rPr>
              <a:t>F*</a:t>
            </a:r>
            <a:r>
              <a:rPr lang="ja-JP" altLang="en-US" sz="2400" dirty="0">
                <a:latin typeface="Calibri" pitchFamily="34" charset="0"/>
              </a:rPr>
              <a:t>は重み</a:t>
            </a:r>
            <a:r>
              <a:rPr lang="en-US" altLang="ja-JP" sz="2400" dirty="0">
                <a:latin typeface="Calibri" pitchFamily="34" charset="0"/>
              </a:rPr>
              <a:t>w1+w2,w3,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 err="1">
                <a:latin typeface="Calibri" pitchFamily="34" charset="0"/>
              </a:rPr>
              <a:t>wt</a:t>
            </a:r>
            <a:r>
              <a:rPr lang="ja-JP" altLang="en-US" sz="2400" dirty="0">
                <a:latin typeface="Calibri" pitchFamily="34" charset="0"/>
              </a:rPr>
              <a:t>に対する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分木となるので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ja-JP" sz="2400" dirty="0" err="1">
                <a:latin typeface="Calibri" pitchFamily="34" charset="0"/>
              </a:rPr>
              <a:t>wt</a:t>
            </a:r>
            <a:r>
              <a:rPr lang="en-US" altLang="ja-JP" sz="2400" dirty="0">
                <a:latin typeface="Calibri" pitchFamily="34" charset="0"/>
              </a:rPr>
              <a:t>(F*)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wt(L*)</a:t>
            </a:r>
            <a:r>
              <a:rPr lang="ja-JP" altLang="en-US" sz="2400" dirty="0" err="1">
                <a:latin typeface="Calibri" pitchFamily="34" charset="0"/>
              </a:rPr>
              <a:t>．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よって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注意</a:t>
            </a:r>
            <a:r>
              <a:rPr lang="en-US" altLang="ja-JP" sz="2400" dirty="0">
                <a:latin typeface="Calibri" pitchFamily="34" charset="0"/>
              </a:rPr>
              <a:t>1</a:t>
            </a:r>
            <a:r>
              <a:rPr lang="ja-JP" altLang="en-US" sz="2400" dirty="0">
                <a:latin typeface="Calibri" pitchFamily="34" charset="0"/>
              </a:rPr>
              <a:t>：</a:t>
            </a:r>
            <a:r>
              <a:rPr lang="en-US" altLang="ja-JP" sz="2400" dirty="0" err="1">
                <a:latin typeface="Calibri" pitchFamily="34" charset="0"/>
              </a:rPr>
              <a:t>wt</a:t>
            </a:r>
            <a:r>
              <a:rPr lang="en-US" altLang="ja-JP" sz="2400" dirty="0">
                <a:latin typeface="Calibri" pitchFamily="34" charset="0"/>
              </a:rPr>
              <a:t>(L) = wt(L*) + w</a:t>
            </a:r>
            <a:r>
              <a:rPr lang="en-US" altLang="ja-JP" dirty="0">
                <a:latin typeface="Calibri" pitchFamily="34" charset="0"/>
              </a:rPr>
              <a:t>1 </a:t>
            </a:r>
            <a:r>
              <a:rPr lang="en-US" altLang="ja-JP" sz="2400" dirty="0">
                <a:latin typeface="Calibri" pitchFamily="34" charset="0"/>
              </a:rPr>
              <a:t>+ 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 err="1">
                <a:latin typeface="Calibri" pitchFamily="34" charset="0"/>
              </a:rPr>
              <a:t>，</a:t>
            </a:r>
            <a:r>
              <a:rPr lang="ja-JP" altLang="en-US" sz="2400" dirty="0">
                <a:latin typeface="Calibri" pitchFamily="34" charset="0"/>
              </a:rPr>
              <a:t>注意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：</a:t>
            </a:r>
            <a:r>
              <a:rPr lang="en-US" altLang="ja-JP" sz="2400" dirty="0">
                <a:latin typeface="Calibri" pitchFamily="34" charset="0"/>
              </a:rPr>
              <a:t>wt(F) = wt(F*) + w</a:t>
            </a:r>
            <a:r>
              <a:rPr lang="en-US" altLang="ja-JP" dirty="0">
                <a:latin typeface="Calibri" pitchFamily="34" charset="0"/>
              </a:rPr>
              <a:t>1 </a:t>
            </a:r>
            <a:r>
              <a:rPr lang="en-US" altLang="ja-JP" sz="2400" dirty="0">
                <a:latin typeface="Calibri" pitchFamily="34" charset="0"/>
              </a:rPr>
              <a:t>+ 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より，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ja-JP" sz="2400" dirty="0">
                <a:latin typeface="Calibri" pitchFamily="34" charset="0"/>
              </a:rPr>
              <a:t>wt(F)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 err="1">
                <a:latin typeface="Calibri" pitchFamily="34" charset="0"/>
              </a:rPr>
              <a:t>wt</a:t>
            </a:r>
            <a:r>
              <a:rPr lang="en-US" altLang="ja-JP" sz="2400" dirty="0">
                <a:latin typeface="Calibri" pitchFamily="34" charset="0"/>
              </a:rPr>
              <a:t>(L)</a:t>
            </a:r>
            <a:r>
              <a:rPr lang="ja-JP" altLang="en-US" sz="2400" dirty="0" err="1">
                <a:latin typeface="Calibri" pitchFamily="34" charset="0"/>
              </a:rPr>
              <a:t>．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altLang="ja-JP" sz="2400" dirty="0">
              <a:latin typeface="Calibri" pitchFamily="34" charset="0"/>
            </a:endParaRPr>
          </a:p>
        </p:txBody>
      </p:sp>
    </p:spTree>
  </p:cSld>
  <p:clrMapOvr>
    <a:masterClrMapping/>
  </p:clrMapOvr>
  <p:transition advTm="14149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1.3</a:t>
            </a:r>
            <a:r>
              <a:rPr lang="ja-JP" altLang="en-US"/>
              <a:t>　ハフマン木とハフマンコード</a:t>
            </a:r>
          </a:p>
        </p:txBody>
      </p:sp>
      <p:sp>
        <p:nvSpPr>
          <p:cNvPr id="6" name="角丸四角形 5"/>
          <p:cNvSpPr/>
          <p:nvPr/>
        </p:nvSpPr>
        <p:spPr>
          <a:xfrm>
            <a:off x="107950" y="2060575"/>
            <a:ext cx="8567738" cy="1008063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 dirty="0"/>
          </a:p>
        </p:txBody>
      </p:sp>
      <p:sp useBgFill="1">
        <p:nvSpPr>
          <p:cNvPr id="7" name="角丸四角形 6"/>
          <p:cNvSpPr/>
          <p:nvPr/>
        </p:nvSpPr>
        <p:spPr>
          <a:xfrm>
            <a:off x="6875463" y="1844675"/>
            <a:ext cx="1512887" cy="431800"/>
          </a:xfrm>
          <a:prstGeom prst="roundRect">
            <a:avLst/>
          </a:prstGeom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定理</a:t>
            </a:r>
            <a:endParaRPr lang="en-US" altLang="ja-JP" sz="2400" dirty="0">
              <a:solidFill>
                <a:schemeClr val="tx1"/>
              </a:solidFill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 bwMode="auto">
          <a:xfrm>
            <a:off x="177800" y="2133600"/>
            <a:ext cx="9002713" cy="43894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（重み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1</a:t>
            </a:r>
            <a:r>
              <a:rPr lang="en-US" altLang="ja-JP" sz="2400" dirty="0">
                <a:latin typeface="Calibri" pitchFamily="34" charset="0"/>
                <a:ea typeface="+mn-ea"/>
              </a:rPr>
              <a:t>,w</a:t>
            </a:r>
            <a:r>
              <a:rPr lang="en-US" altLang="ja-JP" dirty="0">
                <a:latin typeface="Calibri" pitchFamily="34" charset="0"/>
                <a:ea typeface="+mn-ea"/>
              </a:rPr>
              <a:t>2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・・・</a:t>
            </a:r>
            <a:r>
              <a:rPr lang="en-US" altLang="ja-JP" sz="2400" dirty="0">
                <a:latin typeface="Calibri" pitchFamily="34" charset="0"/>
                <a:ea typeface="+mn-ea"/>
              </a:rPr>
              <a:t>,</a:t>
            </a:r>
            <a:r>
              <a:rPr lang="ja-JP" altLang="en-US" sz="2400" dirty="0">
                <a:latin typeface="Calibri" pitchFamily="34" charset="0"/>
                <a:ea typeface="+mn-ea"/>
              </a:rPr>
              <a:t> </a:t>
            </a:r>
            <a:r>
              <a:rPr lang="en-US" altLang="ja-JP" sz="2400" dirty="0">
                <a:latin typeface="Calibri" pitchFamily="34" charset="0"/>
                <a:ea typeface="+mn-ea"/>
              </a:rPr>
              <a:t>w</a:t>
            </a:r>
            <a:r>
              <a:rPr lang="en-US" altLang="ja-JP" dirty="0">
                <a:latin typeface="Calibri" pitchFamily="34" charset="0"/>
                <a:ea typeface="+mn-ea"/>
              </a:rPr>
              <a:t>t</a:t>
            </a:r>
            <a:r>
              <a:rPr lang="ja-JP" altLang="en-US" sz="2400" dirty="0">
                <a:latin typeface="Calibri" pitchFamily="34" charset="0"/>
                <a:ea typeface="+mn-ea"/>
              </a:rPr>
              <a:t>（</a:t>
            </a:r>
            <a:r>
              <a:rPr lang="en-US" altLang="ja-JP" sz="2400" dirty="0">
                <a:latin typeface="Calibri" pitchFamily="34" charset="0"/>
                <a:ea typeface="+mn-ea"/>
              </a:rPr>
              <a:t>t </a:t>
            </a:r>
            <a:r>
              <a:rPr lang="ja-JP" altLang="en-US" sz="2400" dirty="0">
                <a:latin typeface="Calibri" pitchFamily="34" charset="0"/>
                <a:ea typeface="+mn-ea"/>
              </a:rPr>
              <a:t>≧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）に対して，）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ハフマン木は総コード長が最小の</a:t>
            </a:r>
            <a:r>
              <a:rPr lang="en-US" altLang="ja-JP" sz="2400" dirty="0">
                <a:latin typeface="Calibri" pitchFamily="34" charset="0"/>
                <a:ea typeface="+mn-ea"/>
              </a:rPr>
              <a:t>2</a:t>
            </a:r>
            <a:r>
              <a:rPr lang="ja-JP" altLang="en-US" sz="2400" dirty="0">
                <a:latin typeface="Calibri" pitchFamily="34" charset="0"/>
                <a:ea typeface="+mn-ea"/>
              </a:rPr>
              <a:t>分木である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417798" name="テキスト ボックス 95"/>
          <p:cNvSpPr txBox="1">
            <a:spLocks noChangeArrowheads="1"/>
          </p:cNvSpPr>
          <p:nvPr/>
        </p:nvSpPr>
        <p:spPr bwMode="auto">
          <a:xfrm>
            <a:off x="179388" y="3213100"/>
            <a:ext cx="6832640" cy="35640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定理の証明：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また，</a:t>
            </a:r>
            <a:r>
              <a:rPr lang="en-US" altLang="ja-JP" sz="2400" dirty="0">
                <a:latin typeface="Calibri" pitchFamily="34" charset="0"/>
              </a:rPr>
              <a:t>L</a:t>
            </a:r>
            <a:r>
              <a:rPr lang="ja-JP" altLang="en-US" sz="2400" dirty="0">
                <a:latin typeface="Calibri" pitchFamily="34" charset="0"/>
              </a:rPr>
              <a:t>が総コード長が最小の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分木であることより，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en-US" altLang="ja-JP" sz="2400" dirty="0" err="1">
                <a:latin typeface="Calibri" pitchFamily="34" charset="0"/>
              </a:rPr>
              <a:t>wt</a:t>
            </a:r>
            <a:r>
              <a:rPr lang="en-US" altLang="ja-JP" sz="2400" dirty="0">
                <a:latin typeface="Calibri" pitchFamily="34" charset="0"/>
              </a:rPr>
              <a:t>(L)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 err="1">
                <a:latin typeface="Calibri" pitchFamily="34" charset="0"/>
              </a:rPr>
              <a:t>wt</a:t>
            </a:r>
            <a:r>
              <a:rPr lang="en-US" altLang="ja-JP" sz="2400" dirty="0">
                <a:latin typeface="Calibri" pitchFamily="34" charset="0"/>
              </a:rPr>
              <a:t>(F)</a:t>
            </a: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以上より，</a:t>
            </a:r>
            <a:r>
              <a:rPr lang="en-US" altLang="ja-JP" sz="2400" dirty="0" err="1">
                <a:latin typeface="Calibri" pitchFamily="34" charset="0"/>
              </a:rPr>
              <a:t>wt</a:t>
            </a:r>
            <a:r>
              <a:rPr lang="en-US" altLang="ja-JP" sz="2400" dirty="0">
                <a:latin typeface="Calibri" pitchFamily="34" charset="0"/>
              </a:rPr>
              <a:t>(F) = </a:t>
            </a:r>
            <a:r>
              <a:rPr lang="en-US" altLang="ja-JP" sz="2400" dirty="0" err="1">
                <a:latin typeface="Calibri" pitchFamily="34" charset="0"/>
              </a:rPr>
              <a:t>wt</a:t>
            </a:r>
            <a:r>
              <a:rPr lang="en-US" altLang="ja-JP" sz="2400" dirty="0">
                <a:latin typeface="Calibri" pitchFamily="34" charset="0"/>
              </a:rPr>
              <a:t>(L)</a:t>
            </a:r>
            <a:r>
              <a:rPr lang="ja-JP" altLang="en-US" sz="2400" dirty="0">
                <a:latin typeface="Calibri" pitchFamily="34" charset="0"/>
              </a:rPr>
              <a:t>となり，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ハフマン木が重み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1</a:t>
            </a:r>
            <a:r>
              <a:rPr lang="en-US" altLang="ja-JP" sz="2400" dirty="0">
                <a:latin typeface="Calibri" pitchFamily="34" charset="0"/>
              </a:rPr>
              <a:t>,w</a:t>
            </a:r>
            <a:r>
              <a:rPr lang="en-US" altLang="ja-JP" dirty="0">
                <a:latin typeface="Calibri" pitchFamily="34" charset="0"/>
              </a:rPr>
              <a:t>2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>
                <a:latin typeface="Calibri" pitchFamily="34" charset="0"/>
              </a:rPr>
              <a:t>w</a:t>
            </a:r>
            <a:r>
              <a:rPr lang="en-US" altLang="ja-JP" dirty="0">
                <a:latin typeface="Calibri" pitchFamily="34" charset="0"/>
              </a:rPr>
              <a:t>t</a:t>
            </a:r>
            <a:r>
              <a:rPr lang="ja-JP" altLang="en-US" sz="2400" dirty="0">
                <a:latin typeface="Calibri" pitchFamily="34" charset="0"/>
              </a:rPr>
              <a:t>に対する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r>
              <a:rPr lang="ja-JP" altLang="en-US" sz="2400" dirty="0">
                <a:latin typeface="Calibri" pitchFamily="34" charset="0"/>
              </a:rPr>
              <a:t>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分木であることが分かる．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</a:pPr>
            <a:endParaRPr lang="en-US" altLang="ja-JP" sz="2400" dirty="0">
              <a:latin typeface="Calibri" pitchFamily="34" charset="0"/>
            </a:endParaRPr>
          </a:p>
        </p:txBody>
      </p:sp>
    </p:spTree>
  </p:cSld>
  <p:clrMapOvr>
    <a:masterClrMapping/>
  </p:clrMapOvr>
  <p:transition advTm="14149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/>
              <a:t>提出課題</a:t>
            </a:r>
            <a:r>
              <a:rPr lang="en-US" altLang="ja-JP" dirty="0"/>
              <a:t>9</a:t>
            </a:r>
            <a:endParaRPr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850" y="2133600"/>
            <a:ext cx="8640763" cy="43894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  <a:p>
            <a:pPr marL="457200" indent="-457200" eaLnBrk="1" hangingPunct="1">
              <a:buFont typeface="Wingdings 2" pitchFamily="18" charset="2"/>
              <a:buNone/>
              <a:defRPr/>
            </a:pPr>
            <a:endParaRPr lang="en-US" altLang="ja-JP" sz="2400" dirty="0"/>
          </a:p>
        </p:txBody>
      </p:sp>
      <p:sp>
        <p:nvSpPr>
          <p:cNvPr id="25" name="コンテンツ プレースホルダー 2"/>
          <p:cNvSpPr txBox="1">
            <a:spLocks/>
          </p:cNvSpPr>
          <p:nvPr/>
        </p:nvSpPr>
        <p:spPr bwMode="auto">
          <a:xfrm>
            <a:off x="457200" y="2151063"/>
            <a:ext cx="82296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 bwMode="auto">
          <a:xfrm>
            <a:off x="457200" y="2151063"/>
            <a:ext cx="86868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 bwMode="auto">
          <a:xfrm>
            <a:off x="457200" y="1935163"/>
            <a:ext cx="8686800" cy="5364162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79388" y="2205038"/>
            <a:ext cx="8713787" cy="3960812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18824" name="テキスト ボックス 83"/>
          <p:cNvSpPr txBox="1">
            <a:spLocks noChangeArrowheads="1"/>
          </p:cNvSpPr>
          <p:nvPr/>
        </p:nvSpPr>
        <p:spPr bwMode="auto">
          <a:xfrm>
            <a:off x="339725" y="2492375"/>
            <a:ext cx="8279831" cy="33424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 dirty="0"/>
              <a:t>問</a:t>
            </a:r>
            <a:r>
              <a:rPr lang="en-US" altLang="ja-JP" sz="2400" dirty="0"/>
              <a:t>1</a:t>
            </a:r>
            <a:r>
              <a:rPr lang="ja-JP" altLang="en-US" sz="2400" dirty="0"/>
              <a:t>：</a:t>
            </a:r>
            <a:endParaRPr lang="en-US" altLang="ja-JP" sz="2400" dirty="0"/>
          </a:p>
          <a:p>
            <a:r>
              <a:rPr lang="ja-JP" altLang="en-US" sz="2400" dirty="0"/>
              <a:t>教科書：</a:t>
            </a:r>
            <a:r>
              <a:rPr lang="en-US" altLang="ja-JP" sz="2400" dirty="0"/>
              <a:t>P.68, 3.21</a:t>
            </a:r>
          </a:p>
          <a:p>
            <a:endParaRPr lang="en-US" altLang="ja-JP" sz="2400" dirty="0"/>
          </a:p>
          <a:p>
            <a:r>
              <a:rPr lang="ja-JP" altLang="en-US" sz="2400" dirty="0"/>
              <a:t>問</a:t>
            </a:r>
            <a:r>
              <a:rPr lang="en-US" altLang="ja-JP" sz="2400" dirty="0"/>
              <a:t>2</a:t>
            </a:r>
            <a:r>
              <a:rPr lang="ja-JP" altLang="en-US" sz="2400" dirty="0"/>
              <a:t>：</a:t>
            </a:r>
            <a:r>
              <a:rPr lang="en-US" altLang="ja-JP" sz="2400" dirty="0"/>
              <a:t>Lemma</a:t>
            </a:r>
            <a:r>
              <a:rPr lang="ja-JP" altLang="en-US" sz="2400" dirty="0"/>
              <a:t>の証明において次の部分が成り立つ理由を書け．</a:t>
            </a:r>
            <a:endParaRPr lang="en-US" altLang="ja-JP" sz="2400" dirty="0"/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/>
              <a:t>「このとき，</a:t>
            </a:r>
            <a:endParaRPr lang="en-US" altLang="ja-JP" sz="2400" dirty="0"/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en-US" altLang="ja-JP" sz="2400" dirty="0"/>
              <a:t>L</a:t>
            </a:r>
            <a:r>
              <a:rPr lang="en-US" altLang="ja-JP" sz="2400" dirty="0">
                <a:latin typeface="Calibri" pitchFamily="34" charset="0"/>
              </a:rPr>
              <a:t>’</a:t>
            </a:r>
            <a:r>
              <a:rPr lang="ja-JP" altLang="en-US" sz="2400" dirty="0"/>
              <a:t>が</a:t>
            </a: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w1,w2,</a:t>
            </a:r>
            <a:r>
              <a:rPr lang="ja-JP" altLang="en-US" sz="2400" dirty="0">
                <a:latin typeface="Calibri" pitchFamily="34" charset="0"/>
              </a:rPr>
              <a:t>・・・</a:t>
            </a:r>
            <a:r>
              <a:rPr lang="en-US" altLang="ja-JP" sz="2400" dirty="0">
                <a:latin typeface="Calibri" pitchFamily="34" charset="0"/>
              </a:rPr>
              <a:t>,</a:t>
            </a:r>
            <a:r>
              <a:rPr lang="ja-JP" altLang="en-US" sz="2400" dirty="0">
                <a:latin typeface="Calibri" pitchFamily="34" charset="0"/>
              </a:rPr>
              <a:t> </a:t>
            </a:r>
            <a:r>
              <a:rPr lang="en-US" altLang="ja-JP" sz="2400" dirty="0" err="1">
                <a:latin typeface="Calibri" pitchFamily="34" charset="0"/>
              </a:rPr>
              <a:t>wt</a:t>
            </a:r>
            <a:r>
              <a:rPr lang="en-US" altLang="ja-JP" sz="2400" dirty="0">
                <a:latin typeface="Calibri" pitchFamily="34" charset="0"/>
              </a:rPr>
              <a:t> </a:t>
            </a:r>
            <a:r>
              <a:rPr lang="ja-JP" altLang="en-US" sz="2400" dirty="0">
                <a:latin typeface="Calibri" pitchFamily="34" charset="0"/>
              </a:rPr>
              <a:t>（</a:t>
            </a:r>
            <a:r>
              <a:rPr lang="en-US" altLang="ja-JP" sz="2400" dirty="0">
                <a:latin typeface="Calibri" pitchFamily="34" charset="0"/>
              </a:rPr>
              <a:t>w1</a:t>
            </a:r>
            <a:r>
              <a:rPr lang="ja-JP" altLang="en-US" sz="2400" dirty="0">
                <a:latin typeface="Calibri" pitchFamily="34" charset="0"/>
              </a:rPr>
              <a:t>≦</a:t>
            </a:r>
            <a:r>
              <a:rPr lang="en-US" altLang="ja-JP" sz="2400" dirty="0">
                <a:latin typeface="Calibri" pitchFamily="34" charset="0"/>
              </a:rPr>
              <a:t>w2</a:t>
            </a:r>
            <a:r>
              <a:rPr lang="ja-JP" altLang="en-US" sz="2400" dirty="0">
                <a:latin typeface="Calibri" pitchFamily="34" charset="0"/>
              </a:rPr>
              <a:t>≦・・・≦</a:t>
            </a:r>
            <a:r>
              <a:rPr lang="en-US" altLang="ja-JP" sz="2400" dirty="0" err="1">
                <a:latin typeface="Calibri" pitchFamily="34" charset="0"/>
              </a:rPr>
              <a:t>wt</a:t>
            </a:r>
            <a:r>
              <a:rPr lang="ja-JP" altLang="en-US" sz="2400" dirty="0">
                <a:latin typeface="Calibri" pitchFamily="34" charset="0"/>
              </a:rPr>
              <a:t>）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に対する総コード長が最小の</a:t>
            </a:r>
            <a:r>
              <a:rPr lang="en-US" altLang="ja-JP" sz="2400" dirty="0">
                <a:latin typeface="Calibri" pitchFamily="34" charset="0"/>
              </a:rPr>
              <a:t>2</a:t>
            </a:r>
            <a:r>
              <a:rPr lang="ja-JP" altLang="en-US" sz="2400" dirty="0">
                <a:latin typeface="Calibri" pitchFamily="34" charset="0"/>
              </a:rPr>
              <a:t>分木で，</a:t>
            </a:r>
            <a:endParaRPr lang="en-US" altLang="ja-JP" sz="2400" dirty="0">
              <a:latin typeface="Calibri" pitchFamily="34" charset="0"/>
            </a:endParaRPr>
          </a:p>
          <a:p>
            <a:pPr marL="457200" indent="-457200">
              <a:spcBef>
                <a:spcPct val="20000"/>
              </a:spcBef>
              <a:buClr>
                <a:srgbClr val="0BD0D9"/>
              </a:buClr>
              <a:buSzPct val="95000"/>
              <a:defRPr/>
            </a:pPr>
            <a:r>
              <a:rPr lang="ja-JP" altLang="en-US" sz="2400" dirty="0">
                <a:latin typeface="Calibri" pitchFamily="34" charset="0"/>
              </a:rPr>
              <a:t>重み</a:t>
            </a:r>
            <a:r>
              <a:rPr lang="en-US" altLang="ja-JP" sz="2400" dirty="0">
                <a:latin typeface="Calibri" pitchFamily="34" charset="0"/>
              </a:rPr>
              <a:t>w1,w2</a:t>
            </a:r>
            <a:r>
              <a:rPr lang="ja-JP" altLang="en-US" sz="2400" dirty="0">
                <a:latin typeface="Calibri" pitchFamily="34" charset="0"/>
              </a:rPr>
              <a:t>を持つ葉が兄弟であるのものとなる」</a:t>
            </a:r>
            <a:endParaRPr lang="en-US" altLang="ja-JP" sz="2400" dirty="0"/>
          </a:p>
        </p:txBody>
      </p:sp>
    </p:spTree>
  </p:cSld>
  <p:clrMapOvr>
    <a:masterClrMapping/>
  </p:clrMapOvr>
  <p:transition advTm="14149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1.1</a:t>
            </a:r>
            <a:r>
              <a:rPr lang="ja-JP" altLang="en-US"/>
              <a:t>　用語の説明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親と子：辺</a:t>
            </a:r>
            <a:r>
              <a:rPr lang="en-US" altLang="ja-JP" sz="2400" dirty="0" err="1">
                <a:latin typeface="Calibri" pitchFamily="34" charset="0"/>
                <a:ea typeface="+mn-ea"/>
              </a:rPr>
              <a:t>uv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u</a:t>
            </a:r>
            <a:r>
              <a:rPr lang="ja-JP" altLang="en-US" sz="2400" dirty="0">
                <a:latin typeface="Calibri" pitchFamily="34" charset="0"/>
                <a:ea typeface="+mn-ea"/>
              </a:rPr>
              <a:t>から</a:t>
            </a:r>
            <a:r>
              <a:rPr lang="en-US" altLang="ja-JP" sz="2400" dirty="0">
                <a:latin typeface="Calibri" pitchFamily="34" charset="0"/>
                <a:ea typeface="+mn-ea"/>
              </a:rPr>
              <a:t>v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への</a:t>
            </a:r>
            <a:r>
              <a:rPr lang="ja-JP" altLang="en-US" sz="2400" dirty="0">
                <a:latin typeface="Calibri" pitchFamily="34" charset="0"/>
                <a:ea typeface="+mn-ea"/>
              </a:rPr>
              <a:t>向き付けを与えられているとき，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</a:t>
            </a:r>
            <a:r>
              <a:rPr lang="en-US" altLang="ja-JP" sz="2400" dirty="0">
                <a:latin typeface="Calibri" pitchFamily="34" charset="0"/>
                <a:ea typeface="+mn-ea"/>
              </a:rPr>
              <a:t>u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  <a:ea typeface="+mn-ea"/>
              </a:rPr>
              <a:t>v</a:t>
            </a:r>
            <a:r>
              <a:rPr lang="ja-JP" altLang="en-US" sz="2400" dirty="0">
                <a:latin typeface="Calibri" pitchFamily="34" charset="0"/>
                <a:ea typeface="+mn-ea"/>
              </a:rPr>
              <a:t>の親，</a:t>
            </a:r>
            <a:r>
              <a:rPr lang="en-US" altLang="ja-JP" sz="2400" dirty="0">
                <a:latin typeface="Calibri" pitchFamily="34" charset="0"/>
                <a:ea typeface="+mn-ea"/>
              </a:rPr>
              <a:t>v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  <a:ea typeface="+mn-ea"/>
              </a:rPr>
              <a:t>u</a:t>
            </a:r>
            <a:r>
              <a:rPr lang="ja-JP" altLang="en-US" sz="2400" dirty="0">
                <a:latin typeface="Calibri" pitchFamily="34" charset="0"/>
                <a:ea typeface="+mn-ea"/>
              </a:rPr>
              <a:t>の子という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37" name="直線コネクタ 36"/>
          <p:cNvCxnSpPr/>
          <p:nvPr/>
        </p:nvCxnSpPr>
        <p:spPr bwMode="auto">
          <a:xfrm rot="5400000">
            <a:off x="3360738" y="33067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46" idx="0"/>
          </p:cNvCxnSpPr>
          <p:nvPr/>
        </p:nvCxnSpPr>
        <p:spPr bwMode="auto">
          <a:xfrm rot="16200000" flipV="1">
            <a:off x="3860800" y="3711576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 bwMode="auto">
          <a:xfrm>
            <a:off x="3246438" y="4121150"/>
            <a:ext cx="173037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4" name="円/楕円 43"/>
          <p:cNvSpPr/>
          <p:nvPr/>
        </p:nvSpPr>
        <p:spPr bwMode="auto">
          <a:xfrm>
            <a:off x="4157663" y="32131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6" name="円/楕円 45"/>
          <p:cNvSpPr/>
          <p:nvPr/>
        </p:nvSpPr>
        <p:spPr bwMode="auto">
          <a:xfrm>
            <a:off x="4183063" y="41195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6" name="直線コネクタ 55"/>
          <p:cNvCxnSpPr>
            <a:stCxn id="47" idx="1"/>
          </p:cNvCxnSpPr>
          <p:nvPr/>
        </p:nvCxnSpPr>
        <p:spPr bwMode="auto">
          <a:xfrm rot="16200000" flipV="1">
            <a:off x="4302125" y="3302000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5818" name="テキスト ボックス 95"/>
          <p:cNvSpPr txBox="1">
            <a:spLocks noChangeArrowheads="1"/>
          </p:cNvSpPr>
          <p:nvPr/>
        </p:nvSpPr>
        <p:spPr bwMode="auto">
          <a:xfrm>
            <a:off x="3419475" y="3068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根⇒</a:t>
            </a:r>
            <a:endParaRPr lang="en-US" altLang="ja-JP" sz="2400"/>
          </a:p>
        </p:txBody>
      </p:sp>
      <p:cxnSp>
        <p:nvCxnSpPr>
          <p:cNvPr id="72" name="直線コネクタ 71"/>
          <p:cNvCxnSpPr/>
          <p:nvPr/>
        </p:nvCxnSpPr>
        <p:spPr bwMode="auto">
          <a:xfrm rot="5400000">
            <a:off x="3376613" y="42084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stCxn id="97" idx="0"/>
          </p:cNvCxnSpPr>
          <p:nvPr/>
        </p:nvCxnSpPr>
        <p:spPr bwMode="auto">
          <a:xfrm rot="16200000" flipV="1">
            <a:off x="3876676" y="4613275"/>
            <a:ext cx="804862" cy="14287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 bwMode="auto">
          <a:xfrm>
            <a:off x="3263900" y="5024438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7" name="円/楕円 96"/>
          <p:cNvSpPr/>
          <p:nvPr/>
        </p:nvSpPr>
        <p:spPr bwMode="auto">
          <a:xfrm>
            <a:off x="4198938" y="5022850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98" name="直線コネクタ 97"/>
          <p:cNvCxnSpPr/>
          <p:nvPr/>
        </p:nvCxnSpPr>
        <p:spPr bwMode="auto">
          <a:xfrm rot="5400000">
            <a:off x="2454275" y="5106988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stCxn id="102" idx="0"/>
          </p:cNvCxnSpPr>
          <p:nvPr/>
        </p:nvCxnSpPr>
        <p:spPr bwMode="auto">
          <a:xfrm rot="16200000" flipV="1">
            <a:off x="2954337" y="55118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円/楕円 99"/>
          <p:cNvSpPr/>
          <p:nvPr/>
        </p:nvSpPr>
        <p:spPr bwMode="auto">
          <a:xfrm>
            <a:off x="2339975" y="5921375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2" name="円/楕円 101"/>
          <p:cNvSpPr/>
          <p:nvPr/>
        </p:nvSpPr>
        <p:spPr bwMode="auto">
          <a:xfrm>
            <a:off x="3276600" y="59197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3" name="円/楕円 102"/>
          <p:cNvSpPr/>
          <p:nvPr/>
        </p:nvSpPr>
        <p:spPr bwMode="auto">
          <a:xfrm>
            <a:off x="4213225" y="59197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4" name="直線コネクタ 103"/>
          <p:cNvCxnSpPr>
            <a:stCxn id="103" idx="1"/>
          </p:cNvCxnSpPr>
          <p:nvPr/>
        </p:nvCxnSpPr>
        <p:spPr bwMode="auto">
          <a:xfrm rot="16200000" flipV="1">
            <a:off x="3394869" y="5101431"/>
            <a:ext cx="820738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>
            <a:stCxn id="109" idx="0"/>
          </p:cNvCxnSpPr>
          <p:nvPr/>
        </p:nvCxnSpPr>
        <p:spPr bwMode="auto">
          <a:xfrm rot="16200000" flipV="1">
            <a:off x="4813300" y="460375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円/楕円 108"/>
          <p:cNvSpPr/>
          <p:nvPr/>
        </p:nvSpPr>
        <p:spPr bwMode="auto">
          <a:xfrm>
            <a:off x="5135563" y="5011738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3" name="直線コネクタ 112"/>
          <p:cNvCxnSpPr>
            <a:stCxn id="116" idx="0"/>
          </p:cNvCxnSpPr>
          <p:nvPr/>
        </p:nvCxnSpPr>
        <p:spPr bwMode="auto">
          <a:xfrm rot="16200000" flipV="1">
            <a:off x="4826000" y="55245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 bwMode="auto">
          <a:xfrm>
            <a:off x="5148263" y="5932488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0" name="直線コネクタ 119"/>
          <p:cNvCxnSpPr>
            <a:stCxn id="123" idx="0"/>
          </p:cNvCxnSpPr>
          <p:nvPr/>
        </p:nvCxnSpPr>
        <p:spPr bwMode="auto">
          <a:xfrm rot="16200000" flipV="1">
            <a:off x="5774531" y="5520532"/>
            <a:ext cx="804863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円/楕円 122"/>
          <p:cNvSpPr/>
          <p:nvPr/>
        </p:nvSpPr>
        <p:spPr bwMode="auto">
          <a:xfrm>
            <a:off x="6097588" y="592931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4" name="円/楕円 123"/>
          <p:cNvSpPr/>
          <p:nvPr/>
        </p:nvSpPr>
        <p:spPr bwMode="auto">
          <a:xfrm>
            <a:off x="7034213" y="592931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5" name="直線コネクタ 124"/>
          <p:cNvCxnSpPr>
            <a:stCxn id="124" idx="1"/>
          </p:cNvCxnSpPr>
          <p:nvPr/>
        </p:nvCxnSpPr>
        <p:spPr bwMode="auto">
          <a:xfrm rot="16200000" flipV="1">
            <a:off x="6215063" y="5110163"/>
            <a:ext cx="822325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5837" name="テキスト ボックス 95"/>
          <p:cNvSpPr txBox="1">
            <a:spLocks noChangeArrowheads="1"/>
          </p:cNvSpPr>
          <p:nvPr/>
        </p:nvSpPr>
        <p:spPr bwMode="auto">
          <a:xfrm>
            <a:off x="5318125" y="3946525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</a:p>
        </p:txBody>
      </p:sp>
      <p:sp>
        <p:nvSpPr>
          <p:cNvPr id="375838" name="テキスト ボックス 95"/>
          <p:cNvSpPr txBox="1">
            <a:spLocks noChangeArrowheads="1"/>
          </p:cNvSpPr>
          <p:nvPr/>
        </p:nvSpPr>
        <p:spPr bwMode="auto">
          <a:xfrm>
            <a:off x="6300788" y="4840288"/>
            <a:ext cx="338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</a:p>
        </p:txBody>
      </p:sp>
      <p:sp>
        <p:nvSpPr>
          <p:cNvPr id="47" name="円/楕円 46"/>
          <p:cNvSpPr/>
          <p:nvPr/>
        </p:nvSpPr>
        <p:spPr bwMode="auto">
          <a:xfrm>
            <a:off x="5121275" y="4119563"/>
            <a:ext cx="171450" cy="173037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0" name="円/楕円 109"/>
          <p:cNvSpPr/>
          <p:nvPr/>
        </p:nvSpPr>
        <p:spPr bwMode="auto">
          <a:xfrm>
            <a:off x="6073775" y="5011738"/>
            <a:ext cx="171450" cy="173037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1" name="直線コネクタ 110"/>
          <p:cNvCxnSpPr>
            <a:stCxn id="110" idx="1"/>
          </p:cNvCxnSpPr>
          <p:nvPr/>
        </p:nvCxnSpPr>
        <p:spPr bwMode="auto">
          <a:xfrm rot="16200000" flipV="1">
            <a:off x="5254625" y="4194175"/>
            <a:ext cx="820738" cy="865188"/>
          </a:xfrm>
          <a:prstGeom prst="line">
            <a:avLst/>
          </a:prstGeom>
          <a:ln w="38100">
            <a:solidFill>
              <a:srgbClr val="002060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Tm="14149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834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1.1</a:t>
            </a:r>
            <a:r>
              <a:rPr lang="ja-JP" altLang="en-US"/>
              <a:t>　用語の説明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兄弟：同じ親を持つ頂点を兄弟という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37" name="直線コネクタ 36"/>
          <p:cNvCxnSpPr/>
          <p:nvPr/>
        </p:nvCxnSpPr>
        <p:spPr bwMode="auto">
          <a:xfrm rot="5400000">
            <a:off x="3360738" y="33067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46" idx="0"/>
          </p:cNvCxnSpPr>
          <p:nvPr/>
        </p:nvCxnSpPr>
        <p:spPr bwMode="auto">
          <a:xfrm rot="16200000" flipV="1">
            <a:off x="3860800" y="3711576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 bwMode="auto">
          <a:xfrm>
            <a:off x="3246438" y="4121150"/>
            <a:ext cx="173037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4" name="円/楕円 43"/>
          <p:cNvSpPr/>
          <p:nvPr/>
        </p:nvSpPr>
        <p:spPr bwMode="auto">
          <a:xfrm>
            <a:off x="4157663" y="32131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6" name="円/楕円 45"/>
          <p:cNvSpPr/>
          <p:nvPr/>
        </p:nvSpPr>
        <p:spPr bwMode="auto">
          <a:xfrm>
            <a:off x="4183063" y="41195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6" name="直線コネクタ 55"/>
          <p:cNvCxnSpPr>
            <a:stCxn id="47" idx="1"/>
          </p:cNvCxnSpPr>
          <p:nvPr/>
        </p:nvCxnSpPr>
        <p:spPr bwMode="auto">
          <a:xfrm rot="16200000" flipV="1">
            <a:off x="4302125" y="3302000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6842" name="テキスト ボックス 95"/>
          <p:cNvSpPr txBox="1">
            <a:spLocks noChangeArrowheads="1"/>
          </p:cNvSpPr>
          <p:nvPr/>
        </p:nvSpPr>
        <p:spPr bwMode="auto">
          <a:xfrm>
            <a:off x="3419475" y="3068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根⇒</a:t>
            </a:r>
            <a:endParaRPr lang="en-US" altLang="ja-JP" sz="2400"/>
          </a:p>
        </p:txBody>
      </p:sp>
      <p:cxnSp>
        <p:nvCxnSpPr>
          <p:cNvPr id="72" name="直線コネクタ 71"/>
          <p:cNvCxnSpPr/>
          <p:nvPr/>
        </p:nvCxnSpPr>
        <p:spPr bwMode="auto">
          <a:xfrm rot="5400000">
            <a:off x="3376613" y="42084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stCxn id="97" idx="0"/>
          </p:cNvCxnSpPr>
          <p:nvPr/>
        </p:nvCxnSpPr>
        <p:spPr bwMode="auto">
          <a:xfrm rot="16200000" flipV="1">
            <a:off x="3876676" y="4613275"/>
            <a:ext cx="804862" cy="14287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 bwMode="auto">
          <a:xfrm>
            <a:off x="3263900" y="5024438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7" name="円/楕円 96"/>
          <p:cNvSpPr/>
          <p:nvPr/>
        </p:nvSpPr>
        <p:spPr bwMode="auto">
          <a:xfrm>
            <a:off x="4198938" y="5022850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98" name="直線コネクタ 97"/>
          <p:cNvCxnSpPr/>
          <p:nvPr/>
        </p:nvCxnSpPr>
        <p:spPr bwMode="auto">
          <a:xfrm rot="5400000">
            <a:off x="2454275" y="5106988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stCxn id="102" idx="0"/>
          </p:cNvCxnSpPr>
          <p:nvPr/>
        </p:nvCxnSpPr>
        <p:spPr bwMode="auto">
          <a:xfrm rot="16200000" flipV="1">
            <a:off x="2954337" y="55118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円/楕円 99"/>
          <p:cNvSpPr/>
          <p:nvPr/>
        </p:nvSpPr>
        <p:spPr bwMode="auto">
          <a:xfrm>
            <a:off x="2339975" y="5921375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2" name="円/楕円 101"/>
          <p:cNvSpPr/>
          <p:nvPr/>
        </p:nvSpPr>
        <p:spPr bwMode="auto">
          <a:xfrm>
            <a:off x="3276600" y="59197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3" name="円/楕円 102"/>
          <p:cNvSpPr/>
          <p:nvPr/>
        </p:nvSpPr>
        <p:spPr bwMode="auto">
          <a:xfrm>
            <a:off x="4213225" y="59197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4" name="直線コネクタ 103"/>
          <p:cNvCxnSpPr>
            <a:stCxn id="103" idx="1"/>
          </p:cNvCxnSpPr>
          <p:nvPr/>
        </p:nvCxnSpPr>
        <p:spPr bwMode="auto">
          <a:xfrm rot="16200000" flipV="1">
            <a:off x="3394869" y="5101431"/>
            <a:ext cx="820738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>
            <a:stCxn id="116" idx="0"/>
          </p:cNvCxnSpPr>
          <p:nvPr/>
        </p:nvCxnSpPr>
        <p:spPr bwMode="auto">
          <a:xfrm rot="16200000" flipV="1">
            <a:off x="4826000" y="55245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 bwMode="auto">
          <a:xfrm>
            <a:off x="5148263" y="5932488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0" name="直線コネクタ 119"/>
          <p:cNvCxnSpPr>
            <a:stCxn id="123" idx="0"/>
          </p:cNvCxnSpPr>
          <p:nvPr/>
        </p:nvCxnSpPr>
        <p:spPr bwMode="auto">
          <a:xfrm rot="16200000" flipV="1">
            <a:off x="5774531" y="5520532"/>
            <a:ext cx="804863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円/楕円 122"/>
          <p:cNvSpPr/>
          <p:nvPr/>
        </p:nvSpPr>
        <p:spPr bwMode="auto">
          <a:xfrm>
            <a:off x="6097588" y="592931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4" name="円/楕円 123"/>
          <p:cNvSpPr/>
          <p:nvPr/>
        </p:nvSpPr>
        <p:spPr bwMode="auto">
          <a:xfrm>
            <a:off x="7034213" y="592931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5" name="直線コネクタ 124"/>
          <p:cNvCxnSpPr>
            <a:stCxn id="124" idx="1"/>
          </p:cNvCxnSpPr>
          <p:nvPr/>
        </p:nvCxnSpPr>
        <p:spPr bwMode="auto">
          <a:xfrm rot="16200000" flipV="1">
            <a:off x="6215063" y="5110163"/>
            <a:ext cx="822325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6859" name="テキスト ボックス 95"/>
          <p:cNvSpPr txBox="1">
            <a:spLocks noChangeArrowheads="1"/>
          </p:cNvSpPr>
          <p:nvPr/>
        </p:nvSpPr>
        <p:spPr bwMode="auto">
          <a:xfrm>
            <a:off x="5318125" y="3946525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</a:p>
        </p:txBody>
      </p:sp>
      <p:sp>
        <p:nvSpPr>
          <p:cNvPr id="376860" name="テキスト ボックス 95"/>
          <p:cNvSpPr txBox="1">
            <a:spLocks noChangeArrowheads="1"/>
          </p:cNvSpPr>
          <p:nvPr/>
        </p:nvSpPr>
        <p:spPr bwMode="auto">
          <a:xfrm>
            <a:off x="6300788" y="4840288"/>
            <a:ext cx="3381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</a:p>
        </p:txBody>
      </p:sp>
      <p:sp>
        <p:nvSpPr>
          <p:cNvPr id="376861" name="テキスト ボックス 95"/>
          <p:cNvSpPr txBox="1">
            <a:spLocks noChangeArrowheads="1"/>
          </p:cNvSpPr>
          <p:nvPr/>
        </p:nvSpPr>
        <p:spPr bwMode="auto">
          <a:xfrm>
            <a:off x="5313363" y="4848225"/>
            <a:ext cx="4079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w</a:t>
            </a:r>
          </a:p>
        </p:txBody>
      </p:sp>
      <p:sp>
        <p:nvSpPr>
          <p:cNvPr id="376862" name="テキスト ボックス 95"/>
          <p:cNvSpPr txBox="1">
            <a:spLocks noChangeArrowheads="1"/>
          </p:cNvSpPr>
          <p:nvPr/>
        </p:nvSpPr>
        <p:spPr bwMode="auto">
          <a:xfrm>
            <a:off x="6757988" y="4835525"/>
            <a:ext cx="20716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⇐ </a:t>
            </a:r>
            <a:r>
              <a:rPr lang="en-US" altLang="ja-JP" sz="2400"/>
              <a:t>v</a:t>
            </a:r>
            <a:r>
              <a:rPr lang="ja-JP" altLang="en-US" sz="2400"/>
              <a:t>と</a:t>
            </a:r>
            <a:r>
              <a:rPr lang="en-US" altLang="ja-JP" sz="2400"/>
              <a:t>w</a:t>
            </a:r>
            <a:r>
              <a:rPr lang="ja-JP" altLang="en-US" sz="2400"/>
              <a:t>は兄弟</a:t>
            </a:r>
            <a:endParaRPr lang="en-US" altLang="ja-JP" sz="2400"/>
          </a:p>
        </p:txBody>
      </p:sp>
      <p:sp>
        <p:nvSpPr>
          <p:cNvPr id="47" name="円/楕円 46"/>
          <p:cNvSpPr/>
          <p:nvPr/>
        </p:nvSpPr>
        <p:spPr bwMode="auto">
          <a:xfrm>
            <a:off x="5121275" y="4119563"/>
            <a:ext cx="171450" cy="173037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6" name="直線コネクタ 105"/>
          <p:cNvCxnSpPr>
            <a:stCxn id="109" idx="0"/>
          </p:cNvCxnSpPr>
          <p:nvPr/>
        </p:nvCxnSpPr>
        <p:spPr bwMode="auto">
          <a:xfrm rot="16200000" flipV="1">
            <a:off x="4813300" y="4603751"/>
            <a:ext cx="803275" cy="12700"/>
          </a:xfrm>
          <a:prstGeom prst="line">
            <a:avLst/>
          </a:prstGeom>
          <a:ln w="38100">
            <a:solidFill>
              <a:srgbClr val="002060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円/楕円 108"/>
          <p:cNvSpPr/>
          <p:nvPr/>
        </p:nvSpPr>
        <p:spPr bwMode="auto">
          <a:xfrm>
            <a:off x="5135563" y="5011738"/>
            <a:ext cx="173037" cy="173037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0" name="円/楕円 109"/>
          <p:cNvSpPr/>
          <p:nvPr/>
        </p:nvSpPr>
        <p:spPr bwMode="auto">
          <a:xfrm>
            <a:off x="6073775" y="5011738"/>
            <a:ext cx="171450" cy="173037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1" name="直線コネクタ 110"/>
          <p:cNvCxnSpPr>
            <a:stCxn id="110" idx="1"/>
          </p:cNvCxnSpPr>
          <p:nvPr/>
        </p:nvCxnSpPr>
        <p:spPr bwMode="auto">
          <a:xfrm rot="16200000" flipV="1">
            <a:off x="5254625" y="4194175"/>
            <a:ext cx="820738" cy="865188"/>
          </a:xfrm>
          <a:prstGeom prst="line">
            <a:avLst/>
          </a:prstGeom>
          <a:ln w="38100">
            <a:solidFill>
              <a:srgbClr val="002060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advTm="14149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5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1.1</a:t>
            </a:r>
            <a:r>
              <a:rPr lang="ja-JP" altLang="en-US"/>
              <a:t>　用語の説明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子孫と先祖：</a:t>
            </a:r>
            <a:r>
              <a:rPr lang="en-US" altLang="ja-JP" sz="2400" dirty="0">
                <a:latin typeface="Calibri" pitchFamily="34" charset="0"/>
                <a:ea typeface="+mn-ea"/>
              </a:rPr>
              <a:t>u</a:t>
            </a:r>
            <a:r>
              <a:rPr lang="ja-JP" altLang="en-US" sz="2400" dirty="0">
                <a:latin typeface="Calibri" pitchFamily="34" charset="0"/>
                <a:ea typeface="+mn-ea"/>
              </a:rPr>
              <a:t>から</a:t>
            </a:r>
            <a:r>
              <a:rPr lang="en-US" altLang="ja-JP" sz="2400" dirty="0">
                <a:latin typeface="Calibri" pitchFamily="34" charset="0"/>
                <a:ea typeface="+mn-ea"/>
              </a:rPr>
              <a:t>v</a:t>
            </a:r>
            <a:r>
              <a:rPr lang="ja-JP" altLang="en-US" sz="2400" dirty="0" err="1">
                <a:latin typeface="Calibri" pitchFamily="34" charset="0"/>
                <a:ea typeface="+mn-ea"/>
              </a:rPr>
              <a:t>への</a:t>
            </a:r>
            <a:r>
              <a:rPr lang="ja-JP" altLang="en-US" sz="2400" dirty="0">
                <a:latin typeface="Calibri" pitchFamily="34" charset="0"/>
                <a:ea typeface="+mn-ea"/>
              </a:rPr>
              <a:t>有向道が存在するとき，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r>
              <a:rPr lang="en-US" altLang="ja-JP" sz="2400" dirty="0">
                <a:latin typeface="Calibri" pitchFamily="34" charset="0"/>
                <a:ea typeface="+mn-ea"/>
              </a:rPr>
              <a:t>v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  <a:ea typeface="+mn-ea"/>
              </a:rPr>
              <a:t>u</a:t>
            </a:r>
            <a:r>
              <a:rPr lang="ja-JP" altLang="en-US" sz="2400" dirty="0">
                <a:latin typeface="Calibri" pitchFamily="34" charset="0"/>
                <a:ea typeface="+mn-ea"/>
              </a:rPr>
              <a:t>の子孫，</a:t>
            </a:r>
            <a:r>
              <a:rPr lang="en-US" altLang="ja-JP" sz="2400" dirty="0">
                <a:latin typeface="Calibri" pitchFamily="34" charset="0"/>
                <a:ea typeface="+mn-ea"/>
              </a:rPr>
              <a:t>u</a:t>
            </a:r>
            <a:r>
              <a:rPr lang="ja-JP" altLang="en-US" sz="2400" dirty="0">
                <a:latin typeface="Calibri" pitchFamily="34" charset="0"/>
                <a:ea typeface="+mn-ea"/>
              </a:rPr>
              <a:t>を</a:t>
            </a:r>
            <a:r>
              <a:rPr lang="en-US" altLang="ja-JP" sz="2400" dirty="0">
                <a:latin typeface="Calibri" pitchFamily="34" charset="0"/>
                <a:ea typeface="+mn-ea"/>
              </a:rPr>
              <a:t>v</a:t>
            </a:r>
            <a:r>
              <a:rPr lang="ja-JP" altLang="en-US" sz="2400" dirty="0">
                <a:latin typeface="Calibri" pitchFamily="34" charset="0"/>
                <a:ea typeface="+mn-ea"/>
              </a:rPr>
              <a:t>の先祖という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37" name="直線コネクタ 36"/>
          <p:cNvCxnSpPr/>
          <p:nvPr/>
        </p:nvCxnSpPr>
        <p:spPr bwMode="auto">
          <a:xfrm rot="5400000">
            <a:off x="3360738" y="33067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46" idx="0"/>
          </p:cNvCxnSpPr>
          <p:nvPr/>
        </p:nvCxnSpPr>
        <p:spPr bwMode="auto">
          <a:xfrm rot="16200000" flipV="1">
            <a:off x="3860800" y="3711576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 bwMode="auto">
          <a:xfrm>
            <a:off x="3246438" y="4121150"/>
            <a:ext cx="173037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4" name="円/楕円 43"/>
          <p:cNvSpPr/>
          <p:nvPr/>
        </p:nvSpPr>
        <p:spPr bwMode="auto">
          <a:xfrm>
            <a:off x="4157663" y="32131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6" name="円/楕円 45"/>
          <p:cNvSpPr/>
          <p:nvPr/>
        </p:nvSpPr>
        <p:spPr bwMode="auto">
          <a:xfrm>
            <a:off x="4183063" y="41195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6" name="直線コネクタ 55"/>
          <p:cNvCxnSpPr>
            <a:stCxn id="47" idx="1"/>
          </p:cNvCxnSpPr>
          <p:nvPr/>
        </p:nvCxnSpPr>
        <p:spPr bwMode="auto">
          <a:xfrm rot="16200000" flipV="1">
            <a:off x="4302125" y="3302000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7866" name="テキスト ボックス 95"/>
          <p:cNvSpPr txBox="1">
            <a:spLocks noChangeArrowheads="1"/>
          </p:cNvSpPr>
          <p:nvPr/>
        </p:nvSpPr>
        <p:spPr bwMode="auto">
          <a:xfrm>
            <a:off x="3419475" y="3068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根⇒</a:t>
            </a:r>
            <a:endParaRPr lang="en-US" altLang="ja-JP" sz="2400"/>
          </a:p>
        </p:txBody>
      </p:sp>
      <p:cxnSp>
        <p:nvCxnSpPr>
          <p:cNvPr id="72" name="直線コネクタ 71"/>
          <p:cNvCxnSpPr/>
          <p:nvPr/>
        </p:nvCxnSpPr>
        <p:spPr bwMode="auto">
          <a:xfrm rot="5400000">
            <a:off x="3376613" y="42084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stCxn id="97" idx="0"/>
          </p:cNvCxnSpPr>
          <p:nvPr/>
        </p:nvCxnSpPr>
        <p:spPr bwMode="auto">
          <a:xfrm rot="16200000" flipV="1">
            <a:off x="3876676" y="4613275"/>
            <a:ext cx="804862" cy="14287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 bwMode="auto">
          <a:xfrm>
            <a:off x="3263900" y="5024438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7" name="円/楕円 96"/>
          <p:cNvSpPr/>
          <p:nvPr/>
        </p:nvSpPr>
        <p:spPr bwMode="auto">
          <a:xfrm>
            <a:off x="4198938" y="5022850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98" name="直線コネクタ 97"/>
          <p:cNvCxnSpPr/>
          <p:nvPr/>
        </p:nvCxnSpPr>
        <p:spPr bwMode="auto">
          <a:xfrm rot="5400000">
            <a:off x="2454275" y="5106988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stCxn id="102" idx="0"/>
          </p:cNvCxnSpPr>
          <p:nvPr/>
        </p:nvCxnSpPr>
        <p:spPr bwMode="auto">
          <a:xfrm rot="16200000" flipV="1">
            <a:off x="2954337" y="55118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円/楕円 99"/>
          <p:cNvSpPr/>
          <p:nvPr/>
        </p:nvSpPr>
        <p:spPr bwMode="auto">
          <a:xfrm>
            <a:off x="2339975" y="5921375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2" name="円/楕円 101"/>
          <p:cNvSpPr/>
          <p:nvPr/>
        </p:nvSpPr>
        <p:spPr bwMode="auto">
          <a:xfrm>
            <a:off x="3276600" y="59197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3" name="円/楕円 102"/>
          <p:cNvSpPr/>
          <p:nvPr/>
        </p:nvSpPr>
        <p:spPr bwMode="auto">
          <a:xfrm>
            <a:off x="4213225" y="59197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4" name="直線コネクタ 103"/>
          <p:cNvCxnSpPr>
            <a:stCxn id="103" idx="1"/>
          </p:cNvCxnSpPr>
          <p:nvPr/>
        </p:nvCxnSpPr>
        <p:spPr bwMode="auto">
          <a:xfrm rot="16200000" flipV="1">
            <a:off x="3394869" y="5101431"/>
            <a:ext cx="820738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>
            <a:stCxn id="109" idx="0"/>
          </p:cNvCxnSpPr>
          <p:nvPr/>
        </p:nvCxnSpPr>
        <p:spPr bwMode="auto">
          <a:xfrm rot="16200000" flipV="1">
            <a:off x="4813300" y="460375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円/楕円 108"/>
          <p:cNvSpPr/>
          <p:nvPr/>
        </p:nvSpPr>
        <p:spPr bwMode="auto">
          <a:xfrm>
            <a:off x="5135563" y="5011738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3" name="直線コネクタ 112"/>
          <p:cNvCxnSpPr>
            <a:stCxn id="116" idx="0"/>
          </p:cNvCxnSpPr>
          <p:nvPr/>
        </p:nvCxnSpPr>
        <p:spPr bwMode="auto">
          <a:xfrm rot="16200000" flipV="1">
            <a:off x="4826000" y="55245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 bwMode="auto">
          <a:xfrm>
            <a:off x="5148263" y="5932488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4" name="円/楕円 123"/>
          <p:cNvSpPr/>
          <p:nvPr/>
        </p:nvSpPr>
        <p:spPr bwMode="auto">
          <a:xfrm>
            <a:off x="7034213" y="592931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5" name="直線コネクタ 124"/>
          <p:cNvCxnSpPr>
            <a:stCxn id="124" idx="1"/>
          </p:cNvCxnSpPr>
          <p:nvPr/>
        </p:nvCxnSpPr>
        <p:spPr bwMode="auto">
          <a:xfrm rot="16200000" flipV="1">
            <a:off x="6215063" y="5110163"/>
            <a:ext cx="822325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7883" name="テキスト ボックス 95"/>
          <p:cNvSpPr txBox="1">
            <a:spLocks noChangeArrowheads="1"/>
          </p:cNvSpPr>
          <p:nvPr/>
        </p:nvSpPr>
        <p:spPr bwMode="auto">
          <a:xfrm>
            <a:off x="5318125" y="3946525"/>
            <a:ext cx="3556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u</a:t>
            </a:r>
          </a:p>
        </p:txBody>
      </p:sp>
      <p:sp>
        <p:nvSpPr>
          <p:cNvPr id="377884" name="テキスト ボックス 95"/>
          <p:cNvSpPr txBox="1">
            <a:spLocks noChangeArrowheads="1"/>
          </p:cNvSpPr>
          <p:nvPr/>
        </p:nvSpPr>
        <p:spPr bwMode="auto">
          <a:xfrm>
            <a:off x="6300788" y="5757863"/>
            <a:ext cx="3381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v</a:t>
            </a:r>
          </a:p>
        </p:txBody>
      </p:sp>
      <p:sp>
        <p:nvSpPr>
          <p:cNvPr id="47" name="円/楕円 46"/>
          <p:cNvSpPr/>
          <p:nvPr/>
        </p:nvSpPr>
        <p:spPr bwMode="auto">
          <a:xfrm>
            <a:off x="5121275" y="4119563"/>
            <a:ext cx="171450" cy="173037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0" name="円/楕円 109"/>
          <p:cNvSpPr/>
          <p:nvPr/>
        </p:nvSpPr>
        <p:spPr bwMode="auto">
          <a:xfrm>
            <a:off x="6073775" y="5011738"/>
            <a:ext cx="171450" cy="173037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1" name="直線コネクタ 110"/>
          <p:cNvCxnSpPr>
            <a:stCxn id="110" idx="1"/>
          </p:cNvCxnSpPr>
          <p:nvPr/>
        </p:nvCxnSpPr>
        <p:spPr bwMode="auto">
          <a:xfrm rot="16200000" flipV="1">
            <a:off x="5254625" y="4194175"/>
            <a:ext cx="820738" cy="865188"/>
          </a:xfrm>
          <a:prstGeom prst="line">
            <a:avLst/>
          </a:prstGeom>
          <a:ln w="38100">
            <a:solidFill>
              <a:srgbClr val="002060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直線コネクタ 119"/>
          <p:cNvCxnSpPr>
            <a:stCxn id="123" idx="0"/>
          </p:cNvCxnSpPr>
          <p:nvPr/>
        </p:nvCxnSpPr>
        <p:spPr bwMode="auto">
          <a:xfrm rot="16200000" flipV="1">
            <a:off x="5774531" y="5520532"/>
            <a:ext cx="804863" cy="12700"/>
          </a:xfrm>
          <a:prstGeom prst="line">
            <a:avLst/>
          </a:prstGeom>
          <a:ln w="38100">
            <a:solidFill>
              <a:srgbClr val="002060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円/楕円 122"/>
          <p:cNvSpPr/>
          <p:nvPr/>
        </p:nvSpPr>
        <p:spPr bwMode="auto">
          <a:xfrm>
            <a:off x="6097588" y="5929313"/>
            <a:ext cx="173037" cy="173037"/>
          </a:xfrm>
          <a:prstGeom prst="ellips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1.1</a:t>
            </a:r>
            <a:r>
              <a:rPr lang="ja-JP" altLang="en-US"/>
              <a:t>　用語の説明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　</a:t>
            </a:r>
            <a:r>
              <a:rPr lang="en-US" altLang="ja-JP" sz="2400" dirty="0">
                <a:latin typeface="Calibri" pitchFamily="34" charset="0"/>
                <a:ea typeface="+mn-ea"/>
              </a:rPr>
              <a:t>m</a:t>
            </a:r>
            <a:r>
              <a:rPr lang="ja-JP" altLang="en-US" sz="2400" dirty="0">
                <a:latin typeface="Calibri" pitchFamily="34" charset="0"/>
                <a:ea typeface="+mn-ea"/>
              </a:rPr>
              <a:t>分木：各頂点の</a:t>
            </a:r>
            <a:r>
              <a:rPr lang="ja-JP" altLang="en-US" sz="2400" dirty="0">
                <a:solidFill>
                  <a:srgbClr val="FF0000"/>
                </a:solidFill>
                <a:latin typeface="Calibri" pitchFamily="34" charset="0"/>
                <a:ea typeface="+mn-ea"/>
              </a:rPr>
              <a:t>子の数</a:t>
            </a:r>
            <a:r>
              <a:rPr lang="ja-JP" altLang="en-US" sz="2400" dirty="0">
                <a:latin typeface="Calibri" pitchFamily="34" charset="0"/>
                <a:ea typeface="+mn-ea"/>
              </a:rPr>
              <a:t>が</a:t>
            </a:r>
            <a:r>
              <a:rPr lang="en-US" altLang="ja-JP" sz="2400" dirty="0">
                <a:latin typeface="Calibri" pitchFamily="34" charset="0"/>
                <a:ea typeface="+mn-ea"/>
              </a:rPr>
              <a:t>m</a:t>
            </a:r>
            <a:r>
              <a:rPr lang="ja-JP" altLang="en-US" sz="2400" dirty="0">
                <a:latin typeface="Calibri" pitchFamily="34" charset="0"/>
                <a:ea typeface="+mn-ea"/>
              </a:rPr>
              <a:t>以下の根付き木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                                     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37" name="直線コネクタ 36"/>
          <p:cNvCxnSpPr/>
          <p:nvPr/>
        </p:nvCxnSpPr>
        <p:spPr bwMode="auto">
          <a:xfrm rot="5400000">
            <a:off x="3360738" y="33067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直線コネクタ 37"/>
          <p:cNvCxnSpPr>
            <a:stCxn id="46" idx="0"/>
          </p:cNvCxnSpPr>
          <p:nvPr/>
        </p:nvCxnSpPr>
        <p:spPr bwMode="auto">
          <a:xfrm rot="16200000" flipV="1">
            <a:off x="3860800" y="3711576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3" name="円/楕円 42"/>
          <p:cNvSpPr/>
          <p:nvPr/>
        </p:nvSpPr>
        <p:spPr bwMode="auto">
          <a:xfrm>
            <a:off x="3246438" y="4121150"/>
            <a:ext cx="173037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4" name="円/楕円 43"/>
          <p:cNvSpPr/>
          <p:nvPr/>
        </p:nvSpPr>
        <p:spPr bwMode="auto">
          <a:xfrm>
            <a:off x="4157663" y="32131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6" name="円/楕円 45"/>
          <p:cNvSpPr/>
          <p:nvPr/>
        </p:nvSpPr>
        <p:spPr bwMode="auto">
          <a:xfrm>
            <a:off x="4183063" y="41195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7" name="円/楕円 46"/>
          <p:cNvSpPr/>
          <p:nvPr/>
        </p:nvSpPr>
        <p:spPr bwMode="auto">
          <a:xfrm>
            <a:off x="5121275" y="411956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6" name="直線コネクタ 55"/>
          <p:cNvCxnSpPr>
            <a:stCxn id="47" idx="1"/>
          </p:cNvCxnSpPr>
          <p:nvPr/>
        </p:nvCxnSpPr>
        <p:spPr bwMode="auto">
          <a:xfrm rot="16200000" flipV="1">
            <a:off x="4302125" y="3302000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8891" name="テキスト ボックス 95"/>
          <p:cNvSpPr txBox="1">
            <a:spLocks noChangeArrowheads="1"/>
          </p:cNvSpPr>
          <p:nvPr/>
        </p:nvSpPr>
        <p:spPr bwMode="auto">
          <a:xfrm>
            <a:off x="3419475" y="3068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根⇒</a:t>
            </a:r>
            <a:endParaRPr lang="en-US" altLang="ja-JP" sz="2400"/>
          </a:p>
        </p:txBody>
      </p:sp>
      <p:cxnSp>
        <p:nvCxnSpPr>
          <p:cNvPr id="72" name="直線コネクタ 71"/>
          <p:cNvCxnSpPr/>
          <p:nvPr/>
        </p:nvCxnSpPr>
        <p:spPr bwMode="auto">
          <a:xfrm rot="5400000">
            <a:off x="3376613" y="42084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stCxn id="97" idx="0"/>
          </p:cNvCxnSpPr>
          <p:nvPr/>
        </p:nvCxnSpPr>
        <p:spPr bwMode="auto">
          <a:xfrm rot="16200000" flipV="1">
            <a:off x="3876676" y="4613275"/>
            <a:ext cx="804862" cy="14287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 bwMode="auto">
          <a:xfrm>
            <a:off x="3263900" y="5024438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7" name="円/楕円 96"/>
          <p:cNvSpPr/>
          <p:nvPr/>
        </p:nvSpPr>
        <p:spPr bwMode="auto">
          <a:xfrm>
            <a:off x="4198938" y="5022850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98" name="直線コネクタ 97"/>
          <p:cNvCxnSpPr/>
          <p:nvPr/>
        </p:nvCxnSpPr>
        <p:spPr bwMode="auto">
          <a:xfrm rot="5400000">
            <a:off x="2454275" y="5106988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stCxn id="102" idx="0"/>
          </p:cNvCxnSpPr>
          <p:nvPr/>
        </p:nvCxnSpPr>
        <p:spPr bwMode="auto">
          <a:xfrm rot="16200000" flipV="1">
            <a:off x="2954337" y="55118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円/楕円 99"/>
          <p:cNvSpPr/>
          <p:nvPr/>
        </p:nvSpPr>
        <p:spPr bwMode="auto">
          <a:xfrm>
            <a:off x="2339975" y="5921375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2" name="円/楕円 101"/>
          <p:cNvSpPr/>
          <p:nvPr/>
        </p:nvSpPr>
        <p:spPr bwMode="auto">
          <a:xfrm>
            <a:off x="3276600" y="59197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3" name="円/楕円 102"/>
          <p:cNvSpPr/>
          <p:nvPr/>
        </p:nvSpPr>
        <p:spPr bwMode="auto">
          <a:xfrm>
            <a:off x="4213225" y="59197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4" name="直線コネクタ 103"/>
          <p:cNvCxnSpPr>
            <a:stCxn id="103" idx="1"/>
          </p:cNvCxnSpPr>
          <p:nvPr/>
        </p:nvCxnSpPr>
        <p:spPr bwMode="auto">
          <a:xfrm rot="16200000" flipV="1">
            <a:off x="3394869" y="5101431"/>
            <a:ext cx="820738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>
            <a:stCxn id="109" idx="0"/>
          </p:cNvCxnSpPr>
          <p:nvPr/>
        </p:nvCxnSpPr>
        <p:spPr bwMode="auto">
          <a:xfrm rot="16200000" flipV="1">
            <a:off x="4813300" y="460375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円/楕円 108"/>
          <p:cNvSpPr/>
          <p:nvPr/>
        </p:nvSpPr>
        <p:spPr bwMode="auto">
          <a:xfrm>
            <a:off x="5135563" y="5011738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0" name="円/楕円 109"/>
          <p:cNvSpPr/>
          <p:nvPr/>
        </p:nvSpPr>
        <p:spPr bwMode="auto">
          <a:xfrm>
            <a:off x="6073775" y="501173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1" name="直線コネクタ 110"/>
          <p:cNvCxnSpPr>
            <a:stCxn id="110" idx="1"/>
          </p:cNvCxnSpPr>
          <p:nvPr/>
        </p:nvCxnSpPr>
        <p:spPr bwMode="auto">
          <a:xfrm rot="16200000" flipV="1">
            <a:off x="5254625" y="4194175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>
            <a:stCxn id="116" idx="0"/>
          </p:cNvCxnSpPr>
          <p:nvPr/>
        </p:nvCxnSpPr>
        <p:spPr bwMode="auto">
          <a:xfrm rot="16200000" flipV="1">
            <a:off x="4826000" y="55245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 bwMode="auto">
          <a:xfrm>
            <a:off x="5148263" y="5932488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0" name="直線コネクタ 119"/>
          <p:cNvCxnSpPr>
            <a:stCxn id="123" idx="0"/>
          </p:cNvCxnSpPr>
          <p:nvPr/>
        </p:nvCxnSpPr>
        <p:spPr bwMode="auto">
          <a:xfrm rot="16200000" flipV="1">
            <a:off x="5774531" y="5520532"/>
            <a:ext cx="804863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円/楕円 122"/>
          <p:cNvSpPr/>
          <p:nvPr/>
        </p:nvSpPr>
        <p:spPr bwMode="auto">
          <a:xfrm>
            <a:off x="6097588" y="592931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4" name="円/楕円 123"/>
          <p:cNvSpPr/>
          <p:nvPr/>
        </p:nvSpPr>
        <p:spPr bwMode="auto">
          <a:xfrm>
            <a:off x="7034213" y="592931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5" name="直線コネクタ 124"/>
          <p:cNvCxnSpPr>
            <a:stCxn id="124" idx="1"/>
          </p:cNvCxnSpPr>
          <p:nvPr/>
        </p:nvCxnSpPr>
        <p:spPr bwMode="auto">
          <a:xfrm rot="16200000" flipV="1">
            <a:off x="6215063" y="5110163"/>
            <a:ext cx="822325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8912" name="テキスト ボックス 95"/>
          <p:cNvSpPr txBox="1">
            <a:spLocks noChangeArrowheads="1"/>
          </p:cNvSpPr>
          <p:nvPr/>
        </p:nvSpPr>
        <p:spPr bwMode="auto">
          <a:xfrm>
            <a:off x="3960813" y="6237288"/>
            <a:ext cx="9715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ja-JP" sz="2400"/>
              <a:t>3</a:t>
            </a:r>
            <a:r>
              <a:rPr lang="ja-JP" altLang="en-US" sz="2400"/>
              <a:t>分木</a:t>
            </a:r>
            <a:endParaRPr lang="en-US" altLang="ja-JP" sz="2400"/>
          </a:p>
        </p:txBody>
      </p:sp>
      <p:sp>
        <p:nvSpPr>
          <p:cNvPr id="378913" name="テキスト ボックス 95"/>
          <p:cNvSpPr txBox="1">
            <a:spLocks noChangeArrowheads="1"/>
          </p:cNvSpPr>
          <p:nvPr/>
        </p:nvSpPr>
        <p:spPr bwMode="auto">
          <a:xfrm>
            <a:off x="3136900" y="2560638"/>
            <a:ext cx="33416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次数ではないことに注意</a:t>
            </a:r>
            <a:endParaRPr lang="en-US" altLang="ja-JP" sz="2400"/>
          </a:p>
        </p:txBody>
      </p:sp>
      <p:sp>
        <p:nvSpPr>
          <p:cNvPr id="35" name="下矢印 34"/>
          <p:cNvSpPr/>
          <p:nvPr/>
        </p:nvSpPr>
        <p:spPr>
          <a:xfrm rot="10800000">
            <a:off x="3576638" y="2395538"/>
            <a:ext cx="215900" cy="228600"/>
          </a:xfrm>
          <a:prstGeom prst="down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</p:spTree>
  </p:cSld>
  <p:clrMapOvr>
    <a:masterClrMapping/>
  </p:clrMapOvr>
  <p:transition advTm="14149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ja-JP"/>
              <a:t>1.1</a:t>
            </a:r>
            <a:r>
              <a:rPr lang="ja-JP" altLang="en-US"/>
              <a:t>　用語の説明</a:t>
            </a:r>
          </a:p>
        </p:txBody>
      </p:sp>
      <p:sp>
        <p:nvSpPr>
          <p:cNvPr id="4" name="コンテンツ プレースホルダー 2"/>
          <p:cNvSpPr txBox="1">
            <a:spLocks/>
          </p:cNvSpPr>
          <p:nvPr/>
        </p:nvSpPr>
        <p:spPr bwMode="auto">
          <a:xfrm>
            <a:off x="107950" y="1992313"/>
            <a:ext cx="8534400" cy="438943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ja-JP" altLang="en-US" sz="2400" dirty="0">
                <a:latin typeface="Calibri" pitchFamily="34" charset="0"/>
                <a:ea typeface="+mn-ea"/>
              </a:rPr>
              <a:t>　　　正則</a:t>
            </a:r>
            <a:r>
              <a:rPr lang="en-US" altLang="ja-JP" sz="2400" dirty="0">
                <a:latin typeface="Calibri" pitchFamily="34" charset="0"/>
                <a:ea typeface="+mn-ea"/>
              </a:rPr>
              <a:t>m</a:t>
            </a:r>
            <a:r>
              <a:rPr lang="ja-JP" altLang="en-US" sz="2400" dirty="0">
                <a:latin typeface="Calibri" pitchFamily="34" charset="0"/>
                <a:ea typeface="+mn-ea"/>
              </a:rPr>
              <a:t>分木：</a:t>
            </a:r>
            <a:r>
              <a:rPr lang="en-US" altLang="ja-JP" sz="2400" dirty="0">
                <a:latin typeface="Calibri" pitchFamily="34" charset="0"/>
                <a:ea typeface="+mn-ea"/>
              </a:rPr>
              <a:t>m</a:t>
            </a:r>
            <a:r>
              <a:rPr lang="ja-JP" altLang="en-US" sz="2400" dirty="0">
                <a:latin typeface="Calibri" pitchFamily="34" charset="0"/>
                <a:ea typeface="+mn-ea"/>
              </a:rPr>
              <a:t>分木で全ての内点が</a:t>
            </a:r>
            <a:r>
              <a:rPr lang="en-US" altLang="ja-JP" sz="2400" dirty="0">
                <a:latin typeface="Calibri" pitchFamily="34" charset="0"/>
                <a:ea typeface="+mn-ea"/>
              </a:rPr>
              <a:t>m</a:t>
            </a:r>
            <a:r>
              <a:rPr lang="ja-JP" altLang="en-US" sz="2400" dirty="0">
                <a:latin typeface="Calibri" pitchFamily="34" charset="0"/>
                <a:ea typeface="+mn-ea"/>
              </a:rPr>
              <a:t>個の子を持つもの</a:t>
            </a: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endParaRPr lang="en-US" altLang="ja-JP" sz="2400" dirty="0">
              <a:latin typeface="Calibri" pitchFamily="34" charset="0"/>
              <a:ea typeface="+mn-ea"/>
            </a:endParaRPr>
          </a:p>
          <a:p>
            <a:pPr marL="273050" indent="-27305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None/>
              <a:defRPr/>
            </a:pPr>
            <a:r>
              <a:rPr lang="en-US" altLang="ja-JP" sz="2400" dirty="0">
                <a:latin typeface="Calibri" pitchFamily="34" charset="0"/>
                <a:ea typeface="+mn-ea"/>
              </a:rPr>
              <a:t>    </a:t>
            </a:r>
            <a:r>
              <a:rPr lang="ja-JP" altLang="en-US" sz="2400" dirty="0">
                <a:latin typeface="Calibri" pitchFamily="34" charset="0"/>
                <a:ea typeface="+mn-ea"/>
              </a:rPr>
              <a:t>　　　　　　　　　　　</a:t>
            </a:r>
            <a:endParaRPr lang="en-US" altLang="ja-JP" sz="2400" dirty="0">
              <a:latin typeface="Calibri" pitchFamily="34" charset="0"/>
              <a:ea typeface="+mn-ea"/>
            </a:endParaRPr>
          </a:p>
        </p:txBody>
      </p:sp>
      <p:cxnSp>
        <p:nvCxnSpPr>
          <p:cNvPr id="37" name="直線コネクタ 36"/>
          <p:cNvCxnSpPr/>
          <p:nvPr/>
        </p:nvCxnSpPr>
        <p:spPr bwMode="auto">
          <a:xfrm rot="5400000">
            <a:off x="3360738" y="33067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円/楕円 43"/>
          <p:cNvSpPr/>
          <p:nvPr/>
        </p:nvSpPr>
        <p:spPr bwMode="auto">
          <a:xfrm>
            <a:off x="4157663" y="3213100"/>
            <a:ext cx="171450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6" name="円/楕円 45"/>
          <p:cNvSpPr/>
          <p:nvPr/>
        </p:nvSpPr>
        <p:spPr bwMode="auto">
          <a:xfrm>
            <a:off x="3246438" y="411956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47" name="円/楕円 46"/>
          <p:cNvSpPr/>
          <p:nvPr/>
        </p:nvSpPr>
        <p:spPr bwMode="auto">
          <a:xfrm>
            <a:off x="5121275" y="411956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56" name="直線コネクタ 55"/>
          <p:cNvCxnSpPr>
            <a:stCxn id="47" idx="1"/>
          </p:cNvCxnSpPr>
          <p:nvPr/>
        </p:nvCxnSpPr>
        <p:spPr bwMode="auto">
          <a:xfrm rot="16200000" flipV="1">
            <a:off x="4302125" y="3302000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9913" name="テキスト ボックス 95"/>
          <p:cNvSpPr txBox="1">
            <a:spLocks noChangeArrowheads="1"/>
          </p:cNvSpPr>
          <p:nvPr/>
        </p:nvSpPr>
        <p:spPr bwMode="auto">
          <a:xfrm>
            <a:off x="3419475" y="3068638"/>
            <a:ext cx="8001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根⇒</a:t>
            </a:r>
            <a:endParaRPr lang="en-US" altLang="ja-JP" sz="2400"/>
          </a:p>
        </p:txBody>
      </p:sp>
      <p:cxnSp>
        <p:nvCxnSpPr>
          <p:cNvPr id="72" name="直線コネクタ 71"/>
          <p:cNvCxnSpPr/>
          <p:nvPr/>
        </p:nvCxnSpPr>
        <p:spPr bwMode="auto">
          <a:xfrm rot="5400000">
            <a:off x="2439988" y="4208463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直線コネクタ 93"/>
          <p:cNvCxnSpPr>
            <a:stCxn id="97" idx="0"/>
          </p:cNvCxnSpPr>
          <p:nvPr/>
        </p:nvCxnSpPr>
        <p:spPr bwMode="auto">
          <a:xfrm rot="16200000" flipV="1">
            <a:off x="2940051" y="4613275"/>
            <a:ext cx="804862" cy="14287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円/楕円 94"/>
          <p:cNvSpPr/>
          <p:nvPr/>
        </p:nvSpPr>
        <p:spPr bwMode="auto">
          <a:xfrm>
            <a:off x="2327275" y="5024438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97" name="円/楕円 96"/>
          <p:cNvSpPr/>
          <p:nvPr/>
        </p:nvSpPr>
        <p:spPr bwMode="auto">
          <a:xfrm>
            <a:off x="3262313" y="5022850"/>
            <a:ext cx="173037" cy="173038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98" name="直線コネクタ 97"/>
          <p:cNvCxnSpPr/>
          <p:nvPr/>
        </p:nvCxnSpPr>
        <p:spPr bwMode="auto">
          <a:xfrm rot="5400000">
            <a:off x="1517650" y="5106988"/>
            <a:ext cx="863600" cy="863600"/>
          </a:xfrm>
          <a:prstGeom prst="line">
            <a:avLst/>
          </a:prstGeom>
          <a:ln w="38100">
            <a:solidFill>
              <a:schemeClr val="tx1"/>
            </a:solidFill>
            <a:tail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9" name="直線コネクタ 98"/>
          <p:cNvCxnSpPr>
            <a:stCxn id="102" idx="0"/>
          </p:cNvCxnSpPr>
          <p:nvPr/>
        </p:nvCxnSpPr>
        <p:spPr bwMode="auto">
          <a:xfrm rot="16200000" flipV="1">
            <a:off x="2017712" y="55118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円/楕円 99"/>
          <p:cNvSpPr/>
          <p:nvPr/>
        </p:nvSpPr>
        <p:spPr bwMode="auto">
          <a:xfrm>
            <a:off x="1403350" y="5921375"/>
            <a:ext cx="173038" cy="17145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2" name="円/楕円 101"/>
          <p:cNvSpPr/>
          <p:nvPr/>
        </p:nvSpPr>
        <p:spPr bwMode="auto">
          <a:xfrm>
            <a:off x="2339975" y="59197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03" name="円/楕円 102"/>
          <p:cNvSpPr/>
          <p:nvPr/>
        </p:nvSpPr>
        <p:spPr bwMode="auto">
          <a:xfrm>
            <a:off x="4202113" y="591978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04" name="直線コネクタ 103"/>
          <p:cNvCxnSpPr>
            <a:stCxn id="103" idx="1"/>
          </p:cNvCxnSpPr>
          <p:nvPr/>
        </p:nvCxnSpPr>
        <p:spPr bwMode="auto">
          <a:xfrm rot="16200000" flipV="1">
            <a:off x="3383757" y="5101431"/>
            <a:ext cx="820738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6" name="直線コネクタ 105"/>
          <p:cNvCxnSpPr>
            <a:stCxn id="109" idx="0"/>
          </p:cNvCxnSpPr>
          <p:nvPr/>
        </p:nvCxnSpPr>
        <p:spPr bwMode="auto">
          <a:xfrm rot="16200000" flipV="1">
            <a:off x="4813300" y="460375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9" name="円/楕円 108"/>
          <p:cNvSpPr/>
          <p:nvPr/>
        </p:nvSpPr>
        <p:spPr bwMode="auto">
          <a:xfrm>
            <a:off x="5135563" y="5011738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10" name="円/楕円 109"/>
          <p:cNvSpPr/>
          <p:nvPr/>
        </p:nvSpPr>
        <p:spPr bwMode="auto">
          <a:xfrm>
            <a:off x="6073775" y="5011738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11" name="直線コネクタ 110"/>
          <p:cNvCxnSpPr>
            <a:stCxn id="110" idx="1"/>
          </p:cNvCxnSpPr>
          <p:nvPr/>
        </p:nvCxnSpPr>
        <p:spPr bwMode="auto">
          <a:xfrm rot="16200000" flipV="1">
            <a:off x="5254625" y="4194175"/>
            <a:ext cx="820738" cy="865188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直線コネクタ 112"/>
          <p:cNvCxnSpPr>
            <a:stCxn id="116" idx="0"/>
          </p:cNvCxnSpPr>
          <p:nvPr/>
        </p:nvCxnSpPr>
        <p:spPr bwMode="auto">
          <a:xfrm rot="16200000" flipV="1">
            <a:off x="2954337" y="5524501"/>
            <a:ext cx="803275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6" name="円/楕円 115"/>
          <p:cNvSpPr/>
          <p:nvPr/>
        </p:nvSpPr>
        <p:spPr bwMode="auto">
          <a:xfrm>
            <a:off x="3276600" y="5932488"/>
            <a:ext cx="173038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0" name="直線コネクタ 119"/>
          <p:cNvCxnSpPr>
            <a:stCxn id="123" idx="0"/>
          </p:cNvCxnSpPr>
          <p:nvPr/>
        </p:nvCxnSpPr>
        <p:spPr bwMode="auto">
          <a:xfrm rot="16200000" flipV="1">
            <a:off x="5774531" y="5520532"/>
            <a:ext cx="804863" cy="12700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円/楕円 122"/>
          <p:cNvSpPr/>
          <p:nvPr/>
        </p:nvSpPr>
        <p:spPr bwMode="auto">
          <a:xfrm>
            <a:off x="6097588" y="5929313"/>
            <a:ext cx="173037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sp>
        <p:nvSpPr>
          <p:cNvPr id="124" name="円/楕円 123"/>
          <p:cNvSpPr/>
          <p:nvPr/>
        </p:nvSpPr>
        <p:spPr bwMode="auto">
          <a:xfrm>
            <a:off x="7034213" y="5929313"/>
            <a:ext cx="171450" cy="17303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/>
          </a:p>
        </p:txBody>
      </p:sp>
      <p:cxnSp>
        <p:nvCxnSpPr>
          <p:cNvPr id="125" name="直線コネクタ 124"/>
          <p:cNvCxnSpPr>
            <a:stCxn id="124" idx="1"/>
          </p:cNvCxnSpPr>
          <p:nvPr/>
        </p:nvCxnSpPr>
        <p:spPr bwMode="auto">
          <a:xfrm rot="16200000" flipV="1">
            <a:off x="6215063" y="5110163"/>
            <a:ext cx="822325" cy="866775"/>
          </a:xfrm>
          <a:prstGeom prst="line">
            <a:avLst/>
          </a:prstGeom>
          <a:ln w="38100">
            <a:solidFill>
              <a:schemeClr val="tx1"/>
            </a:solidFill>
            <a:headEnd type="triangle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9934" name="テキスト ボックス 95"/>
          <p:cNvSpPr txBox="1">
            <a:spLocks noChangeArrowheads="1"/>
          </p:cNvSpPr>
          <p:nvPr/>
        </p:nvSpPr>
        <p:spPr bwMode="auto">
          <a:xfrm>
            <a:off x="3492500" y="6280150"/>
            <a:ext cx="15859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sz="2400"/>
              <a:t>正則</a:t>
            </a:r>
            <a:r>
              <a:rPr lang="en-US" altLang="ja-JP" sz="2400"/>
              <a:t>2</a:t>
            </a:r>
            <a:r>
              <a:rPr lang="ja-JP" altLang="en-US" sz="2400"/>
              <a:t>分木</a:t>
            </a:r>
            <a:endParaRPr lang="en-US" altLang="ja-JP" sz="2400"/>
          </a:p>
        </p:txBody>
      </p:sp>
    </p:spTree>
  </p:cSld>
  <p:clrMapOvr>
    <a:masterClrMapping/>
  </p:clrMapOvr>
  <p:transition advTm="14149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$E \subseteq $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2"/>
  <p:tag name="DEFAULTFONTSIZE" val="10"/>
  <p:tag name="DEFAULTWIDTH" val="348"/>
  <p:tag name="DEFAULTHEIGHT" val="200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リゾート">
  <a:themeElements>
    <a:clrScheme name="リゾート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リゾート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リゾート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310240</TotalTime>
  <Words>4028</Words>
  <Application>Microsoft Office PowerPoint</Application>
  <PresentationFormat>画面に合わせる (4:3)</PresentationFormat>
  <Paragraphs>757</Paragraphs>
  <Slides>48</Slides>
  <Notes>38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48</vt:i4>
      </vt:variant>
    </vt:vector>
  </HeadingPairs>
  <TitlesOfParts>
    <vt:vector size="52" baseType="lpstr">
      <vt:lpstr>Arial</vt:lpstr>
      <vt:lpstr>Calibri</vt:lpstr>
      <vt:lpstr>Wingdings 2</vt:lpstr>
      <vt:lpstr>リゾート</vt:lpstr>
      <vt:lpstr>PowerPoint プレゼンテーション</vt:lpstr>
      <vt:lpstr>有限幾何学　第9回</vt:lpstr>
      <vt:lpstr>1.1　用語の説明</vt:lpstr>
      <vt:lpstr>1.1　用語の説明</vt:lpstr>
      <vt:lpstr>1.1　用語の説明</vt:lpstr>
      <vt:lpstr>1.1　用語の説明</vt:lpstr>
      <vt:lpstr>1.1　用語の説明</vt:lpstr>
      <vt:lpstr>1.1　用語の説明</vt:lpstr>
      <vt:lpstr>1.1　用語の説明</vt:lpstr>
      <vt:lpstr>1.2　2分木とプレフィクスコード</vt:lpstr>
      <vt:lpstr>1.2　2分木とプレフィクスコード</vt:lpstr>
      <vt:lpstr>1.2　2分木とプレフィクスコード</vt:lpstr>
      <vt:lpstr>1.2　2分木とプレフィクスコード</vt:lpstr>
      <vt:lpstr>1.2　2分木とプレフィクスコード</vt:lpstr>
      <vt:lpstr>1.2　2分木とプレフィクスコード</vt:lpstr>
      <vt:lpstr>1.2　2分木とプレフィクスコード</vt:lpstr>
      <vt:lpstr>1.2　2分木とプレフィクスコード</vt:lpstr>
      <vt:lpstr>1.2　2分木とプレフィクスコード</vt:lpstr>
      <vt:lpstr>1.2　2分木とプレフィクスコード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1.3　ハフマン木とハフマンコード</vt:lpstr>
      <vt:lpstr>提出課題9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tsugaki</dc:creator>
  <cp:lastModifiedBy>tsugaki masao</cp:lastModifiedBy>
  <cp:revision>2991</cp:revision>
  <dcterms:created xsi:type="dcterms:W3CDTF">2011-01-05T07:10:26Z</dcterms:created>
  <dcterms:modified xsi:type="dcterms:W3CDTF">2020-05-01T11:54:32Z</dcterms:modified>
</cp:coreProperties>
</file>