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47"/>
  </p:notesMasterIdLst>
  <p:handoutMasterIdLst>
    <p:handoutMasterId r:id="rId48"/>
  </p:handoutMasterIdLst>
  <p:sldIdLst>
    <p:sldId id="391" r:id="rId2"/>
    <p:sldId id="399" r:id="rId3"/>
    <p:sldId id="886" r:id="rId4"/>
    <p:sldId id="887" r:id="rId5"/>
    <p:sldId id="962" r:id="rId6"/>
    <p:sldId id="963" r:id="rId7"/>
    <p:sldId id="900" r:id="rId8"/>
    <p:sldId id="1070" r:id="rId9"/>
    <p:sldId id="899" r:id="rId10"/>
    <p:sldId id="926" r:id="rId11"/>
    <p:sldId id="927" r:id="rId12"/>
    <p:sldId id="928" r:id="rId13"/>
    <p:sldId id="929" r:id="rId14"/>
    <p:sldId id="930" r:id="rId15"/>
    <p:sldId id="902" r:id="rId16"/>
    <p:sldId id="931" r:id="rId17"/>
    <p:sldId id="934" r:id="rId18"/>
    <p:sldId id="935" r:id="rId19"/>
    <p:sldId id="936" r:id="rId20"/>
    <p:sldId id="937" r:id="rId21"/>
    <p:sldId id="938" r:id="rId22"/>
    <p:sldId id="939" r:id="rId23"/>
    <p:sldId id="940" r:id="rId24"/>
    <p:sldId id="903" r:id="rId25"/>
    <p:sldId id="932" r:id="rId26"/>
    <p:sldId id="904" r:id="rId27"/>
    <p:sldId id="933" r:id="rId28"/>
    <p:sldId id="941" r:id="rId29"/>
    <p:sldId id="942" r:id="rId30"/>
    <p:sldId id="949" r:id="rId31"/>
    <p:sldId id="950" r:id="rId32"/>
    <p:sldId id="961" r:id="rId33"/>
    <p:sldId id="952" r:id="rId34"/>
    <p:sldId id="957" r:id="rId35"/>
    <p:sldId id="953" r:id="rId36"/>
    <p:sldId id="954" r:id="rId37"/>
    <p:sldId id="955" r:id="rId38"/>
    <p:sldId id="1093" r:id="rId39"/>
    <p:sldId id="960" r:id="rId40"/>
    <p:sldId id="787" r:id="rId41"/>
    <p:sldId id="1071" r:id="rId42"/>
    <p:sldId id="605" r:id="rId43"/>
    <p:sldId id="1094" r:id="rId44"/>
    <p:sldId id="610" r:id="rId45"/>
    <p:sldId id="606" r:id="rId46"/>
  </p:sldIdLst>
  <p:sldSz cx="9144000" cy="6858000" type="screen4x3"/>
  <p:notesSz cx="6735763" cy="9869488"/>
  <p:custDataLst>
    <p:tags r:id="rId49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5365" autoAdjust="0"/>
  </p:normalViewPr>
  <p:slideViewPr>
    <p:cSldViewPr>
      <p:cViewPr varScale="1">
        <p:scale>
          <a:sx n="96" d="100"/>
          <a:sy n="96" d="100"/>
        </p:scale>
        <p:origin x="110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4" y="1"/>
            <a:ext cx="2919411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C25F02C5-3174-4594-944E-065242650977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4188"/>
            <a:ext cx="2919413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4" y="9374188"/>
            <a:ext cx="2919411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D4F52F5A-4247-4D8A-8EFC-76A1FA91B5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2189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4" y="1"/>
            <a:ext cx="2919411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F96BCE39-B2DF-44F5-9736-B4F6189049AC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98525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1" y="4687889"/>
            <a:ext cx="5389563" cy="4441824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4188"/>
            <a:ext cx="2919413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4" y="9374188"/>
            <a:ext cx="2919411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204134A-B588-466E-9B2A-85E8ECD138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1856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200">
                <a:latin typeface="Calibri" pitchFamily="34" charset="0"/>
              </a:rPr>
              <a:t>「</a:t>
            </a:r>
            <a:r>
              <a:rPr lang="ja-JP" altLang="en-US" sz="1200">
                <a:latin typeface="Calibri" pitchFamily="34" charset="0"/>
                <a:ea typeface="+mn-ea"/>
              </a:rPr>
              <a:t>オイラー</a:t>
            </a:r>
            <a:r>
              <a:rPr lang="ja-JP" altLang="en-US" sz="1200" dirty="0">
                <a:latin typeface="Calibri" pitchFamily="34" charset="0"/>
                <a:ea typeface="+mn-ea"/>
              </a:rPr>
              <a:t>の定理の系</a:t>
            </a:r>
            <a:r>
              <a:rPr lang="en-US" altLang="ja-JP" sz="1200" dirty="0">
                <a:latin typeface="Calibri" pitchFamily="34" charset="0"/>
                <a:ea typeface="+mn-ea"/>
              </a:rPr>
              <a:t>1(1)</a:t>
            </a:r>
            <a:r>
              <a:rPr lang="ja-JP" altLang="en-US" sz="1200" dirty="0">
                <a:latin typeface="Calibri" pitchFamily="34" charset="0"/>
                <a:ea typeface="+mn-ea"/>
              </a:rPr>
              <a:t>は</a:t>
            </a:r>
            <a:r>
              <a:rPr lang="en-US" altLang="ja-JP" sz="1200" dirty="0">
                <a:latin typeface="Calibri" pitchFamily="34" charset="0"/>
              </a:rPr>
              <a:t>Gi</a:t>
            </a:r>
            <a:r>
              <a:rPr lang="ja-JP" altLang="en-US" sz="1200" dirty="0">
                <a:latin typeface="Calibri" pitchFamily="34" charset="0"/>
              </a:rPr>
              <a:t>が非連結でも成立」：余裕があったら証明を考えてみてください．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35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2560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4134A-B588-466E-9B2A-85E8ECD138CD}" type="slidenum">
              <a:rPr lang="ja-JP" altLang="en-US" smtClean="0"/>
              <a:pPr>
                <a:defRPr/>
              </a:pPr>
              <a:t>38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4523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3D3299-4C3C-4083-994B-EEECE75E2310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752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/>
              <a:t>マスタ サブタイトルの書式設定</a:t>
            </a:r>
            <a:endParaRPr lang="en-US"/>
          </a:p>
        </p:txBody>
      </p:sp>
      <p:sp>
        <p:nvSpPr>
          <p:cNvPr id="4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1BE56-CF05-4B2C-B9CB-2DB5725F0902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5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5B48E-2AAD-43D9-B2E0-BBD4309FE9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571AD-875A-47AC-8F66-C1B8CE57426A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0B860-C191-433D-A792-7882AF7AF8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08E0B-9818-4817-902B-0F526BED59B8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E025-CDDE-40D3-B7FE-C26FDB6F2F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ja-JP" altLang="en-US" dirty="0"/>
              <a:t>マスタ タイトルの書式設定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FAAB0-3063-44A4-97A9-865A63502576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8262A-D94B-4838-88B5-BE7B5F7E9E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32E3D-B356-4C26-B7BB-9951C5D28CEB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C481A-9B7D-422B-BA8B-BE74A237FC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DF665-BB50-47DB-81E8-EA54AF336220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57436-97B1-4696-BCCF-22C67329FF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4F927-8B43-4AF8-867A-4065AA6FB7B9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8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0B886-63F9-4163-ACE1-7B44E430C1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0341D-40D9-4702-AFBF-0BF286301538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4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E163A-B091-4F70-841E-5A602B0430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9ED6-397F-4089-AC48-5087CD227558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3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C881E-8969-4F96-9EF6-5ACDED0FE0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0418-F75C-4669-84A0-B58C4405C6EA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E8280-0FB1-469F-8D5A-4F933E33BA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つの角を丸めた四角形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フリーフォーム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9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209BC-C861-475F-BB21-2BB8DC21718E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10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9B9BD-F82A-4E3A-ADDA-F670A9E686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タイトル プレースホルダ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029" name="テキスト プレースホルダ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E017DEC7-B38A-4B0E-A13C-F4C9D47B28D4}" type="datetimeFigureOut">
              <a:rPr lang="ja-JP" altLang="en-US"/>
              <a:pPr>
                <a:defRPr/>
              </a:pPr>
              <a:t>2022/6/10</a:t>
            </a:fld>
            <a:endParaRPr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B0F40DA5-07BE-4CBC-84AA-D2F8FF597A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grpSp>
        <p:nvGrpSpPr>
          <p:cNvPr id="1033" name="グループ化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charset="-128"/>
              </a:endParaRPr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61" r:id="rId2"/>
    <p:sldLayoutId id="2147484170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71" r:id="rId9"/>
    <p:sldLayoutId id="2147484167" r:id="rId10"/>
    <p:sldLayoutId id="21474841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タイトル 1"/>
          <p:cNvSpPr txBox="1">
            <a:spLocks/>
          </p:cNvSpPr>
          <p:nvPr/>
        </p:nvSpPr>
        <p:spPr bwMode="auto">
          <a:xfrm>
            <a:off x="755650" y="2492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5400" dirty="0">
                <a:solidFill>
                  <a:schemeClr val="tx2"/>
                </a:solidFill>
                <a:latin typeface="Calibri" pitchFamily="34" charset="0"/>
              </a:rPr>
              <a:t>　　　　有限幾何学　</a:t>
            </a:r>
            <a:endParaRPr lang="en-US" altLang="ja-JP" sz="5400" dirty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ja-JP" altLang="en-US" sz="5400" dirty="0">
                <a:solidFill>
                  <a:schemeClr val="tx2"/>
                </a:solidFill>
                <a:latin typeface="Calibri" pitchFamily="34" charset="0"/>
              </a:rPr>
              <a:t>　　　　     第</a:t>
            </a:r>
            <a:r>
              <a:rPr lang="en-US" altLang="ja-JP" sz="5400" dirty="0">
                <a:solidFill>
                  <a:schemeClr val="tx2"/>
                </a:solidFill>
                <a:latin typeface="Calibri" pitchFamily="34" charset="0"/>
              </a:rPr>
              <a:t>10</a:t>
            </a:r>
            <a:r>
              <a:rPr lang="ja-JP" altLang="en-US" sz="5400" dirty="0">
                <a:solidFill>
                  <a:schemeClr val="tx2"/>
                </a:solidFill>
                <a:latin typeface="Calibri" pitchFamily="34" charset="0"/>
              </a:rPr>
              <a:t>回</a:t>
            </a:r>
            <a:endParaRPr lang="ja-JP" altLang="en-US" sz="5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1432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領域数 </a:t>
            </a:r>
            <a:r>
              <a:rPr lang="en-US" altLang="ja-JP" sz="2400" dirty="0">
                <a:latin typeface="Calibri" pitchFamily="34" charset="0"/>
                <a:ea typeface="+mn-ea"/>
              </a:rPr>
              <a:t>r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の連結平面グラフに対して，</a:t>
            </a:r>
            <a:r>
              <a:rPr lang="en-US" altLang="ja-JP" sz="2400" dirty="0">
                <a:latin typeface="Calibri" pitchFamily="34" charset="0"/>
                <a:ea typeface="+mn-ea"/>
              </a:rPr>
              <a:t> p – q + r = 2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のサイズ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に関する帰納法．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q=0</a:t>
            </a:r>
            <a:r>
              <a:rPr lang="ja-JP" altLang="en-US" sz="2400" dirty="0">
                <a:latin typeface="Calibri" pitchFamily="34" charset="0"/>
                <a:ea typeface="+mn-ea"/>
              </a:rPr>
              <a:t> のとき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が連結であることから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G=K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ja-JP" altLang="en-US" dirty="0" err="1">
                <a:latin typeface="Calibri" pitchFamily="34" charset="0"/>
                <a:ea typeface="+mn-ea"/>
              </a:rPr>
              <a:t>，</a:t>
            </a:r>
            <a:endParaRPr lang="en-US" altLang="ja-JP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∴ </a:t>
            </a:r>
            <a:r>
              <a:rPr lang="en-US" altLang="ja-JP" sz="2400" dirty="0">
                <a:latin typeface="Calibri" pitchFamily="34" charset="0"/>
                <a:ea typeface="+mn-ea"/>
              </a:rPr>
              <a:t>p=1, q=0, r=1 </a:t>
            </a:r>
            <a:r>
              <a:rPr lang="ja-JP" altLang="en-US" sz="2400" dirty="0">
                <a:latin typeface="Calibri" pitchFamily="34" charset="0"/>
                <a:ea typeface="+mn-ea"/>
              </a:rPr>
              <a:t>となるので </a:t>
            </a:r>
            <a:r>
              <a:rPr lang="en-US" altLang="ja-JP" sz="2400" dirty="0">
                <a:latin typeface="Calibri" pitchFamily="34" charset="0"/>
                <a:ea typeface="+mn-ea"/>
              </a:rPr>
              <a:t>p – q + r = 2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よってこのとき，オイラーの公式が成立する．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0541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2305050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領域数 </a:t>
            </a:r>
            <a:r>
              <a:rPr lang="en-US" altLang="ja-JP" sz="2400" dirty="0">
                <a:latin typeface="Calibri" pitchFamily="34" charset="0"/>
                <a:ea typeface="+mn-ea"/>
              </a:rPr>
              <a:t>r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の連結平面グラフに対して，</a:t>
            </a:r>
            <a:r>
              <a:rPr lang="en-US" altLang="ja-JP" sz="2400" dirty="0">
                <a:latin typeface="Calibri" pitchFamily="34" charset="0"/>
                <a:ea typeface="+mn-ea"/>
              </a:rPr>
              <a:t> p – q + r = 2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以下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とする．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Case 1.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が木のとき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が木なので，</a:t>
            </a:r>
            <a:r>
              <a:rPr lang="en-US" altLang="ja-JP" sz="2400" dirty="0">
                <a:latin typeface="Calibri" pitchFamily="34" charset="0"/>
                <a:ea typeface="+mn-ea"/>
              </a:rPr>
              <a:t>q = p - 1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よって</a:t>
            </a:r>
            <a:r>
              <a:rPr lang="en-US" altLang="ja-JP" sz="2400" dirty="0">
                <a:latin typeface="Calibri" pitchFamily="34" charset="0"/>
                <a:ea typeface="+mn-ea"/>
              </a:rPr>
              <a:t>r=1 </a:t>
            </a:r>
            <a:r>
              <a:rPr lang="ja-JP" altLang="en-US" sz="2400" dirty="0">
                <a:latin typeface="Calibri" pitchFamily="34" charset="0"/>
                <a:ea typeface="+mn-ea"/>
              </a:rPr>
              <a:t>であることから，</a:t>
            </a:r>
            <a:r>
              <a:rPr lang="en-US" altLang="ja-JP" sz="2400" dirty="0">
                <a:latin typeface="Calibri" pitchFamily="34" charset="0"/>
                <a:ea typeface="+mn-ea"/>
              </a:rPr>
              <a:t>p – q + r = 2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よってこのとき，オイラーの公式が成立する．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0541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2305050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吹き出し: 線 8">
            <a:extLst>
              <a:ext uri="{FF2B5EF4-FFF2-40B4-BE49-F238E27FC236}">
                <a16:creationId xmlns:a16="http://schemas.microsoft.com/office/drawing/2014/main" id="{3DDA494D-1B3B-4D96-9A75-49B4DCFA7A18}"/>
              </a:ext>
            </a:extLst>
          </p:cNvPr>
          <p:cNvSpPr/>
          <p:nvPr/>
        </p:nvSpPr>
        <p:spPr>
          <a:xfrm>
            <a:off x="3923928" y="3501008"/>
            <a:ext cx="4824536" cy="864096"/>
          </a:xfrm>
          <a:prstGeom prst="borderCallout1">
            <a:avLst>
              <a:gd name="adj1" fmla="val 18750"/>
              <a:gd name="adj2" fmla="val -8333"/>
              <a:gd name="adj3" fmla="val 35187"/>
              <a:gd name="adj4" fmla="val -3147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</a:rPr>
              <a:t>補足：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「</a:t>
            </a:r>
            <a:r>
              <a:rPr lang="en-US" altLang="ja-JP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≦</a:t>
            </a:r>
            <a:r>
              <a:rPr lang="en-US" altLang="ja-JP" dirty="0">
                <a:solidFill>
                  <a:schemeClr val="tx1"/>
                </a:solidFill>
              </a:rPr>
              <a:t>q</a:t>
            </a:r>
            <a:r>
              <a:rPr lang="en-US" altLang="ja-JP" baseline="-25000" dirty="0">
                <a:solidFill>
                  <a:schemeClr val="tx1"/>
                </a:solidFill>
              </a:rPr>
              <a:t>1</a:t>
            </a:r>
            <a:r>
              <a:rPr lang="en-US" altLang="ja-JP" dirty="0">
                <a:solidFill>
                  <a:schemeClr val="tx1"/>
                </a:solidFill>
              </a:rPr>
              <a:t>&lt;q</a:t>
            </a:r>
            <a:r>
              <a:rPr lang="ja-JP" altLang="en-US" dirty="0">
                <a:solidFill>
                  <a:schemeClr val="tx1"/>
                </a:solidFill>
              </a:rPr>
              <a:t>なる</a:t>
            </a:r>
            <a:r>
              <a:rPr lang="en-US" altLang="ja-JP" dirty="0">
                <a:solidFill>
                  <a:schemeClr val="tx1"/>
                </a:solidFill>
              </a:rPr>
              <a:t>q</a:t>
            </a:r>
            <a:r>
              <a:rPr lang="en-US" altLang="ja-JP" baseline="-25000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に対しては</a:t>
            </a:r>
            <a:r>
              <a:rPr lang="en-US" altLang="ja-JP" dirty="0">
                <a:solidFill>
                  <a:schemeClr val="tx1"/>
                </a:solidFill>
              </a:rPr>
              <a:t>p-q</a:t>
            </a:r>
            <a:r>
              <a:rPr lang="en-US" altLang="ja-JP" baseline="-25000" dirty="0">
                <a:solidFill>
                  <a:schemeClr val="tx1"/>
                </a:solidFill>
              </a:rPr>
              <a:t>1</a:t>
            </a:r>
            <a:r>
              <a:rPr lang="en-US" altLang="ja-JP" dirty="0">
                <a:solidFill>
                  <a:schemeClr val="tx1"/>
                </a:solidFill>
              </a:rPr>
              <a:t>+r=2</a:t>
            </a:r>
            <a:r>
              <a:rPr lang="ja-JP" altLang="en-US" dirty="0">
                <a:solidFill>
                  <a:schemeClr val="tx1"/>
                </a:solidFill>
              </a:rPr>
              <a:t>が成り立つ」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が帰納法の仮定だが省略している</a:t>
            </a:r>
          </a:p>
        </p:txBody>
      </p:sp>
    </p:spTree>
  </p:cSld>
  <p:clrMapOvr>
    <a:masterClrMapping/>
  </p:clrMapOvr>
  <p:transition advTm="14149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領域数 </a:t>
            </a:r>
            <a:r>
              <a:rPr lang="en-US" altLang="ja-JP" sz="2400" dirty="0">
                <a:latin typeface="Calibri" pitchFamily="34" charset="0"/>
                <a:ea typeface="+mn-ea"/>
              </a:rPr>
              <a:t>r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の連結平面グラフに対して，</a:t>
            </a:r>
            <a:r>
              <a:rPr lang="en-US" altLang="ja-JP" sz="2400" dirty="0">
                <a:latin typeface="Calibri" pitchFamily="34" charset="0"/>
                <a:ea typeface="+mn-ea"/>
              </a:rPr>
              <a:t> p – q + r = 2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Case 2. G</a:t>
            </a:r>
            <a:r>
              <a:rPr lang="ja-JP" altLang="en-US" sz="2400" dirty="0">
                <a:latin typeface="Calibri" pitchFamily="34" charset="0"/>
                <a:ea typeface="+mn-ea"/>
              </a:rPr>
              <a:t>が木ではないとき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は木ではない連結グラフなので，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はある閉路 </a:t>
            </a:r>
            <a:r>
              <a:rPr lang="en-US" altLang="ja-JP" sz="2400" dirty="0">
                <a:latin typeface="Calibri" pitchFamily="34" charset="0"/>
                <a:ea typeface="+mn-ea"/>
              </a:rPr>
              <a:t>C </a:t>
            </a:r>
            <a:r>
              <a:rPr lang="ja-JP" altLang="en-US" sz="2400" dirty="0">
                <a:latin typeface="Calibri" pitchFamily="34" charset="0"/>
                <a:ea typeface="+mn-ea"/>
              </a:rPr>
              <a:t>を含む．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e</a:t>
            </a:r>
            <a:r>
              <a:rPr lang="ja-JP" altLang="en-US" sz="2400" dirty="0">
                <a:latin typeface="Calibri" pitchFamily="34" charset="0"/>
                <a:ea typeface="+mn-ea"/>
              </a:rPr>
              <a:t>∈</a:t>
            </a:r>
            <a:r>
              <a:rPr lang="en-US" altLang="ja-JP" sz="2400" dirty="0">
                <a:latin typeface="Calibri" pitchFamily="34" charset="0"/>
                <a:ea typeface="+mn-ea"/>
              </a:rPr>
              <a:t>E(C)</a:t>
            </a:r>
            <a:r>
              <a:rPr lang="ja-JP" altLang="en-US" sz="2400" dirty="0">
                <a:latin typeface="Calibri" pitchFamily="34" charset="0"/>
                <a:ea typeface="+mn-ea"/>
              </a:rPr>
              <a:t>とし，</a:t>
            </a:r>
            <a:r>
              <a:rPr lang="en-US" altLang="ja-JP" sz="2400" dirty="0">
                <a:latin typeface="Calibri" pitchFamily="34" charset="0"/>
                <a:ea typeface="+mn-ea"/>
              </a:rPr>
              <a:t>G’=G-e </a:t>
            </a:r>
            <a:r>
              <a:rPr lang="ja-JP" altLang="en-US" sz="2400" dirty="0">
                <a:latin typeface="Calibri" pitchFamily="34" charset="0"/>
                <a:ea typeface="+mn-ea"/>
              </a:rPr>
              <a:t>とする．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p’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  <a:ea typeface="+mn-ea"/>
              </a:rPr>
              <a:t>G’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の位</a:t>
            </a:r>
            <a:r>
              <a:rPr lang="ja-JP" altLang="en-US" sz="2400" dirty="0">
                <a:latin typeface="Calibri" pitchFamily="34" charset="0"/>
                <a:ea typeface="+mn-ea"/>
              </a:rPr>
              <a:t>数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q’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  <a:ea typeface="+mn-ea"/>
              </a:rPr>
              <a:t>G’</a:t>
            </a:r>
            <a:r>
              <a:rPr lang="ja-JP" altLang="en-US" sz="2400" dirty="0">
                <a:latin typeface="Calibri" pitchFamily="34" charset="0"/>
                <a:ea typeface="+mn-ea"/>
              </a:rPr>
              <a:t>のサイズ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r’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  <a:ea typeface="+mn-ea"/>
              </a:rPr>
              <a:t>G’</a:t>
            </a:r>
            <a:r>
              <a:rPr lang="ja-JP" altLang="en-US" sz="2400" dirty="0">
                <a:latin typeface="Calibri" pitchFamily="34" charset="0"/>
                <a:ea typeface="+mn-ea"/>
              </a:rPr>
              <a:t>の領域数　とする．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0541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2305050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</p:spTree>
  </p:cSld>
  <p:clrMapOvr>
    <a:masterClrMapping/>
  </p:clrMapOvr>
  <p:transition advTm="14149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領域数 </a:t>
            </a:r>
            <a:r>
              <a:rPr lang="en-US" altLang="ja-JP" sz="2400" dirty="0">
                <a:latin typeface="Calibri" pitchFamily="34" charset="0"/>
                <a:ea typeface="+mn-ea"/>
              </a:rPr>
              <a:t>r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の連結平面グラフに対して，</a:t>
            </a:r>
            <a:r>
              <a:rPr lang="en-US" altLang="ja-JP" sz="2400" dirty="0">
                <a:latin typeface="Calibri" pitchFamily="34" charset="0"/>
                <a:ea typeface="+mn-ea"/>
              </a:rPr>
              <a:t> p – q + r = 2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</a:t>
            </a:r>
            <a:r>
              <a:rPr lang="ja-JP" altLang="en-US" sz="2400" dirty="0">
                <a:latin typeface="Calibri" pitchFamily="34" charset="0"/>
                <a:ea typeface="+mn-ea"/>
              </a:rPr>
              <a:t>注意：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から</a:t>
            </a:r>
            <a:r>
              <a:rPr lang="en-US" altLang="ja-JP" sz="2400" dirty="0">
                <a:latin typeface="Calibri" pitchFamily="34" charset="0"/>
                <a:ea typeface="+mn-ea"/>
              </a:rPr>
              <a:t>e</a:t>
            </a:r>
            <a:r>
              <a:rPr lang="ja-JP" altLang="en-US" sz="2400" dirty="0">
                <a:latin typeface="Calibri" pitchFamily="34" charset="0"/>
                <a:ea typeface="+mn-ea"/>
              </a:rPr>
              <a:t>を除いても連結で，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  辺の数と領域数は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減り，位数は変わらない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0541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2305050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grpSp>
        <p:nvGrpSpPr>
          <p:cNvPr id="430087" name="グループ化 6"/>
          <p:cNvGrpSpPr>
            <a:grpSpLocks/>
          </p:cNvGrpSpPr>
          <p:nvPr/>
        </p:nvGrpSpPr>
        <p:grpSpPr bwMode="auto">
          <a:xfrm>
            <a:off x="1547813" y="4050134"/>
            <a:ext cx="2447925" cy="1025525"/>
            <a:chOff x="5959202" y="4163168"/>
            <a:chExt cx="2718347" cy="1138040"/>
          </a:xfrm>
        </p:grpSpPr>
        <p:cxnSp>
          <p:nvCxnSpPr>
            <p:cNvPr id="8" name="直線コネクタ 7"/>
            <p:cNvCxnSpPr>
              <a:endCxn id="14" idx="2"/>
            </p:cNvCxnSpPr>
            <p:nvPr/>
          </p:nvCxnSpPr>
          <p:spPr bwMode="auto">
            <a:xfrm flipV="1">
              <a:off x="6036768" y="5221933"/>
              <a:ext cx="1836912" cy="176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>
              <a:stCxn id="17" idx="6"/>
              <a:endCxn id="14" idx="6"/>
            </p:cNvCxnSpPr>
            <p:nvPr/>
          </p:nvCxnSpPr>
          <p:spPr bwMode="auto">
            <a:xfrm flipH="1">
              <a:off x="8030575" y="5031673"/>
              <a:ext cx="646974" cy="1902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 bwMode="auto">
            <a:xfrm rot="5400000">
              <a:off x="7462383" y="4733070"/>
              <a:ext cx="98125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円/楕円 11"/>
            <p:cNvSpPr/>
            <p:nvPr/>
          </p:nvSpPr>
          <p:spPr bwMode="auto">
            <a:xfrm>
              <a:off x="7873680" y="4163168"/>
              <a:ext cx="156895" cy="1567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" name="円/楕円 13"/>
            <p:cNvSpPr/>
            <p:nvPr/>
          </p:nvSpPr>
          <p:spPr bwMode="auto">
            <a:xfrm>
              <a:off x="7873680" y="5142658"/>
              <a:ext cx="156895" cy="1585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5" name="直線コネクタ 14"/>
            <p:cNvCxnSpPr>
              <a:stCxn id="16" idx="0"/>
            </p:cNvCxnSpPr>
            <p:nvPr/>
          </p:nvCxnSpPr>
          <p:spPr bwMode="auto">
            <a:xfrm rot="16200000" flipH="1" flipV="1">
              <a:off x="8254695" y="4686385"/>
              <a:ext cx="69057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円/楕円 15"/>
            <p:cNvSpPr/>
            <p:nvPr/>
          </p:nvSpPr>
          <p:spPr bwMode="auto">
            <a:xfrm>
              <a:off x="8522416" y="4341097"/>
              <a:ext cx="155133" cy="156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7" name="円/楕円 16"/>
            <p:cNvSpPr/>
            <p:nvPr/>
          </p:nvSpPr>
          <p:spPr bwMode="auto">
            <a:xfrm>
              <a:off x="8522416" y="4952397"/>
              <a:ext cx="155133" cy="1585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8" name="直線コネクタ 17"/>
            <p:cNvCxnSpPr>
              <a:stCxn id="12" idx="6"/>
              <a:endCxn id="16" idx="6"/>
            </p:cNvCxnSpPr>
            <p:nvPr/>
          </p:nvCxnSpPr>
          <p:spPr bwMode="auto">
            <a:xfrm>
              <a:off x="8030575" y="4240682"/>
              <a:ext cx="646974" cy="17792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 bwMode="auto">
            <a:xfrm flipV="1">
              <a:off x="6049108" y="4219541"/>
              <a:ext cx="18369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>
              <a:endCxn id="14" idx="1"/>
            </p:cNvCxnSpPr>
            <p:nvPr/>
          </p:nvCxnSpPr>
          <p:spPr bwMode="auto">
            <a:xfrm>
              <a:off x="6043820" y="4240682"/>
              <a:ext cx="1852777" cy="92663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 bwMode="auto">
            <a:xfrm rot="5400000">
              <a:off x="5539972" y="4739235"/>
              <a:ext cx="97949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円/楕円 10"/>
            <p:cNvSpPr/>
            <p:nvPr/>
          </p:nvSpPr>
          <p:spPr bwMode="auto">
            <a:xfrm>
              <a:off x="5959202" y="4163168"/>
              <a:ext cx="156895" cy="1567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3" name="円/楕円 12"/>
            <p:cNvSpPr/>
            <p:nvPr/>
          </p:nvSpPr>
          <p:spPr bwMode="auto">
            <a:xfrm>
              <a:off x="5959202" y="5142658"/>
              <a:ext cx="156895" cy="1585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430088" name="テキスト ボックス 95"/>
          <p:cNvSpPr txBox="1">
            <a:spLocks noChangeArrowheads="1"/>
          </p:cNvSpPr>
          <p:nvPr/>
        </p:nvSpPr>
        <p:spPr bwMode="auto">
          <a:xfrm>
            <a:off x="1619250" y="3681834"/>
            <a:ext cx="31257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  　　 </a:t>
            </a:r>
            <a:r>
              <a:rPr lang="en-US" altLang="ja-JP"/>
              <a:t>G</a:t>
            </a:r>
          </a:p>
        </p:txBody>
      </p:sp>
      <p:sp>
        <p:nvSpPr>
          <p:cNvPr id="430089" name="テキスト ボックス 95"/>
          <p:cNvSpPr txBox="1">
            <a:spLocks noChangeArrowheads="1"/>
          </p:cNvSpPr>
          <p:nvPr/>
        </p:nvSpPr>
        <p:spPr bwMode="auto">
          <a:xfrm>
            <a:off x="1331913" y="4410497"/>
            <a:ext cx="3124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  　　 </a:t>
            </a:r>
            <a:r>
              <a:rPr lang="en-US" altLang="ja-JP"/>
              <a:t>e</a:t>
            </a:r>
          </a:p>
        </p:txBody>
      </p:sp>
      <p:sp>
        <p:nvSpPr>
          <p:cNvPr id="430090" name="テキスト ボックス 95"/>
          <p:cNvSpPr txBox="1">
            <a:spLocks noChangeArrowheads="1"/>
          </p:cNvSpPr>
          <p:nvPr/>
        </p:nvSpPr>
        <p:spPr bwMode="auto">
          <a:xfrm>
            <a:off x="250825" y="4339059"/>
            <a:ext cx="31257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  　　 </a:t>
            </a:r>
            <a:r>
              <a:rPr lang="en-US" altLang="ja-JP">
                <a:solidFill>
                  <a:srgbClr val="FF0000"/>
                </a:solidFill>
              </a:rPr>
              <a:t>C</a:t>
            </a:r>
          </a:p>
        </p:txBody>
      </p:sp>
      <p:grpSp>
        <p:nvGrpSpPr>
          <p:cNvPr id="430091" name="グループ化 24"/>
          <p:cNvGrpSpPr>
            <a:grpSpLocks/>
          </p:cNvGrpSpPr>
          <p:nvPr/>
        </p:nvGrpSpPr>
        <p:grpSpPr bwMode="auto">
          <a:xfrm>
            <a:off x="4932363" y="4059659"/>
            <a:ext cx="2447925" cy="1025525"/>
            <a:chOff x="5959202" y="4163168"/>
            <a:chExt cx="2718347" cy="1138040"/>
          </a:xfrm>
        </p:grpSpPr>
        <p:cxnSp>
          <p:nvCxnSpPr>
            <p:cNvPr id="26" name="直線コネクタ 25"/>
            <p:cNvCxnSpPr>
              <a:endCxn id="30" idx="2"/>
            </p:cNvCxnSpPr>
            <p:nvPr/>
          </p:nvCxnSpPr>
          <p:spPr bwMode="auto">
            <a:xfrm flipV="1">
              <a:off x="6036768" y="5221933"/>
              <a:ext cx="1836912" cy="176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>
              <a:stCxn id="33" idx="6"/>
              <a:endCxn id="30" idx="6"/>
            </p:cNvCxnSpPr>
            <p:nvPr/>
          </p:nvCxnSpPr>
          <p:spPr bwMode="auto">
            <a:xfrm flipH="1">
              <a:off x="8030575" y="5031673"/>
              <a:ext cx="646974" cy="1902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 bwMode="auto">
            <a:xfrm rot="5400000">
              <a:off x="7462383" y="4733070"/>
              <a:ext cx="98125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円/楕円 28"/>
            <p:cNvSpPr/>
            <p:nvPr/>
          </p:nvSpPr>
          <p:spPr bwMode="auto">
            <a:xfrm>
              <a:off x="7873680" y="4163168"/>
              <a:ext cx="156895" cy="1567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0" name="円/楕円 29"/>
            <p:cNvSpPr/>
            <p:nvPr/>
          </p:nvSpPr>
          <p:spPr bwMode="auto">
            <a:xfrm>
              <a:off x="7873680" y="5142658"/>
              <a:ext cx="156895" cy="1585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31" name="直線コネクタ 30"/>
            <p:cNvCxnSpPr>
              <a:stCxn id="32" idx="0"/>
            </p:cNvCxnSpPr>
            <p:nvPr/>
          </p:nvCxnSpPr>
          <p:spPr bwMode="auto">
            <a:xfrm rot="16200000" flipH="1" flipV="1">
              <a:off x="8254695" y="4686385"/>
              <a:ext cx="69057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円/楕円 31"/>
            <p:cNvSpPr/>
            <p:nvPr/>
          </p:nvSpPr>
          <p:spPr bwMode="auto">
            <a:xfrm>
              <a:off x="8522416" y="4341097"/>
              <a:ext cx="155133" cy="1567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3" name="円/楕円 32"/>
            <p:cNvSpPr/>
            <p:nvPr/>
          </p:nvSpPr>
          <p:spPr bwMode="auto">
            <a:xfrm>
              <a:off x="8522416" y="4952397"/>
              <a:ext cx="155133" cy="1585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34" name="直線コネクタ 33"/>
            <p:cNvCxnSpPr>
              <a:stCxn id="29" idx="6"/>
              <a:endCxn id="32" idx="6"/>
            </p:cNvCxnSpPr>
            <p:nvPr/>
          </p:nvCxnSpPr>
          <p:spPr bwMode="auto">
            <a:xfrm>
              <a:off x="8030575" y="4240682"/>
              <a:ext cx="646974" cy="17792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 bwMode="auto">
            <a:xfrm flipV="1">
              <a:off x="6049108" y="4219541"/>
              <a:ext cx="18369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 bwMode="auto">
            <a:xfrm rot="5400000">
              <a:off x="5539972" y="4739235"/>
              <a:ext cx="97949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円/楕円 37"/>
            <p:cNvSpPr/>
            <p:nvPr/>
          </p:nvSpPr>
          <p:spPr bwMode="auto">
            <a:xfrm>
              <a:off x="5959202" y="4163168"/>
              <a:ext cx="156895" cy="1567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9" name="円/楕円 38"/>
            <p:cNvSpPr/>
            <p:nvPr/>
          </p:nvSpPr>
          <p:spPr bwMode="auto">
            <a:xfrm>
              <a:off x="5959202" y="5142658"/>
              <a:ext cx="156895" cy="1585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430092" name="テキスト ボックス 95"/>
          <p:cNvSpPr txBox="1">
            <a:spLocks noChangeArrowheads="1"/>
          </p:cNvSpPr>
          <p:nvPr/>
        </p:nvSpPr>
        <p:spPr bwMode="auto">
          <a:xfrm>
            <a:off x="4859338" y="3691359"/>
            <a:ext cx="3125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　      　　 </a:t>
            </a:r>
            <a:r>
              <a:rPr lang="en-US" altLang="ja-JP" dirty="0"/>
              <a:t>G′</a:t>
            </a:r>
          </a:p>
        </p:txBody>
      </p:sp>
      <p:sp>
        <p:nvSpPr>
          <p:cNvPr id="43" name="右矢印 42"/>
          <p:cNvSpPr/>
          <p:nvPr/>
        </p:nvSpPr>
        <p:spPr>
          <a:xfrm>
            <a:off x="4130675" y="4339059"/>
            <a:ext cx="720725" cy="3603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領域数 </a:t>
            </a:r>
            <a:r>
              <a:rPr lang="en-US" altLang="ja-JP" sz="2400" dirty="0">
                <a:latin typeface="Calibri" pitchFamily="34" charset="0"/>
                <a:ea typeface="+mn-ea"/>
              </a:rPr>
              <a:t>r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の連結平面グラフに対して，</a:t>
            </a:r>
            <a:r>
              <a:rPr lang="en-US" altLang="ja-JP" sz="2400" dirty="0">
                <a:latin typeface="Calibri" pitchFamily="34" charset="0"/>
                <a:ea typeface="+mn-ea"/>
              </a:rPr>
              <a:t> p – q + r = 2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注意より，</a:t>
            </a:r>
            <a:r>
              <a:rPr lang="en-US" altLang="ja-JP" sz="2400" dirty="0">
                <a:latin typeface="Calibri" pitchFamily="34" charset="0"/>
                <a:ea typeface="+mn-ea"/>
              </a:rPr>
              <a:t>G′</a:t>
            </a:r>
            <a:r>
              <a:rPr lang="ja-JP" altLang="en-US" sz="2400" dirty="0">
                <a:latin typeface="Calibri" pitchFamily="34" charset="0"/>
                <a:ea typeface="+mn-ea"/>
              </a:rPr>
              <a:t>は連結平面グラフなので，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　帰納法の仮定より，</a:t>
            </a:r>
            <a:r>
              <a:rPr lang="en-US" altLang="ja-JP" sz="2400" dirty="0">
                <a:latin typeface="Calibri" pitchFamily="34" charset="0"/>
              </a:rPr>
              <a:t>p’ - q’ + r’ = 2</a:t>
            </a:r>
            <a:r>
              <a:rPr lang="ja-JP" altLang="en-US" sz="2400" dirty="0" err="1">
                <a:latin typeface="Calibri" pitchFamily="34" charset="0"/>
              </a:rPr>
              <a:t>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 注意より，</a:t>
            </a:r>
            <a:r>
              <a:rPr lang="en-US" altLang="ja-JP" sz="2400" dirty="0">
                <a:latin typeface="Calibri" pitchFamily="34" charset="0"/>
                <a:ea typeface="+mn-ea"/>
              </a:rPr>
              <a:t>p’ = p,  q’ = q – 1,  r’ = r – 1</a:t>
            </a:r>
            <a:r>
              <a:rPr lang="ja-JP" altLang="en-US" sz="2400" dirty="0">
                <a:latin typeface="Calibri" pitchFamily="34" charset="0"/>
                <a:ea typeface="+mn-ea"/>
              </a:rPr>
              <a:t>なので，　</a:t>
            </a:r>
            <a:r>
              <a:rPr lang="en-US" altLang="ja-JP" sz="2400" dirty="0">
                <a:latin typeface="Calibri" pitchFamily="34" charset="0"/>
                <a:ea typeface="+mn-ea"/>
              </a:rPr>
              <a:t>p – q + r = 2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 </a:t>
            </a:r>
            <a:r>
              <a:rPr lang="ja-JP" altLang="en-US" sz="2400" dirty="0">
                <a:latin typeface="Calibri" pitchFamily="34" charset="0"/>
              </a:rPr>
              <a:t>よってこのとき，オイラーの公式が成立する．□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0541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2305050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の連結平面的グラフ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に対して，次が成立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(1)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3p-6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(2)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角形を含まないならば，</a:t>
            </a:r>
            <a:r>
              <a:rPr lang="en-US" altLang="ja-JP" sz="2400" dirty="0">
                <a:latin typeface="Calibri" pitchFamily="34" charset="0"/>
              </a:rPr>
              <a:t> q </a:t>
            </a:r>
            <a:r>
              <a:rPr lang="ja-JP" altLang="en-US" sz="2400" dirty="0">
                <a:latin typeface="Calibri" pitchFamily="34" charset="0"/>
              </a:rPr>
              <a:t>≦ </a:t>
            </a:r>
            <a:r>
              <a:rPr lang="en-US" altLang="ja-JP" sz="2400" dirty="0">
                <a:latin typeface="Calibri" pitchFamily="34" charset="0"/>
              </a:rPr>
              <a:t>2p-4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6287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</p:spTree>
  </p:cSld>
  <p:clrMapOvr>
    <a:masterClrMapping/>
  </p:clrMapOvr>
  <p:transition advTm="14149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の連結平面的グラフ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に対して，次が成立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(1)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3p-6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(2)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角形を含まないならば，</a:t>
            </a:r>
            <a:r>
              <a:rPr lang="en-US" altLang="ja-JP" sz="2400" dirty="0">
                <a:latin typeface="Calibri" pitchFamily="34" charset="0"/>
              </a:rPr>
              <a:t> q </a:t>
            </a:r>
            <a:r>
              <a:rPr lang="ja-JP" altLang="en-US" sz="2400" dirty="0">
                <a:latin typeface="Calibri" pitchFamily="34" charset="0"/>
              </a:rPr>
              <a:t>≦ </a:t>
            </a:r>
            <a:r>
              <a:rPr lang="en-US" altLang="ja-JP" sz="2400" dirty="0">
                <a:latin typeface="Calibri" pitchFamily="34" charset="0"/>
              </a:rPr>
              <a:t>2p-4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6287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3284538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系</a:t>
            </a:r>
            <a:r>
              <a:rPr lang="en-US" altLang="ja-JP" sz="2400" dirty="0">
                <a:latin typeface="Calibri" pitchFamily="34" charset="0"/>
                <a:ea typeface="+mn-ea"/>
              </a:rPr>
              <a:t>1 (1) </a:t>
            </a:r>
            <a:r>
              <a:rPr lang="ja-JP" altLang="en-US" sz="2400" dirty="0">
                <a:latin typeface="Calibri" pitchFamily="34" charset="0"/>
                <a:ea typeface="+mn-ea"/>
              </a:rPr>
              <a:t>の証明：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は平面グラフとしてよい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（∵埋め込みによって位数とサイズが変化することはないので）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の連結平面的グラフ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に対して，次が成立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(1)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3p-6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(2)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角形を含まないならば，</a:t>
            </a:r>
            <a:r>
              <a:rPr lang="en-US" altLang="ja-JP" sz="2400" dirty="0">
                <a:latin typeface="Calibri" pitchFamily="34" charset="0"/>
              </a:rPr>
              <a:t> q </a:t>
            </a:r>
            <a:r>
              <a:rPr lang="ja-JP" altLang="en-US" sz="2400" dirty="0">
                <a:latin typeface="Calibri" pitchFamily="34" charset="0"/>
              </a:rPr>
              <a:t>≦ </a:t>
            </a:r>
            <a:r>
              <a:rPr lang="en-US" altLang="ja-JP" sz="2400" dirty="0">
                <a:latin typeface="Calibri" pitchFamily="34" charset="0"/>
              </a:rPr>
              <a:t>2p-4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6287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3284538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ja-JP" altLang="en-US" sz="2400" dirty="0">
                <a:latin typeface="Calibri" pitchFamily="34" charset="0"/>
              </a:rPr>
              <a:t>系</a:t>
            </a:r>
            <a:r>
              <a:rPr lang="en-US" altLang="ja-JP" sz="2400" dirty="0">
                <a:latin typeface="Calibri" pitchFamily="34" charset="0"/>
              </a:rPr>
              <a:t>1 (1) </a:t>
            </a:r>
            <a:r>
              <a:rPr lang="ja-JP" altLang="en-US" sz="2400" dirty="0">
                <a:latin typeface="Calibri" pitchFamily="34" charset="0"/>
              </a:rPr>
              <a:t>の証明：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F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, F</a:t>
            </a:r>
            <a:r>
              <a:rPr lang="en-US" altLang="ja-JP" dirty="0">
                <a:latin typeface="Calibri" pitchFamily="34" charset="0"/>
                <a:ea typeface="+mn-ea"/>
              </a:rPr>
              <a:t>2,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>
                <a:latin typeface="Calibri" pitchFamily="34" charset="0"/>
                <a:ea typeface="+mn-ea"/>
              </a:rPr>
              <a:t>, F</a:t>
            </a:r>
            <a:r>
              <a:rPr lang="en-US" altLang="ja-JP" dirty="0">
                <a:latin typeface="Calibri" pitchFamily="34" charset="0"/>
                <a:ea typeface="+mn-ea"/>
              </a:rPr>
              <a:t>r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の領域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f</a:t>
            </a:r>
            <a:r>
              <a:rPr lang="en-US" altLang="ja-JP" dirty="0" err="1">
                <a:latin typeface="Calibri" pitchFamily="34" charset="0"/>
                <a:ea typeface="+mn-ea"/>
              </a:rPr>
              <a:t>i</a:t>
            </a:r>
            <a:r>
              <a:rPr lang="ja-JP" altLang="en-US" sz="2400" dirty="0">
                <a:latin typeface="Calibri" pitchFamily="34" charset="0"/>
                <a:ea typeface="+mn-ea"/>
              </a:rPr>
              <a:t>：領域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F</a:t>
            </a:r>
            <a:r>
              <a:rPr lang="en-US" altLang="ja-JP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の境界線上の辺の本数　とする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grpSp>
        <p:nvGrpSpPr>
          <p:cNvPr id="434184" name="グループ化 7"/>
          <p:cNvGrpSpPr>
            <a:grpSpLocks/>
          </p:cNvGrpSpPr>
          <p:nvPr/>
        </p:nvGrpSpPr>
        <p:grpSpPr bwMode="auto">
          <a:xfrm>
            <a:off x="2411413" y="5397500"/>
            <a:ext cx="2520950" cy="1055688"/>
            <a:chOff x="5959202" y="4163168"/>
            <a:chExt cx="2718347" cy="1138040"/>
          </a:xfrm>
        </p:grpSpPr>
        <p:cxnSp>
          <p:nvCxnSpPr>
            <p:cNvPr id="9" name="直線コネクタ 8"/>
            <p:cNvCxnSpPr>
              <a:endCxn id="15" idx="2"/>
            </p:cNvCxnSpPr>
            <p:nvPr/>
          </p:nvCxnSpPr>
          <p:spPr bwMode="auto">
            <a:xfrm flipV="1">
              <a:off x="6036233" y="5222486"/>
              <a:ext cx="183847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>
              <a:stCxn id="18" idx="6"/>
              <a:endCxn id="15" idx="6"/>
            </p:cNvCxnSpPr>
            <p:nvPr/>
          </p:nvCxnSpPr>
          <p:spPr bwMode="auto">
            <a:xfrm flipH="1">
              <a:off x="8030487" y="5032527"/>
              <a:ext cx="647062" cy="1899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 bwMode="auto">
            <a:xfrm rot="5400000">
              <a:off x="7461445" y="4732188"/>
              <a:ext cx="98059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円/楕円 11"/>
            <p:cNvSpPr/>
            <p:nvPr/>
          </p:nvSpPr>
          <p:spPr bwMode="auto">
            <a:xfrm>
              <a:off x="5959202" y="4163168"/>
              <a:ext cx="157486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3" name="円/楕円 12"/>
            <p:cNvSpPr/>
            <p:nvPr/>
          </p:nvSpPr>
          <p:spPr bwMode="auto">
            <a:xfrm>
              <a:off x="7874712" y="4163168"/>
              <a:ext cx="155775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" name="円/楕円 13"/>
            <p:cNvSpPr/>
            <p:nvPr/>
          </p:nvSpPr>
          <p:spPr bwMode="auto">
            <a:xfrm>
              <a:off x="5959202" y="5143765"/>
              <a:ext cx="157486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" name="円/楕円 14"/>
            <p:cNvSpPr/>
            <p:nvPr/>
          </p:nvSpPr>
          <p:spPr bwMode="auto">
            <a:xfrm>
              <a:off x="7874712" y="5143765"/>
              <a:ext cx="155775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6" name="直線コネクタ 15"/>
            <p:cNvCxnSpPr>
              <a:stCxn id="17" idx="0"/>
            </p:cNvCxnSpPr>
            <p:nvPr/>
          </p:nvCxnSpPr>
          <p:spPr bwMode="auto">
            <a:xfrm rot="16200000" flipH="1" flipV="1">
              <a:off x="8254827" y="4685126"/>
              <a:ext cx="689670" cy="17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円/楕円 16"/>
            <p:cNvSpPr/>
            <p:nvPr/>
          </p:nvSpPr>
          <p:spPr bwMode="auto">
            <a:xfrm>
              <a:off x="8521774" y="4341147"/>
              <a:ext cx="155775" cy="1557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8" name="円/楕円 17"/>
            <p:cNvSpPr/>
            <p:nvPr/>
          </p:nvSpPr>
          <p:spPr bwMode="auto">
            <a:xfrm>
              <a:off x="8521774" y="4952095"/>
              <a:ext cx="155775" cy="15915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9" name="直線コネクタ 18"/>
            <p:cNvCxnSpPr>
              <a:stCxn id="13" idx="6"/>
              <a:endCxn id="17" idx="6"/>
            </p:cNvCxnSpPr>
            <p:nvPr/>
          </p:nvCxnSpPr>
          <p:spPr bwMode="auto">
            <a:xfrm>
              <a:off x="8030487" y="4241890"/>
              <a:ext cx="647062" cy="1779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 bwMode="auto">
            <a:xfrm flipV="1">
              <a:off x="6049927" y="4219643"/>
              <a:ext cx="18367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>
              <a:endCxn id="15" idx="1"/>
            </p:cNvCxnSpPr>
            <p:nvPr/>
          </p:nvCxnSpPr>
          <p:spPr bwMode="auto">
            <a:xfrm>
              <a:off x="6043080" y="4240179"/>
              <a:ext cx="1853886" cy="92583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 bwMode="auto">
            <a:xfrm rot="5400000">
              <a:off x="5540799" y="4739033"/>
              <a:ext cx="98059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3" name="直線コネクタ 22"/>
          <p:cNvCxnSpPr/>
          <p:nvPr/>
        </p:nvCxnSpPr>
        <p:spPr bwMode="auto">
          <a:xfrm flipV="1">
            <a:off x="4846638" y="5456238"/>
            <a:ext cx="720725" cy="1666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円/楕円 23"/>
          <p:cNvSpPr/>
          <p:nvPr/>
        </p:nvSpPr>
        <p:spPr bwMode="auto">
          <a:xfrm>
            <a:off x="5435600" y="5395913"/>
            <a:ext cx="144463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34187" name="テキスト ボックス 95"/>
          <p:cNvSpPr txBox="1">
            <a:spLocks noChangeArrowheads="1"/>
          </p:cNvSpPr>
          <p:nvPr/>
        </p:nvSpPr>
        <p:spPr bwMode="auto">
          <a:xfrm>
            <a:off x="2789238" y="5876925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1</a:t>
            </a:r>
          </a:p>
        </p:txBody>
      </p:sp>
      <p:sp>
        <p:nvSpPr>
          <p:cNvPr id="434188" name="テキスト ボックス 95"/>
          <p:cNvSpPr txBox="1">
            <a:spLocks noChangeArrowheads="1"/>
          </p:cNvSpPr>
          <p:nvPr/>
        </p:nvSpPr>
        <p:spPr bwMode="auto">
          <a:xfrm>
            <a:off x="3440113" y="5551488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2</a:t>
            </a:r>
          </a:p>
        </p:txBody>
      </p:sp>
      <p:sp>
        <p:nvSpPr>
          <p:cNvPr id="434189" name="テキスト ボックス 95"/>
          <p:cNvSpPr txBox="1">
            <a:spLocks noChangeArrowheads="1"/>
          </p:cNvSpPr>
          <p:nvPr/>
        </p:nvSpPr>
        <p:spPr bwMode="auto">
          <a:xfrm>
            <a:off x="4303713" y="5732463"/>
            <a:ext cx="48418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3</a:t>
            </a:r>
          </a:p>
        </p:txBody>
      </p:sp>
      <p:sp>
        <p:nvSpPr>
          <p:cNvPr id="434190" name="テキスト ボックス 95"/>
          <p:cNvSpPr txBox="1">
            <a:spLocks noChangeArrowheads="1"/>
          </p:cNvSpPr>
          <p:nvPr/>
        </p:nvSpPr>
        <p:spPr bwMode="auto">
          <a:xfrm>
            <a:off x="1855788" y="5661025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4</a:t>
            </a:r>
          </a:p>
        </p:txBody>
      </p:sp>
      <p:sp>
        <p:nvSpPr>
          <p:cNvPr id="434191" name="テキスト ボックス 95"/>
          <p:cNvSpPr txBox="1">
            <a:spLocks noChangeArrowheads="1"/>
          </p:cNvSpPr>
          <p:nvPr/>
        </p:nvSpPr>
        <p:spPr bwMode="auto">
          <a:xfrm>
            <a:off x="5508625" y="5908675"/>
            <a:ext cx="2569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1</a:t>
            </a:r>
            <a:r>
              <a:rPr lang="en-US" altLang="ja-JP" sz="2000" dirty="0"/>
              <a:t>=3, f</a:t>
            </a:r>
            <a:r>
              <a:rPr lang="en-US" altLang="ja-JP" dirty="0"/>
              <a:t>2</a:t>
            </a:r>
            <a:r>
              <a:rPr lang="en-US" altLang="ja-JP" sz="2000" dirty="0"/>
              <a:t>=3, f</a:t>
            </a:r>
            <a:r>
              <a:rPr lang="en-US" altLang="ja-JP" dirty="0"/>
              <a:t>3</a:t>
            </a:r>
            <a:r>
              <a:rPr lang="en-US" altLang="ja-JP" sz="2000" dirty="0"/>
              <a:t>=4, f</a:t>
            </a:r>
            <a:r>
              <a:rPr lang="en-US" altLang="ja-JP" dirty="0"/>
              <a:t>4</a:t>
            </a:r>
            <a:r>
              <a:rPr lang="en-US" altLang="ja-JP" sz="2000" dirty="0"/>
              <a:t>=8</a:t>
            </a:r>
          </a:p>
        </p:txBody>
      </p:sp>
    </p:spTree>
  </p:cSld>
  <p:clrMapOvr>
    <a:masterClrMapping/>
  </p:clrMapOvr>
  <p:transition advTm="14149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の連結平面的グラフ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に対して，次が成立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(1)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3p-6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(2)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角形を含まないならば，</a:t>
            </a:r>
            <a:r>
              <a:rPr lang="en-US" altLang="ja-JP" sz="2400" dirty="0">
                <a:latin typeface="Calibri" pitchFamily="34" charset="0"/>
              </a:rPr>
              <a:t> q </a:t>
            </a:r>
            <a:r>
              <a:rPr lang="ja-JP" altLang="en-US" sz="2400" dirty="0">
                <a:latin typeface="Calibri" pitchFamily="34" charset="0"/>
              </a:rPr>
              <a:t>≦ </a:t>
            </a:r>
            <a:r>
              <a:rPr lang="en-US" altLang="ja-JP" sz="2400" dirty="0">
                <a:latin typeface="Calibri" pitchFamily="34" charset="0"/>
              </a:rPr>
              <a:t>2p-4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6287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3284538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系</a:t>
            </a:r>
            <a:r>
              <a:rPr lang="en-US" altLang="ja-JP" sz="2400" dirty="0">
                <a:latin typeface="Calibri" pitchFamily="34" charset="0"/>
                <a:ea typeface="+mn-ea"/>
              </a:rPr>
              <a:t>1 (1) </a:t>
            </a:r>
            <a:r>
              <a:rPr lang="ja-JP" altLang="en-US" sz="2400" dirty="0">
                <a:latin typeface="Calibri" pitchFamily="34" charset="0"/>
                <a:ea typeface="+mn-ea"/>
              </a:rPr>
              <a:t>の証明：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∑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fi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を考える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grpSp>
        <p:nvGrpSpPr>
          <p:cNvPr id="435208" name="グループ化 7"/>
          <p:cNvGrpSpPr>
            <a:grpSpLocks/>
          </p:cNvGrpSpPr>
          <p:nvPr/>
        </p:nvGrpSpPr>
        <p:grpSpPr bwMode="auto">
          <a:xfrm>
            <a:off x="2411413" y="5397500"/>
            <a:ext cx="2520950" cy="1055688"/>
            <a:chOff x="5959202" y="4163168"/>
            <a:chExt cx="2718347" cy="1138040"/>
          </a:xfrm>
        </p:grpSpPr>
        <p:cxnSp>
          <p:nvCxnSpPr>
            <p:cNvPr id="9" name="直線コネクタ 8"/>
            <p:cNvCxnSpPr>
              <a:endCxn id="15" idx="2"/>
            </p:cNvCxnSpPr>
            <p:nvPr/>
          </p:nvCxnSpPr>
          <p:spPr bwMode="auto">
            <a:xfrm flipV="1">
              <a:off x="6036233" y="5222486"/>
              <a:ext cx="183847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>
              <a:stCxn id="18" idx="6"/>
              <a:endCxn id="15" idx="6"/>
            </p:cNvCxnSpPr>
            <p:nvPr/>
          </p:nvCxnSpPr>
          <p:spPr bwMode="auto">
            <a:xfrm flipH="1">
              <a:off x="8030487" y="5032527"/>
              <a:ext cx="647062" cy="1899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 bwMode="auto">
            <a:xfrm rot="5400000">
              <a:off x="7461445" y="4732188"/>
              <a:ext cx="98059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円/楕円 11"/>
            <p:cNvSpPr/>
            <p:nvPr/>
          </p:nvSpPr>
          <p:spPr bwMode="auto">
            <a:xfrm>
              <a:off x="5959202" y="4163168"/>
              <a:ext cx="157486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3" name="円/楕円 12"/>
            <p:cNvSpPr/>
            <p:nvPr/>
          </p:nvSpPr>
          <p:spPr bwMode="auto">
            <a:xfrm>
              <a:off x="7874712" y="4163168"/>
              <a:ext cx="155775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" name="円/楕円 13"/>
            <p:cNvSpPr/>
            <p:nvPr/>
          </p:nvSpPr>
          <p:spPr bwMode="auto">
            <a:xfrm>
              <a:off x="5959202" y="5143765"/>
              <a:ext cx="157486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" name="円/楕円 14"/>
            <p:cNvSpPr/>
            <p:nvPr/>
          </p:nvSpPr>
          <p:spPr bwMode="auto">
            <a:xfrm>
              <a:off x="7874712" y="5143765"/>
              <a:ext cx="155775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6" name="直線コネクタ 15"/>
            <p:cNvCxnSpPr>
              <a:stCxn id="17" idx="0"/>
            </p:cNvCxnSpPr>
            <p:nvPr/>
          </p:nvCxnSpPr>
          <p:spPr bwMode="auto">
            <a:xfrm rot="16200000" flipH="1" flipV="1">
              <a:off x="8254827" y="4685126"/>
              <a:ext cx="689670" cy="17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円/楕円 16"/>
            <p:cNvSpPr/>
            <p:nvPr/>
          </p:nvSpPr>
          <p:spPr bwMode="auto">
            <a:xfrm>
              <a:off x="8521774" y="4341147"/>
              <a:ext cx="155775" cy="1557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8" name="円/楕円 17"/>
            <p:cNvSpPr/>
            <p:nvPr/>
          </p:nvSpPr>
          <p:spPr bwMode="auto">
            <a:xfrm>
              <a:off x="8521774" y="4952095"/>
              <a:ext cx="155775" cy="15915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9" name="直線コネクタ 18"/>
            <p:cNvCxnSpPr>
              <a:stCxn id="13" idx="6"/>
              <a:endCxn id="17" idx="6"/>
            </p:cNvCxnSpPr>
            <p:nvPr/>
          </p:nvCxnSpPr>
          <p:spPr bwMode="auto">
            <a:xfrm>
              <a:off x="8030487" y="4241890"/>
              <a:ext cx="647062" cy="1779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 bwMode="auto">
            <a:xfrm flipV="1">
              <a:off x="6049927" y="4219643"/>
              <a:ext cx="18367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>
              <a:endCxn id="15" idx="1"/>
            </p:cNvCxnSpPr>
            <p:nvPr/>
          </p:nvCxnSpPr>
          <p:spPr bwMode="auto">
            <a:xfrm>
              <a:off x="6043080" y="4240179"/>
              <a:ext cx="1853886" cy="92583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 bwMode="auto">
            <a:xfrm rot="5400000">
              <a:off x="5540799" y="4739033"/>
              <a:ext cx="98059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3" name="直線コネクタ 22"/>
          <p:cNvCxnSpPr/>
          <p:nvPr/>
        </p:nvCxnSpPr>
        <p:spPr bwMode="auto">
          <a:xfrm flipV="1">
            <a:off x="4846638" y="5456238"/>
            <a:ext cx="720725" cy="1666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円/楕円 23"/>
          <p:cNvSpPr/>
          <p:nvPr/>
        </p:nvSpPr>
        <p:spPr bwMode="auto">
          <a:xfrm>
            <a:off x="5435600" y="5395913"/>
            <a:ext cx="144463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35211" name="テキスト ボックス 95"/>
          <p:cNvSpPr txBox="1">
            <a:spLocks noChangeArrowheads="1"/>
          </p:cNvSpPr>
          <p:nvPr/>
        </p:nvSpPr>
        <p:spPr bwMode="auto">
          <a:xfrm>
            <a:off x="2789238" y="5876925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1</a:t>
            </a:r>
          </a:p>
        </p:txBody>
      </p:sp>
      <p:sp>
        <p:nvSpPr>
          <p:cNvPr id="435212" name="テキスト ボックス 95"/>
          <p:cNvSpPr txBox="1">
            <a:spLocks noChangeArrowheads="1"/>
          </p:cNvSpPr>
          <p:nvPr/>
        </p:nvSpPr>
        <p:spPr bwMode="auto">
          <a:xfrm>
            <a:off x="3440113" y="5551488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2</a:t>
            </a:r>
          </a:p>
        </p:txBody>
      </p:sp>
      <p:sp>
        <p:nvSpPr>
          <p:cNvPr id="435213" name="テキスト ボックス 95"/>
          <p:cNvSpPr txBox="1">
            <a:spLocks noChangeArrowheads="1"/>
          </p:cNvSpPr>
          <p:nvPr/>
        </p:nvSpPr>
        <p:spPr bwMode="auto">
          <a:xfrm>
            <a:off x="4303713" y="5732463"/>
            <a:ext cx="48418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3</a:t>
            </a:r>
          </a:p>
        </p:txBody>
      </p:sp>
      <p:sp>
        <p:nvSpPr>
          <p:cNvPr id="435214" name="テキスト ボックス 95"/>
          <p:cNvSpPr txBox="1">
            <a:spLocks noChangeArrowheads="1"/>
          </p:cNvSpPr>
          <p:nvPr/>
        </p:nvSpPr>
        <p:spPr bwMode="auto">
          <a:xfrm>
            <a:off x="1855788" y="5661025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4</a:t>
            </a:r>
          </a:p>
        </p:txBody>
      </p:sp>
      <p:sp>
        <p:nvSpPr>
          <p:cNvPr id="435215" name="テキスト ボックス 95"/>
          <p:cNvSpPr txBox="1">
            <a:spLocks noChangeArrowheads="1"/>
          </p:cNvSpPr>
          <p:nvPr/>
        </p:nvSpPr>
        <p:spPr bwMode="auto">
          <a:xfrm>
            <a:off x="5508625" y="5908675"/>
            <a:ext cx="26276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1</a:t>
            </a:r>
            <a:r>
              <a:rPr lang="en-US" altLang="ja-JP" sz="2000" dirty="0"/>
              <a:t>=3, f</a:t>
            </a:r>
            <a:r>
              <a:rPr lang="en-US" altLang="ja-JP" dirty="0"/>
              <a:t>2</a:t>
            </a:r>
            <a:r>
              <a:rPr lang="en-US" altLang="ja-JP" sz="2000" dirty="0"/>
              <a:t>=3, f</a:t>
            </a:r>
            <a:r>
              <a:rPr lang="en-US" altLang="ja-JP" dirty="0"/>
              <a:t>3</a:t>
            </a:r>
            <a:r>
              <a:rPr lang="en-US" altLang="ja-JP" sz="2000" dirty="0"/>
              <a:t>=4, f</a:t>
            </a:r>
            <a:r>
              <a:rPr lang="en-US" altLang="ja-JP" dirty="0"/>
              <a:t>4</a:t>
            </a:r>
            <a:r>
              <a:rPr lang="en-US" altLang="ja-JP" sz="2000" dirty="0"/>
              <a:t>=8</a:t>
            </a:r>
          </a:p>
        </p:txBody>
      </p:sp>
      <p:sp>
        <p:nvSpPr>
          <p:cNvPr id="435216" name="テキスト ボックス 95"/>
          <p:cNvSpPr txBox="1">
            <a:spLocks noChangeArrowheads="1"/>
          </p:cNvSpPr>
          <p:nvPr/>
        </p:nvSpPr>
        <p:spPr bwMode="auto">
          <a:xfrm>
            <a:off x="77788" y="4541838"/>
            <a:ext cx="94138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/>
              <a:t>1 </a:t>
            </a:r>
            <a:r>
              <a:rPr lang="ja-JP" altLang="en-US" sz="1400"/>
              <a:t>≦ </a:t>
            </a:r>
            <a:r>
              <a:rPr lang="en-US" altLang="ja-JP" sz="1400"/>
              <a:t>i </a:t>
            </a:r>
            <a:r>
              <a:rPr lang="ja-JP" altLang="en-US" sz="1400"/>
              <a:t>≦ </a:t>
            </a:r>
            <a:r>
              <a:rPr lang="en-US" altLang="ja-JP" sz="1400"/>
              <a:t>r</a:t>
            </a:r>
          </a:p>
        </p:txBody>
      </p:sp>
    </p:spTree>
  </p:cSld>
  <p:clrMapOvr>
    <a:masterClrMapping/>
  </p:clrMapOvr>
  <p:transition advTm="14149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の連結平面的グラフ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に対して，次が成立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(1)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3p-6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(2)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角形を含まないならば，</a:t>
            </a:r>
            <a:r>
              <a:rPr lang="en-US" altLang="ja-JP" sz="2400" dirty="0">
                <a:latin typeface="Calibri" pitchFamily="34" charset="0"/>
              </a:rPr>
              <a:t> q </a:t>
            </a:r>
            <a:r>
              <a:rPr lang="ja-JP" altLang="en-US" sz="2400" dirty="0">
                <a:latin typeface="Calibri" pitchFamily="34" charset="0"/>
              </a:rPr>
              <a:t>≦ </a:t>
            </a:r>
            <a:r>
              <a:rPr lang="en-US" altLang="ja-JP" sz="2400" dirty="0">
                <a:latin typeface="Calibri" pitchFamily="34" charset="0"/>
              </a:rPr>
              <a:t>2p-4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6287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3284538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系</a:t>
            </a:r>
            <a:r>
              <a:rPr lang="en-US" altLang="ja-JP" sz="2400" dirty="0">
                <a:latin typeface="Calibri" pitchFamily="34" charset="0"/>
                <a:ea typeface="+mn-ea"/>
              </a:rPr>
              <a:t>1 (1) </a:t>
            </a:r>
            <a:r>
              <a:rPr lang="ja-JP" altLang="en-US" sz="2400" dirty="0">
                <a:latin typeface="Calibri" pitchFamily="34" charset="0"/>
                <a:ea typeface="+mn-ea"/>
              </a:rPr>
              <a:t>の証明：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∑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fi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を考える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grpSp>
        <p:nvGrpSpPr>
          <p:cNvPr id="436232" name="グループ化 7"/>
          <p:cNvGrpSpPr>
            <a:grpSpLocks/>
          </p:cNvGrpSpPr>
          <p:nvPr/>
        </p:nvGrpSpPr>
        <p:grpSpPr bwMode="auto">
          <a:xfrm>
            <a:off x="2411413" y="5397500"/>
            <a:ext cx="2520950" cy="1055688"/>
            <a:chOff x="5959202" y="4163168"/>
            <a:chExt cx="2718347" cy="1138040"/>
          </a:xfrm>
        </p:grpSpPr>
        <p:cxnSp>
          <p:nvCxnSpPr>
            <p:cNvPr id="22" name="直線コネクタ 21"/>
            <p:cNvCxnSpPr/>
            <p:nvPr/>
          </p:nvCxnSpPr>
          <p:spPr bwMode="auto">
            <a:xfrm rot="5400000">
              <a:off x="5540799" y="4739033"/>
              <a:ext cx="980597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>
              <a:endCxn id="15" idx="2"/>
            </p:cNvCxnSpPr>
            <p:nvPr/>
          </p:nvCxnSpPr>
          <p:spPr bwMode="auto">
            <a:xfrm flipV="1">
              <a:off x="6036233" y="5222486"/>
              <a:ext cx="183847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>
              <a:stCxn id="18" idx="6"/>
              <a:endCxn id="15" idx="6"/>
            </p:cNvCxnSpPr>
            <p:nvPr/>
          </p:nvCxnSpPr>
          <p:spPr bwMode="auto">
            <a:xfrm flipH="1">
              <a:off x="8030487" y="5032527"/>
              <a:ext cx="647062" cy="1899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 bwMode="auto">
            <a:xfrm rot="5400000">
              <a:off x="7461445" y="4732188"/>
              <a:ext cx="98059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円/楕円 11"/>
            <p:cNvSpPr/>
            <p:nvPr/>
          </p:nvSpPr>
          <p:spPr bwMode="auto">
            <a:xfrm>
              <a:off x="5959202" y="4163168"/>
              <a:ext cx="157486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3" name="円/楕円 12"/>
            <p:cNvSpPr/>
            <p:nvPr/>
          </p:nvSpPr>
          <p:spPr bwMode="auto">
            <a:xfrm>
              <a:off x="7874712" y="4163168"/>
              <a:ext cx="155775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" name="円/楕円 13"/>
            <p:cNvSpPr/>
            <p:nvPr/>
          </p:nvSpPr>
          <p:spPr bwMode="auto">
            <a:xfrm>
              <a:off x="5959202" y="5143765"/>
              <a:ext cx="157486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" name="円/楕円 14"/>
            <p:cNvSpPr/>
            <p:nvPr/>
          </p:nvSpPr>
          <p:spPr bwMode="auto">
            <a:xfrm>
              <a:off x="7874712" y="5143765"/>
              <a:ext cx="155775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6" name="直線コネクタ 15"/>
            <p:cNvCxnSpPr>
              <a:stCxn id="17" idx="0"/>
            </p:cNvCxnSpPr>
            <p:nvPr/>
          </p:nvCxnSpPr>
          <p:spPr bwMode="auto">
            <a:xfrm rot="16200000" flipH="1" flipV="1">
              <a:off x="8254827" y="4685126"/>
              <a:ext cx="689670" cy="17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円/楕円 16"/>
            <p:cNvSpPr/>
            <p:nvPr/>
          </p:nvSpPr>
          <p:spPr bwMode="auto">
            <a:xfrm>
              <a:off x="8521774" y="4341147"/>
              <a:ext cx="155775" cy="1557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8" name="円/楕円 17"/>
            <p:cNvSpPr/>
            <p:nvPr/>
          </p:nvSpPr>
          <p:spPr bwMode="auto">
            <a:xfrm>
              <a:off x="8521774" y="4952095"/>
              <a:ext cx="155775" cy="15915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9" name="直線コネクタ 18"/>
            <p:cNvCxnSpPr>
              <a:stCxn id="13" idx="6"/>
              <a:endCxn id="17" idx="6"/>
            </p:cNvCxnSpPr>
            <p:nvPr/>
          </p:nvCxnSpPr>
          <p:spPr bwMode="auto">
            <a:xfrm>
              <a:off x="8030487" y="4241890"/>
              <a:ext cx="647062" cy="1779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 bwMode="auto">
            <a:xfrm flipV="1">
              <a:off x="6049927" y="4219643"/>
              <a:ext cx="18367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>
              <a:endCxn id="15" idx="1"/>
            </p:cNvCxnSpPr>
            <p:nvPr/>
          </p:nvCxnSpPr>
          <p:spPr bwMode="auto">
            <a:xfrm>
              <a:off x="6043080" y="4240179"/>
              <a:ext cx="1853886" cy="92583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3" name="直線コネクタ 22"/>
          <p:cNvCxnSpPr/>
          <p:nvPr/>
        </p:nvCxnSpPr>
        <p:spPr bwMode="auto">
          <a:xfrm flipV="1">
            <a:off x="4846638" y="5456238"/>
            <a:ext cx="720725" cy="1666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円/楕円 23"/>
          <p:cNvSpPr/>
          <p:nvPr/>
        </p:nvSpPr>
        <p:spPr bwMode="auto">
          <a:xfrm>
            <a:off x="5435600" y="5395913"/>
            <a:ext cx="144463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36235" name="テキスト ボックス 95"/>
          <p:cNvSpPr txBox="1">
            <a:spLocks noChangeArrowheads="1"/>
          </p:cNvSpPr>
          <p:nvPr/>
        </p:nvSpPr>
        <p:spPr bwMode="auto">
          <a:xfrm>
            <a:off x="2789238" y="5876925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1</a:t>
            </a:r>
          </a:p>
        </p:txBody>
      </p:sp>
      <p:sp>
        <p:nvSpPr>
          <p:cNvPr id="436236" name="テキスト ボックス 95"/>
          <p:cNvSpPr txBox="1">
            <a:spLocks noChangeArrowheads="1"/>
          </p:cNvSpPr>
          <p:nvPr/>
        </p:nvSpPr>
        <p:spPr bwMode="auto">
          <a:xfrm>
            <a:off x="3440113" y="5551488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2</a:t>
            </a:r>
          </a:p>
        </p:txBody>
      </p:sp>
      <p:sp>
        <p:nvSpPr>
          <p:cNvPr id="436237" name="テキスト ボックス 95"/>
          <p:cNvSpPr txBox="1">
            <a:spLocks noChangeArrowheads="1"/>
          </p:cNvSpPr>
          <p:nvPr/>
        </p:nvSpPr>
        <p:spPr bwMode="auto">
          <a:xfrm>
            <a:off x="4303713" y="5732463"/>
            <a:ext cx="48418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3</a:t>
            </a:r>
          </a:p>
        </p:txBody>
      </p:sp>
      <p:sp>
        <p:nvSpPr>
          <p:cNvPr id="436238" name="テキスト ボックス 95"/>
          <p:cNvSpPr txBox="1">
            <a:spLocks noChangeArrowheads="1"/>
          </p:cNvSpPr>
          <p:nvPr/>
        </p:nvSpPr>
        <p:spPr bwMode="auto">
          <a:xfrm>
            <a:off x="1855788" y="5661025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4</a:t>
            </a:r>
          </a:p>
        </p:txBody>
      </p:sp>
      <p:sp>
        <p:nvSpPr>
          <p:cNvPr id="436239" name="テキスト ボックス 95"/>
          <p:cNvSpPr txBox="1">
            <a:spLocks noChangeArrowheads="1"/>
          </p:cNvSpPr>
          <p:nvPr/>
        </p:nvSpPr>
        <p:spPr bwMode="auto">
          <a:xfrm>
            <a:off x="5508625" y="5908675"/>
            <a:ext cx="26276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1</a:t>
            </a:r>
            <a:r>
              <a:rPr lang="en-US" altLang="ja-JP" sz="2000" dirty="0"/>
              <a:t>=3, f</a:t>
            </a:r>
            <a:r>
              <a:rPr lang="en-US" altLang="ja-JP" dirty="0"/>
              <a:t>2</a:t>
            </a:r>
            <a:r>
              <a:rPr lang="en-US" altLang="ja-JP" sz="2000" dirty="0"/>
              <a:t>=3, f</a:t>
            </a:r>
            <a:r>
              <a:rPr lang="en-US" altLang="ja-JP" dirty="0"/>
              <a:t>3</a:t>
            </a:r>
            <a:r>
              <a:rPr lang="en-US" altLang="ja-JP" sz="2000" dirty="0"/>
              <a:t>=4, f</a:t>
            </a:r>
            <a:r>
              <a:rPr lang="en-US" altLang="ja-JP" dirty="0"/>
              <a:t>4</a:t>
            </a:r>
            <a:r>
              <a:rPr lang="en-US" altLang="ja-JP" sz="2000" dirty="0"/>
              <a:t>=8</a:t>
            </a:r>
          </a:p>
        </p:txBody>
      </p:sp>
      <p:sp>
        <p:nvSpPr>
          <p:cNvPr id="436240" name="テキスト ボックス 95"/>
          <p:cNvSpPr txBox="1">
            <a:spLocks noChangeArrowheads="1"/>
          </p:cNvSpPr>
          <p:nvPr/>
        </p:nvSpPr>
        <p:spPr bwMode="auto">
          <a:xfrm>
            <a:off x="77788" y="4541838"/>
            <a:ext cx="94138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/>
              <a:t>1 </a:t>
            </a:r>
            <a:r>
              <a:rPr lang="ja-JP" altLang="en-US" sz="1400"/>
              <a:t>≦ </a:t>
            </a:r>
            <a:r>
              <a:rPr lang="en-US" altLang="ja-JP" sz="1400"/>
              <a:t>i </a:t>
            </a:r>
            <a:r>
              <a:rPr lang="ja-JP" altLang="en-US" sz="1400"/>
              <a:t>≦ </a:t>
            </a:r>
            <a:r>
              <a:rPr lang="en-US" altLang="ja-JP" sz="1400"/>
              <a:t>r</a:t>
            </a:r>
          </a:p>
        </p:txBody>
      </p:sp>
      <p:sp>
        <p:nvSpPr>
          <p:cNvPr id="35" name="右カーブ矢印 34"/>
          <p:cNvSpPr/>
          <p:nvPr/>
        </p:nvSpPr>
        <p:spPr>
          <a:xfrm>
            <a:off x="1979613" y="5157788"/>
            <a:ext cx="431800" cy="647700"/>
          </a:xfrm>
          <a:prstGeom prst="curv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36242" name="テキスト ボックス 95"/>
          <p:cNvSpPr txBox="1">
            <a:spLocks noChangeArrowheads="1"/>
          </p:cNvSpPr>
          <p:nvPr/>
        </p:nvSpPr>
        <p:spPr bwMode="auto">
          <a:xfrm>
            <a:off x="2411413" y="4900613"/>
            <a:ext cx="5295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例えば，この辺は</a:t>
            </a:r>
            <a:r>
              <a:rPr lang="en-US" altLang="ja-JP" sz="2400" dirty="0"/>
              <a:t>f</a:t>
            </a:r>
            <a:r>
              <a:rPr lang="en-US" altLang="ja-JP" dirty="0"/>
              <a:t>1</a:t>
            </a:r>
            <a:r>
              <a:rPr lang="ja-JP" altLang="en-US" sz="2400" dirty="0"/>
              <a:t>と</a:t>
            </a:r>
            <a:r>
              <a:rPr lang="en-US" altLang="ja-JP" sz="2400" dirty="0"/>
              <a:t>f</a:t>
            </a:r>
            <a:r>
              <a:rPr lang="en-US" altLang="ja-JP" dirty="0"/>
              <a:t>4</a:t>
            </a:r>
            <a:r>
              <a:rPr lang="ja-JP" altLang="en-US" sz="2400" dirty="0"/>
              <a:t>の計算に現れる</a:t>
            </a:r>
            <a:endParaRPr lang="en-US" altLang="ja-JP" sz="2400" dirty="0"/>
          </a:p>
        </p:txBody>
      </p:sp>
    </p:spTree>
  </p:cSld>
  <p:clrMapOvr>
    <a:masterClrMapping/>
  </p:clrMapOvr>
  <p:transition advTm="14149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有限幾何学　第</a:t>
            </a:r>
            <a:r>
              <a:rPr lang="en-US" altLang="ja-JP" dirty="0"/>
              <a:t>10</a:t>
            </a:r>
            <a:r>
              <a:rPr lang="ja-JP" altLang="en-US" dirty="0"/>
              <a:t>回</a:t>
            </a:r>
          </a:p>
        </p:txBody>
      </p:sp>
      <p:sp>
        <p:nvSpPr>
          <p:cNvPr id="42086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Clr>
                <a:schemeClr val="tx2"/>
              </a:buClr>
              <a:buFont typeface="Calibri" pitchFamily="34" charset="0"/>
              <a:buAutoNum type="arabicPeriod"/>
            </a:pPr>
            <a:r>
              <a:rPr lang="ja-JP" altLang="en-US" dirty="0"/>
              <a:t>平面的グラフとその基本的な性質</a:t>
            </a:r>
            <a:endParaRPr lang="en-US" altLang="ja-JP" dirty="0"/>
          </a:p>
          <a:p>
            <a:pPr marL="850900" lvl="1" indent="-457200" eaLnBrk="1" hangingPunct="1">
              <a:buFont typeface="Wingdings 2" pitchFamily="18" charset="2"/>
              <a:buNone/>
            </a:pPr>
            <a:endParaRPr lang="en-US" altLang="ja-JP" dirty="0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r>
              <a:rPr lang="ja-JP" altLang="en-US" dirty="0"/>
              <a:t>用語の説明</a:t>
            </a:r>
            <a:endParaRPr lang="en-US" altLang="ja-JP" dirty="0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r>
              <a:rPr lang="ja-JP" altLang="en-US" dirty="0"/>
              <a:t>オイラーの公式</a:t>
            </a:r>
            <a:endParaRPr lang="en-US" altLang="ja-JP" dirty="0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r>
              <a:rPr lang="ja-JP" altLang="en-US" dirty="0"/>
              <a:t>厚さ，公差数</a:t>
            </a:r>
            <a:endParaRPr lang="en-US" altLang="ja-JP" dirty="0"/>
          </a:p>
        </p:txBody>
      </p:sp>
    </p:spTree>
  </p:cSld>
  <p:clrMapOvr>
    <a:masterClrMapping/>
  </p:clrMapOvr>
  <p:transition advTm="6256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線コネクタ 22"/>
          <p:cNvCxnSpPr/>
          <p:nvPr/>
        </p:nvCxnSpPr>
        <p:spPr bwMode="auto">
          <a:xfrm flipV="1">
            <a:off x="4846638" y="5456238"/>
            <a:ext cx="720725" cy="1666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725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の連結平面的グラフ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に対して，次が成立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(1)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3p-6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(2)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角形を含まないならば，</a:t>
            </a:r>
            <a:r>
              <a:rPr lang="en-US" altLang="ja-JP" sz="2400" dirty="0">
                <a:latin typeface="Calibri" pitchFamily="34" charset="0"/>
              </a:rPr>
              <a:t> q </a:t>
            </a:r>
            <a:r>
              <a:rPr lang="ja-JP" altLang="en-US" sz="2400" dirty="0">
                <a:latin typeface="Calibri" pitchFamily="34" charset="0"/>
              </a:rPr>
              <a:t>≦ </a:t>
            </a:r>
            <a:r>
              <a:rPr lang="en-US" altLang="ja-JP" sz="2400" dirty="0">
                <a:latin typeface="Calibri" pitchFamily="34" charset="0"/>
              </a:rPr>
              <a:t>2p-4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6287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3284538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系</a:t>
            </a:r>
            <a:r>
              <a:rPr lang="en-US" altLang="ja-JP" sz="2400" dirty="0">
                <a:latin typeface="Calibri" pitchFamily="34" charset="0"/>
                <a:ea typeface="+mn-ea"/>
              </a:rPr>
              <a:t>1 (1) </a:t>
            </a:r>
            <a:r>
              <a:rPr lang="ja-JP" altLang="en-US" sz="2400" dirty="0">
                <a:latin typeface="Calibri" pitchFamily="34" charset="0"/>
                <a:ea typeface="+mn-ea"/>
              </a:rPr>
              <a:t>の証明：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∑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fi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を考える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grpSp>
        <p:nvGrpSpPr>
          <p:cNvPr id="437257" name="グループ化 7"/>
          <p:cNvGrpSpPr>
            <a:grpSpLocks/>
          </p:cNvGrpSpPr>
          <p:nvPr/>
        </p:nvGrpSpPr>
        <p:grpSpPr bwMode="auto">
          <a:xfrm>
            <a:off x="2411413" y="5397500"/>
            <a:ext cx="2520950" cy="1055688"/>
            <a:chOff x="5959202" y="4163168"/>
            <a:chExt cx="2718347" cy="1138040"/>
          </a:xfrm>
        </p:grpSpPr>
        <p:cxnSp>
          <p:nvCxnSpPr>
            <p:cNvPr id="9" name="直線コネクタ 8"/>
            <p:cNvCxnSpPr>
              <a:endCxn id="15" idx="2"/>
            </p:cNvCxnSpPr>
            <p:nvPr/>
          </p:nvCxnSpPr>
          <p:spPr bwMode="auto">
            <a:xfrm flipV="1">
              <a:off x="6036233" y="5222486"/>
              <a:ext cx="183847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>
              <a:stCxn id="18" idx="6"/>
              <a:endCxn id="15" idx="6"/>
            </p:cNvCxnSpPr>
            <p:nvPr/>
          </p:nvCxnSpPr>
          <p:spPr bwMode="auto">
            <a:xfrm flipH="1">
              <a:off x="8030487" y="5032527"/>
              <a:ext cx="647062" cy="1899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 bwMode="auto">
            <a:xfrm rot="5400000">
              <a:off x="7461445" y="4732188"/>
              <a:ext cx="98059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円/楕円 11"/>
            <p:cNvSpPr/>
            <p:nvPr/>
          </p:nvSpPr>
          <p:spPr bwMode="auto">
            <a:xfrm>
              <a:off x="5959202" y="4163168"/>
              <a:ext cx="157486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3" name="円/楕円 12"/>
            <p:cNvSpPr/>
            <p:nvPr/>
          </p:nvSpPr>
          <p:spPr bwMode="auto">
            <a:xfrm>
              <a:off x="7874712" y="4163168"/>
              <a:ext cx="155775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" name="円/楕円 13"/>
            <p:cNvSpPr/>
            <p:nvPr/>
          </p:nvSpPr>
          <p:spPr bwMode="auto">
            <a:xfrm>
              <a:off x="5959202" y="5143765"/>
              <a:ext cx="157486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" name="円/楕円 14"/>
            <p:cNvSpPr/>
            <p:nvPr/>
          </p:nvSpPr>
          <p:spPr bwMode="auto">
            <a:xfrm>
              <a:off x="7874712" y="5143765"/>
              <a:ext cx="155775" cy="1574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6" name="直線コネクタ 15"/>
            <p:cNvCxnSpPr>
              <a:stCxn id="17" idx="0"/>
            </p:cNvCxnSpPr>
            <p:nvPr/>
          </p:nvCxnSpPr>
          <p:spPr bwMode="auto">
            <a:xfrm rot="16200000" flipH="1" flipV="1">
              <a:off x="8254827" y="4685126"/>
              <a:ext cx="689670" cy="17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円/楕円 16"/>
            <p:cNvSpPr/>
            <p:nvPr/>
          </p:nvSpPr>
          <p:spPr bwMode="auto">
            <a:xfrm>
              <a:off x="8521774" y="4341147"/>
              <a:ext cx="155775" cy="1557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8" name="円/楕円 17"/>
            <p:cNvSpPr/>
            <p:nvPr/>
          </p:nvSpPr>
          <p:spPr bwMode="auto">
            <a:xfrm>
              <a:off x="8521774" y="4952095"/>
              <a:ext cx="155775" cy="15915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9" name="直線コネクタ 18"/>
            <p:cNvCxnSpPr>
              <a:stCxn id="13" idx="6"/>
              <a:endCxn id="17" idx="6"/>
            </p:cNvCxnSpPr>
            <p:nvPr/>
          </p:nvCxnSpPr>
          <p:spPr bwMode="auto">
            <a:xfrm>
              <a:off x="8030487" y="4241890"/>
              <a:ext cx="647062" cy="1779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 bwMode="auto">
            <a:xfrm flipV="1">
              <a:off x="6049927" y="4219643"/>
              <a:ext cx="18367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>
              <a:endCxn id="15" idx="1"/>
            </p:cNvCxnSpPr>
            <p:nvPr/>
          </p:nvCxnSpPr>
          <p:spPr bwMode="auto">
            <a:xfrm>
              <a:off x="6043080" y="4240179"/>
              <a:ext cx="1853886" cy="92583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 bwMode="auto">
            <a:xfrm rot="5400000">
              <a:off x="5540799" y="4739033"/>
              <a:ext cx="98059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円/楕円 23"/>
          <p:cNvSpPr/>
          <p:nvPr/>
        </p:nvSpPr>
        <p:spPr bwMode="auto">
          <a:xfrm>
            <a:off x="5435600" y="5395913"/>
            <a:ext cx="144463" cy="1460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37259" name="テキスト ボックス 95"/>
          <p:cNvSpPr txBox="1">
            <a:spLocks noChangeArrowheads="1"/>
          </p:cNvSpPr>
          <p:nvPr/>
        </p:nvSpPr>
        <p:spPr bwMode="auto">
          <a:xfrm>
            <a:off x="2789238" y="5876925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1</a:t>
            </a:r>
          </a:p>
        </p:txBody>
      </p:sp>
      <p:sp>
        <p:nvSpPr>
          <p:cNvPr id="437260" name="テキスト ボックス 95"/>
          <p:cNvSpPr txBox="1">
            <a:spLocks noChangeArrowheads="1"/>
          </p:cNvSpPr>
          <p:nvPr/>
        </p:nvSpPr>
        <p:spPr bwMode="auto">
          <a:xfrm>
            <a:off x="3440113" y="5551488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2</a:t>
            </a:r>
          </a:p>
        </p:txBody>
      </p:sp>
      <p:sp>
        <p:nvSpPr>
          <p:cNvPr id="437261" name="テキスト ボックス 95"/>
          <p:cNvSpPr txBox="1">
            <a:spLocks noChangeArrowheads="1"/>
          </p:cNvSpPr>
          <p:nvPr/>
        </p:nvSpPr>
        <p:spPr bwMode="auto">
          <a:xfrm>
            <a:off x="4303713" y="5732463"/>
            <a:ext cx="484187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3</a:t>
            </a:r>
          </a:p>
        </p:txBody>
      </p:sp>
      <p:sp>
        <p:nvSpPr>
          <p:cNvPr id="437262" name="テキスト ボックス 95"/>
          <p:cNvSpPr txBox="1">
            <a:spLocks noChangeArrowheads="1"/>
          </p:cNvSpPr>
          <p:nvPr/>
        </p:nvSpPr>
        <p:spPr bwMode="auto">
          <a:xfrm>
            <a:off x="1855788" y="5661025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4</a:t>
            </a:r>
          </a:p>
        </p:txBody>
      </p:sp>
      <p:sp>
        <p:nvSpPr>
          <p:cNvPr id="437263" name="テキスト ボックス 95"/>
          <p:cNvSpPr txBox="1">
            <a:spLocks noChangeArrowheads="1"/>
          </p:cNvSpPr>
          <p:nvPr/>
        </p:nvSpPr>
        <p:spPr bwMode="auto">
          <a:xfrm>
            <a:off x="5508625" y="5908675"/>
            <a:ext cx="26276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f</a:t>
            </a:r>
            <a:r>
              <a:rPr lang="en-US" altLang="ja-JP" dirty="0"/>
              <a:t>1</a:t>
            </a:r>
            <a:r>
              <a:rPr lang="en-US" altLang="ja-JP" sz="2000" dirty="0"/>
              <a:t>=3, f</a:t>
            </a:r>
            <a:r>
              <a:rPr lang="en-US" altLang="ja-JP" dirty="0"/>
              <a:t>2</a:t>
            </a:r>
            <a:r>
              <a:rPr lang="en-US" altLang="ja-JP" sz="2000" dirty="0"/>
              <a:t>=3, f</a:t>
            </a:r>
            <a:r>
              <a:rPr lang="en-US" altLang="ja-JP" dirty="0"/>
              <a:t>3</a:t>
            </a:r>
            <a:r>
              <a:rPr lang="en-US" altLang="ja-JP" sz="2000" dirty="0"/>
              <a:t>=4, f</a:t>
            </a:r>
            <a:r>
              <a:rPr lang="en-US" altLang="ja-JP" dirty="0"/>
              <a:t>4</a:t>
            </a:r>
            <a:r>
              <a:rPr lang="en-US" altLang="ja-JP" sz="2000" dirty="0"/>
              <a:t>=8</a:t>
            </a:r>
          </a:p>
        </p:txBody>
      </p:sp>
      <p:sp>
        <p:nvSpPr>
          <p:cNvPr id="437264" name="テキスト ボックス 95"/>
          <p:cNvSpPr txBox="1">
            <a:spLocks noChangeArrowheads="1"/>
          </p:cNvSpPr>
          <p:nvPr/>
        </p:nvSpPr>
        <p:spPr bwMode="auto">
          <a:xfrm>
            <a:off x="77788" y="4541838"/>
            <a:ext cx="94138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/>
              <a:t>1 </a:t>
            </a:r>
            <a:r>
              <a:rPr lang="ja-JP" altLang="en-US" sz="1400"/>
              <a:t>≦ </a:t>
            </a:r>
            <a:r>
              <a:rPr lang="en-US" altLang="ja-JP" sz="1400"/>
              <a:t>i </a:t>
            </a:r>
            <a:r>
              <a:rPr lang="ja-JP" altLang="en-US" sz="1400"/>
              <a:t>≦ </a:t>
            </a:r>
            <a:r>
              <a:rPr lang="en-US" altLang="ja-JP" sz="1400"/>
              <a:t>r</a:t>
            </a:r>
          </a:p>
        </p:txBody>
      </p:sp>
      <p:sp>
        <p:nvSpPr>
          <p:cNvPr id="437265" name="テキスト ボックス 95"/>
          <p:cNvSpPr txBox="1">
            <a:spLocks noChangeArrowheads="1"/>
          </p:cNvSpPr>
          <p:nvPr/>
        </p:nvSpPr>
        <p:spPr bwMode="auto">
          <a:xfrm>
            <a:off x="2627313" y="4479925"/>
            <a:ext cx="5270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例えば，この辺は</a:t>
            </a:r>
            <a:r>
              <a:rPr lang="en-US" altLang="ja-JP" sz="2400" dirty="0"/>
              <a:t>f</a:t>
            </a:r>
            <a:r>
              <a:rPr lang="en-US" altLang="ja-JP" dirty="0"/>
              <a:t>4</a:t>
            </a:r>
            <a:r>
              <a:rPr lang="ja-JP" altLang="en-US" sz="2400" dirty="0"/>
              <a:t>の計算で</a:t>
            </a:r>
            <a:r>
              <a:rPr lang="en-US" altLang="ja-JP" sz="2400" dirty="0"/>
              <a:t>2</a:t>
            </a:r>
            <a:r>
              <a:rPr lang="ja-JP" altLang="en-US" sz="2400" dirty="0"/>
              <a:t>回現れる</a:t>
            </a:r>
            <a:endParaRPr lang="en-US" altLang="ja-JP" sz="2400" dirty="0"/>
          </a:p>
        </p:txBody>
      </p:sp>
      <p:sp>
        <p:nvSpPr>
          <p:cNvPr id="34" name="下矢印 33"/>
          <p:cNvSpPr/>
          <p:nvPr/>
        </p:nvSpPr>
        <p:spPr>
          <a:xfrm>
            <a:off x="5038725" y="4975225"/>
            <a:ext cx="215900" cy="50323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の連結平面的グラフ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に対して，次が成立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(1)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3p-6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(2)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角形を含まないならば，</a:t>
            </a:r>
            <a:r>
              <a:rPr lang="en-US" altLang="ja-JP" sz="2400" dirty="0">
                <a:latin typeface="Calibri" pitchFamily="34" charset="0"/>
              </a:rPr>
              <a:t> q </a:t>
            </a:r>
            <a:r>
              <a:rPr lang="ja-JP" altLang="en-US" sz="2400" dirty="0">
                <a:latin typeface="Calibri" pitchFamily="34" charset="0"/>
              </a:rPr>
              <a:t>≦ </a:t>
            </a:r>
            <a:r>
              <a:rPr lang="en-US" altLang="ja-JP" sz="2400" dirty="0">
                <a:latin typeface="Calibri" pitchFamily="34" charset="0"/>
              </a:rPr>
              <a:t>2p-4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6287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3284538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系</a:t>
            </a:r>
            <a:r>
              <a:rPr lang="en-US" altLang="ja-JP" sz="2400" dirty="0">
                <a:latin typeface="Calibri" pitchFamily="34" charset="0"/>
                <a:ea typeface="+mn-ea"/>
              </a:rPr>
              <a:t>1 (1) </a:t>
            </a:r>
            <a:r>
              <a:rPr lang="ja-JP" altLang="en-US" sz="2400" dirty="0">
                <a:latin typeface="Calibri" pitchFamily="34" charset="0"/>
                <a:ea typeface="+mn-ea"/>
              </a:rPr>
              <a:t>の証明：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∑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fi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の計算において各辺が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回ずつ現れるので，</a:t>
            </a:r>
            <a:r>
              <a:rPr lang="ja-JP" altLang="en-US" sz="2400" dirty="0">
                <a:latin typeface="Calibri" pitchFamily="34" charset="0"/>
              </a:rPr>
              <a:t>∑ </a:t>
            </a:r>
            <a:r>
              <a:rPr lang="en-US" altLang="ja-JP" sz="2400" dirty="0" err="1">
                <a:latin typeface="Calibri" pitchFamily="34" charset="0"/>
              </a:rPr>
              <a:t>fi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  <a:ea typeface="+mn-ea"/>
              </a:rPr>
              <a:t>= 2q</a:t>
            </a:r>
            <a:r>
              <a:rPr lang="ja-JP" altLang="en-US" sz="2400" dirty="0">
                <a:latin typeface="Calibri" pitchFamily="34" charset="0"/>
                <a:ea typeface="+mn-ea"/>
              </a:rPr>
              <a:t> となる．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よって，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fi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≧ 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>
                <a:latin typeface="Calibri" pitchFamily="34" charset="0"/>
                <a:ea typeface="+mn-ea"/>
              </a:rPr>
              <a:t>(</a:t>
            </a:r>
            <a:r>
              <a:rPr lang="ja-JP" altLang="en-US" sz="2400" dirty="0">
                <a:latin typeface="Calibri" pitchFamily="34" charset="0"/>
                <a:ea typeface="+mn-ea"/>
              </a:rPr>
              <a:t>∵ </a:t>
            </a:r>
            <a:r>
              <a:rPr lang="en-US" altLang="ja-JP" sz="2400" dirty="0">
                <a:latin typeface="Calibri" pitchFamily="34" charset="0"/>
                <a:ea typeface="+mn-ea"/>
              </a:rPr>
              <a:t>p </a:t>
            </a:r>
            <a:r>
              <a:rPr lang="ja-JP" altLang="en-US" sz="2400" dirty="0">
                <a:latin typeface="Calibri" pitchFamily="34" charset="0"/>
                <a:ea typeface="+mn-ea"/>
              </a:rPr>
              <a:t>≧ </a:t>
            </a:r>
            <a:r>
              <a:rPr lang="en-US" altLang="ja-JP" sz="2400" dirty="0">
                <a:latin typeface="Calibri" pitchFamily="34" charset="0"/>
                <a:ea typeface="+mn-ea"/>
              </a:rPr>
              <a:t>3 )</a:t>
            </a:r>
            <a:r>
              <a:rPr lang="ja-JP" altLang="en-US" sz="2400" dirty="0">
                <a:latin typeface="Calibri" pitchFamily="34" charset="0"/>
                <a:ea typeface="+mn-ea"/>
              </a:rPr>
              <a:t>であることから，</a:t>
            </a:r>
            <a:r>
              <a:rPr lang="en-US" altLang="ja-JP" sz="2400" dirty="0">
                <a:latin typeface="Calibri" pitchFamily="34" charset="0"/>
              </a:rPr>
              <a:t>3r </a:t>
            </a:r>
            <a:r>
              <a:rPr lang="ja-JP" altLang="en-US" sz="2400" dirty="0">
                <a:latin typeface="Calibri" pitchFamily="34" charset="0"/>
              </a:rPr>
              <a:t>≦ ∑ </a:t>
            </a:r>
            <a:r>
              <a:rPr lang="en-US" altLang="ja-JP" sz="2400" dirty="0" err="1">
                <a:latin typeface="Calibri" pitchFamily="34" charset="0"/>
              </a:rPr>
              <a:t>fi</a:t>
            </a:r>
            <a:r>
              <a:rPr lang="en-US" altLang="ja-JP" sz="2400" dirty="0">
                <a:latin typeface="Calibri" pitchFamily="34" charset="0"/>
              </a:rPr>
              <a:t> = 2q</a:t>
            </a:r>
            <a:r>
              <a:rPr lang="ja-JP" altLang="en-US" sz="2400" dirty="0" err="1">
                <a:latin typeface="Calibri" pitchFamily="34" charset="0"/>
              </a:rPr>
              <a:t>．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オイラーの定理より </a:t>
            </a:r>
            <a:r>
              <a:rPr lang="en-US" altLang="ja-JP" sz="2400" dirty="0">
                <a:latin typeface="Calibri" pitchFamily="34" charset="0"/>
                <a:ea typeface="+mn-ea"/>
              </a:rPr>
              <a:t>p – q + r = 2</a:t>
            </a:r>
            <a:r>
              <a:rPr lang="ja-JP" altLang="en-US" sz="2400" dirty="0">
                <a:latin typeface="Calibri" pitchFamily="34" charset="0"/>
                <a:ea typeface="+mn-ea"/>
              </a:rPr>
              <a:t>なので，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3p - 6 = 3q - 3r </a:t>
            </a:r>
            <a:r>
              <a:rPr lang="ja-JP" altLang="en-US" sz="2400" dirty="0">
                <a:latin typeface="Calibri" pitchFamily="34" charset="0"/>
                <a:ea typeface="+mn-ea"/>
              </a:rPr>
              <a:t>≧ </a:t>
            </a:r>
            <a:r>
              <a:rPr lang="en-US" altLang="ja-JP" sz="2400" dirty="0">
                <a:latin typeface="Calibri" pitchFamily="34" charset="0"/>
                <a:ea typeface="+mn-ea"/>
              </a:rPr>
              <a:t>3q – 2q =q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　∴ 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3p – 6 </a:t>
            </a:r>
            <a:r>
              <a:rPr lang="ja-JP" altLang="en-US" sz="2400" dirty="0">
                <a:latin typeface="Calibri" pitchFamily="34" charset="0"/>
                <a:ea typeface="+mn-ea"/>
              </a:rPr>
              <a:t>となる．□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38280" name="テキスト ボックス 95"/>
          <p:cNvSpPr txBox="1">
            <a:spLocks noChangeArrowheads="1"/>
          </p:cNvSpPr>
          <p:nvPr/>
        </p:nvSpPr>
        <p:spPr bwMode="auto">
          <a:xfrm>
            <a:off x="6300788" y="4541838"/>
            <a:ext cx="94138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/>
              <a:t>1 </a:t>
            </a:r>
            <a:r>
              <a:rPr lang="ja-JP" altLang="en-US" sz="1400"/>
              <a:t>≦ </a:t>
            </a:r>
            <a:r>
              <a:rPr lang="en-US" altLang="ja-JP" sz="1400"/>
              <a:t>i </a:t>
            </a:r>
            <a:r>
              <a:rPr lang="ja-JP" altLang="en-US" sz="1400"/>
              <a:t>≦ </a:t>
            </a:r>
            <a:r>
              <a:rPr lang="en-US" altLang="ja-JP" sz="1400"/>
              <a:t>r</a:t>
            </a:r>
          </a:p>
        </p:txBody>
      </p:sp>
      <p:sp>
        <p:nvSpPr>
          <p:cNvPr id="438281" name="テキスト ボックス 95"/>
          <p:cNvSpPr txBox="1">
            <a:spLocks noChangeArrowheads="1"/>
          </p:cNvSpPr>
          <p:nvPr/>
        </p:nvSpPr>
        <p:spPr bwMode="auto">
          <a:xfrm>
            <a:off x="77788" y="4541838"/>
            <a:ext cx="94138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/>
              <a:t>1 </a:t>
            </a:r>
            <a:r>
              <a:rPr lang="ja-JP" altLang="en-US" sz="1400"/>
              <a:t>≦ </a:t>
            </a:r>
            <a:r>
              <a:rPr lang="en-US" altLang="ja-JP" sz="1400"/>
              <a:t>i </a:t>
            </a:r>
            <a:r>
              <a:rPr lang="ja-JP" altLang="en-US" sz="1400"/>
              <a:t>≦ </a:t>
            </a:r>
            <a:r>
              <a:rPr lang="en-US" altLang="ja-JP" sz="1400"/>
              <a:t>r</a:t>
            </a:r>
          </a:p>
        </p:txBody>
      </p:sp>
      <p:sp>
        <p:nvSpPr>
          <p:cNvPr id="438282" name="テキスト ボックス 95"/>
          <p:cNvSpPr txBox="1">
            <a:spLocks noChangeArrowheads="1"/>
          </p:cNvSpPr>
          <p:nvPr/>
        </p:nvSpPr>
        <p:spPr bwMode="auto">
          <a:xfrm>
            <a:off x="6078884" y="5373688"/>
            <a:ext cx="9413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dirty="0"/>
              <a:t>1 </a:t>
            </a:r>
            <a:r>
              <a:rPr lang="ja-JP" altLang="en-US" sz="1400" dirty="0"/>
              <a:t>≦ </a:t>
            </a:r>
            <a:r>
              <a:rPr lang="en-US" altLang="ja-JP" sz="1400" dirty="0" err="1"/>
              <a:t>i</a:t>
            </a:r>
            <a:r>
              <a:rPr lang="en-US" altLang="ja-JP" sz="1400" dirty="0"/>
              <a:t> </a:t>
            </a:r>
            <a:r>
              <a:rPr lang="ja-JP" altLang="en-US" sz="1400" dirty="0"/>
              <a:t>≦ </a:t>
            </a:r>
            <a:r>
              <a:rPr lang="en-US" altLang="ja-JP" sz="1400" dirty="0"/>
              <a:t>r</a:t>
            </a:r>
          </a:p>
        </p:txBody>
      </p:sp>
    </p:spTree>
  </p:cSld>
  <p:clrMapOvr>
    <a:masterClrMapping/>
  </p:clrMapOvr>
  <p:transition advTm="14149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の連結平面的グラフ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に対して，次が成立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(1)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3p-6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(2)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角形を含まないならば，</a:t>
            </a:r>
            <a:r>
              <a:rPr lang="en-US" altLang="ja-JP" sz="2400" dirty="0">
                <a:latin typeface="Calibri" pitchFamily="34" charset="0"/>
              </a:rPr>
              <a:t> q </a:t>
            </a:r>
            <a:r>
              <a:rPr lang="ja-JP" altLang="en-US" sz="2400" dirty="0">
                <a:latin typeface="Calibri" pitchFamily="34" charset="0"/>
              </a:rPr>
              <a:t>≦ </a:t>
            </a:r>
            <a:r>
              <a:rPr lang="en-US" altLang="ja-JP" sz="2400" dirty="0">
                <a:latin typeface="Calibri" pitchFamily="34" charset="0"/>
              </a:rPr>
              <a:t>2p-4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6287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3284538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系</a:t>
            </a:r>
            <a:r>
              <a:rPr lang="en-US" altLang="ja-JP" sz="2400" dirty="0">
                <a:latin typeface="Calibri" pitchFamily="34" charset="0"/>
                <a:ea typeface="+mn-ea"/>
              </a:rPr>
              <a:t>1 (2) </a:t>
            </a:r>
            <a:r>
              <a:rPr lang="ja-JP" altLang="en-US" sz="2400" dirty="0">
                <a:latin typeface="Calibri" pitchFamily="34" charset="0"/>
                <a:ea typeface="+mn-ea"/>
              </a:rPr>
              <a:t>の証明：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  <a:r>
              <a:rPr lang="ja-JP" altLang="en-US" sz="2400" dirty="0">
                <a:latin typeface="Calibri" pitchFamily="34" charset="0"/>
                <a:ea typeface="+mn-ea"/>
              </a:rPr>
              <a:t>提出課題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の連結平面的グラフ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に対して，次が成立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(1)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3p-6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(2)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角形を含まないならば，</a:t>
            </a:r>
            <a:r>
              <a:rPr lang="en-US" altLang="ja-JP" sz="2400" dirty="0">
                <a:latin typeface="Calibri" pitchFamily="34" charset="0"/>
              </a:rPr>
              <a:t> q </a:t>
            </a:r>
            <a:r>
              <a:rPr lang="ja-JP" altLang="en-US" sz="2400" dirty="0">
                <a:latin typeface="Calibri" pitchFamily="34" charset="0"/>
              </a:rPr>
              <a:t>≦ </a:t>
            </a:r>
            <a:r>
              <a:rPr lang="en-US" altLang="ja-JP" sz="2400" dirty="0">
                <a:latin typeface="Calibri" pitchFamily="34" charset="0"/>
              </a:rPr>
              <a:t>2p-4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16287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3284538"/>
            <a:ext cx="91090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系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>
                <a:latin typeface="Calibri" pitchFamily="34" charset="0"/>
                <a:ea typeface="+mn-ea"/>
              </a:rPr>
              <a:t>(1) </a:t>
            </a:r>
            <a:r>
              <a:rPr lang="ja-JP" altLang="en-US" sz="2400" dirty="0">
                <a:latin typeface="Calibri" pitchFamily="34" charset="0"/>
                <a:ea typeface="+mn-ea"/>
              </a:rPr>
              <a:t>の等号 </a:t>
            </a:r>
            <a:r>
              <a:rPr lang="en-US" altLang="ja-JP" sz="2400" dirty="0">
                <a:latin typeface="Calibri" pitchFamily="34" charset="0"/>
                <a:ea typeface="+mn-ea"/>
              </a:rPr>
              <a:t>q = 3p -6 </a:t>
            </a:r>
            <a:r>
              <a:rPr lang="ja-JP" altLang="en-US" sz="2400" dirty="0">
                <a:latin typeface="Calibri" pitchFamily="34" charset="0"/>
                <a:ea typeface="+mn-ea"/>
              </a:rPr>
              <a:t>を満たす連結平面的グラフを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極大平面的グラフという．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極大平面的グラフを平面に埋め込んで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得られる極大平面グラフを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角形分割という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  <a:r>
              <a:rPr lang="ja-JP" altLang="en-US" sz="2400" dirty="0">
                <a:latin typeface="Calibri" pitchFamily="34" charset="0"/>
                <a:ea typeface="+mn-ea"/>
              </a:rPr>
              <a:t> （系</a:t>
            </a:r>
            <a:r>
              <a:rPr lang="en-US" altLang="ja-JP" sz="2400" dirty="0">
                <a:latin typeface="Calibri" pitchFamily="34" charset="0"/>
                <a:ea typeface="+mn-ea"/>
              </a:rPr>
              <a:t>1 (1) </a:t>
            </a:r>
            <a:r>
              <a:rPr lang="ja-JP" altLang="en-US" sz="2400" dirty="0">
                <a:latin typeface="Calibri" pitchFamily="34" charset="0"/>
                <a:ea typeface="+mn-ea"/>
              </a:rPr>
              <a:t>の等号が成立するとき，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fi</a:t>
            </a:r>
            <a:r>
              <a:rPr lang="en-US" altLang="ja-JP" sz="2400" dirty="0">
                <a:latin typeface="Calibri" pitchFamily="34" charset="0"/>
                <a:ea typeface="+mn-ea"/>
              </a:rPr>
              <a:t>=3 (1</a:t>
            </a:r>
            <a:r>
              <a:rPr lang="ja-JP" altLang="en-US" sz="2400" dirty="0">
                <a:latin typeface="Calibri" pitchFamily="34" charset="0"/>
                <a:ea typeface="+mn-ea"/>
              </a:rPr>
              <a:t>≦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i</a:t>
            </a:r>
            <a:r>
              <a:rPr lang="ja-JP" altLang="en-US" sz="2400" dirty="0">
                <a:latin typeface="Calibri" pitchFamily="34" charset="0"/>
                <a:ea typeface="+mn-ea"/>
              </a:rPr>
              <a:t>≦</a:t>
            </a:r>
            <a:r>
              <a:rPr lang="en-US" altLang="ja-JP" sz="2400" dirty="0">
                <a:latin typeface="Calibri" pitchFamily="34" charset="0"/>
                <a:ea typeface="+mn-ea"/>
              </a:rPr>
              <a:t>r) </a:t>
            </a:r>
            <a:r>
              <a:rPr lang="ja-JP" altLang="en-US" sz="2400" dirty="0">
                <a:latin typeface="Calibri" pitchFamily="34" charset="0"/>
                <a:ea typeface="+mn-ea"/>
              </a:rPr>
              <a:t>となることに注意）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平面的グラフ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には</a:t>
            </a:r>
            <a:r>
              <a:rPr lang="ja-JP" altLang="en-US" sz="2400" dirty="0">
                <a:latin typeface="Calibri" pitchFamily="34" charset="0"/>
                <a:ea typeface="+mn-ea"/>
              </a:rPr>
              <a:t>次数</a:t>
            </a:r>
            <a:r>
              <a:rPr lang="en-US" altLang="ja-JP" sz="2400" dirty="0">
                <a:latin typeface="Calibri" pitchFamily="34" charset="0"/>
                <a:ea typeface="+mn-ea"/>
              </a:rPr>
              <a:t>5</a:t>
            </a:r>
            <a:r>
              <a:rPr lang="ja-JP" altLang="en-US" sz="2400" dirty="0">
                <a:latin typeface="Calibri" pitchFamily="34" charset="0"/>
                <a:ea typeface="+mn-ea"/>
              </a:rPr>
              <a:t>以下の頂点が存在する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7651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</p:spTree>
  </p:cSld>
  <p:clrMapOvr>
    <a:masterClrMapping/>
  </p:clrMapOvr>
  <p:transition advTm="14149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平面的グラフ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には</a:t>
            </a:r>
            <a:r>
              <a:rPr lang="ja-JP" altLang="en-US" sz="2400" dirty="0">
                <a:latin typeface="Calibri" pitchFamily="34" charset="0"/>
                <a:ea typeface="+mn-ea"/>
              </a:rPr>
              <a:t>次数</a:t>
            </a:r>
            <a:r>
              <a:rPr lang="en-US" altLang="ja-JP" sz="2400" dirty="0">
                <a:latin typeface="Calibri" pitchFamily="34" charset="0"/>
                <a:ea typeface="+mn-ea"/>
              </a:rPr>
              <a:t>5</a:t>
            </a:r>
            <a:r>
              <a:rPr lang="ja-JP" altLang="en-US" sz="2400" dirty="0">
                <a:latin typeface="Calibri" pitchFamily="34" charset="0"/>
                <a:ea typeface="+mn-ea"/>
              </a:rPr>
              <a:t>以下の頂点が存在する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7651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2482850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系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の証明：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G</a:t>
            </a:r>
            <a:r>
              <a:rPr lang="ja-JP" altLang="en-US" sz="2400" dirty="0">
                <a:latin typeface="Calibri" pitchFamily="34" charset="0"/>
                <a:ea typeface="+mn-ea"/>
              </a:rPr>
              <a:t>は連結グラフとしてよい．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G</a:t>
            </a:r>
            <a:r>
              <a:rPr lang="ja-JP" altLang="en-US" sz="2400" dirty="0">
                <a:latin typeface="Calibri" pitchFamily="34" charset="0"/>
                <a:ea typeface="+mn-ea"/>
              </a:rPr>
              <a:t>の全ての頂点の次数が</a:t>
            </a:r>
            <a:r>
              <a:rPr lang="en-US" altLang="ja-JP" sz="2400" dirty="0">
                <a:latin typeface="Calibri" pitchFamily="34" charset="0"/>
                <a:ea typeface="+mn-ea"/>
              </a:rPr>
              <a:t>6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以上であると仮定する．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 オイラーの公式の系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より，</a:t>
            </a:r>
            <a:r>
              <a:rPr lang="en-US" altLang="ja-JP" sz="2400" dirty="0">
                <a:latin typeface="Calibri" pitchFamily="34" charset="0"/>
                <a:ea typeface="+mn-ea"/>
              </a:rPr>
              <a:t>|E(G)|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3|V(G)| - 6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>
                <a:latin typeface="Calibri" pitchFamily="34" charset="0"/>
                <a:ea typeface="+mn-ea"/>
              </a:rPr>
              <a:t>&lt; 3|V(G)|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 よって握手補題より，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r>
              <a:rPr lang="en-US" altLang="ja-JP" sz="2400" dirty="0">
                <a:latin typeface="Calibri" pitchFamily="34" charset="0"/>
                <a:ea typeface="+mn-ea"/>
              </a:rPr>
              <a:t>2|E(G)| = </a:t>
            </a:r>
            <a:r>
              <a:rPr lang="ja-JP" altLang="en-US" sz="2400" dirty="0">
                <a:latin typeface="Calibri" pitchFamily="34" charset="0"/>
                <a:ea typeface="+mn-ea"/>
              </a:rPr>
              <a:t>∑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d</a:t>
            </a:r>
            <a:r>
              <a:rPr lang="en-US" altLang="ja-JP" baseline="-25000" dirty="0" err="1">
                <a:latin typeface="Calibri" pitchFamily="34" charset="0"/>
                <a:ea typeface="+mn-ea"/>
              </a:rPr>
              <a:t>G</a:t>
            </a:r>
            <a:r>
              <a:rPr lang="en-US" altLang="ja-JP" sz="2400" dirty="0">
                <a:latin typeface="Calibri" pitchFamily="34" charset="0"/>
                <a:ea typeface="+mn-ea"/>
              </a:rPr>
              <a:t>(v) </a:t>
            </a:r>
            <a:r>
              <a:rPr lang="ja-JP" altLang="en-US" sz="2400" dirty="0">
                <a:latin typeface="Calibri" pitchFamily="34" charset="0"/>
                <a:ea typeface="+mn-ea"/>
              </a:rPr>
              <a:t>≧ </a:t>
            </a:r>
            <a:r>
              <a:rPr lang="en-US" altLang="ja-JP" sz="2400" dirty="0">
                <a:latin typeface="Calibri" pitchFamily="34" charset="0"/>
                <a:ea typeface="+mn-ea"/>
              </a:rPr>
              <a:t>6|V(G)| &gt; 2|E(G)|</a:t>
            </a:r>
            <a:r>
              <a:rPr lang="ja-JP" altLang="en-US" sz="2400" dirty="0">
                <a:latin typeface="Calibri" pitchFamily="34" charset="0"/>
                <a:ea typeface="+mn-ea"/>
              </a:rPr>
              <a:t>となり矛盾．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 よって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には</a:t>
            </a:r>
            <a:r>
              <a:rPr lang="ja-JP" altLang="en-US" sz="2400" dirty="0">
                <a:latin typeface="Calibri" pitchFamily="34" charset="0"/>
                <a:ea typeface="+mn-ea"/>
              </a:rPr>
              <a:t>次数</a:t>
            </a:r>
            <a:r>
              <a:rPr lang="en-US" altLang="ja-JP" sz="2400" dirty="0">
                <a:latin typeface="Calibri" pitchFamily="34" charset="0"/>
                <a:ea typeface="+mn-ea"/>
              </a:rPr>
              <a:t>5</a:t>
            </a:r>
            <a:r>
              <a:rPr lang="ja-JP" altLang="en-US" sz="2400" dirty="0">
                <a:latin typeface="Calibri" pitchFamily="34" charset="0"/>
                <a:ea typeface="+mn-ea"/>
              </a:rPr>
              <a:t>以下の頂点が存在する．□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5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3,3</a:t>
            </a:r>
            <a:r>
              <a:rPr lang="ja-JP" altLang="en-US" sz="2400" dirty="0">
                <a:latin typeface="Calibri" pitchFamily="34" charset="0"/>
                <a:ea typeface="+mn-ea"/>
              </a:rPr>
              <a:t>は平面的ではない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7651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</p:spTree>
  </p:cSld>
  <p:clrMapOvr>
    <a:masterClrMapping/>
  </p:clrMapOvr>
  <p:transition advTm="14149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5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3,3</a:t>
            </a:r>
            <a:r>
              <a:rPr lang="ja-JP" altLang="en-US" sz="2400" dirty="0">
                <a:latin typeface="Calibri" pitchFamily="34" charset="0"/>
                <a:ea typeface="+mn-ea"/>
              </a:rPr>
              <a:t>は平面的ではない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7651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244792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系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の証明：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5</a:t>
            </a:r>
            <a:r>
              <a:rPr lang="ja-JP" altLang="en-US" sz="2400" dirty="0">
                <a:latin typeface="Calibri" pitchFamily="34" charset="0"/>
                <a:ea typeface="+mn-ea"/>
              </a:rPr>
              <a:t>が平面的であると仮定すると，オイラーの公式の系</a:t>
            </a:r>
            <a:r>
              <a:rPr lang="en-US" altLang="ja-JP" sz="2400" dirty="0">
                <a:latin typeface="Calibri" pitchFamily="34" charset="0"/>
                <a:ea typeface="+mn-ea"/>
              </a:rPr>
              <a:t>1(1)</a:t>
            </a:r>
            <a:r>
              <a:rPr lang="ja-JP" altLang="en-US" sz="2400" dirty="0">
                <a:latin typeface="Calibri" pitchFamily="34" charset="0"/>
                <a:ea typeface="+mn-ea"/>
              </a:rPr>
              <a:t>より，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10 = q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3p – 6 =9 </a:t>
            </a:r>
            <a:r>
              <a:rPr lang="ja-JP" altLang="en-US" sz="2400" dirty="0">
                <a:latin typeface="Calibri" pitchFamily="34" charset="0"/>
                <a:ea typeface="+mn-ea"/>
              </a:rPr>
              <a:t>となり矛盾．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</a:rPr>
              <a:t>K</a:t>
            </a:r>
            <a:r>
              <a:rPr lang="en-US" altLang="ja-JP" dirty="0">
                <a:latin typeface="Calibri" pitchFamily="34" charset="0"/>
              </a:rPr>
              <a:t>3,3</a:t>
            </a:r>
            <a:r>
              <a:rPr lang="ja-JP" altLang="en-US" sz="2400" dirty="0">
                <a:latin typeface="Calibri" pitchFamily="34" charset="0"/>
              </a:rPr>
              <a:t>が平面的であると仮定すると，オイラーの公式の系</a:t>
            </a:r>
            <a:r>
              <a:rPr lang="en-US" altLang="ja-JP" sz="2400" dirty="0">
                <a:latin typeface="Calibri" pitchFamily="34" charset="0"/>
              </a:rPr>
              <a:t>1(2)</a:t>
            </a:r>
            <a:r>
              <a:rPr lang="ja-JP" altLang="en-US" sz="2400" dirty="0">
                <a:latin typeface="Calibri" pitchFamily="34" charset="0"/>
              </a:rPr>
              <a:t>より，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</a:rPr>
              <a:t>9 = q </a:t>
            </a:r>
            <a:r>
              <a:rPr lang="ja-JP" altLang="en-US" sz="2400" dirty="0">
                <a:latin typeface="Calibri" pitchFamily="34" charset="0"/>
              </a:rPr>
              <a:t>≦ </a:t>
            </a:r>
            <a:r>
              <a:rPr lang="en-US" altLang="ja-JP" sz="2400" dirty="0">
                <a:latin typeface="Calibri" pitchFamily="34" charset="0"/>
              </a:rPr>
              <a:t>2p – 4 =8 </a:t>
            </a:r>
            <a:r>
              <a:rPr lang="ja-JP" altLang="en-US" sz="2400" dirty="0">
                <a:latin typeface="Calibri" pitchFamily="34" charset="0"/>
              </a:rPr>
              <a:t>となり矛盾．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（注意：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部グラフは奇閉路（</a:t>
            </a:r>
            <a:r>
              <a:rPr lang="en-US" altLang="ja-JP" sz="2400" dirty="0">
                <a:latin typeface="Calibri" pitchFamily="34" charset="0"/>
              </a:rPr>
              <a:t>3</a:t>
            </a:r>
            <a:r>
              <a:rPr lang="ja-JP" altLang="en-US" sz="2400" dirty="0">
                <a:latin typeface="Calibri" pitchFamily="34" charset="0"/>
              </a:rPr>
              <a:t>角形は奇閉路）を含まない）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07950" y="3357563"/>
          <a:ext cx="4080453" cy="122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endParaRPr kumimoji="1" lang="ja-JP" altLang="en-US" sz="2100" dirty="0"/>
                    </a:p>
                  </a:txBody>
                  <a:tcPr marL="81609" marR="81609" marT="40805" marB="4080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/>
                        <a:t>|V(G)|</a:t>
                      </a:r>
                      <a:endParaRPr kumimoji="1" lang="ja-JP" altLang="en-US" sz="2100" dirty="0"/>
                    </a:p>
                  </a:txBody>
                  <a:tcPr marL="81609" marR="81609" marT="40805" marB="4080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/>
                        <a:t>|E(G)|</a:t>
                      </a:r>
                      <a:endParaRPr kumimoji="1" lang="ja-JP" altLang="en-US" sz="2100" dirty="0"/>
                    </a:p>
                  </a:txBody>
                  <a:tcPr marL="81609" marR="81609" marT="40805" marB="408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/>
                        <a:t>K</a:t>
                      </a:r>
                      <a:r>
                        <a:rPr kumimoji="1" lang="en-US" altLang="ja-JP" sz="1600" dirty="0"/>
                        <a:t>5</a:t>
                      </a:r>
                      <a:endParaRPr kumimoji="1" lang="ja-JP" altLang="en-US" sz="1600" dirty="0"/>
                    </a:p>
                  </a:txBody>
                  <a:tcPr marL="81609" marR="81609" marT="40805" marB="4080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/>
                        <a:t>5</a:t>
                      </a:r>
                      <a:endParaRPr kumimoji="1" lang="ja-JP" altLang="en-US" sz="2100" dirty="0"/>
                    </a:p>
                  </a:txBody>
                  <a:tcPr marL="81609" marR="81609" marT="40805" marB="4080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/>
                        <a:t>10</a:t>
                      </a:r>
                      <a:endParaRPr kumimoji="1" lang="ja-JP" altLang="en-US" sz="2100" dirty="0"/>
                    </a:p>
                  </a:txBody>
                  <a:tcPr marL="81609" marR="81609" marT="40805" marB="408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/>
                        <a:t>K</a:t>
                      </a:r>
                      <a:r>
                        <a:rPr kumimoji="1" lang="en-US" altLang="ja-JP" sz="1600" dirty="0"/>
                        <a:t>3,3</a:t>
                      </a:r>
                      <a:endParaRPr kumimoji="1" lang="ja-JP" altLang="en-US" sz="1600" dirty="0"/>
                    </a:p>
                  </a:txBody>
                  <a:tcPr marL="81609" marR="81609" marT="40805" marB="4080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/>
                        <a:t>6</a:t>
                      </a:r>
                      <a:endParaRPr kumimoji="1" lang="ja-JP" altLang="en-US" sz="2100" dirty="0"/>
                    </a:p>
                  </a:txBody>
                  <a:tcPr marL="81609" marR="81609" marT="40805" marB="4080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/>
                        <a:t>9</a:t>
                      </a:r>
                      <a:endParaRPr kumimoji="1" lang="ja-JP" altLang="en-US" sz="2100" dirty="0"/>
                    </a:p>
                  </a:txBody>
                  <a:tcPr marL="81609" marR="81609" marT="40805" marB="4080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44442" name="グループ化 23"/>
          <p:cNvGrpSpPr>
            <a:grpSpLocks/>
          </p:cNvGrpSpPr>
          <p:nvPr/>
        </p:nvGrpSpPr>
        <p:grpSpPr bwMode="auto">
          <a:xfrm>
            <a:off x="4932363" y="2924175"/>
            <a:ext cx="1511300" cy="1431925"/>
            <a:chOff x="4428207" y="2276872"/>
            <a:chExt cx="2232025" cy="2112963"/>
          </a:xfrm>
        </p:grpSpPr>
        <p:cxnSp>
          <p:nvCxnSpPr>
            <p:cNvPr id="9" name="直線コネクタ 8"/>
            <p:cNvCxnSpPr>
              <a:stCxn id="23" idx="2"/>
            </p:cNvCxnSpPr>
            <p:nvPr/>
          </p:nvCxnSpPr>
          <p:spPr bwMode="auto">
            <a:xfrm rot="10800000">
              <a:off x="4908842" y="4291449"/>
              <a:ext cx="1247308" cy="1405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 bwMode="auto">
            <a:xfrm rot="16200000" flipH="1">
              <a:off x="4121553" y="3492479"/>
              <a:ext cx="1117387" cy="3868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>
              <a:stCxn id="22" idx="0"/>
            </p:cNvCxnSpPr>
            <p:nvPr/>
          </p:nvCxnSpPr>
          <p:spPr bwMode="auto">
            <a:xfrm rot="16200000" flipH="1" flipV="1">
              <a:off x="5800309" y="3544039"/>
              <a:ext cx="1225143" cy="3258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>
              <a:stCxn id="20" idx="7"/>
            </p:cNvCxnSpPr>
            <p:nvPr/>
          </p:nvCxnSpPr>
          <p:spPr bwMode="auto">
            <a:xfrm rot="16200000" flipH="1" flipV="1">
              <a:off x="4611462" y="2210823"/>
              <a:ext cx="876107" cy="10597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22" idx="1"/>
            </p:cNvCxnSpPr>
            <p:nvPr/>
          </p:nvCxnSpPr>
          <p:spPr bwMode="auto">
            <a:xfrm rot="16200000" flipV="1">
              <a:off x="5645363" y="2245992"/>
              <a:ext cx="756638" cy="9870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>
              <a:stCxn id="22" idx="2"/>
            </p:cNvCxnSpPr>
            <p:nvPr/>
          </p:nvCxnSpPr>
          <p:spPr bwMode="auto">
            <a:xfrm rot="10800000" flipV="1">
              <a:off x="4531368" y="3178747"/>
              <a:ext cx="196239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 bwMode="auto">
            <a:xfrm flipH="1" flipV="1">
              <a:off x="4514955" y="3181089"/>
              <a:ext cx="1807660" cy="11384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>
              <a:stCxn id="22" idx="3"/>
            </p:cNvCxnSpPr>
            <p:nvPr/>
          </p:nvCxnSpPr>
          <p:spPr bwMode="auto">
            <a:xfrm rot="5400000">
              <a:off x="5182444" y="2963707"/>
              <a:ext cx="1061167" cy="16083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>
              <a:stCxn id="23" idx="5"/>
            </p:cNvCxnSpPr>
            <p:nvPr/>
          </p:nvCxnSpPr>
          <p:spPr bwMode="auto">
            <a:xfrm rot="5400000" flipH="1">
              <a:off x="4913230" y="2980469"/>
              <a:ext cx="2005207" cy="76667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>
              <a:endCxn id="20" idx="3"/>
            </p:cNvCxnSpPr>
            <p:nvPr/>
          </p:nvCxnSpPr>
          <p:spPr bwMode="auto">
            <a:xfrm rot="5400000" flipH="1" flipV="1">
              <a:off x="4240280" y="3071914"/>
              <a:ext cx="1869340" cy="56973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円/楕円 18"/>
            <p:cNvSpPr/>
            <p:nvPr/>
          </p:nvSpPr>
          <p:spPr bwMode="auto">
            <a:xfrm>
              <a:off x="4428207" y="3094416"/>
              <a:ext cx="166463" cy="16866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0" name="円/楕円 19"/>
            <p:cNvSpPr/>
            <p:nvPr/>
          </p:nvSpPr>
          <p:spPr bwMode="auto">
            <a:xfrm>
              <a:off x="5436370" y="2276872"/>
              <a:ext cx="166463" cy="16866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" name="円/楕円 20"/>
            <p:cNvSpPr/>
            <p:nvPr/>
          </p:nvSpPr>
          <p:spPr bwMode="auto">
            <a:xfrm>
              <a:off x="4815059" y="4214146"/>
              <a:ext cx="166465" cy="16866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2" name="円/楕円 21"/>
            <p:cNvSpPr/>
            <p:nvPr/>
          </p:nvSpPr>
          <p:spPr bwMode="auto">
            <a:xfrm>
              <a:off x="6493767" y="3094416"/>
              <a:ext cx="166465" cy="16866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3" name="円/楕円 22"/>
            <p:cNvSpPr/>
            <p:nvPr/>
          </p:nvSpPr>
          <p:spPr bwMode="auto">
            <a:xfrm>
              <a:off x="6156150" y="4221173"/>
              <a:ext cx="166465" cy="16866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25" name="円/楕円 24"/>
          <p:cNvSpPr/>
          <p:nvPr/>
        </p:nvSpPr>
        <p:spPr bwMode="auto">
          <a:xfrm>
            <a:off x="6667500" y="3141663"/>
            <a:ext cx="112713" cy="1127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6" name="円/楕円 25"/>
          <p:cNvSpPr/>
          <p:nvPr/>
        </p:nvSpPr>
        <p:spPr bwMode="auto">
          <a:xfrm>
            <a:off x="7388225" y="3141663"/>
            <a:ext cx="112713" cy="1127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7" name="円/楕円 26"/>
          <p:cNvSpPr/>
          <p:nvPr/>
        </p:nvSpPr>
        <p:spPr bwMode="auto">
          <a:xfrm>
            <a:off x="8101013" y="3141663"/>
            <a:ext cx="112712" cy="1127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8" name="円/楕円 27"/>
          <p:cNvSpPr/>
          <p:nvPr/>
        </p:nvSpPr>
        <p:spPr bwMode="auto">
          <a:xfrm>
            <a:off x="6659563" y="4243388"/>
            <a:ext cx="11430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9" name="円/楕円 28"/>
          <p:cNvSpPr/>
          <p:nvPr/>
        </p:nvSpPr>
        <p:spPr bwMode="auto">
          <a:xfrm>
            <a:off x="7380288" y="4243388"/>
            <a:ext cx="112712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" name="円/楕円 29"/>
          <p:cNvSpPr/>
          <p:nvPr/>
        </p:nvSpPr>
        <p:spPr bwMode="auto">
          <a:xfrm>
            <a:off x="8093075" y="4243388"/>
            <a:ext cx="112713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1" name="直線コネクタ 30"/>
          <p:cNvCxnSpPr>
            <a:stCxn id="28" idx="0"/>
          </p:cNvCxnSpPr>
          <p:nvPr/>
        </p:nvCxnSpPr>
        <p:spPr bwMode="auto">
          <a:xfrm rot="5400000" flipH="1" flipV="1">
            <a:off x="6205538" y="3716338"/>
            <a:ext cx="1038225" cy="158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 bwMode="auto">
          <a:xfrm rot="5400000" flipH="1" flipV="1">
            <a:off x="6925469" y="3766344"/>
            <a:ext cx="1038225" cy="142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 bwMode="auto">
          <a:xfrm rot="5400000" flipH="1" flipV="1">
            <a:off x="7645400" y="3724275"/>
            <a:ext cx="1038225" cy="158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endCxn id="29" idx="5"/>
          </p:cNvCxnSpPr>
          <p:nvPr/>
        </p:nvCxnSpPr>
        <p:spPr bwMode="auto">
          <a:xfrm rot="16200000" flipH="1">
            <a:off x="6530975" y="3395663"/>
            <a:ext cx="1147763" cy="7445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 bwMode="auto">
          <a:xfrm rot="16200000" flipH="1">
            <a:off x="7250906" y="3413919"/>
            <a:ext cx="1146175" cy="7445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28" idx="7"/>
          </p:cNvCxnSpPr>
          <p:nvPr/>
        </p:nvCxnSpPr>
        <p:spPr bwMode="auto">
          <a:xfrm rot="5400000" flipH="1" flipV="1">
            <a:off x="6922294" y="3026569"/>
            <a:ext cx="1068387" cy="1400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 bwMode="auto">
          <a:xfrm>
            <a:off x="6715125" y="3171825"/>
            <a:ext cx="1457325" cy="1143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28" idx="7"/>
          </p:cNvCxnSpPr>
          <p:nvPr/>
        </p:nvCxnSpPr>
        <p:spPr bwMode="auto">
          <a:xfrm rot="5400000" flipH="1" flipV="1">
            <a:off x="6570663" y="3387725"/>
            <a:ext cx="1058862" cy="687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 bwMode="auto">
          <a:xfrm rot="5400000" flipH="1" flipV="1">
            <a:off x="7277100" y="3398838"/>
            <a:ext cx="1058863" cy="6873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4458" name="テキスト ボックス 95"/>
          <p:cNvSpPr txBox="1">
            <a:spLocks noChangeArrowheads="1"/>
          </p:cNvSpPr>
          <p:nvPr/>
        </p:nvSpPr>
        <p:spPr bwMode="auto">
          <a:xfrm>
            <a:off x="5456238" y="436562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K</a:t>
            </a:r>
            <a:r>
              <a:rPr lang="en-US" altLang="ja-JP"/>
              <a:t>5</a:t>
            </a:r>
          </a:p>
        </p:txBody>
      </p:sp>
      <p:sp>
        <p:nvSpPr>
          <p:cNvPr id="444459" name="テキスト ボックス 95"/>
          <p:cNvSpPr txBox="1">
            <a:spLocks noChangeArrowheads="1"/>
          </p:cNvSpPr>
          <p:nvPr/>
        </p:nvSpPr>
        <p:spPr bwMode="auto">
          <a:xfrm>
            <a:off x="7164388" y="4324350"/>
            <a:ext cx="676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K</a:t>
            </a:r>
            <a:r>
              <a:rPr lang="en-US" altLang="ja-JP" dirty="0"/>
              <a:t>3,3</a:t>
            </a:r>
          </a:p>
        </p:txBody>
      </p:sp>
    </p:spTree>
  </p:cSld>
  <p:clrMapOvr>
    <a:masterClrMapping/>
  </p:clrMapOvr>
  <p:transition advTm="14149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5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3,3</a:t>
            </a:r>
            <a:r>
              <a:rPr lang="ja-JP" altLang="en-US" sz="2400" dirty="0">
                <a:latin typeface="Calibri" pitchFamily="34" charset="0"/>
                <a:ea typeface="+mn-ea"/>
              </a:rPr>
              <a:t>は平面的ではない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107950" y="2087563"/>
            <a:ext cx="8567738" cy="7651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30972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オイラーの公式の系</a:t>
            </a:r>
            <a:r>
              <a:rPr lang="en-US" altLang="ja-JP" sz="2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244792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系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より，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5</a:t>
            </a:r>
            <a:r>
              <a:rPr lang="ja-JP" altLang="en-US" sz="2400" dirty="0">
                <a:latin typeface="Calibri" pitchFamily="34" charset="0"/>
                <a:ea typeface="+mn-ea"/>
              </a:rPr>
              <a:t>または</a:t>
            </a:r>
            <a:r>
              <a:rPr lang="en-US" altLang="ja-JP" sz="2400" dirty="0">
                <a:latin typeface="Calibri" pitchFamily="34" charset="0"/>
              </a:rPr>
              <a:t>K</a:t>
            </a:r>
            <a:r>
              <a:rPr lang="en-US" altLang="ja-JP" dirty="0">
                <a:latin typeface="Calibri" pitchFamily="34" charset="0"/>
              </a:rPr>
              <a:t>3,3</a:t>
            </a:r>
            <a:r>
              <a:rPr lang="ja-JP" altLang="en-US" sz="2400" dirty="0">
                <a:latin typeface="Calibri" pitchFamily="34" charset="0"/>
              </a:rPr>
              <a:t>を部分グラフとして</a:t>
            </a:r>
            <a:r>
              <a:rPr lang="ja-JP" altLang="en-US" sz="2400" dirty="0">
                <a:latin typeface="Calibri" pitchFamily="34" charset="0"/>
                <a:ea typeface="+mn-ea"/>
              </a:rPr>
              <a:t>含むグラフが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平面的ではないことが分かるが逆は成立しない．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しかし，次の結果が知られている．（証明は省略）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が平面的である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5</a:t>
            </a:r>
            <a:r>
              <a:rPr lang="ja-JP" altLang="en-US" sz="2400" dirty="0">
                <a:latin typeface="Calibri" pitchFamily="34" charset="0"/>
                <a:ea typeface="+mn-ea"/>
              </a:rPr>
              <a:t>，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3,3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  <a:ea typeface="+mn-ea"/>
              </a:rPr>
              <a:t>同相</a:t>
            </a:r>
            <a:r>
              <a:rPr lang="ja-JP" altLang="en-US" sz="2400" dirty="0">
                <a:latin typeface="Calibri" pitchFamily="34" charset="0"/>
                <a:ea typeface="+mn-ea"/>
              </a:rPr>
              <a:t>な部分グラフを含まない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107950" y="4392613"/>
            <a:ext cx="8567738" cy="16287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44" name="角丸四角形 43"/>
          <p:cNvSpPr/>
          <p:nvPr/>
        </p:nvSpPr>
        <p:spPr>
          <a:xfrm>
            <a:off x="395288" y="4221163"/>
            <a:ext cx="5472112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平面グラフの特徴付け（クラトフスキー）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48" name="左右矢印 47"/>
          <p:cNvSpPr/>
          <p:nvPr/>
        </p:nvSpPr>
        <p:spPr>
          <a:xfrm>
            <a:off x="395288" y="5157788"/>
            <a:ext cx="1152525" cy="287337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244792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が平面的である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5</a:t>
            </a:r>
            <a:r>
              <a:rPr lang="ja-JP" altLang="en-US" sz="2400" dirty="0">
                <a:latin typeface="Calibri" pitchFamily="34" charset="0"/>
                <a:ea typeface="+mn-ea"/>
              </a:rPr>
              <a:t>，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3,3</a:t>
            </a:r>
            <a:r>
              <a:rPr lang="ja-JP" altLang="en-US" sz="2400" dirty="0">
                <a:latin typeface="Calibri" pitchFamily="34" charset="0"/>
                <a:ea typeface="+mn-ea"/>
              </a:rPr>
              <a:t>と同相な部分グラフを含まない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</a:t>
            </a:r>
            <a:r>
              <a:rPr lang="ja-JP" altLang="en-US" sz="2400" dirty="0">
                <a:latin typeface="Calibri" pitchFamily="34" charset="0"/>
                <a:ea typeface="+mn-ea"/>
              </a:rPr>
              <a:t>基本細分：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</a:t>
            </a:r>
            <a:r>
              <a:rPr lang="ja-JP" altLang="en-US" sz="2400" dirty="0">
                <a:latin typeface="Calibri" pitchFamily="34" charset="0"/>
                <a:ea typeface="+mn-ea"/>
              </a:rPr>
              <a:t>辺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uv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を取り除き，新しい頂点</a:t>
            </a:r>
            <a:r>
              <a:rPr lang="en-US" altLang="ja-JP" sz="2400" dirty="0">
                <a:latin typeface="Calibri" pitchFamily="34" charset="0"/>
                <a:ea typeface="+mn-ea"/>
              </a:rPr>
              <a:t>w </a:t>
            </a:r>
            <a:r>
              <a:rPr lang="ja-JP" altLang="en-US" sz="2400" dirty="0">
                <a:latin typeface="Calibri" pitchFamily="34" charset="0"/>
                <a:ea typeface="+mn-ea"/>
              </a:rPr>
              <a:t>と辺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uw</a:t>
            </a:r>
            <a:r>
              <a:rPr lang="en-US" altLang="ja-JP" sz="2400" dirty="0">
                <a:latin typeface="Calibri" pitchFamily="34" charset="0"/>
                <a:ea typeface="+mn-ea"/>
              </a:rPr>
              <a:t>,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wv</a:t>
            </a:r>
            <a:r>
              <a:rPr lang="ja-JP" altLang="en-US" sz="2400" dirty="0">
                <a:latin typeface="Calibri" pitchFamily="34" charset="0"/>
                <a:ea typeface="+mn-ea"/>
              </a:rPr>
              <a:t> を加える操作</a:t>
            </a:r>
            <a:r>
              <a:rPr lang="en-US" altLang="ja-JP" sz="2400" dirty="0">
                <a:latin typeface="Calibri" pitchFamily="34" charset="0"/>
                <a:ea typeface="+mn-ea"/>
              </a:rPr>
              <a:t>  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107950" y="2159000"/>
            <a:ext cx="8567738" cy="16303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44" name="角丸四角形 43"/>
          <p:cNvSpPr/>
          <p:nvPr/>
        </p:nvSpPr>
        <p:spPr>
          <a:xfrm>
            <a:off x="395288" y="1989138"/>
            <a:ext cx="5472112" cy="35877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平面グラフの特徴付け（クラトフスキー）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48" name="左右矢印 47"/>
          <p:cNvSpPr/>
          <p:nvPr/>
        </p:nvSpPr>
        <p:spPr>
          <a:xfrm>
            <a:off x="395288" y="2924175"/>
            <a:ext cx="1152525" cy="288925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107950" y="4176713"/>
            <a:ext cx="8567738" cy="256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2" name="角丸四角形 11"/>
          <p:cNvSpPr/>
          <p:nvPr/>
        </p:nvSpPr>
        <p:spPr>
          <a:xfrm>
            <a:off x="395288" y="4005263"/>
            <a:ext cx="1873250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同相の定義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grpSp>
        <p:nvGrpSpPr>
          <p:cNvPr id="446475" name="グループ化 15"/>
          <p:cNvGrpSpPr>
            <a:grpSpLocks/>
          </p:cNvGrpSpPr>
          <p:nvPr/>
        </p:nvGrpSpPr>
        <p:grpSpPr bwMode="auto">
          <a:xfrm>
            <a:off x="1924050" y="5973763"/>
            <a:ext cx="1639888" cy="192087"/>
            <a:chOff x="2051720" y="5973914"/>
            <a:chExt cx="1022811" cy="119382"/>
          </a:xfrm>
        </p:grpSpPr>
        <p:cxnSp>
          <p:nvCxnSpPr>
            <p:cNvPr id="13" name="直線コネクタ 12"/>
            <p:cNvCxnSpPr>
              <a:stCxn id="15" idx="2"/>
            </p:cNvCxnSpPr>
            <p:nvPr/>
          </p:nvCxnSpPr>
          <p:spPr bwMode="auto">
            <a:xfrm rot="10800000">
              <a:off x="2116079" y="6026205"/>
              <a:ext cx="845576" cy="986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円/楕円 13"/>
            <p:cNvSpPr/>
            <p:nvPr/>
          </p:nvSpPr>
          <p:spPr bwMode="auto">
            <a:xfrm>
              <a:off x="2051720" y="5973914"/>
              <a:ext cx="112876" cy="1144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" name="円/楕円 14"/>
            <p:cNvSpPr/>
            <p:nvPr/>
          </p:nvSpPr>
          <p:spPr bwMode="auto">
            <a:xfrm>
              <a:off x="2961655" y="5978847"/>
              <a:ext cx="112876" cy="1144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446476" name="グループ化 16"/>
          <p:cNvGrpSpPr>
            <a:grpSpLocks/>
          </p:cNvGrpSpPr>
          <p:nvPr/>
        </p:nvGrpSpPr>
        <p:grpSpPr bwMode="auto">
          <a:xfrm>
            <a:off x="4932363" y="5973763"/>
            <a:ext cx="1639887" cy="192087"/>
            <a:chOff x="2051720" y="5973914"/>
            <a:chExt cx="1022811" cy="119382"/>
          </a:xfrm>
        </p:grpSpPr>
        <p:cxnSp>
          <p:nvCxnSpPr>
            <p:cNvPr id="18" name="直線コネクタ 17"/>
            <p:cNvCxnSpPr>
              <a:stCxn id="20" idx="2"/>
            </p:cNvCxnSpPr>
            <p:nvPr/>
          </p:nvCxnSpPr>
          <p:spPr bwMode="auto">
            <a:xfrm rot="10800000">
              <a:off x="2116079" y="6026205"/>
              <a:ext cx="845577" cy="986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円/楕円 18"/>
            <p:cNvSpPr/>
            <p:nvPr/>
          </p:nvSpPr>
          <p:spPr bwMode="auto">
            <a:xfrm>
              <a:off x="2051720" y="5973914"/>
              <a:ext cx="112876" cy="1144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0" name="円/楕円 19"/>
            <p:cNvSpPr/>
            <p:nvPr/>
          </p:nvSpPr>
          <p:spPr bwMode="auto">
            <a:xfrm>
              <a:off x="2961655" y="5978847"/>
              <a:ext cx="112876" cy="1144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21" name="右矢印 20"/>
          <p:cNvSpPr/>
          <p:nvPr/>
        </p:nvSpPr>
        <p:spPr>
          <a:xfrm>
            <a:off x="3889375" y="5975350"/>
            <a:ext cx="720725" cy="2159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円/楕円 21"/>
          <p:cNvSpPr/>
          <p:nvPr/>
        </p:nvSpPr>
        <p:spPr bwMode="auto">
          <a:xfrm>
            <a:off x="5653088" y="5975350"/>
            <a:ext cx="180975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46479" name="テキスト ボックス 95"/>
          <p:cNvSpPr txBox="1">
            <a:spLocks noChangeArrowheads="1"/>
          </p:cNvSpPr>
          <p:nvPr/>
        </p:nvSpPr>
        <p:spPr bwMode="auto">
          <a:xfrm>
            <a:off x="1751013" y="6130925"/>
            <a:ext cx="19669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u                     v</a:t>
            </a:r>
          </a:p>
        </p:txBody>
      </p:sp>
      <p:sp>
        <p:nvSpPr>
          <p:cNvPr id="446480" name="テキスト ボックス 95"/>
          <p:cNvSpPr txBox="1">
            <a:spLocks noChangeArrowheads="1"/>
          </p:cNvSpPr>
          <p:nvPr/>
        </p:nvSpPr>
        <p:spPr bwMode="auto">
          <a:xfrm>
            <a:off x="4752975" y="6130925"/>
            <a:ext cx="1941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u         w          v</a:t>
            </a:r>
          </a:p>
        </p:txBody>
      </p:sp>
    </p:spTree>
  </p:cSld>
  <p:clrMapOvr>
    <a:masterClrMapping/>
  </p:clrMapOvr>
  <p:transition advTm="14149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1.1</a:t>
            </a:r>
            <a:r>
              <a:rPr lang="ja-JP" altLang="en-US"/>
              <a:t>　用語の説明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平面的：平面上にどの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辺も交差することなく描くこと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 </a:t>
            </a:r>
            <a:r>
              <a:rPr lang="ja-JP" altLang="en-US" sz="2400" dirty="0">
                <a:latin typeface="Calibri" pitchFamily="34" charset="0"/>
              </a:rPr>
              <a:t>（平面への埋め込みという）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 が可能であるグラフは平面的であるという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平面グラフ：平面に埋めこめられているグラフ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35" name="直線コネクタ 34"/>
          <p:cNvCxnSpPr>
            <a:endCxn id="48" idx="0"/>
          </p:cNvCxnSpPr>
          <p:nvPr/>
        </p:nvCxnSpPr>
        <p:spPr bwMode="auto">
          <a:xfrm rot="5400000">
            <a:off x="758825" y="5367338"/>
            <a:ext cx="9017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endCxn id="50" idx="2"/>
          </p:cNvCxnSpPr>
          <p:nvPr/>
        </p:nvCxnSpPr>
        <p:spPr bwMode="auto">
          <a:xfrm flipV="1">
            <a:off x="1209675" y="5897563"/>
            <a:ext cx="18367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53" idx="6"/>
          </p:cNvCxnSpPr>
          <p:nvPr/>
        </p:nvCxnSpPr>
        <p:spPr bwMode="auto">
          <a:xfrm>
            <a:off x="2243138" y="5707063"/>
            <a:ext cx="882650" cy="190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 bwMode="auto">
          <a:xfrm rot="5400000">
            <a:off x="2636044" y="5407819"/>
            <a:ext cx="9794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 bwMode="auto">
          <a:xfrm>
            <a:off x="1131888" y="4838700"/>
            <a:ext cx="157162" cy="157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5" name="円/楕円 44"/>
          <p:cNvSpPr/>
          <p:nvPr/>
        </p:nvSpPr>
        <p:spPr bwMode="auto">
          <a:xfrm>
            <a:off x="3046413" y="4838700"/>
            <a:ext cx="157162" cy="157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8" name="円/楕円 47"/>
          <p:cNvSpPr/>
          <p:nvPr/>
        </p:nvSpPr>
        <p:spPr bwMode="auto">
          <a:xfrm>
            <a:off x="1131888" y="5818188"/>
            <a:ext cx="157162" cy="1587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0" name="円/楕円 49"/>
          <p:cNvSpPr/>
          <p:nvPr/>
        </p:nvSpPr>
        <p:spPr bwMode="auto">
          <a:xfrm>
            <a:off x="3046413" y="5818188"/>
            <a:ext cx="157162" cy="1587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1" name="直線コネクタ 50"/>
          <p:cNvCxnSpPr>
            <a:stCxn id="52" idx="0"/>
          </p:cNvCxnSpPr>
          <p:nvPr/>
        </p:nvCxnSpPr>
        <p:spPr bwMode="auto">
          <a:xfrm rot="16200000" flipH="1" flipV="1">
            <a:off x="1820068" y="5361782"/>
            <a:ext cx="6905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円/楕円 51"/>
          <p:cNvSpPr/>
          <p:nvPr/>
        </p:nvSpPr>
        <p:spPr bwMode="auto">
          <a:xfrm>
            <a:off x="2087563" y="5016500"/>
            <a:ext cx="155575" cy="157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3" name="円/楕円 52"/>
          <p:cNvSpPr/>
          <p:nvPr/>
        </p:nvSpPr>
        <p:spPr bwMode="auto">
          <a:xfrm>
            <a:off x="2087563" y="5627688"/>
            <a:ext cx="155575" cy="1587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8" name="直線コネクタ 57"/>
          <p:cNvCxnSpPr>
            <a:stCxn id="45" idx="2"/>
            <a:endCxn id="52" idx="6"/>
          </p:cNvCxnSpPr>
          <p:nvPr/>
        </p:nvCxnSpPr>
        <p:spPr bwMode="auto">
          <a:xfrm rot="10800000" flipV="1">
            <a:off x="2243138" y="4916488"/>
            <a:ext cx="803275" cy="17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 bwMode="auto">
          <a:xfrm flipV="1">
            <a:off x="1222375" y="4894263"/>
            <a:ext cx="1836738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コネクタ 65"/>
          <p:cNvCxnSpPr>
            <a:endCxn id="50" idx="1"/>
          </p:cNvCxnSpPr>
          <p:nvPr/>
        </p:nvCxnSpPr>
        <p:spPr bwMode="auto">
          <a:xfrm>
            <a:off x="1216025" y="4916488"/>
            <a:ext cx="1854200" cy="9255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1906" name="テキスト ボックス 95"/>
          <p:cNvSpPr txBox="1">
            <a:spLocks noChangeArrowheads="1"/>
          </p:cNvSpPr>
          <p:nvPr/>
        </p:nvSpPr>
        <p:spPr bwMode="auto">
          <a:xfrm>
            <a:off x="1042988" y="6021388"/>
            <a:ext cx="31257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平面的グラフ</a:t>
            </a:r>
            <a:endParaRPr lang="en-US" altLang="ja-JP"/>
          </a:p>
          <a:p>
            <a:r>
              <a:rPr lang="ja-JP" altLang="en-US"/>
              <a:t>（平面グラフではない）</a:t>
            </a:r>
            <a:endParaRPr lang="en-US" altLang="ja-JP"/>
          </a:p>
        </p:txBody>
      </p:sp>
      <p:cxnSp>
        <p:nvCxnSpPr>
          <p:cNvPr id="70" name="直線コネクタ 69"/>
          <p:cNvCxnSpPr>
            <a:endCxn id="77" idx="0"/>
          </p:cNvCxnSpPr>
          <p:nvPr/>
        </p:nvCxnSpPr>
        <p:spPr bwMode="auto">
          <a:xfrm rot="5400000">
            <a:off x="5586413" y="4692650"/>
            <a:ext cx="9017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/>
          <p:cNvCxnSpPr>
            <a:endCxn id="78" idx="2"/>
          </p:cNvCxnSpPr>
          <p:nvPr/>
        </p:nvCxnSpPr>
        <p:spPr bwMode="auto">
          <a:xfrm flipV="1">
            <a:off x="6037263" y="5222875"/>
            <a:ext cx="18367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/>
          <p:cNvCxnSpPr>
            <a:stCxn id="81" idx="6"/>
            <a:endCxn id="78" idx="6"/>
          </p:cNvCxnSpPr>
          <p:nvPr/>
        </p:nvCxnSpPr>
        <p:spPr bwMode="auto">
          <a:xfrm flipH="1">
            <a:off x="8031163" y="5032375"/>
            <a:ext cx="646112" cy="190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 bwMode="auto">
          <a:xfrm rot="5400000">
            <a:off x="7461250" y="4732338"/>
            <a:ext cx="981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円/楕円 74"/>
          <p:cNvSpPr/>
          <p:nvPr/>
        </p:nvSpPr>
        <p:spPr bwMode="auto">
          <a:xfrm>
            <a:off x="5959475" y="4162425"/>
            <a:ext cx="157163" cy="157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6" name="円/楕円 75"/>
          <p:cNvSpPr/>
          <p:nvPr/>
        </p:nvSpPr>
        <p:spPr bwMode="auto">
          <a:xfrm>
            <a:off x="7874000" y="4162425"/>
            <a:ext cx="157163" cy="157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7" name="円/楕円 76"/>
          <p:cNvSpPr/>
          <p:nvPr/>
        </p:nvSpPr>
        <p:spPr bwMode="auto">
          <a:xfrm>
            <a:off x="5959475" y="5143500"/>
            <a:ext cx="157163" cy="157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8" name="円/楕円 77"/>
          <p:cNvSpPr/>
          <p:nvPr/>
        </p:nvSpPr>
        <p:spPr bwMode="auto">
          <a:xfrm>
            <a:off x="7874000" y="5143500"/>
            <a:ext cx="157163" cy="157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79" name="直線コネクタ 78"/>
          <p:cNvCxnSpPr>
            <a:stCxn id="80" idx="0"/>
          </p:cNvCxnSpPr>
          <p:nvPr/>
        </p:nvCxnSpPr>
        <p:spPr bwMode="auto">
          <a:xfrm rot="16200000" flipH="1" flipV="1">
            <a:off x="8254206" y="4685507"/>
            <a:ext cx="6905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円/楕円 79"/>
          <p:cNvSpPr/>
          <p:nvPr/>
        </p:nvSpPr>
        <p:spPr bwMode="auto">
          <a:xfrm>
            <a:off x="8521700" y="4340225"/>
            <a:ext cx="155575" cy="157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1" name="円/楕円 80"/>
          <p:cNvSpPr/>
          <p:nvPr/>
        </p:nvSpPr>
        <p:spPr bwMode="auto">
          <a:xfrm>
            <a:off x="8521700" y="4953000"/>
            <a:ext cx="155575" cy="157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82" name="直線コネクタ 81"/>
          <p:cNvCxnSpPr>
            <a:stCxn id="76" idx="6"/>
            <a:endCxn id="80" idx="6"/>
          </p:cNvCxnSpPr>
          <p:nvPr/>
        </p:nvCxnSpPr>
        <p:spPr bwMode="auto">
          <a:xfrm>
            <a:off x="8031163" y="4241800"/>
            <a:ext cx="646112" cy="17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 bwMode="auto">
          <a:xfrm flipV="1">
            <a:off x="6049963" y="4219575"/>
            <a:ext cx="18367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直線コネクタ 83"/>
          <p:cNvCxnSpPr>
            <a:endCxn id="78" idx="1"/>
          </p:cNvCxnSpPr>
          <p:nvPr/>
        </p:nvCxnSpPr>
        <p:spPr bwMode="auto">
          <a:xfrm>
            <a:off x="6043613" y="4240213"/>
            <a:ext cx="1854200" cy="9271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線コネクタ 86"/>
          <p:cNvCxnSpPr>
            <a:endCxn id="93" idx="0"/>
          </p:cNvCxnSpPr>
          <p:nvPr/>
        </p:nvCxnSpPr>
        <p:spPr bwMode="auto">
          <a:xfrm rot="5400000">
            <a:off x="5583238" y="5883275"/>
            <a:ext cx="9017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線コネクタ 87"/>
          <p:cNvCxnSpPr>
            <a:endCxn id="96" idx="2"/>
          </p:cNvCxnSpPr>
          <p:nvPr/>
        </p:nvCxnSpPr>
        <p:spPr bwMode="auto">
          <a:xfrm flipV="1">
            <a:off x="6034088" y="6413500"/>
            <a:ext cx="1838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直線コネクタ 88"/>
          <p:cNvCxnSpPr>
            <a:stCxn id="107" idx="5"/>
            <a:endCxn id="96" idx="1"/>
          </p:cNvCxnSpPr>
          <p:nvPr/>
        </p:nvCxnSpPr>
        <p:spPr bwMode="auto">
          <a:xfrm rot="16200000" flipH="1">
            <a:off x="7711281" y="6174582"/>
            <a:ext cx="201613" cy="1651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 bwMode="auto">
          <a:xfrm rot="5400000">
            <a:off x="7460456" y="5923757"/>
            <a:ext cx="9794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円/楕円 90"/>
          <p:cNvSpPr/>
          <p:nvPr/>
        </p:nvSpPr>
        <p:spPr bwMode="auto">
          <a:xfrm>
            <a:off x="5956300" y="5354638"/>
            <a:ext cx="157163" cy="1555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2" name="円/楕円 91"/>
          <p:cNvSpPr/>
          <p:nvPr/>
        </p:nvSpPr>
        <p:spPr bwMode="auto">
          <a:xfrm>
            <a:off x="7872413" y="5354638"/>
            <a:ext cx="155575" cy="1555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3" name="円/楕円 92"/>
          <p:cNvSpPr/>
          <p:nvPr/>
        </p:nvSpPr>
        <p:spPr bwMode="auto">
          <a:xfrm>
            <a:off x="5956300" y="6334125"/>
            <a:ext cx="157163" cy="1587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6" name="円/楕円 95"/>
          <p:cNvSpPr/>
          <p:nvPr/>
        </p:nvSpPr>
        <p:spPr bwMode="auto">
          <a:xfrm>
            <a:off x="7872413" y="6334125"/>
            <a:ext cx="155575" cy="1587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1" name="直線コネクタ 100"/>
          <p:cNvCxnSpPr>
            <a:stCxn id="105" idx="0"/>
            <a:endCxn id="107" idx="4"/>
          </p:cNvCxnSpPr>
          <p:nvPr/>
        </p:nvCxnSpPr>
        <p:spPr bwMode="auto">
          <a:xfrm rot="16200000" flipH="1">
            <a:off x="7408862" y="5913438"/>
            <a:ext cx="5302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円/楕円 104"/>
          <p:cNvSpPr/>
          <p:nvPr/>
        </p:nvSpPr>
        <p:spPr bwMode="auto">
          <a:xfrm>
            <a:off x="7596188" y="5648325"/>
            <a:ext cx="155575" cy="157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7" name="円/楕円 106"/>
          <p:cNvSpPr/>
          <p:nvPr/>
        </p:nvSpPr>
        <p:spPr bwMode="auto">
          <a:xfrm>
            <a:off x="7596188" y="6021388"/>
            <a:ext cx="155575" cy="1571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8" name="直線コネクタ 107"/>
          <p:cNvCxnSpPr>
            <a:stCxn id="92" idx="3"/>
            <a:endCxn id="105" idx="7"/>
          </p:cNvCxnSpPr>
          <p:nvPr/>
        </p:nvCxnSpPr>
        <p:spPr bwMode="auto">
          <a:xfrm rot="5400000">
            <a:off x="7720013" y="5497513"/>
            <a:ext cx="184150" cy="1651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 bwMode="auto">
          <a:xfrm flipV="1">
            <a:off x="6046788" y="5410200"/>
            <a:ext cx="1838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>
            <a:endCxn id="96" idx="1"/>
          </p:cNvCxnSpPr>
          <p:nvPr/>
        </p:nvCxnSpPr>
        <p:spPr bwMode="auto">
          <a:xfrm>
            <a:off x="6040438" y="5432425"/>
            <a:ext cx="1854200" cy="9255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直線矢印コネクタ 116"/>
          <p:cNvCxnSpPr/>
          <p:nvPr/>
        </p:nvCxnSpPr>
        <p:spPr>
          <a:xfrm flipV="1">
            <a:off x="3348038" y="4652963"/>
            <a:ext cx="2376487" cy="7207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矢印コネクタ 117"/>
          <p:cNvCxnSpPr/>
          <p:nvPr/>
        </p:nvCxnSpPr>
        <p:spPr>
          <a:xfrm>
            <a:off x="3348038" y="5373688"/>
            <a:ext cx="2447925" cy="7191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1937" name="テキスト ボックス 95"/>
          <p:cNvSpPr txBox="1">
            <a:spLocks noChangeArrowheads="1"/>
          </p:cNvSpPr>
          <p:nvPr/>
        </p:nvSpPr>
        <p:spPr bwMode="auto">
          <a:xfrm>
            <a:off x="3032125" y="6022975"/>
            <a:ext cx="3124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  平面への埋め込み</a:t>
            </a:r>
            <a:endParaRPr lang="en-US" altLang="ja-JP"/>
          </a:p>
          <a:p>
            <a:r>
              <a:rPr lang="ja-JP" altLang="en-US"/>
              <a:t>　　　（注意：何通りもある）</a:t>
            </a:r>
            <a:endParaRPr lang="en-US" altLang="ja-JP"/>
          </a:p>
        </p:txBody>
      </p:sp>
      <p:sp>
        <p:nvSpPr>
          <p:cNvPr id="421938" name="テキスト ボックス 95"/>
          <p:cNvSpPr txBox="1">
            <a:spLocks noChangeArrowheads="1"/>
          </p:cNvSpPr>
          <p:nvPr/>
        </p:nvSpPr>
        <p:spPr bwMode="auto">
          <a:xfrm>
            <a:off x="5480050" y="6453188"/>
            <a:ext cx="3124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  　　 平面グラフ</a:t>
            </a:r>
            <a:endParaRPr lang="en-US" altLang="ja-JP"/>
          </a:p>
        </p:txBody>
      </p:sp>
    </p:spTree>
  </p:cSld>
  <p:clrMapOvr>
    <a:masterClrMapping/>
  </p:clrMapOvr>
  <p:transition advTm="14149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244792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が平面的である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5</a:t>
            </a:r>
            <a:r>
              <a:rPr lang="ja-JP" altLang="en-US" sz="2400" dirty="0">
                <a:latin typeface="Calibri" pitchFamily="34" charset="0"/>
                <a:ea typeface="+mn-ea"/>
              </a:rPr>
              <a:t>，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3,3</a:t>
            </a:r>
            <a:r>
              <a:rPr lang="ja-JP" altLang="en-US" sz="2400" dirty="0">
                <a:latin typeface="Calibri" pitchFamily="34" charset="0"/>
                <a:ea typeface="+mn-ea"/>
              </a:rPr>
              <a:t>と同相な部分グラフを含まない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</a:t>
            </a:r>
            <a:r>
              <a:rPr lang="ja-JP" altLang="en-US" sz="2400" dirty="0">
                <a:latin typeface="Calibri" pitchFamily="34" charset="0"/>
                <a:ea typeface="+mn-ea"/>
              </a:rPr>
              <a:t>細分：基本細分を何回か繰り返すことに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</a:t>
            </a:r>
            <a:r>
              <a:rPr lang="ja-JP" altLang="en-US" sz="2400" dirty="0">
                <a:latin typeface="Calibri" pitchFamily="34" charset="0"/>
                <a:ea typeface="+mn-ea"/>
              </a:rPr>
              <a:t>よって得られるグラフ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107950" y="2159000"/>
            <a:ext cx="8567738" cy="16303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44" name="角丸四角形 43"/>
          <p:cNvSpPr/>
          <p:nvPr/>
        </p:nvSpPr>
        <p:spPr>
          <a:xfrm>
            <a:off x="395288" y="1989138"/>
            <a:ext cx="5472112" cy="35877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平面グラフの特徴付け（クラトフスキー）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48" name="左右矢印 47"/>
          <p:cNvSpPr/>
          <p:nvPr/>
        </p:nvSpPr>
        <p:spPr>
          <a:xfrm>
            <a:off x="395288" y="2924175"/>
            <a:ext cx="1152525" cy="288925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107950" y="4176713"/>
            <a:ext cx="8567738" cy="256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2" name="角丸四角形 11"/>
          <p:cNvSpPr/>
          <p:nvPr/>
        </p:nvSpPr>
        <p:spPr>
          <a:xfrm>
            <a:off x="395288" y="4005263"/>
            <a:ext cx="1873250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同相の定義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grpSp>
        <p:nvGrpSpPr>
          <p:cNvPr id="447499" name="グループ化 55"/>
          <p:cNvGrpSpPr>
            <a:grpSpLocks/>
          </p:cNvGrpSpPr>
          <p:nvPr/>
        </p:nvGrpSpPr>
        <p:grpSpPr bwMode="auto">
          <a:xfrm>
            <a:off x="4706938" y="5084763"/>
            <a:ext cx="1449387" cy="1152525"/>
            <a:chOff x="1742480" y="5221612"/>
            <a:chExt cx="1586821" cy="1261316"/>
          </a:xfrm>
        </p:grpSpPr>
        <p:grpSp>
          <p:nvGrpSpPr>
            <p:cNvPr id="447554" name="グループ化 24"/>
            <p:cNvGrpSpPr>
              <a:grpSpLocks/>
            </p:cNvGrpSpPr>
            <p:nvPr/>
          </p:nvGrpSpPr>
          <p:grpSpPr bwMode="auto">
            <a:xfrm>
              <a:off x="2004057" y="5483472"/>
              <a:ext cx="1055775" cy="999456"/>
              <a:chOff x="4428207" y="2276872"/>
              <a:chExt cx="2232025" cy="2112963"/>
            </a:xfrm>
          </p:grpSpPr>
          <p:cxnSp>
            <p:nvCxnSpPr>
              <p:cNvPr id="26" name="直線コネクタ 25"/>
              <p:cNvCxnSpPr>
                <a:stCxn id="40" idx="2"/>
              </p:cNvCxnSpPr>
              <p:nvPr/>
            </p:nvCxnSpPr>
            <p:spPr bwMode="auto">
              <a:xfrm rot="10800000">
                <a:off x="4911381" y="4290664"/>
                <a:ext cx="1245616" cy="1469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 bwMode="auto">
              <a:xfrm rot="16200000" flipH="1">
                <a:off x="4121606" y="3493559"/>
                <a:ext cx="1120250" cy="38581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>
                <a:stCxn id="39" idx="0"/>
              </p:cNvCxnSpPr>
              <p:nvPr/>
            </p:nvCxnSpPr>
            <p:spPr bwMode="auto">
              <a:xfrm rot="16200000" flipH="1" flipV="1">
                <a:off x="5800820" y="3544993"/>
                <a:ext cx="1226767" cy="32334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/>
              <p:cNvCxnSpPr>
                <a:stCxn id="37" idx="7"/>
              </p:cNvCxnSpPr>
              <p:nvPr/>
            </p:nvCxnSpPr>
            <p:spPr bwMode="auto">
              <a:xfrm rot="16200000" flipH="1" flipV="1">
                <a:off x="4613925" y="2211568"/>
                <a:ext cx="874163" cy="105822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/>
              <p:cNvCxnSpPr>
                <a:stCxn id="39" idx="1"/>
              </p:cNvCxnSpPr>
              <p:nvPr/>
            </p:nvCxnSpPr>
            <p:spPr bwMode="auto">
              <a:xfrm rot="16200000" flipV="1">
                <a:off x="5646404" y="2248312"/>
                <a:ext cx="756628" cy="98473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/>
              <p:cNvCxnSpPr>
                <a:stCxn id="39" idx="2"/>
              </p:cNvCxnSpPr>
              <p:nvPr/>
            </p:nvCxnSpPr>
            <p:spPr bwMode="auto">
              <a:xfrm rot="10800000" flipV="1">
                <a:off x="4532918" y="3177760"/>
                <a:ext cx="196212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 bwMode="auto">
              <a:xfrm flipH="1" flipV="1">
                <a:off x="4514548" y="3181432"/>
                <a:ext cx="1807798" cy="1138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/>
              <p:cNvCxnSpPr>
                <a:stCxn id="39" idx="3"/>
              </p:cNvCxnSpPr>
              <p:nvPr/>
            </p:nvCxnSpPr>
            <p:spPr bwMode="auto">
              <a:xfrm rot="5400000">
                <a:off x="5183493" y="2964416"/>
                <a:ext cx="1061483" cy="16057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>
                <a:stCxn id="40" idx="5"/>
              </p:cNvCxnSpPr>
              <p:nvPr/>
            </p:nvCxnSpPr>
            <p:spPr bwMode="auto">
              <a:xfrm rot="5400000" flipH="1">
                <a:off x="4913608" y="2981108"/>
                <a:ext cx="2005433" cy="76794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>
                <a:endCxn id="37" idx="3"/>
              </p:cNvCxnSpPr>
              <p:nvPr/>
            </p:nvCxnSpPr>
            <p:spPr bwMode="auto">
              <a:xfrm rot="5400000" flipH="1" flipV="1">
                <a:off x="4243008" y="3071132"/>
                <a:ext cx="1869532" cy="5695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6" name="円/楕円 35"/>
              <p:cNvSpPr/>
              <p:nvPr/>
            </p:nvSpPr>
            <p:spPr bwMode="auto">
              <a:xfrm>
                <a:off x="4430036" y="3093281"/>
                <a:ext cx="165349" cy="1689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37" name="円/楕円 36"/>
              <p:cNvSpPr/>
              <p:nvPr/>
            </p:nvSpPr>
            <p:spPr bwMode="auto">
              <a:xfrm>
                <a:off x="5436817" y="2277885"/>
                <a:ext cx="165349" cy="1689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38" name="円/楕円 37"/>
              <p:cNvSpPr/>
              <p:nvPr/>
            </p:nvSpPr>
            <p:spPr bwMode="auto">
              <a:xfrm>
                <a:off x="4815847" y="4213533"/>
                <a:ext cx="165346" cy="1689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39" name="円/楕円 38"/>
              <p:cNvSpPr/>
              <p:nvPr/>
            </p:nvSpPr>
            <p:spPr bwMode="auto">
              <a:xfrm>
                <a:off x="6495041" y="3093281"/>
                <a:ext cx="165349" cy="1689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40" name="円/楕円 39"/>
              <p:cNvSpPr/>
              <p:nvPr/>
            </p:nvSpPr>
            <p:spPr bwMode="auto">
              <a:xfrm>
                <a:off x="6156997" y="4220879"/>
                <a:ext cx="165349" cy="1689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sp>
          <p:nvSpPr>
            <p:cNvPr id="41" name="円/楕円 40"/>
            <p:cNvSpPr/>
            <p:nvPr/>
          </p:nvSpPr>
          <p:spPr bwMode="auto">
            <a:xfrm>
              <a:off x="2486357" y="5221612"/>
              <a:ext cx="78211" cy="799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3" name="円/楕円 42"/>
            <p:cNvSpPr/>
            <p:nvPr/>
          </p:nvSpPr>
          <p:spPr bwMode="auto">
            <a:xfrm>
              <a:off x="1742480" y="5687222"/>
              <a:ext cx="78211" cy="781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5" name="円/楕円 44"/>
            <p:cNvSpPr/>
            <p:nvPr/>
          </p:nvSpPr>
          <p:spPr bwMode="auto">
            <a:xfrm>
              <a:off x="3251090" y="5678534"/>
              <a:ext cx="78211" cy="799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46" name="直線コネクタ 45"/>
            <p:cNvCxnSpPr>
              <a:stCxn id="37" idx="0"/>
              <a:endCxn id="41" idx="0"/>
            </p:cNvCxnSpPr>
            <p:nvPr/>
          </p:nvCxnSpPr>
          <p:spPr bwMode="auto">
            <a:xfrm rot="5400000" flipH="1" flipV="1">
              <a:off x="2392555" y="5350175"/>
              <a:ext cx="262339" cy="521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>
              <a:endCxn id="45" idx="3"/>
            </p:cNvCxnSpPr>
            <p:nvPr/>
          </p:nvCxnSpPr>
          <p:spPr bwMode="auto">
            <a:xfrm flipV="1">
              <a:off x="3033836" y="5746292"/>
              <a:ext cx="227682" cy="1598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>
              <a:endCxn id="36" idx="1"/>
            </p:cNvCxnSpPr>
            <p:nvPr/>
          </p:nvCxnSpPr>
          <p:spPr bwMode="auto">
            <a:xfrm>
              <a:off x="1789406" y="5725443"/>
              <a:ext cx="225944" cy="1563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7500" name="グループ化 80"/>
          <p:cNvGrpSpPr>
            <a:grpSpLocks/>
          </p:cNvGrpSpPr>
          <p:nvPr/>
        </p:nvGrpSpPr>
        <p:grpSpPr bwMode="auto">
          <a:xfrm>
            <a:off x="6659563" y="4221163"/>
            <a:ext cx="1449387" cy="1152525"/>
            <a:chOff x="1742480" y="5221612"/>
            <a:chExt cx="1586821" cy="1261316"/>
          </a:xfrm>
        </p:grpSpPr>
        <p:grpSp>
          <p:nvGrpSpPr>
            <p:cNvPr id="447532" name="グループ化 24"/>
            <p:cNvGrpSpPr>
              <a:grpSpLocks/>
            </p:cNvGrpSpPr>
            <p:nvPr/>
          </p:nvGrpSpPr>
          <p:grpSpPr bwMode="auto">
            <a:xfrm>
              <a:off x="2004052" y="5483488"/>
              <a:ext cx="1055773" cy="999469"/>
              <a:chOff x="4428207" y="2276872"/>
              <a:chExt cx="2232025" cy="2112963"/>
            </a:xfrm>
          </p:grpSpPr>
          <p:cxnSp>
            <p:nvCxnSpPr>
              <p:cNvPr id="89" name="直線コネクタ 88"/>
              <p:cNvCxnSpPr>
                <a:stCxn id="103" idx="2"/>
              </p:cNvCxnSpPr>
              <p:nvPr/>
            </p:nvCxnSpPr>
            <p:spPr bwMode="auto">
              <a:xfrm rot="10800000">
                <a:off x="4907718" y="4290603"/>
                <a:ext cx="1249294" cy="1469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直線コネクタ 89"/>
              <p:cNvCxnSpPr/>
              <p:nvPr/>
            </p:nvCxnSpPr>
            <p:spPr bwMode="auto">
              <a:xfrm rot="16200000" flipH="1">
                <a:off x="4119790" y="3491668"/>
                <a:ext cx="1120235" cy="3894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/>
              <p:cNvCxnSpPr>
                <a:stCxn id="102" idx="0"/>
              </p:cNvCxnSpPr>
              <p:nvPr/>
            </p:nvCxnSpPr>
            <p:spPr bwMode="auto">
              <a:xfrm rot="16200000" flipH="1" flipV="1">
                <a:off x="5799008" y="3543101"/>
                <a:ext cx="1226750" cy="32702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>
                <a:stCxn id="100" idx="7"/>
              </p:cNvCxnSpPr>
              <p:nvPr/>
            </p:nvCxnSpPr>
            <p:spPr bwMode="auto">
              <a:xfrm rot="16200000" flipH="1" flipV="1">
                <a:off x="4612106" y="2209689"/>
                <a:ext cx="874152" cy="10619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>
                <a:stCxn id="102" idx="1"/>
              </p:cNvCxnSpPr>
              <p:nvPr/>
            </p:nvCxnSpPr>
            <p:spPr bwMode="auto">
              <a:xfrm rot="16200000" flipV="1">
                <a:off x="5644588" y="2246432"/>
                <a:ext cx="756619" cy="98841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>
                <a:stCxn id="102" idx="2"/>
              </p:cNvCxnSpPr>
              <p:nvPr/>
            </p:nvCxnSpPr>
            <p:spPr bwMode="auto">
              <a:xfrm rot="10800000" flipV="1">
                <a:off x="4529257" y="3177714"/>
                <a:ext cx="19658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直線コネクタ 94"/>
              <p:cNvCxnSpPr/>
              <p:nvPr/>
            </p:nvCxnSpPr>
            <p:spPr bwMode="auto">
              <a:xfrm flipH="1" flipV="1">
                <a:off x="4510884" y="3181385"/>
                <a:ext cx="1811478" cy="11386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/>
              <p:cNvCxnSpPr>
                <a:stCxn id="102" idx="3"/>
              </p:cNvCxnSpPr>
              <p:nvPr/>
            </p:nvCxnSpPr>
            <p:spPr bwMode="auto">
              <a:xfrm rot="5400000">
                <a:off x="5181676" y="2962522"/>
                <a:ext cx="1061469" cy="160938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/>
              <p:cNvCxnSpPr>
                <a:stCxn id="103" idx="5"/>
              </p:cNvCxnSpPr>
              <p:nvPr/>
            </p:nvCxnSpPr>
            <p:spPr bwMode="auto">
              <a:xfrm rot="5400000" flipH="1">
                <a:off x="4911798" y="2982896"/>
                <a:ext cx="2005406" cy="76427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/>
              <p:cNvCxnSpPr>
                <a:endCxn id="100" idx="3"/>
              </p:cNvCxnSpPr>
              <p:nvPr/>
            </p:nvCxnSpPr>
            <p:spPr bwMode="auto">
              <a:xfrm rot="5400000" flipH="1" flipV="1">
                <a:off x="4239357" y="3071085"/>
                <a:ext cx="1869508" cy="5695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円/楕円 98"/>
              <p:cNvSpPr/>
              <p:nvPr/>
            </p:nvSpPr>
            <p:spPr bwMode="auto">
              <a:xfrm>
                <a:off x="4426374" y="3093236"/>
                <a:ext cx="165347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00" name="円/楕円 99"/>
              <p:cNvSpPr/>
              <p:nvPr/>
            </p:nvSpPr>
            <p:spPr bwMode="auto">
              <a:xfrm>
                <a:off x="5436831" y="2277851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01" name="円/楕円 100"/>
              <p:cNvSpPr/>
              <p:nvPr/>
            </p:nvSpPr>
            <p:spPr bwMode="auto">
              <a:xfrm>
                <a:off x="4812184" y="4213473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02" name="円/楕円 101"/>
              <p:cNvSpPr/>
              <p:nvPr/>
            </p:nvSpPr>
            <p:spPr bwMode="auto">
              <a:xfrm>
                <a:off x="6495057" y="3093236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03" name="円/楕円 102"/>
              <p:cNvSpPr/>
              <p:nvPr/>
            </p:nvSpPr>
            <p:spPr bwMode="auto">
              <a:xfrm>
                <a:off x="6157012" y="4220819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sp>
          <p:nvSpPr>
            <p:cNvPr id="83" name="円/楕円 82"/>
            <p:cNvSpPr/>
            <p:nvPr/>
          </p:nvSpPr>
          <p:spPr bwMode="auto">
            <a:xfrm>
              <a:off x="2486357" y="5221612"/>
              <a:ext cx="78211" cy="799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4" name="円/楕円 83"/>
            <p:cNvSpPr/>
            <p:nvPr/>
          </p:nvSpPr>
          <p:spPr bwMode="auto">
            <a:xfrm>
              <a:off x="1742480" y="5687222"/>
              <a:ext cx="78211" cy="781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5" name="円/楕円 84"/>
            <p:cNvSpPr/>
            <p:nvPr/>
          </p:nvSpPr>
          <p:spPr bwMode="auto">
            <a:xfrm>
              <a:off x="3251090" y="5678534"/>
              <a:ext cx="78211" cy="799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86" name="直線コネクタ 85"/>
            <p:cNvCxnSpPr>
              <a:stCxn id="100" idx="0"/>
              <a:endCxn id="83" idx="0"/>
            </p:cNvCxnSpPr>
            <p:nvPr/>
          </p:nvCxnSpPr>
          <p:spPr bwMode="auto">
            <a:xfrm rot="5400000" flipH="1" flipV="1">
              <a:off x="2392555" y="5350175"/>
              <a:ext cx="262339" cy="521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>
              <a:endCxn id="85" idx="3"/>
            </p:cNvCxnSpPr>
            <p:nvPr/>
          </p:nvCxnSpPr>
          <p:spPr bwMode="auto">
            <a:xfrm flipV="1">
              <a:off x="3033836" y="5746292"/>
              <a:ext cx="227682" cy="1598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>
              <a:endCxn id="99" idx="1"/>
            </p:cNvCxnSpPr>
            <p:nvPr/>
          </p:nvCxnSpPr>
          <p:spPr bwMode="auto">
            <a:xfrm>
              <a:off x="1789406" y="5725443"/>
              <a:ext cx="225944" cy="1563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7501" name="グループ化 103"/>
          <p:cNvGrpSpPr>
            <a:grpSpLocks/>
          </p:cNvGrpSpPr>
          <p:nvPr/>
        </p:nvGrpSpPr>
        <p:grpSpPr bwMode="auto">
          <a:xfrm>
            <a:off x="6659563" y="5516563"/>
            <a:ext cx="1449387" cy="1152525"/>
            <a:chOff x="1742480" y="5221612"/>
            <a:chExt cx="1586821" cy="1261316"/>
          </a:xfrm>
        </p:grpSpPr>
        <p:grpSp>
          <p:nvGrpSpPr>
            <p:cNvPr id="447510" name="グループ化 24"/>
            <p:cNvGrpSpPr>
              <a:grpSpLocks/>
            </p:cNvGrpSpPr>
            <p:nvPr/>
          </p:nvGrpSpPr>
          <p:grpSpPr bwMode="auto">
            <a:xfrm>
              <a:off x="2004052" y="5483488"/>
              <a:ext cx="1055773" cy="999469"/>
              <a:chOff x="4428207" y="2276872"/>
              <a:chExt cx="2232025" cy="2112963"/>
            </a:xfrm>
          </p:grpSpPr>
          <p:cxnSp>
            <p:nvCxnSpPr>
              <p:cNvPr id="112" name="直線コネクタ 111"/>
              <p:cNvCxnSpPr>
                <a:stCxn id="126" idx="2"/>
              </p:cNvCxnSpPr>
              <p:nvPr/>
            </p:nvCxnSpPr>
            <p:spPr bwMode="auto">
              <a:xfrm rot="10800000">
                <a:off x="4907718" y="4290603"/>
                <a:ext cx="1249294" cy="1469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直線コネクタ 112"/>
              <p:cNvCxnSpPr/>
              <p:nvPr/>
            </p:nvCxnSpPr>
            <p:spPr bwMode="auto">
              <a:xfrm rot="16200000" flipH="1">
                <a:off x="4119790" y="3491668"/>
                <a:ext cx="1120235" cy="3894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直線コネクタ 113"/>
              <p:cNvCxnSpPr>
                <a:stCxn id="125" idx="0"/>
              </p:cNvCxnSpPr>
              <p:nvPr/>
            </p:nvCxnSpPr>
            <p:spPr bwMode="auto">
              <a:xfrm rot="16200000" flipH="1" flipV="1">
                <a:off x="5799008" y="3543101"/>
                <a:ext cx="1226750" cy="32702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>
                <a:stCxn id="123" idx="7"/>
              </p:cNvCxnSpPr>
              <p:nvPr/>
            </p:nvCxnSpPr>
            <p:spPr bwMode="auto">
              <a:xfrm rot="16200000" flipH="1" flipV="1">
                <a:off x="4612106" y="2209689"/>
                <a:ext cx="874152" cy="10619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/>
              <p:cNvCxnSpPr>
                <a:stCxn id="125" idx="1"/>
              </p:cNvCxnSpPr>
              <p:nvPr/>
            </p:nvCxnSpPr>
            <p:spPr bwMode="auto">
              <a:xfrm rot="16200000" flipV="1">
                <a:off x="5644588" y="2246432"/>
                <a:ext cx="756619" cy="98841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/>
              <p:cNvCxnSpPr>
                <a:stCxn id="125" idx="2"/>
              </p:cNvCxnSpPr>
              <p:nvPr/>
            </p:nvCxnSpPr>
            <p:spPr bwMode="auto">
              <a:xfrm rot="10800000" flipV="1">
                <a:off x="4529257" y="3177714"/>
                <a:ext cx="19658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直線コネクタ 117"/>
              <p:cNvCxnSpPr/>
              <p:nvPr/>
            </p:nvCxnSpPr>
            <p:spPr bwMode="auto">
              <a:xfrm flipH="1" flipV="1">
                <a:off x="4510884" y="3181385"/>
                <a:ext cx="1811478" cy="11386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直線コネクタ 118"/>
              <p:cNvCxnSpPr>
                <a:stCxn id="125" idx="3"/>
              </p:cNvCxnSpPr>
              <p:nvPr/>
            </p:nvCxnSpPr>
            <p:spPr bwMode="auto">
              <a:xfrm rot="5400000">
                <a:off x="5181676" y="2962522"/>
                <a:ext cx="1061469" cy="160938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0" name="直線コネクタ 119"/>
              <p:cNvCxnSpPr>
                <a:stCxn id="126" idx="5"/>
              </p:cNvCxnSpPr>
              <p:nvPr/>
            </p:nvCxnSpPr>
            <p:spPr bwMode="auto">
              <a:xfrm rot="5400000" flipH="1">
                <a:off x="4911798" y="2982896"/>
                <a:ext cx="2005406" cy="76427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直線コネクタ 120"/>
              <p:cNvCxnSpPr>
                <a:endCxn id="123" idx="3"/>
              </p:cNvCxnSpPr>
              <p:nvPr/>
            </p:nvCxnSpPr>
            <p:spPr bwMode="auto">
              <a:xfrm rot="5400000" flipH="1" flipV="1">
                <a:off x="4239357" y="3071085"/>
                <a:ext cx="1869508" cy="5695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2" name="円/楕円 121"/>
              <p:cNvSpPr/>
              <p:nvPr/>
            </p:nvSpPr>
            <p:spPr bwMode="auto">
              <a:xfrm>
                <a:off x="4426374" y="3093236"/>
                <a:ext cx="165347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23" name="円/楕円 122"/>
              <p:cNvSpPr/>
              <p:nvPr/>
            </p:nvSpPr>
            <p:spPr bwMode="auto">
              <a:xfrm>
                <a:off x="5436831" y="2277851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24" name="円/楕円 123"/>
              <p:cNvSpPr/>
              <p:nvPr/>
            </p:nvSpPr>
            <p:spPr bwMode="auto">
              <a:xfrm>
                <a:off x="4812184" y="4213473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25" name="円/楕円 124"/>
              <p:cNvSpPr/>
              <p:nvPr/>
            </p:nvSpPr>
            <p:spPr bwMode="auto">
              <a:xfrm>
                <a:off x="6495057" y="3093236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26" name="円/楕円 125"/>
              <p:cNvSpPr/>
              <p:nvPr/>
            </p:nvSpPr>
            <p:spPr bwMode="auto">
              <a:xfrm>
                <a:off x="6157012" y="4220819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sp>
          <p:nvSpPr>
            <p:cNvPr id="106" name="円/楕円 105"/>
            <p:cNvSpPr/>
            <p:nvPr/>
          </p:nvSpPr>
          <p:spPr bwMode="auto">
            <a:xfrm>
              <a:off x="2486357" y="5221612"/>
              <a:ext cx="78211" cy="799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07" name="円/楕円 106"/>
            <p:cNvSpPr/>
            <p:nvPr/>
          </p:nvSpPr>
          <p:spPr bwMode="auto">
            <a:xfrm>
              <a:off x="1742480" y="5687222"/>
              <a:ext cx="78211" cy="781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08" name="円/楕円 107"/>
            <p:cNvSpPr/>
            <p:nvPr/>
          </p:nvSpPr>
          <p:spPr bwMode="auto">
            <a:xfrm>
              <a:off x="3251090" y="5678534"/>
              <a:ext cx="78211" cy="799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09" name="直線コネクタ 108"/>
            <p:cNvCxnSpPr>
              <a:stCxn id="123" idx="0"/>
              <a:endCxn id="106" idx="0"/>
            </p:cNvCxnSpPr>
            <p:nvPr/>
          </p:nvCxnSpPr>
          <p:spPr bwMode="auto">
            <a:xfrm rot="5400000" flipH="1" flipV="1">
              <a:off x="2392555" y="5350175"/>
              <a:ext cx="262339" cy="521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>
              <a:endCxn id="108" idx="3"/>
            </p:cNvCxnSpPr>
            <p:nvPr/>
          </p:nvCxnSpPr>
          <p:spPr bwMode="auto">
            <a:xfrm flipV="1">
              <a:off x="3033836" y="5746292"/>
              <a:ext cx="227682" cy="1598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>
              <a:endCxn id="122" idx="1"/>
            </p:cNvCxnSpPr>
            <p:nvPr/>
          </p:nvCxnSpPr>
          <p:spPr bwMode="auto">
            <a:xfrm>
              <a:off x="1789406" y="5725443"/>
              <a:ext cx="225944" cy="1563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7" name="右矢印 126"/>
          <p:cNvSpPr/>
          <p:nvPr/>
        </p:nvSpPr>
        <p:spPr>
          <a:xfrm rot="19919995">
            <a:off x="6232525" y="5194300"/>
            <a:ext cx="503238" cy="1444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8" name="右矢印 127"/>
          <p:cNvSpPr/>
          <p:nvPr/>
        </p:nvSpPr>
        <p:spPr>
          <a:xfrm rot="1473091">
            <a:off x="6235700" y="6138863"/>
            <a:ext cx="503238" cy="14446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9" name="円/楕円 128"/>
          <p:cNvSpPr/>
          <p:nvPr/>
        </p:nvSpPr>
        <p:spPr bwMode="auto">
          <a:xfrm>
            <a:off x="7092950" y="4637088"/>
            <a:ext cx="71438" cy="730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0" name="円/楕円 129"/>
          <p:cNvSpPr/>
          <p:nvPr/>
        </p:nvSpPr>
        <p:spPr bwMode="auto">
          <a:xfrm>
            <a:off x="7038975" y="5986463"/>
            <a:ext cx="73025" cy="730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1" name="円/楕円 130"/>
          <p:cNvSpPr/>
          <p:nvPr/>
        </p:nvSpPr>
        <p:spPr bwMode="auto">
          <a:xfrm>
            <a:off x="7164388" y="5876925"/>
            <a:ext cx="71437" cy="730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2" name="円/楕円 131"/>
          <p:cNvSpPr/>
          <p:nvPr/>
        </p:nvSpPr>
        <p:spPr bwMode="auto">
          <a:xfrm>
            <a:off x="7337425" y="5641975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3" name="円/楕円 132"/>
          <p:cNvSpPr/>
          <p:nvPr/>
        </p:nvSpPr>
        <p:spPr bwMode="auto">
          <a:xfrm>
            <a:off x="7918450" y="4733925"/>
            <a:ext cx="71438" cy="730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4" name="円/楕円 133"/>
          <p:cNvSpPr/>
          <p:nvPr/>
        </p:nvSpPr>
        <p:spPr bwMode="auto">
          <a:xfrm>
            <a:off x="7361238" y="5291138"/>
            <a:ext cx="71437" cy="730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244792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が平面的である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5</a:t>
            </a:r>
            <a:r>
              <a:rPr lang="ja-JP" altLang="en-US" sz="2400" dirty="0">
                <a:latin typeface="Calibri" pitchFamily="34" charset="0"/>
                <a:ea typeface="+mn-ea"/>
              </a:rPr>
              <a:t>，</a:t>
            </a:r>
            <a:r>
              <a:rPr lang="en-US" altLang="ja-JP" sz="2400" dirty="0">
                <a:latin typeface="Calibri" pitchFamily="34" charset="0"/>
                <a:ea typeface="+mn-ea"/>
              </a:rPr>
              <a:t>K</a:t>
            </a:r>
            <a:r>
              <a:rPr lang="en-US" altLang="ja-JP" dirty="0">
                <a:latin typeface="Calibri" pitchFamily="34" charset="0"/>
                <a:ea typeface="+mn-ea"/>
              </a:rPr>
              <a:t>3,3</a:t>
            </a:r>
            <a:r>
              <a:rPr lang="ja-JP" altLang="en-US" sz="2400" dirty="0">
                <a:latin typeface="Calibri" pitchFamily="34" charset="0"/>
                <a:ea typeface="+mn-ea"/>
              </a:rPr>
              <a:t>と同相な部分グラフを含まない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</a:t>
            </a:r>
            <a:r>
              <a:rPr lang="ja-JP" altLang="en-US" sz="2400" dirty="0">
                <a:latin typeface="Calibri" pitchFamily="34" charset="0"/>
                <a:ea typeface="+mn-ea"/>
              </a:rPr>
              <a:t>同相：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つの</a:t>
            </a:r>
            <a:r>
              <a:rPr lang="ja-JP" altLang="en-US" sz="2400" dirty="0">
                <a:latin typeface="Calibri" pitchFamily="34" charset="0"/>
                <a:ea typeface="+mn-ea"/>
              </a:rPr>
              <a:t>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H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 ある同じグラフの細分であるとき，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 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H</a:t>
            </a:r>
            <a:r>
              <a:rPr lang="ja-JP" altLang="en-US" sz="2400" dirty="0">
                <a:latin typeface="Calibri" pitchFamily="34" charset="0"/>
                <a:ea typeface="+mn-ea"/>
              </a:rPr>
              <a:t>は同相であるという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107950" y="2159000"/>
            <a:ext cx="8567738" cy="16303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44" name="角丸四角形 43"/>
          <p:cNvSpPr/>
          <p:nvPr/>
        </p:nvSpPr>
        <p:spPr>
          <a:xfrm>
            <a:off x="395288" y="1989138"/>
            <a:ext cx="5472112" cy="35877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平面グラフの特徴付け（クラトフスキー）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48" name="左右矢印 47"/>
          <p:cNvSpPr/>
          <p:nvPr/>
        </p:nvSpPr>
        <p:spPr>
          <a:xfrm>
            <a:off x="395288" y="2924175"/>
            <a:ext cx="1152525" cy="288925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107950" y="4176713"/>
            <a:ext cx="8567738" cy="256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2" name="角丸四角形 11"/>
          <p:cNvSpPr/>
          <p:nvPr/>
        </p:nvSpPr>
        <p:spPr>
          <a:xfrm>
            <a:off x="395288" y="4005263"/>
            <a:ext cx="1873250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同相の定義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grpSp>
        <p:nvGrpSpPr>
          <p:cNvPr id="448523" name="グループ化 55"/>
          <p:cNvGrpSpPr>
            <a:grpSpLocks/>
          </p:cNvGrpSpPr>
          <p:nvPr/>
        </p:nvGrpSpPr>
        <p:grpSpPr bwMode="auto">
          <a:xfrm>
            <a:off x="4706938" y="5084763"/>
            <a:ext cx="1449387" cy="1152525"/>
            <a:chOff x="1742480" y="5221612"/>
            <a:chExt cx="1586821" cy="1261316"/>
          </a:xfrm>
        </p:grpSpPr>
        <p:grpSp>
          <p:nvGrpSpPr>
            <p:cNvPr id="448580" name="グループ化 24"/>
            <p:cNvGrpSpPr>
              <a:grpSpLocks/>
            </p:cNvGrpSpPr>
            <p:nvPr/>
          </p:nvGrpSpPr>
          <p:grpSpPr bwMode="auto">
            <a:xfrm>
              <a:off x="2004057" y="5483472"/>
              <a:ext cx="1055775" cy="999456"/>
              <a:chOff x="4428207" y="2276872"/>
              <a:chExt cx="2232025" cy="2112963"/>
            </a:xfrm>
          </p:grpSpPr>
          <p:cxnSp>
            <p:nvCxnSpPr>
              <p:cNvPr id="26" name="直線コネクタ 25"/>
              <p:cNvCxnSpPr>
                <a:stCxn id="40" idx="2"/>
              </p:cNvCxnSpPr>
              <p:nvPr/>
            </p:nvCxnSpPr>
            <p:spPr bwMode="auto">
              <a:xfrm rot="10800000">
                <a:off x="4911381" y="4290664"/>
                <a:ext cx="1245616" cy="1469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 bwMode="auto">
              <a:xfrm rot="16200000" flipH="1">
                <a:off x="4121606" y="3493559"/>
                <a:ext cx="1120250" cy="38581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>
                <a:stCxn id="39" idx="0"/>
              </p:cNvCxnSpPr>
              <p:nvPr/>
            </p:nvCxnSpPr>
            <p:spPr bwMode="auto">
              <a:xfrm rot="16200000" flipH="1" flipV="1">
                <a:off x="5800820" y="3544993"/>
                <a:ext cx="1226767" cy="32334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/>
              <p:cNvCxnSpPr>
                <a:stCxn id="37" idx="7"/>
              </p:cNvCxnSpPr>
              <p:nvPr/>
            </p:nvCxnSpPr>
            <p:spPr bwMode="auto">
              <a:xfrm rot="16200000" flipH="1" flipV="1">
                <a:off x="4613925" y="2211568"/>
                <a:ext cx="874163" cy="105822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/>
              <p:cNvCxnSpPr>
                <a:stCxn id="39" idx="1"/>
              </p:cNvCxnSpPr>
              <p:nvPr/>
            </p:nvCxnSpPr>
            <p:spPr bwMode="auto">
              <a:xfrm rot="16200000" flipV="1">
                <a:off x="5646404" y="2248312"/>
                <a:ext cx="756628" cy="98473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/>
              <p:cNvCxnSpPr>
                <a:stCxn id="39" idx="2"/>
              </p:cNvCxnSpPr>
              <p:nvPr/>
            </p:nvCxnSpPr>
            <p:spPr bwMode="auto">
              <a:xfrm rot="10800000" flipV="1">
                <a:off x="4532918" y="3177760"/>
                <a:ext cx="196212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 bwMode="auto">
              <a:xfrm flipH="1" flipV="1">
                <a:off x="4514548" y="3181432"/>
                <a:ext cx="1807798" cy="1138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/>
              <p:cNvCxnSpPr>
                <a:stCxn id="39" idx="3"/>
              </p:cNvCxnSpPr>
              <p:nvPr/>
            </p:nvCxnSpPr>
            <p:spPr bwMode="auto">
              <a:xfrm rot="5400000">
                <a:off x="5183493" y="2964416"/>
                <a:ext cx="1061483" cy="16057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>
                <a:stCxn id="40" idx="5"/>
              </p:cNvCxnSpPr>
              <p:nvPr/>
            </p:nvCxnSpPr>
            <p:spPr bwMode="auto">
              <a:xfrm rot="5400000" flipH="1">
                <a:off x="4913608" y="2981108"/>
                <a:ext cx="2005433" cy="76794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>
                <a:endCxn id="37" idx="3"/>
              </p:cNvCxnSpPr>
              <p:nvPr/>
            </p:nvCxnSpPr>
            <p:spPr bwMode="auto">
              <a:xfrm rot="5400000" flipH="1" flipV="1">
                <a:off x="4243008" y="3071132"/>
                <a:ext cx="1869532" cy="56953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6" name="円/楕円 35"/>
              <p:cNvSpPr/>
              <p:nvPr/>
            </p:nvSpPr>
            <p:spPr bwMode="auto">
              <a:xfrm>
                <a:off x="4430036" y="3093281"/>
                <a:ext cx="165349" cy="1689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37" name="円/楕円 36"/>
              <p:cNvSpPr/>
              <p:nvPr/>
            </p:nvSpPr>
            <p:spPr bwMode="auto">
              <a:xfrm>
                <a:off x="5436817" y="2277885"/>
                <a:ext cx="165349" cy="1689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38" name="円/楕円 37"/>
              <p:cNvSpPr/>
              <p:nvPr/>
            </p:nvSpPr>
            <p:spPr bwMode="auto">
              <a:xfrm>
                <a:off x="4815847" y="4213533"/>
                <a:ext cx="165346" cy="1689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39" name="円/楕円 38"/>
              <p:cNvSpPr/>
              <p:nvPr/>
            </p:nvSpPr>
            <p:spPr bwMode="auto">
              <a:xfrm>
                <a:off x="6495041" y="3093281"/>
                <a:ext cx="165349" cy="1689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40" name="円/楕円 39"/>
              <p:cNvSpPr/>
              <p:nvPr/>
            </p:nvSpPr>
            <p:spPr bwMode="auto">
              <a:xfrm>
                <a:off x="6156997" y="4220879"/>
                <a:ext cx="165349" cy="16895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sp>
          <p:nvSpPr>
            <p:cNvPr id="41" name="円/楕円 40"/>
            <p:cNvSpPr/>
            <p:nvPr/>
          </p:nvSpPr>
          <p:spPr bwMode="auto">
            <a:xfrm>
              <a:off x="2486357" y="5221612"/>
              <a:ext cx="78211" cy="799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3" name="円/楕円 42"/>
            <p:cNvSpPr/>
            <p:nvPr/>
          </p:nvSpPr>
          <p:spPr bwMode="auto">
            <a:xfrm>
              <a:off x="1742480" y="5687222"/>
              <a:ext cx="78211" cy="781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5" name="円/楕円 44"/>
            <p:cNvSpPr/>
            <p:nvPr/>
          </p:nvSpPr>
          <p:spPr bwMode="auto">
            <a:xfrm>
              <a:off x="3251090" y="5678534"/>
              <a:ext cx="78211" cy="799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46" name="直線コネクタ 45"/>
            <p:cNvCxnSpPr>
              <a:stCxn id="37" idx="0"/>
              <a:endCxn id="41" idx="0"/>
            </p:cNvCxnSpPr>
            <p:nvPr/>
          </p:nvCxnSpPr>
          <p:spPr bwMode="auto">
            <a:xfrm rot="5400000" flipH="1" flipV="1">
              <a:off x="2392555" y="5350175"/>
              <a:ext cx="262339" cy="521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>
              <a:endCxn id="45" idx="3"/>
            </p:cNvCxnSpPr>
            <p:nvPr/>
          </p:nvCxnSpPr>
          <p:spPr bwMode="auto">
            <a:xfrm flipV="1">
              <a:off x="3033836" y="5746292"/>
              <a:ext cx="227682" cy="1598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>
              <a:endCxn id="36" idx="1"/>
            </p:cNvCxnSpPr>
            <p:nvPr/>
          </p:nvCxnSpPr>
          <p:spPr bwMode="auto">
            <a:xfrm>
              <a:off x="1789406" y="5725443"/>
              <a:ext cx="225944" cy="1563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8524" name="グループ化 80"/>
          <p:cNvGrpSpPr>
            <a:grpSpLocks/>
          </p:cNvGrpSpPr>
          <p:nvPr/>
        </p:nvGrpSpPr>
        <p:grpSpPr bwMode="auto">
          <a:xfrm>
            <a:off x="6659563" y="4221163"/>
            <a:ext cx="1449387" cy="1152525"/>
            <a:chOff x="1742480" y="5221612"/>
            <a:chExt cx="1586821" cy="1261316"/>
          </a:xfrm>
        </p:grpSpPr>
        <p:grpSp>
          <p:nvGrpSpPr>
            <p:cNvPr id="448558" name="グループ化 24"/>
            <p:cNvGrpSpPr>
              <a:grpSpLocks/>
            </p:cNvGrpSpPr>
            <p:nvPr/>
          </p:nvGrpSpPr>
          <p:grpSpPr bwMode="auto">
            <a:xfrm>
              <a:off x="2004052" y="5483488"/>
              <a:ext cx="1055773" cy="999469"/>
              <a:chOff x="4428207" y="2276872"/>
              <a:chExt cx="2232025" cy="2112963"/>
            </a:xfrm>
          </p:grpSpPr>
          <p:cxnSp>
            <p:nvCxnSpPr>
              <p:cNvPr id="89" name="直線コネクタ 88"/>
              <p:cNvCxnSpPr>
                <a:stCxn id="103" idx="2"/>
              </p:cNvCxnSpPr>
              <p:nvPr/>
            </p:nvCxnSpPr>
            <p:spPr bwMode="auto">
              <a:xfrm rot="10800000">
                <a:off x="4907718" y="4290603"/>
                <a:ext cx="1249294" cy="1469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直線コネクタ 89"/>
              <p:cNvCxnSpPr/>
              <p:nvPr/>
            </p:nvCxnSpPr>
            <p:spPr bwMode="auto">
              <a:xfrm rot="16200000" flipH="1">
                <a:off x="4119790" y="3491668"/>
                <a:ext cx="1120235" cy="3894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/>
              <p:cNvCxnSpPr>
                <a:stCxn id="102" idx="0"/>
              </p:cNvCxnSpPr>
              <p:nvPr/>
            </p:nvCxnSpPr>
            <p:spPr bwMode="auto">
              <a:xfrm rot="16200000" flipH="1" flipV="1">
                <a:off x="5799008" y="3543101"/>
                <a:ext cx="1226750" cy="32702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>
                <a:stCxn id="100" idx="7"/>
              </p:cNvCxnSpPr>
              <p:nvPr/>
            </p:nvCxnSpPr>
            <p:spPr bwMode="auto">
              <a:xfrm rot="16200000" flipH="1" flipV="1">
                <a:off x="4612106" y="2209689"/>
                <a:ext cx="874152" cy="10619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>
                <a:stCxn id="102" idx="1"/>
              </p:cNvCxnSpPr>
              <p:nvPr/>
            </p:nvCxnSpPr>
            <p:spPr bwMode="auto">
              <a:xfrm rot="16200000" flipV="1">
                <a:off x="5644588" y="2246432"/>
                <a:ext cx="756619" cy="98841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>
                <a:stCxn id="102" idx="2"/>
              </p:cNvCxnSpPr>
              <p:nvPr/>
            </p:nvCxnSpPr>
            <p:spPr bwMode="auto">
              <a:xfrm rot="10800000" flipV="1">
                <a:off x="4529257" y="3177714"/>
                <a:ext cx="19658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直線コネクタ 94"/>
              <p:cNvCxnSpPr/>
              <p:nvPr/>
            </p:nvCxnSpPr>
            <p:spPr bwMode="auto">
              <a:xfrm flipH="1" flipV="1">
                <a:off x="4510884" y="3181385"/>
                <a:ext cx="1811478" cy="11386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/>
              <p:cNvCxnSpPr>
                <a:stCxn id="102" idx="3"/>
              </p:cNvCxnSpPr>
              <p:nvPr/>
            </p:nvCxnSpPr>
            <p:spPr bwMode="auto">
              <a:xfrm rot="5400000">
                <a:off x="5181676" y="2962522"/>
                <a:ext cx="1061469" cy="160938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/>
              <p:cNvCxnSpPr>
                <a:stCxn id="103" idx="5"/>
              </p:cNvCxnSpPr>
              <p:nvPr/>
            </p:nvCxnSpPr>
            <p:spPr bwMode="auto">
              <a:xfrm rot="5400000" flipH="1">
                <a:off x="4911798" y="2982896"/>
                <a:ext cx="2005406" cy="76427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/>
              <p:cNvCxnSpPr>
                <a:endCxn id="100" idx="3"/>
              </p:cNvCxnSpPr>
              <p:nvPr/>
            </p:nvCxnSpPr>
            <p:spPr bwMode="auto">
              <a:xfrm rot="5400000" flipH="1" flipV="1">
                <a:off x="4239357" y="3071085"/>
                <a:ext cx="1869508" cy="5695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円/楕円 98"/>
              <p:cNvSpPr/>
              <p:nvPr/>
            </p:nvSpPr>
            <p:spPr bwMode="auto">
              <a:xfrm>
                <a:off x="4426374" y="3093236"/>
                <a:ext cx="165347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00" name="円/楕円 99"/>
              <p:cNvSpPr/>
              <p:nvPr/>
            </p:nvSpPr>
            <p:spPr bwMode="auto">
              <a:xfrm>
                <a:off x="5436831" y="2277851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01" name="円/楕円 100"/>
              <p:cNvSpPr/>
              <p:nvPr/>
            </p:nvSpPr>
            <p:spPr bwMode="auto">
              <a:xfrm>
                <a:off x="4812184" y="4213473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02" name="円/楕円 101"/>
              <p:cNvSpPr/>
              <p:nvPr/>
            </p:nvSpPr>
            <p:spPr bwMode="auto">
              <a:xfrm>
                <a:off x="6495057" y="3093236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03" name="円/楕円 102"/>
              <p:cNvSpPr/>
              <p:nvPr/>
            </p:nvSpPr>
            <p:spPr bwMode="auto">
              <a:xfrm>
                <a:off x="6157012" y="4220819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sp>
          <p:nvSpPr>
            <p:cNvPr id="83" name="円/楕円 82"/>
            <p:cNvSpPr/>
            <p:nvPr/>
          </p:nvSpPr>
          <p:spPr bwMode="auto">
            <a:xfrm>
              <a:off x="2486357" y="5221612"/>
              <a:ext cx="78211" cy="799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4" name="円/楕円 83"/>
            <p:cNvSpPr/>
            <p:nvPr/>
          </p:nvSpPr>
          <p:spPr bwMode="auto">
            <a:xfrm>
              <a:off x="1742480" y="5687222"/>
              <a:ext cx="78211" cy="781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5" name="円/楕円 84"/>
            <p:cNvSpPr/>
            <p:nvPr/>
          </p:nvSpPr>
          <p:spPr bwMode="auto">
            <a:xfrm>
              <a:off x="3251090" y="5678534"/>
              <a:ext cx="78211" cy="799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86" name="直線コネクタ 85"/>
            <p:cNvCxnSpPr>
              <a:stCxn id="100" idx="0"/>
              <a:endCxn id="83" idx="0"/>
            </p:cNvCxnSpPr>
            <p:nvPr/>
          </p:nvCxnSpPr>
          <p:spPr bwMode="auto">
            <a:xfrm rot="5400000" flipH="1" flipV="1">
              <a:off x="2392555" y="5350175"/>
              <a:ext cx="262339" cy="521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>
              <a:endCxn id="85" idx="3"/>
            </p:cNvCxnSpPr>
            <p:nvPr/>
          </p:nvCxnSpPr>
          <p:spPr bwMode="auto">
            <a:xfrm flipV="1">
              <a:off x="3033836" y="5746292"/>
              <a:ext cx="227682" cy="1598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>
              <a:endCxn id="99" idx="1"/>
            </p:cNvCxnSpPr>
            <p:nvPr/>
          </p:nvCxnSpPr>
          <p:spPr bwMode="auto">
            <a:xfrm>
              <a:off x="1789406" y="5725443"/>
              <a:ext cx="225944" cy="1563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8525" name="グループ化 103"/>
          <p:cNvGrpSpPr>
            <a:grpSpLocks/>
          </p:cNvGrpSpPr>
          <p:nvPr/>
        </p:nvGrpSpPr>
        <p:grpSpPr bwMode="auto">
          <a:xfrm>
            <a:off x="6659563" y="5516563"/>
            <a:ext cx="1449387" cy="1152525"/>
            <a:chOff x="1742480" y="5221612"/>
            <a:chExt cx="1586821" cy="1261316"/>
          </a:xfrm>
        </p:grpSpPr>
        <p:grpSp>
          <p:nvGrpSpPr>
            <p:cNvPr id="448536" name="グループ化 24"/>
            <p:cNvGrpSpPr>
              <a:grpSpLocks/>
            </p:cNvGrpSpPr>
            <p:nvPr/>
          </p:nvGrpSpPr>
          <p:grpSpPr bwMode="auto">
            <a:xfrm>
              <a:off x="2004052" y="5483488"/>
              <a:ext cx="1055773" cy="999469"/>
              <a:chOff x="4428207" y="2276872"/>
              <a:chExt cx="2232025" cy="2112963"/>
            </a:xfrm>
          </p:grpSpPr>
          <p:cxnSp>
            <p:nvCxnSpPr>
              <p:cNvPr id="112" name="直線コネクタ 111"/>
              <p:cNvCxnSpPr>
                <a:stCxn id="126" idx="2"/>
              </p:cNvCxnSpPr>
              <p:nvPr/>
            </p:nvCxnSpPr>
            <p:spPr bwMode="auto">
              <a:xfrm rot="10800000">
                <a:off x="4907718" y="4290603"/>
                <a:ext cx="1249294" cy="1469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直線コネクタ 112"/>
              <p:cNvCxnSpPr/>
              <p:nvPr/>
            </p:nvCxnSpPr>
            <p:spPr bwMode="auto">
              <a:xfrm rot="16200000" flipH="1">
                <a:off x="4119790" y="3491668"/>
                <a:ext cx="1120235" cy="3894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直線コネクタ 113"/>
              <p:cNvCxnSpPr>
                <a:stCxn id="125" idx="0"/>
              </p:cNvCxnSpPr>
              <p:nvPr/>
            </p:nvCxnSpPr>
            <p:spPr bwMode="auto">
              <a:xfrm rot="16200000" flipH="1" flipV="1">
                <a:off x="5799008" y="3543101"/>
                <a:ext cx="1226750" cy="32702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>
                <a:stCxn id="123" idx="7"/>
              </p:cNvCxnSpPr>
              <p:nvPr/>
            </p:nvCxnSpPr>
            <p:spPr bwMode="auto">
              <a:xfrm rot="16200000" flipH="1" flipV="1">
                <a:off x="4612106" y="2209689"/>
                <a:ext cx="874152" cy="10619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/>
              <p:cNvCxnSpPr>
                <a:stCxn id="125" idx="1"/>
              </p:cNvCxnSpPr>
              <p:nvPr/>
            </p:nvCxnSpPr>
            <p:spPr bwMode="auto">
              <a:xfrm rot="16200000" flipV="1">
                <a:off x="5644588" y="2246432"/>
                <a:ext cx="756619" cy="98841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/>
              <p:cNvCxnSpPr>
                <a:stCxn id="125" idx="2"/>
              </p:cNvCxnSpPr>
              <p:nvPr/>
            </p:nvCxnSpPr>
            <p:spPr bwMode="auto">
              <a:xfrm rot="10800000" flipV="1">
                <a:off x="4529257" y="3177714"/>
                <a:ext cx="19658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直線コネクタ 117"/>
              <p:cNvCxnSpPr/>
              <p:nvPr/>
            </p:nvCxnSpPr>
            <p:spPr bwMode="auto">
              <a:xfrm flipH="1" flipV="1">
                <a:off x="4510884" y="3181385"/>
                <a:ext cx="1811478" cy="113860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直線コネクタ 118"/>
              <p:cNvCxnSpPr>
                <a:stCxn id="125" idx="3"/>
              </p:cNvCxnSpPr>
              <p:nvPr/>
            </p:nvCxnSpPr>
            <p:spPr bwMode="auto">
              <a:xfrm rot="5400000">
                <a:off x="5181676" y="2962522"/>
                <a:ext cx="1061469" cy="160938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0" name="直線コネクタ 119"/>
              <p:cNvCxnSpPr>
                <a:stCxn id="126" idx="5"/>
              </p:cNvCxnSpPr>
              <p:nvPr/>
            </p:nvCxnSpPr>
            <p:spPr bwMode="auto">
              <a:xfrm rot="5400000" flipH="1">
                <a:off x="4911798" y="2982896"/>
                <a:ext cx="2005406" cy="76427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直線コネクタ 120"/>
              <p:cNvCxnSpPr>
                <a:endCxn id="123" idx="3"/>
              </p:cNvCxnSpPr>
              <p:nvPr/>
            </p:nvCxnSpPr>
            <p:spPr bwMode="auto">
              <a:xfrm rot="5400000" flipH="1" flipV="1">
                <a:off x="4239357" y="3071085"/>
                <a:ext cx="1869508" cy="56953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2" name="円/楕円 121"/>
              <p:cNvSpPr/>
              <p:nvPr/>
            </p:nvSpPr>
            <p:spPr bwMode="auto">
              <a:xfrm>
                <a:off x="4426374" y="3093236"/>
                <a:ext cx="165347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23" name="円/楕円 122"/>
              <p:cNvSpPr/>
              <p:nvPr/>
            </p:nvSpPr>
            <p:spPr bwMode="auto">
              <a:xfrm>
                <a:off x="5436831" y="2277851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24" name="円/楕円 123"/>
              <p:cNvSpPr/>
              <p:nvPr/>
            </p:nvSpPr>
            <p:spPr bwMode="auto">
              <a:xfrm>
                <a:off x="4812184" y="4213473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25" name="円/楕円 124"/>
              <p:cNvSpPr/>
              <p:nvPr/>
            </p:nvSpPr>
            <p:spPr bwMode="auto">
              <a:xfrm>
                <a:off x="6495057" y="3093236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126" name="円/楕円 125"/>
              <p:cNvSpPr/>
              <p:nvPr/>
            </p:nvSpPr>
            <p:spPr bwMode="auto">
              <a:xfrm>
                <a:off x="6157012" y="4220819"/>
                <a:ext cx="165349" cy="16895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sp>
          <p:nvSpPr>
            <p:cNvPr id="106" name="円/楕円 105"/>
            <p:cNvSpPr/>
            <p:nvPr/>
          </p:nvSpPr>
          <p:spPr bwMode="auto">
            <a:xfrm>
              <a:off x="2486357" y="5221612"/>
              <a:ext cx="78211" cy="799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07" name="円/楕円 106"/>
            <p:cNvSpPr/>
            <p:nvPr/>
          </p:nvSpPr>
          <p:spPr bwMode="auto">
            <a:xfrm>
              <a:off x="1742480" y="5687222"/>
              <a:ext cx="78211" cy="781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08" name="円/楕円 107"/>
            <p:cNvSpPr/>
            <p:nvPr/>
          </p:nvSpPr>
          <p:spPr bwMode="auto">
            <a:xfrm>
              <a:off x="3251090" y="5678534"/>
              <a:ext cx="78211" cy="7991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09" name="直線コネクタ 108"/>
            <p:cNvCxnSpPr>
              <a:stCxn id="123" idx="0"/>
              <a:endCxn id="106" idx="0"/>
            </p:cNvCxnSpPr>
            <p:nvPr/>
          </p:nvCxnSpPr>
          <p:spPr bwMode="auto">
            <a:xfrm rot="5400000" flipH="1" flipV="1">
              <a:off x="2392555" y="5350175"/>
              <a:ext cx="262339" cy="521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>
              <a:endCxn id="108" idx="3"/>
            </p:cNvCxnSpPr>
            <p:nvPr/>
          </p:nvCxnSpPr>
          <p:spPr bwMode="auto">
            <a:xfrm flipV="1">
              <a:off x="3033836" y="5746292"/>
              <a:ext cx="227682" cy="1598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>
              <a:endCxn id="122" idx="1"/>
            </p:cNvCxnSpPr>
            <p:nvPr/>
          </p:nvCxnSpPr>
          <p:spPr bwMode="auto">
            <a:xfrm>
              <a:off x="1789406" y="5725443"/>
              <a:ext cx="225944" cy="1563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7" name="右矢印 126"/>
          <p:cNvSpPr/>
          <p:nvPr/>
        </p:nvSpPr>
        <p:spPr>
          <a:xfrm rot="19919995">
            <a:off x="6232525" y="5194300"/>
            <a:ext cx="503238" cy="1444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8" name="右矢印 127"/>
          <p:cNvSpPr/>
          <p:nvPr/>
        </p:nvSpPr>
        <p:spPr>
          <a:xfrm rot="1473091">
            <a:off x="6235700" y="6138863"/>
            <a:ext cx="503238" cy="14446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9" name="円/楕円 128"/>
          <p:cNvSpPr/>
          <p:nvPr/>
        </p:nvSpPr>
        <p:spPr bwMode="auto">
          <a:xfrm>
            <a:off x="7092950" y="4637088"/>
            <a:ext cx="71438" cy="730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0" name="円/楕円 129"/>
          <p:cNvSpPr/>
          <p:nvPr/>
        </p:nvSpPr>
        <p:spPr bwMode="auto">
          <a:xfrm>
            <a:off x="7038975" y="5986463"/>
            <a:ext cx="73025" cy="730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1" name="円/楕円 130"/>
          <p:cNvSpPr/>
          <p:nvPr/>
        </p:nvSpPr>
        <p:spPr bwMode="auto">
          <a:xfrm>
            <a:off x="7164388" y="5876925"/>
            <a:ext cx="71437" cy="730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2" name="円/楕円 131"/>
          <p:cNvSpPr/>
          <p:nvPr/>
        </p:nvSpPr>
        <p:spPr bwMode="auto">
          <a:xfrm>
            <a:off x="7337425" y="5641975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3" name="円/楕円 132"/>
          <p:cNvSpPr/>
          <p:nvPr/>
        </p:nvSpPr>
        <p:spPr bwMode="auto">
          <a:xfrm>
            <a:off x="7918450" y="4733925"/>
            <a:ext cx="71438" cy="730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4" name="円/楕円 133"/>
          <p:cNvSpPr/>
          <p:nvPr/>
        </p:nvSpPr>
        <p:spPr bwMode="auto">
          <a:xfrm>
            <a:off x="7361238" y="5291138"/>
            <a:ext cx="71437" cy="730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48534" name="テキスト ボックス 95"/>
          <p:cNvSpPr txBox="1">
            <a:spLocks noChangeArrowheads="1"/>
          </p:cNvSpPr>
          <p:nvPr/>
        </p:nvSpPr>
        <p:spPr bwMode="auto">
          <a:xfrm>
            <a:off x="7985125" y="4878388"/>
            <a:ext cx="3635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G</a:t>
            </a:r>
          </a:p>
        </p:txBody>
      </p:sp>
      <p:sp>
        <p:nvSpPr>
          <p:cNvPr id="448535" name="テキスト ボックス 95"/>
          <p:cNvSpPr txBox="1">
            <a:spLocks noChangeArrowheads="1"/>
          </p:cNvSpPr>
          <p:nvPr/>
        </p:nvSpPr>
        <p:spPr bwMode="auto">
          <a:xfrm>
            <a:off x="7985125" y="6156325"/>
            <a:ext cx="3508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H</a:t>
            </a:r>
          </a:p>
        </p:txBody>
      </p:sp>
    </p:spTree>
  </p:cSld>
  <p:clrMapOvr>
    <a:masterClrMapping/>
  </p:clrMapOvr>
  <p:transition advTm="14149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厚さと交差数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20605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グラフの平面的グラフへの近さを</a:t>
            </a:r>
            <a:r>
              <a:rPr lang="ja-JP" altLang="en-US" sz="2400" dirty="0">
                <a:latin typeface="Calibri" pitchFamily="34" charset="0"/>
              </a:rPr>
              <a:t>測る方法を考える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ここでは，次の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通りの方法を紹介する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・「グラフの厚さ」 を用いた方法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最低何個の平面的な全域部分グラフを重ねることで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そのグラフを得ることができるのかを調べる方法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・「グラフの交差数」 を用いた方法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　できるだけ辺の交差が少なくなるように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　そのグラフを平面上に描いたときの辺の交差の数を調べる方法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厚さと交差数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5" y="20605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の厚さ：グラフ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を幾つかの平面的な全域部分グラフに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  分解する際に必要な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                           平面的な全域部分グラフの最小数，</a:t>
            </a:r>
            <a:r>
              <a:rPr lang="en-US" altLang="ja-JP" sz="2400" dirty="0">
                <a:latin typeface="Calibri" pitchFamily="34" charset="0"/>
                <a:ea typeface="+mn-ea"/>
              </a:rPr>
              <a:t>t(G)</a:t>
            </a:r>
            <a:r>
              <a:rPr lang="ja-JP" altLang="en-US" sz="2400" dirty="0">
                <a:latin typeface="Calibri" pitchFamily="34" charset="0"/>
                <a:ea typeface="+mn-ea"/>
              </a:rPr>
              <a:t>で表す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grpSp>
        <p:nvGrpSpPr>
          <p:cNvPr id="450566" name="グループ化 114"/>
          <p:cNvGrpSpPr>
            <a:grpSpLocks/>
          </p:cNvGrpSpPr>
          <p:nvPr/>
        </p:nvGrpSpPr>
        <p:grpSpPr bwMode="auto">
          <a:xfrm>
            <a:off x="539750" y="3500438"/>
            <a:ext cx="2087563" cy="2254250"/>
            <a:chOff x="1568613" y="3645024"/>
            <a:chExt cx="1705386" cy="1839468"/>
          </a:xfrm>
        </p:grpSpPr>
        <p:cxnSp>
          <p:nvCxnSpPr>
            <p:cNvPr id="136" name="直線コネクタ 135"/>
            <p:cNvCxnSpPr/>
            <p:nvPr/>
          </p:nvCxnSpPr>
          <p:spPr bwMode="auto">
            <a:xfrm flipV="1">
              <a:off x="1632160" y="3709794"/>
              <a:ext cx="804060" cy="4507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/>
            <p:nvPr/>
          </p:nvCxnSpPr>
          <p:spPr bwMode="auto">
            <a:xfrm>
              <a:off x="2436220" y="3709794"/>
              <a:ext cx="772935" cy="4507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直線コネクタ 137"/>
            <p:cNvCxnSpPr>
              <a:endCxn id="145" idx="0"/>
            </p:cNvCxnSpPr>
            <p:nvPr/>
          </p:nvCxnSpPr>
          <p:spPr bwMode="auto">
            <a:xfrm rot="5400000">
              <a:off x="1261028" y="4531726"/>
              <a:ext cx="7422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直線コネクタ 138"/>
            <p:cNvCxnSpPr/>
            <p:nvPr/>
          </p:nvCxnSpPr>
          <p:spPr bwMode="auto">
            <a:xfrm>
              <a:off x="1632160" y="4968923"/>
              <a:ext cx="804060" cy="4507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直線コネクタ 139"/>
            <p:cNvCxnSpPr/>
            <p:nvPr/>
          </p:nvCxnSpPr>
          <p:spPr bwMode="auto">
            <a:xfrm flipV="1">
              <a:off x="2436220" y="4968923"/>
              <a:ext cx="772935" cy="4507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/>
            <p:nvPr/>
          </p:nvCxnSpPr>
          <p:spPr bwMode="auto">
            <a:xfrm rot="5400000">
              <a:off x="2805638" y="4565406"/>
              <a:ext cx="8070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2" name="円/楕円 141"/>
            <p:cNvSpPr/>
            <p:nvPr/>
          </p:nvSpPr>
          <p:spPr bwMode="auto">
            <a:xfrm>
              <a:off x="1568613" y="4097118"/>
              <a:ext cx="129687" cy="12824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3" name="円/楕円 142"/>
            <p:cNvSpPr/>
            <p:nvPr/>
          </p:nvSpPr>
          <p:spPr bwMode="auto">
            <a:xfrm>
              <a:off x="2372673" y="3645024"/>
              <a:ext cx="128391" cy="1295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4" name="円/楕円 143"/>
            <p:cNvSpPr/>
            <p:nvPr/>
          </p:nvSpPr>
          <p:spPr bwMode="auto">
            <a:xfrm>
              <a:off x="3144312" y="4097118"/>
              <a:ext cx="129687" cy="12824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5" name="円/楕円 144"/>
            <p:cNvSpPr/>
            <p:nvPr/>
          </p:nvSpPr>
          <p:spPr bwMode="auto">
            <a:xfrm>
              <a:off x="1568613" y="4902857"/>
              <a:ext cx="129687" cy="1295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6" name="円/楕円 145"/>
            <p:cNvSpPr/>
            <p:nvPr/>
          </p:nvSpPr>
          <p:spPr bwMode="auto">
            <a:xfrm>
              <a:off x="2372673" y="5354952"/>
              <a:ext cx="128391" cy="1295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7" name="円/楕円 146"/>
            <p:cNvSpPr/>
            <p:nvPr/>
          </p:nvSpPr>
          <p:spPr bwMode="auto">
            <a:xfrm>
              <a:off x="3144312" y="4902857"/>
              <a:ext cx="129687" cy="1295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51" name="直線コネクタ 150"/>
            <p:cNvCxnSpPr>
              <a:stCxn id="143" idx="4"/>
            </p:cNvCxnSpPr>
            <p:nvPr/>
          </p:nvCxnSpPr>
          <p:spPr bwMode="auto">
            <a:xfrm rot="5400000">
              <a:off x="1640190" y="4557625"/>
              <a:ext cx="1580388" cy="142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直線コネクタ 152"/>
            <p:cNvCxnSpPr/>
            <p:nvPr/>
          </p:nvCxnSpPr>
          <p:spPr bwMode="auto">
            <a:xfrm rot="10800000" flipV="1">
              <a:off x="1678847" y="4181320"/>
              <a:ext cx="1493996" cy="75521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直線コネクタ 154"/>
            <p:cNvCxnSpPr>
              <a:stCxn id="147" idx="1"/>
              <a:endCxn id="142" idx="5"/>
            </p:cNvCxnSpPr>
            <p:nvPr/>
          </p:nvCxnSpPr>
          <p:spPr bwMode="auto">
            <a:xfrm rot="16200000" flipV="1">
              <a:off x="2063776" y="3822299"/>
              <a:ext cx="715061" cy="14849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0567" name="グループ化 114"/>
          <p:cNvGrpSpPr>
            <a:grpSpLocks/>
          </p:cNvGrpSpPr>
          <p:nvPr/>
        </p:nvGrpSpPr>
        <p:grpSpPr bwMode="auto">
          <a:xfrm>
            <a:off x="3708400" y="3500438"/>
            <a:ext cx="2087563" cy="2254250"/>
            <a:chOff x="1568613" y="3645024"/>
            <a:chExt cx="1705386" cy="1839468"/>
          </a:xfrm>
        </p:grpSpPr>
        <p:cxnSp>
          <p:nvCxnSpPr>
            <p:cNvPr id="187" name="直線コネクタ 186"/>
            <p:cNvCxnSpPr/>
            <p:nvPr/>
          </p:nvCxnSpPr>
          <p:spPr bwMode="auto">
            <a:xfrm flipV="1">
              <a:off x="1632160" y="3709794"/>
              <a:ext cx="804060" cy="4507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8" name="直線コネクタ 187"/>
            <p:cNvCxnSpPr/>
            <p:nvPr/>
          </p:nvCxnSpPr>
          <p:spPr bwMode="auto">
            <a:xfrm>
              <a:off x="2436220" y="3709794"/>
              <a:ext cx="772935" cy="4507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9" name="直線コネクタ 188"/>
            <p:cNvCxnSpPr>
              <a:endCxn id="196" idx="0"/>
            </p:cNvCxnSpPr>
            <p:nvPr/>
          </p:nvCxnSpPr>
          <p:spPr bwMode="auto">
            <a:xfrm rot="5400000">
              <a:off x="1261028" y="4531726"/>
              <a:ext cx="7422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直線コネクタ 191"/>
            <p:cNvCxnSpPr/>
            <p:nvPr/>
          </p:nvCxnSpPr>
          <p:spPr bwMode="auto">
            <a:xfrm rot="5400000">
              <a:off x="2805638" y="4565406"/>
              <a:ext cx="80703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3" name="円/楕円 192"/>
            <p:cNvSpPr/>
            <p:nvPr/>
          </p:nvSpPr>
          <p:spPr bwMode="auto">
            <a:xfrm>
              <a:off x="1568613" y="4097118"/>
              <a:ext cx="129687" cy="12824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94" name="円/楕円 193"/>
            <p:cNvSpPr/>
            <p:nvPr/>
          </p:nvSpPr>
          <p:spPr bwMode="auto">
            <a:xfrm>
              <a:off x="2372673" y="3645024"/>
              <a:ext cx="128391" cy="1295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95" name="円/楕円 194"/>
            <p:cNvSpPr/>
            <p:nvPr/>
          </p:nvSpPr>
          <p:spPr bwMode="auto">
            <a:xfrm>
              <a:off x="3144312" y="4097118"/>
              <a:ext cx="129687" cy="12824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96" name="円/楕円 195"/>
            <p:cNvSpPr/>
            <p:nvPr/>
          </p:nvSpPr>
          <p:spPr bwMode="auto">
            <a:xfrm>
              <a:off x="1568613" y="4902857"/>
              <a:ext cx="129687" cy="1295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97" name="円/楕円 196"/>
            <p:cNvSpPr/>
            <p:nvPr/>
          </p:nvSpPr>
          <p:spPr bwMode="auto">
            <a:xfrm>
              <a:off x="2372673" y="5354952"/>
              <a:ext cx="128391" cy="1295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98" name="円/楕円 197"/>
            <p:cNvSpPr/>
            <p:nvPr/>
          </p:nvSpPr>
          <p:spPr bwMode="auto">
            <a:xfrm>
              <a:off x="3144312" y="4902857"/>
              <a:ext cx="129687" cy="1295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99" name="直線コネクタ 198"/>
            <p:cNvCxnSpPr>
              <a:stCxn id="194" idx="4"/>
            </p:cNvCxnSpPr>
            <p:nvPr/>
          </p:nvCxnSpPr>
          <p:spPr bwMode="auto">
            <a:xfrm rot="5400000">
              <a:off x="1640190" y="4557625"/>
              <a:ext cx="1580388" cy="142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0568" name="グループ化 114"/>
          <p:cNvGrpSpPr>
            <a:grpSpLocks/>
          </p:cNvGrpSpPr>
          <p:nvPr/>
        </p:nvGrpSpPr>
        <p:grpSpPr bwMode="auto">
          <a:xfrm>
            <a:off x="6372225" y="3494088"/>
            <a:ext cx="2087563" cy="2252662"/>
            <a:chOff x="1568613" y="3645024"/>
            <a:chExt cx="1705386" cy="1839468"/>
          </a:xfrm>
        </p:grpSpPr>
        <p:cxnSp>
          <p:nvCxnSpPr>
            <p:cNvPr id="206" name="直線コネクタ 205"/>
            <p:cNvCxnSpPr/>
            <p:nvPr/>
          </p:nvCxnSpPr>
          <p:spPr bwMode="auto">
            <a:xfrm>
              <a:off x="1632160" y="4968559"/>
              <a:ext cx="804060" cy="4511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直線コネクタ 206"/>
            <p:cNvCxnSpPr/>
            <p:nvPr/>
          </p:nvCxnSpPr>
          <p:spPr bwMode="auto">
            <a:xfrm flipV="1">
              <a:off x="2436220" y="4968559"/>
              <a:ext cx="772935" cy="4511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9" name="円/楕円 208"/>
            <p:cNvSpPr/>
            <p:nvPr/>
          </p:nvSpPr>
          <p:spPr bwMode="auto">
            <a:xfrm>
              <a:off x="1568613" y="4096141"/>
              <a:ext cx="129687" cy="1296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0" name="円/楕円 209"/>
            <p:cNvSpPr/>
            <p:nvPr/>
          </p:nvSpPr>
          <p:spPr bwMode="auto">
            <a:xfrm>
              <a:off x="2372673" y="3645024"/>
              <a:ext cx="128391" cy="1296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1" name="円/楕円 210"/>
            <p:cNvSpPr/>
            <p:nvPr/>
          </p:nvSpPr>
          <p:spPr bwMode="auto">
            <a:xfrm>
              <a:off x="3144312" y="4096141"/>
              <a:ext cx="129687" cy="1296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2" name="円/楕円 211"/>
            <p:cNvSpPr/>
            <p:nvPr/>
          </p:nvSpPr>
          <p:spPr bwMode="auto">
            <a:xfrm>
              <a:off x="1568613" y="4903744"/>
              <a:ext cx="129687" cy="1296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3" name="円/楕円 212"/>
            <p:cNvSpPr/>
            <p:nvPr/>
          </p:nvSpPr>
          <p:spPr bwMode="auto">
            <a:xfrm>
              <a:off x="2372673" y="5354861"/>
              <a:ext cx="128391" cy="1296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4" name="円/楕円 213"/>
            <p:cNvSpPr/>
            <p:nvPr/>
          </p:nvSpPr>
          <p:spPr bwMode="auto">
            <a:xfrm>
              <a:off x="3144312" y="4903744"/>
              <a:ext cx="129687" cy="1296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16" name="直線コネクタ 215"/>
            <p:cNvCxnSpPr/>
            <p:nvPr/>
          </p:nvCxnSpPr>
          <p:spPr bwMode="auto">
            <a:xfrm rot="10800000" flipV="1">
              <a:off x="1678847" y="4181698"/>
              <a:ext cx="1493996" cy="7544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7" name="直線コネクタ 216"/>
            <p:cNvCxnSpPr>
              <a:stCxn id="214" idx="1"/>
              <a:endCxn id="209" idx="5"/>
            </p:cNvCxnSpPr>
            <p:nvPr/>
          </p:nvCxnSpPr>
          <p:spPr bwMode="auto">
            <a:xfrm rot="16200000" flipV="1">
              <a:off x="2063524" y="3821651"/>
              <a:ext cx="715565" cy="14849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8" name="右矢印 217"/>
          <p:cNvSpPr/>
          <p:nvPr/>
        </p:nvSpPr>
        <p:spPr>
          <a:xfrm>
            <a:off x="2874963" y="4535488"/>
            <a:ext cx="576262" cy="2159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9" name="正方形/長方形 218"/>
          <p:cNvSpPr/>
          <p:nvPr/>
        </p:nvSpPr>
        <p:spPr>
          <a:xfrm>
            <a:off x="3603625" y="3429000"/>
            <a:ext cx="2305050" cy="2376488"/>
          </a:xfrm>
          <a:prstGeom prst="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0" name="正方形/長方形 219"/>
          <p:cNvSpPr/>
          <p:nvPr/>
        </p:nvSpPr>
        <p:spPr>
          <a:xfrm>
            <a:off x="6273800" y="3429000"/>
            <a:ext cx="2303463" cy="2376488"/>
          </a:xfrm>
          <a:prstGeom prst="rect">
            <a:avLst/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0572" name="テキスト ボックス 95"/>
          <p:cNvSpPr txBox="1">
            <a:spLocks noChangeArrowheads="1"/>
          </p:cNvSpPr>
          <p:nvPr/>
        </p:nvSpPr>
        <p:spPr bwMode="auto">
          <a:xfrm>
            <a:off x="1285875" y="6011863"/>
            <a:ext cx="86312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K</a:t>
            </a:r>
            <a:r>
              <a:rPr lang="en-US" altLang="ja-JP" dirty="0"/>
              <a:t>3,3                                                          </a:t>
            </a:r>
            <a:r>
              <a:rPr lang="en-US" altLang="ja-JP" sz="2400" dirty="0"/>
              <a:t>t(K</a:t>
            </a:r>
            <a:r>
              <a:rPr lang="en-US" altLang="ja-JP" dirty="0"/>
              <a:t>3,3</a:t>
            </a:r>
            <a:r>
              <a:rPr lang="en-US" altLang="ja-JP" sz="2400" dirty="0"/>
              <a:t>)</a:t>
            </a:r>
            <a:r>
              <a:rPr lang="en-US" altLang="ja-JP" dirty="0"/>
              <a:t> </a:t>
            </a:r>
            <a:r>
              <a:rPr lang="en-US" altLang="ja-JP" sz="2400" dirty="0"/>
              <a:t>=2 </a:t>
            </a:r>
            <a:r>
              <a:rPr lang="en-US" altLang="ja-JP" dirty="0"/>
              <a:t>                                          </a:t>
            </a:r>
          </a:p>
        </p:txBody>
      </p:sp>
    </p:spTree>
  </p:cSld>
  <p:clrMapOvr>
    <a:masterClrMapping/>
  </p:clrMapOvr>
  <p:transition advTm="14149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厚さと交差数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5496" y="2060848"/>
            <a:ext cx="8534400" cy="438943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  <a:sp3d/>
        </p:spPr>
        <p:txBody>
          <a:bodyPr>
            <a:flatTx/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3, 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に対し，</a:t>
            </a:r>
            <a:r>
              <a:rPr lang="en-US" altLang="ja-JP" sz="2400" dirty="0">
                <a:latin typeface="Calibri" pitchFamily="34" charset="0"/>
                <a:ea typeface="+mn-ea"/>
              </a:rPr>
              <a:t>t(G) 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 q / (3p - 6)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107950" y="2276475"/>
            <a:ext cx="8567738" cy="8651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0" name="角丸四角形 49"/>
          <p:cNvSpPr/>
          <p:nvPr/>
        </p:nvSpPr>
        <p:spPr>
          <a:xfrm>
            <a:off x="395288" y="2060575"/>
            <a:ext cx="1800225" cy="360363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厚さの下界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厚さと交差数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5496" y="2060848"/>
            <a:ext cx="8534400" cy="438943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  <a:sp3d/>
        </p:spPr>
        <p:txBody>
          <a:bodyPr>
            <a:flatTx/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3, 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に対し，</a:t>
            </a:r>
            <a:r>
              <a:rPr lang="en-US" altLang="ja-JP" sz="2400" dirty="0">
                <a:latin typeface="Calibri" pitchFamily="34" charset="0"/>
                <a:ea typeface="+mn-ea"/>
              </a:rPr>
              <a:t>t(G) 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 q / (3p - 6)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107950" y="2276475"/>
            <a:ext cx="8567738" cy="8651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0" name="角丸四角形 49"/>
          <p:cNvSpPr/>
          <p:nvPr/>
        </p:nvSpPr>
        <p:spPr>
          <a:xfrm>
            <a:off x="395288" y="2060575"/>
            <a:ext cx="1800225" cy="360363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厚さの下界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51" name="コンテンツ プレースホルダー 2"/>
          <p:cNvSpPr txBox="1">
            <a:spLocks/>
          </p:cNvSpPr>
          <p:nvPr/>
        </p:nvSpPr>
        <p:spPr bwMode="auto">
          <a:xfrm>
            <a:off x="35496" y="2780928"/>
            <a:ext cx="8534400" cy="395483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  <a:sp3d/>
        </p:spPr>
        <p:txBody>
          <a:bodyPr>
            <a:flatTx/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, G</a:t>
            </a:r>
            <a:r>
              <a:rPr lang="en-US" altLang="ja-JP" dirty="0">
                <a:latin typeface="Calibri" pitchFamily="34" charset="0"/>
                <a:ea typeface="+mn-ea"/>
              </a:rPr>
              <a:t>2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>
                <a:latin typeface="Calibri" pitchFamily="34" charset="0"/>
                <a:ea typeface="+mn-ea"/>
              </a:rPr>
              <a:t>,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G</a:t>
            </a:r>
            <a:r>
              <a:rPr lang="en-US" altLang="ja-JP" dirty="0" err="1">
                <a:latin typeface="Calibri" pitchFamily="34" charset="0"/>
                <a:ea typeface="+mn-ea"/>
              </a:rPr>
              <a:t>t</a:t>
            </a:r>
            <a:r>
              <a:rPr lang="en-US" altLang="ja-JP" dirty="0">
                <a:latin typeface="Calibri" pitchFamily="34" charset="0"/>
                <a:ea typeface="+mn-ea"/>
              </a:rPr>
              <a:t>(G)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の平面的全域部分グラフへの分割　とする．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オイラーの定理の系</a:t>
            </a:r>
            <a:r>
              <a:rPr lang="en-US" altLang="ja-JP" sz="2400" dirty="0">
                <a:latin typeface="Calibri" pitchFamily="34" charset="0"/>
                <a:ea typeface="+mn-ea"/>
              </a:rPr>
              <a:t>1(1)</a:t>
            </a:r>
            <a:r>
              <a:rPr lang="ja-JP" altLang="en-US" sz="2400" dirty="0">
                <a:latin typeface="Calibri" pitchFamily="34" charset="0"/>
                <a:ea typeface="+mn-ea"/>
              </a:rPr>
              <a:t>より</a:t>
            </a:r>
            <a:r>
              <a:rPr lang="ja-JP" altLang="en-US" sz="2400" dirty="0">
                <a:latin typeface="Calibri" pitchFamily="34" charset="0"/>
              </a:rPr>
              <a:t>（注意：</a:t>
            </a:r>
            <a:r>
              <a:rPr lang="en-US" altLang="ja-JP" sz="2400" dirty="0" err="1">
                <a:latin typeface="Calibri" pitchFamily="34" charset="0"/>
              </a:rPr>
              <a:t>Gi</a:t>
            </a:r>
            <a:r>
              <a:rPr lang="ja-JP" altLang="en-US" sz="2400" dirty="0">
                <a:latin typeface="Calibri" pitchFamily="34" charset="0"/>
              </a:rPr>
              <a:t>が非連結でも成立） </a:t>
            </a:r>
            <a:r>
              <a:rPr lang="ja-JP" altLang="en-US" sz="2400" dirty="0">
                <a:latin typeface="Calibri" pitchFamily="34" charset="0"/>
                <a:ea typeface="+mn-ea"/>
              </a:rPr>
              <a:t>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|E(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Gi</a:t>
            </a:r>
            <a:r>
              <a:rPr lang="en-US" altLang="ja-JP" sz="2400" dirty="0">
                <a:latin typeface="Calibri" pitchFamily="34" charset="0"/>
                <a:ea typeface="+mn-ea"/>
              </a:rPr>
              <a:t>)| </a:t>
            </a:r>
            <a:r>
              <a:rPr lang="ja-JP" altLang="en-US" sz="2400" dirty="0">
                <a:latin typeface="Calibri" pitchFamily="34" charset="0"/>
                <a:ea typeface="+mn-ea"/>
              </a:rPr>
              <a:t>≦</a:t>
            </a:r>
            <a:r>
              <a:rPr lang="en-US" altLang="ja-JP" sz="2400" dirty="0">
                <a:latin typeface="Calibri" pitchFamily="34" charset="0"/>
                <a:ea typeface="+mn-ea"/>
              </a:rPr>
              <a:t>3|V(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Gi</a:t>
            </a:r>
            <a:r>
              <a:rPr lang="en-US" altLang="ja-JP" sz="2400" dirty="0">
                <a:latin typeface="Calibri" pitchFamily="34" charset="0"/>
                <a:ea typeface="+mn-ea"/>
              </a:rPr>
              <a:t>)|- 6 = 3p - 6,  (1</a:t>
            </a:r>
            <a:r>
              <a:rPr lang="ja-JP" altLang="en-US" sz="2400" dirty="0">
                <a:latin typeface="Calibri" pitchFamily="34" charset="0"/>
                <a:ea typeface="+mn-ea"/>
              </a:rPr>
              <a:t>≦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t(G))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よって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 </a:t>
            </a:r>
            <a:r>
              <a:rPr lang="en-US" altLang="ja-JP" sz="2400" dirty="0">
                <a:latin typeface="Calibri" pitchFamily="34" charset="0"/>
                <a:ea typeface="+mn-ea"/>
              </a:rPr>
              <a:t>q = </a:t>
            </a:r>
            <a:r>
              <a:rPr lang="ja-JP" altLang="en-US" sz="2400" dirty="0">
                <a:latin typeface="Calibri" pitchFamily="34" charset="0"/>
                <a:ea typeface="+mn-ea"/>
              </a:rPr>
              <a:t>∑ </a:t>
            </a:r>
            <a:r>
              <a:rPr lang="en-US" altLang="ja-JP" sz="2400" dirty="0">
                <a:latin typeface="Calibri" pitchFamily="34" charset="0"/>
                <a:ea typeface="+mn-ea"/>
              </a:rPr>
              <a:t>|E(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Gi</a:t>
            </a:r>
            <a:r>
              <a:rPr lang="en-US" altLang="ja-JP" sz="2400" dirty="0">
                <a:latin typeface="Calibri" pitchFamily="34" charset="0"/>
                <a:ea typeface="+mn-ea"/>
              </a:rPr>
              <a:t>)| </a:t>
            </a:r>
            <a:r>
              <a:rPr lang="ja-JP" altLang="en-US" sz="2400" dirty="0">
                <a:latin typeface="Calibri" pitchFamily="34" charset="0"/>
                <a:ea typeface="+mn-ea"/>
              </a:rPr>
              <a:t>≦ ∑ </a:t>
            </a:r>
            <a:r>
              <a:rPr lang="en-US" altLang="ja-JP" sz="2400" dirty="0">
                <a:latin typeface="Calibri" pitchFamily="34" charset="0"/>
                <a:ea typeface="+mn-ea"/>
              </a:rPr>
              <a:t>(3p - 6) =t(G)(3p - 6)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∴ </a:t>
            </a:r>
            <a:r>
              <a:rPr lang="en-US" altLang="ja-JP" sz="2400" dirty="0">
                <a:latin typeface="Calibri" pitchFamily="34" charset="0"/>
                <a:ea typeface="+mn-ea"/>
              </a:rPr>
              <a:t>t(G) </a:t>
            </a:r>
            <a:r>
              <a:rPr lang="ja-JP" altLang="en-US" sz="2400" dirty="0">
                <a:latin typeface="Calibri" pitchFamily="34" charset="0"/>
                <a:ea typeface="+mn-ea"/>
              </a:rPr>
              <a:t>≧ </a:t>
            </a:r>
            <a:r>
              <a:rPr lang="en-US" altLang="ja-JP" sz="2400" dirty="0">
                <a:latin typeface="Calibri" pitchFamily="34" charset="0"/>
                <a:ea typeface="+mn-ea"/>
              </a:rPr>
              <a:t>q / (3p - 6)</a:t>
            </a:r>
            <a:r>
              <a:rPr lang="ja-JP" altLang="en-US" sz="2400" dirty="0">
                <a:latin typeface="Calibri" pitchFamily="34" charset="0"/>
                <a:ea typeface="+mn-ea"/>
              </a:rPr>
              <a:t>　□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厚さと交差数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4924" y="2060575"/>
            <a:ext cx="9109075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グラフ</a:t>
            </a:r>
            <a:r>
              <a:rPr lang="en-US" altLang="ja-JP" sz="2400" dirty="0">
                <a:latin typeface="Calibri" pitchFamily="34" charset="0"/>
              </a:rPr>
              <a:t>G</a:t>
            </a:r>
            <a:r>
              <a:rPr lang="ja-JP" altLang="en-US" sz="2400" dirty="0">
                <a:latin typeface="Calibri" pitchFamily="34" charset="0"/>
              </a:rPr>
              <a:t>の交差数</a:t>
            </a:r>
            <a:r>
              <a:rPr lang="ja-JP" altLang="en-US" sz="2400" dirty="0">
                <a:latin typeface="Calibri" pitchFamily="34" charset="0"/>
                <a:ea typeface="+mn-ea"/>
              </a:rPr>
              <a:t>：グラフ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を平</a:t>
            </a:r>
            <a:r>
              <a:rPr lang="ja-JP" altLang="en-US" sz="2400" dirty="0">
                <a:latin typeface="Calibri" pitchFamily="34" charset="0"/>
                <a:ea typeface="+mn-ea"/>
              </a:rPr>
              <a:t>面上に描くときに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  生じる辺の交差の最小数，</a:t>
            </a:r>
            <a:r>
              <a:rPr lang="el-GR" altLang="ja-JP" sz="2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ν</a:t>
            </a:r>
            <a:r>
              <a:rPr lang="en-US" altLang="ja-JP" sz="2400" dirty="0">
                <a:latin typeface="Calibri" pitchFamily="34" charset="0"/>
                <a:ea typeface="+mn-ea"/>
              </a:rPr>
              <a:t>(G)</a:t>
            </a:r>
            <a:r>
              <a:rPr lang="ja-JP" altLang="en-US" sz="2400" dirty="0">
                <a:latin typeface="Calibri" pitchFamily="34" charset="0"/>
                <a:ea typeface="+mn-ea"/>
              </a:rPr>
              <a:t>で表す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</a:t>
            </a:r>
            <a:r>
              <a:rPr lang="ja-JP" altLang="en-US" sz="2400" dirty="0">
                <a:latin typeface="Calibri" pitchFamily="34" charset="0"/>
                <a:ea typeface="+mn-ea"/>
              </a:rPr>
              <a:t>注意：交差は重ならないように描く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grpSp>
        <p:nvGrpSpPr>
          <p:cNvPr id="452614" name="グループ化 114"/>
          <p:cNvGrpSpPr>
            <a:grpSpLocks/>
          </p:cNvGrpSpPr>
          <p:nvPr/>
        </p:nvGrpSpPr>
        <p:grpSpPr bwMode="auto">
          <a:xfrm>
            <a:off x="3419475" y="3500438"/>
            <a:ext cx="2089150" cy="1700212"/>
            <a:chOff x="1568613" y="3645024"/>
            <a:chExt cx="1705386" cy="1387970"/>
          </a:xfrm>
        </p:grpSpPr>
        <p:cxnSp>
          <p:nvCxnSpPr>
            <p:cNvPr id="136" name="直線コネクタ 135"/>
            <p:cNvCxnSpPr/>
            <p:nvPr/>
          </p:nvCxnSpPr>
          <p:spPr bwMode="auto">
            <a:xfrm flipV="1">
              <a:off x="1632112" y="3709822"/>
              <a:ext cx="804745" cy="4509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/>
            <p:nvPr/>
          </p:nvCxnSpPr>
          <p:spPr bwMode="auto">
            <a:xfrm>
              <a:off x="2436857" y="3709822"/>
              <a:ext cx="772348" cy="4509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直線コネクタ 137"/>
            <p:cNvCxnSpPr>
              <a:endCxn id="145" idx="0"/>
            </p:cNvCxnSpPr>
            <p:nvPr/>
          </p:nvCxnSpPr>
          <p:spPr bwMode="auto">
            <a:xfrm rot="5400000">
              <a:off x="1260820" y="4532107"/>
              <a:ext cx="74258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直線コネクタ 139"/>
            <p:cNvCxnSpPr>
              <a:stCxn id="145" idx="6"/>
            </p:cNvCxnSpPr>
            <p:nvPr/>
          </p:nvCxnSpPr>
          <p:spPr bwMode="auto">
            <a:xfrm>
              <a:off x="1698202" y="4968196"/>
              <a:ext cx="151100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/>
            <p:nvPr/>
          </p:nvCxnSpPr>
          <p:spPr bwMode="auto">
            <a:xfrm rot="5400000">
              <a:off x="2806162" y="4565154"/>
              <a:ext cx="80608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2" name="円/楕円 141"/>
            <p:cNvSpPr/>
            <p:nvPr/>
          </p:nvSpPr>
          <p:spPr bwMode="auto">
            <a:xfrm>
              <a:off x="1568613" y="4096017"/>
              <a:ext cx="129589" cy="12959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3" name="円/楕円 142"/>
            <p:cNvSpPr/>
            <p:nvPr/>
          </p:nvSpPr>
          <p:spPr bwMode="auto">
            <a:xfrm>
              <a:off x="2373359" y="3645024"/>
              <a:ext cx="128292" cy="12959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4" name="円/楕円 143"/>
            <p:cNvSpPr/>
            <p:nvPr/>
          </p:nvSpPr>
          <p:spPr bwMode="auto">
            <a:xfrm>
              <a:off x="3144410" y="4096017"/>
              <a:ext cx="129589" cy="12959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5" name="円/楕円 144"/>
            <p:cNvSpPr/>
            <p:nvPr/>
          </p:nvSpPr>
          <p:spPr bwMode="auto">
            <a:xfrm>
              <a:off x="1568613" y="4903398"/>
              <a:ext cx="129589" cy="12959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7" name="円/楕円 146"/>
            <p:cNvSpPr/>
            <p:nvPr/>
          </p:nvSpPr>
          <p:spPr bwMode="auto">
            <a:xfrm>
              <a:off x="3144410" y="4903398"/>
              <a:ext cx="129589" cy="12959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53" name="直線コネクタ 152"/>
            <p:cNvCxnSpPr/>
            <p:nvPr/>
          </p:nvCxnSpPr>
          <p:spPr bwMode="auto">
            <a:xfrm rot="10800000" flipV="1">
              <a:off x="1678764" y="4181550"/>
              <a:ext cx="1494156" cy="75424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直線コネクタ 154"/>
            <p:cNvCxnSpPr>
              <a:stCxn id="147" idx="1"/>
              <a:endCxn id="142" idx="5"/>
            </p:cNvCxnSpPr>
            <p:nvPr/>
          </p:nvCxnSpPr>
          <p:spPr bwMode="auto">
            <a:xfrm rot="16200000" flipV="1">
              <a:off x="2062974" y="3821962"/>
              <a:ext cx="716665" cy="14850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2615" name="テキスト ボックス 95"/>
          <p:cNvSpPr txBox="1">
            <a:spLocks noChangeArrowheads="1"/>
          </p:cNvSpPr>
          <p:nvPr/>
        </p:nvSpPr>
        <p:spPr bwMode="auto">
          <a:xfrm>
            <a:off x="6660232" y="6011863"/>
            <a:ext cx="13821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ja-JP" sz="2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ν</a:t>
            </a:r>
            <a:r>
              <a:rPr lang="en-US" altLang="ja-JP" sz="2400" dirty="0"/>
              <a:t>(K</a:t>
            </a:r>
            <a:r>
              <a:rPr lang="en-US" altLang="ja-JP" dirty="0"/>
              <a:t>6</a:t>
            </a:r>
            <a:r>
              <a:rPr lang="en-US" altLang="ja-JP" sz="2400" dirty="0"/>
              <a:t>)=3</a:t>
            </a:r>
          </a:p>
        </p:txBody>
      </p:sp>
      <p:grpSp>
        <p:nvGrpSpPr>
          <p:cNvPr id="452616" name="グループ化 114"/>
          <p:cNvGrpSpPr>
            <a:grpSpLocks/>
          </p:cNvGrpSpPr>
          <p:nvPr/>
        </p:nvGrpSpPr>
        <p:grpSpPr bwMode="auto">
          <a:xfrm>
            <a:off x="6227763" y="3479800"/>
            <a:ext cx="2089150" cy="2252663"/>
            <a:chOff x="1568613" y="3645024"/>
            <a:chExt cx="1705386" cy="1839468"/>
          </a:xfrm>
        </p:grpSpPr>
        <p:cxnSp>
          <p:nvCxnSpPr>
            <p:cNvPr id="67" name="直線コネクタ 66"/>
            <p:cNvCxnSpPr/>
            <p:nvPr/>
          </p:nvCxnSpPr>
          <p:spPr bwMode="auto">
            <a:xfrm flipV="1">
              <a:off x="1632111" y="3709840"/>
              <a:ext cx="804746" cy="4511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 bwMode="auto">
            <a:xfrm>
              <a:off x="2436857" y="3709840"/>
              <a:ext cx="772348" cy="4511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>
              <a:endCxn id="76" idx="0"/>
            </p:cNvCxnSpPr>
            <p:nvPr/>
          </p:nvCxnSpPr>
          <p:spPr bwMode="auto">
            <a:xfrm rot="5400000">
              <a:off x="1260717" y="4532350"/>
              <a:ext cx="7427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 bwMode="auto">
            <a:xfrm>
              <a:off x="1632111" y="4968560"/>
              <a:ext cx="804746" cy="4511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 bwMode="auto">
            <a:xfrm flipV="1">
              <a:off x="2436857" y="4968560"/>
              <a:ext cx="772348" cy="4511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 rot="5400000">
              <a:off x="2806051" y="4565407"/>
              <a:ext cx="80630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円/楕円 72"/>
            <p:cNvSpPr/>
            <p:nvPr/>
          </p:nvSpPr>
          <p:spPr bwMode="auto">
            <a:xfrm>
              <a:off x="1568613" y="4096141"/>
              <a:ext cx="129589" cy="1296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4" name="円/楕円 73"/>
            <p:cNvSpPr/>
            <p:nvPr/>
          </p:nvSpPr>
          <p:spPr bwMode="auto">
            <a:xfrm>
              <a:off x="2373358" y="3645024"/>
              <a:ext cx="128293" cy="1296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5" name="円/楕円 74"/>
            <p:cNvSpPr/>
            <p:nvPr/>
          </p:nvSpPr>
          <p:spPr bwMode="auto">
            <a:xfrm>
              <a:off x="3144410" y="4096141"/>
              <a:ext cx="129589" cy="1296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6" name="円/楕円 75"/>
            <p:cNvSpPr/>
            <p:nvPr/>
          </p:nvSpPr>
          <p:spPr bwMode="auto">
            <a:xfrm>
              <a:off x="1568613" y="4903744"/>
              <a:ext cx="129589" cy="1296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7" name="円/楕円 76"/>
            <p:cNvSpPr/>
            <p:nvPr/>
          </p:nvSpPr>
          <p:spPr bwMode="auto">
            <a:xfrm>
              <a:off x="2373358" y="5354861"/>
              <a:ext cx="128293" cy="1296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8" name="円/楕円 77"/>
            <p:cNvSpPr/>
            <p:nvPr/>
          </p:nvSpPr>
          <p:spPr bwMode="auto">
            <a:xfrm>
              <a:off x="3144410" y="4903744"/>
              <a:ext cx="129589" cy="12963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80" name="直線コネクタ 79"/>
            <p:cNvCxnSpPr/>
            <p:nvPr/>
          </p:nvCxnSpPr>
          <p:spPr bwMode="auto">
            <a:xfrm rot="10800000" flipV="1">
              <a:off x="1678763" y="4181697"/>
              <a:ext cx="1494157" cy="7544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>
              <a:stCxn id="78" idx="1"/>
              <a:endCxn id="73" idx="5"/>
            </p:cNvCxnSpPr>
            <p:nvPr/>
          </p:nvCxnSpPr>
          <p:spPr bwMode="auto">
            <a:xfrm rot="16200000" flipV="1">
              <a:off x="2063524" y="3821567"/>
              <a:ext cx="715565" cy="14850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2617" name="グループ化 86"/>
          <p:cNvGrpSpPr>
            <a:grpSpLocks/>
          </p:cNvGrpSpPr>
          <p:nvPr/>
        </p:nvGrpSpPr>
        <p:grpSpPr bwMode="auto">
          <a:xfrm>
            <a:off x="69850" y="4033838"/>
            <a:ext cx="2701925" cy="1658937"/>
            <a:chOff x="69477" y="4033066"/>
            <a:chExt cx="2702323" cy="1659522"/>
          </a:xfrm>
        </p:grpSpPr>
        <p:grpSp>
          <p:nvGrpSpPr>
            <p:cNvPr id="452628" name="グループ化 114"/>
            <p:cNvGrpSpPr>
              <a:grpSpLocks/>
            </p:cNvGrpSpPr>
            <p:nvPr/>
          </p:nvGrpSpPr>
          <p:grpSpPr bwMode="auto">
            <a:xfrm>
              <a:off x="683568" y="4033066"/>
              <a:ext cx="2088232" cy="1147128"/>
              <a:chOff x="1568613" y="4096522"/>
              <a:chExt cx="1705386" cy="936472"/>
            </a:xfrm>
          </p:grpSpPr>
          <p:cxnSp>
            <p:nvCxnSpPr>
              <p:cNvPr id="50" name="直線コネクタ 49"/>
              <p:cNvCxnSpPr>
                <a:endCxn id="59" idx="2"/>
              </p:cNvCxnSpPr>
              <p:nvPr/>
            </p:nvCxnSpPr>
            <p:spPr bwMode="auto">
              <a:xfrm flipV="1">
                <a:off x="1632444" y="4161344"/>
                <a:ext cx="151189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>
                <a:endCxn id="60" idx="0"/>
              </p:cNvCxnSpPr>
              <p:nvPr/>
            </p:nvCxnSpPr>
            <p:spPr bwMode="auto">
              <a:xfrm rot="5400000">
                <a:off x="1261665" y="4532123"/>
                <a:ext cx="74155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>
                <a:endCxn id="59" idx="3"/>
              </p:cNvCxnSpPr>
              <p:nvPr/>
            </p:nvCxnSpPr>
            <p:spPr bwMode="auto">
              <a:xfrm flipV="1">
                <a:off x="1632444" y="4206718"/>
                <a:ext cx="1531340" cy="7610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 bwMode="auto">
              <a:xfrm rot="5400000">
                <a:off x="2805976" y="4564534"/>
                <a:ext cx="80638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6" name="円/楕円 55"/>
              <p:cNvSpPr/>
              <p:nvPr/>
            </p:nvSpPr>
            <p:spPr bwMode="auto">
              <a:xfrm>
                <a:off x="1568909" y="4096522"/>
                <a:ext cx="129665" cy="12834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59" name="円/楕円 58"/>
              <p:cNvSpPr/>
              <p:nvPr/>
            </p:nvSpPr>
            <p:spPr bwMode="auto">
              <a:xfrm>
                <a:off x="3144334" y="4096522"/>
                <a:ext cx="129665" cy="12834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60" name="円/楕円 59"/>
              <p:cNvSpPr/>
              <p:nvPr/>
            </p:nvSpPr>
            <p:spPr bwMode="auto">
              <a:xfrm>
                <a:off x="1568909" y="4902902"/>
                <a:ext cx="129665" cy="12964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62" name="円/楕円 61"/>
              <p:cNvSpPr/>
              <p:nvPr/>
            </p:nvSpPr>
            <p:spPr bwMode="auto">
              <a:xfrm>
                <a:off x="3144334" y="4902902"/>
                <a:ext cx="129665" cy="12964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cxnSp>
          <p:nvCxnSpPr>
            <p:cNvPr id="83" name="直線コネクタ 82"/>
            <p:cNvCxnSpPr/>
            <p:nvPr/>
          </p:nvCxnSpPr>
          <p:spPr bwMode="auto">
            <a:xfrm flipV="1">
              <a:off x="826827" y="5085949"/>
              <a:ext cx="185288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5" name="フリーフォーム 84"/>
            <p:cNvSpPr/>
            <p:nvPr/>
          </p:nvSpPr>
          <p:spPr>
            <a:xfrm>
              <a:off x="69477" y="4101352"/>
              <a:ext cx="2607059" cy="1591236"/>
            </a:xfrm>
            <a:custGeom>
              <a:avLst/>
              <a:gdLst>
                <a:gd name="connsiteX0" fmla="*/ 683558 w 2606488"/>
                <a:gd name="connsiteY0" fmla="*/ 0 h 1591235"/>
                <a:gd name="connsiteX1" fmla="*/ 320488 w 2606488"/>
                <a:gd name="connsiteY1" fmla="*/ 1425388 h 1591235"/>
                <a:gd name="connsiteX2" fmla="*/ 2606488 w 2606488"/>
                <a:gd name="connsiteY2" fmla="*/ 995082 h 1591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6488" h="1591235">
                  <a:moveTo>
                    <a:pt x="683558" y="0"/>
                  </a:moveTo>
                  <a:cubicBezTo>
                    <a:pt x="341779" y="629770"/>
                    <a:pt x="0" y="1259541"/>
                    <a:pt x="320488" y="1425388"/>
                  </a:cubicBezTo>
                  <a:cubicBezTo>
                    <a:pt x="640976" y="1591235"/>
                    <a:pt x="1623732" y="1293158"/>
                    <a:pt x="2606488" y="995082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88" name="フリーフォーム 87"/>
          <p:cNvSpPr/>
          <p:nvPr/>
        </p:nvSpPr>
        <p:spPr>
          <a:xfrm>
            <a:off x="3036888" y="3568700"/>
            <a:ext cx="1446212" cy="1562100"/>
          </a:xfrm>
          <a:custGeom>
            <a:avLst/>
            <a:gdLst>
              <a:gd name="connsiteX0" fmla="*/ 1445683 w 1445683"/>
              <a:gd name="connsiteY0" fmla="*/ 0 h 1562100"/>
              <a:gd name="connsiteX1" fmla="*/ 162983 w 1445683"/>
              <a:gd name="connsiteY1" fmla="*/ 444500 h 1562100"/>
              <a:gd name="connsiteX2" fmla="*/ 467783 w 1445683"/>
              <a:gd name="connsiteY2" fmla="*/ 1562100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5683" h="1562100">
                <a:moveTo>
                  <a:pt x="1445683" y="0"/>
                </a:moveTo>
                <a:cubicBezTo>
                  <a:pt x="885824" y="92075"/>
                  <a:pt x="325966" y="184150"/>
                  <a:pt x="162983" y="444500"/>
                </a:cubicBezTo>
                <a:cubicBezTo>
                  <a:pt x="0" y="704850"/>
                  <a:pt x="233891" y="1133475"/>
                  <a:pt x="467783" y="156210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1" name="フリーフォーム 90"/>
          <p:cNvSpPr/>
          <p:nvPr/>
        </p:nvSpPr>
        <p:spPr>
          <a:xfrm>
            <a:off x="4483100" y="3568700"/>
            <a:ext cx="1441450" cy="1562100"/>
          </a:xfrm>
          <a:custGeom>
            <a:avLst/>
            <a:gdLst>
              <a:gd name="connsiteX0" fmla="*/ 0 w 1441450"/>
              <a:gd name="connsiteY0" fmla="*/ 0 h 1562100"/>
              <a:gd name="connsiteX1" fmla="*/ 1282700 w 1441450"/>
              <a:gd name="connsiteY1" fmla="*/ 368300 h 1562100"/>
              <a:gd name="connsiteX2" fmla="*/ 952500 w 1441450"/>
              <a:gd name="connsiteY2" fmla="*/ 1562100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1450" h="1562100">
                <a:moveTo>
                  <a:pt x="0" y="0"/>
                </a:moveTo>
                <a:cubicBezTo>
                  <a:pt x="561975" y="53975"/>
                  <a:pt x="1123950" y="107950"/>
                  <a:pt x="1282700" y="368300"/>
                </a:cubicBezTo>
                <a:cubicBezTo>
                  <a:pt x="1441450" y="628650"/>
                  <a:pt x="1196975" y="1095375"/>
                  <a:pt x="952500" y="156210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" name="フリーフォーム 91"/>
          <p:cNvSpPr/>
          <p:nvPr/>
        </p:nvSpPr>
        <p:spPr>
          <a:xfrm>
            <a:off x="7302500" y="3543300"/>
            <a:ext cx="1414463" cy="1562100"/>
          </a:xfrm>
          <a:custGeom>
            <a:avLst/>
            <a:gdLst>
              <a:gd name="connsiteX0" fmla="*/ 0 w 1413933"/>
              <a:gd name="connsiteY0" fmla="*/ 0 h 1562100"/>
              <a:gd name="connsiteX1" fmla="*/ 1257300 w 1413933"/>
              <a:gd name="connsiteY1" fmla="*/ 457200 h 1562100"/>
              <a:gd name="connsiteX2" fmla="*/ 939800 w 1413933"/>
              <a:gd name="connsiteY2" fmla="*/ 1562100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13933" h="1562100">
                <a:moveTo>
                  <a:pt x="0" y="0"/>
                </a:moveTo>
                <a:cubicBezTo>
                  <a:pt x="550333" y="98425"/>
                  <a:pt x="1100667" y="196850"/>
                  <a:pt x="1257300" y="457200"/>
                </a:cubicBezTo>
                <a:cubicBezTo>
                  <a:pt x="1413933" y="717550"/>
                  <a:pt x="1176866" y="1139825"/>
                  <a:pt x="939800" y="156210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3" name="フリーフォーム 92"/>
          <p:cNvSpPr/>
          <p:nvPr/>
        </p:nvSpPr>
        <p:spPr>
          <a:xfrm>
            <a:off x="5856288" y="3543300"/>
            <a:ext cx="1433512" cy="1536700"/>
          </a:xfrm>
          <a:custGeom>
            <a:avLst/>
            <a:gdLst>
              <a:gd name="connsiteX0" fmla="*/ 1432983 w 1432983"/>
              <a:gd name="connsiteY0" fmla="*/ 0 h 1536700"/>
              <a:gd name="connsiteX1" fmla="*/ 162983 w 1432983"/>
              <a:gd name="connsiteY1" fmla="*/ 495300 h 1536700"/>
              <a:gd name="connsiteX2" fmla="*/ 455083 w 1432983"/>
              <a:gd name="connsiteY2" fmla="*/ 1536700 h 153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2983" h="1536700">
                <a:moveTo>
                  <a:pt x="1432983" y="0"/>
                </a:moveTo>
                <a:cubicBezTo>
                  <a:pt x="879474" y="119591"/>
                  <a:pt x="325966" y="239183"/>
                  <a:pt x="162983" y="495300"/>
                </a:cubicBezTo>
                <a:cubicBezTo>
                  <a:pt x="0" y="751417"/>
                  <a:pt x="227541" y="1144058"/>
                  <a:pt x="455083" y="153670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94" name="直線コネクタ 93"/>
          <p:cNvCxnSpPr/>
          <p:nvPr/>
        </p:nvCxnSpPr>
        <p:spPr bwMode="auto">
          <a:xfrm>
            <a:off x="6346825" y="4114800"/>
            <a:ext cx="18510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 bwMode="auto">
          <a:xfrm>
            <a:off x="6354763" y="5097463"/>
            <a:ext cx="1851025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 bwMode="auto">
          <a:xfrm>
            <a:off x="3529013" y="4137025"/>
            <a:ext cx="18526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フリーフォーム 96"/>
          <p:cNvSpPr/>
          <p:nvPr/>
        </p:nvSpPr>
        <p:spPr>
          <a:xfrm>
            <a:off x="7289800" y="3205163"/>
            <a:ext cx="1866900" cy="2813050"/>
          </a:xfrm>
          <a:custGeom>
            <a:avLst/>
            <a:gdLst>
              <a:gd name="connsiteX0" fmla="*/ 0 w 1866900"/>
              <a:gd name="connsiteY0" fmla="*/ 351367 h 2813050"/>
              <a:gd name="connsiteX1" fmla="*/ 1600200 w 1866900"/>
              <a:gd name="connsiteY1" fmla="*/ 351367 h 2813050"/>
              <a:gd name="connsiteX2" fmla="*/ 1600200 w 1866900"/>
              <a:gd name="connsiteY2" fmla="*/ 2459567 h 2813050"/>
              <a:gd name="connsiteX3" fmla="*/ 0 w 1866900"/>
              <a:gd name="connsiteY3" fmla="*/ 2472267 h 2813050"/>
              <a:gd name="connsiteX4" fmla="*/ 0 w 1866900"/>
              <a:gd name="connsiteY4" fmla="*/ 2472267 h 281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6900" h="2813050">
                <a:moveTo>
                  <a:pt x="0" y="351367"/>
                </a:moveTo>
                <a:cubicBezTo>
                  <a:pt x="666750" y="175683"/>
                  <a:pt x="1333500" y="0"/>
                  <a:pt x="1600200" y="351367"/>
                </a:cubicBezTo>
                <a:cubicBezTo>
                  <a:pt x="1866900" y="702734"/>
                  <a:pt x="1866900" y="2106084"/>
                  <a:pt x="1600200" y="2459567"/>
                </a:cubicBezTo>
                <a:cubicBezTo>
                  <a:pt x="1333500" y="2813050"/>
                  <a:pt x="0" y="2472267"/>
                  <a:pt x="0" y="2472267"/>
                </a:cubicBezTo>
                <a:lnTo>
                  <a:pt x="0" y="2472267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2626" name="テキスト ボックス 95"/>
          <p:cNvSpPr txBox="1">
            <a:spLocks noChangeArrowheads="1"/>
          </p:cNvSpPr>
          <p:nvPr/>
        </p:nvSpPr>
        <p:spPr bwMode="auto">
          <a:xfrm>
            <a:off x="3779912" y="6021388"/>
            <a:ext cx="13821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ja-JP" sz="2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ν</a:t>
            </a:r>
            <a:r>
              <a:rPr lang="en-US" altLang="ja-JP" sz="2400" dirty="0"/>
              <a:t>(K</a:t>
            </a:r>
            <a:r>
              <a:rPr lang="en-US" altLang="ja-JP" dirty="0"/>
              <a:t>5</a:t>
            </a:r>
            <a:r>
              <a:rPr lang="en-US" altLang="ja-JP" sz="2400" dirty="0"/>
              <a:t>)=1</a:t>
            </a:r>
          </a:p>
        </p:txBody>
      </p:sp>
      <p:sp>
        <p:nvSpPr>
          <p:cNvPr id="452627" name="テキスト ボックス 95"/>
          <p:cNvSpPr txBox="1">
            <a:spLocks noChangeArrowheads="1"/>
          </p:cNvSpPr>
          <p:nvPr/>
        </p:nvSpPr>
        <p:spPr bwMode="auto">
          <a:xfrm>
            <a:off x="1043608" y="6021388"/>
            <a:ext cx="13821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ja-JP" sz="2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ν</a:t>
            </a:r>
            <a:r>
              <a:rPr lang="en-US" altLang="ja-JP" sz="2400" dirty="0"/>
              <a:t>(K</a:t>
            </a:r>
            <a:r>
              <a:rPr lang="en-US" altLang="ja-JP" dirty="0"/>
              <a:t>4</a:t>
            </a:r>
            <a:r>
              <a:rPr lang="en-US" altLang="ja-JP" sz="2400" dirty="0"/>
              <a:t>)=0</a:t>
            </a:r>
          </a:p>
        </p:txBody>
      </p:sp>
      <p:sp>
        <p:nvSpPr>
          <p:cNvPr id="58" name="フリーフォーム 57"/>
          <p:cNvSpPr/>
          <p:nvPr/>
        </p:nvSpPr>
        <p:spPr>
          <a:xfrm>
            <a:off x="5839883" y="4114800"/>
            <a:ext cx="1449917" cy="1536700"/>
          </a:xfrm>
          <a:custGeom>
            <a:avLst/>
            <a:gdLst>
              <a:gd name="connsiteX0" fmla="*/ 446617 w 1449917"/>
              <a:gd name="connsiteY0" fmla="*/ 0 h 1536700"/>
              <a:gd name="connsiteX1" fmla="*/ 167217 w 1449917"/>
              <a:gd name="connsiteY1" fmla="*/ 1041400 h 1536700"/>
              <a:gd name="connsiteX2" fmla="*/ 1449917 w 1449917"/>
              <a:gd name="connsiteY2" fmla="*/ 1536700 h 153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9917" h="1536700">
                <a:moveTo>
                  <a:pt x="446617" y="0"/>
                </a:moveTo>
                <a:cubicBezTo>
                  <a:pt x="223308" y="392641"/>
                  <a:pt x="0" y="785283"/>
                  <a:pt x="167217" y="1041400"/>
                </a:cubicBezTo>
                <a:cubicBezTo>
                  <a:pt x="334434" y="1297517"/>
                  <a:pt x="892175" y="1417108"/>
                  <a:pt x="1449917" y="153670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フリーフォーム 60"/>
          <p:cNvSpPr/>
          <p:nvPr/>
        </p:nvSpPr>
        <p:spPr>
          <a:xfrm>
            <a:off x="7289800" y="4127500"/>
            <a:ext cx="1428750" cy="1536700"/>
          </a:xfrm>
          <a:custGeom>
            <a:avLst/>
            <a:gdLst>
              <a:gd name="connsiteX0" fmla="*/ 952500 w 1428750"/>
              <a:gd name="connsiteY0" fmla="*/ 0 h 1536700"/>
              <a:gd name="connsiteX1" fmla="*/ 1270000 w 1428750"/>
              <a:gd name="connsiteY1" fmla="*/ 977900 h 1536700"/>
              <a:gd name="connsiteX2" fmla="*/ 0 w 1428750"/>
              <a:gd name="connsiteY2" fmla="*/ 1536700 h 153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8750" h="1536700">
                <a:moveTo>
                  <a:pt x="952500" y="0"/>
                </a:moveTo>
                <a:cubicBezTo>
                  <a:pt x="1190625" y="360891"/>
                  <a:pt x="1428750" y="721783"/>
                  <a:pt x="1270000" y="977900"/>
                </a:cubicBezTo>
                <a:cubicBezTo>
                  <a:pt x="1111250" y="1234017"/>
                  <a:pt x="555625" y="1385358"/>
                  <a:pt x="0" y="153670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Tm="14149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厚さと交差数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5496" y="2060848"/>
            <a:ext cx="8534400" cy="438943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  <a:sp3d/>
        </p:spPr>
        <p:txBody>
          <a:bodyPr>
            <a:flatTx/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3, 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の連結グラフに対し，</a:t>
            </a:r>
            <a:r>
              <a:rPr lang="el-GR" altLang="ja-JP" sz="2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ν</a:t>
            </a:r>
            <a:r>
              <a:rPr lang="en-US" altLang="ja-JP" sz="2400" dirty="0">
                <a:latin typeface="Calibri" pitchFamily="34" charset="0"/>
                <a:ea typeface="+mn-ea"/>
              </a:rPr>
              <a:t>(G) 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 q - 3p + 6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107950" y="2276475"/>
            <a:ext cx="8567738" cy="8651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0" name="角丸四角形 49"/>
          <p:cNvSpPr/>
          <p:nvPr/>
        </p:nvSpPr>
        <p:spPr>
          <a:xfrm>
            <a:off x="395288" y="2060575"/>
            <a:ext cx="2304504" cy="360363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交差数の下界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厚さと交差数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5496" y="2060848"/>
            <a:ext cx="8534400" cy="438943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  <a:sp3d/>
        </p:spPr>
        <p:txBody>
          <a:bodyPr>
            <a:flatTx/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3, 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の連結グラフに対し，</a:t>
            </a:r>
            <a:r>
              <a:rPr lang="el-GR" altLang="ja-JP" sz="2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ν</a:t>
            </a:r>
            <a:r>
              <a:rPr lang="en-US" altLang="ja-JP" sz="2400" dirty="0">
                <a:latin typeface="Calibri" pitchFamily="34" charset="0"/>
                <a:ea typeface="+mn-ea"/>
              </a:rPr>
              <a:t>(G) 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 q - 3p + 6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107950" y="2276475"/>
            <a:ext cx="8567738" cy="8651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0" name="角丸四角形 49"/>
          <p:cNvSpPr/>
          <p:nvPr/>
        </p:nvSpPr>
        <p:spPr>
          <a:xfrm>
            <a:off x="395288" y="2060575"/>
            <a:ext cx="2304504" cy="360363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交差数の下界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51" name="コンテンツ プレースホルダー 2"/>
          <p:cNvSpPr txBox="1">
            <a:spLocks/>
          </p:cNvSpPr>
          <p:nvPr/>
        </p:nvSpPr>
        <p:spPr bwMode="auto">
          <a:xfrm>
            <a:off x="35496" y="2780928"/>
            <a:ext cx="8534400" cy="438943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  <a:sp3d/>
        </p:spPr>
        <p:txBody>
          <a:bodyPr>
            <a:flatTx/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</a:rPr>
              <a:t>G’</a:t>
            </a:r>
            <a:r>
              <a:rPr lang="ja-JP" altLang="en-US" sz="2400" dirty="0">
                <a:latin typeface="Calibri" pitchFamily="34" charset="0"/>
              </a:rPr>
              <a:t>：交差の数が</a:t>
            </a:r>
            <a:r>
              <a:rPr lang="el-GR" altLang="ja-JP" sz="2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ν</a:t>
            </a:r>
            <a:r>
              <a:rPr lang="en-US" altLang="ja-JP" sz="2400" dirty="0">
                <a:latin typeface="Calibri" pitchFamily="34" charset="0"/>
              </a:rPr>
              <a:t>(G)</a:t>
            </a:r>
            <a:r>
              <a:rPr lang="ja-JP" altLang="en-US" sz="2400" dirty="0">
                <a:latin typeface="Calibri" pitchFamily="34" charset="0"/>
              </a:rPr>
              <a:t>となるように</a:t>
            </a:r>
            <a:r>
              <a:rPr lang="en-US" altLang="ja-JP" sz="2400" dirty="0">
                <a:latin typeface="Calibri" pitchFamily="34" charset="0"/>
              </a:rPr>
              <a:t>G</a:t>
            </a:r>
            <a:r>
              <a:rPr lang="ja-JP" altLang="en-US" sz="2400" dirty="0">
                <a:latin typeface="Calibri" pitchFamily="34" charset="0"/>
              </a:rPr>
              <a:t>を平面に描いたグラフ　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</a:rPr>
              <a:t>   H’</a:t>
            </a:r>
            <a:r>
              <a:rPr lang="ja-JP" altLang="en-US" sz="2400" dirty="0">
                <a:latin typeface="Calibri" pitchFamily="34" charset="0"/>
              </a:rPr>
              <a:t>：</a:t>
            </a:r>
            <a:r>
              <a:rPr lang="en-US" altLang="ja-JP" sz="2400" dirty="0">
                <a:latin typeface="Calibri" pitchFamily="34" charset="0"/>
              </a:rPr>
              <a:t>G</a:t>
            </a:r>
            <a:r>
              <a:rPr lang="ja-JP" altLang="en-US" sz="2400" dirty="0">
                <a:latin typeface="Calibri" pitchFamily="34" charset="0"/>
              </a:rPr>
              <a:t>の全域部分グラフで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　　　</a:t>
            </a:r>
            <a:r>
              <a:rPr lang="en-US" altLang="ja-JP" sz="2400" dirty="0">
                <a:latin typeface="Calibri" pitchFamily="34" charset="0"/>
              </a:rPr>
              <a:t>G’</a:t>
            </a:r>
            <a:r>
              <a:rPr lang="ja-JP" altLang="en-US" sz="2400" dirty="0">
                <a:latin typeface="Calibri" pitchFamily="34" charset="0"/>
              </a:rPr>
              <a:t>と同じ平面への描き方を行ったときに交差がなく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　　　</a:t>
            </a:r>
            <a:r>
              <a:rPr lang="en-US" altLang="ja-JP" sz="2400" dirty="0">
                <a:latin typeface="Calibri" pitchFamily="34" charset="0"/>
              </a:rPr>
              <a:t>H’</a:t>
            </a:r>
            <a:r>
              <a:rPr lang="ja-JP" altLang="en-US" sz="2400" dirty="0">
                <a:latin typeface="Calibri" pitchFamily="34" charset="0"/>
              </a:rPr>
              <a:t>にない</a:t>
            </a:r>
            <a:r>
              <a:rPr lang="en-US" altLang="ja-JP" sz="2400" dirty="0">
                <a:latin typeface="Calibri" pitchFamily="34" charset="0"/>
              </a:rPr>
              <a:t>G’</a:t>
            </a:r>
            <a:r>
              <a:rPr lang="ja-JP" altLang="en-US" sz="2400" dirty="0">
                <a:latin typeface="Calibri" pitchFamily="34" charset="0"/>
              </a:rPr>
              <a:t>の辺を</a:t>
            </a:r>
            <a:r>
              <a:rPr lang="en-US" altLang="ja-JP" sz="2400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辺加えると交差が生じるもの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   このとき，オイラーの定理の系</a:t>
            </a:r>
            <a:r>
              <a:rPr lang="en-US" altLang="ja-JP" sz="2400" dirty="0">
                <a:latin typeface="Calibri" pitchFamily="34" charset="0"/>
              </a:rPr>
              <a:t>1(1)</a:t>
            </a:r>
            <a:r>
              <a:rPr lang="ja-JP" altLang="en-US" sz="2400" dirty="0">
                <a:latin typeface="Calibri" pitchFamily="34" charset="0"/>
              </a:rPr>
              <a:t>より，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　</a:t>
            </a:r>
            <a:r>
              <a:rPr lang="en-US" altLang="ja-JP" sz="2400" dirty="0">
                <a:latin typeface="Calibri" pitchFamily="34" charset="0"/>
              </a:rPr>
              <a:t>|E(H’)|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3|V(H’)| - 6 = 3p - 6</a:t>
            </a:r>
            <a:r>
              <a:rPr lang="ja-JP" altLang="en-US" sz="2400" dirty="0" err="1">
                <a:latin typeface="Calibri" pitchFamily="34" charset="0"/>
              </a:rPr>
              <a:t>．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厚さと交差数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35496" y="2060848"/>
            <a:ext cx="8534400" cy="438943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  <a:sp3d/>
        </p:spPr>
        <p:txBody>
          <a:bodyPr>
            <a:flatTx/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：位数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3, 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 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の連結グラフに対し，</a:t>
            </a:r>
            <a:r>
              <a:rPr lang="el-GR" altLang="ja-JP" sz="2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ν</a:t>
            </a:r>
            <a:r>
              <a:rPr lang="en-US" altLang="ja-JP" sz="2400" dirty="0">
                <a:latin typeface="Calibri" pitchFamily="34" charset="0"/>
                <a:ea typeface="+mn-ea"/>
              </a:rPr>
              <a:t>(G) 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 q - 3p + 6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107950" y="2276475"/>
            <a:ext cx="8567738" cy="8651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50" name="角丸四角形 49"/>
          <p:cNvSpPr/>
          <p:nvPr/>
        </p:nvSpPr>
        <p:spPr>
          <a:xfrm>
            <a:off x="395288" y="2060575"/>
            <a:ext cx="2304504" cy="360363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交差数の下界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51" name="コンテンツ プレースホルダー 2"/>
          <p:cNvSpPr txBox="1">
            <a:spLocks/>
          </p:cNvSpPr>
          <p:nvPr/>
        </p:nvSpPr>
        <p:spPr bwMode="auto">
          <a:xfrm>
            <a:off x="35496" y="2780928"/>
            <a:ext cx="9108504" cy="438943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799999" rev="0"/>
            </a:camera>
            <a:lightRig rig="threePt" dir="t"/>
          </a:scene3d>
          <a:sp3d/>
        </p:spPr>
        <p:txBody>
          <a:bodyPr>
            <a:flatTx/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証明：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n-US" altLang="ja-JP" sz="2400" dirty="0">
                <a:latin typeface="Calibri" pitchFamily="34" charset="0"/>
                <a:ea typeface="+mn-ea"/>
              </a:rPr>
              <a:t>H’</a:t>
            </a:r>
            <a:r>
              <a:rPr lang="ja-JP" altLang="en-US" sz="2400" dirty="0">
                <a:latin typeface="Calibri" pitchFamily="34" charset="0"/>
                <a:ea typeface="+mn-ea"/>
              </a:rPr>
              <a:t>にない</a:t>
            </a:r>
            <a:r>
              <a:rPr lang="en-US" altLang="ja-JP" sz="2400" dirty="0">
                <a:latin typeface="Calibri" pitchFamily="34" charset="0"/>
                <a:ea typeface="+mn-ea"/>
              </a:rPr>
              <a:t>G’</a:t>
            </a:r>
            <a:r>
              <a:rPr lang="ja-JP" altLang="en-US" sz="2400" dirty="0">
                <a:latin typeface="Calibri" pitchFamily="34" charset="0"/>
                <a:ea typeface="+mn-ea"/>
              </a:rPr>
              <a:t>の辺を</a:t>
            </a:r>
            <a:r>
              <a:rPr lang="en-US" altLang="ja-JP" sz="2400" dirty="0">
                <a:latin typeface="Calibri" pitchFamily="34" charset="0"/>
                <a:ea typeface="+mn-ea"/>
              </a:rPr>
              <a:t>H’</a:t>
            </a:r>
            <a:r>
              <a:rPr lang="ja-JP" altLang="en-US" sz="2400" dirty="0">
                <a:latin typeface="Calibri" pitchFamily="34" charset="0"/>
                <a:ea typeface="+mn-ea"/>
              </a:rPr>
              <a:t>に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つ加えると，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  <a:r>
              <a:rPr lang="ja-JP" altLang="en-US" sz="2400" dirty="0">
                <a:latin typeface="Calibri" pitchFamily="34" charset="0"/>
                <a:ea typeface="+mn-ea"/>
              </a:rPr>
              <a:t>少なくとも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個の交差が新たに生じるので，（∵スライド</a:t>
            </a:r>
            <a:r>
              <a:rPr lang="en-US" altLang="ja-JP" sz="2400" dirty="0">
                <a:latin typeface="Calibri" pitchFamily="34" charset="0"/>
                <a:ea typeface="+mn-ea"/>
              </a:rPr>
              <a:t>36</a:t>
            </a:r>
            <a:r>
              <a:rPr lang="ja-JP" altLang="en-US" sz="2400" dirty="0">
                <a:latin typeface="Calibri" pitchFamily="34" charset="0"/>
                <a:ea typeface="+mn-ea"/>
              </a:rPr>
              <a:t>の注意より）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r>
              <a:rPr lang="el-GR" altLang="ja-JP" sz="2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ν</a:t>
            </a:r>
            <a:r>
              <a:rPr lang="en-US" altLang="ja-JP" sz="2400" dirty="0">
                <a:latin typeface="Calibri" pitchFamily="34" charset="0"/>
                <a:ea typeface="+mn-ea"/>
              </a:rPr>
              <a:t>(G)</a:t>
            </a:r>
            <a:r>
              <a:rPr lang="ja-JP" altLang="en-US" sz="2400" dirty="0">
                <a:latin typeface="Calibri" pitchFamily="34" charset="0"/>
                <a:ea typeface="+mn-ea"/>
              </a:rPr>
              <a:t> ≧ </a:t>
            </a:r>
            <a:r>
              <a:rPr lang="en-US" altLang="ja-JP" sz="2400" dirty="0">
                <a:latin typeface="Calibri" pitchFamily="34" charset="0"/>
                <a:ea typeface="+mn-ea"/>
              </a:rPr>
              <a:t>|E(G’)| - |E(H’)|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　　　   ≧ </a:t>
            </a:r>
            <a:r>
              <a:rPr lang="en-US" altLang="ja-JP" sz="2400" dirty="0">
                <a:latin typeface="Calibri" pitchFamily="34" charset="0"/>
                <a:ea typeface="+mn-ea"/>
              </a:rPr>
              <a:t>q – (3p - 6) =q – 3p + 6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1.1</a:t>
            </a:r>
            <a:r>
              <a:rPr lang="ja-JP" altLang="en-US"/>
              <a:t>　用語の説明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面（領域）：平面グラフにおいて，頂点と辺で囲まれている領域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無限面（外領域）：非有界な領域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有限面（内領域）：有界な領域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grpSp>
        <p:nvGrpSpPr>
          <p:cNvPr id="422916" name="グループ化 54"/>
          <p:cNvGrpSpPr>
            <a:grpSpLocks/>
          </p:cNvGrpSpPr>
          <p:nvPr/>
        </p:nvGrpSpPr>
        <p:grpSpPr bwMode="auto">
          <a:xfrm>
            <a:off x="2484438" y="4162425"/>
            <a:ext cx="4319587" cy="1809750"/>
            <a:chOff x="5959202" y="4163168"/>
            <a:chExt cx="2718347" cy="1138040"/>
          </a:xfrm>
        </p:grpSpPr>
        <p:cxnSp>
          <p:nvCxnSpPr>
            <p:cNvPr id="71" name="直線コネクタ 70"/>
            <p:cNvCxnSpPr>
              <a:endCxn id="78" idx="2"/>
            </p:cNvCxnSpPr>
            <p:nvPr/>
          </p:nvCxnSpPr>
          <p:spPr bwMode="auto">
            <a:xfrm flipV="1">
              <a:off x="6036127" y="5222344"/>
              <a:ext cx="183820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>
              <a:stCxn id="81" idx="6"/>
              <a:endCxn id="78" idx="6"/>
            </p:cNvCxnSpPr>
            <p:nvPr/>
          </p:nvCxnSpPr>
          <p:spPr bwMode="auto">
            <a:xfrm flipH="1">
              <a:off x="8031180" y="5031672"/>
              <a:ext cx="646369" cy="1906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 rot="5400000">
              <a:off x="7462600" y="4732687"/>
              <a:ext cx="979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円/楕円 74"/>
            <p:cNvSpPr/>
            <p:nvPr/>
          </p:nvSpPr>
          <p:spPr bwMode="auto">
            <a:xfrm>
              <a:off x="5959202" y="4163168"/>
              <a:ext cx="156847" cy="1567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6" name="円/楕円 75"/>
            <p:cNvSpPr/>
            <p:nvPr/>
          </p:nvSpPr>
          <p:spPr bwMode="auto">
            <a:xfrm>
              <a:off x="7874333" y="4163168"/>
              <a:ext cx="156847" cy="1567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7" name="円/楕円 76"/>
            <p:cNvSpPr/>
            <p:nvPr/>
          </p:nvSpPr>
          <p:spPr bwMode="auto">
            <a:xfrm>
              <a:off x="5959202" y="5143480"/>
              <a:ext cx="156847" cy="1577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8" name="円/楕円 77"/>
            <p:cNvSpPr/>
            <p:nvPr/>
          </p:nvSpPr>
          <p:spPr bwMode="auto">
            <a:xfrm>
              <a:off x="7874333" y="5143480"/>
              <a:ext cx="156847" cy="1577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79" name="直線コネクタ 78"/>
            <p:cNvCxnSpPr>
              <a:stCxn id="80" idx="0"/>
            </p:cNvCxnSpPr>
            <p:nvPr/>
          </p:nvCxnSpPr>
          <p:spPr bwMode="auto">
            <a:xfrm rot="16200000" flipH="1" flipV="1">
              <a:off x="8254720" y="4685767"/>
              <a:ext cx="690810" cy="9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円/楕円 79"/>
            <p:cNvSpPr/>
            <p:nvPr/>
          </p:nvSpPr>
          <p:spPr bwMode="auto">
            <a:xfrm>
              <a:off x="8521701" y="4340862"/>
              <a:ext cx="155848" cy="1567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1" name="円/楕円 80"/>
            <p:cNvSpPr/>
            <p:nvPr/>
          </p:nvSpPr>
          <p:spPr bwMode="auto">
            <a:xfrm>
              <a:off x="8521701" y="4952808"/>
              <a:ext cx="155848" cy="1577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82" name="直線コネクタ 81"/>
            <p:cNvCxnSpPr>
              <a:stCxn id="76" idx="6"/>
              <a:endCxn id="80" idx="6"/>
            </p:cNvCxnSpPr>
            <p:nvPr/>
          </p:nvCxnSpPr>
          <p:spPr bwMode="auto">
            <a:xfrm>
              <a:off x="8031180" y="4242032"/>
              <a:ext cx="646369" cy="1766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 bwMode="auto">
            <a:xfrm flipV="1">
              <a:off x="6049114" y="4219072"/>
              <a:ext cx="1838206" cy="9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>
              <a:endCxn id="78" idx="1"/>
            </p:cNvCxnSpPr>
            <p:nvPr/>
          </p:nvCxnSpPr>
          <p:spPr bwMode="auto">
            <a:xfrm>
              <a:off x="6043120" y="4241034"/>
              <a:ext cx="1854191" cy="9254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 bwMode="auto">
            <a:xfrm rot="5400000">
              <a:off x="5539976" y="4739176"/>
              <a:ext cx="9803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2917" name="テキスト ボックス 95"/>
          <p:cNvSpPr txBox="1">
            <a:spLocks noChangeArrowheads="1"/>
          </p:cNvSpPr>
          <p:nvPr/>
        </p:nvSpPr>
        <p:spPr bwMode="auto">
          <a:xfrm>
            <a:off x="3248025" y="4581525"/>
            <a:ext cx="3124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  　　 有限面</a:t>
            </a:r>
            <a:endParaRPr lang="en-US" altLang="ja-JP"/>
          </a:p>
        </p:txBody>
      </p:sp>
      <p:sp>
        <p:nvSpPr>
          <p:cNvPr id="422918" name="テキスト ボックス 95"/>
          <p:cNvSpPr txBox="1">
            <a:spLocks noChangeArrowheads="1"/>
          </p:cNvSpPr>
          <p:nvPr/>
        </p:nvSpPr>
        <p:spPr bwMode="auto">
          <a:xfrm>
            <a:off x="2051050" y="5075238"/>
            <a:ext cx="3125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  　　 有限面</a:t>
            </a:r>
            <a:endParaRPr lang="en-US" altLang="ja-JP"/>
          </a:p>
        </p:txBody>
      </p:sp>
      <p:sp>
        <p:nvSpPr>
          <p:cNvPr id="422919" name="テキスト ボックス 95"/>
          <p:cNvSpPr txBox="1">
            <a:spLocks noChangeArrowheads="1"/>
          </p:cNvSpPr>
          <p:nvPr/>
        </p:nvSpPr>
        <p:spPr bwMode="auto">
          <a:xfrm>
            <a:off x="4832350" y="4868863"/>
            <a:ext cx="3124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  　　 有限面</a:t>
            </a:r>
            <a:endParaRPr lang="en-US" altLang="ja-JP"/>
          </a:p>
        </p:txBody>
      </p:sp>
      <p:sp>
        <p:nvSpPr>
          <p:cNvPr id="422920" name="テキスト ボックス 95"/>
          <p:cNvSpPr txBox="1">
            <a:spLocks noChangeArrowheads="1"/>
          </p:cNvSpPr>
          <p:nvPr/>
        </p:nvSpPr>
        <p:spPr bwMode="auto">
          <a:xfrm>
            <a:off x="2887663" y="6165850"/>
            <a:ext cx="3124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  　　 無限面</a:t>
            </a:r>
            <a:endParaRPr lang="en-US" altLang="ja-JP"/>
          </a:p>
        </p:txBody>
      </p:sp>
    </p:spTree>
  </p:cSld>
  <p:clrMapOvr>
    <a:masterClrMapping/>
  </p:clrMapOvr>
  <p:transition advTm="14149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提出課題</a:t>
            </a:r>
            <a:r>
              <a:rPr lang="en-US" altLang="ja-JP" dirty="0"/>
              <a:t>10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850" y="2133600"/>
            <a:ext cx="8640763" cy="43894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 bwMode="auto">
          <a:xfrm>
            <a:off x="457200" y="21510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 bwMode="auto">
          <a:xfrm>
            <a:off x="457200" y="2151063"/>
            <a:ext cx="86868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686800" cy="536416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79388" y="2205037"/>
            <a:ext cx="8713787" cy="442277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5576" name="テキスト ボックス 83"/>
          <p:cNvSpPr txBox="1">
            <a:spLocks noChangeArrowheads="1"/>
          </p:cNvSpPr>
          <p:nvPr/>
        </p:nvSpPr>
        <p:spPr bwMode="auto">
          <a:xfrm>
            <a:off x="339725" y="2492375"/>
            <a:ext cx="810991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400" dirty="0"/>
              <a:t>問題</a:t>
            </a:r>
            <a:r>
              <a:rPr lang="en-US" altLang="ja-JP" sz="2400" dirty="0"/>
              <a:t>1</a:t>
            </a:r>
            <a:r>
              <a:rPr lang="ja-JP" altLang="en-US" sz="2400" dirty="0"/>
              <a:t>：オイラーの公式の系</a:t>
            </a:r>
            <a:r>
              <a:rPr lang="en-US" altLang="ja-JP" sz="2400" dirty="0"/>
              <a:t>1</a:t>
            </a:r>
            <a:r>
              <a:rPr lang="ja-JP" altLang="en-US" sz="2400" dirty="0"/>
              <a:t>（</a:t>
            </a:r>
            <a:r>
              <a:rPr lang="en-US" altLang="ja-JP" sz="2400" dirty="0"/>
              <a:t>2</a:t>
            </a:r>
            <a:r>
              <a:rPr lang="ja-JP" altLang="en-US" sz="2400" dirty="0"/>
              <a:t>）を証明せよ．</a:t>
            </a:r>
            <a:endParaRPr lang="en-US" altLang="ja-JP" sz="2400" dirty="0"/>
          </a:p>
          <a:p>
            <a:pPr>
              <a:defRPr/>
            </a:pP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問題</a:t>
            </a:r>
            <a:r>
              <a:rPr lang="en-US" altLang="ja-JP" sz="2400" dirty="0"/>
              <a:t>2</a:t>
            </a:r>
            <a:r>
              <a:rPr lang="ja-JP" altLang="en-US" sz="2400" dirty="0"/>
              <a:t>：</a:t>
            </a:r>
            <a:r>
              <a:rPr lang="en-US" altLang="ja-JP" sz="2400" dirty="0"/>
              <a:t> </a:t>
            </a:r>
          </a:p>
          <a:p>
            <a:pPr>
              <a:defRPr/>
            </a:pPr>
            <a:r>
              <a:rPr lang="en-US" altLang="ja-JP" sz="2400" dirty="0"/>
              <a:t>G</a:t>
            </a:r>
            <a:r>
              <a:rPr lang="ja-JP" altLang="en-US" sz="2400" dirty="0"/>
              <a:t>を多面体とし，全ての面は</a:t>
            </a:r>
            <a:r>
              <a:rPr lang="en-US" altLang="ja-JP" sz="2400" dirty="0"/>
              <a:t>5</a:t>
            </a:r>
            <a:r>
              <a:rPr lang="ja-JP" altLang="en-US" sz="2400" dirty="0"/>
              <a:t>角形または</a:t>
            </a:r>
            <a:r>
              <a:rPr lang="en-US" altLang="ja-JP" sz="2400" dirty="0"/>
              <a:t>6</a:t>
            </a:r>
            <a:r>
              <a:rPr lang="ja-JP" altLang="en-US" sz="2400" dirty="0"/>
              <a:t>角形であるとする．</a:t>
            </a:r>
            <a:br>
              <a:rPr lang="en-US" altLang="ja-JP" sz="2400" dirty="0"/>
            </a:br>
            <a:r>
              <a:rPr lang="ja-JP" altLang="en-US" sz="2400" dirty="0"/>
              <a:t>このとき，</a:t>
            </a:r>
            <a:r>
              <a:rPr lang="en-US" altLang="ja-JP" sz="2400" dirty="0"/>
              <a:t>G</a:t>
            </a:r>
            <a:r>
              <a:rPr lang="ja-JP" altLang="en-US" sz="2400" dirty="0" err="1"/>
              <a:t>には</a:t>
            </a:r>
            <a:r>
              <a:rPr lang="en-US" altLang="ja-JP" sz="2400" dirty="0"/>
              <a:t>12</a:t>
            </a:r>
            <a:r>
              <a:rPr lang="ja-JP" altLang="en-US" sz="2400" dirty="0"/>
              <a:t>個以上の</a:t>
            </a:r>
            <a:r>
              <a:rPr lang="en-US" altLang="ja-JP" sz="2400" dirty="0"/>
              <a:t>5</a:t>
            </a:r>
            <a:r>
              <a:rPr lang="ja-JP" altLang="en-US" sz="2400" dirty="0"/>
              <a:t>角形の面があることを示せ．</a:t>
            </a:r>
            <a:endParaRPr lang="en-US" altLang="ja-JP" sz="2400" dirty="0"/>
          </a:p>
          <a:p>
            <a:pPr>
              <a:defRPr/>
            </a:pP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多面体：複数の平面に囲まれた立体</a:t>
            </a:r>
            <a:endParaRPr lang="en-US" altLang="ja-JP" sz="2400" dirty="0"/>
          </a:p>
        </p:txBody>
      </p:sp>
    </p:spTree>
  </p:cSld>
  <p:clrMapOvr>
    <a:masterClrMapping/>
  </p:clrMapOvr>
  <p:transition advTm="14149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提出課題</a:t>
            </a:r>
            <a:r>
              <a:rPr lang="en-US" altLang="ja-JP" dirty="0"/>
              <a:t>10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850" y="2133600"/>
            <a:ext cx="8640763" cy="43894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 bwMode="auto">
          <a:xfrm>
            <a:off x="457200" y="21510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 bwMode="auto">
          <a:xfrm>
            <a:off x="457200" y="2151063"/>
            <a:ext cx="86868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686800" cy="536416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79388" y="2205038"/>
            <a:ext cx="8713787" cy="453633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5576" name="テキスト ボックス 83"/>
          <p:cNvSpPr txBox="1">
            <a:spLocks noChangeArrowheads="1"/>
          </p:cNvSpPr>
          <p:nvPr/>
        </p:nvSpPr>
        <p:spPr bwMode="auto">
          <a:xfrm>
            <a:off x="339725" y="2492375"/>
            <a:ext cx="823815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400" dirty="0"/>
              <a:t>問題</a:t>
            </a:r>
            <a:r>
              <a:rPr lang="en-US" altLang="ja-JP" sz="2400" dirty="0"/>
              <a:t>3</a:t>
            </a:r>
            <a:r>
              <a:rPr lang="ja-JP" altLang="en-US" sz="2400" dirty="0"/>
              <a:t>：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サッカーボールは，正</a:t>
            </a:r>
            <a:r>
              <a:rPr lang="en-US" altLang="ja-JP" sz="2400" dirty="0"/>
              <a:t>5</a:t>
            </a:r>
            <a:r>
              <a:rPr lang="ja-JP" altLang="en-US" sz="2400" dirty="0"/>
              <a:t>角形と正</a:t>
            </a:r>
            <a:r>
              <a:rPr lang="en-US" altLang="ja-JP" sz="2400" dirty="0"/>
              <a:t>6</a:t>
            </a:r>
            <a:r>
              <a:rPr lang="ja-JP" altLang="en-US" sz="2400" dirty="0"/>
              <a:t>角形を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それぞれ何枚か</a:t>
            </a:r>
            <a:r>
              <a:rPr lang="ja-JP" altLang="en-US" sz="2400" dirty="0" err="1"/>
              <a:t>ずつ</a:t>
            </a:r>
            <a:r>
              <a:rPr lang="ja-JP" altLang="en-US" sz="2400" dirty="0"/>
              <a:t>下図のように貼り合わせて作られている．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正</a:t>
            </a:r>
            <a:r>
              <a:rPr lang="en-US" altLang="ja-JP" sz="2400" dirty="0"/>
              <a:t>5</a:t>
            </a:r>
            <a:r>
              <a:rPr lang="ja-JP" altLang="en-US" sz="2400" dirty="0"/>
              <a:t>角形と正</a:t>
            </a:r>
            <a:r>
              <a:rPr lang="en-US" altLang="ja-JP" sz="2400" dirty="0"/>
              <a:t>6</a:t>
            </a:r>
            <a:r>
              <a:rPr lang="ja-JP" altLang="en-US" sz="2400" dirty="0"/>
              <a:t>角形の枚数はそれぞれ何枚か．</a:t>
            </a:r>
            <a:endParaRPr lang="en-US" altLang="ja-JP" sz="2400" dirty="0"/>
          </a:p>
          <a:p>
            <a:pPr>
              <a:defRPr/>
            </a:pPr>
            <a:endParaRPr lang="en-US" altLang="ja-JP" sz="2400" dirty="0"/>
          </a:p>
        </p:txBody>
      </p:sp>
      <p:pic>
        <p:nvPicPr>
          <p:cNvPr id="1026" name="Picture 2" descr="http://www.easystep.jp/resource/6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437112"/>
            <a:ext cx="2111896" cy="2085498"/>
          </a:xfrm>
          <a:prstGeom prst="rect">
            <a:avLst/>
          </a:prstGeom>
          <a:noFill/>
        </p:spPr>
      </p:pic>
    </p:spTree>
  </p:cSld>
  <p:clrMapOvr>
    <a:masterClrMapping/>
  </p:clrMapOvr>
  <p:transition advTm="14149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5EB600-8B2E-43E4-900E-1C4B042ECC2E}"/>
              </a:ext>
            </a:extLst>
          </p:cNvPr>
          <p:cNvSpPr txBox="1"/>
          <p:nvPr/>
        </p:nvSpPr>
        <p:spPr>
          <a:xfrm>
            <a:off x="78083" y="1352957"/>
            <a:ext cx="8962009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err="1"/>
              <a:t>Brusseles</a:t>
            </a:r>
            <a:r>
              <a:rPr lang="en-US" altLang="ja-JP" dirty="0"/>
              <a:t> Sprouts</a:t>
            </a:r>
          </a:p>
          <a:p>
            <a:endParaRPr lang="en-US" altLang="ja-JP" dirty="0"/>
          </a:p>
          <a:p>
            <a:r>
              <a:rPr lang="ja-JP" altLang="en-US" dirty="0"/>
              <a:t>平面上の</a:t>
            </a:r>
            <a:r>
              <a:rPr lang="en-US" altLang="ja-JP" dirty="0"/>
              <a:t>n</a:t>
            </a:r>
            <a:r>
              <a:rPr lang="ja-JP" altLang="en-US" dirty="0"/>
              <a:t>個の十字架達を考える．</a:t>
            </a:r>
            <a:endParaRPr lang="en-US" altLang="ja-JP" dirty="0"/>
          </a:p>
          <a:p>
            <a:r>
              <a:rPr lang="ja-JP" altLang="en-US" dirty="0"/>
              <a:t>十字架の各辺を</a:t>
            </a:r>
            <a:r>
              <a:rPr lang="en-US" altLang="ja-JP" dirty="0"/>
              <a:t>Free end</a:t>
            </a:r>
            <a:r>
              <a:rPr lang="ja-JP" altLang="en-US" dirty="0"/>
              <a:t>と呼ぶ．</a:t>
            </a:r>
            <a:br>
              <a:rPr lang="en-US" altLang="ja-JP" dirty="0"/>
            </a:br>
            <a:r>
              <a:rPr lang="ja-JP" altLang="en-US" dirty="0"/>
              <a:t>（よって初期配置には</a:t>
            </a:r>
            <a:r>
              <a:rPr lang="en-US" altLang="ja-JP" dirty="0"/>
              <a:t>4n</a:t>
            </a:r>
            <a:r>
              <a:rPr lang="ja-JP" altLang="en-US" dirty="0"/>
              <a:t>本の</a:t>
            </a:r>
            <a:r>
              <a:rPr lang="en-US" altLang="ja-JP" dirty="0"/>
              <a:t>Free end</a:t>
            </a:r>
            <a:r>
              <a:rPr lang="ja-JP" altLang="en-US" dirty="0"/>
              <a:t>が存在する）</a:t>
            </a:r>
            <a:endParaRPr lang="en-US" altLang="ja-JP" dirty="0"/>
          </a:p>
          <a:p>
            <a:r>
              <a:rPr lang="en-US" altLang="ja-JP" dirty="0"/>
              <a:t>Alice</a:t>
            </a:r>
            <a:r>
              <a:rPr lang="ja-JP" altLang="en-US" dirty="0"/>
              <a:t>と</a:t>
            </a:r>
            <a:r>
              <a:rPr lang="en-US" altLang="ja-JP" dirty="0"/>
              <a:t>Bob</a:t>
            </a:r>
            <a:r>
              <a:rPr lang="ja-JP" altLang="en-US" dirty="0"/>
              <a:t>が交互に次の操作を行う（次スライド参照）．</a:t>
            </a:r>
            <a:endParaRPr lang="en-US" altLang="ja-JP" dirty="0"/>
          </a:p>
          <a:p>
            <a:endParaRPr lang="en-US" altLang="ja-JP" dirty="0"/>
          </a:p>
          <a:p>
            <a:pPr marL="385763" indent="-385763">
              <a:buAutoNum type="arabicParenBoth"/>
            </a:pPr>
            <a:r>
              <a:rPr lang="en-US" altLang="ja-JP" dirty="0"/>
              <a:t>Free</a:t>
            </a:r>
            <a:r>
              <a:rPr lang="ja-JP" altLang="en-US" dirty="0"/>
              <a:t> </a:t>
            </a:r>
            <a:r>
              <a:rPr lang="en-US" altLang="ja-JP" dirty="0"/>
              <a:t>end</a:t>
            </a:r>
            <a:r>
              <a:rPr lang="ja-JP" altLang="en-US" dirty="0"/>
              <a:t>を</a:t>
            </a:r>
            <a:r>
              <a:rPr lang="en-US" altLang="ja-JP" dirty="0"/>
              <a:t>2</a:t>
            </a:r>
            <a:r>
              <a:rPr lang="ja-JP" altLang="en-US" dirty="0"/>
              <a:t>つ選び辺で結ぶ．</a:t>
            </a:r>
            <a:endParaRPr lang="en-US" altLang="ja-JP" dirty="0"/>
          </a:p>
          <a:p>
            <a:pPr marL="385763" indent="-385763">
              <a:buAutoNum type="arabicParenBoth"/>
            </a:pPr>
            <a:r>
              <a:rPr lang="ja-JP" altLang="en-US" dirty="0"/>
              <a:t>結んだ辺上に</a:t>
            </a:r>
            <a:r>
              <a:rPr lang="en-US" altLang="ja-JP" dirty="0"/>
              <a:t>2</a:t>
            </a:r>
            <a:r>
              <a:rPr lang="ja-JP" altLang="en-US" dirty="0"/>
              <a:t>つの</a:t>
            </a:r>
            <a:r>
              <a:rPr lang="en-US" altLang="ja-JP" dirty="0"/>
              <a:t>Free end</a:t>
            </a:r>
            <a:r>
              <a:rPr lang="ja-JP" altLang="en-US" dirty="0"/>
              <a:t>を持つ十字架を</a:t>
            </a:r>
            <a:r>
              <a:rPr lang="en-US" altLang="ja-JP" dirty="0"/>
              <a:t>1</a:t>
            </a:r>
            <a:r>
              <a:rPr lang="ja-JP" altLang="en-US" dirty="0"/>
              <a:t>つ加える．</a:t>
            </a:r>
            <a:endParaRPr lang="en-US" altLang="ja-JP" dirty="0"/>
          </a:p>
          <a:p>
            <a:pPr marL="385763" indent="-385763">
              <a:buAutoNum type="arabicParenBoth"/>
            </a:pPr>
            <a:endParaRPr lang="en-US" altLang="ja-JP" dirty="0"/>
          </a:p>
          <a:p>
            <a:r>
              <a:rPr lang="ja-JP" altLang="en-US" dirty="0"/>
              <a:t>ただし，</a:t>
            </a:r>
            <a:r>
              <a:rPr lang="en-US" altLang="ja-JP" dirty="0"/>
              <a:t>(1)</a:t>
            </a:r>
            <a:r>
              <a:rPr lang="ja-JP" altLang="en-US" dirty="0"/>
              <a:t>の操作で加える辺が他の辺と交差してはならない．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この操作を繰り返し，辺を加えられなくなったプレイヤーを負けとする．</a:t>
            </a:r>
            <a:endParaRPr lang="en-US" altLang="ja-JP" dirty="0"/>
          </a:p>
          <a:p>
            <a:endParaRPr lang="en-US" altLang="ja-JP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ja-JP" altLang="en-US" dirty="0"/>
              <a:t>ルール把握のため，</a:t>
            </a:r>
            <a:r>
              <a:rPr lang="en-US" altLang="ja-JP" dirty="0"/>
              <a:t>n=2</a:t>
            </a:r>
            <a:r>
              <a:rPr lang="ja-JP" altLang="en-US" dirty="0"/>
              <a:t>として対戦してみましょう．</a:t>
            </a:r>
            <a:br>
              <a:rPr lang="en-US" altLang="ja-JP" dirty="0"/>
            </a:br>
            <a:r>
              <a:rPr lang="ja-JP" altLang="en-US" dirty="0"/>
              <a:t>また，何回でゲームが終わったかも確認してみましょう．</a:t>
            </a:r>
            <a:endParaRPr lang="en-US" altLang="ja-JP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E02F9464-5E7C-C681-EBFF-B1E56C93EAAB}"/>
              </a:ext>
            </a:extLst>
          </p:cNvPr>
          <p:cNvSpPr txBox="1">
            <a:spLocks/>
          </p:cNvSpPr>
          <p:nvPr/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200" dirty="0"/>
              <a:t>発展課題</a:t>
            </a:r>
          </a:p>
        </p:txBody>
      </p:sp>
    </p:spTree>
    <p:extLst>
      <p:ext uri="{BB962C8B-B14F-4D97-AF65-F5344CB8AC3E}">
        <p14:creationId xmlns:p14="http://schemas.microsoft.com/office/powerpoint/2010/main" val="21985995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F389300-8D88-2FE7-017D-9DEEFB0ED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879596"/>
            <a:ext cx="4776399" cy="5933780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78812442-A271-3928-04FC-31248C8B1F9F}"/>
              </a:ext>
            </a:extLst>
          </p:cNvPr>
          <p:cNvSpPr txBox="1">
            <a:spLocks/>
          </p:cNvSpPr>
          <p:nvPr/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200" dirty="0"/>
              <a:t>発展課題</a:t>
            </a:r>
          </a:p>
        </p:txBody>
      </p:sp>
    </p:spTree>
    <p:extLst>
      <p:ext uri="{BB962C8B-B14F-4D97-AF65-F5344CB8AC3E}">
        <p14:creationId xmlns:p14="http://schemas.microsoft.com/office/powerpoint/2010/main" val="26614022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F3B89B-B2C4-4EF3-ACD0-AF29EB54D9A4}"/>
              </a:ext>
            </a:extLst>
          </p:cNvPr>
          <p:cNvSpPr txBox="1"/>
          <p:nvPr/>
        </p:nvSpPr>
        <p:spPr>
          <a:xfrm>
            <a:off x="175060" y="1628800"/>
            <a:ext cx="702294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2400" dirty="0"/>
              <a:t>定理：</a:t>
            </a:r>
            <a:endParaRPr lang="en-US" altLang="ja-JP" sz="2400" dirty="0"/>
          </a:p>
          <a:p>
            <a:r>
              <a:rPr lang="ja-JP" altLang="en-US" sz="2400" dirty="0"/>
              <a:t>平面上の</a:t>
            </a:r>
            <a:r>
              <a:rPr lang="en-US" altLang="ja-JP" sz="2400" dirty="0"/>
              <a:t>n</a:t>
            </a:r>
            <a:r>
              <a:rPr lang="ja-JP" altLang="en-US" sz="2400" dirty="0"/>
              <a:t>個の十字架達を初期状態とする</a:t>
            </a:r>
            <a:endParaRPr lang="en-US" altLang="ja-JP" sz="2400" dirty="0"/>
          </a:p>
          <a:p>
            <a:r>
              <a:rPr lang="en-US" altLang="ja-JP" sz="2400" dirty="0" err="1"/>
              <a:t>Brusseles</a:t>
            </a:r>
            <a:r>
              <a:rPr lang="en-US" altLang="ja-JP" sz="2400" dirty="0"/>
              <a:t> Sprouts</a:t>
            </a:r>
            <a:r>
              <a:rPr lang="ja-JP" altLang="en-US" sz="2400" dirty="0"/>
              <a:t>では丁度</a:t>
            </a:r>
            <a:r>
              <a:rPr lang="en-US" altLang="ja-JP" sz="2400" dirty="0"/>
              <a:t>5n-2</a:t>
            </a:r>
            <a:r>
              <a:rPr lang="ja-JP" altLang="en-US" sz="2400" dirty="0"/>
              <a:t>回でゲームが終わる．</a:t>
            </a:r>
            <a:endParaRPr lang="en-US" altLang="ja-JP" sz="24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70084A26-FEB0-884D-613F-B03CBCCFDDE7}"/>
              </a:ext>
            </a:extLst>
          </p:cNvPr>
          <p:cNvSpPr txBox="1">
            <a:spLocks/>
          </p:cNvSpPr>
          <p:nvPr/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200" dirty="0"/>
              <a:t>発展課題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75AFF829-40F2-6B0C-30DC-6DD629B2FB08}"/>
              </a:ext>
            </a:extLst>
          </p:cNvPr>
          <p:cNvSpPr txBox="1">
            <a:spLocks/>
          </p:cNvSpPr>
          <p:nvPr/>
        </p:nvSpPr>
        <p:spPr bwMode="auto">
          <a:xfrm>
            <a:off x="179512" y="3105398"/>
            <a:ext cx="8686800" cy="2699866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発展課題：次のスライドの空欄を埋めよ．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（自力で証明できる人は別解答でも構いません）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665277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D29F208-DB6E-4CC6-B067-5B297DF3E6A8}"/>
              </a:ext>
            </a:extLst>
          </p:cNvPr>
          <p:cNvSpPr txBox="1"/>
          <p:nvPr/>
        </p:nvSpPr>
        <p:spPr>
          <a:xfrm>
            <a:off x="196443" y="1412776"/>
            <a:ext cx="8768045" cy="53553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定理の証明：</a:t>
            </a:r>
            <a:endParaRPr lang="en-US" altLang="ja-JP" dirty="0"/>
          </a:p>
          <a:p>
            <a:r>
              <a:rPr lang="ja-JP" altLang="en-US" dirty="0"/>
              <a:t>各局面において，十字架をグラフの頂点とし，</a:t>
            </a:r>
            <a:endParaRPr lang="en-US" altLang="ja-JP" dirty="0"/>
          </a:p>
          <a:p>
            <a:r>
              <a:rPr lang="en-US" altLang="ja-JP" dirty="0"/>
              <a:t>2</a:t>
            </a:r>
            <a:r>
              <a:rPr lang="ja-JP" altLang="en-US" dirty="0"/>
              <a:t>つの十字架の間にある辺をグラフの辺として考える．←ここまではヒントで話す．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G</a:t>
            </a:r>
            <a:r>
              <a:rPr lang="ja-JP" altLang="en-US" dirty="0"/>
              <a:t>：最終局面のグラフ（</a:t>
            </a:r>
            <a:r>
              <a:rPr lang="en-US" altLang="ja-JP" dirty="0"/>
              <a:t>p</a:t>
            </a:r>
            <a:r>
              <a:rPr lang="ja-JP" altLang="en-US" dirty="0"/>
              <a:t>回でゲームが終了したとする）</a:t>
            </a:r>
            <a:br>
              <a:rPr lang="en-US" altLang="ja-JP" dirty="0"/>
            </a:br>
            <a:r>
              <a:rPr lang="ja-JP" altLang="en-US" dirty="0"/>
              <a:t>（注：</a:t>
            </a:r>
            <a:r>
              <a:rPr lang="en-US" altLang="ja-JP" dirty="0"/>
              <a:t>G</a:t>
            </a:r>
            <a:r>
              <a:rPr lang="ja-JP" altLang="en-US" dirty="0"/>
              <a:t>は連結平面グラフとなる）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各局面において，丁度</a:t>
            </a:r>
            <a:r>
              <a:rPr lang="en-US" altLang="ja-JP" dirty="0"/>
              <a:t>1</a:t>
            </a:r>
            <a:r>
              <a:rPr lang="ja-JP" altLang="en-US" dirty="0"/>
              <a:t>つの頂点と丁度</a:t>
            </a:r>
            <a:r>
              <a:rPr lang="en-US" altLang="ja-JP" dirty="0"/>
              <a:t>2</a:t>
            </a:r>
            <a:r>
              <a:rPr lang="ja-JP" altLang="en-US" dirty="0"/>
              <a:t>つの辺ができるので，　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|V(G)|=</a:t>
            </a:r>
            <a:r>
              <a:rPr lang="ja-JP" altLang="en-US" dirty="0"/>
              <a:t>　　　　　　　　　　　　　　　　　①　　　　　　　　　　　　　　　</a:t>
            </a:r>
            <a:r>
              <a:rPr lang="ja-JP" altLang="en-US" u="sng" dirty="0"/>
              <a:t>　　　　　　　　　　　</a:t>
            </a:r>
            <a:endParaRPr lang="en-US" altLang="ja-JP" u="sng" dirty="0"/>
          </a:p>
          <a:p>
            <a:r>
              <a:rPr lang="en-US" altLang="ja-JP" dirty="0"/>
              <a:t>|E(G)|=</a:t>
            </a:r>
            <a:r>
              <a:rPr lang="ja-JP" altLang="en-US" dirty="0"/>
              <a:t>　　　　　　　　　　　　　　　　　②　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G</a:t>
            </a:r>
            <a:r>
              <a:rPr lang="ja-JP" altLang="en-US" dirty="0"/>
              <a:t>の各面は丁度</a:t>
            </a:r>
            <a:r>
              <a:rPr lang="en-US" altLang="ja-JP" dirty="0"/>
              <a:t>1</a:t>
            </a:r>
            <a:r>
              <a:rPr lang="ja-JP" altLang="en-US" dirty="0"/>
              <a:t>つの</a:t>
            </a:r>
            <a:r>
              <a:rPr lang="en-US" altLang="ja-JP" dirty="0"/>
              <a:t>Free end</a:t>
            </a:r>
            <a:r>
              <a:rPr lang="ja-JP" altLang="en-US" dirty="0"/>
              <a:t>を持ち，</a:t>
            </a:r>
            <a:endParaRPr lang="en-US" altLang="ja-JP" dirty="0"/>
          </a:p>
          <a:p>
            <a:r>
              <a:rPr lang="ja-JP" altLang="en-US" dirty="0"/>
              <a:t>各局面において</a:t>
            </a:r>
            <a:r>
              <a:rPr lang="en-US" altLang="ja-JP" dirty="0"/>
              <a:t>Free end</a:t>
            </a:r>
            <a:r>
              <a:rPr lang="ja-JP" altLang="en-US" dirty="0"/>
              <a:t>の総数は変わらないので</a:t>
            </a:r>
            <a:endParaRPr lang="en-US" altLang="ja-JP" dirty="0"/>
          </a:p>
          <a:p>
            <a:r>
              <a:rPr lang="en-US" altLang="ja-JP" dirty="0"/>
              <a:t>G</a:t>
            </a:r>
            <a:r>
              <a:rPr lang="ja-JP" altLang="en-US" dirty="0"/>
              <a:t>の面からなる集合を</a:t>
            </a:r>
            <a:r>
              <a:rPr lang="en-US" altLang="ja-JP" dirty="0"/>
              <a:t>F(G)</a:t>
            </a:r>
            <a:r>
              <a:rPr lang="ja-JP" altLang="en-US" dirty="0"/>
              <a:t>とおくと，</a:t>
            </a:r>
            <a:endParaRPr lang="en-US" altLang="ja-JP" dirty="0"/>
          </a:p>
          <a:p>
            <a:r>
              <a:rPr lang="en-US" altLang="ja-JP" dirty="0"/>
              <a:t>|F(G)|=</a:t>
            </a:r>
            <a:r>
              <a:rPr lang="ja-JP" altLang="en-US" dirty="0"/>
              <a:t>　　　　　　　　　　　　　　　　　③　　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よって，オイラーの公式（</a:t>
            </a:r>
            <a:r>
              <a:rPr lang="en-US" altLang="ja-JP" dirty="0"/>
              <a:t>|V(G)|-|E(G)|+|F(G)|=2</a:t>
            </a:r>
            <a:r>
              <a:rPr lang="ja-JP" altLang="en-US" dirty="0"/>
              <a:t>）より，</a:t>
            </a:r>
            <a:endParaRPr lang="en-US" altLang="ja-JP" dirty="0"/>
          </a:p>
          <a:p>
            <a:r>
              <a:rPr lang="ja-JP" altLang="en-US" dirty="0"/>
              <a:t>　　　　　　　　　　　　　　　　　　　　　　④　　　　　　　　　　　　　　　　　．</a:t>
            </a:r>
            <a:endParaRPr lang="en-US" altLang="ja-JP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005C9712-67D0-53FA-C24A-B96ECE5CF55E}"/>
              </a:ext>
            </a:extLst>
          </p:cNvPr>
          <p:cNvSpPr txBox="1">
            <a:spLocks/>
          </p:cNvSpPr>
          <p:nvPr/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5000">
                <a:solidFill>
                  <a:schemeClr val="tx2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200" dirty="0"/>
              <a:t>発展課題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555F4950-91C6-DD86-8EDB-53CDCF2685DD}"/>
              </a:ext>
            </a:extLst>
          </p:cNvPr>
          <p:cNvSpPr/>
          <p:nvPr/>
        </p:nvSpPr>
        <p:spPr>
          <a:xfrm>
            <a:off x="1115616" y="3892852"/>
            <a:ext cx="511256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8811379-522A-6A76-884D-2D3F95886E66}"/>
              </a:ext>
            </a:extLst>
          </p:cNvPr>
          <p:cNvSpPr/>
          <p:nvPr/>
        </p:nvSpPr>
        <p:spPr>
          <a:xfrm>
            <a:off x="1115616" y="4221088"/>
            <a:ext cx="511256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A9DF8E94-6564-A8BA-4A03-66D7AC2B1AE3}"/>
              </a:ext>
            </a:extLst>
          </p:cNvPr>
          <p:cNvSpPr/>
          <p:nvPr/>
        </p:nvSpPr>
        <p:spPr>
          <a:xfrm>
            <a:off x="1115616" y="5557436"/>
            <a:ext cx="511256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F73D02B-5463-27D5-A5AF-E24B620CE954}"/>
              </a:ext>
            </a:extLst>
          </p:cNvPr>
          <p:cNvSpPr/>
          <p:nvPr/>
        </p:nvSpPr>
        <p:spPr>
          <a:xfrm>
            <a:off x="1115616" y="6381328"/>
            <a:ext cx="5112568" cy="2880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686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直線コネクタ 45"/>
          <p:cNvCxnSpPr>
            <a:stCxn id="40" idx="4"/>
            <a:endCxn id="53" idx="1"/>
          </p:cNvCxnSpPr>
          <p:nvPr/>
        </p:nvCxnSpPr>
        <p:spPr>
          <a:xfrm rot="16200000" flipH="1">
            <a:off x="6648128" y="4497014"/>
            <a:ext cx="933439" cy="5512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41" idx="3"/>
            <a:endCxn id="53" idx="4"/>
          </p:cNvCxnSpPr>
          <p:nvPr/>
        </p:nvCxnSpPr>
        <p:spPr>
          <a:xfrm rot="5400000">
            <a:off x="7181781" y="4547077"/>
            <a:ext cx="1090271" cy="56200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41" idx="5"/>
            <a:endCxn id="42" idx="5"/>
          </p:cNvCxnSpPr>
          <p:nvPr/>
        </p:nvCxnSpPr>
        <p:spPr>
          <a:xfrm rot="5400000" flipH="1">
            <a:off x="7342036" y="3506166"/>
            <a:ext cx="936104" cy="6174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>
            <a:stCxn id="40" idx="3"/>
            <a:endCxn id="42" idx="3"/>
          </p:cNvCxnSpPr>
          <p:nvPr/>
        </p:nvCxnSpPr>
        <p:spPr>
          <a:xfrm rot="5400000" flipH="1" flipV="1">
            <a:off x="6619071" y="3511552"/>
            <a:ext cx="936104" cy="6066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rot="5400000" flipH="1" flipV="1">
            <a:off x="4800144" y="2979267"/>
            <a:ext cx="0" cy="1335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rot="16200000" flipH="1">
            <a:off x="3535356" y="4244055"/>
            <a:ext cx="12961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フリーフォーム 65"/>
          <p:cNvSpPr/>
          <p:nvPr/>
        </p:nvSpPr>
        <p:spPr>
          <a:xfrm>
            <a:off x="4182779" y="3644153"/>
            <a:ext cx="1685365" cy="1804147"/>
          </a:xfrm>
          <a:custGeom>
            <a:avLst/>
            <a:gdLst>
              <a:gd name="connsiteX0" fmla="*/ 1237129 w 1685365"/>
              <a:gd name="connsiteY0" fmla="*/ 0 h 1804147"/>
              <a:gd name="connsiteX1" fmla="*/ 1479177 w 1685365"/>
              <a:gd name="connsiteY1" fmla="*/ 1586753 h 1804147"/>
              <a:gd name="connsiteX2" fmla="*/ 0 w 1685365"/>
              <a:gd name="connsiteY2" fmla="*/ 1304365 h 1804147"/>
              <a:gd name="connsiteX3" fmla="*/ 0 w 1685365"/>
              <a:gd name="connsiteY3" fmla="*/ 1304365 h 180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5365" h="1804147">
                <a:moveTo>
                  <a:pt x="1237129" y="0"/>
                </a:moveTo>
                <a:cubicBezTo>
                  <a:pt x="1461247" y="684679"/>
                  <a:pt x="1685365" y="1369359"/>
                  <a:pt x="1479177" y="1586753"/>
                </a:cubicBezTo>
                <a:cubicBezTo>
                  <a:pt x="1272989" y="1804147"/>
                  <a:pt x="0" y="1304365"/>
                  <a:pt x="0" y="1304365"/>
                </a:cubicBezTo>
                <a:lnTo>
                  <a:pt x="0" y="1304365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29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1.1</a:t>
            </a:r>
            <a:r>
              <a:rPr lang="ja-JP" altLang="en-US"/>
              <a:t>　用語の説明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外平面的グラフ：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グラフの全ての頂点が外側の境界上にくるように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平面に埋め込むことができるグラフ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grpSp>
        <p:nvGrpSpPr>
          <p:cNvPr id="2" name="グループ化 54"/>
          <p:cNvGrpSpPr>
            <a:grpSpLocks/>
          </p:cNvGrpSpPr>
          <p:nvPr/>
        </p:nvGrpSpPr>
        <p:grpSpPr bwMode="auto">
          <a:xfrm>
            <a:off x="485753" y="3717032"/>
            <a:ext cx="2718095" cy="1138783"/>
            <a:chOff x="5959202" y="4163168"/>
            <a:chExt cx="2718347" cy="1138040"/>
          </a:xfrm>
        </p:grpSpPr>
        <p:cxnSp>
          <p:nvCxnSpPr>
            <p:cNvPr id="71" name="直線コネクタ 70"/>
            <p:cNvCxnSpPr>
              <a:endCxn id="78" idx="2"/>
            </p:cNvCxnSpPr>
            <p:nvPr/>
          </p:nvCxnSpPr>
          <p:spPr bwMode="auto">
            <a:xfrm flipV="1">
              <a:off x="6036127" y="5222344"/>
              <a:ext cx="183820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>
              <a:stCxn id="81" idx="6"/>
              <a:endCxn id="78" idx="6"/>
            </p:cNvCxnSpPr>
            <p:nvPr/>
          </p:nvCxnSpPr>
          <p:spPr bwMode="auto">
            <a:xfrm flipH="1">
              <a:off x="8031180" y="5031672"/>
              <a:ext cx="646369" cy="19067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>
              <a:stCxn id="80" idx="0"/>
            </p:cNvCxnSpPr>
            <p:nvPr/>
          </p:nvCxnSpPr>
          <p:spPr bwMode="auto">
            <a:xfrm rot="16200000" flipH="1" flipV="1">
              <a:off x="8254720" y="4685767"/>
              <a:ext cx="690810" cy="99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>
              <a:stCxn id="76" idx="6"/>
              <a:endCxn id="80" idx="6"/>
            </p:cNvCxnSpPr>
            <p:nvPr/>
          </p:nvCxnSpPr>
          <p:spPr bwMode="auto">
            <a:xfrm>
              <a:off x="8031180" y="4242032"/>
              <a:ext cx="646369" cy="17669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 bwMode="auto">
            <a:xfrm flipV="1">
              <a:off x="6049114" y="4219072"/>
              <a:ext cx="1838206" cy="99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 bwMode="auto">
            <a:xfrm rot="5400000">
              <a:off x="5539976" y="4739176"/>
              <a:ext cx="98031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 rot="5400000">
              <a:off x="7462600" y="4732687"/>
              <a:ext cx="979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円/楕円 74"/>
            <p:cNvSpPr/>
            <p:nvPr/>
          </p:nvSpPr>
          <p:spPr bwMode="auto">
            <a:xfrm>
              <a:off x="5959202" y="4163168"/>
              <a:ext cx="156847" cy="1567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6" name="円/楕円 75"/>
            <p:cNvSpPr/>
            <p:nvPr/>
          </p:nvSpPr>
          <p:spPr bwMode="auto">
            <a:xfrm>
              <a:off x="7874333" y="4163168"/>
              <a:ext cx="156847" cy="1567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7" name="円/楕円 76"/>
            <p:cNvSpPr/>
            <p:nvPr/>
          </p:nvSpPr>
          <p:spPr bwMode="auto">
            <a:xfrm>
              <a:off x="5959202" y="5143480"/>
              <a:ext cx="156847" cy="1577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8" name="円/楕円 77"/>
            <p:cNvSpPr/>
            <p:nvPr/>
          </p:nvSpPr>
          <p:spPr bwMode="auto">
            <a:xfrm>
              <a:off x="7874333" y="5143480"/>
              <a:ext cx="156847" cy="1577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0" name="円/楕円 79"/>
            <p:cNvSpPr/>
            <p:nvPr/>
          </p:nvSpPr>
          <p:spPr bwMode="auto">
            <a:xfrm>
              <a:off x="8521701" y="4340862"/>
              <a:ext cx="155848" cy="1567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1" name="円/楕円 80"/>
            <p:cNvSpPr/>
            <p:nvPr/>
          </p:nvSpPr>
          <p:spPr bwMode="auto">
            <a:xfrm>
              <a:off x="8521701" y="4952808"/>
              <a:ext cx="155848" cy="1577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84" name="直線コネクタ 83"/>
            <p:cNvCxnSpPr>
              <a:endCxn id="78" idx="1"/>
            </p:cNvCxnSpPr>
            <p:nvPr/>
          </p:nvCxnSpPr>
          <p:spPr bwMode="auto">
            <a:xfrm>
              <a:off x="6043120" y="4241034"/>
              <a:ext cx="1854191" cy="9254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/>
          <p:cNvSpPr txBox="1"/>
          <p:nvPr/>
        </p:nvSpPr>
        <p:spPr>
          <a:xfrm>
            <a:off x="684242" y="5013176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外平面的グラフの例</a:t>
            </a:r>
          </a:p>
        </p:txBody>
      </p:sp>
      <p:sp>
        <p:nvSpPr>
          <p:cNvPr id="25" name="円/楕円 24"/>
          <p:cNvSpPr/>
          <p:nvPr/>
        </p:nvSpPr>
        <p:spPr bwMode="auto">
          <a:xfrm>
            <a:off x="4109660" y="3573016"/>
            <a:ext cx="156832" cy="1568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6" name="円/楕円 25"/>
          <p:cNvSpPr/>
          <p:nvPr/>
        </p:nvSpPr>
        <p:spPr bwMode="auto">
          <a:xfrm>
            <a:off x="5333796" y="3573016"/>
            <a:ext cx="156832" cy="1568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7" name="円/楕円 26"/>
          <p:cNvSpPr/>
          <p:nvPr/>
        </p:nvSpPr>
        <p:spPr bwMode="auto">
          <a:xfrm>
            <a:off x="4109660" y="4869160"/>
            <a:ext cx="156832" cy="1568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8" name="円/楕円 27"/>
          <p:cNvSpPr/>
          <p:nvPr/>
        </p:nvSpPr>
        <p:spPr bwMode="auto">
          <a:xfrm>
            <a:off x="5333796" y="4869160"/>
            <a:ext cx="156832" cy="1568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1" name="直線コネクタ 30"/>
          <p:cNvCxnSpPr/>
          <p:nvPr/>
        </p:nvCxnSpPr>
        <p:spPr>
          <a:xfrm rot="5400000" flipH="1" flipV="1">
            <a:off x="4810296" y="4273652"/>
            <a:ext cx="0" cy="1335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6200000" flipH="1">
            <a:off x="4757732" y="4293096"/>
            <a:ext cx="129614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endCxn id="28" idx="1"/>
          </p:cNvCxnSpPr>
          <p:nvPr/>
        </p:nvCxnSpPr>
        <p:spPr>
          <a:xfrm rot="16200000" flipH="1">
            <a:off x="4168969" y="3704331"/>
            <a:ext cx="1213195" cy="11623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円/楕円 39"/>
          <p:cNvSpPr/>
          <p:nvPr/>
        </p:nvSpPr>
        <p:spPr bwMode="auto">
          <a:xfrm>
            <a:off x="6760815" y="4149080"/>
            <a:ext cx="156832" cy="1568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1" name="円/楕円 40"/>
          <p:cNvSpPr/>
          <p:nvPr/>
        </p:nvSpPr>
        <p:spPr bwMode="auto">
          <a:xfrm>
            <a:off x="7984951" y="4149080"/>
            <a:ext cx="156832" cy="1568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2" name="円/楕円 41"/>
          <p:cNvSpPr/>
          <p:nvPr/>
        </p:nvSpPr>
        <p:spPr bwMode="auto">
          <a:xfrm>
            <a:off x="7367496" y="3212976"/>
            <a:ext cx="156832" cy="1568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3" name="円/楕円 42"/>
          <p:cNvSpPr/>
          <p:nvPr/>
        </p:nvSpPr>
        <p:spPr bwMode="auto">
          <a:xfrm>
            <a:off x="7380312" y="4162527"/>
            <a:ext cx="156832" cy="1568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3" name="円/楕円 52"/>
          <p:cNvSpPr/>
          <p:nvPr/>
        </p:nvSpPr>
        <p:spPr bwMode="auto">
          <a:xfrm>
            <a:off x="7367496" y="5216384"/>
            <a:ext cx="156832" cy="1568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64" name="直線コネクタ 63"/>
          <p:cNvCxnSpPr>
            <a:stCxn id="41" idx="2"/>
            <a:endCxn id="40" idx="6"/>
          </p:cNvCxnSpPr>
          <p:nvPr/>
        </p:nvCxnSpPr>
        <p:spPr>
          <a:xfrm rot="10800000">
            <a:off x="6917647" y="4227496"/>
            <a:ext cx="10673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4716016" y="5445224"/>
            <a:ext cx="3025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外平面的ではないグラフの例</a:t>
            </a:r>
            <a:endParaRPr kumimoji="1" lang="en-US" altLang="ja-JP" dirty="0"/>
          </a:p>
          <a:p>
            <a:r>
              <a:rPr lang="ja-JP" altLang="en-US" dirty="0"/>
              <a:t>　        　（</a:t>
            </a:r>
            <a:r>
              <a:rPr lang="en-US" altLang="ja-JP" dirty="0"/>
              <a:t>K</a:t>
            </a:r>
            <a:r>
              <a:rPr lang="en-US" altLang="ja-JP" sz="1400" dirty="0"/>
              <a:t>4</a:t>
            </a:r>
            <a:r>
              <a:rPr lang="en-US" altLang="ja-JP" dirty="0"/>
              <a:t> </a:t>
            </a:r>
            <a:r>
              <a:rPr lang="ja-JP" altLang="en-US" dirty="0"/>
              <a:t>と </a:t>
            </a:r>
            <a:r>
              <a:rPr lang="en-US" altLang="ja-JP" dirty="0"/>
              <a:t>K</a:t>
            </a:r>
            <a:r>
              <a:rPr lang="en-US" altLang="ja-JP" sz="1400" dirty="0"/>
              <a:t>2,3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</p:spTree>
  </p:cSld>
  <p:clrMapOvr>
    <a:masterClrMapping/>
  </p:clrMapOvr>
  <p:transition advTm="14149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1.1</a:t>
            </a:r>
            <a:r>
              <a:rPr lang="ja-JP" altLang="en-US"/>
              <a:t>　用語の説明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が平面的（平面上に交差なく描くことができる）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グラフ</a:t>
            </a:r>
            <a:r>
              <a:rPr lang="en-US" altLang="ja-JP" sz="2400" dirty="0">
                <a:latin typeface="Calibri" pitchFamily="34" charset="0"/>
                <a:ea typeface="+mn-ea"/>
              </a:rPr>
              <a:t>G</a:t>
            </a:r>
            <a:r>
              <a:rPr lang="ja-JP" altLang="en-US" sz="2400" dirty="0">
                <a:latin typeface="Calibri" pitchFamily="34" charset="0"/>
                <a:ea typeface="+mn-ea"/>
              </a:rPr>
              <a:t>は球面上に交差なく描くことができる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>
            <a:off x="611560" y="4739034"/>
            <a:ext cx="2201994" cy="922214"/>
            <a:chOff x="5959475" y="4162425"/>
            <a:chExt cx="2717800" cy="1138238"/>
          </a:xfrm>
        </p:grpSpPr>
        <p:cxnSp>
          <p:nvCxnSpPr>
            <p:cNvPr id="70" name="直線コネクタ 69"/>
            <p:cNvCxnSpPr>
              <a:endCxn id="77" idx="0"/>
            </p:cNvCxnSpPr>
            <p:nvPr/>
          </p:nvCxnSpPr>
          <p:spPr bwMode="auto">
            <a:xfrm rot="5400000">
              <a:off x="5586413" y="4692650"/>
              <a:ext cx="9017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>
              <a:endCxn id="78" idx="2"/>
            </p:cNvCxnSpPr>
            <p:nvPr/>
          </p:nvCxnSpPr>
          <p:spPr bwMode="auto">
            <a:xfrm flipV="1">
              <a:off x="6037263" y="5222875"/>
              <a:ext cx="183673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>
              <a:stCxn id="81" idx="6"/>
              <a:endCxn id="78" idx="6"/>
            </p:cNvCxnSpPr>
            <p:nvPr/>
          </p:nvCxnSpPr>
          <p:spPr bwMode="auto">
            <a:xfrm flipH="1">
              <a:off x="8031163" y="5032375"/>
              <a:ext cx="646112" cy="1905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 bwMode="auto">
            <a:xfrm rot="5400000">
              <a:off x="7461250" y="4732338"/>
              <a:ext cx="98107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円/楕円 74"/>
            <p:cNvSpPr/>
            <p:nvPr/>
          </p:nvSpPr>
          <p:spPr bwMode="auto">
            <a:xfrm>
              <a:off x="5959475" y="4162425"/>
              <a:ext cx="157163" cy="1571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6" name="円/楕円 75"/>
            <p:cNvSpPr/>
            <p:nvPr/>
          </p:nvSpPr>
          <p:spPr bwMode="auto">
            <a:xfrm>
              <a:off x="7874000" y="4162425"/>
              <a:ext cx="157163" cy="1571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7" name="円/楕円 76"/>
            <p:cNvSpPr/>
            <p:nvPr/>
          </p:nvSpPr>
          <p:spPr bwMode="auto">
            <a:xfrm>
              <a:off x="5959475" y="5143500"/>
              <a:ext cx="157163" cy="1571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8" name="円/楕円 77"/>
            <p:cNvSpPr/>
            <p:nvPr/>
          </p:nvSpPr>
          <p:spPr bwMode="auto">
            <a:xfrm>
              <a:off x="7874000" y="5143500"/>
              <a:ext cx="157163" cy="1571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79" name="直線コネクタ 78"/>
            <p:cNvCxnSpPr>
              <a:stCxn id="80" idx="0"/>
            </p:cNvCxnSpPr>
            <p:nvPr/>
          </p:nvCxnSpPr>
          <p:spPr bwMode="auto">
            <a:xfrm rot="16200000" flipH="1" flipV="1">
              <a:off x="8254206" y="4685507"/>
              <a:ext cx="69056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円/楕円 79"/>
            <p:cNvSpPr/>
            <p:nvPr/>
          </p:nvSpPr>
          <p:spPr bwMode="auto">
            <a:xfrm>
              <a:off x="8521700" y="4340225"/>
              <a:ext cx="155575" cy="1571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1" name="円/楕円 80"/>
            <p:cNvSpPr/>
            <p:nvPr/>
          </p:nvSpPr>
          <p:spPr bwMode="auto">
            <a:xfrm>
              <a:off x="8521700" y="4953000"/>
              <a:ext cx="155575" cy="1571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82" name="直線コネクタ 81"/>
            <p:cNvCxnSpPr>
              <a:stCxn id="76" idx="6"/>
              <a:endCxn id="80" idx="6"/>
            </p:cNvCxnSpPr>
            <p:nvPr/>
          </p:nvCxnSpPr>
          <p:spPr bwMode="auto">
            <a:xfrm>
              <a:off x="8031163" y="4241800"/>
              <a:ext cx="646112" cy="177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 bwMode="auto">
            <a:xfrm flipV="1">
              <a:off x="6049963" y="4219575"/>
              <a:ext cx="183673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>
              <a:endCxn id="78" idx="1"/>
            </p:cNvCxnSpPr>
            <p:nvPr/>
          </p:nvCxnSpPr>
          <p:spPr bwMode="auto">
            <a:xfrm>
              <a:off x="6043613" y="4240213"/>
              <a:ext cx="1854200" cy="9271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左右矢印 53"/>
          <p:cNvSpPr/>
          <p:nvPr/>
        </p:nvSpPr>
        <p:spPr>
          <a:xfrm>
            <a:off x="206406" y="3356992"/>
            <a:ext cx="1368152" cy="360040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円/楕円 120"/>
          <p:cNvSpPr/>
          <p:nvPr/>
        </p:nvSpPr>
        <p:spPr>
          <a:xfrm>
            <a:off x="5508384" y="4149080"/>
            <a:ext cx="2520000" cy="2520000"/>
          </a:xfrm>
          <a:prstGeom prst="ellipse">
            <a:avLst/>
          </a:prstGeom>
          <a:solidFill>
            <a:schemeClr val="accent5"/>
          </a:solidFill>
          <a:ln>
            <a:noFill/>
          </a:ln>
          <a:scene3d>
            <a:camera prst="orthographicFront">
              <a:rot lat="21497502" lon="21318006" rev="20404189"/>
            </a:camera>
            <a:lightRig rig="threePt" dir="t"/>
          </a:scene3d>
          <a:sp3d>
            <a:bevelT w="1080000" h="108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2" name="グループ化 121"/>
          <p:cNvGrpSpPr/>
          <p:nvPr/>
        </p:nvGrpSpPr>
        <p:grpSpPr>
          <a:xfrm>
            <a:off x="5610646" y="4955058"/>
            <a:ext cx="2201994" cy="922214"/>
            <a:chOff x="5959475" y="4162425"/>
            <a:chExt cx="2717800" cy="1138238"/>
          </a:xfrm>
          <a:scene3d>
            <a:camera prst="orthographicFront">
              <a:rot lat="21497502" lon="21318006" rev="20404189"/>
            </a:camera>
            <a:lightRig rig="threePt" dir="t"/>
          </a:scene3d>
        </p:grpSpPr>
        <p:cxnSp>
          <p:nvCxnSpPr>
            <p:cNvPr id="123" name="直線コネクタ 122"/>
            <p:cNvCxnSpPr>
              <a:endCxn id="129" idx="0"/>
            </p:cNvCxnSpPr>
            <p:nvPr/>
          </p:nvCxnSpPr>
          <p:spPr bwMode="auto">
            <a:xfrm rot="5400000">
              <a:off x="5586413" y="4692650"/>
              <a:ext cx="9017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  <a:sp3d>
              <a:bevelT w="1080000" h="1080000"/>
            </a:sp3d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直線コネクタ 123"/>
            <p:cNvCxnSpPr>
              <a:endCxn id="130" idx="2"/>
            </p:cNvCxnSpPr>
            <p:nvPr/>
          </p:nvCxnSpPr>
          <p:spPr bwMode="auto">
            <a:xfrm flipV="1">
              <a:off x="6037263" y="5222875"/>
              <a:ext cx="1836737" cy="0"/>
            </a:xfrm>
            <a:prstGeom prst="line">
              <a:avLst/>
            </a:prstGeom>
            <a:ln w="38100">
              <a:solidFill>
                <a:schemeClr val="tx1"/>
              </a:solidFill>
            </a:ln>
            <a:sp3d>
              <a:bevelT w="1080000" h="1080000"/>
            </a:sp3d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>
              <a:stCxn id="133" idx="6"/>
              <a:endCxn id="130" idx="6"/>
            </p:cNvCxnSpPr>
            <p:nvPr/>
          </p:nvCxnSpPr>
          <p:spPr bwMode="auto">
            <a:xfrm flipH="1">
              <a:off x="8031163" y="5032375"/>
              <a:ext cx="646112" cy="190500"/>
            </a:xfrm>
            <a:prstGeom prst="line">
              <a:avLst/>
            </a:prstGeom>
            <a:ln w="38100">
              <a:solidFill>
                <a:schemeClr val="tx1"/>
              </a:solidFill>
            </a:ln>
            <a:sp3d>
              <a:bevelT w="1080000" h="1080000"/>
            </a:sp3d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直線コネクタ 125"/>
            <p:cNvCxnSpPr/>
            <p:nvPr/>
          </p:nvCxnSpPr>
          <p:spPr bwMode="auto">
            <a:xfrm rot="5400000">
              <a:off x="7461250" y="4732338"/>
              <a:ext cx="981075" cy="0"/>
            </a:xfrm>
            <a:prstGeom prst="line">
              <a:avLst/>
            </a:prstGeom>
            <a:ln w="38100">
              <a:solidFill>
                <a:schemeClr val="tx1"/>
              </a:solidFill>
            </a:ln>
            <a:sp3d>
              <a:bevelT w="1080000" h="1080000"/>
            </a:sp3d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円/楕円 126"/>
            <p:cNvSpPr/>
            <p:nvPr/>
          </p:nvSpPr>
          <p:spPr bwMode="auto">
            <a:xfrm>
              <a:off x="5959475" y="4162425"/>
              <a:ext cx="157163" cy="1571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p3d>
              <a:bevelT w="1080000" h="1080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28" name="円/楕円 127"/>
            <p:cNvSpPr/>
            <p:nvPr/>
          </p:nvSpPr>
          <p:spPr bwMode="auto">
            <a:xfrm>
              <a:off x="7874000" y="4162425"/>
              <a:ext cx="157163" cy="1571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p3d>
              <a:bevelT w="1080000" h="1080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29" name="円/楕円 128"/>
            <p:cNvSpPr/>
            <p:nvPr/>
          </p:nvSpPr>
          <p:spPr bwMode="auto">
            <a:xfrm>
              <a:off x="5959475" y="5143500"/>
              <a:ext cx="157163" cy="1571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p3d>
              <a:bevelT w="1080000" h="1080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30" name="円/楕円 129"/>
            <p:cNvSpPr/>
            <p:nvPr/>
          </p:nvSpPr>
          <p:spPr bwMode="auto">
            <a:xfrm>
              <a:off x="7874000" y="5143500"/>
              <a:ext cx="157163" cy="1571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p3d>
              <a:bevelT w="1080000" h="1080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31" name="直線コネクタ 130"/>
            <p:cNvCxnSpPr>
              <a:stCxn id="132" idx="0"/>
            </p:cNvCxnSpPr>
            <p:nvPr/>
          </p:nvCxnSpPr>
          <p:spPr bwMode="auto">
            <a:xfrm rot="16200000" flipH="1" flipV="1">
              <a:off x="8254206" y="4685507"/>
              <a:ext cx="690563" cy="0"/>
            </a:xfrm>
            <a:prstGeom prst="line">
              <a:avLst/>
            </a:prstGeom>
            <a:ln w="38100">
              <a:solidFill>
                <a:schemeClr val="tx1"/>
              </a:solidFill>
            </a:ln>
            <a:sp3d>
              <a:bevelT w="1080000" h="1080000"/>
            </a:sp3d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2" name="円/楕円 131"/>
            <p:cNvSpPr/>
            <p:nvPr/>
          </p:nvSpPr>
          <p:spPr bwMode="auto">
            <a:xfrm>
              <a:off x="8521700" y="4340225"/>
              <a:ext cx="155575" cy="1571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p3d>
              <a:bevelT w="1080000" h="1080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33" name="円/楕円 132"/>
            <p:cNvSpPr/>
            <p:nvPr/>
          </p:nvSpPr>
          <p:spPr bwMode="auto">
            <a:xfrm>
              <a:off x="8521700" y="4953000"/>
              <a:ext cx="155575" cy="1571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sp3d>
              <a:bevelT w="1080000" h="1080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34" name="直線コネクタ 133"/>
            <p:cNvCxnSpPr>
              <a:stCxn id="128" idx="6"/>
              <a:endCxn id="132" idx="6"/>
            </p:cNvCxnSpPr>
            <p:nvPr/>
          </p:nvCxnSpPr>
          <p:spPr bwMode="auto">
            <a:xfrm>
              <a:off x="8031163" y="4241800"/>
              <a:ext cx="646112" cy="177800"/>
            </a:xfrm>
            <a:prstGeom prst="line">
              <a:avLst/>
            </a:prstGeom>
            <a:ln w="38100">
              <a:solidFill>
                <a:schemeClr val="tx1"/>
              </a:solidFill>
            </a:ln>
            <a:sp3d>
              <a:bevelT w="1080000" h="1080000"/>
            </a:sp3d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/>
            <p:nvPr/>
          </p:nvCxnSpPr>
          <p:spPr bwMode="auto">
            <a:xfrm flipV="1">
              <a:off x="6049963" y="4219575"/>
              <a:ext cx="1836737" cy="0"/>
            </a:xfrm>
            <a:prstGeom prst="line">
              <a:avLst/>
            </a:prstGeom>
            <a:ln w="38100">
              <a:solidFill>
                <a:schemeClr val="tx1"/>
              </a:solidFill>
            </a:ln>
            <a:sp3d>
              <a:bevelT w="1080000" h="1080000"/>
            </a:sp3d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>
              <a:endCxn id="130" idx="1"/>
            </p:cNvCxnSpPr>
            <p:nvPr/>
          </p:nvCxnSpPr>
          <p:spPr bwMode="auto">
            <a:xfrm>
              <a:off x="6043613" y="4240213"/>
              <a:ext cx="1854200" cy="927100"/>
            </a:xfrm>
            <a:prstGeom prst="line">
              <a:avLst/>
            </a:prstGeom>
            <a:ln w="38100">
              <a:solidFill>
                <a:schemeClr val="tx1"/>
              </a:solidFill>
            </a:ln>
            <a:sp3d>
              <a:bevelT w="1080000" h="1080000"/>
            </a:sp3d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7" name="左右矢印 136"/>
          <p:cNvSpPr/>
          <p:nvPr/>
        </p:nvSpPr>
        <p:spPr>
          <a:xfrm>
            <a:off x="3419872" y="5013176"/>
            <a:ext cx="1368152" cy="360040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95"/>
          <p:cNvSpPr txBox="1">
            <a:spLocks noChangeArrowheads="1"/>
          </p:cNvSpPr>
          <p:nvPr/>
        </p:nvSpPr>
        <p:spPr bwMode="auto">
          <a:xfrm>
            <a:off x="35496" y="1980580"/>
            <a:ext cx="5976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dirty="0"/>
              <a:t>平面的グラフの球面への埋め込み：</a:t>
            </a:r>
            <a:endParaRPr lang="en-US" altLang="ja-JP" sz="2400" dirty="0"/>
          </a:p>
        </p:txBody>
      </p:sp>
    </p:spTree>
  </p:cSld>
  <p:clrMapOvr>
    <a:masterClrMapping/>
  </p:clrMapOvr>
  <p:transition advTm="14149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161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領域の数は埋め込み方によらず一定であることが知られている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51" name="直線コネクタ 50"/>
          <p:cNvCxnSpPr>
            <a:endCxn id="62" idx="0"/>
          </p:cNvCxnSpPr>
          <p:nvPr/>
        </p:nvCxnSpPr>
        <p:spPr bwMode="auto">
          <a:xfrm rot="5400000">
            <a:off x="38100" y="4133850"/>
            <a:ext cx="9017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endCxn id="63" idx="2"/>
          </p:cNvCxnSpPr>
          <p:nvPr/>
        </p:nvCxnSpPr>
        <p:spPr bwMode="auto">
          <a:xfrm flipV="1">
            <a:off x="488950" y="4664075"/>
            <a:ext cx="1838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66" idx="6"/>
          </p:cNvCxnSpPr>
          <p:nvPr/>
        </p:nvCxnSpPr>
        <p:spPr bwMode="auto">
          <a:xfrm>
            <a:off x="1524000" y="4473575"/>
            <a:ext cx="881063" cy="190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 bwMode="auto">
          <a:xfrm rot="5400000">
            <a:off x="1915319" y="4174332"/>
            <a:ext cx="9794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円/楕円 57"/>
          <p:cNvSpPr/>
          <p:nvPr/>
        </p:nvSpPr>
        <p:spPr bwMode="auto">
          <a:xfrm>
            <a:off x="412750" y="3605213"/>
            <a:ext cx="155575" cy="1571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1" name="円/楕円 60"/>
          <p:cNvSpPr/>
          <p:nvPr/>
        </p:nvSpPr>
        <p:spPr bwMode="auto">
          <a:xfrm>
            <a:off x="2327275" y="3605213"/>
            <a:ext cx="157163" cy="1571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2" name="円/楕円 61"/>
          <p:cNvSpPr/>
          <p:nvPr/>
        </p:nvSpPr>
        <p:spPr bwMode="auto">
          <a:xfrm>
            <a:off x="412750" y="4584700"/>
            <a:ext cx="155575" cy="1587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3" name="円/楕円 62"/>
          <p:cNvSpPr/>
          <p:nvPr/>
        </p:nvSpPr>
        <p:spPr bwMode="auto">
          <a:xfrm>
            <a:off x="2327275" y="4584700"/>
            <a:ext cx="157163" cy="1587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64" name="直線コネクタ 63"/>
          <p:cNvCxnSpPr>
            <a:stCxn id="65" idx="0"/>
          </p:cNvCxnSpPr>
          <p:nvPr/>
        </p:nvCxnSpPr>
        <p:spPr bwMode="auto">
          <a:xfrm rot="16200000" flipH="1" flipV="1">
            <a:off x="1100138" y="4127500"/>
            <a:ext cx="69056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円/楕円 64"/>
          <p:cNvSpPr/>
          <p:nvPr/>
        </p:nvSpPr>
        <p:spPr bwMode="auto">
          <a:xfrm>
            <a:off x="1366838" y="3783013"/>
            <a:ext cx="157162" cy="1571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6" name="円/楕円 65"/>
          <p:cNvSpPr/>
          <p:nvPr/>
        </p:nvSpPr>
        <p:spPr bwMode="auto">
          <a:xfrm>
            <a:off x="1366838" y="4394200"/>
            <a:ext cx="157162" cy="1587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67" name="直線コネクタ 66"/>
          <p:cNvCxnSpPr>
            <a:stCxn id="61" idx="2"/>
            <a:endCxn id="65" idx="6"/>
          </p:cNvCxnSpPr>
          <p:nvPr/>
        </p:nvCxnSpPr>
        <p:spPr bwMode="auto">
          <a:xfrm rot="10800000" flipV="1">
            <a:off x="1524000" y="3683000"/>
            <a:ext cx="803275" cy="17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 bwMode="auto">
          <a:xfrm flipV="1">
            <a:off x="501650" y="3660775"/>
            <a:ext cx="1838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/>
          <p:cNvCxnSpPr>
            <a:endCxn id="63" idx="1"/>
          </p:cNvCxnSpPr>
          <p:nvPr/>
        </p:nvCxnSpPr>
        <p:spPr bwMode="auto">
          <a:xfrm>
            <a:off x="495300" y="3683000"/>
            <a:ext cx="1854200" cy="9255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/>
          <p:cNvCxnSpPr>
            <a:endCxn id="90" idx="0"/>
          </p:cNvCxnSpPr>
          <p:nvPr/>
        </p:nvCxnSpPr>
        <p:spPr bwMode="auto">
          <a:xfrm rot="5400000">
            <a:off x="4865688" y="3036888"/>
            <a:ext cx="9017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直線コネクタ 84"/>
          <p:cNvCxnSpPr>
            <a:endCxn id="91" idx="2"/>
          </p:cNvCxnSpPr>
          <p:nvPr/>
        </p:nvCxnSpPr>
        <p:spPr bwMode="auto">
          <a:xfrm flipV="1">
            <a:off x="5316538" y="3565525"/>
            <a:ext cx="1836737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直線コネクタ 85"/>
          <p:cNvCxnSpPr>
            <a:stCxn id="94" idx="6"/>
            <a:endCxn id="91" idx="6"/>
          </p:cNvCxnSpPr>
          <p:nvPr/>
        </p:nvCxnSpPr>
        <p:spPr bwMode="auto">
          <a:xfrm flipH="1">
            <a:off x="7310438" y="3375025"/>
            <a:ext cx="647700" cy="190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 bwMode="auto">
          <a:xfrm rot="5400000">
            <a:off x="6742112" y="3076576"/>
            <a:ext cx="9810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円/楕円 87"/>
          <p:cNvSpPr/>
          <p:nvPr/>
        </p:nvSpPr>
        <p:spPr bwMode="auto">
          <a:xfrm>
            <a:off x="5238750" y="2506663"/>
            <a:ext cx="157163" cy="1571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9" name="円/楕円 88"/>
          <p:cNvSpPr/>
          <p:nvPr/>
        </p:nvSpPr>
        <p:spPr bwMode="auto">
          <a:xfrm>
            <a:off x="7153275" y="2506663"/>
            <a:ext cx="157163" cy="1571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0" name="円/楕円 89"/>
          <p:cNvSpPr/>
          <p:nvPr/>
        </p:nvSpPr>
        <p:spPr bwMode="auto">
          <a:xfrm>
            <a:off x="5238750" y="3487738"/>
            <a:ext cx="157163" cy="1571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1" name="円/楕円 90"/>
          <p:cNvSpPr/>
          <p:nvPr/>
        </p:nvSpPr>
        <p:spPr bwMode="auto">
          <a:xfrm>
            <a:off x="7153275" y="3487738"/>
            <a:ext cx="157163" cy="1571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92" name="直線コネクタ 91"/>
          <p:cNvCxnSpPr>
            <a:stCxn id="93" idx="0"/>
          </p:cNvCxnSpPr>
          <p:nvPr/>
        </p:nvCxnSpPr>
        <p:spPr bwMode="auto">
          <a:xfrm rot="16200000" flipH="1" flipV="1">
            <a:off x="7534276" y="3028950"/>
            <a:ext cx="690562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円/楕円 92"/>
          <p:cNvSpPr/>
          <p:nvPr/>
        </p:nvSpPr>
        <p:spPr bwMode="auto">
          <a:xfrm>
            <a:off x="7800975" y="2684463"/>
            <a:ext cx="157163" cy="1571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4" name="円/楕円 93"/>
          <p:cNvSpPr/>
          <p:nvPr/>
        </p:nvSpPr>
        <p:spPr bwMode="auto">
          <a:xfrm>
            <a:off x="7800975" y="3297238"/>
            <a:ext cx="157163" cy="1571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95" name="直線コネクタ 94"/>
          <p:cNvCxnSpPr>
            <a:stCxn id="89" idx="6"/>
            <a:endCxn id="93" idx="6"/>
          </p:cNvCxnSpPr>
          <p:nvPr/>
        </p:nvCxnSpPr>
        <p:spPr bwMode="auto">
          <a:xfrm>
            <a:off x="7310438" y="2586038"/>
            <a:ext cx="647700" cy="1762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 bwMode="auto">
          <a:xfrm flipV="1">
            <a:off x="5329238" y="2562225"/>
            <a:ext cx="18383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線コネクタ 96"/>
          <p:cNvCxnSpPr>
            <a:endCxn id="91" idx="1"/>
          </p:cNvCxnSpPr>
          <p:nvPr/>
        </p:nvCxnSpPr>
        <p:spPr bwMode="auto">
          <a:xfrm>
            <a:off x="5322888" y="2584450"/>
            <a:ext cx="1854200" cy="9255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直線コネクタ 97"/>
          <p:cNvCxnSpPr>
            <a:endCxn id="104" idx="0"/>
          </p:cNvCxnSpPr>
          <p:nvPr/>
        </p:nvCxnSpPr>
        <p:spPr bwMode="auto">
          <a:xfrm rot="5400000">
            <a:off x="4862513" y="5470525"/>
            <a:ext cx="9017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endCxn id="105" idx="2"/>
          </p:cNvCxnSpPr>
          <p:nvPr/>
        </p:nvCxnSpPr>
        <p:spPr bwMode="auto">
          <a:xfrm flipV="1">
            <a:off x="5313363" y="6000750"/>
            <a:ext cx="1838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>
            <a:stCxn id="108" idx="5"/>
            <a:endCxn id="105" idx="1"/>
          </p:cNvCxnSpPr>
          <p:nvPr/>
        </p:nvCxnSpPr>
        <p:spPr bwMode="auto">
          <a:xfrm rot="16200000" flipH="1">
            <a:off x="6990556" y="5761832"/>
            <a:ext cx="201613" cy="1651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 bwMode="auto">
          <a:xfrm rot="5400000">
            <a:off x="6739731" y="5511007"/>
            <a:ext cx="9794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円/楕円 101"/>
          <p:cNvSpPr/>
          <p:nvPr/>
        </p:nvSpPr>
        <p:spPr bwMode="auto">
          <a:xfrm>
            <a:off x="5237163" y="4941888"/>
            <a:ext cx="155575" cy="1555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3" name="円/楕円 102"/>
          <p:cNvSpPr/>
          <p:nvPr/>
        </p:nvSpPr>
        <p:spPr bwMode="auto">
          <a:xfrm>
            <a:off x="7151688" y="4941888"/>
            <a:ext cx="157162" cy="1555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4" name="円/楕円 103"/>
          <p:cNvSpPr/>
          <p:nvPr/>
        </p:nvSpPr>
        <p:spPr bwMode="auto">
          <a:xfrm>
            <a:off x="5237163" y="5921375"/>
            <a:ext cx="155575" cy="157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5" name="円/楕円 104"/>
          <p:cNvSpPr/>
          <p:nvPr/>
        </p:nvSpPr>
        <p:spPr bwMode="auto">
          <a:xfrm>
            <a:off x="7151688" y="5921375"/>
            <a:ext cx="157162" cy="157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6" name="直線コネクタ 105"/>
          <p:cNvCxnSpPr>
            <a:stCxn id="107" idx="0"/>
            <a:endCxn id="108" idx="4"/>
          </p:cNvCxnSpPr>
          <p:nvPr/>
        </p:nvCxnSpPr>
        <p:spPr bwMode="auto">
          <a:xfrm rot="16200000" flipH="1">
            <a:off x="6689725" y="5500688"/>
            <a:ext cx="5302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 bwMode="auto">
          <a:xfrm>
            <a:off x="6875463" y="5235575"/>
            <a:ext cx="157162" cy="157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8" name="円/楕円 107"/>
          <p:cNvSpPr/>
          <p:nvPr/>
        </p:nvSpPr>
        <p:spPr bwMode="auto">
          <a:xfrm>
            <a:off x="6875463" y="5608638"/>
            <a:ext cx="157162" cy="1571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9" name="直線コネクタ 108"/>
          <p:cNvCxnSpPr>
            <a:stCxn id="103" idx="3"/>
            <a:endCxn id="107" idx="7"/>
          </p:cNvCxnSpPr>
          <p:nvPr/>
        </p:nvCxnSpPr>
        <p:spPr bwMode="auto">
          <a:xfrm rot="5400000">
            <a:off x="7000082" y="5083969"/>
            <a:ext cx="182562" cy="1651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 bwMode="auto">
          <a:xfrm flipV="1">
            <a:off x="5326063" y="4997450"/>
            <a:ext cx="1838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>
            <a:endCxn id="105" idx="1"/>
          </p:cNvCxnSpPr>
          <p:nvPr/>
        </p:nvCxnSpPr>
        <p:spPr bwMode="auto">
          <a:xfrm>
            <a:off x="5319713" y="5018088"/>
            <a:ext cx="1854200" cy="9271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/>
          <p:nvPr/>
        </p:nvCxnSpPr>
        <p:spPr>
          <a:xfrm flipV="1">
            <a:off x="2627313" y="3068638"/>
            <a:ext cx="2449512" cy="10715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矢印コネクタ 112"/>
          <p:cNvCxnSpPr/>
          <p:nvPr/>
        </p:nvCxnSpPr>
        <p:spPr>
          <a:xfrm>
            <a:off x="2627313" y="4140200"/>
            <a:ext cx="2449512" cy="13763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5008" name="テキスト ボックス 95"/>
          <p:cNvSpPr txBox="1">
            <a:spLocks noChangeArrowheads="1"/>
          </p:cNvSpPr>
          <p:nvPr/>
        </p:nvSpPr>
        <p:spPr bwMode="auto">
          <a:xfrm>
            <a:off x="2195513" y="5662613"/>
            <a:ext cx="31257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  平面への埋め込み</a:t>
            </a:r>
            <a:endParaRPr lang="en-US" altLang="ja-JP"/>
          </a:p>
          <a:p>
            <a:r>
              <a:rPr lang="ja-JP" altLang="en-US"/>
              <a:t>　　　</a:t>
            </a:r>
            <a:endParaRPr lang="en-US" altLang="ja-JP"/>
          </a:p>
        </p:txBody>
      </p:sp>
      <p:sp>
        <p:nvSpPr>
          <p:cNvPr id="425009" name="テキスト ボックス 95"/>
          <p:cNvSpPr txBox="1">
            <a:spLocks noChangeArrowheads="1"/>
          </p:cNvSpPr>
          <p:nvPr/>
        </p:nvSpPr>
        <p:spPr bwMode="auto">
          <a:xfrm>
            <a:off x="4716463" y="3789363"/>
            <a:ext cx="3124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  　　 領域の数</a:t>
            </a:r>
            <a:r>
              <a:rPr lang="en-US" altLang="ja-JP"/>
              <a:t>=4</a:t>
            </a:r>
          </a:p>
        </p:txBody>
      </p:sp>
      <p:sp>
        <p:nvSpPr>
          <p:cNvPr id="425010" name="テキスト ボックス 95"/>
          <p:cNvSpPr txBox="1">
            <a:spLocks noChangeArrowheads="1"/>
          </p:cNvSpPr>
          <p:nvPr/>
        </p:nvSpPr>
        <p:spPr bwMode="auto">
          <a:xfrm>
            <a:off x="4716463" y="6227763"/>
            <a:ext cx="3124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  　　 領域の数</a:t>
            </a:r>
            <a:r>
              <a:rPr lang="en-US" altLang="ja-JP"/>
              <a:t>=4</a:t>
            </a:r>
          </a:p>
        </p:txBody>
      </p:sp>
      <p:sp>
        <p:nvSpPr>
          <p:cNvPr id="425011" name="テキスト ボックス 95"/>
          <p:cNvSpPr txBox="1">
            <a:spLocks noChangeArrowheads="1"/>
          </p:cNvSpPr>
          <p:nvPr/>
        </p:nvSpPr>
        <p:spPr bwMode="auto">
          <a:xfrm>
            <a:off x="-136525" y="4932363"/>
            <a:ext cx="3124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      　　 平面的グラフ</a:t>
            </a:r>
            <a:endParaRPr lang="en-US" altLang="ja-JP"/>
          </a:p>
        </p:txBody>
      </p:sp>
      <p:sp>
        <p:nvSpPr>
          <p:cNvPr id="56" name="タイトル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dirty="0"/>
              <a:t>1.2</a:t>
            </a:r>
            <a:r>
              <a:rPr lang="ja-JP" altLang="en-US" dirty="0"/>
              <a:t>　オイラーの公式</a:t>
            </a:r>
          </a:p>
        </p:txBody>
      </p:sp>
    </p:spTree>
  </p:cSld>
  <p:clrMapOvr>
    <a:masterClrMapping/>
  </p:clrMapOvr>
  <p:transition advTm="14149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>
          <a:xfrm>
            <a:off x="107950" y="2087563"/>
            <a:ext cx="8567738" cy="10541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259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1.2</a:t>
            </a:r>
            <a:r>
              <a:rPr lang="ja-JP" altLang="en-US" dirty="0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領域数 </a:t>
            </a:r>
            <a:r>
              <a:rPr lang="en-US" altLang="ja-JP" sz="2400" dirty="0">
                <a:latin typeface="Calibri" pitchFamily="34" charset="0"/>
                <a:ea typeface="+mn-ea"/>
              </a:rPr>
              <a:t>r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の連結平面グラフに対して， </a:t>
            </a:r>
            <a:r>
              <a:rPr lang="en-US" altLang="ja-JP" sz="2400" dirty="0">
                <a:latin typeface="Calibri" pitchFamily="34" charset="0"/>
                <a:ea typeface="+mn-ea"/>
              </a:rPr>
              <a:t>p – q + r = 2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2305050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</p:spTree>
  </p:cSld>
  <p:clrMapOvr>
    <a:masterClrMapping/>
  </p:clrMapOvr>
  <p:transition advTm="14149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>
          <a:xfrm>
            <a:off x="107950" y="2087563"/>
            <a:ext cx="8567738" cy="10541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259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1.2</a:t>
            </a:r>
            <a:r>
              <a:rPr lang="ja-JP" altLang="en-US" dirty="0"/>
              <a:t>　オイラーの公式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844675"/>
            <a:ext cx="85344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位数 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サイズ </a:t>
            </a:r>
            <a:r>
              <a:rPr lang="en-US" altLang="ja-JP" sz="2400" dirty="0">
                <a:latin typeface="Calibri" pitchFamily="34" charset="0"/>
                <a:ea typeface="+mn-ea"/>
              </a:rPr>
              <a:t>q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領域数 </a:t>
            </a:r>
            <a:r>
              <a:rPr lang="en-US" altLang="ja-JP" sz="2400" dirty="0">
                <a:latin typeface="Calibri" pitchFamily="34" charset="0"/>
                <a:ea typeface="+mn-ea"/>
              </a:rPr>
              <a:t>r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の連結平面グラフに対して， </a:t>
            </a:r>
            <a:r>
              <a:rPr lang="en-US" altLang="ja-JP" sz="2400" dirty="0">
                <a:latin typeface="Calibri" pitchFamily="34" charset="0"/>
                <a:ea typeface="+mn-ea"/>
              </a:rPr>
              <a:t>p – q + r = 2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 </a:t>
            </a:r>
            <a:r>
              <a:rPr lang="en-US" altLang="ja-JP" sz="2400" dirty="0">
                <a:latin typeface="Calibri" pitchFamily="34" charset="0"/>
                <a:ea typeface="+mn-ea"/>
              </a:rPr>
              <a:t>p=6, q=8, r=4, p-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q+r</a:t>
            </a:r>
            <a:r>
              <a:rPr lang="en-US" altLang="ja-JP" sz="2400" dirty="0">
                <a:latin typeface="Calibri" pitchFamily="34" charset="0"/>
                <a:ea typeface="+mn-ea"/>
              </a:rPr>
              <a:t>=2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 useBgFill="1">
        <p:nvSpPr>
          <p:cNvPr id="56" name="角丸四角形 55"/>
          <p:cNvSpPr/>
          <p:nvPr/>
        </p:nvSpPr>
        <p:spPr>
          <a:xfrm>
            <a:off x="395288" y="1916113"/>
            <a:ext cx="2305050" cy="3603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オイラーの公式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grpSp>
        <p:nvGrpSpPr>
          <p:cNvPr id="425991" name="グループ化 145"/>
          <p:cNvGrpSpPr>
            <a:grpSpLocks/>
          </p:cNvGrpSpPr>
          <p:nvPr/>
        </p:nvGrpSpPr>
        <p:grpSpPr bwMode="auto">
          <a:xfrm>
            <a:off x="2339975" y="3779490"/>
            <a:ext cx="4319588" cy="1809750"/>
            <a:chOff x="5959202" y="4163168"/>
            <a:chExt cx="2718347" cy="1138040"/>
          </a:xfrm>
        </p:grpSpPr>
        <p:cxnSp>
          <p:nvCxnSpPr>
            <p:cNvPr id="147" name="直線コネクタ 146"/>
            <p:cNvCxnSpPr>
              <a:endCxn id="153" idx="2"/>
            </p:cNvCxnSpPr>
            <p:nvPr/>
          </p:nvCxnSpPr>
          <p:spPr bwMode="auto">
            <a:xfrm flipV="1">
              <a:off x="6036127" y="5222344"/>
              <a:ext cx="183820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>
              <a:stCxn id="156" idx="6"/>
              <a:endCxn id="153" idx="6"/>
            </p:cNvCxnSpPr>
            <p:nvPr/>
          </p:nvCxnSpPr>
          <p:spPr bwMode="auto">
            <a:xfrm flipH="1">
              <a:off x="8031180" y="5031672"/>
              <a:ext cx="646369" cy="1906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直線コネクタ 148"/>
            <p:cNvCxnSpPr/>
            <p:nvPr/>
          </p:nvCxnSpPr>
          <p:spPr bwMode="auto">
            <a:xfrm rot="5400000">
              <a:off x="7462600" y="4732687"/>
              <a:ext cx="97931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0" name="円/楕円 149"/>
            <p:cNvSpPr/>
            <p:nvPr/>
          </p:nvSpPr>
          <p:spPr bwMode="auto">
            <a:xfrm>
              <a:off x="5959202" y="4163168"/>
              <a:ext cx="156847" cy="1567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1" name="円/楕円 150"/>
            <p:cNvSpPr/>
            <p:nvPr/>
          </p:nvSpPr>
          <p:spPr bwMode="auto">
            <a:xfrm>
              <a:off x="7874333" y="4163168"/>
              <a:ext cx="156847" cy="1567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2" name="円/楕円 151"/>
            <p:cNvSpPr/>
            <p:nvPr/>
          </p:nvSpPr>
          <p:spPr bwMode="auto">
            <a:xfrm>
              <a:off x="5959202" y="5143480"/>
              <a:ext cx="156847" cy="1577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3" name="円/楕円 152"/>
            <p:cNvSpPr/>
            <p:nvPr/>
          </p:nvSpPr>
          <p:spPr bwMode="auto">
            <a:xfrm>
              <a:off x="7874333" y="5143480"/>
              <a:ext cx="156847" cy="1577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54" name="直線コネクタ 153"/>
            <p:cNvCxnSpPr>
              <a:stCxn id="155" idx="0"/>
            </p:cNvCxnSpPr>
            <p:nvPr/>
          </p:nvCxnSpPr>
          <p:spPr bwMode="auto">
            <a:xfrm rot="16200000" flipH="1" flipV="1">
              <a:off x="8254720" y="4685767"/>
              <a:ext cx="690810" cy="9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5" name="円/楕円 154"/>
            <p:cNvSpPr/>
            <p:nvPr/>
          </p:nvSpPr>
          <p:spPr bwMode="auto">
            <a:xfrm>
              <a:off x="8521701" y="4340862"/>
              <a:ext cx="155848" cy="1567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6" name="円/楕円 155"/>
            <p:cNvSpPr/>
            <p:nvPr/>
          </p:nvSpPr>
          <p:spPr bwMode="auto">
            <a:xfrm>
              <a:off x="8521701" y="4952808"/>
              <a:ext cx="155848" cy="1577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57" name="直線コネクタ 156"/>
            <p:cNvCxnSpPr>
              <a:stCxn id="151" idx="6"/>
              <a:endCxn id="155" idx="6"/>
            </p:cNvCxnSpPr>
            <p:nvPr/>
          </p:nvCxnSpPr>
          <p:spPr bwMode="auto">
            <a:xfrm>
              <a:off x="8031180" y="4242032"/>
              <a:ext cx="646369" cy="17669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 bwMode="auto">
            <a:xfrm flipV="1">
              <a:off x="6049114" y="4219072"/>
              <a:ext cx="1838206" cy="9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直線コネクタ 158"/>
            <p:cNvCxnSpPr>
              <a:endCxn id="153" idx="1"/>
            </p:cNvCxnSpPr>
            <p:nvPr/>
          </p:nvCxnSpPr>
          <p:spPr bwMode="auto">
            <a:xfrm>
              <a:off x="6043120" y="4241034"/>
              <a:ext cx="1854190" cy="9254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 bwMode="auto">
            <a:xfrm rot="5400000">
              <a:off x="5539977" y="4739176"/>
              <a:ext cx="98031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Tm="14149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$E \subseteq 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310303</TotalTime>
  <Words>3656</Words>
  <Application>Microsoft Office PowerPoint</Application>
  <PresentationFormat>画面に合わせる (4:3)</PresentationFormat>
  <Paragraphs>1187</Paragraphs>
  <Slides>45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45</vt:i4>
      </vt:variant>
    </vt:vector>
  </HeadingPairs>
  <TitlesOfParts>
    <vt:vector size="50" baseType="lpstr">
      <vt:lpstr>HGSｺﾞｼｯｸM</vt:lpstr>
      <vt:lpstr>Arial</vt:lpstr>
      <vt:lpstr>Calibri</vt:lpstr>
      <vt:lpstr>Wingdings 2</vt:lpstr>
      <vt:lpstr>リゾート</vt:lpstr>
      <vt:lpstr>PowerPoint プレゼンテーション</vt:lpstr>
      <vt:lpstr>有限幾何学　第10回</vt:lpstr>
      <vt:lpstr>1.1　用語の説明</vt:lpstr>
      <vt:lpstr>1.1　用語の説明</vt:lpstr>
      <vt:lpstr>1.1　用語の説明</vt:lpstr>
      <vt:lpstr>1.1　用語の説明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1.2　オイラーの公式</vt:lpstr>
      <vt:lpstr>1.3　厚さと交差数</vt:lpstr>
      <vt:lpstr>1.3　厚さと交差数</vt:lpstr>
      <vt:lpstr>1.3　厚さと交差数</vt:lpstr>
      <vt:lpstr>1.3　厚さと交差数</vt:lpstr>
      <vt:lpstr>1.3　厚さと交差数</vt:lpstr>
      <vt:lpstr>1.3　厚さと交差数</vt:lpstr>
      <vt:lpstr>1.3　厚さと交差数</vt:lpstr>
      <vt:lpstr>1.3　厚さと交差数</vt:lpstr>
      <vt:lpstr>提出課題10</vt:lpstr>
      <vt:lpstr>提出課題10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tsugaki</dc:creator>
  <cp:lastModifiedBy>tsugaki masao</cp:lastModifiedBy>
  <cp:revision>3004</cp:revision>
  <dcterms:created xsi:type="dcterms:W3CDTF">2011-01-05T07:10:26Z</dcterms:created>
  <dcterms:modified xsi:type="dcterms:W3CDTF">2022-06-10T01:20:31Z</dcterms:modified>
</cp:coreProperties>
</file>