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4" r:id="rId1"/>
  </p:sldMasterIdLst>
  <p:notesMasterIdLst>
    <p:notesMasterId r:id="rId49"/>
  </p:notesMasterIdLst>
  <p:handoutMasterIdLst>
    <p:handoutMasterId r:id="rId50"/>
  </p:handoutMasterIdLst>
  <p:sldIdLst>
    <p:sldId id="392" r:id="rId2"/>
    <p:sldId id="401" r:id="rId3"/>
    <p:sldId id="980" r:id="rId4"/>
    <p:sldId id="981" r:id="rId5"/>
    <p:sldId id="982" r:id="rId6"/>
    <p:sldId id="983" r:id="rId7"/>
    <p:sldId id="1019" r:id="rId8"/>
    <p:sldId id="1020" r:id="rId9"/>
    <p:sldId id="1094" r:id="rId10"/>
    <p:sldId id="979" r:id="rId11"/>
    <p:sldId id="1021" r:id="rId12"/>
    <p:sldId id="1022" r:id="rId13"/>
    <p:sldId id="1024" r:id="rId14"/>
    <p:sldId id="1025" r:id="rId15"/>
    <p:sldId id="1032" r:id="rId16"/>
    <p:sldId id="1033" r:id="rId17"/>
    <p:sldId id="1026" r:id="rId18"/>
    <p:sldId id="1031" r:id="rId19"/>
    <p:sldId id="1075" r:id="rId20"/>
    <p:sldId id="1029" r:id="rId21"/>
    <p:sldId id="1030" r:id="rId22"/>
    <p:sldId id="1034" r:id="rId23"/>
    <p:sldId id="1035" r:id="rId24"/>
    <p:sldId id="1095" r:id="rId25"/>
    <p:sldId id="1036" r:id="rId26"/>
    <p:sldId id="1037" r:id="rId27"/>
    <p:sldId id="1038" r:id="rId28"/>
    <p:sldId id="1039" r:id="rId29"/>
    <p:sldId id="1040" r:id="rId30"/>
    <p:sldId id="1041" r:id="rId31"/>
    <p:sldId id="1076" r:id="rId32"/>
    <p:sldId id="1043" r:id="rId33"/>
    <p:sldId id="1096" r:id="rId34"/>
    <p:sldId id="1077" r:id="rId35"/>
    <p:sldId id="1082" r:id="rId36"/>
    <p:sldId id="1083" r:id="rId37"/>
    <p:sldId id="1084" r:id="rId38"/>
    <p:sldId id="1085" r:id="rId39"/>
    <p:sldId id="1097" r:id="rId40"/>
    <p:sldId id="1098" r:id="rId41"/>
    <p:sldId id="1099" r:id="rId42"/>
    <p:sldId id="1101" r:id="rId43"/>
    <p:sldId id="1100" r:id="rId44"/>
    <p:sldId id="1105" r:id="rId45"/>
    <p:sldId id="1102" r:id="rId46"/>
    <p:sldId id="1103" r:id="rId47"/>
    <p:sldId id="1104" r:id="rId48"/>
  </p:sldIdLst>
  <p:sldSz cx="9144000" cy="6858000" type="screen4x3"/>
  <p:notesSz cx="6735763" cy="9869488"/>
  <p:custDataLst>
    <p:tags r:id="rId51"/>
  </p:custDataLst>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18" autoAdjust="0"/>
    <p:restoredTop sz="81973" autoAdjust="0"/>
  </p:normalViewPr>
  <p:slideViewPr>
    <p:cSldViewPr>
      <p:cViewPr varScale="1">
        <p:scale>
          <a:sx n="82" d="100"/>
          <a:sy n="82" d="100"/>
        </p:scale>
        <p:origin x="1315"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ags" Target="tags/tag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19413" cy="493713"/>
          </a:xfrm>
          <a:prstGeom prst="rect">
            <a:avLst/>
          </a:prstGeom>
        </p:spPr>
        <p:txBody>
          <a:bodyPr vert="horz" lIns="91427" tIns="45713" rIns="91427" bIns="45713" rtlCol="0"/>
          <a:lstStyle>
            <a:lvl1pPr algn="l">
              <a:defRPr sz="1200">
                <a:ea typeface="ＭＳ Ｐゴシック" charset="-128"/>
              </a:defRPr>
            </a:lvl1pPr>
          </a:lstStyle>
          <a:p>
            <a:pPr>
              <a:defRPr/>
            </a:pPr>
            <a:endParaRPr lang="ja-JP" altLang="en-US"/>
          </a:p>
        </p:txBody>
      </p:sp>
      <p:sp>
        <p:nvSpPr>
          <p:cNvPr id="3" name="日付プレースホルダ 2"/>
          <p:cNvSpPr>
            <a:spLocks noGrp="1"/>
          </p:cNvSpPr>
          <p:nvPr>
            <p:ph type="dt" sz="quarter" idx="1"/>
          </p:nvPr>
        </p:nvSpPr>
        <p:spPr>
          <a:xfrm>
            <a:off x="3814764" y="1"/>
            <a:ext cx="2919411" cy="493713"/>
          </a:xfrm>
          <a:prstGeom prst="rect">
            <a:avLst/>
          </a:prstGeom>
        </p:spPr>
        <p:txBody>
          <a:bodyPr vert="horz" lIns="91427" tIns="45713" rIns="91427" bIns="45713" rtlCol="0"/>
          <a:lstStyle>
            <a:lvl1pPr algn="r">
              <a:defRPr sz="1200">
                <a:ea typeface="ＭＳ Ｐゴシック" charset="-128"/>
              </a:defRPr>
            </a:lvl1pPr>
          </a:lstStyle>
          <a:p>
            <a:pPr>
              <a:defRPr/>
            </a:pPr>
            <a:fld id="{C25F02C5-3174-4594-944E-065242650977}" type="datetimeFigureOut">
              <a:rPr lang="ja-JP" altLang="en-US"/>
              <a:pPr>
                <a:defRPr/>
              </a:pPr>
              <a:t>2022/6/14</a:t>
            </a:fld>
            <a:endParaRPr lang="ja-JP" altLang="en-US"/>
          </a:p>
        </p:txBody>
      </p:sp>
      <p:sp>
        <p:nvSpPr>
          <p:cNvPr id="4" name="フッター プレースホルダ 3"/>
          <p:cNvSpPr>
            <a:spLocks noGrp="1"/>
          </p:cNvSpPr>
          <p:nvPr>
            <p:ph type="ftr" sz="quarter" idx="2"/>
          </p:nvPr>
        </p:nvSpPr>
        <p:spPr>
          <a:xfrm>
            <a:off x="1" y="9374188"/>
            <a:ext cx="2919413" cy="493712"/>
          </a:xfrm>
          <a:prstGeom prst="rect">
            <a:avLst/>
          </a:prstGeom>
        </p:spPr>
        <p:txBody>
          <a:bodyPr vert="horz" lIns="91427" tIns="45713" rIns="91427" bIns="45713" rtlCol="0" anchor="b"/>
          <a:lstStyle>
            <a:lvl1pPr algn="l">
              <a:defRPr sz="120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14764" y="9374188"/>
            <a:ext cx="2919411" cy="493712"/>
          </a:xfrm>
          <a:prstGeom prst="rect">
            <a:avLst/>
          </a:prstGeom>
        </p:spPr>
        <p:txBody>
          <a:bodyPr vert="horz" lIns="91427" tIns="45713" rIns="91427" bIns="45713" rtlCol="0" anchor="b"/>
          <a:lstStyle>
            <a:lvl1pPr algn="r">
              <a:defRPr sz="1200">
                <a:ea typeface="ＭＳ Ｐゴシック" charset="-128"/>
              </a:defRPr>
            </a:lvl1pPr>
          </a:lstStyle>
          <a:p>
            <a:pPr>
              <a:defRPr/>
            </a:pPr>
            <a:fld id="{D4F52F5A-4247-4D8A-8EFC-76A1FA91B5F6}" type="slidenum">
              <a:rPr lang="ja-JP" altLang="en-US"/>
              <a:pPr>
                <a:defRPr/>
              </a:pPr>
              <a:t>‹#›</a:t>
            </a:fld>
            <a:endParaRPr lang="ja-JP" altLang="en-US"/>
          </a:p>
        </p:txBody>
      </p:sp>
    </p:spTree>
    <p:extLst>
      <p:ext uri="{BB962C8B-B14F-4D97-AF65-F5344CB8AC3E}">
        <p14:creationId xmlns:p14="http://schemas.microsoft.com/office/powerpoint/2010/main" val="612189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1"/>
            <a:ext cx="2919413" cy="493713"/>
          </a:xfrm>
          <a:prstGeom prst="rect">
            <a:avLst/>
          </a:prstGeom>
        </p:spPr>
        <p:txBody>
          <a:bodyPr vert="horz" lIns="91427" tIns="45713" rIns="91427" bIns="45713" rtlCol="0"/>
          <a:lstStyle>
            <a:lvl1pPr algn="l">
              <a:defRPr sz="1200">
                <a:ea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14764" y="1"/>
            <a:ext cx="2919411" cy="493713"/>
          </a:xfrm>
          <a:prstGeom prst="rect">
            <a:avLst/>
          </a:prstGeom>
        </p:spPr>
        <p:txBody>
          <a:bodyPr vert="horz" lIns="91427" tIns="45713" rIns="91427" bIns="45713" rtlCol="0"/>
          <a:lstStyle>
            <a:lvl1pPr algn="r">
              <a:defRPr sz="1200">
                <a:ea typeface="ＭＳ Ｐゴシック" charset="-128"/>
              </a:defRPr>
            </a:lvl1pPr>
          </a:lstStyle>
          <a:p>
            <a:pPr>
              <a:defRPr/>
            </a:pPr>
            <a:fld id="{F96BCE39-B2DF-44F5-9736-B4F6189049AC}" type="datetimeFigureOut">
              <a:rPr lang="ja-JP" altLang="en-US"/>
              <a:pPr>
                <a:defRPr/>
              </a:pPr>
              <a:t>2022/6/14</a:t>
            </a:fld>
            <a:endParaRPr lang="ja-JP" altLang="en-US"/>
          </a:p>
        </p:txBody>
      </p:sp>
      <p:sp>
        <p:nvSpPr>
          <p:cNvPr id="4" name="スライド イメージ プレースホルダ 3"/>
          <p:cNvSpPr>
            <a:spLocks noGrp="1" noRot="1" noChangeAspect="1"/>
          </p:cNvSpPr>
          <p:nvPr>
            <p:ph type="sldImg" idx="2"/>
          </p:nvPr>
        </p:nvSpPr>
        <p:spPr>
          <a:xfrm>
            <a:off x="898525" y="739775"/>
            <a:ext cx="4938713" cy="3703638"/>
          </a:xfrm>
          <a:prstGeom prst="rect">
            <a:avLst/>
          </a:prstGeom>
          <a:noFill/>
          <a:ln w="12700">
            <a:solidFill>
              <a:prstClr val="black"/>
            </a:solidFill>
          </a:ln>
        </p:spPr>
        <p:txBody>
          <a:bodyPr vert="horz" lIns="91427" tIns="45713" rIns="91427" bIns="45713" rtlCol="0" anchor="ctr"/>
          <a:lstStyle/>
          <a:p>
            <a:pPr lvl="0"/>
            <a:endParaRPr lang="ja-JP" altLang="en-US" noProof="0"/>
          </a:p>
        </p:txBody>
      </p:sp>
      <p:sp>
        <p:nvSpPr>
          <p:cNvPr id="5" name="ノート プレースホルダ 4"/>
          <p:cNvSpPr>
            <a:spLocks noGrp="1"/>
          </p:cNvSpPr>
          <p:nvPr>
            <p:ph type="body" sz="quarter" idx="3"/>
          </p:nvPr>
        </p:nvSpPr>
        <p:spPr>
          <a:xfrm>
            <a:off x="673101" y="4687889"/>
            <a:ext cx="5389563" cy="4441824"/>
          </a:xfrm>
          <a:prstGeom prst="rect">
            <a:avLst/>
          </a:prstGeom>
        </p:spPr>
        <p:txBody>
          <a:bodyPr vert="horz" lIns="91427" tIns="45713" rIns="91427" bIns="45713"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1" y="9374188"/>
            <a:ext cx="2919413" cy="493712"/>
          </a:xfrm>
          <a:prstGeom prst="rect">
            <a:avLst/>
          </a:prstGeom>
        </p:spPr>
        <p:txBody>
          <a:bodyPr vert="horz" lIns="91427" tIns="45713" rIns="91427" bIns="45713" rtlCol="0" anchor="b"/>
          <a:lstStyle>
            <a:lvl1pPr algn="l">
              <a:defRPr sz="120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4" y="9374188"/>
            <a:ext cx="2919411" cy="493712"/>
          </a:xfrm>
          <a:prstGeom prst="rect">
            <a:avLst/>
          </a:prstGeom>
        </p:spPr>
        <p:txBody>
          <a:bodyPr vert="horz" lIns="91427" tIns="45713" rIns="91427" bIns="45713" rtlCol="0" anchor="b"/>
          <a:lstStyle>
            <a:lvl1pPr algn="r">
              <a:defRPr sz="1200">
                <a:ea typeface="ＭＳ Ｐゴシック" charset="-128"/>
              </a:defRPr>
            </a:lvl1pPr>
          </a:lstStyle>
          <a:p>
            <a:pPr>
              <a:defRPr/>
            </a:pPr>
            <a:fld id="{3204134A-B588-466E-9B2A-85E8ECD138CD}" type="slidenum">
              <a:rPr lang="ja-JP" altLang="en-US"/>
              <a:pPr>
                <a:defRPr/>
              </a:pPr>
              <a:t>‹#›</a:t>
            </a:fld>
            <a:endParaRPr lang="ja-JP" altLang="en-US"/>
          </a:p>
        </p:txBody>
      </p:sp>
    </p:spTree>
    <p:extLst>
      <p:ext uri="{BB962C8B-B14F-4D97-AF65-F5344CB8AC3E}">
        <p14:creationId xmlns:p14="http://schemas.microsoft.com/office/powerpoint/2010/main" val="38618564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例えばこのように各頂点がある色で塗られたグラフで表すことができます．</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9</a:t>
            </a:fld>
            <a:endParaRPr lang="ja-JP" altLang="en-US"/>
          </a:p>
        </p:txBody>
      </p:sp>
    </p:spTree>
    <p:extLst>
      <p:ext uri="{BB962C8B-B14F-4D97-AF65-F5344CB8AC3E}">
        <p14:creationId xmlns:p14="http://schemas.microsoft.com/office/powerpoint/2010/main" val="9978510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46</a:t>
            </a:fld>
            <a:endParaRPr lang="ja-JP" altLang="en-US"/>
          </a:p>
        </p:txBody>
      </p:sp>
    </p:spTree>
    <p:extLst>
      <p:ext uri="{BB962C8B-B14F-4D97-AF65-F5344CB8AC3E}">
        <p14:creationId xmlns:p14="http://schemas.microsoft.com/office/powerpoint/2010/main" val="36069688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47</a:t>
            </a:fld>
            <a:endParaRPr lang="ja-JP" altLang="en-US"/>
          </a:p>
        </p:txBody>
      </p:sp>
    </p:spTree>
    <p:extLst>
      <p:ext uri="{BB962C8B-B14F-4D97-AF65-F5344CB8AC3E}">
        <p14:creationId xmlns:p14="http://schemas.microsoft.com/office/powerpoint/2010/main" val="4230436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a:solidFill>
                  <a:schemeClr val="tx1"/>
                </a:solidFill>
              </a:rPr>
              <a:t>|V(G)|=1</a:t>
            </a:r>
            <a:r>
              <a:rPr kumimoji="1" lang="ja-JP" altLang="en-US" dirty="0">
                <a:solidFill>
                  <a:schemeClr val="tx1"/>
                </a:solidFill>
              </a:rPr>
              <a:t>のときは明らかなので省略しています．</a:t>
            </a:r>
            <a:endParaRPr kumimoji="1" lang="en-US" altLang="ja-JP" dirty="0">
              <a:solidFill>
                <a:schemeClr val="tx1"/>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solidFill>
                  <a:schemeClr val="tx1"/>
                </a:solidFill>
              </a:rPr>
              <a:t>その他何が帰納法の仮定なのか等いろいろと省略して書いています．</a:t>
            </a:r>
            <a:endParaRPr kumimoji="1" lang="en-US" altLang="ja-JP" dirty="0">
              <a:solidFill>
                <a:schemeClr val="tx1"/>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solidFill>
                  <a:schemeClr val="tx1"/>
                </a:solidFill>
              </a:rPr>
              <a:t>理由は数学に慣れている人にとっては明らかなことだからです．</a:t>
            </a:r>
            <a:endParaRPr kumimoji="1" lang="en-US" altLang="ja-JP" dirty="0">
              <a:solidFill>
                <a:schemeClr val="tx1"/>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solidFill>
                  <a:schemeClr val="tx1"/>
                </a:solidFill>
              </a:rPr>
              <a:t>慣れてください．</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17</a:t>
            </a:fld>
            <a:endParaRPr lang="ja-JP" altLang="en-US"/>
          </a:p>
        </p:txBody>
      </p:sp>
    </p:spTree>
    <p:extLst>
      <p:ext uri="{BB962C8B-B14F-4D97-AF65-F5344CB8AC3E}">
        <p14:creationId xmlns:p14="http://schemas.microsoft.com/office/powerpoint/2010/main" val="2477435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この定理の証明は当然省略します（僕も読んでいません）．</a:t>
            </a:r>
            <a:endParaRPr kumimoji="1" lang="en-US" altLang="ja-JP" dirty="0"/>
          </a:p>
          <a:p>
            <a:r>
              <a:rPr kumimoji="1" lang="ja-JP" altLang="en-US" dirty="0"/>
              <a:t>以下，</a:t>
            </a:r>
            <a:r>
              <a:rPr kumimoji="1" lang="en-US" altLang="ja-JP" dirty="0"/>
              <a:t>5</a:t>
            </a:r>
            <a:r>
              <a:rPr kumimoji="1" lang="ja-JP" altLang="en-US" dirty="0"/>
              <a:t>色，</a:t>
            </a:r>
            <a:r>
              <a:rPr kumimoji="1" lang="en-US" altLang="ja-JP" dirty="0"/>
              <a:t>6</a:t>
            </a:r>
            <a:r>
              <a:rPr kumimoji="1" lang="ja-JP" altLang="en-US" dirty="0"/>
              <a:t>色の場合の証明を紹介する．</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19</a:t>
            </a:fld>
            <a:endParaRPr lang="ja-JP" altLang="en-US"/>
          </a:p>
        </p:txBody>
      </p:sp>
    </p:spTree>
    <p:extLst>
      <p:ext uri="{BB962C8B-B14F-4D97-AF65-F5344CB8AC3E}">
        <p14:creationId xmlns:p14="http://schemas.microsoft.com/office/powerpoint/2010/main" val="795399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次のスライドの参考問題の証明を参考にして証明することができます．</a:t>
            </a:r>
            <a:endParaRPr kumimoji="1" lang="en-US" altLang="ja-JP" dirty="0"/>
          </a:p>
          <a:p>
            <a:endParaRPr kumimoji="1" lang="en-US" altLang="ja-JP" dirty="0"/>
          </a:p>
          <a:p>
            <a:r>
              <a:rPr kumimoji="1" lang="ja-JP" altLang="en-US" dirty="0"/>
              <a:t>注意：</a:t>
            </a:r>
            <a:endParaRPr kumimoji="1" lang="en-US" altLang="ja-JP" dirty="0"/>
          </a:p>
          <a:p>
            <a:r>
              <a:rPr kumimoji="1" lang="ja-JP" altLang="en-US" dirty="0"/>
              <a:t>この問題の間違った証明が書かれているサイトがあります．</a:t>
            </a:r>
            <a:endParaRPr kumimoji="1" lang="en-US" altLang="ja-JP" dirty="0"/>
          </a:p>
          <a:p>
            <a:r>
              <a:rPr kumimoji="1" lang="ja-JP" altLang="en-US" dirty="0"/>
              <a:t>その証明を写してきた場合は採点しません．</a:t>
            </a:r>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33</a:t>
            </a:fld>
            <a:endParaRPr lang="ja-JP" altLang="en-US"/>
          </a:p>
        </p:txBody>
      </p:sp>
    </p:spTree>
    <p:extLst>
      <p:ext uri="{BB962C8B-B14F-4D97-AF65-F5344CB8AC3E}">
        <p14:creationId xmlns:p14="http://schemas.microsoft.com/office/powerpoint/2010/main" val="1704977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41</a:t>
            </a:fld>
            <a:endParaRPr lang="ja-JP" altLang="en-US"/>
          </a:p>
        </p:txBody>
      </p:sp>
    </p:spTree>
    <p:extLst>
      <p:ext uri="{BB962C8B-B14F-4D97-AF65-F5344CB8AC3E}">
        <p14:creationId xmlns:p14="http://schemas.microsoft.com/office/powerpoint/2010/main" val="35828367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42</a:t>
            </a:fld>
            <a:endParaRPr lang="ja-JP" altLang="en-US"/>
          </a:p>
        </p:txBody>
      </p:sp>
    </p:spTree>
    <p:extLst>
      <p:ext uri="{BB962C8B-B14F-4D97-AF65-F5344CB8AC3E}">
        <p14:creationId xmlns:p14="http://schemas.microsoft.com/office/powerpoint/2010/main" val="223335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43</a:t>
            </a:fld>
            <a:endParaRPr lang="ja-JP" altLang="en-US"/>
          </a:p>
        </p:txBody>
      </p:sp>
    </p:spTree>
    <p:extLst>
      <p:ext uri="{BB962C8B-B14F-4D97-AF65-F5344CB8AC3E}">
        <p14:creationId xmlns:p14="http://schemas.microsoft.com/office/powerpoint/2010/main" val="5783876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44</a:t>
            </a:fld>
            <a:endParaRPr lang="ja-JP" altLang="en-US"/>
          </a:p>
        </p:txBody>
      </p:sp>
    </p:spTree>
    <p:extLst>
      <p:ext uri="{BB962C8B-B14F-4D97-AF65-F5344CB8AC3E}">
        <p14:creationId xmlns:p14="http://schemas.microsoft.com/office/powerpoint/2010/main" val="3199971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3204134A-B588-466E-9B2A-85E8ECD138CD}" type="slidenum">
              <a:rPr lang="ja-JP" altLang="en-US" smtClean="0"/>
              <a:pPr>
                <a:defRPr/>
              </a:pPr>
              <a:t>45</a:t>
            </a:fld>
            <a:endParaRPr lang="ja-JP" altLang="en-US"/>
          </a:p>
        </p:txBody>
      </p:sp>
    </p:spTree>
    <p:extLst>
      <p:ext uri="{BB962C8B-B14F-4D97-AF65-F5344CB8AC3E}">
        <p14:creationId xmlns:p14="http://schemas.microsoft.com/office/powerpoint/2010/main" val="3019763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a:t>マスタ サブタイトルの書式設定</a:t>
            </a:r>
            <a:endParaRPr lang="en-US"/>
          </a:p>
        </p:txBody>
      </p:sp>
      <p:sp>
        <p:nvSpPr>
          <p:cNvPr id="4" name="日付プレースホルダ 29"/>
          <p:cNvSpPr>
            <a:spLocks noGrp="1"/>
          </p:cNvSpPr>
          <p:nvPr>
            <p:ph type="dt" sz="half" idx="10"/>
          </p:nvPr>
        </p:nvSpPr>
        <p:spPr/>
        <p:txBody>
          <a:bodyPr/>
          <a:lstStyle>
            <a:lvl1pPr>
              <a:defRPr/>
            </a:lvl1pPr>
          </a:lstStyle>
          <a:p>
            <a:pPr>
              <a:defRPr/>
            </a:pPr>
            <a:fld id="{8341BE56-CF05-4B2C-B9CB-2DB5725F0902}" type="datetimeFigureOut">
              <a:rPr lang="ja-JP" altLang="en-US"/>
              <a:pPr>
                <a:defRPr/>
              </a:pPr>
              <a:t>2022/6/14</a:t>
            </a:fld>
            <a:endParaRPr lang="ja-JP" altLang="en-US"/>
          </a:p>
        </p:txBody>
      </p:sp>
      <p:sp>
        <p:nvSpPr>
          <p:cNvPr id="5" name="フッター プレースホルダ 18"/>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26"/>
          <p:cNvSpPr>
            <a:spLocks noGrp="1"/>
          </p:cNvSpPr>
          <p:nvPr>
            <p:ph type="sldNum" sz="quarter" idx="12"/>
          </p:nvPr>
        </p:nvSpPr>
        <p:spPr/>
        <p:txBody>
          <a:bodyPr/>
          <a:lstStyle>
            <a:lvl1pPr>
              <a:defRPr/>
            </a:lvl1pPr>
          </a:lstStyle>
          <a:p>
            <a:pPr>
              <a:defRPr/>
            </a:pPr>
            <a:fld id="{2B15B48E-2AAD-43D9-B2E0-BBD4309FE9AF}"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fld id="{107571AD-875A-47AC-8F66-C1B8CE57426A}" type="datetimeFigureOut">
              <a:rPr lang="ja-JP" altLang="en-US"/>
              <a:pPr>
                <a:defRPr/>
              </a:pPr>
              <a:t>2022/6/14</a:t>
            </a:fld>
            <a:endParaRPr lang="ja-JP" altLang="en-US"/>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17"/>
          <p:cNvSpPr>
            <a:spLocks noGrp="1"/>
          </p:cNvSpPr>
          <p:nvPr>
            <p:ph type="sldNum" sz="quarter" idx="12"/>
          </p:nvPr>
        </p:nvSpPr>
        <p:spPr/>
        <p:txBody>
          <a:bodyPr/>
          <a:lstStyle>
            <a:lvl1pPr>
              <a:defRPr/>
            </a:lvl1pPr>
          </a:lstStyle>
          <a:p>
            <a:pPr>
              <a:defRPr/>
            </a:pPr>
            <a:fld id="{BAA0B860-C191-433D-A792-7882AF7AF893}"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1"/>
            <a:ext cx="2057400" cy="5211763"/>
          </a:xfrm>
        </p:spPr>
        <p:txBody>
          <a:bodyPr vert="eaVert"/>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a:xfrm>
            <a:off x="457200" y="914401"/>
            <a:ext cx="6019800" cy="52117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fld id="{A7B08E0B-9818-4817-902B-0F526BED59B8}" type="datetimeFigureOut">
              <a:rPr lang="ja-JP" altLang="en-US"/>
              <a:pPr>
                <a:defRPr/>
              </a:pPr>
              <a:t>2022/6/14</a:t>
            </a:fld>
            <a:endParaRPr lang="ja-JP" altLang="en-US"/>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17"/>
          <p:cNvSpPr>
            <a:spLocks noGrp="1"/>
          </p:cNvSpPr>
          <p:nvPr>
            <p:ph type="sldNum" sz="quarter" idx="12"/>
          </p:nvPr>
        </p:nvSpPr>
        <p:spPr/>
        <p:txBody>
          <a:bodyPr/>
          <a:lstStyle>
            <a:lvl1pPr>
              <a:defRPr/>
            </a:lvl1pPr>
          </a:lstStyle>
          <a:p>
            <a:pPr>
              <a:defRPr/>
            </a:pPr>
            <a:fld id="{1456E025-CDDE-40D3-B7FE-C26FDB6F2FD0}"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sz="3200"/>
            </a:lvl1pPr>
          </a:lstStyle>
          <a:p>
            <a:r>
              <a:rPr lang="ja-JP" altLang="en-US" dirty="0"/>
              <a:t>マスタ タイトルの書式設定</a:t>
            </a:r>
            <a:endParaRPr lang="en-US" dirty="0"/>
          </a:p>
        </p:txBody>
      </p:sp>
      <p:sp>
        <p:nvSpPr>
          <p:cNvPr id="3" name="コンテンツ プレースホルダ 2"/>
          <p:cNvSpPr>
            <a:spLocks noGrp="1"/>
          </p:cNvSpPr>
          <p:nvPr>
            <p:ph idx="1"/>
          </p:nvPr>
        </p:nvSpPr>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日付プレースホルダ 9"/>
          <p:cNvSpPr>
            <a:spLocks noGrp="1"/>
          </p:cNvSpPr>
          <p:nvPr>
            <p:ph type="dt" sz="half" idx="10"/>
          </p:nvPr>
        </p:nvSpPr>
        <p:spPr/>
        <p:txBody>
          <a:bodyPr/>
          <a:lstStyle>
            <a:lvl1pPr>
              <a:defRPr/>
            </a:lvl1pPr>
          </a:lstStyle>
          <a:p>
            <a:pPr>
              <a:defRPr/>
            </a:pPr>
            <a:fld id="{C28FAAB0-3063-44A4-97A9-865A63502576}" type="datetimeFigureOut">
              <a:rPr lang="ja-JP" altLang="en-US"/>
              <a:pPr>
                <a:defRPr/>
              </a:pPr>
              <a:t>2022/6/14</a:t>
            </a:fld>
            <a:endParaRPr lang="ja-JP" altLang="en-US"/>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17"/>
          <p:cNvSpPr>
            <a:spLocks noGrp="1"/>
          </p:cNvSpPr>
          <p:nvPr>
            <p:ph type="sldNum" sz="quarter" idx="12"/>
          </p:nvPr>
        </p:nvSpPr>
        <p:spPr/>
        <p:txBody>
          <a:bodyPr/>
          <a:lstStyle>
            <a:lvl1pPr>
              <a:defRPr/>
            </a:lvl1pPr>
          </a:lstStyle>
          <a:p>
            <a:pPr>
              <a:defRPr/>
            </a:pPr>
            <a:fld id="{A998262A-D94B-4838-88B5-BE7B5F7E9E10}"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5D532E3D-B356-4C26-B7BB-9951C5D28CEB}" type="datetimeFigureOut">
              <a:rPr lang="ja-JP" altLang="en-US"/>
              <a:pPr>
                <a:defRPr/>
              </a:pPr>
              <a:t>2022/6/14</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00C481A-9B7D-422B-BA8B-BE74A237FCAA}"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lang="ja-JP" altLang="en-US"/>
              <a:t>マスタ タイトルの書式設定</a:t>
            </a:r>
            <a:endParaRPr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fld id="{2A8DF665-BB50-47DB-81E8-EA54AF336220}" type="datetimeFigureOut">
              <a:rPr lang="ja-JP" altLang="en-US"/>
              <a:pPr>
                <a:defRPr/>
              </a:pPr>
              <a:t>2022/6/14</a:t>
            </a:fld>
            <a:endParaRPr lang="ja-JP" altLang="en-US"/>
          </a:p>
        </p:txBody>
      </p:sp>
      <p:sp>
        <p:nvSpPr>
          <p:cNvPr id="6"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17"/>
          <p:cNvSpPr>
            <a:spLocks noGrp="1"/>
          </p:cNvSpPr>
          <p:nvPr>
            <p:ph type="sldNum" sz="quarter" idx="12"/>
          </p:nvPr>
        </p:nvSpPr>
        <p:spPr/>
        <p:txBody>
          <a:bodyPr/>
          <a:lstStyle>
            <a:lvl1pPr>
              <a:defRPr/>
            </a:lvl1pPr>
          </a:lstStyle>
          <a:p>
            <a:pPr>
              <a:defRPr/>
            </a:pPr>
            <a:fld id="{C2757436-97B1-4696-BCCF-22C67329FF74}"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lvl1pPr>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4" name="テキスト プレースホル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コンテンツ プレースホル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日付プレースホルダ 9"/>
          <p:cNvSpPr>
            <a:spLocks noGrp="1"/>
          </p:cNvSpPr>
          <p:nvPr>
            <p:ph type="dt" sz="half" idx="10"/>
          </p:nvPr>
        </p:nvSpPr>
        <p:spPr/>
        <p:txBody>
          <a:bodyPr/>
          <a:lstStyle>
            <a:lvl1pPr>
              <a:defRPr/>
            </a:lvl1pPr>
          </a:lstStyle>
          <a:p>
            <a:pPr>
              <a:defRPr/>
            </a:pPr>
            <a:fld id="{9384F927-8B43-4AF8-867A-4065AA6FB7B9}" type="datetimeFigureOut">
              <a:rPr lang="ja-JP" altLang="en-US"/>
              <a:pPr>
                <a:defRPr/>
              </a:pPr>
              <a:t>2022/6/14</a:t>
            </a:fld>
            <a:endParaRPr lang="ja-JP" altLang="en-US"/>
          </a:p>
        </p:txBody>
      </p:sp>
      <p:sp>
        <p:nvSpPr>
          <p:cNvPr id="8"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17"/>
          <p:cNvSpPr>
            <a:spLocks noGrp="1"/>
          </p:cNvSpPr>
          <p:nvPr>
            <p:ph type="sldNum" sz="quarter" idx="12"/>
          </p:nvPr>
        </p:nvSpPr>
        <p:spPr/>
        <p:txBody>
          <a:bodyPr/>
          <a:lstStyle>
            <a:lvl1pPr>
              <a:defRPr/>
            </a:lvl1pPr>
          </a:lstStyle>
          <a:p>
            <a:pPr>
              <a:defRPr/>
            </a:pPr>
            <a:fld id="{4C00B886-63F9-4163-ACE1-7B44E430C1C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日付プレースホルダ 9"/>
          <p:cNvSpPr>
            <a:spLocks noGrp="1"/>
          </p:cNvSpPr>
          <p:nvPr>
            <p:ph type="dt" sz="half" idx="10"/>
          </p:nvPr>
        </p:nvSpPr>
        <p:spPr/>
        <p:txBody>
          <a:bodyPr/>
          <a:lstStyle>
            <a:lvl1pPr>
              <a:defRPr/>
            </a:lvl1pPr>
          </a:lstStyle>
          <a:p>
            <a:pPr>
              <a:defRPr/>
            </a:pPr>
            <a:fld id="{1A30341D-40D9-4702-AFBF-0BF286301538}" type="datetimeFigureOut">
              <a:rPr lang="ja-JP" altLang="en-US"/>
              <a:pPr>
                <a:defRPr/>
              </a:pPr>
              <a:t>2022/6/14</a:t>
            </a:fld>
            <a:endParaRPr lang="ja-JP" altLang="en-US"/>
          </a:p>
        </p:txBody>
      </p:sp>
      <p:sp>
        <p:nvSpPr>
          <p:cNvPr id="4"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17"/>
          <p:cNvSpPr>
            <a:spLocks noGrp="1"/>
          </p:cNvSpPr>
          <p:nvPr>
            <p:ph type="sldNum" sz="quarter" idx="12"/>
          </p:nvPr>
        </p:nvSpPr>
        <p:spPr/>
        <p:txBody>
          <a:bodyPr/>
          <a:lstStyle>
            <a:lvl1pPr>
              <a:defRPr/>
            </a:lvl1pPr>
          </a:lstStyle>
          <a:p>
            <a:pPr>
              <a:defRPr/>
            </a:pPr>
            <a:fld id="{974E163A-B091-4F70-841E-5A602B04307E}"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9"/>
          <p:cNvSpPr>
            <a:spLocks noGrp="1"/>
          </p:cNvSpPr>
          <p:nvPr>
            <p:ph type="dt" sz="half" idx="10"/>
          </p:nvPr>
        </p:nvSpPr>
        <p:spPr/>
        <p:txBody>
          <a:bodyPr/>
          <a:lstStyle>
            <a:lvl1pPr>
              <a:defRPr/>
            </a:lvl1pPr>
          </a:lstStyle>
          <a:p>
            <a:pPr>
              <a:defRPr/>
            </a:pPr>
            <a:fld id="{411F9ED6-397F-4089-AC48-5087CD227558}" type="datetimeFigureOut">
              <a:rPr lang="ja-JP" altLang="en-US"/>
              <a:pPr>
                <a:defRPr/>
              </a:pPr>
              <a:t>2022/6/14</a:t>
            </a:fld>
            <a:endParaRPr lang="ja-JP" altLang="en-US"/>
          </a:p>
        </p:txBody>
      </p:sp>
      <p:sp>
        <p:nvSpPr>
          <p:cNvPr id="3"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17"/>
          <p:cNvSpPr>
            <a:spLocks noGrp="1"/>
          </p:cNvSpPr>
          <p:nvPr>
            <p:ph type="sldNum" sz="quarter" idx="12"/>
          </p:nvPr>
        </p:nvSpPr>
        <p:spPr/>
        <p:txBody>
          <a:bodyPr/>
          <a:lstStyle>
            <a:lvl1pPr>
              <a:defRPr/>
            </a:lvl1pPr>
          </a:lstStyle>
          <a:p>
            <a:pPr>
              <a:defRPr/>
            </a:pPr>
            <a:fld id="{9F7C881E-8969-4F96-9EF6-5ACDED0FE0A0}"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ja-JP" altLang="en-US"/>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fld id="{FB120418-F75C-4669-84A0-B58C4405C6EA}" type="datetimeFigureOut">
              <a:rPr lang="ja-JP" altLang="en-US"/>
              <a:pPr>
                <a:defRPr/>
              </a:pPr>
              <a:t>2022/6/14</a:t>
            </a:fld>
            <a:endParaRPr lang="ja-JP" altLang="en-US"/>
          </a:p>
        </p:txBody>
      </p:sp>
      <p:sp>
        <p:nvSpPr>
          <p:cNvPr id="6" name="フッター プレースホルダ 21"/>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17"/>
          <p:cNvSpPr>
            <a:spLocks noGrp="1"/>
          </p:cNvSpPr>
          <p:nvPr>
            <p:ph type="sldNum" sz="quarter" idx="12"/>
          </p:nvPr>
        </p:nvSpPr>
        <p:spPr/>
        <p:txBody>
          <a:bodyPr/>
          <a:lstStyle>
            <a:lvl1pPr>
              <a:defRPr/>
            </a:lvl1pPr>
          </a:lstStyle>
          <a:p>
            <a:pPr>
              <a:defRPr/>
            </a:pPr>
            <a:fld id="{D7DE8280-0FB1-469F-8D5A-4F933E33BA35}"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1 つの角を丸めた四角形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p:nvSpPr>
          <p:cNvPr id="6" name="直角三角形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p:nvSpPr>
          <p:cNvPr id="7" name="フリーフォーム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8" name="フリーフォーム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2" name="タイトル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ja-JP" altLang="en-US"/>
              <a:t>マスタ タイトルの書式設定</a:t>
            </a:r>
            <a:endParaRPr lang="en-US"/>
          </a:p>
        </p:txBody>
      </p:sp>
      <p:sp>
        <p:nvSpPr>
          <p:cNvPr id="4" name="テキスト プレースホルダ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ja-JP" altLang="en-US"/>
              <a:t>マスタ テキストの書式設定</a:t>
            </a:r>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ja-JP" altLang="en-US" noProof="0"/>
              <a:t>アイコンをクリックして図を追加</a:t>
            </a:r>
            <a:endParaRPr lang="en-US" noProof="0" dirty="0"/>
          </a:p>
        </p:txBody>
      </p:sp>
      <p:sp>
        <p:nvSpPr>
          <p:cNvPr id="9" name="日付プレースホルダ 4"/>
          <p:cNvSpPr>
            <a:spLocks noGrp="1"/>
          </p:cNvSpPr>
          <p:nvPr>
            <p:ph type="dt" sz="half" idx="10"/>
          </p:nvPr>
        </p:nvSpPr>
        <p:spPr/>
        <p:txBody>
          <a:bodyPr/>
          <a:lstStyle>
            <a:lvl1pPr>
              <a:defRPr/>
            </a:lvl1pPr>
          </a:lstStyle>
          <a:p>
            <a:pPr>
              <a:defRPr/>
            </a:pPr>
            <a:fld id="{5AC209BC-C861-475F-BB21-2BB8DC21718E}" type="datetimeFigureOut">
              <a:rPr lang="ja-JP" altLang="en-US"/>
              <a:pPr>
                <a:defRPr/>
              </a:pPr>
              <a:t>2022/6/14</a:t>
            </a:fld>
            <a:endParaRPr lang="ja-JP" altLang="en-US"/>
          </a:p>
        </p:txBody>
      </p:sp>
      <p:sp>
        <p:nvSpPr>
          <p:cNvPr id="10" name="フッター プレースホルダ 5"/>
          <p:cNvSpPr>
            <a:spLocks noGrp="1"/>
          </p:cNvSpPr>
          <p:nvPr>
            <p:ph type="ftr" sz="quarter" idx="11"/>
          </p:nvPr>
        </p:nvSpPr>
        <p:spPr/>
        <p:txBody>
          <a:bodyPr/>
          <a:lstStyle>
            <a:lvl1pPr>
              <a:defRPr/>
            </a:lvl1pPr>
          </a:lstStyle>
          <a:p>
            <a:pPr>
              <a:defRPr/>
            </a:pPr>
            <a:endParaRPr lang="ja-JP" altLang="en-US"/>
          </a:p>
        </p:txBody>
      </p:sp>
      <p:sp>
        <p:nvSpPr>
          <p:cNvPr id="11" name="スライド番号プレースホルダ 6"/>
          <p:cNvSpPr>
            <a:spLocks noGrp="1"/>
          </p:cNvSpPr>
          <p:nvPr>
            <p:ph type="sldNum" sz="quarter" idx="12"/>
          </p:nvPr>
        </p:nvSpPr>
        <p:spPr>
          <a:xfrm>
            <a:off x="8077200" y="6356350"/>
            <a:ext cx="609600" cy="365125"/>
          </a:xfrm>
        </p:spPr>
        <p:txBody>
          <a:bodyPr/>
          <a:lstStyle>
            <a:lvl1pPr>
              <a:defRPr/>
            </a:lvl1pPr>
          </a:lstStyle>
          <a:p>
            <a:pPr>
              <a:defRPr/>
            </a:pPr>
            <a:fld id="{2169B9BD-F82A-4E3A-ADDA-F670A9E6860B}"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フリーフォーム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8" name="フリーフォーム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1028" name="タイトル プレースホルダ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ja-JP" altLang="en-US"/>
              <a:t>マスタ タイトルの書式設定</a:t>
            </a:r>
            <a:endParaRPr lang="en-US"/>
          </a:p>
        </p:txBody>
      </p:sp>
      <p:sp>
        <p:nvSpPr>
          <p:cNvPr id="1029" name="テキスト プレースホルダ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日付プレースホル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ea typeface="ＭＳ Ｐゴシック" charset="-128"/>
              </a:defRPr>
            </a:lvl1pPr>
          </a:lstStyle>
          <a:p>
            <a:pPr>
              <a:defRPr/>
            </a:pPr>
            <a:fld id="{E017DEC7-B38A-4B0E-A13C-F4C9D47B28D4}" type="datetimeFigureOut">
              <a:rPr lang="ja-JP" altLang="en-US"/>
              <a:pPr>
                <a:defRPr/>
              </a:pPr>
              <a:t>2022/6/14</a:t>
            </a:fld>
            <a:endParaRPr lang="ja-JP" altLang="en-US"/>
          </a:p>
        </p:txBody>
      </p:sp>
      <p:sp>
        <p:nvSpPr>
          <p:cNvPr id="22" name="フッター プレースホル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ea typeface="ＭＳ Ｐゴシック" charset="-128"/>
              </a:defRPr>
            </a:lvl1pPr>
          </a:lstStyle>
          <a:p>
            <a:pPr>
              <a:defRPr/>
            </a:pPr>
            <a:endParaRPr lang="ja-JP" altLang="en-US"/>
          </a:p>
        </p:txBody>
      </p:sp>
      <p:sp>
        <p:nvSpPr>
          <p:cNvPr id="18" name="スライド番号プレースホル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ea typeface="ＭＳ Ｐゴシック" charset="-128"/>
              </a:defRPr>
            </a:lvl1pPr>
          </a:lstStyle>
          <a:p>
            <a:pPr>
              <a:defRPr/>
            </a:pPr>
            <a:fld id="{B0F40DA5-07BE-4CBC-84AA-D2F8FF597A08}" type="slidenum">
              <a:rPr lang="ja-JP" altLang="en-US"/>
              <a:pPr>
                <a:defRPr/>
              </a:pPr>
              <a:t>‹#›</a:t>
            </a:fld>
            <a:endParaRPr lang="ja-JP" altLang="en-US"/>
          </a:p>
        </p:txBody>
      </p:sp>
      <p:grpSp>
        <p:nvGrpSpPr>
          <p:cNvPr id="1033" name="グループ化 1"/>
          <p:cNvGrpSpPr>
            <a:grpSpLocks/>
          </p:cNvGrpSpPr>
          <p:nvPr/>
        </p:nvGrpSpPr>
        <p:grpSpPr bwMode="auto">
          <a:xfrm>
            <a:off x="-19050" y="203200"/>
            <a:ext cx="9180513" cy="647700"/>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kumimoji="0" lang="en-US">
                <a:ea typeface="ＭＳ Ｐゴシック" charset="-128"/>
              </a:endParaRPr>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kumimoji="0" lang="en-US">
                <a:ea typeface="ＭＳ Ｐゴシック" charset="-128"/>
              </a:endParaRPr>
            </a:p>
          </p:txBody>
        </p:sp>
      </p:grpSp>
    </p:spTree>
  </p:cSld>
  <p:clrMap bg1="lt1" tx1="dk1" bg2="lt2" tx2="dk2" accent1="accent1" accent2="accent2" accent3="accent3" accent4="accent4" accent5="accent5" accent6="accent6" hlink="hlink" folHlink="folHlink"/>
  <p:sldLayoutIdLst>
    <p:sldLayoutId id="2147484169" r:id="rId1"/>
    <p:sldLayoutId id="2147484161" r:id="rId2"/>
    <p:sldLayoutId id="2147484170" r:id="rId3"/>
    <p:sldLayoutId id="2147484162" r:id="rId4"/>
    <p:sldLayoutId id="2147484163" r:id="rId5"/>
    <p:sldLayoutId id="2147484164" r:id="rId6"/>
    <p:sldLayoutId id="2147484165" r:id="rId7"/>
    <p:sldLayoutId id="2147484166" r:id="rId8"/>
    <p:sldLayoutId id="2147484171" r:id="rId9"/>
    <p:sldLayoutId id="2147484167" r:id="rId10"/>
    <p:sldLayoutId id="2147484168" r:id="rId11"/>
  </p:sldLayoutIdLst>
  <p:txStyles>
    <p:titleStyle>
      <a:lvl1pPr algn="l" rtl="0" eaLnBrk="0" fontAlgn="base" hangingPunct="0">
        <a:spcBef>
          <a:spcPct val="0"/>
        </a:spcBef>
        <a:spcAft>
          <a:spcPct val="0"/>
        </a:spcAft>
        <a:defRPr kumimoji="1" sz="5000" kern="1200">
          <a:solidFill>
            <a:schemeClr val="tx2"/>
          </a:solidFill>
          <a:latin typeface="+mj-lt"/>
          <a:ea typeface="+mj-ea"/>
          <a:cs typeface="+mj-cs"/>
        </a:defRPr>
      </a:lvl1pPr>
      <a:lvl2pPr algn="l" rtl="0" eaLnBrk="0" fontAlgn="base" hangingPunct="0">
        <a:spcBef>
          <a:spcPct val="0"/>
        </a:spcBef>
        <a:spcAft>
          <a:spcPct val="0"/>
        </a:spcAft>
        <a:defRPr kumimoji="1" sz="5000">
          <a:solidFill>
            <a:schemeClr val="tx2"/>
          </a:solidFill>
          <a:latin typeface="Calibri" pitchFamily="34" charset="0"/>
          <a:ea typeface="ＭＳ Ｐゴシック" charset="-128"/>
        </a:defRPr>
      </a:lvl2pPr>
      <a:lvl3pPr algn="l" rtl="0" eaLnBrk="0" fontAlgn="base" hangingPunct="0">
        <a:spcBef>
          <a:spcPct val="0"/>
        </a:spcBef>
        <a:spcAft>
          <a:spcPct val="0"/>
        </a:spcAft>
        <a:defRPr kumimoji="1" sz="5000">
          <a:solidFill>
            <a:schemeClr val="tx2"/>
          </a:solidFill>
          <a:latin typeface="Calibri" pitchFamily="34" charset="0"/>
          <a:ea typeface="ＭＳ Ｐゴシック" charset="-128"/>
        </a:defRPr>
      </a:lvl3pPr>
      <a:lvl4pPr algn="l" rtl="0" eaLnBrk="0" fontAlgn="base" hangingPunct="0">
        <a:spcBef>
          <a:spcPct val="0"/>
        </a:spcBef>
        <a:spcAft>
          <a:spcPct val="0"/>
        </a:spcAft>
        <a:defRPr kumimoji="1" sz="5000">
          <a:solidFill>
            <a:schemeClr val="tx2"/>
          </a:solidFill>
          <a:latin typeface="Calibri" pitchFamily="34" charset="0"/>
          <a:ea typeface="ＭＳ Ｐゴシック" charset="-128"/>
        </a:defRPr>
      </a:lvl4pPr>
      <a:lvl5pPr algn="l" rtl="0" eaLnBrk="0" fontAlgn="base" hangingPunct="0">
        <a:spcBef>
          <a:spcPct val="0"/>
        </a:spcBef>
        <a:spcAft>
          <a:spcPct val="0"/>
        </a:spcAft>
        <a:defRPr kumimoji="1" sz="5000">
          <a:solidFill>
            <a:schemeClr val="tx2"/>
          </a:solidFill>
          <a:latin typeface="Calibri" pitchFamily="34" charset="0"/>
          <a:ea typeface="ＭＳ Ｐゴシック"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kumimoji="1"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kumimoji="1"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kumimoji="1"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kumimoji="1"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タイトル 1"/>
          <p:cNvSpPr txBox="1">
            <a:spLocks/>
          </p:cNvSpPr>
          <p:nvPr/>
        </p:nvSpPr>
        <p:spPr bwMode="auto">
          <a:xfrm>
            <a:off x="755650" y="2492375"/>
            <a:ext cx="8229600" cy="1143000"/>
          </a:xfrm>
          <a:prstGeom prst="rect">
            <a:avLst/>
          </a:prstGeom>
          <a:noFill/>
          <a:ln w="9525">
            <a:noFill/>
            <a:miter lim="800000"/>
            <a:headEnd/>
            <a:tailEnd/>
          </a:ln>
        </p:spPr>
        <p:txBody>
          <a:bodyPr/>
          <a:lstStyle/>
          <a:p>
            <a:r>
              <a:rPr lang="ja-JP" altLang="en-US" sz="5400" dirty="0">
                <a:solidFill>
                  <a:schemeClr val="tx2"/>
                </a:solidFill>
                <a:latin typeface="Calibri" pitchFamily="34" charset="0"/>
              </a:rPr>
              <a:t>　　　　有限幾何学　</a:t>
            </a:r>
            <a:endParaRPr lang="en-US" altLang="ja-JP" sz="5400" dirty="0">
              <a:solidFill>
                <a:schemeClr val="tx2"/>
              </a:solidFill>
              <a:latin typeface="Calibri" pitchFamily="34" charset="0"/>
            </a:endParaRPr>
          </a:p>
          <a:p>
            <a:r>
              <a:rPr lang="ja-JP" altLang="en-US" sz="5400" dirty="0">
                <a:solidFill>
                  <a:schemeClr val="tx2"/>
                </a:solidFill>
                <a:latin typeface="Calibri" pitchFamily="34" charset="0"/>
              </a:rPr>
              <a:t>　　　　　 第</a:t>
            </a:r>
            <a:r>
              <a:rPr lang="en-US" altLang="ja-JP" sz="5400" dirty="0">
                <a:solidFill>
                  <a:schemeClr val="tx2"/>
                </a:solidFill>
                <a:latin typeface="Calibri" pitchFamily="34" charset="0"/>
              </a:rPr>
              <a:t>11</a:t>
            </a:r>
            <a:r>
              <a:rPr lang="ja-JP" altLang="en-US" sz="5400" dirty="0">
                <a:solidFill>
                  <a:schemeClr val="tx2"/>
                </a:solidFill>
                <a:latin typeface="Calibri" pitchFamily="34" charset="0"/>
              </a:rPr>
              <a:t>回</a:t>
            </a:r>
            <a:endParaRPr lang="ja-JP" altLang="en-US" sz="5000" dirty="0">
              <a:solidFill>
                <a:schemeClr val="tx2"/>
              </a:solidFill>
              <a:latin typeface="Calibri" pitchFamily="34" charset="0"/>
            </a:endParaRPr>
          </a:p>
        </p:txBody>
      </p:sp>
    </p:spTree>
  </p:cSld>
  <p:clrMapOvr>
    <a:masterClrMapping/>
  </p:clrMapOvr>
  <p:transition advTm="14321"/>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タイトル 1"/>
          <p:cNvSpPr>
            <a:spLocks noGrp="1"/>
          </p:cNvSpPr>
          <p:nvPr>
            <p:ph type="title"/>
          </p:nvPr>
        </p:nvSpPr>
        <p:spPr/>
        <p:txBody>
          <a:bodyPr/>
          <a:lstStyle/>
          <a:p>
            <a:pPr eaLnBrk="1" hangingPunct="1"/>
            <a:r>
              <a:rPr lang="en-US" altLang="ja-JP" dirty="0"/>
              <a:t>1.2</a:t>
            </a:r>
            <a:r>
              <a:rPr lang="ja-JP" altLang="en-US" dirty="0"/>
              <a:t>　用語の説明</a:t>
            </a:r>
          </a:p>
        </p:txBody>
      </p:sp>
      <p:sp>
        <p:nvSpPr>
          <p:cNvPr id="4" name="コンテンツ プレースホルダー 2"/>
          <p:cNvSpPr txBox="1">
            <a:spLocks/>
          </p:cNvSpPr>
          <p:nvPr/>
        </p:nvSpPr>
        <p:spPr bwMode="auto">
          <a:xfrm>
            <a:off x="107950" y="1992313"/>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色：頂点に割り当てるラベル</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G</a:t>
            </a:r>
            <a:r>
              <a:rPr lang="ja-JP" altLang="en-US" sz="2400" dirty="0">
                <a:latin typeface="Calibri" pitchFamily="34" charset="0"/>
                <a:ea typeface="+mn-ea"/>
              </a:rPr>
              <a:t>の彩色：隣接するどの</a:t>
            </a:r>
            <a:r>
              <a:rPr lang="en-US" altLang="ja-JP" sz="2400" dirty="0">
                <a:latin typeface="Calibri" pitchFamily="34" charset="0"/>
                <a:ea typeface="+mn-ea"/>
              </a:rPr>
              <a:t>2</a:t>
            </a:r>
            <a:r>
              <a:rPr lang="ja-JP" altLang="en-US" sz="2400" dirty="0">
                <a:latin typeface="Calibri" pitchFamily="34" charset="0"/>
                <a:ea typeface="+mn-ea"/>
              </a:rPr>
              <a:t>頂点も同じ色にならないように</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a:latin typeface="Calibri" pitchFamily="34" charset="0"/>
                <a:ea typeface="+mn-ea"/>
              </a:rPr>
              <a:t>G</a:t>
            </a:r>
            <a:r>
              <a:rPr lang="ja-JP" altLang="en-US" sz="2400" dirty="0">
                <a:latin typeface="Calibri" pitchFamily="34" charset="0"/>
                <a:ea typeface="+mn-ea"/>
              </a:rPr>
              <a:t>の全ての頂点に色を割り当てること</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a:t>
            </a:r>
            <a:r>
              <a:rPr lang="en-US" altLang="ja-JP" sz="2400" dirty="0">
                <a:latin typeface="Calibri" pitchFamily="34" charset="0"/>
                <a:ea typeface="+mn-ea"/>
              </a:rPr>
              <a:t>k</a:t>
            </a:r>
            <a:r>
              <a:rPr lang="ja-JP" altLang="en-US" sz="2400" dirty="0">
                <a:latin typeface="Calibri" pitchFamily="34" charset="0"/>
                <a:ea typeface="+mn-ea"/>
              </a:rPr>
              <a:t>個の色を割り当てることを</a:t>
            </a:r>
            <a:r>
              <a:rPr lang="en-US" altLang="ja-JP" sz="2400" dirty="0">
                <a:latin typeface="Calibri" pitchFamily="34" charset="0"/>
                <a:ea typeface="+mn-ea"/>
              </a:rPr>
              <a:t>G</a:t>
            </a:r>
            <a:r>
              <a:rPr lang="ja-JP" altLang="en-US" sz="2400" dirty="0">
                <a:latin typeface="Calibri" pitchFamily="34" charset="0"/>
                <a:ea typeface="+mn-ea"/>
              </a:rPr>
              <a:t>の</a:t>
            </a:r>
            <a:r>
              <a:rPr lang="en-US" altLang="ja-JP" sz="2400" dirty="0">
                <a:latin typeface="Calibri" pitchFamily="34" charset="0"/>
                <a:ea typeface="+mn-ea"/>
              </a:rPr>
              <a:t>k-</a:t>
            </a:r>
            <a:r>
              <a:rPr lang="ja-JP" altLang="en-US" sz="2400" dirty="0">
                <a:latin typeface="Calibri" pitchFamily="34" charset="0"/>
                <a:ea typeface="+mn-ea"/>
              </a:rPr>
              <a:t>彩色という</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G</a:t>
            </a:r>
            <a:r>
              <a:rPr lang="ja-JP" altLang="en-US" sz="2400" dirty="0">
                <a:latin typeface="Calibri" pitchFamily="34" charset="0"/>
                <a:ea typeface="+mn-ea"/>
              </a:rPr>
              <a:t>が</a:t>
            </a:r>
            <a:r>
              <a:rPr lang="en-US" altLang="ja-JP" sz="2400" dirty="0">
                <a:latin typeface="Calibri" pitchFamily="34" charset="0"/>
                <a:ea typeface="+mn-ea"/>
              </a:rPr>
              <a:t>k-</a:t>
            </a:r>
            <a:r>
              <a:rPr lang="ja-JP" altLang="en-US" sz="2400" dirty="0">
                <a:latin typeface="Calibri" pitchFamily="34" charset="0"/>
                <a:ea typeface="+mn-ea"/>
              </a:rPr>
              <a:t>彩色可能：</a:t>
            </a:r>
            <a:r>
              <a:rPr lang="en-US" altLang="ja-JP" sz="2400" dirty="0">
                <a:latin typeface="Calibri" pitchFamily="34" charset="0"/>
                <a:ea typeface="+mn-ea"/>
              </a:rPr>
              <a:t>G</a:t>
            </a:r>
            <a:r>
              <a:rPr lang="ja-JP" altLang="en-US" sz="2400" dirty="0">
                <a:latin typeface="Calibri" pitchFamily="34" charset="0"/>
                <a:ea typeface="+mn-ea"/>
              </a:rPr>
              <a:t>の彩色が</a:t>
            </a:r>
            <a:r>
              <a:rPr lang="en-US" altLang="ja-JP" sz="2400" dirty="0">
                <a:latin typeface="Calibri" pitchFamily="34" charset="0"/>
              </a:rPr>
              <a:t>k</a:t>
            </a:r>
            <a:r>
              <a:rPr lang="ja-JP" altLang="en-US" sz="2400" dirty="0">
                <a:latin typeface="Calibri" pitchFamily="34" charset="0"/>
              </a:rPr>
              <a:t>個以下の色で</a:t>
            </a:r>
            <a:r>
              <a:rPr lang="ja-JP" altLang="en-US" sz="2400" dirty="0">
                <a:latin typeface="Calibri" pitchFamily="34" charset="0"/>
                <a:ea typeface="+mn-ea"/>
              </a:rPr>
              <a:t>可能であること</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G</a:t>
            </a:r>
            <a:r>
              <a:rPr lang="ja-JP" altLang="en-US" sz="2400" dirty="0">
                <a:latin typeface="Calibri" pitchFamily="34" charset="0"/>
                <a:ea typeface="+mn-ea"/>
              </a:rPr>
              <a:t>が</a:t>
            </a:r>
            <a:r>
              <a:rPr lang="en-US" altLang="ja-JP" sz="2400" dirty="0">
                <a:latin typeface="Calibri" pitchFamily="34" charset="0"/>
                <a:ea typeface="+mn-ea"/>
              </a:rPr>
              <a:t>k-</a:t>
            </a:r>
            <a:r>
              <a:rPr lang="ja-JP" altLang="en-US" sz="2400" dirty="0">
                <a:latin typeface="Calibri" pitchFamily="34" charset="0"/>
                <a:ea typeface="+mn-ea"/>
              </a:rPr>
              <a:t>染色的：</a:t>
            </a:r>
            <a:r>
              <a:rPr lang="en-US" altLang="ja-JP" sz="2400" dirty="0">
                <a:latin typeface="Calibri" pitchFamily="34" charset="0"/>
              </a:rPr>
              <a:t> G</a:t>
            </a:r>
            <a:r>
              <a:rPr lang="ja-JP" altLang="en-US" sz="2400" dirty="0">
                <a:latin typeface="Calibri" pitchFamily="34" charset="0"/>
              </a:rPr>
              <a:t>の彩色に必要な色の最小数</a:t>
            </a:r>
            <a:r>
              <a:rPr lang="ja-JP" altLang="en-US" sz="2400" dirty="0">
                <a:latin typeface="Calibri" pitchFamily="34" charset="0"/>
                <a:ea typeface="+mn-ea"/>
              </a:rPr>
              <a:t>が</a:t>
            </a:r>
            <a:r>
              <a:rPr lang="en-US" altLang="ja-JP" sz="2400" dirty="0">
                <a:latin typeface="Calibri" pitchFamily="34" charset="0"/>
                <a:ea typeface="+mn-ea"/>
              </a:rPr>
              <a:t>k</a:t>
            </a:r>
            <a:r>
              <a:rPr lang="ja-JP" altLang="en-US" sz="2400" dirty="0">
                <a:latin typeface="Calibri" pitchFamily="34" charset="0"/>
                <a:ea typeface="+mn-ea"/>
              </a:rPr>
              <a:t>個であること</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　　　　　　　　　 このとき，</a:t>
            </a:r>
            <a:r>
              <a:rPr lang="en-US" altLang="ja-JP" sz="2400" dirty="0">
                <a:latin typeface="Calibri" pitchFamily="34" charset="0"/>
                <a:ea typeface="+mn-ea"/>
              </a:rPr>
              <a:t>k</a:t>
            </a:r>
            <a:r>
              <a:rPr lang="ja-JP" altLang="en-US" sz="2400" dirty="0">
                <a:latin typeface="Calibri" pitchFamily="34" charset="0"/>
                <a:ea typeface="+mn-ea"/>
              </a:rPr>
              <a:t>を</a:t>
            </a:r>
            <a:r>
              <a:rPr lang="en-US" altLang="ja-JP" sz="2400" dirty="0">
                <a:latin typeface="Calibri" pitchFamily="34" charset="0"/>
                <a:ea typeface="+mn-ea"/>
              </a:rPr>
              <a:t>G</a:t>
            </a:r>
            <a:r>
              <a:rPr lang="ja-JP" altLang="en-US" sz="2400" dirty="0">
                <a:latin typeface="Calibri" pitchFamily="34" charset="0"/>
                <a:ea typeface="+mn-ea"/>
              </a:rPr>
              <a:t>の染色数といい，</a:t>
            </a:r>
            <a:r>
              <a:rPr lang="en-US" altLang="ja-JP" sz="2400" dirty="0">
                <a:latin typeface="Calibri" pitchFamily="34" charset="0"/>
                <a:ea typeface="+mn-ea"/>
              </a:rPr>
              <a:t>χ(G)</a:t>
            </a:r>
            <a:r>
              <a:rPr lang="ja-JP" altLang="en-US" sz="2400" dirty="0">
                <a:latin typeface="Calibri" pitchFamily="34" charset="0"/>
                <a:ea typeface="+mn-ea"/>
              </a:rPr>
              <a:t>で表す</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ja-JP" altLang="en-US" sz="2400" dirty="0">
                <a:latin typeface="Calibri" pitchFamily="34" charset="0"/>
                <a:ea typeface="+mn-ea"/>
              </a:rPr>
              <a:t>　　　　　　　　　　　</a:t>
            </a:r>
            <a:endParaRPr lang="en-US" altLang="ja-JP" sz="2400" dirty="0">
              <a:latin typeface="Calibri" pitchFamily="34" charset="0"/>
              <a:ea typeface="+mn-ea"/>
            </a:endParaRPr>
          </a:p>
        </p:txBody>
      </p:sp>
    </p:spTree>
  </p:cSld>
  <p:clrMapOvr>
    <a:masterClrMapping/>
  </p:clrMapOvr>
  <p:transition advTm="14149"/>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タイトル 1"/>
          <p:cNvSpPr>
            <a:spLocks noGrp="1"/>
          </p:cNvSpPr>
          <p:nvPr>
            <p:ph type="title"/>
          </p:nvPr>
        </p:nvSpPr>
        <p:spPr/>
        <p:txBody>
          <a:bodyPr/>
          <a:lstStyle/>
          <a:p>
            <a:pPr eaLnBrk="1" hangingPunct="1"/>
            <a:r>
              <a:rPr lang="en-US" altLang="ja-JP" dirty="0"/>
              <a:t>1.2</a:t>
            </a:r>
            <a:r>
              <a:rPr lang="ja-JP" altLang="en-US" dirty="0"/>
              <a:t>　用語の説明</a:t>
            </a:r>
          </a:p>
        </p:txBody>
      </p:sp>
      <p:sp>
        <p:nvSpPr>
          <p:cNvPr id="5" name="コンテンツ プレースホルダー 2"/>
          <p:cNvSpPr txBox="1">
            <a:spLocks/>
          </p:cNvSpPr>
          <p:nvPr/>
        </p:nvSpPr>
        <p:spPr bwMode="auto">
          <a:xfrm>
            <a:off x="1212998" y="3800301"/>
            <a:ext cx="6383338" cy="3013075"/>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p:txBody>
      </p:sp>
      <p:cxnSp>
        <p:nvCxnSpPr>
          <p:cNvPr id="7" name="直線コネクタ 6"/>
          <p:cNvCxnSpPr>
            <a:stCxn id="39" idx="2"/>
          </p:cNvCxnSpPr>
          <p:nvPr/>
        </p:nvCxnSpPr>
        <p:spPr bwMode="auto">
          <a:xfrm rot="10800000">
            <a:off x="4018632" y="4268291"/>
            <a:ext cx="1054100" cy="1111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 name="直線コネクタ 7"/>
          <p:cNvCxnSpPr/>
          <p:nvPr/>
        </p:nvCxnSpPr>
        <p:spPr bwMode="auto">
          <a:xfrm rot="16200000" flipH="1">
            <a:off x="3351883" y="3592016"/>
            <a:ext cx="946150" cy="32702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9" name="直線コネクタ 8"/>
          <p:cNvCxnSpPr>
            <a:stCxn id="38" idx="0"/>
          </p:cNvCxnSpPr>
          <p:nvPr/>
        </p:nvCxnSpPr>
        <p:spPr bwMode="auto">
          <a:xfrm rot="16200000" flipH="1" flipV="1">
            <a:off x="4771901" y="3635672"/>
            <a:ext cx="1035050" cy="27463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 name="直線コネクタ 9"/>
          <p:cNvCxnSpPr>
            <a:stCxn id="36" idx="7"/>
          </p:cNvCxnSpPr>
          <p:nvPr/>
        </p:nvCxnSpPr>
        <p:spPr bwMode="auto">
          <a:xfrm rot="16200000" flipH="1" flipV="1">
            <a:off x="3767013" y="2508548"/>
            <a:ext cx="739775" cy="89693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1" name="直線コネクタ 10"/>
          <p:cNvCxnSpPr>
            <a:stCxn id="38" idx="1"/>
          </p:cNvCxnSpPr>
          <p:nvPr/>
        </p:nvCxnSpPr>
        <p:spPr bwMode="auto">
          <a:xfrm rot="16200000" flipV="1">
            <a:off x="4640932" y="2539504"/>
            <a:ext cx="639763" cy="8334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2" name="直線コネクタ 11"/>
          <p:cNvCxnSpPr>
            <a:stCxn id="44" idx="2"/>
          </p:cNvCxnSpPr>
          <p:nvPr/>
        </p:nvCxnSpPr>
        <p:spPr bwMode="auto">
          <a:xfrm rot="10800000">
            <a:off x="7244432" y="4268291"/>
            <a:ext cx="1054100" cy="1111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3" name="直線コネクタ 12"/>
          <p:cNvCxnSpPr/>
          <p:nvPr/>
        </p:nvCxnSpPr>
        <p:spPr bwMode="auto">
          <a:xfrm rot="16200000" flipH="1">
            <a:off x="6577683" y="3592016"/>
            <a:ext cx="946150" cy="32702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5" name="直線コネクタ 14"/>
          <p:cNvCxnSpPr>
            <a:stCxn id="14" idx="0"/>
          </p:cNvCxnSpPr>
          <p:nvPr/>
        </p:nvCxnSpPr>
        <p:spPr bwMode="auto">
          <a:xfrm rot="16200000" flipH="1" flipV="1">
            <a:off x="7997701" y="3635672"/>
            <a:ext cx="1035050" cy="27463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6" name="直線コネクタ 15"/>
          <p:cNvCxnSpPr>
            <a:stCxn id="42" idx="7"/>
          </p:cNvCxnSpPr>
          <p:nvPr/>
        </p:nvCxnSpPr>
        <p:spPr bwMode="auto">
          <a:xfrm rot="16200000" flipH="1" flipV="1">
            <a:off x="6992019" y="2509342"/>
            <a:ext cx="739775" cy="8953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7" name="直線コネクタ 16"/>
          <p:cNvCxnSpPr>
            <a:stCxn id="14" idx="1"/>
          </p:cNvCxnSpPr>
          <p:nvPr/>
        </p:nvCxnSpPr>
        <p:spPr bwMode="auto">
          <a:xfrm rot="16200000" flipV="1">
            <a:off x="7866732" y="2539504"/>
            <a:ext cx="639763" cy="8334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8" name="直線コネクタ 17"/>
          <p:cNvCxnSpPr>
            <a:stCxn id="38" idx="2"/>
          </p:cNvCxnSpPr>
          <p:nvPr/>
        </p:nvCxnSpPr>
        <p:spPr bwMode="auto">
          <a:xfrm rot="10800000" flipV="1">
            <a:off x="3699545" y="3326904"/>
            <a:ext cx="1658937" cy="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bwMode="auto">
          <a:xfrm flipH="1" flipV="1">
            <a:off x="3685257" y="3328491"/>
            <a:ext cx="1528763" cy="96361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0" name="直線コネクタ 19"/>
          <p:cNvCxnSpPr>
            <a:stCxn id="38" idx="3"/>
          </p:cNvCxnSpPr>
          <p:nvPr/>
        </p:nvCxnSpPr>
        <p:spPr bwMode="auto">
          <a:xfrm rot="5400000">
            <a:off x="4248819" y="3145929"/>
            <a:ext cx="898525" cy="13589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1" name="直線コネクタ 20"/>
          <p:cNvCxnSpPr>
            <a:stCxn id="39" idx="5"/>
          </p:cNvCxnSpPr>
          <p:nvPr/>
        </p:nvCxnSpPr>
        <p:spPr bwMode="auto">
          <a:xfrm rot="5400000" flipH="1">
            <a:off x="4021807" y="3158629"/>
            <a:ext cx="1693863" cy="64928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2" name="直線コネクタ 21"/>
          <p:cNvCxnSpPr>
            <a:endCxn id="36" idx="3"/>
          </p:cNvCxnSpPr>
          <p:nvPr/>
        </p:nvCxnSpPr>
        <p:spPr bwMode="auto">
          <a:xfrm rot="5400000" flipH="1" flipV="1">
            <a:off x="3452689" y="3237209"/>
            <a:ext cx="1581150" cy="48101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5" name="直線コネクタ 24"/>
          <p:cNvCxnSpPr>
            <a:stCxn id="46" idx="2"/>
          </p:cNvCxnSpPr>
          <p:nvPr/>
        </p:nvCxnSpPr>
        <p:spPr bwMode="auto">
          <a:xfrm rot="10800000" flipV="1">
            <a:off x="7414295" y="3436441"/>
            <a:ext cx="639762" cy="127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6" name="直線コネクタ 25"/>
          <p:cNvCxnSpPr/>
          <p:nvPr/>
        </p:nvCxnSpPr>
        <p:spPr bwMode="auto">
          <a:xfrm rot="5400000">
            <a:off x="7338889" y="3453109"/>
            <a:ext cx="635000" cy="16351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7" name="直線コネクタ 26"/>
          <p:cNvCxnSpPr>
            <a:stCxn id="23" idx="5"/>
          </p:cNvCxnSpPr>
          <p:nvPr/>
        </p:nvCxnSpPr>
        <p:spPr bwMode="auto">
          <a:xfrm rot="16200000" flipH="1">
            <a:off x="7557964" y="3386435"/>
            <a:ext cx="342900" cy="5667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8" name="直線コネクタ 27"/>
          <p:cNvCxnSpPr>
            <a:endCxn id="43" idx="0"/>
          </p:cNvCxnSpPr>
          <p:nvPr/>
        </p:nvCxnSpPr>
        <p:spPr bwMode="auto">
          <a:xfrm rot="16200000" flipH="1">
            <a:off x="7572251" y="3351510"/>
            <a:ext cx="625475" cy="2365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9" name="直線コネクタ 28"/>
          <p:cNvCxnSpPr>
            <a:endCxn id="24" idx="7"/>
          </p:cNvCxnSpPr>
          <p:nvPr/>
        </p:nvCxnSpPr>
        <p:spPr bwMode="auto">
          <a:xfrm rot="10800000" flipV="1">
            <a:off x="7628607" y="3436441"/>
            <a:ext cx="501650" cy="36671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0" name="直線コネクタ 29"/>
          <p:cNvCxnSpPr>
            <a:endCxn id="45" idx="0"/>
          </p:cNvCxnSpPr>
          <p:nvPr/>
        </p:nvCxnSpPr>
        <p:spPr bwMode="auto">
          <a:xfrm rot="5400000">
            <a:off x="7552407" y="2855417"/>
            <a:ext cx="427037" cy="1111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1" name="直線コネクタ 30"/>
          <p:cNvCxnSpPr>
            <a:stCxn id="24" idx="3"/>
          </p:cNvCxnSpPr>
          <p:nvPr/>
        </p:nvCxnSpPr>
        <p:spPr bwMode="auto">
          <a:xfrm rot="5400000">
            <a:off x="7212682" y="3939679"/>
            <a:ext cx="349250" cy="27940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2" name="直線コネクタ 31"/>
          <p:cNvCxnSpPr>
            <a:stCxn id="43" idx="5"/>
          </p:cNvCxnSpPr>
          <p:nvPr/>
        </p:nvCxnSpPr>
        <p:spPr bwMode="auto">
          <a:xfrm rot="16200000" flipH="1">
            <a:off x="8028657" y="3928567"/>
            <a:ext cx="371475" cy="32385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3" name="直線コネクタ 32"/>
          <p:cNvCxnSpPr>
            <a:endCxn id="14" idx="2"/>
          </p:cNvCxnSpPr>
          <p:nvPr/>
        </p:nvCxnSpPr>
        <p:spPr bwMode="auto">
          <a:xfrm flipV="1">
            <a:off x="8136607" y="3326904"/>
            <a:ext cx="446088" cy="11112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34" name="直線コネクタ 33"/>
          <p:cNvCxnSpPr>
            <a:endCxn id="23" idx="2"/>
          </p:cNvCxnSpPr>
          <p:nvPr/>
        </p:nvCxnSpPr>
        <p:spPr bwMode="auto">
          <a:xfrm>
            <a:off x="6926932" y="3322141"/>
            <a:ext cx="398463" cy="12541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35" name="円/楕円 34"/>
          <p:cNvSpPr/>
          <p:nvPr/>
        </p:nvSpPr>
        <p:spPr bwMode="auto">
          <a:xfrm>
            <a:off x="3612232" y="3255466"/>
            <a:ext cx="141288" cy="14287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6" name="円/楕円 35"/>
          <p:cNvSpPr/>
          <p:nvPr/>
        </p:nvSpPr>
        <p:spPr bwMode="auto">
          <a:xfrm>
            <a:off x="4464720" y="2564904"/>
            <a:ext cx="139700"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円/楕円 36"/>
          <p:cNvSpPr/>
          <p:nvPr/>
        </p:nvSpPr>
        <p:spPr bwMode="auto">
          <a:xfrm>
            <a:off x="3937670" y="4201616"/>
            <a:ext cx="141287" cy="142875"/>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p:nvPr/>
        </p:nvSpPr>
        <p:spPr bwMode="auto">
          <a:xfrm>
            <a:off x="5358482" y="3255466"/>
            <a:ext cx="139700" cy="1428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9" name="円/楕円 38"/>
          <p:cNvSpPr/>
          <p:nvPr/>
        </p:nvSpPr>
        <p:spPr bwMode="auto">
          <a:xfrm>
            <a:off x="5072732" y="4207966"/>
            <a:ext cx="141288" cy="14287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0" name="円/楕円 39"/>
          <p:cNvSpPr/>
          <p:nvPr/>
        </p:nvSpPr>
        <p:spPr bwMode="auto">
          <a:xfrm>
            <a:off x="7163470" y="4201616"/>
            <a:ext cx="141287"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1" name="円/楕円 40"/>
          <p:cNvSpPr/>
          <p:nvPr/>
        </p:nvSpPr>
        <p:spPr bwMode="auto">
          <a:xfrm>
            <a:off x="6838032" y="3255466"/>
            <a:ext cx="139700" cy="14287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2" name="円/楕円 41"/>
          <p:cNvSpPr/>
          <p:nvPr/>
        </p:nvSpPr>
        <p:spPr bwMode="auto">
          <a:xfrm>
            <a:off x="7688932" y="2564904"/>
            <a:ext cx="141288"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3" name="円/楕円 42"/>
          <p:cNvSpPr/>
          <p:nvPr/>
        </p:nvSpPr>
        <p:spPr bwMode="auto">
          <a:xfrm>
            <a:off x="7931820" y="3782516"/>
            <a:ext cx="142875"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4" name="円/楕円 43"/>
          <p:cNvSpPr/>
          <p:nvPr/>
        </p:nvSpPr>
        <p:spPr bwMode="auto">
          <a:xfrm>
            <a:off x="8298532" y="4207966"/>
            <a:ext cx="141288" cy="142875"/>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5" name="円/楕円 44"/>
          <p:cNvSpPr/>
          <p:nvPr/>
        </p:nvSpPr>
        <p:spPr bwMode="auto">
          <a:xfrm>
            <a:off x="7688932" y="3074491"/>
            <a:ext cx="141288" cy="14287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6" name="円/楕円 45"/>
          <p:cNvSpPr/>
          <p:nvPr/>
        </p:nvSpPr>
        <p:spPr bwMode="auto">
          <a:xfrm>
            <a:off x="8054057" y="3366591"/>
            <a:ext cx="141288" cy="14128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47" name="直線コネクタ 46"/>
          <p:cNvCxnSpPr>
            <a:stCxn id="61" idx="2"/>
          </p:cNvCxnSpPr>
          <p:nvPr/>
        </p:nvCxnSpPr>
        <p:spPr bwMode="auto">
          <a:xfrm rot="10800000">
            <a:off x="907728" y="4268291"/>
            <a:ext cx="1054100" cy="1111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rot="16200000" flipH="1">
            <a:off x="240979" y="3592016"/>
            <a:ext cx="946150" cy="32702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9" name="直線コネクタ 48"/>
          <p:cNvCxnSpPr>
            <a:stCxn id="60" idx="0"/>
          </p:cNvCxnSpPr>
          <p:nvPr/>
        </p:nvCxnSpPr>
        <p:spPr bwMode="auto">
          <a:xfrm rot="16200000" flipH="1" flipV="1">
            <a:off x="1660997" y="3635672"/>
            <a:ext cx="1035050" cy="27463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a:stCxn id="58" idx="7"/>
          </p:cNvCxnSpPr>
          <p:nvPr/>
        </p:nvCxnSpPr>
        <p:spPr bwMode="auto">
          <a:xfrm rot="16200000" flipH="1" flipV="1">
            <a:off x="656109" y="2508548"/>
            <a:ext cx="739775" cy="89693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1" name="直線コネクタ 50"/>
          <p:cNvCxnSpPr>
            <a:stCxn id="60" idx="1"/>
          </p:cNvCxnSpPr>
          <p:nvPr/>
        </p:nvCxnSpPr>
        <p:spPr bwMode="auto">
          <a:xfrm rot="16200000" flipV="1">
            <a:off x="1530028" y="2539504"/>
            <a:ext cx="639763" cy="8334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57" name="円/楕円 56"/>
          <p:cNvSpPr/>
          <p:nvPr/>
        </p:nvSpPr>
        <p:spPr bwMode="auto">
          <a:xfrm>
            <a:off x="501328" y="3255466"/>
            <a:ext cx="141288" cy="14287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8" name="円/楕円 57"/>
          <p:cNvSpPr/>
          <p:nvPr/>
        </p:nvSpPr>
        <p:spPr bwMode="auto">
          <a:xfrm>
            <a:off x="1353816" y="2564904"/>
            <a:ext cx="139700"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9" name="円/楕円 58"/>
          <p:cNvSpPr/>
          <p:nvPr/>
        </p:nvSpPr>
        <p:spPr bwMode="auto">
          <a:xfrm>
            <a:off x="826766" y="4201616"/>
            <a:ext cx="141287"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0" name="円/楕円 59"/>
          <p:cNvSpPr/>
          <p:nvPr/>
        </p:nvSpPr>
        <p:spPr bwMode="auto">
          <a:xfrm>
            <a:off x="2247578" y="3255466"/>
            <a:ext cx="139700" cy="14287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1" name="円/楕円 60"/>
          <p:cNvSpPr/>
          <p:nvPr/>
        </p:nvSpPr>
        <p:spPr bwMode="auto">
          <a:xfrm>
            <a:off x="1961828" y="4207966"/>
            <a:ext cx="141288" cy="142875"/>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 name="円/楕円 13"/>
          <p:cNvSpPr/>
          <p:nvPr/>
        </p:nvSpPr>
        <p:spPr bwMode="auto">
          <a:xfrm>
            <a:off x="8582695" y="3255466"/>
            <a:ext cx="141287" cy="14287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bwMode="auto">
          <a:xfrm>
            <a:off x="7325395" y="3376116"/>
            <a:ext cx="139700" cy="142875"/>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円/楕円 23"/>
          <p:cNvSpPr/>
          <p:nvPr/>
        </p:nvSpPr>
        <p:spPr bwMode="auto">
          <a:xfrm>
            <a:off x="7506370" y="3782516"/>
            <a:ext cx="141287" cy="142875"/>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2" name="テキスト ボックス 61"/>
          <p:cNvSpPr txBox="1"/>
          <p:nvPr/>
        </p:nvSpPr>
        <p:spPr>
          <a:xfrm>
            <a:off x="826578" y="4797152"/>
            <a:ext cx="1253869" cy="461665"/>
          </a:xfrm>
          <a:prstGeom prst="rect">
            <a:avLst/>
          </a:prstGeom>
          <a:noFill/>
        </p:spPr>
        <p:txBody>
          <a:bodyPr wrap="none" rtlCol="0">
            <a:spAutoFit/>
          </a:bodyPr>
          <a:lstStyle/>
          <a:p>
            <a:r>
              <a:rPr lang="en-US" altLang="ja-JP" sz="2400" dirty="0"/>
              <a:t>χ(C</a:t>
            </a:r>
            <a:r>
              <a:rPr lang="en-US" altLang="ja-JP" dirty="0"/>
              <a:t>5</a:t>
            </a:r>
            <a:r>
              <a:rPr lang="en-US" altLang="ja-JP" sz="2400" dirty="0"/>
              <a:t>)=3</a:t>
            </a:r>
            <a:endParaRPr kumimoji="1" lang="ja-JP" altLang="en-US" sz="2400" dirty="0"/>
          </a:p>
        </p:txBody>
      </p:sp>
      <p:sp>
        <p:nvSpPr>
          <p:cNvPr id="63" name="テキスト ボックス 62"/>
          <p:cNvSpPr txBox="1"/>
          <p:nvPr/>
        </p:nvSpPr>
        <p:spPr>
          <a:xfrm>
            <a:off x="3995936" y="4797152"/>
            <a:ext cx="1236236" cy="461665"/>
          </a:xfrm>
          <a:prstGeom prst="rect">
            <a:avLst/>
          </a:prstGeom>
          <a:noFill/>
        </p:spPr>
        <p:txBody>
          <a:bodyPr wrap="none" rtlCol="0">
            <a:spAutoFit/>
          </a:bodyPr>
          <a:lstStyle/>
          <a:p>
            <a:r>
              <a:rPr lang="en-US" altLang="ja-JP" sz="2400" dirty="0"/>
              <a:t>χ(K</a:t>
            </a:r>
            <a:r>
              <a:rPr lang="en-US" altLang="ja-JP" dirty="0"/>
              <a:t>5</a:t>
            </a:r>
            <a:r>
              <a:rPr lang="en-US" altLang="ja-JP" sz="2400" dirty="0"/>
              <a:t>)=5</a:t>
            </a:r>
            <a:endParaRPr kumimoji="1" lang="ja-JP" altLang="en-US" sz="2400" dirty="0"/>
          </a:p>
        </p:txBody>
      </p:sp>
      <p:sp>
        <p:nvSpPr>
          <p:cNvPr id="64" name="テキスト ボックス 63"/>
          <p:cNvSpPr txBox="1"/>
          <p:nvPr/>
        </p:nvSpPr>
        <p:spPr>
          <a:xfrm>
            <a:off x="7235290" y="4797152"/>
            <a:ext cx="1141659" cy="461665"/>
          </a:xfrm>
          <a:prstGeom prst="rect">
            <a:avLst/>
          </a:prstGeom>
          <a:noFill/>
        </p:spPr>
        <p:txBody>
          <a:bodyPr wrap="none" rtlCol="0">
            <a:spAutoFit/>
          </a:bodyPr>
          <a:lstStyle/>
          <a:p>
            <a:r>
              <a:rPr lang="en-US" altLang="ja-JP" sz="2400" dirty="0"/>
              <a:t>χ(G)=3</a:t>
            </a:r>
            <a:endParaRPr kumimoji="1" lang="ja-JP" altLang="en-US" sz="2400" dirty="0"/>
          </a:p>
        </p:txBody>
      </p:sp>
    </p:spTree>
  </p:cSld>
  <p:clrMapOvr>
    <a:masterClrMapping/>
  </p:clrMapOvr>
  <p:transition advTm="14149"/>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タイトル 1"/>
          <p:cNvSpPr>
            <a:spLocks noGrp="1"/>
          </p:cNvSpPr>
          <p:nvPr>
            <p:ph type="title"/>
          </p:nvPr>
        </p:nvSpPr>
        <p:spPr/>
        <p:txBody>
          <a:bodyPr/>
          <a:lstStyle/>
          <a:p>
            <a:pPr eaLnBrk="1" hangingPunct="1"/>
            <a:r>
              <a:rPr lang="en-US" altLang="ja-JP" dirty="0"/>
              <a:t>1.3</a:t>
            </a:r>
            <a:r>
              <a:rPr lang="ja-JP" altLang="en-US" dirty="0"/>
              <a:t>　染色数に関する性質</a:t>
            </a:r>
          </a:p>
        </p:txBody>
      </p:sp>
      <p:sp>
        <p:nvSpPr>
          <p:cNvPr id="5" name="コンテンツ プレースホルダー 2"/>
          <p:cNvSpPr txBox="1">
            <a:spLocks/>
          </p:cNvSpPr>
          <p:nvPr/>
        </p:nvSpPr>
        <p:spPr bwMode="auto">
          <a:xfrm>
            <a:off x="1212998" y="2864197"/>
            <a:ext cx="6383338" cy="3013075"/>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p:txBody>
      </p:sp>
      <p:sp>
        <p:nvSpPr>
          <p:cNvPr id="65" name="角丸四角形 64"/>
          <p:cNvSpPr/>
          <p:nvPr/>
        </p:nvSpPr>
        <p:spPr>
          <a:xfrm>
            <a:off x="107950" y="2276748"/>
            <a:ext cx="8567738" cy="1368276"/>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66" name="角丸四角形 65"/>
          <p:cNvSpPr/>
          <p:nvPr/>
        </p:nvSpPr>
        <p:spPr>
          <a:xfrm>
            <a:off x="395288" y="1916832"/>
            <a:ext cx="5040808" cy="504379"/>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400" dirty="0">
              <a:solidFill>
                <a:schemeClr val="tx1"/>
              </a:solidFill>
            </a:endParaRPr>
          </a:p>
          <a:p>
            <a:pPr algn="ctr">
              <a:defRPr/>
            </a:pPr>
            <a:r>
              <a:rPr lang="en-US" altLang="ja-JP" sz="2400" dirty="0">
                <a:solidFill>
                  <a:schemeClr val="tx1"/>
                </a:solidFill>
              </a:rPr>
              <a:t>χ(G)</a:t>
            </a:r>
            <a:r>
              <a:rPr lang="ja-JP" altLang="en-US" sz="2400" dirty="0">
                <a:solidFill>
                  <a:schemeClr val="tx1"/>
                </a:solidFill>
              </a:rPr>
              <a:t>が</a:t>
            </a:r>
            <a:r>
              <a:rPr lang="en-US" altLang="ja-JP" sz="2400" dirty="0">
                <a:solidFill>
                  <a:schemeClr val="tx1"/>
                </a:solidFill>
              </a:rPr>
              <a:t>1</a:t>
            </a:r>
            <a:r>
              <a:rPr lang="ja-JP" altLang="en-US" sz="2400" dirty="0">
                <a:solidFill>
                  <a:schemeClr val="tx1"/>
                </a:solidFill>
              </a:rPr>
              <a:t>または</a:t>
            </a:r>
            <a:r>
              <a:rPr lang="en-US" altLang="ja-JP" sz="2400" dirty="0">
                <a:solidFill>
                  <a:schemeClr val="tx1"/>
                </a:solidFill>
              </a:rPr>
              <a:t>2</a:t>
            </a:r>
            <a:r>
              <a:rPr lang="ja-JP" altLang="en-US" sz="2400" dirty="0">
                <a:solidFill>
                  <a:schemeClr val="tx1"/>
                </a:solidFill>
              </a:rPr>
              <a:t>のグラフの特徴づけ</a:t>
            </a:r>
            <a:endParaRPr lang="en-US" altLang="ja-JP" sz="2400" dirty="0">
              <a:solidFill>
                <a:schemeClr val="tx1"/>
              </a:solidFill>
            </a:endParaRPr>
          </a:p>
          <a:p>
            <a:pPr algn="ctr">
              <a:defRPr/>
            </a:pPr>
            <a:endParaRPr lang="en-US" altLang="ja-JP" sz="2400" dirty="0">
              <a:solidFill>
                <a:schemeClr val="tx1"/>
              </a:solidFill>
            </a:endParaRPr>
          </a:p>
        </p:txBody>
      </p:sp>
      <p:grpSp>
        <p:nvGrpSpPr>
          <p:cNvPr id="70" name="グループ化 69"/>
          <p:cNvGrpSpPr/>
          <p:nvPr/>
        </p:nvGrpSpPr>
        <p:grpSpPr>
          <a:xfrm>
            <a:off x="251520" y="2398087"/>
            <a:ext cx="7402989" cy="2308324"/>
            <a:chOff x="539552" y="2823319"/>
            <a:chExt cx="7402989" cy="2308324"/>
          </a:xfrm>
        </p:grpSpPr>
        <p:sp>
          <p:nvSpPr>
            <p:cNvPr id="67" name="テキスト ボックス 66"/>
            <p:cNvSpPr txBox="1"/>
            <p:nvPr/>
          </p:nvSpPr>
          <p:spPr>
            <a:xfrm>
              <a:off x="539552" y="2823319"/>
              <a:ext cx="7402989" cy="2308324"/>
            </a:xfrm>
            <a:prstGeom prst="rect">
              <a:avLst/>
            </a:prstGeom>
            <a:noFill/>
          </p:spPr>
          <p:txBody>
            <a:bodyPr wrap="none" rtlCol="0">
              <a:spAutoFit/>
            </a:bodyPr>
            <a:lstStyle/>
            <a:p>
              <a:r>
                <a:rPr lang="en-US" altLang="ja-JP" sz="2400" dirty="0"/>
                <a:t>(1)</a:t>
              </a:r>
              <a:r>
                <a:rPr lang="ja-JP" altLang="en-US" sz="2400" dirty="0"/>
                <a:t>　</a:t>
              </a:r>
              <a:r>
                <a:rPr lang="en-US" altLang="ja-JP" sz="2400" dirty="0"/>
                <a:t>χ(G) = 1                       G = </a:t>
              </a:r>
              <a:r>
                <a:rPr lang="en-US" altLang="ja-JP" sz="2400" dirty="0" err="1"/>
                <a:t>Np</a:t>
              </a:r>
              <a:endParaRPr lang="en-US" altLang="ja-JP" sz="2400" dirty="0"/>
            </a:p>
            <a:p>
              <a:endParaRPr lang="en-US" altLang="ja-JP" sz="2400" dirty="0"/>
            </a:p>
            <a:p>
              <a:r>
                <a:rPr lang="en-US" altLang="ja-JP" sz="2400" dirty="0"/>
                <a:t>(2)</a:t>
              </a:r>
              <a:r>
                <a:rPr lang="ja-JP" altLang="en-US" sz="2400" dirty="0"/>
                <a:t>　</a:t>
              </a:r>
              <a:r>
                <a:rPr lang="en-US" altLang="ja-JP" sz="2400" dirty="0"/>
                <a:t>χ(G) = 2                       G</a:t>
              </a:r>
              <a:r>
                <a:rPr lang="ja-JP" altLang="en-US" sz="2400" dirty="0"/>
                <a:t>は</a:t>
              </a:r>
              <a:r>
                <a:rPr lang="en-US" altLang="ja-JP" sz="2400" dirty="0"/>
                <a:t>2</a:t>
              </a:r>
              <a:r>
                <a:rPr lang="ja-JP" altLang="en-US" sz="2400" dirty="0"/>
                <a:t>部グラフ かつ </a:t>
              </a:r>
              <a:r>
                <a:rPr lang="en-US" altLang="ja-JP" sz="2400" dirty="0"/>
                <a:t>G </a:t>
              </a:r>
              <a:r>
                <a:rPr lang="ja-JP" altLang="en-US" sz="2400" dirty="0"/>
                <a:t>≠ </a:t>
              </a:r>
              <a:r>
                <a:rPr lang="en-US" altLang="ja-JP" sz="2400" dirty="0" err="1"/>
                <a:t>Np</a:t>
              </a:r>
              <a:endParaRPr lang="en-US" altLang="ja-JP" sz="2400" dirty="0"/>
            </a:p>
            <a:p>
              <a:endParaRPr lang="en-US" altLang="ja-JP" sz="2400" dirty="0"/>
            </a:p>
            <a:p>
              <a:r>
                <a:rPr lang="ja-JP" altLang="en-US" sz="2400" dirty="0"/>
                <a:t>注：</a:t>
              </a:r>
              <a:r>
                <a:rPr lang="en-US" altLang="ja-JP" sz="2400" dirty="0" err="1"/>
                <a:t>Np</a:t>
              </a:r>
              <a:r>
                <a:rPr lang="ja-JP" altLang="en-US" sz="2400" dirty="0" err="1"/>
                <a:t>は位</a:t>
              </a:r>
              <a:r>
                <a:rPr lang="ja-JP" altLang="en-US" sz="2400" dirty="0"/>
                <a:t>数</a:t>
              </a:r>
              <a:r>
                <a:rPr lang="en-US" altLang="ja-JP" sz="2400" dirty="0"/>
                <a:t>p</a:t>
              </a:r>
              <a:r>
                <a:rPr lang="ja-JP" altLang="en-US" sz="2400" dirty="0"/>
                <a:t>の辺がないグラフ</a:t>
              </a:r>
              <a:endParaRPr lang="en-US" altLang="ja-JP" sz="2400" dirty="0"/>
            </a:p>
            <a:p>
              <a:r>
                <a:rPr lang="en-US" altLang="ja-JP" sz="2400" dirty="0"/>
                <a:t>                     </a:t>
              </a:r>
              <a:endParaRPr kumimoji="1" lang="ja-JP" altLang="en-US" sz="2400" dirty="0"/>
            </a:p>
          </p:txBody>
        </p:sp>
        <p:sp>
          <p:nvSpPr>
            <p:cNvPr id="68" name="左右矢印 67"/>
            <p:cNvSpPr/>
            <p:nvPr/>
          </p:nvSpPr>
          <p:spPr>
            <a:xfrm>
              <a:off x="2771800" y="2996952"/>
              <a:ext cx="936104" cy="216024"/>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左右矢印 68"/>
            <p:cNvSpPr/>
            <p:nvPr/>
          </p:nvSpPr>
          <p:spPr>
            <a:xfrm>
              <a:off x="2771800" y="3691632"/>
              <a:ext cx="936104" cy="216024"/>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cSld>
  <p:clrMapOvr>
    <a:masterClrMapping/>
  </p:clrMapOvr>
  <p:transition advTm="14149"/>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タイトル 1"/>
          <p:cNvSpPr>
            <a:spLocks noGrp="1"/>
          </p:cNvSpPr>
          <p:nvPr>
            <p:ph type="title"/>
          </p:nvPr>
        </p:nvSpPr>
        <p:spPr/>
        <p:txBody>
          <a:bodyPr/>
          <a:lstStyle/>
          <a:p>
            <a:pPr eaLnBrk="1" hangingPunct="1"/>
            <a:r>
              <a:rPr lang="en-US" altLang="ja-JP" dirty="0"/>
              <a:t>1.3</a:t>
            </a:r>
            <a:r>
              <a:rPr lang="ja-JP" altLang="en-US" dirty="0"/>
              <a:t>　染色数に関する性質</a:t>
            </a:r>
          </a:p>
        </p:txBody>
      </p:sp>
      <p:sp>
        <p:nvSpPr>
          <p:cNvPr id="5" name="コンテンツ プレースホルダー 2"/>
          <p:cNvSpPr txBox="1">
            <a:spLocks/>
          </p:cNvSpPr>
          <p:nvPr/>
        </p:nvSpPr>
        <p:spPr bwMode="auto">
          <a:xfrm>
            <a:off x="1212998" y="2864197"/>
            <a:ext cx="6383338" cy="3013075"/>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p:txBody>
      </p:sp>
      <p:sp>
        <p:nvSpPr>
          <p:cNvPr id="65" name="角丸四角形 64"/>
          <p:cNvSpPr/>
          <p:nvPr/>
        </p:nvSpPr>
        <p:spPr>
          <a:xfrm>
            <a:off x="107950" y="2276748"/>
            <a:ext cx="8567738" cy="648196"/>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66" name="角丸四角形 65"/>
          <p:cNvSpPr/>
          <p:nvPr/>
        </p:nvSpPr>
        <p:spPr>
          <a:xfrm>
            <a:off x="395288" y="1916832"/>
            <a:ext cx="5040808" cy="504379"/>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400" dirty="0">
              <a:solidFill>
                <a:schemeClr val="tx1"/>
              </a:solidFill>
            </a:endParaRPr>
          </a:p>
          <a:p>
            <a:pPr algn="ctr">
              <a:defRPr/>
            </a:pPr>
            <a:r>
              <a:rPr lang="en-US" altLang="ja-JP" sz="2400" dirty="0">
                <a:solidFill>
                  <a:schemeClr val="tx1"/>
                </a:solidFill>
              </a:rPr>
              <a:t>χ(G)</a:t>
            </a:r>
            <a:r>
              <a:rPr lang="ja-JP" altLang="en-US" sz="2400" dirty="0">
                <a:solidFill>
                  <a:schemeClr val="tx1"/>
                </a:solidFill>
              </a:rPr>
              <a:t>が</a:t>
            </a:r>
            <a:r>
              <a:rPr lang="en-US" altLang="ja-JP" sz="2400" dirty="0">
                <a:solidFill>
                  <a:schemeClr val="tx1"/>
                </a:solidFill>
              </a:rPr>
              <a:t>1</a:t>
            </a:r>
            <a:r>
              <a:rPr lang="ja-JP" altLang="en-US" sz="2400" dirty="0">
                <a:solidFill>
                  <a:schemeClr val="tx1"/>
                </a:solidFill>
              </a:rPr>
              <a:t>または</a:t>
            </a:r>
            <a:r>
              <a:rPr lang="en-US" altLang="ja-JP" sz="2400" dirty="0">
                <a:solidFill>
                  <a:schemeClr val="tx1"/>
                </a:solidFill>
              </a:rPr>
              <a:t>2</a:t>
            </a:r>
            <a:r>
              <a:rPr lang="ja-JP" altLang="en-US" sz="2400" dirty="0">
                <a:solidFill>
                  <a:schemeClr val="tx1"/>
                </a:solidFill>
              </a:rPr>
              <a:t>のグラフの特徴づけ</a:t>
            </a:r>
            <a:endParaRPr lang="en-US" altLang="ja-JP" sz="2400" dirty="0">
              <a:solidFill>
                <a:schemeClr val="tx1"/>
              </a:solidFill>
            </a:endParaRPr>
          </a:p>
          <a:p>
            <a:pPr algn="ctr">
              <a:defRPr/>
            </a:pPr>
            <a:endParaRPr lang="en-US" altLang="ja-JP" sz="2400" dirty="0">
              <a:solidFill>
                <a:schemeClr val="tx1"/>
              </a:solidFill>
            </a:endParaRPr>
          </a:p>
        </p:txBody>
      </p:sp>
      <p:grpSp>
        <p:nvGrpSpPr>
          <p:cNvPr id="2" name="グループ化 69"/>
          <p:cNvGrpSpPr/>
          <p:nvPr/>
        </p:nvGrpSpPr>
        <p:grpSpPr>
          <a:xfrm>
            <a:off x="251520" y="2398087"/>
            <a:ext cx="4830168" cy="830997"/>
            <a:chOff x="539552" y="2823319"/>
            <a:chExt cx="4830168" cy="830997"/>
          </a:xfrm>
        </p:grpSpPr>
        <p:sp>
          <p:nvSpPr>
            <p:cNvPr id="67" name="テキスト ボックス 66"/>
            <p:cNvSpPr txBox="1"/>
            <p:nvPr/>
          </p:nvSpPr>
          <p:spPr>
            <a:xfrm>
              <a:off x="539552" y="2823319"/>
              <a:ext cx="4830168" cy="830997"/>
            </a:xfrm>
            <a:prstGeom prst="rect">
              <a:avLst/>
            </a:prstGeom>
            <a:noFill/>
          </p:spPr>
          <p:txBody>
            <a:bodyPr wrap="none" rtlCol="0">
              <a:spAutoFit/>
            </a:bodyPr>
            <a:lstStyle/>
            <a:p>
              <a:r>
                <a:rPr lang="en-US" altLang="ja-JP" sz="2400" dirty="0"/>
                <a:t>(1)</a:t>
              </a:r>
              <a:r>
                <a:rPr lang="ja-JP" altLang="en-US" sz="2400" dirty="0"/>
                <a:t>　</a:t>
              </a:r>
              <a:r>
                <a:rPr lang="en-US" altLang="ja-JP" sz="2400" dirty="0"/>
                <a:t>χ(G) = 1                       G = </a:t>
              </a:r>
              <a:r>
                <a:rPr lang="en-US" altLang="ja-JP" sz="2400" dirty="0" err="1"/>
                <a:t>Np</a:t>
              </a:r>
              <a:endParaRPr lang="en-US" altLang="ja-JP" sz="2400" dirty="0"/>
            </a:p>
            <a:p>
              <a:endParaRPr lang="en-US" altLang="ja-JP" sz="2400" dirty="0"/>
            </a:p>
          </p:txBody>
        </p:sp>
        <p:sp>
          <p:nvSpPr>
            <p:cNvPr id="68" name="左右矢印 67"/>
            <p:cNvSpPr/>
            <p:nvPr/>
          </p:nvSpPr>
          <p:spPr>
            <a:xfrm>
              <a:off x="2771800" y="2996952"/>
              <a:ext cx="936104" cy="216024"/>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 name="テキスト ボックス 9"/>
          <p:cNvSpPr txBox="1"/>
          <p:nvPr/>
        </p:nvSpPr>
        <p:spPr>
          <a:xfrm>
            <a:off x="107504" y="2924944"/>
            <a:ext cx="4017446" cy="1569660"/>
          </a:xfrm>
          <a:prstGeom prst="rect">
            <a:avLst/>
          </a:prstGeom>
          <a:noFill/>
        </p:spPr>
        <p:txBody>
          <a:bodyPr wrap="none" rtlCol="0">
            <a:spAutoFit/>
          </a:bodyPr>
          <a:lstStyle/>
          <a:p>
            <a:r>
              <a:rPr lang="en-US" altLang="ja-JP" sz="2400" dirty="0"/>
              <a:t>(1)</a:t>
            </a:r>
            <a:r>
              <a:rPr lang="ja-JP" altLang="en-US" sz="2400" dirty="0"/>
              <a:t>の証明：</a:t>
            </a:r>
            <a:endParaRPr lang="en-US" altLang="ja-JP" sz="2400" dirty="0"/>
          </a:p>
          <a:p>
            <a:endParaRPr lang="en-US" altLang="ja-JP" sz="2400" dirty="0"/>
          </a:p>
          <a:p>
            <a:r>
              <a:rPr lang="en-US" altLang="ja-JP" sz="2400" dirty="0"/>
              <a:t>χ(G)=1 </a:t>
            </a:r>
            <a:r>
              <a:rPr lang="ja-JP" altLang="en-US" sz="2400" dirty="0"/>
              <a:t>⇔ </a:t>
            </a:r>
            <a:r>
              <a:rPr lang="en-US" altLang="ja-JP" sz="2400" dirty="0"/>
              <a:t>E(G)=</a:t>
            </a:r>
            <a:r>
              <a:rPr lang="ja-JP" altLang="en-US" sz="2400" dirty="0"/>
              <a:t>∅ ⇔ </a:t>
            </a:r>
            <a:r>
              <a:rPr lang="en-US" altLang="ja-JP" sz="2400" dirty="0"/>
              <a:t>G=</a:t>
            </a:r>
            <a:r>
              <a:rPr lang="en-US" altLang="ja-JP" sz="2400" dirty="0" err="1"/>
              <a:t>Np</a:t>
            </a:r>
            <a:endParaRPr lang="en-US" altLang="ja-JP" sz="2400" dirty="0"/>
          </a:p>
          <a:p>
            <a:endParaRPr kumimoji="1" lang="ja-JP" altLang="en-US" sz="2400" dirty="0"/>
          </a:p>
        </p:txBody>
      </p:sp>
    </p:spTree>
  </p:cSld>
  <p:clrMapOvr>
    <a:masterClrMapping/>
  </p:clrMapOvr>
  <p:transition advTm="14149"/>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タイトル 1"/>
          <p:cNvSpPr>
            <a:spLocks noGrp="1"/>
          </p:cNvSpPr>
          <p:nvPr>
            <p:ph type="title"/>
          </p:nvPr>
        </p:nvSpPr>
        <p:spPr/>
        <p:txBody>
          <a:bodyPr/>
          <a:lstStyle/>
          <a:p>
            <a:pPr eaLnBrk="1" hangingPunct="1"/>
            <a:r>
              <a:rPr lang="en-US" altLang="ja-JP" dirty="0"/>
              <a:t>1.3</a:t>
            </a:r>
            <a:r>
              <a:rPr lang="ja-JP" altLang="en-US" dirty="0"/>
              <a:t>　染色数に関する性質</a:t>
            </a:r>
          </a:p>
        </p:txBody>
      </p:sp>
      <p:sp>
        <p:nvSpPr>
          <p:cNvPr id="5" name="コンテンツ プレースホルダー 2"/>
          <p:cNvSpPr txBox="1">
            <a:spLocks/>
          </p:cNvSpPr>
          <p:nvPr/>
        </p:nvSpPr>
        <p:spPr bwMode="auto">
          <a:xfrm>
            <a:off x="1212998" y="2864197"/>
            <a:ext cx="6383338" cy="3013075"/>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p:txBody>
      </p:sp>
      <p:sp>
        <p:nvSpPr>
          <p:cNvPr id="65" name="角丸四角形 64"/>
          <p:cNvSpPr/>
          <p:nvPr/>
        </p:nvSpPr>
        <p:spPr>
          <a:xfrm>
            <a:off x="107950" y="2276748"/>
            <a:ext cx="8567738" cy="648196"/>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66" name="角丸四角形 65"/>
          <p:cNvSpPr/>
          <p:nvPr/>
        </p:nvSpPr>
        <p:spPr>
          <a:xfrm>
            <a:off x="395288" y="1916832"/>
            <a:ext cx="5040808" cy="504379"/>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400" dirty="0">
              <a:solidFill>
                <a:schemeClr val="tx1"/>
              </a:solidFill>
            </a:endParaRPr>
          </a:p>
          <a:p>
            <a:pPr algn="ctr">
              <a:defRPr/>
            </a:pPr>
            <a:r>
              <a:rPr lang="en-US" altLang="ja-JP" sz="2400" dirty="0">
                <a:solidFill>
                  <a:schemeClr val="tx1"/>
                </a:solidFill>
              </a:rPr>
              <a:t>χ(G)</a:t>
            </a:r>
            <a:r>
              <a:rPr lang="ja-JP" altLang="en-US" sz="2400" dirty="0">
                <a:solidFill>
                  <a:schemeClr val="tx1"/>
                </a:solidFill>
              </a:rPr>
              <a:t>が</a:t>
            </a:r>
            <a:r>
              <a:rPr lang="en-US" altLang="ja-JP" sz="2400" dirty="0">
                <a:solidFill>
                  <a:schemeClr val="tx1"/>
                </a:solidFill>
              </a:rPr>
              <a:t>1</a:t>
            </a:r>
            <a:r>
              <a:rPr lang="ja-JP" altLang="en-US" sz="2400" dirty="0">
                <a:solidFill>
                  <a:schemeClr val="tx1"/>
                </a:solidFill>
              </a:rPr>
              <a:t>または</a:t>
            </a:r>
            <a:r>
              <a:rPr lang="en-US" altLang="ja-JP" sz="2400" dirty="0">
                <a:solidFill>
                  <a:schemeClr val="tx1"/>
                </a:solidFill>
              </a:rPr>
              <a:t>2</a:t>
            </a:r>
            <a:r>
              <a:rPr lang="ja-JP" altLang="en-US" sz="2400" dirty="0">
                <a:solidFill>
                  <a:schemeClr val="tx1"/>
                </a:solidFill>
              </a:rPr>
              <a:t>のグラフの特徴づけ</a:t>
            </a:r>
            <a:endParaRPr lang="en-US" altLang="ja-JP" sz="2400" dirty="0">
              <a:solidFill>
                <a:schemeClr val="tx1"/>
              </a:solidFill>
            </a:endParaRPr>
          </a:p>
          <a:p>
            <a:pPr algn="ctr">
              <a:defRPr/>
            </a:pPr>
            <a:endParaRPr lang="en-US" altLang="ja-JP" sz="2400" dirty="0">
              <a:solidFill>
                <a:schemeClr val="tx1"/>
              </a:solidFill>
            </a:endParaRPr>
          </a:p>
        </p:txBody>
      </p:sp>
      <p:grpSp>
        <p:nvGrpSpPr>
          <p:cNvPr id="2" name="グループ化 69"/>
          <p:cNvGrpSpPr/>
          <p:nvPr/>
        </p:nvGrpSpPr>
        <p:grpSpPr>
          <a:xfrm>
            <a:off x="251520" y="2398087"/>
            <a:ext cx="9187130" cy="830997"/>
            <a:chOff x="539552" y="2823319"/>
            <a:chExt cx="9187130" cy="830997"/>
          </a:xfrm>
        </p:grpSpPr>
        <p:sp>
          <p:nvSpPr>
            <p:cNvPr id="67" name="テキスト ボックス 66"/>
            <p:cNvSpPr txBox="1"/>
            <p:nvPr/>
          </p:nvSpPr>
          <p:spPr>
            <a:xfrm>
              <a:off x="539552" y="2823319"/>
              <a:ext cx="9187130" cy="830997"/>
            </a:xfrm>
            <a:prstGeom prst="rect">
              <a:avLst/>
            </a:prstGeom>
            <a:noFill/>
          </p:spPr>
          <p:txBody>
            <a:bodyPr wrap="none" rtlCol="0">
              <a:spAutoFit/>
            </a:bodyPr>
            <a:lstStyle/>
            <a:p>
              <a:r>
                <a:rPr lang="en-US" altLang="ja-JP" sz="2400" dirty="0"/>
                <a:t>(2)</a:t>
              </a:r>
              <a:r>
                <a:rPr lang="ja-JP" altLang="en-US" sz="2400" dirty="0"/>
                <a:t>　</a:t>
              </a:r>
              <a:r>
                <a:rPr lang="en-US" altLang="ja-JP" sz="2400" dirty="0"/>
                <a:t>χ(G) = 2                       G</a:t>
              </a:r>
              <a:r>
                <a:rPr lang="ja-JP" altLang="en-US" sz="2400" dirty="0"/>
                <a:t>は</a:t>
              </a:r>
              <a:r>
                <a:rPr lang="en-US" altLang="ja-JP" sz="2400" dirty="0"/>
                <a:t>2</a:t>
              </a:r>
              <a:r>
                <a:rPr lang="ja-JP" altLang="en-US" sz="2400" dirty="0"/>
                <a:t>部グラフ かつ </a:t>
              </a:r>
              <a:r>
                <a:rPr lang="en-US" altLang="ja-JP" sz="2400" dirty="0"/>
                <a:t>G </a:t>
              </a:r>
              <a:r>
                <a:rPr lang="ja-JP" altLang="en-US" sz="2400" dirty="0"/>
                <a:t>≠ </a:t>
              </a:r>
              <a:r>
                <a:rPr lang="en-US" altLang="ja-JP" sz="2400" dirty="0" err="1"/>
                <a:t>Np</a:t>
              </a:r>
              <a:r>
                <a:rPr lang="en-US" altLang="ja-JP" sz="2400" dirty="0"/>
                <a:t>                     </a:t>
              </a:r>
              <a:endParaRPr lang="ja-JP" altLang="en-US" sz="2400" dirty="0"/>
            </a:p>
            <a:p>
              <a:endParaRPr lang="en-US" altLang="ja-JP" sz="2400" dirty="0"/>
            </a:p>
          </p:txBody>
        </p:sp>
        <p:sp>
          <p:nvSpPr>
            <p:cNvPr id="68" name="左右矢印 67"/>
            <p:cNvSpPr/>
            <p:nvPr/>
          </p:nvSpPr>
          <p:spPr>
            <a:xfrm>
              <a:off x="2771800" y="2996952"/>
              <a:ext cx="936104" cy="216024"/>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 name="テキスト ボックス 9"/>
          <p:cNvSpPr txBox="1"/>
          <p:nvPr/>
        </p:nvSpPr>
        <p:spPr>
          <a:xfrm>
            <a:off x="107504" y="2924944"/>
            <a:ext cx="9240030" cy="4154984"/>
          </a:xfrm>
          <a:prstGeom prst="rect">
            <a:avLst/>
          </a:prstGeom>
          <a:noFill/>
        </p:spPr>
        <p:txBody>
          <a:bodyPr wrap="none" rtlCol="0">
            <a:spAutoFit/>
          </a:bodyPr>
          <a:lstStyle/>
          <a:p>
            <a:r>
              <a:rPr lang="en-US" altLang="ja-JP" sz="2400" dirty="0"/>
              <a:t>(2)</a:t>
            </a:r>
            <a:r>
              <a:rPr lang="ja-JP" altLang="en-US" sz="2400" dirty="0"/>
              <a:t>の証明：</a:t>
            </a:r>
            <a:endParaRPr lang="en-US" altLang="ja-JP" sz="2400" dirty="0"/>
          </a:p>
          <a:p>
            <a:r>
              <a:rPr lang="ja-JP" altLang="en-US" sz="2400" dirty="0"/>
              <a:t>⇐の証明：</a:t>
            </a:r>
            <a:endParaRPr lang="en-US" altLang="ja-JP" sz="2400" dirty="0"/>
          </a:p>
          <a:p>
            <a:r>
              <a:rPr lang="en-US" altLang="ja-JP" sz="2400" dirty="0"/>
              <a:t>G</a:t>
            </a:r>
            <a:r>
              <a:rPr lang="ja-JP" altLang="en-US" sz="2400" dirty="0"/>
              <a:t>は</a:t>
            </a:r>
            <a:r>
              <a:rPr lang="en-US" altLang="ja-JP" sz="2400" dirty="0"/>
              <a:t>2</a:t>
            </a:r>
            <a:r>
              <a:rPr lang="ja-JP" altLang="en-US" sz="2400" dirty="0"/>
              <a:t>部グラフ かつ </a:t>
            </a:r>
            <a:r>
              <a:rPr lang="en-US" altLang="ja-JP" sz="2400" dirty="0"/>
              <a:t>G </a:t>
            </a:r>
            <a:r>
              <a:rPr lang="ja-JP" altLang="en-US" sz="2400" dirty="0"/>
              <a:t>≠ </a:t>
            </a:r>
            <a:r>
              <a:rPr lang="en-US" altLang="ja-JP" sz="2400" dirty="0" err="1"/>
              <a:t>Np</a:t>
            </a:r>
            <a:r>
              <a:rPr lang="en-US" altLang="ja-JP" sz="2400" dirty="0"/>
              <a:t> </a:t>
            </a:r>
            <a:r>
              <a:rPr lang="ja-JP" altLang="en-US" sz="2400" dirty="0"/>
              <a:t>であるとする．</a:t>
            </a:r>
            <a:endParaRPr lang="en-US" altLang="ja-JP" sz="2400" dirty="0"/>
          </a:p>
          <a:p>
            <a:r>
              <a:rPr kumimoji="1" lang="en-US" altLang="ja-JP" sz="2400" dirty="0"/>
              <a:t>G</a:t>
            </a:r>
            <a:r>
              <a:rPr kumimoji="1" lang="ja-JP" altLang="en-US" sz="2400" dirty="0"/>
              <a:t>の部集合</a:t>
            </a:r>
            <a:r>
              <a:rPr lang="ja-JP" altLang="en-US" sz="2400" dirty="0"/>
              <a:t>を</a:t>
            </a:r>
            <a:r>
              <a:rPr lang="en-US" altLang="ja-JP" sz="2400" dirty="0"/>
              <a:t>A</a:t>
            </a:r>
            <a:r>
              <a:rPr lang="ja-JP" altLang="en-US" sz="2400" dirty="0"/>
              <a:t>，</a:t>
            </a:r>
            <a:r>
              <a:rPr lang="en-US" altLang="ja-JP" sz="2400" dirty="0"/>
              <a:t>B</a:t>
            </a:r>
            <a:r>
              <a:rPr lang="ja-JP" altLang="en-US" sz="2400" dirty="0"/>
              <a:t>とする．</a:t>
            </a:r>
            <a:endParaRPr lang="en-US" altLang="ja-JP" sz="2400" dirty="0"/>
          </a:p>
          <a:p>
            <a:r>
              <a:rPr lang="en-US" altLang="ja-JP" sz="2400" dirty="0"/>
              <a:t>A</a:t>
            </a:r>
            <a:r>
              <a:rPr lang="ja-JP" altLang="en-US" sz="2400" dirty="0"/>
              <a:t>に属する全ての頂点に色</a:t>
            </a:r>
            <a:r>
              <a:rPr lang="en-US" altLang="ja-JP" sz="2400" dirty="0"/>
              <a:t>a</a:t>
            </a:r>
            <a:r>
              <a:rPr lang="ja-JP" altLang="en-US" sz="2400" dirty="0"/>
              <a:t>を，</a:t>
            </a:r>
            <a:r>
              <a:rPr lang="en-US" altLang="ja-JP" sz="2400" dirty="0"/>
              <a:t>B</a:t>
            </a:r>
            <a:r>
              <a:rPr lang="ja-JP" altLang="en-US" sz="2400" dirty="0"/>
              <a:t>に属する全ての頂点に色</a:t>
            </a:r>
            <a:r>
              <a:rPr lang="en-US" altLang="ja-JP" sz="2400" dirty="0"/>
              <a:t>b</a:t>
            </a:r>
            <a:r>
              <a:rPr lang="ja-JP" altLang="en-US" sz="2400" dirty="0"/>
              <a:t>を</a:t>
            </a:r>
            <a:endParaRPr lang="en-US" altLang="ja-JP" sz="2400" dirty="0"/>
          </a:p>
          <a:p>
            <a:r>
              <a:rPr lang="ja-JP" altLang="en-US" sz="2400" dirty="0"/>
              <a:t>割り当てることにより</a:t>
            </a:r>
            <a:r>
              <a:rPr lang="en-US" altLang="ja-JP" sz="2400" dirty="0"/>
              <a:t>G</a:t>
            </a:r>
            <a:r>
              <a:rPr lang="ja-JP" altLang="en-US" sz="2400" dirty="0"/>
              <a:t>の</a:t>
            </a:r>
            <a:r>
              <a:rPr lang="en-US" altLang="ja-JP" sz="2400" dirty="0"/>
              <a:t>2-</a:t>
            </a:r>
            <a:r>
              <a:rPr lang="ja-JP" altLang="en-US" sz="2400" dirty="0"/>
              <a:t>彩色が得られる．よって，</a:t>
            </a:r>
            <a:r>
              <a:rPr lang="en-US" altLang="ja-JP" sz="2400" dirty="0"/>
              <a:t>χ(G)</a:t>
            </a:r>
            <a:r>
              <a:rPr lang="ja-JP" altLang="en-US" sz="2400" dirty="0"/>
              <a:t> ≦ </a:t>
            </a:r>
            <a:r>
              <a:rPr lang="en-US" altLang="ja-JP" sz="2400" dirty="0"/>
              <a:t>2 </a:t>
            </a:r>
            <a:r>
              <a:rPr lang="ja-JP" altLang="en-US" sz="2400" dirty="0"/>
              <a:t>となる．</a:t>
            </a:r>
            <a:endParaRPr lang="en-US" altLang="ja-JP" sz="2400" dirty="0"/>
          </a:p>
          <a:p>
            <a:r>
              <a:rPr lang="ja-JP" altLang="en-US" sz="2400" dirty="0"/>
              <a:t>また，</a:t>
            </a:r>
            <a:r>
              <a:rPr lang="en-US" altLang="ja-JP" sz="2400" dirty="0"/>
              <a:t>G </a:t>
            </a:r>
            <a:r>
              <a:rPr lang="ja-JP" altLang="en-US" sz="2400" dirty="0"/>
              <a:t>≠ </a:t>
            </a:r>
            <a:r>
              <a:rPr lang="en-US" altLang="ja-JP" sz="2400" dirty="0" err="1"/>
              <a:t>Np</a:t>
            </a:r>
            <a:r>
              <a:rPr lang="en-US" altLang="ja-JP" sz="2400" dirty="0"/>
              <a:t> </a:t>
            </a:r>
            <a:r>
              <a:rPr lang="ja-JP" altLang="en-US" sz="2400" dirty="0" err="1"/>
              <a:t>なの</a:t>
            </a:r>
            <a:r>
              <a:rPr lang="ja-JP" altLang="en-US" sz="2400" dirty="0"/>
              <a:t>で</a:t>
            </a:r>
            <a:endParaRPr lang="en-US" altLang="ja-JP" sz="2400" dirty="0"/>
          </a:p>
          <a:p>
            <a:r>
              <a:rPr lang="en-US" altLang="ja-JP" sz="2400" dirty="0"/>
              <a:t>χ(G)</a:t>
            </a:r>
            <a:r>
              <a:rPr lang="ja-JP" altLang="en-US" sz="2400" dirty="0"/>
              <a:t>が</a:t>
            </a:r>
            <a:r>
              <a:rPr lang="en-US" altLang="ja-JP" sz="2400" dirty="0"/>
              <a:t>1</a:t>
            </a:r>
            <a:r>
              <a:rPr lang="ja-JP" altLang="en-US" sz="2400" dirty="0"/>
              <a:t>であるグラフの特徴づけより，</a:t>
            </a:r>
            <a:r>
              <a:rPr lang="en-US" altLang="ja-JP" sz="2400" dirty="0"/>
              <a:t>χ(G) </a:t>
            </a:r>
            <a:r>
              <a:rPr lang="ja-JP" altLang="en-US" sz="2400" dirty="0"/>
              <a:t>≧ </a:t>
            </a:r>
            <a:r>
              <a:rPr lang="en-US" altLang="ja-JP" sz="2400" dirty="0"/>
              <a:t>2</a:t>
            </a:r>
            <a:r>
              <a:rPr lang="ja-JP" altLang="en-US" sz="2400" dirty="0" err="1"/>
              <a:t>．</a:t>
            </a:r>
            <a:endParaRPr lang="en-US" altLang="ja-JP" sz="2400" dirty="0"/>
          </a:p>
          <a:p>
            <a:r>
              <a:rPr lang="ja-JP" altLang="en-US" sz="2400" dirty="0"/>
              <a:t>以上より，</a:t>
            </a:r>
            <a:endParaRPr lang="en-US" altLang="ja-JP" sz="2400" dirty="0"/>
          </a:p>
          <a:p>
            <a:r>
              <a:rPr lang="en-US" altLang="ja-JP" sz="2400" dirty="0"/>
              <a:t>χ(G) = 2 </a:t>
            </a:r>
            <a:r>
              <a:rPr lang="ja-JP" altLang="en-US" sz="2400" dirty="0"/>
              <a:t>であることが分かる．</a:t>
            </a:r>
            <a:endParaRPr lang="en-US" altLang="ja-JP" sz="2400" dirty="0"/>
          </a:p>
          <a:p>
            <a:endParaRPr lang="en-US" altLang="ja-JP" sz="2400" dirty="0"/>
          </a:p>
        </p:txBody>
      </p:sp>
    </p:spTree>
  </p:cSld>
  <p:clrMapOvr>
    <a:masterClrMapping/>
  </p:clrMapOvr>
  <p:transition advTm="14149"/>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タイトル 1"/>
          <p:cNvSpPr>
            <a:spLocks noGrp="1"/>
          </p:cNvSpPr>
          <p:nvPr>
            <p:ph type="title"/>
          </p:nvPr>
        </p:nvSpPr>
        <p:spPr/>
        <p:txBody>
          <a:bodyPr/>
          <a:lstStyle/>
          <a:p>
            <a:pPr eaLnBrk="1" hangingPunct="1"/>
            <a:r>
              <a:rPr lang="en-US" altLang="ja-JP" dirty="0"/>
              <a:t>1.3</a:t>
            </a:r>
            <a:r>
              <a:rPr lang="ja-JP" altLang="en-US" dirty="0"/>
              <a:t>　染色数に関する性質</a:t>
            </a:r>
          </a:p>
        </p:txBody>
      </p:sp>
      <p:sp>
        <p:nvSpPr>
          <p:cNvPr id="5" name="コンテンツ プレースホルダー 2"/>
          <p:cNvSpPr txBox="1">
            <a:spLocks/>
          </p:cNvSpPr>
          <p:nvPr/>
        </p:nvSpPr>
        <p:spPr bwMode="auto">
          <a:xfrm>
            <a:off x="1212998" y="2864197"/>
            <a:ext cx="6383338" cy="3013075"/>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p:txBody>
      </p:sp>
      <p:sp>
        <p:nvSpPr>
          <p:cNvPr id="65" name="角丸四角形 64"/>
          <p:cNvSpPr/>
          <p:nvPr/>
        </p:nvSpPr>
        <p:spPr>
          <a:xfrm>
            <a:off x="107950" y="2276748"/>
            <a:ext cx="8567738" cy="648196"/>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66" name="角丸四角形 65"/>
          <p:cNvSpPr/>
          <p:nvPr/>
        </p:nvSpPr>
        <p:spPr>
          <a:xfrm>
            <a:off x="395288" y="1916832"/>
            <a:ext cx="5040808" cy="504379"/>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400" dirty="0">
              <a:solidFill>
                <a:schemeClr val="tx1"/>
              </a:solidFill>
            </a:endParaRPr>
          </a:p>
          <a:p>
            <a:pPr algn="ctr">
              <a:defRPr/>
            </a:pPr>
            <a:r>
              <a:rPr lang="en-US" altLang="ja-JP" sz="2400" dirty="0">
                <a:solidFill>
                  <a:schemeClr val="tx1"/>
                </a:solidFill>
              </a:rPr>
              <a:t>χ(G)</a:t>
            </a:r>
            <a:r>
              <a:rPr lang="ja-JP" altLang="en-US" sz="2400" dirty="0">
                <a:solidFill>
                  <a:schemeClr val="tx1"/>
                </a:solidFill>
              </a:rPr>
              <a:t>が</a:t>
            </a:r>
            <a:r>
              <a:rPr lang="en-US" altLang="ja-JP" sz="2400" dirty="0">
                <a:solidFill>
                  <a:schemeClr val="tx1"/>
                </a:solidFill>
              </a:rPr>
              <a:t>1</a:t>
            </a:r>
            <a:r>
              <a:rPr lang="ja-JP" altLang="en-US" sz="2400" dirty="0">
                <a:solidFill>
                  <a:schemeClr val="tx1"/>
                </a:solidFill>
              </a:rPr>
              <a:t>または</a:t>
            </a:r>
            <a:r>
              <a:rPr lang="en-US" altLang="ja-JP" sz="2400" dirty="0">
                <a:solidFill>
                  <a:schemeClr val="tx1"/>
                </a:solidFill>
              </a:rPr>
              <a:t>2</a:t>
            </a:r>
            <a:r>
              <a:rPr lang="ja-JP" altLang="en-US" sz="2400" dirty="0">
                <a:solidFill>
                  <a:schemeClr val="tx1"/>
                </a:solidFill>
              </a:rPr>
              <a:t>のグラフの特徴づけ</a:t>
            </a:r>
            <a:endParaRPr lang="en-US" altLang="ja-JP" sz="2400" dirty="0">
              <a:solidFill>
                <a:schemeClr val="tx1"/>
              </a:solidFill>
            </a:endParaRPr>
          </a:p>
          <a:p>
            <a:pPr algn="ctr">
              <a:defRPr/>
            </a:pPr>
            <a:endParaRPr lang="en-US" altLang="ja-JP" sz="2400" dirty="0">
              <a:solidFill>
                <a:schemeClr val="tx1"/>
              </a:solidFill>
            </a:endParaRPr>
          </a:p>
        </p:txBody>
      </p:sp>
      <p:grpSp>
        <p:nvGrpSpPr>
          <p:cNvPr id="2" name="グループ化 69"/>
          <p:cNvGrpSpPr/>
          <p:nvPr/>
        </p:nvGrpSpPr>
        <p:grpSpPr>
          <a:xfrm>
            <a:off x="251520" y="2398087"/>
            <a:ext cx="9187130" cy="830997"/>
            <a:chOff x="539552" y="2823319"/>
            <a:chExt cx="9187130" cy="830997"/>
          </a:xfrm>
        </p:grpSpPr>
        <p:sp>
          <p:nvSpPr>
            <p:cNvPr id="67" name="テキスト ボックス 66"/>
            <p:cNvSpPr txBox="1"/>
            <p:nvPr/>
          </p:nvSpPr>
          <p:spPr>
            <a:xfrm>
              <a:off x="539552" y="2823319"/>
              <a:ext cx="9187130" cy="830997"/>
            </a:xfrm>
            <a:prstGeom prst="rect">
              <a:avLst/>
            </a:prstGeom>
            <a:noFill/>
          </p:spPr>
          <p:txBody>
            <a:bodyPr wrap="none" rtlCol="0">
              <a:spAutoFit/>
            </a:bodyPr>
            <a:lstStyle/>
            <a:p>
              <a:r>
                <a:rPr lang="en-US" altLang="ja-JP" sz="2400" dirty="0"/>
                <a:t>(2)</a:t>
              </a:r>
              <a:r>
                <a:rPr lang="ja-JP" altLang="en-US" sz="2400" dirty="0"/>
                <a:t>　</a:t>
              </a:r>
              <a:r>
                <a:rPr lang="en-US" altLang="ja-JP" sz="2400" dirty="0"/>
                <a:t>χ(G) = 2                       G</a:t>
              </a:r>
              <a:r>
                <a:rPr lang="ja-JP" altLang="en-US" sz="2400" dirty="0"/>
                <a:t>は</a:t>
              </a:r>
              <a:r>
                <a:rPr lang="en-US" altLang="ja-JP" sz="2400" dirty="0"/>
                <a:t>2</a:t>
              </a:r>
              <a:r>
                <a:rPr lang="ja-JP" altLang="en-US" sz="2400" dirty="0"/>
                <a:t>部グラフ かつ </a:t>
              </a:r>
              <a:r>
                <a:rPr lang="en-US" altLang="ja-JP" sz="2400" dirty="0"/>
                <a:t>G </a:t>
              </a:r>
              <a:r>
                <a:rPr lang="ja-JP" altLang="en-US" sz="2400" dirty="0"/>
                <a:t>≠ </a:t>
              </a:r>
              <a:r>
                <a:rPr lang="en-US" altLang="ja-JP" sz="2400" dirty="0" err="1"/>
                <a:t>Np</a:t>
              </a:r>
              <a:r>
                <a:rPr lang="en-US" altLang="ja-JP" sz="2400" dirty="0"/>
                <a:t>                     </a:t>
              </a:r>
              <a:endParaRPr lang="ja-JP" altLang="en-US" sz="2400" dirty="0"/>
            </a:p>
            <a:p>
              <a:endParaRPr lang="en-US" altLang="ja-JP" sz="2400" dirty="0"/>
            </a:p>
          </p:txBody>
        </p:sp>
        <p:sp>
          <p:nvSpPr>
            <p:cNvPr id="68" name="左右矢印 67"/>
            <p:cNvSpPr/>
            <p:nvPr/>
          </p:nvSpPr>
          <p:spPr>
            <a:xfrm>
              <a:off x="2771800" y="2996952"/>
              <a:ext cx="936104" cy="216024"/>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 name="テキスト ボックス 9"/>
          <p:cNvSpPr txBox="1"/>
          <p:nvPr/>
        </p:nvSpPr>
        <p:spPr>
          <a:xfrm>
            <a:off x="107504" y="2924944"/>
            <a:ext cx="9171100" cy="4893647"/>
          </a:xfrm>
          <a:prstGeom prst="rect">
            <a:avLst/>
          </a:prstGeom>
          <a:noFill/>
        </p:spPr>
        <p:txBody>
          <a:bodyPr wrap="none" rtlCol="0">
            <a:spAutoFit/>
          </a:bodyPr>
          <a:lstStyle/>
          <a:p>
            <a:r>
              <a:rPr lang="en-US" altLang="ja-JP" sz="2400" dirty="0"/>
              <a:t>(2)</a:t>
            </a:r>
            <a:r>
              <a:rPr lang="ja-JP" altLang="en-US" sz="2400" dirty="0"/>
              <a:t>の証明：</a:t>
            </a:r>
            <a:endParaRPr lang="en-US" altLang="ja-JP" sz="2400" dirty="0"/>
          </a:p>
          <a:p>
            <a:r>
              <a:rPr lang="ja-JP" altLang="en-US" sz="2400" dirty="0"/>
              <a:t>⇒の証明：</a:t>
            </a:r>
            <a:endParaRPr lang="en-US" altLang="ja-JP" sz="2400" dirty="0"/>
          </a:p>
          <a:p>
            <a:r>
              <a:rPr lang="en-US" altLang="ja-JP" sz="2400" dirty="0"/>
              <a:t>χ(G)=2</a:t>
            </a:r>
            <a:r>
              <a:rPr lang="ja-JP" altLang="en-US" sz="2400" dirty="0"/>
              <a:t> とし，</a:t>
            </a:r>
            <a:r>
              <a:rPr lang="en-US" altLang="ja-JP" sz="2400" dirty="0"/>
              <a:t>a</a:t>
            </a:r>
            <a:r>
              <a:rPr lang="ja-JP" altLang="en-US" sz="2400" dirty="0" err="1"/>
              <a:t>と</a:t>
            </a:r>
            <a:r>
              <a:rPr lang="en-US" altLang="ja-JP" sz="2400" dirty="0"/>
              <a:t>b</a:t>
            </a:r>
            <a:r>
              <a:rPr lang="ja-JP" altLang="en-US" sz="2400" dirty="0"/>
              <a:t>の色によって塗り分けられているとする．</a:t>
            </a:r>
            <a:endParaRPr lang="en-US" altLang="ja-JP" sz="2400" dirty="0"/>
          </a:p>
          <a:p>
            <a:r>
              <a:rPr lang="en-US" altLang="ja-JP" sz="2400" dirty="0"/>
              <a:t>χ(G)</a:t>
            </a:r>
            <a:r>
              <a:rPr lang="ja-JP" altLang="en-US" sz="2400" dirty="0"/>
              <a:t>が</a:t>
            </a:r>
            <a:r>
              <a:rPr lang="en-US" altLang="ja-JP" sz="2400" dirty="0"/>
              <a:t>1</a:t>
            </a:r>
            <a:r>
              <a:rPr lang="ja-JP" altLang="en-US" sz="2400" dirty="0"/>
              <a:t>であるグラフの特徴づけより，</a:t>
            </a:r>
            <a:r>
              <a:rPr lang="en-US" altLang="ja-JP" sz="2400" dirty="0"/>
              <a:t>G </a:t>
            </a:r>
            <a:r>
              <a:rPr lang="ja-JP" altLang="en-US" sz="2400" dirty="0"/>
              <a:t>≠ </a:t>
            </a:r>
            <a:r>
              <a:rPr lang="en-US" altLang="ja-JP" sz="2400" dirty="0" err="1"/>
              <a:t>Np</a:t>
            </a:r>
            <a:r>
              <a:rPr lang="ja-JP" altLang="en-US" sz="2400" dirty="0" err="1"/>
              <a:t>．</a:t>
            </a:r>
            <a:endParaRPr lang="en-US" altLang="ja-JP" sz="2400" dirty="0"/>
          </a:p>
          <a:p>
            <a:r>
              <a:rPr lang="ja-JP" altLang="en-US" sz="2400" dirty="0"/>
              <a:t>色</a:t>
            </a:r>
            <a:r>
              <a:rPr lang="en-US" altLang="ja-JP" sz="2400" dirty="0"/>
              <a:t>a</a:t>
            </a:r>
            <a:r>
              <a:rPr lang="ja-JP" altLang="en-US" sz="2400" dirty="0"/>
              <a:t>が割り当てられている頂点集合を</a:t>
            </a:r>
            <a:r>
              <a:rPr lang="en-US" altLang="ja-JP" sz="2400" dirty="0"/>
              <a:t>A,  </a:t>
            </a:r>
          </a:p>
          <a:p>
            <a:r>
              <a:rPr lang="ja-JP" altLang="en-US" sz="2400" dirty="0"/>
              <a:t>色</a:t>
            </a:r>
            <a:r>
              <a:rPr lang="en-US" altLang="ja-JP" sz="2400" dirty="0"/>
              <a:t>b</a:t>
            </a:r>
            <a:r>
              <a:rPr lang="ja-JP" altLang="en-US" sz="2400" dirty="0"/>
              <a:t>が割り当てられている頂点集合を</a:t>
            </a:r>
            <a:r>
              <a:rPr lang="en-US" altLang="ja-JP" sz="2400" dirty="0"/>
              <a:t>B</a:t>
            </a:r>
            <a:r>
              <a:rPr lang="ja-JP" altLang="en-US" sz="2400" dirty="0"/>
              <a:t>とすると</a:t>
            </a:r>
            <a:r>
              <a:rPr lang="en-US" altLang="ja-JP" sz="2400" dirty="0"/>
              <a:t>,</a:t>
            </a:r>
          </a:p>
          <a:p>
            <a:r>
              <a:rPr lang="en-US" altLang="ja-JP" sz="2400" dirty="0"/>
              <a:t> A</a:t>
            </a:r>
            <a:r>
              <a:rPr lang="ja-JP" altLang="en-US" sz="2400" dirty="0"/>
              <a:t>に属する頂点は互いに非隣接，</a:t>
            </a:r>
            <a:r>
              <a:rPr lang="en-US" altLang="ja-JP" sz="2400" dirty="0"/>
              <a:t> B</a:t>
            </a:r>
            <a:r>
              <a:rPr lang="ja-JP" altLang="en-US" sz="2400" dirty="0"/>
              <a:t>に属する頂点は互いに非隣接．</a:t>
            </a:r>
            <a:endParaRPr lang="en-US" altLang="ja-JP" sz="2400" dirty="0"/>
          </a:p>
          <a:p>
            <a:r>
              <a:rPr lang="ja-JP" altLang="en-US" sz="2400" dirty="0"/>
              <a:t>よって</a:t>
            </a:r>
            <a:r>
              <a:rPr lang="en-US" altLang="ja-JP" sz="2400" dirty="0"/>
              <a:t>G</a:t>
            </a:r>
            <a:r>
              <a:rPr lang="ja-JP" altLang="en-US" sz="2400" dirty="0"/>
              <a:t>は</a:t>
            </a:r>
            <a:r>
              <a:rPr lang="en-US" altLang="ja-JP" sz="2400" dirty="0"/>
              <a:t>A</a:t>
            </a:r>
            <a:r>
              <a:rPr lang="ja-JP" altLang="en-US" sz="2400" dirty="0"/>
              <a:t>と</a:t>
            </a:r>
            <a:r>
              <a:rPr lang="en-US" altLang="ja-JP" sz="2400" dirty="0"/>
              <a:t>B</a:t>
            </a:r>
            <a:r>
              <a:rPr lang="ja-JP" altLang="en-US" sz="2400" dirty="0"/>
              <a:t>の部集合を持つ</a:t>
            </a:r>
            <a:r>
              <a:rPr lang="en-US" altLang="ja-JP" sz="2400" dirty="0"/>
              <a:t>2</a:t>
            </a:r>
            <a:r>
              <a:rPr lang="ja-JP" altLang="en-US" sz="2400" dirty="0"/>
              <a:t>部グラフであることが分かる．　□</a:t>
            </a:r>
            <a:endParaRPr lang="en-US" altLang="ja-JP" sz="2400" dirty="0"/>
          </a:p>
          <a:p>
            <a:endParaRPr lang="en-US" altLang="ja-JP" sz="2400" dirty="0"/>
          </a:p>
          <a:p>
            <a:endParaRPr lang="en-US" altLang="ja-JP" sz="2400" dirty="0"/>
          </a:p>
          <a:p>
            <a:endParaRPr lang="en-US" altLang="ja-JP" sz="2400" dirty="0"/>
          </a:p>
          <a:p>
            <a:endParaRPr lang="en-US" altLang="ja-JP" sz="2400" dirty="0"/>
          </a:p>
          <a:p>
            <a:endParaRPr lang="en-US" altLang="ja-JP" sz="2400" dirty="0"/>
          </a:p>
        </p:txBody>
      </p:sp>
    </p:spTree>
  </p:cSld>
  <p:clrMapOvr>
    <a:masterClrMapping/>
  </p:clrMapOvr>
  <p:transition advTm="14149"/>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グループ化 20"/>
          <p:cNvGrpSpPr/>
          <p:nvPr/>
        </p:nvGrpSpPr>
        <p:grpSpPr>
          <a:xfrm>
            <a:off x="251520" y="2398087"/>
            <a:ext cx="7402989" cy="1569660"/>
            <a:chOff x="539552" y="2823319"/>
            <a:chExt cx="7402989" cy="1569660"/>
          </a:xfrm>
        </p:grpSpPr>
        <p:sp>
          <p:nvSpPr>
            <p:cNvPr id="22" name="テキスト ボックス 21"/>
            <p:cNvSpPr txBox="1"/>
            <p:nvPr/>
          </p:nvSpPr>
          <p:spPr>
            <a:xfrm>
              <a:off x="539552" y="2823319"/>
              <a:ext cx="7402989" cy="1569660"/>
            </a:xfrm>
            <a:prstGeom prst="rect">
              <a:avLst/>
            </a:prstGeom>
            <a:noFill/>
          </p:spPr>
          <p:txBody>
            <a:bodyPr wrap="none" rtlCol="0">
              <a:spAutoFit/>
            </a:bodyPr>
            <a:lstStyle/>
            <a:p>
              <a:r>
                <a:rPr lang="en-US" altLang="ja-JP" sz="2400" dirty="0"/>
                <a:t>(1)</a:t>
              </a:r>
              <a:r>
                <a:rPr lang="ja-JP" altLang="en-US" sz="2400" dirty="0"/>
                <a:t>　</a:t>
              </a:r>
              <a:r>
                <a:rPr lang="en-US" altLang="ja-JP" sz="2400" dirty="0"/>
                <a:t>χ(G) = 1                       G = </a:t>
              </a:r>
              <a:r>
                <a:rPr lang="en-US" altLang="ja-JP" sz="2400" dirty="0" err="1"/>
                <a:t>Np</a:t>
              </a:r>
              <a:endParaRPr lang="en-US" altLang="ja-JP" sz="2400" dirty="0"/>
            </a:p>
            <a:p>
              <a:r>
                <a:rPr lang="en-US" altLang="ja-JP" sz="2400" dirty="0"/>
                <a:t>(2)</a:t>
              </a:r>
              <a:r>
                <a:rPr lang="ja-JP" altLang="en-US" sz="2400" dirty="0"/>
                <a:t>　</a:t>
              </a:r>
              <a:r>
                <a:rPr lang="en-US" altLang="ja-JP" sz="2400" dirty="0"/>
                <a:t>χ(G) = 2                       G</a:t>
              </a:r>
              <a:r>
                <a:rPr lang="ja-JP" altLang="en-US" sz="2400" dirty="0"/>
                <a:t>は</a:t>
              </a:r>
              <a:r>
                <a:rPr lang="en-US" altLang="ja-JP" sz="2400" dirty="0"/>
                <a:t>2</a:t>
              </a:r>
              <a:r>
                <a:rPr lang="ja-JP" altLang="en-US" sz="2400" dirty="0"/>
                <a:t>部グラフ かつ </a:t>
              </a:r>
              <a:r>
                <a:rPr lang="en-US" altLang="ja-JP" sz="2400" dirty="0"/>
                <a:t>G </a:t>
              </a:r>
              <a:r>
                <a:rPr lang="ja-JP" altLang="en-US" sz="2400" dirty="0"/>
                <a:t>≠ </a:t>
              </a:r>
              <a:r>
                <a:rPr lang="en-US" altLang="ja-JP" sz="2400" dirty="0" err="1"/>
                <a:t>Np</a:t>
              </a:r>
              <a:endParaRPr lang="en-US" altLang="ja-JP" sz="2400" dirty="0"/>
            </a:p>
            <a:p>
              <a:endParaRPr lang="en-US" altLang="ja-JP" sz="2400" dirty="0"/>
            </a:p>
            <a:p>
              <a:r>
                <a:rPr lang="en-US" altLang="ja-JP" sz="2400" dirty="0"/>
                <a:t>                     </a:t>
              </a:r>
              <a:endParaRPr kumimoji="1" lang="ja-JP" altLang="en-US" sz="2400" dirty="0"/>
            </a:p>
          </p:txBody>
        </p:sp>
        <p:sp>
          <p:nvSpPr>
            <p:cNvPr id="23" name="左右矢印 22"/>
            <p:cNvSpPr/>
            <p:nvPr/>
          </p:nvSpPr>
          <p:spPr>
            <a:xfrm>
              <a:off x="2771800" y="2996952"/>
              <a:ext cx="936104" cy="216024"/>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左右矢印 23"/>
            <p:cNvSpPr/>
            <p:nvPr/>
          </p:nvSpPr>
          <p:spPr>
            <a:xfrm>
              <a:off x="2771800" y="3328968"/>
              <a:ext cx="936104" cy="216024"/>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22914" name="タイトル 1"/>
          <p:cNvSpPr>
            <a:spLocks noGrp="1"/>
          </p:cNvSpPr>
          <p:nvPr>
            <p:ph type="title"/>
          </p:nvPr>
        </p:nvSpPr>
        <p:spPr/>
        <p:txBody>
          <a:bodyPr/>
          <a:lstStyle/>
          <a:p>
            <a:pPr eaLnBrk="1" hangingPunct="1"/>
            <a:r>
              <a:rPr lang="en-US" altLang="ja-JP" dirty="0"/>
              <a:t>1.3</a:t>
            </a:r>
            <a:r>
              <a:rPr lang="ja-JP" altLang="en-US" dirty="0"/>
              <a:t>　染色数に関する性質</a:t>
            </a:r>
          </a:p>
        </p:txBody>
      </p:sp>
      <p:sp>
        <p:nvSpPr>
          <p:cNvPr id="5" name="コンテンツ プレースホルダー 2"/>
          <p:cNvSpPr txBox="1">
            <a:spLocks/>
          </p:cNvSpPr>
          <p:nvPr/>
        </p:nvSpPr>
        <p:spPr bwMode="auto">
          <a:xfrm>
            <a:off x="1212998" y="3224237"/>
            <a:ext cx="6383338" cy="3013075"/>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p:txBody>
      </p:sp>
      <p:sp>
        <p:nvSpPr>
          <p:cNvPr id="10" name="テキスト ボックス 9"/>
          <p:cNvSpPr txBox="1"/>
          <p:nvPr/>
        </p:nvSpPr>
        <p:spPr>
          <a:xfrm>
            <a:off x="107504" y="3140968"/>
            <a:ext cx="184731" cy="1569660"/>
          </a:xfrm>
          <a:prstGeom prst="rect">
            <a:avLst/>
          </a:prstGeom>
          <a:noFill/>
        </p:spPr>
        <p:txBody>
          <a:bodyPr wrap="none" rtlCol="0">
            <a:spAutoFit/>
          </a:bodyPr>
          <a:lstStyle/>
          <a:p>
            <a:endParaRPr lang="en-US" altLang="ja-JP" sz="2400" dirty="0"/>
          </a:p>
          <a:p>
            <a:endParaRPr lang="en-US" altLang="ja-JP" sz="2400" dirty="0"/>
          </a:p>
          <a:p>
            <a:endParaRPr lang="en-US" altLang="ja-JP" sz="2400" dirty="0"/>
          </a:p>
          <a:p>
            <a:endParaRPr lang="en-US" altLang="ja-JP" sz="2400" dirty="0"/>
          </a:p>
        </p:txBody>
      </p:sp>
      <p:sp>
        <p:nvSpPr>
          <p:cNvPr id="11" name="角丸四角形 10"/>
          <p:cNvSpPr/>
          <p:nvPr/>
        </p:nvSpPr>
        <p:spPr>
          <a:xfrm>
            <a:off x="107950" y="5805140"/>
            <a:ext cx="8567738" cy="72020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12" name="角丸四角形 11"/>
          <p:cNvSpPr/>
          <p:nvPr/>
        </p:nvSpPr>
        <p:spPr>
          <a:xfrm>
            <a:off x="395288" y="5445224"/>
            <a:ext cx="4536752" cy="504379"/>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400" dirty="0">
              <a:solidFill>
                <a:schemeClr val="tx1"/>
              </a:solidFill>
            </a:endParaRPr>
          </a:p>
          <a:p>
            <a:pPr algn="ctr">
              <a:defRPr/>
            </a:pPr>
            <a:r>
              <a:rPr lang="en-US" altLang="ja-JP" sz="2400" dirty="0">
                <a:solidFill>
                  <a:schemeClr val="tx1"/>
                </a:solidFill>
              </a:rPr>
              <a:t>χ(G)</a:t>
            </a:r>
            <a:r>
              <a:rPr lang="ja-JP" altLang="en-US" sz="2400" dirty="0">
                <a:solidFill>
                  <a:schemeClr val="tx1"/>
                </a:solidFill>
              </a:rPr>
              <a:t>が</a:t>
            </a:r>
            <a:r>
              <a:rPr lang="en-US" altLang="ja-JP" sz="2400" dirty="0">
                <a:solidFill>
                  <a:schemeClr val="tx1"/>
                </a:solidFill>
              </a:rPr>
              <a:t>3</a:t>
            </a:r>
            <a:r>
              <a:rPr lang="ja-JP" altLang="en-US" sz="2400" dirty="0">
                <a:solidFill>
                  <a:schemeClr val="tx1"/>
                </a:solidFill>
              </a:rPr>
              <a:t>以上のグラフの特徴づけ</a:t>
            </a:r>
            <a:endParaRPr lang="en-US" altLang="ja-JP" sz="2400" dirty="0">
              <a:solidFill>
                <a:schemeClr val="tx1"/>
              </a:solidFill>
            </a:endParaRPr>
          </a:p>
          <a:p>
            <a:pPr algn="ctr">
              <a:defRPr/>
            </a:pPr>
            <a:endParaRPr lang="en-US" altLang="ja-JP" sz="2400" dirty="0">
              <a:solidFill>
                <a:schemeClr val="tx1"/>
              </a:solidFill>
            </a:endParaRPr>
          </a:p>
        </p:txBody>
      </p:sp>
      <p:grpSp>
        <p:nvGrpSpPr>
          <p:cNvPr id="13" name="グループ化 69"/>
          <p:cNvGrpSpPr/>
          <p:nvPr/>
        </p:nvGrpSpPr>
        <p:grpSpPr>
          <a:xfrm>
            <a:off x="251520" y="5964579"/>
            <a:ext cx="6351419" cy="461665"/>
            <a:chOff x="539552" y="2861419"/>
            <a:chExt cx="6351419" cy="461665"/>
          </a:xfrm>
        </p:grpSpPr>
        <p:sp>
          <p:nvSpPr>
            <p:cNvPr id="14" name="テキスト ボックス 13"/>
            <p:cNvSpPr txBox="1"/>
            <p:nvPr/>
          </p:nvSpPr>
          <p:spPr>
            <a:xfrm>
              <a:off x="539552" y="2861419"/>
              <a:ext cx="6351419" cy="461665"/>
            </a:xfrm>
            <a:prstGeom prst="rect">
              <a:avLst/>
            </a:prstGeom>
            <a:noFill/>
          </p:spPr>
          <p:txBody>
            <a:bodyPr wrap="none" rtlCol="0">
              <a:spAutoFit/>
            </a:bodyPr>
            <a:lstStyle/>
            <a:p>
              <a:r>
                <a:rPr lang="en-US" altLang="ja-JP" sz="2400" dirty="0"/>
                <a:t>χ(G) </a:t>
              </a:r>
              <a:r>
                <a:rPr lang="ja-JP" altLang="en-US" sz="2400" dirty="0"/>
                <a:t>≧ </a:t>
              </a:r>
              <a:r>
                <a:rPr lang="en-US" altLang="ja-JP" sz="2400" dirty="0"/>
                <a:t>3                       </a:t>
              </a:r>
              <a:r>
                <a:rPr lang="ja-JP" altLang="en-US" sz="2400" dirty="0"/>
                <a:t>　　  </a:t>
              </a:r>
              <a:r>
                <a:rPr lang="en-US" altLang="ja-JP" sz="2400" dirty="0"/>
                <a:t>G</a:t>
              </a:r>
              <a:r>
                <a:rPr lang="ja-JP" altLang="en-US" sz="2400" dirty="0" err="1"/>
                <a:t>は奇閉</a:t>
              </a:r>
              <a:r>
                <a:rPr lang="ja-JP" altLang="en-US" sz="2400" dirty="0"/>
                <a:t>路を含む</a:t>
              </a:r>
              <a:endParaRPr lang="en-US" altLang="ja-JP" sz="2400" dirty="0"/>
            </a:p>
          </p:txBody>
        </p:sp>
        <p:sp>
          <p:nvSpPr>
            <p:cNvPr id="15" name="左右矢印 14"/>
            <p:cNvSpPr/>
            <p:nvPr/>
          </p:nvSpPr>
          <p:spPr>
            <a:xfrm>
              <a:off x="2771800" y="2996952"/>
              <a:ext cx="936104" cy="216024"/>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7" name="テキスト ボックス 16"/>
          <p:cNvSpPr txBox="1"/>
          <p:nvPr/>
        </p:nvSpPr>
        <p:spPr>
          <a:xfrm>
            <a:off x="-36512" y="3284984"/>
            <a:ext cx="9425978" cy="830997"/>
          </a:xfrm>
          <a:prstGeom prst="rect">
            <a:avLst/>
          </a:prstGeom>
          <a:noFill/>
        </p:spPr>
        <p:txBody>
          <a:bodyPr wrap="none" rtlCol="0">
            <a:spAutoFit/>
          </a:bodyPr>
          <a:lstStyle/>
          <a:p>
            <a:r>
              <a:rPr lang="ja-JP" altLang="en-US" sz="2400" dirty="0"/>
              <a:t>上記の特徴づけより，「</a:t>
            </a:r>
            <a:r>
              <a:rPr lang="en-US" altLang="ja-JP" sz="2400" dirty="0"/>
              <a:t>χ(G)</a:t>
            </a:r>
            <a:r>
              <a:rPr lang="ja-JP" altLang="en-US" sz="2400" dirty="0"/>
              <a:t>≧</a:t>
            </a:r>
            <a:r>
              <a:rPr lang="en-US" altLang="ja-JP" sz="2400" dirty="0"/>
              <a:t>3 </a:t>
            </a:r>
            <a:r>
              <a:rPr lang="ja-JP" altLang="en-US" sz="2400" dirty="0"/>
              <a:t>⇔ </a:t>
            </a:r>
            <a:r>
              <a:rPr lang="en-US" altLang="ja-JP" sz="2400" dirty="0"/>
              <a:t>G</a:t>
            </a:r>
            <a:r>
              <a:rPr lang="ja-JP" altLang="en-US" sz="2400" dirty="0"/>
              <a:t>は</a:t>
            </a:r>
            <a:r>
              <a:rPr lang="en-US" altLang="ja-JP" sz="2400" dirty="0"/>
              <a:t>2</a:t>
            </a:r>
            <a:r>
              <a:rPr lang="ja-JP" altLang="en-US" sz="2400" dirty="0"/>
              <a:t>部グラフではない」が分かる．</a:t>
            </a:r>
            <a:r>
              <a:rPr lang="el-GR" altLang="ja-JP" sz="2400" dirty="0"/>
              <a:t> </a:t>
            </a:r>
            <a:endParaRPr lang="en-US" altLang="ja-JP" sz="2400" dirty="0"/>
          </a:p>
          <a:p>
            <a:r>
              <a:rPr lang="ja-JP" altLang="en-US" sz="2400" dirty="0"/>
              <a:t>よって，次の定理より，</a:t>
            </a:r>
            <a:r>
              <a:rPr lang="en-US" altLang="ja-JP" sz="2400" dirty="0"/>
              <a:t>χ(G)</a:t>
            </a:r>
            <a:r>
              <a:rPr lang="ja-JP" altLang="en-US" sz="2400" dirty="0"/>
              <a:t>≧</a:t>
            </a:r>
            <a:r>
              <a:rPr lang="en-US" altLang="ja-JP" sz="2400" dirty="0"/>
              <a:t>3</a:t>
            </a:r>
            <a:r>
              <a:rPr lang="ja-JP" altLang="en-US" sz="2400" dirty="0"/>
              <a:t>のグラフの特徴づけをすることができる．</a:t>
            </a:r>
            <a:endParaRPr lang="en-US" altLang="ja-JP" sz="2400" dirty="0"/>
          </a:p>
        </p:txBody>
      </p:sp>
      <p:sp>
        <p:nvSpPr>
          <p:cNvPr id="19" name="角丸四角形 18"/>
          <p:cNvSpPr/>
          <p:nvPr/>
        </p:nvSpPr>
        <p:spPr>
          <a:xfrm>
            <a:off x="107950" y="2276748"/>
            <a:ext cx="8567738" cy="1008236"/>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0" name="角丸四角形 19"/>
          <p:cNvSpPr/>
          <p:nvPr/>
        </p:nvSpPr>
        <p:spPr>
          <a:xfrm>
            <a:off x="395288" y="1916832"/>
            <a:ext cx="5040808" cy="504379"/>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400" dirty="0">
              <a:solidFill>
                <a:schemeClr val="tx1"/>
              </a:solidFill>
            </a:endParaRPr>
          </a:p>
          <a:p>
            <a:pPr algn="ctr">
              <a:defRPr/>
            </a:pPr>
            <a:r>
              <a:rPr lang="en-US" altLang="ja-JP" sz="2400" dirty="0">
                <a:solidFill>
                  <a:schemeClr val="tx1"/>
                </a:solidFill>
              </a:rPr>
              <a:t>χ(G)</a:t>
            </a:r>
            <a:r>
              <a:rPr lang="ja-JP" altLang="en-US" sz="2400" dirty="0">
                <a:solidFill>
                  <a:schemeClr val="tx1"/>
                </a:solidFill>
              </a:rPr>
              <a:t>が</a:t>
            </a:r>
            <a:r>
              <a:rPr lang="en-US" altLang="ja-JP" sz="2400" dirty="0">
                <a:solidFill>
                  <a:schemeClr val="tx1"/>
                </a:solidFill>
              </a:rPr>
              <a:t>1</a:t>
            </a:r>
            <a:r>
              <a:rPr lang="ja-JP" altLang="en-US" sz="2400" dirty="0">
                <a:solidFill>
                  <a:schemeClr val="tx1"/>
                </a:solidFill>
              </a:rPr>
              <a:t>または</a:t>
            </a:r>
            <a:r>
              <a:rPr lang="en-US" altLang="ja-JP" sz="2400" dirty="0">
                <a:solidFill>
                  <a:schemeClr val="tx1"/>
                </a:solidFill>
              </a:rPr>
              <a:t>2</a:t>
            </a:r>
            <a:r>
              <a:rPr lang="ja-JP" altLang="en-US" sz="2400" dirty="0">
                <a:solidFill>
                  <a:schemeClr val="tx1"/>
                </a:solidFill>
              </a:rPr>
              <a:t>のグラフの特徴づけ</a:t>
            </a:r>
            <a:endParaRPr lang="en-US" altLang="ja-JP" sz="2400" dirty="0">
              <a:solidFill>
                <a:schemeClr val="tx1"/>
              </a:solidFill>
            </a:endParaRPr>
          </a:p>
          <a:p>
            <a:pPr algn="ctr">
              <a:defRPr/>
            </a:pPr>
            <a:endParaRPr lang="en-US" altLang="ja-JP" sz="2400" dirty="0">
              <a:solidFill>
                <a:schemeClr val="tx1"/>
              </a:solidFill>
            </a:endParaRPr>
          </a:p>
        </p:txBody>
      </p:sp>
      <p:sp>
        <p:nvSpPr>
          <p:cNvPr id="26" name="角丸四角形 25"/>
          <p:cNvSpPr/>
          <p:nvPr/>
        </p:nvSpPr>
        <p:spPr>
          <a:xfrm>
            <a:off x="107504" y="4581004"/>
            <a:ext cx="8567738" cy="72020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27" name="角丸四角形 26"/>
          <p:cNvSpPr/>
          <p:nvPr/>
        </p:nvSpPr>
        <p:spPr>
          <a:xfrm>
            <a:off x="394842" y="4221088"/>
            <a:ext cx="3889126" cy="504379"/>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400" dirty="0">
              <a:solidFill>
                <a:schemeClr val="tx1"/>
              </a:solidFill>
            </a:endParaRPr>
          </a:p>
          <a:p>
            <a:pPr algn="ctr">
              <a:defRPr/>
            </a:pPr>
            <a:r>
              <a:rPr lang="ja-JP" altLang="en-US" sz="2400" dirty="0">
                <a:solidFill>
                  <a:schemeClr val="tx1"/>
                </a:solidFill>
              </a:rPr>
              <a:t>定理（</a:t>
            </a:r>
            <a:r>
              <a:rPr lang="en-US" altLang="ja-JP" sz="2400" dirty="0">
                <a:solidFill>
                  <a:schemeClr val="tx1"/>
                </a:solidFill>
              </a:rPr>
              <a:t>2</a:t>
            </a:r>
            <a:r>
              <a:rPr lang="ja-JP" altLang="en-US" sz="2400" dirty="0">
                <a:solidFill>
                  <a:schemeClr val="tx1"/>
                </a:solidFill>
              </a:rPr>
              <a:t>部グラフの特徴づけ）</a:t>
            </a:r>
            <a:endParaRPr lang="en-US" altLang="ja-JP" sz="2400" dirty="0">
              <a:solidFill>
                <a:schemeClr val="tx1"/>
              </a:solidFill>
            </a:endParaRPr>
          </a:p>
          <a:p>
            <a:pPr algn="ctr">
              <a:defRPr/>
            </a:pPr>
            <a:endParaRPr lang="en-US" altLang="ja-JP" sz="2400" dirty="0">
              <a:solidFill>
                <a:schemeClr val="tx1"/>
              </a:solidFill>
            </a:endParaRPr>
          </a:p>
        </p:txBody>
      </p:sp>
      <p:grpSp>
        <p:nvGrpSpPr>
          <p:cNvPr id="28" name="グループ化 69"/>
          <p:cNvGrpSpPr/>
          <p:nvPr/>
        </p:nvGrpSpPr>
        <p:grpSpPr>
          <a:xfrm>
            <a:off x="251074" y="4740443"/>
            <a:ext cx="6835526" cy="461665"/>
            <a:chOff x="539552" y="2861419"/>
            <a:chExt cx="6835526" cy="461665"/>
          </a:xfrm>
        </p:grpSpPr>
        <p:sp>
          <p:nvSpPr>
            <p:cNvPr id="29" name="テキスト ボックス 28"/>
            <p:cNvSpPr txBox="1"/>
            <p:nvPr/>
          </p:nvSpPr>
          <p:spPr>
            <a:xfrm>
              <a:off x="539552" y="2861419"/>
              <a:ext cx="6835526" cy="461665"/>
            </a:xfrm>
            <a:prstGeom prst="rect">
              <a:avLst/>
            </a:prstGeom>
            <a:noFill/>
          </p:spPr>
          <p:txBody>
            <a:bodyPr wrap="none" rtlCol="0">
              <a:spAutoFit/>
            </a:bodyPr>
            <a:lstStyle/>
            <a:p>
              <a:r>
                <a:rPr lang="en-US" altLang="ja-JP" sz="2400" dirty="0"/>
                <a:t>G</a:t>
              </a:r>
              <a:r>
                <a:rPr lang="ja-JP" altLang="en-US" sz="2400" dirty="0"/>
                <a:t>が</a:t>
              </a:r>
              <a:r>
                <a:rPr lang="en-US" altLang="ja-JP" sz="2400" dirty="0"/>
                <a:t>2</a:t>
              </a:r>
              <a:r>
                <a:rPr lang="ja-JP" altLang="en-US" sz="2400" dirty="0"/>
                <a:t>部グラフ</a:t>
              </a:r>
              <a:r>
                <a:rPr lang="en-US" altLang="ja-JP" sz="2400" dirty="0"/>
                <a:t>                       G</a:t>
              </a:r>
              <a:r>
                <a:rPr lang="ja-JP" altLang="en-US" sz="2400" dirty="0" err="1"/>
                <a:t>は奇閉</a:t>
              </a:r>
              <a:r>
                <a:rPr lang="ja-JP" altLang="en-US" sz="2400" dirty="0"/>
                <a:t>路を含まない</a:t>
              </a:r>
              <a:endParaRPr lang="en-US" altLang="ja-JP" sz="2400" dirty="0"/>
            </a:p>
          </p:txBody>
        </p:sp>
        <p:sp>
          <p:nvSpPr>
            <p:cNvPr id="30" name="左右矢印 29"/>
            <p:cNvSpPr/>
            <p:nvPr/>
          </p:nvSpPr>
          <p:spPr>
            <a:xfrm>
              <a:off x="2772246" y="2996952"/>
              <a:ext cx="936104" cy="216024"/>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cSld>
  <p:clrMapOvr>
    <a:masterClrMapping/>
  </p:clrMapOvr>
  <p:transition advTm="14149"/>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タイトル 1"/>
          <p:cNvSpPr>
            <a:spLocks noGrp="1"/>
          </p:cNvSpPr>
          <p:nvPr>
            <p:ph type="title"/>
          </p:nvPr>
        </p:nvSpPr>
        <p:spPr/>
        <p:txBody>
          <a:bodyPr/>
          <a:lstStyle/>
          <a:p>
            <a:pPr eaLnBrk="1" hangingPunct="1"/>
            <a:r>
              <a:rPr lang="en-US" altLang="ja-JP" dirty="0"/>
              <a:t>1.3</a:t>
            </a:r>
            <a:r>
              <a:rPr lang="ja-JP" altLang="en-US" dirty="0"/>
              <a:t>　染色数に関する性質</a:t>
            </a:r>
          </a:p>
        </p:txBody>
      </p:sp>
      <p:sp>
        <p:nvSpPr>
          <p:cNvPr id="5" name="コンテンツ プレースホルダー 2"/>
          <p:cNvSpPr txBox="1">
            <a:spLocks/>
          </p:cNvSpPr>
          <p:nvPr/>
        </p:nvSpPr>
        <p:spPr bwMode="auto">
          <a:xfrm>
            <a:off x="1212998" y="2864197"/>
            <a:ext cx="6383338" cy="3013075"/>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p:txBody>
      </p:sp>
      <p:sp>
        <p:nvSpPr>
          <p:cNvPr id="65" name="角丸四角形 64"/>
          <p:cNvSpPr/>
          <p:nvPr/>
        </p:nvSpPr>
        <p:spPr>
          <a:xfrm>
            <a:off x="107950" y="2276748"/>
            <a:ext cx="8567738" cy="72020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66" name="角丸四角形 65"/>
          <p:cNvSpPr/>
          <p:nvPr/>
        </p:nvSpPr>
        <p:spPr>
          <a:xfrm>
            <a:off x="395288" y="1916832"/>
            <a:ext cx="2304504" cy="504379"/>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400" dirty="0">
              <a:solidFill>
                <a:schemeClr val="tx1"/>
              </a:solidFill>
            </a:endParaRPr>
          </a:p>
          <a:p>
            <a:pPr algn="ctr">
              <a:defRPr/>
            </a:pPr>
            <a:r>
              <a:rPr lang="ja-JP" altLang="en-US" sz="2400" dirty="0">
                <a:solidFill>
                  <a:schemeClr val="tx1"/>
                </a:solidFill>
              </a:rPr>
              <a:t>染色数の上限</a:t>
            </a:r>
            <a:endParaRPr lang="en-US" altLang="ja-JP" sz="2400" dirty="0">
              <a:solidFill>
                <a:schemeClr val="tx1"/>
              </a:solidFill>
            </a:endParaRPr>
          </a:p>
          <a:p>
            <a:pPr algn="ctr">
              <a:defRPr/>
            </a:pPr>
            <a:endParaRPr lang="en-US" altLang="ja-JP" sz="2400" dirty="0">
              <a:solidFill>
                <a:schemeClr val="tx1"/>
              </a:solidFill>
            </a:endParaRPr>
          </a:p>
        </p:txBody>
      </p:sp>
      <p:sp>
        <p:nvSpPr>
          <p:cNvPr id="67" name="テキスト ボックス 66"/>
          <p:cNvSpPr txBox="1"/>
          <p:nvPr/>
        </p:nvSpPr>
        <p:spPr>
          <a:xfrm>
            <a:off x="251520" y="2436187"/>
            <a:ext cx="7349128" cy="461665"/>
          </a:xfrm>
          <a:prstGeom prst="rect">
            <a:avLst/>
          </a:prstGeom>
          <a:noFill/>
        </p:spPr>
        <p:txBody>
          <a:bodyPr wrap="none" rtlCol="0">
            <a:spAutoFit/>
          </a:bodyPr>
          <a:lstStyle/>
          <a:p>
            <a:r>
              <a:rPr lang="en-US" altLang="ja-JP" sz="2400" dirty="0"/>
              <a:t>                                    χ(G) </a:t>
            </a:r>
            <a:r>
              <a:rPr lang="ja-JP" altLang="en-US" sz="2400" dirty="0"/>
              <a:t>≦ </a:t>
            </a:r>
            <a:r>
              <a:rPr lang="en-US" altLang="ja-JP" sz="2400" dirty="0"/>
              <a:t>Δ(G) + 1                      </a:t>
            </a:r>
          </a:p>
        </p:txBody>
      </p:sp>
      <p:sp>
        <p:nvSpPr>
          <p:cNvPr id="10" name="テキスト ボックス 9"/>
          <p:cNvSpPr txBox="1"/>
          <p:nvPr/>
        </p:nvSpPr>
        <p:spPr>
          <a:xfrm>
            <a:off x="107504" y="3068960"/>
            <a:ext cx="9001000" cy="3785652"/>
          </a:xfrm>
          <a:prstGeom prst="rect">
            <a:avLst/>
          </a:prstGeom>
          <a:noFill/>
        </p:spPr>
        <p:txBody>
          <a:bodyPr wrap="square" rtlCol="0">
            <a:spAutoFit/>
          </a:bodyPr>
          <a:lstStyle/>
          <a:p>
            <a:r>
              <a:rPr lang="ja-JP" altLang="en-US" sz="2400" dirty="0"/>
              <a:t>証明：</a:t>
            </a:r>
            <a:endParaRPr lang="en-US" altLang="ja-JP" sz="2400" dirty="0"/>
          </a:p>
          <a:p>
            <a:r>
              <a:rPr lang="en-US" altLang="ja-JP" sz="2400" dirty="0"/>
              <a:t>|V(G)|</a:t>
            </a:r>
            <a:r>
              <a:rPr lang="ja-JP" altLang="en-US" sz="2400" dirty="0"/>
              <a:t>に関する帰納法で証明する．</a:t>
            </a:r>
            <a:endParaRPr lang="en-US" altLang="ja-JP" sz="2400" dirty="0"/>
          </a:p>
          <a:p>
            <a:r>
              <a:rPr lang="en-US" altLang="ja-JP" sz="2400" dirty="0"/>
              <a:t>v </a:t>
            </a:r>
            <a:r>
              <a:rPr lang="ja-JP" altLang="en-US" sz="2400" dirty="0"/>
              <a:t>∈ </a:t>
            </a:r>
            <a:r>
              <a:rPr lang="en-US" altLang="ja-JP" sz="2400" dirty="0"/>
              <a:t>V(G) </a:t>
            </a:r>
            <a:r>
              <a:rPr lang="ja-JP" altLang="en-US" sz="2400" dirty="0"/>
              <a:t>に対し，</a:t>
            </a:r>
            <a:r>
              <a:rPr lang="en-US" altLang="ja-JP" sz="2400" dirty="0"/>
              <a:t>G-v </a:t>
            </a:r>
            <a:r>
              <a:rPr lang="ja-JP" altLang="en-US" sz="2400" dirty="0"/>
              <a:t>に帰納法の仮定を適用すると，</a:t>
            </a:r>
            <a:endParaRPr lang="en-US" altLang="ja-JP" sz="2400" dirty="0"/>
          </a:p>
          <a:p>
            <a:r>
              <a:rPr lang="en-US" altLang="ja-JP" sz="2400" dirty="0"/>
              <a:t>χ(G-v) </a:t>
            </a:r>
            <a:r>
              <a:rPr lang="ja-JP" altLang="en-US" sz="2400" dirty="0"/>
              <a:t>≦ </a:t>
            </a:r>
            <a:r>
              <a:rPr lang="en-US" altLang="ja-JP" sz="2400" dirty="0"/>
              <a:t>Δ(G-v) + 1 </a:t>
            </a:r>
            <a:r>
              <a:rPr lang="ja-JP" altLang="en-US" sz="2400" dirty="0"/>
              <a:t>が成り立つ．</a:t>
            </a:r>
            <a:endParaRPr lang="en-US" altLang="ja-JP" sz="2400" dirty="0"/>
          </a:p>
          <a:p>
            <a:r>
              <a:rPr lang="en-US" altLang="ja-JP" sz="2400" dirty="0"/>
              <a:t>Δ(G-v) </a:t>
            </a:r>
            <a:r>
              <a:rPr lang="ja-JP" altLang="en-US" sz="2400" dirty="0"/>
              <a:t>≦ </a:t>
            </a:r>
            <a:r>
              <a:rPr lang="en-US" altLang="ja-JP" sz="2400" dirty="0"/>
              <a:t>Δ(G)</a:t>
            </a:r>
            <a:r>
              <a:rPr lang="ja-JP" altLang="en-US" sz="2400" dirty="0"/>
              <a:t> なので，</a:t>
            </a:r>
            <a:r>
              <a:rPr lang="en-US" altLang="ja-JP" sz="2400" dirty="0"/>
              <a:t>χ(G-v) </a:t>
            </a:r>
            <a:r>
              <a:rPr lang="ja-JP" altLang="en-US" sz="2400" dirty="0"/>
              <a:t>≦ </a:t>
            </a:r>
            <a:r>
              <a:rPr lang="en-US" altLang="ja-JP" sz="2400" dirty="0"/>
              <a:t>Δ(G) + 1</a:t>
            </a:r>
          </a:p>
          <a:p>
            <a:r>
              <a:rPr lang="ja-JP" altLang="en-US" sz="2400" dirty="0"/>
              <a:t>∴</a:t>
            </a:r>
            <a:r>
              <a:rPr lang="en-US" altLang="ja-JP" sz="2400" dirty="0"/>
              <a:t> G-v </a:t>
            </a:r>
            <a:r>
              <a:rPr lang="ja-JP" altLang="en-US" sz="2400" dirty="0"/>
              <a:t>は</a:t>
            </a:r>
            <a:r>
              <a:rPr lang="en-US" altLang="ja-JP" sz="2400" dirty="0"/>
              <a:t>(Δ(G) + 1)-</a:t>
            </a:r>
            <a:r>
              <a:rPr lang="ja-JP" altLang="en-US" sz="2400" dirty="0"/>
              <a:t>彩色可能</a:t>
            </a:r>
            <a:endParaRPr lang="en-US" altLang="ja-JP" sz="2400" dirty="0"/>
          </a:p>
          <a:p>
            <a:r>
              <a:rPr lang="en-US" altLang="ja-JP" sz="2400" dirty="0"/>
              <a:t>N</a:t>
            </a:r>
            <a:r>
              <a:rPr lang="en-US" altLang="ja-JP" dirty="0"/>
              <a:t>G</a:t>
            </a:r>
            <a:r>
              <a:rPr lang="en-US" altLang="ja-JP" sz="2400" dirty="0"/>
              <a:t>(v)</a:t>
            </a:r>
            <a:r>
              <a:rPr lang="ja-JP" altLang="en-US" sz="2400" dirty="0"/>
              <a:t>に割り当てられている色の数は</a:t>
            </a:r>
            <a:r>
              <a:rPr lang="en-US" altLang="ja-JP" sz="2400" dirty="0"/>
              <a:t>Δ(G)</a:t>
            </a:r>
            <a:r>
              <a:rPr lang="ja-JP" altLang="en-US" sz="2400" dirty="0"/>
              <a:t>以下．</a:t>
            </a:r>
            <a:endParaRPr lang="en-US" altLang="ja-JP" sz="2400" dirty="0"/>
          </a:p>
          <a:p>
            <a:r>
              <a:rPr lang="ja-JP" altLang="en-US" sz="2400" dirty="0"/>
              <a:t>よって </a:t>
            </a:r>
            <a:r>
              <a:rPr lang="en-US" altLang="ja-JP" sz="2400" dirty="0"/>
              <a:t>v </a:t>
            </a:r>
            <a:r>
              <a:rPr lang="ja-JP" altLang="en-US" sz="2400" dirty="0"/>
              <a:t>に </a:t>
            </a:r>
            <a:r>
              <a:rPr lang="en-US" altLang="ja-JP" sz="2400" dirty="0"/>
              <a:t>N</a:t>
            </a:r>
            <a:r>
              <a:rPr lang="en-US" altLang="ja-JP" dirty="0"/>
              <a:t>G</a:t>
            </a:r>
            <a:r>
              <a:rPr lang="en-US" altLang="ja-JP" sz="2400" dirty="0"/>
              <a:t>(v) </a:t>
            </a:r>
            <a:r>
              <a:rPr lang="ja-JP" altLang="en-US" sz="2400" dirty="0"/>
              <a:t>に割り当てられていない色を割り当てることにより，</a:t>
            </a:r>
            <a:endParaRPr lang="en-US" altLang="ja-JP" sz="2400" dirty="0"/>
          </a:p>
          <a:p>
            <a:r>
              <a:rPr lang="en-US" altLang="ja-JP" sz="2400" dirty="0"/>
              <a:t>G</a:t>
            </a:r>
            <a:r>
              <a:rPr lang="ja-JP" altLang="en-US" sz="2400" dirty="0"/>
              <a:t>が</a:t>
            </a:r>
            <a:r>
              <a:rPr lang="en-US" altLang="ja-JP" sz="2400" dirty="0"/>
              <a:t>(Δ(G) + 1)-</a:t>
            </a:r>
            <a:r>
              <a:rPr lang="ja-JP" altLang="en-US" sz="2400" dirty="0"/>
              <a:t>彩色可能，∴ </a:t>
            </a:r>
            <a:r>
              <a:rPr lang="en-US" altLang="ja-JP" sz="2400" dirty="0"/>
              <a:t>χ(G) </a:t>
            </a:r>
            <a:r>
              <a:rPr lang="ja-JP" altLang="en-US" sz="2400" dirty="0"/>
              <a:t>≦ </a:t>
            </a:r>
            <a:r>
              <a:rPr lang="en-US" altLang="ja-JP" sz="2400" dirty="0"/>
              <a:t>Δ(G) + 1</a:t>
            </a:r>
            <a:r>
              <a:rPr lang="ja-JP" altLang="en-US" sz="2400" dirty="0"/>
              <a:t> であることが分かる．</a:t>
            </a:r>
            <a:endParaRPr lang="en-US" altLang="ja-JP" sz="2400" dirty="0"/>
          </a:p>
          <a:p>
            <a:r>
              <a:rPr lang="ja-JP" altLang="en-US" sz="2400" dirty="0"/>
              <a:t>　　　　　　　　　　　　　　　　　　　　　　　　　　　　　　　　　　　　　　　　　□</a:t>
            </a:r>
            <a:endParaRPr lang="en-US" altLang="ja-JP" sz="2400" dirty="0"/>
          </a:p>
        </p:txBody>
      </p:sp>
    </p:spTree>
  </p:cSld>
  <p:clrMapOvr>
    <a:masterClrMapping/>
  </p:clrMapOvr>
  <p:transition advTm="14149"/>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タイトル 1"/>
          <p:cNvSpPr>
            <a:spLocks noGrp="1"/>
          </p:cNvSpPr>
          <p:nvPr>
            <p:ph type="title"/>
          </p:nvPr>
        </p:nvSpPr>
        <p:spPr/>
        <p:txBody>
          <a:bodyPr/>
          <a:lstStyle/>
          <a:p>
            <a:pPr eaLnBrk="1" hangingPunct="1"/>
            <a:r>
              <a:rPr lang="en-US" altLang="ja-JP" dirty="0"/>
              <a:t>1.3</a:t>
            </a:r>
            <a:r>
              <a:rPr lang="ja-JP" altLang="en-US" dirty="0"/>
              <a:t>　染色数に関する性質</a:t>
            </a:r>
          </a:p>
        </p:txBody>
      </p:sp>
      <p:sp>
        <p:nvSpPr>
          <p:cNvPr id="5" name="コンテンツ プレースホルダー 2"/>
          <p:cNvSpPr txBox="1">
            <a:spLocks/>
          </p:cNvSpPr>
          <p:nvPr/>
        </p:nvSpPr>
        <p:spPr bwMode="auto">
          <a:xfrm>
            <a:off x="1212998" y="2864197"/>
            <a:ext cx="6383338" cy="3013075"/>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p:txBody>
      </p:sp>
      <p:sp>
        <p:nvSpPr>
          <p:cNvPr id="65" name="角丸四角形 64"/>
          <p:cNvSpPr/>
          <p:nvPr/>
        </p:nvSpPr>
        <p:spPr>
          <a:xfrm>
            <a:off x="107950" y="2276748"/>
            <a:ext cx="8567738" cy="72020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66" name="角丸四角形 65"/>
          <p:cNvSpPr/>
          <p:nvPr/>
        </p:nvSpPr>
        <p:spPr>
          <a:xfrm>
            <a:off x="395288" y="1916832"/>
            <a:ext cx="2304504" cy="504379"/>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400" dirty="0">
              <a:solidFill>
                <a:schemeClr val="tx1"/>
              </a:solidFill>
            </a:endParaRPr>
          </a:p>
          <a:p>
            <a:pPr algn="ctr">
              <a:defRPr/>
            </a:pPr>
            <a:r>
              <a:rPr lang="ja-JP" altLang="en-US" sz="2400" dirty="0">
                <a:solidFill>
                  <a:schemeClr val="tx1"/>
                </a:solidFill>
              </a:rPr>
              <a:t>染色数の上限</a:t>
            </a:r>
            <a:endParaRPr lang="en-US" altLang="ja-JP" sz="2400" dirty="0">
              <a:solidFill>
                <a:schemeClr val="tx1"/>
              </a:solidFill>
            </a:endParaRPr>
          </a:p>
          <a:p>
            <a:pPr algn="ctr">
              <a:defRPr/>
            </a:pPr>
            <a:endParaRPr lang="en-US" altLang="ja-JP" sz="2400" dirty="0">
              <a:solidFill>
                <a:schemeClr val="tx1"/>
              </a:solidFill>
            </a:endParaRPr>
          </a:p>
        </p:txBody>
      </p:sp>
      <p:sp>
        <p:nvSpPr>
          <p:cNvPr id="67" name="テキスト ボックス 66"/>
          <p:cNvSpPr txBox="1"/>
          <p:nvPr/>
        </p:nvSpPr>
        <p:spPr>
          <a:xfrm>
            <a:off x="251520" y="2436187"/>
            <a:ext cx="7349128" cy="461665"/>
          </a:xfrm>
          <a:prstGeom prst="rect">
            <a:avLst/>
          </a:prstGeom>
          <a:noFill/>
        </p:spPr>
        <p:txBody>
          <a:bodyPr wrap="none" rtlCol="0">
            <a:spAutoFit/>
          </a:bodyPr>
          <a:lstStyle/>
          <a:p>
            <a:r>
              <a:rPr lang="en-US" altLang="ja-JP" sz="2400" dirty="0"/>
              <a:t>                                    χ(G) </a:t>
            </a:r>
            <a:r>
              <a:rPr lang="ja-JP" altLang="en-US" sz="2400" dirty="0"/>
              <a:t>≦ </a:t>
            </a:r>
            <a:r>
              <a:rPr lang="en-US" altLang="ja-JP" sz="2400" dirty="0"/>
              <a:t>Δ(G) + 1                      </a:t>
            </a:r>
          </a:p>
        </p:txBody>
      </p:sp>
      <p:sp>
        <p:nvSpPr>
          <p:cNvPr id="10" name="テキスト ボックス 9"/>
          <p:cNvSpPr txBox="1"/>
          <p:nvPr/>
        </p:nvSpPr>
        <p:spPr>
          <a:xfrm>
            <a:off x="107504" y="3068960"/>
            <a:ext cx="6849952" cy="5262979"/>
          </a:xfrm>
          <a:prstGeom prst="rect">
            <a:avLst/>
          </a:prstGeom>
          <a:noFill/>
        </p:spPr>
        <p:txBody>
          <a:bodyPr wrap="none" rtlCol="0">
            <a:spAutoFit/>
          </a:bodyPr>
          <a:lstStyle/>
          <a:p>
            <a:r>
              <a:rPr lang="ja-JP" altLang="en-US" sz="2400" dirty="0"/>
              <a:t>完全グラフでも奇閉路でもない連結グラフに対して，</a:t>
            </a:r>
            <a:endParaRPr lang="en-US" altLang="ja-JP" sz="2400" dirty="0"/>
          </a:p>
          <a:p>
            <a:r>
              <a:rPr lang="ja-JP" altLang="en-US" sz="2400" dirty="0"/>
              <a:t>この定理を少し改良することができる</a:t>
            </a:r>
            <a:endParaRPr lang="en-US" altLang="ja-JP" sz="2400" dirty="0"/>
          </a:p>
          <a:p>
            <a:r>
              <a:rPr lang="en-US" altLang="ja-JP" sz="2400" dirty="0"/>
              <a:t>(</a:t>
            </a:r>
            <a:r>
              <a:rPr lang="ja-JP" altLang="en-US" sz="2400" dirty="0"/>
              <a:t>証明は省略</a:t>
            </a:r>
            <a:r>
              <a:rPr lang="en-US" altLang="ja-JP" sz="2400" dirty="0"/>
              <a:t>)</a:t>
            </a:r>
          </a:p>
          <a:p>
            <a:endParaRPr lang="en-US" altLang="ja-JP" sz="2400" dirty="0"/>
          </a:p>
          <a:p>
            <a:endParaRPr lang="en-US" altLang="ja-JP" sz="2400" dirty="0"/>
          </a:p>
          <a:p>
            <a:endParaRPr kumimoji="1" lang="en-US" altLang="ja-JP" sz="2400" dirty="0"/>
          </a:p>
          <a:p>
            <a:endParaRPr lang="en-US" altLang="ja-JP" sz="2400" dirty="0"/>
          </a:p>
          <a:p>
            <a:endParaRPr kumimoji="1" lang="en-US" altLang="ja-JP" sz="2400" dirty="0"/>
          </a:p>
          <a:p>
            <a:endParaRPr lang="en-US" altLang="ja-JP" sz="2400" dirty="0"/>
          </a:p>
          <a:p>
            <a:endParaRPr kumimoji="1" lang="en-US" altLang="ja-JP" sz="2400" dirty="0"/>
          </a:p>
          <a:p>
            <a:endParaRPr lang="en-US" altLang="ja-JP" sz="2400" dirty="0"/>
          </a:p>
          <a:p>
            <a:endParaRPr kumimoji="1" lang="en-US" altLang="ja-JP" sz="2400" dirty="0"/>
          </a:p>
          <a:p>
            <a:endParaRPr lang="en-US" altLang="ja-JP" sz="2400" dirty="0"/>
          </a:p>
          <a:p>
            <a:endParaRPr kumimoji="1" lang="ja-JP" altLang="en-US" sz="2400" dirty="0"/>
          </a:p>
        </p:txBody>
      </p:sp>
      <p:sp>
        <p:nvSpPr>
          <p:cNvPr id="9" name="角丸四角形 8"/>
          <p:cNvSpPr/>
          <p:nvPr/>
        </p:nvSpPr>
        <p:spPr>
          <a:xfrm>
            <a:off x="107950" y="4869036"/>
            <a:ext cx="8856538" cy="72020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12" name="角丸四角形 11"/>
          <p:cNvSpPr/>
          <p:nvPr/>
        </p:nvSpPr>
        <p:spPr>
          <a:xfrm>
            <a:off x="395288" y="4509120"/>
            <a:ext cx="3384624" cy="504379"/>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400" dirty="0">
              <a:solidFill>
                <a:schemeClr val="tx1"/>
              </a:solidFill>
            </a:endParaRPr>
          </a:p>
          <a:p>
            <a:pPr algn="ctr">
              <a:defRPr/>
            </a:pPr>
            <a:r>
              <a:rPr lang="ja-JP" altLang="en-US" sz="2400" dirty="0">
                <a:solidFill>
                  <a:schemeClr val="tx1"/>
                </a:solidFill>
              </a:rPr>
              <a:t>染色数の上限（</a:t>
            </a:r>
            <a:r>
              <a:rPr lang="en-US" altLang="ja-JP" sz="2400" dirty="0">
                <a:solidFill>
                  <a:schemeClr val="tx1"/>
                </a:solidFill>
              </a:rPr>
              <a:t>Brooks</a:t>
            </a:r>
            <a:r>
              <a:rPr lang="ja-JP" altLang="en-US" sz="2400" dirty="0">
                <a:solidFill>
                  <a:schemeClr val="tx1"/>
                </a:solidFill>
              </a:rPr>
              <a:t>）</a:t>
            </a:r>
            <a:endParaRPr lang="en-US" altLang="ja-JP" sz="2400" dirty="0">
              <a:solidFill>
                <a:schemeClr val="tx1"/>
              </a:solidFill>
            </a:endParaRPr>
          </a:p>
          <a:p>
            <a:pPr algn="ctr">
              <a:defRPr/>
            </a:pPr>
            <a:endParaRPr lang="en-US" altLang="ja-JP" sz="2400" dirty="0">
              <a:solidFill>
                <a:schemeClr val="tx1"/>
              </a:solidFill>
            </a:endParaRPr>
          </a:p>
        </p:txBody>
      </p:sp>
      <p:sp>
        <p:nvSpPr>
          <p:cNvPr id="14" name="テキスト ボックス 13"/>
          <p:cNvSpPr txBox="1"/>
          <p:nvPr/>
        </p:nvSpPr>
        <p:spPr>
          <a:xfrm>
            <a:off x="251520" y="5017467"/>
            <a:ext cx="10704212" cy="461665"/>
          </a:xfrm>
          <a:prstGeom prst="rect">
            <a:avLst/>
          </a:prstGeom>
          <a:noFill/>
        </p:spPr>
        <p:txBody>
          <a:bodyPr wrap="none" rtlCol="0">
            <a:spAutoFit/>
          </a:bodyPr>
          <a:lstStyle/>
          <a:p>
            <a:r>
              <a:rPr lang="en-US" altLang="ja-JP" sz="2400" dirty="0"/>
              <a:t>G</a:t>
            </a:r>
            <a:r>
              <a:rPr lang="ja-JP" altLang="en-US" sz="2400" dirty="0"/>
              <a:t>が完全グラフでも奇閉路でもない連結グラフならば，</a:t>
            </a:r>
            <a:r>
              <a:rPr lang="en-US" altLang="ja-JP" sz="2400" dirty="0"/>
              <a:t>χ(G) </a:t>
            </a:r>
            <a:r>
              <a:rPr lang="ja-JP" altLang="en-US" sz="2400" dirty="0"/>
              <a:t>≦ </a:t>
            </a:r>
            <a:r>
              <a:rPr lang="en-US" altLang="ja-JP" sz="2400" dirty="0"/>
              <a:t>Δ(G)                      </a:t>
            </a:r>
          </a:p>
        </p:txBody>
      </p:sp>
    </p:spTree>
  </p:cSld>
  <p:clrMapOvr>
    <a:masterClrMapping/>
  </p:clrMapOvr>
  <p:transition advTm="14149"/>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タイトル 1"/>
          <p:cNvSpPr>
            <a:spLocks noGrp="1"/>
          </p:cNvSpPr>
          <p:nvPr>
            <p:ph type="title"/>
          </p:nvPr>
        </p:nvSpPr>
        <p:spPr/>
        <p:txBody>
          <a:bodyPr/>
          <a:lstStyle/>
          <a:p>
            <a:pPr eaLnBrk="1" hangingPunct="1"/>
            <a:r>
              <a:rPr lang="en-US" altLang="ja-JP" dirty="0"/>
              <a:t>1.4</a:t>
            </a:r>
            <a:r>
              <a:rPr lang="ja-JP" altLang="en-US" dirty="0"/>
              <a:t>　平面的グラフの彩色</a:t>
            </a:r>
          </a:p>
        </p:txBody>
      </p:sp>
      <p:sp>
        <p:nvSpPr>
          <p:cNvPr id="5" name="コンテンツ プレースホルダー 2"/>
          <p:cNvSpPr txBox="1">
            <a:spLocks/>
          </p:cNvSpPr>
          <p:nvPr/>
        </p:nvSpPr>
        <p:spPr bwMode="auto">
          <a:xfrm>
            <a:off x="1212998" y="2864197"/>
            <a:ext cx="6383338" cy="3013075"/>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p:txBody>
      </p:sp>
      <p:sp>
        <p:nvSpPr>
          <p:cNvPr id="65" name="角丸四角形 64"/>
          <p:cNvSpPr/>
          <p:nvPr/>
        </p:nvSpPr>
        <p:spPr>
          <a:xfrm>
            <a:off x="107950" y="2276748"/>
            <a:ext cx="8856538" cy="72020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66" name="角丸四角形 65"/>
          <p:cNvSpPr/>
          <p:nvPr/>
        </p:nvSpPr>
        <p:spPr>
          <a:xfrm>
            <a:off x="395288" y="1916832"/>
            <a:ext cx="1656432" cy="504379"/>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400" dirty="0">
              <a:solidFill>
                <a:schemeClr val="tx1"/>
              </a:solidFill>
            </a:endParaRPr>
          </a:p>
          <a:p>
            <a:pPr algn="ctr">
              <a:defRPr/>
            </a:pPr>
            <a:r>
              <a:rPr lang="en-US" altLang="ja-JP" sz="2400" dirty="0">
                <a:solidFill>
                  <a:schemeClr val="tx1"/>
                </a:solidFill>
              </a:rPr>
              <a:t>4</a:t>
            </a:r>
            <a:r>
              <a:rPr lang="ja-JP" altLang="en-US" sz="2400" dirty="0">
                <a:solidFill>
                  <a:schemeClr val="tx1"/>
                </a:solidFill>
              </a:rPr>
              <a:t>色定理</a:t>
            </a:r>
            <a:endParaRPr lang="en-US" altLang="ja-JP" sz="2400" dirty="0">
              <a:solidFill>
                <a:schemeClr val="tx1"/>
              </a:solidFill>
            </a:endParaRPr>
          </a:p>
          <a:p>
            <a:pPr algn="ctr">
              <a:defRPr/>
            </a:pPr>
            <a:endParaRPr lang="en-US" altLang="ja-JP" sz="2400" dirty="0">
              <a:solidFill>
                <a:schemeClr val="tx1"/>
              </a:solidFill>
            </a:endParaRPr>
          </a:p>
        </p:txBody>
      </p:sp>
      <p:sp>
        <p:nvSpPr>
          <p:cNvPr id="67" name="テキスト ボックス 66"/>
          <p:cNvSpPr txBox="1"/>
          <p:nvPr/>
        </p:nvSpPr>
        <p:spPr>
          <a:xfrm>
            <a:off x="251520" y="2436187"/>
            <a:ext cx="7303602" cy="461665"/>
          </a:xfrm>
          <a:prstGeom prst="rect">
            <a:avLst/>
          </a:prstGeom>
          <a:noFill/>
        </p:spPr>
        <p:txBody>
          <a:bodyPr wrap="none" rtlCol="0">
            <a:spAutoFit/>
          </a:bodyPr>
          <a:lstStyle/>
          <a:p>
            <a:r>
              <a:rPr lang="ja-JP" altLang="en-US" sz="2400" dirty="0"/>
              <a:t>全ての平面的グラフは</a:t>
            </a:r>
            <a:r>
              <a:rPr lang="en-US" altLang="ja-JP" sz="2400" dirty="0"/>
              <a:t>4-</a:t>
            </a:r>
            <a:r>
              <a:rPr lang="ja-JP" altLang="en-US" sz="2400" dirty="0"/>
              <a:t>彩色可能である</a:t>
            </a:r>
            <a:r>
              <a:rPr lang="en-US" altLang="ja-JP" sz="2400" dirty="0"/>
              <a:t>                      </a:t>
            </a:r>
          </a:p>
        </p:txBody>
      </p:sp>
      <p:sp>
        <p:nvSpPr>
          <p:cNvPr id="10" name="テキスト ボックス 9"/>
          <p:cNvSpPr txBox="1"/>
          <p:nvPr/>
        </p:nvSpPr>
        <p:spPr>
          <a:xfrm>
            <a:off x="107504" y="3068960"/>
            <a:ext cx="7367723" cy="2677656"/>
          </a:xfrm>
          <a:prstGeom prst="rect">
            <a:avLst/>
          </a:prstGeom>
          <a:noFill/>
        </p:spPr>
        <p:txBody>
          <a:bodyPr wrap="none" rtlCol="0">
            <a:spAutoFit/>
          </a:bodyPr>
          <a:lstStyle/>
          <a:p>
            <a:endParaRPr lang="en-US" altLang="ja-JP" sz="2400" dirty="0"/>
          </a:p>
          <a:p>
            <a:r>
              <a:rPr lang="ja-JP" altLang="en-US" sz="2400" dirty="0"/>
              <a:t>この問題は地図の彩色の形で</a:t>
            </a:r>
            <a:r>
              <a:rPr lang="en-US" altLang="ja-JP" sz="2400" dirty="0"/>
              <a:t>1852</a:t>
            </a:r>
            <a:r>
              <a:rPr lang="ja-JP" altLang="en-US" sz="2400" dirty="0"/>
              <a:t>年に提起され，</a:t>
            </a:r>
            <a:endParaRPr lang="en-US" altLang="ja-JP" sz="2400" dirty="0"/>
          </a:p>
          <a:p>
            <a:r>
              <a:rPr kumimoji="1" lang="en-US" altLang="ja-JP" sz="2400" dirty="0"/>
              <a:t>1976</a:t>
            </a:r>
            <a:r>
              <a:rPr kumimoji="1" lang="ja-JP" altLang="en-US" sz="2400" dirty="0"/>
              <a:t>年になって</a:t>
            </a:r>
            <a:r>
              <a:rPr kumimoji="1" lang="en-US" altLang="ja-JP" sz="2400" dirty="0" err="1"/>
              <a:t>K.Appel</a:t>
            </a:r>
            <a:r>
              <a:rPr kumimoji="1" lang="ja-JP" altLang="en-US" sz="2400" dirty="0"/>
              <a:t>と</a:t>
            </a:r>
            <a:r>
              <a:rPr kumimoji="1" lang="en-US" altLang="ja-JP" sz="2400" dirty="0" err="1"/>
              <a:t>W.Haken</a:t>
            </a:r>
            <a:r>
              <a:rPr kumimoji="1" lang="ja-JP" altLang="en-US" sz="2400" dirty="0"/>
              <a:t>により解かれた．</a:t>
            </a:r>
            <a:endParaRPr kumimoji="1" lang="en-US" altLang="ja-JP" sz="2400" dirty="0"/>
          </a:p>
          <a:p>
            <a:r>
              <a:rPr kumimoji="1" lang="ja-JP" altLang="en-US" sz="2400" dirty="0"/>
              <a:t>彼らの証明は，</a:t>
            </a:r>
            <a:endParaRPr kumimoji="1" lang="en-US" altLang="ja-JP" sz="2400" dirty="0"/>
          </a:p>
          <a:p>
            <a:r>
              <a:rPr kumimoji="1" lang="ja-JP" altLang="en-US" sz="2400" dirty="0"/>
              <a:t>後で紹介する</a:t>
            </a:r>
            <a:r>
              <a:rPr kumimoji="1" lang="en-US" altLang="ja-JP" sz="2400" dirty="0"/>
              <a:t>5</a:t>
            </a:r>
            <a:r>
              <a:rPr kumimoji="1" lang="ja-JP" altLang="en-US" sz="2400" dirty="0"/>
              <a:t>色定理の証明方法を複雑にした証明で，</a:t>
            </a:r>
            <a:endParaRPr kumimoji="1" lang="en-US" altLang="ja-JP" sz="2400" dirty="0"/>
          </a:p>
          <a:p>
            <a:r>
              <a:rPr lang="ja-JP" altLang="en-US" sz="2400" dirty="0"/>
              <a:t>計算機を用いている．</a:t>
            </a:r>
            <a:endParaRPr lang="en-US" altLang="ja-JP" sz="2400" dirty="0"/>
          </a:p>
          <a:p>
            <a:endParaRPr kumimoji="1" lang="ja-JP" altLang="en-US" sz="2400" dirty="0"/>
          </a:p>
        </p:txBody>
      </p:sp>
    </p:spTree>
  </p:cSld>
  <p:clrMapOvr>
    <a:masterClrMapping/>
  </p:clrMapOvr>
  <p:transition advTm="14149"/>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754" name="タイトル 1"/>
          <p:cNvSpPr>
            <a:spLocks noGrp="1"/>
          </p:cNvSpPr>
          <p:nvPr>
            <p:ph type="title"/>
          </p:nvPr>
        </p:nvSpPr>
        <p:spPr/>
        <p:txBody>
          <a:bodyPr/>
          <a:lstStyle/>
          <a:p>
            <a:pPr eaLnBrk="1" hangingPunct="1"/>
            <a:r>
              <a:rPr lang="ja-JP" altLang="en-US" dirty="0"/>
              <a:t>有限幾何学　第</a:t>
            </a:r>
            <a:r>
              <a:rPr lang="en-US" altLang="ja-JP"/>
              <a:t>11</a:t>
            </a:r>
            <a:r>
              <a:rPr lang="ja-JP" altLang="en-US"/>
              <a:t>回</a:t>
            </a:r>
            <a:endParaRPr lang="ja-JP" altLang="en-US" dirty="0"/>
          </a:p>
        </p:txBody>
      </p:sp>
      <p:sp>
        <p:nvSpPr>
          <p:cNvPr id="11267" name="コンテンツ プレースホルダ 2"/>
          <p:cNvSpPr>
            <a:spLocks noGrp="1"/>
          </p:cNvSpPr>
          <p:nvPr>
            <p:ph idx="1"/>
          </p:nvPr>
        </p:nvSpPr>
        <p:spPr/>
        <p:txBody>
          <a:bodyPr/>
          <a:lstStyle/>
          <a:p>
            <a:pPr marL="514350" indent="-514350" eaLnBrk="1" hangingPunct="1">
              <a:buClr>
                <a:schemeClr val="tx2"/>
              </a:buClr>
              <a:buFont typeface="Wingdings 2" pitchFamily="18" charset="2"/>
              <a:buNone/>
              <a:defRPr/>
            </a:pPr>
            <a:endParaRPr lang="en-US" altLang="ja-JP" dirty="0"/>
          </a:p>
          <a:p>
            <a:pPr marL="514350" indent="-514350" eaLnBrk="1" hangingPunct="1">
              <a:buClr>
                <a:schemeClr val="tx2"/>
              </a:buClr>
              <a:buFont typeface="+mj-lt"/>
              <a:buAutoNum type="arabicPeriod"/>
              <a:defRPr/>
            </a:pPr>
            <a:r>
              <a:rPr lang="ja-JP" altLang="en-US" dirty="0"/>
              <a:t>グラフの彩色</a:t>
            </a:r>
            <a:r>
              <a:rPr lang="en-US" altLang="ja-JP" dirty="0"/>
              <a:t> </a:t>
            </a:r>
          </a:p>
          <a:p>
            <a:pPr marL="881063" lvl="1" indent="-514350" eaLnBrk="1" hangingPunct="1">
              <a:buClr>
                <a:schemeClr val="tx2"/>
              </a:buClr>
              <a:buFont typeface="+mj-lt"/>
              <a:buAutoNum type="arabicPeriod"/>
              <a:defRPr/>
            </a:pPr>
            <a:r>
              <a:rPr lang="ja-JP" altLang="en-US" dirty="0"/>
              <a:t>彩色の例</a:t>
            </a:r>
            <a:endParaRPr lang="en-US" altLang="ja-JP" dirty="0"/>
          </a:p>
          <a:p>
            <a:pPr marL="881063" lvl="1" indent="-514350" eaLnBrk="1" hangingPunct="1">
              <a:buClr>
                <a:schemeClr val="tx2"/>
              </a:buClr>
              <a:buFont typeface="+mj-lt"/>
              <a:buAutoNum type="arabicPeriod"/>
              <a:defRPr/>
            </a:pPr>
            <a:r>
              <a:rPr lang="ja-JP" altLang="en-US" dirty="0"/>
              <a:t>用語の説明</a:t>
            </a:r>
            <a:endParaRPr lang="en-US" altLang="ja-JP" dirty="0"/>
          </a:p>
          <a:p>
            <a:pPr marL="881063" lvl="1" indent="-514350" eaLnBrk="1" hangingPunct="1">
              <a:buClr>
                <a:schemeClr val="tx2"/>
              </a:buClr>
              <a:buFont typeface="+mj-lt"/>
              <a:buAutoNum type="arabicPeriod"/>
              <a:defRPr/>
            </a:pPr>
            <a:r>
              <a:rPr lang="ja-JP" altLang="en-US" dirty="0"/>
              <a:t>染色数に関する性質</a:t>
            </a:r>
            <a:endParaRPr lang="en-US" altLang="ja-JP" dirty="0"/>
          </a:p>
          <a:p>
            <a:pPr marL="881063" lvl="1" indent="-514350" eaLnBrk="1" hangingPunct="1">
              <a:buClr>
                <a:schemeClr val="tx2"/>
              </a:buClr>
              <a:buFont typeface="+mj-lt"/>
              <a:buAutoNum type="arabicPeriod"/>
              <a:defRPr/>
            </a:pPr>
            <a:r>
              <a:rPr lang="ja-JP" altLang="en-US" dirty="0"/>
              <a:t>平面的グラフの彩色</a:t>
            </a:r>
            <a:endParaRPr lang="en-US" altLang="ja-JP" dirty="0"/>
          </a:p>
          <a:p>
            <a:pPr marL="881063" lvl="1" indent="-514350" eaLnBrk="1" hangingPunct="1">
              <a:buClr>
                <a:schemeClr val="tx2"/>
              </a:buClr>
              <a:buFont typeface="+mj-lt"/>
              <a:buAutoNum type="arabicPeriod"/>
              <a:defRPr/>
            </a:pPr>
            <a:endParaRPr lang="en-US" altLang="ja-JP" dirty="0"/>
          </a:p>
          <a:p>
            <a:pPr marL="514350" indent="-514350" eaLnBrk="1" hangingPunct="1">
              <a:buClr>
                <a:schemeClr val="tx2"/>
              </a:buClr>
              <a:buFont typeface="+mj-lt"/>
              <a:buAutoNum type="arabicPeriod"/>
              <a:defRPr/>
            </a:pPr>
            <a:endParaRPr lang="en-US" altLang="ja-JP" dirty="0"/>
          </a:p>
          <a:p>
            <a:pPr marL="850900" lvl="1" indent="-457200" eaLnBrk="1" hangingPunct="1">
              <a:buFont typeface="Wingdings 2" pitchFamily="18" charset="2"/>
              <a:buNone/>
              <a:defRPr/>
            </a:pPr>
            <a:endParaRPr lang="en-US" altLang="ja-JP" dirty="0"/>
          </a:p>
        </p:txBody>
      </p:sp>
    </p:spTree>
  </p:cSld>
  <p:clrMapOvr>
    <a:masterClrMapping/>
  </p:clrMapOvr>
  <p:transition advTm="6256"/>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タイトル 1"/>
          <p:cNvSpPr>
            <a:spLocks noGrp="1"/>
          </p:cNvSpPr>
          <p:nvPr>
            <p:ph type="title"/>
          </p:nvPr>
        </p:nvSpPr>
        <p:spPr/>
        <p:txBody>
          <a:bodyPr/>
          <a:lstStyle/>
          <a:p>
            <a:pPr eaLnBrk="1" hangingPunct="1"/>
            <a:r>
              <a:rPr lang="en-US" altLang="ja-JP" dirty="0"/>
              <a:t>1.4</a:t>
            </a:r>
            <a:r>
              <a:rPr lang="ja-JP" altLang="en-US" dirty="0"/>
              <a:t>　平面的グラフの彩色</a:t>
            </a:r>
          </a:p>
        </p:txBody>
      </p:sp>
      <p:sp>
        <p:nvSpPr>
          <p:cNvPr id="5" name="コンテンツ プレースホルダー 2"/>
          <p:cNvSpPr txBox="1">
            <a:spLocks/>
          </p:cNvSpPr>
          <p:nvPr/>
        </p:nvSpPr>
        <p:spPr bwMode="auto">
          <a:xfrm>
            <a:off x="1212998" y="2864197"/>
            <a:ext cx="6383338" cy="3013075"/>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p:txBody>
      </p:sp>
      <p:sp>
        <p:nvSpPr>
          <p:cNvPr id="65" name="角丸四角形 64"/>
          <p:cNvSpPr/>
          <p:nvPr/>
        </p:nvSpPr>
        <p:spPr>
          <a:xfrm>
            <a:off x="107950" y="2276748"/>
            <a:ext cx="8856538" cy="72020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66" name="角丸四角形 65"/>
          <p:cNvSpPr/>
          <p:nvPr/>
        </p:nvSpPr>
        <p:spPr>
          <a:xfrm>
            <a:off x="395288" y="1916832"/>
            <a:ext cx="1656432" cy="504379"/>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400" dirty="0">
              <a:solidFill>
                <a:schemeClr val="tx1"/>
              </a:solidFill>
            </a:endParaRPr>
          </a:p>
          <a:p>
            <a:pPr algn="ctr">
              <a:defRPr/>
            </a:pPr>
            <a:r>
              <a:rPr lang="en-US" altLang="ja-JP" sz="2400" dirty="0">
                <a:solidFill>
                  <a:schemeClr val="tx1"/>
                </a:solidFill>
              </a:rPr>
              <a:t>6</a:t>
            </a:r>
            <a:r>
              <a:rPr lang="ja-JP" altLang="en-US" sz="2400" dirty="0">
                <a:solidFill>
                  <a:schemeClr val="tx1"/>
                </a:solidFill>
              </a:rPr>
              <a:t>色定理</a:t>
            </a:r>
            <a:endParaRPr lang="en-US" altLang="ja-JP" sz="2400" dirty="0">
              <a:solidFill>
                <a:schemeClr val="tx1"/>
              </a:solidFill>
            </a:endParaRPr>
          </a:p>
          <a:p>
            <a:pPr algn="ctr">
              <a:defRPr/>
            </a:pPr>
            <a:endParaRPr lang="en-US" altLang="ja-JP" sz="2400" dirty="0">
              <a:solidFill>
                <a:schemeClr val="tx1"/>
              </a:solidFill>
            </a:endParaRPr>
          </a:p>
        </p:txBody>
      </p:sp>
      <p:sp>
        <p:nvSpPr>
          <p:cNvPr id="67" name="テキスト ボックス 66"/>
          <p:cNvSpPr txBox="1"/>
          <p:nvPr/>
        </p:nvSpPr>
        <p:spPr>
          <a:xfrm>
            <a:off x="251520" y="2436187"/>
            <a:ext cx="7303602" cy="461665"/>
          </a:xfrm>
          <a:prstGeom prst="rect">
            <a:avLst/>
          </a:prstGeom>
          <a:noFill/>
        </p:spPr>
        <p:txBody>
          <a:bodyPr wrap="none" rtlCol="0">
            <a:spAutoFit/>
          </a:bodyPr>
          <a:lstStyle/>
          <a:p>
            <a:r>
              <a:rPr lang="ja-JP" altLang="en-US" sz="2400" dirty="0"/>
              <a:t>全ての平面的グラフは</a:t>
            </a:r>
            <a:r>
              <a:rPr lang="en-US" altLang="ja-JP" sz="2400" dirty="0"/>
              <a:t>6-</a:t>
            </a:r>
            <a:r>
              <a:rPr lang="ja-JP" altLang="en-US" sz="2400" dirty="0"/>
              <a:t>彩色可能である</a:t>
            </a:r>
            <a:r>
              <a:rPr lang="en-US" altLang="ja-JP" sz="2400" dirty="0"/>
              <a:t>                      </a:t>
            </a:r>
          </a:p>
        </p:txBody>
      </p:sp>
      <p:sp>
        <p:nvSpPr>
          <p:cNvPr id="10" name="テキスト ボックス 9"/>
          <p:cNvSpPr txBox="1"/>
          <p:nvPr/>
        </p:nvSpPr>
        <p:spPr>
          <a:xfrm>
            <a:off x="107504" y="3068960"/>
            <a:ext cx="9201558" cy="4228850"/>
          </a:xfrm>
          <a:prstGeom prst="rect">
            <a:avLst/>
          </a:prstGeom>
          <a:noFill/>
        </p:spPr>
        <p:txBody>
          <a:bodyPr wrap="none" rtlCol="0">
            <a:spAutoFit/>
          </a:bodyPr>
          <a:lstStyle/>
          <a:p>
            <a:r>
              <a:rPr kumimoji="1" lang="ja-JP" altLang="en-US" sz="2400" dirty="0"/>
              <a:t>証明：</a:t>
            </a:r>
            <a:endParaRPr kumimoji="1" lang="en-US" altLang="ja-JP" sz="2400" dirty="0"/>
          </a:p>
          <a:p>
            <a:r>
              <a:rPr lang="en-US" altLang="ja-JP" sz="2400" dirty="0"/>
              <a:t>G</a:t>
            </a:r>
            <a:r>
              <a:rPr lang="ja-JP" altLang="en-US" sz="2400" dirty="0"/>
              <a:t>を平面的グラフとする．</a:t>
            </a:r>
            <a:endParaRPr kumimoji="1" lang="en-US" altLang="ja-JP" sz="2400" dirty="0"/>
          </a:p>
          <a:p>
            <a:r>
              <a:rPr kumimoji="1" lang="en-US" altLang="ja-JP" sz="2400" dirty="0"/>
              <a:t>|V(G)|</a:t>
            </a:r>
            <a:r>
              <a:rPr kumimoji="1" lang="ja-JP" altLang="en-US" sz="2400" dirty="0"/>
              <a:t>に関する帰納法で証明する．</a:t>
            </a:r>
            <a:endParaRPr kumimoji="1" lang="en-US" altLang="ja-JP" sz="2400" dirty="0"/>
          </a:p>
          <a:p>
            <a:pPr marL="273050" indent="-273050">
              <a:spcBef>
                <a:spcPct val="20000"/>
              </a:spcBef>
              <a:buClr>
                <a:srgbClr val="0BD0D9"/>
              </a:buClr>
              <a:buSzPct val="95000"/>
              <a:buFont typeface="Wingdings 2" pitchFamily="18" charset="2"/>
              <a:buNone/>
              <a:defRPr/>
            </a:pPr>
            <a:r>
              <a:rPr lang="ja-JP" altLang="en-US" sz="2400" u="sng" dirty="0">
                <a:latin typeface="Calibri" pitchFamily="34" charset="0"/>
              </a:rPr>
              <a:t>平面的グラフには次数</a:t>
            </a:r>
            <a:r>
              <a:rPr lang="en-US" altLang="ja-JP" sz="2400" u="sng" dirty="0">
                <a:latin typeface="Calibri" pitchFamily="34" charset="0"/>
              </a:rPr>
              <a:t>5</a:t>
            </a:r>
            <a:r>
              <a:rPr lang="ja-JP" altLang="en-US" sz="2400" u="sng" dirty="0">
                <a:latin typeface="Calibri" pitchFamily="34" charset="0"/>
              </a:rPr>
              <a:t>以下の頂点 </a:t>
            </a:r>
            <a:r>
              <a:rPr lang="en-US" altLang="ja-JP" sz="2400" u="sng" dirty="0">
                <a:latin typeface="Calibri" pitchFamily="34" charset="0"/>
              </a:rPr>
              <a:t>v </a:t>
            </a:r>
            <a:r>
              <a:rPr lang="ja-JP" altLang="en-US" sz="2400" u="sng" dirty="0">
                <a:latin typeface="Calibri" pitchFamily="34" charset="0"/>
              </a:rPr>
              <a:t>が存在する．</a:t>
            </a:r>
            <a:r>
              <a:rPr lang="ja-JP" altLang="en-US" sz="2400" dirty="0">
                <a:latin typeface="Calibri" pitchFamily="34" charset="0"/>
              </a:rPr>
              <a:t>⇐前回参照</a:t>
            </a:r>
            <a:endParaRPr lang="en-US" altLang="ja-JP" sz="2400" dirty="0">
              <a:latin typeface="Calibri" pitchFamily="34" charset="0"/>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rPr>
              <a:t>G-v </a:t>
            </a:r>
            <a:r>
              <a:rPr lang="ja-JP" altLang="en-US" sz="2400" dirty="0">
                <a:latin typeface="Calibri" pitchFamily="34" charset="0"/>
              </a:rPr>
              <a:t>に帰納法の仮定を適用し，</a:t>
            </a:r>
            <a:r>
              <a:rPr lang="en-US" altLang="ja-JP" sz="2400" dirty="0">
                <a:latin typeface="Calibri" pitchFamily="34" charset="0"/>
              </a:rPr>
              <a:t>G-v </a:t>
            </a:r>
            <a:r>
              <a:rPr lang="ja-JP" altLang="en-US" sz="2400" dirty="0">
                <a:latin typeface="Calibri" pitchFamily="34" charset="0"/>
              </a:rPr>
              <a:t>は </a:t>
            </a:r>
            <a:r>
              <a:rPr lang="en-US" altLang="ja-JP" sz="2400" dirty="0">
                <a:latin typeface="Calibri" pitchFamily="34" charset="0"/>
              </a:rPr>
              <a:t>6-</a:t>
            </a:r>
            <a:r>
              <a:rPr lang="ja-JP" altLang="en-US" sz="2400" dirty="0">
                <a:latin typeface="Calibri" pitchFamily="34" charset="0"/>
              </a:rPr>
              <a:t>彩色可能であることが分かる．</a:t>
            </a:r>
            <a:endParaRPr lang="en-US" altLang="ja-JP" sz="2400" dirty="0">
              <a:latin typeface="Calibri" pitchFamily="34" charset="0"/>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rPr>
              <a:t>v</a:t>
            </a:r>
            <a:r>
              <a:rPr lang="ja-JP" altLang="en-US" sz="2400" dirty="0">
                <a:latin typeface="Calibri" pitchFamily="34" charset="0"/>
              </a:rPr>
              <a:t>の次数が</a:t>
            </a:r>
            <a:r>
              <a:rPr lang="en-US" altLang="ja-JP" sz="2400" dirty="0">
                <a:latin typeface="Calibri" pitchFamily="34" charset="0"/>
              </a:rPr>
              <a:t>5</a:t>
            </a:r>
            <a:r>
              <a:rPr lang="ja-JP" altLang="en-US" sz="2400" dirty="0">
                <a:latin typeface="Calibri" pitchFamily="34" charset="0"/>
              </a:rPr>
              <a:t>以下であることから</a:t>
            </a:r>
            <a:endParaRPr lang="en-US" altLang="ja-JP" sz="2400" dirty="0">
              <a:latin typeface="Calibri" pitchFamily="34" charset="0"/>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rPr>
              <a:t>v</a:t>
            </a:r>
            <a:r>
              <a:rPr lang="ja-JP" altLang="en-US" sz="2400" dirty="0">
                <a:latin typeface="Calibri" pitchFamily="34" charset="0"/>
              </a:rPr>
              <a:t>に</a:t>
            </a:r>
            <a:r>
              <a:rPr lang="en-US" altLang="ja-JP" sz="2400" dirty="0">
                <a:latin typeface="Calibri" pitchFamily="34" charset="0"/>
              </a:rPr>
              <a:t>N</a:t>
            </a:r>
            <a:r>
              <a:rPr lang="en-US" altLang="ja-JP" dirty="0">
                <a:latin typeface="Calibri" pitchFamily="34" charset="0"/>
              </a:rPr>
              <a:t>G</a:t>
            </a:r>
            <a:r>
              <a:rPr lang="en-US" altLang="ja-JP" sz="2400" dirty="0">
                <a:latin typeface="Calibri" pitchFamily="34" charset="0"/>
              </a:rPr>
              <a:t>(v)</a:t>
            </a:r>
            <a:r>
              <a:rPr lang="ja-JP" altLang="en-US" sz="2400" dirty="0">
                <a:latin typeface="Calibri" pitchFamily="34" charset="0"/>
              </a:rPr>
              <a:t>に割り当てられていない色を割り当てることができ，</a:t>
            </a:r>
            <a:endParaRPr lang="en-US" altLang="ja-JP" sz="2400" dirty="0">
              <a:latin typeface="Calibri" pitchFamily="34" charset="0"/>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rPr>
              <a:t>G</a:t>
            </a:r>
            <a:r>
              <a:rPr lang="ja-JP" altLang="en-US" sz="2400" dirty="0">
                <a:latin typeface="Calibri" pitchFamily="34" charset="0"/>
              </a:rPr>
              <a:t>が</a:t>
            </a:r>
            <a:r>
              <a:rPr lang="en-US" altLang="ja-JP" sz="2400" dirty="0">
                <a:latin typeface="Calibri" pitchFamily="34" charset="0"/>
              </a:rPr>
              <a:t>6-</a:t>
            </a:r>
            <a:r>
              <a:rPr lang="ja-JP" altLang="en-US" sz="2400" dirty="0">
                <a:latin typeface="Calibri" pitchFamily="34" charset="0"/>
              </a:rPr>
              <a:t>彩色可能であることが分かる．□</a:t>
            </a:r>
            <a:endParaRPr lang="en-US" altLang="ja-JP" sz="2400" dirty="0">
              <a:latin typeface="Calibri" pitchFamily="34" charset="0"/>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rPr>
              <a:t>　</a:t>
            </a:r>
            <a:endParaRPr lang="en-US" altLang="ja-JP" sz="2400" dirty="0"/>
          </a:p>
          <a:p>
            <a:endParaRPr kumimoji="1" lang="ja-JP" altLang="en-US" sz="2400" dirty="0"/>
          </a:p>
        </p:txBody>
      </p:sp>
    </p:spTree>
  </p:cSld>
  <p:clrMapOvr>
    <a:masterClrMapping/>
  </p:clrMapOvr>
  <p:transition advTm="14149"/>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タイトル 1"/>
          <p:cNvSpPr>
            <a:spLocks noGrp="1"/>
          </p:cNvSpPr>
          <p:nvPr>
            <p:ph type="title"/>
          </p:nvPr>
        </p:nvSpPr>
        <p:spPr/>
        <p:txBody>
          <a:bodyPr/>
          <a:lstStyle/>
          <a:p>
            <a:pPr eaLnBrk="1" hangingPunct="1"/>
            <a:r>
              <a:rPr lang="en-US" altLang="ja-JP" dirty="0"/>
              <a:t>1.4</a:t>
            </a:r>
            <a:r>
              <a:rPr lang="ja-JP" altLang="en-US" dirty="0"/>
              <a:t>　平面的グラフの彩色</a:t>
            </a:r>
          </a:p>
        </p:txBody>
      </p:sp>
      <p:sp>
        <p:nvSpPr>
          <p:cNvPr id="5" name="コンテンツ プレースホルダー 2"/>
          <p:cNvSpPr txBox="1">
            <a:spLocks/>
          </p:cNvSpPr>
          <p:nvPr/>
        </p:nvSpPr>
        <p:spPr bwMode="auto">
          <a:xfrm>
            <a:off x="1212998" y="2864197"/>
            <a:ext cx="6383338" cy="3013075"/>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p:txBody>
      </p:sp>
      <p:sp>
        <p:nvSpPr>
          <p:cNvPr id="65" name="角丸四角形 64"/>
          <p:cNvSpPr/>
          <p:nvPr/>
        </p:nvSpPr>
        <p:spPr>
          <a:xfrm>
            <a:off x="107950" y="2276748"/>
            <a:ext cx="8856538" cy="72020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66" name="角丸四角形 65"/>
          <p:cNvSpPr/>
          <p:nvPr/>
        </p:nvSpPr>
        <p:spPr>
          <a:xfrm>
            <a:off x="395288" y="1916832"/>
            <a:ext cx="1656432" cy="504379"/>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400" dirty="0">
              <a:solidFill>
                <a:schemeClr val="tx1"/>
              </a:solidFill>
            </a:endParaRPr>
          </a:p>
          <a:p>
            <a:pPr algn="ctr">
              <a:defRPr/>
            </a:pPr>
            <a:r>
              <a:rPr lang="en-US" altLang="ja-JP" sz="2400" dirty="0">
                <a:solidFill>
                  <a:schemeClr val="tx1"/>
                </a:solidFill>
              </a:rPr>
              <a:t>5</a:t>
            </a:r>
            <a:r>
              <a:rPr lang="ja-JP" altLang="en-US" sz="2400" dirty="0">
                <a:solidFill>
                  <a:schemeClr val="tx1"/>
                </a:solidFill>
              </a:rPr>
              <a:t>色定理</a:t>
            </a:r>
            <a:endParaRPr lang="en-US" altLang="ja-JP" sz="2400" dirty="0">
              <a:solidFill>
                <a:schemeClr val="tx1"/>
              </a:solidFill>
            </a:endParaRPr>
          </a:p>
          <a:p>
            <a:pPr algn="ctr">
              <a:defRPr/>
            </a:pPr>
            <a:endParaRPr lang="en-US" altLang="ja-JP" sz="2400" dirty="0">
              <a:solidFill>
                <a:schemeClr val="tx1"/>
              </a:solidFill>
            </a:endParaRPr>
          </a:p>
        </p:txBody>
      </p:sp>
      <p:sp>
        <p:nvSpPr>
          <p:cNvPr id="67" name="テキスト ボックス 66"/>
          <p:cNvSpPr txBox="1"/>
          <p:nvPr/>
        </p:nvSpPr>
        <p:spPr>
          <a:xfrm>
            <a:off x="251520" y="2436187"/>
            <a:ext cx="7303602" cy="461665"/>
          </a:xfrm>
          <a:prstGeom prst="rect">
            <a:avLst/>
          </a:prstGeom>
          <a:noFill/>
        </p:spPr>
        <p:txBody>
          <a:bodyPr wrap="none" rtlCol="0">
            <a:spAutoFit/>
          </a:bodyPr>
          <a:lstStyle/>
          <a:p>
            <a:r>
              <a:rPr lang="ja-JP" altLang="en-US" sz="2400" dirty="0"/>
              <a:t>全ての平面的グラフは</a:t>
            </a:r>
            <a:r>
              <a:rPr lang="en-US" altLang="ja-JP" sz="2400" dirty="0"/>
              <a:t>5-</a:t>
            </a:r>
            <a:r>
              <a:rPr lang="ja-JP" altLang="en-US" sz="2400" dirty="0"/>
              <a:t>彩色可能である</a:t>
            </a:r>
            <a:r>
              <a:rPr lang="en-US" altLang="ja-JP" sz="2400" dirty="0"/>
              <a:t>                      </a:t>
            </a:r>
          </a:p>
        </p:txBody>
      </p:sp>
      <p:sp>
        <p:nvSpPr>
          <p:cNvPr id="10" name="テキスト ボックス 9"/>
          <p:cNvSpPr txBox="1"/>
          <p:nvPr/>
        </p:nvSpPr>
        <p:spPr>
          <a:xfrm>
            <a:off x="107504" y="3068960"/>
            <a:ext cx="9201558" cy="3711785"/>
          </a:xfrm>
          <a:prstGeom prst="rect">
            <a:avLst/>
          </a:prstGeom>
          <a:noFill/>
        </p:spPr>
        <p:txBody>
          <a:bodyPr wrap="none" rtlCol="0">
            <a:spAutoFit/>
          </a:bodyPr>
          <a:lstStyle/>
          <a:p>
            <a:r>
              <a:rPr kumimoji="1" lang="ja-JP" altLang="en-US" sz="2400" dirty="0"/>
              <a:t>証明：</a:t>
            </a:r>
            <a:endParaRPr kumimoji="1" lang="en-US" altLang="ja-JP" sz="2400" dirty="0"/>
          </a:p>
          <a:p>
            <a:r>
              <a:rPr lang="en-US" altLang="ja-JP" sz="2400" dirty="0"/>
              <a:t>G</a:t>
            </a:r>
            <a:r>
              <a:rPr lang="ja-JP" altLang="en-US" sz="2400" dirty="0"/>
              <a:t>を平面的グラフとする．</a:t>
            </a:r>
            <a:endParaRPr kumimoji="1" lang="en-US" altLang="ja-JP" sz="2400" dirty="0"/>
          </a:p>
          <a:p>
            <a:r>
              <a:rPr lang="en-US" altLang="ja-JP" sz="2400" dirty="0"/>
              <a:t>|V(G)|</a:t>
            </a:r>
            <a:r>
              <a:rPr lang="ja-JP" altLang="en-US" sz="2400" dirty="0"/>
              <a:t>に関する帰納法で証明する．</a:t>
            </a:r>
            <a:endParaRPr lang="en-US" altLang="ja-JP" sz="2400" dirty="0"/>
          </a:p>
          <a:p>
            <a:r>
              <a:rPr lang="ja-JP" altLang="en-US" sz="2400" dirty="0">
                <a:latin typeface="Calibri" pitchFamily="34" charset="0"/>
              </a:rPr>
              <a:t>平面的グラフには次数</a:t>
            </a:r>
            <a:r>
              <a:rPr lang="en-US" altLang="ja-JP" sz="2400" dirty="0">
                <a:latin typeface="Calibri" pitchFamily="34" charset="0"/>
              </a:rPr>
              <a:t>5</a:t>
            </a:r>
            <a:r>
              <a:rPr lang="ja-JP" altLang="en-US" sz="2400" dirty="0">
                <a:latin typeface="Calibri" pitchFamily="34" charset="0"/>
              </a:rPr>
              <a:t>以下の頂点 </a:t>
            </a:r>
            <a:r>
              <a:rPr lang="en-US" altLang="ja-JP" sz="2400" dirty="0">
                <a:latin typeface="Calibri" pitchFamily="34" charset="0"/>
              </a:rPr>
              <a:t>v </a:t>
            </a:r>
            <a:r>
              <a:rPr lang="ja-JP" altLang="en-US" sz="2400" dirty="0">
                <a:latin typeface="Calibri" pitchFamily="34" charset="0"/>
              </a:rPr>
              <a:t>が存在する．</a:t>
            </a:r>
            <a:endParaRPr lang="en-US" altLang="ja-JP" sz="2400" dirty="0">
              <a:latin typeface="Calibri" pitchFamily="34" charset="0"/>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rPr>
              <a:t>G-v </a:t>
            </a:r>
            <a:r>
              <a:rPr lang="ja-JP" altLang="en-US" sz="2400" dirty="0">
                <a:latin typeface="Calibri" pitchFamily="34" charset="0"/>
              </a:rPr>
              <a:t>に帰納法の仮定を適用し，</a:t>
            </a:r>
            <a:r>
              <a:rPr lang="en-US" altLang="ja-JP" sz="2400" dirty="0">
                <a:latin typeface="Calibri" pitchFamily="34" charset="0"/>
              </a:rPr>
              <a:t>G-v </a:t>
            </a:r>
            <a:r>
              <a:rPr lang="ja-JP" altLang="en-US" sz="2400" dirty="0">
                <a:latin typeface="Calibri" pitchFamily="34" charset="0"/>
              </a:rPr>
              <a:t>が </a:t>
            </a:r>
            <a:r>
              <a:rPr lang="en-US" altLang="ja-JP" sz="2400" dirty="0">
                <a:latin typeface="Calibri" pitchFamily="34" charset="0"/>
              </a:rPr>
              <a:t>5-</a:t>
            </a:r>
            <a:r>
              <a:rPr lang="ja-JP" altLang="en-US" sz="2400" dirty="0">
                <a:latin typeface="Calibri" pitchFamily="34" charset="0"/>
              </a:rPr>
              <a:t>彩色可能であることが分かる．</a:t>
            </a:r>
            <a:endParaRPr lang="en-US" altLang="ja-JP" sz="2400" dirty="0">
              <a:latin typeface="Calibri" pitchFamily="34" charset="0"/>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rPr>
              <a:t>次の</a:t>
            </a:r>
            <a:r>
              <a:rPr lang="en-US" altLang="ja-JP" sz="2400" dirty="0">
                <a:latin typeface="Calibri" pitchFamily="34" charset="0"/>
              </a:rPr>
              <a:t>2</a:t>
            </a:r>
            <a:r>
              <a:rPr lang="ja-JP" altLang="en-US" sz="2400" dirty="0" err="1">
                <a:latin typeface="Calibri" pitchFamily="34" charset="0"/>
              </a:rPr>
              <a:t>つの</a:t>
            </a:r>
            <a:r>
              <a:rPr lang="ja-JP" altLang="en-US" sz="2400" dirty="0">
                <a:latin typeface="Calibri" pitchFamily="34" charset="0"/>
              </a:rPr>
              <a:t>場合に分けて証明する</a:t>
            </a:r>
            <a:endParaRPr lang="en-US" altLang="ja-JP" sz="2400" dirty="0">
              <a:latin typeface="Calibri" pitchFamily="34" charset="0"/>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rPr>
              <a:t>Case 1. </a:t>
            </a:r>
            <a:r>
              <a:rPr lang="en-US" altLang="ja-JP" sz="2400" dirty="0" err="1">
                <a:latin typeface="Calibri" pitchFamily="34" charset="0"/>
              </a:rPr>
              <a:t>deg</a:t>
            </a:r>
            <a:r>
              <a:rPr lang="en-US" altLang="ja-JP" dirty="0" err="1">
                <a:latin typeface="Calibri" pitchFamily="34" charset="0"/>
              </a:rPr>
              <a:t>G</a:t>
            </a:r>
            <a:r>
              <a:rPr lang="en-US" altLang="ja-JP" sz="2400" dirty="0">
                <a:latin typeface="Calibri" pitchFamily="34" charset="0"/>
              </a:rPr>
              <a:t>(v) </a:t>
            </a:r>
            <a:r>
              <a:rPr lang="ja-JP" altLang="en-US" sz="2400" dirty="0">
                <a:latin typeface="Calibri" pitchFamily="34" charset="0"/>
              </a:rPr>
              <a:t>≦ </a:t>
            </a:r>
            <a:r>
              <a:rPr lang="en-US" altLang="ja-JP" sz="2400" dirty="0">
                <a:latin typeface="Calibri" pitchFamily="34" charset="0"/>
              </a:rPr>
              <a:t>4</a:t>
            </a: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rPr>
              <a:t>Case 2. </a:t>
            </a:r>
            <a:r>
              <a:rPr lang="en-US" altLang="ja-JP" sz="2400" dirty="0" err="1">
                <a:latin typeface="Calibri" pitchFamily="34" charset="0"/>
              </a:rPr>
              <a:t>deg</a:t>
            </a:r>
            <a:r>
              <a:rPr lang="en-US" altLang="ja-JP" dirty="0" err="1">
                <a:latin typeface="Calibri" pitchFamily="34" charset="0"/>
              </a:rPr>
              <a:t>G</a:t>
            </a:r>
            <a:r>
              <a:rPr lang="en-US" altLang="ja-JP" sz="2400" dirty="0">
                <a:latin typeface="Calibri" pitchFamily="34" charset="0"/>
              </a:rPr>
              <a:t>(v) = 5</a:t>
            </a:r>
          </a:p>
          <a:p>
            <a:endParaRPr lang="en-US" altLang="ja-JP" sz="2400" dirty="0"/>
          </a:p>
        </p:txBody>
      </p:sp>
    </p:spTree>
  </p:cSld>
  <p:clrMapOvr>
    <a:masterClrMapping/>
  </p:clrMapOvr>
  <p:transition advTm="14149"/>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タイトル 1"/>
          <p:cNvSpPr>
            <a:spLocks noGrp="1"/>
          </p:cNvSpPr>
          <p:nvPr>
            <p:ph type="title"/>
          </p:nvPr>
        </p:nvSpPr>
        <p:spPr/>
        <p:txBody>
          <a:bodyPr/>
          <a:lstStyle/>
          <a:p>
            <a:pPr eaLnBrk="1" hangingPunct="1"/>
            <a:r>
              <a:rPr lang="en-US" altLang="ja-JP" dirty="0"/>
              <a:t>1.4</a:t>
            </a:r>
            <a:r>
              <a:rPr lang="ja-JP" altLang="en-US" dirty="0"/>
              <a:t>　平面的グラフの彩色</a:t>
            </a:r>
          </a:p>
        </p:txBody>
      </p:sp>
      <p:sp>
        <p:nvSpPr>
          <p:cNvPr id="5" name="コンテンツ プレースホルダー 2"/>
          <p:cNvSpPr txBox="1">
            <a:spLocks/>
          </p:cNvSpPr>
          <p:nvPr/>
        </p:nvSpPr>
        <p:spPr bwMode="auto">
          <a:xfrm>
            <a:off x="1212998" y="2864197"/>
            <a:ext cx="6383338" cy="3013075"/>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p:txBody>
      </p:sp>
      <p:sp>
        <p:nvSpPr>
          <p:cNvPr id="65" name="角丸四角形 64"/>
          <p:cNvSpPr/>
          <p:nvPr/>
        </p:nvSpPr>
        <p:spPr>
          <a:xfrm>
            <a:off x="107950" y="2276748"/>
            <a:ext cx="8856538" cy="72020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66" name="角丸四角形 65"/>
          <p:cNvSpPr/>
          <p:nvPr/>
        </p:nvSpPr>
        <p:spPr>
          <a:xfrm>
            <a:off x="395288" y="1916832"/>
            <a:ext cx="1656432" cy="504379"/>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400" dirty="0">
              <a:solidFill>
                <a:schemeClr val="tx1"/>
              </a:solidFill>
            </a:endParaRPr>
          </a:p>
          <a:p>
            <a:pPr algn="ctr">
              <a:defRPr/>
            </a:pPr>
            <a:r>
              <a:rPr lang="en-US" altLang="ja-JP" sz="2400" dirty="0">
                <a:solidFill>
                  <a:schemeClr val="tx1"/>
                </a:solidFill>
              </a:rPr>
              <a:t>5</a:t>
            </a:r>
            <a:r>
              <a:rPr lang="ja-JP" altLang="en-US" sz="2400" dirty="0">
                <a:solidFill>
                  <a:schemeClr val="tx1"/>
                </a:solidFill>
              </a:rPr>
              <a:t>色定理</a:t>
            </a:r>
            <a:endParaRPr lang="en-US" altLang="ja-JP" sz="2400" dirty="0">
              <a:solidFill>
                <a:schemeClr val="tx1"/>
              </a:solidFill>
            </a:endParaRPr>
          </a:p>
          <a:p>
            <a:pPr algn="ctr">
              <a:defRPr/>
            </a:pPr>
            <a:endParaRPr lang="en-US" altLang="ja-JP" sz="2400" dirty="0">
              <a:solidFill>
                <a:schemeClr val="tx1"/>
              </a:solidFill>
            </a:endParaRPr>
          </a:p>
        </p:txBody>
      </p:sp>
      <p:sp>
        <p:nvSpPr>
          <p:cNvPr id="67" name="テキスト ボックス 66"/>
          <p:cNvSpPr txBox="1"/>
          <p:nvPr/>
        </p:nvSpPr>
        <p:spPr>
          <a:xfrm>
            <a:off x="251520" y="2436187"/>
            <a:ext cx="7303602" cy="461665"/>
          </a:xfrm>
          <a:prstGeom prst="rect">
            <a:avLst/>
          </a:prstGeom>
          <a:noFill/>
        </p:spPr>
        <p:txBody>
          <a:bodyPr wrap="none" rtlCol="0">
            <a:spAutoFit/>
          </a:bodyPr>
          <a:lstStyle/>
          <a:p>
            <a:r>
              <a:rPr lang="ja-JP" altLang="en-US" sz="2400" dirty="0"/>
              <a:t>全ての平面的グラフは</a:t>
            </a:r>
            <a:r>
              <a:rPr lang="en-US" altLang="ja-JP" sz="2400" dirty="0"/>
              <a:t>5-</a:t>
            </a:r>
            <a:r>
              <a:rPr lang="ja-JP" altLang="en-US" sz="2400" dirty="0"/>
              <a:t>彩色可能である</a:t>
            </a:r>
            <a:r>
              <a:rPr lang="en-US" altLang="ja-JP" sz="2400" dirty="0"/>
              <a:t>                      </a:t>
            </a:r>
          </a:p>
        </p:txBody>
      </p:sp>
      <p:sp>
        <p:nvSpPr>
          <p:cNvPr id="10" name="テキスト ボックス 9"/>
          <p:cNvSpPr txBox="1"/>
          <p:nvPr/>
        </p:nvSpPr>
        <p:spPr>
          <a:xfrm>
            <a:off x="107504" y="3068960"/>
            <a:ext cx="7928774" cy="2382191"/>
          </a:xfrm>
          <a:prstGeom prst="rect">
            <a:avLst/>
          </a:prstGeom>
          <a:noFill/>
        </p:spPr>
        <p:txBody>
          <a:bodyPr wrap="none" rtlCol="0">
            <a:spAutoFit/>
          </a:bodyPr>
          <a:lstStyle/>
          <a:p>
            <a:r>
              <a:rPr kumimoji="1" lang="ja-JP" altLang="en-US" sz="2400" dirty="0"/>
              <a:t>証明：</a:t>
            </a:r>
            <a:endParaRPr kumimoji="1" lang="en-US" altLang="ja-JP" sz="2400" dirty="0"/>
          </a:p>
          <a:p>
            <a:r>
              <a:rPr lang="en-US" altLang="ja-JP" sz="2400" dirty="0">
                <a:latin typeface="Calibri" pitchFamily="34" charset="0"/>
              </a:rPr>
              <a:t>Case 1. </a:t>
            </a:r>
            <a:r>
              <a:rPr lang="en-US" altLang="ja-JP" sz="2400" dirty="0" err="1">
                <a:latin typeface="Calibri" pitchFamily="34" charset="0"/>
              </a:rPr>
              <a:t>deg</a:t>
            </a:r>
            <a:r>
              <a:rPr lang="en-US" altLang="ja-JP" dirty="0" err="1">
                <a:latin typeface="Calibri" pitchFamily="34" charset="0"/>
              </a:rPr>
              <a:t>G</a:t>
            </a:r>
            <a:r>
              <a:rPr lang="en-US" altLang="ja-JP" sz="2400" dirty="0">
                <a:latin typeface="Calibri" pitchFamily="34" charset="0"/>
              </a:rPr>
              <a:t>(v) </a:t>
            </a:r>
            <a:r>
              <a:rPr lang="ja-JP" altLang="en-US" sz="2400" dirty="0">
                <a:latin typeface="Calibri" pitchFamily="34" charset="0"/>
              </a:rPr>
              <a:t>≦ </a:t>
            </a:r>
            <a:r>
              <a:rPr lang="en-US" altLang="ja-JP" sz="2400" dirty="0">
                <a:latin typeface="Calibri" pitchFamily="34" charset="0"/>
              </a:rPr>
              <a:t>4 </a:t>
            </a:r>
          </a:p>
          <a:p>
            <a:endParaRPr lang="en-US" altLang="ja-JP" sz="2400" dirty="0">
              <a:latin typeface="Calibri" pitchFamily="34" charset="0"/>
            </a:endParaRPr>
          </a:p>
          <a:p>
            <a:r>
              <a:rPr lang="en-US" altLang="ja-JP" sz="2400" dirty="0">
                <a:latin typeface="Calibri" pitchFamily="34" charset="0"/>
              </a:rPr>
              <a:t>v</a:t>
            </a:r>
            <a:r>
              <a:rPr lang="ja-JP" altLang="en-US" sz="2400" dirty="0">
                <a:latin typeface="Calibri" pitchFamily="34" charset="0"/>
              </a:rPr>
              <a:t>に</a:t>
            </a:r>
            <a:r>
              <a:rPr lang="en-US" altLang="ja-JP" sz="2400" dirty="0">
                <a:latin typeface="Calibri" pitchFamily="34" charset="0"/>
              </a:rPr>
              <a:t>N</a:t>
            </a:r>
            <a:r>
              <a:rPr lang="en-US" altLang="ja-JP" dirty="0">
                <a:latin typeface="Calibri" pitchFamily="34" charset="0"/>
              </a:rPr>
              <a:t>G</a:t>
            </a:r>
            <a:r>
              <a:rPr lang="en-US" altLang="ja-JP" sz="2400" dirty="0">
                <a:latin typeface="Calibri" pitchFamily="34" charset="0"/>
              </a:rPr>
              <a:t>(v)</a:t>
            </a:r>
            <a:r>
              <a:rPr lang="ja-JP" altLang="en-US" sz="2400" dirty="0">
                <a:latin typeface="Calibri" pitchFamily="34" charset="0"/>
              </a:rPr>
              <a:t>に割り当てられていない色を割り当てることができ，</a:t>
            </a:r>
            <a:endParaRPr lang="en-US" altLang="ja-JP" sz="2400" dirty="0">
              <a:latin typeface="Calibri" pitchFamily="34" charset="0"/>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rPr>
              <a:t>G</a:t>
            </a:r>
            <a:r>
              <a:rPr lang="ja-JP" altLang="en-US" sz="2400" dirty="0">
                <a:latin typeface="Calibri" pitchFamily="34" charset="0"/>
              </a:rPr>
              <a:t>が</a:t>
            </a:r>
            <a:r>
              <a:rPr lang="en-US" altLang="ja-JP" sz="2400" dirty="0">
                <a:latin typeface="Calibri" pitchFamily="34" charset="0"/>
              </a:rPr>
              <a:t>5-</a:t>
            </a:r>
            <a:r>
              <a:rPr lang="ja-JP" altLang="en-US" sz="2400" dirty="0">
                <a:latin typeface="Calibri" pitchFamily="34" charset="0"/>
              </a:rPr>
              <a:t>彩色可能であることが分かる．</a:t>
            </a:r>
            <a:endParaRPr lang="en-US" altLang="ja-JP" sz="2400" dirty="0">
              <a:latin typeface="Calibri" pitchFamily="34" charset="0"/>
            </a:endParaRPr>
          </a:p>
          <a:p>
            <a:endParaRPr lang="en-US" altLang="ja-JP" sz="2400" dirty="0"/>
          </a:p>
        </p:txBody>
      </p:sp>
    </p:spTree>
  </p:cSld>
  <p:clrMapOvr>
    <a:masterClrMapping/>
  </p:clrMapOvr>
  <p:transition advTm="14149"/>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タイトル 1"/>
          <p:cNvSpPr>
            <a:spLocks noGrp="1"/>
          </p:cNvSpPr>
          <p:nvPr>
            <p:ph type="title"/>
          </p:nvPr>
        </p:nvSpPr>
        <p:spPr/>
        <p:txBody>
          <a:bodyPr/>
          <a:lstStyle/>
          <a:p>
            <a:pPr eaLnBrk="1" hangingPunct="1"/>
            <a:r>
              <a:rPr lang="en-US" altLang="ja-JP" dirty="0"/>
              <a:t>1.4</a:t>
            </a:r>
            <a:r>
              <a:rPr lang="ja-JP" altLang="en-US" dirty="0"/>
              <a:t>　平面的グラフの彩色</a:t>
            </a:r>
          </a:p>
        </p:txBody>
      </p:sp>
      <p:sp>
        <p:nvSpPr>
          <p:cNvPr id="5" name="コンテンツ プレースホルダー 2"/>
          <p:cNvSpPr txBox="1">
            <a:spLocks/>
          </p:cNvSpPr>
          <p:nvPr/>
        </p:nvSpPr>
        <p:spPr bwMode="auto">
          <a:xfrm>
            <a:off x="1212998" y="2864197"/>
            <a:ext cx="6383338" cy="3013075"/>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p:txBody>
      </p:sp>
      <p:sp>
        <p:nvSpPr>
          <p:cNvPr id="65" name="角丸四角形 64"/>
          <p:cNvSpPr/>
          <p:nvPr/>
        </p:nvSpPr>
        <p:spPr>
          <a:xfrm>
            <a:off x="107950" y="2276748"/>
            <a:ext cx="8856538" cy="72020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66" name="角丸四角形 65"/>
          <p:cNvSpPr/>
          <p:nvPr/>
        </p:nvSpPr>
        <p:spPr>
          <a:xfrm>
            <a:off x="395288" y="1916832"/>
            <a:ext cx="1656432" cy="504379"/>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400" dirty="0">
              <a:solidFill>
                <a:schemeClr val="tx1"/>
              </a:solidFill>
            </a:endParaRPr>
          </a:p>
          <a:p>
            <a:pPr algn="ctr">
              <a:defRPr/>
            </a:pPr>
            <a:r>
              <a:rPr lang="en-US" altLang="ja-JP" sz="2400" dirty="0">
                <a:solidFill>
                  <a:schemeClr val="tx1"/>
                </a:solidFill>
              </a:rPr>
              <a:t>5</a:t>
            </a:r>
            <a:r>
              <a:rPr lang="ja-JP" altLang="en-US" sz="2400" dirty="0">
                <a:solidFill>
                  <a:schemeClr val="tx1"/>
                </a:solidFill>
              </a:rPr>
              <a:t>色定理</a:t>
            </a:r>
            <a:endParaRPr lang="en-US" altLang="ja-JP" sz="2400" dirty="0">
              <a:solidFill>
                <a:schemeClr val="tx1"/>
              </a:solidFill>
            </a:endParaRPr>
          </a:p>
          <a:p>
            <a:pPr algn="ctr">
              <a:defRPr/>
            </a:pPr>
            <a:endParaRPr lang="en-US" altLang="ja-JP" sz="2400" dirty="0">
              <a:solidFill>
                <a:schemeClr val="tx1"/>
              </a:solidFill>
            </a:endParaRPr>
          </a:p>
        </p:txBody>
      </p:sp>
      <p:sp>
        <p:nvSpPr>
          <p:cNvPr id="67" name="テキスト ボックス 66"/>
          <p:cNvSpPr txBox="1"/>
          <p:nvPr/>
        </p:nvSpPr>
        <p:spPr>
          <a:xfrm>
            <a:off x="251520" y="2436187"/>
            <a:ext cx="7303602" cy="461665"/>
          </a:xfrm>
          <a:prstGeom prst="rect">
            <a:avLst/>
          </a:prstGeom>
          <a:noFill/>
        </p:spPr>
        <p:txBody>
          <a:bodyPr wrap="none" rtlCol="0">
            <a:spAutoFit/>
          </a:bodyPr>
          <a:lstStyle/>
          <a:p>
            <a:r>
              <a:rPr lang="ja-JP" altLang="en-US" sz="2400" dirty="0"/>
              <a:t>全ての平面的グラフは</a:t>
            </a:r>
            <a:r>
              <a:rPr lang="en-US" altLang="ja-JP" sz="2400" dirty="0"/>
              <a:t>5-</a:t>
            </a:r>
            <a:r>
              <a:rPr lang="ja-JP" altLang="en-US" sz="2400" dirty="0"/>
              <a:t>彩色可能である</a:t>
            </a:r>
            <a:r>
              <a:rPr lang="en-US" altLang="ja-JP" sz="2400" dirty="0"/>
              <a:t>                      </a:t>
            </a:r>
          </a:p>
        </p:txBody>
      </p:sp>
      <p:sp>
        <p:nvSpPr>
          <p:cNvPr id="10" name="テキスト ボックス 9"/>
          <p:cNvSpPr txBox="1"/>
          <p:nvPr/>
        </p:nvSpPr>
        <p:spPr>
          <a:xfrm>
            <a:off x="107504" y="3068960"/>
            <a:ext cx="9353843" cy="3046988"/>
          </a:xfrm>
          <a:prstGeom prst="rect">
            <a:avLst/>
          </a:prstGeom>
          <a:noFill/>
        </p:spPr>
        <p:txBody>
          <a:bodyPr wrap="none" rtlCol="0">
            <a:spAutoFit/>
          </a:bodyPr>
          <a:lstStyle/>
          <a:p>
            <a:r>
              <a:rPr kumimoji="1" lang="ja-JP" altLang="en-US" sz="2400" dirty="0"/>
              <a:t>証明：</a:t>
            </a:r>
            <a:endParaRPr kumimoji="1" lang="en-US" altLang="ja-JP" sz="2400" dirty="0"/>
          </a:p>
          <a:p>
            <a:r>
              <a:rPr lang="en-US" altLang="ja-JP" sz="2400" dirty="0">
                <a:latin typeface="Calibri" pitchFamily="34" charset="0"/>
              </a:rPr>
              <a:t>Case 2. </a:t>
            </a:r>
            <a:r>
              <a:rPr lang="en-US" altLang="ja-JP" sz="2400" dirty="0" err="1">
                <a:latin typeface="Calibri" pitchFamily="34" charset="0"/>
              </a:rPr>
              <a:t>deg</a:t>
            </a:r>
            <a:r>
              <a:rPr lang="en-US" altLang="ja-JP" dirty="0" err="1">
                <a:latin typeface="Calibri" pitchFamily="34" charset="0"/>
              </a:rPr>
              <a:t>G</a:t>
            </a:r>
            <a:r>
              <a:rPr lang="en-US" altLang="ja-JP" sz="2400" dirty="0">
                <a:latin typeface="Calibri" pitchFamily="34" charset="0"/>
              </a:rPr>
              <a:t>(v) = 5 </a:t>
            </a:r>
            <a:r>
              <a:rPr lang="ja-JP" altLang="en-US" sz="2400" dirty="0">
                <a:latin typeface="Calibri" pitchFamily="34" charset="0"/>
              </a:rPr>
              <a:t>（ケンペ鎖を用いた証明方法）</a:t>
            </a:r>
            <a:endParaRPr lang="en-US" altLang="ja-JP" sz="2400" dirty="0">
              <a:latin typeface="Calibri" pitchFamily="34" charset="0"/>
            </a:endParaRPr>
          </a:p>
          <a:p>
            <a:r>
              <a:rPr lang="en-US" altLang="ja-JP" sz="2400" dirty="0">
                <a:latin typeface="Calibri" pitchFamily="34" charset="0"/>
              </a:rPr>
              <a:t>N</a:t>
            </a:r>
            <a:r>
              <a:rPr lang="en-US" altLang="ja-JP" dirty="0">
                <a:latin typeface="Calibri" pitchFamily="34" charset="0"/>
              </a:rPr>
              <a:t>G</a:t>
            </a:r>
            <a:r>
              <a:rPr lang="en-US" altLang="ja-JP" sz="2400" dirty="0">
                <a:latin typeface="Calibri" pitchFamily="34" charset="0"/>
              </a:rPr>
              <a:t>(v) = {v</a:t>
            </a:r>
            <a:r>
              <a:rPr lang="en-US" altLang="ja-JP" dirty="0">
                <a:latin typeface="Calibri" pitchFamily="34" charset="0"/>
              </a:rPr>
              <a:t>1</a:t>
            </a:r>
            <a:r>
              <a:rPr lang="en-US" altLang="ja-JP" sz="2400" dirty="0">
                <a:latin typeface="Calibri" pitchFamily="34" charset="0"/>
              </a:rPr>
              <a:t>,v</a:t>
            </a:r>
            <a:r>
              <a:rPr lang="en-US" altLang="ja-JP" dirty="0">
                <a:latin typeface="Calibri" pitchFamily="34" charset="0"/>
              </a:rPr>
              <a:t>2</a:t>
            </a:r>
            <a:r>
              <a:rPr lang="en-US" altLang="ja-JP" sz="2400" dirty="0">
                <a:latin typeface="Calibri" pitchFamily="34" charset="0"/>
              </a:rPr>
              <a:t>,v</a:t>
            </a:r>
            <a:r>
              <a:rPr lang="en-US" altLang="ja-JP" dirty="0">
                <a:latin typeface="Calibri" pitchFamily="34" charset="0"/>
              </a:rPr>
              <a:t>3</a:t>
            </a:r>
            <a:r>
              <a:rPr lang="en-US" altLang="ja-JP" sz="2400" dirty="0">
                <a:latin typeface="Calibri" pitchFamily="34" charset="0"/>
              </a:rPr>
              <a:t>,v</a:t>
            </a:r>
            <a:r>
              <a:rPr lang="en-US" altLang="ja-JP" dirty="0">
                <a:latin typeface="Calibri" pitchFamily="34" charset="0"/>
              </a:rPr>
              <a:t>4</a:t>
            </a:r>
            <a:r>
              <a:rPr lang="en-US" altLang="ja-JP" sz="2400" dirty="0">
                <a:latin typeface="Calibri" pitchFamily="34" charset="0"/>
              </a:rPr>
              <a:t>,v</a:t>
            </a:r>
            <a:r>
              <a:rPr lang="en-US" altLang="ja-JP" dirty="0">
                <a:latin typeface="Calibri" pitchFamily="34" charset="0"/>
              </a:rPr>
              <a:t>5</a:t>
            </a:r>
            <a:r>
              <a:rPr lang="en-US" altLang="ja-JP" sz="2400" dirty="0">
                <a:latin typeface="Calibri" pitchFamily="34" charset="0"/>
              </a:rPr>
              <a:t> } </a:t>
            </a:r>
            <a:r>
              <a:rPr lang="ja-JP" altLang="en-US" sz="2400" dirty="0">
                <a:latin typeface="Calibri" pitchFamily="34" charset="0"/>
              </a:rPr>
              <a:t>とし，以下の図のように</a:t>
            </a:r>
            <a:endParaRPr lang="en-US" altLang="ja-JP" sz="2400" dirty="0">
              <a:latin typeface="Calibri" pitchFamily="34" charset="0"/>
            </a:endParaRPr>
          </a:p>
          <a:p>
            <a:r>
              <a:rPr lang="ja-JP" altLang="en-US" sz="2400" dirty="0">
                <a:latin typeface="Calibri" pitchFamily="34" charset="0"/>
              </a:rPr>
              <a:t>平面に埋め込まれているとし，色</a:t>
            </a:r>
            <a:r>
              <a:rPr lang="en-US" altLang="ja-JP" sz="2400" dirty="0">
                <a:latin typeface="Calibri" pitchFamily="34" charset="0"/>
              </a:rPr>
              <a:t>c1</a:t>
            </a:r>
            <a:r>
              <a:rPr lang="ja-JP" altLang="en-US" sz="2400" dirty="0">
                <a:latin typeface="Calibri" pitchFamily="34" charset="0"/>
              </a:rPr>
              <a:t> ～ </a:t>
            </a:r>
            <a:r>
              <a:rPr lang="en-US" altLang="ja-JP" sz="2400" dirty="0">
                <a:latin typeface="Calibri" pitchFamily="34" charset="0"/>
              </a:rPr>
              <a:t>c5</a:t>
            </a:r>
            <a:r>
              <a:rPr lang="ja-JP" altLang="en-US" sz="2400" dirty="0">
                <a:latin typeface="Calibri" pitchFamily="34" charset="0"/>
              </a:rPr>
              <a:t>が割り当てられているとする．</a:t>
            </a:r>
            <a:endParaRPr lang="en-US" altLang="ja-JP" sz="2400" dirty="0">
              <a:latin typeface="Calibri" pitchFamily="34" charset="0"/>
            </a:endParaRPr>
          </a:p>
          <a:p>
            <a:endParaRPr lang="en-US" altLang="ja-JP" sz="2400" dirty="0">
              <a:latin typeface="Calibri" pitchFamily="34" charset="0"/>
            </a:endParaRPr>
          </a:p>
          <a:p>
            <a:r>
              <a:rPr lang="en-US" altLang="ja-JP" sz="2400" dirty="0">
                <a:latin typeface="Calibri" pitchFamily="34" charset="0"/>
              </a:rPr>
              <a:t> </a:t>
            </a:r>
          </a:p>
          <a:p>
            <a:endParaRPr lang="en-US" altLang="ja-JP" sz="2400" dirty="0">
              <a:latin typeface="Calibri" pitchFamily="34" charset="0"/>
            </a:endParaRPr>
          </a:p>
          <a:p>
            <a:endParaRPr lang="en-US" altLang="ja-JP" sz="2400" dirty="0"/>
          </a:p>
        </p:txBody>
      </p:sp>
      <p:grpSp>
        <p:nvGrpSpPr>
          <p:cNvPr id="38" name="グループ化 37"/>
          <p:cNvGrpSpPr/>
          <p:nvPr/>
        </p:nvGrpSpPr>
        <p:grpSpPr>
          <a:xfrm>
            <a:off x="3347864" y="4725144"/>
            <a:ext cx="1927715" cy="1814265"/>
            <a:chOff x="3347864" y="4927103"/>
            <a:chExt cx="1927715" cy="1814265"/>
          </a:xfrm>
        </p:grpSpPr>
        <p:grpSp>
          <p:nvGrpSpPr>
            <p:cNvPr id="31" name="グループ化 30"/>
            <p:cNvGrpSpPr/>
            <p:nvPr/>
          </p:nvGrpSpPr>
          <p:grpSpPr>
            <a:xfrm>
              <a:off x="3444874" y="5062445"/>
              <a:ext cx="1657829" cy="1569913"/>
              <a:chOff x="2843808" y="4307359"/>
              <a:chExt cx="1885950" cy="1785937"/>
            </a:xfrm>
          </p:grpSpPr>
          <p:cxnSp>
            <p:nvCxnSpPr>
              <p:cNvPr id="8" name="直線コネクタ 7"/>
              <p:cNvCxnSpPr>
                <a:stCxn id="19" idx="3"/>
              </p:cNvCxnSpPr>
              <p:nvPr/>
            </p:nvCxnSpPr>
            <p:spPr bwMode="auto">
              <a:xfrm rot="5400000">
                <a:off x="3150949" y="5451552"/>
                <a:ext cx="658455" cy="45993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4" name="円/楕円 13"/>
              <p:cNvSpPr/>
              <p:nvPr/>
            </p:nvSpPr>
            <p:spPr bwMode="auto">
              <a:xfrm>
                <a:off x="2843808" y="4997921"/>
                <a:ext cx="141288"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bwMode="auto">
              <a:xfrm>
                <a:off x="3169246" y="5944071"/>
                <a:ext cx="141287" cy="14287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 name="円/楕円 16"/>
              <p:cNvSpPr/>
              <p:nvPr/>
            </p:nvSpPr>
            <p:spPr bwMode="auto">
              <a:xfrm>
                <a:off x="4590058" y="4997921"/>
                <a:ext cx="139700" cy="14287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 name="円/楕円 17"/>
              <p:cNvSpPr/>
              <p:nvPr/>
            </p:nvSpPr>
            <p:spPr bwMode="auto">
              <a:xfrm>
                <a:off x="4304308" y="5950421"/>
                <a:ext cx="141288" cy="142875"/>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 name="円/楕円 18"/>
              <p:cNvSpPr/>
              <p:nvPr/>
            </p:nvSpPr>
            <p:spPr bwMode="auto">
              <a:xfrm>
                <a:off x="3689684" y="5230341"/>
                <a:ext cx="139700" cy="1428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1" name="直線コネクタ 20"/>
              <p:cNvCxnSpPr>
                <a:stCxn id="18" idx="1"/>
              </p:cNvCxnSpPr>
              <p:nvPr/>
            </p:nvCxnSpPr>
            <p:spPr bwMode="auto">
              <a:xfrm rot="16200000" flipV="1">
                <a:off x="3711022" y="5357367"/>
                <a:ext cx="668428" cy="55952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rot="10800000">
                <a:off x="2985096" y="5082806"/>
                <a:ext cx="767922" cy="22707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5" name="直線コネクタ 24"/>
              <p:cNvCxnSpPr/>
              <p:nvPr/>
            </p:nvCxnSpPr>
            <p:spPr bwMode="auto">
              <a:xfrm rot="10800000" flipV="1">
                <a:off x="3808926" y="5096253"/>
                <a:ext cx="781133" cy="1819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9" name="直線コネクタ 28"/>
              <p:cNvCxnSpPr>
                <a:endCxn id="19" idx="0"/>
              </p:cNvCxnSpPr>
              <p:nvPr/>
            </p:nvCxnSpPr>
            <p:spPr bwMode="auto">
              <a:xfrm rot="5400000">
                <a:off x="3329184" y="4793060"/>
                <a:ext cx="867632" cy="693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5" name="円/楕円 14"/>
              <p:cNvSpPr/>
              <p:nvPr/>
            </p:nvSpPr>
            <p:spPr bwMode="auto">
              <a:xfrm>
                <a:off x="3709743" y="4307359"/>
                <a:ext cx="139700" cy="142875"/>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2" name="テキスト ボックス 31"/>
            <p:cNvSpPr txBox="1"/>
            <p:nvPr/>
          </p:nvSpPr>
          <p:spPr>
            <a:xfrm>
              <a:off x="4092946" y="5958208"/>
              <a:ext cx="300082" cy="369332"/>
            </a:xfrm>
            <a:prstGeom prst="rect">
              <a:avLst/>
            </a:prstGeom>
            <a:noFill/>
          </p:spPr>
          <p:txBody>
            <a:bodyPr wrap="none" rtlCol="0">
              <a:spAutoFit/>
            </a:bodyPr>
            <a:lstStyle/>
            <a:p>
              <a:r>
                <a:rPr kumimoji="1" lang="en-US" altLang="ja-JP" dirty="0"/>
                <a:t>v</a:t>
              </a:r>
              <a:endParaRPr kumimoji="1" lang="ja-JP" altLang="en-US" dirty="0"/>
            </a:p>
          </p:txBody>
        </p:sp>
        <p:sp>
          <p:nvSpPr>
            <p:cNvPr id="33" name="テキスト ボックス 32"/>
            <p:cNvSpPr txBox="1"/>
            <p:nvPr/>
          </p:nvSpPr>
          <p:spPr>
            <a:xfrm>
              <a:off x="4283473" y="4927103"/>
              <a:ext cx="385042" cy="369332"/>
            </a:xfrm>
            <a:prstGeom prst="rect">
              <a:avLst/>
            </a:prstGeom>
            <a:noFill/>
          </p:spPr>
          <p:txBody>
            <a:bodyPr wrap="none" rtlCol="0">
              <a:spAutoFit/>
            </a:bodyPr>
            <a:lstStyle/>
            <a:p>
              <a:r>
                <a:rPr kumimoji="1" lang="en-US" altLang="ja-JP" dirty="0"/>
                <a:t>v</a:t>
              </a:r>
              <a:r>
                <a:rPr kumimoji="1" lang="en-US" altLang="ja-JP" sz="1200" dirty="0"/>
                <a:t>1</a:t>
              </a:r>
              <a:endParaRPr kumimoji="1" lang="ja-JP" altLang="en-US" sz="1200" dirty="0"/>
            </a:p>
          </p:txBody>
        </p:sp>
        <p:sp>
          <p:nvSpPr>
            <p:cNvPr id="34" name="テキスト ボックス 33"/>
            <p:cNvSpPr txBox="1"/>
            <p:nvPr/>
          </p:nvSpPr>
          <p:spPr>
            <a:xfrm>
              <a:off x="3347864" y="5674331"/>
              <a:ext cx="385042" cy="369332"/>
            </a:xfrm>
            <a:prstGeom prst="rect">
              <a:avLst/>
            </a:prstGeom>
            <a:noFill/>
          </p:spPr>
          <p:txBody>
            <a:bodyPr wrap="none" rtlCol="0">
              <a:spAutoFit/>
            </a:bodyPr>
            <a:lstStyle/>
            <a:p>
              <a:r>
                <a:rPr kumimoji="1" lang="en-US" altLang="ja-JP" dirty="0"/>
                <a:t>v</a:t>
              </a:r>
              <a:r>
                <a:rPr lang="en-US" altLang="ja-JP" sz="1200" dirty="0"/>
                <a:t>2</a:t>
              </a:r>
              <a:endParaRPr kumimoji="1" lang="ja-JP" altLang="en-US" sz="1200" dirty="0"/>
            </a:p>
          </p:txBody>
        </p:sp>
        <p:sp>
          <p:nvSpPr>
            <p:cNvPr id="35" name="テキスト ボックス 34"/>
            <p:cNvSpPr txBox="1"/>
            <p:nvPr/>
          </p:nvSpPr>
          <p:spPr>
            <a:xfrm>
              <a:off x="3798132" y="6372036"/>
              <a:ext cx="385042" cy="369332"/>
            </a:xfrm>
            <a:prstGeom prst="rect">
              <a:avLst/>
            </a:prstGeom>
            <a:noFill/>
          </p:spPr>
          <p:txBody>
            <a:bodyPr wrap="none" rtlCol="0">
              <a:spAutoFit/>
            </a:bodyPr>
            <a:lstStyle/>
            <a:p>
              <a:r>
                <a:rPr kumimoji="1" lang="en-US" altLang="ja-JP" dirty="0"/>
                <a:t>v</a:t>
              </a:r>
              <a:r>
                <a:rPr lang="en-US" altLang="ja-JP" sz="1200" dirty="0"/>
                <a:t>3</a:t>
              </a:r>
              <a:endParaRPr kumimoji="1" lang="ja-JP" altLang="en-US" sz="1200" dirty="0"/>
            </a:p>
          </p:txBody>
        </p:sp>
        <p:sp>
          <p:nvSpPr>
            <p:cNvPr id="36" name="テキスト ボックス 35"/>
            <p:cNvSpPr txBox="1"/>
            <p:nvPr/>
          </p:nvSpPr>
          <p:spPr>
            <a:xfrm>
              <a:off x="4791925" y="6358589"/>
              <a:ext cx="385042" cy="369332"/>
            </a:xfrm>
            <a:prstGeom prst="rect">
              <a:avLst/>
            </a:prstGeom>
            <a:noFill/>
          </p:spPr>
          <p:txBody>
            <a:bodyPr wrap="none" rtlCol="0">
              <a:spAutoFit/>
            </a:bodyPr>
            <a:lstStyle/>
            <a:p>
              <a:r>
                <a:rPr kumimoji="1" lang="en-US" altLang="ja-JP" dirty="0"/>
                <a:t>v</a:t>
              </a:r>
              <a:r>
                <a:rPr lang="en-US" altLang="ja-JP" sz="1200" dirty="0"/>
                <a:t>4</a:t>
              </a:r>
              <a:endParaRPr kumimoji="1" lang="ja-JP" altLang="en-US" sz="1200" dirty="0"/>
            </a:p>
          </p:txBody>
        </p:sp>
        <p:sp>
          <p:nvSpPr>
            <p:cNvPr id="37" name="テキスト ボックス 36"/>
            <p:cNvSpPr txBox="1"/>
            <p:nvPr/>
          </p:nvSpPr>
          <p:spPr>
            <a:xfrm>
              <a:off x="4890537" y="5674331"/>
              <a:ext cx="385042" cy="369332"/>
            </a:xfrm>
            <a:prstGeom prst="rect">
              <a:avLst/>
            </a:prstGeom>
            <a:noFill/>
          </p:spPr>
          <p:txBody>
            <a:bodyPr wrap="none" rtlCol="0">
              <a:spAutoFit/>
            </a:bodyPr>
            <a:lstStyle/>
            <a:p>
              <a:r>
                <a:rPr kumimoji="1" lang="en-US" altLang="ja-JP" dirty="0"/>
                <a:t>v</a:t>
              </a:r>
              <a:r>
                <a:rPr lang="en-US" altLang="ja-JP" sz="1200" dirty="0"/>
                <a:t>5</a:t>
              </a:r>
              <a:endParaRPr kumimoji="1" lang="ja-JP" altLang="en-US" sz="1200" dirty="0"/>
            </a:p>
          </p:txBody>
        </p:sp>
      </p:grpSp>
      <p:sp>
        <p:nvSpPr>
          <p:cNvPr id="39" name="テキスト ボックス 38"/>
          <p:cNvSpPr txBox="1"/>
          <p:nvPr/>
        </p:nvSpPr>
        <p:spPr>
          <a:xfrm>
            <a:off x="4114950" y="4592161"/>
            <a:ext cx="380232" cy="276999"/>
          </a:xfrm>
          <a:prstGeom prst="rect">
            <a:avLst/>
          </a:prstGeom>
          <a:noFill/>
        </p:spPr>
        <p:txBody>
          <a:bodyPr wrap="none" rtlCol="0">
            <a:spAutoFit/>
          </a:bodyPr>
          <a:lstStyle/>
          <a:p>
            <a:r>
              <a:rPr lang="en-US" altLang="ja-JP" sz="1200" dirty="0"/>
              <a:t>C</a:t>
            </a:r>
            <a:r>
              <a:rPr kumimoji="1" lang="en-US" altLang="ja-JP" sz="1200" dirty="0"/>
              <a:t>1</a:t>
            </a:r>
            <a:endParaRPr kumimoji="1" lang="ja-JP" altLang="en-US" sz="1200" dirty="0"/>
          </a:p>
        </p:txBody>
      </p:sp>
      <p:sp>
        <p:nvSpPr>
          <p:cNvPr id="40" name="テキスト ボックス 39"/>
          <p:cNvSpPr txBox="1"/>
          <p:nvPr/>
        </p:nvSpPr>
        <p:spPr>
          <a:xfrm>
            <a:off x="3118393" y="5256094"/>
            <a:ext cx="385042" cy="369332"/>
          </a:xfrm>
          <a:prstGeom prst="rect">
            <a:avLst/>
          </a:prstGeom>
          <a:noFill/>
        </p:spPr>
        <p:txBody>
          <a:bodyPr wrap="none" rtlCol="0">
            <a:spAutoFit/>
          </a:bodyPr>
          <a:lstStyle/>
          <a:p>
            <a:r>
              <a:rPr lang="en-US" altLang="ja-JP" dirty="0"/>
              <a:t>c</a:t>
            </a:r>
            <a:r>
              <a:rPr lang="en-US" altLang="ja-JP" sz="1200" dirty="0"/>
              <a:t>2</a:t>
            </a:r>
            <a:endParaRPr kumimoji="1" lang="ja-JP" altLang="en-US" sz="1200" dirty="0"/>
          </a:p>
        </p:txBody>
      </p:sp>
      <p:sp>
        <p:nvSpPr>
          <p:cNvPr id="41" name="テキスト ボックス 40"/>
          <p:cNvSpPr txBox="1"/>
          <p:nvPr/>
        </p:nvSpPr>
        <p:spPr>
          <a:xfrm>
            <a:off x="3538886" y="6309320"/>
            <a:ext cx="1107996" cy="369332"/>
          </a:xfrm>
          <a:prstGeom prst="rect">
            <a:avLst/>
          </a:prstGeom>
          <a:noFill/>
        </p:spPr>
        <p:txBody>
          <a:bodyPr wrap="none" rtlCol="0">
            <a:spAutoFit/>
          </a:bodyPr>
          <a:lstStyle/>
          <a:p>
            <a:r>
              <a:rPr lang="en-US" altLang="ja-JP" dirty="0"/>
              <a:t>c</a:t>
            </a:r>
            <a:r>
              <a:rPr lang="en-US" altLang="ja-JP" sz="1200" dirty="0"/>
              <a:t>3	</a:t>
            </a:r>
            <a:endParaRPr kumimoji="1" lang="ja-JP" altLang="en-US" sz="1200" dirty="0"/>
          </a:p>
        </p:txBody>
      </p:sp>
      <p:sp>
        <p:nvSpPr>
          <p:cNvPr id="42" name="テキスト ボックス 41"/>
          <p:cNvSpPr txBox="1"/>
          <p:nvPr/>
        </p:nvSpPr>
        <p:spPr>
          <a:xfrm>
            <a:off x="4731355" y="6309320"/>
            <a:ext cx="385042" cy="369332"/>
          </a:xfrm>
          <a:prstGeom prst="rect">
            <a:avLst/>
          </a:prstGeom>
          <a:noFill/>
        </p:spPr>
        <p:txBody>
          <a:bodyPr wrap="none" rtlCol="0">
            <a:spAutoFit/>
          </a:bodyPr>
          <a:lstStyle/>
          <a:p>
            <a:r>
              <a:rPr lang="en-US" altLang="ja-JP" dirty="0"/>
              <a:t>c</a:t>
            </a:r>
            <a:r>
              <a:rPr lang="en-US" altLang="ja-JP" sz="1200" dirty="0"/>
              <a:t>4</a:t>
            </a:r>
            <a:endParaRPr kumimoji="1" lang="ja-JP" altLang="en-US" sz="1200" dirty="0"/>
          </a:p>
        </p:txBody>
      </p:sp>
      <p:sp>
        <p:nvSpPr>
          <p:cNvPr id="43" name="テキスト ボックス 42"/>
          <p:cNvSpPr txBox="1"/>
          <p:nvPr/>
        </p:nvSpPr>
        <p:spPr>
          <a:xfrm>
            <a:off x="5042380" y="5265022"/>
            <a:ext cx="385042" cy="369332"/>
          </a:xfrm>
          <a:prstGeom prst="rect">
            <a:avLst/>
          </a:prstGeom>
          <a:noFill/>
        </p:spPr>
        <p:txBody>
          <a:bodyPr wrap="none" rtlCol="0">
            <a:spAutoFit/>
          </a:bodyPr>
          <a:lstStyle/>
          <a:p>
            <a:r>
              <a:rPr lang="en-US" altLang="ja-JP" dirty="0"/>
              <a:t>c</a:t>
            </a:r>
            <a:r>
              <a:rPr lang="en-US" altLang="ja-JP" sz="1200" dirty="0"/>
              <a:t>5</a:t>
            </a:r>
            <a:endParaRPr kumimoji="1" lang="ja-JP" altLang="en-US" sz="1200" dirty="0"/>
          </a:p>
        </p:txBody>
      </p:sp>
    </p:spTree>
  </p:cSld>
  <p:clrMapOvr>
    <a:masterClrMapping/>
  </p:clrMapOvr>
  <p:transition advTm="14149"/>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タイトル 1"/>
          <p:cNvSpPr>
            <a:spLocks noGrp="1"/>
          </p:cNvSpPr>
          <p:nvPr>
            <p:ph type="title"/>
          </p:nvPr>
        </p:nvSpPr>
        <p:spPr/>
        <p:txBody>
          <a:bodyPr/>
          <a:lstStyle/>
          <a:p>
            <a:pPr eaLnBrk="1" hangingPunct="1"/>
            <a:r>
              <a:rPr lang="en-US" altLang="ja-JP" dirty="0"/>
              <a:t>1.4</a:t>
            </a:r>
            <a:r>
              <a:rPr lang="ja-JP" altLang="en-US" dirty="0"/>
              <a:t>　平面的グラフの彩色</a:t>
            </a:r>
          </a:p>
        </p:txBody>
      </p:sp>
      <p:sp>
        <p:nvSpPr>
          <p:cNvPr id="5" name="コンテンツ プレースホルダー 2"/>
          <p:cNvSpPr txBox="1">
            <a:spLocks/>
          </p:cNvSpPr>
          <p:nvPr/>
        </p:nvSpPr>
        <p:spPr bwMode="auto">
          <a:xfrm>
            <a:off x="1212998" y="2864197"/>
            <a:ext cx="6383338" cy="3013075"/>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p:txBody>
      </p:sp>
      <p:sp>
        <p:nvSpPr>
          <p:cNvPr id="65" name="角丸四角形 64"/>
          <p:cNvSpPr/>
          <p:nvPr/>
        </p:nvSpPr>
        <p:spPr>
          <a:xfrm>
            <a:off x="107950" y="2276748"/>
            <a:ext cx="8856538" cy="72020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66" name="角丸四角形 65"/>
          <p:cNvSpPr/>
          <p:nvPr/>
        </p:nvSpPr>
        <p:spPr>
          <a:xfrm>
            <a:off x="395288" y="1916832"/>
            <a:ext cx="1656432" cy="504379"/>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400" dirty="0">
              <a:solidFill>
                <a:schemeClr val="tx1"/>
              </a:solidFill>
            </a:endParaRPr>
          </a:p>
          <a:p>
            <a:pPr algn="ctr">
              <a:defRPr/>
            </a:pPr>
            <a:r>
              <a:rPr lang="en-US" altLang="ja-JP" sz="2400" dirty="0">
                <a:solidFill>
                  <a:schemeClr val="tx1"/>
                </a:solidFill>
              </a:rPr>
              <a:t>5</a:t>
            </a:r>
            <a:r>
              <a:rPr lang="ja-JP" altLang="en-US" sz="2400" dirty="0">
                <a:solidFill>
                  <a:schemeClr val="tx1"/>
                </a:solidFill>
              </a:rPr>
              <a:t>色定理</a:t>
            </a:r>
            <a:endParaRPr lang="en-US" altLang="ja-JP" sz="2400" dirty="0">
              <a:solidFill>
                <a:schemeClr val="tx1"/>
              </a:solidFill>
            </a:endParaRPr>
          </a:p>
          <a:p>
            <a:pPr algn="ctr">
              <a:defRPr/>
            </a:pPr>
            <a:endParaRPr lang="en-US" altLang="ja-JP" sz="2400" dirty="0">
              <a:solidFill>
                <a:schemeClr val="tx1"/>
              </a:solidFill>
            </a:endParaRPr>
          </a:p>
        </p:txBody>
      </p:sp>
      <p:sp>
        <p:nvSpPr>
          <p:cNvPr id="67" name="テキスト ボックス 66"/>
          <p:cNvSpPr txBox="1"/>
          <p:nvPr/>
        </p:nvSpPr>
        <p:spPr>
          <a:xfrm>
            <a:off x="251520" y="2436187"/>
            <a:ext cx="7303602" cy="461665"/>
          </a:xfrm>
          <a:prstGeom prst="rect">
            <a:avLst/>
          </a:prstGeom>
          <a:noFill/>
        </p:spPr>
        <p:txBody>
          <a:bodyPr wrap="none" rtlCol="0">
            <a:spAutoFit/>
          </a:bodyPr>
          <a:lstStyle/>
          <a:p>
            <a:r>
              <a:rPr lang="ja-JP" altLang="en-US" sz="2400" dirty="0"/>
              <a:t>全ての平面的グラフは</a:t>
            </a:r>
            <a:r>
              <a:rPr lang="en-US" altLang="ja-JP" sz="2400" dirty="0"/>
              <a:t>5-</a:t>
            </a:r>
            <a:r>
              <a:rPr lang="ja-JP" altLang="en-US" sz="2400" dirty="0"/>
              <a:t>彩色可能である</a:t>
            </a:r>
            <a:r>
              <a:rPr lang="en-US" altLang="ja-JP" sz="2400" dirty="0"/>
              <a:t>                      </a:t>
            </a:r>
          </a:p>
        </p:txBody>
      </p:sp>
      <p:sp>
        <p:nvSpPr>
          <p:cNvPr id="10" name="テキスト ボックス 9"/>
          <p:cNvSpPr txBox="1"/>
          <p:nvPr/>
        </p:nvSpPr>
        <p:spPr>
          <a:xfrm>
            <a:off x="107504" y="3068960"/>
            <a:ext cx="7867859" cy="3046988"/>
          </a:xfrm>
          <a:prstGeom prst="rect">
            <a:avLst/>
          </a:prstGeom>
          <a:noFill/>
        </p:spPr>
        <p:txBody>
          <a:bodyPr wrap="none" rtlCol="0">
            <a:spAutoFit/>
          </a:bodyPr>
          <a:lstStyle/>
          <a:p>
            <a:r>
              <a:rPr kumimoji="1" lang="ja-JP" altLang="en-US" sz="2400" dirty="0"/>
              <a:t>証明：</a:t>
            </a:r>
            <a:endParaRPr kumimoji="1" lang="en-US" altLang="ja-JP" sz="2400" dirty="0"/>
          </a:p>
          <a:p>
            <a:r>
              <a:rPr lang="en-US" altLang="ja-JP" sz="2400" dirty="0">
                <a:latin typeface="Calibri" pitchFamily="34" charset="0"/>
              </a:rPr>
              <a:t>Case 2. </a:t>
            </a:r>
            <a:r>
              <a:rPr lang="en-US" altLang="ja-JP" sz="2400" dirty="0" err="1">
                <a:latin typeface="Calibri" pitchFamily="34" charset="0"/>
              </a:rPr>
              <a:t>deg</a:t>
            </a:r>
            <a:r>
              <a:rPr lang="en-US" altLang="ja-JP" dirty="0" err="1">
                <a:latin typeface="Calibri" pitchFamily="34" charset="0"/>
              </a:rPr>
              <a:t>G</a:t>
            </a:r>
            <a:r>
              <a:rPr lang="en-US" altLang="ja-JP" sz="2400" dirty="0">
                <a:latin typeface="Calibri" pitchFamily="34" charset="0"/>
              </a:rPr>
              <a:t>(v) = 5 </a:t>
            </a:r>
            <a:r>
              <a:rPr lang="ja-JP" altLang="en-US" sz="2400" dirty="0">
                <a:latin typeface="Calibri" pitchFamily="34" charset="0"/>
              </a:rPr>
              <a:t>（ケンペ鎖を用いた証明方法）</a:t>
            </a:r>
            <a:endParaRPr lang="en-US" altLang="ja-JP" sz="2400" dirty="0">
              <a:latin typeface="Calibri" pitchFamily="34" charset="0"/>
            </a:endParaRPr>
          </a:p>
          <a:p>
            <a:r>
              <a:rPr lang="ja-JP" altLang="en-US" sz="2400" dirty="0">
                <a:latin typeface="Calibri" pitchFamily="34" charset="0"/>
              </a:rPr>
              <a:t>注意：色</a:t>
            </a:r>
            <a:r>
              <a:rPr lang="en-US" altLang="ja-JP" sz="2400" dirty="0">
                <a:latin typeface="Calibri" pitchFamily="34" charset="0"/>
              </a:rPr>
              <a:t>c1</a:t>
            </a:r>
            <a:r>
              <a:rPr lang="ja-JP" altLang="en-US" sz="2400" dirty="0">
                <a:latin typeface="Calibri" pitchFamily="34" charset="0"/>
              </a:rPr>
              <a:t> ～ </a:t>
            </a:r>
            <a:r>
              <a:rPr lang="en-US" altLang="ja-JP" sz="2400" dirty="0">
                <a:latin typeface="Calibri" pitchFamily="34" charset="0"/>
              </a:rPr>
              <a:t>c5</a:t>
            </a:r>
            <a:r>
              <a:rPr lang="ja-JP" altLang="en-US" sz="2400" dirty="0">
                <a:latin typeface="Calibri" pitchFamily="34" charset="0"/>
              </a:rPr>
              <a:t>は互いに異なるとしてよい．</a:t>
            </a:r>
            <a:endParaRPr lang="en-US" altLang="ja-JP" sz="2400" dirty="0">
              <a:latin typeface="Calibri" pitchFamily="34" charset="0"/>
            </a:endParaRPr>
          </a:p>
          <a:p>
            <a:r>
              <a:rPr lang="ja-JP" altLang="en-US" sz="2400" dirty="0">
                <a:latin typeface="Calibri" pitchFamily="34" charset="0"/>
              </a:rPr>
              <a:t>　　　　（∵同じ色がある場合は</a:t>
            </a:r>
            <a:r>
              <a:rPr lang="en-US" altLang="ja-JP" sz="2400" dirty="0">
                <a:latin typeface="Calibri" pitchFamily="34" charset="0"/>
              </a:rPr>
              <a:t>Case1</a:t>
            </a:r>
            <a:r>
              <a:rPr lang="ja-JP" altLang="en-US" sz="2400" dirty="0">
                <a:latin typeface="Calibri" pitchFamily="34" charset="0"/>
              </a:rPr>
              <a:t>と同様な証明ができる）</a:t>
            </a:r>
            <a:endParaRPr lang="en-US" altLang="ja-JP" sz="2400" dirty="0">
              <a:latin typeface="Calibri" pitchFamily="34" charset="0"/>
            </a:endParaRPr>
          </a:p>
          <a:p>
            <a:endParaRPr lang="en-US" altLang="ja-JP" sz="2400" dirty="0">
              <a:latin typeface="Calibri" pitchFamily="34" charset="0"/>
            </a:endParaRPr>
          </a:p>
          <a:p>
            <a:r>
              <a:rPr lang="en-US" altLang="ja-JP" sz="2400" dirty="0">
                <a:latin typeface="Calibri" pitchFamily="34" charset="0"/>
              </a:rPr>
              <a:t> </a:t>
            </a:r>
          </a:p>
          <a:p>
            <a:endParaRPr lang="en-US" altLang="ja-JP" sz="2400" dirty="0">
              <a:latin typeface="Calibri" pitchFamily="34" charset="0"/>
            </a:endParaRPr>
          </a:p>
          <a:p>
            <a:endParaRPr lang="en-US" altLang="ja-JP" sz="2400" dirty="0"/>
          </a:p>
        </p:txBody>
      </p:sp>
      <p:grpSp>
        <p:nvGrpSpPr>
          <p:cNvPr id="2" name="グループ化 37"/>
          <p:cNvGrpSpPr/>
          <p:nvPr/>
        </p:nvGrpSpPr>
        <p:grpSpPr>
          <a:xfrm>
            <a:off x="3347864" y="4725144"/>
            <a:ext cx="1927715" cy="1814265"/>
            <a:chOff x="3347864" y="4927103"/>
            <a:chExt cx="1927715" cy="1814265"/>
          </a:xfrm>
        </p:grpSpPr>
        <p:grpSp>
          <p:nvGrpSpPr>
            <p:cNvPr id="3" name="グループ化 30"/>
            <p:cNvGrpSpPr/>
            <p:nvPr/>
          </p:nvGrpSpPr>
          <p:grpSpPr>
            <a:xfrm>
              <a:off x="3444874" y="5062445"/>
              <a:ext cx="1657829" cy="1569913"/>
              <a:chOff x="2843808" y="4307359"/>
              <a:chExt cx="1885950" cy="1785937"/>
            </a:xfrm>
          </p:grpSpPr>
          <p:cxnSp>
            <p:nvCxnSpPr>
              <p:cNvPr id="8" name="直線コネクタ 7"/>
              <p:cNvCxnSpPr>
                <a:stCxn id="19" idx="3"/>
              </p:cNvCxnSpPr>
              <p:nvPr/>
            </p:nvCxnSpPr>
            <p:spPr bwMode="auto">
              <a:xfrm rot="5400000">
                <a:off x="3150949" y="5451552"/>
                <a:ext cx="658455" cy="45993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4" name="円/楕円 13"/>
              <p:cNvSpPr/>
              <p:nvPr/>
            </p:nvSpPr>
            <p:spPr bwMode="auto">
              <a:xfrm>
                <a:off x="2843808" y="4997921"/>
                <a:ext cx="141288"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bwMode="auto">
              <a:xfrm>
                <a:off x="3169246" y="5944071"/>
                <a:ext cx="141287" cy="14287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 name="円/楕円 16"/>
              <p:cNvSpPr/>
              <p:nvPr/>
            </p:nvSpPr>
            <p:spPr bwMode="auto">
              <a:xfrm>
                <a:off x="4590058" y="4997921"/>
                <a:ext cx="139700" cy="14287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 name="円/楕円 17"/>
              <p:cNvSpPr/>
              <p:nvPr/>
            </p:nvSpPr>
            <p:spPr bwMode="auto">
              <a:xfrm>
                <a:off x="4304308" y="5950421"/>
                <a:ext cx="141288" cy="142875"/>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 name="円/楕円 18"/>
              <p:cNvSpPr/>
              <p:nvPr/>
            </p:nvSpPr>
            <p:spPr bwMode="auto">
              <a:xfrm>
                <a:off x="3689684" y="5230341"/>
                <a:ext cx="139700" cy="1428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1" name="直線コネクタ 20"/>
              <p:cNvCxnSpPr>
                <a:stCxn id="18" idx="1"/>
              </p:cNvCxnSpPr>
              <p:nvPr/>
            </p:nvCxnSpPr>
            <p:spPr bwMode="auto">
              <a:xfrm rot="16200000" flipV="1">
                <a:off x="3711022" y="5357367"/>
                <a:ext cx="668428" cy="55952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rot="10800000">
                <a:off x="2985096" y="5082806"/>
                <a:ext cx="767922" cy="22707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5" name="直線コネクタ 24"/>
              <p:cNvCxnSpPr/>
              <p:nvPr/>
            </p:nvCxnSpPr>
            <p:spPr bwMode="auto">
              <a:xfrm rot="10800000" flipV="1">
                <a:off x="3808926" y="5096253"/>
                <a:ext cx="781133" cy="1819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9" name="直線コネクタ 28"/>
              <p:cNvCxnSpPr>
                <a:endCxn id="19" idx="0"/>
              </p:cNvCxnSpPr>
              <p:nvPr/>
            </p:nvCxnSpPr>
            <p:spPr bwMode="auto">
              <a:xfrm rot="5400000">
                <a:off x="3329184" y="4793060"/>
                <a:ext cx="867632" cy="693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5" name="円/楕円 14"/>
              <p:cNvSpPr/>
              <p:nvPr/>
            </p:nvSpPr>
            <p:spPr bwMode="auto">
              <a:xfrm>
                <a:off x="3709743" y="4307359"/>
                <a:ext cx="139700" cy="142875"/>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2" name="テキスト ボックス 31"/>
            <p:cNvSpPr txBox="1"/>
            <p:nvPr/>
          </p:nvSpPr>
          <p:spPr>
            <a:xfrm>
              <a:off x="4092946" y="5958208"/>
              <a:ext cx="300082" cy="369332"/>
            </a:xfrm>
            <a:prstGeom prst="rect">
              <a:avLst/>
            </a:prstGeom>
            <a:noFill/>
          </p:spPr>
          <p:txBody>
            <a:bodyPr wrap="none" rtlCol="0">
              <a:spAutoFit/>
            </a:bodyPr>
            <a:lstStyle/>
            <a:p>
              <a:r>
                <a:rPr kumimoji="1" lang="en-US" altLang="ja-JP" dirty="0"/>
                <a:t>v</a:t>
              </a:r>
              <a:endParaRPr kumimoji="1" lang="ja-JP" altLang="en-US" dirty="0"/>
            </a:p>
          </p:txBody>
        </p:sp>
        <p:sp>
          <p:nvSpPr>
            <p:cNvPr id="33" name="テキスト ボックス 32"/>
            <p:cNvSpPr txBox="1"/>
            <p:nvPr/>
          </p:nvSpPr>
          <p:spPr>
            <a:xfrm>
              <a:off x="4283473" y="4927103"/>
              <a:ext cx="385042" cy="369332"/>
            </a:xfrm>
            <a:prstGeom prst="rect">
              <a:avLst/>
            </a:prstGeom>
            <a:noFill/>
          </p:spPr>
          <p:txBody>
            <a:bodyPr wrap="none" rtlCol="0">
              <a:spAutoFit/>
            </a:bodyPr>
            <a:lstStyle/>
            <a:p>
              <a:r>
                <a:rPr kumimoji="1" lang="en-US" altLang="ja-JP" dirty="0"/>
                <a:t>v</a:t>
              </a:r>
              <a:r>
                <a:rPr kumimoji="1" lang="en-US" altLang="ja-JP" sz="1200" dirty="0"/>
                <a:t>1</a:t>
              </a:r>
              <a:endParaRPr kumimoji="1" lang="ja-JP" altLang="en-US" sz="1200" dirty="0"/>
            </a:p>
          </p:txBody>
        </p:sp>
        <p:sp>
          <p:nvSpPr>
            <p:cNvPr id="34" name="テキスト ボックス 33"/>
            <p:cNvSpPr txBox="1"/>
            <p:nvPr/>
          </p:nvSpPr>
          <p:spPr>
            <a:xfrm>
              <a:off x="3347864" y="5674331"/>
              <a:ext cx="385042" cy="369332"/>
            </a:xfrm>
            <a:prstGeom prst="rect">
              <a:avLst/>
            </a:prstGeom>
            <a:noFill/>
          </p:spPr>
          <p:txBody>
            <a:bodyPr wrap="none" rtlCol="0">
              <a:spAutoFit/>
            </a:bodyPr>
            <a:lstStyle/>
            <a:p>
              <a:r>
                <a:rPr kumimoji="1" lang="en-US" altLang="ja-JP" dirty="0"/>
                <a:t>v</a:t>
              </a:r>
              <a:r>
                <a:rPr lang="en-US" altLang="ja-JP" sz="1200" dirty="0"/>
                <a:t>2</a:t>
              </a:r>
              <a:endParaRPr kumimoji="1" lang="ja-JP" altLang="en-US" sz="1200" dirty="0"/>
            </a:p>
          </p:txBody>
        </p:sp>
        <p:sp>
          <p:nvSpPr>
            <p:cNvPr id="35" name="テキスト ボックス 34"/>
            <p:cNvSpPr txBox="1"/>
            <p:nvPr/>
          </p:nvSpPr>
          <p:spPr>
            <a:xfrm>
              <a:off x="3798132" y="6372036"/>
              <a:ext cx="385042" cy="369332"/>
            </a:xfrm>
            <a:prstGeom prst="rect">
              <a:avLst/>
            </a:prstGeom>
            <a:noFill/>
          </p:spPr>
          <p:txBody>
            <a:bodyPr wrap="none" rtlCol="0">
              <a:spAutoFit/>
            </a:bodyPr>
            <a:lstStyle/>
            <a:p>
              <a:r>
                <a:rPr kumimoji="1" lang="en-US" altLang="ja-JP" dirty="0"/>
                <a:t>v</a:t>
              </a:r>
              <a:r>
                <a:rPr lang="en-US" altLang="ja-JP" sz="1200" dirty="0"/>
                <a:t>3</a:t>
              </a:r>
              <a:endParaRPr kumimoji="1" lang="ja-JP" altLang="en-US" sz="1200" dirty="0"/>
            </a:p>
          </p:txBody>
        </p:sp>
        <p:sp>
          <p:nvSpPr>
            <p:cNvPr id="36" name="テキスト ボックス 35"/>
            <p:cNvSpPr txBox="1"/>
            <p:nvPr/>
          </p:nvSpPr>
          <p:spPr>
            <a:xfrm>
              <a:off x="4791925" y="6358589"/>
              <a:ext cx="385042" cy="369332"/>
            </a:xfrm>
            <a:prstGeom prst="rect">
              <a:avLst/>
            </a:prstGeom>
            <a:noFill/>
          </p:spPr>
          <p:txBody>
            <a:bodyPr wrap="none" rtlCol="0">
              <a:spAutoFit/>
            </a:bodyPr>
            <a:lstStyle/>
            <a:p>
              <a:r>
                <a:rPr kumimoji="1" lang="en-US" altLang="ja-JP" dirty="0"/>
                <a:t>v</a:t>
              </a:r>
              <a:r>
                <a:rPr lang="en-US" altLang="ja-JP" sz="1200" dirty="0"/>
                <a:t>4</a:t>
              </a:r>
              <a:endParaRPr kumimoji="1" lang="ja-JP" altLang="en-US" sz="1200" dirty="0"/>
            </a:p>
          </p:txBody>
        </p:sp>
        <p:sp>
          <p:nvSpPr>
            <p:cNvPr id="37" name="テキスト ボックス 36"/>
            <p:cNvSpPr txBox="1"/>
            <p:nvPr/>
          </p:nvSpPr>
          <p:spPr>
            <a:xfrm>
              <a:off x="4890537" y="5674331"/>
              <a:ext cx="385042" cy="369332"/>
            </a:xfrm>
            <a:prstGeom prst="rect">
              <a:avLst/>
            </a:prstGeom>
            <a:noFill/>
          </p:spPr>
          <p:txBody>
            <a:bodyPr wrap="none" rtlCol="0">
              <a:spAutoFit/>
            </a:bodyPr>
            <a:lstStyle/>
            <a:p>
              <a:r>
                <a:rPr kumimoji="1" lang="en-US" altLang="ja-JP" dirty="0"/>
                <a:t>v</a:t>
              </a:r>
              <a:r>
                <a:rPr lang="en-US" altLang="ja-JP" sz="1200" dirty="0"/>
                <a:t>5</a:t>
              </a:r>
              <a:endParaRPr kumimoji="1" lang="ja-JP" altLang="en-US" sz="1200" dirty="0"/>
            </a:p>
          </p:txBody>
        </p:sp>
      </p:grpSp>
      <p:sp>
        <p:nvSpPr>
          <p:cNvPr id="39" name="テキスト ボックス 38"/>
          <p:cNvSpPr txBox="1"/>
          <p:nvPr/>
        </p:nvSpPr>
        <p:spPr>
          <a:xfrm>
            <a:off x="4114950" y="4592161"/>
            <a:ext cx="380232" cy="276999"/>
          </a:xfrm>
          <a:prstGeom prst="rect">
            <a:avLst/>
          </a:prstGeom>
          <a:noFill/>
        </p:spPr>
        <p:txBody>
          <a:bodyPr wrap="none" rtlCol="0">
            <a:spAutoFit/>
          </a:bodyPr>
          <a:lstStyle/>
          <a:p>
            <a:r>
              <a:rPr lang="en-US" altLang="ja-JP" sz="1200" dirty="0"/>
              <a:t>C</a:t>
            </a:r>
            <a:r>
              <a:rPr kumimoji="1" lang="en-US" altLang="ja-JP" sz="1200" dirty="0"/>
              <a:t>1</a:t>
            </a:r>
            <a:endParaRPr kumimoji="1" lang="ja-JP" altLang="en-US" sz="1200" dirty="0"/>
          </a:p>
        </p:txBody>
      </p:sp>
      <p:sp>
        <p:nvSpPr>
          <p:cNvPr id="40" name="テキスト ボックス 39"/>
          <p:cNvSpPr txBox="1"/>
          <p:nvPr/>
        </p:nvSpPr>
        <p:spPr>
          <a:xfrm>
            <a:off x="3118393" y="5256094"/>
            <a:ext cx="385042" cy="369332"/>
          </a:xfrm>
          <a:prstGeom prst="rect">
            <a:avLst/>
          </a:prstGeom>
          <a:noFill/>
        </p:spPr>
        <p:txBody>
          <a:bodyPr wrap="none" rtlCol="0">
            <a:spAutoFit/>
          </a:bodyPr>
          <a:lstStyle/>
          <a:p>
            <a:r>
              <a:rPr lang="en-US" altLang="ja-JP" dirty="0"/>
              <a:t>c</a:t>
            </a:r>
            <a:r>
              <a:rPr lang="en-US" altLang="ja-JP" sz="1200" dirty="0"/>
              <a:t>2</a:t>
            </a:r>
            <a:endParaRPr kumimoji="1" lang="ja-JP" altLang="en-US" sz="1200" dirty="0"/>
          </a:p>
        </p:txBody>
      </p:sp>
      <p:sp>
        <p:nvSpPr>
          <p:cNvPr id="41" name="テキスト ボックス 40"/>
          <p:cNvSpPr txBox="1"/>
          <p:nvPr/>
        </p:nvSpPr>
        <p:spPr>
          <a:xfrm>
            <a:off x="3538886" y="6309320"/>
            <a:ext cx="1107996" cy="369332"/>
          </a:xfrm>
          <a:prstGeom prst="rect">
            <a:avLst/>
          </a:prstGeom>
          <a:noFill/>
        </p:spPr>
        <p:txBody>
          <a:bodyPr wrap="none" rtlCol="0">
            <a:spAutoFit/>
          </a:bodyPr>
          <a:lstStyle/>
          <a:p>
            <a:r>
              <a:rPr lang="en-US" altLang="ja-JP" dirty="0"/>
              <a:t>c</a:t>
            </a:r>
            <a:r>
              <a:rPr lang="en-US" altLang="ja-JP" sz="1200" dirty="0"/>
              <a:t>3	</a:t>
            </a:r>
            <a:endParaRPr kumimoji="1" lang="ja-JP" altLang="en-US" sz="1200" dirty="0"/>
          </a:p>
        </p:txBody>
      </p:sp>
      <p:sp>
        <p:nvSpPr>
          <p:cNvPr id="42" name="テキスト ボックス 41"/>
          <p:cNvSpPr txBox="1"/>
          <p:nvPr/>
        </p:nvSpPr>
        <p:spPr>
          <a:xfrm>
            <a:off x="4731355" y="6309320"/>
            <a:ext cx="385042" cy="369332"/>
          </a:xfrm>
          <a:prstGeom prst="rect">
            <a:avLst/>
          </a:prstGeom>
          <a:noFill/>
        </p:spPr>
        <p:txBody>
          <a:bodyPr wrap="none" rtlCol="0">
            <a:spAutoFit/>
          </a:bodyPr>
          <a:lstStyle/>
          <a:p>
            <a:r>
              <a:rPr lang="en-US" altLang="ja-JP" dirty="0"/>
              <a:t>c</a:t>
            </a:r>
            <a:r>
              <a:rPr lang="en-US" altLang="ja-JP" sz="1200" dirty="0"/>
              <a:t>4</a:t>
            </a:r>
            <a:endParaRPr kumimoji="1" lang="ja-JP" altLang="en-US" sz="1200" dirty="0"/>
          </a:p>
        </p:txBody>
      </p:sp>
      <p:sp>
        <p:nvSpPr>
          <p:cNvPr id="43" name="テキスト ボックス 42"/>
          <p:cNvSpPr txBox="1"/>
          <p:nvPr/>
        </p:nvSpPr>
        <p:spPr>
          <a:xfrm>
            <a:off x="5042380" y="5265022"/>
            <a:ext cx="385042" cy="369332"/>
          </a:xfrm>
          <a:prstGeom prst="rect">
            <a:avLst/>
          </a:prstGeom>
          <a:noFill/>
        </p:spPr>
        <p:txBody>
          <a:bodyPr wrap="none" rtlCol="0">
            <a:spAutoFit/>
          </a:bodyPr>
          <a:lstStyle/>
          <a:p>
            <a:r>
              <a:rPr lang="en-US" altLang="ja-JP" dirty="0"/>
              <a:t>c</a:t>
            </a:r>
            <a:r>
              <a:rPr lang="en-US" altLang="ja-JP" sz="1200" dirty="0"/>
              <a:t>5</a:t>
            </a:r>
            <a:endParaRPr kumimoji="1" lang="ja-JP" altLang="en-US" sz="1200" dirty="0"/>
          </a:p>
        </p:txBody>
      </p:sp>
    </p:spTree>
  </p:cSld>
  <p:clrMapOvr>
    <a:masterClrMapping/>
  </p:clrMapOvr>
  <p:transition advTm="14149"/>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タイトル 1"/>
          <p:cNvSpPr>
            <a:spLocks noGrp="1"/>
          </p:cNvSpPr>
          <p:nvPr>
            <p:ph type="title"/>
          </p:nvPr>
        </p:nvSpPr>
        <p:spPr/>
        <p:txBody>
          <a:bodyPr/>
          <a:lstStyle/>
          <a:p>
            <a:pPr eaLnBrk="1" hangingPunct="1"/>
            <a:r>
              <a:rPr lang="en-US" altLang="ja-JP" dirty="0"/>
              <a:t>1.4</a:t>
            </a:r>
            <a:r>
              <a:rPr lang="ja-JP" altLang="en-US" dirty="0"/>
              <a:t>　平面的グラフの彩色</a:t>
            </a:r>
          </a:p>
        </p:txBody>
      </p:sp>
      <p:sp>
        <p:nvSpPr>
          <p:cNvPr id="5" name="コンテンツ プレースホルダー 2"/>
          <p:cNvSpPr txBox="1">
            <a:spLocks/>
          </p:cNvSpPr>
          <p:nvPr/>
        </p:nvSpPr>
        <p:spPr bwMode="auto">
          <a:xfrm>
            <a:off x="1212998" y="2864197"/>
            <a:ext cx="6383338" cy="3013075"/>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p:txBody>
      </p:sp>
      <p:sp>
        <p:nvSpPr>
          <p:cNvPr id="65" name="角丸四角形 64"/>
          <p:cNvSpPr/>
          <p:nvPr/>
        </p:nvSpPr>
        <p:spPr>
          <a:xfrm>
            <a:off x="107950" y="2276748"/>
            <a:ext cx="8856538" cy="72020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66" name="角丸四角形 65"/>
          <p:cNvSpPr/>
          <p:nvPr/>
        </p:nvSpPr>
        <p:spPr>
          <a:xfrm>
            <a:off x="395288" y="1916832"/>
            <a:ext cx="1656432" cy="504379"/>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400" dirty="0">
              <a:solidFill>
                <a:schemeClr val="tx1"/>
              </a:solidFill>
            </a:endParaRPr>
          </a:p>
          <a:p>
            <a:pPr algn="ctr">
              <a:defRPr/>
            </a:pPr>
            <a:r>
              <a:rPr lang="en-US" altLang="ja-JP" sz="2400" dirty="0">
                <a:solidFill>
                  <a:schemeClr val="tx1"/>
                </a:solidFill>
              </a:rPr>
              <a:t>5</a:t>
            </a:r>
            <a:r>
              <a:rPr lang="ja-JP" altLang="en-US" sz="2400" dirty="0">
                <a:solidFill>
                  <a:schemeClr val="tx1"/>
                </a:solidFill>
              </a:rPr>
              <a:t>色定理</a:t>
            </a:r>
            <a:endParaRPr lang="en-US" altLang="ja-JP" sz="2400" dirty="0">
              <a:solidFill>
                <a:schemeClr val="tx1"/>
              </a:solidFill>
            </a:endParaRPr>
          </a:p>
          <a:p>
            <a:pPr algn="ctr">
              <a:defRPr/>
            </a:pPr>
            <a:endParaRPr lang="en-US" altLang="ja-JP" sz="2400" dirty="0">
              <a:solidFill>
                <a:schemeClr val="tx1"/>
              </a:solidFill>
            </a:endParaRPr>
          </a:p>
        </p:txBody>
      </p:sp>
      <p:sp>
        <p:nvSpPr>
          <p:cNvPr id="67" name="テキスト ボックス 66"/>
          <p:cNvSpPr txBox="1"/>
          <p:nvPr/>
        </p:nvSpPr>
        <p:spPr>
          <a:xfrm>
            <a:off x="251520" y="2436187"/>
            <a:ext cx="7303602" cy="461665"/>
          </a:xfrm>
          <a:prstGeom prst="rect">
            <a:avLst/>
          </a:prstGeom>
          <a:noFill/>
        </p:spPr>
        <p:txBody>
          <a:bodyPr wrap="none" rtlCol="0">
            <a:spAutoFit/>
          </a:bodyPr>
          <a:lstStyle/>
          <a:p>
            <a:r>
              <a:rPr lang="ja-JP" altLang="en-US" sz="2400" dirty="0"/>
              <a:t>全ての平面的グラフは</a:t>
            </a:r>
            <a:r>
              <a:rPr lang="en-US" altLang="ja-JP" sz="2400" dirty="0"/>
              <a:t>5-</a:t>
            </a:r>
            <a:r>
              <a:rPr lang="ja-JP" altLang="en-US" sz="2400" dirty="0"/>
              <a:t>彩色可能である</a:t>
            </a:r>
            <a:r>
              <a:rPr lang="en-US" altLang="ja-JP" sz="2400" dirty="0"/>
              <a:t>                      </a:t>
            </a:r>
          </a:p>
        </p:txBody>
      </p:sp>
      <p:sp>
        <p:nvSpPr>
          <p:cNvPr id="10" name="テキスト ボックス 9"/>
          <p:cNvSpPr txBox="1"/>
          <p:nvPr/>
        </p:nvSpPr>
        <p:spPr>
          <a:xfrm>
            <a:off x="107504" y="3068960"/>
            <a:ext cx="7970452" cy="2677656"/>
          </a:xfrm>
          <a:prstGeom prst="rect">
            <a:avLst/>
          </a:prstGeom>
          <a:noFill/>
        </p:spPr>
        <p:txBody>
          <a:bodyPr wrap="none" rtlCol="0">
            <a:spAutoFit/>
          </a:bodyPr>
          <a:lstStyle/>
          <a:p>
            <a:r>
              <a:rPr kumimoji="1" lang="ja-JP" altLang="en-US" sz="2400" dirty="0"/>
              <a:t>証明：</a:t>
            </a:r>
            <a:endParaRPr kumimoji="1" lang="en-US" altLang="ja-JP" sz="2400" dirty="0"/>
          </a:p>
          <a:p>
            <a:r>
              <a:rPr lang="en-US" altLang="ja-JP" sz="2400" dirty="0">
                <a:latin typeface="Calibri" pitchFamily="34" charset="0"/>
              </a:rPr>
              <a:t>H</a:t>
            </a:r>
            <a:r>
              <a:rPr lang="en-US" altLang="ja-JP" dirty="0">
                <a:latin typeface="Calibri" pitchFamily="34" charset="0"/>
              </a:rPr>
              <a:t>1,3</a:t>
            </a:r>
            <a:r>
              <a:rPr lang="ja-JP" altLang="en-US" sz="2400" dirty="0">
                <a:latin typeface="Calibri" pitchFamily="34" charset="0"/>
              </a:rPr>
              <a:t>：色</a:t>
            </a:r>
            <a:r>
              <a:rPr lang="en-US" altLang="ja-JP" sz="2400" dirty="0">
                <a:latin typeface="Calibri" pitchFamily="34" charset="0"/>
              </a:rPr>
              <a:t>c</a:t>
            </a:r>
            <a:r>
              <a:rPr lang="en-US" altLang="ja-JP" dirty="0">
                <a:latin typeface="Calibri" pitchFamily="34" charset="0"/>
              </a:rPr>
              <a:t>1</a:t>
            </a:r>
            <a:r>
              <a:rPr lang="ja-JP" altLang="en-US" sz="2400" dirty="0">
                <a:latin typeface="Calibri" pitchFamily="34" charset="0"/>
              </a:rPr>
              <a:t>と</a:t>
            </a:r>
            <a:r>
              <a:rPr lang="en-US" altLang="ja-JP" sz="2400" dirty="0">
                <a:latin typeface="Calibri" pitchFamily="34" charset="0"/>
              </a:rPr>
              <a:t>c</a:t>
            </a:r>
            <a:r>
              <a:rPr lang="en-US" altLang="ja-JP" dirty="0">
                <a:latin typeface="Calibri" pitchFamily="34" charset="0"/>
              </a:rPr>
              <a:t>3</a:t>
            </a:r>
            <a:r>
              <a:rPr lang="ja-JP" altLang="en-US" sz="2400" dirty="0">
                <a:latin typeface="Calibri" pitchFamily="34" charset="0"/>
              </a:rPr>
              <a:t>が割り当てられている頂点集合から誘導される</a:t>
            </a:r>
            <a:endParaRPr lang="en-US" altLang="ja-JP" sz="2400" dirty="0">
              <a:latin typeface="Calibri" pitchFamily="34" charset="0"/>
            </a:endParaRPr>
          </a:p>
          <a:p>
            <a:r>
              <a:rPr lang="ja-JP" altLang="en-US" sz="2400" dirty="0">
                <a:latin typeface="Calibri" pitchFamily="34" charset="0"/>
              </a:rPr>
              <a:t>　　　 </a:t>
            </a:r>
            <a:r>
              <a:rPr lang="en-US" altLang="ja-JP" sz="2400" dirty="0">
                <a:latin typeface="Calibri" pitchFamily="34" charset="0"/>
              </a:rPr>
              <a:t>G</a:t>
            </a:r>
            <a:r>
              <a:rPr lang="ja-JP" altLang="en-US" sz="2400" dirty="0">
                <a:latin typeface="Calibri" pitchFamily="34" charset="0"/>
              </a:rPr>
              <a:t>の誘導部分グラフ</a:t>
            </a:r>
            <a:endParaRPr lang="en-US" altLang="ja-JP" sz="2400" dirty="0">
              <a:latin typeface="Calibri" pitchFamily="34" charset="0"/>
            </a:endParaRPr>
          </a:p>
          <a:p>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v</a:t>
            </a:r>
            <a:r>
              <a:rPr lang="en-US" altLang="ja-JP" dirty="0">
                <a:latin typeface="Calibri" pitchFamily="34" charset="0"/>
              </a:rPr>
              <a:t>3 </a:t>
            </a:r>
            <a:r>
              <a:rPr lang="ja-JP" altLang="en-US" sz="2400" dirty="0">
                <a:latin typeface="Calibri" pitchFamily="34" charset="0"/>
              </a:rPr>
              <a:t>∈</a:t>
            </a:r>
            <a:r>
              <a:rPr lang="en-US" altLang="ja-JP" sz="2400" dirty="0">
                <a:latin typeface="Calibri" pitchFamily="34" charset="0"/>
              </a:rPr>
              <a:t>V(H</a:t>
            </a:r>
            <a:r>
              <a:rPr lang="en-US" altLang="ja-JP" dirty="0">
                <a:latin typeface="Calibri" pitchFamily="34" charset="0"/>
              </a:rPr>
              <a:t>1,3)</a:t>
            </a:r>
            <a:r>
              <a:rPr lang="en-US" altLang="ja-JP" sz="2400" dirty="0">
                <a:latin typeface="Calibri" pitchFamily="34" charset="0"/>
              </a:rPr>
              <a:t> </a:t>
            </a:r>
            <a:r>
              <a:rPr lang="ja-JP" altLang="en-US" sz="2400" dirty="0">
                <a:latin typeface="Calibri" pitchFamily="34" charset="0"/>
              </a:rPr>
              <a:t>であることに注意</a:t>
            </a:r>
            <a:endParaRPr lang="en-US" altLang="ja-JP" dirty="0">
              <a:latin typeface="Calibri" pitchFamily="34" charset="0"/>
            </a:endParaRPr>
          </a:p>
          <a:p>
            <a:r>
              <a:rPr lang="en-US" altLang="ja-JP" sz="2400" dirty="0">
                <a:latin typeface="Calibri" pitchFamily="34" charset="0"/>
              </a:rPr>
              <a:t> </a:t>
            </a:r>
          </a:p>
          <a:p>
            <a:endParaRPr lang="en-US" altLang="ja-JP" sz="2400" dirty="0">
              <a:latin typeface="Calibri" pitchFamily="34" charset="0"/>
            </a:endParaRPr>
          </a:p>
          <a:p>
            <a:endParaRPr lang="en-US" altLang="ja-JP" sz="2400" dirty="0"/>
          </a:p>
        </p:txBody>
      </p:sp>
      <p:grpSp>
        <p:nvGrpSpPr>
          <p:cNvPr id="2" name="グループ化 37"/>
          <p:cNvGrpSpPr/>
          <p:nvPr/>
        </p:nvGrpSpPr>
        <p:grpSpPr>
          <a:xfrm>
            <a:off x="3347864" y="4725144"/>
            <a:ext cx="1927715" cy="1814265"/>
            <a:chOff x="3347864" y="4927103"/>
            <a:chExt cx="1927715" cy="1814265"/>
          </a:xfrm>
        </p:grpSpPr>
        <p:grpSp>
          <p:nvGrpSpPr>
            <p:cNvPr id="3" name="グループ化 30"/>
            <p:cNvGrpSpPr/>
            <p:nvPr/>
          </p:nvGrpSpPr>
          <p:grpSpPr>
            <a:xfrm>
              <a:off x="3444874" y="5062445"/>
              <a:ext cx="1657829" cy="1569913"/>
              <a:chOff x="2843808" y="4307359"/>
              <a:chExt cx="1885950" cy="1785937"/>
            </a:xfrm>
          </p:grpSpPr>
          <p:cxnSp>
            <p:nvCxnSpPr>
              <p:cNvPr id="8" name="直線コネクタ 7"/>
              <p:cNvCxnSpPr>
                <a:stCxn id="19" idx="3"/>
              </p:cNvCxnSpPr>
              <p:nvPr/>
            </p:nvCxnSpPr>
            <p:spPr bwMode="auto">
              <a:xfrm rot="5400000">
                <a:off x="3150949" y="5451552"/>
                <a:ext cx="658455" cy="45993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4" name="円/楕円 13"/>
              <p:cNvSpPr/>
              <p:nvPr/>
            </p:nvSpPr>
            <p:spPr bwMode="auto">
              <a:xfrm>
                <a:off x="2843808" y="4997921"/>
                <a:ext cx="141288"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bwMode="auto">
              <a:xfrm>
                <a:off x="3169246" y="5944071"/>
                <a:ext cx="141287" cy="14287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 name="円/楕円 16"/>
              <p:cNvSpPr/>
              <p:nvPr/>
            </p:nvSpPr>
            <p:spPr bwMode="auto">
              <a:xfrm>
                <a:off x="4590058" y="4997921"/>
                <a:ext cx="139700" cy="14287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 name="円/楕円 17"/>
              <p:cNvSpPr/>
              <p:nvPr/>
            </p:nvSpPr>
            <p:spPr bwMode="auto">
              <a:xfrm>
                <a:off x="4304308" y="5950421"/>
                <a:ext cx="141288" cy="142875"/>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 name="円/楕円 18"/>
              <p:cNvSpPr/>
              <p:nvPr/>
            </p:nvSpPr>
            <p:spPr bwMode="auto">
              <a:xfrm>
                <a:off x="3689684" y="5230341"/>
                <a:ext cx="139700" cy="1428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1" name="直線コネクタ 20"/>
              <p:cNvCxnSpPr>
                <a:stCxn id="18" idx="1"/>
              </p:cNvCxnSpPr>
              <p:nvPr/>
            </p:nvCxnSpPr>
            <p:spPr bwMode="auto">
              <a:xfrm rot="16200000" flipV="1">
                <a:off x="3711022" y="5357367"/>
                <a:ext cx="668428" cy="55952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rot="10800000">
                <a:off x="2985096" y="5082806"/>
                <a:ext cx="767922" cy="22707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5" name="直線コネクタ 24"/>
              <p:cNvCxnSpPr/>
              <p:nvPr/>
            </p:nvCxnSpPr>
            <p:spPr bwMode="auto">
              <a:xfrm rot="10800000" flipV="1">
                <a:off x="3808926" y="5096253"/>
                <a:ext cx="781133" cy="1819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9" name="直線コネクタ 28"/>
              <p:cNvCxnSpPr>
                <a:endCxn id="19" idx="0"/>
              </p:cNvCxnSpPr>
              <p:nvPr/>
            </p:nvCxnSpPr>
            <p:spPr bwMode="auto">
              <a:xfrm rot="5400000">
                <a:off x="3329184" y="4793060"/>
                <a:ext cx="867632" cy="693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5" name="円/楕円 14"/>
              <p:cNvSpPr/>
              <p:nvPr/>
            </p:nvSpPr>
            <p:spPr bwMode="auto">
              <a:xfrm>
                <a:off x="3709743" y="4307359"/>
                <a:ext cx="139700" cy="142875"/>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2" name="テキスト ボックス 31"/>
            <p:cNvSpPr txBox="1"/>
            <p:nvPr/>
          </p:nvSpPr>
          <p:spPr>
            <a:xfrm>
              <a:off x="4092946" y="5958208"/>
              <a:ext cx="300082" cy="369332"/>
            </a:xfrm>
            <a:prstGeom prst="rect">
              <a:avLst/>
            </a:prstGeom>
            <a:noFill/>
          </p:spPr>
          <p:txBody>
            <a:bodyPr wrap="none" rtlCol="0">
              <a:spAutoFit/>
            </a:bodyPr>
            <a:lstStyle/>
            <a:p>
              <a:r>
                <a:rPr kumimoji="1" lang="en-US" altLang="ja-JP" dirty="0"/>
                <a:t>v</a:t>
              </a:r>
              <a:endParaRPr kumimoji="1" lang="ja-JP" altLang="en-US" dirty="0"/>
            </a:p>
          </p:txBody>
        </p:sp>
        <p:sp>
          <p:nvSpPr>
            <p:cNvPr id="33" name="テキスト ボックス 32"/>
            <p:cNvSpPr txBox="1"/>
            <p:nvPr/>
          </p:nvSpPr>
          <p:spPr>
            <a:xfrm>
              <a:off x="4283473" y="4927103"/>
              <a:ext cx="385042" cy="369332"/>
            </a:xfrm>
            <a:prstGeom prst="rect">
              <a:avLst/>
            </a:prstGeom>
            <a:noFill/>
          </p:spPr>
          <p:txBody>
            <a:bodyPr wrap="none" rtlCol="0">
              <a:spAutoFit/>
            </a:bodyPr>
            <a:lstStyle/>
            <a:p>
              <a:r>
                <a:rPr kumimoji="1" lang="en-US" altLang="ja-JP" dirty="0"/>
                <a:t>v</a:t>
              </a:r>
              <a:r>
                <a:rPr kumimoji="1" lang="en-US" altLang="ja-JP" sz="1200" dirty="0"/>
                <a:t>1</a:t>
              </a:r>
              <a:endParaRPr kumimoji="1" lang="ja-JP" altLang="en-US" sz="1200" dirty="0"/>
            </a:p>
          </p:txBody>
        </p:sp>
        <p:sp>
          <p:nvSpPr>
            <p:cNvPr id="34" name="テキスト ボックス 33"/>
            <p:cNvSpPr txBox="1"/>
            <p:nvPr/>
          </p:nvSpPr>
          <p:spPr>
            <a:xfrm>
              <a:off x="3347864" y="5674331"/>
              <a:ext cx="385042" cy="369332"/>
            </a:xfrm>
            <a:prstGeom prst="rect">
              <a:avLst/>
            </a:prstGeom>
            <a:noFill/>
          </p:spPr>
          <p:txBody>
            <a:bodyPr wrap="none" rtlCol="0">
              <a:spAutoFit/>
            </a:bodyPr>
            <a:lstStyle/>
            <a:p>
              <a:r>
                <a:rPr kumimoji="1" lang="en-US" altLang="ja-JP" dirty="0"/>
                <a:t>v</a:t>
              </a:r>
              <a:r>
                <a:rPr lang="en-US" altLang="ja-JP" sz="1200" dirty="0"/>
                <a:t>2</a:t>
              </a:r>
              <a:endParaRPr kumimoji="1" lang="ja-JP" altLang="en-US" sz="1200" dirty="0"/>
            </a:p>
          </p:txBody>
        </p:sp>
        <p:sp>
          <p:nvSpPr>
            <p:cNvPr id="35" name="テキスト ボックス 34"/>
            <p:cNvSpPr txBox="1"/>
            <p:nvPr/>
          </p:nvSpPr>
          <p:spPr>
            <a:xfrm>
              <a:off x="3798132" y="6372036"/>
              <a:ext cx="385042" cy="369332"/>
            </a:xfrm>
            <a:prstGeom prst="rect">
              <a:avLst/>
            </a:prstGeom>
            <a:noFill/>
          </p:spPr>
          <p:txBody>
            <a:bodyPr wrap="none" rtlCol="0">
              <a:spAutoFit/>
            </a:bodyPr>
            <a:lstStyle/>
            <a:p>
              <a:r>
                <a:rPr kumimoji="1" lang="en-US" altLang="ja-JP" dirty="0"/>
                <a:t>v</a:t>
              </a:r>
              <a:r>
                <a:rPr lang="en-US" altLang="ja-JP" sz="1200" dirty="0"/>
                <a:t>3</a:t>
              </a:r>
              <a:endParaRPr kumimoji="1" lang="ja-JP" altLang="en-US" sz="1200" dirty="0"/>
            </a:p>
          </p:txBody>
        </p:sp>
        <p:sp>
          <p:nvSpPr>
            <p:cNvPr id="36" name="テキスト ボックス 35"/>
            <p:cNvSpPr txBox="1"/>
            <p:nvPr/>
          </p:nvSpPr>
          <p:spPr>
            <a:xfrm>
              <a:off x="4791925" y="6358589"/>
              <a:ext cx="385042" cy="369332"/>
            </a:xfrm>
            <a:prstGeom prst="rect">
              <a:avLst/>
            </a:prstGeom>
            <a:noFill/>
          </p:spPr>
          <p:txBody>
            <a:bodyPr wrap="none" rtlCol="0">
              <a:spAutoFit/>
            </a:bodyPr>
            <a:lstStyle/>
            <a:p>
              <a:r>
                <a:rPr kumimoji="1" lang="en-US" altLang="ja-JP" dirty="0"/>
                <a:t>v</a:t>
              </a:r>
              <a:r>
                <a:rPr lang="en-US" altLang="ja-JP" sz="1200" dirty="0"/>
                <a:t>4</a:t>
              </a:r>
              <a:endParaRPr kumimoji="1" lang="ja-JP" altLang="en-US" sz="1200" dirty="0"/>
            </a:p>
          </p:txBody>
        </p:sp>
        <p:sp>
          <p:nvSpPr>
            <p:cNvPr id="37" name="テキスト ボックス 36"/>
            <p:cNvSpPr txBox="1"/>
            <p:nvPr/>
          </p:nvSpPr>
          <p:spPr>
            <a:xfrm>
              <a:off x="4890537" y="5674331"/>
              <a:ext cx="385042" cy="369332"/>
            </a:xfrm>
            <a:prstGeom prst="rect">
              <a:avLst/>
            </a:prstGeom>
            <a:noFill/>
          </p:spPr>
          <p:txBody>
            <a:bodyPr wrap="none" rtlCol="0">
              <a:spAutoFit/>
            </a:bodyPr>
            <a:lstStyle/>
            <a:p>
              <a:r>
                <a:rPr kumimoji="1" lang="en-US" altLang="ja-JP" dirty="0"/>
                <a:t>v</a:t>
              </a:r>
              <a:r>
                <a:rPr lang="en-US" altLang="ja-JP" sz="1200" dirty="0"/>
                <a:t>5</a:t>
              </a:r>
              <a:endParaRPr kumimoji="1" lang="ja-JP" altLang="en-US" sz="1200" dirty="0"/>
            </a:p>
          </p:txBody>
        </p:sp>
      </p:grpSp>
      <p:sp>
        <p:nvSpPr>
          <p:cNvPr id="39" name="テキスト ボックス 38"/>
          <p:cNvSpPr txBox="1"/>
          <p:nvPr/>
        </p:nvSpPr>
        <p:spPr>
          <a:xfrm>
            <a:off x="4114950" y="4592161"/>
            <a:ext cx="380232" cy="276999"/>
          </a:xfrm>
          <a:prstGeom prst="rect">
            <a:avLst/>
          </a:prstGeom>
          <a:noFill/>
        </p:spPr>
        <p:txBody>
          <a:bodyPr wrap="none" rtlCol="0">
            <a:spAutoFit/>
          </a:bodyPr>
          <a:lstStyle/>
          <a:p>
            <a:r>
              <a:rPr lang="en-US" altLang="ja-JP" sz="1200" dirty="0"/>
              <a:t>C</a:t>
            </a:r>
            <a:r>
              <a:rPr kumimoji="1" lang="en-US" altLang="ja-JP" sz="1200" dirty="0"/>
              <a:t>1</a:t>
            </a:r>
            <a:endParaRPr kumimoji="1" lang="ja-JP" altLang="en-US" sz="1200" dirty="0"/>
          </a:p>
        </p:txBody>
      </p:sp>
      <p:sp>
        <p:nvSpPr>
          <p:cNvPr id="40" name="テキスト ボックス 39"/>
          <p:cNvSpPr txBox="1"/>
          <p:nvPr/>
        </p:nvSpPr>
        <p:spPr>
          <a:xfrm>
            <a:off x="3118393" y="5256094"/>
            <a:ext cx="385042" cy="369332"/>
          </a:xfrm>
          <a:prstGeom prst="rect">
            <a:avLst/>
          </a:prstGeom>
          <a:noFill/>
        </p:spPr>
        <p:txBody>
          <a:bodyPr wrap="none" rtlCol="0">
            <a:spAutoFit/>
          </a:bodyPr>
          <a:lstStyle/>
          <a:p>
            <a:r>
              <a:rPr lang="en-US" altLang="ja-JP" dirty="0"/>
              <a:t>c</a:t>
            </a:r>
            <a:r>
              <a:rPr lang="en-US" altLang="ja-JP" sz="1200" dirty="0"/>
              <a:t>2</a:t>
            </a:r>
            <a:endParaRPr kumimoji="1" lang="ja-JP" altLang="en-US" sz="1200" dirty="0"/>
          </a:p>
        </p:txBody>
      </p:sp>
      <p:sp>
        <p:nvSpPr>
          <p:cNvPr id="41" name="テキスト ボックス 40"/>
          <p:cNvSpPr txBox="1"/>
          <p:nvPr/>
        </p:nvSpPr>
        <p:spPr>
          <a:xfrm>
            <a:off x="3538886" y="6309320"/>
            <a:ext cx="1107996" cy="369332"/>
          </a:xfrm>
          <a:prstGeom prst="rect">
            <a:avLst/>
          </a:prstGeom>
          <a:noFill/>
        </p:spPr>
        <p:txBody>
          <a:bodyPr wrap="none" rtlCol="0">
            <a:spAutoFit/>
          </a:bodyPr>
          <a:lstStyle/>
          <a:p>
            <a:r>
              <a:rPr lang="en-US" altLang="ja-JP" dirty="0"/>
              <a:t>c</a:t>
            </a:r>
            <a:r>
              <a:rPr lang="en-US" altLang="ja-JP" sz="1200" dirty="0"/>
              <a:t>3	</a:t>
            </a:r>
            <a:endParaRPr kumimoji="1" lang="ja-JP" altLang="en-US" sz="1200" dirty="0"/>
          </a:p>
        </p:txBody>
      </p:sp>
      <p:sp>
        <p:nvSpPr>
          <p:cNvPr id="42" name="テキスト ボックス 41"/>
          <p:cNvSpPr txBox="1"/>
          <p:nvPr/>
        </p:nvSpPr>
        <p:spPr>
          <a:xfrm>
            <a:off x="4731355" y="6309320"/>
            <a:ext cx="385042" cy="369332"/>
          </a:xfrm>
          <a:prstGeom prst="rect">
            <a:avLst/>
          </a:prstGeom>
          <a:noFill/>
        </p:spPr>
        <p:txBody>
          <a:bodyPr wrap="none" rtlCol="0">
            <a:spAutoFit/>
          </a:bodyPr>
          <a:lstStyle/>
          <a:p>
            <a:r>
              <a:rPr lang="en-US" altLang="ja-JP" dirty="0"/>
              <a:t>c</a:t>
            </a:r>
            <a:r>
              <a:rPr lang="en-US" altLang="ja-JP" sz="1200" dirty="0"/>
              <a:t>4</a:t>
            </a:r>
            <a:endParaRPr kumimoji="1" lang="ja-JP" altLang="en-US" sz="1200" dirty="0"/>
          </a:p>
        </p:txBody>
      </p:sp>
      <p:sp>
        <p:nvSpPr>
          <p:cNvPr id="43" name="テキスト ボックス 42"/>
          <p:cNvSpPr txBox="1"/>
          <p:nvPr/>
        </p:nvSpPr>
        <p:spPr>
          <a:xfrm>
            <a:off x="5042380" y="5265022"/>
            <a:ext cx="385042" cy="369332"/>
          </a:xfrm>
          <a:prstGeom prst="rect">
            <a:avLst/>
          </a:prstGeom>
          <a:noFill/>
        </p:spPr>
        <p:txBody>
          <a:bodyPr wrap="none" rtlCol="0">
            <a:spAutoFit/>
          </a:bodyPr>
          <a:lstStyle/>
          <a:p>
            <a:r>
              <a:rPr lang="en-US" altLang="ja-JP" dirty="0"/>
              <a:t>c</a:t>
            </a:r>
            <a:r>
              <a:rPr lang="en-US" altLang="ja-JP" sz="1200" dirty="0"/>
              <a:t>5</a:t>
            </a:r>
            <a:endParaRPr kumimoji="1" lang="ja-JP" altLang="en-US" sz="1200" dirty="0"/>
          </a:p>
        </p:txBody>
      </p:sp>
    </p:spTree>
  </p:cSld>
  <p:clrMapOvr>
    <a:masterClrMapping/>
  </p:clrMapOvr>
  <p:transition advTm="14149"/>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0" name="直線コネクタ 69"/>
          <p:cNvCxnSpPr>
            <a:endCxn id="49" idx="7"/>
          </p:cNvCxnSpPr>
          <p:nvPr/>
        </p:nvCxnSpPr>
        <p:spPr bwMode="auto">
          <a:xfrm rot="5400000">
            <a:off x="4819044" y="4503290"/>
            <a:ext cx="242037" cy="9444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8" name="直線コネクタ 67"/>
          <p:cNvCxnSpPr>
            <a:stCxn id="45" idx="6"/>
          </p:cNvCxnSpPr>
          <p:nvPr/>
        </p:nvCxnSpPr>
        <p:spPr bwMode="auto">
          <a:xfrm>
            <a:off x="4067944" y="4211877"/>
            <a:ext cx="452244" cy="28308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3" name="直線コネクタ 62"/>
          <p:cNvCxnSpPr>
            <a:stCxn id="45" idx="5"/>
          </p:cNvCxnSpPr>
          <p:nvPr/>
        </p:nvCxnSpPr>
        <p:spPr bwMode="auto">
          <a:xfrm rot="16200000" flipH="1">
            <a:off x="3824418" y="4481617"/>
            <a:ext cx="669648" cy="21897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1" name="直線コネクタ 60"/>
          <p:cNvCxnSpPr>
            <a:stCxn id="48" idx="4"/>
          </p:cNvCxnSpPr>
          <p:nvPr/>
        </p:nvCxnSpPr>
        <p:spPr bwMode="auto">
          <a:xfrm rot="5400000">
            <a:off x="4940327" y="4275535"/>
            <a:ext cx="219207" cy="7346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9" name="直線コネクタ 58"/>
          <p:cNvCxnSpPr/>
          <p:nvPr/>
        </p:nvCxnSpPr>
        <p:spPr bwMode="auto">
          <a:xfrm rot="10800000" flipV="1">
            <a:off x="4306830" y="4450760"/>
            <a:ext cx="648071" cy="48637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3" name="直線コネクタ 52"/>
          <p:cNvCxnSpPr>
            <a:stCxn id="46" idx="4"/>
          </p:cNvCxnSpPr>
          <p:nvPr/>
        </p:nvCxnSpPr>
        <p:spPr bwMode="auto">
          <a:xfrm rot="16200000" flipH="1">
            <a:off x="4344750" y="4314928"/>
            <a:ext cx="339311" cy="761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a:stCxn id="38" idx="3"/>
          </p:cNvCxnSpPr>
          <p:nvPr/>
        </p:nvCxnSpPr>
        <p:spPr bwMode="auto">
          <a:xfrm rot="5400000">
            <a:off x="4183278" y="4631559"/>
            <a:ext cx="369961" cy="19546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422914" name="タイトル 1"/>
          <p:cNvSpPr>
            <a:spLocks noGrp="1"/>
          </p:cNvSpPr>
          <p:nvPr>
            <p:ph type="title"/>
          </p:nvPr>
        </p:nvSpPr>
        <p:spPr/>
        <p:txBody>
          <a:bodyPr/>
          <a:lstStyle/>
          <a:p>
            <a:pPr eaLnBrk="1" hangingPunct="1"/>
            <a:r>
              <a:rPr lang="en-US" altLang="ja-JP" dirty="0"/>
              <a:t>1.4</a:t>
            </a:r>
            <a:r>
              <a:rPr lang="ja-JP" altLang="en-US" dirty="0"/>
              <a:t>　平面的グラフの彩色</a:t>
            </a:r>
          </a:p>
        </p:txBody>
      </p:sp>
      <p:sp>
        <p:nvSpPr>
          <p:cNvPr id="5" name="コンテンツ プレースホルダー 2"/>
          <p:cNvSpPr txBox="1">
            <a:spLocks/>
          </p:cNvSpPr>
          <p:nvPr/>
        </p:nvSpPr>
        <p:spPr bwMode="auto">
          <a:xfrm>
            <a:off x="1212998" y="2864197"/>
            <a:ext cx="6383338" cy="3013075"/>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p:txBody>
      </p:sp>
      <p:sp>
        <p:nvSpPr>
          <p:cNvPr id="65" name="角丸四角形 64"/>
          <p:cNvSpPr/>
          <p:nvPr/>
        </p:nvSpPr>
        <p:spPr>
          <a:xfrm>
            <a:off x="107950" y="2276748"/>
            <a:ext cx="8856538" cy="72020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66" name="角丸四角形 65"/>
          <p:cNvSpPr/>
          <p:nvPr/>
        </p:nvSpPr>
        <p:spPr>
          <a:xfrm>
            <a:off x="395288" y="1916832"/>
            <a:ext cx="1656432" cy="504379"/>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400" dirty="0">
              <a:solidFill>
                <a:schemeClr val="tx1"/>
              </a:solidFill>
            </a:endParaRPr>
          </a:p>
          <a:p>
            <a:pPr algn="ctr">
              <a:defRPr/>
            </a:pPr>
            <a:r>
              <a:rPr lang="en-US" altLang="ja-JP" sz="2400" dirty="0">
                <a:solidFill>
                  <a:schemeClr val="tx1"/>
                </a:solidFill>
              </a:rPr>
              <a:t>5</a:t>
            </a:r>
            <a:r>
              <a:rPr lang="ja-JP" altLang="en-US" sz="2400" dirty="0">
                <a:solidFill>
                  <a:schemeClr val="tx1"/>
                </a:solidFill>
              </a:rPr>
              <a:t>色定理</a:t>
            </a:r>
            <a:endParaRPr lang="en-US" altLang="ja-JP" sz="2400" dirty="0">
              <a:solidFill>
                <a:schemeClr val="tx1"/>
              </a:solidFill>
            </a:endParaRPr>
          </a:p>
          <a:p>
            <a:pPr algn="ctr">
              <a:defRPr/>
            </a:pPr>
            <a:endParaRPr lang="en-US" altLang="ja-JP" sz="2400" dirty="0">
              <a:solidFill>
                <a:schemeClr val="tx1"/>
              </a:solidFill>
            </a:endParaRPr>
          </a:p>
        </p:txBody>
      </p:sp>
      <p:sp>
        <p:nvSpPr>
          <p:cNvPr id="67" name="テキスト ボックス 66"/>
          <p:cNvSpPr txBox="1"/>
          <p:nvPr/>
        </p:nvSpPr>
        <p:spPr>
          <a:xfrm>
            <a:off x="251520" y="2436187"/>
            <a:ext cx="7303602" cy="461665"/>
          </a:xfrm>
          <a:prstGeom prst="rect">
            <a:avLst/>
          </a:prstGeom>
          <a:noFill/>
        </p:spPr>
        <p:txBody>
          <a:bodyPr wrap="none" rtlCol="0">
            <a:spAutoFit/>
          </a:bodyPr>
          <a:lstStyle/>
          <a:p>
            <a:r>
              <a:rPr lang="ja-JP" altLang="en-US" sz="2400" dirty="0"/>
              <a:t>全ての平面的グラフは</a:t>
            </a:r>
            <a:r>
              <a:rPr lang="en-US" altLang="ja-JP" sz="2400" dirty="0"/>
              <a:t>5-</a:t>
            </a:r>
            <a:r>
              <a:rPr lang="ja-JP" altLang="en-US" sz="2400" dirty="0"/>
              <a:t>彩色可能である</a:t>
            </a:r>
            <a:r>
              <a:rPr lang="en-US" altLang="ja-JP" sz="2400" dirty="0"/>
              <a:t>                      </a:t>
            </a:r>
          </a:p>
        </p:txBody>
      </p:sp>
      <p:sp>
        <p:nvSpPr>
          <p:cNvPr id="10" name="テキスト ボックス 9"/>
          <p:cNvSpPr txBox="1"/>
          <p:nvPr/>
        </p:nvSpPr>
        <p:spPr>
          <a:xfrm>
            <a:off x="107504" y="3068960"/>
            <a:ext cx="6511719" cy="1938992"/>
          </a:xfrm>
          <a:prstGeom prst="rect">
            <a:avLst/>
          </a:prstGeom>
          <a:noFill/>
        </p:spPr>
        <p:txBody>
          <a:bodyPr wrap="none" rtlCol="0">
            <a:spAutoFit/>
          </a:bodyPr>
          <a:lstStyle/>
          <a:p>
            <a:r>
              <a:rPr kumimoji="1" lang="ja-JP" altLang="en-US" sz="2400" dirty="0"/>
              <a:t>証明：</a:t>
            </a:r>
            <a:endParaRPr kumimoji="1" lang="en-US" altLang="ja-JP" sz="2400" dirty="0"/>
          </a:p>
          <a:p>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v</a:t>
            </a:r>
            <a:r>
              <a:rPr lang="en-US" altLang="ja-JP" dirty="0">
                <a:latin typeface="Calibri" pitchFamily="34" charset="0"/>
              </a:rPr>
              <a:t>3</a:t>
            </a:r>
            <a:r>
              <a:rPr lang="ja-JP" altLang="en-US" sz="2400" dirty="0">
                <a:latin typeface="Calibri" pitchFamily="34" charset="0"/>
              </a:rPr>
              <a:t>が</a:t>
            </a:r>
            <a:r>
              <a:rPr lang="en-US" altLang="ja-JP" sz="2400" dirty="0">
                <a:latin typeface="Calibri" pitchFamily="34" charset="0"/>
              </a:rPr>
              <a:t>H</a:t>
            </a:r>
            <a:r>
              <a:rPr lang="en-US" altLang="ja-JP" dirty="0">
                <a:latin typeface="Calibri" pitchFamily="34" charset="0"/>
              </a:rPr>
              <a:t>1,3</a:t>
            </a:r>
            <a:r>
              <a:rPr lang="ja-JP" altLang="en-US" sz="2400" dirty="0">
                <a:latin typeface="Calibri" pitchFamily="34" charset="0"/>
              </a:rPr>
              <a:t>の異なる連結成分に属すると仮定する</a:t>
            </a:r>
            <a:endParaRPr lang="en-US" altLang="ja-JP" dirty="0">
              <a:latin typeface="Calibri" pitchFamily="34" charset="0"/>
            </a:endParaRPr>
          </a:p>
          <a:p>
            <a:r>
              <a:rPr lang="en-US" altLang="ja-JP" sz="2400" dirty="0">
                <a:latin typeface="Calibri" pitchFamily="34" charset="0"/>
              </a:rPr>
              <a:t> </a:t>
            </a:r>
          </a:p>
          <a:p>
            <a:endParaRPr lang="en-US" altLang="ja-JP" sz="2400" dirty="0">
              <a:latin typeface="Calibri" pitchFamily="34" charset="0"/>
            </a:endParaRPr>
          </a:p>
          <a:p>
            <a:endParaRPr lang="en-US" altLang="ja-JP" sz="2400" dirty="0"/>
          </a:p>
        </p:txBody>
      </p:sp>
      <p:grpSp>
        <p:nvGrpSpPr>
          <p:cNvPr id="2" name="グループ化 37"/>
          <p:cNvGrpSpPr/>
          <p:nvPr/>
        </p:nvGrpSpPr>
        <p:grpSpPr>
          <a:xfrm>
            <a:off x="3347864" y="4725144"/>
            <a:ext cx="1927715" cy="1814265"/>
            <a:chOff x="3347864" y="4927103"/>
            <a:chExt cx="1927715" cy="1814265"/>
          </a:xfrm>
        </p:grpSpPr>
        <p:grpSp>
          <p:nvGrpSpPr>
            <p:cNvPr id="3" name="グループ化 30"/>
            <p:cNvGrpSpPr/>
            <p:nvPr/>
          </p:nvGrpSpPr>
          <p:grpSpPr>
            <a:xfrm>
              <a:off x="3444874" y="5062445"/>
              <a:ext cx="1657829" cy="1569913"/>
              <a:chOff x="2843808" y="4307359"/>
              <a:chExt cx="1885950" cy="1785937"/>
            </a:xfrm>
          </p:grpSpPr>
          <p:cxnSp>
            <p:nvCxnSpPr>
              <p:cNvPr id="8" name="直線コネクタ 7"/>
              <p:cNvCxnSpPr>
                <a:stCxn id="19" idx="3"/>
              </p:cNvCxnSpPr>
              <p:nvPr/>
            </p:nvCxnSpPr>
            <p:spPr bwMode="auto">
              <a:xfrm rot="5400000">
                <a:off x="3150949" y="5451552"/>
                <a:ext cx="658455" cy="45993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4" name="円/楕円 13"/>
              <p:cNvSpPr/>
              <p:nvPr/>
            </p:nvSpPr>
            <p:spPr bwMode="auto">
              <a:xfrm>
                <a:off x="2843808" y="4997921"/>
                <a:ext cx="141288"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bwMode="auto">
              <a:xfrm>
                <a:off x="3169246" y="5944071"/>
                <a:ext cx="141287" cy="14287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 name="円/楕円 16"/>
              <p:cNvSpPr/>
              <p:nvPr/>
            </p:nvSpPr>
            <p:spPr bwMode="auto">
              <a:xfrm>
                <a:off x="4590058" y="4997921"/>
                <a:ext cx="139700" cy="14287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 name="円/楕円 17"/>
              <p:cNvSpPr/>
              <p:nvPr/>
            </p:nvSpPr>
            <p:spPr bwMode="auto">
              <a:xfrm>
                <a:off x="4304308" y="5950421"/>
                <a:ext cx="141288" cy="142875"/>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 name="円/楕円 18"/>
              <p:cNvSpPr/>
              <p:nvPr/>
            </p:nvSpPr>
            <p:spPr bwMode="auto">
              <a:xfrm>
                <a:off x="3689684" y="5230341"/>
                <a:ext cx="139700" cy="1428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1" name="直線コネクタ 20"/>
              <p:cNvCxnSpPr>
                <a:stCxn id="18" idx="1"/>
              </p:cNvCxnSpPr>
              <p:nvPr/>
            </p:nvCxnSpPr>
            <p:spPr bwMode="auto">
              <a:xfrm rot="16200000" flipV="1">
                <a:off x="3711022" y="5357367"/>
                <a:ext cx="668428" cy="55952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rot="10800000">
                <a:off x="2985096" y="5082806"/>
                <a:ext cx="767922" cy="22707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5" name="直線コネクタ 24"/>
              <p:cNvCxnSpPr/>
              <p:nvPr/>
            </p:nvCxnSpPr>
            <p:spPr bwMode="auto">
              <a:xfrm rot="10800000" flipV="1">
                <a:off x="3808926" y="5096253"/>
                <a:ext cx="781133" cy="1819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9" name="直線コネクタ 28"/>
              <p:cNvCxnSpPr>
                <a:endCxn id="19" idx="0"/>
              </p:cNvCxnSpPr>
              <p:nvPr/>
            </p:nvCxnSpPr>
            <p:spPr bwMode="auto">
              <a:xfrm rot="5400000">
                <a:off x="3329184" y="4793060"/>
                <a:ext cx="867632" cy="693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5" name="円/楕円 14"/>
              <p:cNvSpPr/>
              <p:nvPr/>
            </p:nvSpPr>
            <p:spPr bwMode="auto">
              <a:xfrm>
                <a:off x="3709743" y="4307359"/>
                <a:ext cx="139700" cy="142875"/>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2" name="テキスト ボックス 31"/>
            <p:cNvSpPr txBox="1"/>
            <p:nvPr/>
          </p:nvSpPr>
          <p:spPr>
            <a:xfrm>
              <a:off x="4092946" y="5958208"/>
              <a:ext cx="300082" cy="369332"/>
            </a:xfrm>
            <a:prstGeom prst="rect">
              <a:avLst/>
            </a:prstGeom>
            <a:noFill/>
          </p:spPr>
          <p:txBody>
            <a:bodyPr wrap="none" rtlCol="0">
              <a:spAutoFit/>
            </a:bodyPr>
            <a:lstStyle/>
            <a:p>
              <a:r>
                <a:rPr kumimoji="1" lang="en-US" altLang="ja-JP" dirty="0"/>
                <a:t>v</a:t>
              </a:r>
              <a:endParaRPr kumimoji="1" lang="ja-JP" altLang="en-US" dirty="0"/>
            </a:p>
          </p:txBody>
        </p:sp>
        <p:sp>
          <p:nvSpPr>
            <p:cNvPr id="33" name="テキスト ボックス 32"/>
            <p:cNvSpPr txBox="1"/>
            <p:nvPr/>
          </p:nvSpPr>
          <p:spPr>
            <a:xfrm>
              <a:off x="4283473" y="4927103"/>
              <a:ext cx="385042" cy="369332"/>
            </a:xfrm>
            <a:prstGeom prst="rect">
              <a:avLst/>
            </a:prstGeom>
            <a:noFill/>
          </p:spPr>
          <p:txBody>
            <a:bodyPr wrap="none" rtlCol="0">
              <a:spAutoFit/>
            </a:bodyPr>
            <a:lstStyle/>
            <a:p>
              <a:r>
                <a:rPr kumimoji="1" lang="en-US" altLang="ja-JP" dirty="0"/>
                <a:t>v</a:t>
              </a:r>
              <a:r>
                <a:rPr kumimoji="1" lang="en-US" altLang="ja-JP" sz="1200" dirty="0"/>
                <a:t>1</a:t>
              </a:r>
              <a:endParaRPr kumimoji="1" lang="ja-JP" altLang="en-US" sz="1200" dirty="0"/>
            </a:p>
          </p:txBody>
        </p:sp>
        <p:sp>
          <p:nvSpPr>
            <p:cNvPr id="34" name="テキスト ボックス 33"/>
            <p:cNvSpPr txBox="1"/>
            <p:nvPr/>
          </p:nvSpPr>
          <p:spPr>
            <a:xfrm>
              <a:off x="3347864" y="5674331"/>
              <a:ext cx="385042" cy="369332"/>
            </a:xfrm>
            <a:prstGeom prst="rect">
              <a:avLst/>
            </a:prstGeom>
            <a:noFill/>
          </p:spPr>
          <p:txBody>
            <a:bodyPr wrap="none" rtlCol="0">
              <a:spAutoFit/>
            </a:bodyPr>
            <a:lstStyle/>
            <a:p>
              <a:r>
                <a:rPr kumimoji="1" lang="en-US" altLang="ja-JP" dirty="0"/>
                <a:t>v</a:t>
              </a:r>
              <a:r>
                <a:rPr lang="en-US" altLang="ja-JP" sz="1200" dirty="0"/>
                <a:t>2</a:t>
              </a:r>
              <a:endParaRPr kumimoji="1" lang="ja-JP" altLang="en-US" sz="1200" dirty="0"/>
            </a:p>
          </p:txBody>
        </p:sp>
        <p:sp>
          <p:nvSpPr>
            <p:cNvPr id="35" name="テキスト ボックス 34"/>
            <p:cNvSpPr txBox="1"/>
            <p:nvPr/>
          </p:nvSpPr>
          <p:spPr>
            <a:xfrm>
              <a:off x="3798132" y="6372036"/>
              <a:ext cx="385042" cy="369332"/>
            </a:xfrm>
            <a:prstGeom prst="rect">
              <a:avLst/>
            </a:prstGeom>
            <a:noFill/>
          </p:spPr>
          <p:txBody>
            <a:bodyPr wrap="none" rtlCol="0">
              <a:spAutoFit/>
            </a:bodyPr>
            <a:lstStyle/>
            <a:p>
              <a:r>
                <a:rPr kumimoji="1" lang="en-US" altLang="ja-JP" dirty="0"/>
                <a:t>v</a:t>
              </a:r>
              <a:r>
                <a:rPr lang="en-US" altLang="ja-JP" sz="1200" dirty="0"/>
                <a:t>3</a:t>
              </a:r>
              <a:endParaRPr kumimoji="1" lang="ja-JP" altLang="en-US" sz="1200" dirty="0"/>
            </a:p>
          </p:txBody>
        </p:sp>
        <p:sp>
          <p:nvSpPr>
            <p:cNvPr id="36" name="テキスト ボックス 35"/>
            <p:cNvSpPr txBox="1"/>
            <p:nvPr/>
          </p:nvSpPr>
          <p:spPr>
            <a:xfrm>
              <a:off x="4791925" y="6358589"/>
              <a:ext cx="385042" cy="369332"/>
            </a:xfrm>
            <a:prstGeom prst="rect">
              <a:avLst/>
            </a:prstGeom>
            <a:noFill/>
          </p:spPr>
          <p:txBody>
            <a:bodyPr wrap="none" rtlCol="0">
              <a:spAutoFit/>
            </a:bodyPr>
            <a:lstStyle/>
            <a:p>
              <a:r>
                <a:rPr kumimoji="1" lang="en-US" altLang="ja-JP" dirty="0"/>
                <a:t>v</a:t>
              </a:r>
              <a:r>
                <a:rPr lang="en-US" altLang="ja-JP" sz="1200" dirty="0"/>
                <a:t>4</a:t>
              </a:r>
              <a:endParaRPr kumimoji="1" lang="ja-JP" altLang="en-US" sz="1200" dirty="0"/>
            </a:p>
          </p:txBody>
        </p:sp>
        <p:sp>
          <p:nvSpPr>
            <p:cNvPr id="37" name="テキスト ボックス 36"/>
            <p:cNvSpPr txBox="1"/>
            <p:nvPr/>
          </p:nvSpPr>
          <p:spPr>
            <a:xfrm>
              <a:off x="4890537" y="5674331"/>
              <a:ext cx="385042" cy="369332"/>
            </a:xfrm>
            <a:prstGeom prst="rect">
              <a:avLst/>
            </a:prstGeom>
            <a:noFill/>
          </p:spPr>
          <p:txBody>
            <a:bodyPr wrap="none" rtlCol="0">
              <a:spAutoFit/>
            </a:bodyPr>
            <a:lstStyle/>
            <a:p>
              <a:r>
                <a:rPr kumimoji="1" lang="en-US" altLang="ja-JP" dirty="0"/>
                <a:t>v</a:t>
              </a:r>
              <a:r>
                <a:rPr lang="en-US" altLang="ja-JP" sz="1200" dirty="0"/>
                <a:t>5</a:t>
              </a:r>
              <a:endParaRPr kumimoji="1" lang="ja-JP" altLang="en-US" sz="1200" dirty="0"/>
            </a:p>
          </p:txBody>
        </p:sp>
      </p:grpSp>
      <p:sp>
        <p:nvSpPr>
          <p:cNvPr id="39" name="テキスト ボックス 38"/>
          <p:cNvSpPr txBox="1"/>
          <p:nvPr/>
        </p:nvSpPr>
        <p:spPr>
          <a:xfrm>
            <a:off x="3903736" y="4736177"/>
            <a:ext cx="380232" cy="276999"/>
          </a:xfrm>
          <a:prstGeom prst="rect">
            <a:avLst/>
          </a:prstGeom>
          <a:noFill/>
        </p:spPr>
        <p:txBody>
          <a:bodyPr wrap="none" rtlCol="0">
            <a:spAutoFit/>
          </a:bodyPr>
          <a:lstStyle/>
          <a:p>
            <a:r>
              <a:rPr lang="en-US" altLang="ja-JP" sz="1200" dirty="0"/>
              <a:t>C</a:t>
            </a:r>
            <a:r>
              <a:rPr kumimoji="1" lang="en-US" altLang="ja-JP" sz="1200" dirty="0"/>
              <a:t>1</a:t>
            </a:r>
            <a:endParaRPr kumimoji="1" lang="ja-JP" altLang="en-US" sz="1200" dirty="0"/>
          </a:p>
        </p:txBody>
      </p:sp>
      <p:sp>
        <p:nvSpPr>
          <p:cNvPr id="40" name="テキスト ボックス 39"/>
          <p:cNvSpPr txBox="1"/>
          <p:nvPr/>
        </p:nvSpPr>
        <p:spPr>
          <a:xfrm>
            <a:off x="3118393" y="5256094"/>
            <a:ext cx="385042" cy="369332"/>
          </a:xfrm>
          <a:prstGeom prst="rect">
            <a:avLst/>
          </a:prstGeom>
          <a:noFill/>
        </p:spPr>
        <p:txBody>
          <a:bodyPr wrap="none" rtlCol="0">
            <a:spAutoFit/>
          </a:bodyPr>
          <a:lstStyle/>
          <a:p>
            <a:r>
              <a:rPr lang="en-US" altLang="ja-JP" dirty="0"/>
              <a:t>c</a:t>
            </a:r>
            <a:r>
              <a:rPr lang="en-US" altLang="ja-JP" sz="1200" dirty="0"/>
              <a:t>2</a:t>
            </a:r>
            <a:endParaRPr kumimoji="1" lang="ja-JP" altLang="en-US" sz="1200" dirty="0"/>
          </a:p>
        </p:txBody>
      </p:sp>
      <p:sp>
        <p:nvSpPr>
          <p:cNvPr id="41" name="テキスト ボックス 40"/>
          <p:cNvSpPr txBox="1"/>
          <p:nvPr/>
        </p:nvSpPr>
        <p:spPr>
          <a:xfrm>
            <a:off x="3538886" y="6309320"/>
            <a:ext cx="1107996" cy="369332"/>
          </a:xfrm>
          <a:prstGeom prst="rect">
            <a:avLst/>
          </a:prstGeom>
          <a:noFill/>
        </p:spPr>
        <p:txBody>
          <a:bodyPr wrap="none" rtlCol="0">
            <a:spAutoFit/>
          </a:bodyPr>
          <a:lstStyle/>
          <a:p>
            <a:r>
              <a:rPr lang="en-US" altLang="ja-JP" dirty="0"/>
              <a:t>c</a:t>
            </a:r>
            <a:r>
              <a:rPr lang="en-US" altLang="ja-JP" sz="1200" dirty="0"/>
              <a:t>3	</a:t>
            </a:r>
            <a:endParaRPr kumimoji="1" lang="ja-JP" altLang="en-US" sz="1200" dirty="0"/>
          </a:p>
        </p:txBody>
      </p:sp>
      <p:sp>
        <p:nvSpPr>
          <p:cNvPr id="42" name="テキスト ボックス 41"/>
          <p:cNvSpPr txBox="1"/>
          <p:nvPr/>
        </p:nvSpPr>
        <p:spPr>
          <a:xfrm>
            <a:off x="4731355" y="6309320"/>
            <a:ext cx="385042" cy="369332"/>
          </a:xfrm>
          <a:prstGeom prst="rect">
            <a:avLst/>
          </a:prstGeom>
          <a:noFill/>
        </p:spPr>
        <p:txBody>
          <a:bodyPr wrap="none" rtlCol="0">
            <a:spAutoFit/>
          </a:bodyPr>
          <a:lstStyle/>
          <a:p>
            <a:r>
              <a:rPr lang="en-US" altLang="ja-JP" dirty="0"/>
              <a:t>c</a:t>
            </a:r>
            <a:r>
              <a:rPr lang="en-US" altLang="ja-JP" sz="1200" dirty="0"/>
              <a:t>4</a:t>
            </a:r>
            <a:endParaRPr kumimoji="1" lang="ja-JP" altLang="en-US" sz="1200" dirty="0"/>
          </a:p>
        </p:txBody>
      </p:sp>
      <p:sp>
        <p:nvSpPr>
          <p:cNvPr id="43" name="テキスト ボックス 42"/>
          <p:cNvSpPr txBox="1"/>
          <p:nvPr/>
        </p:nvSpPr>
        <p:spPr>
          <a:xfrm>
            <a:off x="5042380" y="5265022"/>
            <a:ext cx="385042" cy="369332"/>
          </a:xfrm>
          <a:prstGeom prst="rect">
            <a:avLst/>
          </a:prstGeom>
          <a:noFill/>
        </p:spPr>
        <p:txBody>
          <a:bodyPr wrap="none" rtlCol="0">
            <a:spAutoFit/>
          </a:bodyPr>
          <a:lstStyle/>
          <a:p>
            <a:r>
              <a:rPr lang="en-US" altLang="ja-JP" dirty="0"/>
              <a:t>c</a:t>
            </a:r>
            <a:r>
              <a:rPr lang="en-US" altLang="ja-JP" sz="1200" dirty="0"/>
              <a:t>5</a:t>
            </a:r>
            <a:endParaRPr kumimoji="1" lang="ja-JP" altLang="en-US" sz="1200" dirty="0"/>
          </a:p>
        </p:txBody>
      </p:sp>
      <p:sp>
        <p:nvSpPr>
          <p:cNvPr id="38" name="円/楕円 37"/>
          <p:cNvSpPr/>
          <p:nvPr/>
        </p:nvSpPr>
        <p:spPr bwMode="auto">
          <a:xfrm>
            <a:off x="4447803" y="4437112"/>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4" name="円/楕円 43"/>
          <p:cNvSpPr/>
          <p:nvPr/>
        </p:nvSpPr>
        <p:spPr bwMode="auto">
          <a:xfrm>
            <a:off x="4932040" y="4365104"/>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5" name="円/楕円 44"/>
          <p:cNvSpPr/>
          <p:nvPr/>
        </p:nvSpPr>
        <p:spPr bwMode="auto">
          <a:xfrm>
            <a:off x="3943747" y="4149080"/>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6" name="円/楕円 45"/>
          <p:cNvSpPr/>
          <p:nvPr/>
        </p:nvSpPr>
        <p:spPr bwMode="auto">
          <a:xfrm>
            <a:off x="4449198" y="4023487"/>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7" name="円/楕円 46"/>
          <p:cNvSpPr/>
          <p:nvPr/>
        </p:nvSpPr>
        <p:spPr bwMode="auto">
          <a:xfrm>
            <a:off x="4214506" y="4270236"/>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8" name="円/楕円 47"/>
          <p:cNvSpPr/>
          <p:nvPr/>
        </p:nvSpPr>
        <p:spPr bwMode="auto">
          <a:xfrm>
            <a:off x="5025262" y="4077072"/>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9" name="円/楕円 48"/>
          <p:cNvSpPr/>
          <p:nvPr/>
        </p:nvSpPr>
        <p:spPr bwMode="auto">
          <a:xfrm>
            <a:off x="4788024" y="4653136"/>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2" name="角丸四角形 71"/>
          <p:cNvSpPr/>
          <p:nvPr/>
        </p:nvSpPr>
        <p:spPr>
          <a:xfrm>
            <a:off x="3681616" y="3876288"/>
            <a:ext cx="1728192" cy="1224136"/>
          </a:xfrm>
          <a:prstGeom prst="roundRect">
            <a:avLst/>
          </a:prstGeom>
          <a:solidFill>
            <a:schemeClr val="tx1">
              <a:alpha val="7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右矢印 50"/>
          <p:cNvSpPr/>
          <p:nvPr/>
        </p:nvSpPr>
        <p:spPr>
          <a:xfrm>
            <a:off x="3059832" y="4339704"/>
            <a:ext cx="504056" cy="288032"/>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301965" y="4283804"/>
            <a:ext cx="2973891" cy="369332"/>
          </a:xfrm>
          <a:prstGeom prst="rect">
            <a:avLst/>
          </a:prstGeom>
          <a:noFill/>
        </p:spPr>
        <p:txBody>
          <a:bodyPr wrap="none" rtlCol="0">
            <a:spAutoFit/>
          </a:bodyPr>
          <a:lstStyle/>
          <a:p>
            <a:r>
              <a:rPr lang="en-US" altLang="ja-JP" dirty="0"/>
              <a:t>v</a:t>
            </a:r>
            <a:r>
              <a:rPr lang="en-US" altLang="ja-JP" sz="1400" dirty="0"/>
              <a:t>1</a:t>
            </a:r>
            <a:r>
              <a:rPr lang="en-US" altLang="ja-JP" dirty="0"/>
              <a:t> </a:t>
            </a:r>
            <a:r>
              <a:rPr lang="ja-JP" altLang="en-US" dirty="0"/>
              <a:t>を含む </a:t>
            </a:r>
            <a:r>
              <a:rPr lang="en-US" altLang="ja-JP" dirty="0"/>
              <a:t>H</a:t>
            </a:r>
            <a:r>
              <a:rPr lang="en-US" altLang="ja-JP" sz="1400" dirty="0"/>
              <a:t>1,3</a:t>
            </a:r>
            <a:r>
              <a:rPr lang="en-US" altLang="ja-JP" dirty="0"/>
              <a:t> </a:t>
            </a:r>
            <a:r>
              <a:rPr lang="ja-JP" altLang="en-US" dirty="0"/>
              <a:t>の連結成分</a:t>
            </a:r>
            <a:r>
              <a:rPr lang="en-US" altLang="ja-JP" sz="1600" dirty="0"/>
              <a:t> </a:t>
            </a:r>
          </a:p>
        </p:txBody>
      </p:sp>
    </p:spTree>
  </p:cSld>
  <p:clrMapOvr>
    <a:masterClrMapping/>
  </p:clrMapOvr>
  <p:transition advTm="14149"/>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0" name="直線コネクタ 69"/>
          <p:cNvCxnSpPr>
            <a:endCxn id="49" idx="7"/>
          </p:cNvCxnSpPr>
          <p:nvPr/>
        </p:nvCxnSpPr>
        <p:spPr bwMode="auto">
          <a:xfrm rot="5400000">
            <a:off x="4819044" y="4503290"/>
            <a:ext cx="242037" cy="9444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8" name="直線コネクタ 67"/>
          <p:cNvCxnSpPr>
            <a:stCxn id="45" idx="6"/>
          </p:cNvCxnSpPr>
          <p:nvPr/>
        </p:nvCxnSpPr>
        <p:spPr bwMode="auto">
          <a:xfrm>
            <a:off x="4067944" y="4211877"/>
            <a:ext cx="452244" cy="28308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3" name="直線コネクタ 62"/>
          <p:cNvCxnSpPr>
            <a:stCxn id="45" idx="5"/>
          </p:cNvCxnSpPr>
          <p:nvPr/>
        </p:nvCxnSpPr>
        <p:spPr bwMode="auto">
          <a:xfrm rot="16200000" flipH="1">
            <a:off x="3824418" y="4481617"/>
            <a:ext cx="669648" cy="21897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1" name="直線コネクタ 60"/>
          <p:cNvCxnSpPr>
            <a:stCxn id="48" idx="4"/>
          </p:cNvCxnSpPr>
          <p:nvPr/>
        </p:nvCxnSpPr>
        <p:spPr bwMode="auto">
          <a:xfrm rot="5400000">
            <a:off x="4940327" y="4275535"/>
            <a:ext cx="219207" cy="7346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9" name="直線コネクタ 58"/>
          <p:cNvCxnSpPr/>
          <p:nvPr/>
        </p:nvCxnSpPr>
        <p:spPr bwMode="auto">
          <a:xfrm rot="10800000" flipV="1">
            <a:off x="4306830" y="4450760"/>
            <a:ext cx="648071" cy="48637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3" name="直線コネクタ 52"/>
          <p:cNvCxnSpPr>
            <a:stCxn id="46" idx="4"/>
          </p:cNvCxnSpPr>
          <p:nvPr/>
        </p:nvCxnSpPr>
        <p:spPr bwMode="auto">
          <a:xfrm rot="16200000" flipH="1">
            <a:off x="4344750" y="4314928"/>
            <a:ext cx="339311" cy="761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a:stCxn id="38" idx="3"/>
          </p:cNvCxnSpPr>
          <p:nvPr/>
        </p:nvCxnSpPr>
        <p:spPr bwMode="auto">
          <a:xfrm rot="5400000">
            <a:off x="4183278" y="4631559"/>
            <a:ext cx="369961" cy="19546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422914" name="タイトル 1"/>
          <p:cNvSpPr>
            <a:spLocks noGrp="1"/>
          </p:cNvSpPr>
          <p:nvPr>
            <p:ph type="title"/>
          </p:nvPr>
        </p:nvSpPr>
        <p:spPr/>
        <p:txBody>
          <a:bodyPr/>
          <a:lstStyle/>
          <a:p>
            <a:pPr eaLnBrk="1" hangingPunct="1"/>
            <a:r>
              <a:rPr lang="en-US" altLang="ja-JP" dirty="0"/>
              <a:t>1.4</a:t>
            </a:r>
            <a:r>
              <a:rPr lang="ja-JP" altLang="en-US" dirty="0"/>
              <a:t>　平面的グラフの彩色</a:t>
            </a:r>
          </a:p>
        </p:txBody>
      </p:sp>
      <p:sp>
        <p:nvSpPr>
          <p:cNvPr id="5" name="コンテンツ プレースホルダー 2"/>
          <p:cNvSpPr txBox="1">
            <a:spLocks/>
          </p:cNvSpPr>
          <p:nvPr/>
        </p:nvSpPr>
        <p:spPr bwMode="auto">
          <a:xfrm>
            <a:off x="1212998" y="2864197"/>
            <a:ext cx="6383338" cy="3013075"/>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p:txBody>
      </p:sp>
      <p:sp>
        <p:nvSpPr>
          <p:cNvPr id="65" name="角丸四角形 64"/>
          <p:cNvSpPr/>
          <p:nvPr/>
        </p:nvSpPr>
        <p:spPr>
          <a:xfrm>
            <a:off x="107950" y="2276748"/>
            <a:ext cx="8856538" cy="72020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66" name="角丸四角形 65"/>
          <p:cNvSpPr/>
          <p:nvPr/>
        </p:nvSpPr>
        <p:spPr>
          <a:xfrm>
            <a:off x="395288" y="1916832"/>
            <a:ext cx="1656432" cy="504379"/>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400" dirty="0">
              <a:solidFill>
                <a:schemeClr val="tx1"/>
              </a:solidFill>
            </a:endParaRPr>
          </a:p>
          <a:p>
            <a:pPr algn="ctr">
              <a:defRPr/>
            </a:pPr>
            <a:r>
              <a:rPr lang="en-US" altLang="ja-JP" sz="2400" dirty="0">
                <a:solidFill>
                  <a:schemeClr val="tx1"/>
                </a:solidFill>
              </a:rPr>
              <a:t>5</a:t>
            </a:r>
            <a:r>
              <a:rPr lang="ja-JP" altLang="en-US" sz="2400" dirty="0">
                <a:solidFill>
                  <a:schemeClr val="tx1"/>
                </a:solidFill>
              </a:rPr>
              <a:t>色定理</a:t>
            </a:r>
            <a:endParaRPr lang="en-US" altLang="ja-JP" sz="2400" dirty="0">
              <a:solidFill>
                <a:schemeClr val="tx1"/>
              </a:solidFill>
            </a:endParaRPr>
          </a:p>
          <a:p>
            <a:pPr algn="ctr">
              <a:defRPr/>
            </a:pPr>
            <a:endParaRPr lang="en-US" altLang="ja-JP" sz="2400" dirty="0">
              <a:solidFill>
                <a:schemeClr val="tx1"/>
              </a:solidFill>
            </a:endParaRPr>
          </a:p>
        </p:txBody>
      </p:sp>
      <p:sp>
        <p:nvSpPr>
          <p:cNvPr id="67" name="テキスト ボックス 66"/>
          <p:cNvSpPr txBox="1"/>
          <p:nvPr/>
        </p:nvSpPr>
        <p:spPr>
          <a:xfrm>
            <a:off x="251520" y="2436187"/>
            <a:ext cx="7303602" cy="461665"/>
          </a:xfrm>
          <a:prstGeom prst="rect">
            <a:avLst/>
          </a:prstGeom>
          <a:noFill/>
        </p:spPr>
        <p:txBody>
          <a:bodyPr wrap="none" rtlCol="0">
            <a:spAutoFit/>
          </a:bodyPr>
          <a:lstStyle/>
          <a:p>
            <a:r>
              <a:rPr lang="ja-JP" altLang="en-US" sz="2400" dirty="0"/>
              <a:t>全ての平面的グラフは</a:t>
            </a:r>
            <a:r>
              <a:rPr lang="en-US" altLang="ja-JP" sz="2400" dirty="0"/>
              <a:t>5-</a:t>
            </a:r>
            <a:r>
              <a:rPr lang="ja-JP" altLang="en-US" sz="2400" dirty="0"/>
              <a:t>彩色可能である</a:t>
            </a:r>
            <a:r>
              <a:rPr lang="en-US" altLang="ja-JP" sz="2400" dirty="0"/>
              <a:t>                      </a:t>
            </a:r>
          </a:p>
        </p:txBody>
      </p:sp>
      <p:sp>
        <p:nvSpPr>
          <p:cNvPr id="10" name="テキスト ボックス 9"/>
          <p:cNvSpPr txBox="1"/>
          <p:nvPr/>
        </p:nvSpPr>
        <p:spPr>
          <a:xfrm>
            <a:off x="107504" y="3068960"/>
            <a:ext cx="6511719" cy="1938992"/>
          </a:xfrm>
          <a:prstGeom prst="rect">
            <a:avLst/>
          </a:prstGeom>
          <a:noFill/>
        </p:spPr>
        <p:txBody>
          <a:bodyPr wrap="none" rtlCol="0">
            <a:spAutoFit/>
          </a:bodyPr>
          <a:lstStyle/>
          <a:p>
            <a:r>
              <a:rPr kumimoji="1" lang="ja-JP" altLang="en-US" sz="2400" dirty="0"/>
              <a:t>証明：</a:t>
            </a:r>
            <a:endParaRPr kumimoji="1" lang="en-US" altLang="ja-JP" sz="2400" dirty="0"/>
          </a:p>
          <a:p>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v</a:t>
            </a:r>
            <a:r>
              <a:rPr lang="en-US" altLang="ja-JP" dirty="0">
                <a:latin typeface="Calibri" pitchFamily="34" charset="0"/>
              </a:rPr>
              <a:t>3</a:t>
            </a:r>
            <a:r>
              <a:rPr lang="ja-JP" altLang="en-US" sz="2400" dirty="0">
                <a:latin typeface="Calibri" pitchFamily="34" charset="0"/>
              </a:rPr>
              <a:t>が</a:t>
            </a:r>
            <a:r>
              <a:rPr lang="en-US" altLang="ja-JP" sz="2400" dirty="0">
                <a:latin typeface="Calibri" pitchFamily="34" charset="0"/>
              </a:rPr>
              <a:t>H</a:t>
            </a:r>
            <a:r>
              <a:rPr lang="en-US" altLang="ja-JP" dirty="0">
                <a:latin typeface="Calibri" pitchFamily="34" charset="0"/>
              </a:rPr>
              <a:t>1,3</a:t>
            </a:r>
            <a:r>
              <a:rPr lang="ja-JP" altLang="en-US" sz="2400" dirty="0">
                <a:latin typeface="Calibri" pitchFamily="34" charset="0"/>
              </a:rPr>
              <a:t>の異なる連結成分に属すると仮定する</a:t>
            </a:r>
            <a:endParaRPr lang="en-US" altLang="ja-JP" dirty="0">
              <a:latin typeface="Calibri" pitchFamily="34" charset="0"/>
            </a:endParaRPr>
          </a:p>
          <a:p>
            <a:r>
              <a:rPr lang="en-US" altLang="ja-JP" sz="2400" dirty="0">
                <a:latin typeface="Calibri" pitchFamily="34" charset="0"/>
              </a:rPr>
              <a:t> </a:t>
            </a:r>
          </a:p>
          <a:p>
            <a:endParaRPr lang="en-US" altLang="ja-JP" sz="2400" dirty="0">
              <a:latin typeface="Calibri" pitchFamily="34" charset="0"/>
            </a:endParaRPr>
          </a:p>
          <a:p>
            <a:endParaRPr lang="en-US" altLang="ja-JP" sz="2400" dirty="0"/>
          </a:p>
        </p:txBody>
      </p:sp>
      <p:grpSp>
        <p:nvGrpSpPr>
          <p:cNvPr id="2" name="グループ化 37"/>
          <p:cNvGrpSpPr/>
          <p:nvPr/>
        </p:nvGrpSpPr>
        <p:grpSpPr>
          <a:xfrm>
            <a:off x="3347864" y="4725144"/>
            <a:ext cx="1927715" cy="1814265"/>
            <a:chOff x="3347864" y="4927103"/>
            <a:chExt cx="1927715" cy="1814265"/>
          </a:xfrm>
        </p:grpSpPr>
        <p:grpSp>
          <p:nvGrpSpPr>
            <p:cNvPr id="3" name="グループ化 30"/>
            <p:cNvGrpSpPr/>
            <p:nvPr/>
          </p:nvGrpSpPr>
          <p:grpSpPr>
            <a:xfrm>
              <a:off x="3444874" y="5062445"/>
              <a:ext cx="1657829" cy="1569913"/>
              <a:chOff x="2843808" y="4307359"/>
              <a:chExt cx="1885950" cy="1785937"/>
            </a:xfrm>
          </p:grpSpPr>
          <p:cxnSp>
            <p:nvCxnSpPr>
              <p:cNvPr id="8" name="直線コネクタ 7"/>
              <p:cNvCxnSpPr>
                <a:stCxn id="19" idx="3"/>
              </p:cNvCxnSpPr>
              <p:nvPr/>
            </p:nvCxnSpPr>
            <p:spPr bwMode="auto">
              <a:xfrm rot="5400000">
                <a:off x="3150949" y="5451552"/>
                <a:ext cx="658455" cy="45993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4" name="円/楕円 13"/>
              <p:cNvSpPr/>
              <p:nvPr/>
            </p:nvSpPr>
            <p:spPr bwMode="auto">
              <a:xfrm>
                <a:off x="2843808" y="4997921"/>
                <a:ext cx="141288"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bwMode="auto">
              <a:xfrm>
                <a:off x="3169246" y="5944071"/>
                <a:ext cx="141287" cy="14287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 name="円/楕円 16"/>
              <p:cNvSpPr/>
              <p:nvPr/>
            </p:nvSpPr>
            <p:spPr bwMode="auto">
              <a:xfrm>
                <a:off x="4590058" y="4997921"/>
                <a:ext cx="139700" cy="14287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 name="円/楕円 17"/>
              <p:cNvSpPr/>
              <p:nvPr/>
            </p:nvSpPr>
            <p:spPr bwMode="auto">
              <a:xfrm>
                <a:off x="4304308" y="5950421"/>
                <a:ext cx="141288" cy="142875"/>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 name="円/楕円 18"/>
              <p:cNvSpPr/>
              <p:nvPr/>
            </p:nvSpPr>
            <p:spPr bwMode="auto">
              <a:xfrm>
                <a:off x="3689684" y="5230341"/>
                <a:ext cx="139700" cy="1428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1" name="直線コネクタ 20"/>
              <p:cNvCxnSpPr>
                <a:stCxn id="18" idx="1"/>
              </p:cNvCxnSpPr>
              <p:nvPr/>
            </p:nvCxnSpPr>
            <p:spPr bwMode="auto">
              <a:xfrm rot="16200000" flipV="1">
                <a:off x="3711022" y="5357367"/>
                <a:ext cx="668428" cy="55952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rot="10800000">
                <a:off x="2985096" y="5082806"/>
                <a:ext cx="767922" cy="22707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5" name="直線コネクタ 24"/>
              <p:cNvCxnSpPr/>
              <p:nvPr/>
            </p:nvCxnSpPr>
            <p:spPr bwMode="auto">
              <a:xfrm rot="10800000" flipV="1">
                <a:off x="3808926" y="5096253"/>
                <a:ext cx="781133" cy="1819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9" name="直線コネクタ 28"/>
              <p:cNvCxnSpPr>
                <a:endCxn id="19" idx="0"/>
              </p:cNvCxnSpPr>
              <p:nvPr/>
            </p:nvCxnSpPr>
            <p:spPr bwMode="auto">
              <a:xfrm rot="5400000">
                <a:off x="3329184" y="4793060"/>
                <a:ext cx="867632" cy="693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5" name="円/楕円 14"/>
              <p:cNvSpPr/>
              <p:nvPr/>
            </p:nvSpPr>
            <p:spPr bwMode="auto">
              <a:xfrm>
                <a:off x="3709743" y="4307359"/>
                <a:ext cx="139700" cy="142875"/>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2" name="テキスト ボックス 31"/>
            <p:cNvSpPr txBox="1"/>
            <p:nvPr/>
          </p:nvSpPr>
          <p:spPr>
            <a:xfrm>
              <a:off x="4092946" y="5958208"/>
              <a:ext cx="300082" cy="369332"/>
            </a:xfrm>
            <a:prstGeom prst="rect">
              <a:avLst/>
            </a:prstGeom>
            <a:noFill/>
          </p:spPr>
          <p:txBody>
            <a:bodyPr wrap="none" rtlCol="0">
              <a:spAutoFit/>
            </a:bodyPr>
            <a:lstStyle/>
            <a:p>
              <a:r>
                <a:rPr kumimoji="1" lang="en-US" altLang="ja-JP" dirty="0"/>
                <a:t>v</a:t>
              </a:r>
              <a:endParaRPr kumimoji="1" lang="ja-JP" altLang="en-US" dirty="0"/>
            </a:p>
          </p:txBody>
        </p:sp>
        <p:sp>
          <p:nvSpPr>
            <p:cNvPr id="33" name="テキスト ボックス 32"/>
            <p:cNvSpPr txBox="1"/>
            <p:nvPr/>
          </p:nvSpPr>
          <p:spPr>
            <a:xfrm>
              <a:off x="4283473" y="4927103"/>
              <a:ext cx="385042" cy="369332"/>
            </a:xfrm>
            <a:prstGeom prst="rect">
              <a:avLst/>
            </a:prstGeom>
            <a:noFill/>
          </p:spPr>
          <p:txBody>
            <a:bodyPr wrap="none" rtlCol="0">
              <a:spAutoFit/>
            </a:bodyPr>
            <a:lstStyle/>
            <a:p>
              <a:r>
                <a:rPr kumimoji="1" lang="en-US" altLang="ja-JP" dirty="0"/>
                <a:t>v</a:t>
              </a:r>
              <a:r>
                <a:rPr kumimoji="1" lang="en-US" altLang="ja-JP" sz="1200" dirty="0"/>
                <a:t>1</a:t>
              </a:r>
              <a:endParaRPr kumimoji="1" lang="ja-JP" altLang="en-US" sz="1200" dirty="0"/>
            </a:p>
          </p:txBody>
        </p:sp>
        <p:sp>
          <p:nvSpPr>
            <p:cNvPr id="34" name="テキスト ボックス 33"/>
            <p:cNvSpPr txBox="1"/>
            <p:nvPr/>
          </p:nvSpPr>
          <p:spPr>
            <a:xfrm>
              <a:off x="3347864" y="5674331"/>
              <a:ext cx="385042" cy="369332"/>
            </a:xfrm>
            <a:prstGeom prst="rect">
              <a:avLst/>
            </a:prstGeom>
            <a:noFill/>
          </p:spPr>
          <p:txBody>
            <a:bodyPr wrap="none" rtlCol="0">
              <a:spAutoFit/>
            </a:bodyPr>
            <a:lstStyle/>
            <a:p>
              <a:r>
                <a:rPr kumimoji="1" lang="en-US" altLang="ja-JP" dirty="0"/>
                <a:t>v</a:t>
              </a:r>
              <a:r>
                <a:rPr lang="en-US" altLang="ja-JP" sz="1200" dirty="0"/>
                <a:t>2</a:t>
              </a:r>
              <a:endParaRPr kumimoji="1" lang="ja-JP" altLang="en-US" sz="1200" dirty="0"/>
            </a:p>
          </p:txBody>
        </p:sp>
        <p:sp>
          <p:nvSpPr>
            <p:cNvPr id="35" name="テキスト ボックス 34"/>
            <p:cNvSpPr txBox="1"/>
            <p:nvPr/>
          </p:nvSpPr>
          <p:spPr>
            <a:xfrm>
              <a:off x="3798132" y="6372036"/>
              <a:ext cx="385042" cy="369332"/>
            </a:xfrm>
            <a:prstGeom prst="rect">
              <a:avLst/>
            </a:prstGeom>
            <a:noFill/>
          </p:spPr>
          <p:txBody>
            <a:bodyPr wrap="none" rtlCol="0">
              <a:spAutoFit/>
            </a:bodyPr>
            <a:lstStyle/>
            <a:p>
              <a:r>
                <a:rPr kumimoji="1" lang="en-US" altLang="ja-JP" dirty="0"/>
                <a:t>v</a:t>
              </a:r>
              <a:r>
                <a:rPr lang="en-US" altLang="ja-JP" sz="1200" dirty="0"/>
                <a:t>3</a:t>
              </a:r>
              <a:endParaRPr kumimoji="1" lang="ja-JP" altLang="en-US" sz="1200" dirty="0"/>
            </a:p>
          </p:txBody>
        </p:sp>
        <p:sp>
          <p:nvSpPr>
            <p:cNvPr id="36" name="テキスト ボックス 35"/>
            <p:cNvSpPr txBox="1"/>
            <p:nvPr/>
          </p:nvSpPr>
          <p:spPr>
            <a:xfrm>
              <a:off x="4791925" y="6358589"/>
              <a:ext cx="385042" cy="369332"/>
            </a:xfrm>
            <a:prstGeom prst="rect">
              <a:avLst/>
            </a:prstGeom>
            <a:noFill/>
          </p:spPr>
          <p:txBody>
            <a:bodyPr wrap="none" rtlCol="0">
              <a:spAutoFit/>
            </a:bodyPr>
            <a:lstStyle/>
            <a:p>
              <a:r>
                <a:rPr kumimoji="1" lang="en-US" altLang="ja-JP" dirty="0"/>
                <a:t>v</a:t>
              </a:r>
              <a:r>
                <a:rPr lang="en-US" altLang="ja-JP" sz="1200" dirty="0"/>
                <a:t>4</a:t>
              </a:r>
              <a:endParaRPr kumimoji="1" lang="ja-JP" altLang="en-US" sz="1200" dirty="0"/>
            </a:p>
          </p:txBody>
        </p:sp>
        <p:sp>
          <p:nvSpPr>
            <p:cNvPr id="37" name="テキスト ボックス 36"/>
            <p:cNvSpPr txBox="1"/>
            <p:nvPr/>
          </p:nvSpPr>
          <p:spPr>
            <a:xfrm>
              <a:off x="4890537" y="5674331"/>
              <a:ext cx="385042" cy="369332"/>
            </a:xfrm>
            <a:prstGeom prst="rect">
              <a:avLst/>
            </a:prstGeom>
            <a:noFill/>
          </p:spPr>
          <p:txBody>
            <a:bodyPr wrap="none" rtlCol="0">
              <a:spAutoFit/>
            </a:bodyPr>
            <a:lstStyle/>
            <a:p>
              <a:r>
                <a:rPr kumimoji="1" lang="en-US" altLang="ja-JP" dirty="0"/>
                <a:t>v</a:t>
              </a:r>
              <a:r>
                <a:rPr lang="en-US" altLang="ja-JP" sz="1200" dirty="0"/>
                <a:t>5</a:t>
              </a:r>
              <a:endParaRPr kumimoji="1" lang="ja-JP" altLang="en-US" sz="1200" dirty="0"/>
            </a:p>
          </p:txBody>
        </p:sp>
      </p:grpSp>
      <p:sp>
        <p:nvSpPr>
          <p:cNvPr id="39" name="テキスト ボックス 38"/>
          <p:cNvSpPr txBox="1"/>
          <p:nvPr/>
        </p:nvSpPr>
        <p:spPr>
          <a:xfrm>
            <a:off x="3903736" y="4736177"/>
            <a:ext cx="380232" cy="276999"/>
          </a:xfrm>
          <a:prstGeom prst="rect">
            <a:avLst/>
          </a:prstGeom>
          <a:noFill/>
        </p:spPr>
        <p:txBody>
          <a:bodyPr wrap="none" rtlCol="0">
            <a:spAutoFit/>
          </a:bodyPr>
          <a:lstStyle/>
          <a:p>
            <a:r>
              <a:rPr lang="en-US" altLang="ja-JP" sz="1200" dirty="0"/>
              <a:t>C</a:t>
            </a:r>
            <a:r>
              <a:rPr kumimoji="1" lang="en-US" altLang="ja-JP" sz="1200" dirty="0"/>
              <a:t>1</a:t>
            </a:r>
            <a:endParaRPr kumimoji="1" lang="ja-JP" altLang="en-US" sz="1200" dirty="0"/>
          </a:p>
        </p:txBody>
      </p:sp>
      <p:sp>
        <p:nvSpPr>
          <p:cNvPr id="40" name="テキスト ボックス 39"/>
          <p:cNvSpPr txBox="1"/>
          <p:nvPr/>
        </p:nvSpPr>
        <p:spPr>
          <a:xfrm>
            <a:off x="3118393" y="5256094"/>
            <a:ext cx="385042" cy="369332"/>
          </a:xfrm>
          <a:prstGeom prst="rect">
            <a:avLst/>
          </a:prstGeom>
          <a:noFill/>
        </p:spPr>
        <p:txBody>
          <a:bodyPr wrap="none" rtlCol="0">
            <a:spAutoFit/>
          </a:bodyPr>
          <a:lstStyle/>
          <a:p>
            <a:r>
              <a:rPr lang="en-US" altLang="ja-JP" dirty="0"/>
              <a:t>c</a:t>
            </a:r>
            <a:r>
              <a:rPr lang="en-US" altLang="ja-JP" sz="1200" dirty="0"/>
              <a:t>2</a:t>
            </a:r>
            <a:endParaRPr kumimoji="1" lang="ja-JP" altLang="en-US" sz="1200" dirty="0"/>
          </a:p>
        </p:txBody>
      </p:sp>
      <p:sp>
        <p:nvSpPr>
          <p:cNvPr id="41" name="テキスト ボックス 40"/>
          <p:cNvSpPr txBox="1"/>
          <p:nvPr/>
        </p:nvSpPr>
        <p:spPr>
          <a:xfrm>
            <a:off x="3538886" y="6309320"/>
            <a:ext cx="1107996" cy="369332"/>
          </a:xfrm>
          <a:prstGeom prst="rect">
            <a:avLst/>
          </a:prstGeom>
          <a:noFill/>
        </p:spPr>
        <p:txBody>
          <a:bodyPr wrap="none" rtlCol="0">
            <a:spAutoFit/>
          </a:bodyPr>
          <a:lstStyle/>
          <a:p>
            <a:r>
              <a:rPr lang="en-US" altLang="ja-JP" dirty="0"/>
              <a:t>c</a:t>
            </a:r>
            <a:r>
              <a:rPr lang="en-US" altLang="ja-JP" sz="1200" dirty="0"/>
              <a:t>3	</a:t>
            </a:r>
            <a:endParaRPr kumimoji="1" lang="ja-JP" altLang="en-US" sz="1200" dirty="0"/>
          </a:p>
        </p:txBody>
      </p:sp>
      <p:sp>
        <p:nvSpPr>
          <p:cNvPr id="42" name="テキスト ボックス 41"/>
          <p:cNvSpPr txBox="1"/>
          <p:nvPr/>
        </p:nvSpPr>
        <p:spPr>
          <a:xfrm>
            <a:off x="4731355" y="6309320"/>
            <a:ext cx="385042" cy="369332"/>
          </a:xfrm>
          <a:prstGeom prst="rect">
            <a:avLst/>
          </a:prstGeom>
          <a:noFill/>
        </p:spPr>
        <p:txBody>
          <a:bodyPr wrap="none" rtlCol="0">
            <a:spAutoFit/>
          </a:bodyPr>
          <a:lstStyle/>
          <a:p>
            <a:r>
              <a:rPr lang="en-US" altLang="ja-JP" dirty="0"/>
              <a:t>c</a:t>
            </a:r>
            <a:r>
              <a:rPr lang="en-US" altLang="ja-JP" sz="1200" dirty="0"/>
              <a:t>4</a:t>
            </a:r>
            <a:endParaRPr kumimoji="1" lang="ja-JP" altLang="en-US" sz="1200" dirty="0"/>
          </a:p>
        </p:txBody>
      </p:sp>
      <p:sp>
        <p:nvSpPr>
          <p:cNvPr id="43" name="テキスト ボックス 42"/>
          <p:cNvSpPr txBox="1"/>
          <p:nvPr/>
        </p:nvSpPr>
        <p:spPr>
          <a:xfrm>
            <a:off x="5042380" y="5265022"/>
            <a:ext cx="385042" cy="369332"/>
          </a:xfrm>
          <a:prstGeom prst="rect">
            <a:avLst/>
          </a:prstGeom>
          <a:noFill/>
        </p:spPr>
        <p:txBody>
          <a:bodyPr wrap="none" rtlCol="0">
            <a:spAutoFit/>
          </a:bodyPr>
          <a:lstStyle/>
          <a:p>
            <a:r>
              <a:rPr lang="en-US" altLang="ja-JP" dirty="0"/>
              <a:t>c</a:t>
            </a:r>
            <a:r>
              <a:rPr lang="en-US" altLang="ja-JP" sz="1200" dirty="0"/>
              <a:t>5</a:t>
            </a:r>
            <a:endParaRPr kumimoji="1" lang="ja-JP" altLang="en-US" sz="1200" dirty="0"/>
          </a:p>
        </p:txBody>
      </p:sp>
      <p:sp>
        <p:nvSpPr>
          <p:cNvPr id="38" name="円/楕円 37"/>
          <p:cNvSpPr/>
          <p:nvPr/>
        </p:nvSpPr>
        <p:spPr bwMode="auto">
          <a:xfrm>
            <a:off x="4447803" y="4437112"/>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4" name="円/楕円 43"/>
          <p:cNvSpPr/>
          <p:nvPr/>
        </p:nvSpPr>
        <p:spPr bwMode="auto">
          <a:xfrm>
            <a:off x="4932040" y="4365104"/>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5" name="円/楕円 44"/>
          <p:cNvSpPr/>
          <p:nvPr/>
        </p:nvSpPr>
        <p:spPr bwMode="auto">
          <a:xfrm>
            <a:off x="3943747" y="4149080"/>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6" name="円/楕円 45"/>
          <p:cNvSpPr/>
          <p:nvPr/>
        </p:nvSpPr>
        <p:spPr bwMode="auto">
          <a:xfrm>
            <a:off x="4449198" y="4023487"/>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7" name="円/楕円 46"/>
          <p:cNvSpPr/>
          <p:nvPr/>
        </p:nvSpPr>
        <p:spPr bwMode="auto">
          <a:xfrm>
            <a:off x="4214506" y="4270236"/>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8" name="円/楕円 47"/>
          <p:cNvSpPr/>
          <p:nvPr/>
        </p:nvSpPr>
        <p:spPr bwMode="auto">
          <a:xfrm>
            <a:off x="5025262" y="4077072"/>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9" name="円/楕円 48"/>
          <p:cNvSpPr/>
          <p:nvPr/>
        </p:nvSpPr>
        <p:spPr bwMode="auto">
          <a:xfrm>
            <a:off x="4788024" y="4653136"/>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2" name="角丸四角形 71"/>
          <p:cNvSpPr/>
          <p:nvPr/>
        </p:nvSpPr>
        <p:spPr>
          <a:xfrm>
            <a:off x="3681616" y="3876288"/>
            <a:ext cx="1728192" cy="1224136"/>
          </a:xfrm>
          <a:prstGeom prst="roundRect">
            <a:avLst/>
          </a:prstGeom>
          <a:solidFill>
            <a:schemeClr val="tx1">
              <a:alpha val="7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右矢印 50"/>
          <p:cNvSpPr/>
          <p:nvPr/>
        </p:nvSpPr>
        <p:spPr>
          <a:xfrm>
            <a:off x="3059832" y="4339704"/>
            <a:ext cx="504056" cy="288032"/>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107504" y="4005064"/>
            <a:ext cx="2969083" cy="923330"/>
          </a:xfrm>
          <a:prstGeom prst="rect">
            <a:avLst/>
          </a:prstGeom>
          <a:noFill/>
        </p:spPr>
        <p:txBody>
          <a:bodyPr wrap="none" rtlCol="0">
            <a:spAutoFit/>
          </a:bodyPr>
          <a:lstStyle/>
          <a:p>
            <a:r>
              <a:rPr lang="ja-JP" altLang="en-US" dirty="0">
                <a:latin typeface="Calibri" pitchFamily="34" charset="0"/>
              </a:rPr>
              <a:t>この連結成分の色を</a:t>
            </a:r>
            <a:r>
              <a:rPr lang="en-US" altLang="ja-JP" dirty="0">
                <a:latin typeface="Calibri" pitchFamily="34" charset="0"/>
              </a:rPr>
              <a:t> </a:t>
            </a:r>
          </a:p>
          <a:p>
            <a:r>
              <a:rPr lang="ja-JP" altLang="en-US" dirty="0">
                <a:latin typeface="Calibri" pitchFamily="34" charset="0"/>
              </a:rPr>
              <a:t>反転させても</a:t>
            </a:r>
            <a:r>
              <a:rPr lang="en-US" altLang="ja-JP" dirty="0">
                <a:latin typeface="Calibri" pitchFamily="34" charset="0"/>
              </a:rPr>
              <a:t>G-v</a:t>
            </a:r>
            <a:r>
              <a:rPr lang="ja-JP" altLang="en-US" dirty="0">
                <a:latin typeface="Calibri" pitchFamily="34" charset="0"/>
              </a:rPr>
              <a:t>の</a:t>
            </a:r>
            <a:endParaRPr lang="en-US" altLang="ja-JP" dirty="0">
              <a:latin typeface="Calibri" pitchFamily="34" charset="0"/>
            </a:endParaRPr>
          </a:p>
          <a:p>
            <a:r>
              <a:rPr lang="en-US" altLang="ja-JP" dirty="0"/>
              <a:t>5-</a:t>
            </a:r>
            <a:r>
              <a:rPr lang="ja-JP" altLang="en-US" dirty="0"/>
              <a:t>彩色が得られることに注意</a:t>
            </a:r>
            <a:endParaRPr lang="en-US" altLang="ja-JP" dirty="0"/>
          </a:p>
        </p:txBody>
      </p:sp>
    </p:spTree>
  </p:cSld>
  <p:clrMapOvr>
    <a:masterClrMapping/>
  </p:clrMapOvr>
  <p:transition advTm="14149"/>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角丸四角形 71"/>
          <p:cNvSpPr/>
          <p:nvPr/>
        </p:nvSpPr>
        <p:spPr>
          <a:xfrm>
            <a:off x="3681616" y="3876288"/>
            <a:ext cx="1728192" cy="1224136"/>
          </a:xfrm>
          <a:prstGeom prst="roundRect">
            <a:avLst/>
          </a:prstGeom>
          <a:solidFill>
            <a:schemeClr val="tx1">
              <a:alpha val="7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0" name="直線コネクタ 69"/>
          <p:cNvCxnSpPr>
            <a:endCxn id="49" idx="7"/>
          </p:cNvCxnSpPr>
          <p:nvPr/>
        </p:nvCxnSpPr>
        <p:spPr bwMode="auto">
          <a:xfrm rot="5400000">
            <a:off x="4819044" y="4503290"/>
            <a:ext cx="242037" cy="9444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8" name="直線コネクタ 67"/>
          <p:cNvCxnSpPr>
            <a:stCxn id="45" idx="6"/>
          </p:cNvCxnSpPr>
          <p:nvPr/>
        </p:nvCxnSpPr>
        <p:spPr bwMode="auto">
          <a:xfrm>
            <a:off x="4067944" y="4211877"/>
            <a:ext cx="452244" cy="28308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3" name="直線コネクタ 62"/>
          <p:cNvCxnSpPr>
            <a:stCxn id="45" idx="5"/>
          </p:cNvCxnSpPr>
          <p:nvPr/>
        </p:nvCxnSpPr>
        <p:spPr bwMode="auto">
          <a:xfrm rot="16200000" flipH="1">
            <a:off x="3824418" y="4481617"/>
            <a:ext cx="669648" cy="21897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1" name="直線コネクタ 60"/>
          <p:cNvCxnSpPr>
            <a:stCxn id="48" idx="4"/>
          </p:cNvCxnSpPr>
          <p:nvPr/>
        </p:nvCxnSpPr>
        <p:spPr bwMode="auto">
          <a:xfrm rot="5400000">
            <a:off x="4940327" y="4275535"/>
            <a:ext cx="219207" cy="7346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9" name="直線コネクタ 58"/>
          <p:cNvCxnSpPr/>
          <p:nvPr/>
        </p:nvCxnSpPr>
        <p:spPr bwMode="auto">
          <a:xfrm rot="10800000" flipV="1">
            <a:off x="4306830" y="4450760"/>
            <a:ext cx="648071" cy="48637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3" name="直線コネクタ 52"/>
          <p:cNvCxnSpPr>
            <a:stCxn id="46" idx="4"/>
          </p:cNvCxnSpPr>
          <p:nvPr/>
        </p:nvCxnSpPr>
        <p:spPr bwMode="auto">
          <a:xfrm rot="16200000" flipH="1">
            <a:off x="4344750" y="4314928"/>
            <a:ext cx="339311" cy="761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a:stCxn id="38" idx="3"/>
          </p:cNvCxnSpPr>
          <p:nvPr/>
        </p:nvCxnSpPr>
        <p:spPr bwMode="auto">
          <a:xfrm rot="5400000">
            <a:off x="4183278" y="4631559"/>
            <a:ext cx="369961" cy="19546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422914" name="タイトル 1"/>
          <p:cNvSpPr>
            <a:spLocks noGrp="1"/>
          </p:cNvSpPr>
          <p:nvPr>
            <p:ph type="title"/>
          </p:nvPr>
        </p:nvSpPr>
        <p:spPr/>
        <p:txBody>
          <a:bodyPr/>
          <a:lstStyle/>
          <a:p>
            <a:pPr eaLnBrk="1" hangingPunct="1"/>
            <a:r>
              <a:rPr lang="en-US" altLang="ja-JP" dirty="0"/>
              <a:t>1.4</a:t>
            </a:r>
            <a:r>
              <a:rPr lang="ja-JP" altLang="en-US" dirty="0"/>
              <a:t>　平面的グラフの彩色</a:t>
            </a:r>
          </a:p>
        </p:txBody>
      </p:sp>
      <p:sp>
        <p:nvSpPr>
          <p:cNvPr id="5" name="コンテンツ プレースホルダー 2"/>
          <p:cNvSpPr txBox="1">
            <a:spLocks/>
          </p:cNvSpPr>
          <p:nvPr/>
        </p:nvSpPr>
        <p:spPr bwMode="auto">
          <a:xfrm>
            <a:off x="1212998" y="2864197"/>
            <a:ext cx="6383338" cy="3013075"/>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p:txBody>
      </p:sp>
      <p:sp>
        <p:nvSpPr>
          <p:cNvPr id="65" name="角丸四角形 64"/>
          <p:cNvSpPr/>
          <p:nvPr/>
        </p:nvSpPr>
        <p:spPr>
          <a:xfrm>
            <a:off x="107950" y="2276748"/>
            <a:ext cx="8856538" cy="72020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66" name="角丸四角形 65"/>
          <p:cNvSpPr/>
          <p:nvPr/>
        </p:nvSpPr>
        <p:spPr>
          <a:xfrm>
            <a:off x="395288" y="1916832"/>
            <a:ext cx="1656432" cy="504379"/>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400" dirty="0">
              <a:solidFill>
                <a:schemeClr val="tx1"/>
              </a:solidFill>
            </a:endParaRPr>
          </a:p>
          <a:p>
            <a:pPr algn="ctr">
              <a:defRPr/>
            </a:pPr>
            <a:r>
              <a:rPr lang="en-US" altLang="ja-JP" sz="2400" dirty="0">
                <a:solidFill>
                  <a:schemeClr val="tx1"/>
                </a:solidFill>
              </a:rPr>
              <a:t>5</a:t>
            </a:r>
            <a:r>
              <a:rPr lang="ja-JP" altLang="en-US" sz="2400" dirty="0">
                <a:solidFill>
                  <a:schemeClr val="tx1"/>
                </a:solidFill>
              </a:rPr>
              <a:t>色定理</a:t>
            </a:r>
            <a:endParaRPr lang="en-US" altLang="ja-JP" sz="2400" dirty="0">
              <a:solidFill>
                <a:schemeClr val="tx1"/>
              </a:solidFill>
            </a:endParaRPr>
          </a:p>
          <a:p>
            <a:pPr algn="ctr">
              <a:defRPr/>
            </a:pPr>
            <a:endParaRPr lang="en-US" altLang="ja-JP" sz="2400" dirty="0">
              <a:solidFill>
                <a:schemeClr val="tx1"/>
              </a:solidFill>
            </a:endParaRPr>
          </a:p>
        </p:txBody>
      </p:sp>
      <p:sp>
        <p:nvSpPr>
          <p:cNvPr id="67" name="テキスト ボックス 66"/>
          <p:cNvSpPr txBox="1"/>
          <p:nvPr/>
        </p:nvSpPr>
        <p:spPr>
          <a:xfrm>
            <a:off x="251520" y="2436187"/>
            <a:ext cx="7303602" cy="461665"/>
          </a:xfrm>
          <a:prstGeom prst="rect">
            <a:avLst/>
          </a:prstGeom>
          <a:noFill/>
        </p:spPr>
        <p:txBody>
          <a:bodyPr wrap="none" rtlCol="0">
            <a:spAutoFit/>
          </a:bodyPr>
          <a:lstStyle/>
          <a:p>
            <a:r>
              <a:rPr lang="ja-JP" altLang="en-US" sz="2400" dirty="0"/>
              <a:t>全ての平面的グラフは</a:t>
            </a:r>
            <a:r>
              <a:rPr lang="en-US" altLang="ja-JP" sz="2400" dirty="0"/>
              <a:t>5-</a:t>
            </a:r>
            <a:r>
              <a:rPr lang="ja-JP" altLang="en-US" sz="2400" dirty="0"/>
              <a:t>彩色可能である</a:t>
            </a:r>
            <a:r>
              <a:rPr lang="en-US" altLang="ja-JP" sz="2400" dirty="0"/>
              <a:t>                      </a:t>
            </a:r>
          </a:p>
        </p:txBody>
      </p:sp>
      <p:sp>
        <p:nvSpPr>
          <p:cNvPr id="10" name="テキスト ボックス 9"/>
          <p:cNvSpPr txBox="1"/>
          <p:nvPr/>
        </p:nvSpPr>
        <p:spPr>
          <a:xfrm>
            <a:off x="107504" y="3068960"/>
            <a:ext cx="6511719" cy="1938992"/>
          </a:xfrm>
          <a:prstGeom prst="rect">
            <a:avLst/>
          </a:prstGeom>
          <a:noFill/>
        </p:spPr>
        <p:txBody>
          <a:bodyPr wrap="none" rtlCol="0">
            <a:spAutoFit/>
          </a:bodyPr>
          <a:lstStyle/>
          <a:p>
            <a:r>
              <a:rPr kumimoji="1" lang="ja-JP" altLang="en-US" sz="2400" dirty="0"/>
              <a:t>証明：</a:t>
            </a:r>
            <a:endParaRPr kumimoji="1" lang="en-US" altLang="ja-JP" sz="2400" dirty="0"/>
          </a:p>
          <a:p>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v</a:t>
            </a:r>
            <a:r>
              <a:rPr lang="en-US" altLang="ja-JP" dirty="0">
                <a:latin typeface="Calibri" pitchFamily="34" charset="0"/>
              </a:rPr>
              <a:t>3</a:t>
            </a:r>
            <a:r>
              <a:rPr lang="ja-JP" altLang="en-US" sz="2400" dirty="0">
                <a:latin typeface="Calibri" pitchFamily="34" charset="0"/>
              </a:rPr>
              <a:t>が</a:t>
            </a:r>
            <a:r>
              <a:rPr lang="en-US" altLang="ja-JP" sz="2400" dirty="0">
                <a:latin typeface="Calibri" pitchFamily="34" charset="0"/>
              </a:rPr>
              <a:t>H</a:t>
            </a:r>
            <a:r>
              <a:rPr lang="en-US" altLang="ja-JP" dirty="0">
                <a:latin typeface="Calibri" pitchFamily="34" charset="0"/>
              </a:rPr>
              <a:t>1,3</a:t>
            </a:r>
            <a:r>
              <a:rPr lang="ja-JP" altLang="en-US" sz="2400" dirty="0">
                <a:latin typeface="Calibri" pitchFamily="34" charset="0"/>
              </a:rPr>
              <a:t>の異なる連結成分に属すると仮定する</a:t>
            </a:r>
            <a:endParaRPr lang="en-US" altLang="ja-JP" dirty="0">
              <a:latin typeface="Calibri" pitchFamily="34" charset="0"/>
            </a:endParaRPr>
          </a:p>
          <a:p>
            <a:r>
              <a:rPr lang="en-US" altLang="ja-JP" sz="2400" dirty="0">
                <a:latin typeface="Calibri" pitchFamily="34" charset="0"/>
              </a:rPr>
              <a:t> </a:t>
            </a:r>
          </a:p>
          <a:p>
            <a:endParaRPr lang="en-US" altLang="ja-JP" sz="2400" dirty="0">
              <a:latin typeface="Calibri" pitchFamily="34" charset="0"/>
            </a:endParaRPr>
          </a:p>
          <a:p>
            <a:endParaRPr lang="en-US" altLang="ja-JP" sz="2400" dirty="0"/>
          </a:p>
        </p:txBody>
      </p:sp>
      <p:grpSp>
        <p:nvGrpSpPr>
          <p:cNvPr id="2" name="グループ化 37"/>
          <p:cNvGrpSpPr/>
          <p:nvPr/>
        </p:nvGrpSpPr>
        <p:grpSpPr>
          <a:xfrm>
            <a:off x="3347864" y="4725144"/>
            <a:ext cx="1927715" cy="1814265"/>
            <a:chOff x="3347864" y="4927103"/>
            <a:chExt cx="1927715" cy="1814265"/>
          </a:xfrm>
        </p:grpSpPr>
        <p:grpSp>
          <p:nvGrpSpPr>
            <p:cNvPr id="3" name="グループ化 30"/>
            <p:cNvGrpSpPr/>
            <p:nvPr/>
          </p:nvGrpSpPr>
          <p:grpSpPr>
            <a:xfrm>
              <a:off x="3444874" y="5062445"/>
              <a:ext cx="1657829" cy="1569913"/>
              <a:chOff x="2843808" y="4307359"/>
              <a:chExt cx="1885950" cy="1785937"/>
            </a:xfrm>
          </p:grpSpPr>
          <p:cxnSp>
            <p:nvCxnSpPr>
              <p:cNvPr id="8" name="直線コネクタ 7"/>
              <p:cNvCxnSpPr>
                <a:stCxn id="19" idx="3"/>
              </p:cNvCxnSpPr>
              <p:nvPr/>
            </p:nvCxnSpPr>
            <p:spPr bwMode="auto">
              <a:xfrm rot="5400000">
                <a:off x="3150949" y="5451552"/>
                <a:ext cx="658455" cy="45993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4" name="円/楕円 13"/>
              <p:cNvSpPr/>
              <p:nvPr/>
            </p:nvSpPr>
            <p:spPr bwMode="auto">
              <a:xfrm>
                <a:off x="2843808" y="4997921"/>
                <a:ext cx="141288"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bwMode="auto">
              <a:xfrm>
                <a:off x="3169246" y="5944071"/>
                <a:ext cx="141287" cy="14287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 name="円/楕円 16"/>
              <p:cNvSpPr/>
              <p:nvPr/>
            </p:nvSpPr>
            <p:spPr bwMode="auto">
              <a:xfrm>
                <a:off x="4590058" y="4997921"/>
                <a:ext cx="139700" cy="14287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 name="円/楕円 17"/>
              <p:cNvSpPr/>
              <p:nvPr/>
            </p:nvSpPr>
            <p:spPr bwMode="auto">
              <a:xfrm>
                <a:off x="4304308" y="5950421"/>
                <a:ext cx="141288" cy="142875"/>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 name="円/楕円 18"/>
              <p:cNvSpPr/>
              <p:nvPr/>
            </p:nvSpPr>
            <p:spPr bwMode="auto">
              <a:xfrm>
                <a:off x="3689684" y="5230341"/>
                <a:ext cx="139700" cy="1428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1" name="直線コネクタ 20"/>
              <p:cNvCxnSpPr>
                <a:stCxn id="18" idx="1"/>
              </p:cNvCxnSpPr>
              <p:nvPr/>
            </p:nvCxnSpPr>
            <p:spPr bwMode="auto">
              <a:xfrm rot="16200000" flipV="1">
                <a:off x="3711022" y="5357367"/>
                <a:ext cx="668428" cy="55952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rot="10800000">
                <a:off x="2985096" y="5082806"/>
                <a:ext cx="767922" cy="22707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5" name="直線コネクタ 24"/>
              <p:cNvCxnSpPr/>
              <p:nvPr/>
            </p:nvCxnSpPr>
            <p:spPr bwMode="auto">
              <a:xfrm rot="10800000" flipV="1">
                <a:off x="3808926" y="5096253"/>
                <a:ext cx="781133" cy="1819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9" name="直線コネクタ 28"/>
              <p:cNvCxnSpPr>
                <a:endCxn id="19" idx="0"/>
              </p:cNvCxnSpPr>
              <p:nvPr/>
            </p:nvCxnSpPr>
            <p:spPr bwMode="auto">
              <a:xfrm rot="5400000">
                <a:off x="3329184" y="4793060"/>
                <a:ext cx="867632" cy="693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5" name="円/楕円 14"/>
              <p:cNvSpPr/>
              <p:nvPr/>
            </p:nvSpPr>
            <p:spPr bwMode="auto">
              <a:xfrm>
                <a:off x="3709743" y="4307359"/>
                <a:ext cx="139700" cy="14287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2" name="テキスト ボックス 31"/>
            <p:cNvSpPr txBox="1"/>
            <p:nvPr/>
          </p:nvSpPr>
          <p:spPr>
            <a:xfrm>
              <a:off x="4092946" y="5958208"/>
              <a:ext cx="300082" cy="369332"/>
            </a:xfrm>
            <a:prstGeom prst="rect">
              <a:avLst/>
            </a:prstGeom>
            <a:noFill/>
          </p:spPr>
          <p:txBody>
            <a:bodyPr wrap="none" rtlCol="0">
              <a:spAutoFit/>
            </a:bodyPr>
            <a:lstStyle/>
            <a:p>
              <a:r>
                <a:rPr kumimoji="1" lang="en-US" altLang="ja-JP" dirty="0"/>
                <a:t>v</a:t>
              </a:r>
              <a:endParaRPr kumimoji="1" lang="ja-JP" altLang="en-US" dirty="0"/>
            </a:p>
          </p:txBody>
        </p:sp>
        <p:sp>
          <p:nvSpPr>
            <p:cNvPr id="33" name="テキスト ボックス 32"/>
            <p:cNvSpPr txBox="1"/>
            <p:nvPr/>
          </p:nvSpPr>
          <p:spPr>
            <a:xfrm>
              <a:off x="4283473" y="4927103"/>
              <a:ext cx="385042" cy="369332"/>
            </a:xfrm>
            <a:prstGeom prst="rect">
              <a:avLst/>
            </a:prstGeom>
            <a:noFill/>
          </p:spPr>
          <p:txBody>
            <a:bodyPr wrap="none" rtlCol="0">
              <a:spAutoFit/>
            </a:bodyPr>
            <a:lstStyle/>
            <a:p>
              <a:r>
                <a:rPr kumimoji="1" lang="en-US" altLang="ja-JP" dirty="0"/>
                <a:t>v</a:t>
              </a:r>
              <a:r>
                <a:rPr kumimoji="1" lang="en-US" altLang="ja-JP" sz="1200" dirty="0"/>
                <a:t>1</a:t>
              </a:r>
              <a:endParaRPr kumimoji="1" lang="ja-JP" altLang="en-US" sz="1200" dirty="0"/>
            </a:p>
          </p:txBody>
        </p:sp>
        <p:sp>
          <p:nvSpPr>
            <p:cNvPr id="34" name="テキスト ボックス 33"/>
            <p:cNvSpPr txBox="1"/>
            <p:nvPr/>
          </p:nvSpPr>
          <p:spPr>
            <a:xfrm>
              <a:off x="3347864" y="5674331"/>
              <a:ext cx="385042" cy="369332"/>
            </a:xfrm>
            <a:prstGeom prst="rect">
              <a:avLst/>
            </a:prstGeom>
            <a:noFill/>
          </p:spPr>
          <p:txBody>
            <a:bodyPr wrap="none" rtlCol="0">
              <a:spAutoFit/>
            </a:bodyPr>
            <a:lstStyle/>
            <a:p>
              <a:r>
                <a:rPr kumimoji="1" lang="en-US" altLang="ja-JP" dirty="0"/>
                <a:t>v</a:t>
              </a:r>
              <a:r>
                <a:rPr lang="en-US" altLang="ja-JP" sz="1200" dirty="0"/>
                <a:t>2</a:t>
              </a:r>
              <a:endParaRPr kumimoji="1" lang="ja-JP" altLang="en-US" sz="1200" dirty="0"/>
            </a:p>
          </p:txBody>
        </p:sp>
        <p:sp>
          <p:nvSpPr>
            <p:cNvPr id="35" name="テキスト ボックス 34"/>
            <p:cNvSpPr txBox="1"/>
            <p:nvPr/>
          </p:nvSpPr>
          <p:spPr>
            <a:xfrm>
              <a:off x="3798132" y="6372036"/>
              <a:ext cx="385042" cy="369332"/>
            </a:xfrm>
            <a:prstGeom prst="rect">
              <a:avLst/>
            </a:prstGeom>
            <a:noFill/>
          </p:spPr>
          <p:txBody>
            <a:bodyPr wrap="none" rtlCol="0">
              <a:spAutoFit/>
            </a:bodyPr>
            <a:lstStyle/>
            <a:p>
              <a:r>
                <a:rPr kumimoji="1" lang="en-US" altLang="ja-JP" dirty="0"/>
                <a:t>v</a:t>
              </a:r>
              <a:r>
                <a:rPr lang="en-US" altLang="ja-JP" sz="1200" dirty="0"/>
                <a:t>3</a:t>
              </a:r>
              <a:endParaRPr kumimoji="1" lang="ja-JP" altLang="en-US" sz="1200" dirty="0"/>
            </a:p>
          </p:txBody>
        </p:sp>
        <p:sp>
          <p:nvSpPr>
            <p:cNvPr id="36" name="テキスト ボックス 35"/>
            <p:cNvSpPr txBox="1"/>
            <p:nvPr/>
          </p:nvSpPr>
          <p:spPr>
            <a:xfrm>
              <a:off x="4791925" y="6358589"/>
              <a:ext cx="385042" cy="369332"/>
            </a:xfrm>
            <a:prstGeom prst="rect">
              <a:avLst/>
            </a:prstGeom>
            <a:noFill/>
          </p:spPr>
          <p:txBody>
            <a:bodyPr wrap="none" rtlCol="0">
              <a:spAutoFit/>
            </a:bodyPr>
            <a:lstStyle/>
            <a:p>
              <a:r>
                <a:rPr kumimoji="1" lang="en-US" altLang="ja-JP" dirty="0"/>
                <a:t>v</a:t>
              </a:r>
              <a:r>
                <a:rPr lang="en-US" altLang="ja-JP" sz="1200" dirty="0"/>
                <a:t>4</a:t>
              </a:r>
              <a:endParaRPr kumimoji="1" lang="ja-JP" altLang="en-US" sz="1200" dirty="0"/>
            </a:p>
          </p:txBody>
        </p:sp>
        <p:sp>
          <p:nvSpPr>
            <p:cNvPr id="37" name="テキスト ボックス 36"/>
            <p:cNvSpPr txBox="1"/>
            <p:nvPr/>
          </p:nvSpPr>
          <p:spPr>
            <a:xfrm>
              <a:off x="4890537" y="5674331"/>
              <a:ext cx="385042" cy="369332"/>
            </a:xfrm>
            <a:prstGeom prst="rect">
              <a:avLst/>
            </a:prstGeom>
            <a:noFill/>
          </p:spPr>
          <p:txBody>
            <a:bodyPr wrap="none" rtlCol="0">
              <a:spAutoFit/>
            </a:bodyPr>
            <a:lstStyle/>
            <a:p>
              <a:r>
                <a:rPr kumimoji="1" lang="en-US" altLang="ja-JP" dirty="0"/>
                <a:t>v</a:t>
              </a:r>
              <a:r>
                <a:rPr lang="en-US" altLang="ja-JP" sz="1200" dirty="0"/>
                <a:t>5</a:t>
              </a:r>
              <a:endParaRPr kumimoji="1" lang="ja-JP" altLang="en-US" sz="1200" dirty="0"/>
            </a:p>
          </p:txBody>
        </p:sp>
      </p:grpSp>
      <p:sp>
        <p:nvSpPr>
          <p:cNvPr id="39" name="テキスト ボックス 38"/>
          <p:cNvSpPr txBox="1"/>
          <p:nvPr/>
        </p:nvSpPr>
        <p:spPr>
          <a:xfrm>
            <a:off x="3903736" y="4736177"/>
            <a:ext cx="380232" cy="276999"/>
          </a:xfrm>
          <a:prstGeom prst="rect">
            <a:avLst/>
          </a:prstGeom>
          <a:noFill/>
        </p:spPr>
        <p:txBody>
          <a:bodyPr wrap="none" rtlCol="0">
            <a:spAutoFit/>
          </a:bodyPr>
          <a:lstStyle/>
          <a:p>
            <a:r>
              <a:rPr lang="en-US" altLang="ja-JP" sz="1200" dirty="0"/>
              <a:t>C3</a:t>
            </a:r>
            <a:endParaRPr kumimoji="1" lang="ja-JP" altLang="en-US" sz="1200" dirty="0"/>
          </a:p>
        </p:txBody>
      </p:sp>
      <p:sp>
        <p:nvSpPr>
          <p:cNvPr id="40" name="テキスト ボックス 39"/>
          <p:cNvSpPr txBox="1"/>
          <p:nvPr/>
        </p:nvSpPr>
        <p:spPr>
          <a:xfrm>
            <a:off x="3118393" y="5256094"/>
            <a:ext cx="385042" cy="369332"/>
          </a:xfrm>
          <a:prstGeom prst="rect">
            <a:avLst/>
          </a:prstGeom>
          <a:noFill/>
        </p:spPr>
        <p:txBody>
          <a:bodyPr wrap="none" rtlCol="0">
            <a:spAutoFit/>
          </a:bodyPr>
          <a:lstStyle/>
          <a:p>
            <a:r>
              <a:rPr lang="en-US" altLang="ja-JP" dirty="0"/>
              <a:t>c</a:t>
            </a:r>
            <a:r>
              <a:rPr lang="en-US" altLang="ja-JP" sz="1200" dirty="0"/>
              <a:t>2</a:t>
            </a:r>
            <a:endParaRPr kumimoji="1" lang="ja-JP" altLang="en-US" sz="1200" dirty="0"/>
          </a:p>
        </p:txBody>
      </p:sp>
      <p:sp>
        <p:nvSpPr>
          <p:cNvPr id="41" name="テキスト ボックス 40"/>
          <p:cNvSpPr txBox="1"/>
          <p:nvPr/>
        </p:nvSpPr>
        <p:spPr>
          <a:xfrm>
            <a:off x="3538886" y="6309320"/>
            <a:ext cx="1107996" cy="369332"/>
          </a:xfrm>
          <a:prstGeom prst="rect">
            <a:avLst/>
          </a:prstGeom>
          <a:noFill/>
        </p:spPr>
        <p:txBody>
          <a:bodyPr wrap="none" rtlCol="0">
            <a:spAutoFit/>
          </a:bodyPr>
          <a:lstStyle/>
          <a:p>
            <a:r>
              <a:rPr lang="en-US" altLang="ja-JP" dirty="0"/>
              <a:t>c</a:t>
            </a:r>
            <a:r>
              <a:rPr lang="en-US" altLang="ja-JP" sz="1200" dirty="0"/>
              <a:t>3	</a:t>
            </a:r>
            <a:endParaRPr kumimoji="1" lang="ja-JP" altLang="en-US" sz="1200" dirty="0"/>
          </a:p>
        </p:txBody>
      </p:sp>
      <p:sp>
        <p:nvSpPr>
          <p:cNvPr id="42" name="テキスト ボックス 41"/>
          <p:cNvSpPr txBox="1"/>
          <p:nvPr/>
        </p:nvSpPr>
        <p:spPr>
          <a:xfrm>
            <a:off x="4731355" y="6309320"/>
            <a:ext cx="385042" cy="369332"/>
          </a:xfrm>
          <a:prstGeom prst="rect">
            <a:avLst/>
          </a:prstGeom>
          <a:noFill/>
        </p:spPr>
        <p:txBody>
          <a:bodyPr wrap="none" rtlCol="0">
            <a:spAutoFit/>
          </a:bodyPr>
          <a:lstStyle/>
          <a:p>
            <a:r>
              <a:rPr lang="en-US" altLang="ja-JP" dirty="0"/>
              <a:t>c</a:t>
            </a:r>
            <a:r>
              <a:rPr lang="en-US" altLang="ja-JP" sz="1200" dirty="0"/>
              <a:t>4</a:t>
            </a:r>
            <a:endParaRPr kumimoji="1" lang="ja-JP" altLang="en-US" sz="1200" dirty="0"/>
          </a:p>
        </p:txBody>
      </p:sp>
      <p:sp>
        <p:nvSpPr>
          <p:cNvPr id="43" name="テキスト ボックス 42"/>
          <p:cNvSpPr txBox="1"/>
          <p:nvPr/>
        </p:nvSpPr>
        <p:spPr>
          <a:xfrm>
            <a:off x="5042380" y="5265022"/>
            <a:ext cx="385042" cy="369332"/>
          </a:xfrm>
          <a:prstGeom prst="rect">
            <a:avLst/>
          </a:prstGeom>
          <a:noFill/>
        </p:spPr>
        <p:txBody>
          <a:bodyPr wrap="none" rtlCol="0">
            <a:spAutoFit/>
          </a:bodyPr>
          <a:lstStyle/>
          <a:p>
            <a:r>
              <a:rPr lang="en-US" altLang="ja-JP" dirty="0"/>
              <a:t>c</a:t>
            </a:r>
            <a:r>
              <a:rPr lang="en-US" altLang="ja-JP" sz="1200" dirty="0"/>
              <a:t>5</a:t>
            </a:r>
            <a:endParaRPr kumimoji="1" lang="ja-JP" altLang="en-US" sz="1200" dirty="0"/>
          </a:p>
        </p:txBody>
      </p:sp>
      <p:sp>
        <p:nvSpPr>
          <p:cNvPr id="38" name="円/楕円 37"/>
          <p:cNvSpPr/>
          <p:nvPr/>
        </p:nvSpPr>
        <p:spPr bwMode="auto">
          <a:xfrm>
            <a:off x="4447803" y="4437112"/>
            <a:ext cx="124197"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4" name="円/楕円 43"/>
          <p:cNvSpPr/>
          <p:nvPr/>
        </p:nvSpPr>
        <p:spPr bwMode="auto">
          <a:xfrm>
            <a:off x="4932040" y="4365104"/>
            <a:ext cx="124197"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5" name="円/楕円 44"/>
          <p:cNvSpPr/>
          <p:nvPr/>
        </p:nvSpPr>
        <p:spPr bwMode="auto">
          <a:xfrm>
            <a:off x="3943747" y="4149080"/>
            <a:ext cx="124197"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6" name="円/楕円 45"/>
          <p:cNvSpPr/>
          <p:nvPr/>
        </p:nvSpPr>
        <p:spPr bwMode="auto">
          <a:xfrm>
            <a:off x="4449198" y="4023487"/>
            <a:ext cx="122802"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7" name="円/楕円 46"/>
          <p:cNvSpPr/>
          <p:nvPr/>
        </p:nvSpPr>
        <p:spPr bwMode="auto">
          <a:xfrm>
            <a:off x="4214506" y="4270236"/>
            <a:ext cx="122802"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8" name="円/楕円 47"/>
          <p:cNvSpPr/>
          <p:nvPr/>
        </p:nvSpPr>
        <p:spPr bwMode="auto">
          <a:xfrm>
            <a:off x="5025262" y="4077072"/>
            <a:ext cx="122802"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9" name="円/楕円 48"/>
          <p:cNvSpPr/>
          <p:nvPr/>
        </p:nvSpPr>
        <p:spPr bwMode="auto">
          <a:xfrm>
            <a:off x="4788024" y="4653136"/>
            <a:ext cx="122802"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1" name="右矢印 50"/>
          <p:cNvSpPr/>
          <p:nvPr/>
        </p:nvSpPr>
        <p:spPr>
          <a:xfrm>
            <a:off x="3059832" y="4339704"/>
            <a:ext cx="504056" cy="288032"/>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107504" y="4005064"/>
            <a:ext cx="2969083" cy="923330"/>
          </a:xfrm>
          <a:prstGeom prst="rect">
            <a:avLst/>
          </a:prstGeom>
          <a:noFill/>
        </p:spPr>
        <p:txBody>
          <a:bodyPr wrap="none" rtlCol="0">
            <a:spAutoFit/>
          </a:bodyPr>
          <a:lstStyle/>
          <a:p>
            <a:r>
              <a:rPr lang="ja-JP" altLang="en-US" dirty="0">
                <a:latin typeface="Calibri" pitchFamily="34" charset="0"/>
              </a:rPr>
              <a:t>この連結成分の色を</a:t>
            </a:r>
            <a:r>
              <a:rPr lang="en-US" altLang="ja-JP" dirty="0">
                <a:latin typeface="Calibri" pitchFamily="34" charset="0"/>
              </a:rPr>
              <a:t> </a:t>
            </a:r>
          </a:p>
          <a:p>
            <a:r>
              <a:rPr lang="ja-JP" altLang="en-US" dirty="0">
                <a:latin typeface="Calibri" pitchFamily="34" charset="0"/>
              </a:rPr>
              <a:t>反転させても</a:t>
            </a:r>
            <a:r>
              <a:rPr lang="en-US" altLang="ja-JP" dirty="0">
                <a:latin typeface="Calibri" pitchFamily="34" charset="0"/>
              </a:rPr>
              <a:t>G-v</a:t>
            </a:r>
            <a:r>
              <a:rPr lang="ja-JP" altLang="en-US" dirty="0">
                <a:latin typeface="Calibri" pitchFamily="34" charset="0"/>
              </a:rPr>
              <a:t>の</a:t>
            </a:r>
            <a:endParaRPr lang="en-US" altLang="ja-JP" dirty="0">
              <a:latin typeface="Calibri" pitchFamily="34" charset="0"/>
            </a:endParaRPr>
          </a:p>
          <a:p>
            <a:r>
              <a:rPr lang="en-US" altLang="ja-JP" dirty="0"/>
              <a:t>5-</a:t>
            </a:r>
            <a:r>
              <a:rPr lang="ja-JP" altLang="en-US" dirty="0"/>
              <a:t>彩色が得られることに注意</a:t>
            </a:r>
            <a:endParaRPr lang="en-US" altLang="ja-JP" dirty="0"/>
          </a:p>
        </p:txBody>
      </p:sp>
    </p:spTree>
  </p:cSld>
  <p:clrMapOvr>
    <a:masterClrMapping/>
  </p:clrMapOvr>
  <p:transition advTm="14149"/>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角丸四角形 71"/>
          <p:cNvSpPr/>
          <p:nvPr/>
        </p:nvSpPr>
        <p:spPr>
          <a:xfrm>
            <a:off x="3681616" y="3876288"/>
            <a:ext cx="1728192" cy="1224136"/>
          </a:xfrm>
          <a:prstGeom prst="roundRect">
            <a:avLst/>
          </a:prstGeom>
          <a:solidFill>
            <a:schemeClr val="tx1">
              <a:alpha val="7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0" name="直線コネクタ 69"/>
          <p:cNvCxnSpPr>
            <a:endCxn id="49" idx="7"/>
          </p:cNvCxnSpPr>
          <p:nvPr/>
        </p:nvCxnSpPr>
        <p:spPr bwMode="auto">
          <a:xfrm rot="5400000">
            <a:off x="4819044" y="4503290"/>
            <a:ext cx="242037" cy="9444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8" name="直線コネクタ 67"/>
          <p:cNvCxnSpPr>
            <a:stCxn id="45" idx="6"/>
          </p:cNvCxnSpPr>
          <p:nvPr/>
        </p:nvCxnSpPr>
        <p:spPr bwMode="auto">
          <a:xfrm>
            <a:off x="4067944" y="4211877"/>
            <a:ext cx="452244" cy="283080"/>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3" name="直線コネクタ 62"/>
          <p:cNvCxnSpPr>
            <a:stCxn id="45" idx="5"/>
          </p:cNvCxnSpPr>
          <p:nvPr/>
        </p:nvCxnSpPr>
        <p:spPr bwMode="auto">
          <a:xfrm rot="16200000" flipH="1">
            <a:off x="3824418" y="4481617"/>
            <a:ext cx="669648" cy="21897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1" name="直線コネクタ 60"/>
          <p:cNvCxnSpPr>
            <a:stCxn id="48" idx="4"/>
          </p:cNvCxnSpPr>
          <p:nvPr/>
        </p:nvCxnSpPr>
        <p:spPr bwMode="auto">
          <a:xfrm rot="5400000">
            <a:off x="4940327" y="4275535"/>
            <a:ext cx="219207" cy="7346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9" name="直線コネクタ 58"/>
          <p:cNvCxnSpPr/>
          <p:nvPr/>
        </p:nvCxnSpPr>
        <p:spPr bwMode="auto">
          <a:xfrm rot="10800000" flipV="1">
            <a:off x="4306830" y="4450760"/>
            <a:ext cx="648071" cy="48637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3" name="直線コネクタ 52"/>
          <p:cNvCxnSpPr>
            <a:stCxn id="46" idx="4"/>
          </p:cNvCxnSpPr>
          <p:nvPr/>
        </p:nvCxnSpPr>
        <p:spPr bwMode="auto">
          <a:xfrm rot="16200000" flipH="1">
            <a:off x="4344750" y="4314928"/>
            <a:ext cx="339311" cy="761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a:stCxn id="38" idx="3"/>
          </p:cNvCxnSpPr>
          <p:nvPr/>
        </p:nvCxnSpPr>
        <p:spPr bwMode="auto">
          <a:xfrm rot="5400000">
            <a:off x="4183278" y="4631559"/>
            <a:ext cx="369961" cy="19546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422914" name="タイトル 1"/>
          <p:cNvSpPr>
            <a:spLocks noGrp="1"/>
          </p:cNvSpPr>
          <p:nvPr>
            <p:ph type="title"/>
          </p:nvPr>
        </p:nvSpPr>
        <p:spPr/>
        <p:txBody>
          <a:bodyPr/>
          <a:lstStyle/>
          <a:p>
            <a:pPr eaLnBrk="1" hangingPunct="1"/>
            <a:r>
              <a:rPr lang="en-US" altLang="ja-JP" dirty="0"/>
              <a:t>1.4</a:t>
            </a:r>
            <a:r>
              <a:rPr lang="ja-JP" altLang="en-US" dirty="0"/>
              <a:t>　平面的グラフの彩色</a:t>
            </a:r>
          </a:p>
        </p:txBody>
      </p:sp>
      <p:sp>
        <p:nvSpPr>
          <p:cNvPr id="5" name="コンテンツ プレースホルダー 2"/>
          <p:cNvSpPr txBox="1">
            <a:spLocks/>
          </p:cNvSpPr>
          <p:nvPr/>
        </p:nvSpPr>
        <p:spPr bwMode="auto">
          <a:xfrm>
            <a:off x="1212998" y="2864197"/>
            <a:ext cx="6383338" cy="3013075"/>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p:txBody>
      </p:sp>
      <p:sp>
        <p:nvSpPr>
          <p:cNvPr id="65" name="角丸四角形 64"/>
          <p:cNvSpPr/>
          <p:nvPr/>
        </p:nvSpPr>
        <p:spPr>
          <a:xfrm>
            <a:off x="107950" y="2276748"/>
            <a:ext cx="8856538" cy="72020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66" name="角丸四角形 65"/>
          <p:cNvSpPr/>
          <p:nvPr/>
        </p:nvSpPr>
        <p:spPr>
          <a:xfrm>
            <a:off x="395288" y="1916832"/>
            <a:ext cx="1656432" cy="504379"/>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400" dirty="0">
              <a:solidFill>
                <a:schemeClr val="tx1"/>
              </a:solidFill>
            </a:endParaRPr>
          </a:p>
          <a:p>
            <a:pPr algn="ctr">
              <a:defRPr/>
            </a:pPr>
            <a:r>
              <a:rPr lang="en-US" altLang="ja-JP" sz="2400" dirty="0">
                <a:solidFill>
                  <a:schemeClr val="tx1"/>
                </a:solidFill>
              </a:rPr>
              <a:t>5</a:t>
            </a:r>
            <a:r>
              <a:rPr lang="ja-JP" altLang="en-US" sz="2400" dirty="0">
                <a:solidFill>
                  <a:schemeClr val="tx1"/>
                </a:solidFill>
              </a:rPr>
              <a:t>色定理</a:t>
            </a:r>
            <a:endParaRPr lang="en-US" altLang="ja-JP" sz="2400" dirty="0">
              <a:solidFill>
                <a:schemeClr val="tx1"/>
              </a:solidFill>
            </a:endParaRPr>
          </a:p>
          <a:p>
            <a:pPr algn="ctr">
              <a:defRPr/>
            </a:pPr>
            <a:endParaRPr lang="en-US" altLang="ja-JP" sz="2400" dirty="0">
              <a:solidFill>
                <a:schemeClr val="tx1"/>
              </a:solidFill>
            </a:endParaRPr>
          </a:p>
        </p:txBody>
      </p:sp>
      <p:sp>
        <p:nvSpPr>
          <p:cNvPr id="67" name="テキスト ボックス 66"/>
          <p:cNvSpPr txBox="1"/>
          <p:nvPr/>
        </p:nvSpPr>
        <p:spPr>
          <a:xfrm>
            <a:off x="251520" y="2436187"/>
            <a:ext cx="7303602" cy="461665"/>
          </a:xfrm>
          <a:prstGeom prst="rect">
            <a:avLst/>
          </a:prstGeom>
          <a:noFill/>
        </p:spPr>
        <p:txBody>
          <a:bodyPr wrap="none" rtlCol="0">
            <a:spAutoFit/>
          </a:bodyPr>
          <a:lstStyle/>
          <a:p>
            <a:r>
              <a:rPr lang="ja-JP" altLang="en-US" sz="2400" dirty="0"/>
              <a:t>全ての平面的グラフは</a:t>
            </a:r>
            <a:r>
              <a:rPr lang="en-US" altLang="ja-JP" sz="2400" dirty="0"/>
              <a:t>5-</a:t>
            </a:r>
            <a:r>
              <a:rPr lang="ja-JP" altLang="en-US" sz="2400" dirty="0"/>
              <a:t>彩色可能である</a:t>
            </a:r>
            <a:r>
              <a:rPr lang="en-US" altLang="ja-JP" sz="2400" dirty="0"/>
              <a:t>                      </a:t>
            </a:r>
          </a:p>
        </p:txBody>
      </p:sp>
      <p:sp>
        <p:nvSpPr>
          <p:cNvPr id="10" name="テキスト ボックス 9"/>
          <p:cNvSpPr txBox="1"/>
          <p:nvPr/>
        </p:nvSpPr>
        <p:spPr>
          <a:xfrm>
            <a:off x="107504" y="3068960"/>
            <a:ext cx="6511719" cy="1938992"/>
          </a:xfrm>
          <a:prstGeom prst="rect">
            <a:avLst/>
          </a:prstGeom>
          <a:noFill/>
        </p:spPr>
        <p:txBody>
          <a:bodyPr wrap="none" rtlCol="0">
            <a:spAutoFit/>
          </a:bodyPr>
          <a:lstStyle/>
          <a:p>
            <a:r>
              <a:rPr kumimoji="1" lang="ja-JP" altLang="en-US" sz="2400" dirty="0"/>
              <a:t>証明：</a:t>
            </a:r>
            <a:endParaRPr kumimoji="1" lang="en-US" altLang="ja-JP" sz="2400" dirty="0"/>
          </a:p>
          <a:p>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v</a:t>
            </a:r>
            <a:r>
              <a:rPr lang="en-US" altLang="ja-JP" dirty="0">
                <a:latin typeface="Calibri" pitchFamily="34" charset="0"/>
              </a:rPr>
              <a:t>3</a:t>
            </a:r>
            <a:r>
              <a:rPr lang="ja-JP" altLang="en-US" sz="2400" dirty="0">
                <a:latin typeface="Calibri" pitchFamily="34" charset="0"/>
              </a:rPr>
              <a:t>が</a:t>
            </a:r>
            <a:r>
              <a:rPr lang="en-US" altLang="ja-JP" sz="2400" dirty="0">
                <a:latin typeface="Calibri" pitchFamily="34" charset="0"/>
              </a:rPr>
              <a:t>H</a:t>
            </a:r>
            <a:r>
              <a:rPr lang="en-US" altLang="ja-JP" dirty="0">
                <a:latin typeface="Calibri" pitchFamily="34" charset="0"/>
              </a:rPr>
              <a:t>1,3</a:t>
            </a:r>
            <a:r>
              <a:rPr lang="ja-JP" altLang="en-US" sz="2400" dirty="0">
                <a:latin typeface="Calibri" pitchFamily="34" charset="0"/>
              </a:rPr>
              <a:t>の異なる連結成分に属すると仮定する</a:t>
            </a:r>
            <a:endParaRPr lang="en-US" altLang="ja-JP" dirty="0">
              <a:latin typeface="Calibri" pitchFamily="34" charset="0"/>
            </a:endParaRPr>
          </a:p>
          <a:p>
            <a:r>
              <a:rPr lang="en-US" altLang="ja-JP" sz="2400" dirty="0">
                <a:latin typeface="Calibri" pitchFamily="34" charset="0"/>
              </a:rPr>
              <a:t> </a:t>
            </a:r>
          </a:p>
          <a:p>
            <a:endParaRPr lang="en-US" altLang="ja-JP" sz="2400" dirty="0">
              <a:latin typeface="Calibri" pitchFamily="34" charset="0"/>
            </a:endParaRPr>
          </a:p>
          <a:p>
            <a:endParaRPr lang="en-US" altLang="ja-JP" sz="2400" dirty="0"/>
          </a:p>
        </p:txBody>
      </p:sp>
      <p:grpSp>
        <p:nvGrpSpPr>
          <p:cNvPr id="2" name="グループ化 37"/>
          <p:cNvGrpSpPr/>
          <p:nvPr/>
        </p:nvGrpSpPr>
        <p:grpSpPr>
          <a:xfrm>
            <a:off x="3347864" y="4725144"/>
            <a:ext cx="1927715" cy="1814265"/>
            <a:chOff x="3347864" y="4927103"/>
            <a:chExt cx="1927715" cy="1814265"/>
          </a:xfrm>
        </p:grpSpPr>
        <p:grpSp>
          <p:nvGrpSpPr>
            <p:cNvPr id="3" name="グループ化 30"/>
            <p:cNvGrpSpPr/>
            <p:nvPr/>
          </p:nvGrpSpPr>
          <p:grpSpPr>
            <a:xfrm>
              <a:off x="3444874" y="5062445"/>
              <a:ext cx="1657829" cy="1569913"/>
              <a:chOff x="2843808" y="4307359"/>
              <a:chExt cx="1885950" cy="1785937"/>
            </a:xfrm>
          </p:grpSpPr>
          <p:cxnSp>
            <p:nvCxnSpPr>
              <p:cNvPr id="8" name="直線コネクタ 7"/>
              <p:cNvCxnSpPr>
                <a:stCxn id="19" idx="3"/>
              </p:cNvCxnSpPr>
              <p:nvPr/>
            </p:nvCxnSpPr>
            <p:spPr bwMode="auto">
              <a:xfrm rot="5400000">
                <a:off x="3150949" y="5451552"/>
                <a:ext cx="658455" cy="45993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4" name="円/楕円 13"/>
              <p:cNvSpPr/>
              <p:nvPr/>
            </p:nvSpPr>
            <p:spPr bwMode="auto">
              <a:xfrm>
                <a:off x="2843808" y="4997921"/>
                <a:ext cx="141288"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bwMode="auto">
              <a:xfrm>
                <a:off x="3169246" y="5944071"/>
                <a:ext cx="141287" cy="14287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 name="円/楕円 16"/>
              <p:cNvSpPr/>
              <p:nvPr/>
            </p:nvSpPr>
            <p:spPr bwMode="auto">
              <a:xfrm>
                <a:off x="4590058" y="4997921"/>
                <a:ext cx="139700" cy="14287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 name="円/楕円 17"/>
              <p:cNvSpPr/>
              <p:nvPr/>
            </p:nvSpPr>
            <p:spPr bwMode="auto">
              <a:xfrm>
                <a:off x="4304308" y="5950421"/>
                <a:ext cx="141288" cy="142875"/>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1" name="直線コネクタ 20"/>
              <p:cNvCxnSpPr>
                <a:stCxn id="18" idx="1"/>
              </p:cNvCxnSpPr>
              <p:nvPr/>
            </p:nvCxnSpPr>
            <p:spPr bwMode="auto">
              <a:xfrm rot="16200000" flipV="1">
                <a:off x="3711022" y="5357367"/>
                <a:ext cx="668428" cy="55952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rot="10800000">
                <a:off x="2985096" y="5082806"/>
                <a:ext cx="767922" cy="22707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5" name="直線コネクタ 24"/>
              <p:cNvCxnSpPr/>
              <p:nvPr/>
            </p:nvCxnSpPr>
            <p:spPr bwMode="auto">
              <a:xfrm rot="10800000" flipV="1">
                <a:off x="3808926" y="5096253"/>
                <a:ext cx="781133" cy="1819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9" name="直線コネクタ 28"/>
              <p:cNvCxnSpPr>
                <a:endCxn id="19" idx="0"/>
              </p:cNvCxnSpPr>
              <p:nvPr/>
            </p:nvCxnSpPr>
            <p:spPr bwMode="auto">
              <a:xfrm rot="5400000">
                <a:off x="3329184" y="4793060"/>
                <a:ext cx="867632" cy="693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5" name="円/楕円 14"/>
              <p:cNvSpPr/>
              <p:nvPr/>
            </p:nvSpPr>
            <p:spPr bwMode="auto">
              <a:xfrm>
                <a:off x="3709743" y="4307359"/>
                <a:ext cx="139700" cy="14287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 name="円/楕円 18"/>
              <p:cNvSpPr/>
              <p:nvPr/>
            </p:nvSpPr>
            <p:spPr bwMode="auto">
              <a:xfrm>
                <a:off x="3689684" y="5230341"/>
                <a:ext cx="139700" cy="142875"/>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2" name="テキスト ボックス 31"/>
            <p:cNvSpPr txBox="1"/>
            <p:nvPr/>
          </p:nvSpPr>
          <p:spPr>
            <a:xfrm>
              <a:off x="4092946" y="5958208"/>
              <a:ext cx="300082" cy="369332"/>
            </a:xfrm>
            <a:prstGeom prst="rect">
              <a:avLst/>
            </a:prstGeom>
            <a:noFill/>
          </p:spPr>
          <p:txBody>
            <a:bodyPr wrap="none" rtlCol="0">
              <a:spAutoFit/>
            </a:bodyPr>
            <a:lstStyle/>
            <a:p>
              <a:r>
                <a:rPr kumimoji="1" lang="en-US" altLang="ja-JP" dirty="0"/>
                <a:t>v</a:t>
              </a:r>
              <a:endParaRPr kumimoji="1" lang="ja-JP" altLang="en-US" dirty="0"/>
            </a:p>
          </p:txBody>
        </p:sp>
        <p:sp>
          <p:nvSpPr>
            <p:cNvPr id="33" name="テキスト ボックス 32"/>
            <p:cNvSpPr txBox="1"/>
            <p:nvPr/>
          </p:nvSpPr>
          <p:spPr>
            <a:xfrm>
              <a:off x="4283473" y="4927103"/>
              <a:ext cx="385042" cy="369332"/>
            </a:xfrm>
            <a:prstGeom prst="rect">
              <a:avLst/>
            </a:prstGeom>
            <a:noFill/>
          </p:spPr>
          <p:txBody>
            <a:bodyPr wrap="none" rtlCol="0">
              <a:spAutoFit/>
            </a:bodyPr>
            <a:lstStyle/>
            <a:p>
              <a:r>
                <a:rPr kumimoji="1" lang="en-US" altLang="ja-JP" dirty="0"/>
                <a:t>v</a:t>
              </a:r>
              <a:r>
                <a:rPr kumimoji="1" lang="en-US" altLang="ja-JP" sz="1200" dirty="0"/>
                <a:t>1</a:t>
              </a:r>
              <a:endParaRPr kumimoji="1" lang="ja-JP" altLang="en-US" sz="1200" dirty="0"/>
            </a:p>
          </p:txBody>
        </p:sp>
        <p:sp>
          <p:nvSpPr>
            <p:cNvPr id="34" name="テキスト ボックス 33"/>
            <p:cNvSpPr txBox="1"/>
            <p:nvPr/>
          </p:nvSpPr>
          <p:spPr>
            <a:xfrm>
              <a:off x="3347864" y="5674331"/>
              <a:ext cx="385042" cy="369332"/>
            </a:xfrm>
            <a:prstGeom prst="rect">
              <a:avLst/>
            </a:prstGeom>
            <a:noFill/>
          </p:spPr>
          <p:txBody>
            <a:bodyPr wrap="none" rtlCol="0">
              <a:spAutoFit/>
            </a:bodyPr>
            <a:lstStyle/>
            <a:p>
              <a:r>
                <a:rPr kumimoji="1" lang="en-US" altLang="ja-JP" dirty="0"/>
                <a:t>v</a:t>
              </a:r>
              <a:r>
                <a:rPr lang="en-US" altLang="ja-JP" sz="1200" dirty="0"/>
                <a:t>2</a:t>
              </a:r>
              <a:endParaRPr kumimoji="1" lang="ja-JP" altLang="en-US" sz="1200" dirty="0"/>
            </a:p>
          </p:txBody>
        </p:sp>
        <p:sp>
          <p:nvSpPr>
            <p:cNvPr id="35" name="テキスト ボックス 34"/>
            <p:cNvSpPr txBox="1"/>
            <p:nvPr/>
          </p:nvSpPr>
          <p:spPr>
            <a:xfrm>
              <a:off x="3798132" y="6372036"/>
              <a:ext cx="385042" cy="369332"/>
            </a:xfrm>
            <a:prstGeom prst="rect">
              <a:avLst/>
            </a:prstGeom>
            <a:noFill/>
          </p:spPr>
          <p:txBody>
            <a:bodyPr wrap="none" rtlCol="0">
              <a:spAutoFit/>
            </a:bodyPr>
            <a:lstStyle/>
            <a:p>
              <a:r>
                <a:rPr kumimoji="1" lang="en-US" altLang="ja-JP" dirty="0"/>
                <a:t>v</a:t>
              </a:r>
              <a:r>
                <a:rPr lang="en-US" altLang="ja-JP" sz="1200" dirty="0"/>
                <a:t>3</a:t>
              </a:r>
              <a:endParaRPr kumimoji="1" lang="ja-JP" altLang="en-US" sz="1200" dirty="0"/>
            </a:p>
          </p:txBody>
        </p:sp>
        <p:sp>
          <p:nvSpPr>
            <p:cNvPr id="36" name="テキスト ボックス 35"/>
            <p:cNvSpPr txBox="1"/>
            <p:nvPr/>
          </p:nvSpPr>
          <p:spPr>
            <a:xfrm>
              <a:off x="4791925" y="6358589"/>
              <a:ext cx="385042" cy="369332"/>
            </a:xfrm>
            <a:prstGeom prst="rect">
              <a:avLst/>
            </a:prstGeom>
            <a:noFill/>
          </p:spPr>
          <p:txBody>
            <a:bodyPr wrap="none" rtlCol="0">
              <a:spAutoFit/>
            </a:bodyPr>
            <a:lstStyle/>
            <a:p>
              <a:r>
                <a:rPr kumimoji="1" lang="en-US" altLang="ja-JP" dirty="0"/>
                <a:t>v</a:t>
              </a:r>
              <a:r>
                <a:rPr lang="en-US" altLang="ja-JP" sz="1200" dirty="0"/>
                <a:t>4</a:t>
              </a:r>
              <a:endParaRPr kumimoji="1" lang="ja-JP" altLang="en-US" sz="1200" dirty="0"/>
            </a:p>
          </p:txBody>
        </p:sp>
        <p:sp>
          <p:nvSpPr>
            <p:cNvPr id="37" name="テキスト ボックス 36"/>
            <p:cNvSpPr txBox="1"/>
            <p:nvPr/>
          </p:nvSpPr>
          <p:spPr>
            <a:xfrm>
              <a:off x="4890537" y="5674331"/>
              <a:ext cx="385042" cy="369332"/>
            </a:xfrm>
            <a:prstGeom prst="rect">
              <a:avLst/>
            </a:prstGeom>
            <a:noFill/>
          </p:spPr>
          <p:txBody>
            <a:bodyPr wrap="none" rtlCol="0">
              <a:spAutoFit/>
            </a:bodyPr>
            <a:lstStyle/>
            <a:p>
              <a:r>
                <a:rPr kumimoji="1" lang="en-US" altLang="ja-JP" dirty="0"/>
                <a:t>v</a:t>
              </a:r>
              <a:r>
                <a:rPr lang="en-US" altLang="ja-JP" sz="1200" dirty="0"/>
                <a:t>5</a:t>
              </a:r>
              <a:endParaRPr kumimoji="1" lang="ja-JP" altLang="en-US" sz="1200" dirty="0"/>
            </a:p>
          </p:txBody>
        </p:sp>
      </p:grpSp>
      <p:sp>
        <p:nvSpPr>
          <p:cNvPr id="39" name="テキスト ボックス 38"/>
          <p:cNvSpPr txBox="1"/>
          <p:nvPr/>
        </p:nvSpPr>
        <p:spPr>
          <a:xfrm>
            <a:off x="3903736" y="4736177"/>
            <a:ext cx="380232" cy="276999"/>
          </a:xfrm>
          <a:prstGeom prst="rect">
            <a:avLst/>
          </a:prstGeom>
          <a:noFill/>
        </p:spPr>
        <p:txBody>
          <a:bodyPr wrap="none" rtlCol="0">
            <a:spAutoFit/>
          </a:bodyPr>
          <a:lstStyle/>
          <a:p>
            <a:r>
              <a:rPr lang="en-US" altLang="ja-JP" sz="1200" dirty="0"/>
              <a:t>C3</a:t>
            </a:r>
            <a:endParaRPr kumimoji="1" lang="ja-JP" altLang="en-US" sz="1200" dirty="0"/>
          </a:p>
        </p:txBody>
      </p:sp>
      <p:sp>
        <p:nvSpPr>
          <p:cNvPr id="40" name="テキスト ボックス 39"/>
          <p:cNvSpPr txBox="1"/>
          <p:nvPr/>
        </p:nvSpPr>
        <p:spPr>
          <a:xfrm>
            <a:off x="3118393" y="5256094"/>
            <a:ext cx="385042" cy="369332"/>
          </a:xfrm>
          <a:prstGeom prst="rect">
            <a:avLst/>
          </a:prstGeom>
          <a:noFill/>
        </p:spPr>
        <p:txBody>
          <a:bodyPr wrap="none" rtlCol="0">
            <a:spAutoFit/>
          </a:bodyPr>
          <a:lstStyle/>
          <a:p>
            <a:r>
              <a:rPr lang="en-US" altLang="ja-JP" dirty="0"/>
              <a:t>c</a:t>
            </a:r>
            <a:r>
              <a:rPr lang="en-US" altLang="ja-JP" sz="1200" dirty="0"/>
              <a:t>2</a:t>
            </a:r>
            <a:endParaRPr kumimoji="1" lang="ja-JP" altLang="en-US" sz="1200" dirty="0"/>
          </a:p>
        </p:txBody>
      </p:sp>
      <p:sp>
        <p:nvSpPr>
          <p:cNvPr id="41" name="テキスト ボックス 40"/>
          <p:cNvSpPr txBox="1"/>
          <p:nvPr/>
        </p:nvSpPr>
        <p:spPr>
          <a:xfrm>
            <a:off x="3538886" y="6309320"/>
            <a:ext cx="1107996" cy="369332"/>
          </a:xfrm>
          <a:prstGeom prst="rect">
            <a:avLst/>
          </a:prstGeom>
          <a:noFill/>
        </p:spPr>
        <p:txBody>
          <a:bodyPr wrap="none" rtlCol="0">
            <a:spAutoFit/>
          </a:bodyPr>
          <a:lstStyle/>
          <a:p>
            <a:r>
              <a:rPr lang="en-US" altLang="ja-JP" dirty="0"/>
              <a:t>c</a:t>
            </a:r>
            <a:r>
              <a:rPr lang="en-US" altLang="ja-JP" sz="1200" dirty="0"/>
              <a:t>3	</a:t>
            </a:r>
            <a:endParaRPr kumimoji="1" lang="ja-JP" altLang="en-US" sz="1200" dirty="0"/>
          </a:p>
        </p:txBody>
      </p:sp>
      <p:sp>
        <p:nvSpPr>
          <p:cNvPr id="42" name="テキスト ボックス 41"/>
          <p:cNvSpPr txBox="1"/>
          <p:nvPr/>
        </p:nvSpPr>
        <p:spPr>
          <a:xfrm>
            <a:off x="4731355" y="6309320"/>
            <a:ext cx="385042" cy="369332"/>
          </a:xfrm>
          <a:prstGeom prst="rect">
            <a:avLst/>
          </a:prstGeom>
          <a:noFill/>
        </p:spPr>
        <p:txBody>
          <a:bodyPr wrap="none" rtlCol="0">
            <a:spAutoFit/>
          </a:bodyPr>
          <a:lstStyle/>
          <a:p>
            <a:r>
              <a:rPr lang="en-US" altLang="ja-JP" dirty="0"/>
              <a:t>c</a:t>
            </a:r>
            <a:r>
              <a:rPr lang="en-US" altLang="ja-JP" sz="1200" dirty="0"/>
              <a:t>4</a:t>
            </a:r>
            <a:endParaRPr kumimoji="1" lang="ja-JP" altLang="en-US" sz="1200" dirty="0"/>
          </a:p>
        </p:txBody>
      </p:sp>
      <p:sp>
        <p:nvSpPr>
          <p:cNvPr id="43" name="テキスト ボックス 42"/>
          <p:cNvSpPr txBox="1"/>
          <p:nvPr/>
        </p:nvSpPr>
        <p:spPr>
          <a:xfrm>
            <a:off x="5042380" y="5265022"/>
            <a:ext cx="385042" cy="369332"/>
          </a:xfrm>
          <a:prstGeom prst="rect">
            <a:avLst/>
          </a:prstGeom>
          <a:noFill/>
        </p:spPr>
        <p:txBody>
          <a:bodyPr wrap="none" rtlCol="0">
            <a:spAutoFit/>
          </a:bodyPr>
          <a:lstStyle/>
          <a:p>
            <a:r>
              <a:rPr lang="en-US" altLang="ja-JP" dirty="0"/>
              <a:t>c</a:t>
            </a:r>
            <a:r>
              <a:rPr lang="en-US" altLang="ja-JP" sz="1200" dirty="0"/>
              <a:t>5</a:t>
            </a:r>
            <a:endParaRPr kumimoji="1" lang="ja-JP" altLang="en-US" sz="1200" dirty="0"/>
          </a:p>
        </p:txBody>
      </p:sp>
      <p:sp>
        <p:nvSpPr>
          <p:cNvPr id="38" name="円/楕円 37"/>
          <p:cNvSpPr/>
          <p:nvPr/>
        </p:nvSpPr>
        <p:spPr bwMode="auto">
          <a:xfrm>
            <a:off x="4447803" y="4437112"/>
            <a:ext cx="124197"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4" name="円/楕円 43"/>
          <p:cNvSpPr/>
          <p:nvPr/>
        </p:nvSpPr>
        <p:spPr bwMode="auto">
          <a:xfrm>
            <a:off x="4932040" y="4365104"/>
            <a:ext cx="124197"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5" name="円/楕円 44"/>
          <p:cNvSpPr/>
          <p:nvPr/>
        </p:nvSpPr>
        <p:spPr bwMode="auto">
          <a:xfrm>
            <a:off x="3943747" y="4149080"/>
            <a:ext cx="124197"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6" name="円/楕円 45"/>
          <p:cNvSpPr/>
          <p:nvPr/>
        </p:nvSpPr>
        <p:spPr bwMode="auto">
          <a:xfrm>
            <a:off x="4449198" y="4023487"/>
            <a:ext cx="122802"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7" name="円/楕円 46"/>
          <p:cNvSpPr/>
          <p:nvPr/>
        </p:nvSpPr>
        <p:spPr bwMode="auto">
          <a:xfrm>
            <a:off x="4214506" y="4270236"/>
            <a:ext cx="122802"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8" name="円/楕円 47"/>
          <p:cNvSpPr/>
          <p:nvPr/>
        </p:nvSpPr>
        <p:spPr bwMode="auto">
          <a:xfrm>
            <a:off x="5025262" y="4077072"/>
            <a:ext cx="122802"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9" name="円/楕円 48"/>
          <p:cNvSpPr/>
          <p:nvPr/>
        </p:nvSpPr>
        <p:spPr bwMode="auto">
          <a:xfrm>
            <a:off x="4788024" y="4653136"/>
            <a:ext cx="122802"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1" name="右矢印 50"/>
          <p:cNvSpPr/>
          <p:nvPr/>
        </p:nvSpPr>
        <p:spPr>
          <a:xfrm>
            <a:off x="3059832" y="4339704"/>
            <a:ext cx="504056" cy="288032"/>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107504" y="4005064"/>
            <a:ext cx="3677610" cy="2031325"/>
          </a:xfrm>
          <a:prstGeom prst="rect">
            <a:avLst/>
          </a:prstGeom>
          <a:noFill/>
        </p:spPr>
        <p:txBody>
          <a:bodyPr wrap="none" rtlCol="0">
            <a:spAutoFit/>
          </a:bodyPr>
          <a:lstStyle/>
          <a:p>
            <a:r>
              <a:rPr lang="ja-JP" altLang="en-US" dirty="0">
                <a:latin typeface="Calibri" pitchFamily="34" charset="0"/>
              </a:rPr>
              <a:t>この連結成分の色を</a:t>
            </a:r>
            <a:r>
              <a:rPr lang="en-US" altLang="ja-JP" dirty="0">
                <a:latin typeface="Calibri" pitchFamily="34" charset="0"/>
              </a:rPr>
              <a:t> </a:t>
            </a:r>
          </a:p>
          <a:p>
            <a:r>
              <a:rPr lang="ja-JP" altLang="en-US" dirty="0">
                <a:latin typeface="Calibri" pitchFamily="34" charset="0"/>
              </a:rPr>
              <a:t>反転させても</a:t>
            </a:r>
            <a:r>
              <a:rPr lang="en-US" altLang="ja-JP" dirty="0">
                <a:latin typeface="Calibri" pitchFamily="34" charset="0"/>
              </a:rPr>
              <a:t>G-v</a:t>
            </a:r>
            <a:r>
              <a:rPr lang="ja-JP" altLang="en-US" dirty="0">
                <a:latin typeface="Calibri" pitchFamily="34" charset="0"/>
              </a:rPr>
              <a:t>の</a:t>
            </a:r>
            <a:endParaRPr lang="en-US" altLang="ja-JP" dirty="0">
              <a:latin typeface="Calibri" pitchFamily="34" charset="0"/>
            </a:endParaRPr>
          </a:p>
          <a:p>
            <a:r>
              <a:rPr lang="en-US" altLang="ja-JP" dirty="0"/>
              <a:t>5-</a:t>
            </a:r>
            <a:r>
              <a:rPr lang="ja-JP" altLang="en-US" dirty="0"/>
              <a:t>彩色が得られることに注意</a:t>
            </a:r>
            <a:endParaRPr lang="en-US" altLang="ja-JP" dirty="0"/>
          </a:p>
          <a:p>
            <a:endParaRPr lang="en-US" altLang="ja-JP" dirty="0"/>
          </a:p>
          <a:p>
            <a:r>
              <a:rPr lang="en-US" altLang="ja-JP" dirty="0"/>
              <a:t>v</a:t>
            </a:r>
            <a:r>
              <a:rPr lang="ja-JP" altLang="en-US" dirty="0"/>
              <a:t>に</a:t>
            </a:r>
            <a:r>
              <a:rPr lang="en-US" altLang="ja-JP" dirty="0"/>
              <a:t>c1</a:t>
            </a:r>
            <a:r>
              <a:rPr lang="ja-JP" altLang="en-US" dirty="0"/>
              <a:t>を割り当てることが可能になる</a:t>
            </a:r>
            <a:endParaRPr lang="en-US" altLang="ja-JP" dirty="0"/>
          </a:p>
          <a:p>
            <a:r>
              <a:rPr lang="ja-JP" altLang="en-US" dirty="0"/>
              <a:t>∴ </a:t>
            </a:r>
            <a:r>
              <a:rPr lang="en-US" altLang="ja-JP" dirty="0"/>
              <a:t>G</a:t>
            </a:r>
            <a:r>
              <a:rPr lang="ja-JP" altLang="en-US" dirty="0"/>
              <a:t>は</a:t>
            </a:r>
            <a:r>
              <a:rPr lang="en-US" altLang="ja-JP" dirty="0"/>
              <a:t>5-</a:t>
            </a:r>
            <a:r>
              <a:rPr lang="ja-JP" altLang="en-US" dirty="0"/>
              <a:t>彩色可能</a:t>
            </a:r>
            <a:endParaRPr lang="en-US" altLang="ja-JP" dirty="0"/>
          </a:p>
          <a:p>
            <a:endParaRPr lang="en-US" altLang="ja-JP" dirty="0"/>
          </a:p>
        </p:txBody>
      </p:sp>
    </p:spTree>
  </p:cSld>
  <p:clrMapOvr>
    <a:masterClrMapping/>
  </p:clrMapOvr>
  <p:transition advTm="14149"/>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tsugaki\Desktop\1.gif"/>
          <p:cNvPicPr>
            <a:picLocks noChangeAspect="1" noChangeArrowheads="1"/>
          </p:cNvPicPr>
          <p:nvPr/>
        </p:nvPicPr>
        <p:blipFill>
          <a:blip r:embed="rId2" cstate="print"/>
          <a:srcRect/>
          <a:stretch>
            <a:fillRect/>
          </a:stretch>
        </p:blipFill>
        <p:spPr bwMode="auto">
          <a:xfrm>
            <a:off x="611560" y="1268760"/>
            <a:ext cx="7920880" cy="5600063"/>
          </a:xfrm>
          <a:prstGeom prst="rect">
            <a:avLst/>
          </a:prstGeom>
          <a:noFill/>
        </p:spPr>
      </p:pic>
      <p:sp>
        <p:nvSpPr>
          <p:cNvPr id="24" name="タイトル 1"/>
          <p:cNvSpPr txBox="1">
            <a:spLocks/>
          </p:cNvSpPr>
          <p:nvPr/>
        </p:nvSpPr>
        <p:spPr bwMode="auto">
          <a:xfrm>
            <a:off x="251520" y="-450304"/>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3200" b="0" i="0" u="none" strike="noStrike" kern="1200" cap="none" spc="0" normalizeH="0" baseline="0" noProof="0" dirty="0">
                <a:ln>
                  <a:noFill/>
                </a:ln>
                <a:solidFill>
                  <a:schemeClr val="tx2"/>
                </a:solidFill>
                <a:effectLst/>
                <a:uLnTx/>
                <a:uFillTx/>
                <a:latin typeface="+mj-lt"/>
                <a:ea typeface="+mj-ea"/>
                <a:cs typeface="+mj-cs"/>
              </a:rPr>
              <a:t>1.1</a:t>
            </a:r>
            <a:r>
              <a:rPr lang="ja-JP" altLang="en-US" sz="3200" dirty="0">
                <a:solidFill>
                  <a:schemeClr val="tx2"/>
                </a:solidFill>
                <a:latin typeface="+mj-lt"/>
                <a:ea typeface="+mj-ea"/>
                <a:cs typeface="+mj-cs"/>
              </a:rPr>
              <a:t>　彩色の例</a:t>
            </a:r>
            <a:endParaRPr kumimoji="1" lang="ja-JP" altLang="en-US" sz="3200" b="0" i="0" u="none" strike="noStrike" kern="1200" cap="none" spc="0" normalizeH="0" baseline="0" noProof="0" dirty="0">
              <a:ln>
                <a:noFill/>
              </a:ln>
              <a:solidFill>
                <a:schemeClr val="tx2"/>
              </a:solidFill>
              <a:effectLst/>
              <a:uLnTx/>
              <a:uFillTx/>
              <a:latin typeface="+mj-lt"/>
              <a:ea typeface="+mj-ea"/>
              <a:cs typeface="+mj-cs"/>
            </a:endParaRPr>
          </a:p>
        </p:txBody>
      </p:sp>
      <p:sp>
        <p:nvSpPr>
          <p:cNvPr id="4" name="コンテンツ プレースホルダー 2"/>
          <p:cNvSpPr txBox="1">
            <a:spLocks/>
          </p:cNvSpPr>
          <p:nvPr/>
        </p:nvSpPr>
        <p:spPr bwMode="auto">
          <a:xfrm>
            <a:off x="502096" y="692696"/>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隣同士の国が異なる色になるような地図の塗り分けを考える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ja-JP" altLang="en-US" sz="2400" dirty="0">
                <a:latin typeface="Calibri" pitchFamily="34" charset="0"/>
                <a:ea typeface="+mn-ea"/>
              </a:rPr>
              <a:t>　　　　　　　　　　　</a:t>
            </a:r>
            <a:endParaRPr lang="en-US" altLang="ja-JP" sz="2400" dirty="0">
              <a:latin typeface="Calibri" pitchFamily="34" charset="0"/>
              <a:ea typeface="+mn-ea"/>
            </a:endParaRPr>
          </a:p>
        </p:txBody>
      </p:sp>
    </p:spTree>
  </p:cSld>
  <p:clrMapOvr>
    <a:masterClrMapping/>
  </p:clrMapOvr>
  <p:transition advTm="14149"/>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フリーフォーム 46"/>
          <p:cNvSpPr/>
          <p:nvPr/>
        </p:nvSpPr>
        <p:spPr>
          <a:xfrm>
            <a:off x="971600" y="4141812"/>
            <a:ext cx="1993900" cy="2095500"/>
          </a:xfrm>
          <a:custGeom>
            <a:avLst/>
            <a:gdLst>
              <a:gd name="connsiteX0" fmla="*/ 0 w 1993900"/>
              <a:gd name="connsiteY0" fmla="*/ 0 h 2095500"/>
              <a:gd name="connsiteX1" fmla="*/ 1993900 w 1993900"/>
              <a:gd name="connsiteY1" fmla="*/ 12700 h 2095500"/>
              <a:gd name="connsiteX2" fmla="*/ 1993900 w 1993900"/>
              <a:gd name="connsiteY2" fmla="*/ 571500 h 2095500"/>
              <a:gd name="connsiteX3" fmla="*/ 393700 w 1993900"/>
              <a:gd name="connsiteY3" fmla="*/ 546100 h 2095500"/>
              <a:gd name="connsiteX4" fmla="*/ 393700 w 1993900"/>
              <a:gd name="connsiteY4" fmla="*/ 1498600 h 2095500"/>
              <a:gd name="connsiteX5" fmla="*/ 1689100 w 1993900"/>
              <a:gd name="connsiteY5" fmla="*/ 1524000 h 2095500"/>
              <a:gd name="connsiteX6" fmla="*/ 1676400 w 1993900"/>
              <a:gd name="connsiteY6" fmla="*/ 2082800 h 2095500"/>
              <a:gd name="connsiteX7" fmla="*/ 12700 w 1993900"/>
              <a:gd name="connsiteY7" fmla="*/ 2095500 h 2095500"/>
              <a:gd name="connsiteX8" fmla="*/ 0 w 1993900"/>
              <a:gd name="connsiteY8" fmla="*/ 0 h 2095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93900" h="2095500">
                <a:moveTo>
                  <a:pt x="0" y="0"/>
                </a:moveTo>
                <a:lnTo>
                  <a:pt x="1993900" y="12700"/>
                </a:lnTo>
                <a:lnTo>
                  <a:pt x="1993900" y="571500"/>
                </a:lnTo>
                <a:lnTo>
                  <a:pt x="393700" y="546100"/>
                </a:lnTo>
                <a:lnTo>
                  <a:pt x="393700" y="1498600"/>
                </a:lnTo>
                <a:lnTo>
                  <a:pt x="1689100" y="1524000"/>
                </a:lnTo>
                <a:lnTo>
                  <a:pt x="1676400" y="2082800"/>
                </a:lnTo>
                <a:lnTo>
                  <a:pt x="12700" y="2095500"/>
                </a:lnTo>
                <a:cubicBezTo>
                  <a:pt x="16933" y="1397000"/>
                  <a:pt x="21167" y="698500"/>
                  <a:pt x="0" y="0"/>
                </a:cubicBezTo>
                <a:close/>
              </a:path>
            </a:pathLst>
          </a:custGeom>
          <a:solidFill>
            <a:schemeClr val="tx1">
              <a:alpha val="11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107504" y="3068960"/>
            <a:ext cx="6473247" cy="1938992"/>
          </a:xfrm>
          <a:prstGeom prst="rect">
            <a:avLst/>
          </a:prstGeom>
          <a:noFill/>
        </p:spPr>
        <p:txBody>
          <a:bodyPr wrap="none" rtlCol="0">
            <a:spAutoFit/>
          </a:bodyPr>
          <a:lstStyle/>
          <a:p>
            <a:r>
              <a:rPr kumimoji="1" lang="ja-JP" altLang="en-US" sz="2400" dirty="0"/>
              <a:t>証明：</a:t>
            </a:r>
            <a:endParaRPr kumimoji="1" lang="en-US" altLang="ja-JP" sz="2400" dirty="0"/>
          </a:p>
          <a:p>
            <a:r>
              <a:rPr lang="ja-JP" altLang="en-US" sz="2400" dirty="0">
                <a:latin typeface="Calibri" pitchFamily="34" charset="0"/>
              </a:rPr>
              <a:t>∴ </a:t>
            </a:r>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v</a:t>
            </a:r>
            <a:r>
              <a:rPr lang="en-US" altLang="ja-JP" dirty="0">
                <a:latin typeface="Calibri" pitchFamily="34" charset="0"/>
              </a:rPr>
              <a:t>3</a:t>
            </a:r>
            <a:r>
              <a:rPr lang="ja-JP" altLang="en-US" sz="2400" dirty="0">
                <a:latin typeface="Calibri" pitchFamily="34" charset="0"/>
              </a:rPr>
              <a:t>は</a:t>
            </a:r>
            <a:r>
              <a:rPr lang="en-US" altLang="ja-JP" sz="2400" dirty="0">
                <a:latin typeface="Calibri" pitchFamily="34" charset="0"/>
              </a:rPr>
              <a:t>H</a:t>
            </a:r>
            <a:r>
              <a:rPr lang="en-US" altLang="ja-JP" dirty="0">
                <a:latin typeface="Calibri" pitchFamily="34" charset="0"/>
              </a:rPr>
              <a:t>1,3</a:t>
            </a:r>
            <a:r>
              <a:rPr lang="ja-JP" altLang="en-US" sz="2400" dirty="0">
                <a:latin typeface="Calibri" pitchFamily="34" charset="0"/>
              </a:rPr>
              <a:t>の同じ連結成分に属するとしてよい</a:t>
            </a:r>
            <a:endParaRPr lang="en-US" altLang="ja-JP" dirty="0">
              <a:latin typeface="Calibri" pitchFamily="34" charset="0"/>
            </a:endParaRPr>
          </a:p>
          <a:p>
            <a:r>
              <a:rPr lang="en-US" altLang="ja-JP" sz="2400" dirty="0">
                <a:latin typeface="Calibri" pitchFamily="34" charset="0"/>
              </a:rPr>
              <a:t> </a:t>
            </a:r>
          </a:p>
          <a:p>
            <a:endParaRPr lang="en-US" altLang="ja-JP" sz="2400" dirty="0">
              <a:latin typeface="Calibri" pitchFamily="34" charset="0"/>
            </a:endParaRPr>
          </a:p>
          <a:p>
            <a:endParaRPr lang="en-US" altLang="ja-JP" sz="2400" dirty="0"/>
          </a:p>
        </p:txBody>
      </p:sp>
      <p:sp>
        <p:nvSpPr>
          <p:cNvPr id="422914" name="タイトル 1"/>
          <p:cNvSpPr>
            <a:spLocks noGrp="1"/>
          </p:cNvSpPr>
          <p:nvPr>
            <p:ph type="title"/>
          </p:nvPr>
        </p:nvSpPr>
        <p:spPr/>
        <p:txBody>
          <a:bodyPr/>
          <a:lstStyle/>
          <a:p>
            <a:pPr eaLnBrk="1" hangingPunct="1"/>
            <a:r>
              <a:rPr lang="en-US" altLang="ja-JP" dirty="0"/>
              <a:t>1.4</a:t>
            </a:r>
            <a:r>
              <a:rPr lang="ja-JP" altLang="en-US" dirty="0"/>
              <a:t>　平面的グラフの彩色</a:t>
            </a:r>
          </a:p>
        </p:txBody>
      </p:sp>
      <p:sp>
        <p:nvSpPr>
          <p:cNvPr id="5" name="コンテンツ プレースホルダー 2"/>
          <p:cNvSpPr txBox="1">
            <a:spLocks/>
          </p:cNvSpPr>
          <p:nvPr/>
        </p:nvSpPr>
        <p:spPr bwMode="auto">
          <a:xfrm>
            <a:off x="1212998" y="2864197"/>
            <a:ext cx="6383338" cy="3013075"/>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p:txBody>
      </p:sp>
      <p:sp>
        <p:nvSpPr>
          <p:cNvPr id="65" name="角丸四角形 64"/>
          <p:cNvSpPr/>
          <p:nvPr/>
        </p:nvSpPr>
        <p:spPr>
          <a:xfrm>
            <a:off x="107950" y="2276748"/>
            <a:ext cx="8856538" cy="72020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66" name="角丸四角形 65"/>
          <p:cNvSpPr/>
          <p:nvPr/>
        </p:nvSpPr>
        <p:spPr>
          <a:xfrm>
            <a:off x="395288" y="1916832"/>
            <a:ext cx="1656432" cy="504379"/>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400" dirty="0">
              <a:solidFill>
                <a:schemeClr val="tx1"/>
              </a:solidFill>
            </a:endParaRPr>
          </a:p>
          <a:p>
            <a:pPr algn="ctr">
              <a:defRPr/>
            </a:pPr>
            <a:r>
              <a:rPr lang="en-US" altLang="ja-JP" sz="2400" dirty="0">
                <a:solidFill>
                  <a:schemeClr val="tx1"/>
                </a:solidFill>
              </a:rPr>
              <a:t>5</a:t>
            </a:r>
            <a:r>
              <a:rPr lang="ja-JP" altLang="en-US" sz="2400" dirty="0">
                <a:solidFill>
                  <a:schemeClr val="tx1"/>
                </a:solidFill>
              </a:rPr>
              <a:t>色定理</a:t>
            </a:r>
            <a:endParaRPr lang="en-US" altLang="ja-JP" sz="2400" dirty="0">
              <a:solidFill>
                <a:schemeClr val="tx1"/>
              </a:solidFill>
            </a:endParaRPr>
          </a:p>
          <a:p>
            <a:pPr algn="ctr">
              <a:defRPr/>
            </a:pPr>
            <a:endParaRPr lang="en-US" altLang="ja-JP" sz="2400" dirty="0">
              <a:solidFill>
                <a:schemeClr val="tx1"/>
              </a:solidFill>
            </a:endParaRPr>
          </a:p>
        </p:txBody>
      </p:sp>
      <p:sp>
        <p:nvSpPr>
          <p:cNvPr id="67" name="テキスト ボックス 66"/>
          <p:cNvSpPr txBox="1"/>
          <p:nvPr/>
        </p:nvSpPr>
        <p:spPr>
          <a:xfrm>
            <a:off x="251520" y="2436187"/>
            <a:ext cx="7303602" cy="461665"/>
          </a:xfrm>
          <a:prstGeom prst="rect">
            <a:avLst/>
          </a:prstGeom>
          <a:noFill/>
        </p:spPr>
        <p:txBody>
          <a:bodyPr wrap="none" rtlCol="0">
            <a:spAutoFit/>
          </a:bodyPr>
          <a:lstStyle/>
          <a:p>
            <a:r>
              <a:rPr lang="ja-JP" altLang="en-US" sz="2400" dirty="0"/>
              <a:t>全ての平面的グラフは</a:t>
            </a:r>
            <a:r>
              <a:rPr lang="en-US" altLang="ja-JP" sz="2400" dirty="0"/>
              <a:t>5-</a:t>
            </a:r>
            <a:r>
              <a:rPr lang="ja-JP" altLang="en-US" sz="2400" dirty="0"/>
              <a:t>彩色可能である</a:t>
            </a:r>
            <a:r>
              <a:rPr lang="en-US" altLang="ja-JP" sz="2400" dirty="0"/>
              <a:t>                      </a:t>
            </a:r>
          </a:p>
        </p:txBody>
      </p:sp>
      <p:sp>
        <p:nvSpPr>
          <p:cNvPr id="38" name="フリーフォーム 37"/>
          <p:cNvSpPr/>
          <p:nvPr/>
        </p:nvSpPr>
        <p:spPr>
          <a:xfrm rot="10800000">
            <a:off x="5292079" y="4149080"/>
            <a:ext cx="2232249" cy="2448272"/>
          </a:xfrm>
          <a:custGeom>
            <a:avLst/>
            <a:gdLst>
              <a:gd name="connsiteX0" fmla="*/ 0 w 1993900"/>
              <a:gd name="connsiteY0" fmla="*/ 0 h 2095500"/>
              <a:gd name="connsiteX1" fmla="*/ 1993900 w 1993900"/>
              <a:gd name="connsiteY1" fmla="*/ 12700 h 2095500"/>
              <a:gd name="connsiteX2" fmla="*/ 1993900 w 1993900"/>
              <a:gd name="connsiteY2" fmla="*/ 571500 h 2095500"/>
              <a:gd name="connsiteX3" fmla="*/ 393700 w 1993900"/>
              <a:gd name="connsiteY3" fmla="*/ 546100 h 2095500"/>
              <a:gd name="connsiteX4" fmla="*/ 393700 w 1993900"/>
              <a:gd name="connsiteY4" fmla="*/ 1498600 h 2095500"/>
              <a:gd name="connsiteX5" fmla="*/ 1689100 w 1993900"/>
              <a:gd name="connsiteY5" fmla="*/ 1524000 h 2095500"/>
              <a:gd name="connsiteX6" fmla="*/ 1676400 w 1993900"/>
              <a:gd name="connsiteY6" fmla="*/ 2082800 h 2095500"/>
              <a:gd name="connsiteX7" fmla="*/ 12700 w 1993900"/>
              <a:gd name="connsiteY7" fmla="*/ 2095500 h 2095500"/>
              <a:gd name="connsiteX8" fmla="*/ 0 w 1993900"/>
              <a:gd name="connsiteY8" fmla="*/ 0 h 2095500"/>
              <a:gd name="connsiteX0" fmla="*/ 0 w 1993900"/>
              <a:gd name="connsiteY0" fmla="*/ 0 h 2095500"/>
              <a:gd name="connsiteX1" fmla="*/ 1993900 w 1993900"/>
              <a:gd name="connsiteY1" fmla="*/ 12700 h 2095500"/>
              <a:gd name="connsiteX2" fmla="*/ 1993900 w 1993900"/>
              <a:gd name="connsiteY2" fmla="*/ 571500 h 2095500"/>
              <a:gd name="connsiteX3" fmla="*/ 393700 w 1993900"/>
              <a:gd name="connsiteY3" fmla="*/ 546100 h 2095500"/>
              <a:gd name="connsiteX4" fmla="*/ 393700 w 1993900"/>
              <a:gd name="connsiteY4" fmla="*/ 1498600 h 2095500"/>
              <a:gd name="connsiteX5" fmla="*/ 1689100 w 1993900"/>
              <a:gd name="connsiteY5" fmla="*/ 1524000 h 2095500"/>
              <a:gd name="connsiteX6" fmla="*/ 1921893 w 1993900"/>
              <a:gd name="connsiteY6" fmla="*/ 2095500 h 2095500"/>
              <a:gd name="connsiteX7" fmla="*/ 12700 w 1993900"/>
              <a:gd name="connsiteY7" fmla="*/ 2095500 h 2095500"/>
              <a:gd name="connsiteX8" fmla="*/ 0 w 1993900"/>
              <a:gd name="connsiteY8" fmla="*/ 0 h 2095500"/>
              <a:gd name="connsiteX0" fmla="*/ 0 w 1993900"/>
              <a:gd name="connsiteY0" fmla="*/ 0 h 2095500"/>
              <a:gd name="connsiteX1" fmla="*/ 1993900 w 1993900"/>
              <a:gd name="connsiteY1" fmla="*/ 12700 h 2095500"/>
              <a:gd name="connsiteX2" fmla="*/ 1993900 w 1993900"/>
              <a:gd name="connsiteY2" fmla="*/ 571500 h 2095500"/>
              <a:gd name="connsiteX3" fmla="*/ 393700 w 1993900"/>
              <a:gd name="connsiteY3" fmla="*/ 546100 h 2095500"/>
              <a:gd name="connsiteX4" fmla="*/ 393700 w 1993900"/>
              <a:gd name="connsiteY4" fmla="*/ 1498600 h 2095500"/>
              <a:gd name="connsiteX5" fmla="*/ 1921893 w 1993900"/>
              <a:gd name="connsiteY5" fmla="*/ 1519436 h 2095500"/>
              <a:gd name="connsiteX6" fmla="*/ 1921893 w 1993900"/>
              <a:gd name="connsiteY6" fmla="*/ 2095500 h 2095500"/>
              <a:gd name="connsiteX7" fmla="*/ 12700 w 1993900"/>
              <a:gd name="connsiteY7" fmla="*/ 2095500 h 2095500"/>
              <a:gd name="connsiteX8" fmla="*/ 0 w 1993900"/>
              <a:gd name="connsiteY8" fmla="*/ 0 h 2095500"/>
              <a:gd name="connsiteX0" fmla="*/ 36985 w 1981200"/>
              <a:gd name="connsiteY0" fmla="*/ 0 h 2448272"/>
              <a:gd name="connsiteX1" fmla="*/ 1981200 w 1981200"/>
              <a:gd name="connsiteY1" fmla="*/ 365472 h 2448272"/>
              <a:gd name="connsiteX2" fmla="*/ 1981200 w 1981200"/>
              <a:gd name="connsiteY2" fmla="*/ 924272 h 2448272"/>
              <a:gd name="connsiteX3" fmla="*/ 381000 w 1981200"/>
              <a:gd name="connsiteY3" fmla="*/ 898872 h 2448272"/>
              <a:gd name="connsiteX4" fmla="*/ 381000 w 1981200"/>
              <a:gd name="connsiteY4" fmla="*/ 1851372 h 2448272"/>
              <a:gd name="connsiteX5" fmla="*/ 1909193 w 1981200"/>
              <a:gd name="connsiteY5" fmla="*/ 1872208 h 2448272"/>
              <a:gd name="connsiteX6" fmla="*/ 1909193 w 1981200"/>
              <a:gd name="connsiteY6" fmla="*/ 2448272 h 2448272"/>
              <a:gd name="connsiteX7" fmla="*/ 0 w 1981200"/>
              <a:gd name="connsiteY7" fmla="*/ 2448272 h 2448272"/>
              <a:gd name="connsiteX8" fmla="*/ 36985 w 1981200"/>
              <a:gd name="connsiteY8" fmla="*/ 0 h 2448272"/>
              <a:gd name="connsiteX0" fmla="*/ 36985 w 1981201"/>
              <a:gd name="connsiteY0" fmla="*/ 0 h 2448272"/>
              <a:gd name="connsiteX1" fmla="*/ 1981201 w 1981201"/>
              <a:gd name="connsiteY1" fmla="*/ 0 h 2448272"/>
              <a:gd name="connsiteX2" fmla="*/ 1981200 w 1981201"/>
              <a:gd name="connsiteY2" fmla="*/ 924272 h 2448272"/>
              <a:gd name="connsiteX3" fmla="*/ 381000 w 1981201"/>
              <a:gd name="connsiteY3" fmla="*/ 898872 h 2448272"/>
              <a:gd name="connsiteX4" fmla="*/ 381000 w 1981201"/>
              <a:gd name="connsiteY4" fmla="*/ 1851372 h 2448272"/>
              <a:gd name="connsiteX5" fmla="*/ 1909193 w 1981201"/>
              <a:gd name="connsiteY5" fmla="*/ 1872208 h 2448272"/>
              <a:gd name="connsiteX6" fmla="*/ 1909193 w 1981201"/>
              <a:gd name="connsiteY6" fmla="*/ 2448272 h 2448272"/>
              <a:gd name="connsiteX7" fmla="*/ 0 w 1981201"/>
              <a:gd name="connsiteY7" fmla="*/ 2448272 h 2448272"/>
              <a:gd name="connsiteX8" fmla="*/ 36985 w 1981201"/>
              <a:gd name="connsiteY8" fmla="*/ 0 h 2448272"/>
              <a:gd name="connsiteX0" fmla="*/ 36985 w 1981200"/>
              <a:gd name="connsiteY0" fmla="*/ 0 h 2448272"/>
              <a:gd name="connsiteX1" fmla="*/ 1981200 w 1981200"/>
              <a:gd name="connsiteY1" fmla="*/ 0 h 2448272"/>
              <a:gd name="connsiteX2" fmla="*/ 1981200 w 1981200"/>
              <a:gd name="connsiteY2" fmla="*/ 924272 h 2448272"/>
              <a:gd name="connsiteX3" fmla="*/ 381000 w 1981200"/>
              <a:gd name="connsiteY3" fmla="*/ 898872 h 2448272"/>
              <a:gd name="connsiteX4" fmla="*/ 381000 w 1981200"/>
              <a:gd name="connsiteY4" fmla="*/ 1851372 h 2448272"/>
              <a:gd name="connsiteX5" fmla="*/ 1909193 w 1981200"/>
              <a:gd name="connsiteY5" fmla="*/ 1872208 h 2448272"/>
              <a:gd name="connsiteX6" fmla="*/ 1909193 w 1981200"/>
              <a:gd name="connsiteY6" fmla="*/ 2448272 h 2448272"/>
              <a:gd name="connsiteX7" fmla="*/ 0 w 1981200"/>
              <a:gd name="connsiteY7" fmla="*/ 2448272 h 2448272"/>
              <a:gd name="connsiteX8" fmla="*/ 36985 w 1981200"/>
              <a:gd name="connsiteY8" fmla="*/ 0 h 2448272"/>
              <a:gd name="connsiteX0" fmla="*/ 36985 w 1981200"/>
              <a:gd name="connsiteY0" fmla="*/ 0 h 2448272"/>
              <a:gd name="connsiteX1" fmla="*/ 1981200 w 1981200"/>
              <a:gd name="connsiteY1" fmla="*/ 0 h 2448272"/>
              <a:gd name="connsiteX2" fmla="*/ 1981200 w 1981200"/>
              <a:gd name="connsiteY2" fmla="*/ 924272 h 2448272"/>
              <a:gd name="connsiteX3" fmla="*/ 397025 w 1981200"/>
              <a:gd name="connsiteY3" fmla="*/ 432048 h 2448272"/>
              <a:gd name="connsiteX4" fmla="*/ 381000 w 1981200"/>
              <a:gd name="connsiteY4" fmla="*/ 1851372 h 2448272"/>
              <a:gd name="connsiteX5" fmla="*/ 1909193 w 1981200"/>
              <a:gd name="connsiteY5" fmla="*/ 1872208 h 2448272"/>
              <a:gd name="connsiteX6" fmla="*/ 1909193 w 1981200"/>
              <a:gd name="connsiteY6" fmla="*/ 2448272 h 2448272"/>
              <a:gd name="connsiteX7" fmla="*/ 0 w 1981200"/>
              <a:gd name="connsiteY7" fmla="*/ 2448272 h 2448272"/>
              <a:gd name="connsiteX8" fmla="*/ 36985 w 1981200"/>
              <a:gd name="connsiteY8" fmla="*/ 0 h 2448272"/>
              <a:gd name="connsiteX0" fmla="*/ 36985 w 2197225"/>
              <a:gd name="connsiteY0" fmla="*/ 0 h 2448272"/>
              <a:gd name="connsiteX1" fmla="*/ 2197225 w 2197225"/>
              <a:gd name="connsiteY1" fmla="*/ 0 h 2448272"/>
              <a:gd name="connsiteX2" fmla="*/ 1981200 w 2197225"/>
              <a:gd name="connsiteY2" fmla="*/ 924272 h 2448272"/>
              <a:gd name="connsiteX3" fmla="*/ 397025 w 2197225"/>
              <a:gd name="connsiteY3" fmla="*/ 432048 h 2448272"/>
              <a:gd name="connsiteX4" fmla="*/ 381000 w 2197225"/>
              <a:gd name="connsiteY4" fmla="*/ 1851372 h 2448272"/>
              <a:gd name="connsiteX5" fmla="*/ 1909193 w 2197225"/>
              <a:gd name="connsiteY5" fmla="*/ 1872208 h 2448272"/>
              <a:gd name="connsiteX6" fmla="*/ 1909193 w 2197225"/>
              <a:gd name="connsiteY6" fmla="*/ 2448272 h 2448272"/>
              <a:gd name="connsiteX7" fmla="*/ 0 w 2197225"/>
              <a:gd name="connsiteY7" fmla="*/ 2448272 h 2448272"/>
              <a:gd name="connsiteX8" fmla="*/ 36985 w 2197225"/>
              <a:gd name="connsiteY8" fmla="*/ 0 h 2448272"/>
              <a:gd name="connsiteX0" fmla="*/ 36985 w 2197225"/>
              <a:gd name="connsiteY0" fmla="*/ 0 h 2448272"/>
              <a:gd name="connsiteX1" fmla="*/ 2197225 w 2197225"/>
              <a:gd name="connsiteY1" fmla="*/ 0 h 2448272"/>
              <a:gd name="connsiteX2" fmla="*/ 2197224 w 2197225"/>
              <a:gd name="connsiteY2" fmla="*/ 864096 h 2448272"/>
              <a:gd name="connsiteX3" fmla="*/ 397025 w 2197225"/>
              <a:gd name="connsiteY3" fmla="*/ 432048 h 2448272"/>
              <a:gd name="connsiteX4" fmla="*/ 381000 w 2197225"/>
              <a:gd name="connsiteY4" fmla="*/ 1851372 h 2448272"/>
              <a:gd name="connsiteX5" fmla="*/ 1909193 w 2197225"/>
              <a:gd name="connsiteY5" fmla="*/ 1872208 h 2448272"/>
              <a:gd name="connsiteX6" fmla="*/ 1909193 w 2197225"/>
              <a:gd name="connsiteY6" fmla="*/ 2448272 h 2448272"/>
              <a:gd name="connsiteX7" fmla="*/ 0 w 2197225"/>
              <a:gd name="connsiteY7" fmla="*/ 2448272 h 2448272"/>
              <a:gd name="connsiteX8" fmla="*/ 36985 w 2197225"/>
              <a:gd name="connsiteY8" fmla="*/ 0 h 2448272"/>
              <a:gd name="connsiteX0" fmla="*/ 36985 w 2197225"/>
              <a:gd name="connsiteY0" fmla="*/ 0 h 2448272"/>
              <a:gd name="connsiteX1" fmla="*/ 2197225 w 2197225"/>
              <a:gd name="connsiteY1" fmla="*/ 0 h 2448272"/>
              <a:gd name="connsiteX2" fmla="*/ 2197224 w 2197225"/>
              <a:gd name="connsiteY2" fmla="*/ 1008112 h 2448272"/>
              <a:gd name="connsiteX3" fmla="*/ 397025 w 2197225"/>
              <a:gd name="connsiteY3" fmla="*/ 432048 h 2448272"/>
              <a:gd name="connsiteX4" fmla="*/ 381000 w 2197225"/>
              <a:gd name="connsiteY4" fmla="*/ 1851372 h 2448272"/>
              <a:gd name="connsiteX5" fmla="*/ 1909193 w 2197225"/>
              <a:gd name="connsiteY5" fmla="*/ 1872208 h 2448272"/>
              <a:gd name="connsiteX6" fmla="*/ 1909193 w 2197225"/>
              <a:gd name="connsiteY6" fmla="*/ 2448272 h 2448272"/>
              <a:gd name="connsiteX7" fmla="*/ 0 w 2197225"/>
              <a:gd name="connsiteY7" fmla="*/ 2448272 h 2448272"/>
              <a:gd name="connsiteX8" fmla="*/ 36985 w 2197225"/>
              <a:gd name="connsiteY8" fmla="*/ 0 h 2448272"/>
              <a:gd name="connsiteX0" fmla="*/ 36985 w 2197225"/>
              <a:gd name="connsiteY0" fmla="*/ 0 h 2448272"/>
              <a:gd name="connsiteX1" fmla="*/ 2197225 w 2197225"/>
              <a:gd name="connsiteY1" fmla="*/ 0 h 2448272"/>
              <a:gd name="connsiteX2" fmla="*/ 2197224 w 2197225"/>
              <a:gd name="connsiteY2" fmla="*/ 1008112 h 2448272"/>
              <a:gd name="connsiteX3" fmla="*/ 397024 w 2197225"/>
              <a:gd name="connsiteY3" fmla="*/ 288032 h 2448272"/>
              <a:gd name="connsiteX4" fmla="*/ 381000 w 2197225"/>
              <a:gd name="connsiteY4" fmla="*/ 1851372 h 2448272"/>
              <a:gd name="connsiteX5" fmla="*/ 1909193 w 2197225"/>
              <a:gd name="connsiteY5" fmla="*/ 1872208 h 2448272"/>
              <a:gd name="connsiteX6" fmla="*/ 1909193 w 2197225"/>
              <a:gd name="connsiteY6" fmla="*/ 2448272 h 2448272"/>
              <a:gd name="connsiteX7" fmla="*/ 0 w 2197225"/>
              <a:gd name="connsiteY7" fmla="*/ 2448272 h 2448272"/>
              <a:gd name="connsiteX8" fmla="*/ 36985 w 2197225"/>
              <a:gd name="connsiteY8" fmla="*/ 0 h 2448272"/>
              <a:gd name="connsiteX0" fmla="*/ 36985 w 2197225"/>
              <a:gd name="connsiteY0" fmla="*/ 0 h 2448272"/>
              <a:gd name="connsiteX1" fmla="*/ 2197225 w 2197225"/>
              <a:gd name="connsiteY1" fmla="*/ 0 h 2448272"/>
              <a:gd name="connsiteX2" fmla="*/ 2197224 w 2197225"/>
              <a:gd name="connsiteY2" fmla="*/ 1008112 h 2448272"/>
              <a:gd name="connsiteX3" fmla="*/ 397024 w 2197225"/>
              <a:gd name="connsiteY3" fmla="*/ 216024 h 2448272"/>
              <a:gd name="connsiteX4" fmla="*/ 381000 w 2197225"/>
              <a:gd name="connsiteY4" fmla="*/ 1851372 h 2448272"/>
              <a:gd name="connsiteX5" fmla="*/ 1909193 w 2197225"/>
              <a:gd name="connsiteY5" fmla="*/ 1872208 h 2448272"/>
              <a:gd name="connsiteX6" fmla="*/ 1909193 w 2197225"/>
              <a:gd name="connsiteY6" fmla="*/ 2448272 h 2448272"/>
              <a:gd name="connsiteX7" fmla="*/ 0 w 2197225"/>
              <a:gd name="connsiteY7" fmla="*/ 2448272 h 2448272"/>
              <a:gd name="connsiteX8" fmla="*/ 36985 w 2197225"/>
              <a:gd name="connsiteY8" fmla="*/ 0 h 2448272"/>
              <a:gd name="connsiteX0" fmla="*/ 0 w 2232249"/>
              <a:gd name="connsiteY0" fmla="*/ 0 h 2448272"/>
              <a:gd name="connsiteX1" fmla="*/ 2232249 w 2232249"/>
              <a:gd name="connsiteY1" fmla="*/ 0 h 2448272"/>
              <a:gd name="connsiteX2" fmla="*/ 2232248 w 2232249"/>
              <a:gd name="connsiteY2" fmla="*/ 1008112 h 2448272"/>
              <a:gd name="connsiteX3" fmla="*/ 432048 w 2232249"/>
              <a:gd name="connsiteY3" fmla="*/ 216024 h 2448272"/>
              <a:gd name="connsiteX4" fmla="*/ 416024 w 2232249"/>
              <a:gd name="connsiteY4" fmla="*/ 1851372 h 2448272"/>
              <a:gd name="connsiteX5" fmla="*/ 1944217 w 2232249"/>
              <a:gd name="connsiteY5" fmla="*/ 1872208 h 2448272"/>
              <a:gd name="connsiteX6" fmla="*/ 1944217 w 2232249"/>
              <a:gd name="connsiteY6" fmla="*/ 2448272 h 2448272"/>
              <a:gd name="connsiteX7" fmla="*/ 35024 w 2232249"/>
              <a:gd name="connsiteY7" fmla="*/ 2448272 h 2448272"/>
              <a:gd name="connsiteX8" fmla="*/ 0 w 2232249"/>
              <a:gd name="connsiteY8" fmla="*/ 0 h 2448272"/>
              <a:gd name="connsiteX0" fmla="*/ 0 w 2232249"/>
              <a:gd name="connsiteY0" fmla="*/ 0 h 2448272"/>
              <a:gd name="connsiteX1" fmla="*/ 2232249 w 2232249"/>
              <a:gd name="connsiteY1" fmla="*/ 0 h 2448272"/>
              <a:gd name="connsiteX2" fmla="*/ 2232248 w 2232249"/>
              <a:gd name="connsiteY2" fmla="*/ 1008112 h 2448272"/>
              <a:gd name="connsiteX3" fmla="*/ 432048 w 2232249"/>
              <a:gd name="connsiteY3" fmla="*/ 216024 h 2448272"/>
              <a:gd name="connsiteX4" fmla="*/ 416024 w 2232249"/>
              <a:gd name="connsiteY4" fmla="*/ 1851372 h 2448272"/>
              <a:gd name="connsiteX5" fmla="*/ 1944217 w 2232249"/>
              <a:gd name="connsiteY5" fmla="*/ 1872208 h 2448272"/>
              <a:gd name="connsiteX6" fmla="*/ 1944217 w 2232249"/>
              <a:gd name="connsiteY6" fmla="*/ 2448272 h 2448272"/>
              <a:gd name="connsiteX7" fmla="*/ 35024 w 2232249"/>
              <a:gd name="connsiteY7" fmla="*/ 2448272 h 2448272"/>
              <a:gd name="connsiteX8" fmla="*/ 0 w 2232249"/>
              <a:gd name="connsiteY8" fmla="*/ 0 h 2448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32249" h="2448272">
                <a:moveTo>
                  <a:pt x="0" y="0"/>
                </a:moveTo>
                <a:lnTo>
                  <a:pt x="2232249" y="0"/>
                </a:lnTo>
                <a:cubicBezTo>
                  <a:pt x="2232249" y="288032"/>
                  <a:pt x="2232248" y="720080"/>
                  <a:pt x="2232248" y="1008112"/>
                </a:cubicBezTo>
                <a:lnTo>
                  <a:pt x="432048" y="216024"/>
                </a:lnTo>
                <a:lnTo>
                  <a:pt x="416024" y="1851372"/>
                </a:lnTo>
                <a:lnTo>
                  <a:pt x="1944217" y="1872208"/>
                </a:lnTo>
                <a:lnTo>
                  <a:pt x="1944217" y="2448272"/>
                </a:lnTo>
                <a:lnTo>
                  <a:pt x="35024" y="2448272"/>
                </a:lnTo>
                <a:cubicBezTo>
                  <a:pt x="39257" y="1749772"/>
                  <a:pt x="21167" y="698500"/>
                  <a:pt x="0" y="0"/>
                </a:cubicBezTo>
                <a:close/>
              </a:path>
            </a:pathLst>
          </a:custGeom>
          <a:solidFill>
            <a:schemeClr val="tx1">
              <a:alpha val="11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8" name="グループ化 37"/>
          <p:cNvGrpSpPr/>
          <p:nvPr/>
        </p:nvGrpSpPr>
        <p:grpSpPr>
          <a:xfrm>
            <a:off x="1677864" y="4218756"/>
            <a:ext cx="1927715" cy="1814265"/>
            <a:chOff x="3347864" y="4927103"/>
            <a:chExt cx="1927715" cy="1814265"/>
          </a:xfrm>
        </p:grpSpPr>
        <p:grpSp>
          <p:nvGrpSpPr>
            <p:cNvPr id="49" name="グループ化 30"/>
            <p:cNvGrpSpPr/>
            <p:nvPr/>
          </p:nvGrpSpPr>
          <p:grpSpPr>
            <a:xfrm>
              <a:off x="3444871" y="5062447"/>
              <a:ext cx="1657828" cy="1569913"/>
              <a:chOff x="2843808" y="4307359"/>
              <a:chExt cx="1885950" cy="1785937"/>
            </a:xfrm>
          </p:grpSpPr>
          <p:cxnSp>
            <p:nvCxnSpPr>
              <p:cNvPr id="57" name="直線コネクタ 7"/>
              <p:cNvCxnSpPr>
                <a:stCxn id="70" idx="3"/>
              </p:cNvCxnSpPr>
              <p:nvPr/>
            </p:nvCxnSpPr>
            <p:spPr bwMode="auto">
              <a:xfrm rot="5400000">
                <a:off x="3150949" y="5451552"/>
                <a:ext cx="658455" cy="45993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58" name="円/楕円 57"/>
              <p:cNvSpPr/>
              <p:nvPr/>
            </p:nvSpPr>
            <p:spPr bwMode="auto">
              <a:xfrm>
                <a:off x="2843808" y="4997921"/>
                <a:ext cx="141288"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9" name="円/楕円 58"/>
              <p:cNvSpPr/>
              <p:nvPr/>
            </p:nvSpPr>
            <p:spPr bwMode="auto">
              <a:xfrm>
                <a:off x="3169246" y="5944071"/>
                <a:ext cx="141287" cy="14287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0" name="円/楕円 59"/>
              <p:cNvSpPr/>
              <p:nvPr/>
            </p:nvSpPr>
            <p:spPr bwMode="auto">
              <a:xfrm>
                <a:off x="4590058" y="4997921"/>
                <a:ext cx="139700" cy="14287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1" name="円/楕円 60"/>
              <p:cNvSpPr/>
              <p:nvPr/>
            </p:nvSpPr>
            <p:spPr bwMode="auto">
              <a:xfrm>
                <a:off x="4304308" y="5950421"/>
                <a:ext cx="141288" cy="142875"/>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62" name="直線コネクタ 61"/>
              <p:cNvCxnSpPr>
                <a:stCxn id="61" idx="1"/>
              </p:cNvCxnSpPr>
              <p:nvPr/>
            </p:nvCxnSpPr>
            <p:spPr bwMode="auto">
              <a:xfrm rot="16200000" flipV="1">
                <a:off x="3711022" y="5357367"/>
                <a:ext cx="668428" cy="55952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3" name="直線コネクタ 62"/>
              <p:cNvCxnSpPr/>
              <p:nvPr/>
            </p:nvCxnSpPr>
            <p:spPr bwMode="auto">
              <a:xfrm rot="10800000">
                <a:off x="2985096" y="5082806"/>
                <a:ext cx="767922" cy="22707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4" name="直線コネクタ 63"/>
              <p:cNvCxnSpPr/>
              <p:nvPr/>
            </p:nvCxnSpPr>
            <p:spPr bwMode="auto">
              <a:xfrm rot="10800000" flipV="1">
                <a:off x="3808926" y="5096253"/>
                <a:ext cx="781133" cy="1819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8" name="直線コネクタ 67"/>
              <p:cNvCxnSpPr>
                <a:endCxn id="70" idx="0"/>
              </p:cNvCxnSpPr>
              <p:nvPr/>
            </p:nvCxnSpPr>
            <p:spPr bwMode="auto">
              <a:xfrm rot="5400000">
                <a:off x="3329184" y="4793060"/>
                <a:ext cx="867632" cy="693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69" name="円/楕円 68"/>
              <p:cNvSpPr/>
              <p:nvPr/>
            </p:nvSpPr>
            <p:spPr bwMode="auto">
              <a:xfrm>
                <a:off x="3709743" y="4307359"/>
                <a:ext cx="139700" cy="142875"/>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0" name="円/楕円 69"/>
              <p:cNvSpPr/>
              <p:nvPr/>
            </p:nvSpPr>
            <p:spPr bwMode="auto">
              <a:xfrm>
                <a:off x="3689684" y="5230341"/>
                <a:ext cx="139700" cy="1428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50" name="テキスト ボックス 49"/>
            <p:cNvSpPr txBox="1"/>
            <p:nvPr/>
          </p:nvSpPr>
          <p:spPr>
            <a:xfrm>
              <a:off x="4092946" y="5958208"/>
              <a:ext cx="300082" cy="369332"/>
            </a:xfrm>
            <a:prstGeom prst="rect">
              <a:avLst/>
            </a:prstGeom>
            <a:noFill/>
          </p:spPr>
          <p:txBody>
            <a:bodyPr wrap="none" rtlCol="0">
              <a:spAutoFit/>
            </a:bodyPr>
            <a:lstStyle/>
            <a:p>
              <a:r>
                <a:rPr kumimoji="1" lang="en-US" altLang="ja-JP" dirty="0"/>
                <a:t>v</a:t>
              </a:r>
              <a:endParaRPr kumimoji="1" lang="ja-JP" altLang="en-US" dirty="0"/>
            </a:p>
          </p:txBody>
        </p:sp>
        <p:sp>
          <p:nvSpPr>
            <p:cNvPr id="51" name="テキスト ボックス 50"/>
            <p:cNvSpPr txBox="1"/>
            <p:nvPr/>
          </p:nvSpPr>
          <p:spPr>
            <a:xfrm>
              <a:off x="4283473" y="4927103"/>
              <a:ext cx="385042" cy="369332"/>
            </a:xfrm>
            <a:prstGeom prst="rect">
              <a:avLst/>
            </a:prstGeom>
            <a:noFill/>
          </p:spPr>
          <p:txBody>
            <a:bodyPr wrap="none" rtlCol="0">
              <a:spAutoFit/>
            </a:bodyPr>
            <a:lstStyle/>
            <a:p>
              <a:r>
                <a:rPr kumimoji="1" lang="en-US" altLang="ja-JP" dirty="0"/>
                <a:t>v</a:t>
              </a:r>
              <a:r>
                <a:rPr kumimoji="1" lang="en-US" altLang="ja-JP" sz="1200" dirty="0"/>
                <a:t>1</a:t>
              </a:r>
              <a:endParaRPr kumimoji="1" lang="ja-JP" altLang="en-US" sz="1200" dirty="0"/>
            </a:p>
          </p:txBody>
        </p:sp>
        <p:sp>
          <p:nvSpPr>
            <p:cNvPr id="52" name="テキスト ボックス 51"/>
            <p:cNvSpPr txBox="1"/>
            <p:nvPr/>
          </p:nvSpPr>
          <p:spPr>
            <a:xfrm>
              <a:off x="3347864" y="5674331"/>
              <a:ext cx="385042" cy="369332"/>
            </a:xfrm>
            <a:prstGeom prst="rect">
              <a:avLst/>
            </a:prstGeom>
            <a:noFill/>
          </p:spPr>
          <p:txBody>
            <a:bodyPr wrap="none" rtlCol="0">
              <a:spAutoFit/>
            </a:bodyPr>
            <a:lstStyle/>
            <a:p>
              <a:r>
                <a:rPr kumimoji="1" lang="en-US" altLang="ja-JP" dirty="0"/>
                <a:t>v</a:t>
              </a:r>
              <a:r>
                <a:rPr lang="en-US" altLang="ja-JP" sz="1200" dirty="0"/>
                <a:t>2</a:t>
              </a:r>
              <a:endParaRPr kumimoji="1" lang="ja-JP" altLang="en-US" sz="1200" dirty="0"/>
            </a:p>
          </p:txBody>
        </p:sp>
        <p:sp>
          <p:nvSpPr>
            <p:cNvPr id="53" name="テキスト ボックス 52"/>
            <p:cNvSpPr txBox="1"/>
            <p:nvPr/>
          </p:nvSpPr>
          <p:spPr>
            <a:xfrm>
              <a:off x="3798132" y="6372036"/>
              <a:ext cx="385042" cy="369332"/>
            </a:xfrm>
            <a:prstGeom prst="rect">
              <a:avLst/>
            </a:prstGeom>
            <a:noFill/>
          </p:spPr>
          <p:txBody>
            <a:bodyPr wrap="none" rtlCol="0">
              <a:spAutoFit/>
            </a:bodyPr>
            <a:lstStyle/>
            <a:p>
              <a:r>
                <a:rPr kumimoji="1" lang="en-US" altLang="ja-JP" dirty="0"/>
                <a:t>v</a:t>
              </a:r>
              <a:r>
                <a:rPr lang="en-US" altLang="ja-JP" sz="1200" dirty="0"/>
                <a:t>3</a:t>
              </a:r>
              <a:endParaRPr kumimoji="1" lang="ja-JP" altLang="en-US" sz="1200" dirty="0"/>
            </a:p>
          </p:txBody>
        </p:sp>
        <p:sp>
          <p:nvSpPr>
            <p:cNvPr id="54" name="テキスト ボックス 53"/>
            <p:cNvSpPr txBox="1"/>
            <p:nvPr/>
          </p:nvSpPr>
          <p:spPr>
            <a:xfrm>
              <a:off x="4791925" y="6358589"/>
              <a:ext cx="385042" cy="369332"/>
            </a:xfrm>
            <a:prstGeom prst="rect">
              <a:avLst/>
            </a:prstGeom>
            <a:noFill/>
          </p:spPr>
          <p:txBody>
            <a:bodyPr wrap="none" rtlCol="0">
              <a:spAutoFit/>
            </a:bodyPr>
            <a:lstStyle/>
            <a:p>
              <a:r>
                <a:rPr kumimoji="1" lang="en-US" altLang="ja-JP" dirty="0"/>
                <a:t>v</a:t>
              </a:r>
              <a:r>
                <a:rPr lang="en-US" altLang="ja-JP" sz="1200" dirty="0"/>
                <a:t>4</a:t>
              </a:r>
              <a:endParaRPr kumimoji="1" lang="ja-JP" altLang="en-US" sz="1200" dirty="0"/>
            </a:p>
          </p:txBody>
        </p:sp>
        <p:sp>
          <p:nvSpPr>
            <p:cNvPr id="56" name="テキスト ボックス 55"/>
            <p:cNvSpPr txBox="1"/>
            <p:nvPr/>
          </p:nvSpPr>
          <p:spPr>
            <a:xfrm>
              <a:off x="4890537" y="5674331"/>
              <a:ext cx="385042" cy="369332"/>
            </a:xfrm>
            <a:prstGeom prst="rect">
              <a:avLst/>
            </a:prstGeom>
            <a:noFill/>
          </p:spPr>
          <p:txBody>
            <a:bodyPr wrap="none" rtlCol="0">
              <a:spAutoFit/>
            </a:bodyPr>
            <a:lstStyle/>
            <a:p>
              <a:r>
                <a:rPr kumimoji="1" lang="en-US" altLang="ja-JP" dirty="0"/>
                <a:t>v</a:t>
              </a:r>
              <a:r>
                <a:rPr lang="en-US" altLang="ja-JP" sz="1200" dirty="0"/>
                <a:t>5</a:t>
              </a:r>
              <a:endParaRPr kumimoji="1" lang="ja-JP" altLang="en-US" sz="1200" dirty="0"/>
            </a:p>
          </p:txBody>
        </p:sp>
      </p:grpSp>
      <p:sp>
        <p:nvSpPr>
          <p:cNvPr id="71" name="テキスト ボックス 70"/>
          <p:cNvSpPr txBox="1"/>
          <p:nvPr/>
        </p:nvSpPr>
        <p:spPr>
          <a:xfrm>
            <a:off x="2521768" y="4074740"/>
            <a:ext cx="380232" cy="276999"/>
          </a:xfrm>
          <a:prstGeom prst="rect">
            <a:avLst/>
          </a:prstGeom>
          <a:noFill/>
        </p:spPr>
        <p:txBody>
          <a:bodyPr wrap="none" rtlCol="0">
            <a:spAutoFit/>
          </a:bodyPr>
          <a:lstStyle/>
          <a:p>
            <a:r>
              <a:rPr lang="en-US" altLang="ja-JP" sz="1200" dirty="0"/>
              <a:t>C3</a:t>
            </a:r>
            <a:endParaRPr kumimoji="1" lang="ja-JP" altLang="en-US" sz="1200" dirty="0"/>
          </a:p>
        </p:txBody>
      </p:sp>
      <p:sp>
        <p:nvSpPr>
          <p:cNvPr id="72" name="テキスト ボックス 71"/>
          <p:cNvSpPr txBox="1"/>
          <p:nvPr/>
        </p:nvSpPr>
        <p:spPr>
          <a:xfrm>
            <a:off x="1448393" y="4749706"/>
            <a:ext cx="385042" cy="369332"/>
          </a:xfrm>
          <a:prstGeom prst="rect">
            <a:avLst/>
          </a:prstGeom>
          <a:noFill/>
        </p:spPr>
        <p:txBody>
          <a:bodyPr wrap="none" rtlCol="0">
            <a:spAutoFit/>
          </a:bodyPr>
          <a:lstStyle/>
          <a:p>
            <a:r>
              <a:rPr lang="en-US" altLang="ja-JP" dirty="0"/>
              <a:t>c</a:t>
            </a:r>
            <a:r>
              <a:rPr lang="en-US" altLang="ja-JP" sz="1200" dirty="0"/>
              <a:t>2</a:t>
            </a:r>
            <a:endParaRPr kumimoji="1" lang="ja-JP" altLang="en-US" sz="1200" dirty="0"/>
          </a:p>
        </p:txBody>
      </p:sp>
      <p:sp>
        <p:nvSpPr>
          <p:cNvPr id="73" name="テキスト ボックス 72"/>
          <p:cNvSpPr txBox="1"/>
          <p:nvPr/>
        </p:nvSpPr>
        <p:spPr>
          <a:xfrm>
            <a:off x="1868886" y="5802932"/>
            <a:ext cx="1107996" cy="369332"/>
          </a:xfrm>
          <a:prstGeom prst="rect">
            <a:avLst/>
          </a:prstGeom>
          <a:noFill/>
        </p:spPr>
        <p:txBody>
          <a:bodyPr wrap="none" rtlCol="0">
            <a:spAutoFit/>
          </a:bodyPr>
          <a:lstStyle/>
          <a:p>
            <a:r>
              <a:rPr lang="en-US" altLang="ja-JP" dirty="0"/>
              <a:t>c</a:t>
            </a:r>
            <a:r>
              <a:rPr lang="en-US" altLang="ja-JP" sz="1200" dirty="0"/>
              <a:t>3	</a:t>
            </a:r>
            <a:endParaRPr kumimoji="1" lang="ja-JP" altLang="en-US" sz="1200" dirty="0"/>
          </a:p>
        </p:txBody>
      </p:sp>
      <p:sp>
        <p:nvSpPr>
          <p:cNvPr id="74" name="テキスト ボックス 73"/>
          <p:cNvSpPr txBox="1"/>
          <p:nvPr/>
        </p:nvSpPr>
        <p:spPr>
          <a:xfrm>
            <a:off x="3061355" y="5802932"/>
            <a:ext cx="385042" cy="369332"/>
          </a:xfrm>
          <a:prstGeom prst="rect">
            <a:avLst/>
          </a:prstGeom>
          <a:noFill/>
        </p:spPr>
        <p:txBody>
          <a:bodyPr wrap="none" rtlCol="0">
            <a:spAutoFit/>
          </a:bodyPr>
          <a:lstStyle/>
          <a:p>
            <a:r>
              <a:rPr lang="en-US" altLang="ja-JP" dirty="0"/>
              <a:t>c</a:t>
            </a:r>
            <a:r>
              <a:rPr lang="en-US" altLang="ja-JP" sz="1200" dirty="0"/>
              <a:t>4</a:t>
            </a:r>
            <a:endParaRPr kumimoji="1" lang="ja-JP" altLang="en-US" sz="1200" dirty="0"/>
          </a:p>
        </p:txBody>
      </p:sp>
      <p:sp>
        <p:nvSpPr>
          <p:cNvPr id="75" name="テキスト ボックス 74"/>
          <p:cNvSpPr txBox="1"/>
          <p:nvPr/>
        </p:nvSpPr>
        <p:spPr>
          <a:xfrm>
            <a:off x="3372380" y="4758634"/>
            <a:ext cx="385042" cy="369332"/>
          </a:xfrm>
          <a:prstGeom prst="rect">
            <a:avLst/>
          </a:prstGeom>
          <a:noFill/>
        </p:spPr>
        <p:txBody>
          <a:bodyPr wrap="none" rtlCol="0">
            <a:spAutoFit/>
          </a:bodyPr>
          <a:lstStyle/>
          <a:p>
            <a:r>
              <a:rPr lang="en-US" altLang="ja-JP" dirty="0"/>
              <a:t>c</a:t>
            </a:r>
            <a:r>
              <a:rPr lang="en-US" altLang="ja-JP" sz="1200" dirty="0"/>
              <a:t>5</a:t>
            </a:r>
            <a:endParaRPr kumimoji="1" lang="ja-JP" altLang="en-US" sz="1200" dirty="0"/>
          </a:p>
        </p:txBody>
      </p:sp>
      <p:grpSp>
        <p:nvGrpSpPr>
          <p:cNvPr id="89" name="グループ化 37"/>
          <p:cNvGrpSpPr/>
          <p:nvPr/>
        </p:nvGrpSpPr>
        <p:grpSpPr>
          <a:xfrm>
            <a:off x="5012722" y="4330412"/>
            <a:ext cx="1927715" cy="1704941"/>
            <a:chOff x="3347864" y="5036427"/>
            <a:chExt cx="1927715" cy="1704941"/>
          </a:xfrm>
        </p:grpSpPr>
        <p:grpSp>
          <p:nvGrpSpPr>
            <p:cNvPr id="90" name="グループ化 30"/>
            <p:cNvGrpSpPr/>
            <p:nvPr/>
          </p:nvGrpSpPr>
          <p:grpSpPr>
            <a:xfrm>
              <a:off x="3444869" y="5062449"/>
              <a:ext cx="1657828" cy="1569913"/>
              <a:chOff x="2843808" y="4307359"/>
              <a:chExt cx="1885950" cy="1785937"/>
            </a:xfrm>
          </p:grpSpPr>
          <p:cxnSp>
            <p:nvCxnSpPr>
              <p:cNvPr id="97" name="直線コネクタ 96"/>
              <p:cNvCxnSpPr>
                <a:stCxn id="107" idx="3"/>
              </p:cNvCxnSpPr>
              <p:nvPr/>
            </p:nvCxnSpPr>
            <p:spPr bwMode="auto">
              <a:xfrm rot="5400000">
                <a:off x="3150949" y="5451552"/>
                <a:ext cx="658455" cy="45993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98" name="円/楕円 97"/>
              <p:cNvSpPr/>
              <p:nvPr/>
            </p:nvSpPr>
            <p:spPr bwMode="auto">
              <a:xfrm>
                <a:off x="2843808" y="4997921"/>
                <a:ext cx="141288"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9" name="円/楕円 98"/>
              <p:cNvSpPr/>
              <p:nvPr/>
            </p:nvSpPr>
            <p:spPr bwMode="auto">
              <a:xfrm>
                <a:off x="3169246" y="5944071"/>
                <a:ext cx="141287" cy="14287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0" name="円/楕円 99"/>
              <p:cNvSpPr/>
              <p:nvPr/>
            </p:nvSpPr>
            <p:spPr bwMode="auto">
              <a:xfrm>
                <a:off x="4590058" y="4997921"/>
                <a:ext cx="139700" cy="14287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1" name="円/楕円 100"/>
              <p:cNvSpPr/>
              <p:nvPr/>
            </p:nvSpPr>
            <p:spPr bwMode="auto">
              <a:xfrm>
                <a:off x="4304308" y="5950421"/>
                <a:ext cx="141288" cy="142875"/>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02" name="直線コネクタ 101"/>
              <p:cNvCxnSpPr>
                <a:stCxn id="101" idx="1"/>
              </p:cNvCxnSpPr>
              <p:nvPr/>
            </p:nvCxnSpPr>
            <p:spPr bwMode="auto">
              <a:xfrm rot="16200000" flipV="1">
                <a:off x="3711022" y="5357367"/>
                <a:ext cx="668428" cy="55952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3" name="直線コネクタ 102"/>
              <p:cNvCxnSpPr/>
              <p:nvPr/>
            </p:nvCxnSpPr>
            <p:spPr bwMode="auto">
              <a:xfrm rot="10800000">
                <a:off x="2985096" y="5082806"/>
                <a:ext cx="767922" cy="22707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4" name="直線コネクタ 103"/>
              <p:cNvCxnSpPr/>
              <p:nvPr/>
            </p:nvCxnSpPr>
            <p:spPr bwMode="auto">
              <a:xfrm rot="10800000" flipV="1">
                <a:off x="3808926" y="5096253"/>
                <a:ext cx="781133" cy="1819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5" name="直線コネクタ 104"/>
              <p:cNvCxnSpPr>
                <a:endCxn id="107" idx="0"/>
              </p:cNvCxnSpPr>
              <p:nvPr/>
            </p:nvCxnSpPr>
            <p:spPr bwMode="auto">
              <a:xfrm rot="5400000">
                <a:off x="3329184" y="4793060"/>
                <a:ext cx="867632" cy="693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06" name="円/楕円 105"/>
              <p:cNvSpPr/>
              <p:nvPr/>
            </p:nvSpPr>
            <p:spPr bwMode="auto">
              <a:xfrm>
                <a:off x="3709743" y="4307359"/>
                <a:ext cx="139700" cy="142875"/>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7" name="円/楕円 106"/>
              <p:cNvSpPr/>
              <p:nvPr/>
            </p:nvSpPr>
            <p:spPr bwMode="auto">
              <a:xfrm>
                <a:off x="3689684" y="5230341"/>
                <a:ext cx="139700" cy="1428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91" name="テキスト ボックス 90"/>
            <p:cNvSpPr txBox="1"/>
            <p:nvPr/>
          </p:nvSpPr>
          <p:spPr>
            <a:xfrm>
              <a:off x="4092946" y="5958208"/>
              <a:ext cx="300082" cy="369332"/>
            </a:xfrm>
            <a:prstGeom prst="rect">
              <a:avLst/>
            </a:prstGeom>
            <a:noFill/>
          </p:spPr>
          <p:txBody>
            <a:bodyPr wrap="none" rtlCol="0">
              <a:spAutoFit/>
            </a:bodyPr>
            <a:lstStyle/>
            <a:p>
              <a:r>
                <a:rPr kumimoji="1" lang="en-US" altLang="ja-JP" dirty="0"/>
                <a:t>v</a:t>
              </a:r>
              <a:endParaRPr kumimoji="1" lang="ja-JP" altLang="en-US" dirty="0"/>
            </a:p>
          </p:txBody>
        </p:sp>
        <p:sp>
          <p:nvSpPr>
            <p:cNvPr id="92" name="テキスト ボックス 91"/>
            <p:cNvSpPr txBox="1"/>
            <p:nvPr/>
          </p:nvSpPr>
          <p:spPr>
            <a:xfrm>
              <a:off x="4283473" y="5036427"/>
              <a:ext cx="385042" cy="369332"/>
            </a:xfrm>
            <a:prstGeom prst="rect">
              <a:avLst/>
            </a:prstGeom>
            <a:noFill/>
          </p:spPr>
          <p:txBody>
            <a:bodyPr wrap="none" rtlCol="0">
              <a:spAutoFit/>
            </a:bodyPr>
            <a:lstStyle/>
            <a:p>
              <a:r>
                <a:rPr kumimoji="1" lang="en-US" altLang="ja-JP" dirty="0"/>
                <a:t>v</a:t>
              </a:r>
              <a:r>
                <a:rPr kumimoji="1" lang="en-US" altLang="ja-JP" sz="1200" dirty="0"/>
                <a:t>1</a:t>
              </a:r>
              <a:endParaRPr kumimoji="1" lang="ja-JP" altLang="en-US" sz="1200" dirty="0"/>
            </a:p>
          </p:txBody>
        </p:sp>
        <p:sp>
          <p:nvSpPr>
            <p:cNvPr id="93" name="テキスト ボックス 92"/>
            <p:cNvSpPr txBox="1"/>
            <p:nvPr/>
          </p:nvSpPr>
          <p:spPr>
            <a:xfrm>
              <a:off x="3347864" y="5674331"/>
              <a:ext cx="385042" cy="369332"/>
            </a:xfrm>
            <a:prstGeom prst="rect">
              <a:avLst/>
            </a:prstGeom>
            <a:noFill/>
          </p:spPr>
          <p:txBody>
            <a:bodyPr wrap="none" rtlCol="0">
              <a:spAutoFit/>
            </a:bodyPr>
            <a:lstStyle/>
            <a:p>
              <a:r>
                <a:rPr kumimoji="1" lang="en-US" altLang="ja-JP" dirty="0"/>
                <a:t>v</a:t>
              </a:r>
              <a:r>
                <a:rPr lang="en-US" altLang="ja-JP" sz="1200" dirty="0"/>
                <a:t>2</a:t>
              </a:r>
              <a:endParaRPr kumimoji="1" lang="ja-JP" altLang="en-US" sz="1200" dirty="0"/>
            </a:p>
          </p:txBody>
        </p:sp>
        <p:sp>
          <p:nvSpPr>
            <p:cNvPr id="94" name="テキスト ボックス 93"/>
            <p:cNvSpPr txBox="1"/>
            <p:nvPr/>
          </p:nvSpPr>
          <p:spPr>
            <a:xfrm>
              <a:off x="3798132" y="6372036"/>
              <a:ext cx="385042" cy="369332"/>
            </a:xfrm>
            <a:prstGeom prst="rect">
              <a:avLst/>
            </a:prstGeom>
            <a:noFill/>
          </p:spPr>
          <p:txBody>
            <a:bodyPr wrap="none" rtlCol="0">
              <a:spAutoFit/>
            </a:bodyPr>
            <a:lstStyle/>
            <a:p>
              <a:r>
                <a:rPr kumimoji="1" lang="en-US" altLang="ja-JP" dirty="0"/>
                <a:t>v</a:t>
              </a:r>
              <a:r>
                <a:rPr lang="en-US" altLang="ja-JP" sz="1200" dirty="0"/>
                <a:t>3</a:t>
              </a:r>
              <a:endParaRPr kumimoji="1" lang="ja-JP" altLang="en-US" sz="1200" dirty="0"/>
            </a:p>
          </p:txBody>
        </p:sp>
        <p:sp>
          <p:nvSpPr>
            <p:cNvPr id="95" name="テキスト ボックス 94"/>
            <p:cNvSpPr txBox="1"/>
            <p:nvPr/>
          </p:nvSpPr>
          <p:spPr>
            <a:xfrm>
              <a:off x="4791925" y="6358589"/>
              <a:ext cx="385042" cy="369332"/>
            </a:xfrm>
            <a:prstGeom prst="rect">
              <a:avLst/>
            </a:prstGeom>
            <a:noFill/>
          </p:spPr>
          <p:txBody>
            <a:bodyPr wrap="none" rtlCol="0">
              <a:spAutoFit/>
            </a:bodyPr>
            <a:lstStyle/>
            <a:p>
              <a:r>
                <a:rPr kumimoji="1" lang="en-US" altLang="ja-JP" dirty="0"/>
                <a:t>v</a:t>
              </a:r>
              <a:r>
                <a:rPr lang="en-US" altLang="ja-JP" sz="1200" dirty="0"/>
                <a:t>4</a:t>
              </a:r>
              <a:endParaRPr kumimoji="1" lang="ja-JP" altLang="en-US" sz="1200" dirty="0"/>
            </a:p>
          </p:txBody>
        </p:sp>
        <p:sp>
          <p:nvSpPr>
            <p:cNvPr id="96" name="テキスト ボックス 95"/>
            <p:cNvSpPr txBox="1"/>
            <p:nvPr/>
          </p:nvSpPr>
          <p:spPr>
            <a:xfrm>
              <a:off x="4890537" y="5674331"/>
              <a:ext cx="385042" cy="369332"/>
            </a:xfrm>
            <a:prstGeom prst="rect">
              <a:avLst/>
            </a:prstGeom>
            <a:noFill/>
          </p:spPr>
          <p:txBody>
            <a:bodyPr wrap="none" rtlCol="0">
              <a:spAutoFit/>
            </a:bodyPr>
            <a:lstStyle/>
            <a:p>
              <a:r>
                <a:rPr kumimoji="1" lang="en-US" altLang="ja-JP" dirty="0"/>
                <a:t>v</a:t>
              </a:r>
              <a:r>
                <a:rPr lang="en-US" altLang="ja-JP" sz="1200" dirty="0"/>
                <a:t>5</a:t>
              </a:r>
              <a:endParaRPr kumimoji="1" lang="ja-JP" altLang="en-US" sz="1200" dirty="0"/>
            </a:p>
          </p:txBody>
        </p:sp>
      </p:grpSp>
      <p:sp>
        <p:nvSpPr>
          <p:cNvPr id="108" name="テキスト ボックス 107"/>
          <p:cNvSpPr txBox="1"/>
          <p:nvPr/>
        </p:nvSpPr>
        <p:spPr>
          <a:xfrm>
            <a:off x="5856626" y="4077072"/>
            <a:ext cx="380232" cy="276999"/>
          </a:xfrm>
          <a:prstGeom prst="rect">
            <a:avLst/>
          </a:prstGeom>
          <a:noFill/>
        </p:spPr>
        <p:txBody>
          <a:bodyPr wrap="none" rtlCol="0">
            <a:spAutoFit/>
          </a:bodyPr>
          <a:lstStyle/>
          <a:p>
            <a:r>
              <a:rPr lang="en-US" altLang="ja-JP" sz="1200" dirty="0"/>
              <a:t>C3</a:t>
            </a:r>
            <a:endParaRPr kumimoji="1" lang="ja-JP" altLang="en-US" sz="1200" dirty="0"/>
          </a:p>
        </p:txBody>
      </p:sp>
      <p:sp>
        <p:nvSpPr>
          <p:cNvPr id="109" name="テキスト ボックス 108"/>
          <p:cNvSpPr txBox="1"/>
          <p:nvPr/>
        </p:nvSpPr>
        <p:spPr>
          <a:xfrm>
            <a:off x="4783251" y="4752038"/>
            <a:ext cx="385042" cy="369332"/>
          </a:xfrm>
          <a:prstGeom prst="rect">
            <a:avLst/>
          </a:prstGeom>
          <a:noFill/>
        </p:spPr>
        <p:txBody>
          <a:bodyPr wrap="none" rtlCol="0">
            <a:spAutoFit/>
          </a:bodyPr>
          <a:lstStyle/>
          <a:p>
            <a:r>
              <a:rPr lang="en-US" altLang="ja-JP" dirty="0"/>
              <a:t>c</a:t>
            </a:r>
            <a:r>
              <a:rPr lang="en-US" altLang="ja-JP" sz="1200" dirty="0"/>
              <a:t>2</a:t>
            </a:r>
            <a:endParaRPr kumimoji="1" lang="ja-JP" altLang="en-US" sz="1200" dirty="0"/>
          </a:p>
        </p:txBody>
      </p:sp>
      <p:sp>
        <p:nvSpPr>
          <p:cNvPr id="110" name="テキスト ボックス 109"/>
          <p:cNvSpPr txBox="1"/>
          <p:nvPr/>
        </p:nvSpPr>
        <p:spPr>
          <a:xfrm>
            <a:off x="5203744" y="5805264"/>
            <a:ext cx="1107996" cy="369332"/>
          </a:xfrm>
          <a:prstGeom prst="rect">
            <a:avLst/>
          </a:prstGeom>
          <a:noFill/>
        </p:spPr>
        <p:txBody>
          <a:bodyPr wrap="none" rtlCol="0">
            <a:spAutoFit/>
          </a:bodyPr>
          <a:lstStyle/>
          <a:p>
            <a:r>
              <a:rPr lang="en-US" altLang="ja-JP" dirty="0"/>
              <a:t>c</a:t>
            </a:r>
            <a:r>
              <a:rPr lang="en-US" altLang="ja-JP" sz="1200" dirty="0"/>
              <a:t>3	</a:t>
            </a:r>
            <a:endParaRPr kumimoji="1" lang="ja-JP" altLang="en-US" sz="1200" dirty="0"/>
          </a:p>
        </p:txBody>
      </p:sp>
      <p:sp>
        <p:nvSpPr>
          <p:cNvPr id="111" name="テキスト ボックス 110"/>
          <p:cNvSpPr txBox="1"/>
          <p:nvPr/>
        </p:nvSpPr>
        <p:spPr>
          <a:xfrm>
            <a:off x="6396213" y="5805264"/>
            <a:ext cx="385042" cy="369332"/>
          </a:xfrm>
          <a:prstGeom prst="rect">
            <a:avLst/>
          </a:prstGeom>
          <a:noFill/>
        </p:spPr>
        <p:txBody>
          <a:bodyPr wrap="none" rtlCol="0">
            <a:spAutoFit/>
          </a:bodyPr>
          <a:lstStyle/>
          <a:p>
            <a:r>
              <a:rPr lang="en-US" altLang="ja-JP" dirty="0"/>
              <a:t>c</a:t>
            </a:r>
            <a:r>
              <a:rPr lang="en-US" altLang="ja-JP" sz="1200" dirty="0"/>
              <a:t>4</a:t>
            </a:r>
            <a:endParaRPr kumimoji="1" lang="ja-JP" altLang="en-US" sz="1200" dirty="0"/>
          </a:p>
        </p:txBody>
      </p:sp>
      <p:sp>
        <p:nvSpPr>
          <p:cNvPr id="112" name="テキスト ボックス 111"/>
          <p:cNvSpPr txBox="1"/>
          <p:nvPr/>
        </p:nvSpPr>
        <p:spPr>
          <a:xfrm>
            <a:off x="6707238" y="4760966"/>
            <a:ext cx="385042" cy="369332"/>
          </a:xfrm>
          <a:prstGeom prst="rect">
            <a:avLst/>
          </a:prstGeom>
          <a:noFill/>
        </p:spPr>
        <p:txBody>
          <a:bodyPr wrap="none" rtlCol="0">
            <a:spAutoFit/>
          </a:bodyPr>
          <a:lstStyle/>
          <a:p>
            <a:r>
              <a:rPr lang="en-US" altLang="ja-JP" dirty="0"/>
              <a:t>c</a:t>
            </a:r>
            <a:r>
              <a:rPr lang="en-US" altLang="ja-JP" sz="1200" dirty="0"/>
              <a:t>5</a:t>
            </a:r>
            <a:endParaRPr kumimoji="1" lang="ja-JP" altLang="en-US" sz="1200" dirty="0"/>
          </a:p>
        </p:txBody>
      </p:sp>
    </p:spTree>
  </p:cSld>
  <p:clrMapOvr>
    <a:masterClrMapping/>
  </p:clrMapOvr>
  <p:transition advTm="14149"/>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フリーフォーム 58"/>
          <p:cNvSpPr/>
          <p:nvPr/>
        </p:nvSpPr>
        <p:spPr>
          <a:xfrm rot="10800000">
            <a:off x="5292079" y="4149080"/>
            <a:ext cx="2232249" cy="2448272"/>
          </a:xfrm>
          <a:custGeom>
            <a:avLst/>
            <a:gdLst>
              <a:gd name="connsiteX0" fmla="*/ 0 w 1993900"/>
              <a:gd name="connsiteY0" fmla="*/ 0 h 2095500"/>
              <a:gd name="connsiteX1" fmla="*/ 1993900 w 1993900"/>
              <a:gd name="connsiteY1" fmla="*/ 12700 h 2095500"/>
              <a:gd name="connsiteX2" fmla="*/ 1993900 w 1993900"/>
              <a:gd name="connsiteY2" fmla="*/ 571500 h 2095500"/>
              <a:gd name="connsiteX3" fmla="*/ 393700 w 1993900"/>
              <a:gd name="connsiteY3" fmla="*/ 546100 h 2095500"/>
              <a:gd name="connsiteX4" fmla="*/ 393700 w 1993900"/>
              <a:gd name="connsiteY4" fmla="*/ 1498600 h 2095500"/>
              <a:gd name="connsiteX5" fmla="*/ 1689100 w 1993900"/>
              <a:gd name="connsiteY5" fmla="*/ 1524000 h 2095500"/>
              <a:gd name="connsiteX6" fmla="*/ 1676400 w 1993900"/>
              <a:gd name="connsiteY6" fmla="*/ 2082800 h 2095500"/>
              <a:gd name="connsiteX7" fmla="*/ 12700 w 1993900"/>
              <a:gd name="connsiteY7" fmla="*/ 2095500 h 2095500"/>
              <a:gd name="connsiteX8" fmla="*/ 0 w 1993900"/>
              <a:gd name="connsiteY8" fmla="*/ 0 h 2095500"/>
              <a:gd name="connsiteX0" fmla="*/ 0 w 1993900"/>
              <a:gd name="connsiteY0" fmla="*/ 0 h 2095500"/>
              <a:gd name="connsiteX1" fmla="*/ 1993900 w 1993900"/>
              <a:gd name="connsiteY1" fmla="*/ 12700 h 2095500"/>
              <a:gd name="connsiteX2" fmla="*/ 1993900 w 1993900"/>
              <a:gd name="connsiteY2" fmla="*/ 571500 h 2095500"/>
              <a:gd name="connsiteX3" fmla="*/ 393700 w 1993900"/>
              <a:gd name="connsiteY3" fmla="*/ 546100 h 2095500"/>
              <a:gd name="connsiteX4" fmla="*/ 393700 w 1993900"/>
              <a:gd name="connsiteY4" fmla="*/ 1498600 h 2095500"/>
              <a:gd name="connsiteX5" fmla="*/ 1689100 w 1993900"/>
              <a:gd name="connsiteY5" fmla="*/ 1524000 h 2095500"/>
              <a:gd name="connsiteX6" fmla="*/ 1921893 w 1993900"/>
              <a:gd name="connsiteY6" fmla="*/ 2095500 h 2095500"/>
              <a:gd name="connsiteX7" fmla="*/ 12700 w 1993900"/>
              <a:gd name="connsiteY7" fmla="*/ 2095500 h 2095500"/>
              <a:gd name="connsiteX8" fmla="*/ 0 w 1993900"/>
              <a:gd name="connsiteY8" fmla="*/ 0 h 2095500"/>
              <a:gd name="connsiteX0" fmla="*/ 0 w 1993900"/>
              <a:gd name="connsiteY0" fmla="*/ 0 h 2095500"/>
              <a:gd name="connsiteX1" fmla="*/ 1993900 w 1993900"/>
              <a:gd name="connsiteY1" fmla="*/ 12700 h 2095500"/>
              <a:gd name="connsiteX2" fmla="*/ 1993900 w 1993900"/>
              <a:gd name="connsiteY2" fmla="*/ 571500 h 2095500"/>
              <a:gd name="connsiteX3" fmla="*/ 393700 w 1993900"/>
              <a:gd name="connsiteY3" fmla="*/ 546100 h 2095500"/>
              <a:gd name="connsiteX4" fmla="*/ 393700 w 1993900"/>
              <a:gd name="connsiteY4" fmla="*/ 1498600 h 2095500"/>
              <a:gd name="connsiteX5" fmla="*/ 1921893 w 1993900"/>
              <a:gd name="connsiteY5" fmla="*/ 1519436 h 2095500"/>
              <a:gd name="connsiteX6" fmla="*/ 1921893 w 1993900"/>
              <a:gd name="connsiteY6" fmla="*/ 2095500 h 2095500"/>
              <a:gd name="connsiteX7" fmla="*/ 12700 w 1993900"/>
              <a:gd name="connsiteY7" fmla="*/ 2095500 h 2095500"/>
              <a:gd name="connsiteX8" fmla="*/ 0 w 1993900"/>
              <a:gd name="connsiteY8" fmla="*/ 0 h 2095500"/>
              <a:gd name="connsiteX0" fmla="*/ 36985 w 1981200"/>
              <a:gd name="connsiteY0" fmla="*/ 0 h 2448272"/>
              <a:gd name="connsiteX1" fmla="*/ 1981200 w 1981200"/>
              <a:gd name="connsiteY1" fmla="*/ 365472 h 2448272"/>
              <a:gd name="connsiteX2" fmla="*/ 1981200 w 1981200"/>
              <a:gd name="connsiteY2" fmla="*/ 924272 h 2448272"/>
              <a:gd name="connsiteX3" fmla="*/ 381000 w 1981200"/>
              <a:gd name="connsiteY3" fmla="*/ 898872 h 2448272"/>
              <a:gd name="connsiteX4" fmla="*/ 381000 w 1981200"/>
              <a:gd name="connsiteY4" fmla="*/ 1851372 h 2448272"/>
              <a:gd name="connsiteX5" fmla="*/ 1909193 w 1981200"/>
              <a:gd name="connsiteY5" fmla="*/ 1872208 h 2448272"/>
              <a:gd name="connsiteX6" fmla="*/ 1909193 w 1981200"/>
              <a:gd name="connsiteY6" fmla="*/ 2448272 h 2448272"/>
              <a:gd name="connsiteX7" fmla="*/ 0 w 1981200"/>
              <a:gd name="connsiteY7" fmla="*/ 2448272 h 2448272"/>
              <a:gd name="connsiteX8" fmla="*/ 36985 w 1981200"/>
              <a:gd name="connsiteY8" fmla="*/ 0 h 2448272"/>
              <a:gd name="connsiteX0" fmla="*/ 36985 w 1981201"/>
              <a:gd name="connsiteY0" fmla="*/ 0 h 2448272"/>
              <a:gd name="connsiteX1" fmla="*/ 1981201 w 1981201"/>
              <a:gd name="connsiteY1" fmla="*/ 0 h 2448272"/>
              <a:gd name="connsiteX2" fmla="*/ 1981200 w 1981201"/>
              <a:gd name="connsiteY2" fmla="*/ 924272 h 2448272"/>
              <a:gd name="connsiteX3" fmla="*/ 381000 w 1981201"/>
              <a:gd name="connsiteY3" fmla="*/ 898872 h 2448272"/>
              <a:gd name="connsiteX4" fmla="*/ 381000 w 1981201"/>
              <a:gd name="connsiteY4" fmla="*/ 1851372 h 2448272"/>
              <a:gd name="connsiteX5" fmla="*/ 1909193 w 1981201"/>
              <a:gd name="connsiteY5" fmla="*/ 1872208 h 2448272"/>
              <a:gd name="connsiteX6" fmla="*/ 1909193 w 1981201"/>
              <a:gd name="connsiteY6" fmla="*/ 2448272 h 2448272"/>
              <a:gd name="connsiteX7" fmla="*/ 0 w 1981201"/>
              <a:gd name="connsiteY7" fmla="*/ 2448272 h 2448272"/>
              <a:gd name="connsiteX8" fmla="*/ 36985 w 1981201"/>
              <a:gd name="connsiteY8" fmla="*/ 0 h 2448272"/>
              <a:gd name="connsiteX0" fmla="*/ 36985 w 1981200"/>
              <a:gd name="connsiteY0" fmla="*/ 0 h 2448272"/>
              <a:gd name="connsiteX1" fmla="*/ 1981200 w 1981200"/>
              <a:gd name="connsiteY1" fmla="*/ 0 h 2448272"/>
              <a:gd name="connsiteX2" fmla="*/ 1981200 w 1981200"/>
              <a:gd name="connsiteY2" fmla="*/ 924272 h 2448272"/>
              <a:gd name="connsiteX3" fmla="*/ 381000 w 1981200"/>
              <a:gd name="connsiteY3" fmla="*/ 898872 h 2448272"/>
              <a:gd name="connsiteX4" fmla="*/ 381000 w 1981200"/>
              <a:gd name="connsiteY4" fmla="*/ 1851372 h 2448272"/>
              <a:gd name="connsiteX5" fmla="*/ 1909193 w 1981200"/>
              <a:gd name="connsiteY5" fmla="*/ 1872208 h 2448272"/>
              <a:gd name="connsiteX6" fmla="*/ 1909193 w 1981200"/>
              <a:gd name="connsiteY6" fmla="*/ 2448272 h 2448272"/>
              <a:gd name="connsiteX7" fmla="*/ 0 w 1981200"/>
              <a:gd name="connsiteY7" fmla="*/ 2448272 h 2448272"/>
              <a:gd name="connsiteX8" fmla="*/ 36985 w 1981200"/>
              <a:gd name="connsiteY8" fmla="*/ 0 h 2448272"/>
              <a:gd name="connsiteX0" fmla="*/ 36985 w 1981200"/>
              <a:gd name="connsiteY0" fmla="*/ 0 h 2448272"/>
              <a:gd name="connsiteX1" fmla="*/ 1981200 w 1981200"/>
              <a:gd name="connsiteY1" fmla="*/ 0 h 2448272"/>
              <a:gd name="connsiteX2" fmla="*/ 1981200 w 1981200"/>
              <a:gd name="connsiteY2" fmla="*/ 924272 h 2448272"/>
              <a:gd name="connsiteX3" fmla="*/ 397025 w 1981200"/>
              <a:gd name="connsiteY3" fmla="*/ 432048 h 2448272"/>
              <a:gd name="connsiteX4" fmla="*/ 381000 w 1981200"/>
              <a:gd name="connsiteY4" fmla="*/ 1851372 h 2448272"/>
              <a:gd name="connsiteX5" fmla="*/ 1909193 w 1981200"/>
              <a:gd name="connsiteY5" fmla="*/ 1872208 h 2448272"/>
              <a:gd name="connsiteX6" fmla="*/ 1909193 w 1981200"/>
              <a:gd name="connsiteY6" fmla="*/ 2448272 h 2448272"/>
              <a:gd name="connsiteX7" fmla="*/ 0 w 1981200"/>
              <a:gd name="connsiteY7" fmla="*/ 2448272 h 2448272"/>
              <a:gd name="connsiteX8" fmla="*/ 36985 w 1981200"/>
              <a:gd name="connsiteY8" fmla="*/ 0 h 2448272"/>
              <a:gd name="connsiteX0" fmla="*/ 36985 w 2197225"/>
              <a:gd name="connsiteY0" fmla="*/ 0 h 2448272"/>
              <a:gd name="connsiteX1" fmla="*/ 2197225 w 2197225"/>
              <a:gd name="connsiteY1" fmla="*/ 0 h 2448272"/>
              <a:gd name="connsiteX2" fmla="*/ 1981200 w 2197225"/>
              <a:gd name="connsiteY2" fmla="*/ 924272 h 2448272"/>
              <a:gd name="connsiteX3" fmla="*/ 397025 w 2197225"/>
              <a:gd name="connsiteY3" fmla="*/ 432048 h 2448272"/>
              <a:gd name="connsiteX4" fmla="*/ 381000 w 2197225"/>
              <a:gd name="connsiteY4" fmla="*/ 1851372 h 2448272"/>
              <a:gd name="connsiteX5" fmla="*/ 1909193 w 2197225"/>
              <a:gd name="connsiteY5" fmla="*/ 1872208 h 2448272"/>
              <a:gd name="connsiteX6" fmla="*/ 1909193 w 2197225"/>
              <a:gd name="connsiteY6" fmla="*/ 2448272 h 2448272"/>
              <a:gd name="connsiteX7" fmla="*/ 0 w 2197225"/>
              <a:gd name="connsiteY7" fmla="*/ 2448272 h 2448272"/>
              <a:gd name="connsiteX8" fmla="*/ 36985 w 2197225"/>
              <a:gd name="connsiteY8" fmla="*/ 0 h 2448272"/>
              <a:gd name="connsiteX0" fmla="*/ 36985 w 2197225"/>
              <a:gd name="connsiteY0" fmla="*/ 0 h 2448272"/>
              <a:gd name="connsiteX1" fmla="*/ 2197225 w 2197225"/>
              <a:gd name="connsiteY1" fmla="*/ 0 h 2448272"/>
              <a:gd name="connsiteX2" fmla="*/ 2197224 w 2197225"/>
              <a:gd name="connsiteY2" fmla="*/ 864096 h 2448272"/>
              <a:gd name="connsiteX3" fmla="*/ 397025 w 2197225"/>
              <a:gd name="connsiteY3" fmla="*/ 432048 h 2448272"/>
              <a:gd name="connsiteX4" fmla="*/ 381000 w 2197225"/>
              <a:gd name="connsiteY4" fmla="*/ 1851372 h 2448272"/>
              <a:gd name="connsiteX5" fmla="*/ 1909193 w 2197225"/>
              <a:gd name="connsiteY5" fmla="*/ 1872208 h 2448272"/>
              <a:gd name="connsiteX6" fmla="*/ 1909193 w 2197225"/>
              <a:gd name="connsiteY6" fmla="*/ 2448272 h 2448272"/>
              <a:gd name="connsiteX7" fmla="*/ 0 w 2197225"/>
              <a:gd name="connsiteY7" fmla="*/ 2448272 h 2448272"/>
              <a:gd name="connsiteX8" fmla="*/ 36985 w 2197225"/>
              <a:gd name="connsiteY8" fmla="*/ 0 h 2448272"/>
              <a:gd name="connsiteX0" fmla="*/ 36985 w 2197225"/>
              <a:gd name="connsiteY0" fmla="*/ 0 h 2448272"/>
              <a:gd name="connsiteX1" fmla="*/ 2197225 w 2197225"/>
              <a:gd name="connsiteY1" fmla="*/ 0 h 2448272"/>
              <a:gd name="connsiteX2" fmla="*/ 2197224 w 2197225"/>
              <a:gd name="connsiteY2" fmla="*/ 1008112 h 2448272"/>
              <a:gd name="connsiteX3" fmla="*/ 397025 w 2197225"/>
              <a:gd name="connsiteY3" fmla="*/ 432048 h 2448272"/>
              <a:gd name="connsiteX4" fmla="*/ 381000 w 2197225"/>
              <a:gd name="connsiteY4" fmla="*/ 1851372 h 2448272"/>
              <a:gd name="connsiteX5" fmla="*/ 1909193 w 2197225"/>
              <a:gd name="connsiteY5" fmla="*/ 1872208 h 2448272"/>
              <a:gd name="connsiteX6" fmla="*/ 1909193 w 2197225"/>
              <a:gd name="connsiteY6" fmla="*/ 2448272 h 2448272"/>
              <a:gd name="connsiteX7" fmla="*/ 0 w 2197225"/>
              <a:gd name="connsiteY7" fmla="*/ 2448272 h 2448272"/>
              <a:gd name="connsiteX8" fmla="*/ 36985 w 2197225"/>
              <a:gd name="connsiteY8" fmla="*/ 0 h 2448272"/>
              <a:gd name="connsiteX0" fmla="*/ 36985 w 2197225"/>
              <a:gd name="connsiteY0" fmla="*/ 0 h 2448272"/>
              <a:gd name="connsiteX1" fmla="*/ 2197225 w 2197225"/>
              <a:gd name="connsiteY1" fmla="*/ 0 h 2448272"/>
              <a:gd name="connsiteX2" fmla="*/ 2197224 w 2197225"/>
              <a:gd name="connsiteY2" fmla="*/ 1008112 h 2448272"/>
              <a:gd name="connsiteX3" fmla="*/ 397024 w 2197225"/>
              <a:gd name="connsiteY3" fmla="*/ 288032 h 2448272"/>
              <a:gd name="connsiteX4" fmla="*/ 381000 w 2197225"/>
              <a:gd name="connsiteY4" fmla="*/ 1851372 h 2448272"/>
              <a:gd name="connsiteX5" fmla="*/ 1909193 w 2197225"/>
              <a:gd name="connsiteY5" fmla="*/ 1872208 h 2448272"/>
              <a:gd name="connsiteX6" fmla="*/ 1909193 w 2197225"/>
              <a:gd name="connsiteY6" fmla="*/ 2448272 h 2448272"/>
              <a:gd name="connsiteX7" fmla="*/ 0 w 2197225"/>
              <a:gd name="connsiteY7" fmla="*/ 2448272 h 2448272"/>
              <a:gd name="connsiteX8" fmla="*/ 36985 w 2197225"/>
              <a:gd name="connsiteY8" fmla="*/ 0 h 2448272"/>
              <a:gd name="connsiteX0" fmla="*/ 36985 w 2197225"/>
              <a:gd name="connsiteY0" fmla="*/ 0 h 2448272"/>
              <a:gd name="connsiteX1" fmla="*/ 2197225 w 2197225"/>
              <a:gd name="connsiteY1" fmla="*/ 0 h 2448272"/>
              <a:gd name="connsiteX2" fmla="*/ 2197224 w 2197225"/>
              <a:gd name="connsiteY2" fmla="*/ 1008112 h 2448272"/>
              <a:gd name="connsiteX3" fmla="*/ 397024 w 2197225"/>
              <a:gd name="connsiteY3" fmla="*/ 216024 h 2448272"/>
              <a:gd name="connsiteX4" fmla="*/ 381000 w 2197225"/>
              <a:gd name="connsiteY4" fmla="*/ 1851372 h 2448272"/>
              <a:gd name="connsiteX5" fmla="*/ 1909193 w 2197225"/>
              <a:gd name="connsiteY5" fmla="*/ 1872208 h 2448272"/>
              <a:gd name="connsiteX6" fmla="*/ 1909193 w 2197225"/>
              <a:gd name="connsiteY6" fmla="*/ 2448272 h 2448272"/>
              <a:gd name="connsiteX7" fmla="*/ 0 w 2197225"/>
              <a:gd name="connsiteY7" fmla="*/ 2448272 h 2448272"/>
              <a:gd name="connsiteX8" fmla="*/ 36985 w 2197225"/>
              <a:gd name="connsiteY8" fmla="*/ 0 h 2448272"/>
              <a:gd name="connsiteX0" fmla="*/ 0 w 2232249"/>
              <a:gd name="connsiteY0" fmla="*/ 0 h 2448272"/>
              <a:gd name="connsiteX1" fmla="*/ 2232249 w 2232249"/>
              <a:gd name="connsiteY1" fmla="*/ 0 h 2448272"/>
              <a:gd name="connsiteX2" fmla="*/ 2232248 w 2232249"/>
              <a:gd name="connsiteY2" fmla="*/ 1008112 h 2448272"/>
              <a:gd name="connsiteX3" fmla="*/ 432048 w 2232249"/>
              <a:gd name="connsiteY3" fmla="*/ 216024 h 2448272"/>
              <a:gd name="connsiteX4" fmla="*/ 416024 w 2232249"/>
              <a:gd name="connsiteY4" fmla="*/ 1851372 h 2448272"/>
              <a:gd name="connsiteX5" fmla="*/ 1944217 w 2232249"/>
              <a:gd name="connsiteY5" fmla="*/ 1872208 h 2448272"/>
              <a:gd name="connsiteX6" fmla="*/ 1944217 w 2232249"/>
              <a:gd name="connsiteY6" fmla="*/ 2448272 h 2448272"/>
              <a:gd name="connsiteX7" fmla="*/ 35024 w 2232249"/>
              <a:gd name="connsiteY7" fmla="*/ 2448272 h 2448272"/>
              <a:gd name="connsiteX8" fmla="*/ 0 w 2232249"/>
              <a:gd name="connsiteY8" fmla="*/ 0 h 2448272"/>
              <a:gd name="connsiteX0" fmla="*/ 0 w 2232249"/>
              <a:gd name="connsiteY0" fmla="*/ 0 h 2448272"/>
              <a:gd name="connsiteX1" fmla="*/ 2232249 w 2232249"/>
              <a:gd name="connsiteY1" fmla="*/ 0 h 2448272"/>
              <a:gd name="connsiteX2" fmla="*/ 2232248 w 2232249"/>
              <a:gd name="connsiteY2" fmla="*/ 1008112 h 2448272"/>
              <a:gd name="connsiteX3" fmla="*/ 432048 w 2232249"/>
              <a:gd name="connsiteY3" fmla="*/ 216024 h 2448272"/>
              <a:gd name="connsiteX4" fmla="*/ 416024 w 2232249"/>
              <a:gd name="connsiteY4" fmla="*/ 1851372 h 2448272"/>
              <a:gd name="connsiteX5" fmla="*/ 1944217 w 2232249"/>
              <a:gd name="connsiteY5" fmla="*/ 1872208 h 2448272"/>
              <a:gd name="connsiteX6" fmla="*/ 1944217 w 2232249"/>
              <a:gd name="connsiteY6" fmla="*/ 2448272 h 2448272"/>
              <a:gd name="connsiteX7" fmla="*/ 35024 w 2232249"/>
              <a:gd name="connsiteY7" fmla="*/ 2448272 h 2448272"/>
              <a:gd name="connsiteX8" fmla="*/ 0 w 2232249"/>
              <a:gd name="connsiteY8" fmla="*/ 0 h 2448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32249" h="2448272">
                <a:moveTo>
                  <a:pt x="0" y="0"/>
                </a:moveTo>
                <a:lnTo>
                  <a:pt x="2232249" y="0"/>
                </a:lnTo>
                <a:cubicBezTo>
                  <a:pt x="2232249" y="288032"/>
                  <a:pt x="2232248" y="720080"/>
                  <a:pt x="2232248" y="1008112"/>
                </a:cubicBezTo>
                <a:lnTo>
                  <a:pt x="432048" y="216024"/>
                </a:lnTo>
                <a:lnTo>
                  <a:pt x="416024" y="1851372"/>
                </a:lnTo>
                <a:lnTo>
                  <a:pt x="1944217" y="1872208"/>
                </a:lnTo>
                <a:lnTo>
                  <a:pt x="1944217" y="2448272"/>
                </a:lnTo>
                <a:lnTo>
                  <a:pt x="35024" y="2448272"/>
                </a:lnTo>
                <a:cubicBezTo>
                  <a:pt x="39257" y="1749772"/>
                  <a:pt x="21167" y="698500"/>
                  <a:pt x="0" y="0"/>
                </a:cubicBezTo>
                <a:close/>
              </a:path>
            </a:pathLst>
          </a:custGeom>
          <a:solidFill>
            <a:schemeClr val="tx1">
              <a:alpha val="11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8" name="直線コネクタ 67"/>
          <p:cNvCxnSpPr/>
          <p:nvPr/>
        </p:nvCxnSpPr>
        <p:spPr bwMode="auto">
          <a:xfrm rot="5400000">
            <a:off x="434996" y="5203944"/>
            <a:ext cx="1481816" cy="419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63" name="直線コネクタ 62"/>
          <p:cNvCxnSpPr/>
          <p:nvPr/>
        </p:nvCxnSpPr>
        <p:spPr bwMode="auto">
          <a:xfrm flipV="1">
            <a:off x="1173810" y="4409749"/>
            <a:ext cx="1417707" cy="2503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3" name="直線コネクタ 52"/>
          <p:cNvCxnSpPr/>
          <p:nvPr/>
        </p:nvCxnSpPr>
        <p:spPr bwMode="auto">
          <a:xfrm flipV="1">
            <a:off x="1199208" y="5874940"/>
            <a:ext cx="982712" cy="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55" name="フリーフォーム 54"/>
          <p:cNvSpPr/>
          <p:nvPr/>
        </p:nvSpPr>
        <p:spPr>
          <a:xfrm>
            <a:off x="971600" y="4141812"/>
            <a:ext cx="1993900" cy="2095500"/>
          </a:xfrm>
          <a:custGeom>
            <a:avLst/>
            <a:gdLst>
              <a:gd name="connsiteX0" fmla="*/ 0 w 1993900"/>
              <a:gd name="connsiteY0" fmla="*/ 0 h 2095500"/>
              <a:gd name="connsiteX1" fmla="*/ 1993900 w 1993900"/>
              <a:gd name="connsiteY1" fmla="*/ 12700 h 2095500"/>
              <a:gd name="connsiteX2" fmla="*/ 1993900 w 1993900"/>
              <a:gd name="connsiteY2" fmla="*/ 571500 h 2095500"/>
              <a:gd name="connsiteX3" fmla="*/ 393700 w 1993900"/>
              <a:gd name="connsiteY3" fmla="*/ 546100 h 2095500"/>
              <a:gd name="connsiteX4" fmla="*/ 393700 w 1993900"/>
              <a:gd name="connsiteY4" fmla="*/ 1498600 h 2095500"/>
              <a:gd name="connsiteX5" fmla="*/ 1689100 w 1993900"/>
              <a:gd name="connsiteY5" fmla="*/ 1524000 h 2095500"/>
              <a:gd name="connsiteX6" fmla="*/ 1676400 w 1993900"/>
              <a:gd name="connsiteY6" fmla="*/ 2082800 h 2095500"/>
              <a:gd name="connsiteX7" fmla="*/ 12700 w 1993900"/>
              <a:gd name="connsiteY7" fmla="*/ 2095500 h 2095500"/>
              <a:gd name="connsiteX8" fmla="*/ 0 w 1993900"/>
              <a:gd name="connsiteY8" fmla="*/ 0 h 2095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93900" h="2095500">
                <a:moveTo>
                  <a:pt x="0" y="0"/>
                </a:moveTo>
                <a:lnTo>
                  <a:pt x="1993900" y="12700"/>
                </a:lnTo>
                <a:lnTo>
                  <a:pt x="1993900" y="571500"/>
                </a:lnTo>
                <a:lnTo>
                  <a:pt x="393700" y="546100"/>
                </a:lnTo>
                <a:lnTo>
                  <a:pt x="393700" y="1498600"/>
                </a:lnTo>
                <a:lnTo>
                  <a:pt x="1689100" y="1524000"/>
                </a:lnTo>
                <a:lnTo>
                  <a:pt x="1676400" y="2082800"/>
                </a:lnTo>
                <a:lnTo>
                  <a:pt x="12700" y="2095500"/>
                </a:lnTo>
                <a:cubicBezTo>
                  <a:pt x="16933" y="1397000"/>
                  <a:pt x="21167" y="698500"/>
                  <a:pt x="0" y="0"/>
                </a:cubicBezTo>
                <a:close/>
              </a:path>
            </a:pathLst>
          </a:custGeom>
          <a:solidFill>
            <a:schemeClr val="tx1">
              <a:alpha val="11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107504" y="3068960"/>
            <a:ext cx="3985386" cy="1938992"/>
          </a:xfrm>
          <a:prstGeom prst="rect">
            <a:avLst/>
          </a:prstGeom>
          <a:noFill/>
        </p:spPr>
        <p:txBody>
          <a:bodyPr wrap="none" rtlCol="0">
            <a:spAutoFit/>
          </a:bodyPr>
          <a:lstStyle/>
          <a:p>
            <a:r>
              <a:rPr kumimoji="1" lang="ja-JP" altLang="en-US" sz="2400" dirty="0"/>
              <a:t>証明：</a:t>
            </a:r>
            <a:endParaRPr kumimoji="1" lang="en-US" altLang="ja-JP" sz="2400" dirty="0"/>
          </a:p>
          <a:p>
            <a:r>
              <a:rPr lang="ja-JP" altLang="en-US" sz="2400" dirty="0">
                <a:latin typeface="Calibri" pitchFamily="34" charset="0"/>
              </a:rPr>
              <a:t>よって，</a:t>
            </a:r>
            <a:r>
              <a:rPr lang="en-US" altLang="ja-JP" sz="2400" dirty="0">
                <a:latin typeface="Calibri" pitchFamily="34" charset="0"/>
              </a:rPr>
              <a:t>(v</a:t>
            </a:r>
            <a:r>
              <a:rPr lang="en-US" altLang="ja-JP" dirty="0">
                <a:latin typeface="Calibri" pitchFamily="34" charset="0"/>
              </a:rPr>
              <a:t>1,</a:t>
            </a:r>
            <a:r>
              <a:rPr lang="en-US" altLang="ja-JP" sz="2400" dirty="0">
                <a:latin typeface="Calibri" pitchFamily="34" charset="0"/>
              </a:rPr>
              <a:t>v</a:t>
            </a:r>
            <a:r>
              <a:rPr lang="en-US" altLang="ja-JP" dirty="0">
                <a:latin typeface="Calibri" pitchFamily="34" charset="0"/>
              </a:rPr>
              <a:t>3</a:t>
            </a:r>
            <a:r>
              <a:rPr lang="en-US" altLang="ja-JP" sz="2400" dirty="0">
                <a:latin typeface="Calibri" pitchFamily="34" charset="0"/>
              </a:rPr>
              <a:t>)-</a:t>
            </a:r>
            <a:r>
              <a:rPr lang="ja-JP" altLang="en-US" sz="2400" dirty="0">
                <a:latin typeface="Calibri" pitchFamily="34" charset="0"/>
              </a:rPr>
              <a:t>道</a:t>
            </a:r>
            <a:r>
              <a:rPr lang="en-US" altLang="ja-JP" sz="2400" dirty="0">
                <a:latin typeface="Calibri" pitchFamily="34" charset="0"/>
              </a:rPr>
              <a:t>P</a:t>
            </a:r>
            <a:r>
              <a:rPr lang="ja-JP" altLang="en-US" sz="2400" dirty="0">
                <a:latin typeface="Calibri" pitchFamily="34" charset="0"/>
              </a:rPr>
              <a:t>が存在する</a:t>
            </a:r>
            <a:endParaRPr lang="en-US" altLang="ja-JP" dirty="0">
              <a:latin typeface="Calibri" pitchFamily="34" charset="0"/>
            </a:endParaRPr>
          </a:p>
          <a:p>
            <a:r>
              <a:rPr lang="en-US" altLang="ja-JP" sz="2400" dirty="0">
                <a:latin typeface="Calibri" pitchFamily="34" charset="0"/>
              </a:rPr>
              <a:t> </a:t>
            </a:r>
          </a:p>
          <a:p>
            <a:endParaRPr lang="en-US" altLang="ja-JP" sz="2400" dirty="0">
              <a:latin typeface="Calibri" pitchFamily="34" charset="0"/>
            </a:endParaRPr>
          </a:p>
          <a:p>
            <a:endParaRPr lang="en-US" altLang="ja-JP" sz="2400" dirty="0"/>
          </a:p>
        </p:txBody>
      </p:sp>
      <p:sp>
        <p:nvSpPr>
          <p:cNvPr id="422914" name="タイトル 1"/>
          <p:cNvSpPr>
            <a:spLocks noGrp="1"/>
          </p:cNvSpPr>
          <p:nvPr>
            <p:ph type="title"/>
          </p:nvPr>
        </p:nvSpPr>
        <p:spPr/>
        <p:txBody>
          <a:bodyPr/>
          <a:lstStyle/>
          <a:p>
            <a:pPr eaLnBrk="1" hangingPunct="1"/>
            <a:r>
              <a:rPr lang="en-US" altLang="ja-JP" dirty="0"/>
              <a:t>1.4</a:t>
            </a:r>
            <a:r>
              <a:rPr lang="ja-JP" altLang="en-US" dirty="0"/>
              <a:t>　平面的グラフの彩色</a:t>
            </a:r>
          </a:p>
        </p:txBody>
      </p:sp>
      <p:sp>
        <p:nvSpPr>
          <p:cNvPr id="5" name="コンテンツ プレースホルダー 2"/>
          <p:cNvSpPr txBox="1">
            <a:spLocks/>
          </p:cNvSpPr>
          <p:nvPr/>
        </p:nvSpPr>
        <p:spPr bwMode="auto">
          <a:xfrm>
            <a:off x="1212998" y="2864197"/>
            <a:ext cx="6383338" cy="3013075"/>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p:txBody>
      </p:sp>
      <p:sp>
        <p:nvSpPr>
          <p:cNvPr id="65" name="角丸四角形 64"/>
          <p:cNvSpPr/>
          <p:nvPr/>
        </p:nvSpPr>
        <p:spPr>
          <a:xfrm>
            <a:off x="107950" y="2276748"/>
            <a:ext cx="8856538" cy="72020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66" name="角丸四角形 65"/>
          <p:cNvSpPr/>
          <p:nvPr/>
        </p:nvSpPr>
        <p:spPr>
          <a:xfrm>
            <a:off x="395288" y="1916832"/>
            <a:ext cx="1656432" cy="504379"/>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400" dirty="0">
              <a:solidFill>
                <a:schemeClr val="tx1"/>
              </a:solidFill>
            </a:endParaRPr>
          </a:p>
          <a:p>
            <a:pPr algn="ctr">
              <a:defRPr/>
            </a:pPr>
            <a:r>
              <a:rPr lang="en-US" altLang="ja-JP" sz="2400" dirty="0">
                <a:solidFill>
                  <a:schemeClr val="tx1"/>
                </a:solidFill>
              </a:rPr>
              <a:t>5</a:t>
            </a:r>
            <a:r>
              <a:rPr lang="ja-JP" altLang="en-US" sz="2400" dirty="0">
                <a:solidFill>
                  <a:schemeClr val="tx1"/>
                </a:solidFill>
              </a:rPr>
              <a:t>色定理</a:t>
            </a:r>
            <a:endParaRPr lang="en-US" altLang="ja-JP" sz="2400" dirty="0">
              <a:solidFill>
                <a:schemeClr val="tx1"/>
              </a:solidFill>
            </a:endParaRPr>
          </a:p>
          <a:p>
            <a:pPr algn="ctr">
              <a:defRPr/>
            </a:pPr>
            <a:endParaRPr lang="en-US" altLang="ja-JP" sz="2400" dirty="0">
              <a:solidFill>
                <a:schemeClr val="tx1"/>
              </a:solidFill>
            </a:endParaRPr>
          </a:p>
        </p:txBody>
      </p:sp>
      <p:sp>
        <p:nvSpPr>
          <p:cNvPr id="67" name="テキスト ボックス 66"/>
          <p:cNvSpPr txBox="1"/>
          <p:nvPr/>
        </p:nvSpPr>
        <p:spPr>
          <a:xfrm>
            <a:off x="251520" y="2436187"/>
            <a:ext cx="7303602" cy="461665"/>
          </a:xfrm>
          <a:prstGeom prst="rect">
            <a:avLst/>
          </a:prstGeom>
          <a:noFill/>
        </p:spPr>
        <p:txBody>
          <a:bodyPr wrap="none" rtlCol="0">
            <a:spAutoFit/>
          </a:bodyPr>
          <a:lstStyle/>
          <a:p>
            <a:r>
              <a:rPr lang="ja-JP" altLang="en-US" sz="2400" dirty="0"/>
              <a:t>全ての平面的グラフは</a:t>
            </a:r>
            <a:r>
              <a:rPr lang="en-US" altLang="ja-JP" sz="2400" dirty="0"/>
              <a:t>5-</a:t>
            </a:r>
            <a:r>
              <a:rPr lang="ja-JP" altLang="en-US" sz="2400" dirty="0"/>
              <a:t>彩色可能である</a:t>
            </a:r>
            <a:r>
              <a:rPr lang="en-US" altLang="ja-JP" sz="2400" dirty="0"/>
              <a:t>                      </a:t>
            </a:r>
          </a:p>
        </p:txBody>
      </p:sp>
      <p:grpSp>
        <p:nvGrpSpPr>
          <p:cNvPr id="2" name="グループ化 37"/>
          <p:cNvGrpSpPr/>
          <p:nvPr/>
        </p:nvGrpSpPr>
        <p:grpSpPr>
          <a:xfrm>
            <a:off x="1677864" y="4218756"/>
            <a:ext cx="1927715" cy="1814265"/>
            <a:chOff x="3347864" y="4927103"/>
            <a:chExt cx="1927715" cy="1814265"/>
          </a:xfrm>
        </p:grpSpPr>
        <p:grpSp>
          <p:nvGrpSpPr>
            <p:cNvPr id="3" name="グループ化 30"/>
            <p:cNvGrpSpPr/>
            <p:nvPr/>
          </p:nvGrpSpPr>
          <p:grpSpPr>
            <a:xfrm>
              <a:off x="3444874" y="5062445"/>
              <a:ext cx="1657829" cy="1569913"/>
              <a:chOff x="2843808" y="4307359"/>
              <a:chExt cx="1885950" cy="1785937"/>
            </a:xfrm>
          </p:grpSpPr>
          <p:cxnSp>
            <p:nvCxnSpPr>
              <p:cNvPr id="8" name="直線コネクタ 7"/>
              <p:cNvCxnSpPr>
                <a:stCxn id="19" idx="3"/>
              </p:cNvCxnSpPr>
              <p:nvPr/>
            </p:nvCxnSpPr>
            <p:spPr bwMode="auto">
              <a:xfrm rot="5400000">
                <a:off x="3150949" y="5451552"/>
                <a:ext cx="658455" cy="45993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4" name="円/楕円 13"/>
              <p:cNvSpPr/>
              <p:nvPr/>
            </p:nvSpPr>
            <p:spPr bwMode="auto">
              <a:xfrm>
                <a:off x="2843808" y="4997921"/>
                <a:ext cx="141288"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bwMode="auto">
              <a:xfrm>
                <a:off x="3169246" y="5944071"/>
                <a:ext cx="141287" cy="14287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 name="円/楕円 16"/>
              <p:cNvSpPr/>
              <p:nvPr/>
            </p:nvSpPr>
            <p:spPr bwMode="auto">
              <a:xfrm>
                <a:off x="4590058" y="4997921"/>
                <a:ext cx="139700" cy="14287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 name="円/楕円 17"/>
              <p:cNvSpPr/>
              <p:nvPr/>
            </p:nvSpPr>
            <p:spPr bwMode="auto">
              <a:xfrm>
                <a:off x="4304308" y="5950421"/>
                <a:ext cx="141288" cy="142875"/>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21" name="直線コネクタ 20"/>
              <p:cNvCxnSpPr>
                <a:stCxn id="18" idx="1"/>
              </p:cNvCxnSpPr>
              <p:nvPr/>
            </p:nvCxnSpPr>
            <p:spPr bwMode="auto">
              <a:xfrm rot="16200000" flipV="1">
                <a:off x="3711022" y="5357367"/>
                <a:ext cx="668428" cy="55952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bwMode="auto">
              <a:xfrm rot="10800000">
                <a:off x="2985096" y="5082806"/>
                <a:ext cx="767922" cy="22707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5" name="直線コネクタ 24"/>
              <p:cNvCxnSpPr/>
              <p:nvPr/>
            </p:nvCxnSpPr>
            <p:spPr bwMode="auto">
              <a:xfrm rot="10800000" flipV="1">
                <a:off x="3808926" y="5096253"/>
                <a:ext cx="781133" cy="1819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9" name="直線コネクタ 28"/>
              <p:cNvCxnSpPr>
                <a:endCxn id="19" idx="0"/>
              </p:cNvCxnSpPr>
              <p:nvPr/>
            </p:nvCxnSpPr>
            <p:spPr bwMode="auto">
              <a:xfrm rot="5400000">
                <a:off x="3329184" y="4793060"/>
                <a:ext cx="867632" cy="693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5" name="円/楕円 14"/>
              <p:cNvSpPr/>
              <p:nvPr/>
            </p:nvSpPr>
            <p:spPr bwMode="auto">
              <a:xfrm>
                <a:off x="3709743" y="4307359"/>
                <a:ext cx="139700" cy="142875"/>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 name="円/楕円 18"/>
              <p:cNvSpPr/>
              <p:nvPr/>
            </p:nvSpPr>
            <p:spPr bwMode="auto">
              <a:xfrm>
                <a:off x="3689684" y="5230341"/>
                <a:ext cx="139700" cy="1428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2" name="テキスト ボックス 31"/>
            <p:cNvSpPr txBox="1"/>
            <p:nvPr/>
          </p:nvSpPr>
          <p:spPr>
            <a:xfrm>
              <a:off x="4092946" y="5958208"/>
              <a:ext cx="300082" cy="369332"/>
            </a:xfrm>
            <a:prstGeom prst="rect">
              <a:avLst/>
            </a:prstGeom>
            <a:noFill/>
          </p:spPr>
          <p:txBody>
            <a:bodyPr wrap="none" rtlCol="0">
              <a:spAutoFit/>
            </a:bodyPr>
            <a:lstStyle/>
            <a:p>
              <a:r>
                <a:rPr kumimoji="1" lang="en-US" altLang="ja-JP" dirty="0"/>
                <a:t>v</a:t>
              </a:r>
              <a:endParaRPr kumimoji="1" lang="ja-JP" altLang="en-US" dirty="0"/>
            </a:p>
          </p:txBody>
        </p:sp>
        <p:sp>
          <p:nvSpPr>
            <p:cNvPr id="33" name="テキスト ボックス 32"/>
            <p:cNvSpPr txBox="1"/>
            <p:nvPr/>
          </p:nvSpPr>
          <p:spPr>
            <a:xfrm>
              <a:off x="4283473" y="4927103"/>
              <a:ext cx="385042" cy="369332"/>
            </a:xfrm>
            <a:prstGeom prst="rect">
              <a:avLst/>
            </a:prstGeom>
            <a:noFill/>
          </p:spPr>
          <p:txBody>
            <a:bodyPr wrap="none" rtlCol="0">
              <a:spAutoFit/>
            </a:bodyPr>
            <a:lstStyle/>
            <a:p>
              <a:r>
                <a:rPr kumimoji="1" lang="en-US" altLang="ja-JP" dirty="0"/>
                <a:t>v</a:t>
              </a:r>
              <a:r>
                <a:rPr kumimoji="1" lang="en-US" altLang="ja-JP" sz="1200" dirty="0"/>
                <a:t>1</a:t>
              </a:r>
              <a:endParaRPr kumimoji="1" lang="ja-JP" altLang="en-US" sz="1200" dirty="0"/>
            </a:p>
          </p:txBody>
        </p:sp>
        <p:sp>
          <p:nvSpPr>
            <p:cNvPr id="34" name="テキスト ボックス 33"/>
            <p:cNvSpPr txBox="1"/>
            <p:nvPr/>
          </p:nvSpPr>
          <p:spPr>
            <a:xfrm>
              <a:off x="3347864" y="5674331"/>
              <a:ext cx="385042" cy="369332"/>
            </a:xfrm>
            <a:prstGeom prst="rect">
              <a:avLst/>
            </a:prstGeom>
            <a:noFill/>
          </p:spPr>
          <p:txBody>
            <a:bodyPr wrap="none" rtlCol="0">
              <a:spAutoFit/>
            </a:bodyPr>
            <a:lstStyle/>
            <a:p>
              <a:r>
                <a:rPr kumimoji="1" lang="en-US" altLang="ja-JP" dirty="0"/>
                <a:t>v</a:t>
              </a:r>
              <a:r>
                <a:rPr lang="en-US" altLang="ja-JP" sz="1200" dirty="0"/>
                <a:t>2</a:t>
              </a:r>
              <a:endParaRPr kumimoji="1" lang="ja-JP" altLang="en-US" sz="1200" dirty="0"/>
            </a:p>
          </p:txBody>
        </p:sp>
        <p:sp>
          <p:nvSpPr>
            <p:cNvPr id="35" name="テキスト ボックス 34"/>
            <p:cNvSpPr txBox="1"/>
            <p:nvPr/>
          </p:nvSpPr>
          <p:spPr>
            <a:xfrm>
              <a:off x="3798132" y="6372036"/>
              <a:ext cx="385042" cy="369332"/>
            </a:xfrm>
            <a:prstGeom prst="rect">
              <a:avLst/>
            </a:prstGeom>
            <a:noFill/>
          </p:spPr>
          <p:txBody>
            <a:bodyPr wrap="none" rtlCol="0">
              <a:spAutoFit/>
            </a:bodyPr>
            <a:lstStyle/>
            <a:p>
              <a:r>
                <a:rPr kumimoji="1" lang="en-US" altLang="ja-JP" dirty="0"/>
                <a:t>v</a:t>
              </a:r>
              <a:r>
                <a:rPr lang="en-US" altLang="ja-JP" sz="1200" dirty="0"/>
                <a:t>3</a:t>
              </a:r>
              <a:endParaRPr kumimoji="1" lang="ja-JP" altLang="en-US" sz="1200" dirty="0"/>
            </a:p>
          </p:txBody>
        </p:sp>
        <p:sp>
          <p:nvSpPr>
            <p:cNvPr id="36" name="テキスト ボックス 35"/>
            <p:cNvSpPr txBox="1"/>
            <p:nvPr/>
          </p:nvSpPr>
          <p:spPr>
            <a:xfrm>
              <a:off x="4791925" y="6358589"/>
              <a:ext cx="385042" cy="369332"/>
            </a:xfrm>
            <a:prstGeom prst="rect">
              <a:avLst/>
            </a:prstGeom>
            <a:noFill/>
          </p:spPr>
          <p:txBody>
            <a:bodyPr wrap="none" rtlCol="0">
              <a:spAutoFit/>
            </a:bodyPr>
            <a:lstStyle/>
            <a:p>
              <a:r>
                <a:rPr kumimoji="1" lang="en-US" altLang="ja-JP" dirty="0"/>
                <a:t>v</a:t>
              </a:r>
              <a:r>
                <a:rPr lang="en-US" altLang="ja-JP" sz="1200" dirty="0"/>
                <a:t>4</a:t>
              </a:r>
              <a:endParaRPr kumimoji="1" lang="ja-JP" altLang="en-US" sz="1200" dirty="0"/>
            </a:p>
          </p:txBody>
        </p:sp>
        <p:sp>
          <p:nvSpPr>
            <p:cNvPr id="37" name="テキスト ボックス 36"/>
            <p:cNvSpPr txBox="1"/>
            <p:nvPr/>
          </p:nvSpPr>
          <p:spPr>
            <a:xfrm>
              <a:off x="4890537" y="5674331"/>
              <a:ext cx="385042" cy="369332"/>
            </a:xfrm>
            <a:prstGeom prst="rect">
              <a:avLst/>
            </a:prstGeom>
            <a:noFill/>
          </p:spPr>
          <p:txBody>
            <a:bodyPr wrap="none" rtlCol="0">
              <a:spAutoFit/>
            </a:bodyPr>
            <a:lstStyle/>
            <a:p>
              <a:r>
                <a:rPr kumimoji="1" lang="en-US" altLang="ja-JP" dirty="0"/>
                <a:t>v</a:t>
              </a:r>
              <a:r>
                <a:rPr lang="en-US" altLang="ja-JP" sz="1200" dirty="0"/>
                <a:t>5</a:t>
              </a:r>
              <a:endParaRPr kumimoji="1" lang="ja-JP" altLang="en-US" sz="1200" dirty="0"/>
            </a:p>
          </p:txBody>
        </p:sp>
      </p:grpSp>
      <p:sp>
        <p:nvSpPr>
          <p:cNvPr id="39" name="テキスト ボックス 38"/>
          <p:cNvSpPr txBox="1"/>
          <p:nvPr/>
        </p:nvSpPr>
        <p:spPr>
          <a:xfrm>
            <a:off x="2521768" y="4074740"/>
            <a:ext cx="380232" cy="276999"/>
          </a:xfrm>
          <a:prstGeom prst="rect">
            <a:avLst/>
          </a:prstGeom>
          <a:noFill/>
        </p:spPr>
        <p:txBody>
          <a:bodyPr wrap="none" rtlCol="0">
            <a:spAutoFit/>
          </a:bodyPr>
          <a:lstStyle/>
          <a:p>
            <a:r>
              <a:rPr lang="en-US" altLang="ja-JP" sz="1200" dirty="0"/>
              <a:t>C3</a:t>
            </a:r>
            <a:endParaRPr kumimoji="1" lang="ja-JP" altLang="en-US" sz="1200" dirty="0"/>
          </a:p>
        </p:txBody>
      </p:sp>
      <p:sp>
        <p:nvSpPr>
          <p:cNvPr id="40" name="テキスト ボックス 39"/>
          <p:cNvSpPr txBox="1"/>
          <p:nvPr/>
        </p:nvSpPr>
        <p:spPr>
          <a:xfrm>
            <a:off x="1448393" y="4749706"/>
            <a:ext cx="385042" cy="369332"/>
          </a:xfrm>
          <a:prstGeom prst="rect">
            <a:avLst/>
          </a:prstGeom>
          <a:noFill/>
        </p:spPr>
        <p:txBody>
          <a:bodyPr wrap="none" rtlCol="0">
            <a:spAutoFit/>
          </a:bodyPr>
          <a:lstStyle/>
          <a:p>
            <a:r>
              <a:rPr lang="en-US" altLang="ja-JP" dirty="0"/>
              <a:t>c</a:t>
            </a:r>
            <a:r>
              <a:rPr lang="en-US" altLang="ja-JP" sz="1200" dirty="0"/>
              <a:t>2</a:t>
            </a:r>
            <a:endParaRPr kumimoji="1" lang="ja-JP" altLang="en-US" sz="1200" dirty="0"/>
          </a:p>
        </p:txBody>
      </p:sp>
      <p:sp>
        <p:nvSpPr>
          <p:cNvPr id="41" name="テキスト ボックス 40"/>
          <p:cNvSpPr txBox="1"/>
          <p:nvPr/>
        </p:nvSpPr>
        <p:spPr>
          <a:xfrm>
            <a:off x="1868886" y="5802932"/>
            <a:ext cx="1107996" cy="369332"/>
          </a:xfrm>
          <a:prstGeom prst="rect">
            <a:avLst/>
          </a:prstGeom>
          <a:noFill/>
        </p:spPr>
        <p:txBody>
          <a:bodyPr wrap="none" rtlCol="0">
            <a:spAutoFit/>
          </a:bodyPr>
          <a:lstStyle/>
          <a:p>
            <a:r>
              <a:rPr lang="en-US" altLang="ja-JP" dirty="0"/>
              <a:t>c</a:t>
            </a:r>
            <a:r>
              <a:rPr lang="en-US" altLang="ja-JP" sz="1200" dirty="0"/>
              <a:t>3	</a:t>
            </a:r>
            <a:endParaRPr kumimoji="1" lang="ja-JP" altLang="en-US" sz="1200" dirty="0"/>
          </a:p>
        </p:txBody>
      </p:sp>
      <p:sp>
        <p:nvSpPr>
          <p:cNvPr id="42" name="テキスト ボックス 41"/>
          <p:cNvSpPr txBox="1"/>
          <p:nvPr/>
        </p:nvSpPr>
        <p:spPr>
          <a:xfrm>
            <a:off x="3061355" y="5802932"/>
            <a:ext cx="385042" cy="369332"/>
          </a:xfrm>
          <a:prstGeom prst="rect">
            <a:avLst/>
          </a:prstGeom>
          <a:noFill/>
        </p:spPr>
        <p:txBody>
          <a:bodyPr wrap="none" rtlCol="0">
            <a:spAutoFit/>
          </a:bodyPr>
          <a:lstStyle/>
          <a:p>
            <a:r>
              <a:rPr lang="en-US" altLang="ja-JP" dirty="0"/>
              <a:t>c</a:t>
            </a:r>
            <a:r>
              <a:rPr lang="en-US" altLang="ja-JP" sz="1200" dirty="0"/>
              <a:t>4</a:t>
            </a:r>
            <a:endParaRPr kumimoji="1" lang="ja-JP" altLang="en-US" sz="1200" dirty="0"/>
          </a:p>
        </p:txBody>
      </p:sp>
      <p:sp>
        <p:nvSpPr>
          <p:cNvPr id="43" name="テキスト ボックス 42"/>
          <p:cNvSpPr txBox="1"/>
          <p:nvPr/>
        </p:nvSpPr>
        <p:spPr>
          <a:xfrm>
            <a:off x="3372380" y="4758634"/>
            <a:ext cx="385042" cy="369332"/>
          </a:xfrm>
          <a:prstGeom prst="rect">
            <a:avLst/>
          </a:prstGeom>
          <a:noFill/>
        </p:spPr>
        <p:txBody>
          <a:bodyPr wrap="none" rtlCol="0">
            <a:spAutoFit/>
          </a:bodyPr>
          <a:lstStyle/>
          <a:p>
            <a:r>
              <a:rPr lang="en-US" altLang="ja-JP" dirty="0"/>
              <a:t>c</a:t>
            </a:r>
            <a:r>
              <a:rPr lang="en-US" altLang="ja-JP" sz="1200" dirty="0"/>
              <a:t>5</a:t>
            </a:r>
            <a:endParaRPr kumimoji="1" lang="ja-JP" altLang="en-US" sz="1200" dirty="0"/>
          </a:p>
        </p:txBody>
      </p:sp>
      <p:sp>
        <p:nvSpPr>
          <p:cNvPr id="45" name="円/楕円 44"/>
          <p:cNvSpPr/>
          <p:nvPr/>
        </p:nvSpPr>
        <p:spPr bwMode="auto">
          <a:xfrm>
            <a:off x="2181920" y="4362772"/>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7" name="円/楕円 46"/>
          <p:cNvSpPr/>
          <p:nvPr/>
        </p:nvSpPr>
        <p:spPr bwMode="auto">
          <a:xfrm>
            <a:off x="1821880" y="4362772"/>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4" name="円/楕円 43"/>
          <p:cNvSpPr/>
          <p:nvPr/>
        </p:nvSpPr>
        <p:spPr bwMode="auto">
          <a:xfrm>
            <a:off x="1481659" y="4362772"/>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6" name="円/楕円 45"/>
          <p:cNvSpPr/>
          <p:nvPr/>
        </p:nvSpPr>
        <p:spPr bwMode="auto">
          <a:xfrm>
            <a:off x="1114500" y="4722812"/>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8" name="円/楕円 47"/>
          <p:cNvSpPr/>
          <p:nvPr/>
        </p:nvSpPr>
        <p:spPr bwMode="auto">
          <a:xfrm>
            <a:off x="1101800" y="4381195"/>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0" name="円/楕円 49"/>
          <p:cNvSpPr/>
          <p:nvPr/>
        </p:nvSpPr>
        <p:spPr bwMode="auto">
          <a:xfrm>
            <a:off x="1114500" y="5154860"/>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1" name="円/楕円 50"/>
          <p:cNvSpPr/>
          <p:nvPr/>
        </p:nvSpPr>
        <p:spPr bwMode="auto">
          <a:xfrm>
            <a:off x="1127200" y="5821355"/>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2" name="円/楕円 51"/>
          <p:cNvSpPr/>
          <p:nvPr/>
        </p:nvSpPr>
        <p:spPr bwMode="auto">
          <a:xfrm>
            <a:off x="1114500" y="5461315"/>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6" name="円/楕円 55"/>
          <p:cNvSpPr/>
          <p:nvPr/>
        </p:nvSpPr>
        <p:spPr bwMode="auto">
          <a:xfrm>
            <a:off x="1409651" y="5808655"/>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7" name="円/楕円 56"/>
          <p:cNvSpPr/>
          <p:nvPr/>
        </p:nvSpPr>
        <p:spPr bwMode="auto">
          <a:xfrm>
            <a:off x="1727012" y="5806115"/>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49" name="直線コネクタ 48"/>
          <p:cNvCxnSpPr/>
          <p:nvPr/>
        </p:nvCxnSpPr>
        <p:spPr bwMode="auto">
          <a:xfrm rot="16200000" flipH="1">
            <a:off x="6273014" y="5418046"/>
            <a:ext cx="2036672" cy="3390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bwMode="auto">
          <a:xfrm flipV="1">
            <a:off x="5927452" y="4389801"/>
            <a:ext cx="1406246" cy="3461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8" name="直線コネクタ 57"/>
          <p:cNvCxnSpPr/>
          <p:nvPr/>
        </p:nvCxnSpPr>
        <p:spPr bwMode="auto">
          <a:xfrm flipV="1">
            <a:off x="6325592" y="6478736"/>
            <a:ext cx="982712" cy="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grpSp>
        <p:nvGrpSpPr>
          <p:cNvPr id="60" name="グループ化 37"/>
          <p:cNvGrpSpPr/>
          <p:nvPr/>
        </p:nvGrpSpPr>
        <p:grpSpPr>
          <a:xfrm>
            <a:off x="5012722" y="4330412"/>
            <a:ext cx="1927715" cy="1704941"/>
            <a:chOff x="3347864" y="5036427"/>
            <a:chExt cx="1927715" cy="1704941"/>
          </a:xfrm>
        </p:grpSpPr>
        <p:grpSp>
          <p:nvGrpSpPr>
            <p:cNvPr id="61" name="グループ化 30"/>
            <p:cNvGrpSpPr/>
            <p:nvPr/>
          </p:nvGrpSpPr>
          <p:grpSpPr>
            <a:xfrm>
              <a:off x="3444871" y="5062447"/>
              <a:ext cx="1657828" cy="1569913"/>
              <a:chOff x="2843808" y="4307359"/>
              <a:chExt cx="1885950" cy="1785937"/>
            </a:xfrm>
          </p:grpSpPr>
          <p:cxnSp>
            <p:nvCxnSpPr>
              <p:cNvPr id="73" name="直線コネクタ 72"/>
              <p:cNvCxnSpPr>
                <a:stCxn id="83" idx="3"/>
              </p:cNvCxnSpPr>
              <p:nvPr/>
            </p:nvCxnSpPr>
            <p:spPr bwMode="auto">
              <a:xfrm rot="5400000">
                <a:off x="3150949" y="5451552"/>
                <a:ext cx="658455" cy="45993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74" name="円/楕円 73"/>
              <p:cNvSpPr/>
              <p:nvPr/>
            </p:nvSpPr>
            <p:spPr bwMode="auto">
              <a:xfrm>
                <a:off x="2843808" y="4997921"/>
                <a:ext cx="141288"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5" name="円/楕円 74"/>
              <p:cNvSpPr/>
              <p:nvPr/>
            </p:nvSpPr>
            <p:spPr bwMode="auto">
              <a:xfrm>
                <a:off x="3169246" y="5944071"/>
                <a:ext cx="141287" cy="14287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6" name="円/楕円 75"/>
              <p:cNvSpPr/>
              <p:nvPr/>
            </p:nvSpPr>
            <p:spPr bwMode="auto">
              <a:xfrm>
                <a:off x="4590058" y="4997921"/>
                <a:ext cx="139700" cy="14287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7" name="円/楕円 76"/>
              <p:cNvSpPr/>
              <p:nvPr/>
            </p:nvSpPr>
            <p:spPr bwMode="auto">
              <a:xfrm>
                <a:off x="4304308" y="5950421"/>
                <a:ext cx="141288" cy="142875"/>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78" name="直線コネクタ 77"/>
              <p:cNvCxnSpPr>
                <a:stCxn id="77" idx="1"/>
              </p:cNvCxnSpPr>
              <p:nvPr/>
            </p:nvCxnSpPr>
            <p:spPr bwMode="auto">
              <a:xfrm rot="16200000" flipV="1">
                <a:off x="3711022" y="5357367"/>
                <a:ext cx="668428" cy="55952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79" name="直線コネクタ 78"/>
              <p:cNvCxnSpPr/>
              <p:nvPr/>
            </p:nvCxnSpPr>
            <p:spPr bwMode="auto">
              <a:xfrm rot="10800000">
                <a:off x="2985096" y="5082806"/>
                <a:ext cx="767922" cy="22707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0" name="直線コネクタ 79"/>
              <p:cNvCxnSpPr/>
              <p:nvPr/>
            </p:nvCxnSpPr>
            <p:spPr bwMode="auto">
              <a:xfrm rot="10800000" flipV="1">
                <a:off x="3808926" y="5096253"/>
                <a:ext cx="781133" cy="1819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81" name="直線コネクタ 80"/>
              <p:cNvCxnSpPr>
                <a:endCxn id="83" idx="0"/>
              </p:cNvCxnSpPr>
              <p:nvPr/>
            </p:nvCxnSpPr>
            <p:spPr bwMode="auto">
              <a:xfrm rot="5400000">
                <a:off x="3329184" y="4793060"/>
                <a:ext cx="867632" cy="693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82" name="円/楕円 81"/>
              <p:cNvSpPr/>
              <p:nvPr/>
            </p:nvSpPr>
            <p:spPr bwMode="auto">
              <a:xfrm>
                <a:off x="3709743" y="4307359"/>
                <a:ext cx="139700" cy="142875"/>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83" name="円/楕円 82"/>
              <p:cNvSpPr/>
              <p:nvPr/>
            </p:nvSpPr>
            <p:spPr bwMode="auto">
              <a:xfrm>
                <a:off x="3689684" y="5230341"/>
                <a:ext cx="139700" cy="1428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62" name="テキスト ボックス 61"/>
            <p:cNvSpPr txBox="1"/>
            <p:nvPr/>
          </p:nvSpPr>
          <p:spPr>
            <a:xfrm>
              <a:off x="4092946" y="5958208"/>
              <a:ext cx="300082" cy="369332"/>
            </a:xfrm>
            <a:prstGeom prst="rect">
              <a:avLst/>
            </a:prstGeom>
            <a:noFill/>
          </p:spPr>
          <p:txBody>
            <a:bodyPr wrap="none" rtlCol="0">
              <a:spAutoFit/>
            </a:bodyPr>
            <a:lstStyle/>
            <a:p>
              <a:r>
                <a:rPr kumimoji="1" lang="en-US" altLang="ja-JP" dirty="0"/>
                <a:t>v</a:t>
              </a:r>
              <a:endParaRPr kumimoji="1" lang="ja-JP" altLang="en-US" dirty="0"/>
            </a:p>
          </p:txBody>
        </p:sp>
        <p:sp>
          <p:nvSpPr>
            <p:cNvPr id="64" name="テキスト ボックス 63"/>
            <p:cNvSpPr txBox="1"/>
            <p:nvPr/>
          </p:nvSpPr>
          <p:spPr>
            <a:xfrm>
              <a:off x="4283473" y="5036427"/>
              <a:ext cx="385042" cy="369332"/>
            </a:xfrm>
            <a:prstGeom prst="rect">
              <a:avLst/>
            </a:prstGeom>
            <a:noFill/>
          </p:spPr>
          <p:txBody>
            <a:bodyPr wrap="none" rtlCol="0">
              <a:spAutoFit/>
            </a:bodyPr>
            <a:lstStyle/>
            <a:p>
              <a:r>
                <a:rPr kumimoji="1" lang="en-US" altLang="ja-JP" dirty="0"/>
                <a:t>v</a:t>
              </a:r>
              <a:r>
                <a:rPr kumimoji="1" lang="en-US" altLang="ja-JP" sz="1200" dirty="0"/>
                <a:t>1</a:t>
              </a:r>
              <a:endParaRPr kumimoji="1" lang="ja-JP" altLang="en-US" sz="1200" dirty="0"/>
            </a:p>
          </p:txBody>
        </p:sp>
        <p:sp>
          <p:nvSpPr>
            <p:cNvPr id="69" name="テキスト ボックス 68"/>
            <p:cNvSpPr txBox="1"/>
            <p:nvPr/>
          </p:nvSpPr>
          <p:spPr>
            <a:xfrm>
              <a:off x="3347864" y="5674331"/>
              <a:ext cx="385042" cy="369332"/>
            </a:xfrm>
            <a:prstGeom prst="rect">
              <a:avLst/>
            </a:prstGeom>
            <a:noFill/>
          </p:spPr>
          <p:txBody>
            <a:bodyPr wrap="none" rtlCol="0">
              <a:spAutoFit/>
            </a:bodyPr>
            <a:lstStyle/>
            <a:p>
              <a:r>
                <a:rPr kumimoji="1" lang="en-US" altLang="ja-JP" dirty="0"/>
                <a:t>v</a:t>
              </a:r>
              <a:r>
                <a:rPr lang="en-US" altLang="ja-JP" sz="1200" dirty="0"/>
                <a:t>2</a:t>
              </a:r>
              <a:endParaRPr kumimoji="1" lang="ja-JP" altLang="en-US" sz="1200" dirty="0"/>
            </a:p>
          </p:txBody>
        </p:sp>
        <p:sp>
          <p:nvSpPr>
            <p:cNvPr id="70" name="テキスト ボックス 69"/>
            <p:cNvSpPr txBox="1"/>
            <p:nvPr/>
          </p:nvSpPr>
          <p:spPr>
            <a:xfrm>
              <a:off x="3798132" y="6372036"/>
              <a:ext cx="385042" cy="369332"/>
            </a:xfrm>
            <a:prstGeom prst="rect">
              <a:avLst/>
            </a:prstGeom>
            <a:noFill/>
          </p:spPr>
          <p:txBody>
            <a:bodyPr wrap="none" rtlCol="0">
              <a:spAutoFit/>
            </a:bodyPr>
            <a:lstStyle/>
            <a:p>
              <a:r>
                <a:rPr kumimoji="1" lang="en-US" altLang="ja-JP" dirty="0"/>
                <a:t>v</a:t>
              </a:r>
              <a:r>
                <a:rPr lang="en-US" altLang="ja-JP" sz="1200" dirty="0"/>
                <a:t>3</a:t>
              </a:r>
              <a:endParaRPr kumimoji="1" lang="ja-JP" altLang="en-US" sz="1200" dirty="0"/>
            </a:p>
          </p:txBody>
        </p:sp>
        <p:sp>
          <p:nvSpPr>
            <p:cNvPr id="71" name="テキスト ボックス 70"/>
            <p:cNvSpPr txBox="1"/>
            <p:nvPr/>
          </p:nvSpPr>
          <p:spPr>
            <a:xfrm>
              <a:off x="4791925" y="6358589"/>
              <a:ext cx="385042" cy="369332"/>
            </a:xfrm>
            <a:prstGeom prst="rect">
              <a:avLst/>
            </a:prstGeom>
            <a:noFill/>
          </p:spPr>
          <p:txBody>
            <a:bodyPr wrap="none" rtlCol="0">
              <a:spAutoFit/>
            </a:bodyPr>
            <a:lstStyle/>
            <a:p>
              <a:r>
                <a:rPr kumimoji="1" lang="en-US" altLang="ja-JP" dirty="0"/>
                <a:t>v</a:t>
              </a:r>
              <a:r>
                <a:rPr lang="en-US" altLang="ja-JP" sz="1200" dirty="0"/>
                <a:t>4</a:t>
              </a:r>
              <a:endParaRPr kumimoji="1" lang="ja-JP" altLang="en-US" sz="1200" dirty="0"/>
            </a:p>
          </p:txBody>
        </p:sp>
        <p:sp>
          <p:nvSpPr>
            <p:cNvPr id="72" name="テキスト ボックス 71"/>
            <p:cNvSpPr txBox="1"/>
            <p:nvPr/>
          </p:nvSpPr>
          <p:spPr>
            <a:xfrm>
              <a:off x="4890537" y="5674331"/>
              <a:ext cx="385042" cy="369332"/>
            </a:xfrm>
            <a:prstGeom prst="rect">
              <a:avLst/>
            </a:prstGeom>
            <a:noFill/>
          </p:spPr>
          <p:txBody>
            <a:bodyPr wrap="none" rtlCol="0">
              <a:spAutoFit/>
            </a:bodyPr>
            <a:lstStyle/>
            <a:p>
              <a:r>
                <a:rPr kumimoji="1" lang="en-US" altLang="ja-JP" dirty="0"/>
                <a:t>v</a:t>
              </a:r>
              <a:r>
                <a:rPr lang="en-US" altLang="ja-JP" sz="1200" dirty="0"/>
                <a:t>5</a:t>
              </a:r>
              <a:endParaRPr kumimoji="1" lang="ja-JP" altLang="en-US" sz="1200" dirty="0"/>
            </a:p>
          </p:txBody>
        </p:sp>
      </p:grpSp>
      <p:sp>
        <p:nvSpPr>
          <p:cNvPr id="84" name="テキスト ボックス 83"/>
          <p:cNvSpPr txBox="1"/>
          <p:nvPr/>
        </p:nvSpPr>
        <p:spPr>
          <a:xfrm>
            <a:off x="5856626" y="4077072"/>
            <a:ext cx="380232" cy="276999"/>
          </a:xfrm>
          <a:prstGeom prst="rect">
            <a:avLst/>
          </a:prstGeom>
          <a:noFill/>
        </p:spPr>
        <p:txBody>
          <a:bodyPr wrap="none" rtlCol="0">
            <a:spAutoFit/>
          </a:bodyPr>
          <a:lstStyle/>
          <a:p>
            <a:r>
              <a:rPr lang="en-US" altLang="ja-JP" sz="1200" dirty="0"/>
              <a:t>C3</a:t>
            </a:r>
            <a:endParaRPr kumimoji="1" lang="ja-JP" altLang="en-US" sz="1200" dirty="0"/>
          </a:p>
        </p:txBody>
      </p:sp>
      <p:sp>
        <p:nvSpPr>
          <p:cNvPr id="85" name="テキスト ボックス 84"/>
          <p:cNvSpPr txBox="1"/>
          <p:nvPr/>
        </p:nvSpPr>
        <p:spPr>
          <a:xfrm>
            <a:off x="4783251" y="4752038"/>
            <a:ext cx="385042" cy="369332"/>
          </a:xfrm>
          <a:prstGeom prst="rect">
            <a:avLst/>
          </a:prstGeom>
          <a:noFill/>
        </p:spPr>
        <p:txBody>
          <a:bodyPr wrap="none" rtlCol="0">
            <a:spAutoFit/>
          </a:bodyPr>
          <a:lstStyle/>
          <a:p>
            <a:r>
              <a:rPr lang="en-US" altLang="ja-JP" dirty="0"/>
              <a:t>c</a:t>
            </a:r>
            <a:r>
              <a:rPr lang="en-US" altLang="ja-JP" sz="1200" dirty="0"/>
              <a:t>2</a:t>
            </a:r>
            <a:endParaRPr kumimoji="1" lang="ja-JP" altLang="en-US" sz="1200" dirty="0"/>
          </a:p>
        </p:txBody>
      </p:sp>
      <p:sp>
        <p:nvSpPr>
          <p:cNvPr id="86" name="テキスト ボックス 85"/>
          <p:cNvSpPr txBox="1"/>
          <p:nvPr/>
        </p:nvSpPr>
        <p:spPr>
          <a:xfrm>
            <a:off x="5203744" y="5805264"/>
            <a:ext cx="1107996" cy="369332"/>
          </a:xfrm>
          <a:prstGeom prst="rect">
            <a:avLst/>
          </a:prstGeom>
          <a:noFill/>
        </p:spPr>
        <p:txBody>
          <a:bodyPr wrap="none" rtlCol="0">
            <a:spAutoFit/>
          </a:bodyPr>
          <a:lstStyle/>
          <a:p>
            <a:r>
              <a:rPr lang="en-US" altLang="ja-JP" dirty="0"/>
              <a:t>c</a:t>
            </a:r>
            <a:r>
              <a:rPr lang="en-US" altLang="ja-JP" sz="1200" dirty="0"/>
              <a:t>3	</a:t>
            </a:r>
            <a:endParaRPr kumimoji="1" lang="ja-JP" altLang="en-US" sz="1200" dirty="0"/>
          </a:p>
        </p:txBody>
      </p:sp>
      <p:sp>
        <p:nvSpPr>
          <p:cNvPr id="87" name="テキスト ボックス 86"/>
          <p:cNvSpPr txBox="1"/>
          <p:nvPr/>
        </p:nvSpPr>
        <p:spPr>
          <a:xfrm>
            <a:off x="6396213" y="5805264"/>
            <a:ext cx="385042" cy="369332"/>
          </a:xfrm>
          <a:prstGeom prst="rect">
            <a:avLst/>
          </a:prstGeom>
          <a:noFill/>
        </p:spPr>
        <p:txBody>
          <a:bodyPr wrap="none" rtlCol="0">
            <a:spAutoFit/>
          </a:bodyPr>
          <a:lstStyle/>
          <a:p>
            <a:r>
              <a:rPr lang="en-US" altLang="ja-JP" dirty="0"/>
              <a:t>c</a:t>
            </a:r>
            <a:r>
              <a:rPr lang="en-US" altLang="ja-JP" sz="1200" dirty="0"/>
              <a:t>4</a:t>
            </a:r>
            <a:endParaRPr kumimoji="1" lang="ja-JP" altLang="en-US" sz="1200" dirty="0"/>
          </a:p>
        </p:txBody>
      </p:sp>
      <p:sp>
        <p:nvSpPr>
          <p:cNvPr id="88" name="テキスト ボックス 87"/>
          <p:cNvSpPr txBox="1"/>
          <p:nvPr/>
        </p:nvSpPr>
        <p:spPr>
          <a:xfrm>
            <a:off x="6707238" y="4760966"/>
            <a:ext cx="385042" cy="369332"/>
          </a:xfrm>
          <a:prstGeom prst="rect">
            <a:avLst/>
          </a:prstGeom>
          <a:noFill/>
        </p:spPr>
        <p:txBody>
          <a:bodyPr wrap="none" rtlCol="0">
            <a:spAutoFit/>
          </a:bodyPr>
          <a:lstStyle/>
          <a:p>
            <a:r>
              <a:rPr lang="en-US" altLang="ja-JP" dirty="0"/>
              <a:t>c</a:t>
            </a:r>
            <a:r>
              <a:rPr lang="en-US" altLang="ja-JP" sz="1200" dirty="0"/>
              <a:t>5</a:t>
            </a:r>
            <a:endParaRPr kumimoji="1" lang="ja-JP" altLang="en-US" sz="1200" dirty="0"/>
          </a:p>
        </p:txBody>
      </p:sp>
      <p:sp>
        <p:nvSpPr>
          <p:cNvPr id="89" name="円/楕円 88"/>
          <p:cNvSpPr/>
          <p:nvPr/>
        </p:nvSpPr>
        <p:spPr bwMode="auto">
          <a:xfrm>
            <a:off x="6215484" y="4352404"/>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0" name="円/楕円 89"/>
          <p:cNvSpPr/>
          <p:nvPr/>
        </p:nvSpPr>
        <p:spPr bwMode="auto">
          <a:xfrm>
            <a:off x="7223596" y="4327004"/>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1" name="円/楕円 90"/>
          <p:cNvSpPr/>
          <p:nvPr/>
        </p:nvSpPr>
        <p:spPr bwMode="auto">
          <a:xfrm>
            <a:off x="6883375" y="4327004"/>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2" name="円/楕円 91"/>
          <p:cNvSpPr/>
          <p:nvPr/>
        </p:nvSpPr>
        <p:spPr bwMode="auto">
          <a:xfrm>
            <a:off x="7223596" y="4653136"/>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3" name="円/楕円 92"/>
          <p:cNvSpPr/>
          <p:nvPr/>
        </p:nvSpPr>
        <p:spPr bwMode="auto">
          <a:xfrm>
            <a:off x="6550124" y="4345427"/>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4" name="円/楕円 93"/>
          <p:cNvSpPr/>
          <p:nvPr/>
        </p:nvSpPr>
        <p:spPr bwMode="auto">
          <a:xfrm>
            <a:off x="7223596" y="4979268"/>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5" name="円/楕円 94"/>
          <p:cNvSpPr/>
          <p:nvPr/>
        </p:nvSpPr>
        <p:spPr bwMode="auto">
          <a:xfrm>
            <a:off x="7236296" y="5675479"/>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6" name="円/楕円 95"/>
          <p:cNvSpPr/>
          <p:nvPr/>
        </p:nvSpPr>
        <p:spPr bwMode="auto">
          <a:xfrm>
            <a:off x="7223596" y="5340839"/>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01" name="直線コネクタ 100"/>
          <p:cNvCxnSpPr/>
          <p:nvPr/>
        </p:nvCxnSpPr>
        <p:spPr bwMode="auto">
          <a:xfrm>
            <a:off x="5508104" y="5877272"/>
            <a:ext cx="779388" cy="60146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04" name="円/楕円 103"/>
          <p:cNvSpPr/>
          <p:nvPr/>
        </p:nvSpPr>
        <p:spPr bwMode="auto">
          <a:xfrm>
            <a:off x="7248996" y="6387051"/>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5" name="円/楕円 104"/>
          <p:cNvSpPr/>
          <p:nvPr/>
        </p:nvSpPr>
        <p:spPr bwMode="auto">
          <a:xfrm>
            <a:off x="7236296" y="6027011"/>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6" name="円/楕円 105"/>
          <p:cNvSpPr/>
          <p:nvPr/>
        </p:nvSpPr>
        <p:spPr bwMode="auto">
          <a:xfrm>
            <a:off x="6896075" y="6406728"/>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7" name="円/楕円 106"/>
          <p:cNvSpPr/>
          <p:nvPr/>
        </p:nvSpPr>
        <p:spPr bwMode="auto">
          <a:xfrm>
            <a:off x="6536035" y="6406728"/>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8" name="円/楕円 107"/>
          <p:cNvSpPr/>
          <p:nvPr/>
        </p:nvSpPr>
        <p:spPr bwMode="auto">
          <a:xfrm>
            <a:off x="6195814" y="6406728"/>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9" name="円/楕円 108"/>
          <p:cNvSpPr/>
          <p:nvPr/>
        </p:nvSpPr>
        <p:spPr bwMode="auto">
          <a:xfrm>
            <a:off x="5790555" y="6093296"/>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Tree>
  </p:cSld>
  <p:clrMapOvr>
    <a:masterClrMapping/>
  </p:clrMapOvr>
  <p:transition advTm="14149"/>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07504" y="3068960"/>
            <a:ext cx="8768747" cy="2677656"/>
          </a:xfrm>
          <a:prstGeom prst="rect">
            <a:avLst/>
          </a:prstGeom>
          <a:noFill/>
        </p:spPr>
        <p:txBody>
          <a:bodyPr wrap="none" rtlCol="0">
            <a:spAutoFit/>
          </a:bodyPr>
          <a:lstStyle/>
          <a:p>
            <a:r>
              <a:rPr kumimoji="1" lang="ja-JP" altLang="en-US" sz="2400" dirty="0"/>
              <a:t>証明：</a:t>
            </a:r>
            <a:endParaRPr kumimoji="1" lang="en-US" altLang="ja-JP" sz="2400" dirty="0"/>
          </a:p>
          <a:p>
            <a:r>
              <a:rPr lang="en-US" altLang="ja-JP" sz="2400" dirty="0">
                <a:latin typeface="Calibri" pitchFamily="34" charset="0"/>
              </a:rPr>
              <a:t>v</a:t>
            </a:r>
            <a:r>
              <a:rPr lang="en-US" altLang="ja-JP" dirty="0">
                <a:latin typeface="Calibri" pitchFamily="34" charset="0"/>
              </a:rPr>
              <a:t>2,</a:t>
            </a:r>
            <a:r>
              <a:rPr lang="en-US" altLang="ja-JP" sz="2400" dirty="0">
                <a:latin typeface="Calibri" pitchFamily="34" charset="0"/>
              </a:rPr>
              <a:t>v</a:t>
            </a:r>
            <a:r>
              <a:rPr lang="en-US" altLang="ja-JP" dirty="0">
                <a:latin typeface="Calibri" pitchFamily="34" charset="0"/>
              </a:rPr>
              <a:t>5</a:t>
            </a:r>
            <a:r>
              <a:rPr lang="ja-JP" altLang="en-US" sz="2400" dirty="0">
                <a:latin typeface="Calibri" pitchFamily="34" charset="0"/>
              </a:rPr>
              <a:t>に対して同じ議論をすることにより，</a:t>
            </a:r>
            <a:r>
              <a:rPr lang="en-US" altLang="ja-JP" sz="2400" dirty="0">
                <a:latin typeface="Calibri" pitchFamily="34" charset="0"/>
              </a:rPr>
              <a:t>(v</a:t>
            </a:r>
            <a:r>
              <a:rPr lang="en-US" altLang="ja-JP" dirty="0">
                <a:latin typeface="Calibri" pitchFamily="34" charset="0"/>
              </a:rPr>
              <a:t>2</a:t>
            </a:r>
            <a:r>
              <a:rPr lang="en-US" altLang="ja-JP" sz="2400" dirty="0">
                <a:latin typeface="Calibri" pitchFamily="34" charset="0"/>
              </a:rPr>
              <a:t>,v</a:t>
            </a:r>
            <a:r>
              <a:rPr lang="en-US" altLang="ja-JP" dirty="0">
                <a:latin typeface="Calibri" pitchFamily="34" charset="0"/>
              </a:rPr>
              <a:t>5</a:t>
            </a:r>
            <a:r>
              <a:rPr lang="en-US" altLang="ja-JP" sz="2400" dirty="0">
                <a:latin typeface="Calibri" pitchFamily="34" charset="0"/>
              </a:rPr>
              <a:t>)-</a:t>
            </a:r>
            <a:r>
              <a:rPr lang="ja-JP" altLang="en-US" sz="2400" dirty="0">
                <a:latin typeface="Calibri" pitchFamily="34" charset="0"/>
              </a:rPr>
              <a:t>道が存在するが</a:t>
            </a:r>
            <a:endParaRPr lang="en-US" altLang="ja-JP" sz="2400" dirty="0">
              <a:latin typeface="Calibri" pitchFamily="34" charset="0"/>
            </a:endParaRPr>
          </a:p>
          <a:p>
            <a:r>
              <a:rPr lang="en-US" altLang="ja-JP" sz="2400" dirty="0">
                <a:latin typeface="Calibri" pitchFamily="34" charset="0"/>
              </a:rPr>
              <a:t>v</a:t>
            </a:r>
            <a:r>
              <a:rPr lang="en-US" altLang="ja-JP" dirty="0">
                <a:latin typeface="Calibri" pitchFamily="34" charset="0"/>
              </a:rPr>
              <a:t>2</a:t>
            </a:r>
            <a:r>
              <a:rPr lang="ja-JP" altLang="en-US" sz="2400" dirty="0">
                <a:latin typeface="Calibri" pitchFamily="34" charset="0"/>
              </a:rPr>
              <a:t>から</a:t>
            </a:r>
            <a:r>
              <a:rPr lang="en-US" altLang="ja-JP" sz="2400" dirty="0">
                <a:latin typeface="Calibri" pitchFamily="34" charset="0"/>
              </a:rPr>
              <a:t>v</a:t>
            </a:r>
            <a:r>
              <a:rPr lang="en-US" altLang="ja-JP" dirty="0">
                <a:latin typeface="Calibri" pitchFamily="34" charset="0"/>
              </a:rPr>
              <a:t>5</a:t>
            </a:r>
            <a:r>
              <a:rPr lang="ja-JP" altLang="en-US" sz="2400" dirty="0" err="1">
                <a:latin typeface="Calibri" pitchFamily="34" charset="0"/>
              </a:rPr>
              <a:t>への</a:t>
            </a:r>
            <a:r>
              <a:rPr lang="ja-JP" altLang="en-US" sz="2400" dirty="0">
                <a:latin typeface="Calibri" pitchFamily="34" charset="0"/>
              </a:rPr>
              <a:t>道を辿ろうとすると必ず</a:t>
            </a:r>
            <a:r>
              <a:rPr lang="en-US" altLang="ja-JP" sz="2400" dirty="0">
                <a:latin typeface="Calibri" pitchFamily="34" charset="0"/>
              </a:rPr>
              <a:t>P</a:t>
            </a:r>
            <a:r>
              <a:rPr lang="ja-JP" altLang="en-US" sz="2400" dirty="0">
                <a:latin typeface="Calibri" pitchFamily="34" charset="0"/>
              </a:rPr>
              <a:t>と交差する</a:t>
            </a:r>
            <a:endParaRPr lang="en-US" altLang="ja-JP" sz="2400" dirty="0">
              <a:latin typeface="Calibri" pitchFamily="34" charset="0"/>
            </a:endParaRPr>
          </a:p>
          <a:p>
            <a:r>
              <a:rPr lang="ja-JP" altLang="en-US" sz="2400" dirty="0">
                <a:latin typeface="Calibri" pitchFamily="34" charset="0"/>
              </a:rPr>
              <a:t>これは</a:t>
            </a:r>
            <a:r>
              <a:rPr lang="en-US" altLang="ja-JP" sz="2400" dirty="0">
                <a:latin typeface="Calibri" pitchFamily="34" charset="0"/>
              </a:rPr>
              <a:t>G</a:t>
            </a:r>
            <a:r>
              <a:rPr lang="ja-JP" altLang="en-US" sz="2400" dirty="0">
                <a:latin typeface="Calibri" pitchFamily="34" charset="0"/>
              </a:rPr>
              <a:t>が平面的グラフであることに矛盾</a:t>
            </a:r>
            <a:endParaRPr lang="en-US" altLang="ja-JP" dirty="0">
              <a:latin typeface="Calibri" pitchFamily="34" charset="0"/>
            </a:endParaRPr>
          </a:p>
          <a:p>
            <a:r>
              <a:rPr lang="ja-JP" altLang="en-US" sz="2400" dirty="0">
                <a:latin typeface="Calibri" pitchFamily="34" charset="0"/>
              </a:rPr>
              <a:t>　　　　　　　　　　　　　　　　　　　　　　　　　　　　　　　　　　　　　　　　□</a:t>
            </a:r>
            <a:r>
              <a:rPr lang="en-US" altLang="ja-JP" sz="2400" dirty="0">
                <a:latin typeface="Calibri" pitchFamily="34" charset="0"/>
              </a:rPr>
              <a:t> </a:t>
            </a:r>
          </a:p>
          <a:p>
            <a:endParaRPr lang="en-US" altLang="ja-JP" sz="2400" dirty="0">
              <a:latin typeface="Calibri" pitchFamily="34" charset="0"/>
            </a:endParaRPr>
          </a:p>
          <a:p>
            <a:endParaRPr lang="en-US" altLang="ja-JP" sz="2400" dirty="0"/>
          </a:p>
        </p:txBody>
      </p:sp>
      <p:sp>
        <p:nvSpPr>
          <p:cNvPr id="422914" name="タイトル 1"/>
          <p:cNvSpPr>
            <a:spLocks noGrp="1"/>
          </p:cNvSpPr>
          <p:nvPr>
            <p:ph type="title"/>
          </p:nvPr>
        </p:nvSpPr>
        <p:spPr/>
        <p:txBody>
          <a:bodyPr/>
          <a:lstStyle/>
          <a:p>
            <a:pPr eaLnBrk="1" hangingPunct="1"/>
            <a:r>
              <a:rPr lang="en-US" altLang="ja-JP" dirty="0"/>
              <a:t>1.4</a:t>
            </a:r>
            <a:r>
              <a:rPr lang="ja-JP" altLang="en-US" dirty="0"/>
              <a:t>　平面的グラフの彩色</a:t>
            </a:r>
          </a:p>
        </p:txBody>
      </p:sp>
      <p:sp>
        <p:nvSpPr>
          <p:cNvPr id="5" name="コンテンツ プレースホルダー 2"/>
          <p:cNvSpPr txBox="1">
            <a:spLocks/>
          </p:cNvSpPr>
          <p:nvPr/>
        </p:nvSpPr>
        <p:spPr bwMode="auto">
          <a:xfrm>
            <a:off x="1212998" y="2864197"/>
            <a:ext cx="6383338" cy="3013075"/>
          </a:xfrm>
          <a:prstGeom prst="rect">
            <a:avLst/>
          </a:prstGeom>
          <a:noFill/>
          <a:ln>
            <a:noFill/>
          </a:ln>
        </p:spPr>
        <p:txBody>
          <a:bodyPr/>
          <a:lstStyle/>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endParaRPr lang="en-US" altLang="ja-JP" sz="2400" dirty="0">
              <a:latin typeface="Calibri" pitchFamily="34" charset="0"/>
              <a:ea typeface="+mn-ea"/>
            </a:endParaRPr>
          </a:p>
          <a:p>
            <a:pPr>
              <a:spcBef>
                <a:spcPct val="20000"/>
              </a:spcBef>
              <a:buClr>
                <a:srgbClr val="0BD0D9"/>
              </a:buClr>
              <a:buSzPct val="95000"/>
              <a:defRPr/>
            </a:pPr>
            <a:r>
              <a:rPr lang="ja-JP" altLang="en-US" sz="2400" dirty="0">
                <a:latin typeface="Calibri" pitchFamily="34" charset="0"/>
                <a:ea typeface="+mn-ea"/>
              </a:rPr>
              <a:t>　　　　　　　　　　　　　　　　　　　　　</a:t>
            </a:r>
            <a:endParaRPr lang="en-US" altLang="ja-JP" sz="2400" dirty="0">
              <a:latin typeface="Calibri" pitchFamily="34" charset="0"/>
              <a:ea typeface="+mn-ea"/>
            </a:endParaRPr>
          </a:p>
        </p:txBody>
      </p:sp>
      <p:sp>
        <p:nvSpPr>
          <p:cNvPr id="65" name="角丸四角形 64"/>
          <p:cNvSpPr/>
          <p:nvPr/>
        </p:nvSpPr>
        <p:spPr>
          <a:xfrm>
            <a:off x="107950" y="2276748"/>
            <a:ext cx="8856538" cy="72020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useBgFill="1">
        <p:nvSpPr>
          <p:cNvPr id="66" name="角丸四角形 65"/>
          <p:cNvSpPr/>
          <p:nvPr/>
        </p:nvSpPr>
        <p:spPr>
          <a:xfrm>
            <a:off x="395288" y="1916832"/>
            <a:ext cx="1656432" cy="504379"/>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400" dirty="0">
              <a:solidFill>
                <a:schemeClr val="tx1"/>
              </a:solidFill>
            </a:endParaRPr>
          </a:p>
          <a:p>
            <a:pPr algn="ctr">
              <a:defRPr/>
            </a:pPr>
            <a:r>
              <a:rPr lang="en-US" altLang="ja-JP" sz="2400" dirty="0">
                <a:solidFill>
                  <a:schemeClr val="tx1"/>
                </a:solidFill>
              </a:rPr>
              <a:t>5</a:t>
            </a:r>
            <a:r>
              <a:rPr lang="ja-JP" altLang="en-US" sz="2400" dirty="0">
                <a:solidFill>
                  <a:schemeClr val="tx1"/>
                </a:solidFill>
              </a:rPr>
              <a:t>色定理</a:t>
            </a:r>
            <a:endParaRPr lang="en-US" altLang="ja-JP" sz="2400" dirty="0">
              <a:solidFill>
                <a:schemeClr val="tx1"/>
              </a:solidFill>
            </a:endParaRPr>
          </a:p>
          <a:p>
            <a:pPr algn="ctr">
              <a:defRPr/>
            </a:pPr>
            <a:endParaRPr lang="en-US" altLang="ja-JP" sz="2400" dirty="0">
              <a:solidFill>
                <a:schemeClr val="tx1"/>
              </a:solidFill>
            </a:endParaRPr>
          </a:p>
        </p:txBody>
      </p:sp>
      <p:sp>
        <p:nvSpPr>
          <p:cNvPr id="67" name="テキスト ボックス 66"/>
          <p:cNvSpPr txBox="1"/>
          <p:nvPr/>
        </p:nvSpPr>
        <p:spPr>
          <a:xfrm>
            <a:off x="251520" y="2436187"/>
            <a:ext cx="7303602" cy="461665"/>
          </a:xfrm>
          <a:prstGeom prst="rect">
            <a:avLst/>
          </a:prstGeom>
          <a:noFill/>
        </p:spPr>
        <p:txBody>
          <a:bodyPr wrap="none" rtlCol="0">
            <a:spAutoFit/>
          </a:bodyPr>
          <a:lstStyle/>
          <a:p>
            <a:r>
              <a:rPr lang="ja-JP" altLang="en-US" sz="2400" dirty="0"/>
              <a:t>全ての平面的グラフは</a:t>
            </a:r>
            <a:r>
              <a:rPr lang="en-US" altLang="ja-JP" sz="2400" dirty="0"/>
              <a:t>5-</a:t>
            </a:r>
            <a:r>
              <a:rPr lang="ja-JP" altLang="en-US" sz="2400" dirty="0"/>
              <a:t>彩色可能である</a:t>
            </a:r>
            <a:r>
              <a:rPr lang="en-US" altLang="ja-JP" sz="2400" dirty="0"/>
              <a:t>                      </a:t>
            </a:r>
          </a:p>
        </p:txBody>
      </p:sp>
      <p:sp>
        <p:nvSpPr>
          <p:cNvPr id="46" name="フリーフォーム 45"/>
          <p:cNvSpPr/>
          <p:nvPr/>
        </p:nvSpPr>
        <p:spPr>
          <a:xfrm rot="10800000">
            <a:off x="5292079" y="4221087"/>
            <a:ext cx="2232249" cy="2448272"/>
          </a:xfrm>
          <a:custGeom>
            <a:avLst/>
            <a:gdLst>
              <a:gd name="connsiteX0" fmla="*/ 0 w 1993900"/>
              <a:gd name="connsiteY0" fmla="*/ 0 h 2095500"/>
              <a:gd name="connsiteX1" fmla="*/ 1993900 w 1993900"/>
              <a:gd name="connsiteY1" fmla="*/ 12700 h 2095500"/>
              <a:gd name="connsiteX2" fmla="*/ 1993900 w 1993900"/>
              <a:gd name="connsiteY2" fmla="*/ 571500 h 2095500"/>
              <a:gd name="connsiteX3" fmla="*/ 393700 w 1993900"/>
              <a:gd name="connsiteY3" fmla="*/ 546100 h 2095500"/>
              <a:gd name="connsiteX4" fmla="*/ 393700 w 1993900"/>
              <a:gd name="connsiteY4" fmla="*/ 1498600 h 2095500"/>
              <a:gd name="connsiteX5" fmla="*/ 1689100 w 1993900"/>
              <a:gd name="connsiteY5" fmla="*/ 1524000 h 2095500"/>
              <a:gd name="connsiteX6" fmla="*/ 1676400 w 1993900"/>
              <a:gd name="connsiteY6" fmla="*/ 2082800 h 2095500"/>
              <a:gd name="connsiteX7" fmla="*/ 12700 w 1993900"/>
              <a:gd name="connsiteY7" fmla="*/ 2095500 h 2095500"/>
              <a:gd name="connsiteX8" fmla="*/ 0 w 1993900"/>
              <a:gd name="connsiteY8" fmla="*/ 0 h 2095500"/>
              <a:gd name="connsiteX0" fmla="*/ 0 w 1993900"/>
              <a:gd name="connsiteY0" fmla="*/ 0 h 2095500"/>
              <a:gd name="connsiteX1" fmla="*/ 1993900 w 1993900"/>
              <a:gd name="connsiteY1" fmla="*/ 12700 h 2095500"/>
              <a:gd name="connsiteX2" fmla="*/ 1993900 w 1993900"/>
              <a:gd name="connsiteY2" fmla="*/ 571500 h 2095500"/>
              <a:gd name="connsiteX3" fmla="*/ 393700 w 1993900"/>
              <a:gd name="connsiteY3" fmla="*/ 546100 h 2095500"/>
              <a:gd name="connsiteX4" fmla="*/ 393700 w 1993900"/>
              <a:gd name="connsiteY4" fmla="*/ 1498600 h 2095500"/>
              <a:gd name="connsiteX5" fmla="*/ 1689100 w 1993900"/>
              <a:gd name="connsiteY5" fmla="*/ 1524000 h 2095500"/>
              <a:gd name="connsiteX6" fmla="*/ 1921893 w 1993900"/>
              <a:gd name="connsiteY6" fmla="*/ 2095500 h 2095500"/>
              <a:gd name="connsiteX7" fmla="*/ 12700 w 1993900"/>
              <a:gd name="connsiteY7" fmla="*/ 2095500 h 2095500"/>
              <a:gd name="connsiteX8" fmla="*/ 0 w 1993900"/>
              <a:gd name="connsiteY8" fmla="*/ 0 h 2095500"/>
              <a:gd name="connsiteX0" fmla="*/ 0 w 1993900"/>
              <a:gd name="connsiteY0" fmla="*/ 0 h 2095500"/>
              <a:gd name="connsiteX1" fmla="*/ 1993900 w 1993900"/>
              <a:gd name="connsiteY1" fmla="*/ 12700 h 2095500"/>
              <a:gd name="connsiteX2" fmla="*/ 1993900 w 1993900"/>
              <a:gd name="connsiteY2" fmla="*/ 571500 h 2095500"/>
              <a:gd name="connsiteX3" fmla="*/ 393700 w 1993900"/>
              <a:gd name="connsiteY3" fmla="*/ 546100 h 2095500"/>
              <a:gd name="connsiteX4" fmla="*/ 393700 w 1993900"/>
              <a:gd name="connsiteY4" fmla="*/ 1498600 h 2095500"/>
              <a:gd name="connsiteX5" fmla="*/ 1921893 w 1993900"/>
              <a:gd name="connsiteY5" fmla="*/ 1519436 h 2095500"/>
              <a:gd name="connsiteX6" fmla="*/ 1921893 w 1993900"/>
              <a:gd name="connsiteY6" fmla="*/ 2095500 h 2095500"/>
              <a:gd name="connsiteX7" fmla="*/ 12700 w 1993900"/>
              <a:gd name="connsiteY7" fmla="*/ 2095500 h 2095500"/>
              <a:gd name="connsiteX8" fmla="*/ 0 w 1993900"/>
              <a:gd name="connsiteY8" fmla="*/ 0 h 2095500"/>
              <a:gd name="connsiteX0" fmla="*/ 36985 w 1981200"/>
              <a:gd name="connsiteY0" fmla="*/ 0 h 2448272"/>
              <a:gd name="connsiteX1" fmla="*/ 1981200 w 1981200"/>
              <a:gd name="connsiteY1" fmla="*/ 365472 h 2448272"/>
              <a:gd name="connsiteX2" fmla="*/ 1981200 w 1981200"/>
              <a:gd name="connsiteY2" fmla="*/ 924272 h 2448272"/>
              <a:gd name="connsiteX3" fmla="*/ 381000 w 1981200"/>
              <a:gd name="connsiteY3" fmla="*/ 898872 h 2448272"/>
              <a:gd name="connsiteX4" fmla="*/ 381000 w 1981200"/>
              <a:gd name="connsiteY4" fmla="*/ 1851372 h 2448272"/>
              <a:gd name="connsiteX5" fmla="*/ 1909193 w 1981200"/>
              <a:gd name="connsiteY5" fmla="*/ 1872208 h 2448272"/>
              <a:gd name="connsiteX6" fmla="*/ 1909193 w 1981200"/>
              <a:gd name="connsiteY6" fmla="*/ 2448272 h 2448272"/>
              <a:gd name="connsiteX7" fmla="*/ 0 w 1981200"/>
              <a:gd name="connsiteY7" fmla="*/ 2448272 h 2448272"/>
              <a:gd name="connsiteX8" fmla="*/ 36985 w 1981200"/>
              <a:gd name="connsiteY8" fmla="*/ 0 h 2448272"/>
              <a:gd name="connsiteX0" fmla="*/ 36985 w 1981201"/>
              <a:gd name="connsiteY0" fmla="*/ 0 h 2448272"/>
              <a:gd name="connsiteX1" fmla="*/ 1981201 w 1981201"/>
              <a:gd name="connsiteY1" fmla="*/ 0 h 2448272"/>
              <a:gd name="connsiteX2" fmla="*/ 1981200 w 1981201"/>
              <a:gd name="connsiteY2" fmla="*/ 924272 h 2448272"/>
              <a:gd name="connsiteX3" fmla="*/ 381000 w 1981201"/>
              <a:gd name="connsiteY3" fmla="*/ 898872 h 2448272"/>
              <a:gd name="connsiteX4" fmla="*/ 381000 w 1981201"/>
              <a:gd name="connsiteY4" fmla="*/ 1851372 h 2448272"/>
              <a:gd name="connsiteX5" fmla="*/ 1909193 w 1981201"/>
              <a:gd name="connsiteY5" fmla="*/ 1872208 h 2448272"/>
              <a:gd name="connsiteX6" fmla="*/ 1909193 w 1981201"/>
              <a:gd name="connsiteY6" fmla="*/ 2448272 h 2448272"/>
              <a:gd name="connsiteX7" fmla="*/ 0 w 1981201"/>
              <a:gd name="connsiteY7" fmla="*/ 2448272 h 2448272"/>
              <a:gd name="connsiteX8" fmla="*/ 36985 w 1981201"/>
              <a:gd name="connsiteY8" fmla="*/ 0 h 2448272"/>
              <a:gd name="connsiteX0" fmla="*/ 36985 w 1981200"/>
              <a:gd name="connsiteY0" fmla="*/ 0 h 2448272"/>
              <a:gd name="connsiteX1" fmla="*/ 1981200 w 1981200"/>
              <a:gd name="connsiteY1" fmla="*/ 0 h 2448272"/>
              <a:gd name="connsiteX2" fmla="*/ 1981200 w 1981200"/>
              <a:gd name="connsiteY2" fmla="*/ 924272 h 2448272"/>
              <a:gd name="connsiteX3" fmla="*/ 381000 w 1981200"/>
              <a:gd name="connsiteY3" fmla="*/ 898872 h 2448272"/>
              <a:gd name="connsiteX4" fmla="*/ 381000 w 1981200"/>
              <a:gd name="connsiteY4" fmla="*/ 1851372 h 2448272"/>
              <a:gd name="connsiteX5" fmla="*/ 1909193 w 1981200"/>
              <a:gd name="connsiteY5" fmla="*/ 1872208 h 2448272"/>
              <a:gd name="connsiteX6" fmla="*/ 1909193 w 1981200"/>
              <a:gd name="connsiteY6" fmla="*/ 2448272 h 2448272"/>
              <a:gd name="connsiteX7" fmla="*/ 0 w 1981200"/>
              <a:gd name="connsiteY7" fmla="*/ 2448272 h 2448272"/>
              <a:gd name="connsiteX8" fmla="*/ 36985 w 1981200"/>
              <a:gd name="connsiteY8" fmla="*/ 0 h 2448272"/>
              <a:gd name="connsiteX0" fmla="*/ 36985 w 1981200"/>
              <a:gd name="connsiteY0" fmla="*/ 0 h 2448272"/>
              <a:gd name="connsiteX1" fmla="*/ 1981200 w 1981200"/>
              <a:gd name="connsiteY1" fmla="*/ 0 h 2448272"/>
              <a:gd name="connsiteX2" fmla="*/ 1981200 w 1981200"/>
              <a:gd name="connsiteY2" fmla="*/ 924272 h 2448272"/>
              <a:gd name="connsiteX3" fmla="*/ 397025 w 1981200"/>
              <a:gd name="connsiteY3" fmla="*/ 432048 h 2448272"/>
              <a:gd name="connsiteX4" fmla="*/ 381000 w 1981200"/>
              <a:gd name="connsiteY4" fmla="*/ 1851372 h 2448272"/>
              <a:gd name="connsiteX5" fmla="*/ 1909193 w 1981200"/>
              <a:gd name="connsiteY5" fmla="*/ 1872208 h 2448272"/>
              <a:gd name="connsiteX6" fmla="*/ 1909193 w 1981200"/>
              <a:gd name="connsiteY6" fmla="*/ 2448272 h 2448272"/>
              <a:gd name="connsiteX7" fmla="*/ 0 w 1981200"/>
              <a:gd name="connsiteY7" fmla="*/ 2448272 h 2448272"/>
              <a:gd name="connsiteX8" fmla="*/ 36985 w 1981200"/>
              <a:gd name="connsiteY8" fmla="*/ 0 h 2448272"/>
              <a:gd name="connsiteX0" fmla="*/ 36985 w 2197225"/>
              <a:gd name="connsiteY0" fmla="*/ 0 h 2448272"/>
              <a:gd name="connsiteX1" fmla="*/ 2197225 w 2197225"/>
              <a:gd name="connsiteY1" fmla="*/ 0 h 2448272"/>
              <a:gd name="connsiteX2" fmla="*/ 1981200 w 2197225"/>
              <a:gd name="connsiteY2" fmla="*/ 924272 h 2448272"/>
              <a:gd name="connsiteX3" fmla="*/ 397025 w 2197225"/>
              <a:gd name="connsiteY3" fmla="*/ 432048 h 2448272"/>
              <a:gd name="connsiteX4" fmla="*/ 381000 w 2197225"/>
              <a:gd name="connsiteY4" fmla="*/ 1851372 h 2448272"/>
              <a:gd name="connsiteX5" fmla="*/ 1909193 w 2197225"/>
              <a:gd name="connsiteY5" fmla="*/ 1872208 h 2448272"/>
              <a:gd name="connsiteX6" fmla="*/ 1909193 w 2197225"/>
              <a:gd name="connsiteY6" fmla="*/ 2448272 h 2448272"/>
              <a:gd name="connsiteX7" fmla="*/ 0 w 2197225"/>
              <a:gd name="connsiteY7" fmla="*/ 2448272 h 2448272"/>
              <a:gd name="connsiteX8" fmla="*/ 36985 w 2197225"/>
              <a:gd name="connsiteY8" fmla="*/ 0 h 2448272"/>
              <a:gd name="connsiteX0" fmla="*/ 36985 w 2197225"/>
              <a:gd name="connsiteY0" fmla="*/ 0 h 2448272"/>
              <a:gd name="connsiteX1" fmla="*/ 2197225 w 2197225"/>
              <a:gd name="connsiteY1" fmla="*/ 0 h 2448272"/>
              <a:gd name="connsiteX2" fmla="*/ 2197224 w 2197225"/>
              <a:gd name="connsiteY2" fmla="*/ 864096 h 2448272"/>
              <a:gd name="connsiteX3" fmla="*/ 397025 w 2197225"/>
              <a:gd name="connsiteY3" fmla="*/ 432048 h 2448272"/>
              <a:gd name="connsiteX4" fmla="*/ 381000 w 2197225"/>
              <a:gd name="connsiteY4" fmla="*/ 1851372 h 2448272"/>
              <a:gd name="connsiteX5" fmla="*/ 1909193 w 2197225"/>
              <a:gd name="connsiteY5" fmla="*/ 1872208 h 2448272"/>
              <a:gd name="connsiteX6" fmla="*/ 1909193 w 2197225"/>
              <a:gd name="connsiteY6" fmla="*/ 2448272 h 2448272"/>
              <a:gd name="connsiteX7" fmla="*/ 0 w 2197225"/>
              <a:gd name="connsiteY7" fmla="*/ 2448272 h 2448272"/>
              <a:gd name="connsiteX8" fmla="*/ 36985 w 2197225"/>
              <a:gd name="connsiteY8" fmla="*/ 0 h 2448272"/>
              <a:gd name="connsiteX0" fmla="*/ 36985 w 2197225"/>
              <a:gd name="connsiteY0" fmla="*/ 0 h 2448272"/>
              <a:gd name="connsiteX1" fmla="*/ 2197225 w 2197225"/>
              <a:gd name="connsiteY1" fmla="*/ 0 h 2448272"/>
              <a:gd name="connsiteX2" fmla="*/ 2197224 w 2197225"/>
              <a:gd name="connsiteY2" fmla="*/ 1008112 h 2448272"/>
              <a:gd name="connsiteX3" fmla="*/ 397025 w 2197225"/>
              <a:gd name="connsiteY3" fmla="*/ 432048 h 2448272"/>
              <a:gd name="connsiteX4" fmla="*/ 381000 w 2197225"/>
              <a:gd name="connsiteY4" fmla="*/ 1851372 h 2448272"/>
              <a:gd name="connsiteX5" fmla="*/ 1909193 w 2197225"/>
              <a:gd name="connsiteY5" fmla="*/ 1872208 h 2448272"/>
              <a:gd name="connsiteX6" fmla="*/ 1909193 w 2197225"/>
              <a:gd name="connsiteY6" fmla="*/ 2448272 h 2448272"/>
              <a:gd name="connsiteX7" fmla="*/ 0 w 2197225"/>
              <a:gd name="connsiteY7" fmla="*/ 2448272 h 2448272"/>
              <a:gd name="connsiteX8" fmla="*/ 36985 w 2197225"/>
              <a:gd name="connsiteY8" fmla="*/ 0 h 2448272"/>
              <a:gd name="connsiteX0" fmla="*/ 36985 w 2197225"/>
              <a:gd name="connsiteY0" fmla="*/ 0 h 2448272"/>
              <a:gd name="connsiteX1" fmla="*/ 2197225 w 2197225"/>
              <a:gd name="connsiteY1" fmla="*/ 0 h 2448272"/>
              <a:gd name="connsiteX2" fmla="*/ 2197224 w 2197225"/>
              <a:gd name="connsiteY2" fmla="*/ 1008112 h 2448272"/>
              <a:gd name="connsiteX3" fmla="*/ 397024 w 2197225"/>
              <a:gd name="connsiteY3" fmla="*/ 288032 h 2448272"/>
              <a:gd name="connsiteX4" fmla="*/ 381000 w 2197225"/>
              <a:gd name="connsiteY4" fmla="*/ 1851372 h 2448272"/>
              <a:gd name="connsiteX5" fmla="*/ 1909193 w 2197225"/>
              <a:gd name="connsiteY5" fmla="*/ 1872208 h 2448272"/>
              <a:gd name="connsiteX6" fmla="*/ 1909193 w 2197225"/>
              <a:gd name="connsiteY6" fmla="*/ 2448272 h 2448272"/>
              <a:gd name="connsiteX7" fmla="*/ 0 w 2197225"/>
              <a:gd name="connsiteY7" fmla="*/ 2448272 h 2448272"/>
              <a:gd name="connsiteX8" fmla="*/ 36985 w 2197225"/>
              <a:gd name="connsiteY8" fmla="*/ 0 h 2448272"/>
              <a:gd name="connsiteX0" fmla="*/ 36985 w 2197225"/>
              <a:gd name="connsiteY0" fmla="*/ 0 h 2448272"/>
              <a:gd name="connsiteX1" fmla="*/ 2197225 w 2197225"/>
              <a:gd name="connsiteY1" fmla="*/ 0 h 2448272"/>
              <a:gd name="connsiteX2" fmla="*/ 2197224 w 2197225"/>
              <a:gd name="connsiteY2" fmla="*/ 1008112 h 2448272"/>
              <a:gd name="connsiteX3" fmla="*/ 397024 w 2197225"/>
              <a:gd name="connsiteY3" fmla="*/ 216024 h 2448272"/>
              <a:gd name="connsiteX4" fmla="*/ 381000 w 2197225"/>
              <a:gd name="connsiteY4" fmla="*/ 1851372 h 2448272"/>
              <a:gd name="connsiteX5" fmla="*/ 1909193 w 2197225"/>
              <a:gd name="connsiteY5" fmla="*/ 1872208 h 2448272"/>
              <a:gd name="connsiteX6" fmla="*/ 1909193 w 2197225"/>
              <a:gd name="connsiteY6" fmla="*/ 2448272 h 2448272"/>
              <a:gd name="connsiteX7" fmla="*/ 0 w 2197225"/>
              <a:gd name="connsiteY7" fmla="*/ 2448272 h 2448272"/>
              <a:gd name="connsiteX8" fmla="*/ 36985 w 2197225"/>
              <a:gd name="connsiteY8" fmla="*/ 0 h 2448272"/>
              <a:gd name="connsiteX0" fmla="*/ 0 w 2232249"/>
              <a:gd name="connsiteY0" fmla="*/ 0 h 2448272"/>
              <a:gd name="connsiteX1" fmla="*/ 2232249 w 2232249"/>
              <a:gd name="connsiteY1" fmla="*/ 0 h 2448272"/>
              <a:gd name="connsiteX2" fmla="*/ 2232248 w 2232249"/>
              <a:gd name="connsiteY2" fmla="*/ 1008112 h 2448272"/>
              <a:gd name="connsiteX3" fmla="*/ 432048 w 2232249"/>
              <a:gd name="connsiteY3" fmla="*/ 216024 h 2448272"/>
              <a:gd name="connsiteX4" fmla="*/ 416024 w 2232249"/>
              <a:gd name="connsiteY4" fmla="*/ 1851372 h 2448272"/>
              <a:gd name="connsiteX5" fmla="*/ 1944217 w 2232249"/>
              <a:gd name="connsiteY5" fmla="*/ 1872208 h 2448272"/>
              <a:gd name="connsiteX6" fmla="*/ 1944217 w 2232249"/>
              <a:gd name="connsiteY6" fmla="*/ 2448272 h 2448272"/>
              <a:gd name="connsiteX7" fmla="*/ 35024 w 2232249"/>
              <a:gd name="connsiteY7" fmla="*/ 2448272 h 2448272"/>
              <a:gd name="connsiteX8" fmla="*/ 0 w 2232249"/>
              <a:gd name="connsiteY8" fmla="*/ 0 h 2448272"/>
              <a:gd name="connsiteX0" fmla="*/ 0 w 2232249"/>
              <a:gd name="connsiteY0" fmla="*/ 0 h 2448272"/>
              <a:gd name="connsiteX1" fmla="*/ 2232249 w 2232249"/>
              <a:gd name="connsiteY1" fmla="*/ 0 h 2448272"/>
              <a:gd name="connsiteX2" fmla="*/ 2232248 w 2232249"/>
              <a:gd name="connsiteY2" fmla="*/ 1008112 h 2448272"/>
              <a:gd name="connsiteX3" fmla="*/ 432048 w 2232249"/>
              <a:gd name="connsiteY3" fmla="*/ 216024 h 2448272"/>
              <a:gd name="connsiteX4" fmla="*/ 416024 w 2232249"/>
              <a:gd name="connsiteY4" fmla="*/ 1851372 h 2448272"/>
              <a:gd name="connsiteX5" fmla="*/ 1944217 w 2232249"/>
              <a:gd name="connsiteY5" fmla="*/ 1872208 h 2448272"/>
              <a:gd name="connsiteX6" fmla="*/ 1944217 w 2232249"/>
              <a:gd name="connsiteY6" fmla="*/ 2448272 h 2448272"/>
              <a:gd name="connsiteX7" fmla="*/ 35024 w 2232249"/>
              <a:gd name="connsiteY7" fmla="*/ 2448272 h 2448272"/>
              <a:gd name="connsiteX8" fmla="*/ 0 w 2232249"/>
              <a:gd name="connsiteY8" fmla="*/ 0 h 2448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32249" h="2448272">
                <a:moveTo>
                  <a:pt x="0" y="0"/>
                </a:moveTo>
                <a:lnTo>
                  <a:pt x="2232249" y="0"/>
                </a:lnTo>
                <a:cubicBezTo>
                  <a:pt x="2232249" y="288032"/>
                  <a:pt x="2232248" y="720080"/>
                  <a:pt x="2232248" y="1008112"/>
                </a:cubicBezTo>
                <a:lnTo>
                  <a:pt x="432048" y="216024"/>
                </a:lnTo>
                <a:lnTo>
                  <a:pt x="416024" y="1851372"/>
                </a:lnTo>
                <a:lnTo>
                  <a:pt x="1944217" y="1872208"/>
                </a:lnTo>
                <a:lnTo>
                  <a:pt x="1944217" y="2448272"/>
                </a:lnTo>
                <a:lnTo>
                  <a:pt x="35024" y="2448272"/>
                </a:lnTo>
                <a:cubicBezTo>
                  <a:pt x="39257" y="1749772"/>
                  <a:pt x="21167" y="698500"/>
                  <a:pt x="0" y="0"/>
                </a:cubicBezTo>
                <a:close/>
              </a:path>
            </a:pathLst>
          </a:custGeom>
          <a:solidFill>
            <a:schemeClr val="tx1">
              <a:alpha val="11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7" name="直線コネクタ 46"/>
          <p:cNvCxnSpPr/>
          <p:nvPr/>
        </p:nvCxnSpPr>
        <p:spPr bwMode="auto">
          <a:xfrm rot="5400000">
            <a:off x="434996" y="5638324"/>
            <a:ext cx="1481816" cy="4192"/>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48" name="直線コネクタ 47"/>
          <p:cNvCxnSpPr/>
          <p:nvPr/>
        </p:nvCxnSpPr>
        <p:spPr bwMode="auto">
          <a:xfrm flipV="1">
            <a:off x="1173810" y="4844129"/>
            <a:ext cx="1417707" cy="25033"/>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bwMode="auto">
          <a:xfrm flipV="1">
            <a:off x="1199208" y="6309320"/>
            <a:ext cx="982712" cy="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51" name="フリーフォーム 50"/>
          <p:cNvSpPr/>
          <p:nvPr/>
        </p:nvSpPr>
        <p:spPr>
          <a:xfrm>
            <a:off x="971600" y="4576192"/>
            <a:ext cx="1993900" cy="2095500"/>
          </a:xfrm>
          <a:custGeom>
            <a:avLst/>
            <a:gdLst>
              <a:gd name="connsiteX0" fmla="*/ 0 w 1993900"/>
              <a:gd name="connsiteY0" fmla="*/ 0 h 2095500"/>
              <a:gd name="connsiteX1" fmla="*/ 1993900 w 1993900"/>
              <a:gd name="connsiteY1" fmla="*/ 12700 h 2095500"/>
              <a:gd name="connsiteX2" fmla="*/ 1993900 w 1993900"/>
              <a:gd name="connsiteY2" fmla="*/ 571500 h 2095500"/>
              <a:gd name="connsiteX3" fmla="*/ 393700 w 1993900"/>
              <a:gd name="connsiteY3" fmla="*/ 546100 h 2095500"/>
              <a:gd name="connsiteX4" fmla="*/ 393700 w 1993900"/>
              <a:gd name="connsiteY4" fmla="*/ 1498600 h 2095500"/>
              <a:gd name="connsiteX5" fmla="*/ 1689100 w 1993900"/>
              <a:gd name="connsiteY5" fmla="*/ 1524000 h 2095500"/>
              <a:gd name="connsiteX6" fmla="*/ 1676400 w 1993900"/>
              <a:gd name="connsiteY6" fmla="*/ 2082800 h 2095500"/>
              <a:gd name="connsiteX7" fmla="*/ 12700 w 1993900"/>
              <a:gd name="connsiteY7" fmla="*/ 2095500 h 2095500"/>
              <a:gd name="connsiteX8" fmla="*/ 0 w 1993900"/>
              <a:gd name="connsiteY8" fmla="*/ 0 h 2095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93900" h="2095500">
                <a:moveTo>
                  <a:pt x="0" y="0"/>
                </a:moveTo>
                <a:lnTo>
                  <a:pt x="1993900" y="12700"/>
                </a:lnTo>
                <a:lnTo>
                  <a:pt x="1993900" y="571500"/>
                </a:lnTo>
                <a:lnTo>
                  <a:pt x="393700" y="546100"/>
                </a:lnTo>
                <a:lnTo>
                  <a:pt x="393700" y="1498600"/>
                </a:lnTo>
                <a:lnTo>
                  <a:pt x="1689100" y="1524000"/>
                </a:lnTo>
                <a:lnTo>
                  <a:pt x="1676400" y="2082800"/>
                </a:lnTo>
                <a:lnTo>
                  <a:pt x="12700" y="2095500"/>
                </a:lnTo>
                <a:cubicBezTo>
                  <a:pt x="16933" y="1397000"/>
                  <a:pt x="21167" y="698500"/>
                  <a:pt x="0" y="0"/>
                </a:cubicBezTo>
                <a:close/>
              </a:path>
            </a:pathLst>
          </a:custGeom>
          <a:solidFill>
            <a:schemeClr val="tx1">
              <a:alpha val="11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2" name="グループ化 37"/>
          <p:cNvGrpSpPr/>
          <p:nvPr/>
        </p:nvGrpSpPr>
        <p:grpSpPr>
          <a:xfrm>
            <a:off x="1677864" y="4653136"/>
            <a:ext cx="1927715" cy="1814265"/>
            <a:chOff x="3347864" y="4927103"/>
            <a:chExt cx="1927715" cy="1814265"/>
          </a:xfrm>
        </p:grpSpPr>
        <p:grpSp>
          <p:nvGrpSpPr>
            <p:cNvPr id="53" name="グループ化 30"/>
            <p:cNvGrpSpPr/>
            <p:nvPr/>
          </p:nvGrpSpPr>
          <p:grpSpPr>
            <a:xfrm>
              <a:off x="3444871" y="5062447"/>
              <a:ext cx="1657828" cy="1569913"/>
              <a:chOff x="2843808" y="4307359"/>
              <a:chExt cx="1885950" cy="1785937"/>
            </a:xfrm>
          </p:grpSpPr>
          <p:cxnSp>
            <p:nvCxnSpPr>
              <p:cNvPr id="100" name="直線コネクタ 7"/>
              <p:cNvCxnSpPr>
                <a:stCxn id="110" idx="3"/>
              </p:cNvCxnSpPr>
              <p:nvPr/>
            </p:nvCxnSpPr>
            <p:spPr bwMode="auto">
              <a:xfrm rot="5400000">
                <a:off x="3150949" y="5451552"/>
                <a:ext cx="658455" cy="45993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01" name="円/楕円 100"/>
              <p:cNvSpPr/>
              <p:nvPr/>
            </p:nvSpPr>
            <p:spPr bwMode="auto">
              <a:xfrm>
                <a:off x="2843808" y="4997921"/>
                <a:ext cx="141288"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2" name="円/楕円 101"/>
              <p:cNvSpPr/>
              <p:nvPr/>
            </p:nvSpPr>
            <p:spPr bwMode="auto">
              <a:xfrm>
                <a:off x="3169246" y="5944071"/>
                <a:ext cx="141287" cy="14287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3" name="円/楕円 102"/>
              <p:cNvSpPr/>
              <p:nvPr/>
            </p:nvSpPr>
            <p:spPr bwMode="auto">
              <a:xfrm>
                <a:off x="4590058" y="4997921"/>
                <a:ext cx="139700" cy="14287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04" name="円/楕円 103"/>
              <p:cNvSpPr/>
              <p:nvPr/>
            </p:nvSpPr>
            <p:spPr bwMode="auto">
              <a:xfrm>
                <a:off x="4304308" y="5950421"/>
                <a:ext cx="141288" cy="142875"/>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05" name="直線コネクタ 104"/>
              <p:cNvCxnSpPr>
                <a:stCxn id="104" idx="1"/>
              </p:cNvCxnSpPr>
              <p:nvPr/>
            </p:nvCxnSpPr>
            <p:spPr bwMode="auto">
              <a:xfrm rot="16200000" flipV="1">
                <a:off x="3711022" y="5357367"/>
                <a:ext cx="668428" cy="55952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6" name="直線コネクタ 105"/>
              <p:cNvCxnSpPr/>
              <p:nvPr/>
            </p:nvCxnSpPr>
            <p:spPr bwMode="auto">
              <a:xfrm rot="10800000">
                <a:off x="2985096" y="5082806"/>
                <a:ext cx="767922" cy="22707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7" name="直線コネクタ 106"/>
              <p:cNvCxnSpPr/>
              <p:nvPr/>
            </p:nvCxnSpPr>
            <p:spPr bwMode="auto">
              <a:xfrm rot="10800000" flipV="1">
                <a:off x="3808926" y="5096253"/>
                <a:ext cx="781133" cy="1819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08" name="直線コネクタ 107"/>
              <p:cNvCxnSpPr>
                <a:endCxn id="110" idx="0"/>
              </p:cNvCxnSpPr>
              <p:nvPr/>
            </p:nvCxnSpPr>
            <p:spPr bwMode="auto">
              <a:xfrm rot="5400000">
                <a:off x="3329184" y="4793060"/>
                <a:ext cx="867632" cy="693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09" name="円/楕円 108"/>
              <p:cNvSpPr/>
              <p:nvPr/>
            </p:nvSpPr>
            <p:spPr bwMode="auto">
              <a:xfrm>
                <a:off x="3709743" y="4307359"/>
                <a:ext cx="139700" cy="142875"/>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0" name="円/楕円 109"/>
              <p:cNvSpPr/>
              <p:nvPr/>
            </p:nvSpPr>
            <p:spPr bwMode="auto">
              <a:xfrm>
                <a:off x="3689684" y="5230341"/>
                <a:ext cx="139700" cy="1428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55" name="テキスト ボックス 54"/>
            <p:cNvSpPr txBox="1"/>
            <p:nvPr/>
          </p:nvSpPr>
          <p:spPr>
            <a:xfrm>
              <a:off x="4092946" y="5958208"/>
              <a:ext cx="300082" cy="369332"/>
            </a:xfrm>
            <a:prstGeom prst="rect">
              <a:avLst/>
            </a:prstGeom>
            <a:noFill/>
          </p:spPr>
          <p:txBody>
            <a:bodyPr wrap="none" rtlCol="0">
              <a:spAutoFit/>
            </a:bodyPr>
            <a:lstStyle/>
            <a:p>
              <a:r>
                <a:rPr kumimoji="1" lang="en-US" altLang="ja-JP" dirty="0"/>
                <a:t>v</a:t>
              </a:r>
              <a:endParaRPr kumimoji="1" lang="ja-JP" altLang="en-US" dirty="0"/>
            </a:p>
          </p:txBody>
        </p:sp>
        <p:sp>
          <p:nvSpPr>
            <p:cNvPr id="56" name="テキスト ボックス 55"/>
            <p:cNvSpPr txBox="1"/>
            <p:nvPr/>
          </p:nvSpPr>
          <p:spPr>
            <a:xfrm>
              <a:off x="4283473" y="4927103"/>
              <a:ext cx="385042" cy="369332"/>
            </a:xfrm>
            <a:prstGeom prst="rect">
              <a:avLst/>
            </a:prstGeom>
            <a:noFill/>
          </p:spPr>
          <p:txBody>
            <a:bodyPr wrap="none" rtlCol="0">
              <a:spAutoFit/>
            </a:bodyPr>
            <a:lstStyle/>
            <a:p>
              <a:r>
                <a:rPr kumimoji="1" lang="en-US" altLang="ja-JP" dirty="0"/>
                <a:t>v</a:t>
              </a:r>
              <a:r>
                <a:rPr kumimoji="1" lang="en-US" altLang="ja-JP" sz="1200" dirty="0"/>
                <a:t>1</a:t>
              </a:r>
              <a:endParaRPr kumimoji="1" lang="ja-JP" altLang="en-US" sz="1200" dirty="0"/>
            </a:p>
          </p:txBody>
        </p:sp>
        <p:sp>
          <p:nvSpPr>
            <p:cNvPr id="63" name="テキスト ボックス 62"/>
            <p:cNvSpPr txBox="1"/>
            <p:nvPr/>
          </p:nvSpPr>
          <p:spPr>
            <a:xfrm>
              <a:off x="3347864" y="5674331"/>
              <a:ext cx="385042" cy="369332"/>
            </a:xfrm>
            <a:prstGeom prst="rect">
              <a:avLst/>
            </a:prstGeom>
            <a:noFill/>
          </p:spPr>
          <p:txBody>
            <a:bodyPr wrap="none" rtlCol="0">
              <a:spAutoFit/>
            </a:bodyPr>
            <a:lstStyle/>
            <a:p>
              <a:r>
                <a:rPr kumimoji="1" lang="en-US" altLang="ja-JP" dirty="0"/>
                <a:t>v</a:t>
              </a:r>
              <a:r>
                <a:rPr lang="en-US" altLang="ja-JP" sz="1200" dirty="0"/>
                <a:t>2</a:t>
              </a:r>
              <a:endParaRPr kumimoji="1" lang="ja-JP" altLang="en-US" sz="1200" dirty="0"/>
            </a:p>
          </p:txBody>
        </p:sp>
        <p:sp>
          <p:nvSpPr>
            <p:cNvPr id="68" name="テキスト ボックス 67"/>
            <p:cNvSpPr txBox="1"/>
            <p:nvPr/>
          </p:nvSpPr>
          <p:spPr>
            <a:xfrm>
              <a:off x="3798132" y="6372036"/>
              <a:ext cx="385042" cy="369332"/>
            </a:xfrm>
            <a:prstGeom prst="rect">
              <a:avLst/>
            </a:prstGeom>
            <a:noFill/>
          </p:spPr>
          <p:txBody>
            <a:bodyPr wrap="none" rtlCol="0">
              <a:spAutoFit/>
            </a:bodyPr>
            <a:lstStyle/>
            <a:p>
              <a:r>
                <a:rPr kumimoji="1" lang="en-US" altLang="ja-JP" dirty="0"/>
                <a:t>v</a:t>
              </a:r>
              <a:r>
                <a:rPr lang="en-US" altLang="ja-JP" sz="1200" dirty="0"/>
                <a:t>3</a:t>
              </a:r>
              <a:endParaRPr kumimoji="1" lang="ja-JP" altLang="en-US" sz="1200" dirty="0"/>
            </a:p>
          </p:txBody>
        </p:sp>
        <p:sp>
          <p:nvSpPr>
            <p:cNvPr id="98" name="テキスト ボックス 97"/>
            <p:cNvSpPr txBox="1"/>
            <p:nvPr/>
          </p:nvSpPr>
          <p:spPr>
            <a:xfrm>
              <a:off x="4791925" y="6358589"/>
              <a:ext cx="385042" cy="369332"/>
            </a:xfrm>
            <a:prstGeom prst="rect">
              <a:avLst/>
            </a:prstGeom>
            <a:noFill/>
          </p:spPr>
          <p:txBody>
            <a:bodyPr wrap="none" rtlCol="0">
              <a:spAutoFit/>
            </a:bodyPr>
            <a:lstStyle/>
            <a:p>
              <a:r>
                <a:rPr kumimoji="1" lang="en-US" altLang="ja-JP" dirty="0"/>
                <a:t>v</a:t>
              </a:r>
              <a:r>
                <a:rPr lang="en-US" altLang="ja-JP" sz="1200" dirty="0"/>
                <a:t>4</a:t>
              </a:r>
              <a:endParaRPr kumimoji="1" lang="ja-JP" altLang="en-US" sz="1200" dirty="0"/>
            </a:p>
          </p:txBody>
        </p:sp>
        <p:sp>
          <p:nvSpPr>
            <p:cNvPr id="99" name="テキスト ボックス 98"/>
            <p:cNvSpPr txBox="1"/>
            <p:nvPr/>
          </p:nvSpPr>
          <p:spPr>
            <a:xfrm>
              <a:off x="4890537" y="5674331"/>
              <a:ext cx="385042" cy="369332"/>
            </a:xfrm>
            <a:prstGeom prst="rect">
              <a:avLst/>
            </a:prstGeom>
            <a:noFill/>
          </p:spPr>
          <p:txBody>
            <a:bodyPr wrap="none" rtlCol="0">
              <a:spAutoFit/>
            </a:bodyPr>
            <a:lstStyle/>
            <a:p>
              <a:r>
                <a:rPr kumimoji="1" lang="en-US" altLang="ja-JP" dirty="0"/>
                <a:t>v</a:t>
              </a:r>
              <a:r>
                <a:rPr lang="en-US" altLang="ja-JP" sz="1200" dirty="0"/>
                <a:t>5</a:t>
              </a:r>
              <a:endParaRPr kumimoji="1" lang="ja-JP" altLang="en-US" sz="1200" dirty="0"/>
            </a:p>
          </p:txBody>
        </p:sp>
      </p:grpSp>
      <p:sp>
        <p:nvSpPr>
          <p:cNvPr id="111" name="テキスト ボックス 110"/>
          <p:cNvSpPr txBox="1"/>
          <p:nvPr/>
        </p:nvSpPr>
        <p:spPr>
          <a:xfrm>
            <a:off x="2521768" y="4509120"/>
            <a:ext cx="380232" cy="276999"/>
          </a:xfrm>
          <a:prstGeom prst="rect">
            <a:avLst/>
          </a:prstGeom>
          <a:noFill/>
        </p:spPr>
        <p:txBody>
          <a:bodyPr wrap="none" rtlCol="0">
            <a:spAutoFit/>
          </a:bodyPr>
          <a:lstStyle/>
          <a:p>
            <a:r>
              <a:rPr lang="en-US" altLang="ja-JP" sz="1200" dirty="0"/>
              <a:t>C3</a:t>
            </a:r>
            <a:endParaRPr kumimoji="1" lang="ja-JP" altLang="en-US" sz="1200" dirty="0"/>
          </a:p>
        </p:txBody>
      </p:sp>
      <p:sp>
        <p:nvSpPr>
          <p:cNvPr id="112" name="テキスト ボックス 111"/>
          <p:cNvSpPr txBox="1"/>
          <p:nvPr/>
        </p:nvSpPr>
        <p:spPr>
          <a:xfrm>
            <a:off x="1448393" y="5184086"/>
            <a:ext cx="385042" cy="369332"/>
          </a:xfrm>
          <a:prstGeom prst="rect">
            <a:avLst/>
          </a:prstGeom>
          <a:noFill/>
        </p:spPr>
        <p:txBody>
          <a:bodyPr wrap="none" rtlCol="0">
            <a:spAutoFit/>
          </a:bodyPr>
          <a:lstStyle/>
          <a:p>
            <a:r>
              <a:rPr lang="en-US" altLang="ja-JP" dirty="0"/>
              <a:t>c</a:t>
            </a:r>
            <a:r>
              <a:rPr lang="en-US" altLang="ja-JP" sz="1200" dirty="0"/>
              <a:t>2</a:t>
            </a:r>
            <a:endParaRPr kumimoji="1" lang="ja-JP" altLang="en-US" sz="1200" dirty="0"/>
          </a:p>
        </p:txBody>
      </p:sp>
      <p:sp>
        <p:nvSpPr>
          <p:cNvPr id="113" name="テキスト ボックス 112"/>
          <p:cNvSpPr txBox="1"/>
          <p:nvPr/>
        </p:nvSpPr>
        <p:spPr>
          <a:xfrm>
            <a:off x="1868886" y="6237312"/>
            <a:ext cx="1107996" cy="369332"/>
          </a:xfrm>
          <a:prstGeom prst="rect">
            <a:avLst/>
          </a:prstGeom>
          <a:noFill/>
        </p:spPr>
        <p:txBody>
          <a:bodyPr wrap="none" rtlCol="0">
            <a:spAutoFit/>
          </a:bodyPr>
          <a:lstStyle/>
          <a:p>
            <a:r>
              <a:rPr lang="en-US" altLang="ja-JP" dirty="0"/>
              <a:t>c</a:t>
            </a:r>
            <a:r>
              <a:rPr lang="en-US" altLang="ja-JP" sz="1200" dirty="0"/>
              <a:t>3	</a:t>
            </a:r>
            <a:endParaRPr kumimoji="1" lang="ja-JP" altLang="en-US" sz="1200" dirty="0"/>
          </a:p>
        </p:txBody>
      </p:sp>
      <p:sp>
        <p:nvSpPr>
          <p:cNvPr id="114" name="テキスト ボックス 113"/>
          <p:cNvSpPr txBox="1"/>
          <p:nvPr/>
        </p:nvSpPr>
        <p:spPr>
          <a:xfrm>
            <a:off x="3061355" y="6237312"/>
            <a:ext cx="385042" cy="369332"/>
          </a:xfrm>
          <a:prstGeom prst="rect">
            <a:avLst/>
          </a:prstGeom>
          <a:noFill/>
        </p:spPr>
        <p:txBody>
          <a:bodyPr wrap="none" rtlCol="0">
            <a:spAutoFit/>
          </a:bodyPr>
          <a:lstStyle/>
          <a:p>
            <a:r>
              <a:rPr lang="en-US" altLang="ja-JP" dirty="0"/>
              <a:t>c</a:t>
            </a:r>
            <a:r>
              <a:rPr lang="en-US" altLang="ja-JP" sz="1200" dirty="0"/>
              <a:t>4</a:t>
            </a:r>
            <a:endParaRPr kumimoji="1" lang="ja-JP" altLang="en-US" sz="1200" dirty="0"/>
          </a:p>
        </p:txBody>
      </p:sp>
      <p:sp>
        <p:nvSpPr>
          <p:cNvPr id="115" name="テキスト ボックス 114"/>
          <p:cNvSpPr txBox="1"/>
          <p:nvPr/>
        </p:nvSpPr>
        <p:spPr>
          <a:xfrm>
            <a:off x="3372380" y="5193014"/>
            <a:ext cx="385042" cy="369332"/>
          </a:xfrm>
          <a:prstGeom prst="rect">
            <a:avLst/>
          </a:prstGeom>
          <a:noFill/>
        </p:spPr>
        <p:txBody>
          <a:bodyPr wrap="none" rtlCol="0">
            <a:spAutoFit/>
          </a:bodyPr>
          <a:lstStyle/>
          <a:p>
            <a:r>
              <a:rPr lang="en-US" altLang="ja-JP" dirty="0"/>
              <a:t>c</a:t>
            </a:r>
            <a:r>
              <a:rPr lang="en-US" altLang="ja-JP" sz="1200" dirty="0"/>
              <a:t>5</a:t>
            </a:r>
            <a:endParaRPr kumimoji="1" lang="ja-JP" altLang="en-US" sz="1200" dirty="0"/>
          </a:p>
        </p:txBody>
      </p:sp>
      <p:sp>
        <p:nvSpPr>
          <p:cNvPr id="116" name="円/楕円 115"/>
          <p:cNvSpPr/>
          <p:nvPr/>
        </p:nvSpPr>
        <p:spPr bwMode="auto">
          <a:xfrm>
            <a:off x="2181920" y="4797152"/>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7" name="円/楕円 116"/>
          <p:cNvSpPr/>
          <p:nvPr/>
        </p:nvSpPr>
        <p:spPr bwMode="auto">
          <a:xfrm>
            <a:off x="1821880" y="4797152"/>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8" name="円/楕円 117"/>
          <p:cNvSpPr/>
          <p:nvPr/>
        </p:nvSpPr>
        <p:spPr bwMode="auto">
          <a:xfrm>
            <a:off x="1481659" y="4797152"/>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9" name="円/楕円 118"/>
          <p:cNvSpPr/>
          <p:nvPr/>
        </p:nvSpPr>
        <p:spPr bwMode="auto">
          <a:xfrm>
            <a:off x="1114500" y="5157192"/>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20" name="円/楕円 119"/>
          <p:cNvSpPr/>
          <p:nvPr/>
        </p:nvSpPr>
        <p:spPr bwMode="auto">
          <a:xfrm>
            <a:off x="1101800" y="4815575"/>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21" name="円/楕円 120"/>
          <p:cNvSpPr/>
          <p:nvPr/>
        </p:nvSpPr>
        <p:spPr bwMode="auto">
          <a:xfrm>
            <a:off x="1114500" y="5589240"/>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22" name="円/楕円 121"/>
          <p:cNvSpPr/>
          <p:nvPr/>
        </p:nvSpPr>
        <p:spPr bwMode="auto">
          <a:xfrm>
            <a:off x="1127200" y="6255735"/>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23" name="円/楕円 122"/>
          <p:cNvSpPr/>
          <p:nvPr/>
        </p:nvSpPr>
        <p:spPr bwMode="auto">
          <a:xfrm>
            <a:off x="1114500" y="5895695"/>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24" name="円/楕円 123"/>
          <p:cNvSpPr/>
          <p:nvPr/>
        </p:nvSpPr>
        <p:spPr bwMode="auto">
          <a:xfrm>
            <a:off x="1409651" y="6243035"/>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25" name="円/楕円 124"/>
          <p:cNvSpPr/>
          <p:nvPr/>
        </p:nvSpPr>
        <p:spPr bwMode="auto">
          <a:xfrm>
            <a:off x="1727012" y="6240495"/>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26" name="直線コネクタ 125"/>
          <p:cNvCxnSpPr/>
          <p:nvPr/>
        </p:nvCxnSpPr>
        <p:spPr bwMode="auto">
          <a:xfrm rot="16200000" flipH="1">
            <a:off x="6273014" y="5490053"/>
            <a:ext cx="2036672" cy="33908"/>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27" name="直線コネクタ 126"/>
          <p:cNvCxnSpPr/>
          <p:nvPr/>
        </p:nvCxnSpPr>
        <p:spPr bwMode="auto">
          <a:xfrm flipV="1">
            <a:off x="5927452" y="4461808"/>
            <a:ext cx="1406246" cy="34614"/>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28" name="直線コネクタ 127"/>
          <p:cNvCxnSpPr/>
          <p:nvPr/>
        </p:nvCxnSpPr>
        <p:spPr bwMode="auto">
          <a:xfrm flipV="1">
            <a:off x="6325592" y="6550743"/>
            <a:ext cx="982712" cy="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grpSp>
        <p:nvGrpSpPr>
          <p:cNvPr id="129" name="グループ化 37"/>
          <p:cNvGrpSpPr/>
          <p:nvPr/>
        </p:nvGrpSpPr>
        <p:grpSpPr>
          <a:xfrm>
            <a:off x="5012722" y="4402419"/>
            <a:ext cx="1927715" cy="1704941"/>
            <a:chOff x="3347864" y="5036427"/>
            <a:chExt cx="1927715" cy="1704941"/>
          </a:xfrm>
        </p:grpSpPr>
        <p:grpSp>
          <p:nvGrpSpPr>
            <p:cNvPr id="130" name="グループ化 30"/>
            <p:cNvGrpSpPr/>
            <p:nvPr/>
          </p:nvGrpSpPr>
          <p:grpSpPr>
            <a:xfrm>
              <a:off x="3444869" y="5062449"/>
              <a:ext cx="1657828" cy="1569913"/>
              <a:chOff x="2843808" y="4307359"/>
              <a:chExt cx="1885950" cy="1785937"/>
            </a:xfrm>
          </p:grpSpPr>
          <p:cxnSp>
            <p:nvCxnSpPr>
              <p:cNvPr id="137" name="直線コネクタ 136"/>
              <p:cNvCxnSpPr>
                <a:stCxn id="147" idx="3"/>
              </p:cNvCxnSpPr>
              <p:nvPr/>
            </p:nvCxnSpPr>
            <p:spPr bwMode="auto">
              <a:xfrm rot="5400000">
                <a:off x="3150949" y="5451552"/>
                <a:ext cx="658455" cy="45993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38" name="円/楕円 137"/>
              <p:cNvSpPr/>
              <p:nvPr/>
            </p:nvSpPr>
            <p:spPr bwMode="auto">
              <a:xfrm>
                <a:off x="2843808" y="4997921"/>
                <a:ext cx="141288"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39" name="円/楕円 138"/>
              <p:cNvSpPr/>
              <p:nvPr/>
            </p:nvSpPr>
            <p:spPr bwMode="auto">
              <a:xfrm>
                <a:off x="3169246" y="5944071"/>
                <a:ext cx="141287" cy="142875"/>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0" name="円/楕円 139"/>
              <p:cNvSpPr/>
              <p:nvPr/>
            </p:nvSpPr>
            <p:spPr bwMode="auto">
              <a:xfrm>
                <a:off x="4590058" y="4997921"/>
                <a:ext cx="139700" cy="14287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1" name="円/楕円 140"/>
              <p:cNvSpPr/>
              <p:nvPr/>
            </p:nvSpPr>
            <p:spPr bwMode="auto">
              <a:xfrm>
                <a:off x="4304308" y="5950421"/>
                <a:ext cx="141288" cy="142875"/>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42" name="直線コネクタ 141"/>
              <p:cNvCxnSpPr>
                <a:stCxn id="141" idx="1"/>
              </p:cNvCxnSpPr>
              <p:nvPr/>
            </p:nvCxnSpPr>
            <p:spPr bwMode="auto">
              <a:xfrm rot="16200000" flipV="1">
                <a:off x="3711022" y="5357367"/>
                <a:ext cx="668428" cy="55952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43" name="直線コネクタ 142"/>
              <p:cNvCxnSpPr/>
              <p:nvPr/>
            </p:nvCxnSpPr>
            <p:spPr bwMode="auto">
              <a:xfrm rot="10800000">
                <a:off x="2985096" y="5082806"/>
                <a:ext cx="767922" cy="22707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44" name="直線コネクタ 143"/>
              <p:cNvCxnSpPr/>
              <p:nvPr/>
            </p:nvCxnSpPr>
            <p:spPr bwMode="auto">
              <a:xfrm rot="10800000" flipV="1">
                <a:off x="3808926" y="5096253"/>
                <a:ext cx="781133" cy="181906"/>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145" name="直線コネクタ 144"/>
              <p:cNvCxnSpPr>
                <a:endCxn id="147" idx="0"/>
              </p:cNvCxnSpPr>
              <p:nvPr/>
            </p:nvCxnSpPr>
            <p:spPr bwMode="auto">
              <a:xfrm rot="5400000">
                <a:off x="3329184" y="4793060"/>
                <a:ext cx="867632" cy="6931"/>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46" name="円/楕円 145"/>
              <p:cNvSpPr/>
              <p:nvPr/>
            </p:nvSpPr>
            <p:spPr bwMode="auto">
              <a:xfrm>
                <a:off x="3709743" y="4307359"/>
                <a:ext cx="139700" cy="142875"/>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7" name="円/楕円 146"/>
              <p:cNvSpPr/>
              <p:nvPr/>
            </p:nvSpPr>
            <p:spPr bwMode="auto">
              <a:xfrm>
                <a:off x="3689684" y="5230341"/>
                <a:ext cx="139700" cy="1428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131" name="テキスト ボックス 130"/>
            <p:cNvSpPr txBox="1"/>
            <p:nvPr/>
          </p:nvSpPr>
          <p:spPr>
            <a:xfrm>
              <a:off x="4092946" y="5958208"/>
              <a:ext cx="300082" cy="369332"/>
            </a:xfrm>
            <a:prstGeom prst="rect">
              <a:avLst/>
            </a:prstGeom>
            <a:noFill/>
          </p:spPr>
          <p:txBody>
            <a:bodyPr wrap="none" rtlCol="0">
              <a:spAutoFit/>
            </a:bodyPr>
            <a:lstStyle/>
            <a:p>
              <a:r>
                <a:rPr kumimoji="1" lang="en-US" altLang="ja-JP" dirty="0"/>
                <a:t>v</a:t>
              </a:r>
              <a:endParaRPr kumimoji="1" lang="ja-JP" altLang="en-US" dirty="0"/>
            </a:p>
          </p:txBody>
        </p:sp>
        <p:sp>
          <p:nvSpPr>
            <p:cNvPr id="132" name="テキスト ボックス 131"/>
            <p:cNvSpPr txBox="1"/>
            <p:nvPr/>
          </p:nvSpPr>
          <p:spPr>
            <a:xfrm>
              <a:off x="4283473" y="5036427"/>
              <a:ext cx="385042" cy="369332"/>
            </a:xfrm>
            <a:prstGeom prst="rect">
              <a:avLst/>
            </a:prstGeom>
            <a:noFill/>
          </p:spPr>
          <p:txBody>
            <a:bodyPr wrap="none" rtlCol="0">
              <a:spAutoFit/>
            </a:bodyPr>
            <a:lstStyle/>
            <a:p>
              <a:r>
                <a:rPr kumimoji="1" lang="en-US" altLang="ja-JP" dirty="0"/>
                <a:t>v</a:t>
              </a:r>
              <a:r>
                <a:rPr kumimoji="1" lang="en-US" altLang="ja-JP" sz="1200" dirty="0"/>
                <a:t>1</a:t>
              </a:r>
              <a:endParaRPr kumimoji="1" lang="ja-JP" altLang="en-US" sz="1200" dirty="0"/>
            </a:p>
          </p:txBody>
        </p:sp>
        <p:sp>
          <p:nvSpPr>
            <p:cNvPr id="133" name="テキスト ボックス 132"/>
            <p:cNvSpPr txBox="1"/>
            <p:nvPr/>
          </p:nvSpPr>
          <p:spPr>
            <a:xfrm>
              <a:off x="3347864" y="5674331"/>
              <a:ext cx="385042" cy="369332"/>
            </a:xfrm>
            <a:prstGeom prst="rect">
              <a:avLst/>
            </a:prstGeom>
            <a:noFill/>
          </p:spPr>
          <p:txBody>
            <a:bodyPr wrap="none" rtlCol="0">
              <a:spAutoFit/>
            </a:bodyPr>
            <a:lstStyle/>
            <a:p>
              <a:r>
                <a:rPr kumimoji="1" lang="en-US" altLang="ja-JP" dirty="0"/>
                <a:t>v</a:t>
              </a:r>
              <a:r>
                <a:rPr lang="en-US" altLang="ja-JP" sz="1200" dirty="0"/>
                <a:t>2</a:t>
              </a:r>
              <a:endParaRPr kumimoji="1" lang="ja-JP" altLang="en-US" sz="1200" dirty="0"/>
            </a:p>
          </p:txBody>
        </p:sp>
        <p:sp>
          <p:nvSpPr>
            <p:cNvPr id="134" name="テキスト ボックス 133"/>
            <p:cNvSpPr txBox="1"/>
            <p:nvPr/>
          </p:nvSpPr>
          <p:spPr>
            <a:xfrm>
              <a:off x="3798132" y="6372036"/>
              <a:ext cx="385042" cy="369332"/>
            </a:xfrm>
            <a:prstGeom prst="rect">
              <a:avLst/>
            </a:prstGeom>
            <a:noFill/>
          </p:spPr>
          <p:txBody>
            <a:bodyPr wrap="none" rtlCol="0">
              <a:spAutoFit/>
            </a:bodyPr>
            <a:lstStyle/>
            <a:p>
              <a:r>
                <a:rPr kumimoji="1" lang="en-US" altLang="ja-JP" dirty="0"/>
                <a:t>v</a:t>
              </a:r>
              <a:r>
                <a:rPr lang="en-US" altLang="ja-JP" sz="1200" dirty="0"/>
                <a:t>3</a:t>
              </a:r>
              <a:endParaRPr kumimoji="1" lang="ja-JP" altLang="en-US" sz="1200" dirty="0"/>
            </a:p>
          </p:txBody>
        </p:sp>
        <p:sp>
          <p:nvSpPr>
            <p:cNvPr id="135" name="テキスト ボックス 134"/>
            <p:cNvSpPr txBox="1"/>
            <p:nvPr/>
          </p:nvSpPr>
          <p:spPr>
            <a:xfrm>
              <a:off x="4791925" y="6358589"/>
              <a:ext cx="385042" cy="369332"/>
            </a:xfrm>
            <a:prstGeom prst="rect">
              <a:avLst/>
            </a:prstGeom>
            <a:noFill/>
          </p:spPr>
          <p:txBody>
            <a:bodyPr wrap="none" rtlCol="0">
              <a:spAutoFit/>
            </a:bodyPr>
            <a:lstStyle/>
            <a:p>
              <a:r>
                <a:rPr kumimoji="1" lang="en-US" altLang="ja-JP" dirty="0"/>
                <a:t>v</a:t>
              </a:r>
              <a:r>
                <a:rPr lang="en-US" altLang="ja-JP" sz="1200" dirty="0"/>
                <a:t>4</a:t>
              </a:r>
              <a:endParaRPr kumimoji="1" lang="ja-JP" altLang="en-US" sz="1200" dirty="0"/>
            </a:p>
          </p:txBody>
        </p:sp>
        <p:sp>
          <p:nvSpPr>
            <p:cNvPr id="136" name="テキスト ボックス 135"/>
            <p:cNvSpPr txBox="1"/>
            <p:nvPr/>
          </p:nvSpPr>
          <p:spPr>
            <a:xfrm>
              <a:off x="4890537" y="5674331"/>
              <a:ext cx="385042" cy="369332"/>
            </a:xfrm>
            <a:prstGeom prst="rect">
              <a:avLst/>
            </a:prstGeom>
            <a:noFill/>
          </p:spPr>
          <p:txBody>
            <a:bodyPr wrap="none" rtlCol="0">
              <a:spAutoFit/>
            </a:bodyPr>
            <a:lstStyle/>
            <a:p>
              <a:r>
                <a:rPr kumimoji="1" lang="en-US" altLang="ja-JP" dirty="0"/>
                <a:t>v</a:t>
              </a:r>
              <a:r>
                <a:rPr lang="en-US" altLang="ja-JP" sz="1200" dirty="0"/>
                <a:t>5</a:t>
              </a:r>
              <a:endParaRPr kumimoji="1" lang="ja-JP" altLang="en-US" sz="1200" dirty="0"/>
            </a:p>
          </p:txBody>
        </p:sp>
      </p:grpSp>
      <p:sp>
        <p:nvSpPr>
          <p:cNvPr id="148" name="テキスト ボックス 147"/>
          <p:cNvSpPr txBox="1"/>
          <p:nvPr/>
        </p:nvSpPr>
        <p:spPr>
          <a:xfrm>
            <a:off x="5856626" y="4149079"/>
            <a:ext cx="380232" cy="276999"/>
          </a:xfrm>
          <a:prstGeom prst="rect">
            <a:avLst/>
          </a:prstGeom>
          <a:noFill/>
        </p:spPr>
        <p:txBody>
          <a:bodyPr wrap="none" rtlCol="0">
            <a:spAutoFit/>
          </a:bodyPr>
          <a:lstStyle/>
          <a:p>
            <a:r>
              <a:rPr lang="en-US" altLang="ja-JP" sz="1200" dirty="0"/>
              <a:t>C3</a:t>
            </a:r>
            <a:endParaRPr kumimoji="1" lang="ja-JP" altLang="en-US" sz="1200" dirty="0"/>
          </a:p>
        </p:txBody>
      </p:sp>
      <p:sp>
        <p:nvSpPr>
          <p:cNvPr id="149" name="テキスト ボックス 148"/>
          <p:cNvSpPr txBox="1"/>
          <p:nvPr/>
        </p:nvSpPr>
        <p:spPr>
          <a:xfrm>
            <a:off x="4783251" y="4824045"/>
            <a:ext cx="385042" cy="369332"/>
          </a:xfrm>
          <a:prstGeom prst="rect">
            <a:avLst/>
          </a:prstGeom>
          <a:noFill/>
        </p:spPr>
        <p:txBody>
          <a:bodyPr wrap="none" rtlCol="0">
            <a:spAutoFit/>
          </a:bodyPr>
          <a:lstStyle/>
          <a:p>
            <a:r>
              <a:rPr lang="en-US" altLang="ja-JP" dirty="0"/>
              <a:t>c</a:t>
            </a:r>
            <a:r>
              <a:rPr lang="en-US" altLang="ja-JP" sz="1200" dirty="0"/>
              <a:t>2</a:t>
            </a:r>
            <a:endParaRPr kumimoji="1" lang="ja-JP" altLang="en-US" sz="1200" dirty="0"/>
          </a:p>
        </p:txBody>
      </p:sp>
      <p:sp>
        <p:nvSpPr>
          <p:cNvPr id="150" name="テキスト ボックス 149"/>
          <p:cNvSpPr txBox="1"/>
          <p:nvPr/>
        </p:nvSpPr>
        <p:spPr>
          <a:xfrm>
            <a:off x="5203744" y="5877271"/>
            <a:ext cx="1107996" cy="369332"/>
          </a:xfrm>
          <a:prstGeom prst="rect">
            <a:avLst/>
          </a:prstGeom>
          <a:noFill/>
        </p:spPr>
        <p:txBody>
          <a:bodyPr wrap="none" rtlCol="0">
            <a:spAutoFit/>
          </a:bodyPr>
          <a:lstStyle/>
          <a:p>
            <a:r>
              <a:rPr lang="en-US" altLang="ja-JP" dirty="0"/>
              <a:t>c</a:t>
            </a:r>
            <a:r>
              <a:rPr lang="en-US" altLang="ja-JP" sz="1200" dirty="0"/>
              <a:t>3	</a:t>
            </a:r>
            <a:endParaRPr kumimoji="1" lang="ja-JP" altLang="en-US" sz="1200" dirty="0"/>
          </a:p>
        </p:txBody>
      </p:sp>
      <p:sp>
        <p:nvSpPr>
          <p:cNvPr id="151" name="テキスト ボックス 150"/>
          <p:cNvSpPr txBox="1"/>
          <p:nvPr/>
        </p:nvSpPr>
        <p:spPr>
          <a:xfrm>
            <a:off x="6396213" y="5877271"/>
            <a:ext cx="385042" cy="369332"/>
          </a:xfrm>
          <a:prstGeom prst="rect">
            <a:avLst/>
          </a:prstGeom>
          <a:noFill/>
        </p:spPr>
        <p:txBody>
          <a:bodyPr wrap="none" rtlCol="0">
            <a:spAutoFit/>
          </a:bodyPr>
          <a:lstStyle/>
          <a:p>
            <a:r>
              <a:rPr lang="en-US" altLang="ja-JP" dirty="0"/>
              <a:t>c</a:t>
            </a:r>
            <a:r>
              <a:rPr lang="en-US" altLang="ja-JP" sz="1200" dirty="0"/>
              <a:t>4</a:t>
            </a:r>
            <a:endParaRPr kumimoji="1" lang="ja-JP" altLang="en-US" sz="1200" dirty="0"/>
          </a:p>
        </p:txBody>
      </p:sp>
      <p:sp>
        <p:nvSpPr>
          <p:cNvPr id="152" name="テキスト ボックス 151"/>
          <p:cNvSpPr txBox="1"/>
          <p:nvPr/>
        </p:nvSpPr>
        <p:spPr>
          <a:xfrm>
            <a:off x="6707238" y="4832973"/>
            <a:ext cx="385042" cy="369332"/>
          </a:xfrm>
          <a:prstGeom prst="rect">
            <a:avLst/>
          </a:prstGeom>
          <a:noFill/>
        </p:spPr>
        <p:txBody>
          <a:bodyPr wrap="none" rtlCol="0">
            <a:spAutoFit/>
          </a:bodyPr>
          <a:lstStyle/>
          <a:p>
            <a:r>
              <a:rPr lang="en-US" altLang="ja-JP" dirty="0"/>
              <a:t>c</a:t>
            </a:r>
            <a:r>
              <a:rPr lang="en-US" altLang="ja-JP" sz="1200" dirty="0"/>
              <a:t>5</a:t>
            </a:r>
            <a:endParaRPr kumimoji="1" lang="ja-JP" altLang="en-US" sz="1200" dirty="0"/>
          </a:p>
        </p:txBody>
      </p:sp>
      <p:sp>
        <p:nvSpPr>
          <p:cNvPr id="153" name="円/楕円 152"/>
          <p:cNvSpPr/>
          <p:nvPr/>
        </p:nvSpPr>
        <p:spPr bwMode="auto">
          <a:xfrm>
            <a:off x="6215484" y="4424411"/>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4" name="円/楕円 153"/>
          <p:cNvSpPr/>
          <p:nvPr/>
        </p:nvSpPr>
        <p:spPr bwMode="auto">
          <a:xfrm>
            <a:off x="7223596" y="4399011"/>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5" name="円/楕円 154"/>
          <p:cNvSpPr/>
          <p:nvPr/>
        </p:nvSpPr>
        <p:spPr bwMode="auto">
          <a:xfrm>
            <a:off x="6883375" y="4399011"/>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6" name="円/楕円 155"/>
          <p:cNvSpPr/>
          <p:nvPr/>
        </p:nvSpPr>
        <p:spPr bwMode="auto">
          <a:xfrm>
            <a:off x="7223596" y="4725143"/>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7" name="円/楕円 156"/>
          <p:cNvSpPr/>
          <p:nvPr/>
        </p:nvSpPr>
        <p:spPr bwMode="auto">
          <a:xfrm>
            <a:off x="6550124" y="4417434"/>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8" name="円/楕円 157"/>
          <p:cNvSpPr/>
          <p:nvPr/>
        </p:nvSpPr>
        <p:spPr bwMode="auto">
          <a:xfrm>
            <a:off x="7223596" y="5051275"/>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9" name="円/楕円 158"/>
          <p:cNvSpPr/>
          <p:nvPr/>
        </p:nvSpPr>
        <p:spPr bwMode="auto">
          <a:xfrm>
            <a:off x="7236296" y="5747486"/>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0" name="円/楕円 159"/>
          <p:cNvSpPr/>
          <p:nvPr/>
        </p:nvSpPr>
        <p:spPr bwMode="auto">
          <a:xfrm>
            <a:off x="7223596" y="5412846"/>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cxnSp>
        <p:nvCxnSpPr>
          <p:cNvPr id="161" name="直線コネクタ 160"/>
          <p:cNvCxnSpPr/>
          <p:nvPr/>
        </p:nvCxnSpPr>
        <p:spPr bwMode="auto">
          <a:xfrm>
            <a:off x="5508104" y="5949279"/>
            <a:ext cx="779388" cy="601465"/>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sp>
        <p:nvSpPr>
          <p:cNvPr id="162" name="円/楕円 161"/>
          <p:cNvSpPr/>
          <p:nvPr/>
        </p:nvSpPr>
        <p:spPr bwMode="auto">
          <a:xfrm>
            <a:off x="7248996" y="6459058"/>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3" name="円/楕円 162"/>
          <p:cNvSpPr/>
          <p:nvPr/>
        </p:nvSpPr>
        <p:spPr bwMode="auto">
          <a:xfrm>
            <a:off x="7236296" y="6099018"/>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4" name="円/楕円 163"/>
          <p:cNvSpPr/>
          <p:nvPr/>
        </p:nvSpPr>
        <p:spPr bwMode="auto">
          <a:xfrm>
            <a:off x="6896075" y="6478735"/>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5" name="円/楕円 164"/>
          <p:cNvSpPr/>
          <p:nvPr/>
        </p:nvSpPr>
        <p:spPr bwMode="auto">
          <a:xfrm>
            <a:off x="6536035" y="6478735"/>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6" name="円/楕円 165"/>
          <p:cNvSpPr/>
          <p:nvPr/>
        </p:nvSpPr>
        <p:spPr bwMode="auto">
          <a:xfrm>
            <a:off x="6195814" y="6478735"/>
            <a:ext cx="124197" cy="125593"/>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7" name="円/楕円 166"/>
          <p:cNvSpPr/>
          <p:nvPr/>
        </p:nvSpPr>
        <p:spPr bwMode="auto">
          <a:xfrm>
            <a:off x="5790555" y="6165303"/>
            <a:ext cx="122802" cy="12559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Tree>
  </p:cSld>
  <p:clrMapOvr>
    <a:masterClrMapping/>
  </p:clrMapOvr>
  <p:transition advTm="14149"/>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タイトル 1"/>
          <p:cNvSpPr>
            <a:spLocks noGrp="1"/>
          </p:cNvSpPr>
          <p:nvPr>
            <p:ph type="title"/>
          </p:nvPr>
        </p:nvSpPr>
        <p:spPr/>
        <p:txBody>
          <a:bodyPr/>
          <a:lstStyle/>
          <a:p>
            <a:pPr eaLnBrk="1" hangingPunct="1"/>
            <a:r>
              <a:rPr lang="ja-JP" altLang="en-US" dirty="0"/>
              <a:t>提出課題</a:t>
            </a:r>
            <a:r>
              <a:rPr lang="en-US" altLang="ja-JP" dirty="0"/>
              <a:t>11</a:t>
            </a:r>
            <a:endParaRPr lang="ja-JP" altLang="en-US" dirty="0"/>
          </a:p>
        </p:txBody>
      </p:sp>
      <p:sp>
        <p:nvSpPr>
          <p:cNvPr id="97283" name="コンテンツ プレースホルダー 2"/>
          <p:cNvSpPr>
            <a:spLocks noGrp="1"/>
          </p:cNvSpPr>
          <p:nvPr>
            <p:ph idx="1"/>
          </p:nvPr>
        </p:nvSpPr>
        <p:spPr>
          <a:xfrm>
            <a:off x="827781" y="1991890"/>
            <a:ext cx="8640763" cy="4389438"/>
          </a:xfrm>
        </p:spPr>
        <p:txBody>
          <a:bodyPr/>
          <a:lstStyle/>
          <a:p>
            <a:pPr eaLnBrk="1" hangingPunct="1">
              <a:buFont typeface="Wingdings 2" pitchFamily="18" charset="2"/>
              <a:buNone/>
            </a:pPr>
            <a:endParaRPr lang="en-US" altLang="ja-JP" sz="2400" dirty="0"/>
          </a:p>
          <a:p>
            <a:pPr eaLnBrk="1" hangingPunct="1">
              <a:buFont typeface="Wingdings 2" pitchFamily="18" charset="2"/>
              <a:buNone/>
            </a:pPr>
            <a:r>
              <a:rPr lang="ja-JP" altLang="en-US" sz="2400" dirty="0"/>
              <a:t>問題：</a:t>
            </a:r>
            <a:endParaRPr lang="en-US" altLang="ja-JP" sz="2400" dirty="0"/>
          </a:p>
          <a:p>
            <a:pPr eaLnBrk="1" hangingPunct="1">
              <a:buFont typeface="Wingdings 2" pitchFamily="18" charset="2"/>
              <a:buNone/>
            </a:pPr>
            <a:r>
              <a:rPr lang="ja-JP" altLang="en-US" sz="2400" dirty="0"/>
              <a:t>橋がない連結グラフ</a:t>
            </a:r>
            <a:r>
              <a:rPr lang="en-US" altLang="ja-JP" sz="2400" dirty="0"/>
              <a:t>G</a:t>
            </a:r>
            <a:r>
              <a:rPr lang="ja-JP" altLang="en-US" sz="2400" dirty="0"/>
              <a:t>（地図と呼ぶ）に対して，</a:t>
            </a:r>
            <a:endParaRPr lang="en-US" altLang="ja-JP" sz="2400" dirty="0"/>
          </a:p>
          <a:p>
            <a:pPr eaLnBrk="1" hangingPunct="1">
              <a:buFont typeface="Wingdings 2" pitchFamily="18" charset="2"/>
              <a:buNone/>
            </a:pPr>
            <a:r>
              <a:rPr lang="en-US" altLang="ja-JP" sz="2400" dirty="0"/>
              <a:t>G</a:t>
            </a:r>
            <a:r>
              <a:rPr lang="ja-JP" altLang="en-US" sz="2400" dirty="0"/>
              <a:t>の隣接している２つの面が</a:t>
            </a:r>
            <a:endParaRPr lang="en-US" altLang="ja-JP" sz="2400" dirty="0"/>
          </a:p>
          <a:p>
            <a:pPr eaLnBrk="1" hangingPunct="1">
              <a:buFont typeface="Wingdings 2" pitchFamily="18" charset="2"/>
              <a:buNone/>
            </a:pPr>
            <a:r>
              <a:rPr lang="ja-JP" altLang="en-US" sz="2400" dirty="0"/>
              <a:t>同じ色にならないように</a:t>
            </a:r>
            <a:r>
              <a:rPr lang="en-US" altLang="ja-JP" sz="2400" dirty="0"/>
              <a:t>k</a:t>
            </a:r>
            <a:r>
              <a:rPr lang="ja-JP" altLang="en-US" sz="2400" dirty="0"/>
              <a:t>色で面を彩色できるとき，</a:t>
            </a:r>
            <a:endParaRPr lang="en-US" altLang="ja-JP" sz="2400" dirty="0"/>
          </a:p>
          <a:p>
            <a:pPr eaLnBrk="1" hangingPunct="1">
              <a:buFont typeface="Wingdings 2" pitchFamily="18" charset="2"/>
              <a:buNone/>
            </a:pPr>
            <a:r>
              <a:rPr lang="en-US" altLang="ja-JP" sz="2400" dirty="0"/>
              <a:t>G</a:t>
            </a:r>
            <a:r>
              <a:rPr lang="ja-JP" altLang="en-US" sz="2400" dirty="0"/>
              <a:t>は</a:t>
            </a:r>
            <a:r>
              <a:rPr lang="en-US" altLang="ja-JP" sz="2400" dirty="0"/>
              <a:t>k-</a:t>
            </a:r>
            <a:r>
              <a:rPr lang="ja-JP" altLang="en-US" sz="2400" dirty="0"/>
              <a:t>面彩色可能であるという．</a:t>
            </a:r>
            <a:endParaRPr lang="en-US" altLang="ja-JP" sz="2400" dirty="0"/>
          </a:p>
          <a:p>
            <a:pPr eaLnBrk="1" hangingPunct="1">
              <a:buFont typeface="Wingdings 2" pitchFamily="18" charset="2"/>
              <a:buNone/>
            </a:pPr>
            <a:endParaRPr lang="en-US" altLang="ja-JP" sz="2400" dirty="0"/>
          </a:p>
          <a:p>
            <a:pPr eaLnBrk="1" hangingPunct="1">
              <a:buFont typeface="Wingdings 2" pitchFamily="18" charset="2"/>
              <a:buNone/>
            </a:pPr>
            <a:r>
              <a:rPr lang="ja-JP" altLang="en-US" sz="2400" dirty="0"/>
              <a:t>地図である</a:t>
            </a:r>
            <a:r>
              <a:rPr lang="en-US" altLang="ja-JP" sz="2400" dirty="0"/>
              <a:t>G</a:t>
            </a:r>
            <a:r>
              <a:rPr lang="ja-JP" altLang="en-US" sz="2400" dirty="0"/>
              <a:t>に対して，</a:t>
            </a:r>
            <a:endParaRPr lang="en-US" altLang="ja-JP" sz="2400" dirty="0"/>
          </a:p>
          <a:p>
            <a:pPr eaLnBrk="1" hangingPunct="1">
              <a:buFont typeface="Wingdings 2" pitchFamily="18" charset="2"/>
              <a:buNone/>
            </a:pPr>
            <a:r>
              <a:rPr lang="en-US" altLang="ja-JP" sz="2400" dirty="0"/>
              <a:t>G</a:t>
            </a:r>
            <a:r>
              <a:rPr lang="ja-JP" altLang="en-US" sz="2400" dirty="0"/>
              <a:t>が</a:t>
            </a:r>
            <a:r>
              <a:rPr lang="en-US" altLang="ja-JP" sz="2400" dirty="0"/>
              <a:t>2-</a:t>
            </a:r>
            <a:r>
              <a:rPr lang="ja-JP" altLang="en-US" sz="2400" dirty="0"/>
              <a:t>面彩色可能であるための必要十分条件が</a:t>
            </a:r>
            <a:endParaRPr lang="en-US" altLang="ja-JP" sz="2400" dirty="0"/>
          </a:p>
          <a:p>
            <a:pPr eaLnBrk="1" hangingPunct="1">
              <a:buFont typeface="Wingdings 2" pitchFamily="18" charset="2"/>
              <a:buNone/>
            </a:pPr>
            <a:r>
              <a:rPr lang="en-US" altLang="ja-JP" sz="2400" dirty="0"/>
              <a:t>G</a:t>
            </a:r>
            <a:r>
              <a:rPr lang="ja-JP" altLang="en-US" sz="2400" dirty="0"/>
              <a:t>がオイラーグラフであることを証明せよ．</a:t>
            </a:r>
            <a:endParaRPr lang="en-US" altLang="ja-JP" sz="2400" dirty="0"/>
          </a:p>
          <a:p>
            <a:pPr eaLnBrk="1" hangingPunct="1">
              <a:buFont typeface="Wingdings 2" pitchFamily="18" charset="2"/>
              <a:buNone/>
            </a:pPr>
            <a:endParaRPr lang="en-US" altLang="ja-JP" sz="2400" dirty="0"/>
          </a:p>
          <a:p>
            <a:pPr eaLnBrk="1" hangingPunct="1">
              <a:buFont typeface="Wingdings 2" pitchFamily="18" charset="2"/>
              <a:buNone/>
            </a:pPr>
            <a:endParaRPr lang="en-US" altLang="ja-JP" sz="2400" dirty="0"/>
          </a:p>
        </p:txBody>
      </p:sp>
      <p:sp>
        <p:nvSpPr>
          <p:cNvPr id="12" name="角丸四角形 11"/>
          <p:cNvSpPr/>
          <p:nvPr/>
        </p:nvSpPr>
        <p:spPr>
          <a:xfrm>
            <a:off x="179388" y="2205038"/>
            <a:ext cx="8713787" cy="439261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2023636186"/>
      </p:ext>
    </p:extLst>
  </p:cSld>
  <p:clrMapOvr>
    <a:masterClrMapping/>
  </p:clrMapOvr>
  <p:transition advTm="14149"/>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8" name="タイトル 1"/>
          <p:cNvSpPr>
            <a:spLocks noGrp="1"/>
          </p:cNvSpPr>
          <p:nvPr>
            <p:ph type="title"/>
          </p:nvPr>
        </p:nvSpPr>
        <p:spPr/>
        <p:txBody>
          <a:bodyPr/>
          <a:lstStyle/>
          <a:p>
            <a:pPr eaLnBrk="1" hangingPunct="1"/>
            <a:r>
              <a:rPr lang="ja-JP" altLang="en-US" dirty="0"/>
              <a:t>提出課題</a:t>
            </a:r>
            <a:r>
              <a:rPr lang="en-US" altLang="ja-JP" dirty="0"/>
              <a:t>11</a:t>
            </a:r>
            <a:endParaRPr lang="ja-JP" altLang="en-US" dirty="0"/>
          </a:p>
        </p:txBody>
      </p:sp>
      <p:sp>
        <p:nvSpPr>
          <p:cNvPr id="3" name="コンテンツ プレースホルダー 2"/>
          <p:cNvSpPr>
            <a:spLocks noGrp="1"/>
          </p:cNvSpPr>
          <p:nvPr>
            <p:ph idx="1"/>
          </p:nvPr>
        </p:nvSpPr>
        <p:spPr>
          <a:xfrm>
            <a:off x="323850" y="2133600"/>
            <a:ext cx="8640763" cy="4389438"/>
          </a:xfrm>
        </p:spPr>
        <p:txBody>
          <a:bodyPr/>
          <a:lstStyle/>
          <a:p>
            <a:pPr eaLnBrk="1" hangingPunct="1">
              <a:buFont typeface="Wingdings 2" pitchFamily="18" charset="2"/>
              <a:buNone/>
              <a:defRPr/>
            </a:pPr>
            <a:endParaRPr lang="en-US" altLang="ja-JP" sz="2400" dirty="0"/>
          </a:p>
          <a:p>
            <a:pPr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p:txBody>
      </p:sp>
      <p:sp>
        <p:nvSpPr>
          <p:cNvPr id="25" name="コンテンツ プレースホルダー 2"/>
          <p:cNvSpPr txBox="1">
            <a:spLocks/>
          </p:cNvSpPr>
          <p:nvPr/>
        </p:nvSpPr>
        <p:spPr bwMode="auto">
          <a:xfrm>
            <a:off x="457200" y="2151063"/>
            <a:ext cx="82296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0" name="コンテンツ プレースホルダー 2"/>
          <p:cNvSpPr txBox="1">
            <a:spLocks/>
          </p:cNvSpPr>
          <p:nvPr/>
        </p:nvSpPr>
        <p:spPr bwMode="auto">
          <a:xfrm>
            <a:off x="457200" y="2151063"/>
            <a:ext cx="86868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1" name="コンテンツ プレースホルダー 2"/>
          <p:cNvSpPr txBox="1">
            <a:spLocks/>
          </p:cNvSpPr>
          <p:nvPr/>
        </p:nvSpPr>
        <p:spPr bwMode="auto">
          <a:xfrm>
            <a:off x="457200" y="1935163"/>
            <a:ext cx="8686800" cy="5364162"/>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2" name="角丸四角形 11"/>
          <p:cNvSpPr/>
          <p:nvPr/>
        </p:nvSpPr>
        <p:spPr>
          <a:xfrm>
            <a:off x="179388" y="2205038"/>
            <a:ext cx="8713787" cy="396081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9784" name="テキスト ボックス 83"/>
          <p:cNvSpPr txBox="1">
            <a:spLocks noChangeArrowheads="1"/>
          </p:cNvSpPr>
          <p:nvPr/>
        </p:nvSpPr>
        <p:spPr bwMode="auto">
          <a:xfrm>
            <a:off x="339725" y="2492375"/>
            <a:ext cx="8672567" cy="1569660"/>
          </a:xfrm>
          <a:prstGeom prst="rect">
            <a:avLst/>
          </a:prstGeom>
          <a:noFill/>
          <a:ln w="9525">
            <a:noFill/>
            <a:miter lim="800000"/>
            <a:headEnd/>
            <a:tailEnd/>
          </a:ln>
        </p:spPr>
        <p:txBody>
          <a:bodyPr wrap="none">
            <a:spAutoFit/>
          </a:bodyPr>
          <a:lstStyle/>
          <a:p>
            <a:r>
              <a:rPr lang="ja-JP" altLang="en-US" sz="2400" dirty="0"/>
              <a:t>参考問題：</a:t>
            </a:r>
            <a:endParaRPr lang="en-US" altLang="ja-JP" sz="2400" dirty="0"/>
          </a:p>
          <a:p>
            <a:r>
              <a:rPr lang="ja-JP" altLang="en-US" sz="2400" dirty="0"/>
              <a:t>平面上に直線をいくつか描き，平面をいくつかの領域に分割する．</a:t>
            </a:r>
            <a:endParaRPr lang="en-US" altLang="ja-JP" sz="2400" dirty="0"/>
          </a:p>
          <a:p>
            <a:r>
              <a:rPr lang="ja-JP" altLang="en-US" sz="2400" dirty="0"/>
              <a:t>このとき，</a:t>
            </a:r>
            <a:r>
              <a:rPr lang="en-US" altLang="ja-JP" sz="2400" dirty="0"/>
              <a:t>2</a:t>
            </a:r>
            <a:r>
              <a:rPr lang="ja-JP" altLang="en-US" sz="2400" dirty="0"/>
              <a:t>色の色を用いてこれらの領域を隣り合う領域どうしが</a:t>
            </a:r>
            <a:endParaRPr lang="en-US" altLang="ja-JP" sz="2400" dirty="0"/>
          </a:p>
          <a:p>
            <a:r>
              <a:rPr lang="ja-JP" altLang="en-US" sz="2400" dirty="0"/>
              <a:t>異なる色となるように塗り分けることができることを証明せよ．</a:t>
            </a:r>
            <a:endParaRPr lang="en-US" altLang="ja-JP" sz="2400" dirty="0"/>
          </a:p>
        </p:txBody>
      </p:sp>
      <p:pic>
        <p:nvPicPr>
          <p:cNvPr id="589826" name="Picture 2" descr="C:\Users\tsugaki\Desktop\2.jpg"/>
          <p:cNvPicPr>
            <a:picLocks noChangeAspect="1" noChangeArrowheads="1"/>
          </p:cNvPicPr>
          <p:nvPr/>
        </p:nvPicPr>
        <p:blipFill>
          <a:blip r:embed="rId2" cstate="print"/>
          <a:srcRect/>
          <a:stretch>
            <a:fillRect/>
          </a:stretch>
        </p:blipFill>
        <p:spPr bwMode="auto">
          <a:xfrm>
            <a:off x="2051645" y="4149240"/>
            <a:ext cx="4680595" cy="1944056"/>
          </a:xfrm>
          <a:prstGeom prst="rect">
            <a:avLst/>
          </a:prstGeom>
          <a:noFill/>
        </p:spPr>
      </p:pic>
    </p:spTree>
  </p:cSld>
  <p:clrMapOvr>
    <a:masterClrMapping/>
  </p:clrMapOvr>
  <p:transition advTm="14149"/>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8" name="タイトル 1"/>
          <p:cNvSpPr>
            <a:spLocks noGrp="1"/>
          </p:cNvSpPr>
          <p:nvPr>
            <p:ph type="title"/>
          </p:nvPr>
        </p:nvSpPr>
        <p:spPr/>
        <p:txBody>
          <a:bodyPr/>
          <a:lstStyle/>
          <a:p>
            <a:pPr eaLnBrk="1" hangingPunct="1"/>
            <a:r>
              <a:rPr lang="ja-JP" altLang="en-US" dirty="0"/>
              <a:t>提出課題</a:t>
            </a:r>
            <a:r>
              <a:rPr lang="en-US" altLang="ja-JP" dirty="0"/>
              <a:t>11</a:t>
            </a:r>
            <a:endParaRPr lang="ja-JP" altLang="en-US" dirty="0"/>
          </a:p>
        </p:txBody>
      </p:sp>
      <p:sp>
        <p:nvSpPr>
          <p:cNvPr id="3" name="コンテンツ プレースホルダー 2"/>
          <p:cNvSpPr>
            <a:spLocks noGrp="1"/>
          </p:cNvSpPr>
          <p:nvPr>
            <p:ph idx="1"/>
          </p:nvPr>
        </p:nvSpPr>
        <p:spPr>
          <a:xfrm>
            <a:off x="323850" y="2133600"/>
            <a:ext cx="8640763" cy="4389438"/>
          </a:xfrm>
        </p:spPr>
        <p:txBody>
          <a:bodyPr/>
          <a:lstStyle/>
          <a:p>
            <a:pPr eaLnBrk="1" hangingPunct="1">
              <a:buFont typeface="Wingdings 2" pitchFamily="18" charset="2"/>
              <a:buNone/>
              <a:defRPr/>
            </a:pPr>
            <a:endParaRPr lang="en-US" altLang="ja-JP" sz="2400" dirty="0"/>
          </a:p>
          <a:p>
            <a:pPr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p:txBody>
      </p:sp>
      <p:sp>
        <p:nvSpPr>
          <p:cNvPr id="25" name="コンテンツ プレースホルダー 2"/>
          <p:cNvSpPr txBox="1">
            <a:spLocks/>
          </p:cNvSpPr>
          <p:nvPr/>
        </p:nvSpPr>
        <p:spPr bwMode="auto">
          <a:xfrm>
            <a:off x="457200" y="2151063"/>
            <a:ext cx="82296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0" name="コンテンツ プレースホルダー 2"/>
          <p:cNvSpPr txBox="1">
            <a:spLocks/>
          </p:cNvSpPr>
          <p:nvPr/>
        </p:nvSpPr>
        <p:spPr bwMode="auto">
          <a:xfrm>
            <a:off x="457200" y="2151063"/>
            <a:ext cx="86868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1" name="コンテンツ プレースホルダー 2"/>
          <p:cNvSpPr txBox="1">
            <a:spLocks/>
          </p:cNvSpPr>
          <p:nvPr/>
        </p:nvSpPr>
        <p:spPr bwMode="auto">
          <a:xfrm>
            <a:off x="457200" y="1935163"/>
            <a:ext cx="8686800" cy="5364162"/>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2" name="角丸四角形 11"/>
          <p:cNvSpPr/>
          <p:nvPr/>
        </p:nvSpPr>
        <p:spPr>
          <a:xfrm>
            <a:off x="179388" y="2205038"/>
            <a:ext cx="8713787" cy="396081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9784" name="テキスト ボックス 83"/>
          <p:cNvSpPr txBox="1">
            <a:spLocks noChangeArrowheads="1"/>
          </p:cNvSpPr>
          <p:nvPr/>
        </p:nvSpPr>
        <p:spPr bwMode="auto">
          <a:xfrm>
            <a:off x="339725" y="2492375"/>
            <a:ext cx="8125942" cy="1200329"/>
          </a:xfrm>
          <a:prstGeom prst="rect">
            <a:avLst/>
          </a:prstGeom>
          <a:noFill/>
          <a:ln w="9525">
            <a:noFill/>
            <a:miter lim="800000"/>
            <a:headEnd/>
            <a:tailEnd/>
          </a:ln>
        </p:spPr>
        <p:txBody>
          <a:bodyPr wrap="none">
            <a:spAutoFit/>
          </a:bodyPr>
          <a:lstStyle/>
          <a:p>
            <a:r>
              <a:rPr lang="ja-JP" altLang="en-US" sz="2400" dirty="0"/>
              <a:t>参考問題の略解：</a:t>
            </a:r>
            <a:endParaRPr lang="en-US" altLang="ja-JP" sz="2400" dirty="0"/>
          </a:p>
          <a:p>
            <a:r>
              <a:rPr lang="ja-JP" altLang="en-US" sz="2400" dirty="0"/>
              <a:t>領域を頂点とし，隣接する領域どうしを辺で結ぶことによって</a:t>
            </a:r>
            <a:endParaRPr lang="en-US" altLang="ja-JP" sz="2400" dirty="0"/>
          </a:p>
          <a:p>
            <a:r>
              <a:rPr lang="ja-JP" altLang="en-US" sz="2400" dirty="0"/>
              <a:t>グラフ</a:t>
            </a:r>
            <a:r>
              <a:rPr lang="en-US" altLang="ja-JP" sz="2400" dirty="0"/>
              <a:t>G</a:t>
            </a:r>
            <a:r>
              <a:rPr lang="ja-JP" altLang="en-US" sz="2400" dirty="0"/>
              <a:t>を構成する．</a:t>
            </a:r>
            <a:r>
              <a:rPr lang="en-US" altLang="ja-JP" sz="2400" dirty="0"/>
              <a:t>G</a:t>
            </a:r>
            <a:r>
              <a:rPr lang="ja-JP" altLang="en-US" sz="2400" dirty="0"/>
              <a:t>が</a:t>
            </a:r>
            <a:r>
              <a:rPr lang="en-US" altLang="ja-JP" sz="2400" dirty="0"/>
              <a:t>2-</a:t>
            </a:r>
            <a:r>
              <a:rPr lang="ja-JP" altLang="en-US" sz="2400" dirty="0"/>
              <a:t>彩色可能であること示せばよい．</a:t>
            </a:r>
            <a:endParaRPr lang="en-US" altLang="ja-JP" sz="2400" dirty="0"/>
          </a:p>
        </p:txBody>
      </p:sp>
      <p:pic>
        <p:nvPicPr>
          <p:cNvPr id="589826" name="Picture 2" descr="C:\Users\tsugaki\Desktop\2.jpg"/>
          <p:cNvPicPr>
            <a:picLocks noChangeAspect="1" noChangeArrowheads="1"/>
          </p:cNvPicPr>
          <p:nvPr/>
        </p:nvPicPr>
        <p:blipFill>
          <a:blip r:embed="rId2" cstate="print"/>
          <a:srcRect/>
          <a:stretch>
            <a:fillRect/>
          </a:stretch>
        </p:blipFill>
        <p:spPr bwMode="auto">
          <a:xfrm>
            <a:off x="2051645" y="4149240"/>
            <a:ext cx="4680595" cy="1944056"/>
          </a:xfrm>
          <a:prstGeom prst="rect">
            <a:avLst/>
          </a:prstGeom>
          <a:noFill/>
        </p:spPr>
      </p:pic>
    </p:spTree>
  </p:cSld>
  <p:clrMapOvr>
    <a:masterClrMapping/>
  </p:clrMapOvr>
  <p:transition advTm="14149"/>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8" name="タイトル 1"/>
          <p:cNvSpPr>
            <a:spLocks noGrp="1"/>
          </p:cNvSpPr>
          <p:nvPr>
            <p:ph type="title"/>
          </p:nvPr>
        </p:nvSpPr>
        <p:spPr/>
        <p:txBody>
          <a:bodyPr/>
          <a:lstStyle/>
          <a:p>
            <a:pPr eaLnBrk="1" hangingPunct="1"/>
            <a:r>
              <a:rPr lang="ja-JP" altLang="en-US" dirty="0"/>
              <a:t>提出課題</a:t>
            </a:r>
            <a:r>
              <a:rPr lang="en-US" altLang="ja-JP" dirty="0"/>
              <a:t>11</a:t>
            </a:r>
            <a:endParaRPr lang="ja-JP" altLang="en-US" dirty="0"/>
          </a:p>
        </p:txBody>
      </p:sp>
      <p:sp>
        <p:nvSpPr>
          <p:cNvPr id="3" name="コンテンツ プレースホルダー 2"/>
          <p:cNvSpPr>
            <a:spLocks noGrp="1"/>
          </p:cNvSpPr>
          <p:nvPr>
            <p:ph idx="1"/>
          </p:nvPr>
        </p:nvSpPr>
        <p:spPr>
          <a:xfrm>
            <a:off x="323850" y="2133600"/>
            <a:ext cx="8640763" cy="4389438"/>
          </a:xfrm>
        </p:spPr>
        <p:txBody>
          <a:bodyPr/>
          <a:lstStyle/>
          <a:p>
            <a:pPr eaLnBrk="1" hangingPunct="1">
              <a:buFont typeface="Wingdings 2" pitchFamily="18" charset="2"/>
              <a:buNone/>
              <a:defRPr/>
            </a:pPr>
            <a:endParaRPr lang="en-US" altLang="ja-JP" sz="2400" dirty="0"/>
          </a:p>
          <a:p>
            <a:pPr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p:txBody>
      </p:sp>
      <p:sp>
        <p:nvSpPr>
          <p:cNvPr id="25" name="コンテンツ プレースホルダー 2"/>
          <p:cNvSpPr txBox="1">
            <a:spLocks/>
          </p:cNvSpPr>
          <p:nvPr/>
        </p:nvSpPr>
        <p:spPr bwMode="auto">
          <a:xfrm>
            <a:off x="457200" y="2151063"/>
            <a:ext cx="82296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0" name="コンテンツ プレースホルダー 2"/>
          <p:cNvSpPr txBox="1">
            <a:spLocks/>
          </p:cNvSpPr>
          <p:nvPr/>
        </p:nvSpPr>
        <p:spPr bwMode="auto">
          <a:xfrm>
            <a:off x="457200" y="2151063"/>
            <a:ext cx="86868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1" name="コンテンツ プレースホルダー 2"/>
          <p:cNvSpPr txBox="1">
            <a:spLocks/>
          </p:cNvSpPr>
          <p:nvPr/>
        </p:nvSpPr>
        <p:spPr bwMode="auto">
          <a:xfrm>
            <a:off x="457200" y="1935163"/>
            <a:ext cx="8686800" cy="5364162"/>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2" name="角丸四角形 11"/>
          <p:cNvSpPr/>
          <p:nvPr/>
        </p:nvSpPr>
        <p:spPr>
          <a:xfrm>
            <a:off x="179388" y="2205038"/>
            <a:ext cx="8713787" cy="396081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9784" name="テキスト ボックス 83"/>
          <p:cNvSpPr txBox="1">
            <a:spLocks noChangeArrowheads="1"/>
          </p:cNvSpPr>
          <p:nvPr/>
        </p:nvSpPr>
        <p:spPr bwMode="auto">
          <a:xfrm>
            <a:off x="339725" y="2492375"/>
            <a:ext cx="5878532" cy="1200329"/>
          </a:xfrm>
          <a:prstGeom prst="rect">
            <a:avLst/>
          </a:prstGeom>
          <a:noFill/>
          <a:ln w="9525">
            <a:noFill/>
            <a:miter lim="800000"/>
            <a:headEnd/>
            <a:tailEnd/>
          </a:ln>
        </p:spPr>
        <p:txBody>
          <a:bodyPr wrap="none">
            <a:spAutoFit/>
          </a:bodyPr>
          <a:lstStyle/>
          <a:p>
            <a:r>
              <a:rPr lang="ja-JP" altLang="en-US" sz="2400" dirty="0"/>
              <a:t>参考問題の略解：</a:t>
            </a:r>
            <a:endParaRPr lang="en-US" altLang="ja-JP" sz="2400" dirty="0"/>
          </a:p>
          <a:p>
            <a:r>
              <a:rPr lang="ja-JP" altLang="en-US" sz="2400" dirty="0"/>
              <a:t>「</a:t>
            </a:r>
            <a:r>
              <a:rPr lang="en-US" altLang="ja-JP" sz="2400" dirty="0"/>
              <a:t>G</a:t>
            </a:r>
            <a:r>
              <a:rPr lang="ja-JP" altLang="en-US" sz="2400" dirty="0"/>
              <a:t>が</a:t>
            </a:r>
            <a:r>
              <a:rPr lang="en-US" altLang="ja-JP" sz="2400" dirty="0"/>
              <a:t>2-</a:t>
            </a:r>
            <a:r>
              <a:rPr lang="ja-JP" altLang="en-US" sz="2400" dirty="0"/>
              <a:t>彩色可能　　　　　</a:t>
            </a:r>
            <a:r>
              <a:rPr lang="en-US" altLang="ja-JP" sz="2400" dirty="0"/>
              <a:t>G</a:t>
            </a:r>
            <a:r>
              <a:rPr lang="ja-JP" altLang="en-US" sz="2400" dirty="0"/>
              <a:t>が</a:t>
            </a:r>
            <a:r>
              <a:rPr lang="en-US" altLang="ja-JP" sz="2400" dirty="0"/>
              <a:t>2</a:t>
            </a:r>
            <a:r>
              <a:rPr lang="ja-JP" altLang="en-US" sz="2400" dirty="0"/>
              <a:t>部グラフ」より</a:t>
            </a:r>
            <a:endParaRPr lang="en-US" altLang="ja-JP" sz="2400" dirty="0"/>
          </a:p>
          <a:p>
            <a:r>
              <a:rPr lang="en-US" altLang="ja-JP" sz="2400" dirty="0"/>
              <a:t>G</a:t>
            </a:r>
            <a:r>
              <a:rPr lang="ja-JP" altLang="en-US" sz="2400" dirty="0"/>
              <a:t>が</a:t>
            </a:r>
            <a:r>
              <a:rPr lang="en-US" altLang="ja-JP" sz="2400" dirty="0"/>
              <a:t>2</a:t>
            </a:r>
            <a:r>
              <a:rPr lang="ja-JP" altLang="en-US" sz="2400" dirty="0"/>
              <a:t>部グラフであることを示せばよい</a:t>
            </a:r>
            <a:endParaRPr lang="en-US" altLang="ja-JP" sz="2400" dirty="0"/>
          </a:p>
        </p:txBody>
      </p:sp>
      <p:pic>
        <p:nvPicPr>
          <p:cNvPr id="589826" name="Picture 2" descr="C:\Users\tsugaki\Desktop\2.jpg"/>
          <p:cNvPicPr>
            <a:picLocks noChangeAspect="1" noChangeArrowheads="1"/>
          </p:cNvPicPr>
          <p:nvPr/>
        </p:nvPicPr>
        <p:blipFill>
          <a:blip r:embed="rId2" cstate="print"/>
          <a:srcRect/>
          <a:stretch>
            <a:fillRect/>
          </a:stretch>
        </p:blipFill>
        <p:spPr bwMode="auto">
          <a:xfrm>
            <a:off x="2051645" y="4149240"/>
            <a:ext cx="4680595" cy="1944056"/>
          </a:xfrm>
          <a:prstGeom prst="rect">
            <a:avLst/>
          </a:prstGeom>
          <a:noFill/>
        </p:spPr>
      </p:pic>
      <p:sp>
        <p:nvSpPr>
          <p:cNvPr id="13" name="左右矢印 12"/>
          <p:cNvSpPr/>
          <p:nvPr/>
        </p:nvSpPr>
        <p:spPr>
          <a:xfrm>
            <a:off x="2771800" y="2996952"/>
            <a:ext cx="648072" cy="216024"/>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advTm="14149"/>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8" name="タイトル 1"/>
          <p:cNvSpPr>
            <a:spLocks noGrp="1"/>
          </p:cNvSpPr>
          <p:nvPr>
            <p:ph type="title"/>
          </p:nvPr>
        </p:nvSpPr>
        <p:spPr/>
        <p:txBody>
          <a:bodyPr/>
          <a:lstStyle/>
          <a:p>
            <a:pPr eaLnBrk="1" hangingPunct="1"/>
            <a:r>
              <a:rPr lang="ja-JP" altLang="en-US" dirty="0"/>
              <a:t>提出課題</a:t>
            </a:r>
            <a:r>
              <a:rPr lang="en-US" altLang="ja-JP" dirty="0"/>
              <a:t>11</a:t>
            </a:r>
            <a:endParaRPr lang="ja-JP" altLang="en-US" dirty="0"/>
          </a:p>
        </p:txBody>
      </p:sp>
      <p:sp>
        <p:nvSpPr>
          <p:cNvPr id="3" name="コンテンツ プレースホルダー 2"/>
          <p:cNvSpPr>
            <a:spLocks noGrp="1"/>
          </p:cNvSpPr>
          <p:nvPr>
            <p:ph idx="1"/>
          </p:nvPr>
        </p:nvSpPr>
        <p:spPr>
          <a:xfrm>
            <a:off x="323850" y="2133600"/>
            <a:ext cx="8640763" cy="4389438"/>
          </a:xfrm>
        </p:spPr>
        <p:txBody>
          <a:bodyPr/>
          <a:lstStyle/>
          <a:p>
            <a:pPr eaLnBrk="1" hangingPunct="1">
              <a:buFont typeface="Wingdings 2" pitchFamily="18" charset="2"/>
              <a:buNone/>
              <a:defRPr/>
            </a:pPr>
            <a:endParaRPr lang="en-US" altLang="ja-JP" sz="2400" dirty="0"/>
          </a:p>
          <a:p>
            <a:pPr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p:txBody>
      </p:sp>
      <p:sp>
        <p:nvSpPr>
          <p:cNvPr id="25" name="コンテンツ プレースホルダー 2"/>
          <p:cNvSpPr txBox="1">
            <a:spLocks/>
          </p:cNvSpPr>
          <p:nvPr/>
        </p:nvSpPr>
        <p:spPr bwMode="auto">
          <a:xfrm>
            <a:off x="457200" y="2151063"/>
            <a:ext cx="82296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0" name="コンテンツ プレースホルダー 2"/>
          <p:cNvSpPr txBox="1">
            <a:spLocks/>
          </p:cNvSpPr>
          <p:nvPr/>
        </p:nvSpPr>
        <p:spPr bwMode="auto">
          <a:xfrm>
            <a:off x="457200" y="2151063"/>
            <a:ext cx="86868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1" name="コンテンツ プレースホルダー 2"/>
          <p:cNvSpPr txBox="1">
            <a:spLocks/>
          </p:cNvSpPr>
          <p:nvPr/>
        </p:nvSpPr>
        <p:spPr bwMode="auto">
          <a:xfrm>
            <a:off x="457200" y="1935163"/>
            <a:ext cx="8686800" cy="5364162"/>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2" name="角丸四角形 11"/>
          <p:cNvSpPr/>
          <p:nvPr/>
        </p:nvSpPr>
        <p:spPr>
          <a:xfrm>
            <a:off x="179388" y="2205038"/>
            <a:ext cx="8713787" cy="396081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9784" name="テキスト ボックス 83"/>
          <p:cNvSpPr txBox="1">
            <a:spLocks noChangeArrowheads="1"/>
          </p:cNvSpPr>
          <p:nvPr/>
        </p:nvSpPr>
        <p:spPr bwMode="auto">
          <a:xfrm>
            <a:off x="339725" y="2492375"/>
            <a:ext cx="6173485" cy="1200329"/>
          </a:xfrm>
          <a:prstGeom prst="rect">
            <a:avLst/>
          </a:prstGeom>
          <a:noFill/>
          <a:ln w="9525">
            <a:noFill/>
            <a:miter lim="800000"/>
            <a:headEnd/>
            <a:tailEnd/>
          </a:ln>
        </p:spPr>
        <p:txBody>
          <a:bodyPr wrap="none">
            <a:spAutoFit/>
          </a:bodyPr>
          <a:lstStyle/>
          <a:p>
            <a:r>
              <a:rPr lang="ja-JP" altLang="en-US" sz="2400" dirty="0"/>
              <a:t>参考問題の略解：</a:t>
            </a:r>
            <a:endParaRPr lang="en-US" altLang="ja-JP" sz="2400" dirty="0"/>
          </a:p>
          <a:p>
            <a:r>
              <a:rPr lang="ja-JP" altLang="en-US" sz="2400" dirty="0"/>
              <a:t>「奇閉路を持たない　　　　　</a:t>
            </a:r>
            <a:r>
              <a:rPr lang="en-US" altLang="ja-JP" sz="2400" dirty="0"/>
              <a:t>G</a:t>
            </a:r>
            <a:r>
              <a:rPr lang="ja-JP" altLang="en-US" sz="2400" dirty="0"/>
              <a:t>が</a:t>
            </a:r>
            <a:r>
              <a:rPr lang="en-US" altLang="ja-JP" sz="2400" dirty="0"/>
              <a:t>2</a:t>
            </a:r>
            <a:r>
              <a:rPr lang="ja-JP" altLang="en-US" sz="2400" dirty="0"/>
              <a:t>部グラフ」より</a:t>
            </a:r>
            <a:endParaRPr lang="en-US" altLang="ja-JP" sz="2400" dirty="0"/>
          </a:p>
          <a:p>
            <a:r>
              <a:rPr lang="en-US" altLang="ja-JP" sz="2400" dirty="0"/>
              <a:t>G</a:t>
            </a:r>
            <a:r>
              <a:rPr lang="ja-JP" altLang="en-US" sz="2400" dirty="0" err="1"/>
              <a:t>が奇閉</a:t>
            </a:r>
            <a:r>
              <a:rPr lang="ja-JP" altLang="en-US" sz="2400" dirty="0"/>
              <a:t>路を持たないことを示せばよい</a:t>
            </a:r>
            <a:endParaRPr lang="en-US" altLang="ja-JP" sz="2400" dirty="0"/>
          </a:p>
        </p:txBody>
      </p:sp>
      <p:pic>
        <p:nvPicPr>
          <p:cNvPr id="589826" name="Picture 2" descr="C:\Users\tsugaki\Desktop\2.jpg"/>
          <p:cNvPicPr>
            <a:picLocks noChangeAspect="1" noChangeArrowheads="1"/>
          </p:cNvPicPr>
          <p:nvPr/>
        </p:nvPicPr>
        <p:blipFill>
          <a:blip r:embed="rId2" cstate="print"/>
          <a:srcRect/>
          <a:stretch>
            <a:fillRect/>
          </a:stretch>
        </p:blipFill>
        <p:spPr bwMode="auto">
          <a:xfrm>
            <a:off x="2051645" y="4149240"/>
            <a:ext cx="4680595" cy="1944056"/>
          </a:xfrm>
          <a:prstGeom prst="rect">
            <a:avLst/>
          </a:prstGeom>
          <a:noFill/>
        </p:spPr>
      </p:pic>
      <p:sp>
        <p:nvSpPr>
          <p:cNvPr id="13" name="左右矢印 12"/>
          <p:cNvSpPr/>
          <p:nvPr/>
        </p:nvSpPr>
        <p:spPr>
          <a:xfrm>
            <a:off x="3021732" y="2996952"/>
            <a:ext cx="648072" cy="216024"/>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advTm="14149"/>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8" name="タイトル 1"/>
          <p:cNvSpPr>
            <a:spLocks noGrp="1"/>
          </p:cNvSpPr>
          <p:nvPr>
            <p:ph type="title"/>
          </p:nvPr>
        </p:nvSpPr>
        <p:spPr/>
        <p:txBody>
          <a:bodyPr/>
          <a:lstStyle/>
          <a:p>
            <a:pPr eaLnBrk="1" hangingPunct="1"/>
            <a:r>
              <a:rPr lang="ja-JP" altLang="en-US" dirty="0"/>
              <a:t>提出課題</a:t>
            </a:r>
            <a:r>
              <a:rPr lang="en-US" altLang="ja-JP" dirty="0"/>
              <a:t>11</a:t>
            </a:r>
            <a:endParaRPr lang="ja-JP" altLang="en-US" dirty="0"/>
          </a:p>
        </p:txBody>
      </p:sp>
      <p:sp>
        <p:nvSpPr>
          <p:cNvPr id="3" name="コンテンツ プレースホルダー 2"/>
          <p:cNvSpPr>
            <a:spLocks noGrp="1"/>
          </p:cNvSpPr>
          <p:nvPr>
            <p:ph idx="1"/>
          </p:nvPr>
        </p:nvSpPr>
        <p:spPr>
          <a:xfrm>
            <a:off x="323850" y="2133600"/>
            <a:ext cx="8640763" cy="4389438"/>
          </a:xfrm>
        </p:spPr>
        <p:txBody>
          <a:bodyPr/>
          <a:lstStyle/>
          <a:p>
            <a:pPr eaLnBrk="1" hangingPunct="1">
              <a:buFont typeface="Wingdings 2" pitchFamily="18" charset="2"/>
              <a:buNone/>
              <a:defRPr/>
            </a:pPr>
            <a:endParaRPr lang="en-US" altLang="ja-JP" sz="2400" dirty="0"/>
          </a:p>
          <a:p>
            <a:pPr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p:txBody>
      </p:sp>
      <p:sp>
        <p:nvSpPr>
          <p:cNvPr id="25" name="コンテンツ プレースホルダー 2"/>
          <p:cNvSpPr txBox="1">
            <a:spLocks/>
          </p:cNvSpPr>
          <p:nvPr/>
        </p:nvSpPr>
        <p:spPr bwMode="auto">
          <a:xfrm>
            <a:off x="457200" y="2151063"/>
            <a:ext cx="82296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0" name="コンテンツ プレースホルダー 2"/>
          <p:cNvSpPr txBox="1">
            <a:spLocks/>
          </p:cNvSpPr>
          <p:nvPr/>
        </p:nvSpPr>
        <p:spPr bwMode="auto">
          <a:xfrm>
            <a:off x="457200" y="2151063"/>
            <a:ext cx="86868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1" name="コンテンツ プレースホルダー 2"/>
          <p:cNvSpPr txBox="1">
            <a:spLocks/>
          </p:cNvSpPr>
          <p:nvPr/>
        </p:nvSpPr>
        <p:spPr bwMode="auto">
          <a:xfrm>
            <a:off x="457200" y="1935163"/>
            <a:ext cx="8686800" cy="5364162"/>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2" name="角丸四角形 11"/>
          <p:cNvSpPr/>
          <p:nvPr/>
        </p:nvSpPr>
        <p:spPr>
          <a:xfrm>
            <a:off x="179388" y="2205038"/>
            <a:ext cx="8713787" cy="396081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9784" name="テキスト ボックス 83"/>
          <p:cNvSpPr txBox="1">
            <a:spLocks noChangeArrowheads="1"/>
          </p:cNvSpPr>
          <p:nvPr/>
        </p:nvSpPr>
        <p:spPr bwMode="auto">
          <a:xfrm>
            <a:off x="339725" y="2492375"/>
            <a:ext cx="7907934" cy="1569660"/>
          </a:xfrm>
          <a:prstGeom prst="rect">
            <a:avLst/>
          </a:prstGeom>
          <a:noFill/>
          <a:ln w="9525">
            <a:noFill/>
            <a:miter lim="800000"/>
            <a:headEnd/>
            <a:tailEnd/>
          </a:ln>
        </p:spPr>
        <p:txBody>
          <a:bodyPr wrap="none">
            <a:spAutoFit/>
          </a:bodyPr>
          <a:lstStyle/>
          <a:p>
            <a:r>
              <a:rPr lang="ja-JP" altLang="en-US" sz="2400" dirty="0"/>
              <a:t>参考問題の略解：</a:t>
            </a:r>
            <a:endParaRPr lang="en-US" altLang="ja-JP" sz="2400" dirty="0"/>
          </a:p>
          <a:p>
            <a:r>
              <a:rPr lang="en-US" altLang="ja-JP" sz="2400" dirty="0"/>
              <a:t>G</a:t>
            </a:r>
            <a:r>
              <a:rPr lang="ja-JP" altLang="en-US" sz="2400" dirty="0" err="1"/>
              <a:t>の閉</a:t>
            </a:r>
            <a:r>
              <a:rPr lang="ja-JP" altLang="en-US" sz="2400" dirty="0"/>
              <a:t>路の頂点数 </a:t>
            </a:r>
            <a:r>
              <a:rPr lang="en-US" altLang="ja-JP" sz="2400" dirty="0"/>
              <a:t>= </a:t>
            </a:r>
            <a:r>
              <a:rPr lang="ja-JP" altLang="en-US" sz="2400" dirty="0"/>
              <a:t>閉路と直線が交差する回数</a:t>
            </a:r>
            <a:endParaRPr lang="en-US" altLang="ja-JP" sz="2400" dirty="0"/>
          </a:p>
          <a:p>
            <a:endParaRPr lang="en-US" altLang="ja-JP" sz="2400" dirty="0"/>
          </a:p>
          <a:p>
            <a:r>
              <a:rPr lang="en-US" altLang="ja-JP" sz="2400" dirty="0"/>
              <a:t>1</a:t>
            </a:r>
            <a:r>
              <a:rPr lang="ja-JP" altLang="en-US" sz="2400" dirty="0"/>
              <a:t>つ</a:t>
            </a:r>
            <a:r>
              <a:rPr lang="en-US" altLang="ja-JP" sz="2400" dirty="0"/>
              <a:t>1</a:t>
            </a:r>
            <a:r>
              <a:rPr lang="ja-JP" altLang="en-US" sz="2400"/>
              <a:t>つの</a:t>
            </a:r>
            <a:r>
              <a:rPr lang="ja-JP" altLang="en-US" sz="2400" dirty="0"/>
              <a:t>直線に対して閉路と直線が交差する回数を考える</a:t>
            </a:r>
            <a:endParaRPr lang="en-US" altLang="ja-JP" sz="2400" dirty="0"/>
          </a:p>
        </p:txBody>
      </p:sp>
      <p:pic>
        <p:nvPicPr>
          <p:cNvPr id="589826" name="Picture 2" descr="C:\Users\tsugaki\Desktop\2.jpg"/>
          <p:cNvPicPr>
            <a:picLocks noChangeAspect="1" noChangeArrowheads="1"/>
          </p:cNvPicPr>
          <p:nvPr/>
        </p:nvPicPr>
        <p:blipFill>
          <a:blip r:embed="rId2" cstate="print"/>
          <a:srcRect/>
          <a:stretch>
            <a:fillRect/>
          </a:stretch>
        </p:blipFill>
        <p:spPr bwMode="auto">
          <a:xfrm>
            <a:off x="2051645" y="4149240"/>
            <a:ext cx="4680595" cy="1944056"/>
          </a:xfrm>
          <a:prstGeom prst="rect">
            <a:avLst/>
          </a:prstGeom>
          <a:noFill/>
        </p:spPr>
      </p:pic>
    </p:spTree>
  </p:cSld>
  <p:clrMapOvr>
    <a:masterClrMapping/>
  </p:clrMapOvr>
  <p:transition advTm="14149"/>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8" name="タイトル 1"/>
          <p:cNvSpPr>
            <a:spLocks noGrp="1"/>
          </p:cNvSpPr>
          <p:nvPr>
            <p:ph type="title"/>
          </p:nvPr>
        </p:nvSpPr>
        <p:spPr/>
        <p:txBody>
          <a:bodyPr/>
          <a:lstStyle/>
          <a:p>
            <a:pPr eaLnBrk="1" hangingPunct="1"/>
            <a:r>
              <a:rPr lang="ja-JP" altLang="en-US" dirty="0"/>
              <a:t>提出課題</a:t>
            </a:r>
            <a:r>
              <a:rPr lang="en-US" altLang="ja-JP" dirty="0"/>
              <a:t>11</a:t>
            </a:r>
            <a:endParaRPr lang="ja-JP" altLang="en-US" dirty="0"/>
          </a:p>
        </p:txBody>
      </p:sp>
      <p:sp>
        <p:nvSpPr>
          <p:cNvPr id="3" name="コンテンツ プレースホルダー 2"/>
          <p:cNvSpPr>
            <a:spLocks noGrp="1"/>
          </p:cNvSpPr>
          <p:nvPr>
            <p:ph idx="1"/>
          </p:nvPr>
        </p:nvSpPr>
        <p:spPr>
          <a:xfrm>
            <a:off x="323850" y="2133600"/>
            <a:ext cx="8640763" cy="4389438"/>
          </a:xfrm>
        </p:spPr>
        <p:txBody>
          <a:bodyPr/>
          <a:lstStyle/>
          <a:p>
            <a:pPr eaLnBrk="1" hangingPunct="1">
              <a:buFont typeface="Wingdings 2" pitchFamily="18" charset="2"/>
              <a:buNone/>
              <a:defRPr/>
            </a:pPr>
            <a:endParaRPr lang="en-US" altLang="ja-JP" sz="2400" dirty="0"/>
          </a:p>
          <a:p>
            <a:pPr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p:txBody>
      </p:sp>
      <p:sp>
        <p:nvSpPr>
          <p:cNvPr id="25" name="コンテンツ プレースホルダー 2"/>
          <p:cNvSpPr txBox="1">
            <a:spLocks/>
          </p:cNvSpPr>
          <p:nvPr/>
        </p:nvSpPr>
        <p:spPr bwMode="auto">
          <a:xfrm>
            <a:off x="457200" y="2151063"/>
            <a:ext cx="82296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0" name="コンテンツ プレースホルダー 2"/>
          <p:cNvSpPr txBox="1">
            <a:spLocks/>
          </p:cNvSpPr>
          <p:nvPr/>
        </p:nvSpPr>
        <p:spPr bwMode="auto">
          <a:xfrm>
            <a:off x="457200" y="2151063"/>
            <a:ext cx="86868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1" name="コンテンツ プレースホルダー 2"/>
          <p:cNvSpPr txBox="1">
            <a:spLocks/>
          </p:cNvSpPr>
          <p:nvPr/>
        </p:nvSpPr>
        <p:spPr bwMode="auto">
          <a:xfrm>
            <a:off x="457200" y="1935163"/>
            <a:ext cx="8686800" cy="5364162"/>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2" name="角丸四角形 11"/>
          <p:cNvSpPr/>
          <p:nvPr/>
        </p:nvSpPr>
        <p:spPr>
          <a:xfrm>
            <a:off x="179388" y="2205038"/>
            <a:ext cx="8713787" cy="396081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9784" name="テキスト ボックス 83"/>
          <p:cNvSpPr txBox="1">
            <a:spLocks noChangeArrowheads="1"/>
          </p:cNvSpPr>
          <p:nvPr/>
        </p:nvSpPr>
        <p:spPr bwMode="auto">
          <a:xfrm>
            <a:off x="339725" y="2492375"/>
            <a:ext cx="7024680" cy="1569660"/>
          </a:xfrm>
          <a:prstGeom prst="rect">
            <a:avLst/>
          </a:prstGeom>
          <a:noFill/>
          <a:ln w="9525">
            <a:noFill/>
            <a:miter lim="800000"/>
            <a:headEnd/>
            <a:tailEnd/>
          </a:ln>
        </p:spPr>
        <p:txBody>
          <a:bodyPr wrap="none">
            <a:spAutoFit/>
          </a:bodyPr>
          <a:lstStyle/>
          <a:p>
            <a:r>
              <a:rPr lang="ja-JP" altLang="en-US" sz="2400" dirty="0"/>
              <a:t>参考問題の略解：</a:t>
            </a:r>
            <a:endParaRPr lang="en-US" altLang="ja-JP" sz="2400" dirty="0"/>
          </a:p>
          <a:p>
            <a:r>
              <a:rPr lang="en-US" altLang="ja-JP" sz="2400" dirty="0"/>
              <a:t>G</a:t>
            </a:r>
            <a:r>
              <a:rPr lang="ja-JP" altLang="en-US" sz="2400" dirty="0" err="1"/>
              <a:t>の閉</a:t>
            </a:r>
            <a:r>
              <a:rPr lang="ja-JP" altLang="en-US" sz="2400" dirty="0"/>
              <a:t>路の頂点数 </a:t>
            </a:r>
            <a:r>
              <a:rPr lang="en-US" altLang="ja-JP" sz="2400" dirty="0"/>
              <a:t>= </a:t>
            </a:r>
            <a:r>
              <a:rPr lang="ja-JP" altLang="en-US" sz="2400" dirty="0"/>
              <a:t>閉路と直線が交差する回数</a:t>
            </a:r>
            <a:endParaRPr lang="en-US" altLang="ja-JP" sz="2400" dirty="0"/>
          </a:p>
          <a:p>
            <a:endParaRPr lang="en-US" altLang="ja-JP" sz="2400" dirty="0"/>
          </a:p>
          <a:p>
            <a:r>
              <a:rPr lang="en-US" altLang="ja-JP" sz="2400" dirty="0"/>
              <a:t>1</a:t>
            </a:r>
            <a:r>
              <a:rPr lang="ja-JP" altLang="en-US" sz="2400" dirty="0"/>
              <a:t>つ</a:t>
            </a:r>
            <a:r>
              <a:rPr lang="en-US" altLang="ja-JP" sz="2400" dirty="0"/>
              <a:t>1</a:t>
            </a:r>
            <a:r>
              <a:rPr lang="ja-JP" altLang="en-US" sz="2400" dirty="0" err="1"/>
              <a:t>つの</a:t>
            </a:r>
            <a:r>
              <a:rPr lang="ja-JP" altLang="en-US" sz="2400" dirty="0"/>
              <a:t>直線に対して閉路と直線は偶数回交差する</a:t>
            </a:r>
            <a:endParaRPr lang="en-US" altLang="ja-JP" sz="2400" dirty="0"/>
          </a:p>
        </p:txBody>
      </p:sp>
      <p:pic>
        <p:nvPicPr>
          <p:cNvPr id="589826" name="Picture 2" descr="C:\Users\tsugaki\Desktop\2.jpg"/>
          <p:cNvPicPr>
            <a:picLocks noChangeAspect="1" noChangeArrowheads="1"/>
          </p:cNvPicPr>
          <p:nvPr/>
        </p:nvPicPr>
        <p:blipFill>
          <a:blip r:embed="rId2" cstate="print"/>
          <a:srcRect/>
          <a:stretch>
            <a:fillRect/>
          </a:stretch>
        </p:blipFill>
        <p:spPr bwMode="auto">
          <a:xfrm>
            <a:off x="2051645" y="4149240"/>
            <a:ext cx="4680595" cy="1944056"/>
          </a:xfrm>
          <a:prstGeom prst="rect">
            <a:avLst/>
          </a:prstGeom>
          <a:noFill/>
        </p:spPr>
      </p:pic>
    </p:spTree>
    <p:extLst>
      <p:ext uri="{BB962C8B-B14F-4D97-AF65-F5344CB8AC3E}">
        <p14:creationId xmlns:p14="http://schemas.microsoft.com/office/powerpoint/2010/main" val="3931719316"/>
      </p:ext>
    </p:extLst>
  </p:cSld>
  <p:clrMapOvr>
    <a:masterClrMapping/>
  </p:clrMapOvr>
  <p:transition advTm="14149"/>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tsugaki\Desktop\1.gif"/>
          <p:cNvPicPr>
            <a:picLocks noChangeAspect="1" noChangeArrowheads="1"/>
          </p:cNvPicPr>
          <p:nvPr/>
        </p:nvPicPr>
        <p:blipFill>
          <a:blip r:embed="rId2" cstate="print"/>
          <a:srcRect/>
          <a:stretch>
            <a:fillRect/>
          </a:stretch>
        </p:blipFill>
        <p:spPr bwMode="auto">
          <a:xfrm>
            <a:off x="611560" y="1268760"/>
            <a:ext cx="7920880" cy="5600063"/>
          </a:xfrm>
          <a:prstGeom prst="rect">
            <a:avLst/>
          </a:prstGeom>
          <a:noFill/>
        </p:spPr>
      </p:pic>
      <p:sp>
        <p:nvSpPr>
          <p:cNvPr id="24" name="タイトル 1"/>
          <p:cNvSpPr txBox="1">
            <a:spLocks/>
          </p:cNvSpPr>
          <p:nvPr/>
        </p:nvSpPr>
        <p:spPr bwMode="auto">
          <a:xfrm>
            <a:off x="251520" y="-450304"/>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3200" b="0" i="0" u="none" strike="noStrike" kern="1200" cap="none" spc="0" normalizeH="0" baseline="0" noProof="0" dirty="0">
                <a:ln>
                  <a:noFill/>
                </a:ln>
                <a:solidFill>
                  <a:schemeClr val="tx2"/>
                </a:solidFill>
                <a:effectLst/>
                <a:uLnTx/>
                <a:uFillTx/>
                <a:latin typeface="+mj-lt"/>
                <a:ea typeface="+mj-ea"/>
                <a:cs typeface="+mj-cs"/>
              </a:rPr>
              <a:t>1.1</a:t>
            </a:r>
            <a:r>
              <a:rPr lang="ja-JP" altLang="en-US" sz="3200" dirty="0">
                <a:solidFill>
                  <a:schemeClr val="tx2"/>
                </a:solidFill>
                <a:latin typeface="+mj-lt"/>
                <a:ea typeface="+mj-ea"/>
                <a:cs typeface="+mj-cs"/>
              </a:rPr>
              <a:t>　彩色の例</a:t>
            </a:r>
            <a:endParaRPr kumimoji="1" lang="ja-JP" altLang="en-US" sz="3200" b="0" i="0" u="none" strike="noStrike" kern="1200" cap="none" spc="0" normalizeH="0" baseline="0" noProof="0" dirty="0">
              <a:ln>
                <a:noFill/>
              </a:ln>
              <a:solidFill>
                <a:schemeClr val="tx2"/>
              </a:solidFill>
              <a:effectLst/>
              <a:uLnTx/>
              <a:uFillTx/>
              <a:latin typeface="+mj-lt"/>
              <a:ea typeface="+mj-ea"/>
              <a:cs typeface="+mj-cs"/>
            </a:endParaRPr>
          </a:p>
        </p:txBody>
      </p:sp>
      <p:sp>
        <p:nvSpPr>
          <p:cNvPr id="4" name="コンテンツ プレースホルダー 2"/>
          <p:cNvSpPr txBox="1">
            <a:spLocks/>
          </p:cNvSpPr>
          <p:nvPr/>
        </p:nvSpPr>
        <p:spPr bwMode="auto">
          <a:xfrm>
            <a:off x="502096" y="692696"/>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下の世界地図は</a:t>
            </a:r>
            <a:r>
              <a:rPr lang="en-US" altLang="ja-JP" sz="2400" dirty="0">
                <a:latin typeface="Calibri" pitchFamily="34" charset="0"/>
                <a:ea typeface="+mn-ea"/>
              </a:rPr>
              <a:t>4</a:t>
            </a:r>
            <a:r>
              <a:rPr lang="ja-JP" altLang="en-US" sz="2400" dirty="0">
                <a:latin typeface="Calibri" pitchFamily="34" charset="0"/>
                <a:ea typeface="+mn-ea"/>
              </a:rPr>
              <a:t>色で塗り分けられている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ja-JP" altLang="en-US" sz="2400" dirty="0">
                <a:latin typeface="Calibri" pitchFamily="34" charset="0"/>
                <a:ea typeface="+mn-ea"/>
              </a:rPr>
              <a:t>　　　　　　　　　　　</a:t>
            </a:r>
            <a:endParaRPr lang="en-US" altLang="ja-JP" sz="2400" dirty="0">
              <a:latin typeface="Calibri" pitchFamily="34" charset="0"/>
              <a:ea typeface="+mn-ea"/>
            </a:endParaRPr>
          </a:p>
        </p:txBody>
      </p:sp>
    </p:spTree>
  </p:cSld>
  <p:clrMapOvr>
    <a:masterClrMapping/>
  </p:clrMapOvr>
  <p:transition advTm="14149"/>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8" name="タイトル 1"/>
          <p:cNvSpPr>
            <a:spLocks noGrp="1"/>
          </p:cNvSpPr>
          <p:nvPr>
            <p:ph type="title"/>
          </p:nvPr>
        </p:nvSpPr>
        <p:spPr/>
        <p:txBody>
          <a:bodyPr/>
          <a:lstStyle/>
          <a:p>
            <a:pPr eaLnBrk="1" hangingPunct="1"/>
            <a:r>
              <a:rPr lang="ja-JP" altLang="en-US" dirty="0"/>
              <a:t>提出課題</a:t>
            </a:r>
            <a:r>
              <a:rPr lang="en-US" altLang="ja-JP" dirty="0"/>
              <a:t>11</a:t>
            </a:r>
            <a:endParaRPr lang="ja-JP" altLang="en-US" dirty="0"/>
          </a:p>
        </p:txBody>
      </p:sp>
      <p:sp>
        <p:nvSpPr>
          <p:cNvPr id="3" name="コンテンツ プレースホルダー 2"/>
          <p:cNvSpPr>
            <a:spLocks noGrp="1"/>
          </p:cNvSpPr>
          <p:nvPr>
            <p:ph idx="1"/>
          </p:nvPr>
        </p:nvSpPr>
        <p:spPr>
          <a:xfrm>
            <a:off x="323850" y="2133600"/>
            <a:ext cx="8640763" cy="4389438"/>
          </a:xfrm>
        </p:spPr>
        <p:txBody>
          <a:bodyPr/>
          <a:lstStyle/>
          <a:p>
            <a:pPr eaLnBrk="1" hangingPunct="1">
              <a:buFont typeface="Wingdings 2" pitchFamily="18" charset="2"/>
              <a:buNone/>
              <a:defRPr/>
            </a:pPr>
            <a:endParaRPr lang="en-US" altLang="ja-JP" sz="2400" dirty="0"/>
          </a:p>
          <a:p>
            <a:pPr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a:p>
            <a:pPr marL="457200" indent="-457200" eaLnBrk="1" hangingPunct="1">
              <a:buFont typeface="Wingdings 2" pitchFamily="18" charset="2"/>
              <a:buNone/>
              <a:defRPr/>
            </a:pPr>
            <a:endParaRPr lang="en-US" altLang="ja-JP" sz="2400" dirty="0"/>
          </a:p>
        </p:txBody>
      </p:sp>
      <p:sp>
        <p:nvSpPr>
          <p:cNvPr id="25" name="コンテンツ プレースホルダー 2"/>
          <p:cNvSpPr txBox="1">
            <a:spLocks/>
          </p:cNvSpPr>
          <p:nvPr/>
        </p:nvSpPr>
        <p:spPr bwMode="auto">
          <a:xfrm>
            <a:off x="457200" y="2151063"/>
            <a:ext cx="82296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0" name="コンテンツ プレースホルダー 2"/>
          <p:cNvSpPr txBox="1">
            <a:spLocks/>
          </p:cNvSpPr>
          <p:nvPr/>
        </p:nvSpPr>
        <p:spPr bwMode="auto">
          <a:xfrm>
            <a:off x="457200" y="2151063"/>
            <a:ext cx="86868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1" name="コンテンツ プレースホルダー 2"/>
          <p:cNvSpPr txBox="1">
            <a:spLocks/>
          </p:cNvSpPr>
          <p:nvPr/>
        </p:nvSpPr>
        <p:spPr bwMode="auto">
          <a:xfrm>
            <a:off x="457200" y="1935163"/>
            <a:ext cx="8686800" cy="5364162"/>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a:latin typeface="Calibri" pitchFamily="34" charset="0"/>
              <a:ea typeface="+mn-ea"/>
            </a:endParaRPr>
          </a:p>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12" name="角丸四角形 11"/>
          <p:cNvSpPr/>
          <p:nvPr/>
        </p:nvSpPr>
        <p:spPr>
          <a:xfrm>
            <a:off x="179388" y="2205038"/>
            <a:ext cx="8713787" cy="396081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9784" name="テキスト ボックス 83"/>
          <p:cNvSpPr txBox="1">
            <a:spLocks noChangeArrowheads="1"/>
          </p:cNvSpPr>
          <p:nvPr/>
        </p:nvSpPr>
        <p:spPr bwMode="auto">
          <a:xfrm>
            <a:off x="339725" y="2492375"/>
            <a:ext cx="7024680" cy="1569660"/>
          </a:xfrm>
          <a:prstGeom prst="rect">
            <a:avLst/>
          </a:prstGeom>
          <a:noFill/>
          <a:ln w="9525">
            <a:noFill/>
            <a:miter lim="800000"/>
            <a:headEnd/>
            <a:tailEnd/>
          </a:ln>
        </p:spPr>
        <p:txBody>
          <a:bodyPr wrap="none">
            <a:spAutoFit/>
          </a:bodyPr>
          <a:lstStyle/>
          <a:p>
            <a:r>
              <a:rPr lang="ja-JP" altLang="en-US" sz="2400"/>
              <a:t>参考</a:t>
            </a:r>
            <a:r>
              <a:rPr lang="ja-JP" altLang="en-US" sz="2400" dirty="0"/>
              <a:t>問題の略解：</a:t>
            </a:r>
            <a:endParaRPr lang="en-US" altLang="ja-JP" sz="2400" dirty="0"/>
          </a:p>
          <a:p>
            <a:r>
              <a:rPr lang="en-US" altLang="ja-JP" sz="2400" dirty="0"/>
              <a:t>G</a:t>
            </a:r>
            <a:r>
              <a:rPr lang="ja-JP" altLang="en-US" sz="2400" dirty="0" err="1"/>
              <a:t>の閉</a:t>
            </a:r>
            <a:r>
              <a:rPr lang="ja-JP" altLang="en-US" sz="2400" dirty="0"/>
              <a:t>路の頂点数 </a:t>
            </a:r>
            <a:r>
              <a:rPr lang="en-US" altLang="ja-JP" sz="2400" dirty="0"/>
              <a:t>= </a:t>
            </a:r>
            <a:r>
              <a:rPr lang="ja-JP" altLang="en-US" sz="2400" dirty="0"/>
              <a:t>閉路と直線が交差する回数</a:t>
            </a:r>
            <a:endParaRPr lang="en-US" altLang="ja-JP" sz="2400" dirty="0"/>
          </a:p>
          <a:p>
            <a:r>
              <a:rPr lang="en-US" altLang="ja-JP" sz="2400" dirty="0"/>
              <a:t>                             = </a:t>
            </a:r>
            <a:r>
              <a:rPr lang="ja-JP" altLang="en-US" sz="2400" dirty="0"/>
              <a:t>偶数</a:t>
            </a:r>
            <a:endParaRPr lang="en-US" altLang="ja-JP" sz="2400" dirty="0"/>
          </a:p>
          <a:p>
            <a:r>
              <a:rPr lang="en-US" altLang="ja-JP" sz="2400" dirty="0"/>
              <a:t>1</a:t>
            </a:r>
            <a:r>
              <a:rPr lang="ja-JP" altLang="en-US" sz="2400" dirty="0"/>
              <a:t>つ</a:t>
            </a:r>
            <a:r>
              <a:rPr lang="en-US" altLang="ja-JP" sz="2400" dirty="0"/>
              <a:t>1</a:t>
            </a:r>
            <a:r>
              <a:rPr lang="ja-JP" altLang="en-US" sz="2400" dirty="0" err="1"/>
              <a:t>つの</a:t>
            </a:r>
            <a:r>
              <a:rPr lang="ja-JP" altLang="en-US" sz="2400" dirty="0"/>
              <a:t>直線に対して閉路と直線は偶数回交差する</a:t>
            </a:r>
            <a:endParaRPr lang="en-US" altLang="ja-JP" sz="2400" dirty="0"/>
          </a:p>
        </p:txBody>
      </p:sp>
      <p:pic>
        <p:nvPicPr>
          <p:cNvPr id="589826" name="Picture 2" descr="C:\Users\tsugaki\Desktop\2.jpg"/>
          <p:cNvPicPr>
            <a:picLocks noChangeAspect="1" noChangeArrowheads="1"/>
          </p:cNvPicPr>
          <p:nvPr/>
        </p:nvPicPr>
        <p:blipFill>
          <a:blip r:embed="rId2" cstate="print"/>
          <a:srcRect/>
          <a:stretch>
            <a:fillRect/>
          </a:stretch>
        </p:blipFill>
        <p:spPr bwMode="auto">
          <a:xfrm>
            <a:off x="2051645" y="4149240"/>
            <a:ext cx="4680595" cy="1944056"/>
          </a:xfrm>
          <a:prstGeom prst="rect">
            <a:avLst/>
          </a:prstGeom>
          <a:noFill/>
        </p:spPr>
      </p:pic>
    </p:spTree>
    <p:extLst>
      <p:ext uri="{BB962C8B-B14F-4D97-AF65-F5344CB8AC3E}">
        <p14:creationId xmlns:p14="http://schemas.microsoft.com/office/powerpoint/2010/main" val="320145089"/>
      </p:ext>
    </p:extLst>
  </p:cSld>
  <p:clrMapOvr>
    <a:masterClrMapping/>
  </p:clrMapOvr>
  <p:transition advTm="14149"/>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タイトル 1"/>
          <p:cNvSpPr>
            <a:spLocks noGrp="1"/>
          </p:cNvSpPr>
          <p:nvPr>
            <p:ph type="title"/>
          </p:nvPr>
        </p:nvSpPr>
        <p:spPr/>
        <p:txBody>
          <a:bodyPr/>
          <a:lstStyle/>
          <a:p>
            <a:pPr eaLnBrk="1" hangingPunct="1"/>
            <a:r>
              <a:rPr lang="ja-JP" altLang="en-US" dirty="0"/>
              <a:t>発展課題</a:t>
            </a:r>
            <a:r>
              <a:rPr lang="en-US" altLang="ja-JP" dirty="0"/>
              <a:t>11</a:t>
            </a:r>
            <a:endParaRPr lang="ja-JP" altLang="en-US" dirty="0"/>
          </a:p>
        </p:txBody>
      </p:sp>
      <p:sp>
        <p:nvSpPr>
          <p:cNvPr id="97283" name="コンテンツ プレースホルダー 2"/>
          <p:cNvSpPr>
            <a:spLocks noGrp="1"/>
          </p:cNvSpPr>
          <p:nvPr>
            <p:ph idx="1"/>
          </p:nvPr>
        </p:nvSpPr>
        <p:spPr>
          <a:xfrm>
            <a:off x="323725" y="1988840"/>
            <a:ext cx="8640763" cy="4389438"/>
          </a:xfrm>
        </p:spPr>
        <p:txBody>
          <a:bodyPr/>
          <a:lstStyle/>
          <a:p>
            <a:pPr>
              <a:defRPr/>
            </a:pPr>
            <a:r>
              <a:rPr lang="ja-JP" altLang="en-US" sz="2000" dirty="0"/>
              <a:t>自己交差を持たず，穴のない多角形を単純多角形という</a:t>
            </a:r>
            <a:br>
              <a:rPr lang="en-US" altLang="ja-JP" sz="2000" dirty="0"/>
            </a:br>
            <a:r>
              <a:rPr lang="ja-JP" altLang="en-US" sz="2000" dirty="0"/>
              <a:t>（図</a:t>
            </a:r>
            <a:r>
              <a:rPr lang="en-US" altLang="ja-JP" sz="2000" dirty="0"/>
              <a:t>1</a:t>
            </a:r>
            <a:r>
              <a:rPr lang="ja-JP" altLang="en-US" sz="2000" dirty="0"/>
              <a:t>参照）．以下，</a:t>
            </a:r>
            <a:r>
              <a:rPr lang="en-US" altLang="ja-JP" sz="2000" dirty="0"/>
              <a:t>P</a:t>
            </a:r>
            <a:r>
              <a:rPr lang="ja-JP" altLang="en-US" sz="2000" dirty="0"/>
              <a:t>を単純多角形とする．</a:t>
            </a:r>
            <a:endParaRPr lang="en-US" altLang="ja-JP" sz="2000" dirty="0"/>
          </a:p>
          <a:p>
            <a:pPr>
              <a:defRPr/>
            </a:pPr>
            <a:endParaRPr lang="en-US" altLang="ja-JP" sz="2000" dirty="0"/>
          </a:p>
          <a:p>
            <a:pPr>
              <a:spcBef>
                <a:spcPct val="20000"/>
              </a:spcBef>
              <a:buClr>
                <a:srgbClr val="0BD0D9"/>
              </a:buClr>
              <a:buSzPct val="95000"/>
              <a:defRPr/>
            </a:pPr>
            <a:r>
              <a:rPr lang="en-US" altLang="ja-JP" sz="2000" dirty="0"/>
              <a:t>P</a:t>
            </a:r>
            <a:r>
              <a:rPr lang="ja-JP" altLang="en-US" sz="2000" dirty="0"/>
              <a:t>の内部（境界上も含む）の</a:t>
            </a:r>
            <a:r>
              <a:rPr lang="en-US" altLang="ja-JP" sz="2000" dirty="0"/>
              <a:t>2</a:t>
            </a:r>
            <a:r>
              <a:rPr lang="ja-JP" altLang="en-US" sz="2000" dirty="0"/>
              <a:t>点</a:t>
            </a:r>
            <a:r>
              <a:rPr lang="en-US" altLang="ja-JP" sz="2000" dirty="0"/>
              <a:t>g</a:t>
            </a:r>
            <a:r>
              <a:rPr lang="ja-JP" altLang="en-US" sz="2000" dirty="0"/>
              <a:t>と</a:t>
            </a:r>
            <a:r>
              <a:rPr lang="en-US" altLang="ja-JP" sz="2000" dirty="0"/>
              <a:t>x</a:t>
            </a:r>
            <a:r>
              <a:rPr lang="ja-JP" altLang="en-US" sz="2000" dirty="0"/>
              <a:t>に対して，</a:t>
            </a:r>
            <a:br>
              <a:rPr lang="en-US" altLang="ja-JP" sz="2000" dirty="0"/>
            </a:br>
            <a:r>
              <a:rPr lang="ja-JP" altLang="en-US" sz="2000" dirty="0"/>
              <a:t>線分</a:t>
            </a:r>
            <a:r>
              <a:rPr lang="en-US" altLang="ja-JP" sz="2000" dirty="0" err="1"/>
              <a:t>gx</a:t>
            </a:r>
            <a:r>
              <a:rPr lang="ja-JP" altLang="en-US" sz="2000" dirty="0"/>
              <a:t>が</a:t>
            </a:r>
            <a:r>
              <a:rPr lang="en-US" altLang="ja-JP" sz="2000" dirty="0"/>
              <a:t>P</a:t>
            </a:r>
            <a:r>
              <a:rPr lang="ja-JP" altLang="en-US" sz="2000" dirty="0"/>
              <a:t>の内部（境界線も含む）に含まれるとき，</a:t>
            </a:r>
            <a:r>
              <a:rPr lang="en-US" altLang="ja-JP" sz="2000" dirty="0"/>
              <a:t>g</a:t>
            </a:r>
            <a:r>
              <a:rPr lang="ja-JP" altLang="en-US" sz="2000" dirty="0"/>
              <a:t>は</a:t>
            </a:r>
            <a:r>
              <a:rPr lang="en-US" altLang="ja-JP" sz="2000" dirty="0"/>
              <a:t>x</a:t>
            </a:r>
            <a:r>
              <a:rPr lang="ja-JP" altLang="en-US" sz="2000" dirty="0"/>
              <a:t>を監視できるという．</a:t>
            </a:r>
            <a:endParaRPr lang="en-US" altLang="ja-JP" sz="2000" dirty="0"/>
          </a:p>
          <a:p>
            <a:pPr>
              <a:spcBef>
                <a:spcPct val="20000"/>
              </a:spcBef>
              <a:buClr>
                <a:srgbClr val="0BD0D9"/>
              </a:buClr>
              <a:buSzPct val="95000"/>
              <a:defRPr/>
            </a:pPr>
            <a:endParaRPr lang="en-US" altLang="ja-JP" sz="2000" dirty="0"/>
          </a:p>
          <a:p>
            <a:pPr>
              <a:spcBef>
                <a:spcPct val="20000"/>
              </a:spcBef>
              <a:buClr>
                <a:srgbClr val="0BD0D9"/>
              </a:buClr>
              <a:buSzPct val="95000"/>
              <a:defRPr/>
            </a:pPr>
            <a:r>
              <a:rPr lang="en-US" altLang="ja-JP" sz="2000" dirty="0"/>
              <a:t>P</a:t>
            </a:r>
            <a:r>
              <a:rPr lang="ja-JP" altLang="en-US" sz="2000" dirty="0"/>
              <a:t>の内部の点からなる集合</a:t>
            </a:r>
            <a:r>
              <a:rPr lang="en-US" altLang="ja-JP" sz="2000" dirty="0"/>
              <a:t>A={g</a:t>
            </a:r>
            <a:r>
              <a:rPr lang="en-US" altLang="ja-JP" sz="2000" baseline="-25000" dirty="0"/>
              <a:t>1</a:t>
            </a:r>
            <a:r>
              <a:rPr lang="en-US" altLang="ja-JP" sz="2000" dirty="0"/>
              <a:t>,g</a:t>
            </a:r>
            <a:r>
              <a:rPr lang="en-US" altLang="ja-JP" sz="2000" baseline="-25000" dirty="0"/>
              <a:t>2</a:t>
            </a:r>
            <a:r>
              <a:rPr lang="en-US" altLang="ja-JP" sz="2000" dirty="0"/>
              <a:t>, ...,</a:t>
            </a:r>
            <a:r>
              <a:rPr lang="en-US" altLang="ja-JP" sz="2000" dirty="0" err="1"/>
              <a:t>g</a:t>
            </a:r>
            <a:r>
              <a:rPr lang="en-US" altLang="ja-JP" sz="2000" baseline="-25000" dirty="0" err="1"/>
              <a:t>k</a:t>
            </a:r>
            <a:r>
              <a:rPr lang="en-US" altLang="ja-JP" sz="2000" dirty="0"/>
              <a:t>}</a:t>
            </a:r>
            <a:r>
              <a:rPr lang="ja-JP" altLang="en-US" sz="2000" dirty="0"/>
              <a:t>が，</a:t>
            </a:r>
            <a:br>
              <a:rPr lang="en-US" altLang="ja-JP" sz="2000" dirty="0"/>
            </a:br>
            <a:r>
              <a:rPr lang="ja-JP" altLang="en-US" sz="2000" dirty="0"/>
              <a:t>「∀</a:t>
            </a:r>
            <a:r>
              <a:rPr lang="en-US" altLang="ja-JP" sz="2000" dirty="0"/>
              <a:t>x</a:t>
            </a:r>
            <a:r>
              <a:rPr lang="ja-JP" altLang="en-US" sz="2000" dirty="0"/>
              <a:t>∊</a:t>
            </a:r>
            <a:r>
              <a:rPr lang="en-US" altLang="ja-JP" sz="2000" dirty="0"/>
              <a:t>P</a:t>
            </a:r>
            <a:r>
              <a:rPr lang="ja-JP" altLang="en-US" sz="2000" dirty="0"/>
              <a:t>の内部，</a:t>
            </a:r>
            <a:r>
              <a:rPr lang="en-US" altLang="ja-JP" sz="2000" dirty="0"/>
              <a:t>1</a:t>
            </a:r>
            <a:r>
              <a:rPr lang="ja-JP" altLang="en-US" sz="2000" dirty="0"/>
              <a:t>≦∃</a:t>
            </a:r>
            <a:r>
              <a:rPr lang="en-US" altLang="ja-JP" sz="2000" dirty="0" err="1"/>
              <a:t>i</a:t>
            </a:r>
            <a:r>
              <a:rPr lang="ja-JP" altLang="en-US" sz="2000" dirty="0"/>
              <a:t>≦</a:t>
            </a:r>
            <a:r>
              <a:rPr lang="en-US" altLang="ja-JP" sz="2000" dirty="0"/>
              <a:t>k; </a:t>
            </a:r>
            <a:r>
              <a:rPr lang="en-US" altLang="ja-JP" sz="2000" dirty="0" err="1"/>
              <a:t>g</a:t>
            </a:r>
            <a:r>
              <a:rPr lang="en-US" altLang="ja-JP" sz="2000" baseline="-25000" dirty="0" err="1"/>
              <a:t>i</a:t>
            </a:r>
            <a:r>
              <a:rPr lang="ja-JP" altLang="en-US" sz="2000" dirty="0"/>
              <a:t>は</a:t>
            </a:r>
            <a:r>
              <a:rPr lang="en-US" altLang="ja-JP" sz="2000" dirty="0"/>
              <a:t>x</a:t>
            </a:r>
            <a:r>
              <a:rPr lang="ja-JP" altLang="en-US" sz="2000" dirty="0"/>
              <a:t>を監視できる」を満たすとき，</a:t>
            </a:r>
            <a:br>
              <a:rPr lang="en-US" altLang="ja-JP" sz="2000" dirty="0"/>
            </a:br>
            <a:r>
              <a:rPr lang="en-US" altLang="ja-JP" sz="2000" dirty="0"/>
              <a:t>A</a:t>
            </a:r>
            <a:r>
              <a:rPr lang="ja-JP" altLang="en-US" sz="2000" dirty="0"/>
              <a:t>は</a:t>
            </a:r>
            <a:r>
              <a:rPr lang="en-US" altLang="ja-JP" sz="2000" dirty="0"/>
              <a:t>P</a:t>
            </a:r>
            <a:r>
              <a:rPr lang="ja-JP" altLang="en-US" sz="2000" dirty="0"/>
              <a:t>を監視できるという．</a:t>
            </a:r>
            <a:r>
              <a:rPr lang="en-US" altLang="ja-JP" sz="2000" dirty="0"/>
              <a:t> </a:t>
            </a:r>
          </a:p>
          <a:p>
            <a:pPr>
              <a:spcBef>
                <a:spcPct val="20000"/>
              </a:spcBef>
              <a:buClr>
                <a:srgbClr val="0BD0D9"/>
              </a:buClr>
              <a:buSzPct val="95000"/>
              <a:defRPr/>
            </a:pPr>
            <a:endParaRPr lang="en-US" altLang="ja-JP" sz="2000" dirty="0"/>
          </a:p>
          <a:p>
            <a:pPr>
              <a:spcBef>
                <a:spcPct val="20000"/>
              </a:spcBef>
              <a:buClr>
                <a:srgbClr val="0BD0D9"/>
              </a:buClr>
              <a:buSzPct val="95000"/>
              <a:defRPr/>
            </a:pPr>
            <a:r>
              <a:rPr lang="ja-JP" altLang="en-US" sz="2000" dirty="0"/>
              <a:t>グラフ</a:t>
            </a:r>
            <a:r>
              <a:rPr lang="en-US" altLang="ja-JP" sz="2000" dirty="0"/>
              <a:t>G</a:t>
            </a:r>
            <a:r>
              <a:rPr lang="ja-JP" altLang="en-US" sz="2000" dirty="0"/>
              <a:t>に対して，</a:t>
            </a:r>
            <a:r>
              <a:rPr lang="en-US" altLang="ja-JP" sz="2000" dirty="0"/>
              <a:t>V(G)</a:t>
            </a:r>
            <a:r>
              <a:rPr lang="ja-JP" altLang="en-US" sz="2000" dirty="0"/>
              <a:t>から</a:t>
            </a:r>
            <a:r>
              <a:rPr lang="en-US" altLang="ja-JP" sz="2000" dirty="0"/>
              <a:t>{1,2, ...,k}</a:t>
            </a:r>
            <a:r>
              <a:rPr lang="ja-JP" altLang="en-US" sz="2000" dirty="0"/>
              <a:t>への写像</a:t>
            </a:r>
            <a:r>
              <a:rPr lang="en-US" altLang="ja-JP" sz="2000" dirty="0"/>
              <a:t>c</a:t>
            </a:r>
            <a:r>
              <a:rPr lang="ja-JP" altLang="en-US" sz="2000" dirty="0"/>
              <a:t>で</a:t>
            </a:r>
            <a:br>
              <a:rPr lang="en-US" altLang="ja-JP" sz="2000" dirty="0"/>
            </a:br>
            <a:r>
              <a:rPr lang="ja-JP" altLang="en-US" sz="2000" dirty="0"/>
              <a:t>「</a:t>
            </a:r>
            <a:r>
              <a:rPr lang="en-US" altLang="ja-JP" sz="2000" dirty="0" err="1"/>
              <a:t>uv</a:t>
            </a:r>
            <a:r>
              <a:rPr lang="ja-JP" altLang="en-US" sz="2000" dirty="0"/>
              <a:t>∊</a:t>
            </a:r>
            <a:r>
              <a:rPr lang="en-US" altLang="ja-JP" sz="2000" dirty="0"/>
              <a:t>E(G)</a:t>
            </a:r>
            <a:r>
              <a:rPr lang="ja-JP" altLang="en-US" sz="2000" dirty="0"/>
              <a:t>⇒</a:t>
            </a:r>
            <a:r>
              <a:rPr lang="en-US" altLang="ja-JP" sz="2000" dirty="0"/>
              <a:t>c(u)</a:t>
            </a:r>
            <a:r>
              <a:rPr lang="ja-JP" altLang="en-US" sz="2000" dirty="0"/>
              <a:t>≠</a:t>
            </a:r>
            <a:r>
              <a:rPr lang="en-US" altLang="ja-JP" sz="2000" dirty="0"/>
              <a:t>c(v)</a:t>
            </a:r>
            <a:r>
              <a:rPr lang="ja-JP" altLang="en-US" sz="2000" dirty="0"/>
              <a:t>」を満たすものが存在するとき，</a:t>
            </a:r>
            <a:br>
              <a:rPr lang="en-US" altLang="ja-JP" sz="2000" dirty="0"/>
            </a:br>
            <a:r>
              <a:rPr lang="en-US" altLang="ja-JP" sz="2000" dirty="0"/>
              <a:t>G</a:t>
            </a:r>
            <a:r>
              <a:rPr lang="ja-JP" altLang="en-US" sz="2000" dirty="0"/>
              <a:t>は</a:t>
            </a:r>
            <a:r>
              <a:rPr lang="en-US" altLang="ja-JP" sz="2000" dirty="0"/>
              <a:t>k-</a:t>
            </a:r>
            <a:r>
              <a:rPr lang="ja-JP" altLang="en-US" sz="2000" dirty="0"/>
              <a:t>彩色可能であるといい，</a:t>
            </a:r>
            <a:r>
              <a:rPr lang="en-US" altLang="ja-JP" sz="2000" dirty="0"/>
              <a:t>c</a:t>
            </a:r>
            <a:r>
              <a:rPr lang="ja-JP" altLang="en-US" sz="2000" dirty="0"/>
              <a:t>をグラフ</a:t>
            </a:r>
            <a:r>
              <a:rPr lang="en-US" altLang="ja-JP" sz="2000" dirty="0"/>
              <a:t>G</a:t>
            </a:r>
            <a:r>
              <a:rPr lang="ja-JP" altLang="en-US" sz="2000" dirty="0"/>
              <a:t>の</a:t>
            </a:r>
            <a:r>
              <a:rPr lang="en-US" altLang="ja-JP" sz="2000" dirty="0"/>
              <a:t>k-</a:t>
            </a:r>
            <a:r>
              <a:rPr lang="ja-JP" altLang="en-US" sz="2000" dirty="0"/>
              <a:t>彩色という．</a:t>
            </a:r>
            <a:endParaRPr lang="en-US" altLang="ja-JP" sz="2000" dirty="0"/>
          </a:p>
          <a:p>
            <a:pPr eaLnBrk="1" hangingPunct="1">
              <a:buFont typeface="Wingdings 2" pitchFamily="18" charset="2"/>
              <a:buNone/>
            </a:pPr>
            <a:endParaRPr lang="en-US" altLang="ja-JP" sz="2000" dirty="0"/>
          </a:p>
          <a:p>
            <a:pPr eaLnBrk="1" hangingPunct="1">
              <a:buFont typeface="Wingdings 2" pitchFamily="18" charset="2"/>
              <a:buNone/>
            </a:pPr>
            <a:endParaRPr lang="en-US" altLang="ja-JP" sz="2000" dirty="0"/>
          </a:p>
        </p:txBody>
      </p:sp>
      <p:sp>
        <p:nvSpPr>
          <p:cNvPr id="12" name="角丸四角形 11"/>
          <p:cNvSpPr/>
          <p:nvPr/>
        </p:nvSpPr>
        <p:spPr>
          <a:xfrm>
            <a:off x="179388" y="1847850"/>
            <a:ext cx="8713787" cy="47498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1842551198"/>
      </p:ext>
    </p:extLst>
  </p:cSld>
  <p:clrMapOvr>
    <a:masterClrMapping/>
  </p:clrMapOvr>
  <p:transition advTm="14149"/>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タイトル 1"/>
          <p:cNvSpPr>
            <a:spLocks noGrp="1"/>
          </p:cNvSpPr>
          <p:nvPr>
            <p:ph type="title"/>
          </p:nvPr>
        </p:nvSpPr>
        <p:spPr/>
        <p:txBody>
          <a:bodyPr/>
          <a:lstStyle/>
          <a:p>
            <a:pPr eaLnBrk="1" hangingPunct="1"/>
            <a:r>
              <a:rPr lang="ja-JP" altLang="en-US" dirty="0"/>
              <a:t>発展課題</a:t>
            </a:r>
            <a:r>
              <a:rPr lang="en-US" altLang="ja-JP" dirty="0"/>
              <a:t>11</a:t>
            </a:r>
            <a:endParaRPr lang="ja-JP" altLang="en-US" dirty="0"/>
          </a:p>
        </p:txBody>
      </p:sp>
      <p:sp>
        <p:nvSpPr>
          <p:cNvPr id="12" name="角丸四角形 11"/>
          <p:cNvSpPr/>
          <p:nvPr/>
        </p:nvSpPr>
        <p:spPr>
          <a:xfrm>
            <a:off x="179388" y="1847850"/>
            <a:ext cx="8713787" cy="47498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フリーフォーム: 図形 6">
            <a:extLst>
              <a:ext uri="{FF2B5EF4-FFF2-40B4-BE49-F238E27FC236}">
                <a16:creationId xmlns:a16="http://schemas.microsoft.com/office/drawing/2014/main" id="{F15EB3BD-2579-FC0A-0F2E-6013F4F17DB6}"/>
              </a:ext>
            </a:extLst>
          </p:cNvPr>
          <p:cNvSpPr/>
          <p:nvPr/>
        </p:nvSpPr>
        <p:spPr>
          <a:xfrm>
            <a:off x="2555776" y="2420888"/>
            <a:ext cx="3960440" cy="3165745"/>
          </a:xfrm>
          <a:custGeom>
            <a:avLst/>
            <a:gdLst>
              <a:gd name="connsiteX0" fmla="*/ 157985 w 1455380"/>
              <a:gd name="connsiteY0" fmla="*/ 258521 h 1163346"/>
              <a:gd name="connsiteX1" fmla="*/ 416507 w 1455380"/>
              <a:gd name="connsiteY1" fmla="*/ 0 h 1163346"/>
              <a:gd name="connsiteX2" fmla="*/ 1235158 w 1455380"/>
              <a:gd name="connsiteY2" fmla="*/ 19149 h 1163346"/>
              <a:gd name="connsiteX3" fmla="*/ 1081960 w 1455380"/>
              <a:gd name="connsiteY3" fmla="*/ 248946 h 1163346"/>
              <a:gd name="connsiteX4" fmla="*/ 1345269 w 1455380"/>
              <a:gd name="connsiteY4" fmla="*/ 378207 h 1163346"/>
              <a:gd name="connsiteX5" fmla="*/ 1206434 w 1455380"/>
              <a:gd name="connsiteY5" fmla="*/ 564917 h 1163346"/>
              <a:gd name="connsiteX6" fmla="*/ 1455380 w 1455380"/>
              <a:gd name="connsiteY6" fmla="*/ 564917 h 1163346"/>
              <a:gd name="connsiteX7" fmla="*/ 1220796 w 1455380"/>
              <a:gd name="connsiteY7" fmla="*/ 1086747 h 1163346"/>
              <a:gd name="connsiteX8" fmla="*/ 1014936 w 1455380"/>
              <a:gd name="connsiteY8" fmla="*/ 761202 h 1163346"/>
              <a:gd name="connsiteX9" fmla="*/ 157985 w 1455380"/>
              <a:gd name="connsiteY9" fmla="*/ 1163346 h 1163346"/>
              <a:gd name="connsiteX10" fmla="*/ 0 w 1455380"/>
              <a:gd name="connsiteY10" fmla="*/ 837801 h 1163346"/>
              <a:gd name="connsiteX11" fmla="*/ 354270 w 1455380"/>
              <a:gd name="connsiteY11" fmla="*/ 789926 h 1163346"/>
              <a:gd name="connsiteX12" fmla="*/ 157985 w 1455380"/>
              <a:gd name="connsiteY12" fmla="*/ 258521 h 1163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55380" h="1163346">
                <a:moveTo>
                  <a:pt x="157985" y="258521"/>
                </a:moveTo>
                <a:lnTo>
                  <a:pt x="416507" y="0"/>
                </a:lnTo>
                <a:lnTo>
                  <a:pt x="1235158" y="19149"/>
                </a:lnTo>
                <a:lnTo>
                  <a:pt x="1081960" y="248946"/>
                </a:lnTo>
                <a:lnTo>
                  <a:pt x="1345269" y="378207"/>
                </a:lnTo>
                <a:lnTo>
                  <a:pt x="1206434" y="564917"/>
                </a:lnTo>
                <a:lnTo>
                  <a:pt x="1455380" y="564917"/>
                </a:lnTo>
                <a:lnTo>
                  <a:pt x="1220796" y="1086747"/>
                </a:lnTo>
                <a:lnTo>
                  <a:pt x="1014936" y="761202"/>
                </a:lnTo>
                <a:lnTo>
                  <a:pt x="157985" y="1163346"/>
                </a:lnTo>
                <a:lnTo>
                  <a:pt x="0" y="837801"/>
                </a:lnTo>
                <a:lnTo>
                  <a:pt x="354270" y="789926"/>
                </a:lnTo>
                <a:lnTo>
                  <a:pt x="157985" y="258521"/>
                </a:ln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テキスト ボックス 7">
            <a:extLst>
              <a:ext uri="{FF2B5EF4-FFF2-40B4-BE49-F238E27FC236}">
                <a16:creationId xmlns:a16="http://schemas.microsoft.com/office/drawing/2014/main" id="{E4563AEF-8091-4F58-3B8D-E0622DA8AE09}"/>
              </a:ext>
            </a:extLst>
          </p:cNvPr>
          <p:cNvSpPr txBox="1"/>
          <p:nvPr/>
        </p:nvSpPr>
        <p:spPr>
          <a:xfrm>
            <a:off x="3540968" y="5796553"/>
            <a:ext cx="2687216" cy="584775"/>
          </a:xfrm>
          <a:prstGeom prst="rect">
            <a:avLst/>
          </a:prstGeom>
          <a:noFill/>
        </p:spPr>
        <p:txBody>
          <a:bodyPr wrap="square" rtlCol="0">
            <a:spAutoFit/>
          </a:bodyPr>
          <a:lstStyle/>
          <a:p>
            <a:r>
              <a:rPr lang="ja-JP" altLang="en-US" sz="1600" dirty="0"/>
              <a:t>図</a:t>
            </a:r>
            <a:r>
              <a:rPr lang="en-US" altLang="ja-JP" sz="1600" dirty="0"/>
              <a:t>1</a:t>
            </a:r>
            <a:r>
              <a:rPr kumimoji="1" lang="ja-JP" altLang="en-US" sz="1600" dirty="0"/>
              <a:t>：単純多角形の例</a:t>
            </a:r>
            <a:br>
              <a:rPr kumimoji="1" lang="en-US" altLang="ja-JP" sz="1600" dirty="0"/>
            </a:br>
            <a:r>
              <a:rPr kumimoji="1" lang="ja-JP" altLang="en-US" sz="1600" dirty="0"/>
              <a:t>　　　（単純</a:t>
            </a:r>
            <a:r>
              <a:rPr kumimoji="1" lang="en-US" altLang="ja-JP" sz="1600" dirty="0"/>
              <a:t>12</a:t>
            </a:r>
            <a:r>
              <a:rPr kumimoji="1" lang="ja-JP" altLang="en-US" sz="1600" dirty="0"/>
              <a:t>角形）</a:t>
            </a:r>
          </a:p>
        </p:txBody>
      </p:sp>
    </p:spTree>
    <p:extLst>
      <p:ext uri="{BB962C8B-B14F-4D97-AF65-F5344CB8AC3E}">
        <p14:creationId xmlns:p14="http://schemas.microsoft.com/office/powerpoint/2010/main" val="559807529"/>
      </p:ext>
    </p:extLst>
  </p:cSld>
  <p:clrMapOvr>
    <a:masterClrMapping/>
  </p:clrMapOvr>
  <p:transition advTm="14149"/>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タイトル 1"/>
          <p:cNvSpPr>
            <a:spLocks noGrp="1"/>
          </p:cNvSpPr>
          <p:nvPr>
            <p:ph type="title"/>
          </p:nvPr>
        </p:nvSpPr>
        <p:spPr/>
        <p:txBody>
          <a:bodyPr/>
          <a:lstStyle/>
          <a:p>
            <a:pPr eaLnBrk="1" hangingPunct="1"/>
            <a:r>
              <a:rPr lang="ja-JP" altLang="en-US" dirty="0"/>
              <a:t>発展課題</a:t>
            </a:r>
            <a:r>
              <a:rPr lang="en-US" altLang="ja-JP" dirty="0"/>
              <a:t>11</a:t>
            </a:r>
            <a:r>
              <a:rPr lang="ja-JP" altLang="en-US" dirty="0"/>
              <a:t>　問１</a:t>
            </a:r>
          </a:p>
        </p:txBody>
      </p:sp>
      <p:sp>
        <p:nvSpPr>
          <p:cNvPr id="97283" name="コンテンツ プレースホルダー 2"/>
          <p:cNvSpPr>
            <a:spLocks noGrp="1"/>
          </p:cNvSpPr>
          <p:nvPr>
            <p:ph idx="1"/>
          </p:nvPr>
        </p:nvSpPr>
        <p:spPr>
          <a:xfrm>
            <a:off x="251717" y="1919882"/>
            <a:ext cx="8640763" cy="4389438"/>
          </a:xfrm>
        </p:spPr>
        <p:txBody>
          <a:bodyPr/>
          <a:lstStyle/>
          <a:p>
            <a:pPr eaLnBrk="1" hangingPunct="1">
              <a:buFont typeface="Wingdings 2" pitchFamily="18" charset="2"/>
              <a:buNone/>
            </a:pPr>
            <a:endParaRPr lang="en-US" altLang="ja-JP" sz="2000" dirty="0"/>
          </a:p>
          <a:p>
            <a:pPr marL="0" indent="0">
              <a:spcBef>
                <a:spcPct val="20000"/>
              </a:spcBef>
              <a:buClr>
                <a:srgbClr val="0BD0D9"/>
              </a:buClr>
              <a:buSzPct val="95000"/>
              <a:buNone/>
              <a:defRPr/>
            </a:pPr>
            <a:r>
              <a:rPr lang="ja-JP" altLang="en-US" sz="2000" dirty="0"/>
              <a:t>　問１：次の文章を読んで各問に答えよ．</a:t>
            </a:r>
            <a:endParaRPr lang="en-US" altLang="ja-JP" sz="2000" dirty="0"/>
          </a:p>
          <a:p>
            <a:pPr marL="0" indent="0">
              <a:spcBef>
                <a:spcPct val="20000"/>
              </a:spcBef>
              <a:buClr>
                <a:srgbClr val="0BD0D9"/>
              </a:buClr>
              <a:buSzPct val="95000"/>
              <a:buNone/>
              <a:defRPr/>
            </a:pPr>
            <a:r>
              <a:rPr lang="ja-JP" altLang="en-US" sz="2000" dirty="0"/>
              <a:t>定理（美術館問題）：（</a:t>
            </a:r>
            <a:r>
              <a:rPr lang="en-US" altLang="ja-JP" sz="2000" dirty="0"/>
              <a:t>n</a:t>
            </a:r>
            <a:r>
              <a:rPr lang="ja-JP" altLang="en-US" sz="2000" dirty="0"/>
              <a:t>を</a:t>
            </a:r>
            <a:r>
              <a:rPr lang="en-US" altLang="ja-JP" sz="2000" dirty="0"/>
              <a:t>3</a:t>
            </a:r>
            <a:r>
              <a:rPr lang="ja-JP" altLang="en-US" sz="2000" dirty="0"/>
              <a:t>以上の整数とする）</a:t>
            </a:r>
            <a:br>
              <a:rPr lang="en-US" altLang="ja-JP" sz="2000" dirty="0"/>
            </a:br>
            <a:r>
              <a:rPr lang="ja-JP" altLang="en-US" sz="2000" dirty="0"/>
              <a:t>単純</a:t>
            </a:r>
            <a:r>
              <a:rPr lang="en-US" altLang="ja-JP" sz="2000" dirty="0"/>
              <a:t>n</a:t>
            </a:r>
            <a:r>
              <a:rPr lang="ja-JP" altLang="en-US" sz="2000" dirty="0"/>
              <a:t>角形</a:t>
            </a:r>
            <a:r>
              <a:rPr lang="en-US" altLang="ja-JP" sz="2000" dirty="0"/>
              <a:t>P</a:t>
            </a:r>
            <a:r>
              <a:rPr lang="ja-JP" altLang="en-US" sz="2000" dirty="0"/>
              <a:t>に対して，</a:t>
            </a:r>
            <a:r>
              <a:rPr lang="en-US" altLang="ja-JP" sz="2000" dirty="0"/>
              <a:t>P</a:t>
            </a:r>
            <a:r>
              <a:rPr lang="ja-JP" altLang="en-US" sz="2000" dirty="0"/>
              <a:t>を監視できる位数が</a:t>
            </a:r>
            <a:r>
              <a:rPr lang="en-US" altLang="ja-JP" sz="2000" dirty="0"/>
              <a:t>n/3</a:t>
            </a:r>
            <a:r>
              <a:rPr lang="ja-JP" altLang="en-US" sz="2000" dirty="0"/>
              <a:t>以下の集合が存在する．</a:t>
            </a:r>
            <a:endParaRPr lang="en-US" altLang="ja-JP" sz="2000" dirty="0"/>
          </a:p>
          <a:p>
            <a:pPr marL="0" indent="0">
              <a:spcBef>
                <a:spcPct val="20000"/>
              </a:spcBef>
              <a:buClr>
                <a:srgbClr val="0BD0D9"/>
              </a:buClr>
              <a:buSzPct val="95000"/>
              <a:buNone/>
              <a:defRPr/>
            </a:pPr>
            <a:r>
              <a:rPr lang="ja-JP" altLang="en-US" sz="2000" dirty="0"/>
              <a:t>定理の証明：</a:t>
            </a:r>
            <a:endParaRPr lang="en-US" altLang="ja-JP" sz="2000" dirty="0"/>
          </a:p>
          <a:p>
            <a:pPr marL="0" indent="0">
              <a:spcBef>
                <a:spcPct val="20000"/>
              </a:spcBef>
              <a:buClr>
                <a:srgbClr val="0BD0D9"/>
              </a:buClr>
              <a:buSzPct val="95000"/>
              <a:buNone/>
              <a:defRPr/>
            </a:pPr>
            <a:r>
              <a:rPr lang="ja-JP" altLang="en-US" sz="2000" dirty="0"/>
              <a:t>単純</a:t>
            </a:r>
            <a:r>
              <a:rPr lang="en-US" altLang="ja-JP" sz="2000" dirty="0"/>
              <a:t>n</a:t>
            </a:r>
            <a:r>
              <a:rPr lang="ja-JP" altLang="en-US" sz="2000" dirty="0"/>
              <a:t>角形</a:t>
            </a:r>
            <a:r>
              <a:rPr lang="en-US" altLang="ja-JP" sz="2000" dirty="0"/>
              <a:t>P</a:t>
            </a:r>
            <a:r>
              <a:rPr lang="ja-JP" altLang="en-US" sz="2000" dirty="0"/>
              <a:t>を</a:t>
            </a:r>
            <a:r>
              <a:rPr lang="en-US" altLang="ja-JP" sz="2000" dirty="0"/>
              <a:t>3</a:t>
            </a:r>
            <a:r>
              <a:rPr lang="ja-JP" altLang="en-US" sz="2000" dirty="0"/>
              <a:t>角形分割することによって得られるものをグラフ</a:t>
            </a:r>
            <a:r>
              <a:rPr lang="en-US" altLang="ja-JP" sz="2000" dirty="0"/>
              <a:t>G</a:t>
            </a:r>
            <a:r>
              <a:rPr lang="ja-JP" altLang="en-US" sz="2000" dirty="0"/>
              <a:t>とみなす．</a:t>
            </a:r>
            <a:endParaRPr lang="en-US" altLang="ja-JP" sz="2000" dirty="0"/>
          </a:p>
          <a:p>
            <a:pPr marL="0" indent="0">
              <a:spcBef>
                <a:spcPct val="20000"/>
              </a:spcBef>
              <a:buClr>
                <a:srgbClr val="0BD0D9"/>
              </a:buClr>
              <a:buSzPct val="95000"/>
              <a:buNone/>
              <a:defRPr/>
            </a:pPr>
            <a:r>
              <a:rPr lang="ja-JP" altLang="en-US" sz="2000" dirty="0"/>
              <a:t>このとき，</a:t>
            </a:r>
            <a:r>
              <a:rPr lang="en-US" altLang="ja-JP" sz="2000" u="sng" dirty="0"/>
              <a:t>G</a:t>
            </a:r>
            <a:r>
              <a:rPr lang="ja-JP" altLang="en-US" sz="2000" u="sng" dirty="0"/>
              <a:t>の</a:t>
            </a:r>
            <a:r>
              <a:rPr lang="en-US" altLang="ja-JP" sz="2000" u="sng" dirty="0"/>
              <a:t>3-</a:t>
            </a:r>
            <a:r>
              <a:rPr lang="ja-JP" altLang="en-US" sz="2000" u="sng" dirty="0"/>
              <a:t>彩色</a:t>
            </a:r>
            <a:r>
              <a:rPr lang="en-US" altLang="ja-JP" sz="2000" u="sng" dirty="0"/>
              <a:t>c</a:t>
            </a:r>
            <a:r>
              <a:rPr lang="ja-JP" altLang="en-US" sz="2000" u="sng" dirty="0"/>
              <a:t>が存在する．</a:t>
            </a:r>
            <a:endParaRPr lang="en-US" altLang="ja-JP" sz="2000" baseline="-25000" dirty="0"/>
          </a:p>
          <a:p>
            <a:pPr marL="0" indent="0">
              <a:spcBef>
                <a:spcPct val="20000"/>
              </a:spcBef>
              <a:buClr>
                <a:srgbClr val="0BD0D9"/>
              </a:buClr>
              <a:buSzPct val="95000"/>
              <a:buNone/>
              <a:defRPr/>
            </a:pPr>
            <a:r>
              <a:rPr lang="en-US" altLang="ja-JP" sz="2000" dirty="0"/>
              <a:t>Σ</a:t>
            </a:r>
            <a:r>
              <a:rPr lang="en-US" altLang="ja-JP" sz="2000" baseline="-25000" dirty="0"/>
              <a:t>1</a:t>
            </a:r>
            <a:r>
              <a:rPr lang="ja-JP" altLang="en-US" sz="2000" baseline="-25000" dirty="0"/>
              <a:t>≦</a:t>
            </a:r>
            <a:r>
              <a:rPr lang="en-US" altLang="ja-JP" sz="2000" baseline="-25000" dirty="0" err="1"/>
              <a:t>i</a:t>
            </a:r>
            <a:r>
              <a:rPr lang="ja-JP" altLang="en-US" sz="2000" baseline="-25000" dirty="0"/>
              <a:t>≦</a:t>
            </a:r>
            <a:r>
              <a:rPr lang="en-US" altLang="ja-JP" sz="2000" baseline="-25000" dirty="0"/>
              <a:t>3</a:t>
            </a:r>
            <a:r>
              <a:rPr lang="en-US" altLang="ja-JP" sz="2000" dirty="0"/>
              <a:t>|c</a:t>
            </a:r>
            <a:r>
              <a:rPr lang="en-US" altLang="ja-JP" sz="2000" baseline="30000" dirty="0"/>
              <a:t>-1</a:t>
            </a:r>
            <a:r>
              <a:rPr lang="en-US" altLang="ja-JP" sz="2000" dirty="0"/>
              <a:t>(</a:t>
            </a:r>
            <a:r>
              <a:rPr lang="en-US" altLang="ja-JP" sz="2000" dirty="0" err="1"/>
              <a:t>i</a:t>
            </a:r>
            <a:r>
              <a:rPr lang="en-US" altLang="ja-JP" sz="2000" dirty="0"/>
              <a:t>)|=n</a:t>
            </a:r>
            <a:r>
              <a:rPr lang="ja-JP" altLang="en-US" sz="2000" dirty="0"/>
              <a:t>であることから，</a:t>
            </a:r>
            <a:r>
              <a:rPr lang="en-US" altLang="ja-JP" sz="2000" dirty="0"/>
              <a:t>|c</a:t>
            </a:r>
            <a:r>
              <a:rPr lang="en-US" altLang="ja-JP" sz="2000" baseline="30000" dirty="0"/>
              <a:t>-1</a:t>
            </a:r>
            <a:r>
              <a:rPr lang="en-US" altLang="ja-JP" sz="2000" dirty="0"/>
              <a:t>(</a:t>
            </a:r>
            <a:r>
              <a:rPr lang="en-US" altLang="ja-JP" sz="2000" dirty="0" err="1"/>
              <a:t>i</a:t>
            </a:r>
            <a:r>
              <a:rPr lang="en-US" altLang="ja-JP" sz="2000" dirty="0"/>
              <a:t>)|</a:t>
            </a:r>
            <a:r>
              <a:rPr lang="ja-JP" altLang="en-US" sz="2000" dirty="0"/>
              <a:t>≦</a:t>
            </a:r>
            <a:r>
              <a:rPr lang="en-US" altLang="ja-JP" sz="2000" dirty="0"/>
              <a:t>n/3</a:t>
            </a:r>
            <a:r>
              <a:rPr lang="ja-JP" altLang="en-US" sz="2000" dirty="0"/>
              <a:t>となる</a:t>
            </a:r>
            <a:r>
              <a:rPr lang="en-US" altLang="ja-JP" sz="2000" dirty="0"/>
              <a:t>i</a:t>
            </a:r>
            <a:r>
              <a:rPr lang="en-US" altLang="ja-JP" sz="2000" baseline="-25000" dirty="0"/>
              <a:t>0</a:t>
            </a:r>
            <a:r>
              <a:rPr lang="ja-JP" altLang="en-US" sz="2000" dirty="0"/>
              <a:t>（</a:t>
            </a:r>
            <a:r>
              <a:rPr lang="en-US" altLang="ja-JP" sz="2000" dirty="0"/>
              <a:t>1</a:t>
            </a:r>
            <a:r>
              <a:rPr lang="ja-JP" altLang="en-US" sz="2000" dirty="0"/>
              <a:t>≦</a:t>
            </a:r>
            <a:r>
              <a:rPr lang="en-US" altLang="ja-JP" sz="2000" dirty="0"/>
              <a:t>i</a:t>
            </a:r>
            <a:r>
              <a:rPr lang="en-US" altLang="ja-JP" sz="2000" baseline="-25000" dirty="0"/>
              <a:t>0</a:t>
            </a:r>
            <a:r>
              <a:rPr lang="ja-JP" altLang="en-US" sz="2000" dirty="0"/>
              <a:t>≦</a:t>
            </a:r>
            <a:r>
              <a:rPr lang="en-US" altLang="ja-JP" sz="2000" dirty="0"/>
              <a:t>3</a:t>
            </a:r>
            <a:r>
              <a:rPr lang="ja-JP" altLang="en-US" sz="2000" dirty="0"/>
              <a:t>）が存在する．</a:t>
            </a:r>
            <a:endParaRPr lang="en-US" altLang="ja-JP" sz="2000" dirty="0"/>
          </a:p>
          <a:p>
            <a:pPr marL="0" indent="0">
              <a:spcBef>
                <a:spcPct val="20000"/>
              </a:spcBef>
              <a:buClr>
                <a:srgbClr val="0BD0D9"/>
              </a:buClr>
              <a:buSzPct val="95000"/>
              <a:buNone/>
              <a:defRPr/>
            </a:pPr>
            <a:r>
              <a:rPr lang="ja-JP" altLang="en-US" sz="2000" dirty="0"/>
              <a:t>よって，</a:t>
            </a:r>
            <a:r>
              <a:rPr lang="en-US" altLang="ja-JP" sz="2000" dirty="0"/>
              <a:t>c</a:t>
            </a:r>
            <a:r>
              <a:rPr lang="en-US" altLang="ja-JP" sz="2000" baseline="30000" dirty="0"/>
              <a:t>-1</a:t>
            </a:r>
            <a:r>
              <a:rPr lang="en-US" altLang="ja-JP" sz="2000" dirty="0"/>
              <a:t>(i</a:t>
            </a:r>
            <a:r>
              <a:rPr lang="en-US" altLang="ja-JP" sz="2000" baseline="-25000" dirty="0"/>
              <a:t>0</a:t>
            </a:r>
            <a:r>
              <a:rPr lang="en-US" altLang="ja-JP" sz="2000" dirty="0"/>
              <a:t>)</a:t>
            </a:r>
            <a:r>
              <a:rPr lang="ja-JP" altLang="en-US" sz="2000" dirty="0"/>
              <a:t> が</a:t>
            </a:r>
            <a:r>
              <a:rPr lang="en-US" altLang="ja-JP" sz="2000" dirty="0"/>
              <a:t>P</a:t>
            </a:r>
            <a:r>
              <a:rPr lang="ja-JP" altLang="en-US" sz="2000" dirty="0"/>
              <a:t>を監視できることから定理が成り立つことが分かる．□</a:t>
            </a:r>
            <a:endParaRPr lang="en-US" altLang="ja-JP" sz="2000" dirty="0"/>
          </a:p>
          <a:p>
            <a:pPr marL="0" indent="0">
              <a:spcBef>
                <a:spcPct val="20000"/>
              </a:spcBef>
              <a:buClr>
                <a:srgbClr val="0BD0D9"/>
              </a:buClr>
              <a:buSzPct val="95000"/>
              <a:buNone/>
              <a:defRPr/>
            </a:pPr>
            <a:r>
              <a:rPr lang="ja-JP" altLang="en-US" sz="2000" dirty="0"/>
              <a:t>　</a:t>
            </a:r>
            <a:endParaRPr lang="en-US" altLang="ja-JP" sz="2000" dirty="0"/>
          </a:p>
          <a:p>
            <a:pPr marL="0" indent="0">
              <a:spcBef>
                <a:spcPct val="20000"/>
              </a:spcBef>
              <a:buClr>
                <a:srgbClr val="0BD0D9"/>
              </a:buClr>
              <a:buSzPct val="95000"/>
              <a:buNone/>
              <a:defRPr/>
            </a:pPr>
            <a:r>
              <a:rPr lang="ja-JP" altLang="en-US" sz="2000" dirty="0"/>
              <a:t>　</a:t>
            </a:r>
            <a:r>
              <a:rPr lang="en-US" altLang="ja-JP" sz="2000" dirty="0"/>
              <a:t>(1)</a:t>
            </a:r>
            <a:r>
              <a:rPr lang="ja-JP" altLang="en-US" sz="2000" dirty="0"/>
              <a:t>　</a:t>
            </a:r>
            <a:r>
              <a:rPr lang="en-US" altLang="ja-JP" sz="2000" dirty="0"/>
              <a:t>4</a:t>
            </a:r>
            <a:r>
              <a:rPr lang="ja-JP" altLang="en-US" sz="2000" dirty="0"/>
              <a:t>色定理を用いずに下線部を証明せよ．</a:t>
            </a:r>
            <a:endParaRPr lang="en-US" altLang="ja-JP" sz="2000" dirty="0"/>
          </a:p>
          <a:p>
            <a:pPr marL="0" indent="0">
              <a:spcBef>
                <a:spcPct val="20000"/>
              </a:spcBef>
              <a:buClr>
                <a:srgbClr val="0BD0D9"/>
              </a:buClr>
              <a:buSzPct val="95000"/>
              <a:buNone/>
              <a:defRPr/>
            </a:pPr>
            <a:r>
              <a:rPr lang="ja-JP" altLang="en-US" sz="2000" dirty="0"/>
              <a:t>　</a:t>
            </a:r>
            <a:r>
              <a:rPr lang="en-US" altLang="ja-JP" sz="2000" dirty="0"/>
              <a:t>(2)</a:t>
            </a:r>
            <a:r>
              <a:rPr lang="ja-JP" altLang="en-US" sz="2000" dirty="0"/>
              <a:t>　</a:t>
            </a:r>
            <a:r>
              <a:rPr lang="en-US" altLang="ja-JP" sz="2000" dirty="0"/>
              <a:t>4</a:t>
            </a:r>
            <a:r>
              <a:rPr lang="ja-JP" altLang="en-US" sz="2000" dirty="0"/>
              <a:t>色定理を用いて下線部を証明せよ．</a:t>
            </a:r>
            <a:endParaRPr lang="en-US" altLang="ja-JP" sz="2000" dirty="0"/>
          </a:p>
          <a:p>
            <a:pPr eaLnBrk="1" hangingPunct="1">
              <a:buFont typeface="Wingdings 2" pitchFamily="18" charset="2"/>
              <a:buNone/>
            </a:pPr>
            <a:endParaRPr lang="en-US" altLang="ja-JP" sz="2000" dirty="0"/>
          </a:p>
          <a:p>
            <a:pPr eaLnBrk="1" hangingPunct="1">
              <a:buFont typeface="Wingdings 2" pitchFamily="18" charset="2"/>
              <a:buNone/>
            </a:pPr>
            <a:endParaRPr lang="en-US" altLang="ja-JP" sz="2000" dirty="0"/>
          </a:p>
        </p:txBody>
      </p:sp>
      <p:sp>
        <p:nvSpPr>
          <p:cNvPr id="12" name="角丸四角形 11"/>
          <p:cNvSpPr/>
          <p:nvPr/>
        </p:nvSpPr>
        <p:spPr>
          <a:xfrm>
            <a:off x="179388" y="2205038"/>
            <a:ext cx="8713787" cy="453633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2226840101"/>
      </p:ext>
    </p:extLst>
  </p:cSld>
  <p:clrMapOvr>
    <a:masterClrMapping/>
  </p:clrMapOvr>
  <p:transition advTm="14149"/>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タイトル 1"/>
          <p:cNvSpPr>
            <a:spLocks noGrp="1"/>
          </p:cNvSpPr>
          <p:nvPr>
            <p:ph type="title"/>
          </p:nvPr>
        </p:nvSpPr>
        <p:spPr/>
        <p:txBody>
          <a:bodyPr/>
          <a:lstStyle/>
          <a:p>
            <a:pPr eaLnBrk="1" hangingPunct="1"/>
            <a:r>
              <a:rPr lang="ja-JP" altLang="en-US" dirty="0"/>
              <a:t>発展課題</a:t>
            </a:r>
            <a:r>
              <a:rPr lang="en-US" altLang="ja-JP" dirty="0"/>
              <a:t>11</a:t>
            </a:r>
            <a:r>
              <a:rPr lang="ja-JP" altLang="en-US" dirty="0"/>
              <a:t>　問２</a:t>
            </a:r>
          </a:p>
        </p:txBody>
      </p:sp>
      <p:sp>
        <p:nvSpPr>
          <p:cNvPr id="97283" name="コンテンツ プレースホルダー 2"/>
          <p:cNvSpPr>
            <a:spLocks noGrp="1"/>
          </p:cNvSpPr>
          <p:nvPr>
            <p:ph idx="1"/>
          </p:nvPr>
        </p:nvSpPr>
        <p:spPr>
          <a:xfrm>
            <a:off x="251717" y="1919882"/>
            <a:ext cx="8640763" cy="4389438"/>
          </a:xfrm>
        </p:spPr>
        <p:txBody>
          <a:bodyPr/>
          <a:lstStyle/>
          <a:p>
            <a:pPr eaLnBrk="1" hangingPunct="1">
              <a:buFont typeface="Wingdings 2" pitchFamily="18" charset="2"/>
              <a:buNone/>
            </a:pPr>
            <a:endParaRPr lang="en-US" altLang="ja-JP" sz="2400" dirty="0"/>
          </a:p>
          <a:p>
            <a:pPr marL="0" indent="0">
              <a:spcBef>
                <a:spcPct val="20000"/>
              </a:spcBef>
              <a:buClr>
                <a:srgbClr val="0BD0D9"/>
              </a:buClr>
              <a:buSzPct val="95000"/>
              <a:buNone/>
              <a:defRPr/>
            </a:pPr>
            <a:r>
              <a:rPr lang="ja-JP" altLang="en-US" sz="2400" dirty="0"/>
              <a:t>　問２：</a:t>
            </a:r>
            <a:endParaRPr lang="en-US" altLang="ja-JP" sz="2400" dirty="0"/>
          </a:p>
          <a:p>
            <a:pPr marL="0" indent="0">
              <a:spcBef>
                <a:spcPct val="20000"/>
              </a:spcBef>
              <a:buClr>
                <a:srgbClr val="0BD0D9"/>
              </a:buClr>
              <a:buSzPct val="95000"/>
              <a:buNone/>
              <a:defRPr/>
            </a:pPr>
            <a:r>
              <a:rPr lang="ja-JP" altLang="en-US" sz="2400" dirty="0"/>
              <a:t>　</a:t>
            </a:r>
            <a:r>
              <a:rPr lang="en-US" altLang="ja-JP" sz="2400" dirty="0" err="1"/>
              <a:t>x+y</a:t>
            </a:r>
            <a:r>
              <a:rPr lang="en-US" altLang="ja-JP" sz="2400" dirty="0"/>
              <a:t>=n</a:t>
            </a:r>
            <a:r>
              <a:rPr lang="ja-JP" altLang="en-US" sz="2400" dirty="0"/>
              <a:t>とし，単純</a:t>
            </a:r>
            <a:r>
              <a:rPr lang="en-US" altLang="ja-JP" sz="2400" dirty="0"/>
              <a:t>x</a:t>
            </a:r>
            <a:r>
              <a:rPr lang="ja-JP" altLang="en-US" sz="2400" dirty="0"/>
              <a:t>角形の内部に単純</a:t>
            </a:r>
            <a:r>
              <a:rPr lang="en-US" altLang="ja-JP" sz="2400" dirty="0"/>
              <a:t>y</a:t>
            </a:r>
            <a:r>
              <a:rPr lang="ja-JP" altLang="en-US" sz="2400" dirty="0"/>
              <a:t>角形がある領域を考える．</a:t>
            </a:r>
            <a:br>
              <a:rPr lang="en-US" altLang="ja-JP" sz="2400" dirty="0"/>
            </a:br>
            <a:r>
              <a:rPr lang="ja-JP" altLang="en-US" sz="2400" dirty="0"/>
              <a:t>　これらの二つの単純多角形に挟まれた領域は</a:t>
            </a:r>
            <a:br>
              <a:rPr lang="en-US" altLang="ja-JP" sz="2400" dirty="0"/>
            </a:br>
            <a:r>
              <a:rPr lang="ja-JP" altLang="en-US" sz="2400" dirty="0"/>
              <a:t>　</a:t>
            </a:r>
            <a:r>
              <a:rPr lang="en-US" altLang="ja-JP" sz="2400" dirty="0"/>
              <a:t>(n+2)/3</a:t>
            </a:r>
            <a:r>
              <a:rPr lang="ja-JP" altLang="en-US" sz="2400" dirty="0"/>
              <a:t>以下の集合で監視できることを示せ．</a:t>
            </a:r>
            <a:br>
              <a:rPr lang="en-US" altLang="ja-JP" sz="2400" dirty="0"/>
            </a:br>
            <a:r>
              <a:rPr lang="ja-JP" altLang="en-US" sz="2400" dirty="0"/>
              <a:t>　（多少曖昧な証明でよい）</a:t>
            </a:r>
            <a:endParaRPr lang="en-US" altLang="ja-JP" sz="2400" dirty="0"/>
          </a:p>
          <a:p>
            <a:pPr eaLnBrk="1" hangingPunct="1">
              <a:buFont typeface="Wingdings 2" pitchFamily="18" charset="2"/>
              <a:buNone/>
            </a:pPr>
            <a:endParaRPr lang="en-US" altLang="ja-JP" sz="2400" dirty="0"/>
          </a:p>
        </p:txBody>
      </p:sp>
      <p:sp>
        <p:nvSpPr>
          <p:cNvPr id="12" name="角丸四角形 11"/>
          <p:cNvSpPr/>
          <p:nvPr/>
        </p:nvSpPr>
        <p:spPr>
          <a:xfrm>
            <a:off x="179388" y="2205038"/>
            <a:ext cx="8713787" cy="453633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 name="フリーフォーム: 図形 5">
            <a:extLst>
              <a:ext uri="{FF2B5EF4-FFF2-40B4-BE49-F238E27FC236}">
                <a16:creationId xmlns:a16="http://schemas.microsoft.com/office/drawing/2014/main" id="{9778E186-A552-69F7-1F7D-0F02426DD87F}"/>
              </a:ext>
            </a:extLst>
          </p:cNvPr>
          <p:cNvSpPr/>
          <p:nvPr/>
        </p:nvSpPr>
        <p:spPr>
          <a:xfrm>
            <a:off x="3347864" y="4509120"/>
            <a:ext cx="2376512" cy="1647777"/>
          </a:xfrm>
          <a:custGeom>
            <a:avLst/>
            <a:gdLst>
              <a:gd name="connsiteX0" fmla="*/ 0 w 2376512"/>
              <a:gd name="connsiteY0" fmla="*/ 714811 h 1647777"/>
              <a:gd name="connsiteX1" fmla="*/ 580203 w 2376512"/>
              <a:gd name="connsiteY1" fmla="*/ 287781 h 1647777"/>
              <a:gd name="connsiteX2" fmla="*/ 970100 w 2376512"/>
              <a:gd name="connsiteY2" fmla="*/ 403822 h 1647777"/>
              <a:gd name="connsiteX3" fmla="*/ 1494603 w 2376512"/>
              <a:gd name="connsiteY3" fmla="*/ 0 h 1647777"/>
              <a:gd name="connsiteX4" fmla="*/ 2046957 w 2376512"/>
              <a:gd name="connsiteY4" fmla="*/ 580203 h 1647777"/>
              <a:gd name="connsiteX5" fmla="*/ 2376512 w 2376512"/>
              <a:gd name="connsiteY5" fmla="*/ 621978 h 1647777"/>
              <a:gd name="connsiteX6" fmla="*/ 1708118 w 2376512"/>
              <a:gd name="connsiteY6" fmla="*/ 1090782 h 1647777"/>
              <a:gd name="connsiteX7" fmla="*/ 1680268 w 2376512"/>
              <a:gd name="connsiteY7" fmla="*/ 1647777 h 1647777"/>
              <a:gd name="connsiteX8" fmla="*/ 812285 w 2376512"/>
              <a:gd name="connsiteY8" fmla="*/ 1072216 h 1647777"/>
              <a:gd name="connsiteX9" fmla="*/ 74266 w 2376512"/>
              <a:gd name="connsiteY9" fmla="*/ 1369280 h 1647777"/>
              <a:gd name="connsiteX10" fmla="*/ 394539 w 2376512"/>
              <a:gd name="connsiteY10" fmla="*/ 849418 h 1647777"/>
              <a:gd name="connsiteX11" fmla="*/ 0 w 2376512"/>
              <a:gd name="connsiteY11" fmla="*/ 714811 h 1647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76512" h="1647777">
                <a:moveTo>
                  <a:pt x="0" y="714811"/>
                </a:moveTo>
                <a:lnTo>
                  <a:pt x="580203" y="287781"/>
                </a:lnTo>
                <a:lnTo>
                  <a:pt x="970100" y="403822"/>
                </a:lnTo>
                <a:lnTo>
                  <a:pt x="1494603" y="0"/>
                </a:lnTo>
                <a:lnTo>
                  <a:pt x="2046957" y="580203"/>
                </a:lnTo>
                <a:lnTo>
                  <a:pt x="2376512" y="621978"/>
                </a:lnTo>
                <a:lnTo>
                  <a:pt x="1708118" y="1090782"/>
                </a:lnTo>
                <a:lnTo>
                  <a:pt x="1680268" y="1647777"/>
                </a:lnTo>
                <a:lnTo>
                  <a:pt x="812285" y="1072216"/>
                </a:lnTo>
                <a:lnTo>
                  <a:pt x="74266" y="1369280"/>
                </a:lnTo>
                <a:lnTo>
                  <a:pt x="394539" y="849418"/>
                </a:lnTo>
                <a:lnTo>
                  <a:pt x="0" y="714811"/>
                </a:lnTo>
                <a:close/>
              </a:path>
            </a:pathLst>
          </a:cu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リーフォーム: 図形 6">
            <a:extLst>
              <a:ext uri="{FF2B5EF4-FFF2-40B4-BE49-F238E27FC236}">
                <a16:creationId xmlns:a16="http://schemas.microsoft.com/office/drawing/2014/main" id="{27C50A6B-5B75-E524-57FF-ECE2EC73D29B}"/>
              </a:ext>
            </a:extLst>
          </p:cNvPr>
          <p:cNvSpPr/>
          <p:nvPr/>
        </p:nvSpPr>
        <p:spPr>
          <a:xfrm>
            <a:off x="4111474" y="4943049"/>
            <a:ext cx="1035083" cy="547712"/>
          </a:xfrm>
          <a:custGeom>
            <a:avLst/>
            <a:gdLst>
              <a:gd name="connsiteX0" fmla="*/ 176382 w 1035083"/>
              <a:gd name="connsiteY0" fmla="*/ 194949 h 547712"/>
              <a:gd name="connsiteX1" fmla="*/ 598770 w 1035083"/>
              <a:gd name="connsiteY1" fmla="*/ 0 h 547712"/>
              <a:gd name="connsiteX2" fmla="*/ 756585 w 1035083"/>
              <a:gd name="connsiteY2" fmla="*/ 111399 h 547712"/>
              <a:gd name="connsiteX3" fmla="*/ 1035083 w 1035083"/>
              <a:gd name="connsiteY3" fmla="*/ 153174 h 547712"/>
              <a:gd name="connsiteX4" fmla="*/ 635903 w 1035083"/>
              <a:gd name="connsiteY4" fmla="*/ 547712 h 547712"/>
              <a:gd name="connsiteX5" fmla="*/ 492013 w 1035083"/>
              <a:gd name="connsiteY5" fmla="*/ 250648 h 547712"/>
              <a:gd name="connsiteX6" fmla="*/ 0 w 1035083"/>
              <a:gd name="connsiteY6" fmla="*/ 413105 h 547712"/>
              <a:gd name="connsiteX7" fmla="*/ 176382 w 1035083"/>
              <a:gd name="connsiteY7" fmla="*/ 194949 h 547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5083" h="547712">
                <a:moveTo>
                  <a:pt x="176382" y="194949"/>
                </a:moveTo>
                <a:lnTo>
                  <a:pt x="598770" y="0"/>
                </a:lnTo>
                <a:lnTo>
                  <a:pt x="756585" y="111399"/>
                </a:lnTo>
                <a:lnTo>
                  <a:pt x="1035083" y="153174"/>
                </a:lnTo>
                <a:lnTo>
                  <a:pt x="635903" y="547712"/>
                </a:lnTo>
                <a:lnTo>
                  <a:pt x="492013" y="250648"/>
                </a:lnTo>
                <a:lnTo>
                  <a:pt x="0" y="413105"/>
                </a:lnTo>
                <a:lnTo>
                  <a:pt x="176382" y="194949"/>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84814187"/>
      </p:ext>
    </p:extLst>
  </p:cSld>
  <p:clrMapOvr>
    <a:masterClrMapping/>
  </p:clrMapOvr>
  <p:transition advTm="14149"/>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タイトル 1"/>
          <p:cNvSpPr>
            <a:spLocks noGrp="1"/>
          </p:cNvSpPr>
          <p:nvPr>
            <p:ph type="title"/>
          </p:nvPr>
        </p:nvSpPr>
        <p:spPr/>
        <p:txBody>
          <a:bodyPr/>
          <a:lstStyle/>
          <a:p>
            <a:pPr eaLnBrk="1" hangingPunct="1"/>
            <a:r>
              <a:rPr lang="ja-JP" altLang="en-US" dirty="0"/>
              <a:t>発展課題</a:t>
            </a:r>
            <a:r>
              <a:rPr lang="en-US" altLang="ja-JP" dirty="0"/>
              <a:t>11</a:t>
            </a:r>
            <a:r>
              <a:rPr lang="ja-JP" altLang="en-US" dirty="0"/>
              <a:t>　問１の補足</a:t>
            </a:r>
          </a:p>
        </p:txBody>
      </p:sp>
      <p:sp>
        <p:nvSpPr>
          <p:cNvPr id="12" name="角丸四角形 11"/>
          <p:cNvSpPr/>
          <p:nvPr/>
        </p:nvSpPr>
        <p:spPr>
          <a:xfrm>
            <a:off x="179388" y="1847850"/>
            <a:ext cx="8713787" cy="47498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フリーフォーム: 図形 6">
            <a:extLst>
              <a:ext uri="{FF2B5EF4-FFF2-40B4-BE49-F238E27FC236}">
                <a16:creationId xmlns:a16="http://schemas.microsoft.com/office/drawing/2014/main" id="{F15EB3BD-2579-FC0A-0F2E-6013F4F17DB6}"/>
              </a:ext>
            </a:extLst>
          </p:cNvPr>
          <p:cNvSpPr/>
          <p:nvPr/>
        </p:nvSpPr>
        <p:spPr>
          <a:xfrm>
            <a:off x="2555776" y="2420888"/>
            <a:ext cx="3960440" cy="3165745"/>
          </a:xfrm>
          <a:custGeom>
            <a:avLst/>
            <a:gdLst>
              <a:gd name="connsiteX0" fmla="*/ 157985 w 1455380"/>
              <a:gd name="connsiteY0" fmla="*/ 258521 h 1163346"/>
              <a:gd name="connsiteX1" fmla="*/ 416507 w 1455380"/>
              <a:gd name="connsiteY1" fmla="*/ 0 h 1163346"/>
              <a:gd name="connsiteX2" fmla="*/ 1235158 w 1455380"/>
              <a:gd name="connsiteY2" fmla="*/ 19149 h 1163346"/>
              <a:gd name="connsiteX3" fmla="*/ 1081960 w 1455380"/>
              <a:gd name="connsiteY3" fmla="*/ 248946 h 1163346"/>
              <a:gd name="connsiteX4" fmla="*/ 1345269 w 1455380"/>
              <a:gd name="connsiteY4" fmla="*/ 378207 h 1163346"/>
              <a:gd name="connsiteX5" fmla="*/ 1206434 w 1455380"/>
              <a:gd name="connsiteY5" fmla="*/ 564917 h 1163346"/>
              <a:gd name="connsiteX6" fmla="*/ 1455380 w 1455380"/>
              <a:gd name="connsiteY6" fmla="*/ 564917 h 1163346"/>
              <a:gd name="connsiteX7" fmla="*/ 1220796 w 1455380"/>
              <a:gd name="connsiteY7" fmla="*/ 1086747 h 1163346"/>
              <a:gd name="connsiteX8" fmla="*/ 1014936 w 1455380"/>
              <a:gd name="connsiteY8" fmla="*/ 761202 h 1163346"/>
              <a:gd name="connsiteX9" fmla="*/ 157985 w 1455380"/>
              <a:gd name="connsiteY9" fmla="*/ 1163346 h 1163346"/>
              <a:gd name="connsiteX10" fmla="*/ 0 w 1455380"/>
              <a:gd name="connsiteY10" fmla="*/ 837801 h 1163346"/>
              <a:gd name="connsiteX11" fmla="*/ 354270 w 1455380"/>
              <a:gd name="connsiteY11" fmla="*/ 789926 h 1163346"/>
              <a:gd name="connsiteX12" fmla="*/ 157985 w 1455380"/>
              <a:gd name="connsiteY12" fmla="*/ 258521 h 1163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55380" h="1163346">
                <a:moveTo>
                  <a:pt x="157985" y="258521"/>
                </a:moveTo>
                <a:lnTo>
                  <a:pt x="416507" y="0"/>
                </a:lnTo>
                <a:lnTo>
                  <a:pt x="1235158" y="19149"/>
                </a:lnTo>
                <a:lnTo>
                  <a:pt x="1081960" y="248946"/>
                </a:lnTo>
                <a:lnTo>
                  <a:pt x="1345269" y="378207"/>
                </a:lnTo>
                <a:lnTo>
                  <a:pt x="1206434" y="564917"/>
                </a:lnTo>
                <a:lnTo>
                  <a:pt x="1455380" y="564917"/>
                </a:lnTo>
                <a:lnTo>
                  <a:pt x="1220796" y="1086747"/>
                </a:lnTo>
                <a:lnTo>
                  <a:pt x="1014936" y="761202"/>
                </a:lnTo>
                <a:lnTo>
                  <a:pt x="157985" y="1163346"/>
                </a:lnTo>
                <a:lnTo>
                  <a:pt x="0" y="837801"/>
                </a:lnTo>
                <a:lnTo>
                  <a:pt x="354270" y="789926"/>
                </a:lnTo>
                <a:lnTo>
                  <a:pt x="157985" y="258521"/>
                </a:ln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テキスト ボックス 7">
            <a:extLst>
              <a:ext uri="{FF2B5EF4-FFF2-40B4-BE49-F238E27FC236}">
                <a16:creationId xmlns:a16="http://schemas.microsoft.com/office/drawing/2014/main" id="{E4563AEF-8091-4F58-3B8D-E0622DA8AE09}"/>
              </a:ext>
            </a:extLst>
          </p:cNvPr>
          <p:cNvSpPr txBox="1"/>
          <p:nvPr/>
        </p:nvSpPr>
        <p:spPr>
          <a:xfrm>
            <a:off x="3540968" y="5796553"/>
            <a:ext cx="2687216" cy="338554"/>
          </a:xfrm>
          <a:prstGeom prst="rect">
            <a:avLst/>
          </a:prstGeom>
          <a:noFill/>
        </p:spPr>
        <p:txBody>
          <a:bodyPr wrap="square" rtlCol="0">
            <a:spAutoFit/>
          </a:bodyPr>
          <a:lstStyle/>
          <a:p>
            <a:r>
              <a:rPr lang="ja-JP" altLang="en-US" sz="1600" dirty="0"/>
              <a:t>　　　　　グラフ</a:t>
            </a:r>
            <a:r>
              <a:rPr lang="en-US" altLang="ja-JP" sz="1600" dirty="0"/>
              <a:t>G</a:t>
            </a:r>
            <a:endParaRPr kumimoji="1" lang="ja-JP" altLang="en-US" sz="1600" dirty="0"/>
          </a:p>
        </p:txBody>
      </p:sp>
      <p:sp>
        <p:nvSpPr>
          <p:cNvPr id="2" name="楕円 1">
            <a:extLst>
              <a:ext uri="{FF2B5EF4-FFF2-40B4-BE49-F238E27FC236}">
                <a16:creationId xmlns:a16="http://schemas.microsoft.com/office/drawing/2014/main" id="{CA0BB87E-B71B-2E86-6854-BE8ED46BEF70}"/>
              </a:ext>
            </a:extLst>
          </p:cNvPr>
          <p:cNvSpPr/>
          <p:nvPr/>
        </p:nvSpPr>
        <p:spPr>
          <a:xfrm>
            <a:off x="2915816" y="299695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楕円 8">
            <a:extLst>
              <a:ext uri="{FF2B5EF4-FFF2-40B4-BE49-F238E27FC236}">
                <a16:creationId xmlns:a16="http://schemas.microsoft.com/office/drawing/2014/main" id="{AE356C5F-9FC1-FD95-B9BC-F681CA629B8E}"/>
              </a:ext>
            </a:extLst>
          </p:cNvPr>
          <p:cNvSpPr/>
          <p:nvPr/>
        </p:nvSpPr>
        <p:spPr>
          <a:xfrm>
            <a:off x="3563888" y="227687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楕円 9">
            <a:extLst>
              <a:ext uri="{FF2B5EF4-FFF2-40B4-BE49-F238E27FC236}">
                <a16:creationId xmlns:a16="http://schemas.microsoft.com/office/drawing/2014/main" id="{50893FE4-6C61-3717-7934-909ED68D2604}"/>
              </a:ext>
            </a:extLst>
          </p:cNvPr>
          <p:cNvSpPr/>
          <p:nvPr/>
        </p:nvSpPr>
        <p:spPr>
          <a:xfrm>
            <a:off x="5724128"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a:extLst>
              <a:ext uri="{FF2B5EF4-FFF2-40B4-BE49-F238E27FC236}">
                <a16:creationId xmlns:a16="http://schemas.microsoft.com/office/drawing/2014/main" id="{4BC79F7D-48ED-4DFC-1F4C-58BF7CE80D4E}"/>
              </a:ext>
            </a:extLst>
          </p:cNvPr>
          <p:cNvSpPr/>
          <p:nvPr/>
        </p:nvSpPr>
        <p:spPr>
          <a:xfrm>
            <a:off x="5364088" y="292494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a:extLst>
              <a:ext uri="{FF2B5EF4-FFF2-40B4-BE49-F238E27FC236}">
                <a16:creationId xmlns:a16="http://schemas.microsoft.com/office/drawing/2014/main" id="{F7ECD25D-5BEC-2DCF-E6AB-A47799C732A7}"/>
              </a:ext>
            </a:extLst>
          </p:cNvPr>
          <p:cNvSpPr/>
          <p:nvPr/>
        </p:nvSpPr>
        <p:spPr>
          <a:xfrm>
            <a:off x="6012160" y="328498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楕円 13">
            <a:extLst>
              <a:ext uri="{FF2B5EF4-FFF2-40B4-BE49-F238E27FC236}">
                <a16:creationId xmlns:a16="http://schemas.microsoft.com/office/drawing/2014/main" id="{0E533744-DE96-265F-D4EF-3CB0715F5E8D}"/>
              </a:ext>
            </a:extLst>
          </p:cNvPr>
          <p:cNvSpPr/>
          <p:nvPr/>
        </p:nvSpPr>
        <p:spPr>
          <a:xfrm>
            <a:off x="5724128" y="378904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a:extLst>
              <a:ext uri="{FF2B5EF4-FFF2-40B4-BE49-F238E27FC236}">
                <a16:creationId xmlns:a16="http://schemas.microsoft.com/office/drawing/2014/main" id="{E4D68B0A-63FC-7B44-889E-4E93A79173C8}"/>
              </a:ext>
            </a:extLst>
          </p:cNvPr>
          <p:cNvSpPr/>
          <p:nvPr/>
        </p:nvSpPr>
        <p:spPr>
          <a:xfrm>
            <a:off x="6372200" y="378904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a:extLst>
              <a:ext uri="{FF2B5EF4-FFF2-40B4-BE49-F238E27FC236}">
                <a16:creationId xmlns:a16="http://schemas.microsoft.com/office/drawing/2014/main" id="{18876436-694F-33AD-B665-513085B5F14F}"/>
              </a:ext>
            </a:extLst>
          </p:cNvPr>
          <p:cNvSpPr/>
          <p:nvPr/>
        </p:nvSpPr>
        <p:spPr>
          <a:xfrm>
            <a:off x="5724128" y="508518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楕円 16">
            <a:extLst>
              <a:ext uri="{FF2B5EF4-FFF2-40B4-BE49-F238E27FC236}">
                <a16:creationId xmlns:a16="http://schemas.microsoft.com/office/drawing/2014/main" id="{FE23D48A-2F8A-7EE8-D45B-9C8E7F6DBA57}"/>
              </a:ext>
            </a:extLst>
          </p:cNvPr>
          <p:cNvSpPr/>
          <p:nvPr/>
        </p:nvSpPr>
        <p:spPr>
          <a:xfrm>
            <a:off x="5148064" y="436510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楕円 17">
            <a:extLst>
              <a:ext uri="{FF2B5EF4-FFF2-40B4-BE49-F238E27FC236}">
                <a16:creationId xmlns:a16="http://schemas.microsoft.com/office/drawing/2014/main" id="{116A52E8-6C76-7322-3411-09ABD2C75E1F}"/>
              </a:ext>
            </a:extLst>
          </p:cNvPr>
          <p:cNvSpPr/>
          <p:nvPr/>
        </p:nvSpPr>
        <p:spPr>
          <a:xfrm>
            <a:off x="2843808" y="53732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楕円 18">
            <a:extLst>
              <a:ext uri="{FF2B5EF4-FFF2-40B4-BE49-F238E27FC236}">
                <a16:creationId xmlns:a16="http://schemas.microsoft.com/office/drawing/2014/main" id="{9B686EA7-EDB4-1D79-05D2-DBFEA04A33FF}"/>
              </a:ext>
            </a:extLst>
          </p:cNvPr>
          <p:cNvSpPr/>
          <p:nvPr/>
        </p:nvSpPr>
        <p:spPr>
          <a:xfrm>
            <a:off x="2411760" y="45811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楕円 19">
            <a:extLst>
              <a:ext uri="{FF2B5EF4-FFF2-40B4-BE49-F238E27FC236}">
                <a16:creationId xmlns:a16="http://schemas.microsoft.com/office/drawing/2014/main" id="{DD5E33C3-BAEA-0EE0-B9B4-8A9476EBA1C1}"/>
              </a:ext>
            </a:extLst>
          </p:cNvPr>
          <p:cNvSpPr/>
          <p:nvPr/>
        </p:nvSpPr>
        <p:spPr>
          <a:xfrm>
            <a:off x="3347864" y="443711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 name="直線コネクタ 3">
            <a:extLst>
              <a:ext uri="{FF2B5EF4-FFF2-40B4-BE49-F238E27FC236}">
                <a16:creationId xmlns:a16="http://schemas.microsoft.com/office/drawing/2014/main" id="{7A12F68E-667E-6A33-0905-E658191D10AB}"/>
              </a:ext>
            </a:extLst>
          </p:cNvPr>
          <p:cNvCxnSpPr>
            <a:cxnSpLocks/>
            <a:stCxn id="9" idx="4"/>
            <a:endCxn id="20" idx="0"/>
          </p:cNvCxnSpPr>
          <p:nvPr/>
        </p:nvCxnSpPr>
        <p:spPr>
          <a:xfrm flipH="1">
            <a:off x="3491880" y="2564904"/>
            <a:ext cx="216024" cy="18722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FDAB28D9-A033-5A3B-F8D1-ECB897871D50}"/>
              </a:ext>
            </a:extLst>
          </p:cNvPr>
          <p:cNvCxnSpPr>
            <a:cxnSpLocks/>
            <a:stCxn id="20" idx="4"/>
            <a:endCxn id="18" idx="7"/>
          </p:cNvCxnSpPr>
          <p:nvPr/>
        </p:nvCxnSpPr>
        <p:spPr>
          <a:xfrm flipH="1">
            <a:off x="3089659" y="4725144"/>
            <a:ext cx="402221" cy="69025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C222BE0F-C4A5-B347-D12A-D7C35F3CC12A}"/>
              </a:ext>
            </a:extLst>
          </p:cNvPr>
          <p:cNvCxnSpPr>
            <a:cxnSpLocks/>
            <a:stCxn id="17" idx="2"/>
            <a:endCxn id="20" idx="6"/>
          </p:cNvCxnSpPr>
          <p:nvPr/>
        </p:nvCxnSpPr>
        <p:spPr>
          <a:xfrm flipH="1">
            <a:off x="3635896" y="4509120"/>
            <a:ext cx="1512168" cy="720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204E1AB0-AA9E-396C-32F3-E64D299A4225}"/>
              </a:ext>
            </a:extLst>
          </p:cNvPr>
          <p:cNvCxnSpPr>
            <a:cxnSpLocks/>
            <a:stCxn id="11" idx="3"/>
            <a:endCxn id="20" idx="7"/>
          </p:cNvCxnSpPr>
          <p:nvPr/>
        </p:nvCxnSpPr>
        <p:spPr>
          <a:xfrm flipH="1">
            <a:off x="3593715" y="3170795"/>
            <a:ext cx="1812554" cy="13084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3322FFC2-3414-EE75-557D-80BE326FEDDF}"/>
              </a:ext>
            </a:extLst>
          </p:cNvPr>
          <p:cNvCxnSpPr>
            <a:cxnSpLocks/>
            <a:stCxn id="11" idx="1"/>
            <a:endCxn id="9" idx="5"/>
          </p:cNvCxnSpPr>
          <p:nvPr/>
        </p:nvCxnSpPr>
        <p:spPr>
          <a:xfrm flipH="1" flipV="1">
            <a:off x="3809739" y="2522723"/>
            <a:ext cx="1596530" cy="44440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130AD531-4065-680F-B00A-3F89B09B02C4}"/>
              </a:ext>
            </a:extLst>
          </p:cNvPr>
          <p:cNvCxnSpPr>
            <a:cxnSpLocks/>
            <a:stCxn id="11" idx="4"/>
            <a:endCxn id="17" idx="0"/>
          </p:cNvCxnSpPr>
          <p:nvPr/>
        </p:nvCxnSpPr>
        <p:spPr>
          <a:xfrm flipH="1">
            <a:off x="5292080" y="3212976"/>
            <a:ext cx="216024" cy="115212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9504F9B3-1933-24B5-92F1-F3756CDF8C3B}"/>
              </a:ext>
            </a:extLst>
          </p:cNvPr>
          <p:cNvCxnSpPr>
            <a:cxnSpLocks/>
            <a:stCxn id="11" idx="5"/>
            <a:endCxn id="14" idx="0"/>
          </p:cNvCxnSpPr>
          <p:nvPr/>
        </p:nvCxnSpPr>
        <p:spPr>
          <a:xfrm>
            <a:off x="5609939" y="3170795"/>
            <a:ext cx="258205" cy="6182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6224A6BB-6CDA-3A0A-C2AD-5DB898C61CE0}"/>
              </a:ext>
            </a:extLst>
          </p:cNvPr>
          <p:cNvCxnSpPr>
            <a:cxnSpLocks/>
            <a:stCxn id="14" idx="3"/>
            <a:endCxn id="17" idx="7"/>
          </p:cNvCxnSpPr>
          <p:nvPr/>
        </p:nvCxnSpPr>
        <p:spPr>
          <a:xfrm flipH="1">
            <a:off x="5393915" y="4034891"/>
            <a:ext cx="372394" cy="3723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2A89E63D-24FD-8959-EC57-C4F174B8D1BC}"/>
              </a:ext>
            </a:extLst>
          </p:cNvPr>
          <p:cNvCxnSpPr>
            <a:cxnSpLocks/>
            <a:stCxn id="15" idx="3"/>
            <a:endCxn id="17" idx="6"/>
          </p:cNvCxnSpPr>
          <p:nvPr/>
        </p:nvCxnSpPr>
        <p:spPr>
          <a:xfrm flipH="1">
            <a:off x="5436096" y="4034891"/>
            <a:ext cx="978285" cy="47422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566217"/>
      </p:ext>
    </p:extLst>
  </p:cSld>
  <p:clrMapOvr>
    <a:masterClrMapping/>
  </p:clrMapOvr>
  <p:transition advTm="14149"/>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タイトル 1"/>
          <p:cNvSpPr>
            <a:spLocks noGrp="1"/>
          </p:cNvSpPr>
          <p:nvPr>
            <p:ph type="title"/>
          </p:nvPr>
        </p:nvSpPr>
        <p:spPr/>
        <p:txBody>
          <a:bodyPr/>
          <a:lstStyle/>
          <a:p>
            <a:pPr eaLnBrk="1" hangingPunct="1"/>
            <a:r>
              <a:rPr lang="ja-JP" altLang="en-US" dirty="0"/>
              <a:t>発展課題</a:t>
            </a:r>
            <a:r>
              <a:rPr lang="en-US" altLang="ja-JP" dirty="0"/>
              <a:t>11</a:t>
            </a:r>
            <a:r>
              <a:rPr lang="ja-JP" altLang="en-US" dirty="0"/>
              <a:t>　問１の補足</a:t>
            </a:r>
          </a:p>
        </p:txBody>
      </p:sp>
      <p:sp>
        <p:nvSpPr>
          <p:cNvPr id="12" name="角丸四角形 11"/>
          <p:cNvSpPr/>
          <p:nvPr/>
        </p:nvSpPr>
        <p:spPr>
          <a:xfrm>
            <a:off x="179388" y="1847850"/>
            <a:ext cx="8713787" cy="47498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フリーフォーム: 図形 6">
            <a:extLst>
              <a:ext uri="{FF2B5EF4-FFF2-40B4-BE49-F238E27FC236}">
                <a16:creationId xmlns:a16="http://schemas.microsoft.com/office/drawing/2014/main" id="{F15EB3BD-2579-FC0A-0F2E-6013F4F17DB6}"/>
              </a:ext>
            </a:extLst>
          </p:cNvPr>
          <p:cNvSpPr/>
          <p:nvPr/>
        </p:nvSpPr>
        <p:spPr>
          <a:xfrm>
            <a:off x="2555776" y="2420888"/>
            <a:ext cx="3960440" cy="3165745"/>
          </a:xfrm>
          <a:custGeom>
            <a:avLst/>
            <a:gdLst>
              <a:gd name="connsiteX0" fmla="*/ 157985 w 1455380"/>
              <a:gd name="connsiteY0" fmla="*/ 258521 h 1163346"/>
              <a:gd name="connsiteX1" fmla="*/ 416507 w 1455380"/>
              <a:gd name="connsiteY1" fmla="*/ 0 h 1163346"/>
              <a:gd name="connsiteX2" fmla="*/ 1235158 w 1455380"/>
              <a:gd name="connsiteY2" fmla="*/ 19149 h 1163346"/>
              <a:gd name="connsiteX3" fmla="*/ 1081960 w 1455380"/>
              <a:gd name="connsiteY3" fmla="*/ 248946 h 1163346"/>
              <a:gd name="connsiteX4" fmla="*/ 1345269 w 1455380"/>
              <a:gd name="connsiteY4" fmla="*/ 378207 h 1163346"/>
              <a:gd name="connsiteX5" fmla="*/ 1206434 w 1455380"/>
              <a:gd name="connsiteY5" fmla="*/ 564917 h 1163346"/>
              <a:gd name="connsiteX6" fmla="*/ 1455380 w 1455380"/>
              <a:gd name="connsiteY6" fmla="*/ 564917 h 1163346"/>
              <a:gd name="connsiteX7" fmla="*/ 1220796 w 1455380"/>
              <a:gd name="connsiteY7" fmla="*/ 1086747 h 1163346"/>
              <a:gd name="connsiteX8" fmla="*/ 1014936 w 1455380"/>
              <a:gd name="connsiteY8" fmla="*/ 761202 h 1163346"/>
              <a:gd name="connsiteX9" fmla="*/ 157985 w 1455380"/>
              <a:gd name="connsiteY9" fmla="*/ 1163346 h 1163346"/>
              <a:gd name="connsiteX10" fmla="*/ 0 w 1455380"/>
              <a:gd name="connsiteY10" fmla="*/ 837801 h 1163346"/>
              <a:gd name="connsiteX11" fmla="*/ 354270 w 1455380"/>
              <a:gd name="connsiteY11" fmla="*/ 789926 h 1163346"/>
              <a:gd name="connsiteX12" fmla="*/ 157985 w 1455380"/>
              <a:gd name="connsiteY12" fmla="*/ 258521 h 1163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55380" h="1163346">
                <a:moveTo>
                  <a:pt x="157985" y="258521"/>
                </a:moveTo>
                <a:lnTo>
                  <a:pt x="416507" y="0"/>
                </a:lnTo>
                <a:lnTo>
                  <a:pt x="1235158" y="19149"/>
                </a:lnTo>
                <a:lnTo>
                  <a:pt x="1081960" y="248946"/>
                </a:lnTo>
                <a:lnTo>
                  <a:pt x="1345269" y="378207"/>
                </a:lnTo>
                <a:lnTo>
                  <a:pt x="1206434" y="564917"/>
                </a:lnTo>
                <a:lnTo>
                  <a:pt x="1455380" y="564917"/>
                </a:lnTo>
                <a:lnTo>
                  <a:pt x="1220796" y="1086747"/>
                </a:lnTo>
                <a:lnTo>
                  <a:pt x="1014936" y="761202"/>
                </a:lnTo>
                <a:lnTo>
                  <a:pt x="157985" y="1163346"/>
                </a:lnTo>
                <a:lnTo>
                  <a:pt x="0" y="837801"/>
                </a:lnTo>
                <a:lnTo>
                  <a:pt x="354270" y="789926"/>
                </a:lnTo>
                <a:lnTo>
                  <a:pt x="157985" y="258521"/>
                </a:ln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テキスト ボックス 7">
            <a:extLst>
              <a:ext uri="{FF2B5EF4-FFF2-40B4-BE49-F238E27FC236}">
                <a16:creationId xmlns:a16="http://schemas.microsoft.com/office/drawing/2014/main" id="{E4563AEF-8091-4F58-3B8D-E0622DA8AE09}"/>
              </a:ext>
            </a:extLst>
          </p:cNvPr>
          <p:cNvSpPr txBox="1"/>
          <p:nvPr/>
        </p:nvSpPr>
        <p:spPr>
          <a:xfrm>
            <a:off x="3540968" y="5796553"/>
            <a:ext cx="2687216" cy="338554"/>
          </a:xfrm>
          <a:prstGeom prst="rect">
            <a:avLst/>
          </a:prstGeom>
          <a:noFill/>
        </p:spPr>
        <p:txBody>
          <a:bodyPr wrap="square" rtlCol="0">
            <a:spAutoFit/>
          </a:bodyPr>
          <a:lstStyle/>
          <a:p>
            <a:r>
              <a:rPr lang="ja-JP" altLang="en-US" sz="1600" dirty="0"/>
              <a:t>　　　　　グラフ</a:t>
            </a:r>
            <a:r>
              <a:rPr lang="en-US" altLang="ja-JP" sz="1600" dirty="0"/>
              <a:t>G</a:t>
            </a:r>
            <a:endParaRPr kumimoji="1" lang="ja-JP" altLang="en-US" sz="1600" dirty="0"/>
          </a:p>
        </p:txBody>
      </p:sp>
      <p:sp>
        <p:nvSpPr>
          <p:cNvPr id="2" name="楕円 1">
            <a:extLst>
              <a:ext uri="{FF2B5EF4-FFF2-40B4-BE49-F238E27FC236}">
                <a16:creationId xmlns:a16="http://schemas.microsoft.com/office/drawing/2014/main" id="{CA0BB87E-B71B-2E86-6854-BE8ED46BEF70}"/>
              </a:ext>
            </a:extLst>
          </p:cNvPr>
          <p:cNvSpPr/>
          <p:nvPr/>
        </p:nvSpPr>
        <p:spPr>
          <a:xfrm>
            <a:off x="2915816" y="299695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楕円 8">
            <a:extLst>
              <a:ext uri="{FF2B5EF4-FFF2-40B4-BE49-F238E27FC236}">
                <a16:creationId xmlns:a16="http://schemas.microsoft.com/office/drawing/2014/main" id="{AE356C5F-9FC1-FD95-B9BC-F681CA629B8E}"/>
              </a:ext>
            </a:extLst>
          </p:cNvPr>
          <p:cNvSpPr/>
          <p:nvPr/>
        </p:nvSpPr>
        <p:spPr>
          <a:xfrm>
            <a:off x="3563888" y="227687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楕円 9">
            <a:extLst>
              <a:ext uri="{FF2B5EF4-FFF2-40B4-BE49-F238E27FC236}">
                <a16:creationId xmlns:a16="http://schemas.microsoft.com/office/drawing/2014/main" id="{50893FE4-6C61-3717-7934-909ED68D2604}"/>
              </a:ext>
            </a:extLst>
          </p:cNvPr>
          <p:cNvSpPr/>
          <p:nvPr/>
        </p:nvSpPr>
        <p:spPr>
          <a:xfrm>
            <a:off x="5724128"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a:extLst>
              <a:ext uri="{FF2B5EF4-FFF2-40B4-BE49-F238E27FC236}">
                <a16:creationId xmlns:a16="http://schemas.microsoft.com/office/drawing/2014/main" id="{4BC79F7D-48ED-4DFC-1F4C-58BF7CE80D4E}"/>
              </a:ext>
            </a:extLst>
          </p:cNvPr>
          <p:cNvSpPr/>
          <p:nvPr/>
        </p:nvSpPr>
        <p:spPr>
          <a:xfrm>
            <a:off x="5364088" y="292494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a:extLst>
              <a:ext uri="{FF2B5EF4-FFF2-40B4-BE49-F238E27FC236}">
                <a16:creationId xmlns:a16="http://schemas.microsoft.com/office/drawing/2014/main" id="{F7ECD25D-5BEC-2DCF-E6AB-A47799C732A7}"/>
              </a:ext>
            </a:extLst>
          </p:cNvPr>
          <p:cNvSpPr/>
          <p:nvPr/>
        </p:nvSpPr>
        <p:spPr>
          <a:xfrm>
            <a:off x="6012160" y="328498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楕円 13">
            <a:extLst>
              <a:ext uri="{FF2B5EF4-FFF2-40B4-BE49-F238E27FC236}">
                <a16:creationId xmlns:a16="http://schemas.microsoft.com/office/drawing/2014/main" id="{0E533744-DE96-265F-D4EF-3CB0715F5E8D}"/>
              </a:ext>
            </a:extLst>
          </p:cNvPr>
          <p:cNvSpPr/>
          <p:nvPr/>
        </p:nvSpPr>
        <p:spPr>
          <a:xfrm>
            <a:off x="5724128" y="378904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a:extLst>
              <a:ext uri="{FF2B5EF4-FFF2-40B4-BE49-F238E27FC236}">
                <a16:creationId xmlns:a16="http://schemas.microsoft.com/office/drawing/2014/main" id="{E4D68B0A-63FC-7B44-889E-4E93A79173C8}"/>
              </a:ext>
            </a:extLst>
          </p:cNvPr>
          <p:cNvSpPr/>
          <p:nvPr/>
        </p:nvSpPr>
        <p:spPr>
          <a:xfrm>
            <a:off x="6372200" y="378904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a:extLst>
              <a:ext uri="{FF2B5EF4-FFF2-40B4-BE49-F238E27FC236}">
                <a16:creationId xmlns:a16="http://schemas.microsoft.com/office/drawing/2014/main" id="{18876436-694F-33AD-B665-513085B5F14F}"/>
              </a:ext>
            </a:extLst>
          </p:cNvPr>
          <p:cNvSpPr/>
          <p:nvPr/>
        </p:nvSpPr>
        <p:spPr>
          <a:xfrm>
            <a:off x="5724128" y="508518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楕円 16">
            <a:extLst>
              <a:ext uri="{FF2B5EF4-FFF2-40B4-BE49-F238E27FC236}">
                <a16:creationId xmlns:a16="http://schemas.microsoft.com/office/drawing/2014/main" id="{FE23D48A-2F8A-7EE8-D45B-9C8E7F6DBA57}"/>
              </a:ext>
            </a:extLst>
          </p:cNvPr>
          <p:cNvSpPr/>
          <p:nvPr/>
        </p:nvSpPr>
        <p:spPr>
          <a:xfrm>
            <a:off x="5148064" y="436510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楕円 17">
            <a:extLst>
              <a:ext uri="{FF2B5EF4-FFF2-40B4-BE49-F238E27FC236}">
                <a16:creationId xmlns:a16="http://schemas.microsoft.com/office/drawing/2014/main" id="{116A52E8-6C76-7322-3411-09ABD2C75E1F}"/>
              </a:ext>
            </a:extLst>
          </p:cNvPr>
          <p:cNvSpPr/>
          <p:nvPr/>
        </p:nvSpPr>
        <p:spPr>
          <a:xfrm>
            <a:off x="2843808" y="53732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楕円 18">
            <a:extLst>
              <a:ext uri="{FF2B5EF4-FFF2-40B4-BE49-F238E27FC236}">
                <a16:creationId xmlns:a16="http://schemas.microsoft.com/office/drawing/2014/main" id="{9B686EA7-EDB4-1D79-05D2-DBFEA04A33FF}"/>
              </a:ext>
            </a:extLst>
          </p:cNvPr>
          <p:cNvSpPr/>
          <p:nvPr/>
        </p:nvSpPr>
        <p:spPr>
          <a:xfrm>
            <a:off x="2411760" y="45811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楕円 19">
            <a:extLst>
              <a:ext uri="{FF2B5EF4-FFF2-40B4-BE49-F238E27FC236}">
                <a16:creationId xmlns:a16="http://schemas.microsoft.com/office/drawing/2014/main" id="{DD5E33C3-BAEA-0EE0-B9B4-8A9476EBA1C1}"/>
              </a:ext>
            </a:extLst>
          </p:cNvPr>
          <p:cNvSpPr/>
          <p:nvPr/>
        </p:nvSpPr>
        <p:spPr>
          <a:xfrm>
            <a:off x="3347864" y="443711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 name="直線コネクタ 3">
            <a:extLst>
              <a:ext uri="{FF2B5EF4-FFF2-40B4-BE49-F238E27FC236}">
                <a16:creationId xmlns:a16="http://schemas.microsoft.com/office/drawing/2014/main" id="{7A12F68E-667E-6A33-0905-E658191D10AB}"/>
              </a:ext>
            </a:extLst>
          </p:cNvPr>
          <p:cNvCxnSpPr>
            <a:cxnSpLocks/>
            <a:stCxn id="9" idx="4"/>
            <a:endCxn id="20" idx="0"/>
          </p:cNvCxnSpPr>
          <p:nvPr/>
        </p:nvCxnSpPr>
        <p:spPr>
          <a:xfrm flipH="1">
            <a:off x="3491880" y="2564904"/>
            <a:ext cx="216024" cy="18722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FDAB28D9-A033-5A3B-F8D1-ECB897871D50}"/>
              </a:ext>
            </a:extLst>
          </p:cNvPr>
          <p:cNvCxnSpPr>
            <a:cxnSpLocks/>
            <a:stCxn id="20" idx="4"/>
            <a:endCxn id="18" idx="7"/>
          </p:cNvCxnSpPr>
          <p:nvPr/>
        </p:nvCxnSpPr>
        <p:spPr>
          <a:xfrm flipH="1">
            <a:off x="3089659" y="4725144"/>
            <a:ext cx="402221" cy="69025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C222BE0F-C4A5-B347-D12A-D7C35F3CC12A}"/>
              </a:ext>
            </a:extLst>
          </p:cNvPr>
          <p:cNvCxnSpPr>
            <a:cxnSpLocks/>
            <a:stCxn id="17" idx="2"/>
            <a:endCxn id="20" idx="6"/>
          </p:cNvCxnSpPr>
          <p:nvPr/>
        </p:nvCxnSpPr>
        <p:spPr>
          <a:xfrm flipH="1">
            <a:off x="3635896" y="4509120"/>
            <a:ext cx="1512168" cy="720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204E1AB0-AA9E-396C-32F3-E64D299A4225}"/>
              </a:ext>
            </a:extLst>
          </p:cNvPr>
          <p:cNvCxnSpPr>
            <a:cxnSpLocks/>
            <a:stCxn id="11" idx="3"/>
            <a:endCxn id="20" idx="7"/>
          </p:cNvCxnSpPr>
          <p:nvPr/>
        </p:nvCxnSpPr>
        <p:spPr>
          <a:xfrm flipH="1">
            <a:off x="3593715" y="3170795"/>
            <a:ext cx="1812554" cy="13084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3322FFC2-3414-EE75-557D-80BE326FEDDF}"/>
              </a:ext>
            </a:extLst>
          </p:cNvPr>
          <p:cNvCxnSpPr>
            <a:cxnSpLocks/>
            <a:stCxn id="11" idx="1"/>
            <a:endCxn id="9" idx="5"/>
          </p:cNvCxnSpPr>
          <p:nvPr/>
        </p:nvCxnSpPr>
        <p:spPr>
          <a:xfrm flipH="1" flipV="1">
            <a:off x="3809739" y="2522723"/>
            <a:ext cx="1596530" cy="44440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130AD531-4065-680F-B00A-3F89B09B02C4}"/>
              </a:ext>
            </a:extLst>
          </p:cNvPr>
          <p:cNvCxnSpPr>
            <a:cxnSpLocks/>
            <a:stCxn id="11" idx="4"/>
            <a:endCxn id="17" idx="0"/>
          </p:cNvCxnSpPr>
          <p:nvPr/>
        </p:nvCxnSpPr>
        <p:spPr>
          <a:xfrm flipH="1">
            <a:off x="5292080" y="3212976"/>
            <a:ext cx="216024" cy="115212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9504F9B3-1933-24B5-92F1-F3756CDF8C3B}"/>
              </a:ext>
            </a:extLst>
          </p:cNvPr>
          <p:cNvCxnSpPr>
            <a:cxnSpLocks/>
            <a:stCxn id="11" idx="5"/>
            <a:endCxn id="14" idx="0"/>
          </p:cNvCxnSpPr>
          <p:nvPr/>
        </p:nvCxnSpPr>
        <p:spPr>
          <a:xfrm>
            <a:off x="5609939" y="3170795"/>
            <a:ext cx="258205" cy="6182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6224A6BB-6CDA-3A0A-C2AD-5DB898C61CE0}"/>
              </a:ext>
            </a:extLst>
          </p:cNvPr>
          <p:cNvCxnSpPr>
            <a:cxnSpLocks/>
            <a:stCxn id="14" idx="3"/>
            <a:endCxn id="17" idx="7"/>
          </p:cNvCxnSpPr>
          <p:nvPr/>
        </p:nvCxnSpPr>
        <p:spPr>
          <a:xfrm flipH="1">
            <a:off x="5393915" y="4034891"/>
            <a:ext cx="372394" cy="3723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2A89E63D-24FD-8959-EC57-C4F174B8D1BC}"/>
              </a:ext>
            </a:extLst>
          </p:cNvPr>
          <p:cNvCxnSpPr>
            <a:cxnSpLocks/>
            <a:stCxn id="15" idx="3"/>
            <a:endCxn id="17" idx="6"/>
          </p:cNvCxnSpPr>
          <p:nvPr/>
        </p:nvCxnSpPr>
        <p:spPr>
          <a:xfrm flipH="1">
            <a:off x="5436096" y="4034891"/>
            <a:ext cx="978285" cy="47422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1D1D9E25-5FE7-AD78-501E-3E69E2A3D5ED}"/>
              </a:ext>
            </a:extLst>
          </p:cNvPr>
          <p:cNvSpPr txBox="1"/>
          <p:nvPr/>
        </p:nvSpPr>
        <p:spPr>
          <a:xfrm>
            <a:off x="395536" y="2298358"/>
            <a:ext cx="2687216" cy="1815882"/>
          </a:xfrm>
          <a:prstGeom prst="rect">
            <a:avLst/>
          </a:prstGeom>
          <a:noFill/>
        </p:spPr>
        <p:txBody>
          <a:bodyPr wrap="square" rtlCol="0">
            <a:spAutoFit/>
          </a:bodyPr>
          <a:lstStyle/>
          <a:p>
            <a:r>
              <a:rPr kumimoji="1" lang="en-US" altLang="ja-JP" sz="1600" dirty="0"/>
              <a:t>(1)</a:t>
            </a:r>
            <a:r>
              <a:rPr kumimoji="1" lang="ja-JP" altLang="en-US" sz="1600" dirty="0"/>
              <a:t>の補足：</a:t>
            </a:r>
            <a:endParaRPr kumimoji="1" lang="en-US" altLang="ja-JP" sz="1600" dirty="0"/>
          </a:p>
          <a:p>
            <a:r>
              <a:rPr kumimoji="1" lang="ja-JP" altLang="en-US" sz="1600" dirty="0"/>
              <a:t>赤で書かれたような</a:t>
            </a:r>
            <a:endParaRPr kumimoji="1" lang="en-US" altLang="ja-JP" sz="1600" dirty="0"/>
          </a:p>
          <a:p>
            <a:r>
              <a:rPr kumimoji="1" lang="ja-JP" altLang="en-US" sz="1600" dirty="0"/>
              <a:t>辺が存在することは</a:t>
            </a:r>
            <a:endParaRPr kumimoji="1" lang="en-US" altLang="ja-JP" sz="1600" dirty="0"/>
          </a:p>
          <a:p>
            <a:r>
              <a:rPr lang="ja-JP" altLang="en-US" sz="1600" dirty="0"/>
              <a:t>認めてよいこととする．</a:t>
            </a:r>
            <a:endParaRPr lang="en-US" altLang="ja-JP" sz="1600" dirty="0"/>
          </a:p>
          <a:p>
            <a:endParaRPr kumimoji="1" lang="en-US" altLang="ja-JP" sz="1600" dirty="0"/>
          </a:p>
          <a:p>
            <a:r>
              <a:rPr lang="en-US" altLang="ja-JP" sz="1600" dirty="0"/>
              <a:t>(1)</a:t>
            </a:r>
            <a:r>
              <a:rPr lang="ja-JP" altLang="en-US" sz="1600" dirty="0"/>
              <a:t>のヒント：</a:t>
            </a:r>
            <a:endParaRPr lang="en-US" altLang="ja-JP" sz="1600" dirty="0"/>
          </a:p>
          <a:p>
            <a:r>
              <a:rPr kumimoji="1" lang="en-US" altLang="ja-JP" sz="1600" dirty="0"/>
              <a:t>n</a:t>
            </a:r>
            <a:r>
              <a:rPr kumimoji="1" lang="ja-JP" altLang="en-US" sz="1600" dirty="0"/>
              <a:t>に関する帰納法</a:t>
            </a:r>
          </a:p>
        </p:txBody>
      </p:sp>
    </p:spTree>
    <p:extLst>
      <p:ext uri="{BB962C8B-B14F-4D97-AF65-F5344CB8AC3E}">
        <p14:creationId xmlns:p14="http://schemas.microsoft.com/office/powerpoint/2010/main" val="4059407700"/>
      </p:ext>
    </p:extLst>
  </p:cSld>
  <p:clrMapOvr>
    <a:masterClrMapping/>
  </p:clrMapOvr>
  <p:transition advTm="14149"/>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タイトル 1"/>
          <p:cNvSpPr>
            <a:spLocks noGrp="1"/>
          </p:cNvSpPr>
          <p:nvPr>
            <p:ph type="title"/>
          </p:nvPr>
        </p:nvSpPr>
        <p:spPr/>
        <p:txBody>
          <a:bodyPr/>
          <a:lstStyle/>
          <a:p>
            <a:pPr eaLnBrk="1" hangingPunct="1"/>
            <a:r>
              <a:rPr lang="ja-JP" altLang="en-US" dirty="0"/>
              <a:t>発展課題</a:t>
            </a:r>
            <a:r>
              <a:rPr lang="en-US" altLang="ja-JP" dirty="0"/>
              <a:t>11</a:t>
            </a:r>
            <a:r>
              <a:rPr lang="ja-JP" altLang="en-US" dirty="0"/>
              <a:t>　問１の補足</a:t>
            </a:r>
          </a:p>
        </p:txBody>
      </p:sp>
      <p:sp>
        <p:nvSpPr>
          <p:cNvPr id="12" name="角丸四角形 11"/>
          <p:cNvSpPr/>
          <p:nvPr/>
        </p:nvSpPr>
        <p:spPr>
          <a:xfrm>
            <a:off x="179388" y="1847850"/>
            <a:ext cx="8713787" cy="47498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フリーフォーム: 図形 6">
            <a:extLst>
              <a:ext uri="{FF2B5EF4-FFF2-40B4-BE49-F238E27FC236}">
                <a16:creationId xmlns:a16="http://schemas.microsoft.com/office/drawing/2014/main" id="{F15EB3BD-2579-FC0A-0F2E-6013F4F17DB6}"/>
              </a:ext>
            </a:extLst>
          </p:cNvPr>
          <p:cNvSpPr/>
          <p:nvPr/>
        </p:nvSpPr>
        <p:spPr>
          <a:xfrm>
            <a:off x="2555776" y="2420888"/>
            <a:ext cx="3960440" cy="3165745"/>
          </a:xfrm>
          <a:custGeom>
            <a:avLst/>
            <a:gdLst>
              <a:gd name="connsiteX0" fmla="*/ 157985 w 1455380"/>
              <a:gd name="connsiteY0" fmla="*/ 258521 h 1163346"/>
              <a:gd name="connsiteX1" fmla="*/ 416507 w 1455380"/>
              <a:gd name="connsiteY1" fmla="*/ 0 h 1163346"/>
              <a:gd name="connsiteX2" fmla="*/ 1235158 w 1455380"/>
              <a:gd name="connsiteY2" fmla="*/ 19149 h 1163346"/>
              <a:gd name="connsiteX3" fmla="*/ 1081960 w 1455380"/>
              <a:gd name="connsiteY3" fmla="*/ 248946 h 1163346"/>
              <a:gd name="connsiteX4" fmla="*/ 1345269 w 1455380"/>
              <a:gd name="connsiteY4" fmla="*/ 378207 h 1163346"/>
              <a:gd name="connsiteX5" fmla="*/ 1206434 w 1455380"/>
              <a:gd name="connsiteY5" fmla="*/ 564917 h 1163346"/>
              <a:gd name="connsiteX6" fmla="*/ 1455380 w 1455380"/>
              <a:gd name="connsiteY6" fmla="*/ 564917 h 1163346"/>
              <a:gd name="connsiteX7" fmla="*/ 1220796 w 1455380"/>
              <a:gd name="connsiteY7" fmla="*/ 1086747 h 1163346"/>
              <a:gd name="connsiteX8" fmla="*/ 1014936 w 1455380"/>
              <a:gd name="connsiteY8" fmla="*/ 761202 h 1163346"/>
              <a:gd name="connsiteX9" fmla="*/ 157985 w 1455380"/>
              <a:gd name="connsiteY9" fmla="*/ 1163346 h 1163346"/>
              <a:gd name="connsiteX10" fmla="*/ 0 w 1455380"/>
              <a:gd name="connsiteY10" fmla="*/ 837801 h 1163346"/>
              <a:gd name="connsiteX11" fmla="*/ 354270 w 1455380"/>
              <a:gd name="connsiteY11" fmla="*/ 789926 h 1163346"/>
              <a:gd name="connsiteX12" fmla="*/ 157985 w 1455380"/>
              <a:gd name="connsiteY12" fmla="*/ 258521 h 1163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55380" h="1163346">
                <a:moveTo>
                  <a:pt x="157985" y="258521"/>
                </a:moveTo>
                <a:lnTo>
                  <a:pt x="416507" y="0"/>
                </a:lnTo>
                <a:lnTo>
                  <a:pt x="1235158" y="19149"/>
                </a:lnTo>
                <a:lnTo>
                  <a:pt x="1081960" y="248946"/>
                </a:lnTo>
                <a:lnTo>
                  <a:pt x="1345269" y="378207"/>
                </a:lnTo>
                <a:lnTo>
                  <a:pt x="1206434" y="564917"/>
                </a:lnTo>
                <a:lnTo>
                  <a:pt x="1455380" y="564917"/>
                </a:lnTo>
                <a:lnTo>
                  <a:pt x="1220796" y="1086747"/>
                </a:lnTo>
                <a:lnTo>
                  <a:pt x="1014936" y="761202"/>
                </a:lnTo>
                <a:lnTo>
                  <a:pt x="157985" y="1163346"/>
                </a:lnTo>
                <a:lnTo>
                  <a:pt x="0" y="837801"/>
                </a:lnTo>
                <a:lnTo>
                  <a:pt x="354270" y="789926"/>
                </a:lnTo>
                <a:lnTo>
                  <a:pt x="157985" y="258521"/>
                </a:ln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テキスト ボックス 7">
            <a:extLst>
              <a:ext uri="{FF2B5EF4-FFF2-40B4-BE49-F238E27FC236}">
                <a16:creationId xmlns:a16="http://schemas.microsoft.com/office/drawing/2014/main" id="{E4563AEF-8091-4F58-3B8D-E0622DA8AE09}"/>
              </a:ext>
            </a:extLst>
          </p:cNvPr>
          <p:cNvSpPr txBox="1"/>
          <p:nvPr/>
        </p:nvSpPr>
        <p:spPr>
          <a:xfrm>
            <a:off x="3540968" y="5796553"/>
            <a:ext cx="2687216" cy="338554"/>
          </a:xfrm>
          <a:prstGeom prst="rect">
            <a:avLst/>
          </a:prstGeom>
          <a:noFill/>
        </p:spPr>
        <p:txBody>
          <a:bodyPr wrap="square" rtlCol="0">
            <a:spAutoFit/>
          </a:bodyPr>
          <a:lstStyle/>
          <a:p>
            <a:r>
              <a:rPr lang="ja-JP" altLang="en-US" sz="1600" dirty="0"/>
              <a:t>　　　　　グラフ</a:t>
            </a:r>
            <a:r>
              <a:rPr lang="en-US" altLang="ja-JP" sz="1600" dirty="0"/>
              <a:t>G</a:t>
            </a:r>
            <a:endParaRPr kumimoji="1" lang="ja-JP" altLang="en-US" sz="1600" dirty="0"/>
          </a:p>
        </p:txBody>
      </p:sp>
      <p:sp>
        <p:nvSpPr>
          <p:cNvPr id="2" name="楕円 1">
            <a:extLst>
              <a:ext uri="{FF2B5EF4-FFF2-40B4-BE49-F238E27FC236}">
                <a16:creationId xmlns:a16="http://schemas.microsoft.com/office/drawing/2014/main" id="{CA0BB87E-B71B-2E86-6854-BE8ED46BEF70}"/>
              </a:ext>
            </a:extLst>
          </p:cNvPr>
          <p:cNvSpPr/>
          <p:nvPr/>
        </p:nvSpPr>
        <p:spPr>
          <a:xfrm>
            <a:off x="2915816" y="299695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楕円 8">
            <a:extLst>
              <a:ext uri="{FF2B5EF4-FFF2-40B4-BE49-F238E27FC236}">
                <a16:creationId xmlns:a16="http://schemas.microsoft.com/office/drawing/2014/main" id="{AE356C5F-9FC1-FD95-B9BC-F681CA629B8E}"/>
              </a:ext>
            </a:extLst>
          </p:cNvPr>
          <p:cNvSpPr/>
          <p:nvPr/>
        </p:nvSpPr>
        <p:spPr>
          <a:xfrm>
            <a:off x="3563888" y="227687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楕円 9">
            <a:extLst>
              <a:ext uri="{FF2B5EF4-FFF2-40B4-BE49-F238E27FC236}">
                <a16:creationId xmlns:a16="http://schemas.microsoft.com/office/drawing/2014/main" id="{50893FE4-6C61-3717-7934-909ED68D2604}"/>
              </a:ext>
            </a:extLst>
          </p:cNvPr>
          <p:cNvSpPr/>
          <p:nvPr/>
        </p:nvSpPr>
        <p:spPr>
          <a:xfrm>
            <a:off x="5724128" y="234888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a:extLst>
              <a:ext uri="{FF2B5EF4-FFF2-40B4-BE49-F238E27FC236}">
                <a16:creationId xmlns:a16="http://schemas.microsoft.com/office/drawing/2014/main" id="{4BC79F7D-48ED-4DFC-1F4C-58BF7CE80D4E}"/>
              </a:ext>
            </a:extLst>
          </p:cNvPr>
          <p:cNvSpPr/>
          <p:nvPr/>
        </p:nvSpPr>
        <p:spPr>
          <a:xfrm>
            <a:off x="5364088" y="292494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a:extLst>
              <a:ext uri="{FF2B5EF4-FFF2-40B4-BE49-F238E27FC236}">
                <a16:creationId xmlns:a16="http://schemas.microsoft.com/office/drawing/2014/main" id="{F7ECD25D-5BEC-2DCF-E6AB-A47799C732A7}"/>
              </a:ext>
            </a:extLst>
          </p:cNvPr>
          <p:cNvSpPr/>
          <p:nvPr/>
        </p:nvSpPr>
        <p:spPr>
          <a:xfrm>
            <a:off x="6012160" y="328498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楕円 13">
            <a:extLst>
              <a:ext uri="{FF2B5EF4-FFF2-40B4-BE49-F238E27FC236}">
                <a16:creationId xmlns:a16="http://schemas.microsoft.com/office/drawing/2014/main" id="{0E533744-DE96-265F-D4EF-3CB0715F5E8D}"/>
              </a:ext>
            </a:extLst>
          </p:cNvPr>
          <p:cNvSpPr/>
          <p:nvPr/>
        </p:nvSpPr>
        <p:spPr>
          <a:xfrm>
            <a:off x="5724128" y="378904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a:extLst>
              <a:ext uri="{FF2B5EF4-FFF2-40B4-BE49-F238E27FC236}">
                <a16:creationId xmlns:a16="http://schemas.microsoft.com/office/drawing/2014/main" id="{E4D68B0A-63FC-7B44-889E-4E93A79173C8}"/>
              </a:ext>
            </a:extLst>
          </p:cNvPr>
          <p:cNvSpPr/>
          <p:nvPr/>
        </p:nvSpPr>
        <p:spPr>
          <a:xfrm>
            <a:off x="6372200" y="3789040"/>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a:extLst>
              <a:ext uri="{FF2B5EF4-FFF2-40B4-BE49-F238E27FC236}">
                <a16:creationId xmlns:a16="http://schemas.microsoft.com/office/drawing/2014/main" id="{18876436-694F-33AD-B665-513085B5F14F}"/>
              </a:ext>
            </a:extLst>
          </p:cNvPr>
          <p:cNvSpPr/>
          <p:nvPr/>
        </p:nvSpPr>
        <p:spPr>
          <a:xfrm>
            <a:off x="5724128" y="508518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楕円 16">
            <a:extLst>
              <a:ext uri="{FF2B5EF4-FFF2-40B4-BE49-F238E27FC236}">
                <a16:creationId xmlns:a16="http://schemas.microsoft.com/office/drawing/2014/main" id="{FE23D48A-2F8A-7EE8-D45B-9C8E7F6DBA57}"/>
              </a:ext>
            </a:extLst>
          </p:cNvPr>
          <p:cNvSpPr/>
          <p:nvPr/>
        </p:nvSpPr>
        <p:spPr>
          <a:xfrm>
            <a:off x="5148064" y="4365104"/>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楕円 17">
            <a:extLst>
              <a:ext uri="{FF2B5EF4-FFF2-40B4-BE49-F238E27FC236}">
                <a16:creationId xmlns:a16="http://schemas.microsoft.com/office/drawing/2014/main" id="{116A52E8-6C76-7322-3411-09ABD2C75E1F}"/>
              </a:ext>
            </a:extLst>
          </p:cNvPr>
          <p:cNvSpPr/>
          <p:nvPr/>
        </p:nvSpPr>
        <p:spPr>
          <a:xfrm>
            <a:off x="2843808" y="5373216"/>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楕円 18">
            <a:extLst>
              <a:ext uri="{FF2B5EF4-FFF2-40B4-BE49-F238E27FC236}">
                <a16:creationId xmlns:a16="http://schemas.microsoft.com/office/drawing/2014/main" id="{9B686EA7-EDB4-1D79-05D2-DBFEA04A33FF}"/>
              </a:ext>
            </a:extLst>
          </p:cNvPr>
          <p:cNvSpPr/>
          <p:nvPr/>
        </p:nvSpPr>
        <p:spPr>
          <a:xfrm>
            <a:off x="2411760" y="458112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楕円 19">
            <a:extLst>
              <a:ext uri="{FF2B5EF4-FFF2-40B4-BE49-F238E27FC236}">
                <a16:creationId xmlns:a16="http://schemas.microsoft.com/office/drawing/2014/main" id="{DD5E33C3-BAEA-0EE0-B9B4-8A9476EBA1C1}"/>
              </a:ext>
            </a:extLst>
          </p:cNvPr>
          <p:cNvSpPr/>
          <p:nvPr/>
        </p:nvSpPr>
        <p:spPr>
          <a:xfrm>
            <a:off x="3347864" y="4437112"/>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 name="直線コネクタ 3">
            <a:extLst>
              <a:ext uri="{FF2B5EF4-FFF2-40B4-BE49-F238E27FC236}">
                <a16:creationId xmlns:a16="http://schemas.microsoft.com/office/drawing/2014/main" id="{7A12F68E-667E-6A33-0905-E658191D10AB}"/>
              </a:ext>
            </a:extLst>
          </p:cNvPr>
          <p:cNvCxnSpPr>
            <a:cxnSpLocks/>
            <a:stCxn id="9" idx="4"/>
            <a:endCxn id="20" idx="0"/>
          </p:cNvCxnSpPr>
          <p:nvPr/>
        </p:nvCxnSpPr>
        <p:spPr>
          <a:xfrm flipH="1">
            <a:off x="3491880" y="2564904"/>
            <a:ext cx="216024" cy="18722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FDAB28D9-A033-5A3B-F8D1-ECB897871D50}"/>
              </a:ext>
            </a:extLst>
          </p:cNvPr>
          <p:cNvCxnSpPr>
            <a:cxnSpLocks/>
            <a:stCxn id="20" idx="4"/>
            <a:endCxn id="18" idx="7"/>
          </p:cNvCxnSpPr>
          <p:nvPr/>
        </p:nvCxnSpPr>
        <p:spPr>
          <a:xfrm flipH="1">
            <a:off x="3089659" y="4725144"/>
            <a:ext cx="402221" cy="69025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C222BE0F-C4A5-B347-D12A-D7C35F3CC12A}"/>
              </a:ext>
            </a:extLst>
          </p:cNvPr>
          <p:cNvCxnSpPr>
            <a:cxnSpLocks/>
            <a:stCxn id="17" idx="2"/>
            <a:endCxn id="20" idx="6"/>
          </p:cNvCxnSpPr>
          <p:nvPr/>
        </p:nvCxnSpPr>
        <p:spPr>
          <a:xfrm flipH="1">
            <a:off x="3635896" y="4509120"/>
            <a:ext cx="1512168" cy="7200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204E1AB0-AA9E-396C-32F3-E64D299A4225}"/>
              </a:ext>
            </a:extLst>
          </p:cNvPr>
          <p:cNvCxnSpPr>
            <a:cxnSpLocks/>
            <a:stCxn id="11" idx="3"/>
            <a:endCxn id="20" idx="7"/>
          </p:cNvCxnSpPr>
          <p:nvPr/>
        </p:nvCxnSpPr>
        <p:spPr>
          <a:xfrm flipH="1">
            <a:off x="3593715" y="3170795"/>
            <a:ext cx="1812554" cy="13084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3322FFC2-3414-EE75-557D-80BE326FEDDF}"/>
              </a:ext>
            </a:extLst>
          </p:cNvPr>
          <p:cNvCxnSpPr>
            <a:cxnSpLocks/>
            <a:stCxn id="11" idx="1"/>
            <a:endCxn id="9" idx="5"/>
          </p:cNvCxnSpPr>
          <p:nvPr/>
        </p:nvCxnSpPr>
        <p:spPr>
          <a:xfrm flipH="1" flipV="1">
            <a:off x="3809739" y="2522723"/>
            <a:ext cx="1596530" cy="44440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130AD531-4065-680F-B00A-3F89B09B02C4}"/>
              </a:ext>
            </a:extLst>
          </p:cNvPr>
          <p:cNvCxnSpPr>
            <a:cxnSpLocks/>
            <a:stCxn id="11" idx="4"/>
            <a:endCxn id="17" idx="0"/>
          </p:cNvCxnSpPr>
          <p:nvPr/>
        </p:nvCxnSpPr>
        <p:spPr>
          <a:xfrm flipH="1">
            <a:off x="5292080" y="3212976"/>
            <a:ext cx="216024" cy="115212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9504F9B3-1933-24B5-92F1-F3756CDF8C3B}"/>
              </a:ext>
            </a:extLst>
          </p:cNvPr>
          <p:cNvCxnSpPr>
            <a:cxnSpLocks/>
            <a:stCxn id="11" idx="5"/>
            <a:endCxn id="14" idx="0"/>
          </p:cNvCxnSpPr>
          <p:nvPr/>
        </p:nvCxnSpPr>
        <p:spPr>
          <a:xfrm>
            <a:off x="5609939" y="3170795"/>
            <a:ext cx="258205" cy="6182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6224A6BB-6CDA-3A0A-C2AD-5DB898C61CE0}"/>
              </a:ext>
            </a:extLst>
          </p:cNvPr>
          <p:cNvCxnSpPr>
            <a:cxnSpLocks/>
            <a:stCxn id="14" idx="3"/>
            <a:endCxn id="17" idx="7"/>
          </p:cNvCxnSpPr>
          <p:nvPr/>
        </p:nvCxnSpPr>
        <p:spPr>
          <a:xfrm flipH="1">
            <a:off x="5393915" y="4034891"/>
            <a:ext cx="372394" cy="3723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2A89E63D-24FD-8959-EC57-C4F174B8D1BC}"/>
              </a:ext>
            </a:extLst>
          </p:cNvPr>
          <p:cNvCxnSpPr>
            <a:cxnSpLocks/>
            <a:stCxn id="15" idx="3"/>
            <a:endCxn id="17" idx="6"/>
          </p:cNvCxnSpPr>
          <p:nvPr/>
        </p:nvCxnSpPr>
        <p:spPr>
          <a:xfrm flipH="1">
            <a:off x="5436096" y="4034891"/>
            <a:ext cx="978285" cy="47422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1D1D9E25-5FE7-AD78-501E-3E69E2A3D5ED}"/>
              </a:ext>
            </a:extLst>
          </p:cNvPr>
          <p:cNvSpPr txBox="1"/>
          <p:nvPr/>
        </p:nvSpPr>
        <p:spPr>
          <a:xfrm>
            <a:off x="395536" y="2298358"/>
            <a:ext cx="2687216" cy="584775"/>
          </a:xfrm>
          <a:prstGeom prst="rect">
            <a:avLst/>
          </a:prstGeom>
          <a:noFill/>
        </p:spPr>
        <p:txBody>
          <a:bodyPr wrap="square" rtlCol="0">
            <a:spAutoFit/>
          </a:bodyPr>
          <a:lstStyle/>
          <a:p>
            <a:r>
              <a:rPr kumimoji="1" lang="en-US" altLang="ja-JP" sz="1600" dirty="0"/>
              <a:t>(2)</a:t>
            </a:r>
            <a:r>
              <a:rPr kumimoji="1" lang="ja-JP" altLang="en-US" sz="1600" dirty="0"/>
              <a:t>のヒント：</a:t>
            </a:r>
            <a:endParaRPr kumimoji="1" lang="en-US" altLang="ja-JP" sz="1600" dirty="0"/>
          </a:p>
          <a:p>
            <a:r>
              <a:rPr lang="en-US" altLang="ja-JP" sz="1600" dirty="0"/>
              <a:t>1</a:t>
            </a:r>
            <a:r>
              <a:rPr lang="ja-JP" altLang="en-US" sz="1600" dirty="0"/>
              <a:t>頂点加える</a:t>
            </a:r>
            <a:endParaRPr lang="en-US" altLang="ja-JP" sz="1600" dirty="0"/>
          </a:p>
        </p:txBody>
      </p:sp>
      <p:sp>
        <p:nvSpPr>
          <p:cNvPr id="28" name="楕円 27">
            <a:extLst>
              <a:ext uri="{FF2B5EF4-FFF2-40B4-BE49-F238E27FC236}">
                <a16:creationId xmlns:a16="http://schemas.microsoft.com/office/drawing/2014/main" id="{4090B697-DE07-8D7C-037E-136DAF31915D}"/>
              </a:ext>
            </a:extLst>
          </p:cNvPr>
          <p:cNvSpPr/>
          <p:nvPr/>
        </p:nvSpPr>
        <p:spPr>
          <a:xfrm>
            <a:off x="827584" y="3861048"/>
            <a:ext cx="288032" cy="288032"/>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80028037"/>
      </p:ext>
    </p:extLst>
  </p:cSld>
  <p:clrMapOvr>
    <a:masterClrMapping/>
  </p:clrMapOvr>
  <p:transition advTm="14149"/>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tsugaki\Desktop\1.gif"/>
          <p:cNvPicPr>
            <a:picLocks noChangeAspect="1" noChangeArrowheads="1"/>
          </p:cNvPicPr>
          <p:nvPr/>
        </p:nvPicPr>
        <p:blipFill>
          <a:blip r:embed="rId2" cstate="print"/>
          <a:srcRect/>
          <a:stretch>
            <a:fillRect/>
          </a:stretch>
        </p:blipFill>
        <p:spPr bwMode="auto">
          <a:xfrm>
            <a:off x="611560" y="1268760"/>
            <a:ext cx="7920880" cy="5600063"/>
          </a:xfrm>
          <a:prstGeom prst="rect">
            <a:avLst/>
          </a:prstGeom>
          <a:noFill/>
        </p:spPr>
      </p:pic>
      <p:sp>
        <p:nvSpPr>
          <p:cNvPr id="24" name="タイトル 1"/>
          <p:cNvSpPr txBox="1">
            <a:spLocks/>
          </p:cNvSpPr>
          <p:nvPr/>
        </p:nvSpPr>
        <p:spPr bwMode="auto">
          <a:xfrm>
            <a:off x="251520" y="-450304"/>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3200" b="0" i="0" u="none" strike="noStrike" kern="1200" cap="none" spc="0" normalizeH="0" baseline="0" noProof="0" dirty="0">
                <a:ln>
                  <a:noFill/>
                </a:ln>
                <a:solidFill>
                  <a:schemeClr val="tx2"/>
                </a:solidFill>
                <a:effectLst/>
                <a:uLnTx/>
                <a:uFillTx/>
                <a:latin typeface="+mj-lt"/>
                <a:ea typeface="+mj-ea"/>
                <a:cs typeface="+mj-cs"/>
              </a:rPr>
              <a:t>1.1</a:t>
            </a:r>
            <a:r>
              <a:rPr lang="ja-JP" altLang="en-US" sz="3200" dirty="0">
                <a:solidFill>
                  <a:schemeClr val="tx2"/>
                </a:solidFill>
                <a:latin typeface="+mj-lt"/>
                <a:ea typeface="+mj-ea"/>
                <a:cs typeface="+mj-cs"/>
              </a:rPr>
              <a:t>　彩色の例</a:t>
            </a:r>
            <a:endParaRPr kumimoji="1" lang="ja-JP" altLang="en-US" sz="3200" b="0" i="0" u="none" strike="noStrike" kern="1200" cap="none" spc="0" normalizeH="0" baseline="0" noProof="0" dirty="0">
              <a:ln>
                <a:noFill/>
              </a:ln>
              <a:solidFill>
                <a:schemeClr val="tx2"/>
              </a:solidFill>
              <a:effectLst/>
              <a:uLnTx/>
              <a:uFillTx/>
              <a:latin typeface="+mj-lt"/>
              <a:ea typeface="+mj-ea"/>
              <a:cs typeface="+mj-cs"/>
            </a:endParaRPr>
          </a:p>
        </p:txBody>
      </p:sp>
      <p:sp>
        <p:nvSpPr>
          <p:cNvPr id="4" name="コンテンツ プレースホルダー 2"/>
          <p:cNvSpPr txBox="1">
            <a:spLocks/>
          </p:cNvSpPr>
          <p:nvPr/>
        </p:nvSpPr>
        <p:spPr bwMode="auto">
          <a:xfrm>
            <a:off x="502096" y="692696"/>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一般の地図において，最低何色の色で塗り分けることが</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可能かという問題を考えることができる</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en-US" altLang="ja-JP" sz="2400" dirty="0">
                <a:latin typeface="Calibri" pitchFamily="34" charset="0"/>
                <a:ea typeface="+mn-ea"/>
              </a:rPr>
              <a:t>    </a:t>
            </a:r>
            <a:r>
              <a:rPr lang="ja-JP" altLang="en-US" sz="2400" dirty="0">
                <a:latin typeface="Calibri" pitchFamily="34" charset="0"/>
                <a:ea typeface="+mn-ea"/>
              </a:rPr>
              <a:t>　　　　　　　　　　　</a:t>
            </a:r>
            <a:endParaRPr lang="en-US" altLang="ja-JP" sz="2400" dirty="0">
              <a:latin typeface="Calibri" pitchFamily="34" charset="0"/>
              <a:ea typeface="+mn-ea"/>
            </a:endParaRPr>
          </a:p>
        </p:txBody>
      </p:sp>
    </p:spTree>
  </p:cSld>
  <p:clrMapOvr>
    <a:masterClrMapping/>
  </p:clrMapOvr>
  <p:transition advTm="14149"/>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tsugaki\Desktop\1.gif"/>
          <p:cNvPicPr>
            <a:picLocks noChangeAspect="1" noChangeArrowheads="1"/>
          </p:cNvPicPr>
          <p:nvPr/>
        </p:nvPicPr>
        <p:blipFill>
          <a:blip r:embed="rId2" cstate="print"/>
          <a:srcRect/>
          <a:stretch>
            <a:fillRect/>
          </a:stretch>
        </p:blipFill>
        <p:spPr bwMode="auto">
          <a:xfrm>
            <a:off x="611560" y="1268760"/>
            <a:ext cx="7920880" cy="5600063"/>
          </a:xfrm>
          <a:prstGeom prst="rect">
            <a:avLst/>
          </a:prstGeom>
          <a:noFill/>
        </p:spPr>
      </p:pic>
      <p:sp>
        <p:nvSpPr>
          <p:cNvPr id="24" name="タイトル 1"/>
          <p:cNvSpPr txBox="1">
            <a:spLocks/>
          </p:cNvSpPr>
          <p:nvPr/>
        </p:nvSpPr>
        <p:spPr bwMode="auto">
          <a:xfrm>
            <a:off x="251520" y="-450304"/>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3200" b="0" i="0" u="none" strike="noStrike" kern="1200" cap="none" spc="0" normalizeH="0" baseline="0" noProof="0" dirty="0">
                <a:ln>
                  <a:noFill/>
                </a:ln>
                <a:solidFill>
                  <a:schemeClr val="tx2"/>
                </a:solidFill>
                <a:effectLst/>
                <a:uLnTx/>
                <a:uFillTx/>
                <a:latin typeface="+mj-lt"/>
                <a:ea typeface="+mj-ea"/>
                <a:cs typeface="+mj-cs"/>
              </a:rPr>
              <a:t>1.1</a:t>
            </a:r>
            <a:r>
              <a:rPr lang="ja-JP" altLang="en-US" sz="3200" dirty="0">
                <a:solidFill>
                  <a:schemeClr val="tx2"/>
                </a:solidFill>
                <a:latin typeface="+mj-lt"/>
                <a:ea typeface="+mj-ea"/>
                <a:cs typeface="+mj-cs"/>
              </a:rPr>
              <a:t>　彩色の例</a:t>
            </a:r>
            <a:endParaRPr kumimoji="1" lang="ja-JP" altLang="en-US" sz="3200" b="0" i="0" u="none" strike="noStrike" kern="1200" cap="none" spc="0" normalizeH="0" baseline="0" noProof="0" dirty="0">
              <a:ln>
                <a:noFill/>
              </a:ln>
              <a:solidFill>
                <a:schemeClr val="tx2"/>
              </a:solidFill>
              <a:effectLst/>
              <a:uLnTx/>
              <a:uFillTx/>
              <a:latin typeface="+mj-lt"/>
              <a:ea typeface="+mj-ea"/>
              <a:cs typeface="+mj-cs"/>
            </a:endParaRPr>
          </a:p>
        </p:txBody>
      </p:sp>
      <p:sp>
        <p:nvSpPr>
          <p:cNvPr id="4" name="コンテンツ プレースホルダー 2"/>
          <p:cNvSpPr txBox="1">
            <a:spLocks/>
          </p:cNvSpPr>
          <p:nvPr/>
        </p:nvSpPr>
        <p:spPr bwMode="auto">
          <a:xfrm>
            <a:off x="502096" y="692696"/>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地図の塗り分けの問題は</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グラフの問題に置き換えることができる　　　　　　　　　　　</a:t>
            </a:r>
            <a:endParaRPr lang="en-US" altLang="ja-JP" sz="2400" dirty="0">
              <a:latin typeface="Calibri" pitchFamily="34" charset="0"/>
              <a:ea typeface="+mn-ea"/>
            </a:endParaRPr>
          </a:p>
        </p:txBody>
      </p:sp>
    </p:spTree>
  </p:cSld>
  <p:clrMapOvr>
    <a:masterClrMapping/>
  </p:clrMapOvr>
  <p:transition advTm="14149"/>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tsugaki\Desktop\1.gif"/>
          <p:cNvPicPr>
            <a:picLocks noChangeAspect="1" noChangeArrowheads="1"/>
          </p:cNvPicPr>
          <p:nvPr/>
        </p:nvPicPr>
        <p:blipFill>
          <a:blip r:embed="rId2" cstate="print"/>
          <a:srcRect/>
          <a:stretch>
            <a:fillRect/>
          </a:stretch>
        </p:blipFill>
        <p:spPr bwMode="auto">
          <a:xfrm>
            <a:off x="611560" y="1268760"/>
            <a:ext cx="7920880" cy="5600063"/>
          </a:xfrm>
          <a:prstGeom prst="rect">
            <a:avLst/>
          </a:prstGeom>
          <a:noFill/>
        </p:spPr>
      </p:pic>
      <p:sp>
        <p:nvSpPr>
          <p:cNvPr id="24" name="タイトル 1"/>
          <p:cNvSpPr txBox="1">
            <a:spLocks/>
          </p:cNvSpPr>
          <p:nvPr/>
        </p:nvSpPr>
        <p:spPr bwMode="auto">
          <a:xfrm>
            <a:off x="251520" y="-450304"/>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3200" b="0" i="0" u="none" strike="noStrike" kern="1200" cap="none" spc="0" normalizeH="0" baseline="0" noProof="0" dirty="0">
                <a:ln>
                  <a:noFill/>
                </a:ln>
                <a:solidFill>
                  <a:schemeClr val="tx2"/>
                </a:solidFill>
                <a:effectLst/>
                <a:uLnTx/>
                <a:uFillTx/>
                <a:latin typeface="+mj-lt"/>
                <a:ea typeface="+mj-ea"/>
                <a:cs typeface="+mj-cs"/>
              </a:rPr>
              <a:t>1.1</a:t>
            </a:r>
            <a:r>
              <a:rPr lang="ja-JP" altLang="en-US" sz="3200" dirty="0">
                <a:solidFill>
                  <a:schemeClr val="tx2"/>
                </a:solidFill>
                <a:latin typeface="+mj-lt"/>
                <a:ea typeface="+mj-ea"/>
                <a:cs typeface="+mj-cs"/>
              </a:rPr>
              <a:t>　彩色の例</a:t>
            </a:r>
            <a:endParaRPr kumimoji="1" lang="ja-JP" altLang="en-US" sz="3200" b="0" i="0" u="none" strike="noStrike" kern="1200" cap="none" spc="0" normalizeH="0" baseline="0" noProof="0" dirty="0">
              <a:ln>
                <a:noFill/>
              </a:ln>
              <a:solidFill>
                <a:schemeClr val="tx2"/>
              </a:solidFill>
              <a:effectLst/>
              <a:uLnTx/>
              <a:uFillTx/>
              <a:latin typeface="+mj-lt"/>
              <a:ea typeface="+mj-ea"/>
              <a:cs typeface="+mj-cs"/>
            </a:endParaRPr>
          </a:p>
        </p:txBody>
      </p:sp>
      <p:sp>
        <p:nvSpPr>
          <p:cNvPr id="4" name="コンテンツ プレースホルダー 2"/>
          <p:cNvSpPr txBox="1">
            <a:spLocks/>
          </p:cNvSpPr>
          <p:nvPr/>
        </p:nvSpPr>
        <p:spPr bwMode="auto">
          <a:xfrm>
            <a:off x="502096" y="692696"/>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それぞれの国を頂点とみなし，隣接する国どうしを辺でつなぐ</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ことにより地図からグラフを構成することができる</a:t>
            </a:r>
            <a:endParaRPr lang="en-US" altLang="ja-JP" sz="2400" dirty="0">
              <a:latin typeface="Calibri" pitchFamily="34" charset="0"/>
              <a:ea typeface="+mn-ea"/>
            </a:endParaRPr>
          </a:p>
        </p:txBody>
      </p:sp>
    </p:spTree>
  </p:cSld>
  <p:clrMapOvr>
    <a:masterClrMapping/>
  </p:clrMapOvr>
  <p:transition advTm="14149"/>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tsugaki\Desktop\1.gif"/>
          <p:cNvPicPr>
            <a:picLocks noChangeAspect="1" noChangeArrowheads="1"/>
          </p:cNvPicPr>
          <p:nvPr/>
        </p:nvPicPr>
        <p:blipFill>
          <a:blip r:embed="rId2" cstate="print"/>
          <a:srcRect/>
          <a:stretch>
            <a:fillRect/>
          </a:stretch>
        </p:blipFill>
        <p:spPr bwMode="auto">
          <a:xfrm>
            <a:off x="611560" y="1268760"/>
            <a:ext cx="7920880" cy="5600063"/>
          </a:xfrm>
          <a:prstGeom prst="rect">
            <a:avLst/>
          </a:prstGeom>
          <a:noFill/>
        </p:spPr>
      </p:pic>
      <p:sp>
        <p:nvSpPr>
          <p:cNvPr id="24" name="タイトル 1"/>
          <p:cNvSpPr txBox="1">
            <a:spLocks/>
          </p:cNvSpPr>
          <p:nvPr/>
        </p:nvSpPr>
        <p:spPr bwMode="auto">
          <a:xfrm>
            <a:off x="251520" y="-450304"/>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3200" b="0" i="0" u="none" strike="noStrike" kern="1200" cap="none" spc="0" normalizeH="0" baseline="0" noProof="0" dirty="0">
                <a:ln>
                  <a:noFill/>
                </a:ln>
                <a:solidFill>
                  <a:schemeClr val="tx2"/>
                </a:solidFill>
                <a:effectLst/>
                <a:uLnTx/>
                <a:uFillTx/>
                <a:latin typeface="+mj-lt"/>
                <a:ea typeface="+mj-ea"/>
                <a:cs typeface="+mj-cs"/>
              </a:rPr>
              <a:t>1.1</a:t>
            </a:r>
            <a:r>
              <a:rPr lang="ja-JP" altLang="en-US" sz="3200" dirty="0">
                <a:solidFill>
                  <a:schemeClr val="tx2"/>
                </a:solidFill>
                <a:latin typeface="+mj-lt"/>
                <a:ea typeface="+mj-ea"/>
                <a:cs typeface="+mj-cs"/>
              </a:rPr>
              <a:t>　彩色の例</a:t>
            </a:r>
            <a:endParaRPr kumimoji="1" lang="ja-JP" altLang="en-US" sz="3200" b="0" i="0" u="none" strike="noStrike" kern="1200" cap="none" spc="0" normalizeH="0" baseline="0" noProof="0" dirty="0">
              <a:ln>
                <a:noFill/>
              </a:ln>
              <a:solidFill>
                <a:schemeClr val="tx2"/>
              </a:solidFill>
              <a:effectLst/>
              <a:uLnTx/>
              <a:uFillTx/>
              <a:latin typeface="+mj-lt"/>
              <a:ea typeface="+mj-ea"/>
              <a:cs typeface="+mj-cs"/>
            </a:endParaRPr>
          </a:p>
        </p:txBody>
      </p:sp>
      <p:sp>
        <p:nvSpPr>
          <p:cNvPr id="4" name="コンテンツ プレースホルダー 2"/>
          <p:cNvSpPr txBox="1">
            <a:spLocks/>
          </p:cNvSpPr>
          <p:nvPr/>
        </p:nvSpPr>
        <p:spPr bwMode="auto">
          <a:xfrm>
            <a:off x="502096" y="692696"/>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構成されたグラフを，隣接する頂点が異なる色になるように</a:t>
            </a:r>
            <a:endParaRPr lang="en-US" altLang="ja-JP" sz="2400" dirty="0">
              <a:latin typeface="Calibri" pitchFamily="34" charset="0"/>
              <a:ea typeface="+mn-ea"/>
            </a:endParaRPr>
          </a:p>
          <a:p>
            <a:pPr marL="273050" indent="-273050">
              <a:spcBef>
                <a:spcPct val="20000"/>
              </a:spcBef>
              <a:buClr>
                <a:srgbClr val="0BD0D9"/>
              </a:buClr>
              <a:buSzPct val="95000"/>
              <a:buFont typeface="Wingdings 2" pitchFamily="18" charset="2"/>
              <a:buNone/>
              <a:defRPr/>
            </a:pPr>
            <a:r>
              <a:rPr lang="ja-JP" altLang="en-US" sz="2400" dirty="0">
                <a:latin typeface="Calibri" pitchFamily="34" charset="0"/>
                <a:ea typeface="+mn-ea"/>
              </a:rPr>
              <a:t>頂点を塗り分ける問題に置き換えることができる</a:t>
            </a:r>
            <a:endParaRPr lang="en-US" altLang="ja-JP" sz="2400" dirty="0">
              <a:latin typeface="Calibri" pitchFamily="34" charset="0"/>
              <a:ea typeface="+mn-ea"/>
            </a:endParaRPr>
          </a:p>
        </p:txBody>
      </p:sp>
    </p:spTree>
  </p:cSld>
  <p:clrMapOvr>
    <a:masterClrMapping/>
  </p:clrMapOvr>
  <p:transition advTm="14149"/>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8" name="直線コネクタ 57"/>
          <p:cNvCxnSpPr>
            <a:stCxn id="52" idx="1"/>
          </p:cNvCxnSpPr>
          <p:nvPr/>
        </p:nvCxnSpPr>
        <p:spPr>
          <a:xfrm rot="16200000" flipV="1">
            <a:off x="6089783" y="3266040"/>
            <a:ext cx="325337" cy="47676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a:endCxn id="55" idx="4"/>
          </p:cNvCxnSpPr>
          <p:nvPr/>
        </p:nvCxnSpPr>
        <p:spPr>
          <a:xfrm rot="5400000" flipH="1" flipV="1">
            <a:off x="7437405" y="2771600"/>
            <a:ext cx="656070" cy="646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rot="5400000" flipH="1" flipV="1">
            <a:off x="5857982" y="2808935"/>
            <a:ext cx="688086" cy="47548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flipH="1">
            <a:off x="6550368" y="3572446"/>
            <a:ext cx="620528" cy="14119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a:stCxn id="53" idx="5"/>
          </p:cNvCxnSpPr>
          <p:nvPr/>
        </p:nvCxnSpPr>
        <p:spPr>
          <a:xfrm rot="5400000" flipH="1">
            <a:off x="6331092" y="2811235"/>
            <a:ext cx="914037" cy="72465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a:stCxn id="54" idx="3"/>
          </p:cNvCxnSpPr>
          <p:nvPr/>
        </p:nvCxnSpPr>
        <p:spPr>
          <a:xfrm rot="5400000">
            <a:off x="7187600" y="3068540"/>
            <a:ext cx="443097" cy="59639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a:stCxn id="54" idx="2"/>
          </p:cNvCxnSpPr>
          <p:nvPr/>
        </p:nvCxnSpPr>
        <p:spPr>
          <a:xfrm rot="10800000">
            <a:off x="6421592" y="2720764"/>
            <a:ext cx="1265296" cy="37391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a:endCxn id="55" idx="6"/>
          </p:cNvCxnSpPr>
          <p:nvPr/>
        </p:nvCxnSpPr>
        <p:spPr>
          <a:xfrm flipV="1">
            <a:off x="6416914" y="2375362"/>
            <a:ext cx="1421610" cy="33352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タイトル 1"/>
          <p:cNvSpPr txBox="1">
            <a:spLocks/>
          </p:cNvSpPr>
          <p:nvPr/>
        </p:nvSpPr>
        <p:spPr bwMode="auto">
          <a:xfrm>
            <a:off x="251520" y="-450304"/>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3200" b="0" i="0" u="none" strike="noStrike" kern="1200" cap="none" spc="0" normalizeH="0" baseline="0" noProof="0" dirty="0">
                <a:ln>
                  <a:noFill/>
                </a:ln>
                <a:solidFill>
                  <a:schemeClr val="tx2"/>
                </a:solidFill>
                <a:effectLst/>
                <a:uLnTx/>
                <a:uFillTx/>
                <a:latin typeface="+mj-lt"/>
                <a:ea typeface="+mj-ea"/>
                <a:cs typeface="+mj-cs"/>
              </a:rPr>
              <a:t>1.1</a:t>
            </a:r>
            <a:r>
              <a:rPr lang="ja-JP" altLang="en-US" sz="3200" dirty="0">
                <a:solidFill>
                  <a:schemeClr val="tx2"/>
                </a:solidFill>
                <a:latin typeface="+mj-lt"/>
                <a:ea typeface="+mj-ea"/>
                <a:cs typeface="+mj-cs"/>
              </a:rPr>
              <a:t>　彩色の例</a:t>
            </a:r>
            <a:endParaRPr kumimoji="1" lang="ja-JP" altLang="en-US" sz="3200" b="0" i="0" u="none" strike="noStrike" kern="1200" cap="none" spc="0" normalizeH="0" baseline="0" noProof="0" dirty="0">
              <a:ln>
                <a:noFill/>
              </a:ln>
              <a:solidFill>
                <a:schemeClr val="tx2"/>
              </a:solidFill>
              <a:effectLst/>
              <a:uLnTx/>
              <a:uFillTx/>
              <a:latin typeface="+mj-lt"/>
              <a:ea typeface="+mj-ea"/>
              <a:cs typeface="+mj-cs"/>
            </a:endParaRPr>
          </a:p>
        </p:txBody>
      </p:sp>
      <p:sp>
        <p:nvSpPr>
          <p:cNvPr id="4" name="コンテンツ プレースホルダー 2"/>
          <p:cNvSpPr txBox="1">
            <a:spLocks/>
          </p:cNvSpPr>
          <p:nvPr/>
        </p:nvSpPr>
        <p:spPr bwMode="auto">
          <a:xfrm>
            <a:off x="502096" y="692696"/>
            <a:ext cx="8534400" cy="4389437"/>
          </a:xfrm>
          <a:prstGeom prst="rect">
            <a:avLst/>
          </a:prstGeom>
          <a:noFill/>
          <a:ln>
            <a:noFill/>
          </a:ln>
        </p:spPr>
        <p:txBody>
          <a:bodyPr/>
          <a:lstStyle/>
          <a:p>
            <a:pPr marL="273050" indent="-273050">
              <a:spcBef>
                <a:spcPct val="20000"/>
              </a:spcBef>
              <a:buClr>
                <a:srgbClr val="0BD0D9"/>
              </a:buClr>
              <a:buSzPct val="95000"/>
              <a:buFont typeface="Wingdings 2" pitchFamily="18" charset="2"/>
              <a:buNone/>
              <a:defRPr/>
            </a:pPr>
            <a:endParaRPr lang="en-US" altLang="ja-JP" sz="2400" dirty="0">
              <a:latin typeface="Calibri" pitchFamily="34" charset="0"/>
              <a:ea typeface="+mn-ea"/>
            </a:endParaRPr>
          </a:p>
        </p:txBody>
      </p:sp>
      <p:sp>
        <p:nvSpPr>
          <p:cNvPr id="42" name="右矢印 41"/>
          <p:cNvSpPr/>
          <p:nvPr/>
        </p:nvSpPr>
        <p:spPr>
          <a:xfrm>
            <a:off x="4572000" y="3284984"/>
            <a:ext cx="720080" cy="288032"/>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円/楕円 49"/>
          <p:cNvSpPr/>
          <p:nvPr/>
        </p:nvSpPr>
        <p:spPr bwMode="auto">
          <a:xfrm>
            <a:off x="6345788" y="2638817"/>
            <a:ext cx="139700" cy="14287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1" name="円/楕円 50"/>
          <p:cNvSpPr/>
          <p:nvPr/>
        </p:nvSpPr>
        <p:spPr bwMode="auto">
          <a:xfrm>
            <a:off x="5940152" y="3255466"/>
            <a:ext cx="139700"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2" name="円/楕円 51"/>
          <p:cNvSpPr/>
          <p:nvPr/>
        </p:nvSpPr>
        <p:spPr bwMode="auto">
          <a:xfrm>
            <a:off x="6470372" y="3646165"/>
            <a:ext cx="139700" cy="142875"/>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3" name="円/楕円 52"/>
          <p:cNvSpPr/>
          <p:nvPr/>
        </p:nvSpPr>
        <p:spPr bwMode="auto">
          <a:xfrm>
            <a:off x="7031196" y="3508628"/>
            <a:ext cx="139700"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4" name="円/楕円 53"/>
          <p:cNvSpPr/>
          <p:nvPr/>
        </p:nvSpPr>
        <p:spPr bwMode="auto">
          <a:xfrm>
            <a:off x="7686888" y="3023240"/>
            <a:ext cx="139700" cy="142875"/>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5" name="円/楕円 54"/>
          <p:cNvSpPr/>
          <p:nvPr/>
        </p:nvSpPr>
        <p:spPr bwMode="auto">
          <a:xfrm>
            <a:off x="7698824" y="2303924"/>
            <a:ext cx="139700" cy="14287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pic>
        <p:nvPicPr>
          <p:cNvPr id="1026" name="Picture 2"/>
          <p:cNvPicPr>
            <a:picLocks noChangeAspect="1" noChangeArrowheads="1"/>
          </p:cNvPicPr>
          <p:nvPr/>
        </p:nvPicPr>
        <p:blipFill>
          <a:blip r:embed="rId3" cstate="print"/>
          <a:srcRect/>
          <a:stretch>
            <a:fillRect/>
          </a:stretch>
        </p:blipFill>
        <p:spPr bwMode="auto">
          <a:xfrm>
            <a:off x="971600" y="1962150"/>
            <a:ext cx="2933700" cy="2933700"/>
          </a:xfrm>
          <a:prstGeom prst="rect">
            <a:avLst/>
          </a:prstGeom>
          <a:noFill/>
          <a:ln w="9525">
            <a:noFill/>
            <a:miter lim="800000"/>
            <a:headEnd/>
            <a:tailEnd/>
          </a:ln>
        </p:spPr>
      </p:pic>
      <p:grpSp>
        <p:nvGrpSpPr>
          <p:cNvPr id="40" name="グループ化 39"/>
          <p:cNvGrpSpPr/>
          <p:nvPr/>
        </p:nvGrpSpPr>
        <p:grpSpPr>
          <a:xfrm>
            <a:off x="1331640" y="2323480"/>
            <a:ext cx="1900406" cy="1485116"/>
            <a:chOff x="1305476" y="2303924"/>
            <a:chExt cx="1900406" cy="1485116"/>
          </a:xfrm>
        </p:grpSpPr>
        <p:grpSp>
          <p:nvGrpSpPr>
            <p:cNvPr id="2" name="グループ化 79"/>
            <p:cNvGrpSpPr/>
            <p:nvPr/>
          </p:nvGrpSpPr>
          <p:grpSpPr>
            <a:xfrm>
              <a:off x="1331640" y="2370088"/>
              <a:ext cx="1874242" cy="1338274"/>
              <a:chOff x="1331640" y="5259078"/>
              <a:chExt cx="1874242" cy="1338274"/>
            </a:xfrm>
          </p:grpSpPr>
          <p:cxnSp>
            <p:nvCxnSpPr>
              <p:cNvPr id="72" name="直線コネクタ 71"/>
              <p:cNvCxnSpPr/>
              <p:nvPr/>
            </p:nvCxnSpPr>
            <p:spPr>
              <a:xfrm rot="16200000" flipV="1">
                <a:off x="1457141" y="6149756"/>
                <a:ext cx="325337" cy="476761"/>
              </a:xfrm>
              <a:prstGeom prst="line">
                <a:avLst/>
              </a:prstGeom>
              <a:ln w="3810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rot="5400000" flipH="1" flipV="1">
                <a:off x="2804763" y="5655316"/>
                <a:ext cx="656070" cy="6468"/>
              </a:xfrm>
              <a:prstGeom prst="line">
                <a:avLst/>
              </a:prstGeom>
              <a:ln w="3810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rot="5400000" flipH="1" flipV="1">
                <a:off x="1225340" y="5692651"/>
                <a:ext cx="688086" cy="475486"/>
              </a:xfrm>
              <a:prstGeom prst="line">
                <a:avLst/>
              </a:prstGeom>
              <a:ln w="3810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flipH="1">
                <a:off x="1917726" y="6456162"/>
                <a:ext cx="620528" cy="141190"/>
              </a:xfrm>
              <a:prstGeom prst="line">
                <a:avLst/>
              </a:prstGeom>
              <a:ln w="3810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rot="5400000" flipH="1">
                <a:off x="1698450" y="5694951"/>
                <a:ext cx="914037" cy="724653"/>
              </a:xfrm>
              <a:prstGeom prst="line">
                <a:avLst/>
              </a:prstGeom>
              <a:ln w="3810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rot="5400000">
                <a:off x="2554958" y="5952256"/>
                <a:ext cx="443097" cy="596398"/>
              </a:xfrm>
              <a:prstGeom prst="line">
                <a:avLst/>
              </a:prstGeom>
              <a:ln w="3810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rot="10800000">
                <a:off x="1788950" y="5604480"/>
                <a:ext cx="1265296" cy="373914"/>
              </a:xfrm>
              <a:prstGeom prst="line">
                <a:avLst/>
              </a:prstGeom>
              <a:ln w="3810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flipV="1">
                <a:off x="1784272" y="5259078"/>
                <a:ext cx="1421610" cy="333529"/>
              </a:xfrm>
              <a:prstGeom prst="line">
                <a:avLst/>
              </a:prstGeom>
              <a:ln w="38100">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grpSp>
        <p:sp>
          <p:nvSpPr>
            <p:cNvPr id="44" name="円/楕円 43"/>
            <p:cNvSpPr/>
            <p:nvPr/>
          </p:nvSpPr>
          <p:spPr bwMode="auto">
            <a:xfrm>
              <a:off x="1711112" y="2638817"/>
              <a:ext cx="139700" cy="1428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5" name="円/楕円 44"/>
            <p:cNvSpPr/>
            <p:nvPr/>
          </p:nvSpPr>
          <p:spPr bwMode="auto">
            <a:xfrm>
              <a:off x="1305476" y="3255466"/>
              <a:ext cx="139700" cy="1428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6" name="円/楕円 45"/>
            <p:cNvSpPr/>
            <p:nvPr/>
          </p:nvSpPr>
          <p:spPr bwMode="auto">
            <a:xfrm>
              <a:off x="1835696" y="3646165"/>
              <a:ext cx="139700" cy="1428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7" name="円/楕円 46"/>
            <p:cNvSpPr/>
            <p:nvPr/>
          </p:nvSpPr>
          <p:spPr bwMode="auto">
            <a:xfrm>
              <a:off x="2396520" y="3508628"/>
              <a:ext cx="139700" cy="1428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8" name="円/楕円 47"/>
            <p:cNvSpPr/>
            <p:nvPr/>
          </p:nvSpPr>
          <p:spPr bwMode="auto">
            <a:xfrm>
              <a:off x="3052212" y="3023240"/>
              <a:ext cx="139700" cy="1428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9" name="円/楕円 48"/>
            <p:cNvSpPr/>
            <p:nvPr/>
          </p:nvSpPr>
          <p:spPr bwMode="auto">
            <a:xfrm>
              <a:off x="3064148" y="2303924"/>
              <a:ext cx="139700" cy="142875"/>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Tree>
  </p:cSld>
  <p:clrMapOvr>
    <a:masterClrMapping/>
  </p:clrMapOvr>
  <p:transition advTm="14149"/>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E \subseteq $&#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2"/>
  <p:tag name="DEFAULTFONTSIZE" val="10"/>
  <p:tag name="DEFAULTWIDTH" val="348"/>
  <p:tag name="DEFAULTHEIGHT" val="20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310153</TotalTime>
  <Words>3261</Words>
  <Application>Microsoft Office PowerPoint</Application>
  <PresentationFormat>画面に合わせる (4:3)</PresentationFormat>
  <Paragraphs>748</Paragraphs>
  <Slides>47</Slides>
  <Notes>11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47</vt:i4>
      </vt:variant>
    </vt:vector>
  </HeadingPairs>
  <TitlesOfParts>
    <vt:vector size="51" baseType="lpstr">
      <vt:lpstr>Arial</vt:lpstr>
      <vt:lpstr>Calibri</vt:lpstr>
      <vt:lpstr>Wingdings 2</vt:lpstr>
      <vt:lpstr>リゾート</vt:lpstr>
      <vt:lpstr>PowerPoint プレゼンテーション</vt:lpstr>
      <vt:lpstr>有限幾何学　第11回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1.2　用語の説明</vt:lpstr>
      <vt:lpstr>1.2　用語の説明</vt:lpstr>
      <vt:lpstr>1.3　染色数に関する性質</vt:lpstr>
      <vt:lpstr>1.3　染色数に関する性質</vt:lpstr>
      <vt:lpstr>1.3　染色数に関する性質</vt:lpstr>
      <vt:lpstr>1.3　染色数に関する性質</vt:lpstr>
      <vt:lpstr>1.3　染色数に関する性質</vt:lpstr>
      <vt:lpstr>1.3　染色数に関する性質</vt:lpstr>
      <vt:lpstr>1.3　染色数に関する性質</vt:lpstr>
      <vt:lpstr>1.4　平面的グラフの彩色</vt:lpstr>
      <vt:lpstr>1.4　平面的グラフの彩色</vt:lpstr>
      <vt:lpstr>1.4　平面的グラフの彩色</vt:lpstr>
      <vt:lpstr>1.4　平面的グラフの彩色</vt:lpstr>
      <vt:lpstr>1.4　平面的グラフの彩色</vt:lpstr>
      <vt:lpstr>1.4　平面的グラフの彩色</vt:lpstr>
      <vt:lpstr>1.4　平面的グラフの彩色</vt:lpstr>
      <vt:lpstr>1.4　平面的グラフの彩色</vt:lpstr>
      <vt:lpstr>1.4　平面的グラフの彩色</vt:lpstr>
      <vt:lpstr>1.4　平面的グラフの彩色</vt:lpstr>
      <vt:lpstr>1.4　平面的グラフの彩色</vt:lpstr>
      <vt:lpstr>1.4　平面的グラフの彩色</vt:lpstr>
      <vt:lpstr>1.4　平面的グラフの彩色</vt:lpstr>
      <vt:lpstr>1.4　平面的グラフの彩色</vt:lpstr>
      <vt:lpstr>提出課題11</vt:lpstr>
      <vt:lpstr>提出課題11</vt:lpstr>
      <vt:lpstr>提出課題11</vt:lpstr>
      <vt:lpstr>提出課題11</vt:lpstr>
      <vt:lpstr>提出課題11</vt:lpstr>
      <vt:lpstr>提出課題11</vt:lpstr>
      <vt:lpstr>提出課題11</vt:lpstr>
      <vt:lpstr>提出課題11</vt:lpstr>
      <vt:lpstr>発展課題11</vt:lpstr>
      <vt:lpstr>発展課題11</vt:lpstr>
      <vt:lpstr>発展課題11　問１</vt:lpstr>
      <vt:lpstr>発展課題11　問２</vt:lpstr>
      <vt:lpstr>発展課題11　問１の補足</vt:lpstr>
      <vt:lpstr>発展課題11　問１の補足</vt:lpstr>
      <vt:lpstr>発展課題11　問１の補足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tsugaki</dc:creator>
  <cp:lastModifiedBy>tsugaki masao</cp:lastModifiedBy>
  <cp:revision>3007</cp:revision>
  <dcterms:created xsi:type="dcterms:W3CDTF">2011-01-05T07:10:26Z</dcterms:created>
  <dcterms:modified xsi:type="dcterms:W3CDTF">2022-06-14T03:59:08Z</dcterms:modified>
</cp:coreProperties>
</file>