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36"/>
  </p:notesMasterIdLst>
  <p:handoutMasterIdLst>
    <p:handoutMasterId r:id="rId37"/>
  </p:handoutMasterIdLst>
  <p:sldIdLst>
    <p:sldId id="680" r:id="rId2"/>
    <p:sldId id="693" r:id="rId3"/>
    <p:sldId id="694" r:id="rId4"/>
    <p:sldId id="695" r:id="rId5"/>
    <p:sldId id="696" r:id="rId6"/>
    <p:sldId id="697" r:id="rId7"/>
    <p:sldId id="698" r:id="rId8"/>
    <p:sldId id="699" r:id="rId9"/>
    <p:sldId id="700" r:id="rId10"/>
    <p:sldId id="701" r:id="rId11"/>
    <p:sldId id="721" r:id="rId12"/>
    <p:sldId id="702" r:id="rId13"/>
    <p:sldId id="727" r:id="rId14"/>
    <p:sldId id="718" r:id="rId15"/>
    <p:sldId id="719" r:id="rId16"/>
    <p:sldId id="720" r:id="rId17"/>
    <p:sldId id="703" r:id="rId18"/>
    <p:sldId id="704" r:id="rId19"/>
    <p:sldId id="705" r:id="rId20"/>
    <p:sldId id="706" r:id="rId21"/>
    <p:sldId id="707" r:id="rId22"/>
    <p:sldId id="713" r:id="rId23"/>
    <p:sldId id="714" r:id="rId24"/>
    <p:sldId id="715" r:id="rId25"/>
    <p:sldId id="728" r:id="rId26"/>
    <p:sldId id="716" r:id="rId27"/>
    <p:sldId id="717" r:id="rId28"/>
    <p:sldId id="708" r:id="rId29"/>
    <p:sldId id="709" r:id="rId30"/>
    <p:sldId id="710" r:id="rId31"/>
    <p:sldId id="711" r:id="rId32"/>
    <p:sldId id="730" r:id="rId33"/>
    <p:sldId id="732" r:id="rId34"/>
    <p:sldId id="731" r:id="rId35"/>
  </p:sldIdLst>
  <p:sldSz cx="9144000" cy="6858000" type="screen4x3"/>
  <p:notesSz cx="6735763" cy="9869488"/>
  <p:custDataLst>
    <p:tags r:id="rId38"/>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18" autoAdjust="0"/>
    <p:restoredTop sz="90590" autoAdjust="0"/>
  </p:normalViewPr>
  <p:slideViewPr>
    <p:cSldViewPr>
      <p:cViewPr varScale="1">
        <p:scale>
          <a:sx n="91" d="100"/>
          <a:sy n="91" d="100"/>
        </p:scale>
        <p:origin x="1051"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7" tIns="45713" rIns="91427" bIns="45713"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14764" y="1"/>
            <a:ext cx="2919411" cy="493713"/>
          </a:xfrm>
          <a:prstGeom prst="rect">
            <a:avLst/>
          </a:prstGeom>
        </p:spPr>
        <p:txBody>
          <a:bodyPr vert="horz" lIns="91427" tIns="45713" rIns="91427" bIns="45713" rtlCol="0"/>
          <a:lstStyle>
            <a:lvl1pPr algn="r">
              <a:defRPr sz="1200">
                <a:ea typeface="ＭＳ Ｐゴシック" charset="-128"/>
              </a:defRPr>
            </a:lvl1pPr>
          </a:lstStyle>
          <a:p>
            <a:pPr>
              <a:defRPr/>
            </a:pPr>
            <a:fld id="{C25F02C5-3174-4594-944E-065242650977}" type="datetimeFigureOut">
              <a:rPr lang="ja-JP" altLang="en-US"/>
              <a:pPr>
                <a:defRPr/>
              </a:pPr>
              <a:t>2022/6/23</a:t>
            </a:fld>
            <a:endParaRPr lang="ja-JP" altLang="en-US"/>
          </a:p>
        </p:txBody>
      </p:sp>
      <p:sp>
        <p:nvSpPr>
          <p:cNvPr id="4" name="フッター プレースホルダ 3"/>
          <p:cNvSpPr>
            <a:spLocks noGrp="1"/>
          </p:cNvSpPr>
          <p:nvPr>
            <p:ph type="ftr" sz="quarter" idx="2"/>
          </p:nvPr>
        </p:nvSpPr>
        <p:spPr>
          <a:xfrm>
            <a:off x="1" y="9374188"/>
            <a:ext cx="2919413" cy="493712"/>
          </a:xfrm>
          <a:prstGeom prst="rect">
            <a:avLst/>
          </a:prstGeom>
        </p:spPr>
        <p:txBody>
          <a:bodyPr vert="horz" lIns="91427" tIns="45713" rIns="91427" bIns="45713" rtlCol="0" anchor="b"/>
          <a:lstStyle>
            <a:lvl1pPr algn="l">
              <a:defRPr sz="120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4" y="9374188"/>
            <a:ext cx="2919411" cy="493712"/>
          </a:xfrm>
          <a:prstGeom prst="rect">
            <a:avLst/>
          </a:prstGeom>
        </p:spPr>
        <p:txBody>
          <a:bodyPr vert="horz" lIns="91427" tIns="45713" rIns="91427" bIns="45713" rtlCol="0" anchor="b"/>
          <a:lstStyle>
            <a:lvl1pPr algn="r">
              <a:defRPr sz="1200">
                <a:ea typeface="ＭＳ Ｐゴシック" charset="-128"/>
              </a:defRPr>
            </a:lvl1pPr>
          </a:lstStyle>
          <a:p>
            <a:pPr>
              <a:defRPr/>
            </a:pPr>
            <a:fld id="{D4F52F5A-4247-4D8A-8EFC-76A1FA91B5F6}" type="slidenum">
              <a:rPr lang="ja-JP" altLang="en-US"/>
              <a:pPr>
                <a:defRPr/>
              </a:pPr>
              <a:t>‹#›</a:t>
            </a:fld>
            <a:endParaRPr lang="ja-JP" altLang="en-US"/>
          </a:p>
        </p:txBody>
      </p:sp>
    </p:spTree>
    <p:extLst>
      <p:ext uri="{BB962C8B-B14F-4D97-AF65-F5344CB8AC3E}">
        <p14:creationId xmlns:p14="http://schemas.microsoft.com/office/powerpoint/2010/main" val="612189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7" tIns="45713" rIns="91427" bIns="45713"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4" y="1"/>
            <a:ext cx="2919411" cy="493713"/>
          </a:xfrm>
          <a:prstGeom prst="rect">
            <a:avLst/>
          </a:prstGeom>
        </p:spPr>
        <p:txBody>
          <a:bodyPr vert="horz" lIns="91427" tIns="45713" rIns="91427" bIns="45713" rtlCol="0"/>
          <a:lstStyle>
            <a:lvl1pPr algn="r">
              <a:defRPr sz="1200">
                <a:ea typeface="ＭＳ Ｐゴシック" charset="-128"/>
              </a:defRPr>
            </a:lvl1pPr>
          </a:lstStyle>
          <a:p>
            <a:pPr>
              <a:defRPr/>
            </a:pPr>
            <a:fld id="{F96BCE39-B2DF-44F5-9736-B4F6189049AC}" type="datetimeFigureOut">
              <a:rPr lang="ja-JP" altLang="en-US"/>
              <a:pPr>
                <a:defRPr/>
              </a:pPr>
              <a:t>2022/6/23</a:t>
            </a:fld>
            <a:endParaRPr lang="ja-JP" altLang="en-US"/>
          </a:p>
        </p:txBody>
      </p:sp>
      <p:sp>
        <p:nvSpPr>
          <p:cNvPr id="4" name="スライド イメージ プレースホルダ 3"/>
          <p:cNvSpPr>
            <a:spLocks noGrp="1" noRot="1" noChangeAspect="1"/>
          </p:cNvSpPr>
          <p:nvPr>
            <p:ph type="sldImg" idx="2"/>
          </p:nvPr>
        </p:nvSpPr>
        <p:spPr>
          <a:xfrm>
            <a:off x="898525" y="739775"/>
            <a:ext cx="4938713" cy="3703638"/>
          </a:xfrm>
          <a:prstGeom prst="rect">
            <a:avLst/>
          </a:prstGeom>
          <a:noFill/>
          <a:ln w="12700">
            <a:solidFill>
              <a:prstClr val="black"/>
            </a:solidFill>
          </a:ln>
        </p:spPr>
        <p:txBody>
          <a:bodyPr vert="horz" lIns="91427" tIns="45713" rIns="91427" bIns="45713" rtlCol="0" anchor="ctr"/>
          <a:lstStyle/>
          <a:p>
            <a:pPr lvl="0"/>
            <a:endParaRPr lang="ja-JP" altLang="en-US" noProof="0"/>
          </a:p>
        </p:txBody>
      </p:sp>
      <p:sp>
        <p:nvSpPr>
          <p:cNvPr id="5" name="ノート プレースホルダ 4"/>
          <p:cNvSpPr>
            <a:spLocks noGrp="1"/>
          </p:cNvSpPr>
          <p:nvPr>
            <p:ph type="body" sz="quarter" idx="3"/>
          </p:nvPr>
        </p:nvSpPr>
        <p:spPr>
          <a:xfrm>
            <a:off x="673101" y="4687889"/>
            <a:ext cx="5389563" cy="4441824"/>
          </a:xfrm>
          <a:prstGeom prst="rect">
            <a:avLst/>
          </a:prstGeom>
        </p:spPr>
        <p:txBody>
          <a:bodyPr vert="horz" lIns="91427" tIns="45713" rIns="91427" bIns="4571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4188"/>
            <a:ext cx="2919413" cy="493712"/>
          </a:xfrm>
          <a:prstGeom prst="rect">
            <a:avLst/>
          </a:prstGeom>
        </p:spPr>
        <p:txBody>
          <a:bodyPr vert="horz" lIns="91427" tIns="45713" rIns="91427" bIns="45713"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4" y="9374188"/>
            <a:ext cx="2919411" cy="493712"/>
          </a:xfrm>
          <a:prstGeom prst="rect">
            <a:avLst/>
          </a:prstGeom>
        </p:spPr>
        <p:txBody>
          <a:bodyPr vert="horz" lIns="91427" tIns="45713" rIns="91427" bIns="45713" rtlCol="0" anchor="b"/>
          <a:lstStyle>
            <a:lvl1pPr algn="r">
              <a:defRPr sz="1200">
                <a:ea typeface="ＭＳ Ｐゴシック" charset="-128"/>
              </a:defRPr>
            </a:lvl1pPr>
          </a:lstStyle>
          <a:p>
            <a:pPr>
              <a:defRPr/>
            </a:pPr>
            <a:fld id="{3204134A-B588-466E-9B2A-85E8ECD138CD}" type="slidenum">
              <a:rPr lang="ja-JP" altLang="en-US"/>
              <a:pPr>
                <a:defRPr/>
              </a:pPr>
              <a:t>‹#›</a:t>
            </a:fld>
            <a:endParaRPr lang="ja-JP" altLang="en-US"/>
          </a:p>
        </p:txBody>
      </p:sp>
    </p:spTree>
    <p:extLst>
      <p:ext uri="{BB962C8B-B14F-4D97-AF65-F5344CB8AC3E}">
        <p14:creationId xmlns:p14="http://schemas.microsoft.com/office/powerpoint/2010/main" val="3861856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n=3</a:t>
            </a:r>
            <a:r>
              <a:rPr kumimoji="1" lang="ja-JP" altLang="en-US" dirty="0"/>
              <a:t>の場合の</a:t>
            </a:r>
            <a:r>
              <a:rPr kumimoji="1" lang="en-US" altLang="ja-JP" dirty="0"/>
              <a:t>(1)</a:t>
            </a:r>
            <a:r>
              <a:rPr kumimoji="1" lang="ja-JP" altLang="en-US" dirty="0"/>
              <a:t>の分解方法です．一般の場合も同様にして分解できます．</a:t>
            </a:r>
            <a:endParaRPr kumimoji="1" lang="en-US" altLang="ja-JP" dirty="0"/>
          </a:p>
          <a:p>
            <a:r>
              <a:rPr kumimoji="1" lang="en-US" altLang="ja-JP" dirty="0"/>
              <a:t>(2)</a:t>
            </a:r>
            <a:r>
              <a:rPr kumimoji="1" lang="ja-JP" altLang="en-US" dirty="0"/>
              <a:t>も同様にして分かるので確認しておいてください．</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6</a:t>
            </a:fld>
            <a:endParaRPr lang="ja-JP" altLang="en-US"/>
          </a:p>
        </p:txBody>
      </p:sp>
    </p:spTree>
    <p:extLst>
      <p:ext uri="{BB962C8B-B14F-4D97-AF65-F5344CB8AC3E}">
        <p14:creationId xmlns:p14="http://schemas.microsoft.com/office/powerpoint/2010/main" val="2427375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注意：</a:t>
            </a:r>
            <a:r>
              <a:rPr kumimoji="1" lang="en-US" altLang="ja-JP" dirty="0"/>
              <a:t>M</a:t>
            </a:r>
            <a:r>
              <a:rPr kumimoji="1" lang="ja-JP" altLang="en-US" dirty="0"/>
              <a:t>はマッチング</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8</a:t>
            </a:fld>
            <a:endParaRPr lang="ja-JP" altLang="en-US"/>
          </a:p>
        </p:txBody>
      </p:sp>
    </p:spTree>
    <p:extLst>
      <p:ext uri="{BB962C8B-B14F-4D97-AF65-F5344CB8AC3E}">
        <p14:creationId xmlns:p14="http://schemas.microsoft.com/office/powerpoint/2010/main" val="296591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注意：</a:t>
            </a:r>
            <a:r>
              <a:rPr lang="en-US" altLang="ja-JP" sz="1200" dirty="0">
                <a:latin typeface="Calibri" pitchFamily="34" charset="0"/>
                <a:ea typeface="+mn-ea"/>
              </a:rPr>
              <a:t>M</a:t>
            </a:r>
            <a:r>
              <a:rPr lang="ja-JP" altLang="en-US" sz="1200" dirty="0">
                <a:latin typeface="Calibri" pitchFamily="34" charset="0"/>
                <a:ea typeface="+mn-ea"/>
              </a:rPr>
              <a:t>が最大マッチングではないと仮定したので</a:t>
            </a:r>
            <a:r>
              <a:rPr lang="en-US" altLang="ja-JP" sz="1200" dirty="0">
                <a:latin typeface="Calibri" pitchFamily="34" charset="0"/>
                <a:ea typeface="+mn-ea"/>
              </a:rPr>
              <a:t>|M’|&gt;|M|</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13</a:t>
            </a:fld>
            <a:endParaRPr lang="ja-JP" altLang="en-US"/>
          </a:p>
        </p:txBody>
      </p:sp>
    </p:spTree>
    <p:extLst>
      <p:ext uri="{BB962C8B-B14F-4D97-AF65-F5344CB8AC3E}">
        <p14:creationId xmlns:p14="http://schemas.microsoft.com/office/powerpoint/2010/main" val="2028933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204134A-B588-466E-9B2A-85E8ECD138CD}" type="slidenum">
              <a:rPr lang="ja-JP" altLang="en-US" smtClean="0"/>
              <a:pPr>
                <a:defRPr/>
              </a:pPr>
              <a:t>15</a:t>
            </a:fld>
            <a:endParaRPr lang="ja-JP" altLang="en-US"/>
          </a:p>
        </p:txBody>
      </p:sp>
    </p:spTree>
    <p:extLst>
      <p:ext uri="{BB962C8B-B14F-4D97-AF65-F5344CB8AC3E}">
        <p14:creationId xmlns:p14="http://schemas.microsoft.com/office/powerpoint/2010/main" val="861686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注意：閉路上の赤辺と青辺の数は等しい，辺の数が偶数の道上の赤辺と青辺の数も等しい．</a:t>
            </a:r>
            <a:endParaRPr kumimoji="1" lang="en-US" altLang="ja-JP" dirty="0"/>
          </a:p>
          <a:p>
            <a:r>
              <a:rPr kumimoji="1" lang="ja-JP" altLang="en-US" dirty="0"/>
              <a:t>注意：辺の数が奇数の道上の赤辺と青辺の数は</a:t>
            </a:r>
            <a:r>
              <a:rPr kumimoji="1" lang="en-US" altLang="ja-JP" dirty="0"/>
              <a:t>1</a:t>
            </a:r>
            <a:r>
              <a:rPr kumimoji="1" lang="ja-JP" altLang="en-US" dirty="0"/>
              <a:t>だけ異なる．</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16</a:t>
            </a:fld>
            <a:endParaRPr lang="ja-JP" altLang="en-US"/>
          </a:p>
        </p:txBody>
      </p:sp>
    </p:spTree>
    <p:extLst>
      <p:ext uri="{BB962C8B-B14F-4D97-AF65-F5344CB8AC3E}">
        <p14:creationId xmlns:p14="http://schemas.microsoft.com/office/powerpoint/2010/main" val="1728938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証明は難しいので省略</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17</a:t>
            </a:fld>
            <a:endParaRPr lang="ja-JP" altLang="en-US"/>
          </a:p>
        </p:txBody>
      </p:sp>
    </p:spTree>
    <p:extLst>
      <p:ext uri="{BB962C8B-B14F-4D97-AF65-F5344CB8AC3E}">
        <p14:creationId xmlns:p14="http://schemas.microsoft.com/office/powerpoint/2010/main" val="2699911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204134A-B588-466E-9B2A-85E8ECD138CD}" type="slidenum">
              <a:rPr lang="ja-JP" altLang="en-US" smtClean="0"/>
              <a:pPr>
                <a:defRPr/>
              </a:pPr>
              <a:t>20</a:t>
            </a:fld>
            <a:endParaRPr lang="ja-JP" altLang="en-US"/>
          </a:p>
        </p:txBody>
      </p:sp>
    </p:spTree>
    <p:extLst>
      <p:ext uri="{BB962C8B-B14F-4D97-AF65-F5344CB8AC3E}">
        <p14:creationId xmlns:p14="http://schemas.microsoft.com/office/powerpoint/2010/main" val="14585450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fld id="{8341BE56-CF05-4B2C-B9CB-2DB5725F0902}" type="datetimeFigureOut">
              <a:rPr lang="ja-JP" altLang="en-US"/>
              <a:pPr>
                <a:defRPr/>
              </a:pPr>
              <a:t>2022/6/23</a:t>
            </a:fld>
            <a:endParaRPr lang="ja-JP" altLang="en-US"/>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p:cNvSpPr>
            <a:spLocks noGrp="1"/>
          </p:cNvSpPr>
          <p:nvPr>
            <p:ph type="sldNum" sz="quarter" idx="12"/>
          </p:nvPr>
        </p:nvSpPr>
        <p:spPr/>
        <p:txBody>
          <a:bodyPr/>
          <a:lstStyle>
            <a:lvl1pPr>
              <a:defRPr/>
            </a:lvl1pPr>
          </a:lstStyle>
          <a:p>
            <a:pPr>
              <a:defRPr/>
            </a:pPr>
            <a:fld id="{2B15B48E-2AAD-43D9-B2E0-BBD4309FE9AF}"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fld id="{107571AD-875A-47AC-8F66-C1B8CE57426A}" type="datetimeFigureOut">
              <a:rPr lang="ja-JP" altLang="en-US"/>
              <a:pPr>
                <a:defRPr/>
              </a:pPr>
              <a:t>2022/6/23</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BAA0B860-C191-433D-A792-7882AF7AF89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fld id="{A7B08E0B-9818-4817-902B-0F526BED59B8}" type="datetimeFigureOut">
              <a:rPr lang="ja-JP" altLang="en-US"/>
              <a:pPr>
                <a:defRPr/>
              </a:pPr>
              <a:t>2022/6/23</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1456E025-CDDE-40D3-B7FE-C26FDB6F2FD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3200"/>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fld id="{C28FAAB0-3063-44A4-97A9-865A63502576}" type="datetimeFigureOut">
              <a:rPr lang="ja-JP" altLang="en-US"/>
              <a:pPr>
                <a:defRPr/>
              </a:pPr>
              <a:t>2022/6/23</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A998262A-D94B-4838-88B5-BE7B5F7E9E1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D532E3D-B356-4C26-B7BB-9951C5D28CEB}" type="datetimeFigureOut">
              <a:rPr lang="ja-JP" altLang="en-US"/>
              <a:pPr>
                <a:defRPr/>
              </a:pPr>
              <a:t>2022/6/23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0C481A-9B7D-422B-BA8B-BE74A237FCAA}"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fld id="{2A8DF665-BB50-47DB-81E8-EA54AF336220}" type="datetimeFigureOut">
              <a:rPr lang="ja-JP" altLang="en-US"/>
              <a:pPr>
                <a:defRPr/>
              </a:pPr>
              <a:t>2022/6/23</a:t>
            </a:fld>
            <a:endParaRPr lang="ja-JP" altLang="en-US"/>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7"/>
          <p:cNvSpPr>
            <a:spLocks noGrp="1"/>
          </p:cNvSpPr>
          <p:nvPr>
            <p:ph type="sldNum" sz="quarter" idx="12"/>
          </p:nvPr>
        </p:nvSpPr>
        <p:spPr/>
        <p:txBody>
          <a:bodyPr/>
          <a:lstStyle>
            <a:lvl1pPr>
              <a:defRPr/>
            </a:lvl1pPr>
          </a:lstStyle>
          <a:p>
            <a:pPr>
              <a:defRPr/>
            </a:pPr>
            <a:fld id="{C2757436-97B1-4696-BCCF-22C67329FF7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fld id="{9384F927-8B43-4AF8-867A-4065AA6FB7B9}" type="datetimeFigureOut">
              <a:rPr lang="ja-JP" altLang="en-US"/>
              <a:pPr>
                <a:defRPr/>
              </a:pPr>
              <a:t>2022/6/23</a:t>
            </a:fld>
            <a:endParaRPr lang="ja-JP" altLang="en-US"/>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17"/>
          <p:cNvSpPr>
            <a:spLocks noGrp="1"/>
          </p:cNvSpPr>
          <p:nvPr>
            <p:ph type="sldNum" sz="quarter" idx="12"/>
          </p:nvPr>
        </p:nvSpPr>
        <p:spPr/>
        <p:txBody>
          <a:bodyPr/>
          <a:lstStyle>
            <a:lvl1pPr>
              <a:defRPr/>
            </a:lvl1pPr>
          </a:lstStyle>
          <a:p>
            <a:pPr>
              <a:defRPr/>
            </a:pPr>
            <a:fld id="{4C00B886-63F9-4163-ACE1-7B44E430C1C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fld id="{1A30341D-40D9-4702-AFBF-0BF286301538}" type="datetimeFigureOut">
              <a:rPr lang="ja-JP" altLang="en-US"/>
              <a:pPr>
                <a:defRPr/>
              </a:pPr>
              <a:t>2022/6/23</a:t>
            </a:fld>
            <a:endParaRPr lang="ja-JP" altLang="en-US"/>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17"/>
          <p:cNvSpPr>
            <a:spLocks noGrp="1"/>
          </p:cNvSpPr>
          <p:nvPr>
            <p:ph type="sldNum" sz="quarter" idx="12"/>
          </p:nvPr>
        </p:nvSpPr>
        <p:spPr/>
        <p:txBody>
          <a:bodyPr/>
          <a:lstStyle>
            <a:lvl1pPr>
              <a:defRPr/>
            </a:lvl1pPr>
          </a:lstStyle>
          <a:p>
            <a:pPr>
              <a:defRPr/>
            </a:pPr>
            <a:fld id="{974E163A-B091-4F70-841E-5A602B04307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fld id="{411F9ED6-397F-4089-AC48-5087CD227558}" type="datetimeFigureOut">
              <a:rPr lang="ja-JP" altLang="en-US"/>
              <a:pPr>
                <a:defRPr/>
              </a:pPr>
              <a:t>2022/6/23</a:t>
            </a:fld>
            <a:endParaRPr lang="ja-JP" altLang="en-US"/>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17"/>
          <p:cNvSpPr>
            <a:spLocks noGrp="1"/>
          </p:cNvSpPr>
          <p:nvPr>
            <p:ph type="sldNum" sz="quarter" idx="12"/>
          </p:nvPr>
        </p:nvSpPr>
        <p:spPr/>
        <p:txBody>
          <a:bodyPr/>
          <a:lstStyle>
            <a:lvl1pPr>
              <a:defRPr/>
            </a:lvl1pPr>
          </a:lstStyle>
          <a:p>
            <a:pPr>
              <a:defRPr/>
            </a:pPr>
            <a:fld id="{9F7C881E-8969-4F96-9EF6-5ACDED0FE0A0}"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fld id="{FB120418-F75C-4669-84A0-B58C4405C6EA}" type="datetimeFigureOut">
              <a:rPr lang="ja-JP" altLang="en-US"/>
              <a:pPr>
                <a:defRPr/>
              </a:pPr>
              <a:t>2022/6/23</a:t>
            </a:fld>
            <a:endParaRPr lang="ja-JP" altLang="en-US"/>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7"/>
          <p:cNvSpPr>
            <a:spLocks noGrp="1"/>
          </p:cNvSpPr>
          <p:nvPr>
            <p:ph type="sldNum" sz="quarter" idx="12"/>
          </p:nvPr>
        </p:nvSpPr>
        <p:spPr/>
        <p:txBody>
          <a:bodyPr/>
          <a:lstStyle>
            <a:lvl1pPr>
              <a:defRPr/>
            </a:lvl1pPr>
          </a:lstStyle>
          <a:p>
            <a:pPr>
              <a:defRPr/>
            </a:pPr>
            <a:fld id="{D7DE8280-0FB1-469F-8D5A-4F933E33BA3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フリーフォーム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タイトル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fld id="{5AC209BC-C861-475F-BB21-2BB8DC21718E}" type="datetimeFigureOut">
              <a:rPr lang="ja-JP" altLang="en-US"/>
              <a:pPr>
                <a:defRPr/>
              </a:pPr>
              <a:t>2022/6/23</a:t>
            </a:fld>
            <a:endParaRPr lang="ja-JP" altLang="en-US"/>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11" name="スライド番号プレースホルダ 6"/>
          <p:cNvSpPr>
            <a:spLocks noGrp="1"/>
          </p:cNvSpPr>
          <p:nvPr>
            <p:ph type="sldNum" sz="quarter" idx="12"/>
          </p:nvPr>
        </p:nvSpPr>
        <p:spPr>
          <a:xfrm>
            <a:off x="8077200" y="6356350"/>
            <a:ext cx="609600" cy="365125"/>
          </a:xfrm>
        </p:spPr>
        <p:txBody>
          <a:bodyPr/>
          <a:lstStyle>
            <a:lvl1pPr>
              <a:defRPr/>
            </a:lvl1pPr>
          </a:lstStyle>
          <a:p>
            <a:pPr>
              <a:defRPr/>
            </a:pPr>
            <a:fld id="{2169B9BD-F82A-4E3A-ADDA-F670A9E6860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1028"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1029" name="テキスト プレースホル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fld id="{E017DEC7-B38A-4B0E-A13C-F4C9D47B28D4}" type="datetimeFigureOut">
              <a:rPr lang="ja-JP" altLang="en-US"/>
              <a:pPr>
                <a:defRPr/>
              </a:pPr>
              <a:t>2022/6/23</a:t>
            </a:fld>
            <a:endParaRPr lang="ja-JP" altLang="en-US"/>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endParaRPr lang="ja-JP" altLang="en-US"/>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ea typeface="ＭＳ Ｐゴシック" charset="-128"/>
              </a:defRPr>
            </a:lvl1pPr>
          </a:lstStyle>
          <a:p>
            <a:pPr>
              <a:defRPr/>
            </a:pPr>
            <a:fld id="{B0F40DA5-07BE-4CBC-84AA-D2F8FF597A08}" type="slidenum">
              <a:rPr lang="ja-JP" altLang="en-US"/>
              <a:pPr>
                <a:defRPr/>
              </a:pPr>
              <a:t>‹#›</a:t>
            </a:fld>
            <a:endParaRPr lang="ja-JP" altLang="en-US"/>
          </a:p>
        </p:txBody>
      </p:sp>
      <p:grpSp>
        <p:nvGrpSpPr>
          <p:cNvPr id="1033" name="グループ化 1"/>
          <p:cNvGrpSpPr>
            <a:grpSpLocks/>
          </p:cNvGrpSpPr>
          <p:nvPr/>
        </p:nvGrpSpPr>
        <p:grpSpPr bwMode="auto">
          <a:xfrm>
            <a:off x="-19050"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charset="-128"/>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charset="-128"/>
              </a:endParaRPr>
            </a:p>
          </p:txBody>
        </p:sp>
      </p:grpSp>
    </p:spTree>
  </p:cSld>
  <p:clrMap bg1="lt1" tx1="dk1" bg2="lt2" tx2="dk2" accent1="accent1" accent2="accent2" accent3="accent3" accent4="accent4" accent5="accent5" accent6="accent6" hlink="hlink" folHlink="folHlink"/>
  <p:sldLayoutIdLst>
    <p:sldLayoutId id="2147484169" r:id="rId1"/>
    <p:sldLayoutId id="2147484161" r:id="rId2"/>
    <p:sldLayoutId id="2147484170" r:id="rId3"/>
    <p:sldLayoutId id="2147484162" r:id="rId4"/>
    <p:sldLayoutId id="2147484163" r:id="rId5"/>
    <p:sldLayoutId id="2147484164" r:id="rId6"/>
    <p:sldLayoutId id="2147484165" r:id="rId7"/>
    <p:sldLayoutId id="2147484166" r:id="rId8"/>
    <p:sldLayoutId id="2147484171" r:id="rId9"/>
    <p:sldLayoutId id="2147484167" r:id="rId10"/>
    <p:sldLayoutId id="2147484168" r:id="rId11"/>
  </p:sldLayoutIdLst>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タイトル 1"/>
          <p:cNvSpPr txBox="1">
            <a:spLocks/>
          </p:cNvSpPr>
          <p:nvPr/>
        </p:nvSpPr>
        <p:spPr bwMode="auto">
          <a:xfrm>
            <a:off x="879475" y="2492375"/>
            <a:ext cx="8229600" cy="1143000"/>
          </a:xfrm>
          <a:prstGeom prst="rect">
            <a:avLst/>
          </a:prstGeom>
          <a:noFill/>
          <a:ln w="9525">
            <a:noFill/>
            <a:miter lim="800000"/>
            <a:headEnd/>
            <a:tailEnd/>
          </a:ln>
        </p:spPr>
        <p:txBody>
          <a:bodyPr/>
          <a:lstStyle/>
          <a:p>
            <a:r>
              <a:rPr lang="ja-JP" altLang="en-US" sz="5400" dirty="0">
                <a:solidFill>
                  <a:schemeClr val="tx2"/>
                </a:solidFill>
                <a:latin typeface="Calibri" pitchFamily="34" charset="0"/>
              </a:rPr>
              <a:t>　　　　有限幾何学　</a:t>
            </a:r>
            <a:endParaRPr lang="en-US" altLang="ja-JP" sz="5400" dirty="0">
              <a:solidFill>
                <a:schemeClr val="tx2"/>
              </a:solidFill>
              <a:latin typeface="Calibri" pitchFamily="34" charset="0"/>
            </a:endParaRPr>
          </a:p>
          <a:p>
            <a:r>
              <a:rPr lang="ja-JP" altLang="en-US" sz="5400" dirty="0">
                <a:solidFill>
                  <a:schemeClr val="tx2"/>
                </a:solidFill>
                <a:latin typeface="Calibri" pitchFamily="34" charset="0"/>
              </a:rPr>
              <a:t>　　　　　 第</a:t>
            </a:r>
            <a:r>
              <a:rPr lang="en-US" altLang="ja-JP" sz="5400" dirty="0">
                <a:solidFill>
                  <a:schemeClr val="tx2"/>
                </a:solidFill>
                <a:latin typeface="Calibri" pitchFamily="34" charset="0"/>
              </a:rPr>
              <a:t>12</a:t>
            </a:r>
            <a:r>
              <a:rPr lang="ja-JP" altLang="en-US" sz="5400" dirty="0">
                <a:solidFill>
                  <a:schemeClr val="tx2"/>
                </a:solidFill>
                <a:latin typeface="Calibri" pitchFamily="34" charset="0"/>
              </a:rPr>
              <a:t>回</a:t>
            </a:r>
            <a:endParaRPr lang="ja-JP" altLang="en-US" sz="5000" dirty="0">
              <a:solidFill>
                <a:schemeClr val="tx2"/>
              </a:solidFill>
              <a:latin typeface="Calibri" pitchFamily="34" charset="0"/>
            </a:endParaRPr>
          </a:p>
        </p:txBody>
      </p:sp>
    </p:spTree>
  </p:cSld>
  <p:clrMapOvr>
    <a:masterClrMapping/>
  </p:clrMapOvr>
  <p:transition advTm="1432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SzPct val="95000"/>
              <a:defRPr/>
            </a:pPr>
            <a:r>
              <a:rPr lang="ja-JP" altLang="en-US" sz="2400" dirty="0">
                <a:latin typeface="Calibri" pitchFamily="34" charset="0"/>
                <a:ea typeface="+mn-ea"/>
              </a:rPr>
              <a:t>最大マッチングと増大道の間には次のような関係がある．</a:t>
            </a: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2915578"/>
            <a:ext cx="8712968" cy="180956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2708920"/>
            <a:ext cx="117697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2</a:t>
            </a:r>
          </a:p>
        </p:txBody>
      </p:sp>
      <p:sp>
        <p:nvSpPr>
          <p:cNvPr id="7" name="テキスト ボックス 6"/>
          <p:cNvSpPr txBox="1"/>
          <p:nvPr/>
        </p:nvSpPr>
        <p:spPr>
          <a:xfrm>
            <a:off x="179512" y="3162552"/>
            <a:ext cx="7269939" cy="1200329"/>
          </a:xfrm>
          <a:prstGeom prst="rect">
            <a:avLst/>
          </a:prstGeom>
          <a:noFill/>
        </p:spPr>
        <p:txBody>
          <a:bodyPr wrap="none" rtlCol="0">
            <a:spAutoFit/>
          </a:bodyPr>
          <a:lstStyle/>
          <a:p>
            <a:r>
              <a:rPr kumimoji="1" lang="en-US" altLang="ja-JP" sz="2400" dirty="0"/>
              <a:t>M</a:t>
            </a:r>
            <a:r>
              <a:rPr kumimoji="1" lang="ja-JP" altLang="en-US" sz="2400" dirty="0"/>
              <a:t>：グラフ</a:t>
            </a:r>
            <a:r>
              <a:rPr kumimoji="1" lang="en-US" altLang="ja-JP" sz="2400" dirty="0"/>
              <a:t>G</a:t>
            </a:r>
            <a:r>
              <a:rPr kumimoji="1" lang="ja-JP" altLang="en-US" sz="2400" dirty="0"/>
              <a:t>のマッチング</a:t>
            </a:r>
            <a:endParaRPr kumimoji="1" lang="en-US" altLang="ja-JP" sz="2400" dirty="0"/>
          </a:p>
          <a:p>
            <a:endParaRPr lang="en-US" altLang="ja-JP" sz="2400" dirty="0"/>
          </a:p>
          <a:p>
            <a:r>
              <a:rPr kumimoji="1" lang="en-US" altLang="ja-JP" sz="2400" dirty="0"/>
              <a:t>M</a:t>
            </a:r>
            <a:r>
              <a:rPr kumimoji="1" lang="ja-JP" altLang="en-US" sz="2400" dirty="0"/>
              <a:t>が最大マッチングである⇔</a:t>
            </a:r>
            <a:r>
              <a:rPr lang="en-US" altLang="ja-JP" sz="2400" dirty="0"/>
              <a:t>G</a:t>
            </a:r>
            <a:r>
              <a:rPr lang="ja-JP" altLang="en-US" sz="2400" dirty="0"/>
              <a:t>が</a:t>
            </a:r>
            <a:r>
              <a:rPr lang="en-US" altLang="ja-JP" sz="2400" dirty="0"/>
              <a:t>M-</a:t>
            </a:r>
            <a:r>
              <a:rPr lang="ja-JP" altLang="en-US" sz="2400" dirty="0"/>
              <a:t>増大道を含まない</a:t>
            </a:r>
            <a:endParaRPr kumimoji="1" lang="ja-JP" altLang="en-US" sz="2400" dirty="0"/>
          </a:p>
        </p:txBody>
      </p:sp>
    </p:spTree>
    <p:extLst>
      <p:ext uri="{BB962C8B-B14F-4D97-AF65-F5344CB8AC3E}">
        <p14:creationId xmlns:p14="http://schemas.microsoft.com/office/powerpoint/2010/main" val="580479112"/>
      </p:ext>
    </p:extLst>
  </p:cSld>
  <p:clrMapOvr>
    <a:masterClrMapping/>
  </p:clrMapOvr>
  <p:transition advTm="14149"/>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SzPct val="95000"/>
              <a:defRPr/>
            </a:pPr>
            <a:r>
              <a:rPr lang="ja-JP" altLang="en-US" sz="2400" dirty="0">
                <a:latin typeface="+mn-ea"/>
                <a:ea typeface="+mn-ea"/>
              </a:rPr>
              <a:t>最大マッチングと増大道の間には次のような関係がある．</a:t>
            </a:r>
            <a:endParaRPr lang="en-US" altLang="ja-JP" sz="2400" dirty="0">
              <a:latin typeface="+mn-ea"/>
              <a:ea typeface="+mn-ea"/>
            </a:endParaRPr>
          </a:p>
          <a:p>
            <a:pPr>
              <a:spcBef>
                <a:spcPct val="20000"/>
              </a:spcBef>
              <a:buSzPct val="95000"/>
              <a:defRPr/>
            </a:pPr>
            <a:endParaRPr lang="en-US" altLang="ja-JP" sz="2400" dirty="0">
              <a:latin typeface="+mn-ea"/>
              <a:ea typeface="+mn-ea"/>
            </a:endParaRPr>
          </a:p>
          <a:p>
            <a:pPr>
              <a:spcBef>
                <a:spcPct val="20000"/>
              </a:spcBef>
              <a:buSzPct val="95000"/>
              <a:defRPr/>
            </a:pPr>
            <a:endParaRPr lang="en-US" altLang="ja-JP" sz="2400" dirty="0">
              <a:latin typeface="+mn-ea"/>
              <a:ea typeface="+mn-ea"/>
            </a:endParaRPr>
          </a:p>
          <a:p>
            <a:pPr>
              <a:spcBef>
                <a:spcPct val="20000"/>
              </a:spcBef>
              <a:buSzPct val="95000"/>
              <a:defRPr/>
            </a:pPr>
            <a:endParaRPr lang="en-US" altLang="ja-JP" sz="2400" dirty="0">
              <a:latin typeface="+mn-ea"/>
              <a:ea typeface="+mn-ea"/>
            </a:endParaRPr>
          </a:p>
          <a:p>
            <a:pPr>
              <a:spcBef>
                <a:spcPct val="20000"/>
              </a:spcBef>
              <a:buSzPct val="95000"/>
              <a:defRPr/>
            </a:pPr>
            <a:endParaRPr lang="en-US" altLang="ja-JP" sz="2400" dirty="0">
              <a:latin typeface="+mn-ea"/>
              <a:ea typeface="+mn-ea"/>
            </a:endParaRPr>
          </a:p>
          <a:p>
            <a:pPr>
              <a:spcBef>
                <a:spcPct val="20000"/>
              </a:spcBef>
              <a:buSzPct val="95000"/>
              <a:defRPr/>
            </a:pPr>
            <a:endParaRPr lang="en-US" altLang="ja-JP" sz="2400" dirty="0">
              <a:latin typeface="+mn-ea"/>
              <a:ea typeface="+mn-ea"/>
            </a:endParaRPr>
          </a:p>
          <a:p>
            <a:pPr>
              <a:spcBef>
                <a:spcPct val="20000"/>
              </a:spcBef>
              <a:buSzPct val="95000"/>
              <a:defRPr/>
            </a:pPr>
            <a:endParaRPr lang="en-US" altLang="ja-JP" sz="2400" dirty="0">
              <a:latin typeface="+mn-ea"/>
              <a:ea typeface="+mn-ea"/>
            </a:endParaRPr>
          </a:p>
          <a:p>
            <a:pPr>
              <a:spcBef>
                <a:spcPct val="20000"/>
              </a:spcBef>
              <a:buSzPct val="95000"/>
              <a:defRPr/>
            </a:pPr>
            <a:r>
              <a:rPr lang="ja-JP" altLang="en-US" sz="2400" dirty="0">
                <a:latin typeface="+mn-ea"/>
                <a:ea typeface="+mn-ea"/>
              </a:rPr>
              <a:t>　注意：⇒が成立することは明らか　　　　　　　　　　　　　　　　　</a:t>
            </a:r>
            <a:endParaRPr lang="en-US" altLang="ja-JP" sz="2400" dirty="0">
              <a:latin typeface="+mn-ea"/>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2915578"/>
            <a:ext cx="8712968" cy="180956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2708920"/>
            <a:ext cx="117697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2</a:t>
            </a:r>
          </a:p>
        </p:txBody>
      </p:sp>
      <p:sp>
        <p:nvSpPr>
          <p:cNvPr id="7" name="テキスト ボックス 6"/>
          <p:cNvSpPr txBox="1"/>
          <p:nvPr/>
        </p:nvSpPr>
        <p:spPr>
          <a:xfrm>
            <a:off x="179512" y="3162552"/>
            <a:ext cx="7269939" cy="1200329"/>
          </a:xfrm>
          <a:prstGeom prst="rect">
            <a:avLst/>
          </a:prstGeom>
          <a:noFill/>
        </p:spPr>
        <p:txBody>
          <a:bodyPr wrap="none" rtlCol="0">
            <a:spAutoFit/>
          </a:bodyPr>
          <a:lstStyle/>
          <a:p>
            <a:r>
              <a:rPr kumimoji="1" lang="en-US" altLang="ja-JP" sz="2400" dirty="0"/>
              <a:t>M</a:t>
            </a:r>
            <a:r>
              <a:rPr kumimoji="1" lang="ja-JP" altLang="en-US" sz="2400" dirty="0"/>
              <a:t>：グラフ</a:t>
            </a:r>
            <a:r>
              <a:rPr kumimoji="1" lang="en-US" altLang="ja-JP" sz="2400" dirty="0"/>
              <a:t>G</a:t>
            </a:r>
            <a:r>
              <a:rPr kumimoji="1" lang="ja-JP" altLang="en-US" sz="2400" dirty="0"/>
              <a:t>のマッチング</a:t>
            </a:r>
            <a:endParaRPr kumimoji="1" lang="en-US" altLang="ja-JP" sz="2400" dirty="0"/>
          </a:p>
          <a:p>
            <a:endParaRPr lang="en-US" altLang="ja-JP" sz="2400" dirty="0"/>
          </a:p>
          <a:p>
            <a:r>
              <a:rPr kumimoji="1" lang="en-US" altLang="ja-JP" sz="2400" dirty="0"/>
              <a:t>M</a:t>
            </a:r>
            <a:r>
              <a:rPr kumimoji="1" lang="ja-JP" altLang="en-US" sz="2400" dirty="0"/>
              <a:t>が最大マッチングである⇔</a:t>
            </a:r>
            <a:r>
              <a:rPr lang="en-US" altLang="ja-JP" sz="2400" dirty="0"/>
              <a:t>G</a:t>
            </a:r>
            <a:r>
              <a:rPr lang="ja-JP" altLang="en-US" sz="2400" dirty="0"/>
              <a:t>が</a:t>
            </a:r>
            <a:r>
              <a:rPr lang="en-US" altLang="ja-JP" sz="2400" dirty="0"/>
              <a:t>M-</a:t>
            </a:r>
            <a:r>
              <a:rPr lang="ja-JP" altLang="en-US" sz="2400" dirty="0"/>
              <a:t>増大道を含まない</a:t>
            </a:r>
            <a:endParaRPr kumimoji="1" lang="ja-JP" altLang="en-US" sz="2400" dirty="0"/>
          </a:p>
        </p:txBody>
      </p:sp>
    </p:spTree>
    <p:extLst>
      <p:ext uri="{BB962C8B-B14F-4D97-AF65-F5344CB8AC3E}">
        <p14:creationId xmlns:p14="http://schemas.microsoft.com/office/powerpoint/2010/main" val="2360808772"/>
      </p:ext>
    </p:extLst>
  </p:cSld>
  <p:clrMapOvr>
    <a:masterClrMapping/>
  </p:clrMapOvr>
  <p:transition advTm="14149"/>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⇐の証明：</a:t>
            </a:r>
            <a:endParaRPr lang="en-US" altLang="ja-JP" sz="2400" dirty="0">
              <a:latin typeface="Calibri" pitchFamily="34" charset="0"/>
              <a:ea typeface="+mn-ea"/>
            </a:endParaRPr>
          </a:p>
          <a:p>
            <a:pPr>
              <a:spcBef>
                <a:spcPct val="20000"/>
              </a:spcBef>
              <a:buSzPct val="95000"/>
              <a:defRPr/>
            </a:pPr>
            <a:r>
              <a:rPr lang="en-US" altLang="ja-JP" sz="2400" dirty="0">
                <a:latin typeface="Calibri" pitchFamily="34" charset="0"/>
                <a:ea typeface="+mn-ea"/>
              </a:rPr>
              <a:t>M</a:t>
            </a:r>
            <a:r>
              <a:rPr lang="ja-JP" altLang="en-US" sz="2400" dirty="0">
                <a:latin typeface="Calibri" pitchFamily="34" charset="0"/>
                <a:ea typeface="+mn-ea"/>
              </a:rPr>
              <a:t>をグラフ</a:t>
            </a:r>
            <a:r>
              <a:rPr lang="en-US" altLang="ja-JP" sz="2400" dirty="0">
                <a:latin typeface="Calibri" pitchFamily="34" charset="0"/>
                <a:ea typeface="+mn-ea"/>
              </a:rPr>
              <a:t>G</a:t>
            </a:r>
            <a:r>
              <a:rPr lang="ja-JP" altLang="en-US" sz="2400" dirty="0">
                <a:latin typeface="Calibri" pitchFamily="34" charset="0"/>
                <a:ea typeface="+mn-ea"/>
              </a:rPr>
              <a:t>のマッチングとし，</a:t>
            </a:r>
            <a:r>
              <a:rPr lang="en-US" altLang="ja-JP" sz="2400" dirty="0">
                <a:latin typeface="Calibri" pitchFamily="34" charset="0"/>
                <a:ea typeface="+mn-ea"/>
              </a:rPr>
              <a:t>G</a:t>
            </a:r>
            <a:r>
              <a:rPr lang="ja-JP" altLang="en-US" sz="2400" dirty="0">
                <a:latin typeface="Calibri" pitchFamily="34" charset="0"/>
                <a:ea typeface="+mn-ea"/>
              </a:rPr>
              <a:t>が</a:t>
            </a:r>
            <a:r>
              <a:rPr lang="en-US" altLang="ja-JP" sz="2400" dirty="0"/>
              <a:t>M-</a:t>
            </a:r>
            <a:r>
              <a:rPr lang="ja-JP" altLang="en-US" sz="2400" dirty="0"/>
              <a:t>増大道を含まないとする．</a:t>
            </a:r>
            <a:endParaRPr lang="en-US" altLang="ja-JP" sz="2400" dirty="0"/>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en-US" altLang="ja-JP" sz="2400" dirty="0">
                <a:latin typeface="Calibri" pitchFamily="34" charset="0"/>
                <a:ea typeface="+mn-ea"/>
              </a:rPr>
              <a:t>M</a:t>
            </a:r>
            <a:r>
              <a:rPr lang="ja-JP" altLang="en-US" sz="2400" dirty="0">
                <a:latin typeface="Calibri" pitchFamily="34" charset="0"/>
                <a:ea typeface="+mn-ea"/>
              </a:rPr>
              <a:t>が最大マッチングではないと仮定する．</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2276872"/>
            <a:ext cx="8712968" cy="924589"/>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1989088"/>
            <a:ext cx="117697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2</a:t>
            </a:r>
          </a:p>
        </p:txBody>
      </p:sp>
      <p:sp>
        <p:nvSpPr>
          <p:cNvPr id="7" name="テキスト ボックス 6"/>
          <p:cNvSpPr txBox="1"/>
          <p:nvPr/>
        </p:nvSpPr>
        <p:spPr>
          <a:xfrm>
            <a:off x="179512" y="2370464"/>
            <a:ext cx="7088800" cy="830997"/>
          </a:xfrm>
          <a:prstGeom prst="rect">
            <a:avLst/>
          </a:prstGeom>
          <a:noFill/>
        </p:spPr>
        <p:txBody>
          <a:bodyPr wrap="none" rtlCol="0">
            <a:spAutoFit/>
          </a:bodyPr>
          <a:lstStyle/>
          <a:p>
            <a:r>
              <a:rPr kumimoji="1" lang="en-US" altLang="ja-JP" sz="2400" dirty="0"/>
              <a:t>M</a:t>
            </a:r>
            <a:r>
              <a:rPr kumimoji="1" lang="ja-JP" altLang="en-US" sz="2400" dirty="0"/>
              <a:t>：グラフ</a:t>
            </a:r>
            <a:r>
              <a:rPr kumimoji="1" lang="en-US" altLang="ja-JP" sz="2400" dirty="0"/>
              <a:t>G</a:t>
            </a:r>
            <a:r>
              <a:rPr kumimoji="1" lang="ja-JP" altLang="en-US" sz="2400" dirty="0"/>
              <a:t>のマッチング</a:t>
            </a:r>
            <a:endParaRPr lang="en-US" altLang="ja-JP" sz="2400" dirty="0"/>
          </a:p>
          <a:p>
            <a:r>
              <a:rPr kumimoji="1" lang="en-US" altLang="ja-JP" sz="2400" dirty="0"/>
              <a:t>M</a:t>
            </a:r>
            <a:r>
              <a:rPr kumimoji="1" lang="ja-JP" altLang="en-US" sz="2400" dirty="0"/>
              <a:t>が最大マッチングである⇔</a:t>
            </a:r>
            <a:r>
              <a:rPr lang="en-US" altLang="ja-JP" sz="2400" dirty="0"/>
              <a:t>G</a:t>
            </a:r>
            <a:r>
              <a:rPr lang="ja-JP" altLang="en-US" sz="2400" dirty="0"/>
              <a:t>が</a:t>
            </a:r>
            <a:r>
              <a:rPr lang="en-US" altLang="ja-JP" sz="2400" dirty="0"/>
              <a:t>M-</a:t>
            </a:r>
            <a:r>
              <a:rPr lang="ja-JP" altLang="en-US" sz="2400" dirty="0"/>
              <a:t>増大道を含まない</a:t>
            </a:r>
            <a:endParaRPr kumimoji="1" lang="ja-JP" altLang="en-US" sz="2400" dirty="0"/>
          </a:p>
        </p:txBody>
      </p:sp>
    </p:spTree>
    <p:extLst>
      <p:ext uri="{BB962C8B-B14F-4D97-AF65-F5344CB8AC3E}">
        <p14:creationId xmlns:p14="http://schemas.microsoft.com/office/powerpoint/2010/main" val="3657702365"/>
      </p:ext>
    </p:extLst>
  </p:cSld>
  <p:clrMapOvr>
    <a:masterClrMapping/>
  </p:clrMapOvr>
  <p:transition advTm="14149"/>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⇐の証明：</a:t>
            </a:r>
            <a:endParaRPr lang="en-US" altLang="ja-JP" sz="2400" dirty="0">
              <a:latin typeface="Calibri" pitchFamily="34" charset="0"/>
              <a:ea typeface="+mn-ea"/>
            </a:endParaRPr>
          </a:p>
          <a:p>
            <a:pPr>
              <a:spcBef>
                <a:spcPct val="20000"/>
              </a:spcBef>
              <a:buSzPct val="95000"/>
              <a:defRPr/>
            </a:pPr>
            <a:r>
              <a:rPr lang="en-US" altLang="ja-JP" sz="2400" dirty="0">
                <a:latin typeface="Calibri" pitchFamily="34" charset="0"/>
                <a:ea typeface="+mn-ea"/>
              </a:rPr>
              <a:t>M’</a:t>
            </a:r>
            <a:r>
              <a:rPr lang="ja-JP" altLang="en-US" sz="2400" dirty="0">
                <a:latin typeface="Calibri" pitchFamily="34" charset="0"/>
                <a:ea typeface="+mn-ea"/>
              </a:rPr>
              <a:t>：最大マッチング</a:t>
            </a:r>
            <a:endParaRPr lang="en-US" altLang="ja-JP" sz="2400" dirty="0">
              <a:latin typeface="Calibri" pitchFamily="34" charset="0"/>
              <a:ea typeface="+mn-ea"/>
            </a:endParaRPr>
          </a:p>
          <a:p>
            <a:pPr>
              <a:spcBef>
                <a:spcPct val="20000"/>
              </a:spcBef>
              <a:buSzPct val="95000"/>
              <a:defRPr/>
            </a:pPr>
            <a:r>
              <a:rPr lang="en-US" altLang="ja-JP" sz="2400" dirty="0">
                <a:latin typeface="Calibri" pitchFamily="34" charset="0"/>
              </a:rPr>
              <a:t>M</a:t>
            </a:r>
            <a:r>
              <a:rPr lang="ja-JP" altLang="en-US" sz="2400" dirty="0">
                <a:latin typeface="Calibri" pitchFamily="34" charset="0"/>
              </a:rPr>
              <a:t>△</a:t>
            </a:r>
            <a:r>
              <a:rPr lang="en-US" altLang="ja-JP" sz="2400" dirty="0">
                <a:latin typeface="Calibri" pitchFamily="34" charset="0"/>
              </a:rPr>
              <a:t>M’ </a:t>
            </a:r>
            <a:r>
              <a:rPr lang="ja-JP" altLang="en-US" sz="2400" dirty="0">
                <a:latin typeface="Calibri" pitchFamily="34" charset="0"/>
              </a:rPr>
              <a:t>：</a:t>
            </a:r>
            <a:r>
              <a:rPr lang="en-US" altLang="ja-JP" sz="2400" dirty="0">
                <a:latin typeface="Calibri" pitchFamily="34" charset="0"/>
                <a:ea typeface="+mn-ea"/>
              </a:rPr>
              <a:t>M</a:t>
            </a:r>
            <a:r>
              <a:rPr lang="ja-JP" altLang="en-US" sz="2400" dirty="0">
                <a:latin typeface="Calibri" pitchFamily="34" charset="0"/>
                <a:ea typeface="+mn-ea"/>
              </a:rPr>
              <a:t>または</a:t>
            </a:r>
            <a:r>
              <a:rPr lang="en-US" altLang="ja-JP" sz="2400" dirty="0">
                <a:latin typeface="Calibri" pitchFamily="34" charset="0"/>
                <a:ea typeface="+mn-ea"/>
              </a:rPr>
              <a:t>M’</a:t>
            </a:r>
            <a:r>
              <a:rPr lang="ja-JP" altLang="en-US" sz="2400" dirty="0">
                <a:latin typeface="Calibri" pitchFamily="34" charset="0"/>
                <a:ea typeface="+mn-ea"/>
              </a:rPr>
              <a:t>どちらか片方だけに属する辺からなる集合</a:t>
            </a:r>
            <a:br>
              <a:rPr lang="en-US" altLang="ja-JP" sz="2400" dirty="0">
                <a:latin typeface="Calibri" pitchFamily="34" charset="0"/>
                <a:ea typeface="+mn-ea"/>
              </a:rPr>
            </a:br>
            <a:r>
              <a:rPr lang="ja-JP" altLang="en-US" sz="2400" dirty="0">
                <a:latin typeface="Calibri" pitchFamily="34" charset="0"/>
                <a:ea typeface="+mn-ea"/>
              </a:rPr>
              <a:t>　　　　　（</a:t>
            </a:r>
            <a:r>
              <a:rPr lang="en-US" altLang="ja-JP" sz="2400" dirty="0">
                <a:latin typeface="Calibri" pitchFamily="34" charset="0"/>
                <a:ea typeface="+mn-ea"/>
              </a:rPr>
              <a:t>M</a:t>
            </a:r>
            <a:r>
              <a:rPr lang="ja-JP" altLang="en-US" sz="2400" dirty="0">
                <a:latin typeface="Calibri" pitchFamily="34" charset="0"/>
                <a:ea typeface="+mn-ea"/>
              </a:rPr>
              <a:t>と</a:t>
            </a:r>
            <a:r>
              <a:rPr lang="en-US" altLang="ja-JP" sz="2400" dirty="0">
                <a:latin typeface="Calibri" pitchFamily="34" charset="0"/>
                <a:ea typeface="+mn-ea"/>
              </a:rPr>
              <a:t>M’</a:t>
            </a:r>
            <a:r>
              <a:rPr lang="ja-JP" altLang="en-US" sz="2400" dirty="0">
                <a:latin typeface="Calibri" pitchFamily="34" charset="0"/>
                <a:ea typeface="+mn-ea"/>
              </a:rPr>
              <a:t>の差集合）</a:t>
            </a:r>
            <a:br>
              <a:rPr lang="en-US" altLang="ja-JP" sz="2400" dirty="0">
                <a:latin typeface="Calibri" pitchFamily="34" charset="0"/>
                <a:ea typeface="+mn-ea"/>
              </a:rPr>
            </a:br>
            <a:r>
              <a:rPr lang="en-US" altLang="ja-JP" sz="2400" dirty="0">
                <a:latin typeface="Calibri" pitchFamily="34" charset="0"/>
              </a:rPr>
              <a:t>G’ </a:t>
            </a:r>
            <a:r>
              <a:rPr lang="ja-JP" altLang="en-US" sz="2400" dirty="0">
                <a:latin typeface="Calibri" pitchFamily="34" charset="0"/>
              </a:rPr>
              <a:t>：</a:t>
            </a:r>
            <a:r>
              <a:rPr lang="en-US" altLang="ja-JP" sz="2400" dirty="0">
                <a:latin typeface="Calibri" pitchFamily="34" charset="0"/>
              </a:rPr>
              <a:t>M</a:t>
            </a:r>
            <a:r>
              <a:rPr lang="ja-JP" altLang="en-US" sz="2400" dirty="0">
                <a:latin typeface="Calibri" pitchFamily="34" charset="0"/>
              </a:rPr>
              <a:t>△</a:t>
            </a:r>
            <a:r>
              <a:rPr lang="en-US" altLang="ja-JP" sz="2400" dirty="0">
                <a:latin typeface="Calibri" pitchFamily="34" charset="0"/>
              </a:rPr>
              <a:t>M’ </a:t>
            </a:r>
            <a:r>
              <a:rPr lang="ja-JP" altLang="en-US" sz="2400" dirty="0">
                <a:latin typeface="Calibri" pitchFamily="34" charset="0"/>
              </a:rPr>
              <a:t>の辺から誘導される誘導部分グラフ</a:t>
            </a:r>
            <a:endParaRPr lang="en-US" altLang="ja-JP" sz="2400" dirty="0">
              <a:latin typeface="Calibri" pitchFamily="34" charset="0"/>
            </a:endParaRPr>
          </a:p>
          <a:p>
            <a:pPr>
              <a:spcBef>
                <a:spcPct val="20000"/>
              </a:spcBef>
              <a:buSzPct val="95000"/>
              <a:defRPr/>
            </a:pPr>
            <a:r>
              <a:rPr lang="ja-JP" altLang="en-US" sz="2400" dirty="0">
                <a:latin typeface="Calibri" pitchFamily="34" charset="0"/>
              </a:rPr>
              <a:t>　　（</a:t>
            </a:r>
            <a:r>
              <a:rPr lang="en-US" altLang="ja-JP" sz="2400" dirty="0">
                <a:latin typeface="Calibri" pitchFamily="34" charset="0"/>
              </a:rPr>
              <a:t>M</a:t>
            </a:r>
            <a:r>
              <a:rPr lang="ja-JP" altLang="en-US" sz="2400" dirty="0">
                <a:latin typeface="Calibri" pitchFamily="34" charset="0"/>
              </a:rPr>
              <a:t>△</a:t>
            </a:r>
            <a:r>
              <a:rPr lang="en-US" altLang="ja-JP" sz="2400" dirty="0">
                <a:latin typeface="Calibri" pitchFamily="34" charset="0"/>
              </a:rPr>
              <a:t>M’ </a:t>
            </a:r>
            <a:r>
              <a:rPr lang="ja-JP" altLang="en-US" sz="2400" dirty="0">
                <a:latin typeface="Calibri" pitchFamily="34" charset="0"/>
              </a:rPr>
              <a:t>の各辺とその端点からなるグラフ）</a:t>
            </a:r>
            <a:endParaRPr lang="en-US" altLang="ja-JP" sz="2400" dirty="0">
              <a:latin typeface="Calibri" pitchFamily="34" charset="0"/>
            </a:endParaRPr>
          </a:p>
          <a:p>
            <a:pPr>
              <a:spcBef>
                <a:spcPct val="20000"/>
              </a:spcBef>
              <a:buSzPct val="95000"/>
              <a:defRPr/>
            </a:pPr>
            <a:r>
              <a:rPr lang="ja-JP" altLang="en-US" sz="2400" dirty="0">
                <a:latin typeface="Calibri" pitchFamily="34" charset="0"/>
                <a:ea typeface="+mn-ea"/>
              </a:rPr>
              <a:t>とする．</a:t>
            </a: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2276872"/>
            <a:ext cx="8712968" cy="924589"/>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1989088"/>
            <a:ext cx="117697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2</a:t>
            </a:r>
          </a:p>
        </p:txBody>
      </p:sp>
      <p:sp>
        <p:nvSpPr>
          <p:cNvPr id="7" name="テキスト ボックス 6"/>
          <p:cNvSpPr txBox="1"/>
          <p:nvPr/>
        </p:nvSpPr>
        <p:spPr>
          <a:xfrm>
            <a:off x="179512" y="2370464"/>
            <a:ext cx="7088800" cy="830997"/>
          </a:xfrm>
          <a:prstGeom prst="rect">
            <a:avLst/>
          </a:prstGeom>
          <a:noFill/>
        </p:spPr>
        <p:txBody>
          <a:bodyPr wrap="none" rtlCol="0">
            <a:spAutoFit/>
          </a:bodyPr>
          <a:lstStyle/>
          <a:p>
            <a:r>
              <a:rPr kumimoji="1" lang="en-US" altLang="ja-JP" sz="2400" dirty="0"/>
              <a:t>M</a:t>
            </a:r>
            <a:r>
              <a:rPr kumimoji="1" lang="ja-JP" altLang="en-US" sz="2400" dirty="0"/>
              <a:t>：グラフ</a:t>
            </a:r>
            <a:r>
              <a:rPr kumimoji="1" lang="en-US" altLang="ja-JP" sz="2400" dirty="0"/>
              <a:t>G</a:t>
            </a:r>
            <a:r>
              <a:rPr kumimoji="1" lang="ja-JP" altLang="en-US" sz="2400" dirty="0"/>
              <a:t>のマッチング</a:t>
            </a:r>
            <a:endParaRPr lang="en-US" altLang="ja-JP" sz="2400" dirty="0"/>
          </a:p>
          <a:p>
            <a:r>
              <a:rPr kumimoji="1" lang="en-US" altLang="ja-JP" sz="2400" dirty="0"/>
              <a:t>M</a:t>
            </a:r>
            <a:r>
              <a:rPr kumimoji="1" lang="ja-JP" altLang="en-US" sz="2400" dirty="0"/>
              <a:t>が最大マッチングである⇔</a:t>
            </a:r>
            <a:r>
              <a:rPr lang="en-US" altLang="ja-JP" sz="2400" dirty="0"/>
              <a:t>G</a:t>
            </a:r>
            <a:r>
              <a:rPr lang="ja-JP" altLang="en-US" sz="2400" dirty="0"/>
              <a:t>が</a:t>
            </a:r>
            <a:r>
              <a:rPr lang="en-US" altLang="ja-JP" sz="2400" dirty="0"/>
              <a:t>M-</a:t>
            </a:r>
            <a:r>
              <a:rPr lang="ja-JP" altLang="en-US" sz="2400" dirty="0"/>
              <a:t>増大道を含まない</a:t>
            </a:r>
            <a:endParaRPr kumimoji="1" lang="ja-JP" altLang="en-US" sz="2400" dirty="0"/>
          </a:p>
        </p:txBody>
      </p:sp>
    </p:spTree>
    <p:extLst>
      <p:ext uri="{BB962C8B-B14F-4D97-AF65-F5344CB8AC3E}">
        <p14:creationId xmlns:p14="http://schemas.microsoft.com/office/powerpoint/2010/main" val="2192705505"/>
      </p:ext>
    </p:extLst>
  </p:cSld>
  <p:clrMapOvr>
    <a:masterClrMapping/>
  </p:clrMapOvr>
  <p:transition advTm="14149"/>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⇐の証明：</a:t>
            </a:r>
            <a:endParaRPr lang="en-US" altLang="ja-JP" sz="2400" dirty="0">
              <a:latin typeface="Calibri" pitchFamily="34" charset="0"/>
              <a:ea typeface="+mn-ea"/>
            </a:endParaRPr>
          </a:p>
          <a:p>
            <a:pPr>
              <a:spcBef>
                <a:spcPct val="20000"/>
              </a:spcBef>
              <a:buSzPct val="95000"/>
              <a:defRPr/>
            </a:pPr>
            <a:r>
              <a:rPr lang="en-US" altLang="ja-JP" sz="2400" dirty="0">
                <a:latin typeface="Calibri" pitchFamily="34" charset="0"/>
              </a:rPr>
              <a:t>M</a:t>
            </a:r>
            <a:r>
              <a:rPr lang="ja-JP" altLang="en-US" sz="2400" dirty="0">
                <a:latin typeface="Calibri" pitchFamily="34" charset="0"/>
              </a:rPr>
              <a:t>と</a:t>
            </a:r>
            <a:r>
              <a:rPr lang="en-US" altLang="ja-JP" sz="2400" dirty="0">
                <a:latin typeface="Calibri" pitchFamily="34" charset="0"/>
              </a:rPr>
              <a:t>M’</a:t>
            </a:r>
            <a:r>
              <a:rPr lang="ja-JP" altLang="en-US" sz="2400" dirty="0">
                <a:latin typeface="Calibri" pitchFamily="34" charset="0"/>
              </a:rPr>
              <a:t>はマッチングなので</a:t>
            </a:r>
            <a:endParaRPr lang="en-US" altLang="ja-JP" sz="2400" dirty="0">
              <a:latin typeface="Calibri" pitchFamily="34" charset="0"/>
            </a:endParaRPr>
          </a:p>
          <a:p>
            <a:pPr>
              <a:spcBef>
                <a:spcPct val="20000"/>
              </a:spcBef>
              <a:buSzPct val="95000"/>
              <a:defRPr/>
            </a:pPr>
            <a:r>
              <a:rPr lang="en-US" altLang="ja-JP" sz="2400" dirty="0">
                <a:latin typeface="Calibri" pitchFamily="34" charset="0"/>
              </a:rPr>
              <a:t>M</a:t>
            </a:r>
            <a:r>
              <a:rPr lang="ja-JP" altLang="en-US" sz="2400" dirty="0">
                <a:latin typeface="Calibri" pitchFamily="34" charset="0"/>
              </a:rPr>
              <a:t>の辺から構成されるグラフの最大次数は高々</a:t>
            </a:r>
            <a:r>
              <a:rPr lang="en-US" altLang="ja-JP" sz="2400" dirty="0">
                <a:latin typeface="Calibri" pitchFamily="34" charset="0"/>
              </a:rPr>
              <a:t>1</a:t>
            </a:r>
            <a:r>
              <a:rPr lang="ja-JP" altLang="en-US" sz="2400" dirty="0" err="1">
                <a:latin typeface="Calibri" pitchFamily="34" charset="0"/>
              </a:rPr>
              <a:t>，</a:t>
            </a:r>
            <a:endParaRPr lang="en-US" altLang="ja-JP" sz="2400" dirty="0">
              <a:latin typeface="Calibri" pitchFamily="34" charset="0"/>
            </a:endParaRPr>
          </a:p>
          <a:p>
            <a:pPr>
              <a:spcBef>
                <a:spcPct val="20000"/>
              </a:spcBef>
              <a:buSzPct val="95000"/>
              <a:defRPr/>
            </a:pPr>
            <a:r>
              <a:rPr lang="en-US" altLang="ja-JP" sz="2400" dirty="0">
                <a:latin typeface="Calibri" pitchFamily="34" charset="0"/>
              </a:rPr>
              <a:t>M’</a:t>
            </a:r>
            <a:r>
              <a:rPr lang="ja-JP" altLang="en-US" sz="2400" dirty="0">
                <a:latin typeface="Calibri" pitchFamily="34" charset="0"/>
              </a:rPr>
              <a:t>の辺から構成されるグラフの最大次数も高々</a:t>
            </a:r>
            <a:r>
              <a:rPr lang="en-US" altLang="ja-JP" sz="2400" dirty="0">
                <a:latin typeface="Calibri" pitchFamily="34" charset="0"/>
              </a:rPr>
              <a:t>1</a:t>
            </a:r>
            <a:r>
              <a:rPr lang="ja-JP" altLang="en-US" sz="2400" dirty="0" err="1">
                <a:latin typeface="Calibri" pitchFamily="34" charset="0"/>
              </a:rPr>
              <a:t>．</a:t>
            </a:r>
            <a:endParaRPr lang="en-US" altLang="ja-JP" sz="2400" dirty="0">
              <a:latin typeface="Calibri" pitchFamily="34" charset="0"/>
            </a:endParaRPr>
          </a:p>
          <a:p>
            <a:pPr>
              <a:spcBef>
                <a:spcPct val="20000"/>
              </a:spcBef>
              <a:buSzPct val="95000"/>
              <a:defRPr/>
            </a:pPr>
            <a:r>
              <a:rPr lang="ja-JP" altLang="en-US" sz="2400" dirty="0">
                <a:latin typeface="Calibri" pitchFamily="34" charset="0"/>
              </a:rPr>
              <a:t>よって，</a:t>
            </a:r>
            <a:r>
              <a:rPr lang="en-US" altLang="ja-JP" sz="2400" dirty="0">
                <a:latin typeface="Calibri" pitchFamily="34" charset="0"/>
              </a:rPr>
              <a:t>G’</a:t>
            </a:r>
            <a:r>
              <a:rPr lang="ja-JP" altLang="en-US" sz="2400" dirty="0">
                <a:latin typeface="Calibri" pitchFamily="34" charset="0"/>
              </a:rPr>
              <a:t>の最大次数が</a:t>
            </a:r>
            <a:r>
              <a:rPr lang="en-US" altLang="ja-JP" sz="2400" dirty="0">
                <a:latin typeface="Calibri" pitchFamily="34" charset="0"/>
              </a:rPr>
              <a:t>2</a:t>
            </a:r>
            <a:r>
              <a:rPr lang="ja-JP" altLang="en-US" sz="2400" dirty="0">
                <a:latin typeface="Calibri" pitchFamily="34" charset="0"/>
              </a:rPr>
              <a:t>以下であることが分かる．</a:t>
            </a:r>
            <a:endParaRPr lang="en-US" altLang="ja-JP" sz="2400" dirty="0">
              <a:latin typeface="Calibri" pitchFamily="34" charset="0"/>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2276872"/>
            <a:ext cx="8712968" cy="924589"/>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1989088"/>
            <a:ext cx="117697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2</a:t>
            </a:r>
          </a:p>
        </p:txBody>
      </p:sp>
      <p:sp>
        <p:nvSpPr>
          <p:cNvPr id="7" name="テキスト ボックス 6"/>
          <p:cNvSpPr txBox="1"/>
          <p:nvPr/>
        </p:nvSpPr>
        <p:spPr>
          <a:xfrm>
            <a:off x="179512" y="2370464"/>
            <a:ext cx="7088800" cy="830997"/>
          </a:xfrm>
          <a:prstGeom prst="rect">
            <a:avLst/>
          </a:prstGeom>
          <a:noFill/>
        </p:spPr>
        <p:txBody>
          <a:bodyPr wrap="none" rtlCol="0">
            <a:spAutoFit/>
          </a:bodyPr>
          <a:lstStyle/>
          <a:p>
            <a:r>
              <a:rPr kumimoji="1" lang="en-US" altLang="ja-JP" sz="2400" dirty="0"/>
              <a:t>M</a:t>
            </a:r>
            <a:r>
              <a:rPr kumimoji="1" lang="ja-JP" altLang="en-US" sz="2400" dirty="0"/>
              <a:t>：グラフ</a:t>
            </a:r>
            <a:r>
              <a:rPr kumimoji="1" lang="en-US" altLang="ja-JP" sz="2400" dirty="0"/>
              <a:t>G</a:t>
            </a:r>
            <a:r>
              <a:rPr kumimoji="1" lang="ja-JP" altLang="en-US" sz="2400" dirty="0"/>
              <a:t>のマッチング</a:t>
            </a:r>
            <a:endParaRPr lang="en-US" altLang="ja-JP" sz="2400" dirty="0"/>
          </a:p>
          <a:p>
            <a:r>
              <a:rPr kumimoji="1" lang="en-US" altLang="ja-JP" sz="2400" dirty="0"/>
              <a:t>M</a:t>
            </a:r>
            <a:r>
              <a:rPr kumimoji="1" lang="ja-JP" altLang="en-US" sz="2400" dirty="0"/>
              <a:t>が最大マッチングである⇔</a:t>
            </a:r>
            <a:r>
              <a:rPr lang="en-US" altLang="ja-JP" sz="2400" dirty="0"/>
              <a:t>G</a:t>
            </a:r>
            <a:r>
              <a:rPr lang="ja-JP" altLang="en-US" sz="2400" dirty="0"/>
              <a:t>が</a:t>
            </a:r>
            <a:r>
              <a:rPr lang="en-US" altLang="ja-JP" sz="2400" dirty="0"/>
              <a:t>M-</a:t>
            </a:r>
            <a:r>
              <a:rPr lang="ja-JP" altLang="en-US" sz="2400" dirty="0"/>
              <a:t>増大道を含まない</a:t>
            </a:r>
            <a:endParaRPr kumimoji="1" lang="ja-JP" altLang="en-US" sz="2400" dirty="0"/>
          </a:p>
        </p:txBody>
      </p:sp>
    </p:spTree>
    <p:extLst>
      <p:ext uri="{BB962C8B-B14F-4D97-AF65-F5344CB8AC3E}">
        <p14:creationId xmlns:p14="http://schemas.microsoft.com/office/powerpoint/2010/main" val="1735548390"/>
      </p:ext>
    </p:extLst>
  </p:cSld>
  <p:clrMapOvr>
    <a:masterClrMapping/>
  </p:clrMapOvr>
  <p:transition advTm="14149"/>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2276872"/>
            <a:ext cx="8712968" cy="924589"/>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1989088"/>
            <a:ext cx="117697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2</a:t>
            </a:r>
          </a:p>
        </p:txBody>
      </p:sp>
      <p:sp>
        <p:nvSpPr>
          <p:cNvPr id="7" name="テキスト ボックス 6"/>
          <p:cNvSpPr txBox="1"/>
          <p:nvPr/>
        </p:nvSpPr>
        <p:spPr>
          <a:xfrm>
            <a:off x="179512" y="2370464"/>
            <a:ext cx="7088800" cy="830997"/>
          </a:xfrm>
          <a:prstGeom prst="rect">
            <a:avLst/>
          </a:prstGeom>
          <a:noFill/>
        </p:spPr>
        <p:txBody>
          <a:bodyPr wrap="none" rtlCol="0">
            <a:spAutoFit/>
          </a:bodyPr>
          <a:lstStyle/>
          <a:p>
            <a:r>
              <a:rPr kumimoji="1" lang="en-US" altLang="ja-JP" sz="2400" dirty="0"/>
              <a:t>M</a:t>
            </a:r>
            <a:r>
              <a:rPr kumimoji="1" lang="ja-JP" altLang="en-US" sz="2400" dirty="0"/>
              <a:t>：グラフ</a:t>
            </a:r>
            <a:r>
              <a:rPr kumimoji="1" lang="en-US" altLang="ja-JP" sz="2400" dirty="0"/>
              <a:t>G</a:t>
            </a:r>
            <a:r>
              <a:rPr kumimoji="1" lang="ja-JP" altLang="en-US" sz="2400" dirty="0"/>
              <a:t>のマッチング</a:t>
            </a:r>
            <a:endParaRPr lang="en-US" altLang="ja-JP" sz="2400" dirty="0"/>
          </a:p>
          <a:p>
            <a:r>
              <a:rPr kumimoji="1" lang="en-US" altLang="ja-JP" sz="2400" dirty="0"/>
              <a:t>M</a:t>
            </a:r>
            <a:r>
              <a:rPr kumimoji="1" lang="ja-JP" altLang="en-US" sz="2400" dirty="0"/>
              <a:t>が最大マッチングである⇔</a:t>
            </a:r>
            <a:r>
              <a:rPr lang="en-US" altLang="ja-JP" sz="2400" dirty="0"/>
              <a:t>G</a:t>
            </a:r>
            <a:r>
              <a:rPr lang="ja-JP" altLang="en-US" sz="2400" dirty="0"/>
              <a:t>が</a:t>
            </a:r>
            <a:r>
              <a:rPr lang="en-US" altLang="ja-JP" sz="2400" dirty="0"/>
              <a:t>M-</a:t>
            </a:r>
            <a:r>
              <a:rPr lang="ja-JP" altLang="en-US" sz="2400" dirty="0"/>
              <a:t>増大道を含まない</a:t>
            </a:r>
            <a:endParaRPr kumimoji="1" lang="ja-JP" altLang="en-US" sz="2400" dirty="0"/>
          </a:p>
        </p:txBody>
      </p:sp>
      <p:sp>
        <p:nvSpPr>
          <p:cNvPr id="72" name="コンテンツ プレースホルダー 2"/>
          <p:cNvSpPr txBox="1">
            <a:spLocks/>
          </p:cNvSpPr>
          <p:nvPr/>
        </p:nvSpPr>
        <p:spPr bwMode="auto">
          <a:xfrm>
            <a:off x="-10344" y="1992313"/>
            <a:ext cx="9118848" cy="2732831"/>
          </a:xfrm>
          <a:prstGeom prst="rect">
            <a:avLst/>
          </a:prstGeom>
          <a:noFill/>
          <a:ln>
            <a:noFill/>
          </a:ln>
        </p:spPr>
        <p:txBody>
          <a:bodyPr/>
          <a:lstStyle/>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⇐の証明：</a:t>
            </a:r>
            <a:endParaRPr lang="en-US" altLang="ja-JP" sz="2400" dirty="0">
              <a:latin typeface="Calibri" pitchFamily="34" charset="0"/>
              <a:ea typeface="+mn-ea"/>
            </a:endParaRPr>
          </a:p>
          <a:p>
            <a:pPr>
              <a:spcBef>
                <a:spcPct val="20000"/>
              </a:spcBef>
              <a:buSzPct val="95000"/>
              <a:defRPr/>
            </a:pPr>
            <a:r>
              <a:rPr lang="en-US" altLang="ja-JP" sz="2400" dirty="0">
                <a:latin typeface="Calibri" pitchFamily="34" charset="0"/>
              </a:rPr>
              <a:t>G’</a:t>
            </a:r>
            <a:r>
              <a:rPr lang="ja-JP" altLang="en-US" sz="2400" dirty="0">
                <a:latin typeface="Calibri" pitchFamily="34" charset="0"/>
              </a:rPr>
              <a:t>は最大次数が</a:t>
            </a:r>
            <a:r>
              <a:rPr lang="en-US" altLang="ja-JP" sz="2400" dirty="0">
                <a:latin typeface="Calibri" pitchFamily="34" charset="0"/>
              </a:rPr>
              <a:t>2</a:t>
            </a:r>
            <a:r>
              <a:rPr lang="ja-JP" altLang="en-US" sz="2400" dirty="0">
                <a:latin typeface="Calibri" pitchFamily="34" charset="0"/>
              </a:rPr>
              <a:t>以下なので，</a:t>
            </a:r>
            <a:endParaRPr lang="en-US" altLang="ja-JP" sz="2400" dirty="0">
              <a:latin typeface="Calibri" pitchFamily="34" charset="0"/>
            </a:endParaRPr>
          </a:p>
          <a:p>
            <a:pPr>
              <a:spcBef>
                <a:spcPct val="20000"/>
              </a:spcBef>
              <a:buSzPct val="95000"/>
              <a:defRPr/>
            </a:pPr>
            <a:r>
              <a:rPr lang="ja-JP" altLang="en-US" sz="2400" dirty="0">
                <a:latin typeface="Calibri" pitchFamily="34" charset="0"/>
                <a:ea typeface="+mn-ea"/>
              </a:rPr>
              <a:t>互いに共有点を持たないいくつかの閉路と道に分割することができる．</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注意：</a:t>
            </a:r>
            <a:r>
              <a:rPr lang="en-US" altLang="ja-JP" sz="2400" dirty="0">
                <a:latin typeface="Calibri" pitchFamily="34" charset="0"/>
                <a:ea typeface="+mn-ea"/>
              </a:rPr>
              <a:t>M</a:t>
            </a:r>
            <a:r>
              <a:rPr lang="ja-JP" altLang="en-US" sz="2400" dirty="0">
                <a:latin typeface="Calibri" pitchFamily="34" charset="0"/>
                <a:ea typeface="+mn-ea"/>
              </a:rPr>
              <a:t>と</a:t>
            </a:r>
            <a:r>
              <a:rPr lang="en-US" altLang="ja-JP" sz="2400" dirty="0">
                <a:latin typeface="Calibri" pitchFamily="34" charset="0"/>
                <a:ea typeface="+mn-ea"/>
              </a:rPr>
              <a:t>M’</a:t>
            </a:r>
            <a:r>
              <a:rPr lang="ja-JP" altLang="en-US" sz="2400" dirty="0">
                <a:latin typeface="Calibri" pitchFamily="34" charset="0"/>
                <a:ea typeface="+mn-ea"/>
              </a:rPr>
              <a:t>の辺が交互に並ぶ（∵</a:t>
            </a:r>
            <a:r>
              <a:rPr lang="en-US" altLang="ja-JP" sz="2400" dirty="0">
                <a:latin typeface="Calibri" pitchFamily="34" charset="0"/>
                <a:ea typeface="+mn-ea"/>
              </a:rPr>
              <a:t>M</a:t>
            </a:r>
            <a:r>
              <a:rPr lang="ja-JP" altLang="en-US" sz="2400" dirty="0">
                <a:latin typeface="Calibri" pitchFamily="34" charset="0"/>
                <a:ea typeface="+mn-ea"/>
              </a:rPr>
              <a:t>と</a:t>
            </a:r>
            <a:r>
              <a:rPr lang="en-US" altLang="ja-JP" sz="2400" dirty="0">
                <a:latin typeface="Calibri" pitchFamily="34" charset="0"/>
                <a:ea typeface="+mn-ea"/>
              </a:rPr>
              <a:t>M'</a:t>
            </a:r>
            <a:r>
              <a:rPr lang="ja-JP" altLang="en-US" sz="2400" dirty="0">
                <a:latin typeface="Calibri" pitchFamily="34" charset="0"/>
                <a:ea typeface="+mn-ea"/>
              </a:rPr>
              <a:t>はマッチング）．</a:t>
            </a: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26" name="円/楕円 7"/>
          <p:cNvSpPr/>
          <p:nvPr/>
        </p:nvSpPr>
        <p:spPr>
          <a:xfrm rot="5400000">
            <a:off x="2242157" y="5157192"/>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8"/>
          <p:cNvSpPr/>
          <p:nvPr/>
        </p:nvSpPr>
        <p:spPr>
          <a:xfrm rot="5400000">
            <a:off x="2244847" y="6237312"/>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9"/>
          <p:cNvSpPr/>
          <p:nvPr/>
        </p:nvSpPr>
        <p:spPr>
          <a:xfrm rot="5400000">
            <a:off x="1772245" y="5608146"/>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10"/>
          <p:cNvSpPr/>
          <p:nvPr/>
        </p:nvSpPr>
        <p:spPr>
          <a:xfrm rot="5400000">
            <a:off x="1474301" y="484042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11"/>
          <p:cNvSpPr/>
          <p:nvPr/>
        </p:nvSpPr>
        <p:spPr>
          <a:xfrm rot="5400000">
            <a:off x="1474301" y="6381509"/>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12"/>
          <p:cNvSpPr/>
          <p:nvPr/>
        </p:nvSpPr>
        <p:spPr>
          <a:xfrm rot="5400000">
            <a:off x="395536" y="560069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13"/>
          <p:cNvSpPr/>
          <p:nvPr/>
        </p:nvSpPr>
        <p:spPr>
          <a:xfrm rot="5400000">
            <a:off x="703754" y="484042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14"/>
          <p:cNvSpPr/>
          <p:nvPr/>
        </p:nvSpPr>
        <p:spPr>
          <a:xfrm rot="5400000">
            <a:off x="703754" y="6381509"/>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a:stCxn id="26" idx="6"/>
            <a:endCxn id="28" idx="2"/>
          </p:cNvCxnSpPr>
          <p:nvPr/>
        </p:nvCxnSpPr>
        <p:spPr>
          <a:xfrm>
            <a:off x="2314074" y="5301027"/>
            <a:ext cx="2690" cy="93628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9" idx="2"/>
            <a:endCxn id="30" idx="7"/>
          </p:cNvCxnSpPr>
          <p:nvPr/>
        </p:nvCxnSpPr>
        <p:spPr>
          <a:xfrm rot="5400000" flipH="1">
            <a:off x="1398140" y="5162124"/>
            <a:ext cx="644954" cy="24709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9" idx="6"/>
            <a:endCxn id="31" idx="1"/>
          </p:cNvCxnSpPr>
          <p:nvPr/>
        </p:nvCxnSpPr>
        <p:spPr>
          <a:xfrm rot="5400000">
            <a:off x="1395321" y="5953732"/>
            <a:ext cx="650591" cy="24709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30" idx="4"/>
            <a:endCxn id="35" idx="0"/>
          </p:cNvCxnSpPr>
          <p:nvPr/>
        </p:nvCxnSpPr>
        <p:spPr>
          <a:xfrm rot="5400000">
            <a:off x="1160945" y="4598983"/>
            <a:ext cx="0" cy="62671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31" idx="4"/>
            <a:endCxn id="36" idx="0"/>
          </p:cNvCxnSpPr>
          <p:nvPr/>
        </p:nvCxnSpPr>
        <p:spPr>
          <a:xfrm rot="5400000">
            <a:off x="1160945" y="6140071"/>
            <a:ext cx="0" cy="62671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a:stCxn id="35" idx="5"/>
            <a:endCxn id="33" idx="2"/>
          </p:cNvCxnSpPr>
          <p:nvPr/>
        </p:nvCxnSpPr>
        <p:spPr>
          <a:xfrm rot="5400000">
            <a:off x="277387" y="5153259"/>
            <a:ext cx="637499" cy="25736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a:stCxn id="33" idx="6"/>
            <a:endCxn id="36" idx="3"/>
          </p:cNvCxnSpPr>
          <p:nvPr/>
        </p:nvCxnSpPr>
        <p:spPr>
          <a:xfrm rot="5400000" flipV="1">
            <a:off x="267113" y="5944867"/>
            <a:ext cx="658046" cy="25736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円/楕円 7"/>
          <p:cNvSpPr/>
          <p:nvPr/>
        </p:nvSpPr>
        <p:spPr>
          <a:xfrm rot="5400000">
            <a:off x="3131840" y="5157192"/>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7"/>
          <p:cNvSpPr/>
          <p:nvPr/>
        </p:nvSpPr>
        <p:spPr>
          <a:xfrm rot="5400000">
            <a:off x="3131840" y="6237312"/>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1" name="直線コネクタ 60"/>
          <p:cNvCxnSpPr/>
          <p:nvPr/>
        </p:nvCxnSpPr>
        <p:spPr>
          <a:xfrm>
            <a:off x="2385992" y="5229200"/>
            <a:ext cx="74584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stCxn id="59" idx="6"/>
            <a:endCxn id="60" idx="2"/>
          </p:cNvCxnSpPr>
          <p:nvPr/>
        </p:nvCxnSpPr>
        <p:spPr>
          <a:xfrm>
            <a:off x="3203757" y="5301027"/>
            <a:ext cx="0" cy="93628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a:stCxn id="28" idx="0"/>
            <a:endCxn id="60" idx="4"/>
          </p:cNvCxnSpPr>
          <p:nvPr/>
        </p:nvCxnSpPr>
        <p:spPr>
          <a:xfrm>
            <a:off x="2388682" y="6309230"/>
            <a:ext cx="74315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68" name="円/楕円 7"/>
          <p:cNvSpPr/>
          <p:nvPr/>
        </p:nvSpPr>
        <p:spPr>
          <a:xfrm rot="5400000">
            <a:off x="3851920" y="5229200"/>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7"/>
          <p:cNvSpPr/>
          <p:nvPr/>
        </p:nvSpPr>
        <p:spPr>
          <a:xfrm rot="5400000">
            <a:off x="4342050" y="5224739"/>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7"/>
          <p:cNvSpPr/>
          <p:nvPr/>
        </p:nvSpPr>
        <p:spPr>
          <a:xfrm rot="5400000">
            <a:off x="4860032" y="522938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
          <p:cNvSpPr/>
          <p:nvPr/>
        </p:nvSpPr>
        <p:spPr>
          <a:xfrm rot="5400000">
            <a:off x="5292080" y="522938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円/楕円 7"/>
          <p:cNvSpPr/>
          <p:nvPr/>
        </p:nvSpPr>
        <p:spPr>
          <a:xfrm rot="5400000">
            <a:off x="6732241" y="5229200"/>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楕円 7"/>
          <p:cNvSpPr/>
          <p:nvPr/>
        </p:nvSpPr>
        <p:spPr>
          <a:xfrm rot="5400000">
            <a:off x="7164470" y="5229200"/>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円/楕円 7"/>
          <p:cNvSpPr/>
          <p:nvPr/>
        </p:nvSpPr>
        <p:spPr>
          <a:xfrm rot="5400000">
            <a:off x="7596518" y="522938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 name="直線コネクタ 75"/>
          <p:cNvCxnSpPr>
            <a:stCxn id="69" idx="4"/>
            <a:endCxn id="68" idx="0"/>
          </p:cNvCxnSpPr>
          <p:nvPr/>
        </p:nvCxnSpPr>
        <p:spPr>
          <a:xfrm flipH="1">
            <a:off x="3995755" y="5296657"/>
            <a:ext cx="346295" cy="446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70" idx="4"/>
            <a:endCxn id="69" idx="0"/>
          </p:cNvCxnSpPr>
          <p:nvPr/>
        </p:nvCxnSpPr>
        <p:spPr>
          <a:xfrm flipH="1" flipV="1">
            <a:off x="4485885" y="5296657"/>
            <a:ext cx="374147" cy="464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a:stCxn id="71" idx="4"/>
            <a:endCxn id="70" idx="0"/>
          </p:cNvCxnSpPr>
          <p:nvPr/>
        </p:nvCxnSpPr>
        <p:spPr>
          <a:xfrm flipH="1">
            <a:off x="5003867" y="5301299"/>
            <a:ext cx="28821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74" idx="4"/>
            <a:endCxn id="73" idx="0"/>
          </p:cNvCxnSpPr>
          <p:nvPr/>
        </p:nvCxnSpPr>
        <p:spPr>
          <a:xfrm flipH="1">
            <a:off x="6876076" y="5301118"/>
            <a:ext cx="288394"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a:stCxn id="75" idx="4"/>
            <a:endCxn id="74" idx="0"/>
          </p:cNvCxnSpPr>
          <p:nvPr/>
        </p:nvCxnSpPr>
        <p:spPr>
          <a:xfrm flipH="1" flipV="1">
            <a:off x="7308305" y="5301118"/>
            <a:ext cx="288213" cy="1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0" name="円/楕円 7"/>
          <p:cNvSpPr/>
          <p:nvPr/>
        </p:nvSpPr>
        <p:spPr>
          <a:xfrm rot="5400000">
            <a:off x="6732422" y="5733256"/>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円/楕円 7"/>
          <p:cNvSpPr/>
          <p:nvPr/>
        </p:nvSpPr>
        <p:spPr>
          <a:xfrm rot="5400000">
            <a:off x="7222552" y="5728795"/>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円/楕円 7"/>
          <p:cNvSpPr/>
          <p:nvPr/>
        </p:nvSpPr>
        <p:spPr>
          <a:xfrm rot="5400000">
            <a:off x="7740534"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円/楕円 7"/>
          <p:cNvSpPr/>
          <p:nvPr/>
        </p:nvSpPr>
        <p:spPr>
          <a:xfrm rot="5400000">
            <a:off x="8172582"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4" name="直線コネクタ 93"/>
          <p:cNvCxnSpPr>
            <a:stCxn id="91" idx="4"/>
            <a:endCxn id="90" idx="0"/>
          </p:cNvCxnSpPr>
          <p:nvPr/>
        </p:nvCxnSpPr>
        <p:spPr>
          <a:xfrm flipH="1">
            <a:off x="6876257" y="5800713"/>
            <a:ext cx="346295" cy="446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a:stCxn id="92" idx="4"/>
            <a:endCxn id="91" idx="0"/>
          </p:cNvCxnSpPr>
          <p:nvPr/>
        </p:nvCxnSpPr>
        <p:spPr>
          <a:xfrm flipH="1" flipV="1">
            <a:off x="7366387" y="5800713"/>
            <a:ext cx="374147" cy="464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a:stCxn id="93" idx="4"/>
            <a:endCxn id="92" idx="0"/>
          </p:cNvCxnSpPr>
          <p:nvPr/>
        </p:nvCxnSpPr>
        <p:spPr>
          <a:xfrm flipH="1">
            <a:off x="7884369" y="5805355"/>
            <a:ext cx="28821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7" name="円/楕円 7"/>
          <p:cNvSpPr/>
          <p:nvPr/>
        </p:nvSpPr>
        <p:spPr>
          <a:xfrm rot="5400000">
            <a:off x="8676637"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 name="直線コネクタ 97"/>
          <p:cNvCxnSpPr>
            <a:stCxn id="97" idx="4"/>
            <a:endCxn id="93" idx="0"/>
          </p:cNvCxnSpPr>
          <p:nvPr/>
        </p:nvCxnSpPr>
        <p:spPr>
          <a:xfrm flipH="1">
            <a:off x="8316417" y="5805355"/>
            <a:ext cx="36022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00" name="円/楕円 7"/>
          <p:cNvSpPr/>
          <p:nvPr/>
        </p:nvSpPr>
        <p:spPr>
          <a:xfrm rot="5400000">
            <a:off x="3852102" y="6165304"/>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円/楕円 7"/>
          <p:cNvSpPr/>
          <p:nvPr/>
        </p:nvSpPr>
        <p:spPr>
          <a:xfrm rot="5400000">
            <a:off x="4342232" y="6160843"/>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円/楕円 7"/>
          <p:cNvSpPr/>
          <p:nvPr/>
        </p:nvSpPr>
        <p:spPr>
          <a:xfrm rot="5400000">
            <a:off x="4860214" y="6165485"/>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円/楕円 7"/>
          <p:cNvSpPr/>
          <p:nvPr/>
        </p:nvSpPr>
        <p:spPr>
          <a:xfrm rot="5400000">
            <a:off x="5292262" y="6165485"/>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4" name="直線コネクタ 103"/>
          <p:cNvCxnSpPr>
            <a:stCxn id="101" idx="4"/>
            <a:endCxn id="100" idx="0"/>
          </p:cNvCxnSpPr>
          <p:nvPr/>
        </p:nvCxnSpPr>
        <p:spPr>
          <a:xfrm flipH="1">
            <a:off x="3995937" y="6232761"/>
            <a:ext cx="346295" cy="446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a:stCxn id="102" idx="4"/>
            <a:endCxn id="101" idx="0"/>
          </p:cNvCxnSpPr>
          <p:nvPr/>
        </p:nvCxnSpPr>
        <p:spPr>
          <a:xfrm flipH="1" flipV="1">
            <a:off x="4486067" y="6232761"/>
            <a:ext cx="374147" cy="464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a:stCxn id="103" idx="4"/>
            <a:endCxn id="102" idx="0"/>
          </p:cNvCxnSpPr>
          <p:nvPr/>
        </p:nvCxnSpPr>
        <p:spPr>
          <a:xfrm flipH="1">
            <a:off x="5004049" y="6237403"/>
            <a:ext cx="28821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7" name="円/楕円 7"/>
          <p:cNvSpPr/>
          <p:nvPr/>
        </p:nvSpPr>
        <p:spPr>
          <a:xfrm rot="5400000">
            <a:off x="5796317" y="6165485"/>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8" name="直線コネクタ 107"/>
          <p:cNvCxnSpPr>
            <a:stCxn id="107" idx="4"/>
            <a:endCxn id="103" idx="0"/>
          </p:cNvCxnSpPr>
          <p:nvPr/>
        </p:nvCxnSpPr>
        <p:spPr>
          <a:xfrm flipH="1">
            <a:off x="5436097" y="6237403"/>
            <a:ext cx="36022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09" name="円/楕円 7"/>
          <p:cNvSpPr/>
          <p:nvPr/>
        </p:nvSpPr>
        <p:spPr>
          <a:xfrm rot="5400000">
            <a:off x="6300373" y="6165304"/>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 name="直線コネクタ 109"/>
          <p:cNvCxnSpPr>
            <a:stCxn id="109" idx="4"/>
            <a:endCxn id="107" idx="0"/>
          </p:cNvCxnSpPr>
          <p:nvPr/>
        </p:nvCxnSpPr>
        <p:spPr>
          <a:xfrm flipH="1">
            <a:off x="5940152" y="6237222"/>
            <a:ext cx="360221" cy="1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12" name="円/楕円 7"/>
          <p:cNvSpPr/>
          <p:nvPr/>
        </p:nvSpPr>
        <p:spPr>
          <a:xfrm rot="5400000">
            <a:off x="3851920" y="5733256"/>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円/楕円 7"/>
          <p:cNvSpPr/>
          <p:nvPr/>
        </p:nvSpPr>
        <p:spPr>
          <a:xfrm rot="5400000">
            <a:off x="4342050" y="5728795"/>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円/楕円 7"/>
          <p:cNvSpPr/>
          <p:nvPr/>
        </p:nvSpPr>
        <p:spPr>
          <a:xfrm rot="5400000">
            <a:off x="4860032"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円/楕円 7"/>
          <p:cNvSpPr/>
          <p:nvPr/>
        </p:nvSpPr>
        <p:spPr>
          <a:xfrm rot="5400000">
            <a:off x="5292080"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6" name="直線コネクタ 115"/>
          <p:cNvCxnSpPr>
            <a:stCxn id="113" idx="4"/>
            <a:endCxn id="112" idx="0"/>
          </p:cNvCxnSpPr>
          <p:nvPr/>
        </p:nvCxnSpPr>
        <p:spPr>
          <a:xfrm flipH="1">
            <a:off x="3995755" y="5800713"/>
            <a:ext cx="346295" cy="446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a:stCxn id="114" idx="4"/>
            <a:endCxn id="113" idx="0"/>
          </p:cNvCxnSpPr>
          <p:nvPr/>
        </p:nvCxnSpPr>
        <p:spPr>
          <a:xfrm flipH="1" flipV="1">
            <a:off x="4485885" y="5800713"/>
            <a:ext cx="374147" cy="46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a:stCxn id="115" idx="4"/>
            <a:endCxn id="114" idx="0"/>
          </p:cNvCxnSpPr>
          <p:nvPr/>
        </p:nvCxnSpPr>
        <p:spPr>
          <a:xfrm flipH="1">
            <a:off x="5003867" y="5805355"/>
            <a:ext cx="288213"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19" name="円/楕円 7"/>
          <p:cNvSpPr/>
          <p:nvPr/>
        </p:nvSpPr>
        <p:spPr>
          <a:xfrm rot="5400000">
            <a:off x="5796135"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 name="直線コネクタ 119"/>
          <p:cNvCxnSpPr>
            <a:stCxn id="119" idx="4"/>
            <a:endCxn id="115" idx="0"/>
          </p:cNvCxnSpPr>
          <p:nvPr/>
        </p:nvCxnSpPr>
        <p:spPr>
          <a:xfrm flipH="1">
            <a:off x="5435915" y="5805355"/>
            <a:ext cx="3602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21" name="円/楕円 7"/>
          <p:cNvSpPr/>
          <p:nvPr/>
        </p:nvSpPr>
        <p:spPr>
          <a:xfrm rot="5400000">
            <a:off x="6300191" y="5733256"/>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2" name="直線コネクタ 121"/>
          <p:cNvCxnSpPr>
            <a:stCxn id="121" idx="4"/>
            <a:endCxn id="119" idx="0"/>
          </p:cNvCxnSpPr>
          <p:nvPr/>
        </p:nvCxnSpPr>
        <p:spPr>
          <a:xfrm flipH="1">
            <a:off x="5939970" y="5805174"/>
            <a:ext cx="360221" cy="18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26" name="テキスト ボックス 125"/>
          <p:cNvSpPr txBox="1"/>
          <p:nvPr/>
        </p:nvSpPr>
        <p:spPr>
          <a:xfrm>
            <a:off x="6733981" y="6093296"/>
            <a:ext cx="1351652" cy="646331"/>
          </a:xfrm>
          <a:prstGeom prst="rect">
            <a:avLst/>
          </a:prstGeom>
          <a:noFill/>
        </p:spPr>
        <p:txBody>
          <a:bodyPr wrap="none" rtlCol="0">
            <a:spAutoFit/>
          </a:bodyPr>
          <a:lstStyle/>
          <a:p>
            <a:r>
              <a:rPr lang="ja-JP" altLang="en-US" dirty="0">
                <a:solidFill>
                  <a:srgbClr val="FF0000"/>
                </a:solidFill>
              </a:rPr>
              <a:t>赤</a:t>
            </a:r>
            <a:r>
              <a:rPr lang="ja-JP" altLang="en-US" dirty="0"/>
              <a:t>は</a:t>
            </a:r>
            <a:r>
              <a:rPr lang="en-US" altLang="ja-JP" dirty="0">
                <a:solidFill>
                  <a:srgbClr val="FF0000"/>
                </a:solidFill>
              </a:rPr>
              <a:t>M’</a:t>
            </a:r>
            <a:r>
              <a:rPr lang="ja-JP" altLang="en-US" dirty="0"/>
              <a:t>の辺</a:t>
            </a:r>
            <a:endParaRPr lang="en-US" altLang="ja-JP" dirty="0"/>
          </a:p>
          <a:p>
            <a:r>
              <a:rPr kumimoji="1" lang="ja-JP" altLang="en-US" dirty="0">
                <a:solidFill>
                  <a:srgbClr val="0070C0"/>
                </a:solidFill>
              </a:rPr>
              <a:t>青</a:t>
            </a:r>
            <a:r>
              <a:rPr kumimoji="1" lang="ja-JP" altLang="en-US" dirty="0"/>
              <a:t>は</a:t>
            </a:r>
            <a:r>
              <a:rPr kumimoji="1" lang="en-US" altLang="ja-JP" dirty="0">
                <a:solidFill>
                  <a:srgbClr val="0070C0"/>
                </a:solidFill>
              </a:rPr>
              <a:t>M</a:t>
            </a:r>
            <a:r>
              <a:rPr kumimoji="1" lang="ja-JP" altLang="en-US" dirty="0"/>
              <a:t>の辺</a:t>
            </a:r>
          </a:p>
        </p:txBody>
      </p:sp>
    </p:spTree>
    <p:extLst>
      <p:ext uri="{BB962C8B-B14F-4D97-AF65-F5344CB8AC3E}">
        <p14:creationId xmlns:p14="http://schemas.microsoft.com/office/powerpoint/2010/main" val="1584957281"/>
      </p:ext>
    </p:extLst>
  </p:cSld>
  <p:clrMapOvr>
    <a:masterClrMapping/>
  </p:clrMapOvr>
  <p:transition advTm="14149"/>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⇐の証明：</a:t>
            </a:r>
            <a:endParaRPr lang="en-US" altLang="ja-JP" sz="2400" dirty="0">
              <a:latin typeface="Calibri" pitchFamily="34" charset="0"/>
              <a:ea typeface="+mn-ea"/>
            </a:endParaRPr>
          </a:p>
          <a:p>
            <a:pPr>
              <a:spcBef>
                <a:spcPct val="20000"/>
              </a:spcBef>
              <a:buSzPct val="95000"/>
              <a:defRPr/>
            </a:pPr>
            <a:r>
              <a:rPr lang="en-US" altLang="ja-JP" sz="2400" dirty="0">
                <a:latin typeface="Calibri" pitchFamily="34" charset="0"/>
                <a:ea typeface="+mn-ea"/>
              </a:rPr>
              <a:t>|M’|&gt;|M|</a:t>
            </a:r>
            <a:r>
              <a:rPr lang="ja-JP" altLang="en-US" sz="2400" dirty="0">
                <a:latin typeface="Calibri" pitchFamily="34" charset="0"/>
                <a:ea typeface="+mn-ea"/>
              </a:rPr>
              <a:t>より，少なくとも</a:t>
            </a:r>
            <a:r>
              <a:rPr lang="en-US" altLang="ja-JP" sz="2400" dirty="0">
                <a:latin typeface="Calibri" pitchFamily="34" charset="0"/>
                <a:ea typeface="+mn-ea"/>
              </a:rPr>
              <a:t>1</a:t>
            </a:r>
            <a:r>
              <a:rPr lang="ja-JP" altLang="en-US" sz="2400" dirty="0" err="1">
                <a:latin typeface="Calibri" pitchFamily="34" charset="0"/>
                <a:ea typeface="+mn-ea"/>
              </a:rPr>
              <a:t>つの</a:t>
            </a:r>
            <a:r>
              <a:rPr lang="ja-JP" altLang="en-US" sz="2400" dirty="0">
                <a:latin typeface="Calibri" pitchFamily="34" charset="0"/>
                <a:ea typeface="+mn-ea"/>
              </a:rPr>
              <a:t>道が</a:t>
            </a:r>
            <a:r>
              <a:rPr lang="en-US" altLang="ja-JP" sz="2400" dirty="0"/>
              <a:t>M-</a:t>
            </a:r>
            <a:r>
              <a:rPr lang="ja-JP" altLang="en-US" sz="2400" dirty="0"/>
              <a:t>増大道となり，矛盾．</a:t>
            </a:r>
            <a:endParaRPr lang="en-US" altLang="ja-JP" sz="2400" dirty="0"/>
          </a:p>
          <a:p>
            <a:pPr>
              <a:spcBef>
                <a:spcPct val="20000"/>
              </a:spcBef>
              <a:buSzPct val="95000"/>
              <a:defRPr/>
            </a:pPr>
            <a:r>
              <a:rPr lang="ja-JP" altLang="en-US" sz="2400" dirty="0">
                <a:latin typeface="Calibri" pitchFamily="34" charset="0"/>
                <a:ea typeface="+mn-ea"/>
              </a:rPr>
              <a:t>よって，</a:t>
            </a:r>
            <a:r>
              <a:rPr lang="en-US" altLang="ja-JP" sz="2400" dirty="0">
                <a:latin typeface="Calibri" pitchFamily="34" charset="0"/>
              </a:rPr>
              <a:t> M</a:t>
            </a:r>
            <a:r>
              <a:rPr lang="ja-JP" altLang="en-US" sz="2400" dirty="0">
                <a:latin typeface="Calibri" pitchFamily="34" charset="0"/>
              </a:rPr>
              <a:t>は最大マッチングである．□</a:t>
            </a: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2276872"/>
            <a:ext cx="8712968" cy="924589"/>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1989088"/>
            <a:ext cx="117697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2</a:t>
            </a:r>
          </a:p>
        </p:txBody>
      </p:sp>
      <p:sp>
        <p:nvSpPr>
          <p:cNvPr id="7" name="テキスト ボックス 6"/>
          <p:cNvSpPr txBox="1"/>
          <p:nvPr/>
        </p:nvSpPr>
        <p:spPr>
          <a:xfrm>
            <a:off x="179512" y="2370464"/>
            <a:ext cx="7088800" cy="830997"/>
          </a:xfrm>
          <a:prstGeom prst="rect">
            <a:avLst/>
          </a:prstGeom>
          <a:noFill/>
        </p:spPr>
        <p:txBody>
          <a:bodyPr wrap="none" rtlCol="0">
            <a:spAutoFit/>
          </a:bodyPr>
          <a:lstStyle/>
          <a:p>
            <a:r>
              <a:rPr kumimoji="1" lang="en-US" altLang="ja-JP" sz="2400" dirty="0"/>
              <a:t>M</a:t>
            </a:r>
            <a:r>
              <a:rPr kumimoji="1" lang="ja-JP" altLang="en-US" sz="2400" dirty="0"/>
              <a:t>：グラフ</a:t>
            </a:r>
            <a:r>
              <a:rPr kumimoji="1" lang="en-US" altLang="ja-JP" sz="2400" dirty="0"/>
              <a:t>G</a:t>
            </a:r>
            <a:r>
              <a:rPr kumimoji="1" lang="ja-JP" altLang="en-US" sz="2400" dirty="0"/>
              <a:t>のマッチング</a:t>
            </a:r>
            <a:endParaRPr lang="en-US" altLang="ja-JP" sz="2400" dirty="0"/>
          </a:p>
          <a:p>
            <a:r>
              <a:rPr kumimoji="1" lang="en-US" altLang="ja-JP" sz="2400" dirty="0"/>
              <a:t>M</a:t>
            </a:r>
            <a:r>
              <a:rPr kumimoji="1" lang="ja-JP" altLang="en-US" sz="2400" dirty="0"/>
              <a:t>が最大マッチングである⇔</a:t>
            </a:r>
            <a:r>
              <a:rPr lang="en-US" altLang="ja-JP" sz="2400" dirty="0"/>
              <a:t>G</a:t>
            </a:r>
            <a:r>
              <a:rPr lang="ja-JP" altLang="en-US" sz="2400" dirty="0"/>
              <a:t>が</a:t>
            </a:r>
            <a:r>
              <a:rPr lang="en-US" altLang="ja-JP" sz="2400" dirty="0"/>
              <a:t>M-</a:t>
            </a:r>
            <a:r>
              <a:rPr lang="ja-JP" altLang="en-US" sz="2400" dirty="0"/>
              <a:t>増大道を含まない</a:t>
            </a:r>
            <a:endParaRPr kumimoji="1" lang="ja-JP" altLang="en-US" sz="2400" dirty="0"/>
          </a:p>
        </p:txBody>
      </p:sp>
      <p:sp>
        <p:nvSpPr>
          <p:cNvPr id="8" name="円/楕円 7"/>
          <p:cNvSpPr/>
          <p:nvPr/>
        </p:nvSpPr>
        <p:spPr>
          <a:xfrm rot="5400000">
            <a:off x="2242157" y="5157192"/>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rot="5400000">
            <a:off x="2244847" y="6237312"/>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rot="5400000">
            <a:off x="1772245" y="5608146"/>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rot="5400000">
            <a:off x="1474301" y="484042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rot="5400000">
            <a:off x="1474301" y="6381509"/>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rot="5400000">
            <a:off x="395536" y="560069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rot="5400000">
            <a:off x="703754" y="484042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rot="5400000">
            <a:off x="703754" y="6381509"/>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p:cNvCxnSpPr>
            <a:stCxn id="8" idx="6"/>
            <a:endCxn id="9" idx="2"/>
          </p:cNvCxnSpPr>
          <p:nvPr/>
        </p:nvCxnSpPr>
        <p:spPr>
          <a:xfrm>
            <a:off x="2314074" y="5301027"/>
            <a:ext cx="2690" cy="93628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0" idx="2"/>
            <a:endCxn id="11" idx="7"/>
          </p:cNvCxnSpPr>
          <p:nvPr/>
        </p:nvCxnSpPr>
        <p:spPr>
          <a:xfrm rot="5400000" flipH="1">
            <a:off x="1398140" y="5162124"/>
            <a:ext cx="644954" cy="24709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0" idx="6"/>
            <a:endCxn id="12" idx="1"/>
          </p:cNvCxnSpPr>
          <p:nvPr/>
        </p:nvCxnSpPr>
        <p:spPr>
          <a:xfrm rot="5400000">
            <a:off x="1395321" y="5953732"/>
            <a:ext cx="650591" cy="24709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11" idx="4"/>
            <a:endCxn id="14" idx="0"/>
          </p:cNvCxnSpPr>
          <p:nvPr/>
        </p:nvCxnSpPr>
        <p:spPr>
          <a:xfrm rot="5400000">
            <a:off x="1160945" y="4598983"/>
            <a:ext cx="0" cy="62671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12" idx="4"/>
            <a:endCxn id="15" idx="0"/>
          </p:cNvCxnSpPr>
          <p:nvPr/>
        </p:nvCxnSpPr>
        <p:spPr>
          <a:xfrm rot="5400000">
            <a:off x="1160945" y="6140071"/>
            <a:ext cx="0" cy="62671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14" idx="5"/>
            <a:endCxn id="13" idx="2"/>
          </p:cNvCxnSpPr>
          <p:nvPr/>
        </p:nvCxnSpPr>
        <p:spPr>
          <a:xfrm rot="5400000">
            <a:off x="277387" y="5153259"/>
            <a:ext cx="637499" cy="25736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a:stCxn id="13" idx="6"/>
            <a:endCxn id="15" idx="3"/>
          </p:cNvCxnSpPr>
          <p:nvPr/>
        </p:nvCxnSpPr>
        <p:spPr>
          <a:xfrm rot="5400000" flipV="1">
            <a:off x="267113" y="5944867"/>
            <a:ext cx="658046" cy="25736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3" name="円/楕円 7"/>
          <p:cNvSpPr/>
          <p:nvPr/>
        </p:nvSpPr>
        <p:spPr>
          <a:xfrm rot="5400000">
            <a:off x="3131840" y="5157192"/>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7"/>
          <p:cNvSpPr/>
          <p:nvPr/>
        </p:nvSpPr>
        <p:spPr>
          <a:xfrm rot="5400000">
            <a:off x="3131840" y="6237312"/>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p:cNvCxnSpPr/>
          <p:nvPr/>
        </p:nvCxnSpPr>
        <p:spPr>
          <a:xfrm>
            <a:off x="2385992" y="5229200"/>
            <a:ext cx="74584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23" idx="6"/>
            <a:endCxn id="24" idx="2"/>
          </p:cNvCxnSpPr>
          <p:nvPr/>
        </p:nvCxnSpPr>
        <p:spPr>
          <a:xfrm>
            <a:off x="3203757" y="5301027"/>
            <a:ext cx="0" cy="93628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9" idx="0"/>
            <a:endCxn id="24" idx="4"/>
          </p:cNvCxnSpPr>
          <p:nvPr/>
        </p:nvCxnSpPr>
        <p:spPr>
          <a:xfrm>
            <a:off x="2388682" y="6309230"/>
            <a:ext cx="74315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円/楕円 7"/>
          <p:cNvSpPr/>
          <p:nvPr/>
        </p:nvSpPr>
        <p:spPr>
          <a:xfrm rot="5400000">
            <a:off x="3851920" y="5229200"/>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7"/>
          <p:cNvSpPr/>
          <p:nvPr/>
        </p:nvSpPr>
        <p:spPr>
          <a:xfrm rot="5400000">
            <a:off x="4342050" y="5224739"/>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7"/>
          <p:cNvSpPr/>
          <p:nvPr/>
        </p:nvSpPr>
        <p:spPr>
          <a:xfrm rot="5400000">
            <a:off x="4860032" y="522938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7"/>
          <p:cNvSpPr/>
          <p:nvPr/>
        </p:nvSpPr>
        <p:spPr>
          <a:xfrm rot="5400000">
            <a:off x="5292080" y="522938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7"/>
          <p:cNvSpPr/>
          <p:nvPr/>
        </p:nvSpPr>
        <p:spPr>
          <a:xfrm rot="5400000">
            <a:off x="6732241" y="5229200"/>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7"/>
          <p:cNvSpPr/>
          <p:nvPr/>
        </p:nvSpPr>
        <p:spPr>
          <a:xfrm rot="5400000">
            <a:off x="7164470" y="5229200"/>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7"/>
          <p:cNvSpPr/>
          <p:nvPr/>
        </p:nvSpPr>
        <p:spPr>
          <a:xfrm rot="5400000">
            <a:off x="7596518" y="5229381"/>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8" name="直線コネクタ 37"/>
          <p:cNvCxnSpPr>
            <a:stCxn id="30" idx="4"/>
            <a:endCxn id="29" idx="0"/>
          </p:cNvCxnSpPr>
          <p:nvPr/>
        </p:nvCxnSpPr>
        <p:spPr>
          <a:xfrm flipH="1">
            <a:off x="3995755" y="5296657"/>
            <a:ext cx="346295" cy="446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31" idx="4"/>
            <a:endCxn id="30" idx="0"/>
          </p:cNvCxnSpPr>
          <p:nvPr/>
        </p:nvCxnSpPr>
        <p:spPr>
          <a:xfrm flipH="1" flipV="1">
            <a:off x="4485885" y="5296657"/>
            <a:ext cx="374147" cy="464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33" idx="4"/>
            <a:endCxn id="31" idx="0"/>
          </p:cNvCxnSpPr>
          <p:nvPr/>
        </p:nvCxnSpPr>
        <p:spPr>
          <a:xfrm flipH="1">
            <a:off x="5003867" y="5301299"/>
            <a:ext cx="28821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36" idx="4"/>
            <a:endCxn id="35" idx="0"/>
          </p:cNvCxnSpPr>
          <p:nvPr/>
        </p:nvCxnSpPr>
        <p:spPr>
          <a:xfrm flipH="1">
            <a:off x="6876076" y="5301118"/>
            <a:ext cx="288394"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a:stCxn id="37" idx="4"/>
            <a:endCxn id="36" idx="0"/>
          </p:cNvCxnSpPr>
          <p:nvPr/>
        </p:nvCxnSpPr>
        <p:spPr>
          <a:xfrm flipH="1" flipV="1">
            <a:off x="7308305" y="5301118"/>
            <a:ext cx="288213" cy="1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円/楕円 7"/>
          <p:cNvSpPr/>
          <p:nvPr/>
        </p:nvSpPr>
        <p:spPr>
          <a:xfrm rot="5400000">
            <a:off x="6732422" y="5733256"/>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7"/>
          <p:cNvSpPr/>
          <p:nvPr/>
        </p:nvSpPr>
        <p:spPr>
          <a:xfrm rot="5400000">
            <a:off x="7222552" y="5728795"/>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7"/>
          <p:cNvSpPr/>
          <p:nvPr/>
        </p:nvSpPr>
        <p:spPr>
          <a:xfrm rot="5400000">
            <a:off x="7740534"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7"/>
          <p:cNvSpPr/>
          <p:nvPr/>
        </p:nvSpPr>
        <p:spPr>
          <a:xfrm rot="5400000">
            <a:off x="8172582"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コネクタ 46"/>
          <p:cNvCxnSpPr>
            <a:stCxn id="44" idx="4"/>
            <a:endCxn id="43" idx="0"/>
          </p:cNvCxnSpPr>
          <p:nvPr/>
        </p:nvCxnSpPr>
        <p:spPr>
          <a:xfrm flipH="1">
            <a:off x="6876257" y="5800713"/>
            <a:ext cx="346295" cy="446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45" idx="4"/>
            <a:endCxn id="44" idx="0"/>
          </p:cNvCxnSpPr>
          <p:nvPr/>
        </p:nvCxnSpPr>
        <p:spPr>
          <a:xfrm flipH="1" flipV="1">
            <a:off x="7366387" y="5800713"/>
            <a:ext cx="374147" cy="464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46" idx="4"/>
            <a:endCxn id="45" idx="0"/>
          </p:cNvCxnSpPr>
          <p:nvPr/>
        </p:nvCxnSpPr>
        <p:spPr>
          <a:xfrm flipH="1">
            <a:off x="7884369" y="5805355"/>
            <a:ext cx="28821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円/楕円 7"/>
          <p:cNvSpPr/>
          <p:nvPr/>
        </p:nvSpPr>
        <p:spPr>
          <a:xfrm rot="5400000">
            <a:off x="8676637"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 name="直線コネクタ 50"/>
          <p:cNvCxnSpPr>
            <a:stCxn id="50" idx="4"/>
            <a:endCxn id="46" idx="0"/>
          </p:cNvCxnSpPr>
          <p:nvPr/>
        </p:nvCxnSpPr>
        <p:spPr>
          <a:xfrm flipH="1">
            <a:off x="8316417" y="5805355"/>
            <a:ext cx="36022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52" name="円/楕円 7"/>
          <p:cNvSpPr/>
          <p:nvPr/>
        </p:nvSpPr>
        <p:spPr>
          <a:xfrm rot="5400000">
            <a:off x="3852102" y="6165304"/>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7"/>
          <p:cNvSpPr/>
          <p:nvPr/>
        </p:nvSpPr>
        <p:spPr>
          <a:xfrm rot="5400000">
            <a:off x="4342232" y="6160843"/>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7"/>
          <p:cNvSpPr/>
          <p:nvPr/>
        </p:nvSpPr>
        <p:spPr>
          <a:xfrm rot="5400000">
            <a:off x="4860214" y="6165485"/>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7"/>
          <p:cNvSpPr/>
          <p:nvPr/>
        </p:nvSpPr>
        <p:spPr>
          <a:xfrm rot="5400000">
            <a:off x="5292262" y="6165485"/>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コネクタ 55"/>
          <p:cNvCxnSpPr>
            <a:stCxn id="53" idx="4"/>
            <a:endCxn id="52" idx="0"/>
          </p:cNvCxnSpPr>
          <p:nvPr/>
        </p:nvCxnSpPr>
        <p:spPr>
          <a:xfrm flipH="1">
            <a:off x="3995937" y="6232761"/>
            <a:ext cx="346295" cy="446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54" idx="4"/>
            <a:endCxn id="53" idx="0"/>
          </p:cNvCxnSpPr>
          <p:nvPr/>
        </p:nvCxnSpPr>
        <p:spPr>
          <a:xfrm flipH="1" flipV="1">
            <a:off x="4486067" y="6232761"/>
            <a:ext cx="374147" cy="464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a:stCxn id="55" idx="4"/>
            <a:endCxn id="54" idx="0"/>
          </p:cNvCxnSpPr>
          <p:nvPr/>
        </p:nvCxnSpPr>
        <p:spPr>
          <a:xfrm flipH="1">
            <a:off x="5004049" y="6237403"/>
            <a:ext cx="28821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9" name="円/楕円 7"/>
          <p:cNvSpPr/>
          <p:nvPr/>
        </p:nvSpPr>
        <p:spPr>
          <a:xfrm rot="5400000">
            <a:off x="5796317" y="6165485"/>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a:stCxn id="59" idx="4"/>
            <a:endCxn id="55" idx="0"/>
          </p:cNvCxnSpPr>
          <p:nvPr/>
        </p:nvCxnSpPr>
        <p:spPr>
          <a:xfrm flipH="1">
            <a:off x="5436097" y="6237403"/>
            <a:ext cx="36022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61" name="円/楕円 7"/>
          <p:cNvSpPr/>
          <p:nvPr/>
        </p:nvSpPr>
        <p:spPr>
          <a:xfrm rot="5400000">
            <a:off x="6300373" y="6165304"/>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2" name="直線コネクタ 61"/>
          <p:cNvCxnSpPr>
            <a:stCxn id="61" idx="4"/>
            <a:endCxn id="59" idx="0"/>
          </p:cNvCxnSpPr>
          <p:nvPr/>
        </p:nvCxnSpPr>
        <p:spPr>
          <a:xfrm flipH="1">
            <a:off x="5940152" y="6237222"/>
            <a:ext cx="360221" cy="1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3" name="円/楕円 7"/>
          <p:cNvSpPr/>
          <p:nvPr/>
        </p:nvSpPr>
        <p:spPr>
          <a:xfrm rot="5400000">
            <a:off x="3851920" y="5733256"/>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7"/>
          <p:cNvSpPr/>
          <p:nvPr/>
        </p:nvSpPr>
        <p:spPr>
          <a:xfrm rot="5400000">
            <a:off x="4342050" y="5728795"/>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7"/>
          <p:cNvSpPr/>
          <p:nvPr/>
        </p:nvSpPr>
        <p:spPr>
          <a:xfrm rot="5400000">
            <a:off x="4860032"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7"/>
          <p:cNvSpPr/>
          <p:nvPr/>
        </p:nvSpPr>
        <p:spPr>
          <a:xfrm rot="5400000">
            <a:off x="5292080"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直線コネクタ 66"/>
          <p:cNvCxnSpPr>
            <a:stCxn id="64" idx="4"/>
            <a:endCxn id="63" idx="0"/>
          </p:cNvCxnSpPr>
          <p:nvPr/>
        </p:nvCxnSpPr>
        <p:spPr>
          <a:xfrm flipH="1">
            <a:off x="3995755" y="5800713"/>
            <a:ext cx="346295" cy="446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a:stCxn id="65" idx="4"/>
            <a:endCxn id="64" idx="0"/>
          </p:cNvCxnSpPr>
          <p:nvPr/>
        </p:nvCxnSpPr>
        <p:spPr>
          <a:xfrm flipH="1" flipV="1">
            <a:off x="4485885" y="5800713"/>
            <a:ext cx="374147" cy="46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a:stCxn id="66" idx="4"/>
            <a:endCxn id="65" idx="0"/>
          </p:cNvCxnSpPr>
          <p:nvPr/>
        </p:nvCxnSpPr>
        <p:spPr>
          <a:xfrm flipH="1">
            <a:off x="5003867" y="5805355"/>
            <a:ext cx="288213"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70" name="円/楕円 7"/>
          <p:cNvSpPr/>
          <p:nvPr/>
        </p:nvSpPr>
        <p:spPr>
          <a:xfrm rot="5400000">
            <a:off x="5796135" y="5733437"/>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コネクタ 70"/>
          <p:cNvCxnSpPr>
            <a:stCxn id="70" idx="4"/>
            <a:endCxn id="66" idx="0"/>
          </p:cNvCxnSpPr>
          <p:nvPr/>
        </p:nvCxnSpPr>
        <p:spPr>
          <a:xfrm flipH="1">
            <a:off x="5435915" y="5805355"/>
            <a:ext cx="3602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73" name="円/楕円 7"/>
          <p:cNvSpPr/>
          <p:nvPr/>
        </p:nvSpPr>
        <p:spPr>
          <a:xfrm rot="5400000">
            <a:off x="6300191" y="5733256"/>
            <a:ext cx="143835" cy="1438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コネクタ 73"/>
          <p:cNvCxnSpPr>
            <a:stCxn id="73" idx="4"/>
            <a:endCxn id="70" idx="0"/>
          </p:cNvCxnSpPr>
          <p:nvPr/>
        </p:nvCxnSpPr>
        <p:spPr>
          <a:xfrm flipH="1">
            <a:off x="5939970" y="5805174"/>
            <a:ext cx="360221" cy="181"/>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6733981" y="6093296"/>
            <a:ext cx="1351652" cy="646331"/>
          </a:xfrm>
          <a:prstGeom prst="rect">
            <a:avLst/>
          </a:prstGeom>
          <a:noFill/>
        </p:spPr>
        <p:txBody>
          <a:bodyPr wrap="none" rtlCol="0">
            <a:spAutoFit/>
          </a:bodyPr>
          <a:lstStyle/>
          <a:p>
            <a:r>
              <a:rPr lang="ja-JP" altLang="en-US" dirty="0">
                <a:solidFill>
                  <a:srgbClr val="FF0000"/>
                </a:solidFill>
              </a:rPr>
              <a:t>赤</a:t>
            </a:r>
            <a:r>
              <a:rPr lang="ja-JP" altLang="en-US" dirty="0"/>
              <a:t>は</a:t>
            </a:r>
            <a:r>
              <a:rPr lang="en-US" altLang="ja-JP" dirty="0">
                <a:solidFill>
                  <a:srgbClr val="FF0000"/>
                </a:solidFill>
              </a:rPr>
              <a:t>M’</a:t>
            </a:r>
            <a:r>
              <a:rPr lang="ja-JP" altLang="en-US" dirty="0"/>
              <a:t>の辺</a:t>
            </a:r>
            <a:endParaRPr lang="en-US" altLang="ja-JP" dirty="0"/>
          </a:p>
          <a:p>
            <a:r>
              <a:rPr kumimoji="1" lang="ja-JP" altLang="en-US" dirty="0">
                <a:solidFill>
                  <a:srgbClr val="0070C0"/>
                </a:solidFill>
              </a:rPr>
              <a:t>青</a:t>
            </a:r>
            <a:r>
              <a:rPr kumimoji="1" lang="ja-JP" altLang="en-US" dirty="0"/>
              <a:t>は</a:t>
            </a:r>
            <a:r>
              <a:rPr kumimoji="1" lang="en-US" altLang="ja-JP" dirty="0">
                <a:solidFill>
                  <a:srgbClr val="0070C0"/>
                </a:solidFill>
              </a:rPr>
              <a:t>M</a:t>
            </a:r>
            <a:r>
              <a:rPr kumimoji="1" lang="ja-JP" altLang="en-US" dirty="0"/>
              <a:t>の辺</a:t>
            </a:r>
          </a:p>
        </p:txBody>
      </p:sp>
    </p:spTree>
    <p:extLst>
      <p:ext uri="{BB962C8B-B14F-4D97-AF65-F5344CB8AC3E}">
        <p14:creationId xmlns:p14="http://schemas.microsoft.com/office/powerpoint/2010/main" val="3647793461"/>
      </p:ext>
    </p:extLst>
  </p:cSld>
  <p:clrMapOvr>
    <a:masterClrMapping/>
  </p:clrMapOvr>
  <p:transition advTm="14149"/>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SzPct val="95000"/>
              <a:defRPr/>
            </a:pPr>
            <a:r>
              <a:rPr lang="ja-JP" altLang="en-US" sz="2400" dirty="0">
                <a:latin typeface="Calibri" pitchFamily="34" charset="0"/>
                <a:ea typeface="+mn-ea"/>
              </a:rPr>
              <a:t>次にマッチングと辺彩色の関係を紹介する．</a:t>
            </a: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辺彩色：</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隣接する辺が異なる色となるようなグラフの辺全体への色の塗り方</a:t>
            </a: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辺彩色に関して，次の定理が有名（</a:t>
            </a:r>
            <a:r>
              <a:rPr lang="en-US" altLang="ja-JP" sz="2400" dirty="0">
                <a:latin typeface="Calibri" pitchFamily="34" charset="0"/>
                <a:ea typeface="+mn-ea"/>
              </a:rPr>
              <a:t>Δ(G)</a:t>
            </a:r>
            <a:r>
              <a:rPr lang="ja-JP" altLang="en-US" sz="2400" dirty="0">
                <a:latin typeface="Calibri" pitchFamily="34" charset="0"/>
                <a:ea typeface="+mn-ea"/>
              </a:rPr>
              <a:t>は</a:t>
            </a:r>
            <a:r>
              <a:rPr lang="en-US" altLang="ja-JP" sz="2400" dirty="0">
                <a:latin typeface="Calibri" pitchFamily="34" charset="0"/>
                <a:ea typeface="+mn-ea"/>
              </a:rPr>
              <a:t>G</a:t>
            </a:r>
            <a:r>
              <a:rPr lang="ja-JP" altLang="en-US" sz="2400" dirty="0">
                <a:latin typeface="Calibri" pitchFamily="34" charset="0"/>
                <a:ea typeface="+mn-ea"/>
              </a:rPr>
              <a:t>の最大次数）　</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5219834"/>
            <a:ext cx="8712968" cy="101409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5013176"/>
            <a:ext cx="2952328"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3</a:t>
            </a:r>
            <a:r>
              <a:rPr lang="ja-JP" altLang="en-US" sz="2400" dirty="0">
                <a:solidFill>
                  <a:schemeClr val="tx1"/>
                </a:solidFill>
              </a:rPr>
              <a:t>（</a:t>
            </a:r>
            <a:r>
              <a:rPr lang="en-US" altLang="ja-JP" sz="2400" dirty="0" err="1">
                <a:solidFill>
                  <a:schemeClr val="tx1"/>
                </a:solidFill>
              </a:rPr>
              <a:t>Vizing</a:t>
            </a:r>
            <a:r>
              <a:rPr lang="ja-JP" altLang="en-US" sz="2400" dirty="0">
                <a:solidFill>
                  <a:schemeClr val="tx1"/>
                </a:solidFill>
              </a:rPr>
              <a:t>の定理）</a:t>
            </a:r>
            <a:endParaRPr lang="en-US" altLang="ja-JP" sz="2400" dirty="0">
              <a:solidFill>
                <a:schemeClr val="tx1"/>
              </a:solidFill>
            </a:endParaRPr>
          </a:p>
        </p:txBody>
      </p:sp>
      <p:sp>
        <p:nvSpPr>
          <p:cNvPr id="7" name="テキスト ボックス 6"/>
          <p:cNvSpPr txBox="1"/>
          <p:nvPr/>
        </p:nvSpPr>
        <p:spPr>
          <a:xfrm>
            <a:off x="179512" y="5466808"/>
            <a:ext cx="8529899" cy="461665"/>
          </a:xfrm>
          <a:prstGeom prst="rect">
            <a:avLst/>
          </a:prstGeom>
          <a:noFill/>
        </p:spPr>
        <p:txBody>
          <a:bodyPr wrap="none" rtlCol="0">
            <a:spAutoFit/>
          </a:bodyPr>
          <a:lstStyle/>
          <a:p>
            <a:r>
              <a:rPr kumimoji="1" lang="ja-JP" altLang="en-US" sz="2400" dirty="0"/>
              <a:t>グラフ</a:t>
            </a:r>
            <a:r>
              <a:rPr kumimoji="1" lang="en-US" altLang="ja-JP" sz="2400" dirty="0"/>
              <a:t>G</a:t>
            </a:r>
            <a:r>
              <a:rPr kumimoji="1" lang="ja-JP" altLang="en-US" sz="2400" dirty="0"/>
              <a:t>の辺集合は</a:t>
            </a:r>
            <a:r>
              <a:rPr kumimoji="1" lang="en-US" altLang="ja-JP" sz="2400" dirty="0"/>
              <a:t>Δ</a:t>
            </a:r>
            <a:r>
              <a:rPr lang="en-US" altLang="ja-JP" sz="2400" dirty="0"/>
              <a:t>(G)</a:t>
            </a:r>
            <a:r>
              <a:rPr lang="ja-JP" altLang="en-US" sz="2400" dirty="0"/>
              <a:t>または</a:t>
            </a:r>
            <a:r>
              <a:rPr lang="en-US" altLang="ja-JP" sz="2400" dirty="0"/>
              <a:t>Δ(G)+1</a:t>
            </a:r>
            <a:r>
              <a:rPr lang="ja-JP" altLang="en-US" sz="2400" dirty="0"/>
              <a:t>の色で辺彩色可能である</a:t>
            </a:r>
            <a:endParaRPr kumimoji="1" lang="ja-JP" altLang="en-US" sz="2400" dirty="0"/>
          </a:p>
        </p:txBody>
      </p:sp>
      <p:grpSp>
        <p:nvGrpSpPr>
          <p:cNvPr id="2" name="グループ化 1"/>
          <p:cNvGrpSpPr>
            <a:grpSpLocks noChangeAspect="1"/>
          </p:cNvGrpSpPr>
          <p:nvPr/>
        </p:nvGrpSpPr>
        <p:grpSpPr>
          <a:xfrm>
            <a:off x="6631493" y="824373"/>
            <a:ext cx="1684923" cy="2460611"/>
            <a:chOff x="6098569" y="44624"/>
            <a:chExt cx="2361863" cy="3449183"/>
          </a:xfrm>
        </p:grpSpPr>
        <p:sp>
          <p:nvSpPr>
            <p:cNvPr id="8" name="円/楕円 7"/>
            <p:cNvSpPr/>
            <p:nvPr/>
          </p:nvSpPr>
          <p:spPr>
            <a:xfrm>
              <a:off x="7178689" y="4462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178689" y="69989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7174738" y="1362371"/>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6098569" y="178001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8258809" y="178001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7164288" y="3292185"/>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6098569" y="286013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8258809" y="286013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p:cNvCxnSpPr>
              <a:stCxn id="8" idx="4"/>
              <a:endCxn id="9" idx="0"/>
            </p:cNvCxnSpPr>
            <p:nvPr/>
          </p:nvCxnSpPr>
          <p:spPr>
            <a:xfrm>
              <a:off x="7279501" y="246246"/>
              <a:ext cx="0" cy="45365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9" idx="4"/>
              <a:endCxn id="10" idx="0"/>
            </p:cNvCxnSpPr>
            <p:nvPr/>
          </p:nvCxnSpPr>
          <p:spPr>
            <a:xfrm flipH="1">
              <a:off x="7275550" y="901519"/>
              <a:ext cx="3951" cy="46085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0" idx="2"/>
              <a:endCxn id="11" idx="7"/>
            </p:cNvCxnSpPr>
            <p:nvPr/>
          </p:nvCxnSpPr>
          <p:spPr>
            <a:xfrm flipH="1">
              <a:off x="6270665" y="1463182"/>
              <a:ext cx="904073" cy="3463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10" idx="6"/>
              <a:endCxn id="12" idx="1"/>
            </p:cNvCxnSpPr>
            <p:nvPr/>
          </p:nvCxnSpPr>
          <p:spPr>
            <a:xfrm>
              <a:off x="7376361" y="1463182"/>
              <a:ext cx="911975" cy="34636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11" idx="4"/>
              <a:endCxn id="14" idx="0"/>
            </p:cNvCxnSpPr>
            <p:nvPr/>
          </p:nvCxnSpPr>
          <p:spPr>
            <a:xfrm>
              <a:off x="6199381" y="1981639"/>
              <a:ext cx="0" cy="87849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12" idx="4"/>
              <a:endCxn id="15" idx="0"/>
            </p:cNvCxnSpPr>
            <p:nvPr/>
          </p:nvCxnSpPr>
          <p:spPr>
            <a:xfrm>
              <a:off x="8359621" y="1981639"/>
              <a:ext cx="0" cy="8784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a:stCxn id="14" idx="5"/>
              <a:endCxn id="13" idx="2"/>
            </p:cNvCxnSpPr>
            <p:nvPr/>
          </p:nvCxnSpPr>
          <p:spPr>
            <a:xfrm>
              <a:off x="6270665" y="3032232"/>
              <a:ext cx="893623" cy="36076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stCxn id="13" idx="6"/>
              <a:endCxn id="15" idx="3"/>
            </p:cNvCxnSpPr>
            <p:nvPr/>
          </p:nvCxnSpPr>
          <p:spPr>
            <a:xfrm flipV="1">
              <a:off x="7365911" y="3032232"/>
              <a:ext cx="922425" cy="360764"/>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11" idx="6"/>
              <a:endCxn id="12" idx="2"/>
            </p:cNvCxnSpPr>
            <p:nvPr/>
          </p:nvCxnSpPr>
          <p:spPr>
            <a:xfrm>
              <a:off x="6300192" y="1880828"/>
              <a:ext cx="1958617"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56733862"/>
      </p:ext>
    </p:extLst>
  </p:cSld>
  <p:clrMapOvr>
    <a:masterClrMapping/>
  </p:clrMapOvr>
  <p:transition advTm="14149"/>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SzPct val="95000"/>
              <a:defRPr/>
            </a:pPr>
            <a:r>
              <a:rPr lang="ja-JP" altLang="en-US" sz="2400" dirty="0">
                <a:latin typeface="Calibri" pitchFamily="34" charset="0"/>
                <a:ea typeface="+mn-ea"/>
              </a:rPr>
              <a:t>グラフを辺彩色したとき，同色の辺集合は</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そのグラフのマッチングとみなすこともできる．</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このことから，</a:t>
            </a:r>
            <a:r>
              <a:rPr lang="en-US" altLang="ja-JP" sz="2400" dirty="0" err="1">
                <a:latin typeface="Calibri" pitchFamily="34" charset="0"/>
                <a:ea typeface="+mn-ea"/>
              </a:rPr>
              <a:t>Vizing</a:t>
            </a:r>
            <a:r>
              <a:rPr lang="ja-JP" altLang="en-US" sz="2400" dirty="0">
                <a:latin typeface="Calibri" pitchFamily="34" charset="0"/>
                <a:ea typeface="+mn-ea"/>
              </a:rPr>
              <a:t>の定理は次のように</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言い換えることができる．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5583257"/>
            <a:ext cx="8712968" cy="101409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5376599"/>
            <a:ext cx="2952328"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3</a:t>
            </a:r>
            <a:r>
              <a:rPr lang="ja-JP" altLang="en-US" sz="2400" dirty="0">
                <a:solidFill>
                  <a:schemeClr val="tx1"/>
                </a:solidFill>
              </a:rPr>
              <a:t>（</a:t>
            </a:r>
            <a:r>
              <a:rPr lang="en-US" altLang="ja-JP" sz="2400" dirty="0" err="1">
                <a:solidFill>
                  <a:schemeClr val="tx1"/>
                </a:solidFill>
              </a:rPr>
              <a:t>Vizing</a:t>
            </a:r>
            <a:r>
              <a:rPr lang="ja-JP" altLang="en-US" sz="2400" dirty="0">
                <a:solidFill>
                  <a:schemeClr val="tx1"/>
                </a:solidFill>
              </a:rPr>
              <a:t>の定理）</a:t>
            </a:r>
            <a:endParaRPr lang="en-US" altLang="ja-JP" sz="2400" dirty="0">
              <a:solidFill>
                <a:schemeClr val="tx1"/>
              </a:solidFill>
            </a:endParaRPr>
          </a:p>
        </p:txBody>
      </p:sp>
      <p:sp>
        <p:nvSpPr>
          <p:cNvPr id="7" name="テキスト ボックス 6"/>
          <p:cNvSpPr txBox="1"/>
          <p:nvPr/>
        </p:nvSpPr>
        <p:spPr>
          <a:xfrm>
            <a:off x="179512" y="5830231"/>
            <a:ext cx="8529899" cy="461665"/>
          </a:xfrm>
          <a:prstGeom prst="rect">
            <a:avLst/>
          </a:prstGeom>
          <a:noFill/>
        </p:spPr>
        <p:txBody>
          <a:bodyPr wrap="none" rtlCol="0">
            <a:spAutoFit/>
          </a:bodyPr>
          <a:lstStyle/>
          <a:p>
            <a:r>
              <a:rPr kumimoji="1" lang="ja-JP" altLang="en-US" sz="2400" dirty="0"/>
              <a:t>グラフ</a:t>
            </a:r>
            <a:r>
              <a:rPr kumimoji="1" lang="en-US" altLang="ja-JP" sz="2400" dirty="0"/>
              <a:t>G</a:t>
            </a:r>
            <a:r>
              <a:rPr kumimoji="1" lang="ja-JP" altLang="en-US" sz="2400" dirty="0"/>
              <a:t>の辺集合は</a:t>
            </a:r>
            <a:r>
              <a:rPr kumimoji="1" lang="en-US" altLang="ja-JP" sz="2400" dirty="0"/>
              <a:t>Δ</a:t>
            </a:r>
            <a:r>
              <a:rPr lang="en-US" altLang="ja-JP" sz="2400" dirty="0"/>
              <a:t>(G)</a:t>
            </a:r>
            <a:r>
              <a:rPr lang="ja-JP" altLang="en-US" sz="2400" dirty="0"/>
              <a:t>または</a:t>
            </a:r>
            <a:r>
              <a:rPr lang="en-US" altLang="ja-JP" sz="2400" dirty="0"/>
              <a:t>Δ(G)+1</a:t>
            </a:r>
            <a:r>
              <a:rPr lang="ja-JP" altLang="en-US" sz="2400" dirty="0"/>
              <a:t>の色で辺彩色可能である</a:t>
            </a:r>
            <a:endParaRPr kumimoji="1" lang="ja-JP" altLang="en-US" sz="2400" dirty="0"/>
          </a:p>
        </p:txBody>
      </p:sp>
      <p:grpSp>
        <p:nvGrpSpPr>
          <p:cNvPr id="2" name="グループ化 1"/>
          <p:cNvGrpSpPr>
            <a:grpSpLocks noChangeAspect="1"/>
          </p:cNvGrpSpPr>
          <p:nvPr/>
        </p:nvGrpSpPr>
        <p:grpSpPr>
          <a:xfrm>
            <a:off x="6631493" y="824373"/>
            <a:ext cx="1684923" cy="2460611"/>
            <a:chOff x="6098569" y="44624"/>
            <a:chExt cx="2361863" cy="3449183"/>
          </a:xfrm>
        </p:grpSpPr>
        <p:sp>
          <p:nvSpPr>
            <p:cNvPr id="8" name="円/楕円 7"/>
            <p:cNvSpPr/>
            <p:nvPr/>
          </p:nvSpPr>
          <p:spPr>
            <a:xfrm>
              <a:off x="7178689" y="4462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178689" y="69989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7174738" y="1362371"/>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6098569" y="178001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8258809" y="178001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7164288" y="3292185"/>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6098569" y="286013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8258809" y="286013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p:cNvCxnSpPr>
              <a:stCxn id="8" idx="4"/>
              <a:endCxn id="9" idx="0"/>
            </p:cNvCxnSpPr>
            <p:nvPr/>
          </p:nvCxnSpPr>
          <p:spPr>
            <a:xfrm>
              <a:off x="7279501" y="246246"/>
              <a:ext cx="0" cy="45365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9" idx="4"/>
              <a:endCxn id="10" idx="0"/>
            </p:cNvCxnSpPr>
            <p:nvPr/>
          </p:nvCxnSpPr>
          <p:spPr>
            <a:xfrm flipH="1">
              <a:off x="7275550" y="901519"/>
              <a:ext cx="3951" cy="46085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0" idx="2"/>
              <a:endCxn id="11" idx="7"/>
            </p:cNvCxnSpPr>
            <p:nvPr/>
          </p:nvCxnSpPr>
          <p:spPr>
            <a:xfrm flipH="1">
              <a:off x="6270665" y="1463182"/>
              <a:ext cx="904073" cy="3463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10" idx="6"/>
              <a:endCxn id="12" idx="1"/>
            </p:cNvCxnSpPr>
            <p:nvPr/>
          </p:nvCxnSpPr>
          <p:spPr>
            <a:xfrm>
              <a:off x="7376361" y="1463182"/>
              <a:ext cx="911975" cy="34636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11" idx="4"/>
              <a:endCxn id="14" idx="0"/>
            </p:cNvCxnSpPr>
            <p:nvPr/>
          </p:nvCxnSpPr>
          <p:spPr>
            <a:xfrm>
              <a:off x="6199381" y="1981639"/>
              <a:ext cx="0" cy="87849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12" idx="4"/>
              <a:endCxn id="15" idx="0"/>
            </p:cNvCxnSpPr>
            <p:nvPr/>
          </p:nvCxnSpPr>
          <p:spPr>
            <a:xfrm>
              <a:off x="8359621" y="1981639"/>
              <a:ext cx="0" cy="8784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a:stCxn id="14" idx="5"/>
              <a:endCxn id="13" idx="2"/>
            </p:cNvCxnSpPr>
            <p:nvPr/>
          </p:nvCxnSpPr>
          <p:spPr>
            <a:xfrm>
              <a:off x="6270665" y="3032232"/>
              <a:ext cx="893623" cy="36076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stCxn id="13" idx="6"/>
              <a:endCxn id="15" idx="3"/>
            </p:cNvCxnSpPr>
            <p:nvPr/>
          </p:nvCxnSpPr>
          <p:spPr>
            <a:xfrm flipV="1">
              <a:off x="7365911" y="3032232"/>
              <a:ext cx="922425" cy="360764"/>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11" idx="6"/>
              <a:endCxn id="12" idx="2"/>
            </p:cNvCxnSpPr>
            <p:nvPr/>
          </p:nvCxnSpPr>
          <p:spPr>
            <a:xfrm>
              <a:off x="6300192" y="1880828"/>
              <a:ext cx="1958617"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25" name="角丸四角形 24"/>
          <p:cNvSpPr/>
          <p:nvPr/>
        </p:nvSpPr>
        <p:spPr>
          <a:xfrm>
            <a:off x="179512" y="4143097"/>
            <a:ext cx="8784976" cy="101409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6" name="角丸四角形 25"/>
          <p:cNvSpPr/>
          <p:nvPr/>
        </p:nvSpPr>
        <p:spPr>
          <a:xfrm>
            <a:off x="467544" y="3936439"/>
            <a:ext cx="4536504"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4</a:t>
            </a:r>
            <a:r>
              <a:rPr lang="ja-JP" altLang="en-US" sz="2400" dirty="0">
                <a:solidFill>
                  <a:schemeClr val="tx1"/>
                </a:solidFill>
              </a:rPr>
              <a:t>（</a:t>
            </a:r>
            <a:r>
              <a:rPr lang="en-US" altLang="ja-JP" sz="2400" dirty="0" err="1">
                <a:solidFill>
                  <a:schemeClr val="tx1"/>
                </a:solidFill>
              </a:rPr>
              <a:t>Vizing</a:t>
            </a:r>
            <a:r>
              <a:rPr lang="ja-JP" altLang="en-US" sz="2400" dirty="0">
                <a:solidFill>
                  <a:schemeClr val="tx1"/>
                </a:solidFill>
              </a:rPr>
              <a:t>の定理の言い換え）</a:t>
            </a:r>
            <a:endParaRPr lang="en-US" altLang="ja-JP" sz="2400" dirty="0">
              <a:solidFill>
                <a:schemeClr val="tx1"/>
              </a:solidFill>
            </a:endParaRPr>
          </a:p>
        </p:txBody>
      </p:sp>
      <p:sp>
        <p:nvSpPr>
          <p:cNvPr id="28" name="テキスト ボックス 27"/>
          <p:cNvSpPr txBox="1"/>
          <p:nvPr/>
        </p:nvSpPr>
        <p:spPr>
          <a:xfrm>
            <a:off x="179512" y="4390071"/>
            <a:ext cx="8929047" cy="461665"/>
          </a:xfrm>
          <a:prstGeom prst="rect">
            <a:avLst/>
          </a:prstGeom>
          <a:noFill/>
        </p:spPr>
        <p:txBody>
          <a:bodyPr wrap="none" rtlCol="0">
            <a:spAutoFit/>
          </a:bodyPr>
          <a:lstStyle/>
          <a:p>
            <a:r>
              <a:rPr kumimoji="1" lang="ja-JP" altLang="en-US" sz="2400" dirty="0"/>
              <a:t>グラフ</a:t>
            </a:r>
            <a:r>
              <a:rPr kumimoji="1" lang="en-US" altLang="ja-JP" sz="2400" dirty="0"/>
              <a:t>G</a:t>
            </a:r>
            <a:r>
              <a:rPr kumimoji="1" lang="ja-JP" altLang="en-US" sz="2400" dirty="0"/>
              <a:t>の辺集合は</a:t>
            </a:r>
            <a:r>
              <a:rPr lang="en-US" altLang="ja-JP" sz="2400" dirty="0"/>
              <a:t>Δ(G)</a:t>
            </a:r>
            <a:r>
              <a:rPr lang="ja-JP" altLang="en-US" sz="2400" dirty="0"/>
              <a:t>または</a:t>
            </a:r>
            <a:r>
              <a:rPr lang="en-US" altLang="ja-JP" sz="2400" dirty="0"/>
              <a:t>Δ(G)+1</a:t>
            </a:r>
            <a:r>
              <a:rPr lang="ja-JP" altLang="en-US" sz="2400" dirty="0"/>
              <a:t>個のマッチングに分解できる</a:t>
            </a:r>
            <a:endParaRPr kumimoji="1" lang="ja-JP" altLang="en-US" sz="2400" dirty="0"/>
          </a:p>
        </p:txBody>
      </p:sp>
    </p:spTree>
    <p:extLst>
      <p:ext uri="{BB962C8B-B14F-4D97-AF65-F5344CB8AC3E}">
        <p14:creationId xmlns:p14="http://schemas.microsoft.com/office/powerpoint/2010/main" val="4161794940"/>
      </p:ext>
    </p:extLst>
  </p:cSld>
  <p:clrMapOvr>
    <a:masterClrMapping/>
  </p:clrMapOvr>
  <p:transition advTm="14149"/>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コンテンツ プレースホルダー 2"/>
          <p:cNvSpPr txBox="1">
            <a:spLocks/>
          </p:cNvSpPr>
          <p:nvPr/>
        </p:nvSpPr>
        <p:spPr bwMode="auto">
          <a:xfrm>
            <a:off x="107950" y="1988840"/>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２部グラフのマッチングの例として次の問題を考える．</a:t>
            </a:r>
            <a:endParaRPr lang="en-US" altLang="ja-JP" sz="2400" dirty="0">
              <a:latin typeface="Calibri" pitchFamily="34" charset="0"/>
              <a:ea typeface="+mn-ea"/>
            </a:endParaRPr>
          </a:p>
        </p:txBody>
      </p:sp>
      <p:sp>
        <p:nvSpPr>
          <p:cNvPr id="4" name="コンテンツ プレースホルダー 2"/>
          <p:cNvSpPr txBox="1">
            <a:spLocks/>
          </p:cNvSpPr>
          <p:nvPr/>
        </p:nvSpPr>
        <p:spPr bwMode="auto">
          <a:xfrm>
            <a:off x="107950" y="2564904"/>
            <a:ext cx="8534400" cy="1364679"/>
          </a:xfrm>
          <a:prstGeom prst="rect">
            <a:avLst/>
          </a:prstGeom>
          <a:ln/>
        </p:spPr>
        <p:style>
          <a:lnRef idx="2">
            <a:schemeClr val="dk1"/>
          </a:lnRef>
          <a:fillRef idx="1">
            <a:schemeClr val="lt1"/>
          </a:fillRef>
          <a:effectRef idx="0">
            <a:schemeClr val="dk1"/>
          </a:effectRef>
          <a:fontRef idx="minor">
            <a:schemeClr val="dk1"/>
          </a:fontRef>
        </p:style>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男性の</a:t>
            </a:r>
            <a:r>
              <a:rPr lang="ja-JP" altLang="en-US" sz="2400" dirty="0">
                <a:latin typeface="Calibri" pitchFamily="34" charset="0"/>
              </a:rPr>
              <a:t>グループ</a:t>
            </a:r>
            <a:r>
              <a:rPr lang="ja-JP" altLang="en-US" sz="2400" dirty="0">
                <a:latin typeface="Calibri" pitchFamily="34" charset="0"/>
                <a:ea typeface="+mn-ea"/>
              </a:rPr>
              <a:t>があり，各男性は何人かの女性と知り合いで</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あるとする．</a:t>
            </a:r>
            <a:r>
              <a:rPr lang="ja-JP" altLang="en-US" sz="2400" dirty="0">
                <a:latin typeface="Calibri" pitchFamily="34" charset="0"/>
              </a:rPr>
              <a:t>全て</a:t>
            </a:r>
            <a:r>
              <a:rPr lang="ja-JP" altLang="en-US" sz="2400" dirty="0">
                <a:latin typeface="Calibri" pitchFamily="34" charset="0"/>
                <a:ea typeface="+mn-ea"/>
              </a:rPr>
              <a:t>の男性が知り合いの女性と結婚できるように，</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カップルが組めるにはどんな条件が必要か？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graphicFrame>
        <p:nvGraphicFramePr>
          <p:cNvPr id="2" name="表 1"/>
          <p:cNvGraphicFramePr>
            <a:graphicFrameLocks noGrp="1"/>
          </p:cNvGraphicFramePr>
          <p:nvPr>
            <p:extLst>
              <p:ext uri="{D42A27DB-BD31-4B8C-83A1-F6EECF244321}">
                <p14:modId xmlns:p14="http://schemas.microsoft.com/office/powerpoint/2010/main" val="2032937315"/>
              </p:ext>
            </p:extLst>
          </p:nvPr>
        </p:nvGraphicFramePr>
        <p:xfrm>
          <a:off x="1428328" y="4293096"/>
          <a:ext cx="6096000" cy="1854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男性</a:t>
                      </a:r>
                    </a:p>
                  </a:txBody>
                  <a:tcPr/>
                </a:tc>
                <a:tc>
                  <a:txBody>
                    <a:bodyPr/>
                    <a:lstStyle/>
                    <a:p>
                      <a:pPr algn="ctr"/>
                      <a:r>
                        <a:rPr kumimoji="1" lang="ja-JP" altLang="en-US" dirty="0"/>
                        <a:t>男性と知り合いの女性</a:t>
                      </a:r>
                    </a:p>
                  </a:txBody>
                  <a:tcPr/>
                </a:tc>
                <a:extLst>
                  <a:ext uri="{0D108BD9-81ED-4DB2-BD59-A6C34878D82A}">
                    <a16:rowId xmlns:a16="http://schemas.microsoft.com/office/drawing/2014/main" val="10000"/>
                  </a:ext>
                </a:extLst>
              </a:tr>
              <a:tr h="370840">
                <a:tc>
                  <a:txBody>
                    <a:bodyPr/>
                    <a:lstStyle/>
                    <a:p>
                      <a:pPr algn="ctr"/>
                      <a:r>
                        <a:rPr kumimoji="1" lang="ja-JP" altLang="en-US" dirty="0"/>
                        <a:t>桐生</a:t>
                      </a:r>
                    </a:p>
                  </a:txBody>
                  <a:tcPr/>
                </a:tc>
                <a:tc>
                  <a:txBody>
                    <a:bodyPr/>
                    <a:lstStyle/>
                    <a:p>
                      <a:pPr algn="ctr"/>
                      <a:r>
                        <a:rPr kumimoji="1" lang="ja-JP" altLang="en-US" dirty="0"/>
                        <a:t>椎名，牧瀬，</a:t>
                      </a:r>
                      <a:r>
                        <a:rPr kumimoji="1" lang="ja-JP" altLang="en-US" dirty="0">
                          <a:solidFill>
                            <a:srgbClr val="FF0000"/>
                          </a:solidFill>
                        </a:rPr>
                        <a:t>桐生</a:t>
                      </a:r>
                    </a:p>
                  </a:txBody>
                  <a:tcPr/>
                </a:tc>
                <a:extLst>
                  <a:ext uri="{0D108BD9-81ED-4DB2-BD59-A6C34878D82A}">
                    <a16:rowId xmlns:a16="http://schemas.microsoft.com/office/drawing/2014/main" val="10001"/>
                  </a:ext>
                </a:extLst>
              </a:tr>
              <a:tr h="370840">
                <a:tc>
                  <a:txBody>
                    <a:bodyPr/>
                    <a:lstStyle/>
                    <a:p>
                      <a:pPr algn="ctr"/>
                      <a:r>
                        <a:rPr kumimoji="1" lang="ja-JP" altLang="en-US" dirty="0"/>
                        <a:t>秋山</a:t>
                      </a:r>
                    </a:p>
                  </a:txBody>
                  <a:tcPr/>
                </a:tc>
                <a:tc>
                  <a:txBody>
                    <a:bodyPr/>
                    <a:lstStyle/>
                    <a:p>
                      <a:pPr algn="ctr"/>
                      <a:r>
                        <a:rPr kumimoji="1" lang="ja-JP" altLang="en-US" dirty="0">
                          <a:solidFill>
                            <a:srgbClr val="FF0000"/>
                          </a:solidFill>
                        </a:rPr>
                        <a:t>漆原</a:t>
                      </a:r>
                    </a:p>
                  </a:txBody>
                  <a:tcPr/>
                </a:tc>
                <a:extLst>
                  <a:ext uri="{0D108BD9-81ED-4DB2-BD59-A6C34878D82A}">
                    <a16:rowId xmlns:a16="http://schemas.microsoft.com/office/drawing/2014/main" val="10002"/>
                  </a:ext>
                </a:extLst>
              </a:tr>
              <a:tr h="370840">
                <a:tc>
                  <a:txBody>
                    <a:bodyPr/>
                    <a:lstStyle/>
                    <a:p>
                      <a:pPr algn="ctr"/>
                      <a:r>
                        <a:rPr kumimoji="1" lang="ja-JP" altLang="en-US" dirty="0"/>
                        <a:t>真島</a:t>
                      </a:r>
                    </a:p>
                  </a:txBody>
                  <a:tcPr/>
                </a:tc>
                <a:tc>
                  <a:txBody>
                    <a:bodyPr/>
                    <a:lstStyle/>
                    <a:p>
                      <a:pPr algn="ctr"/>
                      <a:r>
                        <a:rPr lang="ja-JP" altLang="en-US" dirty="0">
                          <a:solidFill>
                            <a:srgbClr val="FF0000"/>
                          </a:solidFill>
                        </a:rPr>
                        <a:t>阿万音</a:t>
                      </a:r>
                      <a:r>
                        <a:rPr kumimoji="1" lang="ja-JP" altLang="en-US" dirty="0"/>
                        <a:t>，</a:t>
                      </a:r>
                      <a:r>
                        <a:rPr lang="ja-JP" altLang="en-US" dirty="0"/>
                        <a:t>比屋定</a:t>
                      </a:r>
                      <a:r>
                        <a:rPr kumimoji="1" lang="ja-JP" altLang="en-US" dirty="0"/>
                        <a:t>，牧瀬</a:t>
                      </a:r>
                    </a:p>
                  </a:txBody>
                  <a:tcPr/>
                </a:tc>
                <a:extLst>
                  <a:ext uri="{0D108BD9-81ED-4DB2-BD59-A6C34878D82A}">
                    <a16:rowId xmlns:a16="http://schemas.microsoft.com/office/drawing/2014/main" val="10003"/>
                  </a:ext>
                </a:extLst>
              </a:tr>
              <a:tr h="370840">
                <a:tc>
                  <a:txBody>
                    <a:bodyPr/>
                    <a:lstStyle/>
                    <a:p>
                      <a:pPr algn="ctr"/>
                      <a:r>
                        <a:rPr kumimoji="1" lang="ja-JP" altLang="en-US" dirty="0"/>
                        <a:t>郷田</a:t>
                      </a:r>
                    </a:p>
                  </a:txBody>
                  <a:tcPr/>
                </a:tc>
                <a:tc>
                  <a:txBody>
                    <a:bodyPr/>
                    <a:lstStyle/>
                    <a:p>
                      <a:pPr algn="ctr"/>
                      <a:r>
                        <a:rPr lang="ja-JP" altLang="en-US" dirty="0"/>
                        <a:t>阿万音</a:t>
                      </a:r>
                      <a:r>
                        <a:rPr kumimoji="1" lang="ja-JP" altLang="en-US" dirty="0"/>
                        <a:t>，</a:t>
                      </a:r>
                      <a:r>
                        <a:rPr kumimoji="1" lang="ja-JP" altLang="en-US" dirty="0">
                          <a:solidFill>
                            <a:srgbClr val="FF0000"/>
                          </a:solidFill>
                        </a:rPr>
                        <a:t>牧瀬</a:t>
                      </a:r>
                    </a:p>
                  </a:txBody>
                  <a:tcPr/>
                </a:tc>
                <a:extLst>
                  <a:ext uri="{0D108BD9-81ED-4DB2-BD59-A6C34878D82A}">
                    <a16:rowId xmlns:a16="http://schemas.microsoft.com/office/drawing/2014/main" val="10004"/>
                  </a:ext>
                </a:extLst>
              </a:tr>
            </a:tbl>
          </a:graphicData>
        </a:graphic>
      </p:graphicFrame>
      <p:sp>
        <p:nvSpPr>
          <p:cNvPr id="7"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Tree>
    <p:extLst>
      <p:ext uri="{BB962C8B-B14F-4D97-AF65-F5344CB8AC3E}">
        <p14:creationId xmlns:p14="http://schemas.microsoft.com/office/powerpoint/2010/main" val="2739152509"/>
      </p:ext>
    </p:extLst>
  </p:cSld>
  <p:clrMapOvr>
    <a:masterClrMapping/>
  </p:clrMapOvr>
  <p:transition advTm="14149"/>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タイトル 1"/>
          <p:cNvSpPr>
            <a:spLocks noGrp="1"/>
          </p:cNvSpPr>
          <p:nvPr>
            <p:ph type="title"/>
          </p:nvPr>
        </p:nvSpPr>
        <p:spPr/>
        <p:txBody>
          <a:bodyPr/>
          <a:lstStyle/>
          <a:p>
            <a:pPr eaLnBrk="1" hangingPunct="1"/>
            <a:r>
              <a:rPr lang="ja-JP" altLang="en-US" dirty="0"/>
              <a:t>有限幾何学　第</a:t>
            </a:r>
            <a:r>
              <a:rPr lang="en-US" altLang="ja-JP" dirty="0"/>
              <a:t>12</a:t>
            </a:r>
            <a:r>
              <a:rPr lang="ja-JP" altLang="en-US" dirty="0"/>
              <a:t>回</a:t>
            </a:r>
          </a:p>
        </p:txBody>
      </p:sp>
      <p:sp>
        <p:nvSpPr>
          <p:cNvPr id="11267" name="コンテンツ プレースホルダ 2"/>
          <p:cNvSpPr>
            <a:spLocks noGrp="1"/>
          </p:cNvSpPr>
          <p:nvPr>
            <p:ph idx="1"/>
          </p:nvPr>
        </p:nvSpPr>
        <p:spPr/>
        <p:txBody>
          <a:bodyPr/>
          <a:lstStyle/>
          <a:p>
            <a:pPr marL="514350" indent="-514350" eaLnBrk="1" hangingPunct="1">
              <a:buClrTx/>
              <a:buFont typeface="+mj-lt"/>
              <a:buAutoNum type="arabicPeriod"/>
              <a:defRPr/>
            </a:pPr>
            <a:endParaRPr lang="en-US" altLang="ja-JP" dirty="0"/>
          </a:p>
          <a:p>
            <a:pPr marL="514350" indent="-514350" eaLnBrk="1" hangingPunct="1">
              <a:buClrTx/>
              <a:buFont typeface="+mj-lt"/>
              <a:buAutoNum type="arabicPeriod"/>
              <a:defRPr/>
            </a:pPr>
            <a:r>
              <a:rPr lang="ja-JP" altLang="en-US" dirty="0"/>
              <a:t>マッチング</a:t>
            </a:r>
            <a:endParaRPr lang="en-US" altLang="ja-JP" dirty="0"/>
          </a:p>
          <a:p>
            <a:pPr marL="850900" lvl="1" indent="-457200" eaLnBrk="1" hangingPunct="1">
              <a:buClrTx/>
              <a:buFont typeface="+mj-lt"/>
              <a:buAutoNum type="arabicPeriod"/>
              <a:defRPr/>
            </a:pPr>
            <a:r>
              <a:rPr lang="ja-JP" altLang="en-US" dirty="0"/>
              <a:t>用語の説明</a:t>
            </a:r>
            <a:endParaRPr lang="en-US" altLang="ja-JP" dirty="0"/>
          </a:p>
          <a:p>
            <a:pPr marL="850900" lvl="1" indent="-457200" eaLnBrk="1" hangingPunct="1">
              <a:buClrTx/>
              <a:buFont typeface="+mj-lt"/>
              <a:buAutoNum type="arabicPeriod"/>
              <a:defRPr/>
            </a:pPr>
            <a:r>
              <a:rPr lang="ja-JP" altLang="en-US" dirty="0"/>
              <a:t>最大マッチング</a:t>
            </a:r>
            <a:endParaRPr lang="en-US" altLang="ja-JP" dirty="0"/>
          </a:p>
          <a:p>
            <a:pPr marL="850900" lvl="1" indent="-457200" eaLnBrk="1" hangingPunct="1">
              <a:buClrTx/>
              <a:buFont typeface="+mj-lt"/>
              <a:buAutoNum type="arabicPeriod"/>
              <a:defRPr/>
            </a:pPr>
            <a:r>
              <a:rPr lang="en-US" altLang="ja-JP" dirty="0"/>
              <a:t>2</a:t>
            </a:r>
            <a:r>
              <a:rPr lang="ja-JP" altLang="en-US" dirty="0"/>
              <a:t>部グラフのマッチング</a:t>
            </a:r>
            <a:endParaRPr lang="en-US" altLang="ja-JP" dirty="0"/>
          </a:p>
          <a:p>
            <a:pPr marL="850900" lvl="1" indent="-457200" eaLnBrk="1" hangingPunct="1">
              <a:buFont typeface="Wingdings 2" pitchFamily="18" charset="2"/>
              <a:buNone/>
              <a:defRPr/>
            </a:pPr>
            <a:endParaRPr lang="en-US" altLang="ja-JP" dirty="0"/>
          </a:p>
          <a:p>
            <a:pPr marL="850900" lvl="1" indent="-457200" eaLnBrk="1" hangingPunct="1">
              <a:buFont typeface="+mj-lt"/>
              <a:buAutoNum type="arabicPeriod"/>
              <a:defRPr/>
            </a:pPr>
            <a:endParaRPr lang="en-US" altLang="ja-JP" dirty="0"/>
          </a:p>
          <a:p>
            <a:pPr marL="850900" lvl="1" indent="-457200" eaLnBrk="1" hangingPunct="1">
              <a:buFont typeface="+mj-lt"/>
              <a:buAutoNum type="arabicPeriod"/>
              <a:defRPr/>
            </a:pPr>
            <a:endParaRPr lang="en-US" altLang="ja-JP" dirty="0"/>
          </a:p>
        </p:txBody>
      </p:sp>
    </p:spTree>
    <p:extLst>
      <p:ext uri="{BB962C8B-B14F-4D97-AF65-F5344CB8AC3E}">
        <p14:creationId xmlns:p14="http://schemas.microsoft.com/office/powerpoint/2010/main" val="2352310682"/>
      </p:ext>
    </p:extLst>
  </p:cSld>
  <p:clrMapOvr>
    <a:masterClrMapping/>
  </p:clrMapOvr>
  <p:transition advTm="6256"/>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コンテンツ プレースホルダー 2"/>
          <p:cNvSpPr txBox="1">
            <a:spLocks/>
          </p:cNvSpPr>
          <p:nvPr/>
        </p:nvSpPr>
        <p:spPr bwMode="auto">
          <a:xfrm>
            <a:off x="107950" y="1991891"/>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男性の集合を</a:t>
            </a:r>
            <a:r>
              <a:rPr lang="en-US" altLang="ja-JP" sz="2400" dirty="0">
                <a:latin typeface="Calibri" pitchFamily="34" charset="0"/>
                <a:ea typeface="+mn-ea"/>
              </a:rPr>
              <a:t>V</a:t>
            </a:r>
            <a:r>
              <a:rPr lang="en-US" altLang="ja-JP"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女性の集合を</a:t>
            </a:r>
            <a:r>
              <a:rPr lang="en-US" altLang="ja-JP" sz="2400" dirty="0">
                <a:latin typeface="Calibri" pitchFamily="34" charset="0"/>
                <a:ea typeface="+mn-ea"/>
              </a:rPr>
              <a:t>V</a:t>
            </a:r>
            <a:r>
              <a:rPr lang="en-US" altLang="ja-JP" dirty="0">
                <a:latin typeface="Calibri" pitchFamily="34" charset="0"/>
                <a:ea typeface="+mn-ea"/>
              </a:rPr>
              <a:t>2</a:t>
            </a:r>
            <a:r>
              <a:rPr lang="ja-JP" altLang="en-US" sz="2400" dirty="0">
                <a:latin typeface="Calibri" pitchFamily="34" charset="0"/>
                <a:ea typeface="+mn-ea"/>
              </a:rPr>
              <a:t>とすると，</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この問題は，「</a:t>
            </a:r>
            <a:r>
              <a:rPr lang="en-US" altLang="ja-JP" sz="2400" dirty="0">
                <a:latin typeface="Calibri" pitchFamily="34" charset="0"/>
                <a:ea typeface="+mn-ea"/>
              </a:rPr>
              <a:t>2</a:t>
            </a:r>
            <a:r>
              <a:rPr lang="ja-JP" altLang="en-US" sz="2400" dirty="0">
                <a:latin typeface="Calibri" pitchFamily="34" charset="0"/>
                <a:ea typeface="+mn-ea"/>
              </a:rPr>
              <a:t>部グラフ</a:t>
            </a:r>
            <a:r>
              <a:rPr lang="en-US" altLang="ja-JP" sz="2400" dirty="0">
                <a:latin typeface="Calibri" pitchFamily="34" charset="0"/>
                <a:ea typeface="+mn-ea"/>
              </a:rPr>
              <a:t>G(V</a:t>
            </a:r>
            <a:r>
              <a:rPr lang="en-US" altLang="ja-JP" dirty="0">
                <a:latin typeface="Calibri" pitchFamily="34" charset="0"/>
                <a:ea typeface="+mn-ea"/>
              </a:rPr>
              <a:t>1</a:t>
            </a:r>
            <a:r>
              <a:rPr lang="en-US" altLang="ja-JP" sz="2400" dirty="0">
                <a:latin typeface="Calibri" pitchFamily="34" charset="0"/>
                <a:ea typeface="+mn-ea"/>
              </a:rPr>
              <a:t>,V</a:t>
            </a:r>
            <a:r>
              <a:rPr lang="en-US" altLang="ja-JP" dirty="0">
                <a:latin typeface="Calibri" pitchFamily="34" charset="0"/>
                <a:ea typeface="+mn-ea"/>
              </a:rPr>
              <a:t>2</a:t>
            </a:r>
            <a:r>
              <a:rPr lang="en-US" altLang="ja-JP" sz="2400" dirty="0">
                <a:latin typeface="Calibri" pitchFamily="34" charset="0"/>
                <a:ea typeface="+mn-ea"/>
              </a:rPr>
              <a:t>)</a:t>
            </a:r>
            <a:r>
              <a:rPr lang="ja-JP" altLang="en-US" sz="2400" dirty="0">
                <a:latin typeface="Calibri" pitchFamily="34" charset="0"/>
                <a:ea typeface="+mn-ea"/>
              </a:rPr>
              <a:t>に</a:t>
            </a:r>
            <a:r>
              <a:rPr lang="en-US" altLang="ja-JP" sz="2400" dirty="0">
                <a:latin typeface="Calibri" pitchFamily="34" charset="0"/>
                <a:ea typeface="+mn-ea"/>
              </a:rPr>
              <a:t>V</a:t>
            </a:r>
            <a:r>
              <a:rPr lang="en-US" altLang="ja-JP" sz="2400" baseline="-25000" dirty="0">
                <a:latin typeface="Calibri" pitchFamily="34" charset="0"/>
                <a:ea typeface="+mn-ea"/>
              </a:rPr>
              <a:t>1</a:t>
            </a:r>
            <a:r>
              <a:rPr lang="ja-JP" altLang="en-US" sz="2400" dirty="0">
                <a:latin typeface="Calibri" pitchFamily="34" charset="0"/>
                <a:ea typeface="+mn-ea"/>
              </a:rPr>
              <a:t>の全ての頂点を飽和する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マッチングがあるかどうか」という問題に</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置き換えて考えることができる．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V</a:t>
            </a:r>
            <a:r>
              <a:rPr lang="en-US" altLang="ja-JP" sz="2400" baseline="-25000" dirty="0">
                <a:latin typeface="Calibri" pitchFamily="34" charset="0"/>
                <a:ea typeface="+mn-ea"/>
              </a:rPr>
              <a:t>1</a:t>
            </a:r>
            <a:r>
              <a:rPr lang="en-US" altLang="ja-JP" sz="2400" dirty="0">
                <a:latin typeface="Calibri" pitchFamily="34" charset="0"/>
                <a:ea typeface="+mn-ea"/>
              </a:rPr>
              <a:t>                                V</a:t>
            </a:r>
            <a:r>
              <a:rPr lang="en-US" altLang="ja-JP" sz="2400" baseline="-25000" dirty="0">
                <a:latin typeface="Calibri" pitchFamily="34" charset="0"/>
                <a:ea typeface="+mn-ea"/>
              </a:rPr>
              <a:t>2</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5"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grpSp>
        <p:nvGrpSpPr>
          <p:cNvPr id="2" name="グループ化 1"/>
          <p:cNvGrpSpPr/>
          <p:nvPr/>
        </p:nvGrpSpPr>
        <p:grpSpPr>
          <a:xfrm>
            <a:off x="1763688" y="3356992"/>
            <a:ext cx="4333547" cy="3168352"/>
            <a:chOff x="1763688" y="3356992"/>
            <a:chExt cx="4333547" cy="3168352"/>
          </a:xfrm>
        </p:grpSpPr>
        <p:sp>
          <p:nvSpPr>
            <p:cNvPr id="3" name="テキスト ボックス 2"/>
            <p:cNvSpPr txBox="1"/>
            <p:nvPr/>
          </p:nvSpPr>
          <p:spPr>
            <a:xfrm>
              <a:off x="1763688" y="4067780"/>
              <a:ext cx="646331" cy="369332"/>
            </a:xfrm>
            <a:prstGeom prst="rect">
              <a:avLst/>
            </a:prstGeom>
            <a:noFill/>
          </p:spPr>
          <p:txBody>
            <a:bodyPr wrap="none" rtlCol="0">
              <a:spAutoFit/>
            </a:bodyPr>
            <a:lstStyle/>
            <a:p>
              <a:r>
                <a:rPr lang="ja-JP" altLang="en-US" dirty="0"/>
                <a:t>桐生</a:t>
              </a:r>
              <a:endParaRPr kumimoji="1" lang="ja-JP" altLang="en-US" dirty="0"/>
            </a:p>
          </p:txBody>
        </p:sp>
        <p:sp>
          <p:nvSpPr>
            <p:cNvPr id="25" name="テキスト ボックス 24"/>
            <p:cNvSpPr txBox="1"/>
            <p:nvPr/>
          </p:nvSpPr>
          <p:spPr>
            <a:xfrm>
              <a:off x="1765429" y="4581128"/>
              <a:ext cx="646331" cy="369332"/>
            </a:xfrm>
            <a:prstGeom prst="rect">
              <a:avLst/>
            </a:prstGeom>
            <a:noFill/>
          </p:spPr>
          <p:txBody>
            <a:bodyPr wrap="none" rtlCol="0">
              <a:spAutoFit/>
            </a:bodyPr>
            <a:lstStyle/>
            <a:p>
              <a:r>
                <a:rPr kumimoji="1" lang="ja-JP" altLang="en-US" dirty="0"/>
                <a:t>秋山</a:t>
              </a:r>
            </a:p>
          </p:txBody>
        </p:sp>
        <p:sp>
          <p:nvSpPr>
            <p:cNvPr id="26" name="テキスト ボックス 25"/>
            <p:cNvSpPr txBox="1"/>
            <p:nvPr/>
          </p:nvSpPr>
          <p:spPr>
            <a:xfrm>
              <a:off x="1765429" y="5085184"/>
              <a:ext cx="646331" cy="369332"/>
            </a:xfrm>
            <a:prstGeom prst="rect">
              <a:avLst/>
            </a:prstGeom>
            <a:noFill/>
          </p:spPr>
          <p:txBody>
            <a:bodyPr wrap="none" rtlCol="0">
              <a:spAutoFit/>
            </a:bodyPr>
            <a:lstStyle/>
            <a:p>
              <a:r>
                <a:rPr kumimoji="1" lang="ja-JP" altLang="en-US" dirty="0"/>
                <a:t>真島</a:t>
              </a:r>
            </a:p>
          </p:txBody>
        </p:sp>
        <p:sp>
          <p:nvSpPr>
            <p:cNvPr id="27" name="テキスト ボックス 26"/>
            <p:cNvSpPr txBox="1"/>
            <p:nvPr/>
          </p:nvSpPr>
          <p:spPr>
            <a:xfrm>
              <a:off x="1763688" y="5579948"/>
              <a:ext cx="646331" cy="369332"/>
            </a:xfrm>
            <a:prstGeom prst="rect">
              <a:avLst/>
            </a:prstGeom>
            <a:noFill/>
          </p:spPr>
          <p:txBody>
            <a:bodyPr wrap="none" rtlCol="0">
              <a:spAutoFit/>
            </a:bodyPr>
            <a:lstStyle/>
            <a:p>
              <a:r>
                <a:rPr kumimoji="1" lang="ja-JP" altLang="en-US" dirty="0"/>
                <a:t>郷田</a:t>
              </a:r>
            </a:p>
          </p:txBody>
        </p:sp>
        <p:sp>
          <p:nvSpPr>
            <p:cNvPr id="28" name="テキスト ボックス 27"/>
            <p:cNvSpPr txBox="1"/>
            <p:nvPr/>
          </p:nvSpPr>
          <p:spPr>
            <a:xfrm>
              <a:off x="5221813" y="3356992"/>
              <a:ext cx="646331" cy="369332"/>
            </a:xfrm>
            <a:prstGeom prst="rect">
              <a:avLst/>
            </a:prstGeom>
            <a:noFill/>
          </p:spPr>
          <p:txBody>
            <a:bodyPr wrap="none" rtlCol="0">
              <a:spAutoFit/>
            </a:bodyPr>
            <a:lstStyle/>
            <a:p>
              <a:r>
                <a:rPr lang="ja-JP" altLang="en-US" dirty="0"/>
                <a:t>椎名</a:t>
              </a:r>
              <a:endParaRPr kumimoji="1" lang="ja-JP" altLang="en-US" dirty="0"/>
            </a:p>
          </p:txBody>
        </p:sp>
        <p:sp>
          <p:nvSpPr>
            <p:cNvPr id="29" name="テキスト ボックス 28"/>
            <p:cNvSpPr txBox="1"/>
            <p:nvPr/>
          </p:nvSpPr>
          <p:spPr>
            <a:xfrm>
              <a:off x="5221813" y="3933056"/>
              <a:ext cx="646331" cy="369332"/>
            </a:xfrm>
            <a:prstGeom prst="rect">
              <a:avLst/>
            </a:prstGeom>
            <a:noFill/>
          </p:spPr>
          <p:txBody>
            <a:bodyPr wrap="none" rtlCol="0">
              <a:spAutoFit/>
            </a:bodyPr>
            <a:lstStyle/>
            <a:p>
              <a:r>
                <a:rPr lang="ja-JP" altLang="en-US" dirty="0"/>
                <a:t>牧瀬</a:t>
              </a:r>
              <a:endParaRPr kumimoji="1" lang="ja-JP" altLang="en-US" dirty="0"/>
            </a:p>
          </p:txBody>
        </p:sp>
        <p:sp>
          <p:nvSpPr>
            <p:cNvPr id="30" name="テキスト ボックス 29"/>
            <p:cNvSpPr txBox="1"/>
            <p:nvPr/>
          </p:nvSpPr>
          <p:spPr>
            <a:xfrm>
              <a:off x="5221813" y="4509120"/>
              <a:ext cx="646331" cy="369332"/>
            </a:xfrm>
            <a:prstGeom prst="rect">
              <a:avLst/>
            </a:prstGeom>
            <a:noFill/>
          </p:spPr>
          <p:txBody>
            <a:bodyPr wrap="none" rtlCol="0">
              <a:spAutoFit/>
            </a:bodyPr>
            <a:lstStyle/>
            <a:p>
              <a:r>
                <a:rPr lang="ja-JP" altLang="en-US" dirty="0"/>
                <a:t>桐生</a:t>
              </a:r>
              <a:endParaRPr kumimoji="1" lang="ja-JP" altLang="en-US" dirty="0"/>
            </a:p>
          </p:txBody>
        </p:sp>
        <p:sp>
          <p:nvSpPr>
            <p:cNvPr id="31" name="テキスト ボックス 30"/>
            <p:cNvSpPr txBox="1"/>
            <p:nvPr/>
          </p:nvSpPr>
          <p:spPr>
            <a:xfrm>
              <a:off x="5220072" y="5075892"/>
              <a:ext cx="646331" cy="369332"/>
            </a:xfrm>
            <a:prstGeom prst="rect">
              <a:avLst/>
            </a:prstGeom>
            <a:noFill/>
          </p:spPr>
          <p:txBody>
            <a:bodyPr wrap="none" rtlCol="0">
              <a:spAutoFit/>
            </a:bodyPr>
            <a:lstStyle/>
            <a:p>
              <a:r>
                <a:rPr lang="ja-JP" altLang="en-US" dirty="0"/>
                <a:t>漆原</a:t>
              </a:r>
              <a:endParaRPr kumimoji="1" lang="ja-JP" altLang="en-US" dirty="0"/>
            </a:p>
          </p:txBody>
        </p:sp>
        <p:sp>
          <p:nvSpPr>
            <p:cNvPr id="32" name="テキスト ボックス 31"/>
            <p:cNvSpPr txBox="1"/>
            <p:nvPr/>
          </p:nvSpPr>
          <p:spPr>
            <a:xfrm>
              <a:off x="5220072" y="5651956"/>
              <a:ext cx="877163" cy="369332"/>
            </a:xfrm>
            <a:prstGeom prst="rect">
              <a:avLst/>
            </a:prstGeom>
            <a:noFill/>
          </p:spPr>
          <p:txBody>
            <a:bodyPr wrap="none" rtlCol="0">
              <a:spAutoFit/>
            </a:bodyPr>
            <a:lstStyle/>
            <a:p>
              <a:r>
                <a:rPr lang="ja-JP" altLang="en-US" dirty="0"/>
                <a:t>阿万音</a:t>
              </a:r>
              <a:endParaRPr kumimoji="1" lang="ja-JP" altLang="en-US" dirty="0"/>
            </a:p>
          </p:txBody>
        </p:sp>
        <p:sp>
          <p:nvSpPr>
            <p:cNvPr id="33" name="テキスト ボックス 32"/>
            <p:cNvSpPr txBox="1"/>
            <p:nvPr/>
          </p:nvSpPr>
          <p:spPr>
            <a:xfrm>
              <a:off x="5220072" y="6156012"/>
              <a:ext cx="877163" cy="369332"/>
            </a:xfrm>
            <a:prstGeom prst="rect">
              <a:avLst/>
            </a:prstGeom>
            <a:noFill/>
          </p:spPr>
          <p:txBody>
            <a:bodyPr wrap="none" rtlCol="0">
              <a:spAutoFit/>
            </a:bodyPr>
            <a:lstStyle/>
            <a:p>
              <a:r>
                <a:rPr lang="ja-JP" altLang="en-US" dirty="0"/>
                <a:t>比屋定</a:t>
              </a:r>
              <a:endParaRPr kumimoji="1" lang="ja-JP" altLang="en-US" dirty="0"/>
            </a:p>
          </p:txBody>
        </p:sp>
        <p:sp>
          <p:nvSpPr>
            <p:cNvPr id="34" name="円/楕円 33"/>
            <p:cNvSpPr/>
            <p:nvPr/>
          </p:nvSpPr>
          <p:spPr>
            <a:xfrm>
              <a:off x="2483768" y="4149080"/>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a:off x="2483768" y="466753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a:off x="2498169" y="517159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2498169" y="566124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38" name="円/楕円 37"/>
            <p:cNvSpPr/>
            <p:nvPr/>
          </p:nvSpPr>
          <p:spPr>
            <a:xfrm>
              <a:off x="4894753" y="3459480"/>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8"/>
            <p:cNvSpPr/>
            <p:nvPr/>
          </p:nvSpPr>
          <p:spPr>
            <a:xfrm>
              <a:off x="4894753" y="400506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a:off x="4897581" y="458112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4894754" y="517159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a:off x="4894754" y="5733256"/>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a:off x="4897318" y="625171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a:stCxn id="34" idx="7"/>
              <a:endCxn id="38" idx="2"/>
            </p:cNvCxnSpPr>
            <p:nvPr/>
          </p:nvCxnSpPr>
          <p:spPr>
            <a:xfrm flipV="1">
              <a:off x="2655864" y="3560291"/>
              <a:ext cx="2238889" cy="6183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a:stCxn id="34" idx="6"/>
              <a:endCxn id="39" idx="2"/>
            </p:cNvCxnSpPr>
            <p:nvPr/>
          </p:nvCxnSpPr>
          <p:spPr>
            <a:xfrm flipV="1">
              <a:off x="2685391" y="4105875"/>
              <a:ext cx="2209362"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a:stCxn id="34" idx="5"/>
              <a:endCxn id="40" idx="1"/>
            </p:cNvCxnSpPr>
            <p:nvPr/>
          </p:nvCxnSpPr>
          <p:spPr>
            <a:xfrm>
              <a:off x="2655864" y="4321175"/>
              <a:ext cx="2271244" cy="2894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a:stCxn id="35" idx="6"/>
              <a:endCxn id="41" idx="1"/>
            </p:cNvCxnSpPr>
            <p:nvPr/>
          </p:nvCxnSpPr>
          <p:spPr>
            <a:xfrm>
              <a:off x="2685391" y="4768349"/>
              <a:ext cx="2238890" cy="43277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36" idx="6"/>
            </p:cNvCxnSpPr>
            <p:nvPr/>
          </p:nvCxnSpPr>
          <p:spPr>
            <a:xfrm>
              <a:off x="2699792" y="5272405"/>
              <a:ext cx="2224489" cy="53285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a:stCxn id="36" idx="5"/>
              <a:endCxn id="43" idx="1"/>
            </p:cNvCxnSpPr>
            <p:nvPr/>
          </p:nvCxnSpPr>
          <p:spPr>
            <a:xfrm>
              <a:off x="2670265" y="5343689"/>
              <a:ext cx="2256580" cy="9375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a:endCxn id="39" idx="3"/>
            </p:cNvCxnSpPr>
            <p:nvPr/>
          </p:nvCxnSpPr>
          <p:spPr>
            <a:xfrm flipV="1">
              <a:off x="2655864" y="4177159"/>
              <a:ext cx="2268416" cy="102396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a:stCxn id="37" idx="6"/>
            </p:cNvCxnSpPr>
            <p:nvPr/>
          </p:nvCxnSpPr>
          <p:spPr>
            <a:xfrm>
              <a:off x="2699792" y="5762059"/>
              <a:ext cx="2224488" cy="10081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a:stCxn id="37" idx="7"/>
              <a:endCxn id="39" idx="4"/>
            </p:cNvCxnSpPr>
            <p:nvPr/>
          </p:nvCxnSpPr>
          <p:spPr>
            <a:xfrm flipV="1">
              <a:off x="2670265" y="4206686"/>
              <a:ext cx="2325300" cy="148408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88397798"/>
      </p:ext>
    </p:extLst>
  </p:cSld>
  <p:clrMapOvr>
    <a:masterClrMapping/>
  </p:clrMapOvr>
  <p:transition advTm="14149"/>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2"/>
          <p:cNvSpPr txBox="1">
            <a:spLocks/>
          </p:cNvSpPr>
          <p:nvPr/>
        </p:nvSpPr>
        <p:spPr bwMode="auto">
          <a:xfrm>
            <a:off x="107950" y="1991891"/>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この問題に関して，次の必要十分条件が知られている．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注意：</a:t>
            </a:r>
            <a:r>
              <a:rPr lang="en-US" altLang="ja-JP" sz="2400" dirty="0">
                <a:latin typeface="Calibri" pitchFamily="34" charset="0"/>
                <a:ea typeface="+mn-ea"/>
              </a:rPr>
              <a:t>N</a:t>
            </a:r>
            <a:r>
              <a:rPr lang="en-US" altLang="ja-JP" sz="2400" baseline="-25000" dirty="0">
                <a:latin typeface="Calibri" pitchFamily="34" charset="0"/>
                <a:ea typeface="+mn-ea"/>
              </a:rPr>
              <a:t>G</a:t>
            </a:r>
            <a:r>
              <a:rPr lang="en-US" altLang="ja-JP" sz="2400" dirty="0">
                <a:latin typeface="Calibri" pitchFamily="34" charset="0"/>
                <a:ea typeface="+mn-ea"/>
              </a:rPr>
              <a:t>(A)=</a:t>
            </a:r>
            <a:r>
              <a:rPr lang="ja-JP" altLang="en-US" sz="2400" dirty="0">
                <a:latin typeface="Calibri" pitchFamily="34" charset="0"/>
                <a:ea typeface="+mn-ea"/>
              </a:rPr>
              <a:t>∪</a:t>
            </a:r>
            <a:r>
              <a:rPr lang="en-US" altLang="ja-JP" sz="2400" baseline="-25000" dirty="0">
                <a:latin typeface="Calibri" pitchFamily="34" charset="0"/>
                <a:ea typeface="+mn-ea"/>
              </a:rPr>
              <a:t>v</a:t>
            </a:r>
            <a:r>
              <a:rPr lang="ja-JP" altLang="en-US" sz="2400" baseline="-25000" dirty="0">
                <a:latin typeface="Calibri" pitchFamily="34" charset="0"/>
                <a:ea typeface="+mn-ea"/>
              </a:rPr>
              <a:t>∊</a:t>
            </a:r>
            <a:r>
              <a:rPr lang="en-US" altLang="ja-JP" sz="2400" baseline="-25000" dirty="0">
                <a:latin typeface="Calibri" pitchFamily="34" charset="0"/>
                <a:ea typeface="+mn-ea"/>
              </a:rPr>
              <a:t>A</a:t>
            </a:r>
            <a:r>
              <a:rPr lang="en-US" altLang="ja-JP" sz="2400" dirty="0">
                <a:latin typeface="Calibri" pitchFamily="34" charset="0"/>
                <a:ea typeface="+mn-ea"/>
              </a:rPr>
              <a:t>N</a:t>
            </a:r>
            <a:r>
              <a:rPr lang="en-US" altLang="ja-JP" sz="2400" baseline="-25000" dirty="0">
                <a:latin typeface="Calibri" pitchFamily="34" charset="0"/>
                <a:ea typeface="+mn-ea"/>
              </a:rPr>
              <a:t>G</a:t>
            </a:r>
            <a:r>
              <a:rPr lang="en-US" altLang="ja-JP" sz="2400" dirty="0">
                <a:latin typeface="Calibri" pitchFamily="34" charset="0"/>
                <a:ea typeface="+mn-ea"/>
              </a:rPr>
              <a:t>(v)</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6"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
        <p:nvSpPr>
          <p:cNvPr id="7" name="角丸四角形 6"/>
          <p:cNvSpPr/>
          <p:nvPr/>
        </p:nvSpPr>
        <p:spPr>
          <a:xfrm>
            <a:off x="251520" y="2915578"/>
            <a:ext cx="8712968" cy="216960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8" name="角丸四角形 7"/>
          <p:cNvSpPr/>
          <p:nvPr/>
        </p:nvSpPr>
        <p:spPr>
          <a:xfrm>
            <a:off x="539552" y="2708919"/>
            <a:ext cx="3384376" cy="463901"/>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5</a:t>
            </a:r>
            <a:r>
              <a:rPr lang="ja-JP" altLang="en-US" sz="2400" dirty="0">
                <a:solidFill>
                  <a:schemeClr val="tx1"/>
                </a:solidFill>
              </a:rPr>
              <a:t>（</a:t>
            </a:r>
            <a:r>
              <a:rPr lang="en-US" altLang="ja-JP" sz="2400" dirty="0">
                <a:solidFill>
                  <a:schemeClr val="tx1"/>
                </a:solidFill>
              </a:rPr>
              <a:t>Hall</a:t>
            </a:r>
            <a:r>
              <a:rPr lang="ja-JP" altLang="en-US" sz="2400" dirty="0">
                <a:solidFill>
                  <a:schemeClr val="tx1"/>
                </a:solidFill>
              </a:rPr>
              <a:t>の結婚定理）</a:t>
            </a:r>
            <a:endParaRPr lang="en-US" altLang="ja-JP" sz="2400" dirty="0">
              <a:solidFill>
                <a:schemeClr val="tx1"/>
              </a:solidFill>
            </a:endParaRPr>
          </a:p>
        </p:txBody>
      </p:sp>
      <p:sp>
        <p:nvSpPr>
          <p:cNvPr id="9" name="テキスト ボックス 8"/>
          <p:cNvSpPr txBox="1"/>
          <p:nvPr/>
        </p:nvSpPr>
        <p:spPr>
          <a:xfrm>
            <a:off x="251520" y="3162552"/>
            <a:ext cx="6252033" cy="1791260"/>
          </a:xfrm>
          <a:prstGeom prst="rect">
            <a:avLst/>
          </a:prstGeom>
          <a:noFill/>
        </p:spPr>
        <p:txBody>
          <a:bodyPr wrap="none" rtlCol="0">
            <a:spAutoFit/>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G=G(V</a:t>
            </a:r>
            <a:r>
              <a:rPr lang="en-US" altLang="ja-JP" sz="2400" baseline="-25000" dirty="0">
                <a:latin typeface="Calibri" pitchFamily="34" charset="0"/>
              </a:rPr>
              <a:t>1</a:t>
            </a:r>
            <a:r>
              <a:rPr lang="en-US" altLang="ja-JP" sz="2400" dirty="0">
                <a:latin typeface="Calibri" pitchFamily="34" charset="0"/>
              </a:rPr>
              <a:t>,V</a:t>
            </a:r>
            <a:r>
              <a:rPr lang="en-US" altLang="ja-JP" sz="2400" baseline="-25000" dirty="0">
                <a:latin typeface="Calibri" pitchFamily="34" charset="0"/>
              </a:rPr>
              <a:t>2</a:t>
            </a:r>
            <a:r>
              <a:rPr lang="en-US" altLang="ja-JP" sz="2400" dirty="0">
                <a:latin typeface="Calibri" pitchFamily="34" charset="0"/>
              </a:rPr>
              <a:t>)</a:t>
            </a:r>
            <a:r>
              <a:rPr lang="ja-JP" altLang="en-US" sz="2400" dirty="0">
                <a:latin typeface="Calibri" pitchFamily="34" charset="0"/>
              </a:rPr>
              <a:t>：部集合が</a:t>
            </a:r>
            <a:r>
              <a:rPr lang="en-US" altLang="ja-JP" sz="2400" dirty="0">
                <a:latin typeface="Calibri" pitchFamily="34" charset="0"/>
              </a:rPr>
              <a:t>V</a:t>
            </a:r>
            <a:r>
              <a:rPr lang="en-US" altLang="ja-JP" sz="2400" baseline="-25000" dirty="0">
                <a:latin typeface="Calibri" pitchFamily="34" charset="0"/>
              </a:rPr>
              <a:t>1</a:t>
            </a:r>
            <a:r>
              <a:rPr lang="ja-JP" altLang="en-US" sz="2400" dirty="0">
                <a:latin typeface="Calibri" pitchFamily="34" charset="0"/>
              </a:rPr>
              <a:t>と</a:t>
            </a:r>
            <a:r>
              <a:rPr lang="en-US" altLang="ja-JP" sz="2400" dirty="0">
                <a:latin typeface="Calibri" pitchFamily="34" charset="0"/>
              </a:rPr>
              <a:t>V</a:t>
            </a:r>
            <a:r>
              <a:rPr lang="en-US" altLang="ja-JP" sz="2400" baseline="-25000" dirty="0">
                <a:latin typeface="Calibri" pitchFamily="34" charset="0"/>
              </a:rPr>
              <a:t>2</a:t>
            </a:r>
            <a:r>
              <a:rPr lang="ja-JP" altLang="en-US" sz="2400" dirty="0">
                <a:latin typeface="Calibri" pitchFamily="34" charset="0"/>
              </a:rPr>
              <a:t>の</a:t>
            </a:r>
            <a:r>
              <a:rPr lang="en-US" altLang="ja-JP" sz="2400" dirty="0">
                <a:latin typeface="Calibri" pitchFamily="34" charset="0"/>
              </a:rPr>
              <a:t>2</a:t>
            </a:r>
            <a:r>
              <a:rPr lang="ja-JP" altLang="en-US" sz="2400" dirty="0">
                <a:latin typeface="Calibri" pitchFamily="34" charset="0"/>
              </a:rPr>
              <a:t>部グラフ</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V</a:t>
            </a:r>
            <a:r>
              <a:rPr lang="en-US" altLang="ja-JP" sz="2400" baseline="-25000" dirty="0">
                <a:latin typeface="Calibri" pitchFamily="34" charset="0"/>
              </a:rPr>
              <a:t>1</a:t>
            </a:r>
            <a:r>
              <a:rPr lang="ja-JP" altLang="en-US" sz="2400" dirty="0">
                <a:latin typeface="Calibri" pitchFamily="34" charset="0"/>
              </a:rPr>
              <a:t>の頂点を全て飽和するマッチングが存在する</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rPr>
              <a:t>⇔</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V</a:t>
            </a:r>
            <a:r>
              <a:rPr lang="en-US" altLang="ja-JP" sz="2400" baseline="-25000" dirty="0">
                <a:latin typeface="Calibri" pitchFamily="34" charset="0"/>
              </a:rPr>
              <a:t>1</a:t>
            </a:r>
            <a:r>
              <a:rPr lang="ja-JP" altLang="en-US" sz="2400" dirty="0">
                <a:latin typeface="Calibri" pitchFamily="34" charset="0"/>
              </a:rPr>
              <a:t>の任意の部分集合</a:t>
            </a:r>
            <a:r>
              <a:rPr lang="en-US" altLang="ja-JP" sz="2400" dirty="0">
                <a:latin typeface="Calibri" pitchFamily="34" charset="0"/>
              </a:rPr>
              <a:t>A</a:t>
            </a:r>
            <a:r>
              <a:rPr lang="ja-JP" altLang="en-US" sz="2400" dirty="0">
                <a:latin typeface="Calibri" pitchFamily="34" charset="0"/>
              </a:rPr>
              <a:t>に対して，</a:t>
            </a:r>
            <a:r>
              <a:rPr lang="en-US" altLang="ja-JP" sz="2400" dirty="0">
                <a:latin typeface="Calibri" pitchFamily="34" charset="0"/>
              </a:rPr>
              <a:t>|N</a:t>
            </a:r>
            <a:r>
              <a:rPr lang="en-US" altLang="ja-JP" sz="2400" baseline="-25000" dirty="0">
                <a:latin typeface="Calibri" pitchFamily="34" charset="0"/>
              </a:rPr>
              <a:t>G</a:t>
            </a:r>
            <a:r>
              <a:rPr lang="en-US" altLang="ja-JP" sz="2400" dirty="0">
                <a:latin typeface="Calibri" pitchFamily="34" charset="0"/>
              </a:rPr>
              <a:t>(A)|</a:t>
            </a:r>
            <a:r>
              <a:rPr lang="ja-JP" altLang="en-US" sz="2400" dirty="0">
                <a:latin typeface="Calibri" pitchFamily="34" charset="0"/>
              </a:rPr>
              <a:t>≧</a:t>
            </a:r>
            <a:r>
              <a:rPr lang="en-US" altLang="ja-JP" sz="2400" dirty="0">
                <a:latin typeface="Calibri" pitchFamily="34" charset="0"/>
              </a:rPr>
              <a:t>|A|</a:t>
            </a:r>
            <a:endParaRPr kumimoji="1" lang="ja-JP" altLang="en-US" sz="2400" dirty="0"/>
          </a:p>
        </p:txBody>
      </p:sp>
    </p:spTree>
    <p:extLst>
      <p:ext uri="{BB962C8B-B14F-4D97-AF65-F5344CB8AC3E}">
        <p14:creationId xmlns:p14="http://schemas.microsoft.com/office/powerpoint/2010/main" val="1249789134"/>
      </p:ext>
    </p:extLst>
  </p:cSld>
  <p:clrMapOvr>
    <a:masterClrMapping/>
  </p:clrMapOvr>
  <p:transition advTm="14149"/>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txBox="1">
            <a:spLocks/>
          </p:cNvSpPr>
          <p:nvPr/>
        </p:nvSpPr>
        <p:spPr bwMode="auto">
          <a:xfrm>
            <a:off x="107950" y="1991891"/>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Hall</a:t>
            </a:r>
            <a:r>
              <a:rPr lang="ja-JP" altLang="en-US" sz="2400" dirty="0">
                <a:latin typeface="Calibri" pitchFamily="34" charset="0"/>
                <a:ea typeface="+mn-ea"/>
              </a:rPr>
              <a:t>の結婚定理の証明：</a:t>
            </a:r>
            <a:r>
              <a:rPr lang="ja-JP" altLang="en-US" sz="2400" dirty="0">
                <a:latin typeface="Calibri" pitchFamily="34" charset="0"/>
              </a:rPr>
              <a:t> （⇒の証明）</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solidFill>
                  <a:srgbClr val="FF0000"/>
                </a:solidFill>
                <a:latin typeface="Calibri" pitchFamily="34" charset="0"/>
              </a:rPr>
              <a:t>M</a:t>
            </a:r>
            <a:r>
              <a:rPr lang="ja-JP" altLang="en-US" sz="2400" dirty="0">
                <a:latin typeface="Calibri" pitchFamily="34" charset="0"/>
              </a:rPr>
              <a:t>：</a:t>
            </a:r>
            <a:r>
              <a:rPr lang="en-US" altLang="ja-JP" sz="2400" dirty="0">
                <a:latin typeface="Calibri" pitchFamily="34" charset="0"/>
              </a:rPr>
              <a:t>V</a:t>
            </a:r>
            <a:r>
              <a:rPr lang="en-US" altLang="ja-JP" sz="2400" baseline="-25000" dirty="0">
                <a:latin typeface="Calibri" pitchFamily="34" charset="0"/>
              </a:rPr>
              <a:t>1</a:t>
            </a:r>
            <a:r>
              <a:rPr lang="ja-JP" altLang="en-US" sz="2400" dirty="0">
                <a:latin typeface="Calibri" pitchFamily="34" charset="0"/>
              </a:rPr>
              <a:t>の頂点を全て飽和するマッチング</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G'</a:t>
            </a:r>
            <a:r>
              <a:rPr lang="ja-JP" altLang="en-US" sz="2400" dirty="0">
                <a:latin typeface="Calibri" pitchFamily="34" charset="0"/>
              </a:rPr>
              <a:t>：</a:t>
            </a:r>
            <a:r>
              <a:rPr lang="en-US" altLang="ja-JP" sz="2400" dirty="0">
                <a:latin typeface="Calibri" pitchFamily="34" charset="0"/>
              </a:rPr>
              <a:t>M</a:t>
            </a:r>
            <a:r>
              <a:rPr lang="ja-JP" altLang="en-US" sz="2400" dirty="0">
                <a:latin typeface="Calibri" pitchFamily="34" charset="0"/>
              </a:rPr>
              <a:t>によって</a:t>
            </a:r>
            <a:r>
              <a:rPr lang="ja-JP" altLang="en-US" sz="2400" dirty="0">
                <a:latin typeface="Calibri" pitchFamily="34" charset="0"/>
                <a:ea typeface="+mn-ea"/>
              </a:rPr>
              <a:t>誘導される誘導部分グラフ　とすると，</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V</a:t>
            </a:r>
            <a:r>
              <a:rPr lang="en-US" altLang="ja-JP" dirty="0">
                <a:latin typeface="Calibri" pitchFamily="34" charset="0"/>
              </a:rPr>
              <a:t>1</a:t>
            </a:r>
            <a:r>
              <a:rPr lang="ja-JP" altLang="en-US" sz="2400" dirty="0">
                <a:latin typeface="Calibri" pitchFamily="34" charset="0"/>
              </a:rPr>
              <a:t>の任意の部分集合</a:t>
            </a:r>
            <a:r>
              <a:rPr lang="en-US" altLang="ja-JP" sz="2400" dirty="0">
                <a:latin typeface="Calibri" pitchFamily="34" charset="0"/>
              </a:rPr>
              <a:t>A</a:t>
            </a:r>
            <a:r>
              <a:rPr lang="ja-JP" altLang="en-US" sz="2400" dirty="0">
                <a:latin typeface="Calibri" pitchFamily="34" charset="0"/>
              </a:rPr>
              <a:t>に対して，</a:t>
            </a:r>
            <a:r>
              <a:rPr lang="en-US" altLang="ja-JP" sz="2400" dirty="0">
                <a:latin typeface="Calibri" pitchFamily="34" charset="0"/>
                <a:ea typeface="+mn-ea"/>
              </a:rPr>
              <a:t>|A|=|N</a:t>
            </a:r>
            <a:r>
              <a:rPr lang="en-US" altLang="ja-JP" dirty="0">
                <a:latin typeface="Calibri" pitchFamily="34" charset="0"/>
                <a:ea typeface="+mn-ea"/>
              </a:rPr>
              <a:t>G’</a:t>
            </a:r>
            <a:r>
              <a:rPr lang="en-US" altLang="ja-JP" sz="2400" dirty="0">
                <a:latin typeface="Calibri" pitchFamily="34" charset="0"/>
                <a:ea typeface="+mn-ea"/>
              </a:rPr>
              <a:t>(A)|</a:t>
            </a:r>
            <a:r>
              <a:rPr lang="ja-JP" altLang="en-US" sz="2400" dirty="0">
                <a:latin typeface="Calibri" pitchFamily="34" charset="0"/>
                <a:ea typeface="+mn-ea"/>
              </a:rPr>
              <a:t>≦</a:t>
            </a:r>
            <a:r>
              <a:rPr lang="en-US" altLang="ja-JP" sz="2400" dirty="0">
                <a:latin typeface="Calibri" pitchFamily="34" charset="0"/>
                <a:ea typeface="+mn-ea"/>
              </a:rPr>
              <a:t>|N</a:t>
            </a:r>
            <a:r>
              <a:rPr lang="en-US" altLang="ja-JP" dirty="0">
                <a:latin typeface="Calibri" pitchFamily="34" charset="0"/>
                <a:ea typeface="+mn-ea"/>
              </a:rPr>
              <a:t>G</a:t>
            </a:r>
            <a:r>
              <a:rPr lang="en-US" altLang="ja-JP" sz="2400" dirty="0">
                <a:latin typeface="Calibri" pitchFamily="34" charset="0"/>
                <a:ea typeface="+mn-ea"/>
              </a:rPr>
              <a:t>(A)|</a:t>
            </a: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7"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grpSp>
        <p:nvGrpSpPr>
          <p:cNvPr id="8" name="グループ化 7"/>
          <p:cNvGrpSpPr>
            <a:grpSpLocks noChangeAspect="1"/>
          </p:cNvGrpSpPr>
          <p:nvPr/>
        </p:nvGrpSpPr>
        <p:grpSpPr>
          <a:xfrm>
            <a:off x="3014027" y="4369962"/>
            <a:ext cx="1961578" cy="2245392"/>
            <a:chOff x="2483768" y="3459480"/>
            <a:chExt cx="2615436" cy="2993856"/>
          </a:xfrm>
        </p:grpSpPr>
        <p:sp>
          <p:nvSpPr>
            <p:cNvPr id="19" name="円/楕円 33"/>
            <p:cNvSpPr/>
            <p:nvPr/>
          </p:nvSpPr>
          <p:spPr>
            <a:xfrm>
              <a:off x="2483768" y="4149080"/>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34"/>
            <p:cNvSpPr/>
            <p:nvPr/>
          </p:nvSpPr>
          <p:spPr>
            <a:xfrm>
              <a:off x="2483768" y="466753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35"/>
            <p:cNvSpPr/>
            <p:nvPr/>
          </p:nvSpPr>
          <p:spPr>
            <a:xfrm>
              <a:off x="2498169" y="517159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36"/>
            <p:cNvSpPr/>
            <p:nvPr/>
          </p:nvSpPr>
          <p:spPr>
            <a:xfrm>
              <a:off x="2498169" y="566124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23" name="円/楕円 37"/>
            <p:cNvSpPr/>
            <p:nvPr/>
          </p:nvSpPr>
          <p:spPr>
            <a:xfrm>
              <a:off x="4894753" y="3459480"/>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38"/>
            <p:cNvSpPr/>
            <p:nvPr/>
          </p:nvSpPr>
          <p:spPr>
            <a:xfrm>
              <a:off x="4894753" y="400506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39"/>
            <p:cNvSpPr/>
            <p:nvPr/>
          </p:nvSpPr>
          <p:spPr>
            <a:xfrm>
              <a:off x="4897581" y="458112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40"/>
            <p:cNvSpPr/>
            <p:nvPr/>
          </p:nvSpPr>
          <p:spPr>
            <a:xfrm>
              <a:off x="4894754" y="517159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41"/>
            <p:cNvSpPr/>
            <p:nvPr/>
          </p:nvSpPr>
          <p:spPr>
            <a:xfrm>
              <a:off x="4894754" y="5733256"/>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42"/>
            <p:cNvSpPr/>
            <p:nvPr/>
          </p:nvSpPr>
          <p:spPr>
            <a:xfrm>
              <a:off x="4897318" y="625171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コネクタ 28"/>
            <p:cNvCxnSpPr>
              <a:stCxn id="19" idx="7"/>
              <a:endCxn id="23" idx="2"/>
            </p:cNvCxnSpPr>
            <p:nvPr/>
          </p:nvCxnSpPr>
          <p:spPr>
            <a:xfrm flipV="1">
              <a:off x="2655864" y="3560291"/>
              <a:ext cx="2238889" cy="6183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19" idx="6"/>
              <a:endCxn id="24" idx="2"/>
            </p:cNvCxnSpPr>
            <p:nvPr/>
          </p:nvCxnSpPr>
          <p:spPr>
            <a:xfrm flipV="1">
              <a:off x="2685391" y="4105875"/>
              <a:ext cx="2209362"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stCxn id="19" idx="5"/>
              <a:endCxn id="25" idx="1"/>
            </p:cNvCxnSpPr>
            <p:nvPr/>
          </p:nvCxnSpPr>
          <p:spPr>
            <a:xfrm>
              <a:off x="2655864" y="4321175"/>
              <a:ext cx="2271244" cy="2894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20" idx="6"/>
              <a:endCxn id="26" idx="1"/>
            </p:cNvCxnSpPr>
            <p:nvPr/>
          </p:nvCxnSpPr>
          <p:spPr>
            <a:xfrm>
              <a:off x="2685391" y="4768349"/>
              <a:ext cx="2238890" cy="43277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1" idx="6"/>
            </p:cNvCxnSpPr>
            <p:nvPr/>
          </p:nvCxnSpPr>
          <p:spPr>
            <a:xfrm>
              <a:off x="2699792" y="5272405"/>
              <a:ext cx="2224489" cy="53285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21" idx="5"/>
              <a:endCxn id="28" idx="1"/>
            </p:cNvCxnSpPr>
            <p:nvPr/>
          </p:nvCxnSpPr>
          <p:spPr>
            <a:xfrm>
              <a:off x="2670265" y="5343689"/>
              <a:ext cx="2256580" cy="9375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a:endCxn id="24" idx="3"/>
            </p:cNvCxnSpPr>
            <p:nvPr/>
          </p:nvCxnSpPr>
          <p:spPr>
            <a:xfrm flipV="1">
              <a:off x="2655864" y="4177159"/>
              <a:ext cx="2268416" cy="102396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22" idx="6"/>
            </p:cNvCxnSpPr>
            <p:nvPr/>
          </p:nvCxnSpPr>
          <p:spPr>
            <a:xfrm>
              <a:off x="2699792" y="5762059"/>
              <a:ext cx="2224488" cy="10081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22" idx="7"/>
              <a:endCxn id="24" idx="4"/>
            </p:cNvCxnSpPr>
            <p:nvPr/>
          </p:nvCxnSpPr>
          <p:spPr>
            <a:xfrm flipV="1">
              <a:off x="2670265" y="4206686"/>
              <a:ext cx="2325300" cy="148408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8" name="テキスト ボックス 37"/>
          <p:cNvSpPr txBox="1"/>
          <p:nvPr/>
        </p:nvSpPr>
        <p:spPr>
          <a:xfrm>
            <a:off x="2348286" y="5363924"/>
            <a:ext cx="423514" cy="369332"/>
          </a:xfrm>
          <a:prstGeom prst="rect">
            <a:avLst/>
          </a:prstGeom>
          <a:noFill/>
        </p:spPr>
        <p:txBody>
          <a:bodyPr wrap="none" rtlCol="0">
            <a:spAutoFit/>
          </a:bodyPr>
          <a:lstStyle/>
          <a:p>
            <a:r>
              <a:rPr kumimoji="1" lang="en-US" altLang="ja-JP" dirty="0"/>
              <a:t>V</a:t>
            </a:r>
            <a:r>
              <a:rPr kumimoji="1" lang="en-US" altLang="ja-JP" baseline="-25000" dirty="0"/>
              <a:t>1</a:t>
            </a:r>
            <a:endParaRPr kumimoji="1" lang="ja-JP" altLang="en-US" baseline="-25000" dirty="0"/>
          </a:p>
        </p:txBody>
      </p:sp>
      <p:sp>
        <p:nvSpPr>
          <p:cNvPr id="39" name="テキスト ボックス 38"/>
          <p:cNvSpPr txBox="1"/>
          <p:nvPr/>
        </p:nvSpPr>
        <p:spPr>
          <a:xfrm>
            <a:off x="5220072" y="5363924"/>
            <a:ext cx="423514" cy="369332"/>
          </a:xfrm>
          <a:prstGeom prst="rect">
            <a:avLst/>
          </a:prstGeom>
          <a:noFill/>
        </p:spPr>
        <p:txBody>
          <a:bodyPr wrap="none" rtlCol="0">
            <a:spAutoFit/>
          </a:bodyPr>
          <a:lstStyle/>
          <a:p>
            <a:r>
              <a:rPr kumimoji="1" lang="en-US" altLang="ja-JP" dirty="0"/>
              <a:t>V</a:t>
            </a:r>
            <a:r>
              <a:rPr lang="en-US" altLang="ja-JP" baseline="-25000" dirty="0"/>
              <a:t>2</a:t>
            </a:r>
            <a:endParaRPr kumimoji="1" lang="ja-JP" altLang="en-US" baseline="-25000" dirty="0"/>
          </a:p>
        </p:txBody>
      </p:sp>
      <p:sp>
        <p:nvSpPr>
          <p:cNvPr id="3" name="楕円 2"/>
          <p:cNvSpPr/>
          <p:nvPr/>
        </p:nvSpPr>
        <p:spPr>
          <a:xfrm>
            <a:off x="2915816" y="4779150"/>
            <a:ext cx="360040" cy="109812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楕円 39"/>
          <p:cNvSpPr/>
          <p:nvPr/>
        </p:nvSpPr>
        <p:spPr>
          <a:xfrm>
            <a:off x="4716016" y="5157192"/>
            <a:ext cx="360040" cy="109812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2627784" y="4715852"/>
            <a:ext cx="338554" cy="369332"/>
          </a:xfrm>
          <a:prstGeom prst="rect">
            <a:avLst/>
          </a:prstGeom>
          <a:noFill/>
        </p:spPr>
        <p:txBody>
          <a:bodyPr wrap="none" rtlCol="0">
            <a:spAutoFit/>
          </a:bodyPr>
          <a:lstStyle/>
          <a:p>
            <a:r>
              <a:rPr lang="en-US" altLang="ja-JP" dirty="0">
                <a:solidFill>
                  <a:srgbClr val="00B050"/>
                </a:solidFill>
              </a:rPr>
              <a:t>A</a:t>
            </a:r>
            <a:endParaRPr kumimoji="1" lang="ja-JP" altLang="en-US" baseline="-25000" dirty="0">
              <a:solidFill>
                <a:srgbClr val="00B050"/>
              </a:solidFill>
            </a:endParaRPr>
          </a:p>
        </p:txBody>
      </p:sp>
      <p:sp>
        <p:nvSpPr>
          <p:cNvPr id="42" name="テキスト ボックス 41"/>
          <p:cNvSpPr txBox="1"/>
          <p:nvPr/>
        </p:nvSpPr>
        <p:spPr>
          <a:xfrm>
            <a:off x="5148064" y="5867980"/>
            <a:ext cx="813043" cy="369332"/>
          </a:xfrm>
          <a:prstGeom prst="rect">
            <a:avLst/>
          </a:prstGeom>
          <a:noFill/>
        </p:spPr>
        <p:txBody>
          <a:bodyPr wrap="none" rtlCol="0">
            <a:spAutoFit/>
          </a:bodyPr>
          <a:lstStyle/>
          <a:p>
            <a:r>
              <a:rPr lang="en-US" altLang="ja-JP" dirty="0">
                <a:solidFill>
                  <a:srgbClr val="00B050"/>
                </a:solidFill>
              </a:rPr>
              <a:t>N</a:t>
            </a:r>
            <a:r>
              <a:rPr lang="en-US" altLang="ja-JP" baseline="-25000" dirty="0">
                <a:solidFill>
                  <a:srgbClr val="00B050"/>
                </a:solidFill>
              </a:rPr>
              <a:t>G’</a:t>
            </a:r>
            <a:r>
              <a:rPr lang="en-US" altLang="ja-JP" dirty="0">
                <a:solidFill>
                  <a:srgbClr val="00B050"/>
                </a:solidFill>
              </a:rPr>
              <a:t>(A)</a:t>
            </a:r>
            <a:endParaRPr kumimoji="1" lang="ja-JP" altLang="en-US" baseline="-25000" dirty="0">
              <a:solidFill>
                <a:srgbClr val="00B050"/>
              </a:solidFill>
            </a:endParaRPr>
          </a:p>
        </p:txBody>
      </p:sp>
      <p:sp>
        <p:nvSpPr>
          <p:cNvPr id="43" name="楕円 42"/>
          <p:cNvSpPr/>
          <p:nvPr/>
        </p:nvSpPr>
        <p:spPr>
          <a:xfrm>
            <a:off x="4616143" y="4267872"/>
            <a:ext cx="576064" cy="2448272"/>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5148064" y="4725144"/>
            <a:ext cx="779381" cy="369332"/>
          </a:xfrm>
          <a:prstGeom prst="rect">
            <a:avLst/>
          </a:prstGeom>
          <a:noFill/>
        </p:spPr>
        <p:txBody>
          <a:bodyPr wrap="none" rtlCol="0">
            <a:spAutoFit/>
          </a:bodyPr>
          <a:lstStyle/>
          <a:p>
            <a:r>
              <a:rPr lang="en-US" altLang="ja-JP" dirty="0">
                <a:solidFill>
                  <a:srgbClr val="7030A0"/>
                </a:solidFill>
              </a:rPr>
              <a:t>N</a:t>
            </a:r>
            <a:r>
              <a:rPr lang="en-US" altLang="ja-JP" baseline="-25000" dirty="0">
                <a:solidFill>
                  <a:srgbClr val="7030A0"/>
                </a:solidFill>
              </a:rPr>
              <a:t>G</a:t>
            </a:r>
            <a:r>
              <a:rPr lang="en-US" altLang="ja-JP" dirty="0">
                <a:solidFill>
                  <a:srgbClr val="7030A0"/>
                </a:solidFill>
              </a:rPr>
              <a:t>(A)</a:t>
            </a:r>
            <a:endParaRPr kumimoji="1" lang="ja-JP" altLang="en-US" baseline="-25000" dirty="0">
              <a:solidFill>
                <a:srgbClr val="7030A0"/>
              </a:solidFill>
            </a:endParaRPr>
          </a:p>
        </p:txBody>
      </p:sp>
    </p:spTree>
    <p:extLst>
      <p:ext uri="{BB962C8B-B14F-4D97-AF65-F5344CB8AC3E}">
        <p14:creationId xmlns:p14="http://schemas.microsoft.com/office/powerpoint/2010/main" val="1190581843"/>
      </p:ext>
    </p:extLst>
  </p:cSld>
  <p:clrMapOvr>
    <a:masterClrMapping/>
  </p:clrMapOvr>
  <p:transition advTm="14149"/>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txBox="1">
            <a:spLocks/>
          </p:cNvSpPr>
          <p:nvPr/>
        </p:nvSpPr>
        <p:spPr bwMode="auto">
          <a:xfrm>
            <a:off x="107950" y="1991891"/>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Hall</a:t>
            </a:r>
            <a:r>
              <a:rPr lang="ja-JP" altLang="en-US" sz="2400" dirty="0">
                <a:latin typeface="Calibri" pitchFamily="34" charset="0"/>
                <a:ea typeface="+mn-ea"/>
              </a:rPr>
              <a:t>の結婚定理の証明：（⇐の証明）</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V</a:t>
            </a:r>
            <a:r>
              <a:rPr lang="en-US" altLang="ja-JP" dirty="0">
                <a:latin typeface="Calibri" pitchFamily="34" charset="0"/>
                <a:ea typeface="+mn-ea"/>
              </a:rPr>
              <a:t>1</a:t>
            </a:r>
            <a:r>
              <a:rPr lang="en-US" altLang="ja-JP" sz="2400" dirty="0">
                <a:latin typeface="Calibri" pitchFamily="34" charset="0"/>
                <a:ea typeface="+mn-ea"/>
              </a:rPr>
              <a:t>={v</a:t>
            </a:r>
            <a:r>
              <a:rPr lang="en-US" altLang="ja-JP" sz="1400" dirty="0">
                <a:latin typeface="Calibri" pitchFamily="34" charset="0"/>
                <a:ea typeface="+mn-ea"/>
              </a:rPr>
              <a:t>1</a:t>
            </a:r>
            <a:r>
              <a:rPr lang="en-US" altLang="ja-JP" sz="2400" dirty="0">
                <a:latin typeface="Calibri" pitchFamily="34" charset="0"/>
                <a:ea typeface="+mn-ea"/>
              </a:rPr>
              <a:t>,v</a:t>
            </a:r>
            <a:r>
              <a:rPr lang="en-US" altLang="ja-JP" sz="1400" dirty="0">
                <a:latin typeface="Calibri" pitchFamily="34" charset="0"/>
                <a:ea typeface="+mn-ea"/>
              </a:rPr>
              <a:t>2</a:t>
            </a:r>
            <a:r>
              <a:rPr lang="en-US" altLang="ja-JP" sz="2400" dirty="0">
                <a:latin typeface="Calibri" pitchFamily="34" charset="0"/>
                <a:ea typeface="+mn-ea"/>
              </a:rPr>
              <a:t>,…, </a:t>
            </a:r>
            <a:r>
              <a:rPr lang="en-US" altLang="ja-JP" sz="2400" dirty="0" err="1">
                <a:latin typeface="Calibri" pitchFamily="34" charset="0"/>
                <a:ea typeface="+mn-ea"/>
              </a:rPr>
              <a:t>v</a:t>
            </a:r>
            <a:r>
              <a:rPr lang="en-US" altLang="ja-JP" sz="1400" dirty="0" err="1">
                <a:latin typeface="Calibri" pitchFamily="34" charset="0"/>
                <a:ea typeface="+mn-ea"/>
              </a:rPr>
              <a:t>n</a:t>
            </a:r>
            <a:r>
              <a:rPr lang="en-US" altLang="ja-JP" sz="2400" dirty="0">
                <a:latin typeface="Calibri" pitchFamily="34" charset="0"/>
                <a:ea typeface="+mn-ea"/>
              </a:rPr>
              <a:t>}</a:t>
            </a:r>
            <a:r>
              <a:rPr lang="ja-JP" altLang="en-US" sz="2400" dirty="0">
                <a:latin typeface="Calibri" pitchFamily="34" charset="0"/>
                <a:ea typeface="+mn-ea"/>
              </a:rPr>
              <a:t>とおく．</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n</a:t>
            </a:r>
            <a:r>
              <a:rPr lang="ja-JP" altLang="en-US" sz="2400" dirty="0">
                <a:latin typeface="Calibri" pitchFamily="34" charset="0"/>
                <a:ea typeface="+mn-ea"/>
              </a:rPr>
              <a:t>に関する帰納法で証明する．（</a:t>
            </a:r>
            <a:r>
              <a:rPr lang="en-US" altLang="ja-JP" sz="2400" dirty="0">
                <a:latin typeface="Calibri" pitchFamily="34" charset="0"/>
              </a:rPr>
              <a:t> n=1</a:t>
            </a:r>
            <a:r>
              <a:rPr lang="ja-JP" altLang="en-US" sz="2400" dirty="0">
                <a:latin typeface="Calibri" pitchFamily="34" charset="0"/>
              </a:rPr>
              <a:t>のときは明らか</a:t>
            </a:r>
            <a:r>
              <a:rPr lang="en-US" altLang="ja-JP" sz="2400" dirty="0">
                <a:latin typeface="Calibri" pitchFamily="34" charset="0"/>
              </a:rPr>
              <a:t> </a:t>
            </a:r>
            <a:r>
              <a:rPr lang="ja-JP" altLang="en-US" sz="2400" dirty="0">
                <a:latin typeface="Calibri" pitchFamily="34" charset="0"/>
                <a:ea typeface="+mn-ea"/>
              </a:rPr>
              <a:t>）</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V</a:t>
            </a:r>
            <a:r>
              <a:rPr lang="en-US" altLang="ja-JP" dirty="0">
                <a:latin typeface="Calibri" pitchFamily="34" charset="0"/>
              </a:rPr>
              <a:t>1</a:t>
            </a:r>
            <a:r>
              <a:rPr lang="ja-JP" altLang="en-US" sz="2400" dirty="0">
                <a:latin typeface="Calibri" pitchFamily="34" charset="0"/>
              </a:rPr>
              <a:t>の空ではない真部分集合</a:t>
            </a:r>
            <a:r>
              <a:rPr lang="en-US" altLang="ja-JP" sz="2400" dirty="0">
                <a:latin typeface="Calibri" pitchFamily="34" charset="0"/>
              </a:rPr>
              <a:t>A</a:t>
            </a:r>
            <a:r>
              <a:rPr lang="ja-JP" altLang="en-US" sz="2400" dirty="0">
                <a:latin typeface="Calibri" pitchFamily="34" charset="0"/>
              </a:rPr>
              <a:t>に対して，</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(A)|=|A|</a:t>
            </a:r>
            <a:r>
              <a:rPr lang="ja-JP" altLang="en-US" sz="2400" dirty="0">
                <a:latin typeface="Calibri" pitchFamily="34" charset="0"/>
              </a:rPr>
              <a:t>であるとき，</a:t>
            </a:r>
            <a:r>
              <a:rPr lang="en-US" altLang="ja-JP" sz="2400" dirty="0">
                <a:latin typeface="Calibri" pitchFamily="34" charset="0"/>
              </a:rPr>
              <a:t>A</a:t>
            </a:r>
            <a:r>
              <a:rPr lang="ja-JP" altLang="en-US" sz="2400" dirty="0">
                <a:latin typeface="Calibri" pitchFamily="34" charset="0"/>
              </a:rPr>
              <a:t>を臨界集合と呼ぶ．</a:t>
            </a:r>
            <a:endParaRPr lang="en-US" altLang="ja-JP" sz="2400" dirty="0">
              <a:latin typeface="Calibri" pitchFamily="34" charset="0"/>
            </a:endParaRPr>
          </a:p>
          <a:p>
            <a:pPr marL="273050" indent="-273050">
              <a:spcBef>
                <a:spcPct val="20000"/>
              </a:spcBef>
              <a:buClr>
                <a:srgbClr val="0BD0D9"/>
              </a:buClr>
              <a:buSzPct val="95000"/>
              <a:defRPr/>
            </a:pPr>
            <a:endParaRPr lang="en-US" altLang="ja-JP" sz="2400" dirty="0">
              <a:latin typeface="Calibri" pitchFamily="34" charset="0"/>
            </a:endParaRPr>
          </a:p>
          <a:p>
            <a:pPr marL="273050" indent="-273050">
              <a:spcBef>
                <a:spcPct val="20000"/>
              </a:spcBef>
              <a:buClr>
                <a:srgbClr val="0BD0D9"/>
              </a:buClr>
              <a:buSzPct val="95000"/>
              <a:defRPr/>
            </a:pPr>
            <a:r>
              <a:rPr lang="ja-JP" altLang="en-US" sz="2400" dirty="0">
                <a:latin typeface="Calibri" pitchFamily="34" charset="0"/>
              </a:rPr>
              <a:t>臨界集合が存在するか，存在しないかで場合を分けて証明する．</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5"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Tree>
    <p:extLst>
      <p:ext uri="{BB962C8B-B14F-4D97-AF65-F5344CB8AC3E}">
        <p14:creationId xmlns:p14="http://schemas.microsoft.com/office/powerpoint/2010/main" val="1596689210"/>
      </p:ext>
    </p:extLst>
  </p:cSld>
  <p:clrMapOvr>
    <a:masterClrMapping/>
  </p:clrMapOvr>
  <p:transition advTm="14149"/>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txBox="1">
            <a:spLocks/>
          </p:cNvSpPr>
          <p:nvPr/>
        </p:nvSpPr>
        <p:spPr bwMode="auto">
          <a:xfrm>
            <a:off x="107950" y="1991891"/>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Hall</a:t>
            </a:r>
            <a:r>
              <a:rPr lang="ja-JP" altLang="en-US" sz="2400" dirty="0">
                <a:latin typeface="Calibri" pitchFamily="34" charset="0"/>
                <a:ea typeface="+mn-ea"/>
              </a:rPr>
              <a:t>の結婚定理の証明：（⇐の証明）</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rPr>
              <a:t>場合</a:t>
            </a:r>
            <a:r>
              <a:rPr lang="en-US" altLang="ja-JP" sz="2400" dirty="0">
                <a:latin typeface="Calibri" pitchFamily="34" charset="0"/>
              </a:rPr>
              <a:t>1</a:t>
            </a:r>
            <a:r>
              <a:rPr lang="ja-JP" altLang="en-US" sz="2400" dirty="0">
                <a:latin typeface="Calibri" pitchFamily="34" charset="0"/>
              </a:rPr>
              <a:t>：臨界集合が存在しない場合</a:t>
            </a:r>
            <a:endParaRPr lang="en-US" altLang="ja-JP" sz="2400" dirty="0">
              <a:latin typeface="Calibri" pitchFamily="34" charset="0"/>
            </a:endParaRPr>
          </a:p>
          <a:p>
            <a:pPr marL="273050" indent="-273050">
              <a:spcBef>
                <a:spcPct val="20000"/>
              </a:spcBef>
              <a:buClr>
                <a:srgbClr val="0BD0D9"/>
              </a:buClr>
              <a:buSzPct val="95000"/>
              <a:defRPr/>
            </a:pP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x</a:t>
            </a:r>
            <a:r>
              <a:rPr lang="ja-JP" altLang="en-US" sz="2400" dirty="0">
                <a:latin typeface="Calibri" pitchFamily="34" charset="0"/>
              </a:rPr>
              <a:t>∊</a:t>
            </a:r>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a:t>
            </a:r>
            <a:r>
              <a:rPr lang="en-US" altLang="ja-JP" sz="2400" dirty="0" err="1">
                <a:latin typeface="Calibri" pitchFamily="34" charset="0"/>
              </a:rPr>
              <a:t>v</a:t>
            </a:r>
            <a:r>
              <a:rPr lang="en-US" altLang="ja-JP" sz="1400" dirty="0" err="1">
                <a:latin typeface="Calibri" pitchFamily="34" charset="0"/>
              </a:rPr>
              <a:t>n</a:t>
            </a:r>
            <a:r>
              <a:rPr lang="en-US" altLang="ja-JP" sz="2400" dirty="0">
                <a:latin typeface="Calibri" pitchFamily="34" charset="0"/>
              </a:rPr>
              <a:t>)</a:t>
            </a:r>
            <a:r>
              <a:rPr lang="ja-JP" altLang="en-US" sz="2400" dirty="0">
                <a:latin typeface="Calibri" pitchFamily="34" charset="0"/>
              </a:rPr>
              <a:t>を選ぶ（どれでもよい）．</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G’</a:t>
            </a:r>
            <a:r>
              <a:rPr lang="ja-JP" altLang="en-US" sz="2400" dirty="0">
                <a:latin typeface="Calibri" pitchFamily="34" charset="0"/>
              </a:rPr>
              <a:t>を</a:t>
            </a:r>
            <a:r>
              <a:rPr lang="en-US" altLang="ja-JP" sz="2400" dirty="0">
                <a:latin typeface="Calibri" pitchFamily="34" charset="0"/>
              </a:rPr>
              <a:t>G</a:t>
            </a:r>
            <a:r>
              <a:rPr lang="ja-JP" altLang="en-US" sz="2400" dirty="0">
                <a:latin typeface="Calibri" pitchFamily="34" charset="0"/>
              </a:rPr>
              <a:t>から</a:t>
            </a:r>
            <a:r>
              <a:rPr lang="en-US" altLang="ja-JP" sz="2400" dirty="0" err="1">
                <a:latin typeface="Calibri" pitchFamily="34" charset="0"/>
              </a:rPr>
              <a:t>v</a:t>
            </a:r>
            <a:r>
              <a:rPr lang="en-US" altLang="ja-JP" sz="1400" dirty="0" err="1">
                <a:latin typeface="Calibri" pitchFamily="34" charset="0"/>
              </a:rPr>
              <a:t>n</a:t>
            </a:r>
            <a:r>
              <a:rPr lang="ja-JP" altLang="en-US" sz="2400" dirty="0">
                <a:latin typeface="Calibri" pitchFamily="34" charset="0"/>
              </a:rPr>
              <a:t>と</a:t>
            </a:r>
            <a:r>
              <a:rPr lang="en-US" altLang="ja-JP" sz="2400" dirty="0">
                <a:latin typeface="Calibri" pitchFamily="34" charset="0"/>
              </a:rPr>
              <a:t>x</a:t>
            </a:r>
            <a:r>
              <a:rPr lang="ja-JP" altLang="en-US" sz="2400" dirty="0">
                <a:latin typeface="Calibri" pitchFamily="34" charset="0"/>
              </a:rPr>
              <a:t>を取り除いた結果生じるグラフとする．</a:t>
            </a:r>
            <a:endParaRPr lang="en-US" altLang="ja-JP" sz="2400" dirty="0">
              <a:latin typeface="Calibri" pitchFamily="34" charset="0"/>
            </a:endParaRPr>
          </a:p>
          <a:p>
            <a:pPr marL="273050" indent="-273050">
              <a:spcBef>
                <a:spcPct val="20000"/>
              </a:spcBef>
              <a:buClr>
                <a:srgbClr val="0BD0D9"/>
              </a:buClr>
              <a:buSzPct val="95000"/>
              <a:defRPr/>
            </a:pPr>
            <a:endParaRPr lang="en-US" altLang="ja-JP" sz="2400" dirty="0">
              <a:latin typeface="Calibri" pitchFamily="34" charset="0"/>
            </a:endParaRPr>
          </a:p>
          <a:p>
            <a:pPr marL="273050" indent="-273050">
              <a:spcBef>
                <a:spcPct val="20000"/>
              </a:spcBef>
              <a:buClr>
                <a:srgbClr val="0BD0D9"/>
              </a:buClr>
              <a:buSzPct val="95000"/>
              <a:defRPr/>
            </a:pPr>
            <a:r>
              <a:rPr lang="ja-JP" altLang="en-US" sz="2400" dirty="0">
                <a:solidFill>
                  <a:srgbClr val="FF0000"/>
                </a:solidFill>
                <a:latin typeface="Calibri" pitchFamily="34" charset="0"/>
              </a:rPr>
              <a:t>臨界集合が存在しないことから</a:t>
            </a:r>
            <a:r>
              <a:rPr lang="ja-JP" altLang="en-US" sz="2400" dirty="0">
                <a:latin typeface="Calibri" pitchFamily="34" charset="0"/>
              </a:rPr>
              <a:t>，</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en-US" altLang="ja-JP" sz="2400" dirty="0" err="1">
                <a:latin typeface="Calibri" pitchFamily="34" charset="0"/>
              </a:rPr>
              <a:t>v</a:t>
            </a:r>
            <a:r>
              <a:rPr lang="en-US" altLang="ja-JP" sz="1400" dirty="0" err="1">
                <a:latin typeface="Calibri" pitchFamily="34" charset="0"/>
              </a:rPr>
              <a:t>n</a:t>
            </a:r>
            <a:r>
              <a:rPr lang="en-US" altLang="ja-JP" sz="2400" dirty="0">
                <a:latin typeface="Calibri" pitchFamily="34" charset="0"/>
              </a:rPr>
              <a:t>}</a:t>
            </a:r>
            <a:r>
              <a:rPr lang="ja-JP" altLang="en-US" sz="2400" dirty="0">
                <a:latin typeface="Calibri" pitchFamily="34" charset="0"/>
              </a:rPr>
              <a:t>の任意の空ではない部分集合</a:t>
            </a:r>
            <a:r>
              <a:rPr lang="en-US" altLang="ja-JP" sz="2400" dirty="0">
                <a:latin typeface="Calibri" pitchFamily="34" charset="0"/>
              </a:rPr>
              <a:t>A</a:t>
            </a:r>
            <a:r>
              <a:rPr lang="ja-JP" altLang="en-US" sz="2400" dirty="0">
                <a:latin typeface="Calibri" pitchFamily="34" charset="0"/>
              </a:rPr>
              <a:t>に対して，</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(A)|</a:t>
            </a:r>
            <a:r>
              <a:rPr lang="ja-JP" altLang="en-US" sz="2400" dirty="0">
                <a:latin typeface="Calibri" pitchFamily="34" charset="0"/>
              </a:rPr>
              <a:t>≧</a:t>
            </a:r>
            <a:r>
              <a:rPr lang="en-US" altLang="ja-JP" sz="2400" dirty="0">
                <a:latin typeface="Calibri" pitchFamily="34" charset="0"/>
              </a:rPr>
              <a:t> </a:t>
            </a:r>
            <a:r>
              <a:rPr lang="en-US" altLang="ja-JP" sz="2400" dirty="0">
                <a:solidFill>
                  <a:srgbClr val="FF0000"/>
                </a:solidFill>
                <a:latin typeface="Calibri" pitchFamily="34" charset="0"/>
              </a:rPr>
              <a:t>|N</a:t>
            </a:r>
            <a:r>
              <a:rPr lang="en-US" altLang="ja-JP" dirty="0">
                <a:solidFill>
                  <a:srgbClr val="FF0000"/>
                </a:solidFill>
                <a:latin typeface="Calibri" pitchFamily="34" charset="0"/>
              </a:rPr>
              <a:t>G</a:t>
            </a:r>
            <a:r>
              <a:rPr lang="en-US" altLang="ja-JP" sz="2400" dirty="0">
                <a:solidFill>
                  <a:srgbClr val="FF0000"/>
                </a:solidFill>
                <a:latin typeface="Calibri" pitchFamily="34" charset="0"/>
              </a:rPr>
              <a:t>(A)|</a:t>
            </a:r>
            <a:r>
              <a:rPr lang="en-US" altLang="ja-JP" sz="2400" dirty="0">
                <a:latin typeface="Calibri" pitchFamily="34" charset="0"/>
              </a:rPr>
              <a:t>-|{x}|</a:t>
            </a:r>
            <a:r>
              <a:rPr lang="ja-JP" altLang="en-US" sz="2400" dirty="0">
                <a:solidFill>
                  <a:srgbClr val="FF0000"/>
                </a:solidFill>
                <a:latin typeface="Calibri" pitchFamily="34" charset="0"/>
              </a:rPr>
              <a:t>≧</a:t>
            </a:r>
            <a:r>
              <a:rPr lang="en-US" altLang="ja-JP" sz="2400" dirty="0">
                <a:solidFill>
                  <a:srgbClr val="FF0000"/>
                </a:solidFill>
                <a:latin typeface="Calibri" pitchFamily="34" charset="0"/>
              </a:rPr>
              <a:t>|A|+1</a:t>
            </a:r>
            <a:r>
              <a:rPr lang="en-US" altLang="ja-JP" sz="2400" dirty="0">
                <a:latin typeface="Calibri" pitchFamily="34" charset="0"/>
              </a:rPr>
              <a:t>-|{x}|=|A|</a:t>
            </a:r>
          </a:p>
          <a:p>
            <a:pPr marL="273050" indent="-273050">
              <a:spcBef>
                <a:spcPct val="20000"/>
              </a:spcBef>
              <a:buClr>
                <a:srgbClr val="0BD0D9"/>
              </a:buClr>
              <a:buSzPct val="95000"/>
              <a:defRPr/>
            </a:pPr>
            <a:endParaRPr lang="en-US" altLang="ja-JP" sz="2400" dirty="0">
              <a:latin typeface="Calibri" pitchFamily="34" charset="0"/>
            </a:endParaRPr>
          </a:p>
          <a:p>
            <a:pPr marL="273050" indent="-273050">
              <a:spcBef>
                <a:spcPct val="20000"/>
              </a:spcBef>
              <a:buClr>
                <a:srgbClr val="0BD0D9"/>
              </a:buClr>
              <a:buSzPct val="95000"/>
              <a:defRPr/>
            </a:pPr>
            <a:endParaRPr lang="en-US" altLang="ja-JP" sz="2400" dirty="0">
              <a:latin typeface="Calibri" pitchFamily="34" charset="0"/>
            </a:endParaRPr>
          </a:p>
          <a:p>
            <a:pPr marL="273050" indent="-273050">
              <a:spcBef>
                <a:spcPct val="20000"/>
              </a:spcBef>
              <a:buClr>
                <a:srgbClr val="0BD0D9"/>
              </a:buClr>
              <a:buSzPct val="95000"/>
              <a:defRPr/>
            </a:pP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5"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
        <p:nvSpPr>
          <p:cNvPr id="2" name="正方形/長方形 1">
            <a:extLst>
              <a:ext uri="{FF2B5EF4-FFF2-40B4-BE49-F238E27FC236}">
                <a16:creationId xmlns:a16="http://schemas.microsoft.com/office/drawing/2014/main" id="{4B86EBB0-29BC-40C5-9DFF-3E9A038D7A48}"/>
              </a:ext>
            </a:extLst>
          </p:cNvPr>
          <p:cNvSpPr/>
          <p:nvPr/>
        </p:nvSpPr>
        <p:spPr>
          <a:xfrm>
            <a:off x="5940152" y="1484784"/>
            <a:ext cx="432048" cy="1360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36">
            <a:extLst>
              <a:ext uri="{FF2B5EF4-FFF2-40B4-BE49-F238E27FC236}">
                <a16:creationId xmlns:a16="http://schemas.microsoft.com/office/drawing/2014/main" id="{E534EB67-07E1-4F8D-8C47-AEA7A7D1F37A}"/>
              </a:ext>
            </a:extLst>
          </p:cNvPr>
          <p:cNvSpPr/>
          <p:nvPr/>
        </p:nvSpPr>
        <p:spPr>
          <a:xfrm>
            <a:off x="6076967" y="1628800"/>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8" name="円/楕円 36">
            <a:extLst>
              <a:ext uri="{FF2B5EF4-FFF2-40B4-BE49-F238E27FC236}">
                <a16:creationId xmlns:a16="http://schemas.microsoft.com/office/drawing/2014/main" id="{1A1D4672-6D75-42D1-9072-95E9E41812FF}"/>
              </a:ext>
            </a:extLst>
          </p:cNvPr>
          <p:cNvSpPr/>
          <p:nvPr/>
        </p:nvSpPr>
        <p:spPr>
          <a:xfrm>
            <a:off x="6084168" y="1909631"/>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9" name="円/楕円 36">
            <a:extLst>
              <a:ext uri="{FF2B5EF4-FFF2-40B4-BE49-F238E27FC236}">
                <a16:creationId xmlns:a16="http://schemas.microsoft.com/office/drawing/2014/main" id="{A5A402A4-2B99-47FD-9D00-AB013FE26F6F}"/>
              </a:ext>
            </a:extLst>
          </p:cNvPr>
          <p:cNvSpPr/>
          <p:nvPr/>
        </p:nvSpPr>
        <p:spPr>
          <a:xfrm>
            <a:off x="6084168" y="2564904"/>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10" name="正方形/長方形 9">
            <a:extLst>
              <a:ext uri="{FF2B5EF4-FFF2-40B4-BE49-F238E27FC236}">
                <a16:creationId xmlns:a16="http://schemas.microsoft.com/office/drawing/2014/main" id="{6E88890C-D29C-40E5-9E0D-0D1A518E79AC}"/>
              </a:ext>
            </a:extLst>
          </p:cNvPr>
          <p:cNvSpPr/>
          <p:nvPr/>
        </p:nvSpPr>
        <p:spPr>
          <a:xfrm>
            <a:off x="7164288" y="992882"/>
            <a:ext cx="432048" cy="1852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36">
            <a:extLst>
              <a:ext uri="{FF2B5EF4-FFF2-40B4-BE49-F238E27FC236}">
                <a16:creationId xmlns:a16="http://schemas.microsoft.com/office/drawing/2014/main" id="{F66E8EDE-AFEF-42DC-935D-60BEF3A4AF77}"/>
              </a:ext>
            </a:extLst>
          </p:cNvPr>
          <p:cNvSpPr/>
          <p:nvPr/>
        </p:nvSpPr>
        <p:spPr>
          <a:xfrm>
            <a:off x="7301103" y="1117543"/>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r>
              <a:rPr kumimoji="1" lang="en-US" altLang="ja-JP" dirty="0"/>
              <a:t>c</a:t>
            </a:r>
            <a:endParaRPr kumimoji="1" lang="ja-JP" altLang="en-US" dirty="0"/>
          </a:p>
        </p:txBody>
      </p:sp>
      <p:sp>
        <p:nvSpPr>
          <p:cNvPr id="12" name="円/楕円 36">
            <a:extLst>
              <a:ext uri="{FF2B5EF4-FFF2-40B4-BE49-F238E27FC236}">
                <a16:creationId xmlns:a16="http://schemas.microsoft.com/office/drawing/2014/main" id="{86B84EAD-B604-4633-BE30-497388B32BD2}"/>
              </a:ext>
            </a:extLst>
          </p:cNvPr>
          <p:cNvSpPr/>
          <p:nvPr/>
        </p:nvSpPr>
        <p:spPr>
          <a:xfrm>
            <a:off x="7308304" y="1412776"/>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13" name="円/楕円 36">
            <a:extLst>
              <a:ext uri="{FF2B5EF4-FFF2-40B4-BE49-F238E27FC236}">
                <a16:creationId xmlns:a16="http://schemas.microsoft.com/office/drawing/2014/main" id="{4AE87657-C073-43D6-B165-97EC708D3351}"/>
              </a:ext>
            </a:extLst>
          </p:cNvPr>
          <p:cNvSpPr/>
          <p:nvPr/>
        </p:nvSpPr>
        <p:spPr>
          <a:xfrm>
            <a:off x="7308304" y="2564904"/>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14" name="円/楕円 36">
            <a:extLst>
              <a:ext uri="{FF2B5EF4-FFF2-40B4-BE49-F238E27FC236}">
                <a16:creationId xmlns:a16="http://schemas.microsoft.com/office/drawing/2014/main" id="{3BD35D1C-40AC-4793-8462-39EE73ADF16A}"/>
              </a:ext>
            </a:extLst>
          </p:cNvPr>
          <p:cNvSpPr/>
          <p:nvPr/>
        </p:nvSpPr>
        <p:spPr>
          <a:xfrm>
            <a:off x="6084168" y="3051629"/>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15" name="円/楕円 36">
            <a:extLst>
              <a:ext uri="{FF2B5EF4-FFF2-40B4-BE49-F238E27FC236}">
                <a16:creationId xmlns:a16="http://schemas.microsoft.com/office/drawing/2014/main" id="{CC494972-251F-4AF3-9AAF-B63A8680EDD8}"/>
              </a:ext>
            </a:extLst>
          </p:cNvPr>
          <p:cNvSpPr/>
          <p:nvPr/>
        </p:nvSpPr>
        <p:spPr>
          <a:xfrm>
            <a:off x="7308304" y="3051629"/>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16" name="テキスト ボックス 15">
            <a:extLst>
              <a:ext uri="{FF2B5EF4-FFF2-40B4-BE49-F238E27FC236}">
                <a16:creationId xmlns:a16="http://schemas.microsoft.com/office/drawing/2014/main" id="{D40A16B2-DEF1-466A-AF6E-02B1FA70EEB4}"/>
              </a:ext>
            </a:extLst>
          </p:cNvPr>
          <p:cNvSpPr txBox="1"/>
          <p:nvPr/>
        </p:nvSpPr>
        <p:spPr>
          <a:xfrm>
            <a:off x="5940152" y="548680"/>
            <a:ext cx="423514" cy="369332"/>
          </a:xfrm>
          <a:prstGeom prst="rect">
            <a:avLst/>
          </a:prstGeom>
          <a:noFill/>
        </p:spPr>
        <p:txBody>
          <a:bodyPr wrap="none" rtlCol="0">
            <a:spAutoFit/>
          </a:bodyPr>
          <a:lstStyle/>
          <a:p>
            <a:r>
              <a:rPr kumimoji="1" lang="en-US" altLang="ja-JP" dirty="0"/>
              <a:t>V</a:t>
            </a:r>
            <a:r>
              <a:rPr kumimoji="1" lang="en-US" altLang="ja-JP" baseline="-25000" dirty="0"/>
              <a:t>1</a:t>
            </a:r>
            <a:endParaRPr kumimoji="1" lang="ja-JP" altLang="en-US" baseline="-25000" dirty="0"/>
          </a:p>
        </p:txBody>
      </p:sp>
      <p:sp>
        <p:nvSpPr>
          <p:cNvPr id="17" name="テキスト ボックス 16">
            <a:extLst>
              <a:ext uri="{FF2B5EF4-FFF2-40B4-BE49-F238E27FC236}">
                <a16:creationId xmlns:a16="http://schemas.microsoft.com/office/drawing/2014/main" id="{C1B4C74A-ADE5-4F29-BC86-ED83F783C20C}"/>
              </a:ext>
            </a:extLst>
          </p:cNvPr>
          <p:cNvSpPr txBox="1"/>
          <p:nvPr/>
        </p:nvSpPr>
        <p:spPr>
          <a:xfrm>
            <a:off x="7164288" y="548680"/>
            <a:ext cx="423514" cy="369332"/>
          </a:xfrm>
          <a:prstGeom prst="rect">
            <a:avLst/>
          </a:prstGeom>
          <a:noFill/>
        </p:spPr>
        <p:txBody>
          <a:bodyPr wrap="none" rtlCol="0">
            <a:spAutoFit/>
          </a:bodyPr>
          <a:lstStyle/>
          <a:p>
            <a:r>
              <a:rPr kumimoji="1" lang="en-US" altLang="ja-JP" dirty="0"/>
              <a:t>V</a:t>
            </a:r>
            <a:r>
              <a:rPr kumimoji="1" lang="en-US" altLang="ja-JP" baseline="-25000" dirty="0"/>
              <a:t>2</a:t>
            </a:r>
            <a:endParaRPr kumimoji="1" lang="ja-JP" altLang="en-US" baseline="-25000" dirty="0"/>
          </a:p>
        </p:txBody>
      </p:sp>
      <p:sp>
        <p:nvSpPr>
          <p:cNvPr id="18" name="テキスト ボックス 17">
            <a:extLst>
              <a:ext uri="{FF2B5EF4-FFF2-40B4-BE49-F238E27FC236}">
                <a16:creationId xmlns:a16="http://schemas.microsoft.com/office/drawing/2014/main" id="{FFF1954D-7747-4A26-AD67-1D1EDAABF138}"/>
              </a:ext>
            </a:extLst>
          </p:cNvPr>
          <p:cNvSpPr txBox="1"/>
          <p:nvPr/>
        </p:nvSpPr>
        <p:spPr>
          <a:xfrm>
            <a:off x="5754608" y="2928382"/>
            <a:ext cx="385042" cy="369332"/>
          </a:xfrm>
          <a:prstGeom prst="rect">
            <a:avLst/>
          </a:prstGeom>
          <a:noFill/>
        </p:spPr>
        <p:txBody>
          <a:bodyPr wrap="none" rtlCol="0">
            <a:spAutoFit/>
          </a:bodyPr>
          <a:lstStyle/>
          <a:p>
            <a:r>
              <a:rPr kumimoji="1" lang="en-US" altLang="ja-JP" dirty="0" err="1"/>
              <a:t>v</a:t>
            </a:r>
            <a:r>
              <a:rPr kumimoji="1" lang="en-US" altLang="ja-JP" baseline="-25000" dirty="0" err="1"/>
              <a:t>n</a:t>
            </a:r>
            <a:endParaRPr kumimoji="1" lang="ja-JP" altLang="en-US" baseline="-25000" dirty="0"/>
          </a:p>
        </p:txBody>
      </p:sp>
      <p:sp>
        <p:nvSpPr>
          <p:cNvPr id="19" name="テキスト ボックス 18">
            <a:extLst>
              <a:ext uri="{FF2B5EF4-FFF2-40B4-BE49-F238E27FC236}">
                <a16:creationId xmlns:a16="http://schemas.microsoft.com/office/drawing/2014/main" id="{A9F6B599-3C8A-45A8-91B0-D86D60D32417}"/>
              </a:ext>
            </a:extLst>
          </p:cNvPr>
          <p:cNvSpPr txBox="1"/>
          <p:nvPr/>
        </p:nvSpPr>
        <p:spPr>
          <a:xfrm>
            <a:off x="7452320" y="2930054"/>
            <a:ext cx="300082" cy="369332"/>
          </a:xfrm>
          <a:prstGeom prst="rect">
            <a:avLst/>
          </a:prstGeom>
          <a:noFill/>
        </p:spPr>
        <p:txBody>
          <a:bodyPr wrap="none" rtlCol="0">
            <a:spAutoFit/>
          </a:bodyPr>
          <a:lstStyle/>
          <a:p>
            <a:r>
              <a:rPr kumimoji="1" lang="en-US" altLang="ja-JP" dirty="0"/>
              <a:t>x</a:t>
            </a:r>
            <a:endParaRPr kumimoji="1" lang="ja-JP" altLang="en-US" baseline="-25000" dirty="0"/>
          </a:p>
        </p:txBody>
      </p:sp>
      <p:cxnSp>
        <p:nvCxnSpPr>
          <p:cNvPr id="20" name="直線コネクタ 19">
            <a:extLst>
              <a:ext uri="{FF2B5EF4-FFF2-40B4-BE49-F238E27FC236}">
                <a16:creationId xmlns:a16="http://schemas.microsoft.com/office/drawing/2014/main" id="{77507509-30B2-4671-A775-A74897D2DBFC}"/>
              </a:ext>
            </a:extLst>
          </p:cNvPr>
          <p:cNvCxnSpPr>
            <a:cxnSpLocks/>
            <a:stCxn id="14" idx="6"/>
            <a:endCxn id="15" idx="2"/>
          </p:cNvCxnSpPr>
          <p:nvPr/>
        </p:nvCxnSpPr>
        <p:spPr>
          <a:xfrm>
            <a:off x="6235385" y="3127238"/>
            <a:ext cx="10729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四角形: 角を丸くする 21">
            <a:extLst>
              <a:ext uri="{FF2B5EF4-FFF2-40B4-BE49-F238E27FC236}">
                <a16:creationId xmlns:a16="http://schemas.microsoft.com/office/drawing/2014/main" id="{02A85048-DE83-410F-BCBA-B10343A4D515}"/>
              </a:ext>
            </a:extLst>
          </p:cNvPr>
          <p:cNvSpPr/>
          <p:nvPr/>
        </p:nvSpPr>
        <p:spPr>
          <a:xfrm>
            <a:off x="5754608" y="918012"/>
            <a:ext cx="2057752" cy="2037074"/>
          </a:xfrm>
          <a:prstGeom prst="round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C9189589-5938-4CBD-8787-7CFD4F79EC40}"/>
              </a:ext>
            </a:extLst>
          </p:cNvPr>
          <p:cNvSpPr txBox="1"/>
          <p:nvPr/>
        </p:nvSpPr>
        <p:spPr>
          <a:xfrm>
            <a:off x="8028384" y="1787218"/>
            <a:ext cx="415498" cy="369332"/>
          </a:xfrm>
          <a:prstGeom prst="rect">
            <a:avLst/>
          </a:prstGeom>
          <a:noFill/>
        </p:spPr>
        <p:txBody>
          <a:bodyPr wrap="none" rtlCol="0">
            <a:spAutoFit/>
          </a:bodyPr>
          <a:lstStyle/>
          <a:p>
            <a:r>
              <a:rPr kumimoji="1" lang="en-US" altLang="ja-JP" dirty="0">
                <a:solidFill>
                  <a:srgbClr val="FF0000"/>
                </a:solidFill>
              </a:rPr>
              <a:t>G’</a:t>
            </a:r>
            <a:endParaRPr kumimoji="1" lang="ja-JP" altLang="en-US" baseline="-25000" dirty="0">
              <a:solidFill>
                <a:srgbClr val="FF0000"/>
              </a:solidFill>
            </a:endParaRPr>
          </a:p>
        </p:txBody>
      </p:sp>
      <p:sp>
        <p:nvSpPr>
          <p:cNvPr id="24" name="テキスト ボックス 23">
            <a:extLst>
              <a:ext uri="{FF2B5EF4-FFF2-40B4-BE49-F238E27FC236}">
                <a16:creationId xmlns:a16="http://schemas.microsoft.com/office/drawing/2014/main" id="{67565441-8A4E-4D77-8E60-B5EC7FD33858}"/>
              </a:ext>
            </a:extLst>
          </p:cNvPr>
          <p:cNvSpPr txBox="1"/>
          <p:nvPr/>
        </p:nvSpPr>
        <p:spPr>
          <a:xfrm>
            <a:off x="5932532" y="2098110"/>
            <a:ext cx="461665" cy="438582"/>
          </a:xfrm>
          <a:prstGeom prst="rect">
            <a:avLst/>
          </a:prstGeom>
          <a:noFill/>
        </p:spPr>
        <p:txBody>
          <a:bodyPr vert="eaVert" wrap="none" rtlCol="0">
            <a:spAutoFit/>
          </a:bodyPr>
          <a:lstStyle/>
          <a:p>
            <a:r>
              <a:rPr lang="ja-JP" altLang="en-US" dirty="0"/>
              <a:t>・・・</a:t>
            </a:r>
            <a:endParaRPr kumimoji="1" lang="ja-JP" altLang="en-US" dirty="0"/>
          </a:p>
        </p:txBody>
      </p:sp>
      <p:sp>
        <p:nvSpPr>
          <p:cNvPr id="25" name="テキスト ボックス 24">
            <a:extLst>
              <a:ext uri="{FF2B5EF4-FFF2-40B4-BE49-F238E27FC236}">
                <a16:creationId xmlns:a16="http://schemas.microsoft.com/office/drawing/2014/main" id="{B81887A4-3E50-4591-AE84-46CA0FBED548}"/>
              </a:ext>
            </a:extLst>
          </p:cNvPr>
          <p:cNvSpPr txBox="1"/>
          <p:nvPr/>
        </p:nvSpPr>
        <p:spPr>
          <a:xfrm>
            <a:off x="7134671" y="1787218"/>
            <a:ext cx="461665" cy="438582"/>
          </a:xfrm>
          <a:prstGeom prst="rect">
            <a:avLst/>
          </a:prstGeom>
          <a:noFill/>
        </p:spPr>
        <p:txBody>
          <a:bodyPr vert="eaVert" wrap="none" rtlCol="0">
            <a:spAutoFit/>
          </a:bodyPr>
          <a:lstStyle/>
          <a:p>
            <a:r>
              <a:rPr lang="ja-JP" altLang="en-US" dirty="0"/>
              <a:t>・・・</a:t>
            </a:r>
            <a:endParaRPr kumimoji="1" lang="ja-JP" altLang="en-US" dirty="0"/>
          </a:p>
        </p:txBody>
      </p:sp>
    </p:spTree>
    <p:extLst>
      <p:ext uri="{BB962C8B-B14F-4D97-AF65-F5344CB8AC3E}">
        <p14:creationId xmlns:p14="http://schemas.microsoft.com/office/powerpoint/2010/main" val="3774331102"/>
      </p:ext>
    </p:extLst>
  </p:cSld>
  <p:clrMapOvr>
    <a:masterClrMapping/>
  </p:clrMapOvr>
  <p:transition advTm="14149"/>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txBox="1">
            <a:spLocks/>
          </p:cNvSpPr>
          <p:nvPr/>
        </p:nvSpPr>
        <p:spPr bwMode="auto">
          <a:xfrm>
            <a:off x="107950" y="1991891"/>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Hall</a:t>
            </a:r>
            <a:r>
              <a:rPr lang="ja-JP" altLang="en-US" sz="2400" dirty="0">
                <a:latin typeface="Calibri" pitchFamily="34" charset="0"/>
                <a:ea typeface="+mn-ea"/>
              </a:rPr>
              <a:t>の結婚定理の証明：（⇐の証明）</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rPr>
              <a:t>場合</a:t>
            </a:r>
            <a:r>
              <a:rPr lang="en-US" altLang="ja-JP" sz="2400" dirty="0">
                <a:latin typeface="Calibri" pitchFamily="34" charset="0"/>
              </a:rPr>
              <a:t>1</a:t>
            </a:r>
            <a:r>
              <a:rPr lang="ja-JP" altLang="en-US" sz="2400" dirty="0">
                <a:latin typeface="Calibri" pitchFamily="34" charset="0"/>
              </a:rPr>
              <a:t>：臨界集合が存在しない場合</a:t>
            </a:r>
            <a:endParaRPr lang="en-US" altLang="ja-JP" sz="2400" dirty="0">
              <a:latin typeface="Calibri" pitchFamily="34" charset="0"/>
            </a:endParaRPr>
          </a:p>
          <a:p>
            <a:pPr marL="273050" indent="-273050">
              <a:spcBef>
                <a:spcPct val="20000"/>
              </a:spcBef>
              <a:buClr>
                <a:srgbClr val="0BD0D9"/>
              </a:buClr>
              <a:buSzPct val="95000"/>
              <a:defRPr/>
            </a:pPr>
            <a:endParaRPr lang="en-US" altLang="ja-JP" sz="2400" dirty="0">
              <a:latin typeface="Calibri" pitchFamily="34" charset="0"/>
            </a:endParaRPr>
          </a:p>
          <a:p>
            <a:pPr marL="273050" indent="-273050">
              <a:spcBef>
                <a:spcPct val="20000"/>
              </a:spcBef>
              <a:buClr>
                <a:srgbClr val="0BD0D9"/>
              </a:buClr>
              <a:buSzPct val="95000"/>
              <a:defRPr/>
            </a:pPr>
            <a:r>
              <a:rPr lang="ja-JP" altLang="en-US" sz="2400" dirty="0">
                <a:latin typeface="Calibri" pitchFamily="34" charset="0"/>
              </a:rPr>
              <a:t>よって，</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en-US" altLang="ja-JP" sz="2400" dirty="0" err="1">
                <a:latin typeface="Calibri" pitchFamily="34" charset="0"/>
              </a:rPr>
              <a:t>v</a:t>
            </a:r>
            <a:r>
              <a:rPr lang="en-US" altLang="ja-JP" sz="1400" dirty="0" err="1">
                <a:latin typeface="Calibri" pitchFamily="34" charset="0"/>
              </a:rPr>
              <a:t>n</a:t>
            </a:r>
            <a:r>
              <a:rPr lang="en-US" altLang="ja-JP" sz="2400" dirty="0">
                <a:latin typeface="Calibri" pitchFamily="34" charset="0"/>
              </a:rPr>
              <a:t>}</a:t>
            </a:r>
            <a:r>
              <a:rPr lang="ja-JP" altLang="en-US" sz="2400" dirty="0">
                <a:latin typeface="Calibri" pitchFamily="34" charset="0"/>
              </a:rPr>
              <a:t>の任意の部分集合</a:t>
            </a:r>
            <a:r>
              <a:rPr lang="en-US" altLang="ja-JP" sz="2400" dirty="0">
                <a:latin typeface="Calibri" pitchFamily="34" charset="0"/>
              </a:rPr>
              <a:t>A</a:t>
            </a:r>
            <a:r>
              <a:rPr lang="ja-JP" altLang="en-US" sz="2400" dirty="0">
                <a:latin typeface="Calibri" pitchFamily="34" charset="0"/>
              </a:rPr>
              <a:t>に対して，</a:t>
            </a:r>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(A)|</a:t>
            </a:r>
            <a:r>
              <a:rPr lang="ja-JP" altLang="en-US" sz="2400" dirty="0">
                <a:latin typeface="Calibri" pitchFamily="34" charset="0"/>
              </a:rPr>
              <a:t>≧</a:t>
            </a:r>
            <a:r>
              <a:rPr lang="en-US" altLang="ja-JP" sz="2400" dirty="0">
                <a:latin typeface="Calibri" pitchFamily="34" charset="0"/>
              </a:rPr>
              <a:t>|A|"</a:t>
            </a:r>
          </a:p>
          <a:p>
            <a:pPr marL="273050" indent="-273050">
              <a:spcBef>
                <a:spcPct val="20000"/>
              </a:spcBef>
              <a:buClr>
                <a:srgbClr val="0BD0D9"/>
              </a:buClr>
              <a:buSzPct val="95000"/>
              <a:defRPr/>
            </a:pPr>
            <a:r>
              <a:rPr lang="ja-JP" altLang="en-US" sz="2400" dirty="0">
                <a:latin typeface="Calibri" pitchFamily="34" charset="0"/>
              </a:rPr>
              <a:t>であることが分かるので，</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G’</a:t>
            </a:r>
            <a:r>
              <a:rPr lang="ja-JP" altLang="en-US" sz="2400" dirty="0">
                <a:latin typeface="Calibri" pitchFamily="34" charset="0"/>
              </a:rPr>
              <a:t>に対して帰納法の仮定を適用することができる．</a:t>
            </a:r>
            <a:endParaRPr lang="en-US" altLang="ja-JP" sz="2400" dirty="0">
              <a:latin typeface="Calibri" pitchFamily="34" charset="0"/>
            </a:endParaRPr>
          </a:p>
          <a:p>
            <a:pPr marL="273050" indent="-273050">
              <a:spcBef>
                <a:spcPct val="20000"/>
              </a:spcBef>
              <a:buClr>
                <a:srgbClr val="0BD0D9"/>
              </a:buClr>
              <a:buSzPct val="95000"/>
              <a:defRPr/>
            </a:pPr>
            <a:r>
              <a:rPr lang="ja-JP" altLang="en-US" sz="2400" dirty="0">
                <a:latin typeface="Calibri" pitchFamily="34" charset="0"/>
              </a:rPr>
              <a:t>よって，</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en-US" altLang="ja-JP" sz="2400" dirty="0" err="1">
                <a:latin typeface="Calibri" pitchFamily="34" charset="0"/>
              </a:rPr>
              <a:t>v</a:t>
            </a:r>
            <a:r>
              <a:rPr lang="en-US" altLang="ja-JP" sz="1400" dirty="0" err="1">
                <a:latin typeface="Calibri" pitchFamily="34" charset="0"/>
              </a:rPr>
              <a:t>n</a:t>
            </a:r>
            <a:r>
              <a:rPr lang="en-US" altLang="ja-JP" sz="2400" dirty="0">
                <a:latin typeface="Calibri" pitchFamily="34" charset="0"/>
              </a:rPr>
              <a:t>}</a:t>
            </a:r>
            <a:r>
              <a:rPr lang="ja-JP" altLang="en-US" sz="2400" dirty="0">
                <a:latin typeface="Calibri" pitchFamily="34" charset="0"/>
              </a:rPr>
              <a:t>の全ての頂点を飽和する</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G'</a:t>
            </a:r>
            <a:r>
              <a:rPr lang="ja-JP" altLang="en-US" sz="2400" dirty="0">
                <a:latin typeface="Calibri" pitchFamily="34" charset="0"/>
              </a:rPr>
              <a:t>のマッチング</a:t>
            </a:r>
            <a:r>
              <a:rPr lang="en-US" altLang="ja-JP" sz="2400" dirty="0">
                <a:latin typeface="Calibri" pitchFamily="34" charset="0"/>
              </a:rPr>
              <a:t>M</a:t>
            </a:r>
            <a:r>
              <a:rPr lang="ja-JP" altLang="en-US" sz="2400" dirty="0">
                <a:latin typeface="Calibri" pitchFamily="34" charset="0"/>
              </a:rPr>
              <a:t>が存在することが分かる．</a:t>
            </a:r>
            <a:endParaRPr lang="en-US" altLang="ja-JP" sz="2400" dirty="0">
              <a:latin typeface="Calibri" pitchFamily="34" charset="0"/>
            </a:endParaRPr>
          </a:p>
          <a:p>
            <a:pPr marL="273050" indent="-273050">
              <a:spcBef>
                <a:spcPct val="20000"/>
              </a:spcBef>
              <a:buClr>
                <a:srgbClr val="0BD0D9"/>
              </a:buClr>
              <a:buSzPct val="95000"/>
              <a:defRPr/>
            </a:pPr>
            <a:r>
              <a:rPr lang="ja-JP" altLang="en-US" sz="2400" dirty="0">
                <a:latin typeface="Calibri" pitchFamily="34" charset="0"/>
              </a:rPr>
              <a:t>このとき，</a:t>
            </a:r>
            <a:r>
              <a:rPr lang="en-US" altLang="ja-JP" sz="2400" dirty="0">
                <a:latin typeface="Calibri" pitchFamily="34" charset="0"/>
              </a:rPr>
              <a:t>M</a:t>
            </a:r>
            <a:r>
              <a:rPr lang="ja-JP" altLang="en-US" sz="2400" dirty="0">
                <a:latin typeface="Calibri" pitchFamily="34" charset="0"/>
              </a:rPr>
              <a:t>∪</a:t>
            </a:r>
            <a:r>
              <a:rPr lang="en-US" altLang="ja-JP" sz="2400" dirty="0">
                <a:latin typeface="Calibri" pitchFamily="34" charset="0"/>
              </a:rPr>
              <a:t>{</a:t>
            </a:r>
            <a:r>
              <a:rPr lang="en-US" altLang="ja-JP" sz="2400" dirty="0" err="1">
                <a:latin typeface="Calibri" pitchFamily="34" charset="0"/>
              </a:rPr>
              <a:t>xv</a:t>
            </a:r>
            <a:r>
              <a:rPr lang="en-US" altLang="ja-JP" sz="1400" dirty="0" err="1">
                <a:latin typeface="Calibri" pitchFamily="34" charset="0"/>
              </a:rPr>
              <a:t>n</a:t>
            </a:r>
            <a:r>
              <a:rPr lang="en-US" altLang="ja-JP" sz="2400" dirty="0">
                <a:latin typeface="Calibri" pitchFamily="34" charset="0"/>
              </a:rPr>
              <a:t>}</a:t>
            </a:r>
            <a:r>
              <a:rPr lang="ja-JP" altLang="en-US" sz="2400" dirty="0">
                <a:latin typeface="Calibri" pitchFamily="34" charset="0"/>
              </a:rPr>
              <a:t>が</a:t>
            </a:r>
            <a:r>
              <a:rPr lang="en-US" altLang="ja-JP" sz="2400" dirty="0">
                <a:latin typeface="Calibri" pitchFamily="34" charset="0"/>
              </a:rPr>
              <a:t>V</a:t>
            </a:r>
            <a:r>
              <a:rPr lang="en-US" altLang="ja-JP" dirty="0">
                <a:latin typeface="Calibri" pitchFamily="34" charset="0"/>
              </a:rPr>
              <a:t>1</a:t>
            </a:r>
            <a:r>
              <a:rPr lang="ja-JP" altLang="en-US" sz="2400" dirty="0">
                <a:latin typeface="Calibri" pitchFamily="34" charset="0"/>
              </a:rPr>
              <a:t>の全ての頂点を飽和する</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G</a:t>
            </a:r>
            <a:r>
              <a:rPr lang="ja-JP" altLang="en-US" sz="2400" dirty="0">
                <a:latin typeface="Calibri" pitchFamily="34" charset="0"/>
              </a:rPr>
              <a:t>のマッチングとなる．</a:t>
            </a:r>
            <a:endParaRPr lang="en-US" altLang="ja-JP" sz="2400" dirty="0">
              <a:latin typeface="Calibri" pitchFamily="34" charset="0"/>
            </a:endParaRPr>
          </a:p>
          <a:p>
            <a:pPr marL="273050" indent="-273050">
              <a:spcBef>
                <a:spcPct val="20000"/>
              </a:spcBef>
              <a:buClr>
                <a:srgbClr val="0BD0D9"/>
              </a:buClr>
              <a:buSzPct val="95000"/>
              <a:defRPr/>
            </a:pPr>
            <a:endParaRPr lang="en-US" altLang="ja-JP" sz="2400" dirty="0">
              <a:latin typeface="Calibri" pitchFamily="34" charset="0"/>
            </a:endParaRPr>
          </a:p>
          <a:p>
            <a:pPr marL="273050" indent="-273050">
              <a:spcBef>
                <a:spcPct val="20000"/>
              </a:spcBef>
              <a:buClr>
                <a:srgbClr val="0BD0D9"/>
              </a:buClr>
              <a:buSzPct val="95000"/>
              <a:defRPr/>
            </a:pPr>
            <a:endParaRPr lang="en-US" altLang="ja-JP" sz="2400" dirty="0">
              <a:latin typeface="Calibri" pitchFamily="34" charset="0"/>
            </a:endParaRPr>
          </a:p>
          <a:p>
            <a:pPr marL="273050" indent="-273050">
              <a:spcBef>
                <a:spcPct val="20000"/>
              </a:spcBef>
              <a:buClr>
                <a:srgbClr val="0BD0D9"/>
              </a:buClr>
              <a:buSzPct val="95000"/>
              <a:defRPr/>
            </a:pP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5"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
        <p:nvSpPr>
          <p:cNvPr id="25" name="正方形/長方形 24">
            <a:extLst>
              <a:ext uri="{FF2B5EF4-FFF2-40B4-BE49-F238E27FC236}">
                <a16:creationId xmlns:a16="http://schemas.microsoft.com/office/drawing/2014/main" id="{5EB7AA05-9647-4133-877F-12D464F51563}"/>
              </a:ext>
            </a:extLst>
          </p:cNvPr>
          <p:cNvSpPr/>
          <p:nvPr/>
        </p:nvSpPr>
        <p:spPr>
          <a:xfrm>
            <a:off x="5940152" y="1484784"/>
            <a:ext cx="432048" cy="1360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36">
            <a:extLst>
              <a:ext uri="{FF2B5EF4-FFF2-40B4-BE49-F238E27FC236}">
                <a16:creationId xmlns:a16="http://schemas.microsoft.com/office/drawing/2014/main" id="{8947BF54-5306-4B81-B587-F5FAFEA0717B}"/>
              </a:ext>
            </a:extLst>
          </p:cNvPr>
          <p:cNvSpPr/>
          <p:nvPr/>
        </p:nvSpPr>
        <p:spPr>
          <a:xfrm>
            <a:off x="6076967" y="1628800"/>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27" name="円/楕円 36">
            <a:extLst>
              <a:ext uri="{FF2B5EF4-FFF2-40B4-BE49-F238E27FC236}">
                <a16:creationId xmlns:a16="http://schemas.microsoft.com/office/drawing/2014/main" id="{F70CA538-964C-4D17-ABDE-D9A897F755AF}"/>
              </a:ext>
            </a:extLst>
          </p:cNvPr>
          <p:cNvSpPr/>
          <p:nvPr/>
        </p:nvSpPr>
        <p:spPr>
          <a:xfrm>
            <a:off x="6084168" y="1909631"/>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28" name="円/楕円 36">
            <a:extLst>
              <a:ext uri="{FF2B5EF4-FFF2-40B4-BE49-F238E27FC236}">
                <a16:creationId xmlns:a16="http://schemas.microsoft.com/office/drawing/2014/main" id="{A2591DB6-0BAA-4899-AA05-56049C064733}"/>
              </a:ext>
            </a:extLst>
          </p:cNvPr>
          <p:cNvSpPr/>
          <p:nvPr/>
        </p:nvSpPr>
        <p:spPr>
          <a:xfrm>
            <a:off x="6084168" y="2564904"/>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29" name="正方形/長方形 28">
            <a:extLst>
              <a:ext uri="{FF2B5EF4-FFF2-40B4-BE49-F238E27FC236}">
                <a16:creationId xmlns:a16="http://schemas.microsoft.com/office/drawing/2014/main" id="{9F7FE22C-A3BB-4D1C-8CB7-F54C14598C60}"/>
              </a:ext>
            </a:extLst>
          </p:cNvPr>
          <p:cNvSpPr/>
          <p:nvPr/>
        </p:nvSpPr>
        <p:spPr>
          <a:xfrm>
            <a:off x="7164288" y="992882"/>
            <a:ext cx="432048" cy="1852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36">
            <a:extLst>
              <a:ext uri="{FF2B5EF4-FFF2-40B4-BE49-F238E27FC236}">
                <a16:creationId xmlns:a16="http://schemas.microsoft.com/office/drawing/2014/main" id="{DF861160-BD7C-4FAB-988E-9BB184002C28}"/>
              </a:ext>
            </a:extLst>
          </p:cNvPr>
          <p:cNvSpPr/>
          <p:nvPr/>
        </p:nvSpPr>
        <p:spPr>
          <a:xfrm>
            <a:off x="7301103" y="1117543"/>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r>
              <a:rPr kumimoji="1" lang="en-US" altLang="ja-JP" dirty="0"/>
              <a:t>c</a:t>
            </a:r>
            <a:endParaRPr kumimoji="1" lang="ja-JP" altLang="en-US" dirty="0"/>
          </a:p>
        </p:txBody>
      </p:sp>
      <p:sp>
        <p:nvSpPr>
          <p:cNvPr id="31" name="円/楕円 36">
            <a:extLst>
              <a:ext uri="{FF2B5EF4-FFF2-40B4-BE49-F238E27FC236}">
                <a16:creationId xmlns:a16="http://schemas.microsoft.com/office/drawing/2014/main" id="{5351EF3B-39AD-4FA6-8C83-C75AE0EF1BC6}"/>
              </a:ext>
            </a:extLst>
          </p:cNvPr>
          <p:cNvSpPr/>
          <p:nvPr/>
        </p:nvSpPr>
        <p:spPr>
          <a:xfrm>
            <a:off x="7308304" y="1412776"/>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32" name="円/楕円 36">
            <a:extLst>
              <a:ext uri="{FF2B5EF4-FFF2-40B4-BE49-F238E27FC236}">
                <a16:creationId xmlns:a16="http://schemas.microsoft.com/office/drawing/2014/main" id="{74F9108F-97D7-4121-84C2-12D7576768EC}"/>
              </a:ext>
            </a:extLst>
          </p:cNvPr>
          <p:cNvSpPr/>
          <p:nvPr/>
        </p:nvSpPr>
        <p:spPr>
          <a:xfrm>
            <a:off x="7308304" y="2564904"/>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33" name="円/楕円 36">
            <a:extLst>
              <a:ext uri="{FF2B5EF4-FFF2-40B4-BE49-F238E27FC236}">
                <a16:creationId xmlns:a16="http://schemas.microsoft.com/office/drawing/2014/main" id="{7DFEB7E7-9AE0-4653-9A2A-B6846419D208}"/>
              </a:ext>
            </a:extLst>
          </p:cNvPr>
          <p:cNvSpPr/>
          <p:nvPr/>
        </p:nvSpPr>
        <p:spPr>
          <a:xfrm>
            <a:off x="6084168" y="3051629"/>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34" name="円/楕円 36">
            <a:extLst>
              <a:ext uri="{FF2B5EF4-FFF2-40B4-BE49-F238E27FC236}">
                <a16:creationId xmlns:a16="http://schemas.microsoft.com/office/drawing/2014/main" id="{5FB17F26-C4DA-47E9-8748-D5DD83774723}"/>
              </a:ext>
            </a:extLst>
          </p:cNvPr>
          <p:cNvSpPr/>
          <p:nvPr/>
        </p:nvSpPr>
        <p:spPr>
          <a:xfrm>
            <a:off x="7308304" y="3051629"/>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35" name="テキスト ボックス 34">
            <a:extLst>
              <a:ext uri="{FF2B5EF4-FFF2-40B4-BE49-F238E27FC236}">
                <a16:creationId xmlns:a16="http://schemas.microsoft.com/office/drawing/2014/main" id="{17014734-B540-4435-B3A7-84DD8EFCDB86}"/>
              </a:ext>
            </a:extLst>
          </p:cNvPr>
          <p:cNvSpPr txBox="1"/>
          <p:nvPr/>
        </p:nvSpPr>
        <p:spPr>
          <a:xfrm>
            <a:off x="5940152" y="548680"/>
            <a:ext cx="423514" cy="369332"/>
          </a:xfrm>
          <a:prstGeom prst="rect">
            <a:avLst/>
          </a:prstGeom>
          <a:noFill/>
        </p:spPr>
        <p:txBody>
          <a:bodyPr wrap="none" rtlCol="0">
            <a:spAutoFit/>
          </a:bodyPr>
          <a:lstStyle/>
          <a:p>
            <a:r>
              <a:rPr kumimoji="1" lang="en-US" altLang="ja-JP" dirty="0"/>
              <a:t>V</a:t>
            </a:r>
            <a:r>
              <a:rPr kumimoji="1" lang="en-US" altLang="ja-JP" baseline="-25000" dirty="0"/>
              <a:t>1</a:t>
            </a:r>
            <a:endParaRPr kumimoji="1" lang="ja-JP" altLang="en-US" baseline="-25000" dirty="0"/>
          </a:p>
        </p:txBody>
      </p:sp>
      <p:sp>
        <p:nvSpPr>
          <p:cNvPr id="36" name="テキスト ボックス 35">
            <a:extLst>
              <a:ext uri="{FF2B5EF4-FFF2-40B4-BE49-F238E27FC236}">
                <a16:creationId xmlns:a16="http://schemas.microsoft.com/office/drawing/2014/main" id="{4094406C-03CE-45C6-BCC0-1FFA64366C7D}"/>
              </a:ext>
            </a:extLst>
          </p:cNvPr>
          <p:cNvSpPr txBox="1"/>
          <p:nvPr/>
        </p:nvSpPr>
        <p:spPr>
          <a:xfrm>
            <a:off x="7164288" y="548680"/>
            <a:ext cx="423514" cy="369332"/>
          </a:xfrm>
          <a:prstGeom prst="rect">
            <a:avLst/>
          </a:prstGeom>
          <a:noFill/>
        </p:spPr>
        <p:txBody>
          <a:bodyPr wrap="none" rtlCol="0">
            <a:spAutoFit/>
          </a:bodyPr>
          <a:lstStyle/>
          <a:p>
            <a:r>
              <a:rPr kumimoji="1" lang="en-US" altLang="ja-JP" dirty="0"/>
              <a:t>V</a:t>
            </a:r>
            <a:r>
              <a:rPr kumimoji="1" lang="en-US" altLang="ja-JP" baseline="-25000" dirty="0"/>
              <a:t>2</a:t>
            </a:r>
            <a:endParaRPr kumimoji="1" lang="ja-JP" altLang="en-US" baseline="-25000" dirty="0"/>
          </a:p>
        </p:txBody>
      </p:sp>
      <p:sp>
        <p:nvSpPr>
          <p:cNvPr id="37" name="テキスト ボックス 36">
            <a:extLst>
              <a:ext uri="{FF2B5EF4-FFF2-40B4-BE49-F238E27FC236}">
                <a16:creationId xmlns:a16="http://schemas.microsoft.com/office/drawing/2014/main" id="{E794A7CD-EA67-4CBC-9693-DD3808AA525E}"/>
              </a:ext>
            </a:extLst>
          </p:cNvPr>
          <p:cNvSpPr txBox="1"/>
          <p:nvPr/>
        </p:nvSpPr>
        <p:spPr>
          <a:xfrm>
            <a:off x="5754608" y="2928382"/>
            <a:ext cx="385042" cy="369332"/>
          </a:xfrm>
          <a:prstGeom prst="rect">
            <a:avLst/>
          </a:prstGeom>
          <a:noFill/>
        </p:spPr>
        <p:txBody>
          <a:bodyPr wrap="none" rtlCol="0">
            <a:spAutoFit/>
          </a:bodyPr>
          <a:lstStyle/>
          <a:p>
            <a:r>
              <a:rPr kumimoji="1" lang="en-US" altLang="ja-JP" dirty="0" err="1"/>
              <a:t>v</a:t>
            </a:r>
            <a:r>
              <a:rPr kumimoji="1" lang="en-US" altLang="ja-JP" baseline="-25000" dirty="0" err="1"/>
              <a:t>n</a:t>
            </a:r>
            <a:endParaRPr kumimoji="1" lang="ja-JP" altLang="en-US" baseline="-25000" dirty="0"/>
          </a:p>
        </p:txBody>
      </p:sp>
      <p:sp>
        <p:nvSpPr>
          <p:cNvPr id="38" name="テキスト ボックス 37">
            <a:extLst>
              <a:ext uri="{FF2B5EF4-FFF2-40B4-BE49-F238E27FC236}">
                <a16:creationId xmlns:a16="http://schemas.microsoft.com/office/drawing/2014/main" id="{F5BD1E31-397E-4C69-865C-483154183829}"/>
              </a:ext>
            </a:extLst>
          </p:cNvPr>
          <p:cNvSpPr txBox="1"/>
          <p:nvPr/>
        </p:nvSpPr>
        <p:spPr>
          <a:xfrm>
            <a:off x="7452320" y="2930054"/>
            <a:ext cx="300082" cy="369332"/>
          </a:xfrm>
          <a:prstGeom prst="rect">
            <a:avLst/>
          </a:prstGeom>
          <a:noFill/>
        </p:spPr>
        <p:txBody>
          <a:bodyPr wrap="none" rtlCol="0">
            <a:spAutoFit/>
          </a:bodyPr>
          <a:lstStyle/>
          <a:p>
            <a:r>
              <a:rPr kumimoji="1" lang="en-US" altLang="ja-JP" dirty="0"/>
              <a:t>x</a:t>
            </a:r>
            <a:endParaRPr kumimoji="1" lang="ja-JP" altLang="en-US" baseline="-25000" dirty="0"/>
          </a:p>
        </p:txBody>
      </p:sp>
      <p:cxnSp>
        <p:nvCxnSpPr>
          <p:cNvPr id="39" name="直線コネクタ 38">
            <a:extLst>
              <a:ext uri="{FF2B5EF4-FFF2-40B4-BE49-F238E27FC236}">
                <a16:creationId xmlns:a16="http://schemas.microsoft.com/office/drawing/2014/main" id="{87AE2844-E298-4F39-A772-45DC341F0555}"/>
              </a:ext>
            </a:extLst>
          </p:cNvPr>
          <p:cNvCxnSpPr>
            <a:cxnSpLocks/>
            <a:stCxn id="33" idx="6"/>
            <a:endCxn id="34" idx="2"/>
          </p:cNvCxnSpPr>
          <p:nvPr/>
        </p:nvCxnSpPr>
        <p:spPr>
          <a:xfrm>
            <a:off x="6235385" y="3127238"/>
            <a:ext cx="10729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四角形: 角を丸くする 39">
            <a:extLst>
              <a:ext uri="{FF2B5EF4-FFF2-40B4-BE49-F238E27FC236}">
                <a16:creationId xmlns:a16="http://schemas.microsoft.com/office/drawing/2014/main" id="{0C9A783E-5B78-478A-9C4E-9186665E5BB8}"/>
              </a:ext>
            </a:extLst>
          </p:cNvPr>
          <p:cNvSpPr/>
          <p:nvPr/>
        </p:nvSpPr>
        <p:spPr>
          <a:xfrm>
            <a:off x="5754608" y="918012"/>
            <a:ext cx="2057752" cy="2037074"/>
          </a:xfrm>
          <a:prstGeom prst="round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D422A4E7-D8DF-4C9B-AF88-878E4779CB75}"/>
              </a:ext>
            </a:extLst>
          </p:cNvPr>
          <p:cNvSpPr txBox="1"/>
          <p:nvPr/>
        </p:nvSpPr>
        <p:spPr>
          <a:xfrm>
            <a:off x="8028384" y="1787218"/>
            <a:ext cx="415498" cy="369332"/>
          </a:xfrm>
          <a:prstGeom prst="rect">
            <a:avLst/>
          </a:prstGeom>
          <a:noFill/>
        </p:spPr>
        <p:txBody>
          <a:bodyPr wrap="none" rtlCol="0">
            <a:spAutoFit/>
          </a:bodyPr>
          <a:lstStyle/>
          <a:p>
            <a:r>
              <a:rPr kumimoji="1" lang="en-US" altLang="ja-JP" dirty="0">
                <a:solidFill>
                  <a:srgbClr val="FF0000"/>
                </a:solidFill>
              </a:rPr>
              <a:t>G’</a:t>
            </a:r>
            <a:endParaRPr kumimoji="1" lang="ja-JP" altLang="en-US" baseline="-25000" dirty="0">
              <a:solidFill>
                <a:srgbClr val="FF0000"/>
              </a:solidFill>
            </a:endParaRPr>
          </a:p>
        </p:txBody>
      </p:sp>
      <p:sp>
        <p:nvSpPr>
          <p:cNvPr id="42" name="テキスト ボックス 41">
            <a:extLst>
              <a:ext uri="{FF2B5EF4-FFF2-40B4-BE49-F238E27FC236}">
                <a16:creationId xmlns:a16="http://schemas.microsoft.com/office/drawing/2014/main" id="{6018C89E-B25B-4BED-BC83-ABD0A7A3018B}"/>
              </a:ext>
            </a:extLst>
          </p:cNvPr>
          <p:cNvSpPr txBox="1"/>
          <p:nvPr/>
        </p:nvSpPr>
        <p:spPr>
          <a:xfrm>
            <a:off x="5932532" y="2098110"/>
            <a:ext cx="461665" cy="438582"/>
          </a:xfrm>
          <a:prstGeom prst="rect">
            <a:avLst/>
          </a:prstGeom>
          <a:noFill/>
        </p:spPr>
        <p:txBody>
          <a:bodyPr vert="eaVert" wrap="none" rtlCol="0">
            <a:spAutoFit/>
          </a:bodyPr>
          <a:lstStyle/>
          <a:p>
            <a:r>
              <a:rPr lang="ja-JP" altLang="en-US" dirty="0"/>
              <a:t>・・・</a:t>
            </a:r>
            <a:endParaRPr kumimoji="1" lang="ja-JP" altLang="en-US" dirty="0"/>
          </a:p>
        </p:txBody>
      </p:sp>
      <p:sp>
        <p:nvSpPr>
          <p:cNvPr id="43" name="テキスト ボックス 42">
            <a:extLst>
              <a:ext uri="{FF2B5EF4-FFF2-40B4-BE49-F238E27FC236}">
                <a16:creationId xmlns:a16="http://schemas.microsoft.com/office/drawing/2014/main" id="{6B7D526D-9B06-40D0-B31C-A73BD5F42657}"/>
              </a:ext>
            </a:extLst>
          </p:cNvPr>
          <p:cNvSpPr txBox="1"/>
          <p:nvPr/>
        </p:nvSpPr>
        <p:spPr>
          <a:xfrm>
            <a:off x="7134671" y="1787218"/>
            <a:ext cx="461665" cy="438582"/>
          </a:xfrm>
          <a:prstGeom prst="rect">
            <a:avLst/>
          </a:prstGeom>
          <a:noFill/>
        </p:spPr>
        <p:txBody>
          <a:bodyPr vert="eaVert" wrap="none" rtlCol="0">
            <a:spAutoFit/>
          </a:bodyPr>
          <a:lstStyle/>
          <a:p>
            <a:r>
              <a:rPr lang="ja-JP" altLang="en-US" dirty="0"/>
              <a:t>・・・</a:t>
            </a:r>
            <a:endParaRPr kumimoji="1" lang="ja-JP" altLang="en-US" dirty="0"/>
          </a:p>
        </p:txBody>
      </p:sp>
      <p:cxnSp>
        <p:nvCxnSpPr>
          <p:cNvPr id="44" name="直線コネクタ 43">
            <a:extLst>
              <a:ext uri="{FF2B5EF4-FFF2-40B4-BE49-F238E27FC236}">
                <a16:creationId xmlns:a16="http://schemas.microsoft.com/office/drawing/2014/main" id="{CB985C49-244F-435F-BFC9-D9B32AD5AE05}"/>
              </a:ext>
            </a:extLst>
          </p:cNvPr>
          <p:cNvCxnSpPr>
            <a:cxnSpLocks/>
          </p:cNvCxnSpPr>
          <p:nvPr/>
        </p:nvCxnSpPr>
        <p:spPr>
          <a:xfrm>
            <a:off x="6231193" y="1716048"/>
            <a:ext cx="10729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81D0DC1C-C3CC-47F6-A472-87C85301A763}"/>
              </a:ext>
            </a:extLst>
          </p:cNvPr>
          <p:cNvCxnSpPr>
            <a:cxnSpLocks/>
          </p:cNvCxnSpPr>
          <p:nvPr/>
        </p:nvCxnSpPr>
        <p:spPr>
          <a:xfrm>
            <a:off x="6243424" y="1981220"/>
            <a:ext cx="10729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2C5CB33F-CF47-4AE8-93C0-3DB056009900}"/>
              </a:ext>
            </a:extLst>
          </p:cNvPr>
          <p:cNvCxnSpPr>
            <a:cxnSpLocks/>
          </p:cNvCxnSpPr>
          <p:nvPr/>
        </p:nvCxnSpPr>
        <p:spPr>
          <a:xfrm>
            <a:off x="6235385" y="2636912"/>
            <a:ext cx="10729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013881"/>
      </p:ext>
    </p:extLst>
  </p:cSld>
  <p:clrMapOvr>
    <a:masterClrMapping/>
  </p:clrMapOvr>
  <p:transition advTm="14149"/>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txBox="1">
            <a:spLocks/>
          </p:cNvSpPr>
          <p:nvPr/>
        </p:nvSpPr>
        <p:spPr bwMode="auto">
          <a:xfrm>
            <a:off x="107950" y="1991891"/>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Hall</a:t>
            </a:r>
            <a:r>
              <a:rPr lang="ja-JP" altLang="en-US" sz="2400" dirty="0">
                <a:latin typeface="Calibri" pitchFamily="34" charset="0"/>
                <a:ea typeface="+mn-ea"/>
              </a:rPr>
              <a:t>の結婚定理の証明：（⇐の証明）</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rPr>
              <a:t>場合</a:t>
            </a:r>
            <a:r>
              <a:rPr lang="en-US" altLang="ja-JP" sz="2400" dirty="0">
                <a:latin typeface="Calibri" pitchFamily="34" charset="0"/>
              </a:rPr>
              <a:t>2</a:t>
            </a:r>
            <a:r>
              <a:rPr lang="ja-JP" altLang="en-US" sz="2400" dirty="0">
                <a:latin typeface="Calibri" pitchFamily="34" charset="0"/>
              </a:rPr>
              <a:t>：臨界集合が存在する場合</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’={v</a:t>
            </a:r>
            <a:r>
              <a:rPr lang="en-US" altLang="ja-JP" sz="1400" dirty="0">
                <a:latin typeface="Calibri" pitchFamily="34" charset="0"/>
              </a:rPr>
              <a:t>1</a:t>
            </a:r>
            <a:r>
              <a:rPr lang="en-US" altLang="ja-JP" sz="2400" dirty="0">
                <a:latin typeface="Calibri" pitchFamily="34" charset="0"/>
              </a:rPr>
              <a:t>, v</a:t>
            </a:r>
            <a:r>
              <a:rPr lang="en-US" altLang="ja-JP" sz="1400" dirty="0">
                <a:latin typeface="Calibri" pitchFamily="34" charset="0"/>
              </a:rPr>
              <a:t>2</a:t>
            </a:r>
            <a:r>
              <a:rPr lang="en-US" altLang="ja-JP" sz="2400" dirty="0">
                <a:latin typeface="Calibri" pitchFamily="34" charset="0"/>
              </a:rPr>
              <a:t>,…, </a:t>
            </a:r>
            <a:r>
              <a:rPr lang="en-US" altLang="ja-JP" sz="2400" dirty="0" err="1">
                <a:latin typeface="Calibri" pitchFamily="34" charset="0"/>
              </a:rPr>
              <a:t>v</a:t>
            </a:r>
            <a:r>
              <a:rPr lang="en-US" altLang="ja-JP" sz="1400" dirty="0" err="1">
                <a:latin typeface="Calibri" pitchFamily="34" charset="0"/>
              </a:rPr>
              <a:t>l</a:t>
            </a:r>
            <a:r>
              <a:rPr lang="en-US" altLang="ja-JP" sz="2400" dirty="0">
                <a:latin typeface="Calibri" pitchFamily="34" charset="0"/>
              </a:rPr>
              <a:t>}</a:t>
            </a:r>
            <a:r>
              <a:rPr lang="ja-JP" altLang="en-US" sz="2400" dirty="0">
                <a:latin typeface="Calibri" pitchFamily="34" charset="0"/>
              </a:rPr>
              <a:t>を臨界集合としてよい．</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V</a:t>
            </a:r>
            <a:r>
              <a:rPr lang="en-US" altLang="ja-JP" dirty="0">
                <a:latin typeface="Calibri" pitchFamily="34" charset="0"/>
              </a:rPr>
              <a:t>2</a:t>
            </a:r>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ja-JP" altLang="en-US" sz="2400" dirty="0">
                <a:latin typeface="Calibri" pitchFamily="34" charset="0"/>
              </a:rPr>
              <a:t>とおき，</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G’</a:t>
            </a:r>
            <a:r>
              <a:rPr lang="ja-JP" altLang="en-US" sz="2400" dirty="0">
                <a:latin typeface="Calibri" pitchFamily="34" charset="0"/>
              </a:rPr>
              <a:t>を </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ja-JP" altLang="en-US" sz="2400" dirty="0">
                <a:latin typeface="Calibri" pitchFamily="34" charset="0"/>
              </a:rPr>
              <a:t>∪</a:t>
            </a:r>
            <a:r>
              <a:rPr lang="en-US" altLang="ja-JP" sz="2400" dirty="0">
                <a:latin typeface="Calibri" pitchFamily="34" charset="0"/>
              </a:rPr>
              <a:t>V</a:t>
            </a:r>
            <a:r>
              <a:rPr lang="en-US" altLang="ja-JP" dirty="0">
                <a:latin typeface="Calibri" pitchFamily="34" charset="0"/>
              </a:rPr>
              <a:t>2</a:t>
            </a:r>
            <a:r>
              <a:rPr lang="en-US" altLang="ja-JP" sz="2400" dirty="0">
                <a:latin typeface="Calibri" pitchFamily="34" charset="0"/>
              </a:rPr>
              <a:t>’ </a:t>
            </a:r>
            <a:r>
              <a:rPr lang="ja-JP" altLang="en-US" sz="2400" dirty="0">
                <a:latin typeface="Calibri" pitchFamily="34" charset="0"/>
              </a:rPr>
              <a:t>によって誘導される誘導部分グラフとする．</a:t>
            </a:r>
            <a:endParaRPr lang="en-US" altLang="ja-JP" sz="2400" dirty="0">
              <a:latin typeface="Calibri" pitchFamily="34" charset="0"/>
            </a:endParaRPr>
          </a:p>
          <a:p>
            <a:pPr marL="273050" indent="-273050">
              <a:spcBef>
                <a:spcPct val="20000"/>
              </a:spcBef>
              <a:buClr>
                <a:srgbClr val="0BD0D9"/>
              </a:buClr>
              <a:buSzPct val="95000"/>
              <a:defRPr/>
            </a:pPr>
            <a:r>
              <a:rPr lang="ja-JP" altLang="en-US" sz="2400" dirty="0">
                <a:latin typeface="Calibri" pitchFamily="34" charset="0"/>
              </a:rPr>
              <a:t>注：</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ja-JP" altLang="en-US" sz="2400" dirty="0">
                <a:latin typeface="Calibri" pitchFamily="34" charset="0"/>
              </a:rPr>
              <a:t>は臨界集合なので</a:t>
            </a:r>
            <a:r>
              <a:rPr lang="en-US" altLang="ja-JP" sz="2400" dirty="0">
                <a:latin typeface="Calibri" pitchFamily="34" charset="0"/>
              </a:rPr>
              <a:t>|V</a:t>
            </a:r>
            <a:r>
              <a:rPr lang="en-US" altLang="ja-JP" dirty="0">
                <a:latin typeface="Calibri" pitchFamily="34" charset="0"/>
              </a:rPr>
              <a:t>2</a:t>
            </a:r>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このとき，</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ja-JP" altLang="en-US" sz="2400" dirty="0">
                <a:latin typeface="Calibri" pitchFamily="34" charset="0"/>
              </a:rPr>
              <a:t>の任意の部分集合</a:t>
            </a:r>
            <a:r>
              <a:rPr lang="en-US" altLang="ja-JP" sz="2400" dirty="0">
                <a:latin typeface="Calibri" pitchFamily="34" charset="0"/>
              </a:rPr>
              <a:t>A</a:t>
            </a:r>
            <a:r>
              <a:rPr lang="ja-JP" altLang="en-US" sz="2400" dirty="0">
                <a:latin typeface="Calibri" pitchFamily="34" charset="0"/>
              </a:rPr>
              <a:t>に対して，</a:t>
            </a:r>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(A)|=|N</a:t>
            </a:r>
            <a:r>
              <a:rPr lang="en-US" altLang="ja-JP" dirty="0">
                <a:latin typeface="Calibri" pitchFamily="34" charset="0"/>
              </a:rPr>
              <a:t>G</a:t>
            </a:r>
            <a:r>
              <a:rPr lang="en-US" altLang="ja-JP" sz="2400" dirty="0">
                <a:latin typeface="Calibri" pitchFamily="34" charset="0"/>
              </a:rPr>
              <a:t>(A)|</a:t>
            </a:r>
            <a:r>
              <a:rPr lang="ja-JP" altLang="en-US" sz="2400" dirty="0">
                <a:latin typeface="Calibri" pitchFamily="34" charset="0"/>
              </a:rPr>
              <a:t>≧</a:t>
            </a:r>
            <a:r>
              <a:rPr lang="en-US" altLang="ja-JP" sz="2400" dirty="0">
                <a:latin typeface="Calibri" pitchFamily="34" charset="0"/>
              </a:rPr>
              <a:t>|A|</a:t>
            </a:r>
            <a:r>
              <a:rPr lang="ja-JP" altLang="en-US" sz="2400" dirty="0" err="1">
                <a:latin typeface="Calibri" pitchFamily="34" charset="0"/>
              </a:rPr>
              <a:t>．</a:t>
            </a:r>
            <a:endParaRPr lang="en-US" altLang="ja-JP" sz="2400" dirty="0">
              <a:latin typeface="Calibri" pitchFamily="34" charset="0"/>
            </a:endParaRPr>
          </a:p>
          <a:p>
            <a:pPr marL="273050" indent="-273050">
              <a:spcBef>
                <a:spcPct val="20000"/>
              </a:spcBef>
              <a:buClr>
                <a:srgbClr val="0BD0D9"/>
              </a:buClr>
              <a:buSzPct val="95000"/>
              <a:defRPr/>
            </a:pPr>
            <a:r>
              <a:rPr lang="ja-JP" altLang="en-US" sz="2400" dirty="0">
                <a:latin typeface="Calibri" pitchFamily="34" charset="0"/>
                <a:ea typeface="+mn-ea"/>
              </a:rPr>
              <a:t>よって，</a:t>
            </a:r>
            <a:r>
              <a:rPr lang="en-US" altLang="ja-JP" sz="2400" dirty="0">
                <a:latin typeface="Calibri" pitchFamily="34" charset="0"/>
              </a:rPr>
              <a:t>G’</a:t>
            </a:r>
            <a:r>
              <a:rPr lang="ja-JP" altLang="en-US" sz="2400" dirty="0">
                <a:latin typeface="Calibri" pitchFamily="34" charset="0"/>
              </a:rPr>
              <a:t>に対して帰納法の仮定を適用することができ，</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ja-JP" altLang="en-US" sz="2400" dirty="0">
                <a:latin typeface="Calibri" pitchFamily="34" charset="0"/>
              </a:rPr>
              <a:t>の全ての頂点を飽和する</a:t>
            </a:r>
            <a:r>
              <a:rPr lang="en-US" altLang="ja-JP" sz="2400" dirty="0">
                <a:latin typeface="Calibri" pitchFamily="34" charset="0"/>
              </a:rPr>
              <a:t>G'</a:t>
            </a:r>
            <a:r>
              <a:rPr lang="ja-JP" altLang="en-US" sz="2400" dirty="0">
                <a:latin typeface="Calibri" pitchFamily="34" charset="0"/>
              </a:rPr>
              <a:t>のマッチング</a:t>
            </a:r>
            <a:r>
              <a:rPr lang="en-US" altLang="ja-JP" sz="2400" dirty="0">
                <a:latin typeface="Calibri" pitchFamily="34" charset="0"/>
              </a:rPr>
              <a:t>M</a:t>
            </a:r>
            <a:r>
              <a:rPr lang="en-US" altLang="ja-JP" dirty="0">
                <a:latin typeface="Calibri" pitchFamily="34" charset="0"/>
              </a:rPr>
              <a:t>1</a:t>
            </a:r>
          </a:p>
          <a:p>
            <a:pPr marL="273050" indent="-273050">
              <a:spcBef>
                <a:spcPct val="20000"/>
              </a:spcBef>
              <a:buClr>
                <a:srgbClr val="0BD0D9"/>
              </a:buClr>
              <a:buSzPct val="95000"/>
              <a:defRPr/>
            </a:pPr>
            <a:r>
              <a:rPr lang="ja-JP" altLang="en-US" sz="2400" dirty="0">
                <a:latin typeface="Calibri" pitchFamily="34" charset="0"/>
              </a:rPr>
              <a:t>が存在することが分かる．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5"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
        <p:nvSpPr>
          <p:cNvPr id="4" name="円/楕円 33">
            <a:extLst>
              <a:ext uri="{FF2B5EF4-FFF2-40B4-BE49-F238E27FC236}">
                <a16:creationId xmlns:a16="http://schemas.microsoft.com/office/drawing/2014/main" id="{4835BE98-931E-4F59-BD2E-3DB584BC51E6}"/>
              </a:ext>
            </a:extLst>
          </p:cNvPr>
          <p:cNvSpPr/>
          <p:nvPr/>
        </p:nvSpPr>
        <p:spPr>
          <a:xfrm>
            <a:off x="6038363" y="979564"/>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34">
            <a:extLst>
              <a:ext uri="{FF2B5EF4-FFF2-40B4-BE49-F238E27FC236}">
                <a16:creationId xmlns:a16="http://schemas.microsoft.com/office/drawing/2014/main" id="{B244D829-67D4-4DF9-B407-FB63AC86ABC5}"/>
              </a:ext>
            </a:extLst>
          </p:cNvPr>
          <p:cNvSpPr/>
          <p:nvPr/>
        </p:nvSpPr>
        <p:spPr>
          <a:xfrm>
            <a:off x="6038363" y="1368408"/>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35">
            <a:extLst>
              <a:ext uri="{FF2B5EF4-FFF2-40B4-BE49-F238E27FC236}">
                <a16:creationId xmlns:a16="http://schemas.microsoft.com/office/drawing/2014/main" id="{1B3CFA54-9DBA-4346-A4F7-29E1A5107D76}"/>
              </a:ext>
            </a:extLst>
          </p:cNvPr>
          <p:cNvSpPr/>
          <p:nvPr/>
        </p:nvSpPr>
        <p:spPr>
          <a:xfrm>
            <a:off x="6049164" y="1746450"/>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36">
            <a:extLst>
              <a:ext uri="{FF2B5EF4-FFF2-40B4-BE49-F238E27FC236}">
                <a16:creationId xmlns:a16="http://schemas.microsoft.com/office/drawing/2014/main" id="{143AAC6D-9458-476F-9661-AF24802095AF}"/>
              </a:ext>
            </a:extLst>
          </p:cNvPr>
          <p:cNvSpPr/>
          <p:nvPr/>
        </p:nvSpPr>
        <p:spPr>
          <a:xfrm>
            <a:off x="6049164" y="2113690"/>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10" name="円/楕円 37">
            <a:extLst>
              <a:ext uri="{FF2B5EF4-FFF2-40B4-BE49-F238E27FC236}">
                <a16:creationId xmlns:a16="http://schemas.microsoft.com/office/drawing/2014/main" id="{3B5DDA73-C2EC-44C6-B0F9-4C91C1CE238D}"/>
              </a:ext>
            </a:extLst>
          </p:cNvPr>
          <p:cNvSpPr/>
          <p:nvPr/>
        </p:nvSpPr>
        <p:spPr>
          <a:xfrm>
            <a:off x="7846603" y="707169"/>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38">
            <a:extLst>
              <a:ext uri="{FF2B5EF4-FFF2-40B4-BE49-F238E27FC236}">
                <a16:creationId xmlns:a16="http://schemas.microsoft.com/office/drawing/2014/main" id="{CBA40A61-B9A0-420D-BD3E-4E607E21DF88}"/>
              </a:ext>
            </a:extLst>
          </p:cNvPr>
          <p:cNvSpPr/>
          <p:nvPr/>
        </p:nvSpPr>
        <p:spPr>
          <a:xfrm>
            <a:off x="7846603" y="1116357"/>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39">
            <a:extLst>
              <a:ext uri="{FF2B5EF4-FFF2-40B4-BE49-F238E27FC236}">
                <a16:creationId xmlns:a16="http://schemas.microsoft.com/office/drawing/2014/main" id="{181C1275-A195-4697-B6AA-978476A2665A}"/>
              </a:ext>
            </a:extLst>
          </p:cNvPr>
          <p:cNvSpPr/>
          <p:nvPr/>
        </p:nvSpPr>
        <p:spPr>
          <a:xfrm>
            <a:off x="7848724" y="1548405"/>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40">
            <a:extLst>
              <a:ext uri="{FF2B5EF4-FFF2-40B4-BE49-F238E27FC236}">
                <a16:creationId xmlns:a16="http://schemas.microsoft.com/office/drawing/2014/main" id="{389A4955-7E4C-415D-897B-B5495E6EA5FB}"/>
              </a:ext>
            </a:extLst>
          </p:cNvPr>
          <p:cNvSpPr/>
          <p:nvPr/>
        </p:nvSpPr>
        <p:spPr>
          <a:xfrm>
            <a:off x="7846603" y="1991255"/>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41">
            <a:extLst>
              <a:ext uri="{FF2B5EF4-FFF2-40B4-BE49-F238E27FC236}">
                <a16:creationId xmlns:a16="http://schemas.microsoft.com/office/drawing/2014/main" id="{815BF55C-0B4E-4BEA-B281-7833D69A841C}"/>
              </a:ext>
            </a:extLst>
          </p:cNvPr>
          <p:cNvSpPr/>
          <p:nvPr/>
        </p:nvSpPr>
        <p:spPr>
          <a:xfrm>
            <a:off x="7846603" y="2412501"/>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42">
            <a:extLst>
              <a:ext uri="{FF2B5EF4-FFF2-40B4-BE49-F238E27FC236}">
                <a16:creationId xmlns:a16="http://schemas.microsoft.com/office/drawing/2014/main" id="{3EBCB60D-9E43-4922-A5F9-19DBD9893607}"/>
              </a:ext>
            </a:extLst>
          </p:cNvPr>
          <p:cNvSpPr/>
          <p:nvPr/>
        </p:nvSpPr>
        <p:spPr>
          <a:xfrm>
            <a:off x="7848526" y="2801345"/>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7F1DAB5A-7DFF-4542-88AF-CAA949FE2B21}"/>
              </a:ext>
            </a:extLst>
          </p:cNvPr>
          <p:cNvCxnSpPr>
            <a:stCxn id="4" idx="7"/>
            <a:endCxn id="10" idx="2"/>
          </p:cNvCxnSpPr>
          <p:nvPr/>
        </p:nvCxnSpPr>
        <p:spPr>
          <a:xfrm flipV="1">
            <a:off x="6167435" y="782778"/>
            <a:ext cx="1679168" cy="21893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D454B451-CD6B-4EB1-9751-D78E813DB8A6}"/>
              </a:ext>
            </a:extLst>
          </p:cNvPr>
          <p:cNvCxnSpPr>
            <a:stCxn id="4" idx="6"/>
            <a:endCxn id="11" idx="2"/>
          </p:cNvCxnSpPr>
          <p:nvPr/>
        </p:nvCxnSpPr>
        <p:spPr>
          <a:xfrm>
            <a:off x="6189580" y="1055173"/>
            <a:ext cx="1657023" cy="13679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8D03B1B6-7450-4FF5-B071-0EB29D6403ED}"/>
              </a:ext>
            </a:extLst>
          </p:cNvPr>
          <p:cNvCxnSpPr>
            <a:cxnSpLocks/>
            <a:stCxn id="7" idx="6"/>
            <a:endCxn id="10" idx="3"/>
          </p:cNvCxnSpPr>
          <p:nvPr/>
        </p:nvCxnSpPr>
        <p:spPr>
          <a:xfrm flipV="1">
            <a:off x="6189580" y="836241"/>
            <a:ext cx="1679168" cy="60777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B62DC00-E70C-412A-B2F3-F480255459DA}"/>
              </a:ext>
            </a:extLst>
          </p:cNvPr>
          <p:cNvCxnSpPr>
            <a:cxnSpLocks/>
            <a:stCxn id="8" idx="6"/>
            <a:endCxn id="13" idx="1"/>
          </p:cNvCxnSpPr>
          <p:nvPr/>
        </p:nvCxnSpPr>
        <p:spPr>
          <a:xfrm>
            <a:off x="6200381" y="1822059"/>
            <a:ext cx="1668367" cy="19134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0D0F741D-2D64-45A3-B3B0-D7AF38E8A5AE}"/>
              </a:ext>
            </a:extLst>
          </p:cNvPr>
          <p:cNvCxnSpPr>
            <a:stCxn id="8" idx="5"/>
            <a:endCxn id="15" idx="1"/>
          </p:cNvCxnSpPr>
          <p:nvPr/>
        </p:nvCxnSpPr>
        <p:spPr>
          <a:xfrm>
            <a:off x="6178236" y="1875522"/>
            <a:ext cx="1692435" cy="9479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49F020CC-A2FE-44D5-ABE1-99310AC652A0}"/>
              </a:ext>
            </a:extLst>
          </p:cNvPr>
          <p:cNvCxnSpPr>
            <a:cxnSpLocks/>
            <a:stCxn id="8" idx="7"/>
            <a:endCxn id="11" idx="3"/>
          </p:cNvCxnSpPr>
          <p:nvPr/>
        </p:nvCxnSpPr>
        <p:spPr>
          <a:xfrm flipV="1">
            <a:off x="6178236" y="1245429"/>
            <a:ext cx="1690512" cy="52316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48E26A41-3942-4DAA-9D47-6826CA2217A4}"/>
              </a:ext>
            </a:extLst>
          </p:cNvPr>
          <p:cNvCxnSpPr>
            <a:cxnSpLocks/>
            <a:stCxn id="9" idx="6"/>
            <a:endCxn id="13" idx="3"/>
          </p:cNvCxnSpPr>
          <p:nvPr/>
        </p:nvCxnSpPr>
        <p:spPr>
          <a:xfrm flipV="1">
            <a:off x="6200381" y="2120327"/>
            <a:ext cx="1668367" cy="689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C0D6CF4-68E5-4385-9ADB-2A7D89CAA3FA}"/>
              </a:ext>
            </a:extLst>
          </p:cNvPr>
          <p:cNvCxnSpPr>
            <a:stCxn id="9" idx="7"/>
            <a:endCxn id="11" idx="4"/>
          </p:cNvCxnSpPr>
          <p:nvPr/>
        </p:nvCxnSpPr>
        <p:spPr>
          <a:xfrm flipV="1">
            <a:off x="6178236" y="1267574"/>
            <a:ext cx="1743976" cy="8682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365E8D96-CE70-486F-8999-7F78783B7227}"/>
              </a:ext>
            </a:extLst>
          </p:cNvPr>
          <p:cNvSpPr txBox="1"/>
          <p:nvPr/>
        </p:nvSpPr>
        <p:spPr>
          <a:xfrm>
            <a:off x="7748886" y="3140968"/>
            <a:ext cx="423514" cy="369332"/>
          </a:xfrm>
          <a:prstGeom prst="rect">
            <a:avLst/>
          </a:prstGeom>
          <a:noFill/>
        </p:spPr>
        <p:txBody>
          <a:bodyPr wrap="none" rtlCol="0">
            <a:spAutoFit/>
          </a:bodyPr>
          <a:lstStyle/>
          <a:p>
            <a:r>
              <a:rPr kumimoji="1" lang="en-US" altLang="ja-JP" dirty="0"/>
              <a:t>V</a:t>
            </a:r>
            <a:r>
              <a:rPr lang="en-US" altLang="ja-JP" baseline="-25000" dirty="0"/>
              <a:t>2</a:t>
            </a:r>
            <a:endParaRPr kumimoji="1" lang="ja-JP" altLang="en-US" baseline="-25000" dirty="0"/>
          </a:p>
        </p:txBody>
      </p:sp>
      <p:sp>
        <p:nvSpPr>
          <p:cNvPr id="26" name="楕円 25">
            <a:extLst>
              <a:ext uri="{FF2B5EF4-FFF2-40B4-BE49-F238E27FC236}">
                <a16:creationId xmlns:a16="http://schemas.microsoft.com/office/drawing/2014/main" id="{4A576B70-3969-411F-A2A6-9BD0AE77D2FB}"/>
              </a:ext>
            </a:extLst>
          </p:cNvPr>
          <p:cNvSpPr/>
          <p:nvPr/>
        </p:nvSpPr>
        <p:spPr>
          <a:xfrm>
            <a:off x="5940152" y="876142"/>
            <a:ext cx="360040" cy="74402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42">
            <a:extLst>
              <a:ext uri="{FF2B5EF4-FFF2-40B4-BE49-F238E27FC236}">
                <a16:creationId xmlns:a16="http://schemas.microsoft.com/office/drawing/2014/main" id="{2B859AE0-8C2C-40DE-90FC-12F225FFF2AC}"/>
              </a:ext>
            </a:extLst>
          </p:cNvPr>
          <p:cNvSpPr/>
          <p:nvPr/>
        </p:nvSpPr>
        <p:spPr>
          <a:xfrm>
            <a:off x="6050333" y="2519528"/>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コネクタ 28">
            <a:extLst>
              <a:ext uri="{FF2B5EF4-FFF2-40B4-BE49-F238E27FC236}">
                <a16:creationId xmlns:a16="http://schemas.microsoft.com/office/drawing/2014/main" id="{44EFF63B-52C5-4177-8589-C71C84B2790E}"/>
              </a:ext>
            </a:extLst>
          </p:cNvPr>
          <p:cNvCxnSpPr>
            <a:cxnSpLocks/>
            <a:stCxn id="28" idx="7"/>
            <a:endCxn id="12" idx="2"/>
          </p:cNvCxnSpPr>
          <p:nvPr/>
        </p:nvCxnSpPr>
        <p:spPr>
          <a:xfrm flipV="1">
            <a:off x="6179405" y="1624014"/>
            <a:ext cx="1669319" cy="91765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7A5C6915-D16C-4FA4-BF4F-F1093E5E63ED}"/>
              </a:ext>
            </a:extLst>
          </p:cNvPr>
          <p:cNvCxnSpPr>
            <a:cxnSpLocks/>
            <a:stCxn id="9" idx="5"/>
            <a:endCxn id="14" idx="2"/>
          </p:cNvCxnSpPr>
          <p:nvPr/>
        </p:nvCxnSpPr>
        <p:spPr>
          <a:xfrm>
            <a:off x="6178236" y="2242762"/>
            <a:ext cx="1668367" cy="2453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1367AFB-D697-414E-BFCD-DDB6B3109EBE}"/>
              </a:ext>
            </a:extLst>
          </p:cNvPr>
          <p:cNvCxnSpPr>
            <a:cxnSpLocks/>
            <a:stCxn id="28" idx="6"/>
            <a:endCxn id="13" idx="4"/>
          </p:cNvCxnSpPr>
          <p:nvPr/>
        </p:nvCxnSpPr>
        <p:spPr>
          <a:xfrm flipV="1">
            <a:off x="6201550" y="2142472"/>
            <a:ext cx="1720662" cy="45266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D5737B05-1716-4EB8-BEB1-270C09C22ECD}"/>
              </a:ext>
            </a:extLst>
          </p:cNvPr>
          <p:cNvCxnSpPr>
            <a:cxnSpLocks/>
            <a:stCxn id="8" idx="1"/>
            <a:endCxn id="10" idx="4"/>
          </p:cNvCxnSpPr>
          <p:nvPr/>
        </p:nvCxnSpPr>
        <p:spPr>
          <a:xfrm flipV="1">
            <a:off x="6071309" y="858386"/>
            <a:ext cx="1850903" cy="9102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F7D655F7-A264-4DFD-8035-0C40A048AC12}"/>
              </a:ext>
            </a:extLst>
          </p:cNvPr>
          <p:cNvCxnSpPr>
            <a:cxnSpLocks/>
            <a:stCxn id="28" idx="5"/>
            <a:endCxn id="15" idx="2"/>
          </p:cNvCxnSpPr>
          <p:nvPr/>
        </p:nvCxnSpPr>
        <p:spPr>
          <a:xfrm>
            <a:off x="6179405" y="2648600"/>
            <a:ext cx="1669121" cy="22835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楕円 33">
            <a:extLst>
              <a:ext uri="{FF2B5EF4-FFF2-40B4-BE49-F238E27FC236}">
                <a16:creationId xmlns:a16="http://schemas.microsoft.com/office/drawing/2014/main" id="{AF497EC2-078C-4268-A2BC-62E92FD39665}"/>
              </a:ext>
            </a:extLst>
          </p:cNvPr>
          <p:cNvSpPr/>
          <p:nvPr/>
        </p:nvSpPr>
        <p:spPr>
          <a:xfrm>
            <a:off x="7740352" y="620688"/>
            <a:ext cx="360040" cy="74402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5171B2A4-4E5A-45E8-9232-57C22E3A1980}"/>
              </a:ext>
            </a:extLst>
          </p:cNvPr>
          <p:cNvSpPr txBox="1"/>
          <p:nvPr/>
        </p:nvSpPr>
        <p:spPr>
          <a:xfrm>
            <a:off x="5508104" y="1071062"/>
            <a:ext cx="466794" cy="369332"/>
          </a:xfrm>
          <a:prstGeom prst="rect">
            <a:avLst/>
          </a:prstGeom>
          <a:noFill/>
        </p:spPr>
        <p:txBody>
          <a:bodyPr wrap="none" rtlCol="0">
            <a:spAutoFit/>
          </a:bodyPr>
          <a:lstStyle/>
          <a:p>
            <a:r>
              <a:rPr kumimoji="1" lang="en-US" altLang="ja-JP" dirty="0">
                <a:solidFill>
                  <a:srgbClr val="00B050"/>
                </a:solidFill>
              </a:rPr>
              <a:t>V</a:t>
            </a:r>
            <a:r>
              <a:rPr kumimoji="1" lang="en-US" altLang="ja-JP" baseline="-25000" dirty="0">
                <a:solidFill>
                  <a:srgbClr val="00B050"/>
                </a:solidFill>
              </a:rPr>
              <a:t>1</a:t>
            </a:r>
            <a:r>
              <a:rPr kumimoji="1" lang="en-US" altLang="ja-JP" dirty="0">
                <a:solidFill>
                  <a:srgbClr val="00B050"/>
                </a:solidFill>
              </a:rPr>
              <a:t>'</a:t>
            </a:r>
            <a:endParaRPr kumimoji="1" lang="ja-JP" altLang="en-US" dirty="0">
              <a:solidFill>
                <a:srgbClr val="00B050"/>
              </a:solidFill>
            </a:endParaRPr>
          </a:p>
        </p:txBody>
      </p:sp>
      <p:sp>
        <p:nvSpPr>
          <p:cNvPr id="38" name="テキスト ボックス 37">
            <a:extLst>
              <a:ext uri="{FF2B5EF4-FFF2-40B4-BE49-F238E27FC236}">
                <a16:creationId xmlns:a16="http://schemas.microsoft.com/office/drawing/2014/main" id="{D75EC978-19E0-4385-95A3-A07EB1E71D3A}"/>
              </a:ext>
            </a:extLst>
          </p:cNvPr>
          <p:cNvSpPr txBox="1"/>
          <p:nvPr/>
        </p:nvSpPr>
        <p:spPr>
          <a:xfrm>
            <a:off x="8137654" y="783030"/>
            <a:ext cx="466794" cy="369332"/>
          </a:xfrm>
          <a:prstGeom prst="rect">
            <a:avLst/>
          </a:prstGeom>
          <a:noFill/>
        </p:spPr>
        <p:txBody>
          <a:bodyPr wrap="none" rtlCol="0">
            <a:spAutoFit/>
          </a:bodyPr>
          <a:lstStyle/>
          <a:p>
            <a:r>
              <a:rPr kumimoji="1" lang="en-US" altLang="ja-JP" dirty="0">
                <a:solidFill>
                  <a:srgbClr val="00B050"/>
                </a:solidFill>
              </a:rPr>
              <a:t>V</a:t>
            </a:r>
            <a:r>
              <a:rPr lang="en-US" altLang="ja-JP" baseline="-25000" dirty="0">
                <a:solidFill>
                  <a:srgbClr val="00B050"/>
                </a:solidFill>
              </a:rPr>
              <a:t>2</a:t>
            </a:r>
            <a:r>
              <a:rPr kumimoji="1" lang="en-US" altLang="ja-JP" dirty="0">
                <a:solidFill>
                  <a:srgbClr val="00B050"/>
                </a:solidFill>
              </a:rPr>
              <a:t>'</a:t>
            </a:r>
            <a:endParaRPr kumimoji="1" lang="ja-JP" altLang="en-US" dirty="0">
              <a:solidFill>
                <a:srgbClr val="00B050"/>
              </a:solidFill>
            </a:endParaRPr>
          </a:p>
        </p:txBody>
      </p:sp>
      <p:sp>
        <p:nvSpPr>
          <p:cNvPr id="40" name="テキスト ボックス 39">
            <a:extLst>
              <a:ext uri="{FF2B5EF4-FFF2-40B4-BE49-F238E27FC236}">
                <a16:creationId xmlns:a16="http://schemas.microsoft.com/office/drawing/2014/main" id="{DEBBC7DE-8ED3-4026-9152-BA5071AEB65E}"/>
              </a:ext>
            </a:extLst>
          </p:cNvPr>
          <p:cNvSpPr txBox="1"/>
          <p:nvPr/>
        </p:nvSpPr>
        <p:spPr>
          <a:xfrm>
            <a:off x="6020694" y="2780928"/>
            <a:ext cx="423514" cy="369332"/>
          </a:xfrm>
          <a:prstGeom prst="rect">
            <a:avLst/>
          </a:prstGeom>
          <a:noFill/>
        </p:spPr>
        <p:txBody>
          <a:bodyPr wrap="none" rtlCol="0">
            <a:spAutoFit/>
          </a:bodyPr>
          <a:lstStyle/>
          <a:p>
            <a:r>
              <a:rPr kumimoji="1" lang="en-US" altLang="ja-JP" dirty="0"/>
              <a:t>V</a:t>
            </a:r>
            <a:r>
              <a:rPr kumimoji="1" lang="en-US" altLang="ja-JP" baseline="-25000" dirty="0"/>
              <a:t>1</a:t>
            </a:r>
            <a:endParaRPr kumimoji="1" lang="ja-JP" altLang="en-US" baseline="-25000" dirty="0"/>
          </a:p>
        </p:txBody>
      </p:sp>
    </p:spTree>
    <p:extLst>
      <p:ext uri="{BB962C8B-B14F-4D97-AF65-F5344CB8AC3E}">
        <p14:creationId xmlns:p14="http://schemas.microsoft.com/office/powerpoint/2010/main" val="1658510436"/>
      </p:ext>
    </p:extLst>
  </p:cSld>
  <p:clrMapOvr>
    <a:masterClrMapping/>
  </p:clrMapOvr>
  <p:transition advTm="14149"/>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txBox="1">
            <a:spLocks/>
          </p:cNvSpPr>
          <p:nvPr/>
        </p:nvSpPr>
        <p:spPr bwMode="auto">
          <a:xfrm>
            <a:off x="107950" y="1991891"/>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Hall</a:t>
            </a:r>
            <a:r>
              <a:rPr lang="ja-JP" altLang="en-US" sz="2400" dirty="0">
                <a:latin typeface="Calibri" pitchFamily="34" charset="0"/>
                <a:ea typeface="+mn-ea"/>
              </a:rPr>
              <a:t>の結婚定理の証明：（⇐の証明）</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rPr>
              <a:t>場合</a:t>
            </a:r>
            <a:r>
              <a:rPr lang="en-US" altLang="ja-JP" sz="2400" dirty="0">
                <a:latin typeface="Calibri" pitchFamily="34" charset="0"/>
              </a:rPr>
              <a:t>2</a:t>
            </a:r>
            <a:r>
              <a:rPr lang="ja-JP" altLang="en-US" sz="2400" dirty="0">
                <a:latin typeface="Calibri" pitchFamily="34" charset="0"/>
              </a:rPr>
              <a:t>：臨界集合が存在する場合</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 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 ,  V</a:t>
            </a:r>
            <a:r>
              <a:rPr lang="en-US" altLang="ja-JP" dirty="0">
                <a:latin typeface="Calibri" pitchFamily="34" charset="0"/>
              </a:rPr>
              <a:t>2</a:t>
            </a:r>
            <a:r>
              <a:rPr lang="en-US" altLang="ja-JP" sz="2400" dirty="0">
                <a:latin typeface="Calibri" pitchFamily="34" charset="0"/>
              </a:rPr>
              <a:t>’’= V</a:t>
            </a:r>
            <a:r>
              <a:rPr lang="en-US" altLang="ja-JP" dirty="0">
                <a:latin typeface="Calibri" pitchFamily="34" charset="0"/>
              </a:rPr>
              <a:t>2</a:t>
            </a:r>
            <a:r>
              <a:rPr lang="en-US" altLang="ja-JP" sz="2400" dirty="0">
                <a:latin typeface="Calibri" pitchFamily="34" charset="0"/>
              </a:rPr>
              <a:t>-V</a:t>
            </a:r>
            <a:r>
              <a:rPr lang="en-US" altLang="ja-JP" dirty="0">
                <a:latin typeface="Calibri" pitchFamily="34" charset="0"/>
              </a:rPr>
              <a:t>2</a:t>
            </a:r>
            <a:r>
              <a:rPr lang="en-US" altLang="ja-JP" sz="2400" dirty="0">
                <a:latin typeface="Calibri" pitchFamily="34" charset="0"/>
              </a:rPr>
              <a:t>’ </a:t>
            </a:r>
            <a:r>
              <a:rPr lang="ja-JP" altLang="en-US" sz="2400" dirty="0">
                <a:latin typeface="Calibri" pitchFamily="34" charset="0"/>
              </a:rPr>
              <a:t>とする．</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G’’</a:t>
            </a:r>
            <a:r>
              <a:rPr lang="ja-JP" altLang="en-US" sz="2400" dirty="0">
                <a:latin typeface="Calibri" pitchFamily="34" charset="0"/>
              </a:rPr>
              <a:t>を </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ja-JP" altLang="en-US" sz="2400" dirty="0">
                <a:latin typeface="Calibri" pitchFamily="34" charset="0"/>
              </a:rPr>
              <a:t>∪</a:t>
            </a:r>
            <a:r>
              <a:rPr lang="en-US" altLang="ja-JP" sz="2400" dirty="0">
                <a:latin typeface="Calibri" pitchFamily="34" charset="0"/>
              </a:rPr>
              <a:t>V</a:t>
            </a:r>
            <a:r>
              <a:rPr lang="en-US" altLang="ja-JP" dirty="0">
                <a:latin typeface="Calibri" pitchFamily="34" charset="0"/>
              </a:rPr>
              <a:t>2</a:t>
            </a:r>
            <a:r>
              <a:rPr lang="en-US" altLang="ja-JP" sz="2400" dirty="0">
                <a:latin typeface="Calibri" pitchFamily="34" charset="0"/>
              </a:rPr>
              <a:t>’’ </a:t>
            </a:r>
            <a:r>
              <a:rPr lang="ja-JP" altLang="en-US" sz="2400" dirty="0">
                <a:latin typeface="Calibri" pitchFamily="34" charset="0"/>
              </a:rPr>
              <a:t>によって誘導される誘導部分グラフとする．</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このとき，</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ja-JP" altLang="en-US" sz="2400" dirty="0">
                <a:latin typeface="Calibri" pitchFamily="34" charset="0"/>
              </a:rPr>
              <a:t>の任意の部分集合</a:t>
            </a:r>
            <a:r>
              <a:rPr lang="en-US" altLang="ja-JP" sz="2400" dirty="0">
                <a:latin typeface="Calibri" pitchFamily="34" charset="0"/>
              </a:rPr>
              <a:t>A</a:t>
            </a:r>
            <a:r>
              <a:rPr lang="ja-JP" altLang="en-US" sz="2400" dirty="0">
                <a:latin typeface="Calibri" pitchFamily="34" charset="0"/>
              </a:rPr>
              <a:t>に対して，</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(A)|=|N</a:t>
            </a:r>
            <a:r>
              <a:rPr lang="en-US" altLang="ja-JP" dirty="0">
                <a:latin typeface="Calibri" pitchFamily="34" charset="0"/>
              </a:rPr>
              <a:t>G</a:t>
            </a:r>
            <a:r>
              <a:rPr lang="en-US" altLang="ja-JP" sz="2400" dirty="0">
                <a:latin typeface="Calibri" pitchFamily="34" charset="0"/>
              </a:rPr>
              <a:t>(A</a:t>
            </a:r>
            <a:r>
              <a:rPr lang="ja-JP" altLang="en-US" sz="2400" dirty="0">
                <a:latin typeface="Calibri" pitchFamily="34" charset="0"/>
              </a:rPr>
              <a:t>∪</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2</a:t>
            </a:r>
            <a:r>
              <a:rPr lang="en-US" altLang="ja-JP" sz="2400" dirty="0">
                <a:latin typeface="Calibri" pitchFamily="34" charset="0"/>
              </a:rPr>
              <a:t>’|</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rPr>
              <a:t>               ≧</a:t>
            </a:r>
            <a:r>
              <a:rPr lang="en-US" altLang="ja-JP" sz="2400" dirty="0">
                <a:latin typeface="Calibri" pitchFamily="34" charset="0"/>
              </a:rPr>
              <a:t>(|A</a:t>
            </a:r>
            <a:r>
              <a:rPr lang="ja-JP" altLang="en-US" sz="2400" dirty="0">
                <a:latin typeface="Calibri" pitchFamily="34" charset="0"/>
              </a:rPr>
              <a:t>∪</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 -|V</a:t>
            </a:r>
            <a:r>
              <a:rPr lang="en-US" altLang="ja-JP" dirty="0">
                <a:latin typeface="Calibri" pitchFamily="34" charset="0"/>
              </a:rPr>
              <a:t>2</a:t>
            </a:r>
            <a:r>
              <a:rPr lang="en-US" altLang="ja-JP" sz="2400" dirty="0">
                <a:latin typeface="Calibri" pitchFamily="34" charset="0"/>
              </a:rPr>
              <a:t>’|=(|A|+|V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2</a:t>
            </a:r>
            <a:r>
              <a:rPr lang="en-US" altLang="ja-JP" sz="2400" dirty="0">
                <a:latin typeface="Calibri" pitchFamily="34" charset="0"/>
              </a:rPr>
              <a:t>’|=|A|</a:t>
            </a:r>
          </a:p>
          <a:p>
            <a:pPr marL="273050" indent="-273050">
              <a:spcBef>
                <a:spcPct val="20000"/>
              </a:spcBef>
              <a:buClr>
                <a:srgbClr val="0BD0D9"/>
              </a:buClr>
              <a:buSzPct val="95000"/>
              <a:defRPr/>
            </a:pPr>
            <a:r>
              <a:rPr lang="ja-JP" altLang="en-US" sz="2400" dirty="0">
                <a:latin typeface="Calibri" pitchFamily="34" charset="0"/>
                <a:ea typeface="+mn-ea"/>
              </a:rPr>
              <a:t>よって，</a:t>
            </a:r>
            <a:r>
              <a:rPr lang="en-US" altLang="ja-JP" sz="2400" dirty="0">
                <a:latin typeface="Calibri" pitchFamily="34" charset="0"/>
              </a:rPr>
              <a:t>G’’</a:t>
            </a:r>
            <a:r>
              <a:rPr lang="ja-JP" altLang="en-US" sz="2400" dirty="0">
                <a:latin typeface="Calibri" pitchFamily="34" charset="0"/>
              </a:rPr>
              <a:t>に対して帰納法の仮定を適用することができ，</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a:t>
            </a:r>
            <a:r>
              <a:rPr lang="ja-JP" altLang="en-US" sz="2400" dirty="0">
                <a:latin typeface="Calibri" pitchFamily="34" charset="0"/>
              </a:rPr>
              <a:t>の全ての頂点を飽和する</a:t>
            </a:r>
            <a:r>
              <a:rPr lang="en-US" altLang="ja-JP" sz="2400" dirty="0">
                <a:latin typeface="Calibri" pitchFamily="34" charset="0"/>
              </a:rPr>
              <a:t>G''</a:t>
            </a:r>
            <a:r>
              <a:rPr lang="ja-JP" altLang="en-US" sz="2400" dirty="0">
                <a:latin typeface="Calibri" pitchFamily="34" charset="0"/>
              </a:rPr>
              <a:t>のマッチング</a:t>
            </a:r>
            <a:r>
              <a:rPr lang="en-US" altLang="ja-JP" sz="2400" dirty="0">
                <a:latin typeface="Calibri" pitchFamily="34" charset="0"/>
              </a:rPr>
              <a:t>M</a:t>
            </a:r>
            <a:r>
              <a:rPr lang="en-US" altLang="ja-JP" dirty="0">
                <a:latin typeface="Calibri" pitchFamily="34" charset="0"/>
              </a:rPr>
              <a:t>2</a:t>
            </a:r>
          </a:p>
          <a:p>
            <a:pPr marL="273050" indent="-273050">
              <a:spcBef>
                <a:spcPct val="20000"/>
              </a:spcBef>
              <a:buClr>
                <a:srgbClr val="0BD0D9"/>
              </a:buClr>
              <a:buSzPct val="95000"/>
              <a:defRPr/>
            </a:pPr>
            <a:r>
              <a:rPr lang="ja-JP" altLang="en-US" sz="2400" dirty="0">
                <a:latin typeface="Calibri" pitchFamily="34" charset="0"/>
              </a:rPr>
              <a:t>が存在することが分かる．</a:t>
            </a:r>
            <a:endParaRPr lang="en-US" altLang="ja-JP" sz="2400" dirty="0">
              <a:latin typeface="Calibri" pitchFamily="34" charset="0"/>
            </a:endParaRPr>
          </a:p>
          <a:p>
            <a:pPr marL="273050" indent="-273050">
              <a:spcBef>
                <a:spcPct val="20000"/>
              </a:spcBef>
              <a:buClr>
                <a:srgbClr val="0BD0D9"/>
              </a:buClr>
              <a:buSzPct val="95000"/>
              <a:defRPr/>
            </a:pPr>
            <a:r>
              <a:rPr lang="en-US" altLang="ja-JP" sz="2400" dirty="0">
                <a:latin typeface="Calibri" pitchFamily="34" charset="0"/>
              </a:rPr>
              <a:t>M</a:t>
            </a:r>
            <a:r>
              <a:rPr lang="en-US" altLang="ja-JP" dirty="0">
                <a:latin typeface="Calibri" pitchFamily="34" charset="0"/>
              </a:rPr>
              <a:t>1</a:t>
            </a:r>
            <a:r>
              <a:rPr lang="ja-JP" altLang="en-US" sz="2400" dirty="0">
                <a:latin typeface="Calibri" pitchFamily="34" charset="0"/>
              </a:rPr>
              <a:t>∪</a:t>
            </a:r>
            <a:r>
              <a:rPr lang="en-US" altLang="ja-JP" sz="2400" dirty="0">
                <a:latin typeface="Calibri" pitchFamily="34" charset="0"/>
              </a:rPr>
              <a:t>M</a:t>
            </a:r>
            <a:r>
              <a:rPr lang="en-US" altLang="ja-JP" dirty="0">
                <a:latin typeface="Calibri" pitchFamily="34" charset="0"/>
              </a:rPr>
              <a:t>2</a:t>
            </a:r>
            <a:r>
              <a:rPr lang="ja-JP" altLang="en-US" sz="2400" dirty="0">
                <a:latin typeface="Calibri" pitchFamily="34" charset="0"/>
              </a:rPr>
              <a:t>が</a:t>
            </a:r>
            <a:r>
              <a:rPr lang="en-US" altLang="ja-JP" sz="2400" dirty="0">
                <a:latin typeface="Calibri" pitchFamily="34" charset="0"/>
              </a:rPr>
              <a:t>V</a:t>
            </a:r>
            <a:r>
              <a:rPr lang="en-US" altLang="ja-JP" dirty="0">
                <a:latin typeface="Calibri" pitchFamily="34" charset="0"/>
              </a:rPr>
              <a:t>1</a:t>
            </a:r>
            <a:r>
              <a:rPr lang="ja-JP" altLang="en-US" sz="2400" dirty="0">
                <a:latin typeface="Calibri" pitchFamily="34" charset="0"/>
              </a:rPr>
              <a:t>の全ての頂点を飽和する</a:t>
            </a:r>
            <a:r>
              <a:rPr lang="en-US" altLang="ja-JP" sz="2400" dirty="0">
                <a:latin typeface="Calibri" pitchFamily="34" charset="0"/>
              </a:rPr>
              <a:t>G</a:t>
            </a:r>
            <a:r>
              <a:rPr lang="ja-JP" altLang="en-US" sz="2400" dirty="0">
                <a:latin typeface="Calibri" pitchFamily="34" charset="0"/>
              </a:rPr>
              <a:t>のマッチングとなる．□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5"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
        <p:nvSpPr>
          <p:cNvPr id="4" name="円/楕円 33">
            <a:extLst>
              <a:ext uri="{FF2B5EF4-FFF2-40B4-BE49-F238E27FC236}">
                <a16:creationId xmlns:a16="http://schemas.microsoft.com/office/drawing/2014/main" id="{352433F9-4E1F-408C-B634-99BF0E22B511}"/>
              </a:ext>
            </a:extLst>
          </p:cNvPr>
          <p:cNvSpPr/>
          <p:nvPr/>
        </p:nvSpPr>
        <p:spPr>
          <a:xfrm>
            <a:off x="6038363" y="979564"/>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34">
            <a:extLst>
              <a:ext uri="{FF2B5EF4-FFF2-40B4-BE49-F238E27FC236}">
                <a16:creationId xmlns:a16="http://schemas.microsoft.com/office/drawing/2014/main" id="{022D6500-979F-4231-B439-251509C4E4DF}"/>
              </a:ext>
            </a:extLst>
          </p:cNvPr>
          <p:cNvSpPr/>
          <p:nvPr/>
        </p:nvSpPr>
        <p:spPr>
          <a:xfrm>
            <a:off x="6038363" y="1368408"/>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35">
            <a:extLst>
              <a:ext uri="{FF2B5EF4-FFF2-40B4-BE49-F238E27FC236}">
                <a16:creationId xmlns:a16="http://schemas.microsoft.com/office/drawing/2014/main" id="{2AF1BA5B-81F9-4E4D-A655-D068AA28571A}"/>
              </a:ext>
            </a:extLst>
          </p:cNvPr>
          <p:cNvSpPr/>
          <p:nvPr/>
        </p:nvSpPr>
        <p:spPr>
          <a:xfrm>
            <a:off x="6049164" y="1746450"/>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36">
            <a:extLst>
              <a:ext uri="{FF2B5EF4-FFF2-40B4-BE49-F238E27FC236}">
                <a16:creationId xmlns:a16="http://schemas.microsoft.com/office/drawing/2014/main" id="{133F4F7A-8892-49AE-8B40-2612536C9318}"/>
              </a:ext>
            </a:extLst>
          </p:cNvPr>
          <p:cNvSpPr/>
          <p:nvPr/>
        </p:nvSpPr>
        <p:spPr>
          <a:xfrm>
            <a:off x="6049164" y="2113690"/>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ｖ</a:t>
            </a:r>
          </a:p>
        </p:txBody>
      </p:sp>
      <p:sp>
        <p:nvSpPr>
          <p:cNvPr id="10" name="円/楕円 37">
            <a:extLst>
              <a:ext uri="{FF2B5EF4-FFF2-40B4-BE49-F238E27FC236}">
                <a16:creationId xmlns:a16="http://schemas.microsoft.com/office/drawing/2014/main" id="{E97D6968-C642-4E2B-8017-C1CCD79D8882}"/>
              </a:ext>
            </a:extLst>
          </p:cNvPr>
          <p:cNvSpPr/>
          <p:nvPr/>
        </p:nvSpPr>
        <p:spPr>
          <a:xfrm>
            <a:off x="7846603" y="707169"/>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38">
            <a:extLst>
              <a:ext uri="{FF2B5EF4-FFF2-40B4-BE49-F238E27FC236}">
                <a16:creationId xmlns:a16="http://schemas.microsoft.com/office/drawing/2014/main" id="{2994FE19-9A21-4B29-BC50-B7614F15E6B4}"/>
              </a:ext>
            </a:extLst>
          </p:cNvPr>
          <p:cNvSpPr/>
          <p:nvPr/>
        </p:nvSpPr>
        <p:spPr>
          <a:xfrm>
            <a:off x="7846603" y="1116357"/>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39">
            <a:extLst>
              <a:ext uri="{FF2B5EF4-FFF2-40B4-BE49-F238E27FC236}">
                <a16:creationId xmlns:a16="http://schemas.microsoft.com/office/drawing/2014/main" id="{95405B61-EFB0-4C28-B091-869EBF97883B}"/>
              </a:ext>
            </a:extLst>
          </p:cNvPr>
          <p:cNvSpPr/>
          <p:nvPr/>
        </p:nvSpPr>
        <p:spPr>
          <a:xfrm>
            <a:off x="7848724" y="1548405"/>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40">
            <a:extLst>
              <a:ext uri="{FF2B5EF4-FFF2-40B4-BE49-F238E27FC236}">
                <a16:creationId xmlns:a16="http://schemas.microsoft.com/office/drawing/2014/main" id="{6F50250E-5BA8-45BC-8284-2380CF7A15B0}"/>
              </a:ext>
            </a:extLst>
          </p:cNvPr>
          <p:cNvSpPr/>
          <p:nvPr/>
        </p:nvSpPr>
        <p:spPr>
          <a:xfrm>
            <a:off x="7846603" y="1991255"/>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41">
            <a:extLst>
              <a:ext uri="{FF2B5EF4-FFF2-40B4-BE49-F238E27FC236}">
                <a16:creationId xmlns:a16="http://schemas.microsoft.com/office/drawing/2014/main" id="{9B55D744-9EEC-4E27-BED2-B2D6289056C4}"/>
              </a:ext>
            </a:extLst>
          </p:cNvPr>
          <p:cNvSpPr/>
          <p:nvPr/>
        </p:nvSpPr>
        <p:spPr>
          <a:xfrm>
            <a:off x="7846603" y="2412501"/>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42">
            <a:extLst>
              <a:ext uri="{FF2B5EF4-FFF2-40B4-BE49-F238E27FC236}">
                <a16:creationId xmlns:a16="http://schemas.microsoft.com/office/drawing/2014/main" id="{0E4C616F-A9E9-4AD9-8A42-45575320429F}"/>
              </a:ext>
            </a:extLst>
          </p:cNvPr>
          <p:cNvSpPr/>
          <p:nvPr/>
        </p:nvSpPr>
        <p:spPr>
          <a:xfrm>
            <a:off x="7848526" y="2801345"/>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53C84151-71D7-4AB5-A54D-B65A0507AE7A}"/>
              </a:ext>
            </a:extLst>
          </p:cNvPr>
          <p:cNvCxnSpPr>
            <a:stCxn id="4" idx="7"/>
            <a:endCxn id="10" idx="2"/>
          </p:cNvCxnSpPr>
          <p:nvPr/>
        </p:nvCxnSpPr>
        <p:spPr>
          <a:xfrm flipV="1">
            <a:off x="6167435" y="782778"/>
            <a:ext cx="1679168" cy="21893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F023807B-F70C-414D-AD3D-6253DCBC762F}"/>
              </a:ext>
            </a:extLst>
          </p:cNvPr>
          <p:cNvCxnSpPr>
            <a:stCxn id="4" idx="6"/>
            <a:endCxn id="11" idx="2"/>
          </p:cNvCxnSpPr>
          <p:nvPr/>
        </p:nvCxnSpPr>
        <p:spPr>
          <a:xfrm>
            <a:off x="6189580" y="1055173"/>
            <a:ext cx="1657023" cy="13679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5C3727DA-9AF8-4004-A9BC-BA8E710DA9C2}"/>
              </a:ext>
            </a:extLst>
          </p:cNvPr>
          <p:cNvCxnSpPr>
            <a:cxnSpLocks/>
            <a:stCxn id="7" idx="6"/>
            <a:endCxn id="10" idx="3"/>
          </p:cNvCxnSpPr>
          <p:nvPr/>
        </p:nvCxnSpPr>
        <p:spPr>
          <a:xfrm flipV="1">
            <a:off x="6189580" y="836241"/>
            <a:ext cx="1679168" cy="60777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FB0D91F0-84A4-4BA8-93A5-6E7A71412ACB}"/>
              </a:ext>
            </a:extLst>
          </p:cNvPr>
          <p:cNvCxnSpPr>
            <a:cxnSpLocks/>
            <a:stCxn id="8" idx="6"/>
            <a:endCxn id="13" idx="1"/>
          </p:cNvCxnSpPr>
          <p:nvPr/>
        </p:nvCxnSpPr>
        <p:spPr>
          <a:xfrm>
            <a:off x="6200381" y="1822059"/>
            <a:ext cx="1668367" cy="19134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2449172E-E429-4876-A2AD-43C8EB022FF2}"/>
              </a:ext>
            </a:extLst>
          </p:cNvPr>
          <p:cNvCxnSpPr>
            <a:stCxn id="8" idx="5"/>
            <a:endCxn id="15" idx="1"/>
          </p:cNvCxnSpPr>
          <p:nvPr/>
        </p:nvCxnSpPr>
        <p:spPr>
          <a:xfrm>
            <a:off x="6178236" y="1875522"/>
            <a:ext cx="1692435" cy="9479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3363694-4E96-41CF-9381-F12FAB8C6C5C}"/>
              </a:ext>
            </a:extLst>
          </p:cNvPr>
          <p:cNvCxnSpPr>
            <a:cxnSpLocks/>
            <a:stCxn id="8" idx="7"/>
            <a:endCxn id="11" idx="3"/>
          </p:cNvCxnSpPr>
          <p:nvPr/>
        </p:nvCxnSpPr>
        <p:spPr>
          <a:xfrm flipV="1">
            <a:off x="6178236" y="1245429"/>
            <a:ext cx="1690512" cy="52316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9B59F4C5-D5F4-49E5-AA1B-ED29E69B6019}"/>
              </a:ext>
            </a:extLst>
          </p:cNvPr>
          <p:cNvCxnSpPr>
            <a:cxnSpLocks/>
            <a:stCxn id="9" idx="6"/>
            <a:endCxn id="13" idx="3"/>
          </p:cNvCxnSpPr>
          <p:nvPr/>
        </p:nvCxnSpPr>
        <p:spPr>
          <a:xfrm flipV="1">
            <a:off x="6200381" y="2120327"/>
            <a:ext cx="1668367" cy="689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A4DA477D-8CFE-45DA-B748-771898C42D2B}"/>
              </a:ext>
            </a:extLst>
          </p:cNvPr>
          <p:cNvCxnSpPr>
            <a:stCxn id="9" idx="7"/>
            <a:endCxn id="11" idx="4"/>
          </p:cNvCxnSpPr>
          <p:nvPr/>
        </p:nvCxnSpPr>
        <p:spPr>
          <a:xfrm flipV="1">
            <a:off x="6178236" y="1267574"/>
            <a:ext cx="1743976" cy="8682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8367911-128A-414E-BB6A-AE8A0948E23A}"/>
              </a:ext>
            </a:extLst>
          </p:cNvPr>
          <p:cNvSpPr txBox="1"/>
          <p:nvPr/>
        </p:nvSpPr>
        <p:spPr>
          <a:xfrm>
            <a:off x="6020694" y="2780928"/>
            <a:ext cx="423514" cy="369332"/>
          </a:xfrm>
          <a:prstGeom prst="rect">
            <a:avLst/>
          </a:prstGeom>
          <a:noFill/>
        </p:spPr>
        <p:txBody>
          <a:bodyPr wrap="none" rtlCol="0">
            <a:spAutoFit/>
          </a:bodyPr>
          <a:lstStyle/>
          <a:p>
            <a:r>
              <a:rPr kumimoji="1" lang="en-US" altLang="ja-JP" dirty="0"/>
              <a:t>V</a:t>
            </a:r>
            <a:r>
              <a:rPr kumimoji="1" lang="en-US" altLang="ja-JP" baseline="-25000" dirty="0"/>
              <a:t>1</a:t>
            </a:r>
            <a:endParaRPr kumimoji="1" lang="ja-JP" altLang="en-US" baseline="-25000" dirty="0"/>
          </a:p>
        </p:txBody>
      </p:sp>
      <p:sp>
        <p:nvSpPr>
          <p:cNvPr id="25" name="テキスト ボックス 24">
            <a:extLst>
              <a:ext uri="{FF2B5EF4-FFF2-40B4-BE49-F238E27FC236}">
                <a16:creationId xmlns:a16="http://schemas.microsoft.com/office/drawing/2014/main" id="{8679AAB1-7971-4649-BCC2-98F0FFC135CD}"/>
              </a:ext>
            </a:extLst>
          </p:cNvPr>
          <p:cNvSpPr txBox="1"/>
          <p:nvPr/>
        </p:nvSpPr>
        <p:spPr>
          <a:xfrm>
            <a:off x="7748886" y="3140968"/>
            <a:ext cx="423514" cy="369332"/>
          </a:xfrm>
          <a:prstGeom prst="rect">
            <a:avLst/>
          </a:prstGeom>
          <a:noFill/>
        </p:spPr>
        <p:txBody>
          <a:bodyPr wrap="none" rtlCol="0">
            <a:spAutoFit/>
          </a:bodyPr>
          <a:lstStyle/>
          <a:p>
            <a:r>
              <a:rPr kumimoji="1" lang="en-US" altLang="ja-JP" dirty="0"/>
              <a:t>V</a:t>
            </a:r>
            <a:r>
              <a:rPr lang="en-US" altLang="ja-JP" baseline="-25000" dirty="0"/>
              <a:t>2</a:t>
            </a:r>
            <a:endParaRPr kumimoji="1" lang="ja-JP" altLang="en-US" baseline="-25000" dirty="0"/>
          </a:p>
        </p:txBody>
      </p:sp>
      <p:sp>
        <p:nvSpPr>
          <p:cNvPr id="26" name="楕円 25">
            <a:extLst>
              <a:ext uri="{FF2B5EF4-FFF2-40B4-BE49-F238E27FC236}">
                <a16:creationId xmlns:a16="http://schemas.microsoft.com/office/drawing/2014/main" id="{BFA3C95D-18F2-4C31-B8CE-1FA904ACDCCB}"/>
              </a:ext>
            </a:extLst>
          </p:cNvPr>
          <p:cNvSpPr/>
          <p:nvPr/>
        </p:nvSpPr>
        <p:spPr>
          <a:xfrm>
            <a:off x="5940152" y="876142"/>
            <a:ext cx="360040" cy="74402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0797DABC-0FEE-424F-A694-64BB096FD643}"/>
              </a:ext>
            </a:extLst>
          </p:cNvPr>
          <p:cNvSpPr/>
          <p:nvPr/>
        </p:nvSpPr>
        <p:spPr>
          <a:xfrm>
            <a:off x="5949030" y="1656418"/>
            <a:ext cx="360040" cy="10981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42">
            <a:extLst>
              <a:ext uri="{FF2B5EF4-FFF2-40B4-BE49-F238E27FC236}">
                <a16:creationId xmlns:a16="http://schemas.microsoft.com/office/drawing/2014/main" id="{5CDF428D-B3D8-4062-AE79-A52DD568E350}"/>
              </a:ext>
            </a:extLst>
          </p:cNvPr>
          <p:cNvSpPr/>
          <p:nvPr/>
        </p:nvSpPr>
        <p:spPr>
          <a:xfrm>
            <a:off x="6050333" y="2519528"/>
            <a:ext cx="151217" cy="15121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コネクタ 28">
            <a:extLst>
              <a:ext uri="{FF2B5EF4-FFF2-40B4-BE49-F238E27FC236}">
                <a16:creationId xmlns:a16="http://schemas.microsoft.com/office/drawing/2014/main" id="{30A015BA-3D59-4B0B-94CF-57D2D02E57C6}"/>
              </a:ext>
            </a:extLst>
          </p:cNvPr>
          <p:cNvCxnSpPr>
            <a:cxnSpLocks/>
            <a:stCxn id="28" idx="7"/>
            <a:endCxn id="12" idx="2"/>
          </p:cNvCxnSpPr>
          <p:nvPr/>
        </p:nvCxnSpPr>
        <p:spPr>
          <a:xfrm flipV="1">
            <a:off x="6179405" y="1624014"/>
            <a:ext cx="1669319" cy="91765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25BC8AA4-AD5A-428E-9139-92561544BEFD}"/>
              </a:ext>
            </a:extLst>
          </p:cNvPr>
          <p:cNvCxnSpPr>
            <a:cxnSpLocks/>
            <a:stCxn id="9" idx="5"/>
            <a:endCxn id="14" idx="2"/>
          </p:cNvCxnSpPr>
          <p:nvPr/>
        </p:nvCxnSpPr>
        <p:spPr>
          <a:xfrm>
            <a:off x="6178236" y="2242762"/>
            <a:ext cx="1668367" cy="2453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0B5E8D86-0739-4EB1-B04C-ECD23AF22D8D}"/>
              </a:ext>
            </a:extLst>
          </p:cNvPr>
          <p:cNvCxnSpPr>
            <a:cxnSpLocks/>
            <a:stCxn id="28" idx="6"/>
            <a:endCxn id="13" idx="4"/>
          </p:cNvCxnSpPr>
          <p:nvPr/>
        </p:nvCxnSpPr>
        <p:spPr>
          <a:xfrm flipV="1">
            <a:off x="6201550" y="2142472"/>
            <a:ext cx="1720662" cy="45266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54F49EB5-C45B-4860-BC5A-85D2B0A23D18}"/>
              </a:ext>
            </a:extLst>
          </p:cNvPr>
          <p:cNvCxnSpPr>
            <a:cxnSpLocks/>
            <a:stCxn id="8" idx="1"/>
            <a:endCxn id="10" idx="4"/>
          </p:cNvCxnSpPr>
          <p:nvPr/>
        </p:nvCxnSpPr>
        <p:spPr>
          <a:xfrm flipV="1">
            <a:off x="6071309" y="858386"/>
            <a:ext cx="1850903" cy="9102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7534698A-8F29-44A6-A201-5206ECAFEA6C}"/>
              </a:ext>
            </a:extLst>
          </p:cNvPr>
          <p:cNvCxnSpPr>
            <a:cxnSpLocks/>
            <a:stCxn id="28" idx="5"/>
            <a:endCxn id="15" idx="2"/>
          </p:cNvCxnSpPr>
          <p:nvPr/>
        </p:nvCxnSpPr>
        <p:spPr>
          <a:xfrm>
            <a:off x="6179405" y="2648600"/>
            <a:ext cx="1669121" cy="22835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楕円 33">
            <a:extLst>
              <a:ext uri="{FF2B5EF4-FFF2-40B4-BE49-F238E27FC236}">
                <a16:creationId xmlns:a16="http://schemas.microsoft.com/office/drawing/2014/main" id="{EAD4F24A-0B63-48E7-99D3-2A6ED1E0E52E}"/>
              </a:ext>
            </a:extLst>
          </p:cNvPr>
          <p:cNvSpPr/>
          <p:nvPr/>
        </p:nvSpPr>
        <p:spPr>
          <a:xfrm>
            <a:off x="7740352" y="620688"/>
            <a:ext cx="360040" cy="74402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5A5697DC-A80D-4C8F-AE06-FFF3A4FBC3AB}"/>
              </a:ext>
            </a:extLst>
          </p:cNvPr>
          <p:cNvSpPr/>
          <p:nvPr/>
        </p:nvSpPr>
        <p:spPr>
          <a:xfrm>
            <a:off x="7740352" y="1395020"/>
            <a:ext cx="360040" cy="168738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04A9C346-5CB1-4F34-A734-9DC61760D8A8}"/>
              </a:ext>
            </a:extLst>
          </p:cNvPr>
          <p:cNvSpPr txBox="1"/>
          <p:nvPr/>
        </p:nvSpPr>
        <p:spPr>
          <a:xfrm>
            <a:off x="5508104" y="1071062"/>
            <a:ext cx="466794" cy="369332"/>
          </a:xfrm>
          <a:prstGeom prst="rect">
            <a:avLst/>
          </a:prstGeom>
          <a:noFill/>
        </p:spPr>
        <p:txBody>
          <a:bodyPr wrap="none" rtlCol="0">
            <a:spAutoFit/>
          </a:bodyPr>
          <a:lstStyle/>
          <a:p>
            <a:r>
              <a:rPr kumimoji="1" lang="en-US" altLang="ja-JP" dirty="0">
                <a:solidFill>
                  <a:srgbClr val="00B050"/>
                </a:solidFill>
              </a:rPr>
              <a:t>V</a:t>
            </a:r>
            <a:r>
              <a:rPr kumimoji="1" lang="en-US" altLang="ja-JP" baseline="-25000" dirty="0">
                <a:solidFill>
                  <a:srgbClr val="00B050"/>
                </a:solidFill>
              </a:rPr>
              <a:t>1</a:t>
            </a:r>
            <a:r>
              <a:rPr kumimoji="1" lang="en-US" altLang="ja-JP" dirty="0">
                <a:solidFill>
                  <a:srgbClr val="00B050"/>
                </a:solidFill>
              </a:rPr>
              <a:t>'</a:t>
            </a:r>
            <a:endParaRPr kumimoji="1" lang="ja-JP" altLang="en-US" dirty="0">
              <a:solidFill>
                <a:srgbClr val="00B050"/>
              </a:solidFill>
            </a:endParaRPr>
          </a:p>
        </p:txBody>
      </p:sp>
      <p:sp>
        <p:nvSpPr>
          <p:cNvPr id="37" name="テキスト ボックス 36">
            <a:extLst>
              <a:ext uri="{FF2B5EF4-FFF2-40B4-BE49-F238E27FC236}">
                <a16:creationId xmlns:a16="http://schemas.microsoft.com/office/drawing/2014/main" id="{851C247F-AE41-488B-9343-0CDC121F687F}"/>
              </a:ext>
            </a:extLst>
          </p:cNvPr>
          <p:cNvSpPr txBox="1"/>
          <p:nvPr/>
        </p:nvSpPr>
        <p:spPr>
          <a:xfrm>
            <a:off x="5502084" y="2079174"/>
            <a:ext cx="510076" cy="369332"/>
          </a:xfrm>
          <a:prstGeom prst="rect">
            <a:avLst/>
          </a:prstGeom>
          <a:noFill/>
        </p:spPr>
        <p:txBody>
          <a:bodyPr wrap="none" rtlCol="0">
            <a:spAutoFit/>
          </a:bodyPr>
          <a:lstStyle/>
          <a:p>
            <a:r>
              <a:rPr kumimoji="1" lang="en-US" altLang="ja-JP" dirty="0">
                <a:solidFill>
                  <a:srgbClr val="FF0000"/>
                </a:solidFill>
              </a:rPr>
              <a:t>V</a:t>
            </a:r>
            <a:r>
              <a:rPr kumimoji="1" lang="en-US" altLang="ja-JP" baseline="-25000" dirty="0">
                <a:solidFill>
                  <a:srgbClr val="FF0000"/>
                </a:solidFill>
              </a:rPr>
              <a:t>1</a:t>
            </a:r>
            <a:r>
              <a:rPr kumimoji="1" lang="en-US" altLang="ja-JP" dirty="0">
                <a:solidFill>
                  <a:srgbClr val="FF0000"/>
                </a:solidFill>
              </a:rPr>
              <a:t>''</a:t>
            </a:r>
            <a:endParaRPr kumimoji="1" lang="ja-JP" altLang="en-US" dirty="0">
              <a:solidFill>
                <a:srgbClr val="FF0000"/>
              </a:solidFill>
            </a:endParaRPr>
          </a:p>
        </p:txBody>
      </p:sp>
      <p:sp>
        <p:nvSpPr>
          <p:cNvPr id="38" name="テキスト ボックス 37">
            <a:extLst>
              <a:ext uri="{FF2B5EF4-FFF2-40B4-BE49-F238E27FC236}">
                <a16:creationId xmlns:a16="http://schemas.microsoft.com/office/drawing/2014/main" id="{22BEEB58-A67C-45B9-9985-780F5335AE2F}"/>
              </a:ext>
            </a:extLst>
          </p:cNvPr>
          <p:cNvSpPr txBox="1"/>
          <p:nvPr/>
        </p:nvSpPr>
        <p:spPr>
          <a:xfrm>
            <a:off x="8137654" y="783030"/>
            <a:ext cx="466794" cy="369332"/>
          </a:xfrm>
          <a:prstGeom prst="rect">
            <a:avLst/>
          </a:prstGeom>
          <a:noFill/>
        </p:spPr>
        <p:txBody>
          <a:bodyPr wrap="none" rtlCol="0">
            <a:spAutoFit/>
          </a:bodyPr>
          <a:lstStyle/>
          <a:p>
            <a:r>
              <a:rPr kumimoji="1" lang="en-US" altLang="ja-JP" dirty="0">
                <a:solidFill>
                  <a:srgbClr val="00B050"/>
                </a:solidFill>
              </a:rPr>
              <a:t>V</a:t>
            </a:r>
            <a:r>
              <a:rPr lang="en-US" altLang="ja-JP" baseline="-25000" dirty="0">
                <a:solidFill>
                  <a:srgbClr val="00B050"/>
                </a:solidFill>
              </a:rPr>
              <a:t>2</a:t>
            </a:r>
            <a:r>
              <a:rPr kumimoji="1" lang="en-US" altLang="ja-JP" dirty="0">
                <a:solidFill>
                  <a:srgbClr val="00B050"/>
                </a:solidFill>
              </a:rPr>
              <a:t>'</a:t>
            </a:r>
            <a:endParaRPr kumimoji="1" lang="ja-JP" altLang="en-US" dirty="0">
              <a:solidFill>
                <a:srgbClr val="00B050"/>
              </a:solidFill>
            </a:endParaRPr>
          </a:p>
        </p:txBody>
      </p:sp>
      <p:sp>
        <p:nvSpPr>
          <p:cNvPr id="39" name="テキスト ボックス 38">
            <a:extLst>
              <a:ext uri="{FF2B5EF4-FFF2-40B4-BE49-F238E27FC236}">
                <a16:creationId xmlns:a16="http://schemas.microsoft.com/office/drawing/2014/main" id="{59111202-5A54-4A23-816A-FFBF5DE4473D}"/>
              </a:ext>
            </a:extLst>
          </p:cNvPr>
          <p:cNvSpPr txBox="1"/>
          <p:nvPr/>
        </p:nvSpPr>
        <p:spPr>
          <a:xfrm>
            <a:off x="8094372" y="2051556"/>
            <a:ext cx="510076" cy="369332"/>
          </a:xfrm>
          <a:prstGeom prst="rect">
            <a:avLst/>
          </a:prstGeom>
          <a:noFill/>
        </p:spPr>
        <p:txBody>
          <a:bodyPr wrap="none" rtlCol="0">
            <a:spAutoFit/>
          </a:bodyPr>
          <a:lstStyle/>
          <a:p>
            <a:r>
              <a:rPr kumimoji="1" lang="en-US" altLang="ja-JP" dirty="0">
                <a:solidFill>
                  <a:srgbClr val="FF0000"/>
                </a:solidFill>
              </a:rPr>
              <a:t>V</a:t>
            </a:r>
            <a:r>
              <a:rPr lang="en-US" altLang="ja-JP" baseline="-25000" dirty="0">
                <a:solidFill>
                  <a:srgbClr val="FF0000"/>
                </a:solidFill>
              </a:rPr>
              <a:t>2</a:t>
            </a:r>
            <a:r>
              <a:rPr kumimoji="1" lang="en-US" altLang="ja-JP" dirty="0">
                <a:solidFill>
                  <a:srgbClr val="FF0000"/>
                </a:solidFill>
              </a:rPr>
              <a:t>''</a:t>
            </a:r>
            <a:endParaRPr kumimoji="1" lang="ja-JP" altLang="en-US" dirty="0">
              <a:solidFill>
                <a:srgbClr val="FF0000"/>
              </a:solidFill>
            </a:endParaRPr>
          </a:p>
        </p:txBody>
      </p:sp>
    </p:spTree>
    <p:extLst>
      <p:ext uri="{BB962C8B-B14F-4D97-AF65-F5344CB8AC3E}">
        <p14:creationId xmlns:p14="http://schemas.microsoft.com/office/powerpoint/2010/main" val="650296857"/>
      </p:ext>
    </p:extLst>
  </p:cSld>
  <p:clrMapOvr>
    <a:masterClrMapping/>
  </p:clrMapOvr>
  <p:transition advTm="14149"/>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
        <p:nvSpPr>
          <p:cNvPr id="7" name="角丸四角形 6"/>
          <p:cNvSpPr/>
          <p:nvPr/>
        </p:nvSpPr>
        <p:spPr>
          <a:xfrm>
            <a:off x="251520" y="2771563"/>
            <a:ext cx="8712968" cy="87346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8" name="角丸四角形 7"/>
          <p:cNvSpPr/>
          <p:nvPr/>
        </p:nvSpPr>
        <p:spPr>
          <a:xfrm>
            <a:off x="539552" y="2564904"/>
            <a:ext cx="1080120" cy="463901"/>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6</a:t>
            </a:r>
          </a:p>
        </p:txBody>
      </p:sp>
      <p:sp>
        <p:nvSpPr>
          <p:cNvPr id="9" name="テキスト ボックス 8"/>
          <p:cNvSpPr txBox="1"/>
          <p:nvPr/>
        </p:nvSpPr>
        <p:spPr>
          <a:xfrm>
            <a:off x="251520" y="3018537"/>
            <a:ext cx="6295313" cy="461665"/>
          </a:xfrm>
          <a:prstGeom prst="rect">
            <a:avLst/>
          </a:prstGeom>
          <a:noFill/>
        </p:spPr>
        <p:txBody>
          <a:bodyPr wrap="none" rtlCol="0">
            <a:spAutoFit/>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rPr>
              <a:t>正則</a:t>
            </a:r>
            <a:r>
              <a:rPr lang="en-US" altLang="ja-JP" sz="2400" dirty="0">
                <a:latin typeface="Calibri" pitchFamily="34" charset="0"/>
              </a:rPr>
              <a:t>2</a:t>
            </a:r>
            <a:r>
              <a:rPr lang="ja-JP" altLang="en-US" sz="2400" dirty="0">
                <a:latin typeface="Calibri" pitchFamily="34" charset="0"/>
              </a:rPr>
              <a:t>部グラフには完全マッチングが存在する．</a:t>
            </a:r>
            <a:endParaRPr lang="en-US" altLang="ja-JP" sz="2400" dirty="0">
              <a:latin typeface="Calibri" pitchFamily="34" charset="0"/>
            </a:endParaRPr>
          </a:p>
        </p:txBody>
      </p:sp>
      <p:sp>
        <p:nvSpPr>
          <p:cNvPr id="10" name="コンテンツ プレースホルダー 2"/>
          <p:cNvSpPr txBox="1">
            <a:spLocks/>
          </p:cNvSpPr>
          <p:nvPr/>
        </p:nvSpPr>
        <p:spPr bwMode="auto">
          <a:xfrm>
            <a:off x="107950" y="1991891"/>
            <a:ext cx="9000554"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Hall</a:t>
            </a:r>
            <a:r>
              <a:rPr lang="ja-JP" altLang="en-US" sz="2400" dirty="0">
                <a:latin typeface="Calibri" pitchFamily="34" charset="0"/>
                <a:ea typeface="+mn-ea"/>
              </a:rPr>
              <a:t>の結婚定理を用いて次の定理を証明することができる．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1644650" lvl="3"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定理</a:t>
            </a:r>
            <a:r>
              <a:rPr lang="en-US" altLang="ja-JP" sz="2400" dirty="0">
                <a:latin typeface="Calibri" pitchFamily="34" charset="0"/>
                <a:ea typeface="+mn-ea"/>
              </a:rPr>
              <a:t>6</a:t>
            </a:r>
            <a:r>
              <a:rPr lang="ja-JP" altLang="en-US" sz="2400" dirty="0">
                <a:latin typeface="Calibri" pitchFamily="34" charset="0"/>
                <a:ea typeface="+mn-ea"/>
              </a:rPr>
              <a:t>の証明：</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G(V</a:t>
            </a:r>
            <a:r>
              <a:rPr lang="en-US" altLang="ja-JP" sz="2400" baseline="-25000" dirty="0">
                <a:latin typeface="Calibri" pitchFamily="34" charset="0"/>
                <a:ea typeface="+mn-ea"/>
              </a:rPr>
              <a:t>1</a:t>
            </a:r>
            <a:r>
              <a:rPr lang="en-US" altLang="ja-JP" sz="2400" dirty="0">
                <a:latin typeface="Calibri" pitchFamily="34" charset="0"/>
                <a:ea typeface="+mn-ea"/>
              </a:rPr>
              <a:t>,V</a:t>
            </a:r>
            <a:r>
              <a:rPr lang="en-US" altLang="ja-JP" sz="2400" baseline="-25000" dirty="0">
                <a:latin typeface="Calibri" pitchFamily="34" charset="0"/>
                <a:ea typeface="+mn-ea"/>
              </a:rPr>
              <a:t>2</a:t>
            </a:r>
            <a:r>
              <a:rPr lang="en-US" altLang="ja-JP" sz="2400" dirty="0">
                <a:latin typeface="Calibri" pitchFamily="34" charset="0"/>
                <a:ea typeface="+mn-ea"/>
              </a:rPr>
              <a:t>)</a:t>
            </a:r>
            <a:r>
              <a:rPr lang="ja-JP" altLang="en-US" sz="2400" dirty="0">
                <a:latin typeface="Calibri" pitchFamily="34" charset="0"/>
                <a:ea typeface="+mn-ea"/>
              </a:rPr>
              <a:t>を</a:t>
            </a:r>
            <a:r>
              <a:rPr lang="en-US" altLang="ja-JP" sz="2400" dirty="0">
                <a:latin typeface="Calibri" pitchFamily="34" charset="0"/>
                <a:ea typeface="+mn-ea"/>
              </a:rPr>
              <a:t>k-</a:t>
            </a:r>
            <a:r>
              <a:rPr lang="ja-JP" altLang="en-US" sz="2400" dirty="0">
                <a:latin typeface="Calibri" pitchFamily="34" charset="0"/>
                <a:ea typeface="+mn-ea"/>
              </a:rPr>
              <a:t>正則</a:t>
            </a:r>
            <a:r>
              <a:rPr lang="en-US" altLang="ja-JP" sz="2400" dirty="0">
                <a:latin typeface="Calibri" pitchFamily="34" charset="0"/>
                <a:ea typeface="+mn-ea"/>
              </a:rPr>
              <a:t>2</a:t>
            </a:r>
            <a:r>
              <a:rPr lang="ja-JP" altLang="en-US" sz="2400" dirty="0">
                <a:latin typeface="Calibri" pitchFamily="34" charset="0"/>
                <a:ea typeface="+mn-ea"/>
              </a:rPr>
              <a:t>部グラフとする．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証明は次の</a:t>
            </a:r>
            <a:r>
              <a:rPr lang="en-US" altLang="ja-JP" sz="2400" dirty="0">
                <a:latin typeface="Calibri" pitchFamily="34" charset="0"/>
                <a:ea typeface="+mn-ea"/>
              </a:rPr>
              <a:t>2</a:t>
            </a:r>
            <a:r>
              <a:rPr lang="ja-JP" altLang="en-US" sz="2400" dirty="0" err="1">
                <a:latin typeface="Calibri" pitchFamily="34" charset="0"/>
                <a:ea typeface="+mn-ea"/>
              </a:rPr>
              <a:t>つの</a:t>
            </a:r>
            <a:r>
              <a:rPr lang="ja-JP" altLang="en-US" sz="2400" dirty="0">
                <a:latin typeface="Calibri" pitchFamily="34" charset="0"/>
                <a:ea typeface="+mn-ea"/>
              </a:rPr>
              <a:t>パートから構成されている．</a:t>
            </a:r>
            <a:endParaRPr lang="en-US" altLang="ja-JP" sz="2400" dirty="0">
              <a:latin typeface="Calibri" pitchFamily="34" charset="0"/>
              <a:ea typeface="+mn-ea"/>
            </a:endParaRPr>
          </a:p>
          <a:p>
            <a:pPr marL="457200" indent="-457200">
              <a:spcBef>
                <a:spcPct val="20000"/>
              </a:spcBef>
              <a:buClr>
                <a:schemeClr val="tx1"/>
              </a:buClr>
              <a:buSzPct val="95000"/>
              <a:buFont typeface="+mj-ea"/>
              <a:buAutoNum type="circleNumDbPlain"/>
              <a:defRPr/>
            </a:pPr>
            <a:r>
              <a:rPr lang="en-US" altLang="ja-JP" sz="2400" dirty="0">
                <a:latin typeface="Calibri" pitchFamily="34" charset="0"/>
                <a:ea typeface="+mn-ea"/>
              </a:rPr>
              <a:t>|V</a:t>
            </a:r>
            <a:r>
              <a:rPr lang="en-US" altLang="ja-JP" sz="2400" baseline="-25000" dirty="0">
                <a:latin typeface="Calibri" pitchFamily="34" charset="0"/>
                <a:ea typeface="+mn-ea"/>
              </a:rPr>
              <a:t>1</a:t>
            </a:r>
            <a:r>
              <a:rPr lang="en-US" altLang="ja-JP" sz="2400" dirty="0">
                <a:latin typeface="Calibri" pitchFamily="34" charset="0"/>
                <a:ea typeface="+mn-ea"/>
              </a:rPr>
              <a:t>|=|V</a:t>
            </a:r>
            <a:r>
              <a:rPr lang="en-US" altLang="ja-JP" sz="2400" baseline="-25000" dirty="0">
                <a:latin typeface="Calibri" pitchFamily="34" charset="0"/>
                <a:ea typeface="+mn-ea"/>
              </a:rPr>
              <a:t>2</a:t>
            </a:r>
            <a:r>
              <a:rPr lang="en-US" altLang="ja-JP" sz="2400" dirty="0">
                <a:latin typeface="Calibri" pitchFamily="34" charset="0"/>
                <a:ea typeface="+mn-ea"/>
              </a:rPr>
              <a:t>|</a:t>
            </a:r>
          </a:p>
          <a:p>
            <a:pPr marL="457200" indent="-457200">
              <a:spcBef>
                <a:spcPct val="20000"/>
              </a:spcBef>
              <a:buClr>
                <a:schemeClr val="tx1"/>
              </a:buClr>
              <a:buSzPct val="95000"/>
              <a:buFont typeface="+mj-ea"/>
              <a:buAutoNum type="circleNumDbPlain"/>
              <a:defRPr/>
            </a:pPr>
            <a:r>
              <a:rPr lang="en-US" altLang="ja-JP" sz="2400" dirty="0">
                <a:latin typeface="Calibri" pitchFamily="34" charset="0"/>
                <a:ea typeface="+mn-ea"/>
              </a:rPr>
              <a:t>V</a:t>
            </a:r>
            <a:r>
              <a:rPr lang="en-US" altLang="ja-JP" sz="2400" baseline="-25000" dirty="0">
                <a:latin typeface="Calibri" pitchFamily="34" charset="0"/>
                <a:ea typeface="+mn-ea"/>
              </a:rPr>
              <a:t>1</a:t>
            </a:r>
            <a:r>
              <a:rPr lang="ja-JP" altLang="en-US" sz="2400" dirty="0">
                <a:latin typeface="Calibri" pitchFamily="34" charset="0"/>
                <a:ea typeface="+mn-ea"/>
              </a:rPr>
              <a:t>の頂点を全て飽和するマッチングが存在する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注意：①より，②のマッチングが完全マッチングであることが分かる</a:t>
            </a:r>
            <a:endParaRPr lang="en-US" altLang="ja-JP" sz="2400" dirty="0">
              <a:latin typeface="Calibri" pitchFamily="34" charset="0"/>
              <a:ea typeface="+mn-ea"/>
            </a:endParaRPr>
          </a:p>
        </p:txBody>
      </p:sp>
    </p:spTree>
    <p:extLst>
      <p:ext uri="{BB962C8B-B14F-4D97-AF65-F5344CB8AC3E}">
        <p14:creationId xmlns:p14="http://schemas.microsoft.com/office/powerpoint/2010/main" val="1053770019"/>
      </p:ext>
    </p:extLst>
  </p:cSld>
  <p:clrMapOvr>
    <a:masterClrMapping/>
  </p:clrMapOvr>
  <p:transition advTm="14149"/>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
        <p:nvSpPr>
          <p:cNvPr id="7" name="角丸四角形 6"/>
          <p:cNvSpPr/>
          <p:nvPr/>
        </p:nvSpPr>
        <p:spPr>
          <a:xfrm>
            <a:off x="251520" y="2771563"/>
            <a:ext cx="8712968" cy="87346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8" name="角丸四角形 7"/>
          <p:cNvSpPr/>
          <p:nvPr/>
        </p:nvSpPr>
        <p:spPr>
          <a:xfrm>
            <a:off x="539552" y="2564904"/>
            <a:ext cx="1080120" cy="463901"/>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6</a:t>
            </a:r>
          </a:p>
        </p:txBody>
      </p:sp>
      <p:sp>
        <p:nvSpPr>
          <p:cNvPr id="9" name="テキスト ボックス 8"/>
          <p:cNvSpPr txBox="1"/>
          <p:nvPr/>
        </p:nvSpPr>
        <p:spPr>
          <a:xfrm>
            <a:off x="251520" y="3018537"/>
            <a:ext cx="6295313" cy="461665"/>
          </a:xfrm>
          <a:prstGeom prst="rect">
            <a:avLst/>
          </a:prstGeom>
          <a:noFill/>
        </p:spPr>
        <p:txBody>
          <a:bodyPr wrap="none" rtlCol="0">
            <a:spAutoFit/>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rPr>
              <a:t>正則</a:t>
            </a:r>
            <a:r>
              <a:rPr lang="en-US" altLang="ja-JP" sz="2400" dirty="0">
                <a:latin typeface="Calibri" pitchFamily="34" charset="0"/>
              </a:rPr>
              <a:t>2</a:t>
            </a:r>
            <a:r>
              <a:rPr lang="ja-JP" altLang="en-US" sz="2400" dirty="0">
                <a:latin typeface="Calibri" pitchFamily="34" charset="0"/>
              </a:rPr>
              <a:t>部グラフには完全マッチングが存在する．</a:t>
            </a:r>
            <a:endParaRPr lang="en-US" altLang="ja-JP" sz="2400" dirty="0">
              <a:latin typeface="Calibri" pitchFamily="34" charset="0"/>
            </a:endParaRPr>
          </a:p>
        </p:txBody>
      </p:sp>
      <p:sp>
        <p:nvSpPr>
          <p:cNvPr id="10" name="コンテンツ プレースホルダー 2"/>
          <p:cNvSpPr txBox="1">
            <a:spLocks/>
          </p:cNvSpPr>
          <p:nvPr/>
        </p:nvSpPr>
        <p:spPr bwMode="auto">
          <a:xfrm>
            <a:off x="107950" y="1991891"/>
            <a:ext cx="9000554"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Hall</a:t>
            </a:r>
            <a:r>
              <a:rPr lang="ja-JP" altLang="en-US" sz="2400" dirty="0">
                <a:latin typeface="Calibri" pitchFamily="34" charset="0"/>
                <a:ea typeface="+mn-ea"/>
              </a:rPr>
              <a:t>の結婚定理を用いて次の定理を証明することができる．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1644650" lvl="3"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457200" indent="-457200">
              <a:spcBef>
                <a:spcPct val="20000"/>
              </a:spcBef>
              <a:buClr>
                <a:schemeClr val="tx1"/>
              </a:buClr>
              <a:buSzPct val="95000"/>
              <a:buFont typeface="+mj-ea"/>
              <a:buAutoNum type="circleNumDbPlain"/>
              <a:defRPr/>
            </a:pPr>
            <a:r>
              <a:rPr lang="en-US" altLang="ja-JP" sz="2400" dirty="0">
                <a:latin typeface="Calibri" pitchFamily="34" charset="0"/>
                <a:ea typeface="+mn-ea"/>
              </a:rPr>
              <a:t>|V</a:t>
            </a:r>
            <a:r>
              <a:rPr lang="en-US" altLang="ja-JP" sz="2400" baseline="-25000" dirty="0">
                <a:latin typeface="Calibri" pitchFamily="34" charset="0"/>
                <a:ea typeface="+mn-ea"/>
              </a:rPr>
              <a:t>1</a:t>
            </a:r>
            <a:r>
              <a:rPr lang="en-US" altLang="ja-JP" sz="2400" dirty="0">
                <a:latin typeface="Calibri" pitchFamily="34" charset="0"/>
                <a:ea typeface="+mn-ea"/>
              </a:rPr>
              <a:t>|=|V</a:t>
            </a:r>
            <a:r>
              <a:rPr lang="en-US" altLang="ja-JP" sz="2400" baseline="-25000" dirty="0">
                <a:latin typeface="Calibri" pitchFamily="34" charset="0"/>
                <a:ea typeface="+mn-ea"/>
              </a:rPr>
              <a:t>2</a:t>
            </a:r>
            <a:r>
              <a:rPr lang="en-US" altLang="ja-JP" sz="2400" dirty="0">
                <a:latin typeface="Calibri" pitchFamily="34" charset="0"/>
                <a:ea typeface="+mn-ea"/>
              </a:rPr>
              <a:t>|</a:t>
            </a:r>
            <a:r>
              <a:rPr lang="ja-JP" altLang="en-US" sz="2400" dirty="0">
                <a:latin typeface="Calibri" pitchFamily="34" charset="0"/>
                <a:ea typeface="+mn-ea"/>
              </a:rPr>
              <a:t>　の証明：</a:t>
            </a:r>
            <a:endParaRPr lang="en-US" altLang="ja-JP" sz="2400" dirty="0">
              <a:latin typeface="Calibri" pitchFamily="34" charset="0"/>
              <a:ea typeface="+mn-ea"/>
            </a:endParaRPr>
          </a:p>
          <a:p>
            <a:pPr>
              <a:spcBef>
                <a:spcPct val="20000"/>
              </a:spcBef>
              <a:buClr>
                <a:schemeClr val="tx1"/>
              </a:buClr>
              <a:buSzPct val="95000"/>
              <a:defRPr/>
            </a:pPr>
            <a:r>
              <a:rPr lang="en-US" altLang="ja-JP" sz="2400" dirty="0">
                <a:latin typeface="Calibri" pitchFamily="34" charset="0"/>
                <a:ea typeface="+mn-ea"/>
              </a:rPr>
              <a:t>|E(G)|=</a:t>
            </a:r>
            <a:r>
              <a:rPr lang="ja-JP" altLang="en-US" sz="2400" dirty="0">
                <a:latin typeface="Calibri" pitchFamily="34" charset="0"/>
                <a:ea typeface="+mn-ea"/>
              </a:rPr>
              <a:t>∑</a:t>
            </a:r>
            <a:r>
              <a:rPr lang="en-US" altLang="ja-JP" sz="2400" baseline="-25000" dirty="0">
                <a:latin typeface="Calibri" pitchFamily="34" charset="0"/>
                <a:ea typeface="+mn-ea"/>
              </a:rPr>
              <a:t>v</a:t>
            </a:r>
            <a:r>
              <a:rPr lang="ja-JP" altLang="en-US" sz="2400" baseline="-25000" dirty="0">
                <a:latin typeface="Calibri" pitchFamily="34" charset="0"/>
                <a:ea typeface="+mn-ea"/>
              </a:rPr>
              <a:t>∊</a:t>
            </a:r>
            <a:r>
              <a:rPr lang="en-US" altLang="ja-JP" sz="2400" baseline="-25000" dirty="0">
                <a:latin typeface="Calibri" pitchFamily="34" charset="0"/>
                <a:ea typeface="+mn-ea"/>
              </a:rPr>
              <a:t>V</a:t>
            </a:r>
            <a:r>
              <a:rPr lang="en-US" altLang="ja-JP" sz="2400" baseline="-45000" dirty="0">
                <a:latin typeface="Calibri" pitchFamily="34" charset="0"/>
                <a:ea typeface="+mn-ea"/>
              </a:rPr>
              <a:t>1</a:t>
            </a:r>
            <a:r>
              <a:rPr lang="en-US" altLang="ja-JP" sz="2400" dirty="0">
                <a:latin typeface="Calibri" pitchFamily="34" charset="0"/>
                <a:ea typeface="+mn-ea"/>
              </a:rPr>
              <a:t>d</a:t>
            </a:r>
            <a:r>
              <a:rPr lang="en-US" altLang="ja-JP" sz="2400" baseline="-25000" dirty="0">
                <a:latin typeface="Calibri" pitchFamily="34" charset="0"/>
                <a:ea typeface="+mn-ea"/>
              </a:rPr>
              <a:t>G</a:t>
            </a:r>
            <a:r>
              <a:rPr lang="en-US" altLang="ja-JP" sz="2400" dirty="0">
                <a:latin typeface="Calibri" pitchFamily="34" charset="0"/>
                <a:ea typeface="+mn-ea"/>
              </a:rPr>
              <a:t>(v)=k|V</a:t>
            </a:r>
            <a:r>
              <a:rPr lang="en-US" altLang="ja-JP" sz="2400" baseline="-25000" dirty="0">
                <a:latin typeface="Calibri" pitchFamily="34" charset="0"/>
                <a:ea typeface="+mn-ea"/>
              </a:rPr>
              <a:t>1</a:t>
            </a:r>
            <a:r>
              <a:rPr lang="en-US" altLang="ja-JP" sz="2400" dirty="0">
                <a:latin typeface="Calibri" pitchFamily="34" charset="0"/>
                <a:ea typeface="+mn-ea"/>
              </a:rPr>
              <a:t>|</a:t>
            </a:r>
          </a:p>
          <a:p>
            <a:pPr>
              <a:spcBef>
                <a:spcPct val="20000"/>
              </a:spcBef>
              <a:buClr>
                <a:schemeClr val="tx1"/>
              </a:buClr>
              <a:buSzPct val="95000"/>
              <a:defRPr/>
            </a:pPr>
            <a:r>
              <a:rPr lang="en-US" altLang="ja-JP" sz="2400" dirty="0">
                <a:latin typeface="Calibri" pitchFamily="34" charset="0"/>
              </a:rPr>
              <a:t>|E(G)|=</a:t>
            </a:r>
            <a:r>
              <a:rPr lang="ja-JP" altLang="en-US" sz="2400" dirty="0">
                <a:latin typeface="Calibri" pitchFamily="34" charset="0"/>
              </a:rPr>
              <a:t>∑</a:t>
            </a:r>
            <a:r>
              <a:rPr lang="en-US" altLang="ja-JP" sz="2400" baseline="-25000" dirty="0">
                <a:latin typeface="Calibri" pitchFamily="34" charset="0"/>
              </a:rPr>
              <a:t>v</a:t>
            </a:r>
            <a:r>
              <a:rPr lang="ja-JP" altLang="en-US" sz="2400" baseline="-25000" dirty="0">
                <a:latin typeface="Calibri" pitchFamily="34" charset="0"/>
              </a:rPr>
              <a:t>∊</a:t>
            </a:r>
            <a:r>
              <a:rPr lang="en-US" altLang="ja-JP" sz="2400" baseline="-25000" dirty="0">
                <a:latin typeface="Calibri" pitchFamily="34" charset="0"/>
              </a:rPr>
              <a:t>V</a:t>
            </a:r>
            <a:r>
              <a:rPr lang="en-US" altLang="ja-JP" sz="2400" baseline="-45000" dirty="0">
                <a:latin typeface="Calibri" pitchFamily="34" charset="0"/>
              </a:rPr>
              <a:t>2</a:t>
            </a:r>
            <a:r>
              <a:rPr lang="en-US" altLang="ja-JP" sz="2400" dirty="0">
                <a:latin typeface="Calibri" pitchFamily="34" charset="0"/>
              </a:rPr>
              <a:t>d</a:t>
            </a:r>
            <a:r>
              <a:rPr lang="en-US" altLang="ja-JP" sz="2400" baseline="-25000" dirty="0">
                <a:latin typeface="Calibri" pitchFamily="34" charset="0"/>
              </a:rPr>
              <a:t>G</a:t>
            </a:r>
            <a:r>
              <a:rPr lang="en-US" altLang="ja-JP" sz="2400" dirty="0">
                <a:latin typeface="Calibri" pitchFamily="34" charset="0"/>
              </a:rPr>
              <a:t>(v)=k|V</a:t>
            </a:r>
            <a:r>
              <a:rPr lang="en-US" altLang="ja-JP" sz="2400" baseline="-25000" dirty="0">
                <a:latin typeface="Calibri" pitchFamily="34" charset="0"/>
              </a:rPr>
              <a:t>2</a:t>
            </a:r>
            <a:r>
              <a:rPr lang="en-US" altLang="ja-JP" sz="2400" dirty="0">
                <a:latin typeface="Calibri" pitchFamily="34" charset="0"/>
              </a:rPr>
              <a:t>| </a:t>
            </a:r>
            <a:r>
              <a:rPr lang="ja-JP" altLang="en-US" sz="2400" dirty="0">
                <a:latin typeface="Calibri" pitchFamily="34" charset="0"/>
              </a:rPr>
              <a:t>より分かる．</a:t>
            </a:r>
            <a:endParaRPr lang="en-US" altLang="ja-JP" sz="2400" dirty="0">
              <a:latin typeface="Calibri" pitchFamily="34" charset="0"/>
              <a:ea typeface="+mn-ea"/>
            </a:endParaRPr>
          </a:p>
          <a:p>
            <a:pPr>
              <a:spcBef>
                <a:spcPct val="20000"/>
              </a:spcBef>
              <a:buClr>
                <a:schemeClr val="tx1"/>
              </a:buClr>
              <a:buSzPct val="95000"/>
              <a:defRPr/>
            </a:pPr>
            <a:endParaRPr lang="en-US" altLang="ja-JP" sz="2400" dirty="0">
              <a:latin typeface="Calibri" pitchFamily="34" charset="0"/>
              <a:ea typeface="+mn-ea"/>
            </a:endParaRPr>
          </a:p>
        </p:txBody>
      </p:sp>
    </p:spTree>
    <p:extLst>
      <p:ext uri="{BB962C8B-B14F-4D97-AF65-F5344CB8AC3E}">
        <p14:creationId xmlns:p14="http://schemas.microsoft.com/office/powerpoint/2010/main" val="3258263243"/>
      </p:ext>
    </p:extLst>
  </p:cSld>
  <p:clrMapOvr>
    <a:masterClrMapping/>
  </p:clrMapOvr>
  <p:transition advTm="14149"/>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Clr>
                <a:srgbClr val="0BD0D9"/>
              </a:buClr>
              <a:buSzPct val="95000"/>
              <a:buFont typeface="Wingdings 2" pitchFamily="18" charset="2"/>
              <a:buNone/>
              <a:defRPr/>
            </a:pPr>
            <a:r>
              <a:rPr lang="ja-JP" altLang="en-US" sz="2400" dirty="0">
                <a:latin typeface="Calibri" pitchFamily="34" charset="0"/>
                <a:ea typeface="+mn-ea"/>
              </a:rPr>
              <a:t>グラフ</a:t>
            </a:r>
            <a:r>
              <a:rPr lang="en-US" altLang="ja-JP" sz="2400" dirty="0">
                <a:latin typeface="Calibri" pitchFamily="34" charset="0"/>
                <a:ea typeface="+mn-ea"/>
              </a:rPr>
              <a:t>G</a:t>
            </a:r>
            <a:r>
              <a:rPr lang="ja-JP" altLang="en-US" sz="2400" dirty="0">
                <a:latin typeface="Calibri" pitchFamily="34" charset="0"/>
                <a:ea typeface="+mn-ea"/>
              </a:rPr>
              <a:t>の</a:t>
            </a:r>
            <a:r>
              <a:rPr lang="ja-JP" altLang="en-US" sz="2400" dirty="0">
                <a:solidFill>
                  <a:srgbClr val="FF0000"/>
                </a:solidFill>
                <a:latin typeface="Calibri" pitchFamily="34" charset="0"/>
                <a:ea typeface="+mn-ea"/>
              </a:rPr>
              <a:t>辺部分集合</a:t>
            </a:r>
            <a:r>
              <a:rPr lang="en-US" altLang="ja-JP" sz="2400" dirty="0">
                <a:latin typeface="Calibri" pitchFamily="34" charset="0"/>
                <a:ea typeface="+mn-ea"/>
              </a:rPr>
              <a:t>M</a:t>
            </a:r>
            <a:r>
              <a:rPr lang="ja-JP" altLang="en-US" sz="2400" dirty="0">
                <a:latin typeface="Calibri" pitchFamily="34" charset="0"/>
                <a:ea typeface="+mn-ea"/>
              </a:rPr>
              <a:t>⊆</a:t>
            </a:r>
            <a:r>
              <a:rPr lang="en-US" altLang="ja-JP" sz="2400" dirty="0">
                <a:latin typeface="Calibri" pitchFamily="34" charset="0"/>
                <a:ea typeface="+mn-ea"/>
              </a:rPr>
              <a:t>E(G)</a:t>
            </a:r>
            <a:r>
              <a:rPr lang="ja-JP" altLang="en-US" sz="2400" dirty="0">
                <a:latin typeface="Calibri" pitchFamily="34" charset="0"/>
                <a:ea typeface="+mn-ea"/>
              </a:rPr>
              <a:t>に対して，</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en-US" altLang="ja-JP" sz="2400" dirty="0">
                <a:latin typeface="Calibri" pitchFamily="34" charset="0"/>
                <a:ea typeface="+mn-ea"/>
              </a:rPr>
              <a:t>M</a:t>
            </a:r>
            <a:r>
              <a:rPr lang="ja-JP" altLang="en-US" sz="2400" dirty="0">
                <a:latin typeface="Calibri" pitchFamily="34" charset="0"/>
                <a:ea typeface="+mn-ea"/>
              </a:rPr>
              <a:t>の任意の</a:t>
            </a:r>
            <a:r>
              <a:rPr lang="en-US" altLang="ja-JP" sz="2400" dirty="0">
                <a:latin typeface="Calibri" pitchFamily="34" charset="0"/>
                <a:ea typeface="+mn-ea"/>
              </a:rPr>
              <a:t>2</a:t>
            </a:r>
            <a:r>
              <a:rPr lang="ja-JP" altLang="en-US" sz="2400" dirty="0">
                <a:latin typeface="Calibri" pitchFamily="34" charset="0"/>
                <a:ea typeface="+mn-ea"/>
              </a:rPr>
              <a:t>辺が共通の端点を持たないとき，</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en-US" altLang="ja-JP" sz="2400" dirty="0">
                <a:latin typeface="Calibri" pitchFamily="34" charset="0"/>
                <a:ea typeface="+mn-ea"/>
              </a:rPr>
              <a:t>M</a:t>
            </a:r>
            <a:r>
              <a:rPr lang="ja-JP" altLang="en-US" sz="2400" dirty="0">
                <a:latin typeface="Calibri" pitchFamily="34" charset="0"/>
                <a:ea typeface="+mn-ea"/>
              </a:rPr>
              <a:t>を</a:t>
            </a:r>
            <a:r>
              <a:rPr lang="en-US" altLang="ja-JP" sz="2400" dirty="0">
                <a:latin typeface="Calibri" pitchFamily="34" charset="0"/>
                <a:ea typeface="+mn-ea"/>
              </a:rPr>
              <a:t>G</a:t>
            </a:r>
            <a:r>
              <a:rPr lang="ja-JP" altLang="en-US" sz="2400" dirty="0">
                <a:latin typeface="Calibri" pitchFamily="34" charset="0"/>
                <a:ea typeface="+mn-ea"/>
              </a:rPr>
              <a:t>の</a:t>
            </a:r>
            <a:r>
              <a:rPr lang="ja-JP" altLang="en-US" sz="2400" dirty="0">
                <a:solidFill>
                  <a:srgbClr val="FF0000"/>
                </a:solidFill>
                <a:latin typeface="Calibri" pitchFamily="34" charset="0"/>
                <a:ea typeface="+mn-ea"/>
              </a:rPr>
              <a:t>マッチング</a:t>
            </a:r>
            <a:r>
              <a:rPr lang="ja-JP" altLang="en-US" sz="2400" dirty="0">
                <a:latin typeface="Calibri" pitchFamily="34" charset="0"/>
                <a:ea typeface="+mn-ea"/>
              </a:rPr>
              <a:t>という．</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ja-JP" altLang="en-US" sz="2400" dirty="0">
                <a:latin typeface="Calibri" pitchFamily="34" charset="0"/>
                <a:ea typeface="+mn-ea"/>
              </a:rPr>
              <a:t>グラフ</a:t>
            </a:r>
            <a:r>
              <a:rPr lang="en-US" altLang="ja-JP" sz="2400" dirty="0">
                <a:latin typeface="Calibri" pitchFamily="34" charset="0"/>
                <a:ea typeface="+mn-ea"/>
              </a:rPr>
              <a:t>G</a:t>
            </a:r>
            <a:r>
              <a:rPr lang="ja-JP" altLang="en-US" sz="2400" dirty="0">
                <a:latin typeface="Calibri" pitchFamily="34" charset="0"/>
                <a:ea typeface="+mn-ea"/>
              </a:rPr>
              <a:t>の</a:t>
            </a:r>
            <a:r>
              <a:rPr lang="ja-JP" altLang="en-US" sz="2400" dirty="0">
                <a:solidFill>
                  <a:srgbClr val="FF0000"/>
                </a:solidFill>
                <a:latin typeface="Calibri" pitchFamily="34" charset="0"/>
                <a:ea typeface="+mn-ea"/>
              </a:rPr>
              <a:t>辺数最大</a:t>
            </a:r>
            <a:r>
              <a:rPr lang="ja-JP" altLang="en-US" sz="2400" dirty="0">
                <a:latin typeface="Calibri" pitchFamily="34" charset="0"/>
                <a:ea typeface="+mn-ea"/>
              </a:rPr>
              <a:t>のマッチングを</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en-US" altLang="ja-JP" sz="2400" dirty="0">
                <a:latin typeface="Calibri" pitchFamily="34" charset="0"/>
                <a:ea typeface="+mn-ea"/>
              </a:rPr>
              <a:t>G</a:t>
            </a:r>
            <a:r>
              <a:rPr lang="ja-JP" altLang="en-US" sz="2400" dirty="0">
                <a:latin typeface="Calibri" pitchFamily="34" charset="0"/>
                <a:ea typeface="+mn-ea"/>
              </a:rPr>
              <a:t>の</a:t>
            </a:r>
            <a:r>
              <a:rPr lang="ja-JP" altLang="en-US" sz="2400" dirty="0">
                <a:solidFill>
                  <a:srgbClr val="FF0000"/>
                </a:solidFill>
                <a:latin typeface="Calibri" pitchFamily="34" charset="0"/>
                <a:ea typeface="+mn-ea"/>
              </a:rPr>
              <a:t>最大マッチング</a:t>
            </a:r>
            <a:r>
              <a:rPr lang="ja-JP" altLang="en-US" sz="2400" dirty="0">
                <a:latin typeface="Calibri" pitchFamily="34" charset="0"/>
                <a:ea typeface="+mn-ea"/>
              </a:rPr>
              <a:t>という．</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ja-JP" altLang="en-US" dirty="0">
                <a:latin typeface="Calibri" pitchFamily="34" charset="0"/>
                <a:ea typeface="+mn-ea"/>
              </a:rPr>
              <a:t>例：赤の辺集合はこのグラフの最大マッチング</a:t>
            </a:r>
            <a:endParaRPr lang="en-US" altLang="ja-JP" dirty="0">
              <a:latin typeface="Calibri" pitchFamily="34" charset="0"/>
              <a:ea typeface="+mn-ea"/>
            </a:endParaRPr>
          </a:p>
        </p:txBody>
      </p:sp>
      <p:sp>
        <p:nvSpPr>
          <p:cNvPr id="202754" name="タイトル 1"/>
          <p:cNvSpPr>
            <a:spLocks noGrp="1"/>
          </p:cNvSpPr>
          <p:nvPr>
            <p:ph type="title"/>
          </p:nvPr>
        </p:nvSpPr>
        <p:spPr>
          <a:xfrm>
            <a:off x="1887538" y="2573338"/>
            <a:ext cx="8229600" cy="1143000"/>
          </a:xfrm>
        </p:spPr>
        <p:txBody>
          <a:bodyPr/>
          <a:lstStyle/>
          <a:p>
            <a:pPr eaLnBrk="1" hangingPunct="1"/>
            <a:br>
              <a:rPr lang="en-US" altLang="ja-JP" dirty="0"/>
            </a:br>
            <a:endParaRPr lang="ja-JP" altLang="en-US" dirty="0"/>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1.1</a:t>
            </a:r>
            <a:r>
              <a:rPr lang="ja-JP" altLang="en-US" sz="3200" dirty="0">
                <a:solidFill>
                  <a:schemeClr val="tx2"/>
                </a:solidFill>
                <a:latin typeface="+mj-lt"/>
                <a:ea typeface="+mj-ea"/>
                <a:cs typeface="+mj-cs"/>
              </a:rPr>
              <a:t>　用語の説明</a:t>
            </a:r>
          </a:p>
        </p:txBody>
      </p:sp>
      <p:sp>
        <p:nvSpPr>
          <p:cNvPr id="4" name="円/楕円 3"/>
          <p:cNvSpPr/>
          <p:nvPr/>
        </p:nvSpPr>
        <p:spPr>
          <a:xfrm>
            <a:off x="5580112" y="486916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a:off x="6732240"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a:off x="6732240" y="5157192"/>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a:off x="5940152" y="6093296"/>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円/楕円 72"/>
          <p:cNvSpPr/>
          <p:nvPr/>
        </p:nvSpPr>
        <p:spPr>
          <a:xfrm>
            <a:off x="7524328" y="6093296"/>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楕円 73"/>
          <p:cNvSpPr/>
          <p:nvPr/>
        </p:nvSpPr>
        <p:spPr>
          <a:xfrm>
            <a:off x="7884368" y="486916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a:stCxn id="71" idx="7"/>
            <a:endCxn id="70" idx="3"/>
          </p:cNvCxnSpPr>
          <p:nvPr/>
        </p:nvCxnSpPr>
        <p:spPr>
          <a:xfrm flipV="1">
            <a:off x="6186003" y="5403043"/>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stCxn id="73" idx="1"/>
            <a:endCxn id="70" idx="5"/>
          </p:cNvCxnSpPr>
          <p:nvPr/>
        </p:nvCxnSpPr>
        <p:spPr>
          <a:xfrm flipH="1" flipV="1">
            <a:off x="6978091" y="5403043"/>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a:endCxn id="71" idx="6"/>
          </p:cNvCxnSpPr>
          <p:nvPr/>
        </p:nvCxnSpPr>
        <p:spPr>
          <a:xfrm flipH="1">
            <a:off x="6228184" y="6237312"/>
            <a:ext cx="129614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70" idx="0"/>
            <a:endCxn id="69" idx="4"/>
          </p:cNvCxnSpPr>
          <p:nvPr/>
        </p:nvCxnSpPr>
        <p:spPr>
          <a:xfrm flipV="1">
            <a:off x="6876256" y="4293096"/>
            <a:ext cx="0" cy="86409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a:stCxn id="74" idx="1"/>
            <a:endCxn id="69" idx="6"/>
          </p:cNvCxnSpPr>
          <p:nvPr/>
        </p:nvCxnSpPr>
        <p:spPr>
          <a:xfrm flipH="1" flipV="1">
            <a:off x="7020272" y="4149080"/>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4" idx="7"/>
            <a:endCxn id="69" idx="2"/>
          </p:cNvCxnSpPr>
          <p:nvPr/>
        </p:nvCxnSpPr>
        <p:spPr>
          <a:xfrm flipV="1">
            <a:off x="5825963" y="4149080"/>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4" idx="6"/>
          </p:cNvCxnSpPr>
          <p:nvPr/>
        </p:nvCxnSpPr>
        <p:spPr>
          <a:xfrm>
            <a:off x="5868144" y="5013176"/>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a:stCxn id="70" idx="6"/>
          </p:cNvCxnSpPr>
          <p:nvPr/>
        </p:nvCxnSpPr>
        <p:spPr>
          <a:xfrm flipV="1">
            <a:off x="7020272" y="5013176"/>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a:stCxn id="73" idx="7"/>
            <a:endCxn id="74" idx="4"/>
          </p:cNvCxnSpPr>
          <p:nvPr/>
        </p:nvCxnSpPr>
        <p:spPr>
          <a:xfrm flipV="1">
            <a:off x="7770179" y="5157192"/>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a:stCxn id="71" idx="1"/>
          </p:cNvCxnSpPr>
          <p:nvPr/>
        </p:nvCxnSpPr>
        <p:spPr>
          <a:xfrm flipH="1" flipV="1">
            <a:off x="5724128" y="5157192"/>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a:stCxn id="69" idx="3"/>
            <a:endCxn id="71" idx="0"/>
          </p:cNvCxnSpPr>
          <p:nvPr/>
        </p:nvCxnSpPr>
        <p:spPr>
          <a:xfrm flipH="1">
            <a:off x="6084168" y="4250915"/>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a:stCxn id="69" idx="5"/>
          </p:cNvCxnSpPr>
          <p:nvPr/>
        </p:nvCxnSpPr>
        <p:spPr>
          <a:xfrm>
            <a:off x="6978091" y="4250915"/>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a:stCxn id="74" idx="3"/>
            <a:endCxn id="71" idx="6"/>
          </p:cNvCxnSpPr>
          <p:nvPr/>
        </p:nvCxnSpPr>
        <p:spPr>
          <a:xfrm flipH="1">
            <a:off x="6228184" y="5115011"/>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a:stCxn id="74" idx="2"/>
            <a:endCxn id="4" idx="6"/>
          </p:cNvCxnSpPr>
          <p:nvPr/>
        </p:nvCxnSpPr>
        <p:spPr>
          <a:xfrm flipH="1">
            <a:off x="5868144" y="5013176"/>
            <a:ext cx="2016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a:stCxn id="4" idx="5"/>
            <a:endCxn id="73" idx="2"/>
          </p:cNvCxnSpPr>
          <p:nvPr/>
        </p:nvCxnSpPr>
        <p:spPr>
          <a:xfrm>
            <a:off x="5825963" y="5115011"/>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8577391"/>
      </p:ext>
    </p:extLst>
  </p:cSld>
  <p:clrMapOvr>
    <a:masterClrMapping/>
  </p:clrMapOvr>
  <p:transition advTm="14149"/>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
        <p:nvSpPr>
          <p:cNvPr id="7" name="角丸四角形 6"/>
          <p:cNvSpPr/>
          <p:nvPr/>
        </p:nvSpPr>
        <p:spPr>
          <a:xfrm>
            <a:off x="251520" y="2771563"/>
            <a:ext cx="8712968" cy="87346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8" name="角丸四角形 7"/>
          <p:cNvSpPr/>
          <p:nvPr/>
        </p:nvSpPr>
        <p:spPr>
          <a:xfrm>
            <a:off x="539552" y="2564904"/>
            <a:ext cx="1080120" cy="463901"/>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6</a:t>
            </a:r>
          </a:p>
        </p:txBody>
      </p:sp>
      <p:sp>
        <p:nvSpPr>
          <p:cNvPr id="9" name="テキスト ボックス 8"/>
          <p:cNvSpPr txBox="1"/>
          <p:nvPr/>
        </p:nvSpPr>
        <p:spPr>
          <a:xfrm>
            <a:off x="251520" y="3018537"/>
            <a:ext cx="6295313" cy="461665"/>
          </a:xfrm>
          <a:prstGeom prst="rect">
            <a:avLst/>
          </a:prstGeom>
          <a:noFill/>
        </p:spPr>
        <p:txBody>
          <a:bodyPr wrap="none" rtlCol="0">
            <a:spAutoFit/>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rPr>
              <a:t>正則</a:t>
            </a:r>
            <a:r>
              <a:rPr lang="en-US" altLang="ja-JP" sz="2400" dirty="0">
                <a:latin typeface="Calibri" pitchFamily="34" charset="0"/>
              </a:rPr>
              <a:t>2</a:t>
            </a:r>
            <a:r>
              <a:rPr lang="ja-JP" altLang="en-US" sz="2400" dirty="0">
                <a:latin typeface="Calibri" pitchFamily="34" charset="0"/>
              </a:rPr>
              <a:t>部グラフには完全マッチングが存在する．</a:t>
            </a:r>
            <a:endParaRPr lang="en-US" altLang="ja-JP" sz="2400" dirty="0">
              <a:latin typeface="Calibri" pitchFamily="34" charset="0"/>
            </a:endParaRPr>
          </a:p>
        </p:txBody>
      </p:sp>
      <p:sp>
        <p:nvSpPr>
          <p:cNvPr id="10" name="コンテンツ プレースホルダー 2"/>
          <p:cNvSpPr txBox="1">
            <a:spLocks/>
          </p:cNvSpPr>
          <p:nvPr/>
        </p:nvSpPr>
        <p:spPr bwMode="auto">
          <a:xfrm>
            <a:off x="107950" y="1991891"/>
            <a:ext cx="9000554"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Hall</a:t>
            </a:r>
            <a:r>
              <a:rPr lang="ja-JP" altLang="en-US" sz="2400" dirty="0">
                <a:latin typeface="Calibri" pitchFamily="34" charset="0"/>
                <a:ea typeface="+mn-ea"/>
              </a:rPr>
              <a:t>の結婚定理を用いて次の定理を証明することができる．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1644650" lvl="3"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marL="457200" indent="-457200">
              <a:spcBef>
                <a:spcPct val="20000"/>
              </a:spcBef>
              <a:buClr>
                <a:schemeClr val="tx1"/>
              </a:buClr>
              <a:buSzPct val="95000"/>
              <a:buFont typeface="+mj-ea"/>
              <a:buAutoNum type="circleNumDbPlain" startAt="2"/>
              <a:defRPr/>
            </a:pPr>
            <a:r>
              <a:rPr lang="en-US" altLang="ja-JP" sz="2400" dirty="0">
                <a:latin typeface="Calibri" pitchFamily="34" charset="0"/>
                <a:ea typeface="+mn-ea"/>
              </a:rPr>
              <a:t>V</a:t>
            </a:r>
            <a:r>
              <a:rPr lang="en-US" altLang="ja-JP" sz="2400" baseline="-25000" dirty="0">
                <a:latin typeface="Calibri" pitchFamily="34" charset="0"/>
                <a:ea typeface="+mn-ea"/>
              </a:rPr>
              <a:t>1</a:t>
            </a:r>
            <a:r>
              <a:rPr lang="ja-JP" altLang="en-US" sz="2400" dirty="0">
                <a:latin typeface="Calibri" pitchFamily="34" charset="0"/>
                <a:ea typeface="+mn-ea"/>
              </a:rPr>
              <a:t>の頂点を全て飽和するマッチングが存在する　の証明：</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S</a:t>
            </a:r>
            <a:r>
              <a:rPr lang="ja-JP" altLang="en-US" sz="2400" dirty="0">
                <a:latin typeface="Calibri" pitchFamily="34" charset="0"/>
                <a:ea typeface="+mn-ea"/>
              </a:rPr>
              <a:t>を</a:t>
            </a:r>
            <a:r>
              <a:rPr lang="en-US" altLang="ja-JP" sz="2400" dirty="0">
                <a:latin typeface="Calibri" pitchFamily="34" charset="0"/>
                <a:ea typeface="+mn-ea"/>
              </a:rPr>
              <a:t>V</a:t>
            </a:r>
            <a:r>
              <a:rPr lang="en-US" altLang="ja-JP" sz="2400" baseline="-25000" dirty="0">
                <a:latin typeface="Calibri" pitchFamily="34" charset="0"/>
                <a:ea typeface="+mn-ea"/>
              </a:rPr>
              <a:t>1</a:t>
            </a:r>
            <a:r>
              <a:rPr lang="ja-JP" altLang="en-US" sz="2400" dirty="0">
                <a:latin typeface="Calibri" pitchFamily="34" charset="0"/>
                <a:ea typeface="+mn-ea"/>
              </a:rPr>
              <a:t>の任意の部分集合とする．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S</a:t>
            </a:r>
            <a:r>
              <a:rPr lang="ja-JP" altLang="en-US" sz="2400" dirty="0">
                <a:latin typeface="Calibri" pitchFamily="34" charset="0"/>
                <a:ea typeface="+mn-ea"/>
              </a:rPr>
              <a:t>の頂点に隣接する辺は</a:t>
            </a:r>
            <a:r>
              <a:rPr lang="en-US" altLang="ja-JP" sz="2400" dirty="0">
                <a:latin typeface="Calibri" pitchFamily="34" charset="0"/>
                <a:ea typeface="+mn-ea"/>
              </a:rPr>
              <a:t>N</a:t>
            </a:r>
            <a:r>
              <a:rPr lang="en-US" altLang="ja-JP" sz="2400" baseline="-25000" dirty="0">
                <a:latin typeface="Calibri" pitchFamily="34" charset="0"/>
                <a:ea typeface="+mn-ea"/>
              </a:rPr>
              <a:t>G</a:t>
            </a:r>
            <a:r>
              <a:rPr lang="en-US" altLang="ja-JP" sz="2400" dirty="0">
                <a:latin typeface="Calibri" pitchFamily="34" charset="0"/>
                <a:ea typeface="+mn-ea"/>
              </a:rPr>
              <a:t>(S)</a:t>
            </a:r>
            <a:r>
              <a:rPr lang="ja-JP" altLang="en-US" sz="2400" dirty="0">
                <a:latin typeface="Calibri" pitchFamily="34" charset="0"/>
                <a:ea typeface="+mn-ea"/>
              </a:rPr>
              <a:t>のある頂点に隣接するので，</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S</a:t>
            </a:r>
            <a:r>
              <a:rPr lang="ja-JP" altLang="en-US" sz="2400" dirty="0">
                <a:latin typeface="Calibri" pitchFamily="34" charset="0"/>
                <a:ea typeface="+mn-ea"/>
              </a:rPr>
              <a:t>に隣接する辺の総数≦</a:t>
            </a:r>
            <a:r>
              <a:rPr lang="en-US" altLang="ja-JP" sz="2400" dirty="0">
                <a:latin typeface="Calibri" pitchFamily="34" charset="0"/>
                <a:ea typeface="+mn-ea"/>
              </a:rPr>
              <a:t>N</a:t>
            </a:r>
            <a:r>
              <a:rPr lang="en-US" altLang="ja-JP" sz="2400" baseline="-25000" dirty="0">
                <a:latin typeface="Calibri" pitchFamily="34" charset="0"/>
                <a:ea typeface="+mn-ea"/>
              </a:rPr>
              <a:t>G</a:t>
            </a:r>
            <a:r>
              <a:rPr lang="en-US" altLang="ja-JP" sz="2400" dirty="0">
                <a:latin typeface="Calibri" pitchFamily="34" charset="0"/>
                <a:ea typeface="+mn-ea"/>
              </a:rPr>
              <a:t>(S)</a:t>
            </a:r>
            <a:r>
              <a:rPr lang="ja-JP" altLang="en-US" sz="2400" dirty="0">
                <a:latin typeface="Calibri" pitchFamily="34" charset="0"/>
                <a:ea typeface="+mn-ea"/>
              </a:rPr>
              <a:t>に隣接する辺の総数</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a:t>
            </a:r>
            <a:r>
              <a:rPr lang="en-US" altLang="ja-JP" sz="2400" dirty="0" err="1">
                <a:latin typeface="Calibri" pitchFamily="34" charset="0"/>
                <a:ea typeface="+mn-ea"/>
              </a:rPr>
              <a:t>k|S</a:t>
            </a:r>
            <a:r>
              <a:rPr lang="en-US" altLang="ja-JP" sz="2400" dirty="0">
                <a:latin typeface="Calibri" pitchFamily="34" charset="0"/>
                <a:ea typeface="+mn-ea"/>
              </a:rPr>
              <a:t>|</a:t>
            </a:r>
            <a:r>
              <a:rPr lang="ja-JP" altLang="en-US" sz="2400" dirty="0">
                <a:latin typeface="Calibri" pitchFamily="34" charset="0"/>
                <a:ea typeface="+mn-ea"/>
              </a:rPr>
              <a:t>≦</a:t>
            </a:r>
            <a:r>
              <a:rPr lang="en-US" altLang="ja-JP" sz="2400" dirty="0" err="1">
                <a:latin typeface="Calibri" pitchFamily="34" charset="0"/>
                <a:ea typeface="+mn-ea"/>
              </a:rPr>
              <a:t>k|</a:t>
            </a:r>
            <a:r>
              <a:rPr lang="en-US" altLang="ja-JP" sz="2400" dirty="0" err="1">
                <a:latin typeface="Calibri" pitchFamily="34" charset="0"/>
              </a:rPr>
              <a:t>N</a:t>
            </a:r>
            <a:r>
              <a:rPr lang="en-US" altLang="ja-JP" sz="2400" baseline="-25000" dirty="0" err="1">
                <a:latin typeface="Calibri" pitchFamily="34" charset="0"/>
              </a:rPr>
              <a:t>G</a:t>
            </a:r>
            <a:r>
              <a:rPr lang="en-US" altLang="ja-JP" sz="2400" dirty="0">
                <a:latin typeface="Calibri" pitchFamily="34" charset="0"/>
              </a:rPr>
              <a:t>(S)</a:t>
            </a:r>
            <a:r>
              <a:rPr lang="en-US" altLang="ja-JP" sz="2400" dirty="0">
                <a:latin typeface="Calibri" pitchFamily="34" charset="0"/>
                <a:ea typeface="+mn-ea"/>
              </a:rPr>
              <a:t>|</a:t>
            </a:r>
            <a:r>
              <a:rPr lang="ja-JP" altLang="en-US" sz="2400" dirty="0">
                <a:latin typeface="Calibri" pitchFamily="34" charset="0"/>
                <a:ea typeface="+mn-ea"/>
              </a:rPr>
              <a:t>つまり，</a:t>
            </a:r>
            <a:r>
              <a:rPr lang="en-US" altLang="ja-JP" sz="2400" dirty="0">
                <a:latin typeface="Calibri" pitchFamily="34" charset="0"/>
              </a:rPr>
              <a:t>|S|</a:t>
            </a:r>
            <a:r>
              <a:rPr lang="ja-JP" altLang="en-US" sz="2400" dirty="0">
                <a:latin typeface="Calibri" pitchFamily="34" charset="0"/>
              </a:rPr>
              <a:t>≦</a:t>
            </a:r>
            <a:r>
              <a:rPr lang="en-US" altLang="ja-JP" sz="2400" dirty="0">
                <a:latin typeface="Calibri" pitchFamily="34" charset="0"/>
              </a:rPr>
              <a:t>|N</a:t>
            </a:r>
            <a:r>
              <a:rPr lang="en-US" altLang="ja-JP" sz="2400" baseline="-25000" dirty="0">
                <a:latin typeface="Calibri" pitchFamily="34" charset="0"/>
              </a:rPr>
              <a:t>G</a:t>
            </a:r>
            <a:r>
              <a:rPr lang="en-US" altLang="ja-JP" sz="2400" dirty="0">
                <a:latin typeface="Calibri" pitchFamily="34" charset="0"/>
              </a:rPr>
              <a:t>(S)|</a:t>
            </a: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S</a:t>
            </a:r>
            <a:r>
              <a:rPr lang="ja-JP" altLang="en-US" sz="2400" dirty="0">
                <a:latin typeface="Calibri" pitchFamily="34" charset="0"/>
                <a:ea typeface="+mn-ea"/>
              </a:rPr>
              <a:t>は</a:t>
            </a:r>
            <a:r>
              <a:rPr lang="en-US" altLang="ja-JP" sz="2400" dirty="0">
                <a:latin typeface="Calibri" pitchFamily="34" charset="0"/>
                <a:ea typeface="+mn-ea"/>
              </a:rPr>
              <a:t>V</a:t>
            </a:r>
            <a:r>
              <a:rPr lang="en-US" altLang="ja-JP" sz="2400" baseline="-25000" dirty="0">
                <a:latin typeface="Calibri" pitchFamily="34" charset="0"/>
                <a:ea typeface="+mn-ea"/>
              </a:rPr>
              <a:t>1</a:t>
            </a:r>
            <a:r>
              <a:rPr lang="ja-JP" altLang="en-US" sz="2400" dirty="0">
                <a:latin typeface="Calibri" pitchFamily="34" charset="0"/>
                <a:ea typeface="+mn-ea"/>
              </a:rPr>
              <a:t>の任意の部分集合であったので，</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Hall</a:t>
            </a:r>
            <a:r>
              <a:rPr lang="ja-JP" altLang="en-US" sz="2400" dirty="0">
                <a:latin typeface="Calibri" pitchFamily="34" charset="0"/>
                <a:ea typeface="+mn-ea"/>
              </a:rPr>
              <a:t>の結婚定理から②が分かる．□</a:t>
            </a:r>
            <a:endParaRPr lang="en-US" altLang="ja-JP" sz="2400" dirty="0">
              <a:latin typeface="Calibri" pitchFamily="34" charset="0"/>
              <a:ea typeface="+mn-ea"/>
            </a:endParaRPr>
          </a:p>
        </p:txBody>
      </p:sp>
    </p:spTree>
    <p:extLst>
      <p:ext uri="{BB962C8B-B14F-4D97-AF65-F5344CB8AC3E}">
        <p14:creationId xmlns:p14="http://schemas.microsoft.com/office/powerpoint/2010/main" val="2765686998"/>
      </p:ext>
    </p:extLst>
  </p:cSld>
  <p:clrMapOvr>
    <a:masterClrMapping/>
  </p:clrMapOvr>
  <p:transition advTm="14149"/>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1.3</a:t>
            </a:r>
            <a:r>
              <a:rPr lang="ja-JP" altLang="en-US" sz="3200" dirty="0">
                <a:solidFill>
                  <a:schemeClr val="tx2"/>
                </a:solidFill>
                <a:latin typeface="+mj-lt"/>
                <a:ea typeface="+mj-ea"/>
                <a:cs typeface="+mj-cs"/>
              </a:rPr>
              <a:t>　</a:t>
            </a:r>
            <a:r>
              <a:rPr lang="en-US" altLang="ja-JP" sz="3200" dirty="0">
                <a:solidFill>
                  <a:schemeClr val="tx2"/>
                </a:solidFill>
                <a:latin typeface="+mj-lt"/>
                <a:ea typeface="+mj-ea"/>
                <a:cs typeface="+mj-cs"/>
              </a:rPr>
              <a:t>2</a:t>
            </a:r>
            <a:r>
              <a:rPr lang="ja-JP" altLang="en-US" sz="3200" dirty="0">
                <a:solidFill>
                  <a:schemeClr val="tx2"/>
                </a:solidFill>
                <a:latin typeface="+mj-lt"/>
                <a:ea typeface="+mj-ea"/>
                <a:cs typeface="+mj-cs"/>
              </a:rPr>
              <a:t>部グラフのマッチング</a:t>
            </a:r>
          </a:p>
        </p:txBody>
      </p:sp>
      <p:sp>
        <p:nvSpPr>
          <p:cNvPr id="7" name="角丸四角形 6"/>
          <p:cNvSpPr/>
          <p:nvPr/>
        </p:nvSpPr>
        <p:spPr>
          <a:xfrm>
            <a:off x="251520" y="5147826"/>
            <a:ext cx="8712968" cy="87346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8" name="角丸四角形 7"/>
          <p:cNvSpPr/>
          <p:nvPr/>
        </p:nvSpPr>
        <p:spPr>
          <a:xfrm>
            <a:off x="539552" y="4941167"/>
            <a:ext cx="1080120" cy="463901"/>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6</a:t>
            </a:r>
          </a:p>
        </p:txBody>
      </p:sp>
      <p:sp>
        <p:nvSpPr>
          <p:cNvPr id="9" name="テキスト ボックス 8"/>
          <p:cNvSpPr txBox="1"/>
          <p:nvPr/>
        </p:nvSpPr>
        <p:spPr>
          <a:xfrm>
            <a:off x="251520" y="5394800"/>
            <a:ext cx="6295313" cy="461665"/>
          </a:xfrm>
          <a:prstGeom prst="rect">
            <a:avLst/>
          </a:prstGeom>
          <a:noFill/>
        </p:spPr>
        <p:txBody>
          <a:bodyPr wrap="none" rtlCol="0">
            <a:spAutoFit/>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rPr>
              <a:t>正則</a:t>
            </a:r>
            <a:r>
              <a:rPr lang="en-US" altLang="ja-JP" sz="2400" dirty="0">
                <a:latin typeface="Calibri" pitchFamily="34" charset="0"/>
              </a:rPr>
              <a:t>2</a:t>
            </a:r>
            <a:r>
              <a:rPr lang="ja-JP" altLang="en-US" sz="2400" dirty="0">
                <a:latin typeface="Calibri" pitchFamily="34" charset="0"/>
              </a:rPr>
              <a:t>部グラフには完全マッチングが存在する．</a:t>
            </a:r>
            <a:endParaRPr lang="en-US" altLang="ja-JP" sz="2400" dirty="0">
              <a:latin typeface="Calibri" pitchFamily="34" charset="0"/>
            </a:endParaRPr>
          </a:p>
        </p:txBody>
      </p:sp>
      <p:sp>
        <p:nvSpPr>
          <p:cNvPr id="10" name="コンテンツ プレースホルダー 2"/>
          <p:cNvSpPr txBox="1">
            <a:spLocks/>
          </p:cNvSpPr>
          <p:nvPr/>
        </p:nvSpPr>
        <p:spPr bwMode="auto">
          <a:xfrm>
            <a:off x="107950" y="1991891"/>
            <a:ext cx="9000554"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正則</a:t>
            </a:r>
            <a:r>
              <a:rPr lang="en-US" altLang="ja-JP" sz="2400" dirty="0">
                <a:latin typeface="Calibri" pitchFamily="34" charset="0"/>
                <a:ea typeface="+mn-ea"/>
              </a:rPr>
              <a:t>2</a:t>
            </a:r>
            <a:r>
              <a:rPr lang="ja-JP" altLang="en-US" sz="2400" dirty="0">
                <a:latin typeface="Calibri" pitchFamily="34" charset="0"/>
                <a:ea typeface="+mn-ea"/>
              </a:rPr>
              <a:t>部グラフから完全マッチングを除いたグラフも</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正則</a:t>
            </a:r>
            <a:r>
              <a:rPr lang="en-US" altLang="ja-JP" sz="2400" dirty="0">
                <a:latin typeface="Calibri" pitchFamily="34" charset="0"/>
                <a:ea typeface="+mn-ea"/>
              </a:rPr>
              <a:t>2</a:t>
            </a:r>
            <a:r>
              <a:rPr lang="ja-JP" altLang="en-US" sz="2400" dirty="0">
                <a:latin typeface="Calibri" pitchFamily="34" charset="0"/>
                <a:ea typeface="+mn-ea"/>
              </a:rPr>
              <a:t>部グラフであることから，</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定理</a:t>
            </a:r>
            <a:r>
              <a:rPr lang="en-US" altLang="ja-JP" sz="2400" dirty="0">
                <a:latin typeface="Calibri" pitchFamily="34" charset="0"/>
                <a:ea typeface="+mn-ea"/>
              </a:rPr>
              <a:t>6</a:t>
            </a:r>
            <a:r>
              <a:rPr lang="ja-JP" altLang="en-US" sz="2400" dirty="0">
                <a:latin typeface="Calibri" pitchFamily="34" charset="0"/>
                <a:ea typeface="+mn-ea"/>
              </a:rPr>
              <a:t>より，次の定理が成り立つことが簡単に分かる．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1644650" lvl="3"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a:p>
            <a:pPr>
              <a:spcBef>
                <a:spcPct val="20000"/>
              </a:spcBef>
              <a:buClr>
                <a:schemeClr val="tx1"/>
              </a:buClr>
              <a:buSzPct val="95000"/>
              <a:defRPr/>
            </a:pPr>
            <a:endParaRPr lang="en-US" altLang="ja-JP" sz="2400" dirty="0">
              <a:latin typeface="Calibri" pitchFamily="34" charset="0"/>
              <a:ea typeface="+mn-ea"/>
            </a:endParaRPr>
          </a:p>
        </p:txBody>
      </p:sp>
      <p:sp>
        <p:nvSpPr>
          <p:cNvPr id="11" name="角丸四角形 10"/>
          <p:cNvSpPr/>
          <p:nvPr/>
        </p:nvSpPr>
        <p:spPr>
          <a:xfrm>
            <a:off x="251520" y="3779674"/>
            <a:ext cx="8712968" cy="87346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12" name="角丸四角形 11"/>
          <p:cNvSpPr/>
          <p:nvPr/>
        </p:nvSpPr>
        <p:spPr>
          <a:xfrm>
            <a:off x="539552" y="3573015"/>
            <a:ext cx="1080120" cy="463901"/>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7</a:t>
            </a:r>
          </a:p>
        </p:txBody>
      </p:sp>
      <p:sp>
        <p:nvSpPr>
          <p:cNvPr id="13" name="テキスト ボックス 12"/>
          <p:cNvSpPr txBox="1"/>
          <p:nvPr/>
        </p:nvSpPr>
        <p:spPr>
          <a:xfrm>
            <a:off x="251520" y="4026648"/>
            <a:ext cx="7446269" cy="461665"/>
          </a:xfrm>
          <a:prstGeom prst="rect">
            <a:avLst/>
          </a:prstGeom>
          <a:noFill/>
        </p:spPr>
        <p:txBody>
          <a:bodyPr wrap="none" rtlCol="0">
            <a:spAutoFit/>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rPr>
              <a:t>正則</a:t>
            </a:r>
            <a:r>
              <a:rPr lang="en-US" altLang="ja-JP" sz="2400" dirty="0">
                <a:latin typeface="Calibri" pitchFamily="34" charset="0"/>
              </a:rPr>
              <a:t>2</a:t>
            </a:r>
            <a:r>
              <a:rPr lang="ja-JP" altLang="en-US" sz="2400" dirty="0">
                <a:latin typeface="Calibri" pitchFamily="34" charset="0"/>
              </a:rPr>
              <a:t>部グラフの辺集合は完全マッチングで分解できる．</a:t>
            </a:r>
            <a:endParaRPr lang="en-US" altLang="ja-JP" sz="2400" dirty="0">
              <a:latin typeface="Calibri" pitchFamily="34" charset="0"/>
            </a:endParaRPr>
          </a:p>
        </p:txBody>
      </p:sp>
    </p:spTree>
    <p:extLst>
      <p:ext uri="{BB962C8B-B14F-4D97-AF65-F5344CB8AC3E}">
        <p14:creationId xmlns:p14="http://schemas.microsoft.com/office/powerpoint/2010/main" val="3115095549"/>
      </p:ext>
    </p:extLst>
  </p:cSld>
  <p:clrMapOvr>
    <a:masterClrMapping/>
  </p:clrMapOvr>
  <p:transition advTm="14149"/>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タイトル 1"/>
          <p:cNvSpPr>
            <a:spLocks noGrp="1"/>
          </p:cNvSpPr>
          <p:nvPr>
            <p:ph type="title"/>
          </p:nvPr>
        </p:nvSpPr>
        <p:spPr/>
        <p:txBody>
          <a:bodyPr/>
          <a:lstStyle/>
          <a:p>
            <a:pPr eaLnBrk="1" hangingPunct="1"/>
            <a:r>
              <a:rPr lang="ja-JP" altLang="en-US" dirty="0"/>
              <a:t>提出課題</a:t>
            </a:r>
            <a:r>
              <a:rPr lang="en-US" altLang="ja-JP" dirty="0"/>
              <a:t>12</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12" name="角丸四角形 11"/>
          <p:cNvSpPr/>
          <p:nvPr/>
        </p:nvSpPr>
        <p:spPr>
          <a:xfrm>
            <a:off x="179388" y="2205038"/>
            <a:ext cx="8713787" cy="439231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コンテンツ プレースホルダー 2"/>
          <p:cNvSpPr txBox="1">
            <a:spLocks/>
          </p:cNvSpPr>
          <p:nvPr/>
        </p:nvSpPr>
        <p:spPr bwMode="auto">
          <a:xfrm>
            <a:off x="395536" y="3429000"/>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13" name="コンテンツ プレースホルダー 2"/>
          <p:cNvSpPr txBox="1">
            <a:spLocks/>
          </p:cNvSpPr>
          <p:nvPr/>
        </p:nvSpPr>
        <p:spPr bwMode="auto">
          <a:xfrm>
            <a:off x="409377" y="2492896"/>
            <a:ext cx="8360222" cy="4389437"/>
          </a:xfrm>
          <a:prstGeom prst="rect">
            <a:avLst/>
          </a:prstGeom>
          <a:noFill/>
          <a:ln>
            <a:noFill/>
          </a:ln>
        </p:spPr>
        <p:txBody>
          <a:bodyPr/>
          <a:lstStyle/>
          <a:p>
            <a:pPr>
              <a:spcBef>
                <a:spcPct val="20000"/>
              </a:spcBef>
              <a:buClr>
                <a:srgbClr val="0BD0D9"/>
              </a:buClr>
              <a:buSzPct val="95000"/>
              <a:buFont typeface="Wingdings 2" pitchFamily="18" charset="2"/>
              <a:buNone/>
              <a:defRPr/>
            </a:pPr>
            <a:r>
              <a:rPr lang="ja-JP" altLang="en-US" sz="2400" dirty="0">
                <a:latin typeface="Calibri" pitchFamily="34" charset="0"/>
                <a:ea typeface="+mn-ea"/>
              </a:rPr>
              <a:t>問：</a:t>
            </a:r>
            <a:r>
              <a:rPr lang="en-US" altLang="ja-JP" sz="2400" dirty="0">
                <a:latin typeface="Calibri" pitchFamily="34" charset="0"/>
                <a:ea typeface="+mn-ea"/>
              </a:rPr>
              <a:t>1</a:t>
            </a:r>
            <a:r>
              <a:rPr lang="ja-JP" altLang="en-US" sz="2400" dirty="0">
                <a:latin typeface="Calibri" pitchFamily="34" charset="0"/>
                <a:ea typeface="+mn-ea"/>
              </a:rPr>
              <a:t>～</a:t>
            </a:r>
            <a:r>
              <a:rPr lang="en-US" altLang="ja-JP" sz="2400" dirty="0">
                <a:latin typeface="Calibri" pitchFamily="34" charset="0"/>
                <a:ea typeface="+mn-ea"/>
              </a:rPr>
              <a:t>n</a:t>
            </a:r>
            <a:r>
              <a:rPr lang="ja-JP" altLang="en-US" sz="2400" dirty="0">
                <a:latin typeface="Calibri" pitchFamily="34" charset="0"/>
                <a:ea typeface="+mn-ea"/>
              </a:rPr>
              <a:t>の数を用いた </a:t>
            </a:r>
            <a:r>
              <a:rPr lang="en-US" altLang="ja-JP" sz="2400" dirty="0" err="1">
                <a:latin typeface="Calibri" pitchFamily="34" charset="0"/>
                <a:ea typeface="+mn-ea"/>
              </a:rPr>
              <a:t>k×n</a:t>
            </a:r>
            <a:r>
              <a:rPr lang="en-US" altLang="ja-JP" sz="2400" dirty="0">
                <a:latin typeface="Calibri" pitchFamily="34" charset="0"/>
                <a:ea typeface="+mn-ea"/>
              </a:rPr>
              <a:t> </a:t>
            </a:r>
            <a:r>
              <a:rPr lang="ja-JP" altLang="en-US" sz="2400" dirty="0">
                <a:latin typeface="Calibri" pitchFamily="34" charset="0"/>
                <a:ea typeface="+mn-ea"/>
              </a:rPr>
              <a:t>ラテン長方形</a:t>
            </a:r>
            <a:r>
              <a:rPr lang="en-US" altLang="ja-JP" sz="2400" dirty="0">
                <a:latin typeface="Calibri" pitchFamily="34" charset="0"/>
                <a:ea typeface="+mn-ea"/>
              </a:rPr>
              <a:t>(k</a:t>
            </a:r>
            <a:r>
              <a:rPr lang="ja-JP" altLang="en-US" sz="2400" dirty="0">
                <a:latin typeface="Calibri" pitchFamily="34" charset="0"/>
                <a:ea typeface="+mn-ea"/>
              </a:rPr>
              <a:t>≦</a:t>
            </a:r>
            <a:r>
              <a:rPr lang="en-US" altLang="ja-JP" sz="2400" dirty="0">
                <a:latin typeface="Calibri" pitchFamily="34" charset="0"/>
                <a:ea typeface="+mn-ea"/>
              </a:rPr>
              <a:t>n)</a:t>
            </a:r>
            <a:r>
              <a:rPr lang="ja-JP" altLang="en-US" sz="2400" dirty="0">
                <a:latin typeface="Calibri" pitchFamily="34" charset="0"/>
                <a:ea typeface="+mn-ea"/>
              </a:rPr>
              <a:t>は</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en-US" altLang="ja-JP" sz="2400" dirty="0">
                <a:latin typeface="Calibri" pitchFamily="34" charset="0"/>
              </a:rPr>
              <a:t>1</a:t>
            </a:r>
            <a:r>
              <a:rPr lang="ja-JP" altLang="en-US" sz="2400" dirty="0">
                <a:latin typeface="Calibri" pitchFamily="34" charset="0"/>
              </a:rPr>
              <a:t>～</a:t>
            </a:r>
            <a:r>
              <a:rPr lang="en-US" altLang="ja-JP" sz="2400" dirty="0">
                <a:latin typeface="Calibri" pitchFamily="34" charset="0"/>
              </a:rPr>
              <a:t>n</a:t>
            </a:r>
            <a:r>
              <a:rPr lang="ja-JP" altLang="en-US" sz="2400" dirty="0">
                <a:latin typeface="Calibri" pitchFamily="34" charset="0"/>
              </a:rPr>
              <a:t>の数を用いた </a:t>
            </a:r>
            <a:r>
              <a:rPr lang="en-US" altLang="ja-JP" sz="2400" dirty="0" err="1">
                <a:latin typeface="Calibri" pitchFamily="34" charset="0"/>
                <a:ea typeface="+mn-ea"/>
              </a:rPr>
              <a:t>n×n</a:t>
            </a:r>
            <a:r>
              <a:rPr lang="en-US" altLang="ja-JP" sz="2400" dirty="0">
                <a:latin typeface="Calibri" pitchFamily="34" charset="0"/>
                <a:ea typeface="+mn-ea"/>
              </a:rPr>
              <a:t> </a:t>
            </a:r>
            <a:r>
              <a:rPr lang="ja-JP" altLang="en-US" sz="2400" dirty="0">
                <a:latin typeface="Calibri" pitchFamily="34" charset="0"/>
                <a:ea typeface="+mn-ea"/>
              </a:rPr>
              <a:t>ラテン方陣に拡張できることを示せ．</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r>
              <a:rPr lang="en-US" altLang="ja-JP" sz="2400" dirty="0">
                <a:latin typeface="Calibri" pitchFamily="34" charset="0"/>
                <a:ea typeface="+mn-ea"/>
              </a:rPr>
              <a:t>2×4</a:t>
            </a:r>
            <a:r>
              <a:rPr lang="ja-JP" altLang="en-US" sz="2400" dirty="0">
                <a:latin typeface="Calibri" pitchFamily="34" charset="0"/>
                <a:ea typeface="+mn-ea"/>
              </a:rPr>
              <a:t> ラテン長方形            </a:t>
            </a:r>
            <a:r>
              <a:rPr lang="en-US" altLang="ja-JP" sz="2400" dirty="0">
                <a:latin typeface="Calibri" pitchFamily="34" charset="0"/>
                <a:ea typeface="+mn-ea"/>
              </a:rPr>
              <a:t>4×4 </a:t>
            </a:r>
            <a:r>
              <a:rPr lang="ja-JP" altLang="en-US" sz="2400" dirty="0">
                <a:latin typeface="Calibri" pitchFamily="34" charset="0"/>
                <a:ea typeface="+mn-ea"/>
              </a:rPr>
              <a:t>ラテン方陣</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graphicFrame>
        <p:nvGraphicFramePr>
          <p:cNvPr id="2" name="表 1">
            <a:extLst>
              <a:ext uri="{FF2B5EF4-FFF2-40B4-BE49-F238E27FC236}">
                <a16:creationId xmlns:a16="http://schemas.microsoft.com/office/drawing/2014/main" id="{01E7BDC6-5715-418D-BA01-658256285051}"/>
              </a:ext>
            </a:extLst>
          </p:cNvPr>
          <p:cNvGraphicFramePr>
            <a:graphicFrameLocks noGrp="1"/>
          </p:cNvGraphicFramePr>
          <p:nvPr>
            <p:extLst>
              <p:ext uri="{D42A27DB-BD31-4B8C-83A1-F6EECF244321}">
                <p14:modId xmlns:p14="http://schemas.microsoft.com/office/powerpoint/2010/main" val="1611645480"/>
              </p:ext>
            </p:extLst>
          </p:nvPr>
        </p:nvGraphicFramePr>
        <p:xfrm>
          <a:off x="1871236" y="3933056"/>
          <a:ext cx="1404620" cy="741680"/>
        </p:xfrm>
        <a:graphic>
          <a:graphicData uri="http://schemas.openxmlformats.org/drawingml/2006/table">
            <a:tbl>
              <a:tblPr firstRow="1" bandRow="1">
                <a:tableStyleId>{2D5ABB26-0587-4C30-8999-92F81FD0307C}</a:tableStyleId>
              </a:tblPr>
              <a:tblGrid>
                <a:gridCol w="351155">
                  <a:extLst>
                    <a:ext uri="{9D8B030D-6E8A-4147-A177-3AD203B41FA5}">
                      <a16:colId xmlns:a16="http://schemas.microsoft.com/office/drawing/2014/main" val="3343900966"/>
                    </a:ext>
                  </a:extLst>
                </a:gridCol>
                <a:gridCol w="351155">
                  <a:extLst>
                    <a:ext uri="{9D8B030D-6E8A-4147-A177-3AD203B41FA5}">
                      <a16:colId xmlns:a16="http://schemas.microsoft.com/office/drawing/2014/main" val="766105092"/>
                    </a:ext>
                  </a:extLst>
                </a:gridCol>
                <a:gridCol w="351155">
                  <a:extLst>
                    <a:ext uri="{9D8B030D-6E8A-4147-A177-3AD203B41FA5}">
                      <a16:colId xmlns:a16="http://schemas.microsoft.com/office/drawing/2014/main" val="3803299961"/>
                    </a:ext>
                  </a:extLst>
                </a:gridCol>
                <a:gridCol w="351155">
                  <a:extLst>
                    <a:ext uri="{9D8B030D-6E8A-4147-A177-3AD203B41FA5}">
                      <a16:colId xmlns:a16="http://schemas.microsoft.com/office/drawing/2014/main" val="3332718043"/>
                    </a:ext>
                  </a:extLst>
                </a:gridCol>
              </a:tblGrid>
              <a:tr h="370840">
                <a:tc>
                  <a:txBody>
                    <a:bodyPr/>
                    <a:lstStyle/>
                    <a:p>
                      <a:r>
                        <a:rPr kumimoji="1" lang="en-US" altLang="ja-JP" baseline="0" dirty="0"/>
                        <a:t>1</a:t>
                      </a:r>
                      <a:endParaRPr kumimoji="1" lang="ja-JP" altLang="en-US"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baseline="0" dirty="0"/>
                        <a:t>3</a:t>
                      </a:r>
                      <a:endParaRPr kumimoji="1" lang="ja-JP" altLang="en-US"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baseline="0" dirty="0"/>
                        <a:t>2</a:t>
                      </a:r>
                      <a:endParaRPr kumimoji="1" lang="ja-JP" altLang="en-US"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baseline="0" dirty="0"/>
                        <a:t>4</a:t>
                      </a:r>
                      <a:endParaRPr kumimoji="1" lang="ja-JP" altLang="en-US"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141446"/>
                  </a:ext>
                </a:extLst>
              </a:tr>
              <a:tr h="370840">
                <a:tc>
                  <a:txBody>
                    <a:bodyPr/>
                    <a:lstStyle/>
                    <a:p>
                      <a:r>
                        <a:rPr kumimoji="1" lang="en-US" altLang="ja-JP" baseline="0" dirty="0"/>
                        <a:t>2</a:t>
                      </a:r>
                      <a:endParaRPr kumimoji="1" lang="ja-JP" altLang="en-US"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baseline="0" dirty="0"/>
                        <a:t>4</a:t>
                      </a:r>
                      <a:endParaRPr kumimoji="1" lang="ja-JP" altLang="en-US"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baseline="0" dirty="0"/>
                        <a:t>3</a:t>
                      </a:r>
                      <a:endParaRPr kumimoji="1" lang="ja-JP" altLang="en-US"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baseline="0" dirty="0"/>
                        <a:t>1</a:t>
                      </a:r>
                      <a:endParaRPr kumimoji="1" lang="ja-JP" altLang="en-US"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5997353"/>
                  </a:ext>
                </a:extLst>
              </a:tr>
            </a:tbl>
          </a:graphicData>
        </a:graphic>
      </p:graphicFrame>
      <p:graphicFrame>
        <p:nvGraphicFramePr>
          <p:cNvPr id="4" name="表 3">
            <a:extLst>
              <a:ext uri="{FF2B5EF4-FFF2-40B4-BE49-F238E27FC236}">
                <a16:creationId xmlns:a16="http://schemas.microsoft.com/office/drawing/2014/main" id="{E9EF537F-34B9-4E9C-A2DC-C186F23D50E3}"/>
              </a:ext>
            </a:extLst>
          </p:cNvPr>
          <p:cNvGraphicFramePr>
            <a:graphicFrameLocks noGrp="1"/>
          </p:cNvGraphicFramePr>
          <p:nvPr>
            <p:extLst>
              <p:ext uri="{D42A27DB-BD31-4B8C-83A1-F6EECF244321}">
                <p14:modId xmlns:p14="http://schemas.microsoft.com/office/powerpoint/2010/main" val="2721676377"/>
              </p:ext>
            </p:extLst>
          </p:nvPr>
        </p:nvGraphicFramePr>
        <p:xfrm>
          <a:off x="4932040" y="3933056"/>
          <a:ext cx="1404620" cy="1483360"/>
        </p:xfrm>
        <a:graphic>
          <a:graphicData uri="http://schemas.openxmlformats.org/drawingml/2006/table">
            <a:tbl>
              <a:tblPr firstRow="1" bandRow="1">
                <a:tableStyleId>{5C22544A-7EE6-4342-B048-85BDC9FD1C3A}</a:tableStyleId>
              </a:tblPr>
              <a:tblGrid>
                <a:gridCol w="351155">
                  <a:extLst>
                    <a:ext uri="{9D8B030D-6E8A-4147-A177-3AD203B41FA5}">
                      <a16:colId xmlns:a16="http://schemas.microsoft.com/office/drawing/2014/main" val="2134636734"/>
                    </a:ext>
                  </a:extLst>
                </a:gridCol>
                <a:gridCol w="351155">
                  <a:extLst>
                    <a:ext uri="{9D8B030D-6E8A-4147-A177-3AD203B41FA5}">
                      <a16:colId xmlns:a16="http://schemas.microsoft.com/office/drawing/2014/main" val="2166618093"/>
                    </a:ext>
                  </a:extLst>
                </a:gridCol>
                <a:gridCol w="351155">
                  <a:extLst>
                    <a:ext uri="{9D8B030D-6E8A-4147-A177-3AD203B41FA5}">
                      <a16:colId xmlns:a16="http://schemas.microsoft.com/office/drawing/2014/main" val="3463301309"/>
                    </a:ext>
                  </a:extLst>
                </a:gridCol>
                <a:gridCol w="351155">
                  <a:extLst>
                    <a:ext uri="{9D8B030D-6E8A-4147-A177-3AD203B41FA5}">
                      <a16:colId xmlns:a16="http://schemas.microsoft.com/office/drawing/2014/main" val="3855574065"/>
                    </a:ext>
                  </a:extLst>
                </a:gridCol>
              </a:tblGrid>
              <a:tr h="370840">
                <a:tc>
                  <a:txBody>
                    <a:bodyPr/>
                    <a:lstStyle/>
                    <a:p>
                      <a:r>
                        <a:rPr kumimoji="1" lang="en-US" altLang="ja-JP" b="0" i="0" baseline="0" dirty="0">
                          <a:solidFill>
                            <a:schemeClr val="tx1"/>
                          </a:solidFill>
                        </a:rPr>
                        <a:t>1</a:t>
                      </a:r>
                      <a:endParaRPr kumimoji="1" lang="ja-JP" alt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0" i="0" baseline="0" dirty="0">
                          <a:solidFill>
                            <a:schemeClr val="tx1"/>
                          </a:solidFill>
                        </a:rPr>
                        <a:t>3</a:t>
                      </a:r>
                      <a:endParaRPr kumimoji="1" lang="ja-JP" alt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0" i="0" baseline="0" dirty="0">
                          <a:solidFill>
                            <a:schemeClr val="tx1"/>
                          </a:solidFill>
                        </a:rPr>
                        <a:t>2</a:t>
                      </a:r>
                      <a:endParaRPr kumimoji="1" lang="ja-JP" alt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0" i="0" baseline="0" dirty="0">
                          <a:solidFill>
                            <a:schemeClr val="tx1"/>
                          </a:solidFill>
                        </a:rPr>
                        <a:t>4</a:t>
                      </a:r>
                      <a:endParaRPr kumimoji="1" lang="ja-JP" alt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6200055"/>
                  </a:ext>
                </a:extLst>
              </a:tr>
              <a:tr h="370840">
                <a:tc>
                  <a:txBody>
                    <a:bodyPr/>
                    <a:lstStyle/>
                    <a:p>
                      <a:r>
                        <a:rPr kumimoji="1" lang="en-US" altLang="ja-JP" baseline="0" dirty="0">
                          <a:solidFill>
                            <a:schemeClr val="tx1"/>
                          </a:solidFill>
                        </a:rPr>
                        <a:t>2</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aseline="0" dirty="0">
                          <a:solidFill>
                            <a:schemeClr val="tx1"/>
                          </a:solidFill>
                        </a:rPr>
                        <a:t>4</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aseline="0" dirty="0">
                          <a:solidFill>
                            <a:schemeClr val="tx1"/>
                          </a:solidFill>
                        </a:rPr>
                        <a:t>3</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aseline="0" dirty="0">
                          <a:solidFill>
                            <a:schemeClr val="tx1"/>
                          </a:solidFill>
                        </a:rPr>
                        <a:t>1</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4760654"/>
                  </a:ext>
                </a:extLst>
              </a:tr>
              <a:tr h="370840">
                <a:tc>
                  <a:txBody>
                    <a:bodyPr/>
                    <a:lstStyle/>
                    <a:p>
                      <a:r>
                        <a:rPr kumimoji="1" lang="en-US" altLang="ja-JP" baseline="0" dirty="0">
                          <a:solidFill>
                            <a:schemeClr val="tx1"/>
                          </a:solidFill>
                        </a:rPr>
                        <a:t>4</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aseline="0" dirty="0">
                          <a:solidFill>
                            <a:schemeClr val="tx1"/>
                          </a:solidFill>
                        </a:rPr>
                        <a:t>2</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aseline="0" dirty="0">
                          <a:solidFill>
                            <a:schemeClr val="tx1"/>
                          </a:solidFill>
                        </a:rPr>
                        <a:t>1</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aseline="0" dirty="0">
                          <a:solidFill>
                            <a:schemeClr val="tx1"/>
                          </a:solidFill>
                        </a:rPr>
                        <a:t>3</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1643784"/>
                  </a:ext>
                </a:extLst>
              </a:tr>
              <a:tr h="370840">
                <a:tc>
                  <a:txBody>
                    <a:bodyPr/>
                    <a:lstStyle/>
                    <a:p>
                      <a:r>
                        <a:rPr kumimoji="1" lang="en-US" altLang="ja-JP" baseline="0" dirty="0">
                          <a:solidFill>
                            <a:schemeClr val="tx1"/>
                          </a:solidFill>
                        </a:rPr>
                        <a:t>3</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aseline="0" dirty="0">
                          <a:solidFill>
                            <a:schemeClr val="tx1"/>
                          </a:solidFill>
                        </a:rPr>
                        <a:t>1</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aseline="0" dirty="0">
                          <a:solidFill>
                            <a:schemeClr val="tx1"/>
                          </a:solidFill>
                        </a:rPr>
                        <a:t>4</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aseline="0" dirty="0">
                          <a:solidFill>
                            <a:schemeClr val="tx1"/>
                          </a:solidFill>
                        </a:rPr>
                        <a:t>2</a:t>
                      </a:r>
                      <a:endParaRPr kumimoji="1" lang="ja-JP" altLang="en-US"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7273037"/>
                  </a:ext>
                </a:extLst>
              </a:tr>
            </a:tbl>
          </a:graphicData>
        </a:graphic>
      </p:graphicFrame>
    </p:spTree>
    <p:extLst>
      <p:ext uri="{BB962C8B-B14F-4D97-AF65-F5344CB8AC3E}">
        <p14:creationId xmlns:p14="http://schemas.microsoft.com/office/powerpoint/2010/main" val="1053497017"/>
      </p:ext>
    </p:extLst>
  </p:cSld>
  <p:clrMapOvr>
    <a:masterClrMapping/>
  </p:clrMapOvr>
  <p:transition advTm="14149"/>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タイトル 1"/>
          <p:cNvSpPr>
            <a:spLocks noGrp="1"/>
          </p:cNvSpPr>
          <p:nvPr>
            <p:ph type="title"/>
          </p:nvPr>
        </p:nvSpPr>
        <p:spPr/>
        <p:txBody>
          <a:bodyPr/>
          <a:lstStyle/>
          <a:p>
            <a:pPr eaLnBrk="1" hangingPunct="1"/>
            <a:r>
              <a:rPr lang="ja-JP" altLang="en-US" dirty="0"/>
              <a:t>発展課題</a:t>
            </a:r>
            <a:r>
              <a:rPr lang="en-US" altLang="ja-JP" dirty="0"/>
              <a:t>12</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12" name="角丸四角形 11"/>
          <p:cNvSpPr/>
          <p:nvPr/>
        </p:nvSpPr>
        <p:spPr>
          <a:xfrm>
            <a:off x="179388" y="2205038"/>
            <a:ext cx="8713787" cy="439231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コンテンツ プレースホルダー 2"/>
          <p:cNvSpPr txBox="1">
            <a:spLocks/>
          </p:cNvSpPr>
          <p:nvPr/>
        </p:nvSpPr>
        <p:spPr bwMode="auto">
          <a:xfrm>
            <a:off x="395536" y="3429000"/>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13" name="コンテンツ プレースホルダー 2"/>
          <p:cNvSpPr txBox="1">
            <a:spLocks/>
          </p:cNvSpPr>
          <p:nvPr/>
        </p:nvSpPr>
        <p:spPr bwMode="auto">
          <a:xfrm>
            <a:off x="409377" y="2492897"/>
            <a:ext cx="8360222" cy="3312368"/>
          </a:xfrm>
          <a:prstGeom prst="rect">
            <a:avLst/>
          </a:prstGeom>
          <a:noFill/>
          <a:ln>
            <a:noFill/>
          </a:ln>
        </p:spPr>
        <p:txBody>
          <a:bodyPr/>
          <a:lstStyle/>
          <a:p>
            <a:r>
              <a:rPr lang="ja-JP" altLang="en-US" sz="2400" dirty="0"/>
              <a:t>問</a:t>
            </a:r>
            <a:r>
              <a:rPr lang="en-US" altLang="ja-JP" sz="2400" dirty="0"/>
              <a:t>1</a:t>
            </a:r>
            <a:r>
              <a:rPr lang="ja-JP" altLang="en-US" sz="2400" dirty="0"/>
              <a:t>（</a:t>
            </a:r>
            <a:r>
              <a:rPr lang="en-US" altLang="ja-JP" sz="2400" dirty="0">
                <a:latin typeface="Calibri" pitchFamily="34" charset="0"/>
                <a:ea typeface="+mn-ea"/>
              </a:rPr>
              <a:t>Hall</a:t>
            </a:r>
            <a:r>
              <a:rPr lang="ja-JP" altLang="en-US" sz="2400" dirty="0">
                <a:latin typeface="Calibri" pitchFamily="34" charset="0"/>
                <a:ea typeface="+mn-ea"/>
              </a:rPr>
              <a:t>の結婚定理の確認</a:t>
            </a:r>
            <a:r>
              <a:rPr lang="ja-JP" altLang="en-US" sz="2400" dirty="0"/>
              <a:t>）：簡単</a:t>
            </a:r>
            <a:endParaRPr lang="en-US" altLang="ja-JP" sz="2400" dirty="0"/>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ndParaRPr>
          </a:p>
          <a:p>
            <a:pPr marL="457200" indent="-457200">
              <a:spcBef>
                <a:spcPct val="20000"/>
              </a:spcBef>
              <a:buClr>
                <a:srgbClr val="0BD0D9"/>
              </a:buClr>
              <a:buSzPct val="95000"/>
              <a:buFont typeface="+mj-ea"/>
              <a:buAutoNum type="circleNumDbPlain"/>
              <a:defRPr/>
            </a:pPr>
            <a:r>
              <a:rPr lang="ja-JP" altLang="en-US" sz="2400" dirty="0">
                <a:latin typeface="Calibri" pitchFamily="34" charset="0"/>
              </a:rPr>
              <a:t>臨界集合の定義において「</a:t>
            </a:r>
            <a:r>
              <a:rPr lang="en-US" altLang="ja-JP" sz="2400" dirty="0">
                <a:latin typeface="Calibri" pitchFamily="34" charset="0"/>
              </a:rPr>
              <a:t>A</a:t>
            </a:r>
            <a:r>
              <a:rPr lang="ja-JP" altLang="en-US" sz="2400" dirty="0">
                <a:latin typeface="Calibri" pitchFamily="34" charset="0"/>
              </a:rPr>
              <a:t>」を</a:t>
            </a:r>
            <a:br>
              <a:rPr lang="en-US" altLang="ja-JP" sz="2400" dirty="0">
                <a:latin typeface="Calibri" pitchFamily="34" charset="0"/>
              </a:rPr>
            </a:br>
            <a:r>
              <a:rPr lang="ja-JP" altLang="en-US" sz="2400" dirty="0">
                <a:latin typeface="Calibri" pitchFamily="34" charset="0"/>
              </a:rPr>
              <a:t>「空ではない真部分集合」としたのは何故か？</a:t>
            </a:r>
            <a:endParaRPr lang="en-US" altLang="ja-JP" sz="2400" dirty="0">
              <a:latin typeface="Calibri" pitchFamily="34" charset="0"/>
            </a:endParaRPr>
          </a:p>
          <a:p>
            <a:pPr marL="457200" indent="-457200">
              <a:spcBef>
                <a:spcPct val="20000"/>
              </a:spcBef>
              <a:buClr>
                <a:srgbClr val="0BD0D9"/>
              </a:buClr>
              <a:buSzPct val="95000"/>
              <a:buFont typeface="+mj-ea"/>
              <a:buAutoNum type="circleNumDbPlain"/>
              <a:defRPr/>
            </a:pPr>
            <a:endParaRPr lang="en-US" altLang="ja-JP" sz="2400" dirty="0">
              <a:latin typeface="Calibri" pitchFamily="34" charset="0"/>
              <a:ea typeface="+mn-ea"/>
            </a:endParaRPr>
          </a:p>
          <a:p>
            <a:pPr marL="457200" indent="-457200">
              <a:spcBef>
                <a:spcPct val="20000"/>
              </a:spcBef>
              <a:buClr>
                <a:srgbClr val="0BD0D9"/>
              </a:buClr>
              <a:buSzPct val="95000"/>
              <a:buFont typeface="+mj-ea"/>
              <a:buAutoNum type="circleNumDbPlain"/>
              <a:defRPr/>
            </a:pPr>
            <a:r>
              <a:rPr lang="en-US" altLang="ja-JP" sz="2400" dirty="0">
                <a:latin typeface="Calibri" pitchFamily="34" charset="0"/>
                <a:ea typeface="+mn-ea"/>
              </a:rPr>
              <a:t>Hall</a:t>
            </a:r>
            <a:r>
              <a:rPr lang="ja-JP" altLang="en-US" sz="2400" dirty="0">
                <a:latin typeface="Calibri" pitchFamily="34" charset="0"/>
                <a:ea typeface="+mn-ea"/>
              </a:rPr>
              <a:t>の結婚定理の主張における「</a:t>
            </a:r>
            <a:r>
              <a:rPr lang="en-US" altLang="ja-JP" sz="2400" dirty="0">
                <a:latin typeface="Calibri" pitchFamily="34" charset="0"/>
                <a:ea typeface="+mn-ea"/>
              </a:rPr>
              <a:t>|A|</a:t>
            </a:r>
            <a:r>
              <a:rPr lang="ja-JP" altLang="en-US" sz="2400" dirty="0">
                <a:latin typeface="Calibri" pitchFamily="34" charset="0"/>
                <a:ea typeface="+mn-ea"/>
              </a:rPr>
              <a:t>」を</a:t>
            </a:r>
            <a:br>
              <a:rPr lang="en-US" altLang="ja-JP" sz="2400" dirty="0">
                <a:latin typeface="Calibri" pitchFamily="34" charset="0"/>
                <a:ea typeface="+mn-ea"/>
              </a:rPr>
            </a:br>
            <a:r>
              <a:rPr lang="ja-JP" altLang="en-US" sz="2400" dirty="0">
                <a:latin typeface="Calibri" pitchFamily="34" charset="0"/>
                <a:ea typeface="+mn-ea"/>
              </a:rPr>
              <a:t>他の値に書き換えると主張が偽になるのは何故か？</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endParaRPr lang="en-US" altLang="ja-JP" sz="2400" dirty="0"/>
          </a:p>
          <a:p>
            <a:endParaRPr lang="en-US" altLang="ja-JP" sz="2400" dirty="0"/>
          </a:p>
        </p:txBody>
      </p:sp>
    </p:spTree>
    <p:extLst>
      <p:ext uri="{BB962C8B-B14F-4D97-AF65-F5344CB8AC3E}">
        <p14:creationId xmlns:p14="http://schemas.microsoft.com/office/powerpoint/2010/main" val="1890090350"/>
      </p:ext>
    </p:extLst>
  </p:cSld>
  <p:clrMapOvr>
    <a:masterClrMapping/>
  </p:clrMapOvr>
  <p:transition advTm="14149"/>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タイトル 1"/>
          <p:cNvSpPr>
            <a:spLocks noGrp="1"/>
          </p:cNvSpPr>
          <p:nvPr>
            <p:ph type="title"/>
          </p:nvPr>
        </p:nvSpPr>
        <p:spPr/>
        <p:txBody>
          <a:bodyPr/>
          <a:lstStyle/>
          <a:p>
            <a:pPr eaLnBrk="1" hangingPunct="1"/>
            <a:r>
              <a:rPr lang="ja-JP" altLang="en-US" dirty="0"/>
              <a:t>発展課題</a:t>
            </a:r>
            <a:r>
              <a:rPr lang="en-US" altLang="ja-JP" dirty="0"/>
              <a:t>12</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12" name="角丸四角形 11"/>
          <p:cNvSpPr/>
          <p:nvPr/>
        </p:nvSpPr>
        <p:spPr>
          <a:xfrm>
            <a:off x="179388" y="2205038"/>
            <a:ext cx="8713787" cy="439231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コンテンツ プレースホルダー 2"/>
          <p:cNvSpPr txBox="1">
            <a:spLocks/>
          </p:cNvSpPr>
          <p:nvPr/>
        </p:nvSpPr>
        <p:spPr bwMode="auto">
          <a:xfrm>
            <a:off x="395536" y="3429000"/>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13" name="コンテンツ プレースホルダー 2"/>
          <p:cNvSpPr txBox="1">
            <a:spLocks/>
          </p:cNvSpPr>
          <p:nvPr/>
        </p:nvSpPr>
        <p:spPr bwMode="auto">
          <a:xfrm>
            <a:off x="409377" y="2492897"/>
            <a:ext cx="8360222" cy="3312368"/>
          </a:xfrm>
          <a:prstGeom prst="rect">
            <a:avLst/>
          </a:prstGeom>
          <a:noFill/>
          <a:ln>
            <a:noFill/>
          </a:ln>
        </p:spPr>
        <p:txBody>
          <a:bodyPr/>
          <a:lstStyle/>
          <a:p>
            <a:r>
              <a:rPr lang="ja-JP" altLang="en-US" sz="2400" dirty="0"/>
              <a:t>問</a:t>
            </a:r>
            <a:r>
              <a:rPr lang="en-US" altLang="ja-JP" sz="2400" dirty="0"/>
              <a:t>2</a:t>
            </a:r>
            <a:r>
              <a:rPr lang="ja-JP" altLang="en-US" sz="2400" dirty="0"/>
              <a:t>：</a:t>
            </a:r>
            <a:r>
              <a:rPr lang="en-US" altLang="ja-JP" sz="2400" dirty="0"/>
              <a:t> </a:t>
            </a:r>
            <a:r>
              <a:rPr lang="ja-JP" altLang="en-US" sz="2400" dirty="0"/>
              <a:t>次の命題を証明せよ．</a:t>
            </a:r>
            <a:endParaRPr lang="en-US" altLang="ja-JP" sz="2400" dirty="0"/>
          </a:p>
          <a:p>
            <a:endParaRPr lang="en-US" altLang="ja-JP" sz="2400" dirty="0"/>
          </a:p>
          <a:p>
            <a:r>
              <a:rPr lang="en-US" altLang="ja-JP" sz="2400" dirty="0"/>
              <a:t>X</a:t>
            </a:r>
            <a:r>
              <a:rPr lang="ja-JP" altLang="en-US" sz="2400" dirty="0"/>
              <a:t>を</a:t>
            </a:r>
            <a:r>
              <a:rPr lang="en-US" altLang="ja-JP" sz="2400" dirty="0"/>
              <a:t>m</a:t>
            </a:r>
            <a:r>
              <a:rPr lang="ja-JP" altLang="en-US" sz="2400" dirty="0"/>
              <a:t>人の女子からなる集合とし，</a:t>
            </a:r>
            <a:endParaRPr lang="en-US" altLang="ja-JP" sz="2400" dirty="0"/>
          </a:p>
          <a:p>
            <a:r>
              <a:rPr lang="en-US" altLang="ja-JP" sz="2400" dirty="0"/>
              <a:t>Y</a:t>
            </a:r>
            <a:r>
              <a:rPr lang="ja-JP" altLang="en-US" sz="2400" dirty="0"/>
              <a:t>を</a:t>
            </a:r>
            <a:r>
              <a:rPr lang="en-US" altLang="ja-JP" sz="2400" dirty="0"/>
              <a:t>n</a:t>
            </a:r>
            <a:r>
              <a:rPr lang="ja-JP" altLang="en-US" sz="2400" dirty="0"/>
              <a:t>人の男子からなる集合とする．</a:t>
            </a:r>
            <a:endParaRPr lang="en-US" altLang="ja-JP" sz="2400" dirty="0"/>
          </a:p>
          <a:p>
            <a:r>
              <a:rPr lang="en-US" altLang="ja-JP" sz="2400" dirty="0"/>
              <a:t> t</a:t>
            </a:r>
            <a:r>
              <a:rPr lang="ja-JP" altLang="en-US" sz="2400" dirty="0"/>
              <a:t>は</a:t>
            </a:r>
            <a:r>
              <a:rPr lang="en-US" altLang="ja-JP" sz="2400" dirty="0"/>
              <a:t>m</a:t>
            </a:r>
            <a:r>
              <a:rPr lang="ja-JP" altLang="en-US" sz="2400" dirty="0"/>
              <a:t>以下の自然数とする．このとき，</a:t>
            </a:r>
            <a:endParaRPr lang="en-US" altLang="ja-JP" sz="2400" dirty="0"/>
          </a:p>
          <a:p>
            <a:r>
              <a:rPr lang="ja-JP" altLang="en-US" sz="2400" dirty="0"/>
              <a:t>「任意の</a:t>
            </a:r>
            <a:r>
              <a:rPr lang="en-US" altLang="ja-JP" sz="2400" dirty="0"/>
              <a:t>A</a:t>
            </a:r>
            <a:r>
              <a:rPr lang="ja-JP" altLang="en-US" sz="2400" dirty="0"/>
              <a:t>⊆</a:t>
            </a:r>
            <a:r>
              <a:rPr lang="en-US" altLang="ja-JP" sz="2400" dirty="0"/>
              <a:t>X</a:t>
            </a:r>
            <a:r>
              <a:rPr lang="ja-JP" altLang="en-US" sz="2400" dirty="0"/>
              <a:t>に対して，</a:t>
            </a:r>
            <a:endParaRPr lang="en-US" altLang="ja-JP" sz="2400" dirty="0"/>
          </a:p>
          <a:p>
            <a:r>
              <a:rPr lang="en-US" altLang="ja-JP" sz="2400" dirty="0"/>
              <a:t>|{  y</a:t>
            </a:r>
            <a:r>
              <a:rPr lang="ja-JP" altLang="en-US" sz="2400" dirty="0"/>
              <a:t>∊</a:t>
            </a:r>
            <a:r>
              <a:rPr lang="en-US" altLang="ja-JP" sz="2400" dirty="0"/>
              <a:t>Y</a:t>
            </a:r>
            <a:r>
              <a:rPr lang="ja-JP" altLang="en-US" sz="2400" dirty="0"/>
              <a:t>：</a:t>
            </a:r>
            <a:r>
              <a:rPr lang="en-US" altLang="ja-JP" sz="2400" dirty="0"/>
              <a:t> y</a:t>
            </a:r>
            <a:r>
              <a:rPr lang="ja-JP" altLang="en-US" sz="2400" dirty="0"/>
              <a:t>の知り合いである</a:t>
            </a:r>
            <a:r>
              <a:rPr lang="en-US" altLang="ja-JP" sz="2400" dirty="0"/>
              <a:t>x</a:t>
            </a:r>
            <a:r>
              <a:rPr lang="ja-JP" altLang="en-US" sz="2400" dirty="0"/>
              <a:t>∊</a:t>
            </a:r>
            <a:r>
              <a:rPr lang="en-US" altLang="ja-JP" sz="2400" dirty="0"/>
              <a:t>A</a:t>
            </a:r>
            <a:r>
              <a:rPr lang="ja-JP" altLang="en-US" sz="2400" dirty="0"/>
              <a:t>が存在する</a:t>
            </a:r>
            <a:r>
              <a:rPr lang="en-US" altLang="ja-JP" sz="2400" dirty="0"/>
              <a:t> }|</a:t>
            </a:r>
            <a:r>
              <a:rPr lang="ja-JP" altLang="en-US" sz="2400" dirty="0"/>
              <a:t>≧</a:t>
            </a:r>
            <a:r>
              <a:rPr lang="en-US" altLang="ja-JP" sz="2400" dirty="0"/>
              <a:t>|A|+t-m</a:t>
            </a:r>
            <a:r>
              <a:rPr lang="ja-JP" altLang="en-US" sz="2400" dirty="0"/>
              <a:t>」</a:t>
            </a:r>
            <a:endParaRPr lang="en-US" altLang="ja-JP" sz="2400" dirty="0"/>
          </a:p>
          <a:p>
            <a:r>
              <a:rPr lang="ja-JP" altLang="en-US" sz="2400" dirty="0"/>
              <a:t>ならば</a:t>
            </a:r>
            <a:endParaRPr lang="en-US" altLang="ja-JP" sz="2400" dirty="0"/>
          </a:p>
          <a:p>
            <a:r>
              <a:rPr lang="ja-JP" altLang="en-US" sz="2400" dirty="0"/>
              <a:t>ある</a:t>
            </a:r>
            <a:r>
              <a:rPr lang="en-US" altLang="ja-JP" sz="2400" dirty="0"/>
              <a:t>t</a:t>
            </a:r>
            <a:r>
              <a:rPr lang="ja-JP" altLang="en-US" sz="2400" dirty="0"/>
              <a:t>人の女子が結婚相手を見つけることができる．</a:t>
            </a:r>
            <a:endParaRPr lang="en-US" altLang="ja-JP" sz="2400" dirty="0"/>
          </a:p>
        </p:txBody>
      </p:sp>
    </p:spTree>
    <p:extLst>
      <p:ext uri="{BB962C8B-B14F-4D97-AF65-F5344CB8AC3E}">
        <p14:creationId xmlns:p14="http://schemas.microsoft.com/office/powerpoint/2010/main" val="3637260439"/>
      </p:ext>
    </p:extLst>
  </p:cSld>
  <p:clrMapOvr>
    <a:masterClrMapping/>
  </p:clrMapOvr>
  <p:transition advTm="14149"/>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Clr>
                <a:srgbClr val="0BD0D9"/>
              </a:buClr>
              <a:buSzPct val="95000"/>
              <a:buFont typeface="Wingdings 2" pitchFamily="18" charset="2"/>
              <a:buNone/>
              <a:defRPr/>
            </a:pPr>
            <a:r>
              <a:rPr lang="ja-JP" altLang="en-US" sz="2400" dirty="0">
                <a:latin typeface="Calibri" pitchFamily="34" charset="0"/>
                <a:ea typeface="+mn-ea"/>
              </a:rPr>
              <a:t>グラフ</a:t>
            </a:r>
            <a:r>
              <a:rPr lang="en-US" altLang="ja-JP" sz="2400" dirty="0">
                <a:latin typeface="Calibri" pitchFamily="34" charset="0"/>
                <a:ea typeface="+mn-ea"/>
              </a:rPr>
              <a:t>G</a:t>
            </a:r>
            <a:r>
              <a:rPr lang="ja-JP" altLang="en-US" sz="2400" dirty="0">
                <a:latin typeface="Calibri" pitchFamily="34" charset="0"/>
                <a:ea typeface="+mn-ea"/>
              </a:rPr>
              <a:t>の頂点</a:t>
            </a:r>
            <a:r>
              <a:rPr lang="ja-JP" altLang="en-US" sz="2400" dirty="0" err="1">
                <a:latin typeface="Calibri" pitchFamily="34" charset="0"/>
                <a:ea typeface="+mn-ea"/>
              </a:rPr>
              <a:t>ｖ</a:t>
            </a:r>
            <a:r>
              <a:rPr lang="ja-JP" altLang="en-US" sz="2400" dirty="0">
                <a:latin typeface="Calibri" pitchFamily="34" charset="0"/>
                <a:ea typeface="+mn-ea"/>
              </a:rPr>
              <a:t>が，</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en-US" altLang="ja-JP" sz="2400" dirty="0">
                <a:latin typeface="Calibri" pitchFamily="34" charset="0"/>
                <a:ea typeface="+mn-ea"/>
              </a:rPr>
              <a:t>G</a:t>
            </a:r>
            <a:r>
              <a:rPr lang="ja-JP" altLang="en-US" sz="2400" dirty="0">
                <a:latin typeface="Calibri" pitchFamily="34" charset="0"/>
                <a:ea typeface="+mn-ea"/>
              </a:rPr>
              <a:t>のマッチング</a:t>
            </a:r>
            <a:r>
              <a:rPr lang="en-US" altLang="ja-JP" sz="2400" dirty="0">
                <a:latin typeface="Calibri" pitchFamily="34" charset="0"/>
                <a:ea typeface="+mn-ea"/>
              </a:rPr>
              <a:t>M</a:t>
            </a:r>
            <a:r>
              <a:rPr lang="ja-JP" altLang="en-US" sz="2400" dirty="0">
                <a:latin typeface="Calibri" pitchFamily="34" charset="0"/>
                <a:ea typeface="+mn-ea"/>
              </a:rPr>
              <a:t>に属すある辺の端点であるとき，</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ja-JP" altLang="en-US" sz="2400" dirty="0" err="1">
                <a:solidFill>
                  <a:srgbClr val="FF0000"/>
                </a:solidFill>
                <a:latin typeface="Calibri" pitchFamily="34" charset="0"/>
                <a:ea typeface="+mn-ea"/>
              </a:rPr>
              <a:t>ｖ</a:t>
            </a:r>
            <a:r>
              <a:rPr lang="ja-JP" altLang="en-US" sz="2400" dirty="0">
                <a:solidFill>
                  <a:srgbClr val="FF0000"/>
                </a:solidFill>
                <a:latin typeface="Calibri" pitchFamily="34" charset="0"/>
                <a:ea typeface="+mn-ea"/>
              </a:rPr>
              <a:t>は</a:t>
            </a:r>
            <a:r>
              <a:rPr lang="en-US" altLang="ja-JP" sz="2400" dirty="0">
                <a:solidFill>
                  <a:srgbClr val="FF0000"/>
                </a:solidFill>
                <a:latin typeface="Calibri" pitchFamily="34" charset="0"/>
                <a:ea typeface="+mn-ea"/>
              </a:rPr>
              <a:t>M</a:t>
            </a:r>
            <a:r>
              <a:rPr lang="ja-JP" altLang="en-US" sz="2400" dirty="0">
                <a:solidFill>
                  <a:srgbClr val="FF0000"/>
                </a:solidFill>
                <a:latin typeface="Calibri" pitchFamily="34" charset="0"/>
                <a:ea typeface="+mn-ea"/>
              </a:rPr>
              <a:t>によって飽和されている</a:t>
            </a:r>
            <a:r>
              <a:rPr lang="ja-JP" altLang="en-US" sz="2400" dirty="0">
                <a:latin typeface="Calibri" pitchFamily="34" charset="0"/>
                <a:ea typeface="+mn-ea"/>
              </a:rPr>
              <a:t>という．</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ja-JP" altLang="en-US" sz="2400" dirty="0">
                <a:latin typeface="Calibri" pitchFamily="34" charset="0"/>
                <a:ea typeface="+mn-ea"/>
              </a:rPr>
              <a:t>グラフ</a:t>
            </a:r>
            <a:r>
              <a:rPr lang="en-US" altLang="ja-JP" sz="2400" dirty="0">
                <a:latin typeface="Calibri" pitchFamily="34" charset="0"/>
                <a:ea typeface="+mn-ea"/>
              </a:rPr>
              <a:t>G</a:t>
            </a:r>
            <a:r>
              <a:rPr lang="ja-JP" altLang="en-US" sz="2400" dirty="0">
                <a:latin typeface="Calibri" pitchFamily="34" charset="0"/>
                <a:ea typeface="+mn-ea"/>
              </a:rPr>
              <a:t>の全ての頂点を飽和しているマッチングを，</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en-US" altLang="ja-JP" sz="2400" dirty="0">
                <a:latin typeface="Calibri" pitchFamily="34" charset="0"/>
                <a:ea typeface="+mn-ea"/>
              </a:rPr>
              <a:t>G</a:t>
            </a:r>
            <a:r>
              <a:rPr lang="ja-JP" altLang="en-US" sz="2400" dirty="0">
                <a:latin typeface="Calibri" pitchFamily="34" charset="0"/>
                <a:ea typeface="+mn-ea"/>
              </a:rPr>
              <a:t>の</a:t>
            </a:r>
            <a:r>
              <a:rPr lang="ja-JP" altLang="en-US" sz="2400" dirty="0">
                <a:solidFill>
                  <a:srgbClr val="FF0000"/>
                </a:solidFill>
                <a:latin typeface="Calibri" pitchFamily="34" charset="0"/>
                <a:ea typeface="+mn-ea"/>
              </a:rPr>
              <a:t>完全マッチング</a:t>
            </a:r>
            <a:r>
              <a:rPr lang="ja-JP" altLang="en-US" sz="2400" dirty="0">
                <a:latin typeface="Calibri" pitchFamily="34" charset="0"/>
                <a:ea typeface="+mn-ea"/>
              </a:rPr>
              <a:t>あるいは</a:t>
            </a:r>
            <a:r>
              <a:rPr lang="en-US" altLang="ja-JP" sz="2400" dirty="0">
                <a:solidFill>
                  <a:srgbClr val="FF0000"/>
                </a:solidFill>
                <a:latin typeface="Calibri" pitchFamily="34" charset="0"/>
                <a:ea typeface="+mn-ea"/>
              </a:rPr>
              <a:t>1</a:t>
            </a:r>
            <a:r>
              <a:rPr lang="ja-JP" altLang="en-US" sz="2400" dirty="0">
                <a:solidFill>
                  <a:srgbClr val="FF0000"/>
                </a:solidFill>
                <a:latin typeface="Calibri" pitchFamily="34" charset="0"/>
                <a:ea typeface="+mn-ea"/>
              </a:rPr>
              <a:t>因子</a:t>
            </a:r>
            <a:r>
              <a:rPr lang="ja-JP" altLang="en-US" sz="2400" dirty="0">
                <a:latin typeface="Calibri" pitchFamily="34" charset="0"/>
                <a:ea typeface="+mn-ea"/>
              </a:rPr>
              <a:t>という．</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ja-JP" altLang="en-US" dirty="0">
                <a:latin typeface="Calibri" pitchFamily="34" charset="0"/>
                <a:ea typeface="+mn-ea"/>
              </a:rPr>
              <a:t>　　　　　　　　　　　　　　　　　　　　　　　　　　　　　例：赤の辺集合はこのグラフの完全マッチング</a:t>
            </a:r>
            <a:endParaRPr lang="en-US" altLang="ja-JP" dirty="0">
              <a:latin typeface="Calibri" pitchFamily="34" charset="0"/>
              <a:ea typeface="+mn-ea"/>
            </a:endParaRPr>
          </a:p>
        </p:txBody>
      </p:sp>
      <p:sp>
        <p:nvSpPr>
          <p:cNvPr id="202754" name="タイトル 1"/>
          <p:cNvSpPr>
            <a:spLocks noGrp="1"/>
          </p:cNvSpPr>
          <p:nvPr>
            <p:ph type="title"/>
          </p:nvPr>
        </p:nvSpPr>
        <p:spPr>
          <a:xfrm>
            <a:off x="1887538" y="2573338"/>
            <a:ext cx="8229600" cy="1143000"/>
          </a:xfrm>
        </p:spPr>
        <p:txBody>
          <a:bodyPr/>
          <a:lstStyle/>
          <a:p>
            <a:pPr eaLnBrk="1" hangingPunct="1"/>
            <a:br>
              <a:rPr lang="en-US" altLang="ja-JP" dirty="0"/>
            </a:br>
            <a:endParaRPr lang="ja-JP" altLang="en-US" dirty="0"/>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1.1</a:t>
            </a:r>
            <a:r>
              <a:rPr lang="ja-JP" altLang="en-US" sz="3200" dirty="0">
                <a:solidFill>
                  <a:schemeClr val="tx2"/>
                </a:solidFill>
                <a:latin typeface="+mj-lt"/>
                <a:ea typeface="+mj-ea"/>
                <a:cs typeface="+mj-cs"/>
              </a:rPr>
              <a:t>　用語の説明</a:t>
            </a:r>
          </a:p>
        </p:txBody>
      </p:sp>
      <p:sp>
        <p:nvSpPr>
          <p:cNvPr id="4" name="円/楕円 3"/>
          <p:cNvSpPr/>
          <p:nvPr/>
        </p:nvSpPr>
        <p:spPr>
          <a:xfrm>
            <a:off x="5580112" y="486916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a:off x="6732240"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a:off x="6732240" y="5157192"/>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a:off x="5940152" y="6093296"/>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円/楕円 72"/>
          <p:cNvSpPr/>
          <p:nvPr/>
        </p:nvSpPr>
        <p:spPr>
          <a:xfrm>
            <a:off x="7524328" y="6093296"/>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楕円 73"/>
          <p:cNvSpPr/>
          <p:nvPr/>
        </p:nvSpPr>
        <p:spPr>
          <a:xfrm>
            <a:off x="7884368" y="486916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a:stCxn id="71" idx="7"/>
            <a:endCxn id="70" idx="3"/>
          </p:cNvCxnSpPr>
          <p:nvPr/>
        </p:nvCxnSpPr>
        <p:spPr>
          <a:xfrm flipV="1">
            <a:off x="6186003" y="5403043"/>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stCxn id="73" idx="1"/>
            <a:endCxn id="70" idx="5"/>
          </p:cNvCxnSpPr>
          <p:nvPr/>
        </p:nvCxnSpPr>
        <p:spPr>
          <a:xfrm flipH="1" flipV="1">
            <a:off x="6978091" y="5403043"/>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a:endCxn id="71" idx="6"/>
          </p:cNvCxnSpPr>
          <p:nvPr/>
        </p:nvCxnSpPr>
        <p:spPr>
          <a:xfrm flipH="1">
            <a:off x="6228184" y="6237312"/>
            <a:ext cx="129614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70" idx="0"/>
            <a:endCxn id="69" idx="4"/>
          </p:cNvCxnSpPr>
          <p:nvPr/>
        </p:nvCxnSpPr>
        <p:spPr>
          <a:xfrm flipV="1">
            <a:off x="6876256" y="4293096"/>
            <a:ext cx="0" cy="86409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a:stCxn id="74" idx="1"/>
            <a:endCxn id="69" idx="6"/>
          </p:cNvCxnSpPr>
          <p:nvPr/>
        </p:nvCxnSpPr>
        <p:spPr>
          <a:xfrm flipH="1" flipV="1">
            <a:off x="7020272" y="4149080"/>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4" idx="7"/>
            <a:endCxn id="69" idx="2"/>
          </p:cNvCxnSpPr>
          <p:nvPr/>
        </p:nvCxnSpPr>
        <p:spPr>
          <a:xfrm flipV="1">
            <a:off x="5825963" y="4149080"/>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4" idx="6"/>
          </p:cNvCxnSpPr>
          <p:nvPr/>
        </p:nvCxnSpPr>
        <p:spPr>
          <a:xfrm>
            <a:off x="5868144" y="5013176"/>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a:stCxn id="70" idx="6"/>
          </p:cNvCxnSpPr>
          <p:nvPr/>
        </p:nvCxnSpPr>
        <p:spPr>
          <a:xfrm flipV="1">
            <a:off x="7020272" y="5013176"/>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a:stCxn id="73" idx="7"/>
            <a:endCxn id="74" idx="4"/>
          </p:cNvCxnSpPr>
          <p:nvPr/>
        </p:nvCxnSpPr>
        <p:spPr>
          <a:xfrm flipV="1">
            <a:off x="7770179" y="5157192"/>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a:stCxn id="71" idx="1"/>
          </p:cNvCxnSpPr>
          <p:nvPr/>
        </p:nvCxnSpPr>
        <p:spPr>
          <a:xfrm flipH="1" flipV="1">
            <a:off x="5724128" y="5157192"/>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a:stCxn id="69" idx="3"/>
            <a:endCxn id="71" idx="0"/>
          </p:cNvCxnSpPr>
          <p:nvPr/>
        </p:nvCxnSpPr>
        <p:spPr>
          <a:xfrm flipH="1">
            <a:off x="6084168" y="4250915"/>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a:stCxn id="69" idx="5"/>
          </p:cNvCxnSpPr>
          <p:nvPr/>
        </p:nvCxnSpPr>
        <p:spPr>
          <a:xfrm>
            <a:off x="6978091" y="4250915"/>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a:stCxn id="74" idx="3"/>
            <a:endCxn id="71" idx="6"/>
          </p:cNvCxnSpPr>
          <p:nvPr/>
        </p:nvCxnSpPr>
        <p:spPr>
          <a:xfrm flipH="1">
            <a:off x="6228184" y="5115011"/>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a:stCxn id="74" idx="2"/>
            <a:endCxn id="4" idx="6"/>
          </p:cNvCxnSpPr>
          <p:nvPr/>
        </p:nvCxnSpPr>
        <p:spPr>
          <a:xfrm flipH="1">
            <a:off x="5868144" y="5013176"/>
            <a:ext cx="2016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a:stCxn id="4" idx="5"/>
            <a:endCxn id="73" idx="2"/>
          </p:cNvCxnSpPr>
          <p:nvPr/>
        </p:nvCxnSpPr>
        <p:spPr>
          <a:xfrm>
            <a:off x="5825963" y="5115011"/>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0243895"/>
      </p:ext>
    </p:extLst>
  </p:cSld>
  <p:clrMapOvr>
    <a:masterClrMapping/>
  </p:clrMapOvr>
  <p:transition advTm="14149"/>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Clr>
                <a:srgbClr val="0BD0D9"/>
              </a:buClr>
              <a:buSzPct val="95000"/>
              <a:buFont typeface="Wingdings 2" pitchFamily="18" charset="2"/>
              <a:buNone/>
              <a:defRPr/>
            </a:pPr>
            <a:r>
              <a:rPr lang="en-US" altLang="ja-JP" sz="2400" dirty="0">
                <a:latin typeface="Calibri" pitchFamily="34" charset="0"/>
                <a:ea typeface="+mn-ea"/>
              </a:rPr>
              <a:t>"</a:t>
            </a:r>
            <a:r>
              <a:rPr lang="ja-JP" altLang="en-US" sz="2400" dirty="0">
                <a:latin typeface="Calibri" pitchFamily="34" charset="0"/>
                <a:ea typeface="+mn-ea"/>
              </a:rPr>
              <a:t>グラフの辺集合をいくつかの最大マッチングに分解する</a:t>
            </a:r>
            <a:r>
              <a:rPr lang="en-US" altLang="ja-JP" sz="2400" dirty="0">
                <a:latin typeface="Calibri" pitchFamily="34" charset="0"/>
                <a:ea typeface="+mn-ea"/>
              </a:rPr>
              <a:t>"</a:t>
            </a:r>
          </a:p>
          <a:p>
            <a:pPr>
              <a:spcBef>
                <a:spcPct val="20000"/>
              </a:spcBef>
              <a:buClr>
                <a:srgbClr val="0BD0D9"/>
              </a:buClr>
              <a:buSzPct val="95000"/>
              <a:buFont typeface="Wingdings 2" pitchFamily="18" charset="2"/>
              <a:buNone/>
              <a:defRPr/>
            </a:pPr>
            <a:r>
              <a:rPr lang="ja-JP" altLang="en-US" sz="2400" dirty="0">
                <a:latin typeface="Calibri" pitchFamily="34" charset="0"/>
                <a:ea typeface="+mn-ea"/>
              </a:rPr>
              <a:t>という研究が行われている．</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ja-JP" altLang="en-US" sz="2400" dirty="0">
                <a:latin typeface="Calibri" pitchFamily="34" charset="0"/>
                <a:ea typeface="+mn-ea"/>
              </a:rPr>
              <a:t>完全グラフに関しては次の定理が簡単に分かる．</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en-US" altLang="ja-JP" sz="2400" dirty="0">
                <a:latin typeface="Calibri" pitchFamily="34" charset="0"/>
                <a:ea typeface="+mn-ea"/>
              </a:rPr>
              <a:t>		</a:t>
            </a: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3851930"/>
            <a:ext cx="8712968" cy="1878101"/>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3645272"/>
            <a:ext cx="117697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1</a:t>
            </a:r>
          </a:p>
        </p:txBody>
      </p:sp>
      <p:sp>
        <p:nvSpPr>
          <p:cNvPr id="7" name="テキスト ボックス 6"/>
          <p:cNvSpPr txBox="1"/>
          <p:nvPr/>
        </p:nvSpPr>
        <p:spPr>
          <a:xfrm>
            <a:off x="179512" y="4098904"/>
            <a:ext cx="7725192" cy="1994392"/>
          </a:xfrm>
          <a:prstGeom prst="rect">
            <a:avLst/>
          </a:prstGeom>
          <a:noFill/>
        </p:spPr>
        <p:txBody>
          <a:bodyPr wrap="none" rtlCol="0">
            <a:spAutoFit/>
          </a:bodyPr>
          <a:lstStyle/>
          <a:p>
            <a:pPr>
              <a:spcBef>
                <a:spcPct val="20000"/>
              </a:spcBef>
              <a:buSzPct val="95000"/>
              <a:defRPr/>
            </a:pPr>
            <a:r>
              <a:rPr lang="en-US" altLang="ja-JP" sz="2400" dirty="0">
                <a:latin typeface="Calibri" pitchFamily="34" charset="0"/>
              </a:rPr>
              <a:t>(1) K</a:t>
            </a:r>
            <a:r>
              <a:rPr lang="en-US" altLang="ja-JP" sz="2400" baseline="-25000" dirty="0">
                <a:latin typeface="Calibri" pitchFamily="34" charset="0"/>
              </a:rPr>
              <a:t>2n</a:t>
            </a:r>
            <a:r>
              <a:rPr lang="ja-JP" altLang="en-US" sz="2400" dirty="0">
                <a:latin typeface="Calibri" pitchFamily="34" charset="0"/>
              </a:rPr>
              <a:t>の辺集合は</a:t>
            </a:r>
            <a:r>
              <a:rPr lang="en-US" altLang="ja-JP" sz="2400" dirty="0">
                <a:latin typeface="Calibri" pitchFamily="34" charset="0"/>
              </a:rPr>
              <a:t>2n-1</a:t>
            </a:r>
            <a:r>
              <a:rPr lang="ja-JP" altLang="en-US" sz="2400" dirty="0">
                <a:latin typeface="Calibri" pitchFamily="34" charset="0"/>
              </a:rPr>
              <a:t>個の</a:t>
            </a:r>
            <a:r>
              <a:rPr lang="ja-JP" altLang="en-US" sz="2400" dirty="0">
                <a:solidFill>
                  <a:srgbClr val="FF0000"/>
                </a:solidFill>
                <a:latin typeface="Calibri" pitchFamily="34" charset="0"/>
              </a:rPr>
              <a:t>完全</a:t>
            </a:r>
            <a:r>
              <a:rPr lang="ja-JP" altLang="en-US" sz="2400" dirty="0">
                <a:latin typeface="Calibri" pitchFamily="34" charset="0"/>
              </a:rPr>
              <a:t>マッチングに分解できる．</a:t>
            </a:r>
            <a:endParaRPr lang="en-US" altLang="ja-JP" sz="2400" dirty="0">
              <a:latin typeface="Calibri" pitchFamily="34" charset="0"/>
            </a:endParaRPr>
          </a:p>
          <a:p>
            <a:pPr>
              <a:spcBef>
                <a:spcPct val="20000"/>
              </a:spcBef>
              <a:buSzPct val="95000"/>
              <a:defRPr/>
            </a:pPr>
            <a:endParaRPr lang="en-US" altLang="ja-JP" sz="2400" dirty="0">
              <a:latin typeface="Calibri" pitchFamily="34" charset="0"/>
            </a:endParaRPr>
          </a:p>
          <a:p>
            <a:pPr>
              <a:spcBef>
                <a:spcPct val="20000"/>
              </a:spcBef>
              <a:buClr>
                <a:srgbClr val="0BD0D9"/>
              </a:buClr>
              <a:buSzPct val="95000"/>
              <a:buFont typeface="Wingdings 2" pitchFamily="18" charset="2"/>
              <a:buNone/>
              <a:defRPr/>
            </a:pPr>
            <a:r>
              <a:rPr lang="en-US" altLang="ja-JP" sz="2400" dirty="0">
                <a:latin typeface="Calibri" pitchFamily="34" charset="0"/>
              </a:rPr>
              <a:t>(2) K</a:t>
            </a:r>
            <a:r>
              <a:rPr lang="en-US" altLang="ja-JP" sz="2400" baseline="-25000" dirty="0">
                <a:latin typeface="Calibri" pitchFamily="34" charset="0"/>
              </a:rPr>
              <a:t>2n-1</a:t>
            </a:r>
            <a:r>
              <a:rPr lang="ja-JP" altLang="en-US" sz="2400" dirty="0">
                <a:latin typeface="Calibri" pitchFamily="34" charset="0"/>
              </a:rPr>
              <a:t>の辺集合は</a:t>
            </a:r>
            <a:r>
              <a:rPr lang="en-US" altLang="ja-JP" sz="2400" dirty="0">
                <a:latin typeface="Calibri" pitchFamily="34" charset="0"/>
              </a:rPr>
              <a:t>2n-1</a:t>
            </a:r>
            <a:r>
              <a:rPr lang="ja-JP" altLang="en-US" sz="2400" dirty="0">
                <a:latin typeface="Calibri" pitchFamily="34" charset="0"/>
              </a:rPr>
              <a:t>個の</a:t>
            </a:r>
            <a:r>
              <a:rPr lang="ja-JP" altLang="en-US" sz="2400" dirty="0">
                <a:solidFill>
                  <a:srgbClr val="FF0000"/>
                </a:solidFill>
                <a:latin typeface="Calibri" pitchFamily="34" charset="0"/>
              </a:rPr>
              <a:t>最大</a:t>
            </a:r>
            <a:r>
              <a:rPr lang="ja-JP" altLang="en-US" sz="2400" dirty="0">
                <a:latin typeface="Calibri" pitchFamily="34" charset="0"/>
              </a:rPr>
              <a:t>マッチングに分解できる．</a:t>
            </a:r>
            <a:br>
              <a:rPr lang="en-US" altLang="ja-JP" sz="2400" dirty="0">
                <a:latin typeface="Calibri" pitchFamily="34" charset="0"/>
              </a:rPr>
            </a:br>
            <a:r>
              <a:rPr lang="en-US" altLang="ja-JP" sz="2400" dirty="0">
                <a:latin typeface="Calibri" pitchFamily="34" charset="0"/>
              </a:rPr>
              <a:t>      </a:t>
            </a:r>
          </a:p>
          <a:p>
            <a:endParaRPr kumimoji="1" lang="ja-JP" altLang="en-US" dirty="0"/>
          </a:p>
        </p:txBody>
      </p:sp>
    </p:spTree>
    <p:extLst>
      <p:ext uri="{BB962C8B-B14F-4D97-AF65-F5344CB8AC3E}">
        <p14:creationId xmlns:p14="http://schemas.microsoft.com/office/powerpoint/2010/main" val="2098998707"/>
      </p:ext>
    </p:extLst>
  </p:cSld>
  <p:clrMapOvr>
    <a:masterClrMapping/>
  </p:clrMapOvr>
  <p:transition advTm="14149"/>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34" name="角丸四角形 33"/>
          <p:cNvSpPr/>
          <p:nvPr/>
        </p:nvSpPr>
        <p:spPr>
          <a:xfrm>
            <a:off x="179512" y="2123490"/>
            <a:ext cx="8712968" cy="94522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27" name="角丸四角形 26"/>
          <p:cNvSpPr/>
          <p:nvPr/>
        </p:nvSpPr>
        <p:spPr>
          <a:xfrm>
            <a:off x="467544" y="1916832"/>
            <a:ext cx="1176972" cy="4318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r>
              <a:rPr lang="en-US" altLang="ja-JP" sz="2400" dirty="0">
                <a:solidFill>
                  <a:schemeClr val="tx1"/>
                </a:solidFill>
              </a:rPr>
              <a:t>1</a:t>
            </a:r>
          </a:p>
        </p:txBody>
      </p:sp>
      <p:sp>
        <p:nvSpPr>
          <p:cNvPr id="7" name="テキスト ボックス 6"/>
          <p:cNvSpPr txBox="1"/>
          <p:nvPr/>
        </p:nvSpPr>
        <p:spPr>
          <a:xfrm>
            <a:off x="179512" y="2370464"/>
            <a:ext cx="7558479" cy="738664"/>
          </a:xfrm>
          <a:prstGeom prst="rect">
            <a:avLst/>
          </a:prstGeom>
          <a:noFill/>
        </p:spPr>
        <p:txBody>
          <a:bodyPr wrap="none" rtlCol="0">
            <a:spAutoFit/>
          </a:bodyPr>
          <a:lstStyle/>
          <a:p>
            <a:pPr>
              <a:spcBef>
                <a:spcPct val="20000"/>
              </a:spcBef>
              <a:buSzPct val="95000"/>
              <a:defRPr/>
            </a:pPr>
            <a:r>
              <a:rPr lang="en-US" altLang="ja-JP" sz="2400" dirty="0">
                <a:latin typeface="Calibri" pitchFamily="34" charset="0"/>
              </a:rPr>
              <a:t>(1) K</a:t>
            </a:r>
            <a:r>
              <a:rPr lang="en-US" altLang="ja-JP" sz="2400" baseline="-25000" dirty="0">
                <a:latin typeface="Calibri" pitchFamily="34" charset="0"/>
              </a:rPr>
              <a:t>2n</a:t>
            </a:r>
            <a:r>
              <a:rPr lang="ja-JP" altLang="en-US" sz="2400" dirty="0">
                <a:latin typeface="Calibri" pitchFamily="34" charset="0"/>
              </a:rPr>
              <a:t>の辺集合は</a:t>
            </a:r>
            <a:r>
              <a:rPr lang="en-US" altLang="ja-JP" sz="2400" dirty="0">
                <a:latin typeface="Calibri" pitchFamily="34" charset="0"/>
              </a:rPr>
              <a:t>2n-1</a:t>
            </a:r>
            <a:r>
              <a:rPr lang="ja-JP" altLang="en-US" sz="2400" dirty="0">
                <a:latin typeface="Calibri" pitchFamily="34" charset="0"/>
              </a:rPr>
              <a:t>個の完全マッチングに分解できる．</a:t>
            </a:r>
            <a:endParaRPr lang="en-US" altLang="ja-JP" sz="2400" dirty="0">
              <a:latin typeface="Calibri" pitchFamily="34" charset="0"/>
            </a:endParaRPr>
          </a:p>
          <a:p>
            <a:endParaRPr kumimoji="1" lang="ja-JP" altLang="en-US" dirty="0"/>
          </a:p>
        </p:txBody>
      </p:sp>
      <p:sp>
        <p:nvSpPr>
          <p:cNvPr id="8" name="コンテンツ プレースホルダー 2"/>
          <p:cNvSpPr txBox="1">
            <a:spLocks/>
          </p:cNvSpPr>
          <p:nvPr/>
        </p:nvSpPr>
        <p:spPr bwMode="auto">
          <a:xfrm>
            <a:off x="-10344" y="3205775"/>
            <a:ext cx="9118848" cy="2016894"/>
          </a:xfrm>
          <a:prstGeom prst="rect">
            <a:avLst/>
          </a:prstGeom>
          <a:noFill/>
          <a:ln>
            <a:noFill/>
          </a:ln>
        </p:spPr>
        <p:txBody>
          <a:bodyPr/>
          <a:lstStyle/>
          <a:p>
            <a:pPr>
              <a:spcBef>
                <a:spcPct val="20000"/>
              </a:spcBef>
              <a:buClr>
                <a:srgbClr val="0BD0D9"/>
              </a:buClr>
              <a:buSzPct val="95000"/>
              <a:buFont typeface="Wingdings 2" pitchFamily="18" charset="2"/>
              <a:buNone/>
              <a:defRPr/>
            </a:pPr>
            <a:r>
              <a:rPr lang="ja-JP" altLang="en-US" sz="2400" dirty="0">
                <a:latin typeface="Calibri" pitchFamily="34" charset="0"/>
                <a:ea typeface="+mn-ea"/>
              </a:rPr>
              <a:t>（</a:t>
            </a:r>
            <a:r>
              <a:rPr lang="en-US" altLang="ja-JP" sz="2400" dirty="0">
                <a:latin typeface="Calibri" pitchFamily="34" charset="0"/>
                <a:ea typeface="+mn-ea"/>
              </a:rPr>
              <a:t>1</a:t>
            </a:r>
            <a:r>
              <a:rPr lang="ja-JP" altLang="en-US" sz="2400" dirty="0">
                <a:latin typeface="Calibri" pitchFamily="34" charset="0"/>
                <a:ea typeface="+mn-ea"/>
              </a:rPr>
              <a:t>）の例（</a:t>
            </a:r>
            <a:r>
              <a:rPr lang="en-US" altLang="ja-JP" sz="2400" dirty="0">
                <a:latin typeface="Calibri" pitchFamily="34" charset="0"/>
                <a:ea typeface="+mn-ea"/>
              </a:rPr>
              <a:t>K</a:t>
            </a:r>
            <a:r>
              <a:rPr lang="en-US" altLang="ja-JP" sz="2400" baseline="-25000" dirty="0">
                <a:latin typeface="Calibri" pitchFamily="34" charset="0"/>
                <a:ea typeface="+mn-ea"/>
              </a:rPr>
              <a:t>6</a:t>
            </a:r>
            <a:r>
              <a:rPr lang="ja-JP" altLang="en-US" sz="2400" dirty="0">
                <a:latin typeface="Calibri" pitchFamily="34" charset="0"/>
                <a:ea typeface="+mn-ea"/>
              </a:rPr>
              <a:t>）：</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grpSp>
        <p:nvGrpSpPr>
          <p:cNvPr id="2" name="グループ化 1"/>
          <p:cNvGrpSpPr>
            <a:grpSpLocks noChangeAspect="1"/>
          </p:cNvGrpSpPr>
          <p:nvPr/>
        </p:nvGrpSpPr>
        <p:grpSpPr>
          <a:xfrm>
            <a:off x="1605269" y="3277783"/>
            <a:ext cx="1814603" cy="1663385"/>
            <a:chOff x="323528" y="3140968"/>
            <a:chExt cx="2592288" cy="2376264"/>
          </a:xfrm>
        </p:grpSpPr>
        <p:sp>
          <p:nvSpPr>
            <p:cNvPr id="9" name="円/楕円 8"/>
            <p:cNvSpPr/>
            <p:nvPr/>
          </p:nvSpPr>
          <p:spPr>
            <a:xfrm>
              <a:off x="323528"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1475656" y="3140968"/>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1475656" y="4293096"/>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683568" y="522920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2267744" y="522920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2627784"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a:stCxn id="12" idx="7"/>
              <a:endCxn id="11" idx="3"/>
            </p:cNvCxnSpPr>
            <p:nvPr/>
          </p:nvCxnSpPr>
          <p:spPr>
            <a:xfrm flipV="1">
              <a:off x="929419" y="4538947"/>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13" idx="1"/>
              <a:endCxn id="11" idx="5"/>
            </p:cNvCxnSpPr>
            <p:nvPr/>
          </p:nvCxnSpPr>
          <p:spPr>
            <a:xfrm flipH="1" flipV="1">
              <a:off x="1721507" y="4538947"/>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endCxn id="12" idx="6"/>
            </p:cNvCxnSpPr>
            <p:nvPr/>
          </p:nvCxnSpPr>
          <p:spPr>
            <a:xfrm flipH="1">
              <a:off x="971600" y="5373216"/>
              <a:ext cx="129614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1" idx="0"/>
              <a:endCxn id="10" idx="4"/>
            </p:cNvCxnSpPr>
            <p:nvPr/>
          </p:nvCxnSpPr>
          <p:spPr>
            <a:xfrm flipV="1">
              <a:off x="1619672" y="3429000"/>
              <a:ext cx="0" cy="86409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14" idx="1"/>
              <a:endCxn id="10" idx="6"/>
            </p:cNvCxnSpPr>
            <p:nvPr/>
          </p:nvCxnSpPr>
          <p:spPr>
            <a:xfrm flipH="1" flipV="1">
              <a:off x="1763688" y="3284984"/>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9" idx="7"/>
              <a:endCxn id="10" idx="2"/>
            </p:cNvCxnSpPr>
            <p:nvPr/>
          </p:nvCxnSpPr>
          <p:spPr>
            <a:xfrm flipV="1">
              <a:off x="569379" y="3284984"/>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9" idx="6"/>
            </p:cNvCxnSpPr>
            <p:nvPr/>
          </p:nvCxnSpPr>
          <p:spPr>
            <a:xfrm>
              <a:off x="611560" y="4149080"/>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a:stCxn id="11" idx="6"/>
            </p:cNvCxnSpPr>
            <p:nvPr/>
          </p:nvCxnSpPr>
          <p:spPr>
            <a:xfrm flipV="1">
              <a:off x="1763688" y="4149080"/>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stCxn id="13" idx="7"/>
              <a:endCxn id="14" idx="4"/>
            </p:cNvCxnSpPr>
            <p:nvPr/>
          </p:nvCxnSpPr>
          <p:spPr>
            <a:xfrm flipV="1">
              <a:off x="2513595" y="4293096"/>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12" idx="1"/>
            </p:cNvCxnSpPr>
            <p:nvPr/>
          </p:nvCxnSpPr>
          <p:spPr>
            <a:xfrm flipH="1" flipV="1">
              <a:off x="467544" y="4293096"/>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10" idx="3"/>
              <a:endCxn id="12" idx="0"/>
            </p:cNvCxnSpPr>
            <p:nvPr/>
          </p:nvCxnSpPr>
          <p:spPr>
            <a:xfrm flipH="1">
              <a:off x="827584" y="3386819"/>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10" idx="5"/>
            </p:cNvCxnSpPr>
            <p:nvPr/>
          </p:nvCxnSpPr>
          <p:spPr>
            <a:xfrm>
              <a:off x="1721507" y="3386819"/>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14" idx="3"/>
              <a:endCxn id="12" idx="6"/>
            </p:cNvCxnSpPr>
            <p:nvPr/>
          </p:nvCxnSpPr>
          <p:spPr>
            <a:xfrm flipH="1">
              <a:off x="971600" y="4250915"/>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14" idx="2"/>
              <a:endCxn id="9" idx="6"/>
            </p:cNvCxnSpPr>
            <p:nvPr/>
          </p:nvCxnSpPr>
          <p:spPr>
            <a:xfrm flipH="1">
              <a:off x="611560" y="4149080"/>
              <a:ext cx="20162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9" idx="5"/>
              <a:endCxn id="13" idx="2"/>
            </p:cNvCxnSpPr>
            <p:nvPr/>
          </p:nvCxnSpPr>
          <p:spPr>
            <a:xfrm>
              <a:off x="569379" y="4250915"/>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1" name="グループ化 30"/>
          <p:cNvGrpSpPr>
            <a:grpSpLocks noChangeAspect="1"/>
          </p:cNvGrpSpPr>
          <p:nvPr/>
        </p:nvGrpSpPr>
        <p:grpSpPr>
          <a:xfrm>
            <a:off x="3567415" y="3277783"/>
            <a:ext cx="1814603" cy="1663385"/>
            <a:chOff x="323528" y="3140968"/>
            <a:chExt cx="2592288" cy="2376264"/>
          </a:xfrm>
        </p:grpSpPr>
        <p:sp>
          <p:nvSpPr>
            <p:cNvPr id="33" name="円/楕円 32"/>
            <p:cNvSpPr/>
            <p:nvPr/>
          </p:nvSpPr>
          <p:spPr>
            <a:xfrm>
              <a:off x="323528"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a:off x="1475656" y="3140968"/>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a:off x="1475656" y="4293096"/>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683568" y="522920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a:off x="2267744" y="522920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8"/>
            <p:cNvSpPr/>
            <p:nvPr/>
          </p:nvSpPr>
          <p:spPr>
            <a:xfrm>
              <a:off x="2627784"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p:cNvCxnSpPr>
              <a:stCxn id="37" idx="7"/>
              <a:endCxn id="36" idx="3"/>
            </p:cNvCxnSpPr>
            <p:nvPr/>
          </p:nvCxnSpPr>
          <p:spPr>
            <a:xfrm flipV="1">
              <a:off x="929419" y="4538947"/>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38" idx="1"/>
              <a:endCxn id="36" idx="5"/>
            </p:cNvCxnSpPr>
            <p:nvPr/>
          </p:nvCxnSpPr>
          <p:spPr>
            <a:xfrm flipH="1" flipV="1">
              <a:off x="1721507" y="4538947"/>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a:endCxn id="37" idx="6"/>
            </p:cNvCxnSpPr>
            <p:nvPr/>
          </p:nvCxnSpPr>
          <p:spPr>
            <a:xfrm flipH="1">
              <a:off x="971600" y="5373216"/>
              <a:ext cx="129614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a:stCxn id="36" idx="0"/>
              <a:endCxn id="35" idx="4"/>
            </p:cNvCxnSpPr>
            <p:nvPr/>
          </p:nvCxnSpPr>
          <p:spPr>
            <a:xfrm flipV="1">
              <a:off x="1619672" y="3429000"/>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39" idx="1"/>
              <a:endCxn id="35" idx="6"/>
            </p:cNvCxnSpPr>
            <p:nvPr/>
          </p:nvCxnSpPr>
          <p:spPr>
            <a:xfrm flipH="1" flipV="1">
              <a:off x="1763688" y="3284984"/>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stCxn id="33" idx="7"/>
              <a:endCxn id="35" idx="2"/>
            </p:cNvCxnSpPr>
            <p:nvPr/>
          </p:nvCxnSpPr>
          <p:spPr>
            <a:xfrm flipV="1">
              <a:off x="569379" y="3284984"/>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a:stCxn id="33" idx="6"/>
            </p:cNvCxnSpPr>
            <p:nvPr/>
          </p:nvCxnSpPr>
          <p:spPr>
            <a:xfrm>
              <a:off x="611560" y="4149080"/>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36" idx="6"/>
            </p:cNvCxnSpPr>
            <p:nvPr/>
          </p:nvCxnSpPr>
          <p:spPr>
            <a:xfrm flipV="1">
              <a:off x="1763688" y="4149080"/>
              <a:ext cx="864096" cy="2880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38" idx="7"/>
              <a:endCxn id="39" idx="4"/>
            </p:cNvCxnSpPr>
            <p:nvPr/>
          </p:nvCxnSpPr>
          <p:spPr>
            <a:xfrm flipV="1">
              <a:off x="2513595" y="4293096"/>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7" idx="1"/>
            </p:cNvCxnSpPr>
            <p:nvPr/>
          </p:nvCxnSpPr>
          <p:spPr>
            <a:xfrm flipH="1" flipV="1">
              <a:off x="467544" y="4293096"/>
              <a:ext cx="258205" cy="97828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a:stCxn id="35" idx="3"/>
              <a:endCxn id="37" idx="0"/>
            </p:cNvCxnSpPr>
            <p:nvPr/>
          </p:nvCxnSpPr>
          <p:spPr>
            <a:xfrm flipH="1">
              <a:off x="827584" y="3386819"/>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a:stCxn id="35" idx="5"/>
            </p:cNvCxnSpPr>
            <p:nvPr/>
          </p:nvCxnSpPr>
          <p:spPr>
            <a:xfrm>
              <a:off x="1721507" y="3386819"/>
              <a:ext cx="690253" cy="18423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a:stCxn id="39" idx="3"/>
              <a:endCxn id="37" idx="6"/>
            </p:cNvCxnSpPr>
            <p:nvPr/>
          </p:nvCxnSpPr>
          <p:spPr>
            <a:xfrm flipH="1">
              <a:off x="971600" y="4250915"/>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a:stCxn id="39" idx="2"/>
              <a:endCxn id="33" idx="6"/>
            </p:cNvCxnSpPr>
            <p:nvPr/>
          </p:nvCxnSpPr>
          <p:spPr>
            <a:xfrm flipH="1">
              <a:off x="611560" y="4149080"/>
              <a:ext cx="20162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stCxn id="33" idx="5"/>
              <a:endCxn id="38" idx="2"/>
            </p:cNvCxnSpPr>
            <p:nvPr/>
          </p:nvCxnSpPr>
          <p:spPr>
            <a:xfrm>
              <a:off x="569379" y="4250915"/>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5" name="グループ化 54"/>
          <p:cNvGrpSpPr>
            <a:grpSpLocks noChangeAspect="1"/>
          </p:cNvGrpSpPr>
          <p:nvPr/>
        </p:nvGrpSpPr>
        <p:grpSpPr>
          <a:xfrm>
            <a:off x="5547491" y="3277783"/>
            <a:ext cx="1814603" cy="1663385"/>
            <a:chOff x="323528" y="3140968"/>
            <a:chExt cx="2592288" cy="2376264"/>
          </a:xfrm>
        </p:grpSpPr>
        <p:sp>
          <p:nvSpPr>
            <p:cNvPr id="56" name="円/楕円 55"/>
            <p:cNvSpPr/>
            <p:nvPr/>
          </p:nvSpPr>
          <p:spPr>
            <a:xfrm>
              <a:off x="323528"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a:off x="1475656" y="3140968"/>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a:off x="1475656" y="4293096"/>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a:off x="683568" y="522920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a:off x="2267744" y="522920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a:off x="2627784"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2" name="直線コネクタ 61"/>
            <p:cNvCxnSpPr>
              <a:stCxn id="59" idx="7"/>
              <a:endCxn id="58" idx="3"/>
            </p:cNvCxnSpPr>
            <p:nvPr/>
          </p:nvCxnSpPr>
          <p:spPr>
            <a:xfrm flipV="1">
              <a:off x="929419" y="4538947"/>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a:stCxn id="60" idx="1"/>
              <a:endCxn id="58" idx="5"/>
            </p:cNvCxnSpPr>
            <p:nvPr/>
          </p:nvCxnSpPr>
          <p:spPr>
            <a:xfrm flipH="1" flipV="1">
              <a:off x="1721507" y="4538947"/>
              <a:ext cx="588418" cy="7324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a:endCxn id="59" idx="6"/>
            </p:cNvCxnSpPr>
            <p:nvPr/>
          </p:nvCxnSpPr>
          <p:spPr>
            <a:xfrm flipH="1">
              <a:off x="971600" y="5373216"/>
              <a:ext cx="129614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a:stCxn id="58" idx="0"/>
              <a:endCxn id="57" idx="4"/>
            </p:cNvCxnSpPr>
            <p:nvPr/>
          </p:nvCxnSpPr>
          <p:spPr>
            <a:xfrm flipV="1">
              <a:off x="1619672" y="3429000"/>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a:stCxn id="61" idx="1"/>
              <a:endCxn id="57" idx="6"/>
            </p:cNvCxnSpPr>
            <p:nvPr/>
          </p:nvCxnSpPr>
          <p:spPr>
            <a:xfrm flipH="1" flipV="1">
              <a:off x="1763688" y="3284984"/>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stCxn id="56" idx="7"/>
              <a:endCxn id="57" idx="2"/>
            </p:cNvCxnSpPr>
            <p:nvPr/>
          </p:nvCxnSpPr>
          <p:spPr>
            <a:xfrm flipV="1">
              <a:off x="569379" y="3284984"/>
              <a:ext cx="906277" cy="76226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a:stCxn id="56" idx="6"/>
            </p:cNvCxnSpPr>
            <p:nvPr/>
          </p:nvCxnSpPr>
          <p:spPr>
            <a:xfrm>
              <a:off x="611560" y="4149080"/>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a:stCxn id="58" idx="6"/>
            </p:cNvCxnSpPr>
            <p:nvPr/>
          </p:nvCxnSpPr>
          <p:spPr>
            <a:xfrm flipV="1">
              <a:off x="1763688" y="4149080"/>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a:stCxn id="60" idx="7"/>
              <a:endCxn id="61" idx="4"/>
            </p:cNvCxnSpPr>
            <p:nvPr/>
          </p:nvCxnSpPr>
          <p:spPr>
            <a:xfrm flipV="1">
              <a:off x="2513595" y="4293096"/>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a:stCxn id="59" idx="1"/>
            </p:cNvCxnSpPr>
            <p:nvPr/>
          </p:nvCxnSpPr>
          <p:spPr>
            <a:xfrm flipH="1" flipV="1">
              <a:off x="467544" y="4293096"/>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a:stCxn id="57" idx="3"/>
              <a:endCxn id="59" idx="0"/>
            </p:cNvCxnSpPr>
            <p:nvPr/>
          </p:nvCxnSpPr>
          <p:spPr>
            <a:xfrm flipH="1">
              <a:off x="827584" y="3386819"/>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a:stCxn id="57" idx="5"/>
            </p:cNvCxnSpPr>
            <p:nvPr/>
          </p:nvCxnSpPr>
          <p:spPr>
            <a:xfrm>
              <a:off x="1721507" y="3386819"/>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a:stCxn id="61" idx="3"/>
              <a:endCxn id="59" idx="6"/>
            </p:cNvCxnSpPr>
            <p:nvPr/>
          </p:nvCxnSpPr>
          <p:spPr>
            <a:xfrm flipH="1">
              <a:off x="971600" y="4250915"/>
              <a:ext cx="1698365" cy="112230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a:stCxn id="61" idx="2"/>
              <a:endCxn id="56" idx="6"/>
            </p:cNvCxnSpPr>
            <p:nvPr/>
          </p:nvCxnSpPr>
          <p:spPr>
            <a:xfrm flipH="1">
              <a:off x="611560" y="4149080"/>
              <a:ext cx="20162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a:stCxn id="56" idx="5"/>
              <a:endCxn id="60" idx="2"/>
            </p:cNvCxnSpPr>
            <p:nvPr/>
          </p:nvCxnSpPr>
          <p:spPr>
            <a:xfrm>
              <a:off x="569379" y="4250915"/>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 name="グループ化 77"/>
          <p:cNvGrpSpPr>
            <a:grpSpLocks noChangeAspect="1"/>
          </p:cNvGrpSpPr>
          <p:nvPr/>
        </p:nvGrpSpPr>
        <p:grpSpPr>
          <a:xfrm>
            <a:off x="2613381" y="5005975"/>
            <a:ext cx="1814603" cy="1663385"/>
            <a:chOff x="323528" y="3140968"/>
            <a:chExt cx="2592288" cy="2376264"/>
          </a:xfrm>
        </p:grpSpPr>
        <p:sp>
          <p:nvSpPr>
            <p:cNvPr id="79" name="円/楕円 78"/>
            <p:cNvSpPr/>
            <p:nvPr/>
          </p:nvSpPr>
          <p:spPr>
            <a:xfrm>
              <a:off x="323528"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円/楕円 79"/>
            <p:cNvSpPr/>
            <p:nvPr/>
          </p:nvSpPr>
          <p:spPr>
            <a:xfrm>
              <a:off x="1475656" y="3140968"/>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円/楕円 80"/>
            <p:cNvSpPr/>
            <p:nvPr/>
          </p:nvSpPr>
          <p:spPr>
            <a:xfrm>
              <a:off x="1475656" y="4293096"/>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円/楕円 81"/>
            <p:cNvSpPr/>
            <p:nvPr/>
          </p:nvSpPr>
          <p:spPr>
            <a:xfrm>
              <a:off x="683568" y="522920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円/楕円 82"/>
            <p:cNvSpPr/>
            <p:nvPr/>
          </p:nvSpPr>
          <p:spPr>
            <a:xfrm>
              <a:off x="2267744" y="522920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円/楕円 83"/>
            <p:cNvSpPr/>
            <p:nvPr/>
          </p:nvSpPr>
          <p:spPr>
            <a:xfrm>
              <a:off x="2627784"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コネクタ 84"/>
            <p:cNvCxnSpPr>
              <a:stCxn id="82" idx="7"/>
              <a:endCxn id="81" idx="3"/>
            </p:cNvCxnSpPr>
            <p:nvPr/>
          </p:nvCxnSpPr>
          <p:spPr>
            <a:xfrm flipV="1">
              <a:off x="929419" y="4538947"/>
              <a:ext cx="588418" cy="7324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a:stCxn id="83" idx="1"/>
              <a:endCxn id="81" idx="5"/>
            </p:cNvCxnSpPr>
            <p:nvPr/>
          </p:nvCxnSpPr>
          <p:spPr>
            <a:xfrm flipH="1" flipV="1">
              <a:off x="1721507" y="4538947"/>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a:endCxn id="82" idx="6"/>
            </p:cNvCxnSpPr>
            <p:nvPr/>
          </p:nvCxnSpPr>
          <p:spPr>
            <a:xfrm flipH="1">
              <a:off x="971600" y="5373216"/>
              <a:ext cx="129614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81" idx="0"/>
              <a:endCxn id="80" idx="4"/>
            </p:cNvCxnSpPr>
            <p:nvPr/>
          </p:nvCxnSpPr>
          <p:spPr>
            <a:xfrm flipV="1">
              <a:off x="1619672" y="3429000"/>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a:stCxn id="84" idx="1"/>
              <a:endCxn id="80" idx="6"/>
            </p:cNvCxnSpPr>
            <p:nvPr/>
          </p:nvCxnSpPr>
          <p:spPr>
            <a:xfrm flipH="1" flipV="1">
              <a:off x="1763688" y="3284984"/>
              <a:ext cx="906277" cy="76226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a:stCxn id="79" idx="7"/>
              <a:endCxn id="80" idx="2"/>
            </p:cNvCxnSpPr>
            <p:nvPr/>
          </p:nvCxnSpPr>
          <p:spPr>
            <a:xfrm flipV="1">
              <a:off x="569379" y="3284984"/>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a:stCxn id="79" idx="6"/>
            </p:cNvCxnSpPr>
            <p:nvPr/>
          </p:nvCxnSpPr>
          <p:spPr>
            <a:xfrm>
              <a:off x="611560" y="4149080"/>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a:stCxn id="81" idx="6"/>
            </p:cNvCxnSpPr>
            <p:nvPr/>
          </p:nvCxnSpPr>
          <p:spPr>
            <a:xfrm flipV="1">
              <a:off x="1763688" y="4149080"/>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a:stCxn id="83" idx="7"/>
              <a:endCxn id="84" idx="4"/>
            </p:cNvCxnSpPr>
            <p:nvPr/>
          </p:nvCxnSpPr>
          <p:spPr>
            <a:xfrm flipV="1">
              <a:off x="2513595" y="4293096"/>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a:stCxn id="82" idx="1"/>
            </p:cNvCxnSpPr>
            <p:nvPr/>
          </p:nvCxnSpPr>
          <p:spPr>
            <a:xfrm flipH="1" flipV="1">
              <a:off x="467544" y="4293096"/>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a:stCxn id="80" idx="3"/>
              <a:endCxn id="82" idx="0"/>
            </p:cNvCxnSpPr>
            <p:nvPr/>
          </p:nvCxnSpPr>
          <p:spPr>
            <a:xfrm flipH="1">
              <a:off x="827584" y="3386819"/>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a:stCxn id="80" idx="5"/>
            </p:cNvCxnSpPr>
            <p:nvPr/>
          </p:nvCxnSpPr>
          <p:spPr>
            <a:xfrm>
              <a:off x="1721507" y="3386819"/>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a:stCxn id="84" idx="3"/>
              <a:endCxn id="82" idx="6"/>
            </p:cNvCxnSpPr>
            <p:nvPr/>
          </p:nvCxnSpPr>
          <p:spPr>
            <a:xfrm flipH="1">
              <a:off x="971600" y="4250915"/>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a:stCxn id="84" idx="2"/>
              <a:endCxn id="79" idx="6"/>
            </p:cNvCxnSpPr>
            <p:nvPr/>
          </p:nvCxnSpPr>
          <p:spPr>
            <a:xfrm flipH="1">
              <a:off x="611560" y="4149080"/>
              <a:ext cx="20162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a:stCxn id="79" idx="5"/>
              <a:endCxn id="83" idx="2"/>
            </p:cNvCxnSpPr>
            <p:nvPr/>
          </p:nvCxnSpPr>
          <p:spPr>
            <a:xfrm>
              <a:off x="569379" y="4250915"/>
              <a:ext cx="1698365" cy="112230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0" name="グループ化 99"/>
          <p:cNvGrpSpPr>
            <a:grpSpLocks noChangeAspect="1"/>
          </p:cNvGrpSpPr>
          <p:nvPr/>
        </p:nvGrpSpPr>
        <p:grpSpPr>
          <a:xfrm>
            <a:off x="4557597" y="5005975"/>
            <a:ext cx="1814603" cy="1663385"/>
            <a:chOff x="323528" y="3140968"/>
            <a:chExt cx="2592288" cy="2376264"/>
          </a:xfrm>
        </p:grpSpPr>
        <p:sp>
          <p:nvSpPr>
            <p:cNvPr id="101" name="円/楕円 100"/>
            <p:cNvSpPr/>
            <p:nvPr/>
          </p:nvSpPr>
          <p:spPr>
            <a:xfrm>
              <a:off x="323528"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円/楕円 101"/>
            <p:cNvSpPr/>
            <p:nvPr/>
          </p:nvSpPr>
          <p:spPr>
            <a:xfrm>
              <a:off x="1475656" y="3140968"/>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円/楕円 102"/>
            <p:cNvSpPr/>
            <p:nvPr/>
          </p:nvSpPr>
          <p:spPr>
            <a:xfrm>
              <a:off x="1475656" y="4293096"/>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円/楕円 103"/>
            <p:cNvSpPr/>
            <p:nvPr/>
          </p:nvSpPr>
          <p:spPr>
            <a:xfrm>
              <a:off x="683568" y="522920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円/楕円 104"/>
            <p:cNvSpPr/>
            <p:nvPr/>
          </p:nvSpPr>
          <p:spPr>
            <a:xfrm>
              <a:off x="2267744" y="5229200"/>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円/楕円 105"/>
            <p:cNvSpPr/>
            <p:nvPr/>
          </p:nvSpPr>
          <p:spPr>
            <a:xfrm>
              <a:off x="2627784" y="4005064"/>
              <a:ext cx="288032" cy="2880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7" name="直線コネクタ 106"/>
            <p:cNvCxnSpPr>
              <a:stCxn id="104" idx="7"/>
              <a:endCxn id="103" idx="3"/>
            </p:cNvCxnSpPr>
            <p:nvPr/>
          </p:nvCxnSpPr>
          <p:spPr>
            <a:xfrm flipV="1">
              <a:off x="929419" y="4538947"/>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a:stCxn id="105" idx="1"/>
              <a:endCxn id="103" idx="5"/>
            </p:cNvCxnSpPr>
            <p:nvPr/>
          </p:nvCxnSpPr>
          <p:spPr>
            <a:xfrm flipH="1" flipV="1">
              <a:off x="1721507" y="4538947"/>
              <a:ext cx="588418" cy="7324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a:endCxn id="104" idx="6"/>
            </p:cNvCxnSpPr>
            <p:nvPr/>
          </p:nvCxnSpPr>
          <p:spPr>
            <a:xfrm flipH="1">
              <a:off x="971600" y="5373216"/>
              <a:ext cx="129614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a:stCxn id="103" idx="0"/>
              <a:endCxn id="102" idx="4"/>
            </p:cNvCxnSpPr>
            <p:nvPr/>
          </p:nvCxnSpPr>
          <p:spPr>
            <a:xfrm flipV="1">
              <a:off x="1619672" y="3429000"/>
              <a:ext cx="0" cy="86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a:stCxn id="106" idx="1"/>
              <a:endCxn id="102" idx="6"/>
            </p:cNvCxnSpPr>
            <p:nvPr/>
          </p:nvCxnSpPr>
          <p:spPr>
            <a:xfrm flipH="1" flipV="1">
              <a:off x="1763688" y="3284984"/>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a:stCxn id="101" idx="7"/>
              <a:endCxn id="102" idx="2"/>
            </p:cNvCxnSpPr>
            <p:nvPr/>
          </p:nvCxnSpPr>
          <p:spPr>
            <a:xfrm flipV="1">
              <a:off x="569379" y="3284984"/>
              <a:ext cx="906277" cy="7622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a:stCxn id="101" idx="6"/>
            </p:cNvCxnSpPr>
            <p:nvPr/>
          </p:nvCxnSpPr>
          <p:spPr>
            <a:xfrm>
              <a:off x="611560" y="4149080"/>
              <a:ext cx="864096" cy="2880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a:stCxn id="103" idx="6"/>
            </p:cNvCxnSpPr>
            <p:nvPr/>
          </p:nvCxnSpPr>
          <p:spPr>
            <a:xfrm flipV="1">
              <a:off x="1763688" y="4149080"/>
              <a:ext cx="864096"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a:stCxn id="105" idx="7"/>
              <a:endCxn id="106" idx="4"/>
            </p:cNvCxnSpPr>
            <p:nvPr/>
          </p:nvCxnSpPr>
          <p:spPr>
            <a:xfrm flipV="1">
              <a:off x="2513595" y="4293096"/>
              <a:ext cx="258205" cy="97828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a:stCxn id="104" idx="1"/>
            </p:cNvCxnSpPr>
            <p:nvPr/>
          </p:nvCxnSpPr>
          <p:spPr>
            <a:xfrm flipH="1" flipV="1">
              <a:off x="467544" y="4293096"/>
              <a:ext cx="258205" cy="9782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a:stCxn id="102" idx="3"/>
              <a:endCxn id="104" idx="0"/>
            </p:cNvCxnSpPr>
            <p:nvPr/>
          </p:nvCxnSpPr>
          <p:spPr>
            <a:xfrm flipH="1">
              <a:off x="827584" y="3386819"/>
              <a:ext cx="690253" cy="18423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a:stCxn id="102" idx="5"/>
            </p:cNvCxnSpPr>
            <p:nvPr/>
          </p:nvCxnSpPr>
          <p:spPr>
            <a:xfrm>
              <a:off x="1721507" y="3386819"/>
              <a:ext cx="690253" cy="184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a:stCxn id="106" idx="3"/>
              <a:endCxn id="104" idx="6"/>
            </p:cNvCxnSpPr>
            <p:nvPr/>
          </p:nvCxnSpPr>
          <p:spPr>
            <a:xfrm flipH="1">
              <a:off x="971600" y="4250915"/>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a:stCxn id="106" idx="2"/>
              <a:endCxn id="101" idx="6"/>
            </p:cNvCxnSpPr>
            <p:nvPr/>
          </p:nvCxnSpPr>
          <p:spPr>
            <a:xfrm flipH="1">
              <a:off x="611560" y="4149080"/>
              <a:ext cx="20162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a:stCxn id="101" idx="5"/>
              <a:endCxn id="105" idx="2"/>
            </p:cNvCxnSpPr>
            <p:nvPr/>
          </p:nvCxnSpPr>
          <p:spPr>
            <a:xfrm>
              <a:off x="569379" y="4250915"/>
              <a:ext cx="1698365" cy="1122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5903848"/>
      </p:ext>
    </p:extLst>
  </p:cSld>
  <p:clrMapOvr>
    <a:masterClrMapping/>
  </p:clrMapOvr>
  <p:transition advTm="14149"/>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4389437"/>
          </a:xfrm>
          <a:prstGeom prst="rect">
            <a:avLst/>
          </a:prstGeom>
          <a:noFill/>
          <a:ln>
            <a:noFill/>
          </a:ln>
        </p:spPr>
        <p:txBody>
          <a:bodyPr/>
          <a:lstStyle/>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ja-JP" altLang="en-US" sz="2400" dirty="0">
                <a:latin typeface="Calibri" pitchFamily="34" charset="0"/>
                <a:ea typeface="+mn-ea"/>
              </a:rPr>
              <a:t>次に，与えられた</a:t>
            </a:r>
            <a:r>
              <a:rPr lang="ja-JP" altLang="en-US" sz="2400" u="sng" dirty="0">
                <a:latin typeface="Calibri" pitchFamily="34" charset="0"/>
                <a:ea typeface="+mn-ea"/>
              </a:rPr>
              <a:t>マッチングを修正する</a:t>
            </a:r>
            <a:r>
              <a:rPr lang="ja-JP" altLang="en-US" sz="2400" dirty="0">
                <a:latin typeface="Calibri" pitchFamily="34" charset="0"/>
                <a:ea typeface="+mn-ea"/>
              </a:rPr>
              <a:t>方法と，</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ja-JP" altLang="en-US" sz="2400" dirty="0">
                <a:latin typeface="Calibri" pitchFamily="34" charset="0"/>
                <a:ea typeface="+mn-ea"/>
              </a:rPr>
              <a:t>マッチングが最大マッチングであるための必要十分条件の紹介をする．</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r>
              <a:rPr lang="ja-JP" altLang="en-US" sz="2400" dirty="0">
                <a:latin typeface="Calibri" pitchFamily="34" charset="0"/>
                <a:ea typeface="+mn-ea"/>
              </a:rPr>
              <a:t>注意：与えられたマッチングをもとにして，</a:t>
            </a:r>
            <a:br>
              <a:rPr lang="en-US" altLang="ja-JP" sz="2400" dirty="0">
                <a:latin typeface="Calibri" pitchFamily="34" charset="0"/>
                <a:ea typeface="+mn-ea"/>
              </a:rPr>
            </a:br>
            <a:r>
              <a:rPr lang="ja-JP" altLang="en-US" sz="2400" dirty="0">
                <a:latin typeface="Calibri" pitchFamily="34" charset="0"/>
                <a:ea typeface="+mn-ea"/>
              </a:rPr>
              <a:t>　　　  より辺の数が多いマッチングを求めることを</a:t>
            </a:r>
            <a:br>
              <a:rPr lang="en-US" altLang="ja-JP" sz="2400" dirty="0">
                <a:latin typeface="Calibri" pitchFamily="34" charset="0"/>
                <a:ea typeface="+mn-ea"/>
              </a:rPr>
            </a:br>
            <a:r>
              <a:rPr lang="ja-JP" altLang="en-US" sz="2400" dirty="0">
                <a:latin typeface="Calibri" pitchFamily="34" charset="0"/>
                <a:ea typeface="+mn-ea"/>
              </a:rPr>
              <a:t>　　　  ここでは</a:t>
            </a:r>
            <a:r>
              <a:rPr lang="en-US" altLang="ja-JP" sz="2400" dirty="0">
                <a:latin typeface="Calibri" pitchFamily="34" charset="0"/>
                <a:ea typeface="+mn-ea"/>
              </a:rPr>
              <a:t>"</a:t>
            </a:r>
            <a:r>
              <a:rPr lang="ja-JP" altLang="en-US" sz="2400" dirty="0">
                <a:latin typeface="Calibri" pitchFamily="34" charset="0"/>
                <a:ea typeface="+mn-ea"/>
              </a:rPr>
              <a:t>マッチングを修正する</a:t>
            </a:r>
            <a:r>
              <a:rPr lang="en-US" altLang="ja-JP" sz="2400" dirty="0">
                <a:latin typeface="Calibri" pitchFamily="34" charset="0"/>
                <a:ea typeface="+mn-ea"/>
              </a:rPr>
              <a:t>"</a:t>
            </a:r>
            <a:r>
              <a:rPr lang="ja-JP" altLang="en-US" sz="2400" dirty="0">
                <a:latin typeface="Calibri" pitchFamily="34" charset="0"/>
                <a:ea typeface="+mn-ea"/>
              </a:rPr>
              <a:t>という．</a:t>
            </a: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Tree>
    <p:extLst>
      <p:ext uri="{BB962C8B-B14F-4D97-AF65-F5344CB8AC3E}">
        <p14:creationId xmlns:p14="http://schemas.microsoft.com/office/powerpoint/2010/main" val="398501133"/>
      </p:ext>
    </p:extLst>
  </p:cSld>
  <p:clrMapOvr>
    <a:masterClrMapping/>
  </p:clrMapOvr>
  <p:transition advTm="14149"/>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フリーフォーム 37"/>
          <p:cNvSpPr/>
          <p:nvPr/>
        </p:nvSpPr>
        <p:spPr>
          <a:xfrm>
            <a:off x="1056658" y="3152253"/>
            <a:ext cx="2579238" cy="3153104"/>
          </a:xfrm>
          <a:custGeom>
            <a:avLst/>
            <a:gdLst>
              <a:gd name="connsiteX0" fmla="*/ 1078361 w 2579238"/>
              <a:gd name="connsiteY0" fmla="*/ 6307 h 3153104"/>
              <a:gd name="connsiteX1" fmla="*/ 1078361 w 2579238"/>
              <a:gd name="connsiteY1" fmla="*/ 1355835 h 3153104"/>
              <a:gd name="connsiteX2" fmla="*/ 0 w 2579238"/>
              <a:gd name="connsiteY2" fmla="*/ 1772044 h 3153104"/>
              <a:gd name="connsiteX3" fmla="*/ 0 w 2579238"/>
              <a:gd name="connsiteY3" fmla="*/ 2081049 h 3153104"/>
              <a:gd name="connsiteX4" fmla="*/ 2156722 w 2579238"/>
              <a:gd name="connsiteY4" fmla="*/ 2081049 h 3153104"/>
              <a:gd name="connsiteX5" fmla="*/ 2163029 w 2579238"/>
              <a:gd name="connsiteY5" fmla="*/ 3153104 h 3153104"/>
              <a:gd name="connsiteX6" fmla="*/ 2566626 w 2579238"/>
              <a:gd name="connsiteY6" fmla="*/ 3153104 h 3153104"/>
              <a:gd name="connsiteX7" fmla="*/ 2579238 w 2579238"/>
              <a:gd name="connsiteY7" fmla="*/ 1708982 h 3153104"/>
              <a:gd name="connsiteX8" fmla="*/ 781969 w 2579238"/>
              <a:gd name="connsiteY8" fmla="*/ 1759432 h 3153104"/>
              <a:gd name="connsiteX9" fmla="*/ 1425202 w 2579238"/>
              <a:gd name="connsiteY9" fmla="*/ 1595471 h 3153104"/>
              <a:gd name="connsiteX10" fmla="*/ 1418896 w 2579238"/>
              <a:gd name="connsiteY10" fmla="*/ 0 h 3153104"/>
              <a:gd name="connsiteX11" fmla="*/ 1078361 w 2579238"/>
              <a:gd name="connsiteY11" fmla="*/ 6307 h 3153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79238" h="3153104">
                <a:moveTo>
                  <a:pt x="1078361" y="6307"/>
                </a:moveTo>
                <a:lnTo>
                  <a:pt x="1078361" y="1355835"/>
                </a:lnTo>
                <a:lnTo>
                  <a:pt x="0" y="1772044"/>
                </a:lnTo>
                <a:lnTo>
                  <a:pt x="0" y="2081049"/>
                </a:lnTo>
                <a:lnTo>
                  <a:pt x="2156722" y="2081049"/>
                </a:lnTo>
                <a:cubicBezTo>
                  <a:pt x="2158824" y="2438401"/>
                  <a:pt x="2101018" y="3136288"/>
                  <a:pt x="2163029" y="3153104"/>
                </a:cubicBezTo>
                <a:lnTo>
                  <a:pt x="2566626" y="3153104"/>
                </a:lnTo>
                <a:lnTo>
                  <a:pt x="2579238" y="1708982"/>
                </a:lnTo>
                <a:lnTo>
                  <a:pt x="781969" y="1759432"/>
                </a:lnTo>
                <a:lnTo>
                  <a:pt x="1425202" y="1595471"/>
                </a:lnTo>
                <a:lnTo>
                  <a:pt x="1418896" y="0"/>
                </a:lnTo>
                <a:lnTo>
                  <a:pt x="1078361" y="6307"/>
                </a:lnTo>
                <a:close/>
              </a:path>
            </a:pathLst>
          </a:cu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2" name="コンテンツ プレースホルダー 2"/>
          <p:cNvSpPr txBox="1">
            <a:spLocks/>
          </p:cNvSpPr>
          <p:nvPr/>
        </p:nvSpPr>
        <p:spPr bwMode="auto">
          <a:xfrm>
            <a:off x="-10344" y="1992313"/>
            <a:ext cx="9118848" cy="1148655"/>
          </a:xfrm>
          <a:prstGeom prst="rect">
            <a:avLst/>
          </a:prstGeom>
          <a:noFill/>
          <a:ln>
            <a:noFill/>
          </a:ln>
        </p:spPr>
        <p:txBody>
          <a:bodyPr/>
          <a:lstStyle/>
          <a:p>
            <a:pPr>
              <a:spcBef>
                <a:spcPct val="20000"/>
              </a:spcBef>
              <a:buSzPct val="95000"/>
              <a:defRPr/>
            </a:pPr>
            <a:r>
              <a:rPr lang="en-US" altLang="ja-JP" sz="2400" dirty="0">
                <a:latin typeface="Calibri" pitchFamily="34" charset="0"/>
                <a:ea typeface="+mn-ea"/>
              </a:rPr>
              <a:t>M-</a:t>
            </a:r>
            <a:r>
              <a:rPr lang="ja-JP" altLang="en-US" sz="2400" dirty="0">
                <a:latin typeface="Calibri" pitchFamily="34" charset="0"/>
                <a:ea typeface="+mn-ea"/>
              </a:rPr>
              <a:t>交互道：</a:t>
            </a:r>
            <a:r>
              <a:rPr lang="en-US" altLang="ja-JP" sz="2400" dirty="0">
                <a:latin typeface="Calibri" pitchFamily="34" charset="0"/>
                <a:ea typeface="+mn-ea"/>
              </a:rPr>
              <a:t>M</a:t>
            </a:r>
            <a:r>
              <a:rPr lang="ja-JP" altLang="en-US" sz="2400" dirty="0">
                <a:latin typeface="Calibri" pitchFamily="34" charset="0"/>
                <a:ea typeface="+mn-ea"/>
              </a:rPr>
              <a:t>に属する辺と属さない辺が交互に並ぶ道</a:t>
            </a:r>
            <a:endParaRPr lang="en-US" altLang="ja-JP" sz="2400" dirty="0">
              <a:latin typeface="Calibri" pitchFamily="34" charset="0"/>
              <a:ea typeface="+mn-ea"/>
            </a:endParaRPr>
          </a:p>
          <a:p>
            <a:pPr>
              <a:spcBef>
                <a:spcPct val="20000"/>
              </a:spcBef>
              <a:buSzPct val="95000"/>
              <a:defRPr/>
            </a:pPr>
            <a:r>
              <a:rPr lang="en-US" altLang="ja-JP" sz="2400" dirty="0">
                <a:latin typeface="Calibri" pitchFamily="34" charset="0"/>
                <a:ea typeface="+mn-ea"/>
              </a:rPr>
              <a:t>M-</a:t>
            </a:r>
            <a:r>
              <a:rPr lang="ja-JP" altLang="en-US" sz="2400" dirty="0">
                <a:latin typeface="Calibri" pitchFamily="34" charset="0"/>
                <a:ea typeface="+mn-ea"/>
              </a:rPr>
              <a:t>増大道：始点と終点が</a:t>
            </a:r>
            <a:r>
              <a:rPr lang="en-US" altLang="ja-JP" sz="2400" dirty="0">
                <a:latin typeface="Calibri" pitchFamily="34" charset="0"/>
                <a:ea typeface="+mn-ea"/>
              </a:rPr>
              <a:t>M</a:t>
            </a:r>
            <a:r>
              <a:rPr lang="ja-JP" altLang="en-US" sz="2400" dirty="0">
                <a:latin typeface="Calibri" pitchFamily="34" charset="0"/>
                <a:ea typeface="+mn-ea"/>
              </a:rPr>
              <a:t>によって飽和されていない</a:t>
            </a:r>
            <a:r>
              <a:rPr lang="en-US" altLang="ja-JP" sz="2400" dirty="0">
                <a:latin typeface="Calibri" pitchFamily="34" charset="0"/>
                <a:ea typeface="+mn-ea"/>
              </a:rPr>
              <a:t>M-</a:t>
            </a:r>
            <a:r>
              <a:rPr lang="ja-JP" altLang="en-US" sz="2400" dirty="0">
                <a:latin typeface="Calibri" pitchFamily="34" charset="0"/>
                <a:ea typeface="+mn-ea"/>
              </a:rPr>
              <a:t>交互道</a:t>
            </a:r>
            <a:endParaRPr lang="en-US" altLang="ja-JP" sz="2400" dirty="0">
              <a:latin typeface="Calibri" pitchFamily="34" charset="0"/>
              <a:ea typeface="+mn-ea"/>
            </a:endParaRPr>
          </a:p>
          <a:p>
            <a:pPr>
              <a:spcBef>
                <a:spcPct val="20000"/>
              </a:spcBef>
              <a:buSzPct val="95000"/>
              <a:defRPr/>
            </a:pPr>
            <a:r>
              <a:rPr lang="en-US" altLang="ja-JP" sz="2400" dirty="0">
                <a:latin typeface="Calibri" pitchFamily="34" charset="0"/>
                <a:ea typeface="+mn-ea"/>
              </a:rPr>
              <a:t>                     </a:t>
            </a: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例：青の道は増大道　　　</a:t>
            </a: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4" name="円/楕円 3"/>
          <p:cNvSpPr/>
          <p:nvPr/>
        </p:nvSpPr>
        <p:spPr>
          <a:xfrm>
            <a:off x="2212747" y="3220177"/>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2212747" y="3875450"/>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2208796" y="453792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1132627" y="4955570"/>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3292867" y="4955570"/>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2198346" y="646773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1132627" y="6035690"/>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3292867" y="6035690"/>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a:stCxn id="4" idx="4"/>
            <a:endCxn id="5" idx="0"/>
          </p:cNvCxnSpPr>
          <p:nvPr/>
        </p:nvCxnSpPr>
        <p:spPr>
          <a:xfrm>
            <a:off x="2313559" y="3421799"/>
            <a:ext cx="0" cy="45365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5" idx="4"/>
            <a:endCxn id="6" idx="0"/>
          </p:cNvCxnSpPr>
          <p:nvPr/>
        </p:nvCxnSpPr>
        <p:spPr>
          <a:xfrm flipH="1">
            <a:off x="2309608" y="4077072"/>
            <a:ext cx="3951" cy="46085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6" idx="2"/>
            <a:endCxn id="7" idx="7"/>
          </p:cNvCxnSpPr>
          <p:nvPr/>
        </p:nvCxnSpPr>
        <p:spPr>
          <a:xfrm flipH="1">
            <a:off x="1304723" y="4638735"/>
            <a:ext cx="904073" cy="3463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6" idx="6"/>
            <a:endCxn id="8" idx="1"/>
          </p:cNvCxnSpPr>
          <p:nvPr/>
        </p:nvCxnSpPr>
        <p:spPr>
          <a:xfrm>
            <a:off x="2410419" y="4638735"/>
            <a:ext cx="911975" cy="3463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7" idx="4"/>
            <a:endCxn id="10" idx="0"/>
          </p:cNvCxnSpPr>
          <p:nvPr/>
        </p:nvCxnSpPr>
        <p:spPr>
          <a:xfrm>
            <a:off x="1233439" y="5157192"/>
            <a:ext cx="0" cy="878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8" idx="4"/>
            <a:endCxn id="11" idx="0"/>
          </p:cNvCxnSpPr>
          <p:nvPr/>
        </p:nvCxnSpPr>
        <p:spPr>
          <a:xfrm>
            <a:off x="3393679" y="5157192"/>
            <a:ext cx="0" cy="878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10" idx="5"/>
            <a:endCxn id="9" idx="2"/>
          </p:cNvCxnSpPr>
          <p:nvPr/>
        </p:nvCxnSpPr>
        <p:spPr>
          <a:xfrm>
            <a:off x="1304723" y="6207785"/>
            <a:ext cx="893623" cy="36076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9" idx="6"/>
            <a:endCxn id="11" idx="3"/>
          </p:cNvCxnSpPr>
          <p:nvPr/>
        </p:nvCxnSpPr>
        <p:spPr>
          <a:xfrm flipV="1">
            <a:off x="2399969" y="6207785"/>
            <a:ext cx="922425" cy="3607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7" idx="6"/>
            <a:endCxn id="8" idx="2"/>
          </p:cNvCxnSpPr>
          <p:nvPr/>
        </p:nvCxnSpPr>
        <p:spPr>
          <a:xfrm>
            <a:off x="1334250" y="5056381"/>
            <a:ext cx="195861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9517735"/>
      </p:ext>
    </p:extLst>
  </p:cSld>
  <p:clrMapOvr>
    <a:masterClrMapping/>
  </p:clrMapOvr>
  <p:transition advTm="14149"/>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コンテンツ プレースホルダー 2"/>
          <p:cNvSpPr txBox="1">
            <a:spLocks/>
          </p:cNvSpPr>
          <p:nvPr/>
        </p:nvSpPr>
        <p:spPr bwMode="auto">
          <a:xfrm>
            <a:off x="-10344" y="1992313"/>
            <a:ext cx="9118848" cy="1148655"/>
          </a:xfrm>
          <a:prstGeom prst="rect">
            <a:avLst/>
          </a:prstGeom>
          <a:noFill/>
          <a:ln>
            <a:noFill/>
          </a:ln>
        </p:spPr>
        <p:txBody>
          <a:bodyPr/>
          <a:lstStyle/>
          <a:p>
            <a:pPr>
              <a:spcBef>
                <a:spcPct val="20000"/>
              </a:spcBef>
              <a:buSzPct val="95000"/>
              <a:defRPr/>
            </a:pPr>
            <a:r>
              <a:rPr lang="en-US" altLang="ja-JP" sz="2400" dirty="0">
                <a:latin typeface="Calibri" pitchFamily="34" charset="0"/>
                <a:ea typeface="+mn-ea"/>
              </a:rPr>
              <a:t>M-</a:t>
            </a:r>
            <a:r>
              <a:rPr lang="ja-JP" altLang="en-US" sz="2400" dirty="0">
                <a:latin typeface="Calibri" pitchFamily="34" charset="0"/>
                <a:ea typeface="+mn-ea"/>
              </a:rPr>
              <a:t>増大道上のマッチングの辺を入れ替えることにより，</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マッチングの修正を行うことができる．</a:t>
            </a: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SzPct val="95000"/>
              <a:defRPr/>
            </a:pP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a:spcBef>
                <a:spcPct val="20000"/>
              </a:spcBef>
              <a:buSzPct val="95000"/>
              <a:defRPr/>
            </a:pPr>
            <a:r>
              <a:rPr lang="ja-JP" altLang="en-US" sz="2400" dirty="0">
                <a:latin typeface="Calibri" pitchFamily="34" charset="0"/>
                <a:ea typeface="+mn-ea"/>
              </a:rPr>
              <a:t>　</a:t>
            </a:r>
            <a:r>
              <a:rPr lang="ja-JP" altLang="en-US" dirty="0">
                <a:latin typeface="Calibri" pitchFamily="34" charset="0"/>
                <a:ea typeface="+mn-ea"/>
              </a:rPr>
              <a:t>　　　　　　　　　　　　　　　　　　　　　　　　　　　　</a:t>
            </a:r>
            <a:endParaRPr lang="en-US" altLang="ja-JP" dirty="0">
              <a:latin typeface="Calibri" pitchFamily="34" charset="0"/>
              <a:ea typeface="+mn-ea"/>
            </a:endParaRPr>
          </a:p>
        </p:txBody>
      </p:sp>
      <p:sp>
        <p:nvSpPr>
          <p:cNvPr id="32" name="タイトル 1"/>
          <p:cNvSpPr txBox="1">
            <a:spLocks/>
          </p:cNvSpPr>
          <p:nvPr/>
        </p:nvSpPr>
        <p:spPr bwMode="auto">
          <a:xfrm>
            <a:off x="457200" y="704850"/>
            <a:ext cx="8229600" cy="1143000"/>
          </a:xfrm>
          <a:prstGeom prst="rect">
            <a:avLst/>
          </a:prstGeom>
          <a:noFill/>
          <a:ln>
            <a:noFill/>
          </a:ln>
        </p:spPr>
        <p:txBody>
          <a:bodyPr lIns="0" rIns="0" bIns="0" anchor="b"/>
          <a:lstStyle/>
          <a:p>
            <a:pPr>
              <a:defRPr/>
            </a:pPr>
            <a:r>
              <a:rPr lang="en-US" altLang="ja-JP" sz="3200" dirty="0">
                <a:solidFill>
                  <a:schemeClr val="tx2"/>
                </a:solidFill>
                <a:latin typeface="+mj-lt"/>
                <a:ea typeface="+mj-ea"/>
                <a:cs typeface="+mj-cs"/>
              </a:rPr>
              <a:t>1.2</a:t>
            </a:r>
            <a:r>
              <a:rPr lang="ja-JP" altLang="en-US" sz="3200" dirty="0">
                <a:solidFill>
                  <a:schemeClr val="tx2"/>
                </a:solidFill>
                <a:latin typeface="+mj-lt"/>
                <a:ea typeface="+mj-ea"/>
                <a:cs typeface="+mj-cs"/>
              </a:rPr>
              <a:t>　最大マッチング</a:t>
            </a:r>
          </a:p>
        </p:txBody>
      </p:sp>
      <p:sp>
        <p:nvSpPr>
          <p:cNvPr id="4" name="円/楕円 3"/>
          <p:cNvSpPr/>
          <p:nvPr/>
        </p:nvSpPr>
        <p:spPr>
          <a:xfrm>
            <a:off x="6026561" y="3277783"/>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6026561" y="3933056"/>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6022610" y="4595530"/>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4946441" y="5013176"/>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7106681" y="5013176"/>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6012160" y="6525344"/>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4946441" y="6093296"/>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7106681" y="6093296"/>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a:stCxn id="4" idx="4"/>
            <a:endCxn id="5" idx="0"/>
          </p:cNvCxnSpPr>
          <p:nvPr/>
        </p:nvCxnSpPr>
        <p:spPr>
          <a:xfrm>
            <a:off x="6127373" y="3479405"/>
            <a:ext cx="0" cy="45365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5" idx="4"/>
            <a:endCxn id="6" idx="0"/>
          </p:cNvCxnSpPr>
          <p:nvPr/>
        </p:nvCxnSpPr>
        <p:spPr>
          <a:xfrm flipH="1">
            <a:off x="6123422" y="4134678"/>
            <a:ext cx="3951" cy="4608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6" idx="2"/>
            <a:endCxn id="7" idx="7"/>
          </p:cNvCxnSpPr>
          <p:nvPr/>
        </p:nvCxnSpPr>
        <p:spPr>
          <a:xfrm flipH="1">
            <a:off x="5118537" y="4696341"/>
            <a:ext cx="904073" cy="3463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6" idx="6"/>
            <a:endCxn id="8" idx="1"/>
          </p:cNvCxnSpPr>
          <p:nvPr/>
        </p:nvCxnSpPr>
        <p:spPr>
          <a:xfrm>
            <a:off x="6224233" y="4696341"/>
            <a:ext cx="911975" cy="3463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7" idx="4"/>
            <a:endCxn id="10" idx="0"/>
          </p:cNvCxnSpPr>
          <p:nvPr/>
        </p:nvCxnSpPr>
        <p:spPr>
          <a:xfrm>
            <a:off x="5047253" y="5214798"/>
            <a:ext cx="0" cy="878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8" idx="4"/>
            <a:endCxn id="11" idx="0"/>
          </p:cNvCxnSpPr>
          <p:nvPr/>
        </p:nvCxnSpPr>
        <p:spPr>
          <a:xfrm>
            <a:off x="7207493" y="5214798"/>
            <a:ext cx="0" cy="8784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10" idx="5"/>
            <a:endCxn id="9" idx="2"/>
          </p:cNvCxnSpPr>
          <p:nvPr/>
        </p:nvCxnSpPr>
        <p:spPr>
          <a:xfrm>
            <a:off x="5118537" y="6265391"/>
            <a:ext cx="893623" cy="36076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9" idx="6"/>
            <a:endCxn id="11" idx="3"/>
          </p:cNvCxnSpPr>
          <p:nvPr/>
        </p:nvCxnSpPr>
        <p:spPr>
          <a:xfrm flipV="1">
            <a:off x="6213783" y="6265391"/>
            <a:ext cx="922425" cy="3607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7" idx="6"/>
            <a:endCxn id="8" idx="2"/>
          </p:cNvCxnSpPr>
          <p:nvPr/>
        </p:nvCxnSpPr>
        <p:spPr>
          <a:xfrm>
            <a:off x="5148064" y="5113987"/>
            <a:ext cx="195861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フリーフォーム 21"/>
          <p:cNvSpPr/>
          <p:nvPr/>
        </p:nvSpPr>
        <p:spPr>
          <a:xfrm>
            <a:off x="1128666" y="3224261"/>
            <a:ext cx="2579238" cy="3153104"/>
          </a:xfrm>
          <a:custGeom>
            <a:avLst/>
            <a:gdLst>
              <a:gd name="connsiteX0" fmla="*/ 1078361 w 2579238"/>
              <a:gd name="connsiteY0" fmla="*/ 6307 h 3153104"/>
              <a:gd name="connsiteX1" fmla="*/ 1078361 w 2579238"/>
              <a:gd name="connsiteY1" fmla="*/ 1355835 h 3153104"/>
              <a:gd name="connsiteX2" fmla="*/ 0 w 2579238"/>
              <a:gd name="connsiteY2" fmla="*/ 1772044 h 3153104"/>
              <a:gd name="connsiteX3" fmla="*/ 0 w 2579238"/>
              <a:gd name="connsiteY3" fmla="*/ 2081049 h 3153104"/>
              <a:gd name="connsiteX4" fmla="*/ 2156722 w 2579238"/>
              <a:gd name="connsiteY4" fmla="*/ 2081049 h 3153104"/>
              <a:gd name="connsiteX5" fmla="*/ 2163029 w 2579238"/>
              <a:gd name="connsiteY5" fmla="*/ 3153104 h 3153104"/>
              <a:gd name="connsiteX6" fmla="*/ 2566626 w 2579238"/>
              <a:gd name="connsiteY6" fmla="*/ 3153104 h 3153104"/>
              <a:gd name="connsiteX7" fmla="*/ 2579238 w 2579238"/>
              <a:gd name="connsiteY7" fmla="*/ 1708982 h 3153104"/>
              <a:gd name="connsiteX8" fmla="*/ 781969 w 2579238"/>
              <a:gd name="connsiteY8" fmla="*/ 1759432 h 3153104"/>
              <a:gd name="connsiteX9" fmla="*/ 1425202 w 2579238"/>
              <a:gd name="connsiteY9" fmla="*/ 1595471 h 3153104"/>
              <a:gd name="connsiteX10" fmla="*/ 1418896 w 2579238"/>
              <a:gd name="connsiteY10" fmla="*/ 0 h 3153104"/>
              <a:gd name="connsiteX11" fmla="*/ 1078361 w 2579238"/>
              <a:gd name="connsiteY11" fmla="*/ 6307 h 3153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79238" h="3153104">
                <a:moveTo>
                  <a:pt x="1078361" y="6307"/>
                </a:moveTo>
                <a:lnTo>
                  <a:pt x="1078361" y="1355835"/>
                </a:lnTo>
                <a:lnTo>
                  <a:pt x="0" y="1772044"/>
                </a:lnTo>
                <a:lnTo>
                  <a:pt x="0" y="2081049"/>
                </a:lnTo>
                <a:lnTo>
                  <a:pt x="2156722" y="2081049"/>
                </a:lnTo>
                <a:cubicBezTo>
                  <a:pt x="2158824" y="2438401"/>
                  <a:pt x="2101018" y="3136288"/>
                  <a:pt x="2163029" y="3153104"/>
                </a:cubicBezTo>
                <a:lnTo>
                  <a:pt x="2566626" y="3153104"/>
                </a:lnTo>
                <a:lnTo>
                  <a:pt x="2579238" y="1708982"/>
                </a:lnTo>
                <a:lnTo>
                  <a:pt x="781969" y="1759432"/>
                </a:lnTo>
                <a:lnTo>
                  <a:pt x="1425202" y="1595471"/>
                </a:lnTo>
                <a:lnTo>
                  <a:pt x="1418896" y="0"/>
                </a:lnTo>
                <a:lnTo>
                  <a:pt x="1078361" y="6307"/>
                </a:lnTo>
                <a:close/>
              </a:path>
            </a:pathLst>
          </a:cu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3" name="円/楕円 22"/>
          <p:cNvSpPr/>
          <p:nvPr/>
        </p:nvSpPr>
        <p:spPr>
          <a:xfrm>
            <a:off x="2284755" y="3292185"/>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2284755" y="394745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2280804" y="4609932"/>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1204635" y="502757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3364875" y="502757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a:off x="2270354" y="6539746"/>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円/楕円 33"/>
          <p:cNvSpPr/>
          <p:nvPr/>
        </p:nvSpPr>
        <p:spPr>
          <a:xfrm>
            <a:off x="1204635" y="610769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34"/>
          <p:cNvSpPr/>
          <p:nvPr/>
        </p:nvSpPr>
        <p:spPr>
          <a:xfrm>
            <a:off x="3364875" y="6107698"/>
            <a:ext cx="201623" cy="20162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a:stCxn id="23" idx="4"/>
            <a:endCxn id="25" idx="0"/>
          </p:cNvCxnSpPr>
          <p:nvPr/>
        </p:nvCxnSpPr>
        <p:spPr>
          <a:xfrm>
            <a:off x="2385567" y="3493807"/>
            <a:ext cx="0" cy="45365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5" idx="4"/>
            <a:endCxn id="26" idx="0"/>
          </p:cNvCxnSpPr>
          <p:nvPr/>
        </p:nvCxnSpPr>
        <p:spPr>
          <a:xfrm flipH="1">
            <a:off x="2381616" y="4149080"/>
            <a:ext cx="3951" cy="46085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6" idx="2"/>
            <a:endCxn id="28" idx="7"/>
          </p:cNvCxnSpPr>
          <p:nvPr/>
        </p:nvCxnSpPr>
        <p:spPr>
          <a:xfrm flipH="1">
            <a:off x="1376731" y="4710743"/>
            <a:ext cx="904073" cy="3463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26" idx="6"/>
            <a:endCxn id="29" idx="1"/>
          </p:cNvCxnSpPr>
          <p:nvPr/>
        </p:nvCxnSpPr>
        <p:spPr>
          <a:xfrm>
            <a:off x="2482427" y="4710743"/>
            <a:ext cx="911975" cy="3463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28" idx="4"/>
            <a:endCxn id="34" idx="0"/>
          </p:cNvCxnSpPr>
          <p:nvPr/>
        </p:nvCxnSpPr>
        <p:spPr>
          <a:xfrm>
            <a:off x="1305447" y="5229200"/>
            <a:ext cx="0" cy="878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a:stCxn id="29" idx="4"/>
            <a:endCxn id="35" idx="0"/>
          </p:cNvCxnSpPr>
          <p:nvPr/>
        </p:nvCxnSpPr>
        <p:spPr>
          <a:xfrm>
            <a:off x="3465687" y="5229200"/>
            <a:ext cx="0" cy="878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a:stCxn id="34" idx="5"/>
            <a:endCxn id="31" idx="2"/>
          </p:cNvCxnSpPr>
          <p:nvPr/>
        </p:nvCxnSpPr>
        <p:spPr>
          <a:xfrm>
            <a:off x="1376731" y="6279793"/>
            <a:ext cx="893623" cy="36076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31" idx="6"/>
            <a:endCxn id="35" idx="3"/>
          </p:cNvCxnSpPr>
          <p:nvPr/>
        </p:nvCxnSpPr>
        <p:spPr>
          <a:xfrm flipV="1">
            <a:off x="2471977" y="6279793"/>
            <a:ext cx="922425" cy="3607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stCxn id="28" idx="6"/>
            <a:endCxn id="29" idx="2"/>
          </p:cNvCxnSpPr>
          <p:nvPr/>
        </p:nvCxnSpPr>
        <p:spPr>
          <a:xfrm>
            <a:off x="1406258" y="5128389"/>
            <a:ext cx="195861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8107988"/>
      </p:ext>
    </p:extLst>
  </p:cSld>
  <p:clrMapOvr>
    <a:masterClrMapping/>
  </p:clrMapOvr>
  <p:transition advTm="14149"/>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E \subseteq $&#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10"/>
  <p:tag name="DEFAULTWIDTH" val="348"/>
  <p:tag name="DEFAULTHEIGHT" val="20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311748</TotalTime>
  <Words>2945</Words>
  <Application>Microsoft Office PowerPoint</Application>
  <PresentationFormat>画面に合わせる (4:3)</PresentationFormat>
  <Paragraphs>515</Paragraphs>
  <Slides>34</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34</vt:i4>
      </vt:variant>
    </vt:vector>
  </HeadingPairs>
  <TitlesOfParts>
    <vt:vector size="39" baseType="lpstr">
      <vt:lpstr>ＭＳ Ｐゴシック</vt:lpstr>
      <vt:lpstr>Arial</vt:lpstr>
      <vt:lpstr>Calibri</vt:lpstr>
      <vt:lpstr>Wingdings 2</vt:lpstr>
      <vt:lpstr>リゾート</vt:lpstr>
      <vt:lpstr>PowerPoint プレゼンテーション</vt:lpstr>
      <vt:lpstr>有限幾何学　第12回</vt:lpstr>
      <vt:lpstr> </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提出課題12</vt:lpstr>
      <vt:lpstr>発展課題12</vt:lpstr>
      <vt:lpstr>発展課題12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 masao</cp:lastModifiedBy>
  <cp:revision>3182</cp:revision>
  <dcterms:created xsi:type="dcterms:W3CDTF">2011-01-05T07:10:26Z</dcterms:created>
  <dcterms:modified xsi:type="dcterms:W3CDTF">2022-06-23T10:34:28Z</dcterms:modified>
</cp:coreProperties>
</file>