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36"/>
  </p:notesMasterIdLst>
  <p:handoutMasterIdLst>
    <p:handoutMasterId r:id="rId37"/>
  </p:handoutMasterIdLst>
  <p:sldIdLst>
    <p:sldId id="680" r:id="rId2"/>
    <p:sldId id="1098" r:id="rId3"/>
    <p:sldId id="1124" r:id="rId4"/>
    <p:sldId id="1126" r:id="rId5"/>
    <p:sldId id="1127" r:id="rId6"/>
    <p:sldId id="1128" r:id="rId7"/>
    <p:sldId id="1129" r:id="rId8"/>
    <p:sldId id="1130" r:id="rId9"/>
    <p:sldId id="1180" r:id="rId10"/>
    <p:sldId id="1131" r:id="rId11"/>
    <p:sldId id="1132" r:id="rId12"/>
    <p:sldId id="1133" r:id="rId13"/>
    <p:sldId id="1134" r:id="rId14"/>
    <p:sldId id="1135" r:id="rId15"/>
    <p:sldId id="1136" r:id="rId16"/>
    <p:sldId id="1137" r:id="rId17"/>
    <p:sldId id="1138" r:id="rId18"/>
    <p:sldId id="1153" r:id="rId19"/>
    <p:sldId id="1139" r:id="rId20"/>
    <p:sldId id="1140" r:id="rId21"/>
    <p:sldId id="1141" r:id="rId22"/>
    <p:sldId id="1142" r:id="rId23"/>
    <p:sldId id="1143" r:id="rId24"/>
    <p:sldId id="1144" r:id="rId25"/>
    <p:sldId id="1145" r:id="rId26"/>
    <p:sldId id="1146" r:id="rId27"/>
    <p:sldId id="1147" r:id="rId28"/>
    <p:sldId id="1148" r:id="rId29"/>
    <p:sldId id="1149" r:id="rId30"/>
    <p:sldId id="1150" r:id="rId31"/>
    <p:sldId id="1151" r:id="rId32"/>
    <p:sldId id="1179" r:id="rId33"/>
    <p:sldId id="1177" r:id="rId34"/>
    <p:sldId id="1178" r:id="rId35"/>
  </p:sldIdLst>
  <p:sldSz cx="9144000" cy="6858000" type="screen4x3"/>
  <p:notesSz cx="6735763" cy="9869488"/>
  <p:custDataLst>
    <p:tags r:id="rId38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5365" autoAdjust="0"/>
  </p:normalViewPr>
  <p:slideViewPr>
    <p:cSldViewPr>
      <p:cViewPr varScale="1">
        <p:scale>
          <a:sx n="96" d="100"/>
          <a:sy n="96" d="100"/>
        </p:scale>
        <p:origin x="90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4" y="1"/>
            <a:ext cx="2919411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C25F02C5-3174-4594-944E-065242650977}" type="datetimeFigureOut">
              <a:rPr lang="ja-JP" altLang="en-US"/>
              <a:pPr>
                <a:defRPr/>
              </a:pPr>
              <a:t>2022/6/27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4188"/>
            <a:ext cx="2919413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4" y="9374188"/>
            <a:ext cx="2919411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D4F52F5A-4247-4D8A-8EFC-76A1FA91B5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2189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4" y="1"/>
            <a:ext cx="2919411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F96BCE39-B2DF-44F5-9736-B4F6189049AC}" type="datetimeFigureOut">
              <a:rPr lang="ja-JP" altLang="en-US"/>
              <a:pPr>
                <a:defRPr/>
              </a:pPr>
              <a:t>2022/6/27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98525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1" y="4687889"/>
            <a:ext cx="5389563" cy="4441824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4188"/>
            <a:ext cx="2919413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4" y="9374188"/>
            <a:ext cx="2919411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204134A-B588-466E-9B2A-85E8ECD138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1856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2763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8403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⇒は明らか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29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2164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注意：</a:t>
            </a:r>
            <a:r>
              <a:rPr lang="en-US" altLang="ja-JP" sz="1200" dirty="0">
                <a:latin typeface="Calibri" pitchFamily="34" charset="0"/>
                <a:ea typeface="+mn-ea"/>
              </a:rPr>
              <a:t>D</a:t>
            </a:r>
            <a:r>
              <a:rPr lang="ja-JP" altLang="en-US" sz="1200" dirty="0">
                <a:latin typeface="Calibri" pitchFamily="34" charset="0"/>
                <a:ea typeface="+mn-ea"/>
              </a:rPr>
              <a:t>が</a:t>
            </a:r>
            <a:r>
              <a:rPr lang="en-US" altLang="ja-JP" sz="1200" dirty="0">
                <a:latin typeface="Calibri" pitchFamily="34" charset="0"/>
                <a:ea typeface="+mn-ea"/>
              </a:rPr>
              <a:t>f-</a:t>
            </a:r>
            <a:r>
              <a:rPr lang="ja-JP" altLang="en-US" sz="1200" dirty="0">
                <a:latin typeface="Calibri" pitchFamily="34" charset="0"/>
                <a:ea typeface="+mn-ea"/>
              </a:rPr>
              <a:t>増大道を持たない</a:t>
            </a:r>
            <a:r>
              <a:rPr kumimoji="1" lang="ja-JP" altLang="en-US" dirty="0"/>
              <a:t>ことと</a:t>
            </a:r>
            <a:r>
              <a:rPr kumimoji="1" lang="en-US" altLang="ja-JP" dirty="0"/>
              <a:t>S</a:t>
            </a:r>
            <a:r>
              <a:rPr kumimoji="1" lang="ja-JP" altLang="en-US" dirty="0"/>
              <a:t>の定義から，</a:t>
            </a:r>
            <a:r>
              <a:rPr kumimoji="1" lang="en-US" altLang="ja-JP" dirty="0"/>
              <a:t>t</a:t>
            </a:r>
            <a:r>
              <a:rPr kumimoji="1" lang="ja-JP" altLang="en-US" dirty="0"/>
              <a:t>は</a:t>
            </a:r>
            <a:r>
              <a:rPr kumimoji="1" lang="en-US" altLang="ja-JP" dirty="0"/>
              <a:t>S</a:t>
            </a:r>
            <a:r>
              <a:rPr kumimoji="1" lang="ja-JP" altLang="en-US" dirty="0"/>
              <a:t>に属さない（∴</a:t>
            </a:r>
            <a:r>
              <a:rPr lang="ja-JP" altLang="en-US" sz="1200" dirty="0">
                <a:latin typeface="Calibri" pitchFamily="34" charset="0"/>
              </a:rPr>
              <a:t>（</a:t>
            </a:r>
            <a:r>
              <a:rPr lang="en-US" altLang="ja-JP" sz="1200" dirty="0">
                <a:latin typeface="Calibri" pitchFamily="34" charset="0"/>
              </a:rPr>
              <a:t>S, S</a:t>
            </a:r>
            <a:r>
              <a:rPr lang="en-US" altLang="ja-JP" sz="1200" baseline="30000" dirty="0">
                <a:latin typeface="Calibri" pitchFamily="34" charset="0"/>
              </a:rPr>
              <a:t>C</a:t>
            </a:r>
            <a:r>
              <a:rPr lang="ja-JP" altLang="en-US" sz="1200" dirty="0">
                <a:latin typeface="Calibri" pitchFamily="34" charset="0"/>
              </a:rPr>
              <a:t>）は</a:t>
            </a:r>
            <a:r>
              <a:rPr lang="en-US" altLang="ja-JP" sz="1200" dirty="0">
                <a:latin typeface="Calibri" pitchFamily="34" charset="0"/>
              </a:rPr>
              <a:t>D</a:t>
            </a:r>
            <a:r>
              <a:rPr lang="ja-JP" altLang="en-US" sz="1200" dirty="0">
                <a:latin typeface="Calibri" pitchFamily="34" charset="0"/>
              </a:rPr>
              <a:t>のカット</a:t>
            </a:r>
            <a:r>
              <a:rPr kumimoji="1" lang="ja-JP" altLang="en-US" dirty="0"/>
              <a:t>）ことが分かる．</a:t>
            </a:r>
            <a:r>
              <a:rPr kumimoji="1" lang="en-US" altLang="ja-JP" dirty="0"/>
              <a:t>S</a:t>
            </a:r>
            <a:r>
              <a:rPr kumimoji="1" lang="ja-JP" altLang="en-US" dirty="0"/>
              <a:t>の定義から①と②が分かる．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30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6259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注意：この定理を証明するだけならば</a:t>
            </a:r>
            <a:r>
              <a:rPr kumimoji="1" lang="en-US" altLang="ja-JP" dirty="0"/>
              <a:t>f</a:t>
            </a:r>
            <a:r>
              <a:rPr kumimoji="1" lang="ja-JP" altLang="en-US" dirty="0"/>
              <a:t>として最大流をとればよい．定理</a:t>
            </a:r>
            <a:r>
              <a:rPr kumimoji="1" lang="en-US" altLang="ja-JP" dirty="0"/>
              <a:t>4</a:t>
            </a:r>
            <a:r>
              <a:rPr kumimoji="1" lang="ja-JP" altLang="en-US"/>
              <a:t>の⇐を示すためにこのようにおいている．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31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9937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32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1780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33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0430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34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834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/>
              <a:t>マスタ サブタイトルの書式設定</a:t>
            </a:r>
            <a:endParaRPr lang="en-US"/>
          </a:p>
        </p:txBody>
      </p:sp>
      <p:sp>
        <p:nvSpPr>
          <p:cNvPr id="4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1BE56-CF05-4B2C-B9CB-2DB5725F0902}" type="datetimeFigureOut">
              <a:rPr lang="ja-JP" altLang="en-US"/>
              <a:pPr>
                <a:defRPr/>
              </a:pPr>
              <a:t>2022/6/27</a:t>
            </a:fld>
            <a:endParaRPr lang="ja-JP" altLang="en-US"/>
          </a:p>
        </p:txBody>
      </p:sp>
      <p:sp>
        <p:nvSpPr>
          <p:cNvPr id="5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5B48E-2AAD-43D9-B2E0-BBD4309FE9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571AD-875A-47AC-8F66-C1B8CE57426A}" type="datetimeFigureOut">
              <a:rPr lang="ja-JP" altLang="en-US"/>
              <a:pPr>
                <a:defRPr/>
              </a:pPr>
              <a:t>2022/6/27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0B860-C191-433D-A792-7882AF7AF8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08E0B-9818-4817-902B-0F526BED59B8}" type="datetimeFigureOut">
              <a:rPr lang="ja-JP" altLang="en-US"/>
              <a:pPr>
                <a:defRPr/>
              </a:pPr>
              <a:t>2022/6/27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E025-CDDE-40D3-B7FE-C26FDB6F2F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ja-JP" altLang="en-US" dirty="0"/>
              <a:t>マスタ タイトルの書式設定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FAAB0-3063-44A4-97A9-865A63502576}" type="datetimeFigureOut">
              <a:rPr lang="ja-JP" altLang="en-US"/>
              <a:pPr>
                <a:defRPr/>
              </a:pPr>
              <a:t>2022/6/27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8262A-D94B-4838-88B5-BE7B5F7E9E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32E3D-B356-4C26-B7BB-9951C5D28CEB}" type="datetimeFigureOut">
              <a:rPr lang="ja-JP" altLang="en-US"/>
              <a:pPr>
                <a:defRPr/>
              </a:pPr>
              <a:t>2022/6/27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C481A-9B7D-422B-BA8B-BE74A237FC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DF665-BB50-47DB-81E8-EA54AF336220}" type="datetimeFigureOut">
              <a:rPr lang="ja-JP" altLang="en-US"/>
              <a:pPr>
                <a:defRPr/>
              </a:pPr>
              <a:t>2022/6/27</a:t>
            </a:fld>
            <a:endParaRPr lang="ja-JP" altLang="en-US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57436-97B1-4696-BCCF-22C67329FF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4F927-8B43-4AF8-867A-4065AA6FB7B9}" type="datetimeFigureOut">
              <a:rPr lang="ja-JP" altLang="en-US"/>
              <a:pPr>
                <a:defRPr/>
              </a:pPr>
              <a:t>2022/6/27</a:t>
            </a:fld>
            <a:endParaRPr lang="ja-JP" altLang="en-US"/>
          </a:p>
        </p:txBody>
      </p:sp>
      <p:sp>
        <p:nvSpPr>
          <p:cNvPr id="8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0B886-63F9-4163-ACE1-7B44E430C1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0341D-40D9-4702-AFBF-0BF286301538}" type="datetimeFigureOut">
              <a:rPr lang="ja-JP" altLang="en-US"/>
              <a:pPr>
                <a:defRPr/>
              </a:pPr>
              <a:t>2022/6/27</a:t>
            </a:fld>
            <a:endParaRPr lang="ja-JP" altLang="en-US"/>
          </a:p>
        </p:txBody>
      </p:sp>
      <p:sp>
        <p:nvSpPr>
          <p:cNvPr id="4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E163A-B091-4F70-841E-5A602B0430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9ED6-397F-4089-AC48-5087CD227558}" type="datetimeFigureOut">
              <a:rPr lang="ja-JP" altLang="en-US"/>
              <a:pPr>
                <a:defRPr/>
              </a:pPr>
              <a:t>2022/6/27</a:t>
            </a:fld>
            <a:endParaRPr lang="ja-JP" altLang="en-US"/>
          </a:p>
        </p:txBody>
      </p:sp>
      <p:sp>
        <p:nvSpPr>
          <p:cNvPr id="3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C881E-8969-4F96-9EF6-5ACDED0FE0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0418-F75C-4669-84A0-B58C4405C6EA}" type="datetimeFigureOut">
              <a:rPr lang="ja-JP" altLang="en-US"/>
              <a:pPr>
                <a:defRPr/>
              </a:pPr>
              <a:t>2022/6/27</a:t>
            </a:fld>
            <a:endParaRPr lang="ja-JP" altLang="en-US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E8280-0FB1-469F-8D5A-4F933E33BA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つの角を丸めた四角形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フリーフォーム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9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209BC-C861-475F-BB21-2BB8DC21718E}" type="datetimeFigureOut">
              <a:rPr lang="ja-JP" altLang="en-US"/>
              <a:pPr>
                <a:defRPr/>
              </a:pPr>
              <a:t>2022/6/27</a:t>
            </a:fld>
            <a:endParaRPr lang="ja-JP" altLang="en-US"/>
          </a:p>
        </p:txBody>
      </p:sp>
      <p:sp>
        <p:nvSpPr>
          <p:cNvPr id="10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9B9BD-F82A-4E3A-ADDA-F670A9E686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タイトル プレースホルダ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029" name="テキスト プレースホルダ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E017DEC7-B38A-4B0E-A13C-F4C9D47B28D4}" type="datetimeFigureOut">
              <a:rPr lang="ja-JP" altLang="en-US"/>
              <a:pPr>
                <a:defRPr/>
              </a:pPr>
              <a:t>2022/6/27</a:t>
            </a:fld>
            <a:endParaRPr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B0F40DA5-07BE-4CBC-84AA-D2F8FF597A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grpSp>
        <p:nvGrpSpPr>
          <p:cNvPr id="1033" name="グループ化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charset="-128"/>
              </a:endParaRPr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charset="-128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61" r:id="rId2"/>
    <p:sldLayoutId id="2147484170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71" r:id="rId9"/>
    <p:sldLayoutId id="2147484167" r:id="rId10"/>
    <p:sldLayoutId id="21474841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タイトル 1"/>
          <p:cNvSpPr txBox="1">
            <a:spLocks/>
          </p:cNvSpPr>
          <p:nvPr/>
        </p:nvSpPr>
        <p:spPr bwMode="auto">
          <a:xfrm>
            <a:off x="879475" y="2492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5400" dirty="0">
                <a:solidFill>
                  <a:schemeClr val="tx2"/>
                </a:solidFill>
                <a:latin typeface="Calibri" pitchFamily="34" charset="0"/>
              </a:rPr>
              <a:t>　　　　有限幾何学　</a:t>
            </a:r>
            <a:endParaRPr lang="en-US" altLang="ja-JP" sz="5400" dirty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ja-JP" altLang="en-US" sz="5400" dirty="0">
                <a:solidFill>
                  <a:schemeClr val="tx2"/>
                </a:solidFill>
                <a:latin typeface="Calibri" pitchFamily="34" charset="0"/>
              </a:rPr>
              <a:t>　　　　　 第</a:t>
            </a:r>
            <a:r>
              <a:rPr lang="en-US" altLang="ja-JP" sz="5400" dirty="0">
                <a:solidFill>
                  <a:schemeClr val="tx2"/>
                </a:solidFill>
                <a:latin typeface="Calibri" pitchFamily="34" charset="0"/>
              </a:rPr>
              <a:t>13</a:t>
            </a:r>
            <a:r>
              <a:rPr lang="ja-JP" altLang="en-US" sz="5400" dirty="0">
                <a:solidFill>
                  <a:schemeClr val="tx2"/>
                </a:solidFill>
                <a:latin typeface="Calibri" pitchFamily="34" charset="0"/>
              </a:rPr>
              <a:t>回</a:t>
            </a:r>
            <a:endParaRPr lang="ja-JP" altLang="en-US" sz="5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1432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をソース，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をシンクとするネットワークのフロー</a:t>
            </a:r>
            <a:r>
              <a:rPr lang="en-US" altLang="ja-JP" sz="2400" dirty="0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フローの値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val</a:t>
            </a:r>
            <a:r>
              <a:rPr lang="en-US" altLang="ja-JP" sz="2400" dirty="0">
                <a:latin typeface="Calibri" pitchFamily="34" charset="0"/>
                <a:ea typeface="+mn-ea"/>
              </a:rPr>
              <a:t>(f) </a:t>
            </a:r>
            <a:r>
              <a:rPr lang="ja-JP" altLang="en-US" sz="2400" dirty="0">
                <a:latin typeface="Calibri" pitchFamily="34" charset="0"/>
                <a:ea typeface="+mn-ea"/>
              </a:rPr>
              <a:t>を次のように定める．　　              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</a:t>
            </a:r>
            <a:r>
              <a:rPr lang="en-US" altLang="ja-JP" sz="2400" dirty="0" err="1">
                <a:latin typeface="Calibri" pitchFamily="34" charset="0"/>
              </a:rPr>
              <a:t>val</a:t>
            </a:r>
            <a:r>
              <a:rPr lang="en-US" altLang="ja-JP" sz="2400" dirty="0">
                <a:latin typeface="Calibri" pitchFamily="34" charset="0"/>
              </a:rPr>
              <a:t>(f) = </a:t>
            </a:r>
            <a:r>
              <a:rPr lang="ja-JP" altLang="en-US" sz="2400" dirty="0">
                <a:latin typeface="Calibri" pitchFamily="34" charset="0"/>
                <a:ea typeface="+mn-ea"/>
              </a:rPr>
              <a:t>∑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4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o(s)</a:t>
            </a:r>
            <a:r>
              <a:rPr lang="en-US" altLang="ja-JP" sz="2400" dirty="0">
                <a:latin typeface="Calibri" pitchFamily="34" charset="0"/>
                <a:ea typeface="+mn-ea"/>
              </a:rPr>
              <a:t>f(a)-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 err="1">
                <a:latin typeface="Calibri" pitchFamily="34" charset="0"/>
              </a:rPr>
              <a:t>i</a:t>
            </a:r>
            <a:r>
              <a:rPr lang="en-US" altLang="ja-JP" sz="2400" baseline="-25000" dirty="0">
                <a:latin typeface="Calibri" pitchFamily="34" charset="0"/>
              </a:rPr>
              <a:t>(s)</a:t>
            </a:r>
            <a:r>
              <a:rPr lang="en-US" altLang="ja-JP" sz="2400" dirty="0">
                <a:latin typeface="Calibri" pitchFamily="34" charset="0"/>
              </a:rPr>
              <a:t>f(a) = 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 err="1">
                <a:latin typeface="Calibri" pitchFamily="34" charset="0"/>
              </a:rPr>
              <a:t>i</a:t>
            </a:r>
            <a:r>
              <a:rPr lang="en-US" altLang="ja-JP" sz="2400" baseline="-25000" dirty="0">
                <a:latin typeface="Calibri" pitchFamily="34" charset="0"/>
              </a:rPr>
              <a:t>(t)</a:t>
            </a:r>
            <a:r>
              <a:rPr lang="en-US" altLang="ja-JP" sz="2400" dirty="0">
                <a:latin typeface="Calibri" pitchFamily="34" charset="0"/>
              </a:rPr>
              <a:t>f(a)-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>
                <a:latin typeface="Calibri" pitchFamily="34" charset="0"/>
              </a:rPr>
              <a:t>o(t)</a:t>
            </a:r>
            <a:r>
              <a:rPr lang="en-US" altLang="ja-JP" sz="2400" dirty="0">
                <a:latin typeface="Calibri" pitchFamily="34" charset="0"/>
              </a:rPr>
              <a:t>f(a)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　　　　　　　　　　　　　　　　　　　　　</a:t>
            </a:r>
            <a:r>
              <a:rPr lang="en-US" altLang="ja-JP" sz="2000" dirty="0" err="1">
                <a:latin typeface="Calibri" pitchFamily="34" charset="0"/>
              </a:rPr>
              <a:t>val</a:t>
            </a:r>
            <a:r>
              <a:rPr lang="en-US" altLang="ja-JP" sz="2000" dirty="0">
                <a:latin typeface="Calibri" pitchFamily="34" charset="0"/>
              </a:rPr>
              <a:t>(f)=6</a:t>
            </a:r>
            <a:endParaRPr lang="en-US" altLang="ja-JP" sz="2000" dirty="0">
              <a:latin typeface="Calibri" pitchFamily="34" charset="0"/>
              <a:ea typeface="+mn-ea"/>
            </a:endParaRPr>
          </a:p>
        </p:txBody>
      </p:sp>
      <p:sp>
        <p:nvSpPr>
          <p:cNvPr id="36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1.3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フローの値とカットの容量</a:t>
            </a:r>
          </a:p>
        </p:txBody>
      </p:sp>
      <p:sp>
        <p:nvSpPr>
          <p:cNvPr id="49" name="円/楕円 48"/>
          <p:cNvSpPr/>
          <p:nvPr/>
        </p:nvSpPr>
        <p:spPr>
          <a:xfrm>
            <a:off x="2339752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3635896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4572000" y="429309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4572000" y="609329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6588224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4" name="直線コネクタ 53"/>
          <p:cNvCxnSpPr>
            <a:stCxn id="49" idx="6"/>
            <a:endCxn id="50" idx="2"/>
          </p:cNvCxnSpPr>
          <p:nvPr/>
        </p:nvCxnSpPr>
        <p:spPr>
          <a:xfrm>
            <a:off x="2699792" y="5337212"/>
            <a:ext cx="936104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endCxn id="51" idx="2"/>
          </p:cNvCxnSpPr>
          <p:nvPr/>
        </p:nvCxnSpPr>
        <p:spPr>
          <a:xfrm flipV="1">
            <a:off x="2555776" y="4473116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stCxn id="49" idx="4"/>
            <a:endCxn id="52" idx="2"/>
          </p:cNvCxnSpPr>
          <p:nvPr/>
        </p:nvCxnSpPr>
        <p:spPr>
          <a:xfrm>
            <a:off x="2519772" y="5517232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endCxn id="51" idx="3"/>
          </p:cNvCxnSpPr>
          <p:nvPr/>
        </p:nvCxnSpPr>
        <p:spPr>
          <a:xfrm flipV="1">
            <a:off x="3851920" y="4600409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50" idx="4"/>
            <a:endCxn id="52" idx="1"/>
          </p:cNvCxnSpPr>
          <p:nvPr/>
        </p:nvCxnSpPr>
        <p:spPr>
          <a:xfrm>
            <a:off x="3815916" y="5517232"/>
            <a:ext cx="808811" cy="628791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51" idx="6"/>
          </p:cNvCxnSpPr>
          <p:nvPr/>
        </p:nvCxnSpPr>
        <p:spPr>
          <a:xfrm>
            <a:off x="4932040" y="4473116"/>
            <a:ext cx="1872208" cy="684076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endCxn id="53" idx="4"/>
          </p:cNvCxnSpPr>
          <p:nvPr/>
        </p:nvCxnSpPr>
        <p:spPr>
          <a:xfrm flipV="1">
            <a:off x="4932040" y="5517232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>
            <a:endCxn id="52" idx="0"/>
          </p:cNvCxnSpPr>
          <p:nvPr/>
        </p:nvCxnSpPr>
        <p:spPr>
          <a:xfrm>
            <a:off x="4752020" y="4653136"/>
            <a:ext cx="0" cy="144016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フリーフォーム 61"/>
          <p:cNvSpPr/>
          <p:nvPr/>
        </p:nvSpPr>
        <p:spPr>
          <a:xfrm>
            <a:off x="4862666" y="4616474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987824" y="49928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203848" y="45091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78974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634685" y="558924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634685" y="472514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283968" y="51655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148064" y="51655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796136" y="443711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796136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370232" y="51461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649184" y="5157192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31" name="角丸四角形 30"/>
          <p:cNvSpPr/>
          <p:nvPr/>
        </p:nvSpPr>
        <p:spPr>
          <a:xfrm>
            <a:off x="323850" y="2205038"/>
            <a:ext cx="8496622" cy="180931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2" name="角丸四角形 31"/>
          <p:cNvSpPr/>
          <p:nvPr/>
        </p:nvSpPr>
        <p:spPr>
          <a:xfrm>
            <a:off x="611188" y="1989138"/>
            <a:ext cx="2567786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フローの値の定義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DB2BB10-E94E-EF9A-2E40-DE819A77CA0B}"/>
              </a:ext>
            </a:extLst>
          </p:cNvPr>
          <p:cNvSpPr txBox="1"/>
          <p:nvPr/>
        </p:nvSpPr>
        <p:spPr>
          <a:xfrm>
            <a:off x="6516216" y="5867980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dirty="0">
                <a:latin typeface="Calibri" pitchFamily="34" charset="0"/>
              </a:rPr>
              <a:t>∑</a:t>
            </a:r>
            <a:r>
              <a:rPr lang="en-US" altLang="ja-JP" sz="1800" baseline="-25000" dirty="0">
                <a:latin typeface="Calibri" pitchFamily="34" charset="0"/>
              </a:rPr>
              <a:t>a</a:t>
            </a:r>
            <a:r>
              <a:rPr lang="ja-JP" altLang="en-US" sz="1800" baseline="-25000" dirty="0">
                <a:latin typeface="Calibri" pitchFamily="34" charset="0"/>
              </a:rPr>
              <a:t>∊</a:t>
            </a:r>
            <a:r>
              <a:rPr lang="en-US" altLang="ja-JP" sz="1800" baseline="-25000" dirty="0" err="1">
                <a:latin typeface="Calibri" pitchFamily="34" charset="0"/>
              </a:rPr>
              <a:t>i</a:t>
            </a:r>
            <a:r>
              <a:rPr lang="en-US" altLang="ja-JP" sz="1800" baseline="-25000" dirty="0">
                <a:latin typeface="Calibri" pitchFamily="34" charset="0"/>
              </a:rPr>
              <a:t>(t)</a:t>
            </a:r>
            <a:r>
              <a:rPr lang="en-US" altLang="ja-JP" sz="1800" dirty="0">
                <a:latin typeface="Calibri" pitchFamily="34" charset="0"/>
              </a:rPr>
              <a:t>f(a)=6, </a:t>
            </a:r>
            <a:r>
              <a:rPr lang="ja-JP" altLang="en-US" sz="1800" dirty="0">
                <a:latin typeface="Calibri" pitchFamily="34" charset="0"/>
              </a:rPr>
              <a:t>∑</a:t>
            </a:r>
            <a:r>
              <a:rPr lang="en-US" altLang="ja-JP" sz="1800" baseline="-25000" dirty="0">
                <a:latin typeface="Calibri" pitchFamily="34" charset="0"/>
              </a:rPr>
              <a:t>a</a:t>
            </a:r>
            <a:r>
              <a:rPr lang="ja-JP" altLang="en-US" sz="1800" baseline="-25000" dirty="0">
                <a:latin typeface="Calibri" pitchFamily="34" charset="0"/>
              </a:rPr>
              <a:t>∊</a:t>
            </a:r>
            <a:r>
              <a:rPr lang="en-US" altLang="ja-JP" sz="1800" baseline="-25000" dirty="0">
                <a:latin typeface="Calibri" pitchFamily="34" charset="0"/>
              </a:rPr>
              <a:t>o(t)</a:t>
            </a:r>
            <a:r>
              <a:rPr lang="en-US" altLang="ja-JP" sz="1800" dirty="0">
                <a:latin typeface="Calibri" pitchFamily="34" charset="0"/>
              </a:rPr>
              <a:t>f(a)=0</a:t>
            </a:r>
            <a:endParaRPr kumimoji="1" lang="ja-JP" altLang="en-US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A293C53-8558-7B76-221A-53F84E0635DF}"/>
              </a:ext>
            </a:extLst>
          </p:cNvPr>
          <p:cNvSpPr txBox="1"/>
          <p:nvPr/>
        </p:nvSpPr>
        <p:spPr>
          <a:xfrm>
            <a:off x="611560" y="5877272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dirty="0">
                <a:latin typeface="Calibri" pitchFamily="34" charset="0"/>
              </a:rPr>
              <a:t>∑</a:t>
            </a:r>
            <a:r>
              <a:rPr lang="en-US" altLang="ja-JP" sz="1800" baseline="-25000" dirty="0">
                <a:latin typeface="Calibri" pitchFamily="34" charset="0"/>
              </a:rPr>
              <a:t>a</a:t>
            </a:r>
            <a:r>
              <a:rPr lang="ja-JP" altLang="en-US" sz="1800" baseline="-25000" dirty="0">
                <a:latin typeface="Calibri" pitchFamily="34" charset="0"/>
              </a:rPr>
              <a:t>∊</a:t>
            </a:r>
            <a:r>
              <a:rPr lang="en-US" altLang="ja-JP" sz="1800" baseline="-25000" dirty="0">
                <a:latin typeface="Calibri" pitchFamily="34" charset="0"/>
              </a:rPr>
              <a:t>o(s)</a:t>
            </a:r>
            <a:r>
              <a:rPr lang="en-US" altLang="ja-JP" sz="1800" dirty="0">
                <a:latin typeface="Calibri" pitchFamily="34" charset="0"/>
              </a:rPr>
              <a:t>f(a)=6, </a:t>
            </a:r>
            <a:r>
              <a:rPr lang="ja-JP" altLang="en-US" sz="1800" dirty="0">
                <a:latin typeface="Calibri" pitchFamily="34" charset="0"/>
              </a:rPr>
              <a:t>∑</a:t>
            </a:r>
            <a:r>
              <a:rPr lang="en-US" altLang="ja-JP" sz="1800" baseline="-25000" dirty="0">
                <a:latin typeface="Calibri" pitchFamily="34" charset="0"/>
              </a:rPr>
              <a:t>a</a:t>
            </a:r>
            <a:r>
              <a:rPr lang="ja-JP" altLang="en-US" sz="1800" baseline="-25000" dirty="0">
                <a:latin typeface="Calibri" pitchFamily="34" charset="0"/>
              </a:rPr>
              <a:t>∊</a:t>
            </a:r>
            <a:r>
              <a:rPr lang="en-US" altLang="ja-JP" sz="1800" baseline="-25000" dirty="0" err="1">
                <a:latin typeface="Calibri" pitchFamily="34" charset="0"/>
              </a:rPr>
              <a:t>i</a:t>
            </a:r>
            <a:r>
              <a:rPr lang="en-US" altLang="ja-JP" sz="1800" baseline="-25000" dirty="0">
                <a:latin typeface="Calibri" pitchFamily="34" charset="0"/>
              </a:rPr>
              <a:t>(s)</a:t>
            </a:r>
            <a:r>
              <a:rPr lang="en-US" altLang="ja-JP" sz="1800" dirty="0">
                <a:latin typeface="Calibri" pitchFamily="34" charset="0"/>
              </a:rPr>
              <a:t>f(a)=0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7752393"/>
      </p:ext>
    </p:extLst>
  </p:cSld>
  <p:clrMapOvr>
    <a:masterClrMapping/>
  </p:clrMapOvr>
  <p:transition advTm="14149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r>
              <a:rPr lang="en-US" altLang="ja-JP" sz="2000" dirty="0" err="1">
                <a:latin typeface="Calibri" pitchFamily="34" charset="0"/>
                <a:ea typeface="+mn-ea"/>
              </a:rPr>
              <a:t>val</a:t>
            </a:r>
            <a:r>
              <a:rPr lang="en-US" altLang="ja-JP" sz="2000" dirty="0">
                <a:latin typeface="Calibri" pitchFamily="34" charset="0"/>
                <a:ea typeface="+mn-ea"/>
              </a:rPr>
              <a:t>(f)</a:t>
            </a:r>
            <a:r>
              <a:rPr lang="ja-JP" altLang="en-US" sz="2000" dirty="0">
                <a:latin typeface="Calibri" pitchFamily="34" charset="0"/>
                <a:ea typeface="+mn-ea"/>
              </a:rPr>
              <a:t>が最大となるフローを最大流（最大フロー）という．</a:t>
            </a:r>
            <a:endParaRPr lang="en-US" altLang="ja-JP" sz="20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000" dirty="0">
                <a:latin typeface="Calibri" pitchFamily="34" charset="0"/>
                <a:ea typeface="+mn-ea"/>
              </a:rPr>
              <a:t>　　 与えられたネットワークの最大流を求める問題を最大流問題という．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              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</a:t>
            </a:r>
            <a:r>
              <a:rPr lang="en-US" altLang="ja-JP" sz="2400" dirty="0" err="1">
                <a:latin typeface="Calibri" pitchFamily="34" charset="0"/>
              </a:rPr>
              <a:t>val</a:t>
            </a:r>
            <a:r>
              <a:rPr lang="en-US" altLang="ja-JP" sz="2400" dirty="0">
                <a:latin typeface="Calibri" pitchFamily="34" charset="0"/>
              </a:rPr>
              <a:t>(f) = </a:t>
            </a:r>
            <a:r>
              <a:rPr lang="ja-JP" altLang="en-US" sz="2400" dirty="0">
                <a:latin typeface="Calibri" pitchFamily="34" charset="0"/>
                <a:ea typeface="+mn-ea"/>
              </a:rPr>
              <a:t>∑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4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o(s)</a:t>
            </a:r>
            <a:r>
              <a:rPr lang="en-US" altLang="ja-JP" sz="2400" dirty="0">
                <a:latin typeface="Calibri" pitchFamily="34" charset="0"/>
                <a:ea typeface="+mn-ea"/>
              </a:rPr>
              <a:t>f(a)-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 err="1">
                <a:latin typeface="Calibri" pitchFamily="34" charset="0"/>
              </a:rPr>
              <a:t>i</a:t>
            </a:r>
            <a:r>
              <a:rPr lang="en-US" altLang="ja-JP" sz="2400" baseline="-25000" dirty="0">
                <a:latin typeface="Calibri" pitchFamily="34" charset="0"/>
              </a:rPr>
              <a:t>(s)</a:t>
            </a:r>
            <a:r>
              <a:rPr lang="en-US" altLang="ja-JP" sz="2400" dirty="0">
                <a:latin typeface="Calibri" pitchFamily="34" charset="0"/>
              </a:rPr>
              <a:t>f(a) = 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 err="1">
                <a:latin typeface="Calibri" pitchFamily="34" charset="0"/>
              </a:rPr>
              <a:t>i</a:t>
            </a:r>
            <a:r>
              <a:rPr lang="en-US" altLang="ja-JP" sz="2400" baseline="-25000" dirty="0">
                <a:latin typeface="Calibri" pitchFamily="34" charset="0"/>
              </a:rPr>
              <a:t>(t)</a:t>
            </a:r>
            <a:r>
              <a:rPr lang="en-US" altLang="ja-JP" sz="2400" dirty="0">
                <a:latin typeface="Calibri" pitchFamily="34" charset="0"/>
              </a:rPr>
              <a:t>f(a)-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>
                <a:latin typeface="Calibri" pitchFamily="34" charset="0"/>
              </a:rPr>
              <a:t>o(t)</a:t>
            </a:r>
            <a:r>
              <a:rPr lang="en-US" altLang="ja-JP" sz="2400" dirty="0">
                <a:latin typeface="Calibri" pitchFamily="34" charset="0"/>
              </a:rPr>
              <a:t>f(a)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　　　　　　　　　　　　　　　　　　　　　</a:t>
            </a:r>
            <a:r>
              <a:rPr lang="en-US" altLang="ja-JP" sz="2000" dirty="0" err="1">
                <a:latin typeface="Calibri" pitchFamily="34" charset="0"/>
              </a:rPr>
              <a:t>val</a:t>
            </a:r>
            <a:r>
              <a:rPr lang="en-US" altLang="ja-JP" sz="2000" dirty="0">
                <a:latin typeface="Calibri" pitchFamily="34" charset="0"/>
              </a:rPr>
              <a:t>(f)=6</a:t>
            </a:r>
          </a:p>
        </p:txBody>
      </p:sp>
      <p:sp>
        <p:nvSpPr>
          <p:cNvPr id="36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1.3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フローの値とカットの容量</a:t>
            </a:r>
          </a:p>
        </p:txBody>
      </p:sp>
      <p:sp>
        <p:nvSpPr>
          <p:cNvPr id="49" name="円/楕円 48"/>
          <p:cNvSpPr/>
          <p:nvPr/>
        </p:nvSpPr>
        <p:spPr>
          <a:xfrm>
            <a:off x="2339752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3635896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4572000" y="429309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4572000" y="609329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6588224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4" name="直線コネクタ 53"/>
          <p:cNvCxnSpPr>
            <a:stCxn id="49" idx="6"/>
            <a:endCxn id="50" idx="2"/>
          </p:cNvCxnSpPr>
          <p:nvPr/>
        </p:nvCxnSpPr>
        <p:spPr>
          <a:xfrm>
            <a:off x="2699792" y="5337212"/>
            <a:ext cx="936104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endCxn id="51" idx="2"/>
          </p:cNvCxnSpPr>
          <p:nvPr/>
        </p:nvCxnSpPr>
        <p:spPr>
          <a:xfrm flipV="1">
            <a:off x="2555776" y="4473116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stCxn id="49" idx="4"/>
            <a:endCxn id="52" idx="2"/>
          </p:cNvCxnSpPr>
          <p:nvPr/>
        </p:nvCxnSpPr>
        <p:spPr>
          <a:xfrm>
            <a:off x="2519772" y="5517232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endCxn id="51" idx="3"/>
          </p:cNvCxnSpPr>
          <p:nvPr/>
        </p:nvCxnSpPr>
        <p:spPr>
          <a:xfrm flipV="1">
            <a:off x="3851920" y="4600409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50" idx="4"/>
            <a:endCxn id="52" idx="1"/>
          </p:cNvCxnSpPr>
          <p:nvPr/>
        </p:nvCxnSpPr>
        <p:spPr>
          <a:xfrm>
            <a:off x="3815916" y="5517232"/>
            <a:ext cx="808811" cy="628791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51" idx="6"/>
          </p:cNvCxnSpPr>
          <p:nvPr/>
        </p:nvCxnSpPr>
        <p:spPr>
          <a:xfrm>
            <a:off x="4932040" y="4473116"/>
            <a:ext cx="1872208" cy="684076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endCxn id="53" idx="4"/>
          </p:cNvCxnSpPr>
          <p:nvPr/>
        </p:nvCxnSpPr>
        <p:spPr>
          <a:xfrm flipV="1">
            <a:off x="4932040" y="5517232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>
            <a:endCxn id="52" idx="0"/>
          </p:cNvCxnSpPr>
          <p:nvPr/>
        </p:nvCxnSpPr>
        <p:spPr>
          <a:xfrm>
            <a:off x="4752020" y="4653136"/>
            <a:ext cx="0" cy="144016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フリーフォーム 61"/>
          <p:cNvSpPr/>
          <p:nvPr/>
        </p:nvSpPr>
        <p:spPr>
          <a:xfrm>
            <a:off x="4862666" y="4616474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987824" y="49928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203848" y="45091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78974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634685" y="558924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634685" y="472514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283968" y="51655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148064" y="51655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796136" y="443711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796136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370232" y="51461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649184" y="5157192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31" name="角丸四角形 30"/>
          <p:cNvSpPr/>
          <p:nvPr/>
        </p:nvSpPr>
        <p:spPr>
          <a:xfrm>
            <a:off x="323850" y="2205038"/>
            <a:ext cx="8496622" cy="180931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2" name="角丸四角形 31"/>
          <p:cNvSpPr/>
          <p:nvPr/>
        </p:nvSpPr>
        <p:spPr>
          <a:xfrm>
            <a:off x="611188" y="1989138"/>
            <a:ext cx="2567786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最大流問題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680BB08-DAA9-46DF-841C-CD28BE92A2D7}"/>
              </a:ext>
            </a:extLst>
          </p:cNvPr>
          <p:cNvSpPr txBox="1"/>
          <p:nvPr/>
        </p:nvSpPr>
        <p:spPr>
          <a:xfrm>
            <a:off x="6516216" y="5867980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dirty="0">
                <a:latin typeface="Calibri" pitchFamily="34" charset="0"/>
              </a:rPr>
              <a:t>∑</a:t>
            </a:r>
            <a:r>
              <a:rPr lang="en-US" altLang="ja-JP" sz="1800" baseline="-25000" dirty="0">
                <a:latin typeface="Calibri" pitchFamily="34" charset="0"/>
              </a:rPr>
              <a:t>a</a:t>
            </a:r>
            <a:r>
              <a:rPr lang="ja-JP" altLang="en-US" sz="1800" baseline="-25000" dirty="0">
                <a:latin typeface="Calibri" pitchFamily="34" charset="0"/>
              </a:rPr>
              <a:t>∊</a:t>
            </a:r>
            <a:r>
              <a:rPr lang="en-US" altLang="ja-JP" sz="1800" baseline="-25000" dirty="0" err="1">
                <a:latin typeface="Calibri" pitchFamily="34" charset="0"/>
              </a:rPr>
              <a:t>i</a:t>
            </a:r>
            <a:r>
              <a:rPr lang="en-US" altLang="ja-JP" sz="1800" baseline="-25000" dirty="0">
                <a:latin typeface="Calibri" pitchFamily="34" charset="0"/>
              </a:rPr>
              <a:t>(t)</a:t>
            </a:r>
            <a:r>
              <a:rPr lang="en-US" altLang="ja-JP" sz="1800" dirty="0">
                <a:latin typeface="Calibri" pitchFamily="34" charset="0"/>
              </a:rPr>
              <a:t>f(a)=6, </a:t>
            </a:r>
            <a:r>
              <a:rPr lang="ja-JP" altLang="en-US" sz="1800" dirty="0">
                <a:latin typeface="Calibri" pitchFamily="34" charset="0"/>
              </a:rPr>
              <a:t>∑</a:t>
            </a:r>
            <a:r>
              <a:rPr lang="en-US" altLang="ja-JP" sz="1800" baseline="-25000" dirty="0">
                <a:latin typeface="Calibri" pitchFamily="34" charset="0"/>
              </a:rPr>
              <a:t>a</a:t>
            </a:r>
            <a:r>
              <a:rPr lang="ja-JP" altLang="en-US" sz="1800" baseline="-25000" dirty="0">
                <a:latin typeface="Calibri" pitchFamily="34" charset="0"/>
              </a:rPr>
              <a:t>∊</a:t>
            </a:r>
            <a:r>
              <a:rPr lang="en-US" altLang="ja-JP" sz="1800" baseline="-25000" dirty="0">
                <a:latin typeface="Calibri" pitchFamily="34" charset="0"/>
              </a:rPr>
              <a:t>o(t)</a:t>
            </a:r>
            <a:r>
              <a:rPr lang="en-US" altLang="ja-JP" sz="1800" dirty="0">
                <a:latin typeface="Calibri" pitchFamily="34" charset="0"/>
              </a:rPr>
              <a:t>f(a)=0</a:t>
            </a:r>
            <a:endParaRPr kumimoji="1" lang="ja-JP" altLang="en-US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BB44CD2-4C84-B79C-1B4E-1EF411C473E2}"/>
              </a:ext>
            </a:extLst>
          </p:cNvPr>
          <p:cNvSpPr txBox="1"/>
          <p:nvPr/>
        </p:nvSpPr>
        <p:spPr>
          <a:xfrm>
            <a:off x="611560" y="5877272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dirty="0">
                <a:latin typeface="Calibri" pitchFamily="34" charset="0"/>
              </a:rPr>
              <a:t>∑</a:t>
            </a:r>
            <a:r>
              <a:rPr lang="en-US" altLang="ja-JP" sz="1800" baseline="-25000" dirty="0">
                <a:latin typeface="Calibri" pitchFamily="34" charset="0"/>
              </a:rPr>
              <a:t>a</a:t>
            </a:r>
            <a:r>
              <a:rPr lang="ja-JP" altLang="en-US" sz="1800" baseline="-25000" dirty="0">
                <a:latin typeface="Calibri" pitchFamily="34" charset="0"/>
              </a:rPr>
              <a:t>∊</a:t>
            </a:r>
            <a:r>
              <a:rPr lang="en-US" altLang="ja-JP" sz="1800" baseline="-25000" dirty="0">
                <a:latin typeface="Calibri" pitchFamily="34" charset="0"/>
              </a:rPr>
              <a:t>o(s)</a:t>
            </a:r>
            <a:r>
              <a:rPr lang="en-US" altLang="ja-JP" sz="1800" dirty="0">
                <a:latin typeface="Calibri" pitchFamily="34" charset="0"/>
              </a:rPr>
              <a:t>f(a)=6, </a:t>
            </a:r>
            <a:r>
              <a:rPr lang="ja-JP" altLang="en-US" sz="1800" dirty="0">
                <a:latin typeface="Calibri" pitchFamily="34" charset="0"/>
              </a:rPr>
              <a:t>∑</a:t>
            </a:r>
            <a:r>
              <a:rPr lang="en-US" altLang="ja-JP" sz="1800" baseline="-25000" dirty="0">
                <a:latin typeface="Calibri" pitchFamily="34" charset="0"/>
              </a:rPr>
              <a:t>a</a:t>
            </a:r>
            <a:r>
              <a:rPr lang="ja-JP" altLang="en-US" sz="1800" baseline="-25000" dirty="0">
                <a:latin typeface="Calibri" pitchFamily="34" charset="0"/>
              </a:rPr>
              <a:t>∊</a:t>
            </a:r>
            <a:r>
              <a:rPr lang="en-US" altLang="ja-JP" sz="1800" baseline="-25000" dirty="0" err="1">
                <a:latin typeface="Calibri" pitchFamily="34" charset="0"/>
              </a:rPr>
              <a:t>i</a:t>
            </a:r>
            <a:r>
              <a:rPr lang="en-US" altLang="ja-JP" sz="1800" baseline="-25000" dirty="0">
                <a:latin typeface="Calibri" pitchFamily="34" charset="0"/>
              </a:rPr>
              <a:t>(s)</a:t>
            </a:r>
            <a:r>
              <a:rPr lang="en-US" altLang="ja-JP" sz="1800" dirty="0">
                <a:latin typeface="Calibri" pitchFamily="34" charset="0"/>
              </a:rPr>
              <a:t>f(a)=0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7865210"/>
      </p:ext>
    </p:extLst>
  </p:cSld>
  <p:clrMapOvr>
    <a:masterClrMapping/>
  </p:clrMapOvr>
  <p:transition advTm="14149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カット：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ソース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を含み かつ シンク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を含まない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ネットワークの頂点部分集合</a:t>
            </a:r>
            <a:r>
              <a:rPr lang="en-US" altLang="ja-JP" sz="2400" dirty="0">
                <a:latin typeface="Calibri" pitchFamily="34" charset="0"/>
              </a:rPr>
              <a:t>S</a:t>
            </a:r>
            <a:r>
              <a:rPr lang="ja-JP" altLang="en-US" sz="2400" dirty="0">
                <a:latin typeface="Calibri" pitchFamily="34" charset="0"/>
              </a:rPr>
              <a:t>に対して，</a:t>
            </a: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の頂点を始点とし，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en-US" altLang="ja-JP" sz="2400" baseline="30000" dirty="0">
                <a:latin typeface="Calibri" pitchFamily="34" charset="0"/>
                <a:ea typeface="+mn-ea"/>
              </a:rPr>
              <a:t>C</a:t>
            </a:r>
            <a:r>
              <a:rPr lang="ja-JP" altLang="en-US" sz="2400" dirty="0">
                <a:latin typeface="Calibri" pitchFamily="34" charset="0"/>
                <a:ea typeface="+mn-ea"/>
              </a:rPr>
              <a:t>の頂点を終点とする弧全体の集合（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  <a:ea typeface="+mn-ea"/>
              </a:rPr>
              <a:t>）を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このネットワークのカットという．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　　　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　　　　　　　　　　　赤点集合を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とすると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　　　　　　　　　      緑の弧集合が</a:t>
            </a:r>
            <a:r>
              <a:rPr lang="en-US" altLang="ja-JP" sz="2400" dirty="0">
                <a:latin typeface="Calibri" pitchFamily="34" charset="0"/>
                <a:ea typeface="+mn-ea"/>
              </a:rPr>
              <a:t>(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en-US" altLang="ja-JP" sz="2400" dirty="0">
                <a:latin typeface="Calibri" pitchFamily="34" charset="0"/>
                <a:ea typeface="+mn-ea"/>
              </a:rPr>
              <a:t>)</a:t>
            </a:r>
          </a:p>
        </p:txBody>
      </p:sp>
      <p:sp>
        <p:nvSpPr>
          <p:cNvPr id="202754" name="タイトル 1"/>
          <p:cNvSpPr>
            <a:spLocks noGrp="1"/>
          </p:cNvSpPr>
          <p:nvPr>
            <p:ph type="title"/>
          </p:nvPr>
        </p:nvSpPr>
        <p:spPr>
          <a:xfrm>
            <a:off x="1887538" y="2573338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/>
            </a:br>
            <a:endParaRPr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2339752" y="5157192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3635896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4572000" y="4293096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4572000" y="6093296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6588224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/>
          <p:cNvCxnSpPr>
            <a:stCxn id="30" idx="6"/>
            <a:endCxn id="33" idx="2"/>
          </p:cNvCxnSpPr>
          <p:nvPr/>
        </p:nvCxnSpPr>
        <p:spPr>
          <a:xfrm>
            <a:off x="2699792" y="5337212"/>
            <a:ext cx="936104" cy="0"/>
          </a:xfrm>
          <a:prstGeom prst="line">
            <a:avLst/>
          </a:prstGeom>
          <a:ln w="254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endCxn id="34" idx="2"/>
          </p:cNvCxnSpPr>
          <p:nvPr/>
        </p:nvCxnSpPr>
        <p:spPr>
          <a:xfrm flipV="1">
            <a:off x="2555776" y="4473116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30" idx="4"/>
            <a:endCxn id="35" idx="2"/>
          </p:cNvCxnSpPr>
          <p:nvPr/>
        </p:nvCxnSpPr>
        <p:spPr>
          <a:xfrm>
            <a:off x="2519772" y="5517232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endCxn id="34" idx="3"/>
          </p:cNvCxnSpPr>
          <p:nvPr/>
        </p:nvCxnSpPr>
        <p:spPr>
          <a:xfrm flipV="1">
            <a:off x="3851920" y="4600409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33" idx="4"/>
            <a:endCxn id="35" idx="1"/>
          </p:cNvCxnSpPr>
          <p:nvPr/>
        </p:nvCxnSpPr>
        <p:spPr>
          <a:xfrm>
            <a:off x="3815916" y="5517232"/>
            <a:ext cx="808811" cy="628791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34" idx="6"/>
          </p:cNvCxnSpPr>
          <p:nvPr/>
        </p:nvCxnSpPr>
        <p:spPr>
          <a:xfrm>
            <a:off x="4932040" y="4473116"/>
            <a:ext cx="1872208" cy="684076"/>
          </a:xfrm>
          <a:prstGeom prst="line">
            <a:avLst/>
          </a:prstGeom>
          <a:ln w="254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endCxn id="36" idx="4"/>
          </p:cNvCxnSpPr>
          <p:nvPr/>
        </p:nvCxnSpPr>
        <p:spPr>
          <a:xfrm flipV="1">
            <a:off x="4932040" y="5517232"/>
            <a:ext cx="1836204" cy="756084"/>
          </a:xfrm>
          <a:prstGeom prst="line">
            <a:avLst/>
          </a:prstGeom>
          <a:ln w="254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endCxn id="35" idx="0"/>
          </p:cNvCxnSpPr>
          <p:nvPr/>
        </p:nvCxnSpPr>
        <p:spPr>
          <a:xfrm>
            <a:off x="4752020" y="4653136"/>
            <a:ext cx="0" cy="144016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フリーフォーム 55"/>
          <p:cNvSpPr/>
          <p:nvPr/>
        </p:nvSpPr>
        <p:spPr>
          <a:xfrm>
            <a:off x="4862666" y="4616474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987824" y="49928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203848" y="45091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178974" y="58679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779912" y="5589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779912" y="47251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475118" y="51655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148064" y="51655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796136" y="44371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796136" y="58679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370232" y="51461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649184" y="5157192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31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1.3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フローの値とカットの容量</a:t>
            </a:r>
          </a:p>
        </p:txBody>
      </p:sp>
    </p:spTree>
    <p:extLst>
      <p:ext uri="{BB962C8B-B14F-4D97-AF65-F5344CB8AC3E}">
        <p14:creationId xmlns:p14="http://schemas.microsoft.com/office/powerpoint/2010/main" val="766868832"/>
      </p:ext>
    </p:extLst>
  </p:cSld>
  <p:clrMapOvr>
    <a:masterClrMapping/>
  </p:clrMapOvr>
  <p:transition advTm="14149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カットの容量：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カット（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  <a:ea typeface="+mn-ea"/>
              </a:rPr>
              <a:t>）に対して，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cap(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</a:t>
            </a:r>
            <a:r>
              <a:rPr lang="en-US" altLang="ja-JP" sz="2400" dirty="0">
                <a:latin typeface="Calibri" pitchFamily="34" charset="0"/>
                <a:ea typeface="+mn-ea"/>
              </a:rPr>
              <a:t>)=</a:t>
            </a:r>
            <a:r>
              <a:rPr lang="ja-JP" altLang="en-US" sz="2400" dirty="0">
                <a:latin typeface="Calibri" pitchFamily="34" charset="0"/>
                <a:ea typeface="+mn-ea"/>
              </a:rPr>
              <a:t>∑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400" baseline="-25000" dirty="0">
                <a:latin typeface="Calibri" pitchFamily="34" charset="0"/>
                <a:ea typeface="+mn-ea"/>
              </a:rPr>
              <a:t>∊</a:t>
            </a:r>
            <a:r>
              <a:rPr lang="ja-JP" altLang="en-US" sz="2400" baseline="-25000" dirty="0">
                <a:latin typeface="Calibri" pitchFamily="34" charset="0"/>
              </a:rPr>
              <a:t>（</a:t>
            </a:r>
            <a:r>
              <a:rPr lang="en-US" altLang="ja-JP" sz="2400" baseline="-25000" dirty="0">
                <a:latin typeface="Calibri" pitchFamily="34" charset="0"/>
              </a:rPr>
              <a:t>S, S</a:t>
            </a:r>
            <a:r>
              <a:rPr lang="en-US" altLang="ja-JP" sz="2000" baseline="-5000" dirty="0">
                <a:latin typeface="Calibri" pitchFamily="34" charset="0"/>
              </a:rPr>
              <a:t>C</a:t>
            </a:r>
            <a:r>
              <a:rPr lang="ja-JP" altLang="en-US" sz="2400" baseline="-25000" dirty="0">
                <a:latin typeface="Calibri" pitchFamily="34" charset="0"/>
              </a:rPr>
              <a:t>）</a:t>
            </a:r>
            <a:r>
              <a:rPr lang="en-US" altLang="ja-JP" sz="2400" dirty="0">
                <a:latin typeface="Calibri" pitchFamily="34" charset="0"/>
              </a:rPr>
              <a:t>c(a)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をカット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）の容量</a:t>
            </a:r>
            <a:r>
              <a:rPr lang="ja-JP" altLang="en-US" sz="2400" dirty="0">
                <a:latin typeface="Calibri" pitchFamily="34" charset="0"/>
                <a:ea typeface="+mn-ea"/>
              </a:rPr>
              <a:t>という．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容量最小のカットを最小カットという．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　　　　　　　　　　　</a:t>
            </a:r>
            <a:r>
              <a:rPr lang="en-US" altLang="ja-JP" sz="2400" dirty="0">
                <a:latin typeface="Calibri" pitchFamily="34" charset="0"/>
              </a:rPr>
              <a:t>cap(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</a:t>
            </a:r>
            <a:r>
              <a:rPr lang="en-US" altLang="ja-JP" sz="2400" dirty="0">
                <a:latin typeface="Calibri" pitchFamily="34" charset="0"/>
              </a:rPr>
              <a:t>)=3+2+4=9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02754" name="タイトル 1"/>
          <p:cNvSpPr>
            <a:spLocks noGrp="1"/>
          </p:cNvSpPr>
          <p:nvPr>
            <p:ph type="title"/>
          </p:nvPr>
        </p:nvSpPr>
        <p:spPr>
          <a:xfrm>
            <a:off x="1887538" y="2573338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/>
            </a:br>
            <a:endParaRPr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2339752" y="5157192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3635896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4572000" y="4293096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4572000" y="6093296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6588224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/>
          <p:cNvCxnSpPr>
            <a:stCxn id="30" idx="6"/>
            <a:endCxn id="33" idx="2"/>
          </p:cNvCxnSpPr>
          <p:nvPr/>
        </p:nvCxnSpPr>
        <p:spPr>
          <a:xfrm>
            <a:off x="2699792" y="5337212"/>
            <a:ext cx="936104" cy="0"/>
          </a:xfrm>
          <a:prstGeom prst="line">
            <a:avLst/>
          </a:prstGeom>
          <a:ln w="254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endCxn id="34" idx="2"/>
          </p:cNvCxnSpPr>
          <p:nvPr/>
        </p:nvCxnSpPr>
        <p:spPr>
          <a:xfrm flipV="1">
            <a:off x="2555776" y="4473116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30" idx="4"/>
            <a:endCxn id="35" idx="2"/>
          </p:cNvCxnSpPr>
          <p:nvPr/>
        </p:nvCxnSpPr>
        <p:spPr>
          <a:xfrm>
            <a:off x="2519772" y="5517232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endCxn id="34" idx="3"/>
          </p:cNvCxnSpPr>
          <p:nvPr/>
        </p:nvCxnSpPr>
        <p:spPr>
          <a:xfrm flipV="1">
            <a:off x="3851920" y="4600409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33" idx="4"/>
            <a:endCxn id="35" idx="1"/>
          </p:cNvCxnSpPr>
          <p:nvPr/>
        </p:nvCxnSpPr>
        <p:spPr>
          <a:xfrm>
            <a:off x="3815916" y="5517232"/>
            <a:ext cx="808811" cy="628791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34" idx="6"/>
          </p:cNvCxnSpPr>
          <p:nvPr/>
        </p:nvCxnSpPr>
        <p:spPr>
          <a:xfrm>
            <a:off x="4932040" y="4473116"/>
            <a:ext cx="1872208" cy="684076"/>
          </a:xfrm>
          <a:prstGeom prst="line">
            <a:avLst/>
          </a:prstGeom>
          <a:ln w="254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endCxn id="36" idx="4"/>
          </p:cNvCxnSpPr>
          <p:nvPr/>
        </p:nvCxnSpPr>
        <p:spPr>
          <a:xfrm flipV="1">
            <a:off x="4932040" y="5517232"/>
            <a:ext cx="1836204" cy="756084"/>
          </a:xfrm>
          <a:prstGeom prst="line">
            <a:avLst/>
          </a:prstGeom>
          <a:ln w="254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endCxn id="35" idx="0"/>
          </p:cNvCxnSpPr>
          <p:nvPr/>
        </p:nvCxnSpPr>
        <p:spPr>
          <a:xfrm>
            <a:off x="4752020" y="4653136"/>
            <a:ext cx="0" cy="144016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フリーフォーム 55"/>
          <p:cNvSpPr/>
          <p:nvPr/>
        </p:nvSpPr>
        <p:spPr>
          <a:xfrm>
            <a:off x="4862666" y="4616474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987824" y="49928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203848" y="45091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178974" y="58679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779912" y="5589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779912" y="47251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475118" y="51655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148064" y="51655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796136" y="44371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796136" y="58679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370232" y="51461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649184" y="5157192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31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1.3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フローの値とカットの容量</a:t>
            </a:r>
          </a:p>
        </p:txBody>
      </p:sp>
    </p:spTree>
    <p:extLst>
      <p:ext uri="{BB962C8B-B14F-4D97-AF65-F5344CB8AC3E}">
        <p14:creationId xmlns:p14="http://schemas.microsoft.com/office/powerpoint/2010/main" val="1373059344"/>
      </p:ext>
    </p:extLst>
  </p:cSld>
  <p:clrMapOvr>
    <a:masterClrMapping/>
  </p:clrMapOvr>
  <p:transition advTm="14149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16832"/>
            <a:ext cx="9118848" cy="55646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フローとカットの間には次のような関係がある．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23850" y="2736228"/>
            <a:ext cx="8496622" cy="141285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5" name="角丸四角形 34"/>
          <p:cNvSpPr/>
          <p:nvPr/>
        </p:nvSpPr>
        <p:spPr>
          <a:xfrm>
            <a:off x="611188" y="2520328"/>
            <a:ext cx="1176972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r>
              <a:rPr lang="en-US" altLang="ja-JP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1.3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フローの値とカットの容量</a:t>
            </a:r>
          </a:p>
        </p:txBody>
      </p:sp>
      <p:sp>
        <p:nvSpPr>
          <p:cNvPr id="49" name="円/楕円 48"/>
          <p:cNvSpPr/>
          <p:nvPr/>
        </p:nvSpPr>
        <p:spPr>
          <a:xfrm>
            <a:off x="2339752" y="5157192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3635896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4572000" y="4293096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4572000" y="6093296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6588224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4" name="直線コネクタ 53"/>
          <p:cNvCxnSpPr>
            <a:stCxn id="49" idx="6"/>
            <a:endCxn id="50" idx="2"/>
          </p:cNvCxnSpPr>
          <p:nvPr/>
        </p:nvCxnSpPr>
        <p:spPr>
          <a:xfrm>
            <a:off x="2699792" y="5337212"/>
            <a:ext cx="936104" cy="0"/>
          </a:xfrm>
          <a:prstGeom prst="line">
            <a:avLst/>
          </a:prstGeom>
          <a:ln w="254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endCxn id="51" idx="2"/>
          </p:cNvCxnSpPr>
          <p:nvPr/>
        </p:nvCxnSpPr>
        <p:spPr>
          <a:xfrm flipV="1">
            <a:off x="2555776" y="4473116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stCxn id="49" idx="4"/>
            <a:endCxn id="52" idx="2"/>
          </p:cNvCxnSpPr>
          <p:nvPr/>
        </p:nvCxnSpPr>
        <p:spPr>
          <a:xfrm>
            <a:off x="2519772" y="5517232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endCxn id="51" idx="3"/>
          </p:cNvCxnSpPr>
          <p:nvPr/>
        </p:nvCxnSpPr>
        <p:spPr>
          <a:xfrm flipV="1">
            <a:off x="3851920" y="4600409"/>
            <a:ext cx="772807" cy="556783"/>
          </a:xfrm>
          <a:prstGeom prst="line">
            <a:avLst/>
          </a:prstGeom>
          <a:ln w="25400">
            <a:solidFill>
              <a:srgbClr val="FFFF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50" idx="4"/>
            <a:endCxn id="52" idx="1"/>
          </p:cNvCxnSpPr>
          <p:nvPr/>
        </p:nvCxnSpPr>
        <p:spPr>
          <a:xfrm>
            <a:off x="3815916" y="5517232"/>
            <a:ext cx="808811" cy="628791"/>
          </a:xfrm>
          <a:prstGeom prst="line">
            <a:avLst/>
          </a:prstGeom>
          <a:ln w="25400">
            <a:solidFill>
              <a:srgbClr val="FFFF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51" idx="6"/>
          </p:cNvCxnSpPr>
          <p:nvPr/>
        </p:nvCxnSpPr>
        <p:spPr>
          <a:xfrm>
            <a:off x="4932040" y="4473116"/>
            <a:ext cx="1872208" cy="684076"/>
          </a:xfrm>
          <a:prstGeom prst="line">
            <a:avLst/>
          </a:prstGeom>
          <a:ln w="254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endCxn id="53" idx="4"/>
          </p:cNvCxnSpPr>
          <p:nvPr/>
        </p:nvCxnSpPr>
        <p:spPr>
          <a:xfrm flipV="1">
            <a:off x="4932040" y="5517232"/>
            <a:ext cx="1836204" cy="756084"/>
          </a:xfrm>
          <a:prstGeom prst="line">
            <a:avLst/>
          </a:prstGeom>
          <a:ln w="254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>
            <a:endCxn id="52" idx="0"/>
          </p:cNvCxnSpPr>
          <p:nvPr/>
        </p:nvCxnSpPr>
        <p:spPr>
          <a:xfrm>
            <a:off x="4752020" y="4653136"/>
            <a:ext cx="0" cy="144016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フリーフォーム 61"/>
          <p:cNvSpPr/>
          <p:nvPr/>
        </p:nvSpPr>
        <p:spPr>
          <a:xfrm>
            <a:off x="4862666" y="4616474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987824" y="49928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203848" y="45091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78974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634685" y="558924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634685" y="472514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283968" y="51655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148064" y="51655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796136" y="443711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796136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370232" y="51461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649184" y="5157192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 bwMode="auto">
          <a:xfrm>
            <a:off x="421704" y="2996952"/>
            <a:ext cx="9118848" cy="55646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フロー</a:t>
            </a:r>
            <a:r>
              <a:rPr lang="en-US" altLang="ja-JP" sz="2400" dirty="0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とカット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）に対して，</a:t>
            </a: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</a:rPr>
              <a:t>                               </a:t>
            </a:r>
            <a:r>
              <a:rPr lang="en-US" altLang="ja-JP" sz="2400" dirty="0" err="1">
                <a:latin typeface="Calibri" pitchFamily="34" charset="0"/>
              </a:rPr>
              <a:t>val</a:t>
            </a:r>
            <a:r>
              <a:rPr lang="en-US" altLang="ja-JP" sz="2400" dirty="0">
                <a:latin typeface="Calibri" pitchFamily="34" charset="0"/>
              </a:rPr>
              <a:t>(f) = 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>
                <a:latin typeface="Calibri" pitchFamily="34" charset="0"/>
              </a:rPr>
              <a:t>(S, S</a:t>
            </a:r>
            <a:r>
              <a:rPr lang="en-US" altLang="ja-JP" sz="2000" baseline="-5000" dirty="0">
                <a:latin typeface="Calibri" pitchFamily="34" charset="0"/>
              </a:rPr>
              <a:t>C</a:t>
            </a:r>
            <a:r>
              <a:rPr lang="en-US" altLang="ja-JP" sz="2400" baseline="-25000" dirty="0">
                <a:latin typeface="Calibri" pitchFamily="34" charset="0"/>
              </a:rPr>
              <a:t>)</a:t>
            </a:r>
            <a:r>
              <a:rPr lang="en-US" altLang="ja-JP" sz="2400" dirty="0">
                <a:latin typeface="Calibri" pitchFamily="34" charset="0"/>
              </a:rPr>
              <a:t>f(a)-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>
                <a:latin typeface="Calibri" pitchFamily="34" charset="0"/>
              </a:rPr>
              <a:t>(S</a:t>
            </a:r>
            <a:r>
              <a:rPr lang="en-US" altLang="ja-JP" sz="2000" baseline="-5000" dirty="0">
                <a:latin typeface="Calibri" pitchFamily="34" charset="0"/>
              </a:rPr>
              <a:t>C</a:t>
            </a:r>
            <a:r>
              <a:rPr lang="en-US" altLang="ja-JP" sz="2400" baseline="-25000" dirty="0">
                <a:latin typeface="Calibri" pitchFamily="34" charset="0"/>
              </a:rPr>
              <a:t>, S) </a:t>
            </a:r>
            <a:r>
              <a:rPr lang="en-US" altLang="ja-JP" sz="2400" dirty="0">
                <a:latin typeface="Calibri" pitchFamily="34" charset="0"/>
              </a:rPr>
              <a:t>f(a)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                                                      </a:t>
            </a:r>
            <a:r>
              <a:rPr lang="en-US" altLang="ja-JP" sz="2400" dirty="0" err="1">
                <a:latin typeface="Calibri" pitchFamily="34" charset="0"/>
              </a:rPr>
              <a:t>val</a:t>
            </a:r>
            <a:r>
              <a:rPr lang="en-US" altLang="ja-JP" sz="2400" dirty="0">
                <a:latin typeface="Calibri" pitchFamily="34" charset="0"/>
              </a:rPr>
              <a:t>(f)=6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                                                                                         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>
                <a:latin typeface="Calibri" pitchFamily="34" charset="0"/>
              </a:rPr>
              <a:t>(S, S</a:t>
            </a:r>
            <a:r>
              <a:rPr lang="en-US" altLang="ja-JP" sz="2000" baseline="-5000" dirty="0">
                <a:latin typeface="Calibri" pitchFamily="34" charset="0"/>
              </a:rPr>
              <a:t>C</a:t>
            </a:r>
            <a:r>
              <a:rPr lang="en-US" altLang="ja-JP" sz="2400" baseline="-25000" dirty="0">
                <a:latin typeface="Calibri" pitchFamily="34" charset="0"/>
              </a:rPr>
              <a:t>)</a:t>
            </a:r>
            <a:r>
              <a:rPr lang="en-US" altLang="ja-JP" sz="2400" dirty="0">
                <a:latin typeface="Calibri" pitchFamily="34" charset="0"/>
              </a:rPr>
              <a:t>f(a)=2+2+4=8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                                                                                         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>
                <a:latin typeface="Calibri" pitchFamily="34" charset="0"/>
              </a:rPr>
              <a:t>(S</a:t>
            </a:r>
            <a:r>
              <a:rPr lang="en-US" altLang="ja-JP" sz="2000" baseline="-5000" dirty="0">
                <a:latin typeface="Calibri" pitchFamily="34" charset="0"/>
              </a:rPr>
              <a:t>C</a:t>
            </a:r>
            <a:r>
              <a:rPr lang="en-US" altLang="ja-JP" sz="2400" baseline="-25000" dirty="0">
                <a:latin typeface="Calibri" pitchFamily="34" charset="0"/>
              </a:rPr>
              <a:t>, S) </a:t>
            </a:r>
            <a:r>
              <a:rPr lang="en-US" altLang="ja-JP" sz="2400" dirty="0">
                <a:latin typeface="Calibri" pitchFamily="34" charset="0"/>
              </a:rPr>
              <a:t>f(a)=0+2=2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C95C3E5-2BF9-BD7A-AE58-AFB9A98ECD80}"/>
              </a:ext>
            </a:extLst>
          </p:cNvPr>
          <p:cNvSpPr txBox="1"/>
          <p:nvPr/>
        </p:nvSpPr>
        <p:spPr>
          <a:xfrm>
            <a:off x="4932040" y="2494637"/>
            <a:ext cx="36231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1800" dirty="0">
                <a:latin typeface="Calibri" pitchFamily="34" charset="0"/>
                <a:ea typeface="+mn-ea"/>
              </a:rPr>
              <a:t>（</a:t>
            </a:r>
            <a:r>
              <a:rPr lang="en-US" altLang="ja-JP" sz="1800" dirty="0">
                <a:latin typeface="Calibri" pitchFamily="34" charset="0"/>
              </a:rPr>
              <a:t>S</a:t>
            </a:r>
            <a:r>
              <a:rPr lang="en-US" altLang="ja-JP" sz="1800" baseline="30000" dirty="0">
                <a:latin typeface="Calibri" pitchFamily="34" charset="0"/>
              </a:rPr>
              <a:t>C</a:t>
            </a:r>
            <a:r>
              <a:rPr lang="en-US" altLang="ja-JP" sz="1800" dirty="0">
                <a:latin typeface="Calibri" pitchFamily="34" charset="0"/>
              </a:rPr>
              <a:t>, S</a:t>
            </a:r>
            <a:r>
              <a:rPr lang="ja-JP" altLang="en-US" sz="1800" dirty="0">
                <a:latin typeface="Calibri" pitchFamily="34" charset="0"/>
                <a:ea typeface="+mn-ea"/>
              </a:rPr>
              <a:t>）は</a:t>
            </a:r>
            <a:r>
              <a:rPr lang="en-US" altLang="ja-JP" sz="1800" dirty="0">
                <a:latin typeface="Calibri" pitchFamily="34" charset="0"/>
                <a:ea typeface="+mn-ea"/>
              </a:rPr>
              <a:t>S</a:t>
            </a:r>
            <a:r>
              <a:rPr lang="en-US" altLang="ja-JP" sz="1800" baseline="30000" dirty="0">
                <a:latin typeface="Calibri" pitchFamily="34" charset="0"/>
                <a:ea typeface="+mn-ea"/>
              </a:rPr>
              <a:t>C</a:t>
            </a:r>
            <a:r>
              <a:rPr lang="ja-JP" altLang="en-US" sz="1800" dirty="0">
                <a:latin typeface="Calibri" pitchFamily="34" charset="0"/>
                <a:ea typeface="+mn-ea"/>
              </a:rPr>
              <a:t>の頂点を始点とし，</a:t>
            </a:r>
            <a:br>
              <a:rPr lang="en-US" altLang="ja-JP" sz="1800" dirty="0">
                <a:latin typeface="Calibri" pitchFamily="34" charset="0"/>
                <a:ea typeface="+mn-ea"/>
              </a:rPr>
            </a:br>
            <a:r>
              <a:rPr lang="en-US" altLang="ja-JP" sz="1800" dirty="0">
                <a:latin typeface="Calibri" pitchFamily="34" charset="0"/>
                <a:ea typeface="+mn-ea"/>
              </a:rPr>
              <a:t>S</a:t>
            </a:r>
            <a:r>
              <a:rPr lang="ja-JP" altLang="en-US" sz="1800" dirty="0">
                <a:latin typeface="Calibri" pitchFamily="34" charset="0"/>
                <a:ea typeface="+mn-ea"/>
              </a:rPr>
              <a:t>の頂点を終点とする弧全体の集合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8331812"/>
      </p:ext>
    </p:extLst>
  </p:cSld>
  <p:clrMapOvr>
    <a:masterClrMapping/>
  </p:clrMapOvr>
  <p:transition advTm="14149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16832"/>
            <a:ext cx="9118848" cy="55646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フローとカットの容量の間には次のような関係がある．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23850" y="2736228"/>
            <a:ext cx="8496622" cy="141285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5" name="角丸四角形 34"/>
          <p:cNvSpPr/>
          <p:nvPr/>
        </p:nvSpPr>
        <p:spPr>
          <a:xfrm>
            <a:off x="611188" y="2520328"/>
            <a:ext cx="1176972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r>
              <a:rPr lang="en-US" altLang="ja-JP" sz="2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6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1.3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フローの値とカットの容量</a:t>
            </a:r>
          </a:p>
        </p:txBody>
      </p:sp>
      <p:sp>
        <p:nvSpPr>
          <p:cNvPr id="49" name="円/楕円 48"/>
          <p:cNvSpPr/>
          <p:nvPr/>
        </p:nvSpPr>
        <p:spPr>
          <a:xfrm>
            <a:off x="2339752" y="5157192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3635896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4572000" y="4293096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4572000" y="6093296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6588224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4" name="直線コネクタ 53"/>
          <p:cNvCxnSpPr>
            <a:stCxn id="49" idx="6"/>
            <a:endCxn id="50" idx="2"/>
          </p:cNvCxnSpPr>
          <p:nvPr/>
        </p:nvCxnSpPr>
        <p:spPr>
          <a:xfrm>
            <a:off x="2699792" y="5337212"/>
            <a:ext cx="936104" cy="0"/>
          </a:xfrm>
          <a:prstGeom prst="line">
            <a:avLst/>
          </a:prstGeom>
          <a:ln w="254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endCxn id="51" idx="2"/>
          </p:cNvCxnSpPr>
          <p:nvPr/>
        </p:nvCxnSpPr>
        <p:spPr>
          <a:xfrm flipV="1">
            <a:off x="2555776" y="4473116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stCxn id="49" idx="4"/>
            <a:endCxn id="52" idx="2"/>
          </p:cNvCxnSpPr>
          <p:nvPr/>
        </p:nvCxnSpPr>
        <p:spPr>
          <a:xfrm>
            <a:off x="2519772" y="5517232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endCxn id="51" idx="3"/>
          </p:cNvCxnSpPr>
          <p:nvPr/>
        </p:nvCxnSpPr>
        <p:spPr>
          <a:xfrm flipV="1">
            <a:off x="3851920" y="4600409"/>
            <a:ext cx="772807" cy="556783"/>
          </a:xfrm>
          <a:prstGeom prst="line">
            <a:avLst/>
          </a:prstGeom>
          <a:ln w="25400">
            <a:solidFill>
              <a:srgbClr val="FFFF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50" idx="4"/>
            <a:endCxn id="52" idx="1"/>
          </p:cNvCxnSpPr>
          <p:nvPr/>
        </p:nvCxnSpPr>
        <p:spPr>
          <a:xfrm>
            <a:off x="3815916" y="5517232"/>
            <a:ext cx="808811" cy="628791"/>
          </a:xfrm>
          <a:prstGeom prst="line">
            <a:avLst/>
          </a:prstGeom>
          <a:ln w="25400">
            <a:solidFill>
              <a:srgbClr val="FFFF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51" idx="6"/>
          </p:cNvCxnSpPr>
          <p:nvPr/>
        </p:nvCxnSpPr>
        <p:spPr>
          <a:xfrm>
            <a:off x="4932040" y="4473116"/>
            <a:ext cx="1872208" cy="684076"/>
          </a:xfrm>
          <a:prstGeom prst="line">
            <a:avLst/>
          </a:prstGeom>
          <a:ln w="254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endCxn id="53" idx="4"/>
          </p:cNvCxnSpPr>
          <p:nvPr/>
        </p:nvCxnSpPr>
        <p:spPr>
          <a:xfrm flipV="1">
            <a:off x="4932040" y="5517232"/>
            <a:ext cx="1836204" cy="756084"/>
          </a:xfrm>
          <a:prstGeom prst="line">
            <a:avLst/>
          </a:prstGeom>
          <a:ln w="254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>
            <a:endCxn id="52" idx="0"/>
          </p:cNvCxnSpPr>
          <p:nvPr/>
        </p:nvCxnSpPr>
        <p:spPr>
          <a:xfrm>
            <a:off x="4752020" y="4653136"/>
            <a:ext cx="0" cy="144016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フリーフォーム 61"/>
          <p:cNvSpPr/>
          <p:nvPr/>
        </p:nvSpPr>
        <p:spPr>
          <a:xfrm>
            <a:off x="4862666" y="4616474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987824" y="49928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203848" y="45091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78974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634685" y="558924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634685" y="472514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283968" y="51655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148064" y="51655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796136" y="443711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796136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370232" y="51461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649184" y="5157192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 bwMode="auto">
          <a:xfrm>
            <a:off x="421704" y="2996952"/>
            <a:ext cx="9118848" cy="55646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フロー</a:t>
            </a:r>
            <a:r>
              <a:rPr lang="en-US" altLang="ja-JP" sz="2400" dirty="0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とカット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）に対して，</a:t>
            </a: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</a:rPr>
              <a:t>                               </a:t>
            </a:r>
            <a:r>
              <a:rPr lang="ja-JP" altLang="en-US" sz="2400" dirty="0">
                <a:latin typeface="Calibri" pitchFamily="34" charset="0"/>
              </a:rPr>
              <a:t>　　　　</a:t>
            </a:r>
            <a:r>
              <a:rPr lang="en-US" altLang="ja-JP" sz="2400" dirty="0" err="1">
                <a:latin typeface="Calibri" pitchFamily="34" charset="0"/>
              </a:rPr>
              <a:t>val</a:t>
            </a:r>
            <a:r>
              <a:rPr lang="en-US" altLang="ja-JP" sz="2400" dirty="0">
                <a:latin typeface="Calibri" pitchFamily="34" charset="0"/>
              </a:rPr>
              <a:t>(f)</a:t>
            </a:r>
            <a:r>
              <a:rPr lang="ja-JP" altLang="en-US" sz="2400" dirty="0">
                <a:latin typeface="Calibri" pitchFamily="34" charset="0"/>
              </a:rPr>
              <a:t> ≦ </a:t>
            </a:r>
            <a:r>
              <a:rPr lang="en-US" altLang="ja-JP" sz="2400" dirty="0">
                <a:latin typeface="Calibri" pitchFamily="34" charset="0"/>
              </a:rPr>
              <a:t>cap(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</a:t>
            </a:r>
            <a:r>
              <a:rPr lang="en-US" altLang="ja-JP" sz="2400" dirty="0">
                <a:latin typeface="Calibri" pitchFamily="34" charset="0"/>
              </a:rPr>
              <a:t>)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                                                      </a:t>
            </a:r>
            <a:r>
              <a:rPr lang="en-US" altLang="ja-JP" sz="2400" dirty="0" err="1">
                <a:latin typeface="Calibri" pitchFamily="34" charset="0"/>
              </a:rPr>
              <a:t>val</a:t>
            </a:r>
            <a:r>
              <a:rPr lang="en-US" altLang="ja-JP" sz="2400" dirty="0">
                <a:latin typeface="Calibri" pitchFamily="34" charset="0"/>
              </a:rPr>
              <a:t>(f)=6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                                                                                       </a:t>
            </a:r>
            <a:r>
              <a:rPr lang="en-US" altLang="ja-JP" sz="2400" dirty="0">
                <a:latin typeface="Calibri" pitchFamily="34" charset="0"/>
              </a:rPr>
              <a:t>cap(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</a:t>
            </a:r>
            <a:r>
              <a:rPr lang="en-US" altLang="ja-JP" sz="2400" dirty="0">
                <a:latin typeface="Calibri" pitchFamily="34" charset="0"/>
              </a:rPr>
              <a:t>)=3+2+4=9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2394428"/>
      </p:ext>
    </p:extLst>
  </p:cSld>
  <p:clrMapOvr>
    <a:masterClrMapping/>
  </p:clrMapOvr>
  <p:transition advTm="14149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16832"/>
            <a:ext cx="9118848" cy="55646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フローとカットの容量の間には次のような関係がある．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23850" y="2736228"/>
            <a:ext cx="8496622" cy="141285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5" name="角丸四角形 34"/>
          <p:cNvSpPr/>
          <p:nvPr/>
        </p:nvSpPr>
        <p:spPr>
          <a:xfrm>
            <a:off x="611188" y="2520328"/>
            <a:ext cx="1176972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r>
              <a:rPr lang="en-US" altLang="ja-JP" sz="2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6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1.3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フローの値とカットの容量</a:t>
            </a:r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 bwMode="auto">
          <a:xfrm>
            <a:off x="421704" y="2996952"/>
            <a:ext cx="9118848" cy="55646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フロー</a:t>
            </a:r>
            <a:r>
              <a:rPr lang="en-US" altLang="ja-JP" sz="2400" dirty="0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とカット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）に対して，</a:t>
            </a: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</a:rPr>
              <a:t>                               </a:t>
            </a:r>
            <a:r>
              <a:rPr lang="ja-JP" altLang="en-US" sz="2400" dirty="0">
                <a:latin typeface="Calibri" pitchFamily="34" charset="0"/>
              </a:rPr>
              <a:t>　　　　</a:t>
            </a:r>
            <a:r>
              <a:rPr lang="en-US" altLang="ja-JP" sz="2400" dirty="0" err="1">
                <a:latin typeface="Calibri" pitchFamily="34" charset="0"/>
              </a:rPr>
              <a:t>val</a:t>
            </a:r>
            <a:r>
              <a:rPr lang="en-US" altLang="ja-JP" sz="2400" dirty="0">
                <a:latin typeface="Calibri" pitchFamily="34" charset="0"/>
              </a:rPr>
              <a:t>(f)</a:t>
            </a:r>
            <a:r>
              <a:rPr lang="ja-JP" altLang="en-US" sz="2400" dirty="0">
                <a:latin typeface="Calibri" pitchFamily="34" charset="0"/>
              </a:rPr>
              <a:t> ≦ </a:t>
            </a:r>
            <a:r>
              <a:rPr lang="en-US" altLang="ja-JP" sz="2400" dirty="0">
                <a:latin typeface="Calibri" pitchFamily="34" charset="0"/>
              </a:rPr>
              <a:t>cap(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</a:t>
            </a:r>
            <a:r>
              <a:rPr lang="en-US" altLang="ja-JP" sz="2400" dirty="0">
                <a:latin typeface="Calibri" pitchFamily="34" charset="0"/>
              </a:rPr>
              <a:t>)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証：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en-US" altLang="ja-JP" sz="2400" dirty="0" err="1">
                <a:latin typeface="Calibri" pitchFamily="34" charset="0"/>
              </a:rPr>
              <a:t>val</a:t>
            </a:r>
            <a:r>
              <a:rPr lang="en-US" altLang="ja-JP" sz="2400" dirty="0">
                <a:latin typeface="Calibri" pitchFamily="34" charset="0"/>
              </a:rPr>
              <a:t>(f) = 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>
                <a:latin typeface="Calibri" pitchFamily="34" charset="0"/>
              </a:rPr>
              <a:t>(S, S</a:t>
            </a:r>
            <a:r>
              <a:rPr lang="en-US" altLang="ja-JP" sz="2000" baseline="-5000" dirty="0">
                <a:latin typeface="Calibri" pitchFamily="34" charset="0"/>
              </a:rPr>
              <a:t>C</a:t>
            </a:r>
            <a:r>
              <a:rPr lang="en-US" altLang="ja-JP" sz="2400" baseline="-25000" dirty="0">
                <a:latin typeface="Calibri" pitchFamily="34" charset="0"/>
              </a:rPr>
              <a:t>)</a:t>
            </a:r>
            <a:r>
              <a:rPr lang="en-US" altLang="ja-JP" sz="2400" dirty="0">
                <a:latin typeface="Calibri" pitchFamily="34" charset="0"/>
              </a:rPr>
              <a:t>f(a) - 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>
                <a:latin typeface="Calibri" pitchFamily="34" charset="0"/>
              </a:rPr>
              <a:t>(S</a:t>
            </a:r>
            <a:r>
              <a:rPr lang="en-US" altLang="ja-JP" sz="2000" baseline="-5000" dirty="0">
                <a:latin typeface="Calibri" pitchFamily="34" charset="0"/>
              </a:rPr>
              <a:t>C</a:t>
            </a:r>
            <a:r>
              <a:rPr lang="en-US" altLang="ja-JP" sz="2400" baseline="-25000" dirty="0">
                <a:latin typeface="Calibri" pitchFamily="34" charset="0"/>
              </a:rPr>
              <a:t>, S) </a:t>
            </a:r>
            <a:r>
              <a:rPr lang="en-US" altLang="ja-JP" sz="2400" dirty="0">
                <a:latin typeface="Calibri" pitchFamily="34" charset="0"/>
              </a:rPr>
              <a:t>f(a)</a:t>
            </a:r>
            <a:r>
              <a:rPr lang="ja-JP" altLang="en-US" sz="2400" dirty="0">
                <a:latin typeface="Calibri" pitchFamily="34" charset="0"/>
              </a:rPr>
              <a:t>　</a:t>
            </a:r>
            <a:r>
              <a:rPr lang="en-US" altLang="ja-JP" sz="2400" dirty="0">
                <a:latin typeface="Calibri" pitchFamily="34" charset="0"/>
              </a:rPr>
              <a:t>(</a:t>
            </a:r>
            <a:r>
              <a:rPr lang="ja-JP" altLang="en-US" sz="2400" dirty="0">
                <a:latin typeface="Calibri" pitchFamily="34" charset="0"/>
              </a:rPr>
              <a:t>∵定理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より</a:t>
            </a:r>
            <a:r>
              <a:rPr lang="en-US" altLang="ja-JP" sz="2400" dirty="0">
                <a:latin typeface="Calibri" pitchFamily="34" charset="0"/>
              </a:rPr>
              <a:t>)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</a:rPr>
              <a:t>                </a:t>
            </a:r>
            <a:r>
              <a:rPr lang="ja-JP" altLang="en-US" sz="2400" dirty="0">
                <a:latin typeface="Calibri" pitchFamily="34" charset="0"/>
              </a:rPr>
              <a:t>≦ 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∊（</a:t>
            </a:r>
            <a:r>
              <a:rPr lang="en-US" altLang="ja-JP" sz="2400" baseline="-25000" dirty="0">
                <a:latin typeface="Calibri" pitchFamily="34" charset="0"/>
              </a:rPr>
              <a:t>S, S</a:t>
            </a:r>
            <a:r>
              <a:rPr lang="en-US" altLang="ja-JP" sz="2000" baseline="-5000" dirty="0">
                <a:latin typeface="Calibri" pitchFamily="34" charset="0"/>
              </a:rPr>
              <a:t>C</a:t>
            </a:r>
            <a:r>
              <a:rPr lang="ja-JP" altLang="en-US" sz="2400" baseline="-25000" dirty="0">
                <a:latin typeface="Calibri" pitchFamily="34" charset="0"/>
              </a:rPr>
              <a:t>）</a:t>
            </a:r>
            <a:r>
              <a:rPr lang="en-US" altLang="ja-JP" sz="2400" dirty="0">
                <a:latin typeface="Calibri" pitchFamily="34" charset="0"/>
              </a:rPr>
              <a:t>c(a) – 0 </a:t>
            </a:r>
            <a:r>
              <a:rPr lang="ja-JP" altLang="en-US" sz="2400" dirty="0">
                <a:latin typeface="Calibri" pitchFamily="34" charset="0"/>
              </a:rPr>
              <a:t>　　　　　  </a:t>
            </a:r>
            <a:r>
              <a:rPr lang="en-US" altLang="ja-JP" sz="2400" dirty="0">
                <a:latin typeface="Calibri" pitchFamily="34" charset="0"/>
              </a:rPr>
              <a:t>(</a:t>
            </a:r>
            <a:r>
              <a:rPr lang="ja-JP" altLang="en-US" sz="2400" dirty="0">
                <a:latin typeface="Calibri" pitchFamily="34" charset="0"/>
              </a:rPr>
              <a:t>∵容量制限より</a:t>
            </a:r>
            <a:r>
              <a:rPr lang="en-US" altLang="ja-JP" sz="2400" dirty="0">
                <a:latin typeface="Calibri" pitchFamily="34" charset="0"/>
              </a:rPr>
              <a:t>)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   </a:t>
            </a:r>
            <a:r>
              <a:rPr lang="en-US" altLang="ja-JP" sz="2400" dirty="0">
                <a:latin typeface="Calibri" pitchFamily="34" charset="0"/>
                <a:ea typeface="+mn-ea"/>
              </a:rPr>
              <a:t>=</a:t>
            </a: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>
                <a:latin typeface="Calibri" pitchFamily="34" charset="0"/>
              </a:rPr>
              <a:t>cap(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</a:t>
            </a:r>
            <a:r>
              <a:rPr lang="en-US" altLang="ja-JP" sz="2400" dirty="0">
                <a:latin typeface="Calibri" pitchFamily="34" charset="0"/>
              </a:rPr>
              <a:t>) 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</a:rPr>
              <a:t>                    (</a:t>
            </a:r>
            <a:r>
              <a:rPr lang="ja-JP" altLang="en-US" sz="2400" dirty="0">
                <a:latin typeface="Calibri" pitchFamily="34" charset="0"/>
              </a:rPr>
              <a:t>∵カットの容量の定義より</a:t>
            </a:r>
            <a:r>
              <a:rPr lang="en-US" altLang="ja-JP" sz="2400" dirty="0">
                <a:latin typeface="Calibri" pitchFamily="34" charset="0"/>
              </a:rPr>
              <a:t>)</a:t>
            </a:r>
            <a:r>
              <a:rPr lang="ja-JP" altLang="en-US" sz="2400" dirty="0">
                <a:latin typeface="Calibri" pitchFamily="34" charset="0"/>
              </a:rPr>
              <a:t>□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*</a:t>
            </a:r>
            <a:r>
              <a:rPr lang="ja-JP" altLang="en-US" sz="2400" dirty="0">
                <a:latin typeface="Calibri" pitchFamily="34" charset="0"/>
              </a:rPr>
              <a:t>容量制限：任意の弧</a:t>
            </a:r>
            <a:r>
              <a:rPr lang="en-US" altLang="ja-JP" sz="2400" dirty="0">
                <a:latin typeface="Calibri" pitchFamily="34" charset="0"/>
              </a:rPr>
              <a:t>a</a:t>
            </a:r>
            <a:r>
              <a:rPr lang="ja-JP" altLang="en-US" sz="2400" dirty="0">
                <a:latin typeface="Calibri" pitchFamily="34" charset="0"/>
              </a:rPr>
              <a:t>に対して，</a:t>
            </a:r>
            <a:r>
              <a:rPr lang="en-US" altLang="ja-JP" sz="2400" dirty="0">
                <a:latin typeface="Calibri" pitchFamily="34" charset="0"/>
              </a:rPr>
              <a:t>0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f(a)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c(a)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94690564"/>
      </p:ext>
    </p:extLst>
  </p:cSld>
  <p:clrMapOvr>
    <a:masterClrMapping/>
  </p:clrMapOvr>
  <p:transition advTm="14149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16832"/>
            <a:ext cx="9118848" cy="55646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定理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より次のことが分かる．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23850" y="2736228"/>
            <a:ext cx="8496622" cy="141285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5" name="角丸四角形 34"/>
          <p:cNvSpPr/>
          <p:nvPr/>
        </p:nvSpPr>
        <p:spPr>
          <a:xfrm>
            <a:off x="611188" y="2520328"/>
            <a:ext cx="1656556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r>
              <a:rPr lang="en-US" altLang="ja-JP" sz="2400" dirty="0">
                <a:solidFill>
                  <a:schemeClr val="tx1"/>
                </a:solidFill>
              </a:rPr>
              <a:t>3</a:t>
            </a:r>
            <a:r>
              <a:rPr lang="ja-JP" altLang="en-US" sz="2400" dirty="0">
                <a:solidFill>
                  <a:schemeClr val="tx1"/>
                </a:solidFill>
              </a:rPr>
              <a:t>の系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36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1.3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フローの値とカットの容量</a:t>
            </a:r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 bwMode="auto">
          <a:xfrm>
            <a:off x="421704" y="2996952"/>
            <a:ext cx="9118848" cy="55646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フロー</a:t>
            </a:r>
            <a:r>
              <a:rPr lang="en-US" altLang="ja-JP" sz="2400" dirty="0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とカット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）に対して，</a:t>
            </a: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 err="1">
                <a:latin typeface="Calibri" pitchFamily="34" charset="0"/>
              </a:rPr>
              <a:t>val</a:t>
            </a:r>
            <a:r>
              <a:rPr lang="en-US" altLang="ja-JP" sz="2400" dirty="0">
                <a:latin typeface="Calibri" pitchFamily="34" charset="0"/>
              </a:rPr>
              <a:t>(f)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= cap(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</a:t>
            </a:r>
            <a:r>
              <a:rPr lang="en-US" altLang="ja-JP" sz="2400" dirty="0">
                <a:latin typeface="Calibri" pitchFamily="34" charset="0"/>
              </a:rPr>
              <a:t>) </a:t>
            </a:r>
            <a:r>
              <a:rPr lang="ja-JP" altLang="en-US" sz="2400" dirty="0">
                <a:latin typeface="Calibri" pitchFamily="34" charset="0"/>
              </a:rPr>
              <a:t>⇒ </a:t>
            </a:r>
            <a:r>
              <a:rPr lang="ja-JP" altLang="en-US" sz="2400" dirty="0" err="1">
                <a:latin typeface="Calibri" pitchFamily="34" charset="0"/>
              </a:rPr>
              <a:t>ｆ</a:t>
            </a:r>
            <a:r>
              <a:rPr lang="ja-JP" altLang="en-US" sz="2400" dirty="0">
                <a:latin typeface="Calibri" pitchFamily="34" charset="0"/>
              </a:rPr>
              <a:t>は最大流 かつ 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）は最小カット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000" dirty="0">
                <a:latin typeface="Calibri" pitchFamily="34" charset="0"/>
                <a:ea typeface="+mn-ea"/>
              </a:rPr>
              <a:t>証：フロー</a:t>
            </a:r>
            <a:r>
              <a:rPr lang="en-US" altLang="ja-JP" sz="2000" dirty="0">
                <a:latin typeface="Calibri" pitchFamily="34" charset="0"/>
                <a:ea typeface="+mn-ea"/>
              </a:rPr>
              <a:t>f</a:t>
            </a:r>
            <a:r>
              <a:rPr lang="ja-JP" altLang="en-US" sz="2000" dirty="0">
                <a:latin typeface="Calibri" pitchFamily="34" charset="0"/>
                <a:ea typeface="+mn-ea"/>
              </a:rPr>
              <a:t>とカット</a:t>
            </a:r>
            <a:r>
              <a:rPr lang="ja-JP" altLang="en-US" sz="2000" dirty="0">
                <a:latin typeface="Calibri" pitchFamily="34" charset="0"/>
              </a:rPr>
              <a:t>（</a:t>
            </a:r>
            <a:r>
              <a:rPr lang="en-US" altLang="ja-JP" sz="2000" dirty="0">
                <a:latin typeface="Calibri" pitchFamily="34" charset="0"/>
              </a:rPr>
              <a:t>S, S</a:t>
            </a:r>
            <a:r>
              <a:rPr lang="en-US" altLang="ja-JP" sz="2000" baseline="30000" dirty="0">
                <a:latin typeface="Calibri" pitchFamily="34" charset="0"/>
              </a:rPr>
              <a:t>C</a:t>
            </a:r>
            <a:r>
              <a:rPr lang="ja-JP" altLang="en-US" sz="2000" dirty="0">
                <a:latin typeface="Calibri" pitchFamily="34" charset="0"/>
              </a:rPr>
              <a:t>）に対して，</a:t>
            </a:r>
            <a:r>
              <a:rPr lang="en-US" altLang="ja-JP" sz="2000" dirty="0" err="1">
                <a:latin typeface="Calibri" pitchFamily="34" charset="0"/>
              </a:rPr>
              <a:t>val</a:t>
            </a:r>
            <a:r>
              <a:rPr lang="en-US" altLang="ja-JP" sz="2000" dirty="0">
                <a:latin typeface="Calibri" pitchFamily="34" charset="0"/>
              </a:rPr>
              <a:t>(f)</a:t>
            </a:r>
            <a:r>
              <a:rPr lang="ja-JP" altLang="en-US" sz="2000" dirty="0">
                <a:latin typeface="Calibri" pitchFamily="34" charset="0"/>
              </a:rPr>
              <a:t> </a:t>
            </a:r>
            <a:r>
              <a:rPr lang="en-US" altLang="ja-JP" sz="2000" dirty="0">
                <a:latin typeface="Calibri" pitchFamily="34" charset="0"/>
              </a:rPr>
              <a:t>= cap(</a:t>
            </a:r>
            <a:r>
              <a:rPr lang="ja-JP" altLang="en-US" sz="2000" dirty="0">
                <a:latin typeface="Calibri" pitchFamily="34" charset="0"/>
              </a:rPr>
              <a:t>（</a:t>
            </a:r>
            <a:r>
              <a:rPr lang="en-US" altLang="ja-JP" sz="2000" dirty="0">
                <a:latin typeface="Calibri" pitchFamily="34" charset="0"/>
              </a:rPr>
              <a:t>S, S</a:t>
            </a:r>
            <a:r>
              <a:rPr lang="en-US" altLang="ja-JP" sz="2000" baseline="30000" dirty="0">
                <a:latin typeface="Calibri" pitchFamily="34" charset="0"/>
              </a:rPr>
              <a:t>C</a:t>
            </a:r>
            <a:r>
              <a:rPr lang="ja-JP" altLang="en-US" sz="2000" dirty="0">
                <a:latin typeface="Calibri" pitchFamily="34" charset="0"/>
              </a:rPr>
              <a:t>）</a:t>
            </a:r>
            <a:r>
              <a:rPr lang="en-US" altLang="ja-JP" sz="2000" dirty="0">
                <a:latin typeface="Calibri" pitchFamily="34" charset="0"/>
              </a:rPr>
              <a:t>)</a:t>
            </a:r>
            <a:r>
              <a:rPr lang="ja-JP" altLang="en-US" sz="2000" dirty="0">
                <a:latin typeface="Calibri" pitchFamily="34" charset="0"/>
              </a:rPr>
              <a:t>とする．</a:t>
            </a:r>
            <a:endParaRPr lang="en-US" altLang="ja-JP" sz="20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000" dirty="0">
                <a:latin typeface="Calibri" pitchFamily="34" charset="0"/>
                <a:ea typeface="+mn-ea"/>
              </a:rPr>
              <a:t>　　 このとき，任意の</a:t>
            </a:r>
            <a:r>
              <a:rPr lang="ja-JP" altLang="en-US" sz="2000" dirty="0">
                <a:latin typeface="Calibri" pitchFamily="34" charset="0"/>
              </a:rPr>
              <a:t>フロー</a:t>
            </a:r>
            <a:r>
              <a:rPr lang="en-US" altLang="ja-JP" sz="2000" dirty="0">
                <a:latin typeface="Calibri" pitchFamily="34" charset="0"/>
              </a:rPr>
              <a:t>g</a:t>
            </a:r>
            <a:r>
              <a:rPr lang="ja-JP" altLang="en-US" sz="2000" dirty="0">
                <a:latin typeface="Calibri" pitchFamily="34" charset="0"/>
              </a:rPr>
              <a:t>と任意のカット（</a:t>
            </a:r>
            <a:r>
              <a:rPr lang="en-US" altLang="ja-JP" sz="2000" dirty="0">
                <a:latin typeface="Calibri" pitchFamily="34" charset="0"/>
              </a:rPr>
              <a:t>T, T</a:t>
            </a:r>
            <a:r>
              <a:rPr lang="en-US" altLang="ja-JP" sz="2000" baseline="30000" dirty="0">
                <a:latin typeface="Calibri" pitchFamily="34" charset="0"/>
              </a:rPr>
              <a:t>C</a:t>
            </a:r>
            <a:r>
              <a:rPr lang="ja-JP" altLang="en-US" sz="2000" dirty="0">
                <a:latin typeface="Calibri" pitchFamily="34" charset="0"/>
              </a:rPr>
              <a:t>）に対して，定理</a:t>
            </a:r>
            <a:r>
              <a:rPr lang="en-US" altLang="ja-JP" sz="2000" dirty="0">
                <a:latin typeface="Calibri" pitchFamily="34" charset="0"/>
              </a:rPr>
              <a:t>3</a:t>
            </a:r>
            <a:r>
              <a:rPr lang="ja-JP" altLang="en-US" sz="2000" dirty="0">
                <a:latin typeface="Calibri" pitchFamily="34" charset="0"/>
              </a:rPr>
              <a:t>より，</a:t>
            </a:r>
            <a:endParaRPr lang="en-US" altLang="ja-JP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000" dirty="0">
                <a:latin typeface="Calibri" pitchFamily="34" charset="0"/>
              </a:rPr>
              <a:t>　　 </a:t>
            </a:r>
            <a:r>
              <a:rPr lang="en-US" altLang="ja-JP" sz="2000" dirty="0" err="1">
                <a:latin typeface="Calibri" pitchFamily="34" charset="0"/>
              </a:rPr>
              <a:t>val</a:t>
            </a:r>
            <a:r>
              <a:rPr lang="en-US" altLang="ja-JP" sz="2000" dirty="0">
                <a:latin typeface="Calibri" pitchFamily="34" charset="0"/>
              </a:rPr>
              <a:t>(g)</a:t>
            </a:r>
            <a:r>
              <a:rPr lang="ja-JP" altLang="en-US" sz="2000" dirty="0">
                <a:latin typeface="Calibri" pitchFamily="34" charset="0"/>
              </a:rPr>
              <a:t> ≦ </a:t>
            </a:r>
            <a:r>
              <a:rPr lang="en-US" altLang="ja-JP" sz="2000" dirty="0">
                <a:latin typeface="Calibri" pitchFamily="34" charset="0"/>
              </a:rPr>
              <a:t>cap(</a:t>
            </a:r>
            <a:r>
              <a:rPr lang="ja-JP" altLang="en-US" sz="2000" dirty="0">
                <a:latin typeface="Calibri" pitchFamily="34" charset="0"/>
              </a:rPr>
              <a:t>（</a:t>
            </a:r>
            <a:r>
              <a:rPr lang="en-US" altLang="ja-JP" sz="2000" dirty="0">
                <a:latin typeface="Calibri" pitchFamily="34" charset="0"/>
              </a:rPr>
              <a:t>S, S</a:t>
            </a:r>
            <a:r>
              <a:rPr lang="en-US" altLang="ja-JP" sz="2000" baseline="30000" dirty="0">
                <a:latin typeface="Calibri" pitchFamily="34" charset="0"/>
              </a:rPr>
              <a:t>C</a:t>
            </a:r>
            <a:r>
              <a:rPr lang="ja-JP" altLang="en-US" sz="2000" dirty="0">
                <a:latin typeface="Calibri" pitchFamily="34" charset="0"/>
              </a:rPr>
              <a:t>）</a:t>
            </a:r>
            <a:r>
              <a:rPr lang="en-US" altLang="ja-JP" sz="2000" dirty="0">
                <a:latin typeface="Calibri" pitchFamily="34" charset="0"/>
              </a:rPr>
              <a:t>) = </a:t>
            </a:r>
            <a:r>
              <a:rPr lang="en-US" altLang="ja-JP" sz="2000" dirty="0" err="1">
                <a:latin typeface="Calibri" pitchFamily="34" charset="0"/>
              </a:rPr>
              <a:t>val</a:t>
            </a:r>
            <a:r>
              <a:rPr lang="en-US" altLang="ja-JP" sz="2000" dirty="0">
                <a:latin typeface="Calibri" pitchFamily="34" charset="0"/>
              </a:rPr>
              <a:t>(f)</a:t>
            </a:r>
            <a:r>
              <a:rPr lang="ja-JP" altLang="en-US" sz="2000" dirty="0">
                <a:latin typeface="Calibri" pitchFamily="34" charset="0"/>
              </a:rPr>
              <a:t>　かつ　</a:t>
            </a:r>
            <a:r>
              <a:rPr lang="en-US" altLang="ja-JP" sz="2000" dirty="0">
                <a:latin typeface="Calibri" pitchFamily="34" charset="0"/>
              </a:rPr>
              <a:t>cap(</a:t>
            </a:r>
            <a:r>
              <a:rPr lang="ja-JP" altLang="en-US" sz="2000" dirty="0">
                <a:latin typeface="Calibri" pitchFamily="34" charset="0"/>
              </a:rPr>
              <a:t>（</a:t>
            </a:r>
            <a:r>
              <a:rPr lang="en-US" altLang="ja-JP" sz="2000" dirty="0">
                <a:latin typeface="Calibri" pitchFamily="34" charset="0"/>
              </a:rPr>
              <a:t>S, S</a:t>
            </a:r>
            <a:r>
              <a:rPr lang="en-US" altLang="ja-JP" sz="2000" baseline="30000" dirty="0">
                <a:latin typeface="Calibri" pitchFamily="34" charset="0"/>
              </a:rPr>
              <a:t>C</a:t>
            </a:r>
            <a:r>
              <a:rPr lang="ja-JP" altLang="en-US" sz="2000" dirty="0">
                <a:latin typeface="Calibri" pitchFamily="34" charset="0"/>
              </a:rPr>
              <a:t>）</a:t>
            </a:r>
            <a:r>
              <a:rPr lang="en-US" altLang="ja-JP" sz="2000" dirty="0">
                <a:latin typeface="Calibri" pitchFamily="34" charset="0"/>
              </a:rPr>
              <a:t>) = </a:t>
            </a:r>
            <a:r>
              <a:rPr lang="en-US" altLang="ja-JP" sz="2000" dirty="0" err="1">
                <a:latin typeface="Calibri" pitchFamily="34" charset="0"/>
              </a:rPr>
              <a:t>val</a:t>
            </a:r>
            <a:r>
              <a:rPr lang="en-US" altLang="ja-JP" sz="2000" dirty="0">
                <a:latin typeface="Calibri" pitchFamily="34" charset="0"/>
              </a:rPr>
              <a:t>(f)</a:t>
            </a:r>
            <a:r>
              <a:rPr lang="ja-JP" altLang="en-US" sz="2000" dirty="0">
                <a:latin typeface="Calibri" pitchFamily="34" charset="0"/>
              </a:rPr>
              <a:t> ≦ </a:t>
            </a:r>
            <a:r>
              <a:rPr lang="en-US" altLang="ja-JP" sz="2000" dirty="0">
                <a:latin typeface="Calibri" pitchFamily="34" charset="0"/>
              </a:rPr>
              <a:t>cap(</a:t>
            </a:r>
            <a:r>
              <a:rPr lang="ja-JP" altLang="en-US" sz="2000" dirty="0">
                <a:latin typeface="Calibri" pitchFamily="34" charset="0"/>
              </a:rPr>
              <a:t>（</a:t>
            </a:r>
            <a:r>
              <a:rPr lang="en-US" altLang="ja-JP" sz="2000" dirty="0">
                <a:latin typeface="Calibri" pitchFamily="34" charset="0"/>
              </a:rPr>
              <a:t>T, T</a:t>
            </a:r>
            <a:r>
              <a:rPr lang="en-US" altLang="ja-JP" sz="2000" baseline="30000" dirty="0">
                <a:latin typeface="Calibri" pitchFamily="34" charset="0"/>
              </a:rPr>
              <a:t>C</a:t>
            </a:r>
            <a:r>
              <a:rPr lang="ja-JP" altLang="en-US" sz="2000" dirty="0">
                <a:latin typeface="Calibri" pitchFamily="34" charset="0"/>
              </a:rPr>
              <a:t>）</a:t>
            </a:r>
            <a:r>
              <a:rPr lang="en-US" altLang="ja-JP" sz="2000" dirty="0">
                <a:latin typeface="Calibri" pitchFamily="34" charset="0"/>
              </a:rPr>
              <a:t>)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000" dirty="0">
                <a:latin typeface="Calibri" pitchFamily="34" charset="0"/>
              </a:rPr>
              <a:t>　    であることが分かる．</a:t>
            </a:r>
            <a:endParaRPr lang="en-US" altLang="ja-JP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000" dirty="0">
                <a:latin typeface="Calibri" pitchFamily="34" charset="0"/>
              </a:rPr>
              <a:t>      </a:t>
            </a:r>
            <a:r>
              <a:rPr lang="ja-JP" altLang="en-US" sz="2000" dirty="0">
                <a:latin typeface="Calibri" pitchFamily="34" charset="0"/>
              </a:rPr>
              <a:t>よって，ｆは最大流　かつ　（</a:t>
            </a:r>
            <a:r>
              <a:rPr lang="en-US" altLang="ja-JP" sz="2000" dirty="0">
                <a:latin typeface="Calibri" pitchFamily="34" charset="0"/>
              </a:rPr>
              <a:t>S, S</a:t>
            </a:r>
            <a:r>
              <a:rPr lang="en-US" altLang="ja-JP" sz="2000" baseline="30000" dirty="0">
                <a:latin typeface="Calibri" pitchFamily="34" charset="0"/>
              </a:rPr>
              <a:t>C</a:t>
            </a:r>
            <a:r>
              <a:rPr lang="ja-JP" altLang="en-US" sz="2000" dirty="0">
                <a:latin typeface="Calibri" pitchFamily="34" charset="0"/>
              </a:rPr>
              <a:t>）は最小カットであることが分かる．□</a:t>
            </a:r>
            <a:endParaRPr lang="en-US" altLang="ja-JP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6161864"/>
      </p:ext>
    </p:extLst>
  </p:cSld>
  <p:clrMapOvr>
    <a:masterClrMapping/>
  </p:clrMapOvr>
  <p:transition advTm="14149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次に，与えられたフローを修正し，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より大きなフローの値を持つフローを求める方法を紹介する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　　  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02754" name="タイトル 1"/>
          <p:cNvSpPr>
            <a:spLocks noGrp="1"/>
          </p:cNvSpPr>
          <p:nvPr>
            <p:ph type="title"/>
          </p:nvPr>
        </p:nvSpPr>
        <p:spPr>
          <a:xfrm>
            <a:off x="1887538" y="2573338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/>
            </a:br>
            <a:endParaRPr lang="ja-JP" altLang="en-US"/>
          </a:p>
        </p:txBody>
      </p:sp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1.4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最大流アルゴリズム</a:t>
            </a:r>
          </a:p>
        </p:txBody>
      </p:sp>
    </p:spTree>
    <p:extLst>
      <p:ext uri="{BB962C8B-B14F-4D97-AF65-F5344CB8AC3E}">
        <p14:creationId xmlns:p14="http://schemas.microsoft.com/office/powerpoint/2010/main" val="1249767525"/>
      </p:ext>
    </p:extLst>
  </p:cSld>
  <p:clrMapOvr>
    <a:masterClrMapping/>
  </p:clrMapOvr>
  <p:transition advTm="14149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フローの修正の例：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　　  ↓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02754" name="タイトル 1"/>
          <p:cNvSpPr>
            <a:spLocks noGrp="1"/>
          </p:cNvSpPr>
          <p:nvPr>
            <p:ph type="title"/>
          </p:nvPr>
        </p:nvSpPr>
        <p:spPr>
          <a:xfrm>
            <a:off x="1887538" y="2573338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/>
            </a:br>
            <a:endParaRPr lang="ja-JP" altLang="en-US"/>
          </a:p>
        </p:txBody>
      </p:sp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1.4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最大流アルゴリズム</a:t>
            </a:r>
          </a:p>
        </p:txBody>
      </p:sp>
      <p:sp>
        <p:nvSpPr>
          <p:cNvPr id="3" name="円/楕円 2"/>
          <p:cNvSpPr/>
          <p:nvPr/>
        </p:nvSpPr>
        <p:spPr>
          <a:xfrm>
            <a:off x="2267744" y="2880120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563888" y="288012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499992" y="2016024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499992" y="3816224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516216" y="2880120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3" idx="6"/>
            <a:endCxn id="7" idx="2"/>
          </p:cNvCxnSpPr>
          <p:nvPr/>
        </p:nvCxnSpPr>
        <p:spPr>
          <a:xfrm>
            <a:off x="2627784" y="3060140"/>
            <a:ext cx="936104" cy="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endCxn id="8" idx="2"/>
          </p:cNvCxnSpPr>
          <p:nvPr/>
        </p:nvCxnSpPr>
        <p:spPr>
          <a:xfrm flipV="1">
            <a:off x="2483768" y="2196044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3" idx="4"/>
            <a:endCxn id="9" idx="2"/>
          </p:cNvCxnSpPr>
          <p:nvPr/>
        </p:nvCxnSpPr>
        <p:spPr>
          <a:xfrm>
            <a:off x="2447764" y="3240160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endCxn id="8" idx="3"/>
          </p:cNvCxnSpPr>
          <p:nvPr/>
        </p:nvCxnSpPr>
        <p:spPr>
          <a:xfrm flipV="1">
            <a:off x="3779912" y="2323337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7" idx="4"/>
            <a:endCxn id="9" idx="1"/>
          </p:cNvCxnSpPr>
          <p:nvPr/>
        </p:nvCxnSpPr>
        <p:spPr>
          <a:xfrm>
            <a:off x="3743908" y="3240160"/>
            <a:ext cx="808811" cy="628791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8" idx="6"/>
          </p:cNvCxnSpPr>
          <p:nvPr/>
        </p:nvCxnSpPr>
        <p:spPr>
          <a:xfrm>
            <a:off x="4860032" y="2196044"/>
            <a:ext cx="1872208" cy="684076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endCxn id="10" idx="4"/>
          </p:cNvCxnSpPr>
          <p:nvPr/>
        </p:nvCxnSpPr>
        <p:spPr>
          <a:xfrm flipV="1">
            <a:off x="4860032" y="3240160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endCxn id="9" idx="0"/>
          </p:cNvCxnSpPr>
          <p:nvPr/>
        </p:nvCxnSpPr>
        <p:spPr>
          <a:xfrm>
            <a:off x="4680012" y="2376064"/>
            <a:ext cx="0" cy="144016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755" name="フリーフォーム 202754"/>
          <p:cNvSpPr/>
          <p:nvPr/>
        </p:nvSpPr>
        <p:spPr>
          <a:xfrm>
            <a:off x="4790658" y="2339402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756" name="テキスト ボックス 202755"/>
          <p:cNvSpPr txBox="1"/>
          <p:nvPr/>
        </p:nvSpPr>
        <p:spPr>
          <a:xfrm>
            <a:off x="2915816" y="271578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131840" y="223204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106966" y="359090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562677" y="33121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562677" y="244807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211960" y="288850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076056" y="288850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724128" y="216004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724128" y="359090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298224" y="28690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577176" y="288012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90783" y="28528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x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517922" y="19888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y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524090" y="37979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z</a:t>
            </a:r>
            <a:endParaRPr kumimoji="1" lang="ja-JP" altLang="en-US" dirty="0"/>
          </a:p>
        </p:txBody>
      </p:sp>
      <p:sp>
        <p:nvSpPr>
          <p:cNvPr id="74" name="円/楕円 73"/>
          <p:cNvSpPr/>
          <p:nvPr/>
        </p:nvSpPr>
        <p:spPr>
          <a:xfrm>
            <a:off x="2267744" y="5517232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円/楕円 74"/>
          <p:cNvSpPr/>
          <p:nvPr/>
        </p:nvSpPr>
        <p:spPr>
          <a:xfrm>
            <a:off x="3563888" y="551723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円/楕円 75"/>
          <p:cNvSpPr/>
          <p:nvPr/>
        </p:nvSpPr>
        <p:spPr>
          <a:xfrm>
            <a:off x="4499992" y="4653136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/楕円 76"/>
          <p:cNvSpPr/>
          <p:nvPr/>
        </p:nvSpPr>
        <p:spPr>
          <a:xfrm>
            <a:off x="4499992" y="6453336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円/楕円 77"/>
          <p:cNvSpPr/>
          <p:nvPr/>
        </p:nvSpPr>
        <p:spPr>
          <a:xfrm>
            <a:off x="6516216" y="5517232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9" name="直線コネクタ 78"/>
          <p:cNvCxnSpPr>
            <a:stCxn id="74" idx="6"/>
            <a:endCxn id="75" idx="2"/>
          </p:cNvCxnSpPr>
          <p:nvPr/>
        </p:nvCxnSpPr>
        <p:spPr>
          <a:xfrm>
            <a:off x="2627784" y="5697252"/>
            <a:ext cx="936104" cy="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>
            <a:endCxn id="76" idx="2"/>
          </p:cNvCxnSpPr>
          <p:nvPr/>
        </p:nvCxnSpPr>
        <p:spPr>
          <a:xfrm flipV="1">
            <a:off x="2483768" y="4833156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>
            <a:stCxn id="74" idx="4"/>
            <a:endCxn id="77" idx="2"/>
          </p:cNvCxnSpPr>
          <p:nvPr/>
        </p:nvCxnSpPr>
        <p:spPr>
          <a:xfrm>
            <a:off x="2447764" y="5877272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>
            <a:endCxn id="76" idx="3"/>
          </p:cNvCxnSpPr>
          <p:nvPr/>
        </p:nvCxnSpPr>
        <p:spPr>
          <a:xfrm flipV="1">
            <a:off x="3779912" y="4960449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>
            <a:stCxn id="75" idx="4"/>
            <a:endCxn id="77" idx="1"/>
          </p:cNvCxnSpPr>
          <p:nvPr/>
        </p:nvCxnSpPr>
        <p:spPr>
          <a:xfrm>
            <a:off x="3743908" y="5877272"/>
            <a:ext cx="808811" cy="628791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>
            <a:stCxn id="76" idx="6"/>
          </p:cNvCxnSpPr>
          <p:nvPr/>
        </p:nvCxnSpPr>
        <p:spPr>
          <a:xfrm>
            <a:off x="4860032" y="4833156"/>
            <a:ext cx="1872208" cy="684076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>
            <a:endCxn id="78" idx="4"/>
          </p:cNvCxnSpPr>
          <p:nvPr/>
        </p:nvCxnSpPr>
        <p:spPr>
          <a:xfrm flipV="1">
            <a:off x="4860032" y="5877272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>
            <a:endCxn id="77" idx="0"/>
          </p:cNvCxnSpPr>
          <p:nvPr/>
        </p:nvCxnSpPr>
        <p:spPr>
          <a:xfrm>
            <a:off x="4680012" y="5013176"/>
            <a:ext cx="0" cy="144016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フリーフォーム 86"/>
          <p:cNvSpPr/>
          <p:nvPr/>
        </p:nvSpPr>
        <p:spPr>
          <a:xfrm>
            <a:off x="4790658" y="4976514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915816" y="535289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B05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131840" y="486916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3106966" y="62280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562677" y="59492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B05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562677" y="508518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211960" y="552561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B05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5076056" y="552561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5724128" y="479715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B05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5724128" y="62280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2298224" y="550618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577176" y="5517232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3590783" y="54900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x</a:t>
            </a:r>
            <a:endParaRPr kumimoji="1" lang="ja-JP" altLang="en-US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4517922" y="46259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y</a:t>
            </a:r>
            <a:endParaRPr kumimoji="1" lang="ja-JP" altLang="en-US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4524090" y="643507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z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3044682"/>
      </p:ext>
    </p:extLst>
  </p:cSld>
  <p:clrMapOvr>
    <a:masterClrMapping/>
  </p:clrMapOvr>
  <p:transition advTm="14149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グラフ理論　第</a:t>
            </a:r>
            <a:r>
              <a:rPr lang="en-US" altLang="ja-JP" dirty="0"/>
              <a:t>13</a:t>
            </a:r>
            <a:r>
              <a:rPr lang="ja-JP" altLang="en-US" dirty="0"/>
              <a:t>回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ClrTx/>
              <a:buFont typeface="+mj-lt"/>
              <a:buAutoNum type="arabicPeriod"/>
              <a:defRPr/>
            </a:pPr>
            <a:endParaRPr lang="en-US" altLang="ja-JP" dirty="0"/>
          </a:p>
          <a:p>
            <a:pPr marL="514350" indent="-514350" eaLnBrk="1" hangingPunct="1">
              <a:buClrTx/>
              <a:buFont typeface="+mj-lt"/>
              <a:buAutoNum type="arabicPeriod"/>
              <a:defRPr/>
            </a:pPr>
            <a:r>
              <a:rPr lang="ja-JP" altLang="en-US" dirty="0"/>
              <a:t>ネットワークフローと最大流問題</a:t>
            </a:r>
            <a:endParaRPr lang="en-US" altLang="ja-JP" dirty="0"/>
          </a:p>
          <a:p>
            <a:pPr marL="850900" lvl="1" indent="-457200" eaLnBrk="1" hangingPunct="1">
              <a:buClrTx/>
              <a:buFont typeface="+mj-lt"/>
              <a:buAutoNum type="arabicPeriod"/>
              <a:defRPr/>
            </a:pPr>
            <a:r>
              <a:rPr lang="ja-JP" altLang="en-US" dirty="0"/>
              <a:t>ネットワークの例</a:t>
            </a:r>
            <a:endParaRPr lang="en-US" altLang="ja-JP" dirty="0"/>
          </a:p>
          <a:p>
            <a:pPr marL="850900" lvl="1" indent="-457200" eaLnBrk="1" hangingPunct="1">
              <a:buClrTx/>
              <a:buFont typeface="+mj-lt"/>
              <a:buAutoNum type="arabicPeriod"/>
              <a:defRPr/>
            </a:pPr>
            <a:r>
              <a:rPr lang="ja-JP" altLang="en-US" dirty="0"/>
              <a:t>用語の説明</a:t>
            </a:r>
            <a:endParaRPr lang="en-US" altLang="ja-JP" dirty="0"/>
          </a:p>
          <a:p>
            <a:pPr marL="850900" lvl="1" indent="-457200" eaLnBrk="1" hangingPunct="1">
              <a:buClrTx/>
              <a:buFont typeface="+mj-lt"/>
              <a:buAutoNum type="arabicPeriod"/>
              <a:defRPr/>
            </a:pPr>
            <a:r>
              <a:rPr lang="ja-JP" altLang="en-US" dirty="0"/>
              <a:t>フローの値とカットの容量</a:t>
            </a:r>
            <a:endParaRPr lang="en-US" altLang="ja-JP" dirty="0"/>
          </a:p>
          <a:p>
            <a:pPr marL="850900" lvl="1" indent="-457200" eaLnBrk="1" hangingPunct="1">
              <a:buClrTx/>
              <a:buFont typeface="+mj-lt"/>
              <a:buAutoNum type="arabicPeriod"/>
              <a:defRPr/>
            </a:pPr>
            <a:r>
              <a:rPr lang="ja-JP" altLang="en-US" dirty="0"/>
              <a:t>最大流アルゴリズム</a:t>
            </a:r>
            <a:endParaRPr lang="en-US" altLang="ja-JP" dirty="0"/>
          </a:p>
          <a:p>
            <a:pPr marL="393700" lvl="1" indent="0" eaLnBrk="1" hangingPunct="1">
              <a:buClrTx/>
              <a:buNone/>
              <a:defRPr/>
            </a:pPr>
            <a:endParaRPr lang="en-US" altLang="ja-JP" dirty="0"/>
          </a:p>
          <a:p>
            <a:pPr marL="850900" lvl="1" indent="-457200" eaLnBrk="1" hangingPunct="1">
              <a:buFont typeface="Wingdings 2" pitchFamily="18" charset="2"/>
              <a:buNone/>
              <a:defRPr/>
            </a:pPr>
            <a:endParaRPr lang="en-US" altLang="ja-JP" dirty="0"/>
          </a:p>
          <a:p>
            <a:pPr marL="850900" lvl="1" indent="-457200" eaLnBrk="1" hangingPunct="1">
              <a:buFont typeface="+mj-lt"/>
              <a:buAutoNum type="arabicPeriod"/>
              <a:defRPr/>
            </a:pPr>
            <a:endParaRPr lang="en-US" altLang="ja-JP" dirty="0"/>
          </a:p>
          <a:p>
            <a:pPr marL="850900" lvl="1" indent="-457200" eaLnBrk="1" hangingPunct="1">
              <a:buFont typeface="+mj-lt"/>
              <a:buAutoNum type="arabicPeriod"/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42644193"/>
      </p:ext>
    </p:extLst>
  </p:cSld>
  <p:clrMapOvr>
    <a:masterClrMapping/>
  </p:clrMapOvr>
  <p:transition advTm="6256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フローの修正が可能な経路を捜し，修正するためのネットワーク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Ford-Fulkerson</a:t>
            </a:r>
            <a:r>
              <a:rPr lang="ja-JP" altLang="en-US" sz="2400" dirty="0">
                <a:latin typeface="Calibri" pitchFamily="34" charset="0"/>
                <a:ea typeface="+mn-ea"/>
              </a:rPr>
              <a:t>のアルゴリズム（最大流アルゴリズム）で用いられる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　　  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6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1.4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最大流アルゴリズム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35496" y="2204864"/>
            <a:ext cx="8928992" cy="141285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7" name="角丸四角形 36"/>
          <p:cNvSpPr/>
          <p:nvPr/>
        </p:nvSpPr>
        <p:spPr>
          <a:xfrm>
            <a:off x="323156" y="1989088"/>
            <a:ext cx="3024708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残余容量ネットワーク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232805"/>
      </p:ext>
    </p:extLst>
  </p:cSld>
  <p:clrMapOvr>
    <a:masterClrMapping/>
  </p:clrMapOvr>
  <p:transition advTm="14149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D</a:t>
            </a:r>
            <a:r>
              <a:rPr lang="ja-JP" altLang="en-US" sz="2400" dirty="0">
                <a:latin typeface="Calibri" pitchFamily="34" charset="0"/>
                <a:ea typeface="+mn-ea"/>
              </a:rPr>
              <a:t>：ネットワーク，</a:t>
            </a:r>
            <a:r>
              <a:rPr lang="en-US" altLang="ja-JP" sz="2400" dirty="0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：フロー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に対して，</a:t>
            </a:r>
            <a:r>
              <a:rPr lang="ja-JP" altLang="en-US" sz="2400" dirty="0">
                <a:solidFill>
                  <a:schemeClr val="tx1"/>
                </a:solidFill>
              </a:rPr>
              <a:t>残余容量ネットワーク</a:t>
            </a:r>
            <a:r>
              <a:rPr lang="en-US" altLang="ja-JP" sz="2400" dirty="0" err="1">
                <a:solidFill>
                  <a:schemeClr val="tx1"/>
                </a:solidFill>
                <a:latin typeface="Calibri" pitchFamily="34" charset="0"/>
              </a:rPr>
              <a:t>D</a:t>
            </a:r>
            <a:r>
              <a:rPr lang="en-US" altLang="ja-JP" sz="2400" baseline="-25000" dirty="0" err="1">
                <a:solidFill>
                  <a:schemeClr val="tx1"/>
                </a:solidFill>
                <a:latin typeface="Calibri" pitchFamily="34" charset="0"/>
              </a:rPr>
              <a:t>f</a:t>
            </a:r>
            <a:r>
              <a:rPr lang="ja-JP" altLang="en-US" sz="2400" dirty="0">
                <a:solidFill>
                  <a:schemeClr val="tx1"/>
                </a:solidFill>
              </a:rPr>
              <a:t>を以下のように定義する．</a:t>
            </a:r>
            <a:endParaRPr lang="en-US" altLang="ja-JP" sz="2400" dirty="0">
              <a:solidFill>
                <a:schemeClr val="tx1"/>
              </a:solidFill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（注意：</a:t>
            </a:r>
            <a:r>
              <a:rPr lang="en-US" altLang="ja-JP" sz="2400" dirty="0" err="1">
                <a:latin typeface="Calibri" pitchFamily="34" charset="0"/>
              </a:rPr>
              <a:t>a</a:t>
            </a:r>
            <a:r>
              <a:rPr lang="en-US" altLang="ja-JP" sz="2400" baseline="-25000" dirty="0" err="1">
                <a:latin typeface="Calibri" pitchFamily="34" charset="0"/>
              </a:rPr>
              <a:t>rev</a:t>
            </a:r>
            <a:r>
              <a:rPr lang="ja-JP" altLang="en-US" sz="2400" dirty="0">
                <a:latin typeface="Calibri" pitchFamily="34" charset="0"/>
              </a:rPr>
              <a:t>は</a:t>
            </a:r>
            <a:r>
              <a:rPr lang="en-US" altLang="ja-JP" sz="2400" dirty="0">
                <a:latin typeface="Calibri" pitchFamily="34" charset="0"/>
              </a:rPr>
              <a:t>a</a:t>
            </a:r>
            <a:r>
              <a:rPr lang="ja-JP" altLang="en-US" sz="2400" dirty="0">
                <a:latin typeface="Calibri" pitchFamily="34" charset="0"/>
              </a:rPr>
              <a:t>の向きを逆にした弧）</a:t>
            </a:r>
            <a:endParaRPr lang="en-US" altLang="ja-JP" sz="24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2400" dirty="0">
                <a:latin typeface="Calibri" pitchFamily="34" charset="0"/>
              </a:rPr>
              <a:t>V(</a:t>
            </a:r>
            <a:r>
              <a:rPr lang="en-US" altLang="ja-JP" sz="2400" dirty="0" err="1">
                <a:latin typeface="Calibri" pitchFamily="34" charset="0"/>
              </a:rPr>
              <a:t>D</a:t>
            </a:r>
            <a:r>
              <a:rPr lang="en-US" altLang="ja-JP" sz="2400" baseline="-25000" dirty="0" err="1">
                <a:latin typeface="Calibri" pitchFamily="34" charset="0"/>
              </a:rPr>
              <a:t>f</a:t>
            </a:r>
            <a:r>
              <a:rPr lang="en-US" altLang="ja-JP" sz="2400" dirty="0">
                <a:latin typeface="Calibri" pitchFamily="34" charset="0"/>
              </a:rPr>
              <a:t>)=V(D)</a:t>
            </a:r>
          </a:p>
          <a:p>
            <a: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A(</a:t>
            </a:r>
            <a:r>
              <a:rPr lang="en-US" altLang="ja-JP" sz="2400" dirty="0" err="1">
                <a:latin typeface="Calibri" pitchFamily="34" charset="0"/>
              </a:rPr>
              <a:t>D</a:t>
            </a:r>
            <a:r>
              <a:rPr lang="en-US" altLang="ja-JP" sz="2400" baseline="-25000" dirty="0" err="1">
                <a:latin typeface="Calibri" pitchFamily="34" charset="0"/>
              </a:rPr>
              <a:t>f</a:t>
            </a:r>
            <a:r>
              <a:rPr lang="en-US" altLang="ja-JP" sz="2400" dirty="0">
                <a:latin typeface="Calibri" pitchFamily="34" charset="0"/>
                <a:ea typeface="+mn-ea"/>
              </a:rPr>
              <a:t>)={a</a:t>
            </a:r>
            <a:r>
              <a:rPr lang="ja-JP" altLang="en-US" sz="24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dirty="0">
                <a:latin typeface="Calibri" pitchFamily="34" charset="0"/>
                <a:ea typeface="+mn-ea"/>
              </a:rPr>
              <a:t>A(D)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  <a:ea typeface="+mn-ea"/>
              </a:rPr>
              <a:t>f(a)&lt;c(a)}</a:t>
            </a:r>
            <a:r>
              <a:rPr lang="ja-JP" altLang="en-US" sz="2400" dirty="0">
                <a:latin typeface="Calibri" pitchFamily="34" charset="0"/>
                <a:ea typeface="+mn-ea"/>
              </a:rPr>
              <a:t>∪</a:t>
            </a:r>
            <a:r>
              <a:rPr lang="en-US" altLang="ja-JP" sz="2400" dirty="0">
                <a:latin typeface="Calibri" pitchFamily="34" charset="0"/>
                <a:ea typeface="+mn-ea"/>
              </a:rPr>
              <a:t>{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a</a:t>
            </a:r>
            <a:r>
              <a:rPr lang="en-US" altLang="ja-JP" sz="2400" baseline="-25000" dirty="0" err="1">
                <a:latin typeface="Calibri" pitchFamily="34" charset="0"/>
                <a:ea typeface="+mn-ea"/>
              </a:rPr>
              <a:t>rev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  <a:ea typeface="+mn-ea"/>
              </a:rPr>
              <a:t>f(a)&gt;0, a</a:t>
            </a:r>
            <a:r>
              <a:rPr lang="ja-JP" altLang="en-US" sz="24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dirty="0">
                <a:latin typeface="Calibri" pitchFamily="34" charset="0"/>
                <a:ea typeface="+mn-ea"/>
              </a:rPr>
              <a:t>A(D)}</a:t>
            </a:r>
          </a:p>
          <a:p>
            <a: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2400" dirty="0" err="1">
                <a:latin typeface="Calibri" pitchFamily="34" charset="0"/>
                <a:ea typeface="+mn-ea"/>
              </a:rPr>
              <a:t>c</a:t>
            </a:r>
            <a:r>
              <a:rPr lang="en-US" altLang="ja-JP" sz="2400" baseline="-25000" dirty="0" err="1">
                <a:latin typeface="Calibri" pitchFamily="34" charset="0"/>
                <a:ea typeface="+mn-ea"/>
              </a:rPr>
              <a:t>f</a:t>
            </a:r>
            <a:r>
              <a:rPr lang="en-US" altLang="ja-JP" sz="2400" dirty="0">
                <a:latin typeface="Calibri" pitchFamily="34" charset="0"/>
                <a:ea typeface="+mn-ea"/>
              </a:rPr>
              <a:t>(a)=c(a)-f(a)</a:t>
            </a:r>
            <a:r>
              <a:rPr lang="ja-JP" altLang="en-US" sz="2400" dirty="0">
                <a:latin typeface="Calibri" pitchFamily="34" charset="0"/>
                <a:ea typeface="+mn-ea"/>
              </a:rPr>
              <a:t>  （</a:t>
            </a:r>
            <a:r>
              <a:rPr lang="en-US" altLang="ja-JP" sz="2400" dirty="0">
                <a:latin typeface="Calibri" pitchFamily="34" charset="0"/>
                <a:ea typeface="+mn-ea"/>
              </a:rPr>
              <a:t>f(a)&lt;c(a)</a:t>
            </a:r>
            <a:r>
              <a:rPr lang="ja-JP" altLang="en-US" sz="2400" dirty="0">
                <a:latin typeface="Calibri" pitchFamily="34" charset="0"/>
                <a:ea typeface="+mn-ea"/>
              </a:rPr>
              <a:t>のとき）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2400" dirty="0" err="1">
                <a:latin typeface="Calibri" pitchFamily="34" charset="0"/>
                <a:ea typeface="+mn-ea"/>
              </a:rPr>
              <a:t>c</a:t>
            </a:r>
            <a:r>
              <a:rPr lang="en-US" altLang="ja-JP" sz="2400" baseline="-25000" dirty="0" err="1">
                <a:latin typeface="Calibri" pitchFamily="34" charset="0"/>
                <a:ea typeface="+mn-ea"/>
              </a:rPr>
              <a:t>f</a:t>
            </a:r>
            <a:r>
              <a:rPr lang="en-US" altLang="ja-JP" sz="2400" dirty="0">
                <a:latin typeface="Calibri" pitchFamily="34" charset="0"/>
                <a:ea typeface="+mn-ea"/>
              </a:rPr>
              <a:t>(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a</a:t>
            </a:r>
            <a:r>
              <a:rPr lang="en-US" altLang="ja-JP" sz="2400" baseline="-25000" dirty="0" err="1">
                <a:latin typeface="Calibri" pitchFamily="34" charset="0"/>
                <a:ea typeface="+mn-ea"/>
              </a:rPr>
              <a:t>rev</a:t>
            </a:r>
            <a:r>
              <a:rPr lang="en-US" altLang="ja-JP" sz="2400" dirty="0">
                <a:latin typeface="Calibri" pitchFamily="34" charset="0"/>
                <a:ea typeface="+mn-ea"/>
              </a:rPr>
              <a:t>)=f(a)      </a:t>
            </a:r>
            <a:r>
              <a:rPr lang="ja-JP" altLang="en-US" sz="2400" dirty="0">
                <a:latin typeface="Calibri" pitchFamily="34" charset="0"/>
                <a:ea typeface="+mn-ea"/>
              </a:rPr>
              <a:t>（</a:t>
            </a:r>
            <a:r>
              <a:rPr lang="en-US" altLang="ja-JP" sz="2400" dirty="0">
                <a:latin typeface="Calibri" pitchFamily="34" charset="0"/>
                <a:ea typeface="+mn-ea"/>
              </a:rPr>
              <a:t>f(a)&gt;0</a:t>
            </a:r>
            <a:r>
              <a:rPr lang="ja-JP" altLang="en-US" sz="2400" dirty="0">
                <a:latin typeface="Calibri" pitchFamily="34" charset="0"/>
                <a:ea typeface="+mn-ea"/>
              </a:rPr>
              <a:t>のとき）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6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1.4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最大流アルゴリズム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5496" y="2204864"/>
            <a:ext cx="8928992" cy="345638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5" name="角丸四角形 4"/>
          <p:cNvSpPr/>
          <p:nvPr/>
        </p:nvSpPr>
        <p:spPr>
          <a:xfrm>
            <a:off x="323156" y="1989088"/>
            <a:ext cx="3168724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残余容量ネットワーク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600904"/>
      </p:ext>
    </p:extLst>
  </p:cSld>
  <p:clrMapOvr>
    <a:masterClrMapping/>
  </p:clrMapOvr>
  <p:transition advTm="14149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タイトル 1"/>
          <p:cNvSpPr>
            <a:spLocks noGrp="1"/>
          </p:cNvSpPr>
          <p:nvPr>
            <p:ph type="title"/>
          </p:nvPr>
        </p:nvSpPr>
        <p:spPr>
          <a:xfrm>
            <a:off x="1887538" y="2573338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 dirty="0"/>
            </a:br>
            <a:endParaRPr lang="ja-JP" altLang="en-US" dirty="0"/>
          </a:p>
        </p:txBody>
      </p:sp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1.4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最大流アルゴリズム</a:t>
            </a:r>
          </a:p>
        </p:txBody>
      </p:sp>
      <p:sp>
        <p:nvSpPr>
          <p:cNvPr id="3" name="円/楕円 2"/>
          <p:cNvSpPr/>
          <p:nvPr/>
        </p:nvSpPr>
        <p:spPr>
          <a:xfrm>
            <a:off x="2267744" y="30241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563888" y="30241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499992" y="216004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499992" y="396024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516216" y="30241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3" idx="6"/>
            <a:endCxn id="7" idx="2"/>
          </p:cNvCxnSpPr>
          <p:nvPr/>
        </p:nvCxnSpPr>
        <p:spPr>
          <a:xfrm>
            <a:off x="2627784" y="3204156"/>
            <a:ext cx="936104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endCxn id="8" idx="2"/>
          </p:cNvCxnSpPr>
          <p:nvPr/>
        </p:nvCxnSpPr>
        <p:spPr>
          <a:xfrm flipV="1">
            <a:off x="2483768" y="2340060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3" idx="4"/>
            <a:endCxn id="9" idx="2"/>
          </p:cNvCxnSpPr>
          <p:nvPr/>
        </p:nvCxnSpPr>
        <p:spPr>
          <a:xfrm>
            <a:off x="2447764" y="3384176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endCxn id="8" idx="3"/>
          </p:cNvCxnSpPr>
          <p:nvPr/>
        </p:nvCxnSpPr>
        <p:spPr>
          <a:xfrm flipV="1">
            <a:off x="3779912" y="2467353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7" idx="4"/>
            <a:endCxn id="9" idx="1"/>
          </p:cNvCxnSpPr>
          <p:nvPr/>
        </p:nvCxnSpPr>
        <p:spPr>
          <a:xfrm>
            <a:off x="3743908" y="3384176"/>
            <a:ext cx="808811" cy="628791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8" idx="6"/>
          </p:cNvCxnSpPr>
          <p:nvPr/>
        </p:nvCxnSpPr>
        <p:spPr>
          <a:xfrm>
            <a:off x="4860032" y="2340060"/>
            <a:ext cx="1872208" cy="684076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endCxn id="10" idx="4"/>
          </p:cNvCxnSpPr>
          <p:nvPr/>
        </p:nvCxnSpPr>
        <p:spPr>
          <a:xfrm flipV="1">
            <a:off x="4860032" y="3384176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endCxn id="9" idx="0"/>
          </p:cNvCxnSpPr>
          <p:nvPr/>
        </p:nvCxnSpPr>
        <p:spPr>
          <a:xfrm>
            <a:off x="4680012" y="2520080"/>
            <a:ext cx="0" cy="144016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755" name="フリーフォーム 202754"/>
          <p:cNvSpPr/>
          <p:nvPr/>
        </p:nvSpPr>
        <p:spPr>
          <a:xfrm>
            <a:off x="4790658" y="2483418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756" name="テキスト ボックス 202755"/>
          <p:cNvSpPr txBox="1"/>
          <p:nvPr/>
        </p:nvSpPr>
        <p:spPr>
          <a:xfrm>
            <a:off x="2915816" y="28598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131840" y="237606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106966" y="373492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562677" y="345618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562677" y="259208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211960" y="30325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076056" y="30325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724128" y="23040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724128" y="373492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298224" y="30130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577176" y="3024136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90783" y="29969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x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517922" y="21328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y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524090" y="39419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z</a:t>
            </a:r>
            <a:endParaRPr kumimoji="1" lang="ja-JP" altLang="en-US" dirty="0"/>
          </a:p>
        </p:txBody>
      </p:sp>
      <p:sp useBgFill="1">
        <p:nvSpPr>
          <p:cNvPr id="61" name="角丸四角形 60"/>
          <p:cNvSpPr/>
          <p:nvPr/>
        </p:nvSpPr>
        <p:spPr>
          <a:xfrm>
            <a:off x="179512" y="4437112"/>
            <a:ext cx="3024708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残余容量ネットワーク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 useBgFill="1">
        <p:nvSpPr>
          <p:cNvPr id="62" name="角丸四角形 61"/>
          <p:cNvSpPr/>
          <p:nvPr/>
        </p:nvSpPr>
        <p:spPr>
          <a:xfrm>
            <a:off x="179512" y="1916832"/>
            <a:ext cx="3024708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元のネットワーク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63" name="タイトル 1"/>
          <p:cNvSpPr txBox="1">
            <a:spLocks/>
          </p:cNvSpPr>
          <p:nvPr/>
        </p:nvSpPr>
        <p:spPr bwMode="auto">
          <a:xfrm>
            <a:off x="1907704" y="502161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br>
              <a:rPr lang="en-US" altLang="ja-JP"/>
            </a:br>
            <a:endParaRPr lang="ja-JP" altLang="en-US"/>
          </a:p>
        </p:txBody>
      </p:sp>
      <p:sp>
        <p:nvSpPr>
          <p:cNvPr id="64" name="円/楕円 63"/>
          <p:cNvSpPr/>
          <p:nvPr/>
        </p:nvSpPr>
        <p:spPr>
          <a:xfrm>
            <a:off x="2287910" y="547240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円/楕円 64"/>
          <p:cNvSpPr/>
          <p:nvPr/>
        </p:nvSpPr>
        <p:spPr>
          <a:xfrm>
            <a:off x="3584054" y="547240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円/楕円 65"/>
          <p:cNvSpPr/>
          <p:nvPr/>
        </p:nvSpPr>
        <p:spPr>
          <a:xfrm>
            <a:off x="4520158" y="460831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円/楕円 66"/>
          <p:cNvSpPr/>
          <p:nvPr/>
        </p:nvSpPr>
        <p:spPr>
          <a:xfrm>
            <a:off x="4520158" y="640851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6536382" y="547240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9" name="直線コネクタ 68"/>
          <p:cNvCxnSpPr>
            <a:stCxn id="64" idx="6"/>
            <a:endCxn id="65" idx="2"/>
          </p:cNvCxnSpPr>
          <p:nvPr/>
        </p:nvCxnSpPr>
        <p:spPr>
          <a:xfrm>
            <a:off x="2647950" y="5652428"/>
            <a:ext cx="936104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>
            <a:endCxn id="66" idx="2"/>
          </p:cNvCxnSpPr>
          <p:nvPr/>
        </p:nvCxnSpPr>
        <p:spPr>
          <a:xfrm flipV="1">
            <a:off x="2503934" y="4788332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>
            <a:stCxn id="64" idx="4"/>
            <a:endCxn id="67" idx="2"/>
          </p:cNvCxnSpPr>
          <p:nvPr/>
        </p:nvCxnSpPr>
        <p:spPr>
          <a:xfrm>
            <a:off x="2467930" y="5832448"/>
            <a:ext cx="2052228" cy="756084"/>
          </a:xfrm>
          <a:prstGeom prst="line">
            <a:avLst/>
          </a:prstGeom>
          <a:ln w="50800" cmpd="dbl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>
            <a:endCxn id="66" idx="3"/>
          </p:cNvCxnSpPr>
          <p:nvPr/>
        </p:nvCxnSpPr>
        <p:spPr>
          <a:xfrm flipV="1">
            <a:off x="3800078" y="4915625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>
            <a:stCxn id="65" idx="4"/>
            <a:endCxn id="67" idx="1"/>
          </p:cNvCxnSpPr>
          <p:nvPr/>
        </p:nvCxnSpPr>
        <p:spPr>
          <a:xfrm>
            <a:off x="3764074" y="5832448"/>
            <a:ext cx="808811" cy="628791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stCxn id="66" idx="6"/>
          </p:cNvCxnSpPr>
          <p:nvPr/>
        </p:nvCxnSpPr>
        <p:spPr>
          <a:xfrm>
            <a:off x="4880198" y="4788332"/>
            <a:ext cx="1872208" cy="684076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>
            <a:endCxn id="68" idx="4"/>
          </p:cNvCxnSpPr>
          <p:nvPr/>
        </p:nvCxnSpPr>
        <p:spPr>
          <a:xfrm flipV="1">
            <a:off x="4880198" y="5832448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>
            <a:endCxn id="67" idx="0"/>
          </p:cNvCxnSpPr>
          <p:nvPr/>
        </p:nvCxnSpPr>
        <p:spPr>
          <a:xfrm>
            <a:off x="4700178" y="4968352"/>
            <a:ext cx="0" cy="1440160"/>
          </a:xfrm>
          <a:prstGeom prst="line">
            <a:avLst/>
          </a:prstGeom>
          <a:ln w="50800" cmpd="dbl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フリーフォーム 104"/>
          <p:cNvSpPr/>
          <p:nvPr/>
        </p:nvSpPr>
        <p:spPr>
          <a:xfrm>
            <a:off x="4810824" y="4931690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2935982" y="530807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347864" y="507589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２</a:t>
            </a:r>
            <a:endParaRPr kumimoji="1" lang="ja-JP" altLang="en-US" u="sng" dirty="0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127132" y="61831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3707904" y="58772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755038" y="50403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403110" y="54807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5096222" y="54807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5744294" y="47523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580112" y="58679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2318390" y="546136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597342" y="5472408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3610949" y="54451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x</a:t>
            </a:r>
            <a:endParaRPr kumimoji="1" lang="ja-JP" altLang="en-US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538088" y="45811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y</a:t>
            </a:r>
            <a:endParaRPr kumimoji="1" lang="ja-JP" altLang="en-US" dirty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544256" y="63902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z</a:t>
            </a:r>
            <a:endParaRPr kumimoji="1" lang="ja-JP" altLang="en-US" dirty="0"/>
          </a:p>
        </p:txBody>
      </p:sp>
      <p:sp>
        <p:nvSpPr>
          <p:cNvPr id="2" name="フリーフォーム 1"/>
          <p:cNvSpPr/>
          <p:nvPr/>
        </p:nvSpPr>
        <p:spPr>
          <a:xfrm>
            <a:off x="2441542" y="4652937"/>
            <a:ext cx="2158738" cy="805183"/>
          </a:xfrm>
          <a:custGeom>
            <a:avLst/>
            <a:gdLst>
              <a:gd name="connsiteX0" fmla="*/ 2158738 w 2158738"/>
              <a:gd name="connsiteY0" fmla="*/ 13331 h 805183"/>
              <a:gd name="connsiteX1" fmla="*/ 1168924 w 2158738"/>
              <a:gd name="connsiteY1" fmla="*/ 107599 h 805183"/>
              <a:gd name="connsiteX2" fmla="*/ 0 w 2158738"/>
              <a:gd name="connsiteY2" fmla="*/ 805183 h 805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58738" h="805183">
                <a:moveTo>
                  <a:pt x="2158738" y="13331"/>
                </a:moveTo>
                <a:cubicBezTo>
                  <a:pt x="1843726" y="-5523"/>
                  <a:pt x="1528714" y="-24376"/>
                  <a:pt x="1168924" y="107599"/>
                </a:cubicBezTo>
                <a:cubicBezTo>
                  <a:pt x="809134" y="239574"/>
                  <a:pt x="404567" y="522378"/>
                  <a:pt x="0" y="805183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3366144" y="443711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２</a:t>
            </a:r>
            <a:endParaRPr kumimoji="1" lang="ja-JP" altLang="en-US" u="sng" dirty="0"/>
          </a:p>
        </p:txBody>
      </p:sp>
      <p:sp>
        <p:nvSpPr>
          <p:cNvPr id="4" name="フリーフォーム 3"/>
          <p:cNvSpPr/>
          <p:nvPr/>
        </p:nvSpPr>
        <p:spPr>
          <a:xfrm>
            <a:off x="2639505" y="5722070"/>
            <a:ext cx="1008668" cy="125498"/>
          </a:xfrm>
          <a:custGeom>
            <a:avLst/>
            <a:gdLst>
              <a:gd name="connsiteX0" fmla="*/ 1008668 w 1008668"/>
              <a:gd name="connsiteY0" fmla="*/ 75415 h 125498"/>
              <a:gd name="connsiteX1" fmla="*/ 490194 w 1008668"/>
              <a:gd name="connsiteY1" fmla="*/ 122549 h 125498"/>
              <a:gd name="connsiteX2" fmla="*/ 0 w 1008668"/>
              <a:gd name="connsiteY2" fmla="*/ 0 h 125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8668" h="125498">
                <a:moveTo>
                  <a:pt x="1008668" y="75415"/>
                </a:moveTo>
                <a:cubicBezTo>
                  <a:pt x="833486" y="105266"/>
                  <a:pt x="658305" y="135118"/>
                  <a:pt x="490194" y="122549"/>
                </a:cubicBezTo>
                <a:cubicBezTo>
                  <a:pt x="322083" y="109980"/>
                  <a:pt x="161041" y="54990"/>
                  <a:pt x="0" y="0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250982" y="57959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5" name="フリーフォーム 4"/>
          <p:cNvSpPr/>
          <p:nvPr/>
        </p:nvSpPr>
        <p:spPr>
          <a:xfrm>
            <a:off x="3959258" y="5684363"/>
            <a:ext cx="697583" cy="744717"/>
          </a:xfrm>
          <a:custGeom>
            <a:avLst/>
            <a:gdLst>
              <a:gd name="connsiteX0" fmla="*/ 697583 w 697583"/>
              <a:gd name="connsiteY0" fmla="*/ 744717 h 744717"/>
              <a:gd name="connsiteX1" fmla="*/ 405352 w 697583"/>
              <a:gd name="connsiteY1" fmla="*/ 254524 h 744717"/>
              <a:gd name="connsiteX2" fmla="*/ 0 w 697583"/>
              <a:gd name="connsiteY2" fmla="*/ 0 h 744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7583" h="744717">
                <a:moveTo>
                  <a:pt x="697583" y="744717"/>
                </a:moveTo>
                <a:cubicBezTo>
                  <a:pt x="609599" y="561680"/>
                  <a:pt x="521616" y="378643"/>
                  <a:pt x="405352" y="254524"/>
                </a:cubicBezTo>
                <a:cubicBezTo>
                  <a:pt x="289088" y="130404"/>
                  <a:pt x="144544" y="65202"/>
                  <a:pt x="0" y="0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4259094" y="5661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" name="フリーフォーム 10"/>
          <p:cNvSpPr/>
          <p:nvPr/>
        </p:nvSpPr>
        <p:spPr>
          <a:xfrm>
            <a:off x="4883085" y="4845377"/>
            <a:ext cx="1677971" cy="725864"/>
          </a:xfrm>
          <a:custGeom>
            <a:avLst/>
            <a:gdLst>
              <a:gd name="connsiteX0" fmla="*/ 1677971 w 1677971"/>
              <a:gd name="connsiteY0" fmla="*/ 725864 h 725864"/>
              <a:gd name="connsiteX1" fmla="*/ 829558 w 1677971"/>
              <a:gd name="connsiteY1" fmla="*/ 556182 h 725864"/>
              <a:gd name="connsiteX2" fmla="*/ 0 w 1677971"/>
              <a:gd name="connsiteY2" fmla="*/ 0 h 725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7971" h="725864">
                <a:moveTo>
                  <a:pt x="1677971" y="725864"/>
                </a:moveTo>
                <a:cubicBezTo>
                  <a:pt x="1393595" y="701511"/>
                  <a:pt x="1109220" y="677159"/>
                  <a:pt x="829558" y="556182"/>
                </a:cubicBezTo>
                <a:cubicBezTo>
                  <a:pt x="549896" y="435205"/>
                  <a:pt x="274948" y="217602"/>
                  <a:pt x="0" y="0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5508104" y="53732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2" name="フリーフォーム 11"/>
          <p:cNvSpPr/>
          <p:nvPr/>
        </p:nvSpPr>
        <p:spPr>
          <a:xfrm>
            <a:off x="4854804" y="5863472"/>
            <a:ext cx="1866507" cy="791852"/>
          </a:xfrm>
          <a:custGeom>
            <a:avLst/>
            <a:gdLst>
              <a:gd name="connsiteX0" fmla="*/ 1866507 w 1866507"/>
              <a:gd name="connsiteY0" fmla="*/ 0 h 791852"/>
              <a:gd name="connsiteX1" fmla="*/ 1055802 w 1866507"/>
              <a:gd name="connsiteY1" fmla="*/ 612742 h 791852"/>
              <a:gd name="connsiteX2" fmla="*/ 0 w 1866507"/>
              <a:gd name="connsiteY2" fmla="*/ 791852 h 79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66507" h="791852">
                <a:moveTo>
                  <a:pt x="1866507" y="0"/>
                </a:moveTo>
                <a:cubicBezTo>
                  <a:pt x="1616696" y="240383"/>
                  <a:pt x="1366886" y="480767"/>
                  <a:pt x="1055802" y="612742"/>
                </a:cubicBezTo>
                <a:cubicBezTo>
                  <a:pt x="744718" y="744717"/>
                  <a:pt x="372359" y="768284"/>
                  <a:pt x="0" y="791852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5915278" y="63720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16016" y="836712"/>
            <a:ext cx="4380879" cy="12249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1600" dirty="0">
                <a:latin typeface="Calibri" pitchFamily="34" charset="0"/>
              </a:rPr>
              <a:t>V(</a:t>
            </a:r>
            <a:r>
              <a:rPr lang="en-US" altLang="ja-JP" sz="1600" dirty="0" err="1">
                <a:latin typeface="Calibri" pitchFamily="34" charset="0"/>
              </a:rPr>
              <a:t>D</a:t>
            </a:r>
            <a:r>
              <a:rPr lang="en-US" altLang="ja-JP" sz="1600" baseline="-25000" dirty="0" err="1">
                <a:latin typeface="Calibri" pitchFamily="34" charset="0"/>
              </a:rPr>
              <a:t>f</a:t>
            </a:r>
            <a:r>
              <a:rPr lang="en-US" altLang="ja-JP" sz="1600" dirty="0">
                <a:latin typeface="Calibri" pitchFamily="34" charset="0"/>
              </a:rPr>
              <a:t>)=V(D)</a:t>
            </a:r>
          </a:p>
          <a:p>
            <a:pPr marL="285750" indent="-28575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1600" dirty="0">
                <a:latin typeface="Calibri" pitchFamily="34" charset="0"/>
              </a:rPr>
              <a:t>A(</a:t>
            </a:r>
            <a:r>
              <a:rPr lang="en-US" altLang="ja-JP" sz="1600" dirty="0" err="1">
                <a:latin typeface="Calibri" pitchFamily="34" charset="0"/>
              </a:rPr>
              <a:t>D</a:t>
            </a:r>
            <a:r>
              <a:rPr lang="en-US" altLang="ja-JP" sz="1600" baseline="-25000" dirty="0" err="1">
                <a:latin typeface="Calibri" pitchFamily="34" charset="0"/>
              </a:rPr>
              <a:t>f</a:t>
            </a:r>
            <a:r>
              <a:rPr lang="en-US" altLang="ja-JP" sz="1600" dirty="0">
                <a:latin typeface="Calibri" pitchFamily="34" charset="0"/>
              </a:rPr>
              <a:t>)={a</a:t>
            </a:r>
            <a:r>
              <a:rPr lang="ja-JP" altLang="en-US" sz="1600" dirty="0">
                <a:latin typeface="Calibri" pitchFamily="34" charset="0"/>
              </a:rPr>
              <a:t>∊</a:t>
            </a:r>
            <a:r>
              <a:rPr lang="en-US" altLang="ja-JP" sz="1600" dirty="0">
                <a:latin typeface="Calibri" pitchFamily="34" charset="0"/>
              </a:rPr>
              <a:t>A(D)</a:t>
            </a:r>
            <a:r>
              <a:rPr lang="ja-JP" altLang="en-US" sz="1600" dirty="0">
                <a:latin typeface="Calibri" pitchFamily="34" charset="0"/>
              </a:rPr>
              <a:t>：</a:t>
            </a:r>
            <a:r>
              <a:rPr lang="en-US" altLang="ja-JP" sz="1600" dirty="0">
                <a:latin typeface="Calibri" pitchFamily="34" charset="0"/>
              </a:rPr>
              <a:t>f(a)&lt;c(a)}</a:t>
            </a:r>
            <a:r>
              <a:rPr lang="ja-JP" altLang="en-US" sz="1600" dirty="0">
                <a:latin typeface="Calibri" pitchFamily="34" charset="0"/>
              </a:rPr>
              <a:t>∪</a:t>
            </a:r>
            <a:r>
              <a:rPr lang="en-US" altLang="ja-JP" sz="1600" dirty="0">
                <a:latin typeface="Calibri" pitchFamily="34" charset="0"/>
              </a:rPr>
              <a:t>{</a:t>
            </a:r>
            <a:r>
              <a:rPr lang="en-US" altLang="ja-JP" sz="1600" dirty="0" err="1">
                <a:latin typeface="Calibri" pitchFamily="34" charset="0"/>
              </a:rPr>
              <a:t>a</a:t>
            </a:r>
            <a:r>
              <a:rPr lang="en-US" altLang="ja-JP" sz="1600" baseline="-25000" dirty="0" err="1">
                <a:latin typeface="Calibri" pitchFamily="34" charset="0"/>
              </a:rPr>
              <a:t>rev</a:t>
            </a:r>
            <a:r>
              <a:rPr lang="ja-JP" altLang="en-US" sz="1600" dirty="0">
                <a:latin typeface="Calibri" pitchFamily="34" charset="0"/>
              </a:rPr>
              <a:t>：</a:t>
            </a:r>
            <a:r>
              <a:rPr lang="en-US" altLang="ja-JP" sz="1600" dirty="0">
                <a:latin typeface="Calibri" pitchFamily="34" charset="0"/>
              </a:rPr>
              <a:t>f(a)&gt;0, a</a:t>
            </a:r>
            <a:r>
              <a:rPr lang="ja-JP" altLang="en-US" sz="1600" dirty="0">
                <a:latin typeface="Calibri" pitchFamily="34" charset="0"/>
              </a:rPr>
              <a:t>∊</a:t>
            </a:r>
            <a:r>
              <a:rPr lang="en-US" altLang="ja-JP" sz="1600" dirty="0">
                <a:latin typeface="Calibri" pitchFamily="34" charset="0"/>
              </a:rPr>
              <a:t>A(D)}</a:t>
            </a:r>
          </a:p>
          <a:p>
            <a:pPr marL="285750" indent="-28575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1600" dirty="0" err="1">
                <a:latin typeface="Calibri" pitchFamily="34" charset="0"/>
              </a:rPr>
              <a:t>c</a:t>
            </a:r>
            <a:r>
              <a:rPr lang="en-US" altLang="ja-JP" sz="1600" baseline="-25000" dirty="0" err="1">
                <a:latin typeface="Calibri" pitchFamily="34" charset="0"/>
              </a:rPr>
              <a:t>f</a:t>
            </a:r>
            <a:r>
              <a:rPr lang="en-US" altLang="ja-JP" sz="1600" dirty="0">
                <a:latin typeface="Calibri" pitchFamily="34" charset="0"/>
              </a:rPr>
              <a:t>(a)=c(a)-f(a)</a:t>
            </a:r>
            <a:r>
              <a:rPr lang="ja-JP" altLang="en-US" sz="1600" dirty="0">
                <a:latin typeface="Calibri" pitchFamily="34" charset="0"/>
              </a:rPr>
              <a:t>  （</a:t>
            </a:r>
            <a:r>
              <a:rPr lang="en-US" altLang="ja-JP" sz="1600" dirty="0">
                <a:latin typeface="Calibri" pitchFamily="34" charset="0"/>
              </a:rPr>
              <a:t>f(a)&lt;c(a)</a:t>
            </a:r>
            <a:r>
              <a:rPr lang="ja-JP" altLang="en-US" sz="1600" dirty="0">
                <a:latin typeface="Calibri" pitchFamily="34" charset="0"/>
              </a:rPr>
              <a:t>のとき）</a:t>
            </a:r>
            <a:endParaRPr lang="en-US" altLang="ja-JP" sz="1600" dirty="0">
              <a:latin typeface="Calibri" pitchFamily="34" charset="0"/>
            </a:endParaRPr>
          </a:p>
          <a:p>
            <a:pPr marL="285750" indent="-28575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en-US" altLang="ja-JP" sz="1600" dirty="0" err="1">
                <a:latin typeface="Calibri" pitchFamily="34" charset="0"/>
              </a:rPr>
              <a:t>c</a:t>
            </a:r>
            <a:r>
              <a:rPr lang="en-US" altLang="ja-JP" sz="1600" baseline="-25000" dirty="0" err="1">
                <a:latin typeface="Calibri" pitchFamily="34" charset="0"/>
              </a:rPr>
              <a:t>f</a:t>
            </a:r>
            <a:r>
              <a:rPr lang="en-US" altLang="ja-JP" sz="1600" dirty="0">
                <a:latin typeface="Calibri" pitchFamily="34" charset="0"/>
              </a:rPr>
              <a:t>(</a:t>
            </a:r>
            <a:r>
              <a:rPr lang="en-US" altLang="ja-JP" sz="1600" dirty="0" err="1">
                <a:latin typeface="Calibri" pitchFamily="34" charset="0"/>
              </a:rPr>
              <a:t>a</a:t>
            </a:r>
            <a:r>
              <a:rPr lang="en-US" altLang="ja-JP" sz="1600" baseline="-25000" dirty="0" err="1">
                <a:latin typeface="Calibri" pitchFamily="34" charset="0"/>
              </a:rPr>
              <a:t>rev</a:t>
            </a:r>
            <a:r>
              <a:rPr lang="en-US" altLang="ja-JP" sz="1600" dirty="0">
                <a:latin typeface="Calibri" pitchFamily="34" charset="0"/>
              </a:rPr>
              <a:t>)=f(a)      </a:t>
            </a:r>
            <a:r>
              <a:rPr lang="ja-JP" altLang="en-US" sz="1600" dirty="0">
                <a:latin typeface="Calibri" pitchFamily="34" charset="0"/>
              </a:rPr>
              <a:t>（</a:t>
            </a:r>
            <a:r>
              <a:rPr lang="en-US" altLang="ja-JP" sz="1600" dirty="0">
                <a:latin typeface="Calibri" pitchFamily="34" charset="0"/>
              </a:rPr>
              <a:t>f(a)&gt;0</a:t>
            </a:r>
            <a:r>
              <a:rPr lang="ja-JP" altLang="en-US" sz="1600" dirty="0">
                <a:latin typeface="Calibri" pitchFamily="34" charset="0"/>
              </a:rPr>
              <a:t>のとき）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095803611"/>
      </p:ext>
    </p:extLst>
  </p:cSld>
  <p:clrMapOvr>
    <a:masterClrMapping/>
  </p:clrMapOvr>
  <p:transition advTm="14149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残余容量ネットワークの</a:t>
            </a:r>
            <a:r>
              <a:rPr lang="en-US" altLang="ja-JP" sz="2400" dirty="0">
                <a:latin typeface="Calibri" pitchFamily="34" charset="0"/>
              </a:rPr>
              <a:t>s-t</a:t>
            </a:r>
            <a:r>
              <a:rPr lang="ja-JP" altLang="en-US" sz="2400" dirty="0">
                <a:latin typeface="Calibri" pitchFamily="34" charset="0"/>
              </a:rPr>
              <a:t>有向道に対応する元のネットワークの</a:t>
            </a: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弧の並びをフロー</a:t>
            </a:r>
            <a:r>
              <a:rPr lang="en-US" altLang="ja-JP" sz="2400" dirty="0">
                <a:latin typeface="Calibri" pitchFamily="34" charset="0"/>
              </a:rPr>
              <a:t>f</a:t>
            </a:r>
            <a:r>
              <a:rPr lang="ja-JP" altLang="en-US" sz="2400" dirty="0">
                <a:latin typeface="Calibri" pitchFamily="34" charset="0"/>
              </a:rPr>
              <a:t>に関する増大道</a:t>
            </a:r>
            <a:r>
              <a:rPr lang="en-US" altLang="ja-JP" sz="2400" dirty="0">
                <a:latin typeface="Calibri" pitchFamily="34" charset="0"/>
              </a:rPr>
              <a:t>(f-</a:t>
            </a:r>
            <a:r>
              <a:rPr lang="ja-JP" altLang="en-US" sz="2400" dirty="0">
                <a:latin typeface="Calibri" pitchFamily="34" charset="0"/>
              </a:rPr>
              <a:t>増大道</a:t>
            </a:r>
            <a:r>
              <a:rPr lang="en-US" altLang="ja-JP" sz="2400" dirty="0">
                <a:latin typeface="Calibri" pitchFamily="34" charset="0"/>
              </a:rPr>
              <a:t>)</a:t>
            </a:r>
            <a:r>
              <a:rPr lang="ja-JP" altLang="en-US" sz="2400" dirty="0">
                <a:latin typeface="Calibri" pitchFamily="34" charset="0"/>
              </a:rPr>
              <a:t>という．</a:t>
            </a: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増大道に対して，フローの修正を行うことができる．</a:t>
            </a: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　　  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6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1.4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最大流アルゴリズム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35496" y="2204864"/>
            <a:ext cx="8928992" cy="141285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7" name="角丸四角形 36"/>
          <p:cNvSpPr/>
          <p:nvPr/>
        </p:nvSpPr>
        <p:spPr>
          <a:xfrm>
            <a:off x="323156" y="1989088"/>
            <a:ext cx="1224508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増大道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390685"/>
      </p:ext>
    </p:extLst>
  </p:cSld>
  <p:clrMapOvr>
    <a:masterClrMapping/>
  </p:clrMapOvr>
  <p:transition advTm="14149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タイトル 1"/>
          <p:cNvSpPr>
            <a:spLocks noGrp="1"/>
          </p:cNvSpPr>
          <p:nvPr>
            <p:ph type="title"/>
          </p:nvPr>
        </p:nvSpPr>
        <p:spPr>
          <a:xfrm>
            <a:off x="1887538" y="2573338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 dirty="0"/>
            </a:br>
            <a:endParaRPr lang="ja-JP" altLang="en-US" dirty="0"/>
          </a:p>
        </p:txBody>
      </p:sp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1.4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最大流アルゴリズム</a:t>
            </a:r>
          </a:p>
        </p:txBody>
      </p:sp>
      <p:sp>
        <p:nvSpPr>
          <p:cNvPr id="3" name="円/楕円 2"/>
          <p:cNvSpPr/>
          <p:nvPr/>
        </p:nvSpPr>
        <p:spPr>
          <a:xfrm>
            <a:off x="2267744" y="30241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563888" y="30241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499992" y="216004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499992" y="396024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516216" y="30241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3" idx="6"/>
            <a:endCxn id="7" idx="2"/>
          </p:cNvCxnSpPr>
          <p:nvPr/>
        </p:nvCxnSpPr>
        <p:spPr>
          <a:xfrm>
            <a:off x="2627784" y="3204156"/>
            <a:ext cx="936104" cy="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endCxn id="8" idx="2"/>
          </p:cNvCxnSpPr>
          <p:nvPr/>
        </p:nvCxnSpPr>
        <p:spPr>
          <a:xfrm flipV="1">
            <a:off x="2483768" y="2340060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3" idx="4"/>
            <a:endCxn id="9" idx="2"/>
          </p:cNvCxnSpPr>
          <p:nvPr/>
        </p:nvCxnSpPr>
        <p:spPr>
          <a:xfrm>
            <a:off x="2447764" y="3384176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endCxn id="8" idx="3"/>
          </p:cNvCxnSpPr>
          <p:nvPr/>
        </p:nvCxnSpPr>
        <p:spPr>
          <a:xfrm flipV="1">
            <a:off x="3779912" y="2467353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7" idx="4"/>
            <a:endCxn id="9" idx="1"/>
          </p:cNvCxnSpPr>
          <p:nvPr/>
        </p:nvCxnSpPr>
        <p:spPr>
          <a:xfrm>
            <a:off x="3743908" y="3384176"/>
            <a:ext cx="808811" cy="628791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8" idx="6"/>
          </p:cNvCxnSpPr>
          <p:nvPr/>
        </p:nvCxnSpPr>
        <p:spPr>
          <a:xfrm>
            <a:off x="4860032" y="2340060"/>
            <a:ext cx="1872208" cy="684076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endCxn id="10" idx="4"/>
          </p:cNvCxnSpPr>
          <p:nvPr/>
        </p:nvCxnSpPr>
        <p:spPr>
          <a:xfrm flipV="1">
            <a:off x="4860032" y="3384176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endCxn id="9" idx="0"/>
          </p:cNvCxnSpPr>
          <p:nvPr/>
        </p:nvCxnSpPr>
        <p:spPr>
          <a:xfrm>
            <a:off x="4680012" y="2520080"/>
            <a:ext cx="0" cy="144016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755" name="フリーフォーム 202754"/>
          <p:cNvSpPr/>
          <p:nvPr/>
        </p:nvSpPr>
        <p:spPr>
          <a:xfrm>
            <a:off x="4790658" y="2483418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756" name="テキスト ボックス 202755"/>
          <p:cNvSpPr txBox="1"/>
          <p:nvPr/>
        </p:nvSpPr>
        <p:spPr>
          <a:xfrm>
            <a:off x="2915816" y="28598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kumimoji="1" lang="en-US" altLang="ja-JP" dirty="0"/>
              <a:t>,</a:t>
            </a:r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131840" y="237606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106966" y="373492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562677" y="345618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562677" y="259208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211960" y="30325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076056" y="30325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724128" y="23040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724128" y="373492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298224" y="30130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577176" y="3024136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90783" y="29969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x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517922" y="21328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y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524090" y="39419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z</a:t>
            </a:r>
            <a:endParaRPr kumimoji="1" lang="ja-JP" altLang="en-US" dirty="0"/>
          </a:p>
        </p:txBody>
      </p:sp>
      <p:sp useBgFill="1">
        <p:nvSpPr>
          <p:cNvPr id="61" name="角丸四角形 60"/>
          <p:cNvSpPr/>
          <p:nvPr/>
        </p:nvSpPr>
        <p:spPr>
          <a:xfrm>
            <a:off x="179512" y="4437112"/>
            <a:ext cx="3024708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残余容量ネットワーク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 useBgFill="1">
        <p:nvSpPr>
          <p:cNvPr id="62" name="角丸四角形 61"/>
          <p:cNvSpPr/>
          <p:nvPr/>
        </p:nvSpPr>
        <p:spPr>
          <a:xfrm>
            <a:off x="179512" y="1916832"/>
            <a:ext cx="3024708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元のネットワーク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63" name="タイトル 1"/>
          <p:cNvSpPr txBox="1">
            <a:spLocks/>
          </p:cNvSpPr>
          <p:nvPr/>
        </p:nvSpPr>
        <p:spPr bwMode="auto">
          <a:xfrm>
            <a:off x="1907704" y="502161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br>
              <a:rPr lang="en-US" altLang="ja-JP"/>
            </a:br>
            <a:endParaRPr lang="ja-JP" altLang="en-US"/>
          </a:p>
        </p:txBody>
      </p:sp>
      <p:sp>
        <p:nvSpPr>
          <p:cNvPr id="64" name="円/楕円 63"/>
          <p:cNvSpPr/>
          <p:nvPr/>
        </p:nvSpPr>
        <p:spPr>
          <a:xfrm>
            <a:off x="2287910" y="547240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円/楕円 64"/>
          <p:cNvSpPr/>
          <p:nvPr/>
        </p:nvSpPr>
        <p:spPr>
          <a:xfrm>
            <a:off x="3584054" y="547240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円/楕円 65"/>
          <p:cNvSpPr/>
          <p:nvPr/>
        </p:nvSpPr>
        <p:spPr>
          <a:xfrm>
            <a:off x="4520158" y="460831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円/楕円 66"/>
          <p:cNvSpPr/>
          <p:nvPr/>
        </p:nvSpPr>
        <p:spPr>
          <a:xfrm>
            <a:off x="4520158" y="640851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6536382" y="547240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9" name="直線コネクタ 68"/>
          <p:cNvCxnSpPr>
            <a:stCxn id="64" idx="6"/>
            <a:endCxn id="65" idx="2"/>
          </p:cNvCxnSpPr>
          <p:nvPr/>
        </p:nvCxnSpPr>
        <p:spPr>
          <a:xfrm>
            <a:off x="2647950" y="5652428"/>
            <a:ext cx="936104" cy="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>
            <a:endCxn id="66" idx="2"/>
          </p:cNvCxnSpPr>
          <p:nvPr/>
        </p:nvCxnSpPr>
        <p:spPr>
          <a:xfrm flipV="1">
            <a:off x="2503934" y="4788332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>
            <a:stCxn id="64" idx="4"/>
            <a:endCxn id="67" idx="2"/>
          </p:cNvCxnSpPr>
          <p:nvPr/>
        </p:nvCxnSpPr>
        <p:spPr>
          <a:xfrm>
            <a:off x="2467930" y="5832448"/>
            <a:ext cx="2052228" cy="756084"/>
          </a:xfrm>
          <a:prstGeom prst="line">
            <a:avLst/>
          </a:prstGeom>
          <a:ln w="50800" cmpd="dbl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>
            <a:endCxn id="66" idx="3"/>
          </p:cNvCxnSpPr>
          <p:nvPr/>
        </p:nvCxnSpPr>
        <p:spPr>
          <a:xfrm flipV="1">
            <a:off x="3800078" y="4915625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>
            <a:stCxn id="65" idx="4"/>
            <a:endCxn id="67" idx="1"/>
          </p:cNvCxnSpPr>
          <p:nvPr/>
        </p:nvCxnSpPr>
        <p:spPr>
          <a:xfrm>
            <a:off x="3764074" y="5832448"/>
            <a:ext cx="808811" cy="628791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stCxn id="66" idx="6"/>
          </p:cNvCxnSpPr>
          <p:nvPr/>
        </p:nvCxnSpPr>
        <p:spPr>
          <a:xfrm>
            <a:off x="4880198" y="4788332"/>
            <a:ext cx="1872208" cy="684076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>
            <a:endCxn id="68" idx="4"/>
          </p:cNvCxnSpPr>
          <p:nvPr/>
        </p:nvCxnSpPr>
        <p:spPr>
          <a:xfrm flipV="1">
            <a:off x="4880198" y="5832448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>
            <a:endCxn id="67" idx="0"/>
          </p:cNvCxnSpPr>
          <p:nvPr/>
        </p:nvCxnSpPr>
        <p:spPr>
          <a:xfrm>
            <a:off x="4700178" y="4968352"/>
            <a:ext cx="0" cy="1440160"/>
          </a:xfrm>
          <a:prstGeom prst="line">
            <a:avLst/>
          </a:prstGeom>
          <a:ln w="50800" cmpd="dbl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フリーフォーム 104"/>
          <p:cNvSpPr/>
          <p:nvPr/>
        </p:nvSpPr>
        <p:spPr>
          <a:xfrm>
            <a:off x="4810824" y="4931690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2935982" y="530807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347864" y="507589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２</a:t>
            </a:r>
            <a:endParaRPr kumimoji="1" lang="ja-JP" altLang="en-US" u="sng" dirty="0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127132" y="61831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3707904" y="58772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755038" y="50403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403110" y="54807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5096222" y="54807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5744294" y="47523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580112" y="58679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2318390" y="546136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597342" y="5472408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3610949" y="54451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x</a:t>
            </a:r>
            <a:endParaRPr kumimoji="1" lang="ja-JP" altLang="en-US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538088" y="45811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y</a:t>
            </a:r>
            <a:endParaRPr kumimoji="1" lang="ja-JP" altLang="en-US" dirty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544256" y="63902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z</a:t>
            </a:r>
            <a:endParaRPr kumimoji="1" lang="ja-JP" altLang="en-US" dirty="0"/>
          </a:p>
        </p:txBody>
      </p:sp>
      <p:sp>
        <p:nvSpPr>
          <p:cNvPr id="2" name="フリーフォーム 1"/>
          <p:cNvSpPr/>
          <p:nvPr/>
        </p:nvSpPr>
        <p:spPr>
          <a:xfrm>
            <a:off x="2441542" y="4652937"/>
            <a:ext cx="2158738" cy="805183"/>
          </a:xfrm>
          <a:custGeom>
            <a:avLst/>
            <a:gdLst>
              <a:gd name="connsiteX0" fmla="*/ 2158738 w 2158738"/>
              <a:gd name="connsiteY0" fmla="*/ 13331 h 805183"/>
              <a:gd name="connsiteX1" fmla="*/ 1168924 w 2158738"/>
              <a:gd name="connsiteY1" fmla="*/ 107599 h 805183"/>
              <a:gd name="connsiteX2" fmla="*/ 0 w 2158738"/>
              <a:gd name="connsiteY2" fmla="*/ 805183 h 805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58738" h="805183">
                <a:moveTo>
                  <a:pt x="2158738" y="13331"/>
                </a:moveTo>
                <a:cubicBezTo>
                  <a:pt x="1843726" y="-5523"/>
                  <a:pt x="1528714" y="-24376"/>
                  <a:pt x="1168924" y="107599"/>
                </a:cubicBezTo>
                <a:cubicBezTo>
                  <a:pt x="809134" y="239574"/>
                  <a:pt x="404567" y="522378"/>
                  <a:pt x="0" y="805183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3366144" y="443711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２</a:t>
            </a:r>
            <a:endParaRPr kumimoji="1" lang="ja-JP" altLang="en-US" u="sng" dirty="0"/>
          </a:p>
        </p:txBody>
      </p:sp>
      <p:sp>
        <p:nvSpPr>
          <p:cNvPr id="4" name="フリーフォーム 3"/>
          <p:cNvSpPr/>
          <p:nvPr/>
        </p:nvSpPr>
        <p:spPr>
          <a:xfrm>
            <a:off x="2639505" y="5722070"/>
            <a:ext cx="1008668" cy="125498"/>
          </a:xfrm>
          <a:custGeom>
            <a:avLst/>
            <a:gdLst>
              <a:gd name="connsiteX0" fmla="*/ 1008668 w 1008668"/>
              <a:gd name="connsiteY0" fmla="*/ 75415 h 125498"/>
              <a:gd name="connsiteX1" fmla="*/ 490194 w 1008668"/>
              <a:gd name="connsiteY1" fmla="*/ 122549 h 125498"/>
              <a:gd name="connsiteX2" fmla="*/ 0 w 1008668"/>
              <a:gd name="connsiteY2" fmla="*/ 0 h 125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8668" h="125498">
                <a:moveTo>
                  <a:pt x="1008668" y="75415"/>
                </a:moveTo>
                <a:cubicBezTo>
                  <a:pt x="833486" y="105266"/>
                  <a:pt x="658305" y="135118"/>
                  <a:pt x="490194" y="122549"/>
                </a:cubicBezTo>
                <a:cubicBezTo>
                  <a:pt x="322083" y="109980"/>
                  <a:pt x="161041" y="54990"/>
                  <a:pt x="0" y="0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250982" y="57959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5" name="フリーフォーム 4"/>
          <p:cNvSpPr/>
          <p:nvPr/>
        </p:nvSpPr>
        <p:spPr>
          <a:xfrm>
            <a:off x="3959258" y="5684363"/>
            <a:ext cx="697583" cy="744717"/>
          </a:xfrm>
          <a:custGeom>
            <a:avLst/>
            <a:gdLst>
              <a:gd name="connsiteX0" fmla="*/ 697583 w 697583"/>
              <a:gd name="connsiteY0" fmla="*/ 744717 h 744717"/>
              <a:gd name="connsiteX1" fmla="*/ 405352 w 697583"/>
              <a:gd name="connsiteY1" fmla="*/ 254524 h 744717"/>
              <a:gd name="connsiteX2" fmla="*/ 0 w 697583"/>
              <a:gd name="connsiteY2" fmla="*/ 0 h 744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7583" h="744717">
                <a:moveTo>
                  <a:pt x="697583" y="744717"/>
                </a:moveTo>
                <a:cubicBezTo>
                  <a:pt x="609599" y="561680"/>
                  <a:pt x="521616" y="378643"/>
                  <a:pt x="405352" y="254524"/>
                </a:cubicBezTo>
                <a:cubicBezTo>
                  <a:pt x="289088" y="130404"/>
                  <a:pt x="144544" y="65202"/>
                  <a:pt x="0" y="0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4259094" y="5661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" name="フリーフォーム 10"/>
          <p:cNvSpPr/>
          <p:nvPr/>
        </p:nvSpPr>
        <p:spPr>
          <a:xfrm>
            <a:off x="4883085" y="4845377"/>
            <a:ext cx="1677971" cy="725864"/>
          </a:xfrm>
          <a:custGeom>
            <a:avLst/>
            <a:gdLst>
              <a:gd name="connsiteX0" fmla="*/ 1677971 w 1677971"/>
              <a:gd name="connsiteY0" fmla="*/ 725864 h 725864"/>
              <a:gd name="connsiteX1" fmla="*/ 829558 w 1677971"/>
              <a:gd name="connsiteY1" fmla="*/ 556182 h 725864"/>
              <a:gd name="connsiteX2" fmla="*/ 0 w 1677971"/>
              <a:gd name="connsiteY2" fmla="*/ 0 h 725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7971" h="725864">
                <a:moveTo>
                  <a:pt x="1677971" y="725864"/>
                </a:moveTo>
                <a:cubicBezTo>
                  <a:pt x="1393595" y="701511"/>
                  <a:pt x="1109220" y="677159"/>
                  <a:pt x="829558" y="556182"/>
                </a:cubicBezTo>
                <a:cubicBezTo>
                  <a:pt x="549896" y="435205"/>
                  <a:pt x="274948" y="217602"/>
                  <a:pt x="0" y="0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5508104" y="53732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2" name="フリーフォーム 11"/>
          <p:cNvSpPr/>
          <p:nvPr/>
        </p:nvSpPr>
        <p:spPr>
          <a:xfrm>
            <a:off x="4854804" y="5863472"/>
            <a:ext cx="1866507" cy="791852"/>
          </a:xfrm>
          <a:custGeom>
            <a:avLst/>
            <a:gdLst>
              <a:gd name="connsiteX0" fmla="*/ 1866507 w 1866507"/>
              <a:gd name="connsiteY0" fmla="*/ 0 h 791852"/>
              <a:gd name="connsiteX1" fmla="*/ 1055802 w 1866507"/>
              <a:gd name="connsiteY1" fmla="*/ 612742 h 791852"/>
              <a:gd name="connsiteX2" fmla="*/ 0 w 1866507"/>
              <a:gd name="connsiteY2" fmla="*/ 791852 h 79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66507" h="791852">
                <a:moveTo>
                  <a:pt x="1866507" y="0"/>
                </a:moveTo>
                <a:cubicBezTo>
                  <a:pt x="1616696" y="240383"/>
                  <a:pt x="1366886" y="480767"/>
                  <a:pt x="1055802" y="612742"/>
                </a:cubicBezTo>
                <a:cubicBezTo>
                  <a:pt x="744718" y="744717"/>
                  <a:pt x="372359" y="768284"/>
                  <a:pt x="0" y="791852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5915278" y="63720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28184" y="1700808"/>
            <a:ext cx="25571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残余容量ネットワークに</a:t>
            </a:r>
            <a:br>
              <a:rPr lang="en-US" altLang="ja-JP" dirty="0"/>
            </a:br>
            <a:r>
              <a:rPr lang="en-US" altLang="ja-JP" dirty="0" err="1"/>
              <a:t>sxzyt</a:t>
            </a:r>
            <a:r>
              <a:rPr lang="ja-JP" altLang="en-US" dirty="0"/>
              <a:t>有向道が存在する</a:t>
            </a:r>
            <a:endParaRPr lang="en-US" altLang="ja-JP" dirty="0"/>
          </a:p>
          <a:p>
            <a:r>
              <a:rPr lang="ja-JP" altLang="en-US" dirty="0"/>
              <a:t>　　　　　　　　　↓</a:t>
            </a:r>
            <a:endParaRPr lang="en-US" altLang="ja-JP" dirty="0"/>
          </a:p>
          <a:p>
            <a:r>
              <a:rPr lang="ja-JP" altLang="en-US" dirty="0"/>
              <a:t>　　　　　</a:t>
            </a:r>
            <a:r>
              <a:rPr lang="en-US" altLang="ja-JP" dirty="0" err="1"/>
              <a:t>sxzy</a:t>
            </a:r>
            <a:r>
              <a:rPr kumimoji="1" lang="en-US" altLang="ja-JP" dirty="0" err="1"/>
              <a:t>t</a:t>
            </a:r>
            <a:r>
              <a:rPr kumimoji="1" lang="ja-JP" altLang="en-US" dirty="0" err="1"/>
              <a:t>は増</a:t>
            </a:r>
            <a:r>
              <a:rPr kumimoji="1" lang="ja-JP" altLang="en-US" dirty="0"/>
              <a:t>大道</a:t>
            </a:r>
          </a:p>
        </p:txBody>
      </p:sp>
    </p:spTree>
    <p:extLst>
      <p:ext uri="{BB962C8B-B14F-4D97-AF65-F5344CB8AC3E}">
        <p14:creationId xmlns:p14="http://schemas.microsoft.com/office/powerpoint/2010/main" val="2386598912"/>
      </p:ext>
    </p:extLst>
  </p:cSld>
  <p:clrMapOvr>
    <a:masterClrMapping/>
  </p:clrMapOvr>
  <p:transition advTm="14149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タイトル 1"/>
          <p:cNvSpPr>
            <a:spLocks noGrp="1"/>
          </p:cNvSpPr>
          <p:nvPr>
            <p:ph type="title"/>
          </p:nvPr>
        </p:nvSpPr>
        <p:spPr>
          <a:xfrm>
            <a:off x="1887538" y="2573338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 dirty="0"/>
            </a:br>
            <a:endParaRPr lang="ja-JP" altLang="en-US" dirty="0"/>
          </a:p>
        </p:txBody>
      </p:sp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1.4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最大流アルゴリズム</a:t>
            </a:r>
          </a:p>
        </p:txBody>
      </p:sp>
      <p:sp>
        <p:nvSpPr>
          <p:cNvPr id="3" name="円/楕円 2"/>
          <p:cNvSpPr/>
          <p:nvPr/>
        </p:nvSpPr>
        <p:spPr>
          <a:xfrm>
            <a:off x="2267744" y="30241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563888" y="30241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499992" y="216004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499992" y="396024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516216" y="30241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3" idx="6"/>
            <a:endCxn id="7" idx="2"/>
          </p:cNvCxnSpPr>
          <p:nvPr/>
        </p:nvCxnSpPr>
        <p:spPr>
          <a:xfrm>
            <a:off x="2627784" y="3204156"/>
            <a:ext cx="936104" cy="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endCxn id="8" idx="2"/>
          </p:cNvCxnSpPr>
          <p:nvPr/>
        </p:nvCxnSpPr>
        <p:spPr>
          <a:xfrm flipV="1">
            <a:off x="2483768" y="2340060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3" idx="4"/>
            <a:endCxn id="9" idx="2"/>
          </p:cNvCxnSpPr>
          <p:nvPr/>
        </p:nvCxnSpPr>
        <p:spPr>
          <a:xfrm>
            <a:off x="2447764" y="3384176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endCxn id="8" idx="3"/>
          </p:cNvCxnSpPr>
          <p:nvPr/>
        </p:nvCxnSpPr>
        <p:spPr>
          <a:xfrm flipV="1">
            <a:off x="3779912" y="2467353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7" idx="4"/>
            <a:endCxn id="9" idx="1"/>
          </p:cNvCxnSpPr>
          <p:nvPr/>
        </p:nvCxnSpPr>
        <p:spPr>
          <a:xfrm>
            <a:off x="3743908" y="3384176"/>
            <a:ext cx="808811" cy="628791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8" idx="6"/>
          </p:cNvCxnSpPr>
          <p:nvPr/>
        </p:nvCxnSpPr>
        <p:spPr>
          <a:xfrm>
            <a:off x="4860032" y="2340060"/>
            <a:ext cx="1872208" cy="684076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endCxn id="10" idx="4"/>
          </p:cNvCxnSpPr>
          <p:nvPr/>
        </p:nvCxnSpPr>
        <p:spPr>
          <a:xfrm flipV="1">
            <a:off x="4860032" y="3384176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endCxn id="9" idx="0"/>
          </p:cNvCxnSpPr>
          <p:nvPr/>
        </p:nvCxnSpPr>
        <p:spPr>
          <a:xfrm>
            <a:off x="4680012" y="2520080"/>
            <a:ext cx="0" cy="144016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755" name="フリーフォーム 202754"/>
          <p:cNvSpPr/>
          <p:nvPr/>
        </p:nvSpPr>
        <p:spPr>
          <a:xfrm>
            <a:off x="4790658" y="2483418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756" name="テキスト ボックス 202755"/>
          <p:cNvSpPr txBox="1"/>
          <p:nvPr/>
        </p:nvSpPr>
        <p:spPr>
          <a:xfrm>
            <a:off x="2915816" y="28598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B05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131840" y="237606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106966" y="373492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562677" y="345618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B05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562677" y="259208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211960" y="30325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B05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076056" y="30325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724128" y="23040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B05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724128" y="373492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298224" y="30130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577176" y="3024136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90783" y="29969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x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517922" y="213285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y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524090" y="39419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z</a:t>
            </a:r>
            <a:endParaRPr kumimoji="1" lang="ja-JP" altLang="en-US" dirty="0"/>
          </a:p>
        </p:txBody>
      </p:sp>
      <p:sp useBgFill="1">
        <p:nvSpPr>
          <p:cNvPr id="61" name="角丸四角形 60"/>
          <p:cNvSpPr/>
          <p:nvPr/>
        </p:nvSpPr>
        <p:spPr>
          <a:xfrm>
            <a:off x="179512" y="4437112"/>
            <a:ext cx="3024708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残余容量ネットワーク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 useBgFill="1">
        <p:nvSpPr>
          <p:cNvPr id="62" name="角丸四角形 61"/>
          <p:cNvSpPr/>
          <p:nvPr/>
        </p:nvSpPr>
        <p:spPr>
          <a:xfrm>
            <a:off x="179512" y="1916832"/>
            <a:ext cx="3024708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元のネットワーク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63" name="タイトル 1"/>
          <p:cNvSpPr txBox="1">
            <a:spLocks/>
          </p:cNvSpPr>
          <p:nvPr/>
        </p:nvSpPr>
        <p:spPr bwMode="auto">
          <a:xfrm>
            <a:off x="1907704" y="502161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br>
              <a:rPr lang="en-US" altLang="ja-JP"/>
            </a:br>
            <a:endParaRPr lang="ja-JP" altLang="en-US"/>
          </a:p>
        </p:txBody>
      </p:sp>
      <p:sp>
        <p:nvSpPr>
          <p:cNvPr id="64" name="円/楕円 63"/>
          <p:cNvSpPr/>
          <p:nvPr/>
        </p:nvSpPr>
        <p:spPr>
          <a:xfrm>
            <a:off x="2287910" y="547240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円/楕円 64"/>
          <p:cNvSpPr/>
          <p:nvPr/>
        </p:nvSpPr>
        <p:spPr>
          <a:xfrm>
            <a:off x="3584054" y="547240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円/楕円 65"/>
          <p:cNvSpPr/>
          <p:nvPr/>
        </p:nvSpPr>
        <p:spPr>
          <a:xfrm>
            <a:off x="4520158" y="460831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円/楕円 66"/>
          <p:cNvSpPr/>
          <p:nvPr/>
        </p:nvSpPr>
        <p:spPr>
          <a:xfrm>
            <a:off x="4520158" y="640851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6536382" y="547240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9" name="直線コネクタ 68"/>
          <p:cNvCxnSpPr>
            <a:stCxn id="64" idx="6"/>
            <a:endCxn id="65" idx="2"/>
          </p:cNvCxnSpPr>
          <p:nvPr/>
        </p:nvCxnSpPr>
        <p:spPr>
          <a:xfrm>
            <a:off x="2647950" y="5652428"/>
            <a:ext cx="936104" cy="0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>
            <a:endCxn id="66" idx="2"/>
          </p:cNvCxnSpPr>
          <p:nvPr/>
        </p:nvCxnSpPr>
        <p:spPr>
          <a:xfrm flipV="1">
            <a:off x="2503934" y="4788332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>
            <a:stCxn id="64" idx="4"/>
            <a:endCxn id="67" idx="2"/>
          </p:cNvCxnSpPr>
          <p:nvPr/>
        </p:nvCxnSpPr>
        <p:spPr>
          <a:xfrm>
            <a:off x="2467930" y="5832448"/>
            <a:ext cx="2052228" cy="756084"/>
          </a:xfrm>
          <a:prstGeom prst="line">
            <a:avLst/>
          </a:prstGeom>
          <a:ln w="50800" cmpd="dbl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>
            <a:endCxn id="66" idx="3"/>
          </p:cNvCxnSpPr>
          <p:nvPr/>
        </p:nvCxnSpPr>
        <p:spPr>
          <a:xfrm flipV="1">
            <a:off x="3800078" y="4915625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>
            <a:stCxn id="65" idx="4"/>
            <a:endCxn id="67" idx="1"/>
          </p:cNvCxnSpPr>
          <p:nvPr/>
        </p:nvCxnSpPr>
        <p:spPr>
          <a:xfrm>
            <a:off x="3764074" y="5832448"/>
            <a:ext cx="808811" cy="628791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stCxn id="66" idx="6"/>
          </p:cNvCxnSpPr>
          <p:nvPr/>
        </p:nvCxnSpPr>
        <p:spPr>
          <a:xfrm>
            <a:off x="4880198" y="4788332"/>
            <a:ext cx="1872208" cy="684076"/>
          </a:xfrm>
          <a:prstGeom prst="line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>
            <a:endCxn id="68" idx="4"/>
          </p:cNvCxnSpPr>
          <p:nvPr/>
        </p:nvCxnSpPr>
        <p:spPr>
          <a:xfrm flipV="1">
            <a:off x="4880198" y="5832448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>
            <a:endCxn id="67" idx="0"/>
          </p:cNvCxnSpPr>
          <p:nvPr/>
        </p:nvCxnSpPr>
        <p:spPr>
          <a:xfrm>
            <a:off x="4700178" y="4968352"/>
            <a:ext cx="0" cy="1440160"/>
          </a:xfrm>
          <a:prstGeom prst="line">
            <a:avLst/>
          </a:prstGeom>
          <a:ln w="50800" cmpd="dbl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フリーフォーム 104"/>
          <p:cNvSpPr/>
          <p:nvPr/>
        </p:nvSpPr>
        <p:spPr>
          <a:xfrm>
            <a:off x="4810824" y="4931690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2935982" y="530807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347864" y="507589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２</a:t>
            </a:r>
            <a:endParaRPr kumimoji="1" lang="ja-JP" altLang="en-US" u="sng" dirty="0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127132" y="61831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3707904" y="58772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755038" y="50403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403110" y="54807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5096222" y="54807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5744294" y="47523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580112" y="58679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2318390" y="546136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597342" y="5472408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3610949" y="54451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x</a:t>
            </a:r>
            <a:endParaRPr kumimoji="1" lang="ja-JP" altLang="en-US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538088" y="45811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y</a:t>
            </a:r>
            <a:endParaRPr kumimoji="1" lang="ja-JP" altLang="en-US" dirty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544256" y="63902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z</a:t>
            </a:r>
            <a:endParaRPr kumimoji="1" lang="ja-JP" altLang="en-US" dirty="0"/>
          </a:p>
        </p:txBody>
      </p:sp>
      <p:sp>
        <p:nvSpPr>
          <p:cNvPr id="2" name="フリーフォーム 1"/>
          <p:cNvSpPr/>
          <p:nvPr/>
        </p:nvSpPr>
        <p:spPr>
          <a:xfrm>
            <a:off x="2441542" y="4652937"/>
            <a:ext cx="2158738" cy="805183"/>
          </a:xfrm>
          <a:custGeom>
            <a:avLst/>
            <a:gdLst>
              <a:gd name="connsiteX0" fmla="*/ 2158738 w 2158738"/>
              <a:gd name="connsiteY0" fmla="*/ 13331 h 805183"/>
              <a:gd name="connsiteX1" fmla="*/ 1168924 w 2158738"/>
              <a:gd name="connsiteY1" fmla="*/ 107599 h 805183"/>
              <a:gd name="connsiteX2" fmla="*/ 0 w 2158738"/>
              <a:gd name="connsiteY2" fmla="*/ 805183 h 805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58738" h="805183">
                <a:moveTo>
                  <a:pt x="2158738" y="13331"/>
                </a:moveTo>
                <a:cubicBezTo>
                  <a:pt x="1843726" y="-5523"/>
                  <a:pt x="1528714" y="-24376"/>
                  <a:pt x="1168924" y="107599"/>
                </a:cubicBezTo>
                <a:cubicBezTo>
                  <a:pt x="809134" y="239574"/>
                  <a:pt x="404567" y="522378"/>
                  <a:pt x="0" y="805183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3366144" y="443711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２</a:t>
            </a:r>
            <a:endParaRPr kumimoji="1" lang="ja-JP" altLang="en-US" u="sng" dirty="0"/>
          </a:p>
        </p:txBody>
      </p:sp>
      <p:sp>
        <p:nvSpPr>
          <p:cNvPr id="4" name="フリーフォーム 3"/>
          <p:cNvSpPr/>
          <p:nvPr/>
        </p:nvSpPr>
        <p:spPr>
          <a:xfrm>
            <a:off x="2639505" y="5722070"/>
            <a:ext cx="1008668" cy="125498"/>
          </a:xfrm>
          <a:custGeom>
            <a:avLst/>
            <a:gdLst>
              <a:gd name="connsiteX0" fmla="*/ 1008668 w 1008668"/>
              <a:gd name="connsiteY0" fmla="*/ 75415 h 125498"/>
              <a:gd name="connsiteX1" fmla="*/ 490194 w 1008668"/>
              <a:gd name="connsiteY1" fmla="*/ 122549 h 125498"/>
              <a:gd name="connsiteX2" fmla="*/ 0 w 1008668"/>
              <a:gd name="connsiteY2" fmla="*/ 0 h 125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8668" h="125498">
                <a:moveTo>
                  <a:pt x="1008668" y="75415"/>
                </a:moveTo>
                <a:cubicBezTo>
                  <a:pt x="833486" y="105266"/>
                  <a:pt x="658305" y="135118"/>
                  <a:pt x="490194" y="122549"/>
                </a:cubicBezTo>
                <a:cubicBezTo>
                  <a:pt x="322083" y="109980"/>
                  <a:pt x="161041" y="54990"/>
                  <a:pt x="0" y="0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250982" y="57959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5" name="フリーフォーム 4"/>
          <p:cNvSpPr/>
          <p:nvPr/>
        </p:nvSpPr>
        <p:spPr>
          <a:xfrm>
            <a:off x="3959258" y="5684363"/>
            <a:ext cx="697583" cy="744717"/>
          </a:xfrm>
          <a:custGeom>
            <a:avLst/>
            <a:gdLst>
              <a:gd name="connsiteX0" fmla="*/ 697583 w 697583"/>
              <a:gd name="connsiteY0" fmla="*/ 744717 h 744717"/>
              <a:gd name="connsiteX1" fmla="*/ 405352 w 697583"/>
              <a:gd name="connsiteY1" fmla="*/ 254524 h 744717"/>
              <a:gd name="connsiteX2" fmla="*/ 0 w 697583"/>
              <a:gd name="connsiteY2" fmla="*/ 0 h 744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7583" h="744717">
                <a:moveTo>
                  <a:pt x="697583" y="744717"/>
                </a:moveTo>
                <a:cubicBezTo>
                  <a:pt x="609599" y="561680"/>
                  <a:pt x="521616" y="378643"/>
                  <a:pt x="405352" y="254524"/>
                </a:cubicBezTo>
                <a:cubicBezTo>
                  <a:pt x="289088" y="130404"/>
                  <a:pt x="144544" y="65202"/>
                  <a:pt x="0" y="0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4259094" y="56612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1" name="フリーフォーム 10"/>
          <p:cNvSpPr/>
          <p:nvPr/>
        </p:nvSpPr>
        <p:spPr>
          <a:xfrm>
            <a:off x="4883085" y="4845377"/>
            <a:ext cx="1677971" cy="725864"/>
          </a:xfrm>
          <a:custGeom>
            <a:avLst/>
            <a:gdLst>
              <a:gd name="connsiteX0" fmla="*/ 1677971 w 1677971"/>
              <a:gd name="connsiteY0" fmla="*/ 725864 h 725864"/>
              <a:gd name="connsiteX1" fmla="*/ 829558 w 1677971"/>
              <a:gd name="connsiteY1" fmla="*/ 556182 h 725864"/>
              <a:gd name="connsiteX2" fmla="*/ 0 w 1677971"/>
              <a:gd name="connsiteY2" fmla="*/ 0 h 725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7971" h="725864">
                <a:moveTo>
                  <a:pt x="1677971" y="725864"/>
                </a:moveTo>
                <a:cubicBezTo>
                  <a:pt x="1393595" y="701511"/>
                  <a:pt x="1109220" y="677159"/>
                  <a:pt x="829558" y="556182"/>
                </a:cubicBezTo>
                <a:cubicBezTo>
                  <a:pt x="549896" y="435205"/>
                  <a:pt x="274948" y="217602"/>
                  <a:pt x="0" y="0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5508104" y="53732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12" name="フリーフォーム 11"/>
          <p:cNvSpPr/>
          <p:nvPr/>
        </p:nvSpPr>
        <p:spPr>
          <a:xfrm>
            <a:off x="4854804" y="5863472"/>
            <a:ext cx="1866507" cy="791852"/>
          </a:xfrm>
          <a:custGeom>
            <a:avLst/>
            <a:gdLst>
              <a:gd name="connsiteX0" fmla="*/ 1866507 w 1866507"/>
              <a:gd name="connsiteY0" fmla="*/ 0 h 791852"/>
              <a:gd name="connsiteX1" fmla="*/ 1055802 w 1866507"/>
              <a:gd name="connsiteY1" fmla="*/ 612742 h 791852"/>
              <a:gd name="connsiteX2" fmla="*/ 0 w 1866507"/>
              <a:gd name="connsiteY2" fmla="*/ 791852 h 79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66507" h="791852">
                <a:moveTo>
                  <a:pt x="1866507" y="0"/>
                </a:moveTo>
                <a:cubicBezTo>
                  <a:pt x="1616696" y="240383"/>
                  <a:pt x="1366886" y="480767"/>
                  <a:pt x="1055802" y="612742"/>
                </a:cubicBezTo>
                <a:cubicBezTo>
                  <a:pt x="744718" y="744717"/>
                  <a:pt x="372359" y="768284"/>
                  <a:pt x="0" y="791852"/>
                </a:cubicBezTo>
              </a:path>
            </a:pathLst>
          </a:custGeom>
          <a:noFill/>
          <a:ln w="50800" cmpd="dbl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5915278" y="63720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228184" y="1700808"/>
            <a:ext cx="28055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残余容量ネットワークに</a:t>
            </a:r>
            <a:br>
              <a:rPr lang="en-US" altLang="ja-JP" dirty="0"/>
            </a:br>
            <a:r>
              <a:rPr lang="en-US" altLang="ja-JP" dirty="0" err="1"/>
              <a:t>sxzyt</a:t>
            </a:r>
            <a:r>
              <a:rPr lang="ja-JP" altLang="en-US" dirty="0"/>
              <a:t>有向道が存在する</a:t>
            </a:r>
            <a:endParaRPr lang="en-US" altLang="ja-JP" dirty="0"/>
          </a:p>
          <a:p>
            <a:r>
              <a:rPr lang="ja-JP" altLang="en-US" dirty="0"/>
              <a:t>　　　　　　　　　↓</a:t>
            </a:r>
            <a:endParaRPr lang="en-US" altLang="ja-JP" dirty="0"/>
          </a:p>
          <a:p>
            <a:r>
              <a:rPr lang="ja-JP" altLang="en-US" dirty="0"/>
              <a:t>　　　　　</a:t>
            </a:r>
            <a:r>
              <a:rPr lang="en-US" altLang="ja-JP" dirty="0" err="1"/>
              <a:t>sxzy</a:t>
            </a:r>
            <a:r>
              <a:rPr kumimoji="1" lang="en-US" altLang="ja-JP" dirty="0" err="1"/>
              <a:t>t</a:t>
            </a:r>
            <a:r>
              <a:rPr kumimoji="1" lang="ja-JP" altLang="en-US" dirty="0" err="1"/>
              <a:t>は増</a:t>
            </a:r>
            <a:r>
              <a:rPr kumimoji="1" lang="ja-JP" altLang="en-US" dirty="0"/>
              <a:t>大道</a:t>
            </a:r>
            <a:endParaRPr kumimoji="1" lang="en-US" altLang="ja-JP" dirty="0"/>
          </a:p>
          <a:p>
            <a:r>
              <a:rPr lang="ja-JP" altLang="en-US" dirty="0"/>
              <a:t>　　　　　　　　　↓</a:t>
            </a:r>
            <a:endParaRPr lang="en-US" altLang="ja-JP" dirty="0"/>
          </a:p>
          <a:p>
            <a:r>
              <a:rPr kumimoji="1" lang="ja-JP" altLang="en-US" dirty="0"/>
              <a:t>　　　　　元のネットワークの</a:t>
            </a:r>
            <a:endParaRPr kumimoji="1" lang="en-US" altLang="ja-JP" dirty="0"/>
          </a:p>
          <a:p>
            <a:r>
              <a:rPr lang="ja-JP" altLang="en-US" dirty="0"/>
              <a:t>　　　　フローを</a:t>
            </a:r>
            <a:r>
              <a:rPr lang="en-US" altLang="ja-JP" dirty="0"/>
              <a:t>1</a:t>
            </a:r>
            <a:r>
              <a:rPr lang="ja-JP" altLang="en-US" dirty="0"/>
              <a:t>修正できる</a:t>
            </a:r>
            <a:endParaRPr lang="en-US" altLang="ja-JP" dirty="0"/>
          </a:p>
          <a:p>
            <a:r>
              <a:rPr kumimoji="1" lang="ja-JP" altLang="en-US" dirty="0"/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357211566"/>
      </p:ext>
    </p:extLst>
  </p:cSld>
  <p:clrMapOvr>
    <a:masterClrMapping/>
  </p:clrMapOvr>
  <p:transition advTm="14149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修正幅について：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残余容量ネットワークの</a:t>
            </a:r>
            <a:r>
              <a:rPr lang="en-US" altLang="ja-JP" sz="2400" dirty="0">
                <a:latin typeface="Calibri" pitchFamily="34" charset="0"/>
              </a:rPr>
              <a:t>s-t</a:t>
            </a:r>
            <a:r>
              <a:rPr lang="ja-JP" altLang="en-US" sz="2400" dirty="0">
                <a:latin typeface="Calibri" pitchFamily="34" charset="0"/>
              </a:rPr>
              <a:t>有向道</a:t>
            </a:r>
            <a:r>
              <a:rPr lang="en-US" altLang="ja-JP" sz="2400" dirty="0">
                <a:latin typeface="Calibri" pitchFamily="34" charset="0"/>
              </a:rPr>
              <a:t>P</a:t>
            </a:r>
            <a:r>
              <a:rPr lang="ja-JP" altLang="en-US" sz="2400" dirty="0">
                <a:latin typeface="Calibri" pitchFamily="34" charset="0"/>
              </a:rPr>
              <a:t>に対して，</a:t>
            </a:r>
            <a:r>
              <a:rPr lang="en-US" altLang="ja-JP" sz="2400" dirty="0">
                <a:latin typeface="Calibri" pitchFamily="34" charset="0"/>
              </a:rPr>
              <a:t> 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　　　　　　　　　　　　</a:t>
            </a:r>
            <a:r>
              <a:rPr lang="en-US" altLang="ja-JP" sz="2400" dirty="0">
                <a:latin typeface="Calibri" pitchFamily="34" charset="0"/>
              </a:rPr>
              <a:t>       </a:t>
            </a:r>
            <a:r>
              <a:rPr lang="en-US" altLang="ja-JP" sz="2400" dirty="0" err="1">
                <a:latin typeface="Calibri" pitchFamily="34" charset="0"/>
              </a:rPr>
              <a:t>τ</a:t>
            </a:r>
            <a:r>
              <a:rPr lang="en-US" altLang="ja-JP" sz="2400" baseline="-25000" dirty="0" err="1">
                <a:latin typeface="Calibri" pitchFamily="34" charset="0"/>
              </a:rPr>
              <a:t>f</a:t>
            </a:r>
            <a:r>
              <a:rPr lang="en-US" altLang="ja-JP" sz="2400" dirty="0">
                <a:latin typeface="Calibri" pitchFamily="34" charset="0"/>
              </a:rPr>
              <a:t>(P):= min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>
                <a:latin typeface="Calibri" pitchFamily="34" charset="0"/>
              </a:rPr>
              <a:t>A(P)</a:t>
            </a:r>
            <a:r>
              <a:rPr lang="en-US" altLang="ja-JP" sz="2400" dirty="0">
                <a:latin typeface="Calibri" pitchFamily="34" charset="0"/>
              </a:rPr>
              <a:t>{</a:t>
            </a:r>
            <a:r>
              <a:rPr lang="en-US" altLang="ja-JP" sz="2400" dirty="0" err="1">
                <a:latin typeface="Calibri" pitchFamily="34" charset="0"/>
              </a:rPr>
              <a:t>c</a:t>
            </a:r>
            <a:r>
              <a:rPr lang="en-US" altLang="ja-JP" sz="2400" baseline="-25000" dirty="0" err="1">
                <a:latin typeface="Calibri" pitchFamily="34" charset="0"/>
              </a:rPr>
              <a:t>f</a:t>
            </a:r>
            <a:r>
              <a:rPr lang="en-US" altLang="ja-JP" sz="2400" dirty="0">
                <a:latin typeface="Calibri" pitchFamily="34" charset="0"/>
              </a:rPr>
              <a:t>(a)}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s-t</a:t>
            </a:r>
            <a:r>
              <a:rPr lang="ja-JP" altLang="en-US" sz="2400" dirty="0">
                <a:latin typeface="Calibri" pitchFamily="34" charset="0"/>
              </a:rPr>
              <a:t>有向道</a:t>
            </a:r>
            <a:r>
              <a:rPr lang="en-US" altLang="ja-JP" sz="2400" dirty="0">
                <a:latin typeface="Calibri" pitchFamily="34" charset="0"/>
              </a:rPr>
              <a:t>P</a:t>
            </a:r>
            <a:r>
              <a:rPr lang="ja-JP" altLang="en-US" sz="2400" dirty="0">
                <a:latin typeface="Calibri" pitchFamily="34" charset="0"/>
              </a:rPr>
              <a:t>上の一番小さな値）だけフローの修正を行うことができる．</a:t>
            </a: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　　  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6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1.4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最大流アルゴリズム</a:t>
            </a:r>
          </a:p>
        </p:txBody>
      </p:sp>
    </p:spTree>
    <p:extLst>
      <p:ext uri="{BB962C8B-B14F-4D97-AF65-F5344CB8AC3E}">
        <p14:creationId xmlns:p14="http://schemas.microsoft.com/office/powerpoint/2010/main" val="1628979474"/>
      </p:ext>
    </p:extLst>
  </p:cSld>
  <p:clrMapOvr>
    <a:masterClrMapping/>
  </p:clrMapOvr>
  <p:transition advTm="14149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sz="2400" dirty="0">
                <a:latin typeface="Calibri" pitchFamily="34" charset="0"/>
              </a:rPr>
              <a:t>最大流を求めるためのアルゴリズム</a:t>
            </a:r>
            <a:endParaRPr lang="en-US" altLang="ja-JP" sz="24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sz="2400" dirty="0">
                <a:latin typeface="Calibri" pitchFamily="34" charset="0"/>
              </a:rPr>
              <a:t>入力：</a:t>
            </a:r>
            <a:r>
              <a:rPr lang="en-US" altLang="ja-JP" sz="2400" dirty="0">
                <a:latin typeface="Calibri" pitchFamily="34" charset="0"/>
              </a:rPr>
              <a:t>s</a:t>
            </a:r>
            <a:r>
              <a:rPr lang="ja-JP" altLang="en-US" sz="2400" dirty="0">
                <a:latin typeface="Calibri" pitchFamily="34" charset="0"/>
              </a:rPr>
              <a:t>をソース，</a:t>
            </a:r>
            <a:r>
              <a:rPr lang="en-US" altLang="ja-JP" sz="2400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をシンクとするネットワーク</a:t>
            </a:r>
            <a:r>
              <a:rPr lang="en-US" altLang="ja-JP" sz="2400" dirty="0">
                <a:latin typeface="Calibri" pitchFamily="34" charset="0"/>
              </a:rPr>
              <a:t>D</a:t>
            </a:r>
          </a:p>
          <a:p>
            <a:pPr marL="342900" indent="-342900">
              <a:spcBef>
                <a:spcPct val="20000"/>
              </a:spcBef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sz="2400" dirty="0">
                <a:latin typeface="Calibri" pitchFamily="34" charset="0"/>
              </a:rPr>
              <a:t>出力：</a:t>
            </a:r>
            <a:r>
              <a:rPr lang="en-US" altLang="ja-JP" sz="2400" dirty="0">
                <a:latin typeface="Calibri" pitchFamily="34" charset="0"/>
              </a:rPr>
              <a:t>D</a:t>
            </a:r>
            <a:r>
              <a:rPr lang="ja-JP" altLang="en-US" sz="2400" dirty="0">
                <a:latin typeface="Calibri" pitchFamily="34" charset="0"/>
              </a:rPr>
              <a:t>の最大流</a:t>
            </a:r>
            <a:r>
              <a:rPr lang="en-US" altLang="ja-JP" sz="2400" dirty="0">
                <a:latin typeface="Calibri" pitchFamily="34" charset="0"/>
              </a:rPr>
              <a:t>f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　　  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6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1.4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最大流アルゴリズム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35496" y="2204864"/>
            <a:ext cx="8928992" cy="172819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7" name="角丸四角形 36"/>
          <p:cNvSpPr/>
          <p:nvPr/>
        </p:nvSpPr>
        <p:spPr>
          <a:xfrm>
            <a:off x="323156" y="1989088"/>
            <a:ext cx="4104828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  <a:latin typeface="Calibri" pitchFamily="34" charset="0"/>
              </a:rPr>
              <a:t>Ford-Fulkerson</a:t>
            </a:r>
            <a:r>
              <a:rPr lang="ja-JP" altLang="en-US" sz="2400" dirty="0">
                <a:solidFill>
                  <a:schemeClr val="tx1"/>
                </a:solidFill>
                <a:latin typeface="Calibri" pitchFamily="34" charset="0"/>
              </a:rPr>
              <a:t>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336661"/>
      </p:ext>
    </p:extLst>
  </p:cSld>
  <p:clrMapOvr>
    <a:masterClrMapping/>
  </p:clrMapOvr>
  <p:transition advTm="14149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107504" y="2060848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SzPct val="95000"/>
              <a:buFont typeface="+mj-lt"/>
              <a:buAutoNum type="arabicPeriod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∀</a:t>
            </a:r>
            <a:r>
              <a:rPr lang="en-US" altLang="ja-JP" sz="2400" dirty="0">
                <a:latin typeface="Calibri" pitchFamily="34" charset="0"/>
                <a:ea typeface="+mn-ea"/>
              </a:rPr>
              <a:t>a</a:t>
            </a:r>
            <a:r>
              <a:rPr lang="ja-JP" altLang="en-US" sz="24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dirty="0">
                <a:latin typeface="Calibri" pitchFamily="34" charset="0"/>
                <a:ea typeface="+mn-ea"/>
              </a:rPr>
              <a:t>A(D)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に対し，</a:t>
            </a:r>
            <a:r>
              <a:rPr lang="en-US" altLang="ja-JP" sz="2400" dirty="0">
                <a:latin typeface="Calibri" pitchFamily="34" charset="0"/>
                <a:ea typeface="+mn-ea"/>
              </a:rPr>
              <a:t>f(a)=0</a:t>
            </a:r>
            <a:r>
              <a:rPr lang="ja-JP" altLang="en-US" sz="2400" dirty="0">
                <a:latin typeface="Calibri" pitchFamily="34" charset="0"/>
                <a:ea typeface="+mn-ea"/>
              </a:rPr>
              <a:t>とする（</a:t>
            </a:r>
            <a:r>
              <a:rPr lang="en-US" altLang="ja-JP" sz="2400" dirty="0">
                <a:latin typeface="Calibri" pitchFamily="34" charset="0"/>
                <a:ea typeface="+mn-ea"/>
              </a:rPr>
              <a:t>0-</a:t>
            </a:r>
            <a:r>
              <a:rPr lang="ja-JP" altLang="en-US" sz="2400" dirty="0">
                <a:latin typeface="Calibri" pitchFamily="34" charset="0"/>
                <a:ea typeface="+mn-ea"/>
              </a:rPr>
              <a:t>フローと呼ばれる）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SzPct val="95000"/>
              <a:buFont typeface="+mj-lt"/>
              <a:buAutoNum type="arabicPeriod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に関する残余容量ネットワーク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D</a:t>
            </a:r>
            <a:r>
              <a:rPr lang="en-US" altLang="ja-JP" sz="2400" baseline="-25000" dirty="0" err="1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を構成する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SzPct val="95000"/>
              <a:buFont typeface="+mj-lt"/>
              <a:buAutoNum type="arabicPeriod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・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D</a:t>
            </a:r>
            <a:r>
              <a:rPr lang="en-US" altLang="ja-JP" sz="2400" baseline="-25000" dirty="0" err="1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に</a:t>
            </a:r>
            <a:r>
              <a:rPr lang="en-US" altLang="ja-JP" sz="2400" dirty="0">
                <a:latin typeface="Calibri" pitchFamily="34" charset="0"/>
                <a:ea typeface="+mn-ea"/>
              </a:rPr>
              <a:t>s-t</a:t>
            </a:r>
            <a:r>
              <a:rPr lang="ja-JP" altLang="en-US" sz="2400" dirty="0">
                <a:latin typeface="Calibri" pitchFamily="34" charset="0"/>
                <a:ea typeface="+mn-ea"/>
              </a:rPr>
              <a:t>有向道が存在しない ⇒ </a:t>
            </a:r>
            <a:r>
              <a:rPr lang="en-US" altLang="ja-JP" sz="2400" dirty="0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を出力して終了</a:t>
            </a:r>
            <a:br>
              <a:rPr lang="en-US" altLang="ja-JP" sz="2400" dirty="0">
                <a:latin typeface="Calibri" pitchFamily="34" charset="0"/>
                <a:ea typeface="+mn-ea"/>
              </a:rPr>
            </a:br>
            <a:r>
              <a:rPr lang="ja-JP" altLang="en-US" sz="2400" dirty="0">
                <a:latin typeface="Calibri" pitchFamily="34" charset="0"/>
                <a:ea typeface="+mn-ea"/>
              </a:rPr>
              <a:t>・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 err="1">
                <a:latin typeface="Calibri" pitchFamily="34" charset="0"/>
              </a:rPr>
              <a:t>D</a:t>
            </a:r>
            <a:r>
              <a:rPr lang="en-US" altLang="ja-JP" sz="2400" baseline="-25000" dirty="0" err="1">
                <a:latin typeface="Calibri" pitchFamily="34" charset="0"/>
              </a:rPr>
              <a:t>f</a:t>
            </a:r>
            <a:r>
              <a:rPr lang="ja-JP" altLang="en-US" sz="2400" dirty="0">
                <a:latin typeface="Calibri" pitchFamily="34" charset="0"/>
              </a:rPr>
              <a:t>に</a:t>
            </a:r>
            <a:r>
              <a:rPr lang="en-US" altLang="ja-JP" sz="2400" dirty="0">
                <a:latin typeface="Calibri" pitchFamily="34" charset="0"/>
              </a:rPr>
              <a:t>s-t</a:t>
            </a:r>
            <a:r>
              <a:rPr lang="ja-JP" altLang="en-US" sz="2400" dirty="0">
                <a:latin typeface="Calibri" pitchFamily="34" charset="0"/>
              </a:rPr>
              <a:t>有向道</a:t>
            </a:r>
            <a:r>
              <a:rPr lang="en-US" altLang="ja-JP" sz="2400" dirty="0">
                <a:latin typeface="Calibri" pitchFamily="34" charset="0"/>
              </a:rPr>
              <a:t>P</a:t>
            </a:r>
            <a:r>
              <a:rPr lang="ja-JP" altLang="en-US" sz="2400" dirty="0">
                <a:latin typeface="Calibri" pitchFamily="34" charset="0"/>
              </a:rPr>
              <a:t>が存在する ⇒ </a:t>
            </a:r>
            <a:r>
              <a:rPr lang="en-US" altLang="ja-JP" sz="2400" dirty="0">
                <a:latin typeface="Calibri" pitchFamily="34" charset="0"/>
              </a:rPr>
              <a:t>4</a:t>
            </a:r>
            <a:r>
              <a:rPr lang="ja-JP" altLang="en-US" sz="2400" dirty="0">
                <a:latin typeface="Calibri" pitchFamily="34" charset="0"/>
              </a:rPr>
              <a:t>へ進む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SzPct val="95000"/>
              <a:buFont typeface="+mj-lt"/>
              <a:buAutoNum type="arabicPeriod"/>
              <a:defRPr/>
            </a:pPr>
            <a:r>
              <a:rPr lang="en-US" altLang="ja-JP" sz="2400" dirty="0" err="1">
                <a:latin typeface="Calibri" pitchFamily="34" charset="0"/>
              </a:rPr>
              <a:t>τ</a:t>
            </a:r>
            <a:r>
              <a:rPr lang="en-US" altLang="ja-JP" sz="2400" baseline="-25000" dirty="0" err="1">
                <a:latin typeface="Calibri" pitchFamily="34" charset="0"/>
              </a:rPr>
              <a:t>f</a:t>
            </a:r>
            <a:r>
              <a:rPr lang="en-US" altLang="ja-JP" sz="2400" dirty="0">
                <a:latin typeface="Calibri" pitchFamily="34" charset="0"/>
              </a:rPr>
              <a:t>(P)</a:t>
            </a:r>
            <a:r>
              <a:rPr lang="ja-JP" altLang="en-US" sz="2400" dirty="0">
                <a:latin typeface="Calibri" pitchFamily="34" charset="0"/>
              </a:rPr>
              <a:t>を求める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SzPct val="95000"/>
              <a:buFont typeface="+mj-lt"/>
              <a:buAutoNum type="arabicPeriod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f(a)=   f(a)+</a:t>
            </a:r>
            <a:r>
              <a:rPr lang="en-US" altLang="ja-JP" sz="2400" dirty="0" err="1">
                <a:latin typeface="Calibri" pitchFamily="34" charset="0"/>
              </a:rPr>
              <a:t>τ</a:t>
            </a:r>
            <a:r>
              <a:rPr lang="en-US" altLang="ja-JP" sz="2400" baseline="-25000" dirty="0" err="1">
                <a:latin typeface="Calibri" pitchFamily="34" charset="0"/>
              </a:rPr>
              <a:t>f</a:t>
            </a:r>
            <a:r>
              <a:rPr lang="en-US" altLang="ja-JP" sz="2400" dirty="0">
                <a:latin typeface="Calibri" pitchFamily="34" charset="0"/>
              </a:rPr>
              <a:t>(P)  </a:t>
            </a:r>
            <a:r>
              <a:rPr lang="ja-JP" altLang="en-US" sz="2400" dirty="0">
                <a:latin typeface="Calibri" pitchFamily="34" charset="0"/>
              </a:rPr>
              <a:t> （</a:t>
            </a:r>
            <a:r>
              <a:rPr lang="en-US" altLang="ja-JP" sz="2400" dirty="0">
                <a:latin typeface="Calibri" pitchFamily="34" charset="0"/>
              </a:rPr>
              <a:t>a</a:t>
            </a:r>
            <a:r>
              <a:rPr lang="ja-JP" altLang="en-US" sz="2400" dirty="0">
                <a:latin typeface="Calibri" pitchFamily="34" charset="0"/>
              </a:rPr>
              <a:t>∊</a:t>
            </a:r>
            <a:r>
              <a:rPr lang="en-US" altLang="ja-JP" sz="2400" dirty="0">
                <a:latin typeface="Calibri" pitchFamily="34" charset="0"/>
              </a:rPr>
              <a:t>A(P)</a:t>
            </a:r>
            <a:r>
              <a:rPr lang="ja-JP" altLang="en-US" sz="2400" dirty="0">
                <a:latin typeface="Calibri" pitchFamily="34" charset="0"/>
              </a:rPr>
              <a:t>かつ</a:t>
            </a:r>
            <a:r>
              <a:rPr lang="en-US" altLang="ja-JP" sz="2400" dirty="0">
                <a:latin typeface="Calibri" pitchFamily="34" charset="0"/>
              </a:rPr>
              <a:t>a</a:t>
            </a:r>
            <a:r>
              <a:rPr lang="ja-JP" altLang="en-US" sz="2400" dirty="0">
                <a:latin typeface="Calibri" pitchFamily="34" charset="0"/>
              </a:rPr>
              <a:t>∊</a:t>
            </a:r>
            <a:r>
              <a:rPr lang="en-US" altLang="ja-JP" sz="2400" dirty="0">
                <a:latin typeface="Calibri" pitchFamily="34" charset="0"/>
              </a:rPr>
              <a:t>{a</a:t>
            </a:r>
            <a:r>
              <a:rPr lang="ja-JP" altLang="en-US" sz="2400" dirty="0">
                <a:latin typeface="Calibri" pitchFamily="34" charset="0"/>
              </a:rPr>
              <a:t>∊</a:t>
            </a:r>
            <a:r>
              <a:rPr lang="en-US" altLang="ja-JP" sz="2400" dirty="0">
                <a:latin typeface="Calibri" pitchFamily="34" charset="0"/>
              </a:rPr>
              <a:t>A(D)</a:t>
            </a:r>
            <a:r>
              <a:rPr lang="ja-JP" altLang="en-US" sz="2400" dirty="0">
                <a:latin typeface="Calibri" pitchFamily="34" charset="0"/>
              </a:rPr>
              <a:t>：</a:t>
            </a:r>
            <a:r>
              <a:rPr lang="en-US" altLang="ja-JP" sz="2400" dirty="0">
                <a:latin typeface="Calibri" pitchFamily="34" charset="0"/>
              </a:rPr>
              <a:t>f(a)&lt;c(a)}</a:t>
            </a:r>
            <a:r>
              <a:rPr lang="ja-JP" altLang="en-US" sz="2400" dirty="0">
                <a:latin typeface="Calibri" pitchFamily="34" charset="0"/>
              </a:rPr>
              <a:t>）</a:t>
            </a:r>
            <a:br>
              <a:rPr lang="en-US" altLang="ja-JP" sz="2400" dirty="0">
                <a:latin typeface="Calibri" pitchFamily="34" charset="0"/>
              </a:rPr>
            </a:br>
            <a:r>
              <a:rPr lang="en-US" altLang="ja-JP" sz="2400" dirty="0">
                <a:latin typeface="Calibri" pitchFamily="34" charset="0"/>
              </a:rPr>
              <a:t>           f(a) -</a:t>
            </a:r>
            <a:r>
              <a:rPr lang="en-US" altLang="ja-JP" sz="2400" dirty="0" err="1">
                <a:latin typeface="Calibri" pitchFamily="34" charset="0"/>
              </a:rPr>
              <a:t>τ</a:t>
            </a:r>
            <a:r>
              <a:rPr lang="en-US" altLang="ja-JP" sz="2400" baseline="-25000" dirty="0" err="1">
                <a:latin typeface="Calibri" pitchFamily="34" charset="0"/>
              </a:rPr>
              <a:t>f</a:t>
            </a:r>
            <a:r>
              <a:rPr lang="en-US" altLang="ja-JP" sz="2400" dirty="0">
                <a:latin typeface="Calibri" pitchFamily="34" charset="0"/>
              </a:rPr>
              <a:t>(P)</a:t>
            </a:r>
            <a:r>
              <a:rPr lang="ja-JP" altLang="en-US" sz="2400" dirty="0">
                <a:latin typeface="Calibri" pitchFamily="34" charset="0"/>
              </a:rPr>
              <a:t>　（</a:t>
            </a:r>
            <a:r>
              <a:rPr lang="en-US" altLang="ja-JP" sz="2400" dirty="0">
                <a:latin typeface="Calibri" pitchFamily="34" charset="0"/>
              </a:rPr>
              <a:t>a</a:t>
            </a:r>
            <a:r>
              <a:rPr lang="ja-JP" altLang="en-US" sz="2400" dirty="0">
                <a:latin typeface="Calibri" pitchFamily="34" charset="0"/>
              </a:rPr>
              <a:t>∊</a:t>
            </a:r>
            <a:r>
              <a:rPr lang="en-US" altLang="ja-JP" sz="2400" dirty="0">
                <a:latin typeface="Calibri" pitchFamily="34" charset="0"/>
              </a:rPr>
              <a:t>A(P)</a:t>
            </a:r>
            <a:r>
              <a:rPr lang="ja-JP" altLang="en-US" sz="2400" dirty="0">
                <a:latin typeface="Calibri" pitchFamily="34" charset="0"/>
              </a:rPr>
              <a:t>かつ</a:t>
            </a:r>
            <a:r>
              <a:rPr lang="en-US" altLang="ja-JP" sz="2400" dirty="0">
                <a:latin typeface="Calibri" pitchFamily="34" charset="0"/>
              </a:rPr>
              <a:t>a</a:t>
            </a:r>
            <a:r>
              <a:rPr lang="ja-JP" altLang="en-US" sz="2400" dirty="0">
                <a:latin typeface="Calibri" pitchFamily="34" charset="0"/>
              </a:rPr>
              <a:t>∊</a:t>
            </a:r>
            <a:r>
              <a:rPr lang="en-US" altLang="ja-JP" sz="2400" dirty="0">
                <a:latin typeface="Calibri" pitchFamily="34" charset="0"/>
              </a:rPr>
              <a:t>{</a:t>
            </a:r>
            <a:r>
              <a:rPr lang="en-US" altLang="ja-JP" sz="2400" dirty="0" err="1">
                <a:latin typeface="Calibri" pitchFamily="34" charset="0"/>
              </a:rPr>
              <a:t>a</a:t>
            </a:r>
            <a:r>
              <a:rPr lang="en-US" altLang="ja-JP" sz="2400" baseline="-25000" dirty="0" err="1">
                <a:latin typeface="Calibri" pitchFamily="34" charset="0"/>
              </a:rPr>
              <a:t>rev</a:t>
            </a:r>
            <a:r>
              <a:rPr lang="ja-JP" altLang="en-US" sz="2400" dirty="0">
                <a:latin typeface="Calibri" pitchFamily="34" charset="0"/>
              </a:rPr>
              <a:t>：</a:t>
            </a:r>
            <a:r>
              <a:rPr lang="en-US" altLang="ja-JP" sz="2400" dirty="0">
                <a:latin typeface="Calibri" pitchFamily="34" charset="0"/>
              </a:rPr>
              <a:t>f(a)&gt;0, a</a:t>
            </a:r>
            <a:r>
              <a:rPr lang="ja-JP" altLang="en-US" sz="2400" dirty="0">
                <a:latin typeface="Calibri" pitchFamily="34" charset="0"/>
              </a:rPr>
              <a:t>∊</a:t>
            </a:r>
            <a:r>
              <a:rPr lang="en-US" altLang="ja-JP" sz="2400" dirty="0">
                <a:latin typeface="Calibri" pitchFamily="34" charset="0"/>
              </a:rPr>
              <a:t>A(D)}</a:t>
            </a:r>
            <a:r>
              <a:rPr lang="ja-JP" altLang="en-US" sz="2400" dirty="0">
                <a:latin typeface="Calibri" pitchFamily="34" charset="0"/>
              </a:rPr>
              <a:t>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</a:t>
            </a:r>
            <a:r>
              <a:rPr lang="en-US" altLang="ja-JP" sz="2400" dirty="0">
                <a:latin typeface="Calibri" pitchFamily="34" charset="0"/>
                <a:ea typeface="+mn-ea"/>
              </a:rPr>
              <a:t>f(a)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 （</a:t>
            </a:r>
            <a:r>
              <a:rPr lang="en-US" altLang="ja-JP" sz="2400" dirty="0">
                <a:latin typeface="Calibri" pitchFamily="34" charset="0"/>
              </a:rPr>
              <a:t>a</a:t>
            </a:r>
            <a:r>
              <a:rPr lang="ja-JP" altLang="en-US" sz="2400" dirty="0">
                <a:latin typeface="Calibri" pitchFamily="34" charset="0"/>
              </a:rPr>
              <a:t>∉</a:t>
            </a:r>
            <a:r>
              <a:rPr lang="en-US" altLang="ja-JP" sz="2400" dirty="0">
                <a:latin typeface="Calibri" pitchFamily="34" charset="0"/>
              </a:rPr>
              <a:t>A(P)</a:t>
            </a:r>
            <a:r>
              <a:rPr lang="ja-JP" altLang="en-US" sz="2400" dirty="0">
                <a:latin typeface="Calibri" pitchFamily="34" charset="0"/>
                <a:ea typeface="+mn-ea"/>
              </a:rPr>
              <a:t>）</a:t>
            </a:r>
            <a:br>
              <a:rPr lang="en-US" altLang="ja-JP" sz="2400" dirty="0">
                <a:latin typeface="Calibri" pitchFamily="34" charset="0"/>
                <a:ea typeface="+mn-ea"/>
              </a:rPr>
            </a:br>
            <a:r>
              <a:rPr lang="ja-JP" altLang="en-US" sz="2400" dirty="0">
                <a:latin typeface="Calibri" pitchFamily="34" charset="0"/>
                <a:ea typeface="+mn-ea"/>
              </a:rPr>
              <a:t>　　フローの修正後，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に戻る　　　　　　　　　　　  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6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1.4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最大流アルゴリズム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35496" y="2204864"/>
            <a:ext cx="8928992" cy="417688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7" name="角丸四角形 36"/>
          <p:cNvSpPr/>
          <p:nvPr/>
        </p:nvSpPr>
        <p:spPr>
          <a:xfrm>
            <a:off x="323156" y="1989088"/>
            <a:ext cx="4104828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  <a:latin typeface="Calibri" pitchFamily="34" charset="0"/>
              </a:rPr>
              <a:t>Ford-Fulkerson</a:t>
            </a:r>
            <a:r>
              <a:rPr lang="ja-JP" altLang="en-US" sz="2400" dirty="0">
                <a:solidFill>
                  <a:schemeClr val="tx1"/>
                </a:solidFill>
                <a:latin typeface="Calibri" pitchFamily="34" charset="0"/>
              </a:rPr>
              <a:t>のアルゴリズム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" name="左中かっこ 1"/>
          <p:cNvSpPr/>
          <p:nvPr/>
        </p:nvSpPr>
        <p:spPr>
          <a:xfrm>
            <a:off x="1259632" y="4797152"/>
            <a:ext cx="144016" cy="936104"/>
          </a:xfrm>
          <a:prstGeom prst="lef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097429"/>
      </p:ext>
    </p:extLst>
  </p:cSld>
  <p:clrMapOvr>
    <a:masterClrMapping/>
  </p:clrMapOvr>
  <p:transition advTm="14149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次の定理より，</a:t>
            </a:r>
            <a:r>
              <a:rPr lang="en-US" altLang="ja-JP" sz="2400" dirty="0">
                <a:latin typeface="Calibri" pitchFamily="34" charset="0"/>
              </a:rPr>
              <a:t> Ford-Fulkerson</a:t>
            </a:r>
            <a:r>
              <a:rPr lang="ja-JP" altLang="en-US" sz="2400" dirty="0">
                <a:latin typeface="Calibri" pitchFamily="34" charset="0"/>
              </a:rPr>
              <a:t>のアルゴリズムで求まるフローが</a:t>
            </a: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最大流であることが分かる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ネットワーク</a:t>
            </a:r>
            <a:r>
              <a:rPr lang="en-US" altLang="ja-JP" sz="2400" dirty="0">
                <a:latin typeface="Calibri" pitchFamily="34" charset="0"/>
                <a:ea typeface="+mn-ea"/>
              </a:rPr>
              <a:t>D</a:t>
            </a:r>
            <a:r>
              <a:rPr lang="ja-JP" altLang="en-US" sz="2400" dirty="0">
                <a:latin typeface="Calibri" pitchFamily="34" charset="0"/>
                <a:ea typeface="+mn-ea"/>
              </a:rPr>
              <a:t>のフロー</a:t>
            </a:r>
            <a:r>
              <a:rPr lang="en-US" altLang="ja-JP" sz="2400" dirty="0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が最大流である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⇔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D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f-</a:t>
            </a:r>
            <a:r>
              <a:rPr lang="ja-JP" altLang="en-US" sz="2400" dirty="0">
                <a:latin typeface="Calibri" pitchFamily="34" charset="0"/>
                <a:ea typeface="+mn-ea"/>
              </a:rPr>
              <a:t>増大道を含まない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⇒は明らか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⇐は次に紹介する「</a:t>
            </a:r>
            <a:r>
              <a:rPr lang="ja-JP" altLang="en-US" sz="2400" dirty="0">
                <a:solidFill>
                  <a:schemeClr val="tx1"/>
                </a:solidFill>
              </a:rPr>
              <a:t>最大フロー最小カット定理」の証明から分かる．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6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1.4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最大流アルゴリズム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35496" y="3500760"/>
            <a:ext cx="8928992" cy="172819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7" name="角丸四角形 36"/>
          <p:cNvSpPr/>
          <p:nvPr/>
        </p:nvSpPr>
        <p:spPr>
          <a:xfrm>
            <a:off x="323156" y="3284984"/>
            <a:ext cx="1008484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r>
              <a:rPr lang="en-US" altLang="ja-JP" sz="2400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15843617"/>
      </p:ext>
    </p:extLst>
  </p:cSld>
  <p:clrMapOvr>
    <a:masterClrMapping/>
  </p:clrMapOvr>
  <p:transition advTm="14149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タイトル 1"/>
          <p:cNvSpPr>
            <a:spLocks noGrp="1"/>
          </p:cNvSpPr>
          <p:nvPr>
            <p:ph type="title"/>
          </p:nvPr>
        </p:nvSpPr>
        <p:spPr>
          <a:xfrm>
            <a:off x="1887538" y="2573338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/>
            </a:br>
            <a:endParaRPr lang="ja-JP" altLang="en-US"/>
          </a:p>
        </p:txBody>
      </p:sp>
      <p:sp>
        <p:nvSpPr>
          <p:cNvPr id="32" name="タイトル 1"/>
          <p:cNvSpPr txBox="1">
            <a:spLocks/>
          </p:cNvSpPr>
          <p:nvPr/>
        </p:nvSpPr>
        <p:spPr bwMode="auto">
          <a:xfrm>
            <a:off x="1382960" y="24209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latin typeface="+mj-lt"/>
                <a:ea typeface="+mj-ea"/>
                <a:cs typeface="+mj-cs"/>
              </a:rPr>
              <a:t>1.</a:t>
            </a:r>
            <a:r>
              <a:rPr lang="ja-JP" altLang="en-US" sz="3200" dirty="0">
                <a:latin typeface="+mj-lt"/>
                <a:ea typeface="+mj-ea"/>
                <a:cs typeface="+mj-cs"/>
              </a:rPr>
              <a:t>　ネットワークフローと最大流問題</a:t>
            </a:r>
          </a:p>
        </p:txBody>
      </p:sp>
    </p:spTree>
    <p:extLst>
      <p:ext uri="{BB962C8B-B14F-4D97-AF65-F5344CB8AC3E}">
        <p14:creationId xmlns:p14="http://schemas.microsoft.com/office/powerpoint/2010/main" val="3926712523"/>
      </p:ext>
    </p:extLst>
  </p:cSld>
  <p:clrMapOvr>
    <a:masterClrMapping/>
  </p:clrMapOvr>
  <p:transition advTm="14149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f</a:t>
            </a:r>
            <a:r>
              <a:rPr lang="ja-JP" altLang="en-US" sz="2400" dirty="0">
                <a:latin typeface="Calibri" pitchFamily="34" charset="0"/>
                <a:ea typeface="+mn-ea"/>
              </a:rPr>
              <a:t>：ネットワーク</a:t>
            </a:r>
            <a:r>
              <a:rPr lang="en-US" altLang="ja-JP" sz="2400" dirty="0">
                <a:latin typeface="Calibri" pitchFamily="34" charset="0"/>
                <a:ea typeface="+mn-ea"/>
              </a:rPr>
              <a:t>D</a:t>
            </a:r>
            <a:r>
              <a:rPr lang="ja-JP" altLang="en-US" sz="2400" dirty="0">
                <a:latin typeface="Calibri" pitchFamily="34" charset="0"/>
                <a:ea typeface="+mn-ea"/>
              </a:rPr>
              <a:t>のフロー，</a:t>
            </a:r>
            <a:r>
              <a:rPr lang="en-US" altLang="ja-JP" sz="2400" dirty="0">
                <a:latin typeface="Calibri" pitchFamily="34" charset="0"/>
                <a:ea typeface="+mn-ea"/>
              </a:rPr>
              <a:t>D</a:t>
            </a:r>
            <a:r>
              <a:rPr lang="ja-JP" altLang="en-US" sz="2400" dirty="0">
                <a:latin typeface="Calibri" pitchFamily="34" charset="0"/>
                <a:ea typeface="+mn-ea"/>
              </a:rPr>
              <a:t>は</a:t>
            </a:r>
            <a:r>
              <a:rPr lang="en-US" altLang="ja-JP" sz="2400" dirty="0">
                <a:latin typeface="Calibri" pitchFamily="34" charset="0"/>
                <a:ea typeface="+mn-ea"/>
              </a:rPr>
              <a:t>f-</a:t>
            </a:r>
            <a:r>
              <a:rPr lang="ja-JP" altLang="en-US" sz="2400" dirty="0">
                <a:latin typeface="Calibri" pitchFamily="34" charset="0"/>
                <a:ea typeface="+mn-ea"/>
              </a:rPr>
              <a:t>増大道を持たないとする．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S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D</a:t>
            </a:r>
            <a:r>
              <a:rPr lang="en-US" altLang="ja-JP" sz="2400" baseline="-25000" dirty="0" err="1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において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から有向道で到達できる頂点全体の集合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このとき，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）は</a:t>
            </a:r>
            <a:r>
              <a:rPr lang="en-US" altLang="ja-JP" sz="2400" dirty="0">
                <a:latin typeface="Calibri" pitchFamily="34" charset="0"/>
              </a:rPr>
              <a:t>D</a:t>
            </a:r>
            <a:r>
              <a:rPr lang="ja-JP" altLang="en-US" sz="2400" dirty="0">
                <a:latin typeface="Calibri" pitchFamily="34" charset="0"/>
              </a:rPr>
              <a:t>のカットであり，次の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つが成立する．</a:t>
            </a: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  <a:r>
              <a:rPr lang="ja-JP" altLang="en-US" sz="2400" dirty="0">
                <a:latin typeface="Calibri" pitchFamily="34" charset="0"/>
                <a:ea typeface="+mn-ea"/>
              </a:rPr>
              <a:t>①　</a:t>
            </a:r>
            <a:r>
              <a:rPr lang="en-US" altLang="ja-JP" sz="2400" dirty="0">
                <a:latin typeface="Calibri" pitchFamily="34" charset="0"/>
                <a:ea typeface="+mn-ea"/>
              </a:rPr>
              <a:t>a</a:t>
            </a:r>
            <a:r>
              <a:rPr lang="ja-JP" altLang="en-US" sz="2400" dirty="0">
                <a:latin typeface="Calibri" pitchFamily="34" charset="0"/>
                <a:ea typeface="+mn-ea"/>
              </a:rPr>
              <a:t>∊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 ⇒ </a:t>
            </a:r>
            <a:r>
              <a:rPr lang="en-US" altLang="ja-JP" sz="2400" dirty="0">
                <a:latin typeface="Calibri" pitchFamily="34" charset="0"/>
              </a:rPr>
              <a:t>f(a)=c(a)</a:t>
            </a:r>
          </a:p>
          <a:p>
            <a:pPr>
              <a:spcBef>
                <a:spcPct val="20000"/>
              </a:spcBef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　②　</a:t>
            </a:r>
            <a:r>
              <a:rPr lang="en-US" altLang="ja-JP" sz="2400" dirty="0">
                <a:latin typeface="Calibri" pitchFamily="34" charset="0"/>
              </a:rPr>
              <a:t>b</a:t>
            </a:r>
            <a:r>
              <a:rPr lang="ja-JP" altLang="en-US" sz="2400" dirty="0">
                <a:latin typeface="Calibri" pitchFamily="34" charset="0"/>
              </a:rPr>
              <a:t>∊（</a:t>
            </a:r>
            <a:r>
              <a:rPr lang="en-US" altLang="ja-JP" sz="2400" dirty="0">
                <a:latin typeface="Calibri" pitchFamily="34" charset="0"/>
              </a:rPr>
              <a:t>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en-US" altLang="ja-JP" sz="2400" dirty="0">
                <a:latin typeface="Calibri" pitchFamily="34" charset="0"/>
              </a:rPr>
              <a:t>, S</a:t>
            </a:r>
            <a:r>
              <a:rPr lang="ja-JP" altLang="en-US" sz="2400" dirty="0">
                <a:latin typeface="Calibri" pitchFamily="34" charset="0"/>
              </a:rPr>
              <a:t>） ⇒ </a:t>
            </a:r>
            <a:r>
              <a:rPr lang="en-US" altLang="ja-JP" sz="2400" dirty="0">
                <a:latin typeface="Calibri" pitchFamily="34" charset="0"/>
              </a:rPr>
              <a:t>f(a)=0</a:t>
            </a:r>
          </a:p>
        </p:txBody>
      </p:sp>
      <p:sp>
        <p:nvSpPr>
          <p:cNvPr id="6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1.4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最大流アルゴリズム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83651" y="2563787"/>
            <a:ext cx="8928992" cy="266541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7" name="角丸四角形 36"/>
          <p:cNvSpPr/>
          <p:nvPr/>
        </p:nvSpPr>
        <p:spPr>
          <a:xfrm>
            <a:off x="371311" y="2348880"/>
            <a:ext cx="1008484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r>
              <a:rPr lang="en-US" altLang="ja-JP" sz="2400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64623232"/>
      </p:ext>
    </p:extLst>
  </p:cSld>
  <p:clrMapOvr>
    <a:masterClrMapping/>
  </p:clrMapOvr>
  <p:transition advTm="14149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628800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任意のネットワークにおいて，最大流の値と最小カットの容量は等しい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000" dirty="0">
                <a:latin typeface="Calibri" pitchFamily="34" charset="0"/>
                <a:ea typeface="+mn-ea"/>
              </a:rPr>
              <a:t>証：</a:t>
            </a:r>
            <a:r>
              <a:rPr lang="en-US" altLang="ja-JP" sz="2000" dirty="0">
                <a:latin typeface="Calibri" pitchFamily="34" charset="0"/>
              </a:rPr>
              <a:t> f</a:t>
            </a:r>
            <a:r>
              <a:rPr lang="ja-JP" altLang="en-US" sz="2000" dirty="0">
                <a:latin typeface="Calibri" pitchFamily="34" charset="0"/>
              </a:rPr>
              <a:t>：ネットワーク</a:t>
            </a:r>
            <a:r>
              <a:rPr lang="en-US" altLang="ja-JP" sz="2000" dirty="0">
                <a:latin typeface="Calibri" pitchFamily="34" charset="0"/>
              </a:rPr>
              <a:t>D</a:t>
            </a:r>
            <a:r>
              <a:rPr lang="ja-JP" altLang="en-US" sz="2000" dirty="0">
                <a:latin typeface="Calibri" pitchFamily="34" charset="0"/>
              </a:rPr>
              <a:t>のフロー，</a:t>
            </a:r>
            <a:r>
              <a:rPr lang="en-US" altLang="ja-JP" sz="2000" dirty="0">
                <a:latin typeface="Calibri" pitchFamily="34" charset="0"/>
                <a:ea typeface="+mn-ea"/>
              </a:rPr>
              <a:t> D</a:t>
            </a:r>
            <a:r>
              <a:rPr lang="ja-JP" altLang="en-US" sz="2000" dirty="0">
                <a:latin typeface="Calibri" pitchFamily="34" charset="0"/>
                <a:ea typeface="+mn-ea"/>
              </a:rPr>
              <a:t>は</a:t>
            </a:r>
            <a:r>
              <a:rPr lang="en-US" altLang="ja-JP" sz="2000" dirty="0">
                <a:latin typeface="Calibri" pitchFamily="34" charset="0"/>
                <a:ea typeface="+mn-ea"/>
              </a:rPr>
              <a:t>f-</a:t>
            </a:r>
            <a:r>
              <a:rPr lang="ja-JP" altLang="en-US" sz="2000" dirty="0">
                <a:latin typeface="Calibri" pitchFamily="34" charset="0"/>
                <a:ea typeface="+mn-ea"/>
              </a:rPr>
              <a:t>増大道を持たないとする．</a:t>
            </a:r>
            <a:r>
              <a:rPr lang="ja-JP" altLang="en-US" sz="2000" baseline="30000" dirty="0">
                <a:latin typeface="Calibri" pitchFamily="34" charset="0"/>
                <a:ea typeface="+mn-ea"/>
              </a:rPr>
              <a:t>注意</a:t>
            </a:r>
            <a:endParaRPr lang="en-US" altLang="ja-JP" sz="2000" baseline="30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000" dirty="0">
                <a:latin typeface="Calibri" pitchFamily="34" charset="0"/>
              </a:rPr>
              <a:t>　　 </a:t>
            </a:r>
            <a:r>
              <a:rPr lang="en-US" altLang="ja-JP" sz="2000" dirty="0">
                <a:latin typeface="Calibri" pitchFamily="34" charset="0"/>
              </a:rPr>
              <a:t>S</a:t>
            </a:r>
            <a:r>
              <a:rPr lang="ja-JP" altLang="en-US" sz="2000" dirty="0">
                <a:latin typeface="Calibri" pitchFamily="34" charset="0"/>
              </a:rPr>
              <a:t>：</a:t>
            </a:r>
            <a:r>
              <a:rPr lang="en-US" altLang="ja-JP" sz="2000" dirty="0" err="1">
                <a:latin typeface="Calibri" pitchFamily="34" charset="0"/>
              </a:rPr>
              <a:t>D</a:t>
            </a:r>
            <a:r>
              <a:rPr lang="en-US" altLang="ja-JP" sz="2000" baseline="-25000" dirty="0" err="1">
                <a:latin typeface="Calibri" pitchFamily="34" charset="0"/>
              </a:rPr>
              <a:t>f</a:t>
            </a:r>
            <a:r>
              <a:rPr lang="ja-JP" altLang="en-US" sz="2000" dirty="0">
                <a:latin typeface="Calibri" pitchFamily="34" charset="0"/>
              </a:rPr>
              <a:t>において</a:t>
            </a:r>
            <a:r>
              <a:rPr lang="en-US" altLang="ja-JP" sz="2000" dirty="0">
                <a:latin typeface="Calibri" pitchFamily="34" charset="0"/>
              </a:rPr>
              <a:t>s</a:t>
            </a:r>
            <a:r>
              <a:rPr lang="ja-JP" altLang="en-US" sz="2000" dirty="0">
                <a:latin typeface="Calibri" pitchFamily="34" charset="0"/>
              </a:rPr>
              <a:t>から有向道で到達できる頂点全体の集合　とする</a:t>
            </a:r>
            <a:endParaRPr lang="en-US" altLang="ja-JP" sz="20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000" dirty="0">
                <a:latin typeface="Calibri" pitchFamily="34" charset="0"/>
                <a:ea typeface="+mn-ea"/>
              </a:rPr>
              <a:t>このとき定理</a:t>
            </a:r>
            <a:r>
              <a:rPr lang="en-US" altLang="ja-JP" sz="2000" dirty="0">
                <a:latin typeface="Calibri" pitchFamily="34" charset="0"/>
                <a:ea typeface="+mn-ea"/>
              </a:rPr>
              <a:t>2</a:t>
            </a:r>
            <a:r>
              <a:rPr lang="ja-JP" altLang="en-US" sz="2000" dirty="0">
                <a:latin typeface="Calibri" pitchFamily="34" charset="0"/>
                <a:ea typeface="+mn-ea"/>
              </a:rPr>
              <a:t>と定理</a:t>
            </a:r>
            <a:r>
              <a:rPr lang="en-US" altLang="ja-JP" sz="2000" dirty="0">
                <a:latin typeface="Calibri" pitchFamily="34" charset="0"/>
                <a:ea typeface="+mn-ea"/>
              </a:rPr>
              <a:t>5</a:t>
            </a:r>
            <a:r>
              <a:rPr lang="ja-JP" altLang="en-US" sz="2000" dirty="0">
                <a:latin typeface="Calibri" pitchFamily="34" charset="0"/>
                <a:ea typeface="+mn-ea"/>
              </a:rPr>
              <a:t>とカットの容量の定義より，</a:t>
            </a:r>
            <a:endParaRPr lang="en-US" altLang="ja-JP" sz="20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000" dirty="0" err="1">
                <a:latin typeface="Calibri" pitchFamily="34" charset="0"/>
              </a:rPr>
              <a:t>val</a:t>
            </a:r>
            <a:r>
              <a:rPr lang="en-US" altLang="ja-JP" sz="2000" dirty="0">
                <a:latin typeface="Calibri" pitchFamily="34" charset="0"/>
              </a:rPr>
              <a:t>(f) = </a:t>
            </a:r>
            <a:r>
              <a:rPr lang="ja-JP" altLang="en-US" sz="2000" dirty="0">
                <a:latin typeface="Calibri" pitchFamily="34" charset="0"/>
              </a:rPr>
              <a:t>∑</a:t>
            </a:r>
            <a:r>
              <a:rPr lang="en-US" altLang="ja-JP" sz="2000" baseline="-25000" dirty="0">
                <a:latin typeface="Calibri" pitchFamily="34" charset="0"/>
              </a:rPr>
              <a:t>a</a:t>
            </a:r>
            <a:r>
              <a:rPr lang="ja-JP" altLang="en-US" sz="2000" baseline="-25000" dirty="0">
                <a:latin typeface="Calibri" pitchFamily="34" charset="0"/>
              </a:rPr>
              <a:t>∊</a:t>
            </a:r>
            <a:r>
              <a:rPr lang="en-US" altLang="ja-JP" sz="2000" baseline="-25000" dirty="0">
                <a:latin typeface="Calibri" pitchFamily="34" charset="0"/>
              </a:rPr>
              <a:t>(S, S</a:t>
            </a:r>
            <a:r>
              <a:rPr lang="en-US" altLang="ja-JP" sz="2000" baseline="-5000" dirty="0">
                <a:latin typeface="Calibri" pitchFamily="34" charset="0"/>
              </a:rPr>
              <a:t>C</a:t>
            </a:r>
            <a:r>
              <a:rPr lang="en-US" altLang="ja-JP" sz="2000" baseline="-25000" dirty="0">
                <a:latin typeface="Calibri" pitchFamily="34" charset="0"/>
              </a:rPr>
              <a:t>)</a:t>
            </a:r>
            <a:r>
              <a:rPr lang="en-US" altLang="ja-JP" sz="2000" dirty="0">
                <a:latin typeface="Calibri" pitchFamily="34" charset="0"/>
              </a:rPr>
              <a:t>f(a)-</a:t>
            </a:r>
            <a:r>
              <a:rPr lang="ja-JP" altLang="en-US" sz="2000" dirty="0">
                <a:latin typeface="Calibri" pitchFamily="34" charset="0"/>
              </a:rPr>
              <a:t>∑</a:t>
            </a:r>
            <a:r>
              <a:rPr lang="en-US" altLang="ja-JP" sz="2000" baseline="-25000" dirty="0">
                <a:latin typeface="Calibri" pitchFamily="34" charset="0"/>
              </a:rPr>
              <a:t>a</a:t>
            </a:r>
            <a:r>
              <a:rPr lang="ja-JP" altLang="en-US" sz="2000" baseline="-25000" dirty="0">
                <a:latin typeface="Calibri" pitchFamily="34" charset="0"/>
              </a:rPr>
              <a:t>∊</a:t>
            </a:r>
            <a:r>
              <a:rPr lang="en-US" altLang="ja-JP" sz="2000" baseline="-25000" dirty="0">
                <a:latin typeface="Calibri" pitchFamily="34" charset="0"/>
              </a:rPr>
              <a:t>(S</a:t>
            </a:r>
            <a:r>
              <a:rPr lang="en-US" altLang="ja-JP" sz="2000" baseline="-5000" dirty="0">
                <a:latin typeface="Calibri" pitchFamily="34" charset="0"/>
              </a:rPr>
              <a:t>C</a:t>
            </a:r>
            <a:r>
              <a:rPr lang="en-US" altLang="ja-JP" sz="2000" baseline="-25000" dirty="0">
                <a:latin typeface="Calibri" pitchFamily="34" charset="0"/>
              </a:rPr>
              <a:t>, S) </a:t>
            </a:r>
            <a:r>
              <a:rPr lang="en-US" altLang="ja-JP" sz="2000" dirty="0">
                <a:latin typeface="Calibri" pitchFamily="34" charset="0"/>
              </a:rPr>
              <a:t>f(a)</a:t>
            </a:r>
            <a:endParaRPr lang="en-US" altLang="ja-JP" sz="20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000" dirty="0">
                <a:latin typeface="Calibri" pitchFamily="34" charset="0"/>
                <a:ea typeface="+mn-ea"/>
              </a:rPr>
              <a:t>　　　 </a:t>
            </a:r>
            <a:r>
              <a:rPr lang="en-US" altLang="ja-JP" sz="2000" dirty="0">
                <a:latin typeface="Calibri" pitchFamily="34" charset="0"/>
                <a:ea typeface="+mn-ea"/>
              </a:rPr>
              <a:t>= </a:t>
            </a:r>
            <a:r>
              <a:rPr lang="ja-JP" altLang="en-US" sz="2000" dirty="0">
                <a:latin typeface="Calibri" pitchFamily="34" charset="0"/>
              </a:rPr>
              <a:t>∑</a:t>
            </a:r>
            <a:r>
              <a:rPr lang="en-US" altLang="ja-JP" sz="2000" baseline="-25000" dirty="0">
                <a:latin typeface="Calibri" pitchFamily="34" charset="0"/>
              </a:rPr>
              <a:t>a</a:t>
            </a:r>
            <a:r>
              <a:rPr lang="ja-JP" altLang="en-US" sz="2000" baseline="-25000" dirty="0">
                <a:latin typeface="Calibri" pitchFamily="34" charset="0"/>
              </a:rPr>
              <a:t>∊</a:t>
            </a:r>
            <a:r>
              <a:rPr lang="en-US" altLang="ja-JP" sz="2000" baseline="-25000" dirty="0">
                <a:latin typeface="Calibri" pitchFamily="34" charset="0"/>
              </a:rPr>
              <a:t>(S, S</a:t>
            </a:r>
            <a:r>
              <a:rPr lang="en-US" altLang="ja-JP" sz="2000" baseline="-5000" dirty="0">
                <a:latin typeface="Calibri" pitchFamily="34" charset="0"/>
              </a:rPr>
              <a:t>C</a:t>
            </a:r>
            <a:r>
              <a:rPr lang="en-US" altLang="ja-JP" sz="2000" baseline="-25000" dirty="0">
                <a:latin typeface="Calibri" pitchFamily="34" charset="0"/>
              </a:rPr>
              <a:t>)</a:t>
            </a:r>
            <a:r>
              <a:rPr lang="en-US" altLang="ja-JP" sz="2000" dirty="0">
                <a:latin typeface="Calibri" pitchFamily="34" charset="0"/>
              </a:rPr>
              <a:t>c(a)-</a:t>
            </a:r>
            <a:r>
              <a:rPr lang="ja-JP" altLang="en-US" sz="2000" dirty="0">
                <a:latin typeface="Calibri" pitchFamily="34" charset="0"/>
              </a:rPr>
              <a:t>∑</a:t>
            </a:r>
            <a:r>
              <a:rPr lang="en-US" altLang="ja-JP" sz="2000" baseline="-25000" dirty="0">
                <a:latin typeface="Calibri" pitchFamily="34" charset="0"/>
              </a:rPr>
              <a:t>a</a:t>
            </a:r>
            <a:r>
              <a:rPr lang="ja-JP" altLang="en-US" sz="2000" baseline="-25000" dirty="0">
                <a:latin typeface="Calibri" pitchFamily="34" charset="0"/>
              </a:rPr>
              <a:t>∊</a:t>
            </a:r>
            <a:r>
              <a:rPr lang="en-US" altLang="ja-JP" sz="2000" baseline="-25000" dirty="0">
                <a:latin typeface="Calibri" pitchFamily="34" charset="0"/>
              </a:rPr>
              <a:t>(S</a:t>
            </a:r>
            <a:r>
              <a:rPr lang="en-US" altLang="ja-JP" sz="2000" baseline="-5000" dirty="0">
                <a:latin typeface="Calibri" pitchFamily="34" charset="0"/>
              </a:rPr>
              <a:t>C</a:t>
            </a:r>
            <a:r>
              <a:rPr lang="en-US" altLang="ja-JP" sz="2000" baseline="-25000" dirty="0">
                <a:latin typeface="Calibri" pitchFamily="34" charset="0"/>
              </a:rPr>
              <a:t>, S) </a:t>
            </a:r>
            <a:r>
              <a:rPr lang="en-US" altLang="ja-JP" sz="2000" dirty="0">
                <a:latin typeface="Calibri" pitchFamily="34" charset="0"/>
              </a:rPr>
              <a:t>0</a:t>
            </a:r>
            <a:r>
              <a:rPr lang="ja-JP" altLang="en-US" sz="2000" dirty="0">
                <a:latin typeface="Calibri" pitchFamily="34" charset="0"/>
              </a:rPr>
              <a:t> </a:t>
            </a:r>
            <a:r>
              <a:rPr lang="en-US" altLang="ja-JP" sz="2000" dirty="0">
                <a:latin typeface="Calibri" pitchFamily="34" charset="0"/>
                <a:ea typeface="+mn-ea"/>
              </a:rPr>
              <a:t>= cap((S,S</a:t>
            </a:r>
            <a:r>
              <a:rPr lang="en-US" altLang="ja-JP" sz="2000" baseline="30000" dirty="0">
                <a:latin typeface="Calibri" pitchFamily="34" charset="0"/>
                <a:ea typeface="+mn-ea"/>
              </a:rPr>
              <a:t>C</a:t>
            </a:r>
            <a:r>
              <a:rPr lang="en-US" altLang="ja-JP" sz="2000" dirty="0">
                <a:latin typeface="Calibri" pitchFamily="34" charset="0"/>
                <a:ea typeface="+mn-ea"/>
              </a:rPr>
              <a:t>))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000" dirty="0">
                <a:latin typeface="Calibri" pitchFamily="34" charset="0"/>
                <a:ea typeface="+mn-ea"/>
              </a:rPr>
              <a:t>よって，定理</a:t>
            </a:r>
            <a:r>
              <a:rPr lang="en-US" altLang="ja-JP" sz="2000" dirty="0">
                <a:latin typeface="Calibri" pitchFamily="34" charset="0"/>
                <a:ea typeface="+mn-ea"/>
              </a:rPr>
              <a:t>3</a:t>
            </a:r>
            <a:r>
              <a:rPr lang="ja-JP" altLang="en-US" sz="2000" dirty="0">
                <a:latin typeface="Calibri" pitchFamily="34" charset="0"/>
                <a:ea typeface="+mn-ea"/>
              </a:rPr>
              <a:t>の系より，</a:t>
            </a:r>
            <a:br>
              <a:rPr lang="en-US" altLang="ja-JP" sz="2000" dirty="0">
                <a:latin typeface="Calibri" pitchFamily="34" charset="0"/>
                <a:ea typeface="+mn-ea"/>
              </a:rPr>
            </a:br>
            <a:r>
              <a:rPr lang="ja-JP" altLang="en-US" sz="2000" dirty="0">
                <a:latin typeface="Calibri" pitchFamily="34" charset="0"/>
              </a:rPr>
              <a:t>ｆは最大流 かつ （</a:t>
            </a:r>
            <a:r>
              <a:rPr lang="en-US" altLang="ja-JP" sz="2000" dirty="0">
                <a:latin typeface="Calibri" pitchFamily="34" charset="0"/>
              </a:rPr>
              <a:t>S, S</a:t>
            </a:r>
            <a:r>
              <a:rPr lang="en-US" altLang="ja-JP" sz="2000" baseline="30000" dirty="0">
                <a:latin typeface="Calibri" pitchFamily="34" charset="0"/>
              </a:rPr>
              <a:t>C</a:t>
            </a:r>
            <a:r>
              <a:rPr lang="ja-JP" altLang="en-US" sz="2000" dirty="0">
                <a:latin typeface="Calibri" pitchFamily="34" charset="0"/>
              </a:rPr>
              <a:t>）は最小カットであることが分かる．</a:t>
            </a:r>
            <a:endParaRPr lang="en-US" altLang="ja-JP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000" dirty="0">
                <a:latin typeface="Calibri" pitchFamily="34" charset="0"/>
              </a:rPr>
              <a:t>よって，</a:t>
            </a:r>
            <a:r>
              <a:rPr lang="en-US" altLang="ja-JP" sz="2000" dirty="0" err="1">
                <a:latin typeface="Calibri" pitchFamily="34" charset="0"/>
              </a:rPr>
              <a:t>val</a:t>
            </a:r>
            <a:r>
              <a:rPr lang="en-US" altLang="ja-JP" sz="2000" dirty="0">
                <a:latin typeface="Calibri" pitchFamily="34" charset="0"/>
              </a:rPr>
              <a:t>(f) = </a:t>
            </a:r>
            <a:r>
              <a:rPr lang="en-US" altLang="ja-JP" sz="2000" dirty="0">
                <a:latin typeface="Calibri" pitchFamily="34" charset="0"/>
                <a:ea typeface="+mn-ea"/>
              </a:rPr>
              <a:t>cap((S,S</a:t>
            </a:r>
            <a:r>
              <a:rPr lang="en-US" altLang="ja-JP" sz="2000" baseline="30000" dirty="0">
                <a:latin typeface="Calibri" pitchFamily="34" charset="0"/>
                <a:ea typeface="+mn-ea"/>
              </a:rPr>
              <a:t>C</a:t>
            </a:r>
            <a:r>
              <a:rPr lang="en-US" altLang="ja-JP" sz="2000" dirty="0">
                <a:latin typeface="Calibri" pitchFamily="34" charset="0"/>
                <a:ea typeface="+mn-ea"/>
              </a:rPr>
              <a:t>))</a:t>
            </a:r>
            <a:r>
              <a:rPr lang="ja-JP" altLang="en-US" sz="2000" dirty="0">
                <a:latin typeface="Calibri" pitchFamily="34" charset="0"/>
                <a:ea typeface="+mn-ea"/>
              </a:rPr>
              <a:t>より，</a:t>
            </a:r>
            <a:br>
              <a:rPr lang="en-US" altLang="ja-JP" sz="2000" dirty="0">
                <a:latin typeface="Calibri" pitchFamily="34" charset="0"/>
                <a:ea typeface="+mn-ea"/>
              </a:rPr>
            </a:br>
            <a:r>
              <a:rPr lang="ja-JP" altLang="en-US" sz="2000" dirty="0">
                <a:latin typeface="Calibri" pitchFamily="34" charset="0"/>
              </a:rPr>
              <a:t>最大流の値と最小カットの容量は等しいことが分かる．□</a:t>
            </a:r>
            <a:endParaRPr lang="en-US" altLang="ja-JP" sz="20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6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1.4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最大流アルゴリズム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35496" y="2276872"/>
            <a:ext cx="9001000" cy="86521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6" name="角丸四角形 5"/>
          <p:cNvSpPr/>
          <p:nvPr/>
        </p:nvSpPr>
        <p:spPr>
          <a:xfrm>
            <a:off x="323156" y="2007058"/>
            <a:ext cx="3600772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最大フロー最小カット定理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983543"/>
      </p:ext>
    </p:extLst>
  </p:cSld>
  <p:clrMapOvr>
    <a:masterClrMapping/>
  </p:clrMapOvr>
  <p:transition advTm="14149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コンテンツ プレースホルダー 2"/>
          <p:cNvSpPr txBox="1">
            <a:spLocks/>
          </p:cNvSpPr>
          <p:nvPr/>
        </p:nvSpPr>
        <p:spPr bwMode="auto">
          <a:xfrm>
            <a:off x="107950" y="1991891"/>
            <a:ext cx="8534400" cy="287726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問題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：定理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を証明せよ．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問題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のヒント：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A(S)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内の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頂点を結ぶ</a:t>
            </a:r>
            <a:r>
              <a:rPr lang="en-US" altLang="ja-JP" sz="2400" dirty="0">
                <a:latin typeface="Calibri" pitchFamily="34" charset="0"/>
                <a:ea typeface="+mn-ea"/>
              </a:rPr>
              <a:t>D</a:t>
            </a:r>
            <a:r>
              <a:rPr lang="ja-JP" altLang="en-US" sz="2400" dirty="0">
                <a:latin typeface="Calibri" pitchFamily="34" charset="0"/>
                <a:ea typeface="+mn-ea"/>
              </a:rPr>
              <a:t>の弧からなる集合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∑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u</a:t>
            </a:r>
            <a:r>
              <a:rPr lang="ja-JP" altLang="en-US" sz="24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S</a:t>
            </a:r>
            <a:r>
              <a:rPr lang="en-US" altLang="ja-JP" sz="2400" dirty="0">
                <a:latin typeface="Calibri" pitchFamily="34" charset="0"/>
                <a:ea typeface="+mn-ea"/>
              </a:rPr>
              <a:t>(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∑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4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o(u)</a:t>
            </a:r>
            <a:r>
              <a:rPr lang="en-US" altLang="ja-JP" sz="2400" dirty="0">
                <a:latin typeface="Calibri" pitchFamily="34" charset="0"/>
                <a:ea typeface="+mn-ea"/>
              </a:rPr>
              <a:t>f(a))=</a:t>
            </a:r>
            <a:r>
              <a:rPr lang="ja-JP" altLang="en-US" sz="2400" dirty="0">
                <a:latin typeface="Calibri" pitchFamily="34" charset="0"/>
                <a:ea typeface="+mn-ea"/>
              </a:rPr>
              <a:t>∑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4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A(S)</a:t>
            </a:r>
            <a:r>
              <a:rPr lang="en-US" altLang="ja-JP" sz="2400" dirty="0">
                <a:latin typeface="Calibri" pitchFamily="34" charset="0"/>
                <a:ea typeface="+mn-ea"/>
              </a:rPr>
              <a:t>f(a)+???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∑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u</a:t>
            </a:r>
            <a:r>
              <a:rPr lang="ja-JP" altLang="en-US" sz="24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S</a:t>
            </a:r>
            <a:r>
              <a:rPr lang="en-US" altLang="ja-JP" sz="2400" dirty="0">
                <a:latin typeface="Calibri" pitchFamily="34" charset="0"/>
                <a:ea typeface="+mn-ea"/>
              </a:rPr>
              <a:t>(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∑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4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baseline="-25000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(u)</a:t>
            </a:r>
            <a:r>
              <a:rPr lang="en-US" altLang="ja-JP" sz="2400" dirty="0">
                <a:latin typeface="Calibri" pitchFamily="34" charset="0"/>
                <a:ea typeface="+mn-ea"/>
              </a:rPr>
              <a:t>f(a))=</a:t>
            </a:r>
            <a:r>
              <a:rPr lang="ja-JP" altLang="en-US" sz="2400" dirty="0">
                <a:latin typeface="Calibri" pitchFamily="34" charset="0"/>
                <a:ea typeface="+mn-ea"/>
              </a:rPr>
              <a:t> ∑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4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A(S)</a:t>
            </a:r>
            <a:r>
              <a:rPr lang="en-US" altLang="ja-JP" sz="2400" dirty="0">
                <a:latin typeface="Calibri" pitchFamily="34" charset="0"/>
                <a:ea typeface="+mn-ea"/>
              </a:rPr>
              <a:t>f(a)+???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B2968D78-1BA2-34D0-3048-1799C47D0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提出課題</a:t>
            </a:r>
            <a:r>
              <a:rPr lang="en-US" altLang="ja-JP" dirty="0"/>
              <a:t>13</a:t>
            </a:r>
            <a:endParaRPr lang="ja-JP" altLang="en-US" dirty="0"/>
          </a:p>
        </p:txBody>
      </p:sp>
      <p:sp>
        <p:nvSpPr>
          <p:cNvPr id="13" name="角丸四角形 33">
            <a:extLst>
              <a:ext uri="{FF2B5EF4-FFF2-40B4-BE49-F238E27FC236}">
                <a16:creationId xmlns:a16="http://schemas.microsoft.com/office/drawing/2014/main" id="{B4A01D09-43C9-8182-2CB4-33F1F431AD6E}"/>
              </a:ext>
            </a:extLst>
          </p:cNvPr>
          <p:cNvSpPr/>
          <p:nvPr/>
        </p:nvSpPr>
        <p:spPr>
          <a:xfrm>
            <a:off x="323850" y="5157068"/>
            <a:ext cx="8496622" cy="141285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14" name="角丸四角形 34">
            <a:extLst>
              <a:ext uri="{FF2B5EF4-FFF2-40B4-BE49-F238E27FC236}">
                <a16:creationId xmlns:a16="http://schemas.microsoft.com/office/drawing/2014/main" id="{5D6C7EB5-94C8-9355-2B08-68794BB5D867}"/>
              </a:ext>
            </a:extLst>
          </p:cNvPr>
          <p:cNvSpPr/>
          <p:nvPr/>
        </p:nvSpPr>
        <p:spPr>
          <a:xfrm>
            <a:off x="611188" y="4941168"/>
            <a:ext cx="1176972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r>
              <a:rPr lang="en-US" altLang="ja-JP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7FE00CC7-F841-079A-BA0C-CC4085C1276A}"/>
              </a:ext>
            </a:extLst>
          </p:cNvPr>
          <p:cNvSpPr txBox="1">
            <a:spLocks/>
          </p:cNvSpPr>
          <p:nvPr/>
        </p:nvSpPr>
        <p:spPr bwMode="auto">
          <a:xfrm>
            <a:off x="421704" y="5417792"/>
            <a:ext cx="9118848" cy="55646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フロー</a:t>
            </a:r>
            <a:r>
              <a:rPr lang="en-US" altLang="ja-JP" sz="2400" dirty="0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とカット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S, S</a:t>
            </a:r>
            <a:r>
              <a:rPr lang="en-US" altLang="ja-JP" sz="2400" baseline="30000" dirty="0">
                <a:latin typeface="Calibri" pitchFamily="34" charset="0"/>
              </a:rPr>
              <a:t>C</a:t>
            </a:r>
            <a:r>
              <a:rPr lang="ja-JP" altLang="en-US" sz="2400" dirty="0">
                <a:latin typeface="Calibri" pitchFamily="34" charset="0"/>
              </a:rPr>
              <a:t>）に対して，</a:t>
            </a: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</a:rPr>
              <a:t>                               </a:t>
            </a:r>
            <a:r>
              <a:rPr lang="en-US" altLang="ja-JP" sz="2400" dirty="0" err="1">
                <a:latin typeface="Calibri" pitchFamily="34" charset="0"/>
              </a:rPr>
              <a:t>val</a:t>
            </a:r>
            <a:r>
              <a:rPr lang="en-US" altLang="ja-JP" sz="2400" dirty="0">
                <a:latin typeface="Calibri" pitchFamily="34" charset="0"/>
              </a:rPr>
              <a:t>(f) = 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>
                <a:latin typeface="Calibri" pitchFamily="34" charset="0"/>
              </a:rPr>
              <a:t>(S, S</a:t>
            </a:r>
            <a:r>
              <a:rPr lang="en-US" altLang="ja-JP" sz="2000" baseline="-5000" dirty="0">
                <a:latin typeface="Calibri" pitchFamily="34" charset="0"/>
              </a:rPr>
              <a:t>C</a:t>
            </a:r>
            <a:r>
              <a:rPr lang="en-US" altLang="ja-JP" sz="2400" baseline="-25000" dirty="0">
                <a:latin typeface="Calibri" pitchFamily="34" charset="0"/>
              </a:rPr>
              <a:t>)</a:t>
            </a:r>
            <a:r>
              <a:rPr lang="en-US" altLang="ja-JP" sz="2400" dirty="0">
                <a:latin typeface="Calibri" pitchFamily="34" charset="0"/>
              </a:rPr>
              <a:t>f(a)-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>
                <a:latin typeface="Calibri" pitchFamily="34" charset="0"/>
              </a:rPr>
              <a:t>(S</a:t>
            </a:r>
            <a:r>
              <a:rPr lang="en-US" altLang="ja-JP" sz="2000" baseline="-5000" dirty="0">
                <a:latin typeface="Calibri" pitchFamily="34" charset="0"/>
              </a:rPr>
              <a:t>C</a:t>
            </a:r>
            <a:r>
              <a:rPr lang="en-US" altLang="ja-JP" sz="2400" baseline="-25000" dirty="0">
                <a:latin typeface="Calibri" pitchFamily="34" charset="0"/>
              </a:rPr>
              <a:t>, S) </a:t>
            </a:r>
            <a:r>
              <a:rPr lang="en-US" altLang="ja-JP" sz="2400" dirty="0">
                <a:latin typeface="Calibri" pitchFamily="34" charset="0"/>
              </a:rPr>
              <a:t>f(a)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2426214"/>
      </p:ext>
    </p:extLst>
  </p:cSld>
  <p:clrMapOvr>
    <a:masterClrMapping/>
  </p:clrMapOvr>
  <p:transition advTm="14149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コンテンツ プレースホルダー 2"/>
          <p:cNvSpPr txBox="1">
            <a:spLocks/>
          </p:cNvSpPr>
          <p:nvPr/>
        </p:nvSpPr>
        <p:spPr bwMode="auto">
          <a:xfrm>
            <a:off x="107950" y="2492896"/>
            <a:ext cx="8534400" cy="151216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問題：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</a:rPr>
              <a:t>Ford-Fulkerson</a:t>
            </a:r>
            <a:r>
              <a:rPr lang="ja-JP" altLang="en-US" sz="2400" dirty="0">
                <a:latin typeface="Calibri" pitchFamily="34" charset="0"/>
              </a:rPr>
              <a:t>のアルゴリズムを用いて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部グラフの最大マッチングを求める方法を考えよ．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B2968D78-1BA2-34D0-3048-1799C47D0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発展課題</a:t>
            </a:r>
            <a:r>
              <a:rPr lang="en-US" altLang="ja-JP" dirty="0"/>
              <a:t>13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0062445"/>
      </p:ext>
    </p:extLst>
  </p:cSld>
  <p:clrMapOvr>
    <a:masterClrMapping/>
  </p:clrMapOvr>
  <p:transition advTm="14149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コンテンツ プレースホルダー 2"/>
          <p:cNvSpPr txBox="1">
            <a:spLocks/>
          </p:cNvSpPr>
          <p:nvPr/>
        </p:nvSpPr>
        <p:spPr bwMode="auto">
          <a:xfrm>
            <a:off x="107950" y="1991891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次のように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部グラフ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G(U,V)</a:t>
            </a:r>
            <a:r>
              <a:rPr lang="ja-JP" altLang="en-US" sz="2400" dirty="0">
                <a:latin typeface="Calibri" pitchFamily="34" charset="0"/>
                <a:ea typeface="+mn-ea"/>
              </a:rPr>
              <a:t>の変形を行う（部集合が</a:t>
            </a:r>
            <a:r>
              <a:rPr lang="en-US" altLang="ja-JP" sz="2400" dirty="0">
                <a:latin typeface="Calibri" pitchFamily="34" charset="0"/>
                <a:ea typeface="+mn-ea"/>
              </a:rPr>
              <a:t>U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en-US" altLang="ja-JP" sz="2400" dirty="0">
                <a:latin typeface="Calibri" pitchFamily="34" charset="0"/>
                <a:ea typeface="+mn-ea"/>
              </a:rPr>
              <a:t>V</a:t>
            </a:r>
            <a:r>
              <a:rPr lang="ja-JP" altLang="en-US" sz="2400" dirty="0">
                <a:latin typeface="Calibri" pitchFamily="34" charset="0"/>
                <a:ea typeface="+mn-ea"/>
              </a:rPr>
              <a:t>）．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SzPct val="95000"/>
              <a:buFont typeface="+mj-ea"/>
              <a:buAutoNum type="circleNumDbPlain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全ての辺を</a:t>
            </a:r>
            <a:r>
              <a:rPr lang="en-US" altLang="ja-JP" sz="2400" dirty="0">
                <a:latin typeface="Calibri" pitchFamily="34" charset="0"/>
                <a:ea typeface="+mn-ea"/>
              </a:rPr>
              <a:t>U</a:t>
            </a:r>
            <a:r>
              <a:rPr lang="ja-JP" altLang="en-US" sz="2400" dirty="0">
                <a:latin typeface="Calibri" pitchFamily="34" charset="0"/>
                <a:ea typeface="+mn-ea"/>
              </a:rPr>
              <a:t>側から</a:t>
            </a:r>
            <a:r>
              <a:rPr lang="en-US" altLang="ja-JP" sz="2400" dirty="0">
                <a:latin typeface="Calibri" pitchFamily="34" charset="0"/>
                <a:ea typeface="+mn-ea"/>
              </a:rPr>
              <a:t>V</a:t>
            </a:r>
            <a:r>
              <a:rPr lang="ja-JP" altLang="en-US" sz="2400" dirty="0">
                <a:latin typeface="Calibri" pitchFamily="34" charset="0"/>
                <a:ea typeface="+mn-ea"/>
              </a:rPr>
              <a:t>側へ向き付ける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SzPct val="95000"/>
              <a:buFont typeface="+mj-ea"/>
              <a:buAutoNum type="circleNumDbPlain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ソース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シンク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を表す頂点を加え，</a:t>
            </a:r>
            <a:br>
              <a:rPr lang="en-US" altLang="ja-JP" sz="2400" dirty="0">
                <a:latin typeface="Calibri" pitchFamily="34" charset="0"/>
                <a:ea typeface="+mn-ea"/>
              </a:rPr>
            </a:b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から全ての</a:t>
            </a:r>
            <a:r>
              <a:rPr lang="en-US" altLang="ja-JP" sz="2400" dirty="0">
                <a:latin typeface="Calibri" pitchFamily="34" charset="0"/>
                <a:ea typeface="+mn-ea"/>
              </a:rPr>
              <a:t>U</a:t>
            </a:r>
            <a:r>
              <a:rPr lang="ja-JP" altLang="en-US" sz="2400" dirty="0">
                <a:latin typeface="Calibri" pitchFamily="34" charset="0"/>
                <a:ea typeface="+mn-ea"/>
              </a:rPr>
              <a:t>の頂点に向かって弧を追加し，</a:t>
            </a:r>
            <a:br>
              <a:rPr lang="en-US" altLang="ja-JP" sz="2400" dirty="0">
                <a:latin typeface="Calibri" pitchFamily="34" charset="0"/>
                <a:ea typeface="+mn-ea"/>
              </a:rPr>
            </a:br>
            <a:r>
              <a:rPr lang="ja-JP" altLang="en-US" sz="2400" dirty="0">
                <a:latin typeface="Calibri" pitchFamily="34" charset="0"/>
                <a:ea typeface="+mn-ea"/>
              </a:rPr>
              <a:t>全ての</a:t>
            </a:r>
            <a:r>
              <a:rPr lang="en-US" altLang="ja-JP" sz="2400" dirty="0">
                <a:latin typeface="Calibri" pitchFamily="34" charset="0"/>
                <a:ea typeface="+mn-ea"/>
              </a:rPr>
              <a:t>V</a:t>
            </a:r>
            <a:r>
              <a:rPr lang="ja-JP" altLang="en-US" sz="2400" dirty="0">
                <a:latin typeface="Calibri" pitchFamily="34" charset="0"/>
                <a:ea typeface="+mn-ea"/>
              </a:rPr>
              <a:t>の頂点から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に向かって弧を追加する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2771800" y="5445224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3779912" y="5445224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779912" y="4797152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779912" y="6093296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860032" y="6093296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4860032" y="5445224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4860032" y="4797152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5796136" y="5445224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矢印コネクタ 3"/>
          <p:cNvCxnSpPr>
            <a:stCxn id="2" idx="7"/>
          </p:cNvCxnSpPr>
          <p:nvPr/>
        </p:nvCxnSpPr>
        <p:spPr>
          <a:xfrm flipV="1">
            <a:off x="3017651" y="5013176"/>
            <a:ext cx="762261" cy="47422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2" idx="6"/>
            <a:endCxn id="6" idx="2"/>
          </p:cNvCxnSpPr>
          <p:nvPr/>
        </p:nvCxnSpPr>
        <p:spPr>
          <a:xfrm>
            <a:off x="3059832" y="5589240"/>
            <a:ext cx="72008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2" idx="5"/>
          </p:cNvCxnSpPr>
          <p:nvPr/>
        </p:nvCxnSpPr>
        <p:spPr>
          <a:xfrm>
            <a:off x="3017651" y="5691075"/>
            <a:ext cx="762261" cy="47422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10" idx="6"/>
          </p:cNvCxnSpPr>
          <p:nvPr/>
        </p:nvCxnSpPr>
        <p:spPr>
          <a:xfrm>
            <a:off x="5148064" y="5589240"/>
            <a:ext cx="6480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11" idx="6"/>
            <a:endCxn id="12" idx="1"/>
          </p:cNvCxnSpPr>
          <p:nvPr/>
        </p:nvCxnSpPr>
        <p:spPr>
          <a:xfrm>
            <a:off x="5148064" y="4941168"/>
            <a:ext cx="690253" cy="5462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9" idx="6"/>
            <a:endCxn id="12" idx="3"/>
          </p:cNvCxnSpPr>
          <p:nvPr/>
        </p:nvCxnSpPr>
        <p:spPr>
          <a:xfrm flipV="1">
            <a:off x="5148064" y="5691075"/>
            <a:ext cx="690253" cy="5462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stCxn id="7" idx="5"/>
            <a:endCxn id="10" idx="1"/>
          </p:cNvCxnSpPr>
          <p:nvPr/>
        </p:nvCxnSpPr>
        <p:spPr>
          <a:xfrm>
            <a:off x="4025763" y="5043003"/>
            <a:ext cx="876450" cy="4444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7" idx="6"/>
            <a:endCxn id="11" idx="2"/>
          </p:cNvCxnSpPr>
          <p:nvPr/>
        </p:nvCxnSpPr>
        <p:spPr>
          <a:xfrm>
            <a:off x="4067944" y="4941168"/>
            <a:ext cx="79208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endCxn id="11" idx="3"/>
          </p:cNvCxnSpPr>
          <p:nvPr/>
        </p:nvCxnSpPr>
        <p:spPr>
          <a:xfrm flipV="1">
            <a:off x="4025763" y="5043003"/>
            <a:ext cx="876450" cy="4444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6" idx="5"/>
          </p:cNvCxnSpPr>
          <p:nvPr/>
        </p:nvCxnSpPr>
        <p:spPr>
          <a:xfrm>
            <a:off x="4025763" y="5691075"/>
            <a:ext cx="876450" cy="47422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stCxn id="8" idx="6"/>
            <a:endCxn id="10" idx="3"/>
          </p:cNvCxnSpPr>
          <p:nvPr/>
        </p:nvCxnSpPr>
        <p:spPr>
          <a:xfrm flipV="1">
            <a:off x="4067944" y="5691075"/>
            <a:ext cx="834269" cy="5462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2760914" y="53949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s</a:t>
            </a:r>
            <a:endParaRPr kumimoji="1"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817908" y="5403274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729390" y="645333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U</a:t>
            </a:r>
            <a:endParaRPr kumimoji="1"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809510" y="645333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V</a:t>
            </a:r>
            <a:endParaRPr kumimoji="1" lang="ja-JP" altLang="en-US" dirty="0"/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DF3839C6-194E-CF28-92E1-E30663C5A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発展課題</a:t>
            </a:r>
            <a:r>
              <a:rPr lang="en-US" altLang="ja-JP" dirty="0"/>
              <a:t>13</a:t>
            </a:r>
            <a:r>
              <a:rPr lang="ja-JP" altLang="en-US" dirty="0"/>
              <a:t>のヒント</a:t>
            </a:r>
          </a:p>
        </p:txBody>
      </p:sp>
    </p:spTree>
    <p:extLst>
      <p:ext uri="{BB962C8B-B14F-4D97-AF65-F5344CB8AC3E}">
        <p14:creationId xmlns:p14="http://schemas.microsoft.com/office/powerpoint/2010/main" val="3881246470"/>
      </p:ext>
    </p:extLst>
  </p:cSld>
  <p:clrMapOvr>
    <a:masterClrMapping/>
  </p:clrMapOvr>
  <p:transition advTm="14149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タイトル 1"/>
          <p:cNvSpPr>
            <a:spLocks noGrp="1"/>
          </p:cNvSpPr>
          <p:nvPr>
            <p:ph type="title"/>
          </p:nvPr>
        </p:nvSpPr>
        <p:spPr>
          <a:xfrm>
            <a:off x="1887538" y="2573338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/>
            </a:br>
            <a:endParaRPr lang="ja-JP" altLang="en-US"/>
          </a:p>
        </p:txBody>
      </p:sp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ネットワークの例</a:t>
            </a:r>
          </a:p>
        </p:txBody>
      </p:sp>
      <p:sp>
        <p:nvSpPr>
          <p:cNvPr id="3" name="円/楕円 2"/>
          <p:cNvSpPr/>
          <p:nvPr/>
        </p:nvSpPr>
        <p:spPr>
          <a:xfrm>
            <a:off x="2339752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635896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572000" y="429309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572000" y="609329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588224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3" idx="6"/>
            <a:endCxn id="7" idx="2"/>
          </p:cNvCxnSpPr>
          <p:nvPr/>
        </p:nvCxnSpPr>
        <p:spPr>
          <a:xfrm>
            <a:off x="2699792" y="5337212"/>
            <a:ext cx="936104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endCxn id="8" idx="2"/>
          </p:cNvCxnSpPr>
          <p:nvPr/>
        </p:nvCxnSpPr>
        <p:spPr>
          <a:xfrm flipV="1">
            <a:off x="2555776" y="4473116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3" idx="4"/>
            <a:endCxn id="9" idx="2"/>
          </p:cNvCxnSpPr>
          <p:nvPr/>
        </p:nvCxnSpPr>
        <p:spPr>
          <a:xfrm>
            <a:off x="2519772" y="5517232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endCxn id="8" idx="3"/>
          </p:cNvCxnSpPr>
          <p:nvPr/>
        </p:nvCxnSpPr>
        <p:spPr>
          <a:xfrm flipV="1">
            <a:off x="3851920" y="4600409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7" idx="4"/>
            <a:endCxn id="9" idx="1"/>
          </p:cNvCxnSpPr>
          <p:nvPr/>
        </p:nvCxnSpPr>
        <p:spPr>
          <a:xfrm>
            <a:off x="3815916" y="5517232"/>
            <a:ext cx="808811" cy="628791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8" idx="6"/>
          </p:cNvCxnSpPr>
          <p:nvPr/>
        </p:nvCxnSpPr>
        <p:spPr>
          <a:xfrm>
            <a:off x="4932040" y="4473116"/>
            <a:ext cx="1872208" cy="684076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endCxn id="10" idx="4"/>
          </p:cNvCxnSpPr>
          <p:nvPr/>
        </p:nvCxnSpPr>
        <p:spPr>
          <a:xfrm flipV="1">
            <a:off x="4932040" y="5517232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endCxn id="9" idx="0"/>
          </p:cNvCxnSpPr>
          <p:nvPr/>
        </p:nvCxnSpPr>
        <p:spPr>
          <a:xfrm>
            <a:off x="4752020" y="4653136"/>
            <a:ext cx="0" cy="144016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755" name="フリーフォーム 202754"/>
          <p:cNvSpPr/>
          <p:nvPr/>
        </p:nvSpPr>
        <p:spPr>
          <a:xfrm>
            <a:off x="4862666" y="4616474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：工場，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：販売店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数値：そのルートを一度に通過できる荷物の最大数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問題：工場から販売店に一度に何個荷物を送ることができるか？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02756" name="テキスト ボックス 202755"/>
          <p:cNvSpPr txBox="1"/>
          <p:nvPr/>
        </p:nvSpPr>
        <p:spPr>
          <a:xfrm>
            <a:off x="2987824" y="49928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203848" y="45091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178974" y="58679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779912" y="5589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779912" y="47251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475118" y="51655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148064" y="51655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796136" y="44371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796136" y="58679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349912" y="516557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S</a:t>
            </a:r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609710" y="515719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7913894"/>
      </p:ext>
    </p:extLst>
  </p:cSld>
  <p:clrMapOvr>
    <a:masterClrMapping/>
  </p:clrMapOvr>
  <p:transition advTm="14149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タイトル 1"/>
          <p:cNvSpPr>
            <a:spLocks noGrp="1"/>
          </p:cNvSpPr>
          <p:nvPr>
            <p:ph type="title"/>
          </p:nvPr>
        </p:nvSpPr>
        <p:spPr>
          <a:xfrm>
            <a:off x="1887538" y="2573338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/>
            </a:br>
            <a:endParaRPr lang="ja-JP" altLang="en-US"/>
          </a:p>
        </p:txBody>
      </p:sp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1.1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ネットワークの例</a:t>
            </a:r>
          </a:p>
        </p:txBody>
      </p:sp>
      <p:sp>
        <p:nvSpPr>
          <p:cNvPr id="3" name="円/楕円 2"/>
          <p:cNvSpPr/>
          <p:nvPr/>
        </p:nvSpPr>
        <p:spPr>
          <a:xfrm>
            <a:off x="2339752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635896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572000" y="429309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572000" y="609329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588224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3" idx="6"/>
            <a:endCxn id="7" idx="2"/>
          </p:cNvCxnSpPr>
          <p:nvPr/>
        </p:nvCxnSpPr>
        <p:spPr>
          <a:xfrm>
            <a:off x="2699792" y="5337212"/>
            <a:ext cx="936104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endCxn id="8" idx="2"/>
          </p:cNvCxnSpPr>
          <p:nvPr/>
        </p:nvCxnSpPr>
        <p:spPr>
          <a:xfrm flipV="1">
            <a:off x="2555776" y="4473116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3" idx="4"/>
            <a:endCxn id="9" idx="2"/>
          </p:cNvCxnSpPr>
          <p:nvPr/>
        </p:nvCxnSpPr>
        <p:spPr>
          <a:xfrm>
            <a:off x="2519772" y="5517232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endCxn id="8" idx="3"/>
          </p:cNvCxnSpPr>
          <p:nvPr/>
        </p:nvCxnSpPr>
        <p:spPr>
          <a:xfrm flipV="1">
            <a:off x="3851920" y="4600409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7" idx="4"/>
            <a:endCxn id="9" idx="1"/>
          </p:cNvCxnSpPr>
          <p:nvPr/>
        </p:nvCxnSpPr>
        <p:spPr>
          <a:xfrm>
            <a:off x="3815916" y="5517232"/>
            <a:ext cx="808811" cy="628791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8" idx="6"/>
          </p:cNvCxnSpPr>
          <p:nvPr/>
        </p:nvCxnSpPr>
        <p:spPr>
          <a:xfrm>
            <a:off x="4932040" y="4473116"/>
            <a:ext cx="1872208" cy="684076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endCxn id="10" idx="4"/>
          </p:cNvCxnSpPr>
          <p:nvPr/>
        </p:nvCxnSpPr>
        <p:spPr>
          <a:xfrm flipV="1">
            <a:off x="4932040" y="5517232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endCxn id="9" idx="0"/>
          </p:cNvCxnSpPr>
          <p:nvPr/>
        </p:nvCxnSpPr>
        <p:spPr>
          <a:xfrm>
            <a:off x="4752020" y="4653136"/>
            <a:ext cx="0" cy="144016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755" name="フリーフォーム 202754"/>
          <p:cNvSpPr/>
          <p:nvPr/>
        </p:nvSpPr>
        <p:spPr>
          <a:xfrm>
            <a:off x="4862666" y="4616474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：工場，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：販売店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数値：そのルートを一度に通過できる荷物の最大数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問題：工場から販売店に一度に何個荷物を送ることができるか？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条件：各地点において，来る荷物と出ていく荷物の個数は等しい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　　　　　　　　　　　　例えば</a:t>
            </a:r>
            <a:r>
              <a:rPr lang="en-US" altLang="ja-JP" sz="2400" dirty="0">
                <a:latin typeface="Calibri" pitchFamily="34" charset="0"/>
                <a:ea typeface="+mn-ea"/>
              </a:rPr>
              <a:t>6</a:t>
            </a:r>
            <a:r>
              <a:rPr lang="ja-JP" altLang="en-US" sz="2400" dirty="0">
                <a:latin typeface="Calibri" pitchFamily="34" charset="0"/>
                <a:ea typeface="+mn-ea"/>
              </a:rPr>
              <a:t>個は送れる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202756" name="テキスト ボックス 202755"/>
          <p:cNvSpPr txBox="1"/>
          <p:nvPr/>
        </p:nvSpPr>
        <p:spPr>
          <a:xfrm>
            <a:off x="2987824" y="49928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203848" y="45091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178974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634685" y="558924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634685" y="472514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283968" y="51655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148064" y="51655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796136" y="443711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796136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349912" y="516557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S</a:t>
            </a:r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609710" y="515719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7807002"/>
      </p:ext>
    </p:extLst>
  </p:cSld>
  <p:clrMapOvr>
    <a:masterClrMapping/>
  </p:clrMapOvr>
  <p:transition advTm="14149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タイトル 1"/>
          <p:cNvSpPr>
            <a:spLocks noGrp="1"/>
          </p:cNvSpPr>
          <p:nvPr>
            <p:ph type="title"/>
          </p:nvPr>
        </p:nvSpPr>
        <p:spPr>
          <a:xfrm>
            <a:off x="1887538" y="2573338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/>
            </a:br>
            <a:endParaRPr lang="ja-JP" altLang="en-US"/>
          </a:p>
        </p:txBody>
      </p:sp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1.2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用語の説明</a:t>
            </a:r>
          </a:p>
        </p:txBody>
      </p:sp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ネットワーク：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ソース，シンクと呼ばれる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頂点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s,t</a:t>
            </a:r>
            <a:r>
              <a:rPr lang="ja-JP" altLang="en-US" sz="2400" dirty="0">
                <a:latin typeface="Calibri" pitchFamily="34" charset="0"/>
                <a:ea typeface="+mn-ea"/>
              </a:rPr>
              <a:t>を持つ重み付き有向グラフ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容量：各弧に与えられた重みのこと（ここでは</a:t>
            </a:r>
            <a:r>
              <a:rPr lang="en-US" altLang="ja-JP" sz="2400" dirty="0">
                <a:latin typeface="Calibri" pitchFamily="34" charset="0"/>
                <a:ea typeface="+mn-ea"/>
              </a:rPr>
              <a:t>c(a)</a:t>
            </a:r>
            <a:r>
              <a:rPr lang="ja-JP" altLang="en-US" sz="2400" dirty="0">
                <a:latin typeface="Calibri" pitchFamily="34" charset="0"/>
                <a:ea typeface="+mn-ea"/>
              </a:rPr>
              <a:t>で表す）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2339752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3635896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4572000" y="429309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4572000" y="609329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6588224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/>
          <p:cNvCxnSpPr>
            <a:stCxn id="30" idx="6"/>
            <a:endCxn id="33" idx="2"/>
          </p:cNvCxnSpPr>
          <p:nvPr/>
        </p:nvCxnSpPr>
        <p:spPr>
          <a:xfrm>
            <a:off x="2699792" y="5337212"/>
            <a:ext cx="936104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endCxn id="34" idx="2"/>
          </p:cNvCxnSpPr>
          <p:nvPr/>
        </p:nvCxnSpPr>
        <p:spPr>
          <a:xfrm flipV="1">
            <a:off x="2555776" y="4473116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stCxn id="30" idx="4"/>
            <a:endCxn id="35" idx="2"/>
          </p:cNvCxnSpPr>
          <p:nvPr/>
        </p:nvCxnSpPr>
        <p:spPr>
          <a:xfrm>
            <a:off x="2519772" y="5517232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endCxn id="34" idx="3"/>
          </p:cNvCxnSpPr>
          <p:nvPr/>
        </p:nvCxnSpPr>
        <p:spPr>
          <a:xfrm flipV="1">
            <a:off x="3851920" y="4600409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33" idx="4"/>
            <a:endCxn id="35" idx="1"/>
          </p:cNvCxnSpPr>
          <p:nvPr/>
        </p:nvCxnSpPr>
        <p:spPr>
          <a:xfrm>
            <a:off x="3815916" y="5517232"/>
            <a:ext cx="808811" cy="628791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34" idx="6"/>
          </p:cNvCxnSpPr>
          <p:nvPr/>
        </p:nvCxnSpPr>
        <p:spPr>
          <a:xfrm>
            <a:off x="4932040" y="4473116"/>
            <a:ext cx="1872208" cy="684076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endCxn id="36" idx="4"/>
          </p:cNvCxnSpPr>
          <p:nvPr/>
        </p:nvCxnSpPr>
        <p:spPr>
          <a:xfrm flipV="1">
            <a:off x="4932040" y="5517232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endCxn id="35" idx="0"/>
          </p:cNvCxnSpPr>
          <p:nvPr/>
        </p:nvCxnSpPr>
        <p:spPr>
          <a:xfrm>
            <a:off x="4752020" y="4653136"/>
            <a:ext cx="0" cy="144016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フリーフォーム 55"/>
          <p:cNvSpPr/>
          <p:nvPr/>
        </p:nvSpPr>
        <p:spPr>
          <a:xfrm>
            <a:off x="4862666" y="4616474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987824" y="49928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203848" y="45091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178974" y="58679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779912" y="55892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779912" y="47251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475118" y="51655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148064" y="51655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796136" y="44371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796136" y="586798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370232" y="51461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649184" y="5157192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7093492"/>
      </p:ext>
    </p:extLst>
  </p:cSld>
  <p:clrMapOvr>
    <a:masterClrMapping/>
  </p:clrMapOvr>
  <p:transition advTm="14149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タイトル 1"/>
          <p:cNvSpPr>
            <a:spLocks noGrp="1"/>
          </p:cNvSpPr>
          <p:nvPr>
            <p:ph type="title"/>
          </p:nvPr>
        </p:nvSpPr>
        <p:spPr>
          <a:xfrm>
            <a:off x="1887538" y="2573338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 dirty="0"/>
            </a:br>
            <a:endParaRPr lang="ja-JP" altLang="en-US" dirty="0"/>
          </a:p>
        </p:txBody>
      </p:sp>
      <p:sp>
        <p:nvSpPr>
          <p:cNvPr id="32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1.2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用語の説明</a:t>
            </a:r>
          </a:p>
        </p:txBody>
      </p:sp>
      <p:sp>
        <p:nvSpPr>
          <p:cNvPr id="3" name="円/楕円 2"/>
          <p:cNvSpPr/>
          <p:nvPr/>
        </p:nvSpPr>
        <p:spPr>
          <a:xfrm>
            <a:off x="2339752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635896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572000" y="429309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572000" y="609329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6588224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3" idx="6"/>
            <a:endCxn id="7" idx="2"/>
          </p:cNvCxnSpPr>
          <p:nvPr/>
        </p:nvCxnSpPr>
        <p:spPr>
          <a:xfrm>
            <a:off x="2699792" y="5337212"/>
            <a:ext cx="936104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endCxn id="8" idx="2"/>
          </p:cNvCxnSpPr>
          <p:nvPr/>
        </p:nvCxnSpPr>
        <p:spPr>
          <a:xfrm flipV="1">
            <a:off x="2555776" y="4473116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3" idx="4"/>
            <a:endCxn id="9" idx="2"/>
          </p:cNvCxnSpPr>
          <p:nvPr/>
        </p:nvCxnSpPr>
        <p:spPr>
          <a:xfrm>
            <a:off x="2519772" y="5517232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endCxn id="8" idx="3"/>
          </p:cNvCxnSpPr>
          <p:nvPr/>
        </p:nvCxnSpPr>
        <p:spPr>
          <a:xfrm flipV="1">
            <a:off x="3851920" y="4600409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7" idx="4"/>
            <a:endCxn id="9" idx="1"/>
          </p:cNvCxnSpPr>
          <p:nvPr/>
        </p:nvCxnSpPr>
        <p:spPr>
          <a:xfrm>
            <a:off x="3815916" y="5517232"/>
            <a:ext cx="808811" cy="628791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8" idx="6"/>
          </p:cNvCxnSpPr>
          <p:nvPr/>
        </p:nvCxnSpPr>
        <p:spPr>
          <a:xfrm>
            <a:off x="4932040" y="4473116"/>
            <a:ext cx="1872208" cy="684076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endCxn id="10" idx="4"/>
          </p:cNvCxnSpPr>
          <p:nvPr/>
        </p:nvCxnSpPr>
        <p:spPr>
          <a:xfrm flipV="1">
            <a:off x="4932040" y="5517232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endCxn id="9" idx="0"/>
          </p:cNvCxnSpPr>
          <p:nvPr/>
        </p:nvCxnSpPr>
        <p:spPr>
          <a:xfrm>
            <a:off x="4752020" y="4653136"/>
            <a:ext cx="0" cy="144016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755" name="フリーフォーム 202754"/>
          <p:cNvSpPr/>
          <p:nvPr/>
        </p:nvSpPr>
        <p:spPr>
          <a:xfrm>
            <a:off x="4862666" y="4616474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フロー：弧全体から実数への関数</a:t>
            </a:r>
            <a:r>
              <a:rPr lang="en-US" altLang="ja-JP" sz="2400" dirty="0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で次の条件</a:t>
            </a:r>
            <a:r>
              <a:rPr lang="en-US" altLang="ja-JP" sz="2400" dirty="0">
                <a:latin typeface="Calibri" pitchFamily="34" charset="0"/>
                <a:ea typeface="+mn-ea"/>
              </a:rPr>
              <a:t>(1), (2)</a:t>
            </a:r>
            <a:r>
              <a:rPr lang="ja-JP" altLang="en-US" sz="2400" dirty="0">
                <a:latin typeface="Calibri" pitchFamily="34" charset="0"/>
                <a:ea typeface="+mn-ea"/>
              </a:rPr>
              <a:t>を満たすもの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95000"/>
              <a:buAutoNum type="arabicParenBoth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容量制限：任意の弧</a:t>
            </a:r>
            <a:r>
              <a:rPr lang="en-US" altLang="ja-JP" sz="2400" dirty="0">
                <a:latin typeface="Calibri" pitchFamily="34" charset="0"/>
                <a:ea typeface="+mn-ea"/>
              </a:rPr>
              <a:t>a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</a:t>
            </a:r>
            <a:r>
              <a:rPr lang="en-US" altLang="ja-JP" sz="2400" dirty="0">
                <a:latin typeface="Calibri" pitchFamily="34" charset="0"/>
                <a:ea typeface="+mn-ea"/>
              </a:rPr>
              <a:t>0</a:t>
            </a:r>
            <a:r>
              <a:rPr lang="ja-JP" altLang="en-US" sz="2400" dirty="0">
                <a:latin typeface="Calibri" pitchFamily="34" charset="0"/>
                <a:ea typeface="+mn-ea"/>
              </a:rPr>
              <a:t>≦</a:t>
            </a:r>
            <a:r>
              <a:rPr lang="en-US" altLang="ja-JP" sz="2400" dirty="0">
                <a:latin typeface="Calibri" pitchFamily="34" charset="0"/>
                <a:ea typeface="+mn-ea"/>
              </a:rPr>
              <a:t>f(a)</a:t>
            </a:r>
            <a:r>
              <a:rPr lang="ja-JP" altLang="en-US" sz="2400" dirty="0">
                <a:latin typeface="Calibri" pitchFamily="34" charset="0"/>
                <a:ea typeface="+mn-ea"/>
              </a:rPr>
              <a:t>≦</a:t>
            </a:r>
            <a:r>
              <a:rPr lang="en-US" altLang="ja-JP" sz="2400" dirty="0">
                <a:latin typeface="Calibri" pitchFamily="34" charset="0"/>
                <a:ea typeface="+mn-ea"/>
              </a:rPr>
              <a:t>c(a)</a:t>
            </a:r>
          </a:p>
          <a:p>
            <a:pPr marL="457200" indent="-457200">
              <a:spcBef>
                <a:spcPct val="20000"/>
              </a:spcBef>
              <a:buSzPct val="95000"/>
              <a:buAutoNum type="arabicParenBoth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保存条件：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以外の頂点</a:t>
            </a:r>
            <a:r>
              <a:rPr lang="en-US" altLang="ja-JP" sz="2400" dirty="0">
                <a:latin typeface="Calibri" pitchFamily="34" charset="0"/>
                <a:ea typeface="+mn-ea"/>
              </a:rPr>
              <a:t>v</a:t>
            </a:r>
            <a:r>
              <a:rPr lang="ja-JP" altLang="en-US" sz="2400" dirty="0">
                <a:latin typeface="Calibri" pitchFamily="34" charset="0"/>
                <a:ea typeface="+mn-ea"/>
              </a:rPr>
              <a:t>では，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∑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4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o(v)</a:t>
            </a:r>
            <a:r>
              <a:rPr lang="en-US" altLang="ja-JP" sz="2400" dirty="0">
                <a:latin typeface="Calibri" pitchFamily="34" charset="0"/>
                <a:ea typeface="+mn-ea"/>
              </a:rPr>
              <a:t>f(a) = 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 err="1">
                <a:latin typeface="Calibri" pitchFamily="34" charset="0"/>
              </a:rPr>
              <a:t>i</a:t>
            </a:r>
            <a:r>
              <a:rPr lang="en-US" altLang="ja-JP" sz="2400" baseline="-25000" dirty="0">
                <a:latin typeface="Calibri" pitchFamily="34" charset="0"/>
              </a:rPr>
              <a:t>(v)</a:t>
            </a:r>
            <a:r>
              <a:rPr lang="en-US" altLang="ja-JP" sz="2400" dirty="0">
                <a:latin typeface="Calibri" pitchFamily="34" charset="0"/>
              </a:rPr>
              <a:t>f(a)</a:t>
            </a:r>
          </a:p>
          <a:p>
            <a:pPr>
              <a:spcBef>
                <a:spcPct val="20000"/>
              </a:spcBef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（</a:t>
            </a:r>
            <a:r>
              <a:rPr lang="en-US" altLang="ja-JP" sz="2400" dirty="0">
                <a:latin typeface="Calibri" pitchFamily="34" charset="0"/>
                <a:ea typeface="+mn-ea"/>
              </a:rPr>
              <a:t>o(v):v</a:t>
            </a:r>
            <a:r>
              <a:rPr lang="ja-JP" altLang="en-US" sz="2400" dirty="0">
                <a:latin typeface="Calibri" pitchFamily="34" charset="0"/>
                <a:ea typeface="+mn-ea"/>
              </a:rPr>
              <a:t>を始点とする弧全体の集合，</a:t>
            </a:r>
            <a:r>
              <a:rPr lang="en-US" altLang="ja-JP" sz="2400" dirty="0" err="1">
                <a:latin typeface="Calibri" pitchFamily="34" charset="0"/>
              </a:rPr>
              <a:t>i</a:t>
            </a:r>
            <a:r>
              <a:rPr lang="en-US" altLang="ja-JP" sz="2400" dirty="0">
                <a:latin typeface="Calibri" pitchFamily="34" charset="0"/>
              </a:rPr>
              <a:t>(v):v</a:t>
            </a:r>
            <a:r>
              <a:rPr lang="ja-JP" altLang="en-US" sz="2400" dirty="0">
                <a:latin typeface="Calibri" pitchFamily="34" charset="0"/>
              </a:rPr>
              <a:t>を終点とする弧全体の集合</a:t>
            </a:r>
            <a:r>
              <a:rPr lang="ja-JP" altLang="en-US" sz="2400" dirty="0">
                <a:latin typeface="Calibri" pitchFamily="34" charset="0"/>
                <a:ea typeface="+mn-ea"/>
              </a:rPr>
              <a:t>）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</p:txBody>
      </p:sp>
      <p:sp>
        <p:nvSpPr>
          <p:cNvPr id="202756" name="テキスト ボックス 202755"/>
          <p:cNvSpPr txBox="1"/>
          <p:nvPr/>
        </p:nvSpPr>
        <p:spPr>
          <a:xfrm>
            <a:off x="2987824" y="49928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203848" y="45091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178974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634685" y="558924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634685" y="472514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283968" y="51655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148064" y="51655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796136" y="443711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796136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370232" y="51461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649184" y="5157192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8C4EE2-1E8D-17ED-FF72-1FF19698A71E}"/>
              </a:ext>
            </a:extLst>
          </p:cNvPr>
          <p:cNvSpPr txBox="1"/>
          <p:nvPr/>
        </p:nvSpPr>
        <p:spPr>
          <a:xfrm>
            <a:off x="5508104" y="6273316"/>
            <a:ext cx="339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赤の数字が</a:t>
            </a:r>
            <a:r>
              <a:rPr kumimoji="1" lang="en-US" altLang="ja-JP" dirty="0"/>
              <a:t>f(a)</a:t>
            </a:r>
            <a:r>
              <a:rPr kumimoji="1" lang="ja-JP" altLang="en-US" dirty="0"/>
              <a:t>，黒の数字が</a:t>
            </a:r>
            <a:r>
              <a:rPr kumimoji="1" lang="en-US" altLang="ja-JP" dirty="0"/>
              <a:t>c(a)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1850813"/>
      </p:ext>
    </p:extLst>
  </p:cSld>
  <p:clrMapOvr>
    <a:masterClrMapping/>
  </p:clrMapOvr>
  <p:transition advTm="14149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をソース，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をシンクとするネットワークの任意のフロー</a:t>
            </a:r>
            <a:r>
              <a:rPr lang="en-US" altLang="ja-JP" sz="2400" dirty="0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               ∑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4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o(s)</a:t>
            </a:r>
            <a:r>
              <a:rPr lang="en-US" altLang="ja-JP" sz="2400" dirty="0">
                <a:latin typeface="Calibri" pitchFamily="34" charset="0"/>
                <a:ea typeface="+mn-ea"/>
              </a:rPr>
              <a:t>f(a)-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 err="1">
                <a:latin typeface="Calibri" pitchFamily="34" charset="0"/>
              </a:rPr>
              <a:t>i</a:t>
            </a:r>
            <a:r>
              <a:rPr lang="en-US" altLang="ja-JP" sz="2400" baseline="-25000" dirty="0">
                <a:latin typeface="Calibri" pitchFamily="34" charset="0"/>
              </a:rPr>
              <a:t>(s)</a:t>
            </a:r>
            <a:r>
              <a:rPr lang="en-US" altLang="ja-JP" sz="2400" dirty="0">
                <a:latin typeface="Calibri" pitchFamily="34" charset="0"/>
              </a:rPr>
              <a:t>f(a) = 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 err="1">
                <a:latin typeface="Calibri" pitchFamily="34" charset="0"/>
              </a:rPr>
              <a:t>i</a:t>
            </a:r>
            <a:r>
              <a:rPr lang="en-US" altLang="ja-JP" sz="2400" baseline="-25000" dirty="0">
                <a:latin typeface="Calibri" pitchFamily="34" charset="0"/>
              </a:rPr>
              <a:t>(t)</a:t>
            </a:r>
            <a:r>
              <a:rPr lang="en-US" altLang="ja-JP" sz="2400" dirty="0">
                <a:latin typeface="Calibri" pitchFamily="34" charset="0"/>
              </a:rPr>
              <a:t>f(a)-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>
                <a:latin typeface="Calibri" pitchFamily="34" charset="0"/>
              </a:rPr>
              <a:t>o(t)</a:t>
            </a:r>
            <a:r>
              <a:rPr lang="en-US" altLang="ja-JP" sz="2400" dirty="0">
                <a:latin typeface="Calibri" pitchFamily="34" charset="0"/>
              </a:rPr>
              <a:t>f(a)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23850" y="2205038"/>
            <a:ext cx="8496622" cy="141285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5" name="角丸四角形 34"/>
          <p:cNvSpPr/>
          <p:nvPr/>
        </p:nvSpPr>
        <p:spPr>
          <a:xfrm>
            <a:off x="611188" y="1989138"/>
            <a:ext cx="1176972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6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1.3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フローの値とカットの容量</a:t>
            </a:r>
          </a:p>
        </p:txBody>
      </p:sp>
      <p:sp>
        <p:nvSpPr>
          <p:cNvPr id="49" name="円/楕円 48"/>
          <p:cNvSpPr/>
          <p:nvPr/>
        </p:nvSpPr>
        <p:spPr>
          <a:xfrm>
            <a:off x="2339752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3635896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4572000" y="429309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4572000" y="609329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6588224" y="515719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4" name="直線コネクタ 53"/>
          <p:cNvCxnSpPr>
            <a:stCxn id="49" idx="6"/>
            <a:endCxn id="50" idx="2"/>
          </p:cNvCxnSpPr>
          <p:nvPr/>
        </p:nvCxnSpPr>
        <p:spPr>
          <a:xfrm>
            <a:off x="2699792" y="5337212"/>
            <a:ext cx="936104" cy="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endCxn id="51" idx="2"/>
          </p:cNvCxnSpPr>
          <p:nvPr/>
        </p:nvCxnSpPr>
        <p:spPr>
          <a:xfrm flipV="1">
            <a:off x="2555776" y="4473116"/>
            <a:ext cx="2016224" cy="684076"/>
          </a:xfrm>
          <a:prstGeom prst="line">
            <a:avLst/>
          </a:prstGeom>
          <a:ln w="254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stCxn id="49" idx="4"/>
            <a:endCxn id="52" idx="2"/>
          </p:cNvCxnSpPr>
          <p:nvPr/>
        </p:nvCxnSpPr>
        <p:spPr>
          <a:xfrm>
            <a:off x="2519772" y="5517232"/>
            <a:ext cx="2052228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endCxn id="51" idx="3"/>
          </p:cNvCxnSpPr>
          <p:nvPr/>
        </p:nvCxnSpPr>
        <p:spPr>
          <a:xfrm flipV="1">
            <a:off x="3851920" y="4600409"/>
            <a:ext cx="772807" cy="556783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50" idx="4"/>
            <a:endCxn id="52" idx="1"/>
          </p:cNvCxnSpPr>
          <p:nvPr/>
        </p:nvCxnSpPr>
        <p:spPr>
          <a:xfrm>
            <a:off x="3815916" y="5517232"/>
            <a:ext cx="808811" cy="628791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51" idx="6"/>
          </p:cNvCxnSpPr>
          <p:nvPr/>
        </p:nvCxnSpPr>
        <p:spPr>
          <a:xfrm>
            <a:off x="4932040" y="4473116"/>
            <a:ext cx="1872208" cy="684076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>
            <a:endCxn id="53" idx="4"/>
          </p:cNvCxnSpPr>
          <p:nvPr/>
        </p:nvCxnSpPr>
        <p:spPr>
          <a:xfrm flipV="1">
            <a:off x="4932040" y="5517232"/>
            <a:ext cx="1836204" cy="756084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>
            <a:endCxn id="52" idx="0"/>
          </p:cNvCxnSpPr>
          <p:nvPr/>
        </p:nvCxnSpPr>
        <p:spPr>
          <a:xfrm>
            <a:off x="4752020" y="4653136"/>
            <a:ext cx="0" cy="1440160"/>
          </a:xfrm>
          <a:prstGeom prst="line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フリーフォーム 61"/>
          <p:cNvSpPr/>
          <p:nvPr/>
        </p:nvSpPr>
        <p:spPr>
          <a:xfrm>
            <a:off x="4862666" y="4616474"/>
            <a:ext cx="308199" cy="1530736"/>
          </a:xfrm>
          <a:custGeom>
            <a:avLst/>
            <a:gdLst>
              <a:gd name="connsiteX0" fmla="*/ 15155 w 308199"/>
              <a:gd name="connsiteY0" fmla="*/ 1530736 h 1530736"/>
              <a:gd name="connsiteX1" fmla="*/ 308168 w 308199"/>
              <a:gd name="connsiteY1" fmla="*/ 712322 h 1530736"/>
              <a:gd name="connsiteX2" fmla="*/ 0 w 308199"/>
              <a:gd name="connsiteY2" fmla="*/ 0 h 1530736"/>
              <a:gd name="connsiteX3" fmla="*/ 0 w 308199"/>
              <a:gd name="connsiteY3" fmla="*/ 0 h 153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199" h="1530736">
                <a:moveTo>
                  <a:pt x="15155" y="1530736"/>
                </a:moveTo>
                <a:cubicBezTo>
                  <a:pt x="162924" y="1249090"/>
                  <a:pt x="310694" y="967445"/>
                  <a:pt x="308168" y="712322"/>
                </a:cubicBezTo>
                <a:cubicBezTo>
                  <a:pt x="305642" y="457199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987824" y="499285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2</a:t>
            </a:r>
            <a:r>
              <a:rPr kumimoji="1" lang="en-US" altLang="ja-JP" dirty="0"/>
              <a:t>,</a:t>
            </a:r>
            <a:r>
              <a:rPr kumimoji="1" lang="en-US" altLang="ja-JP" u="sng" dirty="0"/>
              <a:t>3</a:t>
            </a:r>
            <a:endParaRPr kumimoji="1" lang="ja-JP" altLang="en-US" u="sng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203848" y="450912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3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78974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634685" y="558924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634685" y="472514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283968" y="51655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en-US" altLang="ja-JP" dirty="0"/>
              <a:t>,</a:t>
            </a:r>
            <a:r>
              <a:rPr lang="en-US" altLang="ja-JP" u="sng" dirty="0"/>
              <a:t>1</a:t>
            </a:r>
            <a:endParaRPr kumimoji="1" lang="ja-JP" altLang="en-US" u="sng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148064" y="51655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0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796136" y="443711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en-US" altLang="ja-JP" dirty="0"/>
              <a:t>,</a:t>
            </a:r>
            <a:r>
              <a:rPr lang="en-US" altLang="ja-JP" u="sng" dirty="0"/>
              <a:t>2</a:t>
            </a:r>
            <a:endParaRPr kumimoji="1" lang="ja-JP" altLang="en-US" u="sng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796136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4</a:t>
            </a:r>
            <a:r>
              <a:rPr lang="en-US" altLang="ja-JP" dirty="0"/>
              <a:t>,</a:t>
            </a:r>
            <a:r>
              <a:rPr lang="en-US" altLang="ja-JP" u="sng" dirty="0"/>
              <a:t>4</a:t>
            </a:r>
            <a:endParaRPr kumimoji="1" lang="ja-JP" altLang="en-US" u="sng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370232" y="51461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649184" y="5157192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</a:t>
            </a:r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57732B5-57D0-F52B-66EE-5EAA01F87BEA}"/>
              </a:ext>
            </a:extLst>
          </p:cNvPr>
          <p:cNvSpPr txBox="1"/>
          <p:nvPr/>
        </p:nvSpPr>
        <p:spPr>
          <a:xfrm>
            <a:off x="6516216" y="5867980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dirty="0">
                <a:latin typeface="Calibri" pitchFamily="34" charset="0"/>
              </a:rPr>
              <a:t>∑</a:t>
            </a:r>
            <a:r>
              <a:rPr lang="en-US" altLang="ja-JP" sz="1800" baseline="-25000" dirty="0">
                <a:latin typeface="Calibri" pitchFamily="34" charset="0"/>
              </a:rPr>
              <a:t>a</a:t>
            </a:r>
            <a:r>
              <a:rPr lang="ja-JP" altLang="en-US" sz="1800" baseline="-25000" dirty="0">
                <a:latin typeface="Calibri" pitchFamily="34" charset="0"/>
              </a:rPr>
              <a:t>∊</a:t>
            </a:r>
            <a:r>
              <a:rPr lang="en-US" altLang="ja-JP" sz="1800" baseline="-25000" dirty="0" err="1">
                <a:latin typeface="Calibri" pitchFamily="34" charset="0"/>
              </a:rPr>
              <a:t>i</a:t>
            </a:r>
            <a:r>
              <a:rPr lang="en-US" altLang="ja-JP" sz="1800" baseline="-25000" dirty="0">
                <a:latin typeface="Calibri" pitchFamily="34" charset="0"/>
              </a:rPr>
              <a:t>(t)</a:t>
            </a:r>
            <a:r>
              <a:rPr lang="en-US" altLang="ja-JP" sz="1800" dirty="0">
                <a:latin typeface="Calibri" pitchFamily="34" charset="0"/>
              </a:rPr>
              <a:t>f(a)=6, </a:t>
            </a:r>
            <a:r>
              <a:rPr lang="ja-JP" altLang="en-US" sz="1800" dirty="0">
                <a:latin typeface="Calibri" pitchFamily="34" charset="0"/>
              </a:rPr>
              <a:t>∑</a:t>
            </a:r>
            <a:r>
              <a:rPr lang="en-US" altLang="ja-JP" sz="1800" baseline="-25000" dirty="0">
                <a:latin typeface="Calibri" pitchFamily="34" charset="0"/>
              </a:rPr>
              <a:t>a</a:t>
            </a:r>
            <a:r>
              <a:rPr lang="ja-JP" altLang="en-US" sz="1800" baseline="-25000" dirty="0">
                <a:latin typeface="Calibri" pitchFamily="34" charset="0"/>
              </a:rPr>
              <a:t>∊</a:t>
            </a:r>
            <a:r>
              <a:rPr lang="en-US" altLang="ja-JP" sz="1800" baseline="-25000" dirty="0">
                <a:latin typeface="Calibri" pitchFamily="34" charset="0"/>
              </a:rPr>
              <a:t>o(t)</a:t>
            </a:r>
            <a:r>
              <a:rPr lang="en-US" altLang="ja-JP" sz="1800" dirty="0">
                <a:latin typeface="Calibri" pitchFamily="34" charset="0"/>
              </a:rPr>
              <a:t>f(a)=0</a:t>
            </a:r>
            <a:endParaRPr kumimoji="1" lang="ja-JP" altLang="en-US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50B54F4-30AE-92CD-3CD4-FAC8AB8442F4}"/>
              </a:ext>
            </a:extLst>
          </p:cNvPr>
          <p:cNvSpPr txBox="1"/>
          <p:nvPr/>
        </p:nvSpPr>
        <p:spPr>
          <a:xfrm>
            <a:off x="611560" y="5877272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dirty="0">
                <a:latin typeface="Calibri" pitchFamily="34" charset="0"/>
              </a:rPr>
              <a:t>∑</a:t>
            </a:r>
            <a:r>
              <a:rPr lang="en-US" altLang="ja-JP" sz="1800" baseline="-25000" dirty="0">
                <a:latin typeface="Calibri" pitchFamily="34" charset="0"/>
              </a:rPr>
              <a:t>a</a:t>
            </a:r>
            <a:r>
              <a:rPr lang="ja-JP" altLang="en-US" sz="1800" baseline="-25000" dirty="0">
                <a:latin typeface="Calibri" pitchFamily="34" charset="0"/>
              </a:rPr>
              <a:t>∊</a:t>
            </a:r>
            <a:r>
              <a:rPr lang="en-US" altLang="ja-JP" sz="1800" baseline="-25000" dirty="0">
                <a:latin typeface="Calibri" pitchFamily="34" charset="0"/>
              </a:rPr>
              <a:t>o(s)</a:t>
            </a:r>
            <a:r>
              <a:rPr lang="en-US" altLang="ja-JP" sz="1800" dirty="0">
                <a:latin typeface="Calibri" pitchFamily="34" charset="0"/>
              </a:rPr>
              <a:t>f(a)=6, </a:t>
            </a:r>
            <a:r>
              <a:rPr lang="ja-JP" altLang="en-US" sz="1800" dirty="0">
                <a:latin typeface="Calibri" pitchFamily="34" charset="0"/>
              </a:rPr>
              <a:t>∑</a:t>
            </a:r>
            <a:r>
              <a:rPr lang="en-US" altLang="ja-JP" sz="1800" baseline="-25000" dirty="0">
                <a:latin typeface="Calibri" pitchFamily="34" charset="0"/>
              </a:rPr>
              <a:t>a</a:t>
            </a:r>
            <a:r>
              <a:rPr lang="ja-JP" altLang="en-US" sz="1800" baseline="-25000" dirty="0">
                <a:latin typeface="Calibri" pitchFamily="34" charset="0"/>
              </a:rPr>
              <a:t>∊</a:t>
            </a:r>
            <a:r>
              <a:rPr lang="en-US" altLang="ja-JP" sz="1800" baseline="-25000" dirty="0" err="1">
                <a:latin typeface="Calibri" pitchFamily="34" charset="0"/>
              </a:rPr>
              <a:t>i</a:t>
            </a:r>
            <a:r>
              <a:rPr lang="en-US" altLang="ja-JP" sz="1800" baseline="-25000" dirty="0">
                <a:latin typeface="Calibri" pitchFamily="34" charset="0"/>
              </a:rPr>
              <a:t>(s)</a:t>
            </a:r>
            <a:r>
              <a:rPr lang="en-US" altLang="ja-JP" sz="1800" dirty="0">
                <a:latin typeface="Calibri" pitchFamily="34" charset="0"/>
              </a:rPr>
              <a:t>f(a)=0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0489680"/>
      </p:ext>
    </p:extLst>
  </p:cSld>
  <p:clrMapOvr>
    <a:masterClrMapping/>
  </p:clrMapOvr>
  <p:transition advTm="14149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25152" y="1992313"/>
            <a:ext cx="9118848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>
                <a:latin typeface="Calibri" pitchFamily="34" charset="0"/>
                <a:ea typeface="+mn-ea"/>
              </a:rPr>
              <a:t>をソース，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をシンクとするネットワークの任意のフロー</a:t>
            </a:r>
            <a:r>
              <a:rPr lang="en-US" altLang="ja-JP" sz="2400" dirty="0">
                <a:latin typeface="Calibri" pitchFamily="34" charset="0"/>
                <a:ea typeface="+mn-ea"/>
              </a:rPr>
              <a:t>f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               ∑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4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400" baseline="-25000" dirty="0">
                <a:latin typeface="Calibri" pitchFamily="34" charset="0"/>
                <a:ea typeface="+mn-ea"/>
              </a:rPr>
              <a:t>o(s)</a:t>
            </a:r>
            <a:r>
              <a:rPr lang="en-US" altLang="ja-JP" sz="2400" dirty="0">
                <a:latin typeface="Calibri" pitchFamily="34" charset="0"/>
                <a:ea typeface="+mn-ea"/>
              </a:rPr>
              <a:t>f(a)-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 err="1">
                <a:latin typeface="Calibri" pitchFamily="34" charset="0"/>
              </a:rPr>
              <a:t>i</a:t>
            </a:r>
            <a:r>
              <a:rPr lang="en-US" altLang="ja-JP" sz="2400" baseline="-25000" dirty="0">
                <a:latin typeface="Calibri" pitchFamily="34" charset="0"/>
              </a:rPr>
              <a:t>(s)</a:t>
            </a:r>
            <a:r>
              <a:rPr lang="en-US" altLang="ja-JP" sz="2400" dirty="0">
                <a:latin typeface="Calibri" pitchFamily="34" charset="0"/>
              </a:rPr>
              <a:t>f(a) = 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 err="1">
                <a:latin typeface="Calibri" pitchFamily="34" charset="0"/>
              </a:rPr>
              <a:t>i</a:t>
            </a:r>
            <a:r>
              <a:rPr lang="en-US" altLang="ja-JP" sz="2400" baseline="-25000" dirty="0">
                <a:latin typeface="Calibri" pitchFamily="34" charset="0"/>
              </a:rPr>
              <a:t>(t)</a:t>
            </a:r>
            <a:r>
              <a:rPr lang="en-US" altLang="ja-JP" sz="2400" dirty="0">
                <a:latin typeface="Calibri" pitchFamily="34" charset="0"/>
              </a:rPr>
              <a:t>f(a)-</a:t>
            </a:r>
            <a:r>
              <a:rPr lang="ja-JP" altLang="en-US" sz="2400" dirty="0">
                <a:latin typeface="Calibri" pitchFamily="34" charset="0"/>
              </a:rPr>
              <a:t>∑</a:t>
            </a:r>
            <a:r>
              <a:rPr lang="en-US" altLang="ja-JP" sz="2400" baseline="-25000" dirty="0">
                <a:latin typeface="Calibri" pitchFamily="34" charset="0"/>
              </a:rPr>
              <a:t>a</a:t>
            </a:r>
            <a:r>
              <a:rPr lang="ja-JP" altLang="en-US" sz="2400" baseline="-25000" dirty="0">
                <a:latin typeface="Calibri" pitchFamily="34" charset="0"/>
              </a:rPr>
              <a:t>∊</a:t>
            </a:r>
            <a:r>
              <a:rPr lang="en-US" altLang="ja-JP" sz="2400" baseline="-25000" dirty="0">
                <a:latin typeface="Calibri" pitchFamily="34" charset="0"/>
              </a:rPr>
              <a:t>o(t)</a:t>
            </a:r>
            <a:r>
              <a:rPr lang="en-US" altLang="ja-JP" sz="2400" dirty="0">
                <a:latin typeface="Calibri" pitchFamily="34" charset="0"/>
              </a:rPr>
              <a:t>f(a)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000" dirty="0">
                <a:latin typeface="Calibri" pitchFamily="34" charset="0"/>
              </a:rPr>
              <a:t>定理</a:t>
            </a:r>
            <a:r>
              <a:rPr lang="en-US" altLang="ja-JP" sz="2000" dirty="0">
                <a:latin typeface="Calibri" pitchFamily="34" charset="0"/>
              </a:rPr>
              <a:t>1</a:t>
            </a:r>
            <a:r>
              <a:rPr lang="ja-JP" altLang="en-US" sz="2000" dirty="0">
                <a:latin typeface="Calibri" pitchFamily="34" charset="0"/>
              </a:rPr>
              <a:t>の証明：</a:t>
            </a:r>
            <a:endParaRPr lang="en-US" altLang="ja-JP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u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V(D)</a:t>
            </a:r>
            <a:r>
              <a:rPr lang="en-US" altLang="ja-JP" sz="2000" dirty="0">
                <a:latin typeface="Calibri" pitchFamily="34" charset="0"/>
                <a:ea typeface="+mn-ea"/>
              </a:rPr>
              <a:t>(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 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o(u)</a:t>
            </a:r>
            <a:r>
              <a:rPr lang="en-US" altLang="ja-JP" sz="2000" dirty="0">
                <a:latin typeface="Calibri" pitchFamily="34" charset="0"/>
                <a:ea typeface="+mn-ea"/>
              </a:rPr>
              <a:t>f(a))=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u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V(D)</a:t>
            </a:r>
            <a:r>
              <a:rPr lang="en-US" altLang="ja-JP" sz="2000" dirty="0">
                <a:latin typeface="Calibri" pitchFamily="34" charset="0"/>
                <a:ea typeface="+mn-ea"/>
              </a:rPr>
              <a:t>(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 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(u)</a:t>
            </a:r>
            <a:r>
              <a:rPr lang="en-US" altLang="ja-JP" sz="2000" dirty="0">
                <a:latin typeface="Calibri" pitchFamily="34" charset="0"/>
                <a:ea typeface="+mn-ea"/>
              </a:rPr>
              <a:t>f(a))</a:t>
            </a:r>
            <a:r>
              <a:rPr lang="ja-JP" altLang="en-US" sz="2000" dirty="0">
                <a:latin typeface="Calibri" pitchFamily="34" charset="0"/>
                <a:ea typeface="+mn-ea"/>
              </a:rPr>
              <a:t>　（∵両辺とも全ての弧に対する</a:t>
            </a:r>
            <a:r>
              <a:rPr lang="en-US" altLang="ja-JP" sz="2000" dirty="0">
                <a:latin typeface="Calibri" pitchFamily="34" charset="0"/>
                <a:ea typeface="+mn-ea"/>
              </a:rPr>
              <a:t>f</a:t>
            </a:r>
            <a:r>
              <a:rPr lang="ja-JP" altLang="en-US" sz="2000" dirty="0">
                <a:latin typeface="Calibri" pitchFamily="34" charset="0"/>
                <a:ea typeface="+mn-ea"/>
              </a:rPr>
              <a:t>の総和）</a:t>
            </a:r>
            <a:endParaRPr lang="en-US" altLang="ja-JP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u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V(D)-{</a:t>
            </a:r>
            <a:r>
              <a:rPr lang="en-US" altLang="ja-JP" sz="2000" baseline="-25000" dirty="0" err="1">
                <a:latin typeface="Calibri" pitchFamily="34" charset="0"/>
                <a:ea typeface="+mn-ea"/>
              </a:rPr>
              <a:t>s,t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} </a:t>
            </a:r>
            <a:r>
              <a:rPr lang="en-US" altLang="ja-JP" sz="2000" dirty="0">
                <a:latin typeface="Calibri" pitchFamily="34" charset="0"/>
                <a:ea typeface="+mn-ea"/>
              </a:rPr>
              <a:t>(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 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o(u)</a:t>
            </a:r>
            <a:r>
              <a:rPr lang="en-US" altLang="ja-JP" sz="2000" dirty="0">
                <a:latin typeface="Calibri" pitchFamily="34" charset="0"/>
                <a:ea typeface="+mn-ea"/>
              </a:rPr>
              <a:t>f(a))=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u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V(D)-{</a:t>
            </a:r>
            <a:r>
              <a:rPr lang="en-US" altLang="ja-JP" sz="2000" baseline="-25000" dirty="0" err="1">
                <a:latin typeface="Calibri" pitchFamily="34" charset="0"/>
                <a:ea typeface="+mn-ea"/>
              </a:rPr>
              <a:t>s,t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}</a:t>
            </a:r>
            <a:r>
              <a:rPr lang="en-US" altLang="ja-JP" sz="2000" dirty="0">
                <a:latin typeface="Calibri" pitchFamily="34" charset="0"/>
                <a:ea typeface="+mn-ea"/>
              </a:rPr>
              <a:t>(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 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(u)</a:t>
            </a:r>
            <a:r>
              <a:rPr lang="en-US" altLang="ja-JP" sz="2000" dirty="0">
                <a:latin typeface="Calibri" pitchFamily="34" charset="0"/>
                <a:ea typeface="+mn-ea"/>
              </a:rPr>
              <a:t>f(a))</a:t>
            </a:r>
            <a:r>
              <a:rPr lang="ja-JP" altLang="en-US" sz="2000" dirty="0">
                <a:latin typeface="Calibri" pitchFamily="34" charset="0"/>
                <a:ea typeface="+mn-ea"/>
              </a:rPr>
              <a:t>　（∵保存条件）</a:t>
            </a:r>
            <a:endParaRPr lang="en-US" altLang="ja-JP" sz="20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000" dirty="0">
                <a:latin typeface="Calibri" pitchFamily="34" charset="0"/>
                <a:ea typeface="+mn-ea"/>
              </a:rPr>
              <a:t>となるので，</a:t>
            </a:r>
            <a:endParaRPr lang="en-US" altLang="ja-JP" sz="20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u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V(D)</a:t>
            </a:r>
            <a:r>
              <a:rPr lang="en-US" altLang="ja-JP" sz="2000" dirty="0">
                <a:latin typeface="Calibri" pitchFamily="34" charset="0"/>
                <a:ea typeface="+mn-ea"/>
              </a:rPr>
              <a:t>(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 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o(u)</a:t>
            </a:r>
            <a:r>
              <a:rPr lang="en-US" altLang="ja-JP" sz="2000" dirty="0">
                <a:latin typeface="Calibri" pitchFamily="34" charset="0"/>
                <a:ea typeface="+mn-ea"/>
              </a:rPr>
              <a:t>f(a))=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o(s)</a:t>
            </a:r>
            <a:r>
              <a:rPr lang="en-US" altLang="ja-JP" sz="2000" dirty="0">
                <a:latin typeface="Calibri" pitchFamily="34" charset="0"/>
                <a:ea typeface="+mn-ea"/>
              </a:rPr>
              <a:t>f(a)+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o(t)</a:t>
            </a:r>
            <a:r>
              <a:rPr lang="en-US" altLang="ja-JP" sz="2000" dirty="0">
                <a:latin typeface="Calibri" pitchFamily="34" charset="0"/>
                <a:ea typeface="+mn-ea"/>
              </a:rPr>
              <a:t>f(a)+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u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V(D)-{</a:t>
            </a:r>
            <a:r>
              <a:rPr lang="en-US" altLang="ja-JP" sz="2000" baseline="-25000" dirty="0" err="1">
                <a:latin typeface="Calibri" pitchFamily="34" charset="0"/>
                <a:ea typeface="+mn-ea"/>
              </a:rPr>
              <a:t>s,t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} </a:t>
            </a:r>
            <a:r>
              <a:rPr lang="en-US" altLang="ja-JP" sz="2000" dirty="0">
                <a:latin typeface="Calibri" pitchFamily="34" charset="0"/>
                <a:ea typeface="+mn-ea"/>
              </a:rPr>
              <a:t>(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 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o(u)</a:t>
            </a:r>
            <a:r>
              <a:rPr lang="en-US" altLang="ja-JP" sz="2000" dirty="0">
                <a:latin typeface="Calibri" pitchFamily="34" charset="0"/>
                <a:ea typeface="+mn-ea"/>
              </a:rPr>
              <a:t>f(a))</a:t>
            </a:r>
            <a:endParaRPr lang="en-US" altLang="ja-JP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u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V(D)</a:t>
            </a:r>
            <a:r>
              <a:rPr lang="en-US" altLang="ja-JP" sz="2000" dirty="0">
                <a:latin typeface="Calibri" pitchFamily="34" charset="0"/>
                <a:ea typeface="+mn-ea"/>
              </a:rPr>
              <a:t>(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 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(u)</a:t>
            </a:r>
            <a:r>
              <a:rPr lang="en-US" altLang="ja-JP" sz="2000" dirty="0">
                <a:latin typeface="Calibri" pitchFamily="34" charset="0"/>
                <a:ea typeface="+mn-ea"/>
              </a:rPr>
              <a:t>f(a)) =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(s)</a:t>
            </a:r>
            <a:r>
              <a:rPr lang="en-US" altLang="ja-JP" sz="2000" dirty="0">
                <a:latin typeface="Calibri" pitchFamily="34" charset="0"/>
                <a:ea typeface="+mn-ea"/>
              </a:rPr>
              <a:t>f(a) +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(t)</a:t>
            </a:r>
            <a:r>
              <a:rPr lang="en-US" altLang="ja-JP" sz="2000" dirty="0">
                <a:latin typeface="Calibri" pitchFamily="34" charset="0"/>
                <a:ea typeface="+mn-ea"/>
              </a:rPr>
              <a:t>f(a) +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u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V(D)-{</a:t>
            </a:r>
            <a:r>
              <a:rPr lang="en-US" altLang="ja-JP" sz="2000" baseline="-25000" dirty="0" err="1">
                <a:latin typeface="Calibri" pitchFamily="34" charset="0"/>
                <a:ea typeface="+mn-ea"/>
              </a:rPr>
              <a:t>s,t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}</a:t>
            </a:r>
            <a:r>
              <a:rPr lang="en-US" altLang="ja-JP" sz="2000" dirty="0">
                <a:latin typeface="Calibri" pitchFamily="34" charset="0"/>
                <a:ea typeface="+mn-ea"/>
              </a:rPr>
              <a:t>(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 </a:t>
            </a: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(u)</a:t>
            </a:r>
            <a:r>
              <a:rPr lang="en-US" altLang="ja-JP" sz="2000" dirty="0">
                <a:latin typeface="Calibri" pitchFamily="34" charset="0"/>
                <a:ea typeface="+mn-ea"/>
              </a:rPr>
              <a:t>f(a))</a:t>
            </a:r>
            <a:r>
              <a:rPr lang="ja-JP" altLang="en-US" sz="2000" dirty="0">
                <a:latin typeface="Calibri" pitchFamily="34" charset="0"/>
                <a:ea typeface="+mn-ea"/>
              </a:rPr>
              <a:t>　より，</a:t>
            </a:r>
            <a:endParaRPr lang="en-US" altLang="ja-JP" sz="20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000" dirty="0">
                <a:latin typeface="Calibri" pitchFamily="34" charset="0"/>
                <a:ea typeface="+mn-ea"/>
              </a:rPr>
              <a:t>∑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a</a:t>
            </a:r>
            <a:r>
              <a:rPr lang="ja-JP" altLang="en-US" sz="2000" baseline="-25000" dirty="0">
                <a:latin typeface="Calibri" pitchFamily="34" charset="0"/>
                <a:ea typeface="+mn-ea"/>
              </a:rPr>
              <a:t>∊</a:t>
            </a:r>
            <a:r>
              <a:rPr lang="en-US" altLang="ja-JP" sz="2000" baseline="-25000" dirty="0">
                <a:latin typeface="Calibri" pitchFamily="34" charset="0"/>
                <a:ea typeface="+mn-ea"/>
              </a:rPr>
              <a:t>o(s)</a:t>
            </a:r>
            <a:r>
              <a:rPr lang="en-US" altLang="ja-JP" sz="2000" dirty="0">
                <a:latin typeface="Calibri" pitchFamily="34" charset="0"/>
                <a:ea typeface="+mn-ea"/>
              </a:rPr>
              <a:t>f(a)-</a:t>
            </a:r>
            <a:r>
              <a:rPr lang="ja-JP" altLang="en-US" sz="2000" dirty="0">
                <a:latin typeface="Calibri" pitchFamily="34" charset="0"/>
              </a:rPr>
              <a:t>∑</a:t>
            </a:r>
            <a:r>
              <a:rPr lang="en-US" altLang="ja-JP" sz="2000" baseline="-25000" dirty="0">
                <a:latin typeface="Calibri" pitchFamily="34" charset="0"/>
              </a:rPr>
              <a:t>a</a:t>
            </a:r>
            <a:r>
              <a:rPr lang="ja-JP" altLang="en-US" sz="2000" baseline="-25000" dirty="0">
                <a:latin typeface="Calibri" pitchFamily="34" charset="0"/>
              </a:rPr>
              <a:t>∊</a:t>
            </a:r>
            <a:r>
              <a:rPr lang="en-US" altLang="ja-JP" sz="2000" baseline="-25000" dirty="0" err="1">
                <a:latin typeface="Calibri" pitchFamily="34" charset="0"/>
              </a:rPr>
              <a:t>i</a:t>
            </a:r>
            <a:r>
              <a:rPr lang="en-US" altLang="ja-JP" sz="2000" baseline="-25000" dirty="0">
                <a:latin typeface="Calibri" pitchFamily="34" charset="0"/>
              </a:rPr>
              <a:t>(s)</a:t>
            </a:r>
            <a:r>
              <a:rPr lang="en-US" altLang="ja-JP" sz="2000" dirty="0">
                <a:latin typeface="Calibri" pitchFamily="34" charset="0"/>
              </a:rPr>
              <a:t>f(a) = </a:t>
            </a:r>
            <a:r>
              <a:rPr lang="ja-JP" altLang="en-US" sz="2000" dirty="0">
                <a:latin typeface="Calibri" pitchFamily="34" charset="0"/>
              </a:rPr>
              <a:t>∑</a:t>
            </a:r>
            <a:r>
              <a:rPr lang="en-US" altLang="ja-JP" sz="2000" baseline="-25000" dirty="0">
                <a:latin typeface="Calibri" pitchFamily="34" charset="0"/>
              </a:rPr>
              <a:t>a</a:t>
            </a:r>
            <a:r>
              <a:rPr lang="ja-JP" altLang="en-US" sz="2000" baseline="-25000" dirty="0">
                <a:latin typeface="Calibri" pitchFamily="34" charset="0"/>
              </a:rPr>
              <a:t>∊</a:t>
            </a:r>
            <a:r>
              <a:rPr lang="en-US" altLang="ja-JP" sz="2000" baseline="-25000" dirty="0" err="1">
                <a:latin typeface="Calibri" pitchFamily="34" charset="0"/>
              </a:rPr>
              <a:t>i</a:t>
            </a:r>
            <a:r>
              <a:rPr lang="en-US" altLang="ja-JP" sz="2000" baseline="-25000" dirty="0">
                <a:latin typeface="Calibri" pitchFamily="34" charset="0"/>
              </a:rPr>
              <a:t>(t)</a:t>
            </a:r>
            <a:r>
              <a:rPr lang="en-US" altLang="ja-JP" sz="2000" dirty="0">
                <a:latin typeface="Calibri" pitchFamily="34" charset="0"/>
              </a:rPr>
              <a:t>f(a)-</a:t>
            </a:r>
            <a:r>
              <a:rPr lang="ja-JP" altLang="en-US" sz="2000" dirty="0">
                <a:latin typeface="Calibri" pitchFamily="34" charset="0"/>
              </a:rPr>
              <a:t>∑</a:t>
            </a:r>
            <a:r>
              <a:rPr lang="en-US" altLang="ja-JP" sz="2000" baseline="-25000" dirty="0">
                <a:latin typeface="Calibri" pitchFamily="34" charset="0"/>
              </a:rPr>
              <a:t>a</a:t>
            </a:r>
            <a:r>
              <a:rPr lang="ja-JP" altLang="en-US" sz="2000" baseline="-25000" dirty="0">
                <a:latin typeface="Calibri" pitchFamily="34" charset="0"/>
              </a:rPr>
              <a:t>∊</a:t>
            </a:r>
            <a:r>
              <a:rPr lang="en-US" altLang="ja-JP" sz="2000" baseline="-25000" dirty="0">
                <a:latin typeface="Calibri" pitchFamily="34" charset="0"/>
              </a:rPr>
              <a:t>o(t)</a:t>
            </a:r>
            <a:r>
              <a:rPr lang="en-US" altLang="ja-JP" sz="2000" dirty="0">
                <a:latin typeface="Calibri" pitchFamily="34" charset="0"/>
              </a:rPr>
              <a:t>f(a)</a:t>
            </a:r>
            <a:r>
              <a:rPr lang="ja-JP" altLang="en-US" sz="2000" dirty="0">
                <a:latin typeface="Calibri" pitchFamily="34" charset="0"/>
              </a:rPr>
              <a:t>　が得られる．□</a:t>
            </a:r>
            <a:endParaRPr lang="en-US" altLang="ja-JP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000" dirty="0">
              <a:latin typeface="Calibri" pitchFamily="34" charset="0"/>
              <a:ea typeface="+mn-ea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23850" y="2205038"/>
            <a:ext cx="8496622" cy="141285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 useBgFill="1">
        <p:nvSpPr>
          <p:cNvPr id="35" name="角丸四角形 34"/>
          <p:cNvSpPr/>
          <p:nvPr/>
        </p:nvSpPr>
        <p:spPr>
          <a:xfrm>
            <a:off x="611188" y="1989138"/>
            <a:ext cx="1176972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6" name="タイトル 1"/>
          <p:cNvSpPr txBox="1">
            <a:spLocks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>
              <a:defRPr/>
            </a:pPr>
            <a:r>
              <a:rPr lang="en-US" altLang="ja-JP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1.3</a:t>
            </a:r>
            <a:r>
              <a:rPr lang="ja-JP" alt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フローの値とカットの容量</a:t>
            </a:r>
          </a:p>
        </p:txBody>
      </p:sp>
    </p:spTree>
    <p:extLst>
      <p:ext uri="{BB962C8B-B14F-4D97-AF65-F5344CB8AC3E}">
        <p14:creationId xmlns:p14="http://schemas.microsoft.com/office/powerpoint/2010/main" val="3128026777"/>
      </p:ext>
    </p:extLst>
  </p:cSld>
  <p:clrMapOvr>
    <a:masterClrMapping/>
  </p:clrMapOvr>
  <p:transition advTm="14149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$E \subseteq 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311225</TotalTime>
  <Words>3416</Words>
  <Application>Microsoft Office PowerPoint</Application>
  <PresentationFormat>画面に合わせる (4:3)</PresentationFormat>
  <Paragraphs>612</Paragraphs>
  <Slides>34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8" baseType="lpstr">
      <vt:lpstr>Arial</vt:lpstr>
      <vt:lpstr>Calibri</vt:lpstr>
      <vt:lpstr>Wingdings 2</vt:lpstr>
      <vt:lpstr>リゾート</vt:lpstr>
      <vt:lpstr>PowerPoint プレゼンテーション</vt:lpstr>
      <vt:lpstr>グラフ理論　第13回</vt:lpstr>
      <vt:lpstr> </vt:lpstr>
      <vt:lpstr> </vt:lpstr>
      <vt:lpstr> </vt:lpstr>
      <vt:lpstr> </vt:lpstr>
      <vt:lpstr>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 </vt:lpstr>
      <vt:lpstr>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 </vt:lpstr>
      <vt:lpstr> </vt:lpstr>
      <vt:lpstr>PowerPoint プレゼンテーション</vt:lpstr>
      <vt:lpstr>PowerPoint プレゼンテーション</vt:lpstr>
      <vt:lpstr> </vt:lpstr>
      <vt:lpstr>PowerPoint プレゼンテーション</vt:lpstr>
      <vt:lpstr> </vt:lpstr>
      <vt:lpstr>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提出課題13</vt:lpstr>
      <vt:lpstr>発展課題13</vt:lpstr>
      <vt:lpstr>発展課題13のヒント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tsugaki</dc:creator>
  <cp:lastModifiedBy>tsugaki masao</cp:lastModifiedBy>
  <cp:revision>3131</cp:revision>
  <dcterms:created xsi:type="dcterms:W3CDTF">2011-01-05T07:10:26Z</dcterms:created>
  <dcterms:modified xsi:type="dcterms:W3CDTF">2022-06-27T10:07:08Z</dcterms:modified>
</cp:coreProperties>
</file>